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712" r:id="rId5"/>
    <p:sldMasterId id="2147483727" r:id="rId6"/>
  </p:sldMasterIdLst>
  <p:notesMasterIdLst>
    <p:notesMasterId r:id="rId28"/>
  </p:notesMasterIdLst>
  <p:handoutMasterIdLst>
    <p:handoutMasterId r:id="rId29"/>
  </p:handoutMasterIdLst>
  <p:sldIdLst>
    <p:sldId id="256" r:id="rId7"/>
    <p:sldId id="416" r:id="rId8"/>
    <p:sldId id="410" r:id="rId9"/>
    <p:sldId id="457" r:id="rId10"/>
    <p:sldId id="455" r:id="rId11"/>
    <p:sldId id="293" r:id="rId12"/>
    <p:sldId id="273" r:id="rId13"/>
    <p:sldId id="436" r:id="rId14"/>
    <p:sldId id="274" r:id="rId15"/>
    <p:sldId id="414" r:id="rId16"/>
    <p:sldId id="435" r:id="rId17"/>
    <p:sldId id="449" r:id="rId18"/>
    <p:sldId id="445" r:id="rId19"/>
    <p:sldId id="458" r:id="rId20"/>
    <p:sldId id="450" r:id="rId21"/>
    <p:sldId id="446" r:id="rId22"/>
    <p:sldId id="404" r:id="rId23"/>
    <p:sldId id="437" r:id="rId24"/>
    <p:sldId id="438" r:id="rId25"/>
    <p:sldId id="439" r:id="rId26"/>
    <p:sldId id="440" r:id="rId2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559A4EF-9E41-4387-B242-3094CB916039}">
          <p14:sldIdLst>
            <p14:sldId id="256"/>
            <p14:sldId id="416"/>
            <p14:sldId id="410"/>
            <p14:sldId id="457"/>
            <p14:sldId id="455"/>
            <p14:sldId id="293"/>
            <p14:sldId id="273"/>
            <p14:sldId id="436"/>
            <p14:sldId id="274"/>
            <p14:sldId id="414"/>
            <p14:sldId id="435"/>
            <p14:sldId id="449"/>
            <p14:sldId id="445"/>
            <p14:sldId id="458"/>
            <p14:sldId id="450"/>
            <p14:sldId id="446"/>
            <p14:sldId id="404"/>
          </p14:sldIdLst>
        </p14:section>
        <p14:section name="Optional platform screenshots" id="{2201E116-426D-45F4-9C0E-3FD03B0609D6}">
          <p14:sldIdLst>
            <p14:sldId id="437"/>
            <p14:sldId id="438"/>
            <p14:sldId id="439"/>
            <p14:sldId id="44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ane, Carie" initials="CC" lastIdx="15" clrIdx="0">
    <p:extLst>
      <p:ext uri="{19B8F6BF-5375-455C-9EA6-DF929625EA0E}">
        <p15:presenceInfo xmlns:p15="http://schemas.microsoft.com/office/powerpoint/2012/main" userId="S-1-5-21-3670347269-1734258486-2757495605-8895" providerId="AD"/>
      </p:ext>
    </p:extLst>
  </p:cmAuthor>
  <p:cmAuthor id="2" name="Tribble, Christie" initials="TC" lastIdx="5" clrIdx="1">
    <p:extLst>
      <p:ext uri="{19B8F6BF-5375-455C-9EA6-DF929625EA0E}">
        <p15:presenceInfo xmlns:p15="http://schemas.microsoft.com/office/powerpoint/2012/main" userId="S-1-5-21-3670347269-1734258486-2757495605-9456" providerId="AD"/>
      </p:ext>
    </p:extLst>
  </p:cmAuthor>
  <p:cmAuthor id="3" name="Beckwith, Tina" initials="BT" lastIdx="1" clrIdx="2">
    <p:extLst>
      <p:ext uri="{19B8F6BF-5375-455C-9EA6-DF929625EA0E}">
        <p15:presenceInfo xmlns:p15="http://schemas.microsoft.com/office/powerpoint/2012/main" userId="S-1-5-21-3670347269-1734258486-2757495605-28709" providerId="AD"/>
      </p:ext>
    </p:extLst>
  </p:cmAuthor>
  <p:cmAuthor id="4" name="Hartshorn, Renee" initials="HR" lastIdx="25" clrIdx="3">
    <p:extLst>
      <p:ext uri="{19B8F6BF-5375-455C-9EA6-DF929625EA0E}">
        <p15:presenceInfo xmlns:p15="http://schemas.microsoft.com/office/powerpoint/2012/main" userId="S-1-5-21-3670347269-1734258486-2757495605-26766" providerId="AD"/>
      </p:ext>
    </p:extLst>
  </p:cmAuthor>
  <p:cmAuthor id="5" name="McKenna, Kevin" initials="MK" lastIdx="2" clrIdx="4">
    <p:extLst>
      <p:ext uri="{19B8F6BF-5375-455C-9EA6-DF929625EA0E}">
        <p15:presenceInfo xmlns:p15="http://schemas.microsoft.com/office/powerpoint/2012/main" userId="S-1-5-21-3670347269-1734258486-2757495605-283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3373"/>
    <a:srgbClr val="FFF8B3"/>
    <a:srgbClr val="002F70"/>
    <a:srgbClr val="008145"/>
    <a:srgbClr val="DAAA00"/>
    <a:srgbClr val="404040"/>
    <a:srgbClr val="006EA0"/>
    <a:srgbClr val="026EA0"/>
    <a:srgbClr val="769EC7"/>
    <a:srgbClr val="C4BF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39" autoAdjust="0"/>
    <p:restoredTop sz="81840" autoAdjust="0"/>
  </p:normalViewPr>
  <p:slideViewPr>
    <p:cSldViewPr snapToGrid="0">
      <p:cViewPr varScale="1">
        <p:scale>
          <a:sx n="90" d="100"/>
          <a:sy n="90" d="100"/>
        </p:scale>
        <p:origin x="1332" y="120"/>
      </p:cViewPr>
      <p:guideLst/>
    </p:cSldViewPr>
  </p:slideViewPr>
  <p:outlineViewPr>
    <p:cViewPr>
      <p:scale>
        <a:sx n="33" d="100"/>
        <a:sy n="33" d="100"/>
      </p:scale>
      <p:origin x="0" y="-1758"/>
    </p:cViewPr>
  </p:outlineViewPr>
  <p:notesTextViewPr>
    <p:cViewPr>
      <p:scale>
        <a:sx n="3" d="2"/>
        <a:sy n="3" d="2"/>
      </p:scale>
      <p:origin x="0" y="0"/>
    </p:cViewPr>
  </p:notesTextViewPr>
  <p:sorterViewPr>
    <p:cViewPr varScale="1">
      <p:scale>
        <a:sx n="1" d="1"/>
        <a:sy n="1" d="1"/>
      </p:scale>
      <p:origin x="0" y="-5530"/>
    </p:cViewPr>
  </p:sorterViewPr>
  <p:notesViewPr>
    <p:cSldViewPr snapToGrid="0">
      <p:cViewPr varScale="1">
        <p:scale>
          <a:sx n="66" d="100"/>
          <a:sy n="66" d="100"/>
        </p:scale>
        <p:origin x="3324"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commentAuthors" Target="commentAuthor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1A54686D-1A2B-4337-B141-16C810AEFD68}" type="datetimeFigureOut">
              <a:rPr lang="en-US" smtClean="0"/>
              <a:t>8/14/2024</a:t>
            </a:fld>
            <a:endParaRPr lang="en-US" dirty="0"/>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110E46D3-CB57-4E2A-B7DC-DCD566DC0429}" type="slidenum">
              <a:rPr lang="en-US" smtClean="0"/>
              <a:t>‹#›</a:t>
            </a:fld>
            <a:endParaRPr lang="en-US" dirty="0"/>
          </a:p>
        </p:txBody>
      </p:sp>
    </p:spTree>
    <p:extLst>
      <p:ext uri="{BB962C8B-B14F-4D97-AF65-F5344CB8AC3E}">
        <p14:creationId xmlns:p14="http://schemas.microsoft.com/office/powerpoint/2010/main" val="1447052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889D3BE4-62BE-4B60-BFFF-70CF8F0F7C95}" type="datetimeFigureOut">
              <a:rPr lang="en-US" smtClean="0"/>
              <a:t>8/14/2024</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8AED4EE-C9DA-462C-B712-3D4638B353E0}" type="slidenum">
              <a:rPr lang="en-US" smtClean="0"/>
              <a:t>‹#›</a:t>
            </a:fld>
            <a:endParaRPr lang="en-US" dirty="0"/>
          </a:p>
        </p:txBody>
      </p:sp>
    </p:spTree>
    <p:extLst>
      <p:ext uri="{BB962C8B-B14F-4D97-AF65-F5344CB8AC3E}">
        <p14:creationId xmlns:p14="http://schemas.microsoft.com/office/powerpoint/2010/main" val="2987290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AED4EE-C9DA-462C-B712-3D4638B353E0}" type="slidenum">
              <a:rPr lang="en-US" smtClean="0"/>
              <a:t>1</a:t>
            </a:fld>
            <a:endParaRPr lang="en-US" dirty="0"/>
          </a:p>
        </p:txBody>
      </p:sp>
    </p:spTree>
    <p:extLst>
      <p:ext uri="{BB962C8B-B14F-4D97-AF65-F5344CB8AC3E}">
        <p14:creationId xmlns:p14="http://schemas.microsoft.com/office/powerpoint/2010/main" val="2258939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screen shots of the actual AML course. </a:t>
            </a:r>
          </a:p>
          <a:p>
            <a:endParaRPr lang="en-US" dirty="0"/>
          </a:p>
          <a:p>
            <a:endParaRPr lang="en-US" dirty="0"/>
          </a:p>
          <a:p>
            <a:r>
              <a:rPr lang="en-US" dirty="0"/>
              <a:t>Again, this course can be taken on a computer, phone, or tablet, and saves progress from device to device. Or you can integrate it with your internal LMS for seamless delivery.</a:t>
            </a:r>
          </a:p>
        </p:txBody>
      </p:sp>
      <p:sp>
        <p:nvSpPr>
          <p:cNvPr id="4" name="Slide Number Placeholder 3"/>
          <p:cNvSpPr>
            <a:spLocks noGrp="1"/>
          </p:cNvSpPr>
          <p:nvPr>
            <p:ph type="sldNum" sz="quarter" idx="10"/>
          </p:nvPr>
        </p:nvSpPr>
        <p:spPr/>
        <p:txBody>
          <a:bodyPr/>
          <a:lstStyle/>
          <a:p>
            <a:fld id="{48AED4EE-C9DA-462C-B712-3D4638B353E0}" type="slidenum">
              <a:rPr lang="en-US" smtClean="0"/>
              <a:t>10</a:t>
            </a:fld>
            <a:endParaRPr lang="en-US" dirty="0"/>
          </a:p>
        </p:txBody>
      </p:sp>
    </p:spTree>
    <p:extLst>
      <p:ext uri="{BB962C8B-B14F-4D97-AF65-F5344CB8AC3E}">
        <p14:creationId xmlns:p14="http://schemas.microsoft.com/office/powerpoint/2010/main" val="3652647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features of the course that make it easy for companies to feel confident in using LIMRA to train their financial professionals to detect and stop money laundering.</a:t>
            </a:r>
          </a:p>
        </p:txBody>
      </p:sp>
      <p:sp>
        <p:nvSpPr>
          <p:cNvPr id="4" name="Slide Number Placeholder 3"/>
          <p:cNvSpPr>
            <a:spLocks noGrp="1"/>
          </p:cNvSpPr>
          <p:nvPr>
            <p:ph type="sldNum" sz="quarter" idx="5"/>
          </p:nvPr>
        </p:nvSpPr>
        <p:spPr/>
        <p:txBody>
          <a:bodyPr/>
          <a:lstStyle/>
          <a:p>
            <a:fld id="{48AED4EE-C9DA-462C-B712-3D4638B353E0}" type="slidenum">
              <a:rPr lang="en-US" smtClean="0"/>
              <a:t>11</a:t>
            </a:fld>
            <a:endParaRPr lang="en-US" dirty="0"/>
          </a:p>
        </p:txBody>
      </p:sp>
    </p:spTree>
    <p:extLst>
      <p:ext uri="{BB962C8B-B14F-4D97-AF65-F5344CB8AC3E}">
        <p14:creationId xmlns:p14="http://schemas.microsoft.com/office/powerpoint/2010/main" val="3813508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the most important information about our AML courses is the feedback we receive from those who take the course.</a:t>
            </a:r>
          </a:p>
          <a:p>
            <a:r>
              <a:rPr lang="en-US" dirty="0"/>
              <a:t>Starting in 2024, we invited people to complete a brief survey at the conclusion of the course to let us know their feedback.</a:t>
            </a:r>
          </a:p>
          <a:p>
            <a:endParaRPr lang="en-US" dirty="0"/>
          </a:p>
          <a:p>
            <a:r>
              <a:rPr lang="en-US" dirty="0"/>
              <a:t>We were delighted with the responses that showed statistically 100% thought the course prepared them to recognize and report money laundering (1,210 out of 1,213 respondents)</a:t>
            </a:r>
          </a:p>
          <a:p>
            <a:endParaRPr lang="en-US" dirty="0"/>
          </a:p>
          <a:p>
            <a:r>
              <a:rPr lang="en-US" dirty="0"/>
              <a:t>And 99% would recommend LIMRA compliance courses to a colleague (1,197 out of 1,205 respondents). </a:t>
            </a:r>
          </a:p>
        </p:txBody>
      </p:sp>
      <p:sp>
        <p:nvSpPr>
          <p:cNvPr id="4" name="Slide Number Placeholder 3"/>
          <p:cNvSpPr>
            <a:spLocks noGrp="1"/>
          </p:cNvSpPr>
          <p:nvPr>
            <p:ph type="sldNum" sz="quarter" idx="5"/>
          </p:nvPr>
        </p:nvSpPr>
        <p:spPr/>
        <p:txBody>
          <a:bodyPr/>
          <a:lstStyle/>
          <a:p>
            <a:fld id="{48AED4EE-C9DA-462C-B712-3D4638B353E0}" type="slidenum">
              <a:rPr lang="en-US" smtClean="0"/>
              <a:t>13</a:t>
            </a:fld>
            <a:endParaRPr lang="en-US" dirty="0"/>
          </a:p>
        </p:txBody>
      </p:sp>
    </p:spTree>
    <p:extLst>
      <p:ext uri="{BB962C8B-B14F-4D97-AF65-F5344CB8AC3E}">
        <p14:creationId xmlns:p14="http://schemas.microsoft.com/office/powerpoint/2010/main" val="964166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comments section of the survey was even better, with hundreds of comments similar to those above. </a:t>
            </a:r>
          </a:p>
          <a:p>
            <a:endParaRPr lang="en-US" dirty="0"/>
          </a:p>
          <a:p>
            <a:r>
              <a:rPr lang="en-US" dirty="0"/>
              <a:t>Even though it’s a required compliance course, people like it and appreciate what they learn.</a:t>
            </a:r>
          </a:p>
        </p:txBody>
      </p:sp>
      <p:sp>
        <p:nvSpPr>
          <p:cNvPr id="4" name="Slide Number Placeholder 3"/>
          <p:cNvSpPr>
            <a:spLocks noGrp="1"/>
          </p:cNvSpPr>
          <p:nvPr>
            <p:ph type="sldNum" sz="quarter" idx="10"/>
          </p:nvPr>
        </p:nvSpPr>
        <p:spPr/>
        <p:txBody>
          <a:bodyPr/>
          <a:lstStyle/>
          <a:p>
            <a:fld id="{48AED4EE-C9DA-462C-B712-3D4638B353E0}" type="slidenum">
              <a:rPr lang="en-US" smtClean="0"/>
              <a:t>14</a:t>
            </a:fld>
            <a:endParaRPr lang="en-US" dirty="0"/>
          </a:p>
        </p:txBody>
      </p:sp>
    </p:spTree>
    <p:extLst>
      <p:ext uri="{BB962C8B-B14F-4D97-AF65-F5344CB8AC3E}">
        <p14:creationId xmlns:p14="http://schemas.microsoft.com/office/powerpoint/2010/main" val="3481835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can we help you from here?</a:t>
            </a:r>
          </a:p>
          <a:p>
            <a:endParaRPr lang="en-US" dirty="0"/>
          </a:p>
          <a:p>
            <a:r>
              <a:rPr lang="en-US" dirty="0"/>
              <a:t>Would you like to demo the course or talk to our technology team about integration?</a:t>
            </a:r>
          </a:p>
          <a:p>
            <a:endParaRPr lang="en-US" dirty="0"/>
          </a:p>
          <a:p>
            <a:r>
              <a:rPr lang="en-US" dirty="0"/>
              <a:t>Can I send you a proposal? </a:t>
            </a:r>
          </a:p>
          <a:p>
            <a:endParaRPr lang="en-US" dirty="0"/>
          </a:p>
          <a:p>
            <a:r>
              <a:rPr lang="en-US" dirty="0"/>
              <a:t>If yes: approximately how many employees? Do you have any financial professionals/producers that you would also be enrolling? Should I include information on any of our other courses? (Recognizing Financial Exploitation and Best Interest – NY Reg 187).</a:t>
            </a:r>
          </a:p>
        </p:txBody>
      </p:sp>
      <p:sp>
        <p:nvSpPr>
          <p:cNvPr id="4" name="Slide Number Placeholder 3"/>
          <p:cNvSpPr>
            <a:spLocks noGrp="1"/>
          </p:cNvSpPr>
          <p:nvPr>
            <p:ph type="sldNum" sz="quarter" idx="5"/>
          </p:nvPr>
        </p:nvSpPr>
        <p:spPr/>
        <p:txBody>
          <a:bodyPr/>
          <a:lstStyle/>
          <a:p>
            <a:fld id="{48AED4EE-C9DA-462C-B712-3D4638B353E0}" type="slidenum">
              <a:rPr lang="en-US" smtClean="0"/>
              <a:t>16</a:t>
            </a:fld>
            <a:endParaRPr lang="en-US" dirty="0"/>
          </a:p>
        </p:txBody>
      </p:sp>
    </p:spTree>
    <p:extLst>
      <p:ext uri="{BB962C8B-B14F-4D97-AF65-F5344CB8AC3E}">
        <p14:creationId xmlns:p14="http://schemas.microsoft.com/office/powerpoint/2010/main" val="3542098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addition to all the benefits I just went through, your membership gives you access to a team of dedicated professionals who can help you navigate all of your member benefits.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also have access to our Info Center staff who can provide you with research or articles on topics of interest – think of it as access to your own industry library.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websites houses all of our research and our courses and are a great resource for your teams to stay on top of timely topics and events. </a:t>
            </a:r>
          </a:p>
          <a:p>
            <a:r>
              <a:rPr lang="en-US" sz="1200" kern="1200" dirty="0">
                <a:solidFill>
                  <a:schemeClr val="tx1"/>
                </a:solidFill>
                <a:effectLst/>
                <a:latin typeface="+mn-lt"/>
                <a:ea typeface="+mn-ea"/>
                <a:cs typeface="+mn-cs"/>
              </a:rPr>
              <a:t>And finally, you can subscribe to our various publications.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MarketFacts is our digital magazine that includes thought leadership on emerging trends and pertinent topics authored by our researchers and our members.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News2use is an easy to digest, weekly digital newsletter that aggregates all of the news in our industry and summarizes the top articles and announcements. </a:t>
            </a:r>
          </a:p>
        </p:txBody>
      </p:sp>
      <p:sp>
        <p:nvSpPr>
          <p:cNvPr id="4" name="Slide Number Placeholder 3"/>
          <p:cNvSpPr>
            <a:spLocks noGrp="1"/>
          </p:cNvSpPr>
          <p:nvPr>
            <p:ph type="sldNum" sz="quarter" idx="10"/>
          </p:nvPr>
        </p:nvSpPr>
        <p:spPr/>
        <p:txBody>
          <a:bodyPr/>
          <a:lstStyle/>
          <a:p>
            <a:fld id="{48AED4EE-C9DA-462C-B712-3D4638B353E0}" type="slidenum">
              <a:rPr lang="en-US" smtClean="0"/>
              <a:t>17</a:t>
            </a:fld>
            <a:endParaRPr lang="en-US" dirty="0"/>
          </a:p>
        </p:txBody>
      </p:sp>
    </p:spTree>
    <p:extLst>
      <p:ext uri="{BB962C8B-B14F-4D97-AF65-F5344CB8AC3E}">
        <p14:creationId xmlns:p14="http://schemas.microsoft.com/office/powerpoint/2010/main" val="2371685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rest of the slides we have provide more technical detail about the company’s user experience with the course. We’re happy to go through those if you are curious. Obviously for those using the program, we provide a detailed onboarding experience so you can make full use of the program.</a:t>
            </a:r>
          </a:p>
          <a:p>
            <a:endParaRPr lang="en-US" dirty="0"/>
          </a:p>
          <a:p>
            <a:r>
              <a:rPr lang="en-US" dirty="0"/>
              <a:t>If this level of detail isn’t helpful to you right now, I can skip these (go to slide 18).</a:t>
            </a:r>
          </a:p>
          <a:p>
            <a:endParaRPr lang="en-US" dirty="0"/>
          </a:p>
          <a:p>
            <a:r>
              <a:rPr lang="en-US" dirty="0"/>
              <a:t>This is the landing page and selection page for the company that uses the LIMRA AML program. It uses both icon and word tabs to navigate to the selection actions.</a:t>
            </a:r>
          </a:p>
        </p:txBody>
      </p:sp>
      <p:sp>
        <p:nvSpPr>
          <p:cNvPr id="4" name="Slide Number Placeholder 3"/>
          <p:cNvSpPr>
            <a:spLocks noGrp="1"/>
          </p:cNvSpPr>
          <p:nvPr>
            <p:ph type="sldNum" sz="quarter" idx="5"/>
          </p:nvPr>
        </p:nvSpPr>
        <p:spPr/>
        <p:txBody>
          <a:bodyPr/>
          <a:lstStyle/>
          <a:p>
            <a:fld id="{48AED4EE-C9DA-462C-B712-3D4638B353E0}" type="slidenum">
              <a:rPr lang="en-US" smtClean="0"/>
              <a:t>18</a:t>
            </a:fld>
            <a:endParaRPr lang="en-US" dirty="0"/>
          </a:p>
        </p:txBody>
      </p:sp>
    </p:spTree>
    <p:extLst>
      <p:ext uri="{BB962C8B-B14F-4D97-AF65-F5344CB8AC3E}">
        <p14:creationId xmlns:p14="http://schemas.microsoft.com/office/powerpoint/2010/main" val="1909740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where a company can enroll students. Enrolling can be done here, on the company portal, by uploading a spreadsheet or even individually, when a new employee joins the firm, for example.</a:t>
            </a:r>
          </a:p>
          <a:p>
            <a:endParaRPr lang="en-US" dirty="0"/>
          </a:p>
          <a:p>
            <a:r>
              <a:rPr lang="en-US" dirty="0"/>
              <a:t>However, most of our companies have an automated feed to and from the LIMRA system for both enrolling and receiving completion data. We also work with other technology vendors to set up data feeds if a company uses them to manage producer appointments, for example.</a:t>
            </a:r>
          </a:p>
        </p:txBody>
      </p:sp>
      <p:sp>
        <p:nvSpPr>
          <p:cNvPr id="4" name="Slide Number Placeholder 3"/>
          <p:cNvSpPr>
            <a:spLocks noGrp="1"/>
          </p:cNvSpPr>
          <p:nvPr>
            <p:ph type="sldNum" sz="quarter" idx="5"/>
          </p:nvPr>
        </p:nvSpPr>
        <p:spPr/>
        <p:txBody>
          <a:bodyPr/>
          <a:lstStyle/>
          <a:p>
            <a:fld id="{48AED4EE-C9DA-462C-B712-3D4638B353E0}" type="slidenum">
              <a:rPr lang="en-US" smtClean="0"/>
              <a:t>19</a:t>
            </a:fld>
            <a:endParaRPr lang="en-US" dirty="0"/>
          </a:p>
        </p:txBody>
      </p:sp>
    </p:spTree>
    <p:extLst>
      <p:ext uri="{BB962C8B-B14F-4D97-AF65-F5344CB8AC3E}">
        <p14:creationId xmlns:p14="http://schemas.microsoft.com/office/powerpoint/2010/main" val="722412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completion data that the company receives includes the course name, the date and the time that it was completed. </a:t>
            </a:r>
          </a:p>
        </p:txBody>
      </p:sp>
      <p:sp>
        <p:nvSpPr>
          <p:cNvPr id="4" name="Slide Number Placeholder 3"/>
          <p:cNvSpPr>
            <a:spLocks noGrp="1"/>
          </p:cNvSpPr>
          <p:nvPr>
            <p:ph type="sldNum" sz="quarter" idx="5"/>
          </p:nvPr>
        </p:nvSpPr>
        <p:spPr/>
        <p:txBody>
          <a:bodyPr/>
          <a:lstStyle/>
          <a:p>
            <a:fld id="{48AED4EE-C9DA-462C-B712-3D4638B353E0}" type="slidenum">
              <a:rPr lang="en-US" smtClean="0"/>
              <a:t>20</a:t>
            </a:fld>
            <a:endParaRPr lang="en-US" dirty="0"/>
          </a:p>
        </p:txBody>
      </p:sp>
    </p:spTree>
    <p:extLst>
      <p:ext uri="{BB962C8B-B14F-4D97-AF65-F5344CB8AC3E}">
        <p14:creationId xmlns:p14="http://schemas.microsoft.com/office/powerpoint/2010/main" val="2825207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 transcripts can be accessed to see multiple courses completed by an enrolled individual.</a:t>
            </a:r>
          </a:p>
        </p:txBody>
      </p:sp>
      <p:sp>
        <p:nvSpPr>
          <p:cNvPr id="4" name="Slide Number Placeholder 3"/>
          <p:cNvSpPr>
            <a:spLocks noGrp="1"/>
          </p:cNvSpPr>
          <p:nvPr>
            <p:ph type="sldNum" sz="quarter" idx="5"/>
          </p:nvPr>
        </p:nvSpPr>
        <p:spPr/>
        <p:txBody>
          <a:bodyPr/>
          <a:lstStyle/>
          <a:p>
            <a:fld id="{48AED4EE-C9DA-462C-B712-3D4638B353E0}" type="slidenum">
              <a:rPr lang="en-US" smtClean="0"/>
              <a:t>21</a:t>
            </a:fld>
            <a:endParaRPr lang="en-US" dirty="0"/>
          </a:p>
        </p:txBody>
      </p:sp>
    </p:spTree>
    <p:extLst>
      <p:ext uri="{BB962C8B-B14F-4D97-AF65-F5344CB8AC3E}">
        <p14:creationId xmlns:p14="http://schemas.microsoft.com/office/powerpoint/2010/main" val="102318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fun fact you may not know is that LIMRA and LOMA represent the largest trade association serving the financial services industry. LIMRA is widely known for providing industry benchmarking and research. And, LOMA is known for providing professional development and education. </a:t>
            </a:r>
            <a:r>
              <a:rPr lang="en-US" sz="1200" kern="1200" dirty="0">
                <a:solidFill>
                  <a:schemeClr val="tx1"/>
                </a:solidFill>
                <a:latin typeface="+mn-lt"/>
                <a:ea typeface="+mn-ea"/>
                <a:cs typeface="+mn-cs"/>
              </a:rPr>
              <a:t>For more than a century, we’ve served as the largest trade association supporting the financial services industry. Today, we’re working with over 700 member companies, in 66 countries, to help them confidently navigate the changing industry by helping them understand trends, inform their strategies, develop their talent, and create solutions that advance the life insurance, annuity, and workplace benefits industries.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629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that you know a little bit more about us and our membership let’s now focus on what exactly we do.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purpose is to advance the industry by empowering our members through insights, connections, knowledge and solutions. I’m going to talk about each one of these and the products and services we offer to live up to that purpose and support our membership.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321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experience with insights, connections, and knowledge enables us to help our members in additional ways, specifically through the development of industry solutions.  Today, we’re reviewing the AML Home Office course, and what I’d like to note is that we work with our members to understand key issues and then develop solutions that effectively address the issue, minimize disruption, and provide a cost advantage for our membership.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our latest industry solutions, FraudShare, was also created using this proven model.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FraudShare was developed to specifically address account takeover fraud. Think of it as an industry-wide neighborhood watch for detecting and preventing fraud attempts.  We have recently announced a partnership with</a:t>
            </a:r>
            <a:r>
              <a:rPr lang="en-US" sz="1000" kern="1200" dirty="0">
                <a:solidFill>
                  <a:schemeClr val="tx1"/>
                </a:solidFill>
                <a:effectLst/>
                <a:latin typeface="+mn-lt"/>
                <a:ea typeface="+mn-ea"/>
                <a:cs typeface="+mn-cs"/>
              </a:rPr>
              <a:t> </a:t>
            </a:r>
            <a:r>
              <a:rPr lang="en-US" sz="1200" b="1" i="1" kern="1200" dirty="0">
                <a:solidFill>
                  <a:srgbClr val="35424A"/>
                </a:solidFill>
                <a:effectLst/>
                <a:latin typeface="Arial" panose="020B0604020202020204" pitchFamily="34" charset="0"/>
                <a:ea typeface="+mn-ea"/>
                <a:cs typeface="+mn-cs"/>
              </a:rPr>
              <a:t>T</a:t>
            </a:r>
            <a:r>
              <a:rPr lang="en-US" sz="1200" b="1" i="1" dirty="0">
                <a:solidFill>
                  <a:srgbClr val="35424A"/>
                </a:solidFill>
                <a:effectLst/>
                <a:latin typeface="Arial" panose="020B0604020202020204" pitchFamily="34" charset="0"/>
                <a:ea typeface="Aptos" panose="020B0004020202020204" pitchFamily="34" charset="0"/>
              </a:rPr>
              <a:t>he SPARK Institute,</a:t>
            </a:r>
            <a:r>
              <a:rPr lang="en-US" sz="1200" dirty="0">
                <a:solidFill>
                  <a:srgbClr val="35424A"/>
                </a:solidFill>
                <a:effectLst/>
                <a:latin typeface="Arial" panose="020B0604020202020204" pitchFamily="34" charset="0"/>
                <a:ea typeface="Aptos" panose="020B0004020202020204" pitchFamily="34" charset="0"/>
              </a:rPr>
              <a:t> designed to enhance fraud prevention measures within the retirement services industry.  We continue to look at strategic alliances including another one we established about a year ago with </a:t>
            </a:r>
            <a:r>
              <a:rPr lang="en-US" sz="1000" kern="1200" dirty="0">
                <a:solidFill>
                  <a:schemeClr val="tx1"/>
                </a:solidFill>
                <a:effectLst/>
                <a:latin typeface="+mn-lt"/>
                <a:ea typeface="+mn-ea"/>
                <a:cs typeface="+mn-cs"/>
              </a:rPr>
              <a:t>Verisk that will enable us to enhance fraud prevention across our industry.</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Similarly, our Compliance Solutions, which include AML Courses for Home Office Employees and Financial Professionals, Recognizing Financial Education Training, a Course covering New York’s Reg 187 Best Interest requirements,  Annuity Training, and background checks, were created using this same model. The industry identifies a need, LIMRA convenes broad perspectives from members and others, and builds a solution to meet those needs in a cost-effective way.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Additionally, each year we bring together over 10,000 industry professionals – through conferences, study groups, committees, executive forums and webinars. These interactive opportunities provide members with the ability to exchange ideas; discuss common issues; and network with  peers and colleagues from across the industry.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highlight just a few examples, we have over 100 committees and study groups that not only focus on products, markets and distribution, but go beyond that to explore topics of interest around compliance, technology, HR and training, strategy and innovation, marketing, and finance.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We’d be happy to work with you to see if there are some compliance or learning and development groups that might be a good fit for someone in your company.</a:t>
            </a:r>
          </a:p>
          <a:p>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836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by hearing from you. We want to hear about your current AML program, who you train, and what you like about it. Is there anything that you wish your current AML training included that it doesn’t?</a:t>
            </a:r>
          </a:p>
        </p:txBody>
      </p:sp>
      <p:sp>
        <p:nvSpPr>
          <p:cNvPr id="4" name="Slide Number Placeholder 3"/>
          <p:cNvSpPr>
            <a:spLocks noGrp="1"/>
          </p:cNvSpPr>
          <p:nvPr>
            <p:ph type="sldNum" sz="quarter" idx="5"/>
          </p:nvPr>
        </p:nvSpPr>
        <p:spPr/>
        <p:txBody>
          <a:bodyPr/>
          <a:lstStyle/>
          <a:p>
            <a:fld id="{48AED4EE-C9DA-462C-B712-3D4638B353E0}" type="slidenum">
              <a:rPr lang="en-US" smtClean="0"/>
              <a:t>5</a:t>
            </a:fld>
            <a:endParaRPr lang="en-US" dirty="0"/>
          </a:p>
        </p:txBody>
      </p:sp>
    </p:spTree>
    <p:extLst>
      <p:ext uri="{BB962C8B-B14F-4D97-AF65-F5344CB8AC3E}">
        <p14:creationId xmlns:p14="http://schemas.microsoft.com/office/powerpoint/2010/main" val="779098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 who work in the industry know AML training is required. The USA PATRIOT ACT specifically requires ongoing training for financial professionals and employees of financial institutions as part of the anti-money laundering program. </a:t>
            </a:r>
          </a:p>
          <a:p>
            <a:endParaRPr lang="en-US" dirty="0"/>
          </a:p>
          <a:p>
            <a:r>
              <a:rPr lang="en-US" dirty="0"/>
              <a:t>What does “ongoing” mean? Most of the over 120 companies that use the LIMRA AML program provide refresher training every year or every other year, with the majority training every two years.</a:t>
            </a:r>
          </a:p>
          <a:p>
            <a:endParaRPr lang="en-US" dirty="0"/>
          </a:p>
          <a:p>
            <a:r>
              <a:rPr lang="en-US" dirty="0"/>
              <a:t>Every year, we produce a refresher course that includes a hot topic, so whatever cadence a company is looking to offer training, there will be new content to use.</a:t>
            </a:r>
          </a:p>
        </p:txBody>
      </p:sp>
      <p:sp>
        <p:nvSpPr>
          <p:cNvPr id="4" name="Slide Number Placeholder 3"/>
          <p:cNvSpPr>
            <a:spLocks noGrp="1"/>
          </p:cNvSpPr>
          <p:nvPr>
            <p:ph type="sldNum" sz="quarter" idx="5"/>
          </p:nvPr>
        </p:nvSpPr>
        <p:spPr/>
        <p:txBody>
          <a:bodyPr/>
          <a:lstStyle/>
          <a:p>
            <a:fld id="{48AED4EE-C9DA-462C-B712-3D4638B353E0}" type="slidenum">
              <a:rPr lang="en-US" smtClean="0"/>
              <a:t>6</a:t>
            </a:fld>
            <a:endParaRPr lang="en-US" dirty="0"/>
          </a:p>
        </p:txBody>
      </p:sp>
    </p:spTree>
    <p:extLst>
      <p:ext uri="{BB962C8B-B14F-4D97-AF65-F5344CB8AC3E}">
        <p14:creationId xmlns:p14="http://schemas.microsoft.com/office/powerpoint/2010/main" val="371572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of the AML course benefits. We are the trusted source for AML training. Our product team is reading Reddit threads and tracking SEO and checking out online forums for insurance industry employees for feedback, and LIMRA is universally considered the top choice.</a:t>
            </a:r>
          </a:p>
          <a:p>
            <a:endParaRPr lang="en-US" dirty="0"/>
          </a:p>
          <a:p>
            <a:r>
              <a:rPr lang="en-US" dirty="0"/>
              <a:t>Our yearly refresher course provides the latest and greatest in AML hot topics and keeps learners interested with new content.</a:t>
            </a:r>
          </a:p>
          <a:p>
            <a:endParaRPr lang="en-US" dirty="0"/>
          </a:p>
          <a:p>
            <a:r>
              <a:rPr lang="en-US" dirty="0"/>
              <a:t>All of our courses are reviewed by multiple member companies to ensure the information is accurate and hits the mark. </a:t>
            </a:r>
            <a:r>
              <a:rPr lang="en-US" i="1" dirty="0">
                <a:solidFill>
                  <a:srgbClr val="FF0000"/>
                </a:solidFill>
              </a:rPr>
              <a:t>Their review also enables us to incorporate various experiences from these companies. </a:t>
            </a:r>
            <a:r>
              <a:rPr lang="en-US" dirty="0"/>
              <a:t>This is where we really get the benefit of being a member organization.</a:t>
            </a:r>
          </a:p>
          <a:p>
            <a:endParaRPr lang="en-US" dirty="0"/>
          </a:p>
          <a:p>
            <a:r>
              <a:rPr lang="en-US" dirty="0"/>
              <a:t>Each company that uses our program can have a “Company Page” on the training site. Review of this site is reported as a course completion, and this branded page includes information about who to contact in the company regarding money laundering concerns. It can include links, and policy and procedure information as well. As you probably know, companies are required to ensure their employees are aware of this information, so this helps you meet that requirement and prove that you have done so. Regulators tend to look kindly on data that proves compliance.</a:t>
            </a:r>
          </a:p>
        </p:txBody>
      </p:sp>
      <p:sp>
        <p:nvSpPr>
          <p:cNvPr id="4" name="Slide Number Placeholder 3"/>
          <p:cNvSpPr>
            <a:spLocks noGrp="1"/>
          </p:cNvSpPr>
          <p:nvPr>
            <p:ph type="sldNum" sz="quarter" idx="5"/>
          </p:nvPr>
        </p:nvSpPr>
        <p:spPr/>
        <p:txBody>
          <a:bodyPr/>
          <a:lstStyle/>
          <a:p>
            <a:fld id="{48AED4EE-C9DA-462C-B712-3D4638B353E0}" type="slidenum">
              <a:rPr lang="en-US" smtClean="0"/>
              <a:t>7</a:t>
            </a:fld>
            <a:endParaRPr lang="en-US" dirty="0"/>
          </a:p>
        </p:txBody>
      </p:sp>
    </p:spTree>
    <p:extLst>
      <p:ext uri="{BB962C8B-B14F-4D97-AF65-F5344CB8AC3E}">
        <p14:creationId xmlns:p14="http://schemas.microsoft.com/office/powerpoint/2010/main" val="2884178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training site includes a Resource Library that is available 24/7 for anyone who has been enrolled in our courses.</a:t>
            </a:r>
          </a:p>
          <a:p>
            <a:endParaRPr lang="en-US" dirty="0"/>
          </a:p>
          <a:p>
            <a:r>
              <a:rPr lang="en-US" dirty="0"/>
              <a:t>Here, Producers can review important AML basics and download awareness posters to share digitally or print out and post. We developed the messaging on the awareness posters with input from our members about what they wanted their employees to pay attention to.</a:t>
            </a:r>
          </a:p>
        </p:txBody>
      </p:sp>
      <p:sp>
        <p:nvSpPr>
          <p:cNvPr id="4" name="Slide Number Placeholder 3"/>
          <p:cNvSpPr>
            <a:spLocks noGrp="1"/>
          </p:cNvSpPr>
          <p:nvPr>
            <p:ph type="sldNum" sz="quarter" idx="5"/>
          </p:nvPr>
        </p:nvSpPr>
        <p:spPr/>
        <p:txBody>
          <a:bodyPr/>
          <a:lstStyle/>
          <a:p>
            <a:fld id="{48AED4EE-C9DA-462C-B712-3D4638B353E0}" type="slidenum">
              <a:rPr lang="en-US" smtClean="0"/>
              <a:t>8</a:t>
            </a:fld>
            <a:endParaRPr lang="en-US" dirty="0"/>
          </a:p>
        </p:txBody>
      </p:sp>
    </p:spTree>
    <p:extLst>
      <p:ext uri="{BB962C8B-B14F-4D97-AF65-F5344CB8AC3E}">
        <p14:creationId xmlns:p14="http://schemas.microsoft.com/office/powerpoint/2010/main" val="986860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high-level outline of the LIMRA AML base course content. The course takes about 40 minutes to complete, and includes scenario-based knowledge checks along the way. </a:t>
            </a:r>
          </a:p>
          <a:p>
            <a:endParaRPr lang="en-US" dirty="0"/>
          </a:p>
          <a:p>
            <a:r>
              <a:rPr lang="en-US" dirty="0"/>
              <a:t>The course can be taken on any device and can be stopped and restarted later, with progress stored. This is helpful for employees who prefer taking training in shorter chunks. </a:t>
            </a:r>
          </a:p>
        </p:txBody>
      </p:sp>
      <p:sp>
        <p:nvSpPr>
          <p:cNvPr id="4" name="Slide Number Placeholder 3"/>
          <p:cNvSpPr>
            <a:spLocks noGrp="1"/>
          </p:cNvSpPr>
          <p:nvPr>
            <p:ph type="sldNum" sz="quarter" idx="5"/>
          </p:nvPr>
        </p:nvSpPr>
        <p:spPr/>
        <p:txBody>
          <a:bodyPr/>
          <a:lstStyle/>
          <a:p>
            <a:fld id="{48AED4EE-C9DA-462C-B712-3D4638B353E0}" type="slidenum">
              <a:rPr lang="en-US" smtClean="0"/>
              <a:t>9</a:t>
            </a:fld>
            <a:endParaRPr lang="en-US" dirty="0"/>
          </a:p>
        </p:txBody>
      </p:sp>
    </p:spTree>
    <p:extLst>
      <p:ext uri="{BB962C8B-B14F-4D97-AF65-F5344CB8AC3E}">
        <p14:creationId xmlns:p14="http://schemas.microsoft.com/office/powerpoint/2010/main" val="29368301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24" y="-571500"/>
            <a:ext cx="12195955" cy="6812280"/>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2545602925"/>
      </p:ext>
    </p:extLst>
  </p:cSld>
  <p:clrMapOvr>
    <a:masterClrMapping/>
  </p:clrMapOvr>
  <p:extLst>
    <p:ext uri="{DCECCB84-F9BA-43D5-87BE-67443E8EF086}">
      <p15:sldGuideLst xmlns:p15="http://schemas.microsoft.com/office/powerpoint/2012/main">
        <p15:guide id="1" orient="horz" pos="40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687855803"/>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106698" y="786687"/>
            <a:ext cx="6089904" cy="6089904"/>
          </a:xfrm>
          <a:prstGeom prst="rect">
            <a:avLst/>
          </a:prstGeom>
        </p:spPr>
        <p:txBody>
          <a:bodyPr anchor="ctr"/>
          <a:lstStyle>
            <a:lvl1pPr algn="ctr">
              <a:defRPr/>
            </a:lvl1pPr>
          </a:lstStyle>
          <a:p>
            <a:r>
              <a:rPr lang="en-US"/>
              <a:t>Click icon to add picture</a:t>
            </a:r>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12" name="Rectangle 11"/>
          <p:cNvSpPr/>
          <p:nvPr userDrawn="1"/>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3"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361473779"/>
      </p:ext>
    </p:extLst>
  </p:cSld>
  <p:clrMapOvr>
    <a:masterClrMapping/>
  </p:clrMapOvr>
  <p:extLst>
    <p:ext uri="{DCECCB84-F9BA-43D5-87BE-67443E8EF086}">
      <p15:sldGuideLst xmlns:p15="http://schemas.microsoft.com/office/powerpoint/2012/main">
        <p15:guide id="1" pos="3840" userDrawn="1">
          <p15:clr>
            <a:srgbClr val="FBAE40"/>
          </p15:clr>
        </p15:guide>
        <p15:guide id="3" orient="horz" pos="2160" userDrawn="1">
          <p15:clr>
            <a:srgbClr val="FBAE40"/>
          </p15:clr>
        </p15:guide>
        <p15:guide id="4" orient="horz" pos="408" userDrawn="1">
          <p15:clr>
            <a:srgbClr val="FBAE40"/>
          </p15:clr>
        </p15:guide>
        <p15:guide id="5" orient="horz" pos="72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128"/>
            <a:ext cx="12175816" cy="6737685"/>
          </a:xfrm>
          <a:prstGeom prst="rect">
            <a:avLst/>
          </a:prstGeom>
        </p:spPr>
      </p:pic>
      <p:sp>
        <p:nvSpPr>
          <p:cNvPr id="20" name="Rectangle 19"/>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Rectangle 7"/>
          <p:cNvSpPr/>
          <p:nvPr userDrawn="1"/>
        </p:nvSpPr>
        <p:spPr>
          <a:xfrm>
            <a:off x="7981255" y="1056028"/>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userDrawn="1"/>
        </p:nvSpPr>
        <p:spPr>
          <a:xfrm>
            <a:off x="7981254" y="1285186"/>
            <a:ext cx="2834641" cy="514756"/>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SECURE</a:t>
            </a:r>
            <a:br>
              <a:rPr lang="en-US" sz="1600" b="1" dirty="0"/>
            </a:br>
            <a:r>
              <a:rPr lang="en-US" sz="1600" b="1" dirty="0"/>
              <a:t>RETIREMENT INSTITUTE</a:t>
            </a:r>
          </a:p>
        </p:txBody>
      </p:sp>
      <p:sp>
        <p:nvSpPr>
          <p:cNvPr id="10" name="TextBox 9"/>
          <p:cNvSpPr txBox="1"/>
          <p:nvPr userDrawn="1"/>
        </p:nvSpPr>
        <p:spPr>
          <a:xfrm>
            <a:off x="8172251" y="2029100"/>
            <a:ext cx="2452649" cy="2031325"/>
          </a:xfrm>
          <a:prstGeom prst="rect">
            <a:avLst/>
          </a:prstGeom>
          <a:noFill/>
        </p:spPr>
        <p:txBody>
          <a:bodyPr wrap="square"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Helping members advance retirement readiness and the financial security of their clients through research, education, and innovation</a:t>
            </a:r>
            <a:endParaRPr lang="en-US" dirty="0">
              <a:latin typeface="Futura Std Medium" panose="020B0502020204020303" pitchFamily="34" charset="0"/>
            </a:endParaRPr>
          </a:p>
        </p:txBody>
      </p:sp>
      <p:sp>
        <p:nvSpPr>
          <p:cNvPr id="11" name="Rectangle 10"/>
          <p:cNvSpPr/>
          <p:nvPr userDrawn="1"/>
        </p:nvSpPr>
        <p:spPr>
          <a:xfrm>
            <a:off x="1426464"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txBox="1">
            <a:spLocks/>
          </p:cNvSpPr>
          <p:nvPr userDrawn="1"/>
        </p:nvSpPr>
        <p:spPr>
          <a:xfrm>
            <a:off x="1425508" y="1352636"/>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LIMRA</a:t>
            </a:r>
          </a:p>
        </p:txBody>
      </p:sp>
      <p:sp>
        <p:nvSpPr>
          <p:cNvPr id="13" name="Rectangle 12"/>
          <p:cNvSpPr/>
          <p:nvPr userDrawn="1"/>
        </p:nvSpPr>
        <p:spPr>
          <a:xfrm>
            <a:off x="1704904" y="2029100"/>
            <a:ext cx="2277761" cy="1477328"/>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Premier financial services industry research and talent management organization</a:t>
            </a:r>
            <a:endParaRPr lang="en-US" dirty="0"/>
          </a:p>
        </p:txBody>
      </p:sp>
      <p:sp>
        <p:nvSpPr>
          <p:cNvPr id="14" name="Rectangle 13"/>
          <p:cNvSpPr/>
          <p:nvPr userDrawn="1"/>
        </p:nvSpPr>
        <p:spPr>
          <a:xfrm>
            <a:off x="4689210"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userDrawn="1"/>
        </p:nvSpPr>
        <p:spPr>
          <a:xfrm>
            <a:off x="4730778" y="1362755"/>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LOMA</a:t>
            </a:r>
          </a:p>
        </p:txBody>
      </p:sp>
      <p:sp>
        <p:nvSpPr>
          <p:cNvPr id="16" name="Rectangle 15"/>
          <p:cNvSpPr/>
          <p:nvPr userDrawn="1"/>
        </p:nvSpPr>
        <p:spPr>
          <a:xfrm>
            <a:off x="4893145" y="2029100"/>
            <a:ext cx="2426770" cy="1200329"/>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Flagship for industry professional development and industry networking</a:t>
            </a:r>
            <a:endParaRPr lang="en-US" dirty="0"/>
          </a:p>
        </p:txBody>
      </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19" name="Rectangle 18"/>
          <p:cNvSpPr/>
          <p:nvPr userDrawn="1"/>
        </p:nvSpPr>
        <p:spPr>
          <a:xfrm>
            <a:off x="385884" y="5141475"/>
            <a:ext cx="11590410" cy="830997"/>
          </a:xfrm>
          <a:prstGeom prst="rect">
            <a:avLst/>
          </a:prstGeom>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Advancing the financial services industry by empowering our members with </a:t>
            </a:r>
            <a:br>
              <a:rPr lang="en-US" sz="2400" dirty="0">
                <a:solidFill>
                  <a:schemeClr val="bg1"/>
                </a:solidFill>
                <a:latin typeface="Arial" panose="020B0604020202020204" pitchFamily="34" charset="0"/>
                <a:cs typeface="Arial" panose="020B0604020202020204" pitchFamily="34" charset="0"/>
              </a:rPr>
            </a:br>
            <a:r>
              <a:rPr lang="en-US" sz="2400" dirty="0">
                <a:solidFill>
                  <a:srgbClr val="DAAA00"/>
                </a:solidFill>
                <a:latin typeface="Arial" panose="020B0604020202020204" pitchFamily="34" charset="0"/>
                <a:cs typeface="Arial" panose="020B0604020202020204" pitchFamily="34" charset="0"/>
              </a:rPr>
              <a:t>knowledge</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insights</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connections</a:t>
            </a:r>
            <a:r>
              <a:rPr lang="en-US" sz="2400" dirty="0">
                <a:solidFill>
                  <a:schemeClr val="bg1"/>
                </a:solidFill>
                <a:latin typeface="Arial" panose="020B0604020202020204" pitchFamily="34" charset="0"/>
                <a:cs typeface="Arial" panose="020B0604020202020204" pitchFamily="34" charset="0"/>
              </a:rPr>
              <a:t>, and </a:t>
            </a:r>
            <a:r>
              <a:rPr lang="en-US" sz="2400" dirty="0">
                <a:solidFill>
                  <a:srgbClr val="DAAA00"/>
                </a:solidFill>
                <a:latin typeface="Arial" panose="020B0604020202020204" pitchFamily="34" charset="0"/>
                <a:cs typeface="Arial" panose="020B0604020202020204" pitchFamily="34" charset="0"/>
              </a:rPr>
              <a:t>solutions</a:t>
            </a:r>
            <a:endParaRPr lang="en-US" sz="2400" dirty="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622161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27043"/>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5"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709348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a:t>Click icon to add chart</a:t>
            </a:r>
            <a:endParaRPr lang="en-US" dirty="0"/>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964794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Text Placeholder 3"/>
          <p:cNvSpPr>
            <a:spLocks noGrp="1"/>
          </p:cNvSpPr>
          <p:nvPr>
            <p:ph type="body" sz="quarter" idx="10"/>
          </p:nvPr>
        </p:nvSpPr>
        <p:spPr>
          <a:xfrm>
            <a:off x="266700" y="1326776"/>
            <a:ext cx="5829300" cy="4731124"/>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a:t>Click icon to add picture</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9"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728348555"/>
      </p:ext>
    </p:extLst>
  </p:cSld>
  <p:clrMapOvr>
    <a:masterClrMapping/>
  </p:clrMapOvr>
  <p:extLst>
    <p:ext uri="{DCECCB84-F9BA-43D5-87BE-67443E8EF086}">
      <p15:sldGuideLst xmlns:p15="http://schemas.microsoft.com/office/powerpoint/2012/main">
        <p15:guide id="1" orient="horz" pos="72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023661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960700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27" name="Text Placeholder 9"/>
          <p:cNvSpPr>
            <a:spLocks noGrp="1"/>
          </p:cNvSpPr>
          <p:nvPr>
            <p:ph type="body" sz="quarter" idx="19"/>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837111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ection">
    <p:spTree>
      <p:nvGrpSpPr>
        <p:cNvPr id="1" name=""/>
        <p:cNvGrpSpPr/>
        <p:nvPr/>
      </p:nvGrpSpPr>
      <p:grpSpPr>
        <a:xfrm>
          <a:off x="0" y="0"/>
          <a:ext cx="0" cy="0"/>
          <a:chOff x="0" y="0"/>
          <a:chExt cx="0" cy="0"/>
        </a:xfrm>
      </p:grpSpPr>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0"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11" name="Rectangle 10"/>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12" name="Rectangle 11"/>
          <p:cNvSpPr/>
          <p:nvPr userDrawn="1"/>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13"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defRPr>
            </a:lvl1pPr>
          </a:lstStyle>
          <a:p>
            <a:r>
              <a:rPr lang="en-US" dirty="0"/>
              <a:t>Click to edit section text</a:t>
            </a:r>
          </a:p>
        </p:txBody>
      </p:sp>
    </p:spTree>
    <p:extLst>
      <p:ext uri="{BB962C8B-B14F-4D97-AF65-F5344CB8AC3E}">
        <p14:creationId xmlns:p14="http://schemas.microsoft.com/office/powerpoint/2010/main" val="2905958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4" y="0"/>
            <a:ext cx="12195955" cy="5081647"/>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195831354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6"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88400273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7789" y="1368425"/>
            <a:ext cx="5993476" cy="3995284"/>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userDrawn="1"/>
        </p:nvGrpSpPr>
        <p:grpSpPr>
          <a:xfrm>
            <a:off x="7905830" y="1368425"/>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7167532" y="2039454"/>
              <a:ext cx="4133546" cy="3046988"/>
            </a:xfrm>
            <a:prstGeom prst="rect">
              <a:avLst/>
            </a:prstGeom>
            <a:grpFill/>
          </p:spPr>
          <p:txBody>
            <a:bodyPr wrap="square" rtlCol="0">
              <a:spAutoFit/>
            </a:bodyPr>
            <a:lstStyle/>
            <a:p>
              <a:pPr algn="ctr"/>
              <a:r>
                <a:rPr lang="en-US" sz="2400" dirty="0">
                  <a:solidFill>
                    <a:srgbClr val="404040"/>
                  </a:solidFill>
                  <a:latin typeface="Arial" panose="020B0604020202020204" pitchFamily="34" charset="0"/>
                  <a:cs typeface="Arial" panose="020B0604020202020204" pitchFamily="34" charset="0"/>
                </a:rPr>
                <a:t>Advancing the financial services industry by empowering our </a:t>
              </a:r>
              <a:br>
                <a:rPr lang="en-US" sz="2400" dirty="0">
                  <a:solidFill>
                    <a:srgbClr val="404040"/>
                  </a:solidFill>
                  <a:latin typeface="Arial" panose="020B0604020202020204" pitchFamily="34" charset="0"/>
                  <a:cs typeface="Arial" panose="020B0604020202020204" pitchFamily="34" charset="0"/>
                </a:rPr>
              </a:br>
              <a:r>
                <a:rPr lang="en-US" sz="2400" dirty="0">
                  <a:solidFill>
                    <a:srgbClr val="404040"/>
                  </a:solidFill>
                  <a:latin typeface="Arial" panose="020B0604020202020204" pitchFamily="34" charset="0"/>
                  <a:cs typeface="Arial" panose="020B0604020202020204" pitchFamily="34" charset="0"/>
                </a:rPr>
                <a:t>members with </a:t>
              </a:r>
              <a:r>
                <a:rPr lang="en-US" sz="2400" b="1" dirty="0">
                  <a:solidFill>
                    <a:srgbClr val="002F70"/>
                  </a:solidFill>
                  <a:latin typeface="Arial" panose="020B0604020202020204" pitchFamily="34" charset="0"/>
                  <a:cs typeface="Arial" panose="020B0604020202020204" pitchFamily="34" charset="0"/>
                </a:rPr>
                <a:t>knowledge</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insights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connections</a:t>
              </a:r>
              <a:r>
                <a:rPr lang="en-US" sz="2400" dirty="0">
                  <a:solidFill>
                    <a:srgbClr val="404040"/>
                  </a:solidFill>
                  <a:latin typeface="Arial" panose="020B0604020202020204" pitchFamily="34" charset="0"/>
                  <a:cs typeface="Arial" panose="020B0604020202020204" pitchFamily="34" charset="0"/>
                </a:rPr>
                <a:t>, and </a:t>
              </a:r>
              <a:r>
                <a:rPr lang="en-US" sz="2400" b="1" dirty="0">
                  <a:solidFill>
                    <a:srgbClr val="002F70"/>
                  </a:solidFill>
                  <a:latin typeface="Arial" panose="020B0604020202020204" pitchFamily="34" charset="0"/>
                  <a:cs typeface="Arial" panose="020B0604020202020204" pitchFamily="34" charset="0"/>
                </a:rPr>
                <a:t>solutions</a:t>
              </a:r>
              <a:endParaRPr lang="en-US" sz="2400" b="1" dirty="0">
                <a:solidFill>
                  <a:srgbClr val="002F70"/>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151334358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9" name="Rectangle 18"/>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2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28" name="Rectangle 27"/>
          <p:cNvSpPr/>
          <p:nvPr userDrawn="1"/>
        </p:nvSpPr>
        <p:spPr>
          <a:xfrm>
            <a:off x="9867901" y="5778395"/>
            <a:ext cx="2247899" cy="95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grpSp>
        <p:nvGrpSpPr>
          <p:cNvPr id="17" name="Group 16"/>
          <p:cNvGrpSpPr/>
          <p:nvPr userDrawn="1"/>
        </p:nvGrpSpPr>
        <p:grpSpPr>
          <a:xfrm>
            <a:off x="2807354" y="4059591"/>
            <a:ext cx="1920240" cy="759886"/>
            <a:chOff x="2807354" y="4059591"/>
            <a:chExt cx="1920240" cy="759886"/>
          </a:xfrm>
        </p:grpSpPr>
        <p:sp>
          <p:nvSpPr>
            <p:cNvPr id="18" name="Rectangle 17"/>
            <p:cNvSpPr/>
            <p:nvPr userDrawn="1"/>
          </p:nvSpPr>
          <p:spPr>
            <a:xfrm>
              <a:off x="2807354"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TextBox 20"/>
            <p:cNvSpPr txBox="1"/>
            <p:nvPr userDrawn="1"/>
          </p:nvSpPr>
          <p:spPr>
            <a:xfrm>
              <a:off x="2807354" y="4231060"/>
              <a:ext cx="19202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rial" panose="020B0604020202020204" pitchFamily="34" charset="0"/>
                  <a:cs typeface="Arial" panose="020B0604020202020204" pitchFamily="34" charset="0"/>
                </a:rPr>
                <a:t>Life Insurance</a:t>
              </a:r>
            </a:p>
          </p:txBody>
        </p:sp>
      </p:grpSp>
      <p:grpSp>
        <p:nvGrpSpPr>
          <p:cNvPr id="21" name="Group 20"/>
          <p:cNvGrpSpPr/>
          <p:nvPr userDrawn="1"/>
        </p:nvGrpSpPr>
        <p:grpSpPr>
          <a:xfrm>
            <a:off x="5135880" y="4059591"/>
            <a:ext cx="1920240" cy="759886"/>
            <a:chOff x="5135880" y="4059591"/>
            <a:chExt cx="1920240" cy="759886"/>
          </a:xfrm>
        </p:grpSpPr>
        <p:sp>
          <p:nvSpPr>
            <p:cNvPr id="22" name="Rectangle 21"/>
            <p:cNvSpPr/>
            <p:nvPr userDrawn="1"/>
          </p:nvSpPr>
          <p:spPr>
            <a:xfrm>
              <a:off x="5135880"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Box 21"/>
            <p:cNvSpPr txBox="1"/>
            <p:nvPr userDrawn="1"/>
          </p:nvSpPr>
          <p:spPr>
            <a:xfrm>
              <a:off x="5135880" y="4231060"/>
              <a:ext cx="19202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rial" panose="020B0604020202020204" pitchFamily="34" charset="0"/>
                  <a:cs typeface="Arial" panose="020B0604020202020204" pitchFamily="34" charset="0"/>
                </a:rPr>
                <a:t>Annuities</a:t>
              </a:r>
            </a:p>
          </p:txBody>
        </p:sp>
      </p:grpSp>
      <p:grpSp>
        <p:nvGrpSpPr>
          <p:cNvPr id="24" name="Group 23"/>
          <p:cNvGrpSpPr/>
          <p:nvPr userDrawn="1"/>
        </p:nvGrpSpPr>
        <p:grpSpPr>
          <a:xfrm>
            <a:off x="7464407" y="4059591"/>
            <a:ext cx="1920240" cy="759886"/>
            <a:chOff x="7464407" y="4059591"/>
            <a:chExt cx="1920240" cy="759886"/>
          </a:xfrm>
        </p:grpSpPr>
        <p:sp>
          <p:nvSpPr>
            <p:cNvPr id="27" name="Rectangle 26"/>
            <p:cNvSpPr/>
            <p:nvPr userDrawn="1"/>
          </p:nvSpPr>
          <p:spPr>
            <a:xfrm>
              <a:off x="7464407"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TextBox 22"/>
            <p:cNvSpPr txBox="1"/>
            <p:nvPr userDrawn="1"/>
          </p:nvSpPr>
          <p:spPr>
            <a:xfrm>
              <a:off x="7572354" y="4089739"/>
              <a:ext cx="1704346"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rial" panose="020B0604020202020204" pitchFamily="34" charset="0"/>
                  <a:cs typeface="Arial" panose="020B0604020202020204" pitchFamily="34" charset="0"/>
                </a:rPr>
                <a:t>Workplace Benefits</a:t>
              </a:r>
            </a:p>
          </p:txBody>
        </p:sp>
      </p:grpSp>
      <p:cxnSp>
        <p:nvCxnSpPr>
          <p:cNvPr id="35" name="Straight Connector 34"/>
          <p:cNvCxnSpPr/>
          <p:nvPr userDrawn="1"/>
        </p:nvCxnSpPr>
        <p:spPr>
          <a:xfrm>
            <a:off x="2804160" y="3684004"/>
            <a:ext cx="6583680"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6650" y="2036734"/>
            <a:ext cx="4838700" cy="1429476"/>
          </a:xfrm>
          <a:prstGeom prst="rect">
            <a:avLst/>
          </a:prstGeom>
        </p:spPr>
      </p:pic>
    </p:spTree>
    <p:extLst>
      <p:ext uri="{BB962C8B-B14F-4D97-AF65-F5344CB8AC3E}">
        <p14:creationId xmlns:p14="http://schemas.microsoft.com/office/powerpoint/2010/main" val="121148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Rectangle 11"/>
          <p:cNvSpPr/>
          <p:nvPr userDrawn="1"/>
        </p:nvSpPr>
        <p:spPr>
          <a:xfrm>
            <a:off x="1051820" y="1368425"/>
            <a:ext cx="4443873" cy="368913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1180287" y="1750771"/>
            <a:ext cx="4133546" cy="2785378"/>
          </a:xfrm>
          <a:prstGeom prst="rect">
            <a:avLst/>
          </a:prstGeom>
          <a:solidFill>
            <a:schemeClr val="bg1">
              <a:lumMod val="95000"/>
            </a:schemeClr>
          </a:solid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rial" panose="020B06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the</a:t>
            </a:r>
            <a:r>
              <a:rPr lang="en-US" sz="2400" dirty="0">
                <a:solidFill>
                  <a:schemeClr val="tx1">
                    <a:lumMod val="65000"/>
                    <a:lumOff val="35000"/>
                  </a:schemeClr>
                </a:solidFill>
                <a:latin typeface="Arial" panose="020B0604020202020204" pitchFamily="34" charset="0"/>
                <a:cs typeface="Arial" panose="020B0604020202020204" pitchFamily="34" charset="0"/>
              </a:rPr>
              <a:t> </a:t>
            </a:r>
            <a:br>
              <a:rPr lang="en-US" sz="2400" dirty="0">
                <a:solidFill>
                  <a:schemeClr val="tx1">
                    <a:lumMod val="65000"/>
                    <a:lumOff val="35000"/>
                  </a:schemeClr>
                </a:solidFill>
                <a:latin typeface="Arial" panose="020B0604020202020204" pitchFamily="34" charset="0"/>
                <a:cs typeface="Arial" panose="020B0604020202020204" pitchFamily="34" charset="0"/>
              </a:rPr>
            </a:b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ith</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p>
        </p:txBody>
      </p:sp>
      <p:pic>
        <p:nvPicPr>
          <p:cNvPr id="14"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Tree>
    <p:extLst>
      <p:ext uri="{BB962C8B-B14F-4D97-AF65-F5344CB8AC3E}">
        <p14:creationId xmlns:p14="http://schemas.microsoft.com/office/powerpoint/2010/main" val="520517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24" y="-571500"/>
            <a:ext cx="12195955" cy="6812280"/>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1147197941"/>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106698" y="786687"/>
            <a:ext cx="6089904" cy="6089904"/>
          </a:xfrm>
          <a:prstGeom prst="rect">
            <a:avLst/>
          </a:prstGeom>
        </p:spPr>
        <p:txBody>
          <a:bodyPr anchor="ctr"/>
          <a:lstStyle>
            <a:lvl1pPr algn="ctr">
              <a:defRPr/>
            </a:lvl1pPr>
          </a:lstStyle>
          <a:p>
            <a:r>
              <a:rPr lang="en-US" dirty="0"/>
              <a:t>Click icon to add picture</a:t>
            </a:r>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12" name="Rectangle 11"/>
          <p:cNvSpPr/>
          <p:nvPr userDrawn="1"/>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3"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091670038"/>
      </p:ext>
    </p:extLst>
  </p:cSld>
  <p:clrMapOvr>
    <a:masterClrMapping/>
  </p:clrMapOvr>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About Us">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3377675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27043"/>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5"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166506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dirty="0"/>
              <a:t>Click icon to add chart</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997178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Text Placeholder 3"/>
          <p:cNvSpPr>
            <a:spLocks noGrp="1"/>
          </p:cNvSpPr>
          <p:nvPr>
            <p:ph type="body" sz="quarter" idx="10"/>
          </p:nvPr>
        </p:nvSpPr>
        <p:spPr>
          <a:xfrm>
            <a:off x="266700" y="1326776"/>
            <a:ext cx="5829300" cy="4731124"/>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dirty="0"/>
              <a:t>Click icon to add picture</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9"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568226295"/>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3" y="0"/>
            <a:ext cx="12195952" cy="5081647"/>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50246706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4150448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716637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27" name="Text Placeholder 9"/>
          <p:cNvSpPr>
            <a:spLocks noGrp="1"/>
          </p:cNvSpPr>
          <p:nvPr>
            <p:ph type="body" sz="quarter" idx="19"/>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68821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Section">
    <p:spTree>
      <p:nvGrpSpPr>
        <p:cNvPr id="1" name=""/>
        <p:cNvGrpSpPr/>
        <p:nvPr/>
      </p:nvGrpSpPr>
      <p:grpSpPr>
        <a:xfrm>
          <a:off x="0" y="0"/>
          <a:ext cx="0" cy="0"/>
          <a:chOff x="0" y="0"/>
          <a:chExt cx="0" cy="0"/>
        </a:xfrm>
      </p:grpSpPr>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0"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11" name="Rectangle 10"/>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12" name="Rectangle 11"/>
          <p:cNvSpPr/>
          <p:nvPr userDrawn="1"/>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13"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defRPr>
            </a:lvl1pPr>
          </a:lstStyle>
          <a:p>
            <a:r>
              <a:rPr lang="en-US" dirty="0"/>
              <a:t>Click to edit section text</a:t>
            </a:r>
          </a:p>
        </p:txBody>
      </p:sp>
    </p:spTree>
    <p:extLst>
      <p:ext uri="{BB962C8B-B14F-4D97-AF65-F5344CB8AC3E}">
        <p14:creationId xmlns:p14="http://schemas.microsoft.com/office/powerpoint/2010/main" val="2807238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6"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54219981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7789" y="1368425"/>
            <a:ext cx="5993476" cy="3995284"/>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userDrawn="1"/>
        </p:nvGrpSpPr>
        <p:grpSpPr>
          <a:xfrm>
            <a:off x="7905830" y="1368425"/>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7167532" y="2039454"/>
              <a:ext cx="4133546" cy="3046988"/>
            </a:xfrm>
            <a:prstGeom prst="rect">
              <a:avLst/>
            </a:prstGeom>
            <a:grpFill/>
          </p:spPr>
          <p:txBody>
            <a:bodyPr wrap="square" rtlCol="0">
              <a:spAutoFit/>
            </a:bodyPr>
            <a:lstStyle/>
            <a:p>
              <a:pPr algn="ctr"/>
              <a:r>
                <a:rPr lang="en-US" sz="2400" dirty="0">
                  <a:solidFill>
                    <a:srgbClr val="404040"/>
                  </a:solidFill>
                  <a:latin typeface="Arial" panose="020B0604020202020204" pitchFamily="34" charset="0"/>
                  <a:cs typeface="Arial" panose="020B0604020202020204" pitchFamily="34" charset="0"/>
                </a:rPr>
                <a:t>Advancing the financial services industry by empowering our </a:t>
              </a:r>
              <a:br>
                <a:rPr lang="en-US" sz="2400" dirty="0">
                  <a:solidFill>
                    <a:srgbClr val="404040"/>
                  </a:solidFill>
                  <a:latin typeface="Arial" panose="020B0604020202020204" pitchFamily="34" charset="0"/>
                  <a:cs typeface="Arial" panose="020B0604020202020204" pitchFamily="34" charset="0"/>
                </a:rPr>
              </a:br>
              <a:r>
                <a:rPr lang="en-US" sz="2400" dirty="0">
                  <a:solidFill>
                    <a:srgbClr val="404040"/>
                  </a:solidFill>
                  <a:latin typeface="Arial" panose="020B0604020202020204" pitchFamily="34" charset="0"/>
                  <a:cs typeface="Arial" panose="020B0604020202020204" pitchFamily="34" charset="0"/>
                </a:rPr>
                <a:t>members with </a:t>
              </a:r>
              <a:r>
                <a:rPr lang="en-US" sz="2400" b="1" dirty="0">
                  <a:solidFill>
                    <a:srgbClr val="002F70"/>
                  </a:solidFill>
                  <a:latin typeface="Arial" panose="020B0604020202020204" pitchFamily="34" charset="0"/>
                  <a:cs typeface="Arial" panose="020B0604020202020204" pitchFamily="34" charset="0"/>
                </a:rPr>
                <a:t>knowledge</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insights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connections</a:t>
              </a:r>
              <a:r>
                <a:rPr lang="en-US" sz="2400" dirty="0">
                  <a:solidFill>
                    <a:srgbClr val="404040"/>
                  </a:solidFill>
                  <a:latin typeface="Arial" panose="020B0604020202020204" pitchFamily="34" charset="0"/>
                  <a:cs typeface="Arial" panose="020B0604020202020204" pitchFamily="34" charset="0"/>
                </a:rPr>
                <a:t>, and </a:t>
              </a:r>
              <a:r>
                <a:rPr lang="en-US" sz="2400" b="1" dirty="0">
                  <a:solidFill>
                    <a:srgbClr val="002F70"/>
                  </a:solidFill>
                  <a:latin typeface="Arial" panose="020B0604020202020204" pitchFamily="34" charset="0"/>
                  <a:cs typeface="Arial" panose="020B0604020202020204" pitchFamily="34" charset="0"/>
                </a:rPr>
                <a:t>solutions</a:t>
              </a:r>
              <a:endParaRPr lang="en-US" sz="2400" b="1" dirty="0">
                <a:solidFill>
                  <a:srgbClr val="002F70"/>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3409835767"/>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7" name="Rectangle 16"/>
          <p:cNvSpPr/>
          <p:nvPr userDrawn="1"/>
        </p:nvSpPr>
        <p:spPr>
          <a:xfrm>
            <a:off x="7498100" y="419674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5215670" y="419495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20" name="Rectangle 19"/>
          <p:cNvSpPr/>
          <p:nvPr userDrawn="1"/>
        </p:nvSpPr>
        <p:spPr>
          <a:xfrm>
            <a:off x="2938197" y="419495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userDrawn="1"/>
        </p:nvSpPr>
        <p:spPr>
          <a:xfrm>
            <a:off x="2646990" y="4366421"/>
            <a:ext cx="2308354" cy="400110"/>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Insurance</a:t>
            </a:r>
          </a:p>
        </p:txBody>
      </p:sp>
      <p:sp>
        <p:nvSpPr>
          <p:cNvPr id="22" name="TextBox 21"/>
          <p:cNvSpPr txBox="1"/>
          <p:nvPr userDrawn="1"/>
        </p:nvSpPr>
        <p:spPr>
          <a:xfrm>
            <a:off x="5236297" y="4229858"/>
            <a:ext cx="1713106" cy="707886"/>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Retirement Income</a:t>
            </a:r>
          </a:p>
        </p:txBody>
      </p:sp>
      <p:sp>
        <p:nvSpPr>
          <p:cNvPr id="23" name="TextBox 22"/>
          <p:cNvSpPr txBox="1"/>
          <p:nvPr userDrawn="1"/>
        </p:nvSpPr>
        <p:spPr>
          <a:xfrm>
            <a:off x="7515854" y="4220054"/>
            <a:ext cx="1704346" cy="707886"/>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Workplace</a:t>
            </a:r>
            <a:r>
              <a:rPr lang="en-US" sz="2000" b="1" baseline="0" dirty="0">
                <a:solidFill>
                  <a:srgbClr val="005F9F"/>
                </a:solidFill>
                <a:latin typeface="Arial" panose="020B0604020202020204" pitchFamily="34" charset="0"/>
                <a:cs typeface="Arial" panose="020B0604020202020204" pitchFamily="34" charset="0"/>
              </a:rPr>
              <a:t> </a:t>
            </a:r>
            <a:r>
              <a:rPr lang="en-US" sz="2000" b="1" dirty="0">
                <a:solidFill>
                  <a:srgbClr val="005F9F"/>
                </a:solidFill>
                <a:latin typeface="Arial" panose="020B0604020202020204" pitchFamily="34" charset="0"/>
                <a:cs typeface="Arial" panose="020B0604020202020204" pitchFamily="34" charset="0"/>
              </a:rPr>
              <a:t>Solutions</a:t>
            </a:r>
          </a:p>
        </p:txBody>
      </p:sp>
      <p:cxnSp>
        <p:nvCxnSpPr>
          <p:cNvPr id="24" name="Straight Connector 23"/>
          <p:cNvCxnSpPr/>
          <p:nvPr userDrawn="1"/>
        </p:nvCxnSpPr>
        <p:spPr>
          <a:xfrm>
            <a:off x="2938197" y="3819365"/>
            <a:ext cx="6314263"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sp>
        <p:nvSpPr>
          <p:cNvPr id="2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6650" y="2172095"/>
            <a:ext cx="4838700" cy="1429476"/>
          </a:xfrm>
          <a:prstGeom prst="rect">
            <a:avLst/>
          </a:prstGeom>
        </p:spPr>
      </p:pic>
      <p:sp>
        <p:nvSpPr>
          <p:cNvPr id="28" name="Rectangle 27"/>
          <p:cNvSpPr/>
          <p:nvPr userDrawn="1"/>
        </p:nvSpPr>
        <p:spPr>
          <a:xfrm>
            <a:off x="9867901" y="5778395"/>
            <a:ext cx="2247899" cy="95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Tree>
    <p:extLst>
      <p:ext uri="{BB962C8B-B14F-4D97-AF65-F5344CB8AC3E}">
        <p14:creationId xmlns:p14="http://schemas.microsoft.com/office/powerpoint/2010/main" val="14986547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5" name="Group 4"/>
          <p:cNvGrpSpPr/>
          <p:nvPr userDrawn="1"/>
        </p:nvGrpSpPr>
        <p:grpSpPr>
          <a:xfrm>
            <a:off x="1051820" y="1368425"/>
            <a:ext cx="4443873" cy="3689131"/>
            <a:chOff x="935277" y="1565306"/>
            <a:chExt cx="4443873" cy="3689131"/>
          </a:xfrm>
          <a:solidFill>
            <a:schemeClr val="bg1">
              <a:lumMod val="95000"/>
            </a:schemeClr>
          </a:solidFill>
        </p:grpSpPr>
        <p:sp>
          <p:nvSpPr>
            <p:cNvPr id="6" name="Rectangle 5"/>
            <p:cNvSpPr/>
            <p:nvPr userDrawn="1"/>
          </p:nvSpPr>
          <p:spPr>
            <a:xfrm>
              <a:off x="935277"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1063744" y="1773082"/>
              <a:ext cx="4133546" cy="3234219"/>
            </a:xfrm>
            <a:prstGeom prst="rect">
              <a:avLst/>
            </a:prstGeom>
            <a:grp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rial" panose="020B06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the</a:t>
              </a:r>
              <a:r>
                <a:rPr lang="en-US" sz="2400" dirty="0">
                  <a:solidFill>
                    <a:schemeClr val="tx1">
                      <a:lumMod val="65000"/>
                      <a:lumOff val="35000"/>
                    </a:schemeClr>
                  </a:solidFill>
                  <a:latin typeface="Arial" panose="020B0604020202020204" pitchFamily="34" charset="0"/>
                  <a:cs typeface="Arial" panose="020B0604020202020204" pitchFamily="34" charset="0"/>
                </a:rPr>
                <a:t> </a:t>
              </a:r>
              <a:br>
                <a:rPr lang="en-US" sz="2400" dirty="0">
                  <a:solidFill>
                    <a:schemeClr val="tx1">
                      <a:lumMod val="65000"/>
                      <a:lumOff val="35000"/>
                    </a:schemeClr>
                  </a:solidFill>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insurance and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ith</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p>
          </p:txBody>
        </p:sp>
      </p:grpSp>
      <p:pic>
        <p:nvPicPr>
          <p:cNvPr id="9"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3928715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2052" name="Picture 4"/>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824" y="0"/>
            <a:ext cx="1220492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380260"/>
            <a:ext cx="5446762" cy="477054"/>
          </a:xfrm>
          <a:prstGeom prst="rect">
            <a:avLst/>
          </a:prstGeom>
          <a:noFill/>
          <a:effectLst/>
        </p:spPr>
        <p:txBody>
          <a:bodyPr wrap="square" lIns="0" rIns="182880" bIns="0" anchor="b" anchorCtr="0">
            <a:spAutoFit/>
          </a:bodyPr>
          <a:lstStyle>
            <a:lvl1pPr algn="l">
              <a:lnSpc>
                <a:spcPct val="100000"/>
              </a:lnSpc>
              <a:defRPr sz="2800" b="0">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20" name="Text Placeholder 2"/>
          <p:cNvSpPr>
            <a:spLocks noGrp="1"/>
          </p:cNvSpPr>
          <p:nvPr>
            <p:ph type="body" sz="quarter" idx="10"/>
          </p:nvPr>
        </p:nvSpPr>
        <p:spPr>
          <a:xfrm>
            <a:off x="441028" y="590971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21" name="Text Placeholder 2"/>
          <p:cNvSpPr>
            <a:spLocks noGrp="1"/>
          </p:cNvSpPr>
          <p:nvPr>
            <p:ph type="body" sz="quarter" idx="11"/>
          </p:nvPr>
        </p:nvSpPr>
        <p:spPr>
          <a:xfrm>
            <a:off x="441028" y="6248926"/>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82230" y="6070461"/>
            <a:ext cx="1857116" cy="548640"/>
          </a:xfrm>
          <a:prstGeom prst="rect">
            <a:avLst/>
          </a:prstGeom>
        </p:spPr>
      </p:pic>
    </p:spTree>
    <p:extLst>
      <p:ext uri="{BB962C8B-B14F-4D97-AF65-F5344CB8AC3E}">
        <p14:creationId xmlns:p14="http://schemas.microsoft.com/office/powerpoint/2010/main" val="841585030"/>
      </p:ext>
    </p:extLst>
  </p:cSld>
  <p:clrMapOvr>
    <a:masterClrMapping/>
  </p:clrMapOvr>
  <p:extLst>
    <p:ext uri="{DCECCB84-F9BA-43D5-87BE-67443E8EF086}">
      <p15:sldGuideLst xmlns:p15="http://schemas.microsoft.com/office/powerpoint/2012/main">
        <p15:guide id="1" pos="3840">
          <p15:clr>
            <a:srgbClr val="FBAE40"/>
          </p15:clr>
        </p15:guide>
        <p15:guide id="2" pos="2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6096000" y="787400"/>
            <a:ext cx="6096000" cy="6070600"/>
          </a:xfrm>
          <a:prstGeom prst="rect">
            <a:avLst/>
          </a:prstGeom>
        </p:spPr>
        <p:txBody>
          <a:bodyPr anchor="ctr"/>
          <a:lstStyle>
            <a:lvl1pPr algn="ctr">
              <a:defRPr/>
            </a:lvl1pPr>
          </a:lstStyle>
          <a:p>
            <a:r>
              <a:rPr lang="en-US" dirty="0"/>
              <a:t>Click icon to add picture</a:t>
            </a:r>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10" name="Text Placeholder 9"/>
          <p:cNvSpPr>
            <a:spLocks noGrp="1"/>
          </p:cNvSpPr>
          <p:nvPr>
            <p:ph type="body" sz="quarter" idx="14"/>
          </p:nvPr>
        </p:nvSpPr>
        <p:spPr>
          <a:xfrm>
            <a:off x="417448" y="6125747"/>
            <a:ext cx="5419790"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
        <p:nvSpPr>
          <p:cNvPr id="12" name="Rectangle 11"/>
          <p:cNvSpPr/>
          <p:nvPr userDrawn="1"/>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3"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lvl1pPr>
              <a:defRPr>
                <a:solidFill>
                  <a:schemeClr val="tx1"/>
                </a:solidFill>
              </a:defRPr>
            </a:lvl1pPr>
          </a:lstStyle>
          <a:p>
            <a:fld id="{FA06F0F5-DF6A-4E0E-AC03-6B0D0B0A1300}" type="slidenum">
              <a:rPr lang="en-US" sz="900" smtClean="0"/>
              <a:pPr/>
              <a:t>‹#›</a:t>
            </a:fld>
            <a:endParaRPr lang="en-US" sz="900" dirty="0"/>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4230709634"/>
      </p:ext>
    </p:extLst>
  </p:cSld>
  <p:clrMapOvr>
    <a:masterClrMapping/>
  </p:clrMapOvr>
  <p:hf hdr="0" dt="0"/>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3" y="0"/>
            <a:ext cx="12195952" cy="5081646"/>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2142241896"/>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127"/>
            <a:ext cx="12188952" cy="6744954"/>
          </a:xfrm>
          <a:prstGeom prst="rect">
            <a:avLst/>
          </a:prstGeom>
        </p:spPr>
      </p:pic>
      <p:sp>
        <p:nvSpPr>
          <p:cNvPr id="20" name="Rectangle 19"/>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Rectangle 7"/>
          <p:cNvSpPr/>
          <p:nvPr userDrawn="1"/>
        </p:nvSpPr>
        <p:spPr>
          <a:xfrm>
            <a:off x="7981255" y="1056028"/>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userDrawn="1"/>
        </p:nvSpPr>
        <p:spPr>
          <a:xfrm>
            <a:off x="7981254" y="1285186"/>
            <a:ext cx="2834641" cy="514756"/>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SECURE</a:t>
            </a:r>
            <a:br>
              <a:rPr lang="en-US" sz="1600" b="1" dirty="0"/>
            </a:br>
            <a:r>
              <a:rPr lang="en-US" sz="1600" b="1" dirty="0"/>
              <a:t>RETIREMENT INSTITUTE</a:t>
            </a:r>
          </a:p>
        </p:txBody>
      </p:sp>
      <p:sp>
        <p:nvSpPr>
          <p:cNvPr id="10" name="TextBox 9"/>
          <p:cNvSpPr txBox="1"/>
          <p:nvPr userDrawn="1"/>
        </p:nvSpPr>
        <p:spPr>
          <a:xfrm>
            <a:off x="8172251" y="2029100"/>
            <a:ext cx="2452649" cy="2031325"/>
          </a:xfrm>
          <a:prstGeom prst="rect">
            <a:avLst/>
          </a:prstGeom>
          <a:noFill/>
        </p:spPr>
        <p:txBody>
          <a:bodyPr wrap="square"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Helping members advance retirement readiness and the financial security of their clients through research, education, and innovation</a:t>
            </a:r>
            <a:endParaRPr lang="en-US" dirty="0">
              <a:latin typeface="Futura Std Medium" panose="020B0502020204020303" pitchFamily="34" charset="0"/>
            </a:endParaRPr>
          </a:p>
        </p:txBody>
      </p:sp>
      <p:sp>
        <p:nvSpPr>
          <p:cNvPr id="11" name="Rectangle 10"/>
          <p:cNvSpPr/>
          <p:nvPr userDrawn="1"/>
        </p:nvSpPr>
        <p:spPr>
          <a:xfrm>
            <a:off x="1426464"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txBox="1">
            <a:spLocks/>
          </p:cNvSpPr>
          <p:nvPr userDrawn="1"/>
        </p:nvSpPr>
        <p:spPr>
          <a:xfrm>
            <a:off x="1425508" y="1352636"/>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LIMRA</a:t>
            </a:r>
          </a:p>
        </p:txBody>
      </p:sp>
      <p:sp>
        <p:nvSpPr>
          <p:cNvPr id="13" name="Rectangle 12"/>
          <p:cNvSpPr/>
          <p:nvPr userDrawn="1"/>
        </p:nvSpPr>
        <p:spPr>
          <a:xfrm>
            <a:off x="1704904" y="2029100"/>
            <a:ext cx="2277761" cy="1477328"/>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Premier financial services industry research and talent management organization</a:t>
            </a:r>
            <a:endParaRPr lang="en-US" dirty="0"/>
          </a:p>
        </p:txBody>
      </p:sp>
      <p:sp>
        <p:nvSpPr>
          <p:cNvPr id="14" name="Rectangle 13"/>
          <p:cNvSpPr/>
          <p:nvPr userDrawn="1"/>
        </p:nvSpPr>
        <p:spPr>
          <a:xfrm>
            <a:off x="4689210"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userDrawn="1"/>
        </p:nvSpPr>
        <p:spPr>
          <a:xfrm>
            <a:off x="4730778" y="1362755"/>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LOMA</a:t>
            </a:r>
          </a:p>
        </p:txBody>
      </p:sp>
      <p:sp>
        <p:nvSpPr>
          <p:cNvPr id="16" name="Rectangle 15"/>
          <p:cNvSpPr/>
          <p:nvPr userDrawn="1"/>
        </p:nvSpPr>
        <p:spPr>
          <a:xfrm>
            <a:off x="4893145" y="2029100"/>
            <a:ext cx="2426770" cy="1200329"/>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Flagship for industry professional development and industry networking</a:t>
            </a:r>
            <a:endParaRPr lang="en-US" dirty="0"/>
          </a:p>
        </p:txBody>
      </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19" name="Rectangle 18"/>
          <p:cNvSpPr/>
          <p:nvPr userDrawn="1"/>
        </p:nvSpPr>
        <p:spPr>
          <a:xfrm>
            <a:off x="385884" y="5141475"/>
            <a:ext cx="11590410" cy="830997"/>
          </a:xfrm>
          <a:prstGeom prst="rect">
            <a:avLst/>
          </a:prstGeom>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Advancing the financial services industry by empowering our members with </a:t>
            </a:r>
            <a:br>
              <a:rPr lang="en-US" sz="2400" dirty="0">
                <a:solidFill>
                  <a:schemeClr val="bg1"/>
                </a:solidFill>
                <a:latin typeface="Arial" panose="020B0604020202020204" pitchFamily="34" charset="0"/>
                <a:cs typeface="Arial" panose="020B0604020202020204" pitchFamily="34" charset="0"/>
              </a:rPr>
            </a:br>
            <a:r>
              <a:rPr lang="en-US" sz="2400" dirty="0">
                <a:solidFill>
                  <a:srgbClr val="DAAA00"/>
                </a:solidFill>
                <a:latin typeface="Arial" panose="020B0604020202020204" pitchFamily="34" charset="0"/>
                <a:cs typeface="Arial" panose="020B0604020202020204" pitchFamily="34" charset="0"/>
              </a:rPr>
              <a:t>knowledge</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insights</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connections</a:t>
            </a:r>
            <a:r>
              <a:rPr lang="en-US" sz="2400" dirty="0">
                <a:solidFill>
                  <a:schemeClr val="bg1"/>
                </a:solidFill>
                <a:latin typeface="Arial" panose="020B0604020202020204" pitchFamily="34" charset="0"/>
                <a:cs typeface="Arial" panose="020B0604020202020204" pitchFamily="34" charset="0"/>
              </a:rPr>
              <a:t>, and </a:t>
            </a:r>
            <a:r>
              <a:rPr lang="en-US" sz="2400" dirty="0">
                <a:solidFill>
                  <a:srgbClr val="DAAA00"/>
                </a:solidFill>
                <a:latin typeface="Arial" panose="020B0604020202020204" pitchFamily="34" charset="0"/>
                <a:cs typeface="Arial" panose="020B0604020202020204" pitchFamily="34" charset="0"/>
              </a:rPr>
              <a:t>solutions</a:t>
            </a:r>
            <a:endParaRPr lang="en-US" sz="2400" dirty="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2230" y="6070461"/>
            <a:ext cx="1857116" cy="548640"/>
          </a:xfrm>
          <a:prstGeom prst="rect">
            <a:avLst/>
          </a:prstGeom>
        </p:spPr>
      </p:pic>
    </p:spTree>
    <p:extLst>
      <p:ext uri="{BB962C8B-B14F-4D97-AF65-F5344CB8AC3E}">
        <p14:creationId xmlns:p14="http://schemas.microsoft.com/office/powerpoint/2010/main" val="21179572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27043"/>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cxnSp>
        <p:nvCxnSpPr>
          <p:cNvPr id="3" name="Straight Connector 2"/>
          <p:cNvCxnSpPr/>
          <p:nvPr userDrawn="1"/>
        </p:nvCxnSpPr>
        <p:spPr>
          <a:xfrm>
            <a:off x="-1790700" y="209155"/>
            <a:ext cx="15773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790700" y="666"/>
            <a:ext cx="15773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7921461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Section Layout">
    <p:spTree>
      <p:nvGrpSpPr>
        <p:cNvPr id="1" name=""/>
        <p:cNvGrpSpPr/>
        <p:nvPr/>
      </p:nvGrpSpPr>
      <p:grpSpPr>
        <a:xfrm>
          <a:off x="0" y="0"/>
          <a:ext cx="0" cy="0"/>
          <a:chOff x="0" y="0"/>
          <a:chExt cx="0" cy="0"/>
        </a:xfrm>
      </p:grpSpPr>
      <p:sp>
        <p:nvSpPr>
          <p:cNvPr id="3"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4" name="Rectangle 3"/>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5" name="Rectangle 4"/>
          <p:cNvSpPr/>
          <p:nvPr userDrawn="1"/>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6"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defRPr>
            </a:lvl1pPr>
          </a:lstStyle>
          <a:p>
            <a:r>
              <a:rPr lang="en-US" dirty="0"/>
              <a:t>Click to edit section text</a:t>
            </a:r>
          </a:p>
        </p:txBody>
      </p:sp>
      <p:sp>
        <p:nvSpPr>
          <p:cNvPr id="7" name="Slide Number Placeholder 2"/>
          <p:cNvSpPr>
            <a:spLocks noGrp="1"/>
          </p:cNvSpPr>
          <p:nvPr>
            <p:ph type="sldNum" sz="quarter" idx="4294967295"/>
          </p:nvPr>
        </p:nvSpPr>
        <p:spPr>
          <a:xfrm>
            <a:off x="192741" y="6412994"/>
            <a:ext cx="443753" cy="365125"/>
          </a:xfrm>
          <a:prstGeom prst="rect">
            <a:avLst/>
          </a:prstGeom>
        </p:spPr>
        <p:txBody>
          <a:bodyPr/>
          <a:lstStyle>
            <a:lvl1pPr>
              <a:defRPr sz="900"/>
            </a:lvl1pPr>
          </a:lstStyle>
          <a:p>
            <a:fld id="{FA06F0F5-DF6A-4E0E-AC03-6B0D0B0A1300}" type="slidenum">
              <a:rPr lang="en-US" smtClean="0"/>
              <a:pPr/>
              <a:t>‹#›</a:t>
            </a:fld>
            <a:endParaRPr lang="en-US" dirty="0"/>
          </a:p>
        </p:txBody>
      </p:sp>
    </p:spTree>
    <p:extLst>
      <p:ext uri="{BB962C8B-B14F-4D97-AF65-F5344CB8AC3E}">
        <p14:creationId xmlns:p14="http://schemas.microsoft.com/office/powerpoint/2010/main" val="42221219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417448" y="6125747"/>
            <a:ext cx="8212202"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dirty="0"/>
              <a:t>Click icon to add chart</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4417149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Text Placeholder 3"/>
          <p:cNvSpPr>
            <a:spLocks noGrp="1"/>
          </p:cNvSpPr>
          <p:nvPr>
            <p:ph type="body" sz="quarter" idx="10"/>
          </p:nvPr>
        </p:nvSpPr>
        <p:spPr>
          <a:xfrm>
            <a:off x="266700" y="1177250"/>
            <a:ext cx="5829300" cy="4880650"/>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dirty="0"/>
              <a:t>Click icon to add picture</a:t>
            </a:r>
          </a:p>
        </p:txBody>
      </p:sp>
      <p:sp>
        <p:nvSpPr>
          <p:cNvPr id="9"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dirty="0"/>
          </a:p>
        </p:txBody>
      </p:sp>
      <p:sp>
        <p:nvSpPr>
          <p:cNvPr id="18" name="Text Placeholder 9"/>
          <p:cNvSpPr>
            <a:spLocks noGrp="1"/>
          </p:cNvSpPr>
          <p:nvPr>
            <p:ph type="body" sz="quarter" idx="14"/>
          </p:nvPr>
        </p:nvSpPr>
        <p:spPr>
          <a:xfrm>
            <a:off x="417448" y="6125747"/>
            <a:ext cx="5678552"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Tree>
    <p:extLst>
      <p:ext uri="{BB962C8B-B14F-4D97-AF65-F5344CB8AC3E}">
        <p14:creationId xmlns:p14="http://schemas.microsoft.com/office/powerpoint/2010/main" val="18357406"/>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2"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dirty="0"/>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9"/>
          <p:cNvSpPr>
            <a:spLocks noGrp="1"/>
          </p:cNvSpPr>
          <p:nvPr>
            <p:ph type="body" sz="quarter" idx="14"/>
          </p:nvPr>
        </p:nvSpPr>
        <p:spPr>
          <a:xfrm>
            <a:off x="417448" y="6125747"/>
            <a:ext cx="5678552"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
        <p:nvSpPr>
          <p:cNvPr id="3" name="Text Placeholder 2"/>
          <p:cNvSpPr>
            <a:spLocks noGrp="1"/>
          </p:cNvSpPr>
          <p:nvPr>
            <p:ph type="body" sz="quarter" idx="15"/>
          </p:nvPr>
        </p:nvSpPr>
        <p:spPr>
          <a:xfrm>
            <a:off x="2105025" y="962025"/>
            <a:ext cx="7943850" cy="647700"/>
          </a:xfrm>
          <a:prstGeom prst="rect">
            <a:avLst/>
          </a:prstGeom>
        </p:spPr>
        <p:txBody>
          <a:bodyPr/>
          <a:lstStyle>
            <a:lvl1pPr>
              <a:lnSpc>
                <a:spcPct val="100000"/>
              </a:lnSpc>
              <a:spcAft>
                <a:spcPts val="0"/>
              </a:spcAft>
              <a:defRPr sz="1800"/>
            </a:lvl1pPr>
          </a:lstStyle>
          <a:p>
            <a:pPr lvl="0"/>
            <a:r>
              <a:rPr lang="en-US"/>
              <a:t>Edit Master text styles</a:t>
            </a:r>
          </a:p>
        </p:txBody>
      </p:sp>
    </p:spTree>
    <p:extLst>
      <p:ext uri="{BB962C8B-B14F-4D97-AF65-F5344CB8AC3E}">
        <p14:creationId xmlns:p14="http://schemas.microsoft.com/office/powerpoint/2010/main" val="2016741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2"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dirty="0"/>
          </a:p>
        </p:txBody>
      </p:sp>
      <p:sp>
        <p:nvSpPr>
          <p:cNvPr id="13" name="Text Placeholder 9"/>
          <p:cNvSpPr>
            <a:spLocks noGrp="1"/>
          </p:cNvSpPr>
          <p:nvPr>
            <p:ph type="body" sz="quarter" idx="14"/>
          </p:nvPr>
        </p:nvSpPr>
        <p:spPr>
          <a:xfrm>
            <a:off x="417447" y="6125747"/>
            <a:ext cx="7869671"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Tree>
    <p:extLst>
      <p:ext uri="{BB962C8B-B14F-4D97-AF65-F5344CB8AC3E}">
        <p14:creationId xmlns:p14="http://schemas.microsoft.com/office/powerpoint/2010/main" val="4072957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dirty="0"/>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4" name="Text Placeholder 33"/>
          <p:cNvSpPr>
            <a:spLocks noGrp="1"/>
          </p:cNvSpPr>
          <p:nvPr>
            <p:ph type="body" sz="quarter" idx="19"/>
          </p:nvPr>
        </p:nvSpPr>
        <p:spPr>
          <a:xfrm>
            <a:off x="496051" y="6065838"/>
            <a:ext cx="7337262" cy="563562"/>
          </a:xfrm>
          <a:prstGeom prst="rect">
            <a:avLst/>
          </a:prstGeom>
        </p:spPr>
        <p:txBody>
          <a:bodyPr lIns="0" rIns="0"/>
          <a:lstStyle>
            <a:lvl1pPr>
              <a:lnSpc>
                <a:spcPct val="100000"/>
              </a:lnSpc>
              <a:spcAft>
                <a:spcPts val="100"/>
              </a:spcAft>
              <a:defRPr sz="1000"/>
            </a:lvl1pPr>
          </a:lstStyle>
          <a:p>
            <a:pPr lvl="0"/>
            <a:r>
              <a:rPr lang="en-US"/>
              <a:t>Edit Master text styles</a:t>
            </a:r>
          </a:p>
        </p:txBody>
      </p:sp>
    </p:spTree>
    <p:extLst>
      <p:ext uri="{BB962C8B-B14F-4D97-AF65-F5344CB8AC3E}">
        <p14:creationId xmlns:p14="http://schemas.microsoft.com/office/powerpoint/2010/main" val="27958702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dirty="0"/>
          </a:p>
        </p:txBody>
      </p:sp>
    </p:spTree>
    <p:extLst>
      <p:ext uri="{BB962C8B-B14F-4D97-AF65-F5344CB8AC3E}">
        <p14:creationId xmlns:p14="http://schemas.microsoft.com/office/powerpoint/2010/main" val="3253579161"/>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9714" y="1368425"/>
            <a:ext cx="5572086" cy="3714383"/>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userDrawn="1"/>
        </p:nvGrpSpPr>
        <p:grpSpPr>
          <a:xfrm>
            <a:off x="7039055" y="1377950"/>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a:ln>
              <a:solidFill>
                <a:srgbClr val="005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7167532" y="2039454"/>
              <a:ext cx="4133546" cy="2677656"/>
            </a:xfrm>
            <a:prstGeom prst="rect">
              <a:avLst/>
            </a:prstGeom>
            <a:grpFill/>
          </p:spPr>
          <p:txBody>
            <a:bodyPr wrap="square" rtlCol="0">
              <a:spAutoFit/>
            </a:bodyPr>
            <a:lstStyle/>
            <a:p>
              <a:pPr algn="ctr"/>
              <a:r>
                <a:rPr lang="en-US" sz="2400" dirty="0">
                  <a:solidFill>
                    <a:srgbClr val="404040"/>
                  </a:solidFill>
                  <a:latin typeface="Arial" panose="020B0604020202020204" pitchFamily="34" charset="0"/>
                  <a:cs typeface="Arial" panose="020B0604020202020204" pitchFamily="34" charset="0"/>
                </a:rPr>
                <a:t>Advancing the financial services industry by empowering our </a:t>
              </a:r>
              <a:br>
                <a:rPr lang="en-US" sz="2400" dirty="0">
                  <a:solidFill>
                    <a:srgbClr val="404040"/>
                  </a:solidFill>
                  <a:latin typeface="Arial" panose="020B0604020202020204" pitchFamily="34" charset="0"/>
                  <a:cs typeface="Arial" panose="020B0604020202020204" pitchFamily="34" charset="0"/>
                </a:rPr>
              </a:br>
              <a:r>
                <a:rPr lang="en-US" sz="2400" dirty="0">
                  <a:solidFill>
                    <a:srgbClr val="404040"/>
                  </a:solidFill>
                  <a:latin typeface="Arial" panose="020B0604020202020204" pitchFamily="34" charset="0"/>
                  <a:cs typeface="Arial" panose="020B0604020202020204" pitchFamily="34" charset="0"/>
                </a:rPr>
                <a:t>members with </a:t>
              </a:r>
              <a:r>
                <a:rPr lang="en-US" sz="2400" b="1" dirty="0">
                  <a:solidFill>
                    <a:srgbClr val="005F9F"/>
                  </a:solidFill>
                  <a:latin typeface="Arial" panose="020B0604020202020204" pitchFamily="34" charset="0"/>
                  <a:cs typeface="Arial" panose="020B0604020202020204" pitchFamily="34" charset="0"/>
                </a:rPr>
                <a:t>insights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5F9F"/>
                  </a:solidFill>
                  <a:latin typeface="Arial" panose="020B0604020202020204" pitchFamily="34" charset="0"/>
                  <a:cs typeface="Arial" panose="020B0604020202020204" pitchFamily="34" charset="0"/>
                </a:rPr>
                <a:t>connections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5F9F"/>
                  </a:solidFill>
                  <a:latin typeface="Arial" panose="020B0604020202020204" pitchFamily="34" charset="0"/>
                  <a:cs typeface="Arial" panose="020B0604020202020204" pitchFamily="34" charset="0"/>
                </a:rPr>
                <a:t>knowledge</a:t>
              </a:r>
              <a:r>
                <a:rPr lang="en-US" sz="2400" b="0" dirty="0">
                  <a:solidFill>
                    <a:schemeClr val="tx1"/>
                  </a:solidFill>
                  <a:latin typeface="Arial" panose="020B0604020202020204" pitchFamily="34" charset="0"/>
                  <a:cs typeface="Arial" panose="020B0604020202020204" pitchFamily="34" charset="0"/>
                </a:rPr>
                <a:t>,</a:t>
              </a:r>
              <a:r>
                <a:rPr lang="en-US" sz="2400" dirty="0">
                  <a:solidFill>
                    <a:srgbClr val="404040"/>
                  </a:solidFill>
                  <a:latin typeface="Arial" panose="020B0604020202020204" pitchFamily="34" charset="0"/>
                  <a:cs typeface="Arial" panose="020B0604020202020204" pitchFamily="34" charset="0"/>
                </a:rPr>
                <a:t> and </a:t>
              </a:r>
              <a:r>
                <a:rPr lang="en-US" sz="2400" b="1" dirty="0">
                  <a:solidFill>
                    <a:srgbClr val="005F9F"/>
                  </a:solidFill>
                  <a:latin typeface="Arial" panose="020B0604020202020204" pitchFamily="34" charset="0"/>
                  <a:cs typeface="Arial" panose="020B0604020202020204" pitchFamily="34" charset="0"/>
                </a:rPr>
                <a:t>solutions</a:t>
              </a:r>
              <a:endParaRPr lang="en-US" sz="2400" b="1" dirty="0">
                <a:solidFill>
                  <a:srgbClr val="005F9F"/>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176919900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2" y="0"/>
            <a:ext cx="12195950" cy="5081646"/>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794818387"/>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ho We Are background Opt 2">
    <p:spTree>
      <p:nvGrpSpPr>
        <p:cNvPr id="1" name=""/>
        <p:cNvGrpSpPr/>
        <p:nvPr/>
      </p:nvGrpSpPr>
      <p:grpSpPr>
        <a:xfrm>
          <a:off x="0" y="0"/>
          <a:ext cx="0" cy="0"/>
          <a:chOff x="0" y="0"/>
          <a:chExt cx="0" cy="0"/>
        </a:xfrm>
      </p:grpSpPr>
      <p:grpSp>
        <p:nvGrpSpPr>
          <p:cNvPr id="5" name="Group 4"/>
          <p:cNvGrpSpPr/>
          <p:nvPr userDrawn="1"/>
        </p:nvGrpSpPr>
        <p:grpSpPr>
          <a:xfrm>
            <a:off x="1051820" y="1368425"/>
            <a:ext cx="4443873" cy="3689131"/>
            <a:chOff x="935277" y="1565306"/>
            <a:chExt cx="4443873" cy="3689131"/>
          </a:xfrm>
          <a:solidFill>
            <a:schemeClr val="bg1">
              <a:lumMod val="95000"/>
            </a:schemeClr>
          </a:solidFill>
        </p:grpSpPr>
        <p:sp>
          <p:nvSpPr>
            <p:cNvPr id="6" name="Rectangle 5"/>
            <p:cNvSpPr/>
            <p:nvPr userDrawn="1"/>
          </p:nvSpPr>
          <p:spPr>
            <a:xfrm>
              <a:off x="935277"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1063744" y="1773082"/>
              <a:ext cx="4133546" cy="3234219"/>
            </a:xfrm>
            <a:prstGeom prst="rect">
              <a:avLst/>
            </a:prstGeom>
            <a:grp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rial" panose="020B06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the</a:t>
              </a:r>
              <a:r>
                <a:rPr lang="en-US" sz="2400" dirty="0">
                  <a:solidFill>
                    <a:schemeClr val="tx1">
                      <a:lumMod val="65000"/>
                      <a:lumOff val="35000"/>
                    </a:schemeClr>
                  </a:solidFill>
                  <a:latin typeface="Arial" panose="020B0604020202020204" pitchFamily="34" charset="0"/>
                  <a:cs typeface="Arial" panose="020B0604020202020204" pitchFamily="34" charset="0"/>
                </a:rPr>
                <a:t> </a:t>
              </a:r>
              <a:br>
                <a:rPr lang="en-US" sz="2400" dirty="0">
                  <a:solidFill>
                    <a:schemeClr val="tx1">
                      <a:lumMod val="65000"/>
                      <a:lumOff val="35000"/>
                    </a:schemeClr>
                  </a:solidFill>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insurance and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ith</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p>
          </p:txBody>
        </p:sp>
      </p:grpSp>
      <p:pic>
        <p:nvPicPr>
          <p:cNvPr id="9"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5849156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Rectangle 12"/>
          <p:cNvSpPr/>
          <p:nvPr userDrawn="1"/>
        </p:nvSpPr>
        <p:spPr>
          <a:xfrm>
            <a:off x="7498100" y="4145914"/>
            <a:ext cx="1754360" cy="759886"/>
          </a:xfrm>
          <a:prstGeom prst="rect">
            <a:avLst/>
          </a:prstGeom>
          <a:solidFill>
            <a:schemeClr val="bg1"/>
          </a:solidFill>
          <a:ln w="19050">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5215670" y="4144124"/>
            <a:ext cx="1754360" cy="759886"/>
          </a:xfrm>
          <a:prstGeom prst="rect">
            <a:avLst/>
          </a:prstGeom>
          <a:solidFill>
            <a:schemeClr val="bg1"/>
          </a:solidFill>
          <a:ln w="19050">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84268" y="2614387"/>
            <a:ext cx="5862465" cy="862127"/>
          </a:xfrm>
          <a:prstGeom prst="rect">
            <a:avLst/>
          </a:prstGeom>
        </p:spPr>
      </p:pic>
      <p:sp>
        <p:nvSpPr>
          <p:cNvPr id="7" name="Rectangle 6"/>
          <p:cNvSpPr/>
          <p:nvPr userDrawn="1"/>
        </p:nvSpPr>
        <p:spPr>
          <a:xfrm>
            <a:off x="2938197" y="4144124"/>
            <a:ext cx="1754360" cy="759886"/>
          </a:xfrm>
          <a:prstGeom prst="rect">
            <a:avLst/>
          </a:prstGeom>
          <a:solidFill>
            <a:schemeClr val="bg1"/>
          </a:solidFill>
          <a:ln w="19050">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90196" y="1549102"/>
            <a:ext cx="4819313" cy="387567"/>
          </a:xfrm>
          <a:prstGeom prst="rect">
            <a:avLst/>
          </a:prstGeom>
        </p:spPr>
      </p:pic>
      <p:sp>
        <p:nvSpPr>
          <p:cNvPr id="9" name="TextBox 8"/>
          <p:cNvSpPr txBox="1"/>
          <p:nvPr userDrawn="1"/>
        </p:nvSpPr>
        <p:spPr>
          <a:xfrm>
            <a:off x="3031863" y="4315593"/>
            <a:ext cx="1538608" cy="400110"/>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Insurance</a:t>
            </a:r>
          </a:p>
        </p:txBody>
      </p:sp>
      <p:sp>
        <p:nvSpPr>
          <p:cNvPr id="10" name="TextBox 9"/>
          <p:cNvSpPr txBox="1"/>
          <p:nvPr userDrawn="1"/>
        </p:nvSpPr>
        <p:spPr>
          <a:xfrm>
            <a:off x="5323678" y="4179030"/>
            <a:ext cx="1538343" cy="707886"/>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Retirement Income</a:t>
            </a:r>
          </a:p>
        </p:txBody>
      </p:sp>
      <p:sp>
        <p:nvSpPr>
          <p:cNvPr id="11" name="TextBox 10"/>
          <p:cNvSpPr txBox="1"/>
          <p:nvPr userDrawn="1"/>
        </p:nvSpPr>
        <p:spPr>
          <a:xfrm>
            <a:off x="7602789" y="4169226"/>
            <a:ext cx="1530476" cy="707886"/>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Workplace</a:t>
            </a:r>
            <a:br>
              <a:rPr lang="en-US" sz="2000" b="1" dirty="0">
                <a:solidFill>
                  <a:schemeClr val="tx2"/>
                </a:solidFill>
                <a:latin typeface="Arial" panose="020B0604020202020204" pitchFamily="34" charset="0"/>
                <a:cs typeface="Arial" panose="020B0604020202020204" pitchFamily="34" charset="0"/>
              </a:rPr>
            </a:br>
            <a:r>
              <a:rPr lang="en-US" sz="2000" b="1" dirty="0">
                <a:solidFill>
                  <a:schemeClr val="tx2"/>
                </a:solidFill>
                <a:latin typeface="Arial" panose="020B0604020202020204" pitchFamily="34" charset="0"/>
                <a:cs typeface="Arial" panose="020B0604020202020204" pitchFamily="34" charset="0"/>
              </a:rPr>
              <a:t>Solutions</a:t>
            </a:r>
          </a:p>
        </p:txBody>
      </p:sp>
      <p:cxnSp>
        <p:nvCxnSpPr>
          <p:cNvPr id="12" name="Straight Connector 11"/>
          <p:cNvCxnSpPr/>
          <p:nvPr userDrawn="1"/>
        </p:nvCxnSpPr>
        <p:spPr>
          <a:xfrm>
            <a:off x="2938197" y="3863787"/>
            <a:ext cx="6314263"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83863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2" y="0"/>
            <a:ext cx="12195950"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4240038023"/>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39527661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994495060"/>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828511970"/>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18.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2.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image" Target="../media/image18.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3.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2454913312"/>
      </p:ext>
    </p:extLst>
  </p:cSld>
  <p:clrMap bg1="lt1" tx1="dk1" bg2="lt2" tx2="dk2" accent1="accent1" accent2="accent2" accent3="accent3" accent4="accent4" accent5="accent5" accent6="accent6" hlink="hlink" folHlink="folHlink"/>
  <p:sldLayoutIdLst>
    <p:sldLayoutId id="2147483663"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668" r:id="rId11"/>
    <p:sldLayoutId id="2147483695" r:id="rId12"/>
    <p:sldLayoutId id="2147483687" r:id="rId13"/>
    <p:sldLayoutId id="2147483694" r:id="rId14"/>
    <p:sldLayoutId id="2147483669" r:id="rId15"/>
    <p:sldLayoutId id="2147483693" r:id="rId16"/>
    <p:sldLayoutId id="2147483692" r:id="rId17"/>
    <p:sldLayoutId id="2147483689" r:id="rId18"/>
    <p:sldLayoutId id="2147483701" r:id="rId19"/>
    <p:sldLayoutId id="2147483691" r:id="rId20"/>
    <p:sldLayoutId id="2147483697" r:id="rId21"/>
    <p:sldLayoutId id="2147483698" r:id="rId22"/>
    <p:sldLayoutId id="2147483700" r:id="rId23"/>
  </p:sldLayoutIdLst>
  <p:hf hd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68" userDrawn="1">
          <p15:clr>
            <a:srgbClr val="F26B43"/>
          </p15:clr>
        </p15:guide>
        <p15:guide id="4" pos="7416" userDrawn="1">
          <p15:clr>
            <a:srgbClr val="F26B43"/>
          </p15:clr>
        </p15:guide>
        <p15:guide id="5" orient="horz" pos="3888" userDrawn="1">
          <p15:clr>
            <a:srgbClr val="F26B43"/>
          </p15:clr>
        </p15:guide>
        <p15:guide id="6" pos="7680" userDrawn="1">
          <p15:clr>
            <a:srgbClr val="F26B43"/>
          </p15:clr>
        </p15:guide>
        <p15:guide id="7" userDrawn="1">
          <p15:clr>
            <a:srgbClr val="F26B43"/>
          </p15:clr>
        </p15:guide>
        <p15:guide id="8" orient="horz" userDrawn="1">
          <p15:clr>
            <a:srgbClr val="F26B43"/>
          </p15:clr>
        </p15:guide>
        <p15:guide id="9" orient="horz" pos="42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390030751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hf hd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7416">
          <p15:clr>
            <a:srgbClr val="F26B43"/>
          </p15:clr>
        </p15:guide>
        <p15:guide id="5" orient="horz" pos="3888">
          <p15:clr>
            <a:srgbClr val="F26B43"/>
          </p15:clr>
        </p15:guide>
        <p15:guide id="6" pos="7680">
          <p15:clr>
            <a:srgbClr val="F26B43"/>
          </p15:clr>
        </p15:guide>
        <p15:guide id="7">
          <p15:clr>
            <a:srgbClr val="F26B43"/>
          </p15:clr>
        </p15:guide>
        <p15:guide id="8" orient="horz">
          <p15:clr>
            <a:srgbClr val="F26B43"/>
          </p15:clr>
        </p15:guide>
        <p15:guide id="9" orient="horz" pos="429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189799139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hf hd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7416">
          <p15:clr>
            <a:srgbClr val="F26B43"/>
          </p15:clr>
        </p15:guide>
        <p15:guide id="5" orient="horz" pos="3888">
          <p15:clr>
            <a:srgbClr val="F26B43"/>
          </p15:clr>
        </p15:guide>
        <p15:guide id="6" pos="7680">
          <p15:clr>
            <a:srgbClr val="F26B43"/>
          </p15:clr>
        </p15:guide>
        <p15:guide id="7">
          <p15:clr>
            <a:srgbClr val="F26B43"/>
          </p15:clr>
        </p15:guide>
        <p15:guide id="8" orient="horz">
          <p15:clr>
            <a:srgbClr val="F26B43"/>
          </p15:clr>
        </p15:guide>
        <p15:guide id="9" orient="horz" pos="42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hyperlink" Target="https://www.limra.com/en/trending-topics/publications/Industrynews2use/" TargetMode="External"/><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50.png"/><Relationship Id="rId11" Type="http://schemas.openxmlformats.org/officeDocument/2006/relationships/hyperlink" Target="https://www.limra.com/en/trending-topics/publications/marketfacts/subscribe/" TargetMode="External"/><Relationship Id="rId5" Type="http://schemas.openxmlformats.org/officeDocument/2006/relationships/hyperlink" Target="mailto:infocenter@limra.com" TargetMode="External"/><Relationship Id="rId15" Type="http://schemas.openxmlformats.org/officeDocument/2006/relationships/image" Target="../media/image55.png"/><Relationship Id="rId10" Type="http://schemas.openxmlformats.org/officeDocument/2006/relationships/hyperlink" Target="http://www.loma.org/" TargetMode="External"/><Relationship Id="rId4" Type="http://schemas.openxmlformats.org/officeDocument/2006/relationships/hyperlink" Target="mailto:infoctr@loma.org" TargetMode="External"/><Relationship Id="rId9" Type="http://schemas.openxmlformats.org/officeDocument/2006/relationships/hyperlink" Target="http://www.limra.com/" TargetMode="External"/><Relationship Id="rId1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41028" y="5293508"/>
            <a:ext cx="7486820" cy="477054"/>
          </a:xfrm>
        </p:spPr>
        <p:txBody>
          <a:bodyPr/>
          <a:lstStyle/>
          <a:p>
            <a:r>
              <a:rPr lang="en-US" dirty="0"/>
              <a:t>AML Training for Producers</a:t>
            </a:r>
          </a:p>
        </p:txBody>
      </p:sp>
      <p:sp>
        <p:nvSpPr>
          <p:cNvPr id="10" name="Text Placeholder 9"/>
          <p:cNvSpPr>
            <a:spLocks noGrp="1"/>
          </p:cNvSpPr>
          <p:nvPr>
            <p:ph type="body" sz="quarter" idx="10"/>
          </p:nvPr>
        </p:nvSpPr>
        <p:spPr/>
        <p:txBody>
          <a:bodyPr/>
          <a:lstStyle/>
          <a:p>
            <a:r>
              <a:rPr lang="en-US" dirty="0"/>
              <a:t>Industry Solutions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18368"/>
          <a:stretch/>
        </p:blipFill>
        <p:spPr>
          <a:xfrm>
            <a:off x="0" y="-600869"/>
            <a:ext cx="12192000" cy="5598319"/>
          </a:xfrm>
          <a:prstGeom prst="rect">
            <a:avLst/>
          </a:prstGeom>
        </p:spPr>
      </p:pic>
    </p:spTree>
    <p:extLst>
      <p:ext uri="{BB962C8B-B14F-4D97-AF65-F5344CB8AC3E}">
        <p14:creationId xmlns:p14="http://schemas.microsoft.com/office/powerpoint/2010/main" val="463334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a:spLocks noGrp="1"/>
          </p:cNvSpPr>
          <p:nvPr>
            <p:ph type="title"/>
          </p:nvPr>
        </p:nvSpPr>
        <p:spPr/>
        <p:txBody>
          <a:bodyPr/>
          <a:lstStyle/>
          <a:p>
            <a:r>
              <a:rPr lang="en-US" dirty="0"/>
              <a:t>Producer AML Course Sample Content</a:t>
            </a:r>
          </a:p>
        </p:txBody>
      </p:sp>
      <p:sp>
        <p:nvSpPr>
          <p:cNvPr id="10" name="Text Placeholder 24">
            <a:extLst>
              <a:ext uri="{FF2B5EF4-FFF2-40B4-BE49-F238E27FC236}">
                <a16:creationId xmlns:a16="http://schemas.microsoft.com/office/drawing/2014/main" id="{5B5A4B7B-643F-8EE2-4D7A-00C010E654FD}"/>
              </a:ext>
            </a:extLst>
          </p:cNvPr>
          <p:cNvSpPr txBox="1">
            <a:spLocks/>
          </p:cNvSpPr>
          <p:nvPr/>
        </p:nvSpPr>
        <p:spPr>
          <a:xfrm>
            <a:off x="241973" y="1030862"/>
            <a:ext cx="11564545" cy="5382132"/>
          </a:xfrm>
          <a:prstGeom prst="rect">
            <a:avLst/>
          </a:prstGeom>
        </p:spPr>
        <p:txBody>
          <a:bodyPr/>
          <a:lstStyle>
            <a:lvl1pPr marL="3429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ea typeface="+mn-ea"/>
                <a:cs typeface="+mn-cs"/>
              </a:defRPr>
            </a:lvl1pPr>
            <a:lvl2pPr marL="6858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defRPr>
            </a:lvl2pPr>
            <a:lvl3pPr marL="1031875" indent="-342900" algn="l" rtl="0" eaLnBrk="1" fontAlgn="base" hangingPunct="1">
              <a:lnSpc>
                <a:spcPct val="100000"/>
              </a:lnSpc>
              <a:spcBef>
                <a:spcPts val="0"/>
              </a:spcBef>
              <a:spcAft>
                <a:spcPts val="1200"/>
              </a:spcAft>
              <a:buClr>
                <a:schemeClr val="tx1"/>
              </a:buClr>
              <a:buSzPct val="135000"/>
              <a:buFont typeface="Arial" panose="020B0604020202020204" pitchFamily="34" charset="0"/>
              <a:buChar char="•"/>
              <a:defRPr sz="2400"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457200" indent="-457200">
              <a:buFont typeface="+mj-lt"/>
              <a:buAutoNum type="arabicPeriod"/>
            </a:pPr>
            <a:endParaRPr lang="en-US" kern="0" dirty="0"/>
          </a:p>
        </p:txBody>
      </p:sp>
      <p:sp>
        <p:nvSpPr>
          <p:cNvPr id="11" name="Slide Number Placeholder 2">
            <a:extLst>
              <a:ext uri="{FF2B5EF4-FFF2-40B4-BE49-F238E27FC236}">
                <a16:creationId xmlns:a16="http://schemas.microsoft.com/office/drawing/2014/main" id="{BFD92519-4742-B4E8-4726-774512FFD2C6}"/>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10</a:t>
            </a:fld>
            <a:endParaRPr lang="en-US" sz="900" dirty="0"/>
          </a:p>
        </p:txBody>
      </p:sp>
      <p:pic>
        <p:nvPicPr>
          <p:cNvPr id="6" name="Picture 5">
            <a:extLst>
              <a:ext uri="{FF2B5EF4-FFF2-40B4-BE49-F238E27FC236}">
                <a16:creationId xmlns:a16="http://schemas.microsoft.com/office/drawing/2014/main" id="{DAAF95AC-049F-0C35-D3FD-A4758A570CF2}"/>
              </a:ext>
            </a:extLst>
          </p:cNvPr>
          <p:cNvPicPr>
            <a:picLocks noChangeAspect="1"/>
          </p:cNvPicPr>
          <p:nvPr/>
        </p:nvPicPr>
        <p:blipFill>
          <a:blip r:embed="rId3"/>
          <a:stretch>
            <a:fillRect/>
          </a:stretch>
        </p:blipFill>
        <p:spPr>
          <a:xfrm rot="21154048">
            <a:off x="1057470" y="1301545"/>
            <a:ext cx="5245370" cy="5302523"/>
          </a:xfrm>
          <a:prstGeom prst="rect">
            <a:avLst/>
          </a:prstGeom>
        </p:spPr>
      </p:pic>
      <p:pic>
        <p:nvPicPr>
          <p:cNvPr id="8" name="Picture 7">
            <a:extLst>
              <a:ext uri="{FF2B5EF4-FFF2-40B4-BE49-F238E27FC236}">
                <a16:creationId xmlns:a16="http://schemas.microsoft.com/office/drawing/2014/main" id="{619A3153-E0AD-C47F-5AA1-20AC3EDEE78B}"/>
              </a:ext>
            </a:extLst>
          </p:cNvPr>
          <p:cNvPicPr>
            <a:picLocks noChangeAspect="1"/>
          </p:cNvPicPr>
          <p:nvPr/>
        </p:nvPicPr>
        <p:blipFill>
          <a:blip r:embed="rId4"/>
          <a:stretch>
            <a:fillRect/>
          </a:stretch>
        </p:blipFill>
        <p:spPr>
          <a:xfrm rot="968254">
            <a:off x="6781033" y="1323599"/>
            <a:ext cx="4533470" cy="4902987"/>
          </a:xfrm>
          <a:prstGeom prst="rect">
            <a:avLst/>
          </a:prstGeom>
        </p:spPr>
      </p:pic>
    </p:spTree>
    <p:extLst>
      <p:ext uri="{BB962C8B-B14F-4D97-AF65-F5344CB8AC3E}">
        <p14:creationId xmlns:p14="http://schemas.microsoft.com/office/powerpoint/2010/main" val="3507411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B383F-116B-20E0-3237-7943742E84D8}"/>
              </a:ext>
            </a:extLst>
          </p:cNvPr>
          <p:cNvSpPr>
            <a:spLocks noGrp="1"/>
          </p:cNvSpPr>
          <p:nvPr>
            <p:ph type="title"/>
          </p:nvPr>
        </p:nvSpPr>
        <p:spPr/>
        <p:txBody>
          <a:bodyPr/>
          <a:lstStyle/>
          <a:p>
            <a:r>
              <a:rPr lang="en-US" dirty="0"/>
              <a:t>AML for Producer Features</a:t>
            </a:r>
            <a:endParaRPr lang="en-US" dirty="0">
              <a:solidFill>
                <a:srgbClr val="FF0000"/>
              </a:solidFill>
            </a:endParaRPr>
          </a:p>
        </p:txBody>
      </p:sp>
      <p:sp>
        <p:nvSpPr>
          <p:cNvPr id="3" name="Text Placeholder 2">
            <a:extLst>
              <a:ext uri="{FF2B5EF4-FFF2-40B4-BE49-F238E27FC236}">
                <a16:creationId xmlns:a16="http://schemas.microsoft.com/office/drawing/2014/main" id="{3E9EAF42-9B66-7208-1349-6B3D87FE9632}"/>
              </a:ext>
            </a:extLst>
          </p:cNvPr>
          <p:cNvSpPr>
            <a:spLocks noGrp="1"/>
          </p:cNvSpPr>
          <p:nvPr>
            <p:ph type="body" sz="quarter" idx="10"/>
          </p:nvPr>
        </p:nvSpPr>
        <p:spPr>
          <a:xfrm>
            <a:off x="248558" y="964948"/>
            <a:ext cx="6271114" cy="5616606"/>
          </a:xfrm>
        </p:spPr>
        <p:txBody>
          <a:bodyPr/>
          <a:lstStyle/>
          <a:p>
            <a:r>
              <a:rPr lang="en-US" sz="1800" dirty="0"/>
              <a:t>The AML base course scenarios focus on what producers need to know to meet FINRA and FINCEN guidelines and help protect their clients and your company. </a:t>
            </a:r>
            <a:endParaRPr lang="en-US" sz="1800" strike="sngStrike" dirty="0"/>
          </a:p>
          <a:p>
            <a:r>
              <a:rPr lang="en-US" sz="1800" dirty="0"/>
              <a:t>Industry review ensures relevancy.</a:t>
            </a:r>
          </a:p>
          <a:p>
            <a:r>
              <a:rPr lang="en-US" sz="1800" dirty="0"/>
              <a:t>Annual course updates include timely topics.</a:t>
            </a:r>
          </a:p>
          <a:p>
            <a:r>
              <a:rPr lang="en-US" sz="1800" dirty="0"/>
              <a:t>Course is short, online, and device-responsive.</a:t>
            </a:r>
          </a:p>
          <a:p>
            <a:r>
              <a:rPr lang="en-US" sz="1800" dirty="0"/>
              <a:t>Real-time admin access for viewing completion data.</a:t>
            </a:r>
          </a:p>
          <a:p>
            <a:r>
              <a:rPr lang="en-US" sz="1800" dirty="0"/>
              <a:t>LMS Integration available.</a:t>
            </a:r>
          </a:p>
          <a:p>
            <a:r>
              <a:rPr lang="en-US" sz="1800" dirty="0"/>
              <a:t>Easy to enroll and check progress.</a:t>
            </a:r>
          </a:p>
          <a:p>
            <a:r>
              <a:rPr lang="en-US" sz="1800" dirty="0"/>
              <a:t>Company can assign multiple users to administer the AML program.</a:t>
            </a:r>
          </a:p>
          <a:p>
            <a:endParaRPr lang="en-US" sz="1800" dirty="0"/>
          </a:p>
          <a:p>
            <a:endParaRPr lang="en-US" sz="1800" dirty="0"/>
          </a:p>
          <a:p>
            <a:endParaRPr lang="en-US" sz="1800" dirty="0"/>
          </a:p>
        </p:txBody>
      </p:sp>
      <p:sp>
        <p:nvSpPr>
          <p:cNvPr id="5" name="Slide Number Placeholder 4">
            <a:extLst>
              <a:ext uri="{FF2B5EF4-FFF2-40B4-BE49-F238E27FC236}">
                <a16:creationId xmlns:a16="http://schemas.microsoft.com/office/drawing/2014/main" id="{DFDE47EF-BC54-1D64-E188-ADEF82EAF76A}"/>
              </a:ext>
            </a:extLst>
          </p:cNvPr>
          <p:cNvSpPr>
            <a:spLocks noGrp="1"/>
          </p:cNvSpPr>
          <p:nvPr>
            <p:ph type="sldNum" sz="quarter" idx="4294967295"/>
          </p:nvPr>
        </p:nvSpPr>
        <p:spPr/>
        <p:txBody>
          <a:bodyPr/>
          <a:lstStyle/>
          <a:p>
            <a:fld id="{FA06F0F5-DF6A-4E0E-AC03-6B0D0B0A1300}" type="slidenum">
              <a:rPr lang="en-US" sz="900" smtClean="0"/>
              <a:pPr/>
              <a:t>11</a:t>
            </a:fld>
            <a:endParaRPr lang="en-US" sz="900" dirty="0"/>
          </a:p>
        </p:txBody>
      </p:sp>
      <p:pic>
        <p:nvPicPr>
          <p:cNvPr id="6" name="Picture 5">
            <a:extLst>
              <a:ext uri="{FF2B5EF4-FFF2-40B4-BE49-F238E27FC236}">
                <a16:creationId xmlns:a16="http://schemas.microsoft.com/office/drawing/2014/main" id="{80C2B9E5-E151-E057-8BA1-44CB60AD9FAB}"/>
              </a:ext>
            </a:extLst>
          </p:cNvPr>
          <p:cNvPicPr>
            <a:picLocks noChangeAspect="1"/>
          </p:cNvPicPr>
          <p:nvPr/>
        </p:nvPicPr>
        <p:blipFill rotWithShape="1">
          <a:blip r:embed="rId3"/>
          <a:srcRect l="3231" r="9409"/>
          <a:stretch/>
        </p:blipFill>
        <p:spPr>
          <a:xfrm>
            <a:off x="6519672" y="1400175"/>
            <a:ext cx="5325503" cy="4057650"/>
          </a:xfrm>
          <a:prstGeom prst="rect">
            <a:avLst/>
          </a:prstGeom>
        </p:spPr>
      </p:pic>
    </p:spTree>
    <p:extLst>
      <p:ext uri="{BB962C8B-B14F-4D97-AF65-F5344CB8AC3E}">
        <p14:creationId xmlns:p14="http://schemas.microsoft.com/office/powerpoint/2010/main" val="4196304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45E5B-E25C-3536-10F9-DDAA466C721E}"/>
              </a:ext>
            </a:extLst>
          </p:cNvPr>
          <p:cNvSpPr>
            <a:spLocks noGrp="1"/>
          </p:cNvSpPr>
          <p:nvPr>
            <p:ph type="title"/>
          </p:nvPr>
        </p:nvSpPr>
        <p:spPr/>
        <p:txBody>
          <a:bodyPr/>
          <a:lstStyle/>
          <a:p>
            <a:r>
              <a:rPr lang="en-US" dirty="0"/>
              <a:t>Company Page for Producers</a:t>
            </a:r>
          </a:p>
        </p:txBody>
      </p:sp>
      <p:sp>
        <p:nvSpPr>
          <p:cNvPr id="3" name="Text Placeholder 2">
            <a:extLst>
              <a:ext uri="{FF2B5EF4-FFF2-40B4-BE49-F238E27FC236}">
                <a16:creationId xmlns:a16="http://schemas.microsoft.com/office/drawing/2014/main" id="{2D64635E-1E6E-A7B9-B474-6693A58FA4D5}"/>
              </a:ext>
            </a:extLst>
          </p:cNvPr>
          <p:cNvSpPr>
            <a:spLocks noGrp="1"/>
          </p:cNvSpPr>
          <p:nvPr>
            <p:ph type="body" sz="quarter" idx="10"/>
          </p:nvPr>
        </p:nvSpPr>
        <p:spPr>
          <a:xfrm>
            <a:off x="266700" y="1326776"/>
            <a:ext cx="4191000" cy="4731124"/>
          </a:xfrm>
        </p:spPr>
        <p:txBody>
          <a:bodyPr/>
          <a:lstStyle/>
          <a:p>
            <a:r>
              <a:rPr lang="en-US" dirty="0"/>
              <a:t>FINCIN required producers to know who the point of contact is for any AML compliance issues that arise.</a:t>
            </a:r>
          </a:p>
          <a:p>
            <a:r>
              <a:rPr lang="en-US" dirty="0"/>
              <a:t>The company page enables companies to meet this requirement and have a verifiable record that each financial professional has reviewed the information.</a:t>
            </a:r>
          </a:p>
        </p:txBody>
      </p:sp>
      <p:sp>
        <p:nvSpPr>
          <p:cNvPr id="5" name="Slide Number Placeholder 4">
            <a:extLst>
              <a:ext uri="{FF2B5EF4-FFF2-40B4-BE49-F238E27FC236}">
                <a16:creationId xmlns:a16="http://schemas.microsoft.com/office/drawing/2014/main" id="{6AE9FDC4-FE7C-6704-A842-E47BCD61B9BF}"/>
              </a:ext>
            </a:extLst>
          </p:cNvPr>
          <p:cNvSpPr>
            <a:spLocks noGrp="1"/>
          </p:cNvSpPr>
          <p:nvPr>
            <p:ph type="sldNum" sz="quarter" idx="4294967295"/>
          </p:nvPr>
        </p:nvSpPr>
        <p:spPr/>
        <p:txBody>
          <a:bodyPr/>
          <a:lstStyle/>
          <a:p>
            <a:fld id="{FA06F0F5-DF6A-4E0E-AC03-6B0D0B0A1300}" type="slidenum">
              <a:rPr lang="en-US" sz="900" smtClean="0"/>
              <a:pPr/>
              <a:t>12</a:t>
            </a:fld>
            <a:endParaRPr lang="en-US" sz="900" dirty="0"/>
          </a:p>
        </p:txBody>
      </p:sp>
      <p:pic>
        <p:nvPicPr>
          <p:cNvPr id="10" name="Picture 9">
            <a:extLst>
              <a:ext uri="{FF2B5EF4-FFF2-40B4-BE49-F238E27FC236}">
                <a16:creationId xmlns:a16="http://schemas.microsoft.com/office/drawing/2014/main" id="{680DEB06-4AD2-4AF9-9505-EA7B524E49B1}"/>
              </a:ext>
            </a:extLst>
          </p:cNvPr>
          <p:cNvPicPr>
            <a:picLocks noChangeAspect="1"/>
          </p:cNvPicPr>
          <p:nvPr/>
        </p:nvPicPr>
        <p:blipFill rotWithShape="1">
          <a:blip r:embed="rId2"/>
          <a:srcRect l="5183"/>
          <a:stretch/>
        </p:blipFill>
        <p:spPr>
          <a:xfrm>
            <a:off x="4457700" y="1134835"/>
            <a:ext cx="7734300" cy="4588329"/>
          </a:xfrm>
          <a:prstGeom prst="rect">
            <a:avLst/>
          </a:prstGeom>
        </p:spPr>
      </p:pic>
    </p:spTree>
    <p:extLst>
      <p:ext uri="{BB962C8B-B14F-4D97-AF65-F5344CB8AC3E}">
        <p14:creationId xmlns:p14="http://schemas.microsoft.com/office/powerpoint/2010/main" val="3790220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ue circle with white text&#10;&#10;Description automatically generated">
            <a:extLst>
              <a:ext uri="{FF2B5EF4-FFF2-40B4-BE49-F238E27FC236}">
                <a16:creationId xmlns:a16="http://schemas.microsoft.com/office/drawing/2014/main" id="{F0034737-E766-545B-AFD7-DFB621653C4F}"/>
              </a:ext>
            </a:extLst>
          </p:cNvPr>
          <p:cNvPicPr>
            <a:picLocks noChangeAspect="1"/>
          </p:cNvPicPr>
          <p:nvPr/>
        </p:nvPicPr>
        <p:blipFill>
          <a:blip r:embed="rId3"/>
          <a:stretch>
            <a:fillRect/>
          </a:stretch>
        </p:blipFill>
        <p:spPr>
          <a:xfrm>
            <a:off x="991661" y="2232445"/>
            <a:ext cx="4190999" cy="4190999"/>
          </a:xfrm>
          <a:prstGeom prst="rect">
            <a:avLst/>
          </a:prstGeom>
        </p:spPr>
      </p:pic>
      <p:pic>
        <p:nvPicPr>
          <p:cNvPr id="14" name="Picture 13" descr="A blue circle with white text&#10;&#10;Description automatically generated">
            <a:extLst>
              <a:ext uri="{FF2B5EF4-FFF2-40B4-BE49-F238E27FC236}">
                <a16:creationId xmlns:a16="http://schemas.microsoft.com/office/drawing/2014/main" id="{8C01C736-D39F-6DC4-897D-E2D53434CC59}"/>
              </a:ext>
            </a:extLst>
          </p:cNvPr>
          <p:cNvPicPr>
            <a:picLocks noChangeAspect="1"/>
          </p:cNvPicPr>
          <p:nvPr/>
        </p:nvPicPr>
        <p:blipFill>
          <a:blip r:embed="rId4"/>
          <a:stretch>
            <a:fillRect/>
          </a:stretch>
        </p:blipFill>
        <p:spPr>
          <a:xfrm>
            <a:off x="6991348" y="2232445"/>
            <a:ext cx="4190999" cy="4190999"/>
          </a:xfrm>
          <a:prstGeom prst="rect">
            <a:avLst/>
          </a:prstGeom>
        </p:spPr>
      </p:pic>
      <p:sp>
        <p:nvSpPr>
          <p:cNvPr id="2" name="Title 1">
            <a:extLst>
              <a:ext uri="{FF2B5EF4-FFF2-40B4-BE49-F238E27FC236}">
                <a16:creationId xmlns:a16="http://schemas.microsoft.com/office/drawing/2014/main" id="{917B383F-116B-20E0-3237-7943742E84D8}"/>
              </a:ext>
            </a:extLst>
          </p:cNvPr>
          <p:cNvSpPr>
            <a:spLocks noGrp="1"/>
          </p:cNvSpPr>
          <p:nvPr>
            <p:ph type="title"/>
          </p:nvPr>
        </p:nvSpPr>
        <p:spPr>
          <a:xfrm>
            <a:off x="2" y="-10617"/>
            <a:ext cx="12191998" cy="890341"/>
          </a:xfrm>
        </p:spPr>
        <p:txBody>
          <a:bodyPr/>
          <a:lstStyle/>
          <a:p>
            <a:pPr algn="ctr"/>
            <a:r>
              <a:rPr lang="en-US" dirty="0"/>
              <a:t>Enthusiastic responses from LIMRA AML Course-Takers</a:t>
            </a:r>
          </a:p>
        </p:txBody>
      </p:sp>
      <p:sp>
        <p:nvSpPr>
          <p:cNvPr id="3" name="Text Placeholder 2">
            <a:extLst>
              <a:ext uri="{FF2B5EF4-FFF2-40B4-BE49-F238E27FC236}">
                <a16:creationId xmlns:a16="http://schemas.microsoft.com/office/drawing/2014/main" id="{3E9EAF42-9B66-7208-1349-6B3D87FE9632}"/>
              </a:ext>
            </a:extLst>
          </p:cNvPr>
          <p:cNvSpPr>
            <a:spLocks noGrp="1"/>
          </p:cNvSpPr>
          <p:nvPr>
            <p:ph type="body" sz="quarter" idx="10"/>
          </p:nvPr>
        </p:nvSpPr>
        <p:spPr>
          <a:xfrm>
            <a:off x="6394607" y="1028743"/>
            <a:ext cx="5384483" cy="4800514"/>
          </a:xfrm>
        </p:spPr>
        <p:txBody>
          <a:bodyPr/>
          <a:lstStyle/>
          <a:p>
            <a:pPr marL="4572" indent="0" algn="ctr">
              <a:buNone/>
            </a:pPr>
            <a:r>
              <a:rPr lang="en-US" sz="2200" dirty="0"/>
              <a:t>Based on your experience with this LIMRA AML course, would you recommend LIMRA compliance courses to a colleague?</a:t>
            </a:r>
          </a:p>
          <a:p>
            <a:pPr marL="4572" indent="0" algn="ctr">
              <a:buNone/>
            </a:pPr>
            <a:endParaRPr lang="en-US" dirty="0"/>
          </a:p>
          <a:p>
            <a:pPr marL="4572" indent="0" algn="ctr">
              <a:buNone/>
            </a:pPr>
            <a:endParaRPr lang="en-US" dirty="0"/>
          </a:p>
        </p:txBody>
      </p:sp>
      <p:sp>
        <p:nvSpPr>
          <p:cNvPr id="5" name="Slide Number Placeholder 4">
            <a:extLst>
              <a:ext uri="{FF2B5EF4-FFF2-40B4-BE49-F238E27FC236}">
                <a16:creationId xmlns:a16="http://schemas.microsoft.com/office/drawing/2014/main" id="{DFDE47EF-BC54-1D64-E188-ADEF82EAF76A}"/>
              </a:ext>
            </a:extLst>
          </p:cNvPr>
          <p:cNvSpPr>
            <a:spLocks noGrp="1"/>
          </p:cNvSpPr>
          <p:nvPr>
            <p:ph type="sldNum" sz="quarter" idx="4294967295"/>
          </p:nvPr>
        </p:nvSpPr>
        <p:spPr/>
        <p:txBody>
          <a:bodyPr/>
          <a:lstStyle/>
          <a:p>
            <a:fld id="{FA06F0F5-DF6A-4E0E-AC03-6B0D0B0A1300}" type="slidenum">
              <a:rPr lang="en-US" sz="900" smtClean="0"/>
              <a:pPr/>
              <a:t>13</a:t>
            </a:fld>
            <a:endParaRPr lang="en-US" sz="900" dirty="0"/>
          </a:p>
        </p:txBody>
      </p:sp>
      <p:sp>
        <p:nvSpPr>
          <p:cNvPr id="8" name="Text Placeholder 2">
            <a:extLst>
              <a:ext uri="{FF2B5EF4-FFF2-40B4-BE49-F238E27FC236}">
                <a16:creationId xmlns:a16="http://schemas.microsoft.com/office/drawing/2014/main" id="{72153128-F58F-2F6D-E94B-DE325DC36D86}"/>
              </a:ext>
            </a:extLst>
          </p:cNvPr>
          <p:cNvSpPr txBox="1">
            <a:spLocks/>
          </p:cNvSpPr>
          <p:nvPr/>
        </p:nvSpPr>
        <p:spPr>
          <a:xfrm>
            <a:off x="781051" y="1087133"/>
            <a:ext cx="4612221" cy="4800514"/>
          </a:xfrm>
          <a:prstGeom prst="rect">
            <a:avLst/>
          </a:prstGeom>
        </p:spPr>
        <p:txBody>
          <a:bodyPr/>
          <a:lstStyle>
            <a:lvl1pPr marL="347472"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000" b="0">
                <a:solidFill>
                  <a:schemeClr val="tx1"/>
                </a:solidFill>
                <a:latin typeface="+mn-lt"/>
                <a:ea typeface="+mn-ea"/>
                <a:cs typeface="+mn-cs"/>
              </a:defRPr>
            </a:lvl1pPr>
            <a:lvl2pPr marL="6858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000" b="0">
                <a:solidFill>
                  <a:schemeClr val="tx1"/>
                </a:solidFill>
                <a:latin typeface="+mn-lt"/>
              </a:defRPr>
            </a:lvl2pPr>
            <a:lvl3pPr marL="1033463"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000" b="0">
                <a:solidFill>
                  <a:schemeClr val="tx1"/>
                </a:solidFill>
                <a:latin typeface="+mn-lt"/>
              </a:defRPr>
            </a:lvl3pPr>
            <a:lvl4pPr marL="13716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000" b="0">
                <a:solidFill>
                  <a:schemeClr val="tx1"/>
                </a:solidFill>
                <a:latin typeface="+mn-lt"/>
                <a:cs typeface="Arial" charset="0"/>
              </a:defRPr>
            </a:lvl4pPr>
            <a:lvl5pPr marL="1719263" indent="-342900" algn="l" rtl="0" eaLnBrk="1" fontAlgn="base" hangingPunct="1">
              <a:lnSpc>
                <a:spcPct val="120000"/>
              </a:lnSpc>
              <a:spcBef>
                <a:spcPts val="0"/>
              </a:spcBef>
              <a:spcAft>
                <a:spcPts val="1260"/>
              </a:spcAft>
              <a:buClr>
                <a:schemeClr val="tx1"/>
              </a:buClr>
              <a:buSzPct val="135000"/>
              <a:buFont typeface="Arial" panose="020B0604020202020204" pitchFamily="34" charset="0"/>
              <a:buChar char="•"/>
              <a:defRPr sz="240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4572" indent="0" algn="ctr">
              <a:buFont typeface="Arial" panose="020B0604020202020204" pitchFamily="34" charset="0"/>
              <a:buNone/>
            </a:pPr>
            <a:r>
              <a:rPr lang="en-US" sz="2200" kern="0" dirty="0"/>
              <a:t>Do you feel the LIMRA AML Course prepared you to recognize and report potential money laundering activities? </a:t>
            </a:r>
          </a:p>
          <a:p>
            <a:pPr marL="4572" indent="0" algn="ctr">
              <a:buFont typeface="Arial" panose="020B0604020202020204" pitchFamily="34" charset="0"/>
              <a:buNone/>
            </a:pPr>
            <a:endParaRPr lang="en-US" sz="2200" kern="0" dirty="0"/>
          </a:p>
          <a:p>
            <a:pPr marL="4572" indent="0" algn="ctr">
              <a:buFont typeface="Arial" panose="020B0604020202020204" pitchFamily="34" charset="0"/>
              <a:buNone/>
            </a:pPr>
            <a:endParaRPr lang="en-US" sz="2200" kern="0" dirty="0"/>
          </a:p>
        </p:txBody>
      </p:sp>
      <p:sp>
        <p:nvSpPr>
          <p:cNvPr id="15" name="TextBox 14">
            <a:extLst>
              <a:ext uri="{FF2B5EF4-FFF2-40B4-BE49-F238E27FC236}">
                <a16:creationId xmlns:a16="http://schemas.microsoft.com/office/drawing/2014/main" id="{821F9159-D0FD-BAF5-DD7D-E82C5E9F7DB1}"/>
              </a:ext>
            </a:extLst>
          </p:cNvPr>
          <p:cNvSpPr txBox="1"/>
          <p:nvPr/>
        </p:nvSpPr>
        <p:spPr>
          <a:xfrm>
            <a:off x="2344210" y="4781550"/>
            <a:ext cx="1485900" cy="769441"/>
          </a:xfrm>
          <a:prstGeom prst="rect">
            <a:avLst/>
          </a:prstGeom>
          <a:noFill/>
        </p:spPr>
        <p:txBody>
          <a:bodyPr wrap="square" rtlCol="0">
            <a:spAutoFit/>
          </a:bodyPr>
          <a:lstStyle/>
          <a:p>
            <a:pPr algn="ctr"/>
            <a:r>
              <a:rPr lang="en-US" sz="4400" b="1" dirty="0">
                <a:solidFill>
                  <a:schemeClr val="bg1"/>
                </a:solidFill>
              </a:rPr>
              <a:t>YES</a:t>
            </a:r>
          </a:p>
        </p:txBody>
      </p:sp>
      <p:sp>
        <p:nvSpPr>
          <p:cNvPr id="16" name="TextBox 15">
            <a:extLst>
              <a:ext uri="{FF2B5EF4-FFF2-40B4-BE49-F238E27FC236}">
                <a16:creationId xmlns:a16="http://schemas.microsoft.com/office/drawing/2014/main" id="{3E2D4DC0-3C07-5466-6C8E-FD6785A94E1D}"/>
              </a:ext>
            </a:extLst>
          </p:cNvPr>
          <p:cNvSpPr txBox="1"/>
          <p:nvPr/>
        </p:nvSpPr>
        <p:spPr>
          <a:xfrm>
            <a:off x="8343897" y="4750891"/>
            <a:ext cx="1485900" cy="769441"/>
          </a:xfrm>
          <a:prstGeom prst="rect">
            <a:avLst/>
          </a:prstGeom>
          <a:noFill/>
        </p:spPr>
        <p:txBody>
          <a:bodyPr wrap="square" rtlCol="0">
            <a:spAutoFit/>
          </a:bodyPr>
          <a:lstStyle/>
          <a:p>
            <a:pPr algn="ctr"/>
            <a:r>
              <a:rPr lang="en-US" sz="4400" b="1" dirty="0">
                <a:solidFill>
                  <a:schemeClr val="bg1"/>
                </a:solidFill>
              </a:rPr>
              <a:t>YES</a:t>
            </a:r>
          </a:p>
        </p:txBody>
      </p:sp>
    </p:spTree>
    <p:extLst>
      <p:ext uri="{BB962C8B-B14F-4D97-AF65-F5344CB8AC3E}">
        <p14:creationId xmlns:p14="http://schemas.microsoft.com/office/powerpoint/2010/main" val="3824544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Rectangle with Corners Rounded 11">
            <a:extLst>
              <a:ext uri="{FF2B5EF4-FFF2-40B4-BE49-F238E27FC236}">
                <a16:creationId xmlns:a16="http://schemas.microsoft.com/office/drawing/2014/main" id="{7F573D1B-684E-E608-2107-1D807AB568DC}"/>
              </a:ext>
            </a:extLst>
          </p:cNvPr>
          <p:cNvSpPr/>
          <p:nvPr/>
        </p:nvSpPr>
        <p:spPr>
          <a:xfrm>
            <a:off x="2527362" y="4313070"/>
            <a:ext cx="7137275" cy="1990734"/>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peech Bubble: Rectangle with Corners Rounded 5">
            <a:extLst>
              <a:ext uri="{FF2B5EF4-FFF2-40B4-BE49-F238E27FC236}">
                <a16:creationId xmlns:a16="http://schemas.microsoft.com/office/drawing/2014/main" id="{71B8D07B-A1A8-7ADE-F2E4-320758722CCF}"/>
              </a:ext>
            </a:extLst>
          </p:cNvPr>
          <p:cNvSpPr/>
          <p:nvPr/>
        </p:nvSpPr>
        <p:spPr>
          <a:xfrm>
            <a:off x="2687788" y="2593588"/>
            <a:ext cx="2796810" cy="1260223"/>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peech Bubble: Rectangle with Corners Rounded 7">
            <a:extLst>
              <a:ext uri="{FF2B5EF4-FFF2-40B4-BE49-F238E27FC236}">
                <a16:creationId xmlns:a16="http://schemas.microsoft.com/office/drawing/2014/main" id="{89A935D5-4EF4-C5F4-CCC0-1C718956D374}"/>
              </a:ext>
            </a:extLst>
          </p:cNvPr>
          <p:cNvSpPr/>
          <p:nvPr/>
        </p:nvSpPr>
        <p:spPr>
          <a:xfrm>
            <a:off x="6863510" y="2594318"/>
            <a:ext cx="2796810" cy="1260223"/>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peech Bubble: Rectangle with Corners Rounded 4">
            <a:extLst>
              <a:ext uri="{FF2B5EF4-FFF2-40B4-BE49-F238E27FC236}">
                <a16:creationId xmlns:a16="http://schemas.microsoft.com/office/drawing/2014/main" id="{FBF34367-E405-ADE1-CE7A-748F9EE05DA3}"/>
              </a:ext>
            </a:extLst>
          </p:cNvPr>
          <p:cNvSpPr/>
          <p:nvPr/>
        </p:nvSpPr>
        <p:spPr>
          <a:xfrm>
            <a:off x="4844733" y="965610"/>
            <a:ext cx="2796810" cy="1260223"/>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peech Bubble: Rectangle with Corners Rounded 3">
            <a:extLst>
              <a:ext uri="{FF2B5EF4-FFF2-40B4-BE49-F238E27FC236}">
                <a16:creationId xmlns:a16="http://schemas.microsoft.com/office/drawing/2014/main" id="{FD6DB32C-C5C5-8EAD-E4C0-C62815422DC3}"/>
              </a:ext>
            </a:extLst>
          </p:cNvPr>
          <p:cNvSpPr/>
          <p:nvPr/>
        </p:nvSpPr>
        <p:spPr>
          <a:xfrm>
            <a:off x="679759" y="965610"/>
            <a:ext cx="2796810" cy="1260223"/>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peech Bubble: Rectangle with Corners Rounded 1">
            <a:extLst>
              <a:ext uri="{FF2B5EF4-FFF2-40B4-BE49-F238E27FC236}">
                <a16:creationId xmlns:a16="http://schemas.microsoft.com/office/drawing/2014/main" id="{5C2E9FFF-34D4-B960-D3F5-86BACC1A9F44}"/>
              </a:ext>
            </a:extLst>
          </p:cNvPr>
          <p:cNvSpPr/>
          <p:nvPr/>
        </p:nvSpPr>
        <p:spPr>
          <a:xfrm>
            <a:off x="8866586" y="965610"/>
            <a:ext cx="2796810" cy="1260223"/>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3"/>
          <p:cNvSpPr>
            <a:spLocks noGrp="1"/>
          </p:cNvSpPr>
          <p:nvPr>
            <p:ph type="title"/>
          </p:nvPr>
        </p:nvSpPr>
        <p:spPr/>
        <p:txBody>
          <a:bodyPr/>
          <a:lstStyle/>
          <a:p>
            <a:r>
              <a:rPr lang="en-US" dirty="0"/>
              <a:t>Just a few feedback comments from the survey</a:t>
            </a:r>
          </a:p>
        </p:txBody>
      </p:sp>
      <p:sp>
        <p:nvSpPr>
          <p:cNvPr id="10" name="Text Placeholder 24">
            <a:extLst>
              <a:ext uri="{FF2B5EF4-FFF2-40B4-BE49-F238E27FC236}">
                <a16:creationId xmlns:a16="http://schemas.microsoft.com/office/drawing/2014/main" id="{5B5A4B7B-643F-8EE2-4D7A-00C010E654FD}"/>
              </a:ext>
            </a:extLst>
          </p:cNvPr>
          <p:cNvSpPr txBox="1">
            <a:spLocks/>
          </p:cNvSpPr>
          <p:nvPr/>
        </p:nvSpPr>
        <p:spPr>
          <a:xfrm>
            <a:off x="241973" y="1030862"/>
            <a:ext cx="11564545" cy="5382132"/>
          </a:xfrm>
          <a:prstGeom prst="rect">
            <a:avLst/>
          </a:prstGeom>
        </p:spPr>
        <p:txBody>
          <a:bodyPr/>
          <a:lstStyle>
            <a:lvl1pPr marL="3429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ea typeface="+mn-ea"/>
                <a:cs typeface="+mn-cs"/>
              </a:defRPr>
            </a:lvl1pPr>
            <a:lvl2pPr marL="6858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defRPr>
            </a:lvl2pPr>
            <a:lvl3pPr marL="1031875" indent="-342900" algn="l" rtl="0" eaLnBrk="1" fontAlgn="base" hangingPunct="1">
              <a:lnSpc>
                <a:spcPct val="100000"/>
              </a:lnSpc>
              <a:spcBef>
                <a:spcPts val="0"/>
              </a:spcBef>
              <a:spcAft>
                <a:spcPts val="1200"/>
              </a:spcAft>
              <a:buClr>
                <a:schemeClr val="tx1"/>
              </a:buClr>
              <a:buSzPct val="135000"/>
              <a:buFont typeface="Arial" panose="020B0604020202020204" pitchFamily="34" charset="0"/>
              <a:buChar char="•"/>
              <a:defRPr sz="2400"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457200" indent="-457200">
              <a:buFont typeface="+mj-lt"/>
              <a:buAutoNum type="arabicPeriod"/>
            </a:pPr>
            <a:endParaRPr lang="en-US" kern="0" dirty="0"/>
          </a:p>
        </p:txBody>
      </p:sp>
      <p:sp>
        <p:nvSpPr>
          <p:cNvPr id="11" name="Slide Number Placeholder 2">
            <a:extLst>
              <a:ext uri="{FF2B5EF4-FFF2-40B4-BE49-F238E27FC236}">
                <a16:creationId xmlns:a16="http://schemas.microsoft.com/office/drawing/2014/main" id="{BFD92519-4742-B4E8-4726-774512FFD2C6}"/>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14</a:t>
            </a:fld>
            <a:endParaRPr lang="en-US" sz="900" dirty="0"/>
          </a:p>
        </p:txBody>
      </p:sp>
      <p:sp>
        <p:nvSpPr>
          <p:cNvPr id="7" name="TextBox 6">
            <a:extLst>
              <a:ext uri="{FF2B5EF4-FFF2-40B4-BE49-F238E27FC236}">
                <a16:creationId xmlns:a16="http://schemas.microsoft.com/office/drawing/2014/main" id="{6F196CD9-98DA-1A7A-88B1-18F7FB7AF07E}"/>
              </a:ext>
            </a:extLst>
          </p:cNvPr>
          <p:cNvSpPr txBox="1"/>
          <p:nvPr/>
        </p:nvSpPr>
        <p:spPr>
          <a:xfrm>
            <a:off x="504519" y="1057112"/>
            <a:ext cx="3147290" cy="1077218"/>
          </a:xfrm>
          <a:prstGeom prst="rect">
            <a:avLst/>
          </a:prstGeom>
          <a:noFill/>
        </p:spPr>
        <p:txBody>
          <a:bodyPr wrap="square">
            <a:spAutoFit/>
          </a:bodyPr>
          <a:lstStyle/>
          <a:p>
            <a:pPr algn="ctr"/>
            <a:r>
              <a:rPr lang="en-US" sz="1600" dirty="0">
                <a:solidFill>
                  <a:schemeClr val="bg1"/>
                </a:solidFill>
              </a:rPr>
              <a:t>Well done; clear instructions; thorough; informative; educational and worthy of high scores for course objectives.</a:t>
            </a:r>
          </a:p>
        </p:txBody>
      </p:sp>
      <p:sp>
        <p:nvSpPr>
          <p:cNvPr id="9" name="TextBox 8">
            <a:extLst>
              <a:ext uri="{FF2B5EF4-FFF2-40B4-BE49-F238E27FC236}">
                <a16:creationId xmlns:a16="http://schemas.microsoft.com/office/drawing/2014/main" id="{00D6C3CE-39AA-99E6-DCA8-DFEC69A6825F}"/>
              </a:ext>
            </a:extLst>
          </p:cNvPr>
          <p:cNvSpPr txBox="1"/>
          <p:nvPr/>
        </p:nvSpPr>
        <p:spPr>
          <a:xfrm>
            <a:off x="4963518" y="1134056"/>
            <a:ext cx="2559240" cy="923330"/>
          </a:xfrm>
          <a:prstGeom prst="rect">
            <a:avLst/>
          </a:prstGeom>
          <a:noFill/>
        </p:spPr>
        <p:txBody>
          <a:bodyPr wrap="square">
            <a:spAutoFit/>
          </a:bodyPr>
          <a:lstStyle/>
          <a:p>
            <a:pPr algn="ctr"/>
            <a:r>
              <a:rPr lang="en-US" dirty="0">
                <a:solidFill>
                  <a:schemeClr val="bg1"/>
                </a:solidFill>
              </a:rPr>
              <a:t>Very up to date information and a great refresher!</a:t>
            </a:r>
          </a:p>
        </p:txBody>
      </p:sp>
      <p:sp>
        <p:nvSpPr>
          <p:cNvPr id="14" name="TextBox 13">
            <a:extLst>
              <a:ext uri="{FF2B5EF4-FFF2-40B4-BE49-F238E27FC236}">
                <a16:creationId xmlns:a16="http://schemas.microsoft.com/office/drawing/2014/main" id="{7C47031A-D1BD-920D-8459-BF2C214D0DE6}"/>
              </a:ext>
            </a:extLst>
          </p:cNvPr>
          <p:cNvSpPr txBox="1"/>
          <p:nvPr/>
        </p:nvSpPr>
        <p:spPr>
          <a:xfrm>
            <a:off x="6863510" y="2695765"/>
            <a:ext cx="2796810" cy="1077218"/>
          </a:xfrm>
          <a:prstGeom prst="rect">
            <a:avLst/>
          </a:prstGeom>
          <a:noFill/>
        </p:spPr>
        <p:txBody>
          <a:bodyPr wrap="square">
            <a:spAutoFit/>
          </a:bodyPr>
          <a:lstStyle/>
          <a:p>
            <a:pPr algn="ctr"/>
            <a:r>
              <a:rPr lang="en-US" sz="1600" dirty="0">
                <a:solidFill>
                  <a:schemeClr val="bg1"/>
                </a:solidFill>
              </a:rPr>
              <a:t>This was one of the clearer courses I have had to sit through in over twenty years in the business. </a:t>
            </a:r>
          </a:p>
        </p:txBody>
      </p:sp>
      <p:sp>
        <p:nvSpPr>
          <p:cNvPr id="18" name="TextBox 17">
            <a:extLst>
              <a:ext uri="{FF2B5EF4-FFF2-40B4-BE49-F238E27FC236}">
                <a16:creationId xmlns:a16="http://schemas.microsoft.com/office/drawing/2014/main" id="{0FEFDD22-564D-CE66-8467-57984752EE1C}"/>
              </a:ext>
            </a:extLst>
          </p:cNvPr>
          <p:cNvSpPr txBox="1"/>
          <p:nvPr/>
        </p:nvSpPr>
        <p:spPr>
          <a:xfrm>
            <a:off x="8946266" y="1421310"/>
            <a:ext cx="2717130" cy="369332"/>
          </a:xfrm>
          <a:prstGeom prst="rect">
            <a:avLst/>
          </a:prstGeom>
          <a:noFill/>
        </p:spPr>
        <p:txBody>
          <a:bodyPr wrap="square">
            <a:spAutoFit/>
          </a:bodyPr>
          <a:lstStyle/>
          <a:p>
            <a:r>
              <a:rPr lang="en-US" dirty="0">
                <a:solidFill>
                  <a:schemeClr val="bg1"/>
                </a:solidFill>
              </a:rPr>
              <a:t>The course is a must do.</a:t>
            </a:r>
          </a:p>
        </p:txBody>
      </p:sp>
      <p:sp>
        <p:nvSpPr>
          <p:cNvPr id="20" name="TextBox 19">
            <a:extLst>
              <a:ext uri="{FF2B5EF4-FFF2-40B4-BE49-F238E27FC236}">
                <a16:creationId xmlns:a16="http://schemas.microsoft.com/office/drawing/2014/main" id="{1530E89E-E7C8-44AE-FFB0-5BF4B4588DF5}"/>
              </a:ext>
            </a:extLst>
          </p:cNvPr>
          <p:cNvSpPr txBox="1"/>
          <p:nvPr/>
        </p:nvSpPr>
        <p:spPr>
          <a:xfrm>
            <a:off x="2840787" y="2743320"/>
            <a:ext cx="2463237" cy="923330"/>
          </a:xfrm>
          <a:prstGeom prst="rect">
            <a:avLst/>
          </a:prstGeom>
          <a:noFill/>
        </p:spPr>
        <p:txBody>
          <a:bodyPr wrap="square">
            <a:spAutoFit/>
          </a:bodyPr>
          <a:lstStyle/>
          <a:p>
            <a:pPr algn="ctr"/>
            <a:r>
              <a:rPr lang="en-US" dirty="0">
                <a:solidFill>
                  <a:schemeClr val="bg1"/>
                </a:solidFill>
              </a:rPr>
              <a:t>Most entertaining of all recent certifications.</a:t>
            </a:r>
          </a:p>
        </p:txBody>
      </p:sp>
      <p:sp>
        <p:nvSpPr>
          <p:cNvPr id="3" name="TextBox 2">
            <a:extLst>
              <a:ext uri="{FF2B5EF4-FFF2-40B4-BE49-F238E27FC236}">
                <a16:creationId xmlns:a16="http://schemas.microsoft.com/office/drawing/2014/main" id="{F9986807-55AC-D095-3337-D8FCF731B821}"/>
              </a:ext>
            </a:extLst>
          </p:cNvPr>
          <p:cNvSpPr txBox="1"/>
          <p:nvPr/>
        </p:nvSpPr>
        <p:spPr>
          <a:xfrm>
            <a:off x="2523044" y="4545814"/>
            <a:ext cx="7137276" cy="1569660"/>
          </a:xfrm>
          <a:prstGeom prst="rect">
            <a:avLst/>
          </a:prstGeom>
          <a:noFill/>
        </p:spPr>
        <p:txBody>
          <a:bodyPr wrap="square">
            <a:spAutoFit/>
          </a:bodyPr>
          <a:lstStyle/>
          <a:p>
            <a:pPr algn="ctr"/>
            <a:r>
              <a:rPr lang="en-US" sz="1600" b="0" i="0" dirty="0">
                <a:solidFill>
                  <a:schemeClr val="bg1"/>
                </a:solidFill>
                <a:effectLst/>
              </a:rPr>
              <a:t>This course is refreshingly direct and focuses on the most important concepts. Some insurance "training" has tests that ask stupid questions about when a law was put into place that don't do anything to help with doing our day-to-day business. I appreciate the way the content is delivered that makes it engaging and relevant to improving our conduct with our customers. Thank you!!</a:t>
            </a:r>
            <a:endParaRPr lang="en-US" sz="1600" dirty="0">
              <a:solidFill>
                <a:schemeClr val="bg1"/>
              </a:solidFill>
            </a:endParaRPr>
          </a:p>
        </p:txBody>
      </p:sp>
    </p:spTree>
    <p:extLst>
      <p:ext uri="{BB962C8B-B14F-4D97-AF65-F5344CB8AC3E}">
        <p14:creationId xmlns:p14="http://schemas.microsoft.com/office/powerpoint/2010/main" val="2145401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D3B5D21-FD61-882F-1BA6-06C9157F7C1E}"/>
              </a:ext>
            </a:extLst>
          </p:cNvPr>
          <p:cNvPicPr>
            <a:picLocks noGrp="1" noChangeAspect="1"/>
          </p:cNvPicPr>
          <p:nvPr>
            <p:ph type="pic" sz="quarter" idx="15"/>
          </p:nvPr>
        </p:nvPicPr>
        <p:blipFill>
          <a:blip r:embed="rId2"/>
          <a:srcRect l="11913" r="11913"/>
          <a:stretch>
            <a:fillRect/>
          </a:stretch>
        </p:blipFill>
        <p:spPr>
          <a:xfrm>
            <a:off x="6664550" y="870088"/>
            <a:ext cx="5110002" cy="5110002"/>
          </a:xfrm>
          <a:prstGeom prst="rect">
            <a:avLst/>
          </a:prstGeom>
        </p:spPr>
      </p:pic>
      <p:sp>
        <p:nvSpPr>
          <p:cNvPr id="3" name="Text Placeholder 2">
            <a:extLst>
              <a:ext uri="{FF2B5EF4-FFF2-40B4-BE49-F238E27FC236}">
                <a16:creationId xmlns:a16="http://schemas.microsoft.com/office/drawing/2014/main" id="{32309831-79BC-0928-3D4F-68361676967C}"/>
              </a:ext>
            </a:extLst>
          </p:cNvPr>
          <p:cNvSpPr>
            <a:spLocks noGrp="1"/>
          </p:cNvSpPr>
          <p:nvPr>
            <p:ph type="body" sz="quarter" idx="13"/>
          </p:nvPr>
        </p:nvSpPr>
        <p:spPr/>
        <p:txBody>
          <a:bodyPr/>
          <a:lstStyle/>
          <a:p>
            <a:r>
              <a:rPr lang="en-US" dirty="0"/>
              <a:t>Easy to use</a:t>
            </a:r>
          </a:p>
          <a:p>
            <a:r>
              <a:rPr lang="en-US" dirty="0"/>
              <a:t>Multiple individuals in your company can have access </a:t>
            </a:r>
          </a:p>
          <a:p>
            <a:r>
              <a:rPr lang="en-US" dirty="0"/>
              <a:t>Complete tracking of enrollment, and producer status</a:t>
            </a:r>
          </a:p>
          <a:p>
            <a:pPr lvl="2"/>
            <a:r>
              <a:rPr lang="en-US" dirty="0"/>
              <a:t>Completed</a:t>
            </a:r>
          </a:p>
          <a:p>
            <a:pPr lvl="2"/>
            <a:r>
              <a:rPr lang="en-US" dirty="0"/>
              <a:t>Not started / not completed</a:t>
            </a:r>
          </a:p>
          <a:p>
            <a:pPr lvl="2"/>
            <a:r>
              <a:rPr lang="en-US" dirty="0"/>
              <a:t>Dates</a:t>
            </a:r>
          </a:p>
          <a:p>
            <a:pPr lvl="2"/>
            <a:r>
              <a:rPr lang="en-US" dirty="0"/>
              <a:t>Can get an individual transcript</a:t>
            </a:r>
          </a:p>
          <a:p>
            <a:endParaRPr lang="en-US" dirty="0"/>
          </a:p>
          <a:p>
            <a:pPr lvl="1"/>
            <a:endParaRPr lang="en-US" dirty="0"/>
          </a:p>
        </p:txBody>
      </p:sp>
      <p:sp>
        <p:nvSpPr>
          <p:cNvPr id="4" name="Title 3">
            <a:extLst>
              <a:ext uri="{FF2B5EF4-FFF2-40B4-BE49-F238E27FC236}">
                <a16:creationId xmlns:a16="http://schemas.microsoft.com/office/drawing/2014/main" id="{FEF0CC3F-5D89-3F33-9D17-566A80039AB1}"/>
              </a:ext>
            </a:extLst>
          </p:cNvPr>
          <p:cNvSpPr>
            <a:spLocks noGrp="1"/>
          </p:cNvSpPr>
          <p:nvPr>
            <p:ph type="title"/>
          </p:nvPr>
        </p:nvSpPr>
        <p:spPr/>
        <p:txBody>
          <a:bodyPr/>
          <a:lstStyle/>
          <a:p>
            <a:r>
              <a:rPr lang="en-US" dirty="0"/>
              <a:t>Benefits of CEP</a:t>
            </a:r>
          </a:p>
        </p:txBody>
      </p:sp>
      <p:sp>
        <p:nvSpPr>
          <p:cNvPr id="5" name="Slide Number Placeholder 4">
            <a:extLst>
              <a:ext uri="{FF2B5EF4-FFF2-40B4-BE49-F238E27FC236}">
                <a16:creationId xmlns:a16="http://schemas.microsoft.com/office/drawing/2014/main" id="{18C1EDD1-9CFC-E529-2FB7-531FED8B1232}"/>
              </a:ext>
            </a:extLst>
          </p:cNvPr>
          <p:cNvSpPr>
            <a:spLocks noGrp="1"/>
          </p:cNvSpPr>
          <p:nvPr>
            <p:ph type="sldNum" sz="quarter" idx="4294967295"/>
          </p:nvPr>
        </p:nvSpPr>
        <p:spPr/>
        <p:txBody>
          <a:bodyPr/>
          <a:lstStyle/>
          <a:p>
            <a:fld id="{FA06F0F5-DF6A-4E0E-AC03-6B0D0B0A1300}" type="slidenum">
              <a:rPr lang="en-US" sz="900" smtClean="0"/>
              <a:pPr/>
              <a:t>15</a:t>
            </a:fld>
            <a:endParaRPr lang="en-US" sz="900" dirty="0"/>
          </a:p>
        </p:txBody>
      </p:sp>
    </p:spTree>
    <p:extLst>
      <p:ext uri="{BB962C8B-B14F-4D97-AF65-F5344CB8AC3E}">
        <p14:creationId xmlns:p14="http://schemas.microsoft.com/office/powerpoint/2010/main" val="214354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C301A1-772A-648C-04CC-E42A2F5E2EB1}"/>
              </a:ext>
            </a:extLst>
          </p:cNvPr>
          <p:cNvPicPr>
            <a:picLocks noChangeAspect="1"/>
          </p:cNvPicPr>
          <p:nvPr/>
        </p:nvPicPr>
        <p:blipFill rotWithShape="1">
          <a:blip r:embed="rId3"/>
          <a:srcRect r="9482"/>
          <a:stretch/>
        </p:blipFill>
        <p:spPr>
          <a:xfrm>
            <a:off x="192741" y="1018382"/>
            <a:ext cx="9179859" cy="5588287"/>
          </a:xfrm>
          <a:prstGeom prst="rect">
            <a:avLst/>
          </a:prstGeom>
        </p:spPr>
      </p:pic>
      <p:sp>
        <p:nvSpPr>
          <p:cNvPr id="2" name="Title 1">
            <a:extLst>
              <a:ext uri="{FF2B5EF4-FFF2-40B4-BE49-F238E27FC236}">
                <a16:creationId xmlns:a16="http://schemas.microsoft.com/office/drawing/2014/main" id="{012DD3AB-7E5F-1CE7-3374-AD30D3746B21}"/>
              </a:ext>
            </a:extLst>
          </p:cNvPr>
          <p:cNvSpPr>
            <a:spLocks noGrp="1"/>
          </p:cNvSpPr>
          <p:nvPr>
            <p:ph type="title"/>
          </p:nvPr>
        </p:nvSpPr>
        <p:spPr/>
        <p:txBody>
          <a:bodyPr/>
          <a:lstStyle/>
          <a:p>
            <a:r>
              <a:rPr lang="en-US" dirty="0"/>
              <a:t>How can we help you?</a:t>
            </a:r>
          </a:p>
        </p:txBody>
      </p:sp>
      <p:sp>
        <p:nvSpPr>
          <p:cNvPr id="3" name="Slide Number Placeholder 2">
            <a:extLst>
              <a:ext uri="{FF2B5EF4-FFF2-40B4-BE49-F238E27FC236}">
                <a16:creationId xmlns:a16="http://schemas.microsoft.com/office/drawing/2014/main" id="{1F89CEAF-2189-E429-87C7-6E703AB919BF}"/>
              </a:ext>
            </a:extLst>
          </p:cNvPr>
          <p:cNvSpPr>
            <a:spLocks noGrp="1"/>
          </p:cNvSpPr>
          <p:nvPr>
            <p:ph type="sldNum" sz="quarter" idx="4294967295"/>
          </p:nvPr>
        </p:nvSpPr>
        <p:spPr/>
        <p:txBody>
          <a:bodyPr/>
          <a:lstStyle/>
          <a:p>
            <a:fld id="{FA06F0F5-DF6A-4E0E-AC03-6B0D0B0A1300}" type="slidenum">
              <a:rPr lang="en-US" sz="900" smtClean="0"/>
              <a:pPr/>
              <a:t>16</a:t>
            </a:fld>
            <a:endParaRPr lang="en-US" sz="900" dirty="0"/>
          </a:p>
        </p:txBody>
      </p:sp>
      <p:sp>
        <p:nvSpPr>
          <p:cNvPr id="4" name="Text Placeholder 3">
            <a:extLst>
              <a:ext uri="{FF2B5EF4-FFF2-40B4-BE49-F238E27FC236}">
                <a16:creationId xmlns:a16="http://schemas.microsoft.com/office/drawing/2014/main" id="{03397A3E-A3D9-BEA4-2BED-15B11811C132}"/>
              </a:ext>
            </a:extLst>
          </p:cNvPr>
          <p:cNvSpPr>
            <a:spLocks noGrp="1"/>
          </p:cNvSpPr>
          <p:nvPr>
            <p:ph type="body" sz="quarter" idx="14"/>
          </p:nvPr>
        </p:nvSpPr>
        <p:spPr>
          <a:xfrm>
            <a:off x="7738222" y="1744663"/>
            <a:ext cx="3573556" cy="2669380"/>
          </a:xfrm>
        </p:spPr>
        <p:txBody>
          <a:bodyPr/>
          <a:lstStyle/>
          <a:p>
            <a:pPr marL="342900" indent="-342900">
              <a:buFont typeface="Arial" panose="020B0604020202020204" pitchFamily="34" charset="0"/>
              <a:buChar char="•"/>
            </a:pPr>
            <a:r>
              <a:rPr lang="en-US" sz="2400" dirty="0"/>
              <a:t>Demo course</a:t>
            </a:r>
          </a:p>
          <a:p>
            <a:pPr marL="342900" indent="-342900">
              <a:buFont typeface="Arial" panose="020B0604020202020204" pitchFamily="34" charset="0"/>
              <a:buChar char="•"/>
            </a:pPr>
            <a:r>
              <a:rPr lang="en-US" sz="2400" dirty="0"/>
              <a:t>Review course outline</a:t>
            </a:r>
          </a:p>
          <a:p>
            <a:pPr marL="342900" indent="-342900">
              <a:buFont typeface="Arial" panose="020B0604020202020204" pitchFamily="34" charset="0"/>
              <a:buChar char="•"/>
            </a:pPr>
            <a:r>
              <a:rPr lang="en-US" sz="2400" dirty="0"/>
              <a:t>Discuss technology requirements</a:t>
            </a:r>
          </a:p>
          <a:p>
            <a:pPr marL="342900" indent="-342900">
              <a:buFont typeface="Arial" panose="020B0604020202020204" pitchFamily="34" charset="0"/>
              <a:buChar char="•"/>
            </a:pPr>
            <a:r>
              <a:rPr lang="en-US" sz="2400" dirty="0"/>
              <a:t>Send proposal</a:t>
            </a:r>
          </a:p>
          <a:p>
            <a:pPr marL="342900" indent="-342900">
              <a:buFont typeface="Arial" panose="020B0604020202020204" pitchFamily="34" charset="0"/>
              <a:buChar char="•"/>
            </a:pPr>
            <a:endParaRPr lang="en-US" sz="2400" dirty="0"/>
          </a:p>
          <a:p>
            <a:endParaRPr lang="en-US" sz="2400" dirty="0"/>
          </a:p>
        </p:txBody>
      </p:sp>
    </p:spTree>
    <p:extLst>
      <p:ext uri="{BB962C8B-B14F-4D97-AF65-F5344CB8AC3E}">
        <p14:creationId xmlns:p14="http://schemas.microsoft.com/office/powerpoint/2010/main" val="1493060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278029" y="4119675"/>
            <a:ext cx="5514976" cy="1514475"/>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6278029" y="4119675"/>
            <a:ext cx="5514976" cy="5294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6278528" y="1093779"/>
            <a:ext cx="5514976" cy="2710126"/>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a:off x="365132" y="1095375"/>
            <a:ext cx="5514976" cy="2708768"/>
          </a:xfrm>
          <a:prstGeom prst="rect">
            <a:avLst/>
          </a:prstGeom>
          <a:solidFill>
            <a:schemeClr val="bg1"/>
          </a:solidFill>
          <a:ln>
            <a:solidFill>
              <a:srgbClr val="008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p:cNvSpPr/>
          <p:nvPr/>
        </p:nvSpPr>
        <p:spPr>
          <a:xfrm>
            <a:off x="385234" y="4119675"/>
            <a:ext cx="5514976" cy="1514475"/>
          </a:xfrm>
          <a:prstGeom prst="rect">
            <a:avLst/>
          </a:prstGeom>
          <a:solidFill>
            <a:schemeClr val="bg1"/>
          </a:solidFill>
          <a:ln>
            <a:solidFill>
              <a:srgbClr val="FAC8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365132" y="1095374"/>
            <a:ext cx="5514976" cy="542925"/>
          </a:xfrm>
          <a:prstGeom prst="rect">
            <a:avLst/>
          </a:prstGeom>
          <a:solidFill>
            <a:srgbClr val="008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294967295"/>
          </p:nvPr>
        </p:nvSpPr>
        <p:spPr/>
        <p:txBody>
          <a:bodyPr/>
          <a:lstStyle/>
          <a:p>
            <a:fld id="{FA06F0F5-DF6A-4E0E-AC03-6B0D0B0A1300}" type="slidenum">
              <a:rPr lang="en-US" sz="900" smtClean="0">
                <a:solidFill>
                  <a:srgbClr val="002F70"/>
                </a:solidFill>
              </a:rPr>
              <a:pPr/>
              <a:t>17</a:t>
            </a:fld>
            <a:endParaRPr lang="en-US" sz="900" dirty="0">
              <a:solidFill>
                <a:srgbClr val="002F70"/>
              </a:solidFill>
            </a:endParaRPr>
          </a:p>
        </p:txBody>
      </p:sp>
      <p:sp>
        <p:nvSpPr>
          <p:cNvPr id="7" name="Title 6"/>
          <p:cNvSpPr>
            <a:spLocks noGrp="1"/>
          </p:cNvSpPr>
          <p:nvPr>
            <p:ph type="title"/>
          </p:nvPr>
        </p:nvSpPr>
        <p:spPr>
          <a:xfrm>
            <a:off x="36599" y="-26802"/>
            <a:ext cx="12191998" cy="890341"/>
          </a:xfrm>
        </p:spPr>
        <p:txBody>
          <a:bodyPr/>
          <a:lstStyle/>
          <a:p>
            <a:r>
              <a:rPr lang="en-US" dirty="0"/>
              <a:t>Additional Member Benefits</a:t>
            </a:r>
          </a:p>
        </p:txBody>
      </p:sp>
      <p:sp>
        <p:nvSpPr>
          <p:cNvPr id="11" name="TextBox 10"/>
          <p:cNvSpPr txBox="1"/>
          <p:nvPr/>
        </p:nvSpPr>
        <p:spPr>
          <a:xfrm>
            <a:off x="451633" y="1180906"/>
            <a:ext cx="4701832" cy="369332"/>
          </a:xfrm>
          <a:prstGeom prst="rect">
            <a:avLst/>
          </a:prstGeom>
          <a:noFill/>
        </p:spPr>
        <p:txBody>
          <a:bodyPr wrap="square" rtlCol="0">
            <a:spAutoFit/>
          </a:bodyPr>
          <a:lstStyle/>
          <a:p>
            <a:pPr algn="ctr"/>
            <a:r>
              <a:rPr lang="en-US" b="1" dirty="0">
                <a:solidFill>
                  <a:schemeClr val="bg1"/>
                </a:solidFill>
              </a:rPr>
              <a:t>Contact Your Member Relations Director</a:t>
            </a:r>
          </a:p>
        </p:txBody>
      </p:sp>
      <p:sp>
        <p:nvSpPr>
          <p:cNvPr id="14" name="Text Placeholder 6"/>
          <p:cNvSpPr>
            <a:spLocks noGrp="1"/>
          </p:cNvSpPr>
          <p:nvPr>
            <p:ph type="body" sz="quarter" idx="14"/>
          </p:nvPr>
        </p:nvSpPr>
        <p:spPr>
          <a:xfrm>
            <a:off x="2623349" y="2229790"/>
            <a:ext cx="2733675" cy="1239138"/>
          </a:xfrm>
        </p:spPr>
        <p:txBody>
          <a:bodyPr anchor="ctr"/>
          <a:lstStyle/>
          <a:p>
            <a:r>
              <a:rPr lang="en-US" sz="1800" b="1" dirty="0"/>
              <a:t>Enter Name</a:t>
            </a:r>
          </a:p>
          <a:p>
            <a:r>
              <a:rPr lang="en-US" sz="1800" i="1" dirty="0"/>
              <a:t>Enter Title</a:t>
            </a:r>
          </a:p>
          <a:p>
            <a:r>
              <a:rPr lang="en-US" sz="1800" dirty="0"/>
              <a:t>LIMRA and LOMA </a:t>
            </a:r>
          </a:p>
        </p:txBody>
      </p:sp>
      <p:sp>
        <p:nvSpPr>
          <p:cNvPr id="18" name="Rectangle 17"/>
          <p:cNvSpPr/>
          <p:nvPr/>
        </p:nvSpPr>
        <p:spPr>
          <a:xfrm>
            <a:off x="6278029" y="1093779"/>
            <a:ext cx="5515475" cy="541981"/>
          </a:xfrm>
          <a:prstGeom prst="rect">
            <a:avLst/>
          </a:prstGeom>
          <a:solidFill>
            <a:srgbClr val="0B9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385234" y="4119675"/>
            <a:ext cx="5514976" cy="544294"/>
          </a:xfrm>
          <a:prstGeom prst="rect">
            <a:avLst/>
          </a:prstGeom>
          <a:solidFill>
            <a:srgbClr val="FAC8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t="1770" b="17223"/>
          <a:stretch/>
        </p:blipFill>
        <p:spPr>
          <a:xfrm>
            <a:off x="5144766" y="1082040"/>
            <a:ext cx="632984" cy="558165"/>
          </a:xfrm>
          <a:prstGeom prst="rect">
            <a:avLst/>
          </a:prstGeom>
        </p:spPr>
      </p:pic>
      <p:sp>
        <p:nvSpPr>
          <p:cNvPr id="22" name="TextBox 21"/>
          <p:cNvSpPr txBox="1"/>
          <p:nvPr/>
        </p:nvSpPr>
        <p:spPr>
          <a:xfrm>
            <a:off x="6220320" y="1179309"/>
            <a:ext cx="2667001" cy="369332"/>
          </a:xfrm>
          <a:prstGeom prst="rect">
            <a:avLst/>
          </a:prstGeom>
          <a:noFill/>
        </p:spPr>
        <p:txBody>
          <a:bodyPr wrap="square" rtlCol="0">
            <a:spAutoFit/>
          </a:bodyPr>
          <a:lstStyle/>
          <a:p>
            <a:pPr algn="ctr"/>
            <a:r>
              <a:rPr lang="en-US" b="1" dirty="0">
                <a:solidFill>
                  <a:schemeClr val="bg1"/>
                </a:solidFill>
              </a:rPr>
              <a:t>Visit Our Websites</a:t>
            </a:r>
          </a:p>
        </p:txBody>
      </p:sp>
      <p:sp>
        <p:nvSpPr>
          <p:cNvPr id="24" name="TextBox 23"/>
          <p:cNvSpPr txBox="1"/>
          <p:nvPr/>
        </p:nvSpPr>
        <p:spPr>
          <a:xfrm>
            <a:off x="709381" y="4787697"/>
            <a:ext cx="2008883" cy="646331"/>
          </a:xfrm>
          <a:prstGeom prst="rect">
            <a:avLst/>
          </a:prstGeom>
          <a:noFill/>
        </p:spPr>
        <p:txBody>
          <a:bodyPr wrap="none" rtlCol="0">
            <a:spAutoFit/>
          </a:bodyPr>
          <a:lstStyle/>
          <a:p>
            <a:pPr algn="ctr"/>
            <a:r>
              <a:rPr lang="en-US" b="1" dirty="0">
                <a:solidFill>
                  <a:srgbClr val="231F20"/>
                </a:solidFill>
              </a:rPr>
              <a:t>LOMA</a:t>
            </a:r>
          </a:p>
          <a:p>
            <a:pPr algn="ctr"/>
            <a:r>
              <a:rPr lang="en-US" dirty="0">
                <a:solidFill>
                  <a:srgbClr val="231F20"/>
                </a:solidFill>
                <a:hlinkClick r:id="rId4"/>
              </a:rPr>
              <a:t>infoctr@loma.org</a:t>
            </a:r>
            <a:r>
              <a:rPr lang="en-US" dirty="0">
                <a:solidFill>
                  <a:srgbClr val="231F20"/>
                </a:solidFill>
              </a:rPr>
              <a:t> </a:t>
            </a:r>
          </a:p>
        </p:txBody>
      </p:sp>
      <p:sp>
        <p:nvSpPr>
          <p:cNvPr id="25" name="TextBox 24"/>
          <p:cNvSpPr txBox="1"/>
          <p:nvPr/>
        </p:nvSpPr>
        <p:spPr>
          <a:xfrm>
            <a:off x="3109436" y="4787697"/>
            <a:ext cx="2496196" cy="646331"/>
          </a:xfrm>
          <a:prstGeom prst="rect">
            <a:avLst/>
          </a:prstGeom>
          <a:noFill/>
        </p:spPr>
        <p:txBody>
          <a:bodyPr wrap="none" rtlCol="0">
            <a:spAutoFit/>
          </a:bodyPr>
          <a:lstStyle/>
          <a:p>
            <a:pPr algn="ctr"/>
            <a:r>
              <a:rPr lang="en-US" b="1" dirty="0">
                <a:solidFill>
                  <a:srgbClr val="231F20"/>
                </a:solidFill>
              </a:rPr>
              <a:t>LIMRA</a:t>
            </a:r>
          </a:p>
          <a:p>
            <a:pPr algn="ctr"/>
            <a:r>
              <a:rPr lang="en-US" dirty="0">
                <a:solidFill>
                  <a:srgbClr val="231F20"/>
                </a:solidFill>
                <a:hlinkClick r:id="rId5"/>
              </a:rPr>
              <a:t>infocenter@limra.com</a:t>
            </a:r>
            <a:endParaRPr lang="en-US" dirty="0">
              <a:solidFill>
                <a:srgbClr val="231F20"/>
              </a:solidFill>
            </a:endParaRPr>
          </a:p>
        </p:txBody>
      </p:sp>
      <p:pic>
        <p:nvPicPr>
          <p:cNvPr id="29" name="Picture 28"/>
          <p:cNvPicPr>
            <a:picLocks noChangeAspect="1"/>
          </p:cNvPicPr>
          <p:nvPr/>
        </p:nvPicPr>
        <p:blipFill rotWithShape="1">
          <a:blip r:embed="rId6" cstate="screen">
            <a:extLst>
              <a:ext uri="{28A0092B-C50C-407E-A947-70E740481C1C}">
                <a14:useLocalDpi xmlns:a14="http://schemas.microsoft.com/office/drawing/2010/main"/>
              </a:ext>
            </a:extLst>
          </a:blip>
          <a:srcRect t="13429" b="6655"/>
          <a:stretch/>
        </p:blipFill>
        <p:spPr>
          <a:xfrm>
            <a:off x="5017336" y="4119675"/>
            <a:ext cx="679376" cy="542926"/>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14037" y="1091565"/>
            <a:ext cx="717244" cy="544830"/>
          </a:xfrm>
          <a:prstGeom prst="rect">
            <a:avLst/>
          </a:prstGeom>
        </p:spPr>
      </p:pic>
      <p:pic>
        <p:nvPicPr>
          <p:cNvPr id="3074" name="Picture 2" descr="Picture"/>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277107" y="1634171"/>
            <a:ext cx="2176910" cy="2169734"/>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6"/>
          <p:cNvSpPr>
            <a:spLocks noGrp="1"/>
          </p:cNvSpPr>
          <p:nvPr>
            <p:ph type="body" sz="quarter" idx="14"/>
          </p:nvPr>
        </p:nvSpPr>
        <p:spPr>
          <a:xfrm>
            <a:off x="8819618" y="1786310"/>
            <a:ext cx="2464340" cy="2017595"/>
          </a:xfrm>
        </p:spPr>
        <p:txBody>
          <a:bodyPr anchor="ctr"/>
          <a:lstStyle/>
          <a:p>
            <a:r>
              <a:rPr lang="en-US" sz="1800" dirty="0">
                <a:hlinkClick r:id="rId9"/>
              </a:rPr>
              <a:t>www.limra.com</a:t>
            </a:r>
            <a:endParaRPr lang="en-US" sz="1800" dirty="0"/>
          </a:p>
          <a:p>
            <a:endParaRPr lang="en-US" sz="1800" dirty="0"/>
          </a:p>
          <a:p>
            <a:r>
              <a:rPr lang="en-US" sz="1800" dirty="0">
                <a:hlinkClick r:id="rId10"/>
              </a:rPr>
              <a:t>www.loma.org</a:t>
            </a:r>
            <a:endParaRPr lang="en-US" sz="1800" dirty="0"/>
          </a:p>
        </p:txBody>
      </p:sp>
      <p:sp>
        <p:nvSpPr>
          <p:cNvPr id="39" name="TextBox 38"/>
          <p:cNvSpPr txBox="1"/>
          <p:nvPr/>
        </p:nvSpPr>
        <p:spPr>
          <a:xfrm>
            <a:off x="394758" y="4214732"/>
            <a:ext cx="3070818" cy="369332"/>
          </a:xfrm>
          <a:prstGeom prst="rect">
            <a:avLst/>
          </a:prstGeom>
          <a:noFill/>
        </p:spPr>
        <p:txBody>
          <a:bodyPr wrap="square" rtlCol="0">
            <a:spAutoFit/>
          </a:bodyPr>
          <a:lstStyle/>
          <a:p>
            <a:pPr algn="ctr"/>
            <a:r>
              <a:rPr lang="en-US" b="1" dirty="0">
                <a:solidFill>
                  <a:srgbClr val="231F20"/>
                </a:solidFill>
              </a:rPr>
              <a:t>Contact Our Info Centers</a:t>
            </a:r>
          </a:p>
        </p:txBody>
      </p:sp>
      <p:sp>
        <p:nvSpPr>
          <p:cNvPr id="46" name="Picture Placeholder 1"/>
          <p:cNvSpPr>
            <a:spLocks noGrp="1"/>
          </p:cNvSpPr>
          <p:nvPr>
            <p:ph type="pic" sz="quarter" idx="15"/>
          </p:nvPr>
        </p:nvSpPr>
        <p:spPr>
          <a:xfrm>
            <a:off x="479065" y="1764623"/>
            <a:ext cx="1821383" cy="1909172"/>
          </a:xfrm>
        </p:spPr>
        <p:txBody>
          <a:bodyPr/>
          <a:lstStyle/>
          <a:p>
            <a:endParaRPr lang="en-US" dirty="0"/>
          </a:p>
        </p:txBody>
      </p:sp>
      <p:sp>
        <p:nvSpPr>
          <p:cNvPr id="23" name="TextBox 22"/>
          <p:cNvSpPr txBox="1"/>
          <p:nvPr/>
        </p:nvSpPr>
        <p:spPr>
          <a:xfrm>
            <a:off x="6287553" y="4214731"/>
            <a:ext cx="3752559" cy="369332"/>
          </a:xfrm>
          <a:prstGeom prst="rect">
            <a:avLst/>
          </a:prstGeom>
          <a:noFill/>
        </p:spPr>
        <p:txBody>
          <a:bodyPr wrap="square" rtlCol="0">
            <a:spAutoFit/>
          </a:bodyPr>
          <a:lstStyle/>
          <a:p>
            <a:pPr algn="ctr"/>
            <a:r>
              <a:rPr lang="en-US" b="1" dirty="0">
                <a:solidFill>
                  <a:srgbClr val="231F20"/>
                </a:solidFill>
              </a:rPr>
              <a:t>Subscribe to Our Publications</a:t>
            </a:r>
          </a:p>
        </p:txBody>
      </p:sp>
      <p:pic>
        <p:nvPicPr>
          <p:cNvPr id="28" name="Picture 3">
            <a:hlinkClick r:id="rId11"/>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6846268" y="4924270"/>
            <a:ext cx="2024031" cy="35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hlinkClick r:id="rId13"/>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9382617" y="4825919"/>
            <a:ext cx="1901341" cy="612513"/>
          </a:xfrm>
          <a:prstGeom prst="rect">
            <a:avLst/>
          </a:prstGeom>
        </p:spPr>
      </p:pic>
      <p:sp>
        <p:nvSpPr>
          <p:cNvPr id="32"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17</a:t>
            </a:fld>
            <a:endParaRPr lang="en-US" sz="900" dirty="0"/>
          </a:p>
        </p:txBody>
      </p:sp>
      <p:pic>
        <p:nvPicPr>
          <p:cNvPr id="34" name="Picture 33"/>
          <p:cNvPicPr>
            <a:picLocks noChangeAspect="1"/>
          </p:cNvPicPr>
          <p:nvPr/>
        </p:nvPicPr>
        <p:blipFill rotWithShape="1">
          <a:blip r:embed="rId15" cstate="screen">
            <a:extLst>
              <a:ext uri="{28A0092B-C50C-407E-A947-70E740481C1C}">
                <a14:useLocalDpi xmlns:a14="http://schemas.microsoft.com/office/drawing/2010/main"/>
              </a:ext>
            </a:extLst>
          </a:blip>
          <a:srcRect b="21747"/>
          <a:stretch/>
        </p:blipFill>
        <p:spPr>
          <a:xfrm>
            <a:off x="10918842" y="4119675"/>
            <a:ext cx="730233" cy="527686"/>
          </a:xfrm>
          <a:prstGeom prst="rect">
            <a:avLst/>
          </a:prstGeom>
        </p:spPr>
      </p:pic>
    </p:spTree>
    <p:extLst>
      <p:ext uri="{BB962C8B-B14F-4D97-AF65-F5344CB8AC3E}">
        <p14:creationId xmlns:p14="http://schemas.microsoft.com/office/powerpoint/2010/main" val="314825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3BCB99-36DB-79E4-15DC-2282A6C3584D}"/>
              </a:ext>
            </a:extLst>
          </p:cNvPr>
          <p:cNvSpPr>
            <a:spLocks noGrp="1"/>
          </p:cNvSpPr>
          <p:nvPr>
            <p:ph type="body" sz="quarter" idx="13"/>
          </p:nvPr>
        </p:nvSpPr>
        <p:spPr>
          <a:xfrm>
            <a:off x="1393182" y="1218717"/>
            <a:ext cx="3757467" cy="890341"/>
          </a:xfrm>
        </p:spPr>
        <p:txBody>
          <a:bodyPr/>
          <a:lstStyle/>
          <a:p>
            <a:pPr marL="0" indent="0" algn="ctr">
              <a:buNone/>
            </a:pPr>
            <a:r>
              <a:rPr lang="en-US" b="1" dirty="0">
                <a:solidFill>
                  <a:srgbClr val="002F70"/>
                </a:solidFill>
              </a:rPr>
              <a:t>Landing Page</a:t>
            </a:r>
          </a:p>
        </p:txBody>
      </p:sp>
      <p:sp>
        <p:nvSpPr>
          <p:cNvPr id="4" name="Title 3">
            <a:extLst>
              <a:ext uri="{FF2B5EF4-FFF2-40B4-BE49-F238E27FC236}">
                <a16:creationId xmlns:a16="http://schemas.microsoft.com/office/drawing/2014/main" id="{EEC6A0BF-4E19-FD35-98CC-32F9AD99A441}"/>
              </a:ext>
            </a:extLst>
          </p:cNvPr>
          <p:cNvSpPr>
            <a:spLocks noGrp="1"/>
          </p:cNvSpPr>
          <p:nvPr>
            <p:ph type="title"/>
          </p:nvPr>
        </p:nvSpPr>
        <p:spPr/>
        <p:txBody>
          <a:bodyPr/>
          <a:lstStyle/>
          <a:p>
            <a:r>
              <a:rPr lang="en-US" dirty="0"/>
              <a:t>Company Access to the Compliance Education Platform Portal</a:t>
            </a:r>
            <a:endParaRPr lang="en-US" dirty="0">
              <a:solidFill>
                <a:srgbClr val="FF0000"/>
              </a:solidFill>
            </a:endParaRPr>
          </a:p>
        </p:txBody>
      </p:sp>
      <p:sp>
        <p:nvSpPr>
          <p:cNvPr id="5" name="Slide Number Placeholder 4">
            <a:extLst>
              <a:ext uri="{FF2B5EF4-FFF2-40B4-BE49-F238E27FC236}">
                <a16:creationId xmlns:a16="http://schemas.microsoft.com/office/drawing/2014/main" id="{F3E63BA1-EFA9-6E8D-0B3E-9C444CADB0D3}"/>
              </a:ext>
            </a:extLst>
          </p:cNvPr>
          <p:cNvSpPr>
            <a:spLocks noGrp="1"/>
          </p:cNvSpPr>
          <p:nvPr>
            <p:ph type="sldNum" sz="quarter" idx="4294967295"/>
          </p:nvPr>
        </p:nvSpPr>
        <p:spPr/>
        <p:txBody>
          <a:bodyPr/>
          <a:lstStyle/>
          <a:p>
            <a:fld id="{FA06F0F5-DF6A-4E0E-AC03-6B0D0B0A1300}" type="slidenum">
              <a:rPr lang="en-US" sz="900" smtClean="0"/>
              <a:pPr/>
              <a:t>18</a:t>
            </a:fld>
            <a:endParaRPr lang="en-US" sz="900" dirty="0"/>
          </a:p>
        </p:txBody>
      </p:sp>
      <p:pic>
        <p:nvPicPr>
          <p:cNvPr id="7170" name="Picture 4">
            <a:extLst>
              <a:ext uri="{FF2B5EF4-FFF2-40B4-BE49-F238E27FC236}">
                <a16:creationId xmlns:a16="http://schemas.microsoft.com/office/drawing/2014/main" id="{2D03B820-61CE-1EAE-EDDA-68EF8361E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33" y="1971957"/>
            <a:ext cx="5648167" cy="324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5">
            <a:extLst>
              <a:ext uri="{FF2B5EF4-FFF2-40B4-BE49-F238E27FC236}">
                <a16:creationId xmlns:a16="http://schemas.microsoft.com/office/drawing/2014/main" id="{22E3C5B2-CCCF-C84F-9FEE-F1207DA61D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7058" y="1971957"/>
            <a:ext cx="5374954" cy="315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a:extLst>
              <a:ext uri="{FF2B5EF4-FFF2-40B4-BE49-F238E27FC236}">
                <a16:creationId xmlns:a16="http://schemas.microsoft.com/office/drawing/2014/main" id="{18E878CE-3F42-9645-903C-B7E8530BE95D}"/>
              </a:ext>
            </a:extLst>
          </p:cNvPr>
          <p:cNvSpPr txBox="1">
            <a:spLocks/>
          </p:cNvSpPr>
          <p:nvPr/>
        </p:nvSpPr>
        <p:spPr>
          <a:xfrm>
            <a:off x="7135801" y="1218717"/>
            <a:ext cx="3757467" cy="890341"/>
          </a:xfrm>
          <a:prstGeom prst="rect">
            <a:avLst/>
          </a:prstGeom>
        </p:spPr>
        <p:txBody>
          <a:bodyPr/>
          <a:lstStyle>
            <a:lvl1pPr marL="3429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ea typeface="+mn-ea"/>
                <a:cs typeface="+mn-cs"/>
              </a:defRPr>
            </a:lvl1pPr>
            <a:lvl2pPr marL="6858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defRPr>
            </a:lvl2pPr>
            <a:lvl3pPr marL="1031875" indent="-342900" algn="l" rtl="0" eaLnBrk="1" fontAlgn="base" hangingPunct="1">
              <a:lnSpc>
                <a:spcPct val="100000"/>
              </a:lnSpc>
              <a:spcBef>
                <a:spcPts val="0"/>
              </a:spcBef>
              <a:spcAft>
                <a:spcPts val="1200"/>
              </a:spcAft>
              <a:buClr>
                <a:schemeClr val="tx1"/>
              </a:buClr>
              <a:buSzPct val="135000"/>
              <a:buFont typeface="Arial" panose="020B0604020202020204" pitchFamily="34" charset="0"/>
              <a:buChar char="•"/>
              <a:defRPr sz="2400"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indent="0" algn="ctr">
              <a:buNone/>
            </a:pPr>
            <a:r>
              <a:rPr lang="en-US" b="1" kern="0" dirty="0">
                <a:solidFill>
                  <a:srgbClr val="002F70"/>
                </a:solidFill>
              </a:rPr>
              <a:t>Selection Page</a:t>
            </a:r>
          </a:p>
        </p:txBody>
      </p:sp>
    </p:spTree>
    <p:extLst>
      <p:ext uri="{BB962C8B-B14F-4D97-AF65-F5344CB8AC3E}">
        <p14:creationId xmlns:p14="http://schemas.microsoft.com/office/powerpoint/2010/main" val="2670110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BC62B7-1CCA-2FCB-3C07-7BAA0B8F1176}"/>
              </a:ext>
            </a:extLst>
          </p:cNvPr>
          <p:cNvSpPr>
            <a:spLocks noGrp="1"/>
          </p:cNvSpPr>
          <p:nvPr>
            <p:ph type="body" sz="quarter" idx="13"/>
          </p:nvPr>
        </p:nvSpPr>
        <p:spPr>
          <a:xfrm>
            <a:off x="513196" y="971550"/>
            <a:ext cx="11296035" cy="4914900"/>
          </a:xfrm>
        </p:spPr>
        <p:txBody>
          <a:bodyPr/>
          <a:lstStyle/>
          <a:p>
            <a:pPr marL="0" indent="0" algn="ctr">
              <a:buNone/>
            </a:pPr>
            <a:r>
              <a:rPr lang="en-US" dirty="0">
                <a:solidFill>
                  <a:schemeClr val="tx2">
                    <a:lumMod val="75000"/>
                  </a:schemeClr>
                </a:solidFill>
              </a:rPr>
              <a:t>Required: first name, last name, Individual ID (no PII is acceptable)</a:t>
            </a:r>
          </a:p>
        </p:txBody>
      </p:sp>
      <p:sp>
        <p:nvSpPr>
          <p:cNvPr id="4" name="Title 3">
            <a:extLst>
              <a:ext uri="{FF2B5EF4-FFF2-40B4-BE49-F238E27FC236}">
                <a16:creationId xmlns:a16="http://schemas.microsoft.com/office/drawing/2014/main" id="{2BD7CDF7-479F-BDD9-12B5-43C5E0335AB0}"/>
              </a:ext>
            </a:extLst>
          </p:cNvPr>
          <p:cNvSpPr>
            <a:spLocks noGrp="1"/>
          </p:cNvSpPr>
          <p:nvPr>
            <p:ph type="title"/>
          </p:nvPr>
        </p:nvSpPr>
        <p:spPr/>
        <p:txBody>
          <a:bodyPr/>
          <a:lstStyle/>
          <a:p>
            <a:r>
              <a:rPr lang="en-US" dirty="0"/>
              <a:t>Company Enrolls in a Batch or Individually</a:t>
            </a:r>
          </a:p>
        </p:txBody>
      </p:sp>
      <p:sp>
        <p:nvSpPr>
          <p:cNvPr id="5" name="Slide Number Placeholder 4">
            <a:extLst>
              <a:ext uri="{FF2B5EF4-FFF2-40B4-BE49-F238E27FC236}">
                <a16:creationId xmlns:a16="http://schemas.microsoft.com/office/drawing/2014/main" id="{36CD5447-CD53-E647-6153-E541617602A0}"/>
              </a:ext>
            </a:extLst>
          </p:cNvPr>
          <p:cNvSpPr>
            <a:spLocks noGrp="1"/>
          </p:cNvSpPr>
          <p:nvPr>
            <p:ph type="sldNum" sz="quarter" idx="4294967295"/>
          </p:nvPr>
        </p:nvSpPr>
        <p:spPr/>
        <p:txBody>
          <a:bodyPr/>
          <a:lstStyle/>
          <a:p>
            <a:fld id="{FA06F0F5-DF6A-4E0E-AC03-6B0D0B0A1300}" type="slidenum">
              <a:rPr lang="en-US" sz="900" smtClean="0"/>
              <a:pPr/>
              <a:t>19</a:t>
            </a:fld>
            <a:endParaRPr lang="en-US" sz="900" dirty="0"/>
          </a:p>
        </p:txBody>
      </p:sp>
      <p:pic>
        <p:nvPicPr>
          <p:cNvPr id="8194" name="Picture 6">
            <a:extLst>
              <a:ext uri="{FF2B5EF4-FFF2-40B4-BE49-F238E27FC236}">
                <a16:creationId xmlns:a16="http://schemas.microsoft.com/office/drawing/2014/main" id="{D21A4DFB-3C43-4822-C2B9-CA2A2FC00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96" y="2025583"/>
            <a:ext cx="5957636" cy="359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7">
            <a:extLst>
              <a:ext uri="{FF2B5EF4-FFF2-40B4-BE49-F238E27FC236}">
                <a16:creationId xmlns:a16="http://schemas.microsoft.com/office/drawing/2014/main" id="{67EE3D49-6AB5-3733-3685-911D74C41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484" y="2025583"/>
            <a:ext cx="5074747" cy="366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0906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002495" y="3165478"/>
            <a:ext cx="8187010" cy="2152454"/>
            <a:chOff x="2071001" y="3185356"/>
            <a:chExt cx="8187010" cy="2152454"/>
          </a:xfrm>
        </p:grpSpPr>
        <p:cxnSp>
          <p:nvCxnSpPr>
            <p:cNvPr id="36" name="Straight Connector 35"/>
            <p:cNvCxnSpPr/>
            <p:nvPr/>
          </p:nvCxnSpPr>
          <p:spPr>
            <a:xfrm>
              <a:off x="10258011" y="3204210"/>
              <a:ext cx="0" cy="2133600"/>
            </a:xfrm>
            <a:prstGeom prst="line">
              <a:avLst/>
            </a:prstGeom>
            <a:ln w="15875" cmpd="sng">
              <a:solidFill>
                <a:srgbClr val="9D9795"/>
              </a:solidFill>
              <a:prstDash val="sysDash"/>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071001" y="3185356"/>
              <a:ext cx="8181975" cy="2152454"/>
              <a:chOff x="2071001" y="3185356"/>
              <a:chExt cx="8181975" cy="2152454"/>
            </a:xfrm>
          </p:grpSpPr>
          <p:cxnSp>
            <p:nvCxnSpPr>
              <p:cNvPr id="31" name="Straight Connector 30"/>
              <p:cNvCxnSpPr/>
              <p:nvPr/>
            </p:nvCxnSpPr>
            <p:spPr>
              <a:xfrm>
                <a:off x="2071001" y="3185356"/>
                <a:ext cx="8181975" cy="0"/>
              </a:xfrm>
              <a:prstGeom prst="line">
                <a:avLst/>
              </a:prstGeom>
              <a:ln w="15875" cmpd="sng">
                <a:solidFill>
                  <a:srgbClr val="9D9795"/>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071001" y="3204210"/>
                <a:ext cx="0" cy="2133600"/>
              </a:xfrm>
              <a:prstGeom prst="line">
                <a:avLst/>
              </a:prstGeom>
              <a:ln w="15875" cmpd="sng">
                <a:solidFill>
                  <a:srgbClr val="9D9795"/>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071001" y="5337810"/>
                <a:ext cx="1514475" cy="0"/>
              </a:xfrm>
              <a:prstGeom prst="line">
                <a:avLst/>
              </a:prstGeom>
              <a:ln w="15875" cmpd="sng">
                <a:solidFill>
                  <a:srgbClr val="9D9795"/>
                </a:solidFill>
                <a:prstDash val="sysDash"/>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a:off x="8724486" y="5337810"/>
              <a:ext cx="1533525" cy="0"/>
            </a:xfrm>
            <a:prstGeom prst="line">
              <a:avLst/>
            </a:prstGeom>
            <a:ln w="15875" cmpd="sng">
              <a:solidFill>
                <a:srgbClr val="9D9795"/>
              </a:solidFill>
              <a:prstDash val="sysDash"/>
            </a:ln>
          </p:spPr>
          <p:style>
            <a:lnRef idx="1">
              <a:schemeClr val="accent1"/>
            </a:lnRef>
            <a:fillRef idx="0">
              <a:schemeClr val="accent1"/>
            </a:fillRef>
            <a:effectRef idx="0">
              <a:schemeClr val="accent1"/>
            </a:effectRef>
            <a:fontRef idx="minor">
              <a:schemeClr val="tx1"/>
            </a:fontRef>
          </p:style>
        </p:cxnSp>
      </p:grpSp>
      <p:sp>
        <p:nvSpPr>
          <p:cNvPr id="4" name="Title 3"/>
          <p:cNvSpPr>
            <a:spLocks noGrp="1"/>
          </p:cNvSpPr>
          <p:nvPr>
            <p:ph type="title"/>
          </p:nvPr>
        </p:nvSpPr>
        <p:spPr>
          <a:xfrm>
            <a:off x="45722" y="-56458"/>
            <a:ext cx="12191998" cy="890341"/>
          </a:xfrm>
        </p:spPr>
        <p:txBody>
          <a:bodyPr/>
          <a:lstStyle/>
          <a:p>
            <a:r>
              <a:rPr lang="en-US" dirty="0"/>
              <a:t>About Us</a:t>
            </a:r>
          </a:p>
        </p:txBody>
      </p:sp>
      <p:sp>
        <p:nvSpPr>
          <p:cNvPr id="3" name="Slide Number Placeholder 2"/>
          <p:cNvSpPr txBox="1">
            <a:spLocks/>
          </p:cNvSpPr>
          <p:nvPr/>
        </p:nvSpPr>
        <p:spPr>
          <a:xfrm>
            <a:off x="192741" y="6412994"/>
            <a:ext cx="44375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23" name="Group 22"/>
          <p:cNvGrpSpPr/>
          <p:nvPr/>
        </p:nvGrpSpPr>
        <p:grpSpPr>
          <a:xfrm>
            <a:off x="3048610" y="2043041"/>
            <a:ext cx="2834640" cy="2157569"/>
            <a:chOff x="3048610" y="1993346"/>
            <a:chExt cx="2834640" cy="2157569"/>
          </a:xfrm>
        </p:grpSpPr>
        <p:sp>
          <p:nvSpPr>
            <p:cNvPr id="6" name="Rectangle 5"/>
            <p:cNvSpPr/>
            <p:nvPr/>
          </p:nvSpPr>
          <p:spPr>
            <a:xfrm>
              <a:off x="3048610" y="2486132"/>
              <a:ext cx="2834640" cy="16647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Rectangle 7"/>
            <p:cNvSpPr/>
            <p:nvPr/>
          </p:nvSpPr>
          <p:spPr>
            <a:xfrm>
              <a:off x="3233892" y="2912899"/>
              <a:ext cx="246407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F9F"/>
                  </a:solidFill>
                  <a:effectLst/>
                  <a:uLnTx/>
                  <a:uFillTx/>
                  <a:latin typeface="Arial" panose="020B0604020202020204" pitchFamily="34" charset="0"/>
                  <a:ea typeface="+mn-ea"/>
                  <a:cs typeface="Arial" panose="020B0604020202020204" pitchFamily="34" charset="0"/>
                </a:rPr>
                <a:t>Premier financial services industry research organization</a:t>
              </a:r>
              <a:endParaRPr kumimoji="0" lang="en-US" sz="1800" b="0" i="0" u="none" strike="noStrike" kern="1200" cap="none" spc="0" normalizeH="0" baseline="0" noProof="0" dirty="0">
                <a:ln>
                  <a:noFill/>
                </a:ln>
                <a:solidFill>
                  <a:srgbClr val="005F9F"/>
                </a:solidFill>
                <a:effectLst/>
                <a:uLnTx/>
                <a:uFillTx/>
                <a:latin typeface="Arial" panose="020B0604020202020204"/>
                <a:ea typeface="+mn-ea"/>
                <a:cs typeface="+mn-cs"/>
              </a:endParaRPr>
            </a:p>
          </p:txBody>
        </p:sp>
        <p:sp>
          <p:nvSpPr>
            <p:cNvPr id="12" name="Rectangle 11"/>
            <p:cNvSpPr/>
            <p:nvPr/>
          </p:nvSpPr>
          <p:spPr>
            <a:xfrm>
              <a:off x="3048610" y="1993346"/>
              <a:ext cx="2834640" cy="695744"/>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Content Placeholder 2">
              <a:extLst>
                <a:ext uri="{FF2B5EF4-FFF2-40B4-BE49-F238E27FC236}">
                  <a16:creationId xmlns:a16="http://schemas.microsoft.com/office/drawing/2014/main" id="{E297B020-5162-4D5C-B266-201B74FD7BED}"/>
                </a:ext>
              </a:extLst>
            </p:cNvPr>
            <p:cNvSpPr txBox="1">
              <a:spLocks/>
            </p:cNvSpPr>
            <p:nvPr/>
          </p:nvSpPr>
          <p:spPr>
            <a:xfrm>
              <a:off x="3051468" y="2168739"/>
              <a:ext cx="2828925" cy="417263"/>
            </a:xfrm>
            <a:ln>
              <a:solidFill>
                <a:schemeClr val="tx2"/>
              </a:solidFill>
            </a:ln>
          </p:spPr>
          <p:txBody>
            <a:bodyPr anchor="ctr"/>
            <a:lst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marR="0" lvl="0" indent="0" algn="ctr" defTabSz="914400" rtl="0" eaLnBrk="1" fontAlgn="base" latinLnBrk="0" hangingPunct="1">
                <a:lnSpc>
                  <a:spcPct val="110000"/>
                </a:lnSpc>
                <a:spcBef>
                  <a:spcPts val="75"/>
                </a:spcBef>
                <a:spcAft>
                  <a:spcPts val="1260"/>
                </a:spcAft>
                <a:buClr>
                  <a:srgbClr val="0B9EC1"/>
                </a:buClr>
                <a:buSzPct val="100000"/>
                <a:buFont typeface="Arial"/>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a:ea typeface="+mn-ea"/>
                  <a:cs typeface="+mn-cs"/>
                </a:rPr>
                <a:t>LIMRA</a:t>
              </a:r>
            </a:p>
          </p:txBody>
        </p:sp>
      </p:grpSp>
      <p:grpSp>
        <p:nvGrpSpPr>
          <p:cNvPr id="22" name="Group 21"/>
          <p:cNvGrpSpPr/>
          <p:nvPr/>
        </p:nvGrpSpPr>
        <p:grpSpPr>
          <a:xfrm>
            <a:off x="6323354" y="2043041"/>
            <a:ext cx="2839915" cy="2157569"/>
            <a:chOff x="6323354" y="1993346"/>
            <a:chExt cx="2839915" cy="2157569"/>
          </a:xfrm>
        </p:grpSpPr>
        <p:sp>
          <p:nvSpPr>
            <p:cNvPr id="9" name="Rectangle 8"/>
            <p:cNvSpPr/>
            <p:nvPr/>
          </p:nvSpPr>
          <p:spPr>
            <a:xfrm>
              <a:off x="6325991" y="2486132"/>
              <a:ext cx="2834640" cy="16647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Rectangle 10"/>
            <p:cNvSpPr/>
            <p:nvPr/>
          </p:nvSpPr>
          <p:spPr>
            <a:xfrm>
              <a:off x="6529926" y="2912899"/>
              <a:ext cx="242677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F9F"/>
                  </a:solidFill>
                  <a:effectLst/>
                  <a:uLnTx/>
                  <a:uFillTx/>
                  <a:latin typeface="Arial" panose="020B0604020202020204" pitchFamily="34" charset="0"/>
                  <a:ea typeface="+mn-ea"/>
                  <a:cs typeface="Arial" panose="020B0604020202020204" pitchFamily="34" charset="0"/>
                </a:rPr>
                <a:t>Flagship for industry professional development</a:t>
              </a:r>
              <a:endParaRPr kumimoji="0" lang="en-US" sz="1800" b="0" i="0" u="none" strike="noStrike" kern="1200" cap="none" spc="0" normalizeH="0" baseline="0" noProof="0" dirty="0">
                <a:ln>
                  <a:noFill/>
                </a:ln>
                <a:solidFill>
                  <a:srgbClr val="005F9F"/>
                </a:solidFill>
                <a:effectLst/>
                <a:uLnTx/>
                <a:uFillTx/>
                <a:latin typeface="Arial" panose="020B0604020202020204"/>
                <a:ea typeface="+mn-ea"/>
                <a:cs typeface="+mn-cs"/>
              </a:endParaRPr>
            </a:p>
          </p:txBody>
        </p:sp>
        <p:sp>
          <p:nvSpPr>
            <p:cNvPr id="14" name="Rectangle 13"/>
            <p:cNvSpPr/>
            <p:nvPr/>
          </p:nvSpPr>
          <p:spPr>
            <a:xfrm>
              <a:off x="6325991" y="1993346"/>
              <a:ext cx="2834640" cy="695744"/>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Content Placeholder 2">
              <a:extLst>
                <a:ext uri="{FF2B5EF4-FFF2-40B4-BE49-F238E27FC236}">
                  <a16:creationId xmlns:a16="http://schemas.microsoft.com/office/drawing/2014/main" id="{E297B020-5162-4D5C-B266-201B74FD7BED}"/>
                </a:ext>
              </a:extLst>
            </p:cNvPr>
            <p:cNvSpPr txBox="1">
              <a:spLocks/>
            </p:cNvSpPr>
            <p:nvPr/>
          </p:nvSpPr>
          <p:spPr>
            <a:xfrm>
              <a:off x="6323354" y="2168738"/>
              <a:ext cx="2839915" cy="417263"/>
            </a:xfrm>
            <a:ln>
              <a:solidFill>
                <a:schemeClr val="tx2"/>
              </a:solidFill>
            </a:ln>
          </p:spPr>
          <p:txBody>
            <a:bodyPr anchor="ctr"/>
            <a:lst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marR="0" lvl="0" indent="0" algn="ctr" defTabSz="914400" rtl="0" eaLnBrk="1" fontAlgn="base" latinLnBrk="0" hangingPunct="1">
                <a:lnSpc>
                  <a:spcPct val="110000"/>
                </a:lnSpc>
                <a:spcBef>
                  <a:spcPts val="75"/>
                </a:spcBef>
                <a:spcAft>
                  <a:spcPts val="1260"/>
                </a:spcAft>
                <a:buClr>
                  <a:srgbClr val="0B9EC1"/>
                </a:buClr>
                <a:buSzPct val="100000"/>
                <a:buFont typeface="Arial"/>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a:ea typeface="+mn-ea"/>
                  <a:cs typeface="+mn-cs"/>
                </a:rPr>
                <a:t>LOMA</a:t>
              </a:r>
            </a:p>
          </p:txBody>
        </p:sp>
      </p:grpSp>
      <p:grpSp>
        <p:nvGrpSpPr>
          <p:cNvPr id="18" name="Group 17"/>
          <p:cNvGrpSpPr/>
          <p:nvPr/>
        </p:nvGrpSpPr>
        <p:grpSpPr>
          <a:xfrm>
            <a:off x="1634470" y="1087449"/>
            <a:ext cx="8923061" cy="646331"/>
            <a:chOff x="1771442" y="1007937"/>
            <a:chExt cx="8923061" cy="646331"/>
          </a:xfrm>
        </p:grpSpPr>
        <p:sp>
          <p:nvSpPr>
            <p:cNvPr id="2" name="Rectangle 1"/>
            <p:cNvSpPr/>
            <p:nvPr/>
          </p:nvSpPr>
          <p:spPr>
            <a:xfrm>
              <a:off x="1771442" y="1007937"/>
              <a:ext cx="8923061" cy="646331"/>
            </a:xfrm>
            <a:prstGeom prst="rect">
              <a:avLst/>
            </a:prstGeom>
            <a:solidFill>
              <a:schemeClr val="accent2"/>
            </a:solidFill>
            <a:ln>
              <a:noFill/>
            </a:ln>
          </p:spPr>
          <p:txBody>
            <a:bodyPr wrap="square" lIns="1828800" tIns="182880" bIns="182880">
              <a:spAutoFit/>
            </a:bodyPr>
            <a:lstStyle/>
            <a:p>
              <a:pPr marL="0" marR="0" lvl="0" indent="0" algn="ctr" defTabSz="914378" rtl="0" eaLnBrk="1" fontAlgn="auto" latinLnBrk="0" hangingPunct="1">
                <a:lnSpc>
                  <a:spcPct val="100000"/>
                </a:lnSpc>
                <a:spcBef>
                  <a:spcPts val="0"/>
                </a:spcBef>
                <a:spcAft>
                  <a:spcPts val="0"/>
                </a:spcAft>
                <a:buClr>
                  <a:srgbClr val="0B9EC1"/>
                </a:buClr>
                <a:buSzTx/>
                <a:buFontTx/>
                <a:buNone/>
                <a:tabLst/>
                <a:defRPr/>
              </a:pPr>
              <a:r>
                <a:rPr kumimoji="0" lang="en-US" sz="1800" b="1" i="0" u="none" strike="noStrike" kern="1200" cap="none" spc="0" normalizeH="0" baseline="0" noProof="0" dirty="0">
                  <a:ln>
                    <a:noFill/>
                  </a:ln>
                  <a:solidFill>
                    <a:srgbClr val="002F70"/>
                  </a:solidFill>
                  <a:effectLst/>
                  <a:uLnTx/>
                  <a:uFillTx/>
                  <a:latin typeface="Arial" panose="020B0604020202020204"/>
                  <a:ea typeface="+mn-ea"/>
                  <a:cs typeface="+mn-cs"/>
                </a:rPr>
                <a:t>trade association in the world serving financial services</a:t>
              </a:r>
            </a:p>
          </p:txBody>
        </p:sp>
        <p:sp>
          <p:nvSpPr>
            <p:cNvPr id="7" name="Rectangle 6"/>
            <p:cNvSpPr/>
            <p:nvPr/>
          </p:nvSpPr>
          <p:spPr>
            <a:xfrm>
              <a:off x="2162173" y="1094820"/>
              <a:ext cx="1919500"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F70"/>
                  </a:solidFill>
                  <a:effectLst/>
                  <a:uLnTx/>
                  <a:uFillTx/>
                  <a:latin typeface="Arial Black" panose="020B0A04020102020204" pitchFamily="34" charset="0"/>
                  <a:ea typeface="+mn-ea"/>
                  <a:cs typeface="+mn-cs"/>
                </a:rPr>
                <a:t>LARGEST</a:t>
              </a:r>
              <a:endParaRPr kumimoji="0" lang="en-US" sz="26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endParaRPr>
            </a:p>
          </p:txBody>
        </p:sp>
      </p:grpSp>
      <p:sp>
        <p:nvSpPr>
          <p:cNvPr id="5" name="TextBox 4"/>
          <p:cNvSpPr txBox="1"/>
          <p:nvPr/>
        </p:nvSpPr>
        <p:spPr>
          <a:xfrm>
            <a:off x="3243275" y="4764899"/>
            <a:ext cx="5705450" cy="1138773"/>
          </a:xfrm>
          <a:prstGeom prst="rect">
            <a:avLst/>
          </a:prstGeom>
          <a:solidFill>
            <a:srgbClr val="002F70"/>
          </a:solidFill>
        </p:spPr>
        <p:txBody>
          <a:bodyPr wrap="square" lIns="274320" tIns="91440" rIns="274320" bIns="182880" rtlCol="0">
            <a:spAutoFit/>
          </a:bodyPr>
          <a:lstStyle/>
          <a:p>
            <a:pPr marL="0" marR="0" lvl="0" indent="0" algn="ctr" defTabSz="914378" rtl="0" eaLnBrk="1" fontAlgn="auto" latinLnBrk="0" hangingPunct="1">
              <a:lnSpc>
                <a:spcPct val="100000"/>
              </a:lnSpc>
              <a:spcBef>
                <a:spcPts val="0"/>
              </a:spcBef>
              <a:spcAft>
                <a:spcPts val="0"/>
              </a:spcAft>
              <a:buClr>
                <a:srgbClr val="0B9EC1"/>
              </a:buClr>
              <a:buSzPct val="135000"/>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Serving members for over</a:t>
            </a: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2800" b="1" i="0" u="none" strike="noStrike" kern="1200" cap="none" spc="0" normalizeH="0" baseline="0" noProof="0" dirty="0">
                <a:ln>
                  <a:noFill/>
                </a:ln>
                <a:solidFill>
                  <a:srgbClr val="FAC809"/>
                </a:solidFill>
                <a:effectLst/>
                <a:uLnTx/>
                <a:uFillTx/>
                <a:latin typeface="Arial Black" panose="020B0A04020102020204" pitchFamily="34" charset="0"/>
                <a:ea typeface="+mn-ea"/>
                <a:cs typeface="+mn-cs"/>
              </a:rPr>
              <a:t>100</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years</a:t>
            </a:r>
            <a:endPar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378" rtl="0" eaLnBrk="1" fontAlgn="auto" latinLnBrk="0" hangingPunct="1">
              <a:lnSpc>
                <a:spcPct val="100000"/>
              </a:lnSpc>
              <a:spcBef>
                <a:spcPts val="0"/>
              </a:spcBef>
              <a:spcAft>
                <a:spcPts val="0"/>
              </a:spcAft>
              <a:buClr>
                <a:srgbClr val="0B9EC1"/>
              </a:buClr>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Over</a:t>
            </a:r>
            <a:r>
              <a:rPr kumimoji="0" lang="en-US" sz="2800" b="1" i="0" u="none" strike="noStrike" kern="1200" cap="none" spc="0" normalizeH="0" baseline="0" noProof="0" dirty="0">
                <a:ln>
                  <a:noFill/>
                </a:ln>
                <a:solidFill>
                  <a:srgbClr val="FAC809"/>
                </a:solidFill>
                <a:effectLst/>
                <a:uLnTx/>
                <a:uFillTx/>
                <a:latin typeface="Arial" panose="020B0604020202020204"/>
                <a:ea typeface="+mn-ea"/>
                <a:cs typeface="+mn-cs"/>
              </a:rPr>
              <a:t> </a:t>
            </a:r>
            <a:r>
              <a:rPr kumimoji="0" lang="en-US" sz="2800" b="1" i="0" u="none" strike="noStrike" kern="1200" cap="none" spc="0" normalizeH="0" baseline="0" noProof="0" dirty="0">
                <a:ln>
                  <a:noFill/>
                </a:ln>
                <a:solidFill>
                  <a:srgbClr val="FAC809"/>
                </a:solidFill>
                <a:effectLst/>
                <a:uLnTx/>
                <a:uFillTx/>
                <a:latin typeface="Arial Black" panose="020B0A04020102020204" pitchFamily="34" charset="0"/>
                <a:ea typeface="+mn-ea"/>
                <a:cs typeface="+mn-cs"/>
              </a:rPr>
              <a:t>700</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member companies in </a:t>
            </a:r>
            <a:r>
              <a:rPr kumimoji="0" lang="en-US" sz="2800" b="1" i="0" u="none" strike="noStrike" kern="1200" cap="none" spc="0" normalizeH="0" baseline="0" noProof="0" dirty="0">
                <a:ln>
                  <a:noFill/>
                </a:ln>
                <a:solidFill>
                  <a:srgbClr val="FAC809"/>
                </a:solidFill>
                <a:effectLst/>
                <a:uLnTx/>
                <a:uFillTx/>
                <a:latin typeface="Arial Black" panose="020B0A04020102020204" pitchFamily="34" charset="0"/>
                <a:ea typeface="+mn-ea"/>
                <a:cs typeface="+mn-cs"/>
              </a:rPr>
              <a:t>66</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countries</a:t>
            </a:r>
          </a:p>
        </p:txBody>
      </p:sp>
    </p:spTree>
    <p:extLst>
      <p:ext uri="{BB962C8B-B14F-4D97-AF65-F5344CB8AC3E}">
        <p14:creationId xmlns:p14="http://schemas.microsoft.com/office/powerpoint/2010/main" val="3155393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C926EC-9096-BD97-3FB0-53290EACC365}"/>
              </a:ext>
            </a:extLst>
          </p:cNvPr>
          <p:cNvSpPr>
            <a:spLocks noGrp="1"/>
          </p:cNvSpPr>
          <p:nvPr>
            <p:ph type="body" sz="quarter" idx="13"/>
          </p:nvPr>
        </p:nvSpPr>
        <p:spPr>
          <a:xfrm>
            <a:off x="1012288" y="1018514"/>
            <a:ext cx="9782556" cy="837277"/>
          </a:xfrm>
        </p:spPr>
        <p:txBody>
          <a:bodyPr/>
          <a:lstStyle/>
          <a:p>
            <a:pPr marL="0" indent="0" algn="ctr">
              <a:buNone/>
            </a:pPr>
            <a:r>
              <a:rPr lang="en-US" b="1" dirty="0">
                <a:solidFill>
                  <a:srgbClr val="002F70"/>
                </a:solidFill>
              </a:rPr>
              <a:t>Includes course name, date and time completed</a:t>
            </a:r>
          </a:p>
        </p:txBody>
      </p:sp>
      <p:sp>
        <p:nvSpPr>
          <p:cNvPr id="4" name="Title 3">
            <a:extLst>
              <a:ext uri="{FF2B5EF4-FFF2-40B4-BE49-F238E27FC236}">
                <a16:creationId xmlns:a16="http://schemas.microsoft.com/office/drawing/2014/main" id="{F921CD88-D450-4961-13DD-A2AB26CA72EA}"/>
              </a:ext>
            </a:extLst>
          </p:cNvPr>
          <p:cNvSpPr>
            <a:spLocks noGrp="1"/>
          </p:cNvSpPr>
          <p:nvPr>
            <p:ph type="title"/>
          </p:nvPr>
        </p:nvSpPr>
        <p:spPr/>
        <p:txBody>
          <a:bodyPr/>
          <a:lstStyle/>
          <a:p>
            <a:r>
              <a:rPr lang="en-US" dirty="0"/>
              <a:t>Completion data returned</a:t>
            </a:r>
          </a:p>
        </p:txBody>
      </p:sp>
      <p:sp>
        <p:nvSpPr>
          <p:cNvPr id="5" name="Slide Number Placeholder 4">
            <a:extLst>
              <a:ext uri="{FF2B5EF4-FFF2-40B4-BE49-F238E27FC236}">
                <a16:creationId xmlns:a16="http://schemas.microsoft.com/office/drawing/2014/main" id="{7A1EA427-1D0F-BFBE-74E4-F29C6288222B}"/>
              </a:ext>
            </a:extLst>
          </p:cNvPr>
          <p:cNvSpPr>
            <a:spLocks noGrp="1"/>
          </p:cNvSpPr>
          <p:nvPr>
            <p:ph type="sldNum" sz="quarter" idx="4294967295"/>
          </p:nvPr>
        </p:nvSpPr>
        <p:spPr/>
        <p:txBody>
          <a:bodyPr/>
          <a:lstStyle/>
          <a:p>
            <a:fld id="{FA06F0F5-DF6A-4E0E-AC03-6B0D0B0A1300}" type="slidenum">
              <a:rPr lang="en-US" sz="900" smtClean="0"/>
              <a:pPr/>
              <a:t>20</a:t>
            </a:fld>
            <a:endParaRPr lang="en-US" sz="900" dirty="0"/>
          </a:p>
        </p:txBody>
      </p:sp>
      <p:pic>
        <p:nvPicPr>
          <p:cNvPr id="9218" name="Picture 9">
            <a:extLst>
              <a:ext uri="{FF2B5EF4-FFF2-40B4-BE49-F238E27FC236}">
                <a16:creationId xmlns:a16="http://schemas.microsoft.com/office/drawing/2014/main" id="{7161F7A8-9256-6B26-7E5A-839A90309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757" y="1548839"/>
            <a:ext cx="7750485" cy="444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990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620A2C-E884-5B7D-2B77-25C1818ACEB2}"/>
              </a:ext>
            </a:extLst>
          </p:cNvPr>
          <p:cNvSpPr>
            <a:spLocks noGrp="1"/>
          </p:cNvSpPr>
          <p:nvPr>
            <p:ph type="title"/>
          </p:nvPr>
        </p:nvSpPr>
        <p:spPr/>
        <p:txBody>
          <a:bodyPr/>
          <a:lstStyle/>
          <a:p>
            <a:r>
              <a:rPr lang="en-US" dirty="0"/>
              <a:t>Individual Transcripts Can be Accessed on the Customer Portal</a:t>
            </a:r>
          </a:p>
        </p:txBody>
      </p:sp>
      <p:sp>
        <p:nvSpPr>
          <p:cNvPr id="5" name="Slide Number Placeholder 4">
            <a:extLst>
              <a:ext uri="{FF2B5EF4-FFF2-40B4-BE49-F238E27FC236}">
                <a16:creationId xmlns:a16="http://schemas.microsoft.com/office/drawing/2014/main" id="{01D038F5-55A3-3369-905B-C33FFFF29B91}"/>
              </a:ext>
            </a:extLst>
          </p:cNvPr>
          <p:cNvSpPr>
            <a:spLocks noGrp="1"/>
          </p:cNvSpPr>
          <p:nvPr>
            <p:ph type="sldNum" sz="quarter" idx="4294967295"/>
          </p:nvPr>
        </p:nvSpPr>
        <p:spPr/>
        <p:txBody>
          <a:bodyPr/>
          <a:lstStyle/>
          <a:p>
            <a:fld id="{FA06F0F5-DF6A-4E0E-AC03-6B0D0B0A1300}" type="slidenum">
              <a:rPr lang="en-US" sz="900" smtClean="0"/>
              <a:pPr/>
              <a:t>21</a:t>
            </a:fld>
            <a:endParaRPr lang="en-US" sz="900" dirty="0"/>
          </a:p>
        </p:txBody>
      </p:sp>
      <p:pic>
        <p:nvPicPr>
          <p:cNvPr id="10242" name="Picture 13">
            <a:extLst>
              <a:ext uri="{FF2B5EF4-FFF2-40B4-BE49-F238E27FC236}">
                <a16:creationId xmlns:a16="http://schemas.microsoft.com/office/drawing/2014/main" id="{E8444CC6-FD31-EEFA-B7F9-5F692FC58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946" y="1547446"/>
            <a:ext cx="11664887" cy="320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5074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6" y="-30627"/>
            <a:ext cx="12191998" cy="890341"/>
          </a:xfrm>
        </p:spPr>
        <p:txBody>
          <a:bodyPr/>
          <a:lstStyle/>
          <a:p>
            <a:r>
              <a:rPr lang="en-US" dirty="0"/>
              <a:t>Empowering Our Members</a:t>
            </a:r>
          </a:p>
        </p:txBody>
      </p:sp>
      <p:sp>
        <p:nvSpPr>
          <p:cNvPr id="6" name="Slide Number Placeholder 5"/>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9" name="Slide Number Placeholder 2"/>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2" name="Group 1"/>
          <p:cNvGrpSpPr/>
          <p:nvPr/>
        </p:nvGrpSpPr>
        <p:grpSpPr>
          <a:xfrm>
            <a:off x="1741922" y="2932043"/>
            <a:ext cx="8708156" cy="2478820"/>
            <a:chOff x="1165953" y="2732433"/>
            <a:chExt cx="9570006" cy="2724150"/>
          </a:xfrm>
        </p:grpSpPr>
        <p:sp>
          <p:nvSpPr>
            <p:cNvPr id="25" name="Rectangle 24"/>
            <p:cNvSpPr/>
            <p:nvPr/>
          </p:nvSpPr>
          <p:spPr>
            <a:xfrm>
              <a:off x="1165953" y="2732433"/>
              <a:ext cx="2232932" cy="2724150"/>
            </a:xfrm>
            <a:prstGeom prst="rect">
              <a:avLst/>
            </a:prstGeom>
            <a:solidFill>
              <a:srgbClr val="0B9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4" name="Rectangle 63"/>
            <p:cNvSpPr/>
            <p:nvPr/>
          </p:nvSpPr>
          <p:spPr>
            <a:xfrm>
              <a:off x="8497584" y="2732433"/>
              <a:ext cx="2238375" cy="2724150"/>
            </a:xfrm>
            <a:prstGeom prst="rect">
              <a:avLst/>
            </a:prstGeom>
            <a:solidFill>
              <a:srgbClr val="F7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 name="Rectangle 50"/>
            <p:cNvSpPr/>
            <p:nvPr/>
          </p:nvSpPr>
          <p:spPr>
            <a:xfrm>
              <a:off x="8502347" y="2911743"/>
              <a:ext cx="2228850" cy="389017"/>
            </a:xfrm>
            <a:prstGeom prst="rect">
              <a:avLst/>
            </a:prstGeom>
          </p:spPr>
          <p:txBody>
            <a:bodyPr wrap="square" anchor="ctr">
              <a:spAutoFit/>
            </a:bodyPr>
            <a:lstStyle/>
            <a:p>
              <a:pPr marL="0" marR="0" lvl="0" indent="0" algn="ctr" defTabSz="914400" rtl="0" eaLnBrk="1" fontAlgn="auto" latinLnBrk="0" hangingPunct="1">
                <a:lnSpc>
                  <a:spcPct val="110000"/>
                </a:lnSpc>
                <a:spcBef>
                  <a:spcPts val="75"/>
                </a:spcBef>
                <a:spcAft>
                  <a:spcPts val="0"/>
                </a:spcAft>
                <a:buClrTx/>
                <a:buSzPct val="100000"/>
                <a:buFontTx/>
                <a:buNone/>
                <a:tabLst/>
                <a:defRPr/>
              </a:pPr>
              <a:r>
                <a:rPr kumimoji="0" lang="en-US" sz="1900" b="1" i="0" u="none" strike="noStrike" kern="1200" cap="none" spc="0" normalizeH="0" baseline="0" noProof="0" dirty="0">
                  <a:ln>
                    <a:noFill/>
                  </a:ln>
                  <a:solidFill>
                    <a:srgbClr val="002F70"/>
                  </a:solidFill>
                  <a:effectLst/>
                  <a:uLnTx/>
                  <a:uFillTx/>
                  <a:latin typeface="Arial" panose="020B0604020202020204"/>
                  <a:ea typeface="+mn-ea"/>
                  <a:cs typeface="+mn-cs"/>
                </a:rPr>
                <a:t>SOLUTIONS</a:t>
              </a:r>
            </a:p>
          </p:txBody>
        </p:sp>
        <p:pic>
          <p:nvPicPr>
            <p:cNvPr id="35" name="Picture 3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30968" y="3660276"/>
              <a:ext cx="1252554" cy="1252554"/>
            </a:xfrm>
            <a:prstGeom prst="rect">
              <a:avLst/>
            </a:prstGeom>
          </p:spPr>
        </p:pic>
        <p:sp>
          <p:nvSpPr>
            <p:cNvPr id="28" name="Rectangle 27"/>
            <p:cNvSpPr/>
            <p:nvPr/>
          </p:nvSpPr>
          <p:spPr>
            <a:xfrm>
              <a:off x="1182282" y="2913891"/>
              <a:ext cx="2200275" cy="38472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Arial" panose="020B0604020202020204"/>
                  <a:ea typeface="+mn-ea"/>
                  <a:cs typeface="+mn-cs"/>
                </a:rPr>
                <a:t>KNOWLEDGE</a:t>
              </a:r>
            </a:p>
          </p:txBody>
        </p:sp>
        <p:pic>
          <p:nvPicPr>
            <p:cNvPr id="29" name="Picture 2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60241" y="3748195"/>
              <a:ext cx="1444357" cy="1124932"/>
            </a:xfrm>
            <a:prstGeom prst="rect">
              <a:avLst/>
            </a:prstGeom>
          </p:spPr>
        </p:pic>
        <p:sp>
          <p:nvSpPr>
            <p:cNvPr id="40" name="Rectangle 39"/>
            <p:cNvSpPr/>
            <p:nvPr/>
          </p:nvSpPr>
          <p:spPr>
            <a:xfrm>
              <a:off x="3602562" y="2732433"/>
              <a:ext cx="2240280" cy="2724150"/>
            </a:xfrm>
            <a:prstGeom prst="rect">
              <a:avLst/>
            </a:prstGeom>
            <a:solidFill>
              <a:srgbClr val="FAC8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1" name="Rectangle 40"/>
            <p:cNvSpPr/>
            <p:nvPr/>
          </p:nvSpPr>
          <p:spPr>
            <a:xfrm>
              <a:off x="3617802" y="2913891"/>
              <a:ext cx="2209800" cy="38472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F70"/>
                  </a:solidFill>
                  <a:effectLst/>
                  <a:uLnTx/>
                  <a:uFillTx/>
                  <a:latin typeface="Arial" panose="020B0604020202020204"/>
                  <a:ea typeface="+mn-ea"/>
                  <a:cs typeface="+mn-cs"/>
                </a:rPr>
                <a:t>INSIGHTS</a:t>
              </a:r>
              <a:r>
                <a:rPr kumimoji="0" lang="en-US" sz="1900" b="1" i="0" u="none" strike="noStrike" kern="1200" cap="none" spc="0" normalizeH="0" baseline="0" noProof="0" dirty="0">
                  <a:ln>
                    <a:noFill/>
                  </a:ln>
                  <a:solidFill>
                    <a:srgbClr val="FFFFFF"/>
                  </a:solidFill>
                  <a:effectLst/>
                  <a:uLnTx/>
                  <a:uFillTx/>
                  <a:latin typeface="Arial" panose="020B0604020202020204"/>
                  <a:ea typeface="+mn-ea"/>
                  <a:cs typeface="+mn-cs"/>
                </a:rPr>
                <a:t> </a:t>
              </a:r>
            </a:p>
          </p:txBody>
        </p:sp>
        <p:pic>
          <p:nvPicPr>
            <p:cNvPr id="42" name="Picture 4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84527" y="3580089"/>
              <a:ext cx="1276350" cy="1327149"/>
            </a:xfrm>
            <a:prstGeom prst="rect">
              <a:avLst/>
            </a:prstGeom>
          </p:spPr>
        </p:pic>
        <p:sp>
          <p:nvSpPr>
            <p:cNvPr id="45" name="Rectangle 44"/>
            <p:cNvSpPr/>
            <p:nvPr/>
          </p:nvSpPr>
          <p:spPr>
            <a:xfrm>
              <a:off x="6035904" y="2732433"/>
              <a:ext cx="2238375" cy="2724150"/>
            </a:xfrm>
            <a:prstGeom prst="rect">
              <a:avLst/>
            </a:prstGeom>
            <a:solidFill>
              <a:srgbClr val="008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6" name="Picture 4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60731" y="3629280"/>
              <a:ext cx="1188720" cy="1293972"/>
            </a:xfrm>
            <a:prstGeom prst="rect">
              <a:avLst/>
            </a:prstGeom>
          </p:spPr>
        </p:pic>
        <p:sp>
          <p:nvSpPr>
            <p:cNvPr id="47" name="Rectangle 46"/>
            <p:cNvSpPr/>
            <p:nvPr/>
          </p:nvSpPr>
          <p:spPr>
            <a:xfrm>
              <a:off x="6026379" y="2913891"/>
              <a:ext cx="2257425" cy="38472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Arial" panose="020B0604020202020204"/>
                  <a:ea typeface="+mn-ea"/>
                  <a:cs typeface="+mn-cs"/>
                </a:rPr>
                <a:t>CONNECTIONS </a:t>
              </a:r>
            </a:p>
          </p:txBody>
        </p:sp>
      </p:grpSp>
      <p:sp>
        <p:nvSpPr>
          <p:cNvPr id="18" name="Rectangle 17"/>
          <p:cNvSpPr/>
          <p:nvPr/>
        </p:nvSpPr>
        <p:spPr>
          <a:xfrm>
            <a:off x="1273629" y="1281533"/>
            <a:ext cx="9644742" cy="1183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F9F"/>
                </a:solidFill>
                <a:effectLst/>
                <a:uLnTx/>
                <a:uFillTx/>
                <a:latin typeface="Arial" panose="020B0604020202020204"/>
                <a:ea typeface="+mn-ea"/>
                <a:cs typeface="+mn-cs"/>
              </a:rPr>
              <a:t>Advancing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F9F"/>
                </a:solidFill>
                <a:effectLst/>
                <a:uLnTx/>
                <a:uFillTx/>
                <a:latin typeface="Arial" panose="020B0604020202020204"/>
                <a:ea typeface="+mn-ea"/>
                <a:cs typeface="+mn-cs"/>
              </a:rPr>
              <a:t>financial services industry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F9F"/>
                </a:solidFill>
                <a:effectLst/>
                <a:uLnTx/>
                <a:uFillTx/>
                <a:latin typeface="Arial" panose="020B0604020202020204"/>
                <a:ea typeface="+mn-ea"/>
                <a:cs typeface="+mn-cs"/>
              </a:rPr>
              <a:t>by empowering our members with:</a:t>
            </a:r>
          </a:p>
        </p:txBody>
      </p:sp>
    </p:spTree>
    <p:extLst>
      <p:ext uri="{BB962C8B-B14F-4D97-AF65-F5344CB8AC3E}">
        <p14:creationId xmlns:p14="http://schemas.microsoft.com/office/powerpoint/2010/main" val="1745942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2196704" y="1023816"/>
            <a:ext cx="3545106" cy="5069919"/>
          </a:xfrm>
          <a:prstGeom prst="rect">
            <a:avLst/>
          </a:prstGeom>
          <a:solidFill>
            <a:srgbClr val="F7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4" name="Title 4"/>
          <p:cNvSpPr>
            <a:spLocks noGrp="1"/>
          </p:cNvSpPr>
          <p:nvPr>
            <p:ph type="title"/>
          </p:nvPr>
        </p:nvSpPr>
        <p:spPr>
          <a:xfrm>
            <a:off x="14926" y="-30864"/>
            <a:ext cx="12191998" cy="890341"/>
          </a:xfrm>
        </p:spPr>
        <p:txBody>
          <a:bodyPr/>
          <a:lstStyle/>
          <a:p>
            <a:r>
              <a:rPr lang="en-US" dirty="0"/>
              <a:t>Collaborative Industry Solutions</a:t>
            </a:r>
          </a:p>
        </p:txBody>
      </p:sp>
      <p:sp>
        <p:nvSpPr>
          <p:cNvPr id="68" name="Slide Number Placeholder 2"/>
          <p:cNvSpPr>
            <a:spLocks noGrp="1"/>
          </p:cNvSpPr>
          <p:nvPr>
            <p:ph type="sldNum" sz="quarter" idx="4294967295"/>
          </p:nvPr>
        </p:nvSpPr>
        <p:spPr>
          <a:xfrm>
            <a:off x="192741" y="643204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 name="TextBox 23"/>
          <p:cNvSpPr txBox="1"/>
          <p:nvPr/>
        </p:nvSpPr>
        <p:spPr>
          <a:xfrm>
            <a:off x="2588828" y="1246064"/>
            <a:ext cx="37715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F70"/>
                </a:solidFill>
                <a:effectLst/>
                <a:uLnTx/>
                <a:uFillTx/>
                <a:latin typeface="Arial" panose="020B0604020202020204"/>
                <a:ea typeface="+mn-ea"/>
                <a:cs typeface="+mn-cs"/>
              </a:rPr>
              <a:t>FraudShare</a:t>
            </a:r>
            <a:r>
              <a:rPr kumimoji="0" lang="en-US" sz="2400" b="1" i="0" u="none" strike="noStrike" kern="0" cap="none" spc="0" normalizeH="0" baseline="30000" noProof="0" dirty="0">
                <a:ln>
                  <a:noFill/>
                </a:ln>
                <a:solidFill>
                  <a:srgbClr val="002F70"/>
                </a:solidFill>
                <a:effectLst/>
                <a:uLnTx/>
                <a:uFillTx/>
                <a:latin typeface="Arial" panose="020B0604020202020204"/>
                <a:ea typeface="+mn-ea"/>
                <a:cs typeface="+mn-cs"/>
              </a:rPr>
              <a:t>®</a:t>
            </a:r>
            <a:endParaRPr kumimoji="0" lang="en-US" sz="2800" b="1" i="0" u="none" strike="noStrike" kern="1200" cap="none" spc="0" normalizeH="0" baseline="0" noProof="0" dirty="0">
              <a:ln>
                <a:noFill/>
              </a:ln>
              <a:solidFill>
                <a:srgbClr val="002F70"/>
              </a:solidFill>
              <a:effectLst/>
              <a:uLnTx/>
              <a:uFillTx/>
              <a:latin typeface="Arial" panose="020B0604020202020204"/>
              <a:ea typeface="+mn-ea"/>
              <a:cs typeface="+mn-cs"/>
            </a:endParaRPr>
          </a:p>
        </p:txBody>
      </p:sp>
      <p:sp>
        <p:nvSpPr>
          <p:cNvPr id="25" name="Rectangle 24"/>
          <p:cNvSpPr/>
          <p:nvPr/>
        </p:nvSpPr>
        <p:spPr>
          <a:xfrm>
            <a:off x="2588828" y="1796607"/>
            <a:ext cx="3223778"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Arial" panose="020B0604020202020204"/>
                <a:ea typeface="+mn-ea"/>
                <a:cs typeface="+mn-cs"/>
              </a:rPr>
              <a:t>Combated over 570 account takeover incidents targeting over $170 million in account values.</a:t>
            </a:r>
          </a:p>
        </p:txBody>
      </p:sp>
      <p:grpSp>
        <p:nvGrpSpPr>
          <p:cNvPr id="5" name="Group 4">
            <a:extLst>
              <a:ext uri="{FF2B5EF4-FFF2-40B4-BE49-F238E27FC236}">
                <a16:creationId xmlns:a16="http://schemas.microsoft.com/office/drawing/2014/main" id="{840FDDD3-7386-0269-34CD-AC7DED2DA1CF}"/>
              </a:ext>
            </a:extLst>
          </p:cNvPr>
          <p:cNvGrpSpPr/>
          <p:nvPr/>
        </p:nvGrpSpPr>
        <p:grpSpPr>
          <a:xfrm>
            <a:off x="2723502" y="2768266"/>
            <a:ext cx="3223778" cy="695322"/>
            <a:chOff x="1438276" y="2795589"/>
            <a:chExt cx="3757611" cy="695322"/>
          </a:xfrm>
        </p:grpSpPr>
        <p:sp>
          <p:nvSpPr>
            <p:cNvPr id="2" name="Oval 1"/>
            <p:cNvSpPr/>
            <p:nvPr/>
          </p:nvSpPr>
          <p:spPr>
            <a:xfrm>
              <a:off x="1438276" y="2795589"/>
              <a:ext cx="810463" cy="695322"/>
            </a:xfrm>
            <a:prstGeom prst="ellipse">
              <a:avLst/>
            </a:prstGeom>
            <a:solidFill>
              <a:srgbClr val="F89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F9F"/>
                  </a:solidFill>
                  <a:effectLst/>
                  <a:uLnTx/>
                  <a:uFillTx/>
                  <a:latin typeface="Arial Black" panose="020B0A04020102020204" pitchFamily="34" charset="0"/>
                  <a:ea typeface="+mn-ea"/>
                  <a:cs typeface="+mn-cs"/>
                </a:rPr>
                <a:t>1</a:t>
              </a:r>
            </a:p>
          </p:txBody>
        </p:sp>
        <p:sp>
          <p:nvSpPr>
            <p:cNvPr id="38" name="Rectangle 37"/>
            <p:cNvSpPr/>
            <p:nvPr/>
          </p:nvSpPr>
          <p:spPr>
            <a:xfrm>
              <a:off x="2252662" y="2832247"/>
              <a:ext cx="294322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Applying analytics to identify fraud and generate alerts</a:t>
              </a:r>
            </a:p>
          </p:txBody>
        </p:sp>
      </p:grpSp>
      <p:grpSp>
        <p:nvGrpSpPr>
          <p:cNvPr id="6" name="Group 5">
            <a:extLst>
              <a:ext uri="{FF2B5EF4-FFF2-40B4-BE49-F238E27FC236}">
                <a16:creationId xmlns:a16="http://schemas.microsoft.com/office/drawing/2014/main" id="{B16385F3-575F-BF6E-BCEB-4F40EF54EE4F}"/>
              </a:ext>
            </a:extLst>
          </p:cNvPr>
          <p:cNvGrpSpPr/>
          <p:nvPr/>
        </p:nvGrpSpPr>
        <p:grpSpPr>
          <a:xfrm>
            <a:off x="2723501" y="3647408"/>
            <a:ext cx="3757611" cy="695322"/>
            <a:chOff x="1438276" y="3676650"/>
            <a:chExt cx="3757611" cy="695322"/>
          </a:xfrm>
        </p:grpSpPr>
        <p:sp>
          <p:nvSpPr>
            <p:cNvPr id="36" name="Oval 35"/>
            <p:cNvSpPr/>
            <p:nvPr/>
          </p:nvSpPr>
          <p:spPr>
            <a:xfrm>
              <a:off x="1438276" y="3676650"/>
              <a:ext cx="695324" cy="695322"/>
            </a:xfrm>
            <a:prstGeom prst="ellipse">
              <a:avLst/>
            </a:prstGeom>
            <a:solidFill>
              <a:srgbClr val="F89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5F9F"/>
                  </a:solidFill>
                  <a:effectLst/>
                  <a:uLnTx/>
                  <a:uFillTx/>
                  <a:latin typeface="Arial Black" panose="020B0A04020102020204" pitchFamily="34" charset="0"/>
                  <a:ea typeface="+mn-ea"/>
                  <a:cs typeface="+mn-cs"/>
                </a:rPr>
                <a:t>2</a:t>
              </a:r>
            </a:p>
          </p:txBody>
        </p:sp>
        <p:sp>
          <p:nvSpPr>
            <p:cNvPr id="39" name="Rectangle 38"/>
            <p:cNvSpPr/>
            <p:nvPr/>
          </p:nvSpPr>
          <p:spPr>
            <a:xfrm>
              <a:off x="2252662" y="3831229"/>
              <a:ext cx="29432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Enabling preventive actions </a:t>
              </a:r>
            </a:p>
          </p:txBody>
        </p:sp>
      </p:grpSp>
      <p:grpSp>
        <p:nvGrpSpPr>
          <p:cNvPr id="7" name="Group 6">
            <a:extLst>
              <a:ext uri="{FF2B5EF4-FFF2-40B4-BE49-F238E27FC236}">
                <a16:creationId xmlns:a16="http://schemas.microsoft.com/office/drawing/2014/main" id="{D5D0F730-4553-8A18-5A38-B4B8BFF51EA1}"/>
              </a:ext>
            </a:extLst>
          </p:cNvPr>
          <p:cNvGrpSpPr/>
          <p:nvPr/>
        </p:nvGrpSpPr>
        <p:grpSpPr>
          <a:xfrm>
            <a:off x="2723501" y="4538174"/>
            <a:ext cx="3223779" cy="695322"/>
            <a:chOff x="1438276" y="4567239"/>
            <a:chExt cx="3223779" cy="695322"/>
          </a:xfrm>
        </p:grpSpPr>
        <p:sp>
          <p:nvSpPr>
            <p:cNvPr id="37" name="Oval 36"/>
            <p:cNvSpPr/>
            <p:nvPr/>
          </p:nvSpPr>
          <p:spPr>
            <a:xfrm>
              <a:off x="1438276" y="4567239"/>
              <a:ext cx="695324" cy="695322"/>
            </a:xfrm>
            <a:prstGeom prst="ellipse">
              <a:avLst/>
            </a:prstGeom>
            <a:solidFill>
              <a:srgbClr val="F89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5F9F"/>
                  </a:solidFill>
                  <a:effectLst/>
                  <a:uLnTx/>
                  <a:uFillTx/>
                  <a:latin typeface="Arial Black" panose="020B0A04020102020204" pitchFamily="34" charset="0"/>
                  <a:ea typeface="+mn-ea"/>
                  <a:cs typeface="+mn-cs"/>
                </a:rPr>
                <a:t>3</a:t>
              </a:r>
            </a:p>
          </p:txBody>
        </p:sp>
        <p:sp>
          <p:nvSpPr>
            <p:cNvPr id="41" name="Rectangle 40"/>
            <p:cNvSpPr/>
            <p:nvPr/>
          </p:nvSpPr>
          <p:spPr>
            <a:xfrm>
              <a:off x="2252663" y="4604766"/>
              <a:ext cx="240939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Benchmark fraud experiences versus peers</a:t>
              </a:r>
            </a:p>
          </p:txBody>
        </p:sp>
      </p:grpSp>
      <p:sp>
        <p:nvSpPr>
          <p:cNvPr id="14" name="Rectangle 13">
            <a:extLst>
              <a:ext uri="{FF2B5EF4-FFF2-40B4-BE49-F238E27FC236}">
                <a16:creationId xmlns:a16="http://schemas.microsoft.com/office/drawing/2014/main" id="{A7A20871-045E-A6BA-8D87-A1615A088E3B}"/>
              </a:ext>
            </a:extLst>
          </p:cNvPr>
          <p:cNvSpPr/>
          <p:nvPr/>
        </p:nvSpPr>
        <p:spPr>
          <a:xfrm>
            <a:off x="6145905" y="1023816"/>
            <a:ext cx="3545106" cy="5040862"/>
          </a:xfrm>
          <a:prstGeom prst="rect">
            <a:avLst/>
          </a:prstGeom>
          <a:solidFill>
            <a:srgbClr val="F7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55961A2F-6DC0-F9C1-6F24-C9D14567C18A}"/>
              </a:ext>
            </a:extLst>
          </p:cNvPr>
          <p:cNvSpPr txBox="1"/>
          <p:nvPr/>
        </p:nvSpPr>
        <p:spPr>
          <a:xfrm>
            <a:off x="6301785" y="1253782"/>
            <a:ext cx="37715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F70"/>
                </a:solidFill>
                <a:effectLst/>
                <a:uLnTx/>
                <a:uFillTx/>
                <a:latin typeface="Arial" panose="020B0604020202020204"/>
                <a:ea typeface="+mn-ea"/>
                <a:cs typeface="+mn-cs"/>
              </a:rPr>
              <a:t>Compliance</a:t>
            </a:r>
          </a:p>
        </p:txBody>
      </p:sp>
      <p:sp>
        <p:nvSpPr>
          <p:cNvPr id="9" name="Rectangle 8">
            <a:extLst>
              <a:ext uri="{FF2B5EF4-FFF2-40B4-BE49-F238E27FC236}">
                <a16:creationId xmlns:a16="http://schemas.microsoft.com/office/drawing/2014/main" id="{CB847C4D-5244-3DFB-E703-75EE6667CFD7}"/>
              </a:ext>
            </a:extLst>
          </p:cNvPr>
          <p:cNvSpPr/>
          <p:nvPr/>
        </p:nvSpPr>
        <p:spPr>
          <a:xfrm>
            <a:off x="6339857" y="2612166"/>
            <a:ext cx="3157203" cy="923330"/>
          </a:xfrm>
          <a:prstGeom prst="rect">
            <a:avLst/>
          </a:prstGeom>
        </p:spPr>
        <p:txBody>
          <a:bodyPr wrap="square">
            <a:spAutoFit/>
          </a:bodyPr>
          <a:lstStyle/>
          <a:p>
            <a:pPr lvl="0" algn="ctr" defTabSz="960072">
              <a:defRPr/>
            </a:pPr>
            <a:r>
              <a:rPr lang="en-US" sz="3600" b="1" dirty="0">
                <a:solidFill>
                  <a:srgbClr val="005F9F"/>
                </a:solidFill>
              </a:rPr>
              <a:t>+3.5 million </a:t>
            </a:r>
          </a:p>
          <a:p>
            <a:pPr lvl="0" algn="ctr" defTabSz="960072">
              <a:defRPr/>
            </a:pPr>
            <a:r>
              <a:rPr lang="en-US" sz="1600" dirty="0">
                <a:solidFill>
                  <a:srgbClr val="231F20"/>
                </a:solidFill>
              </a:rPr>
              <a:t>Course Completions</a:t>
            </a:r>
          </a:p>
        </p:txBody>
      </p:sp>
      <p:sp>
        <p:nvSpPr>
          <p:cNvPr id="10" name="Rectangle 9">
            <a:extLst>
              <a:ext uri="{FF2B5EF4-FFF2-40B4-BE49-F238E27FC236}">
                <a16:creationId xmlns:a16="http://schemas.microsoft.com/office/drawing/2014/main" id="{B411648D-D0F9-C3B7-1F59-642461282AD2}"/>
              </a:ext>
            </a:extLst>
          </p:cNvPr>
          <p:cNvSpPr/>
          <p:nvPr/>
        </p:nvSpPr>
        <p:spPr>
          <a:xfrm>
            <a:off x="6481112" y="3683149"/>
            <a:ext cx="3240490" cy="815608"/>
          </a:xfrm>
          <a:prstGeom prst="rect">
            <a:avLst/>
          </a:prstGeom>
        </p:spPr>
        <p:txBody>
          <a:bodyPr wrap="square">
            <a:spAutoFit/>
          </a:bodyPr>
          <a:lstStyle/>
          <a:p>
            <a:pPr marL="285750" indent="-285750">
              <a:spcAft>
                <a:spcPts val="600"/>
              </a:spcAft>
              <a:buFont typeface="Arial" panose="020B0604020202020204" pitchFamily="34" charset="0"/>
              <a:buChar char="•"/>
            </a:pPr>
            <a:r>
              <a:rPr lang="en-US" sz="1400" dirty="0"/>
              <a:t>Anti-Money Laundering </a:t>
            </a:r>
            <a:br>
              <a:rPr lang="en-US" sz="1400" dirty="0"/>
            </a:br>
            <a:r>
              <a:rPr lang="en-US" sz="1400" dirty="0"/>
              <a:t>(AML) Training </a:t>
            </a:r>
          </a:p>
          <a:p>
            <a:pPr marL="285750" indent="-285750">
              <a:spcAft>
                <a:spcPts val="1200"/>
              </a:spcAft>
              <a:buFont typeface="Arial" panose="020B0604020202020204" pitchFamily="34" charset="0"/>
              <a:buChar char="•"/>
            </a:pPr>
            <a:r>
              <a:rPr lang="en-US" sz="1400" dirty="0"/>
              <a:t>Compliance Education Platform</a:t>
            </a:r>
          </a:p>
        </p:txBody>
      </p:sp>
      <p:sp>
        <p:nvSpPr>
          <p:cNvPr id="11" name="Rectangle 10">
            <a:extLst>
              <a:ext uri="{FF2B5EF4-FFF2-40B4-BE49-F238E27FC236}">
                <a16:creationId xmlns:a16="http://schemas.microsoft.com/office/drawing/2014/main" id="{14DD6D79-0543-ADFD-78D4-EDF57784F4B0}"/>
              </a:ext>
            </a:extLst>
          </p:cNvPr>
          <p:cNvSpPr/>
          <p:nvPr/>
        </p:nvSpPr>
        <p:spPr>
          <a:xfrm>
            <a:off x="6360347" y="1784720"/>
            <a:ext cx="3256908" cy="738664"/>
          </a:xfrm>
          <a:prstGeom prst="rect">
            <a:avLst/>
          </a:prstGeom>
        </p:spPr>
        <p:txBody>
          <a:bodyPr wrap="square">
            <a:spAutoFit/>
          </a:bodyPr>
          <a:lstStyle/>
          <a:p>
            <a:pPr lvl="0"/>
            <a:r>
              <a:rPr kumimoji="0" lang="en-US" sz="1400" b="0" i="0" u="none" strike="noStrike" kern="1200" cap="none" spc="0" normalizeH="0" baseline="0" noProof="0" dirty="0">
                <a:ln>
                  <a:noFill/>
                </a:ln>
                <a:solidFill>
                  <a:srgbClr val="231F20"/>
                </a:solidFill>
                <a:effectLst/>
                <a:uLnTx/>
                <a:uFillTx/>
                <a:latin typeface="Arial" panose="020B0604020202020204"/>
                <a:ea typeface="+mn-ea"/>
                <a:cs typeface="+mn-cs"/>
              </a:rPr>
              <a:t>Meet training requirements quickly and protect your customers, financial professionals and company.</a:t>
            </a:r>
          </a:p>
        </p:txBody>
      </p:sp>
      <p:sp>
        <p:nvSpPr>
          <p:cNvPr id="12" name="Rectangle 11">
            <a:extLst>
              <a:ext uri="{FF2B5EF4-FFF2-40B4-BE49-F238E27FC236}">
                <a16:creationId xmlns:a16="http://schemas.microsoft.com/office/drawing/2014/main" id="{17E52F0D-8CF1-5A82-9068-A2C774CEAE80}"/>
              </a:ext>
            </a:extLst>
          </p:cNvPr>
          <p:cNvSpPr/>
          <p:nvPr/>
        </p:nvSpPr>
        <p:spPr>
          <a:xfrm>
            <a:off x="6268606" y="4481318"/>
            <a:ext cx="3452995" cy="2062103"/>
          </a:xfrm>
          <a:prstGeom prst="rect">
            <a:avLst/>
          </a:prstGeom>
        </p:spPr>
        <p:txBody>
          <a:bodyPr wrap="square">
            <a:spAutoFit/>
          </a:bodyPr>
          <a:lstStyle/>
          <a:p>
            <a:pPr algn="ctr" defTabSz="960072">
              <a:defRPr/>
            </a:pPr>
            <a:r>
              <a:rPr lang="en-US" sz="3600" b="1" dirty="0">
                <a:solidFill>
                  <a:srgbClr val="005F9F"/>
                </a:solidFill>
              </a:rPr>
              <a:t>100% </a:t>
            </a:r>
          </a:p>
          <a:p>
            <a:pPr algn="ctr" defTabSz="960072">
              <a:defRPr/>
            </a:pPr>
            <a:r>
              <a:rPr lang="en-US" sz="1400" dirty="0">
                <a:solidFill>
                  <a:srgbClr val="231F20"/>
                </a:solidFill>
              </a:rPr>
              <a:t>Financial professionals surveyed said they would recommend the AML course, and it prepared them to recognize and report money laundering.</a:t>
            </a:r>
          </a:p>
          <a:p>
            <a:pPr lvl="0" algn="ctr" defTabSz="960072">
              <a:defRPr/>
            </a:pPr>
            <a:endParaRPr lang="en-US" sz="3600" b="1" dirty="0">
              <a:solidFill>
                <a:srgbClr val="005F9F"/>
              </a:solidFill>
            </a:endParaRPr>
          </a:p>
        </p:txBody>
      </p:sp>
    </p:spTree>
    <p:extLst>
      <p:ext uri="{BB962C8B-B14F-4D97-AF65-F5344CB8AC3E}">
        <p14:creationId xmlns:p14="http://schemas.microsoft.com/office/powerpoint/2010/main" val="219714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D2E0D6-8E89-4400-DFBA-E183EFAA0FAE}"/>
              </a:ext>
            </a:extLst>
          </p:cNvPr>
          <p:cNvSpPr>
            <a:spLocks noGrp="1"/>
          </p:cNvSpPr>
          <p:nvPr>
            <p:ph type="body" sz="quarter" idx="13"/>
          </p:nvPr>
        </p:nvSpPr>
        <p:spPr>
          <a:xfrm>
            <a:off x="414617" y="1365337"/>
            <a:ext cx="5067446" cy="4914900"/>
          </a:xfrm>
        </p:spPr>
        <p:txBody>
          <a:bodyPr/>
          <a:lstStyle/>
          <a:p>
            <a:r>
              <a:rPr lang="en-US" sz="2200" dirty="0"/>
              <a:t>How are you currently providing AML training, or verifying AML course completion for financial professionals?</a:t>
            </a:r>
          </a:p>
          <a:p>
            <a:r>
              <a:rPr lang="en-US" sz="2200" dirty="0"/>
              <a:t>For how many financial professionals/ agents/producers do you typically need AML training and proof of completion?</a:t>
            </a:r>
          </a:p>
          <a:p>
            <a:r>
              <a:rPr lang="en-US" sz="2200" dirty="0"/>
              <a:t>What do you like about your current method? What would make it better?</a:t>
            </a:r>
          </a:p>
        </p:txBody>
      </p:sp>
      <p:sp>
        <p:nvSpPr>
          <p:cNvPr id="5" name="Title 4">
            <a:extLst>
              <a:ext uri="{FF2B5EF4-FFF2-40B4-BE49-F238E27FC236}">
                <a16:creationId xmlns:a16="http://schemas.microsoft.com/office/drawing/2014/main" id="{F6C5C835-C808-8608-070A-344F81E90A97}"/>
              </a:ext>
            </a:extLst>
          </p:cNvPr>
          <p:cNvSpPr>
            <a:spLocks noGrp="1"/>
          </p:cNvSpPr>
          <p:nvPr>
            <p:ph type="title"/>
          </p:nvPr>
        </p:nvSpPr>
        <p:spPr/>
        <p:txBody>
          <a:bodyPr/>
          <a:lstStyle/>
          <a:p>
            <a:r>
              <a:rPr lang="en-US" dirty="0"/>
              <a:t>We want to hear from you!</a:t>
            </a:r>
          </a:p>
        </p:txBody>
      </p:sp>
      <p:sp>
        <p:nvSpPr>
          <p:cNvPr id="6" name="Slide Number Placeholder 5">
            <a:extLst>
              <a:ext uri="{FF2B5EF4-FFF2-40B4-BE49-F238E27FC236}">
                <a16:creationId xmlns:a16="http://schemas.microsoft.com/office/drawing/2014/main" id="{DCE2F2EF-16C7-14C9-F0A7-E63A4DF64CBF}"/>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5</a:t>
            </a:fld>
            <a:endParaRPr lang="en-US" sz="900" dirty="0"/>
          </a:p>
        </p:txBody>
      </p:sp>
      <p:pic>
        <p:nvPicPr>
          <p:cNvPr id="7" name="Picture 6">
            <a:extLst>
              <a:ext uri="{FF2B5EF4-FFF2-40B4-BE49-F238E27FC236}">
                <a16:creationId xmlns:a16="http://schemas.microsoft.com/office/drawing/2014/main" id="{3DEA51D4-2837-8B32-0749-4F576C30F665}"/>
              </a:ext>
            </a:extLst>
          </p:cNvPr>
          <p:cNvPicPr>
            <a:picLocks noChangeAspect="1"/>
          </p:cNvPicPr>
          <p:nvPr/>
        </p:nvPicPr>
        <p:blipFill>
          <a:blip r:embed="rId3"/>
          <a:stretch>
            <a:fillRect/>
          </a:stretch>
        </p:blipFill>
        <p:spPr>
          <a:xfrm>
            <a:off x="5824603" y="1365337"/>
            <a:ext cx="6190989" cy="4127326"/>
          </a:xfrm>
          <a:prstGeom prst="rect">
            <a:avLst/>
          </a:prstGeom>
        </p:spPr>
      </p:pic>
    </p:spTree>
    <p:extLst>
      <p:ext uri="{BB962C8B-B14F-4D97-AF65-F5344CB8AC3E}">
        <p14:creationId xmlns:p14="http://schemas.microsoft.com/office/powerpoint/2010/main" val="2053759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USA PATRIOT ACT – Protect your customers and stop terrorist financing</a:t>
            </a:r>
          </a:p>
        </p:txBody>
      </p:sp>
      <p:sp>
        <p:nvSpPr>
          <p:cNvPr id="3" name="Slide Number Placeholder 2"/>
          <p:cNvSpPr>
            <a:spLocks noGrp="1"/>
          </p:cNvSpPr>
          <p:nvPr>
            <p:ph type="sldNum" sz="quarter" idx="4294967295"/>
          </p:nvPr>
        </p:nvSpPr>
        <p:spPr/>
        <p:txBody>
          <a:bodyPr/>
          <a:lstStyle/>
          <a:p>
            <a:fld id="{FA06F0F5-DF6A-4E0E-AC03-6B0D0B0A1300}" type="slidenum">
              <a:rPr lang="en-US" sz="900" smtClean="0"/>
              <a:pPr/>
              <a:t>6</a:t>
            </a:fld>
            <a:endParaRPr lang="en-US" sz="900" dirty="0"/>
          </a:p>
        </p:txBody>
      </p:sp>
      <p:pic>
        <p:nvPicPr>
          <p:cNvPr id="5" name="Picture 4"/>
          <p:cNvPicPr>
            <a:picLocks noChangeAspect="1"/>
          </p:cNvPicPr>
          <p:nvPr/>
        </p:nvPicPr>
        <p:blipFill>
          <a:blip r:embed="rId3"/>
          <a:stretch>
            <a:fillRect/>
          </a:stretch>
        </p:blipFill>
        <p:spPr>
          <a:xfrm>
            <a:off x="8161157" y="902368"/>
            <a:ext cx="3862944" cy="5790554"/>
          </a:xfrm>
          <a:prstGeom prst="rect">
            <a:avLst/>
          </a:prstGeom>
        </p:spPr>
      </p:pic>
      <p:sp>
        <p:nvSpPr>
          <p:cNvPr id="7" name="TextBox 6"/>
          <p:cNvSpPr txBox="1"/>
          <p:nvPr/>
        </p:nvSpPr>
        <p:spPr>
          <a:xfrm>
            <a:off x="315565" y="1074322"/>
            <a:ext cx="7685295" cy="4401205"/>
          </a:xfrm>
          <a:prstGeom prst="rect">
            <a:avLst/>
          </a:prstGeom>
          <a:noFill/>
        </p:spPr>
        <p:txBody>
          <a:bodyPr wrap="square" rtlCol="0">
            <a:spAutoFit/>
          </a:bodyPr>
          <a:lstStyle/>
          <a:p>
            <a:r>
              <a:rPr lang="en-US" sz="2800" dirty="0"/>
              <a:t>LIMRA AML Training:</a:t>
            </a:r>
          </a:p>
          <a:p>
            <a:endParaRPr lang="en-US" sz="2800" dirty="0"/>
          </a:p>
          <a:p>
            <a:pPr marL="457200" indent="-457200">
              <a:buFont typeface="Arial" panose="020B0604020202020204" pitchFamily="34" charset="0"/>
              <a:buChar char="•"/>
            </a:pPr>
            <a:r>
              <a:rPr lang="en-US" sz="2800" dirty="0"/>
              <a:t>Meets regulatory requirements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Is part of creating a robust AML Program through training the company page</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Helps companies comply with FINCEN and FINRA AML requirements</a:t>
            </a:r>
          </a:p>
          <a:p>
            <a:pPr marL="457200" indent="-457200">
              <a:buFont typeface="Arial" panose="020B0604020202020204" pitchFamily="34" charset="0"/>
              <a:buChar char="•"/>
            </a:pPr>
            <a:endParaRPr lang="en-US" sz="2800" dirty="0"/>
          </a:p>
        </p:txBody>
      </p:sp>
      <p:sp>
        <p:nvSpPr>
          <p:cNvPr id="4" name="Rectangle 3"/>
          <p:cNvSpPr/>
          <p:nvPr/>
        </p:nvSpPr>
        <p:spPr>
          <a:xfrm>
            <a:off x="413085" y="6368080"/>
            <a:ext cx="6096000" cy="276999"/>
          </a:xfrm>
          <a:prstGeom prst="rect">
            <a:avLst/>
          </a:prstGeom>
        </p:spPr>
        <p:txBody>
          <a:bodyPr>
            <a:spAutoFit/>
          </a:bodyPr>
          <a:lstStyle/>
          <a:p>
            <a:r>
              <a:rPr lang="en-US" sz="1200" dirty="0"/>
              <a:t>https://www.fincen.gov/resources/statutes-regulations/usa-patriot-act</a:t>
            </a:r>
          </a:p>
        </p:txBody>
      </p:sp>
    </p:spTree>
    <p:extLst>
      <p:ext uri="{BB962C8B-B14F-4D97-AF65-F5344CB8AC3E}">
        <p14:creationId xmlns:p14="http://schemas.microsoft.com/office/powerpoint/2010/main" val="3550182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AML Producer Course benefits</a:t>
            </a:r>
          </a:p>
        </p:txBody>
      </p:sp>
      <p:sp>
        <p:nvSpPr>
          <p:cNvPr id="3" name="Slide Number Placeholder 2"/>
          <p:cNvSpPr>
            <a:spLocks noGrp="1"/>
          </p:cNvSpPr>
          <p:nvPr>
            <p:ph type="sldNum" sz="quarter" idx="4294967295"/>
          </p:nvPr>
        </p:nvSpPr>
        <p:spPr/>
        <p:txBody>
          <a:bodyPr/>
          <a:lstStyle/>
          <a:p>
            <a:fld id="{FA06F0F5-DF6A-4E0E-AC03-6B0D0B0A1300}" type="slidenum">
              <a:rPr lang="en-US" sz="900" smtClean="0"/>
              <a:pPr/>
              <a:t>7</a:t>
            </a:fld>
            <a:endParaRPr lang="en-US" sz="900" dirty="0"/>
          </a:p>
        </p:txBody>
      </p:sp>
      <p:pic>
        <p:nvPicPr>
          <p:cNvPr id="13" name="Picture 12"/>
          <p:cNvPicPr>
            <a:picLocks noChangeAspect="1"/>
          </p:cNvPicPr>
          <p:nvPr/>
        </p:nvPicPr>
        <p:blipFill>
          <a:blip r:embed="rId3"/>
          <a:stretch>
            <a:fillRect/>
          </a:stretch>
        </p:blipFill>
        <p:spPr>
          <a:xfrm>
            <a:off x="6698385" y="3294171"/>
            <a:ext cx="1429170" cy="1151276"/>
          </a:xfrm>
          <a:prstGeom prst="rect">
            <a:avLst/>
          </a:prstGeom>
        </p:spPr>
      </p:pic>
      <p:sp>
        <p:nvSpPr>
          <p:cNvPr id="18" name="TextBox 17"/>
          <p:cNvSpPr txBox="1"/>
          <p:nvPr/>
        </p:nvSpPr>
        <p:spPr>
          <a:xfrm>
            <a:off x="2274934" y="1385582"/>
            <a:ext cx="3926304" cy="707886"/>
          </a:xfrm>
          <a:prstGeom prst="rect">
            <a:avLst/>
          </a:prstGeom>
          <a:noFill/>
        </p:spPr>
        <p:txBody>
          <a:bodyPr wrap="square" rtlCol="0">
            <a:spAutoFit/>
          </a:bodyPr>
          <a:lstStyle/>
          <a:p>
            <a:r>
              <a:rPr lang="en-US" sz="2000" dirty="0"/>
              <a:t>LIMRA is the trusted source for AML training</a:t>
            </a:r>
          </a:p>
        </p:txBody>
      </p:sp>
      <p:sp>
        <p:nvSpPr>
          <p:cNvPr id="19" name="TextBox 18"/>
          <p:cNvSpPr txBox="1"/>
          <p:nvPr/>
        </p:nvSpPr>
        <p:spPr>
          <a:xfrm>
            <a:off x="8274085" y="3361977"/>
            <a:ext cx="3562892" cy="1015663"/>
          </a:xfrm>
          <a:prstGeom prst="rect">
            <a:avLst/>
          </a:prstGeom>
          <a:noFill/>
        </p:spPr>
        <p:txBody>
          <a:bodyPr wrap="square" rtlCol="0">
            <a:spAutoFit/>
          </a:bodyPr>
          <a:lstStyle/>
          <a:p>
            <a:r>
              <a:rPr lang="en-US" sz="2000" dirty="0"/>
              <a:t>Branded Company Page helps comply with regulatory requirements </a:t>
            </a:r>
          </a:p>
        </p:txBody>
      </p:sp>
      <p:sp>
        <p:nvSpPr>
          <p:cNvPr id="25" name="TextBox 24"/>
          <p:cNvSpPr txBox="1"/>
          <p:nvPr/>
        </p:nvSpPr>
        <p:spPr>
          <a:xfrm>
            <a:off x="8169564" y="1249882"/>
            <a:ext cx="3562891" cy="1015663"/>
          </a:xfrm>
          <a:prstGeom prst="rect">
            <a:avLst/>
          </a:prstGeom>
          <a:noFill/>
        </p:spPr>
        <p:txBody>
          <a:bodyPr wrap="square" rtlCol="0">
            <a:spAutoFit/>
          </a:bodyPr>
          <a:lstStyle/>
          <a:p>
            <a:r>
              <a:rPr lang="en-US" sz="2000" dirty="0"/>
              <a:t>Yearly refresher course includes latest hot topics to strengthen AML program.</a:t>
            </a:r>
          </a:p>
        </p:txBody>
      </p:sp>
      <p:pic>
        <p:nvPicPr>
          <p:cNvPr id="1026" name="Picture 2" descr="Picture">
            <a:extLst>
              <a:ext uri="{FF2B5EF4-FFF2-40B4-BE49-F238E27FC236}">
                <a16:creationId xmlns:a16="http://schemas.microsoft.com/office/drawing/2014/main" id="{FB977E60-59AF-5F43-B696-08126A40D7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545" y="1161188"/>
            <a:ext cx="1589613" cy="12100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ue and white calendar with a curved arrow&#10;&#10;Description automatically generated">
            <a:extLst>
              <a:ext uri="{FF2B5EF4-FFF2-40B4-BE49-F238E27FC236}">
                <a16:creationId xmlns:a16="http://schemas.microsoft.com/office/drawing/2014/main" id="{7D291C96-E30D-C337-063E-BDE86FA9A0A4}"/>
              </a:ext>
            </a:extLst>
          </p:cNvPr>
          <p:cNvPicPr>
            <a:picLocks noChangeAspect="1"/>
          </p:cNvPicPr>
          <p:nvPr/>
        </p:nvPicPr>
        <p:blipFill>
          <a:blip r:embed="rId5"/>
          <a:stretch>
            <a:fillRect/>
          </a:stretch>
        </p:blipFill>
        <p:spPr>
          <a:xfrm>
            <a:off x="6656376" y="1006484"/>
            <a:ext cx="1513188" cy="1513188"/>
          </a:xfrm>
          <a:prstGeom prst="rect">
            <a:avLst/>
          </a:prstGeom>
        </p:spPr>
      </p:pic>
      <p:pic>
        <p:nvPicPr>
          <p:cNvPr id="32" name="Picture 31" descr="A group of people with a check mark&#10;&#10;Description automatically generated">
            <a:extLst>
              <a:ext uri="{FF2B5EF4-FFF2-40B4-BE49-F238E27FC236}">
                <a16:creationId xmlns:a16="http://schemas.microsoft.com/office/drawing/2014/main" id="{636D3284-CC2D-DA6C-3822-F992798D6FAF}"/>
              </a:ext>
            </a:extLst>
          </p:cNvPr>
          <p:cNvPicPr>
            <a:picLocks noChangeAspect="1"/>
          </p:cNvPicPr>
          <p:nvPr/>
        </p:nvPicPr>
        <p:blipFill>
          <a:blip r:embed="rId6"/>
          <a:stretch>
            <a:fillRect/>
          </a:stretch>
        </p:blipFill>
        <p:spPr>
          <a:xfrm>
            <a:off x="355023" y="3294171"/>
            <a:ext cx="1623848" cy="1623848"/>
          </a:xfrm>
          <a:prstGeom prst="rect">
            <a:avLst/>
          </a:prstGeom>
        </p:spPr>
      </p:pic>
      <p:sp>
        <p:nvSpPr>
          <p:cNvPr id="33" name="TextBox 32">
            <a:extLst>
              <a:ext uri="{FF2B5EF4-FFF2-40B4-BE49-F238E27FC236}">
                <a16:creationId xmlns:a16="http://schemas.microsoft.com/office/drawing/2014/main" id="{CEE8FA76-2E57-161B-7C0B-8B2C94A1863E}"/>
              </a:ext>
            </a:extLst>
          </p:cNvPr>
          <p:cNvSpPr txBox="1"/>
          <p:nvPr/>
        </p:nvSpPr>
        <p:spPr>
          <a:xfrm>
            <a:off x="2169696" y="3598263"/>
            <a:ext cx="3926304" cy="1015663"/>
          </a:xfrm>
          <a:prstGeom prst="rect">
            <a:avLst/>
          </a:prstGeom>
          <a:noFill/>
        </p:spPr>
        <p:txBody>
          <a:bodyPr wrap="square" rtlCol="0">
            <a:spAutoFit/>
          </a:bodyPr>
          <a:lstStyle/>
          <a:p>
            <a:r>
              <a:rPr lang="en-US" sz="2000" dirty="0"/>
              <a:t>Once and done - Producer course completions can be used by other member companies</a:t>
            </a:r>
          </a:p>
        </p:txBody>
      </p:sp>
      <p:sp>
        <p:nvSpPr>
          <p:cNvPr id="5" name="TextBox 4">
            <a:extLst>
              <a:ext uri="{FF2B5EF4-FFF2-40B4-BE49-F238E27FC236}">
                <a16:creationId xmlns:a16="http://schemas.microsoft.com/office/drawing/2014/main" id="{31F9E249-AB9D-34C4-6066-12EBD23B449F}"/>
              </a:ext>
            </a:extLst>
          </p:cNvPr>
          <p:cNvSpPr txBox="1"/>
          <p:nvPr/>
        </p:nvSpPr>
        <p:spPr>
          <a:xfrm>
            <a:off x="5309240" y="5343684"/>
            <a:ext cx="3858125" cy="1015663"/>
          </a:xfrm>
          <a:prstGeom prst="rect">
            <a:avLst/>
          </a:prstGeom>
          <a:noFill/>
        </p:spPr>
        <p:txBody>
          <a:bodyPr wrap="square" rtlCol="0">
            <a:spAutoFit/>
          </a:bodyPr>
          <a:lstStyle/>
          <a:p>
            <a:r>
              <a:rPr lang="en-US" sz="2000" dirty="0"/>
              <a:t>Resource library provides access to 24/7 training and awareness materials</a:t>
            </a:r>
          </a:p>
        </p:txBody>
      </p:sp>
      <p:pic>
        <p:nvPicPr>
          <p:cNvPr id="6" name="Picture 5">
            <a:extLst>
              <a:ext uri="{FF2B5EF4-FFF2-40B4-BE49-F238E27FC236}">
                <a16:creationId xmlns:a16="http://schemas.microsoft.com/office/drawing/2014/main" id="{53757CAA-65EA-655E-E54A-93E559FCC07C}"/>
              </a:ext>
            </a:extLst>
          </p:cNvPr>
          <p:cNvPicPr>
            <a:picLocks noChangeAspect="1"/>
          </p:cNvPicPr>
          <p:nvPr/>
        </p:nvPicPr>
        <p:blipFill>
          <a:blip r:embed="rId7"/>
          <a:stretch>
            <a:fillRect/>
          </a:stretch>
        </p:blipFill>
        <p:spPr>
          <a:xfrm>
            <a:off x="3507082" y="5016814"/>
            <a:ext cx="1669401" cy="1669401"/>
          </a:xfrm>
          <a:prstGeom prst="rect">
            <a:avLst/>
          </a:prstGeom>
        </p:spPr>
      </p:pic>
    </p:spTree>
    <p:extLst>
      <p:ext uri="{BB962C8B-B14F-4D97-AF65-F5344CB8AC3E}">
        <p14:creationId xmlns:p14="http://schemas.microsoft.com/office/powerpoint/2010/main" val="4219745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C31E5F-CD22-F251-4219-FC9F23B7A95C}"/>
              </a:ext>
            </a:extLst>
          </p:cNvPr>
          <p:cNvSpPr>
            <a:spLocks noGrp="1"/>
          </p:cNvSpPr>
          <p:nvPr>
            <p:ph type="body" sz="quarter" idx="13"/>
          </p:nvPr>
        </p:nvSpPr>
        <p:spPr>
          <a:xfrm>
            <a:off x="265893" y="1028699"/>
            <a:ext cx="4179498" cy="2152585"/>
          </a:xfrm>
        </p:spPr>
        <p:txBody>
          <a:bodyPr/>
          <a:lstStyle/>
          <a:p>
            <a:r>
              <a:rPr lang="en-US" sz="2000" dirty="0"/>
              <a:t>AML Resource Library available 24/7 for review</a:t>
            </a:r>
          </a:p>
          <a:p>
            <a:r>
              <a:rPr lang="en-US" sz="2000" dirty="0"/>
              <a:t>Awareness posters in resource library can be downloaded and shared</a:t>
            </a:r>
          </a:p>
        </p:txBody>
      </p:sp>
      <p:sp>
        <p:nvSpPr>
          <p:cNvPr id="4" name="Title 3">
            <a:extLst>
              <a:ext uri="{FF2B5EF4-FFF2-40B4-BE49-F238E27FC236}">
                <a16:creationId xmlns:a16="http://schemas.microsoft.com/office/drawing/2014/main" id="{242E2C46-778F-20AF-1C01-5855C65B677A}"/>
              </a:ext>
            </a:extLst>
          </p:cNvPr>
          <p:cNvSpPr>
            <a:spLocks noGrp="1"/>
          </p:cNvSpPr>
          <p:nvPr>
            <p:ph type="title"/>
          </p:nvPr>
        </p:nvSpPr>
        <p:spPr/>
        <p:txBody>
          <a:bodyPr/>
          <a:lstStyle/>
          <a:p>
            <a:r>
              <a:rPr lang="en-US" dirty="0"/>
              <a:t>Resource Library Content &amp; Awareness Posters</a:t>
            </a:r>
          </a:p>
        </p:txBody>
      </p:sp>
      <p:sp>
        <p:nvSpPr>
          <p:cNvPr id="5" name="Slide Number Placeholder 4">
            <a:extLst>
              <a:ext uri="{FF2B5EF4-FFF2-40B4-BE49-F238E27FC236}">
                <a16:creationId xmlns:a16="http://schemas.microsoft.com/office/drawing/2014/main" id="{FE8DF4F5-0FF5-A340-F95E-7E2C6E0F6D9E}"/>
              </a:ext>
            </a:extLst>
          </p:cNvPr>
          <p:cNvSpPr>
            <a:spLocks noGrp="1"/>
          </p:cNvSpPr>
          <p:nvPr>
            <p:ph type="sldNum" sz="quarter" idx="4294967295"/>
          </p:nvPr>
        </p:nvSpPr>
        <p:spPr/>
        <p:txBody>
          <a:bodyPr/>
          <a:lstStyle/>
          <a:p>
            <a:fld id="{FA06F0F5-DF6A-4E0E-AC03-6B0D0B0A1300}" type="slidenum">
              <a:rPr lang="en-US" sz="900" smtClean="0"/>
              <a:pPr/>
              <a:t>8</a:t>
            </a:fld>
            <a:endParaRPr lang="en-US" sz="900" dirty="0"/>
          </a:p>
        </p:txBody>
      </p:sp>
      <p:pic>
        <p:nvPicPr>
          <p:cNvPr id="8" name="Picture 7">
            <a:extLst>
              <a:ext uri="{FF2B5EF4-FFF2-40B4-BE49-F238E27FC236}">
                <a16:creationId xmlns:a16="http://schemas.microsoft.com/office/drawing/2014/main" id="{53DFC49F-3FFB-0704-5DCF-34343DC56D22}"/>
              </a:ext>
            </a:extLst>
          </p:cNvPr>
          <p:cNvPicPr>
            <a:picLocks noChangeAspect="1"/>
          </p:cNvPicPr>
          <p:nvPr/>
        </p:nvPicPr>
        <p:blipFill rotWithShape="1">
          <a:blip r:embed="rId3"/>
          <a:srcRect l="5208" t="24799" r="35042" b="16002"/>
          <a:stretch/>
        </p:blipFill>
        <p:spPr>
          <a:xfrm>
            <a:off x="4648013" y="960999"/>
            <a:ext cx="7278094" cy="4506937"/>
          </a:xfrm>
          <a:prstGeom prst="rect">
            <a:avLst/>
          </a:prstGeom>
        </p:spPr>
      </p:pic>
      <p:pic>
        <p:nvPicPr>
          <p:cNvPr id="2" name="Picture 1">
            <a:extLst>
              <a:ext uri="{FF2B5EF4-FFF2-40B4-BE49-F238E27FC236}">
                <a16:creationId xmlns:a16="http://schemas.microsoft.com/office/drawing/2014/main" id="{A42A1AB8-768C-883F-3905-6D8406E4FCD4}"/>
              </a:ext>
            </a:extLst>
          </p:cNvPr>
          <p:cNvPicPr>
            <a:picLocks noChangeAspect="1"/>
          </p:cNvPicPr>
          <p:nvPr/>
        </p:nvPicPr>
        <p:blipFill>
          <a:blip r:embed="rId4"/>
          <a:stretch>
            <a:fillRect/>
          </a:stretch>
        </p:blipFill>
        <p:spPr>
          <a:xfrm rot="21101093">
            <a:off x="1048061" y="3352607"/>
            <a:ext cx="2615160" cy="3382107"/>
          </a:xfrm>
          <a:prstGeom prst="rect">
            <a:avLst/>
          </a:prstGeom>
        </p:spPr>
      </p:pic>
      <p:pic>
        <p:nvPicPr>
          <p:cNvPr id="7" name="Picture 6">
            <a:extLst>
              <a:ext uri="{FF2B5EF4-FFF2-40B4-BE49-F238E27FC236}">
                <a16:creationId xmlns:a16="http://schemas.microsoft.com/office/drawing/2014/main" id="{BF6C343D-1405-5713-BD0A-4AAB561C2354}"/>
              </a:ext>
            </a:extLst>
          </p:cNvPr>
          <p:cNvPicPr>
            <a:picLocks noChangeAspect="1"/>
          </p:cNvPicPr>
          <p:nvPr/>
        </p:nvPicPr>
        <p:blipFill>
          <a:blip r:embed="rId5"/>
          <a:stretch>
            <a:fillRect/>
          </a:stretch>
        </p:blipFill>
        <p:spPr>
          <a:xfrm rot="1006665">
            <a:off x="3359550" y="3437453"/>
            <a:ext cx="2576924" cy="3332348"/>
          </a:xfrm>
          <a:prstGeom prst="rect">
            <a:avLst/>
          </a:prstGeom>
        </p:spPr>
      </p:pic>
    </p:spTree>
    <p:extLst>
      <p:ext uri="{BB962C8B-B14F-4D97-AF65-F5344CB8AC3E}">
        <p14:creationId xmlns:p14="http://schemas.microsoft.com/office/powerpoint/2010/main" val="3950433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AML Producer Course outline</a:t>
            </a:r>
          </a:p>
        </p:txBody>
      </p:sp>
      <p:sp>
        <p:nvSpPr>
          <p:cNvPr id="3" name="Slide Number Placeholder 2"/>
          <p:cNvSpPr>
            <a:spLocks noGrp="1"/>
          </p:cNvSpPr>
          <p:nvPr>
            <p:ph type="sldNum" sz="quarter" idx="4294967295"/>
          </p:nvPr>
        </p:nvSpPr>
        <p:spPr/>
        <p:txBody>
          <a:bodyPr/>
          <a:lstStyle/>
          <a:p>
            <a:fld id="{FA06F0F5-DF6A-4E0E-AC03-6B0D0B0A1300}" type="slidenum">
              <a:rPr lang="en-US" sz="900" smtClean="0"/>
              <a:pPr/>
              <a:t>9</a:t>
            </a:fld>
            <a:endParaRPr lang="en-US" sz="900" dirty="0"/>
          </a:p>
        </p:txBody>
      </p:sp>
      <p:pic>
        <p:nvPicPr>
          <p:cNvPr id="19" name="Picture 18"/>
          <p:cNvPicPr>
            <a:picLocks noChangeAspect="1"/>
          </p:cNvPicPr>
          <p:nvPr/>
        </p:nvPicPr>
        <p:blipFill>
          <a:blip r:embed="rId3"/>
          <a:stretch>
            <a:fillRect/>
          </a:stretch>
        </p:blipFill>
        <p:spPr>
          <a:xfrm>
            <a:off x="523841" y="981693"/>
            <a:ext cx="1728973" cy="5285552"/>
          </a:xfrm>
          <a:prstGeom prst="rect">
            <a:avLst/>
          </a:prstGeom>
        </p:spPr>
      </p:pic>
      <p:sp>
        <p:nvSpPr>
          <p:cNvPr id="20" name="TextBox 19"/>
          <p:cNvSpPr txBox="1"/>
          <p:nvPr/>
        </p:nvSpPr>
        <p:spPr>
          <a:xfrm>
            <a:off x="2604837" y="1173079"/>
            <a:ext cx="8019047" cy="1077218"/>
          </a:xfrm>
          <a:prstGeom prst="rect">
            <a:avLst/>
          </a:prstGeom>
          <a:noFill/>
        </p:spPr>
        <p:txBody>
          <a:bodyPr wrap="square" rtlCol="0">
            <a:spAutoFit/>
          </a:bodyPr>
          <a:lstStyle/>
          <a:p>
            <a:r>
              <a:rPr lang="en-US" sz="2800" dirty="0">
                <a:solidFill>
                  <a:srgbClr val="002F70"/>
                </a:solidFill>
              </a:rPr>
              <a:t>Overview of Money Laundering: </a:t>
            </a:r>
            <a:r>
              <a:rPr lang="en-US" dirty="0"/>
              <a:t>Placement, Layering, Integration, Structuring, Regulations, Specified Unlawful Activities, Risk Considerations.</a:t>
            </a:r>
          </a:p>
        </p:txBody>
      </p:sp>
      <p:sp>
        <p:nvSpPr>
          <p:cNvPr id="21" name="TextBox 20"/>
          <p:cNvSpPr txBox="1"/>
          <p:nvPr/>
        </p:nvSpPr>
        <p:spPr>
          <a:xfrm>
            <a:off x="2604837" y="3009900"/>
            <a:ext cx="8019047" cy="1077218"/>
          </a:xfrm>
          <a:prstGeom prst="rect">
            <a:avLst/>
          </a:prstGeom>
          <a:noFill/>
        </p:spPr>
        <p:txBody>
          <a:bodyPr wrap="square" rtlCol="0">
            <a:spAutoFit/>
          </a:bodyPr>
          <a:lstStyle/>
          <a:p>
            <a:r>
              <a:rPr lang="en-US" sz="2800" dirty="0">
                <a:solidFill>
                  <a:srgbClr val="002F70"/>
                </a:solidFill>
              </a:rPr>
              <a:t>Know Your Customer: </a:t>
            </a:r>
            <a:r>
              <a:rPr lang="en-US" dirty="0"/>
              <a:t>Client Profile, Customer Identification Profile, Customer Due Diligence Rule, Enhanced Due Diligence, </a:t>
            </a:r>
            <a:r>
              <a:rPr lang="en-US" dirty="0" err="1"/>
              <a:t>PEPs</a:t>
            </a:r>
            <a:r>
              <a:rPr lang="en-US" dirty="0"/>
              <a:t>, </a:t>
            </a:r>
            <a:r>
              <a:rPr lang="en-US" dirty="0" err="1"/>
              <a:t>SDNs</a:t>
            </a:r>
            <a:r>
              <a:rPr lang="en-US" dirty="0"/>
              <a:t>, Record Retention.</a:t>
            </a:r>
          </a:p>
        </p:txBody>
      </p:sp>
      <p:sp>
        <p:nvSpPr>
          <p:cNvPr id="22" name="TextBox 21"/>
          <p:cNvSpPr txBox="1"/>
          <p:nvPr/>
        </p:nvSpPr>
        <p:spPr>
          <a:xfrm>
            <a:off x="2604836" y="5180401"/>
            <a:ext cx="8019047" cy="800219"/>
          </a:xfrm>
          <a:prstGeom prst="rect">
            <a:avLst/>
          </a:prstGeom>
          <a:noFill/>
        </p:spPr>
        <p:txBody>
          <a:bodyPr wrap="square" rtlCol="0">
            <a:spAutoFit/>
          </a:bodyPr>
          <a:lstStyle/>
          <a:p>
            <a:r>
              <a:rPr lang="en-US" sz="2800" dirty="0">
                <a:solidFill>
                  <a:srgbClr val="002F70"/>
                </a:solidFill>
              </a:rPr>
              <a:t>Activity Monitoring &amp; Reporting: </a:t>
            </a:r>
            <a:r>
              <a:rPr lang="en-US" dirty="0"/>
              <a:t>Red Flags, Methods of money laundering in insurance, Check Fraud, Suspicious Activities</a:t>
            </a:r>
          </a:p>
        </p:txBody>
      </p:sp>
    </p:spTree>
    <p:extLst>
      <p:ext uri="{BB962C8B-B14F-4D97-AF65-F5344CB8AC3E}">
        <p14:creationId xmlns:p14="http://schemas.microsoft.com/office/powerpoint/2010/main" val="2753442229"/>
      </p:ext>
    </p:extLst>
  </p:cSld>
  <p:clrMapOvr>
    <a:masterClrMapping/>
  </p:clrMapOvr>
</p:sld>
</file>

<file path=ppt/theme/theme1.xml><?xml version="1.0" encoding="utf-8"?>
<a:theme xmlns:a="http://schemas.openxmlformats.org/drawingml/2006/main" name="2022 LIMRA-LOMA Presentation">
  <a:themeElements>
    <a:clrScheme name="2022 Branding Colors">
      <a:dk1>
        <a:srgbClr val="000000"/>
      </a:dk1>
      <a:lt1>
        <a:srgbClr val="FFFFFF"/>
      </a:lt1>
      <a:dk2>
        <a:srgbClr val="004C9D"/>
      </a:dk2>
      <a:lt2>
        <a:srgbClr val="9D9795"/>
      </a:lt2>
      <a:accent1>
        <a:srgbClr val="0B9EC1"/>
      </a:accent1>
      <a:accent2>
        <a:srgbClr val="FAC809"/>
      </a:accent2>
      <a:accent3>
        <a:srgbClr val="008145"/>
      </a:accent3>
      <a:accent4>
        <a:srgbClr val="F7921E"/>
      </a:accent4>
      <a:accent5>
        <a:srgbClr val="603F99"/>
      </a:accent5>
      <a:accent6>
        <a:srgbClr val="51B9EA"/>
      </a:accent6>
      <a:hlink>
        <a:srgbClr val="008599"/>
      </a:hlink>
      <a:folHlink>
        <a:srgbClr val="8270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2.xml><?xml version="1.0" encoding="utf-8"?>
<a:theme xmlns:a="http://schemas.openxmlformats.org/drawingml/2006/main" name="1_2022 LIMRA-LOMA Presentation">
  <a:themeElements>
    <a:clrScheme name="2022 Branding Colors">
      <a:dk1>
        <a:srgbClr val="000000"/>
      </a:dk1>
      <a:lt1>
        <a:srgbClr val="FFFFFF"/>
      </a:lt1>
      <a:dk2>
        <a:srgbClr val="004C9D"/>
      </a:dk2>
      <a:lt2>
        <a:srgbClr val="9D9795"/>
      </a:lt2>
      <a:accent1>
        <a:srgbClr val="0B9EC1"/>
      </a:accent1>
      <a:accent2>
        <a:srgbClr val="FAC809"/>
      </a:accent2>
      <a:accent3>
        <a:srgbClr val="008145"/>
      </a:accent3>
      <a:accent4>
        <a:srgbClr val="F7921E"/>
      </a:accent4>
      <a:accent5>
        <a:srgbClr val="603F99"/>
      </a:accent5>
      <a:accent6>
        <a:srgbClr val="51B9EA"/>
      </a:accent6>
      <a:hlink>
        <a:srgbClr val="008599"/>
      </a:hlink>
      <a:folHlink>
        <a:srgbClr val="8270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3.xml><?xml version="1.0" encoding="utf-8"?>
<a:theme xmlns:a="http://schemas.openxmlformats.org/drawingml/2006/main" name="2_2022 LIMRA-LOMA Presentation">
  <a:themeElements>
    <a:clrScheme name="Custom 4">
      <a:dk1>
        <a:srgbClr val="000000"/>
      </a:dk1>
      <a:lt1>
        <a:srgbClr val="FFFFFF"/>
      </a:lt1>
      <a:dk2>
        <a:srgbClr val="004C9D"/>
      </a:dk2>
      <a:lt2>
        <a:srgbClr val="9D9795"/>
      </a:lt2>
      <a:accent1>
        <a:srgbClr val="4298BE"/>
      </a:accent1>
      <a:accent2>
        <a:srgbClr val="DAAA00"/>
      </a:accent2>
      <a:accent3>
        <a:srgbClr val="007B4E"/>
      </a:accent3>
      <a:accent4>
        <a:srgbClr val="ED8C00"/>
      </a:accent4>
      <a:accent5>
        <a:srgbClr val="763AC7"/>
      </a:accent5>
      <a:accent6>
        <a:srgbClr val="62B6F3"/>
      </a:accent6>
      <a:hlink>
        <a:srgbClr val="004C9D"/>
      </a:hlink>
      <a:folHlink>
        <a:srgbClr val="7F55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LOMA presentation WIDE_BC_v4.potx" id="{17BB12F1-5762-4EBC-9FB0-B2EAE8501262}" vid="{F175EB97-A733-48FE-B34C-ACFA024932E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ensitivity xmlns="ff47d776-8114-4207-8cc3-ed44e79849e7">Internal Use</Sensitivity>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9693F899606CD4C9D01FF48DD694F86" ma:contentTypeVersion="1" ma:contentTypeDescription="Create a new document." ma:contentTypeScope="" ma:versionID="06b9ac493270b188f6531166cd6cd8fc">
  <xsd:schema xmlns:xsd="http://www.w3.org/2001/XMLSchema" xmlns:xs="http://www.w3.org/2001/XMLSchema" xmlns:p="http://schemas.microsoft.com/office/2006/metadata/properties" xmlns:ns2="ff47d776-8114-4207-8cc3-ed44e79849e7" xmlns:ns3="05c452c8-1c6f-4d8e-b449-e328afff9455" targetNamespace="http://schemas.microsoft.com/office/2006/metadata/properties" ma:root="true" ma:fieldsID="0a9a60aaf66478c325c13428e36c9635" ns2:_="" ns3:_="">
    <xsd:import namespace="ff47d776-8114-4207-8cc3-ed44e79849e7"/>
    <xsd:import namespace="05c452c8-1c6f-4d8e-b449-e328afff9455"/>
    <xsd:element name="properties">
      <xsd:complexType>
        <xsd:sequence>
          <xsd:element name="documentManagement">
            <xsd:complexType>
              <xsd:all>
                <xsd:element ref="ns2:Sensitiv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47d776-8114-4207-8cc3-ed44e79849e7" elementFormDefault="qualified">
    <xsd:import namespace="http://schemas.microsoft.com/office/2006/documentManagement/types"/>
    <xsd:import namespace="http://schemas.microsoft.com/office/infopath/2007/PartnerControls"/>
    <xsd:element name="Sensitivity" ma:index="8" nillable="true" ma:displayName="Sensitivity" ma:default="Internal Use" ma:format="Dropdown" ma:internalName="Sensitivity">
      <xsd:simpleType>
        <xsd:restriction base="dms:Choice">
          <xsd:enumeration value="Public"/>
          <xsd:enumeration value="Member Only"/>
          <xsd:enumeration value="Internal Use"/>
          <xsd:enumeration value="Confidential"/>
          <xsd:enumeration value="Secret"/>
        </xsd:restriction>
      </xsd:simpleType>
    </xsd:element>
  </xsd:schema>
  <xsd:schema xmlns:xsd="http://www.w3.org/2001/XMLSchema" xmlns:xs="http://www.w3.org/2001/XMLSchema" xmlns:dms="http://schemas.microsoft.com/office/2006/documentManagement/types" xmlns:pc="http://schemas.microsoft.com/office/infopath/2007/PartnerControls" targetNamespace="05c452c8-1c6f-4d8e-b449-e328afff9455"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739A3B-44F2-4B1D-86F9-B06C3C6995D1}">
  <ds:schemaRefs>
    <ds:schemaRef ds:uri="http://schemas.microsoft.com/sharepoint/v3/contenttype/forms"/>
  </ds:schemaRefs>
</ds:datastoreItem>
</file>

<file path=customXml/itemProps2.xml><?xml version="1.0" encoding="utf-8"?>
<ds:datastoreItem xmlns:ds="http://schemas.openxmlformats.org/officeDocument/2006/customXml" ds:itemID="{287CD4A8-A75F-4042-8B00-3ABE0B150ACA}">
  <ds:schemaRefs>
    <ds:schemaRef ds:uri="http://schemas.openxmlformats.org/package/2006/metadata/core-properties"/>
    <ds:schemaRef ds:uri="http://purl.org/dc/dcmitype/"/>
    <ds:schemaRef ds:uri="http://schemas.microsoft.com/office/infopath/2007/PartnerControls"/>
    <ds:schemaRef ds:uri="05c452c8-1c6f-4d8e-b449-e328afff9455"/>
    <ds:schemaRef ds:uri="http://purl.org/dc/terms/"/>
    <ds:schemaRef ds:uri="http://purl.org/dc/elements/1.1/"/>
    <ds:schemaRef ds:uri="http://schemas.microsoft.com/office/2006/documentManagement/types"/>
    <ds:schemaRef ds:uri="ff47d776-8114-4207-8cc3-ed44e79849e7"/>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DE1E4A85-02D5-4FF5-8A5B-0A25906433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47d776-8114-4207-8cc3-ed44e79849e7"/>
    <ds:schemaRef ds:uri="05c452c8-1c6f-4d8e-b449-e328afff94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2022 BRAND_LIMRA presentation WIDE_BC_v4</Template>
  <TotalTime>24497</TotalTime>
  <Words>2678</Words>
  <Application>Microsoft Office PowerPoint</Application>
  <PresentationFormat>Widescreen</PresentationFormat>
  <Paragraphs>243</Paragraphs>
  <Slides>21</Slides>
  <Notes>19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Arial</vt:lpstr>
      <vt:lpstr>Arial Black</vt:lpstr>
      <vt:lpstr>Calibri</vt:lpstr>
      <vt:lpstr>Futura Std Medium</vt:lpstr>
      <vt:lpstr>Times New Roman</vt:lpstr>
      <vt:lpstr>2022 LIMRA-LOMA Presentation</vt:lpstr>
      <vt:lpstr>1_2022 LIMRA-LOMA Presentation</vt:lpstr>
      <vt:lpstr>2_2022 LIMRA-LOMA Presentation</vt:lpstr>
      <vt:lpstr>AML Training for Producers</vt:lpstr>
      <vt:lpstr>About Us</vt:lpstr>
      <vt:lpstr>Empowering Our Members</vt:lpstr>
      <vt:lpstr>Collaborative Industry Solutions</vt:lpstr>
      <vt:lpstr>We want to hear from you!</vt:lpstr>
      <vt:lpstr>USA PATRIOT ACT – Protect your customers and stop terrorist financing</vt:lpstr>
      <vt:lpstr>AML Producer Course benefits</vt:lpstr>
      <vt:lpstr>Resource Library Content &amp; Awareness Posters</vt:lpstr>
      <vt:lpstr>AML Producer Course outline</vt:lpstr>
      <vt:lpstr>Producer AML Course Sample Content</vt:lpstr>
      <vt:lpstr>AML for Producer Features</vt:lpstr>
      <vt:lpstr>Company Page for Producers</vt:lpstr>
      <vt:lpstr>Enthusiastic responses from LIMRA AML Course-Takers</vt:lpstr>
      <vt:lpstr>Just a few feedback comments from the survey</vt:lpstr>
      <vt:lpstr>Benefits of CEP</vt:lpstr>
      <vt:lpstr>How can we help you?</vt:lpstr>
      <vt:lpstr>Additional Member Benefits</vt:lpstr>
      <vt:lpstr>Company Access to the Compliance Education Platform Portal</vt:lpstr>
      <vt:lpstr>Company Enrolls in a Batch or Individually</vt:lpstr>
      <vt:lpstr>Completion data returned</vt:lpstr>
      <vt:lpstr>Individual Transcripts Can be Accessed on the Customer Portal</vt:lpstr>
    </vt:vector>
  </TitlesOfParts>
  <Company>LL Global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Carr, Brittany</dc:creator>
  <cp:lastModifiedBy>Graziano, Maria</cp:lastModifiedBy>
  <cp:revision>153</cp:revision>
  <cp:lastPrinted>2024-04-12T13:06:03Z</cp:lastPrinted>
  <dcterms:created xsi:type="dcterms:W3CDTF">2022-04-11T13:29:07Z</dcterms:created>
  <dcterms:modified xsi:type="dcterms:W3CDTF">2024-08-14T14:02:53Z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0x01010069693F899606CD4C9D01FF48DD694F86</vt:lpwstr>
  </property>
</Properties>
</file>