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712" r:id="rId5"/>
    <p:sldMasterId id="2147483727" r:id="rId6"/>
  </p:sldMasterIdLst>
  <p:notesMasterIdLst>
    <p:notesMasterId r:id="rId23"/>
  </p:notesMasterIdLst>
  <p:handoutMasterIdLst>
    <p:handoutMasterId r:id="rId24"/>
  </p:handoutMasterIdLst>
  <p:sldIdLst>
    <p:sldId id="256" r:id="rId7"/>
    <p:sldId id="416" r:id="rId8"/>
    <p:sldId id="410" r:id="rId9"/>
    <p:sldId id="401" r:id="rId10"/>
    <p:sldId id="455" r:id="rId11"/>
    <p:sldId id="273" r:id="rId12"/>
    <p:sldId id="411" r:id="rId13"/>
    <p:sldId id="428" r:id="rId14"/>
    <p:sldId id="430" r:id="rId15"/>
    <p:sldId id="437" r:id="rId16"/>
    <p:sldId id="432" r:id="rId17"/>
    <p:sldId id="433" r:id="rId18"/>
    <p:sldId id="434" r:id="rId19"/>
    <p:sldId id="427" r:id="rId20"/>
    <p:sldId id="404" r:id="rId21"/>
    <p:sldId id="491" r:id="rId2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ane, Carie" initials="CC" lastIdx="15" clrIdx="0">
    <p:extLst>
      <p:ext uri="{19B8F6BF-5375-455C-9EA6-DF929625EA0E}">
        <p15:presenceInfo xmlns:p15="http://schemas.microsoft.com/office/powerpoint/2012/main" userId="S-1-5-21-3670347269-1734258486-2757495605-8895" providerId="AD"/>
      </p:ext>
    </p:extLst>
  </p:cmAuthor>
  <p:cmAuthor id="2" name="Tribble, Christie" initials="TC" lastIdx="5" clrIdx="1">
    <p:extLst>
      <p:ext uri="{19B8F6BF-5375-455C-9EA6-DF929625EA0E}">
        <p15:presenceInfo xmlns:p15="http://schemas.microsoft.com/office/powerpoint/2012/main" userId="S-1-5-21-3670347269-1734258486-2757495605-9456" providerId="AD"/>
      </p:ext>
    </p:extLst>
  </p:cmAuthor>
  <p:cmAuthor id="3" name="Beckwith, Tina" initials="BT" lastIdx="1" clrIdx="2">
    <p:extLst>
      <p:ext uri="{19B8F6BF-5375-455C-9EA6-DF929625EA0E}">
        <p15:presenceInfo xmlns:p15="http://schemas.microsoft.com/office/powerpoint/2012/main" userId="S-1-5-21-3670347269-1734258486-2757495605-28709" providerId="AD"/>
      </p:ext>
    </p:extLst>
  </p:cmAuthor>
  <p:cmAuthor id="4" name="Hartshorn, Renee" initials="HR" lastIdx="25" clrIdx="3">
    <p:extLst>
      <p:ext uri="{19B8F6BF-5375-455C-9EA6-DF929625EA0E}">
        <p15:presenceInfo xmlns:p15="http://schemas.microsoft.com/office/powerpoint/2012/main" userId="S-1-5-21-3670347269-1734258486-2757495605-26766" providerId="AD"/>
      </p:ext>
    </p:extLst>
  </p:cmAuthor>
  <p:cmAuthor id="5" name="McKenna, Kevin" initials="MK" lastIdx="2" clrIdx="4">
    <p:extLst>
      <p:ext uri="{19B8F6BF-5375-455C-9EA6-DF929625EA0E}">
        <p15:presenceInfo xmlns:p15="http://schemas.microsoft.com/office/powerpoint/2012/main" userId="S-1-5-21-3670347269-1734258486-2757495605-283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B3"/>
    <a:srgbClr val="002F70"/>
    <a:srgbClr val="008145"/>
    <a:srgbClr val="DAAA00"/>
    <a:srgbClr val="404040"/>
    <a:srgbClr val="006EA0"/>
    <a:srgbClr val="026EA0"/>
    <a:srgbClr val="769EC7"/>
    <a:srgbClr val="C4BFC0"/>
    <a:srgbClr val="4298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39" autoAdjust="0"/>
    <p:restoredTop sz="84375" autoAdjust="0"/>
  </p:normalViewPr>
  <p:slideViewPr>
    <p:cSldViewPr snapToGrid="0">
      <p:cViewPr varScale="1">
        <p:scale>
          <a:sx n="93" d="100"/>
          <a:sy n="93" d="100"/>
        </p:scale>
        <p:origin x="1212" y="90"/>
      </p:cViewPr>
      <p:guideLst/>
    </p:cSldViewPr>
  </p:slideViewPr>
  <p:outlineViewPr>
    <p:cViewPr>
      <p:scale>
        <a:sx n="33" d="100"/>
        <a:sy n="33" d="100"/>
      </p:scale>
      <p:origin x="0" y="-1758"/>
    </p:cViewPr>
  </p:outlineViewPr>
  <p:notesTextViewPr>
    <p:cViewPr>
      <p:scale>
        <a:sx n="3" d="2"/>
        <a:sy n="3" d="2"/>
      </p:scale>
      <p:origin x="0" y="0"/>
    </p:cViewPr>
  </p:notesTextViewPr>
  <p:sorterViewPr>
    <p:cViewPr varScale="1">
      <p:scale>
        <a:sx n="1" d="1"/>
        <a:sy n="1" d="1"/>
      </p:scale>
      <p:origin x="0" y="-5530"/>
    </p:cViewPr>
  </p:sorterViewPr>
  <p:notesViewPr>
    <p:cSldViewPr snapToGrid="0">
      <p:cViewPr varScale="1">
        <p:scale>
          <a:sx n="66" d="100"/>
          <a:sy n="66" d="100"/>
        </p:scale>
        <p:origin x="3324"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E66711-16E0-4085-B1C1-41E17040DC3C}" type="doc">
      <dgm:prSet loTypeId="urn:microsoft.com/office/officeart/2005/8/layout/hProcess9" loCatId="process" qsTypeId="urn:microsoft.com/office/officeart/2005/8/quickstyle/simple1" qsCatId="simple" csTypeId="urn:microsoft.com/office/officeart/2005/8/colors/accent6_2" csCatId="accent6" phldr="1"/>
      <dgm:spPr/>
    </dgm:pt>
    <dgm:pt modelId="{402F4C6D-F96A-4CCE-A14C-9D017BC3F2F8}">
      <dgm:prSet phldrT="[Text]"/>
      <dgm:spPr>
        <a:solidFill>
          <a:srgbClr val="004C9D"/>
        </a:solidFill>
      </dgm:spPr>
      <dgm:t>
        <a:bodyPr/>
        <a:lstStyle/>
        <a:p>
          <a:r>
            <a:rPr lang="en-US" dirty="0"/>
            <a:t>Auto Enrollment</a:t>
          </a:r>
        </a:p>
      </dgm:t>
    </dgm:pt>
    <dgm:pt modelId="{9E8ACF4E-D82B-4663-869C-66F7635B58E5}" type="parTrans" cxnId="{B1668C06-0866-4905-A050-DD88E343C013}">
      <dgm:prSet/>
      <dgm:spPr/>
      <dgm:t>
        <a:bodyPr/>
        <a:lstStyle/>
        <a:p>
          <a:endParaRPr lang="en-US"/>
        </a:p>
      </dgm:t>
    </dgm:pt>
    <dgm:pt modelId="{609B1FDA-7257-4B70-AABB-09219044EFC7}" type="sibTrans" cxnId="{B1668C06-0866-4905-A050-DD88E343C013}">
      <dgm:prSet/>
      <dgm:spPr/>
      <dgm:t>
        <a:bodyPr/>
        <a:lstStyle/>
        <a:p>
          <a:endParaRPr lang="en-US"/>
        </a:p>
      </dgm:t>
    </dgm:pt>
    <dgm:pt modelId="{B64F036E-F1B6-410C-AFB9-1AD08F9B437E}">
      <dgm:prSet phldrT="[Text]"/>
      <dgm:spPr>
        <a:solidFill>
          <a:srgbClr val="004C9D"/>
        </a:solidFill>
        <a:ln>
          <a:solidFill>
            <a:srgbClr val="005F9F"/>
          </a:solidFill>
        </a:ln>
      </dgm:spPr>
      <dgm:t>
        <a:bodyPr/>
        <a:lstStyle/>
        <a:p>
          <a:r>
            <a:rPr lang="en-US" dirty="0"/>
            <a:t>Self-Registration Services (SRS)</a:t>
          </a:r>
        </a:p>
      </dgm:t>
    </dgm:pt>
    <dgm:pt modelId="{0DA270AB-BC74-468C-B6BA-54FB66079C2C}" type="parTrans" cxnId="{840DE269-12EE-4F20-84BA-6229E70A605A}">
      <dgm:prSet/>
      <dgm:spPr/>
      <dgm:t>
        <a:bodyPr/>
        <a:lstStyle/>
        <a:p>
          <a:endParaRPr lang="en-US"/>
        </a:p>
      </dgm:t>
    </dgm:pt>
    <dgm:pt modelId="{9FADC2C2-2370-4E7C-A8E8-1D91CE905FAE}" type="sibTrans" cxnId="{840DE269-12EE-4F20-84BA-6229E70A605A}">
      <dgm:prSet/>
      <dgm:spPr/>
      <dgm:t>
        <a:bodyPr/>
        <a:lstStyle/>
        <a:p>
          <a:endParaRPr lang="en-US"/>
        </a:p>
      </dgm:t>
    </dgm:pt>
    <dgm:pt modelId="{15CBDC09-B199-4DEB-9F8C-DF0B667A0700}" type="pres">
      <dgm:prSet presAssocID="{52E66711-16E0-4085-B1C1-41E17040DC3C}" presName="CompostProcess" presStyleCnt="0">
        <dgm:presLayoutVars>
          <dgm:dir/>
          <dgm:resizeHandles val="exact"/>
        </dgm:presLayoutVars>
      </dgm:prSet>
      <dgm:spPr/>
    </dgm:pt>
    <dgm:pt modelId="{7FFF10A1-073B-4FD9-9331-F64144A68825}" type="pres">
      <dgm:prSet presAssocID="{52E66711-16E0-4085-B1C1-41E17040DC3C}" presName="arrow" presStyleLbl="bgShp" presStyleIdx="0" presStyleCnt="1" custLinFactNeighborX="0" custLinFactNeighborY="1085"/>
      <dgm:spPr>
        <a:solidFill>
          <a:schemeClr val="accent2"/>
        </a:solidFill>
      </dgm:spPr>
    </dgm:pt>
    <dgm:pt modelId="{B49037FF-578C-454B-BC79-F33A891D8AC3}" type="pres">
      <dgm:prSet presAssocID="{52E66711-16E0-4085-B1C1-41E17040DC3C}" presName="linearProcess" presStyleCnt="0"/>
      <dgm:spPr/>
    </dgm:pt>
    <dgm:pt modelId="{ACBCBD32-11D5-40E3-BFB1-11DB78DA98FA}" type="pres">
      <dgm:prSet presAssocID="{402F4C6D-F96A-4CCE-A14C-9D017BC3F2F8}" presName="textNode" presStyleLbl="node1" presStyleIdx="0" presStyleCnt="2">
        <dgm:presLayoutVars>
          <dgm:bulletEnabled val="1"/>
        </dgm:presLayoutVars>
      </dgm:prSet>
      <dgm:spPr/>
    </dgm:pt>
    <dgm:pt modelId="{CBE1334E-6D9E-45E1-9EF9-943809114684}" type="pres">
      <dgm:prSet presAssocID="{609B1FDA-7257-4B70-AABB-09219044EFC7}" presName="sibTrans" presStyleCnt="0"/>
      <dgm:spPr/>
    </dgm:pt>
    <dgm:pt modelId="{AD8BA102-B73B-4AFD-83E8-F046DC1A7F09}" type="pres">
      <dgm:prSet presAssocID="{B64F036E-F1B6-410C-AFB9-1AD08F9B437E}" presName="textNode" presStyleLbl="node1" presStyleIdx="1" presStyleCnt="2">
        <dgm:presLayoutVars>
          <dgm:bulletEnabled val="1"/>
        </dgm:presLayoutVars>
      </dgm:prSet>
      <dgm:spPr/>
    </dgm:pt>
  </dgm:ptLst>
  <dgm:cxnLst>
    <dgm:cxn modelId="{B1668C06-0866-4905-A050-DD88E343C013}" srcId="{52E66711-16E0-4085-B1C1-41E17040DC3C}" destId="{402F4C6D-F96A-4CCE-A14C-9D017BC3F2F8}" srcOrd="0" destOrd="0" parTransId="{9E8ACF4E-D82B-4663-869C-66F7635B58E5}" sibTransId="{609B1FDA-7257-4B70-AABB-09219044EFC7}"/>
    <dgm:cxn modelId="{75621B2E-8F22-461D-9BB9-1FC01D75A886}" type="presOf" srcId="{402F4C6D-F96A-4CCE-A14C-9D017BC3F2F8}" destId="{ACBCBD32-11D5-40E3-BFB1-11DB78DA98FA}" srcOrd="0" destOrd="0" presId="urn:microsoft.com/office/officeart/2005/8/layout/hProcess9"/>
    <dgm:cxn modelId="{840DE269-12EE-4F20-84BA-6229E70A605A}" srcId="{52E66711-16E0-4085-B1C1-41E17040DC3C}" destId="{B64F036E-F1B6-410C-AFB9-1AD08F9B437E}" srcOrd="1" destOrd="0" parTransId="{0DA270AB-BC74-468C-B6BA-54FB66079C2C}" sibTransId="{9FADC2C2-2370-4E7C-A8E8-1D91CE905FAE}"/>
    <dgm:cxn modelId="{8C284555-E085-403A-923F-AE1625DDA9BB}" type="presOf" srcId="{B64F036E-F1B6-410C-AFB9-1AD08F9B437E}" destId="{AD8BA102-B73B-4AFD-83E8-F046DC1A7F09}" srcOrd="0" destOrd="0" presId="urn:microsoft.com/office/officeart/2005/8/layout/hProcess9"/>
    <dgm:cxn modelId="{B87EBAD7-98F2-4770-8F25-2C6A50EEA730}" type="presOf" srcId="{52E66711-16E0-4085-B1C1-41E17040DC3C}" destId="{15CBDC09-B199-4DEB-9F8C-DF0B667A0700}" srcOrd="0" destOrd="0" presId="urn:microsoft.com/office/officeart/2005/8/layout/hProcess9"/>
    <dgm:cxn modelId="{2ECAE953-A641-4024-9531-2EE6259C1606}" type="presParOf" srcId="{15CBDC09-B199-4DEB-9F8C-DF0B667A0700}" destId="{7FFF10A1-073B-4FD9-9331-F64144A68825}" srcOrd="0" destOrd="0" presId="urn:microsoft.com/office/officeart/2005/8/layout/hProcess9"/>
    <dgm:cxn modelId="{5C08D0DD-D078-4203-80DA-D11554A34E8C}" type="presParOf" srcId="{15CBDC09-B199-4DEB-9F8C-DF0B667A0700}" destId="{B49037FF-578C-454B-BC79-F33A891D8AC3}" srcOrd="1" destOrd="0" presId="urn:microsoft.com/office/officeart/2005/8/layout/hProcess9"/>
    <dgm:cxn modelId="{4E2A1D84-1AD3-4476-BAEE-1A192C663B05}" type="presParOf" srcId="{B49037FF-578C-454B-BC79-F33A891D8AC3}" destId="{ACBCBD32-11D5-40E3-BFB1-11DB78DA98FA}" srcOrd="0" destOrd="0" presId="urn:microsoft.com/office/officeart/2005/8/layout/hProcess9"/>
    <dgm:cxn modelId="{FC2F5D47-4D4C-49D8-8249-247300BAB55C}" type="presParOf" srcId="{B49037FF-578C-454B-BC79-F33A891D8AC3}" destId="{CBE1334E-6D9E-45E1-9EF9-943809114684}" srcOrd="1" destOrd="0" presId="urn:microsoft.com/office/officeart/2005/8/layout/hProcess9"/>
    <dgm:cxn modelId="{CF277542-7D92-48E4-967C-3C83779CEF51}" type="presParOf" srcId="{B49037FF-578C-454B-BC79-F33A891D8AC3}" destId="{AD8BA102-B73B-4AFD-83E8-F046DC1A7F09}"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F10A1-073B-4FD9-9331-F64144A68825}">
      <dsp:nvSpPr>
        <dsp:cNvPr id="0" name=""/>
        <dsp:cNvSpPr/>
      </dsp:nvSpPr>
      <dsp:spPr>
        <a:xfrm>
          <a:off x="699966" y="0"/>
          <a:ext cx="7932957" cy="3567365"/>
        </a:xfrm>
        <a:prstGeom prst="rightArrow">
          <a:avLst/>
        </a:prstGeom>
        <a:solidFill>
          <a:schemeClr val="accent2"/>
        </a:solidFill>
        <a:ln>
          <a:noFill/>
        </a:ln>
        <a:effectLst/>
      </dsp:spPr>
      <dsp:style>
        <a:lnRef idx="0">
          <a:scrgbClr r="0" g="0" b="0"/>
        </a:lnRef>
        <a:fillRef idx="1">
          <a:scrgbClr r="0" g="0" b="0"/>
        </a:fillRef>
        <a:effectRef idx="0">
          <a:scrgbClr r="0" g="0" b="0"/>
        </a:effectRef>
        <a:fontRef idx="minor"/>
      </dsp:style>
    </dsp:sp>
    <dsp:sp modelId="{ACBCBD32-11D5-40E3-BFB1-11DB78DA98FA}">
      <dsp:nvSpPr>
        <dsp:cNvPr id="0" name=""/>
        <dsp:cNvSpPr/>
      </dsp:nvSpPr>
      <dsp:spPr>
        <a:xfrm>
          <a:off x="527823" y="1070209"/>
          <a:ext cx="4024809" cy="1426946"/>
        </a:xfrm>
        <a:prstGeom prst="roundRect">
          <a:avLst/>
        </a:prstGeom>
        <a:solidFill>
          <a:srgbClr val="004C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Auto Enrollment</a:t>
          </a:r>
        </a:p>
      </dsp:txBody>
      <dsp:txXfrm>
        <a:off x="597481" y="1139867"/>
        <a:ext cx="3885493" cy="1287630"/>
      </dsp:txXfrm>
    </dsp:sp>
    <dsp:sp modelId="{AD8BA102-B73B-4AFD-83E8-F046DC1A7F09}">
      <dsp:nvSpPr>
        <dsp:cNvPr id="0" name=""/>
        <dsp:cNvSpPr/>
      </dsp:nvSpPr>
      <dsp:spPr>
        <a:xfrm>
          <a:off x="4780258" y="1070209"/>
          <a:ext cx="4024809" cy="1426946"/>
        </a:xfrm>
        <a:prstGeom prst="roundRect">
          <a:avLst/>
        </a:prstGeom>
        <a:solidFill>
          <a:srgbClr val="004C9D"/>
        </a:solidFill>
        <a:ln w="25400" cap="flat" cmpd="sng" algn="ctr">
          <a:solidFill>
            <a:srgbClr val="005F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Self-Registration Services (SRS)</a:t>
          </a:r>
        </a:p>
      </dsp:txBody>
      <dsp:txXfrm>
        <a:off x="4849916" y="1139867"/>
        <a:ext cx="3885493" cy="128763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1A54686D-1A2B-4337-B141-16C810AEFD68}" type="datetimeFigureOut">
              <a:rPr lang="en-US" smtClean="0"/>
              <a:t>1/28/2025</a:t>
            </a:fld>
            <a:endParaRPr lang="en-US" dirty="0"/>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10E46D3-CB57-4E2A-B7DC-DCD566DC0429}" type="slidenum">
              <a:rPr lang="en-US" smtClean="0"/>
              <a:t>‹#›</a:t>
            </a:fld>
            <a:endParaRPr lang="en-US" dirty="0"/>
          </a:p>
        </p:txBody>
      </p:sp>
    </p:spTree>
    <p:extLst>
      <p:ext uri="{BB962C8B-B14F-4D97-AF65-F5344CB8AC3E}">
        <p14:creationId xmlns:p14="http://schemas.microsoft.com/office/powerpoint/2010/main" val="144705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889D3BE4-62BE-4B60-BFFF-70CF8F0F7C95}" type="datetimeFigureOut">
              <a:rPr lang="en-US" smtClean="0"/>
              <a:t>1/28/2025</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8AED4EE-C9DA-462C-B712-3D4638B353E0}" type="slidenum">
              <a:rPr lang="en-US" smtClean="0"/>
              <a:t>‹#›</a:t>
            </a:fld>
            <a:endParaRPr lang="en-US" dirty="0"/>
          </a:p>
        </p:txBody>
      </p:sp>
    </p:spTree>
    <p:extLst>
      <p:ext uri="{BB962C8B-B14F-4D97-AF65-F5344CB8AC3E}">
        <p14:creationId xmlns:p14="http://schemas.microsoft.com/office/powerpoint/2010/main" val="298729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AED4EE-C9DA-462C-B712-3D4638B353E0}" type="slidenum">
              <a:rPr lang="en-US" smtClean="0"/>
              <a:t>1</a:t>
            </a:fld>
            <a:endParaRPr lang="en-US" dirty="0"/>
          </a:p>
        </p:txBody>
      </p:sp>
    </p:spTree>
    <p:extLst>
      <p:ext uri="{BB962C8B-B14F-4D97-AF65-F5344CB8AC3E}">
        <p14:creationId xmlns:p14="http://schemas.microsoft.com/office/powerpoint/2010/main" val="2258939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rest of the slides, we provide more technical detail about the company’s user experience with the course. We’re happy to go through those if you are curious. Obviously for those using the program, we provide a detailed onboarding experience so you can make full use of the program.</a:t>
            </a:r>
          </a:p>
          <a:p>
            <a:endParaRPr lang="en-US" dirty="0"/>
          </a:p>
          <a:p>
            <a:r>
              <a:rPr lang="en-US" dirty="0"/>
              <a:t>If this level of detail isn’t helpful to you right now, I can skip these (go to slide 14).</a:t>
            </a:r>
          </a:p>
          <a:p>
            <a:endParaRPr lang="en-US" dirty="0"/>
          </a:p>
          <a:p>
            <a:r>
              <a:rPr lang="en-US" dirty="0"/>
              <a:t>This is the landing page and selection page for the company that uses the LIMRA AML program. It uses both icon and word tabs to navigate to the selection actions.</a:t>
            </a:r>
          </a:p>
        </p:txBody>
      </p:sp>
      <p:sp>
        <p:nvSpPr>
          <p:cNvPr id="4" name="Slide Number Placeholder 3"/>
          <p:cNvSpPr>
            <a:spLocks noGrp="1"/>
          </p:cNvSpPr>
          <p:nvPr>
            <p:ph type="sldNum" sz="quarter" idx="5"/>
          </p:nvPr>
        </p:nvSpPr>
        <p:spPr/>
        <p:txBody>
          <a:bodyPr/>
          <a:lstStyle/>
          <a:p>
            <a:fld id="{48AED4EE-C9DA-462C-B712-3D4638B353E0}" type="slidenum">
              <a:rPr lang="en-US" smtClean="0"/>
              <a:t>10</a:t>
            </a:fld>
            <a:endParaRPr lang="en-US" dirty="0"/>
          </a:p>
        </p:txBody>
      </p:sp>
    </p:spTree>
    <p:extLst>
      <p:ext uri="{BB962C8B-B14F-4D97-AF65-F5344CB8AC3E}">
        <p14:creationId xmlns:p14="http://schemas.microsoft.com/office/powerpoint/2010/main" val="1909740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required is simply: NPN, Last Name, First Name. </a:t>
            </a:r>
          </a:p>
        </p:txBody>
      </p:sp>
      <p:sp>
        <p:nvSpPr>
          <p:cNvPr id="4" name="Slide Number Placeholder 3"/>
          <p:cNvSpPr>
            <a:spLocks noGrp="1"/>
          </p:cNvSpPr>
          <p:nvPr>
            <p:ph type="sldNum" sz="quarter" idx="5"/>
          </p:nvPr>
        </p:nvSpPr>
        <p:spPr/>
        <p:txBody>
          <a:bodyPr/>
          <a:lstStyle/>
          <a:p>
            <a:fld id="{48AED4EE-C9DA-462C-B712-3D4638B353E0}" type="slidenum">
              <a:rPr lang="en-US" smtClean="0"/>
              <a:t>11</a:t>
            </a:fld>
            <a:endParaRPr lang="en-US" dirty="0"/>
          </a:p>
        </p:txBody>
      </p:sp>
    </p:spTree>
    <p:extLst>
      <p:ext uri="{BB962C8B-B14F-4D97-AF65-F5344CB8AC3E}">
        <p14:creationId xmlns:p14="http://schemas.microsoft.com/office/powerpoint/2010/main" val="1810613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get the results back, the data includes when the request was submitted, the number of NPNs submitted, and of course your requested results of </a:t>
            </a:r>
            <a:r>
              <a:rPr lang="en-US" dirty="0" err="1"/>
              <a:t>Aml</a:t>
            </a:r>
            <a:r>
              <a:rPr lang="en-US" dirty="0"/>
              <a:t> completions.</a:t>
            </a:r>
          </a:p>
        </p:txBody>
      </p:sp>
      <p:sp>
        <p:nvSpPr>
          <p:cNvPr id="4" name="Slide Number Placeholder 3"/>
          <p:cNvSpPr>
            <a:spLocks noGrp="1"/>
          </p:cNvSpPr>
          <p:nvPr>
            <p:ph type="sldNum" sz="quarter" idx="5"/>
          </p:nvPr>
        </p:nvSpPr>
        <p:spPr/>
        <p:txBody>
          <a:bodyPr/>
          <a:lstStyle/>
          <a:p>
            <a:fld id="{48AED4EE-C9DA-462C-B712-3D4638B353E0}" type="slidenum">
              <a:rPr lang="en-US" smtClean="0"/>
              <a:t>12</a:t>
            </a:fld>
            <a:endParaRPr lang="en-US" dirty="0"/>
          </a:p>
        </p:txBody>
      </p:sp>
    </p:spTree>
    <p:extLst>
      <p:ext uri="{BB962C8B-B14F-4D97-AF65-F5344CB8AC3E}">
        <p14:creationId xmlns:p14="http://schemas.microsoft.com/office/powerpoint/2010/main" val="2420040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results data will tell you one of the following:</a:t>
            </a:r>
          </a:p>
          <a:p>
            <a:endParaRPr lang="en-US" dirty="0"/>
          </a:p>
          <a:p>
            <a:pPr marL="228600" indent="-228600">
              <a:buAutoNum type="arabicPeriod"/>
            </a:pPr>
            <a:r>
              <a:rPr lang="en-US" dirty="0"/>
              <a:t>The producer has no records in our system</a:t>
            </a:r>
          </a:p>
          <a:p>
            <a:pPr marL="228600" indent="-228600">
              <a:buAutoNum type="arabicPeriod"/>
            </a:pPr>
            <a:r>
              <a:rPr lang="en-US" dirty="0"/>
              <a:t>The producers’ completed courses, along with the dates completed.</a:t>
            </a:r>
          </a:p>
          <a:p>
            <a:pPr marL="228600" indent="-228600">
              <a:buAutoNum type="arabicPeriod"/>
            </a:pPr>
            <a:r>
              <a:rPr lang="en-US" dirty="0"/>
              <a:t>OR the producer has been enrolled in courses they haven’t yet completed. In those cases, the producer can be advised to go in a finish the course at no additional charge.</a:t>
            </a: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13</a:t>
            </a:fld>
            <a:endParaRPr lang="en-US" dirty="0"/>
          </a:p>
        </p:txBody>
      </p:sp>
    </p:spTree>
    <p:extLst>
      <p:ext uri="{BB962C8B-B14F-4D97-AF65-F5344CB8AC3E}">
        <p14:creationId xmlns:p14="http://schemas.microsoft.com/office/powerpoint/2010/main" val="1596090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roadmap are some improvements to make the system even more robust. In the future, any producer for who data is entered will receive a free course enrollment, so they can go in and complete the course and get to the sale quickly.</a:t>
            </a:r>
          </a:p>
          <a:p>
            <a:endParaRPr lang="en-US" dirty="0"/>
          </a:p>
          <a:p>
            <a:r>
              <a:rPr lang="en-US" dirty="0"/>
              <a:t>Additionally, we are working on a system where producers will not have to wait for a carrier or distributor to enter them into the system, but will be able to get access themselves to take the course.</a:t>
            </a:r>
          </a:p>
        </p:txBody>
      </p:sp>
      <p:sp>
        <p:nvSpPr>
          <p:cNvPr id="4" name="Slide Number Placeholder 3"/>
          <p:cNvSpPr>
            <a:spLocks noGrp="1"/>
          </p:cNvSpPr>
          <p:nvPr>
            <p:ph type="sldNum" sz="quarter" idx="5"/>
          </p:nvPr>
        </p:nvSpPr>
        <p:spPr/>
        <p:txBody>
          <a:bodyPr/>
          <a:lstStyle/>
          <a:p>
            <a:fld id="{48AED4EE-C9DA-462C-B712-3D4638B353E0}" type="slidenum">
              <a:rPr lang="en-US" smtClean="0"/>
              <a:t>14</a:t>
            </a:fld>
            <a:endParaRPr lang="en-US" dirty="0"/>
          </a:p>
        </p:txBody>
      </p:sp>
    </p:spTree>
    <p:extLst>
      <p:ext uri="{BB962C8B-B14F-4D97-AF65-F5344CB8AC3E}">
        <p14:creationId xmlns:p14="http://schemas.microsoft.com/office/powerpoint/2010/main" val="4238151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all the benefits I just went through, your membership gives you access to a team of dedicated professionals who can help you navigate all of your member benefits.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also have access to our Info Center staff who can provide you with research or articles on topics of interest – think of it as access to your own industry library.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websites houses all of our research and our courses and are a great resource for your teams to stay on top of timely topics and events. </a:t>
            </a:r>
          </a:p>
          <a:p>
            <a:r>
              <a:rPr lang="en-US" sz="1200" kern="1200" dirty="0">
                <a:solidFill>
                  <a:schemeClr val="tx1"/>
                </a:solidFill>
                <a:effectLst/>
                <a:latin typeface="+mn-lt"/>
                <a:ea typeface="+mn-ea"/>
                <a:cs typeface="+mn-cs"/>
              </a:rPr>
              <a:t>And finally, you can subscribe to our various publications.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MarketFacts is our digital magazine that includes thought leadership on emerging trends and pertinent topics authored by our researchers and our members.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News2use is an easy to digest, weekly digital newsletter that aggregates all of the news in our industry and summarizes the top articles and announcements. </a:t>
            </a:r>
          </a:p>
        </p:txBody>
      </p:sp>
      <p:sp>
        <p:nvSpPr>
          <p:cNvPr id="4" name="Slide Number Placeholder 3"/>
          <p:cNvSpPr>
            <a:spLocks noGrp="1"/>
          </p:cNvSpPr>
          <p:nvPr>
            <p:ph type="sldNum" sz="quarter" idx="10"/>
          </p:nvPr>
        </p:nvSpPr>
        <p:spPr/>
        <p:txBody>
          <a:bodyPr/>
          <a:lstStyle/>
          <a:p>
            <a:fld id="{48AED4EE-C9DA-462C-B712-3D4638B353E0}" type="slidenum">
              <a:rPr lang="en-US" smtClean="0"/>
              <a:t>15</a:t>
            </a:fld>
            <a:endParaRPr lang="en-US" dirty="0"/>
          </a:p>
        </p:txBody>
      </p:sp>
    </p:spTree>
    <p:extLst>
      <p:ext uri="{BB962C8B-B14F-4D97-AF65-F5344CB8AC3E}">
        <p14:creationId xmlns:p14="http://schemas.microsoft.com/office/powerpoint/2010/main" val="2371685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fun fact you may not know is that LIMRA and LOMA represent the largest trade association serving the financial services industry. LIMRA is widely known for providing industry benchmarking and research. And, LOMA is known for providing professional development and education. </a:t>
            </a:r>
            <a:r>
              <a:rPr lang="en-US" sz="1200" kern="1200" dirty="0">
                <a:solidFill>
                  <a:schemeClr val="tx1"/>
                </a:solidFill>
                <a:latin typeface="+mn-lt"/>
                <a:ea typeface="+mn-ea"/>
                <a:cs typeface="+mn-cs"/>
              </a:rPr>
              <a:t>For more than a century, we’ve served as the largest trade association supporting the financial services industry. Today, we’re working with over 700 member companies, in 66 countries, to help them confidently navigate the changing industry by helping them understand trends, inform their strategies, develop their talent, and create solutions that advance the life insurance, annuity, and workplace benefits industries.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629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 you know a little bit more about us and our membership let’s now focus on what exactly we do.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purpose is to advance the industry by empowering our members through insights, connections, knowledge and solutions. I’m going to talk about each one of these and the products and services we offer to live up to that purpose and support our membership.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321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experience with insights, connections, and knowledge enables us to help our members in additional ways, specifically through the development of industry solutions.  Today, we’re reviewing the AML Home Office course, and what I’d like to note is that we work with our members to understand key issues and then develop solutions that effectively address the issue, minimize disruption, and provide a cost advantage for our membership.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our latest industry solutions, FraudShare, was also created using this proven model.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FraudShare was developed to specifically address account takeover fraud. Think of it as an industry-wide neighborhood watch for detecting and preventing fraud attempts.  We have recently announced a partnership with</a:t>
            </a:r>
            <a:r>
              <a:rPr lang="en-US" sz="1000" kern="1200" dirty="0">
                <a:solidFill>
                  <a:schemeClr val="tx1"/>
                </a:solidFill>
                <a:effectLst/>
                <a:latin typeface="+mn-lt"/>
                <a:ea typeface="+mn-ea"/>
                <a:cs typeface="+mn-cs"/>
              </a:rPr>
              <a:t> </a:t>
            </a:r>
            <a:r>
              <a:rPr lang="en-US" sz="1200" b="1" i="1" kern="1200" dirty="0">
                <a:solidFill>
                  <a:srgbClr val="35424A"/>
                </a:solidFill>
                <a:effectLst/>
                <a:latin typeface="Arial" panose="020B0604020202020204" pitchFamily="34" charset="0"/>
                <a:ea typeface="+mn-ea"/>
                <a:cs typeface="+mn-cs"/>
              </a:rPr>
              <a:t>T</a:t>
            </a:r>
            <a:r>
              <a:rPr lang="en-US" sz="1200" b="1" i="1" dirty="0">
                <a:solidFill>
                  <a:srgbClr val="35424A"/>
                </a:solidFill>
                <a:effectLst/>
                <a:latin typeface="Arial" panose="020B0604020202020204" pitchFamily="34" charset="0"/>
                <a:ea typeface="Aptos" panose="020B0004020202020204" pitchFamily="34" charset="0"/>
              </a:rPr>
              <a:t>he SPARK Institute,</a:t>
            </a:r>
            <a:r>
              <a:rPr lang="en-US" sz="1200" dirty="0">
                <a:solidFill>
                  <a:srgbClr val="35424A"/>
                </a:solidFill>
                <a:effectLst/>
                <a:latin typeface="Arial" panose="020B0604020202020204" pitchFamily="34" charset="0"/>
                <a:ea typeface="Aptos" panose="020B0004020202020204" pitchFamily="34" charset="0"/>
              </a:rPr>
              <a:t> designed to enhance fraud prevention measures within the retirement services industry.  We continue to look at strategic alliances including another one we established about a year ago with </a:t>
            </a:r>
            <a:r>
              <a:rPr lang="en-US" sz="1000" kern="1200" dirty="0">
                <a:solidFill>
                  <a:schemeClr val="tx1"/>
                </a:solidFill>
                <a:effectLst/>
                <a:latin typeface="+mn-lt"/>
                <a:ea typeface="+mn-ea"/>
                <a:cs typeface="+mn-cs"/>
              </a:rPr>
              <a:t>Verisk that will enable us to enhance fraud prevention across our industry.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Similarly, our Compliance Solutions, which include AML Courses for Home Office Employees and Financial Professionals, Recognizing Financial Education Training, a Course covering New York’s Reg 187 Best Interest requirements,  Annuity Training, and background checks, were created using this same model. The industry identifies a need, LIMRA convenes broad perspectives from members and others, and builds a solution to meet those needs in a cost-effective way.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also offer various connection points, through conferences, study groups, committees, executive forums and webinars. These interactive opportunities provide members with the ability to exchange ideas; discuss common issues; and network with  peers and colleagues from across the industry.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We’d be happy to work with you to see if there are some compliance or learning and development groups that might be a good fit for someone in your company.</a:t>
            </a:r>
          </a:p>
          <a:p>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836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This is your opportunity to learn what they are currently doing. Please pass any feedback or intel along to the product manager.</a:t>
            </a:r>
          </a:p>
          <a:p>
            <a:endParaRPr lang="en-US" dirty="0"/>
          </a:p>
          <a:p>
            <a:r>
              <a:rPr lang="en-US" dirty="0"/>
              <a:t>What you’re looking for is how are they currently managing verifying AML completion?</a:t>
            </a:r>
          </a:p>
          <a:p>
            <a:endParaRPr lang="en-US" dirty="0"/>
          </a:p>
          <a:p>
            <a:r>
              <a:rPr lang="en-US" dirty="0"/>
              <a:t>How many producers?</a:t>
            </a:r>
          </a:p>
          <a:p>
            <a:endParaRPr lang="en-US" dirty="0"/>
          </a:p>
          <a:p>
            <a:r>
              <a:rPr lang="en-US" dirty="0"/>
              <a:t>Which companies?</a:t>
            </a:r>
          </a:p>
          <a:p>
            <a:endParaRPr lang="en-US" dirty="0"/>
          </a:p>
          <a:p>
            <a:r>
              <a:rPr lang="en-US" dirty="0"/>
              <a:t>What is working, what do they wish they had?</a:t>
            </a:r>
          </a:p>
        </p:txBody>
      </p:sp>
      <p:sp>
        <p:nvSpPr>
          <p:cNvPr id="4" name="Slide Number Placeholder 3"/>
          <p:cNvSpPr>
            <a:spLocks noGrp="1"/>
          </p:cNvSpPr>
          <p:nvPr>
            <p:ph type="sldNum" sz="quarter" idx="5"/>
          </p:nvPr>
        </p:nvSpPr>
        <p:spPr/>
        <p:txBody>
          <a:bodyPr/>
          <a:lstStyle/>
          <a:p>
            <a:fld id="{48AED4EE-C9DA-462C-B712-3D4638B353E0}" type="slidenum">
              <a:rPr lang="en-US" smtClean="0"/>
              <a:t>5</a:t>
            </a:fld>
            <a:endParaRPr lang="en-US" dirty="0"/>
          </a:p>
        </p:txBody>
      </p:sp>
    </p:spTree>
    <p:extLst>
      <p:ext uri="{BB962C8B-B14F-4D97-AF65-F5344CB8AC3E}">
        <p14:creationId xmlns:p14="http://schemas.microsoft.com/office/powerpoint/2010/main" val="1902674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jump into VRS, let me share what’s behind the scenes with our course:</a:t>
            </a:r>
          </a:p>
          <a:p>
            <a:r>
              <a:rPr lang="en-US" dirty="0"/>
              <a:t>LIMRA is the trusted source for AML training. Our product team is reading Reddit threads and tracking SEO and checking out online forums for insurance industry employees for feedback, and LIMRA is universally considered the top choice.</a:t>
            </a:r>
          </a:p>
          <a:p>
            <a:endParaRPr lang="en-US" dirty="0"/>
          </a:p>
          <a:p>
            <a:r>
              <a:rPr lang="en-US" dirty="0"/>
              <a:t>Our yearly refresher course provides the latest and greatest in AML hot topics and keeps learners interested with new content.</a:t>
            </a:r>
          </a:p>
          <a:p>
            <a:endParaRPr lang="en-US" dirty="0"/>
          </a:p>
          <a:p>
            <a:r>
              <a:rPr lang="en-US" dirty="0"/>
              <a:t>All of our courses are reviewed by multiple member companies to ensure the information is accurate and hits the mark. </a:t>
            </a:r>
            <a:r>
              <a:rPr lang="en-US" i="1" dirty="0">
                <a:solidFill>
                  <a:srgbClr val="FF0000"/>
                </a:solidFill>
              </a:rPr>
              <a:t>Their review also enables us to incorporate various experiences and scenarios from these companies. </a:t>
            </a:r>
            <a:r>
              <a:rPr lang="en-US" dirty="0"/>
              <a:t>This is where we really get the benefit of being a member organization.</a:t>
            </a:r>
          </a:p>
          <a:p>
            <a:endParaRPr lang="en-US" dirty="0"/>
          </a:p>
          <a:p>
            <a:r>
              <a:rPr lang="en-US" dirty="0"/>
              <a:t>Each company that uses our program can include a “Company Page” on the training site. Review of this site is reported as a course completion, and this branded page includes information about who to contact in the company regarding money laundering concerns. It can include links, and policy and procedure information as well. As you probably know, companies are required to ensure their employees are aware of this information, so this helps you meet that requirement and prove that you have done so. Regulators tend to look kindly on data that proves compliance.</a:t>
            </a:r>
          </a:p>
        </p:txBody>
      </p:sp>
      <p:sp>
        <p:nvSpPr>
          <p:cNvPr id="4" name="Slide Number Placeholder 3"/>
          <p:cNvSpPr>
            <a:spLocks noGrp="1"/>
          </p:cNvSpPr>
          <p:nvPr>
            <p:ph type="sldNum" sz="quarter" idx="5"/>
          </p:nvPr>
        </p:nvSpPr>
        <p:spPr/>
        <p:txBody>
          <a:bodyPr/>
          <a:lstStyle/>
          <a:p>
            <a:fld id="{48AED4EE-C9DA-462C-B712-3D4638B353E0}" type="slidenum">
              <a:rPr lang="en-US" smtClean="0"/>
              <a:t>6</a:t>
            </a:fld>
            <a:endParaRPr lang="en-US" dirty="0"/>
          </a:p>
        </p:txBody>
      </p:sp>
    </p:spTree>
    <p:extLst>
      <p:ext uri="{BB962C8B-B14F-4D97-AF65-F5344CB8AC3E}">
        <p14:creationId xmlns:p14="http://schemas.microsoft.com/office/powerpoint/2010/main" val="2884178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explains who VRS is for and how it helps them.</a:t>
            </a:r>
          </a:p>
        </p:txBody>
      </p:sp>
      <p:sp>
        <p:nvSpPr>
          <p:cNvPr id="4" name="Slide Number Placeholder 3"/>
          <p:cNvSpPr>
            <a:spLocks noGrp="1"/>
          </p:cNvSpPr>
          <p:nvPr>
            <p:ph type="sldNum" sz="quarter" idx="5"/>
          </p:nvPr>
        </p:nvSpPr>
        <p:spPr/>
        <p:txBody>
          <a:bodyPr/>
          <a:lstStyle/>
          <a:p>
            <a:fld id="{48AED4EE-C9DA-462C-B712-3D4638B353E0}" type="slidenum">
              <a:rPr lang="en-US" smtClean="0"/>
              <a:t>7</a:t>
            </a:fld>
            <a:endParaRPr lang="en-US" dirty="0"/>
          </a:p>
        </p:txBody>
      </p:sp>
    </p:spTree>
    <p:extLst>
      <p:ext uri="{BB962C8B-B14F-4D97-AF65-F5344CB8AC3E}">
        <p14:creationId xmlns:p14="http://schemas.microsoft.com/office/powerpoint/2010/main" val="20910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What you get with our VRS program:</a:t>
            </a:r>
          </a:p>
          <a:p>
            <a:pPr marL="171450" indent="-171450">
              <a:buFont typeface="Arial" panose="020B0604020202020204" pitchFamily="34" charset="0"/>
              <a:buChar char="•"/>
            </a:pPr>
            <a:r>
              <a:rPr lang="en-US" dirty="0"/>
              <a:t>With 500,000 individual producers in our database and used by 130+ companies, you are more likely to find results you request</a:t>
            </a:r>
          </a:p>
          <a:p>
            <a:pPr marL="171450" indent="-171450">
              <a:buFont typeface="Arial" panose="020B0604020202020204" pitchFamily="34" charset="0"/>
              <a:buChar char="•"/>
            </a:pPr>
            <a:r>
              <a:rPr lang="en-US" dirty="0"/>
              <a:t>Data is returned in seconds,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NPN, first name, last name is the only input required </a:t>
            </a:r>
          </a:p>
          <a:p>
            <a:pPr marL="171450" indent="-171450">
              <a:buFont typeface="Arial" panose="020B0604020202020204" pitchFamily="34" charset="0"/>
              <a:buChar char="•"/>
            </a:pPr>
            <a:r>
              <a:rPr lang="en-US" dirty="0"/>
              <a:t>You get back the most recent completions from the past two years. Most companies will not accept completions outside of this window.</a:t>
            </a:r>
          </a:p>
          <a:p>
            <a:pPr marL="171450" indent="-171450">
              <a:buFont typeface="Arial" panose="020B0604020202020204" pitchFamily="34" charset="0"/>
              <a:buChar char="•"/>
            </a:pPr>
            <a:r>
              <a:rPr lang="en-US" dirty="0"/>
              <a:t> You have access to the data in multiple formats</a:t>
            </a:r>
          </a:p>
          <a:p>
            <a:pPr marL="628650" lvl="1" indent="-171450">
              <a:buFont typeface="Arial" panose="020B0604020202020204" pitchFamily="34" charset="0"/>
              <a:buChar char="•"/>
            </a:pPr>
            <a:r>
              <a:rPr lang="en-US" dirty="0"/>
              <a:t>On screen via Compliance Education Platform</a:t>
            </a:r>
          </a:p>
          <a:p>
            <a:pPr marL="628650" lvl="1" indent="-171450">
              <a:buFont typeface="Arial" panose="020B0604020202020204" pitchFamily="34" charset="0"/>
              <a:buChar char="•"/>
            </a:pPr>
            <a:r>
              <a:rPr lang="en-US" dirty="0"/>
              <a:t>Export list to Excel</a:t>
            </a:r>
          </a:p>
          <a:p>
            <a:pPr marL="628650" lvl="1" indent="-171450">
              <a:buFont typeface="Arial" panose="020B0604020202020204" pitchFamily="34" charset="0"/>
              <a:buChar char="•"/>
            </a:pPr>
            <a:r>
              <a:rPr lang="en-US" dirty="0"/>
              <a:t>Upload results to your system via excel or API</a:t>
            </a:r>
          </a:p>
          <a:p>
            <a:endParaRPr lang="en-US" dirty="0"/>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8</a:t>
            </a:fld>
            <a:endParaRPr lang="en-US" dirty="0"/>
          </a:p>
        </p:txBody>
      </p:sp>
    </p:spTree>
    <p:extLst>
      <p:ext uri="{BB962C8B-B14F-4D97-AF65-F5344CB8AC3E}">
        <p14:creationId xmlns:p14="http://schemas.microsoft.com/office/powerpoint/2010/main" val="75536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Instant retrieval allows your team to seamlessly continue their work on a producer record or inquiry. You can have as many people across your organization logged into the CEP platform as you need</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Multiple access points to accommodate your workflow and processes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VRS is meant to help your organization </a:t>
            </a:r>
          </a:p>
          <a:p>
            <a:pPr marL="628650" lvl="1" indent="-171450">
              <a:buFont typeface="Arial" panose="020B0604020202020204" pitchFamily="34" charset="0"/>
              <a:buChar char="•"/>
            </a:pPr>
            <a:r>
              <a:rPr lang="en-US" dirty="0"/>
              <a:t>streamline your process for verifying producer AML status</a:t>
            </a:r>
          </a:p>
          <a:p>
            <a:pPr marL="628650" lvl="1" indent="-171450">
              <a:buFont typeface="Arial" panose="020B0604020202020204" pitchFamily="34" charset="0"/>
              <a:buChar char="•"/>
            </a:pPr>
            <a:r>
              <a:rPr lang="en-US" dirty="0"/>
              <a:t>Save you time</a:t>
            </a:r>
          </a:p>
          <a:p>
            <a:pPr marL="628650" lvl="1" indent="-171450">
              <a:buFont typeface="Arial" panose="020B0604020202020204" pitchFamily="34" charset="0"/>
              <a:buChar char="•"/>
            </a:pPr>
            <a:r>
              <a:rPr lang="en-US" dirty="0"/>
              <a:t>Ensure that the information you receive is valid</a:t>
            </a:r>
          </a:p>
          <a:p>
            <a:pPr marL="628650" lvl="1" indent="-171450">
              <a:buFont typeface="Arial" panose="020B0604020202020204" pitchFamily="34" charset="0"/>
              <a:buChar char="•"/>
            </a:pPr>
            <a:r>
              <a:rPr lang="en-US" dirty="0"/>
              <a:t>Resolve producer issues quickly</a:t>
            </a:r>
          </a:p>
        </p:txBody>
      </p:sp>
      <p:sp>
        <p:nvSpPr>
          <p:cNvPr id="4" name="Slide Number Placeholder 3"/>
          <p:cNvSpPr>
            <a:spLocks noGrp="1"/>
          </p:cNvSpPr>
          <p:nvPr>
            <p:ph type="sldNum" sz="quarter" idx="5"/>
          </p:nvPr>
        </p:nvSpPr>
        <p:spPr/>
        <p:txBody>
          <a:bodyPr/>
          <a:lstStyle/>
          <a:p>
            <a:fld id="{48AED4EE-C9DA-462C-B712-3D4638B353E0}" type="slidenum">
              <a:rPr lang="en-US" smtClean="0"/>
              <a:t>9</a:t>
            </a:fld>
            <a:endParaRPr lang="en-US" dirty="0"/>
          </a:p>
        </p:txBody>
      </p:sp>
    </p:spTree>
    <p:extLst>
      <p:ext uri="{BB962C8B-B14F-4D97-AF65-F5344CB8AC3E}">
        <p14:creationId xmlns:p14="http://schemas.microsoft.com/office/powerpoint/2010/main" val="9867343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545602925"/>
      </p:ext>
    </p:extLst>
  </p:cSld>
  <p:clrMapOvr>
    <a:masterClrMapping/>
  </p:clrMapOvr>
  <p:extLst>
    <p:ext uri="{DCECCB84-F9BA-43D5-87BE-67443E8EF086}">
      <p15:sldGuideLst xmlns:p15="http://schemas.microsoft.com/office/powerpoint/2012/main">
        <p15:guide id="1" orient="horz" pos="40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68785580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361473779"/>
      </p:ext>
    </p:extLst>
  </p:cSld>
  <p:clrMapOvr>
    <a:masterClrMapping/>
  </p:clrMapOvr>
  <p:extLst>
    <p:ext uri="{DCECCB84-F9BA-43D5-87BE-67443E8EF086}">
      <p15:sldGuideLst xmlns:p15="http://schemas.microsoft.com/office/powerpoint/2012/main">
        <p15:guide id="1" pos="3840" userDrawn="1">
          <p15:clr>
            <a:srgbClr val="FBAE40"/>
          </p15:clr>
        </p15:guide>
        <p15:guide id="3" orient="horz" pos="2160" userDrawn="1">
          <p15:clr>
            <a:srgbClr val="FBAE40"/>
          </p15:clr>
        </p15:guide>
        <p15:guide id="4" orient="horz" pos="408" userDrawn="1">
          <p15:clr>
            <a:srgbClr val="FBAE40"/>
          </p15:clr>
        </p15:guide>
        <p15:guide id="5" orient="horz" pos="7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8"/>
            <a:ext cx="12175816" cy="6737685"/>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Rectangle 7"/>
          <p:cNvSpPr/>
          <p:nvPr userDrawn="1"/>
        </p:nvSpPr>
        <p:spPr>
          <a:xfrm>
            <a:off x="7981255" y="1056028"/>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7981254" y="1285186"/>
            <a:ext cx="2834641" cy="514756"/>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SECURE</a:t>
            </a:r>
            <a:br>
              <a:rPr lang="en-US" sz="1600" b="1" dirty="0"/>
            </a:br>
            <a:r>
              <a:rPr lang="en-US" sz="1600" b="1" dirty="0"/>
              <a:t>RETIREMENT INSTITUTE</a:t>
            </a:r>
          </a:p>
        </p:txBody>
      </p:sp>
      <p:sp>
        <p:nvSpPr>
          <p:cNvPr id="10" name="TextBox 9"/>
          <p:cNvSpPr txBox="1"/>
          <p:nvPr userDrawn="1"/>
        </p:nvSpPr>
        <p:spPr>
          <a:xfrm>
            <a:off x="8172251" y="2029100"/>
            <a:ext cx="2452649" cy="2031325"/>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Helping members advance retirement readiness and the financial security of their clients through research, education, and innovation</a:t>
            </a:r>
            <a:endParaRPr lang="en-US" dirty="0">
              <a:latin typeface="Futura Std Medium" panose="020B0502020204020303" pitchFamily="34" charset="0"/>
            </a:endParaRPr>
          </a:p>
        </p:txBody>
      </p:sp>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622161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709348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a:t>Click icon to add chart</a:t>
            </a:r>
            <a:endParaRPr lang="en-US" dirty="0"/>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964794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728348555"/>
      </p:ext>
    </p:extLst>
  </p:cSld>
  <p:clrMapOvr>
    <a:masterClrMapping/>
  </p:clrMapOvr>
  <p:extLst>
    <p:ext uri="{DCECCB84-F9BA-43D5-87BE-67443E8EF086}">
      <p15:sldGuideLst xmlns:p15="http://schemas.microsoft.com/office/powerpoint/2012/main">
        <p15:guide id="1" orient="horz" pos="72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023661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960700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837111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Tree>
    <p:extLst>
      <p:ext uri="{BB962C8B-B14F-4D97-AF65-F5344CB8AC3E}">
        <p14:creationId xmlns:p14="http://schemas.microsoft.com/office/powerpoint/2010/main" val="290595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4" y="0"/>
            <a:ext cx="12195955"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95831354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88400273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7167532" y="2039454"/>
              <a:ext cx="4133546" cy="3046988"/>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51334358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grpSp>
        <p:nvGrpSpPr>
          <p:cNvPr id="17" name="Group 16"/>
          <p:cNvGrpSpPr/>
          <p:nvPr userDrawn="1"/>
        </p:nvGrpSpPr>
        <p:grpSpPr>
          <a:xfrm>
            <a:off x="2807354" y="4059591"/>
            <a:ext cx="1920240" cy="759886"/>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20"/>
            <p:cNvSpPr txBox="1"/>
            <p:nvPr userDrawn="1"/>
          </p:nvSpPr>
          <p:spPr>
            <a:xfrm>
              <a:off x="2807354"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Life Insurance</a:t>
              </a:r>
            </a:p>
          </p:txBody>
        </p:sp>
      </p:grpSp>
      <p:grpSp>
        <p:nvGrpSpPr>
          <p:cNvPr id="21" name="Group 20"/>
          <p:cNvGrpSpPr/>
          <p:nvPr userDrawn="1"/>
        </p:nvGrpSpPr>
        <p:grpSpPr>
          <a:xfrm>
            <a:off x="5135880" y="4059591"/>
            <a:ext cx="1920240" cy="759886"/>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TextBox 21"/>
            <p:cNvSpPr txBox="1"/>
            <p:nvPr userDrawn="1"/>
          </p:nvSpPr>
          <p:spPr>
            <a:xfrm>
              <a:off x="5135880"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Annuities</a:t>
              </a:r>
            </a:p>
          </p:txBody>
        </p:sp>
      </p:grpSp>
      <p:grpSp>
        <p:nvGrpSpPr>
          <p:cNvPr id="24" name="Group 23"/>
          <p:cNvGrpSpPr/>
          <p:nvPr userDrawn="1"/>
        </p:nvGrpSpPr>
        <p:grpSpPr>
          <a:xfrm>
            <a:off x="7464407" y="4059591"/>
            <a:ext cx="1920240" cy="759886"/>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TextBox 22"/>
            <p:cNvSpPr txBox="1"/>
            <p:nvPr userDrawn="1"/>
          </p:nvSpPr>
          <p:spPr>
            <a:xfrm>
              <a:off x="7572354" y="4089739"/>
              <a:ext cx="170434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Workplace Benefits</a:t>
              </a:r>
            </a:p>
          </p:txBody>
        </p:sp>
      </p:grpSp>
      <p:cxnSp>
        <p:nvCxnSpPr>
          <p:cNvPr id="35" name="Straight Connector 34"/>
          <p:cNvCxnSpPr/>
          <p:nvPr userDrawn="1"/>
        </p:nvCxnSpPr>
        <p:spPr>
          <a:xfrm>
            <a:off x="2804160" y="3684004"/>
            <a:ext cx="658368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6650" y="2036734"/>
            <a:ext cx="4838700" cy="1429476"/>
          </a:xfrm>
          <a:prstGeom prst="rect">
            <a:avLst/>
          </a:prstGeom>
        </p:spPr>
      </p:pic>
    </p:spTree>
    <p:extLst>
      <p:ext uri="{BB962C8B-B14F-4D97-AF65-F5344CB8AC3E}">
        <p14:creationId xmlns:p14="http://schemas.microsoft.com/office/powerpoint/2010/main" val="121148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Rectangle 11"/>
          <p:cNvSpPr/>
          <p:nvPr userDrawn="1"/>
        </p:nvSpPr>
        <p:spPr>
          <a:xfrm>
            <a:off x="1051820" y="1368425"/>
            <a:ext cx="4443873" cy="368913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1180287" y="1750771"/>
            <a:ext cx="4133546" cy="2785378"/>
          </a:xfrm>
          <a:prstGeom prst="rect">
            <a:avLst/>
          </a:prstGeom>
          <a:solidFill>
            <a:schemeClr val="bg1">
              <a:lumMod val="95000"/>
            </a:schemeClr>
          </a:solid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Tree>
    <p:extLst>
      <p:ext uri="{BB962C8B-B14F-4D97-AF65-F5344CB8AC3E}">
        <p14:creationId xmlns:p14="http://schemas.microsoft.com/office/powerpoint/2010/main" val="520517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147197941"/>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dirty="0"/>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091670038"/>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About Us">
    <p:bg>
      <p:bgPr>
        <a:solidFill>
          <a:schemeClr val="bg1"/>
        </a:solidFill>
        <a:effectLst/>
      </p:bgPr>
    </p:bg>
    <p:spTree>
      <p:nvGrpSpPr>
        <p:cNvPr id="1" name=""/>
        <p:cNvGrpSpPr/>
        <p:nvPr/>
      </p:nvGrpSpPr>
      <p:grpSpPr>
        <a:xfrm>
          <a:off x="0" y="0"/>
          <a:ext cx="0" cy="0"/>
          <a:chOff x="0" y="0"/>
          <a:chExt cx="0" cy="0"/>
        </a:xfrm>
      </p:grpSpPr>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3377675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166506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997178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dirty="0"/>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568226295"/>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50246706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41504489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7166374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68821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Tree>
    <p:extLst>
      <p:ext uri="{BB962C8B-B14F-4D97-AF65-F5344CB8AC3E}">
        <p14:creationId xmlns:p14="http://schemas.microsoft.com/office/powerpoint/2010/main" val="2807238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54219981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7167532" y="2039454"/>
              <a:ext cx="4133546" cy="3046988"/>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3409835767"/>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Rectangle 16"/>
          <p:cNvSpPr/>
          <p:nvPr userDrawn="1"/>
        </p:nvSpPr>
        <p:spPr>
          <a:xfrm>
            <a:off x="7498100" y="419674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5215670"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0" name="Rectangle 19"/>
          <p:cNvSpPr/>
          <p:nvPr userDrawn="1"/>
        </p:nvSpPr>
        <p:spPr>
          <a:xfrm>
            <a:off x="2938197"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userDrawn="1"/>
        </p:nvSpPr>
        <p:spPr>
          <a:xfrm>
            <a:off x="2646990" y="4366421"/>
            <a:ext cx="2308354" cy="400110"/>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Insurance</a:t>
            </a:r>
          </a:p>
        </p:txBody>
      </p:sp>
      <p:sp>
        <p:nvSpPr>
          <p:cNvPr id="22" name="TextBox 21"/>
          <p:cNvSpPr txBox="1"/>
          <p:nvPr userDrawn="1"/>
        </p:nvSpPr>
        <p:spPr>
          <a:xfrm>
            <a:off x="5236297" y="4229858"/>
            <a:ext cx="171310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Retirement Income</a:t>
            </a:r>
          </a:p>
        </p:txBody>
      </p:sp>
      <p:sp>
        <p:nvSpPr>
          <p:cNvPr id="23" name="TextBox 22"/>
          <p:cNvSpPr txBox="1"/>
          <p:nvPr userDrawn="1"/>
        </p:nvSpPr>
        <p:spPr>
          <a:xfrm>
            <a:off x="7515854" y="4220054"/>
            <a:ext cx="170434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Workplace</a:t>
            </a:r>
            <a:r>
              <a:rPr lang="en-US" sz="2000" b="1" baseline="0" dirty="0">
                <a:solidFill>
                  <a:srgbClr val="005F9F"/>
                </a:solidFill>
                <a:latin typeface="Arial" panose="020B0604020202020204" pitchFamily="34" charset="0"/>
                <a:cs typeface="Arial" panose="020B0604020202020204" pitchFamily="34" charset="0"/>
              </a:rPr>
              <a:t> </a:t>
            </a:r>
            <a:r>
              <a:rPr lang="en-US" sz="2000" b="1" dirty="0">
                <a:solidFill>
                  <a:srgbClr val="005F9F"/>
                </a:solidFill>
                <a:latin typeface="Arial" panose="020B0604020202020204" pitchFamily="34" charset="0"/>
                <a:cs typeface="Arial" panose="020B0604020202020204" pitchFamily="34" charset="0"/>
              </a:rPr>
              <a:t>Solutions</a:t>
            </a:r>
          </a:p>
        </p:txBody>
      </p:sp>
      <p:cxnSp>
        <p:nvCxnSpPr>
          <p:cNvPr id="24" name="Straight Connector 23"/>
          <p:cNvCxnSpPr/>
          <p:nvPr userDrawn="1"/>
        </p:nvCxnSpPr>
        <p:spPr>
          <a:xfrm>
            <a:off x="2938197" y="3819365"/>
            <a:ext cx="6314263"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6650" y="2172095"/>
            <a:ext cx="4838700" cy="1429476"/>
          </a:xfrm>
          <a:prstGeom prst="rect">
            <a:avLst/>
          </a:prstGeom>
        </p:spPr>
      </p:pic>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Tree>
    <p:extLst>
      <p:ext uri="{BB962C8B-B14F-4D97-AF65-F5344CB8AC3E}">
        <p14:creationId xmlns:p14="http://schemas.microsoft.com/office/powerpoint/2010/main" val="1498654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5" name="Group 4"/>
          <p:cNvGrpSpPr/>
          <p:nvPr userDrawn="1"/>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392871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6824" y="0"/>
            <a:ext cx="1220492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380260"/>
            <a:ext cx="5446762" cy="477054"/>
          </a:xfrm>
          <a:prstGeom prst="rect">
            <a:avLst/>
          </a:prstGeom>
          <a:noFill/>
          <a:effectLst/>
        </p:spPr>
        <p:txBody>
          <a:bodyPr wrap="square" lIns="0" rIns="182880" bIns="0" anchor="b" anchorCtr="0">
            <a:spAutoFit/>
          </a:bodyPr>
          <a:lstStyle>
            <a:lvl1pPr algn="l">
              <a:lnSpc>
                <a:spcPct val="100000"/>
              </a:lnSpc>
              <a:defRPr sz="2800" b="0">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20" name="Text Placeholder 2"/>
          <p:cNvSpPr>
            <a:spLocks noGrp="1"/>
          </p:cNvSpPr>
          <p:nvPr>
            <p:ph type="body" sz="quarter" idx="10"/>
          </p:nvPr>
        </p:nvSpPr>
        <p:spPr>
          <a:xfrm>
            <a:off x="441028" y="590971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21" name="Text Placeholder 2"/>
          <p:cNvSpPr>
            <a:spLocks noGrp="1"/>
          </p:cNvSpPr>
          <p:nvPr>
            <p:ph type="body" sz="quarter" idx="11"/>
          </p:nvPr>
        </p:nvSpPr>
        <p:spPr>
          <a:xfrm>
            <a:off x="441028" y="6248926"/>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82230" y="6070461"/>
            <a:ext cx="1857116" cy="548640"/>
          </a:xfrm>
          <a:prstGeom prst="rect">
            <a:avLst/>
          </a:prstGeom>
        </p:spPr>
      </p:pic>
    </p:spTree>
    <p:extLst>
      <p:ext uri="{BB962C8B-B14F-4D97-AF65-F5344CB8AC3E}">
        <p14:creationId xmlns:p14="http://schemas.microsoft.com/office/powerpoint/2010/main" val="841585030"/>
      </p:ext>
    </p:extLst>
  </p:cSld>
  <p:clrMapOvr>
    <a:masterClrMapping/>
  </p:clrMapOvr>
  <p:extLst>
    <p:ext uri="{DCECCB84-F9BA-43D5-87BE-67443E8EF086}">
      <p15:sldGuideLst xmlns:p15="http://schemas.microsoft.com/office/powerpoint/2012/main">
        <p15:guide id="1" pos="3840">
          <p15:clr>
            <a:srgbClr val="FBAE40"/>
          </p15:clr>
        </p15:guide>
        <p15:guide id="2" pos="2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096000" y="787400"/>
            <a:ext cx="6096000" cy="6070600"/>
          </a:xfrm>
          <a:prstGeom prst="rect">
            <a:avLst/>
          </a:prstGeom>
        </p:spPr>
        <p:txBody>
          <a:bodyPr anchor="ctr"/>
          <a:lstStyle>
            <a:lvl1pPr algn="ctr">
              <a:defRPr/>
            </a:lvl1pPr>
          </a:lstStyle>
          <a:p>
            <a:r>
              <a:rPr lang="en-US" dirty="0"/>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0" name="Text Placeholder 9"/>
          <p:cNvSpPr>
            <a:spLocks noGrp="1"/>
          </p:cNvSpPr>
          <p:nvPr>
            <p:ph type="body" sz="quarter" idx="14"/>
          </p:nvPr>
        </p:nvSpPr>
        <p:spPr>
          <a:xfrm>
            <a:off x="417448" y="6125747"/>
            <a:ext cx="5419790"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lvl1pPr>
              <a:defRPr>
                <a:solidFill>
                  <a:schemeClr val="tx1"/>
                </a:solidFill>
              </a:defRPr>
            </a:lvl1pPr>
          </a:lstStyle>
          <a:p>
            <a:fld id="{FA06F0F5-DF6A-4E0E-AC03-6B0D0B0A1300}" type="slidenum">
              <a:rPr lang="en-US" sz="900" smtClean="0"/>
              <a:pPr/>
              <a:t>‹#›</a:t>
            </a:fld>
            <a:endParaRPr lang="en-US" sz="900" dirty="0"/>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4230709634"/>
      </p:ext>
    </p:extLst>
  </p:cSld>
  <p:clrMapOvr>
    <a:masterClrMapping/>
  </p:clrMapOvr>
  <p:hf hdr="0" dt="0"/>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142241896"/>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7"/>
            <a:ext cx="12188952" cy="6744954"/>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Rectangle 7"/>
          <p:cNvSpPr/>
          <p:nvPr userDrawn="1"/>
        </p:nvSpPr>
        <p:spPr>
          <a:xfrm>
            <a:off x="7981255" y="1056028"/>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userDrawn="1"/>
        </p:nvSpPr>
        <p:spPr>
          <a:xfrm>
            <a:off x="7981254" y="1285186"/>
            <a:ext cx="2834641" cy="514756"/>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SECURE</a:t>
            </a:r>
            <a:br>
              <a:rPr lang="en-US" sz="1600" b="1" dirty="0"/>
            </a:br>
            <a:r>
              <a:rPr lang="en-US" sz="1600" b="1" dirty="0"/>
              <a:t>RETIREMENT INSTITUTE</a:t>
            </a:r>
          </a:p>
        </p:txBody>
      </p:sp>
      <p:sp>
        <p:nvSpPr>
          <p:cNvPr id="10" name="TextBox 9"/>
          <p:cNvSpPr txBox="1"/>
          <p:nvPr userDrawn="1"/>
        </p:nvSpPr>
        <p:spPr>
          <a:xfrm>
            <a:off x="8172251" y="2029100"/>
            <a:ext cx="2452649" cy="2031325"/>
          </a:xfrm>
          <a:prstGeom prst="rect">
            <a:avLst/>
          </a:prstGeom>
          <a:noFill/>
        </p:spPr>
        <p:txBody>
          <a:bodyPr wrap="square" rtlCol="0">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Helping members advance retirement readiness and the financial security of their clients through research, education, and innovation</a:t>
            </a:r>
            <a:endParaRPr lang="en-US" dirty="0">
              <a:latin typeface="Futura Std Medium" panose="020B0502020204020303" pitchFamily="34" charset="0"/>
            </a:endParaRPr>
          </a:p>
        </p:txBody>
      </p:sp>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82230" y="6070461"/>
            <a:ext cx="1857116" cy="548640"/>
          </a:xfrm>
          <a:prstGeom prst="rect">
            <a:avLst/>
          </a:prstGeom>
        </p:spPr>
      </p:pic>
    </p:spTree>
    <p:extLst>
      <p:ext uri="{BB962C8B-B14F-4D97-AF65-F5344CB8AC3E}">
        <p14:creationId xmlns:p14="http://schemas.microsoft.com/office/powerpoint/2010/main" val="2117957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cxnSp>
        <p:nvCxnSpPr>
          <p:cNvPr id="3" name="Straight Connector 2"/>
          <p:cNvCxnSpPr/>
          <p:nvPr userDrawn="1"/>
        </p:nvCxnSpPr>
        <p:spPr>
          <a:xfrm>
            <a:off x="-1790700" y="209155"/>
            <a:ext cx="1577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1790700" y="666"/>
            <a:ext cx="15773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792146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ection Layout">
    <p:spTree>
      <p:nvGrpSpPr>
        <p:cNvPr id="1" name=""/>
        <p:cNvGrpSpPr/>
        <p:nvPr/>
      </p:nvGrpSpPr>
      <p:grpSpPr>
        <a:xfrm>
          <a:off x="0" y="0"/>
          <a:ext cx="0" cy="0"/>
          <a:chOff x="0" y="0"/>
          <a:chExt cx="0" cy="0"/>
        </a:xfrm>
      </p:grpSpPr>
      <p:sp>
        <p:nvSpPr>
          <p:cNvPr id="3"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4" name="Rectangle 3"/>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5" name="Rectangle 4"/>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6"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
        <p:nvSpPr>
          <p:cNvPr id="7" name="Slide Number Placeholder 2"/>
          <p:cNvSpPr>
            <a:spLocks noGrp="1"/>
          </p:cNvSpPr>
          <p:nvPr>
            <p:ph type="sldNum" sz="quarter" idx="4294967295"/>
          </p:nvPr>
        </p:nvSpPr>
        <p:spPr>
          <a:xfrm>
            <a:off x="192741" y="6412994"/>
            <a:ext cx="443753" cy="365125"/>
          </a:xfrm>
          <a:prstGeom prst="rect">
            <a:avLst/>
          </a:prstGeom>
        </p:spPr>
        <p:txBody>
          <a:bodyPr/>
          <a:lstStyle>
            <a:lvl1pPr>
              <a:defRPr sz="900"/>
            </a:lvl1pPr>
          </a:lstStyle>
          <a:p>
            <a:fld id="{FA06F0F5-DF6A-4E0E-AC03-6B0D0B0A1300}" type="slidenum">
              <a:rPr lang="en-US" smtClean="0"/>
              <a:pPr/>
              <a:t>‹#›</a:t>
            </a:fld>
            <a:endParaRPr lang="en-US" dirty="0"/>
          </a:p>
        </p:txBody>
      </p:sp>
    </p:spTree>
    <p:extLst>
      <p:ext uri="{BB962C8B-B14F-4D97-AF65-F5344CB8AC3E}">
        <p14:creationId xmlns:p14="http://schemas.microsoft.com/office/powerpoint/2010/main" val="42221219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417448" y="6125747"/>
            <a:ext cx="821220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441714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177250"/>
            <a:ext cx="5829300" cy="4880650"/>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dirty="0"/>
              <a:t>Click icon to add picture</a:t>
            </a:r>
          </a:p>
        </p:txBody>
      </p:sp>
      <p:sp>
        <p:nvSpPr>
          <p:cNvPr id="9"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18" name="Text Placeholder 9"/>
          <p:cNvSpPr>
            <a:spLocks noGrp="1"/>
          </p:cNvSpPr>
          <p:nvPr>
            <p:ph type="body" sz="quarter" idx="14"/>
          </p:nvPr>
        </p:nvSpPr>
        <p:spPr>
          <a:xfrm>
            <a:off x="417448" y="6125747"/>
            <a:ext cx="567855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Tree>
    <p:extLst>
      <p:ext uri="{BB962C8B-B14F-4D97-AF65-F5344CB8AC3E}">
        <p14:creationId xmlns:p14="http://schemas.microsoft.com/office/powerpoint/2010/main" val="18357406"/>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2"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9"/>
          <p:cNvSpPr>
            <a:spLocks noGrp="1"/>
          </p:cNvSpPr>
          <p:nvPr>
            <p:ph type="body" sz="quarter" idx="14"/>
          </p:nvPr>
        </p:nvSpPr>
        <p:spPr>
          <a:xfrm>
            <a:off x="417448" y="6125747"/>
            <a:ext cx="5678552"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
        <p:nvSpPr>
          <p:cNvPr id="3" name="Text Placeholder 2"/>
          <p:cNvSpPr>
            <a:spLocks noGrp="1"/>
          </p:cNvSpPr>
          <p:nvPr>
            <p:ph type="body" sz="quarter" idx="15"/>
          </p:nvPr>
        </p:nvSpPr>
        <p:spPr>
          <a:xfrm>
            <a:off x="2105025" y="962025"/>
            <a:ext cx="7943850" cy="647700"/>
          </a:xfrm>
          <a:prstGeom prst="rect">
            <a:avLst/>
          </a:prstGeom>
        </p:spPr>
        <p:txBody>
          <a:bodyPr/>
          <a:lstStyle>
            <a:lvl1pPr>
              <a:lnSpc>
                <a:spcPct val="100000"/>
              </a:lnSpc>
              <a:spcAft>
                <a:spcPts val="0"/>
              </a:spcAft>
              <a:defRPr sz="1800"/>
            </a:lvl1pPr>
          </a:lstStyle>
          <a:p>
            <a:pPr lvl="0"/>
            <a:r>
              <a:rPr lang="en-US"/>
              <a:t>Edit Master text styles</a:t>
            </a:r>
          </a:p>
        </p:txBody>
      </p:sp>
    </p:spTree>
    <p:extLst>
      <p:ext uri="{BB962C8B-B14F-4D97-AF65-F5344CB8AC3E}">
        <p14:creationId xmlns:p14="http://schemas.microsoft.com/office/powerpoint/2010/main" val="2016741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2"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13" name="Text Placeholder 9"/>
          <p:cNvSpPr>
            <a:spLocks noGrp="1"/>
          </p:cNvSpPr>
          <p:nvPr>
            <p:ph type="body" sz="quarter" idx="14"/>
          </p:nvPr>
        </p:nvSpPr>
        <p:spPr>
          <a:xfrm>
            <a:off x="417447" y="6125747"/>
            <a:ext cx="7869671" cy="658368"/>
          </a:xfrm>
          <a:prstGeom prst="rect">
            <a:avLst/>
          </a:prstGeom>
          <a:ln>
            <a:noFill/>
          </a:ln>
        </p:spPr>
        <p:txBody>
          <a:bodyPr/>
          <a:lstStyle>
            <a:lvl1pPr>
              <a:lnSpc>
                <a:spcPct val="100000"/>
              </a:lnSpc>
              <a:spcAft>
                <a:spcPts val="0"/>
              </a:spcAft>
              <a:defRPr sz="1000"/>
            </a:lvl1pPr>
          </a:lstStyle>
          <a:p>
            <a:pPr lvl="0"/>
            <a:r>
              <a:rPr lang="en-US"/>
              <a:t>Edit Master text styles</a:t>
            </a:r>
          </a:p>
        </p:txBody>
      </p:sp>
    </p:spTree>
    <p:extLst>
      <p:ext uri="{BB962C8B-B14F-4D97-AF65-F5344CB8AC3E}">
        <p14:creationId xmlns:p14="http://schemas.microsoft.com/office/powerpoint/2010/main" val="4072957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4" name="Text Placeholder 33"/>
          <p:cNvSpPr>
            <a:spLocks noGrp="1"/>
          </p:cNvSpPr>
          <p:nvPr>
            <p:ph type="body" sz="quarter" idx="19"/>
          </p:nvPr>
        </p:nvSpPr>
        <p:spPr>
          <a:xfrm>
            <a:off x="496051" y="6065838"/>
            <a:ext cx="7337262" cy="563562"/>
          </a:xfrm>
          <a:prstGeom prst="rect">
            <a:avLst/>
          </a:prstGeom>
        </p:spPr>
        <p:txBody>
          <a:bodyPr lIns="0" rIns="0"/>
          <a:lstStyle>
            <a:lvl1pPr>
              <a:lnSpc>
                <a:spcPct val="100000"/>
              </a:lnSpc>
              <a:spcAft>
                <a:spcPts val="100"/>
              </a:spcAft>
              <a:defRPr sz="1000"/>
            </a:lvl1pPr>
          </a:lstStyle>
          <a:p>
            <a:pPr lvl="0"/>
            <a:r>
              <a:rPr lang="en-US"/>
              <a:t>Edit Master text styles</a:t>
            </a:r>
          </a:p>
        </p:txBody>
      </p:sp>
    </p:spTree>
    <p:extLst>
      <p:ext uri="{BB962C8B-B14F-4D97-AF65-F5344CB8AC3E}">
        <p14:creationId xmlns:p14="http://schemas.microsoft.com/office/powerpoint/2010/main" val="2795870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Slide Number Placeholder 3"/>
          <p:cNvSpPr>
            <a:spLocks noGrp="1"/>
          </p:cNvSpPr>
          <p:nvPr>
            <p:ph type="sldNum" sz="quarter" idx="4"/>
          </p:nvPr>
        </p:nvSpPr>
        <p:spPr>
          <a:xfrm>
            <a:off x="192741" y="6356350"/>
            <a:ext cx="443753" cy="365125"/>
          </a:xfrm>
          <a:prstGeom prst="rect">
            <a:avLst/>
          </a:prstGeom>
        </p:spPr>
        <p:txBody>
          <a:bodyPr vert="horz" lIns="91440" tIns="45720" rIns="91440" bIns="45720" rtlCol="0" anchor="ctr"/>
          <a:lstStyle>
            <a:lvl1pPr algn="l">
              <a:defRPr sz="900" b="1">
                <a:solidFill>
                  <a:schemeClr val="tx2"/>
                </a:solidFill>
              </a:defRPr>
            </a:lvl1pPr>
          </a:lstStyle>
          <a:p>
            <a:fld id="{FA06F0F5-DF6A-4E0E-AC03-6B0D0B0A1300}" type="slidenum">
              <a:rPr lang="en-US" smtClean="0"/>
              <a:pPr/>
              <a:t>‹#›</a:t>
            </a:fld>
            <a:endParaRPr lang="en-US" dirty="0"/>
          </a:p>
        </p:txBody>
      </p:sp>
    </p:spTree>
    <p:extLst>
      <p:ext uri="{BB962C8B-B14F-4D97-AF65-F5344CB8AC3E}">
        <p14:creationId xmlns:p14="http://schemas.microsoft.com/office/powerpoint/2010/main" val="3253579161"/>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9714" y="1368425"/>
            <a:ext cx="5572086" cy="3714383"/>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039055" y="1377950"/>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a:ln>
              <a:solidFill>
                <a:srgbClr val="005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7167532" y="2039454"/>
              <a:ext cx="4133546" cy="2677656"/>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5F9F"/>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5F9F"/>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5F9F"/>
                  </a:solidFill>
                  <a:latin typeface="Arial" panose="020B0604020202020204" pitchFamily="34" charset="0"/>
                  <a:cs typeface="Arial" panose="020B0604020202020204" pitchFamily="34" charset="0"/>
                </a:rPr>
                <a:t>knowledge</a:t>
              </a:r>
              <a:r>
                <a:rPr lang="en-US" sz="2400" b="0" dirty="0">
                  <a:solidFill>
                    <a:schemeClr val="tx1"/>
                  </a:solidFill>
                  <a:latin typeface="Arial" panose="020B0604020202020204" pitchFamily="34" charset="0"/>
                  <a:cs typeface="Arial" panose="020B0604020202020204" pitchFamily="34" charset="0"/>
                </a:rPr>
                <a:t>,</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5F9F"/>
                  </a:solidFill>
                  <a:latin typeface="Arial" panose="020B0604020202020204" pitchFamily="34" charset="0"/>
                  <a:cs typeface="Arial" panose="020B0604020202020204" pitchFamily="34" charset="0"/>
                </a:rPr>
                <a:t>solutions</a:t>
              </a:r>
              <a:endParaRPr lang="en-US" sz="2400" b="1" dirty="0">
                <a:solidFill>
                  <a:srgbClr val="005F9F"/>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76919900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794818387"/>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ho We Are background Opt 2">
    <p:spTree>
      <p:nvGrpSpPr>
        <p:cNvPr id="1" name=""/>
        <p:cNvGrpSpPr/>
        <p:nvPr/>
      </p:nvGrpSpPr>
      <p:grpSpPr>
        <a:xfrm>
          <a:off x="0" y="0"/>
          <a:ext cx="0" cy="0"/>
          <a:chOff x="0" y="0"/>
          <a:chExt cx="0" cy="0"/>
        </a:xfrm>
      </p:grpSpPr>
      <p:grpSp>
        <p:nvGrpSpPr>
          <p:cNvPr id="5" name="Group 4"/>
          <p:cNvGrpSpPr/>
          <p:nvPr userDrawn="1"/>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584915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Rectangle 12"/>
          <p:cNvSpPr/>
          <p:nvPr userDrawn="1"/>
        </p:nvSpPr>
        <p:spPr>
          <a:xfrm>
            <a:off x="7498100" y="414591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5215670" y="414412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84268" y="2614387"/>
            <a:ext cx="5862465" cy="862127"/>
          </a:xfrm>
          <a:prstGeom prst="rect">
            <a:avLst/>
          </a:prstGeom>
        </p:spPr>
      </p:pic>
      <p:sp>
        <p:nvSpPr>
          <p:cNvPr id="7" name="Rectangle 6"/>
          <p:cNvSpPr/>
          <p:nvPr userDrawn="1"/>
        </p:nvSpPr>
        <p:spPr>
          <a:xfrm>
            <a:off x="2938197" y="4144124"/>
            <a:ext cx="1754360" cy="759886"/>
          </a:xfrm>
          <a:prstGeom prst="rect">
            <a:avLst/>
          </a:prstGeom>
          <a:solidFill>
            <a:schemeClr val="bg1"/>
          </a:solidFill>
          <a:ln w="19050">
            <a:solidFill>
              <a:srgbClr val="5B9B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90196" y="1549102"/>
            <a:ext cx="4819313" cy="387567"/>
          </a:xfrm>
          <a:prstGeom prst="rect">
            <a:avLst/>
          </a:prstGeom>
        </p:spPr>
      </p:pic>
      <p:sp>
        <p:nvSpPr>
          <p:cNvPr id="9" name="TextBox 8"/>
          <p:cNvSpPr txBox="1"/>
          <p:nvPr userDrawn="1"/>
        </p:nvSpPr>
        <p:spPr>
          <a:xfrm>
            <a:off x="3031863" y="4315593"/>
            <a:ext cx="1538608" cy="400110"/>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Insurance</a:t>
            </a:r>
          </a:p>
        </p:txBody>
      </p:sp>
      <p:sp>
        <p:nvSpPr>
          <p:cNvPr id="10" name="TextBox 9"/>
          <p:cNvSpPr txBox="1"/>
          <p:nvPr userDrawn="1"/>
        </p:nvSpPr>
        <p:spPr>
          <a:xfrm>
            <a:off x="5323678" y="4179030"/>
            <a:ext cx="1538343"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Retirement Income</a:t>
            </a:r>
          </a:p>
        </p:txBody>
      </p:sp>
      <p:sp>
        <p:nvSpPr>
          <p:cNvPr id="11" name="TextBox 10"/>
          <p:cNvSpPr txBox="1"/>
          <p:nvPr userDrawn="1"/>
        </p:nvSpPr>
        <p:spPr>
          <a:xfrm>
            <a:off x="7602789" y="4169226"/>
            <a:ext cx="1530476" cy="707886"/>
          </a:xfrm>
          <a:prstGeom prst="rect">
            <a:avLst/>
          </a:prstGeom>
          <a:noFill/>
        </p:spPr>
        <p:txBody>
          <a:bodyPr wrap="square" rtlCol="0">
            <a:spAutoFit/>
          </a:bodyPr>
          <a:lstStyle/>
          <a:p>
            <a:pPr algn="ctr"/>
            <a:r>
              <a:rPr lang="en-US" sz="2000" b="1" dirty="0">
                <a:solidFill>
                  <a:schemeClr val="tx2"/>
                </a:solidFill>
                <a:latin typeface="Arial" panose="020B0604020202020204" pitchFamily="34" charset="0"/>
                <a:cs typeface="Arial" panose="020B0604020202020204" pitchFamily="34" charset="0"/>
              </a:rPr>
              <a:t>Workplace</a:t>
            </a:r>
            <a:br>
              <a:rPr lang="en-US" sz="2000" b="1" dirty="0">
                <a:solidFill>
                  <a:schemeClr val="tx2"/>
                </a:solidFill>
                <a:latin typeface="Arial" panose="020B0604020202020204" pitchFamily="34" charset="0"/>
                <a:cs typeface="Arial" panose="020B0604020202020204" pitchFamily="34" charset="0"/>
              </a:rPr>
            </a:br>
            <a:r>
              <a:rPr lang="en-US" sz="2000" b="1" dirty="0">
                <a:solidFill>
                  <a:schemeClr val="tx2"/>
                </a:solidFill>
                <a:latin typeface="Arial" panose="020B0604020202020204" pitchFamily="34" charset="0"/>
                <a:cs typeface="Arial" panose="020B0604020202020204" pitchFamily="34" charset="0"/>
              </a:rPr>
              <a:t>Solutions</a:t>
            </a:r>
          </a:p>
        </p:txBody>
      </p:sp>
      <p:cxnSp>
        <p:nvCxnSpPr>
          <p:cNvPr id="12" name="Straight Connector 11"/>
          <p:cNvCxnSpPr/>
          <p:nvPr userDrawn="1"/>
        </p:nvCxnSpPr>
        <p:spPr>
          <a:xfrm>
            <a:off x="2938197" y="3863787"/>
            <a:ext cx="631426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Tree>
    <p:extLst>
      <p:ext uri="{BB962C8B-B14F-4D97-AF65-F5344CB8AC3E}">
        <p14:creationId xmlns:p14="http://schemas.microsoft.com/office/powerpoint/2010/main" val="83863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424003802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39527661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99449506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828511970"/>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2.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18.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3.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2454913312"/>
      </p:ext>
    </p:extLst>
  </p:cSld>
  <p:clrMap bg1="lt1" tx1="dk1" bg2="lt2" tx2="dk2" accent1="accent1" accent2="accent2" accent3="accent3" accent4="accent4" accent5="accent5" accent6="accent6" hlink="hlink" folHlink="folHlink"/>
  <p:sldLayoutIdLst>
    <p:sldLayoutId id="2147483663"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668" r:id="rId11"/>
    <p:sldLayoutId id="2147483695" r:id="rId12"/>
    <p:sldLayoutId id="2147483687" r:id="rId13"/>
    <p:sldLayoutId id="2147483694" r:id="rId14"/>
    <p:sldLayoutId id="2147483669" r:id="rId15"/>
    <p:sldLayoutId id="2147483693" r:id="rId16"/>
    <p:sldLayoutId id="2147483692" r:id="rId17"/>
    <p:sldLayoutId id="2147483689" r:id="rId18"/>
    <p:sldLayoutId id="2147483701" r:id="rId19"/>
    <p:sldLayoutId id="2147483691" r:id="rId20"/>
    <p:sldLayoutId id="2147483697" r:id="rId21"/>
    <p:sldLayoutId id="2147483698" r:id="rId22"/>
    <p:sldLayoutId id="2147483700" r:id="rId23"/>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8" userDrawn="1">
          <p15:clr>
            <a:srgbClr val="F26B43"/>
          </p15:clr>
        </p15:guide>
        <p15:guide id="4" pos="7416" userDrawn="1">
          <p15:clr>
            <a:srgbClr val="F26B43"/>
          </p15:clr>
        </p15:guide>
        <p15:guide id="5" orient="horz" pos="3888" userDrawn="1">
          <p15:clr>
            <a:srgbClr val="F26B43"/>
          </p15:clr>
        </p15:guide>
        <p15:guide id="6" pos="7680" userDrawn="1">
          <p15:clr>
            <a:srgbClr val="F26B43"/>
          </p15:clr>
        </p15:guide>
        <p15:guide id="7" userDrawn="1">
          <p15:clr>
            <a:srgbClr val="F26B43"/>
          </p15:clr>
        </p15:guide>
        <p15:guide id="8" orient="horz" userDrawn="1">
          <p15:clr>
            <a:srgbClr val="F26B43"/>
          </p15:clr>
        </p15:guide>
        <p15:guide id="9" orient="horz" pos="4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390030751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89799139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hyperlink" Target="https://www.limra.com/en/trending-topics/publications/Industrynews2use/" TargetMode="External"/><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45.png"/><Relationship Id="rId11" Type="http://schemas.openxmlformats.org/officeDocument/2006/relationships/hyperlink" Target="https://www.limra.com/en/trending-topics/publications/marketfacts/subscribe/" TargetMode="External"/><Relationship Id="rId5" Type="http://schemas.openxmlformats.org/officeDocument/2006/relationships/hyperlink" Target="mailto:infocenter@limra.com" TargetMode="External"/><Relationship Id="rId15" Type="http://schemas.openxmlformats.org/officeDocument/2006/relationships/image" Target="../media/image50.png"/><Relationship Id="rId10" Type="http://schemas.openxmlformats.org/officeDocument/2006/relationships/hyperlink" Target="http://www.loma.org/" TargetMode="External"/><Relationship Id="rId4" Type="http://schemas.openxmlformats.org/officeDocument/2006/relationships/hyperlink" Target="mailto:infoctr@loma.org" TargetMode="External"/><Relationship Id="rId9" Type="http://schemas.openxmlformats.org/officeDocument/2006/relationships/hyperlink" Target="http://www.limra.com/" TargetMode="External"/><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41028" y="5293508"/>
            <a:ext cx="7486820" cy="477054"/>
          </a:xfrm>
        </p:spPr>
        <p:txBody>
          <a:bodyPr/>
          <a:lstStyle/>
          <a:p>
            <a:r>
              <a:rPr lang="en-US" dirty="0"/>
              <a:t>Verification Retrieval Service</a:t>
            </a:r>
          </a:p>
        </p:txBody>
      </p:sp>
      <p:sp>
        <p:nvSpPr>
          <p:cNvPr id="10" name="Text Placeholder 9"/>
          <p:cNvSpPr>
            <a:spLocks noGrp="1"/>
          </p:cNvSpPr>
          <p:nvPr>
            <p:ph type="body" sz="quarter" idx="10"/>
          </p:nvPr>
        </p:nvSpPr>
        <p:spPr/>
        <p:txBody>
          <a:bodyPr/>
          <a:lstStyle/>
          <a:p>
            <a:r>
              <a:rPr lang="en-US" dirty="0"/>
              <a:t>Industry Solutions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8368"/>
          <a:stretch/>
        </p:blipFill>
        <p:spPr>
          <a:xfrm>
            <a:off x="0" y="-600869"/>
            <a:ext cx="12192000" cy="5598319"/>
          </a:xfrm>
          <a:prstGeom prst="rect">
            <a:avLst/>
          </a:prstGeom>
        </p:spPr>
      </p:pic>
    </p:spTree>
    <p:extLst>
      <p:ext uri="{BB962C8B-B14F-4D97-AF65-F5344CB8AC3E}">
        <p14:creationId xmlns:p14="http://schemas.microsoft.com/office/powerpoint/2010/main" val="463334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C6A0BF-4E19-FD35-98CC-32F9AD99A441}"/>
              </a:ext>
            </a:extLst>
          </p:cNvPr>
          <p:cNvSpPr>
            <a:spLocks noGrp="1"/>
          </p:cNvSpPr>
          <p:nvPr>
            <p:ph type="title"/>
          </p:nvPr>
        </p:nvSpPr>
        <p:spPr/>
        <p:txBody>
          <a:bodyPr/>
          <a:lstStyle/>
          <a:p>
            <a:r>
              <a:rPr lang="en-US" dirty="0"/>
              <a:t>Company Access to Verification Retrieval Service Portal</a:t>
            </a:r>
            <a:endParaRPr lang="en-US" dirty="0">
              <a:solidFill>
                <a:srgbClr val="FF0000"/>
              </a:solidFill>
            </a:endParaRPr>
          </a:p>
        </p:txBody>
      </p:sp>
      <p:sp>
        <p:nvSpPr>
          <p:cNvPr id="5" name="Slide Number Placeholder 4">
            <a:extLst>
              <a:ext uri="{FF2B5EF4-FFF2-40B4-BE49-F238E27FC236}">
                <a16:creationId xmlns:a16="http://schemas.microsoft.com/office/drawing/2014/main" id="{F3E63BA1-EFA9-6E8D-0B3E-9C444CADB0D3}"/>
              </a:ext>
            </a:extLst>
          </p:cNvPr>
          <p:cNvSpPr>
            <a:spLocks noGrp="1"/>
          </p:cNvSpPr>
          <p:nvPr>
            <p:ph type="sldNum" sz="quarter" idx="4294967295"/>
          </p:nvPr>
        </p:nvSpPr>
        <p:spPr/>
        <p:txBody>
          <a:bodyPr/>
          <a:lstStyle/>
          <a:p>
            <a:fld id="{FA06F0F5-DF6A-4E0E-AC03-6B0D0B0A1300}" type="slidenum">
              <a:rPr lang="en-US" sz="900" smtClean="0"/>
              <a:pPr/>
              <a:t>10</a:t>
            </a:fld>
            <a:endParaRPr lang="en-US" sz="900" dirty="0"/>
          </a:p>
        </p:txBody>
      </p:sp>
      <p:pic>
        <p:nvPicPr>
          <p:cNvPr id="6" name="Picture 1" descr="image001">
            <a:extLst>
              <a:ext uri="{FF2B5EF4-FFF2-40B4-BE49-F238E27FC236}">
                <a16:creationId xmlns:a16="http://schemas.microsoft.com/office/drawing/2014/main" id="{78EC37FF-6D82-9E30-1135-CB7A285227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53" r="18753"/>
          <a:stretch/>
        </p:blipFill>
        <p:spPr bwMode="auto">
          <a:xfrm>
            <a:off x="2282359" y="859477"/>
            <a:ext cx="7627281" cy="577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0110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B446A-1806-1E56-9E68-6C84069157D6}"/>
              </a:ext>
            </a:extLst>
          </p:cNvPr>
          <p:cNvSpPr>
            <a:spLocks noGrp="1"/>
          </p:cNvSpPr>
          <p:nvPr>
            <p:ph type="title"/>
          </p:nvPr>
        </p:nvSpPr>
        <p:spPr/>
        <p:txBody>
          <a:bodyPr/>
          <a:lstStyle/>
          <a:p>
            <a:r>
              <a:rPr lang="en-US" dirty="0"/>
              <a:t>VRS Portal – Simple Data Input Requirements</a:t>
            </a:r>
          </a:p>
        </p:txBody>
      </p:sp>
      <p:sp>
        <p:nvSpPr>
          <p:cNvPr id="3" name="Slide Number Placeholder 2">
            <a:extLst>
              <a:ext uri="{FF2B5EF4-FFF2-40B4-BE49-F238E27FC236}">
                <a16:creationId xmlns:a16="http://schemas.microsoft.com/office/drawing/2014/main" id="{9DE03E3B-A8CC-B8CB-795A-FD8461CAB364}"/>
              </a:ext>
            </a:extLst>
          </p:cNvPr>
          <p:cNvSpPr>
            <a:spLocks noGrp="1"/>
          </p:cNvSpPr>
          <p:nvPr>
            <p:ph type="sldNum" sz="quarter" idx="4294967295"/>
          </p:nvPr>
        </p:nvSpPr>
        <p:spPr/>
        <p:txBody>
          <a:bodyPr/>
          <a:lstStyle/>
          <a:p>
            <a:fld id="{FA06F0F5-DF6A-4E0E-AC03-6B0D0B0A1300}" type="slidenum">
              <a:rPr lang="en-US" sz="900" smtClean="0"/>
              <a:pPr/>
              <a:t>11</a:t>
            </a:fld>
            <a:endParaRPr lang="en-US" sz="900" dirty="0"/>
          </a:p>
        </p:txBody>
      </p:sp>
      <p:pic>
        <p:nvPicPr>
          <p:cNvPr id="5" name="Picture 4">
            <a:extLst>
              <a:ext uri="{FF2B5EF4-FFF2-40B4-BE49-F238E27FC236}">
                <a16:creationId xmlns:a16="http://schemas.microsoft.com/office/drawing/2014/main" id="{820DDF6F-31C1-6C9E-B153-BAB818879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5505" y="971107"/>
            <a:ext cx="8283343" cy="4915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94973EC-EFDA-79E0-9259-97FAA5239CC5}"/>
              </a:ext>
            </a:extLst>
          </p:cNvPr>
          <p:cNvSpPr txBox="1"/>
          <p:nvPr/>
        </p:nvSpPr>
        <p:spPr>
          <a:xfrm>
            <a:off x="443152" y="2228670"/>
            <a:ext cx="2548242" cy="2400657"/>
          </a:xfrm>
          <a:prstGeom prst="rect">
            <a:avLst/>
          </a:prstGeom>
          <a:noFill/>
        </p:spPr>
        <p:txBody>
          <a:bodyPr wrap="square" rtlCol="0">
            <a:spAutoFit/>
          </a:bodyPr>
          <a:lstStyle/>
          <a:p>
            <a:r>
              <a:rPr lang="en-US" sz="2400" b="1" dirty="0"/>
              <a:t>Data Required:</a:t>
            </a:r>
          </a:p>
          <a:p>
            <a:endParaRPr lang="en-US" dirty="0"/>
          </a:p>
          <a:p>
            <a:pPr marL="342900" indent="-342900">
              <a:buFont typeface="+mj-lt"/>
              <a:buAutoNum type="arabicPeriod"/>
            </a:pPr>
            <a:r>
              <a:rPr lang="en-US" dirty="0"/>
              <a:t>National Producer Number (NPN)</a:t>
            </a:r>
          </a:p>
          <a:p>
            <a:pPr marL="342900" indent="-342900">
              <a:buFont typeface="+mj-lt"/>
              <a:buAutoNum type="arabicPeriod"/>
            </a:pPr>
            <a:endParaRPr lang="en-US" dirty="0"/>
          </a:p>
          <a:p>
            <a:pPr marL="342900" indent="-342900">
              <a:buFont typeface="+mj-lt"/>
              <a:buAutoNum type="arabicPeriod"/>
            </a:pPr>
            <a:r>
              <a:rPr lang="en-US" dirty="0"/>
              <a:t>Last name</a:t>
            </a:r>
          </a:p>
          <a:p>
            <a:pPr marL="342900" indent="-342900">
              <a:buFont typeface="+mj-lt"/>
              <a:buAutoNum type="arabicPeriod"/>
            </a:pPr>
            <a:endParaRPr lang="en-US" dirty="0"/>
          </a:p>
          <a:p>
            <a:pPr marL="342900" indent="-342900">
              <a:buFont typeface="+mj-lt"/>
              <a:buAutoNum type="arabicPeriod"/>
            </a:pPr>
            <a:r>
              <a:rPr lang="en-US" dirty="0"/>
              <a:t>First Name</a:t>
            </a:r>
          </a:p>
        </p:txBody>
      </p:sp>
    </p:spTree>
    <p:extLst>
      <p:ext uri="{BB962C8B-B14F-4D97-AF65-F5344CB8AC3E}">
        <p14:creationId xmlns:p14="http://schemas.microsoft.com/office/powerpoint/2010/main" val="879421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777F-8C7A-CDE0-CDAE-6A328823DC3A}"/>
              </a:ext>
            </a:extLst>
          </p:cNvPr>
          <p:cNvSpPr>
            <a:spLocks noGrp="1"/>
          </p:cNvSpPr>
          <p:nvPr>
            <p:ph type="title"/>
          </p:nvPr>
        </p:nvSpPr>
        <p:spPr/>
        <p:txBody>
          <a:bodyPr/>
          <a:lstStyle/>
          <a:p>
            <a:r>
              <a:rPr lang="en-US" dirty="0"/>
              <a:t>AML Training Results Retrieval</a:t>
            </a:r>
          </a:p>
        </p:txBody>
      </p:sp>
      <p:sp>
        <p:nvSpPr>
          <p:cNvPr id="3" name="Slide Number Placeholder 2">
            <a:extLst>
              <a:ext uri="{FF2B5EF4-FFF2-40B4-BE49-F238E27FC236}">
                <a16:creationId xmlns:a16="http://schemas.microsoft.com/office/drawing/2014/main" id="{E03904D3-69E6-EAFC-0F5B-B3DE2B7EFD3C}"/>
              </a:ext>
            </a:extLst>
          </p:cNvPr>
          <p:cNvSpPr>
            <a:spLocks noGrp="1"/>
          </p:cNvSpPr>
          <p:nvPr>
            <p:ph type="sldNum" sz="quarter" idx="4294967295"/>
          </p:nvPr>
        </p:nvSpPr>
        <p:spPr/>
        <p:txBody>
          <a:bodyPr/>
          <a:lstStyle/>
          <a:p>
            <a:fld id="{FA06F0F5-DF6A-4E0E-AC03-6B0D0B0A1300}" type="slidenum">
              <a:rPr lang="en-US" sz="900" smtClean="0"/>
              <a:pPr/>
              <a:t>12</a:t>
            </a:fld>
            <a:endParaRPr lang="en-US" sz="900" dirty="0"/>
          </a:p>
        </p:txBody>
      </p:sp>
      <p:pic>
        <p:nvPicPr>
          <p:cNvPr id="2050" name="Picture 2">
            <a:extLst>
              <a:ext uri="{FF2B5EF4-FFF2-40B4-BE49-F238E27FC236}">
                <a16:creationId xmlns:a16="http://schemas.microsoft.com/office/drawing/2014/main" id="{ADA63C66-2D9B-0F25-801A-4D8A80433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353" y="1025376"/>
            <a:ext cx="7904528" cy="480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3906867-E7E5-BA85-BA07-2F02B72E5DC6}"/>
              </a:ext>
            </a:extLst>
          </p:cNvPr>
          <p:cNvSpPr txBox="1"/>
          <p:nvPr/>
        </p:nvSpPr>
        <p:spPr>
          <a:xfrm>
            <a:off x="371734" y="2090170"/>
            <a:ext cx="3071030" cy="2677656"/>
          </a:xfrm>
          <a:prstGeom prst="rect">
            <a:avLst/>
          </a:prstGeom>
          <a:noFill/>
        </p:spPr>
        <p:txBody>
          <a:bodyPr wrap="square" rtlCol="0">
            <a:spAutoFit/>
          </a:bodyPr>
          <a:lstStyle/>
          <a:p>
            <a:r>
              <a:rPr lang="en-US" sz="2400" b="1" dirty="0"/>
              <a:t>Highlight:</a:t>
            </a:r>
          </a:p>
          <a:p>
            <a:endParaRPr lang="en-US" dirty="0"/>
          </a:p>
          <a:p>
            <a:pPr marL="285750" indent="-285750">
              <a:buFont typeface="Arial" panose="020B0604020202020204" pitchFamily="34" charset="0"/>
              <a:buChar char="•"/>
            </a:pPr>
            <a:r>
              <a:rPr lang="en-US" dirty="0"/>
              <a:t>Date / time submitted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Number of NPNs submitted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View your requested results</a:t>
            </a:r>
          </a:p>
        </p:txBody>
      </p:sp>
    </p:spTree>
    <p:extLst>
      <p:ext uri="{BB962C8B-B14F-4D97-AF65-F5344CB8AC3E}">
        <p14:creationId xmlns:p14="http://schemas.microsoft.com/office/powerpoint/2010/main" val="347648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9E8CB-C7F6-3AE4-8B36-1DF5D503DDB5}"/>
              </a:ext>
            </a:extLst>
          </p:cNvPr>
          <p:cNvSpPr>
            <a:spLocks noGrp="1"/>
          </p:cNvSpPr>
          <p:nvPr>
            <p:ph type="title"/>
          </p:nvPr>
        </p:nvSpPr>
        <p:spPr/>
        <p:txBody>
          <a:bodyPr/>
          <a:lstStyle/>
          <a:p>
            <a:r>
              <a:rPr lang="en-US" dirty="0"/>
              <a:t>AML Training Results – Export to Excel</a:t>
            </a:r>
          </a:p>
        </p:txBody>
      </p:sp>
      <p:sp>
        <p:nvSpPr>
          <p:cNvPr id="3" name="Slide Number Placeholder 2">
            <a:extLst>
              <a:ext uri="{FF2B5EF4-FFF2-40B4-BE49-F238E27FC236}">
                <a16:creationId xmlns:a16="http://schemas.microsoft.com/office/drawing/2014/main" id="{57F57D48-17EB-2F50-552E-9170D6A34BEC}"/>
              </a:ext>
            </a:extLst>
          </p:cNvPr>
          <p:cNvSpPr>
            <a:spLocks noGrp="1"/>
          </p:cNvSpPr>
          <p:nvPr>
            <p:ph type="sldNum" sz="quarter" idx="4294967295"/>
          </p:nvPr>
        </p:nvSpPr>
        <p:spPr/>
        <p:txBody>
          <a:bodyPr/>
          <a:lstStyle/>
          <a:p>
            <a:fld id="{FA06F0F5-DF6A-4E0E-AC03-6B0D0B0A1300}" type="slidenum">
              <a:rPr lang="en-US" sz="900" smtClean="0"/>
              <a:pPr/>
              <a:t>13</a:t>
            </a:fld>
            <a:endParaRPr lang="en-US" sz="900" dirty="0"/>
          </a:p>
        </p:txBody>
      </p:sp>
      <p:pic>
        <p:nvPicPr>
          <p:cNvPr id="3074" name="Picture 3">
            <a:extLst>
              <a:ext uri="{FF2B5EF4-FFF2-40B4-BE49-F238E27FC236}">
                <a16:creationId xmlns:a16="http://schemas.microsoft.com/office/drawing/2014/main" id="{14763A35-52C6-DDE7-BF7E-B7FD025CA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643" y="883034"/>
            <a:ext cx="8458617" cy="507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98EFD23-901E-5BF5-CC34-F4904D0C75AE}"/>
              </a:ext>
            </a:extLst>
          </p:cNvPr>
          <p:cNvSpPr txBox="1"/>
          <p:nvPr/>
        </p:nvSpPr>
        <p:spPr>
          <a:xfrm>
            <a:off x="192740" y="1628507"/>
            <a:ext cx="2998515" cy="3600986"/>
          </a:xfrm>
          <a:prstGeom prst="rect">
            <a:avLst/>
          </a:prstGeom>
          <a:noFill/>
        </p:spPr>
        <p:txBody>
          <a:bodyPr wrap="square" rtlCol="0">
            <a:spAutoFit/>
          </a:bodyPr>
          <a:lstStyle/>
          <a:p>
            <a:r>
              <a:rPr lang="en-US" sz="2400" b="1" dirty="0">
                <a:solidFill>
                  <a:schemeClr val="tx2">
                    <a:lumMod val="75000"/>
                  </a:schemeClr>
                </a:solidFill>
              </a:rPr>
              <a:t>Three types of data returned:</a:t>
            </a:r>
          </a:p>
          <a:p>
            <a:endParaRPr lang="en-US" b="1" dirty="0">
              <a:solidFill>
                <a:schemeClr val="tx2">
                  <a:lumMod val="75000"/>
                </a:schemeClr>
              </a:solidFill>
            </a:endParaRPr>
          </a:p>
          <a:p>
            <a:pPr marL="285750" indent="-285750">
              <a:buFont typeface="Arial" panose="020B0604020202020204" pitchFamily="34" charset="0"/>
              <a:buChar char="•"/>
            </a:pPr>
            <a:r>
              <a:rPr lang="en-US" dirty="0">
                <a:solidFill>
                  <a:srgbClr val="FF0000"/>
                </a:solidFill>
              </a:rPr>
              <a:t>Producer has no records </a:t>
            </a:r>
          </a:p>
          <a:p>
            <a:pPr marL="285750" indent="-285750">
              <a:buFont typeface="Arial" panose="020B0604020202020204" pitchFamily="34" charset="0"/>
              <a:buChar char="•"/>
            </a:pPr>
            <a:endParaRPr lang="en-US" dirty="0">
              <a:solidFill>
                <a:srgbClr val="00B050"/>
              </a:solidFill>
            </a:endParaRPr>
          </a:p>
          <a:p>
            <a:pPr marL="285750" indent="-285750">
              <a:buFont typeface="Arial" panose="020B0604020202020204" pitchFamily="34" charset="0"/>
              <a:buChar char="•"/>
            </a:pPr>
            <a:r>
              <a:rPr lang="en-US" dirty="0">
                <a:solidFill>
                  <a:srgbClr val="00B050"/>
                </a:solidFill>
              </a:rPr>
              <a:t>Producer completion record data. Courses, completion dates</a:t>
            </a:r>
          </a:p>
          <a:p>
            <a:pPr marL="285750" indent="-285750">
              <a:buFont typeface="Arial" panose="020B0604020202020204" pitchFamily="34" charset="0"/>
              <a:buChar char="•"/>
            </a:pPr>
            <a:endParaRPr lang="en-US" dirty="0">
              <a:solidFill>
                <a:srgbClr val="FFC000"/>
              </a:solidFill>
            </a:endParaRPr>
          </a:p>
          <a:p>
            <a:pPr marL="285750" indent="-285750">
              <a:buFont typeface="Arial" panose="020B0604020202020204" pitchFamily="34" charset="0"/>
              <a:buChar char="•"/>
            </a:pPr>
            <a:r>
              <a:rPr lang="en-US" dirty="0">
                <a:solidFill>
                  <a:schemeClr val="accent4"/>
                </a:solidFill>
              </a:rPr>
              <a:t>Producer has been enrolled in course(s) but has not completed them</a:t>
            </a:r>
          </a:p>
        </p:txBody>
      </p:sp>
    </p:spTree>
    <p:extLst>
      <p:ext uri="{BB962C8B-B14F-4D97-AF65-F5344CB8AC3E}">
        <p14:creationId xmlns:p14="http://schemas.microsoft.com/office/powerpoint/2010/main" val="776340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BA35DDC1-DCB1-9033-7184-20281B82179E}"/>
              </a:ext>
            </a:extLst>
          </p:cNvPr>
          <p:cNvGraphicFramePr/>
          <p:nvPr>
            <p:extLst>
              <p:ext uri="{D42A27DB-BD31-4B8C-83A1-F6EECF244321}">
                <p14:modId xmlns:p14="http://schemas.microsoft.com/office/powerpoint/2010/main" val="3378870561"/>
              </p:ext>
            </p:extLst>
          </p:nvPr>
        </p:nvGraphicFramePr>
        <p:xfrm>
          <a:off x="1306106" y="1281226"/>
          <a:ext cx="9332891" cy="3567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Oval 9">
            <a:extLst>
              <a:ext uri="{FF2B5EF4-FFF2-40B4-BE49-F238E27FC236}">
                <a16:creationId xmlns:a16="http://schemas.microsoft.com/office/drawing/2014/main" id="{D9042E77-3C97-92CB-6B17-2E9DBD705CF8}"/>
              </a:ext>
            </a:extLst>
          </p:cNvPr>
          <p:cNvSpPr/>
          <p:nvPr/>
        </p:nvSpPr>
        <p:spPr>
          <a:xfrm>
            <a:off x="7969287" y="929395"/>
            <a:ext cx="1087221" cy="1122547"/>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Upcoming Enhancements</a:t>
            </a:r>
          </a:p>
        </p:txBody>
      </p:sp>
      <p:sp>
        <p:nvSpPr>
          <p:cNvPr id="3" name="Slide Number Placeholder 2"/>
          <p:cNvSpPr>
            <a:spLocks noGrp="1"/>
          </p:cNvSpPr>
          <p:nvPr>
            <p:ph type="sldNum" sz="quarter" idx="4294967295"/>
          </p:nvPr>
        </p:nvSpPr>
        <p:spPr/>
        <p:txBody>
          <a:bodyPr/>
          <a:lstStyle/>
          <a:p>
            <a:fld id="{FA06F0F5-DF6A-4E0E-AC03-6B0D0B0A1300}" type="slidenum">
              <a:rPr lang="en-US" sz="900" smtClean="0"/>
              <a:pPr/>
              <a:t>14</a:t>
            </a:fld>
            <a:endParaRPr lang="en-US" sz="900" dirty="0"/>
          </a:p>
        </p:txBody>
      </p:sp>
      <p:sp>
        <p:nvSpPr>
          <p:cNvPr id="5" name="TextBox 4"/>
          <p:cNvSpPr txBox="1"/>
          <p:nvPr/>
        </p:nvSpPr>
        <p:spPr>
          <a:xfrm>
            <a:off x="1765128" y="4776640"/>
            <a:ext cx="4079834" cy="707886"/>
          </a:xfrm>
          <a:prstGeom prst="rect">
            <a:avLst/>
          </a:prstGeom>
          <a:noFill/>
        </p:spPr>
        <p:txBody>
          <a:bodyPr wrap="square" rtlCol="0">
            <a:spAutoFit/>
          </a:bodyPr>
          <a:lstStyle/>
          <a:p>
            <a:pPr algn="ctr"/>
            <a:r>
              <a:rPr lang="en-US" sz="2000" dirty="0"/>
              <a:t>For AML for producers that are currently not in our system.</a:t>
            </a:r>
          </a:p>
        </p:txBody>
      </p:sp>
      <p:sp>
        <p:nvSpPr>
          <p:cNvPr id="4" name="TextBox 3">
            <a:extLst>
              <a:ext uri="{FF2B5EF4-FFF2-40B4-BE49-F238E27FC236}">
                <a16:creationId xmlns:a16="http://schemas.microsoft.com/office/drawing/2014/main" id="{95A9D5D0-708D-D9B0-81BE-2A96926B6CA1}"/>
              </a:ext>
            </a:extLst>
          </p:cNvPr>
          <p:cNvSpPr txBox="1"/>
          <p:nvPr/>
        </p:nvSpPr>
        <p:spPr>
          <a:xfrm>
            <a:off x="5775137" y="4798048"/>
            <a:ext cx="4819494" cy="1015663"/>
          </a:xfrm>
          <a:prstGeom prst="rect">
            <a:avLst/>
          </a:prstGeom>
          <a:noFill/>
        </p:spPr>
        <p:txBody>
          <a:bodyPr wrap="square" rtlCol="0">
            <a:spAutoFit/>
          </a:bodyPr>
          <a:lstStyle/>
          <a:p>
            <a:pPr algn="ctr"/>
            <a:r>
              <a:rPr lang="en-US" sz="2000" dirty="0"/>
              <a:t>Producers will be able to self register for LIMRA AML training and receive electronic certificate or digital badging. </a:t>
            </a:r>
          </a:p>
        </p:txBody>
      </p:sp>
      <p:sp>
        <p:nvSpPr>
          <p:cNvPr id="6" name="Oval 5">
            <a:extLst>
              <a:ext uri="{FF2B5EF4-FFF2-40B4-BE49-F238E27FC236}">
                <a16:creationId xmlns:a16="http://schemas.microsoft.com/office/drawing/2014/main" id="{54FD60DA-A2AB-9738-B1F2-41411B819D4D}"/>
              </a:ext>
            </a:extLst>
          </p:cNvPr>
          <p:cNvSpPr/>
          <p:nvPr/>
        </p:nvSpPr>
        <p:spPr>
          <a:xfrm>
            <a:off x="3240469" y="929395"/>
            <a:ext cx="1087221" cy="1122547"/>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Picture">
            <a:extLst>
              <a:ext uri="{FF2B5EF4-FFF2-40B4-BE49-F238E27FC236}">
                <a16:creationId xmlns:a16="http://schemas.microsoft.com/office/drawing/2014/main" id="{1393F361-7408-98D0-AF84-67579BD4205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51401" y="1137830"/>
            <a:ext cx="707288" cy="6791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icture">
            <a:extLst>
              <a:ext uri="{FF2B5EF4-FFF2-40B4-BE49-F238E27FC236}">
                <a16:creationId xmlns:a16="http://schemas.microsoft.com/office/drawing/2014/main" id="{E79D7F84-C58C-29F7-78AA-B160191601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84884" y="1142555"/>
            <a:ext cx="722768" cy="722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146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278029" y="4119675"/>
            <a:ext cx="5514976" cy="1514475"/>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278029" y="4119675"/>
            <a:ext cx="5514976" cy="5294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6278528" y="1093779"/>
            <a:ext cx="5514976" cy="271012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365132" y="1095375"/>
            <a:ext cx="5514976" cy="2708768"/>
          </a:xfrm>
          <a:prstGeom prst="rect">
            <a:avLst/>
          </a:prstGeom>
          <a:solidFill>
            <a:schemeClr val="bg1"/>
          </a:solidFill>
          <a:ln>
            <a:solidFill>
              <a:srgbClr val="008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p:cNvSpPr/>
          <p:nvPr/>
        </p:nvSpPr>
        <p:spPr>
          <a:xfrm>
            <a:off x="385234" y="4119675"/>
            <a:ext cx="5514976" cy="1514475"/>
          </a:xfrm>
          <a:prstGeom prst="rect">
            <a:avLst/>
          </a:prstGeom>
          <a:solidFill>
            <a:schemeClr val="bg1"/>
          </a:solidFill>
          <a:ln>
            <a:solidFill>
              <a:srgbClr val="FAC8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365132" y="1095374"/>
            <a:ext cx="5514976" cy="542925"/>
          </a:xfrm>
          <a:prstGeom prst="rect">
            <a:avLst/>
          </a:prstGeom>
          <a:solidFill>
            <a:srgbClr val="00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294967295"/>
          </p:nvPr>
        </p:nvSpPr>
        <p:spPr/>
        <p:txBody>
          <a:bodyPr/>
          <a:lstStyle/>
          <a:p>
            <a:fld id="{FA06F0F5-DF6A-4E0E-AC03-6B0D0B0A1300}" type="slidenum">
              <a:rPr lang="en-US" sz="900" smtClean="0">
                <a:solidFill>
                  <a:srgbClr val="002F70"/>
                </a:solidFill>
              </a:rPr>
              <a:pPr/>
              <a:t>15</a:t>
            </a:fld>
            <a:endParaRPr lang="en-US" sz="900" dirty="0">
              <a:solidFill>
                <a:srgbClr val="002F70"/>
              </a:solidFill>
            </a:endParaRPr>
          </a:p>
        </p:txBody>
      </p:sp>
      <p:sp>
        <p:nvSpPr>
          <p:cNvPr id="7" name="Title 6"/>
          <p:cNvSpPr>
            <a:spLocks noGrp="1"/>
          </p:cNvSpPr>
          <p:nvPr>
            <p:ph type="title"/>
          </p:nvPr>
        </p:nvSpPr>
        <p:spPr>
          <a:xfrm>
            <a:off x="36599" y="-26802"/>
            <a:ext cx="12191998" cy="890341"/>
          </a:xfrm>
        </p:spPr>
        <p:txBody>
          <a:bodyPr/>
          <a:lstStyle/>
          <a:p>
            <a:r>
              <a:rPr lang="en-US" dirty="0"/>
              <a:t>Additional Member Benefits</a:t>
            </a:r>
          </a:p>
        </p:txBody>
      </p:sp>
      <p:sp>
        <p:nvSpPr>
          <p:cNvPr id="11" name="TextBox 10"/>
          <p:cNvSpPr txBox="1"/>
          <p:nvPr/>
        </p:nvSpPr>
        <p:spPr>
          <a:xfrm>
            <a:off x="451633" y="1180906"/>
            <a:ext cx="4701832" cy="369332"/>
          </a:xfrm>
          <a:prstGeom prst="rect">
            <a:avLst/>
          </a:prstGeom>
          <a:noFill/>
        </p:spPr>
        <p:txBody>
          <a:bodyPr wrap="square" rtlCol="0">
            <a:spAutoFit/>
          </a:bodyPr>
          <a:lstStyle/>
          <a:p>
            <a:pPr algn="ctr"/>
            <a:r>
              <a:rPr lang="en-US" b="1" dirty="0">
                <a:solidFill>
                  <a:schemeClr val="bg1"/>
                </a:solidFill>
              </a:rPr>
              <a:t>Contact Your Member Relations Director</a:t>
            </a:r>
          </a:p>
        </p:txBody>
      </p:sp>
      <p:sp>
        <p:nvSpPr>
          <p:cNvPr id="14" name="Text Placeholder 6"/>
          <p:cNvSpPr>
            <a:spLocks noGrp="1"/>
          </p:cNvSpPr>
          <p:nvPr>
            <p:ph type="body" sz="quarter" idx="14"/>
          </p:nvPr>
        </p:nvSpPr>
        <p:spPr>
          <a:xfrm>
            <a:off x="2623349" y="2229790"/>
            <a:ext cx="2733675" cy="1239138"/>
          </a:xfrm>
        </p:spPr>
        <p:txBody>
          <a:bodyPr anchor="ctr"/>
          <a:lstStyle/>
          <a:p>
            <a:r>
              <a:rPr lang="en-US" sz="1800" b="1" dirty="0"/>
              <a:t>Enter Name</a:t>
            </a:r>
          </a:p>
          <a:p>
            <a:r>
              <a:rPr lang="en-US" sz="1800" i="1" dirty="0"/>
              <a:t>Enter Title</a:t>
            </a:r>
          </a:p>
          <a:p>
            <a:r>
              <a:rPr lang="en-US" sz="1800" dirty="0"/>
              <a:t>LIMRA and LOMA </a:t>
            </a:r>
          </a:p>
        </p:txBody>
      </p:sp>
      <p:sp>
        <p:nvSpPr>
          <p:cNvPr id="18" name="Rectangle 17"/>
          <p:cNvSpPr/>
          <p:nvPr/>
        </p:nvSpPr>
        <p:spPr>
          <a:xfrm>
            <a:off x="6278029" y="1093779"/>
            <a:ext cx="5515475" cy="541981"/>
          </a:xfrm>
          <a:prstGeom prst="rect">
            <a:avLst/>
          </a:prstGeom>
          <a:solidFill>
            <a:srgbClr val="0B9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385234" y="4119675"/>
            <a:ext cx="5514976" cy="544294"/>
          </a:xfrm>
          <a:prstGeom prst="rect">
            <a:avLst/>
          </a:prstGeom>
          <a:solidFill>
            <a:srgbClr val="FAC8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1770" b="17223"/>
          <a:stretch/>
        </p:blipFill>
        <p:spPr>
          <a:xfrm>
            <a:off x="5144766" y="1082040"/>
            <a:ext cx="632984" cy="558165"/>
          </a:xfrm>
          <a:prstGeom prst="rect">
            <a:avLst/>
          </a:prstGeom>
        </p:spPr>
      </p:pic>
      <p:sp>
        <p:nvSpPr>
          <p:cNvPr id="22" name="TextBox 21"/>
          <p:cNvSpPr txBox="1"/>
          <p:nvPr/>
        </p:nvSpPr>
        <p:spPr>
          <a:xfrm>
            <a:off x="6220320" y="1179309"/>
            <a:ext cx="2667001" cy="369332"/>
          </a:xfrm>
          <a:prstGeom prst="rect">
            <a:avLst/>
          </a:prstGeom>
          <a:noFill/>
        </p:spPr>
        <p:txBody>
          <a:bodyPr wrap="square" rtlCol="0">
            <a:spAutoFit/>
          </a:bodyPr>
          <a:lstStyle/>
          <a:p>
            <a:pPr algn="ctr"/>
            <a:r>
              <a:rPr lang="en-US" b="1" dirty="0">
                <a:solidFill>
                  <a:schemeClr val="bg1"/>
                </a:solidFill>
              </a:rPr>
              <a:t>Visit Our Websites</a:t>
            </a:r>
          </a:p>
        </p:txBody>
      </p:sp>
      <p:sp>
        <p:nvSpPr>
          <p:cNvPr id="24" name="TextBox 23"/>
          <p:cNvSpPr txBox="1"/>
          <p:nvPr/>
        </p:nvSpPr>
        <p:spPr>
          <a:xfrm>
            <a:off x="709381" y="4787697"/>
            <a:ext cx="2008883" cy="646331"/>
          </a:xfrm>
          <a:prstGeom prst="rect">
            <a:avLst/>
          </a:prstGeom>
          <a:noFill/>
        </p:spPr>
        <p:txBody>
          <a:bodyPr wrap="none" rtlCol="0">
            <a:spAutoFit/>
          </a:bodyPr>
          <a:lstStyle/>
          <a:p>
            <a:pPr algn="ctr"/>
            <a:r>
              <a:rPr lang="en-US" b="1" dirty="0">
                <a:solidFill>
                  <a:srgbClr val="231F20"/>
                </a:solidFill>
              </a:rPr>
              <a:t>LOMA</a:t>
            </a:r>
          </a:p>
          <a:p>
            <a:pPr algn="ctr"/>
            <a:r>
              <a:rPr lang="en-US" dirty="0">
                <a:solidFill>
                  <a:srgbClr val="231F20"/>
                </a:solidFill>
                <a:hlinkClick r:id="rId4"/>
              </a:rPr>
              <a:t>infoctr@loma.org</a:t>
            </a:r>
            <a:r>
              <a:rPr lang="en-US" dirty="0">
                <a:solidFill>
                  <a:srgbClr val="231F20"/>
                </a:solidFill>
              </a:rPr>
              <a:t> </a:t>
            </a:r>
          </a:p>
        </p:txBody>
      </p:sp>
      <p:sp>
        <p:nvSpPr>
          <p:cNvPr id="25" name="TextBox 24"/>
          <p:cNvSpPr txBox="1"/>
          <p:nvPr/>
        </p:nvSpPr>
        <p:spPr>
          <a:xfrm>
            <a:off x="3109436" y="4787697"/>
            <a:ext cx="2496196" cy="646331"/>
          </a:xfrm>
          <a:prstGeom prst="rect">
            <a:avLst/>
          </a:prstGeom>
          <a:noFill/>
        </p:spPr>
        <p:txBody>
          <a:bodyPr wrap="none" rtlCol="0">
            <a:spAutoFit/>
          </a:bodyPr>
          <a:lstStyle/>
          <a:p>
            <a:pPr algn="ctr"/>
            <a:r>
              <a:rPr lang="en-US" b="1" dirty="0">
                <a:solidFill>
                  <a:srgbClr val="231F20"/>
                </a:solidFill>
              </a:rPr>
              <a:t>LIMRA</a:t>
            </a:r>
          </a:p>
          <a:p>
            <a:pPr algn="ctr"/>
            <a:r>
              <a:rPr lang="en-US" dirty="0">
                <a:solidFill>
                  <a:srgbClr val="231F20"/>
                </a:solidFill>
                <a:hlinkClick r:id="rId5"/>
              </a:rPr>
              <a:t>infocenter@limra.com</a:t>
            </a:r>
            <a:endParaRPr lang="en-US" dirty="0">
              <a:solidFill>
                <a:srgbClr val="231F20"/>
              </a:solidFill>
            </a:endParaRPr>
          </a:p>
        </p:txBody>
      </p:sp>
      <p:pic>
        <p:nvPicPr>
          <p:cNvPr id="29" name="Picture 28"/>
          <p:cNvPicPr>
            <a:picLocks noChangeAspect="1"/>
          </p:cNvPicPr>
          <p:nvPr/>
        </p:nvPicPr>
        <p:blipFill rotWithShape="1">
          <a:blip r:embed="rId6" cstate="screen">
            <a:extLst>
              <a:ext uri="{28A0092B-C50C-407E-A947-70E740481C1C}">
                <a14:useLocalDpi xmlns:a14="http://schemas.microsoft.com/office/drawing/2010/main"/>
              </a:ext>
            </a:extLst>
          </a:blip>
          <a:srcRect t="13429" b="6655"/>
          <a:stretch/>
        </p:blipFill>
        <p:spPr>
          <a:xfrm>
            <a:off x="5017336" y="4119675"/>
            <a:ext cx="679376" cy="542926"/>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4037" y="1091565"/>
            <a:ext cx="717244" cy="544830"/>
          </a:xfrm>
          <a:prstGeom prst="rect">
            <a:avLst/>
          </a:prstGeom>
        </p:spPr>
      </p:pic>
      <p:pic>
        <p:nvPicPr>
          <p:cNvPr id="3074" name="Picture 2" descr="Picture"/>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277107" y="1634171"/>
            <a:ext cx="2176910" cy="2169734"/>
          </a:xfrm>
          <a:prstGeom prst="rect">
            <a:avLst/>
          </a:prstGeom>
          <a:noFill/>
          <a:extLst>
            <a:ext uri="{909E8E84-426E-40DD-AFC4-6F175D3DCCD1}">
              <a14:hiddenFill xmlns:a14="http://schemas.microsoft.com/office/drawing/2010/main">
                <a:solidFill>
                  <a:srgbClr val="FFFFFF"/>
                </a:solidFill>
              </a14:hiddenFill>
            </a:ext>
          </a:extLst>
        </p:spPr>
      </p:pic>
      <p:sp>
        <p:nvSpPr>
          <p:cNvPr id="38" name="Text Placeholder 6"/>
          <p:cNvSpPr>
            <a:spLocks noGrp="1"/>
          </p:cNvSpPr>
          <p:nvPr>
            <p:ph type="body" sz="quarter" idx="14"/>
          </p:nvPr>
        </p:nvSpPr>
        <p:spPr>
          <a:xfrm>
            <a:off x="8819618" y="1786310"/>
            <a:ext cx="2464340" cy="2017595"/>
          </a:xfrm>
        </p:spPr>
        <p:txBody>
          <a:bodyPr anchor="ctr"/>
          <a:lstStyle/>
          <a:p>
            <a:r>
              <a:rPr lang="en-US" sz="1800" dirty="0">
                <a:hlinkClick r:id="rId9"/>
              </a:rPr>
              <a:t>www.limra.com</a:t>
            </a:r>
            <a:endParaRPr lang="en-US" sz="1800" dirty="0"/>
          </a:p>
          <a:p>
            <a:endParaRPr lang="en-US" sz="1800" dirty="0"/>
          </a:p>
          <a:p>
            <a:r>
              <a:rPr lang="en-US" sz="1800" dirty="0">
                <a:hlinkClick r:id="rId10"/>
              </a:rPr>
              <a:t>www.loma.org</a:t>
            </a:r>
            <a:endParaRPr lang="en-US" sz="1800" dirty="0"/>
          </a:p>
        </p:txBody>
      </p:sp>
      <p:sp>
        <p:nvSpPr>
          <p:cNvPr id="39" name="TextBox 38"/>
          <p:cNvSpPr txBox="1"/>
          <p:nvPr/>
        </p:nvSpPr>
        <p:spPr>
          <a:xfrm>
            <a:off x="394758" y="4214732"/>
            <a:ext cx="3070818" cy="369332"/>
          </a:xfrm>
          <a:prstGeom prst="rect">
            <a:avLst/>
          </a:prstGeom>
          <a:noFill/>
        </p:spPr>
        <p:txBody>
          <a:bodyPr wrap="square" rtlCol="0">
            <a:spAutoFit/>
          </a:bodyPr>
          <a:lstStyle/>
          <a:p>
            <a:pPr algn="ctr"/>
            <a:r>
              <a:rPr lang="en-US" b="1" dirty="0">
                <a:solidFill>
                  <a:srgbClr val="231F20"/>
                </a:solidFill>
              </a:rPr>
              <a:t>Contact Our Info Centers</a:t>
            </a:r>
          </a:p>
        </p:txBody>
      </p:sp>
      <p:sp>
        <p:nvSpPr>
          <p:cNvPr id="46" name="Picture Placeholder 1"/>
          <p:cNvSpPr>
            <a:spLocks noGrp="1"/>
          </p:cNvSpPr>
          <p:nvPr>
            <p:ph type="pic" sz="quarter" idx="15"/>
          </p:nvPr>
        </p:nvSpPr>
        <p:spPr>
          <a:xfrm>
            <a:off x="479065" y="1764623"/>
            <a:ext cx="1821383" cy="1909172"/>
          </a:xfrm>
        </p:spPr>
        <p:txBody>
          <a:bodyPr/>
          <a:lstStyle/>
          <a:p>
            <a:endParaRPr lang="en-US" dirty="0"/>
          </a:p>
        </p:txBody>
      </p:sp>
      <p:sp>
        <p:nvSpPr>
          <p:cNvPr id="23" name="TextBox 22"/>
          <p:cNvSpPr txBox="1"/>
          <p:nvPr/>
        </p:nvSpPr>
        <p:spPr>
          <a:xfrm>
            <a:off x="6287553" y="4214731"/>
            <a:ext cx="3752559" cy="369332"/>
          </a:xfrm>
          <a:prstGeom prst="rect">
            <a:avLst/>
          </a:prstGeom>
          <a:noFill/>
        </p:spPr>
        <p:txBody>
          <a:bodyPr wrap="square" rtlCol="0">
            <a:spAutoFit/>
          </a:bodyPr>
          <a:lstStyle/>
          <a:p>
            <a:pPr algn="ctr"/>
            <a:r>
              <a:rPr lang="en-US" b="1" dirty="0">
                <a:solidFill>
                  <a:srgbClr val="231F20"/>
                </a:solidFill>
              </a:rPr>
              <a:t>Subscribe to Our Publications</a:t>
            </a:r>
          </a:p>
        </p:txBody>
      </p:sp>
      <p:pic>
        <p:nvPicPr>
          <p:cNvPr id="28" name="Picture 3">
            <a:hlinkClick r:id="rId11"/>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6846268" y="4924270"/>
            <a:ext cx="2024031" cy="35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hlinkClick r:id="rId13"/>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382617" y="4825919"/>
            <a:ext cx="1901341" cy="612513"/>
          </a:xfrm>
          <a:prstGeom prst="rect">
            <a:avLst/>
          </a:prstGeom>
        </p:spPr>
      </p:pic>
      <p:sp>
        <p:nvSpPr>
          <p:cNvPr id="32"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15</a:t>
            </a:fld>
            <a:endParaRPr lang="en-US" sz="900" dirty="0"/>
          </a:p>
        </p:txBody>
      </p:sp>
      <p:pic>
        <p:nvPicPr>
          <p:cNvPr id="34" name="Picture 33"/>
          <p:cNvPicPr>
            <a:picLocks noChangeAspect="1"/>
          </p:cNvPicPr>
          <p:nvPr/>
        </p:nvPicPr>
        <p:blipFill rotWithShape="1">
          <a:blip r:embed="rId15" cstate="screen">
            <a:extLst>
              <a:ext uri="{28A0092B-C50C-407E-A947-70E740481C1C}">
                <a14:useLocalDpi xmlns:a14="http://schemas.microsoft.com/office/drawing/2010/main"/>
              </a:ext>
            </a:extLst>
          </a:blip>
          <a:srcRect b="21747"/>
          <a:stretch/>
        </p:blipFill>
        <p:spPr>
          <a:xfrm>
            <a:off x="10918842" y="4119675"/>
            <a:ext cx="730233" cy="527686"/>
          </a:xfrm>
          <a:prstGeom prst="rect">
            <a:avLst/>
          </a:prstGeom>
        </p:spPr>
      </p:pic>
    </p:spTree>
    <p:extLst>
      <p:ext uri="{BB962C8B-B14F-4D97-AF65-F5344CB8AC3E}">
        <p14:creationId xmlns:p14="http://schemas.microsoft.com/office/powerpoint/2010/main" val="314825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16</a:t>
            </a:fld>
            <a:endParaRPr lang="en-US" sz="900" dirty="0"/>
          </a:p>
        </p:txBody>
      </p:sp>
    </p:spTree>
    <p:extLst>
      <p:ext uri="{BB962C8B-B14F-4D97-AF65-F5344CB8AC3E}">
        <p14:creationId xmlns:p14="http://schemas.microsoft.com/office/powerpoint/2010/main" val="794355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002495" y="3165478"/>
            <a:ext cx="8187010" cy="2152454"/>
            <a:chOff x="2071001" y="3185356"/>
            <a:chExt cx="8187010" cy="2152454"/>
          </a:xfrm>
        </p:grpSpPr>
        <p:cxnSp>
          <p:nvCxnSpPr>
            <p:cNvPr id="36" name="Straight Connector 35"/>
            <p:cNvCxnSpPr/>
            <p:nvPr/>
          </p:nvCxnSpPr>
          <p:spPr>
            <a:xfrm>
              <a:off x="10258011" y="3204210"/>
              <a:ext cx="0" cy="213360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2071001" y="3185356"/>
              <a:ext cx="8181975" cy="2152454"/>
              <a:chOff x="2071001" y="3185356"/>
              <a:chExt cx="8181975" cy="2152454"/>
            </a:xfrm>
          </p:grpSpPr>
          <p:cxnSp>
            <p:nvCxnSpPr>
              <p:cNvPr id="31" name="Straight Connector 30"/>
              <p:cNvCxnSpPr/>
              <p:nvPr/>
            </p:nvCxnSpPr>
            <p:spPr>
              <a:xfrm>
                <a:off x="2071001" y="3185356"/>
                <a:ext cx="8181975" cy="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071001" y="3204210"/>
                <a:ext cx="0" cy="213360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071001" y="5337810"/>
                <a:ext cx="1514475" cy="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a:off x="8724486" y="5337810"/>
              <a:ext cx="1533525" cy="0"/>
            </a:xfrm>
            <a:prstGeom prst="line">
              <a:avLst/>
            </a:prstGeom>
            <a:ln w="15875" cmpd="sng">
              <a:solidFill>
                <a:srgbClr val="9D9795"/>
              </a:solidFill>
              <a:prstDash val="sysDash"/>
            </a:ln>
          </p:spPr>
          <p:style>
            <a:lnRef idx="1">
              <a:schemeClr val="accent1"/>
            </a:lnRef>
            <a:fillRef idx="0">
              <a:schemeClr val="accent1"/>
            </a:fillRef>
            <a:effectRef idx="0">
              <a:schemeClr val="accent1"/>
            </a:effectRef>
            <a:fontRef idx="minor">
              <a:schemeClr val="tx1"/>
            </a:fontRef>
          </p:style>
        </p:cxnSp>
      </p:grpSp>
      <p:sp>
        <p:nvSpPr>
          <p:cNvPr id="4" name="Title 3"/>
          <p:cNvSpPr>
            <a:spLocks noGrp="1"/>
          </p:cNvSpPr>
          <p:nvPr>
            <p:ph type="title"/>
          </p:nvPr>
        </p:nvSpPr>
        <p:spPr>
          <a:xfrm>
            <a:off x="45722" y="-56458"/>
            <a:ext cx="12191998" cy="890341"/>
          </a:xfrm>
        </p:spPr>
        <p:txBody>
          <a:bodyPr/>
          <a:lstStyle/>
          <a:p>
            <a:r>
              <a:rPr lang="en-US" dirty="0"/>
              <a:t>About Us</a:t>
            </a:r>
          </a:p>
        </p:txBody>
      </p:sp>
      <p:sp>
        <p:nvSpPr>
          <p:cNvPr id="3" name="Slide Number Placeholder 2"/>
          <p:cNvSpPr txBox="1">
            <a:spLocks/>
          </p:cNvSpPr>
          <p:nvPr/>
        </p:nvSpPr>
        <p:spPr>
          <a:xfrm>
            <a:off x="192741" y="6412994"/>
            <a:ext cx="44375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23" name="Group 22"/>
          <p:cNvGrpSpPr/>
          <p:nvPr/>
        </p:nvGrpSpPr>
        <p:grpSpPr>
          <a:xfrm>
            <a:off x="3048610" y="2043041"/>
            <a:ext cx="2834640" cy="2157569"/>
            <a:chOff x="3048610" y="1993346"/>
            <a:chExt cx="2834640" cy="2157569"/>
          </a:xfrm>
        </p:grpSpPr>
        <p:sp>
          <p:nvSpPr>
            <p:cNvPr id="6" name="Rectangle 5"/>
            <p:cNvSpPr/>
            <p:nvPr/>
          </p:nvSpPr>
          <p:spPr>
            <a:xfrm>
              <a:off x="3048610" y="2486132"/>
              <a:ext cx="2834640" cy="16647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7"/>
            <p:cNvSpPr/>
            <p:nvPr/>
          </p:nvSpPr>
          <p:spPr>
            <a:xfrm>
              <a:off x="3233892" y="2912899"/>
              <a:ext cx="246407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F9F"/>
                  </a:solidFill>
                  <a:effectLst/>
                  <a:uLnTx/>
                  <a:uFillTx/>
                  <a:latin typeface="Arial" panose="020B0604020202020204" pitchFamily="34" charset="0"/>
                  <a:ea typeface="+mn-ea"/>
                  <a:cs typeface="Arial" panose="020B0604020202020204" pitchFamily="34" charset="0"/>
                </a:rPr>
                <a:t>Premier financial services industry research organization</a:t>
              </a:r>
              <a:endParaRPr kumimoji="0" lang="en-US" sz="1800" b="0" i="0" u="none" strike="noStrike" kern="1200" cap="none" spc="0" normalizeH="0" baseline="0" noProof="0" dirty="0">
                <a:ln>
                  <a:noFill/>
                </a:ln>
                <a:solidFill>
                  <a:srgbClr val="005F9F"/>
                </a:solidFill>
                <a:effectLst/>
                <a:uLnTx/>
                <a:uFillTx/>
                <a:latin typeface="Arial" panose="020B0604020202020204"/>
                <a:ea typeface="+mn-ea"/>
                <a:cs typeface="+mn-cs"/>
              </a:endParaRPr>
            </a:p>
          </p:txBody>
        </p:sp>
        <p:sp>
          <p:nvSpPr>
            <p:cNvPr id="12" name="Rectangle 11"/>
            <p:cNvSpPr/>
            <p:nvPr/>
          </p:nvSpPr>
          <p:spPr>
            <a:xfrm>
              <a:off x="3048610" y="1993346"/>
              <a:ext cx="2834640" cy="695744"/>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Content Placeholder 2">
              <a:extLst>
                <a:ext uri="{FF2B5EF4-FFF2-40B4-BE49-F238E27FC236}">
                  <a16:creationId xmlns:a16="http://schemas.microsoft.com/office/drawing/2014/main" id="{E297B020-5162-4D5C-B266-201B74FD7BED}"/>
                </a:ext>
              </a:extLst>
            </p:cNvPr>
            <p:cNvSpPr txBox="1">
              <a:spLocks/>
            </p:cNvSpPr>
            <p:nvPr/>
          </p:nvSpPr>
          <p:spPr>
            <a:xfrm>
              <a:off x="3051468" y="2168739"/>
              <a:ext cx="2828925" cy="417263"/>
            </a:xfrm>
            <a:ln>
              <a:solidFill>
                <a:schemeClr val="tx2"/>
              </a:solidFill>
            </a:ln>
          </p:spPr>
          <p:txBody>
            <a:bodyPr anchor="ct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ctr" defTabSz="914400" rtl="0" eaLnBrk="1" fontAlgn="base" latinLnBrk="0" hangingPunct="1">
                <a:lnSpc>
                  <a:spcPct val="110000"/>
                </a:lnSpc>
                <a:spcBef>
                  <a:spcPts val="75"/>
                </a:spcBef>
                <a:spcAft>
                  <a:spcPts val="1260"/>
                </a:spcAft>
                <a:buClr>
                  <a:srgbClr val="0B9EC1"/>
                </a:buClr>
                <a:buSzPct val="100000"/>
                <a:buFont typeface="Arial"/>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a:ea typeface="+mn-ea"/>
                  <a:cs typeface="+mn-cs"/>
                </a:rPr>
                <a:t>LIMRA</a:t>
              </a:r>
            </a:p>
          </p:txBody>
        </p:sp>
      </p:grpSp>
      <p:grpSp>
        <p:nvGrpSpPr>
          <p:cNvPr id="22" name="Group 21"/>
          <p:cNvGrpSpPr/>
          <p:nvPr/>
        </p:nvGrpSpPr>
        <p:grpSpPr>
          <a:xfrm>
            <a:off x="6323354" y="2043041"/>
            <a:ext cx="2839915" cy="2157569"/>
            <a:chOff x="6323354" y="1993346"/>
            <a:chExt cx="2839915" cy="2157569"/>
          </a:xfrm>
        </p:grpSpPr>
        <p:sp>
          <p:nvSpPr>
            <p:cNvPr id="9" name="Rectangle 8"/>
            <p:cNvSpPr/>
            <p:nvPr/>
          </p:nvSpPr>
          <p:spPr>
            <a:xfrm>
              <a:off x="6325991" y="2486132"/>
              <a:ext cx="2834640" cy="16647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p:cNvSpPr/>
            <p:nvPr/>
          </p:nvSpPr>
          <p:spPr>
            <a:xfrm>
              <a:off x="6529926" y="2912899"/>
              <a:ext cx="242677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F9F"/>
                  </a:solidFill>
                  <a:effectLst/>
                  <a:uLnTx/>
                  <a:uFillTx/>
                  <a:latin typeface="Arial" panose="020B0604020202020204" pitchFamily="34" charset="0"/>
                  <a:ea typeface="+mn-ea"/>
                  <a:cs typeface="Arial" panose="020B0604020202020204" pitchFamily="34" charset="0"/>
                </a:rPr>
                <a:t>Flagship for industry professional development</a:t>
              </a:r>
              <a:endParaRPr kumimoji="0" lang="en-US" sz="1800" b="0" i="0" u="none" strike="noStrike" kern="1200" cap="none" spc="0" normalizeH="0" baseline="0" noProof="0" dirty="0">
                <a:ln>
                  <a:noFill/>
                </a:ln>
                <a:solidFill>
                  <a:srgbClr val="005F9F"/>
                </a:solidFill>
                <a:effectLst/>
                <a:uLnTx/>
                <a:uFillTx/>
                <a:latin typeface="Arial" panose="020B0604020202020204"/>
                <a:ea typeface="+mn-ea"/>
                <a:cs typeface="+mn-cs"/>
              </a:endParaRPr>
            </a:p>
          </p:txBody>
        </p:sp>
        <p:sp>
          <p:nvSpPr>
            <p:cNvPr id="14" name="Rectangle 13"/>
            <p:cNvSpPr/>
            <p:nvPr/>
          </p:nvSpPr>
          <p:spPr>
            <a:xfrm>
              <a:off x="6325991" y="1993346"/>
              <a:ext cx="2834640" cy="695744"/>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Content Placeholder 2">
              <a:extLst>
                <a:ext uri="{FF2B5EF4-FFF2-40B4-BE49-F238E27FC236}">
                  <a16:creationId xmlns:a16="http://schemas.microsoft.com/office/drawing/2014/main" id="{E297B020-5162-4D5C-B266-201B74FD7BED}"/>
                </a:ext>
              </a:extLst>
            </p:cNvPr>
            <p:cNvSpPr txBox="1">
              <a:spLocks/>
            </p:cNvSpPr>
            <p:nvPr/>
          </p:nvSpPr>
          <p:spPr>
            <a:xfrm>
              <a:off x="6323354" y="2168738"/>
              <a:ext cx="2839915" cy="417263"/>
            </a:xfrm>
            <a:ln>
              <a:solidFill>
                <a:schemeClr val="tx2"/>
              </a:solidFill>
            </a:ln>
          </p:spPr>
          <p:txBody>
            <a:bodyPr anchor="ct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marL="0" marR="0" lvl="0" indent="0" algn="ctr" defTabSz="914400" rtl="0" eaLnBrk="1" fontAlgn="base" latinLnBrk="0" hangingPunct="1">
                <a:lnSpc>
                  <a:spcPct val="110000"/>
                </a:lnSpc>
                <a:spcBef>
                  <a:spcPts val="75"/>
                </a:spcBef>
                <a:spcAft>
                  <a:spcPts val="1260"/>
                </a:spcAft>
                <a:buClr>
                  <a:srgbClr val="0B9EC1"/>
                </a:buClr>
                <a:buSzPct val="100000"/>
                <a:buFont typeface="Arial"/>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a:ea typeface="+mn-ea"/>
                  <a:cs typeface="+mn-cs"/>
                </a:rPr>
                <a:t>LOMA</a:t>
              </a:r>
            </a:p>
          </p:txBody>
        </p:sp>
      </p:grpSp>
      <p:grpSp>
        <p:nvGrpSpPr>
          <p:cNvPr id="18" name="Group 17"/>
          <p:cNvGrpSpPr/>
          <p:nvPr/>
        </p:nvGrpSpPr>
        <p:grpSpPr>
          <a:xfrm>
            <a:off x="1634470" y="1087449"/>
            <a:ext cx="8923061" cy="646331"/>
            <a:chOff x="1771442" y="1007937"/>
            <a:chExt cx="8923061" cy="646331"/>
          </a:xfrm>
        </p:grpSpPr>
        <p:sp>
          <p:nvSpPr>
            <p:cNvPr id="2" name="Rectangle 1"/>
            <p:cNvSpPr/>
            <p:nvPr/>
          </p:nvSpPr>
          <p:spPr>
            <a:xfrm>
              <a:off x="1771442" y="1007937"/>
              <a:ext cx="8923061" cy="646331"/>
            </a:xfrm>
            <a:prstGeom prst="rect">
              <a:avLst/>
            </a:prstGeom>
            <a:solidFill>
              <a:schemeClr val="accent2"/>
            </a:solidFill>
            <a:ln>
              <a:noFill/>
            </a:ln>
          </p:spPr>
          <p:txBody>
            <a:bodyPr wrap="square" lIns="1828800" tIns="182880" bIns="182880">
              <a:spAutoFit/>
            </a:bodyPr>
            <a:lstStyle/>
            <a:p>
              <a:pPr marL="0" marR="0" lvl="0" indent="0" algn="ctr" defTabSz="914378" rtl="0" eaLnBrk="1" fontAlgn="auto" latinLnBrk="0" hangingPunct="1">
                <a:lnSpc>
                  <a:spcPct val="100000"/>
                </a:lnSpc>
                <a:spcBef>
                  <a:spcPts val="0"/>
                </a:spcBef>
                <a:spcAft>
                  <a:spcPts val="0"/>
                </a:spcAft>
                <a:buClr>
                  <a:srgbClr val="0B9EC1"/>
                </a:buClr>
                <a:buSzTx/>
                <a:buFontTx/>
                <a:buNone/>
                <a:tabLst/>
                <a:defRPr/>
              </a:pPr>
              <a:r>
                <a:rPr kumimoji="0" lang="en-US" sz="1800" b="1" i="0" u="none" strike="noStrike" kern="1200" cap="none" spc="0" normalizeH="0" baseline="0" noProof="0" dirty="0">
                  <a:ln>
                    <a:noFill/>
                  </a:ln>
                  <a:solidFill>
                    <a:srgbClr val="002F70"/>
                  </a:solidFill>
                  <a:effectLst/>
                  <a:uLnTx/>
                  <a:uFillTx/>
                  <a:latin typeface="Arial" panose="020B0604020202020204"/>
                  <a:ea typeface="+mn-ea"/>
                  <a:cs typeface="+mn-cs"/>
                </a:rPr>
                <a:t>trade association in the world serving financial services</a:t>
              </a:r>
            </a:p>
          </p:txBody>
        </p:sp>
        <p:sp>
          <p:nvSpPr>
            <p:cNvPr id="7" name="Rectangle 6"/>
            <p:cNvSpPr/>
            <p:nvPr/>
          </p:nvSpPr>
          <p:spPr>
            <a:xfrm>
              <a:off x="2162173" y="1094820"/>
              <a:ext cx="1919500" cy="4924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F70"/>
                  </a:solidFill>
                  <a:effectLst/>
                  <a:uLnTx/>
                  <a:uFillTx/>
                  <a:latin typeface="Arial Black" panose="020B0A04020102020204" pitchFamily="34" charset="0"/>
                  <a:ea typeface="+mn-ea"/>
                  <a:cs typeface="+mn-cs"/>
                </a:rPr>
                <a:t>LARGEST</a:t>
              </a:r>
              <a:endParaRPr kumimoji="0" lang="en-US" sz="26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endParaRPr>
            </a:p>
          </p:txBody>
        </p:sp>
      </p:grpSp>
      <p:sp>
        <p:nvSpPr>
          <p:cNvPr id="5" name="TextBox 4"/>
          <p:cNvSpPr txBox="1"/>
          <p:nvPr/>
        </p:nvSpPr>
        <p:spPr>
          <a:xfrm>
            <a:off x="3243275" y="4764899"/>
            <a:ext cx="5705450" cy="1138773"/>
          </a:xfrm>
          <a:prstGeom prst="rect">
            <a:avLst/>
          </a:prstGeom>
          <a:solidFill>
            <a:srgbClr val="002F70"/>
          </a:solidFill>
        </p:spPr>
        <p:txBody>
          <a:bodyPr wrap="square" lIns="274320" tIns="91440" rIns="274320" bIns="182880" rtlCol="0">
            <a:spAutoFit/>
          </a:bodyPr>
          <a:lstStyle/>
          <a:p>
            <a:pPr marL="0" marR="0" lvl="0" indent="0" algn="ctr" defTabSz="914378" rtl="0" eaLnBrk="1" fontAlgn="auto" latinLnBrk="0" hangingPunct="1">
              <a:lnSpc>
                <a:spcPct val="100000"/>
              </a:lnSpc>
              <a:spcBef>
                <a:spcPts val="0"/>
              </a:spcBef>
              <a:spcAft>
                <a:spcPts val="0"/>
              </a:spcAft>
              <a:buClr>
                <a:srgbClr val="0B9EC1"/>
              </a:buClr>
              <a:buSzPct val="135000"/>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Serving members for over</a:t>
            </a:r>
            <a:r>
              <a:rPr kumimoji="0" lang="en-US" sz="2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srgbClr val="FAC809"/>
                </a:solidFill>
                <a:effectLst/>
                <a:uLnTx/>
                <a:uFillTx/>
                <a:latin typeface="Arial Black" panose="020B0A04020102020204" pitchFamily="34" charset="0"/>
                <a:ea typeface="+mn-ea"/>
                <a:cs typeface="+mn-cs"/>
              </a:rPr>
              <a:t>100</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years</a:t>
            </a:r>
            <a:endPar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914378" rtl="0" eaLnBrk="1" fontAlgn="auto" latinLnBrk="0" hangingPunct="1">
              <a:lnSpc>
                <a:spcPct val="100000"/>
              </a:lnSpc>
              <a:spcBef>
                <a:spcPts val="0"/>
              </a:spcBef>
              <a:spcAft>
                <a:spcPts val="0"/>
              </a:spcAft>
              <a:buClr>
                <a:srgbClr val="0B9EC1"/>
              </a:buClr>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Over</a:t>
            </a:r>
            <a:r>
              <a:rPr kumimoji="0" lang="en-US" sz="2800" b="1" i="0" u="none" strike="noStrike" kern="1200" cap="none" spc="0" normalizeH="0" baseline="0" noProof="0" dirty="0">
                <a:ln>
                  <a:noFill/>
                </a:ln>
                <a:solidFill>
                  <a:srgbClr val="FAC809"/>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srgbClr val="FAC809"/>
                </a:solidFill>
                <a:effectLst/>
                <a:uLnTx/>
                <a:uFillTx/>
                <a:latin typeface="Arial Black" panose="020B0A04020102020204" pitchFamily="34" charset="0"/>
                <a:ea typeface="+mn-ea"/>
                <a:cs typeface="+mn-cs"/>
              </a:rPr>
              <a:t>700</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member companies in </a:t>
            </a:r>
            <a:r>
              <a:rPr kumimoji="0" lang="en-US" sz="2800" b="1" i="0" u="none" strike="noStrike" kern="1200" cap="none" spc="0" normalizeH="0" baseline="0" noProof="0" dirty="0">
                <a:ln>
                  <a:noFill/>
                </a:ln>
                <a:solidFill>
                  <a:srgbClr val="FAC809"/>
                </a:solidFill>
                <a:effectLst/>
                <a:uLnTx/>
                <a:uFillTx/>
                <a:latin typeface="Arial Black" panose="020B0A04020102020204" pitchFamily="34" charset="0"/>
                <a:ea typeface="+mn-ea"/>
                <a:cs typeface="+mn-cs"/>
              </a:rPr>
              <a:t>66</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countries</a:t>
            </a:r>
          </a:p>
        </p:txBody>
      </p:sp>
    </p:spTree>
    <p:extLst>
      <p:ext uri="{BB962C8B-B14F-4D97-AF65-F5344CB8AC3E}">
        <p14:creationId xmlns:p14="http://schemas.microsoft.com/office/powerpoint/2010/main" val="3155393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6" y="-30627"/>
            <a:ext cx="12191998" cy="890341"/>
          </a:xfrm>
        </p:spPr>
        <p:txBody>
          <a:bodyPr/>
          <a:lstStyle/>
          <a:p>
            <a:r>
              <a:rPr lang="en-US" dirty="0"/>
              <a:t>Empowering Our Members</a:t>
            </a:r>
          </a:p>
        </p:txBody>
      </p:sp>
      <p:sp>
        <p:nvSpPr>
          <p:cNvPr id="6" name="Slide Number Placeholder 5"/>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9" name="Slide Number Placeholder 2"/>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2" name="Group 1"/>
          <p:cNvGrpSpPr/>
          <p:nvPr/>
        </p:nvGrpSpPr>
        <p:grpSpPr>
          <a:xfrm>
            <a:off x="1741922" y="2932043"/>
            <a:ext cx="8708156" cy="2478820"/>
            <a:chOff x="1165953" y="2732433"/>
            <a:chExt cx="9570006" cy="2724150"/>
          </a:xfrm>
        </p:grpSpPr>
        <p:sp>
          <p:nvSpPr>
            <p:cNvPr id="25" name="Rectangle 24"/>
            <p:cNvSpPr/>
            <p:nvPr/>
          </p:nvSpPr>
          <p:spPr>
            <a:xfrm>
              <a:off x="1165953" y="2732433"/>
              <a:ext cx="2232932" cy="2724150"/>
            </a:xfrm>
            <a:prstGeom prst="rect">
              <a:avLst/>
            </a:prstGeom>
            <a:solidFill>
              <a:srgbClr val="0B9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4" name="Rectangle 63"/>
            <p:cNvSpPr/>
            <p:nvPr/>
          </p:nvSpPr>
          <p:spPr>
            <a:xfrm>
              <a:off x="8497584" y="2732433"/>
              <a:ext cx="2238375" cy="2724150"/>
            </a:xfrm>
            <a:prstGeom prst="rect">
              <a:avLst/>
            </a:prstGeom>
            <a:solidFill>
              <a:srgbClr val="F7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1" name="Rectangle 50"/>
            <p:cNvSpPr/>
            <p:nvPr/>
          </p:nvSpPr>
          <p:spPr>
            <a:xfrm>
              <a:off x="8502347" y="2911743"/>
              <a:ext cx="2228850" cy="389017"/>
            </a:xfrm>
            <a:prstGeom prst="rect">
              <a:avLst/>
            </a:prstGeom>
          </p:spPr>
          <p:txBody>
            <a:bodyPr wrap="square" anchor="ctr">
              <a:spAutoFit/>
            </a:bodyPr>
            <a:lstStyle/>
            <a:p>
              <a:pPr marL="0" marR="0" lvl="0" indent="0" algn="ctr" defTabSz="914400" rtl="0" eaLnBrk="1" fontAlgn="auto" latinLnBrk="0" hangingPunct="1">
                <a:lnSpc>
                  <a:spcPct val="110000"/>
                </a:lnSpc>
                <a:spcBef>
                  <a:spcPts val="75"/>
                </a:spcBef>
                <a:spcAft>
                  <a:spcPts val="0"/>
                </a:spcAft>
                <a:buClrTx/>
                <a:buSzPct val="100000"/>
                <a:buFontTx/>
                <a:buNone/>
                <a:tabLst/>
                <a:defRPr/>
              </a:pPr>
              <a:r>
                <a:rPr kumimoji="0" lang="en-US" sz="1900" b="1" i="0" u="none" strike="noStrike" kern="1200" cap="none" spc="0" normalizeH="0" baseline="0" noProof="0" dirty="0">
                  <a:ln>
                    <a:noFill/>
                  </a:ln>
                  <a:solidFill>
                    <a:srgbClr val="002F70"/>
                  </a:solidFill>
                  <a:effectLst/>
                  <a:uLnTx/>
                  <a:uFillTx/>
                  <a:latin typeface="Arial" panose="020B0604020202020204"/>
                  <a:ea typeface="+mn-ea"/>
                  <a:cs typeface="+mn-cs"/>
                </a:rPr>
                <a:t>SOLUTIONS</a:t>
              </a:r>
            </a:p>
          </p:txBody>
        </p:sp>
        <p:pic>
          <p:nvPicPr>
            <p:cNvPr id="35" name="Picture 3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30968" y="3660276"/>
              <a:ext cx="1252554" cy="1252554"/>
            </a:xfrm>
            <a:prstGeom prst="rect">
              <a:avLst/>
            </a:prstGeom>
          </p:spPr>
        </p:pic>
        <p:sp>
          <p:nvSpPr>
            <p:cNvPr id="28" name="Rectangle 27"/>
            <p:cNvSpPr/>
            <p:nvPr/>
          </p:nvSpPr>
          <p:spPr>
            <a:xfrm>
              <a:off x="1182282" y="2913891"/>
              <a:ext cx="2200275" cy="38472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panose="020B0604020202020204"/>
                  <a:ea typeface="+mn-ea"/>
                  <a:cs typeface="+mn-cs"/>
                </a:rPr>
                <a:t>KNOWLEDGE</a:t>
              </a:r>
            </a:p>
          </p:txBody>
        </p:sp>
        <p:pic>
          <p:nvPicPr>
            <p:cNvPr id="29" name="Picture 2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60241" y="3748195"/>
              <a:ext cx="1444357" cy="1124932"/>
            </a:xfrm>
            <a:prstGeom prst="rect">
              <a:avLst/>
            </a:prstGeom>
          </p:spPr>
        </p:pic>
        <p:sp>
          <p:nvSpPr>
            <p:cNvPr id="40" name="Rectangle 39"/>
            <p:cNvSpPr/>
            <p:nvPr/>
          </p:nvSpPr>
          <p:spPr>
            <a:xfrm>
              <a:off x="3602562" y="2732433"/>
              <a:ext cx="2240280" cy="2724150"/>
            </a:xfrm>
            <a:prstGeom prst="rect">
              <a:avLst/>
            </a:prstGeom>
            <a:solidFill>
              <a:srgbClr val="FAC8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1" name="Rectangle 40"/>
            <p:cNvSpPr/>
            <p:nvPr/>
          </p:nvSpPr>
          <p:spPr>
            <a:xfrm>
              <a:off x="3617802" y="2913891"/>
              <a:ext cx="2209800" cy="38472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F70"/>
                  </a:solidFill>
                  <a:effectLst/>
                  <a:uLnTx/>
                  <a:uFillTx/>
                  <a:latin typeface="Arial" panose="020B0604020202020204"/>
                  <a:ea typeface="+mn-ea"/>
                  <a:cs typeface="+mn-cs"/>
                </a:rPr>
                <a:t>INSIGHTS</a:t>
              </a:r>
              <a:r>
                <a:rPr kumimoji="0" lang="en-US" sz="1900" b="1"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pic>
          <p:nvPicPr>
            <p:cNvPr id="42" name="Picture 4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84527" y="3580089"/>
              <a:ext cx="1276350" cy="1327149"/>
            </a:xfrm>
            <a:prstGeom prst="rect">
              <a:avLst/>
            </a:prstGeom>
          </p:spPr>
        </p:pic>
        <p:sp>
          <p:nvSpPr>
            <p:cNvPr id="45" name="Rectangle 44"/>
            <p:cNvSpPr/>
            <p:nvPr/>
          </p:nvSpPr>
          <p:spPr>
            <a:xfrm>
              <a:off x="6035904" y="2732433"/>
              <a:ext cx="2238375" cy="2724150"/>
            </a:xfrm>
            <a:prstGeom prst="rect">
              <a:avLst/>
            </a:prstGeom>
            <a:solidFill>
              <a:srgbClr val="008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46" name="Picture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60731" y="3629280"/>
              <a:ext cx="1188720" cy="1293972"/>
            </a:xfrm>
            <a:prstGeom prst="rect">
              <a:avLst/>
            </a:prstGeom>
          </p:spPr>
        </p:pic>
        <p:sp>
          <p:nvSpPr>
            <p:cNvPr id="47" name="Rectangle 46"/>
            <p:cNvSpPr/>
            <p:nvPr/>
          </p:nvSpPr>
          <p:spPr>
            <a:xfrm>
              <a:off x="6026379" y="2913891"/>
              <a:ext cx="2257425" cy="38472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FFFF"/>
                  </a:solidFill>
                  <a:effectLst/>
                  <a:uLnTx/>
                  <a:uFillTx/>
                  <a:latin typeface="Arial" panose="020B0604020202020204"/>
                  <a:ea typeface="+mn-ea"/>
                  <a:cs typeface="+mn-cs"/>
                </a:rPr>
                <a:t>CONNECTIONS </a:t>
              </a:r>
            </a:p>
          </p:txBody>
        </p:sp>
      </p:grpSp>
      <p:sp>
        <p:nvSpPr>
          <p:cNvPr id="18" name="Rectangle 17"/>
          <p:cNvSpPr/>
          <p:nvPr/>
        </p:nvSpPr>
        <p:spPr>
          <a:xfrm>
            <a:off x="1273629" y="1281533"/>
            <a:ext cx="9644742" cy="1183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F9F"/>
                </a:solidFill>
                <a:effectLst/>
                <a:uLnTx/>
                <a:uFillTx/>
                <a:latin typeface="Arial" panose="020B0604020202020204"/>
                <a:ea typeface="+mn-ea"/>
                <a:cs typeface="+mn-cs"/>
              </a:rPr>
              <a:t>Advancing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F9F"/>
                </a:solidFill>
                <a:effectLst/>
                <a:uLnTx/>
                <a:uFillTx/>
                <a:latin typeface="Arial" panose="020B0604020202020204"/>
                <a:ea typeface="+mn-ea"/>
                <a:cs typeface="+mn-cs"/>
              </a:rPr>
              <a:t>financial services industry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F9F"/>
                </a:solidFill>
                <a:effectLst/>
                <a:uLnTx/>
                <a:uFillTx/>
                <a:latin typeface="Arial" panose="020B0604020202020204"/>
                <a:ea typeface="+mn-ea"/>
                <a:cs typeface="+mn-cs"/>
              </a:rPr>
              <a:t>by empowering our members with:</a:t>
            </a:r>
          </a:p>
        </p:txBody>
      </p:sp>
    </p:spTree>
    <p:extLst>
      <p:ext uri="{BB962C8B-B14F-4D97-AF65-F5344CB8AC3E}">
        <p14:creationId xmlns:p14="http://schemas.microsoft.com/office/powerpoint/2010/main" val="174594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p:cNvSpPr/>
          <p:nvPr/>
        </p:nvSpPr>
        <p:spPr>
          <a:xfrm>
            <a:off x="2101018" y="1023816"/>
            <a:ext cx="3545106" cy="5069919"/>
          </a:xfrm>
          <a:prstGeom prst="rect">
            <a:avLst/>
          </a:prstGeom>
          <a:solidFill>
            <a:srgbClr val="F7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4" name="Title 4"/>
          <p:cNvSpPr>
            <a:spLocks noGrp="1"/>
          </p:cNvSpPr>
          <p:nvPr>
            <p:ph type="title"/>
          </p:nvPr>
        </p:nvSpPr>
        <p:spPr>
          <a:xfrm>
            <a:off x="14926" y="-30864"/>
            <a:ext cx="12191998" cy="890341"/>
          </a:xfrm>
        </p:spPr>
        <p:txBody>
          <a:bodyPr/>
          <a:lstStyle/>
          <a:p>
            <a:r>
              <a:rPr lang="en-US" dirty="0"/>
              <a:t>Collaborative Industry Solutions</a:t>
            </a:r>
          </a:p>
        </p:txBody>
      </p:sp>
      <p:sp>
        <p:nvSpPr>
          <p:cNvPr id="68" name="Slide Number Placeholder 2"/>
          <p:cNvSpPr>
            <a:spLocks noGrp="1"/>
          </p:cNvSpPr>
          <p:nvPr>
            <p:ph type="sldNum" sz="quarter" idx="4294967295"/>
          </p:nvPr>
        </p:nvSpPr>
        <p:spPr>
          <a:xfrm>
            <a:off x="192741" y="643204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4" name="TextBox 23"/>
          <p:cNvSpPr txBox="1"/>
          <p:nvPr/>
        </p:nvSpPr>
        <p:spPr>
          <a:xfrm>
            <a:off x="2493142" y="1246064"/>
            <a:ext cx="3771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F70"/>
                </a:solidFill>
                <a:effectLst/>
                <a:uLnTx/>
                <a:uFillTx/>
                <a:latin typeface="Arial" panose="020B0604020202020204"/>
                <a:ea typeface="+mn-ea"/>
                <a:cs typeface="+mn-cs"/>
              </a:rPr>
              <a:t>FraudShare</a:t>
            </a:r>
            <a:r>
              <a:rPr kumimoji="0" lang="en-US" sz="2400" b="1" i="0" u="none" strike="noStrike" kern="0" cap="none" spc="0" normalizeH="0" baseline="30000" noProof="0" dirty="0">
                <a:ln>
                  <a:noFill/>
                </a:ln>
                <a:solidFill>
                  <a:srgbClr val="002F70"/>
                </a:solidFill>
                <a:effectLst/>
                <a:uLnTx/>
                <a:uFillTx/>
                <a:latin typeface="Arial" panose="020B0604020202020204"/>
                <a:ea typeface="+mn-ea"/>
                <a:cs typeface="+mn-cs"/>
              </a:rPr>
              <a:t>®</a:t>
            </a:r>
            <a:endParaRPr kumimoji="0" lang="en-US" sz="2800" b="1" i="0" u="none" strike="noStrike" kern="1200" cap="none" spc="0" normalizeH="0" baseline="0" noProof="0" dirty="0">
              <a:ln>
                <a:noFill/>
              </a:ln>
              <a:solidFill>
                <a:srgbClr val="002F70"/>
              </a:solidFill>
              <a:effectLst/>
              <a:uLnTx/>
              <a:uFillTx/>
              <a:latin typeface="Arial" panose="020B0604020202020204"/>
              <a:ea typeface="+mn-ea"/>
              <a:cs typeface="+mn-cs"/>
            </a:endParaRPr>
          </a:p>
        </p:txBody>
      </p:sp>
      <p:sp>
        <p:nvSpPr>
          <p:cNvPr id="25" name="Rectangle 24"/>
          <p:cNvSpPr/>
          <p:nvPr/>
        </p:nvSpPr>
        <p:spPr>
          <a:xfrm>
            <a:off x="2493142" y="1796607"/>
            <a:ext cx="3223778"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Combated over 570 account takeover incidents targeting over $170 million in account values.</a:t>
            </a:r>
          </a:p>
        </p:txBody>
      </p:sp>
      <p:grpSp>
        <p:nvGrpSpPr>
          <p:cNvPr id="5" name="Group 4">
            <a:extLst>
              <a:ext uri="{FF2B5EF4-FFF2-40B4-BE49-F238E27FC236}">
                <a16:creationId xmlns:a16="http://schemas.microsoft.com/office/drawing/2014/main" id="{840FDDD3-7386-0269-34CD-AC7DED2DA1CF}"/>
              </a:ext>
            </a:extLst>
          </p:cNvPr>
          <p:cNvGrpSpPr/>
          <p:nvPr/>
        </p:nvGrpSpPr>
        <p:grpSpPr>
          <a:xfrm>
            <a:off x="2521486" y="2768266"/>
            <a:ext cx="3223778" cy="695322"/>
            <a:chOff x="1438276" y="2795589"/>
            <a:chExt cx="3757611" cy="695322"/>
          </a:xfrm>
        </p:grpSpPr>
        <p:sp>
          <p:nvSpPr>
            <p:cNvPr id="2" name="Oval 1"/>
            <p:cNvSpPr/>
            <p:nvPr/>
          </p:nvSpPr>
          <p:spPr>
            <a:xfrm>
              <a:off x="1438276" y="2795589"/>
              <a:ext cx="810463" cy="695322"/>
            </a:xfrm>
            <a:prstGeom prst="ellipse">
              <a:avLst/>
            </a:prstGeom>
            <a:solidFill>
              <a:srgbClr val="F89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F9F"/>
                  </a:solidFill>
                  <a:effectLst/>
                  <a:uLnTx/>
                  <a:uFillTx/>
                  <a:latin typeface="Arial Black" panose="020B0A04020102020204" pitchFamily="34" charset="0"/>
                  <a:ea typeface="+mn-ea"/>
                  <a:cs typeface="+mn-cs"/>
                </a:rPr>
                <a:t>1</a:t>
              </a:r>
            </a:p>
          </p:txBody>
        </p:sp>
        <p:sp>
          <p:nvSpPr>
            <p:cNvPr id="38" name="Rectangle 37"/>
            <p:cNvSpPr/>
            <p:nvPr/>
          </p:nvSpPr>
          <p:spPr>
            <a:xfrm>
              <a:off x="2252662" y="2832247"/>
              <a:ext cx="2943225"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Applying analytics to identify fraud and generate alerts</a:t>
              </a:r>
            </a:p>
          </p:txBody>
        </p:sp>
      </p:grpSp>
      <p:grpSp>
        <p:nvGrpSpPr>
          <p:cNvPr id="6" name="Group 5">
            <a:extLst>
              <a:ext uri="{FF2B5EF4-FFF2-40B4-BE49-F238E27FC236}">
                <a16:creationId xmlns:a16="http://schemas.microsoft.com/office/drawing/2014/main" id="{B16385F3-575F-BF6E-BCEB-4F40EF54EE4F}"/>
              </a:ext>
            </a:extLst>
          </p:cNvPr>
          <p:cNvGrpSpPr/>
          <p:nvPr/>
        </p:nvGrpSpPr>
        <p:grpSpPr>
          <a:xfrm>
            <a:off x="2521485" y="3647408"/>
            <a:ext cx="3757611" cy="695322"/>
            <a:chOff x="1438276" y="3676650"/>
            <a:chExt cx="3757611" cy="695322"/>
          </a:xfrm>
        </p:grpSpPr>
        <p:sp>
          <p:nvSpPr>
            <p:cNvPr id="36" name="Oval 35"/>
            <p:cNvSpPr/>
            <p:nvPr/>
          </p:nvSpPr>
          <p:spPr>
            <a:xfrm>
              <a:off x="1438276" y="3676650"/>
              <a:ext cx="695324" cy="695322"/>
            </a:xfrm>
            <a:prstGeom prst="ellipse">
              <a:avLst/>
            </a:prstGeom>
            <a:solidFill>
              <a:srgbClr val="F89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5F9F"/>
                  </a:solidFill>
                  <a:effectLst/>
                  <a:uLnTx/>
                  <a:uFillTx/>
                  <a:latin typeface="Arial Black" panose="020B0A04020102020204" pitchFamily="34" charset="0"/>
                  <a:ea typeface="+mn-ea"/>
                  <a:cs typeface="+mn-cs"/>
                </a:rPr>
                <a:t>2</a:t>
              </a:r>
            </a:p>
          </p:txBody>
        </p:sp>
        <p:sp>
          <p:nvSpPr>
            <p:cNvPr id="39" name="Rectangle 38"/>
            <p:cNvSpPr/>
            <p:nvPr/>
          </p:nvSpPr>
          <p:spPr>
            <a:xfrm>
              <a:off x="2252662" y="3831229"/>
              <a:ext cx="2943225"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Enabling preventive actions </a:t>
              </a:r>
            </a:p>
          </p:txBody>
        </p:sp>
      </p:grpSp>
      <p:grpSp>
        <p:nvGrpSpPr>
          <p:cNvPr id="7" name="Group 6">
            <a:extLst>
              <a:ext uri="{FF2B5EF4-FFF2-40B4-BE49-F238E27FC236}">
                <a16:creationId xmlns:a16="http://schemas.microsoft.com/office/drawing/2014/main" id="{D5D0F730-4553-8A18-5A38-B4B8BFF51EA1}"/>
              </a:ext>
            </a:extLst>
          </p:cNvPr>
          <p:cNvGrpSpPr/>
          <p:nvPr/>
        </p:nvGrpSpPr>
        <p:grpSpPr>
          <a:xfrm>
            <a:off x="2521485" y="4538174"/>
            <a:ext cx="3223779" cy="695322"/>
            <a:chOff x="1438276" y="4567239"/>
            <a:chExt cx="3223779" cy="695322"/>
          </a:xfrm>
        </p:grpSpPr>
        <p:sp>
          <p:nvSpPr>
            <p:cNvPr id="37" name="Oval 36"/>
            <p:cNvSpPr/>
            <p:nvPr/>
          </p:nvSpPr>
          <p:spPr>
            <a:xfrm>
              <a:off x="1438276" y="4567239"/>
              <a:ext cx="695324" cy="695322"/>
            </a:xfrm>
            <a:prstGeom prst="ellipse">
              <a:avLst/>
            </a:prstGeom>
            <a:solidFill>
              <a:srgbClr val="F89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5F9F"/>
                  </a:solidFill>
                  <a:effectLst/>
                  <a:uLnTx/>
                  <a:uFillTx/>
                  <a:latin typeface="Arial Black" panose="020B0A04020102020204" pitchFamily="34" charset="0"/>
                  <a:ea typeface="+mn-ea"/>
                  <a:cs typeface="+mn-cs"/>
                </a:rPr>
                <a:t>3</a:t>
              </a:r>
            </a:p>
          </p:txBody>
        </p:sp>
        <p:sp>
          <p:nvSpPr>
            <p:cNvPr id="41" name="Rectangle 40"/>
            <p:cNvSpPr/>
            <p:nvPr/>
          </p:nvSpPr>
          <p:spPr>
            <a:xfrm>
              <a:off x="2252663" y="4604766"/>
              <a:ext cx="240939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Benchmark fraud experiences versus peers</a:t>
              </a:r>
            </a:p>
          </p:txBody>
        </p:sp>
      </p:grpSp>
      <p:sp>
        <p:nvSpPr>
          <p:cNvPr id="14" name="Rectangle 13">
            <a:extLst>
              <a:ext uri="{FF2B5EF4-FFF2-40B4-BE49-F238E27FC236}">
                <a16:creationId xmlns:a16="http://schemas.microsoft.com/office/drawing/2014/main" id="{A7A20871-045E-A6BA-8D87-A1615A088E3B}"/>
              </a:ext>
            </a:extLst>
          </p:cNvPr>
          <p:cNvSpPr/>
          <p:nvPr/>
        </p:nvSpPr>
        <p:spPr>
          <a:xfrm>
            <a:off x="6050219" y="1023816"/>
            <a:ext cx="3545106" cy="5040862"/>
          </a:xfrm>
          <a:prstGeom prst="rect">
            <a:avLst/>
          </a:prstGeom>
          <a:solidFill>
            <a:srgbClr val="F7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55961A2F-6DC0-F9C1-6F24-C9D14567C18A}"/>
              </a:ext>
            </a:extLst>
          </p:cNvPr>
          <p:cNvSpPr txBox="1"/>
          <p:nvPr/>
        </p:nvSpPr>
        <p:spPr>
          <a:xfrm>
            <a:off x="6206099" y="1253782"/>
            <a:ext cx="3771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F70"/>
                </a:solidFill>
                <a:effectLst/>
                <a:uLnTx/>
                <a:uFillTx/>
                <a:latin typeface="Arial" panose="020B0604020202020204"/>
                <a:ea typeface="+mn-ea"/>
                <a:cs typeface="+mn-cs"/>
              </a:rPr>
              <a:t>Compliance</a:t>
            </a:r>
          </a:p>
        </p:txBody>
      </p:sp>
      <p:sp>
        <p:nvSpPr>
          <p:cNvPr id="9" name="Rectangle 8">
            <a:extLst>
              <a:ext uri="{FF2B5EF4-FFF2-40B4-BE49-F238E27FC236}">
                <a16:creationId xmlns:a16="http://schemas.microsoft.com/office/drawing/2014/main" id="{CB847C4D-5244-3DFB-E703-75EE6667CFD7}"/>
              </a:ext>
            </a:extLst>
          </p:cNvPr>
          <p:cNvSpPr/>
          <p:nvPr/>
        </p:nvSpPr>
        <p:spPr>
          <a:xfrm>
            <a:off x="6244171" y="2612166"/>
            <a:ext cx="3157203" cy="923330"/>
          </a:xfrm>
          <a:prstGeom prst="rect">
            <a:avLst/>
          </a:prstGeom>
        </p:spPr>
        <p:txBody>
          <a:bodyPr wrap="square">
            <a:spAutoFit/>
          </a:bodyPr>
          <a:lstStyle/>
          <a:p>
            <a:pPr lvl="0" algn="ctr" defTabSz="960072">
              <a:defRPr/>
            </a:pPr>
            <a:r>
              <a:rPr lang="en-US" sz="3600" b="1" dirty="0">
                <a:solidFill>
                  <a:srgbClr val="005F9F"/>
                </a:solidFill>
              </a:rPr>
              <a:t>+3.5 million </a:t>
            </a:r>
          </a:p>
          <a:p>
            <a:pPr lvl="0" algn="ctr" defTabSz="960072">
              <a:defRPr/>
            </a:pPr>
            <a:r>
              <a:rPr lang="en-US" sz="1600" dirty="0">
                <a:solidFill>
                  <a:srgbClr val="231F20"/>
                </a:solidFill>
              </a:rPr>
              <a:t>Course Completions</a:t>
            </a:r>
          </a:p>
        </p:txBody>
      </p:sp>
      <p:sp>
        <p:nvSpPr>
          <p:cNvPr id="10" name="Rectangle 9">
            <a:extLst>
              <a:ext uri="{FF2B5EF4-FFF2-40B4-BE49-F238E27FC236}">
                <a16:creationId xmlns:a16="http://schemas.microsoft.com/office/drawing/2014/main" id="{B411648D-D0F9-C3B7-1F59-642461282AD2}"/>
              </a:ext>
            </a:extLst>
          </p:cNvPr>
          <p:cNvSpPr/>
          <p:nvPr/>
        </p:nvSpPr>
        <p:spPr>
          <a:xfrm>
            <a:off x="6385426" y="3683149"/>
            <a:ext cx="3240490" cy="815608"/>
          </a:xfrm>
          <a:prstGeom prst="rect">
            <a:avLst/>
          </a:prstGeom>
        </p:spPr>
        <p:txBody>
          <a:bodyPr wrap="square">
            <a:spAutoFit/>
          </a:bodyPr>
          <a:lstStyle/>
          <a:p>
            <a:pPr marL="285750" indent="-285750">
              <a:spcAft>
                <a:spcPts val="600"/>
              </a:spcAft>
              <a:buFont typeface="Arial" panose="020B0604020202020204" pitchFamily="34" charset="0"/>
              <a:buChar char="•"/>
            </a:pPr>
            <a:r>
              <a:rPr lang="en-US" sz="1400" dirty="0"/>
              <a:t>Anti-Money Laundering </a:t>
            </a:r>
            <a:br>
              <a:rPr lang="en-US" sz="1400" dirty="0"/>
            </a:br>
            <a:r>
              <a:rPr lang="en-US" sz="1400" dirty="0"/>
              <a:t>(AML) Training </a:t>
            </a:r>
          </a:p>
          <a:p>
            <a:pPr marL="285750" indent="-285750">
              <a:spcAft>
                <a:spcPts val="1200"/>
              </a:spcAft>
              <a:buFont typeface="Arial" panose="020B0604020202020204" pitchFamily="34" charset="0"/>
              <a:buChar char="•"/>
            </a:pPr>
            <a:r>
              <a:rPr lang="en-US" sz="1400" dirty="0"/>
              <a:t>Compliance Education Platform</a:t>
            </a:r>
          </a:p>
        </p:txBody>
      </p:sp>
      <p:sp>
        <p:nvSpPr>
          <p:cNvPr id="11" name="Rectangle 10">
            <a:extLst>
              <a:ext uri="{FF2B5EF4-FFF2-40B4-BE49-F238E27FC236}">
                <a16:creationId xmlns:a16="http://schemas.microsoft.com/office/drawing/2014/main" id="{14DD6D79-0543-ADFD-78D4-EDF57784F4B0}"/>
              </a:ext>
            </a:extLst>
          </p:cNvPr>
          <p:cNvSpPr/>
          <p:nvPr/>
        </p:nvSpPr>
        <p:spPr>
          <a:xfrm>
            <a:off x="6264661" y="1784720"/>
            <a:ext cx="3256908" cy="738664"/>
          </a:xfrm>
          <a:prstGeom prst="rect">
            <a:avLst/>
          </a:prstGeom>
        </p:spPr>
        <p:txBody>
          <a:bodyPr wrap="square">
            <a:spAutoFit/>
          </a:bodyPr>
          <a:lstStyle/>
          <a:p>
            <a:pPr lvl="0"/>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Meet training requirements quickly and protect your customers, financial professionals and company.</a:t>
            </a:r>
          </a:p>
        </p:txBody>
      </p:sp>
      <p:sp>
        <p:nvSpPr>
          <p:cNvPr id="12" name="Rectangle 11">
            <a:extLst>
              <a:ext uri="{FF2B5EF4-FFF2-40B4-BE49-F238E27FC236}">
                <a16:creationId xmlns:a16="http://schemas.microsoft.com/office/drawing/2014/main" id="{17E52F0D-8CF1-5A82-9068-A2C774CEAE80}"/>
              </a:ext>
            </a:extLst>
          </p:cNvPr>
          <p:cNvSpPr/>
          <p:nvPr/>
        </p:nvSpPr>
        <p:spPr>
          <a:xfrm>
            <a:off x="6172920" y="4481318"/>
            <a:ext cx="3452995" cy="2062103"/>
          </a:xfrm>
          <a:prstGeom prst="rect">
            <a:avLst/>
          </a:prstGeom>
        </p:spPr>
        <p:txBody>
          <a:bodyPr wrap="square">
            <a:spAutoFit/>
          </a:bodyPr>
          <a:lstStyle/>
          <a:p>
            <a:pPr algn="ctr" defTabSz="960072">
              <a:defRPr/>
            </a:pPr>
            <a:r>
              <a:rPr lang="en-US" sz="3600" b="1" dirty="0">
                <a:solidFill>
                  <a:srgbClr val="005F9F"/>
                </a:solidFill>
              </a:rPr>
              <a:t>100% </a:t>
            </a:r>
          </a:p>
          <a:p>
            <a:pPr algn="ctr" defTabSz="960072">
              <a:defRPr/>
            </a:pPr>
            <a:r>
              <a:rPr lang="en-US" sz="1400" dirty="0">
                <a:solidFill>
                  <a:srgbClr val="231F20"/>
                </a:solidFill>
              </a:rPr>
              <a:t>Financial professionals surveyed said they would recommend the AML course, and it prepared them to recognize and report money laundering.</a:t>
            </a:r>
          </a:p>
          <a:p>
            <a:pPr lvl="0" algn="ctr" defTabSz="960072">
              <a:defRPr/>
            </a:pPr>
            <a:endParaRPr lang="en-US" sz="3600" b="1" dirty="0">
              <a:solidFill>
                <a:srgbClr val="005F9F"/>
              </a:solidFill>
            </a:endParaRPr>
          </a:p>
        </p:txBody>
      </p:sp>
    </p:spTree>
    <p:extLst>
      <p:ext uri="{BB962C8B-B14F-4D97-AF65-F5344CB8AC3E}">
        <p14:creationId xmlns:p14="http://schemas.microsoft.com/office/powerpoint/2010/main" val="1362011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D2E0D6-8E89-4400-DFBA-E183EFAA0FAE}"/>
              </a:ext>
            </a:extLst>
          </p:cNvPr>
          <p:cNvSpPr>
            <a:spLocks noGrp="1"/>
          </p:cNvSpPr>
          <p:nvPr>
            <p:ph type="body" sz="quarter" idx="13"/>
          </p:nvPr>
        </p:nvSpPr>
        <p:spPr>
          <a:xfrm>
            <a:off x="163773" y="1365337"/>
            <a:ext cx="5660830" cy="4914900"/>
          </a:xfrm>
        </p:spPr>
        <p:txBody>
          <a:bodyPr/>
          <a:lstStyle/>
          <a:p>
            <a:r>
              <a:rPr lang="en-US" sz="2000" dirty="0"/>
              <a:t>How are you currently verifying AML course completion for financial professionals? </a:t>
            </a:r>
          </a:p>
          <a:p>
            <a:r>
              <a:rPr lang="en-US" sz="2000" dirty="0"/>
              <a:t>For how many financial professionals/ agents/producers do you typically need AML completion proof?</a:t>
            </a:r>
          </a:p>
          <a:p>
            <a:r>
              <a:rPr lang="en-US" sz="2000" b="1" dirty="0"/>
              <a:t>Which carriers’ </a:t>
            </a:r>
            <a:r>
              <a:rPr lang="en-US" sz="2000" dirty="0"/>
              <a:t>products do your financial professionals/ agents/ producers typically sell?</a:t>
            </a:r>
          </a:p>
          <a:p>
            <a:r>
              <a:rPr lang="en-US" sz="2000" dirty="0"/>
              <a:t>What do you like about your current method? What would make it better?</a:t>
            </a:r>
          </a:p>
        </p:txBody>
      </p:sp>
      <p:sp>
        <p:nvSpPr>
          <p:cNvPr id="5" name="Title 4">
            <a:extLst>
              <a:ext uri="{FF2B5EF4-FFF2-40B4-BE49-F238E27FC236}">
                <a16:creationId xmlns:a16="http://schemas.microsoft.com/office/drawing/2014/main" id="{F6C5C835-C808-8608-070A-344F81E90A97}"/>
              </a:ext>
            </a:extLst>
          </p:cNvPr>
          <p:cNvSpPr>
            <a:spLocks noGrp="1"/>
          </p:cNvSpPr>
          <p:nvPr>
            <p:ph type="title"/>
          </p:nvPr>
        </p:nvSpPr>
        <p:spPr/>
        <p:txBody>
          <a:bodyPr/>
          <a:lstStyle/>
          <a:p>
            <a:r>
              <a:rPr lang="en-US" dirty="0"/>
              <a:t>We want to hear from you!</a:t>
            </a:r>
          </a:p>
        </p:txBody>
      </p:sp>
      <p:sp>
        <p:nvSpPr>
          <p:cNvPr id="6" name="Slide Number Placeholder 5">
            <a:extLst>
              <a:ext uri="{FF2B5EF4-FFF2-40B4-BE49-F238E27FC236}">
                <a16:creationId xmlns:a16="http://schemas.microsoft.com/office/drawing/2014/main" id="{DCE2F2EF-16C7-14C9-F0A7-E63A4DF64CBF}"/>
              </a:ext>
            </a:extLst>
          </p:cNvPr>
          <p:cNvSpPr>
            <a:spLocks noGrp="1"/>
          </p:cNvSpPr>
          <p:nvPr>
            <p:ph type="sldNum" sz="quarter" idx="4294967295"/>
          </p:nvPr>
        </p:nvSpPr>
        <p:spPr/>
        <p:txBody>
          <a:bodyPr/>
          <a:lstStyle/>
          <a:p>
            <a:fld id="{FA06F0F5-DF6A-4E0E-AC03-6B0D0B0A1300}" type="slidenum">
              <a:rPr lang="en-US" sz="900" smtClean="0"/>
              <a:pPr/>
              <a:t>5</a:t>
            </a:fld>
            <a:endParaRPr lang="en-US" sz="900" dirty="0"/>
          </a:p>
        </p:txBody>
      </p:sp>
      <p:pic>
        <p:nvPicPr>
          <p:cNvPr id="7" name="Picture 6">
            <a:extLst>
              <a:ext uri="{FF2B5EF4-FFF2-40B4-BE49-F238E27FC236}">
                <a16:creationId xmlns:a16="http://schemas.microsoft.com/office/drawing/2014/main" id="{3DEA51D4-2837-8B32-0749-4F576C30F665}"/>
              </a:ext>
            </a:extLst>
          </p:cNvPr>
          <p:cNvPicPr>
            <a:picLocks noChangeAspect="1"/>
          </p:cNvPicPr>
          <p:nvPr/>
        </p:nvPicPr>
        <p:blipFill>
          <a:blip r:embed="rId3"/>
          <a:stretch>
            <a:fillRect/>
          </a:stretch>
        </p:blipFill>
        <p:spPr>
          <a:xfrm>
            <a:off x="6096000" y="1365337"/>
            <a:ext cx="5974260" cy="3982840"/>
          </a:xfrm>
          <a:prstGeom prst="rect">
            <a:avLst/>
          </a:prstGeom>
        </p:spPr>
      </p:pic>
    </p:spTree>
    <p:extLst>
      <p:ext uri="{BB962C8B-B14F-4D97-AF65-F5344CB8AC3E}">
        <p14:creationId xmlns:p14="http://schemas.microsoft.com/office/powerpoint/2010/main" val="2053759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A1ABA20A-5550-9976-8176-366E713952FE}"/>
              </a:ext>
            </a:extLst>
          </p:cNvPr>
          <p:cNvSpPr/>
          <p:nvPr/>
        </p:nvSpPr>
        <p:spPr>
          <a:xfrm>
            <a:off x="7456021" y="3833939"/>
            <a:ext cx="1417182" cy="1318523"/>
          </a:xfrm>
          <a:prstGeom prst="ellipse">
            <a:avLst/>
          </a:prstGeom>
          <a:solidFill>
            <a:srgbClr val="F2F1EE"/>
          </a:solidFill>
          <a:ln w="19050">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4CC550-C17B-E437-50E8-8E46CD1A5AD9}"/>
              </a:ext>
            </a:extLst>
          </p:cNvPr>
          <p:cNvSpPr/>
          <p:nvPr/>
        </p:nvSpPr>
        <p:spPr>
          <a:xfrm>
            <a:off x="9314742" y="887884"/>
            <a:ext cx="1417182" cy="1318523"/>
          </a:xfrm>
          <a:prstGeom prst="ellipse">
            <a:avLst/>
          </a:prstGeom>
          <a:solidFill>
            <a:srgbClr val="F2F1EE"/>
          </a:solidFill>
          <a:ln w="19050">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329DCD0-B5C6-6AA7-4F1F-BB2E78BC3D1B}"/>
              </a:ext>
            </a:extLst>
          </p:cNvPr>
          <p:cNvSpPr/>
          <p:nvPr/>
        </p:nvSpPr>
        <p:spPr>
          <a:xfrm>
            <a:off x="3318799" y="3833939"/>
            <a:ext cx="1417182" cy="1318523"/>
          </a:xfrm>
          <a:prstGeom prst="ellipse">
            <a:avLst/>
          </a:prstGeom>
          <a:solidFill>
            <a:srgbClr val="F2F1EE"/>
          </a:solidFill>
          <a:ln w="19050">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48191A0-7985-0BE4-9D5B-578416EFF2E8}"/>
              </a:ext>
            </a:extLst>
          </p:cNvPr>
          <p:cNvSpPr/>
          <p:nvPr/>
        </p:nvSpPr>
        <p:spPr>
          <a:xfrm>
            <a:off x="5399584" y="928120"/>
            <a:ext cx="1417182" cy="1318523"/>
          </a:xfrm>
          <a:prstGeom prst="ellipse">
            <a:avLst/>
          </a:prstGeom>
          <a:solidFill>
            <a:srgbClr val="F2F1EE"/>
          </a:solidFill>
          <a:ln w="19050">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45EA56D-3A76-D9CB-C13C-FA7FD951FE31}"/>
              </a:ext>
            </a:extLst>
          </p:cNvPr>
          <p:cNvSpPr/>
          <p:nvPr/>
        </p:nvSpPr>
        <p:spPr>
          <a:xfrm>
            <a:off x="1350335" y="928120"/>
            <a:ext cx="1417182" cy="1318523"/>
          </a:xfrm>
          <a:prstGeom prst="ellipse">
            <a:avLst/>
          </a:prstGeom>
          <a:solidFill>
            <a:srgbClr val="F2F1EE"/>
          </a:solidFill>
          <a:ln w="19050">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Course - Behind the Checkmark</a:t>
            </a:r>
          </a:p>
        </p:txBody>
      </p:sp>
      <p:sp>
        <p:nvSpPr>
          <p:cNvPr id="3" name="Slide Number Placeholder 2"/>
          <p:cNvSpPr>
            <a:spLocks noGrp="1"/>
          </p:cNvSpPr>
          <p:nvPr>
            <p:ph type="sldNum" sz="quarter" idx="4294967295"/>
          </p:nvPr>
        </p:nvSpPr>
        <p:spPr/>
        <p:txBody>
          <a:bodyPr/>
          <a:lstStyle/>
          <a:p>
            <a:fld id="{FA06F0F5-DF6A-4E0E-AC03-6B0D0B0A1300}" type="slidenum">
              <a:rPr lang="en-US" sz="900" smtClean="0"/>
              <a:pPr/>
              <a:t>6</a:t>
            </a:fld>
            <a:endParaRPr lang="en-US" sz="900" dirty="0"/>
          </a:p>
        </p:txBody>
      </p:sp>
      <p:pic>
        <p:nvPicPr>
          <p:cNvPr id="14" name="Picture 13">
            <a:extLst>
              <a:ext uri="{FF2B5EF4-FFF2-40B4-BE49-F238E27FC236}">
                <a16:creationId xmlns:a16="http://schemas.microsoft.com/office/drawing/2014/main" id="{8B6698C2-BC36-33DA-D25B-A96751C567B1}"/>
              </a:ext>
            </a:extLst>
          </p:cNvPr>
          <p:cNvPicPr>
            <a:picLocks noChangeAspect="1"/>
          </p:cNvPicPr>
          <p:nvPr/>
        </p:nvPicPr>
        <p:blipFill>
          <a:blip r:embed="rId3"/>
          <a:stretch>
            <a:fillRect/>
          </a:stretch>
        </p:blipFill>
        <p:spPr>
          <a:xfrm rot="21101093">
            <a:off x="8133981" y="4168469"/>
            <a:ext cx="557802" cy="721388"/>
          </a:xfrm>
          <a:prstGeom prst="rect">
            <a:avLst/>
          </a:prstGeom>
        </p:spPr>
      </p:pic>
      <p:pic>
        <p:nvPicPr>
          <p:cNvPr id="15" name="Picture 14">
            <a:extLst>
              <a:ext uri="{FF2B5EF4-FFF2-40B4-BE49-F238E27FC236}">
                <a16:creationId xmlns:a16="http://schemas.microsoft.com/office/drawing/2014/main" id="{D96C6CC0-A8DB-7DE5-FBA1-D7B4BB6890F6}"/>
              </a:ext>
            </a:extLst>
          </p:cNvPr>
          <p:cNvPicPr>
            <a:picLocks noChangeAspect="1"/>
          </p:cNvPicPr>
          <p:nvPr/>
        </p:nvPicPr>
        <p:blipFill>
          <a:blip r:embed="rId4"/>
          <a:stretch>
            <a:fillRect/>
          </a:stretch>
        </p:blipFill>
        <p:spPr>
          <a:xfrm rot="1006665">
            <a:off x="7663634" y="4175869"/>
            <a:ext cx="514291" cy="665054"/>
          </a:xfrm>
          <a:prstGeom prst="rect">
            <a:avLst/>
          </a:prstGeom>
        </p:spPr>
      </p:pic>
      <p:sp>
        <p:nvSpPr>
          <p:cNvPr id="4" name="Flowchart: Process 3">
            <a:extLst>
              <a:ext uri="{FF2B5EF4-FFF2-40B4-BE49-F238E27FC236}">
                <a16:creationId xmlns:a16="http://schemas.microsoft.com/office/drawing/2014/main" id="{D943B442-E565-74EE-70DB-7282F497090B}"/>
              </a:ext>
            </a:extLst>
          </p:cNvPr>
          <p:cNvSpPr/>
          <p:nvPr/>
        </p:nvSpPr>
        <p:spPr>
          <a:xfrm>
            <a:off x="890895" y="2454709"/>
            <a:ext cx="2336062" cy="1318523"/>
          </a:xfrm>
          <a:prstGeom prst="flowChartProcess">
            <a:avLst/>
          </a:prstGeom>
          <a:solidFill>
            <a:srgbClr val="F9C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LIMRA is the trusted source for AML Training</a:t>
            </a:r>
          </a:p>
        </p:txBody>
      </p:sp>
      <p:sp>
        <p:nvSpPr>
          <p:cNvPr id="16" name="Flowchart: Process 15">
            <a:extLst>
              <a:ext uri="{FF2B5EF4-FFF2-40B4-BE49-F238E27FC236}">
                <a16:creationId xmlns:a16="http://schemas.microsoft.com/office/drawing/2014/main" id="{31CBDDF1-2684-E87D-C587-E0C52D9BF1C5}"/>
              </a:ext>
            </a:extLst>
          </p:cNvPr>
          <p:cNvSpPr/>
          <p:nvPr/>
        </p:nvSpPr>
        <p:spPr>
          <a:xfrm>
            <a:off x="7058206" y="5246262"/>
            <a:ext cx="2336062" cy="1318523"/>
          </a:xfrm>
          <a:prstGeom prst="flowChartProcess">
            <a:avLst/>
          </a:prstGeom>
          <a:solidFill>
            <a:srgbClr val="F9C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Access to awareness material</a:t>
            </a:r>
          </a:p>
        </p:txBody>
      </p:sp>
      <p:sp>
        <p:nvSpPr>
          <p:cNvPr id="17" name="Flowchart: Process 16">
            <a:extLst>
              <a:ext uri="{FF2B5EF4-FFF2-40B4-BE49-F238E27FC236}">
                <a16:creationId xmlns:a16="http://schemas.microsoft.com/office/drawing/2014/main" id="{E39E86B0-2661-CE4F-8578-02485ABF964C}"/>
              </a:ext>
            </a:extLst>
          </p:cNvPr>
          <p:cNvSpPr/>
          <p:nvPr/>
        </p:nvSpPr>
        <p:spPr>
          <a:xfrm>
            <a:off x="2955052" y="5270617"/>
            <a:ext cx="2336062" cy="1318523"/>
          </a:xfrm>
          <a:prstGeom prst="flowChartProcess">
            <a:avLst/>
          </a:prstGeom>
          <a:solidFill>
            <a:srgbClr val="F9C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Access to resource library</a:t>
            </a:r>
          </a:p>
        </p:txBody>
      </p:sp>
      <p:sp>
        <p:nvSpPr>
          <p:cNvPr id="20" name="Flowchart: Process 19">
            <a:extLst>
              <a:ext uri="{FF2B5EF4-FFF2-40B4-BE49-F238E27FC236}">
                <a16:creationId xmlns:a16="http://schemas.microsoft.com/office/drawing/2014/main" id="{3F62E763-20B5-5CD7-6E7E-8DDC5B8FD647}"/>
              </a:ext>
            </a:extLst>
          </p:cNvPr>
          <p:cNvSpPr/>
          <p:nvPr/>
        </p:nvSpPr>
        <p:spPr>
          <a:xfrm>
            <a:off x="4918108" y="2457509"/>
            <a:ext cx="2336062" cy="1318523"/>
          </a:xfrm>
          <a:prstGeom prst="flowChartProcess">
            <a:avLst/>
          </a:prstGeom>
          <a:solidFill>
            <a:srgbClr val="F9C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Updated annually by industry experts</a:t>
            </a:r>
          </a:p>
        </p:txBody>
      </p:sp>
      <p:pic>
        <p:nvPicPr>
          <p:cNvPr id="24" name="Picture 23" descr="A blue and white globe with a number in it&#10;&#10;Description automatically generated">
            <a:extLst>
              <a:ext uri="{FF2B5EF4-FFF2-40B4-BE49-F238E27FC236}">
                <a16:creationId xmlns:a16="http://schemas.microsoft.com/office/drawing/2014/main" id="{3D8A4904-E127-728E-54D5-D75F5D581D76}"/>
              </a:ext>
            </a:extLst>
          </p:cNvPr>
          <p:cNvPicPr>
            <a:picLocks noChangeAspect="1"/>
          </p:cNvPicPr>
          <p:nvPr/>
        </p:nvPicPr>
        <p:blipFill>
          <a:blip r:embed="rId5"/>
          <a:stretch>
            <a:fillRect/>
          </a:stretch>
        </p:blipFill>
        <p:spPr>
          <a:xfrm>
            <a:off x="3561364" y="4030473"/>
            <a:ext cx="909830" cy="909830"/>
          </a:xfrm>
          <a:prstGeom prst="rect">
            <a:avLst/>
          </a:prstGeom>
        </p:spPr>
      </p:pic>
      <p:pic>
        <p:nvPicPr>
          <p:cNvPr id="26" name="Picture 25" descr="A blue check mark in a circle&#10;&#10;Description automatically generated">
            <a:extLst>
              <a:ext uri="{FF2B5EF4-FFF2-40B4-BE49-F238E27FC236}">
                <a16:creationId xmlns:a16="http://schemas.microsoft.com/office/drawing/2014/main" id="{01345B5E-FB9B-6949-8CA4-4B344B50F9D6}"/>
              </a:ext>
            </a:extLst>
          </p:cNvPr>
          <p:cNvPicPr>
            <a:picLocks noChangeAspect="1"/>
          </p:cNvPicPr>
          <p:nvPr/>
        </p:nvPicPr>
        <p:blipFill>
          <a:blip r:embed="rId6"/>
          <a:stretch>
            <a:fillRect/>
          </a:stretch>
        </p:blipFill>
        <p:spPr>
          <a:xfrm>
            <a:off x="9585568" y="1143227"/>
            <a:ext cx="919404" cy="851300"/>
          </a:xfrm>
          <a:prstGeom prst="rect">
            <a:avLst/>
          </a:prstGeom>
        </p:spPr>
      </p:pic>
      <p:pic>
        <p:nvPicPr>
          <p:cNvPr id="28" name="Picture 27" descr="A blue and black calendar&#10;&#10;Description automatically generated">
            <a:extLst>
              <a:ext uri="{FF2B5EF4-FFF2-40B4-BE49-F238E27FC236}">
                <a16:creationId xmlns:a16="http://schemas.microsoft.com/office/drawing/2014/main" id="{4184D7C9-6030-E238-85A8-1A3268687B7A}"/>
              </a:ext>
            </a:extLst>
          </p:cNvPr>
          <p:cNvPicPr>
            <a:picLocks noChangeAspect="1"/>
          </p:cNvPicPr>
          <p:nvPr/>
        </p:nvPicPr>
        <p:blipFill>
          <a:blip r:embed="rId7"/>
          <a:stretch>
            <a:fillRect/>
          </a:stretch>
        </p:blipFill>
        <p:spPr>
          <a:xfrm>
            <a:off x="5678423" y="1162601"/>
            <a:ext cx="866265" cy="797307"/>
          </a:xfrm>
          <a:prstGeom prst="rect">
            <a:avLst/>
          </a:prstGeom>
        </p:spPr>
      </p:pic>
      <p:sp>
        <p:nvSpPr>
          <p:cNvPr id="29" name="Flowchart: Process 28">
            <a:extLst>
              <a:ext uri="{FF2B5EF4-FFF2-40B4-BE49-F238E27FC236}">
                <a16:creationId xmlns:a16="http://schemas.microsoft.com/office/drawing/2014/main" id="{9C5BD754-8F35-21BD-DF59-A2A23C10EA59}"/>
              </a:ext>
            </a:extLst>
          </p:cNvPr>
          <p:cNvSpPr/>
          <p:nvPr/>
        </p:nvSpPr>
        <p:spPr>
          <a:xfrm>
            <a:off x="8945321" y="2461750"/>
            <a:ext cx="2336062" cy="1318523"/>
          </a:xfrm>
          <a:prstGeom prst="flowChartProcess">
            <a:avLst/>
          </a:prstGeom>
          <a:solidFill>
            <a:srgbClr val="F9C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Reviewed and accepted by member companies prior to publishing.</a:t>
            </a:r>
          </a:p>
        </p:txBody>
      </p:sp>
      <p:pic>
        <p:nvPicPr>
          <p:cNvPr id="31" name="Picture 30" descr="A blue and black rectangular frame with a flower&#10;&#10;Description automatically generated">
            <a:extLst>
              <a:ext uri="{FF2B5EF4-FFF2-40B4-BE49-F238E27FC236}">
                <a16:creationId xmlns:a16="http://schemas.microsoft.com/office/drawing/2014/main" id="{E7F4B44B-8DB3-C91F-9205-C27EE20FF149}"/>
              </a:ext>
            </a:extLst>
          </p:cNvPr>
          <p:cNvPicPr>
            <a:picLocks noChangeAspect="1"/>
          </p:cNvPicPr>
          <p:nvPr/>
        </p:nvPicPr>
        <p:blipFill>
          <a:blip r:embed="rId8"/>
          <a:stretch>
            <a:fillRect/>
          </a:stretch>
        </p:blipFill>
        <p:spPr>
          <a:xfrm>
            <a:off x="1586360" y="1240480"/>
            <a:ext cx="945131" cy="719428"/>
          </a:xfrm>
          <a:prstGeom prst="rect">
            <a:avLst/>
          </a:prstGeom>
        </p:spPr>
      </p:pic>
    </p:spTree>
    <p:extLst>
      <p:ext uri="{BB962C8B-B14F-4D97-AF65-F5344CB8AC3E}">
        <p14:creationId xmlns:p14="http://schemas.microsoft.com/office/powerpoint/2010/main" val="4219745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 Retrieval Service (VRS) – LIMRA AML Training</a:t>
            </a:r>
          </a:p>
        </p:txBody>
      </p:sp>
      <p:sp>
        <p:nvSpPr>
          <p:cNvPr id="6" name="Text Placeholder 5">
            <a:extLst>
              <a:ext uri="{FF2B5EF4-FFF2-40B4-BE49-F238E27FC236}">
                <a16:creationId xmlns:a16="http://schemas.microsoft.com/office/drawing/2014/main" id="{E4712703-83E3-4FA4-C5A2-1A482B27EF02}"/>
              </a:ext>
            </a:extLst>
          </p:cNvPr>
          <p:cNvSpPr>
            <a:spLocks noGrp="1"/>
          </p:cNvSpPr>
          <p:nvPr>
            <p:ph type="body" sz="quarter" idx="10"/>
          </p:nvPr>
        </p:nvSpPr>
        <p:spPr>
          <a:xfrm>
            <a:off x="1605480" y="1875766"/>
            <a:ext cx="8981040" cy="3106467"/>
          </a:xfrm>
        </p:spPr>
        <p:txBody>
          <a:bodyPr/>
          <a:lstStyle/>
          <a:p>
            <a:pPr marL="4572" indent="0" algn="ctr">
              <a:buNone/>
            </a:pPr>
            <a:r>
              <a:rPr lang="en-US" sz="2800" dirty="0">
                <a:solidFill>
                  <a:schemeClr val="accent4"/>
                </a:solidFill>
              </a:rPr>
              <a:t>The LIMRA VRS program gives organizations that need verification and do not believe they need to enroll – </a:t>
            </a:r>
            <a:r>
              <a:rPr lang="en-US" sz="2800" b="1" dirty="0">
                <a:solidFill>
                  <a:schemeClr val="tx2"/>
                </a:solidFill>
              </a:rPr>
              <a:t>agencies, IMOs, BGAs, and other supervisory organizations that work with independent producers </a:t>
            </a:r>
            <a:r>
              <a:rPr lang="en-US" sz="2800" dirty="0">
                <a:solidFill>
                  <a:schemeClr val="accent4"/>
                </a:solidFill>
              </a:rPr>
              <a:t>– the ability to request and receive digital validation of course completion for LIMRA’s industry-approved AML Training courses.</a:t>
            </a:r>
          </a:p>
          <a:p>
            <a:pPr marL="4572" indent="0" algn="ctr">
              <a:buNone/>
            </a:pPr>
            <a:endParaRPr lang="en-US" sz="2800" dirty="0">
              <a:solidFill>
                <a:schemeClr val="accent4"/>
              </a:solidFill>
            </a:endParaRPr>
          </a:p>
          <a:p>
            <a:pPr marL="4572" indent="0" algn="ctr">
              <a:buNone/>
            </a:pPr>
            <a:endParaRPr lang="en-US" sz="2800" dirty="0">
              <a:solidFill>
                <a:schemeClr val="accent4"/>
              </a:solidFill>
            </a:endParaRPr>
          </a:p>
          <a:p>
            <a:pPr marL="4572" indent="0">
              <a:buNone/>
            </a:pPr>
            <a:endParaRPr lang="en-US" sz="2800" dirty="0">
              <a:solidFill>
                <a:schemeClr val="accent4"/>
              </a:solidFill>
            </a:endParaRPr>
          </a:p>
        </p:txBody>
      </p:sp>
      <p:sp>
        <p:nvSpPr>
          <p:cNvPr id="3" name="Slide Number Placeholder 2"/>
          <p:cNvSpPr>
            <a:spLocks noGrp="1"/>
          </p:cNvSpPr>
          <p:nvPr>
            <p:ph type="sldNum" sz="quarter" idx="4294967295"/>
          </p:nvPr>
        </p:nvSpPr>
        <p:spPr/>
        <p:txBody>
          <a:bodyPr/>
          <a:lstStyle/>
          <a:p>
            <a:fld id="{FA06F0F5-DF6A-4E0E-AC03-6B0D0B0A1300}" type="slidenum">
              <a:rPr lang="en-US" sz="900" smtClean="0"/>
              <a:pPr/>
              <a:t>7</a:t>
            </a:fld>
            <a:endParaRPr lang="en-US" sz="900" dirty="0"/>
          </a:p>
        </p:txBody>
      </p:sp>
    </p:spTree>
    <p:extLst>
      <p:ext uri="{BB962C8B-B14F-4D97-AF65-F5344CB8AC3E}">
        <p14:creationId xmlns:p14="http://schemas.microsoft.com/office/powerpoint/2010/main" val="3574625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fld id="{FA06F0F5-DF6A-4E0E-AC03-6B0D0B0A1300}" type="slidenum">
              <a:rPr lang="en-US" sz="900" smtClean="0"/>
              <a:pPr/>
              <a:t>8</a:t>
            </a:fld>
            <a:endParaRPr lang="en-US" sz="900" dirty="0"/>
          </a:p>
        </p:txBody>
      </p:sp>
      <p:sp>
        <p:nvSpPr>
          <p:cNvPr id="5" name="Title 1"/>
          <p:cNvSpPr>
            <a:spLocks noGrp="1"/>
          </p:cNvSpPr>
          <p:nvPr>
            <p:ph type="title"/>
          </p:nvPr>
        </p:nvSpPr>
        <p:spPr/>
        <p:txBody>
          <a:bodyPr/>
          <a:lstStyle/>
          <a:p>
            <a:r>
              <a:rPr lang="en-US" dirty="0"/>
              <a:t>Verification Retrieval Service (VRS) – LIMRA AML Training</a:t>
            </a:r>
          </a:p>
        </p:txBody>
      </p:sp>
      <p:sp>
        <p:nvSpPr>
          <p:cNvPr id="6" name="TextBox 5"/>
          <p:cNvSpPr txBox="1"/>
          <p:nvPr/>
        </p:nvSpPr>
        <p:spPr>
          <a:xfrm>
            <a:off x="259080" y="949438"/>
            <a:ext cx="6056875" cy="4955203"/>
          </a:xfrm>
          <a:prstGeom prst="rect">
            <a:avLst/>
          </a:prstGeom>
          <a:noFill/>
        </p:spPr>
        <p:txBody>
          <a:bodyPr wrap="square" rtlCol="0">
            <a:spAutoFit/>
          </a:bodyPr>
          <a:lstStyle/>
          <a:p>
            <a:r>
              <a:rPr lang="en-US" sz="2800" b="1" dirty="0"/>
              <a:t>Features:</a:t>
            </a:r>
          </a:p>
          <a:p>
            <a:endParaRPr lang="en-US" b="1" dirty="0"/>
          </a:p>
          <a:p>
            <a:pPr marL="457200" indent="-457200">
              <a:buFont typeface="Arial" panose="020B0604020202020204" pitchFamily="34" charset="0"/>
              <a:buChar char="•"/>
            </a:pPr>
            <a:r>
              <a:rPr lang="en-US" dirty="0"/>
              <a:t>Access data from 500,000 individual producers and 120+ companies.</a:t>
            </a:r>
          </a:p>
          <a:p>
            <a:endParaRPr lang="en-US" dirty="0"/>
          </a:p>
          <a:p>
            <a:pPr marL="457200" indent="-457200">
              <a:buFont typeface="Arial" panose="020B0604020202020204" pitchFamily="34" charset="0"/>
              <a:buChar char="•"/>
            </a:pPr>
            <a:r>
              <a:rPr lang="en-US" dirty="0"/>
              <a:t>Instant retrieval verifying AML course completions (within the past 2 years).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Limited input required to request and receive real-time results.</a:t>
            </a:r>
          </a:p>
          <a:p>
            <a:endParaRPr lang="en-US" dirty="0"/>
          </a:p>
          <a:p>
            <a:pPr marL="457200" indent="-457200">
              <a:buFont typeface="Arial" panose="020B0604020202020204" pitchFamily="34" charset="0"/>
              <a:buChar char="•"/>
            </a:pPr>
            <a:r>
              <a:rPr lang="en-US" dirty="0"/>
              <a:t>Consume the data in several ways:</a:t>
            </a:r>
          </a:p>
          <a:p>
            <a:pPr marL="914400" lvl="1" indent="-457200">
              <a:buFont typeface="Arial" panose="020B0604020202020204" pitchFamily="34" charset="0"/>
              <a:buChar char="•"/>
            </a:pPr>
            <a:r>
              <a:rPr lang="en-US" dirty="0"/>
              <a:t>Customer Portal </a:t>
            </a:r>
          </a:p>
          <a:p>
            <a:pPr marL="914400" lvl="1" indent="-457200">
              <a:buFont typeface="Arial" panose="020B0604020202020204" pitchFamily="34" charset="0"/>
              <a:buChar char="•"/>
            </a:pPr>
            <a:r>
              <a:rPr lang="en-US" dirty="0"/>
              <a:t>Export to Excel</a:t>
            </a:r>
          </a:p>
          <a:p>
            <a:pPr marL="914400" lvl="1" indent="-457200">
              <a:buFont typeface="Arial" panose="020B0604020202020204" pitchFamily="34" charset="0"/>
              <a:buChar char="•"/>
            </a:pPr>
            <a:r>
              <a:rPr lang="en-US" dirty="0"/>
              <a:t>API interface</a:t>
            </a:r>
          </a:p>
          <a:p>
            <a:endParaRPr lang="en-US" dirty="0"/>
          </a:p>
          <a:p>
            <a:pPr marL="457200" indent="-457200">
              <a:buFont typeface="Arial" panose="020B0604020202020204" pitchFamily="34" charset="0"/>
              <a:buChar char="•"/>
            </a:pPr>
            <a:r>
              <a:rPr lang="en-US" dirty="0"/>
              <a:t>Subscription model available for usage &amp; pricing.</a:t>
            </a:r>
            <a:endParaRPr lang="en-US" b="1" dirty="0"/>
          </a:p>
        </p:txBody>
      </p:sp>
      <p:pic>
        <p:nvPicPr>
          <p:cNvPr id="7" name="Picture 1" descr="image001">
            <a:extLst>
              <a:ext uri="{FF2B5EF4-FFF2-40B4-BE49-F238E27FC236}">
                <a16:creationId xmlns:a16="http://schemas.microsoft.com/office/drawing/2014/main" id="{08E4D67E-63A8-FAD7-CA77-98065DEAA5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19" t="27005" r="38701" b="16571"/>
          <a:stretch/>
        </p:blipFill>
        <p:spPr bwMode="auto">
          <a:xfrm>
            <a:off x="6315955" y="1629989"/>
            <a:ext cx="5794744" cy="382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311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fld id="{FA06F0F5-DF6A-4E0E-AC03-6B0D0B0A1300}" type="slidenum">
              <a:rPr lang="en-US" sz="900" smtClean="0"/>
              <a:pPr/>
              <a:t>9</a:t>
            </a:fld>
            <a:endParaRPr lang="en-US" sz="900" dirty="0"/>
          </a:p>
        </p:txBody>
      </p:sp>
      <p:sp>
        <p:nvSpPr>
          <p:cNvPr id="5" name="Title 1"/>
          <p:cNvSpPr>
            <a:spLocks noGrp="1"/>
          </p:cNvSpPr>
          <p:nvPr>
            <p:ph type="title"/>
          </p:nvPr>
        </p:nvSpPr>
        <p:spPr/>
        <p:txBody>
          <a:bodyPr/>
          <a:lstStyle/>
          <a:p>
            <a:r>
              <a:rPr lang="en-US" dirty="0"/>
              <a:t>Verification Retrieval Service (VRS) – LIMRA AML Training</a:t>
            </a:r>
          </a:p>
        </p:txBody>
      </p:sp>
      <p:sp>
        <p:nvSpPr>
          <p:cNvPr id="6" name="TextBox 5"/>
          <p:cNvSpPr txBox="1"/>
          <p:nvPr/>
        </p:nvSpPr>
        <p:spPr>
          <a:xfrm>
            <a:off x="347382" y="1129069"/>
            <a:ext cx="6091114" cy="4216539"/>
          </a:xfrm>
          <a:prstGeom prst="rect">
            <a:avLst/>
          </a:prstGeom>
          <a:noFill/>
        </p:spPr>
        <p:txBody>
          <a:bodyPr wrap="square" rtlCol="0">
            <a:spAutoFit/>
          </a:bodyPr>
          <a:lstStyle/>
          <a:p>
            <a:r>
              <a:rPr lang="en-US" sz="2800" b="1" dirty="0"/>
              <a:t>Benefits:</a:t>
            </a:r>
          </a:p>
          <a:p>
            <a:endParaRPr lang="en-US" sz="2000" b="1" dirty="0"/>
          </a:p>
          <a:p>
            <a:pPr marL="457200" indent="-457200">
              <a:buFont typeface="Arial" panose="020B0604020202020204" pitchFamily="34" charset="0"/>
              <a:buChar char="•"/>
            </a:pPr>
            <a:r>
              <a:rPr lang="en-US" sz="2000" dirty="0"/>
              <a:t>Easy-to-use online Customer Portal.</a:t>
            </a:r>
          </a:p>
          <a:p>
            <a:endParaRPr lang="en-US" sz="2000" dirty="0"/>
          </a:p>
          <a:p>
            <a:pPr marL="457200" indent="-457200">
              <a:buFont typeface="Arial" panose="020B0604020202020204" pitchFamily="34" charset="0"/>
              <a:buChar char="•"/>
            </a:pPr>
            <a:r>
              <a:rPr lang="en-US" sz="2000" dirty="0"/>
              <a:t>Real-time verification of completion status.</a:t>
            </a:r>
          </a:p>
          <a:p>
            <a:pPr lvl="1"/>
            <a:endParaRPr lang="en-US" sz="2000" dirty="0"/>
          </a:p>
          <a:p>
            <a:pPr marL="457200" indent="-457200">
              <a:buFont typeface="Arial" panose="020B0604020202020204" pitchFamily="34" charset="0"/>
              <a:buChar char="•"/>
            </a:pPr>
            <a:r>
              <a:rPr lang="en-US" sz="2000" dirty="0"/>
              <a:t>Resolve producer/financial professional AML training issues more efficiently.</a:t>
            </a:r>
          </a:p>
          <a:p>
            <a:endParaRPr lang="en-US" sz="2000" dirty="0"/>
          </a:p>
          <a:p>
            <a:pPr marL="342900" indent="-342900">
              <a:buFont typeface="Arial" panose="020B0604020202020204" pitchFamily="34" charset="0"/>
              <a:buChar char="•"/>
            </a:pPr>
            <a:r>
              <a:rPr lang="en-US" sz="2000" dirty="0"/>
              <a:t>Minimize application delays and cancellations.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Let the system do the checking.</a:t>
            </a:r>
          </a:p>
          <a:p>
            <a:endParaRPr lang="en-US" sz="2000" dirty="0"/>
          </a:p>
        </p:txBody>
      </p:sp>
      <p:pic>
        <p:nvPicPr>
          <p:cNvPr id="2" name="Picture 1">
            <a:extLst>
              <a:ext uri="{FF2B5EF4-FFF2-40B4-BE49-F238E27FC236}">
                <a16:creationId xmlns:a16="http://schemas.microsoft.com/office/drawing/2014/main" id="{FCDDE70C-D942-ABD5-8450-1F0C38379CE5}"/>
              </a:ext>
            </a:extLst>
          </p:cNvPr>
          <p:cNvPicPr>
            <a:picLocks noChangeAspect="1"/>
          </p:cNvPicPr>
          <p:nvPr/>
        </p:nvPicPr>
        <p:blipFill rotWithShape="1">
          <a:blip r:embed="rId3"/>
          <a:srcRect l="19590" r="18443"/>
          <a:stretch/>
        </p:blipFill>
        <p:spPr>
          <a:xfrm>
            <a:off x="7375161" y="1129069"/>
            <a:ext cx="4282301" cy="4599862"/>
          </a:xfrm>
          <a:prstGeom prst="rect">
            <a:avLst/>
          </a:prstGeom>
        </p:spPr>
      </p:pic>
    </p:spTree>
    <p:extLst>
      <p:ext uri="{BB962C8B-B14F-4D97-AF65-F5344CB8AC3E}">
        <p14:creationId xmlns:p14="http://schemas.microsoft.com/office/powerpoint/2010/main" val="279986079"/>
      </p:ext>
    </p:extLst>
  </p:cSld>
  <p:clrMapOvr>
    <a:masterClrMapping/>
  </p:clrMapOvr>
</p:sld>
</file>

<file path=ppt/theme/theme1.xml><?xml version="1.0" encoding="utf-8"?>
<a:theme xmlns:a="http://schemas.openxmlformats.org/drawingml/2006/main" name="2022 LIMRA-LOMA Presentation">
  <a:themeElements>
    <a:clrScheme name="2022 Branding Colors">
      <a:dk1>
        <a:srgbClr val="000000"/>
      </a:dk1>
      <a:lt1>
        <a:srgbClr val="FFFFFF"/>
      </a:lt1>
      <a:dk2>
        <a:srgbClr val="004C9D"/>
      </a:dk2>
      <a:lt2>
        <a:srgbClr val="9D9795"/>
      </a:lt2>
      <a:accent1>
        <a:srgbClr val="0B9EC1"/>
      </a:accent1>
      <a:accent2>
        <a:srgbClr val="FAC809"/>
      </a:accent2>
      <a:accent3>
        <a:srgbClr val="008145"/>
      </a:accent3>
      <a:accent4>
        <a:srgbClr val="F7921E"/>
      </a:accent4>
      <a:accent5>
        <a:srgbClr val="603F99"/>
      </a:accent5>
      <a:accent6>
        <a:srgbClr val="51B9EA"/>
      </a:accent6>
      <a:hlink>
        <a:srgbClr val="008599"/>
      </a:hlink>
      <a:folHlink>
        <a:srgbClr val="8270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2.xml><?xml version="1.0" encoding="utf-8"?>
<a:theme xmlns:a="http://schemas.openxmlformats.org/drawingml/2006/main" name="1_2022 LIMRA-LOMA Presentation">
  <a:themeElements>
    <a:clrScheme name="2022 Branding Colors">
      <a:dk1>
        <a:srgbClr val="000000"/>
      </a:dk1>
      <a:lt1>
        <a:srgbClr val="FFFFFF"/>
      </a:lt1>
      <a:dk2>
        <a:srgbClr val="004C9D"/>
      </a:dk2>
      <a:lt2>
        <a:srgbClr val="9D9795"/>
      </a:lt2>
      <a:accent1>
        <a:srgbClr val="0B9EC1"/>
      </a:accent1>
      <a:accent2>
        <a:srgbClr val="FAC809"/>
      </a:accent2>
      <a:accent3>
        <a:srgbClr val="008145"/>
      </a:accent3>
      <a:accent4>
        <a:srgbClr val="F7921E"/>
      </a:accent4>
      <a:accent5>
        <a:srgbClr val="603F99"/>
      </a:accent5>
      <a:accent6>
        <a:srgbClr val="51B9EA"/>
      </a:accent6>
      <a:hlink>
        <a:srgbClr val="008599"/>
      </a:hlink>
      <a:folHlink>
        <a:srgbClr val="8270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3.xml><?xml version="1.0" encoding="utf-8"?>
<a:theme xmlns:a="http://schemas.openxmlformats.org/drawingml/2006/main" name="2_2022 LIMRA-LOMA Presentation">
  <a:themeElements>
    <a:clrScheme name="Custom 4">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004C9D"/>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LOMA presentation WIDE_BC_v4.potx" id="{17BB12F1-5762-4EBC-9FB0-B2EAE8501262}" vid="{F175EB97-A733-48FE-B34C-ACFA024932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693F899606CD4C9D01FF48DD694F86" ma:contentTypeVersion="1" ma:contentTypeDescription="Create a new document." ma:contentTypeScope="" ma:versionID="06b9ac493270b188f6531166cd6cd8fc">
  <xsd:schema xmlns:xsd="http://www.w3.org/2001/XMLSchema" xmlns:xs="http://www.w3.org/2001/XMLSchema" xmlns:p="http://schemas.microsoft.com/office/2006/metadata/properties" xmlns:ns2="ff47d776-8114-4207-8cc3-ed44e79849e7" xmlns:ns3="05c452c8-1c6f-4d8e-b449-e328afff9455" targetNamespace="http://schemas.microsoft.com/office/2006/metadata/properties" ma:root="true" ma:fieldsID="0a9a60aaf66478c325c13428e36c9635" ns2:_="" ns3:_="">
    <xsd:import namespace="ff47d776-8114-4207-8cc3-ed44e79849e7"/>
    <xsd:import namespace="05c452c8-1c6f-4d8e-b449-e328afff9455"/>
    <xsd:element name="properties">
      <xsd:complexType>
        <xsd:sequence>
          <xsd:element name="documentManagement">
            <xsd:complexType>
              <xsd:all>
                <xsd:element ref="ns2:Sensitiv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47d776-8114-4207-8cc3-ed44e79849e7" elementFormDefault="qualified">
    <xsd:import namespace="http://schemas.microsoft.com/office/2006/documentManagement/types"/>
    <xsd:import namespace="http://schemas.microsoft.com/office/infopath/2007/PartnerControls"/>
    <xsd:element name="Sensitivity" ma:index="8" nillable="true" ma:displayName="Sensitivity" ma:default="Internal Use" ma:format="Dropdown" ma:internalName="Sensitivity">
      <xsd:simpleType>
        <xsd:restriction base="dms:Choice">
          <xsd:enumeration value="Public"/>
          <xsd:enumeration value="Member Only"/>
          <xsd:enumeration value="Internal Use"/>
          <xsd:enumeration value="Confidential"/>
          <xsd:enumeration value="Secret"/>
        </xsd:restriction>
      </xsd:simpleType>
    </xsd:element>
  </xsd:schema>
  <xsd:schema xmlns:xsd="http://www.w3.org/2001/XMLSchema" xmlns:xs="http://www.w3.org/2001/XMLSchema" xmlns:dms="http://schemas.microsoft.com/office/2006/documentManagement/types" xmlns:pc="http://schemas.microsoft.com/office/infopath/2007/PartnerControls" targetNamespace="05c452c8-1c6f-4d8e-b449-e328afff9455"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ensitivity xmlns="ff47d776-8114-4207-8cc3-ed44e79849e7">Internal Use</Sensitivity>
  </documentManagement>
</p:properties>
</file>

<file path=customXml/itemProps1.xml><?xml version="1.0" encoding="utf-8"?>
<ds:datastoreItem xmlns:ds="http://schemas.openxmlformats.org/officeDocument/2006/customXml" ds:itemID="{28739A3B-44F2-4B1D-86F9-B06C3C6995D1}">
  <ds:schemaRefs>
    <ds:schemaRef ds:uri="http://schemas.microsoft.com/sharepoint/v3/contenttype/forms"/>
  </ds:schemaRefs>
</ds:datastoreItem>
</file>

<file path=customXml/itemProps2.xml><?xml version="1.0" encoding="utf-8"?>
<ds:datastoreItem xmlns:ds="http://schemas.openxmlformats.org/officeDocument/2006/customXml" ds:itemID="{DE1E4A85-02D5-4FF5-8A5B-0A25906433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47d776-8114-4207-8cc3-ed44e79849e7"/>
    <ds:schemaRef ds:uri="05c452c8-1c6f-4d8e-b449-e328afff94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7CD4A8-A75F-4042-8B00-3ABE0B150ACA}">
  <ds:schemaRefs>
    <ds:schemaRef ds:uri="http://schemas.openxmlformats.org/package/2006/metadata/core-properties"/>
    <ds:schemaRef ds:uri="http://purl.org/dc/dcmitype/"/>
    <ds:schemaRef ds:uri="http://schemas.microsoft.com/office/infopath/2007/PartnerControls"/>
    <ds:schemaRef ds:uri="05c452c8-1c6f-4d8e-b449-e328afff9455"/>
    <ds:schemaRef ds:uri="http://purl.org/dc/terms/"/>
    <ds:schemaRef ds:uri="http://purl.org/dc/elements/1.1/"/>
    <ds:schemaRef ds:uri="http://schemas.microsoft.com/office/2006/documentManagement/types"/>
    <ds:schemaRef ds:uri="ff47d776-8114-4207-8cc3-ed44e79849e7"/>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2022 BRAND_LIMRA presentation WIDE_BC_v4</Template>
  <TotalTime>28960</TotalTime>
  <Words>2091</Words>
  <Application>Microsoft Office PowerPoint</Application>
  <PresentationFormat>Widescreen</PresentationFormat>
  <Paragraphs>232</Paragraphs>
  <Slides>16</Slides>
  <Notes>15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16</vt:i4>
      </vt:variant>
    </vt:vector>
  </HeadingPairs>
  <TitlesOfParts>
    <vt:vector size="24" baseType="lpstr">
      <vt:lpstr>Arial</vt:lpstr>
      <vt:lpstr>Arial Black</vt:lpstr>
      <vt:lpstr>Calibri</vt:lpstr>
      <vt:lpstr>Futura Std Medium</vt:lpstr>
      <vt:lpstr>Times New Roman</vt:lpstr>
      <vt:lpstr>2022 LIMRA-LOMA Presentation</vt:lpstr>
      <vt:lpstr>1_2022 LIMRA-LOMA Presentation</vt:lpstr>
      <vt:lpstr>2_2022 LIMRA-LOMA Presentation</vt:lpstr>
      <vt:lpstr>Verification Retrieval Service</vt:lpstr>
      <vt:lpstr>About Us</vt:lpstr>
      <vt:lpstr>Empowering Our Members</vt:lpstr>
      <vt:lpstr>Collaborative Industry Solutions</vt:lpstr>
      <vt:lpstr>We want to hear from you!</vt:lpstr>
      <vt:lpstr>The Course - Behind the Checkmark</vt:lpstr>
      <vt:lpstr>Verification Retrieval Service (VRS) – LIMRA AML Training</vt:lpstr>
      <vt:lpstr>Verification Retrieval Service (VRS) – LIMRA AML Training</vt:lpstr>
      <vt:lpstr>Verification Retrieval Service (VRS) – LIMRA AML Training</vt:lpstr>
      <vt:lpstr>Company Access to Verification Retrieval Service Portal</vt:lpstr>
      <vt:lpstr>VRS Portal – Simple Data Input Requirements</vt:lpstr>
      <vt:lpstr>AML Training Results Retrieval</vt:lpstr>
      <vt:lpstr>AML Training Results – Export to Excel</vt:lpstr>
      <vt:lpstr>Upcoming Enhancements</vt:lpstr>
      <vt:lpstr>Additional Member Benefits</vt:lpstr>
      <vt:lpstr>PowerPoint Presentation</vt:lpstr>
    </vt:vector>
  </TitlesOfParts>
  <Company>LL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Carr, Brittany</dc:creator>
  <cp:lastModifiedBy>Clement, Carolyn</cp:lastModifiedBy>
  <cp:revision>162</cp:revision>
  <cp:lastPrinted>2024-04-12T13:06:03Z</cp:lastPrinted>
  <dcterms:created xsi:type="dcterms:W3CDTF">2022-04-11T13:29:07Z</dcterms:created>
  <dcterms:modified xsi:type="dcterms:W3CDTF">2025-01-28T17:59:12Z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0x01010069693F899606CD4C9D01FF48DD694F86</vt:lpwstr>
  </property>
</Properties>
</file>