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60" r:id="rId2"/>
    <p:sldId id="417" r:id="rId3"/>
    <p:sldId id="44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7EF3DC-C831-956A-F6CD-4E741CF386B8}" name="Graziano, Maria" initials="MG" userId="S::MGraziano@limra.com::e1223b9a-6859-43e8-b744-f2fba30ace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6707" autoAdjust="0"/>
  </p:normalViewPr>
  <p:slideViewPr>
    <p:cSldViewPr snapToGrid="0">
      <p:cViewPr varScale="1">
        <p:scale>
          <a:sx n="74" d="100"/>
          <a:sy n="74" d="100"/>
        </p:scale>
        <p:origin x="19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E02C8-4D64-490A-BAC0-88CB010C4AA7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56E75-17F6-40E0-8F44-1212F90A0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54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Our world is changing, ARS has the expertise and skills to help you navigate those changes.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*Speak to the specific needs and what is happening*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Across the marketplace: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 growth is impacting many – seeking new paths to profitability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Riskier decisions must be made – need for insights driven strategies are critical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Relevant, actionable insights are needed to succeed in this environment.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We are a boutique research consultancy with a deep understanding of our industry-specific challenges and opportunities. 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Disruptors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M&amp;A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Private equity more prominent than ever before and changing the competitive landscape in a significant way.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 Evolution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We say “Process is the new Product” – tech drives this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on digital transformation – Now, intro of AI we see truly transformative tech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Companies looking to better understand how they can benefit, drive efficiencies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Impact of AI on your company, partners and end consumer?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Consumers and Channel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are your areas for profitable growth?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Existing products to new market segments or looking to adjacent products for growth?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the segments be receptive of your offering?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advisors have access to the markets you’re hoping to reach?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Competing Financial Priorities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Asking to do more with less – relatable? </a:t>
            </a:r>
          </a:p>
          <a:p>
            <a:endParaRPr lang="en-US" b="1" dirty="0"/>
          </a:p>
          <a:p>
            <a:r>
              <a:rPr lang="en-US" b="1" dirty="0"/>
              <a:t>Consultative Approach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approach is to focus on what your business issue is, what the business questions are and what’s the best way to answer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Focused on identifying and developing insights that you can readily apply.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When it comes to research, the real value isn’t in the data but rather the insights and how they apply to your business situation.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Boutique consultancy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Experienced Team of Dedicated Researchers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We’re a team within the larger association with access to a vast array of researchers and existing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Knowledge of the industry, creative for our clients and are curious about what works.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Working closely with you, we have our arms around the industry and the expertise to translate data into insights 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ED4EE-C9DA-462C-B712-3D4638B353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86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Slide to give examples of when you would come to us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Think of us as a boutique specialty shop for specialty projects </a:t>
            </a:r>
            <a:r>
              <a:rPr lang="en-US" b="0" dirty="0"/>
              <a:t>– If looking for something new and strategic requiring creative thinking – this would be us.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a brand study – Not brand marketers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Products – we understand the complexities and how products work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Investing millions in bringing a new product to market, insights to develop an effective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gtm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strategy?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 Concept Testing and Messaging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market opportunity?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Future iterations of your product to focus on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Markets as an example -Are you thinking of taking existing products to new market segments?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receptive are those segments to your offerings?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consumers buy what you’re selling AND will advisors sell it?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Distribution – Understand the complex landscape – experienced/expert researchers focused solely on Distribution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Advisor Satisfaction and Loyalty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Channel Exploration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Assessment, Optimization and Expansion Opps</a:t>
            </a:r>
          </a:p>
          <a:p>
            <a:pPr marL="14809" marR="0" lvl="0" indent="-17145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help with your competitive positioning with distribution partners?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you’re looking to better understand </a:t>
            </a: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market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consumer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</a:t>
            </a: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channel or a product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we’re for you!</a:t>
            </a:r>
          </a:p>
          <a:p>
            <a:pPr marL="0" marR="0" lvl="0" indent="-156641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00A9E0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ED4EE-C9DA-462C-B712-3D4638B353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529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Working with us starts with YOU and understanding what are you looking to accomplish</a:t>
            </a:r>
          </a:p>
          <a:p>
            <a:endParaRPr lang="en-US" dirty="0"/>
          </a:p>
          <a:p>
            <a:r>
              <a:rPr lang="en-US" dirty="0"/>
              <a:t>*Give them a sense of what working with us is like*</a:t>
            </a:r>
          </a:p>
          <a:p>
            <a:endParaRPr lang="en-US" dirty="0"/>
          </a:p>
          <a:p>
            <a:r>
              <a:rPr lang="en-US" b="1" dirty="0"/>
              <a:t>Study Objectives: Focused on YOU – this is the most critical step – what sets us apart from other research firms</a:t>
            </a:r>
          </a:p>
          <a:p>
            <a:r>
              <a:rPr lang="en-US" dirty="0"/>
              <a:t>Must understand objectives to deliver truly actionable/applicable insights.</a:t>
            </a:r>
          </a:p>
          <a:p>
            <a:r>
              <a:rPr lang="en-US" dirty="0"/>
              <a:t>What does success look like to each of the stakeholders? Why are you coming to us and why do you need this research?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Focused client understanding of how to apply research findings.</a:t>
            </a:r>
            <a:endParaRPr lang="en-US" dirty="0"/>
          </a:p>
          <a:p>
            <a:r>
              <a:rPr lang="en-US" dirty="0"/>
              <a:t>How will this research be applied to your overall business? (hence our name)</a:t>
            </a:r>
          </a:p>
          <a:p>
            <a:r>
              <a:rPr lang="en-US" dirty="0"/>
              <a:t>We’re experts on research – you’re experts on you.</a:t>
            </a:r>
          </a:p>
          <a:p>
            <a:endParaRPr lang="en-US" dirty="0"/>
          </a:p>
          <a:p>
            <a:r>
              <a:rPr lang="en-US" dirty="0"/>
              <a:t>Want to learn…Examples of what we’ve worked on with members: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our competitive positioning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can we improve efficiency and profitability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do I enter a certain market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am I perceived among our target markets?</a:t>
            </a:r>
          </a:p>
          <a:p>
            <a:endParaRPr lang="en-US" dirty="0"/>
          </a:p>
          <a:p>
            <a:r>
              <a:rPr lang="en-US" b="1" dirty="0"/>
              <a:t>AI Study Objectives: Focused on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is the most important step—and what sets us apart. We start by understanding what success looks like for you and your stakeholders.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Why do you need this research? How will it be used in your business?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You’re the expert on your business—we’re the experts on research. Together, we make insights actionable.</a:t>
            </a:r>
          </a:p>
          <a:p>
            <a:endParaRPr lang="en-US" dirty="0"/>
          </a:p>
          <a:p>
            <a:r>
              <a:rPr lang="en-US" dirty="0"/>
              <a:t>--------------------------------------------------------------------------------------------------------------------------------------------------------------------------------------------</a:t>
            </a:r>
          </a:p>
          <a:p>
            <a:endParaRPr lang="en-US" dirty="0"/>
          </a:p>
          <a:p>
            <a:r>
              <a:rPr lang="en-US" b="1" dirty="0"/>
              <a:t>Methodology and Design – all about confidence in our approach</a:t>
            </a:r>
          </a:p>
          <a:p>
            <a:r>
              <a:rPr lang="en-US" b="1" dirty="0"/>
              <a:t>When scoping methodology get creative and consider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Considers objectives and expected types of learnings.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Confidence that the project will answer the questions you are looking for and will deliver applicable findings that will be actionable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Budget, timing and audience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ptos" panose="020B0004020202020204" pitchFamily="34" charset="0"/>
              </a:rPr>
              <a:t>Quantitative, qualitative, hybrid, etc.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ptos" panose="020B0004020202020204" pitchFamily="34" charset="0"/>
              </a:rPr>
              <a:t>Ensure the right representation (this is critical)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AI Methodology &amp; Design: Built for Confidence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tailor the approach to your goals—what you want to learn and how you'll use it.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think creatively to match the right method to your needs: quant, qual, or a mix.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factor in budget, timing, and audience to make sure it all fits.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Most importantly, we ensure the right people are represented—so findings are relevant and actionable.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 can trust the process to deliver clear answers and useful insights.</a:t>
            </a:r>
          </a:p>
          <a:p>
            <a:endParaRPr lang="en-US" dirty="0"/>
          </a:p>
          <a:p>
            <a:r>
              <a:rPr lang="en-US" dirty="0"/>
              <a:t>--------------------------------------------------------------------------------------------------------------------------------------------------------------------------------------------------</a:t>
            </a:r>
          </a:p>
          <a:p>
            <a:r>
              <a:rPr lang="en-US" b="1" dirty="0"/>
              <a:t>Execution: focused on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team understands your objectives, key players and contacts on your side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latin typeface="Aptos" panose="020B0004020202020204" pitchFamily="34" charset="0"/>
              </a:rPr>
              <a:t>Kick-off call with all stakeholders to align on objectives, audience, roles, timelines/other.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latin typeface="Aptos" panose="020B0004020202020204" pitchFamily="34" charset="0"/>
              </a:rPr>
              <a:t>We’ll ensure a strong comms plan with you – you’ll know where your project is every step of the way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1200" dirty="0">
                <a:latin typeface="Aptos" panose="020B0004020202020204" pitchFamily="34" charset="0"/>
              </a:rPr>
              <a:t>Milestones include survey/discussion guide design, recruiting, programming, fielding, and moderation.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We’re dedicated to your success from start to finish – there for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Dedicated and experienced team that knows how to manage successful research projects, and understand the uncertainty that clients face – efficiency throughout </a:t>
            </a:r>
          </a:p>
          <a:p>
            <a:endParaRPr lang="en-US" b="1" dirty="0"/>
          </a:p>
          <a:p>
            <a:r>
              <a:rPr lang="en-US" b="1" dirty="0"/>
              <a:t>AI Execution: Focused on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start by understanding your goals, team, and key contacts.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kickoff call brings everyone together to align on objectives, audience, roles, and timelines.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You’ll always know where things stand—our communication plan keeps you in the loop.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milestones: designing the survey or guide, recruiting participants, running the research, and moderating sessions.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experienced team is with you every step of the way—efficient, reliable, and focused on your success.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Would you like a version that’s even more conversational or tailored to a specific industry or audience?</a:t>
            </a:r>
          </a:p>
          <a:p>
            <a:r>
              <a:rPr lang="en-US" dirty="0"/>
              <a:t>--------------------------------------------------------------------------------------------------------------------------------------------------------------------------------------------------</a:t>
            </a:r>
          </a:p>
          <a:p>
            <a:endParaRPr lang="en-US" dirty="0"/>
          </a:p>
          <a:p>
            <a:r>
              <a:rPr lang="en-US" b="1" dirty="0"/>
              <a:t>Analysis – this is where we shine and what we love to do (we are research nerds)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Segoe UI" panose="020B0502040204020203" pitchFamily="34" charset="0"/>
              </a:rPr>
              <a:t>Advanced analytic capabilities, creativity and curiosity of our researchers, our dedication to uncovering what’s really driving results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Bringing experience and expertise to the table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Quality assurance and data cleaning is critical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Leverage data from our broader industry research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AI Analysis: Where we Shine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We’re research nerds—and proud of it. This is our favorite part. Our team blends </a:t>
            </a:r>
            <a:r>
              <a:rPr lang="en-US" b="1" dirty="0"/>
              <a:t>advanced analytics</a:t>
            </a:r>
            <a:r>
              <a:rPr lang="en-US" dirty="0"/>
              <a:t>, </a:t>
            </a:r>
            <a:r>
              <a:rPr lang="en-US" b="1" dirty="0"/>
              <a:t>creative thinking</a:t>
            </a:r>
            <a:r>
              <a:rPr lang="en-US" dirty="0"/>
              <a:t>, and </a:t>
            </a:r>
            <a:r>
              <a:rPr lang="en-US" b="1" dirty="0"/>
              <a:t>curiosity</a:t>
            </a:r>
            <a:r>
              <a:rPr lang="en-US" dirty="0"/>
              <a:t> to uncover what’s truly driving results.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bring deep </a:t>
            </a:r>
            <a:r>
              <a:rPr lang="en-US" b="1" dirty="0"/>
              <a:t>experience and expertise</a:t>
            </a:r>
            <a:r>
              <a:rPr lang="en-US" dirty="0"/>
              <a:t> to every project.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Quality assurance and data cleaning</a:t>
            </a:r>
            <a:r>
              <a:rPr lang="en-US" dirty="0"/>
              <a:t> are non-negotiable—we ensure your insights are built on a solid foundation.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also </a:t>
            </a:r>
            <a:r>
              <a:rPr lang="en-US" b="1" dirty="0"/>
              <a:t>leverage data</a:t>
            </a:r>
            <a:r>
              <a:rPr lang="en-US" dirty="0"/>
              <a:t> from our broader industry research program to enrich your findings.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Insights Development – we help you identify and develop the insights that matter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Importance of going beyond the crosstabs, stats and charts to translate to insights with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We’ve got the skills to understand what we’re seeing in the data, why do we think they are saying and what is a NEW way to think about this?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Collaborate on the facilitated development of strategic insights. Comes from an understanding of the project, its objectives, and the broader industry. It relies on the </a:t>
            </a:r>
            <a:r>
              <a:rPr lang="en-US" b="1" dirty="0"/>
              <a:t>client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All about helping the client interpret these findings and apply it to their business problem/situation, based on their </a:t>
            </a:r>
            <a:r>
              <a:rPr lang="en-US" b="0" dirty="0" err="1"/>
              <a:t>pov</a:t>
            </a:r>
            <a:r>
              <a:rPr lang="en-US" b="0" dirty="0"/>
              <a:t> of the findings and their own capabilities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We enable the member to interpret the findings based on what they do well (not our own bias) </a:t>
            </a:r>
            <a:r>
              <a:rPr lang="en-US" b="0" dirty="0">
                <a:sym typeface="Wingdings" panose="05000000000000000000" pitchFamily="2" charset="2"/>
              </a:rPr>
              <a:t> this leads to more success for the client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ptos" panose="020B0004020202020204" pitchFamily="34" charset="0"/>
              </a:rPr>
              <a:t>Delivery of final results, including a full report, data tables, executive summary (agreed upon deliverables).</a:t>
            </a:r>
            <a:endParaRPr lang="en-US" b="0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r>
              <a:rPr lang="en-US" b="1" dirty="0"/>
              <a:t>AI Insights Development: Turning Data Into Insights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go </a:t>
            </a:r>
            <a:r>
              <a:rPr lang="en-US" b="1" dirty="0"/>
              <a:t>beyond charts and stats</a:t>
            </a:r>
            <a:r>
              <a:rPr lang="en-US" dirty="0"/>
              <a:t>—our goal is to help you uncover the insights that are applicable to your specific strategy.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It’s not just what the data says—it’s </a:t>
            </a:r>
            <a:r>
              <a:rPr lang="en-US" b="1" dirty="0"/>
              <a:t>why it matters</a:t>
            </a:r>
            <a:r>
              <a:rPr lang="en-US" dirty="0"/>
              <a:t> and </a:t>
            </a:r>
            <a:r>
              <a:rPr lang="en-US" b="1" dirty="0"/>
              <a:t>how to think differently</a:t>
            </a:r>
            <a:r>
              <a:rPr lang="en-US" dirty="0"/>
              <a:t> about it</a:t>
            </a:r>
            <a:r>
              <a:rPr lang="en-US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We </a:t>
            </a:r>
            <a:r>
              <a:rPr lang="en-US" dirty="0"/>
              <a:t>collaborate with you to </a:t>
            </a:r>
            <a:r>
              <a:rPr lang="en-US" b="1" dirty="0"/>
              <a:t>develop strategic insights</a:t>
            </a:r>
            <a:r>
              <a:rPr lang="en-US" dirty="0"/>
              <a:t>, grounded in your project goals and the broader industry context.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role is to </a:t>
            </a:r>
            <a:r>
              <a:rPr lang="en-US" b="1" dirty="0"/>
              <a:t>facilitate interpretation</a:t>
            </a:r>
            <a:r>
              <a:rPr lang="en-US" dirty="0"/>
              <a:t>, helping you apply findings to your unique business challenges.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focus on </a:t>
            </a:r>
            <a:r>
              <a:rPr lang="en-US" b="1" dirty="0"/>
              <a:t>your strengths and perspective</a:t>
            </a:r>
            <a:r>
              <a:rPr lang="en-US" dirty="0"/>
              <a:t>, not our own bias—because that’s what drives real success.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 deliverables include a </a:t>
            </a:r>
            <a:r>
              <a:rPr lang="en-US" b="1" dirty="0"/>
              <a:t>full report</a:t>
            </a:r>
            <a:r>
              <a:rPr lang="en-US" dirty="0"/>
              <a:t>, </a:t>
            </a:r>
            <a:r>
              <a:rPr lang="en-US" b="1" dirty="0"/>
              <a:t>data tables</a:t>
            </a:r>
            <a:r>
              <a:rPr lang="en-US" dirty="0"/>
              <a:t>, and an </a:t>
            </a:r>
            <a:r>
              <a:rPr lang="en-US" b="1" dirty="0"/>
              <a:t>executive summary</a:t>
            </a:r>
            <a:r>
              <a:rPr lang="en-US" dirty="0"/>
              <a:t>—tailored to your needs.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ED4EE-C9DA-462C-B712-3D4638B353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5027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limra.com/siteassets/solutions-and-services/custom-research/solutions-tier-custom-research_gettyimages-891264822_720x495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61" b="17331"/>
          <a:stretch/>
        </p:blipFill>
        <p:spPr bwMode="auto">
          <a:xfrm>
            <a:off x="2603" y="0"/>
            <a:ext cx="12198096" cy="55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4995950"/>
            <a:ext cx="12198096" cy="1868734"/>
          </a:xfrm>
          <a:prstGeom prst="rect">
            <a:avLst/>
          </a:prstGeom>
          <a:solidFill>
            <a:srgbClr val="002F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41028" y="5293508"/>
            <a:ext cx="5446762" cy="477054"/>
          </a:xfrm>
          <a:prstGeom prst="rect">
            <a:avLst/>
          </a:prstGeom>
          <a:noFill/>
          <a:effectLst/>
        </p:spPr>
        <p:txBody>
          <a:bodyPr wrap="square" lIns="0" rIns="182880" bIns="0" anchor="b" anchorCtr="0">
            <a:sp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-6824" y="1857042"/>
            <a:ext cx="1131113" cy="2562474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1028" y="5805131"/>
            <a:ext cx="5449824" cy="33337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1028" y="6159279"/>
            <a:ext cx="5449824" cy="33337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9870" y="6069026"/>
            <a:ext cx="1753030" cy="5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68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Blue bar-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7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7498100" y="419674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5215670" y="419495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2938197" y="419495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646990" y="4366421"/>
            <a:ext cx="2308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5236297" y="4229858"/>
            <a:ext cx="1713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Retirement Income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515854" y="4220054"/>
            <a:ext cx="1704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Workplace</a:t>
            </a:r>
            <a:r>
              <a:rPr lang="en-US" sz="2000" b="1" baseline="0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2938197" y="3819365"/>
            <a:ext cx="6314263" cy="0"/>
          </a:xfrm>
          <a:prstGeom prst="line">
            <a:avLst/>
          </a:prstGeom>
          <a:ln w="25400">
            <a:solidFill>
              <a:srgbClr val="C4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650" y="2172095"/>
            <a:ext cx="4838700" cy="1429476"/>
          </a:xfrm>
          <a:prstGeom prst="rect">
            <a:avLst/>
          </a:prstGeom>
        </p:spPr>
      </p:pic>
      <p:sp>
        <p:nvSpPr>
          <p:cNvPr id="28" name="Rectangle 27"/>
          <p:cNvSpPr/>
          <p:nvPr userDrawn="1"/>
        </p:nvSpPr>
        <p:spPr>
          <a:xfrm>
            <a:off x="9867901" y="5778395"/>
            <a:ext cx="2247899" cy="95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85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47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ue Bar Section Header-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043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43913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838200" y="1610469"/>
            <a:ext cx="10515600" cy="4213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Google Shape;12;p7">
            <a:extLst>
              <a:ext uri="{FF2B5EF4-FFF2-40B4-BE49-F238E27FC236}">
                <a16:creationId xmlns:a16="http://schemas.microsoft.com/office/drawing/2014/main" id="{6F489052-5858-2A47-929D-39278E5EA1B6}"/>
              </a:ext>
            </a:extLst>
          </p:cNvPr>
          <p:cNvSpPr txBox="1">
            <a:spLocks noGrp="1"/>
          </p:cNvSpPr>
          <p:nvPr>
            <p:ph type="dt" idx="2"/>
          </p:nvPr>
        </p:nvSpPr>
        <p:spPr>
          <a:xfrm>
            <a:off x="9632539" y="6565157"/>
            <a:ext cx="1879041" cy="149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sz="1300" dirty="0"/>
          </a:p>
        </p:txBody>
      </p:sp>
      <p:sp>
        <p:nvSpPr>
          <p:cNvPr id="10" name="Google Shape;13;p7">
            <a:extLst>
              <a:ext uri="{FF2B5EF4-FFF2-40B4-BE49-F238E27FC236}">
                <a16:creationId xmlns:a16="http://schemas.microsoft.com/office/drawing/2014/main" id="{F03A8BFD-CAA9-7D45-925B-4B81127FB1F7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1511571" y="6565157"/>
            <a:ext cx="484870" cy="149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  <a:defRPr sz="82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14568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on left-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06698" y="786687"/>
            <a:ext cx="6089904" cy="6089904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66700" y="1143000"/>
            <a:ext cx="5570538" cy="49149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2pPr>
            <a:lvl3pPr marL="1031875" indent="-342900"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-539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484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ar Section Header-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30864"/>
            <a:ext cx="12197781" cy="822960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284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Section Header-1 lge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5"/>
            <a:ext cx="12191999" cy="804672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43799" y="1118774"/>
            <a:ext cx="11307818" cy="4512643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3799" y="1234758"/>
            <a:ext cx="1131112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8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717550" y="1828800"/>
            <a:ext cx="10756900" cy="35687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552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Blue Bar-bullets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0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700" y="1326776"/>
            <a:ext cx="5829300" cy="4731124"/>
          </a:xfrm>
          <a:prstGeom prst="rect">
            <a:avLst/>
          </a:prstGeom>
        </p:spPr>
        <p:txBody>
          <a:bodyPr/>
          <a:lstStyle>
            <a:lvl1pPr marL="347472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2pPr>
            <a:lvl3pPr marL="1033463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3pPr>
            <a:lvl4pPr marL="13716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4pPr>
            <a:lvl5pPr marL="1719263" indent="-342900"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096000" y="1143000"/>
            <a:ext cx="5676900" cy="459377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843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ue bar 2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6327228" y="1780925"/>
            <a:ext cx="5467717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474278" y="1780925"/>
            <a:ext cx="5468112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427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2722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448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Blue bar 3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287119" y="158806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19999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372030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28680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66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-Blue bar multiple boxes/ic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96051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9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199735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8593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196787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4358593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95300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8199735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Oval 19"/>
          <p:cNvSpPr/>
          <p:nvPr userDrawn="1"/>
        </p:nvSpPr>
        <p:spPr>
          <a:xfrm>
            <a:off x="1840166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Oval 20"/>
          <p:cNvSpPr/>
          <p:nvPr userDrawn="1"/>
        </p:nvSpPr>
        <p:spPr>
          <a:xfrm>
            <a:off x="5745548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9558784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9558784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>
            <a:off x="1840166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5745548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358593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495300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8199735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227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41624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133850"/>
            <a:ext cx="12191999" cy="787609"/>
          </a:xfrm>
          <a:prstGeom prst="rect">
            <a:avLst/>
          </a:prstGeom>
          <a:solidFill>
            <a:srgbClr val="EBE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E8E5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378221"/>
            <a:ext cx="12191999" cy="1241530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4391025"/>
            <a:ext cx="12024293" cy="1219199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r">
              <a:defRPr sz="32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text</a:t>
            </a:r>
          </a:p>
        </p:txBody>
      </p:sp>
    </p:spTree>
    <p:extLst>
      <p:ext uri="{BB962C8B-B14F-4D97-AF65-F5344CB8AC3E}">
        <p14:creationId xmlns:p14="http://schemas.microsoft.com/office/powerpoint/2010/main" val="224425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13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780" b="1" baseline="0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5pPr>
      <a:lvl6pPr marL="480036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6pPr>
      <a:lvl7pPr marL="960072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7pPr>
      <a:lvl8pPr marL="1440108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8pPr>
      <a:lvl9pPr marL="1920144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9pPr>
    </p:titleStyle>
    <p:bodyStyle>
      <a:lvl1pPr marL="0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236685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575" b="0">
          <a:solidFill>
            <a:schemeClr val="tx1"/>
          </a:solidFill>
          <a:latin typeface="+mn-lt"/>
        </a:defRPr>
      </a:lvl2pPr>
      <a:lvl3pPr marL="481703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</a:defRPr>
      </a:lvl3pPr>
      <a:lvl4pPr marL="720054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  <a:cs typeface="Arial" charset="0"/>
        </a:defRPr>
      </a:lvl4pPr>
      <a:lvl5pPr marL="956739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260" b="0">
          <a:solidFill>
            <a:schemeClr val="tx1"/>
          </a:solidFill>
          <a:latin typeface="+mn-lt"/>
          <a:cs typeface="Arial" charset="0"/>
        </a:defRPr>
      </a:lvl5pPr>
      <a:lvl6pPr marL="2166828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6pPr>
      <a:lvl7pPr marL="264686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7pPr>
      <a:lvl8pPr marL="3126900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8pPr>
      <a:lvl9pPr marL="360693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1pPr>
      <a:lvl2pPr marL="48003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2pPr>
      <a:lvl3pPr marL="96007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3pPr>
      <a:lvl4pPr marL="144010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20144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40018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8021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36025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84028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168">
          <p15:clr>
            <a:srgbClr val="F26B43"/>
          </p15:clr>
        </p15:guide>
        <p15:guide id="4" pos="7416">
          <p15:clr>
            <a:srgbClr val="F26B43"/>
          </p15:clr>
        </p15:guide>
        <p15:guide id="5" orient="horz" pos="3888">
          <p15:clr>
            <a:srgbClr val="F26B43"/>
          </p15:clr>
        </p15:guide>
        <p15:guide id="6" pos="7680">
          <p15:clr>
            <a:srgbClr val="F26B43"/>
          </p15:clr>
        </p15:guide>
        <p15:guide id="7">
          <p15:clr>
            <a:srgbClr val="F26B43"/>
          </p15:clr>
        </p15:guide>
        <p15:guide id="8" orient="horz">
          <p15:clr>
            <a:srgbClr val="F26B43"/>
          </p15:clr>
        </p15:guide>
        <p15:guide id="9" orient="horz" pos="42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sv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hyperlink" Target="https://www.loma.org/?utm_source=research-report&amp;utm_medium=graphics-pdf&amp;utm_campaign=graphics-pdf&#8221;" TargetMode="External"/><Relationship Id="rId4" Type="http://schemas.openxmlformats.org/officeDocument/2006/relationships/image" Target="../media/image13.svg"/><Relationship Id="rId9" Type="http://schemas.openxmlformats.org/officeDocument/2006/relationships/hyperlink" Target="https://www.limra.com/?utm_source=research-report&amp;utm_medium=graphics-pdf&amp;utm_campaign=graphics-pdf&#8221;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AF10B5-7F3F-6A9B-75B5-A5294D03A38C}"/>
              </a:ext>
            </a:extLst>
          </p:cNvPr>
          <p:cNvSpPr txBox="1">
            <a:spLocks/>
          </p:cNvSpPr>
          <p:nvPr/>
        </p:nvSpPr>
        <p:spPr>
          <a:xfrm>
            <a:off x="122844" y="1129215"/>
            <a:ext cx="4618121" cy="324842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3429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</a:defRPr>
            </a:lvl2pPr>
            <a:lvl3pPr marL="1031875" indent="-3429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</a:defRPr>
            </a:lvl3pPr>
            <a:lvl4pPr marL="720054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956739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260" b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166828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6pPr>
            <a:lvl7pPr marL="264686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7pPr>
            <a:lvl8pPr marL="3126900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8pPr>
            <a:lvl9pPr marL="360693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9pPr>
          </a:lstStyle>
          <a:p>
            <a:pPr marL="365760" marR="0" lvl="0" indent="-36576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Across the industry, executives are looking for: </a:t>
            </a:r>
          </a:p>
          <a:p>
            <a:pPr marL="708660" marR="0" lvl="1" indent="-36576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lang="en-US" sz="2000" kern="100" dirty="0">
                <a:solidFill>
                  <a:srgbClr val="000000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New growth opportunities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8660" marR="0" lvl="1" indent="-36576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lang="en-US" sz="2000" kern="100" dirty="0">
                <a:solidFill>
                  <a:srgbClr val="000000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Increased confidence in assessment of strategic options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8660" marR="0" lvl="1" indent="-36576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lang="en-US" sz="2000" kern="100" dirty="0">
                <a:solidFill>
                  <a:srgbClr val="000000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US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ctionable</a:t>
            </a: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 insights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9EA532-5B00-5202-9F66-CEDFD35B68B2}"/>
              </a:ext>
            </a:extLst>
          </p:cNvPr>
          <p:cNvSpPr/>
          <p:nvPr/>
        </p:nvSpPr>
        <p:spPr>
          <a:xfrm>
            <a:off x="5200461" y="3072516"/>
            <a:ext cx="2180768" cy="1223819"/>
          </a:xfrm>
          <a:prstGeom prst="rect">
            <a:avLst/>
          </a:prstGeom>
          <a:solidFill>
            <a:srgbClr val="F79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F3328E-192D-C709-14B0-6B9BFEEF6E51}"/>
              </a:ext>
            </a:extLst>
          </p:cNvPr>
          <p:cNvSpPr/>
          <p:nvPr/>
        </p:nvSpPr>
        <p:spPr>
          <a:xfrm>
            <a:off x="5200461" y="1566741"/>
            <a:ext cx="2177400" cy="1223819"/>
          </a:xfrm>
          <a:prstGeom prst="rect">
            <a:avLst/>
          </a:prstGeom>
          <a:solidFill>
            <a:srgbClr val="FAC8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A2E4DE45-816C-89E2-1A78-BBEEF3BF0D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54" t="3828" b="4853"/>
          <a:stretch/>
        </p:blipFill>
        <p:spPr bwMode="auto">
          <a:xfrm>
            <a:off x="5204052" y="1567297"/>
            <a:ext cx="1197070" cy="122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id="{E53150A9-046C-64D6-AB51-C88295ADF3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t="3810" r="1438" b="8254"/>
          <a:stretch/>
        </p:blipFill>
        <p:spPr bwMode="auto">
          <a:xfrm>
            <a:off x="6268465" y="3222319"/>
            <a:ext cx="1116350" cy="106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42BE1EE-B7FE-2C26-46AA-4D8D6B48CD43}"/>
              </a:ext>
            </a:extLst>
          </p:cNvPr>
          <p:cNvSpPr/>
          <p:nvPr/>
        </p:nvSpPr>
        <p:spPr>
          <a:xfrm>
            <a:off x="5192295" y="1129215"/>
            <a:ext cx="2196244" cy="298722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28B7211-0202-30D6-CCA9-B4F485192589}"/>
              </a:ext>
            </a:extLst>
          </p:cNvPr>
          <p:cNvSpPr txBox="1">
            <a:spLocks/>
          </p:cNvSpPr>
          <p:nvPr/>
        </p:nvSpPr>
        <p:spPr>
          <a:xfrm>
            <a:off x="5211411" y="1129215"/>
            <a:ext cx="2169818" cy="277783"/>
          </a:xfrm>
          <a:ln>
            <a:solidFill>
              <a:schemeClr val="tx2"/>
            </a:solidFill>
          </a:ln>
        </p:spPr>
        <p:txBody>
          <a:bodyPr anchor="ctr"/>
          <a:lstStyle>
            <a:lvl1pPr marL="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6685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575" b="0">
                <a:solidFill>
                  <a:schemeClr val="tx1"/>
                </a:solidFill>
                <a:latin typeface="+mn-lt"/>
              </a:defRPr>
            </a:lvl2pPr>
            <a:lvl3pPr marL="481703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</a:defRPr>
            </a:lvl3pPr>
            <a:lvl4pPr marL="720054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956739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260" b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166828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6pPr>
            <a:lvl7pPr marL="264686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7pPr>
            <a:lvl8pPr marL="3126900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8pPr>
            <a:lvl9pPr marL="360693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ts val="75"/>
              </a:spcBef>
              <a:spcAft>
                <a:spcPts val="1260"/>
              </a:spcAft>
              <a:buClr>
                <a:srgbClr val="0B9EC1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Disruptors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BBB146-138B-12C7-8D02-AACE09CDE798}"/>
              </a:ext>
            </a:extLst>
          </p:cNvPr>
          <p:cNvSpPr txBox="1"/>
          <p:nvPr/>
        </p:nvSpPr>
        <p:spPr>
          <a:xfrm>
            <a:off x="6085321" y="2378547"/>
            <a:ext cx="1292540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137160" tIns="91440" bIns="9144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F7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Competition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53D5D-0AF9-9F8B-ADD2-F9C24A4501C8}"/>
              </a:ext>
            </a:extLst>
          </p:cNvPr>
          <p:cNvSpPr txBox="1"/>
          <p:nvPr/>
        </p:nvSpPr>
        <p:spPr>
          <a:xfrm>
            <a:off x="5129567" y="3194591"/>
            <a:ext cx="1251399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182880" tIns="91440" rIns="137160" bIns="9144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F7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Technology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4C814E-AB98-71AE-97C3-BF6FBCAE6039}"/>
              </a:ext>
            </a:extLst>
          </p:cNvPr>
          <p:cNvSpPr/>
          <p:nvPr/>
        </p:nvSpPr>
        <p:spPr>
          <a:xfrm>
            <a:off x="7475586" y="1576680"/>
            <a:ext cx="2192395" cy="1213183"/>
          </a:xfrm>
          <a:prstGeom prst="rect">
            <a:avLst/>
          </a:prstGeom>
          <a:solidFill>
            <a:srgbClr val="FAC8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E8F4825A-C11B-9C8D-38FC-BAF5305727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screen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198"/>
          <a:stretch/>
        </p:blipFill>
        <p:spPr bwMode="auto">
          <a:xfrm>
            <a:off x="7476326" y="1705987"/>
            <a:ext cx="1133169" cy="10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D26D7C1-4584-E342-1BD0-4F4E4A1145A3}"/>
              </a:ext>
            </a:extLst>
          </p:cNvPr>
          <p:cNvSpPr/>
          <p:nvPr/>
        </p:nvSpPr>
        <p:spPr>
          <a:xfrm>
            <a:off x="7485526" y="3072512"/>
            <a:ext cx="2177400" cy="1223819"/>
          </a:xfrm>
          <a:prstGeom prst="rect">
            <a:avLst/>
          </a:prstGeom>
          <a:solidFill>
            <a:srgbClr val="F79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F34947F-C025-044E-5ADA-BF9E13DD0F6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726" r="12918"/>
          <a:stretch/>
        </p:blipFill>
        <p:spPr>
          <a:xfrm>
            <a:off x="8408049" y="3079821"/>
            <a:ext cx="1254877" cy="122381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B9B6DD1-DBCF-EC99-083B-20FF2E35045E}"/>
              </a:ext>
            </a:extLst>
          </p:cNvPr>
          <p:cNvSpPr/>
          <p:nvPr/>
        </p:nvSpPr>
        <p:spPr>
          <a:xfrm>
            <a:off x="7471737" y="1135976"/>
            <a:ext cx="2196244" cy="298722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9B5A961-56A8-F604-9115-5E0A14EF2647}"/>
              </a:ext>
            </a:extLst>
          </p:cNvPr>
          <p:cNvSpPr txBox="1">
            <a:spLocks/>
          </p:cNvSpPr>
          <p:nvPr/>
        </p:nvSpPr>
        <p:spPr>
          <a:xfrm>
            <a:off x="7426557" y="1117481"/>
            <a:ext cx="2328867" cy="277783"/>
          </a:xfrm>
          <a:ln>
            <a:solidFill>
              <a:schemeClr val="tx2"/>
            </a:solidFill>
          </a:ln>
        </p:spPr>
        <p:txBody>
          <a:bodyPr anchor="ctr"/>
          <a:lstStyle>
            <a:lvl1pPr marL="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6685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575" b="0">
                <a:solidFill>
                  <a:schemeClr val="tx1"/>
                </a:solidFill>
                <a:latin typeface="+mn-lt"/>
              </a:defRPr>
            </a:lvl2pPr>
            <a:lvl3pPr marL="481703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</a:defRPr>
            </a:lvl3pPr>
            <a:lvl4pPr marL="720054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956739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260" b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166828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6pPr>
            <a:lvl7pPr marL="264686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7pPr>
            <a:lvl8pPr marL="3126900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8pPr>
            <a:lvl9pPr marL="360693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ts val="75"/>
              </a:spcBef>
              <a:spcAft>
                <a:spcPts val="1260"/>
              </a:spcAft>
              <a:buClr>
                <a:srgbClr val="0B9EC1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Opportunities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08B199-5F5A-AA91-79FC-14DA230C374C}"/>
              </a:ext>
            </a:extLst>
          </p:cNvPr>
          <p:cNvSpPr txBox="1"/>
          <p:nvPr/>
        </p:nvSpPr>
        <p:spPr>
          <a:xfrm>
            <a:off x="8645723" y="1929158"/>
            <a:ext cx="1147009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137160" tIns="91440" bIns="9144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F7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Consumer Needs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8B1A01-62D8-63E2-0786-75EBB8ABEB03}"/>
              </a:ext>
            </a:extLst>
          </p:cNvPr>
          <p:cNvSpPr txBox="1"/>
          <p:nvPr/>
        </p:nvSpPr>
        <p:spPr>
          <a:xfrm>
            <a:off x="7462662" y="3439310"/>
            <a:ext cx="1429089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182880" tIns="91440" rIns="137160" bIns="9144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F7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Distribution Options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765415F-F5F8-328A-4FB6-EE856E4E035F}"/>
              </a:ext>
            </a:extLst>
          </p:cNvPr>
          <p:cNvSpPr/>
          <p:nvPr/>
        </p:nvSpPr>
        <p:spPr>
          <a:xfrm>
            <a:off x="9763638" y="3079822"/>
            <a:ext cx="2163320" cy="1202340"/>
          </a:xfrm>
          <a:prstGeom prst="rect">
            <a:avLst/>
          </a:prstGeom>
          <a:solidFill>
            <a:srgbClr val="F79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0D228BE-377B-1813-4506-6EF51581FBDB}"/>
              </a:ext>
            </a:extLst>
          </p:cNvPr>
          <p:cNvSpPr/>
          <p:nvPr/>
        </p:nvSpPr>
        <p:spPr>
          <a:xfrm>
            <a:off x="9738794" y="1586811"/>
            <a:ext cx="2208630" cy="1202340"/>
          </a:xfrm>
          <a:prstGeom prst="rect">
            <a:avLst/>
          </a:prstGeom>
          <a:solidFill>
            <a:srgbClr val="FAC8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73BBC019-0E28-FAA2-A09F-ED7AF37D13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385" r="6216" b="8021"/>
          <a:stretch/>
        </p:blipFill>
        <p:spPr bwMode="auto">
          <a:xfrm>
            <a:off x="10701960" y="3079822"/>
            <a:ext cx="1224998" cy="120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>
            <a:extLst>
              <a:ext uri="{FF2B5EF4-FFF2-40B4-BE49-F238E27FC236}">
                <a16:creationId xmlns:a16="http://schemas.microsoft.com/office/drawing/2014/main" id="{AA845B38-27B9-4F2A-24A9-A6ADDC5223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screen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723" t="2901" r="-470"/>
          <a:stretch/>
        </p:blipFill>
        <p:spPr bwMode="auto">
          <a:xfrm>
            <a:off x="9741073" y="1589610"/>
            <a:ext cx="1046371" cy="112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A665BB0-6AF0-4376-2352-18C3000B19B2}"/>
              </a:ext>
            </a:extLst>
          </p:cNvPr>
          <p:cNvSpPr txBox="1"/>
          <p:nvPr/>
        </p:nvSpPr>
        <p:spPr>
          <a:xfrm>
            <a:off x="10845041" y="2019265"/>
            <a:ext cx="1159980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137160" tIns="91440" bIns="9144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F7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Talent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7EF880-A75E-E8F8-F742-921A3B7DA764}"/>
              </a:ext>
            </a:extLst>
          </p:cNvPr>
          <p:cNvSpPr/>
          <p:nvPr/>
        </p:nvSpPr>
        <p:spPr>
          <a:xfrm>
            <a:off x="9751179" y="1138207"/>
            <a:ext cx="2196244" cy="298722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1DCFC3F-5B29-C50E-4CA7-DC183C27B2E9}"/>
              </a:ext>
            </a:extLst>
          </p:cNvPr>
          <p:cNvSpPr txBox="1">
            <a:spLocks/>
          </p:cNvSpPr>
          <p:nvPr/>
        </p:nvSpPr>
        <p:spPr>
          <a:xfrm>
            <a:off x="9738793" y="1129215"/>
            <a:ext cx="2328867" cy="277783"/>
          </a:xfrm>
          <a:ln>
            <a:solidFill>
              <a:schemeClr val="tx2"/>
            </a:solidFill>
          </a:ln>
        </p:spPr>
        <p:txBody>
          <a:bodyPr anchor="ctr"/>
          <a:lstStyle>
            <a:lvl1pPr marL="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6685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575" b="0">
                <a:solidFill>
                  <a:schemeClr val="tx1"/>
                </a:solidFill>
                <a:latin typeface="+mn-lt"/>
              </a:defRPr>
            </a:lvl2pPr>
            <a:lvl3pPr marL="481703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</a:defRPr>
            </a:lvl3pPr>
            <a:lvl4pPr marL="720054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956739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260" b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166828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6pPr>
            <a:lvl7pPr marL="264686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7pPr>
            <a:lvl8pPr marL="3126900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8pPr>
            <a:lvl9pPr marL="360693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ts val="75"/>
              </a:spcBef>
              <a:spcAft>
                <a:spcPts val="1260"/>
              </a:spcAft>
              <a:buClr>
                <a:srgbClr val="0B9EC1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Barriers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0FCB2E-343A-7DF0-8952-6F39C92D4999}"/>
              </a:ext>
            </a:extLst>
          </p:cNvPr>
          <p:cNvSpPr txBox="1"/>
          <p:nvPr/>
        </p:nvSpPr>
        <p:spPr>
          <a:xfrm>
            <a:off x="9662926" y="3245818"/>
            <a:ext cx="1217903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182880" tIns="91440" rIns="137160" bIns="9144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F7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Competing Financial Priorities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6681F7F-5EAE-9B84-2792-B4B267C87FDC}"/>
              </a:ext>
            </a:extLst>
          </p:cNvPr>
          <p:cNvSpPr/>
          <p:nvPr/>
        </p:nvSpPr>
        <p:spPr>
          <a:xfrm>
            <a:off x="2581189" y="4735399"/>
            <a:ext cx="6748669" cy="94421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2F7D30-5C6F-7378-088A-2C0A0E70FA6F}"/>
              </a:ext>
            </a:extLst>
          </p:cNvPr>
          <p:cNvSpPr txBox="1"/>
          <p:nvPr/>
        </p:nvSpPr>
        <p:spPr>
          <a:xfrm>
            <a:off x="2581189" y="4879301"/>
            <a:ext cx="67486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We are a boutique research consultancy that uniquely understands the needs of the industry.</a:t>
            </a:r>
          </a:p>
        </p:txBody>
      </p:sp>
      <p:sp>
        <p:nvSpPr>
          <p:cNvPr id="33" name="Title 3">
            <a:extLst>
              <a:ext uri="{FF2B5EF4-FFF2-40B4-BE49-F238E27FC236}">
                <a16:creationId xmlns:a16="http://schemas.microsoft.com/office/drawing/2014/main" id="{811E2C11-A95D-3B89-D9D8-978BDDB1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2" y="0"/>
            <a:ext cx="12191998" cy="786687"/>
          </a:xfrm>
        </p:spPr>
        <p:txBody>
          <a:bodyPr/>
          <a:lstStyle/>
          <a:p>
            <a:r>
              <a:rPr lang="en-US" dirty="0"/>
              <a:t>Applied Research Solutions Offers a Unique Approach</a:t>
            </a:r>
          </a:p>
        </p:txBody>
      </p:sp>
    </p:spTree>
    <p:extLst>
      <p:ext uri="{BB962C8B-B14F-4D97-AF65-F5344CB8AC3E}">
        <p14:creationId xmlns:p14="http://schemas.microsoft.com/office/powerpoint/2010/main" val="126388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A64D5BC-B3D3-659D-2AD6-B9A171DA79A6}"/>
              </a:ext>
            </a:extLst>
          </p:cNvPr>
          <p:cNvSpPr/>
          <p:nvPr/>
        </p:nvSpPr>
        <p:spPr>
          <a:xfrm>
            <a:off x="605627" y="1402019"/>
            <a:ext cx="2651760" cy="1828799"/>
          </a:xfrm>
          <a:prstGeom prst="rect">
            <a:avLst/>
          </a:prstGeom>
          <a:solidFill>
            <a:srgbClr val="F9C606"/>
          </a:solidFill>
          <a:ln>
            <a:solidFill>
              <a:srgbClr val="F9C60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7AD77D-D6BC-19CC-9781-DE0BFDB27509}"/>
              </a:ext>
            </a:extLst>
          </p:cNvPr>
          <p:cNvSpPr/>
          <p:nvPr/>
        </p:nvSpPr>
        <p:spPr>
          <a:xfrm>
            <a:off x="605627" y="3230818"/>
            <a:ext cx="2651760" cy="2298299"/>
          </a:xfrm>
          <a:prstGeom prst="rect">
            <a:avLst/>
          </a:prstGeom>
          <a:noFill/>
          <a:ln>
            <a:solidFill>
              <a:srgbClr val="F9C60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1" y="-26163"/>
            <a:ext cx="12189070" cy="80911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Life Insurance, Annuity and Workplace Benefits</a:t>
            </a:r>
            <a:endParaRPr lang="en-US" sz="3200" dirty="0">
              <a:solidFill>
                <a:srgbClr val="FF0000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821" y="3335608"/>
            <a:ext cx="2652323" cy="1826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Assessment of Product Landscape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Product Concept and Positioning Testing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lang="en-US" sz="1400" dirty="0">
                <a:solidFill>
                  <a:srgbClr val="000000"/>
                </a:solidFill>
                <a:latin typeface="Aptos" panose="020B0004020202020204" pitchFamily="34" charset="0"/>
              </a:rPr>
              <a:t>Assessment of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Market Opportunity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77258" y="3335608"/>
            <a:ext cx="2652323" cy="1805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736" marR="0" lvl="0" indent="-17373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Policyholder Needs,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Opinions, Attitudes, and Behaviors</a:t>
            </a:r>
          </a:p>
          <a:p>
            <a:pPr marL="173736" marR="0" lvl="0" indent="-17373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Understanding Market Dynamics</a:t>
            </a:r>
          </a:p>
          <a:p>
            <a:pPr marL="173736" marR="0" lvl="0" indent="-17373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Market Entry/Expansion Assessment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6159613" y="3335608"/>
            <a:ext cx="2652323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Advisor Satisfaction and Loyalty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Channel Assessment, Optimization, and Expansion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Product Receptivity Testing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34050" y="3335608"/>
            <a:ext cx="2655129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Operational KPIs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Program Evaluation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Peer Group Benchmarking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5F09534-07BF-7A4C-D247-4CFD6A7832C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06F0F5-DF6A-4E0E-AC03-6B0D0B0A130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501B5D-CE5D-4B37-1D16-8837DF4D0060}"/>
              </a:ext>
            </a:extLst>
          </p:cNvPr>
          <p:cNvSpPr/>
          <p:nvPr/>
        </p:nvSpPr>
        <p:spPr>
          <a:xfrm>
            <a:off x="3380065" y="1402019"/>
            <a:ext cx="2651760" cy="1828799"/>
          </a:xfrm>
          <a:prstGeom prst="rect">
            <a:avLst/>
          </a:prstGeom>
          <a:solidFill>
            <a:srgbClr val="ED8C00"/>
          </a:solidFill>
          <a:ln>
            <a:solidFill>
              <a:srgbClr val="ED8C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AA8F03-135B-81B4-7F48-C05383BA33A3}"/>
              </a:ext>
            </a:extLst>
          </p:cNvPr>
          <p:cNvSpPr/>
          <p:nvPr/>
        </p:nvSpPr>
        <p:spPr>
          <a:xfrm>
            <a:off x="3380065" y="3230818"/>
            <a:ext cx="2652323" cy="2298299"/>
          </a:xfrm>
          <a:prstGeom prst="rect">
            <a:avLst/>
          </a:prstGeom>
          <a:noFill/>
          <a:ln>
            <a:solidFill>
              <a:srgbClr val="ED8C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D3D821-F888-B1AA-678C-9EAC7744B731}"/>
              </a:ext>
            </a:extLst>
          </p:cNvPr>
          <p:cNvSpPr/>
          <p:nvPr/>
        </p:nvSpPr>
        <p:spPr>
          <a:xfrm>
            <a:off x="6154502" y="1402019"/>
            <a:ext cx="2651760" cy="1828799"/>
          </a:xfrm>
          <a:prstGeom prst="rect">
            <a:avLst/>
          </a:prstGeom>
          <a:solidFill>
            <a:srgbClr val="62B6F3"/>
          </a:solidFill>
          <a:ln>
            <a:solidFill>
              <a:srgbClr val="62B6F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75DC88-5B67-4EE2-D4A6-B7BDDC675D41}"/>
              </a:ext>
            </a:extLst>
          </p:cNvPr>
          <p:cNvSpPr/>
          <p:nvPr/>
        </p:nvSpPr>
        <p:spPr>
          <a:xfrm>
            <a:off x="6154502" y="3230818"/>
            <a:ext cx="2652323" cy="2298299"/>
          </a:xfrm>
          <a:prstGeom prst="rect">
            <a:avLst/>
          </a:prstGeom>
          <a:noFill/>
          <a:ln>
            <a:solidFill>
              <a:srgbClr val="62B6F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8530AA-FDB8-D591-555A-1AA88B8098B5}"/>
              </a:ext>
            </a:extLst>
          </p:cNvPr>
          <p:cNvSpPr/>
          <p:nvPr/>
        </p:nvSpPr>
        <p:spPr>
          <a:xfrm>
            <a:off x="8928940" y="1402019"/>
            <a:ext cx="2651760" cy="1828799"/>
          </a:xfrm>
          <a:prstGeom prst="rect">
            <a:avLst/>
          </a:prstGeom>
          <a:solidFill>
            <a:srgbClr val="9778E0"/>
          </a:solidFill>
          <a:ln>
            <a:solidFill>
              <a:srgbClr val="9778E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4D6785-0C42-4D65-F45D-B846C8AD071C}"/>
              </a:ext>
            </a:extLst>
          </p:cNvPr>
          <p:cNvSpPr/>
          <p:nvPr/>
        </p:nvSpPr>
        <p:spPr>
          <a:xfrm>
            <a:off x="8928940" y="3230818"/>
            <a:ext cx="2652323" cy="2298299"/>
          </a:xfrm>
          <a:prstGeom prst="rect">
            <a:avLst/>
          </a:prstGeom>
          <a:noFill/>
          <a:ln>
            <a:solidFill>
              <a:srgbClr val="9778E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AC9C012-DBE5-77E1-FB71-463926E39DFF}"/>
              </a:ext>
            </a:extLst>
          </p:cNvPr>
          <p:cNvSpPr txBox="1"/>
          <p:nvPr/>
        </p:nvSpPr>
        <p:spPr>
          <a:xfrm>
            <a:off x="605626" y="2825676"/>
            <a:ext cx="26576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Products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92FF044-7800-5532-E929-AB388CAEDE3C}"/>
              </a:ext>
            </a:extLst>
          </p:cNvPr>
          <p:cNvSpPr txBox="1"/>
          <p:nvPr/>
        </p:nvSpPr>
        <p:spPr>
          <a:xfrm>
            <a:off x="3380063" y="2825676"/>
            <a:ext cx="26653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Markets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FB6631-533D-4712-A4AC-D43B5C3E2A35}"/>
              </a:ext>
            </a:extLst>
          </p:cNvPr>
          <p:cNvSpPr txBox="1"/>
          <p:nvPr/>
        </p:nvSpPr>
        <p:spPr>
          <a:xfrm>
            <a:off x="6154501" y="2825676"/>
            <a:ext cx="26523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Distribution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23996E-8DB8-2594-13D5-D8956759A4BA}"/>
              </a:ext>
            </a:extLst>
          </p:cNvPr>
          <p:cNvSpPr txBox="1"/>
          <p:nvPr/>
        </p:nvSpPr>
        <p:spPr>
          <a:xfrm>
            <a:off x="8928939" y="2825676"/>
            <a:ext cx="26574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Operations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D27D5CBC-B506-25F5-3332-4F01ED24C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731332" y="1653023"/>
            <a:ext cx="1046977" cy="96321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BC9C1FF-9467-5C26-C370-F053315F51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4104243" y="1653023"/>
            <a:ext cx="1203404" cy="103823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0D89E5B-7971-FDAB-023B-F80E3AE925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495292" y="1653023"/>
            <a:ext cx="872430" cy="967260"/>
          </a:xfrm>
          <a:prstGeom prst="rect">
            <a:avLst/>
          </a:prstGeom>
        </p:spPr>
      </p:pic>
      <p:sp>
        <p:nvSpPr>
          <p:cNvPr id="5" name="Rectangle 4">
            <a:hlinkClick r:id="rId9"/>
            <a:extLst>
              <a:ext uri="{FF2B5EF4-FFF2-40B4-BE49-F238E27FC236}">
                <a16:creationId xmlns:a16="http://schemas.microsoft.com/office/drawing/2014/main" id="{8A52CEDC-AD22-EB3C-DE47-7CA8060E7606}"/>
              </a:ext>
            </a:extLst>
          </p:cNvPr>
          <p:cNvSpPr/>
          <p:nvPr/>
        </p:nvSpPr>
        <p:spPr>
          <a:xfrm>
            <a:off x="9978887" y="5943600"/>
            <a:ext cx="1023730" cy="79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>
            <a:hlinkClick r:id="rId10"/>
            <a:extLst>
              <a:ext uri="{FF2B5EF4-FFF2-40B4-BE49-F238E27FC236}">
                <a16:creationId xmlns:a16="http://schemas.microsoft.com/office/drawing/2014/main" id="{D126F3C1-C3C1-7BE8-F71B-6830D101DF9A}"/>
              </a:ext>
            </a:extLst>
          </p:cNvPr>
          <p:cNvSpPr/>
          <p:nvPr/>
        </p:nvSpPr>
        <p:spPr>
          <a:xfrm>
            <a:off x="11002617" y="5943600"/>
            <a:ext cx="1023730" cy="79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6" name="Picture 25" descr="A heart in a hands&#10;&#10;Description automatically generated">
            <a:extLst>
              <a:ext uri="{FF2B5EF4-FFF2-40B4-BE49-F238E27FC236}">
                <a16:creationId xmlns:a16="http://schemas.microsoft.com/office/drawing/2014/main" id="{DC7F9E14-4231-F343-DCE9-04D3E43D75B6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701" y="1653023"/>
            <a:ext cx="1071362" cy="116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5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7D7791B-CD2C-4EAD-24AF-F0897F4CA05B}"/>
              </a:ext>
            </a:extLst>
          </p:cNvPr>
          <p:cNvSpPr/>
          <p:nvPr/>
        </p:nvSpPr>
        <p:spPr>
          <a:xfrm rot="5400000">
            <a:off x="10006353" y="4185215"/>
            <a:ext cx="1185865" cy="83005"/>
          </a:xfrm>
          <a:prstGeom prst="rect">
            <a:avLst/>
          </a:prstGeom>
          <a:solidFill>
            <a:srgbClr val="763A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EEE421-EE00-2F52-9C97-8F0D56592B24}"/>
              </a:ext>
            </a:extLst>
          </p:cNvPr>
          <p:cNvSpPr/>
          <p:nvPr/>
        </p:nvSpPr>
        <p:spPr>
          <a:xfrm rot="5400000">
            <a:off x="3248363" y="2723127"/>
            <a:ext cx="1185865" cy="83005"/>
          </a:xfrm>
          <a:prstGeom prst="rect">
            <a:avLst/>
          </a:prstGeom>
          <a:solidFill>
            <a:srgbClr val="F9C6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40F7DD-ED2C-06BC-4478-DA184D706638}"/>
              </a:ext>
            </a:extLst>
          </p:cNvPr>
          <p:cNvSpPr/>
          <p:nvPr/>
        </p:nvSpPr>
        <p:spPr>
          <a:xfrm rot="5400000">
            <a:off x="999782" y="4185217"/>
            <a:ext cx="1185865" cy="83005"/>
          </a:xfrm>
          <a:prstGeom prst="rect">
            <a:avLst/>
          </a:prstGeom>
          <a:solidFill>
            <a:srgbClr val="004C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B705FA-9401-6FCE-0E8B-9B724B64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2" y="-19050"/>
            <a:ext cx="12191998" cy="763569"/>
          </a:xfrm>
        </p:spPr>
        <p:txBody>
          <a:bodyPr/>
          <a:lstStyle/>
          <a:p>
            <a:r>
              <a:rPr lang="en-US" dirty="0">
                <a:latin typeface="Aptos" panose="020B0004020202020204" pitchFamily="34" charset="0"/>
              </a:rPr>
              <a:t>Partnering With Applied Research Solutions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DADCEE-6B58-EE9F-02E7-D02AB5A38C79}"/>
              </a:ext>
            </a:extLst>
          </p:cNvPr>
          <p:cNvSpPr/>
          <p:nvPr/>
        </p:nvSpPr>
        <p:spPr>
          <a:xfrm>
            <a:off x="0" y="3265463"/>
            <a:ext cx="12192000" cy="5493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5AB084-BED5-1808-6429-411B5A05DB53}"/>
              </a:ext>
            </a:extLst>
          </p:cNvPr>
          <p:cNvSpPr/>
          <p:nvPr/>
        </p:nvSpPr>
        <p:spPr>
          <a:xfrm>
            <a:off x="2714965" y="3265463"/>
            <a:ext cx="2252663" cy="549300"/>
          </a:xfrm>
          <a:prstGeom prst="rect">
            <a:avLst/>
          </a:prstGeom>
          <a:solidFill>
            <a:srgbClr val="F9C6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METHODOLOGY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&amp; DESIGN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0B517-55D9-0B2A-3812-CB6EE4EEF67D}"/>
              </a:ext>
            </a:extLst>
          </p:cNvPr>
          <p:cNvSpPr/>
          <p:nvPr/>
        </p:nvSpPr>
        <p:spPr>
          <a:xfrm>
            <a:off x="7220291" y="3265463"/>
            <a:ext cx="2252663" cy="549300"/>
          </a:xfrm>
          <a:prstGeom prst="rect">
            <a:avLst/>
          </a:prstGeom>
          <a:solidFill>
            <a:srgbClr val="ED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C4CC0-4150-880F-856C-2C95E5FB8332}"/>
              </a:ext>
            </a:extLst>
          </p:cNvPr>
          <p:cNvSpPr/>
          <p:nvPr/>
        </p:nvSpPr>
        <p:spPr>
          <a:xfrm>
            <a:off x="4967628" y="3265463"/>
            <a:ext cx="2252663" cy="549300"/>
          </a:xfrm>
          <a:prstGeom prst="rect">
            <a:avLst/>
          </a:prstGeom>
          <a:solidFill>
            <a:srgbClr val="007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EXECUTION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9872-2B9E-9461-A46A-11B41090FB6C}"/>
              </a:ext>
            </a:extLst>
          </p:cNvPr>
          <p:cNvSpPr/>
          <p:nvPr/>
        </p:nvSpPr>
        <p:spPr>
          <a:xfrm>
            <a:off x="9472954" y="3265463"/>
            <a:ext cx="2252663" cy="549300"/>
          </a:xfrm>
          <a:prstGeom prst="rect">
            <a:avLst/>
          </a:prstGeom>
          <a:solidFill>
            <a:srgbClr val="763A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INSIGHTS DEVELOPMENT AND DELIVERY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A7108B-6735-C93C-FC0E-44C6A6B3273D}"/>
              </a:ext>
            </a:extLst>
          </p:cNvPr>
          <p:cNvSpPr/>
          <p:nvPr/>
        </p:nvSpPr>
        <p:spPr>
          <a:xfrm>
            <a:off x="466383" y="3265463"/>
            <a:ext cx="2252663" cy="549300"/>
          </a:xfrm>
          <a:prstGeom prst="rect">
            <a:avLst/>
          </a:prstGeom>
          <a:solidFill>
            <a:srgbClr val="004C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Understanding</a:t>
            </a: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B7752C-F792-ABF2-886F-0C3D0AFD80BA}"/>
              </a:ext>
            </a:extLst>
          </p:cNvPr>
          <p:cNvSpPr/>
          <p:nvPr/>
        </p:nvSpPr>
        <p:spPr>
          <a:xfrm rot="5400000">
            <a:off x="7753690" y="2723127"/>
            <a:ext cx="1185865" cy="83005"/>
          </a:xfrm>
          <a:prstGeom prst="rect">
            <a:avLst/>
          </a:prstGeom>
          <a:solidFill>
            <a:srgbClr val="ED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013F03-383F-0B40-2F78-7587340CB190}"/>
              </a:ext>
            </a:extLst>
          </p:cNvPr>
          <p:cNvSpPr/>
          <p:nvPr/>
        </p:nvSpPr>
        <p:spPr>
          <a:xfrm rot="5400000">
            <a:off x="5501027" y="4185216"/>
            <a:ext cx="1185865" cy="83005"/>
          </a:xfrm>
          <a:prstGeom prst="rect">
            <a:avLst/>
          </a:prstGeom>
          <a:solidFill>
            <a:srgbClr val="007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40858DC-15B3-DF68-EF4D-31AA575C8820}"/>
              </a:ext>
            </a:extLst>
          </p:cNvPr>
          <p:cNvSpPr/>
          <p:nvPr/>
        </p:nvSpPr>
        <p:spPr>
          <a:xfrm>
            <a:off x="10096365" y="4580409"/>
            <a:ext cx="1005840" cy="1005840"/>
          </a:xfrm>
          <a:prstGeom prst="ellipse">
            <a:avLst/>
          </a:prstGeom>
          <a:solidFill>
            <a:srgbClr val="763AC7"/>
          </a:solidFill>
          <a:ln w="57150">
            <a:solidFill>
              <a:srgbClr val="763A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65B62E-9591-0CDF-DDC0-22C917C3E5CB}"/>
              </a:ext>
            </a:extLst>
          </p:cNvPr>
          <p:cNvSpPr/>
          <p:nvPr/>
        </p:nvSpPr>
        <p:spPr>
          <a:xfrm>
            <a:off x="7843702" y="1482899"/>
            <a:ext cx="1005840" cy="1005840"/>
          </a:xfrm>
          <a:prstGeom prst="ellipse">
            <a:avLst/>
          </a:prstGeom>
          <a:solidFill>
            <a:srgbClr val="ED8C00"/>
          </a:solidFill>
          <a:ln w="57150">
            <a:solidFill>
              <a:srgbClr val="ED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883C6BA-FA6E-5737-E499-2CBE3C59F4DE}"/>
              </a:ext>
            </a:extLst>
          </p:cNvPr>
          <p:cNvSpPr/>
          <p:nvPr/>
        </p:nvSpPr>
        <p:spPr>
          <a:xfrm>
            <a:off x="5591039" y="4580409"/>
            <a:ext cx="1005840" cy="1005840"/>
          </a:xfrm>
          <a:prstGeom prst="ellipse">
            <a:avLst/>
          </a:prstGeom>
          <a:solidFill>
            <a:srgbClr val="007B4E"/>
          </a:solidFill>
          <a:ln w="57150">
            <a:solidFill>
              <a:srgbClr val="007B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3B8C82-87E0-550D-D01B-1085A1668697}"/>
              </a:ext>
            </a:extLst>
          </p:cNvPr>
          <p:cNvSpPr/>
          <p:nvPr/>
        </p:nvSpPr>
        <p:spPr>
          <a:xfrm>
            <a:off x="1089794" y="4590137"/>
            <a:ext cx="1005840" cy="1005840"/>
          </a:xfrm>
          <a:prstGeom prst="ellipse">
            <a:avLst/>
          </a:prstGeom>
          <a:solidFill>
            <a:srgbClr val="004C9D"/>
          </a:solidFill>
          <a:ln w="57150">
            <a:solidFill>
              <a:srgbClr val="004C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190CF1E-E641-C582-29A7-B99883A9FE9A}"/>
              </a:ext>
            </a:extLst>
          </p:cNvPr>
          <p:cNvSpPr/>
          <p:nvPr/>
        </p:nvSpPr>
        <p:spPr>
          <a:xfrm>
            <a:off x="3338376" y="1475969"/>
            <a:ext cx="1005840" cy="1005840"/>
          </a:xfrm>
          <a:prstGeom prst="ellipse">
            <a:avLst/>
          </a:prstGeom>
          <a:solidFill>
            <a:srgbClr val="F9C606"/>
          </a:solidFill>
          <a:ln w="57150">
            <a:solidFill>
              <a:srgbClr val="F9C6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Content Placeholder 55">
            <a:extLst>
              <a:ext uri="{FF2B5EF4-FFF2-40B4-BE49-F238E27FC236}">
                <a16:creationId xmlns:a16="http://schemas.microsoft.com/office/drawing/2014/main" id="{C65AEB3B-27FF-571D-B1DA-E90C046C8547}"/>
              </a:ext>
            </a:extLst>
          </p:cNvPr>
          <p:cNvSpPr txBox="1">
            <a:spLocks/>
          </p:cNvSpPr>
          <p:nvPr/>
        </p:nvSpPr>
        <p:spPr>
          <a:xfrm>
            <a:off x="9387402" y="1262023"/>
            <a:ext cx="2444878" cy="1968373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en-US"/>
            </a:defPPr>
            <a:lvl1pPr marL="174625" indent="-174625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b="0"/>
            </a:lvl1pPr>
            <a:lvl2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2pPr>
            <a:lvl3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3pPr>
            <a:lvl4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4pPr>
            <a:lvl5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5pPr>
            <a:lvl6pPr marL="2166828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6pPr>
            <a:lvl7pPr marL="264686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7pPr>
            <a:lvl8pPr marL="3126900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8pPr>
            <a:lvl9pPr marL="360693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Interpretation of results from an expert steeped in your project and industry knowledge</a:t>
            </a:r>
            <a:r>
              <a:rPr lang="en-US" sz="1400" dirty="0">
                <a:solidFill>
                  <a:srgbClr val="000000"/>
                </a:solidFill>
                <a:latin typeface="Aptos" panose="020B0004020202020204" pitchFamily="34" charset="0"/>
              </a:rPr>
              <a:t>.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Identify and deliver unique insights that matter to you.</a:t>
            </a:r>
          </a:p>
        </p:txBody>
      </p:sp>
      <p:sp>
        <p:nvSpPr>
          <p:cNvPr id="20" name="Content Placeholder 55">
            <a:extLst>
              <a:ext uri="{FF2B5EF4-FFF2-40B4-BE49-F238E27FC236}">
                <a16:creationId xmlns:a16="http://schemas.microsoft.com/office/drawing/2014/main" id="{FC444412-2393-E189-D3C2-AC8C39EA507D}"/>
              </a:ext>
            </a:extLst>
          </p:cNvPr>
          <p:cNvSpPr txBox="1">
            <a:spLocks/>
          </p:cNvSpPr>
          <p:nvPr/>
        </p:nvSpPr>
        <p:spPr>
          <a:xfrm>
            <a:off x="7125039" y="3839275"/>
            <a:ext cx="2441093" cy="250194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marL="174625" indent="-174625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b="0"/>
            </a:lvl1pPr>
            <a:lvl2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2pPr>
            <a:lvl3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3pPr>
            <a:lvl4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4pPr>
            <a:lvl5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5pPr>
            <a:lvl6pPr marL="2166828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6pPr>
            <a:lvl7pPr marL="264686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7pPr>
            <a:lvl8pPr marL="3126900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8pPr>
            <a:lvl9pPr marL="360693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Expert analysis, with a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deep understanding of the project goals, creating insights that are directly applicable to you.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LIMRA data increases capabilities to develop insights.</a:t>
            </a:r>
          </a:p>
        </p:txBody>
      </p:sp>
      <p:sp>
        <p:nvSpPr>
          <p:cNvPr id="22" name="Content Placeholder 55">
            <a:extLst>
              <a:ext uri="{FF2B5EF4-FFF2-40B4-BE49-F238E27FC236}">
                <a16:creationId xmlns:a16="http://schemas.microsoft.com/office/drawing/2014/main" id="{0707B10D-B44B-6DF4-7744-9B57F704F4C5}"/>
              </a:ext>
            </a:extLst>
          </p:cNvPr>
          <p:cNvSpPr txBox="1">
            <a:spLocks/>
          </p:cNvSpPr>
          <p:nvPr/>
        </p:nvSpPr>
        <p:spPr>
          <a:xfrm>
            <a:off x="4867005" y="1371793"/>
            <a:ext cx="2353286" cy="1858603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en-US"/>
            </a:defPPr>
            <a:lvl1pPr marL="174625" indent="-174625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b="0"/>
            </a:lvl1pPr>
            <a:lvl2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2pPr>
            <a:lvl3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3pPr>
            <a:lvl4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4pPr>
            <a:lvl5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5pPr>
            <a:lvl6pPr marL="2166828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6pPr>
            <a:lvl7pPr marL="264686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7pPr>
            <a:lvl8pPr marL="3126900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8pPr>
            <a:lvl9pPr marL="360693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Research team well-versed in industry background knowledge</a:t>
            </a:r>
            <a:r>
              <a:rPr lang="en-US" sz="1400" dirty="0">
                <a:solidFill>
                  <a:srgbClr val="000000"/>
                </a:solidFill>
                <a:latin typeface="Aptos" panose="020B0004020202020204" pitchFamily="34" charset="0"/>
              </a:rPr>
              <a:t>.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Managing the project efficiently while keeping you informed. </a:t>
            </a:r>
          </a:p>
        </p:txBody>
      </p:sp>
      <p:sp>
        <p:nvSpPr>
          <p:cNvPr id="23" name="Content Placeholder 55">
            <a:extLst>
              <a:ext uri="{FF2B5EF4-FFF2-40B4-BE49-F238E27FC236}">
                <a16:creationId xmlns:a16="http://schemas.microsoft.com/office/drawing/2014/main" id="{6D47E772-FFF2-6F98-2BE8-6C10968E1F26}"/>
              </a:ext>
            </a:extLst>
          </p:cNvPr>
          <p:cNvSpPr txBox="1">
            <a:spLocks/>
          </p:cNvSpPr>
          <p:nvPr/>
        </p:nvSpPr>
        <p:spPr>
          <a:xfrm>
            <a:off x="2625867" y="3839275"/>
            <a:ext cx="2424765" cy="2645608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marL="174625" indent="-174625" fontAlgn="bas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b="0"/>
            </a:lvl1pPr>
            <a:lvl2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2pPr>
            <a:lvl3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/>
            </a:lvl3pPr>
            <a:lvl4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4pPr>
            <a:lvl5pPr indent="0" fontAlgn="base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b="0">
                <a:cs typeface="Arial" charset="0"/>
              </a:defRPr>
            </a:lvl5pPr>
            <a:lvl6pPr marL="2166828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6pPr>
            <a:lvl7pPr marL="264686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7pPr>
            <a:lvl8pPr marL="3126900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8pPr>
            <a:lvl9pPr marL="3606936" indent="-240018" fontAlgn="base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cs typeface="Arial" charset="0"/>
              </a:defRPr>
            </a:lvl9pPr>
          </a:lstStyle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Confidence that the project will answer what you’re looking for and provide applicable findings.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Optimized to be actionable and ready to execute.</a:t>
            </a:r>
          </a:p>
        </p:txBody>
      </p:sp>
      <p:sp>
        <p:nvSpPr>
          <p:cNvPr id="25" name="Content Placeholder 55">
            <a:extLst>
              <a:ext uri="{FF2B5EF4-FFF2-40B4-BE49-F238E27FC236}">
                <a16:creationId xmlns:a16="http://schemas.microsoft.com/office/drawing/2014/main" id="{9334A530-B604-6232-5C5E-20C6E01D5A4F}"/>
              </a:ext>
            </a:extLst>
          </p:cNvPr>
          <p:cNvSpPr txBox="1">
            <a:spLocks/>
          </p:cNvSpPr>
          <p:nvPr/>
        </p:nvSpPr>
        <p:spPr>
          <a:xfrm>
            <a:off x="359721" y="1112844"/>
            <a:ext cx="2377498" cy="211137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8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800" b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182880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800" b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166828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6pPr>
            <a:lvl7pPr marL="264686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7pPr>
            <a:lvl8pPr marL="3126900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8pPr>
            <a:lvl9pPr marL="360693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Understanding and alignment on the success of your project.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Define what success means for you.</a:t>
            </a:r>
          </a:p>
        </p:txBody>
      </p:sp>
      <p:pic>
        <p:nvPicPr>
          <p:cNvPr id="27" name="Content Placeholder 10">
            <a:extLst>
              <a:ext uri="{FF2B5EF4-FFF2-40B4-BE49-F238E27FC236}">
                <a16:creationId xmlns:a16="http://schemas.microsoft.com/office/drawing/2014/main" id="{D439906D-9813-91C5-1FE0-B979DF9495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215405" y="4708967"/>
            <a:ext cx="767761" cy="777240"/>
          </a:xfrm>
          <a:prstGeom prst="rect">
            <a:avLst/>
          </a:prstGeom>
        </p:spPr>
      </p:pic>
      <p:pic>
        <p:nvPicPr>
          <p:cNvPr id="28" name="Content Placeholder 35">
            <a:extLst>
              <a:ext uri="{FF2B5EF4-FFF2-40B4-BE49-F238E27FC236}">
                <a16:creationId xmlns:a16="http://schemas.microsoft.com/office/drawing/2014/main" id="{6D4BC334-8978-0F5E-8D30-E5921B03E1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452676" y="1590269"/>
            <a:ext cx="777240" cy="777240"/>
          </a:xfrm>
          <a:prstGeom prst="rect">
            <a:avLst/>
          </a:prstGeom>
        </p:spPr>
      </p:pic>
      <p:pic>
        <p:nvPicPr>
          <p:cNvPr id="29" name="Content Placeholder 14">
            <a:extLst>
              <a:ext uri="{FF2B5EF4-FFF2-40B4-BE49-F238E27FC236}">
                <a16:creationId xmlns:a16="http://schemas.microsoft.com/office/drawing/2014/main" id="{C62C98B1-CDB4-221A-604A-5954A1CC58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204094" y="4679031"/>
            <a:ext cx="777240" cy="777240"/>
          </a:xfrm>
          <a:prstGeom prst="rect">
            <a:avLst/>
          </a:prstGeom>
        </p:spPr>
      </p:pic>
      <p:pic>
        <p:nvPicPr>
          <p:cNvPr id="30" name="Content Placeholder 33">
            <a:extLst>
              <a:ext uri="{FF2B5EF4-FFF2-40B4-BE49-F238E27FC236}">
                <a16:creationId xmlns:a16="http://schemas.microsoft.com/office/drawing/2014/main" id="{C42E6B8A-0178-08C4-0403-D8597DA163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5710079" y="4708967"/>
            <a:ext cx="767761" cy="777240"/>
          </a:xfrm>
          <a:prstGeom prst="rect">
            <a:avLst/>
          </a:prstGeom>
        </p:spPr>
      </p:pic>
      <p:pic>
        <p:nvPicPr>
          <p:cNvPr id="31" name="Content Placeholder 31">
            <a:extLst>
              <a:ext uri="{FF2B5EF4-FFF2-40B4-BE49-F238E27FC236}">
                <a16:creationId xmlns:a16="http://schemas.microsoft.com/office/drawing/2014/main" id="{4A2B43BE-8699-6894-57FC-4998CC0825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7962742" y="1590269"/>
            <a:ext cx="767761" cy="7772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465A6AB-E193-9546-79B0-DDE807A50D8B}"/>
              </a:ext>
            </a:extLst>
          </p:cNvPr>
          <p:cNvSpPr txBox="1"/>
          <p:nvPr/>
        </p:nvSpPr>
        <p:spPr>
          <a:xfrm>
            <a:off x="576609" y="895794"/>
            <a:ext cx="1949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Success Begins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C2D3155-B8B3-B511-5B71-CCF85906846A}"/>
              </a:ext>
            </a:extLst>
          </p:cNvPr>
          <p:cNvSpPr txBox="1"/>
          <p:nvPr/>
        </p:nvSpPr>
        <p:spPr>
          <a:xfrm>
            <a:off x="2756446" y="905831"/>
            <a:ext cx="2163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Confidence in Approach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9D0FBF-A288-D0EC-0EC3-7E0F15EDF634}"/>
              </a:ext>
            </a:extLst>
          </p:cNvPr>
          <p:cNvSpPr txBox="1"/>
          <p:nvPr/>
        </p:nvSpPr>
        <p:spPr>
          <a:xfrm>
            <a:off x="4989881" y="898318"/>
            <a:ext cx="2125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Dedicated to You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D55B58-AE27-9936-FFA2-0999826FCBEB}"/>
              </a:ext>
            </a:extLst>
          </p:cNvPr>
          <p:cNvSpPr txBox="1"/>
          <p:nvPr/>
        </p:nvSpPr>
        <p:spPr>
          <a:xfrm>
            <a:off x="7370983" y="888716"/>
            <a:ext cx="1949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Where We Shine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7062CD-6025-D959-E29A-14646E15FE48}"/>
              </a:ext>
            </a:extLst>
          </p:cNvPr>
          <p:cNvSpPr txBox="1"/>
          <p:nvPr/>
        </p:nvSpPr>
        <p:spPr>
          <a:xfrm>
            <a:off x="9576138" y="929734"/>
            <a:ext cx="2125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Bringing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3556418058"/>
      </p:ext>
    </p:extLst>
  </p:cSld>
  <p:clrMapOvr>
    <a:masterClrMapping/>
  </p:clrMapOvr>
</p:sld>
</file>

<file path=ppt/theme/theme1.xml><?xml version="1.0" encoding="utf-8"?>
<a:theme xmlns:a="http://schemas.openxmlformats.org/drawingml/2006/main" name="2022 LIMRA-LOMA Presentation">
  <a:themeElements>
    <a:clrScheme name="2022 Branding Colors">
      <a:dk1>
        <a:srgbClr val="000000"/>
      </a:dk1>
      <a:lt1>
        <a:srgbClr val="FFFFFF"/>
      </a:lt1>
      <a:dk2>
        <a:srgbClr val="004C9D"/>
      </a:dk2>
      <a:lt2>
        <a:srgbClr val="9D9795"/>
      </a:lt2>
      <a:accent1>
        <a:srgbClr val="0B9EC1"/>
      </a:accent1>
      <a:accent2>
        <a:srgbClr val="FAC809"/>
      </a:accent2>
      <a:accent3>
        <a:srgbClr val="008145"/>
      </a:accent3>
      <a:accent4>
        <a:srgbClr val="F7921E"/>
      </a:accent4>
      <a:accent5>
        <a:srgbClr val="603F99"/>
      </a:accent5>
      <a:accent6>
        <a:srgbClr val="51B9EA"/>
      </a:accent6>
      <a:hlink>
        <a:srgbClr val="008599"/>
      </a:hlink>
      <a:folHlink>
        <a:srgbClr val="8270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2 BRAND_LIMRA-LOMA presentation WIDE" id="{039F3892-29C2-4833-B358-64C93C27CEBF}" vid="{AF972859-820F-4A93-8FD9-EF68C283F3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1868</Words>
  <Application>Microsoft Office PowerPoint</Application>
  <PresentationFormat>Widescreen</PresentationFormat>
  <Paragraphs>216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Segoe UI</vt:lpstr>
      <vt:lpstr>Times New Roman</vt:lpstr>
      <vt:lpstr>Wingdings</vt:lpstr>
      <vt:lpstr>2022 LIMRA-LOMA Presentation</vt:lpstr>
      <vt:lpstr>Applied Research Solutions Offers a Unique Approach</vt:lpstr>
      <vt:lpstr>Life Insurance, Annuity and Workplace Benefits</vt:lpstr>
      <vt:lpstr>Partnering With Applied Research Solutions</vt:lpstr>
    </vt:vector>
  </TitlesOfParts>
  <Company>LL Global,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Graziano, Maria</dc:creator>
  <cp:lastModifiedBy>Lorenz, Michelle</cp:lastModifiedBy>
  <cp:revision>8</cp:revision>
  <dcterms:created xsi:type="dcterms:W3CDTF">2025-05-21T12:58:14Z</dcterms:created>
  <dcterms:modified xsi:type="dcterms:W3CDTF">2025-08-15T21:38:30Z</dcterms:modified>
</cp:coreProperties>
</file>