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60" r:id="rId2"/>
    <p:sldId id="293" r:id="rId3"/>
    <p:sldId id="44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7EF3DC-C831-956A-F6CD-4E741CF386B8}" name="Graziano, Maria" initials="MG" userId="S::MGraziano@limra.com::e1223b9a-6859-43e8-b744-f2fba30ace4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593" autoAdjust="0"/>
  </p:normalViewPr>
  <p:slideViewPr>
    <p:cSldViewPr snapToGrid="0">
      <p:cViewPr varScale="1">
        <p:scale>
          <a:sx n="95" d="100"/>
          <a:sy n="95" d="100"/>
        </p:scale>
        <p:origin x="11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E02C8-4D64-490A-BAC0-88CB010C4AA7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56E75-17F6-40E0-8F44-1212F90A0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5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Our world is changing, ARS has the expertise and skills to help you navigate those changes.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(MRDs can speak to specific needs that are happening)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en-US" sz="2000" b="1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Across the marketplace: </a:t>
            </a:r>
          </a:p>
          <a:p>
            <a:pPr marL="708660" marR="0" lvl="1" indent="-36576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Low growth is impacting everyone </a:t>
            </a:r>
          </a:p>
          <a:p>
            <a:pPr marL="708660" marR="0" lvl="1" indent="-36576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Riskier decisions must be made</a:t>
            </a:r>
          </a:p>
          <a:p>
            <a:pPr marL="708660" marR="0" lvl="1" indent="-36576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2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Relevant, actionable insights are needed to succeed in this environment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Consultative Approach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Our approach is to focus on the what your business issue is, what the business questions are and what’s the best way to answer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Focused on identifying and developing insights that you can readily apply.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When it comes to research, the real value isn’t in the data but rather the insights and how they apply to your business situation.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Boutique consultancy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Experienced Team of Dedicated Researchers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We’re a team within the larger association with access to a vast array of researchers and existing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Knowledge of the industry, creative for our clients and are curious about what works.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Working closely with you, we have our arms around the industry and the expertise to translate data into insights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mentioned, we’ve got a lot happening within our industry. </a:t>
            </a:r>
            <a:r>
              <a:rPr lang="en-US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We are a boutique research consultancy that uniquely understands the needs of the industry.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at Disruptors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see a lot of M&amp;A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Private equity more prominent than ever before and changing the competitive landscape in a significant way.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 as a Disruptor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We say “Process is the new Product” – tech drives this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Focus on digital transformation – Now, intro of AI we see truly transformative tech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Companies looking to better understand how they can benefit, drive efficiencies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Impact of AI on your company, partners and end consumer?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Opportunities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Consumers and Channel Options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are your areas for profitable growth?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Existing products to new market segments or looking to adjacent products for growth?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the segments be receptive of your offering?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advisors have access to the markets you’re hoping to reach?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Competing Financial Priorities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Asking to do more with less – relatable?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ED4EE-C9DA-462C-B712-3D4638B353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863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As you address bullet #1 under industry experience, bring up our 3x3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Experience and expertise of </a:t>
            </a:r>
            <a:r>
              <a:rPr lang="en-US" b="1" dirty="0"/>
              <a:t>300 researchers </a:t>
            </a:r>
            <a:r>
              <a:rPr lang="en-US" dirty="0"/>
              <a:t>who work on research with nearly </a:t>
            </a:r>
            <a:r>
              <a:rPr lang="en-US" b="1" dirty="0"/>
              <a:t>400 different companies </a:t>
            </a:r>
            <a:r>
              <a:rPr lang="en-US" dirty="0"/>
              <a:t>across all lines of business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Where we really shine…translating data into insights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is going beyond the research findings to truly partner with you to best understand which of those findings are most pertinent to your study objectives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Not-for-profit industry association with all profits re-invested in supporting industry needs</a:t>
            </a:r>
            <a:endParaRPr lang="en-US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ED4EE-C9DA-462C-B712-3D4638B353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430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Working with us starts with you and understanding what are you looking to accomplish</a:t>
            </a:r>
          </a:p>
          <a:p>
            <a:endParaRPr lang="en-US" dirty="0"/>
          </a:p>
          <a:p>
            <a:r>
              <a:rPr lang="en-US" dirty="0"/>
              <a:t>*Give them a sense of what working with us is like*</a:t>
            </a:r>
          </a:p>
          <a:p>
            <a:endParaRPr lang="en-US" dirty="0"/>
          </a:p>
          <a:p>
            <a:r>
              <a:rPr lang="en-US" b="1" dirty="0"/>
              <a:t>Study Objectives: our focus is YOU – this is the most critical step – what sets us apart from other research firms</a:t>
            </a:r>
          </a:p>
          <a:p>
            <a:r>
              <a:rPr lang="en-US" dirty="0"/>
              <a:t>Must understand objectives to deliver truly actionable/applicable insights.</a:t>
            </a:r>
          </a:p>
          <a:p>
            <a:r>
              <a:rPr lang="en-US" dirty="0"/>
              <a:t>What does success look like to each of the stakeholders? Why are you coming to us and why do you need this research?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Focused client understanding of how to apply research findings.</a:t>
            </a:r>
            <a:endParaRPr lang="en-US" dirty="0"/>
          </a:p>
          <a:p>
            <a:r>
              <a:rPr lang="en-US" dirty="0"/>
              <a:t>How will this research be applied to your overall business? (hence our name)</a:t>
            </a:r>
          </a:p>
          <a:p>
            <a:r>
              <a:rPr lang="en-US" dirty="0"/>
              <a:t>We’re experts on research – you’re experts on you.</a:t>
            </a:r>
          </a:p>
          <a:p>
            <a:endParaRPr lang="en-US" dirty="0"/>
          </a:p>
          <a:p>
            <a:r>
              <a:rPr lang="en-US" dirty="0"/>
              <a:t>Want to learn…Examples of what we’ve worked on with members: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is our competitive positioning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can we improve efficiency and profitability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do I enter a certain market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am I perceived among our target markets?</a:t>
            </a:r>
          </a:p>
          <a:p>
            <a:endParaRPr lang="en-US" dirty="0"/>
          </a:p>
          <a:p>
            <a:r>
              <a:rPr lang="en-US" b="1" dirty="0"/>
              <a:t>Methodology and Design – all about confidence in our approach</a:t>
            </a:r>
          </a:p>
          <a:p>
            <a:r>
              <a:rPr lang="en-US" b="1" dirty="0"/>
              <a:t>When scoping methodology get creative and consider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Research objectives and expected outcomes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Considers research objectives and expected types of learnings.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Confidence that the project will answer the questions you are looking for and will deliver applicable findings that will be actionable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Budget, timing and audience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ptos" panose="020B0004020202020204" pitchFamily="34" charset="0"/>
              </a:rPr>
              <a:t>Quantitative, qualitative, hybrid, etc.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ptos" panose="020B0004020202020204" pitchFamily="34" charset="0"/>
              </a:rPr>
              <a:t>Ensure the right representation (this is critical)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Execution: focused on THEM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Our team understands your objectives, key players and contacts on your side</a:t>
            </a:r>
          </a:p>
          <a:p>
            <a:pPr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</a:pPr>
            <a:r>
              <a:rPr lang="en-US" sz="1200" dirty="0">
                <a:latin typeface="Aptos" panose="020B0004020202020204" pitchFamily="34" charset="0"/>
              </a:rPr>
              <a:t>Kick-off call with all stakeholders to align on objectives, audience, roles, timelines/other.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</a:pPr>
            <a:r>
              <a:rPr lang="en-US" sz="1200" dirty="0">
                <a:latin typeface="Aptos" panose="020B0004020202020204" pitchFamily="34" charset="0"/>
              </a:rPr>
              <a:t>We’ll ensure a strong comms plan with you – you’ll know where your project is every step of the way</a:t>
            </a:r>
          </a:p>
          <a:p>
            <a:pPr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</a:pPr>
            <a:r>
              <a:rPr lang="en-US" sz="1200" dirty="0">
                <a:latin typeface="Aptos" panose="020B0004020202020204" pitchFamily="34" charset="0"/>
              </a:rPr>
              <a:t>Milestones include survey/discussion guide design, recruiting, programming, fielding, and moderation.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We’re dedicated to your success from start to finish – there for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Dedicated and experienced team that knows how to manage successful research projects, and understand the uncertainty that clients face – efficiency throughout </a:t>
            </a:r>
          </a:p>
          <a:p>
            <a:endParaRPr lang="en-US" dirty="0"/>
          </a:p>
          <a:p>
            <a:r>
              <a:rPr lang="en-US" b="1" dirty="0"/>
              <a:t>Analysis – this is where we shine and what we love to do (we are research nerds)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Segoe UI" panose="020B0502040204020203" pitchFamily="34" charset="0"/>
              </a:rPr>
              <a:t>Advanced analytic capabilities, creativity and curiosity of our researchers, our dedication to uncovering what’s really driving results</a:t>
            </a:r>
            <a:endParaRPr lang="en-US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Bringing experience and expertise to the table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Quality assurance and data cleaning is critical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Leverage data from our broader industry research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Insights Development – we help you identify and develop the insights that matter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Importance of going beyond the crosstabs, stats and charts to translate to insights with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We’ve got the skills to understand what we’re seeing the data, why do we think they are saying and what is a NEW way to think about this?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Collaborate on the facilitated development of strategic insights. Comes from an understanding of the project, its objectives, and the broader industry. It relies on the </a:t>
            </a:r>
            <a:r>
              <a:rPr lang="en-US" b="1" dirty="0"/>
              <a:t>client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All about helping the client interpret these findings and apply it to their business problem/situation, based on their </a:t>
            </a:r>
            <a:r>
              <a:rPr lang="en-US" b="0" dirty="0" err="1"/>
              <a:t>pov</a:t>
            </a:r>
            <a:r>
              <a:rPr lang="en-US" b="0" dirty="0"/>
              <a:t> of the findings and their own capabilities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We enable the member to interpret the findings based on what they do well (not our own bias) </a:t>
            </a:r>
            <a:r>
              <a:rPr lang="en-US" b="0" dirty="0">
                <a:sym typeface="Wingdings" panose="05000000000000000000" pitchFamily="2" charset="2"/>
              </a:rPr>
              <a:t> this leads to more success for the client</a:t>
            </a:r>
            <a:endParaRPr lang="en-US" b="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latin typeface="Aptos" panose="020B0004020202020204" pitchFamily="34" charset="0"/>
              </a:rPr>
              <a:t>Delivery of final  results, including a full report, data tables, executive summary (agreed upon deliverables).</a:t>
            </a:r>
            <a:endParaRPr lang="en-US" b="0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ED4EE-C9DA-462C-B712-3D4638B353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5027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limra.com/siteassets/solutions-and-services/custom-research/solutions-tier-custom-research_gettyimages-891264822_720x495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61" b="17331"/>
          <a:stretch/>
        </p:blipFill>
        <p:spPr bwMode="auto">
          <a:xfrm>
            <a:off x="2603" y="0"/>
            <a:ext cx="12198096" cy="555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995950"/>
            <a:ext cx="12198096" cy="1868734"/>
          </a:xfrm>
          <a:prstGeom prst="rect">
            <a:avLst/>
          </a:prstGeom>
          <a:solidFill>
            <a:srgbClr val="002F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41028" y="5293508"/>
            <a:ext cx="5446762" cy="477054"/>
          </a:xfrm>
          <a:prstGeom prst="rect">
            <a:avLst/>
          </a:prstGeom>
          <a:noFill/>
          <a:effectLst/>
        </p:spPr>
        <p:txBody>
          <a:bodyPr wrap="square" lIns="0" rIns="182880" bIns="0" anchor="b" anchorCtr="0">
            <a:spAutoFit/>
          </a:bodyPr>
          <a:lstStyle>
            <a:lvl1pPr algn="l">
              <a:lnSpc>
                <a:spcPct val="100000"/>
              </a:lnSpc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-6824" y="1857042"/>
            <a:ext cx="1131113" cy="2562474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1028" y="5805131"/>
            <a:ext cx="5449824" cy="33337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1028" y="6159279"/>
            <a:ext cx="5449824" cy="33337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9870" y="6069026"/>
            <a:ext cx="1753030" cy="51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568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3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7498100" y="4196742"/>
            <a:ext cx="1754360" cy="759886"/>
          </a:xfrm>
          <a:prstGeom prst="rect">
            <a:avLst/>
          </a:prstGeom>
          <a:solidFill>
            <a:schemeClr val="bg1"/>
          </a:solidFill>
          <a:ln w="22225">
            <a:solidFill>
              <a:srgbClr val="C4BF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5215670" y="4194952"/>
            <a:ext cx="1754360" cy="759886"/>
          </a:xfrm>
          <a:prstGeom prst="rect">
            <a:avLst/>
          </a:prstGeom>
          <a:solidFill>
            <a:schemeClr val="bg1"/>
          </a:solidFill>
          <a:ln w="22225">
            <a:solidFill>
              <a:srgbClr val="C4BF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666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938197" y="4194952"/>
            <a:ext cx="1754360" cy="759886"/>
          </a:xfrm>
          <a:prstGeom prst="rect">
            <a:avLst/>
          </a:prstGeom>
          <a:solidFill>
            <a:schemeClr val="bg1"/>
          </a:solidFill>
          <a:ln w="22225">
            <a:solidFill>
              <a:srgbClr val="C4BF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 userDrawn="1"/>
        </p:nvSpPr>
        <p:spPr>
          <a:xfrm>
            <a:off x="2646990" y="4366421"/>
            <a:ext cx="2308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5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5236297" y="4229858"/>
            <a:ext cx="17131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5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Retirement Income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7515854" y="4220054"/>
            <a:ext cx="1704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5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Workplace</a:t>
            </a:r>
            <a:r>
              <a:rPr lang="en-US" sz="2000" b="1" baseline="0" dirty="0">
                <a:solidFill>
                  <a:srgbClr val="005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5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2938197" y="3819365"/>
            <a:ext cx="6314263" cy="0"/>
          </a:xfrm>
          <a:prstGeom prst="line">
            <a:avLst/>
          </a:prstGeom>
          <a:ln w="25400">
            <a:solidFill>
              <a:srgbClr val="C4BF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650" y="2172095"/>
            <a:ext cx="4838700" cy="1429476"/>
          </a:xfrm>
          <a:prstGeom prst="rect">
            <a:avLst/>
          </a:prstGeom>
        </p:spPr>
      </p:pic>
      <p:sp>
        <p:nvSpPr>
          <p:cNvPr id="28" name="Rectangle 27"/>
          <p:cNvSpPr/>
          <p:nvPr userDrawn="1"/>
        </p:nvSpPr>
        <p:spPr>
          <a:xfrm>
            <a:off x="9867901" y="5778395"/>
            <a:ext cx="2247899" cy="95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8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447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ue Bar Section Header-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27043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8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4391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i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838200" y="1610469"/>
            <a:ext cx="10515600" cy="4213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Google Shape;12;p7">
            <a:extLst>
              <a:ext uri="{FF2B5EF4-FFF2-40B4-BE49-F238E27FC236}">
                <a16:creationId xmlns:a16="http://schemas.microsoft.com/office/drawing/2014/main" id="{6F489052-5858-2A47-929D-39278E5EA1B6}"/>
              </a:ext>
            </a:extLst>
          </p:cNvPr>
          <p:cNvSpPr txBox="1">
            <a:spLocks noGrp="1"/>
          </p:cNvSpPr>
          <p:nvPr>
            <p:ph type="dt" idx="2"/>
          </p:nvPr>
        </p:nvSpPr>
        <p:spPr>
          <a:xfrm>
            <a:off x="9632539" y="6565157"/>
            <a:ext cx="1879041" cy="14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sz="1300" dirty="0"/>
          </a:p>
        </p:txBody>
      </p:sp>
      <p:sp>
        <p:nvSpPr>
          <p:cNvPr id="10" name="Google Shape;13;p7">
            <a:extLst>
              <a:ext uri="{FF2B5EF4-FFF2-40B4-BE49-F238E27FC236}">
                <a16:creationId xmlns:a16="http://schemas.microsoft.com/office/drawing/2014/main" id="{F03A8BFD-CAA9-7D45-925B-4B81127FB1F7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11511571" y="6565157"/>
            <a:ext cx="484870" cy="14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5"/>
              <a:buFont typeface="Arial"/>
              <a:buNone/>
              <a:defRPr sz="82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4568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llets on left-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106698" y="786687"/>
            <a:ext cx="6089904" cy="6089904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1247350" y="-1111937"/>
            <a:ext cx="251992" cy="383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600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66700" y="1143000"/>
            <a:ext cx="5570538" cy="49149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Aft>
                <a:spcPts val="18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400"/>
            </a:lvl1pPr>
            <a:lvl2pPr marL="685800" indent="-342900">
              <a:lnSpc>
                <a:spcPct val="100000"/>
              </a:lnSpc>
              <a:spcAft>
                <a:spcPts val="18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400"/>
            </a:lvl2pPr>
            <a:lvl3pPr marL="1031875" indent="-342900"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-539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13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032" y="6070461"/>
            <a:ext cx="1746868" cy="516071"/>
          </a:xfrm>
          <a:prstGeom prst="rect">
            <a:avLst/>
          </a:prstGeom>
        </p:spPr>
      </p:pic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1484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3" orient="horz" pos="2160">
          <p15:clr>
            <a:srgbClr val="FBAE40"/>
          </p15:clr>
        </p15:guide>
        <p15:guide id="4" orient="horz" pos="408">
          <p15:clr>
            <a:srgbClr val="FBAE40"/>
          </p15:clr>
        </p15:guide>
        <p15:guide id="5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ar Section Header-1 lge box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65"/>
            <a:ext cx="12191999" cy="804672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8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43799" y="1118774"/>
            <a:ext cx="11307818" cy="4512643"/>
          </a:xfrm>
          <a:prstGeom prst="rect">
            <a:avLst/>
          </a:prstGeom>
          <a:solidFill>
            <a:schemeClr val="bg1"/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43799" y="1234758"/>
            <a:ext cx="1131112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8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717550" y="1828800"/>
            <a:ext cx="10756900" cy="35687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552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Blue Bar-bullets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1247350" y="-1111937"/>
            <a:ext cx="251992" cy="383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600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666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10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6700" y="1326776"/>
            <a:ext cx="5829300" cy="4731124"/>
          </a:xfrm>
          <a:prstGeom prst="rect">
            <a:avLst/>
          </a:prstGeom>
        </p:spPr>
        <p:txBody>
          <a:bodyPr/>
          <a:lstStyle>
            <a:lvl1pPr marL="347472" indent="-342900">
              <a:lnSpc>
                <a:spcPct val="100000"/>
              </a:lnSpc>
              <a:spcAft>
                <a:spcPts val="18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000"/>
            </a:lvl1pPr>
            <a:lvl2pPr marL="685800" indent="-342900">
              <a:lnSpc>
                <a:spcPct val="100000"/>
              </a:lnSpc>
              <a:spcAft>
                <a:spcPts val="18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000"/>
            </a:lvl2pPr>
            <a:lvl3pPr marL="1033463" indent="-342900">
              <a:lnSpc>
                <a:spcPct val="100000"/>
              </a:lnSpc>
              <a:spcAft>
                <a:spcPts val="18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000"/>
            </a:lvl3pPr>
            <a:lvl4pPr marL="1371600" indent="-342900">
              <a:lnSpc>
                <a:spcPct val="100000"/>
              </a:lnSpc>
              <a:spcAft>
                <a:spcPts val="1800"/>
              </a:spcAft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000"/>
            </a:lvl4pPr>
            <a:lvl5pPr marL="1719263" indent="-342900">
              <a:buClr>
                <a:schemeClr val="tx1"/>
              </a:buClr>
              <a:buSzPct val="135000"/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096000" y="1143000"/>
            <a:ext cx="5676900" cy="459377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0843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ue bar 2 box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6327228" y="1780925"/>
            <a:ext cx="5467717" cy="3978747"/>
          </a:xfrm>
          <a:prstGeom prst="rect">
            <a:avLst/>
          </a:prstGeom>
          <a:noFill/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474278" y="1780925"/>
            <a:ext cx="5468112" cy="3978747"/>
          </a:xfrm>
          <a:prstGeom prst="rect">
            <a:avLst/>
          </a:prstGeom>
          <a:noFill/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66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8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74278" y="1905318"/>
            <a:ext cx="5468112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327228" y="1905318"/>
            <a:ext cx="5468112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448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Blue bar 3 box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66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8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287119" y="1588065"/>
            <a:ext cx="3474720" cy="3978747"/>
          </a:xfrm>
          <a:prstGeom prst="rect">
            <a:avLst/>
          </a:prstGeom>
          <a:solidFill>
            <a:schemeClr val="bg1"/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519999" y="1582805"/>
            <a:ext cx="3474720" cy="3978747"/>
          </a:xfrm>
          <a:prstGeom prst="rect">
            <a:avLst/>
          </a:prstGeom>
          <a:solidFill>
            <a:schemeClr val="bg1"/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4372030" y="1582805"/>
            <a:ext cx="3474720" cy="3978747"/>
          </a:xfrm>
          <a:prstGeom prst="rect">
            <a:avLst/>
          </a:prstGeom>
          <a:solidFill>
            <a:schemeClr val="bg1"/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95300" y="1600518"/>
            <a:ext cx="347503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369161" y="1600518"/>
            <a:ext cx="347503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286801" y="1600518"/>
            <a:ext cx="347503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61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Blue bar multiple boxes/ic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96051" y="1113523"/>
            <a:ext cx="3474720" cy="47144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1247350" y="-1111937"/>
            <a:ext cx="251992" cy="383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600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666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9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-30864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199735" y="1113523"/>
            <a:ext cx="3474720" cy="47144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358593" y="1113523"/>
            <a:ext cx="3474720" cy="47144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9D97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95300" y="1112838"/>
            <a:ext cx="347503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369161" y="1112838"/>
            <a:ext cx="347503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196787" y="1112838"/>
            <a:ext cx="3475038" cy="40005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600" b="1" cap="all" spc="20" baseline="0">
                <a:solidFill>
                  <a:srgbClr val="002F70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4358593" y="2535693"/>
            <a:ext cx="3475038" cy="849312"/>
          </a:xfrm>
          <a:prstGeom prst="rect">
            <a:avLst/>
          </a:prstGeom>
        </p:spPr>
        <p:txBody>
          <a:bodyPr anchor="ctr" anchorCtr="1"/>
          <a:lstStyle>
            <a:lvl1pPr algn="ctr">
              <a:lnSpc>
                <a:spcPct val="100000"/>
              </a:lnSpc>
              <a:spcAft>
                <a:spcPts val="600"/>
              </a:spcAft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1500"/>
            </a:lvl2pPr>
            <a:lvl3pPr>
              <a:lnSpc>
                <a:spcPct val="100000"/>
              </a:lnSpc>
              <a:spcAft>
                <a:spcPts val="1200"/>
              </a:spcAft>
              <a:defRPr sz="1500"/>
            </a:lvl3pPr>
            <a:lvl4pPr>
              <a:lnSpc>
                <a:spcPct val="100000"/>
              </a:lnSpc>
              <a:spcAft>
                <a:spcPts val="1200"/>
              </a:spcAft>
              <a:defRPr sz="1500"/>
            </a:lvl4pPr>
            <a:lvl5pPr>
              <a:lnSpc>
                <a:spcPct val="100000"/>
              </a:lnSpc>
              <a:spcAft>
                <a:spcPts val="1200"/>
              </a:spcAft>
              <a:defRPr sz="15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95300" y="2535693"/>
            <a:ext cx="3475038" cy="849312"/>
          </a:xfrm>
          <a:prstGeom prst="rect">
            <a:avLst/>
          </a:prstGeom>
        </p:spPr>
        <p:txBody>
          <a:bodyPr anchor="ctr" anchorCtr="1"/>
          <a:lstStyle>
            <a:lvl1pPr algn="ctr">
              <a:lnSpc>
                <a:spcPct val="100000"/>
              </a:lnSpc>
              <a:spcAft>
                <a:spcPts val="600"/>
              </a:spcAft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1500"/>
            </a:lvl2pPr>
            <a:lvl3pPr>
              <a:lnSpc>
                <a:spcPct val="100000"/>
              </a:lnSpc>
              <a:spcAft>
                <a:spcPts val="1200"/>
              </a:spcAft>
              <a:defRPr sz="1500"/>
            </a:lvl3pPr>
            <a:lvl4pPr>
              <a:lnSpc>
                <a:spcPct val="100000"/>
              </a:lnSpc>
              <a:spcAft>
                <a:spcPts val="1200"/>
              </a:spcAft>
              <a:defRPr sz="1500"/>
            </a:lvl4pPr>
            <a:lvl5pPr>
              <a:lnSpc>
                <a:spcPct val="100000"/>
              </a:lnSpc>
              <a:spcAft>
                <a:spcPts val="1200"/>
              </a:spcAft>
              <a:defRPr sz="15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8199735" y="2535693"/>
            <a:ext cx="3475038" cy="849312"/>
          </a:xfrm>
          <a:prstGeom prst="rect">
            <a:avLst/>
          </a:prstGeom>
        </p:spPr>
        <p:txBody>
          <a:bodyPr anchor="ctr" anchorCtr="1"/>
          <a:lstStyle>
            <a:lvl1pPr algn="ctr">
              <a:lnSpc>
                <a:spcPct val="100000"/>
              </a:lnSpc>
              <a:spcAft>
                <a:spcPts val="600"/>
              </a:spcAft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1500"/>
            </a:lvl2pPr>
            <a:lvl3pPr>
              <a:lnSpc>
                <a:spcPct val="100000"/>
              </a:lnSpc>
              <a:spcAft>
                <a:spcPts val="1200"/>
              </a:spcAft>
              <a:defRPr sz="1500"/>
            </a:lvl3pPr>
            <a:lvl4pPr>
              <a:lnSpc>
                <a:spcPct val="100000"/>
              </a:lnSpc>
              <a:spcAft>
                <a:spcPts val="1200"/>
              </a:spcAft>
              <a:defRPr sz="1500"/>
            </a:lvl4pPr>
            <a:lvl5pPr>
              <a:lnSpc>
                <a:spcPct val="100000"/>
              </a:lnSpc>
              <a:spcAft>
                <a:spcPts val="1200"/>
              </a:spcAft>
              <a:defRPr sz="15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Oval 19"/>
          <p:cNvSpPr/>
          <p:nvPr userDrawn="1"/>
        </p:nvSpPr>
        <p:spPr>
          <a:xfrm>
            <a:off x="1840166" y="1669428"/>
            <a:ext cx="742946" cy="7429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Oval 20"/>
          <p:cNvSpPr/>
          <p:nvPr userDrawn="1"/>
        </p:nvSpPr>
        <p:spPr>
          <a:xfrm>
            <a:off x="5745548" y="1669428"/>
            <a:ext cx="742946" cy="7429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9558784" y="1669428"/>
            <a:ext cx="742946" cy="7429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9558784" y="3811156"/>
            <a:ext cx="742946" cy="7429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>
            <a:off x="1840166" y="3811156"/>
            <a:ext cx="742946" cy="7429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Oval 24"/>
          <p:cNvSpPr/>
          <p:nvPr userDrawn="1"/>
        </p:nvSpPr>
        <p:spPr>
          <a:xfrm>
            <a:off x="5745548" y="3811156"/>
            <a:ext cx="742946" cy="7429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358593" y="4658406"/>
            <a:ext cx="3475038" cy="849312"/>
          </a:xfrm>
          <a:prstGeom prst="rect">
            <a:avLst/>
          </a:prstGeom>
        </p:spPr>
        <p:txBody>
          <a:bodyPr anchor="ctr" anchorCtr="1"/>
          <a:lstStyle>
            <a:lvl1pPr algn="ctr">
              <a:lnSpc>
                <a:spcPct val="100000"/>
              </a:lnSpc>
              <a:spcAft>
                <a:spcPts val="600"/>
              </a:spcAft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1500"/>
            </a:lvl2pPr>
            <a:lvl3pPr>
              <a:lnSpc>
                <a:spcPct val="100000"/>
              </a:lnSpc>
              <a:spcAft>
                <a:spcPts val="1200"/>
              </a:spcAft>
              <a:defRPr sz="1500"/>
            </a:lvl3pPr>
            <a:lvl4pPr>
              <a:lnSpc>
                <a:spcPct val="100000"/>
              </a:lnSpc>
              <a:spcAft>
                <a:spcPts val="1200"/>
              </a:spcAft>
              <a:defRPr sz="1500"/>
            </a:lvl4pPr>
            <a:lvl5pPr>
              <a:lnSpc>
                <a:spcPct val="100000"/>
              </a:lnSpc>
              <a:spcAft>
                <a:spcPts val="1200"/>
              </a:spcAft>
              <a:defRPr sz="15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495300" y="4658406"/>
            <a:ext cx="3475038" cy="849312"/>
          </a:xfrm>
          <a:prstGeom prst="rect">
            <a:avLst/>
          </a:prstGeom>
        </p:spPr>
        <p:txBody>
          <a:bodyPr anchor="ctr" anchorCtr="1"/>
          <a:lstStyle>
            <a:lvl1pPr algn="ctr">
              <a:lnSpc>
                <a:spcPct val="100000"/>
              </a:lnSpc>
              <a:spcAft>
                <a:spcPts val="600"/>
              </a:spcAft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1500"/>
            </a:lvl2pPr>
            <a:lvl3pPr>
              <a:lnSpc>
                <a:spcPct val="100000"/>
              </a:lnSpc>
              <a:spcAft>
                <a:spcPts val="1200"/>
              </a:spcAft>
              <a:defRPr sz="1500"/>
            </a:lvl3pPr>
            <a:lvl4pPr>
              <a:lnSpc>
                <a:spcPct val="100000"/>
              </a:lnSpc>
              <a:spcAft>
                <a:spcPts val="1200"/>
              </a:spcAft>
              <a:defRPr sz="1500"/>
            </a:lvl4pPr>
            <a:lvl5pPr>
              <a:lnSpc>
                <a:spcPct val="100000"/>
              </a:lnSpc>
              <a:spcAft>
                <a:spcPts val="1200"/>
              </a:spcAft>
              <a:defRPr sz="15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16"/>
          <p:cNvSpPr>
            <a:spLocks noGrp="1"/>
          </p:cNvSpPr>
          <p:nvPr>
            <p:ph type="body" sz="quarter" idx="18"/>
          </p:nvPr>
        </p:nvSpPr>
        <p:spPr>
          <a:xfrm>
            <a:off x="8199735" y="4658406"/>
            <a:ext cx="3475038" cy="849312"/>
          </a:xfrm>
          <a:prstGeom prst="rect">
            <a:avLst/>
          </a:prstGeom>
        </p:spPr>
        <p:txBody>
          <a:bodyPr anchor="ctr" anchorCtr="1"/>
          <a:lstStyle>
            <a:lvl1pPr algn="ctr">
              <a:lnSpc>
                <a:spcPct val="100000"/>
              </a:lnSpc>
              <a:spcAft>
                <a:spcPts val="600"/>
              </a:spcAft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1500"/>
            </a:lvl2pPr>
            <a:lvl3pPr>
              <a:lnSpc>
                <a:spcPct val="100000"/>
              </a:lnSpc>
              <a:spcAft>
                <a:spcPts val="1200"/>
              </a:spcAft>
              <a:defRPr sz="1500"/>
            </a:lvl3pPr>
            <a:lvl4pPr>
              <a:lnSpc>
                <a:spcPct val="100000"/>
              </a:lnSpc>
              <a:spcAft>
                <a:spcPts val="1200"/>
              </a:spcAft>
              <a:defRPr sz="1500"/>
            </a:lvl4pPr>
            <a:lvl5pPr>
              <a:lnSpc>
                <a:spcPct val="100000"/>
              </a:lnSpc>
              <a:spcAft>
                <a:spcPts val="1200"/>
              </a:spcAft>
              <a:defRPr sz="15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227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4162425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4133850"/>
            <a:ext cx="12191999" cy="787609"/>
          </a:xfrm>
          <a:prstGeom prst="rect">
            <a:avLst/>
          </a:prstGeom>
          <a:solidFill>
            <a:srgbClr val="EBE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E8E5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4378221"/>
            <a:ext cx="12191999" cy="1241530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13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5782" y="4391025"/>
            <a:ext cx="12024293" cy="1219199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r">
              <a:defRPr sz="3200" b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text</a:t>
            </a:r>
          </a:p>
        </p:txBody>
      </p:sp>
    </p:spTree>
    <p:extLst>
      <p:ext uri="{BB962C8B-B14F-4D97-AF65-F5344CB8AC3E}">
        <p14:creationId xmlns:p14="http://schemas.microsoft.com/office/powerpoint/2010/main" val="224425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Blue bar-gray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66"/>
            <a:ext cx="12191999" cy="787609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F70"/>
              </a:solidFill>
            </a:endParaRPr>
          </a:p>
        </p:txBody>
      </p:sp>
      <p:sp>
        <p:nvSpPr>
          <p:cNvPr id="8" name="Title Placeholder 37"/>
          <p:cNvSpPr>
            <a:spLocks noGrp="1"/>
          </p:cNvSpPr>
          <p:nvPr>
            <p:ph type="title" hasCustomPrompt="1"/>
          </p:nvPr>
        </p:nvSpPr>
        <p:spPr>
          <a:xfrm>
            <a:off x="2" y="0"/>
            <a:ext cx="12191998" cy="890341"/>
          </a:xfrm>
          <a:prstGeom prst="rect">
            <a:avLst/>
          </a:prstGeom>
          <a:noFill/>
        </p:spPr>
        <p:txBody>
          <a:bodyPr vert="horz" wrap="none" lIns="274320" tIns="0" rIns="182880" bIns="0" rtlCol="0" anchor="ctr" anchorCtr="0">
            <a:normAutofit/>
          </a:bodyPr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heading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fld id="{FA06F0F5-DF6A-4E0E-AC03-6B0D0B0A1300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7448" y="5980090"/>
            <a:ext cx="5346858" cy="658368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>
              <a:lnSpc>
                <a:spcPct val="100000"/>
              </a:lnSpc>
              <a:spcAft>
                <a:spcPts val="0"/>
              </a:spcAft>
              <a:defRPr sz="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6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032" y="6070461"/>
            <a:ext cx="1746868" cy="51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13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ftr="0" dt="0"/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3780" b="1" baseline="0">
          <a:solidFill>
            <a:schemeClr val="tx2"/>
          </a:solidFill>
          <a:latin typeface="Arial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5pPr>
      <a:lvl6pPr marL="480036"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6pPr>
      <a:lvl7pPr marL="960072"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7pPr>
      <a:lvl8pPr marL="1440108"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8pPr>
      <a:lvl9pPr marL="1920144" algn="l" rtl="0" eaLnBrk="1" fontAlgn="base" hangingPunct="1">
        <a:spcBef>
          <a:spcPct val="0"/>
        </a:spcBef>
        <a:spcAft>
          <a:spcPct val="0"/>
        </a:spcAft>
        <a:defRPr sz="3780" b="1">
          <a:solidFill>
            <a:schemeClr val="bg1"/>
          </a:solidFill>
          <a:latin typeface="Times New Roman" pitchFamily="18" charset="0"/>
        </a:defRPr>
      </a:lvl9pPr>
    </p:titleStyle>
    <p:bodyStyle>
      <a:lvl1pPr marL="0" indent="0" algn="l" rtl="0" eaLnBrk="1" fontAlgn="base" hangingPunct="1">
        <a:lnSpc>
          <a:spcPct val="120000"/>
        </a:lnSpc>
        <a:spcBef>
          <a:spcPts val="0"/>
        </a:spcBef>
        <a:spcAft>
          <a:spcPts val="1260"/>
        </a:spcAft>
        <a:buClr>
          <a:schemeClr val="accent1"/>
        </a:buClr>
        <a:buSzPct val="90000"/>
        <a:buFont typeface="Arial"/>
        <a:buNone/>
        <a:defRPr sz="2100" b="0">
          <a:solidFill>
            <a:schemeClr val="tx1"/>
          </a:solidFill>
          <a:latin typeface="+mn-lt"/>
          <a:ea typeface="+mn-ea"/>
          <a:cs typeface="+mn-cs"/>
        </a:defRPr>
      </a:lvl1pPr>
      <a:lvl2pPr marL="236685" indent="0" algn="l" rtl="0" eaLnBrk="1" fontAlgn="base" hangingPunct="1">
        <a:lnSpc>
          <a:spcPct val="120000"/>
        </a:lnSpc>
        <a:spcBef>
          <a:spcPts val="0"/>
        </a:spcBef>
        <a:spcAft>
          <a:spcPts val="1260"/>
        </a:spcAft>
        <a:buClr>
          <a:schemeClr val="accent1"/>
        </a:buClr>
        <a:buSzPct val="90000"/>
        <a:buFont typeface="Arial"/>
        <a:buNone/>
        <a:defRPr sz="1575" b="0">
          <a:solidFill>
            <a:schemeClr val="tx1"/>
          </a:solidFill>
          <a:latin typeface="+mn-lt"/>
        </a:defRPr>
      </a:lvl2pPr>
      <a:lvl3pPr marL="481703" indent="0" algn="l" rtl="0" eaLnBrk="1" fontAlgn="base" hangingPunct="1">
        <a:lnSpc>
          <a:spcPct val="120000"/>
        </a:lnSpc>
        <a:spcBef>
          <a:spcPts val="0"/>
        </a:spcBef>
        <a:spcAft>
          <a:spcPts val="1260"/>
        </a:spcAft>
        <a:buClr>
          <a:schemeClr val="accent1"/>
        </a:buClr>
        <a:buSzPct val="90000"/>
        <a:buFont typeface="Arial"/>
        <a:buNone/>
        <a:defRPr sz="1471" b="0">
          <a:solidFill>
            <a:schemeClr val="tx1"/>
          </a:solidFill>
          <a:latin typeface="+mn-lt"/>
        </a:defRPr>
      </a:lvl3pPr>
      <a:lvl4pPr marL="720054" indent="0" algn="l" rtl="0" eaLnBrk="1" fontAlgn="base" hangingPunct="1">
        <a:lnSpc>
          <a:spcPct val="120000"/>
        </a:lnSpc>
        <a:spcBef>
          <a:spcPts val="0"/>
        </a:spcBef>
        <a:spcAft>
          <a:spcPts val="1260"/>
        </a:spcAft>
        <a:buClr>
          <a:schemeClr val="accent1"/>
        </a:buClr>
        <a:buSzPct val="90000"/>
        <a:buFont typeface="Arial"/>
        <a:buNone/>
        <a:defRPr sz="1471" b="0">
          <a:solidFill>
            <a:schemeClr val="tx1"/>
          </a:solidFill>
          <a:latin typeface="+mn-lt"/>
          <a:cs typeface="Arial" charset="0"/>
        </a:defRPr>
      </a:lvl4pPr>
      <a:lvl5pPr marL="956739" indent="0" algn="l" rtl="0" eaLnBrk="1" fontAlgn="base" hangingPunct="1">
        <a:lnSpc>
          <a:spcPct val="120000"/>
        </a:lnSpc>
        <a:spcBef>
          <a:spcPts val="0"/>
        </a:spcBef>
        <a:spcAft>
          <a:spcPts val="1260"/>
        </a:spcAft>
        <a:buClr>
          <a:schemeClr val="accent1"/>
        </a:buClr>
        <a:buSzPct val="90000"/>
        <a:buFont typeface="Arial"/>
        <a:buNone/>
        <a:defRPr sz="1260" b="0">
          <a:solidFill>
            <a:schemeClr val="tx1"/>
          </a:solidFill>
          <a:latin typeface="+mn-lt"/>
          <a:cs typeface="Arial" charset="0"/>
        </a:defRPr>
      </a:lvl5pPr>
      <a:lvl6pPr marL="2166828" indent="-240018" algn="l" rtl="0" eaLnBrk="1" fontAlgn="base" hangingPunct="1">
        <a:lnSpc>
          <a:spcPts val="2731"/>
        </a:lnSpc>
        <a:spcBef>
          <a:spcPts val="629"/>
        </a:spcBef>
        <a:spcAft>
          <a:spcPct val="0"/>
        </a:spcAft>
        <a:buSzPct val="130000"/>
        <a:buChar char="•"/>
        <a:defRPr sz="2311">
          <a:solidFill>
            <a:schemeClr val="tx1"/>
          </a:solidFill>
          <a:latin typeface="+mn-lt"/>
          <a:cs typeface="Arial" charset="0"/>
        </a:defRPr>
      </a:lvl6pPr>
      <a:lvl7pPr marL="2646866" indent="-240018" algn="l" rtl="0" eaLnBrk="1" fontAlgn="base" hangingPunct="1">
        <a:lnSpc>
          <a:spcPts val="2731"/>
        </a:lnSpc>
        <a:spcBef>
          <a:spcPts val="629"/>
        </a:spcBef>
        <a:spcAft>
          <a:spcPct val="0"/>
        </a:spcAft>
        <a:buSzPct val="130000"/>
        <a:buChar char="•"/>
        <a:defRPr sz="2311">
          <a:solidFill>
            <a:schemeClr val="tx1"/>
          </a:solidFill>
          <a:latin typeface="+mn-lt"/>
          <a:cs typeface="Arial" charset="0"/>
        </a:defRPr>
      </a:lvl7pPr>
      <a:lvl8pPr marL="3126900" indent="-240018" algn="l" rtl="0" eaLnBrk="1" fontAlgn="base" hangingPunct="1">
        <a:lnSpc>
          <a:spcPts val="2731"/>
        </a:lnSpc>
        <a:spcBef>
          <a:spcPts val="629"/>
        </a:spcBef>
        <a:spcAft>
          <a:spcPct val="0"/>
        </a:spcAft>
        <a:buSzPct val="130000"/>
        <a:buChar char="•"/>
        <a:defRPr sz="2311">
          <a:solidFill>
            <a:schemeClr val="tx1"/>
          </a:solidFill>
          <a:latin typeface="+mn-lt"/>
          <a:cs typeface="Arial" charset="0"/>
        </a:defRPr>
      </a:lvl8pPr>
      <a:lvl9pPr marL="3606936" indent="-240018" algn="l" rtl="0" eaLnBrk="1" fontAlgn="base" hangingPunct="1">
        <a:lnSpc>
          <a:spcPts val="2731"/>
        </a:lnSpc>
        <a:spcBef>
          <a:spcPts val="629"/>
        </a:spcBef>
        <a:spcAft>
          <a:spcPct val="0"/>
        </a:spcAft>
        <a:buSzPct val="130000"/>
        <a:buChar char="•"/>
        <a:defRPr sz="2311">
          <a:solidFill>
            <a:schemeClr val="tx1"/>
          </a:solidFill>
          <a:latin typeface="+mn-lt"/>
          <a:cs typeface="Arial" charset="0"/>
        </a:defRPr>
      </a:lvl9pPr>
    </p:bodyStyle>
    <p:otherStyle>
      <a:defPPr>
        <a:defRPr lang="en-US"/>
      </a:defPPr>
      <a:lvl1pPr marL="0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1pPr>
      <a:lvl2pPr marL="480036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2pPr>
      <a:lvl3pPr marL="960072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3pPr>
      <a:lvl4pPr marL="1440108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4pPr>
      <a:lvl5pPr marL="1920144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5pPr>
      <a:lvl6pPr marL="2400180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6pPr>
      <a:lvl7pPr marL="2880216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7pPr>
      <a:lvl8pPr marL="3360252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8pPr>
      <a:lvl9pPr marL="3840288" algn="l" defTabSz="960072" rtl="0" eaLnBrk="1" latinLnBrk="0" hangingPunct="1">
        <a:defRPr sz="1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168">
          <p15:clr>
            <a:srgbClr val="F26B43"/>
          </p15:clr>
        </p15:guide>
        <p15:guide id="4" pos="7416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pos="7680">
          <p15:clr>
            <a:srgbClr val="F26B43"/>
          </p15:clr>
        </p15:guide>
        <p15:guide id="7">
          <p15:clr>
            <a:srgbClr val="F26B43"/>
          </p15:clr>
        </p15:guide>
        <p15:guide id="8" orient="horz">
          <p15:clr>
            <a:srgbClr val="F26B43"/>
          </p15:clr>
        </p15:guide>
        <p15:guide id="9" orient="horz" pos="42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mra.com/?utm_source=research-report&amp;utm_medium=graphics-pdf&amp;utm_campaign=graphics-pdf&#8221;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19EA532-5B00-5202-9F66-CEDFD35B68B2}"/>
              </a:ext>
            </a:extLst>
          </p:cNvPr>
          <p:cNvSpPr/>
          <p:nvPr/>
        </p:nvSpPr>
        <p:spPr>
          <a:xfrm>
            <a:off x="2541344" y="3104047"/>
            <a:ext cx="2180768" cy="1223819"/>
          </a:xfrm>
          <a:prstGeom prst="rect">
            <a:avLst/>
          </a:prstGeom>
          <a:solidFill>
            <a:srgbClr val="F79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F3328E-192D-C709-14B0-6B9BFEEF6E51}"/>
              </a:ext>
            </a:extLst>
          </p:cNvPr>
          <p:cNvSpPr/>
          <p:nvPr/>
        </p:nvSpPr>
        <p:spPr>
          <a:xfrm>
            <a:off x="2541344" y="1598272"/>
            <a:ext cx="2177400" cy="1223819"/>
          </a:xfrm>
          <a:prstGeom prst="rect">
            <a:avLst/>
          </a:prstGeom>
          <a:solidFill>
            <a:srgbClr val="FAC8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A2E4DE45-816C-89E2-1A78-BBEEF3BF0D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354" t="3828" b="4853"/>
          <a:stretch/>
        </p:blipFill>
        <p:spPr bwMode="auto">
          <a:xfrm>
            <a:off x="2544935" y="1598828"/>
            <a:ext cx="1197070" cy="122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E53150A9-046C-64D6-AB51-C88295ADF3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" t="3810" r="1438" b="8254"/>
          <a:stretch/>
        </p:blipFill>
        <p:spPr bwMode="auto">
          <a:xfrm>
            <a:off x="3609348" y="3253850"/>
            <a:ext cx="1116350" cy="106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42BE1EE-B7FE-2C26-46AA-4D8D6B48CD43}"/>
              </a:ext>
            </a:extLst>
          </p:cNvPr>
          <p:cNvSpPr/>
          <p:nvPr/>
        </p:nvSpPr>
        <p:spPr>
          <a:xfrm>
            <a:off x="2533178" y="1160746"/>
            <a:ext cx="2196244" cy="298722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28B7211-0202-30D6-CCA9-B4F485192589}"/>
              </a:ext>
            </a:extLst>
          </p:cNvPr>
          <p:cNvSpPr txBox="1">
            <a:spLocks/>
          </p:cNvSpPr>
          <p:nvPr/>
        </p:nvSpPr>
        <p:spPr>
          <a:xfrm>
            <a:off x="2552294" y="1160746"/>
            <a:ext cx="2169818" cy="277783"/>
          </a:xfrm>
          <a:ln>
            <a:solidFill>
              <a:schemeClr val="tx2"/>
            </a:solidFill>
          </a:ln>
        </p:spPr>
        <p:txBody>
          <a:bodyPr anchor="ctr"/>
          <a:lstStyle>
            <a:lvl1pPr marL="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21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6685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575" b="0">
                <a:solidFill>
                  <a:schemeClr val="tx1"/>
                </a:solidFill>
                <a:latin typeface="+mn-lt"/>
              </a:defRPr>
            </a:lvl2pPr>
            <a:lvl3pPr marL="481703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471" b="0">
                <a:solidFill>
                  <a:schemeClr val="tx1"/>
                </a:solidFill>
                <a:latin typeface="+mn-lt"/>
              </a:defRPr>
            </a:lvl3pPr>
            <a:lvl4pPr marL="720054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471" b="0">
                <a:solidFill>
                  <a:schemeClr val="tx1"/>
                </a:solidFill>
                <a:latin typeface="+mn-lt"/>
                <a:cs typeface="Arial" charset="0"/>
              </a:defRPr>
            </a:lvl4pPr>
            <a:lvl5pPr marL="956739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260" b="0">
                <a:solidFill>
                  <a:schemeClr val="tx1"/>
                </a:solidFill>
                <a:latin typeface="+mn-lt"/>
                <a:cs typeface="Arial" charset="0"/>
              </a:defRPr>
            </a:lvl5pPr>
            <a:lvl6pPr marL="2166828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6pPr>
            <a:lvl7pPr marL="264686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7pPr>
            <a:lvl8pPr marL="3126900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8pPr>
            <a:lvl9pPr marL="360693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10000"/>
              </a:lnSpc>
              <a:spcBef>
                <a:spcPts val="75"/>
              </a:spcBef>
              <a:spcAft>
                <a:spcPts val="1260"/>
              </a:spcAft>
              <a:buClr>
                <a:srgbClr val="0B9EC1"/>
              </a:buClr>
              <a:buSzPct val="1000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Disruptors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BBB146-138B-12C7-8D02-AACE09CDE798}"/>
              </a:ext>
            </a:extLst>
          </p:cNvPr>
          <p:cNvSpPr txBox="1"/>
          <p:nvPr/>
        </p:nvSpPr>
        <p:spPr>
          <a:xfrm>
            <a:off x="3847806" y="1881776"/>
            <a:ext cx="881617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137160" tIns="91440" bIns="9144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F7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M&amp;A / Private Equity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A53D5D-0AF9-9F8B-ADD2-F9C24A4501C8}"/>
              </a:ext>
            </a:extLst>
          </p:cNvPr>
          <p:cNvSpPr txBox="1"/>
          <p:nvPr/>
        </p:nvSpPr>
        <p:spPr>
          <a:xfrm>
            <a:off x="2470450" y="3226122"/>
            <a:ext cx="1251399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182880" tIns="91440" rIns="137160" bIns="9144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F7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Technology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4C814E-AB98-71AE-97C3-BF6FBCAE6039}"/>
              </a:ext>
            </a:extLst>
          </p:cNvPr>
          <p:cNvSpPr/>
          <p:nvPr/>
        </p:nvSpPr>
        <p:spPr>
          <a:xfrm>
            <a:off x="4816469" y="1608211"/>
            <a:ext cx="2192395" cy="1213183"/>
          </a:xfrm>
          <a:prstGeom prst="rect">
            <a:avLst/>
          </a:prstGeom>
          <a:solidFill>
            <a:srgbClr val="FAC8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E8F4825A-C11B-9C8D-38FC-BAF5305727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screen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198"/>
          <a:stretch/>
        </p:blipFill>
        <p:spPr bwMode="auto">
          <a:xfrm>
            <a:off x="4817209" y="1737518"/>
            <a:ext cx="1133169" cy="1083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D26D7C1-4584-E342-1BD0-4F4E4A1145A3}"/>
              </a:ext>
            </a:extLst>
          </p:cNvPr>
          <p:cNvSpPr/>
          <p:nvPr/>
        </p:nvSpPr>
        <p:spPr>
          <a:xfrm>
            <a:off x="4826409" y="3104043"/>
            <a:ext cx="2177400" cy="1223819"/>
          </a:xfrm>
          <a:prstGeom prst="rect">
            <a:avLst/>
          </a:prstGeom>
          <a:solidFill>
            <a:srgbClr val="F79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F34947F-C025-044E-5ADA-BF9E13DD0F6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726" r="12918"/>
          <a:stretch/>
        </p:blipFill>
        <p:spPr>
          <a:xfrm>
            <a:off x="5748932" y="3111352"/>
            <a:ext cx="1254877" cy="122381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B9B6DD1-DBCF-EC99-083B-20FF2E35045E}"/>
              </a:ext>
            </a:extLst>
          </p:cNvPr>
          <p:cNvSpPr/>
          <p:nvPr/>
        </p:nvSpPr>
        <p:spPr>
          <a:xfrm>
            <a:off x="4812620" y="1167507"/>
            <a:ext cx="2196244" cy="298722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9B5A961-56A8-F604-9115-5E0A14EF2647}"/>
              </a:ext>
            </a:extLst>
          </p:cNvPr>
          <p:cNvSpPr txBox="1">
            <a:spLocks/>
          </p:cNvSpPr>
          <p:nvPr/>
        </p:nvSpPr>
        <p:spPr>
          <a:xfrm>
            <a:off x="4767440" y="1149012"/>
            <a:ext cx="2328867" cy="277783"/>
          </a:xfrm>
          <a:ln>
            <a:solidFill>
              <a:schemeClr val="tx2"/>
            </a:solidFill>
          </a:ln>
        </p:spPr>
        <p:txBody>
          <a:bodyPr anchor="ctr"/>
          <a:lstStyle>
            <a:lvl1pPr marL="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21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6685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575" b="0">
                <a:solidFill>
                  <a:schemeClr val="tx1"/>
                </a:solidFill>
                <a:latin typeface="+mn-lt"/>
              </a:defRPr>
            </a:lvl2pPr>
            <a:lvl3pPr marL="481703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471" b="0">
                <a:solidFill>
                  <a:schemeClr val="tx1"/>
                </a:solidFill>
                <a:latin typeface="+mn-lt"/>
              </a:defRPr>
            </a:lvl3pPr>
            <a:lvl4pPr marL="720054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471" b="0">
                <a:solidFill>
                  <a:schemeClr val="tx1"/>
                </a:solidFill>
                <a:latin typeface="+mn-lt"/>
                <a:cs typeface="Arial" charset="0"/>
              </a:defRPr>
            </a:lvl4pPr>
            <a:lvl5pPr marL="956739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260" b="0">
                <a:solidFill>
                  <a:schemeClr val="tx1"/>
                </a:solidFill>
                <a:latin typeface="+mn-lt"/>
                <a:cs typeface="Arial" charset="0"/>
              </a:defRPr>
            </a:lvl5pPr>
            <a:lvl6pPr marL="2166828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6pPr>
            <a:lvl7pPr marL="264686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7pPr>
            <a:lvl8pPr marL="3126900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8pPr>
            <a:lvl9pPr marL="360693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10000"/>
              </a:lnSpc>
              <a:spcBef>
                <a:spcPts val="75"/>
              </a:spcBef>
              <a:spcAft>
                <a:spcPts val="1260"/>
              </a:spcAft>
              <a:buClr>
                <a:srgbClr val="0B9EC1"/>
              </a:buClr>
              <a:buSzPct val="1000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Opportunities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08B199-5F5A-AA91-79FC-14DA230C374C}"/>
              </a:ext>
            </a:extLst>
          </p:cNvPr>
          <p:cNvSpPr txBox="1"/>
          <p:nvPr/>
        </p:nvSpPr>
        <p:spPr>
          <a:xfrm>
            <a:off x="5986606" y="1960689"/>
            <a:ext cx="1147009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137160" tIns="91440" bIns="9144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F7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Consumer Need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8B1A01-62D8-63E2-0786-75EBB8ABEB03}"/>
              </a:ext>
            </a:extLst>
          </p:cNvPr>
          <p:cNvSpPr txBox="1"/>
          <p:nvPr/>
        </p:nvSpPr>
        <p:spPr>
          <a:xfrm>
            <a:off x="4803546" y="3470841"/>
            <a:ext cx="1116350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182880" tIns="91440" rIns="137160" bIns="9144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F7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Channel Options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65415F-F5F8-328A-4FB6-EE856E4E035F}"/>
              </a:ext>
            </a:extLst>
          </p:cNvPr>
          <p:cNvSpPr/>
          <p:nvPr/>
        </p:nvSpPr>
        <p:spPr>
          <a:xfrm>
            <a:off x="7104521" y="3111353"/>
            <a:ext cx="2163320" cy="1202340"/>
          </a:xfrm>
          <a:prstGeom prst="rect">
            <a:avLst/>
          </a:prstGeom>
          <a:solidFill>
            <a:srgbClr val="F792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0D228BE-377B-1813-4506-6EF51581FBDB}"/>
              </a:ext>
            </a:extLst>
          </p:cNvPr>
          <p:cNvSpPr/>
          <p:nvPr/>
        </p:nvSpPr>
        <p:spPr>
          <a:xfrm>
            <a:off x="7079677" y="1618342"/>
            <a:ext cx="2208630" cy="1202340"/>
          </a:xfrm>
          <a:prstGeom prst="rect">
            <a:avLst/>
          </a:prstGeom>
          <a:solidFill>
            <a:srgbClr val="FAC8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73BBC019-0E28-FAA2-A09F-ED7AF37D13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385" r="6216" b="8021"/>
          <a:stretch/>
        </p:blipFill>
        <p:spPr bwMode="auto">
          <a:xfrm>
            <a:off x="8042843" y="3111353"/>
            <a:ext cx="1224998" cy="120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>
            <a:extLst>
              <a:ext uri="{FF2B5EF4-FFF2-40B4-BE49-F238E27FC236}">
                <a16:creationId xmlns:a16="http://schemas.microsoft.com/office/drawing/2014/main" id="{AA845B38-27B9-4F2A-24A9-A6ADDC5223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screen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23" t="2901" r="-470"/>
          <a:stretch/>
        </p:blipFill>
        <p:spPr bwMode="auto">
          <a:xfrm>
            <a:off x="7081956" y="1621141"/>
            <a:ext cx="1046371" cy="1123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A665BB0-6AF0-4376-2352-18C3000B19B2}"/>
              </a:ext>
            </a:extLst>
          </p:cNvPr>
          <p:cNvSpPr txBox="1"/>
          <p:nvPr/>
        </p:nvSpPr>
        <p:spPr>
          <a:xfrm>
            <a:off x="8185924" y="2050796"/>
            <a:ext cx="115998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137160" tIns="91440" bIns="9144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F7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Talent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B7EF880-A75E-E8F8-F742-921A3B7DA764}"/>
              </a:ext>
            </a:extLst>
          </p:cNvPr>
          <p:cNvSpPr/>
          <p:nvPr/>
        </p:nvSpPr>
        <p:spPr>
          <a:xfrm>
            <a:off x="7092062" y="1169738"/>
            <a:ext cx="2196244" cy="298722"/>
          </a:xfrm>
          <a:prstGeom prst="rect">
            <a:avLst/>
          </a:prstGeom>
          <a:solidFill>
            <a:srgbClr val="00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1DCFC3F-5B29-C50E-4CA7-DC183C27B2E9}"/>
              </a:ext>
            </a:extLst>
          </p:cNvPr>
          <p:cNvSpPr txBox="1">
            <a:spLocks/>
          </p:cNvSpPr>
          <p:nvPr/>
        </p:nvSpPr>
        <p:spPr>
          <a:xfrm>
            <a:off x="7079676" y="1160746"/>
            <a:ext cx="2328867" cy="277783"/>
          </a:xfrm>
          <a:ln>
            <a:solidFill>
              <a:schemeClr val="tx2"/>
            </a:solidFill>
          </a:ln>
        </p:spPr>
        <p:txBody>
          <a:bodyPr anchor="ctr"/>
          <a:lstStyle>
            <a:lvl1pPr marL="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21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6685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575" b="0">
                <a:solidFill>
                  <a:schemeClr val="tx1"/>
                </a:solidFill>
                <a:latin typeface="+mn-lt"/>
              </a:defRPr>
            </a:lvl2pPr>
            <a:lvl3pPr marL="481703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471" b="0">
                <a:solidFill>
                  <a:schemeClr val="tx1"/>
                </a:solidFill>
                <a:latin typeface="+mn-lt"/>
              </a:defRPr>
            </a:lvl3pPr>
            <a:lvl4pPr marL="720054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471" b="0">
                <a:solidFill>
                  <a:schemeClr val="tx1"/>
                </a:solidFill>
                <a:latin typeface="+mn-lt"/>
                <a:cs typeface="Arial" charset="0"/>
              </a:defRPr>
            </a:lvl4pPr>
            <a:lvl5pPr marL="956739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260" b="0">
                <a:solidFill>
                  <a:schemeClr val="tx1"/>
                </a:solidFill>
                <a:latin typeface="+mn-lt"/>
                <a:cs typeface="Arial" charset="0"/>
              </a:defRPr>
            </a:lvl5pPr>
            <a:lvl6pPr marL="2166828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6pPr>
            <a:lvl7pPr marL="264686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7pPr>
            <a:lvl8pPr marL="3126900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8pPr>
            <a:lvl9pPr marL="360693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10000"/>
              </a:lnSpc>
              <a:spcBef>
                <a:spcPts val="75"/>
              </a:spcBef>
              <a:spcAft>
                <a:spcPts val="1260"/>
              </a:spcAft>
              <a:buClr>
                <a:srgbClr val="0B9EC1"/>
              </a:buClr>
              <a:buSzPct val="1000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Barriers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F0FCB2E-343A-7DF0-8952-6F39C92D4999}"/>
              </a:ext>
            </a:extLst>
          </p:cNvPr>
          <p:cNvSpPr txBox="1"/>
          <p:nvPr/>
        </p:nvSpPr>
        <p:spPr>
          <a:xfrm>
            <a:off x="7003809" y="3277349"/>
            <a:ext cx="1217903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182880" tIns="91440" rIns="137160" bIns="9144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F7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Competing Financial Priorities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6681F7F-5EAE-9B84-2792-B4B267C87FDC}"/>
              </a:ext>
            </a:extLst>
          </p:cNvPr>
          <p:cNvSpPr/>
          <p:nvPr/>
        </p:nvSpPr>
        <p:spPr>
          <a:xfrm>
            <a:off x="2533178" y="4618533"/>
            <a:ext cx="6755129" cy="94421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52F7D30-5C6F-7378-088A-2C0A0E70FA6F}"/>
              </a:ext>
            </a:extLst>
          </p:cNvPr>
          <p:cNvSpPr txBox="1"/>
          <p:nvPr/>
        </p:nvSpPr>
        <p:spPr>
          <a:xfrm>
            <a:off x="2552294" y="4762435"/>
            <a:ext cx="67486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We are a boutique research consultancy that uniquely understands the needs of the industry.</a:t>
            </a:r>
          </a:p>
        </p:txBody>
      </p:sp>
      <p:sp>
        <p:nvSpPr>
          <p:cNvPr id="33" name="Title 3">
            <a:extLst>
              <a:ext uri="{FF2B5EF4-FFF2-40B4-BE49-F238E27FC236}">
                <a16:creationId xmlns:a16="http://schemas.microsoft.com/office/drawing/2014/main" id="{811E2C11-A95D-3B89-D9D8-978BDDB1E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2" y="0"/>
            <a:ext cx="12191998" cy="786687"/>
          </a:xfrm>
        </p:spPr>
        <p:txBody>
          <a:bodyPr/>
          <a:lstStyle/>
          <a:p>
            <a:r>
              <a:rPr lang="en-US" dirty="0"/>
              <a:t>Applied Research Solutions Offers a Unique Approach</a:t>
            </a:r>
          </a:p>
        </p:txBody>
      </p:sp>
    </p:spTree>
    <p:extLst>
      <p:ext uri="{BB962C8B-B14F-4D97-AF65-F5344CB8AC3E}">
        <p14:creationId xmlns:p14="http://schemas.microsoft.com/office/powerpoint/2010/main" val="126388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6DB35F02-76E3-0B0C-2B0E-5CFEE2AF231F}"/>
              </a:ext>
            </a:extLst>
          </p:cNvPr>
          <p:cNvSpPr/>
          <p:nvPr/>
        </p:nvSpPr>
        <p:spPr>
          <a:xfrm>
            <a:off x="3519718" y="1249533"/>
            <a:ext cx="2703266" cy="2657547"/>
          </a:xfrm>
          <a:prstGeom prst="ellipse">
            <a:avLst/>
          </a:prstGeom>
          <a:solidFill>
            <a:srgbClr val="9778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08403C-D789-7691-8D62-A490AF2D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7780" cy="766940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Experience, Dedication, and Excellence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E9428391-DD7C-A395-A1F8-6B526E888AB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92741" y="6412994"/>
            <a:ext cx="443753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06F0F5-DF6A-4E0E-AC03-6B0D0B0A130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1A4240-BF9E-F399-D017-241CF599D368}"/>
              </a:ext>
            </a:extLst>
          </p:cNvPr>
          <p:cNvSpPr/>
          <p:nvPr/>
        </p:nvSpPr>
        <p:spPr>
          <a:xfrm>
            <a:off x="316448" y="1808959"/>
            <a:ext cx="3009659" cy="2211431"/>
          </a:xfrm>
          <a:prstGeom prst="rect">
            <a:avLst/>
          </a:prstGeom>
        </p:spPr>
        <p:txBody>
          <a:bodyPr/>
          <a:lstStyle/>
          <a:p>
            <a:pPr marL="171450" marR="0" lvl="0" indent="-171450" algn="l" defTabSz="914400" rtl="0" eaLnBrk="1" fontAlgn="base" latinLnBrk="0" hangingPunct="1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Times New Roman" panose="02020603050405020304" pitchFamily="18" charset="0"/>
              </a:rPr>
              <a:t>Deep understanding of industry products, channels, and competitive landscape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Times New Roman" panose="02020603050405020304" pitchFamily="18" charset="0"/>
              </a:rPr>
              <a:t>Ability to leverage 200+ reports and 70+ industry benchmarks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Trusted partner for over 700 member companies</a:t>
            </a:r>
            <a:endParaRPr kumimoji="0" lang="en-US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B6864-B8BA-C0D0-6419-C5407B58B1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33813" y="4977710"/>
            <a:ext cx="2352278" cy="1506417"/>
          </a:xfrm>
        </p:spPr>
        <p:txBody>
          <a:bodyPr/>
          <a:lstStyle/>
          <a:p>
            <a:pPr marL="173736" indent="-173736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●"/>
            </a:pPr>
            <a:r>
              <a:rPr lang="en-US" sz="14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80+ creative researchers who are passionate about serving our members</a:t>
            </a:r>
          </a:p>
          <a:p>
            <a:pPr marL="173736" indent="-173736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●"/>
            </a:pPr>
            <a:r>
              <a:rPr lang="en-US" sz="14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100+ years of combined experience in insurance and financial services</a:t>
            </a:r>
          </a:p>
          <a:p>
            <a:endParaRPr lang="en-US" sz="1400" dirty="0">
              <a:latin typeface="Aptos" panose="020B00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2809B7-E54B-74E4-CC05-036CF60788E0}"/>
              </a:ext>
            </a:extLst>
          </p:cNvPr>
          <p:cNvSpPr/>
          <p:nvPr/>
        </p:nvSpPr>
        <p:spPr>
          <a:xfrm>
            <a:off x="8904152" y="2933949"/>
            <a:ext cx="2555549" cy="1354279"/>
          </a:xfrm>
          <a:prstGeom prst="rect">
            <a:avLst/>
          </a:prstGeom>
        </p:spPr>
        <p:txBody>
          <a:bodyPr/>
          <a:lstStyle/>
          <a:p>
            <a:pPr marL="171450" marR="0" lvl="0" indent="-171450" algn="l" defTabSz="914400" rtl="0" eaLnBrk="1" fontAlgn="base" latinLnBrk="0" hangingPunct="1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Times New Roman" panose="02020603050405020304" pitchFamily="18" charset="0"/>
              </a:rPr>
              <a:t>Consultative approach to research design, methodology, and analysis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Times New Roman" panose="02020603050405020304" pitchFamily="18" charset="0"/>
              </a:rPr>
              <a:t>Collaborate to turn data into insights that apply to your strategy and enable confident decision-making.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CA12AD-9D29-46EA-8DD3-E5812186C617}"/>
              </a:ext>
            </a:extLst>
          </p:cNvPr>
          <p:cNvSpPr txBox="1"/>
          <p:nvPr/>
        </p:nvSpPr>
        <p:spPr>
          <a:xfrm>
            <a:off x="3929898" y="2229102"/>
            <a:ext cx="18829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Industry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Experience</a:t>
            </a:r>
          </a:p>
        </p:txBody>
      </p:sp>
      <p:sp>
        <p:nvSpPr>
          <p:cNvPr id="2" name="Rectangle 1">
            <a:hlinkClick r:id="rId3"/>
            <a:extLst>
              <a:ext uri="{FF2B5EF4-FFF2-40B4-BE49-F238E27FC236}">
                <a16:creationId xmlns:a16="http://schemas.microsoft.com/office/drawing/2014/main" id="{B3163FD4-CBF0-CA20-E303-93BF9F7C7B62}"/>
              </a:ext>
            </a:extLst>
          </p:cNvPr>
          <p:cNvSpPr/>
          <p:nvPr/>
        </p:nvSpPr>
        <p:spPr>
          <a:xfrm>
            <a:off x="9978887" y="5943600"/>
            <a:ext cx="1023730" cy="7951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1879C04-40EA-408B-EA58-3FC3F273BB70}"/>
              </a:ext>
            </a:extLst>
          </p:cNvPr>
          <p:cNvSpPr/>
          <p:nvPr/>
        </p:nvSpPr>
        <p:spPr>
          <a:xfrm>
            <a:off x="4889934" y="2846016"/>
            <a:ext cx="2703266" cy="2657547"/>
          </a:xfrm>
          <a:prstGeom prst="ellipse">
            <a:avLst/>
          </a:prstGeom>
          <a:solidFill>
            <a:srgbClr val="62B6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1DB5C02-E43C-E511-3A08-7483488E308A}"/>
              </a:ext>
            </a:extLst>
          </p:cNvPr>
          <p:cNvSpPr/>
          <p:nvPr/>
        </p:nvSpPr>
        <p:spPr>
          <a:xfrm>
            <a:off x="5946222" y="1249533"/>
            <a:ext cx="2703266" cy="2657547"/>
          </a:xfrm>
          <a:prstGeom prst="ellipse">
            <a:avLst/>
          </a:prstGeom>
          <a:solidFill>
            <a:srgbClr val="F9C6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5B836EB-C542-935C-03B0-5B509B1D3371}"/>
              </a:ext>
            </a:extLst>
          </p:cNvPr>
          <p:cNvSpPr txBox="1"/>
          <p:nvPr/>
        </p:nvSpPr>
        <p:spPr>
          <a:xfrm>
            <a:off x="6371747" y="2229102"/>
            <a:ext cx="1852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Research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Excellence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EAEBC1B-CFB6-D6CF-4008-FCEFF75CC534}"/>
              </a:ext>
            </a:extLst>
          </p:cNvPr>
          <p:cNvSpPr txBox="1"/>
          <p:nvPr/>
        </p:nvSpPr>
        <p:spPr>
          <a:xfrm>
            <a:off x="5339786" y="3884076"/>
            <a:ext cx="1741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Dedicated 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Team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4FE2D15-8DB6-3491-FE59-3B081EA92BE2}"/>
              </a:ext>
            </a:extLst>
          </p:cNvPr>
          <p:cNvSpPr/>
          <p:nvPr/>
        </p:nvSpPr>
        <p:spPr>
          <a:xfrm>
            <a:off x="873538" y="1678541"/>
            <a:ext cx="3009659" cy="45719"/>
          </a:xfrm>
          <a:prstGeom prst="rect">
            <a:avLst/>
          </a:prstGeom>
          <a:solidFill>
            <a:srgbClr val="9778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C2021C-F571-FE90-97E7-654617E45505}"/>
              </a:ext>
            </a:extLst>
          </p:cNvPr>
          <p:cNvSpPr/>
          <p:nvPr/>
        </p:nvSpPr>
        <p:spPr>
          <a:xfrm flipV="1">
            <a:off x="2035600" y="4841685"/>
            <a:ext cx="3471376" cy="45719"/>
          </a:xfrm>
          <a:prstGeom prst="rect">
            <a:avLst/>
          </a:prstGeom>
          <a:solidFill>
            <a:srgbClr val="62B6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1C9A3C0-596D-EA54-A80E-F24F7ABE6F4C}"/>
              </a:ext>
            </a:extLst>
          </p:cNvPr>
          <p:cNvSpPr/>
          <p:nvPr/>
        </p:nvSpPr>
        <p:spPr>
          <a:xfrm>
            <a:off x="8086646" y="2800297"/>
            <a:ext cx="3238229" cy="45719"/>
          </a:xfrm>
          <a:prstGeom prst="rect">
            <a:avLst/>
          </a:prstGeom>
          <a:solidFill>
            <a:srgbClr val="F9C6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902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D7791B-CD2C-4EAD-24AF-F0897F4CA05B}"/>
              </a:ext>
            </a:extLst>
          </p:cNvPr>
          <p:cNvSpPr/>
          <p:nvPr/>
        </p:nvSpPr>
        <p:spPr>
          <a:xfrm rot="5400000">
            <a:off x="10006353" y="4185215"/>
            <a:ext cx="1185865" cy="83005"/>
          </a:xfrm>
          <a:prstGeom prst="rect">
            <a:avLst/>
          </a:prstGeom>
          <a:solidFill>
            <a:srgbClr val="763A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EEE421-EE00-2F52-9C97-8F0D56592B24}"/>
              </a:ext>
            </a:extLst>
          </p:cNvPr>
          <p:cNvSpPr/>
          <p:nvPr/>
        </p:nvSpPr>
        <p:spPr>
          <a:xfrm rot="5400000">
            <a:off x="3248363" y="2723127"/>
            <a:ext cx="1185865" cy="83005"/>
          </a:xfrm>
          <a:prstGeom prst="rect">
            <a:avLst/>
          </a:prstGeom>
          <a:solidFill>
            <a:srgbClr val="F9C6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40F7DD-ED2C-06BC-4478-DA184D706638}"/>
              </a:ext>
            </a:extLst>
          </p:cNvPr>
          <p:cNvSpPr/>
          <p:nvPr/>
        </p:nvSpPr>
        <p:spPr>
          <a:xfrm rot="5400000">
            <a:off x="999782" y="4185217"/>
            <a:ext cx="1185865" cy="83005"/>
          </a:xfrm>
          <a:prstGeom prst="rect">
            <a:avLst/>
          </a:prstGeom>
          <a:solidFill>
            <a:srgbClr val="004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B705FA-9401-6FCE-0E8B-9B724B64D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2" y="-19050"/>
            <a:ext cx="12191998" cy="763569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Partnering With Applied Research Solutions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DADCEE-6B58-EE9F-02E7-D02AB5A38C79}"/>
              </a:ext>
            </a:extLst>
          </p:cNvPr>
          <p:cNvSpPr/>
          <p:nvPr/>
        </p:nvSpPr>
        <p:spPr>
          <a:xfrm>
            <a:off x="0" y="3265463"/>
            <a:ext cx="12192000" cy="5493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5AB084-BED5-1808-6429-411B5A05DB53}"/>
              </a:ext>
            </a:extLst>
          </p:cNvPr>
          <p:cNvSpPr/>
          <p:nvPr/>
        </p:nvSpPr>
        <p:spPr>
          <a:xfrm>
            <a:off x="2714965" y="3265463"/>
            <a:ext cx="2252663" cy="549300"/>
          </a:xfrm>
          <a:prstGeom prst="rect">
            <a:avLst/>
          </a:prstGeom>
          <a:solidFill>
            <a:srgbClr val="F9C6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METHODOLOGY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&amp; DESIGN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F0B517-55D9-0B2A-3812-CB6EE4EEF67D}"/>
              </a:ext>
            </a:extLst>
          </p:cNvPr>
          <p:cNvSpPr/>
          <p:nvPr/>
        </p:nvSpPr>
        <p:spPr>
          <a:xfrm>
            <a:off x="7220291" y="3265463"/>
            <a:ext cx="2252663" cy="549300"/>
          </a:xfrm>
          <a:prstGeom prst="rect">
            <a:avLst/>
          </a:prstGeom>
          <a:solidFill>
            <a:srgbClr val="ED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1C4CC0-4150-880F-856C-2C95E5FB8332}"/>
              </a:ext>
            </a:extLst>
          </p:cNvPr>
          <p:cNvSpPr/>
          <p:nvPr/>
        </p:nvSpPr>
        <p:spPr>
          <a:xfrm>
            <a:off x="4967628" y="3265463"/>
            <a:ext cx="2252663" cy="549300"/>
          </a:xfrm>
          <a:prstGeom prst="rect">
            <a:avLst/>
          </a:prstGeom>
          <a:solidFill>
            <a:srgbClr val="007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EXECUTION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9872-2B9E-9461-A46A-11B41090FB6C}"/>
              </a:ext>
            </a:extLst>
          </p:cNvPr>
          <p:cNvSpPr/>
          <p:nvPr/>
        </p:nvSpPr>
        <p:spPr>
          <a:xfrm>
            <a:off x="9472954" y="3265463"/>
            <a:ext cx="2252663" cy="549300"/>
          </a:xfrm>
          <a:prstGeom prst="rect">
            <a:avLst/>
          </a:prstGeom>
          <a:solidFill>
            <a:srgbClr val="763A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INSIGHTS DEVELOPMENT AND DELIVERY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A7108B-6735-C93C-FC0E-44C6A6B3273D}"/>
              </a:ext>
            </a:extLst>
          </p:cNvPr>
          <p:cNvSpPr/>
          <p:nvPr/>
        </p:nvSpPr>
        <p:spPr>
          <a:xfrm>
            <a:off x="466383" y="3265463"/>
            <a:ext cx="2252663" cy="549300"/>
          </a:xfrm>
          <a:prstGeom prst="rect">
            <a:avLst/>
          </a:prstGeom>
          <a:solidFill>
            <a:srgbClr val="004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Understanding</a:t>
            </a: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B7752C-F792-ABF2-886F-0C3D0AFD80BA}"/>
              </a:ext>
            </a:extLst>
          </p:cNvPr>
          <p:cNvSpPr/>
          <p:nvPr/>
        </p:nvSpPr>
        <p:spPr>
          <a:xfrm rot="5400000">
            <a:off x="7753690" y="2723127"/>
            <a:ext cx="1185865" cy="83005"/>
          </a:xfrm>
          <a:prstGeom prst="rect">
            <a:avLst/>
          </a:prstGeom>
          <a:solidFill>
            <a:srgbClr val="ED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C013F03-383F-0B40-2F78-7587340CB190}"/>
              </a:ext>
            </a:extLst>
          </p:cNvPr>
          <p:cNvSpPr/>
          <p:nvPr/>
        </p:nvSpPr>
        <p:spPr>
          <a:xfrm rot="5400000">
            <a:off x="5501027" y="4185216"/>
            <a:ext cx="1185865" cy="83005"/>
          </a:xfrm>
          <a:prstGeom prst="rect">
            <a:avLst/>
          </a:prstGeom>
          <a:solidFill>
            <a:srgbClr val="007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40858DC-15B3-DF68-EF4D-31AA575C8820}"/>
              </a:ext>
            </a:extLst>
          </p:cNvPr>
          <p:cNvSpPr/>
          <p:nvPr/>
        </p:nvSpPr>
        <p:spPr>
          <a:xfrm>
            <a:off x="10096365" y="4580409"/>
            <a:ext cx="1005840" cy="1005840"/>
          </a:xfrm>
          <a:prstGeom prst="ellipse">
            <a:avLst/>
          </a:prstGeom>
          <a:solidFill>
            <a:srgbClr val="763AC7"/>
          </a:solidFill>
          <a:ln w="57150">
            <a:solidFill>
              <a:srgbClr val="763A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C65B62E-9591-0CDF-DDC0-22C917C3E5CB}"/>
              </a:ext>
            </a:extLst>
          </p:cNvPr>
          <p:cNvSpPr/>
          <p:nvPr/>
        </p:nvSpPr>
        <p:spPr>
          <a:xfrm>
            <a:off x="7843702" y="1482899"/>
            <a:ext cx="1005840" cy="1005840"/>
          </a:xfrm>
          <a:prstGeom prst="ellipse">
            <a:avLst/>
          </a:prstGeom>
          <a:solidFill>
            <a:srgbClr val="ED8C00"/>
          </a:solidFill>
          <a:ln w="57150">
            <a:solidFill>
              <a:srgbClr val="ED8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883C6BA-FA6E-5737-E499-2CBE3C59F4DE}"/>
              </a:ext>
            </a:extLst>
          </p:cNvPr>
          <p:cNvSpPr/>
          <p:nvPr/>
        </p:nvSpPr>
        <p:spPr>
          <a:xfrm>
            <a:off x="5591039" y="4580409"/>
            <a:ext cx="1005840" cy="1005840"/>
          </a:xfrm>
          <a:prstGeom prst="ellipse">
            <a:avLst/>
          </a:prstGeom>
          <a:solidFill>
            <a:srgbClr val="007B4E"/>
          </a:solidFill>
          <a:ln w="57150">
            <a:solidFill>
              <a:srgbClr val="007B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23B8C82-87E0-550D-D01B-1085A1668697}"/>
              </a:ext>
            </a:extLst>
          </p:cNvPr>
          <p:cNvSpPr/>
          <p:nvPr/>
        </p:nvSpPr>
        <p:spPr>
          <a:xfrm>
            <a:off x="1089794" y="4590137"/>
            <a:ext cx="1005840" cy="1005840"/>
          </a:xfrm>
          <a:prstGeom prst="ellipse">
            <a:avLst/>
          </a:prstGeom>
          <a:solidFill>
            <a:srgbClr val="004C9D"/>
          </a:solidFill>
          <a:ln w="57150">
            <a:solidFill>
              <a:srgbClr val="004C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190CF1E-E641-C582-29A7-B99883A9FE9A}"/>
              </a:ext>
            </a:extLst>
          </p:cNvPr>
          <p:cNvSpPr/>
          <p:nvPr/>
        </p:nvSpPr>
        <p:spPr>
          <a:xfrm>
            <a:off x="3338376" y="1475969"/>
            <a:ext cx="1005840" cy="1005840"/>
          </a:xfrm>
          <a:prstGeom prst="ellipse">
            <a:avLst/>
          </a:prstGeom>
          <a:solidFill>
            <a:srgbClr val="F9C606"/>
          </a:solidFill>
          <a:ln w="57150">
            <a:solidFill>
              <a:srgbClr val="F9C6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Content Placeholder 55">
            <a:extLst>
              <a:ext uri="{FF2B5EF4-FFF2-40B4-BE49-F238E27FC236}">
                <a16:creationId xmlns:a16="http://schemas.microsoft.com/office/drawing/2014/main" id="{C65AEB3B-27FF-571D-B1DA-E90C046C8547}"/>
              </a:ext>
            </a:extLst>
          </p:cNvPr>
          <p:cNvSpPr txBox="1">
            <a:spLocks/>
          </p:cNvSpPr>
          <p:nvPr/>
        </p:nvSpPr>
        <p:spPr>
          <a:xfrm>
            <a:off x="9387402" y="1262023"/>
            <a:ext cx="2444878" cy="1968373"/>
          </a:xfrm>
          <a:prstGeom prst="rect">
            <a:avLst/>
          </a:prstGeom>
        </p:spPr>
        <p:txBody>
          <a:bodyPr anchor="b" anchorCtr="0">
            <a:noAutofit/>
          </a:bodyPr>
          <a:lstStyle>
            <a:defPPr>
              <a:defRPr lang="en-US"/>
            </a:defPPr>
            <a:lvl1pPr marL="174625" indent="-174625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b="0"/>
            </a:lvl1pPr>
            <a:lvl2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2pPr>
            <a:lvl3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3pPr>
            <a:lvl4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4pPr>
            <a:lvl5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5pPr>
            <a:lvl6pPr marL="2166828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6pPr>
            <a:lvl7pPr marL="264686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7pPr>
            <a:lvl8pPr marL="3126900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8pPr>
            <a:lvl9pPr marL="360693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9pPr>
          </a:lstStyle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Interpretation of results from an expert steeped in your project and industry knowledge</a:t>
            </a:r>
            <a:r>
              <a:rPr lang="en-US" sz="1400" dirty="0">
                <a:solidFill>
                  <a:srgbClr val="000000"/>
                </a:solidFill>
                <a:latin typeface="Aptos" panose="020B0004020202020204" pitchFamily="34" charset="0"/>
              </a:rPr>
              <a:t>.</a:t>
            </a:r>
          </a:p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Identify and develop unique insights that matter to you.</a:t>
            </a:r>
          </a:p>
        </p:txBody>
      </p:sp>
      <p:sp>
        <p:nvSpPr>
          <p:cNvPr id="20" name="Content Placeholder 55">
            <a:extLst>
              <a:ext uri="{FF2B5EF4-FFF2-40B4-BE49-F238E27FC236}">
                <a16:creationId xmlns:a16="http://schemas.microsoft.com/office/drawing/2014/main" id="{FC444412-2393-E189-D3C2-AC8C39EA507D}"/>
              </a:ext>
            </a:extLst>
          </p:cNvPr>
          <p:cNvSpPr txBox="1">
            <a:spLocks/>
          </p:cNvSpPr>
          <p:nvPr/>
        </p:nvSpPr>
        <p:spPr>
          <a:xfrm>
            <a:off x="7125039" y="3839275"/>
            <a:ext cx="2441093" cy="250194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174625" indent="-174625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b="0"/>
            </a:lvl1pPr>
            <a:lvl2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2pPr>
            <a:lvl3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3pPr>
            <a:lvl4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4pPr>
            <a:lvl5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5pPr>
            <a:lvl6pPr marL="2166828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6pPr>
            <a:lvl7pPr marL="264686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7pPr>
            <a:lvl8pPr marL="3126900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8pPr>
            <a:lvl9pPr marL="360693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9pPr>
          </a:lstStyle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Expert analysis, with a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deep understanding of the project goals, creating insights that are directly applicable to you.</a:t>
            </a:r>
          </a:p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LIMRA data increases capabilities to drive results.</a:t>
            </a:r>
          </a:p>
        </p:txBody>
      </p:sp>
      <p:sp>
        <p:nvSpPr>
          <p:cNvPr id="22" name="Content Placeholder 55">
            <a:extLst>
              <a:ext uri="{FF2B5EF4-FFF2-40B4-BE49-F238E27FC236}">
                <a16:creationId xmlns:a16="http://schemas.microsoft.com/office/drawing/2014/main" id="{0707B10D-B44B-6DF4-7744-9B57F704F4C5}"/>
              </a:ext>
            </a:extLst>
          </p:cNvPr>
          <p:cNvSpPr txBox="1">
            <a:spLocks/>
          </p:cNvSpPr>
          <p:nvPr/>
        </p:nvSpPr>
        <p:spPr>
          <a:xfrm>
            <a:off x="4867005" y="1371793"/>
            <a:ext cx="2353286" cy="1858603"/>
          </a:xfrm>
          <a:prstGeom prst="rect">
            <a:avLst/>
          </a:prstGeom>
        </p:spPr>
        <p:txBody>
          <a:bodyPr anchor="b" anchorCtr="0">
            <a:noAutofit/>
          </a:bodyPr>
          <a:lstStyle>
            <a:defPPr>
              <a:defRPr lang="en-US"/>
            </a:defPPr>
            <a:lvl1pPr marL="174625" indent="-174625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b="0"/>
            </a:lvl1pPr>
            <a:lvl2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2pPr>
            <a:lvl3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3pPr>
            <a:lvl4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4pPr>
            <a:lvl5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5pPr>
            <a:lvl6pPr marL="2166828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6pPr>
            <a:lvl7pPr marL="264686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7pPr>
            <a:lvl8pPr marL="3126900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8pPr>
            <a:lvl9pPr marL="360693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9pPr>
          </a:lstStyle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Research team well-versed in industry background knowledge</a:t>
            </a:r>
            <a:r>
              <a:rPr lang="en-US" sz="1400" dirty="0">
                <a:solidFill>
                  <a:srgbClr val="000000"/>
                </a:solidFill>
                <a:latin typeface="Aptos" panose="020B0004020202020204" pitchFamily="34" charset="0"/>
              </a:rPr>
              <a:t>.</a:t>
            </a:r>
          </a:p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Managing the project efficiently while keeping you informed. </a:t>
            </a:r>
          </a:p>
        </p:txBody>
      </p:sp>
      <p:sp>
        <p:nvSpPr>
          <p:cNvPr id="23" name="Content Placeholder 55">
            <a:extLst>
              <a:ext uri="{FF2B5EF4-FFF2-40B4-BE49-F238E27FC236}">
                <a16:creationId xmlns:a16="http://schemas.microsoft.com/office/drawing/2014/main" id="{6D47E772-FFF2-6F98-2BE8-6C10968E1F26}"/>
              </a:ext>
            </a:extLst>
          </p:cNvPr>
          <p:cNvSpPr txBox="1">
            <a:spLocks/>
          </p:cNvSpPr>
          <p:nvPr/>
        </p:nvSpPr>
        <p:spPr>
          <a:xfrm>
            <a:off x="2625867" y="3839275"/>
            <a:ext cx="2424765" cy="2645608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174625" indent="-174625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b="0"/>
            </a:lvl1pPr>
            <a:lvl2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2pPr>
            <a:lvl3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/>
            </a:lvl3pPr>
            <a:lvl4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4pPr>
            <a:lvl5pPr indent="0" fontAlgn="base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b="0">
                <a:cs typeface="Arial" charset="0"/>
              </a:defRPr>
            </a:lvl5pPr>
            <a:lvl6pPr marL="2166828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6pPr>
            <a:lvl7pPr marL="264686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7pPr>
            <a:lvl8pPr marL="3126900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8pPr>
            <a:lvl9pPr marL="3606936" indent="-240018" fontAlgn="base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cs typeface="Arial" charset="0"/>
              </a:defRPr>
            </a:lvl9pPr>
          </a:lstStyle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Confidence that the project will answer your questions with applicable insights.</a:t>
            </a:r>
          </a:p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Optimized to be actionable and ready to execute.</a:t>
            </a:r>
          </a:p>
        </p:txBody>
      </p:sp>
      <p:sp>
        <p:nvSpPr>
          <p:cNvPr id="25" name="Content Placeholder 55">
            <a:extLst>
              <a:ext uri="{FF2B5EF4-FFF2-40B4-BE49-F238E27FC236}">
                <a16:creationId xmlns:a16="http://schemas.microsoft.com/office/drawing/2014/main" id="{9334A530-B604-6232-5C5E-20C6E01D5A4F}"/>
              </a:ext>
            </a:extLst>
          </p:cNvPr>
          <p:cNvSpPr txBox="1">
            <a:spLocks/>
          </p:cNvSpPr>
          <p:nvPr/>
        </p:nvSpPr>
        <p:spPr>
          <a:xfrm>
            <a:off x="359721" y="1590268"/>
            <a:ext cx="2377498" cy="153548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800" b="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800" b="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800" b="0">
                <a:solidFill>
                  <a:schemeClr val="tx1"/>
                </a:solidFill>
                <a:latin typeface="+mn-lt"/>
                <a:cs typeface="Arial" charset="0"/>
              </a:defRPr>
            </a:lvl4pPr>
            <a:lvl5pPr marL="1828800" indent="0" algn="l" rtl="0" eaLnBrk="1" fontAlgn="base" hangingPunct="1">
              <a:lnSpc>
                <a:spcPct val="120000"/>
              </a:lnSpc>
              <a:spcBef>
                <a:spcPts val="0"/>
              </a:spcBef>
              <a:spcAft>
                <a:spcPts val="1260"/>
              </a:spcAft>
              <a:buClr>
                <a:schemeClr val="accent1"/>
              </a:buClr>
              <a:buSzPct val="90000"/>
              <a:buFont typeface="Arial"/>
              <a:buNone/>
              <a:defRPr sz="1800" b="0">
                <a:solidFill>
                  <a:schemeClr val="tx1"/>
                </a:solidFill>
                <a:latin typeface="+mn-lt"/>
                <a:cs typeface="Arial" charset="0"/>
              </a:defRPr>
            </a:lvl5pPr>
            <a:lvl6pPr marL="2166828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6pPr>
            <a:lvl7pPr marL="264686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7pPr>
            <a:lvl8pPr marL="3126900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8pPr>
            <a:lvl9pPr marL="3606936" indent="-240018" algn="l" rtl="0" eaLnBrk="1" fontAlgn="base" hangingPunct="1">
              <a:lnSpc>
                <a:spcPts val="2731"/>
              </a:lnSpc>
              <a:spcBef>
                <a:spcPts val="629"/>
              </a:spcBef>
              <a:spcAft>
                <a:spcPct val="0"/>
              </a:spcAft>
              <a:buSzPct val="130000"/>
              <a:buChar char="•"/>
              <a:defRPr sz="2311">
                <a:solidFill>
                  <a:schemeClr val="tx1"/>
                </a:solidFill>
                <a:latin typeface="+mn-lt"/>
                <a:cs typeface="Arial" charset="0"/>
              </a:defRPr>
            </a:lvl9pPr>
          </a:lstStyle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174625" marR="0" lvl="0" indent="-17462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Tx/>
              <a:buSzPct val="10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Define what success means for you.</a:t>
            </a:r>
          </a:p>
        </p:txBody>
      </p:sp>
      <p:pic>
        <p:nvPicPr>
          <p:cNvPr id="27" name="Content Placeholder 10">
            <a:extLst>
              <a:ext uri="{FF2B5EF4-FFF2-40B4-BE49-F238E27FC236}">
                <a16:creationId xmlns:a16="http://schemas.microsoft.com/office/drawing/2014/main" id="{D439906D-9813-91C5-1FE0-B979DF9495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215405" y="4708967"/>
            <a:ext cx="767761" cy="777240"/>
          </a:xfrm>
          <a:prstGeom prst="rect">
            <a:avLst/>
          </a:prstGeom>
        </p:spPr>
      </p:pic>
      <p:pic>
        <p:nvPicPr>
          <p:cNvPr id="28" name="Content Placeholder 35">
            <a:extLst>
              <a:ext uri="{FF2B5EF4-FFF2-40B4-BE49-F238E27FC236}">
                <a16:creationId xmlns:a16="http://schemas.microsoft.com/office/drawing/2014/main" id="{6D4BC334-8978-0F5E-8D30-E5921B03E1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3452676" y="1590269"/>
            <a:ext cx="777240" cy="777240"/>
          </a:xfrm>
          <a:prstGeom prst="rect">
            <a:avLst/>
          </a:prstGeom>
        </p:spPr>
      </p:pic>
      <p:pic>
        <p:nvPicPr>
          <p:cNvPr id="29" name="Content Placeholder 14">
            <a:extLst>
              <a:ext uri="{FF2B5EF4-FFF2-40B4-BE49-F238E27FC236}">
                <a16:creationId xmlns:a16="http://schemas.microsoft.com/office/drawing/2014/main" id="{C62C98B1-CDB4-221A-604A-5954A1CC58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1204094" y="4679031"/>
            <a:ext cx="777240" cy="777240"/>
          </a:xfrm>
          <a:prstGeom prst="rect">
            <a:avLst/>
          </a:prstGeom>
        </p:spPr>
      </p:pic>
      <p:pic>
        <p:nvPicPr>
          <p:cNvPr id="30" name="Content Placeholder 33">
            <a:extLst>
              <a:ext uri="{FF2B5EF4-FFF2-40B4-BE49-F238E27FC236}">
                <a16:creationId xmlns:a16="http://schemas.microsoft.com/office/drawing/2014/main" id="{C42E6B8A-0178-08C4-0403-D8597DA163B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5710079" y="4708967"/>
            <a:ext cx="767761" cy="777240"/>
          </a:xfrm>
          <a:prstGeom prst="rect">
            <a:avLst/>
          </a:prstGeom>
        </p:spPr>
      </p:pic>
      <p:pic>
        <p:nvPicPr>
          <p:cNvPr id="31" name="Content Placeholder 31">
            <a:extLst>
              <a:ext uri="{FF2B5EF4-FFF2-40B4-BE49-F238E27FC236}">
                <a16:creationId xmlns:a16="http://schemas.microsoft.com/office/drawing/2014/main" id="{4A2B43BE-8699-6894-57FC-4998CC0825A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7962742" y="1590269"/>
            <a:ext cx="767761" cy="77724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465A6AB-E193-9546-79B0-DDE807A50D8B}"/>
              </a:ext>
            </a:extLst>
          </p:cNvPr>
          <p:cNvSpPr txBox="1"/>
          <p:nvPr/>
        </p:nvSpPr>
        <p:spPr>
          <a:xfrm>
            <a:off x="576609" y="895794"/>
            <a:ext cx="1949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Success Begins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C2D3155-B8B3-B511-5B71-CCF85906846A}"/>
              </a:ext>
            </a:extLst>
          </p:cNvPr>
          <p:cNvSpPr txBox="1"/>
          <p:nvPr/>
        </p:nvSpPr>
        <p:spPr>
          <a:xfrm>
            <a:off x="2756446" y="905831"/>
            <a:ext cx="2163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Confidence in Approach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9D0FBF-A288-D0EC-0EC3-7E0F15EDF634}"/>
              </a:ext>
            </a:extLst>
          </p:cNvPr>
          <p:cNvSpPr txBox="1"/>
          <p:nvPr/>
        </p:nvSpPr>
        <p:spPr>
          <a:xfrm>
            <a:off x="4989881" y="898318"/>
            <a:ext cx="2125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Dedicated to You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D55B58-AE27-9936-FFA2-0999826FCBEB}"/>
              </a:ext>
            </a:extLst>
          </p:cNvPr>
          <p:cNvSpPr txBox="1"/>
          <p:nvPr/>
        </p:nvSpPr>
        <p:spPr>
          <a:xfrm>
            <a:off x="7370983" y="888716"/>
            <a:ext cx="1949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Where We Shine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17062CD-6025-D959-E29A-14646E15FE48}"/>
              </a:ext>
            </a:extLst>
          </p:cNvPr>
          <p:cNvSpPr txBox="1"/>
          <p:nvPr/>
        </p:nvSpPr>
        <p:spPr>
          <a:xfrm>
            <a:off x="9576138" y="929734"/>
            <a:ext cx="2125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Bringing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3556418058"/>
      </p:ext>
    </p:extLst>
  </p:cSld>
  <p:clrMapOvr>
    <a:masterClrMapping/>
  </p:clrMapOvr>
</p:sld>
</file>

<file path=ppt/theme/theme1.xml><?xml version="1.0" encoding="utf-8"?>
<a:theme xmlns:a="http://schemas.openxmlformats.org/drawingml/2006/main" name="2022 LIMRA-LOMA Presentation">
  <a:themeElements>
    <a:clrScheme name="2022 Branding Colors">
      <a:dk1>
        <a:srgbClr val="000000"/>
      </a:dk1>
      <a:lt1>
        <a:srgbClr val="FFFFFF"/>
      </a:lt1>
      <a:dk2>
        <a:srgbClr val="004C9D"/>
      </a:dk2>
      <a:lt2>
        <a:srgbClr val="9D9795"/>
      </a:lt2>
      <a:accent1>
        <a:srgbClr val="0B9EC1"/>
      </a:accent1>
      <a:accent2>
        <a:srgbClr val="FAC809"/>
      </a:accent2>
      <a:accent3>
        <a:srgbClr val="008145"/>
      </a:accent3>
      <a:accent4>
        <a:srgbClr val="F7921E"/>
      </a:accent4>
      <a:accent5>
        <a:srgbClr val="603F99"/>
      </a:accent5>
      <a:accent6>
        <a:srgbClr val="51B9EA"/>
      </a:accent6>
      <a:hlink>
        <a:srgbClr val="008599"/>
      </a:hlink>
      <a:folHlink>
        <a:srgbClr val="8270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BRAND_LIMRA-LOMA presentation WIDE" id="{039F3892-29C2-4833-B358-64C93C27CEBF}" vid="{AF972859-820F-4A93-8FD9-EF68C283F3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1274</Words>
  <Application>Microsoft Office PowerPoint</Application>
  <PresentationFormat>Widescreen</PresentationFormat>
  <Paragraphs>156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Segoe UI</vt:lpstr>
      <vt:lpstr>Times New Roman</vt:lpstr>
      <vt:lpstr>Wingdings</vt:lpstr>
      <vt:lpstr>2022 LIMRA-LOMA Presentation</vt:lpstr>
      <vt:lpstr>Applied Research Solutions Offers a Unique Approach</vt:lpstr>
      <vt:lpstr>Experience, Dedication, and Excellence</vt:lpstr>
      <vt:lpstr>Partnering With Applied Research Solutions</vt:lpstr>
    </vt:vector>
  </TitlesOfParts>
  <Company>LL Global,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Graziano, Maria</dc:creator>
  <cp:lastModifiedBy>Graziano, Maria</cp:lastModifiedBy>
  <cp:revision>5</cp:revision>
  <dcterms:created xsi:type="dcterms:W3CDTF">2025-05-21T12:58:14Z</dcterms:created>
  <dcterms:modified xsi:type="dcterms:W3CDTF">2025-05-29T14:02:58Z</dcterms:modified>
</cp:coreProperties>
</file>