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8"/>
  </p:notesMasterIdLst>
  <p:handoutMasterIdLst>
    <p:handoutMasterId r:id="rId19"/>
  </p:handoutMasterIdLst>
  <p:sldIdLst>
    <p:sldId id="397" r:id="rId5"/>
    <p:sldId id="337" r:id="rId6"/>
    <p:sldId id="437" r:id="rId7"/>
    <p:sldId id="406" r:id="rId8"/>
    <p:sldId id="434" r:id="rId9"/>
    <p:sldId id="442" r:id="rId10"/>
    <p:sldId id="435" r:id="rId11"/>
    <p:sldId id="436" r:id="rId12"/>
    <p:sldId id="441" r:id="rId13"/>
    <p:sldId id="392" r:id="rId14"/>
    <p:sldId id="433" r:id="rId15"/>
    <p:sldId id="432" r:id="rId16"/>
    <p:sldId id="4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B"/>
    <a:srgbClr val="FF0000"/>
    <a:srgbClr val="FFD100"/>
    <a:srgbClr val="F9C606"/>
    <a:srgbClr val="006EA0"/>
    <a:srgbClr val="002F70"/>
    <a:srgbClr val="DAAA00"/>
    <a:srgbClr val="404040"/>
    <a:srgbClr val="026EA0"/>
    <a:srgbClr val="769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A599A8-852B-4D57-BD03-884DC5E52779}" v="7" dt="2025-09-29T22:15:59.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6" autoAdjust="0"/>
    <p:restoredTop sz="94552" autoAdjust="0"/>
  </p:normalViewPr>
  <p:slideViewPr>
    <p:cSldViewPr snapToGrid="0">
      <p:cViewPr varScale="1">
        <p:scale>
          <a:sx n="101" d="100"/>
          <a:sy n="101" d="100"/>
        </p:scale>
        <p:origin x="1074" y="102"/>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9" d="100"/>
          <a:sy n="89" d="100"/>
        </p:scale>
        <p:origin x="371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ptos" panose="020B00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latin typeface="Aptos" panose="020B0004020202020204" pitchFamily="34" charset="0"/>
              </a:rPr>
              <a:t>10/2/2025</a:t>
            </a:fld>
            <a:endParaRPr lang="en-US" dirty="0">
              <a:latin typeface="Aptos" panose="020B00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ptos" panose="020B00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latin typeface="Aptos" panose="020B0004020202020204" pitchFamily="34" charset="0"/>
              </a:rPr>
              <a:t>‹#›</a:t>
            </a:fld>
            <a:endParaRPr lang="en-US" dirty="0">
              <a:latin typeface="Aptos" panose="020B0004020202020204" pitchFamily="34" charset="0"/>
            </a:endParaRPr>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ptos" panose="020B00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ptos" panose="020B0004020202020204" pitchFamily="34" charset="0"/>
              </a:defRPr>
            </a:lvl1pPr>
          </a:lstStyle>
          <a:p>
            <a:fld id="{889D3BE4-62BE-4B60-BFFF-70CF8F0F7C95}" type="datetimeFigureOut">
              <a:rPr lang="en-US" smtClean="0"/>
              <a:pPr/>
              <a:t>10/2/2025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ptos" panose="020B00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ptos" panose="020B0004020202020204" pitchFamily="34" charset="0"/>
              </a:defRPr>
            </a:lvl1pPr>
          </a:lstStyle>
          <a:p>
            <a:fld id="{48AED4EE-C9DA-462C-B712-3D4638B353E0}" type="slidenum">
              <a:rPr lang="en-US" smtClean="0"/>
              <a:pPr/>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ptos" panose="020B0004020202020204" pitchFamily="34" charset="0"/>
        <a:ea typeface="+mn-ea"/>
        <a:cs typeface="+mn-cs"/>
      </a:defRPr>
    </a:lvl1pPr>
    <a:lvl2pPr marL="457200" algn="l" defTabSz="914400" rtl="0" eaLnBrk="1" latinLnBrk="0" hangingPunct="1">
      <a:defRPr sz="1200" kern="1200">
        <a:solidFill>
          <a:schemeClr val="tx1"/>
        </a:solidFill>
        <a:latin typeface="Aptos" panose="020B0004020202020204" pitchFamily="34" charset="0"/>
        <a:ea typeface="+mn-ea"/>
        <a:cs typeface="+mn-cs"/>
      </a:defRPr>
    </a:lvl2pPr>
    <a:lvl3pPr marL="914400" algn="l" defTabSz="914400" rtl="0" eaLnBrk="1" latinLnBrk="0" hangingPunct="1">
      <a:defRPr sz="1200" kern="1200">
        <a:solidFill>
          <a:schemeClr val="tx1"/>
        </a:solidFill>
        <a:latin typeface="Aptos" panose="020B0004020202020204" pitchFamily="34" charset="0"/>
        <a:ea typeface="+mn-ea"/>
        <a:cs typeface="+mn-cs"/>
      </a:defRPr>
    </a:lvl3pPr>
    <a:lvl4pPr marL="1371600" algn="l" defTabSz="914400" rtl="0" eaLnBrk="1" latinLnBrk="0" hangingPunct="1">
      <a:defRPr sz="1200" kern="1200">
        <a:solidFill>
          <a:schemeClr val="tx1"/>
        </a:solidFill>
        <a:latin typeface="Aptos" panose="020B0004020202020204" pitchFamily="34" charset="0"/>
        <a:ea typeface="+mn-ea"/>
        <a:cs typeface="+mn-cs"/>
      </a:defRPr>
    </a:lvl4pPr>
    <a:lvl5pPr marL="1828800" algn="l" defTabSz="914400" rtl="0" eaLnBrk="1" latinLnBrk="0" hangingPunct="1">
      <a:defRPr sz="1200" kern="1200">
        <a:solidFill>
          <a:schemeClr val="tx1"/>
        </a:solidFill>
        <a:latin typeface="Aptos"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42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315700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pPr/>
              <a:t>3</a:t>
            </a:fld>
            <a:endParaRPr lang="en-US" dirty="0"/>
          </a:p>
        </p:txBody>
      </p:sp>
    </p:spTree>
    <p:extLst>
      <p:ext uri="{BB962C8B-B14F-4D97-AF65-F5344CB8AC3E}">
        <p14:creationId xmlns:p14="http://schemas.microsoft.com/office/powerpoint/2010/main" val="179901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pPr/>
              <a:t>4</a:t>
            </a:fld>
            <a:endParaRPr lang="en-US" dirty="0"/>
          </a:p>
        </p:txBody>
      </p:sp>
    </p:spTree>
    <p:extLst>
      <p:ext uri="{BB962C8B-B14F-4D97-AF65-F5344CB8AC3E}">
        <p14:creationId xmlns:p14="http://schemas.microsoft.com/office/powerpoint/2010/main" val="32234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ptos" panose="020B0004020202020204" pitchFamily="34" charset="0"/>
                <a:ea typeface="+mn-ea"/>
                <a:cs typeface="+mn-cs"/>
              </a:rPr>
              <a:t>Sponsors will help shape the research instrument to ensure alignment with their strategic priorities and operational realities. Outside of the </a:t>
            </a:r>
            <a:r>
              <a:rPr lang="en-US" sz="1200" kern="1200" dirty="0" err="1">
                <a:solidFill>
                  <a:schemeClr val="tx1"/>
                </a:solidFill>
                <a:effectLst/>
                <a:latin typeface="Aptos" panose="020B0004020202020204" pitchFamily="34" charset="0"/>
                <a:ea typeface="+mn-ea"/>
                <a:cs typeface="+mn-cs"/>
              </a:rPr>
              <a:t>MaxDiff</a:t>
            </a:r>
            <a:r>
              <a:rPr lang="en-US" sz="1200" kern="1200" dirty="0">
                <a:solidFill>
                  <a:schemeClr val="tx1"/>
                </a:solidFill>
                <a:effectLst/>
                <a:latin typeface="Aptos" panose="020B0004020202020204" pitchFamily="34" charset="0"/>
                <a:ea typeface="+mn-ea"/>
                <a:cs typeface="+mn-cs"/>
              </a:rPr>
              <a:t> and conjoint exercises, there will be opportunity to include a limited number of additional questions such as:</a:t>
            </a:r>
          </a:p>
          <a:p>
            <a:r>
              <a:rPr lang="en-US" sz="1200" kern="1200" dirty="0">
                <a:solidFill>
                  <a:schemeClr val="tx1"/>
                </a:solidFill>
                <a:effectLst/>
                <a:latin typeface="Aptos" panose="020B0004020202020204" pitchFamily="34" charset="0"/>
                <a:ea typeface="+mn-ea"/>
                <a:cs typeface="+mn-cs"/>
              </a:rPr>
              <a:t> </a:t>
            </a:r>
          </a:p>
          <a:p>
            <a:pPr lvl="0"/>
            <a:r>
              <a:rPr lang="en-US" sz="1200" kern="1200" dirty="0">
                <a:solidFill>
                  <a:schemeClr val="tx1"/>
                </a:solidFill>
                <a:effectLst/>
                <a:latin typeface="Aptos" panose="020B0004020202020204" pitchFamily="34" charset="0"/>
                <a:ea typeface="+mn-ea"/>
                <a:cs typeface="+mn-cs"/>
              </a:rPr>
              <a:t>How do consumers feel about an AI algorithm or bot authenticating them or interacting with them during authentication?</a:t>
            </a:r>
          </a:p>
          <a:p>
            <a:pPr lvl="0"/>
            <a:r>
              <a:rPr lang="en-US" sz="1200" kern="1200" dirty="0">
                <a:solidFill>
                  <a:schemeClr val="tx1"/>
                </a:solidFill>
                <a:effectLst/>
                <a:latin typeface="Aptos" panose="020B0004020202020204" pitchFamily="34" charset="0"/>
                <a:ea typeface="+mn-ea"/>
                <a:cs typeface="+mn-cs"/>
              </a:rPr>
              <a:t>When it comes to authentication and security, what are customers’ expectations of financial institutions?</a:t>
            </a:r>
          </a:p>
          <a:p>
            <a:pPr lvl="0"/>
            <a:r>
              <a:rPr lang="en-US" sz="1200" kern="1200" dirty="0">
                <a:solidFill>
                  <a:schemeClr val="tx1"/>
                </a:solidFill>
                <a:effectLst/>
                <a:latin typeface="Aptos" panose="020B0004020202020204" pitchFamily="34" charset="0"/>
                <a:ea typeface="+mn-ea"/>
                <a:cs typeface="+mn-cs"/>
              </a:rPr>
              <a:t>How do consumers feel about financial institutions having their biometric data on file?</a:t>
            </a:r>
          </a:p>
          <a:p>
            <a:r>
              <a:rPr lang="en-US" sz="1200" kern="1200" dirty="0">
                <a:solidFill>
                  <a:schemeClr val="tx1"/>
                </a:solidFill>
                <a:effectLst/>
                <a:latin typeface="Aptos" panose="020B0004020202020204" pitchFamily="34" charset="0"/>
                <a:ea typeface="+mn-ea"/>
                <a:cs typeface="+mn-cs"/>
              </a:rPr>
              <a:t>How do consumers feel about having an authenticator app on their personal device?</a:t>
            </a:r>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pPr/>
              <a:t>5</a:t>
            </a:fld>
            <a:endParaRPr lang="en-US" dirty="0"/>
          </a:p>
        </p:txBody>
      </p:sp>
    </p:spTree>
    <p:extLst>
      <p:ext uri="{BB962C8B-B14F-4D97-AF65-F5344CB8AC3E}">
        <p14:creationId xmlns:p14="http://schemas.microsoft.com/office/powerpoint/2010/main" val="3421638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mailto:lferris@limra.com" TargetMode="External"/><Relationship Id="rId3" Type="http://schemas.openxmlformats.org/officeDocument/2006/relationships/hyperlink" Target="mailto:sokeefe@limra.com" TargetMode="External"/><Relationship Id="rId7" Type="http://schemas.openxmlformats.org/officeDocument/2006/relationships/hyperlink" Target="mailto:sodonnell@limra.com" TargetMode="External"/><Relationship Id="rId2" Type="http://schemas.openxmlformats.org/officeDocument/2006/relationships/hyperlink" Target="mailto:lhackett@limra.com" TargetMode="External"/><Relationship Id="rId1" Type="http://schemas.openxmlformats.org/officeDocument/2006/relationships/slideMaster" Target="../slideMasters/slideMaster1.xml"/><Relationship Id="rId6" Type="http://schemas.openxmlformats.org/officeDocument/2006/relationships/hyperlink" Target="mailto:mlorenz@limra.com" TargetMode="External"/><Relationship Id="rId5" Type="http://schemas.openxmlformats.org/officeDocument/2006/relationships/hyperlink" Target="mailto:jzaki-azat@limra.com" TargetMode="External"/><Relationship Id="rId4" Type="http://schemas.openxmlformats.org/officeDocument/2006/relationships/hyperlink" Target="mailto:dly@limra.com"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pic>
        <p:nvPicPr>
          <p:cNvPr id="7" name="Picture 6" descr="A person in a grey sweater talking on a cell phone and looking at a computer&#10;&#10;AI-generated content may be incorrect.">
            <a:extLst>
              <a:ext uri="{FF2B5EF4-FFF2-40B4-BE49-F238E27FC236}">
                <a16:creationId xmlns:a16="http://schemas.microsoft.com/office/drawing/2014/main" id="{BAC8BBEE-5ED2-9DF1-E909-9755C1076257}"/>
              </a:ext>
            </a:extLst>
          </p:cNvPr>
          <p:cNvPicPr>
            <a:picLocks noChangeAspect="1"/>
          </p:cNvPicPr>
          <p:nvPr userDrawn="1"/>
        </p:nvPicPr>
        <p:blipFill>
          <a:blip r:embed="rId2"/>
          <a:srcRect l="56" t="6247" r="-56" b="32286"/>
          <a:stretch>
            <a:fillRect/>
          </a:stretch>
        </p:blipFill>
        <p:spPr>
          <a:xfrm>
            <a:off x="0" y="0"/>
            <a:ext cx="12192000" cy="4995950"/>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latin typeface="Aptos" panose="020B0004020202020204" pitchFamily="34" charset="0"/>
            </a:endParaRPr>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2" name="Picture 1" descr="A black and white logo with white text&#10;&#10;Description automatically generated">
            <a:extLst>
              <a:ext uri="{FF2B5EF4-FFF2-40B4-BE49-F238E27FC236}">
                <a16:creationId xmlns:a16="http://schemas.microsoft.com/office/drawing/2014/main" id="{72673E52-540F-3BCC-F594-342770CF6278}"/>
              </a:ext>
            </a:extLst>
          </p:cNvPr>
          <p:cNvPicPr>
            <a:picLocks noChangeAspect="1"/>
          </p:cNvPicPr>
          <p:nvPr userDrawn="1"/>
        </p:nvPicPr>
        <p:blipFill>
          <a:blip r:embed="rId4"/>
          <a:stretch>
            <a:fillRect/>
          </a:stretch>
        </p:blipFill>
        <p:spPr>
          <a:xfrm>
            <a:off x="10026693" y="6073803"/>
            <a:ext cx="1724279" cy="496055"/>
          </a:xfrm>
          <a:prstGeom prst="rect">
            <a:avLst/>
          </a:prstGeom>
        </p:spPr>
      </p:pic>
    </p:spTree>
    <p:extLst>
      <p:ext uri="{BB962C8B-B14F-4D97-AF65-F5344CB8AC3E}">
        <p14:creationId xmlns:p14="http://schemas.microsoft.com/office/powerpoint/2010/main" val="195831354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2" name="TextBox 1"/>
          <p:cNvSpPr txBox="1"/>
          <p:nvPr userDrawn="1"/>
        </p:nvSpPr>
        <p:spPr>
          <a:xfrm>
            <a:off x="11247350" y="-1111937"/>
            <a:ext cx="234360"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dirty="0"/>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dirty="0"/>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dirty="0"/>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dirty="0"/>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dirty="0"/>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dirty="0"/>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11" name="Rectangle 10">
            <a:extLst>
              <a:ext uri="{FF2B5EF4-FFF2-40B4-BE49-F238E27FC236}">
                <a16:creationId xmlns:a16="http://schemas.microsoft.com/office/drawing/2014/main" id="{DA3A7BDF-114D-3943-2784-373CB52022BE}"/>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12" name="Title Placeholder 37">
            <a:extLst>
              <a:ext uri="{FF2B5EF4-FFF2-40B4-BE49-F238E27FC236}">
                <a16:creationId xmlns:a16="http://schemas.microsoft.com/office/drawing/2014/main" id="{352A69DA-E32F-4F8D-DF8A-38F9236D327F}"/>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83711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atin typeface="Aptos" panose="020B0004020202020204" pitchFamily="34" charset="0"/>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latin typeface="Aptos" panose="020B0004020202020204" pitchFamily="34" charset="0"/>
            </a:endParaRPr>
          </a:p>
        </p:txBody>
      </p:sp>
      <p:sp>
        <p:nvSpPr>
          <p:cNvPr id="12" name="Rectangle 11"/>
          <p:cNvSpPr/>
          <p:nvPr userDrawn="1"/>
        </p:nvSpPr>
        <p:spPr>
          <a:xfrm>
            <a:off x="0" y="4378221"/>
            <a:ext cx="12191999" cy="1241530"/>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latin typeface="Aptos" panose="020B0004020202020204" pitchFamily="34" charset="0"/>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latin typeface="Aptos" panose="020B0004020202020204" pitchFamily="34" charset="0"/>
              </a:defRPr>
            </a:lvl1pPr>
          </a:lstStyle>
          <a:p>
            <a:r>
              <a:rPr lang="en-US" dirty="0"/>
              <a:t>Click to edit section text</a:t>
            </a:r>
          </a:p>
        </p:txBody>
      </p:sp>
      <p:sp>
        <p:nvSpPr>
          <p:cNvPr id="2" name="Slide Number Placeholder 2">
            <a:extLst>
              <a:ext uri="{FF2B5EF4-FFF2-40B4-BE49-F238E27FC236}">
                <a16:creationId xmlns:a16="http://schemas.microsoft.com/office/drawing/2014/main" id="{CF4A2717-C8B4-484E-4BEB-91DFA5DA8F47}"/>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290595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4" name="Slide Number Placeholder 2">
            <a:extLst>
              <a:ext uri="{FF2B5EF4-FFF2-40B4-BE49-F238E27FC236}">
                <a16:creationId xmlns:a16="http://schemas.microsoft.com/office/drawing/2014/main" id="{5B820695-8BF3-9956-DC9C-CA54993AFACD}"/>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9" name="Rectangle 8">
            <a:extLst>
              <a:ext uri="{FF2B5EF4-FFF2-40B4-BE49-F238E27FC236}">
                <a16:creationId xmlns:a16="http://schemas.microsoft.com/office/drawing/2014/main" id="{E47029E6-153B-0D74-4222-7673D15E667E}"/>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10" name="Title Placeholder 37">
            <a:extLst>
              <a:ext uri="{FF2B5EF4-FFF2-40B4-BE49-F238E27FC236}">
                <a16:creationId xmlns:a16="http://schemas.microsoft.com/office/drawing/2014/main" id="{522FD1F7-25D9-70DD-EB03-C2EF93D962CD}"/>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latin typeface="Aptos" panose="020B0004020202020204" pitchFamily="34" charset="0"/>
            </a:endParaRPr>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a:ln>
              <a:solidFill>
                <a:srgbClr val="006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0" name="TextBox 9"/>
            <p:cNvSpPr txBox="1"/>
            <p:nvPr userDrawn="1"/>
          </p:nvSpPr>
          <p:spPr>
            <a:xfrm>
              <a:off x="7167532" y="2039454"/>
              <a:ext cx="4133546" cy="2677656"/>
            </a:xfrm>
            <a:prstGeom prst="rect">
              <a:avLst/>
            </a:prstGeom>
            <a:grpFill/>
          </p:spPr>
          <p:txBody>
            <a:bodyPr wrap="square" rtlCol="0">
              <a:spAutoFit/>
            </a:bodyPr>
            <a:lstStyle/>
            <a:p>
              <a:pPr algn="ctr"/>
              <a:r>
                <a:rPr lang="en-US" sz="2400" dirty="0">
                  <a:solidFill>
                    <a:srgbClr val="404040"/>
                  </a:solidFill>
                  <a:latin typeface="Aptos" panose="020B0004020202020204" pitchFamily="34" charset="0"/>
                  <a:cs typeface="Arial" panose="020B0604020202020204" pitchFamily="34" charset="0"/>
                </a:rPr>
                <a:t>Advancing the financial services industry by empowering our </a:t>
              </a:r>
              <a:br>
                <a:rPr lang="en-US" sz="2400" dirty="0">
                  <a:solidFill>
                    <a:srgbClr val="404040"/>
                  </a:solidFill>
                  <a:latin typeface="Aptos" panose="020B0004020202020204" pitchFamily="34" charset="0"/>
                  <a:cs typeface="Arial" panose="020B0604020202020204" pitchFamily="34" charset="0"/>
                </a:rPr>
              </a:br>
              <a:r>
                <a:rPr lang="en-US" sz="2400" dirty="0">
                  <a:solidFill>
                    <a:srgbClr val="404040"/>
                  </a:solidFill>
                  <a:latin typeface="Aptos" panose="020B0004020202020204" pitchFamily="34" charset="0"/>
                  <a:cs typeface="Arial" panose="020B0604020202020204" pitchFamily="34" charset="0"/>
                </a:rPr>
                <a:t>members with </a:t>
              </a:r>
              <a:r>
                <a:rPr lang="en-US" sz="2400" b="1" dirty="0">
                  <a:solidFill>
                    <a:srgbClr val="002F70"/>
                  </a:solidFill>
                  <a:latin typeface="Aptos" panose="020B0004020202020204" pitchFamily="34" charset="0"/>
                  <a:cs typeface="Arial" panose="020B0604020202020204" pitchFamily="34" charset="0"/>
                </a:rPr>
                <a:t>knowledge</a:t>
              </a:r>
              <a:r>
                <a:rPr lang="en-US" sz="2400" dirty="0">
                  <a:solidFill>
                    <a:srgbClr val="404040"/>
                  </a:solidFill>
                  <a:latin typeface="Aptos" panose="020B0004020202020204" pitchFamily="34" charset="0"/>
                  <a:cs typeface="Arial" panose="020B0604020202020204" pitchFamily="34" charset="0"/>
                </a:rPr>
                <a:t>, </a:t>
              </a:r>
              <a:r>
                <a:rPr lang="en-US" sz="2400" b="1" dirty="0">
                  <a:solidFill>
                    <a:srgbClr val="002F70"/>
                  </a:solidFill>
                  <a:latin typeface="Aptos" panose="020B0004020202020204" pitchFamily="34" charset="0"/>
                  <a:cs typeface="Arial" panose="020B0604020202020204" pitchFamily="34" charset="0"/>
                </a:rPr>
                <a:t>insights</a:t>
              </a:r>
              <a:r>
                <a:rPr lang="en-US" sz="2400" dirty="0">
                  <a:solidFill>
                    <a:srgbClr val="404040"/>
                  </a:solidFill>
                  <a:latin typeface="Aptos" panose="020B0004020202020204" pitchFamily="34" charset="0"/>
                  <a:cs typeface="Arial" panose="020B0604020202020204" pitchFamily="34" charset="0"/>
                </a:rPr>
                <a:t>, </a:t>
              </a:r>
              <a:r>
                <a:rPr lang="en-US" sz="2400" b="1" dirty="0">
                  <a:solidFill>
                    <a:srgbClr val="002F70"/>
                  </a:solidFill>
                  <a:latin typeface="Aptos" panose="020B0004020202020204" pitchFamily="34" charset="0"/>
                  <a:cs typeface="Arial" panose="020B0604020202020204" pitchFamily="34" charset="0"/>
                </a:rPr>
                <a:t>connections</a:t>
              </a:r>
              <a:r>
                <a:rPr lang="en-US" sz="2400" dirty="0">
                  <a:solidFill>
                    <a:srgbClr val="404040"/>
                  </a:solidFill>
                  <a:latin typeface="Aptos" panose="020B0004020202020204" pitchFamily="34" charset="0"/>
                  <a:cs typeface="Arial" panose="020B0604020202020204" pitchFamily="34" charset="0"/>
                </a:rPr>
                <a:t>, and </a:t>
              </a:r>
              <a:r>
                <a:rPr lang="en-US" sz="2400" b="1" dirty="0">
                  <a:solidFill>
                    <a:srgbClr val="002F70"/>
                  </a:solidFill>
                  <a:latin typeface="Aptos" panose="020B0004020202020204" pitchFamily="34" charset="0"/>
                  <a:cs typeface="Arial" panose="020B0604020202020204" pitchFamily="34" charset="0"/>
                </a:rPr>
                <a:t>solutions</a:t>
              </a:r>
              <a:endParaRPr lang="en-US" sz="2400" b="1" dirty="0">
                <a:solidFill>
                  <a:srgbClr val="002F70"/>
                </a:solidFill>
                <a:latin typeface="Aptos" panose="020B0004020202020204" pitchFamily="34" charset="0"/>
              </a:endParaRPr>
            </a:p>
          </p:txBody>
        </p:sp>
      </p:grpSp>
      <p:sp>
        <p:nvSpPr>
          <p:cNvPr id="2" name="Slide Number Placeholder 2">
            <a:extLst>
              <a:ext uri="{FF2B5EF4-FFF2-40B4-BE49-F238E27FC236}">
                <a16:creationId xmlns:a16="http://schemas.microsoft.com/office/drawing/2014/main" id="{4CB518EE-AEE0-6236-F412-99EB3F37D64C}"/>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pic>
        <p:nvPicPr>
          <p:cNvPr id="3" name="Picture 2">
            <a:extLst>
              <a:ext uri="{FF2B5EF4-FFF2-40B4-BE49-F238E27FC236}">
                <a16:creationId xmlns:a16="http://schemas.microsoft.com/office/drawing/2014/main" id="{8C3B7D05-C848-5378-C44E-BE1B1D94DFF7}"/>
              </a:ext>
            </a:extLst>
          </p:cNvPr>
          <p:cNvPicPr>
            <a:picLocks noChangeAspect="1"/>
          </p:cNvPicPr>
          <p:nvPr userDrawn="1"/>
        </p:nvPicPr>
        <p:blipFill>
          <a:blip r:embed="rId3"/>
          <a:srcRect l="-3016" t="-14727" r="-2812" b="-9443"/>
          <a:stretch/>
        </p:blipFill>
        <p:spPr>
          <a:xfrm>
            <a:off x="9975850" y="6000750"/>
            <a:ext cx="1822450" cy="615949"/>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grpSp>
        <p:nvGrpSpPr>
          <p:cNvPr id="17" name="Group 16"/>
          <p:cNvGrpSpPr/>
          <p:nvPr userDrawn="1"/>
        </p:nvGrpSpPr>
        <p:grpSpPr>
          <a:xfrm>
            <a:off x="2807354" y="4059591"/>
            <a:ext cx="1920240" cy="759886"/>
            <a:chOff x="2807354" y="4059591"/>
            <a:chExt cx="1920240" cy="759886"/>
          </a:xfrm>
        </p:grpSpPr>
        <p:sp>
          <p:nvSpPr>
            <p:cNvPr id="18" name="Rectangle 17"/>
            <p:cNvSpPr/>
            <p:nvPr userDrawn="1"/>
          </p:nvSpPr>
          <p:spPr>
            <a:xfrm>
              <a:off x="2807354"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ptos" panose="020B0004020202020204" pitchFamily="34" charset="0"/>
              </a:endParaRPr>
            </a:p>
          </p:txBody>
        </p:sp>
        <p:sp>
          <p:nvSpPr>
            <p:cNvPr id="20" name="TextBox 20"/>
            <p:cNvSpPr txBox="1"/>
            <p:nvPr userDrawn="1"/>
          </p:nvSpPr>
          <p:spPr>
            <a:xfrm>
              <a:off x="2807354"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ptos" panose="020B0004020202020204" pitchFamily="34" charset="0"/>
                  <a:cs typeface="Arial" panose="020B0604020202020204" pitchFamily="34" charset="0"/>
                </a:rPr>
                <a:t>Life Insurance</a:t>
              </a:r>
            </a:p>
          </p:txBody>
        </p:sp>
      </p:grpSp>
      <p:grpSp>
        <p:nvGrpSpPr>
          <p:cNvPr id="21" name="Group 20"/>
          <p:cNvGrpSpPr/>
          <p:nvPr userDrawn="1"/>
        </p:nvGrpSpPr>
        <p:grpSpPr>
          <a:xfrm>
            <a:off x="5135880" y="4059591"/>
            <a:ext cx="1920240" cy="759886"/>
            <a:chOff x="5135880" y="4059591"/>
            <a:chExt cx="1920240" cy="759886"/>
          </a:xfrm>
        </p:grpSpPr>
        <p:sp>
          <p:nvSpPr>
            <p:cNvPr id="22" name="Rectangle 21"/>
            <p:cNvSpPr/>
            <p:nvPr userDrawn="1"/>
          </p:nvSpPr>
          <p:spPr>
            <a:xfrm>
              <a:off x="5135880"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ptos" panose="020B0004020202020204" pitchFamily="34" charset="0"/>
              </a:endParaRPr>
            </a:p>
          </p:txBody>
        </p:sp>
        <p:sp>
          <p:nvSpPr>
            <p:cNvPr id="23" name="TextBox 21"/>
            <p:cNvSpPr txBox="1"/>
            <p:nvPr userDrawn="1"/>
          </p:nvSpPr>
          <p:spPr>
            <a:xfrm>
              <a:off x="5135880"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ptos" panose="020B0004020202020204" pitchFamily="34" charset="0"/>
                  <a:cs typeface="Arial" panose="020B0604020202020204" pitchFamily="34" charset="0"/>
                </a:rPr>
                <a:t>Annuities</a:t>
              </a:r>
            </a:p>
          </p:txBody>
        </p:sp>
      </p:grpSp>
      <p:grpSp>
        <p:nvGrpSpPr>
          <p:cNvPr id="24" name="Group 23"/>
          <p:cNvGrpSpPr/>
          <p:nvPr userDrawn="1"/>
        </p:nvGrpSpPr>
        <p:grpSpPr>
          <a:xfrm>
            <a:off x="7464407" y="4059591"/>
            <a:ext cx="1920240" cy="759886"/>
            <a:chOff x="7464407" y="4059591"/>
            <a:chExt cx="1920240" cy="759886"/>
          </a:xfrm>
        </p:grpSpPr>
        <p:sp>
          <p:nvSpPr>
            <p:cNvPr id="27" name="Rectangle 26"/>
            <p:cNvSpPr/>
            <p:nvPr userDrawn="1"/>
          </p:nvSpPr>
          <p:spPr>
            <a:xfrm>
              <a:off x="7464407"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ptos" panose="020B0004020202020204" pitchFamily="34" charset="0"/>
              </a:endParaRPr>
            </a:p>
          </p:txBody>
        </p:sp>
        <p:sp>
          <p:nvSpPr>
            <p:cNvPr id="34" name="TextBox 22"/>
            <p:cNvSpPr txBox="1"/>
            <p:nvPr userDrawn="1"/>
          </p:nvSpPr>
          <p:spPr>
            <a:xfrm>
              <a:off x="7572354" y="4089739"/>
              <a:ext cx="170434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ptos" panose="020B0004020202020204" pitchFamily="34" charset="0"/>
                  <a:cs typeface="Arial" panose="020B0604020202020204" pitchFamily="34" charset="0"/>
                </a:rPr>
                <a:t>Workplace Benefits</a:t>
              </a:r>
            </a:p>
          </p:txBody>
        </p:sp>
      </p:grpSp>
      <p:cxnSp>
        <p:nvCxnSpPr>
          <p:cNvPr id="35" name="Straight Connector 34"/>
          <p:cNvCxnSpPr/>
          <p:nvPr userDrawn="1"/>
        </p:nvCxnSpPr>
        <p:spPr>
          <a:xfrm>
            <a:off x="2804160" y="3684004"/>
            <a:ext cx="6583680"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6650" y="2036734"/>
            <a:ext cx="4838700" cy="1429476"/>
          </a:xfrm>
          <a:prstGeom prst="rect">
            <a:avLst/>
          </a:prstGeom>
        </p:spPr>
      </p:pic>
      <p:sp>
        <p:nvSpPr>
          <p:cNvPr id="4" name="Slide Number Placeholder 2">
            <a:extLst>
              <a:ext uri="{FF2B5EF4-FFF2-40B4-BE49-F238E27FC236}">
                <a16:creationId xmlns:a16="http://schemas.microsoft.com/office/drawing/2014/main" id="{37F7F690-D15F-3769-426B-17A56713A272}"/>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5" name="Rectangle 4">
            <a:extLst>
              <a:ext uri="{FF2B5EF4-FFF2-40B4-BE49-F238E27FC236}">
                <a16:creationId xmlns:a16="http://schemas.microsoft.com/office/drawing/2014/main" id="{ECA5D688-F84E-FCF0-714E-1B6617E5BB8A}"/>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6" name="Title Placeholder 37">
            <a:extLst>
              <a:ext uri="{FF2B5EF4-FFF2-40B4-BE49-F238E27FC236}">
                <a16:creationId xmlns:a16="http://schemas.microsoft.com/office/drawing/2014/main" id="{2049D210-CE19-A873-8BF9-58838CA5443C}"/>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21148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1051820" y="1368425"/>
            <a:ext cx="4443873" cy="3689131"/>
          </a:xfrm>
          <a:prstGeom prst="rect">
            <a:avLst/>
          </a:prstGeom>
          <a:solidFill>
            <a:schemeClr val="bg1">
              <a:lumMod val="95000"/>
            </a:schemeClr>
          </a:solidFill>
          <a:ln>
            <a:solidFill>
              <a:srgbClr val="006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3" name="TextBox 12"/>
          <p:cNvSpPr txBox="1"/>
          <p:nvPr userDrawn="1"/>
        </p:nvSpPr>
        <p:spPr>
          <a:xfrm>
            <a:off x="1155347" y="1750771"/>
            <a:ext cx="4239611" cy="2785378"/>
          </a:xfrm>
          <a:prstGeom prst="rect">
            <a:avLst/>
          </a:prstGeom>
          <a:solidFill>
            <a:schemeClr val="bg1">
              <a:lumMod val="95000"/>
            </a:schemeClr>
          </a:solid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ptos" panose="020B00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the</a:t>
            </a:r>
            <a:r>
              <a:rPr lang="en-US" sz="2400" dirty="0">
                <a:solidFill>
                  <a:schemeClr val="tx1">
                    <a:lumMod val="65000"/>
                    <a:lumOff val="35000"/>
                  </a:schemeClr>
                </a:solidFill>
                <a:latin typeface="Aptos" panose="020B0004020202020204" pitchFamily="34" charset="0"/>
                <a:cs typeface="Arial" panose="020B0604020202020204" pitchFamily="34" charset="0"/>
              </a:rPr>
              <a:t> </a:t>
            </a:r>
            <a:br>
              <a:rPr lang="en-US" sz="2400" dirty="0">
                <a:solidFill>
                  <a:schemeClr val="tx1">
                    <a:lumMod val="65000"/>
                    <a:lumOff val="35000"/>
                  </a:schemeClr>
                </a:solidFill>
                <a:latin typeface="Aptos" panose="020B0004020202020204" pitchFamily="34" charset="0"/>
                <a:cs typeface="Arial" panose="020B0604020202020204" pitchFamily="34" charset="0"/>
              </a:rPr>
            </a:b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br>
            <a:r>
              <a:rPr lang="en-US" sz="2400" dirty="0">
                <a:solidFill>
                  <a:schemeClr val="tx1">
                    <a:lumMod val="65000"/>
                    <a:lumOff val="35000"/>
                  </a:schemeClr>
                </a:solidFill>
                <a:latin typeface="Aptos" panose="020B00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ith</a:t>
            </a:r>
            <a:r>
              <a:rPr lang="en-US" sz="2400" dirty="0">
                <a:solidFill>
                  <a:schemeClr val="tx1">
                    <a:lumMod val="65000"/>
                    <a:lumOff val="35000"/>
                  </a:schemeClr>
                </a:solidFill>
                <a:latin typeface="Aptos" panose="020B00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t>
            </a:r>
          </a:p>
        </p:txBody>
      </p:sp>
      <p:pic>
        <p:nvPicPr>
          <p:cNvPr id="14"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2" name="Slide Number Placeholder 2">
            <a:extLst>
              <a:ext uri="{FF2B5EF4-FFF2-40B4-BE49-F238E27FC236}">
                <a16:creationId xmlns:a16="http://schemas.microsoft.com/office/drawing/2014/main" id="{D398A1F8-D825-F123-4D15-C00C4DFEB28C}"/>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ppRS Team">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95AB83-E844-5A45-D423-E7546A4BB466}"/>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LIMRA Applied Research Solutions Team</a:t>
            </a:r>
          </a:p>
        </p:txBody>
      </p:sp>
      <p:grpSp>
        <p:nvGrpSpPr>
          <p:cNvPr id="12" name="Group 11">
            <a:extLst>
              <a:ext uri="{FF2B5EF4-FFF2-40B4-BE49-F238E27FC236}">
                <a16:creationId xmlns:a16="http://schemas.microsoft.com/office/drawing/2014/main" id="{C6DC5D62-A8B3-9978-F660-F5A9B9E4945B}"/>
              </a:ext>
            </a:extLst>
          </p:cNvPr>
          <p:cNvGrpSpPr/>
          <p:nvPr userDrawn="1"/>
        </p:nvGrpSpPr>
        <p:grpSpPr>
          <a:xfrm>
            <a:off x="904240" y="1423818"/>
            <a:ext cx="10383520" cy="4365527"/>
            <a:chOff x="904240" y="1423818"/>
            <a:chExt cx="10383520" cy="4365527"/>
          </a:xfrm>
        </p:grpSpPr>
        <p:sp>
          <p:nvSpPr>
            <p:cNvPr id="13" name="Rectangle 12">
              <a:extLst>
                <a:ext uri="{FF2B5EF4-FFF2-40B4-BE49-F238E27FC236}">
                  <a16:creationId xmlns:a16="http://schemas.microsoft.com/office/drawing/2014/main" id="{FCD89065-4411-7367-FF25-6C3BCC4A2D6E}"/>
                </a:ext>
              </a:extLst>
            </p:cNvPr>
            <p:cNvSpPr/>
            <p:nvPr/>
          </p:nvSpPr>
          <p:spPr>
            <a:xfrm>
              <a:off x="6096000" y="1423818"/>
              <a:ext cx="384048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ptos" panose="020B0004020202020204" pitchFamily="34" charset="0"/>
                  <a:ea typeface="+mn-ea"/>
                  <a:cs typeface="+mn-cs"/>
                </a:rPr>
                <a:t>Lai-Sahn Hackett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Corporate Vice President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hlinkClick r:id="rId2"/>
                </a:rPr>
                <a:t>lhackett@limra.com</a:t>
              </a:r>
              <a:endPar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(860) 285-7753</a:t>
              </a:r>
            </a:p>
          </p:txBody>
        </p:sp>
        <p:grpSp>
          <p:nvGrpSpPr>
            <p:cNvPr id="14" name="Group 13">
              <a:extLst>
                <a:ext uri="{FF2B5EF4-FFF2-40B4-BE49-F238E27FC236}">
                  <a16:creationId xmlns:a16="http://schemas.microsoft.com/office/drawing/2014/main" id="{6D197E03-2D85-DE6E-B152-F6235FC85A0E}"/>
                </a:ext>
              </a:extLst>
            </p:cNvPr>
            <p:cNvGrpSpPr/>
            <p:nvPr/>
          </p:nvGrpSpPr>
          <p:grpSpPr>
            <a:xfrm>
              <a:off x="904240" y="3032934"/>
              <a:ext cx="10383520" cy="1200331"/>
              <a:chOff x="508000" y="3691819"/>
              <a:chExt cx="10383520" cy="1214297"/>
            </a:xfrm>
          </p:grpSpPr>
          <p:sp>
            <p:nvSpPr>
              <p:cNvPr id="18" name="Rectangle 17">
                <a:extLst>
                  <a:ext uri="{FF2B5EF4-FFF2-40B4-BE49-F238E27FC236}">
                    <a16:creationId xmlns:a16="http://schemas.microsoft.com/office/drawing/2014/main" id="{899211DB-9EB0-7AD6-11DC-F7BCA04C1FF8}"/>
                  </a:ext>
                </a:extLst>
              </p:cNvPr>
              <p:cNvSpPr/>
              <p:nvPr/>
            </p:nvSpPr>
            <p:spPr>
              <a:xfrm>
                <a:off x="508000" y="3691821"/>
                <a:ext cx="3840480" cy="121429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ptos" panose="020B0004020202020204" pitchFamily="34" charset="0"/>
                    <a:ea typeface="+mn-ea"/>
                    <a:cs typeface="+mn-cs"/>
                  </a:rPr>
                  <a:t>Shannon O’Keefe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Associate Research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hlinkClick r:id="rId3"/>
                  </a:rPr>
                  <a:t>sokeefe@limra.com</a:t>
                </a: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(860) 285-7806</a:t>
                </a:r>
              </a:p>
            </p:txBody>
          </p:sp>
          <p:sp>
            <p:nvSpPr>
              <p:cNvPr id="19" name="Rectangle 18">
                <a:extLst>
                  <a:ext uri="{FF2B5EF4-FFF2-40B4-BE49-F238E27FC236}">
                    <a16:creationId xmlns:a16="http://schemas.microsoft.com/office/drawing/2014/main" id="{B1862A20-6BEE-827F-DB23-23E0098D42F4}"/>
                  </a:ext>
                </a:extLst>
              </p:cNvPr>
              <p:cNvSpPr/>
              <p:nvPr/>
            </p:nvSpPr>
            <p:spPr>
              <a:xfrm>
                <a:off x="3779520" y="3691820"/>
                <a:ext cx="3840480" cy="121429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ptos" panose="020B0004020202020204" pitchFamily="34" charset="0"/>
                    <a:ea typeface="+mn-ea"/>
                    <a:cs typeface="+mn-cs"/>
                  </a:rPr>
                  <a:t>Dararith 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Assistant Research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hlinkClick r:id="rId4"/>
                  </a:rPr>
                  <a:t>dly@limra.com</a:t>
                </a: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(860) 285-7818</a:t>
                </a:r>
              </a:p>
            </p:txBody>
          </p:sp>
          <p:sp>
            <p:nvSpPr>
              <p:cNvPr id="20" name="Rectangle 19">
                <a:extLst>
                  <a:ext uri="{FF2B5EF4-FFF2-40B4-BE49-F238E27FC236}">
                    <a16:creationId xmlns:a16="http://schemas.microsoft.com/office/drawing/2014/main" id="{091B7CBD-3F8B-A512-B916-BD19C67A1BE4}"/>
                  </a:ext>
                </a:extLst>
              </p:cNvPr>
              <p:cNvSpPr/>
              <p:nvPr/>
            </p:nvSpPr>
            <p:spPr>
              <a:xfrm>
                <a:off x="7051040" y="3691819"/>
                <a:ext cx="3840480" cy="121429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ptos" panose="020B0004020202020204" pitchFamily="34" charset="0"/>
                    <a:ea typeface="+mn-ea"/>
                    <a:cs typeface="+mn-cs"/>
                  </a:rPr>
                  <a:t>Justeena Zaki-Azat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Senior Research Analyst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hlinkClick r:id="rId5"/>
                  </a:rPr>
                  <a:t>jzaki-azat@limra.com</a:t>
                </a: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(860) 298-3966</a:t>
                </a:r>
              </a:p>
            </p:txBody>
          </p:sp>
        </p:grpSp>
        <p:sp>
          <p:nvSpPr>
            <p:cNvPr id="15" name="Rectangle 14">
              <a:extLst>
                <a:ext uri="{FF2B5EF4-FFF2-40B4-BE49-F238E27FC236}">
                  <a16:creationId xmlns:a16="http://schemas.microsoft.com/office/drawing/2014/main" id="{124F0830-6D52-600B-A6B4-687FA84AFCB3}"/>
                </a:ext>
              </a:extLst>
            </p:cNvPr>
            <p:cNvSpPr/>
            <p:nvPr/>
          </p:nvSpPr>
          <p:spPr>
            <a:xfrm>
              <a:off x="2255520" y="4589016"/>
              <a:ext cx="384048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ptos" panose="020B0004020202020204" pitchFamily="34" charset="0"/>
                </a:rPr>
                <a:t>Michelle Lorenz</a:t>
              </a:r>
              <a:endPar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Director, Member Engagement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hlinkClick r:id="rId6"/>
                </a:rPr>
                <a:t>mlorenz@limra.com</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(860) 285-7736</a:t>
              </a:r>
            </a:p>
          </p:txBody>
        </p:sp>
        <p:sp>
          <p:nvSpPr>
            <p:cNvPr id="16" name="Rectangle 15">
              <a:extLst>
                <a:ext uri="{FF2B5EF4-FFF2-40B4-BE49-F238E27FC236}">
                  <a16:creationId xmlns:a16="http://schemas.microsoft.com/office/drawing/2014/main" id="{FF233B50-093A-91EE-35A0-3719C02253D6}"/>
                </a:ext>
              </a:extLst>
            </p:cNvPr>
            <p:cNvSpPr/>
            <p:nvPr/>
          </p:nvSpPr>
          <p:spPr>
            <a:xfrm>
              <a:off x="2255520" y="1423818"/>
              <a:ext cx="384048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ptos" panose="020B0004020202020204" pitchFamily="34" charset="0"/>
                  <a:ea typeface="+mn-ea"/>
                  <a:cs typeface="+mn-cs"/>
                </a:rPr>
                <a:t>Sean O’Donnell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Senior Vice President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hlinkClick r:id="rId7"/>
                </a:rPr>
                <a:t>sodonnell@limra.com</a:t>
              </a:r>
              <a:endPar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(860) 298-3913</a:t>
              </a:r>
            </a:p>
          </p:txBody>
        </p:sp>
        <p:sp>
          <p:nvSpPr>
            <p:cNvPr id="17" name="Rectangle 16">
              <a:extLst>
                <a:ext uri="{FF2B5EF4-FFF2-40B4-BE49-F238E27FC236}">
                  <a16:creationId xmlns:a16="http://schemas.microsoft.com/office/drawing/2014/main" id="{39D4FEF8-E677-47B1-A765-D9641EA61A5E}"/>
                </a:ext>
              </a:extLst>
            </p:cNvPr>
            <p:cNvSpPr/>
            <p:nvPr/>
          </p:nvSpPr>
          <p:spPr>
            <a:xfrm>
              <a:off x="6096000" y="4589016"/>
              <a:ext cx="384048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ptos" panose="020B0004020202020204" pitchFamily="34" charset="0"/>
                </a:rPr>
                <a:t>Lynn Ferris</a:t>
              </a:r>
              <a:endPar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Director, Business 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hlinkClick r:id="rId8"/>
                </a:rPr>
                <a:t>lferris@limra.com</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(860) 285-7849</a:t>
              </a:r>
            </a:p>
          </p:txBody>
        </p:sp>
      </p:grpSp>
    </p:spTree>
    <p:extLst>
      <p:ext uri="{BB962C8B-B14F-4D97-AF65-F5344CB8AC3E}">
        <p14:creationId xmlns:p14="http://schemas.microsoft.com/office/powerpoint/2010/main" val="1171919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bout AppR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579C98-F1E8-AEC5-B641-594CD848CBD0}"/>
              </a:ext>
            </a:extLst>
          </p:cNvPr>
          <p:cNvSpPr/>
          <p:nvPr userDrawn="1"/>
        </p:nvSpPr>
        <p:spPr>
          <a:xfrm>
            <a:off x="2" y="767255"/>
            <a:ext cx="12191998" cy="6090745"/>
          </a:xfrm>
          <a:prstGeom prst="rect">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8A65FE83-310C-5A8B-F772-9E05A73FE7F4}"/>
              </a:ext>
            </a:extLst>
          </p:cNvPr>
          <p:cNvSpPr/>
          <p:nvPr userDrawn="1"/>
        </p:nvSpPr>
        <p:spPr>
          <a:xfrm>
            <a:off x="0" y="0"/>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LIMRA Applied Research Solutions</a:t>
            </a:r>
          </a:p>
        </p:txBody>
      </p:sp>
      <p:sp>
        <p:nvSpPr>
          <p:cNvPr id="3" name="Rectangle 2">
            <a:extLst>
              <a:ext uri="{FF2B5EF4-FFF2-40B4-BE49-F238E27FC236}">
                <a16:creationId xmlns:a16="http://schemas.microsoft.com/office/drawing/2014/main" id="{9841DFAC-4841-4E5A-D5CA-D28F8084FE86}"/>
              </a:ext>
            </a:extLst>
          </p:cNvPr>
          <p:cNvSpPr/>
          <p:nvPr userDrawn="1"/>
        </p:nvSpPr>
        <p:spPr>
          <a:xfrm>
            <a:off x="6270398" y="2764994"/>
            <a:ext cx="5467717" cy="3017412"/>
          </a:xfrm>
          <a:prstGeom prst="rect">
            <a:avLst/>
          </a:prstGeom>
          <a:solidFill>
            <a:schemeClr val="bg2">
              <a:lumMod val="20000"/>
              <a:lumOff val="80000"/>
            </a:schemeClr>
          </a:solidFill>
          <a:ln w="28575">
            <a:solidFill>
              <a:srgbClr val="00437B"/>
            </a:solid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Consortia research allows members to partner with and through LIMRA to cost-effectively research hot topics. Consortia research gives companies the opportunity to play an active role with other organizations to investigate a common area of need, including exploring opportunities in emerging markets, determining the market potential for new products, understanding the buying process, positioning with producers, and more. </a:t>
            </a:r>
          </a:p>
        </p:txBody>
      </p:sp>
      <p:sp>
        <p:nvSpPr>
          <p:cNvPr id="5" name="Rectangle 4">
            <a:extLst>
              <a:ext uri="{FF2B5EF4-FFF2-40B4-BE49-F238E27FC236}">
                <a16:creationId xmlns:a16="http://schemas.microsoft.com/office/drawing/2014/main" id="{9223631A-526B-4560-CE78-535F01F4B5EC}"/>
              </a:ext>
            </a:extLst>
          </p:cNvPr>
          <p:cNvSpPr/>
          <p:nvPr userDrawn="1"/>
        </p:nvSpPr>
        <p:spPr>
          <a:xfrm>
            <a:off x="417448" y="2764994"/>
            <a:ext cx="5468112" cy="3017412"/>
          </a:xfrm>
          <a:prstGeom prst="rect">
            <a:avLst/>
          </a:prstGeom>
          <a:solidFill>
            <a:schemeClr val="bg2">
              <a:lumMod val="20000"/>
              <a:lumOff val="80000"/>
            </a:schemeClr>
          </a:solidFill>
          <a:ln w="28575">
            <a:solidFill>
              <a:srgbClr val="00437B"/>
            </a:solid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LIMRA’s Applied Research team partners with you to conduct quantitative and qualitative research to capture the specific insights you need to support decision making across all product lines and distribution channels. Custom research can help you improve the customer experience, design a new product, test a product concept, explore new markets, and more. </a:t>
            </a:r>
          </a:p>
        </p:txBody>
      </p:sp>
      <p:sp>
        <p:nvSpPr>
          <p:cNvPr id="8" name="Text Placeholder 3">
            <a:extLst>
              <a:ext uri="{FF2B5EF4-FFF2-40B4-BE49-F238E27FC236}">
                <a16:creationId xmlns:a16="http://schemas.microsoft.com/office/drawing/2014/main" id="{984DA346-7A55-BD25-0C58-6E1E15B675A8}"/>
              </a:ext>
            </a:extLst>
          </p:cNvPr>
          <p:cNvSpPr txBox="1">
            <a:spLocks/>
          </p:cNvSpPr>
          <p:nvPr userDrawn="1"/>
        </p:nvSpPr>
        <p:spPr>
          <a:xfrm>
            <a:off x="417448" y="2771702"/>
            <a:ext cx="5468112" cy="400050"/>
          </a:xfrm>
          <a:prstGeom prst="rect">
            <a:avLst/>
          </a:prstGeom>
          <a:solidFill>
            <a:srgbClr val="00437B"/>
          </a:solidFill>
        </p:spPr>
        <p:txBody>
          <a:bodyPr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1600" b="1" cap="all" spc="20" baseline="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20000"/>
              </a:lnSpc>
              <a:spcBef>
                <a:spcPts val="0"/>
              </a:spcBef>
              <a:spcAft>
                <a:spcPts val="1260"/>
              </a:spcAft>
              <a:buClr>
                <a:srgbClr val="0B9EC1"/>
              </a:buClr>
              <a:buSzPct val="90000"/>
              <a:buFont typeface="Arial"/>
              <a:buNone/>
              <a:tabLst/>
              <a:defRPr/>
            </a:pPr>
            <a:r>
              <a:rPr kumimoji="0" lang="en-US" sz="1600" b="1" i="0" u="none" strike="noStrike" kern="0" cap="all" spc="20" normalizeH="0" baseline="0" noProof="0" dirty="0">
                <a:ln>
                  <a:noFill/>
                </a:ln>
                <a:solidFill>
                  <a:srgbClr val="FFFFFF"/>
                </a:solidFill>
                <a:effectLst/>
                <a:uLnTx/>
                <a:uFillTx/>
                <a:latin typeface="Aptos" panose="020B0004020202020204" pitchFamily="34" charset="0"/>
                <a:ea typeface="+mn-ea"/>
                <a:cs typeface="+mn-cs"/>
              </a:rPr>
              <a:t>Custom Research</a:t>
            </a:r>
          </a:p>
        </p:txBody>
      </p:sp>
      <p:sp>
        <p:nvSpPr>
          <p:cNvPr id="12" name="Text Placeholder 3">
            <a:extLst>
              <a:ext uri="{FF2B5EF4-FFF2-40B4-BE49-F238E27FC236}">
                <a16:creationId xmlns:a16="http://schemas.microsoft.com/office/drawing/2014/main" id="{970D1937-6FE2-51E3-DEC6-32DD1F8CC4E4}"/>
              </a:ext>
            </a:extLst>
          </p:cNvPr>
          <p:cNvSpPr txBox="1">
            <a:spLocks/>
          </p:cNvSpPr>
          <p:nvPr userDrawn="1"/>
        </p:nvSpPr>
        <p:spPr>
          <a:xfrm>
            <a:off x="6270398" y="2771702"/>
            <a:ext cx="5468112" cy="400050"/>
          </a:xfrm>
          <a:prstGeom prst="rect">
            <a:avLst/>
          </a:prstGeom>
          <a:solidFill>
            <a:srgbClr val="00437B"/>
          </a:solidFill>
        </p:spPr>
        <p:txBody>
          <a:bodyPr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1600" b="1" cap="all" spc="20" baseline="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20000"/>
              </a:lnSpc>
              <a:spcBef>
                <a:spcPts val="0"/>
              </a:spcBef>
              <a:spcAft>
                <a:spcPts val="1260"/>
              </a:spcAft>
              <a:buClr>
                <a:srgbClr val="0B9EC1"/>
              </a:buClr>
              <a:buSzPct val="90000"/>
              <a:buFont typeface="Arial"/>
              <a:buNone/>
              <a:tabLst/>
              <a:defRPr/>
            </a:pPr>
            <a:r>
              <a:rPr kumimoji="0" lang="en-US" sz="1600" b="1" i="0" u="none" strike="noStrike" kern="0" cap="all" spc="20" normalizeH="0" baseline="0" noProof="0" dirty="0">
                <a:ln>
                  <a:noFill/>
                </a:ln>
                <a:solidFill>
                  <a:srgbClr val="FFFFFF"/>
                </a:solidFill>
                <a:effectLst/>
                <a:uLnTx/>
                <a:uFillTx/>
                <a:latin typeface="Aptos" panose="020B0004020202020204" pitchFamily="34" charset="0"/>
                <a:ea typeface="+mn-ea"/>
                <a:cs typeface="+mn-cs"/>
              </a:rPr>
              <a:t>Consortia Research</a:t>
            </a:r>
          </a:p>
        </p:txBody>
      </p:sp>
      <p:sp>
        <p:nvSpPr>
          <p:cNvPr id="14" name="Rectangle 13">
            <a:extLst>
              <a:ext uri="{FF2B5EF4-FFF2-40B4-BE49-F238E27FC236}">
                <a16:creationId xmlns:a16="http://schemas.microsoft.com/office/drawing/2014/main" id="{55A47E7C-2C36-1F70-5A3F-40DB8B88AF47}"/>
              </a:ext>
            </a:extLst>
          </p:cNvPr>
          <p:cNvSpPr/>
          <p:nvPr userDrawn="1"/>
        </p:nvSpPr>
        <p:spPr>
          <a:xfrm>
            <a:off x="414617" y="1147142"/>
            <a:ext cx="11320667" cy="139050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SimSun" panose="02010600030101010101" pitchFamily="2" charset="-122"/>
                <a:cs typeface="Calibri" panose="020F0502020204030204" pitchFamily="34" charset="0"/>
              </a:rPr>
              <a:t>As the premier trade association for the insurance and financial services industries, with over 700 members, including 22 members in the Fortune 100, LIMRA has a privileged view into proven best practices and emerging trends. The breadth and depth of the data flow across the industry and our unique position within it enables us to provide you with insights no one else can provide. LIMRA combines industry knowledge and research expertise that translates into </a:t>
            </a: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Calibri" panose="020F0502020204030204" pitchFamily="34" charset="0"/>
              </a:rPr>
              <a:t>a thorough understanding of the marketplace and thoughtful research design and methodology.</a:t>
            </a: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6612344"/>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LLG logo with copyright statem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8BA505-9614-EAAA-64EF-F6539E03002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621584" y="3843838"/>
            <a:ext cx="4914963" cy="2184428"/>
          </a:xfrm>
          <a:prstGeom prst="rect">
            <a:avLst/>
          </a:prstGeom>
        </p:spPr>
      </p:pic>
    </p:spTree>
    <p:extLst>
      <p:ext uri="{BB962C8B-B14F-4D97-AF65-F5344CB8AC3E}">
        <p14:creationId xmlns:p14="http://schemas.microsoft.com/office/powerpoint/2010/main" val="175550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 page">
    <p:spTree>
      <p:nvGrpSpPr>
        <p:cNvPr id="1" name=""/>
        <p:cNvGrpSpPr/>
        <p:nvPr/>
      </p:nvGrpSpPr>
      <p:grpSpPr>
        <a:xfrm>
          <a:off x="0" y="0"/>
          <a:ext cx="0" cy="0"/>
          <a:chOff x="0" y="0"/>
          <a:chExt cx="0" cy="0"/>
        </a:xfrm>
      </p:grpSpPr>
      <p:pic>
        <p:nvPicPr>
          <p:cNvPr id="4" name="Picture 3" descr="A person sitting at a desk talking on a phone&#10;&#10;AI-generated content may be incorrect.">
            <a:extLst>
              <a:ext uri="{FF2B5EF4-FFF2-40B4-BE49-F238E27FC236}">
                <a16:creationId xmlns:a16="http://schemas.microsoft.com/office/drawing/2014/main" id="{A2252B54-02A9-83A3-566D-6A119CCF8CD4}"/>
              </a:ext>
            </a:extLst>
          </p:cNvPr>
          <p:cNvPicPr>
            <a:picLocks noChangeAspect="1"/>
          </p:cNvPicPr>
          <p:nvPr userDrawn="1"/>
        </p:nvPicPr>
        <p:blipFill>
          <a:blip r:embed="rId2"/>
          <a:srcRect t="9462" b="29104"/>
          <a:stretch>
            <a:fillRect/>
          </a:stretch>
        </p:blipFill>
        <p:spPr>
          <a:xfrm>
            <a:off x="-6825" y="0"/>
            <a:ext cx="12198095" cy="4995950"/>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latin typeface="Aptos" panose="020B0004020202020204" pitchFamily="34" charset="0"/>
            </a:endParaRPr>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2" name="Picture 1" descr="A black and white logo with white text&#10;&#10;Description automatically generated">
            <a:extLst>
              <a:ext uri="{FF2B5EF4-FFF2-40B4-BE49-F238E27FC236}">
                <a16:creationId xmlns:a16="http://schemas.microsoft.com/office/drawing/2014/main" id="{72673E52-540F-3BCC-F594-342770CF6278}"/>
              </a:ext>
            </a:extLst>
          </p:cNvPr>
          <p:cNvPicPr>
            <a:picLocks noChangeAspect="1"/>
          </p:cNvPicPr>
          <p:nvPr userDrawn="1"/>
        </p:nvPicPr>
        <p:blipFill>
          <a:blip r:embed="rId4"/>
          <a:stretch>
            <a:fillRect/>
          </a:stretch>
        </p:blipFill>
        <p:spPr>
          <a:xfrm>
            <a:off x="10026693" y="6073803"/>
            <a:ext cx="1724279" cy="496055"/>
          </a:xfrm>
          <a:prstGeom prst="rect">
            <a:avLst/>
          </a:prstGeom>
        </p:spPr>
      </p:pic>
    </p:spTree>
    <p:extLst>
      <p:ext uri="{BB962C8B-B14F-4D97-AF65-F5344CB8AC3E}">
        <p14:creationId xmlns:p14="http://schemas.microsoft.com/office/powerpoint/2010/main" val="2717093860"/>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atin typeface="Aptos" panose="020B0004020202020204" pitchFamily="34" charset="0"/>
              </a:defRPr>
            </a:lvl1pPr>
          </a:lstStyle>
          <a:p>
            <a:r>
              <a:rPr lang="en-US" dirty="0"/>
              <a:t>Click icon to add picture</a:t>
            </a:r>
          </a:p>
        </p:txBody>
      </p:sp>
      <p:sp>
        <p:nvSpPr>
          <p:cNvPr id="2" name="TextBox 1"/>
          <p:cNvSpPr txBox="1"/>
          <p:nvPr userDrawn="1"/>
        </p:nvSpPr>
        <p:spPr>
          <a:xfrm>
            <a:off x="11247350" y="-1111937"/>
            <a:ext cx="234360"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atin typeface="Aptos" panose="020B0004020202020204" pitchFamily="34" charset="0"/>
              </a:defRPr>
            </a:lvl1pPr>
            <a:lvl2pPr marL="685800" indent="-342900">
              <a:lnSpc>
                <a:spcPct val="100000"/>
              </a:lnSpc>
              <a:spcAft>
                <a:spcPts val="1800"/>
              </a:spcAft>
              <a:buClr>
                <a:schemeClr val="tx1"/>
              </a:buClr>
              <a:buSzPct val="135000"/>
              <a:buFont typeface="Arial" panose="020B0604020202020204" pitchFamily="34" charset="0"/>
              <a:buChar char="•"/>
              <a:defRPr sz="2400">
                <a:latin typeface="Aptos" panose="020B0004020202020204" pitchFamily="34" charset="0"/>
              </a:defRPr>
            </a:lvl2pPr>
            <a:lvl3pPr marL="1031875" indent="-342900">
              <a:lnSpc>
                <a:spcPct val="100000"/>
              </a:lnSpc>
              <a:spcAft>
                <a:spcPts val="1200"/>
              </a:spcAft>
              <a:buClr>
                <a:schemeClr val="tx1"/>
              </a:buClr>
              <a:buSzPct val="135000"/>
              <a:buFont typeface="Arial" panose="020B0604020202020204" pitchFamily="34" charset="0"/>
              <a:buChar char="•"/>
              <a:defRPr sz="2400">
                <a:latin typeface="Aptos" panose="020B00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3" name="Rectangle 2">
            <a:extLst>
              <a:ext uri="{FF2B5EF4-FFF2-40B4-BE49-F238E27FC236}">
                <a16:creationId xmlns:a16="http://schemas.microsoft.com/office/drawing/2014/main" id="{36FC6AB4-7B99-2AE6-F031-B86BA65AE66C}"/>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6" name="Title Placeholder 37">
            <a:extLst>
              <a:ext uri="{FF2B5EF4-FFF2-40B4-BE49-F238E27FC236}">
                <a16:creationId xmlns:a16="http://schemas.microsoft.com/office/drawing/2014/main" id="{CCD1A13D-31EF-EECB-1C3B-5BCCEFA8B9DE}"/>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pic>
        <p:nvPicPr>
          <p:cNvPr id="8" name="Picture 7">
            <a:extLst>
              <a:ext uri="{FF2B5EF4-FFF2-40B4-BE49-F238E27FC236}">
                <a16:creationId xmlns:a16="http://schemas.microsoft.com/office/drawing/2014/main" id="{B137BDFE-9B22-CD04-D67E-4DDEEC60909B}"/>
              </a:ext>
            </a:extLst>
          </p:cNvPr>
          <p:cNvPicPr>
            <a:picLocks noChangeAspect="1"/>
          </p:cNvPicPr>
          <p:nvPr userDrawn="1"/>
        </p:nvPicPr>
        <p:blipFill>
          <a:blip r:embed="rId2"/>
          <a:srcRect l="-3016" t="-14727" r="-2812" b="-9443"/>
          <a:stretch/>
        </p:blipFill>
        <p:spPr>
          <a:xfrm>
            <a:off x="9975850" y="6000750"/>
            <a:ext cx="1822450" cy="615949"/>
          </a:xfrm>
          <a:prstGeom prst="rect">
            <a:avLst/>
          </a:prstGeom>
        </p:spPr>
      </p:pic>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grpSp>
        <p:nvGrpSpPr>
          <p:cNvPr id="2" name="Group 1">
            <a:extLst>
              <a:ext uri="{FF2B5EF4-FFF2-40B4-BE49-F238E27FC236}">
                <a16:creationId xmlns:a16="http://schemas.microsoft.com/office/drawing/2014/main" id="{C3CB0C08-1240-1B6E-5DBB-526FF86C7DFF}"/>
              </a:ext>
            </a:extLst>
          </p:cNvPr>
          <p:cNvGrpSpPr/>
          <p:nvPr userDrawn="1"/>
        </p:nvGrpSpPr>
        <p:grpSpPr>
          <a:xfrm>
            <a:off x="3046829" y="1056027"/>
            <a:ext cx="6098342" cy="3200400"/>
            <a:chOff x="1425508" y="1056027"/>
            <a:chExt cx="6098342" cy="3200400"/>
          </a:xfrm>
        </p:grpSpPr>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latin typeface="Aptos" panose="020B0004020202020204" pitchFamily="34" charset="0"/>
                </a:rPr>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ptos" panose="020B0004020202020204" pitchFamily="34" charset="0"/>
                  <a:cs typeface="Arial" panose="020B0604020202020204" pitchFamily="34" charset="0"/>
                </a:rPr>
                <a:t>Premier financial services industry research and talent management organization</a:t>
              </a:r>
              <a:endParaRPr lang="en-US" dirty="0">
                <a:latin typeface="Aptos" panose="020B0004020202020204" pitchFamily="34" charset="0"/>
              </a:endParaRPr>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latin typeface="Aptos" panose="020B0004020202020204" pitchFamily="34" charset="0"/>
                </a:rPr>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ptos" panose="020B0004020202020204" pitchFamily="34" charset="0"/>
                  <a:cs typeface="Arial" panose="020B0604020202020204" pitchFamily="34" charset="0"/>
                </a:rPr>
                <a:t>Flagship for industry professional development and industry networking</a:t>
              </a:r>
              <a:endParaRPr lang="en-US" dirty="0">
                <a:latin typeface="Aptos" panose="020B0004020202020204" pitchFamily="34" charset="0"/>
              </a:endParaRPr>
            </a:p>
          </p:txBody>
        </p:sp>
      </p:gr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latin typeface="Aptos" panose="020B0004020202020204" pitchFamily="34" charset="0"/>
            </a:endParaRPr>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ptos" panose="020B00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ptos" panose="020B0004020202020204" pitchFamily="34" charset="0"/>
                <a:cs typeface="Arial" panose="020B0604020202020204" pitchFamily="34" charset="0"/>
              </a:rPr>
            </a:br>
            <a:r>
              <a:rPr lang="en-US" sz="2400" dirty="0">
                <a:solidFill>
                  <a:srgbClr val="DAAA00"/>
                </a:solidFill>
                <a:latin typeface="Aptos" panose="020B0004020202020204" pitchFamily="34" charset="0"/>
                <a:cs typeface="Arial" panose="020B0604020202020204" pitchFamily="34" charset="0"/>
              </a:rPr>
              <a:t>knowledge</a:t>
            </a:r>
            <a:r>
              <a:rPr lang="en-US" sz="2400" dirty="0">
                <a:solidFill>
                  <a:schemeClr val="bg1"/>
                </a:solidFill>
                <a:latin typeface="Aptos" panose="020B0004020202020204" pitchFamily="34" charset="0"/>
                <a:cs typeface="Arial" panose="020B0604020202020204" pitchFamily="34" charset="0"/>
              </a:rPr>
              <a:t>, </a:t>
            </a:r>
            <a:r>
              <a:rPr lang="en-US" sz="2400" dirty="0">
                <a:solidFill>
                  <a:srgbClr val="DAAA00"/>
                </a:solidFill>
                <a:latin typeface="Aptos" panose="020B0004020202020204" pitchFamily="34" charset="0"/>
                <a:cs typeface="Arial" panose="020B0604020202020204" pitchFamily="34" charset="0"/>
              </a:rPr>
              <a:t>insights</a:t>
            </a:r>
            <a:r>
              <a:rPr lang="en-US" sz="2400" dirty="0">
                <a:solidFill>
                  <a:schemeClr val="bg1"/>
                </a:solidFill>
                <a:latin typeface="Aptos" panose="020B0004020202020204" pitchFamily="34" charset="0"/>
                <a:cs typeface="Arial" panose="020B0604020202020204" pitchFamily="34" charset="0"/>
              </a:rPr>
              <a:t>, </a:t>
            </a:r>
            <a:r>
              <a:rPr lang="en-US" sz="2400" dirty="0">
                <a:solidFill>
                  <a:srgbClr val="DAAA00"/>
                </a:solidFill>
                <a:latin typeface="Aptos" panose="020B0004020202020204" pitchFamily="34" charset="0"/>
                <a:cs typeface="Arial" panose="020B0604020202020204" pitchFamily="34" charset="0"/>
              </a:rPr>
              <a:t>connections</a:t>
            </a:r>
            <a:r>
              <a:rPr lang="en-US" sz="2400" dirty="0">
                <a:solidFill>
                  <a:schemeClr val="bg1"/>
                </a:solidFill>
                <a:latin typeface="Aptos" panose="020B0004020202020204" pitchFamily="34" charset="0"/>
                <a:cs typeface="Arial" panose="020B0604020202020204" pitchFamily="34" charset="0"/>
              </a:rPr>
              <a:t>, and </a:t>
            </a:r>
            <a:r>
              <a:rPr lang="en-US" sz="2400" dirty="0">
                <a:solidFill>
                  <a:srgbClr val="DAAA00"/>
                </a:solidFill>
                <a:latin typeface="Aptos" panose="020B0004020202020204" pitchFamily="34" charset="0"/>
                <a:cs typeface="Arial" panose="020B0604020202020204" pitchFamily="34" charset="0"/>
              </a:rPr>
              <a:t>solutions</a:t>
            </a:r>
            <a:endParaRPr lang="en-US" sz="2400" dirty="0">
              <a:latin typeface="Aptos" panose="020B0004020202020204" pitchFamily="34" charset="0"/>
            </a:endParaRPr>
          </a:p>
        </p:txBody>
      </p:sp>
      <p:sp>
        <p:nvSpPr>
          <p:cNvPr id="3" name="Rectangle 2">
            <a:extLst>
              <a:ext uri="{FF2B5EF4-FFF2-40B4-BE49-F238E27FC236}">
                <a16:creationId xmlns:a16="http://schemas.microsoft.com/office/drawing/2014/main" id="{24F88CAA-8F06-3656-CF0D-4EC80F654DC4}"/>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4" name="Title Placeholder 37">
            <a:extLst>
              <a:ext uri="{FF2B5EF4-FFF2-40B4-BE49-F238E27FC236}">
                <a16:creationId xmlns:a16="http://schemas.microsoft.com/office/drawing/2014/main" id="{7042515B-196D-B205-EA53-56EAA55EED6D}"/>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pic>
        <p:nvPicPr>
          <p:cNvPr id="6" name="Picture 5" descr="A black and white logo with white text&#10;&#10;Description automatically generated">
            <a:extLst>
              <a:ext uri="{FF2B5EF4-FFF2-40B4-BE49-F238E27FC236}">
                <a16:creationId xmlns:a16="http://schemas.microsoft.com/office/drawing/2014/main" id="{71EB111F-72C3-C02B-3EC0-1BADCF071892}"/>
              </a:ext>
            </a:extLst>
          </p:cNvPr>
          <p:cNvPicPr>
            <a:picLocks noChangeAspect="1"/>
          </p:cNvPicPr>
          <p:nvPr userDrawn="1"/>
        </p:nvPicPr>
        <p:blipFill>
          <a:blip r:embed="rId3"/>
          <a:stretch>
            <a:fillRect/>
          </a:stretch>
        </p:blipFill>
        <p:spPr>
          <a:xfrm>
            <a:off x="10026693" y="6073803"/>
            <a:ext cx="1724279" cy="496055"/>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4" name="Rectangle 3">
            <a:extLst>
              <a:ext uri="{FF2B5EF4-FFF2-40B4-BE49-F238E27FC236}">
                <a16:creationId xmlns:a16="http://schemas.microsoft.com/office/drawing/2014/main" id="{EA69F344-421F-01BC-4D28-4589C7FFA1EA}"/>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6" name="Title Placeholder 37">
            <a:extLst>
              <a:ext uri="{FF2B5EF4-FFF2-40B4-BE49-F238E27FC236}">
                <a16:creationId xmlns:a16="http://schemas.microsoft.com/office/drawing/2014/main" id="{DAA0B3AD-56BE-B0C0-CE01-5E595D96A8E3}"/>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270934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latin typeface="Aptos" panose="020B0004020202020204" pitchFamily="34" charset="0"/>
              </a:defRPr>
            </a:lvl1pPr>
          </a:lstStyle>
          <a:p>
            <a:pPr lvl="0"/>
            <a:r>
              <a:rPr lang="en-US" dirty="0"/>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atin typeface="Aptos" panose="020B0004020202020204" pitchFamily="34" charset="0"/>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10" name="Rectangle 9">
            <a:extLst>
              <a:ext uri="{FF2B5EF4-FFF2-40B4-BE49-F238E27FC236}">
                <a16:creationId xmlns:a16="http://schemas.microsoft.com/office/drawing/2014/main" id="{1B98408A-FED8-83CF-D0AA-C8DB83FCB9D5}"/>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12" name="Title Placeholder 37">
            <a:extLst>
              <a:ext uri="{FF2B5EF4-FFF2-40B4-BE49-F238E27FC236}">
                <a16:creationId xmlns:a16="http://schemas.microsoft.com/office/drawing/2014/main" id="{31B81CCF-4A6C-B879-56C1-0F47C8EE1D47}"/>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396479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1pPr>
            <a:lvl2pPr marL="685800"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2pPr>
            <a:lvl3pPr marL="1033463"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3pPr>
            <a:lvl4pPr marL="1371600"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4pPr>
            <a:lvl5pPr marL="1719263" indent="-342900">
              <a:buClr>
                <a:schemeClr val="tx1"/>
              </a:buClr>
              <a:buSzPct val="135000"/>
              <a:buFont typeface="Arial" panose="020B060402020202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atin typeface="Aptos" panose="020B0004020202020204" pitchFamily="34" charset="0"/>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8" name="Rectangle 7">
            <a:extLst>
              <a:ext uri="{FF2B5EF4-FFF2-40B4-BE49-F238E27FC236}">
                <a16:creationId xmlns:a16="http://schemas.microsoft.com/office/drawing/2014/main" id="{9D2AA369-9C04-26E8-93D8-D3E1B2234236}"/>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12" name="Title Placeholder 37">
            <a:extLst>
              <a:ext uri="{FF2B5EF4-FFF2-40B4-BE49-F238E27FC236}">
                <a16:creationId xmlns:a16="http://schemas.microsoft.com/office/drawing/2014/main" id="{C46B516E-F1CB-67F6-E3C6-35EC4B341A1B}"/>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4" name="Rectangle 3">
            <a:extLst>
              <a:ext uri="{FF2B5EF4-FFF2-40B4-BE49-F238E27FC236}">
                <a16:creationId xmlns:a16="http://schemas.microsoft.com/office/drawing/2014/main" id="{C7026CAE-4D7B-40AF-43EF-14C78C73C37B}"/>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5" name="Title Placeholder 37">
            <a:extLst>
              <a:ext uri="{FF2B5EF4-FFF2-40B4-BE49-F238E27FC236}">
                <a16:creationId xmlns:a16="http://schemas.microsoft.com/office/drawing/2014/main" id="{85BF10DA-B9B5-ECFD-A8EE-2C41F25F6115}"/>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02366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13" name="Rectangle 12">
            <a:extLst>
              <a:ext uri="{FF2B5EF4-FFF2-40B4-BE49-F238E27FC236}">
                <a16:creationId xmlns:a16="http://schemas.microsoft.com/office/drawing/2014/main" id="{C4DC01B8-CEE1-3E15-199B-71DAE8112DD2}"/>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15" name="Title Placeholder 37">
            <a:extLst>
              <a:ext uri="{FF2B5EF4-FFF2-40B4-BE49-F238E27FC236}">
                <a16:creationId xmlns:a16="http://schemas.microsoft.com/office/drawing/2014/main" id="{73FFCA7F-F238-BA44-322F-D746A90CF82C}"/>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96070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4D01D3-25E4-2FE8-4384-F6F807AD65E6}"/>
              </a:ext>
            </a:extLst>
          </p:cNvPr>
          <p:cNvPicPr>
            <a:picLocks noChangeAspect="1"/>
          </p:cNvPicPr>
          <p:nvPr userDrawn="1"/>
        </p:nvPicPr>
        <p:blipFill>
          <a:blip r:embed="rId20"/>
          <a:srcRect l="-3016" t="-14727" r="-2812" b="-9443"/>
          <a:stretch/>
        </p:blipFill>
        <p:spPr>
          <a:xfrm>
            <a:off x="9975850" y="6000750"/>
            <a:ext cx="1822450" cy="615949"/>
          </a:xfrm>
          <a:prstGeom prst="rect">
            <a:avLst/>
          </a:prstGeom>
        </p:spPr>
      </p:pic>
      <p:sp>
        <p:nvSpPr>
          <p:cNvPr id="2" name="Slide Number Placeholder 2">
            <a:extLst>
              <a:ext uri="{FF2B5EF4-FFF2-40B4-BE49-F238E27FC236}">
                <a16:creationId xmlns:a16="http://schemas.microsoft.com/office/drawing/2014/main" id="{D555631C-6E35-8FD7-B4B6-6D548C155DD6}"/>
              </a:ext>
            </a:extLst>
          </p:cNvPr>
          <p:cNvSpPr>
            <a:spLocks noGrp="1"/>
          </p:cNvSpPr>
          <p:nvPr>
            <p:ph type="sldNum" sz="quarter" idx="4"/>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702" r:id="rId1"/>
    <p:sldLayoutId id="2147483707" r:id="rId2"/>
    <p:sldLayoutId id="2147483668" r:id="rId3"/>
    <p:sldLayoutId id="2147483695" r:id="rId4"/>
    <p:sldLayoutId id="2147483687" r:id="rId5"/>
    <p:sldLayoutId id="2147483694" r:id="rId6"/>
    <p:sldLayoutId id="2147483669" r:id="rId7"/>
    <p:sldLayoutId id="2147483693" r:id="rId8"/>
    <p:sldLayoutId id="2147483692" r:id="rId9"/>
    <p:sldLayoutId id="2147483689" r:id="rId10"/>
    <p:sldLayoutId id="2147483701" r:id="rId11"/>
    <p:sldLayoutId id="2147483691" r:id="rId12"/>
    <p:sldLayoutId id="2147483697" r:id="rId13"/>
    <p:sldLayoutId id="2147483698" r:id="rId14"/>
    <p:sldLayoutId id="2147483700" r:id="rId15"/>
    <p:sldLayoutId id="2147483703" r:id="rId16"/>
    <p:sldLayoutId id="2147483704" r:id="rId17"/>
    <p:sldLayoutId id="2147483706" r:id="rId18"/>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loma.org/?utm_source=research-report&amp;utm_medium=graphics-pdf&amp;utm_campaign=graphics-pdf" TargetMode="External"/><Relationship Id="rId2" Type="http://schemas.openxmlformats.org/officeDocument/2006/relationships/hyperlink" Target="https://www.limra.com/?utm_source=research-report&amp;utm_medium=graphics-pdf&amp;utm_campaign=graphics-pdf"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CD063BB6-63DB-403B-38D2-73246DC6B9BC}"/>
              </a:ext>
            </a:extLst>
          </p:cNvPr>
          <p:cNvSpPr>
            <a:spLocks noGrp="1"/>
          </p:cNvSpPr>
          <p:nvPr>
            <p:ph type="ctrTitle"/>
          </p:nvPr>
        </p:nvSpPr>
        <p:spPr>
          <a:xfrm>
            <a:off x="441028" y="5179469"/>
            <a:ext cx="11503322" cy="768672"/>
          </a:xfrm>
        </p:spPr>
        <p:txBody>
          <a:bodyPr/>
          <a:lstStyle/>
          <a:p>
            <a:pPr>
              <a:lnSpc>
                <a:spcPct val="90000"/>
              </a:lnSpc>
            </a:pPr>
            <a:r>
              <a:rPr lang="en-US" sz="2600" dirty="0"/>
              <a:t>Authentication Without Alienation: Balancing Data Security and Experience in Financial Services</a:t>
            </a:r>
          </a:p>
        </p:txBody>
      </p:sp>
      <p:sp>
        <p:nvSpPr>
          <p:cNvPr id="15" name="Text Placeholder 9">
            <a:extLst>
              <a:ext uri="{FF2B5EF4-FFF2-40B4-BE49-F238E27FC236}">
                <a16:creationId xmlns:a16="http://schemas.microsoft.com/office/drawing/2014/main" id="{C4718EB8-7A5C-40D4-0EEA-356D6972AFBB}"/>
              </a:ext>
            </a:extLst>
          </p:cNvPr>
          <p:cNvSpPr>
            <a:spLocks noGrp="1"/>
          </p:cNvSpPr>
          <p:nvPr>
            <p:ph type="body" sz="quarter" idx="10"/>
          </p:nvPr>
        </p:nvSpPr>
        <p:spPr>
          <a:xfrm>
            <a:off x="441028" y="5963223"/>
            <a:ext cx="8360072" cy="333375"/>
          </a:xfrm>
        </p:spPr>
        <p:txBody>
          <a:bodyPr/>
          <a:lstStyle/>
          <a:p>
            <a:r>
              <a:rPr lang="en-US" dirty="0"/>
              <a:t>Consortium Research Proposal  |  Applied Research Solutions</a:t>
            </a:r>
          </a:p>
        </p:txBody>
      </p:sp>
      <p:sp>
        <p:nvSpPr>
          <p:cNvPr id="2" name="Text Placeholder 1">
            <a:extLst>
              <a:ext uri="{FF2B5EF4-FFF2-40B4-BE49-F238E27FC236}">
                <a16:creationId xmlns:a16="http://schemas.microsoft.com/office/drawing/2014/main" id="{5931C0CD-1D4B-7E04-5D49-14977339C60A}"/>
              </a:ext>
            </a:extLst>
          </p:cNvPr>
          <p:cNvSpPr>
            <a:spLocks noGrp="1"/>
          </p:cNvSpPr>
          <p:nvPr>
            <p:ph type="body" sz="quarter" idx="11"/>
          </p:nvPr>
        </p:nvSpPr>
        <p:spPr>
          <a:xfrm>
            <a:off x="441028" y="6311679"/>
            <a:ext cx="5449824" cy="333375"/>
          </a:xfrm>
        </p:spPr>
        <p:txBody>
          <a:bodyPr/>
          <a:lstStyle/>
          <a:p>
            <a:r>
              <a:rPr lang="en-US" dirty="0"/>
              <a:t>October 2025</a:t>
            </a:r>
          </a:p>
        </p:txBody>
      </p:sp>
    </p:spTree>
    <p:extLst>
      <p:ext uri="{BB962C8B-B14F-4D97-AF65-F5344CB8AC3E}">
        <p14:creationId xmlns:p14="http://schemas.microsoft.com/office/powerpoint/2010/main" val="246974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BAF18-132C-FF05-AF1F-F72FB5BB9D2A}"/>
              </a:ext>
            </a:extLst>
          </p:cNvPr>
          <p:cNvSpPr>
            <a:spLocks noGrp="1"/>
          </p:cNvSpPr>
          <p:nvPr>
            <p:ph type="title"/>
          </p:nvPr>
        </p:nvSpPr>
        <p:spPr/>
        <p:txBody>
          <a:bodyPr/>
          <a:lstStyle/>
          <a:p>
            <a:r>
              <a:rPr lang="en-US" dirty="0"/>
              <a:t>Our Organization and Brands</a:t>
            </a:r>
          </a:p>
        </p:txBody>
      </p:sp>
    </p:spTree>
    <p:extLst>
      <p:ext uri="{BB962C8B-B14F-4D97-AF65-F5344CB8AC3E}">
        <p14:creationId xmlns:p14="http://schemas.microsoft.com/office/powerpoint/2010/main" val="2329379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BF44BA-852E-91F7-B92D-06D1110FEB02}"/>
              </a:ext>
            </a:extLst>
          </p:cNvPr>
          <p:cNvSpPr>
            <a:spLocks noGrp="1"/>
          </p:cNvSpPr>
          <p:nvPr>
            <p:ph type="title"/>
          </p:nvPr>
        </p:nvSpPr>
        <p:spPr/>
        <p:txBody>
          <a:bodyPr/>
          <a:lstStyle/>
          <a:p>
            <a:r>
              <a:rPr lang="en-US" dirty="0"/>
              <a:t>Applied Research Solutions Team</a:t>
            </a:r>
          </a:p>
        </p:txBody>
      </p:sp>
      <p:sp>
        <p:nvSpPr>
          <p:cNvPr id="6" name="Slide Number Placeholder 5">
            <a:extLst>
              <a:ext uri="{FF2B5EF4-FFF2-40B4-BE49-F238E27FC236}">
                <a16:creationId xmlns:a16="http://schemas.microsoft.com/office/drawing/2014/main" id="{F5532F7E-6417-5540-8D61-229D85ED687A}"/>
              </a:ext>
            </a:extLst>
          </p:cNvPr>
          <p:cNvSpPr>
            <a:spLocks noGrp="1"/>
          </p:cNvSpPr>
          <p:nvPr>
            <p:ph type="sldNum" sz="quarter" idx="4294967295"/>
          </p:nvPr>
        </p:nvSpPr>
        <p:spPr>
          <a:xfrm>
            <a:off x="192741" y="6412994"/>
            <a:ext cx="443753" cy="365125"/>
          </a:xfrm>
          <a:prstGeom prst="rect">
            <a:avLst/>
          </a:prstGeom>
        </p:spPr>
        <p:txBody>
          <a:bodyPr/>
          <a:lstStyle>
            <a:defPPr>
              <a:defRPr lang="en-US"/>
            </a:defPPr>
            <a:lvl1pPr marL="0" algn="l" defTabSz="914400" rtl="0" eaLnBrk="1" latinLnBrk="0" hangingPunct="1">
              <a:defRPr sz="1800" kern="1200">
                <a:solidFill>
                  <a:schemeClr val="tx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06F0F5-DF6A-4E0E-AC03-6B0D0B0A1300}" type="slidenum">
              <a:rPr lang="en-US" sz="900" smtClean="0"/>
              <a:pPr/>
              <a:t>11</a:t>
            </a:fld>
            <a:endParaRPr lang="en-US" sz="900" dirty="0"/>
          </a:p>
        </p:txBody>
      </p:sp>
    </p:spTree>
    <p:extLst>
      <p:ext uri="{BB962C8B-B14F-4D97-AF65-F5344CB8AC3E}">
        <p14:creationId xmlns:p14="http://schemas.microsoft.com/office/powerpoint/2010/main" val="1555356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F55B484-93DD-EDE0-5721-4FD8CB1D2E49}"/>
              </a:ext>
            </a:extLst>
          </p:cNvPr>
          <p:cNvSpPr>
            <a:spLocks noGrp="1"/>
          </p:cNvSpPr>
          <p:nvPr>
            <p:ph type="title"/>
          </p:nvPr>
        </p:nvSpPr>
        <p:spPr/>
        <p:txBody>
          <a:bodyPr/>
          <a:lstStyle/>
          <a:p>
            <a:r>
              <a:rPr lang="en-US" dirty="0"/>
              <a:t>LIMRA Applied Research Solutions</a:t>
            </a:r>
          </a:p>
        </p:txBody>
      </p:sp>
      <p:sp>
        <p:nvSpPr>
          <p:cNvPr id="9" name="Slide Number Placeholder 8">
            <a:extLst>
              <a:ext uri="{FF2B5EF4-FFF2-40B4-BE49-F238E27FC236}">
                <a16:creationId xmlns:a16="http://schemas.microsoft.com/office/drawing/2014/main" id="{2C827791-9E94-85B7-E01E-6F26672618A8}"/>
              </a:ext>
            </a:extLst>
          </p:cNvPr>
          <p:cNvSpPr>
            <a:spLocks noGrp="1"/>
          </p:cNvSpPr>
          <p:nvPr>
            <p:ph type="sldNum" sz="quarter" idx="4294967295"/>
          </p:nvPr>
        </p:nvSpPr>
        <p:spPr>
          <a:xfrm>
            <a:off x="192741" y="6412994"/>
            <a:ext cx="443753" cy="365125"/>
          </a:xfrm>
          <a:prstGeom prst="rect">
            <a:avLst/>
          </a:prstGeom>
        </p:spPr>
        <p:txBody>
          <a:bodyPr/>
          <a:lstStyle>
            <a:defPPr>
              <a:defRPr lang="en-US"/>
            </a:defPPr>
            <a:lvl1pPr marL="0" algn="l" defTabSz="914400" rtl="0" eaLnBrk="1" latinLnBrk="0" hangingPunct="1">
              <a:defRPr sz="1800" kern="1200">
                <a:solidFill>
                  <a:schemeClr val="tx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06F0F5-DF6A-4E0E-AC03-6B0D0B0A1300}" type="slidenum">
              <a:rPr lang="en-US" sz="900" smtClean="0"/>
              <a:pPr/>
              <a:t>12</a:t>
            </a:fld>
            <a:endParaRPr lang="en-US" sz="900" dirty="0"/>
          </a:p>
        </p:txBody>
      </p:sp>
    </p:spTree>
    <p:extLst>
      <p:ext uri="{BB962C8B-B14F-4D97-AF65-F5344CB8AC3E}">
        <p14:creationId xmlns:p14="http://schemas.microsoft.com/office/powerpoint/2010/main" val="36971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E2E5C4E6-EE8B-FDA8-5D23-FC5BF511FD9D}"/>
              </a:ext>
            </a:extLst>
          </p:cNvPr>
          <p:cNvSpPr/>
          <p:nvPr/>
        </p:nvSpPr>
        <p:spPr>
          <a:xfrm>
            <a:off x="4839420" y="4088381"/>
            <a:ext cx="1345630" cy="630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4" name="Rectangle 3">
            <a:hlinkClick r:id="rId3"/>
            <a:extLst>
              <a:ext uri="{FF2B5EF4-FFF2-40B4-BE49-F238E27FC236}">
                <a16:creationId xmlns:a16="http://schemas.microsoft.com/office/drawing/2014/main" id="{29A183B9-1FEB-D8B8-F334-CDEDAA020644}"/>
              </a:ext>
            </a:extLst>
          </p:cNvPr>
          <p:cNvSpPr/>
          <p:nvPr/>
        </p:nvSpPr>
        <p:spPr>
          <a:xfrm>
            <a:off x="6262777" y="4088921"/>
            <a:ext cx="1043797" cy="6124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Tree>
    <p:extLst>
      <p:ext uri="{BB962C8B-B14F-4D97-AF65-F5344CB8AC3E}">
        <p14:creationId xmlns:p14="http://schemas.microsoft.com/office/powerpoint/2010/main" val="229042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6CC519C0-30FA-18B5-58A6-41A65E590E6B}"/>
              </a:ext>
            </a:extLst>
          </p:cNvPr>
          <p:cNvPicPr>
            <a:picLocks noGrp="1" noChangeAspect="1"/>
          </p:cNvPicPr>
          <p:nvPr>
            <p:ph type="pic" sz="quarter" idx="15"/>
          </p:nvPr>
        </p:nvPicPr>
        <p:blipFill>
          <a:blip r:embed="rId3"/>
          <a:srcRect l="16667" r="16667"/>
          <a:stretch/>
        </p:blipFill>
        <p:spPr>
          <a:xfrm>
            <a:off x="0" y="768096"/>
            <a:ext cx="6089904" cy="6089904"/>
          </a:xfrm>
        </p:spPr>
      </p:pic>
      <p:sp>
        <p:nvSpPr>
          <p:cNvPr id="10" name="Text Placeholder 24">
            <a:extLst>
              <a:ext uri="{FF2B5EF4-FFF2-40B4-BE49-F238E27FC236}">
                <a16:creationId xmlns:a16="http://schemas.microsoft.com/office/drawing/2014/main" id="{5B5A4B7B-643F-8EE2-4D7A-00C010E654FD}"/>
              </a:ext>
            </a:extLst>
          </p:cNvPr>
          <p:cNvSpPr txBox="1">
            <a:spLocks/>
          </p:cNvSpPr>
          <p:nvPr/>
        </p:nvSpPr>
        <p:spPr>
          <a:xfrm>
            <a:off x="6331702" y="1157925"/>
            <a:ext cx="5618500" cy="4799529"/>
          </a:xfrm>
          <a:prstGeom prst="rect">
            <a:avLst/>
          </a:prstGeom>
        </p:spPr>
        <p:txBody>
          <a:bodyPr/>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spcAft>
                <a:spcPts val="1200"/>
              </a:spcAft>
            </a:pPr>
            <a:r>
              <a:rPr lang="en-US" sz="2000" kern="0" dirty="0">
                <a:latin typeface="Aptos" panose="020B0004020202020204" pitchFamily="34" charset="0"/>
              </a:rPr>
              <a:t>With digital engagement becoming the norm in financial services, </a:t>
            </a:r>
            <a:r>
              <a:rPr lang="en-US" sz="2000" b="1" kern="0" dirty="0">
                <a:latin typeface="Aptos" panose="020B0004020202020204" pitchFamily="34" charset="0"/>
              </a:rPr>
              <a:t>authentication plays a critical role</a:t>
            </a:r>
            <a:r>
              <a:rPr lang="en-US" sz="2000" kern="0" dirty="0">
                <a:latin typeface="Aptos" panose="020B0004020202020204" pitchFamily="34" charset="0"/>
              </a:rPr>
              <a:t> in shaping security outcomes and customer experience. </a:t>
            </a:r>
          </a:p>
          <a:p>
            <a:pPr>
              <a:spcAft>
                <a:spcPts val="1200"/>
              </a:spcAft>
            </a:pPr>
            <a:r>
              <a:rPr lang="en-US" sz="2000" kern="0" dirty="0">
                <a:latin typeface="Aptos" panose="020B0004020202020204" pitchFamily="34" charset="0"/>
              </a:rPr>
              <a:t>Enhanced authentication methods are key in defending fraud, but can also cause </a:t>
            </a:r>
            <a:r>
              <a:rPr lang="en-US" sz="2000" b="1" kern="0" dirty="0">
                <a:latin typeface="Aptos" panose="020B0004020202020204" pitchFamily="34" charset="0"/>
              </a:rPr>
              <a:t>friction</a:t>
            </a:r>
            <a:r>
              <a:rPr lang="en-US" sz="2000" kern="0" dirty="0">
                <a:latin typeface="Aptos" panose="020B0004020202020204" pitchFamily="34" charset="0"/>
              </a:rPr>
              <a:t> in customer experience.</a:t>
            </a:r>
          </a:p>
          <a:p>
            <a:pPr>
              <a:spcAft>
                <a:spcPts val="1200"/>
              </a:spcAft>
            </a:pPr>
            <a:r>
              <a:rPr lang="en-US" sz="2000" kern="0" dirty="0">
                <a:latin typeface="Aptos" panose="020B0004020202020204" pitchFamily="34" charset="0"/>
              </a:rPr>
              <a:t>As consumer expectations evolve, customers want security, but </a:t>
            </a:r>
            <a:r>
              <a:rPr lang="en-US" sz="2000" b="1" kern="0" dirty="0">
                <a:latin typeface="Aptos" panose="020B0004020202020204" pitchFamily="34" charset="0"/>
              </a:rPr>
              <a:t>how much friction are they willing to accept</a:t>
            </a:r>
            <a:r>
              <a:rPr lang="en-US" sz="2000" kern="0" dirty="0">
                <a:latin typeface="Aptos" panose="020B0004020202020204" pitchFamily="34" charset="0"/>
              </a:rPr>
              <a:t> without impacting their experience?</a:t>
            </a:r>
          </a:p>
        </p:txBody>
      </p:sp>
      <p:sp>
        <p:nvSpPr>
          <p:cNvPr id="11" name="Slide Number Placeholder 2">
            <a:extLst>
              <a:ext uri="{FF2B5EF4-FFF2-40B4-BE49-F238E27FC236}">
                <a16:creationId xmlns:a16="http://schemas.microsoft.com/office/drawing/2014/main" id="{BFD92519-4742-B4E8-4726-774512FFD2C6}"/>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2</a:t>
            </a:fld>
            <a:endParaRPr lang="en-US" sz="900" dirty="0">
              <a:latin typeface="Aptos" panose="020B0004020202020204" pitchFamily="34" charset="0"/>
            </a:endParaRPr>
          </a:p>
        </p:txBody>
      </p:sp>
      <p:sp>
        <p:nvSpPr>
          <p:cNvPr id="8" name="Title 7">
            <a:extLst>
              <a:ext uri="{FF2B5EF4-FFF2-40B4-BE49-F238E27FC236}">
                <a16:creationId xmlns:a16="http://schemas.microsoft.com/office/drawing/2014/main" id="{6578C280-5FF2-3E00-D41F-F6EA7CE89D68}"/>
              </a:ext>
            </a:extLst>
          </p:cNvPr>
          <p:cNvSpPr>
            <a:spLocks noGrp="1"/>
          </p:cNvSpPr>
          <p:nvPr>
            <p:ph type="title"/>
          </p:nvPr>
        </p:nvSpPr>
        <p:spPr/>
        <p:txBody>
          <a:bodyPr/>
          <a:lstStyle/>
          <a:p>
            <a:r>
              <a:rPr lang="en-US" dirty="0"/>
              <a:t>Background and Context</a:t>
            </a:r>
          </a:p>
        </p:txBody>
      </p:sp>
      <p:sp>
        <p:nvSpPr>
          <p:cNvPr id="2" name="TextBox 1">
            <a:extLst>
              <a:ext uri="{FF2B5EF4-FFF2-40B4-BE49-F238E27FC236}">
                <a16:creationId xmlns:a16="http://schemas.microsoft.com/office/drawing/2014/main" id="{7A0BAA6E-2224-0E5B-8E0A-8EDA4F5AC396}"/>
              </a:ext>
            </a:extLst>
          </p:cNvPr>
          <p:cNvSpPr txBox="1"/>
          <p:nvPr/>
        </p:nvSpPr>
        <p:spPr>
          <a:xfrm>
            <a:off x="6282645" y="6269863"/>
            <a:ext cx="3544846" cy="400110"/>
          </a:xfrm>
          <a:prstGeom prst="rect">
            <a:avLst/>
          </a:prstGeom>
          <a:noFill/>
        </p:spPr>
        <p:txBody>
          <a:bodyPr wrap="square">
            <a:spAutoFit/>
          </a:bodyPr>
          <a:lstStyle/>
          <a:p>
            <a:r>
              <a:rPr lang="en-US" sz="1000" baseline="300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1</a:t>
            </a:r>
            <a:r>
              <a:rPr lang="en-US" sz="1000" b="0" i="0" u="none" strike="noStrike" baseline="0" dirty="0">
                <a:solidFill>
                  <a:srgbClr val="000000"/>
                </a:solidFill>
                <a:latin typeface="Aptos" panose="020B0004020202020204" pitchFamily="34" charset="0"/>
              </a:rPr>
              <a:t>2024 Financial Crimes Services and Fraud Prevention Benchmarking Study, LIMRA. </a:t>
            </a:r>
            <a:endParaRPr lang="en-US" sz="1000" dirty="0"/>
          </a:p>
        </p:txBody>
      </p:sp>
      <p:sp>
        <p:nvSpPr>
          <p:cNvPr id="4" name="TextBox 3">
            <a:extLst>
              <a:ext uri="{FF2B5EF4-FFF2-40B4-BE49-F238E27FC236}">
                <a16:creationId xmlns:a16="http://schemas.microsoft.com/office/drawing/2014/main" id="{05EC1B8A-17B2-3B6A-9DB2-8ABE826D58E2}"/>
              </a:ext>
            </a:extLst>
          </p:cNvPr>
          <p:cNvSpPr txBox="1"/>
          <p:nvPr/>
        </p:nvSpPr>
        <p:spPr>
          <a:xfrm>
            <a:off x="0" y="5250765"/>
            <a:ext cx="6089904" cy="1200329"/>
          </a:xfrm>
          <a:prstGeom prst="rect">
            <a:avLst/>
          </a:prstGeom>
          <a:solidFill>
            <a:schemeClr val="bg1">
              <a:alpha val="80000"/>
            </a:schemeClr>
          </a:solidFill>
        </p:spPr>
        <p:txBody>
          <a:bodyPr wrap="square">
            <a:spAutoFit/>
          </a:bodyPr>
          <a:lstStyle/>
          <a:p>
            <a:pPr algn="ctr">
              <a:spcAft>
                <a:spcPts val="1200"/>
              </a:spcAft>
            </a:pPr>
            <a:r>
              <a:rPr lang="en-US" sz="1800" b="1" kern="0" dirty="0">
                <a:latin typeface="Aptos" panose="020B0004020202020204" pitchFamily="34" charset="0"/>
              </a:rPr>
              <a:t>Many companies are planning to enhance their authentication capabilities, with 38% considering authenticator apps and 33% exploring behavioral analytics and voice biometrics. </a:t>
            </a:r>
            <a:r>
              <a:rPr lang="en-US" sz="1800" b="1" baseline="30000" dirty="0">
                <a:latin typeface="Arial" panose="020B0604020202020204" pitchFamily="34" charset="0"/>
                <a:cs typeface="Arial" panose="020B0604020202020204" pitchFamily="34" charset="0"/>
              </a:rPr>
              <a:t>1</a:t>
            </a:r>
            <a:endParaRPr lang="en-US" sz="1800" b="1" kern="0" dirty="0">
              <a:latin typeface="Aptos" panose="020B0004020202020204" pitchFamily="34" charset="0"/>
            </a:endParaRPr>
          </a:p>
        </p:txBody>
      </p:sp>
    </p:spTree>
    <p:extLst>
      <p:ext uri="{BB962C8B-B14F-4D97-AF65-F5344CB8AC3E}">
        <p14:creationId xmlns:p14="http://schemas.microsoft.com/office/powerpoint/2010/main" val="380054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48C62-46AB-E0AF-6246-1C2C01CA67BB}"/>
            </a:ext>
          </a:extLst>
        </p:cNvPr>
        <p:cNvGrpSpPr/>
        <p:nvPr/>
      </p:nvGrpSpPr>
      <p:grpSpPr>
        <a:xfrm>
          <a:off x="0" y="0"/>
          <a:ext cx="0" cy="0"/>
          <a:chOff x="0" y="0"/>
          <a:chExt cx="0" cy="0"/>
        </a:xfrm>
      </p:grpSpPr>
      <p:sp>
        <p:nvSpPr>
          <p:cNvPr id="7" name="Text Placeholder 24">
            <a:extLst>
              <a:ext uri="{FF2B5EF4-FFF2-40B4-BE49-F238E27FC236}">
                <a16:creationId xmlns:a16="http://schemas.microsoft.com/office/drawing/2014/main" id="{C2631284-6B33-F16C-D9DB-A5CDD445D8F5}"/>
              </a:ext>
            </a:extLst>
          </p:cNvPr>
          <p:cNvSpPr>
            <a:spLocks noGrp="1"/>
          </p:cNvSpPr>
          <p:nvPr>
            <p:ph type="body" sz="quarter" idx="13"/>
          </p:nvPr>
        </p:nvSpPr>
        <p:spPr>
          <a:xfrm>
            <a:off x="1692111" y="1345694"/>
            <a:ext cx="9728364" cy="4914900"/>
          </a:xfrm>
        </p:spPr>
        <p:txBody>
          <a:bodyPr/>
          <a:lstStyle/>
          <a:p>
            <a:pPr marL="0" indent="0">
              <a:spcAft>
                <a:spcPts val="2400"/>
              </a:spcAft>
              <a:buNone/>
            </a:pPr>
            <a:r>
              <a:rPr lang="en-US" sz="2000" b="1" dirty="0"/>
              <a:t>Identify </a:t>
            </a:r>
            <a:r>
              <a:rPr lang="en-US" sz="2000" dirty="0"/>
              <a:t>which enhanced authentication methods (e.g., knowledge-based questions, one-time passwords (OTP), MFA, biometrics, etc.) customers prefer and which they find least appealing by channel (phone, email, mobile app).</a:t>
            </a:r>
            <a:endParaRPr lang="en-US" sz="2000" b="1" dirty="0"/>
          </a:p>
          <a:p>
            <a:pPr marL="0" indent="0">
              <a:spcAft>
                <a:spcPts val="2400"/>
              </a:spcAft>
              <a:buNone/>
            </a:pPr>
            <a:r>
              <a:rPr lang="en-US" sz="2000" b="1" dirty="0"/>
              <a:t>Quantify </a:t>
            </a:r>
            <a:r>
              <a:rPr lang="en-US" sz="2000" dirty="0"/>
              <a:t>the trade-offs customers are willing to make between security and experience during authentication (to understand how much friction they are willing to accept).</a:t>
            </a:r>
            <a:endParaRPr lang="en-US" sz="2000" b="1" dirty="0"/>
          </a:p>
          <a:p>
            <a:pPr marL="0" indent="0">
              <a:spcAft>
                <a:spcPts val="2400"/>
              </a:spcAft>
              <a:buNone/>
            </a:pPr>
            <a:r>
              <a:rPr lang="en-US" sz="2000" b="1" dirty="0"/>
              <a:t>Compare </a:t>
            </a:r>
            <a:r>
              <a:rPr lang="en-US" sz="2000" dirty="0"/>
              <a:t>how preferences vary by demographic factors such as age, gender, assets, occupation, and digital behavior.</a:t>
            </a:r>
            <a:endParaRPr lang="en-US" sz="2000" b="1" dirty="0"/>
          </a:p>
          <a:p>
            <a:pPr marL="0" indent="0">
              <a:spcAft>
                <a:spcPts val="2400"/>
              </a:spcAft>
              <a:buNone/>
            </a:pPr>
            <a:r>
              <a:rPr lang="en-US" sz="2000" b="1" dirty="0"/>
              <a:t>Inform </a:t>
            </a:r>
            <a:r>
              <a:rPr lang="en-US" sz="2000" dirty="0"/>
              <a:t>the design of authentication strategies that balance fraud prevention with customer satisfaction.</a:t>
            </a:r>
          </a:p>
        </p:txBody>
      </p:sp>
      <p:sp>
        <p:nvSpPr>
          <p:cNvPr id="9" name="Slide Number Placeholder 2">
            <a:extLst>
              <a:ext uri="{FF2B5EF4-FFF2-40B4-BE49-F238E27FC236}">
                <a16:creationId xmlns:a16="http://schemas.microsoft.com/office/drawing/2014/main" id="{D9F66E51-16FC-4219-B5B8-91BE4BC0DF1A}"/>
              </a:ext>
            </a:extLst>
          </p:cNvPr>
          <p:cNvSpPr>
            <a:spLocks noGrp="1"/>
          </p:cNvSpPr>
          <p:nvPr>
            <p:ph type="sldNum" sz="quarter" idx="4294967295"/>
          </p:nvPr>
        </p:nvSpPr>
        <p:spPr>
          <a:prstGeom prst="rect">
            <a:avLst/>
          </a:prstGeom>
        </p:spPr>
        <p:txBody>
          <a:bodyPr/>
          <a:lstStyle/>
          <a:p>
            <a:fld id="{FA06F0F5-DF6A-4E0E-AC03-6B0D0B0A1300}" type="slidenum">
              <a:rPr lang="en-US" sz="900" smtClean="0">
                <a:latin typeface="Aptos" panose="020B0004020202020204" pitchFamily="34" charset="0"/>
              </a:rPr>
              <a:pPr/>
              <a:t>3</a:t>
            </a:fld>
            <a:endParaRPr lang="en-US" sz="900" dirty="0">
              <a:latin typeface="Aptos" panose="020B0004020202020204" pitchFamily="34" charset="0"/>
            </a:endParaRPr>
          </a:p>
        </p:txBody>
      </p:sp>
      <p:sp>
        <p:nvSpPr>
          <p:cNvPr id="12" name="Title Placeholder 37">
            <a:extLst>
              <a:ext uri="{FF2B5EF4-FFF2-40B4-BE49-F238E27FC236}">
                <a16:creationId xmlns:a16="http://schemas.microsoft.com/office/drawing/2014/main" id="{B631AB5F-039E-DC67-9E3A-D8E1CD139A73}"/>
              </a:ext>
            </a:extLst>
          </p:cNvPr>
          <p:cNvSpPr>
            <a:spLocks noGrp="1"/>
          </p:cNvSpPr>
          <p:nvPr>
            <p:ph type="title" hasCustomPrompt="1"/>
          </p:nvPr>
        </p:nvSpPr>
        <p:spPr>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Objectives</a:t>
            </a:r>
          </a:p>
        </p:txBody>
      </p:sp>
      <p:pic>
        <p:nvPicPr>
          <p:cNvPr id="5" name="Graphic 4" descr="Badge 4 with solid fill">
            <a:extLst>
              <a:ext uri="{FF2B5EF4-FFF2-40B4-BE49-F238E27FC236}">
                <a16:creationId xmlns:a16="http://schemas.microsoft.com/office/drawing/2014/main" id="{FE992938-3952-6BE3-4D8B-02C2D204EF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406" y="4342564"/>
            <a:ext cx="731520" cy="731520"/>
          </a:xfrm>
          <a:prstGeom prst="rect">
            <a:avLst/>
          </a:prstGeom>
        </p:spPr>
      </p:pic>
      <p:pic>
        <p:nvPicPr>
          <p:cNvPr id="8" name="Graphic 7" descr="Badge with solid fill">
            <a:extLst>
              <a:ext uri="{FF2B5EF4-FFF2-40B4-BE49-F238E27FC236}">
                <a16:creationId xmlns:a16="http://schemas.microsoft.com/office/drawing/2014/main" id="{22DC264E-784E-F2A1-1BAE-3057C3DC02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1406" y="2545080"/>
            <a:ext cx="731520" cy="731520"/>
          </a:xfrm>
          <a:prstGeom prst="rect">
            <a:avLst/>
          </a:prstGeom>
        </p:spPr>
      </p:pic>
      <p:pic>
        <p:nvPicPr>
          <p:cNvPr id="14" name="Graphic 13" descr="Badge 3 with solid fill">
            <a:extLst>
              <a:ext uri="{FF2B5EF4-FFF2-40B4-BE49-F238E27FC236}">
                <a16:creationId xmlns:a16="http://schemas.microsoft.com/office/drawing/2014/main" id="{4FC323C5-F3F5-27FF-D48A-02077EF81A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1406" y="3443822"/>
            <a:ext cx="731520" cy="731520"/>
          </a:xfrm>
          <a:prstGeom prst="rect">
            <a:avLst/>
          </a:prstGeom>
        </p:spPr>
      </p:pic>
      <p:pic>
        <p:nvPicPr>
          <p:cNvPr id="18" name="Graphic 17" descr="Badge 1 with solid fill">
            <a:extLst>
              <a:ext uri="{FF2B5EF4-FFF2-40B4-BE49-F238E27FC236}">
                <a16:creationId xmlns:a16="http://schemas.microsoft.com/office/drawing/2014/main" id="{FB4AE3B8-8A75-BD97-1E4B-57FCE57F64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1406" y="1568233"/>
            <a:ext cx="731520" cy="731520"/>
          </a:xfrm>
          <a:prstGeom prst="rect">
            <a:avLst/>
          </a:prstGeom>
        </p:spPr>
      </p:pic>
    </p:spTree>
    <p:extLst>
      <p:ext uri="{BB962C8B-B14F-4D97-AF65-F5344CB8AC3E}">
        <p14:creationId xmlns:p14="http://schemas.microsoft.com/office/powerpoint/2010/main" val="3339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paper with numbers and a calculator&#10;&#10;AI-generated content may be incorrect.">
            <a:extLst>
              <a:ext uri="{FF2B5EF4-FFF2-40B4-BE49-F238E27FC236}">
                <a16:creationId xmlns:a16="http://schemas.microsoft.com/office/drawing/2014/main" id="{DAB3D1BF-A6F4-81FF-EDA3-E2ED306E53F3}"/>
              </a:ext>
            </a:extLst>
          </p:cNvPr>
          <p:cNvPicPr>
            <a:picLocks noGrp="1" noChangeAspect="1"/>
          </p:cNvPicPr>
          <p:nvPr>
            <p:ph type="pic" sz="quarter" idx="15"/>
          </p:nvPr>
        </p:nvPicPr>
        <p:blipFill>
          <a:blip r:embed="rId3"/>
          <a:srcRect l="16625" r="16625"/>
          <a:stretch>
            <a:fillRect/>
          </a:stretch>
        </p:blipFill>
        <p:spPr>
          <a:xfrm flipH="1">
            <a:off x="0" y="785092"/>
            <a:ext cx="6089904" cy="6082144"/>
          </a:xfrm>
        </p:spPr>
      </p:pic>
      <p:sp>
        <p:nvSpPr>
          <p:cNvPr id="12" name="Title Placeholder 37">
            <a:extLst>
              <a:ext uri="{FF2B5EF4-FFF2-40B4-BE49-F238E27FC236}">
                <a16:creationId xmlns:a16="http://schemas.microsoft.com/office/drawing/2014/main" id="{23A2E66A-5108-AD44-5900-A9947F43467D}"/>
              </a:ext>
            </a:extLst>
          </p:cNvPr>
          <p:cNvSpPr>
            <a:spLocks noGrp="1"/>
          </p:cNvSpPr>
          <p:nvPr>
            <p:ph type="title" hasCustomPrompt="1"/>
          </p:nvPr>
        </p:nvSpPr>
        <p:spPr>
          <a:xfrm>
            <a:off x="2" y="-44825"/>
            <a:ext cx="12191998" cy="890341"/>
          </a:xfr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Project Approach</a:t>
            </a:r>
          </a:p>
        </p:txBody>
      </p:sp>
      <p:sp>
        <p:nvSpPr>
          <p:cNvPr id="13" name="Slide Number Placeholder 2">
            <a:extLst>
              <a:ext uri="{FF2B5EF4-FFF2-40B4-BE49-F238E27FC236}">
                <a16:creationId xmlns:a16="http://schemas.microsoft.com/office/drawing/2014/main" id="{34D86407-ED27-0B75-D9A0-E49D62619A80}"/>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4</a:t>
            </a:fld>
            <a:endParaRPr lang="en-US" sz="900" dirty="0">
              <a:latin typeface="Aptos" panose="020B0004020202020204" pitchFamily="34" charset="0"/>
            </a:endParaRPr>
          </a:p>
        </p:txBody>
      </p:sp>
      <p:sp>
        <p:nvSpPr>
          <p:cNvPr id="4" name="Text Placeholder 11">
            <a:extLst>
              <a:ext uri="{FF2B5EF4-FFF2-40B4-BE49-F238E27FC236}">
                <a16:creationId xmlns:a16="http://schemas.microsoft.com/office/drawing/2014/main" id="{9906A394-B2F9-147A-7A29-C9E235EDA923}"/>
              </a:ext>
            </a:extLst>
          </p:cNvPr>
          <p:cNvSpPr txBox="1">
            <a:spLocks/>
          </p:cNvSpPr>
          <p:nvPr/>
        </p:nvSpPr>
        <p:spPr>
          <a:xfrm>
            <a:off x="6356933" y="988291"/>
            <a:ext cx="5339767" cy="5015344"/>
          </a:xfrm>
          <a:prstGeom prst="rect">
            <a:avLst/>
          </a:prstGeom>
        </p:spPr>
        <p:txBody>
          <a:bodyPr anchor="ctr"/>
          <a:lstStyle>
            <a:lvl1pPr marL="347472"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0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000" b="0">
                <a:solidFill>
                  <a:schemeClr val="tx1"/>
                </a:solidFill>
                <a:latin typeface="+mn-lt"/>
              </a:defRPr>
            </a:lvl2pPr>
            <a:lvl3pPr marL="1033463"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000" b="0">
                <a:solidFill>
                  <a:schemeClr val="tx1"/>
                </a:solidFill>
                <a:latin typeface="+mn-lt"/>
              </a:defRPr>
            </a:lvl3pPr>
            <a:lvl4pPr marL="13716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000" b="0">
                <a:solidFill>
                  <a:schemeClr val="tx1"/>
                </a:solidFill>
                <a:latin typeface="+mn-lt"/>
                <a:cs typeface="Arial" charset="0"/>
              </a:defRPr>
            </a:lvl4pPr>
            <a:lvl5pPr marL="1719263" indent="-342900" algn="l" rtl="0" eaLnBrk="1" fontAlgn="base" hangingPunct="1">
              <a:lnSpc>
                <a:spcPct val="120000"/>
              </a:lnSpc>
              <a:spcBef>
                <a:spcPts val="0"/>
              </a:spcBef>
              <a:spcAft>
                <a:spcPts val="1260"/>
              </a:spcAft>
              <a:buClr>
                <a:schemeClr val="tx1"/>
              </a:buClr>
              <a:buSzPct val="135000"/>
              <a:buFont typeface="Arial" panose="020B0604020202020204" pitchFamily="34" charset="0"/>
              <a:buChar char="•"/>
              <a:defRPr sz="24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dirty="0">
                <a:latin typeface="Aptos" panose="020B0004020202020204" pitchFamily="34" charset="0"/>
              </a:rPr>
              <a:t>A structured, quantitative approach will be used to explore consumer preferences for authentication methods by channel.</a:t>
            </a:r>
          </a:p>
          <a:p>
            <a:r>
              <a:rPr lang="en-US" kern="0" dirty="0">
                <a:latin typeface="Aptos" panose="020B0004020202020204" pitchFamily="34" charset="0"/>
              </a:rPr>
              <a:t>A representative sample of 2,400 consumers will complete a 15-minute online survey.</a:t>
            </a:r>
          </a:p>
          <a:p>
            <a:r>
              <a:rPr lang="en-US" kern="0" dirty="0">
                <a:latin typeface="Aptos" panose="020B0004020202020204" pitchFamily="34" charset="0"/>
              </a:rPr>
              <a:t>The survey will combine stated preferences with behavioral trade-offs to deliver a multi-dimensional view of how consumers evaluate authentication.</a:t>
            </a:r>
          </a:p>
          <a:p>
            <a:r>
              <a:rPr lang="en-US" kern="0" dirty="0">
                <a:latin typeface="Aptos" panose="020B0004020202020204" pitchFamily="34" charset="0"/>
              </a:rPr>
              <a:t>Sponsors will have input into the survey instrument. </a:t>
            </a:r>
          </a:p>
        </p:txBody>
      </p:sp>
    </p:spTree>
    <p:extLst>
      <p:ext uri="{BB962C8B-B14F-4D97-AF65-F5344CB8AC3E}">
        <p14:creationId xmlns:p14="http://schemas.microsoft.com/office/powerpoint/2010/main" val="79060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B399DF86-969A-211F-78FA-F02BF9922EFF}"/>
              </a:ext>
            </a:extLst>
          </p:cNvPr>
          <p:cNvSpPr>
            <a:spLocks noGrp="1"/>
          </p:cNvSpPr>
          <p:nvPr>
            <p:ph type="sldNum" sz="quarter" idx="4294967295"/>
          </p:nvPr>
        </p:nvSpPr>
        <p:spPr>
          <a:prstGeom prst="rect">
            <a:avLst/>
          </a:prstGeom>
        </p:spPr>
        <p:txBody>
          <a:bodyPr/>
          <a:lstStyle/>
          <a:p>
            <a:fld id="{FA06F0F5-DF6A-4E0E-AC03-6B0D0B0A1300}" type="slidenum">
              <a:rPr lang="en-US" sz="900" smtClean="0">
                <a:latin typeface="Aptos" panose="020B0004020202020204" pitchFamily="34" charset="0"/>
              </a:rPr>
              <a:pPr/>
              <a:t>5</a:t>
            </a:fld>
            <a:endParaRPr lang="en-US" sz="900" dirty="0">
              <a:latin typeface="Aptos" panose="020B0004020202020204" pitchFamily="34" charset="0"/>
            </a:endParaRPr>
          </a:p>
        </p:txBody>
      </p:sp>
      <p:sp>
        <p:nvSpPr>
          <p:cNvPr id="5" name="Title 4">
            <a:extLst>
              <a:ext uri="{FF2B5EF4-FFF2-40B4-BE49-F238E27FC236}">
                <a16:creationId xmlns:a16="http://schemas.microsoft.com/office/drawing/2014/main" id="{8EC2A1A2-464D-3E67-3ACB-C26E8B869BCA}"/>
              </a:ext>
            </a:extLst>
          </p:cNvPr>
          <p:cNvSpPr>
            <a:spLocks noGrp="1"/>
          </p:cNvSpPr>
          <p:nvPr>
            <p:ph type="title"/>
          </p:nvPr>
        </p:nvSpPr>
        <p:spPr/>
        <p:txBody>
          <a:bodyPr/>
          <a:lstStyle/>
          <a:p>
            <a:r>
              <a:rPr lang="en-US" dirty="0"/>
              <a:t>Project Approach and Questions</a:t>
            </a:r>
          </a:p>
        </p:txBody>
      </p:sp>
      <p:sp>
        <p:nvSpPr>
          <p:cNvPr id="16" name="Freeform: Shape 15">
            <a:extLst>
              <a:ext uri="{FF2B5EF4-FFF2-40B4-BE49-F238E27FC236}">
                <a16:creationId xmlns:a16="http://schemas.microsoft.com/office/drawing/2014/main" id="{39359818-9348-5A27-66A1-19D5205492F8}"/>
              </a:ext>
            </a:extLst>
          </p:cNvPr>
          <p:cNvSpPr/>
          <p:nvPr/>
        </p:nvSpPr>
        <p:spPr>
          <a:xfrm>
            <a:off x="519391" y="1352550"/>
            <a:ext cx="3500159" cy="4389233"/>
          </a:xfrm>
          <a:custGeom>
            <a:avLst/>
            <a:gdLst>
              <a:gd name="connsiteX0" fmla="*/ 0 w 4665379"/>
              <a:gd name="connsiteY0" fmla="*/ 0 h 1457930"/>
              <a:gd name="connsiteX1" fmla="*/ 4665379 w 4665379"/>
              <a:gd name="connsiteY1" fmla="*/ 0 h 1457930"/>
              <a:gd name="connsiteX2" fmla="*/ 4665379 w 4665379"/>
              <a:gd name="connsiteY2" fmla="*/ 1457930 h 1457930"/>
              <a:gd name="connsiteX3" fmla="*/ 0 w 4665379"/>
              <a:gd name="connsiteY3" fmla="*/ 1457930 h 1457930"/>
              <a:gd name="connsiteX4" fmla="*/ 0 w 4665379"/>
              <a:gd name="connsiteY4" fmla="*/ 0 h 1457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5379" h="1457930">
                <a:moveTo>
                  <a:pt x="0" y="0"/>
                </a:moveTo>
                <a:lnTo>
                  <a:pt x="4665379" y="0"/>
                </a:lnTo>
                <a:lnTo>
                  <a:pt x="4665379" y="1457930"/>
                </a:lnTo>
                <a:lnTo>
                  <a:pt x="0" y="1457930"/>
                </a:lnTo>
                <a:lnTo>
                  <a:pt x="0" y="0"/>
                </a:lnTo>
                <a:close/>
              </a:path>
            </a:pathLst>
          </a:custGeom>
          <a:solidFill>
            <a:schemeClr val="bg1">
              <a:alpha val="40000"/>
            </a:schemeClr>
          </a:solidFill>
          <a:ln w="28575">
            <a:solidFill>
              <a:schemeClr val="bg1">
                <a:lumMod val="50000"/>
              </a:schemeClr>
            </a:solidFill>
          </a:ln>
        </p:spPr>
        <p:style>
          <a:lnRef idx="1">
            <a:schemeClr val="accent1">
              <a:hueOff val="0"/>
              <a:satOff val="0"/>
              <a:lumOff val="0"/>
              <a:alphaOff val="0"/>
            </a:schemeClr>
          </a:lnRef>
          <a:fillRef idx="1">
            <a:schemeClr val="accent1">
              <a:alpha val="40000"/>
              <a:tint val="40000"/>
              <a:hueOff val="0"/>
              <a:satOff val="0"/>
              <a:lumOff val="0"/>
              <a:alphaOff val="0"/>
            </a:schemeClr>
          </a:fillRef>
          <a:effectRef idx="0">
            <a:schemeClr val="accent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274320" tIns="182880" rIns="274320" bIns="182880" numCol="1" spcCol="1270" anchor="t" anchorCtr="0">
            <a:noAutofit/>
          </a:bodyPr>
          <a:lstStyle/>
          <a:p>
            <a:pPr marL="4572" marR="0" lvl="0" fontAlgn="base">
              <a:spcAft>
                <a:spcPts val="1200"/>
              </a:spcAft>
              <a:buClr>
                <a:schemeClr val="tx1"/>
              </a:buClr>
              <a:buSzPct val="100000"/>
            </a:pPr>
            <a:r>
              <a:rPr lang="en-US" sz="1600" b="1" kern="0" dirty="0">
                <a:solidFill>
                  <a:schemeClr val="tx2"/>
                </a:solidFill>
              </a:rPr>
              <a:t>1. What authentication methods to customers prefer?</a:t>
            </a:r>
          </a:p>
          <a:p>
            <a:pPr marL="4572" marR="0" lvl="0" fontAlgn="base">
              <a:spcAft>
                <a:spcPts val="1200"/>
              </a:spcAft>
              <a:buClr>
                <a:schemeClr val="tx1"/>
              </a:buClr>
              <a:buSzPct val="100000"/>
            </a:pPr>
            <a:r>
              <a:rPr lang="en-US" sz="1600" kern="0" dirty="0">
                <a:solidFill>
                  <a:schemeClr val="tx1"/>
                </a:solidFill>
              </a:rPr>
              <a:t>Participants will complete a</a:t>
            </a:r>
            <a:r>
              <a:rPr lang="en-US" sz="1600" b="1" kern="0" dirty="0">
                <a:solidFill>
                  <a:schemeClr val="tx1"/>
                </a:solidFill>
              </a:rPr>
              <a:t> </a:t>
            </a:r>
            <a:r>
              <a:rPr lang="en-US" sz="1600" b="1" kern="0" dirty="0" err="1">
                <a:solidFill>
                  <a:schemeClr val="tx1"/>
                </a:solidFill>
              </a:rPr>
              <a:t>MaxDiff</a:t>
            </a:r>
            <a:r>
              <a:rPr lang="en-US" sz="1600" b="1" kern="0" dirty="0">
                <a:solidFill>
                  <a:schemeClr val="tx1"/>
                </a:solidFill>
              </a:rPr>
              <a:t> (Best-Worst Scaling) </a:t>
            </a:r>
            <a:r>
              <a:rPr lang="en-US" sz="1600" kern="0" dirty="0">
                <a:solidFill>
                  <a:schemeClr val="tx1"/>
                </a:solidFill>
              </a:rPr>
              <a:t>task to determine which enhanced authentication methods consumers prefer. Respondents will be shown a set of 4-5 authentication methods* at a time and asked to select the most and least preferred in each set. This will test up to 25 different enhanced methods and force trade-offs to produce a </a:t>
            </a:r>
            <a:r>
              <a:rPr lang="en-US" sz="1600" b="1" kern="0" dirty="0">
                <a:solidFill>
                  <a:schemeClr val="tx1"/>
                </a:solidFill>
              </a:rPr>
              <a:t>ranked list of preferences based on relative importance.</a:t>
            </a:r>
            <a:endParaRPr lang="en-US" sz="1600" kern="0" dirty="0">
              <a:solidFill>
                <a:schemeClr val="tx1"/>
              </a:solidFill>
            </a:endParaRPr>
          </a:p>
        </p:txBody>
      </p:sp>
      <p:sp>
        <p:nvSpPr>
          <p:cNvPr id="8" name="Freeform: Shape 7">
            <a:extLst>
              <a:ext uri="{FF2B5EF4-FFF2-40B4-BE49-F238E27FC236}">
                <a16:creationId xmlns:a16="http://schemas.microsoft.com/office/drawing/2014/main" id="{AA3117A1-85E5-7644-CDFB-AC84E6309CE5}"/>
              </a:ext>
            </a:extLst>
          </p:cNvPr>
          <p:cNvSpPr/>
          <p:nvPr/>
        </p:nvSpPr>
        <p:spPr>
          <a:xfrm>
            <a:off x="4274482" y="1354572"/>
            <a:ext cx="3500159" cy="4389233"/>
          </a:xfrm>
          <a:custGeom>
            <a:avLst/>
            <a:gdLst>
              <a:gd name="connsiteX0" fmla="*/ 0 w 4665379"/>
              <a:gd name="connsiteY0" fmla="*/ 0 h 1457930"/>
              <a:gd name="connsiteX1" fmla="*/ 4665379 w 4665379"/>
              <a:gd name="connsiteY1" fmla="*/ 0 h 1457930"/>
              <a:gd name="connsiteX2" fmla="*/ 4665379 w 4665379"/>
              <a:gd name="connsiteY2" fmla="*/ 1457930 h 1457930"/>
              <a:gd name="connsiteX3" fmla="*/ 0 w 4665379"/>
              <a:gd name="connsiteY3" fmla="*/ 1457930 h 1457930"/>
              <a:gd name="connsiteX4" fmla="*/ 0 w 4665379"/>
              <a:gd name="connsiteY4" fmla="*/ 0 h 1457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5379" h="1457930">
                <a:moveTo>
                  <a:pt x="0" y="0"/>
                </a:moveTo>
                <a:lnTo>
                  <a:pt x="4665379" y="0"/>
                </a:lnTo>
                <a:lnTo>
                  <a:pt x="4665379" y="1457930"/>
                </a:lnTo>
                <a:lnTo>
                  <a:pt x="0" y="1457930"/>
                </a:lnTo>
                <a:lnTo>
                  <a:pt x="0" y="0"/>
                </a:lnTo>
                <a:close/>
              </a:path>
            </a:pathLst>
          </a:custGeom>
          <a:solidFill>
            <a:schemeClr val="bg1">
              <a:alpha val="40000"/>
            </a:schemeClr>
          </a:solidFill>
          <a:ln w="28575">
            <a:solidFill>
              <a:schemeClr val="bg1">
                <a:lumMod val="50000"/>
              </a:schemeClr>
            </a:solidFill>
          </a:ln>
        </p:spPr>
        <p:style>
          <a:lnRef idx="1">
            <a:schemeClr val="accent1">
              <a:hueOff val="0"/>
              <a:satOff val="0"/>
              <a:lumOff val="0"/>
              <a:alphaOff val="0"/>
            </a:schemeClr>
          </a:lnRef>
          <a:fillRef idx="1">
            <a:schemeClr val="accent1">
              <a:alpha val="40000"/>
              <a:tint val="40000"/>
              <a:hueOff val="0"/>
              <a:satOff val="0"/>
              <a:lumOff val="0"/>
              <a:alphaOff val="0"/>
            </a:schemeClr>
          </a:fillRef>
          <a:effectRef idx="0">
            <a:schemeClr val="accent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274320" tIns="182880" rIns="274320" bIns="182880" numCol="1" spcCol="1270" anchor="t" anchorCtr="0">
            <a:noAutofit/>
          </a:bodyPr>
          <a:lstStyle/>
          <a:p>
            <a:pPr marL="4572" marR="0" lvl="0" fontAlgn="base">
              <a:spcAft>
                <a:spcPts val="1200"/>
              </a:spcAft>
              <a:buClr>
                <a:schemeClr val="tx1"/>
              </a:buClr>
              <a:buSzPct val="100000"/>
            </a:pPr>
            <a:r>
              <a:rPr lang="en-US" sz="1600" b="1" kern="0" dirty="0">
                <a:solidFill>
                  <a:schemeClr val="tx2"/>
                </a:solidFill>
              </a:rPr>
              <a:t>2. What are the thresholds for security and experience? </a:t>
            </a:r>
          </a:p>
          <a:p>
            <a:pPr marL="4572" marR="0" lvl="0" fontAlgn="base">
              <a:spcAft>
                <a:spcPts val="1200"/>
              </a:spcAft>
              <a:buClr>
                <a:schemeClr val="tx1"/>
              </a:buClr>
              <a:buSzPct val="100000"/>
            </a:pPr>
            <a:r>
              <a:rPr lang="en-US" sz="1600" kern="0" dirty="0">
                <a:solidFill>
                  <a:schemeClr val="tx1"/>
                </a:solidFill>
              </a:rPr>
              <a:t>A </a:t>
            </a:r>
            <a:r>
              <a:rPr lang="en-US" sz="1600" b="1" kern="0" dirty="0">
                <a:solidFill>
                  <a:schemeClr val="tx1"/>
                </a:solidFill>
              </a:rPr>
              <a:t>conjoint analysis </a:t>
            </a:r>
            <a:r>
              <a:rPr lang="en-US" sz="1600" kern="0" dirty="0">
                <a:solidFill>
                  <a:schemeClr val="tx1"/>
                </a:solidFill>
              </a:rPr>
              <a:t>will present respondents with realistic authentication scenarios that vary by method and experience factors. This will </a:t>
            </a:r>
            <a:r>
              <a:rPr lang="en-US" sz="1600" b="1" kern="0" dirty="0">
                <a:solidFill>
                  <a:schemeClr val="tx1"/>
                </a:solidFill>
              </a:rPr>
              <a:t>quantify the trade-offs consumers are willing to make </a:t>
            </a:r>
            <a:r>
              <a:rPr lang="en-US" sz="1600" kern="0" dirty="0">
                <a:solidFill>
                  <a:schemeClr val="tx1"/>
                </a:solidFill>
              </a:rPr>
              <a:t>and reveal tipping points where increased effort, delay, or data sensitivity reduces trust or satisfaction. </a:t>
            </a:r>
          </a:p>
        </p:txBody>
      </p:sp>
      <p:sp>
        <p:nvSpPr>
          <p:cNvPr id="9" name="Freeform: Shape 8">
            <a:extLst>
              <a:ext uri="{FF2B5EF4-FFF2-40B4-BE49-F238E27FC236}">
                <a16:creationId xmlns:a16="http://schemas.microsoft.com/office/drawing/2014/main" id="{8A75904E-0FD3-124C-A43A-2F9217F97773}"/>
              </a:ext>
            </a:extLst>
          </p:cNvPr>
          <p:cNvSpPr/>
          <p:nvPr/>
        </p:nvSpPr>
        <p:spPr>
          <a:xfrm>
            <a:off x="8029574" y="1352550"/>
            <a:ext cx="3500159" cy="4389233"/>
          </a:xfrm>
          <a:custGeom>
            <a:avLst/>
            <a:gdLst>
              <a:gd name="connsiteX0" fmla="*/ 0 w 4665379"/>
              <a:gd name="connsiteY0" fmla="*/ 0 h 1457930"/>
              <a:gd name="connsiteX1" fmla="*/ 4665379 w 4665379"/>
              <a:gd name="connsiteY1" fmla="*/ 0 h 1457930"/>
              <a:gd name="connsiteX2" fmla="*/ 4665379 w 4665379"/>
              <a:gd name="connsiteY2" fmla="*/ 1457930 h 1457930"/>
              <a:gd name="connsiteX3" fmla="*/ 0 w 4665379"/>
              <a:gd name="connsiteY3" fmla="*/ 1457930 h 1457930"/>
              <a:gd name="connsiteX4" fmla="*/ 0 w 4665379"/>
              <a:gd name="connsiteY4" fmla="*/ 0 h 1457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5379" h="1457930">
                <a:moveTo>
                  <a:pt x="0" y="0"/>
                </a:moveTo>
                <a:lnTo>
                  <a:pt x="4665379" y="0"/>
                </a:lnTo>
                <a:lnTo>
                  <a:pt x="4665379" y="1457930"/>
                </a:lnTo>
                <a:lnTo>
                  <a:pt x="0" y="1457930"/>
                </a:lnTo>
                <a:lnTo>
                  <a:pt x="0" y="0"/>
                </a:lnTo>
                <a:close/>
              </a:path>
            </a:pathLst>
          </a:custGeom>
          <a:solidFill>
            <a:schemeClr val="bg1">
              <a:alpha val="40000"/>
            </a:schemeClr>
          </a:solidFill>
          <a:ln w="28575">
            <a:solidFill>
              <a:schemeClr val="bg1">
                <a:lumMod val="50000"/>
              </a:schemeClr>
            </a:solidFill>
          </a:ln>
        </p:spPr>
        <p:style>
          <a:lnRef idx="1">
            <a:schemeClr val="accent1">
              <a:hueOff val="0"/>
              <a:satOff val="0"/>
              <a:lumOff val="0"/>
              <a:alphaOff val="0"/>
            </a:schemeClr>
          </a:lnRef>
          <a:fillRef idx="1">
            <a:schemeClr val="accent1">
              <a:alpha val="40000"/>
              <a:tint val="40000"/>
              <a:hueOff val="0"/>
              <a:satOff val="0"/>
              <a:lumOff val="0"/>
              <a:alphaOff val="0"/>
            </a:schemeClr>
          </a:fillRef>
          <a:effectRef idx="0">
            <a:schemeClr val="accent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274320" tIns="182880" rIns="274320" bIns="182880" numCol="1" spcCol="1270" anchor="t" anchorCtr="0">
            <a:noAutofit/>
          </a:bodyPr>
          <a:lstStyle/>
          <a:p>
            <a:pPr marL="4572" marR="0" lvl="0" fontAlgn="base">
              <a:spcAft>
                <a:spcPts val="1200"/>
              </a:spcAft>
              <a:buClr>
                <a:schemeClr val="tx1"/>
              </a:buClr>
              <a:buSzPct val="100000"/>
            </a:pPr>
            <a:r>
              <a:rPr lang="en-US" sz="1600" b="1" kern="0" dirty="0">
                <a:solidFill>
                  <a:schemeClr val="tx2"/>
                </a:solidFill>
              </a:rPr>
              <a:t>3. Do preferences and thresholds vary by generation and gender?</a:t>
            </a:r>
          </a:p>
          <a:p>
            <a:pPr marL="4572" marR="0" lvl="0" fontAlgn="base">
              <a:spcAft>
                <a:spcPts val="1200"/>
              </a:spcAft>
              <a:buClr>
                <a:schemeClr val="tx1"/>
              </a:buClr>
              <a:buSzPct val="100000"/>
            </a:pPr>
            <a:r>
              <a:rPr lang="en-US" sz="1600" kern="0" dirty="0">
                <a:solidFill>
                  <a:schemeClr val="tx1"/>
                </a:solidFill>
              </a:rPr>
              <a:t>Post-survey </a:t>
            </a:r>
            <a:r>
              <a:rPr lang="en-US" sz="1600" b="1" kern="0" dirty="0">
                <a:solidFill>
                  <a:schemeClr val="tx1"/>
                </a:solidFill>
              </a:rPr>
              <a:t>demographic segmentation analysis </a:t>
            </a:r>
            <a:r>
              <a:rPr lang="en-US" sz="1600" kern="0" dirty="0">
                <a:solidFill>
                  <a:schemeClr val="tx1"/>
                </a:solidFill>
              </a:rPr>
              <a:t>will segment results by age, gender, and other demographic factors (e.g., assets, occupation) to uncover meaningful differences in attitude and expectations. This will support more inclusive and targeted authentication application strategies.</a:t>
            </a:r>
          </a:p>
        </p:txBody>
      </p:sp>
      <p:sp>
        <p:nvSpPr>
          <p:cNvPr id="10" name="TextBox 9">
            <a:extLst>
              <a:ext uri="{FF2B5EF4-FFF2-40B4-BE49-F238E27FC236}">
                <a16:creationId xmlns:a16="http://schemas.microsoft.com/office/drawing/2014/main" id="{F76CC7A1-47E3-71F6-63D5-884E1F6B4062}"/>
              </a:ext>
            </a:extLst>
          </p:cNvPr>
          <p:cNvSpPr txBox="1"/>
          <p:nvPr/>
        </p:nvSpPr>
        <p:spPr>
          <a:xfrm>
            <a:off x="519391" y="6415016"/>
            <a:ext cx="8291234" cy="246221"/>
          </a:xfrm>
          <a:prstGeom prst="rect">
            <a:avLst/>
          </a:prstGeom>
          <a:noFill/>
        </p:spPr>
        <p:txBody>
          <a:bodyPr wrap="square" rtlCol="0">
            <a:spAutoFit/>
          </a:bodyPr>
          <a:lstStyle/>
          <a:p>
            <a:r>
              <a:rPr lang="en-US" sz="1000" dirty="0"/>
              <a:t>*e.g., government ID scan, fingerprint, facial recognition, OTP, authenticator app, voice biometrics, or others as identified by Sponsor Group</a:t>
            </a:r>
          </a:p>
        </p:txBody>
      </p:sp>
    </p:spTree>
    <p:extLst>
      <p:ext uri="{BB962C8B-B14F-4D97-AF65-F5344CB8AC3E}">
        <p14:creationId xmlns:p14="http://schemas.microsoft.com/office/powerpoint/2010/main" val="167485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Hands on a keyboard and a computer screen&#10;&#10;AI-generated content may be incorrect.">
            <a:extLst>
              <a:ext uri="{FF2B5EF4-FFF2-40B4-BE49-F238E27FC236}">
                <a16:creationId xmlns:a16="http://schemas.microsoft.com/office/drawing/2014/main" id="{AEE24101-50B9-A4EA-1DED-4DBD7E23313F}"/>
              </a:ext>
            </a:extLst>
          </p:cNvPr>
          <p:cNvPicPr>
            <a:picLocks noGrp="1" noChangeAspect="1"/>
          </p:cNvPicPr>
          <p:nvPr>
            <p:ph type="pic" sz="quarter" idx="15"/>
          </p:nvPr>
        </p:nvPicPr>
        <p:blipFill>
          <a:blip r:embed="rId2"/>
          <a:srcRect l="16667" r="16667"/>
          <a:stretch>
            <a:fillRect/>
          </a:stretch>
        </p:blipFill>
        <p:spPr>
          <a:xfrm>
            <a:off x="6106698" y="786687"/>
            <a:ext cx="6089904" cy="6071313"/>
          </a:xfrm>
        </p:spPr>
      </p:pic>
      <p:sp>
        <p:nvSpPr>
          <p:cNvPr id="3" name="Text Placeholder 2">
            <a:extLst>
              <a:ext uri="{FF2B5EF4-FFF2-40B4-BE49-F238E27FC236}">
                <a16:creationId xmlns:a16="http://schemas.microsoft.com/office/drawing/2014/main" id="{F4C9E31F-48EF-1F1B-61FE-3C94332D5DF2}"/>
              </a:ext>
            </a:extLst>
          </p:cNvPr>
          <p:cNvSpPr>
            <a:spLocks noGrp="1"/>
          </p:cNvSpPr>
          <p:nvPr>
            <p:ph type="body" sz="quarter" idx="13"/>
          </p:nvPr>
        </p:nvSpPr>
        <p:spPr/>
        <p:txBody>
          <a:bodyPr/>
          <a:lstStyle/>
          <a:p>
            <a:r>
              <a:rPr lang="en-US" sz="2000" dirty="0"/>
              <a:t>Like customers, many companies authenticate financial professionals before allowing various access levels (e.g., website portal, call center, mobile app, etc.).</a:t>
            </a:r>
          </a:p>
          <a:p>
            <a:r>
              <a:rPr lang="en-US" sz="2000" dirty="0"/>
              <a:t>The </a:t>
            </a:r>
            <a:r>
              <a:rPr lang="en-US" sz="2000" b="1" dirty="0"/>
              <a:t>voice of the agent </a:t>
            </a:r>
            <a:r>
              <a:rPr lang="en-US" sz="2000" dirty="0"/>
              <a:t>is important for companies to consider as they enhance their methods of authentication.</a:t>
            </a:r>
          </a:p>
          <a:p>
            <a:r>
              <a:rPr lang="en-US" sz="2000" dirty="0"/>
              <a:t>10-minute quantitative online survey of 400 financial professionals to uncover preferences and pain points related to authentication methods and experiences.</a:t>
            </a:r>
          </a:p>
        </p:txBody>
      </p:sp>
      <p:sp>
        <p:nvSpPr>
          <p:cNvPr id="5" name="Title 4">
            <a:extLst>
              <a:ext uri="{FF2B5EF4-FFF2-40B4-BE49-F238E27FC236}">
                <a16:creationId xmlns:a16="http://schemas.microsoft.com/office/drawing/2014/main" id="{F8DEF39A-08D8-986D-FAFA-961F8D519E24}"/>
              </a:ext>
            </a:extLst>
          </p:cNvPr>
          <p:cNvSpPr>
            <a:spLocks noGrp="1"/>
          </p:cNvSpPr>
          <p:nvPr>
            <p:ph type="title"/>
          </p:nvPr>
        </p:nvSpPr>
        <p:spPr/>
        <p:txBody>
          <a:bodyPr/>
          <a:lstStyle/>
          <a:p>
            <a:r>
              <a:rPr lang="en-US" dirty="0"/>
              <a:t>Optional Financial Professionals Scope</a:t>
            </a:r>
          </a:p>
        </p:txBody>
      </p:sp>
      <p:pic>
        <p:nvPicPr>
          <p:cNvPr id="2" name="Picture 1" descr="A black and white logo with white text&#10;&#10;Description automatically generated">
            <a:extLst>
              <a:ext uri="{FF2B5EF4-FFF2-40B4-BE49-F238E27FC236}">
                <a16:creationId xmlns:a16="http://schemas.microsoft.com/office/drawing/2014/main" id="{EB0D261B-B359-4228-DAEC-C4F3C5E5C929}"/>
              </a:ext>
            </a:extLst>
          </p:cNvPr>
          <p:cNvPicPr>
            <a:picLocks noChangeAspect="1"/>
          </p:cNvPicPr>
          <p:nvPr/>
        </p:nvPicPr>
        <p:blipFill>
          <a:blip r:embed="rId3"/>
          <a:stretch>
            <a:fillRect/>
          </a:stretch>
        </p:blipFill>
        <p:spPr>
          <a:xfrm>
            <a:off x="10026693" y="6073803"/>
            <a:ext cx="1724279" cy="496055"/>
          </a:xfrm>
          <a:prstGeom prst="rect">
            <a:avLst/>
          </a:prstGeom>
        </p:spPr>
      </p:pic>
      <p:sp>
        <p:nvSpPr>
          <p:cNvPr id="4" name="Slide Number Placeholder 2">
            <a:extLst>
              <a:ext uri="{FF2B5EF4-FFF2-40B4-BE49-F238E27FC236}">
                <a16:creationId xmlns:a16="http://schemas.microsoft.com/office/drawing/2014/main" id="{CD4B81FE-9B3A-EA8A-B5D7-19D680FC06F5}"/>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6</a:t>
            </a:fld>
            <a:endParaRPr lang="en-US" sz="900" dirty="0">
              <a:latin typeface="Aptos" panose="020B0004020202020204" pitchFamily="34" charset="0"/>
            </a:endParaRPr>
          </a:p>
        </p:txBody>
      </p:sp>
    </p:spTree>
    <p:extLst>
      <p:ext uri="{BB962C8B-B14F-4D97-AF65-F5344CB8AC3E}">
        <p14:creationId xmlns:p14="http://schemas.microsoft.com/office/powerpoint/2010/main" val="230971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2F7C87-E893-14B1-217B-926CF0FB149F}"/>
              </a:ext>
            </a:extLst>
          </p:cNvPr>
          <p:cNvSpPr>
            <a:spLocks noGrp="1"/>
          </p:cNvSpPr>
          <p:nvPr>
            <p:ph type="body" sz="quarter" idx="13"/>
          </p:nvPr>
        </p:nvSpPr>
        <p:spPr>
          <a:xfrm>
            <a:off x="485106" y="1156105"/>
            <a:ext cx="5401344" cy="4914900"/>
          </a:xfrm>
        </p:spPr>
        <p:txBody>
          <a:bodyPr/>
          <a:lstStyle/>
          <a:p>
            <a:pPr>
              <a:spcBef>
                <a:spcPts val="0"/>
              </a:spcBef>
              <a:spcAft>
                <a:spcPts val="1200"/>
              </a:spcAft>
            </a:pPr>
            <a:r>
              <a:rPr lang="en-US" sz="2000" dirty="0">
                <a:latin typeface="Aptos" panose="020B0004020202020204" pitchFamily="34" charset="0"/>
                <a:cs typeface="Arial" panose="020B0604020202020204" pitchFamily="34" charset="0"/>
              </a:rPr>
              <a:t>Project kickoff deck and recording</a:t>
            </a:r>
          </a:p>
          <a:p>
            <a:pPr>
              <a:spcBef>
                <a:spcPts val="0"/>
              </a:spcBef>
              <a:spcAft>
                <a:spcPts val="1200"/>
              </a:spcAft>
            </a:pPr>
            <a:r>
              <a:rPr lang="en-US" sz="2000" dirty="0">
                <a:latin typeface="Aptos" panose="020B0004020202020204" pitchFamily="34" charset="0"/>
                <a:cs typeface="Arial" panose="020B0604020202020204" pitchFamily="34" charset="0"/>
              </a:rPr>
              <a:t>Project plan and timeline</a:t>
            </a:r>
          </a:p>
          <a:p>
            <a:pPr>
              <a:spcBef>
                <a:spcPts val="0"/>
              </a:spcBef>
              <a:spcAft>
                <a:spcPts val="1200"/>
              </a:spcAft>
            </a:pPr>
            <a:r>
              <a:rPr lang="en-US" sz="2000" dirty="0">
                <a:cs typeface="Arial" panose="020B0604020202020204" pitchFamily="34" charset="0"/>
              </a:rPr>
              <a:t>Final survey instruments</a:t>
            </a:r>
          </a:p>
          <a:p>
            <a:pPr>
              <a:spcBef>
                <a:spcPts val="0"/>
              </a:spcBef>
              <a:spcAft>
                <a:spcPts val="1200"/>
              </a:spcAft>
            </a:pPr>
            <a:r>
              <a:rPr lang="en-US" sz="2000" dirty="0">
                <a:latin typeface="Aptos" panose="020B0004020202020204" pitchFamily="34" charset="0"/>
                <a:cs typeface="Arial" panose="020B0604020202020204" pitchFamily="34" charset="0"/>
              </a:rPr>
              <a:t>PowerPoint report of results</a:t>
            </a:r>
          </a:p>
          <a:p>
            <a:pPr>
              <a:spcBef>
                <a:spcPts val="0"/>
              </a:spcBef>
              <a:spcAft>
                <a:spcPts val="1200"/>
              </a:spcAft>
            </a:pPr>
            <a:r>
              <a:rPr lang="en-US" sz="2000" dirty="0">
                <a:latin typeface="Aptos" panose="020B0004020202020204" pitchFamily="34" charset="0"/>
                <a:cs typeface="Arial" panose="020B0604020202020204" pitchFamily="34" charset="0"/>
              </a:rPr>
              <a:t>Virtual presentation of key findings and considerations and recording</a:t>
            </a:r>
          </a:p>
          <a:p>
            <a:pPr>
              <a:spcBef>
                <a:spcPts val="0"/>
              </a:spcBef>
              <a:spcAft>
                <a:spcPts val="1200"/>
              </a:spcAft>
            </a:pPr>
            <a:r>
              <a:rPr lang="en-US" sz="2000" dirty="0">
                <a:cs typeface="Arial" panose="020B0604020202020204" pitchFamily="34" charset="0"/>
              </a:rPr>
              <a:t>Upon request: </a:t>
            </a:r>
          </a:p>
          <a:p>
            <a:pPr lvl="1">
              <a:spcAft>
                <a:spcPts val="1200"/>
              </a:spcAft>
            </a:pPr>
            <a:r>
              <a:rPr lang="en-US" sz="2000" dirty="0">
                <a:latin typeface="Aptos" panose="020B0004020202020204" pitchFamily="34" charset="0"/>
                <a:cs typeface="Arial" panose="020B0604020202020204" pitchFamily="34" charset="0"/>
              </a:rPr>
              <a:t>Raw data file of survey responses</a:t>
            </a:r>
          </a:p>
          <a:p>
            <a:pPr lvl="1">
              <a:spcAft>
                <a:spcPts val="1200"/>
              </a:spcAft>
            </a:pPr>
            <a:r>
              <a:rPr lang="en-US" sz="2000" dirty="0">
                <a:cs typeface="Arial" panose="020B0604020202020204" pitchFamily="34" charset="0"/>
              </a:rPr>
              <a:t>Tabulation book of survey data (up to 10 variables e.g., gender, income) in Excel</a:t>
            </a:r>
            <a:endParaRPr lang="en-US" sz="2000" dirty="0">
              <a:latin typeface="Aptos" panose="020B0004020202020204" pitchFamily="34" charset="0"/>
              <a:cs typeface="Arial" panose="020B0604020202020204" pitchFamily="34" charset="0"/>
            </a:endParaRPr>
          </a:p>
        </p:txBody>
      </p:sp>
      <p:sp>
        <p:nvSpPr>
          <p:cNvPr id="6" name="Slide Number Placeholder 2">
            <a:extLst>
              <a:ext uri="{FF2B5EF4-FFF2-40B4-BE49-F238E27FC236}">
                <a16:creationId xmlns:a16="http://schemas.microsoft.com/office/drawing/2014/main" id="{03055F79-AE66-87FC-A21A-2AAC9548864E}"/>
              </a:ext>
            </a:extLst>
          </p:cNvPr>
          <p:cNvSpPr>
            <a:spLocks noGrp="1"/>
          </p:cNvSpPr>
          <p:nvPr>
            <p:ph type="sldNum" sz="quarter" idx="4294967295"/>
          </p:nvPr>
        </p:nvSpPr>
        <p:spPr>
          <a:prstGeom prst="rect">
            <a:avLst/>
          </a:prstGeom>
        </p:spPr>
        <p:txBody>
          <a:bodyPr/>
          <a:lstStyle/>
          <a:p>
            <a:fld id="{FA06F0F5-DF6A-4E0E-AC03-6B0D0B0A1300}" type="slidenum">
              <a:rPr lang="en-US" sz="900" smtClean="0">
                <a:latin typeface="Aptos" panose="020B0004020202020204" pitchFamily="34" charset="0"/>
              </a:rPr>
              <a:pPr/>
              <a:t>7</a:t>
            </a:fld>
            <a:endParaRPr lang="en-US" sz="900" dirty="0">
              <a:latin typeface="Aptos" panose="020B0004020202020204" pitchFamily="34" charset="0"/>
            </a:endParaRPr>
          </a:p>
        </p:txBody>
      </p:sp>
      <p:sp>
        <p:nvSpPr>
          <p:cNvPr id="5" name="Title 4">
            <a:extLst>
              <a:ext uri="{FF2B5EF4-FFF2-40B4-BE49-F238E27FC236}">
                <a16:creationId xmlns:a16="http://schemas.microsoft.com/office/drawing/2014/main" id="{3A26FC2D-6E65-2D9A-4D97-D65BAF28B960}"/>
              </a:ext>
            </a:extLst>
          </p:cNvPr>
          <p:cNvSpPr>
            <a:spLocks noGrp="1"/>
          </p:cNvSpPr>
          <p:nvPr>
            <p:ph type="title"/>
          </p:nvPr>
        </p:nvSpPr>
        <p:spPr/>
        <p:txBody>
          <a:bodyPr/>
          <a:lstStyle/>
          <a:p>
            <a:r>
              <a:rPr lang="en-US" dirty="0"/>
              <a:t>Deliverables</a:t>
            </a:r>
          </a:p>
        </p:txBody>
      </p:sp>
      <p:pic>
        <p:nvPicPr>
          <p:cNvPr id="10" name="Picture Placeholder 10" descr="A group of people sitting around a table&#10;&#10;Description automatically generated">
            <a:extLst>
              <a:ext uri="{FF2B5EF4-FFF2-40B4-BE49-F238E27FC236}">
                <a16:creationId xmlns:a16="http://schemas.microsoft.com/office/drawing/2014/main" id="{D41A6677-01AD-E660-9A8F-AAB8989CBED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625" r="16625"/>
          <a:stretch>
            <a:fillRect/>
          </a:stretch>
        </p:blipFill>
        <p:spPr>
          <a:xfrm>
            <a:off x="6107113" y="787400"/>
            <a:ext cx="6089650" cy="6089650"/>
          </a:xfrm>
          <a:prstGeom prst="rect">
            <a:avLst/>
          </a:prstGeom>
        </p:spPr>
      </p:pic>
      <p:pic>
        <p:nvPicPr>
          <p:cNvPr id="11" name="Picture 2" descr="http://intranet.llg.corp/cs/mktg/Logos/Logos%20with%20Taglines/LIMRA%20LOMA%20(grouped)/LIMRA%20LOMA_logo_Tagline_Reverse.png">
            <a:extLst>
              <a:ext uri="{FF2B5EF4-FFF2-40B4-BE49-F238E27FC236}">
                <a16:creationId xmlns:a16="http://schemas.microsoft.com/office/drawing/2014/main" id="{6C0C5194-2C82-3891-1C3E-DE2C1DD6C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5395" y="6071005"/>
            <a:ext cx="1746504" cy="51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49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F1462-D83B-2795-6BF2-D03951C4DB7A}"/>
            </a:ext>
          </a:extLst>
        </p:cNvPr>
        <p:cNvGrpSpPr/>
        <p:nvPr/>
      </p:nvGrpSpPr>
      <p:grpSpPr>
        <a:xfrm>
          <a:off x="0" y="0"/>
          <a:ext cx="0" cy="0"/>
          <a:chOff x="0" y="0"/>
          <a:chExt cx="0" cy="0"/>
        </a:xfrm>
      </p:grpSpPr>
      <p:pic>
        <p:nvPicPr>
          <p:cNvPr id="8" name="Picture Placeholder 9" descr="A person standing in front of a whiteboard&#10;&#10;Description automatically generated">
            <a:extLst>
              <a:ext uri="{FF2B5EF4-FFF2-40B4-BE49-F238E27FC236}">
                <a16:creationId xmlns:a16="http://schemas.microsoft.com/office/drawing/2014/main" id="{EF1225D5-FB95-A820-B22D-2888091731AF}"/>
              </a:ext>
            </a:extLst>
          </p:cNvPr>
          <p:cNvPicPr>
            <a:picLocks noChangeAspect="1"/>
          </p:cNvPicPr>
          <p:nvPr/>
        </p:nvPicPr>
        <p:blipFill rotWithShape="1">
          <a:blip r:embed="rId2"/>
          <a:srcRect l="24373" t="1178" r="24988" b="3560"/>
          <a:stretch/>
        </p:blipFill>
        <p:spPr>
          <a:xfrm>
            <a:off x="-4531" y="789342"/>
            <a:ext cx="4849906" cy="6068658"/>
          </a:xfrm>
          <a:prstGeom prst="rect">
            <a:avLst/>
          </a:prstGeom>
        </p:spPr>
      </p:pic>
      <p:sp>
        <p:nvSpPr>
          <p:cNvPr id="5" name="Title 4">
            <a:extLst>
              <a:ext uri="{FF2B5EF4-FFF2-40B4-BE49-F238E27FC236}">
                <a16:creationId xmlns:a16="http://schemas.microsoft.com/office/drawing/2014/main" id="{F1639C92-B071-8514-1AF8-023688171185}"/>
              </a:ext>
            </a:extLst>
          </p:cNvPr>
          <p:cNvSpPr>
            <a:spLocks noGrp="1"/>
          </p:cNvSpPr>
          <p:nvPr>
            <p:ph type="title"/>
          </p:nvPr>
        </p:nvSpPr>
        <p:spPr/>
        <p:txBody>
          <a:bodyPr/>
          <a:lstStyle/>
          <a:p>
            <a:r>
              <a:rPr lang="en-US" dirty="0"/>
              <a:t>Anticipated Timeline &amp; Fees</a:t>
            </a:r>
          </a:p>
        </p:txBody>
      </p:sp>
      <p:sp>
        <p:nvSpPr>
          <p:cNvPr id="6" name="Slide Number Placeholder 2">
            <a:extLst>
              <a:ext uri="{FF2B5EF4-FFF2-40B4-BE49-F238E27FC236}">
                <a16:creationId xmlns:a16="http://schemas.microsoft.com/office/drawing/2014/main" id="{6281FB69-E584-2095-9079-DC7899B14DCD}"/>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solidFill>
                  <a:schemeClr val="bg1"/>
                </a:solidFill>
                <a:latin typeface="Aptos" panose="020B0004020202020204" pitchFamily="34" charset="0"/>
              </a:rPr>
              <a:pPr/>
              <a:t>8</a:t>
            </a:fld>
            <a:endParaRPr lang="en-US" sz="900" dirty="0">
              <a:solidFill>
                <a:schemeClr val="bg1"/>
              </a:solidFill>
              <a:latin typeface="Aptos" panose="020B0004020202020204" pitchFamily="34" charset="0"/>
            </a:endParaRPr>
          </a:p>
        </p:txBody>
      </p:sp>
      <p:graphicFrame>
        <p:nvGraphicFramePr>
          <p:cNvPr id="7" name="Table 6">
            <a:extLst>
              <a:ext uri="{FF2B5EF4-FFF2-40B4-BE49-F238E27FC236}">
                <a16:creationId xmlns:a16="http://schemas.microsoft.com/office/drawing/2014/main" id="{7EFC05FC-1AFE-F6CC-0954-9DDF5916A510}"/>
              </a:ext>
            </a:extLst>
          </p:cNvPr>
          <p:cNvGraphicFramePr>
            <a:graphicFrameLocks noGrp="1"/>
          </p:cNvGraphicFramePr>
          <p:nvPr>
            <p:extLst>
              <p:ext uri="{D42A27DB-BD31-4B8C-83A1-F6EECF244321}">
                <p14:modId xmlns:p14="http://schemas.microsoft.com/office/powerpoint/2010/main" val="3448360949"/>
              </p:ext>
            </p:extLst>
          </p:nvPr>
        </p:nvGraphicFramePr>
        <p:xfrm>
          <a:off x="5890499" y="3429000"/>
          <a:ext cx="5081588" cy="2074483"/>
        </p:xfrm>
        <a:graphic>
          <a:graphicData uri="http://schemas.openxmlformats.org/drawingml/2006/table">
            <a:tbl>
              <a:tblPr firstRow="1" firstCol="1" bandRow="1">
                <a:tableStyleId>{5C22544A-7EE6-4342-B048-85BDC9FD1C3A}</a:tableStyleId>
              </a:tblPr>
              <a:tblGrid>
                <a:gridCol w="3645189">
                  <a:extLst>
                    <a:ext uri="{9D8B030D-6E8A-4147-A177-3AD203B41FA5}">
                      <a16:colId xmlns:a16="http://schemas.microsoft.com/office/drawing/2014/main" val="3500076691"/>
                    </a:ext>
                  </a:extLst>
                </a:gridCol>
                <a:gridCol w="1436399">
                  <a:extLst>
                    <a:ext uri="{9D8B030D-6E8A-4147-A177-3AD203B41FA5}">
                      <a16:colId xmlns:a16="http://schemas.microsoft.com/office/drawing/2014/main" val="3398208910"/>
                    </a:ext>
                  </a:extLst>
                </a:gridCol>
              </a:tblGrid>
              <a:tr h="259705">
                <a:tc>
                  <a:txBody>
                    <a:bodyPr/>
                    <a:lstStyle/>
                    <a:p>
                      <a:pPr marL="0" marR="0">
                        <a:lnSpc>
                          <a:spcPts val="1400"/>
                        </a:lnSpc>
                        <a:spcAft>
                          <a:spcPts val="0"/>
                        </a:spcAft>
                      </a:pPr>
                      <a:r>
                        <a:rPr lang="en-US" sz="1400" dirty="0">
                          <a:solidFill>
                            <a:schemeClr val="bg1"/>
                          </a:solidFill>
                          <a:effectLst/>
                          <a:latin typeface="+mj-lt"/>
                        </a:rPr>
                        <a:t>Milestone</a:t>
                      </a:r>
                      <a:endParaRPr lang="en-US" sz="1400" dirty="0">
                        <a:solidFill>
                          <a:schemeClr val="bg1"/>
                        </a:solidFill>
                        <a:effectLst/>
                        <a:latin typeface="+mj-lt"/>
                        <a:ea typeface="Calibri" panose="020F0502020204030204" pitchFamily="34" charset="0"/>
                        <a:cs typeface="Times New Roman" panose="02020603050405020304" pitchFamily="18" charset="0"/>
                      </a:endParaRP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rgbClr val="00437B"/>
                    </a:solidFill>
                  </a:tcPr>
                </a:tc>
                <a:tc>
                  <a:txBody>
                    <a:bodyPr/>
                    <a:lstStyle/>
                    <a:p>
                      <a:pPr marL="0" marR="0" algn="ctr">
                        <a:lnSpc>
                          <a:spcPts val="1400"/>
                        </a:lnSpc>
                        <a:spcAft>
                          <a:spcPts val="0"/>
                        </a:spcAft>
                      </a:pPr>
                      <a:r>
                        <a:rPr lang="en-US" sz="1400" dirty="0">
                          <a:solidFill>
                            <a:schemeClr val="bg1"/>
                          </a:solidFill>
                          <a:effectLst/>
                          <a:latin typeface="+mj-lt"/>
                        </a:rPr>
                        <a:t>Week</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rgbClr val="00437B"/>
                    </a:solidFill>
                  </a:tcPr>
                </a:tc>
                <a:extLst>
                  <a:ext uri="{0D108BD9-81ED-4DB2-BD59-A6C34878D82A}">
                    <a16:rowId xmlns:a16="http://schemas.microsoft.com/office/drawing/2014/main" val="2007648719"/>
                  </a:ext>
                </a:extLst>
              </a:tr>
              <a:tr h="259254">
                <a:tc>
                  <a:txBody>
                    <a:bodyPr/>
                    <a:lstStyle/>
                    <a:p>
                      <a:pPr marL="0" marR="0">
                        <a:lnSpc>
                          <a:spcPts val="14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Hold kickoff meeting</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tc>
                  <a:txBody>
                    <a:bodyPr/>
                    <a:lstStyle/>
                    <a:p>
                      <a:pPr marL="0" marR="0" algn="ctr">
                        <a:lnSpc>
                          <a:spcPts val="14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 1</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extLst>
                  <a:ext uri="{0D108BD9-81ED-4DB2-BD59-A6C34878D82A}">
                    <a16:rowId xmlns:a16="http://schemas.microsoft.com/office/drawing/2014/main" val="4206361108"/>
                  </a:ext>
                </a:extLst>
              </a:tr>
              <a:tr h="259254">
                <a:tc>
                  <a:txBody>
                    <a:bodyPr/>
                    <a:lstStyle/>
                    <a:p>
                      <a:pPr marL="0" marR="0">
                        <a:lnSpc>
                          <a:spcPts val="14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Questionnaire Development </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lumMod val="85000"/>
                      </a:schemeClr>
                    </a:solidFill>
                  </a:tcPr>
                </a:tc>
                <a:tc>
                  <a:txBody>
                    <a:bodyPr/>
                    <a:lstStyle/>
                    <a:p>
                      <a:pPr marL="0" marR="0" algn="ctr">
                        <a:lnSpc>
                          <a:spcPts val="14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Weeks 2-4</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8470323"/>
                  </a:ext>
                </a:extLst>
              </a:tr>
              <a:tr h="259254">
                <a:tc>
                  <a:txBody>
                    <a:bodyPr/>
                    <a:lstStyle/>
                    <a:p>
                      <a:pPr marL="0" marR="0">
                        <a:lnSpc>
                          <a:spcPts val="14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Survey Programming and Testing </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tc>
                  <a:txBody>
                    <a:bodyPr/>
                    <a:lstStyle/>
                    <a:p>
                      <a:pPr marL="0" marR="0" algn="ctr">
                        <a:lnSpc>
                          <a:spcPts val="14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 5</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extLst>
                  <a:ext uri="{0D108BD9-81ED-4DB2-BD59-A6C34878D82A}">
                    <a16:rowId xmlns:a16="http://schemas.microsoft.com/office/drawing/2014/main" val="1715454933"/>
                  </a:ext>
                </a:extLst>
              </a:tr>
              <a:tr h="259254">
                <a:tc>
                  <a:txBody>
                    <a:bodyPr/>
                    <a:lstStyle/>
                    <a:p>
                      <a:pPr marL="0" marR="0">
                        <a:lnSpc>
                          <a:spcPts val="14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Data Collection</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lumMod val="85000"/>
                      </a:schemeClr>
                    </a:solidFill>
                  </a:tcPr>
                </a:tc>
                <a:tc>
                  <a:txBody>
                    <a:bodyPr/>
                    <a:lstStyle/>
                    <a:p>
                      <a:pPr marL="0" marR="0" algn="ctr">
                        <a:lnSpc>
                          <a:spcPts val="14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Weeks 6-7</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1786459"/>
                  </a:ext>
                </a:extLst>
              </a:tr>
              <a:tr h="259254">
                <a:tc>
                  <a:txBody>
                    <a:bodyPr/>
                    <a:lstStyle/>
                    <a:p>
                      <a:pPr marL="0" marR="0">
                        <a:lnSpc>
                          <a:spcPts val="14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Data Cleaning and Processing</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tc>
                  <a:txBody>
                    <a:bodyPr/>
                    <a:lstStyle/>
                    <a:p>
                      <a:pPr marL="0" marR="0" algn="ctr">
                        <a:lnSpc>
                          <a:spcPts val="14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 8</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extLst>
                  <a:ext uri="{0D108BD9-81ED-4DB2-BD59-A6C34878D82A}">
                    <a16:rowId xmlns:a16="http://schemas.microsoft.com/office/drawing/2014/main" val="443583765"/>
                  </a:ext>
                </a:extLst>
              </a:tr>
              <a:tr h="259254">
                <a:tc>
                  <a:txBody>
                    <a:bodyPr/>
                    <a:lstStyle/>
                    <a:p>
                      <a:pPr marL="0" marR="0">
                        <a:lnSpc>
                          <a:spcPts val="14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Analysis and Report Development</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lumMod val="85000"/>
                      </a:schemeClr>
                    </a:solidFill>
                  </a:tcPr>
                </a:tc>
                <a:tc>
                  <a:txBody>
                    <a:bodyPr/>
                    <a:lstStyle/>
                    <a:p>
                      <a:pPr marL="0" marR="0" algn="ctr">
                        <a:lnSpc>
                          <a:spcPts val="14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Weeks 9-11</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54530137"/>
                  </a:ext>
                </a:extLst>
              </a:tr>
              <a:tr h="259254">
                <a:tc>
                  <a:txBody>
                    <a:bodyPr/>
                    <a:lstStyle/>
                    <a:p>
                      <a:pPr marL="0" marR="0">
                        <a:lnSpc>
                          <a:spcPts val="14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Delivery of Results</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tc>
                  <a:txBody>
                    <a:bodyPr/>
                    <a:lstStyle/>
                    <a:p>
                      <a:pPr marL="0" marR="0" algn="ctr">
                        <a:lnSpc>
                          <a:spcPts val="14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 12</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extLst>
                  <a:ext uri="{0D108BD9-81ED-4DB2-BD59-A6C34878D82A}">
                    <a16:rowId xmlns:a16="http://schemas.microsoft.com/office/drawing/2014/main" val="404313587"/>
                  </a:ext>
                </a:extLst>
              </a:tr>
            </a:tbl>
          </a:graphicData>
        </a:graphic>
      </p:graphicFrame>
      <p:sp>
        <p:nvSpPr>
          <p:cNvPr id="9" name="TextBox 8">
            <a:extLst>
              <a:ext uri="{FF2B5EF4-FFF2-40B4-BE49-F238E27FC236}">
                <a16:creationId xmlns:a16="http://schemas.microsoft.com/office/drawing/2014/main" id="{82EE1EF2-909A-EE2B-23B0-38CA626D5237}"/>
              </a:ext>
            </a:extLst>
          </p:cNvPr>
          <p:cNvSpPr txBox="1"/>
          <p:nvPr/>
        </p:nvSpPr>
        <p:spPr>
          <a:xfrm>
            <a:off x="5042647" y="6002070"/>
            <a:ext cx="4849905" cy="677108"/>
          </a:xfrm>
          <a:prstGeom prst="rect">
            <a:avLst/>
          </a:prstGeom>
          <a:noFill/>
        </p:spPr>
        <p:txBody>
          <a:bodyPr wrap="square">
            <a:spAutoFit/>
          </a:bodyPr>
          <a:lstStyle/>
          <a:p>
            <a:pPr marL="4572" indent="0">
              <a:buNone/>
            </a:pPr>
            <a:r>
              <a:rPr lang="en-US" sz="950" dirty="0">
                <a:latin typeface="Aptos" panose="020B0004020202020204" pitchFamily="34" charset="0"/>
                <a:cs typeface="Arial" panose="020B0604020202020204" pitchFamily="34" charset="0"/>
              </a:rPr>
              <a:t>Fees are subject to +/- 10% contingency. Although there is no travel expected for this project, fees do not include travel expenses which are additional and will be billed at cost. </a:t>
            </a:r>
          </a:p>
          <a:p>
            <a:pPr marL="4572" indent="0">
              <a:buNone/>
            </a:pPr>
            <a:r>
              <a:rPr lang="en-US" sz="950" dirty="0">
                <a:latin typeface="Aptos" panose="020B0004020202020204" pitchFamily="34" charset="0"/>
                <a:cs typeface="Arial" panose="020B0604020202020204" pitchFamily="34" charset="0"/>
              </a:rPr>
              <a:t>The overall project timeline is dependent on the responsiveness of both sponsors and study participants. </a:t>
            </a:r>
          </a:p>
        </p:txBody>
      </p:sp>
      <p:sp>
        <p:nvSpPr>
          <p:cNvPr id="3" name="TextBox 2">
            <a:extLst>
              <a:ext uri="{FF2B5EF4-FFF2-40B4-BE49-F238E27FC236}">
                <a16:creationId xmlns:a16="http://schemas.microsoft.com/office/drawing/2014/main" id="{2E2B61A5-1C67-76B6-37DF-61886FF2DE7C}"/>
              </a:ext>
            </a:extLst>
          </p:cNvPr>
          <p:cNvSpPr txBox="1"/>
          <p:nvPr/>
        </p:nvSpPr>
        <p:spPr>
          <a:xfrm>
            <a:off x="5194462" y="1031137"/>
            <a:ext cx="6473663" cy="1985159"/>
          </a:xfrm>
          <a:prstGeom prst="rect">
            <a:avLst/>
          </a:prstGeom>
          <a:noFill/>
        </p:spPr>
        <p:txBody>
          <a:bodyPr wrap="square">
            <a:spAutoFit/>
          </a:bodyPr>
          <a:lstStyle/>
          <a:p>
            <a:pPr marL="285750" indent="-285750">
              <a:spcBef>
                <a:spcPts val="0"/>
              </a:spcBef>
              <a:spcAft>
                <a:spcPts val="600"/>
              </a:spcAft>
              <a:buFont typeface="Arial" panose="020B0604020202020204" pitchFamily="34" charset="0"/>
              <a:buChar char="•"/>
            </a:pPr>
            <a:r>
              <a:rPr lang="en-US" dirty="0">
                <a:latin typeface="Aptos" panose="020B0004020202020204" pitchFamily="34" charset="0"/>
                <a:cs typeface="Arial" panose="020B0604020202020204" pitchFamily="34" charset="0"/>
              </a:rPr>
              <a:t>Fees for this project are estimated to be $15,000 per sponsor.</a:t>
            </a:r>
          </a:p>
          <a:p>
            <a:pPr marL="742950" lvl="1" indent="-285750">
              <a:spcAft>
                <a:spcPts val="600"/>
              </a:spcAft>
              <a:buFont typeface="Arial" panose="020B0604020202020204" pitchFamily="34" charset="0"/>
              <a:buChar char="•"/>
            </a:pPr>
            <a:r>
              <a:rPr lang="en-US" i="1" dirty="0">
                <a:latin typeface="Aptos" panose="020B0004020202020204" pitchFamily="34" charset="0"/>
                <a:cs typeface="Arial" panose="020B0604020202020204" pitchFamily="34" charset="0"/>
              </a:rPr>
              <a:t>Those who add the optional scope for financial professionals will be charged $19,000</a:t>
            </a:r>
          </a:p>
          <a:p>
            <a:pPr marL="285750" indent="-285750">
              <a:spcBef>
                <a:spcPts val="0"/>
              </a:spcBef>
              <a:spcAft>
                <a:spcPts val="600"/>
              </a:spcAft>
              <a:buFont typeface="Arial" panose="020B0604020202020204" pitchFamily="34" charset="0"/>
              <a:buChar char="•"/>
            </a:pPr>
            <a:r>
              <a:rPr lang="en-US" dirty="0">
                <a:latin typeface="Aptos" panose="020B0004020202020204" pitchFamily="34" charset="0"/>
                <a:cs typeface="Arial" panose="020B0604020202020204" pitchFamily="34" charset="0"/>
              </a:rPr>
              <a:t>LIMRA anticipates completing this project within 12 weeks.</a:t>
            </a:r>
          </a:p>
          <a:p>
            <a:pPr marL="742950" lvl="1" indent="-285750">
              <a:spcAft>
                <a:spcPts val="600"/>
              </a:spcAft>
              <a:buFont typeface="Arial" panose="020B0604020202020204" pitchFamily="34" charset="0"/>
              <a:buChar char="•"/>
            </a:pPr>
            <a:r>
              <a:rPr lang="en-US" i="1" dirty="0">
                <a:latin typeface="Aptos" panose="020B0004020202020204" pitchFamily="34" charset="0"/>
                <a:cs typeface="Arial" panose="020B0604020202020204" pitchFamily="34" charset="0"/>
              </a:rPr>
              <a:t>The optional scope for financial professionals will add 3 weeks to the timeline.</a:t>
            </a:r>
          </a:p>
        </p:txBody>
      </p:sp>
    </p:spTree>
    <p:extLst>
      <p:ext uri="{BB962C8B-B14F-4D97-AF65-F5344CB8AC3E}">
        <p14:creationId xmlns:p14="http://schemas.microsoft.com/office/powerpoint/2010/main" val="412671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7A478-0443-AAAE-6D0D-5B67493A4138}"/>
              </a:ext>
            </a:extLst>
          </p:cNvPr>
          <p:cNvSpPr>
            <a:spLocks noGrp="1"/>
          </p:cNvSpPr>
          <p:nvPr>
            <p:ph type="title"/>
          </p:nvPr>
        </p:nvSpPr>
        <p:spPr/>
        <p:txBody>
          <a:bodyPr/>
          <a:lstStyle/>
          <a:p>
            <a:r>
              <a:rPr lang="en-US" dirty="0"/>
              <a:t>Sponsor Benefits</a:t>
            </a:r>
          </a:p>
        </p:txBody>
      </p:sp>
      <p:grpSp>
        <p:nvGrpSpPr>
          <p:cNvPr id="19" name="Group 18">
            <a:extLst>
              <a:ext uri="{FF2B5EF4-FFF2-40B4-BE49-F238E27FC236}">
                <a16:creationId xmlns:a16="http://schemas.microsoft.com/office/drawing/2014/main" id="{3F9F1F08-7EBF-365D-03AD-D66768F7F39F}"/>
              </a:ext>
            </a:extLst>
          </p:cNvPr>
          <p:cNvGrpSpPr/>
          <p:nvPr/>
        </p:nvGrpSpPr>
        <p:grpSpPr>
          <a:xfrm>
            <a:off x="3511837" y="1031638"/>
            <a:ext cx="5168324" cy="5418666"/>
            <a:chOff x="3511837" y="1031638"/>
            <a:chExt cx="5168324" cy="5418666"/>
          </a:xfrm>
        </p:grpSpPr>
        <p:sp>
          <p:nvSpPr>
            <p:cNvPr id="20" name="Freeform: Shape 19">
              <a:extLst>
                <a:ext uri="{FF2B5EF4-FFF2-40B4-BE49-F238E27FC236}">
                  <a16:creationId xmlns:a16="http://schemas.microsoft.com/office/drawing/2014/main" id="{C0F48E9D-661A-DC1D-D445-127466DB9B92}"/>
                </a:ext>
              </a:extLst>
            </p:cNvPr>
            <p:cNvSpPr/>
            <p:nvPr/>
          </p:nvSpPr>
          <p:spPr>
            <a:xfrm>
              <a:off x="4984810" y="2779699"/>
              <a:ext cx="2221862" cy="1922001"/>
            </a:xfrm>
            <a:custGeom>
              <a:avLst/>
              <a:gdLst>
                <a:gd name="connsiteX0" fmla="*/ 0 w 2221862"/>
                <a:gd name="connsiteY0" fmla="*/ 961001 h 1922001"/>
                <a:gd name="connsiteX1" fmla="*/ 549116 w 2221862"/>
                <a:gd name="connsiteY1" fmla="*/ 0 h 1922001"/>
                <a:gd name="connsiteX2" fmla="*/ 1672746 w 2221862"/>
                <a:gd name="connsiteY2" fmla="*/ 0 h 1922001"/>
                <a:gd name="connsiteX3" fmla="*/ 2221862 w 2221862"/>
                <a:gd name="connsiteY3" fmla="*/ 961001 h 1922001"/>
                <a:gd name="connsiteX4" fmla="*/ 1672746 w 2221862"/>
                <a:gd name="connsiteY4" fmla="*/ 1922001 h 1922001"/>
                <a:gd name="connsiteX5" fmla="*/ 549116 w 2221862"/>
                <a:gd name="connsiteY5" fmla="*/ 1922001 h 1922001"/>
                <a:gd name="connsiteX6" fmla="*/ 0 w 2221862"/>
                <a:gd name="connsiteY6" fmla="*/ 961001 h 19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862" h="1922001">
                  <a:moveTo>
                    <a:pt x="0" y="961001"/>
                  </a:moveTo>
                  <a:lnTo>
                    <a:pt x="549116" y="0"/>
                  </a:lnTo>
                  <a:lnTo>
                    <a:pt x="1672746" y="0"/>
                  </a:lnTo>
                  <a:lnTo>
                    <a:pt x="2221862" y="961001"/>
                  </a:lnTo>
                  <a:lnTo>
                    <a:pt x="1672746" y="1922001"/>
                  </a:lnTo>
                  <a:lnTo>
                    <a:pt x="549116" y="1922001"/>
                  </a:lnTo>
                  <a:lnTo>
                    <a:pt x="0" y="961001"/>
                  </a:lnTo>
                  <a:close/>
                </a:path>
              </a:pathLst>
            </a:custGeom>
            <a:solidFill>
              <a:srgbClr val="00437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7244" tIns="337553" rIns="387244" bIns="337553" numCol="1" spcCol="1270" anchor="ctr" anchorCtr="0">
              <a:noAutofit/>
            </a:bodyPr>
            <a:lstStyle/>
            <a:p>
              <a:pPr marL="0" lvl="0" indent="0" algn="ctr" defTabSz="666750">
                <a:lnSpc>
                  <a:spcPct val="90000"/>
                </a:lnSpc>
                <a:spcBef>
                  <a:spcPct val="0"/>
                </a:spcBef>
                <a:spcAft>
                  <a:spcPct val="35000"/>
                </a:spcAft>
                <a:buNone/>
              </a:pPr>
              <a:r>
                <a:rPr lang="en-US" sz="1500" kern="1200" dirty="0"/>
                <a:t>Sponsor Experience</a:t>
              </a:r>
            </a:p>
          </p:txBody>
        </p:sp>
        <p:sp>
          <p:nvSpPr>
            <p:cNvPr id="22" name="Freeform: Shape 21">
              <a:extLst>
                <a:ext uri="{FF2B5EF4-FFF2-40B4-BE49-F238E27FC236}">
                  <a16:creationId xmlns:a16="http://schemas.microsoft.com/office/drawing/2014/main" id="{E7FB9D84-EF8E-33F9-7318-3AB9A52967C0}"/>
                </a:ext>
              </a:extLst>
            </p:cNvPr>
            <p:cNvSpPr/>
            <p:nvPr/>
          </p:nvSpPr>
          <p:spPr>
            <a:xfrm>
              <a:off x="5189475" y="1031638"/>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20795" tIns="280095" rIns="320795" bIns="280095" numCol="1" spcCol="1270" anchor="ctr" anchorCtr="0">
              <a:noAutofit/>
            </a:bodyPr>
            <a:lstStyle/>
            <a:p>
              <a:pPr marL="0" lvl="0" indent="0" algn="ctr" defTabSz="666750">
                <a:lnSpc>
                  <a:spcPct val="90000"/>
                </a:lnSpc>
                <a:spcBef>
                  <a:spcPct val="0"/>
                </a:spcBef>
                <a:spcAft>
                  <a:spcPct val="35000"/>
                </a:spcAft>
                <a:buNone/>
              </a:pPr>
              <a:r>
                <a:rPr lang="en-US" sz="1500" kern="1200" dirty="0"/>
                <a:t>Utilize LIMRA’s Expertise</a:t>
              </a:r>
            </a:p>
          </p:txBody>
        </p:sp>
        <p:sp>
          <p:nvSpPr>
            <p:cNvPr id="24" name="Freeform: Shape 23">
              <a:extLst>
                <a:ext uri="{FF2B5EF4-FFF2-40B4-BE49-F238E27FC236}">
                  <a16:creationId xmlns:a16="http://schemas.microsoft.com/office/drawing/2014/main" id="{758903E7-07EC-BD11-0472-A5340252E4D3}"/>
                </a:ext>
              </a:extLst>
            </p:cNvPr>
            <p:cNvSpPr/>
            <p:nvPr/>
          </p:nvSpPr>
          <p:spPr>
            <a:xfrm>
              <a:off x="6859361" y="2000495"/>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20795" tIns="280095" rIns="320795" bIns="280095" numCol="1" spcCol="1270" anchor="ctr" anchorCtr="0">
              <a:noAutofit/>
            </a:bodyPr>
            <a:lstStyle/>
            <a:p>
              <a:pPr marL="0" lvl="0" indent="0" algn="ctr" defTabSz="666750">
                <a:lnSpc>
                  <a:spcPct val="90000"/>
                </a:lnSpc>
                <a:spcBef>
                  <a:spcPct val="0"/>
                </a:spcBef>
                <a:spcAft>
                  <a:spcPct val="35000"/>
                </a:spcAft>
                <a:buNone/>
              </a:pPr>
              <a:r>
                <a:rPr lang="en-US" sz="1500" dirty="0">
                  <a:solidFill>
                    <a:schemeClr val="tx1"/>
                  </a:solidFill>
                </a:rPr>
                <a:t>Understand Evolving Customer Expectations</a:t>
              </a:r>
              <a:endParaRPr lang="en-US" sz="1500" kern="1200" dirty="0">
                <a:solidFill>
                  <a:schemeClr val="tx1"/>
                </a:solidFill>
              </a:endParaRPr>
            </a:p>
          </p:txBody>
        </p:sp>
        <p:sp>
          <p:nvSpPr>
            <p:cNvPr id="26" name="Freeform: Shape 25">
              <a:extLst>
                <a:ext uri="{FF2B5EF4-FFF2-40B4-BE49-F238E27FC236}">
                  <a16:creationId xmlns:a16="http://schemas.microsoft.com/office/drawing/2014/main" id="{E861134A-51FC-850C-F048-F69D5F6C106C}"/>
                </a:ext>
              </a:extLst>
            </p:cNvPr>
            <p:cNvSpPr/>
            <p:nvPr/>
          </p:nvSpPr>
          <p:spPr>
            <a:xfrm>
              <a:off x="6859361" y="3905157"/>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3"/>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20795" tIns="280095" rIns="320795" bIns="280095" numCol="1" spcCol="1270" anchor="ctr" anchorCtr="0">
              <a:noAutofit/>
            </a:bodyPr>
            <a:lstStyle/>
            <a:p>
              <a:pPr marL="0" lvl="0" indent="0" algn="ctr" defTabSz="666750">
                <a:lnSpc>
                  <a:spcPct val="90000"/>
                </a:lnSpc>
                <a:spcBef>
                  <a:spcPct val="0"/>
                </a:spcBef>
                <a:spcAft>
                  <a:spcPct val="35000"/>
                </a:spcAft>
                <a:buNone/>
              </a:pPr>
              <a:r>
                <a:rPr lang="en-US" sz="1500" kern="1200" dirty="0"/>
                <a:t>Influence Study Design</a:t>
              </a:r>
            </a:p>
          </p:txBody>
        </p:sp>
        <p:sp>
          <p:nvSpPr>
            <p:cNvPr id="28" name="Freeform: Shape 27">
              <a:extLst>
                <a:ext uri="{FF2B5EF4-FFF2-40B4-BE49-F238E27FC236}">
                  <a16:creationId xmlns:a16="http://schemas.microsoft.com/office/drawing/2014/main" id="{B309818E-F699-638E-8EA5-FEB000C9DE54}"/>
                </a:ext>
              </a:extLst>
            </p:cNvPr>
            <p:cNvSpPr/>
            <p:nvPr/>
          </p:nvSpPr>
          <p:spPr>
            <a:xfrm>
              <a:off x="5189475" y="4875098"/>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6"/>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0795" tIns="280095" rIns="320795" bIns="28009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Share Research Costs</a:t>
              </a:r>
            </a:p>
          </p:txBody>
        </p:sp>
        <p:sp>
          <p:nvSpPr>
            <p:cNvPr id="30" name="Freeform: Shape 29">
              <a:extLst>
                <a:ext uri="{FF2B5EF4-FFF2-40B4-BE49-F238E27FC236}">
                  <a16:creationId xmlns:a16="http://schemas.microsoft.com/office/drawing/2014/main" id="{99055D7E-F2AF-F602-8029-5A02D39AEBD0}"/>
                </a:ext>
              </a:extLst>
            </p:cNvPr>
            <p:cNvSpPr/>
            <p:nvPr/>
          </p:nvSpPr>
          <p:spPr>
            <a:xfrm>
              <a:off x="3511837" y="3906240"/>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4"/>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20795" tIns="280095" rIns="320795" bIns="28009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Gain Exclusive Access</a:t>
              </a:r>
            </a:p>
          </p:txBody>
        </p:sp>
        <p:sp>
          <p:nvSpPr>
            <p:cNvPr id="31" name="Freeform: Shape 30">
              <a:extLst>
                <a:ext uri="{FF2B5EF4-FFF2-40B4-BE49-F238E27FC236}">
                  <a16:creationId xmlns:a16="http://schemas.microsoft.com/office/drawing/2014/main" id="{57E21B21-A592-A109-3F01-ABC08D251636}"/>
                </a:ext>
              </a:extLst>
            </p:cNvPr>
            <p:cNvSpPr/>
            <p:nvPr/>
          </p:nvSpPr>
          <p:spPr>
            <a:xfrm>
              <a:off x="3511837" y="1998328"/>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20795" tIns="280095" rIns="320795" bIns="280095" numCol="1" spcCol="1270" anchor="ctr" anchorCtr="0">
              <a:noAutofit/>
            </a:bodyPr>
            <a:lstStyle/>
            <a:p>
              <a:pPr marL="0" lvl="0" indent="0" algn="ctr" defTabSz="666750">
                <a:lnSpc>
                  <a:spcPct val="90000"/>
                </a:lnSpc>
                <a:spcBef>
                  <a:spcPct val="0"/>
                </a:spcBef>
                <a:spcAft>
                  <a:spcPct val="35000"/>
                </a:spcAft>
                <a:buNone/>
              </a:pPr>
              <a:r>
                <a:rPr lang="en-US" sz="1500" kern="1200" dirty="0"/>
                <a:t>Engage in Collaboration</a:t>
              </a:r>
            </a:p>
          </p:txBody>
        </p:sp>
      </p:grpSp>
      <p:sp>
        <p:nvSpPr>
          <p:cNvPr id="32" name="TextBox 31">
            <a:extLst>
              <a:ext uri="{FF2B5EF4-FFF2-40B4-BE49-F238E27FC236}">
                <a16:creationId xmlns:a16="http://schemas.microsoft.com/office/drawing/2014/main" id="{3B2F18A7-5B14-BE35-A7A1-F61F00829D04}"/>
              </a:ext>
            </a:extLst>
          </p:cNvPr>
          <p:cNvSpPr txBox="1"/>
          <p:nvPr/>
        </p:nvSpPr>
        <p:spPr>
          <a:xfrm>
            <a:off x="6859361" y="1030554"/>
            <a:ext cx="2349185" cy="523220"/>
          </a:xfrm>
          <a:prstGeom prst="rect">
            <a:avLst/>
          </a:prstGeom>
          <a:noFill/>
        </p:spPr>
        <p:txBody>
          <a:bodyPr wrap="square" rtlCol="0">
            <a:spAutoFit/>
          </a:bodyPr>
          <a:lstStyle/>
          <a:p>
            <a:r>
              <a:rPr lang="en-US" sz="1400" b="0" i="0" dirty="0">
                <a:effectLst/>
                <a:latin typeface="+mj-lt"/>
              </a:rPr>
              <a:t>Rely on a proven track record in research.</a:t>
            </a:r>
          </a:p>
        </p:txBody>
      </p:sp>
      <p:sp>
        <p:nvSpPr>
          <p:cNvPr id="33" name="TextBox 32">
            <a:extLst>
              <a:ext uri="{FF2B5EF4-FFF2-40B4-BE49-F238E27FC236}">
                <a16:creationId xmlns:a16="http://schemas.microsoft.com/office/drawing/2014/main" id="{62F09F25-D0AA-D8F6-6F15-1B8CB6FE7153}"/>
              </a:ext>
            </a:extLst>
          </p:cNvPr>
          <p:cNvSpPr txBox="1"/>
          <p:nvPr/>
        </p:nvSpPr>
        <p:spPr>
          <a:xfrm>
            <a:off x="8679646" y="2575577"/>
            <a:ext cx="2150280" cy="954107"/>
          </a:xfrm>
          <a:prstGeom prst="rect">
            <a:avLst/>
          </a:prstGeom>
          <a:noFill/>
        </p:spPr>
        <p:txBody>
          <a:bodyPr wrap="square" rtlCol="0">
            <a:spAutoFit/>
          </a:bodyPr>
          <a:lstStyle/>
          <a:p>
            <a:r>
              <a:rPr lang="en-US" sz="1400" b="0" i="0" dirty="0">
                <a:effectLst/>
                <a:latin typeface="+mj-lt"/>
              </a:rPr>
              <a:t>Gain visibility into custom expectations around digital security and experience.</a:t>
            </a:r>
          </a:p>
        </p:txBody>
      </p:sp>
      <p:sp>
        <p:nvSpPr>
          <p:cNvPr id="34" name="TextBox 33">
            <a:extLst>
              <a:ext uri="{FF2B5EF4-FFF2-40B4-BE49-F238E27FC236}">
                <a16:creationId xmlns:a16="http://schemas.microsoft.com/office/drawing/2014/main" id="{31EC0A2B-143C-6AF6-4C0E-BC47A3477C8C}"/>
              </a:ext>
            </a:extLst>
          </p:cNvPr>
          <p:cNvSpPr txBox="1"/>
          <p:nvPr/>
        </p:nvSpPr>
        <p:spPr>
          <a:xfrm>
            <a:off x="8679644" y="4431150"/>
            <a:ext cx="2252921" cy="523220"/>
          </a:xfrm>
          <a:prstGeom prst="rect">
            <a:avLst/>
          </a:prstGeom>
          <a:noFill/>
        </p:spPr>
        <p:txBody>
          <a:bodyPr wrap="square" rtlCol="0">
            <a:spAutoFit/>
          </a:bodyPr>
          <a:lstStyle/>
          <a:p>
            <a:r>
              <a:rPr lang="en-US" sz="1400" b="0" i="0" dirty="0">
                <a:effectLst/>
                <a:latin typeface="+mj-lt"/>
              </a:rPr>
              <a:t>Shape the </a:t>
            </a:r>
            <a:r>
              <a:rPr lang="en-US" sz="1400" dirty="0">
                <a:latin typeface="+mj-lt"/>
              </a:rPr>
              <a:t>study’s topic areas </a:t>
            </a:r>
            <a:r>
              <a:rPr lang="en-US" sz="1400" b="0" i="0" dirty="0">
                <a:effectLst/>
                <a:latin typeface="+mj-lt"/>
              </a:rPr>
              <a:t>and questions.</a:t>
            </a:r>
          </a:p>
        </p:txBody>
      </p:sp>
      <p:sp>
        <p:nvSpPr>
          <p:cNvPr id="35" name="TextBox 34">
            <a:extLst>
              <a:ext uri="{FF2B5EF4-FFF2-40B4-BE49-F238E27FC236}">
                <a16:creationId xmlns:a16="http://schemas.microsoft.com/office/drawing/2014/main" id="{EE3050C3-1060-5D8B-E65F-9E9AC9A55DEC}"/>
              </a:ext>
            </a:extLst>
          </p:cNvPr>
          <p:cNvSpPr txBox="1"/>
          <p:nvPr/>
        </p:nvSpPr>
        <p:spPr>
          <a:xfrm>
            <a:off x="3090877" y="5814152"/>
            <a:ext cx="2252921" cy="523220"/>
          </a:xfrm>
          <a:prstGeom prst="rect">
            <a:avLst/>
          </a:prstGeom>
          <a:noFill/>
        </p:spPr>
        <p:txBody>
          <a:bodyPr wrap="square" rtlCol="0">
            <a:spAutoFit/>
          </a:bodyPr>
          <a:lstStyle/>
          <a:p>
            <a:r>
              <a:rPr lang="en-US" sz="1400" dirty="0">
                <a:latin typeface="+mj-lt"/>
              </a:rPr>
              <a:t>Reduce expenses through shared research funding.</a:t>
            </a:r>
            <a:endParaRPr lang="en-US" sz="1400" b="0" i="0" dirty="0">
              <a:effectLst/>
              <a:latin typeface="+mj-lt"/>
            </a:endParaRPr>
          </a:p>
        </p:txBody>
      </p:sp>
      <p:sp>
        <p:nvSpPr>
          <p:cNvPr id="36" name="TextBox 35">
            <a:extLst>
              <a:ext uri="{FF2B5EF4-FFF2-40B4-BE49-F238E27FC236}">
                <a16:creationId xmlns:a16="http://schemas.microsoft.com/office/drawing/2014/main" id="{DA2DBAB1-364D-1EFA-90EA-EF780C9076EB}"/>
              </a:ext>
            </a:extLst>
          </p:cNvPr>
          <p:cNvSpPr txBox="1"/>
          <p:nvPr/>
        </p:nvSpPr>
        <p:spPr>
          <a:xfrm>
            <a:off x="1291616" y="4440090"/>
            <a:ext cx="2252921" cy="523220"/>
          </a:xfrm>
          <a:prstGeom prst="rect">
            <a:avLst/>
          </a:prstGeom>
          <a:noFill/>
        </p:spPr>
        <p:txBody>
          <a:bodyPr wrap="square" rtlCol="0">
            <a:spAutoFit/>
          </a:bodyPr>
          <a:lstStyle/>
          <a:p>
            <a:r>
              <a:rPr lang="en-US" sz="1400" dirty="0">
                <a:latin typeface="+mj-lt"/>
              </a:rPr>
              <a:t>Obtain data and insights not available to others.</a:t>
            </a:r>
            <a:endParaRPr lang="en-US" sz="1400" b="0" i="0" dirty="0">
              <a:effectLst/>
              <a:latin typeface="+mj-lt"/>
            </a:endParaRPr>
          </a:p>
        </p:txBody>
      </p:sp>
      <p:sp>
        <p:nvSpPr>
          <p:cNvPr id="37" name="TextBox 36">
            <a:extLst>
              <a:ext uri="{FF2B5EF4-FFF2-40B4-BE49-F238E27FC236}">
                <a16:creationId xmlns:a16="http://schemas.microsoft.com/office/drawing/2014/main" id="{12D2AFCF-024D-1179-A9B1-BEE637B49ED9}"/>
              </a:ext>
            </a:extLst>
          </p:cNvPr>
          <p:cNvSpPr txBox="1"/>
          <p:nvPr/>
        </p:nvSpPr>
        <p:spPr>
          <a:xfrm>
            <a:off x="1266668" y="2518089"/>
            <a:ext cx="2252921" cy="523220"/>
          </a:xfrm>
          <a:prstGeom prst="rect">
            <a:avLst/>
          </a:prstGeom>
          <a:noFill/>
        </p:spPr>
        <p:txBody>
          <a:bodyPr wrap="square" rtlCol="0">
            <a:spAutoFit/>
          </a:bodyPr>
          <a:lstStyle/>
          <a:p>
            <a:r>
              <a:rPr lang="en-US" sz="1400" dirty="0">
                <a:latin typeface="+mj-lt"/>
              </a:rPr>
              <a:t>Discuss and share insights with other sponsors.</a:t>
            </a:r>
            <a:endParaRPr lang="en-US" sz="1400" b="0" i="0" dirty="0">
              <a:effectLst/>
              <a:latin typeface="+mj-lt"/>
            </a:endParaRPr>
          </a:p>
        </p:txBody>
      </p:sp>
      <p:sp>
        <p:nvSpPr>
          <p:cNvPr id="39" name="Slide Number Placeholder 2">
            <a:extLst>
              <a:ext uri="{FF2B5EF4-FFF2-40B4-BE49-F238E27FC236}">
                <a16:creationId xmlns:a16="http://schemas.microsoft.com/office/drawing/2014/main" id="{B30D65F2-489D-AF5B-FB5F-BF5925BEC79D}"/>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9</a:t>
            </a:fld>
            <a:endParaRPr lang="en-US" sz="900" dirty="0">
              <a:latin typeface="Aptos" panose="020B0004020202020204" pitchFamily="34" charset="0"/>
            </a:endParaRPr>
          </a:p>
        </p:txBody>
      </p:sp>
    </p:spTree>
    <p:extLst>
      <p:ext uri="{BB962C8B-B14F-4D97-AF65-F5344CB8AC3E}">
        <p14:creationId xmlns:p14="http://schemas.microsoft.com/office/powerpoint/2010/main" val="969881058"/>
      </p:ext>
    </p:extLst>
  </p:cSld>
  <p:clrMapOvr>
    <a:masterClrMapping/>
  </p:clrMapOvr>
</p:sld>
</file>

<file path=ppt/theme/theme1.xml><?xml version="1.0" encoding="utf-8"?>
<a:theme xmlns:a="http://schemas.openxmlformats.org/drawingml/2006/main" name="2024 LIMRA-LOMA Presentation">
  <a:themeElements>
    <a:clrScheme name="LIMRA LOMA Brand Colors 2025">
      <a:dk1>
        <a:srgbClr val="000000"/>
      </a:dk1>
      <a:lt1>
        <a:srgbClr val="FFFFFF"/>
      </a:lt1>
      <a:dk2>
        <a:srgbClr val="005F9E"/>
      </a:dk2>
      <a:lt2>
        <a:srgbClr val="E2DED9"/>
      </a:lt2>
      <a:accent1>
        <a:srgbClr val="129DC0"/>
      </a:accent1>
      <a:accent2>
        <a:srgbClr val="FFD103"/>
      </a:accent2>
      <a:accent3>
        <a:srgbClr val="008145"/>
      </a:accent3>
      <a:accent4>
        <a:srgbClr val="F7921E"/>
      </a:accent4>
      <a:accent5>
        <a:srgbClr val="603F99"/>
      </a:accent5>
      <a:accent6>
        <a:srgbClr val="52B9E9"/>
      </a:accent6>
      <a:hlink>
        <a:srgbClr val="005F9E"/>
      </a:hlink>
      <a:folHlink>
        <a:srgbClr val="008599"/>
      </a:folHlink>
    </a:clrScheme>
    <a:fontScheme name="Custom 2">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7CD4A8-A75F-4042-8B00-3ABE0B150ACA}">
  <ds:schemaRefs>
    <ds:schemaRef ds:uri="http://www.w3.org/XML/1998/namespace"/>
    <ds:schemaRef ds:uri="http://purl.org/dc/dcmitype/"/>
    <ds:schemaRef ds:uri="http://purl.org/dc/terms/"/>
    <ds:schemaRef ds:uri="http://schemas.microsoft.com/office/2006/metadata/properties"/>
    <ds:schemaRef ds:uri="http://purl.org/dc/elements/1.1/"/>
    <ds:schemaRef ds:uri="http://schemas.microsoft.com/office/2006/documentManagement/types"/>
    <ds:schemaRef ds:uri="f9a02c79-f89a-4756-8ef1-377f3f7b1aa2"/>
    <ds:schemaRef ds:uri="http://schemas.microsoft.com/office/infopath/2007/PartnerControls"/>
    <ds:schemaRef ds:uri="http://schemas.openxmlformats.org/package/2006/metadata/core-properties"/>
    <ds:schemaRef ds:uri="05c452c8-1c6f-4d8e-b449-e328afff9455"/>
    <ds:schemaRef ds:uri="ff47d776-8114-4207-8cc3-ed44e79849e7"/>
  </ds:schemaRefs>
</ds:datastoreItem>
</file>

<file path=customXml/itemProps3.xml><?xml version="1.0" encoding="utf-8"?>
<ds:datastoreItem xmlns:ds="http://schemas.openxmlformats.org/officeDocument/2006/customXml" ds:itemID="{28739A3B-44F2-4B1D-86F9-B06C3C6995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4597</TotalTime>
  <Words>998</Words>
  <Application>Microsoft Office PowerPoint</Application>
  <PresentationFormat>Widescreen</PresentationFormat>
  <Paragraphs>101</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Times New Roman</vt:lpstr>
      <vt:lpstr>2024 LIMRA-LOMA Presentation</vt:lpstr>
      <vt:lpstr>Authentication Without Alienation: Balancing Data Security and Experience in Financial Services</vt:lpstr>
      <vt:lpstr>Background and Context</vt:lpstr>
      <vt:lpstr>Objectives</vt:lpstr>
      <vt:lpstr>Project Approach</vt:lpstr>
      <vt:lpstr>Project Approach and Questions</vt:lpstr>
      <vt:lpstr>Optional Financial Professionals Scope</vt:lpstr>
      <vt:lpstr>Deliverables</vt:lpstr>
      <vt:lpstr>Anticipated Timeline &amp; Fees</vt:lpstr>
      <vt:lpstr>Sponsor Benefits</vt:lpstr>
      <vt:lpstr>Our Organization and Brands</vt:lpstr>
      <vt:lpstr>Applied Research Solutions Team</vt:lpstr>
      <vt:lpstr>LIMRA Applied Research Solutions</vt:lpstr>
      <vt:lpstr>PowerPoint Presentation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Hackett, Lai-Sahn</cp:lastModifiedBy>
  <cp:revision>68</cp:revision>
  <dcterms:created xsi:type="dcterms:W3CDTF">2022-04-11T13:29:07Z</dcterms:created>
  <dcterms:modified xsi:type="dcterms:W3CDTF">2025-10-02T21:57:33Z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