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7"/>
  </p:notesMasterIdLst>
  <p:handoutMasterIdLst>
    <p:handoutMasterId r:id="rId18"/>
  </p:handoutMasterIdLst>
  <p:sldIdLst>
    <p:sldId id="397" r:id="rId5"/>
    <p:sldId id="441" r:id="rId6"/>
    <p:sldId id="337" r:id="rId7"/>
    <p:sldId id="437" r:id="rId8"/>
    <p:sldId id="442" r:id="rId9"/>
    <p:sldId id="406" r:id="rId10"/>
    <p:sldId id="435" r:id="rId11"/>
    <p:sldId id="436" r:id="rId12"/>
    <p:sldId id="392" r:id="rId13"/>
    <p:sldId id="433" r:id="rId14"/>
    <p:sldId id="432" r:id="rId15"/>
    <p:sldId id="41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D12853-423E-F6ED-BC13-1BC035F250EB}" name="Lorenz, Michelle" initials="ML" userId="S::MLorenz@limra.com::541e9a60-f3ac-4174-97be-399388a497a2" providerId="AD"/>
  <p188:author id="{E97EF3DC-C831-956A-F6CD-4E741CF386B8}" name="Graziano, Maria" initials="MG" userId="S::MGraziano@limra.com::e1223b9a-6859-43e8-b744-f2fba30ace49" providerId="AD"/>
  <p188:author id="{5FC69AE8-F007-68A1-EC62-F6C211AE6E8A}" name="Hackett, Lai-Sahn" initials="LH" userId="S::LHackett@limra.com::1c035efd-93f7-4649-a7bb-b61b9fdfa0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7B"/>
    <a:srgbClr val="FF0000"/>
    <a:srgbClr val="FFD100"/>
    <a:srgbClr val="F9C606"/>
    <a:srgbClr val="006EA0"/>
    <a:srgbClr val="002F70"/>
    <a:srgbClr val="DAAA00"/>
    <a:srgbClr val="404040"/>
    <a:srgbClr val="026EA0"/>
    <a:srgbClr val="769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6" autoAdjust="0"/>
    <p:restoredTop sz="80145" autoAdjust="0"/>
  </p:normalViewPr>
  <p:slideViewPr>
    <p:cSldViewPr snapToGrid="0">
      <p:cViewPr varScale="1">
        <p:scale>
          <a:sx n="88" d="100"/>
          <a:sy n="88" d="100"/>
        </p:scale>
        <p:origin x="774" y="96"/>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9" d="100"/>
          <a:sy n="89" d="100"/>
        </p:scale>
        <p:origin x="371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54686D-1A2B-4337-B141-16C810AEFD68}" type="datetimeFigureOut">
              <a:rPr lang="en-US" smtClean="0">
                <a:latin typeface="Aptos" panose="020B0004020202020204" pitchFamily="34" charset="0"/>
              </a:rPr>
              <a:t>6/11/2025</a:t>
            </a:fld>
            <a:endParaRPr lang="en-US" dirty="0">
              <a:latin typeface="Aptos" panose="020B00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0E46D3-CB57-4E2A-B7DC-DCD566DC0429}"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889D3BE4-62BE-4B60-BFFF-70CF8F0F7C95}" type="datetimeFigureOut">
              <a:rPr lang="en-US" smtClean="0"/>
              <a:pPr/>
              <a:t>6/11/2025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48AED4EE-C9DA-462C-B712-3D4638B353E0}" type="slidenum">
              <a:rPr lang="en-US" smtClean="0"/>
              <a:pPr/>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a:lvl2pPr marL="457200" algn="l" defTabSz="914400" rtl="0" eaLnBrk="1" latinLnBrk="0" hangingPunct="1">
      <a:defRPr sz="1200" kern="1200">
        <a:solidFill>
          <a:schemeClr val="tx1"/>
        </a:solidFill>
        <a:latin typeface="Aptos" panose="020B0004020202020204" pitchFamily="34" charset="0"/>
        <a:ea typeface="+mn-ea"/>
        <a:cs typeface="+mn-cs"/>
      </a:defRPr>
    </a:lvl2pPr>
    <a:lvl3pPr marL="914400" algn="l" defTabSz="914400" rtl="0" eaLnBrk="1" latinLnBrk="0" hangingPunct="1">
      <a:defRPr sz="1200" kern="1200">
        <a:solidFill>
          <a:schemeClr val="tx1"/>
        </a:solidFill>
        <a:latin typeface="Aptos" panose="020B0004020202020204" pitchFamily="34" charset="0"/>
        <a:ea typeface="+mn-ea"/>
        <a:cs typeface="+mn-cs"/>
      </a:defRPr>
    </a:lvl3pPr>
    <a:lvl4pPr marL="1371600" algn="l" defTabSz="914400" rtl="0" eaLnBrk="1" latinLnBrk="0" hangingPunct="1">
      <a:defRPr sz="1200" kern="1200">
        <a:solidFill>
          <a:schemeClr val="tx1"/>
        </a:solidFill>
        <a:latin typeface="Aptos" panose="020B0004020202020204" pitchFamily="34" charset="0"/>
        <a:ea typeface="+mn-ea"/>
        <a:cs typeface="+mn-cs"/>
      </a:defRPr>
    </a:lvl4pPr>
    <a:lvl5pPr marL="1828800" algn="l" defTabSz="914400" rtl="0" eaLnBrk="1" latinLnBrk="0" hangingPunct="1">
      <a:defRPr sz="120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8AED4EE-C9DA-462C-B712-3D4638B353E0}" type="slidenum">
              <a:rPr lang="en-US" smtClean="0"/>
              <a:t>1</a:t>
            </a:fld>
            <a:endParaRPr lang="en-US" dirty="0"/>
          </a:p>
        </p:txBody>
      </p:sp>
    </p:spTree>
    <p:extLst>
      <p:ext uri="{BB962C8B-B14F-4D97-AF65-F5344CB8AC3E}">
        <p14:creationId xmlns:p14="http://schemas.microsoft.com/office/powerpoint/2010/main" val="424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Consortium Research</a:t>
            </a:r>
          </a:p>
          <a:p>
            <a:pPr marL="171450" indent="-171450">
              <a:buFont typeface="Arial" panose="020B0604020202020204" pitchFamily="34" charset="0"/>
              <a:buChar char="•"/>
            </a:pPr>
            <a:r>
              <a:rPr lang="en-US" dirty="0"/>
              <a:t>Topics are based on timely and relevant study topics emerge from member engagement, committees and study groups</a:t>
            </a:r>
          </a:p>
          <a:p>
            <a:pPr marL="171450" indent="-171450">
              <a:buFont typeface="Arial" panose="020B0604020202020204" pitchFamily="34" charset="0"/>
              <a:buChar char="•"/>
            </a:pPr>
            <a:r>
              <a:rPr lang="en-US" dirty="0"/>
              <a:t>Member sponsors have an opportunity to contribute to the survey and help shape the sample</a:t>
            </a:r>
          </a:p>
          <a:p>
            <a:pPr marL="171450" indent="-171450">
              <a:buFont typeface="Arial" panose="020B0604020202020204" pitchFamily="34" charset="0"/>
              <a:buChar char="•"/>
            </a:pPr>
            <a:r>
              <a:rPr lang="en-US" dirty="0"/>
              <a:t>Multiple sponsors brings cost efficiencies</a:t>
            </a:r>
          </a:p>
          <a:p>
            <a:pPr marL="171450" indent="-171450">
              <a:buFont typeface="Arial" panose="020B0604020202020204" pitchFamily="34" charset="0"/>
              <a:buChar char="•"/>
            </a:pPr>
            <a:r>
              <a:rPr lang="en-US" dirty="0"/>
              <a:t>Leverage our historical data to look at trends and changes over time</a:t>
            </a:r>
          </a:p>
          <a:p>
            <a:pPr marL="171450" indent="-171450">
              <a:buFont typeface="Arial" panose="020B0604020202020204" pitchFamily="34" charset="0"/>
              <a:buChar char="•"/>
            </a:pPr>
            <a:r>
              <a:rPr lang="en-US" dirty="0"/>
              <a:t>Exclusive access to data that isn’t part of member benefit research</a:t>
            </a:r>
          </a:p>
        </p:txBody>
      </p:sp>
      <p:sp>
        <p:nvSpPr>
          <p:cNvPr id="4" name="Slide Number Placeholder 3"/>
          <p:cNvSpPr>
            <a:spLocks noGrp="1"/>
          </p:cNvSpPr>
          <p:nvPr>
            <p:ph type="sldNum" sz="quarter" idx="5"/>
          </p:nvPr>
        </p:nvSpPr>
        <p:spPr/>
        <p:txBody>
          <a:bodyPr/>
          <a:lstStyle/>
          <a:p>
            <a:fld id="{48AED4EE-C9DA-462C-B712-3D4638B353E0}" type="slidenum">
              <a:rPr lang="en-US" smtClean="0"/>
              <a:pPr/>
              <a:t>2</a:t>
            </a:fld>
            <a:endParaRPr lang="en-US" dirty="0"/>
          </a:p>
        </p:txBody>
      </p:sp>
    </p:spTree>
    <p:extLst>
      <p:ext uri="{BB962C8B-B14F-4D97-AF65-F5344CB8AC3E}">
        <p14:creationId xmlns:p14="http://schemas.microsoft.com/office/powerpoint/2010/main" val="99476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Aft>
                <a:spcPts val="800"/>
              </a:spcAft>
              <a:buFont typeface="Arial" panose="020B0604020202020204" pitchFamily="34" charset="0"/>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the Sandwich Generation, why now? </a:t>
            </a:r>
          </a:p>
          <a:p>
            <a:pPr marL="285750" marR="0" lvl="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Research shows that the Sandwich Generation – Growing segment of the population </a:t>
            </a:r>
          </a:p>
          <a:p>
            <a:pPr marL="742950" marR="0" lvl="1"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26% of U.S. adults (over half in their 40s) are supporting both aging parents and children. </a:t>
            </a:r>
          </a:p>
          <a:p>
            <a:pPr marL="742950" marR="0" lvl="1"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burden has intensified since the pandemic with over half of parents providing support for adult children.</a:t>
            </a:r>
          </a:p>
          <a:p>
            <a:pPr marL="742950" marR="0" lvl="1"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Nearly 75% of this population is adjusting their retirement goals and 34% plan to delay retirement.</a:t>
            </a:r>
          </a:p>
          <a:p>
            <a:pPr marL="285750" marR="0" lvl="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else do we know?</a:t>
            </a:r>
          </a:p>
          <a:p>
            <a:pPr marL="742950" marR="0" lvl="1"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Key buyer segment – active decision makers for life,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LTC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retirement/wealth planning</a:t>
            </a:r>
          </a:p>
          <a:p>
            <a:pPr marL="742950" marR="0" lvl="1"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Greater financial pressure with few safety nets – Need to better understand how we can help address their challenges – opens up the door for new product innovation opportunities</a:t>
            </a:r>
          </a:p>
          <a:p>
            <a:pPr marL="285750" marR="0" lvl="0"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makes us different? </a:t>
            </a:r>
          </a:p>
          <a:p>
            <a:pPr marL="742950" marR="0" lvl="1"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Ability to compare to LIMRA historical data – attitudes and behaviors </a:t>
            </a:r>
          </a:p>
          <a:p>
            <a:pPr marL="742950" marR="0" lvl="1"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Solution oriented – validate trends, understand preferences, and test new solutions</a:t>
            </a:r>
          </a:p>
        </p:txBody>
      </p:sp>
      <p:sp>
        <p:nvSpPr>
          <p:cNvPr id="4" name="Slide Number Placeholder 3"/>
          <p:cNvSpPr>
            <a:spLocks noGrp="1"/>
          </p:cNvSpPr>
          <p:nvPr>
            <p:ph type="sldNum" sz="quarter" idx="10"/>
          </p:nvPr>
        </p:nvSpPr>
        <p:spPr/>
        <p:txBody>
          <a:bodyPr/>
          <a:lstStyle/>
          <a:p>
            <a:fld id="{48AED4EE-C9DA-462C-B712-3D4638B353E0}" type="slidenum">
              <a:rPr lang="en-US" smtClean="0"/>
              <a:t>3</a:t>
            </a:fld>
            <a:endParaRPr lang="en-US" dirty="0"/>
          </a:p>
        </p:txBody>
      </p:sp>
    </p:spTree>
    <p:extLst>
      <p:ext uri="{BB962C8B-B14F-4D97-AF65-F5344CB8AC3E}">
        <p14:creationId xmlns:p14="http://schemas.microsoft.com/office/powerpoint/2010/main" val="315700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Goals</a:t>
            </a:r>
          </a:p>
          <a:p>
            <a:pPr marL="171450" indent="-171450">
              <a:buFont typeface="Arial" panose="020B0604020202020204" pitchFamily="34" charset="0"/>
              <a:buChar char="•"/>
            </a:pPr>
            <a:r>
              <a:rPr lang="en-US" dirty="0"/>
              <a:t>Identify the market opportunity based on the segment’s needs/preferences and their receptivity to specific products.</a:t>
            </a:r>
          </a:p>
          <a:p>
            <a:pPr marL="171450" indent="-171450">
              <a:buFont typeface="Arial" panose="020B0604020202020204" pitchFamily="34" charset="0"/>
              <a:buChar char="•"/>
            </a:pPr>
            <a:r>
              <a:rPr lang="en-US" dirty="0"/>
              <a:t>Leverage a 2015 LIMRA study to track what has changed in the market and explore high-level product/solution concepts.</a:t>
            </a:r>
          </a:p>
          <a:p>
            <a:pPr marL="171450" indent="-171450">
              <a:buFont typeface="Arial" panose="020B0604020202020204" pitchFamily="34" charset="0"/>
              <a:buChar char="•"/>
            </a:pPr>
            <a:r>
              <a:rPr lang="en-US" dirty="0"/>
              <a:t>Gauge willingness to pay for bundled financial assistance plus service-based solutions to help inform product dev.</a:t>
            </a:r>
          </a:p>
          <a:p>
            <a:endParaRPr lang="en-US" dirty="0"/>
          </a:p>
          <a:p>
            <a:r>
              <a:rPr lang="en-US" dirty="0"/>
              <a:t>Reaction &amp; Feedback: </a:t>
            </a:r>
          </a:p>
          <a:p>
            <a:pPr marL="171450" indent="-171450">
              <a:buFont typeface="Arial" panose="020B0604020202020204" pitchFamily="34" charset="0"/>
              <a:buChar char="•"/>
            </a:pPr>
            <a:r>
              <a:rPr lang="en-US" dirty="0"/>
              <a:t>Would a study like this be valuable? (if not, we want to know that too)</a:t>
            </a:r>
          </a:p>
          <a:p>
            <a:pPr marL="171450" indent="-171450">
              <a:buFont typeface="Arial" panose="020B0604020202020204" pitchFamily="34" charset="0"/>
              <a:buChar char="•"/>
            </a:pPr>
            <a:r>
              <a:rPr lang="en-US" dirty="0"/>
              <a:t>Are there certain objectives that are more or less of interest?</a:t>
            </a:r>
          </a:p>
        </p:txBody>
      </p:sp>
      <p:sp>
        <p:nvSpPr>
          <p:cNvPr id="4" name="Slide Number Placeholder 3"/>
          <p:cNvSpPr>
            <a:spLocks noGrp="1"/>
          </p:cNvSpPr>
          <p:nvPr>
            <p:ph type="sldNum" sz="quarter" idx="5"/>
          </p:nvPr>
        </p:nvSpPr>
        <p:spPr/>
        <p:txBody>
          <a:bodyPr/>
          <a:lstStyle/>
          <a:p>
            <a:fld id="{48AED4EE-C9DA-462C-B712-3D4638B353E0}" type="slidenum">
              <a:rPr lang="en-US" smtClean="0"/>
              <a:pPr/>
              <a:t>4</a:t>
            </a:fld>
            <a:endParaRPr lang="en-US" dirty="0"/>
          </a:p>
        </p:txBody>
      </p:sp>
    </p:spTree>
    <p:extLst>
      <p:ext uri="{BB962C8B-B14F-4D97-AF65-F5344CB8AC3E}">
        <p14:creationId xmlns:p14="http://schemas.microsoft.com/office/powerpoint/2010/main" val="348105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200" dirty="0"/>
              <a:t>Sponsors will have input into the survey questionnaire </a:t>
            </a:r>
          </a:p>
          <a:p>
            <a:pPr>
              <a:spcAft>
                <a:spcPts val="1200"/>
              </a:spcAft>
            </a:pPr>
            <a:r>
              <a:rPr lang="en-US" sz="1200" dirty="0"/>
              <a:t>We’ll revisit key questions from ’15 study to ensure comparability (first 2 examples of ’15 questions)</a:t>
            </a:r>
          </a:p>
          <a:p>
            <a:pPr>
              <a:spcAft>
                <a:spcPts val="1200"/>
              </a:spcAft>
            </a:pPr>
            <a:r>
              <a:rPr lang="en-US" sz="1200" dirty="0"/>
              <a:t>Plus, focus on trade-offs, product concepts and pricing (last 3 examples of NEW questions – product concept testing) </a:t>
            </a:r>
          </a:p>
          <a:p>
            <a:pPr>
              <a:spcAft>
                <a:spcPts val="1200"/>
              </a:spcAft>
            </a:pPr>
            <a:endParaRPr lang="en-US" sz="1200" dirty="0"/>
          </a:p>
          <a:p>
            <a:pPr>
              <a:spcAft>
                <a:spcPts val="1200"/>
              </a:spcAft>
            </a:pPr>
            <a:endParaRPr lang="en-US" sz="1200"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5</a:t>
            </a:fld>
            <a:endParaRPr lang="en-US" dirty="0"/>
          </a:p>
        </p:txBody>
      </p:sp>
    </p:spTree>
    <p:extLst>
      <p:ext uri="{BB962C8B-B14F-4D97-AF65-F5344CB8AC3E}">
        <p14:creationId xmlns:p14="http://schemas.microsoft.com/office/powerpoint/2010/main" val="342163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Open-Ended Responses – </a:t>
            </a:r>
            <a:r>
              <a:rPr lang="en-US" b="0" dirty="0"/>
              <a:t>Capture richer context/deeper insights - prompts/guidance to help articulate thoughts, give examples to help keep focus vs general</a:t>
            </a:r>
          </a:p>
          <a:p>
            <a:r>
              <a:rPr lang="en-US" b="1" dirty="0"/>
              <a:t>Sample: n=2,000</a:t>
            </a:r>
          </a:p>
          <a:p>
            <a:r>
              <a:rPr lang="en-US" dirty="0"/>
              <a:t>A 40-64</a:t>
            </a:r>
          </a:p>
          <a:p>
            <a:r>
              <a:rPr lang="en-US" dirty="0"/>
              <a:t>Raising a minor child or financially supporting an adult child under age 25 (at least partially supporting)</a:t>
            </a:r>
          </a:p>
          <a:p>
            <a:r>
              <a:rPr lang="en-US" dirty="0"/>
              <a:t>Have a living parent age 65+ they currently or anticipate providing some type of caregiver/financial support in the next 5 years.</a:t>
            </a:r>
          </a:p>
          <a:p>
            <a:endParaRPr lang="en-US" dirty="0"/>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6</a:t>
            </a:fld>
            <a:endParaRPr lang="en-US" dirty="0"/>
          </a:p>
        </p:txBody>
      </p:sp>
    </p:spTree>
    <p:extLst>
      <p:ext uri="{BB962C8B-B14F-4D97-AF65-F5344CB8AC3E}">
        <p14:creationId xmlns:p14="http://schemas.microsoft.com/office/powerpoint/2010/main" val="322344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7</a:t>
            </a:fld>
            <a:endParaRPr lang="en-US" dirty="0"/>
          </a:p>
        </p:txBody>
      </p:sp>
    </p:spTree>
    <p:extLst>
      <p:ext uri="{BB962C8B-B14F-4D97-AF65-F5344CB8AC3E}">
        <p14:creationId xmlns:p14="http://schemas.microsoft.com/office/powerpoint/2010/main" val="137524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8</a:t>
            </a:fld>
            <a:endParaRPr lang="en-US" dirty="0"/>
          </a:p>
        </p:txBody>
      </p:sp>
    </p:spTree>
    <p:extLst>
      <p:ext uri="{BB962C8B-B14F-4D97-AF65-F5344CB8AC3E}">
        <p14:creationId xmlns:p14="http://schemas.microsoft.com/office/powerpoint/2010/main" val="3970442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hyperlink" Target="mailto:lferris@limra.com" TargetMode="External"/><Relationship Id="rId3" Type="http://schemas.openxmlformats.org/officeDocument/2006/relationships/hyperlink" Target="mailto:sokeefe@limra.com" TargetMode="External"/><Relationship Id="rId7" Type="http://schemas.openxmlformats.org/officeDocument/2006/relationships/hyperlink" Target="mailto:sodonnell@limra.com" TargetMode="External"/><Relationship Id="rId2" Type="http://schemas.openxmlformats.org/officeDocument/2006/relationships/hyperlink" Target="mailto:lhackett@limra.com" TargetMode="External"/><Relationship Id="rId1" Type="http://schemas.openxmlformats.org/officeDocument/2006/relationships/slideMaster" Target="../slideMasters/slideMaster1.xml"/><Relationship Id="rId6" Type="http://schemas.openxmlformats.org/officeDocument/2006/relationships/hyperlink" Target="mailto:mlorenz@limra.com" TargetMode="External"/><Relationship Id="rId5" Type="http://schemas.openxmlformats.org/officeDocument/2006/relationships/hyperlink" Target="mailto:jzaki-azat@limra.com" TargetMode="External"/><Relationship Id="rId4" Type="http://schemas.openxmlformats.org/officeDocument/2006/relationships/hyperlink" Target="mailto:dly@limra.com" TargetMode="Externa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latin typeface="Aptos" panose="020B0004020202020204" pitchFamily="34" charset="0"/>
            </a:endParaRPr>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72673E52-540F-3BCC-F594-342770CF6278}"/>
              </a:ext>
            </a:extLst>
          </p:cNvPr>
          <p:cNvPicPr>
            <a:picLocks noChangeAspect="1"/>
          </p:cNvPicPr>
          <p:nvPr userDrawn="1"/>
        </p:nvPicPr>
        <p:blipFill>
          <a:blip r:embed="rId3"/>
          <a:stretch>
            <a:fillRect/>
          </a:stretch>
        </p:blipFill>
        <p:spPr>
          <a:xfrm>
            <a:off x="10026693" y="6073803"/>
            <a:ext cx="1724279" cy="496055"/>
          </a:xfrm>
          <a:prstGeom prst="rect">
            <a:avLst/>
          </a:prstGeom>
        </p:spPr>
      </p:pic>
      <p:pic>
        <p:nvPicPr>
          <p:cNvPr id="6" name="Picture 5" descr="Women and child sitting on stoop">
            <a:extLst>
              <a:ext uri="{FF2B5EF4-FFF2-40B4-BE49-F238E27FC236}">
                <a16:creationId xmlns:a16="http://schemas.microsoft.com/office/drawing/2014/main" id="{75EE9A38-65B0-1437-184E-17DAEAC72905}"/>
              </a:ext>
            </a:extLst>
          </p:cNvPr>
          <p:cNvPicPr>
            <a:picLocks noChangeAspect="1"/>
          </p:cNvPicPr>
          <p:nvPr userDrawn="1"/>
        </p:nvPicPr>
        <p:blipFill>
          <a:blip r:embed="rId4"/>
          <a:srcRect t="11384" b="25795"/>
          <a:stretch/>
        </p:blipFill>
        <p:spPr>
          <a:xfrm>
            <a:off x="4088" y="-1"/>
            <a:ext cx="12187912" cy="5105401"/>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atin typeface="Aptos" panose="020B0004020202020204" pitchFamily="34" charset="0"/>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latin typeface="Aptos" panose="020B0004020202020204" pitchFamily="34" charset="0"/>
            </a:endParaRPr>
          </a:p>
        </p:txBody>
      </p:sp>
      <p:sp>
        <p:nvSpPr>
          <p:cNvPr id="12" name="Rectangle 11"/>
          <p:cNvSpPr/>
          <p:nvPr userDrawn="1"/>
        </p:nvSpPr>
        <p:spPr>
          <a:xfrm>
            <a:off x="0" y="4378221"/>
            <a:ext cx="12191999" cy="1241530"/>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latin typeface="Aptos" panose="020B0004020202020204" pitchFamily="34" charset="0"/>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latin typeface="Aptos" panose="020B0004020202020204" pitchFamily="34" charset="0"/>
              </a:defRPr>
            </a:lvl1pPr>
          </a:lstStyle>
          <a:p>
            <a:r>
              <a:rPr lang="en-US" dirty="0"/>
              <a:t>Click to edit section text</a:t>
            </a:r>
          </a:p>
        </p:txBody>
      </p:sp>
      <p:sp>
        <p:nvSpPr>
          <p:cNvPr id="2" name="Slide Number Placeholder 2">
            <a:extLst>
              <a:ext uri="{FF2B5EF4-FFF2-40B4-BE49-F238E27FC236}">
                <a16:creationId xmlns:a16="http://schemas.microsoft.com/office/drawing/2014/main" id="{CF4A2717-C8B4-484E-4BEB-91DFA5DA8F47}"/>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905958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Slide Number Placeholder 2">
            <a:extLst>
              <a:ext uri="{FF2B5EF4-FFF2-40B4-BE49-F238E27FC236}">
                <a16:creationId xmlns:a16="http://schemas.microsoft.com/office/drawing/2014/main" id="{5B820695-8BF3-9956-DC9C-CA54993AFACD}"/>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9" name="Rectangle 8">
            <a:extLst>
              <a:ext uri="{FF2B5EF4-FFF2-40B4-BE49-F238E27FC236}">
                <a16:creationId xmlns:a16="http://schemas.microsoft.com/office/drawing/2014/main" id="{E47029E6-153B-0D74-4222-7673D15E667E}"/>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0" name="Title Placeholder 37">
            <a:extLst>
              <a:ext uri="{FF2B5EF4-FFF2-40B4-BE49-F238E27FC236}">
                <a16:creationId xmlns:a16="http://schemas.microsoft.com/office/drawing/2014/main" id="{522FD1F7-25D9-70DD-EB03-C2EF93D962CD}"/>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latin typeface="Aptos" panose="020B0004020202020204" pitchFamily="34" charset="0"/>
            </a:endParaRPr>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ptos" panose="020B0004020202020204" pitchFamily="34" charset="0"/>
                  <a:cs typeface="Arial" panose="020B0604020202020204" pitchFamily="34" charset="0"/>
                </a:rPr>
                <a:t>Advancing the financial services industry by empowering our </a:t>
              </a:r>
              <a:br>
                <a:rPr lang="en-US" sz="2400" dirty="0">
                  <a:solidFill>
                    <a:srgbClr val="404040"/>
                  </a:solidFill>
                  <a:latin typeface="Aptos" panose="020B0004020202020204" pitchFamily="34" charset="0"/>
                  <a:cs typeface="Arial" panose="020B0604020202020204" pitchFamily="34" charset="0"/>
                </a:rPr>
              </a:br>
              <a:r>
                <a:rPr lang="en-US" sz="2400" dirty="0">
                  <a:solidFill>
                    <a:srgbClr val="404040"/>
                  </a:solidFill>
                  <a:latin typeface="Aptos" panose="020B0004020202020204" pitchFamily="34" charset="0"/>
                  <a:cs typeface="Arial" panose="020B0604020202020204" pitchFamily="34" charset="0"/>
                </a:rPr>
                <a:t>members with </a:t>
              </a:r>
              <a:r>
                <a:rPr lang="en-US" sz="2400" b="1" dirty="0">
                  <a:solidFill>
                    <a:srgbClr val="002F70"/>
                  </a:solidFill>
                  <a:latin typeface="Aptos" panose="020B0004020202020204" pitchFamily="34" charset="0"/>
                  <a:cs typeface="Arial" panose="020B0604020202020204" pitchFamily="34" charset="0"/>
                </a:rPr>
                <a:t>knowledge</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insights</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connections</a:t>
              </a:r>
              <a:r>
                <a:rPr lang="en-US" sz="2400" dirty="0">
                  <a:solidFill>
                    <a:srgbClr val="404040"/>
                  </a:solidFill>
                  <a:latin typeface="Aptos" panose="020B0004020202020204" pitchFamily="34" charset="0"/>
                  <a:cs typeface="Arial" panose="020B0604020202020204" pitchFamily="34" charset="0"/>
                </a:rPr>
                <a:t>, and </a:t>
              </a:r>
              <a:r>
                <a:rPr lang="en-US" sz="2400" b="1" dirty="0">
                  <a:solidFill>
                    <a:srgbClr val="002F70"/>
                  </a:solidFill>
                  <a:latin typeface="Aptos" panose="020B0004020202020204" pitchFamily="34" charset="0"/>
                  <a:cs typeface="Arial" panose="020B0604020202020204" pitchFamily="34" charset="0"/>
                </a:rPr>
                <a:t>solutions</a:t>
              </a:r>
              <a:endParaRPr lang="en-US" sz="2400" b="1" dirty="0">
                <a:solidFill>
                  <a:srgbClr val="002F70"/>
                </a:solidFill>
                <a:latin typeface="Aptos" panose="020B0004020202020204" pitchFamily="34" charset="0"/>
              </a:endParaRPr>
            </a:p>
          </p:txBody>
        </p:sp>
      </p:grpSp>
      <p:sp>
        <p:nvSpPr>
          <p:cNvPr id="2" name="Slide Number Placeholder 2">
            <a:extLst>
              <a:ext uri="{FF2B5EF4-FFF2-40B4-BE49-F238E27FC236}">
                <a16:creationId xmlns:a16="http://schemas.microsoft.com/office/drawing/2014/main" id="{4CB518EE-AEE0-6236-F412-99EB3F37D64C}"/>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pic>
        <p:nvPicPr>
          <p:cNvPr id="3" name="Picture 2">
            <a:extLst>
              <a:ext uri="{FF2B5EF4-FFF2-40B4-BE49-F238E27FC236}">
                <a16:creationId xmlns:a16="http://schemas.microsoft.com/office/drawing/2014/main" id="{8C3B7D05-C848-5378-C44E-BE1B1D94DFF7}"/>
              </a:ext>
            </a:extLst>
          </p:cNvPr>
          <p:cNvPicPr>
            <a:picLocks noChangeAspect="1"/>
          </p:cNvPicPr>
          <p:nvPr userDrawn="1"/>
        </p:nvPicPr>
        <p:blipFill>
          <a:blip r:embed="rId3"/>
          <a:srcRect l="-3016" t="-14727" r="-2812" b="-9443"/>
          <a:stretch/>
        </p:blipFill>
        <p:spPr>
          <a:xfrm>
            <a:off x="9975850" y="6000750"/>
            <a:ext cx="1822450" cy="615949"/>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
        <p:nvSpPr>
          <p:cNvPr id="4" name="Slide Number Placeholder 2">
            <a:extLst>
              <a:ext uri="{FF2B5EF4-FFF2-40B4-BE49-F238E27FC236}">
                <a16:creationId xmlns:a16="http://schemas.microsoft.com/office/drawing/2014/main" id="{37F7F690-D15F-3769-426B-17A56713A272}"/>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5" name="Rectangle 4">
            <a:extLst>
              <a:ext uri="{FF2B5EF4-FFF2-40B4-BE49-F238E27FC236}">
                <a16:creationId xmlns:a16="http://schemas.microsoft.com/office/drawing/2014/main" id="{ECA5D688-F84E-FCF0-714E-1B6617E5BB8A}"/>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2049D210-CE19-A873-8BF9-58838CA5443C}"/>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2114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051820" y="1368425"/>
            <a:ext cx="4443873" cy="3689131"/>
          </a:xfrm>
          <a:prstGeom prst="rect">
            <a:avLst/>
          </a:prstGeom>
          <a:solidFill>
            <a:schemeClr val="bg1">
              <a:lumMod val="95000"/>
            </a:schemeClr>
          </a:solid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ptos" panose="020B00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the</a:t>
            </a:r>
            <a:r>
              <a:rPr lang="en-US" sz="2400" dirty="0">
                <a:solidFill>
                  <a:schemeClr val="tx1">
                    <a:lumMod val="65000"/>
                    <a:lumOff val="35000"/>
                  </a:schemeClr>
                </a:solidFill>
                <a:latin typeface="Aptos" panose="020B0004020202020204" pitchFamily="34" charset="0"/>
                <a:cs typeface="Arial" panose="020B0604020202020204" pitchFamily="34" charset="0"/>
              </a:rPr>
              <a:t> </a:t>
            </a:r>
            <a:br>
              <a:rPr lang="en-US" sz="2400" dirty="0">
                <a:solidFill>
                  <a:schemeClr val="tx1">
                    <a:lumMod val="65000"/>
                    <a:lumOff val="35000"/>
                  </a:schemeClr>
                </a:solidFill>
                <a:latin typeface="Aptos" panose="020B00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ptos" panose="020B0004020202020204" pitchFamily="34" charset="0"/>
                <a:cs typeface="Arial" panose="020B0604020202020204" pitchFamily="34" charset="0"/>
              </a:rPr>
            </a:br>
            <a:r>
              <a:rPr lang="en-US" sz="2400" dirty="0">
                <a:solidFill>
                  <a:schemeClr val="tx1">
                    <a:lumMod val="65000"/>
                    <a:lumOff val="35000"/>
                  </a:schemeClr>
                </a:solidFill>
                <a:latin typeface="Aptos" panose="020B00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ith</a:t>
            </a:r>
            <a:r>
              <a:rPr lang="en-US" sz="2400" dirty="0">
                <a:solidFill>
                  <a:schemeClr val="tx1">
                    <a:lumMod val="65000"/>
                    <a:lumOff val="35000"/>
                  </a:schemeClr>
                </a:solidFill>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2" name="Slide Number Placeholder 2">
            <a:extLst>
              <a:ext uri="{FF2B5EF4-FFF2-40B4-BE49-F238E27FC236}">
                <a16:creationId xmlns:a16="http://schemas.microsoft.com/office/drawing/2014/main" id="{D398A1F8-D825-F123-4D15-C00C4DFEB28C}"/>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52051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ppRS Team">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95AB83-E844-5A45-D423-E7546A4BB466}"/>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LIMRA Applied Research Solutions Team</a:t>
            </a:r>
          </a:p>
        </p:txBody>
      </p:sp>
      <p:grpSp>
        <p:nvGrpSpPr>
          <p:cNvPr id="12" name="Group 11">
            <a:extLst>
              <a:ext uri="{FF2B5EF4-FFF2-40B4-BE49-F238E27FC236}">
                <a16:creationId xmlns:a16="http://schemas.microsoft.com/office/drawing/2014/main" id="{C6DC5D62-A8B3-9978-F660-F5A9B9E4945B}"/>
              </a:ext>
            </a:extLst>
          </p:cNvPr>
          <p:cNvGrpSpPr/>
          <p:nvPr userDrawn="1"/>
        </p:nvGrpSpPr>
        <p:grpSpPr>
          <a:xfrm>
            <a:off x="904240" y="1423818"/>
            <a:ext cx="10383520" cy="4365527"/>
            <a:chOff x="904240" y="1423818"/>
            <a:chExt cx="10383520" cy="4365527"/>
          </a:xfrm>
        </p:grpSpPr>
        <p:sp>
          <p:nvSpPr>
            <p:cNvPr id="13" name="Rectangle 12">
              <a:extLst>
                <a:ext uri="{FF2B5EF4-FFF2-40B4-BE49-F238E27FC236}">
                  <a16:creationId xmlns:a16="http://schemas.microsoft.com/office/drawing/2014/main" id="{FCD89065-4411-7367-FF25-6C3BCC4A2D6E}"/>
                </a:ext>
              </a:extLst>
            </p:cNvPr>
            <p:cNvSpPr/>
            <p:nvPr/>
          </p:nvSpPr>
          <p:spPr>
            <a:xfrm>
              <a:off x="6096000" y="1423818"/>
              <a:ext cx="384048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Lai-Sahn Hackett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Corporate Vice 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hlinkClick r:id="rId2"/>
                </a:rPr>
                <a:t>lhackett@limra.com</a:t>
              </a: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(860) 285-7753</a:t>
              </a:r>
            </a:p>
          </p:txBody>
        </p:sp>
        <p:grpSp>
          <p:nvGrpSpPr>
            <p:cNvPr id="14" name="Group 13">
              <a:extLst>
                <a:ext uri="{FF2B5EF4-FFF2-40B4-BE49-F238E27FC236}">
                  <a16:creationId xmlns:a16="http://schemas.microsoft.com/office/drawing/2014/main" id="{6D197E03-2D85-DE6E-B152-F6235FC85A0E}"/>
                </a:ext>
              </a:extLst>
            </p:cNvPr>
            <p:cNvGrpSpPr/>
            <p:nvPr/>
          </p:nvGrpSpPr>
          <p:grpSpPr>
            <a:xfrm>
              <a:off x="904240" y="3032934"/>
              <a:ext cx="10383520" cy="1200331"/>
              <a:chOff x="508000" y="3691819"/>
              <a:chExt cx="10383520" cy="1214297"/>
            </a:xfrm>
          </p:grpSpPr>
          <p:sp>
            <p:nvSpPr>
              <p:cNvPr id="18" name="Rectangle 17">
                <a:extLst>
                  <a:ext uri="{FF2B5EF4-FFF2-40B4-BE49-F238E27FC236}">
                    <a16:creationId xmlns:a16="http://schemas.microsoft.com/office/drawing/2014/main" id="{899211DB-9EB0-7AD6-11DC-F7BCA04C1FF8}"/>
                  </a:ext>
                </a:extLst>
              </p:cNvPr>
              <p:cNvSpPr/>
              <p:nvPr/>
            </p:nvSpPr>
            <p:spPr>
              <a:xfrm>
                <a:off x="508000" y="3691821"/>
                <a:ext cx="3840480" cy="121429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Shannon O’Keefe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Associate Research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hlinkClick r:id="rId3"/>
                  </a:rPr>
                  <a:t>sokeefe@limra.com</a:t>
                </a: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(860) 285-7806</a:t>
                </a:r>
              </a:p>
            </p:txBody>
          </p:sp>
          <p:sp>
            <p:nvSpPr>
              <p:cNvPr id="19" name="Rectangle 18">
                <a:extLst>
                  <a:ext uri="{FF2B5EF4-FFF2-40B4-BE49-F238E27FC236}">
                    <a16:creationId xmlns:a16="http://schemas.microsoft.com/office/drawing/2014/main" id="{B1862A20-6BEE-827F-DB23-23E0098D42F4}"/>
                  </a:ext>
                </a:extLst>
              </p:cNvPr>
              <p:cNvSpPr/>
              <p:nvPr/>
            </p:nvSpPr>
            <p:spPr>
              <a:xfrm>
                <a:off x="3779520" y="3691820"/>
                <a:ext cx="3840480" cy="121429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Dararith 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Assistant Research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hlinkClick r:id="rId4"/>
                  </a:rPr>
                  <a:t>dly@limra.com</a:t>
                </a: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(860) 285-7818</a:t>
                </a:r>
              </a:p>
            </p:txBody>
          </p:sp>
          <p:sp>
            <p:nvSpPr>
              <p:cNvPr id="20" name="Rectangle 19">
                <a:extLst>
                  <a:ext uri="{FF2B5EF4-FFF2-40B4-BE49-F238E27FC236}">
                    <a16:creationId xmlns:a16="http://schemas.microsoft.com/office/drawing/2014/main" id="{091B7CBD-3F8B-A512-B916-BD19C67A1BE4}"/>
                  </a:ext>
                </a:extLst>
              </p:cNvPr>
              <p:cNvSpPr/>
              <p:nvPr/>
            </p:nvSpPr>
            <p:spPr>
              <a:xfrm>
                <a:off x="7051040" y="3691819"/>
                <a:ext cx="3840480" cy="121429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Justeena Zaki-Azat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Senior Research Analyst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hlinkClick r:id="rId5"/>
                  </a:rPr>
                  <a:t>jzaki-azat@limra.com</a:t>
                </a: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(860) 298-3966</a:t>
                </a:r>
              </a:p>
            </p:txBody>
          </p:sp>
        </p:grpSp>
        <p:sp>
          <p:nvSpPr>
            <p:cNvPr id="15" name="Rectangle 14">
              <a:extLst>
                <a:ext uri="{FF2B5EF4-FFF2-40B4-BE49-F238E27FC236}">
                  <a16:creationId xmlns:a16="http://schemas.microsoft.com/office/drawing/2014/main" id="{124F0830-6D52-600B-A6B4-687FA84AFCB3}"/>
                </a:ext>
              </a:extLst>
            </p:cNvPr>
            <p:cNvSpPr/>
            <p:nvPr/>
          </p:nvSpPr>
          <p:spPr>
            <a:xfrm>
              <a:off x="2255520" y="4589016"/>
              <a:ext cx="384048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ptos" panose="020B0004020202020204" pitchFamily="34" charset="0"/>
                </a:rPr>
                <a:t>Michelle Lorenz</a:t>
              </a:r>
              <a:endParaRPr kumimoji="0" lang="en-US"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Director, Member 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hlinkClick r:id="rId6"/>
                </a:rPr>
                <a:t>mlorenz@limra.com</a:t>
              </a: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(860) 285-7736</a:t>
              </a:r>
            </a:p>
          </p:txBody>
        </p:sp>
        <p:sp>
          <p:nvSpPr>
            <p:cNvPr id="16" name="Rectangle 15">
              <a:extLst>
                <a:ext uri="{FF2B5EF4-FFF2-40B4-BE49-F238E27FC236}">
                  <a16:creationId xmlns:a16="http://schemas.microsoft.com/office/drawing/2014/main" id="{FF233B50-093A-91EE-35A0-3719C02253D6}"/>
                </a:ext>
              </a:extLst>
            </p:cNvPr>
            <p:cNvSpPr/>
            <p:nvPr/>
          </p:nvSpPr>
          <p:spPr>
            <a:xfrm>
              <a:off x="2255520" y="1423818"/>
              <a:ext cx="384048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Sean O’Donnell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Senior Vice 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hlinkClick r:id="rId7"/>
                </a:rPr>
                <a:t>sodonnell@limra.com</a:t>
              </a: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(860) 298-3913</a:t>
              </a:r>
            </a:p>
          </p:txBody>
        </p:sp>
        <p:sp>
          <p:nvSpPr>
            <p:cNvPr id="17" name="Rectangle 16">
              <a:extLst>
                <a:ext uri="{FF2B5EF4-FFF2-40B4-BE49-F238E27FC236}">
                  <a16:creationId xmlns:a16="http://schemas.microsoft.com/office/drawing/2014/main" id="{39D4FEF8-E677-47B1-A765-D9641EA61A5E}"/>
                </a:ext>
              </a:extLst>
            </p:cNvPr>
            <p:cNvSpPr/>
            <p:nvPr/>
          </p:nvSpPr>
          <p:spPr>
            <a:xfrm>
              <a:off x="6096000" y="4589016"/>
              <a:ext cx="384048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ptos" panose="020B0004020202020204" pitchFamily="34" charset="0"/>
                </a:rPr>
                <a:t>Lynn Ferris</a:t>
              </a:r>
              <a:endParaRPr kumimoji="0" lang="en-US"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Director, Business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hlinkClick r:id="rId8"/>
                </a:rPr>
                <a:t>lferris@limra.com</a:t>
              </a: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(860) 285-7849</a:t>
              </a:r>
            </a:p>
          </p:txBody>
        </p:sp>
      </p:grpSp>
    </p:spTree>
    <p:extLst>
      <p:ext uri="{BB962C8B-B14F-4D97-AF65-F5344CB8AC3E}">
        <p14:creationId xmlns:p14="http://schemas.microsoft.com/office/powerpoint/2010/main" val="1171919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out AppR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579C98-F1E8-AEC5-B641-594CD848CBD0}"/>
              </a:ext>
            </a:extLst>
          </p:cNvPr>
          <p:cNvSpPr/>
          <p:nvPr userDrawn="1"/>
        </p:nvSpPr>
        <p:spPr>
          <a:xfrm>
            <a:off x="2" y="767255"/>
            <a:ext cx="12191998" cy="6090745"/>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8A65FE83-310C-5A8B-F772-9E05A73FE7F4}"/>
              </a:ext>
            </a:extLst>
          </p:cNvPr>
          <p:cNvSpPr/>
          <p:nvPr userDrawn="1"/>
        </p:nvSpPr>
        <p:spPr>
          <a:xfrm>
            <a:off x="0" y="0"/>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LIMRA Applied Research Solutions</a:t>
            </a:r>
          </a:p>
        </p:txBody>
      </p:sp>
      <p:sp>
        <p:nvSpPr>
          <p:cNvPr id="3" name="Rectangle 2">
            <a:extLst>
              <a:ext uri="{FF2B5EF4-FFF2-40B4-BE49-F238E27FC236}">
                <a16:creationId xmlns:a16="http://schemas.microsoft.com/office/drawing/2014/main" id="{9841DFAC-4841-4E5A-D5CA-D28F8084FE86}"/>
              </a:ext>
            </a:extLst>
          </p:cNvPr>
          <p:cNvSpPr/>
          <p:nvPr userDrawn="1"/>
        </p:nvSpPr>
        <p:spPr>
          <a:xfrm>
            <a:off x="6270398" y="2764994"/>
            <a:ext cx="5467717" cy="3017412"/>
          </a:xfrm>
          <a:prstGeom prst="rect">
            <a:avLst/>
          </a:prstGeom>
          <a:solidFill>
            <a:schemeClr val="bg2">
              <a:lumMod val="20000"/>
              <a:lumOff val="80000"/>
            </a:schemeClr>
          </a:solidFill>
          <a:ln w="28575">
            <a:solidFill>
              <a:srgbClr val="00437B"/>
            </a:solid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Consortia research allows members to partner with and through LIMRA to cost-effectively research hot topics. Consortia research gives companies the opportunity to play an active role with other organizations to investigate a common area of need, including exploring opportunities in emerging markets, determining the market potential for new products, understanding the buying process, positioning with producers, and more. </a:t>
            </a:r>
          </a:p>
        </p:txBody>
      </p:sp>
      <p:sp>
        <p:nvSpPr>
          <p:cNvPr id="5" name="Rectangle 4">
            <a:extLst>
              <a:ext uri="{FF2B5EF4-FFF2-40B4-BE49-F238E27FC236}">
                <a16:creationId xmlns:a16="http://schemas.microsoft.com/office/drawing/2014/main" id="{9223631A-526B-4560-CE78-535F01F4B5EC}"/>
              </a:ext>
            </a:extLst>
          </p:cNvPr>
          <p:cNvSpPr/>
          <p:nvPr userDrawn="1"/>
        </p:nvSpPr>
        <p:spPr>
          <a:xfrm>
            <a:off x="417448" y="2764994"/>
            <a:ext cx="5468112" cy="3017412"/>
          </a:xfrm>
          <a:prstGeom prst="rect">
            <a:avLst/>
          </a:prstGeom>
          <a:solidFill>
            <a:schemeClr val="bg2">
              <a:lumMod val="20000"/>
              <a:lumOff val="80000"/>
            </a:schemeClr>
          </a:solidFill>
          <a:ln w="28575">
            <a:solidFill>
              <a:srgbClr val="00437B"/>
            </a:solid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LIMRA’s Applied Research team partners with you to conduct quantitative and qualitative research to capture the specific insights you need to support decision making across all product lines and distribution channels. Custom research can help you improve the customer experience, design a new product, test a product concept, explore new markets, and more. </a:t>
            </a:r>
          </a:p>
        </p:txBody>
      </p:sp>
      <p:sp>
        <p:nvSpPr>
          <p:cNvPr id="8" name="Text Placeholder 3">
            <a:extLst>
              <a:ext uri="{FF2B5EF4-FFF2-40B4-BE49-F238E27FC236}">
                <a16:creationId xmlns:a16="http://schemas.microsoft.com/office/drawing/2014/main" id="{984DA346-7A55-BD25-0C58-6E1E15B675A8}"/>
              </a:ext>
            </a:extLst>
          </p:cNvPr>
          <p:cNvSpPr txBox="1">
            <a:spLocks/>
          </p:cNvSpPr>
          <p:nvPr userDrawn="1"/>
        </p:nvSpPr>
        <p:spPr>
          <a:xfrm>
            <a:off x="417448" y="2771702"/>
            <a:ext cx="5468112" cy="400050"/>
          </a:xfrm>
          <a:prstGeom prst="rect">
            <a:avLst/>
          </a:prstGeom>
          <a:solidFill>
            <a:srgbClr val="00437B"/>
          </a:solidFill>
        </p:spPr>
        <p:txBody>
          <a:bodyPr anchor="ctr" anchorCtr="0"/>
          <a:lstStyle>
            <a:lvl1pPr marL="0" indent="0" algn="ctr" rtl="0" eaLnBrk="1" fontAlgn="base" hangingPunct="1">
              <a:lnSpc>
                <a:spcPct val="120000"/>
              </a:lnSpc>
              <a:spcBef>
                <a:spcPts val="0"/>
              </a:spcBef>
              <a:spcAft>
                <a:spcPts val="1260"/>
              </a:spcAft>
              <a:buClr>
                <a:schemeClr val="accent1"/>
              </a:buClr>
              <a:buSzPct val="90000"/>
              <a:buFont typeface="Arial"/>
              <a:buNone/>
              <a:defRPr sz="1600" b="1" cap="all" spc="20" baseline="0">
                <a:solidFill>
                  <a:schemeClr val="bg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20000"/>
              </a:lnSpc>
              <a:spcBef>
                <a:spcPts val="0"/>
              </a:spcBef>
              <a:spcAft>
                <a:spcPts val="1260"/>
              </a:spcAft>
              <a:buClr>
                <a:srgbClr val="0B9EC1"/>
              </a:buClr>
              <a:buSzPct val="90000"/>
              <a:buFont typeface="Arial"/>
              <a:buNone/>
              <a:tabLst/>
              <a:defRPr/>
            </a:pPr>
            <a:r>
              <a:rPr kumimoji="0" lang="en-US" sz="1600" b="1" i="0" u="none" strike="noStrike" kern="0" cap="all" spc="20" normalizeH="0" baseline="0" noProof="0" dirty="0">
                <a:ln>
                  <a:noFill/>
                </a:ln>
                <a:solidFill>
                  <a:srgbClr val="FFFFFF"/>
                </a:solidFill>
                <a:effectLst/>
                <a:uLnTx/>
                <a:uFillTx/>
                <a:latin typeface="Aptos" panose="020B0004020202020204" pitchFamily="34" charset="0"/>
                <a:ea typeface="+mn-ea"/>
                <a:cs typeface="+mn-cs"/>
              </a:rPr>
              <a:t>Custom Research</a:t>
            </a:r>
          </a:p>
        </p:txBody>
      </p:sp>
      <p:sp>
        <p:nvSpPr>
          <p:cNvPr id="12" name="Text Placeholder 3">
            <a:extLst>
              <a:ext uri="{FF2B5EF4-FFF2-40B4-BE49-F238E27FC236}">
                <a16:creationId xmlns:a16="http://schemas.microsoft.com/office/drawing/2014/main" id="{970D1937-6FE2-51E3-DEC6-32DD1F8CC4E4}"/>
              </a:ext>
            </a:extLst>
          </p:cNvPr>
          <p:cNvSpPr txBox="1">
            <a:spLocks/>
          </p:cNvSpPr>
          <p:nvPr userDrawn="1"/>
        </p:nvSpPr>
        <p:spPr>
          <a:xfrm>
            <a:off x="6270398" y="2771702"/>
            <a:ext cx="5468112" cy="400050"/>
          </a:xfrm>
          <a:prstGeom prst="rect">
            <a:avLst/>
          </a:prstGeom>
          <a:solidFill>
            <a:srgbClr val="00437B"/>
          </a:solidFill>
        </p:spPr>
        <p:txBody>
          <a:bodyPr anchor="ctr" anchorCtr="0"/>
          <a:lstStyle>
            <a:lvl1pPr marL="0" indent="0" algn="ctr" rtl="0" eaLnBrk="1" fontAlgn="base" hangingPunct="1">
              <a:lnSpc>
                <a:spcPct val="120000"/>
              </a:lnSpc>
              <a:spcBef>
                <a:spcPts val="0"/>
              </a:spcBef>
              <a:spcAft>
                <a:spcPts val="1260"/>
              </a:spcAft>
              <a:buClr>
                <a:schemeClr val="accent1"/>
              </a:buClr>
              <a:buSzPct val="90000"/>
              <a:buFont typeface="Arial"/>
              <a:buNone/>
              <a:defRPr sz="1600" b="1" cap="all" spc="20" baseline="0">
                <a:solidFill>
                  <a:schemeClr val="bg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20000"/>
              </a:lnSpc>
              <a:spcBef>
                <a:spcPts val="0"/>
              </a:spcBef>
              <a:spcAft>
                <a:spcPts val="1260"/>
              </a:spcAft>
              <a:buClr>
                <a:srgbClr val="0B9EC1"/>
              </a:buClr>
              <a:buSzPct val="90000"/>
              <a:buFont typeface="Arial"/>
              <a:buNone/>
              <a:tabLst/>
              <a:defRPr/>
            </a:pPr>
            <a:r>
              <a:rPr kumimoji="0" lang="en-US" sz="1600" b="1" i="0" u="none" strike="noStrike" kern="0" cap="all" spc="20" normalizeH="0" baseline="0" noProof="0" dirty="0">
                <a:ln>
                  <a:noFill/>
                </a:ln>
                <a:solidFill>
                  <a:srgbClr val="FFFFFF"/>
                </a:solidFill>
                <a:effectLst/>
                <a:uLnTx/>
                <a:uFillTx/>
                <a:latin typeface="Aptos" panose="020B0004020202020204" pitchFamily="34" charset="0"/>
                <a:ea typeface="+mn-ea"/>
                <a:cs typeface="+mn-cs"/>
              </a:rPr>
              <a:t>Consortia Research</a:t>
            </a:r>
          </a:p>
        </p:txBody>
      </p:sp>
      <p:sp>
        <p:nvSpPr>
          <p:cNvPr id="14" name="Rectangle 13">
            <a:extLst>
              <a:ext uri="{FF2B5EF4-FFF2-40B4-BE49-F238E27FC236}">
                <a16:creationId xmlns:a16="http://schemas.microsoft.com/office/drawing/2014/main" id="{55A47E7C-2C36-1F70-5A3F-40DB8B88AF47}"/>
              </a:ext>
            </a:extLst>
          </p:cNvPr>
          <p:cNvSpPr/>
          <p:nvPr userDrawn="1"/>
        </p:nvSpPr>
        <p:spPr>
          <a:xfrm>
            <a:off x="414617" y="1147142"/>
            <a:ext cx="11320667" cy="13905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SimSun" panose="02010600030101010101" pitchFamily="2" charset="-122"/>
                <a:cs typeface="Calibri" panose="020F0502020204030204" pitchFamily="34" charset="0"/>
              </a:rPr>
              <a:t>As the premier trade association for the insurance and financial services industries, with over 700 members, including 22 members in the Fortune 100, LIMRA has a privileged view into proven best practices and emerging trends. The breadth and depth of the data flow across the industry and our unique position within it enables us to provide you with insights no one else can provide. LIMRA combines industry knowledge and research expertise that translates into </a:t>
            </a: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Calibri" panose="020F0502020204030204" pitchFamily="34" charset="0"/>
              </a:rPr>
              <a:t>a thorough understanding of the marketplace and thoughtful research design and methodology.</a:t>
            </a:r>
            <a:endPar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6612344"/>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LLG logo with copyright statem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BA505-9614-EAAA-64EF-F6539E03002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621584" y="3843838"/>
            <a:ext cx="4914963" cy="2184428"/>
          </a:xfrm>
          <a:prstGeom prst="rect">
            <a:avLst/>
          </a:prstGeom>
        </p:spPr>
      </p:pic>
    </p:spTree>
    <p:extLst>
      <p:ext uri="{BB962C8B-B14F-4D97-AF65-F5344CB8AC3E}">
        <p14:creationId xmlns:p14="http://schemas.microsoft.com/office/powerpoint/2010/main" val="175550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atin typeface="Aptos" panose="020B0004020202020204" pitchFamily="34" charset="0"/>
              </a:defRPr>
            </a:lvl1pPr>
          </a:lstStyle>
          <a:p>
            <a:r>
              <a:rPr lang="en-US" dirty="0"/>
              <a:t>Click icon to add picture</a:t>
            </a:r>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atin typeface="Aptos" panose="020B0004020202020204" pitchFamily="34" charset="0"/>
              </a:defRPr>
            </a:lvl1pPr>
            <a:lvl2pPr marL="685800" indent="-342900">
              <a:lnSpc>
                <a:spcPct val="100000"/>
              </a:lnSpc>
              <a:spcAft>
                <a:spcPts val="1800"/>
              </a:spcAft>
              <a:buClr>
                <a:schemeClr val="tx1"/>
              </a:buClr>
              <a:buSzPct val="135000"/>
              <a:buFont typeface="Arial" panose="020B0604020202020204" pitchFamily="34" charset="0"/>
              <a:buChar char="•"/>
              <a:defRPr sz="2400">
                <a:latin typeface="Aptos" panose="020B0004020202020204" pitchFamily="34" charset="0"/>
              </a:defRPr>
            </a:lvl2pPr>
            <a:lvl3pPr marL="1031875" indent="-342900">
              <a:lnSpc>
                <a:spcPct val="100000"/>
              </a:lnSpc>
              <a:spcAft>
                <a:spcPts val="1200"/>
              </a:spcAft>
              <a:buClr>
                <a:schemeClr val="tx1"/>
              </a:buClr>
              <a:buSzPct val="135000"/>
              <a:buFont typeface="Arial" panose="020B0604020202020204" pitchFamily="34" charset="0"/>
              <a:buChar char="•"/>
              <a:defRPr sz="2400">
                <a:latin typeface="Aptos" panose="020B00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3" name="Rectangle 2">
            <a:extLst>
              <a:ext uri="{FF2B5EF4-FFF2-40B4-BE49-F238E27FC236}">
                <a16:creationId xmlns:a16="http://schemas.microsoft.com/office/drawing/2014/main" id="{36FC6AB4-7B99-2AE6-F031-B86BA65AE66C}"/>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CCD1A13D-31EF-EECB-1C3B-5BCCEFA8B9DE}"/>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pic>
        <p:nvPicPr>
          <p:cNvPr id="8" name="Picture 7">
            <a:extLst>
              <a:ext uri="{FF2B5EF4-FFF2-40B4-BE49-F238E27FC236}">
                <a16:creationId xmlns:a16="http://schemas.microsoft.com/office/drawing/2014/main" id="{B137BDFE-9B22-CD04-D67E-4DDEEC60909B}"/>
              </a:ext>
            </a:extLst>
          </p:cNvPr>
          <p:cNvPicPr>
            <a:picLocks noChangeAspect="1"/>
          </p:cNvPicPr>
          <p:nvPr userDrawn="1"/>
        </p:nvPicPr>
        <p:blipFill>
          <a:blip r:embed="rId2"/>
          <a:srcRect l="-3016" t="-14727" r="-2812" b="-9443"/>
          <a:stretch/>
        </p:blipFill>
        <p:spPr>
          <a:xfrm>
            <a:off x="9975850" y="6000750"/>
            <a:ext cx="1822450" cy="615949"/>
          </a:xfrm>
          <a:prstGeom prst="rect">
            <a:avLst/>
          </a:prstGeom>
        </p:spPr>
      </p:pic>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3840" userDrawn="1">
          <p15:clr>
            <a:srgbClr val="FBAE40"/>
          </p15:clr>
        </p15:guide>
        <p15:guide id="3" orient="horz" pos="2160" userDrawn="1">
          <p15:clr>
            <a:srgbClr val="FBAE40"/>
          </p15:clr>
        </p15:guide>
        <p15:guide id="4" orient="horz" pos="408" userDrawn="1">
          <p15:clr>
            <a:srgbClr val="FBAE40"/>
          </p15:clr>
        </p15:guide>
        <p15:guide id="5" orient="horz" pos="7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grpSp>
        <p:nvGrpSpPr>
          <p:cNvPr id="2" name="Group 1">
            <a:extLst>
              <a:ext uri="{FF2B5EF4-FFF2-40B4-BE49-F238E27FC236}">
                <a16:creationId xmlns:a16="http://schemas.microsoft.com/office/drawing/2014/main" id="{C3CB0C08-1240-1B6E-5DBB-526FF86C7DFF}"/>
              </a:ext>
            </a:extLst>
          </p:cNvPr>
          <p:cNvGrpSpPr/>
          <p:nvPr userDrawn="1"/>
        </p:nvGrpSpPr>
        <p:grpSpPr>
          <a:xfrm>
            <a:off x="3046829" y="1056027"/>
            <a:ext cx="6098342" cy="3200400"/>
            <a:chOff x="1425508" y="1056027"/>
            <a:chExt cx="6098342" cy="3200400"/>
          </a:xfrm>
        </p:grpSpPr>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Premier financial services industry research and talent management organization</a:t>
              </a:r>
              <a:endParaRPr lang="en-US" dirty="0">
                <a:latin typeface="Aptos" panose="020B0004020202020204" pitchFamily="34" charset="0"/>
              </a:endParaRPr>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Flagship for industry professional development and industry networking</a:t>
              </a:r>
              <a:endParaRPr lang="en-US" dirty="0">
                <a:latin typeface="Aptos" panose="020B0004020202020204" pitchFamily="34" charset="0"/>
              </a:endParaRPr>
            </a:p>
          </p:txBody>
        </p:sp>
      </p:gr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latin typeface="Aptos" panose="020B0004020202020204" pitchFamily="34" charset="0"/>
            </a:endParaRPr>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ptos" panose="020B00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ptos" panose="020B0004020202020204" pitchFamily="34" charset="0"/>
                <a:cs typeface="Arial" panose="020B0604020202020204" pitchFamily="34" charset="0"/>
              </a:rPr>
            </a:br>
            <a:r>
              <a:rPr lang="en-US" sz="2400" dirty="0">
                <a:solidFill>
                  <a:srgbClr val="DAAA00"/>
                </a:solidFill>
                <a:latin typeface="Aptos" panose="020B0004020202020204" pitchFamily="34" charset="0"/>
                <a:cs typeface="Arial" panose="020B0604020202020204" pitchFamily="34" charset="0"/>
              </a:rPr>
              <a:t>knowledge</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insights</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connections</a:t>
            </a:r>
            <a:r>
              <a:rPr lang="en-US" sz="2400" dirty="0">
                <a:solidFill>
                  <a:schemeClr val="bg1"/>
                </a:solidFill>
                <a:latin typeface="Aptos" panose="020B0004020202020204" pitchFamily="34" charset="0"/>
                <a:cs typeface="Arial" panose="020B0604020202020204" pitchFamily="34" charset="0"/>
              </a:rPr>
              <a:t>, and </a:t>
            </a:r>
            <a:r>
              <a:rPr lang="en-US" sz="2400" dirty="0">
                <a:solidFill>
                  <a:srgbClr val="DAAA00"/>
                </a:solidFill>
                <a:latin typeface="Aptos" panose="020B0004020202020204" pitchFamily="34" charset="0"/>
                <a:cs typeface="Arial" panose="020B0604020202020204" pitchFamily="34" charset="0"/>
              </a:rPr>
              <a:t>solutions</a:t>
            </a:r>
            <a:endParaRPr lang="en-US" sz="2400" dirty="0">
              <a:latin typeface="Aptos" panose="020B0004020202020204" pitchFamily="34" charset="0"/>
            </a:endParaRPr>
          </a:p>
        </p:txBody>
      </p:sp>
      <p:sp>
        <p:nvSpPr>
          <p:cNvPr id="3" name="Rectangle 2">
            <a:extLst>
              <a:ext uri="{FF2B5EF4-FFF2-40B4-BE49-F238E27FC236}">
                <a16:creationId xmlns:a16="http://schemas.microsoft.com/office/drawing/2014/main" id="{24F88CAA-8F06-3656-CF0D-4EC80F654DC4}"/>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4" name="Title Placeholder 37">
            <a:extLst>
              <a:ext uri="{FF2B5EF4-FFF2-40B4-BE49-F238E27FC236}">
                <a16:creationId xmlns:a16="http://schemas.microsoft.com/office/drawing/2014/main" id="{7042515B-196D-B205-EA53-56EAA55EED6D}"/>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pic>
        <p:nvPicPr>
          <p:cNvPr id="6" name="Picture 5" descr="A black and white logo with white text&#10;&#10;Description automatically generated">
            <a:extLst>
              <a:ext uri="{FF2B5EF4-FFF2-40B4-BE49-F238E27FC236}">
                <a16:creationId xmlns:a16="http://schemas.microsoft.com/office/drawing/2014/main" id="{71EB111F-72C3-C02B-3EC0-1BADCF071892}"/>
              </a:ext>
            </a:extLst>
          </p:cNvPr>
          <p:cNvPicPr>
            <a:picLocks noChangeAspect="1"/>
          </p:cNvPicPr>
          <p:nvPr userDrawn="1"/>
        </p:nvPicPr>
        <p:blipFill>
          <a:blip r:embed="rId3"/>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70934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latin typeface="Aptos" panose="020B0004020202020204" pitchFamily="34" charset="0"/>
              </a:defRPr>
            </a:lvl1pPr>
          </a:lstStyle>
          <a:p>
            <a:pPr lvl="0"/>
            <a:r>
              <a:rPr lang="en-US" dirty="0"/>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atin typeface="Aptos" panose="020B0004020202020204" pitchFamily="34" charset="0"/>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96479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1pPr>
            <a:lvl2pPr marL="685800"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2pPr>
            <a:lvl3pPr marL="1033463"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3pPr>
            <a:lvl4pPr marL="1371600"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4pPr>
            <a:lvl5pPr marL="1719263" indent="-342900">
              <a:buClr>
                <a:schemeClr val="tx1"/>
              </a:buClr>
              <a:buSzPct val="135000"/>
              <a:buFont typeface="Arial" panose="020B060402020202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atin typeface="Aptos" panose="020B0004020202020204" pitchFamily="34" charset="0"/>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8" name="Rectangle 7">
            <a:extLst>
              <a:ext uri="{FF2B5EF4-FFF2-40B4-BE49-F238E27FC236}">
                <a16:creationId xmlns:a16="http://schemas.microsoft.com/office/drawing/2014/main" id="{9D2AA369-9C04-26E8-93D8-D3E1B2234236}"/>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C46B516E-F1CB-67F6-E3C6-35EC4B341A1B}"/>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C7026CAE-4D7B-40AF-43EF-14C78C73C37B}"/>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5" name="Title Placeholder 37">
            <a:extLst>
              <a:ext uri="{FF2B5EF4-FFF2-40B4-BE49-F238E27FC236}">
                <a16:creationId xmlns:a16="http://schemas.microsoft.com/office/drawing/2014/main" id="{85BF10DA-B9B5-ECFD-A8EE-2C41F25F6115}"/>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023661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3" name="Rectangle 12">
            <a:extLst>
              <a:ext uri="{FF2B5EF4-FFF2-40B4-BE49-F238E27FC236}">
                <a16:creationId xmlns:a16="http://schemas.microsoft.com/office/drawing/2014/main" id="{C4DC01B8-CEE1-3E15-199B-71DAE8112DD2}"/>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5" name="Title Placeholder 37">
            <a:extLst>
              <a:ext uri="{FF2B5EF4-FFF2-40B4-BE49-F238E27FC236}">
                <a16:creationId xmlns:a16="http://schemas.microsoft.com/office/drawing/2014/main" id="{73FFCA7F-F238-BA44-322F-D746A90CF82C}"/>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96070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1" name="Rectangle 10">
            <a:extLst>
              <a:ext uri="{FF2B5EF4-FFF2-40B4-BE49-F238E27FC236}">
                <a16:creationId xmlns:a16="http://schemas.microsoft.com/office/drawing/2014/main" id="{DA3A7BDF-114D-3943-2784-373CB52022BE}"/>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352A69DA-E32F-4F8D-DF8A-38F9236D327F}"/>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83711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D01D3-25E4-2FE8-4384-F6F807AD65E6}"/>
              </a:ext>
            </a:extLst>
          </p:cNvPr>
          <p:cNvPicPr>
            <a:picLocks noChangeAspect="1"/>
          </p:cNvPicPr>
          <p:nvPr userDrawn="1"/>
        </p:nvPicPr>
        <p:blipFill>
          <a:blip r:embed="rId19"/>
          <a:srcRect l="-3016" t="-14727" r="-2812" b="-9443"/>
          <a:stretch/>
        </p:blipFill>
        <p:spPr>
          <a:xfrm>
            <a:off x="9975850" y="6000750"/>
            <a:ext cx="1822450" cy="615949"/>
          </a:xfrm>
          <a:prstGeom prst="rect">
            <a:avLst/>
          </a:prstGeom>
        </p:spPr>
      </p:pic>
      <p:sp>
        <p:nvSpPr>
          <p:cNvPr id="2" name="Slide Number Placeholder 2">
            <a:extLst>
              <a:ext uri="{FF2B5EF4-FFF2-40B4-BE49-F238E27FC236}">
                <a16:creationId xmlns:a16="http://schemas.microsoft.com/office/drawing/2014/main" id="{D555631C-6E35-8FD7-B4B6-6D548C155DD6}"/>
              </a:ext>
            </a:extLst>
          </p:cNvPr>
          <p:cNvSpPr>
            <a:spLocks noGrp="1"/>
          </p:cNvSpPr>
          <p:nvPr>
            <p:ph type="sldNum" sz="quarter" idx="4"/>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702" r:id="rId1"/>
    <p:sldLayoutId id="2147483668" r:id="rId2"/>
    <p:sldLayoutId id="2147483695" r:id="rId3"/>
    <p:sldLayoutId id="2147483687" r:id="rId4"/>
    <p:sldLayoutId id="2147483694" r:id="rId5"/>
    <p:sldLayoutId id="2147483669" r:id="rId6"/>
    <p:sldLayoutId id="2147483693" r:id="rId7"/>
    <p:sldLayoutId id="2147483692" r:id="rId8"/>
    <p:sldLayoutId id="2147483689" r:id="rId9"/>
    <p:sldLayoutId id="2147483701" r:id="rId10"/>
    <p:sldLayoutId id="2147483691" r:id="rId11"/>
    <p:sldLayoutId id="2147483697" r:id="rId12"/>
    <p:sldLayoutId id="2147483698" r:id="rId13"/>
    <p:sldLayoutId id="2147483700" r:id="rId14"/>
    <p:sldLayoutId id="2147483703" r:id="rId15"/>
    <p:sldLayoutId id="2147483704" r:id="rId16"/>
    <p:sldLayoutId id="2147483706" r:id="rId17"/>
  </p:sldLayoutIdLs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loma.org/?utm_source=research-report&amp;utm_medium=graphics-pdf&amp;utm_campaign=graphics-pdf" TargetMode="External"/><Relationship Id="rId2" Type="http://schemas.openxmlformats.org/officeDocument/2006/relationships/hyperlink" Target="https://www.limra.com/?utm_source=research-report&amp;utm_medium=graphics-pdf&amp;utm_campaign=graphics-pdf"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CD063BB6-63DB-403B-38D2-73246DC6B9BC}"/>
              </a:ext>
            </a:extLst>
          </p:cNvPr>
          <p:cNvSpPr>
            <a:spLocks noGrp="1"/>
          </p:cNvSpPr>
          <p:nvPr>
            <p:ph type="ctrTitle"/>
          </p:nvPr>
        </p:nvSpPr>
        <p:spPr>
          <a:xfrm>
            <a:off x="441028" y="5541621"/>
            <a:ext cx="11354732" cy="477054"/>
          </a:xfrm>
        </p:spPr>
        <p:txBody>
          <a:bodyPr/>
          <a:lstStyle/>
          <a:p>
            <a:r>
              <a:rPr lang="en-US" dirty="0"/>
              <a:t>The Sandwich Generation: Stuck in the Middle with You</a:t>
            </a:r>
          </a:p>
        </p:txBody>
      </p:sp>
      <p:sp>
        <p:nvSpPr>
          <p:cNvPr id="15" name="Text Placeholder 9">
            <a:extLst>
              <a:ext uri="{FF2B5EF4-FFF2-40B4-BE49-F238E27FC236}">
                <a16:creationId xmlns:a16="http://schemas.microsoft.com/office/drawing/2014/main" id="{C4718EB8-7A5C-40D4-0EEA-356D6972AFBB}"/>
              </a:ext>
            </a:extLst>
          </p:cNvPr>
          <p:cNvSpPr>
            <a:spLocks noGrp="1"/>
          </p:cNvSpPr>
          <p:nvPr>
            <p:ph type="body" sz="quarter" idx="10"/>
          </p:nvPr>
        </p:nvSpPr>
        <p:spPr>
          <a:xfrm>
            <a:off x="441028" y="6136192"/>
            <a:ext cx="7788572" cy="333375"/>
          </a:xfrm>
        </p:spPr>
        <p:txBody>
          <a:bodyPr/>
          <a:lstStyle/>
          <a:p>
            <a:r>
              <a:rPr lang="en-US" dirty="0"/>
              <a:t>Consortium Research Proposal  |  Applied Research Solutions | June 2025</a:t>
            </a:r>
          </a:p>
        </p:txBody>
      </p:sp>
    </p:spTree>
    <p:extLst>
      <p:ext uri="{BB962C8B-B14F-4D97-AF65-F5344CB8AC3E}">
        <p14:creationId xmlns:p14="http://schemas.microsoft.com/office/powerpoint/2010/main" val="2469742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BF44BA-852E-91F7-B92D-06D1110FEB02}"/>
              </a:ext>
            </a:extLst>
          </p:cNvPr>
          <p:cNvSpPr>
            <a:spLocks noGrp="1"/>
          </p:cNvSpPr>
          <p:nvPr>
            <p:ph type="title"/>
          </p:nvPr>
        </p:nvSpPr>
        <p:spPr/>
        <p:txBody>
          <a:bodyPr/>
          <a:lstStyle/>
          <a:p>
            <a:r>
              <a:rPr lang="en-US" dirty="0"/>
              <a:t>Applied Research Solutions Team</a:t>
            </a:r>
          </a:p>
        </p:txBody>
      </p:sp>
      <p:sp>
        <p:nvSpPr>
          <p:cNvPr id="6" name="Slide Number Placeholder 5">
            <a:extLst>
              <a:ext uri="{FF2B5EF4-FFF2-40B4-BE49-F238E27FC236}">
                <a16:creationId xmlns:a16="http://schemas.microsoft.com/office/drawing/2014/main" id="{F5532F7E-6417-5540-8D61-229D85ED687A}"/>
              </a:ext>
            </a:extLst>
          </p:cNvPr>
          <p:cNvSpPr>
            <a:spLocks noGrp="1"/>
          </p:cNvSpPr>
          <p:nvPr>
            <p:ph type="sldNum" sz="quarter" idx="4294967295"/>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06F0F5-DF6A-4E0E-AC03-6B0D0B0A1300}" type="slidenum">
              <a:rPr lang="en-US" sz="900" smtClean="0"/>
              <a:pPr/>
              <a:t>10</a:t>
            </a:fld>
            <a:endParaRPr lang="en-US" sz="900" dirty="0"/>
          </a:p>
        </p:txBody>
      </p:sp>
    </p:spTree>
    <p:extLst>
      <p:ext uri="{BB962C8B-B14F-4D97-AF65-F5344CB8AC3E}">
        <p14:creationId xmlns:p14="http://schemas.microsoft.com/office/powerpoint/2010/main" val="1555356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5B484-93DD-EDE0-5721-4FD8CB1D2E49}"/>
              </a:ext>
            </a:extLst>
          </p:cNvPr>
          <p:cNvSpPr>
            <a:spLocks noGrp="1"/>
          </p:cNvSpPr>
          <p:nvPr>
            <p:ph type="title"/>
          </p:nvPr>
        </p:nvSpPr>
        <p:spPr/>
        <p:txBody>
          <a:bodyPr/>
          <a:lstStyle/>
          <a:p>
            <a:r>
              <a:rPr lang="en-US" dirty="0"/>
              <a:t>LIMRA Applied Research Solutions</a:t>
            </a:r>
          </a:p>
        </p:txBody>
      </p:sp>
      <p:sp>
        <p:nvSpPr>
          <p:cNvPr id="9" name="Slide Number Placeholder 8">
            <a:extLst>
              <a:ext uri="{FF2B5EF4-FFF2-40B4-BE49-F238E27FC236}">
                <a16:creationId xmlns:a16="http://schemas.microsoft.com/office/drawing/2014/main" id="{2C827791-9E94-85B7-E01E-6F26672618A8}"/>
              </a:ext>
            </a:extLst>
          </p:cNvPr>
          <p:cNvSpPr>
            <a:spLocks noGrp="1"/>
          </p:cNvSpPr>
          <p:nvPr>
            <p:ph type="sldNum" sz="quarter" idx="4294967295"/>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06F0F5-DF6A-4E0E-AC03-6B0D0B0A1300}" type="slidenum">
              <a:rPr lang="en-US" sz="900" smtClean="0"/>
              <a:pPr/>
              <a:t>11</a:t>
            </a:fld>
            <a:endParaRPr lang="en-US" sz="900" dirty="0"/>
          </a:p>
        </p:txBody>
      </p:sp>
    </p:spTree>
    <p:extLst>
      <p:ext uri="{BB962C8B-B14F-4D97-AF65-F5344CB8AC3E}">
        <p14:creationId xmlns:p14="http://schemas.microsoft.com/office/powerpoint/2010/main" val="369712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E2E5C4E6-EE8B-FDA8-5D23-FC5BF511FD9D}"/>
              </a:ext>
            </a:extLst>
          </p:cNvPr>
          <p:cNvSpPr/>
          <p:nvPr/>
        </p:nvSpPr>
        <p:spPr>
          <a:xfrm>
            <a:off x="4839420" y="4088381"/>
            <a:ext cx="1345630" cy="630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Rectangle 3">
            <a:hlinkClick r:id="rId3"/>
            <a:extLst>
              <a:ext uri="{FF2B5EF4-FFF2-40B4-BE49-F238E27FC236}">
                <a16:creationId xmlns:a16="http://schemas.microsoft.com/office/drawing/2014/main" id="{29A183B9-1FEB-D8B8-F334-CDEDAA020644}"/>
              </a:ext>
            </a:extLst>
          </p:cNvPr>
          <p:cNvSpPr/>
          <p:nvPr/>
        </p:nvSpPr>
        <p:spPr>
          <a:xfrm>
            <a:off x="6262777" y="4088921"/>
            <a:ext cx="1043797" cy="612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229042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7A478-0443-AAAE-6D0D-5B67493A4138}"/>
              </a:ext>
            </a:extLst>
          </p:cNvPr>
          <p:cNvSpPr>
            <a:spLocks noGrp="1"/>
          </p:cNvSpPr>
          <p:nvPr>
            <p:ph type="title"/>
          </p:nvPr>
        </p:nvSpPr>
        <p:spPr/>
        <p:txBody>
          <a:bodyPr/>
          <a:lstStyle/>
          <a:p>
            <a:r>
              <a:rPr lang="en-US" dirty="0"/>
              <a:t>Sponsor Benefits</a:t>
            </a:r>
          </a:p>
        </p:txBody>
      </p:sp>
      <p:grpSp>
        <p:nvGrpSpPr>
          <p:cNvPr id="19" name="Group 18">
            <a:extLst>
              <a:ext uri="{FF2B5EF4-FFF2-40B4-BE49-F238E27FC236}">
                <a16:creationId xmlns:a16="http://schemas.microsoft.com/office/drawing/2014/main" id="{3F9F1F08-7EBF-365D-03AD-D66768F7F39F}"/>
              </a:ext>
            </a:extLst>
          </p:cNvPr>
          <p:cNvGrpSpPr/>
          <p:nvPr/>
        </p:nvGrpSpPr>
        <p:grpSpPr>
          <a:xfrm>
            <a:off x="3511837" y="1031638"/>
            <a:ext cx="5168324" cy="5418666"/>
            <a:chOff x="3511837" y="1031638"/>
            <a:chExt cx="5168324" cy="5418666"/>
          </a:xfrm>
        </p:grpSpPr>
        <p:sp>
          <p:nvSpPr>
            <p:cNvPr id="20" name="Freeform: Shape 19">
              <a:extLst>
                <a:ext uri="{FF2B5EF4-FFF2-40B4-BE49-F238E27FC236}">
                  <a16:creationId xmlns:a16="http://schemas.microsoft.com/office/drawing/2014/main" id="{C0F48E9D-661A-DC1D-D445-127466DB9B92}"/>
                </a:ext>
              </a:extLst>
            </p:cNvPr>
            <p:cNvSpPr/>
            <p:nvPr/>
          </p:nvSpPr>
          <p:spPr>
            <a:xfrm>
              <a:off x="4984810" y="2779699"/>
              <a:ext cx="2221862"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solidFill>
              <a:srgbClr val="00437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7244" tIns="337553" rIns="387244" bIns="337553" numCol="1" spcCol="1270" anchor="ctr" anchorCtr="0">
              <a:noAutofit/>
            </a:bodyPr>
            <a:lstStyle/>
            <a:p>
              <a:pPr marL="0" lvl="0" indent="0" algn="ctr" defTabSz="666750">
                <a:lnSpc>
                  <a:spcPct val="90000"/>
                </a:lnSpc>
                <a:spcBef>
                  <a:spcPct val="0"/>
                </a:spcBef>
                <a:spcAft>
                  <a:spcPct val="35000"/>
                </a:spcAft>
                <a:buNone/>
              </a:pPr>
              <a:r>
                <a:rPr lang="en-US" sz="1500" kern="1200" dirty="0"/>
                <a:t>Sponsor Experience</a:t>
              </a:r>
            </a:p>
          </p:txBody>
        </p:sp>
        <p:sp>
          <p:nvSpPr>
            <p:cNvPr id="22" name="Freeform: Shape 21">
              <a:extLst>
                <a:ext uri="{FF2B5EF4-FFF2-40B4-BE49-F238E27FC236}">
                  <a16:creationId xmlns:a16="http://schemas.microsoft.com/office/drawing/2014/main" id="{E7FB9D84-EF8E-33F9-7318-3AB9A52967C0}"/>
                </a:ext>
              </a:extLst>
            </p:cNvPr>
            <p:cNvSpPr/>
            <p:nvPr/>
          </p:nvSpPr>
          <p:spPr>
            <a:xfrm>
              <a:off x="5189475" y="1031638"/>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US" sz="1500" kern="1200" dirty="0"/>
                <a:t>Utilize LIMRA’s Expertise</a:t>
              </a:r>
            </a:p>
          </p:txBody>
        </p:sp>
        <p:sp>
          <p:nvSpPr>
            <p:cNvPr id="24" name="Freeform: Shape 23">
              <a:extLst>
                <a:ext uri="{FF2B5EF4-FFF2-40B4-BE49-F238E27FC236}">
                  <a16:creationId xmlns:a16="http://schemas.microsoft.com/office/drawing/2014/main" id="{758903E7-07EC-BD11-0472-A5340252E4D3}"/>
                </a:ext>
              </a:extLst>
            </p:cNvPr>
            <p:cNvSpPr/>
            <p:nvPr/>
          </p:nvSpPr>
          <p:spPr>
            <a:xfrm>
              <a:off x="6859361" y="2000495"/>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Leverage Historical Data</a:t>
              </a:r>
            </a:p>
          </p:txBody>
        </p:sp>
        <p:sp>
          <p:nvSpPr>
            <p:cNvPr id="26" name="Freeform: Shape 25">
              <a:extLst>
                <a:ext uri="{FF2B5EF4-FFF2-40B4-BE49-F238E27FC236}">
                  <a16:creationId xmlns:a16="http://schemas.microsoft.com/office/drawing/2014/main" id="{E861134A-51FC-850C-F048-F69D5F6C106C}"/>
                </a:ext>
              </a:extLst>
            </p:cNvPr>
            <p:cNvSpPr/>
            <p:nvPr/>
          </p:nvSpPr>
          <p:spPr>
            <a:xfrm>
              <a:off x="6859361" y="3905157"/>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3"/>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US" sz="1500" kern="1200" dirty="0"/>
                <a:t>Influence Study Design</a:t>
              </a:r>
            </a:p>
          </p:txBody>
        </p:sp>
        <p:sp>
          <p:nvSpPr>
            <p:cNvPr id="28" name="Freeform: Shape 27">
              <a:extLst>
                <a:ext uri="{FF2B5EF4-FFF2-40B4-BE49-F238E27FC236}">
                  <a16:creationId xmlns:a16="http://schemas.microsoft.com/office/drawing/2014/main" id="{B309818E-F699-638E-8EA5-FEB000C9DE54}"/>
                </a:ext>
              </a:extLst>
            </p:cNvPr>
            <p:cNvSpPr/>
            <p:nvPr/>
          </p:nvSpPr>
          <p:spPr>
            <a:xfrm>
              <a:off x="5189475" y="4875098"/>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Share Research Costs</a:t>
              </a:r>
            </a:p>
          </p:txBody>
        </p:sp>
        <p:sp>
          <p:nvSpPr>
            <p:cNvPr id="30" name="Freeform: Shape 29">
              <a:extLst>
                <a:ext uri="{FF2B5EF4-FFF2-40B4-BE49-F238E27FC236}">
                  <a16:creationId xmlns:a16="http://schemas.microsoft.com/office/drawing/2014/main" id="{99055D7E-F2AF-F602-8029-5A02D39AEBD0}"/>
                </a:ext>
              </a:extLst>
            </p:cNvPr>
            <p:cNvSpPr/>
            <p:nvPr/>
          </p:nvSpPr>
          <p:spPr>
            <a:xfrm>
              <a:off x="3511837" y="390624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4"/>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Gain Exclusive Access</a:t>
              </a:r>
            </a:p>
          </p:txBody>
        </p:sp>
        <p:sp>
          <p:nvSpPr>
            <p:cNvPr id="31" name="Freeform: Shape 30">
              <a:extLst>
                <a:ext uri="{FF2B5EF4-FFF2-40B4-BE49-F238E27FC236}">
                  <a16:creationId xmlns:a16="http://schemas.microsoft.com/office/drawing/2014/main" id="{57E21B21-A592-A109-3F01-ABC08D251636}"/>
                </a:ext>
              </a:extLst>
            </p:cNvPr>
            <p:cNvSpPr/>
            <p:nvPr/>
          </p:nvSpPr>
          <p:spPr>
            <a:xfrm>
              <a:off x="3511837" y="1998328"/>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5"/>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20795" tIns="280095" rIns="320795" bIns="280095" numCol="1" spcCol="1270" anchor="ctr" anchorCtr="0">
              <a:noAutofit/>
            </a:bodyPr>
            <a:lstStyle/>
            <a:p>
              <a:pPr marL="0" lvl="0" indent="0" algn="ctr" defTabSz="666750">
                <a:lnSpc>
                  <a:spcPct val="90000"/>
                </a:lnSpc>
                <a:spcBef>
                  <a:spcPct val="0"/>
                </a:spcBef>
                <a:spcAft>
                  <a:spcPct val="35000"/>
                </a:spcAft>
                <a:buNone/>
              </a:pPr>
              <a:r>
                <a:rPr lang="en-US" sz="1500" kern="1200" dirty="0"/>
                <a:t>Engage in Collaboration</a:t>
              </a:r>
            </a:p>
          </p:txBody>
        </p:sp>
      </p:grpSp>
      <p:sp>
        <p:nvSpPr>
          <p:cNvPr id="32" name="TextBox 31">
            <a:extLst>
              <a:ext uri="{FF2B5EF4-FFF2-40B4-BE49-F238E27FC236}">
                <a16:creationId xmlns:a16="http://schemas.microsoft.com/office/drawing/2014/main" id="{3B2F18A7-5B14-BE35-A7A1-F61F00829D04}"/>
              </a:ext>
            </a:extLst>
          </p:cNvPr>
          <p:cNvSpPr txBox="1"/>
          <p:nvPr/>
        </p:nvSpPr>
        <p:spPr>
          <a:xfrm>
            <a:off x="6859361" y="1030554"/>
            <a:ext cx="2640239" cy="523220"/>
          </a:xfrm>
          <a:prstGeom prst="rect">
            <a:avLst/>
          </a:prstGeom>
          <a:noFill/>
        </p:spPr>
        <p:txBody>
          <a:bodyPr wrap="square" rtlCol="0">
            <a:spAutoFit/>
          </a:bodyPr>
          <a:lstStyle/>
          <a:p>
            <a:r>
              <a:rPr lang="en-US" sz="1400" b="0" i="0" dirty="0">
                <a:effectLst/>
                <a:latin typeface="+mj-lt"/>
              </a:rPr>
              <a:t>Rely on a proven track record in consumer markets research.</a:t>
            </a:r>
          </a:p>
        </p:txBody>
      </p:sp>
      <p:sp>
        <p:nvSpPr>
          <p:cNvPr id="33" name="TextBox 32">
            <a:extLst>
              <a:ext uri="{FF2B5EF4-FFF2-40B4-BE49-F238E27FC236}">
                <a16:creationId xmlns:a16="http://schemas.microsoft.com/office/drawing/2014/main" id="{62F09F25-D0AA-D8F6-6F15-1B8CB6FE7153}"/>
              </a:ext>
            </a:extLst>
          </p:cNvPr>
          <p:cNvSpPr txBox="1"/>
          <p:nvPr/>
        </p:nvSpPr>
        <p:spPr>
          <a:xfrm>
            <a:off x="8679645" y="2575577"/>
            <a:ext cx="2407455" cy="523220"/>
          </a:xfrm>
          <a:prstGeom prst="rect">
            <a:avLst/>
          </a:prstGeom>
          <a:noFill/>
        </p:spPr>
        <p:txBody>
          <a:bodyPr wrap="square" rtlCol="0">
            <a:spAutoFit/>
          </a:bodyPr>
          <a:lstStyle/>
          <a:p>
            <a:r>
              <a:rPr lang="en-US" sz="1400" b="0" i="0" dirty="0">
                <a:effectLst/>
                <a:latin typeface="+mj-lt"/>
              </a:rPr>
              <a:t>Access </a:t>
            </a:r>
            <a:r>
              <a:rPr lang="en-US" sz="1400" dirty="0">
                <a:latin typeface="+mj-lt"/>
              </a:rPr>
              <a:t>LIMRA consumer </a:t>
            </a:r>
            <a:r>
              <a:rPr lang="en-US" sz="1400" b="0" i="0" dirty="0">
                <a:effectLst/>
                <a:latin typeface="+mj-lt"/>
              </a:rPr>
              <a:t>data and insights.</a:t>
            </a:r>
          </a:p>
        </p:txBody>
      </p:sp>
      <p:sp>
        <p:nvSpPr>
          <p:cNvPr id="34" name="TextBox 33">
            <a:extLst>
              <a:ext uri="{FF2B5EF4-FFF2-40B4-BE49-F238E27FC236}">
                <a16:creationId xmlns:a16="http://schemas.microsoft.com/office/drawing/2014/main" id="{31EC0A2B-143C-6AF6-4C0E-BC47A3477C8C}"/>
              </a:ext>
            </a:extLst>
          </p:cNvPr>
          <p:cNvSpPr txBox="1"/>
          <p:nvPr/>
        </p:nvSpPr>
        <p:spPr>
          <a:xfrm>
            <a:off x="8679644" y="4431150"/>
            <a:ext cx="2252921" cy="523220"/>
          </a:xfrm>
          <a:prstGeom prst="rect">
            <a:avLst/>
          </a:prstGeom>
          <a:noFill/>
        </p:spPr>
        <p:txBody>
          <a:bodyPr wrap="square" rtlCol="0">
            <a:spAutoFit/>
          </a:bodyPr>
          <a:lstStyle/>
          <a:p>
            <a:r>
              <a:rPr lang="en-US" sz="1400" b="0" i="0" dirty="0">
                <a:effectLst/>
                <a:latin typeface="+mj-lt"/>
              </a:rPr>
              <a:t>Shape the study’s sample and questions.</a:t>
            </a:r>
          </a:p>
        </p:txBody>
      </p:sp>
      <p:sp>
        <p:nvSpPr>
          <p:cNvPr id="35" name="TextBox 34">
            <a:extLst>
              <a:ext uri="{FF2B5EF4-FFF2-40B4-BE49-F238E27FC236}">
                <a16:creationId xmlns:a16="http://schemas.microsoft.com/office/drawing/2014/main" id="{EE3050C3-1060-5D8B-E65F-9E9AC9A55DEC}"/>
              </a:ext>
            </a:extLst>
          </p:cNvPr>
          <p:cNvSpPr txBox="1"/>
          <p:nvPr/>
        </p:nvSpPr>
        <p:spPr>
          <a:xfrm>
            <a:off x="3090877" y="5814152"/>
            <a:ext cx="2252921" cy="523220"/>
          </a:xfrm>
          <a:prstGeom prst="rect">
            <a:avLst/>
          </a:prstGeom>
          <a:noFill/>
        </p:spPr>
        <p:txBody>
          <a:bodyPr wrap="square" rtlCol="0">
            <a:spAutoFit/>
          </a:bodyPr>
          <a:lstStyle/>
          <a:p>
            <a:r>
              <a:rPr lang="en-US" sz="1400" dirty="0">
                <a:latin typeface="+mj-lt"/>
              </a:rPr>
              <a:t>Reduce expenses through shared research funding.</a:t>
            </a:r>
            <a:endParaRPr lang="en-US" sz="1400" b="0" i="0" dirty="0">
              <a:effectLst/>
              <a:latin typeface="+mj-lt"/>
            </a:endParaRPr>
          </a:p>
        </p:txBody>
      </p:sp>
      <p:sp>
        <p:nvSpPr>
          <p:cNvPr id="36" name="TextBox 35">
            <a:extLst>
              <a:ext uri="{FF2B5EF4-FFF2-40B4-BE49-F238E27FC236}">
                <a16:creationId xmlns:a16="http://schemas.microsoft.com/office/drawing/2014/main" id="{DA2DBAB1-364D-1EFA-90EA-EF780C9076EB}"/>
              </a:ext>
            </a:extLst>
          </p:cNvPr>
          <p:cNvSpPr txBox="1"/>
          <p:nvPr/>
        </p:nvSpPr>
        <p:spPr>
          <a:xfrm>
            <a:off x="1291616" y="4440090"/>
            <a:ext cx="2252921" cy="523220"/>
          </a:xfrm>
          <a:prstGeom prst="rect">
            <a:avLst/>
          </a:prstGeom>
          <a:noFill/>
        </p:spPr>
        <p:txBody>
          <a:bodyPr wrap="square" rtlCol="0">
            <a:spAutoFit/>
          </a:bodyPr>
          <a:lstStyle/>
          <a:p>
            <a:r>
              <a:rPr lang="en-US" sz="1400" dirty="0">
                <a:latin typeface="+mj-lt"/>
              </a:rPr>
              <a:t>Obtain data and insights not available to others.</a:t>
            </a:r>
            <a:endParaRPr lang="en-US" sz="1400" b="0" i="0" dirty="0">
              <a:effectLst/>
              <a:latin typeface="+mj-lt"/>
            </a:endParaRPr>
          </a:p>
        </p:txBody>
      </p:sp>
      <p:sp>
        <p:nvSpPr>
          <p:cNvPr id="37" name="TextBox 36">
            <a:extLst>
              <a:ext uri="{FF2B5EF4-FFF2-40B4-BE49-F238E27FC236}">
                <a16:creationId xmlns:a16="http://schemas.microsoft.com/office/drawing/2014/main" id="{12D2AFCF-024D-1179-A9B1-BEE637B49ED9}"/>
              </a:ext>
            </a:extLst>
          </p:cNvPr>
          <p:cNvSpPr txBox="1"/>
          <p:nvPr/>
        </p:nvSpPr>
        <p:spPr>
          <a:xfrm>
            <a:off x="1266668" y="2518089"/>
            <a:ext cx="2252921" cy="523220"/>
          </a:xfrm>
          <a:prstGeom prst="rect">
            <a:avLst/>
          </a:prstGeom>
          <a:noFill/>
        </p:spPr>
        <p:txBody>
          <a:bodyPr wrap="square" rtlCol="0">
            <a:spAutoFit/>
          </a:bodyPr>
          <a:lstStyle/>
          <a:p>
            <a:r>
              <a:rPr lang="en-US" sz="1400" dirty="0">
                <a:latin typeface="+mj-lt"/>
              </a:rPr>
              <a:t>Discuss and share insights with other sponsors.</a:t>
            </a:r>
            <a:endParaRPr lang="en-US" sz="1400" b="0" i="0" dirty="0">
              <a:effectLst/>
              <a:latin typeface="+mj-lt"/>
            </a:endParaRPr>
          </a:p>
        </p:txBody>
      </p:sp>
      <p:sp>
        <p:nvSpPr>
          <p:cNvPr id="39" name="Slide Number Placeholder 2">
            <a:extLst>
              <a:ext uri="{FF2B5EF4-FFF2-40B4-BE49-F238E27FC236}">
                <a16:creationId xmlns:a16="http://schemas.microsoft.com/office/drawing/2014/main" id="{B30D65F2-489D-AF5B-FB5F-BF5925BEC79D}"/>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2</a:t>
            </a:fld>
            <a:endParaRPr lang="en-US" sz="900" dirty="0">
              <a:latin typeface="Aptos" panose="020B0004020202020204" pitchFamily="34" charset="0"/>
            </a:endParaRPr>
          </a:p>
        </p:txBody>
      </p:sp>
    </p:spTree>
    <p:extLst>
      <p:ext uri="{BB962C8B-B14F-4D97-AF65-F5344CB8AC3E}">
        <p14:creationId xmlns:p14="http://schemas.microsoft.com/office/powerpoint/2010/main" val="96988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5B5A4B7B-643F-8EE2-4D7A-00C010E654FD}"/>
              </a:ext>
            </a:extLst>
          </p:cNvPr>
          <p:cNvSpPr txBox="1">
            <a:spLocks/>
          </p:cNvSpPr>
          <p:nvPr/>
        </p:nvSpPr>
        <p:spPr>
          <a:xfrm>
            <a:off x="313270" y="1570764"/>
            <a:ext cx="6976379" cy="4542148"/>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spcAft>
                <a:spcPts val="1200"/>
              </a:spcAft>
            </a:pPr>
            <a:r>
              <a:rPr lang="en-CA" sz="20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About 26% of U.S. adults (54% of </a:t>
            </a:r>
            <a:r>
              <a:rPr lang="en-CA" sz="200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whom are</a:t>
            </a:r>
            <a:r>
              <a:rPr lang="en-CA" sz="20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 in their 40’s) make up the </a:t>
            </a:r>
            <a:r>
              <a:rPr lang="en-CA" sz="2000" dirty="0">
                <a:effectLst/>
                <a:latin typeface="Aptos" panose="020B0004020202020204" pitchFamily="34" charset="0"/>
                <a:ea typeface="MS PGothic" panose="020B0600070205080204" pitchFamily="34" charset="-128"/>
                <a:cs typeface="Times New Roman" panose="02020603050405020304" pitchFamily="18" charset="0"/>
              </a:rPr>
              <a:t>Sandwich Generation </a:t>
            </a:r>
            <a:r>
              <a:rPr lang="en-CA" sz="20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 adults who have a parent aged 65+ and are raising a minor or financially supporting an adult child.</a:t>
            </a:r>
          </a:p>
          <a:p>
            <a:pPr>
              <a:spcAft>
                <a:spcPts val="1200"/>
              </a:spcAft>
            </a:pPr>
            <a:r>
              <a:rPr lang="en-CA" sz="20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48% of adults ages 40–64 provide regular financial support to their parents, and 40% expect to do so in the future. </a:t>
            </a:r>
          </a:p>
          <a:p>
            <a:pPr>
              <a:spcAft>
                <a:spcPts val="1200"/>
              </a:spcAft>
            </a:pPr>
            <a:r>
              <a:rPr lang="en-CA" sz="20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Over half of parents with an adult child provide some type of financial support, and 26% say they’ve had to provide even more support since the pandemic.</a:t>
            </a:r>
          </a:p>
          <a:p>
            <a:pPr>
              <a:spcAft>
                <a:spcPts val="1200"/>
              </a:spcAft>
            </a:pPr>
            <a:r>
              <a:rPr lang="en-CA" sz="20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This financial strain often impacts their retirement planning, with nearly 75% of the Sandwich Generation having to adjust their retirement goals to support their family, including 34% planning to delay retirement.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Slide Number Placeholder 2">
            <a:extLst>
              <a:ext uri="{FF2B5EF4-FFF2-40B4-BE49-F238E27FC236}">
                <a16:creationId xmlns:a16="http://schemas.microsoft.com/office/drawing/2014/main" id="{BFD92519-4742-B4E8-4726-774512FFD2C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3</a:t>
            </a:fld>
            <a:endParaRPr lang="en-US" sz="900" dirty="0">
              <a:latin typeface="Aptos" panose="020B0004020202020204" pitchFamily="34" charset="0"/>
            </a:endParaRPr>
          </a:p>
        </p:txBody>
      </p:sp>
      <p:sp>
        <p:nvSpPr>
          <p:cNvPr id="8" name="Title 7">
            <a:extLst>
              <a:ext uri="{FF2B5EF4-FFF2-40B4-BE49-F238E27FC236}">
                <a16:creationId xmlns:a16="http://schemas.microsoft.com/office/drawing/2014/main" id="{6578C280-5FF2-3E00-D41F-F6EA7CE89D68}"/>
              </a:ext>
            </a:extLst>
          </p:cNvPr>
          <p:cNvSpPr>
            <a:spLocks noGrp="1"/>
          </p:cNvSpPr>
          <p:nvPr>
            <p:ph type="title"/>
          </p:nvPr>
        </p:nvSpPr>
        <p:spPr/>
        <p:txBody>
          <a:bodyPr/>
          <a:lstStyle/>
          <a:p>
            <a:r>
              <a:rPr lang="en-US" dirty="0"/>
              <a:t>Background and Context</a:t>
            </a:r>
          </a:p>
        </p:txBody>
      </p:sp>
      <p:sp>
        <p:nvSpPr>
          <p:cNvPr id="2" name="TextBox 1">
            <a:extLst>
              <a:ext uri="{FF2B5EF4-FFF2-40B4-BE49-F238E27FC236}">
                <a16:creationId xmlns:a16="http://schemas.microsoft.com/office/drawing/2014/main" id="{1C87E500-EF3C-CCD9-63BF-7EFC066C0531}"/>
              </a:ext>
            </a:extLst>
          </p:cNvPr>
          <p:cNvSpPr txBox="1"/>
          <p:nvPr/>
        </p:nvSpPr>
        <p:spPr>
          <a:xfrm>
            <a:off x="636494" y="6378009"/>
            <a:ext cx="3055716" cy="400110"/>
          </a:xfrm>
          <a:prstGeom prst="rect">
            <a:avLst/>
          </a:prstGeom>
          <a:noFill/>
        </p:spPr>
        <p:txBody>
          <a:bodyPr wrap="square" rtlCol="0">
            <a:spAutoFit/>
          </a:bodyPr>
          <a:lstStyle/>
          <a:p>
            <a:r>
              <a:rPr lang="en-US" sz="1000" dirty="0"/>
              <a:t>Pew Research, 2023.</a:t>
            </a:r>
          </a:p>
          <a:p>
            <a:r>
              <a:rPr lang="en-US" sz="1000" dirty="0"/>
              <a:t>Forbes, 2023.</a:t>
            </a:r>
          </a:p>
        </p:txBody>
      </p:sp>
      <p:grpSp>
        <p:nvGrpSpPr>
          <p:cNvPr id="20" name="Group 19">
            <a:extLst>
              <a:ext uri="{FF2B5EF4-FFF2-40B4-BE49-F238E27FC236}">
                <a16:creationId xmlns:a16="http://schemas.microsoft.com/office/drawing/2014/main" id="{66D9E65F-312C-3514-0691-EF79D7C33035}"/>
              </a:ext>
            </a:extLst>
          </p:cNvPr>
          <p:cNvGrpSpPr/>
          <p:nvPr/>
        </p:nvGrpSpPr>
        <p:grpSpPr>
          <a:xfrm>
            <a:off x="7988299" y="1521995"/>
            <a:ext cx="3543301" cy="3814010"/>
            <a:chOff x="7810499" y="1291390"/>
            <a:chExt cx="3543301" cy="3814010"/>
          </a:xfrm>
        </p:grpSpPr>
        <p:grpSp>
          <p:nvGrpSpPr>
            <p:cNvPr id="19" name="Group 18">
              <a:extLst>
                <a:ext uri="{FF2B5EF4-FFF2-40B4-BE49-F238E27FC236}">
                  <a16:creationId xmlns:a16="http://schemas.microsoft.com/office/drawing/2014/main" id="{68BF025E-3EEE-8F67-3A5E-48FE94F91FF6}"/>
                </a:ext>
              </a:extLst>
            </p:cNvPr>
            <p:cNvGrpSpPr/>
            <p:nvPr/>
          </p:nvGrpSpPr>
          <p:grpSpPr>
            <a:xfrm>
              <a:off x="9207798" y="3309620"/>
              <a:ext cx="2120602" cy="1546681"/>
              <a:chOff x="10284683" y="1758861"/>
              <a:chExt cx="2120602" cy="1546681"/>
            </a:xfrm>
          </p:grpSpPr>
          <p:pic>
            <p:nvPicPr>
              <p:cNvPr id="7" name="Graphic 6" descr="Clock with solid fill">
                <a:extLst>
                  <a:ext uri="{FF2B5EF4-FFF2-40B4-BE49-F238E27FC236}">
                    <a16:creationId xmlns:a16="http://schemas.microsoft.com/office/drawing/2014/main" id="{77E9F3F5-1AB1-3080-B4AA-0D3A22E85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3504" y="1758861"/>
                <a:ext cx="822960" cy="822960"/>
              </a:xfrm>
              <a:prstGeom prst="rect">
                <a:avLst/>
              </a:prstGeom>
            </p:spPr>
          </p:pic>
          <p:sp>
            <p:nvSpPr>
              <p:cNvPr id="14" name="Text Placeholder 24">
                <a:extLst>
                  <a:ext uri="{FF2B5EF4-FFF2-40B4-BE49-F238E27FC236}">
                    <a16:creationId xmlns:a16="http://schemas.microsoft.com/office/drawing/2014/main" id="{CB700181-1063-010B-C02D-058C085ED03B}"/>
                  </a:ext>
                </a:extLst>
              </p:cNvPr>
              <p:cNvSpPr txBox="1">
                <a:spLocks/>
              </p:cNvSpPr>
              <p:nvPr/>
            </p:nvSpPr>
            <p:spPr>
              <a:xfrm>
                <a:off x="10284683" y="2536101"/>
                <a:ext cx="2120602" cy="769441"/>
              </a:xfrm>
              <a:prstGeom prst="rect">
                <a:avLst/>
              </a:prstGeom>
            </p:spPr>
            <p:txBody>
              <a:bodyPr>
                <a:noAutofit/>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indent="0" algn="ctr">
                  <a:spcAft>
                    <a:spcPts val="0"/>
                  </a:spcAft>
                  <a:buNone/>
                </a:pPr>
                <a:r>
                  <a:rPr lang="en-CA" sz="2000" kern="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1,350 hours or </a:t>
                </a:r>
              </a:p>
              <a:p>
                <a:pPr marL="0" indent="0" algn="ctr">
                  <a:spcAft>
                    <a:spcPts val="1200"/>
                  </a:spcAft>
                  <a:buNone/>
                </a:pPr>
                <a:r>
                  <a:rPr lang="en-CA" sz="2000" kern="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33 workweeks</a:t>
                </a:r>
                <a:endParaRPr lang="en-US" sz="2000" kern="0" dirty="0">
                  <a:latin typeface="Aptos" panose="020B0004020202020204" pitchFamily="34" charset="0"/>
                </a:endParaRPr>
              </a:p>
            </p:txBody>
          </p:sp>
        </p:grpSp>
        <p:grpSp>
          <p:nvGrpSpPr>
            <p:cNvPr id="18" name="Group 17">
              <a:extLst>
                <a:ext uri="{FF2B5EF4-FFF2-40B4-BE49-F238E27FC236}">
                  <a16:creationId xmlns:a16="http://schemas.microsoft.com/office/drawing/2014/main" id="{49A586C6-5346-F910-E86C-C09D9183FBD7}"/>
                </a:ext>
              </a:extLst>
            </p:cNvPr>
            <p:cNvGrpSpPr/>
            <p:nvPr/>
          </p:nvGrpSpPr>
          <p:grpSpPr>
            <a:xfrm>
              <a:off x="8038773" y="3263900"/>
              <a:ext cx="1232198" cy="1268383"/>
              <a:chOff x="5968673" y="4077695"/>
              <a:chExt cx="1232198" cy="1268383"/>
            </a:xfrm>
          </p:grpSpPr>
          <p:pic>
            <p:nvPicPr>
              <p:cNvPr id="12" name="Graphic 11" descr="Piggy Bank with solid fill">
                <a:extLst>
                  <a:ext uri="{FF2B5EF4-FFF2-40B4-BE49-F238E27FC236}">
                    <a16:creationId xmlns:a16="http://schemas.microsoft.com/office/drawing/2014/main" id="{72693D6A-90DB-DCE4-C83E-034FBD2074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7572" y="4077695"/>
                <a:ext cx="914400" cy="914400"/>
              </a:xfrm>
              <a:prstGeom prst="rect">
                <a:avLst/>
              </a:prstGeom>
            </p:spPr>
          </p:pic>
          <p:sp>
            <p:nvSpPr>
              <p:cNvPr id="15" name="Text Placeholder 24">
                <a:extLst>
                  <a:ext uri="{FF2B5EF4-FFF2-40B4-BE49-F238E27FC236}">
                    <a16:creationId xmlns:a16="http://schemas.microsoft.com/office/drawing/2014/main" id="{F56DC4EB-F2C1-F89F-CDBE-78A588FF0306}"/>
                  </a:ext>
                </a:extLst>
              </p:cNvPr>
              <p:cNvSpPr txBox="1">
                <a:spLocks/>
              </p:cNvSpPr>
              <p:nvPr/>
            </p:nvSpPr>
            <p:spPr>
              <a:xfrm>
                <a:off x="5968673" y="4874771"/>
                <a:ext cx="1232198" cy="471307"/>
              </a:xfrm>
              <a:prstGeom prst="rect">
                <a:avLst/>
              </a:prstGeom>
            </p:spPr>
            <p:txBody>
              <a:bodyPr>
                <a:noAutofit/>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indent="0" algn="ctr">
                  <a:spcAft>
                    <a:spcPts val="0"/>
                  </a:spcAft>
                  <a:buNone/>
                </a:pPr>
                <a:r>
                  <a:rPr lang="en-CA" sz="2000" kern="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$10,000</a:t>
                </a:r>
                <a:endParaRPr lang="en-US" sz="2000" kern="0" dirty="0">
                  <a:latin typeface="Aptos" panose="020B0004020202020204" pitchFamily="34" charset="0"/>
                </a:endParaRPr>
              </a:p>
            </p:txBody>
          </p:sp>
        </p:grpSp>
        <p:sp>
          <p:nvSpPr>
            <p:cNvPr id="17" name="Rectangle: Rounded Corners 16">
              <a:extLst>
                <a:ext uri="{FF2B5EF4-FFF2-40B4-BE49-F238E27FC236}">
                  <a16:creationId xmlns:a16="http://schemas.microsoft.com/office/drawing/2014/main" id="{94843275-54AB-501E-6C23-82308B7889B2}"/>
                </a:ext>
              </a:extLst>
            </p:cNvPr>
            <p:cNvSpPr/>
            <p:nvPr/>
          </p:nvSpPr>
          <p:spPr>
            <a:xfrm>
              <a:off x="7810499" y="1291390"/>
              <a:ext cx="3543301" cy="3814010"/>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000" dirty="0">
                  <a:solidFill>
                    <a:sysClr val="windowText" lastClr="000000"/>
                  </a:solidFill>
                </a:rPr>
                <a:t>Resources the typical Sandwich Generation caregiver invests each year to support both generations of family: </a:t>
              </a:r>
            </a:p>
          </p:txBody>
        </p:sp>
      </p:grpSp>
      <p:sp>
        <p:nvSpPr>
          <p:cNvPr id="4" name="TextBox 3">
            <a:extLst>
              <a:ext uri="{FF2B5EF4-FFF2-40B4-BE49-F238E27FC236}">
                <a16:creationId xmlns:a16="http://schemas.microsoft.com/office/drawing/2014/main" id="{609B9EFE-9167-7F12-4C85-3DF35D1EB6AA}"/>
              </a:ext>
            </a:extLst>
          </p:cNvPr>
          <p:cNvSpPr txBox="1"/>
          <p:nvPr/>
        </p:nvSpPr>
        <p:spPr>
          <a:xfrm>
            <a:off x="643258" y="1041454"/>
            <a:ext cx="7345041" cy="430887"/>
          </a:xfrm>
          <a:prstGeom prst="rect">
            <a:avLst/>
          </a:prstGeom>
          <a:noFill/>
        </p:spPr>
        <p:txBody>
          <a:bodyPr wrap="square">
            <a:spAutoFit/>
          </a:bodyPr>
          <a:lstStyle/>
          <a:p>
            <a:r>
              <a:rPr lang="en-US" sz="2200" b="1" dirty="0"/>
              <a:t>U.S. Adults are Feeling the Financial Pull from Both Ends</a:t>
            </a:r>
          </a:p>
        </p:txBody>
      </p:sp>
    </p:spTree>
    <p:extLst>
      <p:ext uri="{BB962C8B-B14F-4D97-AF65-F5344CB8AC3E}">
        <p14:creationId xmlns:p14="http://schemas.microsoft.com/office/powerpoint/2010/main" val="3800544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48C62-46AB-E0AF-6246-1C2C01CA67BB}"/>
            </a:ext>
          </a:extLst>
        </p:cNvPr>
        <p:cNvGrpSpPr/>
        <p:nvPr/>
      </p:nvGrpSpPr>
      <p:grpSpPr>
        <a:xfrm>
          <a:off x="0" y="0"/>
          <a:ext cx="0" cy="0"/>
          <a:chOff x="0" y="0"/>
          <a:chExt cx="0" cy="0"/>
        </a:xfrm>
      </p:grpSpPr>
      <p:pic>
        <p:nvPicPr>
          <p:cNvPr id="17" name="Picture Placeholder 16" descr="A close-up of hands holding a child's hand&#10;&#10;AI-generated content may be incorrect.">
            <a:extLst>
              <a:ext uri="{FF2B5EF4-FFF2-40B4-BE49-F238E27FC236}">
                <a16:creationId xmlns:a16="http://schemas.microsoft.com/office/drawing/2014/main" id="{24E6F4DD-B94D-7CCB-4D14-BB496A6D4FAC}"/>
              </a:ext>
            </a:extLst>
          </p:cNvPr>
          <p:cNvPicPr>
            <a:picLocks noGrp="1" noChangeAspect="1"/>
          </p:cNvPicPr>
          <p:nvPr>
            <p:ph type="pic" sz="quarter" idx="15"/>
          </p:nvPr>
        </p:nvPicPr>
        <p:blipFill>
          <a:blip r:embed="rId3"/>
          <a:srcRect l="37746" t="305" r="5202" b="1543"/>
          <a:stretch/>
        </p:blipFill>
        <p:spPr>
          <a:xfrm>
            <a:off x="6985000" y="786687"/>
            <a:ext cx="5211602" cy="6071314"/>
          </a:xfrm>
        </p:spPr>
      </p:pic>
      <p:sp>
        <p:nvSpPr>
          <p:cNvPr id="7" name="Text Placeholder 24">
            <a:extLst>
              <a:ext uri="{FF2B5EF4-FFF2-40B4-BE49-F238E27FC236}">
                <a16:creationId xmlns:a16="http://schemas.microsoft.com/office/drawing/2014/main" id="{C2631284-6B33-F16C-D9DB-A5CDD445D8F5}"/>
              </a:ext>
            </a:extLst>
          </p:cNvPr>
          <p:cNvSpPr>
            <a:spLocks noGrp="1"/>
          </p:cNvSpPr>
          <p:nvPr>
            <p:ph type="body" sz="quarter" idx="13"/>
          </p:nvPr>
        </p:nvSpPr>
        <p:spPr>
          <a:xfrm>
            <a:off x="342900" y="1143000"/>
            <a:ext cx="6388100" cy="4914900"/>
          </a:xfrm>
        </p:spPr>
        <p:txBody>
          <a:bodyPr/>
          <a:lstStyle/>
          <a:p>
            <a:r>
              <a:rPr lang="en-US" sz="2000" b="1" dirty="0"/>
              <a:t>Market Opportunity</a:t>
            </a:r>
            <a:r>
              <a:rPr lang="en-US" sz="2000" dirty="0"/>
              <a:t>: Determine the relative market opportunity of the Sandwich Generation.</a:t>
            </a:r>
          </a:p>
          <a:p>
            <a:r>
              <a:rPr lang="en-US" sz="2000" b="1" dirty="0"/>
              <a:t>Current and Historical Trends</a:t>
            </a:r>
            <a:r>
              <a:rPr lang="en-US" sz="2000" dirty="0"/>
              <a:t>: Leverage LIMRA data to track changes in financial challenges, attitudes, and behaviors of the Sandwich Generation.</a:t>
            </a:r>
          </a:p>
          <a:p>
            <a:r>
              <a:rPr lang="en-US" sz="2000" b="1" dirty="0"/>
              <a:t>Product Concept Testing</a:t>
            </a:r>
            <a:r>
              <a:rPr lang="en-US" sz="2000" dirty="0"/>
              <a:t>: Test the appeal of product concepts that combine financial payouts with caregiving support services (e.g., concierge services, digital caregiving tools).</a:t>
            </a:r>
          </a:p>
          <a:p>
            <a:r>
              <a:rPr lang="en-US" sz="2000" b="1" dirty="0"/>
              <a:t>Willingness to Pay</a:t>
            </a:r>
            <a:r>
              <a:rPr lang="en-US" sz="2000" dirty="0"/>
              <a:t>: Gauge willingness to pay for bundled financial + service-based solutions to inform product development and marketing strategies.</a:t>
            </a:r>
          </a:p>
        </p:txBody>
      </p:sp>
      <p:sp>
        <p:nvSpPr>
          <p:cNvPr id="9" name="Slide Number Placeholder 2">
            <a:extLst>
              <a:ext uri="{FF2B5EF4-FFF2-40B4-BE49-F238E27FC236}">
                <a16:creationId xmlns:a16="http://schemas.microsoft.com/office/drawing/2014/main" id="{D9F66E51-16FC-4219-B5B8-91BE4BC0DF1A}"/>
              </a:ext>
            </a:extLst>
          </p:cNvPr>
          <p:cNvSpPr>
            <a:spLocks noGrp="1"/>
          </p:cNvSpPr>
          <p:nvPr>
            <p:ph type="sldNum" sz="quarter" idx="4294967295"/>
          </p:nvPr>
        </p:nvSpPr>
        <p:spPr>
          <a:prstGeom prst="rect">
            <a:avLst/>
          </a:prstGeom>
        </p:spPr>
        <p:txBody>
          <a:bodyPr/>
          <a:lstStyle/>
          <a:p>
            <a:fld id="{FA06F0F5-DF6A-4E0E-AC03-6B0D0B0A1300}" type="slidenum">
              <a:rPr lang="en-US" sz="900" smtClean="0">
                <a:latin typeface="Aptos" panose="020B0004020202020204" pitchFamily="34" charset="0"/>
              </a:rPr>
              <a:pPr/>
              <a:t>4</a:t>
            </a:fld>
            <a:endParaRPr lang="en-US" sz="900" dirty="0">
              <a:latin typeface="Aptos" panose="020B0004020202020204" pitchFamily="34" charset="0"/>
            </a:endParaRPr>
          </a:p>
        </p:txBody>
      </p:sp>
      <p:sp>
        <p:nvSpPr>
          <p:cNvPr id="12" name="Title Placeholder 37">
            <a:extLst>
              <a:ext uri="{FF2B5EF4-FFF2-40B4-BE49-F238E27FC236}">
                <a16:creationId xmlns:a16="http://schemas.microsoft.com/office/drawing/2014/main" id="{B631AB5F-039E-DC67-9E3A-D8E1CD139A73}"/>
              </a:ext>
            </a:extLst>
          </p:cNvPr>
          <p:cNvSpPr>
            <a:spLocks noGrp="1"/>
          </p:cNvSpPr>
          <p:nvPr>
            <p:ph type="title" hasCustomPrompt="1"/>
          </p:nvPr>
        </p:nvSpPr>
        <p:spPr>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Research Objectives</a:t>
            </a:r>
          </a:p>
        </p:txBody>
      </p:sp>
      <p:pic>
        <p:nvPicPr>
          <p:cNvPr id="19" name="Picture 2" descr="http://intranet.llg.corp/cs/mktg/Logos/Logos%20with%20Taglines/LIMRA%20LOMA%20(grouped)/LIMRA%20LOMA_logo_Tagline_Reverse.png">
            <a:extLst>
              <a:ext uri="{FF2B5EF4-FFF2-40B4-BE49-F238E27FC236}">
                <a16:creationId xmlns:a16="http://schemas.microsoft.com/office/drawing/2014/main" id="{EFFEA833-EE97-A0B2-25CC-A0EFE224AC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11AFFA1-2A39-AC20-9BB0-B2E9410B847C}"/>
              </a:ext>
            </a:extLst>
          </p:cNvPr>
          <p:cNvGrpSpPr/>
          <p:nvPr/>
        </p:nvGrpSpPr>
        <p:grpSpPr>
          <a:xfrm>
            <a:off x="5410200" y="1285788"/>
            <a:ext cx="6367183" cy="5309768"/>
            <a:chOff x="5410200" y="1727271"/>
            <a:chExt cx="6367183" cy="5309768"/>
          </a:xfrm>
        </p:grpSpPr>
        <p:grpSp>
          <p:nvGrpSpPr>
            <p:cNvPr id="20" name="Group 19">
              <a:extLst>
                <a:ext uri="{FF2B5EF4-FFF2-40B4-BE49-F238E27FC236}">
                  <a16:creationId xmlns:a16="http://schemas.microsoft.com/office/drawing/2014/main" id="{6509622C-7B40-85CC-9393-B90A727290BD}"/>
                </a:ext>
              </a:extLst>
            </p:cNvPr>
            <p:cNvGrpSpPr/>
            <p:nvPr/>
          </p:nvGrpSpPr>
          <p:grpSpPr>
            <a:xfrm>
              <a:off x="5605182" y="1727271"/>
              <a:ext cx="6172201" cy="1451213"/>
              <a:chOff x="4811357" y="1757275"/>
              <a:chExt cx="6172201" cy="1451213"/>
            </a:xfrm>
          </p:grpSpPr>
          <p:sp>
            <p:nvSpPr>
              <p:cNvPr id="12" name="Freeform: Shape 11">
                <a:extLst>
                  <a:ext uri="{FF2B5EF4-FFF2-40B4-BE49-F238E27FC236}">
                    <a16:creationId xmlns:a16="http://schemas.microsoft.com/office/drawing/2014/main" id="{00DD7405-C1F9-236A-1D98-753EC99C4879}"/>
                  </a:ext>
                </a:extLst>
              </p:cNvPr>
              <p:cNvSpPr/>
              <p:nvPr/>
            </p:nvSpPr>
            <p:spPr>
              <a:xfrm>
                <a:off x="5497158" y="1836888"/>
                <a:ext cx="5486400" cy="1371600"/>
              </a:xfrm>
              <a:custGeom>
                <a:avLst/>
                <a:gdLst>
                  <a:gd name="connsiteX0" fmla="*/ 0 w 4665379"/>
                  <a:gd name="connsiteY0" fmla="*/ 0 h 1457930"/>
                  <a:gd name="connsiteX1" fmla="*/ 4665379 w 4665379"/>
                  <a:gd name="connsiteY1" fmla="*/ 0 h 1457930"/>
                  <a:gd name="connsiteX2" fmla="*/ 4665379 w 4665379"/>
                  <a:gd name="connsiteY2" fmla="*/ 1457930 h 1457930"/>
                  <a:gd name="connsiteX3" fmla="*/ 0 w 4665379"/>
                  <a:gd name="connsiteY3" fmla="*/ 1457930 h 1457930"/>
                  <a:gd name="connsiteX4" fmla="*/ 0 w 4665379"/>
                  <a:gd name="connsiteY4" fmla="*/ 0 h 145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5379" h="1457930">
                    <a:moveTo>
                      <a:pt x="0" y="0"/>
                    </a:moveTo>
                    <a:lnTo>
                      <a:pt x="4665379" y="0"/>
                    </a:lnTo>
                    <a:lnTo>
                      <a:pt x="4665379" y="1457930"/>
                    </a:lnTo>
                    <a:lnTo>
                      <a:pt x="0" y="1457930"/>
                    </a:lnTo>
                    <a:lnTo>
                      <a:pt x="0" y="0"/>
                    </a:lnTo>
                    <a:close/>
                  </a:path>
                </a:pathLst>
              </a:custGeom>
              <a:solidFill>
                <a:schemeClr val="bg1">
                  <a:alpha val="40000"/>
                </a:schemeClr>
              </a:solidFill>
              <a:ln w="19050">
                <a:noFill/>
              </a:ln>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987505" tIns="64770" rIns="64770" bIns="64770" numCol="1" spcCol="1270" anchor="ctr" anchorCtr="0">
                <a:noAutofit/>
              </a:bodyPr>
              <a:lstStyle/>
              <a:p>
                <a:pPr marL="0" lvl="0" indent="0" algn="l" defTabSz="755650">
                  <a:lnSpc>
                    <a:spcPct val="90000"/>
                  </a:lnSpc>
                  <a:spcBef>
                    <a:spcPct val="0"/>
                  </a:spcBef>
                  <a:spcAft>
                    <a:spcPct val="35000"/>
                  </a:spcAft>
                  <a:buNone/>
                </a:pPr>
                <a:r>
                  <a:rPr lang="en-US" b="1" kern="1200" dirty="0"/>
                  <a:t>Trending Analysis:</a:t>
                </a:r>
              </a:p>
              <a:p>
                <a:pPr marL="0" lvl="0" indent="0" algn="l" defTabSz="755650">
                  <a:lnSpc>
                    <a:spcPct val="90000"/>
                  </a:lnSpc>
                  <a:spcBef>
                    <a:spcPct val="0"/>
                  </a:spcBef>
                  <a:spcAft>
                    <a:spcPct val="35000"/>
                  </a:spcAft>
                  <a:buNone/>
                </a:pPr>
                <a:r>
                  <a:rPr lang="en-US" sz="1700" kern="1200" dirty="0"/>
                  <a:t>Leverage historical LIMRA data to track changes in attitudes and behaviors focusing on pre/post pandemic.</a:t>
                </a:r>
              </a:p>
            </p:txBody>
          </p:sp>
          <p:sp>
            <p:nvSpPr>
              <p:cNvPr id="13" name="Rectangle 12">
                <a:extLst>
                  <a:ext uri="{FF2B5EF4-FFF2-40B4-BE49-F238E27FC236}">
                    <a16:creationId xmlns:a16="http://schemas.microsoft.com/office/drawing/2014/main" id="{35CDD49C-8F8E-9FE5-AE43-1AC4B3336038}"/>
                  </a:ext>
                </a:extLst>
              </p:cNvPr>
              <p:cNvSpPr/>
              <p:nvPr/>
            </p:nvSpPr>
            <p:spPr>
              <a:xfrm>
                <a:off x="4811357" y="1757275"/>
                <a:ext cx="1473730" cy="1451213"/>
              </a:xfrm>
              <a:prstGeom prst="rect">
                <a:avLst/>
              </a:prstGeom>
              <a:solidFill>
                <a:srgbClr val="00437B"/>
              </a:solidFill>
              <a:ln>
                <a:solidFill>
                  <a:srgbClr val="00437B"/>
                </a:solidFill>
              </a:ln>
            </p:spPr>
            <p:style>
              <a:lnRef idx="2">
                <a:schemeClr val="accent1">
                  <a:shade val="80000"/>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19" name="Graphic 18" descr="Bar graph with upward trend with solid fill">
                <a:extLst>
                  <a:ext uri="{FF2B5EF4-FFF2-40B4-BE49-F238E27FC236}">
                    <a16:creationId xmlns:a16="http://schemas.microsoft.com/office/drawing/2014/main" id="{E6DCA2ED-63E5-4450-D1BE-E255CFCCF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1357" y="1836888"/>
                <a:ext cx="1371600" cy="1371600"/>
              </a:xfrm>
              <a:prstGeom prst="rect">
                <a:avLst/>
              </a:prstGeom>
            </p:spPr>
          </p:pic>
        </p:grpSp>
        <p:grpSp>
          <p:nvGrpSpPr>
            <p:cNvPr id="25" name="Group 24">
              <a:extLst>
                <a:ext uri="{FF2B5EF4-FFF2-40B4-BE49-F238E27FC236}">
                  <a16:creationId xmlns:a16="http://schemas.microsoft.com/office/drawing/2014/main" id="{BAB929CF-1076-3785-6C3B-5E46FC036EA4}"/>
                </a:ext>
              </a:extLst>
            </p:cNvPr>
            <p:cNvGrpSpPr/>
            <p:nvPr/>
          </p:nvGrpSpPr>
          <p:grpSpPr>
            <a:xfrm>
              <a:off x="5410200" y="3647120"/>
              <a:ext cx="6367183" cy="3389919"/>
              <a:chOff x="4616375" y="3677124"/>
              <a:chExt cx="6367183" cy="3389919"/>
            </a:xfrm>
          </p:grpSpPr>
          <p:sp>
            <p:nvSpPr>
              <p:cNvPr id="14" name="Freeform: Shape 13">
                <a:extLst>
                  <a:ext uri="{FF2B5EF4-FFF2-40B4-BE49-F238E27FC236}">
                    <a16:creationId xmlns:a16="http://schemas.microsoft.com/office/drawing/2014/main" id="{939F9083-53C2-3532-1695-F1EBE02112A4}"/>
                  </a:ext>
                </a:extLst>
              </p:cNvPr>
              <p:cNvSpPr/>
              <p:nvPr/>
            </p:nvSpPr>
            <p:spPr>
              <a:xfrm>
                <a:off x="5497158" y="3677124"/>
                <a:ext cx="5486400" cy="1371600"/>
              </a:xfrm>
              <a:custGeom>
                <a:avLst/>
                <a:gdLst>
                  <a:gd name="connsiteX0" fmla="*/ 0 w 4665379"/>
                  <a:gd name="connsiteY0" fmla="*/ 0 h 1457930"/>
                  <a:gd name="connsiteX1" fmla="*/ 4665379 w 4665379"/>
                  <a:gd name="connsiteY1" fmla="*/ 0 h 1457930"/>
                  <a:gd name="connsiteX2" fmla="*/ 4665379 w 4665379"/>
                  <a:gd name="connsiteY2" fmla="*/ 1457930 h 1457930"/>
                  <a:gd name="connsiteX3" fmla="*/ 0 w 4665379"/>
                  <a:gd name="connsiteY3" fmla="*/ 1457930 h 1457930"/>
                  <a:gd name="connsiteX4" fmla="*/ 0 w 4665379"/>
                  <a:gd name="connsiteY4" fmla="*/ 0 h 145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5379" h="1457930">
                    <a:moveTo>
                      <a:pt x="0" y="0"/>
                    </a:moveTo>
                    <a:lnTo>
                      <a:pt x="4665379" y="0"/>
                    </a:lnTo>
                    <a:lnTo>
                      <a:pt x="4665379" y="1457930"/>
                    </a:lnTo>
                    <a:lnTo>
                      <a:pt x="0" y="1457930"/>
                    </a:lnTo>
                    <a:lnTo>
                      <a:pt x="0" y="0"/>
                    </a:lnTo>
                    <a:close/>
                  </a:path>
                </a:pathLst>
              </a:custGeom>
              <a:solidFill>
                <a:schemeClr val="bg1"/>
              </a:solidFill>
              <a:ln w="19050">
                <a:noFill/>
              </a:ln>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987505" tIns="64770" rIns="64770" bIns="64770" numCol="1" spcCol="1270" anchor="ctr" anchorCtr="0">
                <a:noAutofit/>
              </a:bodyPr>
              <a:lstStyle/>
              <a:p>
                <a:pPr marL="0" lvl="0" indent="0" algn="l" defTabSz="755650">
                  <a:lnSpc>
                    <a:spcPct val="90000"/>
                  </a:lnSpc>
                  <a:spcBef>
                    <a:spcPct val="0"/>
                  </a:spcBef>
                  <a:spcAft>
                    <a:spcPct val="35000"/>
                  </a:spcAft>
                  <a:buNone/>
                </a:pPr>
                <a:r>
                  <a:rPr lang="en-US" b="1" kern="1200" dirty="0"/>
                  <a:t>Explore Product Con</a:t>
                </a:r>
                <a:r>
                  <a:rPr lang="en-US" b="1" dirty="0"/>
                  <a:t>cepts</a:t>
                </a:r>
                <a:r>
                  <a:rPr lang="en-US" b="1" kern="1200" dirty="0"/>
                  <a:t>: </a:t>
                </a:r>
              </a:p>
              <a:p>
                <a:pPr marL="0" lvl="0" indent="0" algn="l" defTabSz="755650">
                  <a:lnSpc>
                    <a:spcPct val="90000"/>
                  </a:lnSpc>
                  <a:spcBef>
                    <a:spcPct val="0"/>
                  </a:spcBef>
                  <a:spcAft>
                    <a:spcPct val="35000"/>
                  </a:spcAft>
                  <a:buNone/>
                </a:pPr>
                <a:r>
                  <a:rPr lang="en-US" sz="1700" kern="1200" dirty="0"/>
                  <a:t>Identify actionable opportunities for product innovation.</a:t>
                </a:r>
              </a:p>
            </p:txBody>
          </p:sp>
          <p:pic>
            <p:nvPicPr>
              <p:cNvPr id="24" name="Graphic 23" descr="Venn diagram with solid fill">
                <a:extLst>
                  <a:ext uri="{FF2B5EF4-FFF2-40B4-BE49-F238E27FC236}">
                    <a16:creationId xmlns:a16="http://schemas.microsoft.com/office/drawing/2014/main" id="{5E1B1278-B09A-A6F4-4C4E-8EBBE3378A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6375" y="5695443"/>
                <a:ext cx="1371600" cy="1371600"/>
              </a:xfrm>
              <a:prstGeom prst="rect">
                <a:avLst/>
              </a:prstGeom>
            </p:spPr>
          </p:pic>
        </p:grpSp>
      </p:grpSp>
      <p:sp>
        <p:nvSpPr>
          <p:cNvPr id="6" name="Slide Number Placeholder 2">
            <a:extLst>
              <a:ext uri="{FF2B5EF4-FFF2-40B4-BE49-F238E27FC236}">
                <a16:creationId xmlns:a16="http://schemas.microsoft.com/office/drawing/2014/main" id="{B399DF86-969A-211F-78FA-F02BF9922EFF}"/>
              </a:ext>
            </a:extLst>
          </p:cNvPr>
          <p:cNvSpPr>
            <a:spLocks noGrp="1"/>
          </p:cNvSpPr>
          <p:nvPr>
            <p:ph type="sldNum" sz="quarter" idx="4294967295"/>
          </p:nvPr>
        </p:nvSpPr>
        <p:spPr>
          <a:prstGeom prst="rect">
            <a:avLst/>
          </a:prstGeom>
        </p:spPr>
        <p:txBody>
          <a:bodyPr/>
          <a:lstStyle/>
          <a:p>
            <a:fld id="{FA06F0F5-DF6A-4E0E-AC03-6B0D0B0A1300}" type="slidenum">
              <a:rPr lang="en-US" sz="900" smtClean="0">
                <a:latin typeface="Aptos" panose="020B0004020202020204" pitchFamily="34" charset="0"/>
              </a:rPr>
              <a:pPr/>
              <a:t>5</a:t>
            </a:fld>
            <a:endParaRPr lang="en-US" sz="900" dirty="0">
              <a:latin typeface="Aptos" panose="020B0004020202020204" pitchFamily="34" charset="0"/>
            </a:endParaRPr>
          </a:p>
        </p:txBody>
      </p:sp>
      <p:sp>
        <p:nvSpPr>
          <p:cNvPr id="5" name="Title 4">
            <a:extLst>
              <a:ext uri="{FF2B5EF4-FFF2-40B4-BE49-F238E27FC236}">
                <a16:creationId xmlns:a16="http://schemas.microsoft.com/office/drawing/2014/main" id="{8EC2A1A2-464D-3E67-3ACB-C26E8B869BCA}"/>
              </a:ext>
            </a:extLst>
          </p:cNvPr>
          <p:cNvSpPr>
            <a:spLocks noGrp="1"/>
          </p:cNvSpPr>
          <p:nvPr>
            <p:ph type="title"/>
          </p:nvPr>
        </p:nvSpPr>
        <p:spPr/>
        <p:txBody>
          <a:bodyPr/>
          <a:lstStyle/>
          <a:p>
            <a:r>
              <a:rPr lang="en-US" dirty="0"/>
              <a:t>Areas of Focus</a:t>
            </a:r>
          </a:p>
        </p:txBody>
      </p:sp>
      <p:pic>
        <p:nvPicPr>
          <p:cNvPr id="2" name="Graphic 4" descr="Group brainstorm with solid fill">
            <a:extLst>
              <a:ext uri="{FF2B5EF4-FFF2-40B4-BE49-F238E27FC236}">
                <a16:creationId xmlns:a16="http://schemas.microsoft.com/office/drawing/2014/main" id="{BA1C437C-7A5B-4156-6DE0-DD4895F89D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99833" y="2962244"/>
            <a:ext cx="1579079" cy="1625210"/>
          </a:xfrm>
          <a:prstGeom prst="rect">
            <a:avLst/>
          </a:prstGeom>
        </p:spPr>
      </p:pic>
      <p:sp>
        <p:nvSpPr>
          <p:cNvPr id="3" name="Freeform: Shape 2">
            <a:extLst>
              <a:ext uri="{FF2B5EF4-FFF2-40B4-BE49-F238E27FC236}">
                <a16:creationId xmlns:a16="http://schemas.microsoft.com/office/drawing/2014/main" id="{E13078B2-22F2-2E3E-9C38-FF0308471ADA}"/>
              </a:ext>
            </a:extLst>
          </p:cNvPr>
          <p:cNvSpPr/>
          <p:nvPr/>
        </p:nvSpPr>
        <p:spPr>
          <a:xfrm>
            <a:off x="6290983" y="4587453"/>
            <a:ext cx="5486400" cy="1371600"/>
          </a:xfrm>
          <a:custGeom>
            <a:avLst/>
            <a:gdLst>
              <a:gd name="connsiteX0" fmla="*/ 0 w 4665379"/>
              <a:gd name="connsiteY0" fmla="*/ 0 h 1457930"/>
              <a:gd name="connsiteX1" fmla="*/ 4665379 w 4665379"/>
              <a:gd name="connsiteY1" fmla="*/ 0 h 1457930"/>
              <a:gd name="connsiteX2" fmla="*/ 4665379 w 4665379"/>
              <a:gd name="connsiteY2" fmla="*/ 1457930 h 1457930"/>
              <a:gd name="connsiteX3" fmla="*/ 0 w 4665379"/>
              <a:gd name="connsiteY3" fmla="*/ 1457930 h 1457930"/>
              <a:gd name="connsiteX4" fmla="*/ 0 w 4665379"/>
              <a:gd name="connsiteY4" fmla="*/ 0 h 145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5379" h="1457930">
                <a:moveTo>
                  <a:pt x="0" y="0"/>
                </a:moveTo>
                <a:lnTo>
                  <a:pt x="4665379" y="0"/>
                </a:lnTo>
                <a:lnTo>
                  <a:pt x="4665379" y="1457930"/>
                </a:lnTo>
                <a:lnTo>
                  <a:pt x="0" y="1457930"/>
                </a:lnTo>
                <a:lnTo>
                  <a:pt x="0" y="0"/>
                </a:lnTo>
                <a:close/>
              </a:path>
            </a:pathLst>
          </a:custGeom>
          <a:solidFill>
            <a:schemeClr val="bg1"/>
          </a:solidFill>
          <a:ln w="19050">
            <a:noFill/>
          </a:ln>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987505" tIns="64770" rIns="64770" bIns="64770" numCol="1" spcCol="1270" anchor="ctr" anchorCtr="0">
            <a:noAutofit/>
          </a:bodyPr>
          <a:lstStyle/>
          <a:p>
            <a:pPr marL="0" lvl="0" indent="0" algn="l" defTabSz="755650">
              <a:lnSpc>
                <a:spcPct val="90000"/>
              </a:lnSpc>
              <a:spcBef>
                <a:spcPct val="0"/>
              </a:spcBef>
              <a:spcAft>
                <a:spcPct val="35000"/>
              </a:spcAft>
              <a:buNone/>
            </a:pPr>
            <a:r>
              <a:rPr lang="en-US" b="1" kern="1200" dirty="0"/>
              <a:t>Tailor Marketing Messages: </a:t>
            </a:r>
          </a:p>
          <a:p>
            <a:pPr marL="0" lvl="0" indent="0" algn="l" defTabSz="755650">
              <a:lnSpc>
                <a:spcPct val="90000"/>
              </a:lnSpc>
              <a:spcBef>
                <a:spcPct val="0"/>
              </a:spcBef>
              <a:spcAft>
                <a:spcPct val="35000"/>
              </a:spcAft>
              <a:buNone/>
            </a:pPr>
            <a:r>
              <a:rPr lang="en-US" sz="1700" dirty="0"/>
              <a:t>Insights to create messaging that addresses both financial and emotional stress points.</a:t>
            </a:r>
            <a:endParaRPr lang="en-US" sz="1700" kern="1200" dirty="0"/>
          </a:p>
        </p:txBody>
      </p:sp>
      <p:pic>
        <p:nvPicPr>
          <p:cNvPr id="8" name="Graphic 7" descr="Chat outline">
            <a:extLst>
              <a:ext uri="{FF2B5EF4-FFF2-40B4-BE49-F238E27FC236}">
                <a16:creationId xmlns:a16="http://schemas.microsoft.com/office/drawing/2014/main" id="{F09EC622-7A30-6573-887A-B28892C4E9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91200" y="4713922"/>
            <a:ext cx="1287712" cy="1287712"/>
          </a:xfrm>
          <a:prstGeom prst="rect">
            <a:avLst/>
          </a:prstGeom>
        </p:spPr>
      </p:pic>
      <p:sp>
        <p:nvSpPr>
          <p:cNvPr id="9" name="Freeform: Shape 8">
            <a:extLst>
              <a:ext uri="{FF2B5EF4-FFF2-40B4-BE49-F238E27FC236}">
                <a16:creationId xmlns:a16="http://schemas.microsoft.com/office/drawing/2014/main" id="{9F535741-7776-9125-7CAC-558A79CEA9E3}"/>
              </a:ext>
            </a:extLst>
          </p:cNvPr>
          <p:cNvSpPr/>
          <p:nvPr/>
        </p:nvSpPr>
        <p:spPr>
          <a:xfrm>
            <a:off x="35552" y="946507"/>
            <a:ext cx="5412747" cy="5365496"/>
          </a:xfrm>
          <a:custGeom>
            <a:avLst/>
            <a:gdLst>
              <a:gd name="connsiteX0" fmla="*/ 0 w 4665379"/>
              <a:gd name="connsiteY0" fmla="*/ 0 h 1457930"/>
              <a:gd name="connsiteX1" fmla="*/ 4665379 w 4665379"/>
              <a:gd name="connsiteY1" fmla="*/ 0 h 1457930"/>
              <a:gd name="connsiteX2" fmla="*/ 4665379 w 4665379"/>
              <a:gd name="connsiteY2" fmla="*/ 1457930 h 1457930"/>
              <a:gd name="connsiteX3" fmla="*/ 0 w 4665379"/>
              <a:gd name="connsiteY3" fmla="*/ 1457930 h 1457930"/>
              <a:gd name="connsiteX4" fmla="*/ 0 w 4665379"/>
              <a:gd name="connsiteY4" fmla="*/ 0 h 145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5379" h="1457930">
                <a:moveTo>
                  <a:pt x="0" y="0"/>
                </a:moveTo>
                <a:lnTo>
                  <a:pt x="4665379" y="0"/>
                </a:lnTo>
                <a:lnTo>
                  <a:pt x="4665379" y="1457930"/>
                </a:lnTo>
                <a:lnTo>
                  <a:pt x="0" y="1457930"/>
                </a:lnTo>
                <a:lnTo>
                  <a:pt x="0" y="0"/>
                </a:lnTo>
                <a:close/>
              </a:path>
            </a:pathLst>
          </a:custGeom>
          <a:solidFill>
            <a:schemeClr val="bg1">
              <a:alpha val="40000"/>
            </a:schemeClr>
          </a:solidFill>
          <a:ln w="19050">
            <a:noFill/>
          </a:ln>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182880" numCol="1" spcCol="1270" anchor="ctr" anchorCtr="0">
            <a:noAutofit/>
          </a:bodyPr>
          <a:lstStyle/>
          <a:p>
            <a:pPr marL="4572" marR="0" lvl="0" fontAlgn="base">
              <a:spcAft>
                <a:spcPts val="600"/>
              </a:spcAft>
              <a:buClr>
                <a:schemeClr val="tx1"/>
              </a:buClr>
              <a:buSzPct val="135000"/>
            </a:pPr>
            <a:r>
              <a:rPr lang="en-US" kern="0" dirty="0">
                <a:solidFill>
                  <a:schemeClr val="tx1"/>
                </a:solidFill>
              </a:rPr>
              <a:t>Example Questions:</a:t>
            </a:r>
          </a:p>
          <a:p>
            <a:pPr marL="347472" marR="0" lvl="0" indent="-342900" fontAlgn="base">
              <a:spcAft>
                <a:spcPts val="600"/>
              </a:spcAft>
              <a:buClr>
                <a:schemeClr val="tx1"/>
              </a:buClr>
              <a:buSzPct val="135000"/>
              <a:buFont typeface="Arial" panose="020B0604020202020204" pitchFamily="34" charset="0"/>
              <a:buChar char="•"/>
            </a:pPr>
            <a:r>
              <a:rPr lang="en-US" kern="0" dirty="0">
                <a:solidFill>
                  <a:schemeClr val="tx1"/>
                </a:solidFill>
              </a:rPr>
              <a:t>How has providing financial support to a parent affected your work, family time and financial stability?</a:t>
            </a:r>
          </a:p>
          <a:p>
            <a:pPr marL="347472" marR="0" lvl="0" indent="-342900" fontAlgn="base">
              <a:spcAft>
                <a:spcPts val="600"/>
              </a:spcAft>
              <a:buClr>
                <a:schemeClr val="tx1"/>
              </a:buClr>
              <a:buSzPct val="135000"/>
              <a:buFont typeface="Arial" panose="020B0604020202020204" pitchFamily="34" charset="0"/>
              <a:buChar char="•"/>
            </a:pPr>
            <a:r>
              <a:rPr lang="en-US" kern="0" dirty="0">
                <a:solidFill>
                  <a:schemeClr val="tx1"/>
                </a:solidFill>
              </a:rPr>
              <a:t>What challenges make it difficult for you to meet your current/future financial needs (debt, unsure of investments, cost of financial advice)?</a:t>
            </a:r>
          </a:p>
          <a:p>
            <a:pPr marL="347472" marR="0" lvl="0" indent="-342900" fontAlgn="base">
              <a:spcAft>
                <a:spcPts val="600"/>
              </a:spcAft>
              <a:buClr>
                <a:schemeClr val="tx1"/>
              </a:buClr>
              <a:buSzPct val="135000"/>
              <a:buFont typeface="Arial" panose="020B0604020202020204" pitchFamily="34" charset="0"/>
              <a:buChar char="•"/>
            </a:pPr>
            <a:r>
              <a:rPr lang="en-US" kern="0" dirty="0">
                <a:solidFill>
                  <a:schemeClr val="tx1"/>
                </a:solidFill>
              </a:rPr>
              <a:t>Would you prefer a $10k financial benefit for caregiving expenses or 150 hours of free caregiving services?</a:t>
            </a:r>
          </a:p>
          <a:p>
            <a:pPr marL="347472" marR="0" lvl="0" indent="-342900" fontAlgn="base">
              <a:spcAft>
                <a:spcPts val="600"/>
              </a:spcAft>
              <a:buClr>
                <a:schemeClr val="tx1"/>
              </a:buClr>
              <a:buSzPct val="135000"/>
              <a:buFont typeface="Arial" panose="020B0604020202020204" pitchFamily="34" charset="0"/>
              <a:buChar char="•"/>
            </a:pPr>
            <a:r>
              <a:rPr lang="en-US" kern="0" dirty="0">
                <a:solidFill>
                  <a:schemeClr val="tx1"/>
                </a:solidFill>
              </a:rPr>
              <a:t>How appealing do you find each of the product concepts that combine financial benefits with caregiving support?</a:t>
            </a:r>
          </a:p>
          <a:p>
            <a:pPr marL="347472" marR="0" lvl="0" indent="-342900" fontAlgn="base">
              <a:spcAft>
                <a:spcPts val="600"/>
              </a:spcAft>
              <a:buClr>
                <a:schemeClr val="tx1"/>
              </a:buClr>
              <a:buSzPct val="135000"/>
              <a:buFont typeface="Arial" panose="020B0604020202020204" pitchFamily="34" charset="0"/>
              <a:buChar char="•"/>
            </a:pPr>
            <a:r>
              <a:rPr lang="en-US" kern="0" dirty="0">
                <a:solidFill>
                  <a:schemeClr val="tx1"/>
                </a:solidFill>
              </a:rPr>
              <a:t>What is the max additional amount you would be willing to pay per month for a policy like this?</a:t>
            </a:r>
          </a:p>
        </p:txBody>
      </p:sp>
    </p:spTree>
    <p:extLst>
      <p:ext uri="{BB962C8B-B14F-4D97-AF65-F5344CB8AC3E}">
        <p14:creationId xmlns:p14="http://schemas.microsoft.com/office/powerpoint/2010/main" val="1674856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Person working from home with child">
            <a:extLst>
              <a:ext uri="{FF2B5EF4-FFF2-40B4-BE49-F238E27FC236}">
                <a16:creationId xmlns:a16="http://schemas.microsoft.com/office/drawing/2014/main" id="{608A6201-0254-995D-4F66-039F00862F3C}"/>
              </a:ext>
            </a:extLst>
          </p:cNvPr>
          <p:cNvPicPr>
            <a:picLocks noGrp="1" noChangeAspect="1"/>
          </p:cNvPicPr>
          <p:nvPr>
            <p:ph type="pic" sz="quarter" idx="15"/>
          </p:nvPr>
        </p:nvPicPr>
        <p:blipFill>
          <a:blip r:embed="rId3"/>
          <a:srcRect l="16729" r="16729"/>
          <a:stretch>
            <a:fillRect/>
          </a:stretch>
        </p:blipFill>
        <p:spPr>
          <a:xfrm>
            <a:off x="-6350" y="787400"/>
            <a:ext cx="6089650" cy="6070600"/>
          </a:xfrm>
        </p:spPr>
      </p:pic>
      <p:sp>
        <p:nvSpPr>
          <p:cNvPr id="12" name="Title Placeholder 37">
            <a:extLst>
              <a:ext uri="{FF2B5EF4-FFF2-40B4-BE49-F238E27FC236}">
                <a16:creationId xmlns:a16="http://schemas.microsoft.com/office/drawing/2014/main" id="{23A2E66A-5108-AD44-5900-A9947F43467D}"/>
              </a:ext>
            </a:extLst>
          </p:cNvPr>
          <p:cNvSpPr>
            <a:spLocks noGrp="1"/>
          </p:cNvSpPr>
          <p:nvPr>
            <p:ph type="title" hasCustomPrompt="1"/>
          </p:nvPr>
        </p:nvSpPr>
        <p:spPr>
          <a:xfrm>
            <a:off x="2" y="-44825"/>
            <a:ext cx="12191998" cy="890341"/>
          </a:xfr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Methodology</a:t>
            </a:r>
          </a:p>
        </p:txBody>
      </p:sp>
      <p:sp>
        <p:nvSpPr>
          <p:cNvPr id="13" name="Slide Number Placeholder 2">
            <a:extLst>
              <a:ext uri="{FF2B5EF4-FFF2-40B4-BE49-F238E27FC236}">
                <a16:creationId xmlns:a16="http://schemas.microsoft.com/office/drawing/2014/main" id="{34D86407-ED27-0B75-D9A0-E49D62619A80}"/>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6</a:t>
            </a:fld>
            <a:endParaRPr lang="en-US" sz="900" dirty="0">
              <a:latin typeface="Aptos" panose="020B0004020202020204" pitchFamily="34" charset="0"/>
            </a:endParaRPr>
          </a:p>
        </p:txBody>
      </p:sp>
      <p:sp>
        <p:nvSpPr>
          <p:cNvPr id="4" name="Text Placeholder 11">
            <a:extLst>
              <a:ext uri="{FF2B5EF4-FFF2-40B4-BE49-F238E27FC236}">
                <a16:creationId xmlns:a16="http://schemas.microsoft.com/office/drawing/2014/main" id="{9906A394-B2F9-147A-7A29-C9E235EDA923}"/>
              </a:ext>
            </a:extLst>
          </p:cNvPr>
          <p:cNvSpPr txBox="1">
            <a:spLocks/>
          </p:cNvSpPr>
          <p:nvPr/>
        </p:nvSpPr>
        <p:spPr>
          <a:xfrm>
            <a:off x="6356933" y="952769"/>
            <a:ext cx="5388951" cy="3662661"/>
          </a:xfrm>
          <a:prstGeom prst="rect">
            <a:avLst/>
          </a:prstGeom>
        </p:spPr>
        <p:txBody>
          <a:bodyPr anchor="ctr"/>
          <a:lstStyle>
            <a:lvl1pPr marL="347472"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defRPr>
            </a:lvl2pPr>
            <a:lvl3pPr marL="1033463"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defRPr>
            </a:lvl3pPr>
            <a:lvl4pPr marL="13716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cs typeface="Arial" charset="0"/>
              </a:defRPr>
            </a:lvl4pPr>
            <a:lvl5pPr marL="1719263" indent="-342900" algn="l" rtl="0" eaLnBrk="1" fontAlgn="base" hangingPunct="1">
              <a:lnSpc>
                <a:spcPct val="120000"/>
              </a:lnSpc>
              <a:spcBef>
                <a:spcPts val="0"/>
              </a:spcBef>
              <a:spcAft>
                <a:spcPts val="1260"/>
              </a:spcAft>
              <a:buClr>
                <a:schemeClr val="tx1"/>
              </a:buClr>
              <a:buSzPct val="135000"/>
              <a:buFont typeface="Arial" panose="020B0604020202020204" pitchFamily="34" charset="0"/>
              <a:buChar char="•"/>
              <a:defRPr sz="240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spcAft>
                <a:spcPts val="600"/>
              </a:spcAft>
            </a:pPr>
            <a:r>
              <a:rPr lang="en-US" sz="2100" kern="0" dirty="0">
                <a:latin typeface="Aptos" panose="020B0004020202020204" pitchFamily="34" charset="0"/>
              </a:rPr>
              <a:t>12-minute quantitative online survey with select open-ended questions to capture richer context and deeper insights. </a:t>
            </a:r>
          </a:p>
          <a:p>
            <a:pPr lvl="1"/>
            <a:r>
              <a:rPr lang="en-US" sz="1800" dirty="0">
                <a:effectLst/>
                <a:latin typeface="Aptos" panose="020B0004020202020204" pitchFamily="34" charset="0"/>
                <a:ea typeface="MS PGothic" panose="020B0600070205080204" pitchFamily="34" charset="-128"/>
                <a:cs typeface="Times New Roman" panose="02020603050405020304" pitchFamily="18" charset="0"/>
              </a:rPr>
              <a:t>These responses will be enhanced by built-in prompts that encourage clarity, ensuring more meaningful and actionable feedback.</a:t>
            </a:r>
            <a:endParaRPr lang="en-US" sz="2100" kern="0" dirty="0">
              <a:latin typeface="Aptos" panose="020B0004020202020204" pitchFamily="34" charset="0"/>
            </a:endParaRPr>
          </a:p>
          <a:p>
            <a:r>
              <a:rPr lang="en-US" sz="2100" kern="0" dirty="0">
                <a:latin typeface="Aptos" panose="020B0004020202020204" pitchFamily="34" charset="0"/>
              </a:rPr>
              <a:t>Representative sample of 2,000 members of the Sandwich Generation</a:t>
            </a:r>
          </a:p>
        </p:txBody>
      </p:sp>
      <p:sp>
        <p:nvSpPr>
          <p:cNvPr id="5" name="TextBox 4">
            <a:extLst>
              <a:ext uri="{FF2B5EF4-FFF2-40B4-BE49-F238E27FC236}">
                <a16:creationId xmlns:a16="http://schemas.microsoft.com/office/drawing/2014/main" id="{55FD2213-359F-BB97-C8DB-AAA6C988A7ED}"/>
              </a:ext>
            </a:extLst>
          </p:cNvPr>
          <p:cNvSpPr txBox="1"/>
          <p:nvPr/>
        </p:nvSpPr>
        <p:spPr>
          <a:xfrm>
            <a:off x="7189274" y="4637200"/>
            <a:ext cx="3724267" cy="923330"/>
          </a:xfrm>
          <a:prstGeom prst="rect">
            <a:avLst/>
          </a:prstGeom>
          <a:noFill/>
          <a:ln w="19050">
            <a:solidFill>
              <a:schemeClr val="tx2"/>
            </a:solidFill>
          </a:ln>
        </p:spPr>
        <p:txBody>
          <a:bodyPr wrap="square">
            <a:spAutoFit/>
          </a:bodyPr>
          <a:lstStyle/>
          <a:p>
            <a:pPr algn="ctr"/>
            <a:r>
              <a:rPr lang="en-US" kern="0" dirty="0">
                <a:latin typeface="Aptos" panose="020B0004020202020204" pitchFamily="34" charset="0"/>
              </a:rPr>
              <a:t>The Sponsor Group will reaffirm objectives, responsibilities, sample specifications and timeline.</a:t>
            </a:r>
          </a:p>
        </p:txBody>
      </p:sp>
    </p:spTree>
    <p:extLst>
      <p:ext uri="{BB962C8B-B14F-4D97-AF65-F5344CB8AC3E}">
        <p14:creationId xmlns:p14="http://schemas.microsoft.com/office/powerpoint/2010/main" val="790605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running in a field&#10;&#10;AI-generated content may be incorrect.">
            <a:extLst>
              <a:ext uri="{FF2B5EF4-FFF2-40B4-BE49-F238E27FC236}">
                <a16:creationId xmlns:a16="http://schemas.microsoft.com/office/drawing/2014/main" id="{6C7A9C14-FB50-E12D-6122-B0C41D3C4319}"/>
              </a:ext>
            </a:extLst>
          </p:cNvPr>
          <p:cNvPicPr>
            <a:picLocks noGrp="1" noChangeAspect="1"/>
          </p:cNvPicPr>
          <p:nvPr>
            <p:ph type="pic" sz="quarter" idx="15"/>
          </p:nvPr>
        </p:nvPicPr>
        <p:blipFill>
          <a:blip r:embed="rId3"/>
          <a:srcRect l="18653" t="-5" r="19681" b="5"/>
          <a:stretch/>
        </p:blipFill>
        <p:spPr>
          <a:xfrm>
            <a:off x="6106698" y="786687"/>
            <a:ext cx="6089904" cy="6089904"/>
          </a:xfrm>
        </p:spPr>
      </p:pic>
      <p:sp>
        <p:nvSpPr>
          <p:cNvPr id="2" name="Text Placeholder 1">
            <a:extLst>
              <a:ext uri="{FF2B5EF4-FFF2-40B4-BE49-F238E27FC236}">
                <a16:creationId xmlns:a16="http://schemas.microsoft.com/office/drawing/2014/main" id="{FD2F7C87-E893-14B1-217B-926CF0FB149F}"/>
              </a:ext>
            </a:extLst>
          </p:cNvPr>
          <p:cNvSpPr>
            <a:spLocks noGrp="1"/>
          </p:cNvSpPr>
          <p:nvPr>
            <p:ph type="body" sz="quarter" idx="13"/>
          </p:nvPr>
        </p:nvSpPr>
        <p:spPr>
          <a:xfrm>
            <a:off x="485106" y="1156105"/>
            <a:ext cx="5196889" cy="4914900"/>
          </a:xfrm>
        </p:spPr>
        <p:txBody>
          <a:bodyPr/>
          <a:lstStyle/>
          <a:p>
            <a:pPr>
              <a:spcBef>
                <a:spcPts val="0"/>
              </a:spcBef>
              <a:spcAft>
                <a:spcPts val="1200"/>
              </a:spcAft>
            </a:pPr>
            <a:r>
              <a:rPr lang="en-US" sz="2100" dirty="0">
                <a:latin typeface="Aptos" panose="020B0004020202020204" pitchFamily="34" charset="0"/>
                <a:cs typeface="Arial" panose="020B0604020202020204" pitchFamily="34" charset="0"/>
              </a:rPr>
              <a:t>Project kickoff deck (and recording)</a:t>
            </a:r>
          </a:p>
          <a:p>
            <a:pPr>
              <a:spcBef>
                <a:spcPts val="0"/>
              </a:spcBef>
              <a:spcAft>
                <a:spcPts val="1200"/>
              </a:spcAft>
            </a:pPr>
            <a:r>
              <a:rPr lang="en-US" sz="2100" dirty="0">
                <a:latin typeface="Aptos" panose="020B0004020202020204" pitchFamily="34" charset="0"/>
                <a:cs typeface="Arial" panose="020B0604020202020204" pitchFamily="34" charset="0"/>
              </a:rPr>
              <a:t>Input into the survey instrument</a:t>
            </a:r>
          </a:p>
          <a:p>
            <a:pPr>
              <a:spcBef>
                <a:spcPts val="0"/>
              </a:spcBef>
              <a:spcAft>
                <a:spcPts val="1200"/>
              </a:spcAft>
            </a:pPr>
            <a:r>
              <a:rPr lang="en-US" sz="2100" dirty="0">
                <a:latin typeface="Aptos" panose="020B0004020202020204" pitchFamily="34" charset="0"/>
                <a:cs typeface="Arial" panose="020B0604020202020204" pitchFamily="34" charset="0"/>
              </a:rPr>
              <a:t>Final survey instrument</a:t>
            </a:r>
          </a:p>
          <a:p>
            <a:pPr>
              <a:spcBef>
                <a:spcPts val="0"/>
              </a:spcBef>
              <a:spcAft>
                <a:spcPts val="600"/>
              </a:spcAft>
            </a:pPr>
            <a:r>
              <a:rPr lang="en-US" sz="2100" dirty="0">
                <a:latin typeface="Aptos" panose="020B0004020202020204" pitchFamily="34" charset="0"/>
                <a:cs typeface="Arial" panose="020B0604020202020204" pitchFamily="34" charset="0"/>
              </a:rPr>
              <a:t>PowerPoint report of results</a:t>
            </a:r>
          </a:p>
          <a:p>
            <a:pPr>
              <a:spcBef>
                <a:spcPts val="0"/>
              </a:spcBef>
              <a:spcAft>
                <a:spcPts val="1200"/>
              </a:spcAft>
            </a:pPr>
            <a:r>
              <a:rPr lang="en-US" sz="2100" dirty="0">
                <a:latin typeface="Aptos" panose="020B0004020202020204" pitchFamily="34" charset="0"/>
                <a:cs typeface="Arial" panose="020B0604020202020204" pitchFamily="34" charset="0"/>
              </a:rPr>
              <a:t>One virtual presentation (and recording) of key findings and considerations</a:t>
            </a:r>
          </a:p>
          <a:p>
            <a:pPr>
              <a:spcBef>
                <a:spcPts val="0"/>
              </a:spcBef>
              <a:spcAft>
                <a:spcPts val="1200"/>
              </a:spcAft>
            </a:pPr>
            <a:r>
              <a:rPr lang="en-US" sz="2100" dirty="0">
                <a:latin typeface="Aptos" panose="020B0004020202020204" pitchFamily="34" charset="0"/>
                <a:cs typeface="Arial" panose="020B0604020202020204" pitchFamily="34" charset="0"/>
              </a:rPr>
              <a:t>One Excel tabulation book of survey data (up to 10 standard variables)</a:t>
            </a:r>
          </a:p>
        </p:txBody>
      </p:sp>
      <p:sp>
        <p:nvSpPr>
          <p:cNvPr id="6" name="Slide Number Placeholder 2">
            <a:extLst>
              <a:ext uri="{FF2B5EF4-FFF2-40B4-BE49-F238E27FC236}">
                <a16:creationId xmlns:a16="http://schemas.microsoft.com/office/drawing/2014/main" id="{03055F79-AE66-87FC-A21A-2AAC9548864E}"/>
              </a:ext>
            </a:extLst>
          </p:cNvPr>
          <p:cNvSpPr>
            <a:spLocks noGrp="1"/>
          </p:cNvSpPr>
          <p:nvPr>
            <p:ph type="sldNum" sz="quarter" idx="4294967295"/>
          </p:nvPr>
        </p:nvSpPr>
        <p:spPr>
          <a:prstGeom prst="rect">
            <a:avLst/>
          </a:prstGeom>
        </p:spPr>
        <p:txBody>
          <a:bodyPr/>
          <a:lstStyle/>
          <a:p>
            <a:fld id="{FA06F0F5-DF6A-4E0E-AC03-6B0D0B0A1300}" type="slidenum">
              <a:rPr lang="en-US" sz="900" smtClean="0">
                <a:latin typeface="Aptos" panose="020B0004020202020204" pitchFamily="34" charset="0"/>
              </a:rPr>
              <a:pPr/>
              <a:t>7</a:t>
            </a:fld>
            <a:endParaRPr lang="en-US" sz="900" dirty="0">
              <a:latin typeface="Aptos" panose="020B0004020202020204" pitchFamily="34" charset="0"/>
            </a:endParaRPr>
          </a:p>
        </p:txBody>
      </p:sp>
      <p:sp>
        <p:nvSpPr>
          <p:cNvPr id="5" name="Title 4">
            <a:extLst>
              <a:ext uri="{FF2B5EF4-FFF2-40B4-BE49-F238E27FC236}">
                <a16:creationId xmlns:a16="http://schemas.microsoft.com/office/drawing/2014/main" id="{3A26FC2D-6E65-2D9A-4D97-D65BAF28B960}"/>
              </a:ext>
            </a:extLst>
          </p:cNvPr>
          <p:cNvSpPr>
            <a:spLocks noGrp="1"/>
          </p:cNvSpPr>
          <p:nvPr>
            <p:ph type="title"/>
          </p:nvPr>
        </p:nvSpPr>
        <p:spPr/>
        <p:txBody>
          <a:bodyPr/>
          <a:lstStyle/>
          <a:p>
            <a:r>
              <a:rPr lang="en-US" dirty="0"/>
              <a:t>Deliverables</a:t>
            </a:r>
          </a:p>
        </p:txBody>
      </p:sp>
      <p:pic>
        <p:nvPicPr>
          <p:cNvPr id="11" name="Picture 2" descr="http://intranet.llg.corp/cs/mktg/Logos/Logos%20with%20Taglines/LIMRA%20LOMA%20(grouped)/LIMRA%20LOMA_logo_Tagline_Reverse.png">
            <a:extLst>
              <a:ext uri="{FF2B5EF4-FFF2-40B4-BE49-F238E27FC236}">
                <a16:creationId xmlns:a16="http://schemas.microsoft.com/office/drawing/2014/main" id="{6C0C5194-2C82-3891-1C3E-DE2C1DD6C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849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F1462-D83B-2795-6BF2-D03951C4DB7A}"/>
            </a:ext>
          </a:extLst>
        </p:cNvPr>
        <p:cNvGrpSpPr/>
        <p:nvPr/>
      </p:nvGrpSpPr>
      <p:grpSpPr>
        <a:xfrm>
          <a:off x="0" y="0"/>
          <a:ext cx="0" cy="0"/>
          <a:chOff x="0" y="0"/>
          <a:chExt cx="0" cy="0"/>
        </a:xfrm>
      </p:grpSpPr>
      <p:pic>
        <p:nvPicPr>
          <p:cNvPr id="8" name="Picture Placeholder 9" descr="A person standing in front of a whiteboard&#10;&#10;Description automatically generated">
            <a:extLst>
              <a:ext uri="{FF2B5EF4-FFF2-40B4-BE49-F238E27FC236}">
                <a16:creationId xmlns:a16="http://schemas.microsoft.com/office/drawing/2014/main" id="{EF1225D5-FB95-A820-B22D-2888091731AF}"/>
              </a:ext>
            </a:extLst>
          </p:cNvPr>
          <p:cNvPicPr>
            <a:picLocks noChangeAspect="1"/>
          </p:cNvPicPr>
          <p:nvPr/>
        </p:nvPicPr>
        <p:blipFill rotWithShape="1">
          <a:blip r:embed="rId3"/>
          <a:srcRect l="24373" t="1178" r="24988" b="3560"/>
          <a:stretch/>
        </p:blipFill>
        <p:spPr>
          <a:xfrm>
            <a:off x="-4531" y="789342"/>
            <a:ext cx="4849906" cy="6068658"/>
          </a:xfrm>
          <a:prstGeom prst="rect">
            <a:avLst/>
          </a:prstGeom>
        </p:spPr>
      </p:pic>
      <p:sp>
        <p:nvSpPr>
          <p:cNvPr id="5" name="Title 4">
            <a:extLst>
              <a:ext uri="{FF2B5EF4-FFF2-40B4-BE49-F238E27FC236}">
                <a16:creationId xmlns:a16="http://schemas.microsoft.com/office/drawing/2014/main" id="{F1639C92-B071-8514-1AF8-023688171185}"/>
              </a:ext>
            </a:extLst>
          </p:cNvPr>
          <p:cNvSpPr>
            <a:spLocks noGrp="1"/>
          </p:cNvSpPr>
          <p:nvPr>
            <p:ph type="title"/>
          </p:nvPr>
        </p:nvSpPr>
        <p:spPr/>
        <p:txBody>
          <a:bodyPr/>
          <a:lstStyle/>
          <a:p>
            <a:r>
              <a:rPr lang="en-US" dirty="0"/>
              <a:t>Anticipated Timeline &amp; Fees</a:t>
            </a:r>
          </a:p>
        </p:txBody>
      </p:sp>
      <p:sp>
        <p:nvSpPr>
          <p:cNvPr id="6" name="Slide Number Placeholder 2">
            <a:extLst>
              <a:ext uri="{FF2B5EF4-FFF2-40B4-BE49-F238E27FC236}">
                <a16:creationId xmlns:a16="http://schemas.microsoft.com/office/drawing/2014/main" id="{6281FB69-E584-2095-9079-DC7899B14DCD}"/>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solidFill>
                  <a:schemeClr val="bg1"/>
                </a:solidFill>
                <a:latin typeface="Aptos" panose="020B0004020202020204" pitchFamily="34" charset="0"/>
              </a:rPr>
              <a:pPr/>
              <a:t>8</a:t>
            </a:fld>
            <a:endParaRPr lang="en-US" sz="900" dirty="0">
              <a:solidFill>
                <a:schemeClr val="bg1"/>
              </a:solidFill>
              <a:latin typeface="Aptos" panose="020B0004020202020204" pitchFamily="34" charset="0"/>
            </a:endParaRPr>
          </a:p>
        </p:txBody>
      </p:sp>
      <p:graphicFrame>
        <p:nvGraphicFramePr>
          <p:cNvPr id="7" name="Table 6">
            <a:extLst>
              <a:ext uri="{FF2B5EF4-FFF2-40B4-BE49-F238E27FC236}">
                <a16:creationId xmlns:a16="http://schemas.microsoft.com/office/drawing/2014/main" id="{7EFC05FC-1AFE-F6CC-0954-9DDF5916A510}"/>
              </a:ext>
            </a:extLst>
          </p:cNvPr>
          <p:cNvGraphicFramePr>
            <a:graphicFrameLocks noGrp="1"/>
          </p:cNvGraphicFramePr>
          <p:nvPr>
            <p:extLst>
              <p:ext uri="{D42A27DB-BD31-4B8C-83A1-F6EECF244321}">
                <p14:modId xmlns:p14="http://schemas.microsoft.com/office/powerpoint/2010/main" val="2757239371"/>
              </p:ext>
            </p:extLst>
          </p:nvPr>
        </p:nvGraphicFramePr>
        <p:xfrm>
          <a:off x="5528544" y="2972753"/>
          <a:ext cx="5980286" cy="2555876"/>
        </p:xfrm>
        <a:graphic>
          <a:graphicData uri="http://schemas.openxmlformats.org/drawingml/2006/table">
            <a:tbl>
              <a:tblPr firstRow="1" firstCol="1" bandRow="1">
                <a:tableStyleId>{5C22544A-7EE6-4342-B048-85BDC9FD1C3A}</a:tableStyleId>
              </a:tblPr>
              <a:tblGrid>
                <a:gridCol w="4161556">
                  <a:extLst>
                    <a:ext uri="{9D8B030D-6E8A-4147-A177-3AD203B41FA5}">
                      <a16:colId xmlns:a16="http://schemas.microsoft.com/office/drawing/2014/main" val="3500076691"/>
                    </a:ext>
                  </a:extLst>
                </a:gridCol>
                <a:gridCol w="1818730">
                  <a:extLst>
                    <a:ext uri="{9D8B030D-6E8A-4147-A177-3AD203B41FA5}">
                      <a16:colId xmlns:a16="http://schemas.microsoft.com/office/drawing/2014/main" val="3398208910"/>
                    </a:ext>
                  </a:extLst>
                </a:gridCol>
              </a:tblGrid>
              <a:tr h="319971">
                <a:tc>
                  <a:txBody>
                    <a:bodyPr/>
                    <a:lstStyle/>
                    <a:p>
                      <a:pPr marL="0" marR="0">
                        <a:lnSpc>
                          <a:spcPts val="1400"/>
                        </a:lnSpc>
                        <a:spcAft>
                          <a:spcPts val="0"/>
                        </a:spcAft>
                      </a:pPr>
                      <a:r>
                        <a:rPr lang="en-US" sz="1500" dirty="0">
                          <a:solidFill>
                            <a:schemeClr val="bg1"/>
                          </a:solidFill>
                          <a:effectLst/>
                          <a:latin typeface="+mj-lt"/>
                        </a:rPr>
                        <a:t>Milestone</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rgbClr val="00437B"/>
                    </a:solidFill>
                  </a:tcPr>
                </a:tc>
                <a:tc>
                  <a:txBody>
                    <a:bodyPr/>
                    <a:lstStyle/>
                    <a:p>
                      <a:pPr marL="0" marR="0" algn="ctr">
                        <a:lnSpc>
                          <a:spcPts val="1400"/>
                        </a:lnSpc>
                        <a:spcAft>
                          <a:spcPts val="0"/>
                        </a:spcAft>
                      </a:pPr>
                      <a:r>
                        <a:rPr lang="en-US" sz="1500" dirty="0">
                          <a:solidFill>
                            <a:schemeClr val="bg1"/>
                          </a:solidFill>
                          <a:effectLst/>
                          <a:latin typeface="+mj-lt"/>
                        </a:rPr>
                        <a:t>Estimated Timeline</a:t>
                      </a: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rgbClr val="00437B"/>
                    </a:solidFill>
                  </a:tcPr>
                </a:tc>
                <a:extLst>
                  <a:ext uri="{0D108BD9-81ED-4DB2-BD59-A6C34878D82A}">
                    <a16:rowId xmlns:a16="http://schemas.microsoft.com/office/drawing/2014/main" val="2007648719"/>
                  </a:ext>
                </a:extLst>
              </a:tr>
              <a:tr h="319415">
                <a:tc>
                  <a:txBody>
                    <a:bodyPr/>
                    <a:lstStyle/>
                    <a:p>
                      <a:pPr marL="0" marR="0">
                        <a:lnSpc>
                          <a:spcPts val="1400"/>
                        </a:lnSpc>
                        <a:spcAft>
                          <a:spcPts val="0"/>
                        </a:spcAft>
                      </a:pPr>
                      <a:r>
                        <a:rPr lang="en-US" sz="1500" b="0" dirty="0">
                          <a:solidFill>
                            <a:schemeClr val="tx1"/>
                          </a:solidFill>
                          <a:effectLst/>
                          <a:latin typeface="+mj-lt"/>
                        </a:rPr>
                        <a:t>Kick-Off Meeting</a:t>
                      </a:r>
                      <a:endParaRPr lang="en-US" sz="1500" b="0" dirty="0">
                        <a:solidFill>
                          <a:schemeClr val="tx1"/>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solidFill>
                  </a:tcPr>
                </a:tc>
                <a:tc>
                  <a:txBody>
                    <a:bodyPr/>
                    <a:lstStyle/>
                    <a:p>
                      <a:pPr marL="0" marR="0" algn="ctr">
                        <a:lnSpc>
                          <a:spcPts val="1400"/>
                        </a:lnSpc>
                        <a:spcAft>
                          <a:spcPts val="0"/>
                        </a:spcAft>
                      </a:pPr>
                      <a:r>
                        <a:rPr lang="en-US" sz="1500" b="0" dirty="0">
                          <a:solidFill>
                            <a:schemeClr val="tx1"/>
                          </a:solidFill>
                          <a:effectLst/>
                          <a:latin typeface="+mj-lt"/>
                          <a:ea typeface="Calibri" panose="020F0502020204030204" pitchFamily="34" charset="0"/>
                          <a:cs typeface="Times New Roman" panose="02020603050405020304" pitchFamily="18" charset="0"/>
                        </a:rPr>
                        <a:t>Week 1</a:t>
                      </a: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solidFill>
                  </a:tcPr>
                </a:tc>
                <a:extLst>
                  <a:ext uri="{0D108BD9-81ED-4DB2-BD59-A6C34878D82A}">
                    <a16:rowId xmlns:a16="http://schemas.microsoft.com/office/drawing/2014/main" val="4206361108"/>
                  </a:ext>
                </a:extLst>
              </a:tr>
              <a:tr h="319415">
                <a:tc>
                  <a:txBody>
                    <a:bodyPr/>
                    <a:lstStyle/>
                    <a:p>
                      <a:pPr marL="0" marR="0">
                        <a:lnSpc>
                          <a:spcPts val="1400"/>
                        </a:lnSpc>
                        <a:spcAft>
                          <a:spcPts val="0"/>
                        </a:spcAft>
                      </a:pPr>
                      <a:r>
                        <a:rPr lang="en-US" sz="1500" b="0" dirty="0">
                          <a:solidFill>
                            <a:schemeClr val="tx1"/>
                          </a:solidFill>
                          <a:effectLst/>
                          <a:latin typeface="+mj-lt"/>
                        </a:rPr>
                        <a:t>Questionnaire Development</a:t>
                      </a:r>
                      <a:endParaRPr lang="en-US" sz="1500" b="0" dirty="0">
                        <a:solidFill>
                          <a:schemeClr val="tx1"/>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lumMod val="85000"/>
                      </a:schemeClr>
                    </a:solidFill>
                  </a:tcPr>
                </a:tc>
                <a:tc>
                  <a:txBody>
                    <a:bodyPr/>
                    <a:lstStyle/>
                    <a:p>
                      <a:pPr marL="0" marR="0" algn="ctr">
                        <a:lnSpc>
                          <a:spcPts val="1400"/>
                        </a:lnSpc>
                        <a:spcAft>
                          <a:spcPts val="0"/>
                        </a:spcAft>
                      </a:pPr>
                      <a:r>
                        <a:rPr lang="en-US" sz="1500" b="0" dirty="0">
                          <a:solidFill>
                            <a:schemeClr val="tx1"/>
                          </a:solidFill>
                          <a:effectLst/>
                          <a:latin typeface="+mj-lt"/>
                          <a:ea typeface="Calibri" panose="020F0502020204030204" pitchFamily="34" charset="0"/>
                          <a:cs typeface="Times New Roman" panose="02020603050405020304" pitchFamily="18" charset="0"/>
                        </a:rPr>
                        <a:t>Weeks 2-3</a:t>
                      </a: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38470323"/>
                  </a:ext>
                </a:extLst>
              </a:tr>
              <a:tr h="319415">
                <a:tc>
                  <a:txBody>
                    <a:bodyPr/>
                    <a:lstStyle/>
                    <a:p>
                      <a:pPr marL="0" marR="0">
                        <a:lnSpc>
                          <a:spcPts val="1400"/>
                        </a:lnSpc>
                        <a:spcAft>
                          <a:spcPts val="0"/>
                        </a:spcAft>
                      </a:pPr>
                      <a:r>
                        <a:rPr lang="en-US" sz="1500" b="0" dirty="0">
                          <a:solidFill>
                            <a:schemeClr val="tx1"/>
                          </a:solidFill>
                          <a:effectLst/>
                          <a:latin typeface="+mj-lt"/>
                        </a:rPr>
                        <a:t>Survey Programming and Testing</a:t>
                      </a:r>
                      <a:endParaRPr lang="en-US" sz="1500" b="0" dirty="0">
                        <a:solidFill>
                          <a:schemeClr val="tx1"/>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solidFill>
                  </a:tcPr>
                </a:tc>
                <a:tc>
                  <a:txBody>
                    <a:bodyPr/>
                    <a:lstStyle/>
                    <a:p>
                      <a:pPr marL="0" marR="0" algn="ctr">
                        <a:lnSpc>
                          <a:spcPts val="1400"/>
                        </a:lnSpc>
                        <a:spcAft>
                          <a:spcPts val="0"/>
                        </a:spcAft>
                      </a:pPr>
                      <a:r>
                        <a:rPr lang="en-US" sz="1500" b="0" dirty="0">
                          <a:solidFill>
                            <a:schemeClr val="tx1"/>
                          </a:solidFill>
                          <a:effectLst/>
                          <a:latin typeface="+mj-lt"/>
                          <a:ea typeface="Calibri" panose="020F0502020204030204" pitchFamily="34" charset="0"/>
                          <a:cs typeface="Times New Roman" panose="02020603050405020304" pitchFamily="18" charset="0"/>
                        </a:rPr>
                        <a:t>Week 4</a:t>
                      </a: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solidFill>
                  </a:tcPr>
                </a:tc>
                <a:extLst>
                  <a:ext uri="{0D108BD9-81ED-4DB2-BD59-A6C34878D82A}">
                    <a16:rowId xmlns:a16="http://schemas.microsoft.com/office/drawing/2014/main" val="1715454933"/>
                  </a:ext>
                </a:extLst>
              </a:tr>
              <a:tr h="319415">
                <a:tc>
                  <a:txBody>
                    <a:bodyPr/>
                    <a:lstStyle/>
                    <a:p>
                      <a:pPr marL="0" marR="0">
                        <a:lnSpc>
                          <a:spcPts val="1400"/>
                        </a:lnSpc>
                        <a:spcAft>
                          <a:spcPts val="0"/>
                        </a:spcAft>
                      </a:pPr>
                      <a:r>
                        <a:rPr lang="en-US" sz="1500" b="0" dirty="0">
                          <a:solidFill>
                            <a:schemeClr val="tx1"/>
                          </a:solidFill>
                          <a:effectLst/>
                          <a:latin typeface="+mj-lt"/>
                        </a:rPr>
                        <a:t>Data Collection</a:t>
                      </a:r>
                      <a:endParaRPr lang="en-US" sz="1500" b="0" dirty="0">
                        <a:solidFill>
                          <a:schemeClr val="tx1"/>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lumMod val="85000"/>
                      </a:schemeClr>
                    </a:solidFill>
                  </a:tcPr>
                </a:tc>
                <a:tc>
                  <a:txBody>
                    <a:bodyPr/>
                    <a:lstStyle/>
                    <a:p>
                      <a:pPr marL="0" marR="0" algn="ctr">
                        <a:lnSpc>
                          <a:spcPts val="1400"/>
                        </a:lnSpc>
                        <a:spcAft>
                          <a:spcPts val="0"/>
                        </a:spcAft>
                      </a:pPr>
                      <a:r>
                        <a:rPr lang="en-US" sz="1500" b="0" dirty="0">
                          <a:solidFill>
                            <a:schemeClr val="tx1"/>
                          </a:solidFill>
                          <a:effectLst/>
                          <a:latin typeface="+mj-lt"/>
                          <a:ea typeface="Calibri" panose="020F0502020204030204" pitchFamily="34" charset="0"/>
                          <a:cs typeface="Times New Roman" panose="02020603050405020304" pitchFamily="18" charset="0"/>
                        </a:rPr>
                        <a:t>Weeks 5-7</a:t>
                      </a: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41786459"/>
                  </a:ext>
                </a:extLst>
              </a:tr>
              <a:tr h="319415">
                <a:tc>
                  <a:txBody>
                    <a:bodyPr/>
                    <a:lstStyle/>
                    <a:p>
                      <a:pPr marL="0" marR="0">
                        <a:lnSpc>
                          <a:spcPts val="1400"/>
                        </a:lnSpc>
                        <a:spcAft>
                          <a:spcPts val="0"/>
                        </a:spcAft>
                      </a:pPr>
                      <a:r>
                        <a:rPr lang="en-US" sz="1500" b="0" dirty="0">
                          <a:solidFill>
                            <a:schemeClr val="tx1"/>
                          </a:solidFill>
                          <a:effectLst/>
                          <a:latin typeface="+mj-lt"/>
                        </a:rPr>
                        <a:t>Data Cleaning and Processing</a:t>
                      </a:r>
                      <a:endParaRPr lang="en-US" sz="1500" b="0" dirty="0">
                        <a:solidFill>
                          <a:schemeClr val="tx1"/>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solidFill>
                  </a:tcPr>
                </a:tc>
                <a:tc>
                  <a:txBody>
                    <a:bodyPr/>
                    <a:lstStyle/>
                    <a:p>
                      <a:pPr marL="0" marR="0" algn="ctr">
                        <a:lnSpc>
                          <a:spcPts val="1400"/>
                        </a:lnSpc>
                        <a:spcAft>
                          <a:spcPts val="0"/>
                        </a:spcAft>
                      </a:pPr>
                      <a:r>
                        <a:rPr lang="en-US" sz="1500" b="0" dirty="0">
                          <a:solidFill>
                            <a:schemeClr val="tx1"/>
                          </a:solidFill>
                          <a:effectLst/>
                          <a:latin typeface="+mj-lt"/>
                          <a:ea typeface="Calibri" panose="020F0502020204030204" pitchFamily="34" charset="0"/>
                          <a:cs typeface="Times New Roman" panose="02020603050405020304" pitchFamily="18" charset="0"/>
                        </a:rPr>
                        <a:t>Week 8</a:t>
                      </a: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solidFill>
                  </a:tcPr>
                </a:tc>
                <a:extLst>
                  <a:ext uri="{0D108BD9-81ED-4DB2-BD59-A6C34878D82A}">
                    <a16:rowId xmlns:a16="http://schemas.microsoft.com/office/drawing/2014/main" val="443583765"/>
                  </a:ext>
                </a:extLst>
              </a:tr>
              <a:tr h="319415">
                <a:tc>
                  <a:txBody>
                    <a:bodyPr/>
                    <a:lstStyle/>
                    <a:p>
                      <a:pPr marL="0" marR="0">
                        <a:lnSpc>
                          <a:spcPts val="1400"/>
                        </a:lnSpc>
                        <a:spcAft>
                          <a:spcPts val="0"/>
                        </a:spcAft>
                      </a:pPr>
                      <a:r>
                        <a:rPr lang="en-US" sz="1500" b="0" dirty="0">
                          <a:solidFill>
                            <a:schemeClr val="tx1"/>
                          </a:solidFill>
                          <a:effectLst/>
                          <a:latin typeface="+mj-lt"/>
                        </a:rPr>
                        <a:t>Analysis and Report Development</a:t>
                      </a:r>
                      <a:endParaRPr lang="en-US" sz="1500" b="0" dirty="0">
                        <a:solidFill>
                          <a:schemeClr val="tx1"/>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lumMod val="85000"/>
                      </a:schemeClr>
                    </a:solidFill>
                  </a:tcPr>
                </a:tc>
                <a:tc>
                  <a:txBody>
                    <a:bodyPr/>
                    <a:lstStyle/>
                    <a:p>
                      <a:pPr marL="0" marR="0" algn="ctr">
                        <a:lnSpc>
                          <a:spcPts val="1400"/>
                        </a:lnSpc>
                        <a:spcAft>
                          <a:spcPts val="0"/>
                        </a:spcAft>
                      </a:pPr>
                      <a:r>
                        <a:rPr lang="en-US" sz="1500" b="0" dirty="0">
                          <a:solidFill>
                            <a:schemeClr val="tx1"/>
                          </a:solidFill>
                          <a:effectLst/>
                          <a:latin typeface="+mj-lt"/>
                          <a:ea typeface="Calibri" panose="020F0502020204030204" pitchFamily="34" charset="0"/>
                          <a:cs typeface="Times New Roman" panose="02020603050405020304" pitchFamily="18" charset="0"/>
                        </a:rPr>
                        <a:t>Weeks 9-11</a:t>
                      </a: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35791676"/>
                  </a:ext>
                </a:extLst>
              </a:tr>
              <a:tr h="319415">
                <a:tc>
                  <a:txBody>
                    <a:bodyPr/>
                    <a:lstStyle/>
                    <a:p>
                      <a:pPr marL="0" marR="0">
                        <a:lnSpc>
                          <a:spcPts val="1400"/>
                        </a:lnSpc>
                        <a:spcAft>
                          <a:spcPts val="0"/>
                        </a:spcAft>
                      </a:pPr>
                      <a:r>
                        <a:rPr lang="en-US" sz="1500" b="0" dirty="0">
                          <a:solidFill>
                            <a:schemeClr val="tx1"/>
                          </a:solidFill>
                          <a:effectLst/>
                          <a:latin typeface="+mj-lt"/>
                        </a:rPr>
                        <a:t>Discussion of Key Findings and Considerations</a:t>
                      </a:r>
                      <a:endParaRPr lang="en-US" sz="1500" b="0" dirty="0">
                        <a:solidFill>
                          <a:schemeClr val="tx1"/>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lumMod val="85000"/>
                      </a:schemeClr>
                    </a:solidFill>
                  </a:tcPr>
                </a:tc>
                <a:tc>
                  <a:txBody>
                    <a:bodyPr/>
                    <a:lstStyle/>
                    <a:p>
                      <a:pPr marL="0" marR="0" algn="ctr">
                        <a:lnSpc>
                          <a:spcPts val="1400"/>
                        </a:lnSpc>
                        <a:spcAft>
                          <a:spcPts val="0"/>
                        </a:spcAft>
                      </a:pPr>
                      <a:r>
                        <a:rPr lang="en-US" sz="1500" b="0" dirty="0">
                          <a:solidFill>
                            <a:schemeClr val="tx1"/>
                          </a:solidFill>
                          <a:effectLst/>
                          <a:latin typeface="+mj-lt"/>
                          <a:ea typeface="Calibri" panose="020F0502020204030204" pitchFamily="34" charset="0"/>
                          <a:cs typeface="Times New Roman" panose="02020603050405020304" pitchFamily="18" charset="0"/>
                        </a:rPr>
                        <a:t>Week 12</a:t>
                      </a:r>
                    </a:p>
                  </a:txBody>
                  <a:tcPr marL="45720" marR="45720" marT="0" marB="0" anchor="ctr">
                    <a:lnL w="12700" cap="flat" cmpd="sng" algn="ctr">
                      <a:solidFill>
                        <a:srgbClr val="00437B"/>
                      </a:solidFill>
                      <a:prstDash val="solid"/>
                      <a:round/>
                      <a:headEnd type="none" w="med" len="med"/>
                      <a:tailEnd type="none" w="med" len="med"/>
                    </a:lnL>
                    <a:lnR w="12700" cap="flat" cmpd="sng" algn="ctr">
                      <a:solidFill>
                        <a:srgbClr val="00437B"/>
                      </a:solidFill>
                      <a:prstDash val="solid"/>
                      <a:round/>
                      <a:headEnd type="none" w="med" len="med"/>
                      <a:tailEnd type="none" w="med" len="med"/>
                    </a:lnR>
                    <a:lnT w="12700" cap="flat" cmpd="sng" algn="ctr">
                      <a:solidFill>
                        <a:srgbClr val="00437B"/>
                      </a:solidFill>
                      <a:prstDash val="solid"/>
                      <a:round/>
                      <a:headEnd type="none" w="med" len="med"/>
                      <a:tailEnd type="none" w="med" len="med"/>
                    </a:lnT>
                    <a:lnB w="12700" cap="flat" cmpd="sng" algn="ctr">
                      <a:solidFill>
                        <a:srgbClr val="00437B"/>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31067129"/>
                  </a:ext>
                </a:extLst>
              </a:tr>
            </a:tbl>
          </a:graphicData>
        </a:graphic>
      </p:graphicFrame>
      <p:sp>
        <p:nvSpPr>
          <p:cNvPr id="9" name="TextBox 8">
            <a:extLst>
              <a:ext uri="{FF2B5EF4-FFF2-40B4-BE49-F238E27FC236}">
                <a16:creationId xmlns:a16="http://schemas.microsoft.com/office/drawing/2014/main" id="{82EE1EF2-909A-EE2B-23B0-38CA626D5237}"/>
              </a:ext>
            </a:extLst>
          </p:cNvPr>
          <p:cNvSpPr txBox="1"/>
          <p:nvPr/>
        </p:nvSpPr>
        <p:spPr>
          <a:xfrm>
            <a:off x="5042647" y="6002070"/>
            <a:ext cx="4849905" cy="677108"/>
          </a:xfrm>
          <a:prstGeom prst="rect">
            <a:avLst/>
          </a:prstGeom>
          <a:noFill/>
        </p:spPr>
        <p:txBody>
          <a:bodyPr wrap="square">
            <a:spAutoFit/>
          </a:bodyPr>
          <a:lstStyle/>
          <a:p>
            <a:pPr marL="4572" indent="0">
              <a:buNone/>
            </a:pPr>
            <a:r>
              <a:rPr lang="en-US" sz="950" dirty="0">
                <a:latin typeface="Aptos" panose="020B0004020202020204" pitchFamily="34" charset="0"/>
                <a:cs typeface="Arial" panose="020B0604020202020204" pitchFamily="34" charset="0"/>
              </a:rPr>
              <a:t>Fees are subject to +/- 10% contingency. Although there is no travel expected for this project, fees do not include travel expenses which are additional and will be billed at cost. </a:t>
            </a:r>
          </a:p>
          <a:p>
            <a:pPr marL="4572" indent="0">
              <a:buNone/>
            </a:pPr>
            <a:r>
              <a:rPr lang="en-US" sz="950" dirty="0">
                <a:latin typeface="Aptos" panose="020B0004020202020204" pitchFamily="34" charset="0"/>
                <a:cs typeface="Arial" panose="020B0604020202020204" pitchFamily="34" charset="0"/>
              </a:rPr>
              <a:t>The overall project timeline will be dependent on the sponsors’ responsiveness and respondents’ timely submission of data. </a:t>
            </a:r>
          </a:p>
        </p:txBody>
      </p:sp>
      <p:sp>
        <p:nvSpPr>
          <p:cNvPr id="3" name="TextBox 2">
            <a:extLst>
              <a:ext uri="{FF2B5EF4-FFF2-40B4-BE49-F238E27FC236}">
                <a16:creationId xmlns:a16="http://schemas.microsoft.com/office/drawing/2014/main" id="{2E2B61A5-1C67-76B6-37DF-61886FF2DE7C}"/>
              </a:ext>
            </a:extLst>
          </p:cNvPr>
          <p:cNvSpPr txBox="1"/>
          <p:nvPr/>
        </p:nvSpPr>
        <p:spPr>
          <a:xfrm>
            <a:off x="5577484" y="1178165"/>
            <a:ext cx="5882406" cy="1461939"/>
          </a:xfrm>
          <a:prstGeom prst="rect">
            <a:avLst/>
          </a:prstGeom>
          <a:noFill/>
        </p:spPr>
        <p:txBody>
          <a:bodyPr wrap="square">
            <a:spAutoFit/>
          </a:bodyPr>
          <a:lstStyle/>
          <a:p>
            <a:pPr marL="285750" indent="-285750">
              <a:spcBef>
                <a:spcPts val="0"/>
              </a:spcBef>
              <a:spcAft>
                <a:spcPts val="600"/>
              </a:spcAft>
              <a:buFont typeface="Arial" panose="020B0604020202020204" pitchFamily="34" charset="0"/>
              <a:buChar char="•"/>
            </a:pPr>
            <a:r>
              <a:rPr lang="en-US" sz="2100" dirty="0">
                <a:latin typeface="Aptos" panose="020B0004020202020204" pitchFamily="34" charset="0"/>
                <a:cs typeface="Arial" panose="020B0604020202020204" pitchFamily="34" charset="0"/>
              </a:rPr>
              <a:t>Fees for this project are estimated to be $15,000 per sponsor</a:t>
            </a:r>
          </a:p>
          <a:p>
            <a:pPr marL="285750" indent="-285750">
              <a:spcBef>
                <a:spcPts val="0"/>
              </a:spcBef>
              <a:spcAft>
                <a:spcPts val="600"/>
              </a:spcAft>
              <a:buFont typeface="Arial" panose="020B0604020202020204" pitchFamily="34" charset="0"/>
              <a:buChar char="•"/>
            </a:pPr>
            <a:r>
              <a:rPr lang="en-US" sz="2100" dirty="0">
                <a:latin typeface="Aptos" panose="020B0004020202020204" pitchFamily="34" charset="0"/>
                <a:cs typeface="Arial" panose="020B0604020202020204" pitchFamily="34" charset="0"/>
              </a:rPr>
              <a:t>LIMRA anticipates completing this project within 12 weeks</a:t>
            </a:r>
          </a:p>
        </p:txBody>
      </p:sp>
    </p:spTree>
    <p:extLst>
      <p:ext uri="{BB962C8B-B14F-4D97-AF65-F5344CB8AC3E}">
        <p14:creationId xmlns:p14="http://schemas.microsoft.com/office/powerpoint/2010/main" val="4126711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5BAF18-132C-FF05-AF1F-F72FB5BB9D2A}"/>
              </a:ext>
            </a:extLst>
          </p:cNvPr>
          <p:cNvSpPr>
            <a:spLocks noGrp="1"/>
          </p:cNvSpPr>
          <p:nvPr>
            <p:ph type="title"/>
          </p:nvPr>
        </p:nvSpPr>
        <p:spPr/>
        <p:txBody>
          <a:bodyPr/>
          <a:lstStyle/>
          <a:p>
            <a:r>
              <a:rPr lang="en-US" dirty="0"/>
              <a:t>Our Organization and Brands</a:t>
            </a:r>
          </a:p>
        </p:txBody>
      </p:sp>
    </p:spTree>
    <p:extLst>
      <p:ext uri="{BB962C8B-B14F-4D97-AF65-F5344CB8AC3E}">
        <p14:creationId xmlns:p14="http://schemas.microsoft.com/office/powerpoint/2010/main" val="2329379453"/>
      </p:ext>
    </p:extLst>
  </p:cSld>
  <p:clrMapOvr>
    <a:masterClrMapping/>
  </p:clrMapOvr>
</p:sld>
</file>

<file path=ppt/theme/theme1.xml><?xml version="1.0" encoding="utf-8"?>
<a:theme xmlns:a="http://schemas.openxmlformats.org/drawingml/2006/main" name="2024 LIMRA-LOMA Presentation">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Custom 2">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ample_x0020_Report_x0020_Image xmlns="f9a02c79-f89a-4756-8ef1-377f3f7b1aa2">
      <Url xsi:nil="true"/>
      <Description xsi:nil="true"/>
    </Sample_x0020_Report_x0020_Image>
    <Description0 xmlns="f9a02c79-f89a-4756-8ef1-377f3f7b1aa2" xsi:nil="true"/>
    <Sensitivity xmlns="ff47d776-8114-4207-8cc3-ed44e79849e7">Internal Use</Sensitivit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708C23D927C0442A2C8F4B217F22280" ma:contentTypeVersion="6" ma:contentTypeDescription="Create a new document." ma:contentTypeScope="" ma:versionID="221e4f7ad853a2917699c5d67c535f5a">
  <xsd:schema xmlns:xsd="http://www.w3.org/2001/XMLSchema" xmlns:xs="http://www.w3.org/2001/XMLSchema" xmlns:p="http://schemas.microsoft.com/office/2006/metadata/properties" xmlns:ns2="ff47d776-8114-4207-8cc3-ed44e79849e7" xmlns:ns3="f9a02c79-f89a-4756-8ef1-377f3f7b1aa2" xmlns:ns4="05c452c8-1c6f-4d8e-b449-e328afff9455" targetNamespace="http://schemas.microsoft.com/office/2006/metadata/properties" ma:root="true" ma:fieldsID="20df2b0be6429b9078baca214a11ae36" ns2:_="" ns3:_="" ns4:_="">
    <xsd:import namespace="ff47d776-8114-4207-8cc3-ed44e79849e7"/>
    <xsd:import namespace="f9a02c79-f89a-4756-8ef1-377f3f7b1aa2"/>
    <xsd:import namespace="05c452c8-1c6f-4d8e-b449-e328afff9455"/>
    <xsd:element name="properties">
      <xsd:complexType>
        <xsd:sequence>
          <xsd:element name="documentManagement">
            <xsd:complexType>
              <xsd:all>
                <xsd:element ref="ns2:Sensitivity" minOccurs="0"/>
                <xsd:element ref="ns3:Description0" minOccurs="0"/>
                <xsd:element ref="ns3:Sample_x0020_Report_x0020_Image"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xsd="http://www.w3.org/2001/XMLSchema" xmlns:xs="http://www.w3.org/2001/XMLSchema" xmlns:dms="http://schemas.microsoft.com/office/2006/documentManagement/types" xmlns:pc="http://schemas.microsoft.com/office/infopath/2007/PartnerControls" targetNamespace="f9a02c79-f89a-4756-8ef1-377f3f7b1aa2" elementFormDefault="qualified">
    <xsd:import namespace="http://schemas.microsoft.com/office/2006/documentManagement/types"/>
    <xsd:import namespace="http://schemas.microsoft.com/office/infopath/2007/PartnerControls"/>
    <xsd:element name="Description0" ma:index="9" nillable="true" ma:displayName="Description" ma:internalName="Description0">
      <xsd:simpleType>
        <xsd:restriction base="dms:Note">
          <xsd:maxLength value="255"/>
        </xsd:restriction>
      </xsd:simpleType>
    </xsd:element>
    <xsd:element name="Sample_x0020_Report_x0020_Image" ma:index="10" nillable="true" ma:displayName="Sample Report Image" ma:format="Image" ma:internalName="Sample_x0020_Report_x0020_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5c452c8-1c6f-4d8e-b449-e328afff945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7CD4A8-A75F-4042-8B00-3ABE0B150ACA}">
  <ds:schemaRefs>
    <ds:schemaRef ds:uri="http://www.w3.org/XML/1998/namespace"/>
    <ds:schemaRef ds:uri="http://purl.org/dc/dcmitype/"/>
    <ds:schemaRef ds:uri="http://purl.org/dc/terms/"/>
    <ds:schemaRef ds:uri="http://schemas.microsoft.com/office/2006/metadata/properties"/>
    <ds:schemaRef ds:uri="http://purl.org/dc/elements/1.1/"/>
    <ds:schemaRef ds:uri="http://schemas.microsoft.com/office/2006/documentManagement/types"/>
    <ds:schemaRef ds:uri="f9a02c79-f89a-4756-8ef1-377f3f7b1aa2"/>
    <ds:schemaRef ds:uri="http://schemas.microsoft.com/office/infopath/2007/PartnerControls"/>
    <ds:schemaRef ds:uri="http://schemas.openxmlformats.org/package/2006/metadata/core-properties"/>
    <ds:schemaRef ds:uri="05c452c8-1c6f-4d8e-b449-e328afff9455"/>
    <ds:schemaRef ds:uri="ff47d776-8114-4207-8cc3-ed44e79849e7"/>
  </ds:schemaRefs>
</ds:datastoreItem>
</file>

<file path=customXml/itemProps2.xml><?xml version="1.0" encoding="utf-8"?>
<ds:datastoreItem xmlns:ds="http://schemas.openxmlformats.org/officeDocument/2006/customXml" ds:itemID="{349EA1E3-D9AE-4E87-A843-710C8174B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f9a02c79-f89a-4756-8ef1-377f3f7b1aa2"/>
    <ds:schemaRef ds:uri="05c452c8-1c6f-4d8e-b449-e328afff9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739A3B-44F2-4B1D-86F9-B06C3C699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 BRAND_LIMRA presentation WIDE_BC_v4</Template>
  <TotalTime>6099</TotalTime>
  <Words>1218</Words>
  <Application>Microsoft Office PowerPoint</Application>
  <PresentationFormat>Widescreen</PresentationFormat>
  <Paragraphs>132</Paragraphs>
  <Slides>12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Calibri</vt:lpstr>
      <vt:lpstr>Times New Roman</vt:lpstr>
      <vt:lpstr>2024 LIMRA-LOMA Presentation</vt:lpstr>
      <vt:lpstr>The Sandwich Generation: Stuck in the Middle with You</vt:lpstr>
      <vt:lpstr>Sponsor Benefits</vt:lpstr>
      <vt:lpstr>Background and Context</vt:lpstr>
      <vt:lpstr>Research Objectives</vt:lpstr>
      <vt:lpstr>Areas of Focus</vt:lpstr>
      <vt:lpstr>Methodology</vt:lpstr>
      <vt:lpstr>Deliverables</vt:lpstr>
      <vt:lpstr>Anticipated Timeline &amp; Fees</vt:lpstr>
      <vt:lpstr>Our Organization and Brands</vt:lpstr>
      <vt:lpstr>Applied Research Solutions Team</vt:lpstr>
      <vt:lpstr>LIMRA Applied Research Solutions</vt:lpstr>
      <vt:lpstr>PowerPoint Presentation</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Lorenz, Michelle</cp:lastModifiedBy>
  <cp:revision>83</cp:revision>
  <dcterms:created xsi:type="dcterms:W3CDTF">2022-04-11T13:29:07Z</dcterms:created>
  <dcterms:modified xsi:type="dcterms:W3CDTF">2025-06-12T21:35:53Z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0x010100C708C23D927C0442A2C8F4B217F22280</vt:lpwstr>
  </property>
</Properties>
</file>