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0" r:id="rId5"/>
    <p:sldId id="426" r:id="rId6"/>
    <p:sldId id="422" r:id="rId7"/>
    <p:sldId id="415" r:id="rId8"/>
    <p:sldId id="425" r:id="rId9"/>
    <p:sldId id="423" r:id="rId10"/>
    <p:sldId id="419" r:id="rId11"/>
    <p:sldId id="420" r:id="rId12"/>
    <p:sldId id="410" r:id="rId13"/>
    <p:sldId id="428" r:id="rId14"/>
    <p:sldId id="408" r:id="rId15"/>
    <p:sldId id="427" r:id="rId16"/>
    <p:sldId id="4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23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44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C"/>
    <a:srgbClr val="C4BFC0"/>
    <a:srgbClr val="002F70"/>
    <a:srgbClr val="004C9D"/>
    <a:srgbClr val="0B9EC1"/>
    <a:srgbClr val="F9C606"/>
    <a:srgbClr val="007B4E"/>
    <a:srgbClr val="ED8C00"/>
    <a:srgbClr val="FFFFFF"/>
    <a:srgbClr val="D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412" autoAdjust="0"/>
  </p:normalViewPr>
  <p:slideViewPr>
    <p:cSldViewPr snapToGrid="0">
      <p:cViewPr varScale="1">
        <p:scale>
          <a:sx n="65" d="100"/>
          <a:sy n="65" d="100"/>
        </p:scale>
        <p:origin x="1261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247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01T13:21:07.477" idx="22">
    <p:pos x="10" y="10"/>
    <p:text>do we need this slide?  it seems to suggest that we want the member to reach out to Russ and Sharyn directly vs. the MRD/MSD making the warm transfer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7-01T11:44:26.219" idx="43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 is a $20billion problem in the life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take-over fraud continues to growth very fast—20% increase in incidents last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3 years,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FraudShare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become the primary fraud prevention tool used by the life industry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individual company tools are valuable, true strength comes from the industry working together.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FraudShare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only tool in the market that does this.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non-profit,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FraudShare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fees are extremely low relative to other tools offered  by competitors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Us- We help members Navigate with Confidence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 your trade association, LIMRA sits at the center point of the industry which enables us to engage across the eco-system and deliver an effective &amp; efficient solution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LIMRA is the trusted broker of the industry; positioning us to bring impartial solutions to industry wide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Remember, LIMRA sits at the center point of the industry which enables us to engage across the eco-system and deliver an effective &amp; efficient 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3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FraudShare works great all by itself and even better when integrated with your other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3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5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Working together, by the industry, for the industry to protect against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account take over fraud.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GettyImages-108725625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5074"/>
          <a:stretch>
            <a:fillRect/>
          </a:stretch>
        </p:blipFill>
        <p:spPr bwMode="auto">
          <a:xfrm>
            <a:off x="0" y="0"/>
            <a:ext cx="12198096" cy="637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153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346858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87" r:id="rId3"/>
    <p:sldLayoutId id="2147483694" r:id="rId4"/>
    <p:sldLayoutId id="2147483669" r:id="rId5"/>
    <p:sldLayoutId id="2147483693" r:id="rId6"/>
    <p:sldLayoutId id="2147483692" r:id="rId7"/>
    <p:sldLayoutId id="2147483701" r:id="rId8"/>
    <p:sldLayoutId id="2147483691" r:id="rId9"/>
    <p:sldLayoutId id="214748370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hyperlink" Target="http://www.limra.com/FraudShare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netsecurity.com/2021/10/06/ato-attacks-increase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hyperlink" Target="https://www.transmitsecurity.com/blog/the-rise-of-account-takeovers-and-how-to-prevent-them#:~:text=Customer%20account%20takeover%20statistics,-According%20to%20Aite&amp;text=PerimeterX%2C%20a%20bot%20protection%20vendor,2020%20were%20account%20takeover%20attempts." TargetMode="External"/><Relationship Id="rId4" Type="http://schemas.openxmlformats.org/officeDocument/2006/relationships/hyperlink" Target="https://www.accertify.com/account-takeover-in-financial-institu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mra.com/siteassets/research/research-abstracts/2022/financial-crimes-services-and-fraud-prevention-study/2022_financial-crime-services-and-fraud-prevention-study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globalassets/limra-loma/solutions/fraudshare/fraudshare-annual-report-highligh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027" y="5270942"/>
            <a:ext cx="7127091" cy="837706"/>
          </a:xfrm>
        </p:spPr>
        <p:txBody>
          <a:bodyPr/>
          <a:lstStyle/>
          <a:p>
            <a:r>
              <a:rPr lang="en-US" dirty="0" smtClean="0"/>
              <a:t>FraudShare</a:t>
            </a:r>
            <a:r>
              <a:rPr lang="en-US" sz="2000" baseline="30000" dirty="0" smtClean="0"/>
              <a:t>®</a:t>
            </a:r>
            <a:br>
              <a:rPr lang="en-US" sz="2000" baseline="30000" dirty="0" smtClean="0"/>
            </a:br>
            <a:r>
              <a:rPr lang="en-US" sz="2000" i="1" dirty="0">
                <a:solidFill>
                  <a:srgbClr val="FFFFFF"/>
                </a:solidFill>
              </a:rPr>
              <a:t>The Neighborhood Watch for the Financial Services Industry</a:t>
            </a:r>
            <a:r>
              <a:rPr lang="en-US" sz="2000" i="1" dirty="0">
                <a:solidFill>
                  <a:srgbClr val="231F20"/>
                </a:solidFill>
              </a:rPr>
              <a:t/>
            </a:r>
            <a:br>
              <a:rPr lang="en-US" sz="2000" i="1" dirty="0">
                <a:solidFill>
                  <a:srgbClr val="231F20"/>
                </a:solidFill>
              </a:rPr>
            </a:br>
            <a:endParaRPr lang="en-US" sz="2000" baseline="30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41027" y="5941722"/>
            <a:ext cx="5449824" cy="333375"/>
          </a:xfrm>
        </p:spPr>
        <p:txBody>
          <a:bodyPr/>
          <a:lstStyle/>
          <a:p>
            <a:r>
              <a:rPr lang="en-US" dirty="0"/>
              <a:t>Name</a:t>
            </a:r>
            <a:r>
              <a:rPr lang="en-US" sz="1600" dirty="0"/>
              <a:t> </a:t>
            </a:r>
            <a:r>
              <a:rPr lang="en-US" sz="1600" dirty="0" smtClean="0"/>
              <a:t> • 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1027" y="6295870"/>
            <a:ext cx="5449824" cy="333375"/>
          </a:xfrm>
        </p:spPr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3066" y="5820458"/>
            <a:ext cx="2617991" cy="887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6301" y="784785"/>
            <a:ext cx="5151787" cy="50200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40213" y="1390548"/>
            <a:ext cx="5160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6496"/>
                </a:solidFill>
                <a:latin typeface="FuturaStd-Heavy" panose="020B0702020204020203" pitchFamily="34" charset="0"/>
              </a:rPr>
              <a:t>A groundbreaking </a:t>
            </a:r>
            <a:br>
              <a:rPr lang="en-US" sz="4000" dirty="0" smtClean="0">
                <a:solidFill>
                  <a:srgbClr val="006496"/>
                </a:solidFill>
                <a:latin typeface="FuturaStd-Heavy" panose="020B0702020204020203" pitchFamily="34" charset="0"/>
              </a:rPr>
            </a:br>
            <a:r>
              <a:rPr lang="en-US" sz="4000" dirty="0" smtClean="0">
                <a:solidFill>
                  <a:srgbClr val="006496"/>
                </a:solidFill>
                <a:latin typeface="FuturaStd-Heavy" panose="020B0702020204020203" pitchFamily="34" charset="0"/>
              </a:rPr>
              <a:t>anti-fraud alliance</a:t>
            </a:r>
            <a:endParaRPr lang="en-US" sz="1600" dirty="0" smtClean="0">
              <a:solidFill>
                <a:srgbClr val="006496"/>
              </a:solidFill>
              <a:latin typeface="FuturaStd-Heavy" panose="020B070202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FraudShare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49" y="5959467"/>
            <a:ext cx="2316318" cy="65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45" y="6008901"/>
            <a:ext cx="1611270" cy="658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40213" y="2926564"/>
            <a:ext cx="5123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LIMRA and Verisk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 working together to enhance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data, analytics, and technology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capabilities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forge a more potent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weapons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against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fraud.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0213" y="4745907"/>
            <a:ext cx="5123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496"/>
                </a:solidFill>
                <a:latin typeface="FuturaStd-Heavy" panose="020B0702020204020203" pitchFamily="34" charset="0"/>
                <a:hlinkClick r:id="rId5"/>
              </a:rPr>
              <a:t>www.LIMRA.com/FraudShare</a:t>
            </a:r>
            <a:endParaRPr lang="en-US" dirty="0">
              <a:solidFill>
                <a:srgbClr val="006496"/>
              </a:solidFill>
              <a:latin typeface="FuturaStd-Heavy" panose="020B0702020204020203" pitchFamily="34" charset="0"/>
            </a:endParaRPr>
          </a:p>
        </p:txBody>
      </p:sp>
      <p:pic>
        <p:nvPicPr>
          <p:cNvPr id="10" name="Picture 2" descr="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13686" b="17805"/>
          <a:stretch/>
        </p:blipFill>
        <p:spPr bwMode="auto">
          <a:xfrm>
            <a:off x="5782" y="784785"/>
            <a:ext cx="7034431" cy="502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 Demo</a:t>
            </a:r>
            <a:endParaRPr lang="en-US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3"/>
          </p:nvPr>
        </p:nvSpPr>
        <p:spPr>
          <a:xfrm>
            <a:off x="3892800" y="1739990"/>
            <a:ext cx="4549667" cy="3162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b="1" dirty="0" smtClean="0">
                <a:solidFill>
                  <a:srgbClr val="231F20"/>
                </a:solidFill>
              </a:rPr>
              <a:t>Russell Anderson</a:t>
            </a:r>
            <a:r>
              <a:rPr lang="en-US" sz="2000" dirty="0" smtClean="0">
                <a:solidFill>
                  <a:srgbClr val="231F20"/>
                </a:solidFill>
              </a:rPr>
              <a:t>, CFE</a:t>
            </a: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dirty="0" smtClean="0">
                <a:solidFill>
                  <a:srgbClr val="231F20"/>
                </a:solidFill>
              </a:rPr>
              <a:t>Head of Financial Crimes Services</a:t>
            </a: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dirty="0" err="1" smtClean="0">
                <a:solidFill>
                  <a:srgbClr val="231F20"/>
                </a:solidFill>
              </a:rPr>
              <a:t>Randerson@LIMRA</a:t>
            </a:r>
            <a:r>
              <a:rPr lang="en-US" sz="2000" dirty="0" err="1">
                <a:solidFill>
                  <a:srgbClr val="231F20"/>
                </a:solidFill>
              </a:rPr>
              <a:t>.</a:t>
            </a:r>
            <a:r>
              <a:rPr lang="en-US" sz="2000" dirty="0" err="1" smtClean="0">
                <a:solidFill>
                  <a:srgbClr val="231F20"/>
                </a:solidFill>
              </a:rPr>
              <a:t>Com</a:t>
            </a:r>
            <a:endParaRPr lang="en-US" sz="2000" dirty="0" smtClean="0">
              <a:solidFill>
                <a:srgbClr val="231F20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endParaRPr lang="en-US" sz="2000" dirty="0" smtClean="0">
              <a:solidFill>
                <a:srgbClr val="231F20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b="1" dirty="0" smtClean="0">
                <a:solidFill>
                  <a:srgbClr val="231F20"/>
                </a:solidFill>
              </a:rPr>
              <a:t>Sharyn Kessler</a:t>
            </a:r>
            <a:r>
              <a:rPr lang="en-US" sz="2000" dirty="0" smtClean="0">
                <a:solidFill>
                  <a:srgbClr val="231F20"/>
                </a:solidFill>
              </a:rPr>
              <a:t>, ACS, ALMI</a:t>
            </a: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dirty="0" smtClean="0">
                <a:solidFill>
                  <a:srgbClr val="231F20"/>
                </a:solidFill>
              </a:rPr>
              <a:t>Financial Crimes Services Program Owner</a:t>
            </a:r>
          </a:p>
          <a:p>
            <a:pPr marL="0" indent="0"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000" dirty="0" smtClean="0">
                <a:solidFill>
                  <a:srgbClr val="231F20"/>
                </a:solidFill>
              </a:rPr>
              <a:t>Skessler@loma.org</a:t>
            </a:r>
            <a:endParaRPr lang="en-US" sz="2800" i="1" dirty="0" smtClean="0">
              <a:solidFill>
                <a:srgbClr val="231F20"/>
              </a:solidFill>
            </a:endParaRPr>
          </a:p>
          <a:p>
            <a:pPr marL="0" indent="0" algn="ctr">
              <a:spcAft>
                <a:spcPts val="600"/>
              </a:spcAft>
              <a:buClr>
                <a:schemeClr val="bg2"/>
              </a:buClr>
              <a:buNone/>
            </a:pPr>
            <a:endParaRPr lang="en-US" sz="1050" b="1" i="1" dirty="0">
              <a:solidFill>
                <a:srgbClr val="231F2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724" y="6032792"/>
            <a:ext cx="422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31F20"/>
                </a:solidFill>
              </a:rPr>
              <a:t>www.limra.com/FraudShare</a:t>
            </a:r>
            <a:endParaRPr lang="en-US" sz="2400" b="1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6" name="Picture 21" descr="GettyImages-10872562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b="24845"/>
          <a:stretch/>
        </p:blipFill>
        <p:spPr bwMode="auto">
          <a:xfrm>
            <a:off x="12606" y="788531"/>
            <a:ext cx="12198096" cy="501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919976"/>
            <a:ext cx="1131113" cy="2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751906" y="2241677"/>
            <a:ext cx="4989909" cy="2584662"/>
          </a:xfrm>
          <a:prstGeom prst="rightArrow">
            <a:avLst/>
          </a:prstGeom>
          <a:solidFill>
            <a:srgbClr val="C4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241" y="1201351"/>
            <a:ext cx="3366961" cy="3366961"/>
          </a:xfrm>
          <a:prstGeom prst="ellipse">
            <a:avLst/>
          </a:prstGeom>
          <a:solidFill>
            <a:srgbClr val="ED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Your Brand While Fraud is on the Rise</a:t>
            </a:r>
            <a:endParaRPr lang="en-US" dirty="0"/>
          </a:p>
        </p:txBody>
      </p:sp>
      <p:sp>
        <p:nvSpPr>
          <p:cNvPr id="5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13</a:t>
            </a:fld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601110" y="1877738"/>
            <a:ext cx="3000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307%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Increase in ATO </a:t>
            </a:r>
            <a:r>
              <a:rPr lang="en-US" sz="1600" dirty="0">
                <a:solidFill>
                  <a:schemeClr val="bg1"/>
                </a:solidFill>
              </a:rPr>
              <a:t>attacks </a:t>
            </a:r>
            <a:r>
              <a:rPr lang="en-US" sz="1600" dirty="0" smtClean="0">
                <a:solidFill>
                  <a:schemeClr val="bg1"/>
                </a:solidFill>
              </a:rPr>
              <a:t>between </a:t>
            </a:r>
            <a:r>
              <a:rPr lang="en-US" sz="1600" dirty="0">
                <a:solidFill>
                  <a:schemeClr val="bg1"/>
                </a:solidFill>
              </a:rPr>
              <a:t>2019 and </a:t>
            </a:r>
            <a:r>
              <a:rPr lang="en-US" sz="1600" dirty="0" smtClean="0">
                <a:solidFill>
                  <a:schemeClr val="bg1"/>
                </a:solidFill>
              </a:rPr>
              <a:t>2021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25848" y="3193861"/>
            <a:ext cx="2152656" cy="2152656"/>
            <a:chOff x="2879089" y="3856589"/>
            <a:chExt cx="2152656" cy="2152656"/>
          </a:xfrm>
        </p:grpSpPr>
        <p:sp>
          <p:nvSpPr>
            <p:cNvPr id="13" name="Oval 12"/>
            <p:cNvSpPr/>
            <p:nvPr/>
          </p:nvSpPr>
          <p:spPr>
            <a:xfrm>
              <a:off x="2879089" y="3856589"/>
              <a:ext cx="2152656" cy="2152656"/>
            </a:xfrm>
            <a:prstGeom prst="ellipse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9089" y="3926339"/>
              <a:ext cx="213880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48%</a:t>
              </a:r>
              <a:r>
                <a:rPr lang="en-US" sz="4000" b="1" dirty="0">
                  <a:solidFill>
                    <a:schemeClr val="bg1"/>
                  </a:solidFill>
                </a:rPr>
                <a:t> </a:t>
              </a:r>
              <a:endParaRPr lang="en-US" sz="4000" b="1" dirty="0" smtClean="0">
                <a:solidFill>
                  <a:schemeClr val="bg1"/>
                </a:solidFill>
              </a:endParaRPr>
            </a:p>
            <a:p>
              <a:pPr lvl="0" algn="ctr" defTabSz="1219170"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of </a:t>
              </a:r>
              <a:r>
                <a:rPr lang="en-US" sz="1600" dirty="0">
                  <a:solidFill>
                    <a:schemeClr val="bg1"/>
                  </a:solidFill>
                </a:rPr>
                <a:t>ATO victims have had their accounts compromised between two and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five </a:t>
              </a:r>
              <a:r>
                <a:rPr lang="en-US" sz="1600" dirty="0">
                  <a:solidFill>
                    <a:schemeClr val="bg1"/>
                  </a:solidFill>
                </a:rPr>
                <a:t>times.</a:t>
              </a:r>
              <a:r>
                <a:rPr lang="en-US" sz="1600" baseline="30000" dirty="0">
                  <a:solidFill>
                    <a:schemeClr val="bg1"/>
                  </a:solidFill>
                </a:rPr>
                <a:t> 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69661" y="2482260"/>
            <a:ext cx="3933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>
              <a:defRPr/>
            </a:pPr>
            <a:r>
              <a:rPr lang="en-US" sz="2800" b="1" dirty="0"/>
              <a:t>ATO leads directly to brand </a:t>
            </a:r>
            <a:r>
              <a:rPr lang="en-US" sz="2800" b="1" dirty="0" smtClean="0"/>
              <a:t>abandonment:</a:t>
            </a:r>
          </a:p>
          <a:p>
            <a:pPr lvl="0" algn="ctr" defTabSz="1219170">
              <a:defRPr/>
            </a:pPr>
            <a:r>
              <a:rPr lang="en-US" sz="1600" dirty="0" smtClean="0"/>
              <a:t>74</a:t>
            </a:r>
            <a:r>
              <a:rPr lang="en-US" sz="1600" dirty="0"/>
              <a:t>% of consumers surveyed say they would stop engaging with a site or app and select another provider if their account was hacked on that site or app.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23781" y="61854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>
              <a:buAutoNum type="arabicPeriod"/>
            </a:pPr>
            <a:r>
              <a:rPr lang="en-US" sz="1200" dirty="0">
                <a:hlinkClick r:id="rId3"/>
              </a:rPr>
              <a:t>ATO attacks increased 307% between 2019 and </a:t>
            </a:r>
            <a:r>
              <a:rPr lang="en-US" sz="1200" dirty="0" smtClean="0">
                <a:hlinkClick r:id="rId3"/>
              </a:rPr>
              <a:t>2021/</a:t>
            </a:r>
            <a:endParaRPr lang="en-US" sz="1200" dirty="0"/>
          </a:p>
          <a:p>
            <a:pPr marL="173038" indent="-173038">
              <a:buAutoNum type="arabicPeriod"/>
            </a:pPr>
            <a:r>
              <a:rPr lang="en-US" sz="1200" dirty="0" smtClean="0">
                <a:hlinkClick r:id="rId4"/>
              </a:rPr>
              <a:t>Account </a:t>
            </a:r>
            <a:r>
              <a:rPr lang="en-US" sz="1200" dirty="0">
                <a:hlinkClick r:id="rId4"/>
              </a:rPr>
              <a:t>Takeover Implications for Financial Institutions </a:t>
            </a:r>
            <a:endParaRPr lang="en-US" sz="1200" dirty="0" smtClean="0"/>
          </a:p>
          <a:p>
            <a:pPr marL="173038" indent="-173038">
              <a:buFontTx/>
              <a:buAutoNum type="arabicPeriod"/>
            </a:pPr>
            <a:r>
              <a:rPr lang="en-US" sz="1200" dirty="0" smtClean="0">
                <a:hlinkClick r:id="rId5"/>
              </a:rPr>
              <a:t>The Rise in Customer Account Takeovers and How to Prevent Them</a:t>
            </a:r>
            <a:endParaRPr lang="en-US" sz="1200" dirty="0"/>
          </a:p>
          <a:p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49350" y="851046"/>
            <a:ext cx="2406298" cy="2302912"/>
            <a:chOff x="3059349" y="2514281"/>
            <a:chExt cx="2406298" cy="2302912"/>
          </a:xfrm>
        </p:grpSpPr>
        <p:sp>
          <p:nvSpPr>
            <p:cNvPr id="15" name="Oval 14"/>
            <p:cNvSpPr/>
            <p:nvPr/>
          </p:nvSpPr>
          <p:spPr>
            <a:xfrm>
              <a:off x="3070752" y="2514281"/>
              <a:ext cx="2383492" cy="2302912"/>
            </a:xfrm>
            <a:prstGeom prst="ellipse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349" y="2942462"/>
              <a:ext cx="240629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800" b="1" dirty="0" smtClean="0">
                  <a:solidFill>
                    <a:schemeClr val="bg1"/>
                  </a:solidFill>
                </a:rPr>
                <a:t>3.28 B</a:t>
              </a:r>
            </a:p>
            <a:p>
              <a:pPr marL="0" lvl="1" algn="ctr"/>
              <a:r>
                <a:rPr lang="en-US" sz="1600" dirty="0" smtClean="0">
                  <a:solidFill>
                    <a:schemeClr val="bg1"/>
                  </a:solidFill>
                </a:rPr>
                <a:t>exposed passwords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2800" b="1" dirty="0" smtClean="0">
                  <a:solidFill>
                    <a:schemeClr val="bg1"/>
                  </a:solidFill>
                </a:rPr>
                <a:t>2.18 B</a:t>
              </a:r>
            </a:p>
            <a:p>
              <a:pPr marL="0" lvl="1" algn="ctr"/>
              <a:r>
                <a:rPr lang="en-US" sz="1600" dirty="0" smtClean="0">
                  <a:solidFill>
                    <a:schemeClr val="bg1"/>
                  </a:solidFill>
                </a:rPr>
                <a:t>leaked emails</a:t>
              </a:r>
              <a:r>
                <a:rPr lang="en-US" sz="1600" baseline="30000" dirty="0" smtClean="0">
                  <a:solidFill>
                    <a:schemeClr val="bg1"/>
                  </a:solidFill>
                </a:rPr>
                <a:t>2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799" y="3534008"/>
            <a:ext cx="2608439" cy="2520254"/>
            <a:chOff x="322442" y="2855509"/>
            <a:chExt cx="2608439" cy="2520254"/>
          </a:xfrm>
        </p:grpSpPr>
        <p:sp>
          <p:nvSpPr>
            <p:cNvPr id="17" name="Oval 16"/>
            <p:cNvSpPr/>
            <p:nvPr/>
          </p:nvSpPr>
          <p:spPr>
            <a:xfrm>
              <a:off x="322442" y="2855509"/>
              <a:ext cx="2608439" cy="2520254"/>
            </a:xfrm>
            <a:prstGeom prst="ellipse">
              <a:avLst/>
            </a:prstGeom>
            <a:solidFill>
              <a:srgbClr val="007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3512" y="3300028"/>
              <a:ext cx="240629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3600" b="1" dirty="0" smtClean="0">
                  <a:solidFill>
                    <a:schemeClr val="bg1"/>
                  </a:solidFill>
                </a:rPr>
                <a:t>75-85</a:t>
              </a:r>
              <a:r>
                <a:rPr lang="en-US" sz="3600" b="1" dirty="0">
                  <a:solidFill>
                    <a:schemeClr val="bg1"/>
                  </a:solidFill>
                </a:rPr>
                <a:t>%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of </a:t>
              </a:r>
              <a:r>
                <a:rPr lang="en-US" sz="1600" dirty="0">
                  <a:solidFill>
                    <a:schemeClr val="bg1"/>
                  </a:solidFill>
                </a:rPr>
                <a:t>all login attempts in the second half of 2020 were account takeover attempts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83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3131632" y="1015688"/>
            <a:ext cx="4458871" cy="4208027"/>
          </a:xfrm>
          <a:prstGeom prst="rightArrow">
            <a:avLst>
              <a:gd name="adj1" fmla="val 50000"/>
              <a:gd name="adj2" fmla="val 41900"/>
            </a:avLst>
          </a:prstGeom>
          <a:solidFill>
            <a:srgbClr val="C4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Is on the Rise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15067" y="3273273"/>
            <a:ext cx="3035808" cy="3035808"/>
            <a:chOff x="6270040" y="2954404"/>
            <a:chExt cx="2992161" cy="2891004"/>
          </a:xfrm>
        </p:grpSpPr>
        <p:sp>
          <p:nvSpPr>
            <p:cNvPr id="13" name="Oval 12"/>
            <p:cNvSpPr/>
            <p:nvPr/>
          </p:nvSpPr>
          <p:spPr>
            <a:xfrm>
              <a:off x="6270040" y="2954404"/>
              <a:ext cx="2992161" cy="2891004"/>
            </a:xfrm>
            <a:prstGeom prst="ellipse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38996" y="3752819"/>
              <a:ext cx="279525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20% </a:t>
              </a:r>
              <a:endParaRPr lang="en-US" sz="48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increase 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in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fraud incidents </a:t>
              </a:r>
              <a:r>
                <a:rPr lang="en-US" sz="20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last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year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48" y="3267062"/>
              <a:ext cx="638152" cy="4857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0417" y="1289317"/>
            <a:ext cx="3037812" cy="3037812"/>
            <a:chOff x="1174046" y="3509940"/>
            <a:chExt cx="3037812" cy="3037812"/>
          </a:xfrm>
        </p:grpSpPr>
        <p:sp>
          <p:nvSpPr>
            <p:cNvPr id="11" name="Oval 10"/>
            <p:cNvSpPr/>
            <p:nvPr/>
          </p:nvSpPr>
          <p:spPr>
            <a:xfrm>
              <a:off x="1174046" y="3509940"/>
              <a:ext cx="3037812" cy="3037812"/>
            </a:xfrm>
            <a:prstGeom prst="ellipse">
              <a:avLst/>
            </a:prstGeom>
            <a:solidFill>
              <a:srgbClr val="ED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38788" y="4253385"/>
              <a:ext cx="220416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$20B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Fraud is a $20 Billion problem in the life industry</a:t>
              </a:r>
              <a:endPara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251" y="3668936"/>
              <a:ext cx="663551" cy="663551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820142" y="2597339"/>
            <a:ext cx="33656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fraud </a:t>
            </a:r>
            <a:r>
              <a:rPr lang="en-US" dirty="0"/>
              <a:t>prevention tool used by the life </a:t>
            </a:r>
            <a:r>
              <a:rPr lang="en-US" dirty="0" smtClean="0"/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Created by the industry for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relative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Partnership with Verisk will provide more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72" y="1558879"/>
            <a:ext cx="3502428" cy="6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FraudShare Clients Report ATO as a High Risk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2162" y="1511581"/>
            <a:ext cx="2898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Top 3 Financial Crime </a:t>
            </a:r>
            <a:br>
              <a:rPr lang="en-US" sz="2000" b="1" dirty="0" smtClean="0"/>
            </a:br>
            <a:r>
              <a:rPr lang="en-US" sz="2000" b="1" dirty="0" smtClean="0"/>
              <a:t>Exposures in 2022</a:t>
            </a:r>
            <a:r>
              <a:rPr lang="en-US" sz="2000" b="1" baseline="30000" dirty="0" smtClean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066" y="1511581"/>
            <a:ext cx="5190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Standard Customer Identifiers </a:t>
            </a:r>
            <a:br>
              <a:rPr lang="en-US" sz="2000" b="1" dirty="0" smtClean="0"/>
            </a:br>
            <a:r>
              <a:rPr lang="en-US" sz="2000" b="1" dirty="0" smtClean="0"/>
              <a:t>are the Primary Method for Authenticating Customers </a:t>
            </a:r>
            <a:br>
              <a:rPr lang="en-US" sz="2000" b="1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DoB</a:t>
            </a:r>
            <a:r>
              <a:rPr lang="en-US" sz="1400" dirty="0" smtClean="0"/>
              <a:t>, SS#, Name, Contract Number)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0" y="6385661"/>
            <a:ext cx="58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dirty="0" smtClean="0">
                <a:hlinkClick r:id="rId2"/>
              </a:rPr>
              <a:t>Financial Crimes Services and Fraud Prevention Study</a:t>
            </a:r>
            <a:r>
              <a:rPr lang="en-US" sz="1400" dirty="0" smtClean="0"/>
              <a:t>, LIMRA, 2022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19718" y="2476752"/>
            <a:ext cx="3163630" cy="2930145"/>
            <a:chOff x="1192960" y="2510058"/>
            <a:chExt cx="3163630" cy="2930145"/>
          </a:xfrm>
        </p:grpSpPr>
        <p:sp>
          <p:nvSpPr>
            <p:cNvPr id="9" name="Rectangle 8"/>
            <p:cNvSpPr/>
            <p:nvPr/>
          </p:nvSpPr>
          <p:spPr>
            <a:xfrm>
              <a:off x="1205162" y="2510058"/>
              <a:ext cx="638869" cy="2149749"/>
            </a:xfrm>
            <a:prstGeom prst="rect">
              <a:avLst/>
            </a:prstGeom>
            <a:solidFill>
              <a:srgbClr val="004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9848" y="3714179"/>
              <a:ext cx="638869" cy="945628"/>
            </a:xfrm>
            <a:prstGeom prst="rect">
              <a:avLst/>
            </a:prstGeom>
            <a:solidFill>
              <a:srgbClr val="004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1329" y="3930103"/>
              <a:ext cx="638869" cy="729704"/>
            </a:xfrm>
            <a:prstGeom prst="rect">
              <a:avLst/>
            </a:prstGeom>
            <a:solidFill>
              <a:srgbClr val="004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2960" y="4793872"/>
              <a:ext cx="637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ATO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6247" y="4793872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Claim </a:t>
              </a:r>
            </a:p>
            <a:p>
              <a:pPr algn="ctr"/>
              <a:r>
                <a:rPr lang="en-US" dirty="0" smtClean="0"/>
                <a:t>Fraud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4938" y="4793872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Agent </a:t>
              </a:r>
              <a:br>
                <a:rPr lang="en-US" dirty="0" smtClean="0"/>
              </a:br>
              <a:r>
                <a:rPr lang="en-US" dirty="0" smtClean="0"/>
                <a:t>Misconduct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43056" y="3017512"/>
            <a:ext cx="36101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88C"/>
                </a:solidFill>
              </a:rPr>
              <a:t>81% </a:t>
            </a:r>
            <a:endParaRPr lang="en-US" sz="4000" b="1" dirty="0" smtClean="0">
              <a:solidFill>
                <a:srgbClr val="00788C"/>
              </a:solidFill>
            </a:endParaRPr>
          </a:p>
          <a:p>
            <a:pPr algn="ctr"/>
            <a:r>
              <a:rPr lang="en-US" dirty="0" smtClean="0"/>
              <a:t>Authenticate via their IVR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63034" y="4169937"/>
            <a:ext cx="357020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788C"/>
                </a:solidFill>
              </a:rPr>
              <a:t>91</a:t>
            </a:r>
            <a:r>
              <a:rPr lang="en-US" sz="4000" b="1" dirty="0" smtClean="0">
                <a:solidFill>
                  <a:srgbClr val="00788C"/>
                </a:solidFill>
              </a:rPr>
              <a:t>%</a:t>
            </a:r>
          </a:p>
          <a:p>
            <a:pPr algn="ctr"/>
            <a:r>
              <a:rPr lang="en-US" dirty="0" smtClean="0"/>
              <a:t>Authenticate </a:t>
            </a:r>
            <a:r>
              <a:rPr lang="en-US" dirty="0"/>
              <a:t>via their call centers</a:t>
            </a:r>
          </a:p>
        </p:txBody>
      </p:sp>
    </p:spTree>
    <p:extLst>
      <p:ext uri="{BB962C8B-B14F-4D97-AF65-F5344CB8AC3E}">
        <p14:creationId xmlns:p14="http://schemas.microsoft.com/office/powerpoint/2010/main" val="15441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</a:t>
            </a:r>
            <a:r>
              <a:rPr lang="en-US" dirty="0" smtClean="0"/>
              <a:t>elp Members </a:t>
            </a:r>
            <a:r>
              <a:rPr lang="en-US" dirty="0"/>
              <a:t>Navigate with Confidence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282279" y="2400694"/>
            <a:ext cx="7334955" cy="0"/>
          </a:xfrm>
          <a:prstGeom prst="line">
            <a:avLst/>
          </a:prstGeom>
          <a:ln w="15875">
            <a:solidFill>
              <a:srgbClr val="9D97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2279" y="2400694"/>
            <a:ext cx="0" cy="981075"/>
          </a:xfrm>
          <a:prstGeom prst="line">
            <a:avLst/>
          </a:prstGeom>
          <a:ln w="15875">
            <a:solidFill>
              <a:srgbClr val="9D97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9617234" y="2433182"/>
            <a:ext cx="0" cy="981075"/>
          </a:xfrm>
          <a:prstGeom prst="line">
            <a:avLst/>
          </a:prstGeom>
          <a:ln w="15875">
            <a:solidFill>
              <a:srgbClr val="9D97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8" idx="0"/>
          </p:cNvCxnSpPr>
          <p:nvPr/>
        </p:nvCxnSpPr>
        <p:spPr>
          <a:xfrm flipV="1">
            <a:off x="5968007" y="2094093"/>
            <a:ext cx="0" cy="575959"/>
          </a:xfrm>
          <a:prstGeom prst="line">
            <a:avLst/>
          </a:prstGeom>
          <a:ln w="15875">
            <a:solidFill>
              <a:srgbClr val="9D97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13284" y="1016378"/>
            <a:ext cx="7765433" cy="1077714"/>
          </a:xfrm>
          <a:prstGeom prst="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FraudShare</a:t>
            </a:r>
            <a:r>
              <a:rPr lang="en-US" sz="2000" b="1" baseline="30000" dirty="0" smtClean="0"/>
              <a:t>®</a:t>
            </a:r>
          </a:p>
          <a:p>
            <a:pPr algn="ctr"/>
            <a:r>
              <a:rPr lang="en-US" sz="2000" i="1" dirty="0" smtClean="0">
                <a:solidFill>
                  <a:srgbClr val="231F20"/>
                </a:solidFill>
              </a:rPr>
              <a:t>The Neighborhood Watch for the Financial Services Industry</a:t>
            </a:r>
            <a:endParaRPr lang="en-US" sz="2000" i="1" dirty="0">
              <a:solidFill>
                <a:srgbClr val="231F20"/>
              </a:solidFill>
            </a:endParaRPr>
          </a:p>
          <a:p>
            <a:pPr algn="ctr"/>
            <a:endParaRPr lang="en-US" sz="2000" b="1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8058504" y="3576772"/>
            <a:ext cx="3144675" cy="1255630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3549" y="3566068"/>
            <a:ext cx="3144675" cy="1946246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6334" y="2659348"/>
            <a:ext cx="3171890" cy="754909"/>
          </a:xfrm>
          <a:prstGeom prst="rect">
            <a:avLst/>
          </a:prstGeom>
          <a:solidFill>
            <a:srgbClr val="00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82062" y="2670052"/>
            <a:ext cx="3171890" cy="754909"/>
          </a:xfrm>
          <a:prstGeom prst="rect">
            <a:avLst/>
          </a:prstGeom>
          <a:solidFill>
            <a:srgbClr val="00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031289" y="2670052"/>
            <a:ext cx="3171890" cy="754909"/>
          </a:xfrm>
          <a:prstGeom prst="rect">
            <a:avLst/>
          </a:prstGeom>
          <a:solidFill>
            <a:srgbClr val="00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4401145" y="2825960"/>
            <a:ext cx="3133725" cy="417263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1800" b="1" kern="0" dirty="0" smtClean="0">
                <a:solidFill>
                  <a:schemeClr val="bg1"/>
                </a:solidFill>
                <a:latin typeface="+mj-lt"/>
              </a:rPr>
              <a:t>Efficient</a:t>
            </a:r>
            <a:endParaRPr 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715417" y="2599092"/>
            <a:ext cx="3133725" cy="870999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1800" b="1" kern="0" dirty="0" smtClean="0">
                <a:solidFill>
                  <a:schemeClr val="bg1"/>
                </a:solidFill>
                <a:latin typeface="+mj-lt"/>
              </a:rPr>
              <a:t>Effective</a:t>
            </a:r>
            <a:endParaRPr 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09277" y="3576772"/>
            <a:ext cx="3144675" cy="2342765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412014" y="3687368"/>
            <a:ext cx="3139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Distinct </a:t>
            </a:r>
            <a:r>
              <a:rPr lang="en-US" sz="1400" dirty="0"/>
              <a:t>set data with actual or known fraud </a:t>
            </a:r>
            <a:r>
              <a:rPr lang="en-US" sz="1400" dirty="0" smtClean="0"/>
              <a:t>events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Helps eliminate </a:t>
            </a:r>
            <a:r>
              <a:rPr lang="en-US" sz="1400" dirty="0"/>
              <a:t>false </a:t>
            </a:r>
            <a:r>
              <a:rPr lang="en-US" sz="1400" dirty="0" smtClean="0"/>
              <a:t>positives saving time and investigative expense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Easy access to incident and threat data via incident and threat data  APIs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5792" y="3676664"/>
            <a:ext cx="310018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ower and strength in the industry working together</a:t>
            </a:r>
          </a:p>
          <a:p>
            <a:pPr marL="173038" lvl="1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smtClean="0"/>
              <a:t>192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party ATO incidents targeting $31M in account values</a:t>
            </a:r>
            <a:r>
              <a:rPr lang="en-US" sz="1400" baseline="30000" dirty="0" smtClean="0"/>
              <a:t>1</a:t>
            </a:r>
          </a:p>
          <a:p>
            <a:pPr marL="173038" lvl="1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54 companies actively using </a:t>
            </a:r>
            <a:r>
              <a:rPr lang="en-US" sz="1400" dirty="0" err="1" smtClean="0"/>
              <a:t>FraudShare</a:t>
            </a:r>
            <a:endParaRPr lang="en-US" sz="1400" dirty="0" smtClean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8050372" y="2825960"/>
            <a:ext cx="3133725" cy="417263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1800" b="1" kern="0" dirty="0" smtClean="0">
                <a:solidFill>
                  <a:schemeClr val="bg1"/>
                </a:solidFill>
                <a:latin typeface="+mj-lt"/>
              </a:rPr>
              <a:t>Non-Profit Pricing</a:t>
            </a:r>
            <a:endParaRPr 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63979" y="3687368"/>
            <a:ext cx="3133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As a </a:t>
            </a:r>
            <a:r>
              <a:rPr lang="en-US" sz="1400" dirty="0"/>
              <a:t>non-profit trade association, </a:t>
            </a:r>
            <a:r>
              <a:rPr lang="en-US" sz="1400" dirty="0" smtClean="0"/>
              <a:t>we can offer FraudShare </a:t>
            </a:r>
            <a:r>
              <a:rPr lang="en-US" sz="1400" dirty="0"/>
              <a:t>to </a:t>
            </a:r>
            <a:r>
              <a:rPr lang="en-US" sz="1400" dirty="0" smtClean="0"/>
              <a:t>maximize participation which delivering </a:t>
            </a:r>
            <a:r>
              <a:rPr lang="en-US" sz="1400" dirty="0"/>
              <a:t>maximum value</a:t>
            </a:r>
            <a:endParaRPr lang="en-US" sz="14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333175" y="6305581"/>
            <a:ext cx="613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>
                <a:hlinkClick r:id="rId3"/>
              </a:rPr>
              <a:t>FraudShare</a:t>
            </a:r>
            <a:r>
              <a:rPr lang="en-US" sz="1200" dirty="0" smtClean="0">
                <a:hlinkClick r:id="rId3"/>
              </a:rPr>
              <a:t> Annual Report</a:t>
            </a:r>
            <a:r>
              <a:rPr lang="en-US" sz="1200" dirty="0" smtClean="0"/>
              <a:t>,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84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H="1" flipV="1">
            <a:off x="5543965" y="2498567"/>
            <a:ext cx="7173" cy="477327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520883" y="4463540"/>
            <a:ext cx="4998" cy="585781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439972" y="3137173"/>
            <a:ext cx="403157" cy="247254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446381" y="4218039"/>
            <a:ext cx="394047" cy="201978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46761" y="3135681"/>
            <a:ext cx="404969" cy="229744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198987" y="4165851"/>
            <a:ext cx="452743" cy="278546"/>
          </a:xfrm>
          <a:prstGeom prst="line">
            <a:avLst/>
          </a:prstGeom>
          <a:ln w="381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Good Company – Stronger Together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758700" y="908373"/>
            <a:ext cx="1570531" cy="1570531"/>
            <a:chOff x="3111736" y="1534275"/>
            <a:chExt cx="1570531" cy="1570531"/>
          </a:xfrm>
        </p:grpSpPr>
        <p:sp>
          <p:nvSpPr>
            <p:cNvPr id="4" name="Oval 3"/>
            <p:cNvSpPr/>
            <p:nvPr/>
          </p:nvSpPr>
          <p:spPr>
            <a:xfrm>
              <a:off x="3111736" y="1534275"/>
              <a:ext cx="1570531" cy="1570531"/>
            </a:xfrm>
            <a:prstGeom prst="ellipse">
              <a:avLst/>
            </a:prstGeom>
            <a:solidFill>
              <a:srgbClr val="ED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93955" y="1580699"/>
              <a:ext cx="1258067" cy="885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70%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of </a:t>
              </a:r>
              <a:r>
                <a:rPr lang="en-US" sz="1600" dirty="0">
                  <a:solidFill>
                    <a:schemeClr val="bg1"/>
                  </a:solidFill>
                </a:rPr>
                <a:t>Industry Life Premium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50981" y="1952831"/>
            <a:ext cx="1570531" cy="1570531"/>
            <a:chOff x="3883516" y="5026588"/>
            <a:chExt cx="1570531" cy="1570531"/>
          </a:xfrm>
        </p:grpSpPr>
        <p:sp>
          <p:nvSpPr>
            <p:cNvPr id="21" name="Oval 20"/>
            <p:cNvSpPr/>
            <p:nvPr/>
          </p:nvSpPr>
          <p:spPr>
            <a:xfrm>
              <a:off x="3883516" y="5026588"/>
              <a:ext cx="1570531" cy="1570531"/>
            </a:xfrm>
            <a:prstGeom prst="ellipse">
              <a:avLst/>
            </a:prstGeom>
            <a:solidFill>
              <a:srgbClr val="004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91339" y="5165522"/>
              <a:ext cx="135488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chemeClr val="bg1"/>
                  </a:solidFill>
                </a:rPr>
                <a:t>17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of the top 25 Life Insurance Carriers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82987" y="4026917"/>
            <a:ext cx="1570531" cy="1570531"/>
            <a:chOff x="6582987" y="4026917"/>
            <a:chExt cx="1570531" cy="1570531"/>
          </a:xfrm>
        </p:grpSpPr>
        <p:sp>
          <p:nvSpPr>
            <p:cNvPr id="23" name="Oval 22"/>
            <p:cNvSpPr/>
            <p:nvPr/>
          </p:nvSpPr>
          <p:spPr>
            <a:xfrm>
              <a:off x="6582987" y="4026917"/>
              <a:ext cx="1570531" cy="1570531"/>
            </a:xfrm>
            <a:prstGeom prst="ellipse">
              <a:avLst/>
            </a:prstGeom>
            <a:solidFill>
              <a:srgbClr val="0B9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39219" y="4165851"/>
              <a:ext cx="125806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chemeClr val="bg1"/>
                  </a:solidFill>
                </a:rPr>
                <a:t>18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of the top 25 Annuity Carriers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8760" y="4016531"/>
            <a:ext cx="1570531" cy="1570531"/>
            <a:chOff x="2648294" y="3480916"/>
            <a:chExt cx="1570531" cy="1570531"/>
          </a:xfrm>
        </p:grpSpPr>
        <p:sp>
          <p:nvSpPr>
            <p:cNvPr id="25" name="Oval 24"/>
            <p:cNvSpPr/>
            <p:nvPr/>
          </p:nvSpPr>
          <p:spPr>
            <a:xfrm>
              <a:off x="2648294" y="3480916"/>
              <a:ext cx="1570531" cy="1570531"/>
            </a:xfrm>
            <a:prstGeom prst="ellipse">
              <a:avLst/>
            </a:prstGeom>
            <a:solidFill>
              <a:srgbClr val="00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45888" y="3619850"/>
              <a:ext cx="137534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chemeClr val="bg1"/>
                  </a:solidFill>
                </a:rPr>
                <a:t>9 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of the top 25 DC Record Keepers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68378" y="1968418"/>
            <a:ext cx="1570531" cy="1570531"/>
            <a:chOff x="5818768" y="5026588"/>
            <a:chExt cx="1570531" cy="1570531"/>
          </a:xfrm>
        </p:grpSpPr>
        <p:sp>
          <p:nvSpPr>
            <p:cNvPr id="27" name="Oval 26"/>
            <p:cNvSpPr/>
            <p:nvPr/>
          </p:nvSpPr>
          <p:spPr>
            <a:xfrm>
              <a:off x="5818768" y="5026588"/>
              <a:ext cx="1570531" cy="1570531"/>
            </a:xfrm>
            <a:prstGeom prst="ellipse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75000" y="5273244"/>
              <a:ext cx="125806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chemeClr val="bg1"/>
                  </a:solidFill>
                </a:rPr>
                <a:t>60% 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of Annuity Sales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5873" y="5093110"/>
            <a:ext cx="1570531" cy="1570531"/>
            <a:chOff x="6617236" y="1569968"/>
            <a:chExt cx="1570531" cy="1570531"/>
          </a:xfrm>
        </p:grpSpPr>
        <p:sp>
          <p:nvSpPr>
            <p:cNvPr id="29" name="Oval 28"/>
            <p:cNvSpPr/>
            <p:nvPr/>
          </p:nvSpPr>
          <p:spPr>
            <a:xfrm>
              <a:off x="6617236" y="1569968"/>
              <a:ext cx="1570531" cy="1570531"/>
            </a:xfrm>
            <a:prstGeom prst="ellipse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73468" y="1693514"/>
              <a:ext cx="12580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Aft>
                  <a:spcPts val="600"/>
                </a:spcAft>
              </a:pPr>
              <a:r>
                <a:rPr lang="en-US" sz="3600" b="1" dirty="0" smtClean="0">
                  <a:solidFill>
                    <a:schemeClr val="bg1"/>
                  </a:solidFill>
                </a:rPr>
                <a:t>25% </a:t>
              </a:r>
              <a:r>
                <a:rPr 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of Retirement Planning Assets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05" y="3513270"/>
            <a:ext cx="2532893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9"/>
                    </a14:imgEffect>
                    <a14:imgEffect>
                      <a14:saturation sat="2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05" y="2627953"/>
            <a:ext cx="2553743" cy="246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Alone or </a:t>
            </a:r>
            <a:r>
              <a:rPr lang="en-US" dirty="0" smtClean="0"/>
              <a:t>Integrate With Your Other Solutions</a:t>
            </a:r>
            <a:endParaRPr lang="en-US" dirty="0"/>
          </a:p>
        </p:txBody>
      </p:sp>
      <p:pic>
        <p:nvPicPr>
          <p:cNvPr id="1028" name="Picture 4" descr="Pindrop Releases a Wave of Intelligence and Investigation Tools for Its  Customer Authentication and Fraud Prevention Platform | Business Wi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5944" r="8374" b="25483"/>
          <a:stretch/>
        </p:blipFill>
        <p:spPr bwMode="auto">
          <a:xfrm>
            <a:off x="2586858" y="2445237"/>
            <a:ext cx="1917210" cy="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xisnexis-logo - LAC Group | Research + Intelligenc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33759" r="9555" b="34199"/>
          <a:stretch/>
        </p:blipFill>
        <p:spPr bwMode="auto">
          <a:xfrm>
            <a:off x="1877700" y="3303771"/>
            <a:ext cx="2267152" cy="4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GIA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77" y="2403828"/>
            <a:ext cx="1922954" cy="8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Splunk logo.svg - Wikimedia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23" y="3548206"/>
            <a:ext cx="1517015" cy="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Fiserv logo.svg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25" y="4057827"/>
            <a:ext cx="929640" cy="4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Premier MCA Software: LendSaaS - LendSaaS MCA Platfor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92" y="4293663"/>
            <a:ext cx="1441261" cy="11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LOx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00" y="4641262"/>
            <a:ext cx="2261353" cy="5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1" y="5425053"/>
            <a:ext cx="2419430" cy="719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34" y="1283104"/>
            <a:ext cx="4240488" cy="770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59" y="6349509"/>
            <a:ext cx="9744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*FraudShare provides easy access to its threat data enabling companies to enhance their other solution capabilities.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2410" y="2114335"/>
            <a:ext cx="987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FraudShare Works Great All By Itself and Even Better When Integrated with Other Fraud Prevention Solutions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004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Impactful and Insightful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" y="2410039"/>
            <a:ext cx="4340556" cy="2043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92" y="2410039"/>
            <a:ext cx="2886862" cy="26276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7228" y="5160212"/>
            <a:ext cx="310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Provides additional threat intelligence to assist your investigative process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9636" y="1435335"/>
            <a:ext cx="3171890" cy="754909"/>
            <a:chOff x="4547314" y="1273811"/>
            <a:chExt cx="3171890" cy="754909"/>
          </a:xfrm>
        </p:grpSpPr>
        <p:sp>
          <p:nvSpPr>
            <p:cNvPr id="9" name="Rectangle 8"/>
            <p:cNvSpPr/>
            <p:nvPr/>
          </p:nvSpPr>
          <p:spPr>
            <a:xfrm>
              <a:off x="4547314" y="1273811"/>
              <a:ext cx="3171890" cy="754909"/>
            </a:xfrm>
            <a:prstGeom prst="rect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297B020-5162-4D5C-B266-201B74FD7BED}"/>
                </a:ext>
              </a:extLst>
            </p:cNvPr>
            <p:cNvSpPr txBox="1">
              <a:spLocks/>
            </p:cNvSpPr>
            <p:nvPr/>
          </p:nvSpPr>
          <p:spPr>
            <a:xfrm>
              <a:off x="4566397" y="1429719"/>
              <a:ext cx="3133725" cy="417263"/>
            </a:xfrm>
            <a:ln>
              <a:solidFill>
                <a:schemeClr val="tx2"/>
              </a:solidFill>
            </a:ln>
          </p:spPr>
          <p:txBody>
            <a:bodyPr anchor="ctr"/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21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6685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575" b="0">
                  <a:solidFill>
                    <a:schemeClr val="tx1"/>
                  </a:solidFill>
                  <a:latin typeface="+mn-lt"/>
                </a:defRPr>
              </a:lvl2pPr>
              <a:lvl3pPr marL="481703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</a:defRPr>
              </a:lvl3pPr>
              <a:lvl4pPr marL="720054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  <a:cs typeface="Arial" charset="0"/>
                </a:defRPr>
              </a:lvl4pPr>
              <a:lvl5pPr marL="956739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260" b="0">
                  <a:solidFill>
                    <a:schemeClr val="tx1"/>
                  </a:solidFill>
                  <a:latin typeface="+mn-lt"/>
                  <a:cs typeface="Arial" charset="0"/>
                </a:defRPr>
              </a:lvl5pPr>
              <a:lvl6pPr marL="2166828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6pPr>
              <a:lvl7pPr marL="264686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7pPr>
              <a:lvl8pPr marL="3126900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8pPr>
              <a:lvl9pPr marL="360693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75"/>
                </a:spcBef>
                <a:buSzPct val="100000"/>
              </a:pPr>
              <a:r>
                <a:rPr lang="en-US" sz="1800" b="1" kern="0" dirty="0" smtClean="0">
                  <a:solidFill>
                    <a:schemeClr val="bg1"/>
                  </a:solidFill>
                  <a:latin typeface="+mj-lt"/>
                </a:rPr>
                <a:t>Threat Indicators &amp; Intensity Data</a:t>
              </a:r>
              <a:endParaRPr lang="en-US" sz="1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678" y="1435335"/>
            <a:ext cx="3171890" cy="754909"/>
            <a:chOff x="8666339" y="1251057"/>
            <a:chExt cx="3171890" cy="754909"/>
          </a:xfrm>
          <a:solidFill>
            <a:srgbClr val="00788C"/>
          </a:solidFill>
        </p:grpSpPr>
        <p:sp>
          <p:nvSpPr>
            <p:cNvPr id="10" name="Rectangle 9"/>
            <p:cNvSpPr/>
            <p:nvPr/>
          </p:nvSpPr>
          <p:spPr>
            <a:xfrm>
              <a:off x="8666339" y="1251057"/>
              <a:ext cx="3171890" cy="75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297B020-5162-4D5C-B266-201B74FD7BED}"/>
                </a:ext>
              </a:extLst>
            </p:cNvPr>
            <p:cNvSpPr txBox="1">
              <a:spLocks/>
            </p:cNvSpPr>
            <p:nvPr/>
          </p:nvSpPr>
          <p:spPr>
            <a:xfrm>
              <a:off x="8666339" y="1417669"/>
              <a:ext cx="3133725" cy="417263"/>
            </a:xfrm>
            <a:grpFill/>
            <a:ln>
              <a:solidFill>
                <a:schemeClr val="tx2"/>
              </a:solidFill>
            </a:ln>
          </p:spPr>
          <p:txBody>
            <a:bodyPr anchor="ctr"/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21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6685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575" b="0">
                  <a:solidFill>
                    <a:schemeClr val="tx1"/>
                  </a:solidFill>
                  <a:latin typeface="+mn-lt"/>
                </a:defRPr>
              </a:lvl2pPr>
              <a:lvl3pPr marL="481703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</a:defRPr>
              </a:lvl3pPr>
              <a:lvl4pPr marL="720054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  <a:cs typeface="Arial" charset="0"/>
                </a:defRPr>
              </a:lvl4pPr>
              <a:lvl5pPr marL="956739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260" b="0">
                  <a:solidFill>
                    <a:schemeClr val="tx1"/>
                  </a:solidFill>
                  <a:latin typeface="+mn-lt"/>
                  <a:cs typeface="Arial" charset="0"/>
                </a:defRPr>
              </a:lvl5pPr>
              <a:lvl6pPr marL="2166828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6pPr>
              <a:lvl7pPr marL="264686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7pPr>
              <a:lvl8pPr marL="3126900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8pPr>
              <a:lvl9pPr marL="360693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75"/>
                </a:spcBef>
                <a:buSzPct val="100000"/>
              </a:pPr>
              <a:r>
                <a:rPr lang="en-US" sz="1800" b="1" kern="0" dirty="0" smtClean="0">
                  <a:solidFill>
                    <a:schemeClr val="bg1"/>
                  </a:solidFill>
                  <a:latin typeface="+mj-lt"/>
                </a:rPr>
                <a:t>Correlation Analysis</a:t>
              </a:r>
              <a:endParaRPr lang="en-US" sz="1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1370" y="4603941"/>
            <a:ext cx="434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Gain insights into which threat indicators are being used to target your peers and when fraud incidents are taking place. 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520153" y="1435335"/>
            <a:ext cx="3171890" cy="754909"/>
            <a:chOff x="258471" y="1302018"/>
            <a:chExt cx="3171890" cy="754909"/>
          </a:xfrm>
        </p:grpSpPr>
        <p:sp>
          <p:nvSpPr>
            <p:cNvPr id="20" name="Rectangle 19"/>
            <p:cNvSpPr/>
            <p:nvPr/>
          </p:nvSpPr>
          <p:spPr>
            <a:xfrm>
              <a:off x="258471" y="1302018"/>
              <a:ext cx="3171890" cy="754909"/>
            </a:xfrm>
            <a:prstGeom prst="rect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297B020-5162-4D5C-B266-201B74FD7BED}"/>
                </a:ext>
              </a:extLst>
            </p:cNvPr>
            <p:cNvSpPr txBox="1">
              <a:spLocks/>
            </p:cNvSpPr>
            <p:nvPr/>
          </p:nvSpPr>
          <p:spPr>
            <a:xfrm>
              <a:off x="277554" y="1453046"/>
              <a:ext cx="3133725" cy="452852"/>
            </a:xfrm>
            <a:ln>
              <a:solidFill>
                <a:schemeClr val="tx2"/>
              </a:solidFill>
            </a:ln>
          </p:spPr>
          <p:txBody>
            <a:bodyPr anchor="ctr"/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21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6685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575" b="0">
                  <a:solidFill>
                    <a:schemeClr val="tx1"/>
                  </a:solidFill>
                  <a:latin typeface="+mn-lt"/>
                </a:defRPr>
              </a:lvl2pPr>
              <a:lvl3pPr marL="481703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</a:defRPr>
              </a:lvl3pPr>
              <a:lvl4pPr marL="720054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  <a:cs typeface="Arial" charset="0"/>
                </a:defRPr>
              </a:lvl4pPr>
              <a:lvl5pPr marL="956739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260" b="0">
                  <a:solidFill>
                    <a:schemeClr val="tx1"/>
                  </a:solidFill>
                  <a:latin typeface="+mn-lt"/>
                  <a:cs typeface="Arial" charset="0"/>
                </a:defRPr>
              </a:lvl5pPr>
              <a:lvl6pPr marL="2166828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6pPr>
              <a:lvl7pPr marL="264686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7pPr>
              <a:lvl8pPr marL="3126900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8pPr>
              <a:lvl9pPr marL="360693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75"/>
                </a:spcBef>
                <a:buSzPct val="100000"/>
              </a:pPr>
              <a:r>
                <a:rPr lang="en-US" sz="1800" b="1" kern="0" dirty="0" smtClean="0">
                  <a:solidFill>
                    <a:schemeClr val="bg1"/>
                  </a:solidFill>
                  <a:latin typeface="+mj-lt"/>
                </a:rPr>
                <a:t>Insightful Trends</a:t>
              </a:r>
              <a:endParaRPr lang="en-US" sz="1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48985" y="4707917"/>
            <a:ext cx="371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Benchmark your ATO experience against your peers.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949" y="2410039"/>
            <a:ext cx="3738299" cy="20970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00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Trends, Access, and Sharing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7966" y="4850234"/>
            <a:ext cx="3102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Expand your fraud expertise by discussing and collaborating with industry peers regarding best practices, trends, and other fraud related topics. 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64880" y="1408374"/>
            <a:ext cx="3171890" cy="754909"/>
            <a:chOff x="4547314" y="1273811"/>
            <a:chExt cx="3171890" cy="754909"/>
          </a:xfrm>
          <a:solidFill>
            <a:srgbClr val="00788C"/>
          </a:solidFill>
        </p:grpSpPr>
        <p:sp>
          <p:nvSpPr>
            <p:cNvPr id="9" name="Rectangle 8"/>
            <p:cNvSpPr/>
            <p:nvPr/>
          </p:nvSpPr>
          <p:spPr>
            <a:xfrm>
              <a:off x="4547314" y="1273811"/>
              <a:ext cx="3171890" cy="75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297B020-5162-4D5C-B266-201B74FD7BED}"/>
                </a:ext>
              </a:extLst>
            </p:cNvPr>
            <p:cNvSpPr txBox="1">
              <a:spLocks/>
            </p:cNvSpPr>
            <p:nvPr/>
          </p:nvSpPr>
          <p:spPr>
            <a:xfrm>
              <a:off x="4566397" y="1429719"/>
              <a:ext cx="3133725" cy="417263"/>
            </a:xfrm>
            <a:grpFill/>
            <a:ln>
              <a:solidFill>
                <a:schemeClr val="tx2"/>
              </a:solidFill>
            </a:ln>
          </p:spPr>
          <p:txBody>
            <a:bodyPr anchor="ctr"/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21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6685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575" b="0">
                  <a:solidFill>
                    <a:schemeClr val="tx1"/>
                  </a:solidFill>
                  <a:latin typeface="+mn-lt"/>
                </a:defRPr>
              </a:lvl2pPr>
              <a:lvl3pPr marL="481703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</a:defRPr>
              </a:lvl3pPr>
              <a:lvl4pPr marL="720054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  <a:cs typeface="Arial" charset="0"/>
                </a:defRPr>
              </a:lvl4pPr>
              <a:lvl5pPr marL="956739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260" b="0">
                  <a:solidFill>
                    <a:schemeClr val="tx1"/>
                  </a:solidFill>
                  <a:latin typeface="+mn-lt"/>
                  <a:cs typeface="Arial" charset="0"/>
                </a:defRPr>
              </a:lvl5pPr>
              <a:lvl6pPr marL="2166828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6pPr>
              <a:lvl7pPr marL="264686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7pPr>
              <a:lvl8pPr marL="3126900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8pPr>
              <a:lvl9pPr marL="360693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75"/>
                </a:spcBef>
                <a:buSzPct val="100000"/>
              </a:pPr>
              <a:r>
                <a:rPr lang="en-US" sz="1800" b="1" kern="0" dirty="0" smtClean="0">
                  <a:solidFill>
                    <a:schemeClr val="bg1"/>
                  </a:solidFill>
                  <a:latin typeface="+mj-lt"/>
                </a:rPr>
                <a:t>Full Data Access</a:t>
              </a:r>
              <a:endParaRPr lang="en-US" sz="1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73416" y="1408374"/>
            <a:ext cx="3171890" cy="754909"/>
            <a:chOff x="8666339" y="1251057"/>
            <a:chExt cx="3171890" cy="754909"/>
          </a:xfrm>
        </p:grpSpPr>
        <p:sp>
          <p:nvSpPr>
            <p:cNvPr id="10" name="Rectangle 9"/>
            <p:cNvSpPr/>
            <p:nvPr/>
          </p:nvSpPr>
          <p:spPr>
            <a:xfrm>
              <a:off x="8666339" y="1251057"/>
              <a:ext cx="3171890" cy="754909"/>
            </a:xfrm>
            <a:prstGeom prst="rect">
              <a:avLst/>
            </a:prstGeom>
            <a:solidFill>
              <a:srgbClr val="007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297B020-5162-4D5C-B266-201B74FD7BED}"/>
                </a:ext>
              </a:extLst>
            </p:cNvPr>
            <p:cNvSpPr txBox="1">
              <a:spLocks/>
            </p:cNvSpPr>
            <p:nvPr/>
          </p:nvSpPr>
          <p:spPr>
            <a:xfrm>
              <a:off x="8666339" y="1417669"/>
              <a:ext cx="3133725" cy="417263"/>
            </a:xfrm>
            <a:ln>
              <a:solidFill>
                <a:schemeClr val="tx2"/>
              </a:solidFill>
            </a:ln>
          </p:spPr>
          <p:txBody>
            <a:bodyPr anchor="ctr"/>
            <a:lstStyle>
              <a:lvl1pPr marL="0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21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6685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575" b="0">
                  <a:solidFill>
                    <a:schemeClr val="tx1"/>
                  </a:solidFill>
                  <a:latin typeface="+mn-lt"/>
                </a:defRPr>
              </a:lvl2pPr>
              <a:lvl3pPr marL="481703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</a:defRPr>
              </a:lvl3pPr>
              <a:lvl4pPr marL="720054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471" b="0">
                  <a:solidFill>
                    <a:schemeClr val="tx1"/>
                  </a:solidFill>
                  <a:latin typeface="+mn-lt"/>
                  <a:cs typeface="Arial" charset="0"/>
                </a:defRPr>
              </a:lvl4pPr>
              <a:lvl5pPr marL="956739" indent="0" algn="l" rtl="0" eaLnBrk="1" fontAlgn="base" hangingPunct="1">
                <a:lnSpc>
                  <a:spcPct val="12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accent1"/>
                </a:buClr>
                <a:buSzPct val="90000"/>
                <a:buFont typeface="Arial"/>
                <a:buNone/>
                <a:defRPr sz="1260" b="0">
                  <a:solidFill>
                    <a:schemeClr val="tx1"/>
                  </a:solidFill>
                  <a:latin typeface="+mn-lt"/>
                  <a:cs typeface="Arial" charset="0"/>
                </a:defRPr>
              </a:lvl5pPr>
              <a:lvl6pPr marL="2166828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6pPr>
              <a:lvl7pPr marL="264686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7pPr>
              <a:lvl8pPr marL="3126900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8pPr>
              <a:lvl9pPr marL="3606936" indent="-240018" algn="l" rtl="0" eaLnBrk="1" fontAlgn="base" hangingPunct="1">
                <a:lnSpc>
                  <a:spcPts val="2731"/>
                </a:lnSpc>
                <a:spcBef>
                  <a:spcPts val="629"/>
                </a:spcBef>
                <a:spcAft>
                  <a:spcPct val="0"/>
                </a:spcAft>
                <a:buSzPct val="130000"/>
                <a:buChar char="•"/>
                <a:defRPr sz="2311">
                  <a:solidFill>
                    <a:schemeClr val="tx1"/>
                  </a:solidFill>
                  <a:latin typeface="+mn-lt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ts val="75"/>
                </a:spcBef>
                <a:buSzPct val="100000"/>
              </a:pPr>
              <a:r>
                <a:rPr lang="en-US" sz="1800" b="1" kern="0" dirty="0" err="1" smtClean="0">
                  <a:solidFill>
                    <a:schemeClr val="bg1"/>
                  </a:solidFill>
                  <a:latin typeface="+mj-lt"/>
                </a:rPr>
                <a:t>FraudForum</a:t>
              </a:r>
              <a:endParaRPr lang="en-US" sz="1800" b="1" kern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86188" y="4804068"/>
            <a:ext cx="412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Access to all data via export or API functionality to integration to your systems.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62" y="2383078"/>
            <a:ext cx="4054326" cy="22795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98" y="2328446"/>
            <a:ext cx="2840526" cy="23888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82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82" y="-284"/>
            <a:ext cx="12191998" cy="890341"/>
          </a:xfrm>
        </p:spPr>
        <p:txBody>
          <a:bodyPr/>
          <a:lstStyle/>
          <a:p>
            <a:r>
              <a:rPr lang="en-US" dirty="0" smtClean="0"/>
              <a:t>Proven Effectiveness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60587" y="1910316"/>
            <a:ext cx="4363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FraudShare </a:t>
            </a:r>
            <a:r>
              <a:rPr lang="en-US" i="1" dirty="0"/>
              <a:t>has been a great addition to support our </a:t>
            </a:r>
            <a:r>
              <a:rPr lang="en-US" i="1" dirty="0" smtClean="0"/>
              <a:t>fraud fighting </a:t>
            </a:r>
            <a:r>
              <a:rPr lang="en-US" i="1" dirty="0"/>
              <a:t>efforts. The integration has already helped </a:t>
            </a:r>
            <a:r>
              <a:rPr lang="en-US" i="1" dirty="0" err="1"/>
              <a:t>Securian</a:t>
            </a:r>
            <a:r>
              <a:rPr lang="en-US" i="1" dirty="0"/>
              <a:t> Financial prevent fraud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sz="1600" dirty="0"/>
              <a:t>Scott A. </a:t>
            </a:r>
            <a:r>
              <a:rPr lang="en-US" sz="1600" dirty="0" err="1" smtClean="0"/>
              <a:t>Helgeson</a:t>
            </a:r>
            <a:endParaRPr lang="en-US" sz="1600" dirty="0"/>
          </a:p>
          <a:p>
            <a:r>
              <a:rPr lang="en-US" sz="1600" dirty="0"/>
              <a:t>Business Operations </a:t>
            </a:r>
            <a:r>
              <a:rPr lang="en-US" sz="1600" dirty="0" smtClean="0"/>
              <a:t>Director</a:t>
            </a:r>
            <a:endParaRPr lang="en-US" sz="1600" dirty="0"/>
          </a:p>
          <a:p>
            <a:r>
              <a:rPr lang="en-US" sz="1600" dirty="0" err="1"/>
              <a:t>Securian</a:t>
            </a:r>
            <a:r>
              <a:rPr lang="en-US" sz="1600" dirty="0"/>
              <a:t> Financial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999" y="1147013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00788C"/>
                </a:solidFill>
              </a:rPr>
              <a:t>“</a:t>
            </a:r>
            <a:endParaRPr lang="en-US" sz="16600" dirty="0">
              <a:solidFill>
                <a:srgbClr val="00788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6401842" y="1300945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00788C"/>
                </a:solidFill>
              </a:rPr>
              <a:t>“</a:t>
            </a:r>
            <a:endParaRPr lang="en-US" sz="16600" dirty="0">
              <a:solidFill>
                <a:srgbClr val="00788C"/>
              </a:solidFill>
            </a:endParaRPr>
          </a:p>
        </p:txBody>
      </p:sp>
      <p:pic>
        <p:nvPicPr>
          <p:cNvPr id="1030" name="Picture 6" descr="Acquisition Expands Securian Financial's Canadian Distribution | Business  Wi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9" r="746" b="23361"/>
          <a:stretch/>
        </p:blipFill>
        <p:spPr bwMode="auto">
          <a:xfrm>
            <a:off x="4130925" y="4350561"/>
            <a:ext cx="3164110" cy="8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4287073" y="10881939"/>
            <a:ext cx="854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ED8C00"/>
                </a:solidFill>
              </a:rPr>
              <a:t>“</a:t>
            </a:r>
            <a:endParaRPr lang="en-US" sz="16600" dirty="0">
              <a:solidFill>
                <a:srgbClr val="ED8C00"/>
              </a:solidFill>
            </a:endParaRPr>
          </a:p>
        </p:txBody>
      </p:sp>
      <p:pic>
        <p:nvPicPr>
          <p:cNvPr id="1032" name="Picture 8" descr="Prudential Financial logo and symbol, meaning, history,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01" y="12928836"/>
            <a:ext cx="1828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67455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ff47d776-8114-4207-8cc3-ed44e79849e7">Internal Use</Sensitiv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03DCE8EDBE2439DDD95DCDF339B64" ma:contentTypeVersion="1" ma:contentTypeDescription="Create a new document." ma:contentTypeScope="" ma:versionID="9481aa5d7eb06661630190462056dbd1">
  <xsd:schema xmlns:xsd="http://www.w3.org/2001/XMLSchema" xmlns:xs="http://www.w3.org/2001/XMLSchema" xmlns:p="http://schemas.microsoft.com/office/2006/metadata/properties" xmlns:ns2="ff47d776-8114-4207-8cc3-ed44e79849e7" xmlns:ns3="05c452c8-1c6f-4d8e-b449-e328afff9455" targetNamespace="http://schemas.microsoft.com/office/2006/metadata/properties" ma:root="true" ma:fieldsID="73d35e16114d8d1dfa1b5d288fc521e1" ns2:_="" ns3:_="">
    <xsd:import namespace="ff47d776-8114-4207-8cc3-ed44e79849e7"/>
    <xsd:import namespace="05c452c8-1c6f-4d8e-b449-e328afff9455"/>
    <xsd:element name="properties">
      <xsd:complexType>
        <xsd:sequence>
          <xsd:element name="documentManagement">
            <xsd:complexType>
              <xsd:all>
                <xsd:element ref="ns2:Sensitiv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d776-8114-4207-8cc3-ed44e79849e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fault="Internal Use" ma:format="Dropdown" ma:internalName="Sensitivity">
      <xsd:simpleType>
        <xsd:restriction base="dms:Choice">
          <xsd:enumeration value="Public"/>
          <xsd:enumeration value="Member Only"/>
          <xsd:enumeration value="Internal Use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452c8-1c6f-4d8e-b449-e328afff945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9a02c79-f89a-4756-8ef1-377f3f7b1aa2"/>
    <ds:schemaRef ds:uri="http://purl.org/dc/terms/"/>
    <ds:schemaRef ds:uri="05c452c8-1c6f-4d8e-b449-e328afff9455"/>
    <ds:schemaRef ds:uri="ff47d776-8114-4207-8cc3-ed44e79849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416019-2E08-4C84-A4B8-64B270E1E095}"/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5341</TotalTime>
  <Words>863</Words>
  <Application>Microsoft Office PowerPoint</Application>
  <PresentationFormat>Widescreen</PresentationFormat>
  <Paragraphs>111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FuturaStd-Heavy</vt:lpstr>
      <vt:lpstr>Times New Roman</vt:lpstr>
      <vt:lpstr>2022 LIMRA-LOMA Presentation</vt:lpstr>
      <vt:lpstr>FraudShare® The Neighborhood Watch for the Financial Services Industry </vt:lpstr>
      <vt:lpstr>Fraud Is on the Rise</vt:lpstr>
      <vt:lpstr>FraudShare Clients Report ATO as a High Risk </vt:lpstr>
      <vt:lpstr>We Help Members Navigate with Confidence </vt:lpstr>
      <vt:lpstr>In Good Company – Stronger Together</vt:lpstr>
      <vt:lpstr>Stand Alone or Integrate With Your Other Solutions</vt:lpstr>
      <vt:lpstr>Impactful and Insightful Data</vt:lpstr>
      <vt:lpstr>Trends, Access, and Sharing Information</vt:lpstr>
      <vt:lpstr>Proven Effectiveness</vt:lpstr>
      <vt:lpstr>FraudShare</vt:lpstr>
      <vt:lpstr>Schedule a Demo</vt:lpstr>
      <vt:lpstr>Appendix</vt:lpstr>
      <vt:lpstr>Protecting Your Brand While Fraud is on the Rise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Anderson, Russ</cp:lastModifiedBy>
  <cp:revision>171</cp:revision>
  <dcterms:created xsi:type="dcterms:W3CDTF">2022-04-11T13:29:07Z</dcterms:created>
  <dcterms:modified xsi:type="dcterms:W3CDTF">2022-08-18T19:39:04Z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0x01010050303DCE8EDBE2439DDD95DCDF339B64</vt:lpwstr>
  </property>
</Properties>
</file>