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2" r:id="rId5"/>
    <p:sldMasterId id="2147483720" r:id="rId6"/>
  </p:sldMasterIdLst>
  <p:notesMasterIdLst>
    <p:notesMasterId r:id="rId32"/>
  </p:notesMasterIdLst>
  <p:handoutMasterIdLst>
    <p:handoutMasterId r:id="rId33"/>
  </p:handoutMasterIdLst>
  <p:sldIdLst>
    <p:sldId id="412" r:id="rId7"/>
    <p:sldId id="444" r:id="rId8"/>
    <p:sldId id="480" r:id="rId9"/>
    <p:sldId id="490" r:id="rId10"/>
    <p:sldId id="797" r:id="rId11"/>
    <p:sldId id="787" r:id="rId12"/>
    <p:sldId id="794" r:id="rId13"/>
    <p:sldId id="788" r:id="rId14"/>
    <p:sldId id="339" r:id="rId15"/>
    <p:sldId id="413" r:id="rId16"/>
    <p:sldId id="795" r:id="rId17"/>
    <p:sldId id="789" r:id="rId18"/>
    <p:sldId id="792" r:id="rId19"/>
    <p:sldId id="477" r:id="rId20"/>
    <p:sldId id="418" r:id="rId21"/>
    <p:sldId id="494" r:id="rId22"/>
    <p:sldId id="492" r:id="rId23"/>
    <p:sldId id="443" r:id="rId24"/>
    <p:sldId id="485" r:id="rId25"/>
    <p:sldId id="493" r:id="rId26"/>
    <p:sldId id="484" r:id="rId27"/>
    <p:sldId id="798" r:id="rId28"/>
    <p:sldId id="793" r:id="rId29"/>
    <p:sldId id="424" r:id="rId30"/>
    <p:sldId id="43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DA1497-8921-47F1-9117-F6F8D9EBB9C7}">
          <p14:sldIdLst>
            <p14:sldId id="412"/>
            <p14:sldId id="444"/>
            <p14:sldId id="480"/>
            <p14:sldId id="490"/>
            <p14:sldId id="797"/>
            <p14:sldId id="787"/>
            <p14:sldId id="794"/>
            <p14:sldId id="788"/>
            <p14:sldId id="339"/>
            <p14:sldId id="413"/>
            <p14:sldId id="795"/>
            <p14:sldId id="789"/>
            <p14:sldId id="792"/>
          </p14:sldIdLst>
        </p14:section>
        <p14:section name="Accelerate Impact Suite" id="{DBD5232F-FF98-477D-9E04-65A23793B4AC}">
          <p14:sldIdLst>
            <p14:sldId id="477"/>
            <p14:sldId id="418"/>
            <p14:sldId id="494"/>
          </p14:sldIdLst>
        </p14:section>
        <p14:section name="Talent Mobility Suite" id="{C9BE948F-A563-4B74-BFAE-65E03121C008}">
          <p14:sldIdLst>
            <p14:sldId id="492"/>
            <p14:sldId id="443"/>
            <p14:sldId id="485"/>
            <p14:sldId id="493"/>
            <p14:sldId id="484"/>
            <p14:sldId id="798"/>
            <p14:sldId id="793"/>
            <p14:sldId id="424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960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8F0511-3B33-C007-1AE8-DFCD7BFFD31C}" name="Beckwith, Tina" initials="TB" userId="S::TBeckwith@limra.com::19ced0c0-0145-4075-b8d0-b15c82fc07fc" providerId="AD"/>
  <p188:author id="{E596B45B-BC39-045A-A699-09CC52E59FC6}" name="Tribble, Christie" initials="TC" userId="S-1-5-21-3670347269-1734258486-2757495605-945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urran, Chris" initials="CC" lastIdx="10" clrIdx="7">
    <p:extLst>
      <p:ext uri="{19B8F6BF-5375-455C-9EA6-DF929625EA0E}">
        <p15:presenceInfo xmlns:p15="http://schemas.microsoft.com/office/powerpoint/2012/main" userId="Curran, Chris" providerId="None"/>
      </p:ext>
    </p:extLst>
  </p:cmAuthor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1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6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  <p:cmAuthor id="6" name="Wright, Stephanie" initials="WS" lastIdx="23" clrIdx="5">
    <p:extLst>
      <p:ext uri="{19B8F6BF-5375-455C-9EA6-DF929625EA0E}">
        <p15:presenceInfo xmlns:p15="http://schemas.microsoft.com/office/powerpoint/2012/main" userId="S-1-5-21-3670347269-1734258486-2757495605-2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606"/>
    <a:srgbClr val="F2F1EE"/>
    <a:srgbClr val="002F70"/>
    <a:srgbClr val="129DC0"/>
    <a:srgbClr val="E1DED7"/>
    <a:srgbClr val="9D9795"/>
    <a:srgbClr val="005F9F"/>
    <a:srgbClr val="0F5C98"/>
    <a:srgbClr val="A7D5EE"/>
    <a:srgbClr val="129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567" autoAdjust="0"/>
  </p:normalViewPr>
  <p:slideViewPr>
    <p:cSldViewPr snapToGrid="0">
      <p:cViewPr varScale="1">
        <p:scale>
          <a:sx n="61" d="100"/>
          <a:sy n="61" d="100"/>
        </p:scale>
        <p:origin x="844" y="60"/>
      </p:cViewPr>
      <p:guideLst>
        <p:guide orient="horz" pos="960"/>
        <p:guide orient="horz" pos="304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5A-4211-99A7-08B913E20F6D}"/>
              </c:ext>
            </c:extLst>
          </c:dPt>
          <c:dPt>
            <c:idx val="1"/>
            <c:bubble3D val="0"/>
            <c:spPr>
              <a:solidFill>
                <a:srgbClr val="F9C6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5A-4211-99A7-08B913E20F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5A-4211-99A7-08B913E20F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5A-4211-99A7-08B913E20F6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5A-4211-99A7-08B913E20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2B-4E1A-B095-BEC53116C57C}"/>
              </c:ext>
            </c:extLst>
          </c:dPt>
          <c:dPt>
            <c:idx val="1"/>
            <c:bubble3D val="0"/>
            <c:spPr>
              <a:solidFill>
                <a:srgbClr val="F9C6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2B-4E1A-B095-BEC53116C5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2B-4E1A-B095-BEC53116C5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2B-4E1A-B095-BEC53116C57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2B-4E1A-B095-BEC53116C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C-4A5B-83CA-E6BD0E2CDA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C-4A5B-83CA-E6BD0E2CDA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C-4A5B-83CA-E6BD0E2CDA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1C-4A5B-83CA-E6BD0E2CDA2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1C-4A5B-83CA-E6BD0E2CD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CD-40B9-853B-BECD04C097B1}"/>
              </c:ext>
            </c:extLst>
          </c:dPt>
          <c:dPt>
            <c:idx val="1"/>
            <c:bubble3D val="0"/>
            <c:spPr>
              <a:solidFill>
                <a:srgbClr val="F9C6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CD-40B9-853B-BECD04C097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8CD-40B9-853B-BECD04C097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8CD-40B9-853B-BECD04C097B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CD-40B9-853B-BECD04C09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29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2-4F2A-947D-24BED86B1987}"/>
              </c:ext>
            </c:extLst>
          </c:dPt>
          <c:dPt>
            <c:idx val="1"/>
            <c:bubble3D val="0"/>
            <c:spPr>
              <a:solidFill>
                <a:srgbClr val="F9C6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2-4F2A-947D-24BED86B19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2-4F2A-947D-24BED86B19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2-4F2A-947D-24BED86B198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42-4F2A-947D-24BED86B1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29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AD-42BD-A06D-EE7C8DABFFFD}"/>
              </c:ext>
            </c:extLst>
          </c:dPt>
          <c:dPt>
            <c:idx val="1"/>
            <c:bubble3D val="0"/>
            <c:spPr>
              <a:solidFill>
                <a:srgbClr val="F9C6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AD-42BD-A06D-EE7C8DABFF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AD-42BD-A06D-EE7C8DABFF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AD-42BD-A06D-EE7C8DABFFF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AD-42BD-A06D-EE7C8DABF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129C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E9-45DD-B760-9F7DB6FDB0B0}"/>
              </c:ext>
            </c:extLst>
          </c:dPt>
          <c:dPt>
            <c:idx val="1"/>
            <c:bubble3D val="0"/>
            <c:spPr>
              <a:solidFill>
                <a:srgbClr val="F9C6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E9-45DD-B760-9F7DB6FDB0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E9-45DD-B760-9F7DB6FDB0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E9-45DD-B760-9F7DB6FDB0B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E9-45DD-B760-9F7DB6FDB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251F2-CE49-4BFB-A2B5-AE86D0F8C92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0F7957-A62B-4314-B5F2-1FCEE2AD1B1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effectLst/>
            </a:rPr>
            <a:t>Premium</a:t>
          </a:r>
          <a:endParaRPr lang="en-US" i="0" dirty="0">
            <a:solidFill>
              <a:schemeClr val="tx1"/>
            </a:solidFill>
            <a:effectLst/>
          </a:endParaRPr>
        </a:p>
      </dgm:t>
    </dgm:pt>
    <dgm:pt modelId="{89B2E457-145B-452C-8E84-76B4AD4366A0}" type="parTrans" cxnId="{7A123258-739C-4438-958E-302CC89774C9}">
      <dgm:prSet/>
      <dgm:spPr/>
      <dgm:t>
        <a:bodyPr/>
        <a:lstStyle/>
        <a:p>
          <a:endParaRPr lang="en-US" i="0"/>
        </a:p>
      </dgm:t>
    </dgm:pt>
    <dgm:pt modelId="{49D32573-EEA8-4E01-B56F-A37FA2C1B304}" type="sibTrans" cxnId="{7A123258-739C-4438-958E-302CC89774C9}">
      <dgm:prSet/>
      <dgm:spPr/>
      <dgm:t>
        <a:bodyPr/>
        <a:lstStyle/>
        <a:p>
          <a:endParaRPr lang="en-US" i="0"/>
        </a:p>
      </dgm:t>
    </dgm:pt>
    <dgm:pt modelId="{A62D6E33-B145-427C-A344-0CD1D7D81F31}">
      <dgm:prSet/>
      <dgm:spPr>
        <a:solidFill>
          <a:srgbClr val="C4BFC0"/>
        </a:solidFill>
      </dgm:spPr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effectLst/>
            </a:rPr>
            <a:t>Policies</a:t>
          </a:r>
          <a:endParaRPr lang="en-US" i="0" dirty="0">
            <a:solidFill>
              <a:schemeClr val="tx1"/>
            </a:solidFill>
            <a:effectLst/>
          </a:endParaRPr>
        </a:p>
      </dgm:t>
    </dgm:pt>
    <dgm:pt modelId="{D3C15C9B-C7A4-4522-9637-E5DD80DE1CE8}" type="parTrans" cxnId="{3377012B-583B-4B8A-8E3A-474838B2E99B}">
      <dgm:prSet/>
      <dgm:spPr/>
      <dgm:t>
        <a:bodyPr/>
        <a:lstStyle/>
        <a:p>
          <a:endParaRPr lang="en-US" i="0"/>
        </a:p>
      </dgm:t>
    </dgm:pt>
    <dgm:pt modelId="{064C697E-CAAB-4462-9F41-075D719B47A1}" type="sibTrans" cxnId="{3377012B-583B-4B8A-8E3A-474838B2E99B}">
      <dgm:prSet/>
      <dgm:spPr/>
      <dgm:t>
        <a:bodyPr/>
        <a:lstStyle/>
        <a:p>
          <a:endParaRPr lang="en-US" i="0"/>
        </a:p>
      </dgm:t>
    </dgm:pt>
    <dgm:pt modelId="{6A4F5A37-A7AE-4DED-9225-BE1FF759AB3A}">
      <dgm:prSet/>
      <dgm:spPr>
        <a:solidFill>
          <a:srgbClr val="4298BE"/>
        </a:solidFill>
      </dgm:spPr>
      <dgm:t>
        <a:bodyPr/>
        <a:lstStyle/>
        <a:p>
          <a:pPr rtl="0"/>
          <a:r>
            <a:rPr lang="en-US" b="0" i="0" dirty="0">
              <a:effectLst/>
            </a:rPr>
            <a:t>New clients</a:t>
          </a:r>
          <a:endParaRPr lang="en-US" i="0" dirty="0">
            <a:effectLst/>
          </a:endParaRPr>
        </a:p>
      </dgm:t>
    </dgm:pt>
    <dgm:pt modelId="{CA196F5C-DA67-4719-AAD8-08FB66426B8B}" type="parTrans" cxnId="{2665BD47-7EB4-42E5-B094-627FE4A31EDE}">
      <dgm:prSet/>
      <dgm:spPr/>
      <dgm:t>
        <a:bodyPr/>
        <a:lstStyle/>
        <a:p>
          <a:endParaRPr lang="en-US" i="0"/>
        </a:p>
      </dgm:t>
    </dgm:pt>
    <dgm:pt modelId="{A5C4E8DB-DFF7-4FD9-90D2-BCE5911FC4BA}" type="sibTrans" cxnId="{2665BD47-7EB4-42E5-B094-627FE4A31EDE}">
      <dgm:prSet/>
      <dgm:spPr/>
      <dgm:t>
        <a:bodyPr/>
        <a:lstStyle/>
        <a:p>
          <a:endParaRPr lang="en-US" i="0"/>
        </a:p>
      </dgm:t>
    </dgm:pt>
    <dgm:pt modelId="{C5F4537E-14F8-4B33-887C-96BB868315F6}">
      <dgm:prSet/>
      <dgm:spPr>
        <a:solidFill>
          <a:srgbClr val="002F70"/>
        </a:solidFill>
      </dgm:spPr>
      <dgm:t>
        <a:bodyPr/>
        <a:lstStyle/>
        <a:p>
          <a:pPr rtl="0"/>
          <a:r>
            <a:rPr lang="en-US" b="0" i="0" dirty="0">
              <a:effectLst/>
            </a:rPr>
            <a:t>P&amp;C productivity</a:t>
          </a:r>
          <a:endParaRPr lang="en-US" i="0" dirty="0">
            <a:effectLst/>
          </a:endParaRPr>
        </a:p>
      </dgm:t>
    </dgm:pt>
    <dgm:pt modelId="{CFA8D285-1F03-4F28-9F71-756E2009AC07}" type="parTrans" cxnId="{8E26CB0B-674B-4485-968D-7E5E67E611AB}">
      <dgm:prSet/>
      <dgm:spPr/>
      <dgm:t>
        <a:bodyPr/>
        <a:lstStyle/>
        <a:p>
          <a:endParaRPr lang="en-US" i="0"/>
        </a:p>
      </dgm:t>
    </dgm:pt>
    <dgm:pt modelId="{E1F5DDF3-BB34-40FE-B672-742E9604D991}" type="sibTrans" cxnId="{8E26CB0B-674B-4485-968D-7E5E67E611AB}">
      <dgm:prSet/>
      <dgm:spPr/>
      <dgm:t>
        <a:bodyPr/>
        <a:lstStyle/>
        <a:p>
          <a:endParaRPr lang="en-US" i="0"/>
        </a:p>
      </dgm:t>
    </dgm:pt>
    <dgm:pt modelId="{A52862F6-0B9A-4D75-9A7A-01D9DD24CA68}">
      <dgm:prSet/>
      <dgm:spPr>
        <a:solidFill>
          <a:srgbClr val="4298BE"/>
        </a:solidFill>
      </dgm:spPr>
      <dgm:t>
        <a:bodyPr/>
        <a:lstStyle/>
        <a:p>
          <a:pPr rtl="0"/>
          <a:r>
            <a:rPr lang="en-US" b="0" i="0" dirty="0">
              <a:effectLst/>
            </a:rPr>
            <a:t>Investment gross revenues</a:t>
          </a:r>
          <a:endParaRPr lang="en-US" i="0" dirty="0">
            <a:effectLst/>
          </a:endParaRPr>
        </a:p>
      </dgm:t>
    </dgm:pt>
    <dgm:pt modelId="{226D8940-7B52-4005-8D6F-7FC216387CAE}" type="parTrans" cxnId="{8FAD13F0-77EE-4385-89C8-92E6E06E2637}">
      <dgm:prSet/>
      <dgm:spPr/>
      <dgm:t>
        <a:bodyPr/>
        <a:lstStyle/>
        <a:p>
          <a:endParaRPr lang="en-US" i="0"/>
        </a:p>
      </dgm:t>
    </dgm:pt>
    <dgm:pt modelId="{99794F07-9781-41E3-87B3-5EBEF0C4C81B}" type="sibTrans" cxnId="{8FAD13F0-77EE-4385-89C8-92E6E06E2637}">
      <dgm:prSet/>
      <dgm:spPr/>
      <dgm:t>
        <a:bodyPr/>
        <a:lstStyle/>
        <a:p>
          <a:endParaRPr lang="en-US" i="0"/>
        </a:p>
      </dgm:t>
    </dgm:pt>
    <dgm:pt modelId="{A8D14E23-81B0-4C52-AAC8-8ED451CF8C8B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effectLst/>
            </a:rPr>
            <a:t>Production credits</a:t>
          </a:r>
          <a:endParaRPr lang="en-US" i="0" dirty="0">
            <a:solidFill>
              <a:schemeClr val="tx1"/>
            </a:solidFill>
            <a:effectLst/>
          </a:endParaRPr>
        </a:p>
      </dgm:t>
    </dgm:pt>
    <dgm:pt modelId="{E6879FC5-18A3-40D1-9FAB-6E7C1A02DA33}" type="parTrans" cxnId="{C35C9B03-025B-4FC9-ABDA-C334F51F4727}">
      <dgm:prSet/>
      <dgm:spPr/>
      <dgm:t>
        <a:bodyPr/>
        <a:lstStyle/>
        <a:p>
          <a:endParaRPr lang="en-US" i="0"/>
        </a:p>
      </dgm:t>
    </dgm:pt>
    <dgm:pt modelId="{0C5FCCCD-E540-45F6-965D-4D43FB84824A}" type="sibTrans" cxnId="{C35C9B03-025B-4FC9-ABDA-C334F51F4727}">
      <dgm:prSet/>
      <dgm:spPr/>
      <dgm:t>
        <a:bodyPr/>
        <a:lstStyle/>
        <a:p>
          <a:endParaRPr lang="en-US" i="0"/>
        </a:p>
      </dgm:t>
    </dgm:pt>
    <dgm:pt modelId="{C569C4AA-F809-4839-B05F-25C7F0C9E67B}">
      <dgm:prSet/>
      <dgm:spPr>
        <a:solidFill>
          <a:srgbClr val="002F70"/>
        </a:solidFill>
      </dgm:spPr>
      <dgm:t>
        <a:bodyPr/>
        <a:lstStyle/>
        <a:p>
          <a:pPr rtl="0"/>
          <a:r>
            <a:rPr lang="en-US" b="0" i="0" dirty="0">
              <a:effectLst/>
            </a:rPr>
            <a:t>Lives</a:t>
          </a:r>
          <a:endParaRPr lang="en-US" i="0" dirty="0">
            <a:effectLst/>
          </a:endParaRPr>
        </a:p>
      </dgm:t>
    </dgm:pt>
    <dgm:pt modelId="{D42EB245-0137-4E19-9790-2610E7D76527}" type="parTrans" cxnId="{B491AE0A-A82E-4AC1-917B-D237A442F4BD}">
      <dgm:prSet/>
      <dgm:spPr/>
      <dgm:t>
        <a:bodyPr/>
        <a:lstStyle/>
        <a:p>
          <a:endParaRPr lang="en-US" i="0"/>
        </a:p>
      </dgm:t>
    </dgm:pt>
    <dgm:pt modelId="{F686BB37-56F1-4DE9-B1CC-EFF9CE34C0FE}" type="sibTrans" cxnId="{B491AE0A-A82E-4AC1-917B-D237A442F4BD}">
      <dgm:prSet/>
      <dgm:spPr/>
      <dgm:t>
        <a:bodyPr/>
        <a:lstStyle/>
        <a:p>
          <a:endParaRPr lang="en-US" i="0"/>
        </a:p>
      </dgm:t>
    </dgm:pt>
    <dgm:pt modelId="{1E51DF8C-A4F3-4B1E-835A-EC438EB60921}">
      <dgm:prSet/>
      <dgm:spPr>
        <a:solidFill>
          <a:srgbClr val="4298BE"/>
        </a:solidFill>
      </dgm:spPr>
      <dgm:t>
        <a:bodyPr/>
        <a:lstStyle/>
        <a:p>
          <a:pPr rtl="0"/>
          <a:r>
            <a:rPr lang="en-US" b="0" i="0" dirty="0">
              <a:effectLst/>
            </a:rPr>
            <a:t>Submitted</a:t>
          </a:r>
          <a:endParaRPr lang="en-US" i="0" dirty="0">
            <a:effectLst/>
          </a:endParaRPr>
        </a:p>
      </dgm:t>
    </dgm:pt>
    <dgm:pt modelId="{D3A14182-AC98-4360-B94C-8EBD87C1276D}" type="parTrans" cxnId="{9A588F42-E9C8-430A-A7F2-43EEB203DE4C}">
      <dgm:prSet/>
      <dgm:spPr/>
      <dgm:t>
        <a:bodyPr/>
        <a:lstStyle/>
        <a:p>
          <a:endParaRPr lang="en-US" i="0"/>
        </a:p>
      </dgm:t>
    </dgm:pt>
    <dgm:pt modelId="{ED35F6AA-BE88-4B3E-99C7-72BD2A624125}" type="sibTrans" cxnId="{9A588F42-E9C8-430A-A7F2-43EEB203DE4C}">
      <dgm:prSet/>
      <dgm:spPr/>
      <dgm:t>
        <a:bodyPr/>
        <a:lstStyle/>
        <a:p>
          <a:endParaRPr lang="en-US" i="0"/>
        </a:p>
      </dgm:t>
    </dgm:pt>
    <dgm:pt modelId="{2406391E-563F-4C51-8404-A3FA71B6E5F9}">
      <dgm:prSet/>
      <dgm:spPr>
        <a:solidFill>
          <a:srgbClr val="002F70"/>
        </a:solidFill>
      </dgm:spPr>
      <dgm:t>
        <a:bodyPr/>
        <a:lstStyle/>
        <a:p>
          <a:pPr rtl="0"/>
          <a:r>
            <a:rPr lang="en-US" b="0" i="0" dirty="0">
              <a:effectLst/>
            </a:rPr>
            <a:t>Placed</a:t>
          </a:r>
          <a:endParaRPr lang="en-US" i="0" dirty="0">
            <a:effectLst/>
          </a:endParaRPr>
        </a:p>
      </dgm:t>
    </dgm:pt>
    <dgm:pt modelId="{FDBD84C9-3947-426E-8DC6-AD391D096977}" type="parTrans" cxnId="{9A38DE21-9C2E-429E-8947-09AA1ABDC270}">
      <dgm:prSet/>
      <dgm:spPr/>
      <dgm:t>
        <a:bodyPr/>
        <a:lstStyle/>
        <a:p>
          <a:endParaRPr lang="en-US" i="0"/>
        </a:p>
      </dgm:t>
    </dgm:pt>
    <dgm:pt modelId="{7AC3B03B-3EBC-404C-AEFD-3AF0F0182378}" type="sibTrans" cxnId="{9A38DE21-9C2E-429E-8947-09AA1ABDC270}">
      <dgm:prSet/>
      <dgm:spPr/>
      <dgm:t>
        <a:bodyPr/>
        <a:lstStyle/>
        <a:p>
          <a:endParaRPr lang="en-US" i="0"/>
        </a:p>
      </dgm:t>
    </dgm:pt>
    <dgm:pt modelId="{2B1C11DF-9E0E-4F5D-AD6D-0BA506E42E2F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effectLst/>
            </a:rPr>
            <a:t>Weekly net issued</a:t>
          </a:r>
          <a:endParaRPr lang="en-US" i="0" dirty="0">
            <a:solidFill>
              <a:schemeClr val="tx1"/>
            </a:solidFill>
            <a:effectLst/>
          </a:endParaRPr>
        </a:p>
      </dgm:t>
    </dgm:pt>
    <dgm:pt modelId="{42746650-A3C4-468A-BE0D-8214377F765B}" type="parTrans" cxnId="{AFAA19AD-55A3-4BA9-BDBD-13A1FC3B10F6}">
      <dgm:prSet/>
      <dgm:spPr/>
      <dgm:t>
        <a:bodyPr/>
        <a:lstStyle/>
        <a:p>
          <a:endParaRPr lang="en-US" i="0"/>
        </a:p>
      </dgm:t>
    </dgm:pt>
    <dgm:pt modelId="{DFACA4DC-D0B0-486A-9F65-1D99BA5ACCA5}" type="sibTrans" cxnId="{AFAA19AD-55A3-4BA9-BDBD-13A1FC3B10F6}">
      <dgm:prSet/>
      <dgm:spPr/>
      <dgm:t>
        <a:bodyPr/>
        <a:lstStyle/>
        <a:p>
          <a:endParaRPr lang="en-US" i="0"/>
        </a:p>
      </dgm:t>
    </dgm:pt>
    <dgm:pt modelId="{67ABB144-82CA-4B36-AB87-FC91DBB87F1D}">
      <dgm:prSet/>
      <dgm:spPr>
        <a:solidFill>
          <a:srgbClr val="C4BFC0"/>
        </a:solidFill>
      </dgm:spPr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effectLst/>
            </a:rPr>
            <a:t>Conference credits</a:t>
          </a:r>
          <a:endParaRPr lang="en-US" i="0" dirty="0">
            <a:solidFill>
              <a:schemeClr val="tx1"/>
            </a:solidFill>
            <a:effectLst/>
          </a:endParaRPr>
        </a:p>
      </dgm:t>
    </dgm:pt>
    <dgm:pt modelId="{F744CF22-2B4B-4765-A4B2-B9D4ECD289D8}" type="parTrans" cxnId="{383E1BF1-71DA-43ED-9A20-E480DBC909D6}">
      <dgm:prSet/>
      <dgm:spPr/>
      <dgm:t>
        <a:bodyPr/>
        <a:lstStyle/>
        <a:p>
          <a:endParaRPr lang="en-US" i="0"/>
        </a:p>
      </dgm:t>
    </dgm:pt>
    <dgm:pt modelId="{6558DFF9-9F82-4073-BD4C-CD362CB01172}" type="sibTrans" cxnId="{383E1BF1-71DA-43ED-9A20-E480DBC909D6}">
      <dgm:prSet/>
      <dgm:spPr/>
      <dgm:t>
        <a:bodyPr/>
        <a:lstStyle/>
        <a:p>
          <a:endParaRPr lang="en-US" i="0"/>
        </a:p>
      </dgm:t>
    </dgm:pt>
    <dgm:pt modelId="{5047D034-5B10-4A16-B75E-FBC35C95CC42}">
      <dgm:prSet/>
      <dgm:spPr>
        <a:solidFill>
          <a:srgbClr val="C4BFC0"/>
        </a:solidFill>
      </dgm:spPr>
      <dgm:t>
        <a:bodyPr/>
        <a:lstStyle/>
        <a:p>
          <a:pPr rtl="0"/>
          <a:r>
            <a:rPr lang="en-US" b="0" i="0" dirty="0">
              <a:solidFill>
                <a:schemeClr val="tx1"/>
              </a:solidFill>
              <a:effectLst/>
            </a:rPr>
            <a:t>Retention</a:t>
          </a:r>
          <a:endParaRPr lang="en-US" i="0" dirty="0">
            <a:solidFill>
              <a:schemeClr val="tx1"/>
            </a:solidFill>
            <a:effectLst/>
          </a:endParaRPr>
        </a:p>
      </dgm:t>
    </dgm:pt>
    <dgm:pt modelId="{6808F23B-9E2D-401E-8F1A-187F12B58AD0}" type="parTrans" cxnId="{0A91FDBA-31E2-4BF9-8F08-A5A3E39E7F30}">
      <dgm:prSet/>
      <dgm:spPr/>
      <dgm:t>
        <a:bodyPr/>
        <a:lstStyle/>
        <a:p>
          <a:endParaRPr lang="en-US" i="0"/>
        </a:p>
      </dgm:t>
    </dgm:pt>
    <dgm:pt modelId="{8C8A1A6D-3237-4B2D-9F95-58095C96A9B2}" type="sibTrans" cxnId="{0A91FDBA-31E2-4BF9-8F08-A5A3E39E7F30}">
      <dgm:prSet/>
      <dgm:spPr/>
      <dgm:t>
        <a:bodyPr/>
        <a:lstStyle/>
        <a:p>
          <a:endParaRPr lang="en-US" i="0"/>
        </a:p>
      </dgm:t>
    </dgm:pt>
    <dgm:pt modelId="{2282DE2D-80C1-4AB9-8909-D366458AADB6}" type="pres">
      <dgm:prSet presAssocID="{71B251F2-CE49-4BFB-A2B5-AE86D0F8C924}" presName="diagram" presStyleCnt="0">
        <dgm:presLayoutVars>
          <dgm:dir/>
          <dgm:resizeHandles val="exact"/>
        </dgm:presLayoutVars>
      </dgm:prSet>
      <dgm:spPr/>
    </dgm:pt>
    <dgm:pt modelId="{148A73A0-3812-42EC-8820-3A4CE628AA26}" type="pres">
      <dgm:prSet presAssocID="{0F0F7957-A62B-4314-B5F2-1FCEE2AD1B1C}" presName="node" presStyleLbl="node1" presStyleIdx="0" presStyleCnt="12">
        <dgm:presLayoutVars>
          <dgm:bulletEnabled val="1"/>
        </dgm:presLayoutVars>
      </dgm:prSet>
      <dgm:spPr/>
    </dgm:pt>
    <dgm:pt modelId="{17EF25B2-68E4-4965-A615-A2B0159D4D14}" type="pres">
      <dgm:prSet presAssocID="{49D32573-EEA8-4E01-B56F-A37FA2C1B304}" presName="sibTrans" presStyleCnt="0"/>
      <dgm:spPr/>
    </dgm:pt>
    <dgm:pt modelId="{1B329DA2-A504-49C7-8B1F-45E034B0CDAA}" type="pres">
      <dgm:prSet presAssocID="{A62D6E33-B145-427C-A344-0CD1D7D81F31}" presName="node" presStyleLbl="node1" presStyleIdx="1" presStyleCnt="12">
        <dgm:presLayoutVars>
          <dgm:bulletEnabled val="1"/>
        </dgm:presLayoutVars>
      </dgm:prSet>
      <dgm:spPr/>
    </dgm:pt>
    <dgm:pt modelId="{64907FAC-DA31-4790-920B-AE2C91DC1E17}" type="pres">
      <dgm:prSet presAssocID="{064C697E-CAAB-4462-9F41-075D719B47A1}" presName="sibTrans" presStyleCnt="0"/>
      <dgm:spPr/>
    </dgm:pt>
    <dgm:pt modelId="{E7731AFC-3560-4D8D-89C6-7EB3FCBF11A9}" type="pres">
      <dgm:prSet presAssocID="{6A4F5A37-A7AE-4DED-9225-BE1FF759AB3A}" presName="node" presStyleLbl="node1" presStyleIdx="2" presStyleCnt="12">
        <dgm:presLayoutVars>
          <dgm:bulletEnabled val="1"/>
        </dgm:presLayoutVars>
      </dgm:prSet>
      <dgm:spPr/>
    </dgm:pt>
    <dgm:pt modelId="{D9D776E2-EDD6-4941-895D-368E8C4ABBEE}" type="pres">
      <dgm:prSet presAssocID="{A5C4E8DB-DFF7-4FD9-90D2-BCE5911FC4BA}" presName="sibTrans" presStyleCnt="0"/>
      <dgm:spPr/>
    </dgm:pt>
    <dgm:pt modelId="{F6AB4F3D-3085-4524-B068-A4702659BF3F}" type="pres">
      <dgm:prSet presAssocID="{C5F4537E-14F8-4B33-887C-96BB868315F6}" presName="node" presStyleLbl="node1" presStyleIdx="3" presStyleCnt="12">
        <dgm:presLayoutVars>
          <dgm:bulletEnabled val="1"/>
        </dgm:presLayoutVars>
      </dgm:prSet>
      <dgm:spPr/>
    </dgm:pt>
    <dgm:pt modelId="{7B95FAFB-5E34-4BCD-9860-4C76080E001E}" type="pres">
      <dgm:prSet presAssocID="{E1F5DDF3-BB34-40FE-B672-742E9604D991}" presName="sibTrans" presStyleCnt="0"/>
      <dgm:spPr/>
    </dgm:pt>
    <dgm:pt modelId="{AF1EC122-F30A-4CCB-9524-E6E34A75F330}" type="pres">
      <dgm:prSet presAssocID="{A52862F6-0B9A-4D75-9A7A-01D9DD24CA68}" presName="node" presStyleLbl="node1" presStyleIdx="4" presStyleCnt="12">
        <dgm:presLayoutVars>
          <dgm:bulletEnabled val="1"/>
        </dgm:presLayoutVars>
      </dgm:prSet>
      <dgm:spPr/>
    </dgm:pt>
    <dgm:pt modelId="{3FA53E67-A003-4A56-99D0-A5ECF69866C0}" type="pres">
      <dgm:prSet presAssocID="{99794F07-9781-41E3-87B3-5EBEF0C4C81B}" presName="sibTrans" presStyleCnt="0"/>
      <dgm:spPr/>
    </dgm:pt>
    <dgm:pt modelId="{72AE1F5F-C8D1-4310-87A3-6FCB4618F880}" type="pres">
      <dgm:prSet presAssocID="{A8D14E23-81B0-4C52-AAC8-8ED451CF8C8B}" presName="node" presStyleLbl="node1" presStyleIdx="5" presStyleCnt="12">
        <dgm:presLayoutVars>
          <dgm:bulletEnabled val="1"/>
        </dgm:presLayoutVars>
      </dgm:prSet>
      <dgm:spPr/>
    </dgm:pt>
    <dgm:pt modelId="{F1310E9B-28FB-4236-BBCA-3BC6600B8356}" type="pres">
      <dgm:prSet presAssocID="{0C5FCCCD-E540-45F6-965D-4D43FB84824A}" presName="sibTrans" presStyleCnt="0"/>
      <dgm:spPr/>
    </dgm:pt>
    <dgm:pt modelId="{78F5210B-0814-41A4-AB61-66439FF99B29}" type="pres">
      <dgm:prSet presAssocID="{5047D034-5B10-4A16-B75E-FBC35C95CC42}" presName="node" presStyleLbl="node1" presStyleIdx="6" presStyleCnt="12">
        <dgm:presLayoutVars>
          <dgm:bulletEnabled val="1"/>
        </dgm:presLayoutVars>
      </dgm:prSet>
      <dgm:spPr/>
    </dgm:pt>
    <dgm:pt modelId="{C9D37C3C-A0CD-45BE-9B97-DA20782C433A}" type="pres">
      <dgm:prSet presAssocID="{8C8A1A6D-3237-4B2D-9F95-58095C96A9B2}" presName="sibTrans" presStyleCnt="0"/>
      <dgm:spPr/>
    </dgm:pt>
    <dgm:pt modelId="{58FA9F5B-76BB-446A-9A73-3F5B8D6B0BA3}" type="pres">
      <dgm:prSet presAssocID="{C569C4AA-F809-4839-B05F-25C7F0C9E67B}" presName="node" presStyleLbl="node1" presStyleIdx="7" presStyleCnt="12">
        <dgm:presLayoutVars>
          <dgm:bulletEnabled val="1"/>
        </dgm:presLayoutVars>
      </dgm:prSet>
      <dgm:spPr/>
    </dgm:pt>
    <dgm:pt modelId="{4FD74924-0A06-4B5B-8B2E-4F1A08DC09CC}" type="pres">
      <dgm:prSet presAssocID="{F686BB37-56F1-4DE9-B1CC-EFF9CE34C0FE}" presName="sibTrans" presStyleCnt="0"/>
      <dgm:spPr/>
    </dgm:pt>
    <dgm:pt modelId="{83E0258D-4BA9-4635-94BF-20264D1D3BCA}" type="pres">
      <dgm:prSet presAssocID="{1E51DF8C-A4F3-4B1E-835A-EC438EB60921}" presName="node" presStyleLbl="node1" presStyleIdx="8" presStyleCnt="12">
        <dgm:presLayoutVars>
          <dgm:bulletEnabled val="1"/>
        </dgm:presLayoutVars>
      </dgm:prSet>
      <dgm:spPr/>
    </dgm:pt>
    <dgm:pt modelId="{55FEC082-7779-45B1-A4EA-6E88CA855722}" type="pres">
      <dgm:prSet presAssocID="{ED35F6AA-BE88-4B3E-99C7-72BD2A624125}" presName="sibTrans" presStyleCnt="0"/>
      <dgm:spPr/>
    </dgm:pt>
    <dgm:pt modelId="{EA3F4475-0E7E-4C37-BACE-89828A9797CB}" type="pres">
      <dgm:prSet presAssocID="{2406391E-563F-4C51-8404-A3FA71B6E5F9}" presName="node" presStyleLbl="node1" presStyleIdx="9" presStyleCnt="12">
        <dgm:presLayoutVars>
          <dgm:bulletEnabled val="1"/>
        </dgm:presLayoutVars>
      </dgm:prSet>
      <dgm:spPr/>
    </dgm:pt>
    <dgm:pt modelId="{5F789D9C-554A-4DC7-8930-7B11726D5223}" type="pres">
      <dgm:prSet presAssocID="{7AC3B03B-3EBC-404C-AEFD-3AF0F0182378}" presName="sibTrans" presStyleCnt="0"/>
      <dgm:spPr/>
    </dgm:pt>
    <dgm:pt modelId="{F57C2025-5297-4E0D-9064-989C2A5A4A57}" type="pres">
      <dgm:prSet presAssocID="{2B1C11DF-9E0E-4F5D-AD6D-0BA506E42E2F}" presName="node" presStyleLbl="node1" presStyleIdx="10" presStyleCnt="12">
        <dgm:presLayoutVars>
          <dgm:bulletEnabled val="1"/>
        </dgm:presLayoutVars>
      </dgm:prSet>
      <dgm:spPr/>
    </dgm:pt>
    <dgm:pt modelId="{27CEDE17-8632-41E4-B71B-2E623A16AF57}" type="pres">
      <dgm:prSet presAssocID="{DFACA4DC-D0B0-486A-9F65-1D99BA5ACCA5}" presName="sibTrans" presStyleCnt="0"/>
      <dgm:spPr/>
    </dgm:pt>
    <dgm:pt modelId="{CE460050-E019-498F-9BA2-13DAC4FF887F}" type="pres">
      <dgm:prSet presAssocID="{67ABB144-82CA-4B36-AB87-FC91DBB87F1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C35C9B03-025B-4FC9-ABDA-C334F51F4727}" srcId="{71B251F2-CE49-4BFB-A2B5-AE86D0F8C924}" destId="{A8D14E23-81B0-4C52-AAC8-8ED451CF8C8B}" srcOrd="5" destOrd="0" parTransId="{E6879FC5-18A3-40D1-9FAB-6E7C1A02DA33}" sibTransId="{0C5FCCCD-E540-45F6-965D-4D43FB84824A}"/>
    <dgm:cxn modelId="{B491AE0A-A82E-4AC1-917B-D237A442F4BD}" srcId="{71B251F2-CE49-4BFB-A2B5-AE86D0F8C924}" destId="{C569C4AA-F809-4839-B05F-25C7F0C9E67B}" srcOrd="7" destOrd="0" parTransId="{D42EB245-0137-4E19-9790-2610E7D76527}" sibTransId="{F686BB37-56F1-4DE9-B1CC-EFF9CE34C0FE}"/>
    <dgm:cxn modelId="{8E26CB0B-674B-4485-968D-7E5E67E611AB}" srcId="{71B251F2-CE49-4BFB-A2B5-AE86D0F8C924}" destId="{C5F4537E-14F8-4B33-887C-96BB868315F6}" srcOrd="3" destOrd="0" parTransId="{CFA8D285-1F03-4F28-9F71-756E2009AC07}" sibTransId="{E1F5DDF3-BB34-40FE-B672-742E9604D991}"/>
    <dgm:cxn modelId="{9A38DE21-9C2E-429E-8947-09AA1ABDC270}" srcId="{71B251F2-CE49-4BFB-A2B5-AE86D0F8C924}" destId="{2406391E-563F-4C51-8404-A3FA71B6E5F9}" srcOrd="9" destOrd="0" parTransId="{FDBD84C9-3947-426E-8DC6-AD391D096977}" sibTransId="{7AC3B03B-3EBC-404C-AEFD-3AF0F0182378}"/>
    <dgm:cxn modelId="{FB956526-680D-4E2A-8301-30E6BF4606AB}" type="presOf" srcId="{67ABB144-82CA-4B36-AB87-FC91DBB87F1D}" destId="{CE460050-E019-498F-9BA2-13DAC4FF887F}" srcOrd="0" destOrd="0" presId="urn:microsoft.com/office/officeart/2005/8/layout/default"/>
    <dgm:cxn modelId="{3377012B-583B-4B8A-8E3A-474838B2E99B}" srcId="{71B251F2-CE49-4BFB-A2B5-AE86D0F8C924}" destId="{A62D6E33-B145-427C-A344-0CD1D7D81F31}" srcOrd="1" destOrd="0" parTransId="{D3C15C9B-C7A4-4522-9637-E5DD80DE1CE8}" sibTransId="{064C697E-CAAB-4462-9F41-075D719B47A1}"/>
    <dgm:cxn modelId="{3CFDEA2D-9A3E-47A4-8E2C-56E99A59DB51}" type="presOf" srcId="{C5F4537E-14F8-4B33-887C-96BB868315F6}" destId="{F6AB4F3D-3085-4524-B068-A4702659BF3F}" srcOrd="0" destOrd="0" presId="urn:microsoft.com/office/officeart/2005/8/layout/default"/>
    <dgm:cxn modelId="{9DE5F031-E09D-45FE-854B-639641BD9067}" type="presOf" srcId="{2B1C11DF-9E0E-4F5D-AD6D-0BA506E42E2F}" destId="{F57C2025-5297-4E0D-9064-989C2A5A4A57}" srcOrd="0" destOrd="0" presId="urn:microsoft.com/office/officeart/2005/8/layout/default"/>
    <dgm:cxn modelId="{A682683A-9A45-4CF1-B27E-1435D0B80EC1}" type="presOf" srcId="{C569C4AA-F809-4839-B05F-25C7F0C9E67B}" destId="{58FA9F5B-76BB-446A-9A73-3F5B8D6B0BA3}" srcOrd="0" destOrd="0" presId="urn:microsoft.com/office/officeart/2005/8/layout/default"/>
    <dgm:cxn modelId="{9A588F42-E9C8-430A-A7F2-43EEB203DE4C}" srcId="{71B251F2-CE49-4BFB-A2B5-AE86D0F8C924}" destId="{1E51DF8C-A4F3-4B1E-835A-EC438EB60921}" srcOrd="8" destOrd="0" parTransId="{D3A14182-AC98-4360-B94C-8EBD87C1276D}" sibTransId="{ED35F6AA-BE88-4B3E-99C7-72BD2A624125}"/>
    <dgm:cxn modelId="{96F16166-6607-4BF2-B867-A65BA68E33E3}" type="presOf" srcId="{A62D6E33-B145-427C-A344-0CD1D7D81F31}" destId="{1B329DA2-A504-49C7-8B1F-45E034B0CDAA}" srcOrd="0" destOrd="0" presId="urn:microsoft.com/office/officeart/2005/8/layout/default"/>
    <dgm:cxn modelId="{2665BD47-7EB4-42E5-B094-627FE4A31EDE}" srcId="{71B251F2-CE49-4BFB-A2B5-AE86D0F8C924}" destId="{6A4F5A37-A7AE-4DED-9225-BE1FF759AB3A}" srcOrd="2" destOrd="0" parTransId="{CA196F5C-DA67-4719-AAD8-08FB66426B8B}" sibTransId="{A5C4E8DB-DFF7-4FD9-90D2-BCE5911FC4BA}"/>
    <dgm:cxn modelId="{3298014B-3ECC-4AF1-BBA2-E3039D32D022}" type="presOf" srcId="{A52862F6-0B9A-4D75-9A7A-01D9DD24CA68}" destId="{AF1EC122-F30A-4CCB-9524-E6E34A75F330}" srcOrd="0" destOrd="0" presId="urn:microsoft.com/office/officeart/2005/8/layout/default"/>
    <dgm:cxn modelId="{7A123258-739C-4438-958E-302CC89774C9}" srcId="{71B251F2-CE49-4BFB-A2B5-AE86D0F8C924}" destId="{0F0F7957-A62B-4314-B5F2-1FCEE2AD1B1C}" srcOrd="0" destOrd="0" parTransId="{89B2E457-145B-452C-8E84-76B4AD4366A0}" sibTransId="{49D32573-EEA8-4E01-B56F-A37FA2C1B304}"/>
    <dgm:cxn modelId="{8DF17F7E-8CB8-48FB-AB81-90FEBE04F2BB}" type="presOf" srcId="{A8D14E23-81B0-4C52-AAC8-8ED451CF8C8B}" destId="{72AE1F5F-C8D1-4310-87A3-6FCB4618F880}" srcOrd="0" destOrd="0" presId="urn:microsoft.com/office/officeart/2005/8/layout/default"/>
    <dgm:cxn modelId="{77A7E27F-6845-4274-9E6F-CEE0E478F19F}" type="presOf" srcId="{6A4F5A37-A7AE-4DED-9225-BE1FF759AB3A}" destId="{E7731AFC-3560-4D8D-89C6-7EB3FCBF11A9}" srcOrd="0" destOrd="0" presId="urn:microsoft.com/office/officeart/2005/8/layout/default"/>
    <dgm:cxn modelId="{7FF19585-567A-4510-9A29-0A5E97147FA6}" type="presOf" srcId="{0F0F7957-A62B-4314-B5F2-1FCEE2AD1B1C}" destId="{148A73A0-3812-42EC-8820-3A4CE628AA26}" srcOrd="0" destOrd="0" presId="urn:microsoft.com/office/officeart/2005/8/layout/default"/>
    <dgm:cxn modelId="{FC70549D-0E2E-451B-ABE4-BCC76C08CC61}" type="presOf" srcId="{2406391E-563F-4C51-8404-A3FA71B6E5F9}" destId="{EA3F4475-0E7E-4C37-BACE-89828A9797CB}" srcOrd="0" destOrd="0" presId="urn:microsoft.com/office/officeart/2005/8/layout/default"/>
    <dgm:cxn modelId="{FD60B8A4-737A-41A6-94C8-E4FEF05AE032}" type="presOf" srcId="{5047D034-5B10-4A16-B75E-FBC35C95CC42}" destId="{78F5210B-0814-41A4-AB61-66439FF99B29}" srcOrd="0" destOrd="0" presId="urn:microsoft.com/office/officeart/2005/8/layout/default"/>
    <dgm:cxn modelId="{AFAA19AD-55A3-4BA9-BDBD-13A1FC3B10F6}" srcId="{71B251F2-CE49-4BFB-A2B5-AE86D0F8C924}" destId="{2B1C11DF-9E0E-4F5D-AD6D-0BA506E42E2F}" srcOrd="10" destOrd="0" parTransId="{42746650-A3C4-468A-BE0D-8214377F765B}" sibTransId="{DFACA4DC-D0B0-486A-9F65-1D99BA5ACCA5}"/>
    <dgm:cxn modelId="{0A91FDBA-31E2-4BF9-8F08-A5A3E39E7F30}" srcId="{71B251F2-CE49-4BFB-A2B5-AE86D0F8C924}" destId="{5047D034-5B10-4A16-B75E-FBC35C95CC42}" srcOrd="6" destOrd="0" parTransId="{6808F23B-9E2D-401E-8F1A-187F12B58AD0}" sibTransId="{8C8A1A6D-3237-4B2D-9F95-58095C96A9B2}"/>
    <dgm:cxn modelId="{A5F5FCC0-5DFB-436E-AB2E-6796BFEB253E}" type="presOf" srcId="{71B251F2-CE49-4BFB-A2B5-AE86D0F8C924}" destId="{2282DE2D-80C1-4AB9-8909-D366458AADB6}" srcOrd="0" destOrd="0" presId="urn:microsoft.com/office/officeart/2005/8/layout/default"/>
    <dgm:cxn modelId="{C7EF96EE-FA82-4479-AFB0-97A688490E47}" type="presOf" srcId="{1E51DF8C-A4F3-4B1E-835A-EC438EB60921}" destId="{83E0258D-4BA9-4635-94BF-20264D1D3BCA}" srcOrd="0" destOrd="0" presId="urn:microsoft.com/office/officeart/2005/8/layout/default"/>
    <dgm:cxn modelId="{8FAD13F0-77EE-4385-89C8-92E6E06E2637}" srcId="{71B251F2-CE49-4BFB-A2B5-AE86D0F8C924}" destId="{A52862F6-0B9A-4D75-9A7A-01D9DD24CA68}" srcOrd="4" destOrd="0" parTransId="{226D8940-7B52-4005-8D6F-7FC216387CAE}" sibTransId="{99794F07-9781-41E3-87B3-5EBEF0C4C81B}"/>
    <dgm:cxn modelId="{383E1BF1-71DA-43ED-9A20-E480DBC909D6}" srcId="{71B251F2-CE49-4BFB-A2B5-AE86D0F8C924}" destId="{67ABB144-82CA-4B36-AB87-FC91DBB87F1D}" srcOrd="11" destOrd="0" parTransId="{F744CF22-2B4B-4765-A4B2-B9D4ECD289D8}" sibTransId="{6558DFF9-9F82-4073-BD4C-CD362CB01172}"/>
    <dgm:cxn modelId="{A6733736-B946-4A87-9CAB-F39174953A3B}" type="presParOf" srcId="{2282DE2D-80C1-4AB9-8909-D366458AADB6}" destId="{148A73A0-3812-42EC-8820-3A4CE628AA26}" srcOrd="0" destOrd="0" presId="urn:microsoft.com/office/officeart/2005/8/layout/default"/>
    <dgm:cxn modelId="{9CBC949A-750C-4B20-A3AA-2041487C27D1}" type="presParOf" srcId="{2282DE2D-80C1-4AB9-8909-D366458AADB6}" destId="{17EF25B2-68E4-4965-A615-A2B0159D4D14}" srcOrd="1" destOrd="0" presId="urn:microsoft.com/office/officeart/2005/8/layout/default"/>
    <dgm:cxn modelId="{7B0A8E88-19C8-42D3-AF51-1ADB453168B3}" type="presParOf" srcId="{2282DE2D-80C1-4AB9-8909-D366458AADB6}" destId="{1B329DA2-A504-49C7-8B1F-45E034B0CDAA}" srcOrd="2" destOrd="0" presId="urn:microsoft.com/office/officeart/2005/8/layout/default"/>
    <dgm:cxn modelId="{966BA43C-54F6-4592-93C5-AE003A036E84}" type="presParOf" srcId="{2282DE2D-80C1-4AB9-8909-D366458AADB6}" destId="{64907FAC-DA31-4790-920B-AE2C91DC1E17}" srcOrd="3" destOrd="0" presId="urn:microsoft.com/office/officeart/2005/8/layout/default"/>
    <dgm:cxn modelId="{963935DF-2736-42A0-BAA4-E158BC8E7783}" type="presParOf" srcId="{2282DE2D-80C1-4AB9-8909-D366458AADB6}" destId="{E7731AFC-3560-4D8D-89C6-7EB3FCBF11A9}" srcOrd="4" destOrd="0" presId="urn:microsoft.com/office/officeart/2005/8/layout/default"/>
    <dgm:cxn modelId="{859DEFFD-3E10-4CDF-B4D0-FB1D94125656}" type="presParOf" srcId="{2282DE2D-80C1-4AB9-8909-D366458AADB6}" destId="{D9D776E2-EDD6-4941-895D-368E8C4ABBEE}" srcOrd="5" destOrd="0" presId="urn:microsoft.com/office/officeart/2005/8/layout/default"/>
    <dgm:cxn modelId="{D9B4FBBA-1A61-43AD-9F3E-3A6B5697B9C7}" type="presParOf" srcId="{2282DE2D-80C1-4AB9-8909-D366458AADB6}" destId="{F6AB4F3D-3085-4524-B068-A4702659BF3F}" srcOrd="6" destOrd="0" presId="urn:microsoft.com/office/officeart/2005/8/layout/default"/>
    <dgm:cxn modelId="{2365B7FD-431E-45DC-B89C-86DDDE5B5B39}" type="presParOf" srcId="{2282DE2D-80C1-4AB9-8909-D366458AADB6}" destId="{7B95FAFB-5E34-4BCD-9860-4C76080E001E}" srcOrd="7" destOrd="0" presId="urn:microsoft.com/office/officeart/2005/8/layout/default"/>
    <dgm:cxn modelId="{BDAE9967-1AD5-4ECB-B454-F98EA4AE83AF}" type="presParOf" srcId="{2282DE2D-80C1-4AB9-8909-D366458AADB6}" destId="{AF1EC122-F30A-4CCB-9524-E6E34A75F330}" srcOrd="8" destOrd="0" presId="urn:microsoft.com/office/officeart/2005/8/layout/default"/>
    <dgm:cxn modelId="{0033F58F-7CB7-4548-803E-3E7DDDFBD225}" type="presParOf" srcId="{2282DE2D-80C1-4AB9-8909-D366458AADB6}" destId="{3FA53E67-A003-4A56-99D0-A5ECF69866C0}" srcOrd="9" destOrd="0" presId="urn:microsoft.com/office/officeart/2005/8/layout/default"/>
    <dgm:cxn modelId="{DB4CA0C5-CCC4-4FE3-8570-C16A6873EAB2}" type="presParOf" srcId="{2282DE2D-80C1-4AB9-8909-D366458AADB6}" destId="{72AE1F5F-C8D1-4310-87A3-6FCB4618F880}" srcOrd="10" destOrd="0" presId="urn:microsoft.com/office/officeart/2005/8/layout/default"/>
    <dgm:cxn modelId="{B010D251-8BBD-4B64-AE93-88283ACA908E}" type="presParOf" srcId="{2282DE2D-80C1-4AB9-8909-D366458AADB6}" destId="{F1310E9B-28FB-4236-BBCA-3BC6600B8356}" srcOrd="11" destOrd="0" presId="urn:microsoft.com/office/officeart/2005/8/layout/default"/>
    <dgm:cxn modelId="{FF377F34-631D-4EFF-AFFA-FBC1A60DFB6E}" type="presParOf" srcId="{2282DE2D-80C1-4AB9-8909-D366458AADB6}" destId="{78F5210B-0814-41A4-AB61-66439FF99B29}" srcOrd="12" destOrd="0" presId="urn:microsoft.com/office/officeart/2005/8/layout/default"/>
    <dgm:cxn modelId="{380D4C01-7BBF-4DE5-9E59-C4672BE37E1A}" type="presParOf" srcId="{2282DE2D-80C1-4AB9-8909-D366458AADB6}" destId="{C9D37C3C-A0CD-45BE-9B97-DA20782C433A}" srcOrd="13" destOrd="0" presId="urn:microsoft.com/office/officeart/2005/8/layout/default"/>
    <dgm:cxn modelId="{26195FA5-AB32-4CC3-B2F2-CFF5DFC24F45}" type="presParOf" srcId="{2282DE2D-80C1-4AB9-8909-D366458AADB6}" destId="{58FA9F5B-76BB-446A-9A73-3F5B8D6B0BA3}" srcOrd="14" destOrd="0" presId="urn:microsoft.com/office/officeart/2005/8/layout/default"/>
    <dgm:cxn modelId="{44E134BE-41E3-43AA-BAA2-65BB00ED8C6F}" type="presParOf" srcId="{2282DE2D-80C1-4AB9-8909-D366458AADB6}" destId="{4FD74924-0A06-4B5B-8B2E-4F1A08DC09CC}" srcOrd="15" destOrd="0" presId="urn:microsoft.com/office/officeart/2005/8/layout/default"/>
    <dgm:cxn modelId="{83B8705E-7116-407D-98A0-6B3BBE907719}" type="presParOf" srcId="{2282DE2D-80C1-4AB9-8909-D366458AADB6}" destId="{83E0258D-4BA9-4635-94BF-20264D1D3BCA}" srcOrd="16" destOrd="0" presId="urn:microsoft.com/office/officeart/2005/8/layout/default"/>
    <dgm:cxn modelId="{10252114-F16F-40DA-8FD8-7C4FD7023324}" type="presParOf" srcId="{2282DE2D-80C1-4AB9-8909-D366458AADB6}" destId="{55FEC082-7779-45B1-A4EA-6E88CA855722}" srcOrd="17" destOrd="0" presId="urn:microsoft.com/office/officeart/2005/8/layout/default"/>
    <dgm:cxn modelId="{DFC06635-F9B1-47CA-9B7E-76AD530A6D8B}" type="presParOf" srcId="{2282DE2D-80C1-4AB9-8909-D366458AADB6}" destId="{EA3F4475-0E7E-4C37-BACE-89828A9797CB}" srcOrd="18" destOrd="0" presId="urn:microsoft.com/office/officeart/2005/8/layout/default"/>
    <dgm:cxn modelId="{54456ABC-CDDB-4E62-814F-7DB60F65334C}" type="presParOf" srcId="{2282DE2D-80C1-4AB9-8909-D366458AADB6}" destId="{5F789D9C-554A-4DC7-8930-7B11726D5223}" srcOrd="19" destOrd="0" presId="urn:microsoft.com/office/officeart/2005/8/layout/default"/>
    <dgm:cxn modelId="{B4E7B8B2-7CCB-4CFF-A201-FB3F4CADFD8B}" type="presParOf" srcId="{2282DE2D-80C1-4AB9-8909-D366458AADB6}" destId="{F57C2025-5297-4E0D-9064-989C2A5A4A57}" srcOrd="20" destOrd="0" presId="urn:microsoft.com/office/officeart/2005/8/layout/default"/>
    <dgm:cxn modelId="{8635E85A-8E99-4E87-B943-D20458B45213}" type="presParOf" srcId="{2282DE2D-80C1-4AB9-8909-D366458AADB6}" destId="{27CEDE17-8632-41E4-B71B-2E623A16AF57}" srcOrd="21" destOrd="0" presId="urn:microsoft.com/office/officeart/2005/8/layout/default"/>
    <dgm:cxn modelId="{B68D8DC4-1E54-4A5E-9953-98B4F7D05CB3}" type="presParOf" srcId="{2282DE2D-80C1-4AB9-8909-D366458AADB6}" destId="{CE460050-E019-498F-9BA2-13DAC4FF887F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443603-F20D-438B-AF3C-D4C99FF3D9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4745FA-FAAC-4551-8EA7-9061796B7C81}">
      <dgm:prSet phldrT="[Text]" custT="1"/>
      <dgm:spPr/>
      <dgm:t>
        <a:bodyPr/>
        <a:lstStyle/>
        <a:p>
          <a:r>
            <a:rPr lang="en-US" sz="2400" dirty="0"/>
            <a:t>1. Enhance industry knowledge</a:t>
          </a:r>
        </a:p>
      </dgm:t>
    </dgm:pt>
    <dgm:pt modelId="{472A4762-EF69-45BB-A965-F7975E0145FF}" type="parTrans" cxnId="{268CEC64-AFE1-4C06-92CA-80854C6602D6}">
      <dgm:prSet/>
      <dgm:spPr/>
      <dgm:t>
        <a:bodyPr/>
        <a:lstStyle/>
        <a:p>
          <a:endParaRPr lang="en-US"/>
        </a:p>
      </dgm:t>
    </dgm:pt>
    <dgm:pt modelId="{ADD5F238-18DA-4346-AF61-E111CD5E259A}" type="sibTrans" cxnId="{268CEC64-AFE1-4C06-92CA-80854C6602D6}">
      <dgm:prSet/>
      <dgm:spPr/>
      <dgm:t>
        <a:bodyPr/>
        <a:lstStyle/>
        <a:p>
          <a:endParaRPr lang="en-US"/>
        </a:p>
      </dgm:t>
    </dgm:pt>
    <dgm:pt modelId="{967FF269-3FBF-4426-840D-94ADC6B7318B}">
      <dgm:prSet phldrT="[Text]" custT="1"/>
      <dgm:spPr/>
      <dgm:t>
        <a:bodyPr/>
        <a:lstStyle/>
        <a:p>
          <a:r>
            <a:rPr lang="en-US" sz="2400" dirty="0"/>
            <a:t>2. Prepare for future roles</a:t>
          </a:r>
        </a:p>
      </dgm:t>
    </dgm:pt>
    <dgm:pt modelId="{EF96871D-D2F0-488D-B84D-2738E41E5F11}" type="parTrans" cxnId="{891A99DF-4DC0-45F2-B36C-04EE50A241E7}">
      <dgm:prSet/>
      <dgm:spPr/>
      <dgm:t>
        <a:bodyPr/>
        <a:lstStyle/>
        <a:p>
          <a:endParaRPr lang="en-US"/>
        </a:p>
      </dgm:t>
    </dgm:pt>
    <dgm:pt modelId="{E4480B93-2A28-4D69-8583-1171DB530384}" type="sibTrans" cxnId="{891A99DF-4DC0-45F2-B36C-04EE50A241E7}">
      <dgm:prSet/>
      <dgm:spPr/>
      <dgm:t>
        <a:bodyPr/>
        <a:lstStyle/>
        <a:p>
          <a:endParaRPr lang="en-US"/>
        </a:p>
      </dgm:t>
    </dgm:pt>
    <dgm:pt modelId="{262D9A53-E232-42B0-9974-C39F5549FE40}">
      <dgm:prSet phldrT="[Text]" custT="1"/>
      <dgm:spPr/>
      <dgm:t>
        <a:bodyPr/>
        <a:lstStyle/>
        <a:p>
          <a:r>
            <a:rPr lang="en-US" sz="2400" dirty="0"/>
            <a:t>3. Improve credibility</a:t>
          </a:r>
        </a:p>
      </dgm:t>
    </dgm:pt>
    <dgm:pt modelId="{A7558361-2463-4000-8CC8-71F3DE9FFA32}" type="parTrans" cxnId="{9A891D11-0611-43FF-8982-834A782BB4DD}">
      <dgm:prSet/>
      <dgm:spPr/>
      <dgm:t>
        <a:bodyPr/>
        <a:lstStyle/>
        <a:p>
          <a:endParaRPr lang="en-US"/>
        </a:p>
      </dgm:t>
    </dgm:pt>
    <dgm:pt modelId="{EFF5BAC9-B8DE-43AF-B832-DF2EB68E7400}" type="sibTrans" cxnId="{9A891D11-0611-43FF-8982-834A782BB4DD}">
      <dgm:prSet/>
      <dgm:spPr/>
      <dgm:t>
        <a:bodyPr/>
        <a:lstStyle/>
        <a:p>
          <a:endParaRPr lang="en-US"/>
        </a:p>
      </dgm:t>
    </dgm:pt>
    <dgm:pt modelId="{D5BA1091-68FE-4387-AC02-33CF670B3184}" type="pres">
      <dgm:prSet presAssocID="{7E443603-F20D-438B-AF3C-D4C99FF3D909}" presName="linear" presStyleCnt="0">
        <dgm:presLayoutVars>
          <dgm:dir/>
          <dgm:animLvl val="lvl"/>
          <dgm:resizeHandles val="exact"/>
        </dgm:presLayoutVars>
      </dgm:prSet>
      <dgm:spPr/>
    </dgm:pt>
    <dgm:pt modelId="{1C9D47D8-30CD-4048-903E-AD43518EFFA5}" type="pres">
      <dgm:prSet presAssocID="{A44745FA-FAAC-4551-8EA7-9061796B7C81}" presName="parentLin" presStyleCnt="0"/>
      <dgm:spPr/>
    </dgm:pt>
    <dgm:pt modelId="{00A19826-8894-4982-8B87-B077973996C8}" type="pres">
      <dgm:prSet presAssocID="{A44745FA-FAAC-4551-8EA7-9061796B7C81}" presName="parentLeftMargin" presStyleLbl="node1" presStyleIdx="0" presStyleCnt="3"/>
      <dgm:spPr/>
    </dgm:pt>
    <dgm:pt modelId="{7FE38F5D-3158-4A14-AF2C-38CEE061E966}" type="pres">
      <dgm:prSet presAssocID="{A44745FA-FAAC-4551-8EA7-9061796B7C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8F1958-626E-4204-BAF0-F8F97EE95459}" type="pres">
      <dgm:prSet presAssocID="{A44745FA-FAAC-4551-8EA7-9061796B7C81}" presName="negativeSpace" presStyleCnt="0"/>
      <dgm:spPr/>
    </dgm:pt>
    <dgm:pt modelId="{4EC5F118-6089-4D6C-BE52-A04F13959315}" type="pres">
      <dgm:prSet presAssocID="{A44745FA-FAAC-4551-8EA7-9061796B7C81}" presName="childText" presStyleLbl="conFgAcc1" presStyleIdx="0" presStyleCnt="3">
        <dgm:presLayoutVars>
          <dgm:bulletEnabled val="1"/>
        </dgm:presLayoutVars>
      </dgm:prSet>
      <dgm:spPr/>
    </dgm:pt>
    <dgm:pt modelId="{666D12E9-01F8-4109-A464-F96AD86A7F19}" type="pres">
      <dgm:prSet presAssocID="{ADD5F238-18DA-4346-AF61-E111CD5E259A}" presName="spaceBetweenRectangles" presStyleCnt="0"/>
      <dgm:spPr/>
    </dgm:pt>
    <dgm:pt modelId="{22CE912A-FE5F-4D51-8568-C248E0D316BA}" type="pres">
      <dgm:prSet presAssocID="{967FF269-3FBF-4426-840D-94ADC6B7318B}" presName="parentLin" presStyleCnt="0"/>
      <dgm:spPr/>
    </dgm:pt>
    <dgm:pt modelId="{54F90996-37B8-4E66-ACC2-A7C59CE2AFD2}" type="pres">
      <dgm:prSet presAssocID="{967FF269-3FBF-4426-840D-94ADC6B7318B}" presName="parentLeftMargin" presStyleLbl="node1" presStyleIdx="0" presStyleCnt="3"/>
      <dgm:spPr/>
    </dgm:pt>
    <dgm:pt modelId="{E7363362-16AE-47CB-A229-5E3B1FF4F47A}" type="pres">
      <dgm:prSet presAssocID="{967FF269-3FBF-4426-840D-94ADC6B731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3918B6-E83F-4FCC-B4B0-539D0A789556}" type="pres">
      <dgm:prSet presAssocID="{967FF269-3FBF-4426-840D-94ADC6B7318B}" presName="negativeSpace" presStyleCnt="0"/>
      <dgm:spPr/>
    </dgm:pt>
    <dgm:pt modelId="{21572758-785E-451B-86CE-9FEB59F0A6C4}" type="pres">
      <dgm:prSet presAssocID="{967FF269-3FBF-4426-840D-94ADC6B7318B}" presName="childText" presStyleLbl="conFgAcc1" presStyleIdx="1" presStyleCnt="3">
        <dgm:presLayoutVars>
          <dgm:bulletEnabled val="1"/>
        </dgm:presLayoutVars>
      </dgm:prSet>
      <dgm:spPr/>
    </dgm:pt>
    <dgm:pt modelId="{DFE657CF-2A84-479E-9AA7-C9CAB2D8AC5F}" type="pres">
      <dgm:prSet presAssocID="{E4480B93-2A28-4D69-8583-1171DB530384}" presName="spaceBetweenRectangles" presStyleCnt="0"/>
      <dgm:spPr/>
    </dgm:pt>
    <dgm:pt modelId="{E2A27400-3ACF-41F8-B3A8-800D663C2416}" type="pres">
      <dgm:prSet presAssocID="{262D9A53-E232-42B0-9974-C39F5549FE40}" presName="parentLin" presStyleCnt="0"/>
      <dgm:spPr/>
    </dgm:pt>
    <dgm:pt modelId="{1402AF8D-DA03-4641-86A4-4F93FB7B0E8D}" type="pres">
      <dgm:prSet presAssocID="{262D9A53-E232-42B0-9974-C39F5549FE40}" presName="parentLeftMargin" presStyleLbl="node1" presStyleIdx="1" presStyleCnt="3"/>
      <dgm:spPr/>
    </dgm:pt>
    <dgm:pt modelId="{57DCB8FC-5D4E-4B49-9596-5F16772C71C6}" type="pres">
      <dgm:prSet presAssocID="{262D9A53-E232-42B0-9974-C39F5549FE4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575B56C-114E-4306-BA5A-70FAF912AF3B}" type="pres">
      <dgm:prSet presAssocID="{262D9A53-E232-42B0-9974-C39F5549FE40}" presName="negativeSpace" presStyleCnt="0"/>
      <dgm:spPr/>
    </dgm:pt>
    <dgm:pt modelId="{2EE19759-64BF-429A-9164-38B072B808E2}" type="pres">
      <dgm:prSet presAssocID="{262D9A53-E232-42B0-9974-C39F5549FE4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891D11-0611-43FF-8982-834A782BB4DD}" srcId="{7E443603-F20D-438B-AF3C-D4C99FF3D909}" destId="{262D9A53-E232-42B0-9974-C39F5549FE40}" srcOrd="2" destOrd="0" parTransId="{A7558361-2463-4000-8CC8-71F3DE9FFA32}" sibTransId="{EFF5BAC9-B8DE-43AF-B832-DF2EB68E7400}"/>
    <dgm:cxn modelId="{E3270F2D-2E7F-4FFE-AFB8-5EE6761064AD}" type="presOf" srcId="{967FF269-3FBF-4426-840D-94ADC6B7318B}" destId="{E7363362-16AE-47CB-A229-5E3B1FF4F47A}" srcOrd="1" destOrd="0" presId="urn:microsoft.com/office/officeart/2005/8/layout/list1"/>
    <dgm:cxn modelId="{DD860F34-FDF1-4F8C-8462-DD3B18BF9933}" type="presOf" srcId="{A44745FA-FAAC-4551-8EA7-9061796B7C81}" destId="{00A19826-8894-4982-8B87-B077973996C8}" srcOrd="0" destOrd="0" presId="urn:microsoft.com/office/officeart/2005/8/layout/list1"/>
    <dgm:cxn modelId="{268CEC64-AFE1-4C06-92CA-80854C6602D6}" srcId="{7E443603-F20D-438B-AF3C-D4C99FF3D909}" destId="{A44745FA-FAAC-4551-8EA7-9061796B7C81}" srcOrd="0" destOrd="0" parTransId="{472A4762-EF69-45BB-A965-F7975E0145FF}" sibTransId="{ADD5F238-18DA-4346-AF61-E111CD5E259A}"/>
    <dgm:cxn modelId="{2DBFBA68-946F-4EB0-ABF3-D42894AB77C9}" type="presOf" srcId="{A44745FA-FAAC-4551-8EA7-9061796B7C81}" destId="{7FE38F5D-3158-4A14-AF2C-38CEE061E966}" srcOrd="1" destOrd="0" presId="urn:microsoft.com/office/officeart/2005/8/layout/list1"/>
    <dgm:cxn modelId="{877E6250-71D2-4722-B757-B474021667D3}" type="presOf" srcId="{967FF269-3FBF-4426-840D-94ADC6B7318B}" destId="{54F90996-37B8-4E66-ACC2-A7C59CE2AFD2}" srcOrd="0" destOrd="0" presId="urn:microsoft.com/office/officeart/2005/8/layout/list1"/>
    <dgm:cxn modelId="{01F12A7A-7716-4F41-8780-320E5E822D13}" type="presOf" srcId="{7E443603-F20D-438B-AF3C-D4C99FF3D909}" destId="{D5BA1091-68FE-4387-AC02-33CF670B3184}" srcOrd="0" destOrd="0" presId="urn:microsoft.com/office/officeart/2005/8/layout/list1"/>
    <dgm:cxn modelId="{B5102B84-C523-4233-ADB7-4C8D28B6FA46}" type="presOf" srcId="{262D9A53-E232-42B0-9974-C39F5549FE40}" destId="{57DCB8FC-5D4E-4B49-9596-5F16772C71C6}" srcOrd="1" destOrd="0" presId="urn:microsoft.com/office/officeart/2005/8/layout/list1"/>
    <dgm:cxn modelId="{A58574B7-B3A5-48EA-BECA-B89DEE1CF922}" type="presOf" srcId="{262D9A53-E232-42B0-9974-C39F5549FE40}" destId="{1402AF8D-DA03-4641-86A4-4F93FB7B0E8D}" srcOrd="0" destOrd="0" presId="urn:microsoft.com/office/officeart/2005/8/layout/list1"/>
    <dgm:cxn modelId="{891A99DF-4DC0-45F2-B36C-04EE50A241E7}" srcId="{7E443603-F20D-438B-AF3C-D4C99FF3D909}" destId="{967FF269-3FBF-4426-840D-94ADC6B7318B}" srcOrd="1" destOrd="0" parTransId="{EF96871D-D2F0-488D-B84D-2738E41E5F11}" sibTransId="{E4480B93-2A28-4D69-8583-1171DB530384}"/>
    <dgm:cxn modelId="{0082AA0B-6F6D-4F2D-ACD9-90A9346A5884}" type="presParOf" srcId="{D5BA1091-68FE-4387-AC02-33CF670B3184}" destId="{1C9D47D8-30CD-4048-903E-AD43518EFFA5}" srcOrd="0" destOrd="0" presId="urn:microsoft.com/office/officeart/2005/8/layout/list1"/>
    <dgm:cxn modelId="{7FA686E4-1623-4555-9692-38A19CF7F3F1}" type="presParOf" srcId="{1C9D47D8-30CD-4048-903E-AD43518EFFA5}" destId="{00A19826-8894-4982-8B87-B077973996C8}" srcOrd="0" destOrd="0" presId="urn:microsoft.com/office/officeart/2005/8/layout/list1"/>
    <dgm:cxn modelId="{C3A933A2-2277-4BCA-A02B-CC4CA1318203}" type="presParOf" srcId="{1C9D47D8-30CD-4048-903E-AD43518EFFA5}" destId="{7FE38F5D-3158-4A14-AF2C-38CEE061E966}" srcOrd="1" destOrd="0" presId="urn:microsoft.com/office/officeart/2005/8/layout/list1"/>
    <dgm:cxn modelId="{43F064DC-4A11-4B34-9AF0-28AE7671341E}" type="presParOf" srcId="{D5BA1091-68FE-4387-AC02-33CF670B3184}" destId="{788F1958-626E-4204-BAF0-F8F97EE95459}" srcOrd="1" destOrd="0" presId="urn:microsoft.com/office/officeart/2005/8/layout/list1"/>
    <dgm:cxn modelId="{7E1CB600-DA1E-411F-91F5-8D04FF0ADA4C}" type="presParOf" srcId="{D5BA1091-68FE-4387-AC02-33CF670B3184}" destId="{4EC5F118-6089-4D6C-BE52-A04F13959315}" srcOrd="2" destOrd="0" presId="urn:microsoft.com/office/officeart/2005/8/layout/list1"/>
    <dgm:cxn modelId="{4C9DEE53-EEC7-4AB0-84C6-1DD8CF355FFC}" type="presParOf" srcId="{D5BA1091-68FE-4387-AC02-33CF670B3184}" destId="{666D12E9-01F8-4109-A464-F96AD86A7F19}" srcOrd="3" destOrd="0" presId="urn:microsoft.com/office/officeart/2005/8/layout/list1"/>
    <dgm:cxn modelId="{010323B2-D770-4B66-BD89-D1EC3A1CE7CE}" type="presParOf" srcId="{D5BA1091-68FE-4387-AC02-33CF670B3184}" destId="{22CE912A-FE5F-4D51-8568-C248E0D316BA}" srcOrd="4" destOrd="0" presId="urn:microsoft.com/office/officeart/2005/8/layout/list1"/>
    <dgm:cxn modelId="{4CBA4054-A13E-43A2-8335-5D3EAEDE653C}" type="presParOf" srcId="{22CE912A-FE5F-4D51-8568-C248E0D316BA}" destId="{54F90996-37B8-4E66-ACC2-A7C59CE2AFD2}" srcOrd="0" destOrd="0" presId="urn:microsoft.com/office/officeart/2005/8/layout/list1"/>
    <dgm:cxn modelId="{3290C491-050D-4E68-8BE9-C42154607E94}" type="presParOf" srcId="{22CE912A-FE5F-4D51-8568-C248E0D316BA}" destId="{E7363362-16AE-47CB-A229-5E3B1FF4F47A}" srcOrd="1" destOrd="0" presId="urn:microsoft.com/office/officeart/2005/8/layout/list1"/>
    <dgm:cxn modelId="{6FAE6EAD-247D-413F-AD49-6EE417F465D9}" type="presParOf" srcId="{D5BA1091-68FE-4387-AC02-33CF670B3184}" destId="{513918B6-E83F-4FCC-B4B0-539D0A789556}" srcOrd="5" destOrd="0" presId="urn:microsoft.com/office/officeart/2005/8/layout/list1"/>
    <dgm:cxn modelId="{969D7A52-E31C-42BB-92F5-6EA79A7F121F}" type="presParOf" srcId="{D5BA1091-68FE-4387-AC02-33CF670B3184}" destId="{21572758-785E-451B-86CE-9FEB59F0A6C4}" srcOrd="6" destOrd="0" presId="urn:microsoft.com/office/officeart/2005/8/layout/list1"/>
    <dgm:cxn modelId="{01B07DE9-2235-4281-AAA6-E18B90100DAC}" type="presParOf" srcId="{D5BA1091-68FE-4387-AC02-33CF670B3184}" destId="{DFE657CF-2A84-479E-9AA7-C9CAB2D8AC5F}" srcOrd="7" destOrd="0" presId="urn:microsoft.com/office/officeart/2005/8/layout/list1"/>
    <dgm:cxn modelId="{29E5050A-7B8C-4947-9A40-0909717A4175}" type="presParOf" srcId="{D5BA1091-68FE-4387-AC02-33CF670B3184}" destId="{E2A27400-3ACF-41F8-B3A8-800D663C2416}" srcOrd="8" destOrd="0" presId="urn:microsoft.com/office/officeart/2005/8/layout/list1"/>
    <dgm:cxn modelId="{E57D09C9-9C4C-4D1B-9955-9C9AC1F9376C}" type="presParOf" srcId="{E2A27400-3ACF-41F8-B3A8-800D663C2416}" destId="{1402AF8D-DA03-4641-86A4-4F93FB7B0E8D}" srcOrd="0" destOrd="0" presId="urn:microsoft.com/office/officeart/2005/8/layout/list1"/>
    <dgm:cxn modelId="{B0DD5CED-FB58-4964-83E6-D33516152733}" type="presParOf" srcId="{E2A27400-3ACF-41F8-B3A8-800D663C2416}" destId="{57DCB8FC-5D4E-4B49-9596-5F16772C71C6}" srcOrd="1" destOrd="0" presId="urn:microsoft.com/office/officeart/2005/8/layout/list1"/>
    <dgm:cxn modelId="{2FB0168E-5AEF-40FA-B92A-F8A98034B329}" type="presParOf" srcId="{D5BA1091-68FE-4387-AC02-33CF670B3184}" destId="{7575B56C-114E-4306-BA5A-70FAF912AF3B}" srcOrd="9" destOrd="0" presId="urn:microsoft.com/office/officeart/2005/8/layout/list1"/>
    <dgm:cxn modelId="{8CADA413-B582-46B2-A5D1-82C6CF7A257B}" type="presParOf" srcId="{D5BA1091-68FE-4387-AC02-33CF670B3184}" destId="{2EE19759-64BF-429A-9164-38B072B808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A73A0-3812-42EC-8820-3A4CE628AA26}">
      <dsp:nvSpPr>
        <dsp:cNvPr id="0" name=""/>
        <dsp:cNvSpPr/>
      </dsp:nvSpPr>
      <dsp:spPr>
        <a:xfrm>
          <a:off x="310753" y="2879"/>
          <a:ext cx="1877466" cy="112648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  <a:effectLst/>
            </a:rPr>
            <a:t>Premium</a:t>
          </a:r>
          <a:endParaRPr lang="en-US" sz="2300" i="0" kern="1200" dirty="0">
            <a:solidFill>
              <a:schemeClr val="tx1"/>
            </a:solidFill>
            <a:effectLst/>
          </a:endParaRPr>
        </a:p>
      </dsp:txBody>
      <dsp:txXfrm>
        <a:off x="310753" y="2879"/>
        <a:ext cx="1877466" cy="1126480"/>
      </dsp:txXfrm>
    </dsp:sp>
    <dsp:sp modelId="{1B329DA2-A504-49C7-8B1F-45E034B0CDAA}">
      <dsp:nvSpPr>
        <dsp:cNvPr id="0" name=""/>
        <dsp:cNvSpPr/>
      </dsp:nvSpPr>
      <dsp:spPr>
        <a:xfrm>
          <a:off x="2375966" y="2879"/>
          <a:ext cx="1877466" cy="1126480"/>
        </a:xfrm>
        <a:prstGeom prst="rect">
          <a:avLst/>
        </a:prstGeom>
        <a:solidFill>
          <a:srgbClr val="C4BF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  <a:effectLst/>
            </a:rPr>
            <a:t>Policies</a:t>
          </a:r>
          <a:endParaRPr lang="en-US" sz="2300" i="0" kern="1200" dirty="0">
            <a:solidFill>
              <a:schemeClr val="tx1"/>
            </a:solidFill>
            <a:effectLst/>
          </a:endParaRPr>
        </a:p>
      </dsp:txBody>
      <dsp:txXfrm>
        <a:off x="2375966" y="2879"/>
        <a:ext cx="1877466" cy="1126480"/>
      </dsp:txXfrm>
    </dsp:sp>
    <dsp:sp modelId="{E7731AFC-3560-4D8D-89C6-7EB3FCBF11A9}">
      <dsp:nvSpPr>
        <dsp:cNvPr id="0" name=""/>
        <dsp:cNvSpPr/>
      </dsp:nvSpPr>
      <dsp:spPr>
        <a:xfrm>
          <a:off x="4441180" y="2879"/>
          <a:ext cx="1877466" cy="1126480"/>
        </a:xfrm>
        <a:prstGeom prst="rect">
          <a:avLst/>
        </a:prstGeom>
        <a:solidFill>
          <a:srgbClr val="4298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effectLst/>
            </a:rPr>
            <a:t>New clients</a:t>
          </a:r>
          <a:endParaRPr lang="en-US" sz="2300" i="0" kern="1200" dirty="0">
            <a:effectLst/>
          </a:endParaRPr>
        </a:p>
      </dsp:txBody>
      <dsp:txXfrm>
        <a:off x="4441180" y="2879"/>
        <a:ext cx="1877466" cy="1126480"/>
      </dsp:txXfrm>
    </dsp:sp>
    <dsp:sp modelId="{F6AB4F3D-3085-4524-B068-A4702659BF3F}">
      <dsp:nvSpPr>
        <dsp:cNvPr id="0" name=""/>
        <dsp:cNvSpPr/>
      </dsp:nvSpPr>
      <dsp:spPr>
        <a:xfrm>
          <a:off x="310753" y="1317106"/>
          <a:ext cx="1877466" cy="1126480"/>
        </a:xfrm>
        <a:prstGeom prst="rect">
          <a:avLst/>
        </a:prstGeom>
        <a:solidFill>
          <a:srgbClr val="002F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effectLst/>
            </a:rPr>
            <a:t>P&amp;C productivity</a:t>
          </a:r>
          <a:endParaRPr lang="en-US" sz="2300" i="0" kern="1200" dirty="0">
            <a:effectLst/>
          </a:endParaRPr>
        </a:p>
      </dsp:txBody>
      <dsp:txXfrm>
        <a:off x="310753" y="1317106"/>
        <a:ext cx="1877466" cy="1126480"/>
      </dsp:txXfrm>
    </dsp:sp>
    <dsp:sp modelId="{AF1EC122-F30A-4CCB-9524-E6E34A75F330}">
      <dsp:nvSpPr>
        <dsp:cNvPr id="0" name=""/>
        <dsp:cNvSpPr/>
      </dsp:nvSpPr>
      <dsp:spPr>
        <a:xfrm>
          <a:off x="2375966" y="1317106"/>
          <a:ext cx="1877466" cy="1126480"/>
        </a:xfrm>
        <a:prstGeom prst="rect">
          <a:avLst/>
        </a:prstGeom>
        <a:solidFill>
          <a:srgbClr val="4298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effectLst/>
            </a:rPr>
            <a:t>Investment gross revenues</a:t>
          </a:r>
          <a:endParaRPr lang="en-US" sz="2300" i="0" kern="1200" dirty="0">
            <a:effectLst/>
          </a:endParaRPr>
        </a:p>
      </dsp:txBody>
      <dsp:txXfrm>
        <a:off x="2375966" y="1317106"/>
        <a:ext cx="1877466" cy="1126480"/>
      </dsp:txXfrm>
    </dsp:sp>
    <dsp:sp modelId="{72AE1F5F-C8D1-4310-87A3-6FCB4618F880}">
      <dsp:nvSpPr>
        <dsp:cNvPr id="0" name=""/>
        <dsp:cNvSpPr/>
      </dsp:nvSpPr>
      <dsp:spPr>
        <a:xfrm>
          <a:off x="4441180" y="1317106"/>
          <a:ext cx="1877466" cy="112648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  <a:effectLst/>
            </a:rPr>
            <a:t>Production credits</a:t>
          </a:r>
          <a:endParaRPr lang="en-US" sz="2300" i="0" kern="1200" dirty="0">
            <a:solidFill>
              <a:schemeClr val="tx1"/>
            </a:solidFill>
            <a:effectLst/>
          </a:endParaRPr>
        </a:p>
      </dsp:txBody>
      <dsp:txXfrm>
        <a:off x="4441180" y="1317106"/>
        <a:ext cx="1877466" cy="1126480"/>
      </dsp:txXfrm>
    </dsp:sp>
    <dsp:sp modelId="{78F5210B-0814-41A4-AB61-66439FF99B29}">
      <dsp:nvSpPr>
        <dsp:cNvPr id="0" name=""/>
        <dsp:cNvSpPr/>
      </dsp:nvSpPr>
      <dsp:spPr>
        <a:xfrm>
          <a:off x="310753" y="2631333"/>
          <a:ext cx="1877466" cy="1126480"/>
        </a:xfrm>
        <a:prstGeom prst="rect">
          <a:avLst/>
        </a:prstGeom>
        <a:solidFill>
          <a:srgbClr val="C4BF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  <a:effectLst/>
            </a:rPr>
            <a:t>Retention</a:t>
          </a:r>
          <a:endParaRPr lang="en-US" sz="2300" i="0" kern="1200" dirty="0">
            <a:solidFill>
              <a:schemeClr val="tx1"/>
            </a:solidFill>
            <a:effectLst/>
          </a:endParaRPr>
        </a:p>
      </dsp:txBody>
      <dsp:txXfrm>
        <a:off x="310753" y="2631333"/>
        <a:ext cx="1877466" cy="1126480"/>
      </dsp:txXfrm>
    </dsp:sp>
    <dsp:sp modelId="{58FA9F5B-76BB-446A-9A73-3F5B8D6B0BA3}">
      <dsp:nvSpPr>
        <dsp:cNvPr id="0" name=""/>
        <dsp:cNvSpPr/>
      </dsp:nvSpPr>
      <dsp:spPr>
        <a:xfrm>
          <a:off x="2375966" y="2631333"/>
          <a:ext cx="1877466" cy="1126480"/>
        </a:xfrm>
        <a:prstGeom prst="rect">
          <a:avLst/>
        </a:prstGeom>
        <a:solidFill>
          <a:srgbClr val="002F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effectLst/>
            </a:rPr>
            <a:t>Lives</a:t>
          </a:r>
          <a:endParaRPr lang="en-US" sz="2300" i="0" kern="1200" dirty="0">
            <a:effectLst/>
          </a:endParaRPr>
        </a:p>
      </dsp:txBody>
      <dsp:txXfrm>
        <a:off x="2375966" y="2631333"/>
        <a:ext cx="1877466" cy="1126480"/>
      </dsp:txXfrm>
    </dsp:sp>
    <dsp:sp modelId="{83E0258D-4BA9-4635-94BF-20264D1D3BCA}">
      <dsp:nvSpPr>
        <dsp:cNvPr id="0" name=""/>
        <dsp:cNvSpPr/>
      </dsp:nvSpPr>
      <dsp:spPr>
        <a:xfrm>
          <a:off x="4441180" y="2631333"/>
          <a:ext cx="1877466" cy="1126480"/>
        </a:xfrm>
        <a:prstGeom prst="rect">
          <a:avLst/>
        </a:prstGeom>
        <a:solidFill>
          <a:srgbClr val="4298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effectLst/>
            </a:rPr>
            <a:t>Submitted</a:t>
          </a:r>
          <a:endParaRPr lang="en-US" sz="2300" i="0" kern="1200" dirty="0">
            <a:effectLst/>
          </a:endParaRPr>
        </a:p>
      </dsp:txBody>
      <dsp:txXfrm>
        <a:off x="4441180" y="2631333"/>
        <a:ext cx="1877466" cy="1126480"/>
      </dsp:txXfrm>
    </dsp:sp>
    <dsp:sp modelId="{EA3F4475-0E7E-4C37-BACE-89828A9797CB}">
      <dsp:nvSpPr>
        <dsp:cNvPr id="0" name=""/>
        <dsp:cNvSpPr/>
      </dsp:nvSpPr>
      <dsp:spPr>
        <a:xfrm>
          <a:off x="310753" y="3945560"/>
          <a:ext cx="1877466" cy="1126480"/>
        </a:xfrm>
        <a:prstGeom prst="rect">
          <a:avLst/>
        </a:prstGeom>
        <a:solidFill>
          <a:srgbClr val="002F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effectLst/>
            </a:rPr>
            <a:t>Placed</a:t>
          </a:r>
          <a:endParaRPr lang="en-US" sz="2300" i="0" kern="1200" dirty="0">
            <a:effectLst/>
          </a:endParaRPr>
        </a:p>
      </dsp:txBody>
      <dsp:txXfrm>
        <a:off x="310753" y="3945560"/>
        <a:ext cx="1877466" cy="1126480"/>
      </dsp:txXfrm>
    </dsp:sp>
    <dsp:sp modelId="{F57C2025-5297-4E0D-9064-989C2A5A4A57}">
      <dsp:nvSpPr>
        <dsp:cNvPr id="0" name=""/>
        <dsp:cNvSpPr/>
      </dsp:nvSpPr>
      <dsp:spPr>
        <a:xfrm>
          <a:off x="2375966" y="3945560"/>
          <a:ext cx="1877466" cy="112648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  <a:effectLst/>
            </a:rPr>
            <a:t>Weekly net issued</a:t>
          </a:r>
          <a:endParaRPr lang="en-US" sz="2300" i="0" kern="1200" dirty="0">
            <a:solidFill>
              <a:schemeClr val="tx1"/>
            </a:solidFill>
            <a:effectLst/>
          </a:endParaRPr>
        </a:p>
      </dsp:txBody>
      <dsp:txXfrm>
        <a:off x="2375966" y="3945560"/>
        <a:ext cx="1877466" cy="1126480"/>
      </dsp:txXfrm>
    </dsp:sp>
    <dsp:sp modelId="{CE460050-E019-498F-9BA2-13DAC4FF887F}">
      <dsp:nvSpPr>
        <dsp:cNvPr id="0" name=""/>
        <dsp:cNvSpPr/>
      </dsp:nvSpPr>
      <dsp:spPr>
        <a:xfrm>
          <a:off x="4441180" y="3945560"/>
          <a:ext cx="1877466" cy="1126480"/>
        </a:xfrm>
        <a:prstGeom prst="rect">
          <a:avLst/>
        </a:prstGeom>
        <a:solidFill>
          <a:srgbClr val="C4BF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1"/>
              </a:solidFill>
              <a:effectLst/>
            </a:rPr>
            <a:t>Conference credits</a:t>
          </a:r>
          <a:endParaRPr lang="en-US" sz="2300" i="0" kern="1200" dirty="0">
            <a:solidFill>
              <a:schemeClr val="tx1"/>
            </a:solidFill>
            <a:effectLst/>
          </a:endParaRPr>
        </a:p>
      </dsp:txBody>
      <dsp:txXfrm>
        <a:off x="4441180" y="3945560"/>
        <a:ext cx="1877466" cy="112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F118-6089-4D6C-BE52-A04F13959315}">
      <dsp:nvSpPr>
        <dsp:cNvPr id="0" name=""/>
        <dsp:cNvSpPr/>
      </dsp:nvSpPr>
      <dsp:spPr>
        <a:xfrm>
          <a:off x="0" y="505099"/>
          <a:ext cx="683523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38F5D-3158-4A14-AF2C-38CEE061E966}">
      <dsp:nvSpPr>
        <dsp:cNvPr id="0" name=""/>
        <dsp:cNvSpPr/>
      </dsp:nvSpPr>
      <dsp:spPr>
        <a:xfrm>
          <a:off x="341761" y="32779"/>
          <a:ext cx="4784661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49" tIns="0" rIns="18084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Enhance industry knowledge</a:t>
          </a:r>
        </a:p>
      </dsp:txBody>
      <dsp:txXfrm>
        <a:off x="387875" y="78893"/>
        <a:ext cx="4692433" cy="852412"/>
      </dsp:txXfrm>
    </dsp:sp>
    <dsp:sp modelId="{21572758-785E-451B-86CE-9FEB59F0A6C4}">
      <dsp:nvSpPr>
        <dsp:cNvPr id="0" name=""/>
        <dsp:cNvSpPr/>
      </dsp:nvSpPr>
      <dsp:spPr>
        <a:xfrm>
          <a:off x="0" y="1956619"/>
          <a:ext cx="683523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63362-16AE-47CB-A229-5E3B1FF4F47A}">
      <dsp:nvSpPr>
        <dsp:cNvPr id="0" name=""/>
        <dsp:cNvSpPr/>
      </dsp:nvSpPr>
      <dsp:spPr>
        <a:xfrm>
          <a:off x="341761" y="1484299"/>
          <a:ext cx="4784661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49" tIns="0" rIns="18084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Prepare for future roles</a:t>
          </a:r>
        </a:p>
      </dsp:txBody>
      <dsp:txXfrm>
        <a:off x="387875" y="1530413"/>
        <a:ext cx="4692433" cy="852412"/>
      </dsp:txXfrm>
    </dsp:sp>
    <dsp:sp modelId="{2EE19759-64BF-429A-9164-38B072B808E2}">
      <dsp:nvSpPr>
        <dsp:cNvPr id="0" name=""/>
        <dsp:cNvSpPr/>
      </dsp:nvSpPr>
      <dsp:spPr>
        <a:xfrm>
          <a:off x="0" y="3408139"/>
          <a:ext cx="683523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CB8FC-5D4E-4B49-9596-5F16772C71C6}">
      <dsp:nvSpPr>
        <dsp:cNvPr id="0" name=""/>
        <dsp:cNvSpPr/>
      </dsp:nvSpPr>
      <dsp:spPr>
        <a:xfrm>
          <a:off x="341761" y="2935819"/>
          <a:ext cx="4784661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49" tIns="0" rIns="18084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Improve credibility</a:t>
          </a:r>
        </a:p>
      </dsp:txBody>
      <dsp:txXfrm>
        <a:off x="387875" y="2981933"/>
        <a:ext cx="4692433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0.27546</cdr:x>
      <cdr:y>0.35144</cdr:y>
    </cdr:from>
    <cdr:to>
      <cdr:x>0.72398</cdr:x>
      <cdr:y>0.6515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476905" y="562673"/>
          <a:ext cx="776524" cy="4804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/>
            <a:t>94%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0.14293</cdr:x>
      <cdr:y>0.32979</cdr:y>
    </cdr:from>
    <cdr:to>
      <cdr:x>0.85706</cdr:x>
      <cdr:y>0.64671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232770" y="498717"/>
          <a:ext cx="1162969" cy="4792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/>
            <a:t>93%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0.14293</cdr:x>
      <cdr:y>0.32979</cdr:y>
    </cdr:from>
    <cdr:to>
      <cdr:x>0.85706</cdr:x>
      <cdr:y>0.6034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203344" y="519354"/>
          <a:ext cx="101598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/>
            <a:t>94%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0.14293</cdr:x>
      <cdr:y>0.32979</cdr:y>
    </cdr:from>
    <cdr:to>
      <cdr:x>0.85706</cdr:x>
      <cdr:y>0.64671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232770" y="498717"/>
          <a:ext cx="1162969" cy="4792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/>
            <a:t>93%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0.28587</cdr:x>
      <cdr:y>0.35707</cdr:y>
    </cdr:from>
    <cdr:to>
      <cdr:x>0.71413</cdr:x>
      <cdr:y>0.64293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649191" y="583619"/>
          <a:ext cx="972544" cy="46723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94%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0.28587</cdr:x>
      <cdr:y>0.35707</cdr:y>
    </cdr:from>
    <cdr:to>
      <cdr:x>0.71413</cdr:x>
      <cdr:y>0.5802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831204" y="738790"/>
          <a:ext cx="124522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95%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0.28587</cdr:x>
      <cdr:y>0.35707</cdr:y>
    </cdr:from>
    <cdr:to>
      <cdr:x>0.71413</cdr:x>
      <cdr:y>0.65648</cdr:y>
    </cdr:to>
    <cdr:sp macro="" textlink="">
      <cdr:nvSpPr>
        <cdr:cNvPr id="2" name="TextBox 24"/>
        <cdr:cNvSpPr txBox="1"/>
      </cdr:nvSpPr>
      <cdr:spPr>
        <a:xfrm xmlns:a="http://schemas.openxmlformats.org/drawingml/2006/main">
          <a:off x="700070" y="550565"/>
          <a:ext cx="104877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/>
            <a:t>98%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86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6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5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35424A"/>
                </a:solidFill>
                <a:effectLst/>
                <a:latin typeface="Open Sans" panose="020B0606030504020204" pitchFamily="34" charset="0"/>
              </a:rPr>
              <a:t>The unique elements of a life insurer's financial operations and strategy are complex and difficult to understand, even for successful leaders.</a:t>
            </a:r>
          </a:p>
          <a:p>
            <a:pPr algn="l"/>
            <a:endParaRPr lang="en-US" b="0" i="0" dirty="0">
              <a:solidFill>
                <a:srgbClr val="35424A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1" dirty="0">
                <a:solidFill>
                  <a:srgbClr val="35424A"/>
                </a:solidFill>
                <a:effectLst/>
                <a:latin typeface="Open Sans" panose="020B0606030504020204" pitchFamily="34" charset="0"/>
              </a:rPr>
              <a:t>Finance for Insurance Leaders</a:t>
            </a:r>
            <a:r>
              <a:rPr lang="en-US" b="0" i="0" dirty="0">
                <a:solidFill>
                  <a:srgbClr val="35424A"/>
                </a:solidFill>
                <a:effectLst/>
                <a:latin typeface="Open Sans" panose="020B0606030504020204" pitchFamily="34" charset="0"/>
              </a:rPr>
              <a:t> provides non-financial leaders at life insurance companies with an understanding of the unique aspects of financial management in the industry. Our dynamic instructor — an expert in insurance finance — comes to your location and engages groups of 10-25 leaders in meaningful, relevant discussion. An open-enrollment session is also available.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813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Overcoming objection: 96% of LOMA students indicate they have no problem staying focused on LOMA course content (context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being busy at work)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9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3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2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D6F12-64FC-490E-8EB3-0A41227B1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93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8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Recruiting and selection assessments are more important than ever. Resumes and interviews aren’t enough. 78% of make candidates </a:t>
            </a:r>
            <a:r>
              <a:rPr lang="en-US" b="0" dirty="0">
                <a:solidFill>
                  <a:schemeClr val="accent1"/>
                </a:solidFill>
              </a:rPr>
              <a:t>appear ideal for the job </a:t>
            </a:r>
          </a:p>
          <a:p>
            <a:r>
              <a:rPr lang="en-US" dirty="0"/>
              <a:t>and poorly structured interviews </a:t>
            </a:r>
            <a:r>
              <a:rPr lang="en-US" b="0" dirty="0">
                <a:solidFill>
                  <a:schemeClr val="accent1"/>
                </a:solidFill>
              </a:rPr>
              <a:t>do not offer valuable insight </a:t>
            </a:r>
            <a:r>
              <a:rPr lang="en-US" dirty="0"/>
              <a:t>regarding the candidate’s likelihood of success.</a:t>
            </a:r>
            <a:r>
              <a:rPr lang="en-US" baseline="30000" dirty="0"/>
              <a:t>1</a:t>
            </a:r>
          </a:p>
          <a:p>
            <a:endParaRPr lang="en-US" baseline="30000" dirty="0"/>
          </a:p>
          <a:p>
            <a:r>
              <a:rPr lang="en-US" dirty="0"/>
              <a:t>Save time and money. The average cost of a bad hire can be up to 30% of their first-year income.</a:t>
            </a:r>
            <a:r>
              <a:rPr lang="en-US" baseline="30000" dirty="0"/>
              <a:t>2 </a:t>
            </a:r>
          </a:p>
          <a:p>
            <a:endParaRPr lang="en-US" baseline="30000" dirty="0"/>
          </a:p>
          <a:p>
            <a:pPr marL="115888" indent="-115888">
              <a:buAutoNum type="arabicPeriod"/>
            </a:pPr>
            <a:r>
              <a:rPr lang="en-US" sz="1200" dirty="0"/>
              <a:t>“The Importance of Assessment Tests in Employment Selection,” </a:t>
            </a:r>
            <a:r>
              <a:rPr lang="en-US" sz="1200" dirty="0" err="1"/>
              <a:t>iPrep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u="sng" dirty="0"/>
              <a:t>https://www.iprep.online/the-importance-of-assessment-tests-in-employment-selection/</a:t>
            </a:r>
          </a:p>
          <a:p>
            <a:pPr marL="115888" indent="-115888">
              <a:buAutoNum type="arabicPeriod"/>
            </a:pPr>
            <a:r>
              <a:rPr lang="en-US" sz="1200" dirty="0"/>
              <a:t>“Why Employers Rely on Behavioral Assessments for Hiring,” </a:t>
            </a:r>
            <a:r>
              <a:rPr lang="en-US" sz="1200" dirty="0" err="1"/>
              <a:t>EmployTest</a:t>
            </a:r>
            <a:r>
              <a:rPr lang="en-US" sz="1200" dirty="0"/>
              <a:t>, June 15, 2022.</a:t>
            </a:r>
            <a:br>
              <a:rPr lang="en-US" sz="1200" dirty="0"/>
            </a:br>
            <a:r>
              <a:rPr lang="en-US" sz="1200" u="sng" dirty="0"/>
              <a:t>https://www.employtest.com/hrblog/behavioral-assessments-for-hiring</a:t>
            </a:r>
          </a:p>
          <a:p>
            <a:pPr marL="115888" indent="-115888">
              <a:buAutoNum type="arabicPeriod"/>
            </a:pPr>
            <a:r>
              <a:rPr lang="en-US" sz="1200" dirty="0"/>
              <a:t>“Why Personality Assessments Are More Important Than Ever,” The HR Director, January 19, 2021.</a:t>
            </a:r>
            <a:br>
              <a:rPr lang="en-US" sz="1200" dirty="0"/>
            </a:br>
            <a:r>
              <a:rPr lang="en-US" sz="1200" u="sng" dirty="0"/>
              <a:t>https://www.thehrdirector.com/business-news/recruitment/five-reasons-why-personality-assessments-could-lead-to-more-successful-hires-in-2021</a:t>
            </a:r>
            <a:endParaRPr lang="en-US" baseline="30000" dirty="0"/>
          </a:p>
          <a:p>
            <a:endParaRPr lang="en-US" baseline="30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Help to do the right thing. Using an evidence-based recruiting process “</a:t>
            </a:r>
            <a:r>
              <a:rPr lang="en-US" dirty="0">
                <a:solidFill>
                  <a:schemeClr val="accent1"/>
                </a:solidFill>
              </a:rPr>
              <a:t>increases legal defensibility </a:t>
            </a:r>
            <a:r>
              <a:rPr lang="en-US" dirty="0"/>
              <a:t>… as it provides employers with </a:t>
            </a:r>
            <a:r>
              <a:rPr lang="en-US" dirty="0">
                <a:solidFill>
                  <a:schemeClr val="accent1"/>
                </a:solidFill>
              </a:rPr>
              <a:t>objective, scientifically validated predictors of success in a job.”</a:t>
            </a:r>
            <a:r>
              <a:rPr lang="en-US" baseline="30000" dirty="0"/>
              <a:t>3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8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4C921-3F63-4B41-A2D6-50BC2EF01AE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3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514350">
              <a:spcBef>
                <a:spcPts val="225"/>
              </a:spcBef>
              <a:spcAft>
                <a:spcPts val="338"/>
              </a:spcAft>
              <a:buNone/>
            </a:pPr>
            <a:r>
              <a:rPr lang="en-US" sz="1200" b="1" dirty="0">
                <a:solidFill>
                  <a:srgbClr val="000000"/>
                </a:solidFill>
              </a:rPr>
              <a:t>System Features: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Positive and productive experience for candidates and hiring managers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Visually compelling for a more engaging experience 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Free-to-use resource library 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Validated results grounded in the science and research you expect from LIMRA products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rgbClr val="000000"/>
                </a:solidFill>
              </a:rPr>
              <a:t>Wide Range of Positions: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Claims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Underwriting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Admin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Technical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New Business</a:t>
            </a:r>
          </a:p>
          <a:p>
            <a:pPr marL="160734" indent="-160734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Finance</a:t>
            </a:r>
          </a:p>
          <a:p>
            <a:pPr marL="0" indent="0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endParaRPr lang="en-US" sz="1200" b="1" dirty="0">
              <a:solidFill>
                <a:srgbClr val="000000"/>
              </a:solidFill>
            </a:endParaRPr>
          </a:p>
          <a:p>
            <a:pPr marL="0" indent="0" defTabSz="514350">
              <a:spcBef>
                <a:spcPts val="225"/>
              </a:spcBef>
              <a:spcAft>
                <a:spcPts val="338"/>
              </a:spcAft>
              <a:buFont typeface="Arial" panose="020B0604020202020204" pitchFamily="34" charset="0"/>
              <a:buNone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48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a LOMA Member Survey, 94% of members rate Insurance Immersion among the most valuable programs we offer. Since it’s inception, more than 6,000 people at over 100 companies have attended Insurance Immersion.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for top performers who need to quickly understand the life insurance business,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 Immersion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offers over 14 hours of dynamic, instructor-led content. Learners discuss and apply what they learn in small group activities, ask questions to clarify ideas, and relate answers to their specific roles.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instructors provide a clear and concise overview of: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trends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 insurance products and operations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insurers make money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7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8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3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B24F0806-862F-5B0A-E8FC-F79AC7452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380260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90971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248926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6051" y="6065838"/>
            <a:ext cx="7337262" cy="5635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Aft>
                <a:spcPts val="10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64" y="1368425"/>
            <a:ext cx="5572086" cy="3714383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72455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background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20517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498100" y="414591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215670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8" y="2614387"/>
            <a:ext cx="5862465" cy="86212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38197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196" y="1549102"/>
            <a:ext cx="4819313" cy="3875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31863" y="4315593"/>
            <a:ext cx="153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323678" y="4179030"/>
            <a:ext cx="153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02789" y="4169226"/>
            <a:ext cx="153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8197" y="3863787"/>
            <a:ext cx="631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114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79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" y="-571500"/>
            <a:ext cx="12195955" cy="681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46" y="6106277"/>
            <a:ext cx="1164354" cy="4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79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346858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658" y="6099403"/>
            <a:ext cx="1164242" cy="47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0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SECURE</a:t>
            </a:r>
            <a:br>
              <a:rPr lang="en-US" sz="1600" b="1" dirty="0"/>
            </a:br>
            <a:r>
              <a:rPr lang="en-US" sz="1600" b="1" dirty="0"/>
              <a:t>RETIREMENT INSTITUTE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46" y="6106277"/>
            <a:ext cx="1164354" cy="4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9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215564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20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6000" y="787400"/>
            <a:ext cx="6096000" cy="60706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419790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5480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654834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7593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7" y="6125747"/>
            <a:ext cx="7869671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021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6051" y="6065838"/>
            <a:ext cx="7337262" cy="5635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Aft>
                <a:spcPts val="10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515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</p:spTree>
    <p:extLst>
      <p:ext uri="{BB962C8B-B14F-4D97-AF65-F5344CB8AC3E}">
        <p14:creationId xmlns:p14="http://schemas.microsoft.com/office/powerpoint/2010/main" val="9175183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133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503" y="6109063"/>
            <a:ext cx="876814" cy="2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498100" y="414591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215670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8" y="2614387"/>
            <a:ext cx="5862465" cy="86212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38197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196" y="1549102"/>
            <a:ext cx="4819313" cy="3875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31863" y="4315593"/>
            <a:ext cx="153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323678" y="4179030"/>
            <a:ext cx="153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02789" y="4169226"/>
            <a:ext cx="153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8197" y="3863787"/>
            <a:ext cx="631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939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11547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-1054817"/>
            <a:ext cx="12198096" cy="838619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380260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90971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248926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0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7"/>
            <a:ext cx="12188952" cy="674495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SECURE</a:t>
            </a:r>
            <a:br>
              <a:rPr lang="en-US" sz="1600" b="1" dirty="0"/>
            </a:br>
            <a:r>
              <a:rPr lang="en-US" sz="1600" b="1" dirty="0"/>
              <a:t>RETIREMENT INSTITUTE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1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6000" y="787400"/>
            <a:ext cx="6096000" cy="60706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419790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188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SECURE</a:t>
            </a:r>
            <a:br>
              <a:rPr lang="en-US" sz="1600" b="1" dirty="0"/>
            </a:br>
            <a:r>
              <a:rPr lang="en-US" sz="1600" b="1" dirty="0"/>
              <a:t>RETIREMENT INSTITUTE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99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0334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28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21220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31584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177250"/>
            <a:ext cx="5829300" cy="4880650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97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05025" y="962025"/>
            <a:ext cx="7943850" cy="647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161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7" y="6125747"/>
            <a:ext cx="7869671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211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6051" y="6065838"/>
            <a:ext cx="7337262" cy="5635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Aft>
                <a:spcPts val="10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892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8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64" y="1368425"/>
            <a:ext cx="5572086" cy="3714383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72455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267765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58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background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38804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498100" y="414591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215670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8" y="2614387"/>
            <a:ext cx="5862465" cy="86212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38197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196" y="1549102"/>
            <a:ext cx="4819313" cy="3875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31863" y="4315593"/>
            <a:ext cx="153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323678" y="4179030"/>
            <a:ext cx="153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02789" y="4169226"/>
            <a:ext cx="153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b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8197" y="3863787"/>
            <a:ext cx="631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4494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ur Mission Statement slide">
    <p:bg>
      <p:bgPr>
        <a:solidFill>
          <a:srgbClr val="006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9609789" y="6160335"/>
            <a:ext cx="2196637" cy="405662"/>
            <a:chOff x="9609789" y="6029706"/>
            <a:chExt cx="2196637" cy="40566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9789" y="6064294"/>
              <a:ext cx="1024128" cy="3407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2026" y="6029706"/>
              <a:ext cx="914400" cy="40566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051820" y="1368079"/>
            <a:ext cx="4443873" cy="3689131"/>
            <a:chOff x="935277" y="1565306"/>
            <a:chExt cx="4443873" cy="3689131"/>
          </a:xfrm>
        </p:grpSpPr>
        <p:sp>
          <p:nvSpPr>
            <p:cNvPr id="7" name="Rectangle 6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64288" y="1368425"/>
            <a:ext cx="5208587" cy="36893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01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215564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51966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03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1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21220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177250"/>
            <a:ext cx="5829300" cy="4880650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05025" y="962025"/>
            <a:ext cx="7943850" cy="647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7" y="6125747"/>
            <a:ext cx="7869671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95" r:id="rId3"/>
    <p:sldLayoutId id="2147483687" r:id="rId4"/>
    <p:sldLayoutId id="2147483701" r:id="rId5"/>
    <p:sldLayoutId id="2147483694" r:id="rId6"/>
    <p:sldLayoutId id="2147483669" r:id="rId7"/>
    <p:sldLayoutId id="2147483693" r:id="rId8"/>
    <p:sldLayoutId id="2147483692" r:id="rId9"/>
    <p:sldLayoutId id="2147483689" r:id="rId10"/>
    <p:sldLayoutId id="2147483691" r:id="rId11"/>
    <p:sldLayoutId id="2147483697" r:id="rId12"/>
    <p:sldLayoutId id="2147483700" r:id="rId13"/>
    <p:sldLayoutId id="2147483698" r:id="rId14"/>
    <p:sldLayoutId id="2147483737" r:id="rId15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68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8" r:id="rId17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urancebusinessmag.com/ca/news/breaking-news/report-reveals-truth-about-how-many-millennials-want-to-work-in-insurance-227021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s://www.forbes.com/sites/larissafaw/2015/11/30/millennials-just-dont-want-to-be-insurance-agents/?sh=78e294a9183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larissafaw/2015/11/30/millennials-just-dont-want-to-be-insurance-agents/?sh=78e294a91838" TargetMode="External"/><Relationship Id="rId2" Type="http://schemas.openxmlformats.org/officeDocument/2006/relationships/hyperlink" Target="https://www.insurancebusinessmag.com/ca/news/breaking-news/report-reveals-truth-about-how-many-millennials-want-to-work-in-insurance-227021.aspx" TargetMode="External"/><Relationship Id="rId1" Type="http://schemas.openxmlformats.org/officeDocument/2006/relationships/slideLayout" Target="../slideLayouts/slideLayout45.xml"/><Relationship Id="rId4" Type="http://schemas.openxmlformats.org/officeDocument/2006/relationships/hyperlink" Target="https://www.theinstitutes.org/doc/Millennial-Generation-Survey-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ma.org/assessm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Hire to Retire </a:t>
            </a:r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441028" y="5857314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kern="0" dirty="0"/>
              <a:t>Name • Department</a:t>
            </a:r>
          </a:p>
        </p:txBody>
      </p:sp>
      <p:sp>
        <p:nvSpPr>
          <p:cNvPr id="8" name="Text Placeholder 15"/>
          <p:cNvSpPr txBox="1">
            <a:spLocks/>
          </p:cNvSpPr>
          <p:nvPr/>
        </p:nvSpPr>
        <p:spPr>
          <a:xfrm>
            <a:off x="441028" y="619652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600" b="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kern="0"/>
              <a:t>Date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7953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Better Candidate Experience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10</a:t>
            </a:fld>
            <a:endParaRPr lang="en-US" sz="9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10</a:t>
            </a:fld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D8AE2-2530-D554-F625-F946DBBFA6A8}"/>
              </a:ext>
            </a:extLst>
          </p:cNvPr>
          <p:cNvSpPr txBox="1"/>
          <p:nvPr/>
        </p:nvSpPr>
        <p:spPr>
          <a:xfrm>
            <a:off x="192740" y="1004619"/>
            <a:ext cx="11671211" cy="86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2000" b="1" dirty="0" err="1">
                <a:solidFill>
                  <a:srgbClr val="000000"/>
                </a:solidFill>
              </a:rPr>
              <a:t>RightChoice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is a customized choice with members in mind. Bringing together proven predictability with unparalleled flexibility, we can help mitigate hiring and longevity concerns. </a:t>
            </a:r>
            <a:endParaRPr lang="en-US" sz="2000" dirty="0">
              <a:solidFill>
                <a:srgbClr val="000000"/>
              </a:solidFill>
              <a:latin typeface="Arial" panose="020B0604020202020204"/>
            </a:endParaRPr>
          </a:p>
          <a:p>
            <a:pPr defTabSz="514350"/>
            <a:endParaRPr lang="en-US" sz="1013" dirty="0">
              <a:solidFill>
                <a:srgbClr val="00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6820C5-AF76-844E-2C30-51DDE0908F79}"/>
              </a:ext>
            </a:extLst>
          </p:cNvPr>
          <p:cNvSpPr txBox="1">
            <a:spLocks/>
          </p:cNvSpPr>
          <p:nvPr/>
        </p:nvSpPr>
        <p:spPr>
          <a:xfrm>
            <a:off x="7276856" y="2335652"/>
            <a:ext cx="3751799" cy="292962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 defTabSz="514350">
              <a:lnSpc>
                <a:spcPct val="110000"/>
              </a:lnSpc>
              <a:spcBef>
                <a:spcPts val="42"/>
              </a:spcBef>
              <a:spcAft>
                <a:spcPts val="709"/>
              </a:spcAft>
              <a:buClr>
                <a:srgbClr val="0B9EC1"/>
              </a:buClr>
              <a:buSzPct val="100000"/>
            </a:pPr>
            <a:r>
              <a:rPr lang="en-US" sz="1600" b="1" kern="0" dirty="0">
                <a:solidFill>
                  <a:srgbClr val="FFFFFF"/>
                </a:solidFill>
                <a:latin typeface="Arial" panose="020B0604020202020204"/>
              </a:rPr>
              <a:t>Wide Range of Positions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11E7B-647A-AD81-9364-7D069581DA5F}"/>
              </a:ext>
            </a:extLst>
          </p:cNvPr>
          <p:cNvSpPr/>
          <p:nvPr/>
        </p:nvSpPr>
        <p:spPr>
          <a:xfrm>
            <a:off x="3233533" y="1976732"/>
            <a:ext cx="6495690" cy="9575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816D7-D295-19FC-5354-95DD323D2F3C}"/>
              </a:ext>
            </a:extLst>
          </p:cNvPr>
          <p:cNvSpPr txBox="1"/>
          <p:nvPr/>
        </p:nvSpPr>
        <p:spPr>
          <a:xfrm>
            <a:off x="3375399" y="2132332"/>
            <a:ext cx="619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Streamlined, </a:t>
            </a:r>
            <a:r>
              <a:rPr lang="en-US" dirty="0">
                <a:solidFill>
                  <a:schemeClr val="bg1"/>
                </a:solidFill>
              </a:rPr>
              <a:t>actionable feedback reports for hiring managers with supporting resources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199F1E-E0C0-1CC5-2033-CB1F82764EA2}"/>
              </a:ext>
            </a:extLst>
          </p:cNvPr>
          <p:cNvSpPr/>
          <p:nvPr/>
        </p:nvSpPr>
        <p:spPr>
          <a:xfrm>
            <a:off x="3233533" y="3354076"/>
            <a:ext cx="6495690" cy="9575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5DEA16-9864-62BD-84AF-202F7757E8B3}"/>
              </a:ext>
            </a:extLst>
          </p:cNvPr>
          <p:cNvSpPr txBox="1"/>
          <p:nvPr/>
        </p:nvSpPr>
        <p:spPr>
          <a:xfrm>
            <a:off x="3375399" y="3509676"/>
            <a:ext cx="619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Personalized </a:t>
            </a:r>
            <a:r>
              <a:rPr lang="en-US" dirty="0">
                <a:solidFill>
                  <a:schemeClr val="bg1"/>
                </a:solidFill>
              </a:rPr>
              <a:t>candidate reports encourage them to learn more about their career.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3033AE-6F55-9FE8-5121-DEB607F306D8}"/>
              </a:ext>
            </a:extLst>
          </p:cNvPr>
          <p:cNvSpPr/>
          <p:nvPr/>
        </p:nvSpPr>
        <p:spPr>
          <a:xfrm>
            <a:off x="3233533" y="4794695"/>
            <a:ext cx="6495690" cy="9575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4AD04-9AEC-FA29-CD51-D4F25DEF3246}"/>
              </a:ext>
            </a:extLst>
          </p:cNvPr>
          <p:cNvSpPr txBox="1"/>
          <p:nvPr/>
        </p:nvSpPr>
        <p:spPr>
          <a:xfrm>
            <a:off x="3375400" y="4950295"/>
            <a:ext cx="635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Validated</a:t>
            </a:r>
            <a:r>
              <a:rPr lang="en-US" dirty="0">
                <a:solidFill>
                  <a:schemeClr val="bg1"/>
                </a:solidFill>
              </a:rPr>
              <a:t> results grounded in the science and research expected from LIMRA products.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5B1EBA9-0450-D8D9-A657-B8514865A44A}"/>
              </a:ext>
            </a:extLst>
          </p:cNvPr>
          <p:cNvSpPr/>
          <p:nvPr/>
        </p:nvSpPr>
        <p:spPr>
          <a:xfrm>
            <a:off x="1945114" y="4867644"/>
            <a:ext cx="1126972" cy="811631"/>
          </a:xfrm>
          <a:prstGeom prst="rightArrow">
            <a:avLst/>
          </a:prstGeom>
          <a:solidFill>
            <a:srgbClr val="F9C606"/>
          </a:solidFill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92179E2-F758-6BEA-FE9C-5E1ADF8F6A76}"/>
              </a:ext>
            </a:extLst>
          </p:cNvPr>
          <p:cNvSpPr/>
          <p:nvPr/>
        </p:nvSpPr>
        <p:spPr>
          <a:xfrm>
            <a:off x="1945114" y="3427025"/>
            <a:ext cx="1126972" cy="811631"/>
          </a:xfrm>
          <a:prstGeom prst="rightArrow">
            <a:avLst/>
          </a:prstGeom>
          <a:solidFill>
            <a:srgbClr val="F9C606"/>
          </a:solidFill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F11601B-FF65-FD0B-D36D-CC76B398AF3B}"/>
              </a:ext>
            </a:extLst>
          </p:cNvPr>
          <p:cNvSpPr/>
          <p:nvPr/>
        </p:nvSpPr>
        <p:spPr>
          <a:xfrm>
            <a:off x="1945114" y="2049681"/>
            <a:ext cx="1126972" cy="811631"/>
          </a:xfrm>
          <a:prstGeom prst="rightArrow">
            <a:avLst/>
          </a:prstGeom>
          <a:solidFill>
            <a:srgbClr val="F9C606"/>
          </a:solidFill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EF7BEE-CDD7-E6C2-BFE1-D361E398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 Selling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9BB9-88CC-9F3C-C23F-75A1892B8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FD4D89E-0FE6-799E-D14C-DC068D4A0B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395" b="24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652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01A8-DEAD-99C4-707A-B111546C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 Selling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E5065-EF56-8181-9BF9-E306EED44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9E3F4B-CD96-6D84-7F93-5BDFB5CDF154}"/>
              </a:ext>
            </a:extLst>
          </p:cNvPr>
          <p:cNvSpPr txBox="1">
            <a:spLocks/>
          </p:cNvSpPr>
          <p:nvPr/>
        </p:nvSpPr>
        <p:spPr>
          <a:xfrm>
            <a:off x="948016" y="1190384"/>
            <a:ext cx="3563023" cy="22386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Clr>
                <a:schemeClr val="accent3"/>
              </a:buClr>
            </a:pPr>
            <a:r>
              <a:rPr lang="en-US" sz="8000" b="1" kern="0" dirty="0">
                <a:solidFill>
                  <a:schemeClr val="tx2"/>
                </a:solidFill>
              </a:rPr>
              <a:t>25+% </a:t>
            </a:r>
          </a:p>
          <a:p>
            <a:pPr algn="ctr">
              <a:lnSpc>
                <a:spcPct val="150000"/>
              </a:lnSpc>
              <a:buClr>
                <a:schemeClr val="accent3"/>
              </a:buClr>
            </a:pPr>
            <a:endParaRPr lang="en-US" sz="8000" b="1" kern="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en-US" sz="8000" b="1" kern="0" dirty="0">
              <a:solidFill>
                <a:schemeClr val="accent2"/>
              </a:solidFill>
            </a:endParaRPr>
          </a:p>
          <a:p>
            <a:pPr algn="ctr"/>
            <a:endParaRPr lang="en-US" sz="8000" b="1" kern="0" dirty="0">
              <a:solidFill>
                <a:schemeClr val="accent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16BA668-8949-90B0-28D0-C653C72E8204}"/>
              </a:ext>
            </a:extLst>
          </p:cNvPr>
          <p:cNvSpPr txBox="1">
            <a:spLocks/>
          </p:cNvSpPr>
          <p:nvPr/>
        </p:nvSpPr>
        <p:spPr>
          <a:xfrm>
            <a:off x="795615" y="2931554"/>
            <a:ext cx="3867823" cy="19947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  <a:buClr>
                <a:schemeClr val="accent3"/>
              </a:buClr>
            </a:pPr>
            <a:r>
              <a:rPr lang="en-US" sz="3600" kern="0" dirty="0">
                <a:solidFill>
                  <a:schemeClr val="tx2"/>
                </a:solidFill>
              </a:rPr>
              <a:t>lifts across the board</a:t>
            </a:r>
            <a:r>
              <a:rPr lang="en-US" sz="3600" baseline="30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3600" kern="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buClr>
                <a:schemeClr val="accent3"/>
              </a:buClr>
            </a:pPr>
            <a:endParaRPr lang="en-US" sz="3600" kern="0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endParaRPr lang="en-US" sz="3600" kern="0" dirty="0">
              <a:solidFill>
                <a:schemeClr val="accent2"/>
              </a:solidFill>
            </a:endParaRPr>
          </a:p>
          <a:p>
            <a:pPr algn="ctr"/>
            <a:endParaRPr lang="en-US" sz="3600" kern="0" dirty="0">
              <a:solidFill>
                <a:schemeClr val="accent2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DB0D818-0B8F-F97B-1CFD-DDF2D9C44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191241"/>
              </p:ext>
            </p:extLst>
          </p:nvPr>
        </p:nvGraphicFramePr>
        <p:xfrm>
          <a:off x="5052060" y="880110"/>
          <a:ext cx="6629400" cy="507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8091603-896A-C42C-B04F-2F756AE93B40}"/>
              </a:ext>
            </a:extLst>
          </p:cNvPr>
          <p:cNvSpPr txBox="1">
            <a:spLocks/>
          </p:cNvSpPr>
          <p:nvPr/>
        </p:nvSpPr>
        <p:spPr>
          <a:xfrm>
            <a:off x="636494" y="6405141"/>
            <a:ext cx="2369465" cy="26754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kern="0" baseline="30000" dirty="0"/>
              <a:t>10 </a:t>
            </a:r>
            <a:r>
              <a:rPr lang="en-US" sz="800" kern="0" dirty="0"/>
              <a:t>Participant and Member Feedback Surveys</a:t>
            </a:r>
          </a:p>
        </p:txBody>
      </p:sp>
    </p:spTree>
    <p:extLst>
      <p:ext uri="{BB962C8B-B14F-4D97-AF65-F5344CB8AC3E}">
        <p14:creationId xmlns:p14="http://schemas.microsoft.com/office/powerpoint/2010/main" val="23506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246A8-0953-D182-1D87-B05157C34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9DAD02-1F63-5D5B-06FA-AFFBFE6C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" y="-30864"/>
            <a:ext cx="12191998" cy="890341"/>
          </a:xfrm>
        </p:spPr>
        <p:txBody>
          <a:bodyPr/>
          <a:lstStyle/>
          <a:p>
            <a:r>
              <a:rPr lang="en-US" dirty="0"/>
              <a:t>Our Industry Needs Prepared Sales Professionals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B8C9CEB-7E62-B096-E463-C51E6CF8B1CA}"/>
              </a:ext>
            </a:extLst>
          </p:cNvPr>
          <p:cNvSpPr txBox="1">
            <a:spLocks/>
          </p:cNvSpPr>
          <p:nvPr/>
        </p:nvSpPr>
        <p:spPr>
          <a:xfrm>
            <a:off x="414617" y="1005026"/>
            <a:ext cx="5574703" cy="45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 LT Com 45 Light" charset="0"/>
                <a:cs typeface="Helvetica Neue LT Com 45 Light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 LT Com 45 Light" charset="0"/>
                <a:cs typeface="Helvetica Neue LT Com 45 Light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 LT Com 45 Light" charset="0"/>
                <a:cs typeface="Helvetica Neue LT Com 45 Light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 LT Com 45 Light" charset="0"/>
                <a:cs typeface="Helvetica Neue LT Com 45 Light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Neue LT Com 45 Light" charset="0"/>
                <a:cs typeface="Helvetica Neue LT Com 45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Did You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Know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788E"/>
                </a:solidFill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Our industry experienced: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9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A marginal increase in advisors in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9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A 72% failure rate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59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/>
              </a:rPr>
              <a:t>2,459 advisors retired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6EA0"/>
              </a:solidFill>
              <a:effectLst/>
              <a:uLnTx/>
              <a:uFillTx/>
              <a:latin typeface="Calibri"/>
            </a:endParaRPr>
          </a:p>
          <a:p>
            <a:pPr marL="0" lvl="0" indent="0"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Resulting in a meager increase of only 2,579 advisors</a:t>
            </a:r>
            <a:r>
              <a:rPr lang="en-US" sz="2800" baseline="30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2351F-D697-4DE2-B6C7-6E772B0BF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8"/>
          <a:stretch/>
        </p:blipFill>
        <p:spPr>
          <a:xfrm>
            <a:off x="7265856" y="1444661"/>
            <a:ext cx="4279111" cy="4273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D4529A-E165-2FCA-40CF-F153DE8FA404}"/>
              </a:ext>
            </a:extLst>
          </p:cNvPr>
          <p:cNvSpPr txBox="1"/>
          <p:nvPr/>
        </p:nvSpPr>
        <p:spPr>
          <a:xfrm>
            <a:off x="727400" y="6423496"/>
            <a:ext cx="61012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900" kern="0" baseline="30000" dirty="0"/>
              <a:t>11</a:t>
            </a:r>
            <a:r>
              <a:rPr lang="en-US" sz="900" kern="0" dirty="0"/>
              <a:t>2023 </a:t>
            </a:r>
            <a:r>
              <a:rPr lang="en-US" sz="900" kern="0" dirty="0" err="1"/>
              <a:t>Cerulli</a:t>
            </a:r>
            <a:r>
              <a:rPr lang="en-US" sz="9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EF7BEE-CDD7-E6C2-BFE1-D361E398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 Impact Suite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9BB9-88CC-9F3C-C23F-75A1892B8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Picture Placeholder 11" descr="A group of people riding bicycles&#10;&#10;Description automatically generated">
            <a:extLst>
              <a:ext uri="{FF2B5EF4-FFF2-40B4-BE49-F238E27FC236}">
                <a16:creationId xmlns:a16="http://schemas.microsoft.com/office/drawing/2014/main" id="{2174C131-A0A5-412D-02A2-C39E19DB05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2257" b="2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469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FLMI Level 1 Certificate in Insurance Fundamentals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1377950"/>
            <a:ext cx="5905500" cy="3938588"/>
          </a:xfr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40275" y="1523890"/>
            <a:ext cx="5035550" cy="39401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100" b="1" dirty="0">
                <a:solidFill>
                  <a:srgbClr val="004C9D"/>
                </a:solidFill>
              </a:rPr>
              <a:t>Faster</a:t>
            </a:r>
            <a:r>
              <a:rPr lang="en-US" sz="2100" b="1" dirty="0">
                <a:solidFill>
                  <a:srgbClr val="026EA0"/>
                </a:solidFill>
              </a:rPr>
              <a:t> </a:t>
            </a:r>
            <a:r>
              <a:rPr lang="en-US" sz="2100" b="1" dirty="0">
                <a:solidFill>
                  <a:srgbClr val="004C9D"/>
                </a:solidFill>
              </a:rPr>
              <a:t>Employee Proficiency              Improves Your Bottom Line</a:t>
            </a:r>
          </a:p>
          <a:p>
            <a:pPr marL="342891" indent="-34289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Supports early career professionals with highly interactive online courses</a:t>
            </a:r>
          </a:p>
          <a:p>
            <a:pPr marL="342891" indent="-34289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Provides critical background on individual and group life insurance and annuity products </a:t>
            </a:r>
          </a:p>
          <a:p>
            <a:pPr marL="342891" indent="-342891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Focuses on operations, functions, and product development unique to insurance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15</a:t>
            </a:fld>
            <a:endParaRPr lang="en-US" sz="900" dirty="0"/>
          </a:p>
        </p:txBody>
      </p:sp>
      <p:pic>
        <p:nvPicPr>
          <p:cNvPr id="3" name="Picture 2" descr="Picture">
            <a:extLst>
              <a:ext uri="{FF2B5EF4-FFF2-40B4-BE49-F238E27FC236}">
                <a16:creationId xmlns:a16="http://schemas.microsoft.com/office/drawing/2014/main" id="{78079CDE-D8BF-1814-965C-BA3EBDF4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515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25E8B5C-E002-971A-508C-F347E1C00946}"/>
              </a:ext>
            </a:extLst>
          </p:cNvPr>
          <p:cNvSpPr txBox="1"/>
          <p:nvPr/>
        </p:nvSpPr>
        <p:spPr>
          <a:xfrm>
            <a:off x="6634974" y="1856310"/>
            <a:ext cx="5408343" cy="2977376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EBFFDB-889A-3873-E9CF-F08A7A05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Immersion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E3BB-28A8-4518-2442-4627EBCDB68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16</a:t>
            </a:fld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077FC3-95E2-2A46-791B-E26DE9C3512C}"/>
              </a:ext>
            </a:extLst>
          </p:cNvPr>
          <p:cNvSpPr/>
          <p:nvPr/>
        </p:nvSpPr>
        <p:spPr>
          <a:xfrm>
            <a:off x="9153899" y="2568664"/>
            <a:ext cx="2480083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members rate Insurance Immersion among the most valuable programs we offer</a:t>
            </a:r>
            <a:r>
              <a:rPr lang="en-US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16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44C1BB-67BC-3D13-D89F-661BB28A4384}"/>
              </a:ext>
            </a:extLst>
          </p:cNvPr>
          <p:cNvGraphicFramePr/>
          <p:nvPr/>
        </p:nvGraphicFramePr>
        <p:xfrm>
          <a:off x="6634974" y="2310483"/>
          <a:ext cx="2907628" cy="206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44D8E4A-CE10-4D6F-F4F4-0F3B3155C58A}"/>
              </a:ext>
            </a:extLst>
          </p:cNvPr>
          <p:cNvSpPr txBox="1"/>
          <p:nvPr/>
        </p:nvSpPr>
        <p:spPr>
          <a:xfrm>
            <a:off x="306660" y="1166842"/>
            <a:ext cx="623459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Insurance Immersion </a:t>
            </a:r>
            <a:r>
              <a:rPr lang="en-US" dirty="0"/>
              <a:t>provides dynamic, instructor-led content focused on life insurance products, operations, and how insurers make money</a:t>
            </a:r>
          </a:p>
          <a:p>
            <a:pPr>
              <a:buClrTx/>
              <a:buSzPct val="100000"/>
            </a:pPr>
            <a:endParaRPr lang="en-US" dirty="0"/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Ideal for: </a:t>
            </a:r>
            <a:endParaRPr lang="en-US" sz="1800" b="1"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Mid-level managers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Emerging leaders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High potentials</a:t>
            </a:r>
          </a:p>
          <a:p>
            <a:pPr lvl="1">
              <a:buSzPct val="100000"/>
            </a:pPr>
            <a:endParaRPr lang="en-US" sz="1800" dirty="0"/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Fourteen hours of live, fast-paced instruction lets learners connect with peers, </a:t>
            </a:r>
            <a:r>
              <a:rPr lang="en-US" sz="1800" dirty="0"/>
              <a:t>ask questions </a:t>
            </a:r>
            <a:r>
              <a:rPr lang="en-US" dirty="0"/>
              <a:t>&amp; relate answers to their specific roles</a:t>
            </a:r>
            <a:endParaRPr lang="en-US" sz="1800" dirty="0"/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Meaningful development experience forges connections and partnerships among colleagues</a:t>
            </a:r>
            <a:endParaRPr lang="en-US" sz="1800" dirty="0"/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Engaging, concentrated learning experience promotes networking and collaboration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937ED87-3DED-9054-DBC3-88020F099710}"/>
              </a:ext>
            </a:extLst>
          </p:cNvPr>
          <p:cNvSpPr txBox="1">
            <a:spLocks/>
          </p:cNvSpPr>
          <p:nvPr/>
        </p:nvSpPr>
        <p:spPr bwMode="auto">
          <a:xfrm>
            <a:off x="461365" y="6375759"/>
            <a:ext cx="8877780" cy="3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347472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None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2019 LOMA Member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6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67A633-CA5C-8872-AF61-E8FF942C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Mobility Suite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0FE9A-0BA3-5661-DE8F-E1F6F2BB6B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17</a:t>
            </a:fld>
            <a:endParaRPr lang="en-US" sz="900" dirty="0"/>
          </a:p>
        </p:txBody>
      </p:sp>
      <p:pic>
        <p:nvPicPr>
          <p:cNvPr id="8" name="Picture Placeholder 7" descr="A person walking up stairs with yellow arrows&#10;&#10;Description automatically generated">
            <a:extLst>
              <a:ext uri="{FF2B5EF4-FFF2-40B4-BE49-F238E27FC236}">
                <a16:creationId xmlns:a16="http://schemas.microsoft.com/office/drawing/2014/main" id="{2BEF81D2-C81C-F523-6538-0C76252A07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640" t="8686" r="-640" b="45794"/>
          <a:stretch/>
        </p:blipFill>
        <p:spPr>
          <a:xfrm>
            <a:off x="0" y="0"/>
            <a:ext cx="12192000" cy="4162425"/>
          </a:xfrm>
        </p:spPr>
      </p:pic>
    </p:spTree>
    <p:extLst>
      <p:ext uri="{BB962C8B-B14F-4D97-AF65-F5344CB8AC3E}">
        <p14:creationId xmlns:p14="http://schemas.microsoft.com/office/powerpoint/2010/main" val="46250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6750" y="2675170"/>
            <a:ext cx="3228975" cy="3049356"/>
            <a:chOff x="390525" y="2646475"/>
            <a:chExt cx="3228975" cy="3087574"/>
          </a:xfrm>
        </p:grpSpPr>
        <p:sp>
          <p:nvSpPr>
            <p:cNvPr id="53" name="Rectangle 52"/>
            <p:cNvSpPr/>
            <p:nvPr/>
          </p:nvSpPr>
          <p:spPr>
            <a:xfrm>
              <a:off x="390525" y="4208694"/>
              <a:ext cx="3228975" cy="1525355"/>
            </a:xfrm>
            <a:prstGeom prst="rect">
              <a:avLst/>
            </a:prstGeom>
            <a:solidFill>
              <a:srgbClr val="F9C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90525" y="2646475"/>
              <a:ext cx="3228975" cy="1525355"/>
            </a:xfrm>
            <a:prstGeom prst="rect">
              <a:avLst/>
            </a:prstGeom>
            <a:solidFill>
              <a:srgbClr val="129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Get Employees Onboard and Keep Them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>
                <a:latin typeface="+mj-lt"/>
              </a:rPr>
              <a:pPr/>
              <a:t>18</a:t>
            </a:fld>
            <a:endParaRPr lang="en-US" sz="900" dirty="0">
              <a:latin typeface="+mj-lt"/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0050" y="5978743"/>
            <a:ext cx="9372600" cy="879257"/>
          </a:xfrm>
        </p:spPr>
        <p:txBody>
          <a:bodyPr/>
          <a:lstStyle/>
          <a:p>
            <a:r>
              <a:rPr lang="en-US" sz="900" baseline="30000" dirty="0">
                <a:latin typeface="+mj-lt"/>
              </a:rPr>
              <a:t>13</a:t>
            </a:r>
            <a:r>
              <a:rPr lang="en-US" sz="900" dirty="0">
                <a:latin typeface="+mj-lt"/>
                <a:hlinkClick r:id="rId3"/>
              </a:rPr>
              <a:t>https://www.insurancebusinessmag.com/ca/news/breaking-news/report-reveals-truth-about-how-many-millennials-want-to-work-in-insurance-227021.aspx</a:t>
            </a:r>
            <a:endParaRPr lang="en-US" sz="900" dirty="0">
              <a:latin typeface="+mj-lt"/>
            </a:endParaRPr>
          </a:p>
          <a:p>
            <a:r>
              <a:rPr lang="en-US" sz="900" baseline="30000" dirty="0">
                <a:latin typeface="+mj-lt"/>
              </a:rPr>
              <a:t>14</a:t>
            </a:r>
            <a:r>
              <a:rPr lang="en-US" sz="900" dirty="0">
                <a:latin typeface="+mj-lt"/>
                <a:hlinkClick r:id="rId4"/>
              </a:rPr>
              <a:t>https://www.forbes.com/sites/larissafaw/2015/11/30/millennials-just-dont-want-to-be-insurance-agents/?sh=78e294a91838</a:t>
            </a:r>
            <a:endParaRPr lang="en-US" sz="900" dirty="0">
              <a:solidFill>
                <a:srgbClr val="666666"/>
              </a:solidFill>
              <a:latin typeface="+mj-lt"/>
            </a:endParaRPr>
          </a:p>
          <a:p>
            <a:r>
              <a:rPr lang="en-US" sz="900" baseline="30000" dirty="0">
                <a:latin typeface="+mj-lt"/>
              </a:rPr>
              <a:t>15</a:t>
            </a:r>
            <a:r>
              <a:rPr lang="en-US" sz="900" dirty="0">
                <a:latin typeface="+mj-lt"/>
              </a:rPr>
              <a:t>Ibid.</a:t>
            </a:r>
          </a:p>
          <a:p>
            <a:r>
              <a:rPr lang="en-US" sz="900" baseline="30000" dirty="0">
                <a:latin typeface="+mj-lt"/>
              </a:rPr>
              <a:t>16</a:t>
            </a:r>
            <a:r>
              <a:rPr lang="en-US" sz="900" dirty="0">
                <a:latin typeface="+mj-lt"/>
              </a:rPr>
              <a:t>2022 LOMA Member Survey</a:t>
            </a:r>
          </a:p>
          <a:p>
            <a:r>
              <a:rPr lang="en-US" sz="900" baseline="30000" dirty="0">
                <a:latin typeface="+mj-lt"/>
              </a:rPr>
              <a:t>17</a:t>
            </a:r>
            <a:r>
              <a:rPr lang="en-US" sz="900" dirty="0">
                <a:latin typeface="+mj-lt"/>
              </a:rPr>
              <a:t>Ibid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46253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18</a:t>
            </a:fld>
            <a:endParaRPr lang="en-US" sz="900" dirty="0"/>
          </a:p>
        </p:txBody>
      </p:sp>
      <p:sp>
        <p:nvSpPr>
          <p:cNvPr id="25" name="Rectangle 24"/>
          <p:cNvSpPr/>
          <p:nvPr/>
        </p:nvSpPr>
        <p:spPr>
          <a:xfrm>
            <a:off x="666750" y="1122594"/>
            <a:ext cx="3228975" cy="1525355"/>
          </a:xfrm>
          <a:prstGeom prst="rect">
            <a:avLst/>
          </a:prstGeom>
          <a:solidFill>
            <a:srgbClr val="00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974010" y="1297353"/>
            <a:ext cx="2597865" cy="1245822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>
              <a:buClr>
                <a:srgbClr val="005F9F"/>
              </a:buClr>
              <a:buSzPct val="100000"/>
              <a:buNone/>
            </a:pPr>
            <a:r>
              <a:rPr lang="en-US" sz="3200" b="1" kern="0" dirty="0">
                <a:solidFill>
                  <a:srgbClr val="F9C606"/>
                </a:solidFill>
              </a:rPr>
              <a:t>78%</a:t>
            </a:r>
            <a:r>
              <a:rPr lang="en-US" sz="2000" kern="0" dirty="0">
                <a:solidFill>
                  <a:schemeClr val="bg1"/>
                </a:solidFill>
              </a:rPr>
              <a:t> of Millennials are </a:t>
            </a:r>
            <a:r>
              <a:rPr lang="en-US" sz="2000" b="1" kern="0" dirty="0">
                <a:solidFill>
                  <a:srgbClr val="F9C606"/>
                </a:solidFill>
              </a:rPr>
              <a:t>unfamiliar</a:t>
            </a:r>
            <a:r>
              <a:rPr lang="en-US" sz="2000" kern="0" dirty="0">
                <a:solidFill>
                  <a:schemeClr val="bg1"/>
                </a:solidFill>
              </a:rPr>
              <a:t> with the industry</a:t>
            </a:r>
            <a:r>
              <a:rPr lang="en-US" sz="1800" kern="0" baseline="30000" dirty="0">
                <a:solidFill>
                  <a:schemeClr val="bg1"/>
                </a:solidFill>
              </a:rPr>
              <a:t>13</a:t>
            </a:r>
            <a:endParaRPr lang="en-US" sz="2000" kern="0" baseline="30000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857250" y="4376843"/>
            <a:ext cx="2838450" cy="118575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>
              <a:buClr>
                <a:srgbClr val="005F9F"/>
              </a:buClr>
              <a:buSzPct val="100000"/>
              <a:buNone/>
            </a:pPr>
            <a:r>
              <a:rPr lang="en-US" sz="2800" b="1" kern="0" dirty="0">
                <a:solidFill>
                  <a:srgbClr val="005F9F"/>
                </a:solidFill>
              </a:rPr>
              <a:t>51% </a:t>
            </a:r>
            <a:r>
              <a:rPr lang="en-US" sz="2000" kern="0" dirty="0"/>
              <a:t>say insurance agents </a:t>
            </a:r>
            <a:r>
              <a:rPr lang="en-US" sz="2000" b="1" kern="0" dirty="0">
                <a:solidFill>
                  <a:srgbClr val="005F9F"/>
                </a:solidFill>
              </a:rPr>
              <a:t>only</a:t>
            </a:r>
            <a:r>
              <a:rPr lang="en-US" sz="2000" kern="0" dirty="0"/>
              <a:t> care about making money</a:t>
            </a:r>
            <a:r>
              <a:rPr lang="en-US" sz="2000" kern="0" baseline="30000" dirty="0"/>
              <a:t>15</a:t>
            </a:r>
            <a:endParaRPr lang="en-US" sz="2000" kern="0" dirty="0"/>
          </a:p>
        </p:txBody>
      </p:sp>
      <p:sp>
        <p:nvSpPr>
          <p:cNvPr id="22" name="Rectangle 21"/>
          <p:cNvSpPr/>
          <p:nvPr/>
        </p:nvSpPr>
        <p:spPr>
          <a:xfrm>
            <a:off x="7983419" y="3448050"/>
            <a:ext cx="3484681" cy="2271325"/>
          </a:xfrm>
          <a:prstGeom prst="rect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981950" y="1119572"/>
            <a:ext cx="3476625" cy="2270598"/>
          </a:xfrm>
          <a:prstGeom prst="rect">
            <a:avLst/>
          </a:prstGeom>
          <a:solidFill>
            <a:srgbClr val="00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8338251" y="3818857"/>
            <a:ext cx="2927594" cy="1900132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>
              <a:buClr>
                <a:srgbClr val="005F9F"/>
              </a:buClr>
              <a:buSzPct val="100000"/>
              <a:buNone/>
            </a:pPr>
            <a:r>
              <a:rPr lang="en-US" sz="2800" b="1" kern="0" dirty="0">
                <a:solidFill>
                  <a:srgbClr val="005F9F"/>
                </a:solidFill>
              </a:rPr>
              <a:t>97% </a:t>
            </a:r>
            <a:r>
              <a:rPr lang="en-US" sz="2000" kern="0" dirty="0"/>
              <a:t>say they have a </a:t>
            </a:r>
            <a:r>
              <a:rPr lang="en-US" sz="2000" b="1" kern="0" dirty="0">
                <a:solidFill>
                  <a:srgbClr val="005F9F"/>
                </a:solidFill>
              </a:rPr>
              <a:t>positive perception </a:t>
            </a:r>
            <a:r>
              <a:rPr lang="en-US" sz="2000" kern="0" dirty="0"/>
              <a:t>of the industry after taking LOMA courses</a:t>
            </a:r>
            <a:r>
              <a:rPr lang="en-US" sz="2000" kern="0" baseline="30000" dirty="0"/>
              <a:t>17</a:t>
            </a:r>
            <a:endParaRPr lang="en-US" sz="2000" kern="0" dirty="0"/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8010069" y="1400098"/>
            <a:ext cx="3146520" cy="1855636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 algn="r">
              <a:buClr>
                <a:srgbClr val="005F9F"/>
              </a:buClr>
              <a:buSzPct val="100000"/>
              <a:buNone/>
            </a:pPr>
            <a:r>
              <a:rPr lang="en-US" sz="2800" b="1" kern="0" dirty="0">
                <a:solidFill>
                  <a:srgbClr val="F9C606"/>
                </a:solidFill>
              </a:rPr>
              <a:t>98% </a:t>
            </a:r>
            <a:r>
              <a:rPr lang="en-US" sz="2000" kern="0" dirty="0">
                <a:solidFill>
                  <a:schemeClr val="bg1"/>
                </a:solidFill>
              </a:rPr>
              <a:t>are </a:t>
            </a:r>
            <a:r>
              <a:rPr lang="en-US" sz="2000" b="1" kern="0" dirty="0">
                <a:solidFill>
                  <a:srgbClr val="F9C606"/>
                </a:solidFill>
              </a:rPr>
              <a:t>confident</a:t>
            </a:r>
            <a:br>
              <a:rPr lang="en-US" sz="2000" kern="0" dirty="0">
                <a:solidFill>
                  <a:schemeClr val="bg1"/>
                </a:solidFill>
              </a:rPr>
            </a:br>
            <a:r>
              <a:rPr lang="en-US" sz="2000" kern="0" dirty="0">
                <a:solidFill>
                  <a:schemeClr val="bg1"/>
                </a:solidFill>
              </a:rPr>
              <a:t>that they can apply the knowledge gained</a:t>
            </a:r>
            <a:br>
              <a:rPr lang="en-US" sz="2000" kern="0" dirty="0">
                <a:solidFill>
                  <a:schemeClr val="bg1"/>
                </a:solidFill>
              </a:rPr>
            </a:br>
            <a:r>
              <a:rPr lang="en-US" sz="2000" kern="0" dirty="0">
                <a:solidFill>
                  <a:schemeClr val="bg1"/>
                </a:solidFill>
              </a:rPr>
              <a:t>because courses provide</a:t>
            </a:r>
            <a:br>
              <a:rPr lang="en-US" sz="2000" kern="0" dirty="0">
                <a:solidFill>
                  <a:schemeClr val="bg1"/>
                </a:solidFill>
              </a:rPr>
            </a:br>
            <a:r>
              <a:rPr lang="en-US" sz="2000" b="1" kern="0" dirty="0">
                <a:solidFill>
                  <a:srgbClr val="F9C606"/>
                </a:solidFill>
              </a:rPr>
              <a:t>real-world examples</a:t>
            </a:r>
            <a:r>
              <a:rPr lang="en-US" sz="2000" kern="0" baseline="30000" dirty="0">
                <a:solidFill>
                  <a:schemeClr val="bg1"/>
                </a:solidFill>
              </a:rPr>
              <a:t>16</a:t>
            </a:r>
            <a:endParaRPr lang="en-US" sz="2000" b="1" kern="0" dirty="0">
              <a:solidFill>
                <a:srgbClr val="F9C606"/>
              </a:solidFill>
            </a:endParaRPr>
          </a:p>
        </p:txBody>
      </p:sp>
      <p:sp>
        <p:nvSpPr>
          <p:cNvPr id="39" name="Text Placeholder 4"/>
          <p:cNvSpPr txBox="1">
            <a:spLocks/>
          </p:cNvSpPr>
          <p:nvPr/>
        </p:nvSpPr>
        <p:spPr>
          <a:xfrm>
            <a:off x="913451" y="2809736"/>
            <a:ext cx="2272982" cy="445525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>
              <a:buClr>
                <a:srgbClr val="005F9F"/>
              </a:buClr>
              <a:buSzPct val="100000"/>
              <a:buNone/>
            </a:pPr>
            <a:r>
              <a:rPr lang="en-US" sz="2800" b="1" kern="0" dirty="0">
                <a:solidFill>
                  <a:schemeClr val="bg1"/>
                </a:solidFill>
              </a:rPr>
              <a:t>78% </a:t>
            </a:r>
            <a:r>
              <a:rPr lang="en-US" sz="2000" kern="0" dirty="0">
                <a:solidFill>
                  <a:schemeClr val="bg1"/>
                </a:solidFill>
              </a:rPr>
              <a:t>of women</a:t>
            </a:r>
            <a:endParaRPr lang="en-US" sz="2000" kern="0" dirty="0"/>
          </a:p>
        </p:txBody>
      </p:sp>
      <p:sp>
        <p:nvSpPr>
          <p:cNvPr id="40" name="Text Placeholder 4"/>
          <p:cNvSpPr txBox="1">
            <a:spLocks/>
          </p:cNvSpPr>
          <p:nvPr/>
        </p:nvSpPr>
        <p:spPr>
          <a:xfrm>
            <a:off x="857250" y="3152775"/>
            <a:ext cx="2990850" cy="1459731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>
              <a:buClr>
                <a:srgbClr val="005F9F"/>
              </a:buClr>
              <a:buSzPct val="100000"/>
              <a:buNone/>
            </a:pPr>
            <a:r>
              <a:rPr lang="en-US" sz="2000" kern="0" dirty="0"/>
              <a:t>and </a:t>
            </a:r>
            <a:r>
              <a:rPr lang="en-US" sz="2800" b="1" kern="0" dirty="0">
                <a:solidFill>
                  <a:schemeClr val="bg1"/>
                </a:solidFill>
              </a:rPr>
              <a:t>68%</a:t>
            </a:r>
            <a:r>
              <a:rPr lang="en-US" sz="2800" kern="0" dirty="0">
                <a:solidFill>
                  <a:schemeClr val="bg1"/>
                </a:solidFill>
              </a:rPr>
              <a:t> </a:t>
            </a:r>
            <a:r>
              <a:rPr lang="en-US" sz="2000" kern="0" dirty="0">
                <a:solidFill>
                  <a:schemeClr val="bg1"/>
                </a:solidFill>
              </a:rPr>
              <a:t>of men </a:t>
            </a:r>
            <a:r>
              <a:rPr lang="en-US" sz="2000" kern="0" dirty="0"/>
              <a:t>say insurance is too boring</a:t>
            </a:r>
            <a:r>
              <a:rPr lang="en-US" sz="2000" kern="0" baseline="30000" dirty="0"/>
              <a:t>14</a:t>
            </a:r>
            <a:endParaRPr lang="en-US" sz="2000" kern="0" dirty="0"/>
          </a:p>
        </p:txBody>
      </p:sp>
      <p:pic>
        <p:nvPicPr>
          <p:cNvPr id="54" name="Picture 8" descr="http://llglobal/cs/mktg/Collateral/Stock%20Photos/Collaboration%20and%20Leadership/GettyImages-1345107602-1200ma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496" y="1125855"/>
            <a:ext cx="3964692" cy="2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://llglobal/cs/mktg/Collateral/Stock%20Photos/Collaboration%20and%20Leadership/GettyImages-502393910-1200max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574" y="3838575"/>
            <a:ext cx="3972226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18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FBF6B2-35EE-690F-1D4B-8E2D668256B4}"/>
              </a:ext>
            </a:extLst>
          </p:cNvPr>
          <p:cNvSpPr txBox="1"/>
          <p:nvPr/>
        </p:nvSpPr>
        <p:spPr>
          <a:xfrm>
            <a:off x="8229600" y="3069555"/>
            <a:ext cx="3824749" cy="2864987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B9865-9482-800C-757C-DB03A7A42BA0}"/>
              </a:ext>
            </a:extLst>
          </p:cNvPr>
          <p:cNvSpPr txBox="1"/>
          <p:nvPr/>
        </p:nvSpPr>
        <p:spPr>
          <a:xfrm>
            <a:off x="4183625" y="3071660"/>
            <a:ext cx="3824749" cy="2864987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D426F-64D5-A0CC-8E75-0073F23647A4}"/>
              </a:ext>
            </a:extLst>
          </p:cNvPr>
          <p:cNvSpPr txBox="1"/>
          <p:nvPr/>
        </p:nvSpPr>
        <p:spPr>
          <a:xfrm>
            <a:off x="137651" y="3071660"/>
            <a:ext cx="3824749" cy="2864987"/>
          </a:xfrm>
          <a:prstGeom prst="rect">
            <a:avLst/>
          </a:prstGeom>
          <a:solidFill>
            <a:srgbClr val="EAE6E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6271" y="949018"/>
            <a:ext cx="11114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tx2"/>
                </a:solidFill>
              </a:rPr>
              <a:t>Features unlimited access to a deep library of short, industry-specific content </a:t>
            </a:r>
          </a:p>
          <a:p>
            <a:pPr algn="ctr"/>
            <a:r>
              <a:rPr lang="en-US" sz="2000" i="1" dirty="0">
                <a:solidFill>
                  <a:schemeClr val="tx2"/>
                </a:solidFill>
              </a:rPr>
              <a:t>on foundational and emerging topics</a:t>
            </a:r>
          </a:p>
        </p:txBody>
      </p:sp>
      <p:pic>
        <p:nvPicPr>
          <p:cNvPr id="6" name="Picture 5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689" y="2038166"/>
            <a:ext cx="729776" cy="77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8" y="3071660"/>
            <a:ext cx="371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Build a Foundation &amp; Stay Current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707" y="3172019"/>
            <a:ext cx="363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Personalized Learning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8601788" y="3172019"/>
            <a:ext cx="276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Simple to Administer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2965" y="3818350"/>
            <a:ext cx="36303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dirty="0"/>
              <a:t>Bite-sized, ever-expanding course library with mobile-ready content</a:t>
            </a:r>
          </a:p>
          <a:p>
            <a:endParaRPr lang="en-US" sz="1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dirty="0"/>
              <a:t>Customized learning paths to growth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891" indent="-34289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52718" y="3756762"/>
            <a:ext cx="3393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dirty="0"/>
              <a:t>Provides industry-specific,  foundational knowledge on life insurance, annuities, and workplace benefits</a:t>
            </a:r>
          </a:p>
          <a:p>
            <a:endParaRPr lang="en-US" sz="16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1600" dirty="0"/>
              <a:t>Offers short content on hot topics to keep employees up-to-date on industry trends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3700" y="3768963"/>
            <a:ext cx="3203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Compatible with your learning experience platform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All access, cost effective annual subscription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600" dirty="0"/>
              <a:t>Group purchase model 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Industry Advantage</a:t>
            </a:r>
          </a:p>
        </p:txBody>
      </p:sp>
      <p:pic>
        <p:nvPicPr>
          <p:cNvPr id="2052" name="Picture 4" descr="Picture">
            <a:extLst>
              <a:ext uri="{FF2B5EF4-FFF2-40B4-BE49-F238E27FC236}">
                <a16:creationId xmlns:a16="http://schemas.microsoft.com/office/drawing/2014/main" id="{8037E805-14AC-6547-3D7D-AF5EFBD91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73" y="2038166"/>
            <a:ext cx="805699" cy="79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">
            <a:extLst>
              <a:ext uri="{FF2B5EF4-FFF2-40B4-BE49-F238E27FC236}">
                <a16:creationId xmlns:a16="http://schemas.microsoft.com/office/drawing/2014/main" id="{157BD793-7EB5-8051-DFD0-4CE5AA24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75" y="2038166"/>
            <a:ext cx="941583" cy="9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7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LIMRA and LOMA: Empowering Our Members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6732784" y="1065401"/>
            <a:ext cx="4986638" cy="47817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4534" y="1065401"/>
            <a:ext cx="6031345" cy="4781725"/>
          </a:xfrm>
          <a:prstGeom prst="rect">
            <a:avLst/>
          </a:prstGeom>
          <a:solidFill>
            <a:srgbClr val="005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8192" y="2213454"/>
            <a:ext cx="2286000" cy="1920240"/>
          </a:xfrm>
          <a:prstGeom prst="rect">
            <a:avLst/>
          </a:prstGeom>
          <a:solidFill>
            <a:srgbClr val="FAC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C80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6262" y="2772478"/>
            <a:ext cx="1949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organization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4534" y="1122964"/>
            <a:ext cx="60840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>
                <a:schemeClr val="accent1"/>
              </a:buClr>
              <a:defRPr/>
            </a:pPr>
            <a:r>
              <a:rPr lang="en-US" sz="2800" b="1" dirty="0">
                <a:solidFill>
                  <a:srgbClr val="FAC809"/>
                </a:solidFill>
              </a:rPr>
              <a:t>Largest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trade association in the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world serving financial services</a:t>
            </a:r>
          </a:p>
          <a:p>
            <a:pPr algn="ctr" defTabSz="914378">
              <a:buClr>
                <a:schemeClr val="accent1"/>
              </a:buClr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97B020-5162-4D5C-B266-201B74FD7BED}"/>
              </a:ext>
            </a:extLst>
          </p:cNvPr>
          <p:cNvSpPr txBox="1">
            <a:spLocks/>
          </p:cNvSpPr>
          <p:nvPr/>
        </p:nvSpPr>
        <p:spPr>
          <a:xfrm>
            <a:off x="902577" y="2331509"/>
            <a:ext cx="2240452" cy="417263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75"/>
              </a:spcBef>
              <a:buSzPct val="100000"/>
            </a:pPr>
            <a:r>
              <a:rPr lang="en-US" sz="2800" b="1" kern="0" dirty="0">
                <a:solidFill>
                  <a:srgbClr val="005F9F"/>
                </a:solidFill>
                <a:latin typeface="+mj-lt"/>
              </a:rPr>
              <a:t>LIMRA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739" y="4747001"/>
            <a:ext cx="516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chemeClr val="accent1"/>
              </a:buClr>
              <a:buSzPct val="135000"/>
              <a:defRPr/>
            </a:pPr>
            <a:r>
              <a:rPr lang="en-US" dirty="0">
                <a:solidFill>
                  <a:schemeClr val="bg1"/>
                </a:solidFill>
              </a:rPr>
              <a:t>Serving members for over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rgbClr val="FAC809"/>
                </a:solidFill>
              </a:rPr>
              <a:t>100</a:t>
            </a:r>
            <a:r>
              <a:rPr lang="en-US" dirty="0">
                <a:solidFill>
                  <a:schemeClr val="bg1"/>
                </a:solidFill>
              </a:rPr>
              <a:t> years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defTabSz="914378">
              <a:buClr>
                <a:schemeClr val="accent1"/>
              </a:buClr>
              <a:defRPr/>
            </a:pPr>
            <a:r>
              <a:rPr lang="en-US" dirty="0">
                <a:solidFill>
                  <a:schemeClr val="bg1"/>
                </a:solidFill>
              </a:rPr>
              <a:t>Over</a:t>
            </a:r>
            <a:r>
              <a:rPr lang="en-US" sz="2800" b="1" dirty="0">
                <a:solidFill>
                  <a:srgbClr val="FAC809"/>
                </a:solidFill>
              </a:rPr>
              <a:t> 700</a:t>
            </a:r>
            <a:r>
              <a:rPr lang="en-US" dirty="0">
                <a:solidFill>
                  <a:schemeClr val="bg1"/>
                </a:solidFill>
              </a:rPr>
              <a:t> member companies in </a:t>
            </a:r>
            <a:r>
              <a:rPr lang="en-US" sz="2800" b="1" dirty="0">
                <a:solidFill>
                  <a:srgbClr val="FAC809"/>
                </a:solidFill>
              </a:rPr>
              <a:t>66</a:t>
            </a:r>
            <a:r>
              <a:rPr lang="en-US" dirty="0">
                <a:solidFill>
                  <a:schemeClr val="bg1"/>
                </a:solidFill>
              </a:rPr>
              <a:t> countries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12439" y="2213968"/>
            <a:ext cx="2286000" cy="1920240"/>
          </a:xfrm>
          <a:prstGeom prst="rect">
            <a:avLst/>
          </a:prstGeom>
          <a:solidFill>
            <a:srgbClr val="FAC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AC80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2120" y="2772992"/>
            <a:ext cx="1949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297B020-5162-4D5C-B266-201B74FD7BED}"/>
              </a:ext>
            </a:extLst>
          </p:cNvPr>
          <p:cNvSpPr txBox="1">
            <a:spLocks/>
          </p:cNvSpPr>
          <p:nvPr/>
        </p:nvSpPr>
        <p:spPr>
          <a:xfrm>
            <a:off x="3632720" y="2332023"/>
            <a:ext cx="2240452" cy="417263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75"/>
              </a:spcBef>
              <a:buSzPct val="100000"/>
            </a:pPr>
            <a:r>
              <a:rPr lang="en-US" sz="2800" b="1" kern="0" dirty="0">
                <a:solidFill>
                  <a:srgbClr val="005F9F"/>
                </a:solidFill>
                <a:latin typeface="+mj-lt"/>
              </a:rPr>
              <a:t>LOMA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27971" y="1133844"/>
            <a:ext cx="499144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>
              <a:buClr>
                <a:schemeClr val="accent1"/>
              </a:buClr>
              <a:defRPr/>
            </a:pPr>
            <a:r>
              <a:rPr lang="en-US" sz="2600" b="1" dirty="0">
                <a:solidFill>
                  <a:srgbClr val="005F9F"/>
                </a:solidFill>
              </a:rPr>
              <a:t>The Key Markets We Serve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30091" y="1840757"/>
            <a:ext cx="1303783" cy="1303783"/>
            <a:chOff x="2466975" y="3429000"/>
            <a:chExt cx="1704975" cy="1704975"/>
          </a:xfrm>
          <a:solidFill>
            <a:srgbClr val="FAC809"/>
          </a:solidFill>
        </p:grpSpPr>
        <p:sp>
          <p:nvSpPr>
            <p:cNvPr id="16" name="Oval 15"/>
            <p:cNvSpPr/>
            <p:nvPr/>
          </p:nvSpPr>
          <p:spPr>
            <a:xfrm>
              <a:off x="2466975" y="3429000"/>
              <a:ext cx="1704975" cy="1704975"/>
            </a:xfrm>
            <a:prstGeom prst="ellipse">
              <a:avLst/>
            </a:prstGeom>
            <a:grpFill/>
            <a:ln w="19050"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1629" y="3654657"/>
              <a:ext cx="1135046" cy="1233212"/>
            </a:xfrm>
            <a:prstGeom prst="rect">
              <a:avLst/>
            </a:prstGeom>
            <a:grpFill/>
          </p:spPr>
        </p:pic>
      </p:grpSp>
      <p:grpSp>
        <p:nvGrpSpPr>
          <p:cNvPr id="18" name="Group 17"/>
          <p:cNvGrpSpPr/>
          <p:nvPr/>
        </p:nvGrpSpPr>
        <p:grpSpPr>
          <a:xfrm>
            <a:off x="9798419" y="1840757"/>
            <a:ext cx="1303783" cy="1303783"/>
            <a:chOff x="4314825" y="3429000"/>
            <a:chExt cx="1704975" cy="1704975"/>
          </a:xfrm>
          <a:solidFill>
            <a:srgbClr val="FAC809"/>
          </a:solidFill>
        </p:grpSpPr>
        <p:sp>
          <p:nvSpPr>
            <p:cNvPr id="19" name="Oval 18"/>
            <p:cNvSpPr/>
            <p:nvPr/>
          </p:nvSpPr>
          <p:spPr>
            <a:xfrm>
              <a:off x="4314825" y="3429000"/>
              <a:ext cx="1704975" cy="1704975"/>
            </a:xfrm>
            <a:prstGeom prst="ellipse">
              <a:avLst/>
            </a:prstGeom>
            <a:grpFill/>
            <a:ln w="19050"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575" y="3701662"/>
              <a:ext cx="1171575" cy="1078315"/>
            </a:xfrm>
            <a:prstGeom prst="rect">
              <a:avLst/>
            </a:prstGeom>
            <a:grpFill/>
          </p:spPr>
        </p:pic>
      </p:grpSp>
      <p:grpSp>
        <p:nvGrpSpPr>
          <p:cNvPr id="21" name="Group 20"/>
          <p:cNvGrpSpPr/>
          <p:nvPr/>
        </p:nvGrpSpPr>
        <p:grpSpPr>
          <a:xfrm>
            <a:off x="7513981" y="3814711"/>
            <a:ext cx="1303783" cy="1303783"/>
            <a:chOff x="6172200" y="3429000"/>
            <a:chExt cx="1704975" cy="1704975"/>
          </a:xfrm>
          <a:solidFill>
            <a:srgbClr val="FAC809"/>
          </a:solidFill>
        </p:grpSpPr>
        <p:sp>
          <p:nvSpPr>
            <p:cNvPr id="22" name="Oval 21"/>
            <p:cNvSpPr/>
            <p:nvPr/>
          </p:nvSpPr>
          <p:spPr>
            <a:xfrm>
              <a:off x="6172200" y="3429000"/>
              <a:ext cx="1704975" cy="1704975"/>
            </a:xfrm>
            <a:prstGeom prst="ellipse">
              <a:avLst/>
            </a:prstGeom>
            <a:grpFill/>
            <a:ln w="19050"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5723" y="3719512"/>
              <a:ext cx="1057276" cy="1171575"/>
            </a:xfrm>
            <a:prstGeom prst="rect">
              <a:avLst/>
            </a:prstGeom>
            <a:grpFill/>
          </p:spPr>
        </p:pic>
      </p:grpSp>
      <p:grpSp>
        <p:nvGrpSpPr>
          <p:cNvPr id="24" name="Group 23"/>
          <p:cNvGrpSpPr/>
          <p:nvPr/>
        </p:nvGrpSpPr>
        <p:grpSpPr>
          <a:xfrm>
            <a:off x="9882309" y="3814711"/>
            <a:ext cx="1303783" cy="1303783"/>
            <a:chOff x="8029575" y="3429000"/>
            <a:chExt cx="1704975" cy="1704975"/>
          </a:xfrm>
          <a:solidFill>
            <a:srgbClr val="FAC809"/>
          </a:solidFill>
        </p:grpSpPr>
        <p:sp>
          <p:nvSpPr>
            <p:cNvPr id="25" name="Oval 24"/>
            <p:cNvSpPr/>
            <p:nvPr/>
          </p:nvSpPr>
          <p:spPr>
            <a:xfrm>
              <a:off x="8029575" y="3429000"/>
              <a:ext cx="1704975" cy="1704975"/>
            </a:xfrm>
            <a:prstGeom prst="ellipse">
              <a:avLst/>
            </a:prstGeom>
            <a:grpFill/>
            <a:ln w="19050"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510" y="3700445"/>
              <a:ext cx="1109679" cy="1109679"/>
            </a:xfrm>
            <a:prstGeom prst="rect">
              <a:avLst/>
            </a:prstGeom>
            <a:grpFill/>
          </p:spPr>
        </p:pic>
      </p:grpSp>
      <p:sp>
        <p:nvSpPr>
          <p:cNvPr id="27" name="Flowchart: Process 26"/>
          <p:cNvSpPr/>
          <p:nvPr/>
        </p:nvSpPr>
        <p:spPr>
          <a:xfrm>
            <a:off x="6999405" y="3160518"/>
            <a:ext cx="2149385" cy="428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5F9F"/>
                </a:solidFill>
              </a:rPr>
              <a:t>LIFE INSURANCE</a:t>
            </a:r>
          </a:p>
        </p:txBody>
      </p:sp>
      <p:sp>
        <p:nvSpPr>
          <p:cNvPr id="28" name="Flowchart: Process 27"/>
          <p:cNvSpPr/>
          <p:nvPr/>
        </p:nvSpPr>
        <p:spPr>
          <a:xfrm>
            <a:off x="9417556" y="3160518"/>
            <a:ext cx="2149385" cy="428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5F9F"/>
                </a:solidFill>
              </a:rPr>
              <a:t>ANNUITY</a:t>
            </a:r>
          </a:p>
        </p:txBody>
      </p:sp>
      <p:sp>
        <p:nvSpPr>
          <p:cNvPr id="29" name="Flowchart: Process 28"/>
          <p:cNvSpPr/>
          <p:nvPr/>
        </p:nvSpPr>
        <p:spPr>
          <a:xfrm>
            <a:off x="6874968" y="5158498"/>
            <a:ext cx="2638148" cy="428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5F9F"/>
                </a:solidFill>
              </a:rPr>
              <a:t>WORKPLACE BENEFITS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9486066" y="5158498"/>
            <a:ext cx="2149385" cy="4286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005F9F"/>
                </a:solidFill>
              </a:rPr>
              <a:t>INTERNATIONAL</a:t>
            </a:r>
          </a:p>
        </p:txBody>
      </p:sp>
      <p:sp>
        <p:nvSpPr>
          <p:cNvPr id="31" name="Isosceles Triangle 30"/>
          <p:cNvSpPr/>
          <p:nvPr/>
        </p:nvSpPr>
        <p:spPr>
          <a:xfrm flipV="1">
            <a:off x="1438386" y="4228831"/>
            <a:ext cx="1202389" cy="4557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flipV="1">
            <a:off x="4154244" y="4239856"/>
            <a:ext cx="1202389" cy="45570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FLMI Designation as the Global Standard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76497"/>
            <a:ext cx="7626133" cy="80527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US" sz="1800" b="1" dirty="0"/>
              <a:t>The FLMI empowers your career-minded workforce to exceed expectations in this highly complex industry</a:t>
            </a:r>
          </a:p>
          <a:p>
            <a:pPr>
              <a:spcAft>
                <a:spcPts val="0"/>
              </a:spcAft>
            </a:pPr>
            <a:endParaRPr lang="en-US" sz="1600" b="1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FBDF13-C694-D65C-ADCD-40AC97E79995}"/>
              </a:ext>
            </a:extLst>
          </p:cNvPr>
          <p:cNvGraphicFramePr/>
          <p:nvPr/>
        </p:nvGraphicFramePr>
        <p:xfrm>
          <a:off x="7708567" y="2008728"/>
          <a:ext cx="2448912" cy="154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524E6D0-708D-E5B3-C2A7-5BDCFF12B755}"/>
              </a:ext>
            </a:extLst>
          </p:cNvPr>
          <p:cNvSpPr/>
          <p:nvPr/>
        </p:nvSpPr>
        <p:spPr>
          <a:xfrm>
            <a:off x="9604461" y="2151523"/>
            <a:ext cx="2298403" cy="1256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learners find designations to be valuable or very valuable</a:t>
            </a:r>
            <a:r>
              <a:rPr lang="en-US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endParaRPr lang="en-US" sz="16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61AEBB-7728-B011-FC04-2D899517AAC1}"/>
              </a:ext>
            </a:extLst>
          </p:cNvPr>
          <p:cNvSpPr txBox="1">
            <a:spLocks/>
          </p:cNvSpPr>
          <p:nvPr/>
        </p:nvSpPr>
        <p:spPr bwMode="auto">
          <a:xfrm>
            <a:off x="461365" y="6375759"/>
            <a:ext cx="8877780" cy="3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spcCol="347472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None/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2022 LOMA Member Survey</a:t>
            </a:r>
          </a:p>
          <a:p>
            <a:r>
              <a:rPr lang="en-US" kern="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</a:rPr>
              <a:t>Ibid</a:t>
            </a:r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938919-1911-28EB-CDDD-4748788E6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3" y="1898793"/>
            <a:ext cx="7626134" cy="399638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2570FF6-7F4E-A1A6-E3CE-C31B2F00683D}"/>
              </a:ext>
            </a:extLst>
          </p:cNvPr>
          <p:cNvGraphicFramePr/>
          <p:nvPr/>
        </p:nvGraphicFramePr>
        <p:xfrm>
          <a:off x="7708567" y="3830444"/>
          <a:ext cx="2448912" cy="154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E0EBEC4-8D29-34A9-C407-A16028E662BD}"/>
              </a:ext>
            </a:extLst>
          </p:cNvPr>
          <p:cNvSpPr/>
          <p:nvPr/>
        </p:nvSpPr>
        <p:spPr>
          <a:xfrm>
            <a:off x="9604461" y="3973239"/>
            <a:ext cx="2298403" cy="155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learners agree real-world examples in the courses helped them in their day-to-day work</a:t>
            </a:r>
            <a:r>
              <a:rPr lang="en-US" sz="16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endParaRPr lang="en-US" sz="16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4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539299-9C86-9829-2FD9-9A9DF841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89" y="1889096"/>
            <a:ext cx="5475211" cy="30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Non-Financial Managers Unlock Financial 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2741" y="1163655"/>
            <a:ext cx="6087067" cy="453068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5F9F"/>
                </a:solidFill>
              </a:rPr>
              <a:t>Finance for Insurance Leaders: a 2-Day, In-Person Program to Help Leaders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005F9F"/>
                </a:solidFill>
              </a:rPr>
              <a:t>Master the Language of Numbers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300" dirty="0"/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Clarifies industry-specific financial concepts, strengthens financial acumen, and helps leaders apply them in their roles</a:t>
            </a:r>
          </a:p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Offers meaningful discussion with our dynamic instructor and groups of 10-25 leaders</a:t>
            </a:r>
            <a:endParaRPr lang="en-US" sz="1800" b="1" dirty="0">
              <a:solidFill>
                <a:srgbClr val="005F9F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026EA0"/>
              </a:buClr>
            </a:pPr>
            <a:r>
              <a:rPr lang="en-US" sz="1800" b="1" dirty="0">
                <a:solidFill>
                  <a:srgbClr val="005F9F"/>
                </a:solidFill>
              </a:rPr>
              <a:t>Who Participates:</a:t>
            </a:r>
          </a:p>
          <a:p>
            <a:pPr marL="800091" marR="0" lvl="1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Senior &amp; middle managers in non-financial business areas</a:t>
            </a:r>
          </a:p>
          <a:p>
            <a:pPr marL="800091" marR="0" lvl="1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Leaders in Operations, IT, Marketing, HR, Distribution, and Products</a:t>
            </a:r>
          </a:p>
          <a:p>
            <a:pPr marL="800091" marR="0" lvl="1" indent="-342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 leaders who need stronger financial acumen to achieve next level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106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04B8A3-5E33-18AE-5AF6-B8E8AF7F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Employee Perspective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34FAA-4B8B-8481-5277-E426D6621D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9D7AC-4C61-4C09-34F1-4D5478505B40}"/>
              </a:ext>
            </a:extLst>
          </p:cNvPr>
          <p:cNvSpPr txBox="1"/>
          <p:nvPr/>
        </p:nvSpPr>
        <p:spPr>
          <a:xfrm>
            <a:off x="792630" y="6353165"/>
            <a:ext cx="6137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aseline="30000" dirty="0"/>
              <a:t>20</a:t>
            </a:r>
            <a:r>
              <a:rPr lang="en-US" sz="1000" dirty="0"/>
              <a:t>Workplace Learning Report, LinkedIn, 2023</a:t>
            </a:r>
          </a:p>
          <a:p>
            <a:r>
              <a:rPr lang="en-US" sz="1000" baseline="30000" dirty="0"/>
              <a:t>21</a:t>
            </a:r>
            <a:r>
              <a:rPr lang="en-US" sz="1000" dirty="0"/>
              <a:t>2022 LOMA Member Survey</a:t>
            </a:r>
            <a:endParaRPr lang="en-US" sz="1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B174A-735E-7B7C-29F7-9225F244F970}"/>
              </a:ext>
            </a:extLst>
          </p:cNvPr>
          <p:cNvSpPr txBox="1"/>
          <p:nvPr/>
        </p:nvSpPr>
        <p:spPr>
          <a:xfrm>
            <a:off x="210207" y="917084"/>
            <a:ext cx="81350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Top three reasons learners take a LOMA course</a:t>
            </a:r>
            <a:r>
              <a:rPr lang="en-US" sz="2800" baseline="30000" dirty="0"/>
              <a:t>20</a:t>
            </a:r>
            <a:r>
              <a:rPr lang="en-US" sz="2800" dirty="0"/>
              <a:t>: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ACCD45-3789-BB7C-B65C-ADFA4362A68A}"/>
              </a:ext>
            </a:extLst>
          </p:cNvPr>
          <p:cNvGrpSpPr/>
          <p:nvPr/>
        </p:nvGrpSpPr>
        <p:grpSpPr>
          <a:xfrm>
            <a:off x="8734096" y="1166758"/>
            <a:ext cx="2768253" cy="4247317"/>
            <a:chOff x="5829473" y="1305340"/>
            <a:chExt cx="2768253" cy="42473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114C29-ADE9-428B-E264-939D9CA1AA1C}"/>
                </a:ext>
              </a:extLst>
            </p:cNvPr>
            <p:cNvSpPr txBox="1"/>
            <p:nvPr/>
          </p:nvSpPr>
          <p:spPr>
            <a:xfrm>
              <a:off x="5829474" y="1305340"/>
              <a:ext cx="2768252" cy="4247317"/>
            </a:xfrm>
            <a:prstGeom prst="rect">
              <a:avLst/>
            </a:prstGeom>
            <a:solidFill>
              <a:srgbClr val="EAE6E2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7B90C9-5E76-AAB3-426D-CE8DC57E177D}"/>
                </a:ext>
              </a:extLst>
            </p:cNvPr>
            <p:cNvSpPr txBox="1"/>
            <p:nvPr/>
          </p:nvSpPr>
          <p:spPr>
            <a:xfrm>
              <a:off x="5829473" y="2090254"/>
              <a:ext cx="276825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“Progress towards career goals” </a:t>
              </a:r>
              <a:r>
                <a:rPr lang="en-US" sz="2400" dirty="0"/>
                <a:t>is the #1 motivation for employees </a:t>
              </a:r>
            </a:p>
            <a:p>
              <a:pPr algn="ctr"/>
              <a:r>
                <a:rPr lang="en-US" sz="2400" dirty="0"/>
                <a:t>to learn</a:t>
              </a:r>
              <a:r>
                <a:rPr lang="en-US" sz="2400" baseline="30000" dirty="0"/>
                <a:t>21</a:t>
              </a:r>
              <a:endParaRPr lang="en-US" dirty="0"/>
            </a:p>
          </p:txBody>
        </p:sp>
      </p:grp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566CFF1-820D-8C8E-68C5-9CE687DFE4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353350"/>
              </p:ext>
            </p:extLst>
          </p:nvPr>
        </p:nvGraphicFramePr>
        <p:xfrm>
          <a:off x="668630" y="1706349"/>
          <a:ext cx="6835230" cy="424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7196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Empowering Confidence in Your Talent Strategy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95001" y="1883797"/>
            <a:ext cx="2909283" cy="3164461"/>
            <a:chOff x="4386263" y="2578893"/>
            <a:chExt cx="3419474" cy="3306738"/>
          </a:xfrm>
        </p:grpSpPr>
        <p:sp>
          <p:nvSpPr>
            <p:cNvPr id="17" name="Rectangle 16"/>
            <p:cNvSpPr/>
            <p:nvPr/>
          </p:nvSpPr>
          <p:spPr>
            <a:xfrm>
              <a:off x="4386263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81837" y="2578893"/>
              <a:ext cx="1473769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66108" y="3955945"/>
              <a:ext cx="3133725" cy="192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Develop and Retain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Talent Mobility Suite</a:t>
              </a:r>
            </a:p>
            <a:p>
              <a:pPr algn="ctr"/>
              <a:r>
                <a:rPr lang="en-US" sz="2400" b="1" dirty="0">
                  <a:solidFill>
                    <a:srgbClr val="004C9D"/>
                  </a:solidFill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40451" y="1883797"/>
            <a:ext cx="3038546" cy="2846214"/>
            <a:chOff x="7962901" y="2578893"/>
            <a:chExt cx="3419474" cy="2974182"/>
          </a:xfrm>
        </p:grpSpPr>
        <p:sp>
          <p:nvSpPr>
            <p:cNvPr id="31" name="Rectangle 30"/>
            <p:cNvSpPr/>
            <p:nvPr/>
          </p:nvSpPr>
          <p:spPr>
            <a:xfrm>
              <a:off x="7962901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91474" y="3924300"/>
              <a:ext cx="3371519" cy="154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Deepen Executive Bench Strength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Strategic Leadership Experience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8887834" y="2578893"/>
              <a:ext cx="1411073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6" descr="Pictur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724" y="2789464"/>
              <a:ext cx="828676" cy="82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982322" y="1883797"/>
            <a:ext cx="2901901" cy="2846214"/>
            <a:chOff x="747632" y="2578893"/>
            <a:chExt cx="3507393" cy="2974182"/>
          </a:xfrm>
        </p:grpSpPr>
        <p:sp>
          <p:nvSpPr>
            <p:cNvPr id="36" name="Rectangle 35"/>
            <p:cNvSpPr/>
            <p:nvPr/>
          </p:nvSpPr>
          <p:spPr>
            <a:xfrm>
              <a:off x="804863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26194" y="2578893"/>
              <a:ext cx="1485372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7632" y="3909482"/>
              <a:ext cx="3507393" cy="154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Onboard Effectively 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Accelerate Impact Suite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955D3F91-C5AF-6753-FE19-96F8664B602F}"/>
              </a:ext>
            </a:extLst>
          </p:cNvPr>
          <p:cNvSpPr/>
          <p:nvPr/>
        </p:nvSpPr>
        <p:spPr>
          <a:xfrm>
            <a:off x="5587284" y="2843750"/>
            <a:ext cx="764654" cy="361985"/>
          </a:xfrm>
          <a:prstGeom prst="rightArrow">
            <a:avLst/>
          </a:prstGeom>
          <a:solidFill>
            <a:srgbClr val="EAE6E2"/>
          </a:solidFill>
          <a:ln>
            <a:solidFill>
              <a:srgbClr val="EA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3621C2-845E-C806-738B-C419BB484BF7}"/>
              </a:ext>
            </a:extLst>
          </p:cNvPr>
          <p:cNvSpPr/>
          <p:nvPr/>
        </p:nvSpPr>
        <p:spPr>
          <a:xfrm>
            <a:off x="8602736" y="2843750"/>
            <a:ext cx="764654" cy="361985"/>
          </a:xfrm>
          <a:prstGeom prst="rightArrow">
            <a:avLst/>
          </a:prstGeom>
          <a:solidFill>
            <a:srgbClr val="EAE6E2"/>
          </a:solidFill>
          <a:ln>
            <a:solidFill>
              <a:srgbClr val="EA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A20C5F-7CC0-12E8-ED52-0E50E69840A9}"/>
              </a:ext>
            </a:extLst>
          </p:cNvPr>
          <p:cNvGrpSpPr/>
          <p:nvPr/>
        </p:nvGrpSpPr>
        <p:grpSpPr>
          <a:xfrm>
            <a:off x="110409" y="1883797"/>
            <a:ext cx="2829161" cy="2846214"/>
            <a:chOff x="804862" y="2578893"/>
            <a:chExt cx="3419475" cy="297418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B4252C-4280-D248-6856-DAFB6CF0EBBD}"/>
                </a:ext>
              </a:extLst>
            </p:cNvPr>
            <p:cNvSpPr/>
            <p:nvPr/>
          </p:nvSpPr>
          <p:spPr>
            <a:xfrm>
              <a:off x="804863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10C93A-5BA7-6A0B-A111-C4731440C7C7}"/>
                </a:ext>
              </a:extLst>
            </p:cNvPr>
            <p:cNvSpPr/>
            <p:nvPr/>
          </p:nvSpPr>
          <p:spPr>
            <a:xfrm>
              <a:off x="1726194" y="2578893"/>
              <a:ext cx="1485372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2" descr="Picture">
              <a:extLst>
                <a:ext uri="{FF2B5EF4-FFF2-40B4-BE49-F238E27FC236}">
                  <a16:creationId xmlns:a16="http://schemas.microsoft.com/office/drawing/2014/main" id="{D258AB48-A023-F3A3-6A99-304C4ECE7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621" y="2833591"/>
              <a:ext cx="773616" cy="74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FF319E-37E6-3763-26FE-C405C501CE40}"/>
                </a:ext>
              </a:extLst>
            </p:cNvPr>
            <p:cNvSpPr txBox="1"/>
            <p:nvPr/>
          </p:nvSpPr>
          <p:spPr>
            <a:xfrm>
              <a:off x="804862" y="3909482"/>
              <a:ext cx="3392537" cy="1206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Finding Ideal Talent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Assessments</a:t>
              </a:r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777C16E-B828-5D5D-9137-7DD1681BCB93}"/>
              </a:ext>
            </a:extLst>
          </p:cNvPr>
          <p:cNvSpPr/>
          <p:nvPr/>
        </p:nvSpPr>
        <p:spPr>
          <a:xfrm>
            <a:off x="2582772" y="2838399"/>
            <a:ext cx="764654" cy="361985"/>
          </a:xfrm>
          <a:prstGeom prst="rightArrow">
            <a:avLst/>
          </a:prstGeom>
          <a:solidFill>
            <a:srgbClr val="EAE6E2"/>
          </a:solidFill>
          <a:ln>
            <a:solidFill>
              <a:srgbClr val="EA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" descr="http://llglobal/cs/mktg/Collateral/Icons/Brand%20icons/Intention-Running.png">
            <a:extLst>
              <a:ext uri="{FF2B5EF4-FFF2-40B4-BE49-F238E27FC236}">
                <a16:creationId xmlns:a16="http://schemas.microsoft.com/office/drawing/2014/main" id="{14978724-24CD-B333-B934-16751CF3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64" y="2022173"/>
            <a:ext cx="1001675" cy="9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llglobal/cs/mktg/Collateral/Icons/Brand%20icons/person-stars.png">
            <a:extLst>
              <a:ext uri="{FF2B5EF4-FFF2-40B4-BE49-F238E27FC236}">
                <a16:creationId xmlns:a16="http://schemas.microsoft.com/office/drawing/2014/main" id="{19677243-DF91-14AC-EF74-22FC1597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66" y="2076432"/>
            <a:ext cx="794085" cy="79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42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Organization and Brands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24</a:t>
            </a:fld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7498100" y="419674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15670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8197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8722" y="4220054"/>
            <a:ext cx="2308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b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6297" y="4373942"/>
            <a:ext cx="1713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15854" y="4220054"/>
            <a:ext cx="170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en-US" sz="2000" b="1" baseline="0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Benefits</a:t>
            </a:r>
            <a:endParaRPr lang="en-US" sz="2000" b="1" dirty="0">
              <a:solidFill>
                <a:srgbClr val="005F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938197" y="3819365"/>
            <a:ext cx="6314263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650" y="2172095"/>
            <a:ext cx="4838700" cy="1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6725" y="247650"/>
            <a:ext cx="11306175" cy="581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25</a:t>
            </a:fld>
            <a:endParaRPr lang="en-US" sz="900" dirty="0"/>
          </a:p>
        </p:txBody>
      </p:sp>
      <p:sp>
        <p:nvSpPr>
          <p:cNvPr id="6" name="Rectangle 5"/>
          <p:cNvSpPr/>
          <p:nvPr/>
        </p:nvSpPr>
        <p:spPr>
          <a:xfrm>
            <a:off x="6505575" y="1524000"/>
            <a:ext cx="4870531" cy="3857625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21445" y="1820511"/>
            <a:ext cx="3704621" cy="319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financial services industry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empowering our members</a:t>
            </a:r>
            <a:b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B1D6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B1D6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B1D6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4B1D6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6835688" y="1671818"/>
            <a:ext cx="45719" cy="3514363"/>
          </a:xfrm>
          <a:prstGeom prst="rect">
            <a:avLst/>
          </a:prstGeom>
          <a:solidFill>
            <a:srgbClr val="129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1524000"/>
            <a:ext cx="5781675" cy="385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388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0110" y="1292137"/>
            <a:ext cx="8606672" cy="4594794"/>
          </a:xfrm>
          <a:prstGeom prst="rect">
            <a:avLst/>
          </a:prstGeom>
          <a:solidFill>
            <a:srgbClr val="004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64706" y="3921283"/>
            <a:ext cx="3773602" cy="16496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2" y="-49718"/>
            <a:ext cx="12191998" cy="890341"/>
          </a:xfrm>
        </p:spPr>
        <p:txBody>
          <a:bodyPr/>
          <a:lstStyle/>
          <a:p>
            <a:r>
              <a:rPr lang="en-US" dirty="0"/>
              <a:t>Early Career Talent Is Not Stable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32271" y="1894804"/>
            <a:ext cx="3888251" cy="14044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4000" b="1" dirty="0">
                <a:solidFill>
                  <a:srgbClr val="F9C606"/>
                </a:solidFill>
              </a:rPr>
              <a:t>60% </a:t>
            </a:r>
            <a:r>
              <a:rPr lang="en-US" sz="3000" dirty="0">
                <a:solidFill>
                  <a:schemeClr val="bg1"/>
                </a:solidFill>
              </a:rPr>
              <a:t>of young workers are at risk</a:t>
            </a:r>
          </a:p>
        </p:txBody>
      </p:sp>
      <p:sp>
        <p:nvSpPr>
          <p:cNvPr id="5" name="Rectangle 4"/>
          <p:cNvSpPr/>
          <p:nvPr/>
        </p:nvSpPr>
        <p:spPr>
          <a:xfrm>
            <a:off x="786142" y="3921283"/>
            <a:ext cx="3780511" cy="1649691"/>
          </a:xfrm>
          <a:prstGeom prst="rect">
            <a:avLst/>
          </a:prstGeom>
          <a:solidFill>
            <a:srgbClr val="429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313" y="4300647"/>
            <a:ext cx="319317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C9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another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C9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 open to 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new opportunity</a:t>
            </a:r>
          </a:p>
        </p:txBody>
      </p:sp>
      <p:sp>
        <p:nvSpPr>
          <p:cNvPr id="4" name="Isosceles Triangle 3"/>
          <p:cNvSpPr/>
          <p:nvPr/>
        </p:nvSpPr>
        <p:spPr>
          <a:xfrm rot="5400000">
            <a:off x="4099517" y="4395899"/>
            <a:ext cx="1649691" cy="719313"/>
          </a:xfrm>
          <a:prstGeom prst="triangle">
            <a:avLst/>
          </a:prstGeom>
          <a:solidFill>
            <a:srgbClr val="429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35184" y="5620905"/>
            <a:ext cx="6596322" cy="307451"/>
          </a:xfr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rgbClr val="4298BE"/>
              </a:buClr>
              <a:buSzPct val="90000"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LIMRA Benefits Attitude Tracker 2022, unpublished. Based on 232 financial services and Insurance employees.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6198" y="4300647"/>
            <a:ext cx="3730727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9C60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entry-level and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early-career employees are actively looking for a new position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/>
          <a:stretch/>
        </p:blipFill>
        <p:spPr>
          <a:xfrm>
            <a:off x="4564706" y="1513044"/>
            <a:ext cx="3717479" cy="19903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1CEB44-A576-C1D5-3AFA-CB91AE258F2C}"/>
              </a:ext>
            </a:extLst>
          </p:cNvPr>
          <p:cNvSpPr txBox="1"/>
          <p:nvPr/>
        </p:nvSpPr>
        <p:spPr>
          <a:xfrm>
            <a:off x="8856782" y="1292138"/>
            <a:ext cx="2900034" cy="459479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E2D0A-BC65-A356-7728-F37D8A862A8F}"/>
              </a:ext>
            </a:extLst>
          </p:cNvPr>
          <p:cNvSpPr txBox="1"/>
          <p:nvPr/>
        </p:nvSpPr>
        <p:spPr>
          <a:xfrm>
            <a:off x="8935118" y="1513044"/>
            <a:ext cx="269082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average employee tenure in financial services is </a:t>
            </a:r>
          </a:p>
          <a:p>
            <a:r>
              <a:rPr lang="en-US" sz="4000" b="1" dirty="0">
                <a:solidFill>
                  <a:srgbClr val="F9C606"/>
                </a:solidFill>
              </a:rPr>
              <a:t>4.8 years</a:t>
            </a:r>
            <a:r>
              <a:rPr lang="en-US" sz="4000" baseline="30000" dirty="0">
                <a:solidFill>
                  <a:srgbClr val="F9C606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C723A8-0907-C541-C671-C64184179334}"/>
              </a:ext>
            </a:extLst>
          </p:cNvPr>
          <p:cNvSpPr txBox="1"/>
          <p:nvPr/>
        </p:nvSpPr>
        <p:spPr>
          <a:xfrm>
            <a:off x="250110" y="6401282"/>
            <a:ext cx="6868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U.S. Bureau of Labor and Statistics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42CB5F22-B803-56F4-0A33-D0AC44E5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46" y="3818138"/>
            <a:ext cx="2768672" cy="17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2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174325" y="1353169"/>
            <a:ext cx="5084064" cy="3924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 Impression on the Workforce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4</a:t>
            </a:fld>
            <a:endParaRPr lang="en-US" sz="900" dirty="0"/>
          </a:p>
        </p:txBody>
      </p:sp>
      <p:sp>
        <p:nvSpPr>
          <p:cNvPr id="10" name="Rectangle 9"/>
          <p:cNvSpPr/>
          <p:nvPr/>
        </p:nvSpPr>
        <p:spPr>
          <a:xfrm>
            <a:off x="6277665" y="1445269"/>
            <a:ext cx="487738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9C606"/>
                </a:solidFill>
              </a:rPr>
              <a:t>39% </a:t>
            </a:r>
            <a:r>
              <a:rPr lang="en-US" sz="2100" dirty="0">
                <a:solidFill>
                  <a:schemeClr val="bg1"/>
                </a:solidFill>
              </a:rPr>
              <a:t>say there are a lack of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career options</a:t>
            </a:r>
            <a:r>
              <a:rPr lang="en-US" sz="2100" baseline="30000" dirty="0">
                <a:solidFill>
                  <a:schemeClr val="bg1"/>
                </a:solidFill>
              </a:rPr>
              <a:t>3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F9C606"/>
                </a:solidFill>
              </a:rPr>
              <a:t>30% </a:t>
            </a:r>
            <a:r>
              <a:rPr lang="en-US" sz="2100" dirty="0">
                <a:solidFill>
                  <a:schemeClr val="bg1"/>
                </a:solidFill>
              </a:rPr>
              <a:t>say my educational plans don’t apply to the 4</a:t>
            </a:r>
            <a:endParaRPr lang="en-US" sz="2100" baseline="300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1795" y="1353169"/>
            <a:ext cx="5086658" cy="1243389"/>
          </a:xfrm>
          <a:prstGeom prst="rect">
            <a:avLst/>
          </a:prstGeom>
          <a:solidFill>
            <a:srgbClr val="004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3617" y="2596562"/>
            <a:ext cx="1992008" cy="2681310"/>
          </a:xfrm>
          <a:prstGeom prst="rect">
            <a:avLst/>
          </a:prstGeom>
          <a:solidFill>
            <a:srgbClr val="429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621794" y="1454116"/>
            <a:ext cx="5086659" cy="1103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bg1"/>
              </a:buClr>
            </a:pPr>
            <a:r>
              <a:rPr lang="en-US" sz="2800" b="1" kern="0" dirty="0">
                <a:solidFill>
                  <a:srgbClr val="FAC809"/>
                </a:solidFill>
              </a:rPr>
              <a:t>78% </a:t>
            </a:r>
            <a:r>
              <a:rPr lang="en-US" dirty="0">
                <a:solidFill>
                  <a:schemeClr val="bg1"/>
                </a:solidFill>
              </a:rPr>
              <a:t>of Millennials are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unfamiliar with the industry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endParaRPr lang="en-US" sz="2000" u="sng" kern="0" baseline="30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3804" y="2596562"/>
            <a:ext cx="3094649" cy="2681310"/>
          </a:xfrm>
          <a:prstGeom prst="rect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435905" y="2799087"/>
            <a:ext cx="2263922" cy="21552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dirty="0">
                <a:solidFill>
                  <a:srgbClr val="000000"/>
                </a:solidFill>
              </a:rPr>
              <a:t>Yet, they are forecasted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 make up </a:t>
            </a:r>
            <a:br>
              <a:rPr lang="en-US" dirty="0">
                <a:solidFill>
                  <a:srgbClr val="000000"/>
                </a:solidFill>
                <a:latin typeface="Arial "/>
              </a:rPr>
            </a:br>
            <a:r>
              <a:rPr lang="en-US" sz="2800" b="1" kern="0" dirty="0">
                <a:solidFill>
                  <a:srgbClr val="004C9D"/>
                </a:solidFill>
              </a:rPr>
              <a:t>75% </a:t>
            </a:r>
            <a:r>
              <a:rPr lang="en-US" kern="0" dirty="0"/>
              <a:t>of the global workforce by 2025</a:t>
            </a:r>
            <a:r>
              <a:rPr lang="en-US" baseline="30000" dirty="0"/>
              <a:t>2</a:t>
            </a:r>
            <a:r>
              <a:rPr lang="en-US" kern="0" dirty="0"/>
              <a:t> </a:t>
            </a:r>
            <a:endParaRPr lang="en-US" u="sng" kern="0" baseline="30000" dirty="0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1615556" y="3577565"/>
            <a:ext cx="2681303" cy="719313"/>
          </a:xfrm>
          <a:prstGeom prst="triangle">
            <a:avLst/>
          </a:prstGeom>
          <a:solidFill>
            <a:srgbClr val="429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753965" y="2790461"/>
            <a:ext cx="2054962" cy="162045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kern="0" dirty="0">
                <a:solidFill>
                  <a:srgbClr val="FAC809"/>
                </a:solidFill>
              </a:rPr>
              <a:t>Less than </a:t>
            </a:r>
            <a:r>
              <a:rPr lang="en-US" sz="2800" b="1" kern="0" dirty="0">
                <a:solidFill>
                  <a:srgbClr val="FAC809"/>
                </a:solidFill>
              </a:rPr>
              <a:t>4%</a:t>
            </a:r>
            <a:r>
              <a:rPr lang="en-US" sz="2800" kern="0" baseline="30000" dirty="0">
                <a:solidFill>
                  <a:srgbClr val="FAC809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Millennials would consider working in insurance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6174324" y="1459871"/>
            <a:ext cx="5086659" cy="1103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buClr>
                <a:schemeClr val="bg1"/>
              </a:buClr>
            </a:pPr>
            <a:endParaRPr lang="en-US" sz="2000" u="sng" kern="0" baseline="30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061" y="5967660"/>
            <a:ext cx="10052568" cy="694398"/>
          </a:xfrm>
        </p:spPr>
        <p:txBody>
          <a:bodyPr/>
          <a:lstStyle/>
          <a:p>
            <a:r>
              <a:rPr lang="en-US" baseline="30000" dirty="0">
                <a:solidFill>
                  <a:srgbClr val="666666"/>
                </a:solidFill>
                <a:latin typeface="Source Sans Pro"/>
              </a:rPr>
              <a:t>2</a:t>
            </a:r>
            <a:r>
              <a:rPr lang="en-US" dirty="0">
                <a:hlinkClick r:id="rId2"/>
              </a:rPr>
              <a:t>https://www.insurancebusinessmag.com/ca/news/breaking-news/report-reveals-truth-about-how-many-millennials-want-to-work-in-insurance-227021.aspx</a:t>
            </a:r>
            <a:endParaRPr lang="en-US" dirty="0"/>
          </a:p>
          <a:p>
            <a:r>
              <a:rPr lang="en-US" baseline="30000" dirty="0">
                <a:solidFill>
                  <a:srgbClr val="666666"/>
                </a:solidFill>
                <a:latin typeface="Source Sans Pro"/>
              </a:rPr>
              <a:t>3</a:t>
            </a:r>
            <a:r>
              <a:rPr lang="en-US" dirty="0">
                <a:hlinkClick r:id="rId3"/>
              </a:rPr>
              <a:t>https://www.forbes.com/sites/larissafaw/2015/11/30/millennials-just-dont-want-to-be-insurance-agents/?sh=78e294a91838</a:t>
            </a:r>
            <a:r>
              <a:rPr lang="en-US" dirty="0">
                <a:solidFill>
                  <a:srgbClr val="666666"/>
                </a:solidFill>
                <a:latin typeface="Source Sans Pro"/>
              </a:rPr>
              <a:t>.</a:t>
            </a:r>
          </a:p>
          <a:p>
            <a:r>
              <a:rPr lang="en-US" baseline="30000" dirty="0">
                <a:solidFill>
                  <a:srgbClr val="666666"/>
                </a:solidFill>
                <a:latin typeface="Source Sans Pro"/>
              </a:rPr>
              <a:t>4</a:t>
            </a:r>
            <a:r>
              <a:rPr lang="en-US" dirty="0">
                <a:hlinkClick r:id="rId4"/>
              </a:rPr>
              <a:t>https://www.theinstitutes.org/doc/Millennial-Generation-Survey-Report.pdf</a:t>
            </a:r>
            <a:endParaRPr lang="en-US" dirty="0"/>
          </a:p>
          <a:p>
            <a:r>
              <a:rPr lang="en-US" baseline="30000" dirty="0"/>
              <a:t>5</a:t>
            </a:r>
            <a:r>
              <a:rPr lang="en-US" dirty="0"/>
              <a:t>2022 LOMA Member Survey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12F4EE-C2F9-7DC3-BA29-837892419BB1}"/>
              </a:ext>
            </a:extLst>
          </p:cNvPr>
          <p:cNvSpPr/>
          <p:nvPr/>
        </p:nvSpPr>
        <p:spPr>
          <a:xfrm>
            <a:off x="6174325" y="4340994"/>
            <a:ext cx="5086658" cy="936878"/>
          </a:xfrm>
          <a:prstGeom prst="rect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4828DDC-7C6F-CB94-A9D6-49CECEDB5CE5}"/>
              </a:ext>
            </a:extLst>
          </p:cNvPr>
          <p:cNvSpPr/>
          <p:nvPr/>
        </p:nvSpPr>
        <p:spPr>
          <a:xfrm>
            <a:off x="6179420" y="3203168"/>
            <a:ext cx="5090190" cy="1142387"/>
          </a:xfrm>
          <a:prstGeom prst="triangle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B62C0B-0575-01BA-E16D-A545835F0DC8}"/>
              </a:ext>
            </a:extLst>
          </p:cNvPr>
          <p:cNvSpPr txBox="1">
            <a:spLocks/>
          </p:cNvSpPr>
          <p:nvPr/>
        </p:nvSpPr>
        <p:spPr>
          <a:xfrm>
            <a:off x="6182950" y="3759687"/>
            <a:ext cx="5086659" cy="14993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2800" b="1" kern="0" dirty="0">
                <a:solidFill>
                  <a:schemeClr val="accent1"/>
                </a:solidFill>
              </a:rPr>
              <a:t>97% </a:t>
            </a:r>
            <a:r>
              <a:rPr lang="en-US" dirty="0"/>
              <a:t>of LOMA learners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dirty="0"/>
              <a:t>say they have a positive perception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dirty="0"/>
              <a:t>of the insurance industry</a:t>
            </a:r>
          </a:p>
          <a:p>
            <a:pPr algn="ct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dirty="0"/>
              <a:t>after taking a course</a:t>
            </a:r>
            <a:r>
              <a:rPr lang="en-US" baseline="30000" dirty="0"/>
              <a:t>5</a:t>
            </a:r>
            <a:endParaRPr lang="en-US" sz="2000" u="sng" kern="0" baseline="30000" dirty="0"/>
          </a:p>
        </p:txBody>
      </p:sp>
    </p:spTree>
    <p:extLst>
      <p:ext uri="{BB962C8B-B14F-4D97-AF65-F5344CB8AC3E}">
        <p14:creationId xmlns:p14="http://schemas.microsoft.com/office/powerpoint/2010/main" val="332308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Empowering Confidence in Your Talent Strategy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995001" y="1883797"/>
            <a:ext cx="2909283" cy="3164461"/>
            <a:chOff x="4386263" y="2578893"/>
            <a:chExt cx="3419474" cy="3306738"/>
          </a:xfrm>
        </p:grpSpPr>
        <p:sp>
          <p:nvSpPr>
            <p:cNvPr id="17" name="Rectangle 16"/>
            <p:cNvSpPr/>
            <p:nvPr/>
          </p:nvSpPr>
          <p:spPr>
            <a:xfrm>
              <a:off x="4386263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81837" y="2578893"/>
              <a:ext cx="1473769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66108" y="3955945"/>
              <a:ext cx="3133725" cy="192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Develop and Retain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Talent Mobility Suite</a:t>
              </a:r>
            </a:p>
            <a:p>
              <a:pPr algn="ctr"/>
              <a:r>
                <a:rPr lang="en-US" sz="2400" b="1" dirty="0">
                  <a:solidFill>
                    <a:srgbClr val="004C9D"/>
                  </a:solidFill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40451" y="1883797"/>
            <a:ext cx="3038546" cy="2846214"/>
            <a:chOff x="7962901" y="2578893"/>
            <a:chExt cx="3419474" cy="2974182"/>
          </a:xfrm>
        </p:grpSpPr>
        <p:sp>
          <p:nvSpPr>
            <p:cNvPr id="31" name="Rectangle 30"/>
            <p:cNvSpPr/>
            <p:nvPr/>
          </p:nvSpPr>
          <p:spPr>
            <a:xfrm>
              <a:off x="7962901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91474" y="3924300"/>
              <a:ext cx="3371519" cy="154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Deepen Executive Bench Strength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Strategic Leadership Experience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8887834" y="2578893"/>
              <a:ext cx="1411073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6" descr="Pictur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724" y="2789464"/>
              <a:ext cx="828676" cy="820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982322" y="1883797"/>
            <a:ext cx="2901901" cy="2846214"/>
            <a:chOff x="747632" y="2578893"/>
            <a:chExt cx="3507393" cy="2974182"/>
          </a:xfrm>
        </p:grpSpPr>
        <p:sp>
          <p:nvSpPr>
            <p:cNvPr id="36" name="Rectangle 35"/>
            <p:cNvSpPr/>
            <p:nvPr/>
          </p:nvSpPr>
          <p:spPr>
            <a:xfrm>
              <a:off x="804863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726194" y="2578893"/>
              <a:ext cx="1485372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7632" y="3909482"/>
              <a:ext cx="3507393" cy="154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Onboard Effectively 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Accelerate Impact Suite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955D3F91-C5AF-6753-FE19-96F8664B602F}"/>
              </a:ext>
            </a:extLst>
          </p:cNvPr>
          <p:cNvSpPr/>
          <p:nvPr/>
        </p:nvSpPr>
        <p:spPr>
          <a:xfrm>
            <a:off x="5587284" y="2843750"/>
            <a:ext cx="764654" cy="361985"/>
          </a:xfrm>
          <a:prstGeom prst="rightArrow">
            <a:avLst/>
          </a:prstGeom>
          <a:solidFill>
            <a:srgbClr val="EAE6E2"/>
          </a:solidFill>
          <a:ln>
            <a:solidFill>
              <a:srgbClr val="EA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C3621C2-845E-C806-738B-C419BB484BF7}"/>
              </a:ext>
            </a:extLst>
          </p:cNvPr>
          <p:cNvSpPr/>
          <p:nvPr/>
        </p:nvSpPr>
        <p:spPr>
          <a:xfrm>
            <a:off x="8602736" y="2843750"/>
            <a:ext cx="764654" cy="361985"/>
          </a:xfrm>
          <a:prstGeom prst="rightArrow">
            <a:avLst/>
          </a:prstGeom>
          <a:solidFill>
            <a:srgbClr val="EAE6E2"/>
          </a:solidFill>
          <a:ln>
            <a:solidFill>
              <a:srgbClr val="EA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A20C5F-7CC0-12E8-ED52-0E50E69840A9}"/>
              </a:ext>
            </a:extLst>
          </p:cNvPr>
          <p:cNvGrpSpPr/>
          <p:nvPr/>
        </p:nvGrpSpPr>
        <p:grpSpPr>
          <a:xfrm>
            <a:off x="110409" y="1883797"/>
            <a:ext cx="2829161" cy="2846214"/>
            <a:chOff x="804862" y="2578893"/>
            <a:chExt cx="3419475" cy="297418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B4252C-4280-D248-6856-DAFB6CF0EBBD}"/>
                </a:ext>
              </a:extLst>
            </p:cNvPr>
            <p:cNvSpPr/>
            <p:nvPr/>
          </p:nvSpPr>
          <p:spPr>
            <a:xfrm>
              <a:off x="804863" y="3428999"/>
              <a:ext cx="3419474" cy="2124076"/>
            </a:xfrm>
            <a:prstGeom prst="rect">
              <a:avLst/>
            </a:prstGeom>
            <a:solidFill>
              <a:srgbClr val="004C9D"/>
            </a:solidFill>
            <a:ln>
              <a:solidFill>
                <a:srgbClr val="004C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010C93A-5BA7-6A0B-A111-C4731440C7C7}"/>
                </a:ext>
              </a:extLst>
            </p:cNvPr>
            <p:cNvSpPr/>
            <p:nvPr/>
          </p:nvSpPr>
          <p:spPr>
            <a:xfrm>
              <a:off x="1726194" y="2578893"/>
              <a:ext cx="1485372" cy="13192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2" descr="Picture">
              <a:extLst>
                <a:ext uri="{FF2B5EF4-FFF2-40B4-BE49-F238E27FC236}">
                  <a16:creationId xmlns:a16="http://schemas.microsoft.com/office/drawing/2014/main" id="{D258AB48-A023-F3A3-6A99-304C4ECE7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4621" y="2833591"/>
              <a:ext cx="773616" cy="74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FF319E-37E6-3763-26FE-C405C501CE40}"/>
                </a:ext>
              </a:extLst>
            </p:cNvPr>
            <p:cNvSpPr txBox="1"/>
            <p:nvPr/>
          </p:nvSpPr>
          <p:spPr>
            <a:xfrm>
              <a:off x="804862" y="3909482"/>
              <a:ext cx="3392537" cy="1206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Finding Ideal Talent</a:t>
              </a:r>
            </a:p>
            <a:p>
              <a:pPr algn="ctr"/>
              <a:r>
                <a:rPr lang="en-US" sz="2100" b="1" dirty="0">
                  <a:solidFill>
                    <a:srgbClr val="F9C606"/>
                  </a:solidFill>
                </a:rPr>
                <a:t>Assessments</a:t>
              </a:r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777C16E-B828-5D5D-9137-7DD1681BCB93}"/>
              </a:ext>
            </a:extLst>
          </p:cNvPr>
          <p:cNvSpPr/>
          <p:nvPr/>
        </p:nvSpPr>
        <p:spPr>
          <a:xfrm>
            <a:off x="2582772" y="2838399"/>
            <a:ext cx="764654" cy="361985"/>
          </a:xfrm>
          <a:prstGeom prst="rightArrow">
            <a:avLst/>
          </a:prstGeom>
          <a:solidFill>
            <a:srgbClr val="EAE6E2"/>
          </a:solidFill>
          <a:ln>
            <a:solidFill>
              <a:srgbClr val="EAE6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" descr="http://llglobal/cs/mktg/Collateral/Icons/Brand%20icons/Intention-Running.png">
            <a:extLst>
              <a:ext uri="{FF2B5EF4-FFF2-40B4-BE49-F238E27FC236}">
                <a16:creationId xmlns:a16="http://schemas.microsoft.com/office/drawing/2014/main" id="{14978724-24CD-B333-B934-16751CF31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264" y="2022173"/>
            <a:ext cx="1001675" cy="9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llglobal/cs/mktg/Collateral/Icons/Brand%20icons/person-stars.png">
            <a:extLst>
              <a:ext uri="{FF2B5EF4-FFF2-40B4-BE49-F238E27FC236}">
                <a16:creationId xmlns:a16="http://schemas.microsoft.com/office/drawing/2014/main" id="{19677243-DF91-14AC-EF74-22FC1597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66" y="2076432"/>
            <a:ext cx="794085" cy="79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9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7A5663-CEAB-66A5-5629-9AEEB1C7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Success — From Hire to Retire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3A78A-C6FD-577D-AEA4-C3B5B64C8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FA04E-EBCA-887B-1F60-2934D9BB1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16" b="94754" l="9645" r="89645">
                        <a14:foregroundMark x1="37447" y1="9344" x2="37447" y2="9344"/>
                        <a14:foregroundMark x1="58156" y1="91967" x2="58156" y2="91967"/>
                        <a14:foregroundMark x1="47092" y1="94754" x2="47092" y2="947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4763" y="669382"/>
            <a:ext cx="4476980" cy="38736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568CC0-82F2-9020-0B76-2C6B506B036B}"/>
              </a:ext>
            </a:extLst>
          </p:cNvPr>
          <p:cNvSpPr txBox="1"/>
          <p:nvPr/>
        </p:nvSpPr>
        <p:spPr>
          <a:xfrm>
            <a:off x="3439165" y="988264"/>
            <a:ext cx="2293224" cy="707886"/>
          </a:xfrm>
          <a:prstGeom prst="rect">
            <a:avLst/>
          </a:prstGeom>
          <a:solidFill>
            <a:srgbClr val="026EA0"/>
          </a:solidFill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Accelerate Impact Suite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B9461-A60D-1811-9ACB-2621A94EE090}"/>
              </a:ext>
            </a:extLst>
          </p:cNvPr>
          <p:cNvSpPr txBox="1"/>
          <p:nvPr/>
        </p:nvSpPr>
        <p:spPr>
          <a:xfrm>
            <a:off x="6481124" y="988264"/>
            <a:ext cx="2309213" cy="707886"/>
          </a:xfrm>
          <a:prstGeom prst="rect">
            <a:avLst/>
          </a:prstGeom>
          <a:solidFill>
            <a:srgbClr val="026EA0"/>
          </a:solidFill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Talent Mobility Suite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FD6FEC-7AA9-14E5-124D-E4C1093F3414}"/>
              </a:ext>
            </a:extLst>
          </p:cNvPr>
          <p:cNvSpPr txBox="1"/>
          <p:nvPr/>
        </p:nvSpPr>
        <p:spPr>
          <a:xfrm>
            <a:off x="3389175" y="2046305"/>
            <a:ext cx="123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26EA0"/>
                </a:solidFill>
              </a:rPr>
              <a:t>Certificate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7B7E93-8574-83FA-20CF-865721EEC2BE}"/>
              </a:ext>
            </a:extLst>
          </p:cNvPr>
          <p:cNvSpPr txBox="1"/>
          <p:nvPr/>
        </p:nvSpPr>
        <p:spPr>
          <a:xfrm>
            <a:off x="3340935" y="4041967"/>
            <a:ext cx="128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26EA0"/>
                </a:solidFill>
              </a:rPr>
              <a:t>Insurance Immersion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52E2FD-FB17-2EAB-EC28-28A2131B3CC2}"/>
              </a:ext>
            </a:extLst>
          </p:cNvPr>
          <p:cNvSpPr/>
          <p:nvPr/>
        </p:nvSpPr>
        <p:spPr>
          <a:xfrm>
            <a:off x="4501112" y="4917804"/>
            <a:ext cx="1616963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members rate Insurance Immersion among the most valuable programs we offer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12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C180634-AE95-1BBA-1161-1F3C51115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070517"/>
              </p:ext>
            </p:extLst>
          </p:nvPr>
        </p:nvGraphicFramePr>
        <p:xfrm>
          <a:off x="2980216" y="4626682"/>
          <a:ext cx="1731304" cy="160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91992C9-BA89-6321-7145-3DACDE9D5D9C}"/>
              </a:ext>
            </a:extLst>
          </p:cNvPr>
          <p:cNvSpPr/>
          <p:nvPr/>
        </p:nvSpPr>
        <p:spPr>
          <a:xfrm>
            <a:off x="4477127" y="2802733"/>
            <a:ext cx="1689188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learners believe that LOMA courses are a good preparation for the future of work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1596DA0B-BFEB-D86F-5F5D-7CF99084F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646131"/>
              </p:ext>
            </p:extLst>
          </p:nvPr>
        </p:nvGraphicFramePr>
        <p:xfrm>
          <a:off x="3083009" y="2557173"/>
          <a:ext cx="1628511" cy="151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25EE43A-EA86-B93A-6ADA-619744A2A527}"/>
              </a:ext>
            </a:extLst>
          </p:cNvPr>
          <p:cNvSpPr/>
          <p:nvPr/>
        </p:nvSpPr>
        <p:spPr>
          <a:xfrm>
            <a:off x="6113777" y="2989546"/>
            <a:ext cx="1274291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learners say that it improved their business acumen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12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AA9F79-9A0A-2101-CF81-37F98C93AA72}"/>
              </a:ext>
            </a:extLst>
          </p:cNvPr>
          <p:cNvSpPr txBox="1"/>
          <p:nvPr/>
        </p:nvSpPr>
        <p:spPr>
          <a:xfrm>
            <a:off x="6052930" y="1885645"/>
            <a:ext cx="172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26EA0"/>
                </a:solidFill>
              </a:rPr>
              <a:t>Professional Designations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B687E9DF-7065-AD68-5FFB-968150DDEB35}"/>
              </a:ext>
            </a:extLst>
          </p:cNvPr>
          <p:cNvSpPr txBox="1"/>
          <p:nvPr/>
        </p:nvSpPr>
        <p:spPr>
          <a:xfrm>
            <a:off x="6493520" y="2624309"/>
            <a:ext cx="972546" cy="467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4298BE"/>
                </a:solidFill>
              </a:rPr>
              <a:t>94%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9CB9A-4DD0-6489-2FD0-8ECAB636F0A5}"/>
              </a:ext>
            </a:extLst>
          </p:cNvPr>
          <p:cNvSpPr/>
          <p:nvPr/>
        </p:nvSpPr>
        <p:spPr>
          <a:xfrm>
            <a:off x="7886635" y="3986458"/>
            <a:ext cx="1557102" cy="86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cs typeface="Calibri" panose="020F0502020204030204" pitchFamily="34" charset="0"/>
              </a:rPr>
              <a:t>Of learners say it’s a strong foundation in industry concepts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US" sz="1200" baseline="300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F0FE9CFD-3EF0-1FF1-4E96-2FD9CAC9F502}"/>
              </a:ext>
            </a:extLst>
          </p:cNvPr>
          <p:cNvSpPr txBox="1"/>
          <p:nvPr/>
        </p:nvSpPr>
        <p:spPr>
          <a:xfrm>
            <a:off x="7886634" y="3575438"/>
            <a:ext cx="972546" cy="467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F70"/>
                </a:solidFill>
              </a:rPr>
              <a:t>96%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D5BC04-CFB3-5DEA-BAEE-26897C48C5D8}"/>
              </a:ext>
            </a:extLst>
          </p:cNvPr>
          <p:cNvSpPr/>
          <p:nvPr/>
        </p:nvSpPr>
        <p:spPr>
          <a:xfrm>
            <a:off x="7889099" y="5189278"/>
            <a:ext cx="1956195" cy="1117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cs typeface="Calibri" panose="020F0502020204030204" pitchFamily="34" charset="0"/>
              </a:rPr>
              <a:t>Of learners say it increased their commitment to their careers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80DE6502-5D74-31D5-8090-7C15228F8A69}"/>
              </a:ext>
            </a:extLst>
          </p:cNvPr>
          <p:cNvSpPr txBox="1"/>
          <p:nvPr/>
        </p:nvSpPr>
        <p:spPr>
          <a:xfrm>
            <a:off x="7830098" y="4828229"/>
            <a:ext cx="972546" cy="4672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C000"/>
                </a:solidFill>
              </a:rPr>
              <a:t>80%</a:t>
            </a:r>
          </a:p>
        </p:txBody>
      </p:sp>
      <p:sp>
        <p:nvSpPr>
          <p:cNvPr id="27" name="Rounded Rectangle 33">
            <a:extLst>
              <a:ext uri="{FF2B5EF4-FFF2-40B4-BE49-F238E27FC236}">
                <a16:creationId xmlns:a16="http://schemas.microsoft.com/office/drawing/2014/main" id="{B8476D1F-35FE-BA72-857B-EC92260BCFA0}"/>
              </a:ext>
            </a:extLst>
          </p:cNvPr>
          <p:cNvSpPr/>
          <p:nvPr/>
        </p:nvSpPr>
        <p:spPr>
          <a:xfrm rot="16200000">
            <a:off x="5579033" y="3744038"/>
            <a:ext cx="4132673" cy="36945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5D4C5497-4DAD-4D12-1428-D70DB6D6B685}"/>
              </a:ext>
            </a:extLst>
          </p:cNvPr>
          <p:cNvSpPr/>
          <p:nvPr/>
        </p:nvSpPr>
        <p:spPr>
          <a:xfrm rot="16200000">
            <a:off x="5770703" y="3724306"/>
            <a:ext cx="3753015" cy="351805"/>
          </a:xfrm>
          <a:prstGeom prst="roundRect">
            <a:avLst/>
          </a:prstGeom>
          <a:solidFill>
            <a:srgbClr val="002F70"/>
          </a:solidFill>
          <a:ln>
            <a:solidFill>
              <a:srgbClr val="002F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38">
            <a:extLst>
              <a:ext uri="{FF2B5EF4-FFF2-40B4-BE49-F238E27FC236}">
                <a16:creationId xmlns:a16="http://schemas.microsoft.com/office/drawing/2014/main" id="{ACF09DDB-A1F6-1D89-DA2E-929F9561B141}"/>
              </a:ext>
            </a:extLst>
          </p:cNvPr>
          <p:cNvSpPr/>
          <p:nvPr/>
        </p:nvSpPr>
        <p:spPr>
          <a:xfrm rot="16200000">
            <a:off x="5782617" y="3954608"/>
            <a:ext cx="3718521" cy="362470"/>
          </a:xfrm>
          <a:prstGeom prst="roundRect">
            <a:avLst/>
          </a:prstGeom>
          <a:solidFill>
            <a:srgbClr val="4298BE"/>
          </a:solidFill>
          <a:ln>
            <a:solidFill>
              <a:srgbClr val="429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41">
            <a:extLst>
              <a:ext uri="{FF2B5EF4-FFF2-40B4-BE49-F238E27FC236}">
                <a16:creationId xmlns:a16="http://schemas.microsoft.com/office/drawing/2014/main" id="{283125B1-ABFE-BA2E-1A37-182A33417F4D}"/>
              </a:ext>
            </a:extLst>
          </p:cNvPr>
          <p:cNvSpPr/>
          <p:nvPr/>
        </p:nvSpPr>
        <p:spPr>
          <a:xfrm rot="16200000">
            <a:off x="5963391" y="4135382"/>
            <a:ext cx="3356973" cy="362471"/>
          </a:xfrm>
          <a:prstGeom prst="roundRect">
            <a:avLst/>
          </a:prstGeom>
          <a:solidFill>
            <a:srgbClr val="F9C606"/>
          </a:solidFill>
          <a:ln>
            <a:solidFill>
              <a:srgbClr val="F9C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B6BED6-04FF-D53C-5532-A225FA6EA9DC}"/>
              </a:ext>
            </a:extLst>
          </p:cNvPr>
          <p:cNvSpPr txBox="1"/>
          <p:nvPr/>
        </p:nvSpPr>
        <p:spPr>
          <a:xfrm>
            <a:off x="339122" y="988264"/>
            <a:ext cx="2293224" cy="707886"/>
          </a:xfrm>
          <a:prstGeom prst="rect">
            <a:avLst/>
          </a:prstGeom>
          <a:solidFill>
            <a:srgbClr val="026EA0"/>
          </a:solidFill>
        </p:spPr>
        <p:txBody>
          <a:bodyPr wrap="square" rtlCol="0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Assessment and Training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B99923A-6070-84E9-D429-9DB977620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070446"/>
              </p:ext>
            </p:extLst>
          </p:nvPr>
        </p:nvGraphicFramePr>
        <p:xfrm>
          <a:off x="204598" y="2555544"/>
          <a:ext cx="1422682" cy="157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B47686-C357-ABBE-97A6-C51818D2A34B}"/>
              </a:ext>
            </a:extLst>
          </p:cNvPr>
          <p:cNvSpPr txBox="1"/>
          <p:nvPr/>
        </p:nvSpPr>
        <p:spPr>
          <a:xfrm>
            <a:off x="671072" y="2181825"/>
            <a:ext cx="1554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26EA0"/>
                </a:solidFill>
              </a:rPr>
              <a:t>Assessments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538539-F259-40F7-CB42-0CF552E0CED7}"/>
              </a:ext>
            </a:extLst>
          </p:cNvPr>
          <p:cNvSpPr/>
          <p:nvPr/>
        </p:nvSpPr>
        <p:spPr>
          <a:xfrm>
            <a:off x="1541890" y="2565793"/>
            <a:ext cx="1582620" cy="165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candidate respondents said they felt assessments demonstrate their potential to succeed either “very well” or “somewhat well.”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en-US" sz="12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87A0F-720E-246E-F413-AD9B8FDD2C35}"/>
              </a:ext>
            </a:extLst>
          </p:cNvPr>
          <p:cNvSpPr txBox="1"/>
          <p:nvPr/>
        </p:nvSpPr>
        <p:spPr>
          <a:xfrm>
            <a:off x="435130" y="4280914"/>
            <a:ext cx="2234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26EA0"/>
                </a:solidFill>
              </a:rPr>
              <a:t>Trustworthy Selling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E140574-7497-D14F-0640-8E7D5D967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874879"/>
              </p:ext>
            </p:extLst>
          </p:nvPr>
        </p:nvGraphicFramePr>
        <p:xfrm>
          <a:off x="101684" y="4634028"/>
          <a:ext cx="1628511" cy="151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C2EE1A2B-D50B-BCCC-7AAF-E7AD4E7AE8AD}"/>
              </a:ext>
            </a:extLst>
          </p:cNvPr>
          <p:cNvSpPr/>
          <p:nvPr/>
        </p:nvSpPr>
        <p:spPr>
          <a:xfrm>
            <a:off x="1650687" y="4795338"/>
            <a:ext cx="1454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course participants say the Trustworthy Selling program is a valuable use of their time.</a:t>
            </a:r>
            <a:r>
              <a:rPr lang="en-US" sz="12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US" sz="1200" baseline="30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5793F1-9582-59FB-FDD1-2230DFBFBCBF}"/>
              </a:ext>
            </a:extLst>
          </p:cNvPr>
          <p:cNvSpPr txBox="1">
            <a:spLocks/>
          </p:cNvSpPr>
          <p:nvPr/>
        </p:nvSpPr>
        <p:spPr>
          <a:xfrm>
            <a:off x="636494" y="6217342"/>
            <a:ext cx="10052568" cy="69439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kern="0" baseline="30000" dirty="0"/>
              <a:t>6</a:t>
            </a:r>
            <a:r>
              <a:rPr lang="en-US" sz="800" dirty="0"/>
              <a:t>Criteria Corp 2022 Candidate Experience Report</a:t>
            </a:r>
            <a:endParaRPr lang="en-US" sz="800" kern="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kern="0" baseline="30000" dirty="0"/>
              <a:t>7 </a:t>
            </a:r>
            <a:r>
              <a:rPr lang="en-US" sz="800" kern="0" dirty="0"/>
              <a:t>Participant and Member Feedback Surveys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kern="0" baseline="30000" dirty="0"/>
              <a:t>8</a:t>
            </a:r>
            <a:r>
              <a:rPr lang="en-US" sz="800" kern="0" dirty="0"/>
              <a:t>2019 LOMA Member Survey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kern="0" baseline="30000" dirty="0"/>
              <a:t>9</a:t>
            </a:r>
            <a:r>
              <a:rPr lang="en-US" sz="800" kern="0" dirty="0"/>
              <a:t>2022 LOMA Member Survey</a:t>
            </a:r>
          </a:p>
        </p:txBody>
      </p:sp>
    </p:spTree>
    <p:extLst>
      <p:ext uri="{BB962C8B-B14F-4D97-AF65-F5344CB8AC3E}">
        <p14:creationId xmlns:p14="http://schemas.microsoft.com/office/powerpoint/2010/main" val="100664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EF7BEE-CDD7-E6C2-BFE1-D361E398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9BB9-88CC-9F3C-C23F-75A1892B88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50457F2-AECA-F194-F5A5-E7F8B47FEC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395" b="24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54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1CC9D-D7B7-1D02-7667-05B5DB6B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Hire Top Talent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51EBD-73D1-5F76-AEF2-A2E0FCC2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02A548-285C-E961-46D5-DC44236580DC}"/>
              </a:ext>
            </a:extLst>
          </p:cNvPr>
          <p:cNvSpPr/>
          <p:nvPr/>
        </p:nvSpPr>
        <p:spPr>
          <a:xfrm>
            <a:off x="240759" y="984428"/>
            <a:ext cx="11407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understand the hiring and onboarding challenges unique to our industry and draw on historically broad and deep data sources in support of our assessments.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E08966-254C-2EA6-CA0C-873B1700827D}"/>
              </a:ext>
            </a:extLst>
          </p:cNvPr>
          <p:cNvSpPr/>
          <p:nvPr/>
        </p:nvSpPr>
        <p:spPr>
          <a:xfrm>
            <a:off x="1830880" y="2304412"/>
            <a:ext cx="1704975" cy="1704975"/>
          </a:xfrm>
          <a:prstGeom prst="ellipse">
            <a:avLst/>
          </a:prstGeom>
          <a:solidFill>
            <a:srgbClr val="F2F1EE"/>
          </a:solidFill>
          <a:ln w="19050"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AFE043-79CB-F3A2-0DC6-6FF7614ACD2F}"/>
              </a:ext>
            </a:extLst>
          </p:cNvPr>
          <p:cNvSpPr/>
          <p:nvPr/>
        </p:nvSpPr>
        <p:spPr>
          <a:xfrm>
            <a:off x="5064974" y="2304412"/>
            <a:ext cx="1704975" cy="1704975"/>
          </a:xfrm>
          <a:prstGeom prst="ellipse">
            <a:avLst/>
          </a:prstGeom>
          <a:solidFill>
            <a:srgbClr val="F2F1EE"/>
          </a:solidFill>
          <a:ln w="19050"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D5A8E3-523F-7557-26A5-1DC77A0E76B6}"/>
              </a:ext>
            </a:extLst>
          </p:cNvPr>
          <p:cNvSpPr/>
          <p:nvPr/>
        </p:nvSpPr>
        <p:spPr>
          <a:xfrm>
            <a:off x="8299068" y="2304412"/>
            <a:ext cx="1704975" cy="1704975"/>
          </a:xfrm>
          <a:prstGeom prst="ellipse">
            <a:avLst/>
          </a:prstGeom>
          <a:solidFill>
            <a:srgbClr val="F2F1EE"/>
          </a:solidFill>
          <a:ln w="19050"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83B6F24-FD01-6837-48C5-8B23FA0CF3ED}"/>
              </a:ext>
            </a:extLst>
          </p:cNvPr>
          <p:cNvSpPr/>
          <p:nvPr/>
        </p:nvSpPr>
        <p:spPr>
          <a:xfrm>
            <a:off x="1297714" y="4211627"/>
            <a:ext cx="2771307" cy="1157023"/>
          </a:xfrm>
          <a:prstGeom prst="flowChartProcess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Anchored in Research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487639B6-3112-5154-874C-3C5A7576935E}"/>
              </a:ext>
            </a:extLst>
          </p:cNvPr>
          <p:cNvSpPr/>
          <p:nvPr/>
        </p:nvSpPr>
        <p:spPr>
          <a:xfrm>
            <a:off x="4531808" y="4211627"/>
            <a:ext cx="2771307" cy="1157023"/>
          </a:xfrm>
          <a:prstGeom prst="flowChartProcess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By the Industry, for the Industry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4CD55613-C066-2E6C-1FE2-6C33E050817E}"/>
              </a:ext>
            </a:extLst>
          </p:cNvPr>
          <p:cNvSpPr/>
          <p:nvPr/>
        </p:nvSpPr>
        <p:spPr>
          <a:xfrm>
            <a:off x="7765902" y="4211627"/>
            <a:ext cx="2771307" cy="1157023"/>
          </a:xfrm>
          <a:prstGeom prst="flowChartProcess">
            <a:avLst/>
          </a:prstGeom>
          <a:solidFill>
            <a:srgbClr val="F9C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Continuously Measured and Validated</a:t>
            </a:r>
          </a:p>
        </p:txBody>
      </p:sp>
      <p:pic>
        <p:nvPicPr>
          <p:cNvPr id="11" name="Picture 12" descr="http://llglobal/cs/mktg/Collateral/Icons/Brand%20icons/chart-bar-%20(2).png">
            <a:extLst>
              <a:ext uri="{FF2B5EF4-FFF2-40B4-BE49-F238E27FC236}">
                <a16:creationId xmlns:a16="http://schemas.microsoft.com/office/drawing/2014/main" id="{8AED4846-0DEE-F5A2-BEC9-3BD8E610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299" y="2650683"/>
            <a:ext cx="1088136" cy="87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19B608-F65E-52FC-60BA-647DF9EC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35" y="2631141"/>
            <a:ext cx="1088136" cy="1051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289F3E-28AA-FFD4-15B7-09EAC1B47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93" y="2650683"/>
            <a:ext cx="1088136" cy="9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 Your Employee Recruiting and Selection Goals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9485" y="1739863"/>
            <a:ext cx="568608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/>
              <a:t>Contact Center Staff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Performance Skills Index for Contact Centers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REPeValuator</a:t>
            </a:r>
            <a:endParaRPr lang="en-US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Personality Styles Profile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SkilTrak</a:t>
            </a:r>
            <a:endParaRPr lang="en-US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Retention Index </a:t>
            </a:r>
          </a:p>
          <a:p>
            <a:pPr>
              <a:spcAft>
                <a:spcPts val="600"/>
              </a:spcAft>
            </a:pPr>
            <a:endParaRPr lang="en-US" sz="200" dirty="0"/>
          </a:p>
          <a:p>
            <a:pPr>
              <a:spcAft>
                <a:spcPts val="600"/>
              </a:spcAft>
            </a:pPr>
            <a:r>
              <a:rPr lang="en-US" sz="2000" b="1" dirty="0"/>
              <a:t>Home Office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Entry Level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SelectWrite</a:t>
            </a:r>
            <a:endParaRPr lang="en-US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dirty="0"/>
          </a:p>
          <a:p>
            <a:pPr>
              <a:spcAft>
                <a:spcPts val="600"/>
              </a:spcAft>
            </a:pPr>
            <a:r>
              <a:rPr lang="en-US" sz="2000" b="1" dirty="0"/>
              <a:t>Leadership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ASSET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297B020-5162-4D5C-B266-201B74FD7BED}"/>
              </a:ext>
            </a:extLst>
          </p:cNvPr>
          <p:cNvSpPr txBox="1">
            <a:spLocks/>
          </p:cNvSpPr>
          <p:nvPr/>
        </p:nvSpPr>
        <p:spPr>
          <a:xfrm>
            <a:off x="8168158" y="2367797"/>
            <a:ext cx="3370539" cy="465589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75"/>
              </a:spcBef>
              <a:buSzPct val="100000"/>
            </a:pPr>
            <a:r>
              <a:rPr lang="en-US" sz="2400" b="1" kern="0" dirty="0">
                <a:solidFill>
                  <a:schemeClr val="bg1"/>
                </a:solidFill>
                <a:latin typeface="+mj-lt"/>
              </a:rPr>
              <a:t>Leadership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1816" y="6216563"/>
            <a:ext cx="489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Learn more at </a:t>
            </a:r>
            <a:r>
              <a:rPr lang="en-US" sz="2000" dirty="0">
                <a:hlinkClick r:id="rId3"/>
              </a:rPr>
              <a:t>www.loma.org/assessment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286784" y="910315"/>
            <a:ext cx="11087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Our Home Office/Employee Assessments are focused on helping you identify and retain the best sales, service, management, claims, underwriting, IT, operations, and administrative personnel.</a:t>
            </a:r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27" y="1797911"/>
            <a:ext cx="5660285" cy="37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47771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-LOMA presentation WIDE_BC_v4.potx" id="{17BB12F1-5762-4EBC-9FB0-B2EAE8501262}" vid="{F175EB97-A733-48FE-B34C-ACFA024932E8}"/>
    </a:ext>
  </a:extLst>
</a:theme>
</file>

<file path=ppt/theme/theme2.xml><?xml version="1.0" encoding="utf-8"?>
<a:theme xmlns:a="http://schemas.openxmlformats.org/drawingml/2006/main" name="1_2022 LIMRA-LOMA Presentation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3.xml><?xml version="1.0" encoding="utf-8"?>
<a:theme xmlns:a="http://schemas.openxmlformats.org/drawingml/2006/main" name="2_2022 LIMRA-LOMA Presentation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-LOMA presentation WIDE_BC_v4.potx" id="{17BB12F1-5762-4EBC-9FB0-B2EAE8501262}" vid="{F175EB97-A733-48FE-B34C-ACFA024932E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f391c0-aa9e-4abb-ab47-36901c9f95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4551F03ED9645943E3073FBB9B378" ma:contentTypeVersion="4" ma:contentTypeDescription="Create a new document." ma:contentTypeScope="" ma:versionID="189718ddba6440684e9237ce03badbdb">
  <xsd:schema xmlns:xsd="http://www.w3.org/2001/XMLSchema" xmlns:xs="http://www.w3.org/2001/XMLSchema" xmlns:p="http://schemas.microsoft.com/office/2006/metadata/properties" xmlns:ns3="8bf391c0-aa9e-4abb-ab47-36901c9f9598" targetNamespace="http://schemas.microsoft.com/office/2006/metadata/properties" ma:root="true" ma:fieldsID="f59c4749813dab9023ae9ec61f1874ca" ns3:_="">
    <xsd:import namespace="8bf391c0-aa9e-4abb-ab47-36901c9f95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391c0-aa9e-4abb-ab47-36901c9f95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CD4A8-A75F-4042-8B00-3ABE0B150AC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bf391c0-aa9e-4abb-ab47-36901c9f959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F8DBD8-B254-4F2B-8065-6E88616F0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391c0-aa9e-4abb-ab47-36901c9f95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BRAND_LIMRA-LOMA presentation WIDE_BC_v4</Template>
  <TotalTime>17120</TotalTime>
  <Words>1815</Words>
  <Application>Microsoft Office PowerPoint</Application>
  <PresentationFormat>Widescreen</PresentationFormat>
  <Paragraphs>314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 </vt:lpstr>
      <vt:lpstr>Calibri</vt:lpstr>
      <vt:lpstr>Futura Std Medium</vt:lpstr>
      <vt:lpstr>Open Sans</vt:lpstr>
      <vt:lpstr>Source Sans Pro</vt:lpstr>
      <vt:lpstr>Symbol</vt:lpstr>
      <vt:lpstr>Times New Roman</vt:lpstr>
      <vt:lpstr>2022 LIMRA-LOMA Presentation</vt:lpstr>
      <vt:lpstr>1_2022 LIMRA-LOMA Presentation</vt:lpstr>
      <vt:lpstr>2_2022 LIMRA-LOMA Presentation</vt:lpstr>
      <vt:lpstr>Hire to Retire </vt:lpstr>
      <vt:lpstr>LIMRA and LOMA: Empowering Our Members</vt:lpstr>
      <vt:lpstr>Early Career Talent Is Not Stable</vt:lpstr>
      <vt:lpstr>Making an Impression on the Workforce</vt:lpstr>
      <vt:lpstr>Empowering Confidence in Your Talent Strategy </vt:lpstr>
      <vt:lpstr>Employee Success — From Hire to Retire</vt:lpstr>
      <vt:lpstr>Assessments</vt:lpstr>
      <vt:lpstr>Hire Top Talent</vt:lpstr>
      <vt:lpstr>Achieve Your Employee Recruiting and Selection Goals</vt:lpstr>
      <vt:lpstr>Build a Better Candidate Experience</vt:lpstr>
      <vt:lpstr>Trustworthy Selling</vt:lpstr>
      <vt:lpstr>Trustworthy Selling</vt:lpstr>
      <vt:lpstr>Our Industry Needs Prepared Sales Professionals </vt:lpstr>
      <vt:lpstr>Accelerate Impact Suite</vt:lpstr>
      <vt:lpstr>FLMI Level 1 Certificate in Insurance Fundamentals</vt:lpstr>
      <vt:lpstr>Insurance Immersion</vt:lpstr>
      <vt:lpstr>Talent Mobility Suite</vt:lpstr>
      <vt:lpstr>Get Employees Onboard and Keep Them</vt:lpstr>
      <vt:lpstr>Build Your Industry Advantage</vt:lpstr>
      <vt:lpstr>FLMI Designation as the Global Standard</vt:lpstr>
      <vt:lpstr>Non-Financial Managers Unlock Financial Fluency</vt:lpstr>
      <vt:lpstr>The Employee Perspective</vt:lpstr>
      <vt:lpstr>Empowering Confidence in Your Talent Strategy </vt:lpstr>
      <vt:lpstr>Our Organization and Brands</vt:lpstr>
      <vt:lpstr>PowerPoint Presentation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Tribble, Christie</cp:lastModifiedBy>
  <cp:revision>290</cp:revision>
  <dcterms:created xsi:type="dcterms:W3CDTF">2022-04-11T13:26:10Z</dcterms:created>
  <dcterms:modified xsi:type="dcterms:W3CDTF">2024-09-04T15:07:12Z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0x0101001A04551F03ED9645943E3073FBB9B378</vt:lpwstr>
  </property>
</Properties>
</file>