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3.xml" ContentType="application/vnd.openxmlformats-officedocument.drawingml.chartshape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4.xml" ContentType="application/vnd.openxmlformats-officedocument.drawingml.chartshapes+xml"/>
  <Override PartName="/ppt/notesSlides/notesSlide6.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5.xml" ContentType="application/vnd.openxmlformats-officedocument.drawingml.chartshape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6.xml" ContentType="application/vnd.openxmlformats-officedocument.drawingml.chartshapes+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drawings/drawing7.xml" ContentType="application/vnd.openxmlformats-officedocument.drawingml.chartshape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drawings/drawing8.xml" ContentType="application/vnd.openxmlformats-officedocument.drawingml.chartshape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1.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drawings/drawing9.xml" ContentType="application/vnd.openxmlformats-officedocument.drawingml.chartshapes+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drawings/drawing10.xml" ContentType="application/vnd.openxmlformats-officedocument.drawingml.chartshape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drawings/drawing11.xml" ContentType="application/vnd.openxmlformats-officedocument.drawingml.chartshapes+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drawings/drawing12.xml" ContentType="application/vnd.openxmlformats-officedocument.drawingml.chartshape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drawings/drawing13.xml" ContentType="application/vnd.openxmlformats-officedocument.drawingml.chartshapes+xml"/>
  <Override PartName="/ppt/notesSlides/notesSlide34.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drawings/drawing14.xml" ContentType="application/vnd.openxmlformats-officedocument.drawingml.chartshapes+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drawings/drawing15.xml" ContentType="application/vnd.openxmlformats-officedocument.drawingml.chartshape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5.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drawings/drawing16.xml" ContentType="application/vnd.openxmlformats-officedocument.drawingml.chartshapes+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drawings/drawing17.xml" ContentType="application/vnd.openxmlformats-officedocument.drawingml.chartshapes+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4"/>
    <p:sldMasterId id="2147483702" r:id="rId5"/>
    <p:sldMasterId id="2147483720" r:id="rId6"/>
  </p:sldMasterIdLst>
  <p:notesMasterIdLst>
    <p:notesMasterId r:id="rId61"/>
  </p:notesMasterIdLst>
  <p:handoutMasterIdLst>
    <p:handoutMasterId r:id="rId62"/>
  </p:handoutMasterIdLst>
  <p:sldIdLst>
    <p:sldId id="412" r:id="rId7"/>
    <p:sldId id="444" r:id="rId8"/>
    <p:sldId id="480" r:id="rId9"/>
    <p:sldId id="490" r:id="rId10"/>
    <p:sldId id="414" r:id="rId11"/>
    <p:sldId id="477" r:id="rId12"/>
    <p:sldId id="417" r:id="rId13"/>
    <p:sldId id="491" r:id="rId14"/>
    <p:sldId id="418" r:id="rId15"/>
    <p:sldId id="494" r:id="rId16"/>
    <p:sldId id="492" r:id="rId17"/>
    <p:sldId id="443" r:id="rId18"/>
    <p:sldId id="485" r:id="rId19"/>
    <p:sldId id="493" r:id="rId20"/>
    <p:sldId id="484" r:id="rId21"/>
    <p:sldId id="766" r:id="rId22"/>
    <p:sldId id="440" r:id="rId23"/>
    <p:sldId id="437" r:id="rId24"/>
    <p:sldId id="424" r:id="rId25"/>
    <p:sldId id="439" r:id="rId26"/>
    <p:sldId id="429" r:id="rId27"/>
    <p:sldId id="459" r:id="rId28"/>
    <p:sldId id="430" r:id="rId29"/>
    <p:sldId id="464" r:id="rId30"/>
    <p:sldId id="448" r:id="rId31"/>
    <p:sldId id="434" r:id="rId32"/>
    <p:sldId id="488" r:id="rId33"/>
    <p:sldId id="486" r:id="rId34"/>
    <p:sldId id="457" r:id="rId35"/>
    <p:sldId id="452" r:id="rId36"/>
    <p:sldId id="453" r:id="rId37"/>
    <p:sldId id="455" r:id="rId38"/>
    <p:sldId id="431" r:id="rId39"/>
    <p:sldId id="465" r:id="rId40"/>
    <p:sldId id="466" r:id="rId41"/>
    <p:sldId id="768" r:id="rId42"/>
    <p:sldId id="467" r:id="rId43"/>
    <p:sldId id="769" r:id="rId44"/>
    <p:sldId id="770" r:id="rId45"/>
    <p:sldId id="471" r:id="rId46"/>
    <p:sldId id="472" r:id="rId47"/>
    <p:sldId id="407" r:id="rId48"/>
    <p:sldId id="446" r:id="rId49"/>
    <p:sldId id="786" r:id="rId50"/>
    <p:sldId id="778" r:id="rId51"/>
    <p:sldId id="779" r:id="rId52"/>
    <p:sldId id="780" r:id="rId53"/>
    <p:sldId id="781" r:id="rId54"/>
    <p:sldId id="782" r:id="rId55"/>
    <p:sldId id="783" r:id="rId56"/>
    <p:sldId id="784" r:id="rId57"/>
    <p:sldId id="785" r:id="rId58"/>
    <p:sldId id="461" r:id="rId59"/>
    <p:sldId id="460" r:id="rId6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8DA1497-8921-47F1-9117-F6F8D9EBB9C7}">
          <p14:sldIdLst>
            <p14:sldId id="412"/>
            <p14:sldId id="444"/>
            <p14:sldId id="480"/>
            <p14:sldId id="490"/>
            <p14:sldId id="414"/>
          </p14:sldIdLst>
        </p14:section>
        <p14:section name="Accelerate Impact Suite" id="{DBD5232F-FF98-477D-9E04-65A23793B4AC}">
          <p14:sldIdLst>
            <p14:sldId id="477"/>
            <p14:sldId id="417"/>
            <p14:sldId id="491"/>
            <p14:sldId id="418"/>
            <p14:sldId id="494"/>
          </p14:sldIdLst>
        </p14:section>
        <p14:section name="Talent Mobility Suite" id="{C9BE948F-A563-4B74-BFAE-65E03121C008}">
          <p14:sldIdLst>
            <p14:sldId id="492"/>
            <p14:sldId id="443"/>
            <p14:sldId id="485"/>
            <p14:sldId id="493"/>
            <p14:sldId id="484"/>
            <p14:sldId id="766"/>
            <p14:sldId id="440"/>
            <p14:sldId id="437"/>
            <p14:sldId id="424"/>
            <p14:sldId id="439"/>
          </p14:sldIdLst>
        </p14:section>
        <p14:section name="Appendix" id="{86795A81-3784-486D-93E2-04D4F2FCC8DC}">
          <p14:sldIdLst/>
        </p14:section>
        <p14:section name="Intro &amp; Proof Points" id="{970E5E21-6B26-4E1C-BA53-C67C7EBC24D7}">
          <p14:sldIdLst>
            <p14:sldId id="429"/>
            <p14:sldId id="459"/>
            <p14:sldId id="430"/>
            <p14:sldId id="464"/>
            <p14:sldId id="448"/>
            <p14:sldId id="434"/>
            <p14:sldId id="488"/>
          </p14:sldIdLst>
        </p14:section>
        <p14:section name="Suite Overviews" id="{4E9B2FEB-1120-4E05-82CC-7FD762B6E3F9}">
          <p14:sldIdLst>
            <p14:sldId id="486"/>
            <p14:sldId id="457"/>
          </p14:sldIdLst>
        </p14:section>
        <p14:section name="Accelerate Impact Suite" id="{BEBA990A-5A26-4006-BA89-44B344F2D20C}">
          <p14:sldIdLst>
            <p14:sldId id="452"/>
            <p14:sldId id="453"/>
            <p14:sldId id="455"/>
          </p14:sldIdLst>
        </p14:section>
        <p14:section name="Complete Insurance Fundamentals" id="{616148A3-B91B-4603-980E-618A143A21B8}">
          <p14:sldIdLst>
            <p14:sldId id="431"/>
            <p14:sldId id="465"/>
            <p14:sldId id="466"/>
          </p14:sldIdLst>
        </p14:section>
        <p14:section name="Insurance Immersion" id="{1F41AF9B-F938-4781-81FD-996AF2E8773F}">
          <p14:sldIdLst>
            <p14:sldId id="768"/>
            <p14:sldId id="467"/>
            <p14:sldId id="769"/>
            <p14:sldId id="770"/>
            <p14:sldId id="471"/>
            <p14:sldId id="472"/>
          </p14:sldIdLst>
        </p14:section>
        <p14:section name="Talent Mobility Suite" id="{8DC9B337-B705-4EEB-86B4-395EF04E497A}">
          <p14:sldIdLst>
            <p14:sldId id="407"/>
            <p14:sldId id="446"/>
          </p14:sldIdLst>
        </p14:section>
        <p14:section name="Industry Advantage" id="{3708BBCA-562C-4020-9C41-76F7016AF061}">
          <p14:sldIdLst>
            <p14:sldId id="786"/>
            <p14:sldId id="778"/>
            <p14:sldId id="779"/>
            <p14:sldId id="780"/>
            <p14:sldId id="781"/>
            <p14:sldId id="782"/>
            <p14:sldId id="783"/>
            <p14:sldId id="784"/>
            <p14:sldId id="785"/>
            <p14:sldId id="461"/>
          </p14:sldIdLst>
        </p14:section>
        <p14:section name="Strategic Leadership Experience" id="{15E51A9D-D7D1-46F6-B801-F06798A6042E}">
          <p14:sldIdLst>
            <p14:sldId id="460"/>
          </p14:sldIdLst>
        </p14:section>
      </p14:sectionLst>
    </p:ext>
    <p:ext uri="{EFAFB233-063F-42B5-8137-9DF3F51BA10A}">
      <p15:sldGuideLst xmlns:p15="http://schemas.microsoft.com/office/powerpoint/2012/main">
        <p15:guide id="4" orient="horz" pos="960" userDrawn="1">
          <p15:clr>
            <a:srgbClr val="A4A3A4"/>
          </p15:clr>
        </p15:guide>
        <p15:guide id="5" orient="horz" pos="3048" userDrawn="1">
          <p15:clr>
            <a:srgbClr val="A4A3A4"/>
          </p15:clr>
        </p15:guide>
        <p15:guide id="6"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Curran, Chris" initials="CC" lastIdx="10" clrIdx="7">
    <p:extLst>
      <p:ext uri="{19B8F6BF-5375-455C-9EA6-DF929625EA0E}">
        <p15:presenceInfo xmlns:p15="http://schemas.microsoft.com/office/powerpoint/2012/main" userId="Curran, Chris" providerId="None"/>
      </p:ext>
    </p:extLst>
  </p:cmAuthor>
  <p:cmAuthor id="1" name="Crane, Carie" initials="CC" lastIdx="15" clrIdx="0">
    <p:extLst>
      <p:ext uri="{19B8F6BF-5375-455C-9EA6-DF929625EA0E}">
        <p15:presenceInfo xmlns:p15="http://schemas.microsoft.com/office/powerpoint/2012/main" userId="S-1-5-21-3670347269-1734258486-2757495605-8895" providerId="AD"/>
      </p:ext>
    </p:extLst>
  </p:cmAuthor>
  <p:cmAuthor id="2" name="Tribble, Christie" initials="TC" lastIdx="5" clrIdx="1">
    <p:extLst>
      <p:ext uri="{19B8F6BF-5375-455C-9EA6-DF929625EA0E}">
        <p15:presenceInfo xmlns:p15="http://schemas.microsoft.com/office/powerpoint/2012/main" userId="S-1-5-21-3670347269-1734258486-2757495605-9456" providerId="AD"/>
      </p:ext>
    </p:extLst>
  </p:cmAuthor>
  <p:cmAuthor id="3" name="Beckwith, Tina" initials="BT" lastIdx="1" clrIdx="2">
    <p:extLst>
      <p:ext uri="{19B8F6BF-5375-455C-9EA6-DF929625EA0E}">
        <p15:presenceInfo xmlns:p15="http://schemas.microsoft.com/office/powerpoint/2012/main" userId="S-1-5-21-3670347269-1734258486-2757495605-28709" providerId="AD"/>
      </p:ext>
    </p:extLst>
  </p:cmAuthor>
  <p:cmAuthor id="4" name="Hartshorn, Renee" initials="HR" lastIdx="26" clrIdx="3">
    <p:extLst>
      <p:ext uri="{19B8F6BF-5375-455C-9EA6-DF929625EA0E}">
        <p15:presenceInfo xmlns:p15="http://schemas.microsoft.com/office/powerpoint/2012/main" userId="S-1-5-21-3670347269-1734258486-2757495605-26766" providerId="AD"/>
      </p:ext>
    </p:extLst>
  </p:cmAuthor>
  <p:cmAuthor id="5" name="McKenna, Kevin" initials="MK" lastIdx="2" clrIdx="4">
    <p:extLst>
      <p:ext uri="{19B8F6BF-5375-455C-9EA6-DF929625EA0E}">
        <p15:presenceInfo xmlns:p15="http://schemas.microsoft.com/office/powerpoint/2012/main" userId="S-1-5-21-3670347269-1734258486-2757495605-28351" providerId="AD"/>
      </p:ext>
    </p:extLst>
  </p:cmAuthor>
  <p:cmAuthor id="6" name="Wright, Stephanie" initials="WS" lastIdx="23" clrIdx="5">
    <p:extLst>
      <p:ext uri="{19B8F6BF-5375-455C-9EA6-DF929625EA0E}">
        <p15:presenceInfo xmlns:p15="http://schemas.microsoft.com/office/powerpoint/2012/main" userId="S-1-5-21-3670347269-1734258486-2757495605-214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1EE"/>
    <a:srgbClr val="002F70"/>
    <a:srgbClr val="F9C606"/>
    <a:srgbClr val="129DC0"/>
    <a:srgbClr val="E1DED7"/>
    <a:srgbClr val="9D9795"/>
    <a:srgbClr val="005F9F"/>
    <a:srgbClr val="0F5C98"/>
    <a:srgbClr val="A7D5EE"/>
    <a:srgbClr val="129CB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A3CFB7C-AC82-4DB5-8D92-54C340A7E73D}" v="57" dt="2023-11-14T19:08:04.82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5521" autoAdjust="0"/>
  </p:normalViewPr>
  <p:slideViewPr>
    <p:cSldViewPr snapToGrid="0">
      <p:cViewPr varScale="1">
        <p:scale>
          <a:sx n="70" d="100"/>
          <a:sy n="70" d="100"/>
        </p:scale>
        <p:origin x="500" y="52"/>
      </p:cViewPr>
      <p:guideLst>
        <p:guide orient="horz" pos="960"/>
        <p:guide orient="horz" pos="3048"/>
        <p:guide pos="3840"/>
      </p:guideLst>
    </p:cSldViewPr>
  </p:slideViewPr>
  <p:notesTextViewPr>
    <p:cViewPr>
      <p:scale>
        <a:sx n="3" d="2"/>
        <a:sy n="3" d="2"/>
      </p:scale>
      <p:origin x="0" y="0"/>
    </p:cViewPr>
  </p:notesTextViewPr>
  <p:sorterViewPr>
    <p:cViewPr varScale="1">
      <p:scale>
        <a:sx n="1" d="1"/>
        <a:sy n="1" d="1"/>
      </p:scale>
      <p:origin x="0" y="0"/>
    </p:cViewPr>
  </p:sorterViewPr>
  <p:notesViewPr>
    <p:cSldViewPr snapToGrid="0">
      <p:cViewPr varScale="1">
        <p:scale>
          <a:sx n="83" d="100"/>
          <a:sy n="83" d="100"/>
        </p:scale>
        <p:origin x="3858" y="3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commentAuthors" Target="commentAuthors.xml"/><Relationship Id="rId68" Type="http://schemas.microsoft.com/office/2015/10/relationships/revisionInfo" Target="revisionInfo.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61"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presProps" Target="presProp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tableStyles" Target="tableStyles.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chartUserShapes" Target="../drawings/drawing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chartUserShapes" Target="../drawings/drawing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chartUserShapes" Target="../drawings/drawing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chartUserShapes" Target="../drawings/drawing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chartUserShapes" Target="../drawings/drawing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chartUserShapes" Target="../drawings/drawing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chartUserShapes" Target="../drawings/drawing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 Id="rId4" Type="http://schemas.openxmlformats.org/officeDocument/2006/relationships/chartUserShapes" Target="../drawings/drawing17.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chartUserShapes" Target="../drawings/drawing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chartUserShapes" Target="../drawings/drawing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chartUserShapes" Target="../drawings/drawing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5385-4B50-BB4B-D8033D06BE96}"/>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5385-4B50-BB4B-D8033D06BE96}"/>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5385-4B50-BB4B-D8033D06BE96}"/>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5385-4B50-BB4B-D8033D06BE96}"/>
              </c:ext>
            </c:extLst>
          </c:dPt>
          <c:cat>
            <c:numRef>
              <c:f>Sheet1!$A$2:$A$5</c:f>
              <c:numCache>
                <c:formatCode>General</c:formatCode>
                <c:ptCount val="4"/>
              </c:numCache>
            </c:numRef>
          </c:cat>
          <c:val>
            <c:numRef>
              <c:f>Sheet1!$B$2:$B$5</c:f>
              <c:numCache>
                <c:formatCode>General</c:formatCode>
                <c:ptCount val="4"/>
                <c:pt idx="0">
                  <c:v>95</c:v>
                </c:pt>
                <c:pt idx="1">
                  <c:v>5</c:v>
                </c:pt>
              </c:numCache>
            </c:numRef>
          </c:val>
          <c:extLst>
            <c:ext xmlns:c16="http://schemas.microsoft.com/office/drawing/2014/chart" uri="{C3380CC4-5D6E-409C-BE32-E72D297353CC}">
              <c16:uniqueId val="{00000008-5385-4B50-BB4B-D8033D06BE96}"/>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Sheet1!$B$2</c:f>
              <c:strCache>
                <c:ptCount val="1"/>
                <c:pt idx="0">
                  <c:v>96</c:v>
                </c:pt>
              </c:strCache>
            </c:strRef>
          </c:tx>
          <c:dPt>
            <c:idx val="0"/>
            <c:bubble3D val="0"/>
            <c:spPr>
              <a:solidFill>
                <a:schemeClr val="tx2"/>
              </a:solidFill>
              <a:ln w="19050">
                <a:solidFill>
                  <a:schemeClr val="lt1"/>
                </a:solidFill>
              </a:ln>
              <a:effectLst/>
            </c:spPr>
            <c:extLst>
              <c:ext xmlns:c16="http://schemas.microsoft.com/office/drawing/2014/chart" uri="{C3380CC4-5D6E-409C-BE32-E72D297353CC}">
                <c16:uniqueId val="{00000001-B39F-4C43-A2A5-A34AF0A29CFA}"/>
              </c:ext>
            </c:extLst>
          </c:dPt>
          <c:dPt>
            <c:idx val="1"/>
            <c:bubble3D val="0"/>
            <c:spPr>
              <a:solidFill>
                <a:schemeClr val="accent1"/>
              </a:solidFill>
              <a:ln w="19050">
                <a:solidFill>
                  <a:schemeClr val="lt1"/>
                </a:solidFill>
              </a:ln>
              <a:effectLst/>
            </c:spPr>
            <c:extLst>
              <c:ext xmlns:c16="http://schemas.microsoft.com/office/drawing/2014/chart" uri="{C3380CC4-5D6E-409C-BE32-E72D297353CC}">
                <c16:uniqueId val="{00000003-B39F-4C43-A2A5-A34AF0A29CFA}"/>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B39F-4C43-A2A5-A34AF0A29CFA}"/>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B39F-4C43-A2A5-A34AF0A29CFA}"/>
              </c:ext>
            </c:extLst>
          </c:dPt>
          <c:cat>
            <c:numRef>
              <c:f>Sheet1!$A$2:$A$5</c:f>
              <c:numCache>
                <c:formatCode>General</c:formatCode>
                <c:ptCount val="4"/>
              </c:numCache>
            </c:numRef>
          </c:cat>
          <c:val>
            <c:numRef>
              <c:f>Sheet1!$B$2:$B$5</c:f>
              <c:numCache>
                <c:formatCode>General</c:formatCode>
                <c:ptCount val="4"/>
                <c:pt idx="0">
                  <c:v>96</c:v>
                </c:pt>
                <c:pt idx="1">
                  <c:v>4</c:v>
                </c:pt>
              </c:numCache>
            </c:numRef>
          </c:val>
          <c:extLst>
            <c:ext xmlns:c16="http://schemas.microsoft.com/office/drawing/2014/chart" uri="{C3380CC4-5D6E-409C-BE32-E72D297353CC}">
              <c16:uniqueId val="{00000008-B39F-4C43-A2A5-A34AF0A29CFA}"/>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F0EA-41CF-9753-28E4C69C0522}"/>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F0EA-41CF-9753-28E4C69C0522}"/>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F0EA-41CF-9753-28E4C69C0522}"/>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F0EA-41CF-9753-28E4C69C0522}"/>
              </c:ext>
            </c:extLst>
          </c:dPt>
          <c:cat>
            <c:numRef>
              <c:f>Sheet1!$A$2:$A$5</c:f>
              <c:numCache>
                <c:formatCode>General</c:formatCode>
                <c:ptCount val="4"/>
              </c:numCache>
            </c:numRef>
          </c:cat>
          <c:val>
            <c:numRef>
              <c:f>Sheet1!$B$2:$B$5</c:f>
              <c:numCache>
                <c:formatCode>General</c:formatCode>
                <c:ptCount val="4"/>
                <c:pt idx="0">
                  <c:v>95</c:v>
                </c:pt>
                <c:pt idx="1">
                  <c:v>5</c:v>
                </c:pt>
              </c:numCache>
            </c:numRef>
          </c:val>
          <c:extLst>
            <c:ext xmlns:c16="http://schemas.microsoft.com/office/drawing/2014/chart" uri="{C3380CC4-5D6E-409C-BE32-E72D297353CC}">
              <c16:uniqueId val="{00000008-F0EA-41CF-9753-28E4C69C0522}"/>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3F54-47E8-8538-DE23F4B61DE2}"/>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3F54-47E8-8538-DE23F4B61DE2}"/>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3F54-47E8-8538-DE23F4B61DE2}"/>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3F54-47E8-8538-DE23F4B61DE2}"/>
              </c:ext>
            </c:extLst>
          </c:dPt>
          <c:cat>
            <c:numRef>
              <c:f>Sheet1!$A$2:$A$5</c:f>
              <c:numCache>
                <c:formatCode>General</c:formatCode>
                <c:ptCount val="4"/>
              </c:numCache>
            </c:numRef>
          </c:cat>
          <c:val>
            <c:numRef>
              <c:f>Sheet1!$B$2:$B$5</c:f>
              <c:numCache>
                <c:formatCode>General</c:formatCode>
                <c:ptCount val="4"/>
                <c:pt idx="0">
                  <c:v>99</c:v>
                </c:pt>
                <c:pt idx="1">
                  <c:v>1</c:v>
                </c:pt>
              </c:numCache>
            </c:numRef>
          </c:val>
          <c:extLst>
            <c:ext xmlns:c16="http://schemas.microsoft.com/office/drawing/2014/chart" uri="{C3380CC4-5D6E-409C-BE32-E72D297353CC}">
              <c16:uniqueId val="{00000008-3F54-47E8-8538-DE23F4B61DE2}"/>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tx2"/>
              </a:solidFill>
              <a:ln w="19050">
                <a:solidFill>
                  <a:schemeClr val="bg1">
                    <a:lumMod val="95000"/>
                  </a:schemeClr>
                </a:solidFill>
              </a:ln>
              <a:effectLst/>
            </c:spPr>
            <c:extLst>
              <c:ext xmlns:c16="http://schemas.microsoft.com/office/drawing/2014/chart" uri="{C3380CC4-5D6E-409C-BE32-E72D297353CC}">
                <c16:uniqueId val="{00000001-3B4F-435D-922F-C617D0730FEA}"/>
              </c:ext>
            </c:extLst>
          </c:dPt>
          <c:dPt>
            <c:idx val="1"/>
            <c:bubble3D val="0"/>
            <c:spPr>
              <a:solidFill>
                <a:srgbClr val="F9C606"/>
              </a:solidFill>
              <a:ln w="19050">
                <a:solidFill>
                  <a:schemeClr val="lt1"/>
                </a:solidFill>
              </a:ln>
              <a:effectLst/>
            </c:spPr>
            <c:extLst>
              <c:ext xmlns:c16="http://schemas.microsoft.com/office/drawing/2014/chart" uri="{C3380CC4-5D6E-409C-BE32-E72D297353CC}">
                <c16:uniqueId val="{00000003-3B4F-435D-922F-C617D0730FEA}"/>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3B4F-435D-922F-C617D0730FEA}"/>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3B4F-435D-922F-C617D0730FEA}"/>
              </c:ext>
            </c:extLst>
          </c:dPt>
          <c:cat>
            <c:numRef>
              <c:f>Sheet1!$A$2:$A$5</c:f>
              <c:numCache>
                <c:formatCode>General</c:formatCode>
                <c:ptCount val="4"/>
              </c:numCache>
            </c:numRef>
          </c:cat>
          <c:val>
            <c:numRef>
              <c:f>Sheet1!$B$2:$B$5</c:f>
              <c:numCache>
                <c:formatCode>General</c:formatCode>
                <c:ptCount val="4"/>
                <c:pt idx="0">
                  <c:v>93</c:v>
                </c:pt>
                <c:pt idx="1">
                  <c:v>7</c:v>
                </c:pt>
              </c:numCache>
            </c:numRef>
          </c:val>
          <c:extLst>
            <c:ext xmlns:c16="http://schemas.microsoft.com/office/drawing/2014/chart" uri="{C3380CC4-5D6E-409C-BE32-E72D297353CC}">
              <c16:uniqueId val="{00000008-3B4F-435D-922F-C617D0730FEA}"/>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tx2"/>
              </a:solidFill>
              <a:ln w="19050">
                <a:solidFill>
                  <a:schemeClr val="lt1"/>
                </a:solidFill>
              </a:ln>
              <a:effectLst/>
            </c:spPr>
            <c:extLst>
              <c:ext xmlns:c16="http://schemas.microsoft.com/office/drawing/2014/chart" uri="{C3380CC4-5D6E-409C-BE32-E72D297353CC}">
                <c16:uniqueId val="{00000001-F239-4912-B29A-4AE5CD298C53}"/>
              </c:ext>
            </c:extLst>
          </c:dPt>
          <c:dPt>
            <c:idx val="1"/>
            <c:bubble3D val="0"/>
            <c:spPr>
              <a:solidFill>
                <a:schemeClr val="accent1"/>
              </a:solidFill>
              <a:ln w="19050">
                <a:solidFill>
                  <a:schemeClr val="lt1"/>
                </a:solidFill>
              </a:ln>
              <a:effectLst/>
            </c:spPr>
            <c:extLst>
              <c:ext xmlns:c16="http://schemas.microsoft.com/office/drawing/2014/chart" uri="{C3380CC4-5D6E-409C-BE32-E72D297353CC}">
                <c16:uniqueId val="{00000003-F239-4912-B29A-4AE5CD298C53}"/>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F239-4912-B29A-4AE5CD298C53}"/>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F239-4912-B29A-4AE5CD298C53}"/>
              </c:ext>
            </c:extLst>
          </c:dPt>
          <c:cat>
            <c:numRef>
              <c:f>Sheet1!$A$2:$A$5</c:f>
              <c:numCache>
                <c:formatCode>General</c:formatCode>
                <c:ptCount val="4"/>
              </c:numCache>
            </c:numRef>
          </c:cat>
          <c:val>
            <c:numRef>
              <c:f>Sheet1!$B$2:$B$5</c:f>
              <c:numCache>
                <c:formatCode>General</c:formatCode>
                <c:ptCount val="4"/>
                <c:pt idx="0">
                  <c:v>95</c:v>
                </c:pt>
                <c:pt idx="1">
                  <c:v>5</c:v>
                </c:pt>
              </c:numCache>
            </c:numRef>
          </c:val>
          <c:extLst>
            <c:ext xmlns:c16="http://schemas.microsoft.com/office/drawing/2014/chart" uri="{C3380CC4-5D6E-409C-BE32-E72D297353CC}">
              <c16:uniqueId val="{00000008-F239-4912-B29A-4AE5CD298C53}"/>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Sheet1!$B$2</c:f>
              <c:strCache>
                <c:ptCount val="1"/>
                <c:pt idx="0">
                  <c:v>96</c:v>
                </c:pt>
              </c:strCache>
            </c:strRef>
          </c:tx>
          <c:dPt>
            <c:idx val="0"/>
            <c:bubble3D val="0"/>
            <c:spPr>
              <a:solidFill>
                <a:schemeClr val="tx2"/>
              </a:solidFill>
              <a:ln w="19050">
                <a:solidFill>
                  <a:schemeClr val="lt1"/>
                </a:solidFill>
              </a:ln>
              <a:effectLst/>
            </c:spPr>
            <c:extLst>
              <c:ext xmlns:c16="http://schemas.microsoft.com/office/drawing/2014/chart" uri="{C3380CC4-5D6E-409C-BE32-E72D297353CC}">
                <c16:uniqueId val="{00000001-B39F-4C43-A2A5-A34AF0A29CFA}"/>
              </c:ext>
            </c:extLst>
          </c:dPt>
          <c:dPt>
            <c:idx val="1"/>
            <c:bubble3D val="0"/>
            <c:spPr>
              <a:solidFill>
                <a:schemeClr val="accent1"/>
              </a:solidFill>
              <a:ln w="19050">
                <a:solidFill>
                  <a:schemeClr val="lt1"/>
                </a:solidFill>
              </a:ln>
              <a:effectLst/>
            </c:spPr>
            <c:extLst>
              <c:ext xmlns:c16="http://schemas.microsoft.com/office/drawing/2014/chart" uri="{C3380CC4-5D6E-409C-BE32-E72D297353CC}">
                <c16:uniqueId val="{00000003-B39F-4C43-A2A5-A34AF0A29CFA}"/>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B39F-4C43-A2A5-A34AF0A29CFA}"/>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B39F-4C43-A2A5-A34AF0A29CFA}"/>
              </c:ext>
            </c:extLst>
          </c:dPt>
          <c:cat>
            <c:numRef>
              <c:f>Sheet1!$A$2:$A$5</c:f>
              <c:numCache>
                <c:formatCode>General</c:formatCode>
                <c:ptCount val="4"/>
              </c:numCache>
            </c:numRef>
          </c:cat>
          <c:val>
            <c:numRef>
              <c:f>Sheet1!$B$2:$B$5</c:f>
              <c:numCache>
                <c:formatCode>General</c:formatCode>
                <c:ptCount val="4"/>
                <c:pt idx="0">
                  <c:v>96</c:v>
                </c:pt>
                <c:pt idx="1">
                  <c:v>4</c:v>
                </c:pt>
              </c:numCache>
            </c:numRef>
          </c:val>
          <c:extLst>
            <c:ext xmlns:c16="http://schemas.microsoft.com/office/drawing/2014/chart" uri="{C3380CC4-5D6E-409C-BE32-E72D297353CC}">
              <c16:uniqueId val="{00000008-B39F-4C43-A2A5-A34AF0A29CFA}"/>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tx2"/>
              </a:solidFill>
              <a:ln w="19050">
                <a:solidFill>
                  <a:schemeClr val="bg1">
                    <a:lumMod val="95000"/>
                  </a:schemeClr>
                </a:solidFill>
              </a:ln>
              <a:effectLst/>
            </c:spPr>
            <c:extLst>
              <c:ext xmlns:c16="http://schemas.microsoft.com/office/drawing/2014/chart" uri="{C3380CC4-5D6E-409C-BE32-E72D297353CC}">
                <c16:uniqueId val="{00000001-AB9B-4D02-A7CE-2DEB95091AEA}"/>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AB9B-4D02-A7CE-2DEB95091AEA}"/>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AB9B-4D02-A7CE-2DEB95091AEA}"/>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AB9B-4D02-A7CE-2DEB95091AEA}"/>
              </c:ext>
            </c:extLst>
          </c:dPt>
          <c:cat>
            <c:numRef>
              <c:f>Sheet1!$A$2:$A$5</c:f>
              <c:numCache>
                <c:formatCode>General</c:formatCode>
                <c:ptCount val="4"/>
              </c:numCache>
            </c:numRef>
          </c:cat>
          <c:val>
            <c:numRef>
              <c:f>Sheet1!$B$2:$B$5</c:f>
              <c:numCache>
                <c:formatCode>General</c:formatCode>
                <c:ptCount val="4"/>
                <c:pt idx="0">
                  <c:v>99</c:v>
                </c:pt>
                <c:pt idx="1">
                  <c:v>1</c:v>
                </c:pt>
              </c:numCache>
            </c:numRef>
          </c:val>
          <c:extLst>
            <c:ext xmlns:c16="http://schemas.microsoft.com/office/drawing/2014/chart" uri="{C3380CC4-5D6E-409C-BE32-E72D297353CC}">
              <c16:uniqueId val="{00000008-AB9B-4D02-A7CE-2DEB95091AEA}"/>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tx2"/>
              </a:solidFill>
              <a:ln w="19050">
                <a:solidFill>
                  <a:schemeClr val="bg1">
                    <a:lumMod val="95000"/>
                  </a:schemeClr>
                </a:solidFill>
              </a:ln>
              <a:effectLst/>
            </c:spPr>
            <c:extLst>
              <c:ext xmlns:c16="http://schemas.microsoft.com/office/drawing/2014/chart" uri="{C3380CC4-5D6E-409C-BE32-E72D297353CC}">
                <c16:uniqueId val="{00000001-4995-4E20-8AB2-31A0680B4088}"/>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4995-4E20-8AB2-31A0680B4088}"/>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4995-4E20-8AB2-31A0680B4088}"/>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4995-4E20-8AB2-31A0680B4088}"/>
              </c:ext>
            </c:extLst>
          </c:dPt>
          <c:cat>
            <c:numRef>
              <c:f>Sheet1!$A$2:$A$5</c:f>
              <c:numCache>
                <c:formatCode>General</c:formatCode>
                <c:ptCount val="4"/>
              </c:numCache>
            </c:numRef>
          </c:cat>
          <c:val>
            <c:numRef>
              <c:f>Sheet1!$B$2:$B$5</c:f>
              <c:numCache>
                <c:formatCode>General</c:formatCode>
                <c:ptCount val="4"/>
                <c:pt idx="0">
                  <c:v>92</c:v>
                </c:pt>
                <c:pt idx="1">
                  <c:v>8</c:v>
                </c:pt>
              </c:numCache>
            </c:numRef>
          </c:val>
          <c:extLst>
            <c:ext xmlns:c16="http://schemas.microsoft.com/office/drawing/2014/chart" uri="{C3380CC4-5D6E-409C-BE32-E72D297353CC}">
              <c16:uniqueId val="{00000008-4995-4E20-8AB2-31A0680B4088}"/>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410-4AD5-A51B-0E0BF0C4B409}"/>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8410-4AD5-A51B-0E0BF0C4B409}"/>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8410-4AD5-A51B-0E0BF0C4B409}"/>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8410-4AD5-A51B-0E0BF0C4B409}"/>
              </c:ext>
            </c:extLst>
          </c:dPt>
          <c:cat>
            <c:numRef>
              <c:f>Sheet1!$A$2:$A$5</c:f>
              <c:numCache>
                <c:formatCode>General</c:formatCode>
                <c:ptCount val="4"/>
              </c:numCache>
            </c:numRef>
          </c:cat>
          <c:val>
            <c:numRef>
              <c:f>Sheet1!$B$2:$B$5</c:f>
              <c:numCache>
                <c:formatCode>General</c:formatCode>
                <c:ptCount val="4"/>
                <c:pt idx="0">
                  <c:v>95</c:v>
                </c:pt>
                <c:pt idx="1">
                  <c:v>5</c:v>
                </c:pt>
              </c:numCache>
            </c:numRef>
          </c:val>
          <c:extLst>
            <c:ext xmlns:c16="http://schemas.microsoft.com/office/drawing/2014/chart" uri="{C3380CC4-5D6E-409C-BE32-E72D297353CC}">
              <c16:uniqueId val="{00000008-8410-4AD5-A51B-0E0BF0C4B409}"/>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6B00-4A50-A365-FA3FD28593A8}"/>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6B00-4A50-A365-FA3FD28593A8}"/>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6B00-4A50-A365-FA3FD28593A8}"/>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6B00-4A50-A365-FA3FD28593A8}"/>
              </c:ext>
            </c:extLst>
          </c:dPt>
          <c:cat>
            <c:numRef>
              <c:f>Sheet1!$A$2:$A$5</c:f>
              <c:numCache>
                <c:formatCode>General</c:formatCode>
                <c:ptCount val="4"/>
              </c:numCache>
            </c:numRef>
          </c:cat>
          <c:val>
            <c:numRef>
              <c:f>Sheet1!$B$2:$B$5</c:f>
              <c:numCache>
                <c:formatCode>General</c:formatCode>
                <c:ptCount val="4"/>
                <c:pt idx="0">
                  <c:v>95</c:v>
                </c:pt>
                <c:pt idx="1">
                  <c:v>5</c:v>
                </c:pt>
              </c:numCache>
            </c:numRef>
          </c:val>
          <c:extLst>
            <c:ext xmlns:c16="http://schemas.microsoft.com/office/drawing/2014/chart" uri="{C3380CC4-5D6E-409C-BE32-E72D297353CC}">
              <c16:uniqueId val="{00000008-6B00-4A50-A365-FA3FD28593A8}"/>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D03-4222-BDD0-C757D9B87E56}"/>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2D03-4222-BDD0-C757D9B87E56}"/>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2D03-4222-BDD0-C757D9B87E56}"/>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2D03-4222-BDD0-C757D9B87E56}"/>
              </c:ext>
            </c:extLst>
          </c:dPt>
          <c:cat>
            <c:numRef>
              <c:f>Sheet1!$A$2:$A$5</c:f>
              <c:numCache>
                <c:formatCode>General</c:formatCode>
                <c:ptCount val="4"/>
              </c:numCache>
            </c:numRef>
          </c:cat>
          <c:val>
            <c:numRef>
              <c:f>Sheet1!$B$2:$B$5</c:f>
              <c:numCache>
                <c:formatCode>General</c:formatCode>
                <c:ptCount val="4"/>
                <c:pt idx="0">
                  <c:v>99</c:v>
                </c:pt>
                <c:pt idx="1">
                  <c:v>1</c:v>
                </c:pt>
              </c:numCache>
            </c:numRef>
          </c:val>
          <c:extLst>
            <c:ext xmlns:c16="http://schemas.microsoft.com/office/drawing/2014/chart" uri="{C3380CC4-5D6E-409C-BE32-E72D297353CC}">
              <c16:uniqueId val="{00000008-2D03-4222-BDD0-C757D9B87E56}"/>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rgbClr val="129CBF"/>
              </a:solidFill>
              <a:ln w="19050">
                <a:solidFill>
                  <a:schemeClr val="lt1"/>
                </a:solidFill>
              </a:ln>
              <a:effectLst/>
            </c:spPr>
            <c:extLst>
              <c:ext xmlns:c16="http://schemas.microsoft.com/office/drawing/2014/chart" uri="{C3380CC4-5D6E-409C-BE32-E72D297353CC}">
                <c16:uniqueId val="{00000001-1D42-4F2A-947D-24BED86B1987}"/>
              </c:ext>
            </c:extLst>
          </c:dPt>
          <c:dPt>
            <c:idx val="1"/>
            <c:bubble3D val="0"/>
            <c:spPr>
              <a:solidFill>
                <a:srgbClr val="F9C606"/>
              </a:solidFill>
              <a:ln w="19050">
                <a:solidFill>
                  <a:schemeClr val="lt1"/>
                </a:solidFill>
              </a:ln>
              <a:effectLst/>
            </c:spPr>
            <c:extLst>
              <c:ext xmlns:c16="http://schemas.microsoft.com/office/drawing/2014/chart" uri="{C3380CC4-5D6E-409C-BE32-E72D297353CC}">
                <c16:uniqueId val="{00000003-1D42-4F2A-947D-24BED86B1987}"/>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1D42-4F2A-947D-24BED86B1987}"/>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1D42-4F2A-947D-24BED86B1987}"/>
              </c:ext>
            </c:extLst>
          </c:dPt>
          <c:cat>
            <c:numRef>
              <c:f>Sheet1!$A$2:$A$5</c:f>
              <c:numCache>
                <c:formatCode>General</c:formatCode>
                <c:ptCount val="4"/>
              </c:numCache>
            </c:numRef>
          </c:cat>
          <c:val>
            <c:numRef>
              <c:f>Sheet1!$B$2:$B$5</c:f>
              <c:numCache>
                <c:formatCode>General</c:formatCode>
                <c:ptCount val="4"/>
                <c:pt idx="0">
                  <c:v>95</c:v>
                </c:pt>
                <c:pt idx="1">
                  <c:v>5</c:v>
                </c:pt>
              </c:numCache>
            </c:numRef>
          </c:val>
          <c:extLst>
            <c:ext xmlns:c16="http://schemas.microsoft.com/office/drawing/2014/chart" uri="{C3380CC4-5D6E-409C-BE32-E72D297353CC}">
              <c16:uniqueId val="{00000008-1D42-4F2A-947D-24BED86B1987}"/>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rgbClr val="129CBF"/>
              </a:solidFill>
              <a:ln w="19050">
                <a:solidFill>
                  <a:schemeClr val="lt1"/>
                </a:solidFill>
              </a:ln>
              <a:effectLst/>
            </c:spPr>
            <c:extLst>
              <c:ext xmlns:c16="http://schemas.microsoft.com/office/drawing/2014/chart" uri="{C3380CC4-5D6E-409C-BE32-E72D297353CC}">
                <c16:uniqueId val="{00000001-71AD-42BD-A06D-EE7C8DABFFFD}"/>
              </c:ext>
            </c:extLst>
          </c:dPt>
          <c:dPt>
            <c:idx val="1"/>
            <c:bubble3D val="0"/>
            <c:spPr>
              <a:solidFill>
                <a:srgbClr val="F9C606"/>
              </a:solidFill>
              <a:ln w="19050">
                <a:solidFill>
                  <a:schemeClr val="lt1"/>
                </a:solidFill>
              </a:ln>
              <a:effectLst/>
            </c:spPr>
            <c:extLst>
              <c:ext xmlns:c16="http://schemas.microsoft.com/office/drawing/2014/chart" uri="{C3380CC4-5D6E-409C-BE32-E72D297353CC}">
                <c16:uniqueId val="{00000003-71AD-42BD-A06D-EE7C8DABFFFD}"/>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71AD-42BD-A06D-EE7C8DABFFFD}"/>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71AD-42BD-A06D-EE7C8DABFFFD}"/>
              </c:ext>
            </c:extLst>
          </c:dPt>
          <c:cat>
            <c:numRef>
              <c:f>Sheet1!$A$2:$A$5</c:f>
              <c:numCache>
                <c:formatCode>General</c:formatCode>
                <c:ptCount val="4"/>
              </c:numCache>
            </c:numRef>
          </c:cat>
          <c:val>
            <c:numRef>
              <c:f>Sheet1!$B$2:$B$5</c:f>
              <c:numCache>
                <c:formatCode>General</c:formatCode>
                <c:ptCount val="4"/>
                <c:pt idx="0">
                  <c:v>95</c:v>
                </c:pt>
                <c:pt idx="1">
                  <c:v>5</c:v>
                </c:pt>
              </c:numCache>
            </c:numRef>
          </c:val>
          <c:extLst>
            <c:ext xmlns:c16="http://schemas.microsoft.com/office/drawing/2014/chart" uri="{C3380CC4-5D6E-409C-BE32-E72D297353CC}">
              <c16:uniqueId val="{00000008-71AD-42BD-A06D-EE7C8DABFFFD}"/>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rgbClr val="129CBF"/>
              </a:solidFill>
              <a:ln w="19050">
                <a:solidFill>
                  <a:schemeClr val="lt1"/>
                </a:solidFill>
              </a:ln>
              <a:effectLst/>
            </c:spPr>
            <c:extLst>
              <c:ext xmlns:c16="http://schemas.microsoft.com/office/drawing/2014/chart" uri="{C3380CC4-5D6E-409C-BE32-E72D297353CC}">
                <c16:uniqueId val="{00000001-35E9-45DD-B760-9F7DB6FDB0B0}"/>
              </c:ext>
            </c:extLst>
          </c:dPt>
          <c:dPt>
            <c:idx val="1"/>
            <c:bubble3D val="0"/>
            <c:spPr>
              <a:solidFill>
                <a:srgbClr val="F9C606"/>
              </a:solidFill>
              <a:ln w="19050">
                <a:solidFill>
                  <a:schemeClr val="lt1"/>
                </a:solidFill>
              </a:ln>
              <a:effectLst/>
            </c:spPr>
            <c:extLst>
              <c:ext xmlns:c16="http://schemas.microsoft.com/office/drawing/2014/chart" uri="{C3380CC4-5D6E-409C-BE32-E72D297353CC}">
                <c16:uniqueId val="{00000003-35E9-45DD-B760-9F7DB6FDB0B0}"/>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35E9-45DD-B760-9F7DB6FDB0B0}"/>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35E9-45DD-B760-9F7DB6FDB0B0}"/>
              </c:ext>
            </c:extLst>
          </c:dPt>
          <c:cat>
            <c:numRef>
              <c:f>Sheet1!$A$2:$A$5</c:f>
              <c:numCache>
                <c:formatCode>General</c:formatCode>
                <c:ptCount val="4"/>
              </c:numCache>
            </c:numRef>
          </c:cat>
          <c:val>
            <c:numRef>
              <c:f>Sheet1!$B$2:$B$5</c:f>
              <c:numCache>
                <c:formatCode>General</c:formatCode>
                <c:ptCount val="4"/>
                <c:pt idx="0">
                  <c:v>98</c:v>
                </c:pt>
                <c:pt idx="1">
                  <c:v>2</c:v>
                </c:pt>
              </c:numCache>
            </c:numRef>
          </c:val>
          <c:extLst>
            <c:ext xmlns:c16="http://schemas.microsoft.com/office/drawing/2014/chart" uri="{C3380CC4-5D6E-409C-BE32-E72D297353CC}">
              <c16:uniqueId val="{00000008-35E9-45DD-B760-9F7DB6FDB0B0}"/>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tx2"/>
              </a:solidFill>
              <a:ln w="19050">
                <a:solidFill>
                  <a:schemeClr val="bg1">
                    <a:lumMod val="95000"/>
                  </a:schemeClr>
                </a:solidFill>
              </a:ln>
              <a:effectLst/>
            </c:spPr>
            <c:extLst>
              <c:ext xmlns:c16="http://schemas.microsoft.com/office/drawing/2014/chart" uri="{C3380CC4-5D6E-409C-BE32-E72D297353CC}">
                <c16:uniqueId val="{00000001-3B4F-435D-922F-C617D0730FEA}"/>
              </c:ext>
            </c:extLst>
          </c:dPt>
          <c:dPt>
            <c:idx val="1"/>
            <c:bubble3D val="0"/>
            <c:spPr>
              <a:solidFill>
                <a:schemeClr val="accent1"/>
              </a:solidFill>
              <a:ln w="19050">
                <a:solidFill>
                  <a:schemeClr val="lt1"/>
                </a:solidFill>
              </a:ln>
              <a:effectLst/>
            </c:spPr>
            <c:extLst>
              <c:ext xmlns:c16="http://schemas.microsoft.com/office/drawing/2014/chart" uri="{C3380CC4-5D6E-409C-BE32-E72D297353CC}">
                <c16:uniqueId val="{00000003-3B4F-435D-922F-C617D0730FEA}"/>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3B4F-435D-922F-C617D0730FEA}"/>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3B4F-435D-922F-C617D0730FEA}"/>
              </c:ext>
            </c:extLst>
          </c:dPt>
          <c:cat>
            <c:numRef>
              <c:f>Sheet1!$A$2:$A$5</c:f>
              <c:numCache>
                <c:formatCode>General</c:formatCode>
                <c:ptCount val="4"/>
              </c:numCache>
            </c:numRef>
          </c:cat>
          <c:val>
            <c:numRef>
              <c:f>Sheet1!$B$2:$B$5</c:f>
              <c:numCache>
                <c:formatCode>General</c:formatCode>
                <c:ptCount val="4"/>
                <c:pt idx="0">
                  <c:v>93</c:v>
                </c:pt>
                <c:pt idx="1">
                  <c:v>7</c:v>
                </c:pt>
              </c:numCache>
            </c:numRef>
          </c:val>
          <c:extLst>
            <c:ext xmlns:c16="http://schemas.microsoft.com/office/drawing/2014/chart" uri="{C3380CC4-5D6E-409C-BE32-E72D297353CC}">
              <c16:uniqueId val="{00000008-3B4F-435D-922F-C617D0730FEA}"/>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tx2"/>
              </a:solidFill>
              <a:ln w="19050">
                <a:solidFill>
                  <a:schemeClr val="lt1"/>
                </a:solidFill>
              </a:ln>
              <a:effectLst/>
            </c:spPr>
            <c:extLst>
              <c:ext xmlns:c16="http://schemas.microsoft.com/office/drawing/2014/chart" uri="{C3380CC4-5D6E-409C-BE32-E72D297353CC}">
                <c16:uniqueId val="{00000001-F239-4912-B29A-4AE5CD298C53}"/>
              </c:ext>
            </c:extLst>
          </c:dPt>
          <c:dPt>
            <c:idx val="1"/>
            <c:bubble3D val="0"/>
            <c:spPr>
              <a:solidFill>
                <a:schemeClr val="accent1"/>
              </a:solidFill>
              <a:ln w="19050">
                <a:solidFill>
                  <a:schemeClr val="lt1"/>
                </a:solidFill>
              </a:ln>
              <a:effectLst/>
            </c:spPr>
            <c:extLst>
              <c:ext xmlns:c16="http://schemas.microsoft.com/office/drawing/2014/chart" uri="{C3380CC4-5D6E-409C-BE32-E72D297353CC}">
                <c16:uniqueId val="{00000003-F239-4912-B29A-4AE5CD298C53}"/>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F239-4912-B29A-4AE5CD298C53}"/>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F239-4912-B29A-4AE5CD298C53}"/>
              </c:ext>
            </c:extLst>
          </c:dPt>
          <c:cat>
            <c:numRef>
              <c:f>Sheet1!$A$2:$A$5</c:f>
              <c:numCache>
                <c:formatCode>General</c:formatCode>
                <c:ptCount val="4"/>
              </c:numCache>
            </c:numRef>
          </c:cat>
          <c:val>
            <c:numRef>
              <c:f>Sheet1!$B$2:$B$5</c:f>
              <c:numCache>
                <c:formatCode>General</c:formatCode>
                <c:ptCount val="4"/>
                <c:pt idx="0">
                  <c:v>95</c:v>
                </c:pt>
                <c:pt idx="1">
                  <c:v>5</c:v>
                </c:pt>
              </c:numCache>
            </c:numRef>
          </c:val>
          <c:extLst>
            <c:ext xmlns:c16="http://schemas.microsoft.com/office/drawing/2014/chart" uri="{C3380CC4-5D6E-409C-BE32-E72D297353CC}">
              <c16:uniqueId val="{00000008-F239-4912-B29A-4AE5CD298C53}"/>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2C600F7-CE14-4408-AF8F-0C95B5EF84E9}" type="doc">
      <dgm:prSet loTypeId="urn:microsoft.com/office/officeart/2008/layout/IncreasingCircleProcess" loCatId="list" qsTypeId="urn:microsoft.com/office/officeart/2005/8/quickstyle/simple1" qsCatId="simple" csTypeId="urn:microsoft.com/office/officeart/2005/8/colors/accent1_2" csCatId="accent1" phldr="1"/>
      <dgm:spPr/>
      <dgm:t>
        <a:bodyPr/>
        <a:lstStyle/>
        <a:p>
          <a:endParaRPr lang="en-US"/>
        </a:p>
      </dgm:t>
    </dgm:pt>
    <dgm:pt modelId="{F0C64D86-8A3E-42E4-80F3-00212A56AE9C}">
      <dgm:prSet phldrT="[Text]"/>
      <dgm:spPr/>
      <dgm:t>
        <a:bodyPr/>
        <a:lstStyle/>
        <a:p>
          <a:pPr algn="ctr"/>
          <a:r>
            <a:rPr lang="en-US" b="1" dirty="0">
              <a:solidFill>
                <a:schemeClr val="tx2"/>
              </a:solidFill>
            </a:rPr>
            <a:t>Accelerate Impact Suite</a:t>
          </a:r>
        </a:p>
      </dgm:t>
    </dgm:pt>
    <dgm:pt modelId="{7EF8F774-DC7B-40A1-B914-498B94ED239C}" type="parTrans" cxnId="{19A81B70-5052-442B-AC6C-A2F199AFAA2B}">
      <dgm:prSet/>
      <dgm:spPr/>
      <dgm:t>
        <a:bodyPr/>
        <a:lstStyle/>
        <a:p>
          <a:endParaRPr lang="en-US"/>
        </a:p>
      </dgm:t>
    </dgm:pt>
    <dgm:pt modelId="{19216B48-F372-4290-AB80-85B680DA0E5D}" type="sibTrans" cxnId="{19A81B70-5052-442B-AC6C-A2F199AFAA2B}">
      <dgm:prSet/>
      <dgm:spPr/>
      <dgm:t>
        <a:bodyPr/>
        <a:lstStyle/>
        <a:p>
          <a:endParaRPr lang="en-US"/>
        </a:p>
      </dgm:t>
    </dgm:pt>
    <dgm:pt modelId="{837759A6-4B0A-4D74-BF56-701C7EFB357C}">
      <dgm:prSet phldrT="[Text]"/>
      <dgm:spPr/>
      <dgm:t>
        <a:bodyPr/>
        <a:lstStyle/>
        <a:p>
          <a:r>
            <a:rPr lang="en-US" b="1" dirty="0"/>
            <a:t>FLMI Level 1 Certificate in Insurance Fundamentals:</a:t>
          </a:r>
          <a:endParaRPr lang="en-US" dirty="0"/>
        </a:p>
      </dgm:t>
    </dgm:pt>
    <dgm:pt modelId="{10650933-45CA-4803-B513-816012B87076}" type="parTrans" cxnId="{9193DCC7-6ED7-4D43-9DF5-DB8FBDA0A292}">
      <dgm:prSet/>
      <dgm:spPr/>
      <dgm:t>
        <a:bodyPr/>
        <a:lstStyle/>
        <a:p>
          <a:endParaRPr lang="en-US"/>
        </a:p>
      </dgm:t>
    </dgm:pt>
    <dgm:pt modelId="{21681B5F-F087-4D9D-9E94-4D9EFCF11B2F}" type="sibTrans" cxnId="{9193DCC7-6ED7-4D43-9DF5-DB8FBDA0A292}">
      <dgm:prSet/>
      <dgm:spPr/>
      <dgm:t>
        <a:bodyPr/>
        <a:lstStyle/>
        <a:p>
          <a:endParaRPr lang="en-US"/>
        </a:p>
      </dgm:t>
    </dgm:pt>
    <dgm:pt modelId="{10E4889A-BC35-4994-A9F3-260C67DD067C}">
      <dgm:prSet phldrT="[Text]"/>
      <dgm:spPr/>
      <dgm:t>
        <a:bodyPr/>
        <a:lstStyle/>
        <a:p>
          <a:pPr algn="ctr"/>
          <a:r>
            <a:rPr lang="en-US" b="1" dirty="0">
              <a:solidFill>
                <a:schemeClr val="tx2"/>
              </a:solidFill>
            </a:rPr>
            <a:t>Talent Mobility Suite</a:t>
          </a:r>
          <a:r>
            <a:rPr lang="en-US" dirty="0"/>
            <a:t>	</a:t>
          </a:r>
        </a:p>
      </dgm:t>
    </dgm:pt>
    <dgm:pt modelId="{C3D78420-2DB2-4794-87B4-056F127747E1}" type="parTrans" cxnId="{5F43EF17-3B88-4CA0-89C4-A9014BB10F7D}">
      <dgm:prSet/>
      <dgm:spPr/>
      <dgm:t>
        <a:bodyPr/>
        <a:lstStyle/>
        <a:p>
          <a:endParaRPr lang="en-US"/>
        </a:p>
      </dgm:t>
    </dgm:pt>
    <dgm:pt modelId="{555D2A49-5F07-4EDD-A938-221DE08C319E}" type="sibTrans" cxnId="{5F43EF17-3B88-4CA0-89C4-A9014BB10F7D}">
      <dgm:prSet/>
      <dgm:spPr/>
      <dgm:t>
        <a:bodyPr/>
        <a:lstStyle/>
        <a:p>
          <a:endParaRPr lang="en-US"/>
        </a:p>
      </dgm:t>
    </dgm:pt>
    <dgm:pt modelId="{08BB4E45-9CB5-475F-BEC0-0234266BE365}">
      <dgm:prSet phldrT="[Text]" custT="1"/>
      <dgm:spPr/>
      <dgm:t>
        <a:bodyPr/>
        <a:lstStyle/>
        <a:p>
          <a:pPr marL="114300" lvl="1" indent="-114300" algn="l" defTabSz="533400">
            <a:lnSpc>
              <a:spcPct val="90000"/>
            </a:lnSpc>
            <a:spcBef>
              <a:spcPct val="0"/>
            </a:spcBef>
            <a:spcAft>
              <a:spcPct val="15000"/>
            </a:spcAft>
            <a:buFont typeface="Arial" panose="020B0604020202020204" pitchFamily="34" charset="0"/>
            <a:buChar char="•"/>
          </a:pPr>
          <a:endParaRPr lang="en-US" sz="1200" kern="1200" dirty="0">
            <a:solidFill>
              <a:srgbClr val="000000">
                <a:hueOff val="0"/>
                <a:satOff val="0"/>
                <a:lumOff val="0"/>
                <a:alphaOff val="0"/>
              </a:srgbClr>
            </a:solidFill>
            <a:latin typeface="Arial" panose="020B0604020202020204"/>
            <a:ea typeface="+mn-ea"/>
            <a:cs typeface="+mn-cs"/>
          </a:endParaRPr>
        </a:p>
      </dgm:t>
    </dgm:pt>
    <dgm:pt modelId="{E34EAA32-77F3-4C9C-94A1-7E0209CE172A}" type="parTrans" cxnId="{165D39BA-0959-4FE0-B7CF-8078282791CE}">
      <dgm:prSet/>
      <dgm:spPr/>
      <dgm:t>
        <a:bodyPr/>
        <a:lstStyle/>
        <a:p>
          <a:endParaRPr lang="en-US"/>
        </a:p>
      </dgm:t>
    </dgm:pt>
    <dgm:pt modelId="{2FC8D710-B5AF-4003-BC6C-CA04CF9127B8}" type="sibTrans" cxnId="{165D39BA-0959-4FE0-B7CF-8078282791CE}">
      <dgm:prSet/>
      <dgm:spPr/>
      <dgm:t>
        <a:bodyPr/>
        <a:lstStyle/>
        <a:p>
          <a:endParaRPr lang="en-US"/>
        </a:p>
      </dgm:t>
    </dgm:pt>
    <dgm:pt modelId="{1CE125A1-0783-40D9-BBB5-70FE5D406607}">
      <dgm:prSet phldrT="[Text]"/>
      <dgm:spPr/>
      <dgm:t>
        <a:bodyPr/>
        <a:lstStyle/>
        <a:p>
          <a:pPr algn="ctr"/>
          <a:r>
            <a:rPr lang="en-US" b="1" dirty="0">
              <a:solidFill>
                <a:schemeClr val="tx2"/>
              </a:solidFill>
            </a:rPr>
            <a:t>Strategic Leadership Experience</a:t>
          </a:r>
        </a:p>
      </dgm:t>
    </dgm:pt>
    <dgm:pt modelId="{821B0947-7F6C-4CF3-978C-CC81A7845F48}" type="parTrans" cxnId="{335F6E37-10CF-4B45-8D60-BCDB2040042A}">
      <dgm:prSet/>
      <dgm:spPr/>
      <dgm:t>
        <a:bodyPr/>
        <a:lstStyle/>
        <a:p>
          <a:endParaRPr lang="en-US"/>
        </a:p>
      </dgm:t>
    </dgm:pt>
    <dgm:pt modelId="{F4170620-9D01-48D1-B01F-2423DB6935C1}" type="sibTrans" cxnId="{335F6E37-10CF-4B45-8D60-BCDB2040042A}">
      <dgm:prSet/>
      <dgm:spPr/>
      <dgm:t>
        <a:bodyPr/>
        <a:lstStyle/>
        <a:p>
          <a:endParaRPr lang="en-US"/>
        </a:p>
      </dgm:t>
    </dgm:pt>
    <dgm:pt modelId="{55400DF6-61EA-4128-AE8C-891D0CC21D6A}">
      <dgm:prSet phldrT="[Text]" custT="1"/>
      <dgm:spPr/>
      <dgm:t>
        <a:bodyPr/>
        <a:lstStyle/>
        <a:p>
          <a:pPr>
            <a:buFont typeface="Arial" panose="020B0604020202020204" pitchFamily="34" charset="0"/>
            <a:buChar char="•"/>
          </a:pPr>
          <a:endParaRPr lang="en-US" sz="1400" kern="1200" dirty="0"/>
        </a:p>
      </dgm:t>
    </dgm:pt>
    <dgm:pt modelId="{3BBB1269-729D-4FA3-BE68-D8294AF6CC79}" type="parTrans" cxnId="{BFFA496B-D943-4987-B1D0-380C83DAFD23}">
      <dgm:prSet/>
      <dgm:spPr/>
      <dgm:t>
        <a:bodyPr/>
        <a:lstStyle/>
        <a:p>
          <a:endParaRPr lang="en-US"/>
        </a:p>
      </dgm:t>
    </dgm:pt>
    <dgm:pt modelId="{E0D52F09-01EA-45F4-B1B5-B0C8D844368A}" type="sibTrans" cxnId="{BFFA496B-D943-4987-B1D0-380C83DAFD23}">
      <dgm:prSet/>
      <dgm:spPr/>
      <dgm:t>
        <a:bodyPr/>
        <a:lstStyle/>
        <a:p>
          <a:endParaRPr lang="en-US"/>
        </a:p>
      </dgm:t>
    </dgm:pt>
    <dgm:pt modelId="{841B2A7F-8613-4C1A-954F-756D28015309}">
      <dgm:prSet/>
      <dgm:spPr/>
      <dgm:t>
        <a:bodyPr/>
        <a:lstStyle/>
        <a:p>
          <a:r>
            <a:rPr lang="en-US" dirty="0"/>
            <a:t>FLMI Level 1 Certificate in Insurance Fundamentals (LOMA 281 &amp; LOMA 291)</a:t>
          </a:r>
        </a:p>
      </dgm:t>
    </dgm:pt>
    <dgm:pt modelId="{96488933-E914-42BE-BEF6-B588DC091205}" type="parTrans" cxnId="{3B352FD8-DE65-4B7D-891A-855C6BD96F35}">
      <dgm:prSet/>
      <dgm:spPr/>
      <dgm:t>
        <a:bodyPr/>
        <a:lstStyle/>
        <a:p>
          <a:endParaRPr lang="en-US"/>
        </a:p>
      </dgm:t>
    </dgm:pt>
    <dgm:pt modelId="{FB097F22-5CF3-4A9D-B03B-282C1A0F26F0}" type="sibTrans" cxnId="{3B352FD8-DE65-4B7D-891A-855C6BD96F35}">
      <dgm:prSet/>
      <dgm:spPr/>
      <dgm:t>
        <a:bodyPr/>
        <a:lstStyle/>
        <a:p>
          <a:endParaRPr lang="en-US"/>
        </a:p>
      </dgm:t>
    </dgm:pt>
    <dgm:pt modelId="{DA6649E0-368D-4058-904F-205A63466827}">
      <dgm:prSet/>
      <dgm:spPr/>
      <dgm:t>
        <a:bodyPr/>
        <a:lstStyle/>
        <a:p>
          <a:r>
            <a:rPr lang="en-US" dirty="0"/>
            <a:t>LOMA 200: Complete Insurance Fundamentals</a:t>
          </a:r>
        </a:p>
      </dgm:t>
    </dgm:pt>
    <dgm:pt modelId="{04A34AC2-954F-4497-8886-ACBE5FC09504}" type="parTrans" cxnId="{00858759-7EDF-4D68-B420-FFDAC7BD85EA}">
      <dgm:prSet/>
      <dgm:spPr/>
      <dgm:t>
        <a:bodyPr/>
        <a:lstStyle/>
        <a:p>
          <a:endParaRPr lang="en-US"/>
        </a:p>
      </dgm:t>
    </dgm:pt>
    <dgm:pt modelId="{46DEC886-7523-46B3-9341-6CA11D4DF159}" type="sibTrans" cxnId="{00858759-7EDF-4D68-B420-FFDAC7BD85EA}">
      <dgm:prSet/>
      <dgm:spPr/>
      <dgm:t>
        <a:bodyPr/>
        <a:lstStyle/>
        <a:p>
          <a:endParaRPr lang="en-US"/>
        </a:p>
      </dgm:t>
    </dgm:pt>
    <dgm:pt modelId="{F866915B-66D7-4D07-883D-3E6794C5DE2E}">
      <dgm:prSet/>
      <dgm:spPr/>
      <dgm:t>
        <a:bodyPr/>
        <a:lstStyle/>
        <a:p>
          <a:r>
            <a:rPr lang="en-US" dirty="0"/>
            <a:t>Insurance Immersion</a:t>
          </a:r>
        </a:p>
      </dgm:t>
    </dgm:pt>
    <dgm:pt modelId="{AB8FB9DD-7ED7-4BE3-A4BA-54710F82A5F1}" type="parTrans" cxnId="{17E992CC-0A53-4517-B053-616B8CCB7216}">
      <dgm:prSet/>
      <dgm:spPr/>
      <dgm:t>
        <a:bodyPr/>
        <a:lstStyle/>
        <a:p>
          <a:endParaRPr lang="en-US"/>
        </a:p>
      </dgm:t>
    </dgm:pt>
    <dgm:pt modelId="{BA722779-4F78-4004-A3F1-6BBABAFEC0DC}" type="sibTrans" cxnId="{17E992CC-0A53-4517-B053-616B8CCB7216}">
      <dgm:prSet/>
      <dgm:spPr/>
      <dgm:t>
        <a:bodyPr/>
        <a:lstStyle/>
        <a:p>
          <a:endParaRPr lang="en-US"/>
        </a:p>
      </dgm:t>
    </dgm:pt>
    <dgm:pt modelId="{99C0E211-8782-417F-891A-17DF67A3DB6C}">
      <dgm:prSet/>
      <dgm:spPr/>
      <dgm:t>
        <a:bodyPr/>
        <a:lstStyle/>
        <a:p>
          <a:r>
            <a:rPr lang="en-US" b="1" dirty="0"/>
            <a:t>Certificate Programs:</a:t>
          </a:r>
        </a:p>
      </dgm:t>
    </dgm:pt>
    <dgm:pt modelId="{C3969FAA-6653-4FD6-AA5B-6F9922494113}" type="parTrans" cxnId="{C56DF215-E565-4EFE-9644-81EA813A082C}">
      <dgm:prSet/>
      <dgm:spPr/>
      <dgm:t>
        <a:bodyPr/>
        <a:lstStyle/>
        <a:p>
          <a:endParaRPr lang="en-US"/>
        </a:p>
      </dgm:t>
    </dgm:pt>
    <dgm:pt modelId="{962678EF-05CC-42A8-BE8C-A2E56C6907DB}" type="sibTrans" cxnId="{C56DF215-E565-4EFE-9644-81EA813A082C}">
      <dgm:prSet/>
      <dgm:spPr/>
      <dgm:t>
        <a:bodyPr/>
        <a:lstStyle/>
        <a:p>
          <a:endParaRPr lang="en-US"/>
        </a:p>
      </dgm:t>
    </dgm:pt>
    <dgm:pt modelId="{765521C7-610D-48A0-8C20-9E9E0DA47F71}">
      <dgm:prSet/>
      <dgm:spPr/>
      <dgm:t>
        <a:bodyPr/>
        <a:lstStyle/>
        <a:p>
          <a:r>
            <a:rPr lang="en-US" dirty="0"/>
            <a:t>Certificate in Retirement Essentials</a:t>
          </a:r>
        </a:p>
      </dgm:t>
    </dgm:pt>
    <dgm:pt modelId="{821B32BD-51DA-4E32-85F0-1ADC9095E10C}" type="parTrans" cxnId="{B0F1B7E2-E18A-417D-8489-ECA6C277BECA}">
      <dgm:prSet/>
      <dgm:spPr/>
      <dgm:t>
        <a:bodyPr/>
        <a:lstStyle/>
        <a:p>
          <a:endParaRPr lang="en-US"/>
        </a:p>
      </dgm:t>
    </dgm:pt>
    <dgm:pt modelId="{2AF3CD8E-E5BB-482D-B123-86DC812547AC}" type="sibTrans" cxnId="{B0F1B7E2-E18A-417D-8489-ECA6C277BECA}">
      <dgm:prSet/>
      <dgm:spPr/>
      <dgm:t>
        <a:bodyPr/>
        <a:lstStyle/>
        <a:p>
          <a:endParaRPr lang="en-US"/>
        </a:p>
      </dgm:t>
    </dgm:pt>
    <dgm:pt modelId="{1DC258AF-C878-409C-A5B5-D8FCDBA5D806}">
      <dgm:prSet/>
      <dgm:spPr/>
      <dgm:t>
        <a:bodyPr/>
        <a:lstStyle/>
        <a:p>
          <a:r>
            <a:rPr lang="en-US" dirty="0"/>
            <a:t>Certificate in Regulatory Compliance</a:t>
          </a:r>
        </a:p>
      </dgm:t>
    </dgm:pt>
    <dgm:pt modelId="{2F90663B-5A74-46EE-8ACB-979491227C7F}" type="parTrans" cxnId="{140777D8-33DD-45CD-97DA-8F6E7D34764B}">
      <dgm:prSet/>
      <dgm:spPr/>
      <dgm:t>
        <a:bodyPr/>
        <a:lstStyle/>
        <a:p>
          <a:endParaRPr lang="en-US"/>
        </a:p>
      </dgm:t>
    </dgm:pt>
    <dgm:pt modelId="{6E001777-8A4E-437D-B7F2-383DF974F432}" type="sibTrans" cxnId="{140777D8-33DD-45CD-97DA-8F6E7D34764B}">
      <dgm:prSet/>
      <dgm:spPr/>
      <dgm:t>
        <a:bodyPr/>
        <a:lstStyle/>
        <a:p>
          <a:endParaRPr lang="en-US"/>
        </a:p>
      </dgm:t>
    </dgm:pt>
    <dgm:pt modelId="{9FBEEF43-AE4E-4827-B1F1-842013E4676D}">
      <dgm:prSet/>
      <dgm:spPr/>
      <dgm:t>
        <a:bodyPr/>
        <a:lstStyle/>
        <a:p>
          <a:r>
            <a:rPr lang="en-US" dirty="0"/>
            <a:t>Certificate in Customer Experience Essentials</a:t>
          </a:r>
        </a:p>
      </dgm:t>
    </dgm:pt>
    <dgm:pt modelId="{1AE482A5-F2C2-4024-97E5-D38B98647C1E}" type="parTrans" cxnId="{357EC629-778A-46F9-99A2-20137B477F0A}">
      <dgm:prSet/>
      <dgm:spPr/>
      <dgm:t>
        <a:bodyPr/>
        <a:lstStyle/>
        <a:p>
          <a:endParaRPr lang="en-US"/>
        </a:p>
      </dgm:t>
    </dgm:pt>
    <dgm:pt modelId="{AFA5BB83-98D8-47EC-8461-747A4930E7FF}" type="sibTrans" cxnId="{357EC629-778A-46F9-99A2-20137B477F0A}">
      <dgm:prSet/>
      <dgm:spPr/>
      <dgm:t>
        <a:bodyPr/>
        <a:lstStyle/>
        <a:p>
          <a:endParaRPr lang="en-US"/>
        </a:p>
      </dgm:t>
    </dgm:pt>
    <dgm:pt modelId="{0B9C7769-299E-4B0D-A724-F9B1A8F83AE7}">
      <dgm:prSet/>
      <dgm:spPr/>
      <dgm:t>
        <a:bodyPr/>
        <a:lstStyle/>
        <a:p>
          <a:r>
            <a:rPr lang="en-US" b="1"/>
            <a:t>Facilitated Learning Programs:</a:t>
          </a:r>
          <a:endParaRPr lang="en-US" b="1" dirty="0"/>
        </a:p>
      </dgm:t>
    </dgm:pt>
    <dgm:pt modelId="{F23DF7B2-4043-4B7B-8249-A5D79E64583F}" type="parTrans" cxnId="{B7F3D4F7-3B7C-4F5D-BB2C-0DACEF396A87}">
      <dgm:prSet/>
      <dgm:spPr/>
      <dgm:t>
        <a:bodyPr/>
        <a:lstStyle/>
        <a:p>
          <a:endParaRPr lang="en-US"/>
        </a:p>
      </dgm:t>
    </dgm:pt>
    <dgm:pt modelId="{C9463FEF-310A-4F08-A6F5-A195A2DC2728}" type="sibTrans" cxnId="{B7F3D4F7-3B7C-4F5D-BB2C-0DACEF396A87}">
      <dgm:prSet/>
      <dgm:spPr/>
      <dgm:t>
        <a:bodyPr/>
        <a:lstStyle/>
        <a:p>
          <a:endParaRPr lang="en-US"/>
        </a:p>
      </dgm:t>
    </dgm:pt>
    <dgm:pt modelId="{A1CF0A55-7639-4818-95AB-5F144FF58442}">
      <dgm:prSet/>
      <dgm:spPr/>
      <dgm:t>
        <a:bodyPr/>
        <a:lstStyle/>
        <a:p>
          <a:r>
            <a:rPr lang="en-US" dirty="0"/>
            <a:t>Executive Immersion</a:t>
          </a:r>
        </a:p>
      </dgm:t>
    </dgm:pt>
    <dgm:pt modelId="{A03D7898-6B32-4B18-BDAB-95DD468EA0B5}" type="parTrans" cxnId="{CEEB9D5A-A33C-4BFA-90EF-E4A3DEA5885A}">
      <dgm:prSet/>
      <dgm:spPr/>
      <dgm:t>
        <a:bodyPr/>
        <a:lstStyle/>
        <a:p>
          <a:endParaRPr lang="en-US"/>
        </a:p>
      </dgm:t>
    </dgm:pt>
    <dgm:pt modelId="{DCAEF293-5B26-48B4-966F-7DA6E988D237}" type="sibTrans" cxnId="{CEEB9D5A-A33C-4BFA-90EF-E4A3DEA5885A}">
      <dgm:prSet/>
      <dgm:spPr/>
      <dgm:t>
        <a:bodyPr/>
        <a:lstStyle/>
        <a:p>
          <a:endParaRPr lang="en-US"/>
        </a:p>
      </dgm:t>
    </dgm:pt>
    <dgm:pt modelId="{FE57C630-1427-4A74-995A-A161F89F23C8}">
      <dgm:prSet custT="1"/>
      <dgm:spPr/>
      <dgm:t>
        <a:bodyPr/>
        <a:lstStyle/>
        <a:p>
          <a:pPr marL="114300" lvl="1" indent="-114300" algn="l" defTabSz="533400">
            <a:lnSpc>
              <a:spcPct val="90000"/>
            </a:lnSpc>
            <a:spcBef>
              <a:spcPct val="0"/>
            </a:spcBef>
            <a:spcAft>
              <a:spcPct val="15000"/>
            </a:spcAft>
            <a:buFont typeface="Arial" panose="020B0604020202020204" pitchFamily="34" charset="0"/>
            <a:buChar char="•"/>
          </a:pPr>
          <a:r>
            <a:rPr lang="en-US" sz="1400" b="1" kern="1200" dirty="0"/>
            <a:t>Designation Programs:</a:t>
          </a:r>
          <a:endParaRPr lang="en-US" sz="1400" kern="1200" dirty="0">
            <a:solidFill>
              <a:srgbClr val="000000">
                <a:hueOff val="0"/>
                <a:satOff val="0"/>
                <a:lumOff val="0"/>
                <a:alphaOff val="0"/>
              </a:srgbClr>
            </a:solidFill>
            <a:latin typeface="Arial" panose="020B0604020202020204"/>
            <a:ea typeface="+mn-ea"/>
            <a:cs typeface="+mn-cs"/>
          </a:endParaRPr>
        </a:p>
      </dgm:t>
    </dgm:pt>
    <dgm:pt modelId="{224909E4-70B3-4CE5-8FCB-E1B550503323}" type="parTrans" cxnId="{F3C2ABEC-6DDA-49B0-9036-09EF2645541E}">
      <dgm:prSet/>
      <dgm:spPr/>
      <dgm:t>
        <a:bodyPr/>
        <a:lstStyle/>
        <a:p>
          <a:endParaRPr lang="en-US"/>
        </a:p>
      </dgm:t>
    </dgm:pt>
    <dgm:pt modelId="{D09C2073-91CD-4E4B-99F7-03AEB3CF376C}" type="sibTrans" cxnId="{F3C2ABEC-6DDA-49B0-9036-09EF2645541E}">
      <dgm:prSet/>
      <dgm:spPr/>
      <dgm:t>
        <a:bodyPr/>
        <a:lstStyle/>
        <a:p>
          <a:endParaRPr lang="en-US"/>
        </a:p>
      </dgm:t>
    </dgm:pt>
    <dgm:pt modelId="{56459EC6-B732-44E8-B78D-D126D6B33F89}">
      <dgm:prSet custT="1"/>
      <dgm:spPr/>
      <dgm:t>
        <a:bodyPr/>
        <a:lstStyle/>
        <a:p>
          <a:pPr marL="114300" lvl="1" indent="-114300" algn="l" defTabSz="533400">
            <a:lnSpc>
              <a:spcPct val="90000"/>
            </a:lnSpc>
            <a:spcBef>
              <a:spcPct val="0"/>
            </a:spcBef>
            <a:spcAft>
              <a:spcPct val="15000"/>
            </a:spcAft>
            <a:buFont typeface="Arial" panose="020B0604020202020204" pitchFamily="34" charset="0"/>
            <a:buChar char="•"/>
          </a:pPr>
          <a:r>
            <a:rPr lang="en-US" sz="1400" dirty="0"/>
            <a:t>Associate, Life Management </a:t>
          </a:r>
          <a:r>
            <a:rPr lang="en-US" sz="1400" dirty="0">
              <a:solidFill>
                <a:srgbClr val="000000">
                  <a:hueOff val="0"/>
                  <a:satOff val="0"/>
                  <a:lumOff val="0"/>
                  <a:alphaOff val="0"/>
                </a:srgbClr>
              </a:solidFill>
              <a:latin typeface="Arial" panose="020B0604020202020204"/>
              <a:ea typeface="+mn-ea"/>
              <a:cs typeface="+mn-cs"/>
            </a:rPr>
            <a:t>Institute</a:t>
          </a:r>
          <a:endParaRPr lang="en-US" sz="1400" dirty="0"/>
        </a:p>
      </dgm:t>
    </dgm:pt>
    <dgm:pt modelId="{B1035665-1404-48A6-A379-08C82128CF5D}" type="parTrans" cxnId="{D94CC60D-3D36-46A2-96A5-66592727F64E}">
      <dgm:prSet/>
      <dgm:spPr/>
      <dgm:t>
        <a:bodyPr/>
        <a:lstStyle/>
        <a:p>
          <a:endParaRPr lang="en-US"/>
        </a:p>
      </dgm:t>
    </dgm:pt>
    <dgm:pt modelId="{375DC897-AC8A-4486-8BC2-F13C44C68997}" type="sibTrans" cxnId="{D94CC60D-3D36-46A2-96A5-66592727F64E}">
      <dgm:prSet/>
      <dgm:spPr/>
      <dgm:t>
        <a:bodyPr/>
        <a:lstStyle/>
        <a:p>
          <a:endParaRPr lang="en-US"/>
        </a:p>
      </dgm:t>
    </dgm:pt>
    <dgm:pt modelId="{52F4FD9A-5AE0-47ED-8CF5-5E779E43DDD4}">
      <dgm:prSet custT="1"/>
      <dgm:spPr/>
      <dgm:t>
        <a:bodyPr/>
        <a:lstStyle/>
        <a:p>
          <a:pPr marL="114300" lvl="1" indent="-114300" algn="l" defTabSz="533400">
            <a:lnSpc>
              <a:spcPct val="90000"/>
            </a:lnSpc>
            <a:spcBef>
              <a:spcPct val="0"/>
            </a:spcBef>
            <a:spcAft>
              <a:spcPct val="15000"/>
            </a:spcAft>
            <a:buFont typeface="Arial" panose="020B0604020202020204" pitchFamily="34" charset="0"/>
            <a:buChar char="•"/>
          </a:pPr>
          <a:r>
            <a:rPr lang="en-US" sz="1400" dirty="0">
              <a:solidFill>
                <a:srgbClr val="000000">
                  <a:hueOff val="0"/>
                  <a:satOff val="0"/>
                  <a:lumOff val="0"/>
                  <a:alphaOff val="0"/>
                </a:srgbClr>
              </a:solidFill>
              <a:latin typeface="Arial" panose="020B0604020202020204"/>
              <a:ea typeface="+mn-ea"/>
              <a:cs typeface="+mn-cs"/>
            </a:rPr>
            <a:t>Associate, Insurance Regulatory Compliance</a:t>
          </a:r>
          <a:endParaRPr lang="en-US" sz="1400" dirty="0"/>
        </a:p>
      </dgm:t>
    </dgm:pt>
    <dgm:pt modelId="{DDD5E3D4-1026-4467-99AD-6E89D2153D22}" type="parTrans" cxnId="{89A77ABD-CF49-484A-A5D3-9B78A956605C}">
      <dgm:prSet/>
      <dgm:spPr/>
      <dgm:t>
        <a:bodyPr/>
        <a:lstStyle/>
        <a:p>
          <a:endParaRPr lang="en-US"/>
        </a:p>
      </dgm:t>
    </dgm:pt>
    <dgm:pt modelId="{9A33CAA6-D48E-4CB9-96DA-992FB3005A67}" type="sibTrans" cxnId="{89A77ABD-CF49-484A-A5D3-9B78A956605C}">
      <dgm:prSet/>
      <dgm:spPr/>
      <dgm:t>
        <a:bodyPr/>
        <a:lstStyle/>
        <a:p>
          <a:endParaRPr lang="en-US"/>
        </a:p>
      </dgm:t>
    </dgm:pt>
    <dgm:pt modelId="{0DA6E420-AFAC-4824-B8A0-CB097F585941}">
      <dgm:prSet custT="1"/>
      <dgm:spPr/>
      <dgm:t>
        <a:bodyPr/>
        <a:lstStyle/>
        <a:p>
          <a:pPr marL="114300" lvl="1" indent="-114300" algn="l" defTabSz="533400">
            <a:lnSpc>
              <a:spcPct val="90000"/>
            </a:lnSpc>
            <a:spcBef>
              <a:spcPct val="0"/>
            </a:spcBef>
            <a:spcAft>
              <a:spcPct val="15000"/>
            </a:spcAft>
            <a:buFont typeface="Arial" panose="020B0604020202020204" pitchFamily="34" charset="0"/>
            <a:buChar char="•"/>
          </a:pPr>
          <a:r>
            <a:rPr lang="en-US" sz="1400" dirty="0">
              <a:solidFill>
                <a:srgbClr val="000000">
                  <a:hueOff val="0"/>
                  <a:satOff val="0"/>
                  <a:lumOff val="0"/>
                  <a:alphaOff val="0"/>
                </a:srgbClr>
              </a:solidFill>
              <a:latin typeface="Arial" panose="020B0604020202020204"/>
              <a:ea typeface="+mn-ea"/>
              <a:cs typeface="+mn-cs"/>
            </a:rPr>
            <a:t>Fellow, Life Management Institute</a:t>
          </a:r>
          <a:endParaRPr lang="en-US" sz="1400" dirty="0"/>
        </a:p>
      </dgm:t>
    </dgm:pt>
    <dgm:pt modelId="{C0151EB7-934C-4F0D-8CDA-97AF67E8F6C4}" type="parTrans" cxnId="{EAB3A503-AF3D-47D9-874B-31A42F241C6F}">
      <dgm:prSet/>
      <dgm:spPr/>
      <dgm:t>
        <a:bodyPr/>
        <a:lstStyle/>
        <a:p>
          <a:endParaRPr lang="en-US"/>
        </a:p>
      </dgm:t>
    </dgm:pt>
    <dgm:pt modelId="{C71000A4-0020-4A26-B778-67CA50C39BB9}" type="sibTrans" cxnId="{EAB3A503-AF3D-47D9-874B-31A42F241C6F}">
      <dgm:prSet/>
      <dgm:spPr/>
      <dgm:t>
        <a:bodyPr/>
        <a:lstStyle/>
        <a:p>
          <a:endParaRPr lang="en-US"/>
        </a:p>
      </dgm:t>
    </dgm:pt>
    <dgm:pt modelId="{544CBFA1-B79E-45FB-8A71-765C53EDAF69}">
      <dgm:prSet custT="1"/>
      <dgm:spPr/>
      <dgm:t>
        <a:bodyPr/>
        <a:lstStyle/>
        <a:p>
          <a:pPr marL="114300" lvl="1" indent="-114300" algn="l" defTabSz="533400">
            <a:lnSpc>
              <a:spcPct val="90000"/>
            </a:lnSpc>
            <a:spcBef>
              <a:spcPct val="0"/>
            </a:spcBef>
            <a:spcAft>
              <a:spcPct val="15000"/>
            </a:spcAft>
            <a:buFont typeface="Arial" panose="020B0604020202020204" pitchFamily="34" charset="0"/>
            <a:buChar char="•"/>
          </a:pPr>
          <a:r>
            <a:rPr lang="en-US" sz="1400" dirty="0">
              <a:solidFill>
                <a:srgbClr val="000000">
                  <a:hueOff val="0"/>
                  <a:satOff val="0"/>
                  <a:lumOff val="0"/>
                  <a:alphaOff val="0"/>
                </a:srgbClr>
              </a:solidFill>
              <a:latin typeface="Arial" panose="020B0604020202020204"/>
              <a:ea typeface="+mn-ea"/>
              <a:cs typeface="+mn-cs"/>
            </a:rPr>
            <a:t>Finance for Insurance Professionals</a:t>
          </a:r>
        </a:p>
        <a:p>
          <a:pPr marL="114300" lvl="1" indent="-114300" algn="l" defTabSz="533400">
            <a:lnSpc>
              <a:spcPct val="90000"/>
            </a:lnSpc>
            <a:spcBef>
              <a:spcPct val="0"/>
            </a:spcBef>
            <a:spcAft>
              <a:spcPct val="15000"/>
            </a:spcAft>
            <a:buFont typeface="Arial" panose="020B0604020202020204" pitchFamily="34" charset="0"/>
            <a:buChar char="•"/>
          </a:pPr>
          <a:r>
            <a:rPr lang="en-US" sz="1400" dirty="0">
              <a:solidFill>
                <a:srgbClr val="000000">
                  <a:hueOff val="0"/>
                  <a:satOff val="0"/>
                  <a:lumOff val="0"/>
                  <a:alphaOff val="0"/>
                </a:srgbClr>
              </a:solidFill>
              <a:latin typeface="Arial" panose="020B0604020202020204"/>
              <a:ea typeface="+mn-ea"/>
              <a:cs typeface="+mn-cs"/>
            </a:rPr>
            <a:t>Insurance Immersion</a:t>
          </a:r>
        </a:p>
      </dgm:t>
    </dgm:pt>
    <dgm:pt modelId="{DF8A67CE-DB27-4150-8008-C1985CEBB680}" type="parTrans" cxnId="{B399A889-26F8-437F-A567-2B28DF0B2B54}">
      <dgm:prSet/>
      <dgm:spPr/>
      <dgm:t>
        <a:bodyPr/>
        <a:lstStyle/>
        <a:p>
          <a:endParaRPr lang="en-US"/>
        </a:p>
      </dgm:t>
    </dgm:pt>
    <dgm:pt modelId="{7B3911E6-0407-43E9-8BF0-E072E46C925E}" type="sibTrans" cxnId="{B399A889-26F8-437F-A567-2B28DF0B2B54}">
      <dgm:prSet/>
      <dgm:spPr/>
      <dgm:t>
        <a:bodyPr/>
        <a:lstStyle/>
        <a:p>
          <a:endParaRPr lang="en-US"/>
        </a:p>
      </dgm:t>
    </dgm:pt>
    <dgm:pt modelId="{756E5F5E-8D39-4956-B2A4-E7192307F3C1}">
      <dgm:prSet custT="1"/>
      <dgm:spPr/>
      <dgm:t>
        <a:bodyPr/>
        <a:lstStyle/>
        <a:p>
          <a:pPr>
            <a:buFont typeface="Arial" panose="020B0604020202020204" pitchFamily="34" charset="0"/>
            <a:buChar char="•"/>
          </a:pPr>
          <a:r>
            <a:rPr lang="en-US" sz="1400" dirty="0"/>
            <a:t>Strategic Leadership Experience</a:t>
          </a:r>
        </a:p>
      </dgm:t>
    </dgm:pt>
    <dgm:pt modelId="{A2FD9E15-1BD4-41B4-8E50-784A8A908EF6}" type="sibTrans" cxnId="{4071D85F-7541-4CDC-B0BD-A21E1B9EA262}">
      <dgm:prSet/>
      <dgm:spPr/>
      <dgm:t>
        <a:bodyPr/>
        <a:lstStyle/>
        <a:p>
          <a:endParaRPr lang="en-US"/>
        </a:p>
      </dgm:t>
    </dgm:pt>
    <dgm:pt modelId="{F0EF0471-D9DE-42CA-B783-A73069D9B16D}" type="parTrans" cxnId="{4071D85F-7541-4CDC-B0BD-A21E1B9EA262}">
      <dgm:prSet/>
      <dgm:spPr/>
      <dgm:t>
        <a:bodyPr/>
        <a:lstStyle/>
        <a:p>
          <a:endParaRPr lang="en-US"/>
        </a:p>
      </dgm:t>
    </dgm:pt>
    <dgm:pt modelId="{BA996EAF-38C7-4BEB-9191-8C0091603FA4}">
      <dgm:prSet/>
      <dgm:spPr/>
      <dgm:t>
        <a:bodyPr/>
        <a:lstStyle/>
        <a:p>
          <a:r>
            <a:rPr lang="en-US" b="1" dirty="0"/>
            <a:t>Industry Advantage</a:t>
          </a:r>
        </a:p>
      </dgm:t>
    </dgm:pt>
    <dgm:pt modelId="{9551D8B2-9550-42C6-942E-FFF9F00B9D4D}" type="parTrans" cxnId="{8C1328E1-2F0B-473F-A1C2-729901701077}">
      <dgm:prSet/>
      <dgm:spPr/>
      <dgm:t>
        <a:bodyPr/>
        <a:lstStyle/>
        <a:p>
          <a:endParaRPr lang="en-US"/>
        </a:p>
      </dgm:t>
    </dgm:pt>
    <dgm:pt modelId="{02157BFD-C59A-460B-98FB-CCD450BB2BAC}" type="sibTrans" cxnId="{8C1328E1-2F0B-473F-A1C2-729901701077}">
      <dgm:prSet/>
      <dgm:spPr/>
      <dgm:t>
        <a:bodyPr/>
        <a:lstStyle/>
        <a:p>
          <a:endParaRPr lang="en-US"/>
        </a:p>
      </dgm:t>
    </dgm:pt>
    <dgm:pt modelId="{7AAD27F3-E703-4016-95CC-FA167E9B4B7A}">
      <dgm:prSet custT="1"/>
      <dgm:spPr/>
      <dgm:t>
        <a:bodyPr/>
        <a:lstStyle/>
        <a:p>
          <a:pPr marL="114300" lvl="1" indent="-114300" algn="l" defTabSz="533400">
            <a:lnSpc>
              <a:spcPct val="90000"/>
            </a:lnSpc>
            <a:spcBef>
              <a:spcPct val="0"/>
            </a:spcBef>
            <a:spcAft>
              <a:spcPct val="15000"/>
            </a:spcAft>
          </a:pPr>
          <a:r>
            <a:rPr lang="en-US" sz="1400" b="1" dirty="0"/>
            <a:t>Industry Advantage</a:t>
          </a:r>
          <a:endParaRPr lang="en-US" sz="1400" b="1" dirty="0">
            <a:solidFill>
              <a:srgbClr val="000000">
                <a:hueOff val="0"/>
                <a:satOff val="0"/>
                <a:lumOff val="0"/>
                <a:alphaOff val="0"/>
              </a:srgbClr>
            </a:solidFill>
            <a:latin typeface="Arial" panose="020B0604020202020204"/>
            <a:ea typeface="+mn-ea"/>
            <a:cs typeface="+mn-cs"/>
          </a:endParaRPr>
        </a:p>
      </dgm:t>
    </dgm:pt>
    <dgm:pt modelId="{A33FA99C-66CC-45C7-B112-B8F9636495DD}" type="parTrans" cxnId="{59F574EF-54CF-415E-92D4-65AA6EAB3E3C}">
      <dgm:prSet/>
      <dgm:spPr/>
    </dgm:pt>
    <dgm:pt modelId="{2F3B5ACD-B584-4F8E-B223-66706947A1C6}" type="sibTrans" cxnId="{59F574EF-54CF-415E-92D4-65AA6EAB3E3C}">
      <dgm:prSet/>
      <dgm:spPr/>
    </dgm:pt>
    <dgm:pt modelId="{BFBFE78C-F05F-47D3-AF35-8CDFF564F950}" type="pres">
      <dgm:prSet presAssocID="{02C600F7-CE14-4408-AF8F-0C95B5EF84E9}" presName="Name0" presStyleCnt="0">
        <dgm:presLayoutVars>
          <dgm:chMax val="7"/>
          <dgm:chPref val="7"/>
          <dgm:dir/>
          <dgm:animOne val="branch"/>
          <dgm:animLvl val="lvl"/>
        </dgm:presLayoutVars>
      </dgm:prSet>
      <dgm:spPr/>
    </dgm:pt>
    <dgm:pt modelId="{902D3DEC-030D-4A7D-9BF3-A273DD6B58B4}" type="pres">
      <dgm:prSet presAssocID="{F0C64D86-8A3E-42E4-80F3-00212A56AE9C}" presName="composite" presStyleCnt="0"/>
      <dgm:spPr/>
    </dgm:pt>
    <dgm:pt modelId="{1B6D94F5-FB1B-4D23-9A3F-F3F34E258440}" type="pres">
      <dgm:prSet presAssocID="{F0C64D86-8A3E-42E4-80F3-00212A56AE9C}" presName="BackAccent" presStyleLbl="bgShp" presStyleIdx="0" presStyleCnt="3" custLinFactNeighborX="-2667" custLinFactNeighborY="-5415"/>
      <dgm:spPr/>
    </dgm:pt>
    <dgm:pt modelId="{B16E60E4-57FB-4B13-AB6D-E3BBD7D926FE}" type="pres">
      <dgm:prSet presAssocID="{F0C64D86-8A3E-42E4-80F3-00212A56AE9C}" presName="Accent" presStyleLbl="alignNode1" presStyleIdx="0" presStyleCnt="3"/>
      <dgm:spPr/>
    </dgm:pt>
    <dgm:pt modelId="{38D42E87-7141-440F-A6C7-3B8A343A28A1}" type="pres">
      <dgm:prSet presAssocID="{F0C64D86-8A3E-42E4-80F3-00212A56AE9C}" presName="Child" presStyleLbl="revTx" presStyleIdx="0" presStyleCnt="6" custScaleX="127150" custLinFactNeighborX="1382" custLinFactNeighborY="10980">
        <dgm:presLayoutVars>
          <dgm:chMax val="0"/>
          <dgm:chPref val="0"/>
          <dgm:bulletEnabled val="1"/>
        </dgm:presLayoutVars>
      </dgm:prSet>
      <dgm:spPr/>
    </dgm:pt>
    <dgm:pt modelId="{C39E2B1D-F85B-43FE-9FF5-B28934EB668B}" type="pres">
      <dgm:prSet presAssocID="{F0C64D86-8A3E-42E4-80F3-00212A56AE9C}" presName="Parent" presStyleLbl="revTx" presStyleIdx="1" presStyleCnt="6">
        <dgm:presLayoutVars>
          <dgm:chMax val="1"/>
          <dgm:chPref val="1"/>
          <dgm:bulletEnabled val="1"/>
        </dgm:presLayoutVars>
      </dgm:prSet>
      <dgm:spPr/>
    </dgm:pt>
    <dgm:pt modelId="{A249F114-D591-4D5D-872B-64EE27A6AEFE}" type="pres">
      <dgm:prSet presAssocID="{19216B48-F372-4290-AB80-85B680DA0E5D}" presName="sibTrans" presStyleCnt="0"/>
      <dgm:spPr/>
    </dgm:pt>
    <dgm:pt modelId="{8D272267-1350-44CD-A783-7FAF69EA17E3}" type="pres">
      <dgm:prSet presAssocID="{10E4889A-BC35-4994-A9F3-260C67DD067C}" presName="composite" presStyleCnt="0"/>
      <dgm:spPr/>
    </dgm:pt>
    <dgm:pt modelId="{E6B7528C-D5D3-453B-AA5C-8E6C8ECDA6BC}" type="pres">
      <dgm:prSet presAssocID="{10E4889A-BC35-4994-A9F3-260C67DD067C}" presName="BackAccent" presStyleLbl="bgShp" presStyleIdx="1" presStyleCnt="3"/>
      <dgm:spPr/>
    </dgm:pt>
    <dgm:pt modelId="{A33FF3B0-2CAA-494F-94A0-8C6D763A0B83}" type="pres">
      <dgm:prSet presAssocID="{10E4889A-BC35-4994-A9F3-260C67DD067C}" presName="Accent" presStyleLbl="alignNode1" presStyleIdx="1" presStyleCnt="3"/>
      <dgm:spPr/>
    </dgm:pt>
    <dgm:pt modelId="{784FA48C-F738-4500-B349-C4C6A89E98C2}" type="pres">
      <dgm:prSet presAssocID="{10E4889A-BC35-4994-A9F3-260C67DD067C}" presName="Child" presStyleLbl="revTx" presStyleIdx="2" presStyleCnt="6" custLinFactNeighborX="-2959" custLinFactNeighborY="6731">
        <dgm:presLayoutVars>
          <dgm:chMax val="0"/>
          <dgm:chPref val="0"/>
          <dgm:bulletEnabled val="1"/>
        </dgm:presLayoutVars>
      </dgm:prSet>
      <dgm:spPr/>
    </dgm:pt>
    <dgm:pt modelId="{7B20D6E0-8BAD-4E3F-8FD4-0782031B95A4}" type="pres">
      <dgm:prSet presAssocID="{10E4889A-BC35-4994-A9F3-260C67DD067C}" presName="Parent" presStyleLbl="revTx" presStyleIdx="3" presStyleCnt="6">
        <dgm:presLayoutVars>
          <dgm:chMax val="1"/>
          <dgm:chPref val="1"/>
          <dgm:bulletEnabled val="1"/>
        </dgm:presLayoutVars>
      </dgm:prSet>
      <dgm:spPr/>
    </dgm:pt>
    <dgm:pt modelId="{A2ABBBD2-DE0E-4ACA-8968-6A218EE4C91B}" type="pres">
      <dgm:prSet presAssocID="{555D2A49-5F07-4EDD-A938-221DE08C319E}" presName="sibTrans" presStyleCnt="0"/>
      <dgm:spPr/>
    </dgm:pt>
    <dgm:pt modelId="{E2EE381E-28C9-4E1E-80CE-991F768B1752}" type="pres">
      <dgm:prSet presAssocID="{1CE125A1-0783-40D9-BBB5-70FE5D406607}" presName="composite" presStyleCnt="0"/>
      <dgm:spPr/>
    </dgm:pt>
    <dgm:pt modelId="{68A82D13-93A7-4C37-A958-E2D3DE23FCC9}" type="pres">
      <dgm:prSet presAssocID="{1CE125A1-0783-40D9-BBB5-70FE5D406607}" presName="BackAccent" presStyleLbl="bgShp" presStyleIdx="2" presStyleCnt="3"/>
      <dgm:spPr/>
    </dgm:pt>
    <dgm:pt modelId="{E778800C-C05C-42B5-B263-5E475A52DF1B}" type="pres">
      <dgm:prSet presAssocID="{1CE125A1-0783-40D9-BBB5-70FE5D406607}" presName="Accent" presStyleLbl="alignNode1" presStyleIdx="2" presStyleCnt="3"/>
      <dgm:spPr/>
    </dgm:pt>
    <dgm:pt modelId="{DB537F10-4181-4C71-B066-0F94D4DC4C93}" type="pres">
      <dgm:prSet presAssocID="{1CE125A1-0783-40D9-BBB5-70FE5D406607}" presName="Child" presStyleLbl="revTx" presStyleIdx="4" presStyleCnt="6" custLinFactNeighborX="-662" custLinFactNeighborY="5416">
        <dgm:presLayoutVars>
          <dgm:chMax val="0"/>
          <dgm:chPref val="0"/>
          <dgm:bulletEnabled val="1"/>
        </dgm:presLayoutVars>
      </dgm:prSet>
      <dgm:spPr/>
    </dgm:pt>
    <dgm:pt modelId="{56910E56-E095-4750-BDD4-33F4AAE74A1E}" type="pres">
      <dgm:prSet presAssocID="{1CE125A1-0783-40D9-BBB5-70FE5D406607}" presName="Parent" presStyleLbl="revTx" presStyleIdx="5" presStyleCnt="6" custScaleX="114116">
        <dgm:presLayoutVars>
          <dgm:chMax val="1"/>
          <dgm:chPref val="1"/>
          <dgm:bulletEnabled val="1"/>
        </dgm:presLayoutVars>
      </dgm:prSet>
      <dgm:spPr/>
    </dgm:pt>
  </dgm:ptLst>
  <dgm:cxnLst>
    <dgm:cxn modelId="{D88C2001-20AA-4E7C-ABA2-4FFE5F4B5BCF}" type="presOf" srcId="{F866915B-66D7-4D07-883D-3E6794C5DE2E}" destId="{38D42E87-7141-440F-A6C7-3B8A343A28A1}" srcOrd="0" destOrd="3" presId="urn:microsoft.com/office/officeart/2008/layout/IncreasingCircleProcess"/>
    <dgm:cxn modelId="{EAB3A503-AF3D-47D9-874B-31A42F241C6F}" srcId="{FE57C630-1427-4A74-995A-A161F89F23C8}" destId="{0DA6E420-AFAC-4824-B8A0-CB097F585941}" srcOrd="2" destOrd="0" parTransId="{C0151EB7-934C-4F0D-8CDA-97AF67E8F6C4}" sibTransId="{C71000A4-0020-4A26-B778-67CA50C39BB9}"/>
    <dgm:cxn modelId="{74ACBC0B-ECA5-4990-A973-A2EEC8FCA65B}" type="presOf" srcId="{7AAD27F3-E703-4016-95CC-FA167E9B4B7A}" destId="{784FA48C-F738-4500-B349-C4C6A89E98C2}" srcOrd="0" destOrd="6" presId="urn:microsoft.com/office/officeart/2008/layout/IncreasingCircleProcess"/>
    <dgm:cxn modelId="{D94CC60D-3D36-46A2-96A5-66592727F64E}" srcId="{FE57C630-1427-4A74-995A-A161F89F23C8}" destId="{56459EC6-B732-44E8-B78D-D126D6B33F89}" srcOrd="0" destOrd="0" parTransId="{B1035665-1404-48A6-A379-08C82128CF5D}" sibTransId="{375DC897-AC8A-4486-8BC2-F13C44C68997}"/>
    <dgm:cxn modelId="{C56DF215-E565-4EFE-9644-81EA813A082C}" srcId="{F0C64D86-8A3E-42E4-80F3-00212A56AE9C}" destId="{99C0E211-8782-417F-891A-17DF67A3DB6C}" srcOrd="1" destOrd="0" parTransId="{C3969FAA-6653-4FD6-AA5B-6F9922494113}" sibTransId="{962678EF-05CC-42A8-BE8C-A2E56C6907DB}"/>
    <dgm:cxn modelId="{5F43EF17-3B88-4CA0-89C4-A9014BB10F7D}" srcId="{02C600F7-CE14-4408-AF8F-0C95B5EF84E9}" destId="{10E4889A-BC35-4994-A9F3-260C67DD067C}" srcOrd="1" destOrd="0" parTransId="{C3D78420-2DB2-4794-87B4-056F127747E1}" sibTransId="{555D2A49-5F07-4EDD-A938-221DE08C319E}"/>
    <dgm:cxn modelId="{A9224E19-1F49-4929-A238-4CF870755EFC}" type="presOf" srcId="{765521C7-610D-48A0-8C20-9E9E0DA47F71}" destId="{38D42E87-7141-440F-A6C7-3B8A343A28A1}" srcOrd="0" destOrd="5" presId="urn:microsoft.com/office/officeart/2008/layout/IncreasingCircleProcess"/>
    <dgm:cxn modelId="{FD2D2E1C-FF89-4B1D-BE19-FA55D1DE010B}" type="presOf" srcId="{756E5F5E-8D39-4956-B2A4-E7192307F3C1}" destId="{DB537F10-4181-4C71-B066-0F94D4DC4C93}" srcOrd="0" destOrd="1" presId="urn:microsoft.com/office/officeart/2008/layout/IncreasingCircleProcess"/>
    <dgm:cxn modelId="{EEF55D1F-6D5E-46F8-8C4D-B6D7C217B638}" type="presOf" srcId="{F0C64D86-8A3E-42E4-80F3-00212A56AE9C}" destId="{C39E2B1D-F85B-43FE-9FF5-B28934EB668B}" srcOrd="0" destOrd="0" presId="urn:microsoft.com/office/officeart/2008/layout/IncreasingCircleProcess"/>
    <dgm:cxn modelId="{A3D0A025-57B2-40FC-BE81-4BA58B962473}" type="presOf" srcId="{1CE125A1-0783-40D9-BBB5-70FE5D406607}" destId="{56910E56-E095-4750-BDD4-33F4AAE74A1E}" srcOrd="0" destOrd="0" presId="urn:microsoft.com/office/officeart/2008/layout/IncreasingCircleProcess"/>
    <dgm:cxn modelId="{357EC629-778A-46F9-99A2-20137B477F0A}" srcId="{99C0E211-8782-417F-891A-17DF67A3DB6C}" destId="{9FBEEF43-AE4E-4827-B1F1-842013E4676D}" srcOrd="2" destOrd="0" parTransId="{1AE482A5-F2C2-4024-97E5-D38B98647C1E}" sibTransId="{AFA5BB83-98D8-47EC-8461-747A4930E7FF}"/>
    <dgm:cxn modelId="{F6D4FD35-0596-4FC1-B2A5-1FDF355C5430}" type="presOf" srcId="{9FBEEF43-AE4E-4827-B1F1-842013E4676D}" destId="{38D42E87-7141-440F-A6C7-3B8A343A28A1}" srcOrd="0" destOrd="7" presId="urn:microsoft.com/office/officeart/2008/layout/IncreasingCircleProcess"/>
    <dgm:cxn modelId="{335F6E37-10CF-4B45-8D60-BCDB2040042A}" srcId="{02C600F7-CE14-4408-AF8F-0C95B5EF84E9}" destId="{1CE125A1-0783-40D9-BBB5-70FE5D406607}" srcOrd="2" destOrd="0" parTransId="{821B0947-7F6C-4CF3-978C-CC81A7845F48}" sibTransId="{F4170620-9D01-48D1-B01F-2423DB6935C1}"/>
    <dgm:cxn modelId="{C70BA237-C07A-4AD5-B447-8103784377E8}" type="presOf" srcId="{FE57C630-1427-4A74-995A-A161F89F23C8}" destId="{784FA48C-F738-4500-B349-C4C6A89E98C2}" srcOrd="0" destOrd="1" presId="urn:microsoft.com/office/officeart/2008/layout/IncreasingCircleProcess"/>
    <dgm:cxn modelId="{4071D85F-7541-4CDC-B0BD-A21E1B9EA262}" srcId="{55400DF6-61EA-4128-AE8C-891D0CC21D6A}" destId="{756E5F5E-8D39-4956-B2A4-E7192307F3C1}" srcOrd="0" destOrd="0" parTransId="{F0EF0471-D9DE-42CA-B783-A73069D9B16D}" sibTransId="{A2FD9E15-1BD4-41B4-8E50-784A8A908EF6}"/>
    <dgm:cxn modelId="{B67F3665-B1E2-400F-B91F-C87A620AB2D5}" type="presOf" srcId="{10E4889A-BC35-4994-A9F3-260C67DD067C}" destId="{7B20D6E0-8BAD-4E3F-8FD4-0782031B95A4}" srcOrd="0" destOrd="0" presId="urn:microsoft.com/office/officeart/2008/layout/IncreasingCircleProcess"/>
    <dgm:cxn modelId="{BFFA496B-D943-4987-B1D0-380C83DAFD23}" srcId="{1CE125A1-0783-40D9-BBB5-70FE5D406607}" destId="{55400DF6-61EA-4128-AE8C-891D0CC21D6A}" srcOrd="0" destOrd="0" parTransId="{3BBB1269-729D-4FA3-BE68-D8294AF6CC79}" sibTransId="{E0D52F09-01EA-45F4-B1B5-B0C8D844368A}"/>
    <dgm:cxn modelId="{6CD0844E-F371-41AA-92B8-D84160B0327E}" type="presOf" srcId="{56459EC6-B732-44E8-B78D-D126D6B33F89}" destId="{784FA48C-F738-4500-B349-C4C6A89E98C2}" srcOrd="0" destOrd="2" presId="urn:microsoft.com/office/officeart/2008/layout/IncreasingCircleProcess"/>
    <dgm:cxn modelId="{19A81B70-5052-442B-AC6C-A2F199AFAA2B}" srcId="{02C600F7-CE14-4408-AF8F-0C95B5EF84E9}" destId="{F0C64D86-8A3E-42E4-80F3-00212A56AE9C}" srcOrd="0" destOrd="0" parTransId="{7EF8F774-DC7B-40A1-B914-498B94ED239C}" sibTransId="{19216B48-F372-4290-AB80-85B680DA0E5D}"/>
    <dgm:cxn modelId="{00858759-7EDF-4D68-B420-FFDAC7BD85EA}" srcId="{837759A6-4B0A-4D74-BF56-701C7EFB357C}" destId="{DA6649E0-368D-4058-904F-205A63466827}" srcOrd="1" destOrd="0" parTransId="{04A34AC2-954F-4497-8886-ACBE5FC09504}" sibTransId="{46DEC886-7523-46B3-9341-6CA11D4DF159}"/>
    <dgm:cxn modelId="{CEEB9D5A-A33C-4BFA-90EF-E4A3DEA5885A}" srcId="{0B9C7769-299E-4B0D-A724-F9B1A8F83AE7}" destId="{A1CF0A55-7639-4818-95AB-5F144FF58442}" srcOrd="0" destOrd="0" parTransId="{A03D7898-6B32-4B18-BDAB-95DD468EA0B5}" sibTransId="{DCAEF293-5B26-48B4-966F-7DA6E988D237}"/>
    <dgm:cxn modelId="{6392BA82-3658-4731-AD84-A9B9A965383D}" type="presOf" srcId="{99C0E211-8782-417F-891A-17DF67A3DB6C}" destId="{38D42E87-7141-440F-A6C7-3B8A343A28A1}" srcOrd="0" destOrd="4" presId="urn:microsoft.com/office/officeart/2008/layout/IncreasingCircleProcess"/>
    <dgm:cxn modelId="{B399A889-26F8-437F-A567-2B28DF0B2B54}" srcId="{10E4889A-BC35-4994-A9F3-260C67DD067C}" destId="{544CBFA1-B79E-45FB-8A71-765C53EDAF69}" srcOrd="2" destOrd="0" parTransId="{DF8A67CE-DB27-4150-8008-C1985CEBB680}" sibTransId="{7B3911E6-0407-43E9-8BF0-E072E46C925E}"/>
    <dgm:cxn modelId="{92C9219C-1EDF-45AB-9049-6684C9AD67EF}" type="presOf" srcId="{DA6649E0-368D-4058-904F-205A63466827}" destId="{38D42E87-7141-440F-A6C7-3B8A343A28A1}" srcOrd="0" destOrd="2" presId="urn:microsoft.com/office/officeart/2008/layout/IncreasingCircleProcess"/>
    <dgm:cxn modelId="{66DA57A1-205D-4A18-B3B4-A923D58C72EA}" type="presOf" srcId="{08BB4E45-9CB5-475F-BEC0-0234266BE365}" destId="{784FA48C-F738-4500-B349-C4C6A89E98C2}" srcOrd="0" destOrd="0" presId="urn:microsoft.com/office/officeart/2008/layout/IncreasingCircleProcess"/>
    <dgm:cxn modelId="{A2C958A5-1724-4F0A-BE5A-F94E0EA8457D}" type="presOf" srcId="{02C600F7-CE14-4408-AF8F-0C95B5EF84E9}" destId="{BFBFE78C-F05F-47D3-AF35-8CDFF564F950}" srcOrd="0" destOrd="0" presId="urn:microsoft.com/office/officeart/2008/layout/IncreasingCircleProcess"/>
    <dgm:cxn modelId="{4C1407A6-8109-4B15-9F66-E987D9C96CDD}" type="presOf" srcId="{55400DF6-61EA-4128-AE8C-891D0CC21D6A}" destId="{DB537F10-4181-4C71-B066-0F94D4DC4C93}" srcOrd="0" destOrd="0" presId="urn:microsoft.com/office/officeart/2008/layout/IncreasingCircleProcess"/>
    <dgm:cxn modelId="{FC1DBAB8-A277-486A-9051-7EC453266ACB}" type="presOf" srcId="{544CBFA1-B79E-45FB-8A71-765C53EDAF69}" destId="{784FA48C-F738-4500-B349-C4C6A89E98C2}" srcOrd="0" destOrd="5" presId="urn:microsoft.com/office/officeart/2008/layout/IncreasingCircleProcess"/>
    <dgm:cxn modelId="{21151FBA-9FE6-4FC0-8F0E-2CA54914813E}" type="presOf" srcId="{BA996EAF-38C7-4BEB-9191-8C0091603FA4}" destId="{38D42E87-7141-440F-A6C7-3B8A343A28A1}" srcOrd="0" destOrd="10" presId="urn:microsoft.com/office/officeart/2008/layout/IncreasingCircleProcess"/>
    <dgm:cxn modelId="{165D39BA-0959-4FE0-B7CF-8078282791CE}" srcId="{10E4889A-BC35-4994-A9F3-260C67DD067C}" destId="{08BB4E45-9CB5-475F-BEC0-0234266BE365}" srcOrd="0" destOrd="0" parTransId="{E34EAA32-77F3-4C9C-94A1-7E0209CE172A}" sibTransId="{2FC8D710-B5AF-4003-BC6C-CA04CF9127B8}"/>
    <dgm:cxn modelId="{187C68BB-1D28-4AB0-9896-85D14C29A80F}" type="presOf" srcId="{841B2A7F-8613-4C1A-954F-756D28015309}" destId="{38D42E87-7141-440F-A6C7-3B8A343A28A1}" srcOrd="0" destOrd="1" presId="urn:microsoft.com/office/officeart/2008/layout/IncreasingCircleProcess"/>
    <dgm:cxn modelId="{ACC222BD-B584-4F33-BF8F-A6D205BA8C0B}" type="presOf" srcId="{A1CF0A55-7639-4818-95AB-5F144FF58442}" destId="{38D42E87-7141-440F-A6C7-3B8A343A28A1}" srcOrd="0" destOrd="9" presId="urn:microsoft.com/office/officeart/2008/layout/IncreasingCircleProcess"/>
    <dgm:cxn modelId="{89A77ABD-CF49-484A-A5D3-9B78A956605C}" srcId="{FE57C630-1427-4A74-995A-A161F89F23C8}" destId="{52F4FD9A-5AE0-47ED-8CF5-5E779E43DDD4}" srcOrd="1" destOrd="0" parTransId="{DDD5E3D4-1026-4467-99AD-6E89D2153D22}" sibTransId="{9A33CAA6-D48E-4CB9-96DA-992FB3005A67}"/>
    <dgm:cxn modelId="{817C06C1-08A1-4DA8-ADFD-BAA95C2BDAAF}" type="presOf" srcId="{0DA6E420-AFAC-4824-B8A0-CB097F585941}" destId="{784FA48C-F738-4500-B349-C4C6A89E98C2}" srcOrd="0" destOrd="4" presId="urn:microsoft.com/office/officeart/2008/layout/IncreasingCircleProcess"/>
    <dgm:cxn modelId="{9193DCC7-6ED7-4D43-9DF5-DB8FBDA0A292}" srcId="{F0C64D86-8A3E-42E4-80F3-00212A56AE9C}" destId="{837759A6-4B0A-4D74-BF56-701C7EFB357C}" srcOrd="0" destOrd="0" parTransId="{10650933-45CA-4803-B513-816012B87076}" sibTransId="{21681B5F-F087-4D9D-9E94-4D9EFCF11B2F}"/>
    <dgm:cxn modelId="{4C11BECB-0D9F-49EE-A4C3-FFE0A3B90983}" type="presOf" srcId="{837759A6-4B0A-4D74-BF56-701C7EFB357C}" destId="{38D42E87-7141-440F-A6C7-3B8A343A28A1}" srcOrd="0" destOrd="0" presId="urn:microsoft.com/office/officeart/2008/layout/IncreasingCircleProcess"/>
    <dgm:cxn modelId="{17E992CC-0A53-4517-B053-616B8CCB7216}" srcId="{837759A6-4B0A-4D74-BF56-701C7EFB357C}" destId="{F866915B-66D7-4D07-883D-3E6794C5DE2E}" srcOrd="2" destOrd="0" parTransId="{AB8FB9DD-7ED7-4BE3-A4BA-54710F82A5F1}" sibTransId="{BA722779-4F78-4004-A3F1-6BBABAFEC0DC}"/>
    <dgm:cxn modelId="{1BAE73D3-B65C-4CB4-A5AD-DE0D409169C8}" type="presOf" srcId="{52F4FD9A-5AE0-47ED-8CF5-5E779E43DDD4}" destId="{784FA48C-F738-4500-B349-C4C6A89E98C2}" srcOrd="0" destOrd="3" presId="urn:microsoft.com/office/officeart/2008/layout/IncreasingCircleProcess"/>
    <dgm:cxn modelId="{3B352FD8-DE65-4B7D-891A-855C6BD96F35}" srcId="{837759A6-4B0A-4D74-BF56-701C7EFB357C}" destId="{841B2A7F-8613-4C1A-954F-756D28015309}" srcOrd="0" destOrd="0" parTransId="{96488933-E914-42BE-BEF6-B588DC091205}" sibTransId="{FB097F22-5CF3-4A9D-B03B-282C1A0F26F0}"/>
    <dgm:cxn modelId="{140777D8-33DD-45CD-97DA-8F6E7D34764B}" srcId="{99C0E211-8782-417F-891A-17DF67A3DB6C}" destId="{1DC258AF-C878-409C-A5B5-D8FCDBA5D806}" srcOrd="1" destOrd="0" parTransId="{2F90663B-5A74-46EE-8ACB-979491227C7F}" sibTransId="{6E001777-8A4E-437D-B7F2-383DF974F432}"/>
    <dgm:cxn modelId="{301FDBDA-3264-4B8A-B902-65B7533EBE79}" type="presOf" srcId="{0B9C7769-299E-4B0D-A724-F9B1A8F83AE7}" destId="{38D42E87-7141-440F-A6C7-3B8A343A28A1}" srcOrd="0" destOrd="8" presId="urn:microsoft.com/office/officeart/2008/layout/IncreasingCircleProcess"/>
    <dgm:cxn modelId="{8C1328E1-2F0B-473F-A1C2-729901701077}" srcId="{F0C64D86-8A3E-42E4-80F3-00212A56AE9C}" destId="{BA996EAF-38C7-4BEB-9191-8C0091603FA4}" srcOrd="3" destOrd="0" parTransId="{9551D8B2-9550-42C6-942E-FFF9F00B9D4D}" sibTransId="{02157BFD-C59A-460B-98FB-CCD450BB2BAC}"/>
    <dgm:cxn modelId="{B0F1B7E2-E18A-417D-8489-ECA6C277BECA}" srcId="{99C0E211-8782-417F-891A-17DF67A3DB6C}" destId="{765521C7-610D-48A0-8C20-9E9E0DA47F71}" srcOrd="0" destOrd="0" parTransId="{821B32BD-51DA-4E32-85F0-1ADC9095E10C}" sibTransId="{2AF3CD8E-E5BB-482D-B123-86DC812547AC}"/>
    <dgm:cxn modelId="{F3C2ABEC-6DDA-49B0-9036-09EF2645541E}" srcId="{10E4889A-BC35-4994-A9F3-260C67DD067C}" destId="{FE57C630-1427-4A74-995A-A161F89F23C8}" srcOrd="1" destOrd="0" parTransId="{224909E4-70B3-4CE5-8FCB-E1B550503323}" sibTransId="{D09C2073-91CD-4E4B-99F7-03AEB3CF376C}"/>
    <dgm:cxn modelId="{59F574EF-54CF-415E-92D4-65AA6EAB3E3C}" srcId="{10E4889A-BC35-4994-A9F3-260C67DD067C}" destId="{7AAD27F3-E703-4016-95CC-FA167E9B4B7A}" srcOrd="3" destOrd="0" parTransId="{A33FA99C-66CC-45C7-B112-B8F9636495DD}" sibTransId="{2F3B5ACD-B584-4F8E-B223-66706947A1C6}"/>
    <dgm:cxn modelId="{89BA5FF5-FF48-4101-8330-9D06988DCB27}" type="presOf" srcId="{1DC258AF-C878-409C-A5B5-D8FCDBA5D806}" destId="{38D42E87-7141-440F-A6C7-3B8A343A28A1}" srcOrd="0" destOrd="6" presId="urn:microsoft.com/office/officeart/2008/layout/IncreasingCircleProcess"/>
    <dgm:cxn modelId="{B7F3D4F7-3B7C-4F5D-BB2C-0DACEF396A87}" srcId="{F0C64D86-8A3E-42E4-80F3-00212A56AE9C}" destId="{0B9C7769-299E-4B0D-A724-F9B1A8F83AE7}" srcOrd="2" destOrd="0" parTransId="{F23DF7B2-4043-4B7B-8249-A5D79E64583F}" sibTransId="{C9463FEF-310A-4F08-A6F5-A195A2DC2728}"/>
    <dgm:cxn modelId="{706772EB-2620-44AB-9CB9-F99AC4472AD1}" type="presParOf" srcId="{BFBFE78C-F05F-47D3-AF35-8CDFF564F950}" destId="{902D3DEC-030D-4A7D-9BF3-A273DD6B58B4}" srcOrd="0" destOrd="0" presId="urn:microsoft.com/office/officeart/2008/layout/IncreasingCircleProcess"/>
    <dgm:cxn modelId="{E7354B9D-5CFA-4AFA-ABAF-DED6C01BF5D1}" type="presParOf" srcId="{902D3DEC-030D-4A7D-9BF3-A273DD6B58B4}" destId="{1B6D94F5-FB1B-4D23-9A3F-F3F34E258440}" srcOrd="0" destOrd="0" presId="urn:microsoft.com/office/officeart/2008/layout/IncreasingCircleProcess"/>
    <dgm:cxn modelId="{F2126FCB-A8F8-42C1-893D-554F7E42BFCB}" type="presParOf" srcId="{902D3DEC-030D-4A7D-9BF3-A273DD6B58B4}" destId="{B16E60E4-57FB-4B13-AB6D-E3BBD7D926FE}" srcOrd="1" destOrd="0" presId="urn:microsoft.com/office/officeart/2008/layout/IncreasingCircleProcess"/>
    <dgm:cxn modelId="{86ACDD24-608C-43AC-94AC-369EFE120B29}" type="presParOf" srcId="{902D3DEC-030D-4A7D-9BF3-A273DD6B58B4}" destId="{38D42E87-7141-440F-A6C7-3B8A343A28A1}" srcOrd="2" destOrd="0" presId="urn:microsoft.com/office/officeart/2008/layout/IncreasingCircleProcess"/>
    <dgm:cxn modelId="{0B494771-8136-4F21-8B61-D173C33CE7D5}" type="presParOf" srcId="{902D3DEC-030D-4A7D-9BF3-A273DD6B58B4}" destId="{C39E2B1D-F85B-43FE-9FF5-B28934EB668B}" srcOrd="3" destOrd="0" presId="urn:microsoft.com/office/officeart/2008/layout/IncreasingCircleProcess"/>
    <dgm:cxn modelId="{C9BFB7B8-3346-443F-9885-F0AA3AB978BD}" type="presParOf" srcId="{BFBFE78C-F05F-47D3-AF35-8CDFF564F950}" destId="{A249F114-D591-4D5D-872B-64EE27A6AEFE}" srcOrd="1" destOrd="0" presId="urn:microsoft.com/office/officeart/2008/layout/IncreasingCircleProcess"/>
    <dgm:cxn modelId="{DACF63CA-D430-43FC-A202-6F44DDF252E8}" type="presParOf" srcId="{BFBFE78C-F05F-47D3-AF35-8CDFF564F950}" destId="{8D272267-1350-44CD-A783-7FAF69EA17E3}" srcOrd="2" destOrd="0" presId="urn:microsoft.com/office/officeart/2008/layout/IncreasingCircleProcess"/>
    <dgm:cxn modelId="{9D0681FE-C934-4F46-A5BB-FA8B8236C637}" type="presParOf" srcId="{8D272267-1350-44CD-A783-7FAF69EA17E3}" destId="{E6B7528C-D5D3-453B-AA5C-8E6C8ECDA6BC}" srcOrd="0" destOrd="0" presId="urn:microsoft.com/office/officeart/2008/layout/IncreasingCircleProcess"/>
    <dgm:cxn modelId="{10717006-5DD1-4DBF-BDC1-AA5D817753EF}" type="presParOf" srcId="{8D272267-1350-44CD-A783-7FAF69EA17E3}" destId="{A33FF3B0-2CAA-494F-94A0-8C6D763A0B83}" srcOrd="1" destOrd="0" presId="urn:microsoft.com/office/officeart/2008/layout/IncreasingCircleProcess"/>
    <dgm:cxn modelId="{9379A35C-386B-4DA2-8D84-1552CC4CEA81}" type="presParOf" srcId="{8D272267-1350-44CD-A783-7FAF69EA17E3}" destId="{784FA48C-F738-4500-B349-C4C6A89E98C2}" srcOrd="2" destOrd="0" presId="urn:microsoft.com/office/officeart/2008/layout/IncreasingCircleProcess"/>
    <dgm:cxn modelId="{D89E0C73-CA0C-4744-BCE8-BDDB66C3F21F}" type="presParOf" srcId="{8D272267-1350-44CD-A783-7FAF69EA17E3}" destId="{7B20D6E0-8BAD-4E3F-8FD4-0782031B95A4}" srcOrd="3" destOrd="0" presId="urn:microsoft.com/office/officeart/2008/layout/IncreasingCircleProcess"/>
    <dgm:cxn modelId="{DF9655B0-C5D7-4D13-A917-495A30D2720A}" type="presParOf" srcId="{BFBFE78C-F05F-47D3-AF35-8CDFF564F950}" destId="{A2ABBBD2-DE0E-4ACA-8968-6A218EE4C91B}" srcOrd="3" destOrd="0" presId="urn:microsoft.com/office/officeart/2008/layout/IncreasingCircleProcess"/>
    <dgm:cxn modelId="{A9F2FB1D-1A58-4BF4-9942-6303936E89BD}" type="presParOf" srcId="{BFBFE78C-F05F-47D3-AF35-8CDFF564F950}" destId="{E2EE381E-28C9-4E1E-80CE-991F768B1752}" srcOrd="4" destOrd="0" presId="urn:microsoft.com/office/officeart/2008/layout/IncreasingCircleProcess"/>
    <dgm:cxn modelId="{881E7124-BC43-4EBC-A7C6-C488FA05913E}" type="presParOf" srcId="{E2EE381E-28C9-4E1E-80CE-991F768B1752}" destId="{68A82D13-93A7-4C37-A958-E2D3DE23FCC9}" srcOrd="0" destOrd="0" presId="urn:microsoft.com/office/officeart/2008/layout/IncreasingCircleProcess"/>
    <dgm:cxn modelId="{24420749-EB0B-429A-9A4B-D41B07745759}" type="presParOf" srcId="{E2EE381E-28C9-4E1E-80CE-991F768B1752}" destId="{E778800C-C05C-42B5-B263-5E475A52DF1B}" srcOrd="1" destOrd="0" presId="urn:microsoft.com/office/officeart/2008/layout/IncreasingCircleProcess"/>
    <dgm:cxn modelId="{11566B12-6636-4143-BDDF-CB4CE54BC550}" type="presParOf" srcId="{E2EE381E-28C9-4E1E-80CE-991F768B1752}" destId="{DB537F10-4181-4C71-B066-0F94D4DC4C93}" srcOrd="2" destOrd="0" presId="urn:microsoft.com/office/officeart/2008/layout/IncreasingCircleProcess"/>
    <dgm:cxn modelId="{FF8A13E0-2308-41B4-BCBA-35CF73E14364}" type="presParOf" srcId="{E2EE381E-28C9-4E1E-80CE-991F768B1752}" destId="{56910E56-E095-4750-BDD4-33F4AAE74A1E}" srcOrd="3" destOrd="0" presId="urn:microsoft.com/office/officeart/2008/layout/IncreasingCircleProcess"/>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2C600F7-CE14-4408-AF8F-0C95B5EF84E9}" type="doc">
      <dgm:prSet loTypeId="urn:microsoft.com/office/officeart/2008/layout/IncreasingCircleProcess" loCatId="list" qsTypeId="urn:microsoft.com/office/officeart/2005/8/quickstyle/simple1" qsCatId="simple" csTypeId="urn:microsoft.com/office/officeart/2005/8/colors/accent1_2" csCatId="accent1" phldr="1"/>
      <dgm:spPr/>
      <dgm:t>
        <a:bodyPr/>
        <a:lstStyle/>
        <a:p>
          <a:endParaRPr lang="en-US"/>
        </a:p>
      </dgm:t>
    </dgm:pt>
    <dgm:pt modelId="{F0C64D86-8A3E-42E4-80F3-00212A56AE9C}">
      <dgm:prSet phldrT="[Text]"/>
      <dgm:spPr/>
      <dgm:t>
        <a:bodyPr/>
        <a:lstStyle/>
        <a:p>
          <a:pPr algn="ctr"/>
          <a:r>
            <a:rPr lang="en-US" b="1" dirty="0">
              <a:solidFill>
                <a:schemeClr val="tx2"/>
              </a:solidFill>
            </a:rPr>
            <a:t>Accelerate Impact Suite</a:t>
          </a:r>
        </a:p>
      </dgm:t>
    </dgm:pt>
    <dgm:pt modelId="{7EF8F774-DC7B-40A1-B914-498B94ED239C}" type="parTrans" cxnId="{19A81B70-5052-442B-AC6C-A2F199AFAA2B}">
      <dgm:prSet/>
      <dgm:spPr/>
      <dgm:t>
        <a:bodyPr/>
        <a:lstStyle/>
        <a:p>
          <a:endParaRPr lang="en-US"/>
        </a:p>
      </dgm:t>
    </dgm:pt>
    <dgm:pt modelId="{19216B48-F372-4290-AB80-85B680DA0E5D}" type="sibTrans" cxnId="{19A81B70-5052-442B-AC6C-A2F199AFAA2B}">
      <dgm:prSet/>
      <dgm:spPr/>
      <dgm:t>
        <a:bodyPr/>
        <a:lstStyle/>
        <a:p>
          <a:endParaRPr lang="en-US"/>
        </a:p>
      </dgm:t>
    </dgm:pt>
    <dgm:pt modelId="{837759A6-4B0A-4D74-BF56-701C7EFB357C}">
      <dgm:prSet phldrT="[Text]"/>
      <dgm:spPr/>
      <dgm:t>
        <a:bodyPr/>
        <a:lstStyle/>
        <a:p>
          <a:r>
            <a:rPr lang="en-US" b="1" dirty="0"/>
            <a:t>FLMI Level 1 Certificate in Insurance Fundamentals:</a:t>
          </a:r>
          <a:endParaRPr lang="en-US" dirty="0"/>
        </a:p>
      </dgm:t>
    </dgm:pt>
    <dgm:pt modelId="{10650933-45CA-4803-B513-816012B87076}" type="parTrans" cxnId="{9193DCC7-6ED7-4D43-9DF5-DB8FBDA0A292}">
      <dgm:prSet/>
      <dgm:spPr/>
      <dgm:t>
        <a:bodyPr/>
        <a:lstStyle/>
        <a:p>
          <a:endParaRPr lang="en-US"/>
        </a:p>
      </dgm:t>
    </dgm:pt>
    <dgm:pt modelId="{21681B5F-F087-4D9D-9E94-4D9EFCF11B2F}" type="sibTrans" cxnId="{9193DCC7-6ED7-4D43-9DF5-DB8FBDA0A292}">
      <dgm:prSet/>
      <dgm:spPr/>
      <dgm:t>
        <a:bodyPr/>
        <a:lstStyle/>
        <a:p>
          <a:endParaRPr lang="en-US"/>
        </a:p>
      </dgm:t>
    </dgm:pt>
    <dgm:pt modelId="{10E4889A-BC35-4994-A9F3-260C67DD067C}">
      <dgm:prSet phldrT="[Text]"/>
      <dgm:spPr/>
      <dgm:t>
        <a:bodyPr/>
        <a:lstStyle/>
        <a:p>
          <a:pPr algn="ctr"/>
          <a:r>
            <a:rPr lang="en-US" b="1" dirty="0">
              <a:solidFill>
                <a:schemeClr val="tx2"/>
              </a:solidFill>
            </a:rPr>
            <a:t>Talent Mobility Suite</a:t>
          </a:r>
          <a:r>
            <a:rPr lang="en-US" dirty="0"/>
            <a:t>	</a:t>
          </a:r>
        </a:p>
      </dgm:t>
    </dgm:pt>
    <dgm:pt modelId="{C3D78420-2DB2-4794-87B4-056F127747E1}" type="parTrans" cxnId="{5F43EF17-3B88-4CA0-89C4-A9014BB10F7D}">
      <dgm:prSet/>
      <dgm:spPr/>
      <dgm:t>
        <a:bodyPr/>
        <a:lstStyle/>
        <a:p>
          <a:endParaRPr lang="en-US"/>
        </a:p>
      </dgm:t>
    </dgm:pt>
    <dgm:pt modelId="{555D2A49-5F07-4EDD-A938-221DE08C319E}" type="sibTrans" cxnId="{5F43EF17-3B88-4CA0-89C4-A9014BB10F7D}">
      <dgm:prSet/>
      <dgm:spPr/>
      <dgm:t>
        <a:bodyPr/>
        <a:lstStyle/>
        <a:p>
          <a:endParaRPr lang="en-US"/>
        </a:p>
      </dgm:t>
    </dgm:pt>
    <dgm:pt modelId="{08BB4E45-9CB5-475F-BEC0-0234266BE365}">
      <dgm:prSet phldrT="[Text]" custT="1"/>
      <dgm:spPr/>
      <dgm:t>
        <a:bodyPr/>
        <a:lstStyle/>
        <a:p>
          <a:pPr marL="114300" lvl="1" indent="-114300" algn="l" defTabSz="533400">
            <a:lnSpc>
              <a:spcPct val="90000"/>
            </a:lnSpc>
            <a:spcBef>
              <a:spcPct val="0"/>
            </a:spcBef>
            <a:spcAft>
              <a:spcPct val="15000"/>
            </a:spcAft>
            <a:buFont typeface="Arial" panose="020B0604020202020204" pitchFamily="34" charset="0"/>
            <a:buChar char="•"/>
          </a:pPr>
          <a:endParaRPr lang="en-US" sz="1200" kern="1200" dirty="0">
            <a:solidFill>
              <a:srgbClr val="000000">
                <a:hueOff val="0"/>
                <a:satOff val="0"/>
                <a:lumOff val="0"/>
                <a:alphaOff val="0"/>
              </a:srgbClr>
            </a:solidFill>
            <a:latin typeface="Arial" panose="020B0604020202020204"/>
            <a:ea typeface="+mn-ea"/>
            <a:cs typeface="+mn-cs"/>
          </a:endParaRPr>
        </a:p>
      </dgm:t>
    </dgm:pt>
    <dgm:pt modelId="{E34EAA32-77F3-4C9C-94A1-7E0209CE172A}" type="parTrans" cxnId="{165D39BA-0959-4FE0-B7CF-8078282791CE}">
      <dgm:prSet/>
      <dgm:spPr/>
      <dgm:t>
        <a:bodyPr/>
        <a:lstStyle/>
        <a:p>
          <a:endParaRPr lang="en-US"/>
        </a:p>
      </dgm:t>
    </dgm:pt>
    <dgm:pt modelId="{2FC8D710-B5AF-4003-BC6C-CA04CF9127B8}" type="sibTrans" cxnId="{165D39BA-0959-4FE0-B7CF-8078282791CE}">
      <dgm:prSet/>
      <dgm:spPr/>
      <dgm:t>
        <a:bodyPr/>
        <a:lstStyle/>
        <a:p>
          <a:endParaRPr lang="en-US"/>
        </a:p>
      </dgm:t>
    </dgm:pt>
    <dgm:pt modelId="{1CE125A1-0783-40D9-BBB5-70FE5D406607}">
      <dgm:prSet phldrT="[Text]"/>
      <dgm:spPr/>
      <dgm:t>
        <a:bodyPr/>
        <a:lstStyle/>
        <a:p>
          <a:pPr algn="ctr"/>
          <a:r>
            <a:rPr lang="en-US" b="1" dirty="0">
              <a:solidFill>
                <a:schemeClr val="tx2"/>
              </a:solidFill>
            </a:rPr>
            <a:t>Strategic Leadership Experience</a:t>
          </a:r>
        </a:p>
      </dgm:t>
    </dgm:pt>
    <dgm:pt modelId="{821B0947-7F6C-4CF3-978C-CC81A7845F48}" type="parTrans" cxnId="{335F6E37-10CF-4B45-8D60-BCDB2040042A}">
      <dgm:prSet/>
      <dgm:spPr/>
      <dgm:t>
        <a:bodyPr/>
        <a:lstStyle/>
        <a:p>
          <a:endParaRPr lang="en-US"/>
        </a:p>
      </dgm:t>
    </dgm:pt>
    <dgm:pt modelId="{F4170620-9D01-48D1-B01F-2423DB6935C1}" type="sibTrans" cxnId="{335F6E37-10CF-4B45-8D60-BCDB2040042A}">
      <dgm:prSet/>
      <dgm:spPr/>
      <dgm:t>
        <a:bodyPr/>
        <a:lstStyle/>
        <a:p>
          <a:endParaRPr lang="en-US"/>
        </a:p>
      </dgm:t>
    </dgm:pt>
    <dgm:pt modelId="{55400DF6-61EA-4128-AE8C-891D0CC21D6A}">
      <dgm:prSet phldrT="[Text]" custT="1"/>
      <dgm:spPr/>
      <dgm:t>
        <a:bodyPr/>
        <a:lstStyle/>
        <a:p>
          <a:pPr>
            <a:buFont typeface="Arial" panose="020B0604020202020204" pitchFamily="34" charset="0"/>
            <a:buChar char="•"/>
          </a:pPr>
          <a:endParaRPr lang="en-US" sz="1400" kern="1200" dirty="0"/>
        </a:p>
      </dgm:t>
    </dgm:pt>
    <dgm:pt modelId="{3BBB1269-729D-4FA3-BE68-D8294AF6CC79}" type="parTrans" cxnId="{BFFA496B-D943-4987-B1D0-380C83DAFD23}">
      <dgm:prSet/>
      <dgm:spPr/>
      <dgm:t>
        <a:bodyPr/>
        <a:lstStyle/>
        <a:p>
          <a:endParaRPr lang="en-US"/>
        </a:p>
      </dgm:t>
    </dgm:pt>
    <dgm:pt modelId="{E0D52F09-01EA-45F4-B1B5-B0C8D844368A}" type="sibTrans" cxnId="{BFFA496B-D943-4987-B1D0-380C83DAFD23}">
      <dgm:prSet/>
      <dgm:spPr/>
      <dgm:t>
        <a:bodyPr/>
        <a:lstStyle/>
        <a:p>
          <a:endParaRPr lang="en-US"/>
        </a:p>
      </dgm:t>
    </dgm:pt>
    <dgm:pt modelId="{841B2A7F-8613-4C1A-954F-756D28015309}">
      <dgm:prSet/>
      <dgm:spPr/>
      <dgm:t>
        <a:bodyPr/>
        <a:lstStyle/>
        <a:p>
          <a:r>
            <a:rPr lang="en-US" dirty="0"/>
            <a:t>FLMI Level 1 Certificate in Insurance Fundamentals (LOMA 281 &amp; LOMA 291</a:t>
          </a:r>
        </a:p>
      </dgm:t>
    </dgm:pt>
    <dgm:pt modelId="{96488933-E914-42BE-BEF6-B588DC091205}" type="parTrans" cxnId="{3B352FD8-DE65-4B7D-891A-855C6BD96F35}">
      <dgm:prSet/>
      <dgm:spPr/>
      <dgm:t>
        <a:bodyPr/>
        <a:lstStyle/>
        <a:p>
          <a:endParaRPr lang="en-US"/>
        </a:p>
      </dgm:t>
    </dgm:pt>
    <dgm:pt modelId="{FB097F22-5CF3-4A9D-B03B-282C1A0F26F0}" type="sibTrans" cxnId="{3B352FD8-DE65-4B7D-891A-855C6BD96F35}">
      <dgm:prSet/>
      <dgm:spPr/>
      <dgm:t>
        <a:bodyPr/>
        <a:lstStyle/>
        <a:p>
          <a:endParaRPr lang="en-US"/>
        </a:p>
      </dgm:t>
    </dgm:pt>
    <dgm:pt modelId="{DA6649E0-368D-4058-904F-205A63466827}">
      <dgm:prSet/>
      <dgm:spPr/>
      <dgm:t>
        <a:bodyPr/>
        <a:lstStyle/>
        <a:p>
          <a:r>
            <a:rPr lang="en-US" dirty="0"/>
            <a:t>LOMA 200: Complete Insurance Fundamentals</a:t>
          </a:r>
        </a:p>
      </dgm:t>
    </dgm:pt>
    <dgm:pt modelId="{04A34AC2-954F-4497-8886-ACBE5FC09504}" type="parTrans" cxnId="{00858759-7EDF-4D68-B420-FFDAC7BD85EA}">
      <dgm:prSet/>
      <dgm:spPr/>
      <dgm:t>
        <a:bodyPr/>
        <a:lstStyle/>
        <a:p>
          <a:endParaRPr lang="en-US"/>
        </a:p>
      </dgm:t>
    </dgm:pt>
    <dgm:pt modelId="{46DEC886-7523-46B3-9341-6CA11D4DF159}" type="sibTrans" cxnId="{00858759-7EDF-4D68-B420-FFDAC7BD85EA}">
      <dgm:prSet/>
      <dgm:spPr/>
      <dgm:t>
        <a:bodyPr/>
        <a:lstStyle/>
        <a:p>
          <a:endParaRPr lang="en-US"/>
        </a:p>
      </dgm:t>
    </dgm:pt>
    <dgm:pt modelId="{F866915B-66D7-4D07-883D-3E6794C5DE2E}">
      <dgm:prSet/>
      <dgm:spPr/>
      <dgm:t>
        <a:bodyPr/>
        <a:lstStyle/>
        <a:p>
          <a:r>
            <a:rPr lang="en-US" dirty="0"/>
            <a:t>Insurance Immersion</a:t>
          </a:r>
        </a:p>
      </dgm:t>
    </dgm:pt>
    <dgm:pt modelId="{AB8FB9DD-7ED7-4BE3-A4BA-54710F82A5F1}" type="parTrans" cxnId="{17E992CC-0A53-4517-B053-616B8CCB7216}">
      <dgm:prSet/>
      <dgm:spPr/>
      <dgm:t>
        <a:bodyPr/>
        <a:lstStyle/>
        <a:p>
          <a:endParaRPr lang="en-US"/>
        </a:p>
      </dgm:t>
    </dgm:pt>
    <dgm:pt modelId="{BA722779-4F78-4004-A3F1-6BBABAFEC0DC}" type="sibTrans" cxnId="{17E992CC-0A53-4517-B053-616B8CCB7216}">
      <dgm:prSet/>
      <dgm:spPr/>
      <dgm:t>
        <a:bodyPr/>
        <a:lstStyle/>
        <a:p>
          <a:endParaRPr lang="en-US"/>
        </a:p>
      </dgm:t>
    </dgm:pt>
    <dgm:pt modelId="{99C0E211-8782-417F-891A-17DF67A3DB6C}">
      <dgm:prSet/>
      <dgm:spPr/>
      <dgm:t>
        <a:bodyPr/>
        <a:lstStyle/>
        <a:p>
          <a:r>
            <a:rPr lang="en-US" b="1" dirty="0"/>
            <a:t>Certificate Programs:</a:t>
          </a:r>
        </a:p>
      </dgm:t>
    </dgm:pt>
    <dgm:pt modelId="{C3969FAA-6653-4FD6-AA5B-6F9922494113}" type="parTrans" cxnId="{C56DF215-E565-4EFE-9644-81EA813A082C}">
      <dgm:prSet/>
      <dgm:spPr/>
      <dgm:t>
        <a:bodyPr/>
        <a:lstStyle/>
        <a:p>
          <a:endParaRPr lang="en-US"/>
        </a:p>
      </dgm:t>
    </dgm:pt>
    <dgm:pt modelId="{962678EF-05CC-42A8-BE8C-A2E56C6907DB}" type="sibTrans" cxnId="{C56DF215-E565-4EFE-9644-81EA813A082C}">
      <dgm:prSet/>
      <dgm:spPr/>
      <dgm:t>
        <a:bodyPr/>
        <a:lstStyle/>
        <a:p>
          <a:endParaRPr lang="en-US"/>
        </a:p>
      </dgm:t>
    </dgm:pt>
    <dgm:pt modelId="{765521C7-610D-48A0-8C20-9E9E0DA47F71}">
      <dgm:prSet/>
      <dgm:spPr/>
      <dgm:t>
        <a:bodyPr/>
        <a:lstStyle/>
        <a:p>
          <a:r>
            <a:rPr lang="en-US" dirty="0"/>
            <a:t>Certificate in Retirement Essentials</a:t>
          </a:r>
        </a:p>
      </dgm:t>
    </dgm:pt>
    <dgm:pt modelId="{821B32BD-51DA-4E32-85F0-1ADC9095E10C}" type="parTrans" cxnId="{B0F1B7E2-E18A-417D-8489-ECA6C277BECA}">
      <dgm:prSet/>
      <dgm:spPr/>
      <dgm:t>
        <a:bodyPr/>
        <a:lstStyle/>
        <a:p>
          <a:endParaRPr lang="en-US"/>
        </a:p>
      </dgm:t>
    </dgm:pt>
    <dgm:pt modelId="{2AF3CD8E-E5BB-482D-B123-86DC812547AC}" type="sibTrans" cxnId="{B0F1B7E2-E18A-417D-8489-ECA6C277BECA}">
      <dgm:prSet/>
      <dgm:spPr/>
      <dgm:t>
        <a:bodyPr/>
        <a:lstStyle/>
        <a:p>
          <a:endParaRPr lang="en-US"/>
        </a:p>
      </dgm:t>
    </dgm:pt>
    <dgm:pt modelId="{1DC258AF-C878-409C-A5B5-D8FCDBA5D806}">
      <dgm:prSet/>
      <dgm:spPr/>
      <dgm:t>
        <a:bodyPr/>
        <a:lstStyle/>
        <a:p>
          <a:r>
            <a:rPr lang="en-US" dirty="0"/>
            <a:t>Certificate in Regulatory Compliance</a:t>
          </a:r>
        </a:p>
      </dgm:t>
    </dgm:pt>
    <dgm:pt modelId="{2F90663B-5A74-46EE-8ACB-979491227C7F}" type="parTrans" cxnId="{140777D8-33DD-45CD-97DA-8F6E7D34764B}">
      <dgm:prSet/>
      <dgm:spPr/>
      <dgm:t>
        <a:bodyPr/>
        <a:lstStyle/>
        <a:p>
          <a:endParaRPr lang="en-US"/>
        </a:p>
      </dgm:t>
    </dgm:pt>
    <dgm:pt modelId="{6E001777-8A4E-437D-B7F2-383DF974F432}" type="sibTrans" cxnId="{140777D8-33DD-45CD-97DA-8F6E7D34764B}">
      <dgm:prSet/>
      <dgm:spPr/>
      <dgm:t>
        <a:bodyPr/>
        <a:lstStyle/>
        <a:p>
          <a:endParaRPr lang="en-US"/>
        </a:p>
      </dgm:t>
    </dgm:pt>
    <dgm:pt modelId="{9FBEEF43-AE4E-4827-B1F1-842013E4676D}">
      <dgm:prSet/>
      <dgm:spPr/>
      <dgm:t>
        <a:bodyPr/>
        <a:lstStyle/>
        <a:p>
          <a:r>
            <a:rPr lang="en-US" dirty="0"/>
            <a:t>Certificate in Customer Experience Essentials</a:t>
          </a:r>
        </a:p>
      </dgm:t>
    </dgm:pt>
    <dgm:pt modelId="{1AE482A5-F2C2-4024-97E5-D38B98647C1E}" type="parTrans" cxnId="{357EC629-778A-46F9-99A2-20137B477F0A}">
      <dgm:prSet/>
      <dgm:spPr/>
      <dgm:t>
        <a:bodyPr/>
        <a:lstStyle/>
        <a:p>
          <a:endParaRPr lang="en-US"/>
        </a:p>
      </dgm:t>
    </dgm:pt>
    <dgm:pt modelId="{AFA5BB83-98D8-47EC-8461-747A4930E7FF}" type="sibTrans" cxnId="{357EC629-778A-46F9-99A2-20137B477F0A}">
      <dgm:prSet/>
      <dgm:spPr/>
      <dgm:t>
        <a:bodyPr/>
        <a:lstStyle/>
        <a:p>
          <a:endParaRPr lang="en-US"/>
        </a:p>
      </dgm:t>
    </dgm:pt>
    <dgm:pt modelId="{0B9C7769-299E-4B0D-A724-F9B1A8F83AE7}">
      <dgm:prSet/>
      <dgm:spPr/>
      <dgm:t>
        <a:bodyPr/>
        <a:lstStyle/>
        <a:p>
          <a:r>
            <a:rPr lang="en-US" b="1"/>
            <a:t>Facilitated Learning Programs:</a:t>
          </a:r>
          <a:endParaRPr lang="en-US" b="1" dirty="0"/>
        </a:p>
      </dgm:t>
    </dgm:pt>
    <dgm:pt modelId="{F23DF7B2-4043-4B7B-8249-A5D79E64583F}" type="parTrans" cxnId="{B7F3D4F7-3B7C-4F5D-BB2C-0DACEF396A87}">
      <dgm:prSet/>
      <dgm:spPr/>
      <dgm:t>
        <a:bodyPr/>
        <a:lstStyle/>
        <a:p>
          <a:endParaRPr lang="en-US"/>
        </a:p>
      </dgm:t>
    </dgm:pt>
    <dgm:pt modelId="{C9463FEF-310A-4F08-A6F5-A195A2DC2728}" type="sibTrans" cxnId="{B7F3D4F7-3B7C-4F5D-BB2C-0DACEF396A87}">
      <dgm:prSet/>
      <dgm:spPr/>
      <dgm:t>
        <a:bodyPr/>
        <a:lstStyle/>
        <a:p>
          <a:endParaRPr lang="en-US"/>
        </a:p>
      </dgm:t>
    </dgm:pt>
    <dgm:pt modelId="{A1CF0A55-7639-4818-95AB-5F144FF58442}">
      <dgm:prSet/>
      <dgm:spPr/>
      <dgm:t>
        <a:bodyPr/>
        <a:lstStyle/>
        <a:p>
          <a:r>
            <a:rPr lang="en-US" dirty="0"/>
            <a:t>Executive Immersion</a:t>
          </a:r>
        </a:p>
      </dgm:t>
    </dgm:pt>
    <dgm:pt modelId="{A03D7898-6B32-4B18-BDAB-95DD468EA0B5}" type="parTrans" cxnId="{CEEB9D5A-A33C-4BFA-90EF-E4A3DEA5885A}">
      <dgm:prSet/>
      <dgm:spPr/>
      <dgm:t>
        <a:bodyPr/>
        <a:lstStyle/>
        <a:p>
          <a:endParaRPr lang="en-US"/>
        </a:p>
      </dgm:t>
    </dgm:pt>
    <dgm:pt modelId="{DCAEF293-5B26-48B4-966F-7DA6E988D237}" type="sibTrans" cxnId="{CEEB9D5A-A33C-4BFA-90EF-E4A3DEA5885A}">
      <dgm:prSet/>
      <dgm:spPr/>
      <dgm:t>
        <a:bodyPr/>
        <a:lstStyle/>
        <a:p>
          <a:endParaRPr lang="en-US"/>
        </a:p>
      </dgm:t>
    </dgm:pt>
    <dgm:pt modelId="{FE57C630-1427-4A74-995A-A161F89F23C8}">
      <dgm:prSet custT="1"/>
      <dgm:spPr/>
      <dgm:t>
        <a:bodyPr/>
        <a:lstStyle/>
        <a:p>
          <a:pPr marL="114300" lvl="1" indent="-114300" algn="l" defTabSz="533400">
            <a:lnSpc>
              <a:spcPct val="90000"/>
            </a:lnSpc>
            <a:spcBef>
              <a:spcPct val="0"/>
            </a:spcBef>
            <a:spcAft>
              <a:spcPct val="15000"/>
            </a:spcAft>
            <a:buFont typeface="Arial" panose="020B0604020202020204" pitchFamily="34" charset="0"/>
            <a:buChar char="•"/>
          </a:pPr>
          <a:r>
            <a:rPr lang="en-US" sz="1400" b="1" kern="1200" dirty="0"/>
            <a:t>Designation Programs:</a:t>
          </a:r>
          <a:endParaRPr lang="en-US" sz="1400" kern="1200" dirty="0">
            <a:solidFill>
              <a:srgbClr val="000000">
                <a:hueOff val="0"/>
                <a:satOff val="0"/>
                <a:lumOff val="0"/>
                <a:alphaOff val="0"/>
              </a:srgbClr>
            </a:solidFill>
            <a:latin typeface="Arial" panose="020B0604020202020204"/>
            <a:ea typeface="+mn-ea"/>
            <a:cs typeface="+mn-cs"/>
          </a:endParaRPr>
        </a:p>
      </dgm:t>
    </dgm:pt>
    <dgm:pt modelId="{224909E4-70B3-4CE5-8FCB-E1B550503323}" type="parTrans" cxnId="{F3C2ABEC-6DDA-49B0-9036-09EF2645541E}">
      <dgm:prSet/>
      <dgm:spPr/>
      <dgm:t>
        <a:bodyPr/>
        <a:lstStyle/>
        <a:p>
          <a:endParaRPr lang="en-US"/>
        </a:p>
      </dgm:t>
    </dgm:pt>
    <dgm:pt modelId="{D09C2073-91CD-4E4B-99F7-03AEB3CF376C}" type="sibTrans" cxnId="{F3C2ABEC-6DDA-49B0-9036-09EF2645541E}">
      <dgm:prSet/>
      <dgm:spPr/>
      <dgm:t>
        <a:bodyPr/>
        <a:lstStyle/>
        <a:p>
          <a:endParaRPr lang="en-US"/>
        </a:p>
      </dgm:t>
    </dgm:pt>
    <dgm:pt modelId="{56459EC6-B732-44E8-B78D-D126D6B33F89}">
      <dgm:prSet custT="1"/>
      <dgm:spPr/>
      <dgm:t>
        <a:bodyPr/>
        <a:lstStyle/>
        <a:p>
          <a:pPr marL="114300" lvl="1" indent="-114300" algn="l" defTabSz="533400">
            <a:lnSpc>
              <a:spcPct val="90000"/>
            </a:lnSpc>
            <a:spcBef>
              <a:spcPct val="0"/>
            </a:spcBef>
            <a:spcAft>
              <a:spcPct val="15000"/>
            </a:spcAft>
            <a:buFont typeface="Arial" panose="020B0604020202020204" pitchFamily="34" charset="0"/>
            <a:buChar char="•"/>
          </a:pPr>
          <a:r>
            <a:rPr lang="en-US" sz="1400" dirty="0"/>
            <a:t>Associate, Life Management </a:t>
          </a:r>
          <a:r>
            <a:rPr lang="en-US" sz="1400" dirty="0">
              <a:solidFill>
                <a:srgbClr val="000000">
                  <a:hueOff val="0"/>
                  <a:satOff val="0"/>
                  <a:lumOff val="0"/>
                  <a:alphaOff val="0"/>
                </a:srgbClr>
              </a:solidFill>
              <a:latin typeface="Arial" panose="020B0604020202020204"/>
              <a:ea typeface="+mn-ea"/>
              <a:cs typeface="+mn-cs"/>
            </a:rPr>
            <a:t>Institute</a:t>
          </a:r>
          <a:endParaRPr lang="en-US" sz="1400" dirty="0"/>
        </a:p>
      </dgm:t>
    </dgm:pt>
    <dgm:pt modelId="{B1035665-1404-48A6-A379-08C82128CF5D}" type="parTrans" cxnId="{D94CC60D-3D36-46A2-96A5-66592727F64E}">
      <dgm:prSet/>
      <dgm:spPr/>
      <dgm:t>
        <a:bodyPr/>
        <a:lstStyle/>
        <a:p>
          <a:endParaRPr lang="en-US"/>
        </a:p>
      </dgm:t>
    </dgm:pt>
    <dgm:pt modelId="{375DC897-AC8A-4486-8BC2-F13C44C68997}" type="sibTrans" cxnId="{D94CC60D-3D36-46A2-96A5-66592727F64E}">
      <dgm:prSet/>
      <dgm:spPr/>
      <dgm:t>
        <a:bodyPr/>
        <a:lstStyle/>
        <a:p>
          <a:endParaRPr lang="en-US"/>
        </a:p>
      </dgm:t>
    </dgm:pt>
    <dgm:pt modelId="{52F4FD9A-5AE0-47ED-8CF5-5E779E43DDD4}">
      <dgm:prSet custT="1"/>
      <dgm:spPr/>
      <dgm:t>
        <a:bodyPr/>
        <a:lstStyle/>
        <a:p>
          <a:pPr marL="114300" lvl="1" indent="-114300" algn="l" defTabSz="533400">
            <a:lnSpc>
              <a:spcPct val="90000"/>
            </a:lnSpc>
            <a:spcBef>
              <a:spcPct val="0"/>
            </a:spcBef>
            <a:spcAft>
              <a:spcPct val="15000"/>
            </a:spcAft>
            <a:buFont typeface="Arial" panose="020B0604020202020204" pitchFamily="34" charset="0"/>
            <a:buChar char="•"/>
          </a:pPr>
          <a:r>
            <a:rPr lang="en-US" sz="1400" dirty="0">
              <a:solidFill>
                <a:srgbClr val="000000">
                  <a:hueOff val="0"/>
                  <a:satOff val="0"/>
                  <a:lumOff val="0"/>
                  <a:alphaOff val="0"/>
                </a:srgbClr>
              </a:solidFill>
              <a:latin typeface="Arial" panose="020B0604020202020204"/>
              <a:ea typeface="+mn-ea"/>
              <a:cs typeface="+mn-cs"/>
            </a:rPr>
            <a:t>Associate, Insurance Regulatory Compliance</a:t>
          </a:r>
          <a:endParaRPr lang="en-US" sz="1400" dirty="0"/>
        </a:p>
      </dgm:t>
    </dgm:pt>
    <dgm:pt modelId="{DDD5E3D4-1026-4467-99AD-6E89D2153D22}" type="parTrans" cxnId="{89A77ABD-CF49-484A-A5D3-9B78A956605C}">
      <dgm:prSet/>
      <dgm:spPr/>
      <dgm:t>
        <a:bodyPr/>
        <a:lstStyle/>
        <a:p>
          <a:endParaRPr lang="en-US"/>
        </a:p>
      </dgm:t>
    </dgm:pt>
    <dgm:pt modelId="{9A33CAA6-D48E-4CB9-96DA-992FB3005A67}" type="sibTrans" cxnId="{89A77ABD-CF49-484A-A5D3-9B78A956605C}">
      <dgm:prSet/>
      <dgm:spPr/>
      <dgm:t>
        <a:bodyPr/>
        <a:lstStyle/>
        <a:p>
          <a:endParaRPr lang="en-US"/>
        </a:p>
      </dgm:t>
    </dgm:pt>
    <dgm:pt modelId="{0DA6E420-AFAC-4824-B8A0-CB097F585941}">
      <dgm:prSet custT="1"/>
      <dgm:spPr/>
      <dgm:t>
        <a:bodyPr/>
        <a:lstStyle/>
        <a:p>
          <a:pPr marL="114300" lvl="1" indent="-114300" algn="l" defTabSz="533400">
            <a:lnSpc>
              <a:spcPct val="90000"/>
            </a:lnSpc>
            <a:spcBef>
              <a:spcPct val="0"/>
            </a:spcBef>
            <a:spcAft>
              <a:spcPct val="15000"/>
            </a:spcAft>
            <a:buFont typeface="Arial" panose="020B0604020202020204" pitchFamily="34" charset="0"/>
            <a:buChar char="•"/>
          </a:pPr>
          <a:r>
            <a:rPr lang="en-US" sz="1400" dirty="0">
              <a:solidFill>
                <a:srgbClr val="000000">
                  <a:hueOff val="0"/>
                  <a:satOff val="0"/>
                  <a:lumOff val="0"/>
                  <a:alphaOff val="0"/>
                </a:srgbClr>
              </a:solidFill>
              <a:latin typeface="Arial" panose="020B0604020202020204"/>
              <a:ea typeface="+mn-ea"/>
              <a:cs typeface="+mn-cs"/>
            </a:rPr>
            <a:t>Fellow, Life Management Institute</a:t>
          </a:r>
          <a:endParaRPr lang="en-US" sz="1400" dirty="0"/>
        </a:p>
      </dgm:t>
    </dgm:pt>
    <dgm:pt modelId="{C0151EB7-934C-4F0D-8CDA-97AF67E8F6C4}" type="parTrans" cxnId="{EAB3A503-AF3D-47D9-874B-31A42F241C6F}">
      <dgm:prSet/>
      <dgm:spPr/>
      <dgm:t>
        <a:bodyPr/>
        <a:lstStyle/>
        <a:p>
          <a:endParaRPr lang="en-US"/>
        </a:p>
      </dgm:t>
    </dgm:pt>
    <dgm:pt modelId="{C71000A4-0020-4A26-B778-67CA50C39BB9}" type="sibTrans" cxnId="{EAB3A503-AF3D-47D9-874B-31A42F241C6F}">
      <dgm:prSet/>
      <dgm:spPr/>
      <dgm:t>
        <a:bodyPr/>
        <a:lstStyle/>
        <a:p>
          <a:endParaRPr lang="en-US"/>
        </a:p>
      </dgm:t>
    </dgm:pt>
    <dgm:pt modelId="{544CBFA1-B79E-45FB-8A71-765C53EDAF69}">
      <dgm:prSet custT="1"/>
      <dgm:spPr/>
      <dgm:t>
        <a:bodyPr/>
        <a:lstStyle/>
        <a:p>
          <a:pPr marL="114300" lvl="1" indent="-114300" algn="l" defTabSz="533400">
            <a:lnSpc>
              <a:spcPct val="90000"/>
            </a:lnSpc>
            <a:spcBef>
              <a:spcPct val="0"/>
            </a:spcBef>
            <a:spcAft>
              <a:spcPct val="15000"/>
            </a:spcAft>
            <a:buFont typeface="Arial" panose="020B0604020202020204" pitchFamily="34" charset="0"/>
            <a:buChar char="•"/>
          </a:pPr>
          <a:r>
            <a:rPr lang="en-US" sz="1400" dirty="0">
              <a:solidFill>
                <a:srgbClr val="000000">
                  <a:hueOff val="0"/>
                  <a:satOff val="0"/>
                  <a:lumOff val="0"/>
                  <a:alphaOff val="0"/>
                </a:srgbClr>
              </a:solidFill>
              <a:latin typeface="Arial" panose="020B0604020202020204"/>
              <a:ea typeface="+mn-ea"/>
              <a:cs typeface="+mn-cs"/>
            </a:rPr>
            <a:t>Finance for Insurance Professionals</a:t>
          </a:r>
        </a:p>
      </dgm:t>
    </dgm:pt>
    <dgm:pt modelId="{DF8A67CE-DB27-4150-8008-C1985CEBB680}" type="parTrans" cxnId="{B399A889-26F8-437F-A567-2B28DF0B2B54}">
      <dgm:prSet/>
      <dgm:spPr/>
      <dgm:t>
        <a:bodyPr/>
        <a:lstStyle/>
        <a:p>
          <a:endParaRPr lang="en-US"/>
        </a:p>
      </dgm:t>
    </dgm:pt>
    <dgm:pt modelId="{7B3911E6-0407-43E9-8BF0-E072E46C925E}" type="sibTrans" cxnId="{B399A889-26F8-437F-A567-2B28DF0B2B54}">
      <dgm:prSet/>
      <dgm:spPr/>
      <dgm:t>
        <a:bodyPr/>
        <a:lstStyle/>
        <a:p>
          <a:endParaRPr lang="en-US"/>
        </a:p>
      </dgm:t>
    </dgm:pt>
    <dgm:pt modelId="{756E5F5E-8D39-4956-B2A4-E7192307F3C1}">
      <dgm:prSet custT="1"/>
      <dgm:spPr/>
      <dgm:t>
        <a:bodyPr/>
        <a:lstStyle/>
        <a:p>
          <a:pPr>
            <a:buFont typeface="Arial" panose="020B0604020202020204" pitchFamily="34" charset="0"/>
            <a:buChar char="•"/>
          </a:pPr>
          <a:r>
            <a:rPr lang="en-US" sz="1400" dirty="0"/>
            <a:t>Strategic Leadership Experience</a:t>
          </a:r>
        </a:p>
      </dgm:t>
    </dgm:pt>
    <dgm:pt modelId="{A2FD9E15-1BD4-41B4-8E50-784A8A908EF6}" type="sibTrans" cxnId="{4071D85F-7541-4CDC-B0BD-A21E1B9EA262}">
      <dgm:prSet/>
      <dgm:spPr/>
      <dgm:t>
        <a:bodyPr/>
        <a:lstStyle/>
        <a:p>
          <a:endParaRPr lang="en-US"/>
        </a:p>
      </dgm:t>
    </dgm:pt>
    <dgm:pt modelId="{F0EF0471-D9DE-42CA-B783-A73069D9B16D}" type="parTrans" cxnId="{4071D85F-7541-4CDC-B0BD-A21E1B9EA262}">
      <dgm:prSet/>
      <dgm:spPr/>
      <dgm:t>
        <a:bodyPr/>
        <a:lstStyle/>
        <a:p>
          <a:endParaRPr lang="en-US"/>
        </a:p>
      </dgm:t>
    </dgm:pt>
    <dgm:pt modelId="{BA996EAF-38C7-4BEB-9191-8C0091603FA4}">
      <dgm:prSet/>
      <dgm:spPr/>
      <dgm:t>
        <a:bodyPr/>
        <a:lstStyle/>
        <a:p>
          <a:r>
            <a:rPr lang="en-US" b="1" dirty="0"/>
            <a:t>Industry Advantage</a:t>
          </a:r>
        </a:p>
      </dgm:t>
    </dgm:pt>
    <dgm:pt modelId="{9551D8B2-9550-42C6-942E-FFF9F00B9D4D}" type="parTrans" cxnId="{8C1328E1-2F0B-473F-A1C2-729901701077}">
      <dgm:prSet/>
      <dgm:spPr/>
      <dgm:t>
        <a:bodyPr/>
        <a:lstStyle/>
        <a:p>
          <a:endParaRPr lang="en-US"/>
        </a:p>
      </dgm:t>
    </dgm:pt>
    <dgm:pt modelId="{02157BFD-C59A-460B-98FB-CCD450BB2BAC}" type="sibTrans" cxnId="{8C1328E1-2F0B-473F-A1C2-729901701077}">
      <dgm:prSet/>
      <dgm:spPr/>
      <dgm:t>
        <a:bodyPr/>
        <a:lstStyle/>
        <a:p>
          <a:endParaRPr lang="en-US"/>
        </a:p>
      </dgm:t>
    </dgm:pt>
    <dgm:pt modelId="{7AAD27F3-E703-4016-95CC-FA167E9B4B7A}">
      <dgm:prSet custT="1"/>
      <dgm:spPr/>
      <dgm:t>
        <a:bodyPr/>
        <a:lstStyle/>
        <a:p>
          <a:pPr marL="114300" lvl="1" indent="-114300" algn="l" defTabSz="533400">
            <a:lnSpc>
              <a:spcPct val="90000"/>
            </a:lnSpc>
            <a:spcBef>
              <a:spcPct val="0"/>
            </a:spcBef>
            <a:spcAft>
              <a:spcPct val="15000"/>
            </a:spcAft>
          </a:pPr>
          <a:r>
            <a:rPr lang="en-US" sz="1400" b="1" dirty="0"/>
            <a:t>Industry Advantage</a:t>
          </a:r>
          <a:endParaRPr lang="en-US" sz="1400" b="1" dirty="0">
            <a:solidFill>
              <a:srgbClr val="000000">
                <a:hueOff val="0"/>
                <a:satOff val="0"/>
                <a:lumOff val="0"/>
                <a:alphaOff val="0"/>
              </a:srgbClr>
            </a:solidFill>
            <a:latin typeface="Arial" panose="020B0604020202020204"/>
            <a:ea typeface="+mn-ea"/>
            <a:cs typeface="+mn-cs"/>
          </a:endParaRPr>
        </a:p>
      </dgm:t>
    </dgm:pt>
    <dgm:pt modelId="{A33FA99C-66CC-45C7-B112-B8F9636495DD}" type="parTrans" cxnId="{59F574EF-54CF-415E-92D4-65AA6EAB3E3C}">
      <dgm:prSet/>
      <dgm:spPr/>
    </dgm:pt>
    <dgm:pt modelId="{2F3B5ACD-B584-4F8E-B223-66706947A1C6}" type="sibTrans" cxnId="{59F574EF-54CF-415E-92D4-65AA6EAB3E3C}">
      <dgm:prSet/>
      <dgm:spPr/>
    </dgm:pt>
    <dgm:pt modelId="{BFBFE78C-F05F-47D3-AF35-8CDFF564F950}" type="pres">
      <dgm:prSet presAssocID="{02C600F7-CE14-4408-AF8F-0C95B5EF84E9}" presName="Name0" presStyleCnt="0">
        <dgm:presLayoutVars>
          <dgm:chMax val="7"/>
          <dgm:chPref val="7"/>
          <dgm:dir/>
          <dgm:animOne val="branch"/>
          <dgm:animLvl val="lvl"/>
        </dgm:presLayoutVars>
      </dgm:prSet>
      <dgm:spPr/>
    </dgm:pt>
    <dgm:pt modelId="{902D3DEC-030D-4A7D-9BF3-A273DD6B58B4}" type="pres">
      <dgm:prSet presAssocID="{F0C64D86-8A3E-42E4-80F3-00212A56AE9C}" presName="composite" presStyleCnt="0"/>
      <dgm:spPr/>
    </dgm:pt>
    <dgm:pt modelId="{1B6D94F5-FB1B-4D23-9A3F-F3F34E258440}" type="pres">
      <dgm:prSet presAssocID="{F0C64D86-8A3E-42E4-80F3-00212A56AE9C}" presName="BackAccent" presStyleLbl="bgShp" presStyleIdx="0" presStyleCnt="3" custLinFactNeighborX="-2667" custLinFactNeighborY="-5415"/>
      <dgm:spPr/>
    </dgm:pt>
    <dgm:pt modelId="{B16E60E4-57FB-4B13-AB6D-E3BBD7D926FE}" type="pres">
      <dgm:prSet presAssocID="{F0C64D86-8A3E-42E4-80F3-00212A56AE9C}" presName="Accent" presStyleLbl="alignNode1" presStyleIdx="0" presStyleCnt="3"/>
      <dgm:spPr/>
    </dgm:pt>
    <dgm:pt modelId="{38D42E87-7141-440F-A6C7-3B8A343A28A1}" type="pres">
      <dgm:prSet presAssocID="{F0C64D86-8A3E-42E4-80F3-00212A56AE9C}" presName="Child" presStyleLbl="revTx" presStyleIdx="0" presStyleCnt="6" custScaleX="127150" custLinFactNeighborX="1382" custLinFactNeighborY="10980">
        <dgm:presLayoutVars>
          <dgm:chMax val="0"/>
          <dgm:chPref val="0"/>
          <dgm:bulletEnabled val="1"/>
        </dgm:presLayoutVars>
      </dgm:prSet>
      <dgm:spPr/>
    </dgm:pt>
    <dgm:pt modelId="{C39E2B1D-F85B-43FE-9FF5-B28934EB668B}" type="pres">
      <dgm:prSet presAssocID="{F0C64D86-8A3E-42E4-80F3-00212A56AE9C}" presName="Parent" presStyleLbl="revTx" presStyleIdx="1" presStyleCnt="6">
        <dgm:presLayoutVars>
          <dgm:chMax val="1"/>
          <dgm:chPref val="1"/>
          <dgm:bulletEnabled val="1"/>
        </dgm:presLayoutVars>
      </dgm:prSet>
      <dgm:spPr/>
    </dgm:pt>
    <dgm:pt modelId="{A249F114-D591-4D5D-872B-64EE27A6AEFE}" type="pres">
      <dgm:prSet presAssocID="{19216B48-F372-4290-AB80-85B680DA0E5D}" presName="sibTrans" presStyleCnt="0"/>
      <dgm:spPr/>
    </dgm:pt>
    <dgm:pt modelId="{8D272267-1350-44CD-A783-7FAF69EA17E3}" type="pres">
      <dgm:prSet presAssocID="{10E4889A-BC35-4994-A9F3-260C67DD067C}" presName="composite" presStyleCnt="0"/>
      <dgm:spPr/>
    </dgm:pt>
    <dgm:pt modelId="{E6B7528C-D5D3-453B-AA5C-8E6C8ECDA6BC}" type="pres">
      <dgm:prSet presAssocID="{10E4889A-BC35-4994-A9F3-260C67DD067C}" presName="BackAccent" presStyleLbl="bgShp" presStyleIdx="1" presStyleCnt="3"/>
      <dgm:spPr/>
    </dgm:pt>
    <dgm:pt modelId="{A33FF3B0-2CAA-494F-94A0-8C6D763A0B83}" type="pres">
      <dgm:prSet presAssocID="{10E4889A-BC35-4994-A9F3-260C67DD067C}" presName="Accent" presStyleLbl="alignNode1" presStyleIdx="1" presStyleCnt="3"/>
      <dgm:spPr/>
    </dgm:pt>
    <dgm:pt modelId="{784FA48C-F738-4500-B349-C4C6A89E98C2}" type="pres">
      <dgm:prSet presAssocID="{10E4889A-BC35-4994-A9F3-260C67DD067C}" presName="Child" presStyleLbl="revTx" presStyleIdx="2" presStyleCnt="6" custLinFactNeighborX="-2959" custLinFactNeighborY="6731">
        <dgm:presLayoutVars>
          <dgm:chMax val="0"/>
          <dgm:chPref val="0"/>
          <dgm:bulletEnabled val="1"/>
        </dgm:presLayoutVars>
      </dgm:prSet>
      <dgm:spPr/>
    </dgm:pt>
    <dgm:pt modelId="{7B20D6E0-8BAD-4E3F-8FD4-0782031B95A4}" type="pres">
      <dgm:prSet presAssocID="{10E4889A-BC35-4994-A9F3-260C67DD067C}" presName="Parent" presStyleLbl="revTx" presStyleIdx="3" presStyleCnt="6">
        <dgm:presLayoutVars>
          <dgm:chMax val="1"/>
          <dgm:chPref val="1"/>
          <dgm:bulletEnabled val="1"/>
        </dgm:presLayoutVars>
      </dgm:prSet>
      <dgm:spPr/>
    </dgm:pt>
    <dgm:pt modelId="{A2ABBBD2-DE0E-4ACA-8968-6A218EE4C91B}" type="pres">
      <dgm:prSet presAssocID="{555D2A49-5F07-4EDD-A938-221DE08C319E}" presName="sibTrans" presStyleCnt="0"/>
      <dgm:spPr/>
    </dgm:pt>
    <dgm:pt modelId="{E2EE381E-28C9-4E1E-80CE-991F768B1752}" type="pres">
      <dgm:prSet presAssocID="{1CE125A1-0783-40D9-BBB5-70FE5D406607}" presName="composite" presStyleCnt="0"/>
      <dgm:spPr/>
    </dgm:pt>
    <dgm:pt modelId="{68A82D13-93A7-4C37-A958-E2D3DE23FCC9}" type="pres">
      <dgm:prSet presAssocID="{1CE125A1-0783-40D9-BBB5-70FE5D406607}" presName="BackAccent" presStyleLbl="bgShp" presStyleIdx="2" presStyleCnt="3"/>
      <dgm:spPr/>
    </dgm:pt>
    <dgm:pt modelId="{E778800C-C05C-42B5-B263-5E475A52DF1B}" type="pres">
      <dgm:prSet presAssocID="{1CE125A1-0783-40D9-BBB5-70FE5D406607}" presName="Accent" presStyleLbl="alignNode1" presStyleIdx="2" presStyleCnt="3"/>
      <dgm:spPr/>
    </dgm:pt>
    <dgm:pt modelId="{DB537F10-4181-4C71-B066-0F94D4DC4C93}" type="pres">
      <dgm:prSet presAssocID="{1CE125A1-0783-40D9-BBB5-70FE5D406607}" presName="Child" presStyleLbl="revTx" presStyleIdx="4" presStyleCnt="6" custLinFactNeighborX="-662" custLinFactNeighborY="5416">
        <dgm:presLayoutVars>
          <dgm:chMax val="0"/>
          <dgm:chPref val="0"/>
          <dgm:bulletEnabled val="1"/>
        </dgm:presLayoutVars>
      </dgm:prSet>
      <dgm:spPr/>
    </dgm:pt>
    <dgm:pt modelId="{56910E56-E095-4750-BDD4-33F4AAE74A1E}" type="pres">
      <dgm:prSet presAssocID="{1CE125A1-0783-40D9-BBB5-70FE5D406607}" presName="Parent" presStyleLbl="revTx" presStyleIdx="5" presStyleCnt="6" custScaleX="114116">
        <dgm:presLayoutVars>
          <dgm:chMax val="1"/>
          <dgm:chPref val="1"/>
          <dgm:bulletEnabled val="1"/>
        </dgm:presLayoutVars>
      </dgm:prSet>
      <dgm:spPr/>
    </dgm:pt>
  </dgm:ptLst>
  <dgm:cxnLst>
    <dgm:cxn modelId="{D88C2001-20AA-4E7C-ABA2-4FFE5F4B5BCF}" type="presOf" srcId="{F866915B-66D7-4D07-883D-3E6794C5DE2E}" destId="{38D42E87-7141-440F-A6C7-3B8A343A28A1}" srcOrd="0" destOrd="3" presId="urn:microsoft.com/office/officeart/2008/layout/IncreasingCircleProcess"/>
    <dgm:cxn modelId="{EAB3A503-AF3D-47D9-874B-31A42F241C6F}" srcId="{FE57C630-1427-4A74-995A-A161F89F23C8}" destId="{0DA6E420-AFAC-4824-B8A0-CB097F585941}" srcOrd="2" destOrd="0" parTransId="{C0151EB7-934C-4F0D-8CDA-97AF67E8F6C4}" sibTransId="{C71000A4-0020-4A26-B778-67CA50C39BB9}"/>
    <dgm:cxn modelId="{74ACBC0B-ECA5-4990-A973-A2EEC8FCA65B}" type="presOf" srcId="{7AAD27F3-E703-4016-95CC-FA167E9B4B7A}" destId="{784FA48C-F738-4500-B349-C4C6A89E98C2}" srcOrd="0" destOrd="6" presId="urn:microsoft.com/office/officeart/2008/layout/IncreasingCircleProcess"/>
    <dgm:cxn modelId="{D94CC60D-3D36-46A2-96A5-66592727F64E}" srcId="{FE57C630-1427-4A74-995A-A161F89F23C8}" destId="{56459EC6-B732-44E8-B78D-D126D6B33F89}" srcOrd="0" destOrd="0" parTransId="{B1035665-1404-48A6-A379-08C82128CF5D}" sibTransId="{375DC897-AC8A-4486-8BC2-F13C44C68997}"/>
    <dgm:cxn modelId="{C56DF215-E565-4EFE-9644-81EA813A082C}" srcId="{F0C64D86-8A3E-42E4-80F3-00212A56AE9C}" destId="{99C0E211-8782-417F-891A-17DF67A3DB6C}" srcOrd="1" destOrd="0" parTransId="{C3969FAA-6653-4FD6-AA5B-6F9922494113}" sibTransId="{962678EF-05CC-42A8-BE8C-A2E56C6907DB}"/>
    <dgm:cxn modelId="{5F43EF17-3B88-4CA0-89C4-A9014BB10F7D}" srcId="{02C600F7-CE14-4408-AF8F-0C95B5EF84E9}" destId="{10E4889A-BC35-4994-A9F3-260C67DD067C}" srcOrd="1" destOrd="0" parTransId="{C3D78420-2DB2-4794-87B4-056F127747E1}" sibTransId="{555D2A49-5F07-4EDD-A938-221DE08C319E}"/>
    <dgm:cxn modelId="{A9224E19-1F49-4929-A238-4CF870755EFC}" type="presOf" srcId="{765521C7-610D-48A0-8C20-9E9E0DA47F71}" destId="{38D42E87-7141-440F-A6C7-3B8A343A28A1}" srcOrd="0" destOrd="5" presId="urn:microsoft.com/office/officeart/2008/layout/IncreasingCircleProcess"/>
    <dgm:cxn modelId="{FD2D2E1C-FF89-4B1D-BE19-FA55D1DE010B}" type="presOf" srcId="{756E5F5E-8D39-4956-B2A4-E7192307F3C1}" destId="{DB537F10-4181-4C71-B066-0F94D4DC4C93}" srcOrd="0" destOrd="1" presId="urn:microsoft.com/office/officeart/2008/layout/IncreasingCircleProcess"/>
    <dgm:cxn modelId="{EEF55D1F-6D5E-46F8-8C4D-B6D7C217B638}" type="presOf" srcId="{F0C64D86-8A3E-42E4-80F3-00212A56AE9C}" destId="{C39E2B1D-F85B-43FE-9FF5-B28934EB668B}" srcOrd="0" destOrd="0" presId="urn:microsoft.com/office/officeart/2008/layout/IncreasingCircleProcess"/>
    <dgm:cxn modelId="{A3D0A025-57B2-40FC-BE81-4BA58B962473}" type="presOf" srcId="{1CE125A1-0783-40D9-BBB5-70FE5D406607}" destId="{56910E56-E095-4750-BDD4-33F4AAE74A1E}" srcOrd="0" destOrd="0" presId="urn:microsoft.com/office/officeart/2008/layout/IncreasingCircleProcess"/>
    <dgm:cxn modelId="{357EC629-778A-46F9-99A2-20137B477F0A}" srcId="{99C0E211-8782-417F-891A-17DF67A3DB6C}" destId="{9FBEEF43-AE4E-4827-B1F1-842013E4676D}" srcOrd="2" destOrd="0" parTransId="{1AE482A5-F2C2-4024-97E5-D38B98647C1E}" sibTransId="{AFA5BB83-98D8-47EC-8461-747A4930E7FF}"/>
    <dgm:cxn modelId="{F6D4FD35-0596-4FC1-B2A5-1FDF355C5430}" type="presOf" srcId="{9FBEEF43-AE4E-4827-B1F1-842013E4676D}" destId="{38D42E87-7141-440F-A6C7-3B8A343A28A1}" srcOrd="0" destOrd="7" presId="urn:microsoft.com/office/officeart/2008/layout/IncreasingCircleProcess"/>
    <dgm:cxn modelId="{335F6E37-10CF-4B45-8D60-BCDB2040042A}" srcId="{02C600F7-CE14-4408-AF8F-0C95B5EF84E9}" destId="{1CE125A1-0783-40D9-BBB5-70FE5D406607}" srcOrd="2" destOrd="0" parTransId="{821B0947-7F6C-4CF3-978C-CC81A7845F48}" sibTransId="{F4170620-9D01-48D1-B01F-2423DB6935C1}"/>
    <dgm:cxn modelId="{C70BA237-C07A-4AD5-B447-8103784377E8}" type="presOf" srcId="{FE57C630-1427-4A74-995A-A161F89F23C8}" destId="{784FA48C-F738-4500-B349-C4C6A89E98C2}" srcOrd="0" destOrd="1" presId="urn:microsoft.com/office/officeart/2008/layout/IncreasingCircleProcess"/>
    <dgm:cxn modelId="{4071D85F-7541-4CDC-B0BD-A21E1B9EA262}" srcId="{55400DF6-61EA-4128-AE8C-891D0CC21D6A}" destId="{756E5F5E-8D39-4956-B2A4-E7192307F3C1}" srcOrd="0" destOrd="0" parTransId="{F0EF0471-D9DE-42CA-B783-A73069D9B16D}" sibTransId="{A2FD9E15-1BD4-41B4-8E50-784A8A908EF6}"/>
    <dgm:cxn modelId="{B67F3665-B1E2-400F-B91F-C87A620AB2D5}" type="presOf" srcId="{10E4889A-BC35-4994-A9F3-260C67DD067C}" destId="{7B20D6E0-8BAD-4E3F-8FD4-0782031B95A4}" srcOrd="0" destOrd="0" presId="urn:microsoft.com/office/officeart/2008/layout/IncreasingCircleProcess"/>
    <dgm:cxn modelId="{BFFA496B-D943-4987-B1D0-380C83DAFD23}" srcId="{1CE125A1-0783-40D9-BBB5-70FE5D406607}" destId="{55400DF6-61EA-4128-AE8C-891D0CC21D6A}" srcOrd="0" destOrd="0" parTransId="{3BBB1269-729D-4FA3-BE68-D8294AF6CC79}" sibTransId="{E0D52F09-01EA-45F4-B1B5-B0C8D844368A}"/>
    <dgm:cxn modelId="{6CD0844E-F371-41AA-92B8-D84160B0327E}" type="presOf" srcId="{56459EC6-B732-44E8-B78D-D126D6B33F89}" destId="{784FA48C-F738-4500-B349-C4C6A89E98C2}" srcOrd="0" destOrd="2" presId="urn:microsoft.com/office/officeart/2008/layout/IncreasingCircleProcess"/>
    <dgm:cxn modelId="{19A81B70-5052-442B-AC6C-A2F199AFAA2B}" srcId="{02C600F7-CE14-4408-AF8F-0C95B5EF84E9}" destId="{F0C64D86-8A3E-42E4-80F3-00212A56AE9C}" srcOrd="0" destOrd="0" parTransId="{7EF8F774-DC7B-40A1-B914-498B94ED239C}" sibTransId="{19216B48-F372-4290-AB80-85B680DA0E5D}"/>
    <dgm:cxn modelId="{00858759-7EDF-4D68-B420-FFDAC7BD85EA}" srcId="{837759A6-4B0A-4D74-BF56-701C7EFB357C}" destId="{DA6649E0-368D-4058-904F-205A63466827}" srcOrd="1" destOrd="0" parTransId="{04A34AC2-954F-4497-8886-ACBE5FC09504}" sibTransId="{46DEC886-7523-46B3-9341-6CA11D4DF159}"/>
    <dgm:cxn modelId="{CEEB9D5A-A33C-4BFA-90EF-E4A3DEA5885A}" srcId="{0B9C7769-299E-4B0D-A724-F9B1A8F83AE7}" destId="{A1CF0A55-7639-4818-95AB-5F144FF58442}" srcOrd="0" destOrd="0" parTransId="{A03D7898-6B32-4B18-BDAB-95DD468EA0B5}" sibTransId="{DCAEF293-5B26-48B4-966F-7DA6E988D237}"/>
    <dgm:cxn modelId="{6392BA82-3658-4731-AD84-A9B9A965383D}" type="presOf" srcId="{99C0E211-8782-417F-891A-17DF67A3DB6C}" destId="{38D42E87-7141-440F-A6C7-3B8A343A28A1}" srcOrd="0" destOrd="4" presId="urn:microsoft.com/office/officeart/2008/layout/IncreasingCircleProcess"/>
    <dgm:cxn modelId="{B399A889-26F8-437F-A567-2B28DF0B2B54}" srcId="{FE57C630-1427-4A74-995A-A161F89F23C8}" destId="{544CBFA1-B79E-45FB-8A71-765C53EDAF69}" srcOrd="3" destOrd="0" parTransId="{DF8A67CE-DB27-4150-8008-C1985CEBB680}" sibTransId="{7B3911E6-0407-43E9-8BF0-E072E46C925E}"/>
    <dgm:cxn modelId="{92C9219C-1EDF-45AB-9049-6684C9AD67EF}" type="presOf" srcId="{DA6649E0-368D-4058-904F-205A63466827}" destId="{38D42E87-7141-440F-A6C7-3B8A343A28A1}" srcOrd="0" destOrd="2" presId="urn:microsoft.com/office/officeart/2008/layout/IncreasingCircleProcess"/>
    <dgm:cxn modelId="{66DA57A1-205D-4A18-B3B4-A923D58C72EA}" type="presOf" srcId="{08BB4E45-9CB5-475F-BEC0-0234266BE365}" destId="{784FA48C-F738-4500-B349-C4C6A89E98C2}" srcOrd="0" destOrd="0" presId="urn:microsoft.com/office/officeart/2008/layout/IncreasingCircleProcess"/>
    <dgm:cxn modelId="{A2C958A5-1724-4F0A-BE5A-F94E0EA8457D}" type="presOf" srcId="{02C600F7-CE14-4408-AF8F-0C95B5EF84E9}" destId="{BFBFE78C-F05F-47D3-AF35-8CDFF564F950}" srcOrd="0" destOrd="0" presId="urn:microsoft.com/office/officeart/2008/layout/IncreasingCircleProcess"/>
    <dgm:cxn modelId="{4C1407A6-8109-4B15-9F66-E987D9C96CDD}" type="presOf" srcId="{55400DF6-61EA-4128-AE8C-891D0CC21D6A}" destId="{DB537F10-4181-4C71-B066-0F94D4DC4C93}" srcOrd="0" destOrd="0" presId="urn:microsoft.com/office/officeart/2008/layout/IncreasingCircleProcess"/>
    <dgm:cxn modelId="{FC1DBAB8-A277-486A-9051-7EC453266ACB}" type="presOf" srcId="{544CBFA1-B79E-45FB-8A71-765C53EDAF69}" destId="{784FA48C-F738-4500-B349-C4C6A89E98C2}" srcOrd="0" destOrd="5" presId="urn:microsoft.com/office/officeart/2008/layout/IncreasingCircleProcess"/>
    <dgm:cxn modelId="{21151FBA-9FE6-4FC0-8F0E-2CA54914813E}" type="presOf" srcId="{BA996EAF-38C7-4BEB-9191-8C0091603FA4}" destId="{38D42E87-7141-440F-A6C7-3B8A343A28A1}" srcOrd="0" destOrd="10" presId="urn:microsoft.com/office/officeart/2008/layout/IncreasingCircleProcess"/>
    <dgm:cxn modelId="{165D39BA-0959-4FE0-B7CF-8078282791CE}" srcId="{10E4889A-BC35-4994-A9F3-260C67DD067C}" destId="{08BB4E45-9CB5-475F-BEC0-0234266BE365}" srcOrd="0" destOrd="0" parTransId="{E34EAA32-77F3-4C9C-94A1-7E0209CE172A}" sibTransId="{2FC8D710-B5AF-4003-BC6C-CA04CF9127B8}"/>
    <dgm:cxn modelId="{187C68BB-1D28-4AB0-9896-85D14C29A80F}" type="presOf" srcId="{841B2A7F-8613-4C1A-954F-756D28015309}" destId="{38D42E87-7141-440F-A6C7-3B8A343A28A1}" srcOrd="0" destOrd="1" presId="urn:microsoft.com/office/officeart/2008/layout/IncreasingCircleProcess"/>
    <dgm:cxn modelId="{ACC222BD-B584-4F33-BF8F-A6D205BA8C0B}" type="presOf" srcId="{A1CF0A55-7639-4818-95AB-5F144FF58442}" destId="{38D42E87-7141-440F-A6C7-3B8A343A28A1}" srcOrd="0" destOrd="9" presId="urn:microsoft.com/office/officeart/2008/layout/IncreasingCircleProcess"/>
    <dgm:cxn modelId="{89A77ABD-CF49-484A-A5D3-9B78A956605C}" srcId="{FE57C630-1427-4A74-995A-A161F89F23C8}" destId="{52F4FD9A-5AE0-47ED-8CF5-5E779E43DDD4}" srcOrd="1" destOrd="0" parTransId="{DDD5E3D4-1026-4467-99AD-6E89D2153D22}" sibTransId="{9A33CAA6-D48E-4CB9-96DA-992FB3005A67}"/>
    <dgm:cxn modelId="{817C06C1-08A1-4DA8-ADFD-BAA95C2BDAAF}" type="presOf" srcId="{0DA6E420-AFAC-4824-B8A0-CB097F585941}" destId="{784FA48C-F738-4500-B349-C4C6A89E98C2}" srcOrd="0" destOrd="4" presId="urn:microsoft.com/office/officeart/2008/layout/IncreasingCircleProcess"/>
    <dgm:cxn modelId="{9193DCC7-6ED7-4D43-9DF5-DB8FBDA0A292}" srcId="{F0C64D86-8A3E-42E4-80F3-00212A56AE9C}" destId="{837759A6-4B0A-4D74-BF56-701C7EFB357C}" srcOrd="0" destOrd="0" parTransId="{10650933-45CA-4803-B513-816012B87076}" sibTransId="{21681B5F-F087-4D9D-9E94-4D9EFCF11B2F}"/>
    <dgm:cxn modelId="{4C11BECB-0D9F-49EE-A4C3-FFE0A3B90983}" type="presOf" srcId="{837759A6-4B0A-4D74-BF56-701C7EFB357C}" destId="{38D42E87-7141-440F-A6C7-3B8A343A28A1}" srcOrd="0" destOrd="0" presId="urn:microsoft.com/office/officeart/2008/layout/IncreasingCircleProcess"/>
    <dgm:cxn modelId="{17E992CC-0A53-4517-B053-616B8CCB7216}" srcId="{837759A6-4B0A-4D74-BF56-701C7EFB357C}" destId="{F866915B-66D7-4D07-883D-3E6794C5DE2E}" srcOrd="2" destOrd="0" parTransId="{AB8FB9DD-7ED7-4BE3-A4BA-54710F82A5F1}" sibTransId="{BA722779-4F78-4004-A3F1-6BBABAFEC0DC}"/>
    <dgm:cxn modelId="{1BAE73D3-B65C-4CB4-A5AD-DE0D409169C8}" type="presOf" srcId="{52F4FD9A-5AE0-47ED-8CF5-5E779E43DDD4}" destId="{784FA48C-F738-4500-B349-C4C6A89E98C2}" srcOrd="0" destOrd="3" presId="urn:microsoft.com/office/officeart/2008/layout/IncreasingCircleProcess"/>
    <dgm:cxn modelId="{3B352FD8-DE65-4B7D-891A-855C6BD96F35}" srcId="{837759A6-4B0A-4D74-BF56-701C7EFB357C}" destId="{841B2A7F-8613-4C1A-954F-756D28015309}" srcOrd="0" destOrd="0" parTransId="{96488933-E914-42BE-BEF6-B588DC091205}" sibTransId="{FB097F22-5CF3-4A9D-B03B-282C1A0F26F0}"/>
    <dgm:cxn modelId="{140777D8-33DD-45CD-97DA-8F6E7D34764B}" srcId="{99C0E211-8782-417F-891A-17DF67A3DB6C}" destId="{1DC258AF-C878-409C-A5B5-D8FCDBA5D806}" srcOrd="1" destOrd="0" parTransId="{2F90663B-5A74-46EE-8ACB-979491227C7F}" sibTransId="{6E001777-8A4E-437D-B7F2-383DF974F432}"/>
    <dgm:cxn modelId="{301FDBDA-3264-4B8A-B902-65B7533EBE79}" type="presOf" srcId="{0B9C7769-299E-4B0D-A724-F9B1A8F83AE7}" destId="{38D42E87-7141-440F-A6C7-3B8A343A28A1}" srcOrd="0" destOrd="8" presId="urn:microsoft.com/office/officeart/2008/layout/IncreasingCircleProcess"/>
    <dgm:cxn modelId="{8C1328E1-2F0B-473F-A1C2-729901701077}" srcId="{F0C64D86-8A3E-42E4-80F3-00212A56AE9C}" destId="{BA996EAF-38C7-4BEB-9191-8C0091603FA4}" srcOrd="3" destOrd="0" parTransId="{9551D8B2-9550-42C6-942E-FFF9F00B9D4D}" sibTransId="{02157BFD-C59A-460B-98FB-CCD450BB2BAC}"/>
    <dgm:cxn modelId="{B0F1B7E2-E18A-417D-8489-ECA6C277BECA}" srcId="{99C0E211-8782-417F-891A-17DF67A3DB6C}" destId="{765521C7-610D-48A0-8C20-9E9E0DA47F71}" srcOrd="0" destOrd="0" parTransId="{821B32BD-51DA-4E32-85F0-1ADC9095E10C}" sibTransId="{2AF3CD8E-E5BB-482D-B123-86DC812547AC}"/>
    <dgm:cxn modelId="{F3C2ABEC-6DDA-49B0-9036-09EF2645541E}" srcId="{10E4889A-BC35-4994-A9F3-260C67DD067C}" destId="{FE57C630-1427-4A74-995A-A161F89F23C8}" srcOrd="1" destOrd="0" parTransId="{224909E4-70B3-4CE5-8FCB-E1B550503323}" sibTransId="{D09C2073-91CD-4E4B-99F7-03AEB3CF376C}"/>
    <dgm:cxn modelId="{59F574EF-54CF-415E-92D4-65AA6EAB3E3C}" srcId="{10E4889A-BC35-4994-A9F3-260C67DD067C}" destId="{7AAD27F3-E703-4016-95CC-FA167E9B4B7A}" srcOrd="2" destOrd="0" parTransId="{A33FA99C-66CC-45C7-B112-B8F9636495DD}" sibTransId="{2F3B5ACD-B584-4F8E-B223-66706947A1C6}"/>
    <dgm:cxn modelId="{89BA5FF5-FF48-4101-8330-9D06988DCB27}" type="presOf" srcId="{1DC258AF-C878-409C-A5B5-D8FCDBA5D806}" destId="{38D42E87-7141-440F-A6C7-3B8A343A28A1}" srcOrd="0" destOrd="6" presId="urn:microsoft.com/office/officeart/2008/layout/IncreasingCircleProcess"/>
    <dgm:cxn modelId="{B7F3D4F7-3B7C-4F5D-BB2C-0DACEF396A87}" srcId="{F0C64D86-8A3E-42E4-80F3-00212A56AE9C}" destId="{0B9C7769-299E-4B0D-A724-F9B1A8F83AE7}" srcOrd="2" destOrd="0" parTransId="{F23DF7B2-4043-4B7B-8249-A5D79E64583F}" sibTransId="{C9463FEF-310A-4F08-A6F5-A195A2DC2728}"/>
    <dgm:cxn modelId="{706772EB-2620-44AB-9CB9-F99AC4472AD1}" type="presParOf" srcId="{BFBFE78C-F05F-47D3-AF35-8CDFF564F950}" destId="{902D3DEC-030D-4A7D-9BF3-A273DD6B58B4}" srcOrd="0" destOrd="0" presId="urn:microsoft.com/office/officeart/2008/layout/IncreasingCircleProcess"/>
    <dgm:cxn modelId="{E7354B9D-5CFA-4AFA-ABAF-DED6C01BF5D1}" type="presParOf" srcId="{902D3DEC-030D-4A7D-9BF3-A273DD6B58B4}" destId="{1B6D94F5-FB1B-4D23-9A3F-F3F34E258440}" srcOrd="0" destOrd="0" presId="urn:microsoft.com/office/officeart/2008/layout/IncreasingCircleProcess"/>
    <dgm:cxn modelId="{F2126FCB-A8F8-42C1-893D-554F7E42BFCB}" type="presParOf" srcId="{902D3DEC-030D-4A7D-9BF3-A273DD6B58B4}" destId="{B16E60E4-57FB-4B13-AB6D-E3BBD7D926FE}" srcOrd="1" destOrd="0" presId="urn:microsoft.com/office/officeart/2008/layout/IncreasingCircleProcess"/>
    <dgm:cxn modelId="{86ACDD24-608C-43AC-94AC-369EFE120B29}" type="presParOf" srcId="{902D3DEC-030D-4A7D-9BF3-A273DD6B58B4}" destId="{38D42E87-7141-440F-A6C7-3B8A343A28A1}" srcOrd="2" destOrd="0" presId="urn:microsoft.com/office/officeart/2008/layout/IncreasingCircleProcess"/>
    <dgm:cxn modelId="{0B494771-8136-4F21-8B61-D173C33CE7D5}" type="presParOf" srcId="{902D3DEC-030D-4A7D-9BF3-A273DD6B58B4}" destId="{C39E2B1D-F85B-43FE-9FF5-B28934EB668B}" srcOrd="3" destOrd="0" presId="urn:microsoft.com/office/officeart/2008/layout/IncreasingCircleProcess"/>
    <dgm:cxn modelId="{C9BFB7B8-3346-443F-9885-F0AA3AB978BD}" type="presParOf" srcId="{BFBFE78C-F05F-47D3-AF35-8CDFF564F950}" destId="{A249F114-D591-4D5D-872B-64EE27A6AEFE}" srcOrd="1" destOrd="0" presId="urn:microsoft.com/office/officeart/2008/layout/IncreasingCircleProcess"/>
    <dgm:cxn modelId="{DACF63CA-D430-43FC-A202-6F44DDF252E8}" type="presParOf" srcId="{BFBFE78C-F05F-47D3-AF35-8CDFF564F950}" destId="{8D272267-1350-44CD-A783-7FAF69EA17E3}" srcOrd="2" destOrd="0" presId="urn:microsoft.com/office/officeart/2008/layout/IncreasingCircleProcess"/>
    <dgm:cxn modelId="{9D0681FE-C934-4F46-A5BB-FA8B8236C637}" type="presParOf" srcId="{8D272267-1350-44CD-A783-7FAF69EA17E3}" destId="{E6B7528C-D5D3-453B-AA5C-8E6C8ECDA6BC}" srcOrd="0" destOrd="0" presId="urn:microsoft.com/office/officeart/2008/layout/IncreasingCircleProcess"/>
    <dgm:cxn modelId="{10717006-5DD1-4DBF-BDC1-AA5D817753EF}" type="presParOf" srcId="{8D272267-1350-44CD-A783-7FAF69EA17E3}" destId="{A33FF3B0-2CAA-494F-94A0-8C6D763A0B83}" srcOrd="1" destOrd="0" presId="urn:microsoft.com/office/officeart/2008/layout/IncreasingCircleProcess"/>
    <dgm:cxn modelId="{9379A35C-386B-4DA2-8D84-1552CC4CEA81}" type="presParOf" srcId="{8D272267-1350-44CD-A783-7FAF69EA17E3}" destId="{784FA48C-F738-4500-B349-C4C6A89E98C2}" srcOrd="2" destOrd="0" presId="urn:microsoft.com/office/officeart/2008/layout/IncreasingCircleProcess"/>
    <dgm:cxn modelId="{D89E0C73-CA0C-4744-BCE8-BDDB66C3F21F}" type="presParOf" srcId="{8D272267-1350-44CD-A783-7FAF69EA17E3}" destId="{7B20D6E0-8BAD-4E3F-8FD4-0782031B95A4}" srcOrd="3" destOrd="0" presId="urn:microsoft.com/office/officeart/2008/layout/IncreasingCircleProcess"/>
    <dgm:cxn modelId="{DF9655B0-C5D7-4D13-A917-495A30D2720A}" type="presParOf" srcId="{BFBFE78C-F05F-47D3-AF35-8CDFF564F950}" destId="{A2ABBBD2-DE0E-4ACA-8968-6A218EE4C91B}" srcOrd="3" destOrd="0" presId="urn:microsoft.com/office/officeart/2008/layout/IncreasingCircleProcess"/>
    <dgm:cxn modelId="{A9F2FB1D-1A58-4BF4-9942-6303936E89BD}" type="presParOf" srcId="{BFBFE78C-F05F-47D3-AF35-8CDFF564F950}" destId="{E2EE381E-28C9-4E1E-80CE-991F768B1752}" srcOrd="4" destOrd="0" presId="urn:microsoft.com/office/officeart/2008/layout/IncreasingCircleProcess"/>
    <dgm:cxn modelId="{881E7124-BC43-4EBC-A7C6-C488FA05913E}" type="presParOf" srcId="{E2EE381E-28C9-4E1E-80CE-991F768B1752}" destId="{68A82D13-93A7-4C37-A958-E2D3DE23FCC9}" srcOrd="0" destOrd="0" presId="urn:microsoft.com/office/officeart/2008/layout/IncreasingCircleProcess"/>
    <dgm:cxn modelId="{24420749-EB0B-429A-9A4B-D41B07745759}" type="presParOf" srcId="{E2EE381E-28C9-4E1E-80CE-991F768B1752}" destId="{E778800C-C05C-42B5-B263-5E475A52DF1B}" srcOrd="1" destOrd="0" presId="urn:microsoft.com/office/officeart/2008/layout/IncreasingCircleProcess"/>
    <dgm:cxn modelId="{11566B12-6636-4143-BDDF-CB4CE54BC550}" type="presParOf" srcId="{E2EE381E-28C9-4E1E-80CE-991F768B1752}" destId="{DB537F10-4181-4C71-B066-0F94D4DC4C93}" srcOrd="2" destOrd="0" presId="urn:microsoft.com/office/officeart/2008/layout/IncreasingCircleProcess"/>
    <dgm:cxn modelId="{FF8A13E0-2308-41B4-BCBA-35CF73E14364}" type="presParOf" srcId="{E2EE381E-28C9-4E1E-80CE-991F768B1752}" destId="{56910E56-E095-4750-BDD4-33F4AAE74A1E}" srcOrd="3" destOrd="0" presId="urn:microsoft.com/office/officeart/2008/layout/IncreasingCircleProcess"/>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6D94F5-FB1B-4D23-9A3F-F3F34E258440}">
      <dsp:nvSpPr>
        <dsp:cNvPr id="0" name=""/>
        <dsp:cNvSpPr/>
      </dsp:nvSpPr>
      <dsp:spPr>
        <a:xfrm>
          <a:off x="0" y="0"/>
          <a:ext cx="846600" cy="84660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16E60E4-57FB-4B13-AB6D-E3BBD7D926FE}">
      <dsp:nvSpPr>
        <dsp:cNvPr id="0" name=""/>
        <dsp:cNvSpPr/>
      </dsp:nvSpPr>
      <dsp:spPr>
        <a:xfrm>
          <a:off x="85079" y="84660"/>
          <a:ext cx="677280" cy="677280"/>
        </a:xfrm>
        <a:prstGeom prst="chord">
          <a:avLst>
            <a:gd name="adj1" fmla="val 1168272"/>
            <a:gd name="adj2" fmla="val 9631728"/>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8D42E87-7141-440F-A6C7-3B8A343A28A1}">
      <dsp:nvSpPr>
        <dsp:cNvPr id="0" name=""/>
        <dsp:cNvSpPr/>
      </dsp:nvSpPr>
      <dsp:spPr>
        <a:xfrm>
          <a:off x="718018" y="1237794"/>
          <a:ext cx="3184506" cy="35627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666750">
            <a:lnSpc>
              <a:spcPct val="90000"/>
            </a:lnSpc>
            <a:spcBef>
              <a:spcPct val="0"/>
            </a:spcBef>
            <a:spcAft>
              <a:spcPct val="35000"/>
            </a:spcAft>
            <a:buNone/>
          </a:pPr>
          <a:r>
            <a:rPr lang="en-US" sz="1500" b="1" kern="1200" dirty="0"/>
            <a:t>FLMI Level 1 Certificate in Insurance Fundamentals:</a:t>
          </a:r>
          <a:endParaRPr lang="en-US" sz="1500" kern="1200" dirty="0"/>
        </a:p>
        <a:p>
          <a:pPr marL="114300" lvl="1" indent="-114300" algn="l" defTabSz="533400">
            <a:lnSpc>
              <a:spcPct val="90000"/>
            </a:lnSpc>
            <a:spcBef>
              <a:spcPct val="0"/>
            </a:spcBef>
            <a:spcAft>
              <a:spcPct val="15000"/>
            </a:spcAft>
            <a:buChar char="•"/>
          </a:pPr>
          <a:r>
            <a:rPr lang="en-US" sz="1200" kern="1200" dirty="0"/>
            <a:t>FLMI Level 1 Certificate in Insurance Fundamentals (LOMA 281 &amp; LOMA 291)</a:t>
          </a:r>
        </a:p>
        <a:p>
          <a:pPr marL="114300" lvl="1" indent="-114300" algn="l" defTabSz="533400">
            <a:lnSpc>
              <a:spcPct val="90000"/>
            </a:lnSpc>
            <a:spcBef>
              <a:spcPct val="0"/>
            </a:spcBef>
            <a:spcAft>
              <a:spcPct val="15000"/>
            </a:spcAft>
            <a:buChar char="•"/>
          </a:pPr>
          <a:r>
            <a:rPr lang="en-US" sz="1200" kern="1200" dirty="0"/>
            <a:t>LOMA 200: Complete Insurance Fundamentals</a:t>
          </a:r>
        </a:p>
        <a:p>
          <a:pPr marL="114300" lvl="1" indent="-114300" algn="l" defTabSz="533400">
            <a:lnSpc>
              <a:spcPct val="90000"/>
            </a:lnSpc>
            <a:spcBef>
              <a:spcPct val="0"/>
            </a:spcBef>
            <a:spcAft>
              <a:spcPct val="15000"/>
            </a:spcAft>
            <a:buChar char="•"/>
          </a:pPr>
          <a:r>
            <a:rPr lang="en-US" sz="1200" kern="1200" dirty="0"/>
            <a:t>Insurance Immersion</a:t>
          </a:r>
        </a:p>
        <a:p>
          <a:pPr marL="0" lvl="0" indent="0" algn="l" defTabSz="666750">
            <a:lnSpc>
              <a:spcPct val="90000"/>
            </a:lnSpc>
            <a:spcBef>
              <a:spcPct val="0"/>
            </a:spcBef>
            <a:spcAft>
              <a:spcPct val="35000"/>
            </a:spcAft>
            <a:buNone/>
          </a:pPr>
          <a:r>
            <a:rPr lang="en-US" sz="1500" b="1" kern="1200" dirty="0"/>
            <a:t>Certificate Programs:</a:t>
          </a:r>
        </a:p>
        <a:p>
          <a:pPr marL="114300" lvl="1" indent="-114300" algn="l" defTabSz="533400">
            <a:lnSpc>
              <a:spcPct val="90000"/>
            </a:lnSpc>
            <a:spcBef>
              <a:spcPct val="0"/>
            </a:spcBef>
            <a:spcAft>
              <a:spcPct val="15000"/>
            </a:spcAft>
            <a:buChar char="•"/>
          </a:pPr>
          <a:r>
            <a:rPr lang="en-US" sz="1200" kern="1200" dirty="0"/>
            <a:t>Certificate in Retirement Essentials</a:t>
          </a:r>
        </a:p>
        <a:p>
          <a:pPr marL="114300" lvl="1" indent="-114300" algn="l" defTabSz="533400">
            <a:lnSpc>
              <a:spcPct val="90000"/>
            </a:lnSpc>
            <a:spcBef>
              <a:spcPct val="0"/>
            </a:spcBef>
            <a:spcAft>
              <a:spcPct val="15000"/>
            </a:spcAft>
            <a:buChar char="•"/>
          </a:pPr>
          <a:r>
            <a:rPr lang="en-US" sz="1200" kern="1200" dirty="0"/>
            <a:t>Certificate in Regulatory Compliance</a:t>
          </a:r>
        </a:p>
        <a:p>
          <a:pPr marL="114300" lvl="1" indent="-114300" algn="l" defTabSz="533400">
            <a:lnSpc>
              <a:spcPct val="90000"/>
            </a:lnSpc>
            <a:spcBef>
              <a:spcPct val="0"/>
            </a:spcBef>
            <a:spcAft>
              <a:spcPct val="15000"/>
            </a:spcAft>
            <a:buChar char="•"/>
          </a:pPr>
          <a:r>
            <a:rPr lang="en-US" sz="1200" kern="1200" dirty="0"/>
            <a:t>Certificate in Customer Experience Essentials</a:t>
          </a:r>
        </a:p>
        <a:p>
          <a:pPr marL="0" lvl="0" indent="0" algn="l" defTabSz="666750">
            <a:lnSpc>
              <a:spcPct val="90000"/>
            </a:lnSpc>
            <a:spcBef>
              <a:spcPct val="0"/>
            </a:spcBef>
            <a:spcAft>
              <a:spcPct val="35000"/>
            </a:spcAft>
            <a:buNone/>
          </a:pPr>
          <a:r>
            <a:rPr lang="en-US" sz="1500" b="1" kern="1200"/>
            <a:t>Facilitated Learning Programs:</a:t>
          </a:r>
          <a:endParaRPr lang="en-US" sz="1500" b="1" kern="1200" dirty="0"/>
        </a:p>
        <a:p>
          <a:pPr marL="114300" lvl="1" indent="-114300" algn="l" defTabSz="533400">
            <a:lnSpc>
              <a:spcPct val="90000"/>
            </a:lnSpc>
            <a:spcBef>
              <a:spcPct val="0"/>
            </a:spcBef>
            <a:spcAft>
              <a:spcPct val="15000"/>
            </a:spcAft>
            <a:buChar char="•"/>
          </a:pPr>
          <a:r>
            <a:rPr lang="en-US" sz="1200" kern="1200" dirty="0"/>
            <a:t>Executive Immersion</a:t>
          </a:r>
        </a:p>
        <a:p>
          <a:pPr marL="0" lvl="0" indent="0" algn="l" defTabSz="666750">
            <a:lnSpc>
              <a:spcPct val="90000"/>
            </a:lnSpc>
            <a:spcBef>
              <a:spcPct val="0"/>
            </a:spcBef>
            <a:spcAft>
              <a:spcPct val="35000"/>
            </a:spcAft>
            <a:buNone/>
          </a:pPr>
          <a:r>
            <a:rPr lang="en-US" sz="1500" b="1" kern="1200" dirty="0"/>
            <a:t>Industry Advantage</a:t>
          </a:r>
        </a:p>
      </dsp:txBody>
      <dsp:txXfrm>
        <a:off x="718018" y="1237794"/>
        <a:ext cx="3184506" cy="3562778"/>
      </dsp:txXfrm>
    </dsp:sp>
    <dsp:sp modelId="{C39E2B1D-F85B-43FE-9FF5-B28934EB668B}">
      <dsp:nvSpPr>
        <dsp:cNvPr id="0" name=""/>
        <dsp:cNvSpPr/>
      </dsp:nvSpPr>
      <dsp:spPr>
        <a:xfrm>
          <a:off x="1023395" y="0"/>
          <a:ext cx="2504527" cy="846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b" anchorCtr="0">
          <a:noAutofit/>
        </a:bodyPr>
        <a:lstStyle/>
        <a:p>
          <a:pPr marL="0" lvl="0" indent="0" algn="ctr" defTabSz="933450">
            <a:lnSpc>
              <a:spcPct val="90000"/>
            </a:lnSpc>
            <a:spcBef>
              <a:spcPct val="0"/>
            </a:spcBef>
            <a:spcAft>
              <a:spcPct val="35000"/>
            </a:spcAft>
            <a:buNone/>
          </a:pPr>
          <a:r>
            <a:rPr lang="en-US" sz="2100" b="1" kern="1200" dirty="0">
              <a:solidFill>
                <a:schemeClr val="tx2"/>
              </a:solidFill>
            </a:rPr>
            <a:t>Accelerate Impact Suite</a:t>
          </a:r>
        </a:p>
      </dsp:txBody>
      <dsp:txXfrm>
        <a:off x="1023395" y="0"/>
        <a:ext cx="2504527" cy="846600"/>
      </dsp:txXfrm>
    </dsp:sp>
    <dsp:sp modelId="{E6B7528C-D5D3-453B-AA5C-8E6C8ECDA6BC}">
      <dsp:nvSpPr>
        <dsp:cNvPr id="0" name=""/>
        <dsp:cNvSpPr/>
      </dsp:nvSpPr>
      <dsp:spPr>
        <a:xfrm>
          <a:off x="4044288" y="0"/>
          <a:ext cx="846600" cy="84660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33FF3B0-2CAA-494F-94A0-8C6D763A0B83}">
      <dsp:nvSpPr>
        <dsp:cNvPr id="0" name=""/>
        <dsp:cNvSpPr/>
      </dsp:nvSpPr>
      <dsp:spPr>
        <a:xfrm>
          <a:off x="4128948" y="84660"/>
          <a:ext cx="677280" cy="677280"/>
        </a:xfrm>
        <a:prstGeom prst="chord">
          <a:avLst>
            <a:gd name="adj1" fmla="val 20431728"/>
            <a:gd name="adj2" fmla="val 11968272"/>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84FA48C-F738-4500-B349-C4C6A89E98C2}">
      <dsp:nvSpPr>
        <dsp:cNvPr id="0" name=""/>
        <dsp:cNvSpPr/>
      </dsp:nvSpPr>
      <dsp:spPr>
        <a:xfrm>
          <a:off x="4993155" y="1086411"/>
          <a:ext cx="2504527" cy="35627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t" anchorCtr="0">
          <a:noAutofit/>
        </a:bodyPr>
        <a:lstStyle/>
        <a:p>
          <a:pPr marL="114300" lvl="1" indent="-114300" algn="l" defTabSz="533400">
            <a:lnSpc>
              <a:spcPct val="90000"/>
            </a:lnSpc>
            <a:spcBef>
              <a:spcPct val="0"/>
            </a:spcBef>
            <a:spcAft>
              <a:spcPct val="15000"/>
            </a:spcAft>
            <a:buFont typeface="Arial" panose="020B0604020202020204" pitchFamily="34" charset="0"/>
            <a:buNone/>
          </a:pPr>
          <a:endParaRPr lang="en-US" sz="1200" kern="1200" dirty="0">
            <a:solidFill>
              <a:srgbClr val="000000">
                <a:hueOff val="0"/>
                <a:satOff val="0"/>
                <a:lumOff val="0"/>
                <a:alphaOff val="0"/>
              </a:srgbClr>
            </a:solidFill>
            <a:latin typeface="Arial" panose="020B0604020202020204"/>
            <a:ea typeface="+mn-ea"/>
            <a:cs typeface="+mn-cs"/>
          </a:endParaRPr>
        </a:p>
        <a:p>
          <a:pPr marL="114300" lvl="1" indent="-114300" algn="l" defTabSz="533400">
            <a:lnSpc>
              <a:spcPct val="90000"/>
            </a:lnSpc>
            <a:spcBef>
              <a:spcPct val="0"/>
            </a:spcBef>
            <a:spcAft>
              <a:spcPct val="15000"/>
            </a:spcAft>
            <a:buFont typeface="Arial" panose="020B0604020202020204" pitchFamily="34" charset="0"/>
            <a:buNone/>
          </a:pPr>
          <a:r>
            <a:rPr lang="en-US" sz="1400" b="1" kern="1200" dirty="0"/>
            <a:t>Designation Programs:</a:t>
          </a:r>
          <a:endParaRPr lang="en-US" sz="1400" kern="1200" dirty="0">
            <a:solidFill>
              <a:srgbClr val="000000">
                <a:hueOff val="0"/>
                <a:satOff val="0"/>
                <a:lumOff val="0"/>
                <a:alphaOff val="0"/>
              </a:srgbClr>
            </a:solidFill>
            <a:latin typeface="Arial" panose="020B0604020202020204"/>
            <a:ea typeface="+mn-ea"/>
            <a:cs typeface="+mn-cs"/>
          </a:endParaRPr>
        </a:p>
        <a:p>
          <a:pPr marL="114300" lvl="1" indent="-114300" algn="l" defTabSz="533400">
            <a:lnSpc>
              <a:spcPct val="90000"/>
            </a:lnSpc>
            <a:spcBef>
              <a:spcPct val="0"/>
            </a:spcBef>
            <a:spcAft>
              <a:spcPct val="15000"/>
            </a:spcAft>
            <a:buFont typeface="Arial" panose="020B0604020202020204" pitchFamily="34" charset="0"/>
            <a:buChar char="•"/>
          </a:pPr>
          <a:r>
            <a:rPr lang="en-US" sz="1400" kern="1200" dirty="0"/>
            <a:t>Associate, Life Management </a:t>
          </a:r>
          <a:r>
            <a:rPr lang="en-US" sz="1400" kern="1200" dirty="0">
              <a:solidFill>
                <a:srgbClr val="000000">
                  <a:hueOff val="0"/>
                  <a:satOff val="0"/>
                  <a:lumOff val="0"/>
                  <a:alphaOff val="0"/>
                </a:srgbClr>
              </a:solidFill>
              <a:latin typeface="Arial" panose="020B0604020202020204"/>
              <a:ea typeface="+mn-ea"/>
              <a:cs typeface="+mn-cs"/>
            </a:rPr>
            <a:t>Institute</a:t>
          </a:r>
          <a:endParaRPr lang="en-US" sz="1400" kern="1200" dirty="0"/>
        </a:p>
        <a:p>
          <a:pPr marL="114300" lvl="1" indent="-114300" algn="l" defTabSz="533400">
            <a:lnSpc>
              <a:spcPct val="90000"/>
            </a:lnSpc>
            <a:spcBef>
              <a:spcPct val="0"/>
            </a:spcBef>
            <a:spcAft>
              <a:spcPct val="15000"/>
            </a:spcAft>
            <a:buFont typeface="Arial" panose="020B0604020202020204" pitchFamily="34" charset="0"/>
            <a:buChar char="•"/>
          </a:pPr>
          <a:r>
            <a:rPr lang="en-US" sz="1400" kern="1200" dirty="0">
              <a:solidFill>
                <a:srgbClr val="000000">
                  <a:hueOff val="0"/>
                  <a:satOff val="0"/>
                  <a:lumOff val="0"/>
                  <a:alphaOff val="0"/>
                </a:srgbClr>
              </a:solidFill>
              <a:latin typeface="Arial" panose="020B0604020202020204"/>
              <a:ea typeface="+mn-ea"/>
              <a:cs typeface="+mn-cs"/>
            </a:rPr>
            <a:t>Associate, Insurance Regulatory Compliance</a:t>
          </a:r>
          <a:endParaRPr lang="en-US" sz="1400" kern="1200" dirty="0"/>
        </a:p>
        <a:p>
          <a:pPr marL="114300" lvl="1" indent="-114300" algn="l" defTabSz="533400">
            <a:lnSpc>
              <a:spcPct val="90000"/>
            </a:lnSpc>
            <a:spcBef>
              <a:spcPct val="0"/>
            </a:spcBef>
            <a:spcAft>
              <a:spcPct val="15000"/>
            </a:spcAft>
            <a:buFont typeface="Arial" panose="020B0604020202020204" pitchFamily="34" charset="0"/>
            <a:buChar char="•"/>
          </a:pPr>
          <a:r>
            <a:rPr lang="en-US" sz="1400" kern="1200" dirty="0">
              <a:solidFill>
                <a:srgbClr val="000000">
                  <a:hueOff val="0"/>
                  <a:satOff val="0"/>
                  <a:lumOff val="0"/>
                  <a:alphaOff val="0"/>
                </a:srgbClr>
              </a:solidFill>
              <a:latin typeface="Arial" panose="020B0604020202020204"/>
              <a:ea typeface="+mn-ea"/>
              <a:cs typeface="+mn-cs"/>
            </a:rPr>
            <a:t>Fellow, Life Management Institute</a:t>
          </a:r>
          <a:endParaRPr lang="en-US" sz="1400" kern="1200" dirty="0"/>
        </a:p>
        <a:p>
          <a:pPr marL="114300" lvl="1" indent="-114300" algn="l" defTabSz="533400">
            <a:lnSpc>
              <a:spcPct val="90000"/>
            </a:lnSpc>
            <a:spcBef>
              <a:spcPct val="0"/>
            </a:spcBef>
            <a:spcAft>
              <a:spcPct val="15000"/>
            </a:spcAft>
            <a:buFont typeface="Arial" panose="020B0604020202020204" pitchFamily="34" charset="0"/>
            <a:buNone/>
          </a:pPr>
          <a:r>
            <a:rPr lang="en-US" sz="1400" kern="1200" dirty="0">
              <a:solidFill>
                <a:srgbClr val="000000">
                  <a:hueOff val="0"/>
                  <a:satOff val="0"/>
                  <a:lumOff val="0"/>
                  <a:alphaOff val="0"/>
                </a:srgbClr>
              </a:solidFill>
              <a:latin typeface="Arial" panose="020B0604020202020204"/>
              <a:ea typeface="+mn-ea"/>
              <a:cs typeface="+mn-cs"/>
            </a:rPr>
            <a:t>Finance for Insurance Professionals</a:t>
          </a:r>
        </a:p>
        <a:p>
          <a:pPr marL="114300" lvl="1" indent="-114300" algn="l" defTabSz="533400">
            <a:lnSpc>
              <a:spcPct val="90000"/>
            </a:lnSpc>
            <a:spcBef>
              <a:spcPct val="0"/>
            </a:spcBef>
            <a:spcAft>
              <a:spcPct val="15000"/>
            </a:spcAft>
            <a:buFont typeface="Arial" panose="020B0604020202020204" pitchFamily="34" charset="0"/>
            <a:buNone/>
          </a:pPr>
          <a:r>
            <a:rPr lang="en-US" sz="1400" kern="1200" dirty="0">
              <a:solidFill>
                <a:srgbClr val="000000">
                  <a:hueOff val="0"/>
                  <a:satOff val="0"/>
                  <a:lumOff val="0"/>
                  <a:alphaOff val="0"/>
                </a:srgbClr>
              </a:solidFill>
              <a:latin typeface="Arial" panose="020B0604020202020204"/>
              <a:ea typeface="+mn-ea"/>
              <a:cs typeface="+mn-cs"/>
            </a:rPr>
            <a:t>Insurance Immersion</a:t>
          </a:r>
        </a:p>
        <a:p>
          <a:pPr marL="114300" lvl="1" indent="-114300" algn="l" defTabSz="533400">
            <a:lnSpc>
              <a:spcPct val="90000"/>
            </a:lnSpc>
            <a:spcBef>
              <a:spcPct val="0"/>
            </a:spcBef>
            <a:spcAft>
              <a:spcPct val="15000"/>
            </a:spcAft>
            <a:buNone/>
          </a:pPr>
          <a:r>
            <a:rPr lang="en-US" sz="1400" b="1" kern="1200" dirty="0"/>
            <a:t>Industry Advantage</a:t>
          </a:r>
          <a:endParaRPr lang="en-US" sz="1400" b="1" kern="1200" dirty="0">
            <a:solidFill>
              <a:srgbClr val="000000">
                <a:hueOff val="0"/>
                <a:satOff val="0"/>
                <a:lumOff val="0"/>
                <a:alphaOff val="0"/>
              </a:srgbClr>
            </a:solidFill>
            <a:latin typeface="Arial" panose="020B0604020202020204"/>
            <a:ea typeface="+mn-ea"/>
            <a:cs typeface="+mn-cs"/>
          </a:endParaRPr>
        </a:p>
      </dsp:txBody>
      <dsp:txXfrm>
        <a:off x="4993155" y="1086411"/>
        <a:ext cx="2504527" cy="3562778"/>
      </dsp:txXfrm>
    </dsp:sp>
    <dsp:sp modelId="{7B20D6E0-8BAD-4E3F-8FD4-0782031B95A4}">
      <dsp:nvSpPr>
        <dsp:cNvPr id="0" name=""/>
        <dsp:cNvSpPr/>
      </dsp:nvSpPr>
      <dsp:spPr>
        <a:xfrm>
          <a:off x="5067264" y="0"/>
          <a:ext cx="2504527" cy="846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b" anchorCtr="0">
          <a:noAutofit/>
        </a:bodyPr>
        <a:lstStyle/>
        <a:p>
          <a:pPr marL="0" lvl="0" indent="0" algn="ctr" defTabSz="933450">
            <a:lnSpc>
              <a:spcPct val="90000"/>
            </a:lnSpc>
            <a:spcBef>
              <a:spcPct val="0"/>
            </a:spcBef>
            <a:spcAft>
              <a:spcPct val="35000"/>
            </a:spcAft>
            <a:buNone/>
          </a:pPr>
          <a:r>
            <a:rPr lang="en-US" sz="2100" b="1" kern="1200" dirty="0">
              <a:solidFill>
                <a:schemeClr val="tx2"/>
              </a:solidFill>
            </a:rPr>
            <a:t>Talent Mobility Suite</a:t>
          </a:r>
          <a:r>
            <a:rPr lang="en-US" sz="2100" kern="1200" dirty="0"/>
            <a:t>	</a:t>
          </a:r>
        </a:p>
      </dsp:txBody>
      <dsp:txXfrm>
        <a:off x="5067264" y="0"/>
        <a:ext cx="2504527" cy="846600"/>
      </dsp:txXfrm>
    </dsp:sp>
    <dsp:sp modelId="{68A82D13-93A7-4C37-A958-E2D3DE23FCC9}">
      <dsp:nvSpPr>
        <dsp:cNvPr id="0" name=""/>
        <dsp:cNvSpPr/>
      </dsp:nvSpPr>
      <dsp:spPr>
        <a:xfrm>
          <a:off x="7748167" y="0"/>
          <a:ext cx="846600" cy="84660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778800C-C05C-42B5-B263-5E475A52DF1B}">
      <dsp:nvSpPr>
        <dsp:cNvPr id="0" name=""/>
        <dsp:cNvSpPr/>
      </dsp:nvSpPr>
      <dsp:spPr>
        <a:xfrm>
          <a:off x="7832827" y="84660"/>
          <a:ext cx="677280" cy="677280"/>
        </a:xfrm>
        <a:prstGeom prst="chord">
          <a:avLst>
            <a:gd name="adj1" fmla="val 16200000"/>
            <a:gd name="adj2" fmla="val 162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B537F10-4181-4C71-B066-0F94D4DC4C93}">
      <dsp:nvSpPr>
        <dsp:cNvPr id="0" name=""/>
        <dsp:cNvSpPr/>
      </dsp:nvSpPr>
      <dsp:spPr>
        <a:xfrm>
          <a:off x="8754563" y="1039560"/>
          <a:ext cx="2504527" cy="35627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35560" numCol="1" spcCol="1270" anchor="t" anchorCtr="0">
          <a:noAutofit/>
        </a:bodyPr>
        <a:lstStyle/>
        <a:p>
          <a:pPr marL="0" lvl="0" indent="0" algn="l" defTabSz="622300">
            <a:lnSpc>
              <a:spcPct val="90000"/>
            </a:lnSpc>
            <a:spcBef>
              <a:spcPct val="0"/>
            </a:spcBef>
            <a:spcAft>
              <a:spcPct val="35000"/>
            </a:spcAft>
            <a:buFont typeface="Arial" panose="020B0604020202020204" pitchFamily="34" charset="0"/>
            <a:buNone/>
          </a:pPr>
          <a:endParaRPr lang="en-US" sz="1400" kern="1200" dirty="0"/>
        </a:p>
        <a:p>
          <a:pPr marL="114300" lvl="1" indent="-114300" algn="l" defTabSz="622300">
            <a:lnSpc>
              <a:spcPct val="90000"/>
            </a:lnSpc>
            <a:spcBef>
              <a:spcPct val="0"/>
            </a:spcBef>
            <a:spcAft>
              <a:spcPct val="15000"/>
            </a:spcAft>
            <a:buFont typeface="Arial" panose="020B0604020202020204" pitchFamily="34" charset="0"/>
            <a:buChar char="•"/>
          </a:pPr>
          <a:r>
            <a:rPr lang="en-US" sz="1400" kern="1200" dirty="0"/>
            <a:t>Strategic Leadership Experience</a:t>
          </a:r>
        </a:p>
      </dsp:txBody>
      <dsp:txXfrm>
        <a:off x="8754563" y="1039560"/>
        <a:ext cx="2504527" cy="3562778"/>
      </dsp:txXfrm>
    </dsp:sp>
    <dsp:sp modelId="{56910E56-E095-4750-BDD4-33F4AAE74A1E}">
      <dsp:nvSpPr>
        <dsp:cNvPr id="0" name=""/>
        <dsp:cNvSpPr/>
      </dsp:nvSpPr>
      <dsp:spPr>
        <a:xfrm>
          <a:off x="8594373" y="0"/>
          <a:ext cx="2858066" cy="846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b" anchorCtr="0">
          <a:noAutofit/>
        </a:bodyPr>
        <a:lstStyle/>
        <a:p>
          <a:pPr marL="0" lvl="0" indent="0" algn="ctr" defTabSz="933450">
            <a:lnSpc>
              <a:spcPct val="90000"/>
            </a:lnSpc>
            <a:spcBef>
              <a:spcPct val="0"/>
            </a:spcBef>
            <a:spcAft>
              <a:spcPct val="35000"/>
            </a:spcAft>
            <a:buNone/>
          </a:pPr>
          <a:r>
            <a:rPr lang="en-US" sz="2100" b="1" kern="1200" dirty="0">
              <a:solidFill>
                <a:schemeClr val="tx2"/>
              </a:solidFill>
            </a:rPr>
            <a:t>Strategic Leadership Experience</a:t>
          </a:r>
        </a:p>
      </dsp:txBody>
      <dsp:txXfrm>
        <a:off x="8594373" y="0"/>
        <a:ext cx="2858066" cy="8466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6D94F5-FB1B-4D23-9A3F-F3F34E258440}">
      <dsp:nvSpPr>
        <dsp:cNvPr id="0" name=""/>
        <dsp:cNvSpPr/>
      </dsp:nvSpPr>
      <dsp:spPr>
        <a:xfrm>
          <a:off x="0" y="0"/>
          <a:ext cx="846600" cy="84660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16E60E4-57FB-4B13-AB6D-E3BBD7D926FE}">
      <dsp:nvSpPr>
        <dsp:cNvPr id="0" name=""/>
        <dsp:cNvSpPr/>
      </dsp:nvSpPr>
      <dsp:spPr>
        <a:xfrm>
          <a:off x="85079" y="84660"/>
          <a:ext cx="677280" cy="677280"/>
        </a:xfrm>
        <a:prstGeom prst="chord">
          <a:avLst>
            <a:gd name="adj1" fmla="val 1168272"/>
            <a:gd name="adj2" fmla="val 9631728"/>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8D42E87-7141-440F-A6C7-3B8A343A28A1}">
      <dsp:nvSpPr>
        <dsp:cNvPr id="0" name=""/>
        <dsp:cNvSpPr/>
      </dsp:nvSpPr>
      <dsp:spPr>
        <a:xfrm>
          <a:off x="718018" y="1237794"/>
          <a:ext cx="3184506" cy="35627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666750">
            <a:lnSpc>
              <a:spcPct val="90000"/>
            </a:lnSpc>
            <a:spcBef>
              <a:spcPct val="0"/>
            </a:spcBef>
            <a:spcAft>
              <a:spcPct val="35000"/>
            </a:spcAft>
            <a:buNone/>
          </a:pPr>
          <a:r>
            <a:rPr lang="en-US" sz="1500" b="1" kern="1200" dirty="0"/>
            <a:t>FLMI Level 1 Certificate in Insurance Fundamentals:</a:t>
          </a:r>
          <a:endParaRPr lang="en-US" sz="1500" kern="1200" dirty="0"/>
        </a:p>
        <a:p>
          <a:pPr marL="114300" lvl="1" indent="-114300" algn="l" defTabSz="533400">
            <a:lnSpc>
              <a:spcPct val="90000"/>
            </a:lnSpc>
            <a:spcBef>
              <a:spcPct val="0"/>
            </a:spcBef>
            <a:spcAft>
              <a:spcPct val="15000"/>
            </a:spcAft>
            <a:buChar char="•"/>
          </a:pPr>
          <a:r>
            <a:rPr lang="en-US" sz="1200" kern="1200" dirty="0"/>
            <a:t>FLMI Level 1 Certificate in Insurance Fundamentals (LOMA 281 &amp; LOMA 291</a:t>
          </a:r>
        </a:p>
        <a:p>
          <a:pPr marL="114300" lvl="1" indent="-114300" algn="l" defTabSz="533400">
            <a:lnSpc>
              <a:spcPct val="90000"/>
            </a:lnSpc>
            <a:spcBef>
              <a:spcPct val="0"/>
            </a:spcBef>
            <a:spcAft>
              <a:spcPct val="15000"/>
            </a:spcAft>
            <a:buChar char="•"/>
          </a:pPr>
          <a:r>
            <a:rPr lang="en-US" sz="1200" kern="1200" dirty="0"/>
            <a:t>LOMA 200: Complete Insurance Fundamentals</a:t>
          </a:r>
        </a:p>
        <a:p>
          <a:pPr marL="114300" lvl="1" indent="-114300" algn="l" defTabSz="533400">
            <a:lnSpc>
              <a:spcPct val="90000"/>
            </a:lnSpc>
            <a:spcBef>
              <a:spcPct val="0"/>
            </a:spcBef>
            <a:spcAft>
              <a:spcPct val="15000"/>
            </a:spcAft>
            <a:buChar char="•"/>
          </a:pPr>
          <a:r>
            <a:rPr lang="en-US" sz="1200" kern="1200" dirty="0"/>
            <a:t>Insurance Immersion</a:t>
          </a:r>
        </a:p>
        <a:p>
          <a:pPr marL="0" lvl="0" indent="0" algn="l" defTabSz="666750">
            <a:lnSpc>
              <a:spcPct val="90000"/>
            </a:lnSpc>
            <a:spcBef>
              <a:spcPct val="0"/>
            </a:spcBef>
            <a:spcAft>
              <a:spcPct val="35000"/>
            </a:spcAft>
            <a:buNone/>
          </a:pPr>
          <a:r>
            <a:rPr lang="en-US" sz="1500" b="1" kern="1200" dirty="0"/>
            <a:t>Certificate Programs:</a:t>
          </a:r>
        </a:p>
        <a:p>
          <a:pPr marL="114300" lvl="1" indent="-114300" algn="l" defTabSz="533400">
            <a:lnSpc>
              <a:spcPct val="90000"/>
            </a:lnSpc>
            <a:spcBef>
              <a:spcPct val="0"/>
            </a:spcBef>
            <a:spcAft>
              <a:spcPct val="15000"/>
            </a:spcAft>
            <a:buChar char="•"/>
          </a:pPr>
          <a:r>
            <a:rPr lang="en-US" sz="1200" kern="1200" dirty="0"/>
            <a:t>Certificate in Retirement Essentials</a:t>
          </a:r>
        </a:p>
        <a:p>
          <a:pPr marL="114300" lvl="1" indent="-114300" algn="l" defTabSz="533400">
            <a:lnSpc>
              <a:spcPct val="90000"/>
            </a:lnSpc>
            <a:spcBef>
              <a:spcPct val="0"/>
            </a:spcBef>
            <a:spcAft>
              <a:spcPct val="15000"/>
            </a:spcAft>
            <a:buChar char="•"/>
          </a:pPr>
          <a:r>
            <a:rPr lang="en-US" sz="1200" kern="1200" dirty="0"/>
            <a:t>Certificate in Regulatory Compliance</a:t>
          </a:r>
        </a:p>
        <a:p>
          <a:pPr marL="114300" lvl="1" indent="-114300" algn="l" defTabSz="533400">
            <a:lnSpc>
              <a:spcPct val="90000"/>
            </a:lnSpc>
            <a:spcBef>
              <a:spcPct val="0"/>
            </a:spcBef>
            <a:spcAft>
              <a:spcPct val="15000"/>
            </a:spcAft>
            <a:buChar char="•"/>
          </a:pPr>
          <a:r>
            <a:rPr lang="en-US" sz="1200" kern="1200" dirty="0"/>
            <a:t>Certificate in Customer Experience Essentials</a:t>
          </a:r>
        </a:p>
        <a:p>
          <a:pPr marL="0" lvl="0" indent="0" algn="l" defTabSz="666750">
            <a:lnSpc>
              <a:spcPct val="90000"/>
            </a:lnSpc>
            <a:spcBef>
              <a:spcPct val="0"/>
            </a:spcBef>
            <a:spcAft>
              <a:spcPct val="35000"/>
            </a:spcAft>
            <a:buNone/>
          </a:pPr>
          <a:r>
            <a:rPr lang="en-US" sz="1500" b="1" kern="1200"/>
            <a:t>Facilitated Learning Programs:</a:t>
          </a:r>
          <a:endParaRPr lang="en-US" sz="1500" b="1" kern="1200" dirty="0"/>
        </a:p>
        <a:p>
          <a:pPr marL="114300" lvl="1" indent="-114300" algn="l" defTabSz="533400">
            <a:lnSpc>
              <a:spcPct val="90000"/>
            </a:lnSpc>
            <a:spcBef>
              <a:spcPct val="0"/>
            </a:spcBef>
            <a:spcAft>
              <a:spcPct val="15000"/>
            </a:spcAft>
            <a:buChar char="•"/>
          </a:pPr>
          <a:r>
            <a:rPr lang="en-US" sz="1200" kern="1200" dirty="0"/>
            <a:t>Executive Immersion</a:t>
          </a:r>
        </a:p>
        <a:p>
          <a:pPr marL="0" lvl="0" indent="0" algn="l" defTabSz="666750">
            <a:lnSpc>
              <a:spcPct val="90000"/>
            </a:lnSpc>
            <a:spcBef>
              <a:spcPct val="0"/>
            </a:spcBef>
            <a:spcAft>
              <a:spcPct val="35000"/>
            </a:spcAft>
            <a:buNone/>
          </a:pPr>
          <a:r>
            <a:rPr lang="en-US" sz="1500" b="1" kern="1200" dirty="0"/>
            <a:t>Industry Advantage</a:t>
          </a:r>
        </a:p>
      </dsp:txBody>
      <dsp:txXfrm>
        <a:off x="718018" y="1237794"/>
        <a:ext cx="3184506" cy="3562778"/>
      </dsp:txXfrm>
    </dsp:sp>
    <dsp:sp modelId="{C39E2B1D-F85B-43FE-9FF5-B28934EB668B}">
      <dsp:nvSpPr>
        <dsp:cNvPr id="0" name=""/>
        <dsp:cNvSpPr/>
      </dsp:nvSpPr>
      <dsp:spPr>
        <a:xfrm>
          <a:off x="1023395" y="0"/>
          <a:ext cx="2504527" cy="846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b" anchorCtr="0">
          <a:noAutofit/>
        </a:bodyPr>
        <a:lstStyle/>
        <a:p>
          <a:pPr marL="0" lvl="0" indent="0" algn="ctr" defTabSz="933450">
            <a:lnSpc>
              <a:spcPct val="90000"/>
            </a:lnSpc>
            <a:spcBef>
              <a:spcPct val="0"/>
            </a:spcBef>
            <a:spcAft>
              <a:spcPct val="35000"/>
            </a:spcAft>
            <a:buNone/>
          </a:pPr>
          <a:r>
            <a:rPr lang="en-US" sz="2100" b="1" kern="1200" dirty="0">
              <a:solidFill>
                <a:schemeClr val="tx2"/>
              </a:solidFill>
            </a:rPr>
            <a:t>Accelerate Impact Suite</a:t>
          </a:r>
        </a:p>
      </dsp:txBody>
      <dsp:txXfrm>
        <a:off x="1023395" y="0"/>
        <a:ext cx="2504527" cy="846600"/>
      </dsp:txXfrm>
    </dsp:sp>
    <dsp:sp modelId="{E6B7528C-D5D3-453B-AA5C-8E6C8ECDA6BC}">
      <dsp:nvSpPr>
        <dsp:cNvPr id="0" name=""/>
        <dsp:cNvSpPr/>
      </dsp:nvSpPr>
      <dsp:spPr>
        <a:xfrm>
          <a:off x="4044288" y="0"/>
          <a:ext cx="846600" cy="84660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33FF3B0-2CAA-494F-94A0-8C6D763A0B83}">
      <dsp:nvSpPr>
        <dsp:cNvPr id="0" name=""/>
        <dsp:cNvSpPr/>
      </dsp:nvSpPr>
      <dsp:spPr>
        <a:xfrm>
          <a:off x="4128948" y="84660"/>
          <a:ext cx="677280" cy="677280"/>
        </a:xfrm>
        <a:prstGeom prst="chord">
          <a:avLst>
            <a:gd name="adj1" fmla="val 20431728"/>
            <a:gd name="adj2" fmla="val 11968272"/>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84FA48C-F738-4500-B349-C4C6A89E98C2}">
      <dsp:nvSpPr>
        <dsp:cNvPr id="0" name=""/>
        <dsp:cNvSpPr/>
      </dsp:nvSpPr>
      <dsp:spPr>
        <a:xfrm>
          <a:off x="4993155" y="1086411"/>
          <a:ext cx="2504527" cy="35627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t" anchorCtr="0">
          <a:noAutofit/>
        </a:bodyPr>
        <a:lstStyle/>
        <a:p>
          <a:pPr marL="114300" lvl="1" indent="-114300" algn="l" defTabSz="533400">
            <a:lnSpc>
              <a:spcPct val="90000"/>
            </a:lnSpc>
            <a:spcBef>
              <a:spcPct val="0"/>
            </a:spcBef>
            <a:spcAft>
              <a:spcPct val="15000"/>
            </a:spcAft>
            <a:buFont typeface="Arial" panose="020B0604020202020204" pitchFamily="34" charset="0"/>
            <a:buNone/>
          </a:pPr>
          <a:endParaRPr lang="en-US" sz="1200" kern="1200" dirty="0">
            <a:solidFill>
              <a:srgbClr val="000000">
                <a:hueOff val="0"/>
                <a:satOff val="0"/>
                <a:lumOff val="0"/>
                <a:alphaOff val="0"/>
              </a:srgbClr>
            </a:solidFill>
            <a:latin typeface="Arial" panose="020B0604020202020204"/>
            <a:ea typeface="+mn-ea"/>
            <a:cs typeface="+mn-cs"/>
          </a:endParaRPr>
        </a:p>
        <a:p>
          <a:pPr marL="114300" lvl="1" indent="-114300" algn="l" defTabSz="533400">
            <a:lnSpc>
              <a:spcPct val="90000"/>
            </a:lnSpc>
            <a:spcBef>
              <a:spcPct val="0"/>
            </a:spcBef>
            <a:spcAft>
              <a:spcPct val="15000"/>
            </a:spcAft>
            <a:buFont typeface="Arial" panose="020B0604020202020204" pitchFamily="34" charset="0"/>
            <a:buNone/>
          </a:pPr>
          <a:r>
            <a:rPr lang="en-US" sz="1400" b="1" kern="1200" dirty="0"/>
            <a:t>Designation Programs:</a:t>
          </a:r>
          <a:endParaRPr lang="en-US" sz="1400" kern="1200" dirty="0">
            <a:solidFill>
              <a:srgbClr val="000000">
                <a:hueOff val="0"/>
                <a:satOff val="0"/>
                <a:lumOff val="0"/>
                <a:alphaOff val="0"/>
              </a:srgbClr>
            </a:solidFill>
            <a:latin typeface="Arial" panose="020B0604020202020204"/>
            <a:ea typeface="+mn-ea"/>
            <a:cs typeface="+mn-cs"/>
          </a:endParaRPr>
        </a:p>
        <a:p>
          <a:pPr marL="114300" lvl="1" indent="-114300" algn="l" defTabSz="533400">
            <a:lnSpc>
              <a:spcPct val="90000"/>
            </a:lnSpc>
            <a:spcBef>
              <a:spcPct val="0"/>
            </a:spcBef>
            <a:spcAft>
              <a:spcPct val="15000"/>
            </a:spcAft>
            <a:buFont typeface="Arial" panose="020B0604020202020204" pitchFamily="34" charset="0"/>
            <a:buChar char="•"/>
          </a:pPr>
          <a:r>
            <a:rPr lang="en-US" sz="1400" kern="1200" dirty="0"/>
            <a:t>Associate, Life Management </a:t>
          </a:r>
          <a:r>
            <a:rPr lang="en-US" sz="1400" kern="1200" dirty="0">
              <a:solidFill>
                <a:srgbClr val="000000">
                  <a:hueOff val="0"/>
                  <a:satOff val="0"/>
                  <a:lumOff val="0"/>
                  <a:alphaOff val="0"/>
                </a:srgbClr>
              </a:solidFill>
              <a:latin typeface="Arial" panose="020B0604020202020204"/>
              <a:ea typeface="+mn-ea"/>
              <a:cs typeface="+mn-cs"/>
            </a:rPr>
            <a:t>Institute</a:t>
          </a:r>
          <a:endParaRPr lang="en-US" sz="1400" kern="1200" dirty="0"/>
        </a:p>
        <a:p>
          <a:pPr marL="114300" lvl="1" indent="-114300" algn="l" defTabSz="533400">
            <a:lnSpc>
              <a:spcPct val="90000"/>
            </a:lnSpc>
            <a:spcBef>
              <a:spcPct val="0"/>
            </a:spcBef>
            <a:spcAft>
              <a:spcPct val="15000"/>
            </a:spcAft>
            <a:buFont typeface="Arial" panose="020B0604020202020204" pitchFamily="34" charset="0"/>
            <a:buChar char="•"/>
          </a:pPr>
          <a:r>
            <a:rPr lang="en-US" sz="1400" kern="1200" dirty="0">
              <a:solidFill>
                <a:srgbClr val="000000">
                  <a:hueOff val="0"/>
                  <a:satOff val="0"/>
                  <a:lumOff val="0"/>
                  <a:alphaOff val="0"/>
                </a:srgbClr>
              </a:solidFill>
              <a:latin typeface="Arial" panose="020B0604020202020204"/>
              <a:ea typeface="+mn-ea"/>
              <a:cs typeface="+mn-cs"/>
            </a:rPr>
            <a:t>Associate, Insurance Regulatory Compliance</a:t>
          </a:r>
          <a:endParaRPr lang="en-US" sz="1400" kern="1200" dirty="0"/>
        </a:p>
        <a:p>
          <a:pPr marL="114300" lvl="1" indent="-114300" algn="l" defTabSz="533400">
            <a:lnSpc>
              <a:spcPct val="90000"/>
            </a:lnSpc>
            <a:spcBef>
              <a:spcPct val="0"/>
            </a:spcBef>
            <a:spcAft>
              <a:spcPct val="15000"/>
            </a:spcAft>
            <a:buFont typeface="Arial" panose="020B0604020202020204" pitchFamily="34" charset="0"/>
            <a:buChar char="•"/>
          </a:pPr>
          <a:r>
            <a:rPr lang="en-US" sz="1400" kern="1200" dirty="0">
              <a:solidFill>
                <a:srgbClr val="000000">
                  <a:hueOff val="0"/>
                  <a:satOff val="0"/>
                  <a:lumOff val="0"/>
                  <a:alphaOff val="0"/>
                </a:srgbClr>
              </a:solidFill>
              <a:latin typeface="Arial" panose="020B0604020202020204"/>
              <a:ea typeface="+mn-ea"/>
              <a:cs typeface="+mn-cs"/>
            </a:rPr>
            <a:t>Fellow, Life Management Institute</a:t>
          </a:r>
          <a:endParaRPr lang="en-US" sz="1400" kern="1200" dirty="0"/>
        </a:p>
        <a:p>
          <a:pPr marL="114300" lvl="1" indent="-114300" algn="l" defTabSz="533400">
            <a:lnSpc>
              <a:spcPct val="90000"/>
            </a:lnSpc>
            <a:spcBef>
              <a:spcPct val="0"/>
            </a:spcBef>
            <a:spcAft>
              <a:spcPct val="15000"/>
            </a:spcAft>
            <a:buFont typeface="Arial" panose="020B0604020202020204" pitchFamily="34" charset="0"/>
            <a:buChar char="•"/>
          </a:pPr>
          <a:r>
            <a:rPr lang="en-US" sz="1400" kern="1200" dirty="0">
              <a:solidFill>
                <a:srgbClr val="000000">
                  <a:hueOff val="0"/>
                  <a:satOff val="0"/>
                  <a:lumOff val="0"/>
                  <a:alphaOff val="0"/>
                </a:srgbClr>
              </a:solidFill>
              <a:latin typeface="Arial" panose="020B0604020202020204"/>
              <a:ea typeface="+mn-ea"/>
              <a:cs typeface="+mn-cs"/>
            </a:rPr>
            <a:t>Finance for Insurance Professionals</a:t>
          </a:r>
        </a:p>
        <a:p>
          <a:pPr marL="114300" lvl="1" indent="-114300" algn="l" defTabSz="533400">
            <a:lnSpc>
              <a:spcPct val="90000"/>
            </a:lnSpc>
            <a:spcBef>
              <a:spcPct val="0"/>
            </a:spcBef>
            <a:spcAft>
              <a:spcPct val="15000"/>
            </a:spcAft>
            <a:buNone/>
          </a:pPr>
          <a:r>
            <a:rPr lang="en-US" sz="1400" b="1" kern="1200" dirty="0"/>
            <a:t>Industry Advantage</a:t>
          </a:r>
          <a:endParaRPr lang="en-US" sz="1400" b="1" kern="1200" dirty="0">
            <a:solidFill>
              <a:srgbClr val="000000">
                <a:hueOff val="0"/>
                <a:satOff val="0"/>
                <a:lumOff val="0"/>
                <a:alphaOff val="0"/>
              </a:srgbClr>
            </a:solidFill>
            <a:latin typeface="Arial" panose="020B0604020202020204"/>
            <a:ea typeface="+mn-ea"/>
            <a:cs typeface="+mn-cs"/>
          </a:endParaRPr>
        </a:p>
      </dsp:txBody>
      <dsp:txXfrm>
        <a:off x="4993155" y="1086411"/>
        <a:ext cx="2504527" cy="3562778"/>
      </dsp:txXfrm>
    </dsp:sp>
    <dsp:sp modelId="{7B20D6E0-8BAD-4E3F-8FD4-0782031B95A4}">
      <dsp:nvSpPr>
        <dsp:cNvPr id="0" name=""/>
        <dsp:cNvSpPr/>
      </dsp:nvSpPr>
      <dsp:spPr>
        <a:xfrm>
          <a:off x="5067264" y="0"/>
          <a:ext cx="2504527" cy="846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b" anchorCtr="0">
          <a:noAutofit/>
        </a:bodyPr>
        <a:lstStyle/>
        <a:p>
          <a:pPr marL="0" lvl="0" indent="0" algn="ctr" defTabSz="933450">
            <a:lnSpc>
              <a:spcPct val="90000"/>
            </a:lnSpc>
            <a:spcBef>
              <a:spcPct val="0"/>
            </a:spcBef>
            <a:spcAft>
              <a:spcPct val="35000"/>
            </a:spcAft>
            <a:buNone/>
          </a:pPr>
          <a:r>
            <a:rPr lang="en-US" sz="2100" b="1" kern="1200" dirty="0">
              <a:solidFill>
                <a:schemeClr val="tx2"/>
              </a:solidFill>
            </a:rPr>
            <a:t>Talent Mobility Suite</a:t>
          </a:r>
          <a:r>
            <a:rPr lang="en-US" sz="2100" kern="1200" dirty="0"/>
            <a:t>	</a:t>
          </a:r>
        </a:p>
      </dsp:txBody>
      <dsp:txXfrm>
        <a:off x="5067264" y="0"/>
        <a:ext cx="2504527" cy="846600"/>
      </dsp:txXfrm>
    </dsp:sp>
    <dsp:sp modelId="{68A82D13-93A7-4C37-A958-E2D3DE23FCC9}">
      <dsp:nvSpPr>
        <dsp:cNvPr id="0" name=""/>
        <dsp:cNvSpPr/>
      </dsp:nvSpPr>
      <dsp:spPr>
        <a:xfrm>
          <a:off x="7748167" y="0"/>
          <a:ext cx="846600" cy="84660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778800C-C05C-42B5-B263-5E475A52DF1B}">
      <dsp:nvSpPr>
        <dsp:cNvPr id="0" name=""/>
        <dsp:cNvSpPr/>
      </dsp:nvSpPr>
      <dsp:spPr>
        <a:xfrm>
          <a:off x="7832827" y="84660"/>
          <a:ext cx="677280" cy="677280"/>
        </a:xfrm>
        <a:prstGeom prst="chord">
          <a:avLst>
            <a:gd name="adj1" fmla="val 16200000"/>
            <a:gd name="adj2" fmla="val 162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B537F10-4181-4C71-B066-0F94D4DC4C93}">
      <dsp:nvSpPr>
        <dsp:cNvPr id="0" name=""/>
        <dsp:cNvSpPr/>
      </dsp:nvSpPr>
      <dsp:spPr>
        <a:xfrm>
          <a:off x="8754563" y="1039560"/>
          <a:ext cx="2504527" cy="35627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35560" numCol="1" spcCol="1270" anchor="t" anchorCtr="0">
          <a:noAutofit/>
        </a:bodyPr>
        <a:lstStyle/>
        <a:p>
          <a:pPr marL="0" lvl="0" indent="0" algn="l" defTabSz="622300">
            <a:lnSpc>
              <a:spcPct val="90000"/>
            </a:lnSpc>
            <a:spcBef>
              <a:spcPct val="0"/>
            </a:spcBef>
            <a:spcAft>
              <a:spcPct val="35000"/>
            </a:spcAft>
            <a:buFont typeface="Arial" panose="020B0604020202020204" pitchFamily="34" charset="0"/>
            <a:buNone/>
          </a:pPr>
          <a:endParaRPr lang="en-US" sz="1400" kern="1200" dirty="0"/>
        </a:p>
        <a:p>
          <a:pPr marL="114300" lvl="1" indent="-114300" algn="l" defTabSz="622300">
            <a:lnSpc>
              <a:spcPct val="90000"/>
            </a:lnSpc>
            <a:spcBef>
              <a:spcPct val="0"/>
            </a:spcBef>
            <a:spcAft>
              <a:spcPct val="15000"/>
            </a:spcAft>
            <a:buFont typeface="Arial" panose="020B0604020202020204" pitchFamily="34" charset="0"/>
            <a:buChar char="•"/>
          </a:pPr>
          <a:r>
            <a:rPr lang="en-US" sz="1400" kern="1200" dirty="0"/>
            <a:t>Strategic Leadership Experience</a:t>
          </a:r>
        </a:p>
      </dsp:txBody>
      <dsp:txXfrm>
        <a:off x="8754563" y="1039560"/>
        <a:ext cx="2504527" cy="3562778"/>
      </dsp:txXfrm>
    </dsp:sp>
    <dsp:sp modelId="{56910E56-E095-4750-BDD4-33F4AAE74A1E}">
      <dsp:nvSpPr>
        <dsp:cNvPr id="0" name=""/>
        <dsp:cNvSpPr/>
      </dsp:nvSpPr>
      <dsp:spPr>
        <a:xfrm>
          <a:off x="8594373" y="0"/>
          <a:ext cx="2858066" cy="846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b" anchorCtr="0">
          <a:noAutofit/>
        </a:bodyPr>
        <a:lstStyle/>
        <a:p>
          <a:pPr marL="0" lvl="0" indent="0" algn="ctr" defTabSz="933450">
            <a:lnSpc>
              <a:spcPct val="90000"/>
            </a:lnSpc>
            <a:spcBef>
              <a:spcPct val="0"/>
            </a:spcBef>
            <a:spcAft>
              <a:spcPct val="35000"/>
            </a:spcAft>
            <a:buNone/>
          </a:pPr>
          <a:r>
            <a:rPr lang="en-US" sz="2100" b="1" kern="1200" dirty="0">
              <a:solidFill>
                <a:schemeClr val="tx2"/>
              </a:solidFill>
            </a:rPr>
            <a:t>Strategic Leadership Experience</a:t>
          </a:r>
        </a:p>
      </dsp:txBody>
      <dsp:txXfrm>
        <a:off x="8594373" y="0"/>
        <a:ext cx="2858066" cy="846600"/>
      </dsp:txXfrm>
    </dsp:sp>
  </dsp:spTree>
</dsp:drawing>
</file>

<file path=ppt/diagrams/layout1.xml><?xml version="1.0" encoding="utf-8"?>
<dgm:layoutDef xmlns:dgm="http://schemas.openxmlformats.org/drawingml/2006/diagram" xmlns:a="http://schemas.openxmlformats.org/drawingml/2006/main" uniqueId="urn:microsoft.com/office/officeart/2008/layout/IncreasingCircleProcess">
  <dgm:title val=""/>
  <dgm:desc val=""/>
  <dgm:catLst>
    <dgm:cat type="list" pri="8300"/>
    <dgm:cat type="process" pri="43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7"/>
      <dgm:chPref val="7"/>
      <dgm:dir/>
      <dgm:animOne val="branch"/>
      <dgm:animLvl val="lvl"/>
    </dgm:varLst>
    <dgm:choose name="Name1">
      <dgm:if name="Name2" func="var" arg="dir" op="equ" val="norm">
        <dgm:alg type="lin">
          <dgm:param type="linDir" val="fromL"/>
          <dgm:param type="horzAlign" val="ctr"/>
          <dgm:param type="vertAlign" val="t"/>
        </dgm:alg>
      </dgm:if>
      <dgm:else name="Name3">
        <dgm:alg type="lin">
          <dgm:param type="linDir" val="fromR"/>
          <dgm:param type="horzAlign" val="ctr"/>
          <dgm:param type="vertAlign" val="t"/>
        </dgm:alg>
      </dgm:else>
    </dgm:choose>
    <dgm:shape xmlns:r="http://schemas.openxmlformats.org/officeDocument/2006/relationships" r:blip="">
      <dgm:adjLst/>
    </dgm:shape>
    <dgm:constrLst>
      <dgm:constr type="primFontSz" for="des" forName="Child" val="65"/>
      <dgm:constr type="primFontSz" for="des" forName="Parent" val="65"/>
      <dgm:constr type="primFontSz" for="des" forName="Child" refType="primFontSz" refFor="des" refForName="Parent" op="lte"/>
      <dgm:constr type="w" for="ch" forName="composite" refType="w"/>
      <dgm:constr type="h" for="ch" forName="composite" refType="h"/>
      <dgm:constr type="sp" refType="w" refFor="ch" refForName="composite" op="equ" fact="0.05"/>
      <dgm:constr type="w" for="ch" forName="sibTrans" refType="h" refFor="ch" refForName="composite" op="equ" fact="0.04"/>
    </dgm:constrLst>
    <dgm:forEach name="nodesForEach" axis="ch" ptType="node" cnt="7">
      <dgm:layoutNode name="composite">
        <dgm:alg type="composite">
          <dgm:param type="ar" val="0.8"/>
        </dgm:alg>
        <dgm:choose name="Name4">
          <dgm:if name="Name5" func="var" arg="dir" op="equ" val="norm">
            <dgm:constrLst>
              <dgm:constr type="l" for="ch" forName="Child" refType="w" fact="0.29"/>
              <dgm:constr type="t" for="ch" forName="Child" refType="h" fact="0.192"/>
              <dgm:constr type="w" for="ch" forName="Child" refType="w" fact="0.71"/>
              <dgm:constr type="h" for="ch" forName="Child" refType="h" fact="0.808"/>
              <dgm:constr type="l" for="ch" forName="Parent" refType="w" fact="0.29"/>
              <dgm:constr type="t" for="ch" forName="Parent" refType="h" fact="0"/>
              <dgm:constr type="w" for="ch" forName="Parent" refType="w" fact="0.71"/>
              <dgm:constr type="h" for="ch" forName="Parent" refType="h" fact="0.192"/>
              <dgm:constr type="l" for="ch" forName="BackAccent" refType="w" fact="0"/>
              <dgm:constr type="t" for="ch" forName="BackAccent" refType="h" fact="0"/>
              <dgm:constr type="w" for="ch" forName="BackAccent" refType="w" fact="0.24"/>
              <dgm:constr type="h" for="ch" forName="BackAccent" refType="h" fact="0.192"/>
              <dgm:constr type="l" for="ch" forName="Accent" refType="w" fact="0.024"/>
              <dgm:constr type="t" for="ch" forName="Accent" refType="h" fact="0.0192"/>
              <dgm:constr type="w" for="ch" forName="Accent" refType="w" fact="0.192"/>
              <dgm:constr type="h" for="ch" forName="Accent" refType="h" fact="0.1536"/>
            </dgm:constrLst>
          </dgm:if>
          <dgm:else name="Name6">
            <dgm:constrLst>
              <dgm:constr type="r" for="ch" forName="Child" refType="w" fact="0.71"/>
              <dgm:constr type="t" for="ch" forName="Child" refType="h" fact="0.192"/>
              <dgm:constr type="w" for="ch" forName="Child" refType="w" fact="0.71"/>
              <dgm:constr type="h" for="ch" forName="Child" refType="h" fact="0.808"/>
              <dgm:constr type="r" for="ch" forName="Parent" refType="w" fact="0.71"/>
              <dgm:constr type="t" for="ch" forName="Parent" refType="h" fact="0"/>
              <dgm:constr type="w" for="ch" forName="Parent" refType="w" fact="0.71"/>
              <dgm:constr type="h" for="ch" forName="Parent" refType="h" fact="0.192"/>
              <dgm:constr type="r" for="ch" forName="BackAccent" refType="w"/>
              <dgm:constr type="t" for="ch" forName="BackAccent" refType="h" fact="0"/>
              <dgm:constr type="w" for="ch" forName="BackAccent" refType="w" fact="0.24"/>
              <dgm:constr type="h" for="ch" forName="BackAccent" refType="h" fact="0.192"/>
              <dgm:constr type="r" for="ch" forName="Accent" refType="w" fact="0.976"/>
              <dgm:constr type="t" for="ch" forName="Accent" refType="h" fact="0.0192"/>
              <dgm:constr type="w" for="ch" forName="Accent" refType="w" fact="0.192"/>
              <dgm:constr type="h" for="ch" forName="Accent" refType="h" fact="0.1536"/>
            </dgm:constrLst>
          </dgm:else>
        </dgm:choose>
        <dgm:layoutNode name="BackAccent" styleLbl="bgShp">
          <dgm:alg type="sp"/>
          <dgm:shape xmlns:r="http://schemas.openxmlformats.org/officeDocument/2006/relationships" type="ellipse" r:blip="">
            <dgm:adjLst/>
          </dgm:shape>
          <dgm:presOf/>
        </dgm:layoutNode>
        <dgm:layoutNode name="Accent" styleLbl="alignNode1">
          <dgm:alg type="sp"/>
          <dgm:choose name="Name7">
            <dgm:if name="Name8" axis="precedSib" ptType="node" func="cnt" op="equ" val="0">
              <dgm:choose name="Name9">
                <dgm:if name="Name10" axis="followSib" ptType="node" func="cnt" op="equ" val="0">
                  <dgm:shape xmlns:r="http://schemas.openxmlformats.org/officeDocument/2006/relationships" type="chord" r:blip="">
                    <dgm:adjLst>
                      <dgm:adj idx="1" val="-90"/>
                      <dgm:adj idx="2" val="-90"/>
                    </dgm:adjLst>
                  </dgm:shape>
                </dgm:if>
                <dgm:if name="Name11" axis="followSib" ptType="node" func="cnt" op="equ" val="1">
                  <dgm:shape xmlns:r="http://schemas.openxmlformats.org/officeDocument/2006/relationships" type="chord" r:blip="">
                    <dgm:adjLst>
                      <dgm:adj idx="1" val="0"/>
                      <dgm:adj idx="2" val="180"/>
                    </dgm:adjLst>
                  </dgm:shape>
                </dgm:if>
                <dgm:if name="Name12" axis="followSib" ptType="node" func="cnt" op="equ" val="2">
                  <dgm:shape xmlns:r="http://schemas.openxmlformats.org/officeDocument/2006/relationships" type="chord" r:blip="">
                    <dgm:adjLst>
                      <dgm:adj idx="1" val="19.4712"/>
                      <dgm:adj idx="2" val="160.5288"/>
                    </dgm:adjLst>
                  </dgm:shape>
                </dgm:if>
                <dgm:if name="Name13" axis="followSib" ptType="node" func="cnt" op="equ" val="3">
                  <dgm:shape xmlns:r="http://schemas.openxmlformats.org/officeDocument/2006/relationships" type="chord" r:blip="">
                    <dgm:adjLst>
                      <dgm:adj idx="1" val="30"/>
                      <dgm:adj idx="2" val="150"/>
                    </dgm:adjLst>
                  </dgm:shape>
                </dgm:if>
                <dgm:if name="Name14" axis="followSib" ptType="node" func="cnt" op="equ" val="4">
                  <dgm:shape xmlns:r="http://schemas.openxmlformats.org/officeDocument/2006/relationships" type="chord" r:blip="">
                    <dgm:adjLst>
                      <dgm:adj idx="1" val="38.8699"/>
                      <dgm:adj idx="2" val="143.1301"/>
                    </dgm:adjLst>
                  </dgm:shape>
                </dgm:if>
                <dgm:if name="Name15" axis="followSib" ptType="node" func="cnt" op="equ" val="5">
                  <dgm:shape xmlns:r="http://schemas.openxmlformats.org/officeDocument/2006/relationships" type="chord" r:blip="">
                    <dgm:adjLst>
                      <dgm:adj idx="1" val="41.8103"/>
                      <dgm:adj idx="2" val="138.1897"/>
                    </dgm:adjLst>
                  </dgm:shape>
                </dgm:if>
                <dgm:else name="Name16">
                  <dgm:shape xmlns:r="http://schemas.openxmlformats.org/officeDocument/2006/relationships" type="chord" r:blip="">
                    <dgm:adjLst>
                      <dgm:adj idx="1" val="45.5847"/>
                      <dgm:adj idx="2" val="134.4153"/>
                    </dgm:adjLst>
                  </dgm:shape>
                </dgm:else>
              </dgm:choose>
            </dgm:if>
            <dgm:if name="Name17" axis="precedSib" ptType="node" func="cnt" op="equ" val="1">
              <dgm:choose name="Name18">
                <dgm:if name="Name19" axis="followSib" ptType="node" func="cnt" op="equ" val="0">
                  <dgm:shape xmlns:r="http://schemas.openxmlformats.org/officeDocument/2006/relationships" type="chord" r:blip="">
                    <dgm:adjLst>
                      <dgm:adj idx="1" val="-90"/>
                      <dgm:adj idx="2" val="-90"/>
                    </dgm:adjLst>
                  </dgm:shape>
                </dgm:if>
                <dgm:if name="Name20" axis="followSib" ptType="node" func="cnt" op="equ" val="1">
                  <dgm:shape xmlns:r="http://schemas.openxmlformats.org/officeDocument/2006/relationships" type="chord" r:blip="">
                    <dgm:adjLst>
                      <dgm:adj idx="1" val="-19.4712"/>
                      <dgm:adj idx="2" val="-160.5288"/>
                    </dgm:adjLst>
                  </dgm:shape>
                </dgm:if>
                <dgm:if name="Name21" axis="followSib" ptType="node" func="cnt" op="equ" val="2">
                  <dgm:shape xmlns:r="http://schemas.openxmlformats.org/officeDocument/2006/relationships" type="chord" r:blip="">
                    <dgm:adjLst>
                      <dgm:adj idx="1" val="0"/>
                      <dgm:adj idx="2" val="180"/>
                    </dgm:adjLst>
                  </dgm:shape>
                </dgm:if>
                <dgm:if name="Name22" axis="followSib" ptType="node" func="cnt" op="equ" val="3">
                  <dgm:shape xmlns:r="http://schemas.openxmlformats.org/officeDocument/2006/relationships" type="chord" r:blip="">
                    <dgm:adjLst>
                      <dgm:adj idx="1" val="11.537"/>
                      <dgm:adj idx="2" val="168.463"/>
                    </dgm:adjLst>
                  </dgm:shape>
                </dgm:if>
                <dgm:if name="Name23" axis="followSib" ptType="node" func="cnt" op="equ" val="4">
                  <dgm:shape xmlns:r="http://schemas.openxmlformats.org/officeDocument/2006/relationships" type="chord" r:blip="">
                    <dgm:adjLst>
                      <dgm:adj idx="1" val="19.4712"/>
                      <dgm:adj idx="2" val="160.5288"/>
                    </dgm:adjLst>
                  </dgm:shape>
                </dgm:if>
                <dgm:else name="Name24">
                  <dgm:shape xmlns:r="http://schemas.openxmlformats.org/officeDocument/2006/relationships" type="chord" r:blip="">
                    <dgm:adjLst>
                      <dgm:adj idx="1" val="25.3769"/>
                      <dgm:adj idx="2" val="154.6231"/>
                    </dgm:adjLst>
                  </dgm:shape>
                </dgm:else>
              </dgm:choose>
            </dgm:if>
            <dgm:if name="Name25" axis="precedSib" ptType="node" func="cnt" op="equ" val="2">
              <dgm:choose name="Name26">
                <dgm:if name="Name27" axis="followSib" ptType="node" func="cnt" op="equ" val="0">
                  <dgm:shape xmlns:r="http://schemas.openxmlformats.org/officeDocument/2006/relationships" type="chord" r:blip="">
                    <dgm:adjLst>
                      <dgm:adj idx="1" val="-90"/>
                      <dgm:adj idx="2" val="-90"/>
                    </dgm:adjLst>
                  </dgm:shape>
                </dgm:if>
                <dgm:if name="Name28" axis="followSib" ptType="node" func="cnt" op="equ" val="1">
                  <dgm:shape xmlns:r="http://schemas.openxmlformats.org/officeDocument/2006/relationships" type="chord" r:blip="">
                    <dgm:adjLst>
                      <dgm:adj idx="1" val="-30"/>
                      <dgm:adj idx="2" val="-150"/>
                    </dgm:adjLst>
                  </dgm:shape>
                </dgm:if>
                <dgm:if name="Name29" axis="followSib" ptType="node" func="cnt" op="equ" val="2">
                  <dgm:shape xmlns:r="http://schemas.openxmlformats.org/officeDocument/2006/relationships" type="chord" r:blip="">
                    <dgm:adjLst>
                      <dgm:adj idx="1" val="-11.537"/>
                      <dgm:adj idx="2" val="-168.463"/>
                    </dgm:adjLst>
                  </dgm:shape>
                </dgm:if>
                <dgm:if name="Name30" axis="followSib" ptType="node" func="cnt" op="equ" val="3">
                  <dgm:shape xmlns:r="http://schemas.openxmlformats.org/officeDocument/2006/relationships" type="chord" r:blip="">
                    <dgm:adjLst>
                      <dgm:adj idx="1" val="0"/>
                      <dgm:adj idx="2" val="180"/>
                    </dgm:adjLst>
                  </dgm:shape>
                </dgm:if>
                <dgm:else name="Name31">
                  <dgm:shape xmlns:r="http://schemas.openxmlformats.org/officeDocument/2006/relationships" type="chord" r:blip="">
                    <dgm:adjLst>
                      <dgm:adj idx="1" val="8.2133"/>
                      <dgm:adj idx="2" val="171.7867"/>
                    </dgm:adjLst>
                  </dgm:shape>
                </dgm:else>
              </dgm:choose>
            </dgm:if>
            <dgm:if name="Name32" axis="precedSib" ptType="node" func="cnt" op="equ" val="3">
              <dgm:choose name="Name33">
                <dgm:if name="Name34" axis="followSib" ptType="node" func="cnt" op="equ" val="0">
                  <dgm:shape xmlns:r="http://schemas.openxmlformats.org/officeDocument/2006/relationships" type="chord" r:blip="">
                    <dgm:adjLst>
                      <dgm:adj idx="1" val="-90"/>
                      <dgm:adj idx="2" val="-90"/>
                    </dgm:adjLst>
                  </dgm:shape>
                </dgm:if>
                <dgm:if name="Name35" axis="followSib" ptType="node" func="cnt" op="equ" val="1">
                  <dgm:shape xmlns:r="http://schemas.openxmlformats.org/officeDocument/2006/relationships" type="chord" r:blip="">
                    <dgm:adjLst>
                      <dgm:adj idx="1" val="-38.8699"/>
                      <dgm:adj idx="2" val="-143.1301"/>
                    </dgm:adjLst>
                  </dgm:shape>
                </dgm:if>
                <dgm:if name="Name36" axis="followSib" ptType="node" func="cnt" op="equ" val="2">
                  <dgm:shape xmlns:r="http://schemas.openxmlformats.org/officeDocument/2006/relationships" type="chord" r:blip="">
                    <dgm:adjLst>
                      <dgm:adj idx="1" val="-19.4712"/>
                      <dgm:adj idx="2" val="-160.5288"/>
                    </dgm:adjLst>
                  </dgm:shape>
                </dgm:if>
                <dgm:else name="Name37">
                  <dgm:shape xmlns:r="http://schemas.openxmlformats.org/officeDocument/2006/relationships" type="chord" r:blip="">
                    <dgm:adjLst>
                      <dgm:adj idx="1" val="-8.2133"/>
                      <dgm:adj idx="2" val="-171.7867"/>
                    </dgm:adjLst>
                  </dgm:shape>
                </dgm:else>
              </dgm:choose>
            </dgm:if>
            <dgm:if name="Name38" axis="precedSib" ptType="node" func="cnt" op="equ" val="4">
              <dgm:choose name="Name39">
                <dgm:if name="Name40" axis="followSib" ptType="node" func="cnt" op="equ" val="0">
                  <dgm:shape xmlns:r="http://schemas.openxmlformats.org/officeDocument/2006/relationships" type="chord" r:blip="">
                    <dgm:adjLst>
                      <dgm:adj idx="1" val="-90"/>
                      <dgm:adj idx="2" val="-90"/>
                    </dgm:adjLst>
                  </dgm:shape>
                </dgm:if>
                <dgm:if name="Name41" axis="followSib" ptType="node" func="cnt" op="equ" val="1">
                  <dgm:shape xmlns:r="http://schemas.openxmlformats.org/officeDocument/2006/relationships" type="chord" r:blip="">
                    <dgm:adjLst>
                      <dgm:adj idx="1" val="-41.8103"/>
                      <dgm:adj idx="2" val="-138.1897"/>
                    </dgm:adjLst>
                  </dgm:shape>
                </dgm:if>
                <dgm:else name="Name42">
                  <dgm:shape xmlns:r="http://schemas.openxmlformats.org/officeDocument/2006/relationships" type="chord" r:blip="">
                    <dgm:adjLst>
                      <dgm:adj idx="1" val="-25.3769"/>
                      <dgm:adj idx="2" val="-154.6231"/>
                    </dgm:adjLst>
                  </dgm:shape>
                </dgm:else>
              </dgm:choose>
            </dgm:if>
            <dgm:if name="Name43" axis="precedSib" ptType="node" func="cnt" op="equ" val="5">
              <dgm:choose name="Name44">
                <dgm:if name="Name45" axis="followSib" ptType="node" func="cnt" op="equ" val="0">
                  <dgm:shape xmlns:r="http://schemas.openxmlformats.org/officeDocument/2006/relationships" type="chord" r:blip="">
                    <dgm:adjLst>
                      <dgm:adj idx="1" val="-90"/>
                      <dgm:adj idx="2" val="-90"/>
                    </dgm:adjLst>
                  </dgm:shape>
                </dgm:if>
                <dgm:else name="Name46">
                  <dgm:shape xmlns:r="http://schemas.openxmlformats.org/officeDocument/2006/relationships" type="chord" r:blip="">
                    <dgm:adjLst>
                      <dgm:adj idx="1" val="-45.5847"/>
                      <dgm:adj idx="2" val="-134.4153"/>
                    </dgm:adjLst>
                  </dgm:shape>
                </dgm:else>
              </dgm:choose>
            </dgm:if>
            <dgm:else name="Name47">
              <dgm:shape xmlns:r="http://schemas.openxmlformats.org/officeDocument/2006/relationships" type="chord" r:blip="">
                <dgm:adjLst>
                  <dgm:adj idx="1" val="-90"/>
                  <dgm:adj idx="2" val="-90"/>
                </dgm:adjLst>
              </dgm:shape>
            </dgm:else>
          </dgm:choose>
          <dgm:presOf/>
        </dgm:layoutNode>
        <dgm:layoutNode name="Child" styleLbl="revTx">
          <dgm:varLst>
            <dgm:chMax val="0"/>
            <dgm:chPref val="0"/>
            <dgm:bulletEnabled val="1"/>
          </dgm:varLst>
          <dgm:choose name="Name48">
            <dgm:if name="Name49" func="var" arg="dir" op="equ" val="norm">
              <dgm:alg type="tx">
                <dgm:param type="parTxLTRAlign" val="l"/>
                <dgm:param type="parTxRTLAlign" val="l"/>
                <dgm:param type="txAnchorVert" val="t"/>
              </dgm:alg>
            </dgm:if>
            <dgm:else name="Name50">
              <dgm:alg type="tx">
                <dgm:param type="parTxLTRAlign" val="r"/>
                <dgm:param type="parTxRTLAlign" val="r"/>
                <dgm:param type="txAnchorVert" val="t"/>
              </dgm:alg>
            </dgm:else>
          </dgm:choose>
          <dgm:choose name="Name51">
            <dgm:if name="Name52" axis="ch" ptType="node" func="cnt" op="gte" val="1">
              <dgm:shape xmlns:r="http://schemas.openxmlformats.org/officeDocument/2006/relationships" type="rect" r:blip="">
                <dgm:adjLst/>
              </dgm:shape>
            </dgm:if>
            <dgm:else name="Name53">
              <dgm:shape xmlns:r="http://schemas.openxmlformats.org/officeDocument/2006/relationships" type="rect" r:blip="" hideGeom="1">
                <dgm:adjLst/>
              </dgm:shape>
            </dgm:else>
          </dgm:choose>
          <dgm:choose name="Name54">
            <dgm:if name="Name55" axis="ch" ptType="node" func="cnt" op="gte" val="1">
              <dgm:presOf axis="des" ptType="node"/>
            </dgm:if>
            <dgm:else name="Name56">
              <dgm:presOf/>
            </dgm:else>
          </dgm:choos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revTx">
          <dgm:varLst>
            <dgm:chMax val="1"/>
            <dgm:chPref val="1"/>
            <dgm:bulletEnabled val="1"/>
          </dgm:varLst>
          <dgm:choose name="Name57">
            <dgm:if name="Name58" func="var" arg="dir" op="equ" val="norm">
              <dgm:alg type="tx">
                <dgm:param type="parTxLTRAlign" val="l"/>
                <dgm:param type="parTxRTLAlign" val="l"/>
                <dgm:param type="shpTxLTRAlignCh" val="l"/>
                <dgm:param type="shpTxRTLAlignCh" val="l"/>
                <dgm:param type="txAnchorVert" val="b"/>
                <dgm:param type="txAnchorVertCh" val="b"/>
              </dgm:alg>
            </dgm:if>
            <dgm:else name="Name59">
              <dgm:alg type="tx">
                <dgm:param type="parTxLTRAlign" val="r"/>
                <dgm:param type="parTxRTLAlign" val="r"/>
                <dgm:param type="shpTxLTRAlignCh" val="r"/>
                <dgm:param type="shpTxRTLAlignCh" val="r"/>
                <dgm:param type="txAnchorVert" val="b"/>
                <dgm:param type="txAnchorVertCh" val="b"/>
              </dgm:alg>
            </dgm:else>
          </dgm:choose>
          <dgm:shape xmlns:r="http://schemas.openxmlformats.org/officeDocument/2006/relationships" type="rect" r:blip="">
            <dgm:adjLst/>
          </dgm:shape>
          <dgm:presOf axis="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IncreasingCircleProcess">
  <dgm:title val=""/>
  <dgm:desc val=""/>
  <dgm:catLst>
    <dgm:cat type="list" pri="8300"/>
    <dgm:cat type="process" pri="43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7"/>
      <dgm:chPref val="7"/>
      <dgm:dir/>
      <dgm:animOne val="branch"/>
      <dgm:animLvl val="lvl"/>
    </dgm:varLst>
    <dgm:choose name="Name1">
      <dgm:if name="Name2" func="var" arg="dir" op="equ" val="norm">
        <dgm:alg type="lin">
          <dgm:param type="linDir" val="fromL"/>
          <dgm:param type="horzAlign" val="ctr"/>
          <dgm:param type="vertAlign" val="t"/>
        </dgm:alg>
      </dgm:if>
      <dgm:else name="Name3">
        <dgm:alg type="lin">
          <dgm:param type="linDir" val="fromR"/>
          <dgm:param type="horzAlign" val="ctr"/>
          <dgm:param type="vertAlign" val="t"/>
        </dgm:alg>
      </dgm:else>
    </dgm:choose>
    <dgm:shape xmlns:r="http://schemas.openxmlformats.org/officeDocument/2006/relationships" r:blip="">
      <dgm:adjLst/>
    </dgm:shape>
    <dgm:constrLst>
      <dgm:constr type="primFontSz" for="des" forName="Child" val="65"/>
      <dgm:constr type="primFontSz" for="des" forName="Parent" val="65"/>
      <dgm:constr type="primFontSz" for="des" forName="Child" refType="primFontSz" refFor="des" refForName="Parent" op="lte"/>
      <dgm:constr type="w" for="ch" forName="composite" refType="w"/>
      <dgm:constr type="h" for="ch" forName="composite" refType="h"/>
      <dgm:constr type="sp" refType="w" refFor="ch" refForName="composite" op="equ" fact="0.05"/>
      <dgm:constr type="w" for="ch" forName="sibTrans" refType="h" refFor="ch" refForName="composite" op="equ" fact="0.04"/>
    </dgm:constrLst>
    <dgm:forEach name="nodesForEach" axis="ch" ptType="node" cnt="7">
      <dgm:layoutNode name="composite">
        <dgm:alg type="composite">
          <dgm:param type="ar" val="0.8"/>
        </dgm:alg>
        <dgm:choose name="Name4">
          <dgm:if name="Name5" func="var" arg="dir" op="equ" val="norm">
            <dgm:constrLst>
              <dgm:constr type="l" for="ch" forName="Child" refType="w" fact="0.29"/>
              <dgm:constr type="t" for="ch" forName="Child" refType="h" fact="0.192"/>
              <dgm:constr type="w" for="ch" forName="Child" refType="w" fact="0.71"/>
              <dgm:constr type="h" for="ch" forName="Child" refType="h" fact="0.808"/>
              <dgm:constr type="l" for="ch" forName="Parent" refType="w" fact="0.29"/>
              <dgm:constr type="t" for="ch" forName="Parent" refType="h" fact="0"/>
              <dgm:constr type="w" for="ch" forName="Parent" refType="w" fact="0.71"/>
              <dgm:constr type="h" for="ch" forName="Parent" refType="h" fact="0.192"/>
              <dgm:constr type="l" for="ch" forName="BackAccent" refType="w" fact="0"/>
              <dgm:constr type="t" for="ch" forName="BackAccent" refType="h" fact="0"/>
              <dgm:constr type="w" for="ch" forName="BackAccent" refType="w" fact="0.24"/>
              <dgm:constr type="h" for="ch" forName="BackAccent" refType="h" fact="0.192"/>
              <dgm:constr type="l" for="ch" forName="Accent" refType="w" fact="0.024"/>
              <dgm:constr type="t" for="ch" forName="Accent" refType="h" fact="0.0192"/>
              <dgm:constr type="w" for="ch" forName="Accent" refType="w" fact="0.192"/>
              <dgm:constr type="h" for="ch" forName="Accent" refType="h" fact="0.1536"/>
            </dgm:constrLst>
          </dgm:if>
          <dgm:else name="Name6">
            <dgm:constrLst>
              <dgm:constr type="r" for="ch" forName="Child" refType="w" fact="0.71"/>
              <dgm:constr type="t" for="ch" forName="Child" refType="h" fact="0.192"/>
              <dgm:constr type="w" for="ch" forName="Child" refType="w" fact="0.71"/>
              <dgm:constr type="h" for="ch" forName="Child" refType="h" fact="0.808"/>
              <dgm:constr type="r" for="ch" forName="Parent" refType="w" fact="0.71"/>
              <dgm:constr type="t" for="ch" forName="Parent" refType="h" fact="0"/>
              <dgm:constr type="w" for="ch" forName="Parent" refType="w" fact="0.71"/>
              <dgm:constr type="h" for="ch" forName="Parent" refType="h" fact="0.192"/>
              <dgm:constr type="r" for="ch" forName="BackAccent" refType="w"/>
              <dgm:constr type="t" for="ch" forName="BackAccent" refType="h" fact="0"/>
              <dgm:constr type="w" for="ch" forName="BackAccent" refType="w" fact="0.24"/>
              <dgm:constr type="h" for="ch" forName="BackAccent" refType="h" fact="0.192"/>
              <dgm:constr type="r" for="ch" forName="Accent" refType="w" fact="0.976"/>
              <dgm:constr type="t" for="ch" forName="Accent" refType="h" fact="0.0192"/>
              <dgm:constr type="w" for="ch" forName="Accent" refType="w" fact="0.192"/>
              <dgm:constr type="h" for="ch" forName="Accent" refType="h" fact="0.1536"/>
            </dgm:constrLst>
          </dgm:else>
        </dgm:choose>
        <dgm:layoutNode name="BackAccent" styleLbl="bgShp">
          <dgm:alg type="sp"/>
          <dgm:shape xmlns:r="http://schemas.openxmlformats.org/officeDocument/2006/relationships" type="ellipse" r:blip="">
            <dgm:adjLst/>
          </dgm:shape>
          <dgm:presOf/>
        </dgm:layoutNode>
        <dgm:layoutNode name="Accent" styleLbl="alignNode1">
          <dgm:alg type="sp"/>
          <dgm:choose name="Name7">
            <dgm:if name="Name8" axis="precedSib" ptType="node" func="cnt" op="equ" val="0">
              <dgm:choose name="Name9">
                <dgm:if name="Name10" axis="followSib" ptType="node" func="cnt" op="equ" val="0">
                  <dgm:shape xmlns:r="http://schemas.openxmlformats.org/officeDocument/2006/relationships" type="chord" r:blip="">
                    <dgm:adjLst>
                      <dgm:adj idx="1" val="-90"/>
                      <dgm:adj idx="2" val="-90"/>
                    </dgm:adjLst>
                  </dgm:shape>
                </dgm:if>
                <dgm:if name="Name11" axis="followSib" ptType="node" func="cnt" op="equ" val="1">
                  <dgm:shape xmlns:r="http://schemas.openxmlformats.org/officeDocument/2006/relationships" type="chord" r:blip="">
                    <dgm:adjLst>
                      <dgm:adj idx="1" val="0"/>
                      <dgm:adj idx="2" val="180"/>
                    </dgm:adjLst>
                  </dgm:shape>
                </dgm:if>
                <dgm:if name="Name12" axis="followSib" ptType="node" func="cnt" op="equ" val="2">
                  <dgm:shape xmlns:r="http://schemas.openxmlformats.org/officeDocument/2006/relationships" type="chord" r:blip="">
                    <dgm:adjLst>
                      <dgm:adj idx="1" val="19.4712"/>
                      <dgm:adj idx="2" val="160.5288"/>
                    </dgm:adjLst>
                  </dgm:shape>
                </dgm:if>
                <dgm:if name="Name13" axis="followSib" ptType="node" func="cnt" op="equ" val="3">
                  <dgm:shape xmlns:r="http://schemas.openxmlformats.org/officeDocument/2006/relationships" type="chord" r:blip="">
                    <dgm:adjLst>
                      <dgm:adj idx="1" val="30"/>
                      <dgm:adj idx="2" val="150"/>
                    </dgm:adjLst>
                  </dgm:shape>
                </dgm:if>
                <dgm:if name="Name14" axis="followSib" ptType="node" func="cnt" op="equ" val="4">
                  <dgm:shape xmlns:r="http://schemas.openxmlformats.org/officeDocument/2006/relationships" type="chord" r:blip="">
                    <dgm:adjLst>
                      <dgm:adj idx="1" val="38.8699"/>
                      <dgm:adj idx="2" val="143.1301"/>
                    </dgm:adjLst>
                  </dgm:shape>
                </dgm:if>
                <dgm:if name="Name15" axis="followSib" ptType="node" func="cnt" op="equ" val="5">
                  <dgm:shape xmlns:r="http://schemas.openxmlformats.org/officeDocument/2006/relationships" type="chord" r:blip="">
                    <dgm:adjLst>
                      <dgm:adj idx="1" val="41.8103"/>
                      <dgm:adj idx="2" val="138.1897"/>
                    </dgm:adjLst>
                  </dgm:shape>
                </dgm:if>
                <dgm:else name="Name16">
                  <dgm:shape xmlns:r="http://schemas.openxmlformats.org/officeDocument/2006/relationships" type="chord" r:blip="">
                    <dgm:adjLst>
                      <dgm:adj idx="1" val="45.5847"/>
                      <dgm:adj idx="2" val="134.4153"/>
                    </dgm:adjLst>
                  </dgm:shape>
                </dgm:else>
              </dgm:choose>
            </dgm:if>
            <dgm:if name="Name17" axis="precedSib" ptType="node" func="cnt" op="equ" val="1">
              <dgm:choose name="Name18">
                <dgm:if name="Name19" axis="followSib" ptType="node" func="cnt" op="equ" val="0">
                  <dgm:shape xmlns:r="http://schemas.openxmlformats.org/officeDocument/2006/relationships" type="chord" r:blip="">
                    <dgm:adjLst>
                      <dgm:adj idx="1" val="-90"/>
                      <dgm:adj idx="2" val="-90"/>
                    </dgm:adjLst>
                  </dgm:shape>
                </dgm:if>
                <dgm:if name="Name20" axis="followSib" ptType="node" func="cnt" op="equ" val="1">
                  <dgm:shape xmlns:r="http://schemas.openxmlformats.org/officeDocument/2006/relationships" type="chord" r:blip="">
                    <dgm:adjLst>
                      <dgm:adj idx="1" val="-19.4712"/>
                      <dgm:adj idx="2" val="-160.5288"/>
                    </dgm:adjLst>
                  </dgm:shape>
                </dgm:if>
                <dgm:if name="Name21" axis="followSib" ptType="node" func="cnt" op="equ" val="2">
                  <dgm:shape xmlns:r="http://schemas.openxmlformats.org/officeDocument/2006/relationships" type="chord" r:blip="">
                    <dgm:adjLst>
                      <dgm:adj idx="1" val="0"/>
                      <dgm:adj idx="2" val="180"/>
                    </dgm:adjLst>
                  </dgm:shape>
                </dgm:if>
                <dgm:if name="Name22" axis="followSib" ptType="node" func="cnt" op="equ" val="3">
                  <dgm:shape xmlns:r="http://schemas.openxmlformats.org/officeDocument/2006/relationships" type="chord" r:blip="">
                    <dgm:adjLst>
                      <dgm:adj idx="1" val="11.537"/>
                      <dgm:adj idx="2" val="168.463"/>
                    </dgm:adjLst>
                  </dgm:shape>
                </dgm:if>
                <dgm:if name="Name23" axis="followSib" ptType="node" func="cnt" op="equ" val="4">
                  <dgm:shape xmlns:r="http://schemas.openxmlformats.org/officeDocument/2006/relationships" type="chord" r:blip="">
                    <dgm:adjLst>
                      <dgm:adj idx="1" val="19.4712"/>
                      <dgm:adj idx="2" val="160.5288"/>
                    </dgm:adjLst>
                  </dgm:shape>
                </dgm:if>
                <dgm:else name="Name24">
                  <dgm:shape xmlns:r="http://schemas.openxmlformats.org/officeDocument/2006/relationships" type="chord" r:blip="">
                    <dgm:adjLst>
                      <dgm:adj idx="1" val="25.3769"/>
                      <dgm:adj idx="2" val="154.6231"/>
                    </dgm:adjLst>
                  </dgm:shape>
                </dgm:else>
              </dgm:choose>
            </dgm:if>
            <dgm:if name="Name25" axis="precedSib" ptType="node" func="cnt" op="equ" val="2">
              <dgm:choose name="Name26">
                <dgm:if name="Name27" axis="followSib" ptType="node" func="cnt" op="equ" val="0">
                  <dgm:shape xmlns:r="http://schemas.openxmlformats.org/officeDocument/2006/relationships" type="chord" r:blip="">
                    <dgm:adjLst>
                      <dgm:adj idx="1" val="-90"/>
                      <dgm:adj idx="2" val="-90"/>
                    </dgm:adjLst>
                  </dgm:shape>
                </dgm:if>
                <dgm:if name="Name28" axis="followSib" ptType="node" func="cnt" op="equ" val="1">
                  <dgm:shape xmlns:r="http://schemas.openxmlformats.org/officeDocument/2006/relationships" type="chord" r:blip="">
                    <dgm:adjLst>
                      <dgm:adj idx="1" val="-30"/>
                      <dgm:adj idx="2" val="-150"/>
                    </dgm:adjLst>
                  </dgm:shape>
                </dgm:if>
                <dgm:if name="Name29" axis="followSib" ptType="node" func="cnt" op="equ" val="2">
                  <dgm:shape xmlns:r="http://schemas.openxmlformats.org/officeDocument/2006/relationships" type="chord" r:blip="">
                    <dgm:adjLst>
                      <dgm:adj idx="1" val="-11.537"/>
                      <dgm:adj idx="2" val="-168.463"/>
                    </dgm:adjLst>
                  </dgm:shape>
                </dgm:if>
                <dgm:if name="Name30" axis="followSib" ptType="node" func="cnt" op="equ" val="3">
                  <dgm:shape xmlns:r="http://schemas.openxmlformats.org/officeDocument/2006/relationships" type="chord" r:blip="">
                    <dgm:adjLst>
                      <dgm:adj idx="1" val="0"/>
                      <dgm:adj idx="2" val="180"/>
                    </dgm:adjLst>
                  </dgm:shape>
                </dgm:if>
                <dgm:else name="Name31">
                  <dgm:shape xmlns:r="http://schemas.openxmlformats.org/officeDocument/2006/relationships" type="chord" r:blip="">
                    <dgm:adjLst>
                      <dgm:adj idx="1" val="8.2133"/>
                      <dgm:adj idx="2" val="171.7867"/>
                    </dgm:adjLst>
                  </dgm:shape>
                </dgm:else>
              </dgm:choose>
            </dgm:if>
            <dgm:if name="Name32" axis="precedSib" ptType="node" func="cnt" op="equ" val="3">
              <dgm:choose name="Name33">
                <dgm:if name="Name34" axis="followSib" ptType="node" func="cnt" op="equ" val="0">
                  <dgm:shape xmlns:r="http://schemas.openxmlformats.org/officeDocument/2006/relationships" type="chord" r:blip="">
                    <dgm:adjLst>
                      <dgm:adj idx="1" val="-90"/>
                      <dgm:adj idx="2" val="-90"/>
                    </dgm:adjLst>
                  </dgm:shape>
                </dgm:if>
                <dgm:if name="Name35" axis="followSib" ptType="node" func="cnt" op="equ" val="1">
                  <dgm:shape xmlns:r="http://schemas.openxmlformats.org/officeDocument/2006/relationships" type="chord" r:blip="">
                    <dgm:adjLst>
                      <dgm:adj idx="1" val="-38.8699"/>
                      <dgm:adj idx="2" val="-143.1301"/>
                    </dgm:adjLst>
                  </dgm:shape>
                </dgm:if>
                <dgm:if name="Name36" axis="followSib" ptType="node" func="cnt" op="equ" val="2">
                  <dgm:shape xmlns:r="http://schemas.openxmlformats.org/officeDocument/2006/relationships" type="chord" r:blip="">
                    <dgm:adjLst>
                      <dgm:adj idx="1" val="-19.4712"/>
                      <dgm:adj idx="2" val="-160.5288"/>
                    </dgm:adjLst>
                  </dgm:shape>
                </dgm:if>
                <dgm:else name="Name37">
                  <dgm:shape xmlns:r="http://schemas.openxmlformats.org/officeDocument/2006/relationships" type="chord" r:blip="">
                    <dgm:adjLst>
                      <dgm:adj idx="1" val="-8.2133"/>
                      <dgm:adj idx="2" val="-171.7867"/>
                    </dgm:adjLst>
                  </dgm:shape>
                </dgm:else>
              </dgm:choose>
            </dgm:if>
            <dgm:if name="Name38" axis="precedSib" ptType="node" func="cnt" op="equ" val="4">
              <dgm:choose name="Name39">
                <dgm:if name="Name40" axis="followSib" ptType="node" func="cnt" op="equ" val="0">
                  <dgm:shape xmlns:r="http://schemas.openxmlformats.org/officeDocument/2006/relationships" type="chord" r:blip="">
                    <dgm:adjLst>
                      <dgm:adj idx="1" val="-90"/>
                      <dgm:adj idx="2" val="-90"/>
                    </dgm:adjLst>
                  </dgm:shape>
                </dgm:if>
                <dgm:if name="Name41" axis="followSib" ptType="node" func="cnt" op="equ" val="1">
                  <dgm:shape xmlns:r="http://schemas.openxmlformats.org/officeDocument/2006/relationships" type="chord" r:blip="">
                    <dgm:adjLst>
                      <dgm:adj idx="1" val="-41.8103"/>
                      <dgm:adj idx="2" val="-138.1897"/>
                    </dgm:adjLst>
                  </dgm:shape>
                </dgm:if>
                <dgm:else name="Name42">
                  <dgm:shape xmlns:r="http://schemas.openxmlformats.org/officeDocument/2006/relationships" type="chord" r:blip="">
                    <dgm:adjLst>
                      <dgm:adj idx="1" val="-25.3769"/>
                      <dgm:adj idx="2" val="-154.6231"/>
                    </dgm:adjLst>
                  </dgm:shape>
                </dgm:else>
              </dgm:choose>
            </dgm:if>
            <dgm:if name="Name43" axis="precedSib" ptType="node" func="cnt" op="equ" val="5">
              <dgm:choose name="Name44">
                <dgm:if name="Name45" axis="followSib" ptType="node" func="cnt" op="equ" val="0">
                  <dgm:shape xmlns:r="http://schemas.openxmlformats.org/officeDocument/2006/relationships" type="chord" r:blip="">
                    <dgm:adjLst>
                      <dgm:adj idx="1" val="-90"/>
                      <dgm:adj idx="2" val="-90"/>
                    </dgm:adjLst>
                  </dgm:shape>
                </dgm:if>
                <dgm:else name="Name46">
                  <dgm:shape xmlns:r="http://schemas.openxmlformats.org/officeDocument/2006/relationships" type="chord" r:blip="">
                    <dgm:adjLst>
                      <dgm:adj idx="1" val="-45.5847"/>
                      <dgm:adj idx="2" val="-134.4153"/>
                    </dgm:adjLst>
                  </dgm:shape>
                </dgm:else>
              </dgm:choose>
            </dgm:if>
            <dgm:else name="Name47">
              <dgm:shape xmlns:r="http://schemas.openxmlformats.org/officeDocument/2006/relationships" type="chord" r:blip="">
                <dgm:adjLst>
                  <dgm:adj idx="1" val="-90"/>
                  <dgm:adj idx="2" val="-90"/>
                </dgm:adjLst>
              </dgm:shape>
            </dgm:else>
          </dgm:choose>
          <dgm:presOf/>
        </dgm:layoutNode>
        <dgm:layoutNode name="Child" styleLbl="revTx">
          <dgm:varLst>
            <dgm:chMax val="0"/>
            <dgm:chPref val="0"/>
            <dgm:bulletEnabled val="1"/>
          </dgm:varLst>
          <dgm:choose name="Name48">
            <dgm:if name="Name49" func="var" arg="dir" op="equ" val="norm">
              <dgm:alg type="tx">
                <dgm:param type="parTxLTRAlign" val="l"/>
                <dgm:param type="parTxRTLAlign" val="l"/>
                <dgm:param type="txAnchorVert" val="t"/>
              </dgm:alg>
            </dgm:if>
            <dgm:else name="Name50">
              <dgm:alg type="tx">
                <dgm:param type="parTxLTRAlign" val="r"/>
                <dgm:param type="parTxRTLAlign" val="r"/>
                <dgm:param type="txAnchorVert" val="t"/>
              </dgm:alg>
            </dgm:else>
          </dgm:choose>
          <dgm:choose name="Name51">
            <dgm:if name="Name52" axis="ch" ptType="node" func="cnt" op="gte" val="1">
              <dgm:shape xmlns:r="http://schemas.openxmlformats.org/officeDocument/2006/relationships" type="rect" r:blip="">
                <dgm:adjLst/>
              </dgm:shape>
            </dgm:if>
            <dgm:else name="Name53">
              <dgm:shape xmlns:r="http://schemas.openxmlformats.org/officeDocument/2006/relationships" type="rect" r:blip="" hideGeom="1">
                <dgm:adjLst/>
              </dgm:shape>
            </dgm:else>
          </dgm:choose>
          <dgm:choose name="Name54">
            <dgm:if name="Name55" axis="ch" ptType="node" func="cnt" op="gte" val="1">
              <dgm:presOf axis="des" ptType="node"/>
            </dgm:if>
            <dgm:else name="Name56">
              <dgm:presOf/>
            </dgm:else>
          </dgm:choos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revTx">
          <dgm:varLst>
            <dgm:chMax val="1"/>
            <dgm:chPref val="1"/>
            <dgm:bulletEnabled val="1"/>
          </dgm:varLst>
          <dgm:choose name="Name57">
            <dgm:if name="Name58" func="var" arg="dir" op="equ" val="norm">
              <dgm:alg type="tx">
                <dgm:param type="parTxLTRAlign" val="l"/>
                <dgm:param type="parTxRTLAlign" val="l"/>
                <dgm:param type="shpTxLTRAlignCh" val="l"/>
                <dgm:param type="shpTxRTLAlignCh" val="l"/>
                <dgm:param type="txAnchorVert" val="b"/>
                <dgm:param type="txAnchorVertCh" val="b"/>
              </dgm:alg>
            </dgm:if>
            <dgm:else name="Name59">
              <dgm:alg type="tx">
                <dgm:param type="parTxLTRAlign" val="r"/>
                <dgm:param type="parTxRTLAlign" val="r"/>
                <dgm:param type="shpTxLTRAlignCh" val="r"/>
                <dgm:param type="shpTxRTLAlignCh" val="r"/>
                <dgm:param type="txAnchorVert" val="b"/>
                <dgm:param type="txAnchorVertCh" val="b"/>
              </dgm:alg>
            </dgm:else>
          </dgm:choose>
          <dgm:shape xmlns:r="http://schemas.openxmlformats.org/officeDocument/2006/relationships" type="rect" r:blip="">
            <dgm:adjLst/>
          </dgm:shape>
          <dgm:presOf axis="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0.27546</cdr:x>
      <cdr:y>0.35144</cdr:y>
    </cdr:from>
    <cdr:to>
      <cdr:x>0.72398</cdr:x>
      <cdr:y>0.6515</cdr:y>
    </cdr:to>
    <cdr:sp macro="" textlink="">
      <cdr:nvSpPr>
        <cdr:cNvPr id="2" name="TextBox 24"/>
        <cdr:cNvSpPr txBox="1"/>
      </cdr:nvSpPr>
      <cdr:spPr>
        <a:xfrm xmlns:a="http://schemas.openxmlformats.org/drawingml/2006/main">
          <a:off x="476905" y="562673"/>
          <a:ext cx="776524" cy="480413"/>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sz="2200" b="1" dirty="0"/>
            <a:t>94%</a:t>
          </a:r>
        </a:p>
      </cdr:txBody>
    </cdr:sp>
  </cdr:relSizeAnchor>
</c:userShapes>
</file>

<file path=ppt/drawings/drawing10.xml><?xml version="1.0" encoding="utf-8"?>
<c:userShapes xmlns:c="http://schemas.openxmlformats.org/drawingml/2006/chart">
  <cdr:relSizeAnchor xmlns:cdr="http://schemas.openxmlformats.org/drawingml/2006/chartDrawing">
    <cdr:from>
      <cdr:x>0.14293</cdr:x>
      <cdr:y>0.32979</cdr:y>
    </cdr:from>
    <cdr:to>
      <cdr:x>0.85706</cdr:x>
      <cdr:y>0.6323</cdr:y>
    </cdr:to>
    <cdr:sp macro="" textlink="">
      <cdr:nvSpPr>
        <cdr:cNvPr id="2" name="TextBox 24"/>
        <cdr:cNvSpPr txBox="1"/>
      </cdr:nvSpPr>
      <cdr:spPr>
        <a:xfrm xmlns:a="http://schemas.openxmlformats.org/drawingml/2006/main">
          <a:off x="218983" y="469739"/>
          <a:ext cx="1094119" cy="43088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sz="2200" b="1" dirty="0"/>
            <a:t>96%</a:t>
          </a:r>
        </a:p>
      </cdr:txBody>
    </cdr:sp>
  </cdr:relSizeAnchor>
</c:userShapes>
</file>

<file path=ppt/drawings/drawing11.xml><?xml version="1.0" encoding="utf-8"?>
<c:userShapes xmlns:c="http://schemas.openxmlformats.org/drawingml/2006/chart">
  <cdr:relSizeAnchor xmlns:cdr="http://schemas.openxmlformats.org/drawingml/2006/chartDrawing">
    <cdr:from>
      <cdr:x>0.28587</cdr:x>
      <cdr:y>0.35707</cdr:y>
    </cdr:from>
    <cdr:to>
      <cdr:x>0.71413</cdr:x>
      <cdr:y>0.6521</cdr:y>
    </cdr:to>
    <cdr:sp macro="" textlink="">
      <cdr:nvSpPr>
        <cdr:cNvPr id="2" name="TextBox 24"/>
        <cdr:cNvSpPr txBox="1"/>
      </cdr:nvSpPr>
      <cdr:spPr>
        <a:xfrm xmlns:a="http://schemas.openxmlformats.org/drawingml/2006/main">
          <a:off x="556799" y="558745"/>
          <a:ext cx="834136" cy="46166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sz="2400" b="1" dirty="0"/>
            <a:t>95%</a:t>
          </a:r>
        </a:p>
      </cdr:txBody>
    </cdr:sp>
  </cdr:relSizeAnchor>
</c:userShapes>
</file>

<file path=ppt/drawings/drawing12.xml><?xml version="1.0" encoding="utf-8"?>
<c:userShapes xmlns:c="http://schemas.openxmlformats.org/drawingml/2006/chart">
  <cdr:relSizeAnchor xmlns:cdr="http://schemas.openxmlformats.org/drawingml/2006/chartDrawing">
    <cdr:from>
      <cdr:x>0.28587</cdr:x>
      <cdr:y>0.35707</cdr:y>
    </cdr:from>
    <cdr:to>
      <cdr:x>0.71413</cdr:x>
      <cdr:y>0.6521</cdr:y>
    </cdr:to>
    <cdr:sp macro="" textlink="">
      <cdr:nvSpPr>
        <cdr:cNvPr id="2" name="TextBox 24"/>
        <cdr:cNvSpPr txBox="1"/>
      </cdr:nvSpPr>
      <cdr:spPr>
        <a:xfrm xmlns:a="http://schemas.openxmlformats.org/drawingml/2006/main">
          <a:off x="556799" y="558745"/>
          <a:ext cx="834136" cy="46166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sz="2400" b="1" dirty="0"/>
            <a:t>99%</a:t>
          </a:r>
        </a:p>
      </cdr:txBody>
    </cdr:sp>
  </cdr:relSizeAnchor>
</c:userShapes>
</file>

<file path=ppt/drawings/drawing13.xml><?xml version="1.0" encoding="utf-8"?>
<c:userShapes xmlns:c="http://schemas.openxmlformats.org/drawingml/2006/chart">
  <cdr:relSizeAnchor xmlns:cdr="http://schemas.openxmlformats.org/drawingml/2006/chartDrawing">
    <cdr:from>
      <cdr:x>0.28587</cdr:x>
      <cdr:y>0.35707</cdr:y>
    </cdr:from>
    <cdr:to>
      <cdr:x>0.71413</cdr:x>
      <cdr:y>0.6521</cdr:y>
    </cdr:to>
    <cdr:sp macro="" textlink="">
      <cdr:nvSpPr>
        <cdr:cNvPr id="2" name="TextBox 24"/>
        <cdr:cNvSpPr txBox="1"/>
      </cdr:nvSpPr>
      <cdr:spPr>
        <a:xfrm xmlns:a="http://schemas.openxmlformats.org/drawingml/2006/main">
          <a:off x="556799" y="558745"/>
          <a:ext cx="834136" cy="46166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sz="2400" b="1" dirty="0"/>
            <a:t>93%</a:t>
          </a:r>
        </a:p>
      </cdr:txBody>
    </cdr:sp>
  </cdr:relSizeAnchor>
</c:userShapes>
</file>

<file path=ppt/drawings/drawing14.xml><?xml version="1.0" encoding="utf-8"?>
<c:userShapes xmlns:c="http://schemas.openxmlformats.org/drawingml/2006/chart">
  <cdr:relSizeAnchor xmlns:cdr="http://schemas.openxmlformats.org/drawingml/2006/chartDrawing">
    <cdr:from>
      <cdr:x>0.14293</cdr:x>
      <cdr:y>0.32979</cdr:y>
    </cdr:from>
    <cdr:to>
      <cdr:x>0.85706</cdr:x>
      <cdr:y>0.64671</cdr:y>
    </cdr:to>
    <cdr:sp macro="" textlink="">
      <cdr:nvSpPr>
        <cdr:cNvPr id="2" name="TextBox 24"/>
        <cdr:cNvSpPr txBox="1"/>
      </cdr:nvSpPr>
      <cdr:spPr>
        <a:xfrm xmlns:a="http://schemas.openxmlformats.org/drawingml/2006/main">
          <a:off x="232770" y="498717"/>
          <a:ext cx="1162969" cy="47924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sz="2200" b="1" dirty="0"/>
            <a:t>93%</a:t>
          </a:r>
        </a:p>
      </cdr:txBody>
    </cdr:sp>
  </cdr:relSizeAnchor>
</c:userShapes>
</file>

<file path=ppt/drawings/drawing15.xml><?xml version="1.0" encoding="utf-8"?>
<c:userShapes xmlns:c="http://schemas.openxmlformats.org/drawingml/2006/chart">
  <cdr:relSizeAnchor xmlns:cdr="http://schemas.openxmlformats.org/drawingml/2006/chartDrawing">
    <cdr:from>
      <cdr:x>0.14293</cdr:x>
      <cdr:y>0.32979</cdr:y>
    </cdr:from>
    <cdr:to>
      <cdr:x>0.85706</cdr:x>
      <cdr:y>0.6323</cdr:y>
    </cdr:to>
    <cdr:sp macro="" textlink="">
      <cdr:nvSpPr>
        <cdr:cNvPr id="2" name="TextBox 24"/>
        <cdr:cNvSpPr txBox="1"/>
      </cdr:nvSpPr>
      <cdr:spPr>
        <a:xfrm xmlns:a="http://schemas.openxmlformats.org/drawingml/2006/main">
          <a:off x="218983" y="469739"/>
          <a:ext cx="1094119" cy="43088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sz="2200" b="1" dirty="0"/>
            <a:t>96%</a:t>
          </a:r>
        </a:p>
      </cdr:txBody>
    </cdr:sp>
  </cdr:relSizeAnchor>
</c:userShapes>
</file>

<file path=ppt/drawings/drawing16.xml><?xml version="1.0" encoding="utf-8"?>
<c:userShapes xmlns:c="http://schemas.openxmlformats.org/drawingml/2006/chart">
  <cdr:relSizeAnchor xmlns:cdr="http://schemas.openxmlformats.org/drawingml/2006/chartDrawing">
    <cdr:from>
      <cdr:x>0.28587</cdr:x>
      <cdr:y>0.35707</cdr:y>
    </cdr:from>
    <cdr:to>
      <cdr:x>0.71413</cdr:x>
      <cdr:y>0.6521</cdr:y>
    </cdr:to>
    <cdr:sp macro="" textlink="">
      <cdr:nvSpPr>
        <cdr:cNvPr id="2" name="TextBox 24"/>
        <cdr:cNvSpPr txBox="1"/>
      </cdr:nvSpPr>
      <cdr:spPr>
        <a:xfrm xmlns:a="http://schemas.openxmlformats.org/drawingml/2006/main">
          <a:off x="556799" y="558745"/>
          <a:ext cx="834136" cy="46166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sz="2400" b="1" dirty="0"/>
            <a:t>99%</a:t>
          </a:r>
        </a:p>
      </cdr:txBody>
    </cdr:sp>
  </cdr:relSizeAnchor>
</c:userShapes>
</file>

<file path=ppt/drawings/drawing17.xml><?xml version="1.0" encoding="utf-8"?>
<c:userShapes xmlns:c="http://schemas.openxmlformats.org/drawingml/2006/chart">
  <cdr:relSizeAnchor xmlns:cdr="http://schemas.openxmlformats.org/drawingml/2006/chartDrawing">
    <cdr:from>
      <cdr:x>0.28587</cdr:x>
      <cdr:y>0.35707</cdr:y>
    </cdr:from>
    <cdr:to>
      <cdr:x>0.71413</cdr:x>
      <cdr:y>0.6521</cdr:y>
    </cdr:to>
    <cdr:sp macro="" textlink="">
      <cdr:nvSpPr>
        <cdr:cNvPr id="2" name="TextBox 24"/>
        <cdr:cNvSpPr txBox="1"/>
      </cdr:nvSpPr>
      <cdr:spPr>
        <a:xfrm xmlns:a="http://schemas.openxmlformats.org/drawingml/2006/main">
          <a:off x="556799" y="558745"/>
          <a:ext cx="834136" cy="46166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sz="2400" b="1" dirty="0"/>
            <a:t>92%</a:t>
          </a:r>
        </a:p>
      </cdr:txBody>
    </cdr:sp>
  </cdr:relSizeAnchor>
</c:userShapes>
</file>

<file path=ppt/drawings/drawing2.xml><?xml version="1.0" encoding="utf-8"?>
<c:userShapes xmlns:c="http://schemas.openxmlformats.org/drawingml/2006/chart">
  <cdr:relSizeAnchor xmlns:cdr="http://schemas.openxmlformats.org/drawingml/2006/chartDrawing">
    <cdr:from>
      <cdr:x>0.14293</cdr:x>
      <cdr:y>0.32979</cdr:y>
    </cdr:from>
    <cdr:to>
      <cdr:x>0.85706</cdr:x>
      <cdr:y>0.64671</cdr:y>
    </cdr:to>
    <cdr:sp macro="" textlink="">
      <cdr:nvSpPr>
        <cdr:cNvPr id="2" name="TextBox 24"/>
        <cdr:cNvSpPr txBox="1"/>
      </cdr:nvSpPr>
      <cdr:spPr>
        <a:xfrm xmlns:a="http://schemas.openxmlformats.org/drawingml/2006/main">
          <a:off x="232770" y="498717"/>
          <a:ext cx="1162969" cy="47924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sz="2200" b="1" dirty="0"/>
            <a:t>93%</a:t>
          </a:r>
        </a:p>
      </cdr:txBody>
    </cdr:sp>
  </cdr:relSizeAnchor>
</c:userShapes>
</file>

<file path=ppt/drawings/drawing3.xml><?xml version="1.0" encoding="utf-8"?>
<c:userShapes xmlns:c="http://schemas.openxmlformats.org/drawingml/2006/chart">
  <cdr:relSizeAnchor xmlns:cdr="http://schemas.openxmlformats.org/drawingml/2006/chartDrawing">
    <cdr:from>
      <cdr:x>0.28587</cdr:x>
      <cdr:y>0.35707</cdr:y>
    </cdr:from>
    <cdr:to>
      <cdr:x>0.71413</cdr:x>
      <cdr:y>0.6521</cdr:y>
    </cdr:to>
    <cdr:sp macro="" textlink="">
      <cdr:nvSpPr>
        <cdr:cNvPr id="2" name="TextBox 24"/>
        <cdr:cNvSpPr txBox="1"/>
      </cdr:nvSpPr>
      <cdr:spPr>
        <a:xfrm xmlns:a="http://schemas.openxmlformats.org/drawingml/2006/main">
          <a:off x="556799" y="558745"/>
          <a:ext cx="834136" cy="46166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sz="2400" b="1" dirty="0"/>
            <a:t>95%</a:t>
          </a:r>
        </a:p>
      </cdr:txBody>
    </cdr:sp>
  </cdr:relSizeAnchor>
</c:userShapes>
</file>

<file path=ppt/drawings/drawing4.xml><?xml version="1.0" encoding="utf-8"?>
<c:userShapes xmlns:c="http://schemas.openxmlformats.org/drawingml/2006/chart">
  <cdr:relSizeAnchor xmlns:cdr="http://schemas.openxmlformats.org/drawingml/2006/chartDrawing">
    <cdr:from>
      <cdr:x>0.28587</cdr:x>
      <cdr:y>0.35707</cdr:y>
    </cdr:from>
    <cdr:to>
      <cdr:x>0.71413</cdr:x>
      <cdr:y>0.6521</cdr:y>
    </cdr:to>
    <cdr:sp macro="" textlink="">
      <cdr:nvSpPr>
        <cdr:cNvPr id="2" name="TextBox 24"/>
        <cdr:cNvSpPr txBox="1"/>
      </cdr:nvSpPr>
      <cdr:spPr>
        <a:xfrm xmlns:a="http://schemas.openxmlformats.org/drawingml/2006/main">
          <a:off x="556799" y="558745"/>
          <a:ext cx="834136" cy="46166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sz="2400" b="1" dirty="0"/>
            <a:t>99%</a:t>
          </a:r>
        </a:p>
      </cdr:txBody>
    </cdr:sp>
  </cdr:relSizeAnchor>
</c:userShapes>
</file>

<file path=ppt/drawings/drawing5.xml><?xml version="1.0" encoding="utf-8"?>
<c:userShapes xmlns:c="http://schemas.openxmlformats.org/drawingml/2006/chart">
  <cdr:relSizeAnchor xmlns:cdr="http://schemas.openxmlformats.org/drawingml/2006/chartDrawing">
    <cdr:from>
      <cdr:x>0.28587</cdr:x>
      <cdr:y>0.35707</cdr:y>
    </cdr:from>
    <cdr:to>
      <cdr:x>0.71413</cdr:x>
      <cdr:y>0.64293</cdr:y>
    </cdr:to>
    <cdr:sp macro="" textlink="">
      <cdr:nvSpPr>
        <cdr:cNvPr id="2" name="TextBox 24"/>
        <cdr:cNvSpPr txBox="1"/>
      </cdr:nvSpPr>
      <cdr:spPr>
        <a:xfrm xmlns:a="http://schemas.openxmlformats.org/drawingml/2006/main">
          <a:off x="649191" y="583619"/>
          <a:ext cx="972544" cy="46723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sz="2400" b="1" dirty="0"/>
            <a:t>94%</a:t>
          </a:r>
        </a:p>
      </cdr:txBody>
    </cdr:sp>
  </cdr:relSizeAnchor>
</c:userShapes>
</file>

<file path=ppt/drawings/drawing6.xml><?xml version="1.0" encoding="utf-8"?>
<c:userShapes xmlns:c="http://schemas.openxmlformats.org/drawingml/2006/chart">
  <cdr:relSizeAnchor xmlns:cdr="http://schemas.openxmlformats.org/drawingml/2006/chartDrawing">
    <cdr:from>
      <cdr:x>0.28587</cdr:x>
      <cdr:y>0.35707</cdr:y>
    </cdr:from>
    <cdr:to>
      <cdr:x>0.71413</cdr:x>
      <cdr:y>0.5802</cdr:y>
    </cdr:to>
    <cdr:sp macro="" textlink="">
      <cdr:nvSpPr>
        <cdr:cNvPr id="2" name="TextBox 24"/>
        <cdr:cNvSpPr txBox="1"/>
      </cdr:nvSpPr>
      <cdr:spPr>
        <a:xfrm xmlns:a="http://schemas.openxmlformats.org/drawingml/2006/main">
          <a:off x="831204" y="738790"/>
          <a:ext cx="1245220" cy="46166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sz="2400" b="1" dirty="0"/>
            <a:t>95%</a:t>
          </a:r>
        </a:p>
      </cdr:txBody>
    </cdr:sp>
  </cdr:relSizeAnchor>
</c:userShapes>
</file>

<file path=ppt/drawings/drawing7.xml><?xml version="1.0" encoding="utf-8"?>
<c:userShapes xmlns:c="http://schemas.openxmlformats.org/drawingml/2006/chart">
  <cdr:relSizeAnchor xmlns:cdr="http://schemas.openxmlformats.org/drawingml/2006/chartDrawing">
    <cdr:from>
      <cdr:x>0.28587</cdr:x>
      <cdr:y>0.35707</cdr:y>
    </cdr:from>
    <cdr:to>
      <cdr:x>0.71413</cdr:x>
      <cdr:y>0.65648</cdr:y>
    </cdr:to>
    <cdr:sp macro="" textlink="">
      <cdr:nvSpPr>
        <cdr:cNvPr id="2" name="TextBox 24"/>
        <cdr:cNvSpPr txBox="1"/>
      </cdr:nvSpPr>
      <cdr:spPr>
        <a:xfrm xmlns:a="http://schemas.openxmlformats.org/drawingml/2006/main">
          <a:off x="700070" y="550565"/>
          <a:ext cx="1048772" cy="46166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sz="2400" b="1" dirty="0"/>
            <a:t>98%</a:t>
          </a:r>
        </a:p>
      </cdr:txBody>
    </cdr:sp>
  </cdr:relSizeAnchor>
</c:userShapes>
</file>

<file path=ppt/drawings/drawing8.xml><?xml version="1.0" encoding="utf-8"?>
<c:userShapes xmlns:c="http://schemas.openxmlformats.org/drawingml/2006/chart">
  <cdr:relSizeAnchor xmlns:cdr="http://schemas.openxmlformats.org/drawingml/2006/chartDrawing">
    <cdr:from>
      <cdr:x>0.28587</cdr:x>
      <cdr:y>0.35707</cdr:y>
    </cdr:from>
    <cdr:to>
      <cdr:x>0.71413</cdr:x>
      <cdr:y>0.6521</cdr:y>
    </cdr:to>
    <cdr:sp macro="" textlink="">
      <cdr:nvSpPr>
        <cdr:cNvPr id="2" name="TextBox 24"/>
        <cdr:cNvSpPr txBox="1"/>
      </cdr:nvSpPr>
      <cdr:spPr>
        <a:xfrm xmlns:a="http://schemas.openxmlformats.org/drawingml/2006/main">
          <a:off x="556799" y="558745"/>
          <a:ext cx="834136" cy="46166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sz="2400" b="1" dirty="0"/>
            <a:t>93%</a:t>
          </a:r>
        </a:p>
      </cdr:txBody>
    </cdr:sp>
  </cdr:relSizeAnchor>
</c:userShapes>
</file>

<file path=ppt/drawings/drawing9.xml><?xml version="1.0" encoding="utf-8"?>
<c:userShapes xmlns:c="http://schemas.openxmlformats.org/drawingml/2006/chart">
  <cdr:relSizeAnchor xmlns:cdr="http://schemas.openxmlformats.org/drawingml/2006/chartDrawing">
    <cdr:from>
      <cdr:x>0.14293</cdr:x>
      <cdr:y>0.32979</cdr:y>
    </cdr:from>
    <cdr:to>
      <cdr:x>0.85706</cdr:x>
      <cdr:y>0.64671</cdr:y>
    </cdr:to>
    <cdr:sp macro="" textlink="">
      <cdr:nvSpPr>
        <cdr:cNvPr id="2" name="TextBox 24"/>
        <cdr:cNvSpPr txBox="1"/>
      </cdr:nvSpPr>
      <cdr:spPr>
        <a:xfrm xmlns:a="http://schemas.openxmlformats.org/drawingml/2006/main">
          <a:off x="232770" y="498717"/>
          <a:ext cx="1162969" cy="47924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sz="2200" b="1" dirty="0"/>
            <a:t>93%</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A54686D-1A2B-4337-B141-16C810AEFD68}" type="datetimeFigureOut">
              <a:rPr lang="en-US" smtClean="0"/>
              <a:t>8/23/2024</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10E46D3-CB57-4E2A-B7DC-DCD566DC0429}" type="slidenum">
              <a:rPr lang="en-US" smtClean="0"/>
              <a:t>‹#›</a:t>
            </a:fld>
            <a:endParaRPr lang="en-US" dirty="0"/>
          </a:p>
        </p:txBody>
      </p:sp>
    </p:spTree>
    <p:extLst>
      <p:ext uri="{BB962C8B-B14F-4D97-AF65-F5344CB8AC3E}">
        <p14:creationId xmlns:p14="http://schemas.microsoft.com/office/powerpoint/2010/main" val="14470526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9D3BE4-62BE-4B60-BFFF-70CF8F0F7C95}" type="datetimeFigureOut">
              <a:rPr lang="en-US" smtClean="0"/>
              <a:t>8/23/2024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AED4EE-C9DA-462C-B712-3D4638B353E0}" type="slidenum">
              <a:rPr lang="en-US" smtClean="0"/>
              <a:t>‹#›</a:t>
            </a:fld>
            <a:endParaRPr lang="en-US" dirty="0"/>
          </a:p>
        </p:txBody>
      </p:sp>
    </p:spTree>
    <p:extLst>
      <p:ext uri="{BB962C8B-B14F-4D97-AF65-F5344CB8AC3E}">
        <p14:creationId xmlns:p14="http://schemas.microsoft.com/office/powerpoint/2010/main" val="2987290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AED4EE-C9DA-462C-B712-3D4638B353E0}" type="slidenum">
              <a:rPr lang="en-US" smtClean="0"/>
              <a:t>1</a:t>
            </a:fld>
            <a:endParaRPr lang="en-US" dirty="0"/>
          </a:p>
        </p:txBody>
      </p:sp>
    </p:spTree>
    <p:extLst>
      <p:ext uri="{BB962C8B-B14F-4D97-AF65-F5344CB8AC3E}">
        <p14:creationId xmlns:p14="http://schemas.microsoft.com/office/powerpoint/2010/main" val="27373869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AED4EE-C9DA-462C-B712-3D4638B353E0}" type="slidenum">
              <a:rPr lang="en-US" smtClean="0"/>
              <a:t>14</a:t>
            </a:fld>
            <a:endParaRPr lang="en-US" dirty="0"/>
          </a:p>
        </p:txBody>
      </p:sp>
    </p:spTree>
    <p:extLst>
      <p:ext uri="{BB962C8B-B14F-4D97-AF65-F5344CB8AC3E}">
        <p14:creationId xmlns:p14="http://schemas.microsoft.com/office/powerpoint/2010/main" val="11528508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35424A"/>
                </a:solidFill>
                <a:effectLst/>
                <a:latin typeface="Open Sans" panose="020B0606030504020204" pitchFamily="34" charset="0"/>
              </a:rPr>
              <a:t>The unique elements of a life insurer's financial operations and strategy are complex and difficult to understand, even for successful leaders.</a:t>
            </a:r>
          </a:p>
          <a:p>
            <a:pPr algn="l"/>
            <a:endParaRPr lang="en-US" b="0" i="0" dirty="0">
              <a:solidFill>
                <a:srgbClr val="35424A"/>
              </a:solidFill>
              <a:effectLst/>
              <a:latin typeface="Open Sans" panose="020B0606030504020204" pitchFamily="34" charset="0"/>
            </a:endParaRPr>
          </a:p>
          <a:p>
            <a:pPr algn="l"/>
            <a:r>
              <a:rPr lang="en-US" b="0" i="1" dirty="0">
                <a:solidFill>
                  <a:srgbClr val="35424A"/>
                </a:solidFill>
                <a:effectLst/>
                <a:latin typeface="Open Sans" panose="020B0606030504020204" pitchFamily="34" charset="0"/>
              </a:rPr>
              <a:t>Finance for Insurance Leaders</a:t>
            </a:r>
            <a:r>
              <a:rPr lang="en-US" b="0" i="0" dirty="0">
                <a:solidFill>
                  <a:srgbClr val="35424A"/>
                </a:solidFill>
                <a:effectLst/>
                <a:latin typeface="Open Sans" panose="020B0606030504020204" pitchFamily="34" charset="0"/>
              </a:rPr>
              <a:t> provides non-financial leaders at life insurance companies with an understanding of the unique aspects of financial management in the industry. Our dynamic instructor — an expert in insurance finance — comes to your location and engages groups of 10-25 leaders in meaningful, relevant discussion. An open-enrollment session is also available.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AED4EE-C9DA-462C-B712-3D4638B353E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38137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Overcoming objection: 96% of LOMA students indicate they have no problem staying focused on LOMA course content (context</a:t>
            </a:r>
            <a:r>
              <a:rPr lang="en-US" sz="1200" kern="1200" baseline="0" dirty="0">
                <a:solidFill>
                  <a:schemeClr val="tx1"/>
                </a:solidFill>
                <a:effectLst/>
                <a:latin typeface="+mn-lt"/>
                <a:ea typeface="+mn-ea"/>
                <a:cs typeface="+mn-cs"/>
              </a:rPr>
              <a:t> of being busy at work)</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48AED4EE-C9DA-462C-B712-3D4638B353E0}" type="slidenum">
              <a:rPr lang="en-US" smtClean="0"/>
              <a:t>16</a:t>
            </a:fld>
            <a:endParaRPr lang="en-US" dirty="0"/>
          </a:p>
        </p:txBody>
      </p:sp>
    </p:spTree>
    <p:extLst>
      <p:ext uri="{BB962C8B-B14F-4D97-AF65-F5344CB8AC3E}">
        <p14:creationId xmlns:p14="http://schemas.microsoft.com/office/powerpoint/2010/main" val="13909340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solidFill>
                  <a:schemeClr val="tx1"/>
                </a:solidFill>
              </a:rPr>
              <a:t>LOMA’s Strategic Leadership Experience (nomination only) improves your bench strength and prepares the next generation of leaders</a:t>
            </a:r>
            <a:endParaRPr lang="en-US" sz="1200" b="0" dirty="0">
              <a:solidFill>
                <a:schemeClr val="tx1"/>
              </a:solidFill>
            </a:endParaRPr>
          </a:p>
          <a:p>
            <a:endParaRPr lang="en-US" dirty="0"/>
          </a:p>
          <a:p>
            <a:r>
              <a:rPr lang="en-US" b="1" dirty="0"/>
              <a:t>Proposed</a:t>
            </a:r>
            <a:r>
              <a:rPr lang="en-US" b="1" baseline="0" dirty="0"/>
              <a:t> language for Strategic Leadership Experience:</a:t>
            </a:r>
          </a:p>
          <a:p>
            <a:r>
              <a:rPr lang="en-US" sz="1200" b="0" i="0" kern="1200" dirty="0">
                <a:solidFill>
                  <a:schemeClr val="tx1"/>
                </a:solidFill>
                <a:effectLst/>
                <a:latin typeface="+mn-lt"/>
                <a:ea typeface="+mn-ea"/>
                <a:cs typeface="+mn-cs"/>
              </a:rPr>
              <a:t>Developed in partnership with Wharton Executive Education and our member companies, the </a:t>
            </a:r>
            <a:r>
              <a:rPr lang="en-US" sz="1200" b="0" i="1" kern="1200" dirty="0">
                <a:solidFill>
                  <a:schemeClr val="tx1"/>
                </a:solidFill>
                <a:effectLst/>
                <a:latin typeface="+mn-lt"/>
                <a:ea typeface="+mn-ea"/>
                <a:cs typeface="+mn-cs"/>
              </a:rPr>
              <a:t>Strategic Leadership Experience</a:t>
            </a:r>
            <a:r>
              <a:rPr lang="en-US" sz="1200" b="0" i="0" kern="1200" dirty="0">
                <a:solidFill>
                  <a:schemeClr val="tx1"/>
                </a:solidFill>
                <a:effectLst/>
                <a:latin typeface="+mn-lt"/>
                <a:ea typeface="+mn-ea"/>
                <a:cs typeface="+mn-cs"/>
              </a:rPr>
              <a:t> focuses exclusively on top-of-mind issues facing our industry today — including key industry trends, critical thinking and decision-making, operational excellence, and mergers &amp; acquisitions.</a:t>
            </a:r>
          </a:p>
          <a:p>
            <a:r>
              <a:rPr lang="en-US" sz="1200" b="0" i="0" kern="1200" dirty="0">
                <a:solidFill>
                  <a:schemeClr val="tx1"/>
                </a:solidFill>
                <a:effectLst/>
                <a:latin typeface="+mn-lt"/>
                <a:ea typeface="+mn-ea"/>
                <a:cs typeface="+mn-cs"/>
              </a:rPr>
              <a:t>This nomination-only program will equip senior leaders with the knowledge and skills needed to continue to transform the annuity, life insurance, retirement, and workplace benefits industries. </a:t>
            </a:r>
          </a:p>
          <a:p>
            <a:r>
              <a:rPr lang="en-US" dirty="0"/>
              <a:t>Reach out to</a:t>
            </a:r>
            <a:r>
              <a:rPr lang="en-US" baseline="0" dirty="0"/>
              <a:t> Janet Castricum, LLIF, Director of Executive Development, at jcastricum@limra.com for more information. </a:t>
            </a:r>
            <a:endParaRPr lang="en-US" dirty="0"/>
          </a:p>
        </p:txBody>
      </p:sp>
      <p:sp>
        <p:nvSpPr>
          <p:cNvPr id="4" name="Slide Number Placeholder 3"/>
          <p:cNvSpPr>
            <a:spLocks noGrp="1"/>
          </p:cNvSpPr>
          <p:nvPr>
            <p:ph type="sldNum" sz="quarter" idx="10"/>
          </p:nvPr>
        </p:nvSpPr>
        <p:spPr/>
        <p:txBody>
          <a:bodyPr/>
          <a:lstStyle/>
          <a:p>
            <a:fld id="{48AED4EE-C9DA-462C-B712-3D4638B353E0}" type="slidenum">
              <a:rPr lang="en-US" smtClean="0"/>
              <a:t>17</a:t>
            </a:fld>
            <a:endParaRPr lang="en-US"/>
          </a:p>
        </p:txBody>
      </p:sp>
    </p:spTree>
    <p:extLst>
      <p:ext uri="{BB962C8B-B14F-4D97-AF65-F5344CB8AC3E}">
        <p14:creationId xmlns:p14="http://schemas.microsoft.com/office/powerpoint/2010/main" val="7038832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AED4EE-C9DA-462C-B712-3D4638B353E0}" type="slidenum">
              <a:rPr lang="en-US" smtClean="0"/>
              <a:t>18</a:t>
            </a:fld>
            <a:endParaRPr lang="en-US" dirty="0"/>
          </a:p>
        </p:txBody>
      </p:sp>
    </p:spTree>
    <p:extLst>
      <p:ext uri="{BB962C8B-B14F-4D97-AF65-F5344CB8AC3E}">
        <p14:creationId xmlns:p14="http://schemas.microsoft.com/office/powerpoint/2010/main" val="10525447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AED4EE-C9DA-462C-B712-3D4638B353E0}" type="slidenum">
              <a:rPr lang="en-US" smtClean="0"/>
              <a:t>19</a:t>
            </a:fld>
            <a:endParaRPr lang="en-US" dirty="0"/>
          </a:p>
        </p:txBody>
      </p:sp>
    </p:spTree>
    <p:extLst>
      <p:ext uri="{BB962C8B-B14F-4D97-AF65-F5344CB8AC3E}">
        <p14:creationId xmlns:p14="http://schemas.microsoft.com/office/powerpoint/2010/main" val="23088286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Our purpose is to advance the industry by empowering our members through insights, connections, knowledge and solutions. </a:t>
            </a:r>
            <a:endParaRPr lang="en-US" dirty="0"/>
          </a:p>
          <a:p>
            <a:endParaRPr lang="en-US" dirty="0"/>
          </a:p>
        </p:txBody>
      </p:sp>
      <p:sp>
        <p:nvSpPr>
          <p:cNvPr id="4" name="Slide Number Placeholder 3"/>
          <p:cNvSpPr>
            <a:spLocks noGrp="1"/>
          </p:cNvSpPr>
          <p:nvPr>
            <p:ph type="sldNum" sz="quarter" idx="10"/>
          </p:nvPr>
        </p:nvSpPr>
        <p:spPr/>
        <p:txBody>
          <a:bodyPr/>
          <a:lstStyle/>
          <a:p>
            <a:fld id="{48AED4EE-C9DA-462C-B712-3D4638B353E0}" type="slidenum">
              <a:rPr lang="en-US" smtClean="0"/>
              <a:t>21</a:t>
            </a:fld>
            <a:endParaRPr lang="en-US" dirty="0"/>
          </a:p>
        </p:txBody>
      </p:sp>
    </p:spTree>
    <p:extLst>
      <p:ext uri="{BB962C8B-B14F-4D97-AF65-F5344CB8AC3E}">
        <p14:creationId xmlns:p14="http://schemas.microsoft.com/office/powerpoint/2010/main" val="604041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48AED4EE-C9DA-462C-B712-3D4638B353E0}" type="slidenum">
              <a:rPr lang="en-US" smtClean="0"/>
              <a:t>22</a:t>
            </a:fld>
            <a:endParaRPr lang="en-US" dirty="0"/>
          </a:p>
        </p:txBody>
      </p:sp>
      <p:sp>
        <p:nvSpPr>
          <p:cNvPr id="5" name="Notes Placeholder 4"/>
          <p:cNvSpPr txBox="1">
            <a:spLocks noGrp="1"/>
          </p:cNvSpPr>
          <p:nvPr>
            <p:ph type="body" idx="1"/>
          </p:nvPr>
        </p:nvSpPr>
        <p:spPr>
          <a:prstGeom prst="rect">
            <a:avLst/>
          </a:prstGeom>
          <a:noFill/>
        </p:spPr>
        <p:txBody>
          <a:bodyPr wrap="square" rtlCol="0">
            <a:spAutoFit/>
          </a:bodyPr>
          <a:lstStyle/>
          <a:p>
            <a:pPr marL="0" indent="0">
              <a:buFont typeface="Arial" panose="020B0604020202020204" pitchFamily="34" charset="0"/>
              <a:buNone/>
            </a:pPr>
            <a:endParaRPr lang="en-US" sz="1200" b="1" i="1" dirty="0">
              <a:solidFill>
                <a:schemeClr val="tx2"/>
              </a:solidFill>
            </a:endParaRPr>
          </a:p>
        </p:txBody>
      </p:sp>
    </p:spTree>
    <p:extLst>
      <p:ext uri="{BB962C8B-B14F-4D97-AF65-F5344CB8AC3E}">
        <p14:creationId xmlns:p14="http://schemas.microsoft.com/office/powerpoint/2010/main" val="8727834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AED4EE-C9DA-462C-B712-3D4638B353E0}" type="slidenum">
              <a:rPr lang="en-US" smtClean="0"/>
              <a:t>23</a:t>
            </a:fld>
            <a:endParaRPr lang="en-US" dirty="0"/>
          </a:p>
        </p:txBody>
      </p:sp>
    </p:spTree>
    <p:extLst>
      <p:ext uri="{BB962C8B-B14F-4D97-AF65-F5344CB8AC3E}">
        <p14:creationId xmlns:p14="http://schemas.microsoft.com/office/powerpoint/2010/main" val="35393949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666666"/>
                </a:solidFill>
                <a:latin typeface="Source Sans Pro"/>
              </a:rPr>
              <a:t>According to the U.S. Census Bureau, the 65-and-older population will almost double over the next 30 years, reaching 88 million by 2050. Workforces are aging quickly, and the insurance industry in particular is especially affected by this.</a:t>
            </a:r>
            <a:endParaRPr lang="en-US" dirty="0"/>
          </a:p>
          <a:p>
            <a:endParaRPr lang="en-US" dirty="0"/>
          </a:p>
        </p:txBody>
      </p:sp>
      <p:sp>
        <p:nvSpPr>
          <p:cNvPr id="4" name="Slide Number Placeholder 3"/>
          <p:cNvSpPr>
            <a:spLocks noGrp="1"/>
          </p:cNvSpPr>
          <p:nvPr>
            <p:ph type="sldNum" sz="quarter" idx="10"/>
          </p:nvPr>
        </p:nvSpPr>
        <p:spPr/>
        <p:txBody>
          <a:bodyPr/>
          <a:lstStyle/>
          <a:p>
            <a:fld id="{48AED4EE-C9DA-462C-B712-3D4638B353E0}" type="slidenum">
              <a:rPr lang="en-US" smtClean="0"/>
              <a:t>24</a:t>
            </a:fld>
            <a:endParaRPr lang="en-US" dirty="0"/>
          </a:p>
        </p:txBody>
      </p:sp>
    </p:spTree>
    <p:extLst>
      <p:ext uri="{BB962C8B-B14F-4D97-AF65-F5344CB8AC3E}">
        <p14:creationId xmlns:p14="http://schemas.microsoft.com/office/powerpoint/2010/main" val="36217603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D6F12-64FC-490E-8EB3-0A41227B1E8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549337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Of those leaders indicating that they had direct reports who have taken LOMA education, 84% have themselves earned a LOMA certificate or designation</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90% of employees reporting to leaders who do </a:t>
            </a:r>
            <a:r>
              <a:rPr lang="en-US" sz="1200" i="1" u="sng" kern="1200" dirty="0">
                <a:solidFill>
                  <a:schemeClr val="tx1"/>
                </a:solidFill>
                <a:effectLst/>
                <a:latin typeface="+mn-lt"/>
                <a:ea typeface="+mn-ea"/>
                <a:cs typeface="+mn-cs"/>
              </a:rPr>
              <a:t>not</a:t>
            </a:r>
            <a:r>
              <a:rPr lang="en-US" sz="1200" kern="1200" dirty="0">
                <a:solidFill>
                  <a:schemeClr val="tx1"/>
                </a:solidFill>
                <a:effectLst/>
                <a:latin typeface="+mn-lt"/>
                <a:ea typeface="+mn-ea"/>
                <a:cs typeface="+mn-cs"/>
              </a:rPr>
              <a:t> have a LOMA certificate or designation have </a:t>
            </a:r>
            <a:r>
              <a:rPr lang="en-US" sz="1200" i="1" u="sng" kern="1200" dirty="0">
                <a:solidFill>
                  <a:schemeClr val="tx1"/>
                </a:solidFill>
                <a:effectLst/>
                <a:latin typeface="+mn-lt"/>
                <a:ea typeface="+mn-ea"/>
                <a:cs typeface="+mn-cs"/>
              </a:rPr>
              <a:t>not</a:t>
            </a:r>
            <a:r>
              <a:rPr lang="en-US" sz="1200" kern="1200" dirty="0">
                <a:solidFill>
                  <a:schemeClr val="tx1"/>
                </a:solidFill>
                <a:effectLst/>
                <a:latin typeface="+mn-lt"/>
                <a:ea typeface="+mn-ea"/>
                <a:cs typeface="+mn-cs"/>
              </a:rPr>
              <a:t> taken LOMA education (alternate wording, only 10% of employees whose managers have not taken LOMA education enroll in LOMA education themselves)</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AED4EE-C9DA-462C-B712-3D4638B353E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034913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AED4EE-C9DA-462C-B712-3D4638B353E0}" type="slidenum">
              <a:rPr lang="en-US" smtClean="0"/>
              <a:t>29</a:t>
            </a:fld>
            <a:endParaRPr lang="en-US" dirty="0"/>
          </a:p>
        </p:txBody>
      </p:sp>
    </p:spTree>
    <p:extLst>
      <p:ext uri="{BB962C8B-B14F-4D97-AF65-F5344CB8AC3E}">
        <p14:creationId xmlns:p14="http://schemas.microsoft.com/office/powerpoint/2010/main" val="10525447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AED4EE-C9DA-462C-B712-3D4638B353E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05218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Goal of pre-boarding is to establish what</a:t>
            </a:r>
            <a:r>
              <a:rPr lang="en-US" baseline="0" dirty="0"/>
              <a:t> to expect and what is expected from them</a:t>
            </a:r>
          </a:p>
          <a:p>
            <a:r>
              <a:rPr lang="en-US" baseline="0" dirty="0"/>
              <a:t>Goal of onboarding is to create familiarity with the company culture &amp; policies</a:t>
            </a:r>
          </a:p>
          <a:p>
            <a:r>
              <a:rPr lang="en-US" baseline="0" dirty="0"/>
              <a:t>Goal of training is to provide knowledge required to be successful in the role and with the company</a:t>
            </a:r>
          </a:p>
          <a:p>
            <a:r>
              <a:rPr lang="en-US" baseline="0" dirty="0"/>
              <a:t>End goal is to transition the employee from an individual contributor with limited responsibility to a full-fledged team member who can contribute more broadly </a:t>
            </a:r>
            <a:endParaRPr lang="en-US" dirty="0"/>
          </a:p>
        </p:txBody>
      </p:sp>
      <p:sp>
        <p:nvSpPr>
          <p:cNvPr id="4" name="Slide Number Placeholder 3"/>
          <p:cNvSpPr>
            <a:spLocks noGrp="1"/>
          </p:cNvSpPr>
          <p:nvPr>
            <p:ph type="sldNum" sz="quarter" idx="10"/>
          </p:nvPr>
        </p:nvSpPr>
        <p:spPr/>
        <p:txBody>
          <a:bodyPr/>
          <a:lstStyle/>
          <a:p>
            <a:fld id="{48AED4EE-C9DA-462C-B712-3D4638B353E0}" type="slidenum">
              <a:rPr lang="en-US" smtClean="0"/>
              <a:t>33</a:t>
            </a:fld>
            <a:endParaRPr lang="en-US" dirty="0"/>
          </a:p>
        </p:txBody>
      </p:sp>
    </p:spTree>
    <p:extLst>
      <p:ext uri="{BB962C8B-B14F-4D97-AF65-F5344CB8AC3E}">
        <p14:creationId xmlns:p14="http://schemas.microsoft.com/office/powerpoint/2010/main" val="12766478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sz="1200" i="1" dirty="0">
                <a:solidFill>
                  <a:schemeClr val="accent1"/>
                </a:solidFill>
              </a:rPr>
              <a:t>One online, self-paced learning path provides an enhanced experience &amp; efficient pricing </a:t>
            </a:r>
          </a:p>
          <a:p>
            <a:pPr algn="ctr"/>
            <a:r>
              <a:rPr lang="en-US" sz="1200" i="1" dirty="0">
                <a:solidFill>
                  <a:schemeClr val="accent1"/>
                </a:solidFill>
              </a:rPr>
              <a:t>for new and recent hires </a:t>
            </a:r>
          </a:p>
          <a:p>
            <a:endParaRPr lang="en-US" dirty="0"/>
          </a:p>
          <a:p>
            <a:r>
              <a:rPr lang="en-US" dirty="0"/>
              <a:t>Improves</a:t>
            </a:r>
            <a:r>
              <a:rPr lang="en-US" baseline="0" dirty="0"/>
              <a:t> speed to proficiency </a:t>
            </a:r>
            <a:endParaRPr lang="en-US" dirty="0"/>
          </a:p>
          <a:p>
            <a:endParaRPr lang="en-US" dirty="0"/>
          </a:p>
          <a:p>
            <a:pPr marL="342891" indent="-342891">
              <a:buFont typeface="Arial" panose="020B0604020202020204" pitchFamily="34" charset="0"/>
              <a:buChar char="•"/>
            </a:pPr>
            <a:r>
              <a:rPr lang="en-US" sz="1200" dirty="0"/>
              <a:t>Provides critical background on individual and group life insurance and annuity products</a:t>
            </a:r>
          </a:p>
          <a:p>
            <a:pPr marL="342891" indent="-342891">
              <a:buFont typeface="Arial" panose="020B0604020202020204" pitchFamily="34" charset="0"/>
              <a:buChar char="•"/>
            </a:pPr>
            <a:r>
              <a:rPr lang="en-US" sz="1200" dirty="0"/>
              <a:t>Utilizes real-life scenarios to connect with an employees’ role within the organization</a:t>
            </a:r>
          </a:p>
          <a:p>
            <a:pPr marL="342891" indent="-342891">
              <a:buFont typeface="Arial" panose="020B0604020202020204" pitchFamily="34" charset="0"/>
              <a:buChar char="•"/>
            </a:pPr>
            <a:endParaRPr lang="en-US" sz="1200" dirty="0"/>
          </a:p>
          <a:p>
            <a:pPr marL="342891" indent="-342891">
              <a:buFont typeface="Arial" panose="020B0604020202020204" pitchFamily="34" charset="0"/>
              <a:buChar char="•"/>
            </a:pPr>
            <a:r>
              <a:rPr lang="en-US" sz="1200" dirty="0"/>
              <a:t>Engaged learning</a:t>
            </a:r>
          </a:p>
          <a:p>
            <a:pPr marL="342891" indent="-342891">
              <a:buFont typeface="Arial" panose="020B0604020202020204" pitchFamily="34" charset="0"/>
              <a:buChar char="•"/>
            </a:pPr>
            <a:r>
              <a:rPr lang="en-US" sz="1200" dirty="0"/>
              <a:t>Offers an early career accomplishment to build industry and organization loyalty</a:t>
            </a:r>
          </a:p>
          <a:p>
            <a:pPr marL="342891" indent="-342891">
              <a:buFont typeface="Arial" panose="020B0604020202020204" pitchFamily="34" charset="0"/>
              <a:buChar char="•"/>
            </a:pPr>
            <a:r>
              <a:rPr lang="en-US" sz="1200" dirty="0"/>
              <a:t>Creates excitement and engagement within the industry for early career professionals</a:t>
            </a:r>
          </a:p>
          <a:p>
            <a:pPr marL="342891" indent="-342891">
              <a:buFont typeface="Arial" panose="020B0604020202020204" pitchFamily="34" charset="0"/>
              <a:buChar char="•"/>
            </a:pPr>
            <a:endParaRPr lang="en-US" sz="1200" dirty="0"/>
          </a:p>
          <a:p>
            <a:pPr marL="0" indent="0">
              <a:buFont typeface="Arial" panose="020B0604020202020204" pitchFamily="34" charset="0"/>
              <a:buNone/>
            </a:pPr>
            <a:r>
              <a:rPr lang="en-US" sz="1200" dirty="0"/>
              <a:t>Simple</a:t>
            </a:r>
            <a:r>
              <a:rPr lang="en-US" sz="1200" baseline="0" dirty="0"/>
              <a:t> to Administer</a:t>
            </a:r>
            <a:endParaRPr lang="en-US" sz="1200" dirty="0"/>
          </a:p>
          <a:p>
            <a:pPr marL="380990" indent="-380990">
              <a:buFont typeface="Arial" panose="020B0604020202020204" pitchFamily="34" charset="0"/>
              <a:buChar char="•"/>
            </a:pPr>
            <a:r>
              <a:rPr lang="en-US" sz="1200" dirty="0"/>
              <a:t>Easily integrates into existing onboarding process &amp; compliments</a:t>
            </a:r>
            <a:r>
              <a:rPr lang="en-US" sz="1200" baseline="0" dirty="0"/>
              <a:t> skill building training </a:t>
            </a:r>
            <a:endParaRPr lang="en-US" sz="1200" dirty="0"/>
          </a:p>
          <a:p>
            <a:pPr marL="380990" indent="-380990">
              <a:buFont typeface="Arial" panose="020B0604020202020204" pitchFamily="34" charset="0"/>
              <a:buChar char="•"/>
            </a:pPr>
            <a:r>
              <a:rPr lang="en-US" sz="1200" dirty="0"/>
              <a:t>Exclusive discount with a packaged price of $495 for LOMA members</a:t>
            </a:r>
          </a:p>
          <a:p>
            <a:pPr marL="342891" indent="-342891">
              <a:buFont typeface="Arial" panose="020B0604020202020204" pitchFamily="34" charset="0"/>
              <a:buChar char="•"/>
            </a:pPr>
            <a:endParaRPr lang="en-US" sz="1200" dirty="0"/>
          </a:p>
          <a:p>
            <a:pPr marL="342891" indent="-342891">
              <a:buFont typeface="Arial" panose="020B0604020202020204" pitchFamily="34" charset="0"/>
              <a:buChar char="•"/>
            </a:pPr>
            <a:endParaRPr lang="en-US" sz="1200" dirty="0"/>
          </a:p>
          <a:p>
            <a:endParaRPr lang="en-US" dirty="0"/>
          </a:p>
        </p:txBody>
      </p:sp>
      <p:sp>
        <p:nvSpPr>
          <p:cNvPr id="4" name="Slide Number Placeholder 3"/>
          <p:cNvSpPr>
            <a:spLocks noGrp="1"/>
          </p:cNvSpPr>
          <p:nvPr>
            <p:ph type="sldNum" sz="quarter" idx="10"/>
          </p:nvPr>
        </p:nvSpPr>
        <p:spPr/>
        <p:txBody>
          <a:bodyPr/>
          <a:lstStyle/>
          <a:p>
            <a:fld id="{48AED4EE-C9DA-462C-B712-3D4638B353E0}" type="slidenum">
              <a:rPr lang="en-US" smtClean="0"/>
              <a:t>34</a:t>
            </a:fld>
            <a:endParaRPr lang="en-US" dirty="0"/>
          </a:p>
        </p:txBody>
      </p:sp>
    </p:spTree>
    <p:extLst>
      <p:ext uri="{BB962C8B-B14F-4D97-AF65-F5344CB8AC3E}">
        <p14:creationId xmlns:p14="http://schemas.microsoft.com/office/powerpoint/2010/main" val="39555652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48AED4EE-C9DA-462C-B712-3D4638B353E0}" type="slidenum">
              <a:rPr lang="en-US" smtClean="0"/>
              <a:t>36</a:t>
            </a:fld>
            <a:endParaRPr lang="en-US" dirty="0"/>
          </a:p>
        </p:txBody>
      </p:sp>
      <p:sp>
        <p:nvSpPr>
          <p:cNvPr id="5" name="Notes Placeholder 4"/>
          <p:cNvSpPr txBox="1">
            <a:spLocks noGrp="1"/>
          </p:cNvSpPr>
          <p:nvPr>
            <p:ph type="body" idx="1"/>
          </p:nvPr>
        </p:nvSpPr>
        <p:spPr>
          <a:prstGeom prst="rect">
            <a:avLst/>
          </a:prstGeom>
          <a:noFill/>
        </p:spPr>
        <p:txBody>
          <a:bodyPr wrap="square" rtlCol="0">
            <a:spAutoFit/>
          </a:bodyPr>
          <a:lstStyle/>
          <a:p>
            <a:pPr marL="0" indent="0">
              <a:buFont typeface="Arial" panose="020B0604020202020204" pitchFamily="34" charset="0"/>
              <a:buNone/>
            </a:pPr>
            <a:endParaRPr lang="en-US" sz="1200" b="0" i="0" dirty="0">
              <a:solidFill>
                <a:schemeClr val="tx2"/>
              </a:solidFill>
            </a:endParaRPr>
          </a:p>
          <a:p>
            <a:pPr marL="0" indent="0">
              <a:buFont typeface="Arial" panose="020B0604020202020204" pitchFamily="34" charset="0"/>
              <a:buNone/>
            </a:pPr>
            <a:endParaRPr lang="en-US" sz="1200" b="0" i="0" dirty="0">
              <a:solidFill>
                <a:schemeClr val="tx2"/>
              </a:solidFill>
            </a:endParaRPr>
          </a:p>
        </p:txBody>
      </p:sp>
    </p:spTree>
    <p:extLst>
      <p:ext uri="{BB962C8B-B14F-4D97-AF65-F5344CB8AC3E}">
        <p14:creationId xmlns:p14="http://schemas.microsoft.com/office/powerpoint/2010/main" val="36323092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a LOMA Member Survey, 94% of members rate Insurance Immersion among the most valuable programs we offer. Since it’s inception, more than 6,000 people at over 100 companies have attended Insurance Immersion.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a:lnSpc>
                <a:spcPct val="107000"/>
              </a:lnSpc>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Designed for top performers who need to quickly understand the life insurance business, </a:t>
            </a:r>
            <a:r>
              <a:rPr lang="en-US" sz="1800" i="1" kern="100" dirty="0">
                <a:effectLst/>
                <a:latin typeface="Calibri" panose="020F0502020204030204" pitchFamily="34" charset="0"/>
                <a:ea typeface="Calibri" panose="020F0502020204030204" pitchFamily="34" charset="0"/>
                <a:cs typeface="Times New Roman" panose="02020603050405020304" pitchFamily="18" charset="0"/>
              </a:rPr>
              <a:t>Insurance Immersion</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offers over 14 hours of dynamic, instructor-led content. Learners discuss and apply what they learn in small group activities, ask questions to clarify ideas, and relate answers to their specific roles.</a:t>
            </a:r>
          </a:p>
          <a:p>
            <a:pPr marL="0" marR="0">
              <a:lnSpc>
                <a:spcPct val="107000"/>
              </a:lnSpc>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Expert instructors provide a clear and concise overview of: </a:t>
            </a:r>
          </a:p>
          <a:p>
            <a:pPr marL="342900" marR="0" lvl="0" indent="-342900">
              <a:lnSpc>
                <a:spcPct val="107000"/>
              </a:lnSpc>
              <a:spcBef>
                <a:spcPts val="0"/>
              </a:spcBef>
              <a:spcAft>
                <a:spcPts val="0"/>
              </a:spcAft>
              <a:buFont typeface="Symbol" panose="05050102010706020507" pitchFamily="18" charset="2"/>
              <a:buChar cha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Industry trends</a:t>
            </a:r>
          </a:p>
          <a:p>
            <a:pPr marL="342900" marR="0" lvl="0" indent="-342900">
              <a:lnSpc>
                <a:spcPct val="107000"/>
              </a:lnSpc>
              <a:spcBef>
                <a:spcPts val="0"/>
              </a:spcBef>
              <a:spcAft>
                <a:spcPts val="0"/>
              </a:spcAft>
              <a:buFont typeface="Symbol" panose="05050102010706020507" pitchFamily="18" charset="2"/>
              <a:buChar cha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Life insurance products and operations</a:t>
            </a:r>
          </a:p>
          <a:p>
            <a:pPr marL="342900" marR="0" lvl="0" indent="-342900">
              <a:lnSpc>
                <a:spcPct val="107000"/>
              </a:lnSpc>
              <a:spcBef>
                <a:spcPts val="0"/>
              </a:spcBef>
              <a:spcAft>
                <a:spcPts val="0"/>
              </a:spcAft>
              <a:buFont typeface="Symbol" panose="05050102010706020507" pitchFamily="18" charset="2"/>
              <a:buChar cha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How insurers make money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48AED4EE-C9DA-462C-B712-3D4638B353E0}" type="slidenum">
              <a:rPr lang="en-US" smtClean="0"/>
              <a:t>37</a:t>
            </a:fld>
            <a:endParaRPr lang="en-US" dirty="0"/>
          </a:p>
        </p:txBody>
      </p:sp>
    </p:spTree>
    <p:extLst>
      <p:ext uri="{BB962C8B-B14F-4D97-AF65-F5344CB8AC3E}">
        <p14:creationId xmlns:p14="http://schemas.microsoft.com/office/powerpoint/2010/main" val="26830770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Insurance Immersion program has had overwhelmingly positive feedback.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I’d like to share a client success story from Western &amp; Southern Financial Group. Since 2015, Western &amp; Southern has provided the Insurance Immersion program to  475 associates (stat updated July 2023).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Heather </a:t>
            </a:r>
            <a:r>
              <a:rPr lang="en-US" dirty="0" err="1"/>
              <a:t>Swensgard</a:t>
            </a:r>
            <a:r>
              <a:rPr lang="en-US" dirty="0"/>
              <a:t>, AVP Talent stated “Immersion helps us upskill our associates, which ultimately helps improve their engagement, which in turn helps us retain top talent. Employees can navigate their roles more readily and have an impact.”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48AED4EE-C9DA-462C-B712-3D4638B353E0}" type="slidenum">
              <a:rPr lang="en-US" smtClean="0"/>
              <a:t>38</a:t>
            </a:fld>
            <a:endParaRPr lang="en-US" dirty="0"/>
          </a:p>
        </p:txBody>
      </p:sp>
    </p:spTree>
    <p:extLst>
      <p:ext uri="{BB962C8B-B14F-4D97-AF65-F5344CB8AC3E}">
        <p14:creationId xmlns:p14="http://schemas.microsoft.com/office/powerpoint/2010/main" val="22837297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Insurance Immersion is available to a variety of audiences. </a:t>
            </a:r>
          </a:p>
          <a:p>
            <a:r>
              <a:rPr lang="en-US" dirty="0"/>
              <a:t>Since 2008, </a:t>
            </a:r>
            <a:r>
              <a:rPr lang="en-US" b="1" dirty="0"/>
              <a:t>Insurance Immersion </a:t>
            </a:r>
            <a:r>
              <a:rPr lang="en-US" dirty="0"/>
              <a:t>has helped industry professionals quickly learn about the key concepts of life insurance products and company operations. This program is delivered live, either in-person or virtually via LOMA’s Adobe Connect virtual classroom. We offer open-enrollment public sessions 2-4 times per year as well as company-specific or private sessions. This program is great for newly recruited professionals who need to learn about the industry quickly, emerging leaders who need a broader perspective of the business, and skilled professionals with roles expanding beyond a single business unit. </a:t>
            </a:r>
          </a:p>
          <a:p>
            <a:endParaRPr lang="en-US" dirty="0"/>
          </a:p>
          <a:p>
            <a:r>
              <a:rPr lang="en-US" b="1" dirty="0"/>
              <a:t>Executive Immersion </a:t>
            </a:r>
            <a:r>
              <a:rPr lang="en-US" dirty="0"/>
              <a:t>expedites industry onboarding for executives. This 1:1 program is great for individual executives, small groups of executives, or Board of Directors. Leaders get to ask questions and discuss which course topics they’d like to focus on with a knowledgeable instructor. Executive Immersion offers 6 hours of instructions either in-person or virtually via Webex. </a:t>
            </a:r>
          </a:p>
        </p:txBody>
      </p:sp>
      <p:sp>
        <p:nvSpPr>
          <p:cNvPr id="4" name="Slide Number Placeholder 3"/>
          <p:cNvSpPr>
            <a:spLocks noGrp="1"/>
          </p:cNvSpPr>
          <p:nvPr>
            <p:ph type="sldNum" sz="quarter" idx="10"/>
          </p:nvPr>
        </p:nvSpPr>
        <p:spPr/>
        <p:txBody>
          <a:bodyPr/>
          <a:lstStyle/>
          <a:p>
            <a:fld id="{48AED4EE-C9DA-462C-B712-3D4638B353E0}" type="slidenum">
              <a:rPr lang="en-US" smtClean="0"/>
              <a:t>39</a:t>
            </a:fld>
            <a:endParaRPr lang="en-US" dirty="0"/>
          </a:p>
        </p:txBody>
      </p:sp>
    </p:spTree>
    <p:extLst>
      <p:ext uri="{BB962C8B-B14F-4D97-AF65-F5344CB8AC3E}">
        <p14:creationId xmlns:p14="http://schemas.microsoft.com/office/powerpoint/2010/main" val="41773512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Additional program feedback. </a:t>
            </a:r>
          </a:p>
        </p:txBody>
      </p:sp>
      <p:sp>
        <p:nvSpPr>
          <p:cNvPr id="4" name="Slide Number Placeholder 3"/>
          <p:cNvSpPr>
            <a:spLocks noGrp="1"/>
          </p:cNvSpPr>
          <p:nvPr>
            <p:ph type="sldNum" sz="quarter" idx="10"/>
          </p:nvPr>
        </p:nvSpPr>
        <p:spPr/>
        <p:txBody>
          <a:bodyPr/>
          <a:lstStyle/>
          <a:p>
            <a:fld id="{48AED4EE-C9DA-462C-B712-3D4638B353E0}" type="slidenum">
              <a:rPr lang="en-US" smtClean="0"/>
              <a:t>40</a:t>
            </a:fld>
            <a:endParaRPr lang="en-US" dirty="0"/>
          </a:p>
        </p:txBody>
      </p:sp>
    </p:spTree>
    <p:extLst>
      <p:ext uri="{BB962C8B-B14F-4D97-AF65-F5344CB8AC3E}">
        <p14:creationId xmlns:p14="http://schemas.microsoft.com/office/powerpoint/2010/main" val="18008729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Retain top talent with investments in their future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Expand your talent pool – recruit top talent with functional/skills expertise outside the industry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Increase new employee speed to proficiency with learning courses that prepare them to have an impact quickly</a:t>
            </a:r>
          </a:p>
          <a:p>
            <a:pPr marL="0" indent="0">
              <a:buFont typeface="Arial" panose="020B0604020202020204" pitchFamily="34" charset="0"/>
              <a:buNone/>
            </a:pPr>
            <a:endParaRPr lang="en-US" sz="1200" dirty="0"/>
          </a:p>
          <a:p>
            <a:pPr marL="285750" indent="-285750">
              <a:buFont typeface="Arial" panose="020B0604020202020204" pitchFamily="34" charset="0"/>
              <a:buChar char="•"/>
            </a:pPr>
            <a:r>
              <a:rPr lang="en-US" sz="1200" dirty="0"/>
              <a:t>Delivered </a:t>
            </a:r>
            <a:r>
              <a:rPr lang="en-US" sz="1200" b="1" dirty="0">
                <a:solidFill>
                  <a:srgbClr val="002F70"/>
                </a:solidFill>
              </a:rPr>
              <a:t>61,000+ </a:t>
            </a:r>
            <a:r>
              <a:rPr lang="en-US" sz="1200" dirty="0"/>
              <a:t>designation courses and </a:t>
            </a:r>
            <a:r>
              <a:rPr lang="en-US" sz="1200" b="1" dirty="0">
                <a:solidFill>
                  <a:srgbClr val="002F70"/>
                </a:solidFill>
              </a:rPr>
              <a:t>7,000+ </a:t>
            </a:r>
            <a:r>
              <a:rPr lang="en-US" sz="1200" dirty="0"/>
              <a:t>short online courses</a:t>
            </a:r>
          </a:p>
          <a:p>
            <a:pPr marL="285750" indent="-285750">
              <a:buFont typeface="Arial" panose="020B0604020202020204" pitchFamily="34" charset="0"/>
              <a:buChar char="•"/>
            </a:pPr>
            <a:r>
              <a:rPr lang="en-US" sz="1200" dirty="0"/>
              <a:t>Advanced foundational industry knowledge in more than </a:t>
            </a:r>
            <a:r>
              <a:rPr lang="en-US" sz="1200" b="1" dirty="0">
                <a:solidFill>
                  <a:srgbClr val="002F70"/>
                </a:solidFill>
              </a:rPr>
              <a:t>1,100 companies</a:t>
            </a:r>
            <a:endParaRPr lang="en-US" sz="1200" dirty="0"/>
          </a:p>
          <a:p>
            <a:pPr marL="285750" indent="-285750">
              <a:buFont typeface="Arial" panose="020B0604020202020204" pitchFamily="34" charset="0"/>
              <a:buChar char="•"/>
            </a:pPr>
            <a:r>
              <a:rPr lang="en-US" sz="1200" dirty="0"/>
              <a:t>Awarded </a:t>
            </a:r>
            <a:r>
              <a:rPr lang="en-US" sz="1200" b="1" dirty="0">
                <a:solidFill>
                  <a:srgbClr val="002F70"/>
                </a:solidFill>
              </a:rPr>
              <a:t>21,500+ </a:t>
            </a:r>
            <a:r>
              <a:rPr lang="en-US" sz="1200" dirty="0"/>
              <a:t>globally recognized professional designations and certificates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b="0" dirty="0"/>
              <a:t>Accelerate Impact Suite: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Increase new employees’ speed to proficiency with courses that prepare them to have an impact quickly. </a:t>
            </a:r>
          </a:p>
          <a:p>
            <a:r>
              <a:rPr lang="en-US" b="0" dirty="0"/>
              <a:t>Employees will gain a solid understanding of financial concepts to prepare them for successful job performance as well as build competence and confidence to contribute to your company’s overall profitability and growth. </a:t>
            </a:r>
          </a:p>
          <a:p>
            <a:endParaRPr lang="en-US" b="0" dirty="0"/>
          </a:p>
          <a:p>
            <a:r>
              <a:rPr lang="en-US" b="0" dirty="0"/>
              <a:t>Talent</a:t>
            </a:r>
            <a:r>
              <a:rPr lang="en-US" b="0" baseline="0" dirty="0"/>
              <a:t> Mobility Suite: </a:t>
            </a:r>
          </a:p>
          <a:p>
            <a:r>
              <a:rPr lang="en-US" b="0" dirty="0"/>
              <a:t>Boost employees’ knowledge through professional development</a:t>
            </a:r>
            <a:r>
              <a:rPr lang="en-US" b="0" baseline="0" dirty="0"/>
              <a:t> opportunities in topics such as compliance, customer service, and life insurance. Our globally-recognized professional designations and facilitated learning programs help learners navigate the challenges of our ever-changing industry and prepare for what lies ahead. </a:t>
            </a:r>
          </a:p>
          <a:p>
            <a:endParaRPr lang="en-US" b="0" baseline="0" dirty="0"/>
          </a:p>
          <a:p>
            <a:r>
              <a:rPr lang="en-US" b="0" baseline="0" dirty="0"/>
              <a:t>Strategic Leadership Experience: </a:t>
            </a:r>
          </a:p>
          <a:p>
            <a:r>
              <a:rPr lang="en-US" b="0" baseline="0" dirty="0"/>
              <a:t>This nomination-only program, in partnership with Wharton Executive Education </a:t>
            </a:r>
            <a:r>
              <a:rPr lang="en-US" b="0" i="0" dirty="0">
                <a:solidFill>
                  <a:srgbClr val="FFFFFF"/>
                </a:solidFill>
                <a:effectLst/>
                <a:latin typeface="Open Sans" panose="020B0606030504020204" pitchFamily="34" charset="0"/>
              </a:rPr>
              <a:t>focuses exclusively on critical opportunities facing our industry today — including key trends, enterprise thinking and financial decision-making, operational excellence, and growth strategies. </a:t>
            </a:r>
            <a:endParaRPr lang="en-US" b="0"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8AED4EE-C9DA-462C-B712-3D4638B353E0}"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18714413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dirty="0"/>
              <a:t>Schedule a meeting with LOMA’s Member Solutions Director and our Facilitated Learning Team to discuss the various options.  </a:t>
            </a:r>
          </a:p>
          <a:p>
            <a:pPr marL="742950" lvl="1" indent="-285750">
              <a:buFont typeface="Arial" panose="020B0604020202020204" pitchFamily="34" charset="0"/>
              <a:buChar char="•"/>
            </a:pPr>
            <a:r>
              <a:rPr lang="en-US" dirty="0"/>
              <a:t>Who to include</a:t>
            </a:r>
          </a:p>
          <a:p>
            <a:pPr marL="1200150" lvl="2" indent="-285750">
              <a:buFont typeface="Arial" panose="020B0604020202020204" pitchFamily="34" charset="0"/>
              <a:buChar char="•"/>
            </a:pPr>
            <a:r>
              <a:rPr lang="en-US" dirty="0"/>
              <a:t>L&amp;D contacts</a:t>
            </a:r>
          </a:p>
          <a:p>
            <a:pPr marL="1200150" lvl="2" indent="-285750">
              <a:buFont typeface="Arial" panose="020B0604020202020204" pitchFamily="34" charset="0"/>
              <a:buChar char="•"/>
            </a:pPr>
            <a:r>
              <a:rPr lang="en-US" dirty="0"/>
              <a:t>HR contacts</a:t>
            </a:r>
          </a:p>
          <a:p>
            <a:pPr marL="1200150" lvl="2" indent="-285750">
              <a:buFont typeface="Arial" panose="020B0604020202020204" pitchFamily="34" charset="0"/>
              <a:buChar char="•"/>
            </a:pPr>
            <a:r>
              <a:rPr lang="en-US" dirty="0"/>
              <a:t>Business Unit contacts</a:t>
            </a:r>
          </a:p>
          <a:p>
            <a:pPr marL="742950" lvl="1" indent="-285750">
              <a:buFont typeface="Arial" panose="020B0604020202020204" pitchFamily="34" charset="0"/>
              <a:buChar char="•"/>
            </a:pPr>
            <a:r>
              <a:rPr lang="en-US" dirty="0"/>
              <a:t>Determine target audience(s)</a:t>
            </a:r>
          </a:p>
          <a:p>
            <a:pPr marL="1200150" lvl="2" indent="-285750">
              <a:buFont typeface="Arial" panose="020B0604020202020204" pitchFamily="34" charset="0"/>
              <a:buChar char="•"/>
            </a:pPr>
            <a:r>
              <a:rPr lang="en-US" dirty="0"/>
              <a:t>Think outside the box/who might benefit (e.g. finance, IT, </a:t>
            </a:r>
            <a:r>
              <a:rPr lang="en-US" dirty="0" err="1"/>
              <a:t>etc</a:t>
            </a:r>
            <a:r>
              <a:rPr lang="en-US" dirty="0"/>
              <a:t>)</a:t>
            </a:r>
          </a:p>
          <a:p>
            <a:pPr marL="1200150" lvl="2" indent="-285750">
              <a:buFont typeface="Arial" panose="020B0604020202020204" pitchFamily="34" charset="0"/>
              <a:buChar char="•"/>
            </a:pPr>
            <a:r>
              <a:rPr lang="en-US" dirty="0"/>
              <a:t>Are the groups the right size/do you need to combine areas</a:t>
            </a:r>
          </a:p>
          <a:p>
            <a:pPr marL="1200150" lvl="2" indent="-285750">
              <a:buFont typeface="Arial" panose="020B0604020202020204" pitchFamily="34" charset="0"/>
              <a:buChar char="•"/>
            </a:pPr>
            <a:r>
              <a:rPr lang="en-US" dirty="0"/>
              <a:t>Are any of these areas time restricted (e.g. Call Centers with coverage schedules)</a:t>
            </a:r>
          </a:p>
          <a:p>
            <a:pPr marL="742950" lvl="1" indent="-285750">
              <a:buFont typeface="Arial" panose="020B0604020202020204" pitchFamily="34" charset="0"/>
              <a:buChar char="•"/>
            </a:pPr>
            <a:r>
              <a:rPr lang="en-US" dirty="0"/>
              <a:t>Schedule secondary meeting</a:t>
            </a:r>
          </a:p>
          <a:p>
            <a:pPr marL="1200150" lvl="2" indent="-285750">
              <a:buFont typeface="Arial" panose="020B0604020202020204" pitchFamily="34" charset="0"/>
              <a:buChar char="•"/>
            </a:pPr>
            <a:r>
              <a:rPr lang="en-US" dirty="0"/>
              <a:t>Answer outstanding questions</a:t>
            </a:r>
          </a:p>
          <a:p>
            <a:pPr marL="1200150" lvl="2" indent="-285750">
              <a:buFont typeface="Arial" panose="020B0604020202020204" pitchFamily="34" charset="0"/>
              <a:buChar char="•"/>
            </a:pPr>
            <a:r>
              <a:rPr lang="en-US" dirty="0"/>
              <a:t>Determine how best to move forward if parties agree the sessions meet the need</a:t>
            </a:r>
          </a:p>
          <a:p>
            <a:endParaRPr lang="en-US" dirty="0"/>
          </a:p>
        </p:txBody>
      </p:sp>
      <p:sp>
        <p:nvSpPr>
          <p:cNvPr id="4" name="Slide Number Placeholder 3"/>
          <p:cNvSpPr>
            <a:spLocks noGrp="1"/>
          </p:cNvSpPr>
          <p:nvPr>
            <p:ph type="sldNum" sz="quarter" idx="5"/>
          </p:nvPr>
        </p:nvSpPr>
        <p:spPr/>
        <p:txBody>
          <a:bodyPr/>
          <a:lstStyle/>
          <a:p>
            <a:fld id="{48AED4EE-C9DA-462C-B712-3D4638B353E0}" type="slidenum">
              <a:rPr lang="en-US" smtClean="0"/>
              <a:t>41</a:t>
            </a:fld>
            <a:endParaRPr lang="en-US" dirty="0"/>
          </a:p>
        </p:txBody>
      </p:sp>
    </p:spTree>
    <p:extLst>
      <p:ext uri="{BB962C8B-B14F-4D97-AF65-F5344CB8AC3E}">
        <p14:creationId xmlns:p14="http://schemas.microsoft.com/office/powerpoint/2010/main" val="327348564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AED4EE-C9DA-462C-B712-3D4638B353E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381374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48AED4EE-C9DA-462C-B712-3D4638B353E0}" type="slidenum">
              <a:rPr lang="en-US" smtClean="0"/>
              <a:t>44</a:t>
            </a:fld>
            <a:endParaRPr lang="en-US" dirty="0"/>
          </a:p>
        </p:txBody>
      </p:sp>
      <p:sp>
        <p:nvSpPr>
          <p:cNvPr id="5" name="Notes Placeholder 4"/>
          <p:cNvSpPr txBox="1">
            <a:spLocks noGrp="1"/>
          </p:cNvSpPr>
          <p:nvPr>
            <p:ph type="body" idx="1"/>
          </p:nvPr>
        </p:nvSpPr>
        <p:spPr>
          <a:prstGeom prst="rect">
            <a:avLst/>
          </a:prstGeom>
          <a:noFill/>
        </p:spPr>
        <p:txBody>
          <a:bodyPr wrap="square" rtlCol="0">
            <a:spAutoFit/>
          </a:bodyPr>
          <a:lstStyle/>
          <a:p>
            <a:pPr marL="0" indent="0">
              <a:buFont typeface="Arial" panose="020B0604020202020204" pitchFamily="34" charset="0"/>
              <a:buNone/>
            </a:pPr>
            <a:endParaRPr lang="en-US" sz="1200" b="1" i="1" dirty="0">
              <a:solidFill>
                <a:schemeClr val="tx2"/>
              </a:solidFill>
            </a:endParaRPr>
          </a:p>
        </p:txBody>
      </p:sp>
    </p:spTree>
    <p:extLst>
      <p:ext uri="{BB962C8B-B14F-4D97-AF65-F5344CB8AC3E}">
        <p14:creationId xmlns:p14="http://schemas.microsoft.com/office/powerpoint/2010/main" val="87278345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AED4EE-C9DA-462C-B712-3D4638B353E0}" type="slidenum">
              <a:rPr lang="en-US" smtClean="0"/>
              <a:t>45</a:t>
            </a:fld>
            <a:endParaRPr lang="en-US" dirty="0"/>
          </a:p>
        </p:txBody>
      </p:sp>
    </p:spTree>
    <p:extLst>
      <p:ext uri="{BB962C8B-B14F-4D97-AF65-F5344CB8AC3E}">
        <p14:creationId xmlns:p14="http://schemas.microsoft.com/office/powerpoint/2010/main" val="353939490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AED4EE-C9DA-462C-B712-3D4638B353E0}" type="slidenum">
              <a:rPr lang="en-US" smtClean="0"/>
              <a:t>46</a:t>
            </a:fld>
            <a:endParaRPr lang="en-US" dirty="0"/>
          </a:p>
        </p:txBody>
      </p:sp>
    </p:spTree>
    <p:extLst>
      <p:ext uri="{BB962C8B-B14F-4D97-AF65-F5344CB8AC3E}">
        <p14:creationId xmlns:p14="http://schemas.microsoft.com/office/powerpoint/2010/main" val="105254472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AED4EE-C9DA-462C-B712-3D4638B353E0}" type="slidenum">
              <a:rPr lang="en-US" smtClean="0"/>
              <a:t>48</a:t>
            </a:fld>
            <a:endParaRPr lang="en-US" dirty="0"/>
          </a:p>
        </p:txBody>
      </p:sp>
    </p:spTree>
    <p:extLst>
      <p:ext uri="{BB962C8B-B14F-4D97-AF65-F5344CB8AC3E}">
        <p14:creationId xmlns:p14="http://schemas.microsoft.com/office/powerpoint/2010/main" val="395556522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AED4EE-C9DA-462C-B712-3D4638B353E0}" type="slidenum">
              <a:rPr lang="en-US" smtClean="0"/>
              <a:t>52</a:t>
            </a:fld>
            <a:endParaRPr lang="en-US" dirty="0"/>
          </a:p>
        </p:txBody>
      </p:sp>
    </p:spTree>
    <p:extLst>
      <p:ext uri="{BB962C8B-B14F-4D97-AF65-F5344CB8AC3E}">
        <p14:creationId xmlns:p14="http://schemas.microsoft.com/office/powerpoint/2010/main" val="376842751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solidFill>
                  <a:schemeClr val="tx1"/>
                </a:solidFill>
              </a:rPr>
              <a:t>LOMA’s Strategic Leadership Experience (nomination only) improves your bench strength and prepares the next generation of leaders</a:t>
            </a:r>
            <a:endParaRPr lang="en-US" sz="1200" b="0" dirty="0">
              <a:solidFill>
                <a:schemeClr val="tx1"/>
              </a:solidFill>
            </a:endParaRPr>
          </a:p>
          <a:p>
            <a:endParaRPr lang="en-US" dirty="0"/>
          </a:p>
          <a:p>
            <a:r>
              <a:rPr lang="en-US" b="1" dirty="0"/>
              <a:t>Proposed</a:t>
            </a:r>
            <a:r>
              <a:rPr lang="en-US" b="1" baseline="0" dirty="0"/>
              <a:t> language for Strategic Leadership Experience:</a:t>
            </a:r>
          </a:p>
          <a:p>
            <a:r>
              <a:rPr lang="en-US" sz="1200" b="0" i="0" kern="1200" dirty="0">
                <a:solidFill>
                  <a:schemeClr val="tx1"/>
                </a:solidFill>
                <a:effectLst/>
                <a:latin typeface="+mn-lt"/>
                <a:ea typeface="+mn-ea"/>
                <a:cs typeface="+mn-cs"/>
              </a:rPr>
              <a:t>Developed in partnership with Wharton Executive Education and our member companies, the </a:t>
            </a:r>
            <a:r>
              <a:rPr lang="en-US" sz="1200" b="0" i="1" kern="1200" dirty="0">
                <a:solidFill>
                  <a:schemeClr val="tx1"/>
                </a:solidFill>
                <a:effectLst/>
                <a:latin typeface="+mn-lt"/>
                <a:ea typeface="+mn-ea"/>
                <a:cs typeface="+mn-cs"/>
              </a:rPr>
              <a:t>Strategic Leadership Experience</a:t>
            </a:r>
            <a:r>
              <a:rPr lang="en-US" sz="1200" b="0" i="0" kern="1200" dirty="0">
                <a:solidFill>
                  <a:schemeClr val="tx1"/>
                </a:solidFill>
                <a:effectLst/>
                <a:latin typeface="+mn-lt"/>
                <a:ea typeface="+mn-ea"/>
                <a:cs typeface="+mn-cs"/>
              </a:rPr>
              <a:t> focuses exclusively on top-of-mind issues facing our industry today — including key industry trends, critical thinking and decision-making, operational excellence, and mergers &amp; acquisitions.</a:t>
            </a:r>
          </a:p>
          <a:p>
            <a:r>
              <a:rPr lang="en-US" sz="1200" b="0" i="0" kern="1200" dirty="0">
                <a:solidFill>
                  <a:schemeClr val="tx1"/>
                </a:solidFill>
                <a:effectLst/>
                <a:latin typeface="+mn-lt"/>
                <a:ea typeface="+mn-ea"/>
                <a:cs typeface="+mn-cs"/>
              </a:rPr>
              <a:t>This nomination-only program will equip senior leaders with the knowledge and skills needed to continue to transform the annuity, life insurance, retirement, and workplace benefits industries. </a:t>
            </a:r>
          </a:p>
          <a:p>
            <a:r>
              <a:rPr lang="en-US" dirty="0"/>
              <a:t>Reach out to</a:t>
            </a:r>
            <a:r>
              <a:rPr lang="en-US" baseline="0" dirty="0"/>
              <a:t> Janet Castricum, LLIF, Director of Executive Development, at jcastricum@limra.com for more information. </a:t>
            </a:r>
            <a:endParaRPr lang="en-US" dirty="0"/>
          </a:p>
        </p:txBody>
      </p:sp>
      <p:sp>
        <p:nvSpPr>
          <p:cNvPr id="4" name="Slide Number Placeholder 3"/>
          <p:cNvSpPr>
            <a:spLocks noGrp="1"/>
          </p:cNvSpPr>
          <p:nvPr>
            <p:ph type="sldNum" sz="quarter" idx="10"/>
          </p:nvPr>
        </p:nvSpPr>
        <p:spPr/>
        <p:txBody>
          <a:bodyPr/>
          <a:lstStyle/>
          <a:p>
            <a:fld id="{48AED4EE-C9DA-462C-B712-3D4638B353E0}" type="slidenum">
              <a:rPr lang="en-US" smtClean="0"/>
              <a:t>54</a:t>
            </a:fld>
            <a:endParaRPr lang="en-US"/>
          </a:p>
        </p:txBody>
      </p:sp>
    </p:spTree>
    <p:extLst>
      <p:ext uri="{BB962C8B-B14F-4D97-AF65-F5344CB8AC3E}">
        <p14:creationId xmlns:p14="http://schemas.microsoft.com/office/powerpoint/2010/main" val="7038832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AED4EE-C9DA-462C-B712-3D4638B353E0}" type="slidenum">
              <a:rPr lang="en-US" smtClean="0"/>
              <a:t>7</a:t>
            </a:fld>
            <a:endParaRPr lang="en-US" dirty="0"/>
          </a:p>
        </p:txBody>
      </p:sp>
    </p:spTree>
    <p:extLst>
      <p:ext uri="{BB962C8B-B14F-4D97-AF65-F5344CB8AC3E}">
        <p14:creationId xmlns:p14="http://schemas.microsoft.com/office/powerpoint/2010/main" val="18916391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80990" indent="-380990">
              <a:buClr>
                <a:schemeClr val="tx1"/>
              </a:buClr>
              <a:buFont typeface="Arial" panose="020B0604020202020204" pitchFamily="34" charset="0"/>
              <a:buChar char="•"/>
            </a:pPr>
            <a:r>
              <a:rPr lang="en-US" sz="1200" kern="0" dirty="0"/>
              <a:t>Creates excitement and engagement within the industry for early career professionals</a:t>
            </a:r>
          </a:p>
          <a:p>
            <a:pPr marL="380990" indent="-380990">
              <a:buClr>
                <a:schemeClr val="tx1"/>
              </a:buClr>
              <a:buFont typeface="Arial" panose="020B0604020202020204" pitchFamily="34" charset="0"/>
              <a:buChar char="•"/>
            </a:pPr>
            <a:r>
              <a:rPr lang="en-US" sz="1200" kern="0" dirty="0"/>
              <a:t>Pathway easily integrated into existing onboarding process</a:t>
            </a:r>
          </a:p>
          <a:p>
            <a:pPr marL="380990" indent="-380990">
              <a:buClr>
                <a:schemeClr val="tx1"/>
              </a:buClr>
              <a:buFont typeface="Arial" panose="020B0604020202020204" pitchFamily="34" charset="0"/>
              <a:buChar char="•"/>
            </a:pPr>
            <a:r>
              <a:rPr lang="en-US" sz="1200" kern="0" dirty="0"/>
              <a:t>Simplified administration process </a:t>
            </a:r>
          </a:p>
          <a:p>
            <a:pPr marL="380990" indent="-380990">
              <a:buClr>
                <a:schemeClr val="tx1"/>
              </a:buClr>
              <a:buFont typeface="Arial" panose="020B0604020202020204" pitchFamily="34" charset="0"/>
              <a:buChar char="•"/>
            </a:pPr>
            <a:r>
              <a:rPr lang="en-US" sz="1200" kern="0" dirty="0"/>
              <a:t>A 25% exclusive discount with a packaged price of $495 for LOMA members</a:t>
            </a:r>
            <a:endParaRPr lang="en-US" sz="1200" dirty="0"/>
          </a:p>
          <a:p>
            <a:pPr marL="380990" indent="-380990">
              <a:buFont typeface="Arial" panose="020B0604020202020204" pitchFamily="34" charset="0"/>
              <a:buChar char="•"/>
            </a:pPr>
            <a:r>
              <a:rPr lang="en-US" sz="1200" dirty="0"/>
              <a:t>Offers an early career accomplishment to build industry and organization loyalty</a:t>
            </a:r>
          </a:p>
          <a:p>
            <a:pPr marL="342891" indent="-342891">
              <a:buFont typeface="Arial" panose="020B0604020202020204" pitchFamily="34" charset="0"/>
              <a:buChar char="•"/>
            </a:pPr>
            <a:endParaRPr lang="en-US" sz="1200" dirty="0"/>
          </a:p>
          <a:p>
            <a:pPr marL="342891" indent="-342891">
              <a:buFont typeface="Arial" panose="020B0604020202020204" pitchFamily="34" charset="0"/>
              <a:buChar char="•"/>
            </a:pPr>
            <a:endParaRPr lang="en-US" sz="1200" dirty="0"/>
          </a:p>
          <a:p>
            <a:endParaRPr lang="en-US" dirty="0"/>
          </a:p>
        </p:txBody>
      </p:sp>
      <p:sp>
        <p:nvSpPr>
          <p:cNvPr id="4" name="Slide Number Placeholder 3"/>
          <p:cNvSpPr>
            <a:spLocks noGrp="1"/>
          </p:cNvSpPr>
          <p:nvPr>
            <p:ph type="sldNum" sz="quarter" idx="10"/>
          </p:nvPr>
        </p:nvSpPr>
        <p:spPr/>
        <p:txBody>
          <a:bodyPr/>
          <a:lstStyle/>
          <a:p>
            <a:fld id="{48AED4EE-C9DA-462C-B712-3D4638B353E0}" type="slidenum">
              <a:rPr lang="en-US" smtClean="0"/>
              <a:t>8</a:t>
            </a:fld>
            <a:endParaRPr lang="en-US" dirty="0"/>
          </a:p>
        </p:txBody>
      </p:sp>
    </p:spTree>
    <p:extLst>
      <p:ext uri="{BB962C8B-B14F-4D97-AF65-F5344CB8AC3E}">
        <p14:creationId xmlns:p14="http://schemas.microsoft.com/office/powerpoint/2010/main" val="38662235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a LOMA Member Survey, 94% of members rate Insurance Immersion among the most valuable programs we offer. Since it’s inception, more than 6,000 people at over 100 companies have attended Insurance Immersion.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a:lnSpc>
                <a:spcPct val="107000"/>
              </a:lnSpc>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Designed for top performers who need to quickly understand the life insurance business, </a:t>
            </a:r>
            <a:r>
              <a:rPr lang="en-US" sz="1800" i="1" kern="100" dirty="0">
                <a:effectLst/>
                <a:latin typeface="Calibri" panose="020F0502020204030204" pitchFamily="34" charset="0"/>
                <a:ea typeface="Calibri" panose="020F0502020204030204" pitchFamily="34" charset="0"/>
                <a:cs typeface="Times New Roman" panose="02020603050405020304" pitchFamily="18" charset="0"/>
              </a:rPr>
              <a:t>Insurance Immersion</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offers over 14 hours of dynamic, instructor-led content. Learners discuss and apply what they learn in small group activities, ask questions to clarify ideas, and relate answers to their specific roles.</a:t>
            </a:r>
          </a:p>
          <a:p>
            <a:pPr marL="0" marR="0">
              <a:lnSpc>
                <a:spcPct val="107000"/>
              </a:lnSpc>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Expert instructors provide a clear and concise overview of: </a:t>
            </a:r>
          </a:p>
          <a:p>
            <a:pPr marL="342900" marR="0" lvl="0" indent="-342900">
              <a:lnSpc>
                <a:spcPct val="107000"/>
              </a:lnSpc>
              <a:spcBef>
                <a:spcPts val="0"/>
              </a:spcBef>
              <a:spcAft>
                <a:spcPts val="0"/>
              </a:spcAft>
              <a:buFont typeface="Symbol" panose="05050102010706020507" pitchFamily="18" charset="2"/>
              <a:buChar cha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Industry trends</a:t>
            </a:r>
          </a:p>
          <a:p>
            <a:pPr marL="342900" marR="0" lvl="0" indent="-342900">
              <a:lnSpc>
                <a:spcPct val="107000"/>
              </a:lnSpc>
              <a:spcBef>
                <a:spcPts val="0"/>
              </a:spcBef>
              <a:spcAft>
                <a:spcPts val="0"/>
              </a:spcAft>
              <a:buFont typeface="Symbol" panose="05050102010706020507" pitchFamily="18" charset="2"/>
              <a:buChar cha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Life insurance products and operations</a:t>
            </a:r>
          </a:p>
          <a:p>
            <a:pPr marL="342900" marR="0" lvl="0" indent="-342900">
              <a:lnSpc>
                <a:spcPct val="107000"/>
              </a:lnSpc>
              <a:spcBef>
                <a:spcPts val="0"/>
              </a:spcBef>
              <a:spcAft>
                <a:spcPts val="0"/>
              </a:spcAft>
              <a:buFont typeface="Symbol" panose="05050102010706020507" pitchFamily="18" charset="2"/>
              <a:buChar cha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How insurers make money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48AED4EE-C9DA-462C-B712-3D4638B353E0}" type="slidenum">
              <a:rPr lang="en-US" smtClean="0"/>
              <a:t>10</a:t>
            </a:fld>
            <a:endParaRPr lang="en-US" dirty="0"/>
          </a:p>
        </p:txBody>
      </p:sp>
    </p:spTree>
    <p:extLst>
      <p:ext uri="{BB962C8B-B14F-4D97-AF65-F5344CB8AC3E}">
        <p14:creationId xmlns:p14="http://schemas.microsoft.com/office/powerpoint/2010/main" val="26830770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AED4EE-C9DA-462C-B712-3D4638B353E0}" type="slidenum">
              <a:rPr lang="en-US" smtClean="0"/>
              <a:t>11</a:t>
            </a:fld>
            <a:endParaRPr lang="en-US" dirty="0"/>
          </a:p>
        </p:txBody>
      </p:sp>
    </p:spTree>
    <p:extLst>
      <p:ext uri="{BB962C8B-B14F-4D97-AF65-F5344CB8AC3E}">
        <p14:creationId xmlns:p14="http://schemas.microsoft.com/office/powerpoint/2010/main" val="3597289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AED4EE-C9DA-462C-B712-3D4638B353E0}" type="slidenum">
              <a:rPr lang="en-US" smtClean="0"/>
              <a:t>12</a:t>
            </a:fld>
            <a:endParaRPr lang="en-US" dirty="0"/>
          </a:p>
        </p:txBody>
      </p:sp>
    </p:spTree>
    <p:extLst>
      <p:ext uri="{BB962C8B-B14F-4D97-AF65-F5344CB8AC3E}">
        <p14:creationId xmlns:p14="http://schemas.microsoft.com/office/powerpoint/2010/main" val="9668322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AED4EE-C9DA-462C-B712-3D4638B353E0}" type="slidenum">
              <a:rPr lang="en-US" smtClean="0"/>
              <a:t>13</a:t>
            </a:fld>
            <a:endParaRPr lang="en-US" dirty="0"/>
          </a:p>
        </p:txBody>
      </p:sp>
    </p:spTree>
    <p:extLst>
      <p:ext uri="{BB962C8B-B14F-4D97-AF65-F5344CB8AC3E}">
        <p14:creationId xmlns:p14="http://schemas.microsoft.com/office/powerpoint/2010/main" val="395556522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Master" Target="../slideMasters/slideMaster2.xml"/><Relationship Id="rId4" Type="http://schemas.openxmlformats.org/officeDocument/2006/relationships/image" Target="../media/image11.png"/></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g"/><Relationship Id="rId1" Type="http://schemas.openxmlformats.org/officeDocument/2006/relationships/slideMaster" Target="../slideMasters/slideMaster3.xml"/><Relationship Id="rId4" Type="http://schemas.openxmlformats.org/officeDocument/2006/relationships/image" Target="../media/image18.png"/></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9.jpe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page">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6824" y="-571500"/>
            <a:ext cx="12195955" cy="6812280"/>
          </a:xfrm>
          <a:prstGeom prst="rect">
            <a:avLst/>
          </a:prstGeom>
        </p:spPr>
      </p:pic>
      <p:sp>
        <p:nvSpPr>
          <p:cNvPr id="10" name="Rectangle 9"/>
          <p:cNvSpPr/>
          <p:nvPr userDrawn="1"/>
        </p:nvSpPr>
        <p:spPr>
          <a:xfrm>
            <a:off x="0" y="4995950"/>
            <a:ext cx="12198096" cy="1868734"/>
          </a:xfrm>
          <a:prstGeom prst="rect">
            <a:avLst/>
          </a:prstGeom>
          <a:solidFill>
            <a:srgbClr val="002F70"/>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endParaRPr lang="en-US" dirty="0"/>
          </a:p>
        </p:txBody>
      </p:sp>
      <p:sp>
        <p:nvSpPr>
          <p:cNvPr id="13" name="Rectangle 2"/>
          <p:cNvSpPr>
            <a:spLocks noGrp="1" noChangeArrowheads="1"/>
          </p:cNvSpPr>
          <p:nvPr>
            <p:ph type="ctrTitle" hasCustomPrompt="1"/>
          </p:nvPr>
        </p:nvSpPr>
        <p:spPr>
          <a:xfrm>
            <a:off x="441028" y="5380260"/>
            <a:ext cx="5446762" cy="477054"/>
          </a:xfrm>
          <a:prstGeom prst="rect">
            <a:avLst/>
          </a:prstGeom>
          <a:noFill/>
          <a:effectLst/>
        </p:spPr>
        <p:txBody>
          <a:bodyPr wrap="square" lIns="0" rIns="182880" bIns="0" anchor="b" anchorCtr="0">
            <a:spAutoFit/>
          </a:bodyPr>
          <a:lstStyle>
            <a:lvl1pPr algn="l">
              <a:lnSpc>
                <a:spcPct val="100000"/>
              </a:lnSpc>
              <a:defRPr sz="2800" b="0">
                <a:solidFill>
                  <a:schemeClr val="bg1"/>
                </a:solidFill>
                <a:latin typeface="Arial"/>
                <a:cs typeface="Arial"/>
              </a:defRPr>
            </a:lvl1pPr>
          </a:lstStyle>
          <a:p>
            <a:r>
              <a:rPr lang="en-US" dirty="0"/>
              <a:t>Click to add Title</a:t>
            </a:r>
          </a:p>
        </p:txBody>
      </p:sp>
      <p:pic>
        <p:nvPicPr>
          <p:cNvPr id="11" name="Picture 10"/>
          <p:cNvPicPr>
            <a:picLocks noChangeAspect="1"/>
          </p:cNvPicPr>
          <p:nvPr userDrawn="1"/>
        </p:nvPicPr>
        <p:blipFill rotWithShape="1">
          <a:blip r:embed="rId3" cstate="email">
            <a:extLst>
              <a:ext uri="{28A0092B-C50C-407E-A947-70E740481C1C}">
                <a14:useLocalDpi xmlns:a14="http://schemas.microsoft.com/office/drawing/2010/main"/>
              </a:ext>
            </a:extLst>
          </a:blip>
          <a:srcRect r="-1"/>
          <a:stretch/>
        </p:blipFill>
        <p:spPr>
          <a:xfrm>
            <a:off x="-6824" y="1857042"/>
            <a:ext cx="1131113" cy="2562474"/>
          </a:xfrm>
          <a:prstGeom prst="rect">
            <a:avLst/>
          </a:prstGeom>
        </p:spPr>
      </p:pic>
      <p:sp>
        <p:nvSpPr>
          <p:cNvPr id="20" name="Text Placeholder 2"/>
          <p:cNvSpPr>
            <a:spLocks noGrp="1"/>
          </p:cNvSpPr>
          <p:nvPr>
            <p:ph type="body" sz="quarter" idx="10"/>
          </p:nvPr>
        </p:nvSpPr>
        <p:spPr>
          <a:xfrm>
            <a:off x="441028" y="5909711"/>
            <a:ext cx="5449824" cy="333375"/>
          </a:xfrm>
          <a:prstGeom prst="rect">
            <a:avLst/>
          </a:prstGeom>
        </p:spPr>
        <p:txBody>
          <a:bodyPr lIns="0" tIns="0" rIns="0" bIns="0" anchor="ctr" anchorCtr="0"/>
          <a:lstStyle>
            <a:lvl1pPr>
              <a:defRPr sz="1800">
                <a:solidFill>
                  <a:schemeClr val="bg1"/>
                </a:solidFill>
              </a:defRPr>
            </a:lvl1pPr>
          </a:lstStyle>
          <a:p>
            <a:pPr lvl="0"/>
            <a:r>
              <a:rPr lang="en-US"/>
              <a:t>Edit Master text styles</a:t>
            </a:r>
          </a:p>
        </p:txBody>
      </p:sp>
      <p:sp>
        <p:nvSpPr>
          <p:cNvPr id="21" name="Text Placeholder 2"/>
          <p:cNvSpPr>
            <a:spLocks noGrp="1"/>
          </p:cNvSpPr>
          <p:nvPr>
            <p:ph type="body" sz="quarter" idx="11"/>
          </p:nvPr>
        </p:nvSpPr>
        <p:spPr>
          <a:xfrm>
            <a:off x="441028" y="6248926"/>
            <a:ext cx="5449824" cy="333375"/>
          </a:xfrm>
          <a:prstGeom prst="rect">
            <a:avLst/>
          </a:prstGeom>
        </p:spPr>
        <p:txBody>
          <a:bodyPr lIns="0" tIns="0" rIns="0" bIns="0" anchor="ctr" anchorCtr="0"/>
          <a:lstStyle>
            <a:lvl1pPr>
              <a:defRPr sz="1600" i="1">
                <a:solidFill>
                  <a:schemeClr val="bg1"/>
                </a:solidFill>
              </a:defRPr>
            </a:lvl1pPr>
          </a:lstStyle>
          <a:p>
            <a:pPr lvl="0"/>
            <a:r>
              <a:rPr lang="en-US"/>
              <a:t>Edit Master text styles</a:t>
            </a:r>
          </a:p>
        </p:txBody>
      </p:sp>
      <p:pic>
        <p:nvPicPr>
          <p:cNvPr id="16" name="Picture 15"/>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560754" y="6069026"/>
            <a:ext cx="2212146" cy="653526"/>
          </a:xfrm>
          <a:prstGeom prst="rect">
            <a:avLst/>
          </a:prstGeom>
        </p:spPr>
      </p:pic>
    </p:spTree>
    <p:extLst>
      <p:ext uri="{BB962C8B-B14F-4D97-AF65-F5344CB8AC3E}">
        <p14:creationId xmlns:p14="http://schemas.microsoft.com/office/powerpoint/2010/main" val="2545602925"/>
      </p:ext>
    </p:extLst>
  </p:cSld>
  <p:clrMapOvr>
    <a:masterClrMapping/>
  </p:clrMapOvr>
  <p:extLst>
    <p:ext uri="{DCECCB84-F9BA-43D5-87BE-67443E8EF086}">
      <p15:sldGuideLst xmlns:p15="http://schemas.microsoft.com/office/powerpoint/2012/main">
        <p15:guide id="1" pos="3840" userDrawn="1">
          <p15:clr>
            <a:srgbClr val="FBAE40"/>
          </p15:clr>
        </p15:guide>
        <p15:guide id="2" pos="2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Blue bar multiple boxes/icons">
    <p:bg>
      <p:bgPr>
        <a:solidFill>
          <a:schemeClr val="bg1"/>
        </a:solidFill>
        <a:effectLst/>
      </p:bgPr>
    </p:bg>
    <p:spTree>
      <p:nvGrpSpPr>
        <p:cNvPr id="1" name=""/>
        <p:cNvGrpSpPr/>
        <p:nvPr/>
      </p:nvGrpSpPr>
      <p:grpSpPr>
        <a:xfrm>
          <a:off x="0" y="0"/>
          <a:ext cx="0" cy="0"/>
          <a:chOff x="0" y="0"/>
          <a:chExt cx="0" cy="0"/>
        </a:xfrm>
      </p:grpSpPr>
      <p:sp>
        <p:nvSpPr>
          <p:cNvPr id="10" name="Rectangle 9"/>
          <p:cNvSpPr/>
          <p:nvPr userDrawn="1"/>
        </p:nvSpPr>
        <p:spPr>
          <a:xfrm>
            <a:off x="496051" y="1113523"/>
            <a:ext cx="3474720" cy="4714467"/>
          </a:xfrm>
          <a:prstGeom prst="rect">
            <a:avLst/>
          </a:prstGeom>
          <a:solidFill>
            <a:schemeClr val="bg1">
              <a:lumMod val="95000"/>
            </a:schemeClr>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userDrawn="1"/>
        </p:nvSpPr>
        <p:spPr>
          <a:xfrm>
            <a:off x="11247350" y="-1111937"/>
            <a:ext cx="251992" cy="383310"/>
          </a:xfrm>
          <a:prstGeom prst="rect">
            <a:avLst/>
          </a:prstGeom>
          <a:noFill/>
        </p:spPr>
        <p:txBody>
          <a:bodyPr wrap="none" rtlCol="0">
            <a:spAutoFit/>
          </a:bodyPr>
          <a:lstStyle/>
          <a:p>
            <a:pPr marL="0" marR="0" lvl="0" indent="0" algn="l" defTabSz="960072" rtl="0" eaLnBrk="1" fontAlgn="base" latinLnBrk="0" hangingPunct="1">
              <a:lnSpc>
                <a:spcPct val="100000"/>
              </a:lnSpc>
              <a:spcBef>
                <a:spcPct val="0"/>
              </a:spcBef>
              <a:spcAft>
                <a:spcPct val="0"/>
              </a:spcAft>
              <a:buClrTx/>
              <a:buSzTx/>
              <a:buFontTx/>
              <a:buNone/>
              <a:tabLst/>
              <a:defRPr/>
            </a:pPr>
            <a:r>
              <a:rPr kumimoji="0" lang="en-US" sz="1891" b="0" i="0" u="none" strike="noStrike" kern="1200" cap="none" spc="0" normalizeH="0" baseline="0" noProof="0" dirty="0">
                <a:ln>
                  <a:noFill/>
                </a:ln>
                <a:solidFill>
                  <a:srgbClr val="000000"/>
                </a:solidFill>
                <a:effectLst/>
                <a:uLnTx/>
                <a:uFillTx/>
                <a:latin typeface="Arial" charset="0"/>
                <a:ea typeface="+mn-ea"/>
                <a:cs typeface="+mn-cs"/>
              </a:rPr>
              <a:t> </a:t>
            </a:r>
          </a:p>
        </p:txBody>
      </p:sp>
      <p:sp>
        <p:nvSpPr>
          <p:cNvPr id="6" name="Rectangle 5"/>
          <p:cNvSpPr/>
          <p:nvPr userDrawn="1"/>
        </p:nvSpPr>
        <p:spPr>
          <a:xfrm>
            <a:off x="0" y="666"/>
            <a:ext cx="12191999" cy="787609"/>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endParaRPr>
          </a:p>
        </p:txBody>
      </p:sp>
      <p:sp>
        <p:nvSpPr>
          <p:cNvPr id="9" name="Title Placeholder 37"/>
          <p:cNvSpPr>
            <a:spLocks noGrp="1"/>
          </p:cNvSpPr>
          <p:nvPr>
            <p:ph type="title" hasCustomPrompt="1"/>
          </p:nvPr>
        </p:nvSpPr>
        <p:spPr>
          <a:xfrm>
            <a:off x="5782" y="-30864"/>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defRPr>
            </a:lvl1pPr>
          </a:lstStyle>
          <a:p>
            <a:r>
              <a:rPr lang="en-US" dirty="0"/>
              <a:t>Click to edit slide heading</a:t>
            </a:r>
          </a:p>
        </p:txBody>
      </p:sp>
      <p:sp>
        <p:nvSpPr>
          <p:cNvPr id="5" name="Slide Number Placeholder 3"/>
          <p:cNvSpPr>
            <a:spLocks noGrp="1"/>
          </p:cNvSpPr>
          <p:nvPr>
            <p:ph type="sldNum" sz="quarter" idx="4"/>
          </p:nvPr>
        </p:nvSpPr>
        <p:spPr>
          <a:xfrm>
            <a:off x="192741" y="6356350"/>
            <a:ext cx="443753" cy="365125"/>
          </a:xfrm>
          <a:prstGeom prst="rect">
            <a:avLst/>
          </a:prstGeom>
        </p:spPr>
        <p:txBody>
          <a:bodyPr vert="horz" lIns="91440" tIns="45720" rIns="91440" bIns="45720" rtlCol="0" anchor="ctr"/>
          <a:lstStyle>
            <a:lvl1pPr algn="l">
              <a:defRPr sz="900" b="1">
                <a:solidFill>
                  <a:schemeClr val="tx2"/>
                </a:solidFill>
              </a:defRPr>
            </a:lvl1pPr>
          </a:lstStyle>
          <a:p>
            <a:fld id="{FA06F0F5-DF6A-4E0E-AC03-6B0D0B0A1300}" type="slidenum">
              <a:rPr lang="en-US" smtClean="0"/>
              <a:pPr/>
              <a:t>‹#›</a:t>
            </a:fld>
            <a:endParaRPr lang="en-US"/>
          </a:p>
        </p:txBody>
      </p:sp>
      <p:sp>
        <p:nvSpPr>
          <p:cNvPr id="7" name="Rectangle 6"/>
          <p:cNvSpPr/>
          <p:nvPr userDrawn="1"/>
        </p:nvSpPr>
        <p:spPr>
          <a:xfrm>
            <a:off x="8199735" y="1113523"/>
            <a:ext cx="3474720" cy="4714467"/>
          </a:xfrm>
          <a:prstGeom prst="rect">
            <a:avLst/>
          </a:prstGeom>
          <a:solidFill>
            <a:schemeClr val="bg1">
              <a:lumMod val="95000"/>
            </a:schemeClr>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4358593" y="1113523"/>
            <a:ext cx="3474720" cy="4714467"/>
          </a:xfrm>
          <a:prstGeom prst="rect">
            <a:avLst/>
          </a:prstGeom>
          <a:solidFill>
            <a:schemeClr val="bg1">
              <a:lumMod val="95000"/>
            </a:schemeClr>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3"/>
          <p:cNvSpPr>
            <a:spLocks noGrp="1"/>
          </p:cNvSpPr>
          <p:nvPr>
            <p:ph type="body" sz="quarter" idx="10"/>
          </p:nvPr>
        </p:nvSpPr>
        <p:spPr>
          <a:xfrm>
            <a:off x="495300" y="1112838"/>
            <a:ext cx="3475038" cy="400050"/>
          </a:xfrm>
          <a:prstGeom prst="rect">
            <a:avLst/>
          </a:prstGeom>
        </p:spPr>
        <p:txBody>
          <a:bodyPr anchor="ctr" anchorCtr="0"/>
          <a:lstStyle>
            <a:lvl1pPr algn="ctr">
              <a:defRPr sz="1600" b="1" cap="all" spc="20" baseline="0">
                <a:solidFill>
                  <a:srgbClr val="002F70"/>
                </a:solidFill>
              </a:defRPr>
            </a:lvl1pPr>
          </a:lstStyle>
          <a:p>
            <a:pPr lvl="0"/>
            <a:r>
              <a:rPr lang="en-US"/>
              <a:t>Edit Master text styles</a:t>
            </a:r>
          </a:p>
        </p:txBody>
      </p:sp>
      <p:sp>
        <p:nvSpPr>
          <p:cNvPr id="14" name="Text Placeholder 3"/>
          <p:cNvSpPr>
            <a:spLocks noGrp="1"/>
          </p:cNvSpPr>
          <p:nvPr>
            <p:ph type="body" sz="quarter" idx="11"/>
          </p:nvPr>
        </p:nvSpPr>
        <p:spPr>
          <a:xfrm>
            <a:off x="4369161" y="1112838"/>
            <a:ext cx="3475038" cy="400050"/>
          </a:xfrm>
          <a:prstGeom prst="rect">
            <a:avLst/>
          </a:prstGeom>
        </p:spPr>
        <p:txBody>
          <a:bodyPr anchor="ctr" anchorCtr="0"/>
          <a:lstStyle>
            <a:lvl1pPr algn="ctr">
              <a:defRPr sz="1600" b="1" cap="all" spc="20" baseline="0">
                <a:solidFill>
                  <a:srgbClr val="002F70"/>
                </a:solidFill>
              </a:defRPr>
            </a:lvl1pPr>
          </a:lstStyle>
          <a:p>
            <a:pPr lvl="0"/>
            <a:r>
              <a:rPr lang="en-US"/>
              <a:t>Edit Master text styles</a:t>
            </a:r>
          </a:p>
        </p:txBody>
      </p:sp>
      <p:sp>
        <p:nvSpPr>
          <p:cNvPr id="15" name="Text Placeholder 3"/>
          <p:cNvSpPr>
            <a:spLocks noGrp="1"/>
          </p:cNvSpPr>
          <p:nvPr>
            <p:ph type="body" sz="quarter" idx="12"/>
          </p:nvPr>
        </p:nvSpPr>
        <p:spPr>
          <a:xfrm>
            <a:off x="8196787" y="1112838"/>
            <a:ext cx="3475038" cy="400050"/>
          </a:xfrm>
          <a:prstGeom prst="rect">
            <a:avLst/>
          </a:prstGeom>
        </p:spPr>
        <p:txBody>
          <a:bodyPr anchor="ctr" anchorCtr="0"/>
          <a:lstStyle>
            <a:lvl1pPr algn="ctr">
              <a:defRPr sz="1600" b="1" cap="all" spc="20" baseline="0">
                <a:solidFill>
                  <a:srgbClr val="002F70"/>
                </a:solidFill>
              </a:defRPr>
            </a:lvl1pPr>
          </a:lstStyle>
          <a:p>
            <a:pPr lvl="0"/>
            <a:r>
              <a:rPr lang="en-US"/>
              <a:t>Edit Master text styles</a:t>
            </a:r>
          </a:p>
        </p:txBody>
      </p:sp>
      <p:sp>
        <p:nvSpPr>
          <p:cNvPr id="18" name="Text Placeholder 16"/>
          <p:cNvSpPr>
            <a:spLocks noGrp="1"/>
          </p:cNvSpPr>
          <p:nvPr>
            <p:ph type="body" sz="quarter" idx="14"/>
          </p:nvPr>
        </p:nvSpPr>
        <p:spPr>
          <a:xfrm>
            <a:off x="4358593" y="2535693"/>
            <a:ext cx="3475038" cy="849312"/>
          </a:xfrm>
          <a:prstGeom prst="rect">
            <a:avLst/>
          </a:prstGeom>
        </p:spPr>
        <p:txBody>
          <a:bodyPr anchor="ctr" anchorCtr="1"/>
          <a:lstStyle>
            <a:lvl1pPr algn="ctr">
              <a:lnSpc>
                <a:spcPct val="100000"/>
              </a:lnSpc>
              <a:spcAft>
                <a:spcPts val="600"/>
              </a:spcAft>
              <a:defRPr sz="1500">
                <a:solidFill>
                  <a:schemeClr val="tx1">
                    <a:lumMod val="65000"/>
                    <a:lumOff val="35000"/>
                  </a:schemeClr>
                </a:solidFill>
              </a:defRPr>
            </a:lvl1pPr>
            <a:lvl2pPr>
              <a:lnSpc>
                <a:spcPct val="100000"/>
              </a:lnSpc>
              <a:spcAft>
                <a:spcPts val="1200"/>
              </a:spcAft>
              <a:defRPr sz="1500"/>
            </a:lvl2pPr>
            <a:lvl3pPr>
              <a:lnSpc>
                <a:spcPct val="100000"/>
              </a:lnSpc>
              <a:spcAft>
                <a:spcPts val="1200"/>
              </a:spcAft>
              <a:defRPr sz="1500"/>
            </a:lvl3pPr>
            <a:lvl4pPr>
              <a:lnSpc>
                <a:spcPct val="100000"/>
              </a:lnSpc>
              <a:spcAft>
                <a:spcPts val="1200"/>
              </a:spcAft>
              <a:defRPr sz="1500"/>
            </a:lvl4pPr>
            <a:lvl5pPr>
              <a:lnSpc>
                <a:spcPct val="100000"/>
              </a:lnSpc>
              <a:spcAft>
                <a:spcPts val="1200"/>
              </a:spcAft>
              <a:defRPr sz="1500"/>
            </a:lvl5pPr>
          </a:lstStyle>
          <a:p>
            <a:pPr lvl="0"/>
            <a:r>
              <a:rPr lang="en-US"/>
              <a:t>Edit Master text styles</a:t>
            </a:r>
          </a:p>
        </p:txBody>
      </p:sp>
      <p:sp>
        <p:nvSpPr>
          <p:cNvPr id="17" name="Text Placeholder 16"/>
          <p:cNvSpPr>
            <a:spLocks noGrp="1"/>
          </p:cNvSpPr>
          <p:nvPr>
            <p:ph type="body" sz="quarter" idx="13"/>
          </p:nvPr>
        </p:nvSpPr>
        <p:spPr>
          <a:xfrm>
            <a:off x="495300" y="2535693"/>
            <a:ext cx="3475038" cy="849312"/>
          </a:xfrm>
          <a:prstGeom prst="rect">
            <a:avLst/>
          </a:prstGeom>
        </p:spPr>
        <p:txBody>
          <a:bodyPr anchor="ctr" anchorCtr="1"/>
          <a:lstStyle>
            <a:lvl1pPr algn="ctr">
              <a:lnSpc>
                <a:spcPct val="100000"/>
              </a:lnSpc>
              <a:spcAft>
                <a:spcPts val="600"/>
              </a:spcAft>
              <a:defRPr sz="1500">
                <a:solidFill>
                  <a:schemeClr val="tx1">
                    <a:lumMod val="65000"/>
                    <a:lumOff val="35000"/>
                  </a:schemeClr>
                </a:solidFill>
              </a:defRPr>
            </a:lvl1pPr>
            <a:lvl2pPr>
              <a:lnSpc>
                <a:spcPct val="100000"/>
              </a:lnSpc>
              <a:spcAft>
                <a:spcPts val="1200"/>
              </a:spcAft>
              <a:defRPr sz="1500"/>
            </a:lvl2pPr>
            <a:lvl3pPr>
              <a:lnSpc>
                <a:spcPct val="100000"/>
              </a:lnSpc>
              <a:spcAft>
                <a:spcPts val="1200"/>
              </a:spcAft>
              <a:defRPr sz="1500"/>
            </a:lvl3pPr>
            <a:lvl4pPr>
              <a:lnSpc>
                <a:spcPct val="100000"/>
              </a:lnSpc>
              <a:spcAft>
                <a:spcPts val="1200"/>
              </a:spcAft>
              <a:defRPr sz="1500"/>
            </a:lvl4pPr>
            <a:lvl5pPr>
              <a:lnSpc>
                <a:spcPct val="100000"/>
              </a:lnSpc>
              <a:spcAft>
                <a:spcPts val="1200"/>
              </a:spcAft>
              <a:defRPr sz="1500"/>
            </a:lvl5pPr>
          </a:lstStyle>
          <a:p>
            <a:pPr lvl="0"/>
            <a:r>
              <a:rPr lang="en-US"/>
              <a:t>Edit Master text styles</a:t>
            </a:r>
          </a:p>
        </p:txBody>
      </p:sp>
      <p:sp>
        <p:nvSpPr>
          <p:cNvPr id="19" name="Text Placeholder 16"/>
          <p:cNvSpPr>
            <a:spLocks noGrp="1"/>
          </p:cNvSpPr>
          <p:nvPr>
            <p:ph type="body" sz="quarter" idx="15"/>
          </p:nvPr>
        </p:nvSpPr>
        <p:spPr>
          <a:xfrm>
            <a:off x="8199735" y="2535693"/>
            <a:ext cx="3475038" cy="849312"/>
          </a:xfrm>
          <a:prstGeom prst="rect">
            <a:avLst/>
          </a:prstGeom>
        </p:spPr>
        <p:txBody>
          <a:bodyPr anchor="ctr" anchorCtr="1"/>
          <a:lstStyle>
            <a:lvl1pPr algn="ctr">
              <a:lnSpc>
                <a:spcPct val="100000"/>
              </a:lnSpc>
              <a:spcAft>
                <a:spcPts val="600"/>
              </a:spcAft>
              <a:defRPr sz="1500">
                <a:solidFill>
                  <a:schemeClr val="tx1">
                    <a:lumMod val="65000"/>
                    <a:lumOff val="35000"/>
                  </a:schemeClr>
                </a:solidFill>
              </a:defRPr>
            </a:lvl1pPr>
            <a:lvl2pPr>
              <a:lnSpc>
                <a:spcPct val="100000"/>
              </a:lnSpc>
              <a:spcAft>
                <a:spcPts val="1200"/>
              </a:spcAft>
              <a:defRPr sz="1500"/>
            </a:lvl2pPr>
            <a:lvl3pPr>
              <a:lnSpc>
                <a:spcPct val="100000"/>
              </a:lnSpc>
              <a:spcAft>
                <a:spcPts val="1200"/>
              </a:spcAft>
              <a:defRPr sz="1500"/>
            </a:lvl3pPr>
            <a:lvl4pPr>
              <a:lnSpc>
                <a:spcPct val="100000"/>
              </a:lnSpc>
              <a:spcAft>
                <a:spcPts val="1200"/>
              </a:spcAft>
              <a:defRPr sz="1500"/>
            </a:lvl4pPr>
            <a:lvl5pPr>
              <a:lnSpc>
                <a:spcPct val="100000"/>
              </a:lnSpc>
              <a:spcAft>
                <a:spcPts val="1200"/>
              </a:spcAft>
              <a:defRPr sz="1500"/>
            </a:lvl5pPr>
          </a:lstStyle>
          <a:p>
            <a:pPr lvl="0"/>
            <a:r>
              <a:rPr lang="en-US"/>
              <a:t>Edit Master text styles</a:t>
            </a:r>
          </a:p>
        </p:txBody>
      </p:sp>
      <p:sp>
        <p:nvSpPr>
          <p:cNvPr id="20" name="Oval 19"/>
          <p:cNvSpPr/>
          <p:nvPr userDrawn="1"/>
        </p:nvSpPr>
        <p:spPr>
          <a:xfrm>
            <a:off x="1840166" y="1669428"/>
            <a:ext cx="742946" cy="742946"/>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lumMod val="75000"/>
                </a:schemeClr>
              </a:solidFill>
            </a:endParaRPr>
          </a:p>
        </p:txBody>
      </p:sp>
      <p:sp>
        <p:nvSpPr>
          <p:cNvPr id="21" name="Oval 20"/>
          <p:cNvSpPr/>
          <p:nvPr userDrawn="1"/>
        </p:nvSpPr>
        <p:spPr>
          <a:xfrm>
            <a:off x="5745548" y="1669428"/>
            <a:ext cx="742946" cy="742946"/>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lumMod val="75000"/>
                </a:schemeClr>
              </a:solidFill>
            </a:endParaRPr>
          </a:p>
        </p:txBody>
      </p:sp>
      <p:sp>
        <p:nvSpPr>
          <p:cNvPr id="22" name="Oval 21"/>
          <p:cNvSpPr/>
          <p:nvPr userDrawn="1"/>
        </p:nvSpPr>
        <p:spPr>
          <a:xfrm>
            <a:off x="9558784" y="1669428"/>
            <a:ext cx="742946" cy="742946"/>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lumMod val="75000"/>
                </a:schemeClr>
              </a:solidFill>
            </a:endParaRPr>
          </a:p>
        </p:txBody>
      </p:sp>
      <p:sp>
        <p:nvSpPr>
          <p:cNvPr id="23" name="Oval 22"/>
          <p:cNvSpPr/>
          <p:nvPr userDrawn="1"/>
        </p:nvSpPr>
        <p:spPr>
          <a:xfrm>
            <a:off x="9558784" y="3811156"/>
            <a:ext cx="742946" cy="742946"/>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lumMod val="75000"/>
                </a:schemeClr>
              </a:solidFill>
            </a:endParaRPr>
          </a:p>
        </p:txBody>
      </p:sp>
      <p:sp>
        <p:nvSpPr>
          <p:cNvPr id="24" name="Oval 23"/>
          <p:cNvSpPr/>
          <p:nvPr userDrawn="1"/>
        </p:nvSpPr>
        <p:spPr>
          <a:xfrm>
            <a:off x="1840166" y="3811156"/>
            <a:ext cx="742946" cy="742946"/>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lumMod val="75000"/>
                </a:schemeClr>
              </a:solidFill>
            </a:endParaRPr>
          </a:p>
        </p:txBody>
      </p:sp>
      <p:sp>
        <p:nvSpPr>
          <p:cNvPr id="25" name="Oval 24"/>
          <p:cNvSpPr/>
          <p:nvPr userDrawn="1"/>
        </p:nvSpPr>
        <p:spPr>
          <a:xfrm>
            <a:off x="5745548" y="3811156"/>
            <a:ext cx="742946" cy="742946"/>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lumMod val="75000"/>
                </a:schemeClr>
              </a:solidFill>
            </a:endParaRPr>
          </a:p>
        </p:txBody>
      </p:sp>
      <p:sp>
        <p:nvSpPr>
          <p:cNvPr id="29" name="Text Placeholder 16"/>
          <p:cNvSpPr>
            <a:spLocks noGrp="1"/>
          </p:cNvSpPr>
          <p:nvPr>
            <p:ph type="body" sz="quarter" idx="16"/>
          </p:nvPr>
        </p:nvSpPr>
        <p:spPr>
          <a:xfrm>
            <a:off x="4358593" y="4658406"/>
            <a:ext cx="3475038" cy="849312"/>
          </a:xfrm>
          <a:prstGeom prst="rect">
            <a:avLst/>
          </a:prstGeom>
        </p:spPr>
        <p:txBody>
          <a:bodyPr anchor="ctr" anchorCtr="1"/>
          <a:lstStyle>
            <a:lvl1pPr algn="ctr">
              <a:lnSpc>
                <a:spcPct val="100000"/>
              </a:lnSpc>
              <a:spcAft>
                <a:spcPts val="600"/>
              </a:spcAft>
              <a:defRPr sz="1500">
                <a:solidFill>
                  <a:schemeClr val="tx1">
                    <a:lumMod val="65000"/>
                    <a:lumOff val="35000"/>
                  </a:schemeClr>
                </a:solidFill>
              </a:defRPr>
            </a:lvl1pPr>
            <a:lvl2pPr>
              <a:lnSpc>
                <a:spcPct val="100000"/>
              </a:lnSpc>
              <a:spcAft>
                <a:spcPts val="1200"/>
              </a:spcAft>
              <a:defRPr sz="1500"/>
            </a:lvl2pPr>
            <a:lvl3pPr>
              <a:lnSpc>
                <a:spcPct val="100000"/>
              </a:lnSpc>
              <a:spcAft>
                <a:spcPts val="1200"/>
              </a:spcAft>
              <a:defRPr sz="1500"/>
            </a:lvl3pPr>
            <a:lvl4pPr>
              <a:lnSpc>
                <a:spcPct val="100000"/>
              </a:lnSpc>
              <a:spcAft>
                <a:spcPts val="1200"/>
              </a:spcAft>
              <a:defRPr sz="1500"/>
            </a:lvl4pPr>
            <a:lvl5pPr>
              <a:lnSpc>
                <a:spcPct val="100000"/>
              </a:lnSpc>
              <a:spcAft>
                <a:spcPts val="1200"/>
              </a:spcAft>
              <a:defRPr sz="1500"/>
            </a:lvl5pPr>
          </a:lstStyle>
          <a:p>
            <a:pPr lvl="0"/>
            <a:r>
              <a:rPr lang="en-US"/>
              <a:t>Edit Master text styles</a:t>
            </a:r>
          </a:p>
        </p:txBody>
      </p:sp>
      <p:sp>
        <p:nvSpPr>
          <p:cNvPr id="30" name="Text Placeholder 16"/>
          <p:cNvSpPr>
            <a:spLocks noGrp="1"/>
          </p:cNvSpPr>
          <p:nvPr>
            <p:ph type="body" sz="quarter" idx="17"/>
          </p:nvPr>
        </p:nvSpPr>
        <p:spPr>
          <a:xfrm>
            <a:off x="495300" y="4658406"/>
            <a:ext cx="3475038" cy="849312"/>
          </a:xfrm>
          <a:prstGeom prst="rect">
            <a:avLst/>
          </a:prstGeom>
        </p:spPr>
        <p:txBody>
          <a:bodyPr anchor="ctr" anchorCtr="1"/>
          <a:lstStyle>
            <a:lvl1pPr algn="ctr">
              <a:lnSpc>
                <a:spcPct val="100000"/>
              </a:lnSpc>
              <a:spcAft>
                <a:spcPts val="600"/>
              </a:spcAft>
              <a:defRPr sz="1500">
                <a:solidFill>
                  <a:schemeClr val="tx1">
                    <a:lumMod val="65000"/>
                    <a:lumOff val="35000"/>
                  </a:schemeClr>
                </a:solidFill>
              </a:defRPr>
            </a:lvl1pPr>
            <a:lvl2pPr>
              <a:lnSpc>
                <a:spcPct val="100000"/>
              </a:lnSpc>
              <a:spcAft>
                <a:spcPts val="1200"/>
              </a:spcAft>
              <a:defRPr sz="1500"/>
            </a:lvl2pPr>
            <a:lvl3pPr>
              <a:lnSpc>
                <a:spcPct val="100000"/>
              </a:lnSpc>
              <a:spcAft>
                <a:spcPts val="1200"/>
              </a:spcAft>
              <a:defRPr sz="1500"/>
            </a:lvl3pPr>
            <a:lvl4pPr>
              <a:lnSpc>
                <a:spcPct val="100000"/>
              </a:lnSpc>
              <a:spcAft>
                <a:spcPts val="1200"/>
              </a:spcAft>
              <a:defRPr sz="1500"/>
            </a:lvl4pPr>
            <a:lvl5pPr>
              <a:lnSpc>
                <a:spcPct val="100000"/>
              </a:lnSpc>
              <a:spcAft>
                <a:spcPts val="1200"/>
              </a:spcAft>
              <a:defRPr sz="1500"/>
            </a:lvl5pPr>
          </a:lstStyle>
          <a:p>
            <a:pPr lvl="0"/>
            <a:r>
              <a:rPr lang="en-US"/>
              <a:t>Edit Master text styles</a:t>
            </a:r>
          </a:p>
        </p:txBody>
      </p:sp>
      <p:sp>
        <p:nvSpPr>
          <p:cNvPr id="31" name="Text Placeholder 16"/>
          <p:cNvSpPr>
            <a:spLocks noGrp="1"/>
          </p:cNvSpPr>
          <p:nvPr>
            <p:ph type="body" sz="quarter" idx="18"/>
          </p:nvPr>
        </p:nvSpPr>
        <p:spPr>
          <a:xfrm>
            <a:off x="8199735" y="4658406"/>
            <a:ext cx="3475038" cy="849312"/>
          </a:xfrm>
          <a:prstGeom prst="rect">
            <a:avLst/>
          </a:prstGeom>
        </p:spPr>
        <p:txBody>
          <a:bodyPr anchor="ctr" anchorCtr="1"/>
          <a:lstStyle>
            <a:lvl1pPr algn="ctr">
              <a:lnSpc>
                <a:spcPct val="100000"/>
              </a:lnSpc>
              <a:spcAft>
                <a:spcPts val="600"/>
              </a:spcAft>
              <a:defRPr sz="1500">
                <a:solidFill>
                  <a:schemeClr val="tx1">
                    <a:lumMod val="65000"/>
                    <a:lumOff val="35000"/>
                  </a:schemeClr>
                </a:solidFill>
              </a:defRPr>
            </a:lvl1pPr>
            <a:lvl2pPr>
              <a:lnSpc>
                <a:spcPct val="100000"/>
              </a:lnSpc>
              <a:spcAft>
                <a:spcPts val="1200"/>
              </a:spcAft>
              <a:defRPr sz="1500"/>
            </a:lvl2pPr>
            <a:lvl3pPr>
              <a:lnSpc>
                <a:spcPct val="100000"/>
              </a:lnSpc>
              <a:spcAft>
                <a:spcPts val="1200"/>
              </a:spcAft>
              <a:defRPr sz="1500"/>
            </a:lvl3pPr>
            <a:lvl4pPr>
              <a:lnSpc>
                <a:spcPct val="100000"/>
              </a:lnSpc>
              <a:spcAft>
                <a:spcPts val="1200"/>
              </a:spcAft>
              <a:defRPr sz="1500"/>
            </a:lvl4pPr>
            <a:lvl5pPr>
              <a:lnSpc>
                <a:spcPct val="100000"/>
              </a:lnSpc>
              <a:spcAft>
                <a:spcPts val="1200"/>
              </a:spcAft>
              <a:defRPr sz="1500"/>
            </a:lvl5pPr>
          </a:lstStyle>
          <a:p>
            <a:pPr lvl="0"/>
            <a:r>
              <a:rPr lang="en-US"/>
              <a:t>Edit Master text styles</a:t>
            </a:r>
          </a:p>
        </p:txBody>
      </p:sp>
      <p:sp>
        <p:nvSpPr>
          <p:cNvPr id="34" name="Text Placeholder 33"/>
          <p:cNvSpPr>
            <a:spLocks noGrp="1"/>
          </p:cNvSpPr>
          <p:nvPr>
            <p:ph type="body" sz="quarter" idx="19"/>
          </p:nvPr>
        </p:nvSpPr>
        <p:spPr>
          <a:xfrm>
            <a:off x="496051" y="6065838"/>
            <a:ext cx="7337262" cy="563562"/>
          </a:xfrm>
          <a:prstGeom prst="rect">
            <a:avLst/>
          </a:prstGeom>
        </p:spPr>
        <p:txBody>
          <a:bodyPr lIns="0" rIns="0"/>
          <a:lstStyle>
            <a:lvl1pPr>
              <a:lnSpc>
                <a:spcPct val="100000"/>
              </a:lnSpc>
              <a:spcAft>
                <a:spcPts val="100"/>
              </a:spcAft>
              <a:defRPr sz="1000"/>
            </a:lvl1pPr>
          </a:lstStyle>
          <a:p>
            <a:pPr lvl="0"/>
            <a:r>
              <a:rPr lang="en-US"/>
              <a:t>Edit Master text styles</a:t>
            </a:r>
          </a:p>
        </p:txBody>
      </p:sp>
    </p:spTree>
    <p:extLst>
      <p:ext uri="{BB962C8B-B14F-4D97-AF65-F5344CB8AC3E}">
        <p14:creationId xmlns:p14="http://schemas.microsoft.com/office/powerpoint/2010/main" val="18371112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Blue bar-gray backgroun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666"/>
            <a:ext cx="12191999" cy="787609"/>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endParaRPr>
          </a:p>
        </p:txBody>
      </p:sp>
      <p:sp>
        <p:nvSpPr>
          <p:cNvPr id="8" name="Title Placeholder 37"/>
          <p:cNvSpPr>
            <a:spLocks noGrp="1"/>
          </p:cNvSpPr>
          <p:nvPr>
            <p:ph type="title" hasCustomPrompt="1"/>
          </p:nvPr>
        </p:nvSpPr>
        <p:spPr>
          <a:xfrm>
            <a:off x="2" y="0"/>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defRPr>
            </a:lvl1pPr>
          </a:lstStyle>
          <a:p>
            <a:r>
              <a:rPr lang="en-US" dirty="0"/>
              <a:t>Click to edit slide heading</a:t>
            </a:r>
          </a:p>
        </p:txBody>
      </p:sp>
      <p:sp>
        <p:nvSpPr>
          <p:cNvPr id="4" name="Slide Number Placeholder 3"/>
          <p:cNvSpPr>
            <a:spLocks noGrp="1"/>
          </p:cNvSpPr>
          <p:nvPr>
            <p:ph type="sldNum" sz="quarter" idx="4"/>
          </p:nvPr>
        </p:nvSpPr>
        <p:spPr>
          <a:xfrm>
            <a:off x="192741" y="6356350"/>
            <a:ext cx="443753" cy="365125"/>
          </a:xfrm>
          <a:prstGeom prst="rect">
            <a:avLst/>
          </a:prstGeom>
        </p:spPr>
        <p:txBody>
          <a:bodyPr vert="horz" lIns="91440" tIns="45720" rIns="91440" bIns="45720" rtlCol="0" anchor="ctr"/>
          <a:lstStyle>
            <a:lvl1pPr algn="l">
              <a:defRPr sz="900" b="1">
                <a:solidFill>
                  <a:schemeClr val="tx2"/>
                </a:solidFill>
              </a:defRPr>
            </a:lvl1pPr>
          </a:lstStyle>
          <a:p>
            <a:fld id="{FA06F0F5-DF6A-4E0E-AC03-6B0D0B0A1300}" type="slidenum">
              <a:rPr lang="en-US" smtClean="0"/>
              <a:pPr/>
              <a:t>‹#›</a:t>
            </a:fld>
            <a:endParaRPr lang="en-US"/>
          </a:p>
        </p:txBody>
      </p:sp>
    </p:spTree>
    <p:extLst>
      <p:ext uri="{BB962C8B-B14F-4D97-AF65-F5344CB8AC3E}">
        <p14:creationId xmlns:p14="http://schemas.microsoft.com/office/powerpoint/2010/main" val="2884002735"/>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Who We Are PP gray background">
    <p:bg>
      <p:bgRef idx="1001">
        <a:schemeClr val="bg1"/>
      </p:bgRef>
    </p:bg>
    <p:spTree>
      <p:nvGrpSpPr>
        <p:cNvPr id="1" name=""/>
        <p:cNvGrpSpPr/>
        <p:nvPr/>
      </p:nvGrpSpPr>
      <p:grpSpPr>
        <a:xfrm>
          <a:off x="0" y="0"/>
          <a:ext cx="0" cy="0"/>
          <a:chOff x="0" y="0"/>
          <a:chExt cx="0" cy="0"/>
        </a:xfrm>
      </p:grpSpPr>
      <p:pic>
        <p:nvPicPr>
          <p:cNvPr id="24" name="Picture 2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23964" y="1368425"/>
            <a:ext cx="5572086" cy="3714383"/>
          </a:xfrm>
          <a:prstGeom prst="rect">
            <a:avLst/>
          </a:prstGeom>
          <a:noFill/>
        </p:spPr>
      </p:pic>
      <p:sp>
        <p:nvSpPr>
          <p:cNvPr id="22" name="Rectangle 21" hidden="1"/>
          <p:cNvSpPr/>
          <p:nvPr userDrawn="1"/>
        </p:nvSpPr>
        <p:spPr>
          <a:xfrm>
            <a:off x="-24938" y="5308671"/>
            <a:ext cx="12216384" cy="1596043"/>
          </a:xfrm>
          <a:prstGeom prst="rect">
            <a:avLst/>
          </a:prstGeom>
          <a:solidFill>
            <a:srgbClr val="002F70">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endParaRPr lang="en-US" sz="1350" dirty="0"/>
          </a:p>
        </p:txBody>
      </p:sp>
      <p:grpSp>
        <p:nvGrpSpPr>
          <p:cNvPr id="8" name="Group 7"/>
          <p:cNvGrpSpPr/>
          <p:nvPr userDrawn="1"/>
        </p:nvGrpSpPr>
        <p:grpSpPr>
          <a:xfrm>
            <a:off x="7572455" y="1368425"/>
            <a:ext cx="3666956" cy="3689131"/>
            <a:chOff x="7012369" y="1565306"/>
            <a:chExt cx="4443873" cy="3689131"/>
          </a:xfrm>
          <a:solidFill>
            <a:schemeClr val="bg1">
              <a:lumMod val="95000"/>
            </a:schemeClr>
          </a:solidFill>
        </p:grpSpPr>
        <p:sp>
          <p:nvSpPr>
            <p:cNvPr id="9" name="Rectangle 8"/>
            <p:cNvSpPr/>
            <p:nvPr userDrawn="1"/>
          </p:nvSpPr>
          <p:spPr>
            <a:xfrm>
              <a:off x="7012369" y="1565306"/>
              <a:ext cx="4443873" cy="3689131"/>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userDrawn="1"/>
          </p:nvSpPr>
          <p:spPr>
            <a:xfrm>
              <a:off x="7167532" y="2039454"/>
              <a:ext cx="4133546" cy="2677656"/>
            </a:xfrm>
            <a:prstGeom prst="rect">
              <a:avLst/>
            </a:prstGeom>
            <a:grpFill/>
          </p:spPr>
          <p:txBody>
            <a:bodyPr wrap="square" rtlCol="0">
              <a:spAutoFit/>
            </a:bodyPr>
            <a:lstStyle/>
            <a:p>
              <a:pPr algn="ctr"/>
              <a:r>
                <a:rPr lang="en-US" sz="2400" dirty="0">
                  <a:solidFill>
                    <a:srgbClr val="404040"/>
                  </a:solidFill>
                  <a:latin typeface="Arial" panose="020B0604020202020204" pitchFamily="34" charset="0"/>
                  <a:cs typeface="Arial" panose="020B0604020202020204" pitchFamily="34" charset="0"/>
                </a:rPr>
                <a:t>Advancing the financial services industry by empowering our </a:t>
              </a:r>
              <a:br>
                <a:rPr lang="en-US" sz="2400" dirty="0">
                  <a:solidFill>
                    <a:srgbClr val="404040"/>
                  </a:solidFill>
                  <a:latin typeface="Arial" panose="020B0604020202020204" pitchFamily="34" charset="0"/>
                  <a:cs typeface="Arial" panose="020B0604020202020204" pitchFamily="34" charset="0"/>
                </a:rPr>
              </a:br>
              <a:r>
                <a:rPr lang="en-US" sz="2400" dirty="0">
                  <a:solidFill>
                    <a:srgbClr val="404040"/>
                  </a:solidFill>
                  <a:latin typeface="Arial" panose="020B0604020202020204" pitchFamily="34" charset="0"/>
                  <a:cs typeface="Arial" panose="020B0604020202020204" pitchFamily="34" charset="0"/>
                </a:rPr>
                <a:t>members with </a:t>
              </a:r>
              <a:r>
                <a:rPr lang="en-US" sz="2400" b="1" dirty="0">
                  <a:solidFill>
                    <a:srgbClr val="002F70"/>
                  </a:solidFill>
                  <a:latin typeface="Arial" panose="020B0604020202020204" pitchFamily="34" charset="0"/>
                  <a:cs typeface="Arial" panose="020B0604020202020204" pitchFamily="34" charset="0"/>
                </a:rPr>
                <a:t>insights</a:t>
              </a:r>
              <a:r>
                <a:rPr lang="en-US" sz="2400" dirty="0">
                  <a:solidFill>
                    <a:srgbClr val="404040"/>
                  </a:solidFill>
                  <a:latin typeface="Arial" panose="020B0604020202020204" pitchFamily="34" charset="0"/>
                  <a:cs typeface="Arial" panose="020B0604020202020204" pitchFamily="34" charset="0"/>
                </a:rPr>
                <a:t>, </a:t>
              </a:r>
              <a:r>
                <a:rPr lang="en-US" sz="2400" b="1" dirty="0">
                  <a:solidFill>
                    <a:srgbClr val="002F70"/>
                  </a:solidFill>
                  <a:latin typeface="Arial" panose="020B0604020202020204" pitchFamily="34" charset="0"/>
                  <a:cs typeface="Arial" panose="020B0604020202020204" pitchFamily="34" charset="0"/>
                </a:rPr>
                <a:t>connections</a:t>
              </a:r>
              <a:r>
                <a:rPr lang="en-US" sz="2400" dirty="0">
                  <a:solidFill>
                    <a:srgbClr val="404040"/>
                  </a:solidFill>
                  <a:latin typeface="Arial" panose="020B0604020202020204" pitchFamily="34" charset="0"/>
                  <a:cs typeface="Arial" panose="020B0604020202020204" pitchFamily="34" charset="0"/>
                </a:rPr>
                <a:t>, </a:t>
              </a:r>
              <a:r>
                <a:rPr lang="en-US" sz="2400" b="1" dirty="0">
                  <a:solidFill>
                    <a:srgbClr val="002F70"/>
                  </a:solidFill>
                  <a:latin typeface="Arial" panose="020B0604020202020204" pitchFamily="34" charset="0"/>
                  <a:cs typeface="Arial" panose="020B0604020202020204" pitchFamily="34" charset="0"/>
                </a:rPr>
                <a:t>knowledge</a:t>
              </a:r>
              <a:r>
                <a:rPr lang="en-US" sz="2400" dirty="0">
                  <a:solidFill>
                    <a:srgbClr val="404040"/>
                  </a:solidFill>
                  <a:latin typeface="Arial" panose="020B0604020202020204" pitchFamily="34" charset="0"/>
                  <a:cs typeface="Arial" panose="020B0604020202020204" pitchFamily="34" charset="0"/>
                </a:rPr>
                <a:t> and </a:t>
              </a:r>
              <a:r>
                <a:rPr lang="en-US" sz="2400" b="1" dirty="0">
                  <a:solidFill>
                    <a:srgbClr val="002F70"/>
                  </a:solidFill>
                  <a:latin typeface="Arial" panose="020B0604020202020204" pitchFamily="34" charset="0"/>
                  <a:cs typeface="Arial" panose="020B0604020202020204" pitchFamily="34" charset="0"/>
                </a:rPr>
                <a:t>solutions</a:t>
              </a:r>
              <a:endParaRPr lang="en-US" sz="2400" b="1" dirty="0">
                <a:solidFill>
                  <a:srgbClr val="002F70"/>
                </a:solidFill>
              </a:endParaRPr>
            </a:p>
          </p:txBody>
        </p:sp>
      </p:grpSp>
      <p:sp>
        <p:nvSpPr>
          <p:cNvPr id="29" name="Slide Number Placeholder 2"/>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a:t>
            </a:fld>
            <a:endParaRPr lang="en-US" sz="900" dirty="0"/>
          </a:p>
        </p:txBody>
      </p:sp>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564786" y="6070461"/>
            <a:ext cx="2208114" cy="652335"/>
          </a:xfrm>
          <a:prstGeom prst="rect">
            <a:avLst/>
          </a:prstGeom>
        </p:spPr>
      </p:pic>
    </p:spTree>
    <p:extLst>
      <p:ext uri="{BB962C8B-B14F-4D97-AF65-F5344CB8AC3E}">
        <p14:creationId xmlns:p14="http://schemas.microsoft.com/office/powerpoint/2010/main" val="1513343587"/>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Who We Are background Opt 2">
    <p:spTree>
      <p:nvGrpSpPr>
        <p:cNvPr id="1" name=""/>
        <p:cNvGrpSpPr/>
        <p:nvPr/>
      </p:nvGrpSpPr>
      <p:grpSpPr>
        <a:xfrm>
          <a:off x="0" y="0"/>
          <a:ext cx="0" cy="0"/>
          <a:chOff x="0" y="0"/>
          <a:chExt cx="0" cy="0"/>
        </a:xfrm>
      </p:grpSpPr>
      <p:grpSp>
        <p:nvGrpSpPr>
          <p:cNvPr id="5" name="Group 4"/>
          <p:cNvGrpSpPr/>
          <p:nvPr userDrawn="1"/>
        </p:nvGrpSpPr>
        <p:grpSpPr>
          <a:xfrm>
            <a:off x="1051820" y="1368425"/>
            <a:ext cx="4443873" cy="3689131"/>
            <a:chOff x="935277" y="1565306"/>
            <a:chExt cx="4443873" cy="3689131"/>
          </a:xfrm>
          <a:solidFill>
            <a:schemeClr val="bg1">
              <a:lumMod val="95000"/>
            </a:schemeClr>
          </a:solidFill>
        </p:grpSpPr>
        <p:sp>
          <p:nvSpPr>
            <p:cNvPr id="6" name="Rectangle 5"/>
            <p:cNvSpPr/>
            <p:nvPr userDrawn="1"/>
          </p:nvSpPr>
          <p:spPr>
            <a:xfrm>
              <a:off x="935277" y="1565306"/>
              <a:ext cx="4443873" cy="3689131"/>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userDrawn="1"/>
          </p:nvSpPr>
          <p:spPr>
            <a:xfrm>
              <a:off x="1063744" y="1773082"/>
              <a:ext cx="4133546" cy="3234219"/>
            </a:xfrm>
            <a:prstGeom prst="rect">
              <a:avLst/>
            </a:prstGeom>
            <a:grpFill/>
          </p:spPr>
          <p:txBody>
            <a:bodyPr wrap="square" rtlCol="0">
              <a:spAutoFit/>
            </a:bodyPr>
            <a:lstStyle/>
            <a:p>
              <a:pPr marR="0" lvl="0" algn="ctr" defTabSz="914400" rtl="0" eaLnBrk="1" fontAlgn="auto" latinLnBrk="0" hangingPunct="1">
                <a:lnSpc>
                  <a:spcPts val="35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Our Mission</a:t>
              </a:r>
            </a:p>
            <a:p>
              <a:pPr marL="0" marR="0" lvl="0" indent="0" algn="ctr" defTabSz="914400" rtl="0" eaLnBrk="1" fontAlgn="auto" latinLnBrk="0" hangingPunct="1">
                <a:lnSpc>
                  <a:spcPts val="3500"/>
                </a:lnSpc>
                <a:spcBef>
                  <a:spcPts val="0"/>
                </a:spcBef>
                <a:spcAft>
                  <a:spcPts val="0"/>
                </a:spcAft>
                <a:buClrTx/>
                <a:buSzTx/>
                <a:buFontTx/>
                <a:buNone/>
                <a:tabLst/>
                <a:defRPr/>
              </a:pPr>
              <a:r>
                <a:rPr lang="en-US" sz="2400" dirty="0">
                  <a:solidFill>
                    <a:schemeClr val="tx1">
                      <a:lumMod val="65000"/>
                      <a:lumOff val="35000"/>
                    </a:schemeClr>
                  </a:solidFill>
                  <a:latin typeface="Arial" panose="020B0604020202020204" pitchFamily="34" charset="0"/>
                  <a:cs typeface="Arial" panose="020B0604020202020204" pitchFamily="34" charset="0"/>
                </a:rPr>
                <a:t>is to advance</a:t>
              </a:r>
              <a:r>
                <a:rPr kumimoji="0" lang="en-US" sz="2400" i="0" u="none" strike="noStrike" kern="1200" cap="none" spc="0" normalizeH="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 </a:t>
              </a:r>
              <a:r>
                <a:rPr kumimoji="0" lang="en-US" sz="2400" i="0" u="none" strike="noStrike" kern="1200" cap="none" spc="0" normalizeH="0" baseline="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the</a:t>
              </a:r>
              <a:r>
                <a:rPr lang="en-US" sz="2400" dirty="0">
                  <a:solidFill>
                    <a:schemeClr val="tx1">
                      <a:lumMod val="65000"/>
                      <a:lumOff val="35000"/>
                    </a:schemeClr>
                  </a:solidFill>
                  <a:latin typeface="Arial" panose="020B0604020202020204" pitchFamily="34" charset="0"/>
                  <a:cs typeface="Arial" panose="020B0604020202020204" pitchFamily="34" charset="0"/>
                </a:rPr>
                <a:t> </a:t>
              </a:r>
              <a:br>
                <a:rPr lang="en-US" sz="2400" dirty="0">
                  <a:solidFill>
                    <a:schemeClr val="tx1">
                      <a:lumMod val="65000"/>
                      <a:lumOff val="35000"/>
                    </a:schemeClr>
                  </a:solidFill>
                  <a:latin typeface="Arial" panose="020B0604020202020204" pitchFamily="34" charset="0"/>
                  <a:cs typeface="Arial" panose="020B0604020202020204" pitchFamily="34" charset="0"/>
                </a:rPr>
              </a:br>
              <a:r>
                <a:rPr lang="en-US" sz="2400" dirty="0">
                  <a:solidFill>
                    <a:schemeClr val="tx1">
                      <a:lumMod val="65000"/>
                      <a:lumOff val="35000"/>
                    </a:schemeClr>
                  </a:solidFill>
                  <a:latin typeface="Arial" panose="020B0604020202020204" pitchFamily="34" charset="0"/>
                  <a:cs typeface="Arial" panose="020B0604020202020204" pitchFamily="34" charset="0"/>
                </a:rPr>
                <a:t>insurance and </a:t>
              </a:r>
              <a:r>
                <a:rPr kumimoji="0" lang="en-US" sz="2400" i="0" u="none" strike="noStrike" kern="1200" cap="none" spc="0" normalizeH="0" baseline="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financial services industry</a:t>
              </a:r>
              <a:r>
                <a:rPr kumimoji="0" lang="en-US" sz="2400" i="0" u="none" strike="noStrike" kern="1200" cap="none" spc="0" normalizeH="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 </a:t>
              </a:r>
              <a:r>
                <a:rPr kumimoji="0" lang="en-US" sz="2400" i="0" u="none" strike="noStrike" kern="1200" cap="none" spc="0" normalizeH="0" baseline="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by empowering our members</a:t>
              </a:r>
              <a:br>
                <a:rPr kumimoji="0" lang="en-US" sz="2400" i="0" u="none" strike="noStrike" kern="1200" cap="none" spc="0" normalizeH="0" baseline="0" noProof="0" dirty="0">
                  <a:ln>
                    <a:noFill/>
                  </a:ln>
                  <a:solidFill>
                    <a:schemeClr val="bg1"/>
                  </a:solidFill>
                  <a:uLnTx/>
                  <a:uFillTx/>
                  <a:latin typeface="Arial" panose="020B0604020202020204" pitchFamily="34" charset="0"/>
                  <a:cs typeface="Arial" panose="020B0604020202020204" pitchFamily="34" charset="0"/>
                </a:rPr>
              </a:br>
              <a:r>
                <a:rPr lang="en-US" sz="2400" dirty="0">
                  <a:solidFill>
                    <a:schemeClr val="tx1">
                      <a:lumMod val="65000"/>
                      <a:lumOff val="35000"/>
                    </a:schemeClr>
                  </a:solidFill>
                  <a:latin typeface="Arial" panose="020B0604020202020204" pitchFamily="34" charset="0"/>
                  <a:cs typeface="Arial" panose="020B0604020202020204" pitchFamily="34" charset="0"/>
                </a:rPr>
                <a:t>w</a:t>
              </a:r>
              <a:r>
                <a:rPr kumimoji="0" lang="en-US" sz="2400" i="0" u="none" strike="noStrike" kern="1200" cap="none" spc="0" normalizeH="0" baseline="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ith</a:t>
              </a:r>
              <a:r>
                <a:rPr lang="en-US" sz="2400" dirty="0">
                  <a:solidFill>
                    <a:schemeClr val="tx1">
                      <a:lumMod val="65000"/>
                      <a:lumOff val="35000"/>
                    </a:schemeClr>
                  </a:solidFill>
                  <a:latin typeface="Arial" panose="020B0604020202020204" pitchFamily="34" charset="0"/>
                  <a:cs typeface="Arial" panose="020B0604020202020204" pitchFamily="34" charset="0"/>
                </a:rPr>
                <a:t> </a:t>
              </a:r>
              <a:r>
                <a:rPr kumimoji="0" lang="en-US" sz="2400" b="1" i="0" u="none" strike="noStrike" kern="1200" cap="none" spc="0" normalizeH="0" baseline="0" noProof="0" dirty="0">
                  <a:ln>
                    <a:noFill/>
                  </a:ln>
                  <a:solidFill>
                    <a:srgbClr val="002F70"/>
                  </a:solidFill>
                  <a:uLnTx/>
                  <a:uFillTx/>
                  <a:latin typeface="Arial" panose="020B0604020202020204" pitchFamily="34" charset="0"/>
                  <a:cs typeface="Arial" panose="020B0604020202020204" pitchFamily="34" charset="0"/>
                </a:rPr>
                <a:t>knowledge</a:t>
              </a:r>
              <a:r>
                <a:rPr kumimoji="0" lang="en-US" sz="2400" i="0" u="none" strike="noStrike" kern="1200" cap="none" spc="0" normalizeH="0" baseline="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a:t>
              </a:r>
              <a:r>
                <a:rPr kumimoji="0" lang="en-US" sz="2400" i="0" u="none" strike="noStrike" kern="1200" cap="none" spc="0" normalizeH="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 </a:t>
              </a:r>
              <a:r>
                <a:rPr kumimoji="0" lang="en-US" sz="2400" b="1" i="0" u="none" strike="noStrike" kern="1200" cap="none" spc="0" normalizeH="0" baseline="0" noProof="0" dirty="0">
                  <a:ln>
                    <a:noFill/>
                  </a:ln>
                  <a:solidFill>
                    <a:srgbClr val="002F70"/>
                  </a:solidFill>
                  <a:uLnTx/>
                  <a:uFillTx/>
                  <a:latin typeface="Arial" panose="020B0604020202020204" pitchFamily="34" charset="0"/>
                  <a:cs typeface="Arial" panose="020B0604020202020204" pitchFamily="34" charset="0"/>
                </a:rPr>
                <a:t>insights</a:t>
              </a:r>
              <a:r>
                <a:rPr kumimoji="0" lang="en-US" sz="2400" i="0" u="none" strike="noStrike" kern="1200" cap="none" spc="0" normalizeH="0" baseline="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 </a:t>
              </a:r>
              <a:r>
                <a:rPr kumimoji="0" lang="en-US" sz="2400" b="1" i="0" u="none" strike="noStrike" kern="1200" cap="none" spc="0" normalizeH="0" baseline="0" noProof="0" dirty="0">
                  <a:ln>
                    <a:noFill/>
                  </a:ln>
                  <a:solidFill>
                    <a:srgbClr val="002F70"/>
                  </a:solidFill>
                  <a:uLnTx/>
                  <a:uFillTx/>
                  <a:latin typeface="Arial" panose="020B0604020202020204" pitchFamily="34" charset="0"/>
                  <a:cs typeface="Arial" panose="020B0604020202020204" pitchFamily="34" charset="0"/>
                </a:rPr>
                <a:t>connections</a:t>
              </a:r>
              <a:r>
                <a:rPr kumimoji="0" lang="en-US" sz="2400" i="0" u="none" strike="noStrike" kern="1200" cap="none" spc="0" normalizeH="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 </a:t>
              </a:r>
              <a:r>
                <a:rPr kumimoji="0" lang="en-US" sz="2400" i="0" u="none" strike="noStrike" kern="1200" cap="none" spc="0" normalizeH="0" baseline="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and </a:t>
              </a:r>
              <a:r>
                <a:rPr kumimoji="0" lang="en-US" sz="2400" b="1" i="0" u="none" strike="noStrike" kern="1200" cap="none" spc="0" normalizeH="0" baseline="0" noProof="0" dirty="0">
                  <a:ln>
                    <a:noFill/>
                  </a:ln>
                  <a:solidFill>
                    <a:srgbClr val="002F70"/>
                  </a:solidFill>
                  <a:uLnTx/>
                  <a:uFillTx/>
                  <a:latin typeface="Arial" panose="020B0604020202020204" pitchFamily="34" charset="0"/>
                  <a:cs typeface="Arial" panose="020B0604020202020204" pitchFamily="34" charset="0"/>
                </a:rPr>
                <a:t>solutions</a:t>
              </a:r>
              <a:r>
                <a:rPr kumimoji="0" lang="en-US" sz="2400" i="0" u="none" strike="noStrike" kern="1200" cap="none" spc="0" normalizeH="0" baseline="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a:t>
              </a:r>
            </a:p>
          </p:txBody>
        </p:sp>
      </p:grpSp>
      <p:pic>
        <p:nvPicPr>
          <p:cNvPr id="9" name="Picture Placeholder 2"/>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a:xfrm>
            <a:off x="6364288" y="1368425"/>
            <a:ext cx="5208587" cy="3689350"/>
          </a:xfrm>
          <a:prstGeom prst="rect">
            <a:avLst/>
          </a:prstGeom>
        </p:spPr>
      </p:pic>
      <p:sp>
        <p:nvSpPr>
          <p:cNvPr id="11" name="Slide Number Placeholder 2"/>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a:t>
            </a:fld>
            <a:endParaRPr lang="en-US" sz="900" dirty="0"/>
          </a:p>
        </p:txBody>
      </p:sp>
    </p:spTree>
    <p:extLst>
      <p:ext uri="{BB962C8B-B14F-4D97-AF65-F5344CB8AC3E}">
        <p14:creationId xmlns:p14="http://schemas.microsoft.com/office/powerpoint/2010/main" val="5205176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3" name="Rectangle 12"/>
          <p:cNvSpPr/>
          <p:nvPr userDrawn="1"/>
        </p:nvSpPr>
        <p:spPr>
          <a:xfrm>
            <a:off x="7498100" y="4145914"/>
            <a:ext cx="1754360" cy="759886"/>
          </a:xfrm>
          <a:prstGeom prst="rect">
            <a:avLst/>
          </a:prstGeom>
          <a:solidFill>
            <a:schemeClr val="bg1"/>
          </a:solidFill>
          <a:ln w="19050">
            <a:solidFill>
              <a:srgbClr val="5B9B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5215670" y="4144124"/>
            <a:ext cx="1754360" cy="759886"/>
          </a:xfrm>
          <a:prstGeom prst="rect">
            <a:avLst/>
          </a:prstGeom>
          <a:solidFill>
            <a:schemeClr val="bg1"/>
          </a:solidFill>
          <a:ln w="19050">
            <a:solidFill>
              <a:srgbClr val="5B9B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userDrawn="1"/>
        </p:nvSpPr>
        <p:spPr>
          <a:xfrm>
            <a:off x="0" y="666"/>
            <a:ext cx="12191999" cy="787609"/>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endParaRP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184268" y="2614387"/>
            <a:ext cx="5862465" cy="862127"/>
          </a:xfrm>
          <a:prstGeom prst="rect">
            <a:avLst/>
          </a:prstGeom>
        </p:spPr>
      </p:pic>
      <p:sp>
        <p:nvSpPr>
          <p:cNvPr id="7" name="Rectangle 6"/>
          <p:cNvSpPr/>
          <p:nvPr userDrawn="1"/>
        </p:nvSpPr>
        <p:spPr>
          <a:xfrm>
            <a:off x="2938197" y="4144124"/>
            <a:ext cx="1754360" cy="759886"/>
          </a:xfrm>
          <a:prstGeom prst="rect">
            <a:avLst/>
          </a:prstGeom>
          <a:solidFill>
            <a:schemeClr val="bg1"/>
          </a:solidFill>
          <a:ln w="19050">
            <a:solidFill>
              <a:srgbClr val="5B9B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90196" y="1549102"/>
            <a:ext cx="4819313" cy="387567"/>
          </a:xfrm>
          <a:prstGeom prst="rect">
            <a:avLst/>
          </a:prstGeom>
        </p:spPr>
      </p:pic>
      <p:sp>
        <p:nvSpPr>
          <p:cNvPr id="9" name="TextBox 8"/>
          <p:cNvSpPr txBox="1"/>
          <p:nvPr userDrawn="1"/>
        </p:nvSpPr>
        <p:spPr>
          <a:xfrm>
            <a:off x="3031863" y="4315593"/>
            <a:ext cx="1538608" cy="400110"/>
          </a:xfrm>
          <a:prstGeom prst="rect">
            <a:avLst/>
          </a:prstGeom>
          <a:noFill/>
        </p:spPr>
        <p:txBody>
          <a:bodyPr wrap="square" rtlCol="0">
            <a:spAutoFit/>
          </a:bodyPr>
          <a:lstStyle/>
          <a:p>
            <a:pPr algn="ctr"/>
            <a:r>
              <a:rPr lang="en-US" sz="2000" b="1" dirty="0">
                <a:solidFill>
                  <a:schemeClr val="tx2"/>
                </a:solidFill>
                <a:latin typeface="Arial" panose="020B0604020202020204" pitchFamily="34" charset="0"/>
                <a:cs typeface="Arial" panose="020B0604020202020204" pitchFamily="34" charset="0"/>
              </a:rPr>
              <a:t>Insurance</a:t>
            </a:r>
          </a:p>
        </p:txBody>
      </p:sp>
      <p:sp>
        <p:nvSpPr>
          <p:cNvPr id="10" name="TextBox 9"/>
          <p:cNvSpPr txBox="1"/>
          <p:nvPr userDrawn="1"/>
        </p:nvSpPr>
        <p:spPr>
          <a:xfrm>
            <a:off x="5323678" y="4179030"/>
            <a:ext cx="1538343" cy="707886"/>
          </a:xfrm>
          <a:prstGeom prst="rect">
            <a:avLst/>
          </a:prstGeom>
          <a:noFill/>
        </p:spPr>
        <p:txBody>
          <a:bodyPr wrap="square" rtlCol="0">
            <a:spAutoFit/>
          </a:bodyPr>
          <a:lstStyle/>
          <a:p>
            <a:pPr algn="ctr"/>
            <a:r>
              <a:rPr lang="en-US" sz="2000" b="1" dirty="0">
                <a:solidFill>
                  <a:schemeClr val="tx2"/>
                </a:solidFill>
                <a:latin typeface="Arial" panose="020B0604020202020204" pitchFamily="34" charset="0"/>
                <a:cs typeface="Arial" panose="020B0604020202020204" pitchFamily="34" charset="0"/>
              </a:rPr>
              <a:t>Retirement Income</a:t>
            </a:r>
          </a:p>
        </p:txBody>
      </p:sp>
      <p:sp>
        <p:nvSpPr>
          <p:cNvPr id="11" name="TextBox 10"/>
          <p:cNvSpPr txBox="1"/>
          <p:nvPr userDrawn="1"/>
        </p:nvSpPr>
        <p:spPr>
          <a:xfrm>
            <a:off x="7602789" y="4169226"/>
            <a:ext cx="1530476" cy="707886"/>
          </a:xfrm>
          <a:prstGeom prst="rect">
            <a:avLst/>
          </a:prstGeom>
          <a:noFill/>
        </p:spPr>
        <p:txBody>
          <a:bodyPr wrap="square" rtlCol="0">
            <a:spAutoFit/>
          </a:bodyPr>
          <a:lstStyle/>
          <a:p>
            <a:pPr algn="ctr"/>
            <a:r>
              <a:rPr lang="en-US" sz="2000" b="1" dirty="0">
                <a:solidFill>
                  <a:schemeClr val="tx2"/>
                </a:solidFill>
                <a:latin typeface="Arial" panose="020B0604020202020204" pitchFamily="34" charset="0"/>
                <a:cs typeface="Arial" panose="020B0604020202020204" pitchFamily="34" charset="0"/>
              </a:rPr>
              <a:t>Workplace</a:t>
            </a:r>
            <a:br>
              <a:rPr lang="en-US" sz="2000" b="1" dirty="0">
                <a:solidFill>
                  <a:schemeClr val="tx2"/>
                </a:solidFill>
                <a:latin typeface="Arial" panose="020B0604020202020204" pitchFamily="34" charset="0"/>
                <a:cs typeface="Arial" panose="020B0604020202020204" pitchFamily="34" charset="0"/>
              </a:rPr>
            </a:br>
            <a:r>
              <a:rPr lang="en-US" sz="2000" b="1" dirty="0">
                <a:solidFill>
                  <a:schemeClr val="tx2"/>
                </a:solidFill>
                <a:latin typeface="Arial" panose="020B0604020202020204" pitchFamily="34" charset="0"/>
                <a:cs typeface="Arial" panose="020B0604020202020204" pitchFamily="34" charset="0"/>
              </a:rPr>
              <a:t>Solutions</a:t>
            </a:r>
          </a:p>
        </p:txBody>
      </p:sp>
      <p:cxnSp>
        <p:nvCxnSpPr>
          <p:cNvPr id="12" name="Straight Connector 11"/>
          <p:cNvCxnSpPr/>
          <p:nvPr userDrawn="1"/>
        </p:nvCxnSpPr>
        <p:spPr>
          <a:xfrm>
            <a:off x="2938197" y="3863787"/>
            <a:ext cx="6314263" cy="0"/>
          </a:xfrm>
          <a:prstGeom prst="line">
            <a:avLst/>
          </a:prstGeom>
        </p:spPr>
        <p:style>
          <a:lnRef idx="1">
            <a:schemeClr val="accent1"/>
          </a:lnRef>
          <a:fillRef idx="0">
            <a:schemeClr val="accent1"/>
          </a:fillRef>
          <a:effectRef idx="0">
            <a:schemeClr val="accent1"/>
          </a:effectRef>
          <a:fontRef idx="minor">
            <a:schemeClr val="tx1"/>
          </a:fontRef>
        </p:style>
      </p:cxnSp>
      <p:sp>
        <p:nvSpPr>
          <p:cNvPr id="15" name="Title Placeholder 37"/>
          <p:cNvSpPr>
            <a:spLocks noGrp="1"/>
          </p:cNvSpPr>
          <p:nvPr>
            <p:ph type="title" hasCustomPrompt="1"/>
          </p:nvPr>
        </p:nvSpPr>
        <p:spPr>
          <a:xfrm>
            <a:off x="5782" y="-30864"/>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defRPr>
            </a:lvl1pPr>
          </a:lstStyle>
          <a:p>
            <a:r>
              <a:rPr lang="en-US" dirty="0"/>
              <a:t>Click to edit slide heading</a:t>
            </a:r>
          </a:p>
        </p:txBody>
      </p:sp>
      <p:sp>
        <p:nvSpPr>
          <p:cNvPr id="16" name="Slide Number Placeholder 2"/>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a:t>
            </a:fld>
            <a:endParaRPr lang="en-US" sz="900" dirty="0"/>
          </a:p>
        </p:txBody>
      </p:sp>
    </p:spTree>
    <p:extLst>
      <p:ext uri="{BB962C8B-B14F-4D97-AF65-F5344CB8AC3E}">
        <p14:creationId xmlns:p14="http://schemas.microsoft.com/office/powerpoint/2010/main" val="1211485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Blue Bar Section Header-1 lge box">
    <p:bg>
      <p:bgPr>
        <a:solidFill>
          <a:schemeClr val="bg1"/>
        </a:solid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4"/>
          </p:nvPr>
        </p:nvSpPr>
        <p:spPr>
          <a:xfrm>
            <a:off x="417448" y="6125747"/>
            <a:ext cx="8215564" cy="658368"/>
          </a:xfrm>
          <a:prstGeom prst="rect">
            <a:avLst/>
          </a:prstGeom>
          <a:ln>
            <a:noFill/>
          </a:ln>
        </p:spPr>
        <p:txBody>
          <a:bodyPr/>
          <a:lstStyle>
            <a:lvl1pPr>
              <a:lnSpc>
                <a:spcPct val="100000"/>
              </a:lnSpc>
              <a:spcAft>
                <a:spcPts val="0"/>
              </a:spcAft>
              <a:defRPr sz="1000"/>
            </a:lvl1pPr>
          </a:lstStyle>
          <a:p>
            <a:pPr lvl="0"/>
            <a:r>
              <a:rPr lang="en-US"/>
              <a:t>Edit Master text styles</a:t>
            </a:r>
          </a:p>
        </p:txBody>
      </p:sp>
      <p:sp>
        <p:nvSpPr>
          <p:cNvPr id="7" name="Rectangle 6"/>
          <p:cNvSpPr/>
          <p:nvPr userDrawn="1"/>
        </p:nvSpPr>
        <p:spPr>
          <a:xfrm>
            <a:off x="0" y="666"/>
            <a:ext cx="12191999" cy="787609"/>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endParaRPr>
          </a:p>
        </p:txBody>
      </p:sp>
      <p:sp>
        <p:nvSpPr>
          <p:cNvPr id="8" name="Title Placeholder 37"/>
          <p:cNvSpPr>
            <a:spLocks noGrp="1"/>
          </p:cNvSpPr>
          <p:nvPr>
            <p:ph type="title" hasCustomPrompt="1"/>
          </p:nvPr>
        </p:nvSpPr>
        <p:spPr>
          <a:xfrm>
            <a:off x="5782" y="-30864"/>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defRPr>
            </a:lvl1pPr>
          </a:lstStyle>
          <a:p>
            <a:r>
              <a:rPr lang="en-US" dirty="0"/>
              <a:t>Click to edit slide heading</a:t>
            </a:r>
          </a:p>
        </p:txBody>
      </p:sp>
      <p:sp>
        <p:nvSpPr>
          <p:cNvPr id="6" name="Text Placeholder 3"/>
          <p:cNvSpPr>
            <a:spLocks noGrp="1"/>
          </p:cNvSpPr>
          <p:nvPr>
            <p:ph type="body" sz="quarter" idx="10"/>
          </p:nvPr>
        </p:nvSpPr>
        <p:spPr>
          <a:xfrm>
            <a:off x="443799" y="1234758"/>
            <a:ext cx="11311128" cy="400050"/>
          </a:xfrm>
          <a:prstGeom prst="rect">
            <a:avLst/>
          </a:prstGeom>
        </p:spPr>
        <p:txBody>
          <a:bodyPr anchor="ctr" anchorCtr="0"/>
          <a:lstStyle>
            <a:lvl1pPr algn="ctr">
              <a:defRPr sz="1800" b="1" cap="all" spc="20" baseline="0">
                <a:solidFill>
                  <a:srgbClr val="002F70"/>
                </a:solidFill>
              </a:defRPr>
            </a:lvl1pPr>
          </a:lstStyle>
          <a:p>
            <a:pPr lvl="0"/>
            <a:r>
              <a:rPr lang="en-US"/>
              <a:t>Edit Master text styles</a:t>
            </a:r>
          </a:p>
        </p:txBody>
      </p:sp>
      <p:sp>
        <p:nvSpPr>
          <p:cNvPr id="3" name="Chart Placeholder 2"/>
          <p:cNvSpPr>
            <a:spLocks noGrp="1"/>
          </p:cNvSpPr>
          <p:nvPr>
            <p:ph type="chart" sz="quarter" idx="15"/>
          </p:nvPr>
        </p:nvSpPr>
        <p:spPr>
          <a:xfrm>
            <a:off x="717550" y="1828800"/>
            <a:ext cx="10756900" cy="3568700"/>
          </a:xfrm>
          <a:prstGeom prst="rect">
            <a:avLst/>
          </a:prstGeom>
        </p:spPr>
        <p:txBody>
          <a:bodyPr/>
          <a:lstStyle>
            <a:lvl1pPr algn="ctr">
              <a:defRPr/>
            </a:lvl1pPr>
          </a:lstStyle>
          <a:p>
            <a:r>
              <a:rPr lang="en-US" dirty="0"/>
              <a:t>Click icon to add chart</a:t>
            </a:r>
          </a:p>
        </p:txBody>
      </p:sp>
      <p:sp>
        <p:nvSpPr>
          <p:cNvPr id="9" name="Slide Number Placeholder 2"/>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a:t>
            </a:fld>
            <a:endParaRPr lang="en-US" sz="900" dirty="0"/>
          </a:p>
        </p:txBody>
      </p:sp>
    </p:spTree>
    <p:extLst>
      <p:ext uri="{BB962C8B-B14F-4D97-AF65-F5344CB8AC3E}">
        <p14:creationId xmlns:p14="http://schemas.microsoft.com/office/powerpoint/2010/main" val="32124984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Blue Bar Section Header-blank">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27043"/>
            <a:ext cx="12191999" cy="787609"/>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endParaRPr>
          </a:p>
        </p:txBody>
      </p:sp>
      <p:sp>
        <p:nvSpPr>
          <p:cNvPr id="8" name="Title Placeholder 37"/>
          <p:cNvSpPr>
            <a:spLocks noGrp="1"/>
          </p:cNvSpPr>
          <p:nvPr>
            <p:ph type="title" hasCustomPrompt="1"/>
          </p:nvPr>
        </p:nvSpPr>
        <p:spPr>
          <a:xfrm>
            <a:off x="5782" y="-30864"/>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defRPr>
            </a:lvl1pPr>
          </a:lstStyle>
          <a:p>
            <a:r>
              <a:rPr lang="en-US" dirty="0"/>
              <a:t>Click to edit slide heading</a:t>
            </a:r>
          </a:p>
        </p:txBody>
      </p:sp>
      <p:sp>
        <p:nvSpPr>
          <p:cNvPr id="11" name="Slide Number Placeholder 2"/>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a:t>
            </a:fld>
            <a:endParaRPr lang="en-US" sz="900" dirty="0"/>
          </a:p>
        </p:txBody>
      </p:sp>
      <p:sp>
        <p:nvSpPr>
          <p:cNvPr id="5" name="Text Placeholder 9"/>
          <p:cNvSpPr>
            <a:spLocks noGrp="1"/>
          </p:cNvSpPr>
          <p:nvPr>
            <p:ph type="body" sz="quarter" idx="14"/>
          </p:nvPr>
        </p:nvSpPr>
        <p:spPr>
          <a:xfrm>
            <a:off x="417448" y="5980090"/>
            <a:ext cx="5346858" cy="658368"/>
          </a:xfrm>
          <a:prstGeom prst="rect">
            <a:avLst/>
          </a:prstGeom>
          <a:ln>
            <a:noFill/>
          </a:ln>
        </p:spPr>
        <p:txBody>
          <a:bodyPr anchor="b"/>
          <a:lstStyle>
            <a:lvl1pPr>
              <a:lnSpc>
                <a:spcPct val="100000"/>
              </a:lnSpc>
              <a:spcAft>
                <a:spcPts val="0"/>
              </a:spcAft>
              <a:defRPr sz="800"/>
            </a:lvl1pPr>
          </a:lstStyle>
          <a:p>
            <a:pPr lvl="0"/>
            <a:r>
              <a:rPr lang="en-US" dirty="0"/>
              <a:t>Edit Master text styles</a:t>
            </a:r>
          </a:p>
        </p:txBody>
      </p:sp>
    </p:spTree>
    <p:extLst>
      <p:ext uri="{BB962C8B-B14F-4D97-AF65-F5344CB8AC3E}">
        <p14:creationId xmlns:p14="http://schemas.microsoft.com/office/powerpoint/2010/main" val="15817931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over page">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6824" y="-571500"/>
            <a:ext cx="12195955" cy="6812280"/>
          </a:xfrm>
          <a:prstGeom prst="rect">
            <a:avLst/>
          </a:prstGeom>
        </p:spPr>
      </p:pic>
      <p:sp>
        <p:nvSpPr>
          <p:cNvPr id="10" name="Rectangle 9"/>
          <p:cNvSpPr/>
          <p:nvPr userDrawn="1"/>
        </p:nvSpPr>
        <p:spPr>
          <a:xfrm>
            <a:off x="0" y="4995950"/>
            <a:ext cx="12198096" cy="1868734"/>
          </a:xfrm>
          <a:prstGeom prst="rect">
            <a:avLst/>
          </a:prstGeom>
          <a:solidFill>
            <a:srgbClr val="002F70"/>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endParaRPr lang="en-US" dirty="0"/>
          </a:p>
        </p:txBody>
      </p:sp>
      <p:sp>
        <p:nvSpPr>
          <p:cNvPr id="13" name="Rectangle 2"/>
          <p:cNvSpPr>
            <a:spLocks noGrp="1" noChangeArrowheads="1"/>
          </p:cNvSpPr>
          <p:nvPr>
            <p:ph type="ctrTitle" hasCustomPrompt="1"/>
          </p:nvPr>
        </p:nvSpPr>
        <p:spPr>
          <a:xfrm>
            <a:off x="441028" y="5293508"/>
            <a:ext cx="5446762" cy="477054"/>
          </a:xfrm>
          <a:prstGeom prst="rect">
            <a:avLst/>
          </a:prstGeom>
          <a:noFill/>
          <a:effectLst/>
        </p:spPr>
        <p:txBody>
          <a:bodyPr wrap="square" lIns="0" rIns="182880" bIns="0" anchor="b" anchorCtr="0">
            <a:spAutoFit/>
          </a:bodyPr>
          <a:lstStyle>
            <a:lvl1pPr algn="l">
              <a:lnSpc>
                <a:spcPct val="100000"/>
              </a:lnSpc>
              <a:defRPr sz="2800" b="0">
                <a:solidFill>
                  <a:schemeClr val="bg1"/>
                </a:solidFill>
                <a:latin typeface="Arial"/>
                <a:cs typeface="Arial"/>
              </a:defRPr>
            </a:lvl1pPr>
          </a:lstStyle>
          <a:p>
            <a:r>
              <a:rPr lang="en-US" dirty="0"/>
              <a:t>Click to add Title</a:t>
            </a:r>
          </a:p>
        </p:txBody>
      </p:sp>
      <p:pic>
        <p:nvPicPr>
          <p:cNvPr id="11" name="Picture 10"/>
          <p:cNvPicPr>
            <a:picLocks noChangeAspect="1"/>
          </p:cNvPicPr>
          <p:nvPr userDrawn="1"/>
        </p:nvPicPr>
        <p:blipFill rotWithShape="1">
          <a:blip r:embed="rId3" cstate="email">
            <a:extLst>
              <a:ext uri="{28A0092B-C50C-407E-A947-70E740481C1C}">
                <a14:useLocalDpi xmlns:a14="http://schemas.microsoft.com/office/drawing/2010/main"/>
              </a:ext>
            </a:extLst>
          </a:blip>
          <a:srcRect r="-1"/>
          <a:stretch/>
        </p:blipFill>
        <p:spPr>
          <a:xfrm>
            <a:off x="-6824" y="1857042"/>
            <a:ext cx="1131113" cy="2562474"/>
          </a:xfrm>
          <a:prstGeom prst="rect">
            <a:avLst/>
          </a:prstGeom>
        </p:spPr>
      </p:pic>
      <p:sp>
        <p:nvSpPr>
          <p:cNvPr id="12" name="Text Placeholder 2"/>
          <p:cNvSpPr>
            <a:spLocks noGrp="1"/>
          </p:cNvSpPr>
          <p:nvPr>
            <p:ph type="body" sz="quarter" idx="10"/>
          </p:nvPr>
        </p:nvSpPr>
        <p:spPr>
          <a:xfrm>
            <a:off x="441028" y="5805131"/>
            <a:ext cx="5449824" cy="333375"/>
          </a:xfrm>
          <a:prstGeom prst="rect">
            <a:avLst/>
          </a:prstGeom>
        </p:spPr>
        <p:txBody>
          <a:bodyPr lIns="0" tIns="0" rIns="0" bIns="0" anchor="ctr" anchorCtr="0"/>
          <a:lstStyle>
            <a:lvl1pPr>
              <a:defRPr sz="1800">
                <a:solidFill>
                  <a:schemeClr val="bg1"/>
                </a:solidFill>
              </a:defRPr>
            </a:lvl1pPr>
          </a:lstStyle>
          <a:p>
            <a:pPr lvl="0"/>
            <a:r>
              <a:rPr lang="en-US"/>
              <a:t>Edit Master text styles</a:t>
            </a:r>
          </a:p>
        </p:txBody>
      </p:sp>
      <p:sp>
        <p:nvSpPr>
          <p:cNvPr id="14" name="Text Placeholder 2"/>
          <p:cNvSpPr>
            <a:spLocks noGrp="1"/>
          </p:cNvSpPr>
          <p:nvPr>
            <p:ph type="body" sz="quarter" idx="11"/>
          </p:nvPr>
        </p:nvSpPr>
        <p:spPr>
          <a:xfrm>
            <a:off x="441028" y="6159279"/>
            <a:ext cx="5449824" cy="333375"/>
          </a:xfrm>
          <a:prstGeom prst="rect">
            <a:avLst/>
          </a:prstGeom>
        </p:spPr>
        <p:txBody>
          <a:bodyPr lIns="0" tIns="0" rIns="0" bIns="0" anchor="ctr" anchorCtr="0"/>
          <a:lstStyle>
            <a:lvl1pPr>
              <a:defRPr sz="1600" i="1">
                <a:solidFill>
                  <a:schemeClr val="bg1"/>
                </a:solidFill>
              </a:defRPr>
            </a:lvl1pPr>
          </a:lstStyle>
          <a:p>
            <a:pPr lvl="0"/>
            <a:r>
              <a:rPr lang="en-US"/>
              <a:t>Edit Master text styles</a:t>
            </a:r>
          </a:p>
        </p:txBody>
      </p:sp>
      <p:pic>
        <p:nvPicPr>
          <p:cNvPr id="17" name="Picture 16"/>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608546" y="6106277"/>
            <a:ext cx="1164354" cy="475757"/>
          </a:xfrm>
          <a:prstGeom prst="rect">
            <a:avLst/>
          </a:prstGeom>
        </p:spPr>
      </p:pic>
    </p:spTree>
    <p:extLst>
      <p:ext uri="{BB962C8B-B14F-4D97-AF65-F5344CB8AC3E}">
        <p14:creationId xmlns:p14="http://schemas.microsoft.com/office/powerpoint/2010/main" val="3179179225"/>
      </p:ext>
    </p:extLst>
  </p:cSld>
  <p:clrMapOvr>
    <a:masterClrMapping/>
  </p:clrMapOvr>
  <p:extLst>
    <p:ext uri="{DCECCB84-F9BA-43D5-87BE-67443E8EF086}">
      <p15:sldGuideLst xmlns:p15="http://schemas.microsoft.com/office/powerpoint/2012/main">
        <p15:guide id="1" orient="horz" pos="4032">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Bullets on left-Photo right">
    <p:spTree>
      <p:nvGrpSpPr>
        <p:cNvPr id="1" name=""/>
        <p:cNvGrpSpPr/>
        <p:nvPr/>
      </p:nvGrpSpPr>
      <p:grpSpPr>
        <a:xfrm>
          <a:off x="0" y="0"/>
          <a:ext cx="0" cy="0"/>
          <a:chOff x="0" y="0"/>
          <a:chExt cx="0" cy="0"/>
        </a:xfrm>
      </p:grpSpPr>
      <p:sp>
        <p:nvSpPr>
          <p:cNvPr id="4" name="Picture Placeholder 3"/>
          <p:cNvSpPr>
            <a:spLocks noGrp="1"/>
          </p:cNvSpPr>
          <p:nvPr>
            <p:ph type="pic" sz="quarter" idx="15"/>
          </p:nvPr>
        </p:nvSpPr>
        <p:spPr>
          <a:xfrm>
            <a:off x="6106698" y="786687"/>
            <a:ext cx="6089904" cy="6089904"/>
          </a:xfrm>
          <a:prstGeom prst="rect">
            <a:avLst/>
          </a:prstGeom>
        </p:spPr>
        <p:txBody>
          <a:bodyPr anchor="ctr"/>
          <a:lstStyle>
            <a:lvl1pPr algn="ctr">
              <a:defRPr/>
            </a:lvl1pPr>
          </a:lstStyle>
          <a:p>
            <a:r>
              <a:rPr lang="en-US" dirty="0"/>
              <a:t>Click icon to add picture</a:t>
            </a:r>
          </a:p>
        </p:txBody>
      </p:sp>
      <p:sp>
        <p:nvSpPr>
          <p:cNvPr id="2" name="TextBox 1"/>
          <p:cNvSpPr txBox="1"/>
          <p:nvPr userDrawn="1"/>
        </p:nvSpPr>
        <p:spPr>
          <a:xfrm>
            <a:off x="11247350" y="-1111937"/>
            <a:ext cx="251992" cy="383310"/>
          </a:xfrm>
          <a:prstGeom prst="rect">
            <a:avLst/>
          </a:prstGeom>
          <a:noFill/>
        </p:spPr>
        <p:txBody>
          <a:bodyPr wrap="none" rtlCol="0">
            <a:spAutoFit/>
          </a:bodyPr>
          <a:lstStyle/>
          <a:p>
            <a:pPr marL="0" marR="0" lvl="0" indent="0" algn="l" defTabSz="960072" rtl="0" eaLnBrk="1" fontAlgn="base" latinLnBrk="0" hangingPunct="1">
              <a:lnSpc>
                <a:spcPct val="100000"/>
              </a:lnSpc>
              <a:spcBef>
                <a:spcPct val="0"/>
              </a:spcBef>
              <a:spcAft>
                <a:spcPct val="0"/>
              </a:spcAft>
              <a:buClrTx/>
              <a:buSzTx/>
              <a:buFontTx/>
              <a:buNone/>
              <a:tabLst/>
              <a:defRPr/>
            </a:pPr>
            <a:r>
              <a:rPr kumimoji="0" lang="en-US" sz="1891" b="0" i="0" u="none" strike="noStrike" kern="1200" cap="none" spc="0" normalizeH="0" baseline="0" noProof="0" dirty="0">
                <a:ln>
                  <a:noFill/>
                </a:ln>
                <a:solidFill>
                  <a:srgbClr val="000000"/>
                </a:solidFill>
                <a:effectLst/>
                <a:uLnTx/>
                <a:uFillTx/>
                <a:latin typeface="Arial" charset="0"/>
                <a:ea typeface="+mn-ea"/>
                <a:cs typeface="+mn-cs"/>
              </a:rPr>
              <a:t> </a:t>
            </a:r>
          </a:p>
        </p:txBody>
      </p:sp>
      <p:sp>
        <p:nvSpPr>
          <p:cNvPr id="5" name="Text Placeholder 4"/>
          <p:cNvSpPr>
            <a:spLocks noGrp="1"/>
          </p:cNvSpPr>
          <p:nvPr>
            <p:ph type="body" sz="quarter" idx="13"/>
          </p:nvPr>
        </p:nvSpPr>
        <p:spPr>
          <a:xfrm>
            <a:off x="266700" y="1143000"/>
            <a:ext cx="5570538" cy="4914900"/>
          </a:xfrm>
          <a:prstGeom prst="rect">
            <a:avLst/>
          </a:prstGeom>
        </p:spPr>
        <p:txBody>
          <a:bodyPr/>
          <a:lstStyle>
            <a:lvl1pPr marL="342900" indent="-342900">
              <a:lnSpc>
                <a:spcPct val="100000"/>
              </a:lnSpc>
              <a:spcAft>
                <a:spcPts val="1800"/>
              </a:spcAft>
              <a:buClr>
                <a:schemeClr val="tx1"/>
              </a:buClr>
              <a:buSzPct val="135000"/>
              <a:buFont typeface="Arial" panose="020B0604020202020204" pitchFamily="34" charset="0"/>
              <a:buChar char="•"/>
              <a:defRPr sz="2400"/>
            </a:lvl1pPr>
            <a:lvl2pPr marL="685800" indent="-342900">
              <a:lnSpc>
                <a:spcPct val="100000"/>
              </a:lnSpc>
              <a:spcAft>
                <a:spcPts val="1800"/>
              </a:spcAft>
              <a:buClr>
                <a:schemeClr val="tx1"/>
              </a:buClr>
              <a:buSzPct val="135000"/>
              <a:buFont typeface="Arial" panose="020B0604020202020204" pitchFamily="34" charset="0"/>
              <a:buChar char="•"/>
              <a:defRPr sz="2400"/>
            </a:lvl2pPr>
            <a:lvl3pPr marL="1031875" indent="-342900">
              <a:lnSpc>
                <a:spcPct val="100000"/>
              </a:lnSpc>
              <a:spcAft>
                <a:spcPts val="1200"/>
              </a:spcAft>
              <a:buClr>
                <a:schemeClr val="tx1"/>
              </a:buClr>
              <a:buSzPct val="135000"/>
              <a:buFont typeface="Arial" panose="020B0604020202020204" pitchFamily="34" charset="0"/>
              <a:buChar char="•"/>
              <a:defRPr sz="2400"/>
            </a:lvl3pPr>
          </a:lstStyle>
          <a:p>
            <a:pPr lvl="0"/>
            <a:r>
              <a:rPr lang="en-US"/>
              <a:t>Edit Master text styles</a:t>
            </a:r>
          </a:p>
          <a:p>
            <a:pPr lvl="1"/>
            <a:r>
              <a:rPr lang="en-US"/>
              <a:t>Second level</a:t>
            </a:r>
          </a:p>
          <a:p>
            <a:pPr lvl="2"/>
            <a:r>
              <a:rPr lang="en-US"/>
              <a:t>Third level</a:t>
            </a:r>
          </a:p>
        </p:txBody>
      </p:sp>
      <p:sp>
        <p:nvSpPr>
          <p:cNvPr id="10" name="Text Placeholder 9"/>
          <p:cNvSpPr>
            <a:spLocks noGrp="1"/>
          </p:cNvSpPr>
          <p:nvPr>
            <p:ph type="body" sz="quarter" idx="14"/>
          </p:nvPr>
        </p:nvSpPr>
        <p:spPr>
          <a:xfrm>
            <a:off x="417448" y="6125747"/>
            <a:ext cx="5346858" cy="658368"/>
          </a:xfrm>
          <a:prstGeom prst="rect">
            <a:avLst/>
          </a:prstGeom>
          <a:ln>
            <a:noFill/>
          </a:ln>
        </p:spPr>
        <p:txBody>
          <a:bodyPr/>
          <a:lstStyle>
            <a:lvl1pPr>
              <a:lnSpc>
                <a:spcPct val="100000"/>
              </a:lnSpc>
              <a:spcAft>
                <a:spcPts val="0"/>
              </a:spcAft>
              <a:defRPr sz="1000"/>
            </a:lvl1pPr>
          </a:lstStyle>
          <a:p>
            <a:pPr lvl="0"/>
            <a:r>
              <a:rPr lang="en-US"/>
              <a:t>Edit Master text styles</a:t>
            </a:r>
          </a:p>
        </p:txBody>
      </p:sp>
      <p:sp>
        <p:nvSpPr>
          <p:cNvPr id="12" name="Rectangle 11"/>
          <p:cNvSpPr/>
          <p:nvPr userDrawn="1"/>
        </p:nvSpPr>
        <p:spPr>
          <a:xfrm>
            <a:off x="0" y="-539"/>
            <a:ext cx="12191999" cy="787609"/>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endParaRPr>
          </a:p>
        </p:txBody>
      </p:sp>
      <p:sp>
        <p:nvSpPr>
          <p:cNvPr id="13" name="Title Placeholder 37"/>
          <p:cNvSpPr>
            <a:spLocks noGrp="1"/>
          </p:cNvSpPr>
          <p:nvPr>
            <p:ph type="title" hasCustomPrompt="1"/>
          </p:nvPr>
        </p:nvSpPr>
        <p:spPr>
          <a:xfrm>
            <a:off x="5782" y="-30864"/>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defRPr>
            </a:lvl1pPr>
          </a:lstStyle>
          <a:p>
            <a:r>
              <a:rPr lang="en-US" dirty="0"/>
              <a:t>Click to edit slide heading</a:t>
            </a:r>
          </a:p>
        </p:txBody>
      </p:sp>
      <p:sp>
        <p:nvSpPr>
          <p:cNvPr id="9" name="Slide Number Placeholder 2"/>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a:t>
            </a:fld>
            <a:endParaRPr lang="en-US" sz="900" dirty="0"/>
          </a:p>
        </p:txBody>
      </p:sp>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08658" y="6099403"/>
            <a:ext cx="1164242" cy="475712"/>
          </a:xfrm>
          <a:prstGeom prst="rect">
            <a:avLst/>
          </a:prstGeom>
        </p:spPr>
      </p:pic>
    </p:spTree>
    <p:extLst>
      <p:ext uri="{BB962C8B-B14F-4D97-AF65-F5344CB8AC3E}">
        <p14:creationId xmlns:p14="http://schemas.microsoft.com/office/powerpoint/2010/main" val="2996510112"/>
      </p:ext>
    </p:extLst>
  </p:cSld>
  <p:clrMapOvr>
    <a:masterClrMapping/>
  </p:clrMapOvr>
  <p:extLst>
    <p:ext uri="{DCECCB84-F9BA-43D5-87BE-67443E8EF086}">
      <p15:sldGuideLst xmlns:p15="http://schemas.microsoft.com/office/powerpoint/2012/main">
        <p15:guide id="1" pos="3840">
          <p15:clr>
            <a:srgbClr val="FBAE40"/>
          </p15:clr>
        </p15:guide>
        <p15:guide id="3" orient="horz" pos="2160">
          <p15:clr>
            <a:srgbClr val="FBAE40"/>
          </p15:clr>
        </p15:guide>
        <p15:guide id="4" orient="horz" pos="408">
          <p15:clr>
            <a:srgbClr val="FBAE40"/>
          </p15:clr>
        </p15:guide>
        <p15:guide id="5" orient="horz" pos="72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About Us">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25128"/>
            <a:ext cx="12175816" cy="6737685"/>
          </a:xfrm>
          <a:prstGeom prst="rect">
            <a:avLst/>
          </a:prstGeom>
        </p:spPr>
      </p:pic>
      <p:sp>
        <p:nvSpPr>
          <p:cNvPr id="20" name="Rectangle 19"/>
          <p:cNvSpPr/>
          <p:nvPr userDrawn="1"/>
        </p:nvSpPr>
        <p:spPr>
          <a:xfrm>
            <a:off x="0" y="666"/>
            <a:ext cx="12191999" cy="787609"/>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endParaRPr>
          </a:p>
        </p:txBody>
      </p:sp>
      <p:sp>
        <p:nvSpPr>
          <p:cNvPr id="8" name="Rectangle 7"/>
          <p:cNvSpPr/>
          <p:nvPr userDrawn="1"/>
        </p:nvSpPr>
        <p:spPr>
          <a:xfrm>
            <a:off x="7981255" y="1056028"/>
            <a:ext cx="2834640" cy="3200400"/>
          </a:xfrm>
          <a:prstGeom prst="rect">
            <a:avLst/>
          </a:prstGeom>
          <a:solidFill>
            <a:schemeClr val="bg1">
              <a:lumMod val="95000"/>
            </a:schemeClr>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p:cNvSpPr txBox="1">
            <a:spLocks/>
          </p:cNvSpPr>
          <p:nvPr userDrawn="1"/>
        </p:nvSpPr>
        <p:spPr>
          <a:xfrm>
            <a:off x="7981254" y="1285186"/>
            <a:ext cx="2834641" cy="514756"/>
          </a:xfrm>
        </p:spPr>
        <p:txBody>
          <a:bodyPr anchor="b"/>
          <a:lstStyle>
            <a:lvl1pPr algn="l" defTabSz="914400" rtl="0" eaLnBrk="1" latinLnBrk="0" hangingPunct="1">
              <a:lnSpc>
                <a:spcPct val="90000"/>
              </a:lnSpc>
              <a:spcBef>
                <a:spcPct val="0"/>
              </a:spcBef>
              <a:buNone/>
              <a:defRPr sz="2200" kern="1200">
                <a:solidFill>
                  <a:srgbClr val="002F70"/>
                </a:solidFill>
                <a:latin typeface="Arial" panose="020B0604020202020204" pitchFamily="34" charset="0"/>
                <a:ea typeface="+mj-ea"/>
                <a:cs typeface="Arial" panose="020B0604020202020204" pitchFamily="34" charset="0"/>
              </a:defRPr>
            </a:lvl1pPr>
          </a:lstStyle>
          <a:p>
            <a:pPr algn="ctr" fontAlgn="auto">
              <a:spcAft>
                <a:spcPts val="0"/>
              </a:spcAft>
            </a:pPr>
            <a:r>
              <a:rPr lang="en-US" sz="1600" b="1" dirty="0"/>
              <a:t>SECURE</a:t>
            </a:r>
            <a:br>
              <a:rPr lang="en-US" sz="1600" b="1" dirty="0"/>
            </a:br>
            <a:r>
              <a:rPr lang="en-US" sz="1600" b="1" dirty="0"/>
              <a:t>RETIREMENT INSTITUTE</a:t>
            </a:r>
          </a:p>
        </p:txBody>
      </p:sp>
      <p:sp>
        <p:nvSpPr>
          <p:cNvPr id="10" name="TextBox 9"/>
          <p:cNvSpPr txBox="1"/>
          <p:nvPr userDrawn="1"/>
        </p:nvSpPr>
        <p:spPr>
          <a:xfrm>
            <a:off x="8172251" y="2029100"/>
            <a:ext cx="2452649" cy="2031325"/>
          </a:xfrm>
          <a:prstGeom prst="rect">
            <a:avLst/>
          </a:prstGeom>
          <a:noFill/>
        </p:spPr>
        <p:txBody>
          <a:bodyPr wrap="square" rtlCol="0">
            <a:spAutoFit/>
          </a:bodyPr>
          <a:lstStyle/>
          <a:p>
            <a:r>
              <a:rPr lang="en-US" dirty="0">
                <a:solidFill>
                  <a:schemeClr val="tx1">
                    <a:lumMod val="65000"/>
                    <a:lumOff val="35000"/>
                  </a:schemeClr>
                </a:solidFill>
                <a:latin typeface="Arial" panose="020B0604020202020204" pitchFamily="34" charset="0"/>
                <a:cs typeface="Arial" panose="020B0604020202020204" pitchFamily="34" charset="0"/>
              </a:rPr>
              <a:t>Helping members advance retirement readiness and the financial security of their clients through research, education, and innovation</a:t>
            </a:r>
            <a:endParaRPr lang="en-US" dirty="0">
              <a:latin typeface="Futura Std Medium" panose="020B0502020204020303" pitchFamily="34" charset="0"/>
            </a:endParaRPr>
          </a:p>
        </p:txBody>
      </p:sp>
      <p:sp>
        <p:nvSpPr>
          <p:cNvPr id="11" name="Rectangle 10"/>
          <p:cNvSpPr/>
          <p:nvPr userDrawn="1"/>
        </p:nvSpPr>
        <p:spPr>
          <a:xfrm>
            <a:off x="1426464" y="1056027"/>
            <a:ext cx="2834640" cy="3200400"/>
          </a:xfrm>
          <a:prstGeom prst="rect">
            <a:avLst/>
          </a:prstGeom>
          <a:solidFill>
            <a:schemeClr val="bg1">
              <a:lumMod val="95000"/>
            </a:schemeClr>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 1"/>
          <p:cNvSpPr txBox="1">
            <a:spLocks/>
          </p:cNvSpPr>
          <p:nvPr userDrawn="1"/>
        </p:nvSpPr>
        <p:spPr>
          <a:xfrm>
            <a:off x="1425508" y="1352636"/>
            <a:ext cx="2836553" cy="359618"/>
          </a:xfrm>
        </p:spPr>
        <p:txBody>
          <a:bodyPr anchor="b"/>
          <a:lstStyle>
            <a:lvl1pPr algn="l" defTabSz="914400" rtl="0" eaLnBrk="1" latinLnBrk="0" hangingPunct="1">
              <a:lnSpc>
                <a:spcPct val="90000"/>
              </a:lnSpc>
              <a:spcBef>
                <a:spcPct val="0"/>
              </a:spcBef>
              <a:buNone/>
              <a:defRPr sz="2200" kern="1200">
                <a:solidFill>
                  <a:srgbClr val="002F70"/>
                </a:solidFill>
                <a:latin typeface="Arial" panose="020B0604020202020204" pitchFamily="34" charset="0"/>
                <a:ea typeface="+mj-ea"/>
                <a:cs typeface="Arial" panose="020B0604020202020204" pitchFamily="34" charset="0"/>
              </a:defRPr>
            </a:lvl1pPr>
          </a:lstStyle>
          <a:p>
            <a:pPr algn="ctr" fontAlgn="auto">
              <a:spcAft>
                <a:spcPts val="0"/>
              </a:spcAft>
            </a:pPr>
            <a:r>
              <a:rPr lang="en-US" sz="1600" b="1" dirty="0"/>
              <a:t>LIMRA</a:t>
            </a:r>
          </a:p>
        </p:txBody>
      </p:sp>
      <p:sp>
        <p:nvSpPr>
          <p:cNvPr id="13" name="Rectangle 12"/>
          <p:cNvSpPr/>
          <p:nvPr userDrawn="1"/>
        </p:nvSpPr>
        <p:spPr>
          <a:xfrm>
            <a:off x="1704904" y="2029100"/>
            <a:ext cx="2277761" cy="1477328"/>
          </a:xfrm>
          <a:prstGeom prst="rect">
            <a:avLst/>
          </a:prstGeom>
        </p:spPr>
        <p:txBody>
          <a:bodyPr wrap="square">
            <a:spAutoFit/>
          </a:bodyPr>
          <a:lstStyle/>
          <a:p>
            <a:r>
              <a:rPr lang="en-US" dirty="0">
                <a:solidFill>
                  <a:schemeClr val="tx1">
                    <a:lumMod val="65000"/>
                    <a:lumOff val="35000"/>
                  </a:schemeClr>
                </a:solidFill>
                <a:latin typeface="Arial" panose="020B0604020202020204" pitchFamily="34" charset="0"/>
                <a:cs typeface="Arial" panose="020B0604020202020204" pitchFamily="34" charset="0"/>
              </a:rPr>
              <a:t>Premier financial services industry research and talent management organization</a:t>
            </a:r>
            <a:endParaRPr lang="en-US" dirty="0"/>
          </a:p>
        </p:txBody>
      </p:sp>
      <p:sp>
        <p:nvSpPr>
          <p:cNvPr id="14" name="Rectangle 13"/>
          <p:cNvSpPr/>
          <p:nvPr userDrawn="1"/>
        </p:nvSpPr>
        <p:spPr>
          <a:xfrm>
            <a:off x="4689210" y="1056027"/>
            <a:ext cx="2834640" cy="3200400"/>
          </a:xfrm>
          <a:prstGeom prst="rect">
            <a:avLst/>
          </a:prstGeom>
          <a:solidFill>
            <a:schemeClr val="bg1">
              <a:lumMod val="95000"/>
            </a:schemeClr>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itle 1"/>
          <p:cNvSpPr txBox="1">
            <a:spLocks/>
          </p:cNvSpPr>
          <p:nvPr userDrawn="1"/>
        </p:nvSpPr>
        <p:spPr>
          <a:xfrm>
            <a:off x="4730778" y="1362755"/>
            <a:ext cx="2751505" cy="359618"/>
          </a:xfrm>
        </p:spPr>
        <p:txBody>
          <a:bodyPr anchor="b"/>
          <a:lstStyle>
            <a:lvl1pPr algn="l" defTabSz="914400" rtl="0" eaLnBrk="1" latinLnBrk="0" hangingPunct="1">
              <a:lnSpc>
                <a:spcPct val="90000"/>
              </a:lnSpc>
              <a:spcBef>
                <a:spcPct val="0"/>
              </a:spcBef>
              <a:buNone/>
              <a:defRPr sz="2200" kern="1200">
                <a:solidFill>
                  <a:srgbClr val="002F70"/>
                </a:solidFill>
                <a:latin typeface="Arial" panose="020B0604020202020204" pitchFamily="34" charset="0"/>
                <a:ea typeface="+mj-ea"/>
                <a:cs typeface="Arial" panose="020B0604020202020204" pitchFamily="34" charset="0"/>
              </a:defRPr>
            </a:lvl1pPr>
          </a:lstStyle>
          <a:p>
            <a:pPr algn="ctr" fontAlgn="auto">
              <a:spcAft>
                <a:spcPts val="0"/>
              </a:spcAft>
            </a:pPr>
            <a:r>
              <a:rPr lang="en-US" sz="1600" b="1" dirty="0"/>
              <a:t>LOMA</a:t>
            </a:r>
          </a:p>
        </p:txBody>
      </p:sp>
      <p:sp>
        <p:nvSpPr>
          <p:cNvPr id="16" name="Rectangle 15"/>
          <p:cNvSpPr/>
          <p:nvPr userDrawn="1"/>
        </p:nvSpPr>
        <p:spPr>
          <a:xfrm>
            <a:off x="4893145" y="2029100"/>
            <a:ext cx="2426770" cy="1200329"/>
          </a:xfrm>
          <a:prstGeom prst="rect">
            <a:avLst/>
          </a:prstGeom>
        </p:spPr>
        <p:txBody>
          <a:bodyPr wrap="square">
            <a:spAutoFit/>
          </a:bodyPr>
          <a:lstStyle/>
          <a:p>
            <a:r>
              <a:rPr lang="en-US" dirty="0">
                <a:solidFill>
                  <a:schemeClr val="tx1">
                    <a:lumMod val="65000"/>
                    <a:lumOff val="35000"/>
                  </a:schemeClr>
                </a:solidFill>
                <a:latin typeface="Arial" panose="020B0604020202020204" pitchFamily="34" charset="0"/>
                <a:cs typeface="Arial" panose="020B0604020202020204" pitchFamily="34" charset="0"/>
              </a:rPr>
              <a:t>Flagship for industry professional development and industry networking</a:t>
            </a:r>
            <a:endParaRPr lang="en-US" dirty="0"/>
          </a:p>
        </p:txBody>
      </p:sp>
      <p:sp>
        <p:nvSpPr>
          <p:cNvPr id="22" name="Rectangle 21" hidden="1"/>
          <p:cNvSpPr/>
          <p:nvPr userDrawn="1"/>
        </p:nvSpPr>
        <p:spPr>
          <a:xfrm>
            <a:off x="-24938" y="5308671"/>
            <a:ext cx="12216384" cy="1596043"/>
          </a:xfrm>
          <a:prstGeom prst="rect">
            <a:avLst/>
          </a:prstGeom>
          <a:solidFill>
            <a:srgbClr val="002F70">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endParaRPr lang="en-US" sz="1350" dirty="0"/>
          </a:p>
        </p:txBody>
      </p:sp>
      <p:sp>
        <p:nvSpPr>
          <p:cNvPr id="19" name="Rectangle 18"/>
          <p:cNvSpPr/>
          <p:nvPr userDrawn="1"/>
        </p:nvSpPr>
        <p:spPr>
          <a:xfrm>
            <a:off x="385884" y="5141475"/>
            <a:ext cx="11590410" cy="830997"/>
          </a:xfrm>
          <a:prstGeom prst="rect">
            <a:avLst/>
          </a:prstGeom>
        </p:spPr>
        <p:txBody>
          <a:bodyPr wrap="square">
            <a:spAutoFit/>
          </a:bodyPr>
          <a:lstStyle/>
          <a:p>
            <a:r>
              <a:rPr lang="en-US" sz="2400" dirty="0">
                <a:solidFill>
                  <a:schemeClr val="bg1"/>
                </a:solidFill>
                <a:latin typeface="Arial" panose="020B0604020202020204" pitchFamily="34" charset="0"/>
                <a:cs typeface="Arial" panose="020B0604020202020204" pitchFamily="34" charset="0"/>
              </a:rPr>
              <a:t>Advancing the financial services industry by empowering our members with </a:t>
            </a:r>
            <a:br>
              <a:rPr lang="en-US" sz="2400" dirty="0">
                <a:solidFill>
                  <a:schemeClr val="bg1"/>
                </a:solidFill>
                <a:latin typeface="Arial" panose="020B0604020202020204" pitchFamily="34" charset="0"/>
                <a:cs typeface="Arial" panose="020B0604020202020204" pitchFamily="34" charset="0"/>
              </a:rPr>
            </a:br>
            <a:r>
              <a:rPr lang="en-US" sz="2400" dirty="0">
                <a:solidFill>
                  <a:srgbClr val="DAAA00"/>
                </a:solidFill>
                <a:latin typeface="Arial" panose="020B0604020202020204" pitchFamily="34" charset="0"/>
                <a:cs typeface="Arial" panose="020B0604020202020204" pitchFamily="34" charset="0"/>
              </a:rPr>
              <a:t>knowledge</a:t>
            </a:r>
            <a:r>
              <a:rPr lang="en-US" sz="2400" dirty="0">
                <a:solidFill>
                  <a:schemeClr val="bg1"/>
                </a:solidFill>
                <a:latin typeface="Arial" panose="020B0604020202020204" pitchFamily="34" charset="0"/>
                <a:cs typeface="Arial" panose="020B0604020202020204" pitchFamily="34" charset="0"/>
              </a:rPr>
              <a:t>, </a:t>
            </a:r>
            <a:r>
              <a:rPr lang="en-US" sz="2400" dirty="0">
                <a:solidFill>
                  <a:srgbClr val="DAAA00"/>
                </a:solidFill>
                <a:latin typeface="Arial" panose="020B0604020202020204" pitchFamily="34" charset="0"/>
                <a:cs typeface="Arial" panose="020B0604020202020204" pitchFamily="34" charset="0"/>
              </a:rPr>
              <a:t>insights</a:t>
            </a:r>
            <a:r>
              <a:rPr lang="en-US" sz="2400" dirty="0">
                <a:solidFill>
                  <a:schemeClr val="bg1"/>
                </a:solidFill>
                <a:latin typeface="Arial" panose="020B0604020202020204" pitchFamily="34" charset="0"/>
                <a:cs typeface="Arial" panose="020B0604020202020204" pitchFamily="34" charset="0"/>
              </a:rPr>
              <a:t>, </a:t>
            </a:r>
            <a:r>
              <a:rPr lang="en-US" sz="2400" dirty="0">
                <a:solidFill>
                  <a:srgbClr val="DAAA00"/>
                </a:solidFill>
                <a:latin typeface="Arial" panose="020B0604020202020204" pitchFamily="34" charset="0"/>
                <a:cs typeface="Arial" panose="020B0604020202020204" pitchFamily="34" charset="0"/>
              </a:rPr>
              <a:t>connections</a:t>
            </a:r>
            <a:r>
              <a:rPr lang="en-US" sz="2400" dirty="0">
                <a:solidFill>
                  <a:schemeClr val="bg1"/>
                </a:solidFill>
                <a:latin typeface="Arial" panose="020B0604020202020204" pitchFamily="34" charset="0"/>
                <a:cs typeface="Arial" panose="020B0604020202020204" pitchFamily="34" charset="0"/>
              </a:rPr>
              <a:t>, and </a:t>
            </a:r>
            <a:r>
              <a:rPr lang="en-US" sz="2400" dirty="0">
                <a:solidFill>
                  <a:srgbClr val="DAAA00"/>
                </a:solidFill>
                <a:latin typeface="Arial" panose="020B0604020202020204" pitchFamily="34" charset="0"/>
                <a:cs typeface="Arial" panose="020B0604020202020204" pitchFamily="34" charset="0"/>
              </a:rPr>
              <a:t>solutions</a:t>
            </a:r>
            <a:endParaRPr lang="en-US" sz="2400" dirty="0"/>
          </a:p>
        </p:txBody>
      </p:sp>
      <p:sp>
        <p:nvSpPr>
          <p:cNvPr id="21" name="Title Placeholder 37"/>
          <p:cNvSpPr>
            <a:spLocks noGrp="1"/>
          </p:cNvSpPr>
          <p:nvPr>
            <p:ph type="title" hasCustomPrompt="1"/>
          </p:nvPr>
        </p:nvSpPr>
        <p:spPr>
          <a:xfrm>
            <a:off x="2" y="0"/>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defRPr>
            </a:lvl1pPr>
          </a:lstStyle>
          <a:p>
            <a:r>
              <a:rPr lang="en-US" dirty="0"/>
              <a:t>Click to edit slide heading</a:t>
            </a:r>
          </a:p>
        </p:txBody>
      </p:sp>
      <p:pic>
        <p:nvPicPr>
          <p:cNvPr id="17" name="Picture 1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608546" y="6106277"/>
            <a:ext cx="1164354" cy="475757"/>
          </a:xfrm>
          <a:prstGeom prst="rect">
            <a:avLst/>
          </a:prstGeom>
        </p:spPr>
      </p:pic>
    </p:spTree>
    <p:extLst>
      <p:ext uri="{BB962C8B-B14F-4D97-AF65-F5344CB8AC3E}">
        <p14:creationId xmlns:p14="http://schemas.microsoft.com/office/powerpoint/2010/main" val="37260292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Bullets on left-Photo right">
    <p:spTree>
      <p:nvGrpSpPr>
        <p:cNvPr id="1" name=""/>
        <p:cNvGrpSpPr/>
        <p:nvPr/>
      </p:nvGrpSpPr>
      <p:grpSpPr>
        <a:xfrm>
          <a:off x="0" y="0"/>
          <a:ext cx="0" cy="0"/>
          <a:chOff x="0" y="0"/>
          <a:chExt cx="0" cy="0"/>
        </a:xfrm>
      </p:grpSpPr>
      <p:sp>
        <p:nvSpPr>
          <p:cNvPr id="6" name="Picture Placeholder 5"/>
          <p:cNvSpPr>
            <a:spLocks noGrp="1"/>
          </p:cNvSpPr>
          <p:nvPr>
            <p:ph type="pic" sz="quarter" idx="15"/>
          </p:nvPr>
        </p:nvSpPr>
        <p:spPr>
          <a:xfrm>
            <a:off x="6096000" y="787400"/>
            <a:ext cx="6096000" cy="6070600"/>
          </a:xfrm>
          <a:prstGeom prst="rect">
            <a:avLst/>
          </a:prstGeom>
        </p:spPr>
        <p:txBody>
          <a:bodyPr anchor="ctr"/>
          <a:lstStyle>
            <a:lvl1pPr algn="ctr">
              <a:defRPr/>
            </a:lvl1pPr>
          </a:lstStyle>
          <a:p>
            <a:r>
              <a:rPr lang="en-US"/>
              <a:t>Click icon to add picture</a:t>
            </a:r>
          </a:p>
        </p:txBody>
      </p:sp>
      <p:sp>
        <p:nvSpPr>
          <p:cNvPr id="2" name="TextBox 1"/>
          <p:cNvSpPr txBox="1"/>
          <p:nvPr userDrawn="1"/>
        </p:nvSpPr>
        <p:spPr>
          <a:xfrm>
            <a:off x="11247350" y="-1111937"/>
            <a:ext cx="251992" cy="383310"/>
          </a:xfrm>
          <a:prstGeom prst="rect">
            <a:avLst/>
          </a:prstGeom>
          <a:noFill/>
        </p:spPr>
        <p:txBody>
          <a:bodyPr wrap="none" rtlCol="0">
            <a:spAutoFit/>
          </a:bodyPr>
          <a:lstStyle/>
          <a:p>
            <a:pPr marL="0" marR="0" lvl="0" indent="0" algn="l" defTabSz="960072" rtl="0" eaLnBrk="1" fontAlgn="base" latinLnBrk="0" hangingPunct="1">
              <a:lnSpc>
                <a:spcPct val="100000"/>
              </a:lnSpc>
              <a:spcBef>
                <a:spcPct val="0"/>
              </a:spcBef>
              <a:spcAft>
                <a:spcPct val="0"/>
              </a:spcAft>
              <a:buClrTx/>
              <a:buSzTx/>
              <a:buFontTx/>
              <a:buNone/>
              <a:tabLst/>
              <a:defRPr/>
            </a:pPr>
            <a:r>
              <a:rPr kumimoji="0" lang="en-US" sz="1891" b="0" i="0" u="none" strike="noStrike" kern="1200" cap="none" spc="0" normalizeH="0" baseline="0" noProof="0" dirty="0">
                <a:ln>
                  <a:noFill/>
                </a:ln>
                <a:solidFill>
                  <a:srgbClr val="000000"/>
                </a:solidFill>
                <a:effectLst/>
                <a:uLnTx/>
                <a:uFillTx/>
                <a:latin typeface="Arial" charset="0"/>
                <a:ea typeface="+mn-ea"/>
                <a:cs typeface="+mn-cs"/>
              </a:rPr>
              <a:t> </a:t>
            </a:r>
          </a:p>
        </p:txBody>
      </p:sp>
      <p:sp>
        <p:nvSpPr>
          <p:cNvPr id="5" name="Text Placeholder 4"/>
          <p:cNvSpPr>
            <a:spLocks noGrp="1"/>
          </p:cNvSpPr>
          <p:nvPr>
            <p:ph type="body" sz="quarter" idx="13"/>
          </p:nvPr>
        </p:nvSpPr>
        <p:spPr>
          <a:xfrm>
            <a:off x="266700" y="1143000"/>
            <a:ext cx="5570538" cy="4914900"/>
          </a:xfrm>
          <a:prstGeom prst="rect">
            <a:avLst/>
          </a:prstGeom>
        </p:spPr>
        <p:txBody>
          <a:bodyPr/>
          <a:lstStyle>
            <a:lvl1pPr marL="342900" indent="-342900">
              <a:lnSpc>
                <a:spcPct val="100000"/>
              </a:lnSpc>
              <a:spcAft>
                <a:spcPts val="1800"/>
              </a:spcAft>
              <a:buClr>
                <a:schemeClr val="tx1"/>
              </a:buClr>
              <a:buSzPct val="135000"/>
              <a:buFont typeface="Arial" panose="020B0604020202020204" pitchFamily="34" charset="0"/>
              <a:buChar char="•"/>
              <a:defRPr sz="2400"/>
            </a:lvl1pPr>
            <a:lvl2pPr marL="685800" indent="-342900">
              <a:lnSpc>
                <a:spcPct val="100000"/>
              </a:lnSpc>
              <a:spcAft>
                <a:spcPts val="1800"/>
              </a:spcAft>
              <a:buClr>
                <a:schemeClr val="tx1"/>
              </a:buClr>
              <a:buSzPct val="135000"/>
              <a:buFont typeface="Arial" panose="020B0604020202020204" pitchFamily="34" charset="0"/>
              <a:buChar char="•"/>
              <a:defRPr sz="2400"/>
            </a:lvl2pPr>
            <a:lvl3pPr marL="1031875" indent="-342900">
              <a:lnSpc>
                <a:spcPct val="100000"/>
              </a:lnSpc>
              <a:spcAft>
                <a:spcPts val="1200"/>
              </a:spcAft>
              <a:buClr>
                <a:schemeClr val="tx1"/>
              </a:buClr>
              <a:buSzPct val="135000"/>
              <a:buFont typeface="Arial" panose="020B0604020202020204" pitchFamily="34" charset="0"/>
              <a:buChar char="•"/>
              <a:defRPr sz="2400"/>
            </a:lvl3pPr>
          </a:lstStyle>
          <a:p>
            <a:pPr lvl="0"/>
            <a:r>
              <a:rPr lang="en-US"/>
              <a:t>Edit Master text styles</a:t>
            </a:r>
          </a:p>
          <a:p>
            <a:pPr lvl="1"/>
            <a:r>
              <a:rPr lang="en-US"/>
              <a:t>Second level</a:t>
            </a:r>
          </a:p>
          <a:p>
            <a:pPr lvl="2"/>
            <a:r>
              <a:rPr lang="en-US"/>
              <a:t>Third level</a:t>
            </a:r>
          </a:p>
        </p:txBody>
      </p:sp>
      <p:sp>
        <p:nvSpPr>
          <p:cNvPr id="10" name="Text Placeholder 9"/>
          <p:cNvSpPr>
            <a:spLocks noGrp="1"/>
          </p:cNvSpPr>
          <p:nvPr>
            <p:ph type="body" sz="quarter" idx="14"/>
          </p:nvPr>
        </p:nvSpPr>
        <p:spPr>
          <a:xfrm>
            <a:off x="417448" y="6125747"/>
            <a:ext cx="5419790" cy="658368"/>
          </a:xfrm>
          <a:prstGeom prst="rect">
            <a:avLst/>
          </a:prstGeom>
          <a:ln>
            <a:noFill/>
          </a:ln>
        </p:spPr>
        <p:txBody>
          <a:bodyPr/>
          <a:lstStyle>
            <a:lvl1pPr>
              <a:lnSpc>
                <a:spcPct val="100000"/>
              </a:lnSpc>
              <a:spcAft>
                <a:spcPts val="0"/>
              </a:spcAft>
              <a:defRPr sz="1000"/>
            </a:lvl1pPr>
          </a:lstStyle>
          <a:p>
            <a:pPr lvl="0"/>
            <a:r>
              <a:rPr lang="en-US"/>
              <a:t>Edit Master text styles</a:t>
            </a:r>
          </a:p>
        </p:txBody>
      </p:sp>
      <p:sp>
        <p:nvSpPr>
          <p:cNvPr id="12" name="Rectangle 11"/>
          <p:cNvSpPr/>
          <p:nvPr userDrawn="1"/>
        </p:nvSpPr>
        <p:spPr>
          <a:xfrm>
            <a:off x="0" y="-539"/>
            <a:ext cx="12191999" cy="787609"/>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endParaRPr>
          </a:p>
        </p:txBody>
      </p:sp>
      <p:sp>
        <p:nvSpPr>
          <p:cNvPr id="13" name="Title Placeholder 37"/>
          <p:cNvSpPr>
            <a:spLocks noGrp="1"/>
          </p:cNvSpPr>
          <p:nvPr>
            <p:ph type="title" hasCustomPrompt="1"/>
          </p:nvPr>
        </p:nvSpPr>
        <p:spPr>
          <a:xfrm>
            <a:off x="5782" y="-30864"/>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defRPr>
            </a:lvl1pPr>
          </a:lstStyle>
          <a:p>
            <a:r>
              <a:rPr lang="en-US" dirty="0"/>
              <a:t>Click to edit slide heading</a:t>
            </a:r>
          </a:p>
        </p:txBody>
      </p:sp>
      <p:sp>
        <p:nvSpPr>
          <p:cNvPr id="11" name="Slide Number Placeholder 2"/>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a:t>
            </a:fld>
            <a:endParaRPr lang="en-US" sz="900" dirty="0"/>
          </a:p>
        </p:txBody>
      </p:sp>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564786" y="6070461"/>
            <a:ext cx="2208114" cy="652335"/>
          </a:xfrm>
          <a:prstGeom prst="rect">
            <a:avLst/>
          </a:prstGeom>
        </p:spPr>
      </p:pic>
    </p:spTree>
    <p:extLst>
      <p:ext uri="{BB962C8B-B14F-4D97-AF65-F5344CB8AC3E}">
        <p14:creationId xmlns:p14="http://schemas.microsoft.com/office/powerpoint/2010/main" val="3361473779"/>
      </p:ext>
    </p:extLst>
  </p:cSld>
  <p:clrMapOvr>
    <a:masterClrMapping/>
  </p:clrMapOvr>
  <p:hf hdr="0" dt="0"/>
  <p:extLst>
    <p:ext uri="{DCECCB84-F9BA-43D5-87BE-67443E8EF086}">
      <p15:sldGuideLst xmlns:p15="http://schemas.microsoft.com/office/powerpoint/2012/main">
        <p15:guide id="1" pos="3840" userDrawn="1">
          <p15:clr>
            <a:srgbClr val="FBAE40"/>
          </p15:clr>
        </p15:guide>
        <p15:guide id="3" orient="horz" pos="2160" userDrawn="1">
          <p15:clr>
            <a:srgbClr val="FBAE40"/>
          </p15:clr>
        </p15:guide>
        <p15:guide id="4" orient="horz" pos="408" userDrawn="1">
          <p15:clr>
            <a:srgbClr val="FBAE40"/>
          </p15:clr>
        </p15:guide>
        <p15:guide id="5" orient="horz" pos="72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Blue Bar Section Header-blank">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27043"/>
            <a:ext cx="12191999" cy="787609"/>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endParaRPr>
          </a:p>
        </p:txBody>
      </p:sp>
      <p:sp>
        <p:nvSpPr>
          <p:cNvPr id="8" name="Title Placeholder 37"/>
          <p:cNvSpPr>
            <a:spLocks noGrp="1"/>
          </p:cNvSpPr>
          <p:nvPr>
            <p:ph type="title" hasCustomPrompt="1"/>
          </p:nvPr>
        </p:nvSpPr>
        <p:spPr>
          <a:xfrm>
            <a:off x="5782" y="-30864"/>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defRPr>
            </a:lvl1pPr>
          </a:lstStyle>
          <a:p>
            <a:r>
              <a:rPr lang="en-US" dirty="0"/>
              <a:t>Click to edit slide heading</a:t>
            </a:r>
          </a:p>
        </p:txBody>
      </p:sp>
      <p:sp>
        <p:nvSpPr>
          <p:cNvPr id="11" name="Slide Number Placeholder 2"/>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a:t>
            </a:fld>
            <a:endParaRPr lang="en-US" sz="900" dirty="0"/>
          </a:p>
        </p:txBody>
      </p:sp>
    </p:spTree>
    <p:extLst>
      <p:ext uri="{BB962C8B-B14F-4D97-AF65-F5344CB8AC3E}">
        <p14:creationId xmlns:p14="http://schemas.microsoft.com/office/powerpoint/2010/main" val="18106692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ue Bar Section Header-1 lge box">
    <p:bg>
      <p:bgPr>
        <a:solidFill>
          <a:schemeClr val="bg1"/>
        </a:solid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4"/>
          </p:nvPr>
        </p:nvSpPr>
        <p:spPr>
          <a:xfrm>
            <a:off x="417448" y="6125747"/>
            <a:ext cx="8215564" cy="658368"/>
          </a:xfrm>
          <a:prstGeom prst="rect">
            <a:avLst/>
          </a:prstGeom>
          <a:ln>
            <a:noFill/>
          </a:ln>
        </p:spPr>
        <p:txBody>
          <a:bodyPr/>
          <a:lstStyle>
            <a:lvl1pPr>
              <a:lnSpc>
                <a:spcPct val="100000"/>
              </a:lnSpc>
              <a:spcAft>
                <a:spcPts val="0"/>
              </a:spcAft>
              <a:defRPr sz="1000"/>
            </a:lvl1pPr>
          </a:lstStyle>
          <a:p>
            <a:pPr lvl="0"/>
            <a:r>
              <a:rPr lang="en-US"/>
              <a:t>Edit Master text styles</a:t>
            </a:r>
          </a:p>
        </p:txBody>
      </p:sp>
      <p:sp>
        <p:nvSpPr>
          <p:cNvPr id="7" name="Rectangle 6"/>
          <p:cNvSpPr/>
          <p:nvPr userDrawn="1"/>
        </p:nvSpPr>
        <p:spPr>
          <a:xfrm>
            <a:off x="0" y="666"/>
            <a:ext cx="12191999" cy="787609"/>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endParaRPr>
          </a:p>
        </p:txBody>
      </p:sp>
      <p:sp>
        <p:nvSpPr>
          <p:cNvPr id="8" name="Title Placeholder 37"/>
          <p:cNvSpPr>
            <a:spLocks noGrp="1"/>
          </p:cNvSpPr>
          <p:nvPr>
            <p:ph type="title" hasCustomPrompt="1"/>
          </p:nvPr>
        </p:nvSpPr>
        <p:spPr>
          <a:xfrm>
            <a:off x="5782" y="-30864"/>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defRPr>
            </a:lvl1pPr>
          </a:lstStyle>
          <a:p>
            <a:r>
              <a:rPr lang="en-US" dirty="0"/>
              <a:t>Click to edit slide heading</a:t>
            </a:r>
          </a:p>
        </p:txBody>
      </p:sp>
      <p:sp>
        <p:nvSpPr>
          <p:cNvPr id="6" name="Text Placeholder 3"/>
          <p:cNvSpPr>
            <a:spLocks noGrp="1"/>
          </p:cNvSpPr>
          <p:nvPr>
            <p:ph type="body" sz="quarter" idx="10"/>
          </p:nvPr>
        </p:nvSpPr>
        <p:spPr>
          <a:xfrm>
            <a:off x="443799" y="1234758"/>
            <a:ext cx="11311128" cy="400050"/>
          </a:xfrm>
          <a:prstGeom prst="rect">
            <a:avLst/>
          </a:prstGeom>
        </p:spPr>
        <p:txBody>
          <a:bodyPr anchor="ctr" anchorCtr="0"/>
          <a:lstStyle>
            <a:lvl1pPr algn="ctr">
              <a:defRPr sz="1800" b="1" cap="all" spc="20" baseline="0">
                <a:solidFill>
                  <a:srgbClr val="002F70"/>
                </a:solidFill>
              </a:defRPr>
            </a:lvl1pPr>
          </a:lstStyle>
          <a:p>
            <a:pPr lvl="0"/>
            <a:r>
              <a:rPr lang="en-US"/>
              <a:t>Edit Master text styles</a:t>
            </a:r>
          </a:p>
        </p:txBody>
      </p:sp>
      <p:sp>
        <p:nvSpPr>
          <p:cNvPr id="3" name="Chart Placeholder 2"/>
          <p:cNvSpPr>
            <a:spLocks noGrp="1"/>
          </p:cNvSpPr>
          <p:nvPr>
            <p:ph type="chart" sz="quarter" idx="15"/>
          </p:nvPr>
        </p:nvSpPr>
        <p:spPr>
          <a:xfrm>
            <a:off x="717550" y="1828800"/>
            <a:ext cx="10756900" cy="3568700"/>
          </a:xfrm>
          <a:prstGeom prst="rect">
            <a:avLst/>
          </a:prstGeom>
        </p:spPr>
        <p:txBody>
          <a:bodyPr/>
          <a:lstStyle>
            <a:lvl1pPr algn="ctr">
              <a:defRPr/>
            </a:lvl1pPr>
          </a:lstStyle>
          <a:p>
            <a:r>
              <a:rPr lang="en-US" dirty="0"/>
              <a:t>Click icon to add chart</a:t>
            </a:r>
          </a:p>
        </p:txBody>
      </p:sp>
      <p:sp>
        <p:nvSpPr>
          <p:cNvPr id="9" name="Slide Number Placeholder 2"/>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a:t>
            </a:fld>
            <a:endParaRPr lang="en-US" sz="900" dirty="0"/>
          </a:p>
        </p:txBody>
      </p:sp>
    </p:spTree>
    <p:extLst>
      <p:ext uri="{BB962C8B-B14F-4D97-AF65-F5344CB8AC3E}">
        <p14:creationId xmlns:p14="http://schemas.microsoft.com/office/powerpoint/2010/main" val="352020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Blue Bar-bullets/photo">
    <p:spTree>
      <p:nvGrpSpPr>
        <p:cNvPr id="1" name=""/>
        <p:cNvGrpSpPr/>
        <p:nvPr/>
      </p:nvGrpSpPr>
      <p:grpSpPr>
        <a:xfrm>
          <a:off x="0" y="0"/>
          <a:ext cx="0" cy="0"/>
          <a:chOff x="0" y="0"/>
          <a:chExt cx="0" cy="0"/>
        </a:xfrm>
      </p:grpSpPr>
      <p:sp>
        <p:nvSpPr>
          <p:cNvPr id="2" name="TextBox 1"/>
          <p:cNvSpPr txBox="1"/>
          <p:nvPr userDrawn="1"/>
        </p:nvSpPr>
        <p:spPr>
          <a:xfrm>
            <a:off x="11247350" y="-1111937"/>
            <a:ext cx="251992" cy="383310"/>
          </a:xfrm>
          <a:prstGeom prst="rect">
            <a:avLst/>
          </a:prstGeom>
          <a:noFill/>
        </p:spPr>
        <p:txBody>
          <a:bodyPr wrap="none" rtlCol="0">
            <a:spAutoFit/>
          </a:bodyPr>
          <a:lstStyle/>
          <a:p>
            <a:pPr marL="0" marR="0" lvl="0" indent="0" algn="l" defTabSz="960072" rtl="0" eaLnBrk="1" fontAlgn="base" latinLnBrk="0" hangingPunct="1">
              <a:lnSpc>
                <a:spcPct val="100000"/>
              </a:lnSpc>
              <a:spcBef>
                <a:spcPct val="0"/>
              </a:spcBef>
              <a:spcAft>
                <a:spcPct val="0"/>
              </a:spcAft>
              <a:buClrTx/>
              <a:buSzTx/>
              <a:buFontTx/>
              <a:buNone/>
              <a:tabLst/>
              <a:defRPr/>
            </a:pPr>
            <a:r>
              <a:rPr kumimoji="0" lang="en-US" sz="1891" b="0" i="0" u="none" strike="noStrike" kern="1200" cap="none" spc="0" normalizeH="0" baseline="0" noProof="0" dirty="0">
                <a:ln>
                  <a:noFill/>
                </a:ln>
                <a:solidFill>
                  <a:srgbClr val="000000"/>
                </a:solidFill>
                <a:effectLst/>
                <a:uLnTx/>
                <a:uFillTx/>
                <a:latin typeface="Arial" charset="0"/>
                <a:ea typeface="+mn-ea"/>
                <a:cs typeface="+mn-cs"/>
              </a:rPr>
              <a:t> </a:t>
            </a:r>
          </a:p>
        </p:txBody>
      </p:sp>
      <p:sp>
        <p:nvSpPr>
          <p:cNvPr id="6" name="Rectangle 5"/>
          <p:cNvSpPr/>
          <p:nvPr userDrawn="1"/>
        </p:nvSpPr>
        <p:spPr>
          <a:xfrm>
            <a:off x="0" y="666"/>
            <a:ext cx="12191999" cy="787609"/>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endParaRPr>
          </a:p>
        </p:txBody>
      </p:sp>
      <p:sp>
        <p:nvSpPr>
          <p:cNvPr id="10" name="Title Placeholder 37"/>
          <p:cNvSpPr>
            <a:spLocks noGrp="1"/>
          </p:cNvSpPr>
          <p:nvPr>
            <p:ph type="title" hasCustomPrompt="1"/>
          </p:nvPr>
        </p:nvSpPr>
        <p:spPr>
          <a:xfrm>
            <a:off x="5782" y="-30864"/>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defRPr>
            </a:lvl1pPr>
          </a:lstStyle>
          <a:p>
            <a:r>
              <a:rPr lang="en-US" dirty="0"/>
              <a:t>Click to edit slide heading</a:t>
            </a:r>
          </a:p>
        </p:txBody>
      </p:sp>
      <p:sp>
        <p:nvSpPr>
          <p:cNvPr id="4" name="Text Placeholder 3"/>
          <p:cNvSpPr>
            <a:spLocks noGrp="1"/>
          </p:cNvSpPr>
          <p:nvPr>
            <p:ph type="body" sz="quarter" idx="10"/>
          </p:nvPr>
        </p:nvSpPr>
        <p:spPr>
          <a:xfrm>
            <a:off x="266700" y="1326776"/>
            <a:ext cx="5829300" cy="4731124"/>
          </a:xfrm>
          <a:prstGeom prst="rect">
            <a:avLst/>
          </a:prstGeom>
        </p:spPr>
        <p:txBody>
          <a:bodyPr/>
          <a:lstStyle>
            <a:lvl1pPr marL="347472" indent="-342900">
              <a:lnSpc>
                <a:spcPct val="100000"/>
              </a:lnSpc>
              <a:spcAft>
                <a:spcPts val="1800"/>
              </a:spcAft>
              <a:buClr>
                <a:schemeClr val="tx1"/>
              </a:buClr>
              <a:buSzPct val="135000"/>
              <a:buFont typeface="Arial" panose="020B0604020202020204" pitchFamily="34" charset="0"/>
              <a:buChar char="•"/>
              <a:defRPr sz="2000"/>
            </a:lvl1pPr>
            <a:lvl2pPr marL="685800" indent="-342900">
              <a:lnSpc>
                <a:spcPct val="100000"/>
              </a:lnSpc>
              <a:spcAft>
                <a:spcPts val="1800"/>
              </a:spcAft>
              <a:buClr>
                <a:schemeClr val="tx1"/>
              </a:buClr>
              <a:buSzPct val="135000"/>
              <a:buFont typeface="Arial" panose="020B0604020202020204" pitchFamily="34" charset="0"/>
              <a:buChar char="•"/>
              <a:defRPr sz="2000"/>
            </a:lvl2pPr>
            <a:lvl3pPr marL="1033463" indent="-342900">
              <a:lnSpc>
                <a:spcPct val="100000"/>
              </a:lnSpc>
              <a:spcAft>
                <a:spcPts val="1800"/>
              </a:spcAft>
              <a:buClr>
                <a:schemeClr val="tx1"/>
              </a:buClr>
              <a:buSzPct val="135000"/>
              <a:buFont typeface="Arial" panose="020B0604020202020204" pitchFamily="34" charset="0"/>
              <a:buChar char="•"/>
              <a:defRPr sz="2000"/>
            </a:lvl3pPr>
            <a:lvl4pPr marL="1371600" indent="-342900">
              <a:lnSpc>
                <a:spcPct val="100000"/>
              </a:lnSpc>
              <a:spcAft>
                <a:spcPts val="1800"/>
              </a:spcAft>
              <a:buClr>
                <a:schemeClr val="tx1"/>
              </a:buClr>
              <a:buSzPct val="135000"/>
              <a:buFont typeface="Arial" panose="020B0604020202020204" pitchFamily="34" charset="0"/>
              <a:buChar char="•"/>
              <a:defRPr sz="2000"/>
            </a:lvl4pPr>
            <a:lvl5pPr marL="1719263" indent="-342900">
              <a:buClr>
                <a:schemeClr val="tx1"/>
              </a:buClr>
              <a:buSzPct val="135000"/>
              <a:buFont typeface="Arial" panose="020B0604020202020204" pitchFamily="34" charset="0"/>
              <a:buChar char="•"/>
              <a:defRPr sz="2400"/>
            </a:lvl5pPr>
          </a:lstStyle>
          <a:p>
            <a:pPr lvl="0"/>
            <a:r>
              <a:rPr lang="en-US"/>
              <a:t>Edit Master text styles</a:t>
            </a:r>
          </a:p>
          <a:p>
            <a:pPr lvl="1"/>
            <a:r>
              <a:rPr lang="en-US"/>
              <a:t>Second level</a:t>
            </a:r>
          </a:p>
          <a:p>
            <a:pPr lvl="2"/>
            <a:r>
              <a:rPr lang="en-US"/>
              <a:t>Third level</a:t>
            </a:r>
          </a:p>
          <a:p>
            <a:pPr lvl="3"/>
            <a:r>
              <a:rPr lang="en-US"/>
              <a:t>Fourth level</a:t>
            </a:r>
          </a:p>
        </p:txBody>
      </p:sp>
      <p:sp>
        <p:nvSpPr>
          <p:cNvPr id="7" name="Picture Placeholder 6"/>
          <p:cNvSpPr>
            <a:spLocks noGrp="1"/>
          </p:cNvSpPr>
          <p:nvPr>
            <p:ph type="pic" sz="quarter" idx="11"/>
          </p:nvPr>
        </p:nvSpPr>
        <p:spPr>
          <a:xfrm>
            <a:off x="6096000" y="1143000"/>
            <a:ext cx="5676900" cy="4593772"/>
          </a:xfrm>
          <a:prstGeom prst="rect">
            <a:avLst/>
          </a:prstGeom>
        </p:spPr>
        <p:txBody>
          <a:bodyPr/>
          <a:lstStyle>
            <a:lvl1pPr algn="ctr">
              <a:defRPr/>
            </a:lvl1pPr>
          </a:lstStyle>
          <a:p>
            <a:r>
              <a:rPr lang="en-US" dirty="0"/>
              <a:t>Click icon to add picture</a:t>
            </a:r>
          </a:p>
        </p:txBody>
      </p:sp>
      <p:sp>
        <p:nvSpPr>
          <p:cNvPr id="18" name="Text Placeholder 9"/>
          <p:cNvSpPr>
            <a:spLocks noGrp="1"/>
          </p:cNvSpPr>
          <p:nvPr>
            <p:ph type="body" sz="quarter" idx="14"/>
          </p:nvPr>
        </p:nvSpPr>
        <p:spPr>
          <a:xfrm>
            <a:off x="417448" y="6125747"/>
            <a:ext cx="5678552" cy="658368"/>
          </a:xfrm>
          <a:prstGeom prst="rect">
            <a:avLst/>
          </a:prstGeom>
          <a:ln>
            <a:noFill/>
          </a:ln>
        </p:spPr>
        <p:txBody>
          <a:bodyPr/>
          <a:lstStyle>
            <a:lvl1pPr>
              <a:lnSpc>
                <a:spcPct val="100000"/>
              </a:lnSpc>
              <a:spcAft>
                <a:spcPts val="0"/>
              </a:spcAft>
              <a:defRPr sz="1000"/>
            </a:lvl1pPr>
          </a:lstStyle>
          <a:p>
            <a:pPr lvl="0"/>
            <a:r>
              <a:rPr lang="en-US"/>
              <a:t>Edit Master text styles</a:t>
            </a:r>
          </a:p>
        </p:txBody>
      </p:sp>
      <p:sp>
        <p:nvSpPr>
          <p:cNvPr id="11" name="Slide Number Placeholder 2"/>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a:t>
            </a:fld>
            <a:endParaRPr lang="en-US" sz="900" dirty="0"/>
          </a:p>
        </p:txBody>
      </p:sp>
    </p:spTree>
    <p:extLst>
      <p:ext uri="{BB962C8B-B14F-4D97-AF65-F5344CB8AC3E}">
        <p14:creationId xmlns:p14="http://schemas.microsoft.com/office/powerpoint/2010/main" val="435480175"/>
      </p:ext>
    </p:extLst>
  </p:cSld>
  <p:clrMapOvr>
    <a:masterClrMapping/>
  </p:clrMapOvr>
  <p:extLst>
    <p:ext uri="{DCECCB84-F9BA-43D5-87BE-67443E8EF086}">
      <p15:sldGuideLst xmlns:p15="http://schemas.microsoft.com/office/powerpoint/2012/main">
        <p15:guide id="1" orient="horz" pos="72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Blue bar 2 boxes">
    <p:bg>
      <p:bgPr>
        <a:solidFill>
          <a:schemeClr val="bg1"/>
        </a:solidFill>
        <a:effectLst/>
      </p:bgPr>
    </p:bg>
    <p:spTree>
      <p:nvGrpSpPr>
        <p:cNvPr id="1" name=""/>
        <p:cNvGrpSpPr/>
        <p:nvPr/>
      </p:nvGrpSpPr>
      <p:grpSpPr>
        <a:xfrm>
          <a:off x="0" y="0"/>
          <a:ext cx="0" cy="0"/>
          <a:chOff x="0" y="0"/>
          <a:chExt cx="0" cy="0"/>
        </a:xfrm>
      </p:grpSpPr>
      <p:sp>
        <p:nvSpPr>
          <p:cNvPr id="13" name="Rectangle 12"/>
          <p:cNvSpPr/>
          <p:nvPr userDrawn="1"/>
        </p:nvSpPr>
        <p:spPr>
          <a:xfrm>
            <a:off x="6327228" y="1780925"/>
            <a:ext cx="5467717" cy="3978747"/>
          </a:xfrm>
          <a:prstGeom prst="rect">
            <a:avLst/>
          </a:prstGeom>
          <a:no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userDrawn="1"/>
        </p:nvSpPr>
        <p:spPr>
          <a:xfrm>
            <a:off x="474278" y="1780925"/>
            <a:ext cx="5468112" cy="3978747"/>
          </a:xfrm>
          <a:prstGeom prst="rect">
            <a:avLst/>
          </a:prstGeom>
          <a:no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userDrawn="1"/>
        </p:nvSpPr>
        <p:spPr>
          <a:xfrm>
            <a:off x="0" y="666"/>
            <a:ext cx="12191999" cy="787609"/>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endParaRPr>
          </a:p>
        </p:txBody>
      </p:sp>
      <p:sp>
        <p:nvSpPr>
          <p:cNvPr id="8" name="Title Placeholder 37"/>
          <p:cNvSpPr>
            <a:spLocks noGrp="1"/>
          </p:cNvSpPr>
          <p:nvPr>
            <p:ph type="title" hasCustomPrompt="1"/>
          </p:nvPr>
        </p:nvSpPr>
        <p:spPr>
          <a:xfrm>
            <a:off x="5782" y="-30864"/>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defRPr>
            </a:lvl1pPr>
          </a:lstStyle>
          <a:p>
            <a:r>
              <a:rPr lang="en-US" dirty="0"/>
              <a:t>Click to edit slide heading</a:t>
            </a:r>
          </a:p>
        </p:txBody>
      </p:sp>
      <p:sp>
        <p:nvSpPr>
          <p:cNvPr id="9" name="Text Placeholder 3"/>
          <p:cNvSpPr>
            <a:spLocks noGrp="1"/>
          </p:cNvSpPr>
          <p:nvPr>
            <p:ph type="body" sz="quarter" idx="10"/>
          </p:nvPr>
        </p:nvSpPr>
        <p:spPr>
          <a:xfrm>
            <a:off x="474278" y="1905318"/>
            <a:ext cx="5468112" cy="400050"/>
          </a:xfrm>
          <a:prstGeom prst="rect">
            <a:avLst/>
          </a:prstGeom>
        </p:spPr>
        <p:txBody>
          <a:bodyPr anchor="ctr" anchorCtr="0"/>
          <a:lstStyle>
            <a:lvl1pPr algn="ctr">
              <a:defRPr sz="1600" b="1" cap="all" spc="20" baseline="0">
                <a:solidFill>
                  <a:srgbClr val="002F70"/>
                </a:solidFill>
              </a:defRPr>
            </a:lvl1pPr>
          </a:lstStyle>
          <a:p>
            <a:pPr lvl="0"/>
            <a:r>
              <a:rPr lang="en-US"/>
              <a:t>Edit Master text styles</a:t>
            </a:r>
          </a:p>
        </p:txBody>
      </p:sp>
      <p:sp>
        <p:nvSpPr>
          <p:cNvPr id="10" name="Text Placeholder 3"/>
          <p:cNvSpPr>
            <a:spLocks noGrp="1"/>
          </p:cNvSpPr>
          <p:nvPr>
            <p:ph type="body" sz="quarter" idx="11"/>
          </p:nvPr>
        </p:nvSpPr>
        <p:spPr>
          <a:xfrm>
            <a:off x="6327228" y="1905318"/>
            <a:ext cx="5468112" cy="400050"/>
          </a:xfrm>
          <a:prstGeom prst="rect">
            <a:avLst/>
          </a:prstGeom>
        </p:spPr>
        <p:txBody>
          <a:bodyPr anchor="ctr" anchorCtr="0"/>
          <a:lstStyle>
            <a:lvl1pPr algn="ctr">
              <a:defRPr sz="1600" b="1" cap="all" spc="20" baseline="0">
                <a:solidFill>
                  <a:srgbClr val="002F70"/>
                </a:solidFill>
              </a:defRPr>
            </a:lvl1pPr>
          </a:lstStyle>
          <a:p>
            <a:pPr lvl="0"/>
            <a:r>
              <a:rPr lang="en-US"/>
              <a:t>Edit Master text styles</a:t>
            </a:r>
          </a:p>
        </p:txBody>
      </p:sp>
      <p:sp>
        <p:nvSpPr>
          <p:cNvPr id="11" name="Text Placeholder 9"/>
          <p:cNvSpPr>
            <a:spLocks noGrp="1"/>
          </p:cNvSpPr>
          <p:nvPr>
            <p:ph type="body" sz="quarter" idx="14"/>
          </p:nvPr>
        </p:nvSpPr>
        <p:spPr>
          <a:xfrm>
            <a:off x="417448" y="6125747"/>
            <a:ext cx="8654834" cy="658368"/>
          </a:xfrm>
          <a:prstGeom prst="rect">
            <a:avLst/>
          </a:prstGeom>
          <a:ln>
            <a:noFill/>
          </a:ln>
        </p:spPr>
        <p:txBody>
          <a:bodyPr/>
          <a:lstStyle>
            <a:lvl1pPr>
              <a:lnSpc>
                <a:spcPct val="100000"/>
              </a:lnSpc>
              <a:spcAft>
                <a:spcPts val="0"/>
              </a:spcAft>
              <a:defRPr sz="1000"/>
            </a:lvl1pPr>
          </a:lstStyle>
          <a:p>
            <a:pPr lvl="0"/>
            <a:r>
              <a:rPr lang="en-US"/>
              <a:t>Edit Master text styles</a:t>
            </a:r>
          </a:p>
        </p:txBody>
      </p:sp>
      <p:sp>
        <p:nvSpPr>
          <p:cNvPr id="15" name="Slide Number Placeholder 2"/>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a:t>
            </a:fld>
            <a:endParaRPr lang="en-US" sz="900" dirty="0"/>
          </a:p>
        </p:txBody>
      </p:sp>
    </p:spTree>
    <p:extLst>
      <p:ext uri="{BB962C8B-B14F-4D97-AF65-F5344CB8AC3E}">
        <p14:creationId xmlns:p14="http://schemas.microsoft.com/office/powerpoint/2010/main" val="9759360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Blue bar 3 boxes">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666"/>
            <a:ext cx="12191999" cy="787609"/>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endParaRPr>
          </a:p>
        </p:txBody>
      </p:sp>
      <p:sp>
        <p:nvSpPr>
          <p:cNvPr id="8" name="Title Placeholder 37"/>
          <p:cNvSpPr>
            <a:spLocks noGrp="1"/>
          </p:cNvSpPr>
          <p:nvPr>
            <p:ph type="title" hasCustomPrompt="1"/>
          </p:nvPr>
        </p:nvSpPr>
        <p:spPr>
          <a:xfrm>
            <a:off x="5782" y="-30864"/>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defRPr>
            </a:lvl1pPr>
          </a:lstStyle>
          <a:p>
            <a:r>
              <a:rPr lang="en-US" dirty="0"/>
              <a:t>Click to edit slide heading</a:t>
            </a:r>
          </a:p>
        </p:txBody>
      </p:sp>
      <p:sp>
        <p:nvSpPr>
          <p:cNvPr id="4" name="Rectangle 3"/>
          <p:cNvSpPr/>
          <p:nvPr userDrawn="1"/>
        </p:nvSpPr>
        <p:spPr>
          <a:xfrm>
            <a:off x="8287119" y="1588065"/>
            <a:ext cx="3474720" cy="3978747"/>
          </a:xfrm>
          <a:prstGeom prst="rect">
            <a:avLst/>
          </a:prstGeom>
          <a:solidFill>
            <a:schemeClr val="bg1"/>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userDrawn="1"/>
        </p:nvSpPr>
        <p:spPr>
          <a:xfrm>
            <a:off x="519999" y="1582805"/>
            <a:ext cx="3474720" cy="3978747"/>
          </a:xfrm>
          <a:prstGeom prst="rect">
            <a:avLst/>
          </a:prstGeom>
          <a:solidFill>
            <a:schemeClr val="bg1"/>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userDrawn="1"/>
        </p:nvSpPr>
        <p:spPr>
          <a:xfrm>
            <a:off x="4372030" y="1582805"/>
            <a:ext cx="3474720" cy="3978747"/>
          </a:xfrm>
          <a:prstGeom prst="rect">
            <a:avLst/>
          </a:prstGeom>
          <a:solidFill>
            <a:schemeClr val="bg1"/>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3"/>
          <p:cNvSpPr>
            <a:spLocks noGrp="1"/>
          </p:cNvSpPr>
          <p:nvPr>
            <p:ph type="body" sz="quarter" idx="10"/>
          </p:nvPr>
        </p:nvSpPr>
        <p:spPr>
          <a:xfrm>
            <a:off x="495300" y="1600518"/>
            <a:ext cx="3475038" cy="400050"/>
          </a:xfrm>
          <a:prstGeom prst="rect">
            <a:avLst/>
          </a:prstGeom>
        </p:spPr>
        <p:txBody>
          <a:bodyPr anchor="ctr" anchorCtr="0"/>
          <a:lstStyle>
            <a:lvl1pPr algn="ctr">
              <a:defRPr sz="1600" b="1" cap="all" spc="20" baseline="0">
                <a:solidFill>
                  <a:srgbClr val="002F70"/>
                </a:solidFill>
              </a:defRPr>
            </a:lvl1pPr>
          </a:lstStyle>
          <a:p>
            <a:pPr lvl="0"/>
            <a:r>
              <a:rPr lang="en-US"/>
              <a:t>Edit Master text styles</a:t>
            </a:r>
          </a:p>
        </p:txBody>
      </p:sp>
      <p:sp>
        <p:nvSpPr>
          <p:cNvPr id="10" name="Text Placeholder 3"/>
          <p:cNvSpPr>
            <a:spLocks noGrp="1"/>
          </p:cNvSpPr>
          <p:nvPr>
            <p:ph type="body" sz="quarter" idx="11"/>
          </p:nvPr>
        </p:nvSpPr>
        <p:spPr>
          <a:xfrm>
            <a:off x="4369161" y="1600518"/>
            <a:ext cx="3475038" cy="400050"/>
          </a:xfrm>
          <a:prstGeom prst="rect">
            <a:avLst/>
          </a:prstGeom>
        </p:spPr>
        <p:txBody>
          <a:bodyPr anchor="ctr" anchorCtr="0"/>
          <a:lstStyle>
            <a:lvl1pPr algn="ctr">
              <a:defRPr sz="1600" b="1" cap="all" spc="20" baseline="0">
                <a:solidFill>
                  <a:srgbClr val="002F70"/>
                </a:solidFill>
              </a:defRPr>
            </a:lvl1pPr>
          </a:lstStyle>
          <a:p>
            <a:pPr lvl="0"/>
            <a:r>
              <a:rPr lang="en-US"/>
              <a:t>Edit Master text styles</a:t>
            </a:r>
          </a:p>
        </p:txBody>
      </p:sp>
      <p:sp>
        <p:nvSpPr>
          <p:cNvPr id="11" name="Text Placeholder 3"/>
          <p:cNvSpPr>
            <a:spLocks noGrp="1"/>
          </p:cNvSpPr>
          <p:nvPr>
            <p:ph type="body" sz="quarter" idx="12"/>
          </p:nvPr>
        </p:nvSpPr>
        <p:spPr>
          <a:xfrm>
            <a:off x="8286801" y="1600518"/>
            <a:ext cx="3475038" cy="400050"/>
          </a:xfrm>
          <a:prstGeom prst="rect">
            <a:avLst/>
          </a:prstGeom>
        </p:spPr>
        <p:txBody>
          <a:bodyPr anchor="ctr" anchorCtr="0"/>
          <a:lstStyle>
            <a:lvl1pPr algn="ctr">
              <a:defRPr sz="1600" b="1" cap="all" spc="20" baseline="0">
                <a:solidFill>
                  <a:srgbClr val="002F70"/>
                </a:solidFill>
              </a:defRPr>
            </a:lvl1pPr>
          </a:lstStyle>
          <a:p>
            <a:pPr lvl="0"/>
            <a:r>
              <a:rPr lang="en-US"/>
              <a:t>Edit Master text styles</a:t>
            </a:r>
          </a:p>
        </p:txBody>
      </p:sp>
      <p:sp>
        <p:nvSpPr>
          <p:cNvPr id="13" name="Text Placeholder 9"/>
          <p:cNvSpPr>
            <a:spLocks noGrp="1"/>
          </p:cNvSpPr>
          <p:nvPr>
            <p:ph type="body" sz="quarter" idx="14"/>
          </p:nvPr>
        </p:nvSpPr>
        <p:spPr>
          <a:xfrm>
            <a:off x="417447" y="6125747"/>
            <a:ext cx="7869671" cy="658368"/>
          </a:xfrm>
          <a:prstGeom prst="rect">
            <a:avLst/>
          </a:prstGeom>
          <a:ln>
            <a:noFill/>
          </a:ln>
        </p:spPr>
        <p:txBody>
          <a:bodyPr/>
          <a:lstStyle>
            <a:lvl1pPr>
              <a:lnSpc>
                <a:spcPct val="100000"/>
              </a:lnSpc>
              <a:spcAft>
                <a:spcPts val="0"/>
              </a:spcAft>
              <a:defRPr sz="1000"/>
            </a:lvl1pPr>
          </a:lstStyle>
          <a:p>
            <a:pPr lvl="0"/>
            <a:r>
              <a:rPr lang="en-US"/>
              <a:t>Edit Master text styles</a:t>
            </a:r>
          </a:p>
        </p:txBody>
      </p:sp>
      <p:sp>
        <p:nvSpPr>
          <p:cNvPr id="14" name="Slide Number Placeholder 2"/>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a:t>
            </a:fld>
            <a:endParaRPr lang="en-US" sz="900" dirty="0"/>
          </a:p>
        </p:txBody>
      </p:sp>
    </p:spTree>
    <p:extLst>
      <p:ext uri="{BB962C8B-B14F-4D97-AF65-F5344CB8AC3E}">
        <p14:creationId xmlns:p14="http://schemas.microsoft.com/office/powerpoint/2010/main" val="32460219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5-Blue bar multiple boxes/icons">
    <p:bg>
      <p:bgPr>
        <a:solidFill>
          <a:schemeClr val="bg1"/>
        </a:solidFill>
        <a:effectLst/>
      </p:bgPr>
    </p:bg>
    <p:spTree>
      <p:nvGrpSpPr>
        <p:cNvPr id="1" name=""/>
        <p:cNvGrpSpPr/>
        <p:nvPr/>
      </p:nvGrpSpPr>
      <p:grpSpPr>
        <a:xfrm>
          <a:off x="0" y="0"/>
          <a:ext cx="0" cy="0"/>
          <a:chOff x="0" y="0"/>
          <a:chExt cx="0" cy="0"/>
        </a:xfrm>
      </p:grpSpPr>
      <p:sp>
        <p:nvSpPr>
          <p:cNvPr id="10" name="Rectangle 9"/>
          <p:cNvSpPr/>
          <p:nvPr userDrawn="1"/>
        </p:nvSpPr>
        <p:spPr>
          <a:xfrm>
            <a:off x="496051" y="1113523"/>
            <a:ext cx="3474720" cy="4714467"/>
          </a:xfrm>
          <a:prstGeom prst="rect">
            <a:avLst/>
          </a:prstGeom>
          <a:solidFill>
            <a:schemeClr val="bg1">
              <a:lumMod val="95000"/>
            </a:schemeClr>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userDrawn="1"/>
        </p:nvSpPr>
        <p:spPr>
          <a:xfrm>
            <a:off x="11247350" y="-1111937"/>
            <a:ext cx="251992" cy="383310"/>
          </a:xfrm>
          <a:prstGeom prst="rect">
            <a:avLst/>
          </a:prstGeom>
          <a:noFill/>
        </p:spPr>
        <p:txBody>
          <a:bodyPr wrap="none" rtlCol="0">
            <a:spAutoFit/>
          </a:bodyPr>
          <a:lstStyle/>
          <a:p>
            <a:pPr marL="0" marR="0" lvl="0" indent="0" algn="l" defTabSz="960072" rtl="0" eaLnBrk="1" fontAlgn="base" latinLnBrk="0" hangingPunct="1">
              <a:lnSpc>
                <a:spcPct val="100000"/>
              </a:lnSpc>
              <a:spcBef>
                <a:spcPct val="0"/>
              </a:spcBef>
              <a:spcAft>
                <a:spcPct val="0"/>
              </a:spcAft>
              <a:buClrTx/>
              <a:buSzTx/>
              <a:buFontTx/>
              <a:buNone/>
              <a:tabLst/>
              <a:defRPr/>
            </a:pPr>
            <a:r>
              <a:rPr kumimoji="0" lang="en-US" sz="1891" b="0" i="0" u="none" strike="noStrike" kern="1200" cap="none" spc="0" normalizeH="0" baseline="0" noProof="0" dirty="0">
                <a:ln>
                  <a:noFill/>
                </a:ln>
                <a:solidFill>
                  <a:srgbClr val="000000"/>
                </a:solidFill>
                <a:effectLst/>
                <a:uLnTx/>
                <a:uFillTx/>
                <a:latin typeface="Arial" charset="0"/>
                <a:ea typeface="+mn-ea"/>
                <a:cs typeface="+mn-cs"/>
              </a:rPr>
              <a:t> </a:t>
            </a:r>
          </a:p>
        </p:txBody>
      </p:sp>
      <p:sp>
        <p:nvSpPr>
          <p:cNvPr id="6" name="Rectangle 5"/>
          <p:cNvSpPr/>
          <p:nvPr userDrawn="1"/>
        </p:nvSpPr>
        <p:spPr>
          <a:xfrm>
            <a:off x="0" y="666"/>
            <a:ext cx="12191999" cy="787609"/>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endParaRPr>
          </a:p>
        </p:txBody>
      </p:sp>
      <p:sp>
        <p:nvSpPr>
          <p:cNvPr id="9" name="Title Placeholder 37"/>
          <p:cNvSpPr>
            <a:spLocks noGrp="1"/>
          </p:cNvSpPr>
          <p:nvPr>
            <p:ph type="title" hasCustomPrompt="1"/>
          </p:nvPr>
        </p:nvSpPr>
        <p:spPr>
          <a:xfrm>
            <a:off x="5782" y="-30864"/>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defRPr>
            </a:lvl1pPr>
          </a:lstStyle>
          <a:p>
            <a:r>
              <a:rPr lang="en-US" dirty="0"/>
              <a:t>Click to edit slide heading</a:t>
            </a:r>
          </a:p>
        </p:txBody>
      </p:sp>
      <p:sp>
        <p:nvSpPr>
          <p:cNvPr id="7" name="Rectangle 6"/>
          <p:cNvSpPr/>
          <p:nvPr userDrawn="1"/>
        </p:nvSpPr>
        <p:spPr>
          <a:xfrm>
            <a:off x="8199735" y="1113523"/>
            <a:ext cx="3474720" cy="4714467"/>
          </a:xfrm>
          <a:prstGeom prst="rect">
            <a:avLst/>
          </a:prstGeom>
          <a:solidFill>
            <a:schemeClr val="bg1">
              <a:lumMod val="95000"/>
            </a:schemeClr>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4358593" y="1113523"/>
            <a:ext cx="3474720" cy="4714467"/>
          </a:xfrm>
          <a:prstGeom prst="rect">
            <a:avLst/>
          </a:prstGeom>
          <a:solidFill>
            <a:schemeClr val="bg1">
              <a:lumMod val="95000"/>
            </a:schemeClr>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3"/>
          <p:cNvSpPr>
            <a:spLocks noGrp="1"/>
          </p:cNvSpPr>
          <p:nvPr>
            <p:ph type="body" sz="quarter" idx="10"/>
          </p:nvPr>
        </p:nvSpPr>
        <p:spPr>
          <a:xfrm>
            <a:off x="495300" y="1112838"/>
            <a:ext cx="3475038" cy="400050"/>
          </a:xfrm>
          <a:prstGeom prst="rect">
            <a:avLst/>
          </a:prstGeom>
        </p:spPr>
        <p:txBody>
          <a:bodyPr anchor="ctr" anchorCtr="0"/>
          <a:lstStyle>
            <a:lvl1pPr algn="ctr">
              <a:defRPr sz="1600" b="1" cap="all" spc="20" baseline="0">
                <a:solidFill>
                  <a:srgbClr val="002F70"/>
                </a:solidFill>
              </a:defRPr>
            </a:lvl1pPr>
          </a:lstStyle>
          <a:p>
            <a:pPr lvl="0"/>
            <a:r>
              <a:rPr lang="en-US"/>
              <a:t>Edit Master text styles</a:t>
            </a:r>
          </a:p>
        </p:txBody>
      </p:sp>
      <p:sp>
        <p:nvSpPr>
          <p:cNvPr id="14" name="Text Placeholder 3"/>
          <p:cNvSpPr>
            <a:spLocks noGrp="1"/>
          </p:cNvSpPr>
          <p:nvPr>
            <p:ph type="body" sz="quarter" idx="11"/>
          </p:nvPr>
        </p:nvSpPr>
        <p:spPr>
          <a:xfrm>
            <a:off x="4369161" y="1112838"/>
            <a:ext cx="3475038" cy="400050"/>
          </a:xfrm>
          <a:prstGeom prst="rect">
            <a:avLst/>
          </a:prstGeom>
        </p:spPr>
        <p:txBody>
          <a:bodyPr anchor="ctr" anchorCtr="0"/>
          <a:lstStyle>
            <a:lvl1pPr algn="ctr">
              <a:defRPr sz="1600" b="1" cap="all" spc="20" baseline="0">
                <a:solidFill>
                  <a:srgbClr val="002F70"/>
                </a:solidFill>
              </a:defRPr>
            </a:lvl1pPr>
          </a:lstStyle>
          <a:p>
            <a:pPr lvl="0"/>
            <a:r>
              <a:rPr lang="en-US"/>
              <a:t>Edit Master text styles</a:t>
            </a:r>
          </a:p>
        </p:txBody>
      </p:sp>
      <p:sp>
        <p:nvSpPr>
          <p:cNvPr id="15" name="Text Placeholder 3"/>
          <p:cNvSpPr>
            <a:spLocks noGrp="1"/>
          </p:cNvSpPr>
          <p:nvPr>
            <p:ph type="body" sz="quarter" idx="12"/>
          </p:nvPr>
        </p:nvSpPr>
        <p:spPr>
          <a:xfrm>
            <a:off x="8196787" y="1112838"/>
            <a:ext cx="3475038" cy="400050"/>
          </a:xfrm>
          <a:prstGeom prst="rect">
            <a:avLst/>
          </a:prstGeom>
        </p:spPr>
        <p:txBody>
          <a:bodyPr anchor="ctr" anchorCtr="0"/>
          <a:lstStyle>
            <a:lvl1pPr algn="ctr">
              <a:defRPr sz="1600" b="1" cap="all" spc="20" baseline="0">
                <a:solidFill>
                  <a:srgbClr val="002F70"/>
                </a:solidFill>
              </a:defRPr>
            </a:lvl1pPr>
          </a:lstStyle>
          <a:p>
            <a:pPr lvl="0"/>
            <a:r>
              <a:rPr lang="en-US"/>
              <a:t>Edit Master text styles</a:t>
            </a:r>
          </a:p>
        </p:txBody>
      </p:sp>
      <p:sp>
        <p:nvSpPr>
          <p:cNvPr id="18" name="Text Placeholder 16"/>
          <p:cNvSpPr>
            <a:spLocks noGrp="1"/>
          </p:cNvSpPr>
          <p:nvPr>
            <p:ph type="body" sz="quarter" idx="14"/>
          </p:nvPr>
        </p:nvSpPr>
        <p:spPr>
          <a:xfrm>
            <a:off x="4358593" y="2535693"/>
            <a:ext cx="3475038" cy="849312"/>
          </a:xfrm>
          <a:prstGeom prst="rect">
            <a:avLst/>
          </a:prstGeom>
        </p:spPr>
        <p:txBody>
          <a:bodyPr anchor="ctr" anchorCtr="1"/>
          <a:lstStyle>
            <a:lvl1pPr algn="ctr">
              <a:lnSpc>
                <a:spcPct val="100000"/>
              </a:lnSpc>
              <a:spcAft>
                <a:spcPts val="600"/>
              </a:spcAft>
              <a:defRPr sz="1500">
                <a:solidFill>
                  <a:schemeClr val="tx1">
                    <a:lumMod val="65000"/>
                    <a:lumOff val="35000"/>
                  </a:schemeClr>
                </a:solidFill>
              </a:defRPr>
            </a:lvl1pPr>
            <a:lvl2pPr>
              <a:lnSpc>
                <a:spcPct val="100000"/>
              </a:lnSpc>
              <a:spcAft>
                <a:spcPts val="1200"/>
              </a:spcAft>
              <a:defRPr sz="1500"/>
            </a:lvl2pPr>
            <a:lvl3pPr>
              <a:lnSpc>
                <a:spcPct val="100000"/>
              </a:lnSpc>
              <a:spcAft>
                <a:spcPts val="1200"/>
              </a:spcAft>
              <a:defRPr sz="1500"/>
            </a:lvl3pPr>
            <a:lvl4pPr>
              <a:lnSpc>
                <a:spcPct val="100000"/>
              </a:lnSpc>
              <a:spcAft>
                <a:spcPts val="1200"/>
              </a:spcAft>
              <a:defRPr sz="1500"/>
            </a:lvl4pPr>
            <a:lvl5pPr>
              <a:lnSpc>
                <a:spcPct val="100000"/>
              </a:lnSpc>
              <a:spcAft>
                <a:spcPts val="1200"/>
              </a:spcAft>
              <a:defRPr sz="1500"/>
            </a:lvl5pPr>
          </a:lstStyle>
          <a:p>
            <a:pPr lvl="0"/>
            <a:r>
              <a:rPr lang="en-US"/>
              <a:t>Edit Master text styles</a:t>
            </a:r>
          </a:p>
        </p:txBody>
      </p:sp>
      <p:sp>
        <p:nvSpPr>
          <p:cNvPr id="17" name="Text Placeholder 16"/>
          <p:cNvSpPr>
            <a:spLocks noGrp="1"/>
          </p:cNvSpPr>
          <p:nvPr>
            <p:ph type="body" sz="quarter" idx="13"/>
          </p:nvPr>
        </p:nvSpPr>
        <p:spPr>
          <a:xfrm>
            <a:off x="495300" y="2535693"/>
            <a:ext cx="3475038" cy="849312"/>
          </a:xfrm>
          <a:prstGeom prst="rect">
            <a:avLst/>
          </a:prstGeom>
        </p:spPr>
        <p:txBody>
          <a:bodyPr anchor="ctr" anchorCtr="1"/>
          <a:lstStyle>
            <a:lvl1pPr algn="ctr">
              <a:lnSpc>
                <a:spcPct val="100000"/>
              </a:lnSpc>
              <a:spcAft>
                <a:spcPts val="600"/>
              </a:spcAft>
              <a:defRPr sz="1500">
                <a:solidFill>
                  <a:schemeClr val="tx1">
                    <a:lumMod val="65000"/>
                    <a:lumOff val="35000"/>
                  </a:schemeClr>
                </a:solidFill>
              </a:defRPr>
            </a:lvl1pPr>
            <a:lvl2pPr>
              <a:lnSpc>
                <a:spcPct val="100000"/>
              </a:lnSpc>
              <a:spcAft>
                <a:spcPts val="1200"/>
              </a:spcAft>
              <a:defRPr sz="1500"/>
            </a:lvl2pPr>
            <a:lvl3pPr>
              <a:lnSpc>
                <a:spcPct val="100000"/>
              </a:lnSpc>
              <a:spcAft>
                <a:spcPts val="1200"/>
              </a:spcAft>
              <a:defRPr sz="1500"/>
            </a:lvl3pPr>
            <a:lvl4pPr>
              <a:lnSpc>
                <a:spcPct val="100000"/>
              </a:lnSpc>
              <a:spcAft>
                <a:spcPts val="1200"/>
              </a:spcAft>
              <a:defRPr sz="1500"/>
            </a:lvl4pPr>
            <a:lvl5pPr>
              <a:lnSpc>
                <a:spcPct val="100000"/>
              </a:lnSpc>
              <a:spcAft>
                <a:spcPts val="1200"/>
              </a:spcAft>
              <a:defRPr sz="1500"/>
            </a:lvl5pPr>
          </a:lstStyle>
          <a:p>
            <a:pPr lvl="0"/>
            <a:r>
              <a:rPr lang="en-US"/>
              <a:t>Edit Master text styles</a:t>
            </a:r>
          </a:p>
        </p:txBody>
      </p:sp>
      <p:sp>
        <p:nvSpPr>
          <p:cNvPr id="19" name="Text Placeholder 16"/>
          <p:cNvSpPr>
            <a:spLocks noGrp="1"/>
          </p:cNvSpPr>
          <p:nvPr>
            <p:ph type="body" sz="quarter" idx="15"/>
          </p:nvPr>
        </p:nvSpPr>
        <p:spPr>
          <a:xfrm>
            <a:off x="8199735" y="2535693"/>
            <a:ext cx="3475038" cy="849312"/>
          </a:xfrm>
          <a:prstGeom prst="rect">
            <a:avLst/>
          </a:prstGeom>
        </p:spPr>
        <p:txBody>
          <a:bodyPr anchor="ctr" anchorCtr="1"/>
          <a:lstStyle>
            <a:lvl1pPr algn="ctr">
              <a:lnSpc>
                <a:spcPct val="100000"/>
              </a:lnSpc>
              <a:spcAft>
                <a:spcPts val="600"/>
              </a:spcAft>
              <a:defRPr sz="1500">
                <a:solidFill>
                  <a:schemeClr val="tx1">
                    <a:lumMod val="65000"/>
                    <a:lumOff val="35000"/>
                  </a:schemeClr>
                </a:solidFill>
              </a:defRPr>
            </a:lvl1pPr>
            <a:lvl2pPr>
              <a:lnSpc>
                <a:spcPct val="100000"/>
              </a:lnSpc>
              <a:spcAft>
                <a:spcPts val="1200"/>
              </a:spcAft>
              <a:defRPr sz="1500"/>
            </a:lvl2pPr>
            <a:lvl3pPr>
              <a:lnSpc>
                <a:spcPct val="100000"/>
              </a:lnSpc>
              <a:spcAft>
                <a:spcPts val="1200"/>
              </a:spcAft>
              <a:defRPr sz="1500"/>
            </a:lvl3pPr>
            <a:lvl4pPr>
              <a:lnSpc>
                <a:spcPct val="100000"/>
              </a:lnSpc>
              <a:spcAft>
                <a:spcPts val="1200"/>
              </a:spcAft>
              <a:defRPr sz="1500"/>
            </a:lvl4pPr>
            <a:lvl5pPr>
              <a:lnSpc>
                <a:spcPct val="100000"/>
              </a:lnSpc>
              <a:spcAft>
                <a:spcPts val="1200"/>
              </a:spcAft>
              <a:defRPr sz="1500"/>
            </a:lvl5pPr>
          </a:lstStyle>
          <a:p>
            <a:pPr lvl="0"/>
            <a:r>
              <a:rPr lang="en-US"/>
              <a:t>Edit Master text styles</a:t>
            </a:r>
          </a:p>
        </p:txBody>
      </p:sp>
      <p:sp>
        <p:nvSpPr>
          <p:cNvPr id="20" name="Oval 19"/>
          <p:cNvSpPr/>
          <p:nvPr userDrawn="1"/>
        </p:nvSpPr>
        <p:spPr>
          <a:xfrm>
            <a:off x="1840166" y="1669428"/>
            <a:ext cx="742946" cy="742946"/>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lumMod val="75000"/>
                </a:schemeClr>
              </a:solidFill>
            </a:endParaRPr>
          </a:p>
        </p:txBody>
      </p:sp>
      <p:sp>
        <p:nvSpPr>
          <p:cNvPr id="21" name="Oval 20"/>
          <p:cNvSpPr/>
          <p:nvPr userDrawn="1"/>
        </p:nvSpPr>
        <p:spPr>
          <a:xfrm>
            <a:off x="5745548" y="1669428"/>
            <a:ext cx="742946" cy="742946"/>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lumMod val="75000"/>
                </a:schemeClr>
              </a:solidFill>
            </a:endParaRPr>
          </a:p>
        </p:txBody>
      </p:sp>
      <p:sp>
        <p:nvSpPr>
          <p:cNvPr id="22" name="Oval 21"/>
          <p:cNvSpPr/>
          <p:nvPr userDrawn="1"/>
        </p:nvSpPr>
        <p:spPr>
          <a:xfrm>
            <a:off x="9558784" y="1669428"/>
            <a:ext cx="742946" cy="742946"/>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lumMod val="75000"/>
                </a:schemeClr>
              </a:solidFill>
            </a:endParaRPr>
          </a:p>
        </p:txBody>
      </p:sp>
      <p:sp>
        <p:nvSpPr>
          <p:cNvPr id="23" name="Oval 22"/>
          <p:cNvSpPr/>
          <p:nvPr userDrawn="1"/>
        </p:nvSpPr>
        <p:spPr>
          <a:xfrm>
            <a:off x="9558784" y="3811156"/>
            <a:ext cx="742946" cy="742946"/>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lumMod val="75000"/>
                </a:schemeClr>
              </a:solidFill>
            </a:endParaRPr>
          </a:p>
        </p:txBody>
      </p:sp>
      <p:sp>
        <p:nvSpPr>
          <p:cNvPr id="24" name="Oval 23"/>
          <p:cNvSpPr/>
          <p:nvPr userDrawn="1"/>
        </p:nvSpPr>
        <p:spPr>
          <a:xfrm>
            <a:off x="1840166" y="3811156"/>
            <a:ext cx="742946" cy="742946"/>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lumMod val="75000"/>
                </a:schemeClr>
              </a:solidFill>
            </a:endParaRPr>
          </a:p>
        </p:txBody>
      </p:sp>
      <p:sp>
        <p:nvSpPr>
          <p:cNvPr id="25" name="Oval 24"/>
          <p:cNvSpPr/>
          <p:nvPr userDrawn="1"/>
        </p:nvSpPr>
        <p:spPr>
          <a:xfrm>
            <a:off x="5745548" y="3811156"/>
            <a:ext cx="742946" cy="742946"/>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lumMod val="75000"/>
                </a:schemeClr>
              </a:solidFill>
            </a:endParaRPr>
          </a:p>
        </p:txBody>
      </p:sp>
      <p:sp>
        <p:nvSpPr>
          <p:cNvPr id="29" name="Text Placeholder 16"/>
          <p:cNvSpPr>
            <a:spLocks noGrp="1"/>
          </p:cNvSpPr>
          <p:nvPr>
            <p:ph type="body" sz="quarter" idx="16"/>
          </p:nvPr>
        </p:nvSpPr>
        <p:spPr>
          <a:xfrm>
            <a:off x="4358593" y="4658406"/>
            <a:ext cx="3475038" cy="849312"/>
          </a:xfrm>
          <a:prstGeom prst="rect">
            <a:avLst/>
          </a:prstGeom>
        </p:spPr>
        <p:txBody>
          <a:bodyPr anchor="ctr" anchorCtr="1"/>
          <a:lstStyle>
            <a:lvl1pPr algn="ctr">
              <a:lnSpc>
                <a:spcPct val="100000"/>
              </a:lnSpc>
              <a:spcAft>
                <a:spcPts val="600"/>
              </a:spcAft>
              <a:defRPr sz="1500">
                <a:solidFill>
                  <a:schemeClr val="tx1">
                    <a:lumMod val="65000"/>
                    <a:lumOff val="35000"/>
                  </a:schemeClr>
                </a:solidFill>
              </a:defRPr>
            </a:lvl1pPr>
            <a:lvl2pPr>
              <a:lnSpc>
                <a:spcPct val="100000"/>
              </a:lnSpc>
              <a:spcAft>
                <a:spcPts val="1200"/>
              </a:spcAft>
              <a:defRPr sz="1500"/>
            </a:lvl2pPr>
            <a:lvl3pPr>
              <a:lnSpc>
                <a:spcPct val="100000"/>
              </a:lnSpc>
              <a:spcAft>
                <a:spcPts val="1200"/>
              </a:spcAft>
              <a:defRPr sz="1500"/>
            </a:lvl3pPr>
            <a:lvl4pPr>
              <a:lnSpc>
                <a:spcPct val="100000"/>
              </a:lnSpc>
              <a:spcAft>
                <a:spcPts val="1200"/>
              </a:spcAft>
              <a:defRPr sz="1500"/>
            </a:lvl4pPr>
            <a:lvl5pPr>
              <a:lnSpc>
                <a:spcPct val="100000"/>
              </a:lnSpc>
              <a:spcAft>
                <a:spcPts val="1200"/>
              </a:spcAft>
              <a:defRPr sz="1500"/>
            </a:lvl5pPr>
          </a:lstStyle>
          <a:p>
            <a:pPr lvl="0"/>
            <a:r>
              <a:rPr lang="en-US"/>
              <a:t>Edit Master text styles</a:t>
            </a:r>
          </a:p>
        </p:txBody>
      </p:sp>
      <p:sp>
        <p:nvSpPr>
          <p:cNvPr id="30" name="Text Placeholder 16"/>
          <p:cNvSpPr>
            <a:spLocks noGrp="1"/>
          </p:cNvSpPr>
          <p:nvPr>
            <p:ph type="body" sz="quarter" idx="17"/>
          </p:nvPr>
        </p:nvSpPr>
        <p:spPr>
          <a:xfrm>
            <a:off x="495300" y="4658406"/>
            <a:ext cx="3475038" cy="849312"/>
          </a:xfrm>
          <a:prstGeom prst="rect">
            <a:avLst/>
          </a:prstGeom>
        </p:spPr>
        <p:txBody>
          <a:bodyPr anchor="ctr" anchorCtr="1"/>
          <a:lstStyle>
            <a:lvl1pPr algn="ctr">
              <a:lnSpc>
                <a:spcPct val="100000"/>
              </a:lnSpc>
              <a:spcAft>
                <a:spcPts val="600"/>
              </a:spcAft>
              <a:defRPr sz="1500">
                <a:solidFill>
                  <a:schemeClr val="tx1">
                    <a:lumMod val="65000"/>
                    <a:lumOff val="35000"/>
                  </a:schemeClr>
                </a:solidFill>
              </a:defRPr>
            </a:lvl1pPr>
            <a:lvl2pPr>
              <a:lnSpc>
                <a:spcPct val="100000"/>
              </a:lnSpc>
              <a:spcAft>
                <a:spcPts val="1200"/>
              </a:spcAft>
              <a:defRPr sz="1500"/>
            </a:lvl2pPr>
            <a:lvl3pPr>
              <a:lnSpc>
                <a:spcPct val="100000"/>
              </a:lnSpc>
              <a:spcAft>
                <a:spcPts val="1200"/>
              </a:spcAft>
              <a:defRPr sz="1500"/>
            </a:lvl3pPr>
            <a:lvl4pPr>
              <a:lnSpc>
                <a:spcPct val="100000"/>
              </a:lnSpc>
              <a:spcAft>
                <a:spcPts val="1200"/>
              </a:spcAft>
              <a:defRPr sz="1500"/>
            </a:lvl4pPr>
            <a:lvl5pPr>
              <a:lnSpc>
                <a:spcPct val="100000"/>
              </a:lnSpc>
              <a:spcAft>
                <a:spcPts val="1200"/>
              </a:spcAft>
              <a:defRPr sz="1500"/>
            </a:lvl5pPr>
          </a:lstStyle>
          <a:p>
            <a:pPr lvl="0"/>
            <a:r>
              <a:rPr lang="en-US"/>
              <a:t>Edit Master text styles</a:t>
            </a:r>
          </a:p>
        </p:txBody>
      </p:sp>
      <p:sp>
        <p:nvSpPr>
          <p:cNvPr id="31" name="Text Placeholder 16"/>
          <p:cNvSpPr>
            <a:spLocks noGrp="1"/>
          </p:cNvSpPr>
          <p:nvPr>
            <p:ph type="body" sz="quarter" idx="18"/>
          </p:nvPr>
        </p:nvSpPr>
        <p:spPr>
          <a:xfrm>
            <a:off x="8199735" y="4658406"/>
            <a:ext cx="3475038" cy="849312"/>
          </a:xfrm>
          <a:prstGeom prst="rect">
            <a:avLst/>
          </a:prstGeom>
        </p:spPr>
        <p:txBody>
          <a:bodyPr anchor="ctr" anchorCtr="1"/>
          <a:lstStyle>
            <a:lvl1pPr algn="ctr">
              <a:lnSpc>
                <a:spcPct val="100000"/>
              </a:lnSpc>
              <a:spcAft>
                <a:spcPts val="600"/>
              </a:spcAft>
              <a:defRPr sz="1500">
                <a:solidFill>
                  <a:schemeClr val="tx1">
                    <a:lumMod val="65000"/>
                    <a:lumOff val="35000"/>
                  </a:schemeClr>
                </a:solidFill>
              </a:defRPr>
            </a:lvl1pPr>
            <a:lvl2pPr>
              <a:lnSpc>
                <a:spcPct val="100000"/>
              </a:lnSpc>
              <a:spcAft>
                <a:spcPts val="1200"/>
              </a:spcAft>
              <a:defRPr sz="1500"/>
            </a:lvl2pPr>
            <a:lvl3pPr>
              <a:lnSpc>
                <a:spcPct val="100000"/>
              </a:lnSpc>
              <a:spcAft>
                <a:spcPts val="1200"/>
              </a:spcAft>
              <a:defRPr sz="1500"/>
            </a:lvl3pPr>
            <a:lvl4pPr>
              <a:lnSpc>
                <a:spcPct val="100000"/>
              </a:lnSpc>
              <a:spcAft>
                <a:spcPts val="1200"/>
              </a:spcAft>
              <a:defRPr sz="1500"/>
            </a:lvl4pPr>
            <a:lvl5pPr>
              <a:lnSpc>
                <a:spcPct val="100000"/>
              </a:lnSpc>
              <a:spcAft>
                <a:spcPts val="1200"/>
              </a:spcAft>
              <a:defRPr sz="1500"/>
            </a:lvl5pPr>
          </a:lstStyle>
          <a:p>
            <a:pPr lvl="0"/>
            <a:r>
              <a:rPr lang="en-US"/>
              <a:t>Edit Master text styles</a:t>
            </a:r>
          </a:p>
        </p:txBody>
      </p:sp>
      <p:sp>
        <p:nvSpPr>
          <p:cNvPr id="34" name="Text Placeholder 33"/>
          <p:cNvSpPr>
            <a:spLocks noGrp="1"/>
          </p:cNvSpPr>
          <p:nvPr>
            <p:ph type="body" sz="quarter" idx="19"/>
          </p:nvPr>
        </p:nvSpPr>
        <p:spPr>
          <a:xfrm>
            <a:off x="496051" y="6065838"/>
            <a:ext cx="7337262" cy="563562"/>
          </a:xfrm>
          <a:prstGeom prst="rect">
            <a:avLst/>
          </a:prstGeom>
        </p:spPr>
        <p:txBody>
          <a:bodyPr lIns="0" rIns="0"/>
          <a:lstStyle>
            <a:lvl1pPr>
              <a:lnSpc>
                <a:spcPct val="100000"/>
              </a:lnSpc>
              <a:spcAft>
                <a:spcPts val="100"/>
              </a:spcAft>
              <a:defRPr sz="1000"/>
            </a:lvl1pPr>
          </a:lstStyle>
          <a:p>
            <a:pPr lvl="0"/>
            <a:r>
              <a:rPr lang="en-US"/>
              <a:t>Edit Master text styles</a:t>
            </a:r>
          </a:p>
        </p:txBody>
      </p:sp>
      <p:sp>
        <p:nvSpPr>
          <p:cNvPr id="26" name="Slide Number Placeholder 2"/>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a:t>
            </a:fld>
            <a:endParaRPr lang="en-US" sz="900" dirty="0"/>
          </a:p>
        </p:txBody>
      </p:sp>
    </p:spTree>
    <p:extLst>
      <p:ext uri="{BB962C8B-B14F-4D97-AF65-F5344CB8AC3E}">
        <p14:creationId xmlns:p14="http://schemas.microsoft.com/office/powerpoint/2010/main" val="8851531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Divider Section">
    <p:spTree>
      <p:nvGrpSpPr>
        <p:cNvPr id="1" name=""/>
        <p:cNvGrpSpPr/>
        <p:nvPr/>
      </p:nvGrpSpPr>
      <p:grpSpPr>
        <a:xfrm>
          <a:off x="0" y="0"/>
          <a:ext cx="0" cy="0"/>
          <a:chOff x="0" y="0"/>
          <a:chExt cx="0" cy="0"/>
        </a:xfrm>
      </p:grpSpPr>
      <p:sp>
        <p:nvSpPr>
          <p:cNvPr id="9" name="Slide Number Placeholder 2"/>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a:t>
            </a:fld>
            <a:endParaRPr lang="en-US" sz="900" dirty="0"/>
          </a:p>
        </p:txBody>
      </p:sp>
      <p:sp>
        <p:nvSpPr>
          <p:cNvPr id="10" name="Picture Placeholder 10"/>
          <p:cNvSpPr>
            <a:spLocks noGrp="1"/>
          </p:cNvSpPr>
          <p:nvPr>
            <p:ph type="pic" sz="quarter" idx="10" hasCustomPrompt="1"/>
          </p:nvPr>
        </p:nvSpPr>
        <p:spPr>
          <a:xfrm>
            <a:off x="0" y="0"/>
            <a:ext cx="12192000" cy="4162425"/>
          </a:xfrm>
          <a:prstGeom prst="rect">
            <a:avLst/>
          </a:prstGeom>
        </p:spPr>
        <p:txBody>
          <a:bodyPr anchor="ctr"/>
          <a:lstStyle>
            <a:lvl1pPr algn="ctr">
              <a:defRPr/>
            </a:lvl1pPr>
          </a:lstStyle>
          <a:p>
            <a:r>
              <a:rPr lang="en-US" dirty="0"/>
              <a:t>Click to add photo</a:t>
            </a:r>
          </a:p>
        </p:txBody>
      </p:sp>
      <p:sp>
        <p:nvSpPr>
          <p:cNvPr id="11" name="Rectangle 10"/>
          <p:cNvSpPr/>
          <p:nvPr userDrawn="1"/>
        </p:nvSpPr>
        <p:spPr>
          <a:xfrm>
            <a:off x="0" y="4133850"/>
            <a:ext cx="12191999" cy="787609"/>
          </a:xfrm>
          <a:prstGeom prst="rect">
            <a:avLst/>
          </a:prstGeom>
          <a:solidFill>
            <a:srgbClr val="EBE8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EBE8E5"/>
              </a:solidFill>
            </a:endParaRPr>
          </a:p>
        </p:txBody>
      </p:sp>
      <p:sp>
        <p:nvSpPr>
          <p:cNvPr id="12" name="Rectangle 11"/>
          <p:cNvSpPr/>
          <p:nvPr userDrawn="1"/>
        </p:nvSpPr>
        <p:spPr>
          <a:xfrm>
            <a:off x="0" y="4378221"/>
            <a:ext cx="12191999" cy="1241530"/>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solidFill>
                <a:srgbClr val="002F70"/>
              </a:solidFill>
            </a:endParaRPr>
          </a:p>
        </p:txBody>
      </p:sp>
      <p:sp>
        <p:nvSpPr>
          <p:cNvPr id="13" name="Title Placeholder 37"/>
          <p:cNvSpPr>
            <a:spLocks noGrp="1"/>
          </p:cNvSpPr>
          <p:nvPr>
            <p:ph type="title" hasCustomPrompt="1"/>
          </p:nvPr>
        </p:nvSpPr>
        <p:spPr>
          <a:xfrm>
            <a:off x="5782" y="4391025"/>
            <a:ext cx="12024293" cy="1219199"/>
          </a:xfrm>
          <a:prstGeom prst="rect">
            <a:avLst/>
          </a:prstGeom>
          <a:noFill/>
        </p:spPr>
        <p:txBody>
          <a:bodyPr vert="horz" wrap="none" lIns="274320" tIns="0" rIns="182880" bIns="0" rtlCol="0" anchor="ctr" anchorCtr="0">
            <a:normAutofit/>
          </a:bodyPr>
          <a:lstStyle>
            <a:lvl1pPr algn="r">
              <a:defRPr sz="3200" b="0" baseline="0">
                <a:solidFill>
                  <a:schemeClr val="bg1"/>
                </a:solidFill>
              </a:defRPr>
            </a:lvl1pPr>
          </a:lstStyle>
          <a:p>
            <a:r>
              <a:rPr lang="en-US" dirty="0"/>
              <a:t>Click to edit section text</a:t>
            </a:r>
          </a:p>
        </p:txBody>
      </p:sp>
    </p:spTree>
    <p:extLst>
      <p:ext uri="{BB962C8B-B14F-4D97-AF65-F5344CB8AC3E}">
        <p14:creationId xmlns:p14="http://schemas.microsoft.com/office/powerpoint/2010/main" val="9175183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6-Blue bar-gray backgroun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666"/>
            <a:ext cx="12191999" cy="787609"/>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endParaRPr>
          </a:p>
        </p:txBody>
      </p:sp>
      <p:sp>
        <p:nvSpPr>
          <p:cNvPr id="8" name="Title Placeholder 37"/>
          <p:cNvSpPr>
            <a:spLocks noGrp="1"/>
          </p:cNvSpPr>
          <p:nvPr>
            <p:ph type="title" hasCustomPrompt="1"/>
          </p:nvPr>
        </p:nvSpPr>
        <p:spPr>
          <a:xfrm>
            <a:off x="2" y="0"/>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defRPr>
            </a:lvl1pPr>
          </a:lstStyle>
          <a:p>
            <a:r>
              <a:rPr lang="en-US" dirty="0"/>
              <a:t>Click to edit slide heading</a:t>
            </a:r>
          </a:p>
        </p:txBody>
      </p:sp>
      <p:sp>
        <p:nvSpPr>
          <p:cNvPr id="5" name="Slide Number Placeholder 2"/>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a:t>
            </a:fld>
            <a:endParaRPr lang="en-US" sz="900" dirty="0"/>
          </a:p>
        </p:txBody>
      </p:sp>
    </p:spTree>
    <p:extLst>
      <p:ext uri="{BB962C8B-B14F-4D97-AF65-F5344CB8AC3E}">
        <p14:creationId xmlns:p14="http://schemas.microsoft.com/office/powerpoint/2010/main" val="1811336003"/>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Who We Are PP gray background">
    <p:bg>
      <p:bgRef idx="1001">
        <a:schemeClr val="bg1"/>
      </p:bgRef>
    </p:bg>
    <p:spTree>
      <p:nvGrpSpPr>
        <p:cNvPr id="1" name=""/>
        <p:cNvGrpSpPr/>
        <p:nvPr/>
      </p:nvGrpSpPr>
      <p:grpSpPr>
        <a:xfrm>
          <a:off x="0" y="0"/>
          <a:ext cx="0" cy="0"/>
          <a:chOff x="0" y="0"/>
          <a:chExt cx="0" cy="0"/>
        </a:xfrm>
      </p:grpSpPr>
      <p:pic>
        <p:nvPicPr>
          <p:cNvPr id="24" name="Picture 2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47789" y="1368425"/>
            <a:ext cx="5993476" cy="3995284"/>
          </a:xfrm>
          <a:prstGeom prst="rect">
            <a:avLst/>
          </a:prstGeom>
          <a:noFill/>
        </p:spPr>
      </p:pic>
      <p:sp>
        <p:nvSpPr>
          <p:cNvPr id="22" name="Rectangle 21" hidden="1"/>
          <p:cNvSpPr/>
          <p:nvPr userDrawn="1"/>
        </p:nvSpPr>
        <p:spPr>
          <a:xfrm>
            <a:off x="-24938" y="5308671"/>
            <a:ext cx="12216384" cy="1596043"/>
          </a:xfrm>
          <a:prstGeom prst="rect">
            <a:avLst/>
          </a:prstGeom>
          <a:solidFill>
            <a:srgbClr val="002F70">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endParaRPr lang="en-US" sz="1350" dirty="0"/>
          </a:p>
        </p:txBody>
      </p:sp>
      <p:grpSp>
        <p:nvGrpSpPr>
          <p:cNvPr id="8" name="Group 7"/>
          <p:cNvGrpSpPr/>
          <p:nvPr userDrawn="1"/>
        </p:nvGrpSpPr>
        <p:grpSpPr>
          <a:xfrm>
            <a:off x="7905830" y="1368425"/>
            <a:ext cx="3666956" cy="3689131"/>
            <a:chOff x="7012369" y="1565306"/>
            <a:chExt cx="4443873" cy="3689131"/>
          </a:xfrm>
          <a:solidFill>
            <a:schemeClr val="bg1">
              <a:lumMod val="95000"/>
            </a:schemeClr>
          </a:solidFill>
        </p:grpSpPr>
        <p:sp>
          <p:nvSpPr>
            <p:cNvPr id="9" name="Rectangle 8"/>
            <p:cNvSpPr/>
            <p:nvPr userDrawn="1"/>
          </p:nvSpPr>
          <p:spPr>
            <a:xfrm>
              <a:off x="7012369" y="1565306"/>
              <a:ext cx="4443873" cy="3689131"/>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userDrawn="1"/>
          </p:nvSpPr>
          <p:spPr>
            <a:xfrm>
              <a:off x="7167532" y="2039454"/>
              <a:ext cx="4133546" cy="3046988"/>
            </a:xfrm>
            <a:prstGeom prst="rect">
              <a:avLst/>
            </a:prstGeom>
            <a:grpFill/>
          </p:spPr>
          <p:txBody>
            <a:bodyPr wrap="square" rtlCol="0">
              <a:spAutoFit/>
            </a:bodyPr>
            <a:lstStyle/>
            <a:p>
              <a:pPr algn="ctr"/>
              <a:r>
                <a:rPr lang="en-US" sz="2400" dirty="0">
                  <a:solidFill>
                    <a:srgbClr val="404040"/>
                  </a:solidFill>
                  <a:latin typeface="Arial" panose="020B0604020202020204" pitchFamily="34" charset="0"/>
                  <a:cs typeface="Arial" panose="020B0604020202020204" pitchFamily="34" charset="0"/>
                </a:rPr>
                <a:t>Advancing the financial services industry by empowering our </a:t>
              </a:r>
              <a:br>
                <a:rPr lang="en-US" sz="2400" dirty="0">
                  <a:solidFill>
                    <a:srgbClr val="404040"/>
                  </a:solidFill>
                  <a:latin typeface="Arial" panose="020B0604020202020204" pitchFamily="34" charset="0"/>
                  <a:cs typeface="Arial" panose="020B0604020202020204" pitchFamily="34" charset="0"/>
                </a:rPr>
              </a:br>
              <a:r>
                <a:rPr lang="en-US" sz="2400" dirty="0">
                  <a:solidFill>
                    <a:srgbClr val="404040"/>
                  </a:solidFill>
                  <a:latin typeface="Arial" panose="020B0604020202020204" pitchFamily="34" charset="0"/>
                  <a:cs typeface="Arial" panose="020B0604020202020204" pitchFamily="34" charset="0"/>
                </a:rPr>
                <a:t>members with </a:t>
              </a:r>
              <a:r>
                <a:rPr lang="en-US" sz="2400" b="1" dirty="0">
                  <a:solidFill>
                    <a:srgbClr val="002F70"/>
                  </a:solidFill>
                  <a:latin typeface="Arial" panose="020B0604020202020204" pitchFamily="34" charset="0"/>
                  <a:cs typeface="Arial" panose="020B0604020202020204" pitchFamily="34" charset="0"/>
                </a:rPr>
                <a:t>knowledge</a:t>
              </a:r>
              <a:r>
                <a:rPr lang="en-US" sz="2400" dirty="0">
                  <a:solidFill>
                    <a:srgbClr val="404040"/>
                  </a:solidFill>
                  <a:latin typeface="Arial" panose="020B0604020202020204" pitchFamily="34" charset="0"/>
                  <a:cs typeface="Arial" panose="020B0604020202020204" pitchFamily="34" charset="0"/>
                </a:rPr>
                <a:t>, </a:t>
              </a:r>
              <a:r>
                <a:rPr lang="en-US" sz="2400" b="1" dirty="0">
                  <a:solidFill>
                    <a:srgbClr val="002F70"/>
                  </a:solidFill>
                  <a:latin typeface="Arial" panose="020B0604020202020204" pitchFamily="34" charset="0"/>
                  <a:cs typeface="Arial" panose="020B0604020202020204" pitchFamily="34" charset="0"/>
                </a:rPr>
                <a:t>insights</a:t>
              </a:r>
              <a:r>
                <a:rPr lang="en-US" sz="2400" dirty="0">
                  <a:solidFill>
                    <a:srgbClr val="404040"/>
                  </a:solidFill>
                  <a:latin typeface="Arial" panose="020B0604020202020204" pitchFamily="34" charset="0"/>
                  <a:cs typeface="Arial" panose="020B0604020202020204" pitchFamily="34" charset="0"/>
                </a:rPr>
                <a:t>, </a:t>
              </a:r>
              <a:r>
                <a:rPr lang="en-US" sz="2400" b="1" dirty="0">
                  <a:solidFill>
                    <a:srgbClr val="002F70"/>
                  </a:solidFill>
                  <a:latin typeface="Arial" panose="020B0604020202020204" pitchFamily="34" charset="0"/>
                  <a:cs typeface="Arial" panose="020B0604020202020204" pitchFamily="34" charset="0"/>
                </a:rPr>
                <a:t>connections</a:t>
              </a:r>
              <a:r>
                <a:rPr lang="en-US" sz="2400" dirty="0">
                  <a:solidFill>
                    <a:srgbClr val="404040"/>
                  </a:solidFill>
                  <a:latin typeface="Arial" panose="020B0604020202020204" pitchFamily="34" charset="0"/>
                  <a:cs typeface="Arial" panose="020B0604020202020204" pitchFamily="34" charset="0"/>
                </a:rPr>
                <a:t>, and </a:t>
              </a:r>
              <a:r>
                <a:rPr lang="en-US" sz="2400" b="1" dirty="0">
                  <a:solidFill>
                    <a:srgbClr val="002F70"/>
                  </a:solidFill>
                  <a:latin typeface="Arial" panose="020B0604020202020204" pitchFamily="34" charset="0"/>
                  <a:cs typeface="Arial" panose="020B0604020202020204" pitchFamily="34" charset="0"/>
                </a:rPr>
                <a:t>solutions</a:t>
              </a:r>
              <a:endParaRPr lang="en-US" sz="2400" b="1" dirty="0">
                <a:solidFill>
                  <a:srgbClr val="002F70"/>
                </a:solidFill>
              </a:endParaRPr>
            </a:p>
          </p:txBody>
        </p:sp>
      </p:grpSp>
      <p:sp>
        <p:nvSpPr>
          <p:cNvPr id="29" name="Slide Number Placeholder 2"/>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a:t>
            </a:fld>
            <a:endParaRPr lang="en-US" sz="900" dirty="0"/>
          </a:p>
        </p:txBody>
      </p:sp>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883503" y="6109063"/>
            <a:ext cx="876814" cy="291737"/>
          </a:xfrm>
          <a:prstGeom prst="rect">
            <a:avLst/>
          </a:prstGeom>
        </p:spPr>
      </p:pic>
    </p:spTree>
    <p:extLst>
      <p:ext uri="{BB962C8B-B14F-4D97-AF65-F5344CB8AC3E}">
        <p14:creationId xmlns:p14="http://schemas.microsoft.com/office/powerpoint/2010/main" val="1173104415"/>
      </p:ext>
    </p:extLst>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3" name="Rectangle 12"/>
          <p:cNvSpPr/>
          <p:nvPr userDrawn="1"/>
        </p:nvSpPr>
        <p:spPr>
          <a:xfrm>
            <a:off x="7498100" y="4145914"/>
            <a:ext cx="1754360" cy="759886"/>
          </a:xfrm>
          <a:prstGeom prst="rect">
            <a:avLst/>
          </a:prstGeom>
          <a:solidFill>
            <a:schemeClr val="bg1"/>
          </a:solidFill>
          <a:ln w="19050">
            <a:solidFill>
              <a:srgbClr val="5B9B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userDrawn="1"/>
        </p:nvSpPr>
        <p:spPr>
          <a:xfrm>
            <a:off x="5215670" y="4144124"/>
            <a:ext cx="1754360" cy="759886"/>
          </a:xfrm>
          <a:prstGeom prst="rect">
            <a:avLst/>
          </a:prstGeom>
          <a:solidFill>
            <a:schemeClr val="bg1"/>
          </a:solidFill>
          <a:ln w="19050">
            <a:solidFill>
              <a:srgbClr val="5B9B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userDrawn="1"/>
        </p:nvSpPr>
        <p:spPr>
          <a:xfrm>
            <a:off x="0" y="666"/>
            <a:ext cx="12191999" cy="787609"/>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endParaRP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184268" y="2614387"/>
            <a:ext cx="5862465" cy="862127"/>
          </a:xfrm>
          <a:prstGeom prst="rect">
            <a:avLst/>
          </a:prstGeom>
        </p:spPr>
      </p:pic>
      <p:sp>
        <p:nvSpPr>
          <p:cNvPr id="7" name="Rectangle 6"/>
          <p:cNvSpPr/>
          <p:nvPr userDrawn="1"/>
        </p:nvSpPr>
        <p:spPr>
          <a:xfrm>
            <a:off x="2938197" y="4144124"/>
            <a:ext cx="1754360" cy="759886"/>
          </a:xfrm>
          <a:prstGeom prst="rect">
            <a:avLst/>
          </a:prstGeom>
          <a:solidFill>
            <a:schemeClr val="bg1"/>
          </a:solidFill>
          <a:ln w="19050">
            <a:solidFill>
              <a:srgbClr val="5B9B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90196" y="1549102"/>
            <a:ext cx="4819313" cy="387567"/>
          </a:xfrm>
          <a:prstGeom prst="rect">
            <a:avLst/>
          </a:prstGeom>
        </p:spPr>
      </p:pic>
      <p:sp>
        <p:nvSpPr>
          <p:cNvPr id="9" name="TextBox 8"/>
          <p:cNvSpPr txBox="1"/>
          <p:nvPr userDrawn="1"/>
        </p:nvSpPr>
        <p:spPr>
          <a:xfrm>
            <a:off x="3031863" y="4315593"/>
            <a:ext cx="1538608" cy="400110"/>
          </a:xfrm>
          <a:prstGeom prst="rect">
            <a:avLst/>
          </a:prstGeom>
          <a:noFill/>
        </p:spPr>
        <p:txBody>
          <a:bodyPr wrap="square" rtlCol="0">
            <a:spAutoFit/>
          </a:bodyPr>
          <a:lstStyle/>
          <a:p>
            <a:pPr algn="ctr"/>
            <a:r>
              <a:rPr lang="en-US" sz="2000" b="1" dirty="0">
                <a:solidFill>
                  <a:schemeClr val="tx2"/>
                </a:solidFill>
                <a:latin typeface="Arial" panose="020B0604020202020204" pitchFamily="34" charset="0"/>
                <a:cs typeface="Arial" panose="020B0604020202020204" pitchFamily="34" charset="0"/>
              </a:rPr>
              <a:t>Insurance</a:t>
            </a:r>
          </a:p>
        </p:txBody>
      </p:sp>
      <p:sp>
        <p:nvSpPr>
          <p:cNvPr id="10" name="TextBox 9"/>
          <p:cNvSpPr txBox="1"/>
          <p:nvPr userDrawn="1"/>
        </p:nvSpPr>
        <p:spPr>
          <a:xfrm>
            <a:off x="5323678" y="4179030"/>
            <a:ext cx="1538343" cy="707886"/>
          </a:xfrm>
          <a:prstGeom prst="rect">
            <a:avLst/>
          </a:prstGeom>
          <a:noFill/>
        </p:spPr>
        <p:txBody>
          <a:bodyPr wrap="square" rtlCol="0">
            <a:spAutoFit/>
          </a:bodyPr>
          <a:lstStyle/>
          <a:p>
            <a:pPr algn="ctr"/>
            <a:r>
              <a:rPr lang="en-US" sz="2000" b="1" dirty="0">
                <a:solidFill>
                  <a:schemeClr val="tx2"/>
                </a:solidFill>
                <a:latin typeface="Arial" panose="020B0604020202020204" pitchFamily="34" charset="0"/>
                <a:cs typeface="Arial" panose="020B0604020202020204" pitchFamily="34" charset="0"/>
              </a:rPr>
              <a:t>Retirement Income</a:t>
            </a:r>
          </a:p>
        </p:txBody>
      </p:sp>
      <p:sp>
        <p:nvSpPr>
          <p:cNvPr id="11" name="TextBox 10"/>
          <p:cNvSpPr txBox="1"/>
          <p:nvPr userDrawn="1"/>
        </p:nvSpPr>
        <p:spPr>
          <a:xfrm>
            <a:off x="7602789" y="4169226"/>
            <a:ext cx="1530476" cy="707886"/>
          </a:xfrm>
          <a:prstGeom prst="rect">
            <a:avLst/>
          </a:prstGeom>
          <a:noFill/>
        </p:spPr>
        <p:txBody>
          <a:bodyPr wrap="square" rtlCol="0">
            <a:spAutoFit/>
          </a:bodyPr>
          <a:lstStyle/>
          <a:p>
            <a:pPr algn="ctr"/>
            <a:r>
              <a:rPr lang="en-US" sz="2000" b="1" dirty="0">
                <a:solidFill>
                  <a:schemeClr val="tx2"/>
                </a:solidFill>
                <a:latin typeface="Arial" panose="020B0604020202020204" pitchFamily="34" charset="0"/>
                <a:cs typeface="Arial" panose="020B0604020202020204" pitchFamily="34" charset="0"/>
              </a:rPr>
              <a:t>Workplace</a:t>
            </a:r>
            <a:br>
              <a:rPr lang="en-US" sz="2000" b="1" dirty="0">
                <a:solidFill>
                  <a:schemeClr val="tx2"/>
                </a:solidFill>
                <a:latin typeface="Arial" panose="020B0604020202020204" pitchFamily="34" charset="0"/>
                <a:cs typeface="Arial" panose="020B0604020202020204" pitchFamily="34" charset="0"/>
              </a:rPr>
            </a:br>
            <a:r>
              <a:rPr lang="en-US" sz="2000" b="1" dirty="0">
                <a:solidFill>
                  <a:schemeClr val="tx2"/>
                </a:solidFill>
                <a:latin typeface="Arial" panose="020B0604020202020204" pitchFamily="34" charset="0"/>
                <a:cs typeface="Arial" panose="020B0604020202020204" pitchFamily="34" charset="0"/>
              </a:rPr>
              <a:t>Solutions</a:t>
            </a:r>
          </a:p>
        </p:txBody>
      </p:sp>
      <p:cxnSp>
        <p:nvCxnSpPr>
          <p:cNvPr id="12" name="Straight Connector 11"/>
          <p:cNvCxnSpPr/>
          <p:nvPr userDrawn="1"/>
        </p:nvCxnSpPr>
        <p:spPr>
          <a:xfrm>
            <a:off x="2938197" y="3863787"/>
            <a:ext cx="6314263" cy="0"/>
          </a:xfrm>
          <a:prstGeom prst="line">
            <a:avLst/>
          </a:prstGeom>
        </p:spPr>
        <p:style>
          <a:lnRef idx="1">
            <a:schemeClr val="accent1"/>
          </a:lnRef>
          <a:fillRef idx="0">
            <a:schemeClr val="accent1"/>
          </a:fillRef>
          <a:effectRef idx="0">
            <a:schemeClr val="accent1"/>
          </a:effectRef>
          <a:fontRef idx="minor">
            <a:schemeClr val="tx1"/>
          </a:fontRef>
        </p:style>
      </p:cxnSp>
      <p:sp>
        <p:nvSpPr>
          <p:cNvPr id="15" name="Title Placeholder 37"/>
          <p:cNvSpPr>
            <a:spLocks noGrp="1"/>
          </p:cNvSpPr>
          <p:nvPr>
            <p:ph type="title" hasCustomPrompt="1"/>
          </p:nvPr>
        </p:nvSpPr>
        <p:spPr>
          <a:xfrm>
            <a:off x="5782" y="-30864"/>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defRPr>
            </a:lvl1pPr>
          </a:lstStyle>
          <a:p>
            <a:r>
              <a:rPr lang="en-US" dirty="0"/>
              <a:t>Click to edit slide heading</a:t>
            </a:r>
          </a:p>
        </p:txBody>
      </p:sp>
      <p:sp>
        <p:nvSpPr>
          <p:cNvPr id="16" name="Slide Number Placeholder 2"/>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a:t>
            </a:fld>
            <a:endParaRPr lang="en-US" sz="900" dirty="0"/>
          </a:p>
        </p:txBody>
      </p:sp>
    </p:spTree>
    <p:extLst>
      <p:ext uri="{BB962C8B-B14F-4D97-AF65-F5344CB8AC3E}">
        <p14:creationId xmlns:p14="http://schemas.microsoft.com/office/powerpoint/2010/main" val="3219395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About Us">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25127"/>
            <a:ext cx="12188952" cy="6744954"/>
          </a:xfrm>
          <a:prstGeom prst="rect">
            <a:avLst/>
          </a:prstGeom>
        </p:spPr>
      </p:pic>
      <p:sp>
        <p:nvSpPr>
          <p:cNvPr id="20" name="Rectangle 19"/>
          <p:cNvSpPr/>
          <p:nvPr userDrawn="1"/>
        </p:nvSpPr>
        <p:spPr>
          <a:xfrm>
            <a:off x="0" y="666"/>
            <a:ext cx="12191999" cy="787609"/>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endParaRPr>
          </a:p>
        </p:txBody>
      </p:sp>
      <p:sp>
        <p:nvSpPr>
          <p:cNvPr id="8" name="Rectangle 7"/>
          <p:cNvSpPr/>
          <p:nvPr userDrawn="1"/>
        </p:nvSpPr>
        <p:spPr>
          <a:xfrm>
            <a:off x="7981255" y="1056028"/>
            <a:ext cx="2834640" cy="3200400"/>
          </a:xfrm>
          <a:prstGeom prst="rect">
            <a:avLst/>
          </a:prstGeom>
          <a:solidFill>
            <a:schemeClr val="bg1">
              <a:lumMod val="95000"/>
            </a:schemeClr>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p:cNvSpPr txBox="1">
            <a:spLocks/>
          </p:cNvSpPr>
          <p:nvPr userDrawn="1"/>
        </p:nvSpPr>
        <p:spPr>
          <a:xfrm>
            <a:off x="7981254" y="1285186"/>
            <a:ext cx="2834641" cy="514756"/>
          </a:xfrm>
        </p:spPr>
        <p:txBody>
          <a:bodyPr anchor="b"/>
          <a:lstStyle>
            <a:lvl1pPr algn="l" defTabSz="914400" rtl="0" eaLnBrk="1" latinLnBrk="0" hangingPunct="1">
              <a:lnSpc>
                <a:spcPct val="90000"/>
              </a:lnSpc>
              <a:spcBef>
                <a:spcPct val="0"/>
              </a:spcBef>
              <a:buNone/>
              <a:defRPr sz="2200" kern="1200">
                <a:solidFill>
                  <a:srgbClr val="002F70"/>
                </a:solidFill>
                <a:latin typeface="Arial" panose="020B0604020202020204" pitchFamily="34" charset="0"/>
                <a:ea typeface="+mj-ea"/>
                <a:cs typeface="Arial" panose="020B0604020202020204" pitchFamily="34" charset="0"/>
              </a:defRPr>
            </a:lvl1pPr>
          </a:lstStyle>
          <a:p>
            <a:pPr algn="ctr" fontAlgn="auto">
              <a:spcAft>
                <a:spcPts val="0"/>
              </a:spcAft>
            </a:pPr>
            <a:r>
              <a:rPr lang="en-US" sz="1600" b="1" dirty="0"/>
              <a:t>SECURE</a:t>
            </a:r>
            <a:br>
              <a:rPr lang="en-US" sz="1600" b="1" dirty="0"/>
            </a:br>
            <a:r>
              <a:rPr lang="en-US" sz="1600" b="1" dirty="0"/>
              <a:t>RETIREMENT INSTITUTE</a:t>
            </a:r>
          </a:p>
        </p:txBody>
      </p:sp>
      <p:sp>
        <p:nvSpPr>
          <p:cNvPr id="10" name="TextBox 9"/>
          <p:cNvSpPr txBox="1"/>
          <p:nvPr userDrawn="1"/>
        </p:nvSpPr>
        <p:spPr>
          <a:xfrm>
            <a:off x="8172251" y="2029100"/>
            <a:ext cx="2452649" cy="2031325"/>
          </a:xfrm>
          <a:prstGeom prst="rect">
            <a:avLst/>
          </a:prstGeom>
          <a:noFill/>
        </p:spPr>
        <p:txBody>
          <a:bodyPr wrap="square" rtlCol="0">
            <a:spAutoFit/>
          </a:bodyPr>
          <a:lstStyle/>
          <a:p>
            <a:r>
              <a:rPr lang="en-US" dirty="0">
                <a:solidFill>
                  <a:schemeClr val="tx1">
                    <a:lumMod val="65000"/>
                    <a:lumOff val="35000"/>
                  </a:schemeClr>
                </a:solidFill>
                <a:latin typeface="Arial" panose="020B0604020202020204" pitchFamily="34" charset="0"/>
                <a:cs typeface="Arial" panose="020B0604020202020204" pitchFamily="34" charset="0"/>
              </a:rPr>
              <a:t>Helping members advance retirement readiness and the financial security of their clients through research, education, and innovation</a:t>
            </a:r>
            <a:endParaRPr lang="en-US" dirty="0">
              <a:latin typeface="Futura Std Medium" panose="020B0502020204020303" pitchFamily="34" charset="0"/>
            </a:endParaRPr>
          </a:p>
        </p:txBody>
      </p:sp>
      <p:sp>
        <p:nvSpPr>
          <p:cNvPr id="11" name="Rectangle 10"/>
          <p:cNvSpPr/>
          <p:nvPr userDrawn="1"/>
        </p:nvSpPr>
        <p:spPr>
          <a:xfrm>
            <a:off x="1426464" y="1056027"/>
            <a:ext cx="2834640" cy="3200400"/>
          </a:xfrm>
          <a:prstGeom prst="rect">
            <a:avLst/>
          </a:prstGeom>
          <a:solidFill>
            <a:schemeClr val="bg1">
              <a:lumMod val="95000"/>
            </a:schemeClr>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 1"/>
          <p:cNvSpPr txBox="1">
            <a:spLocks/>
          </p:cNvSpPr>
          <p:nvPr userDrawn="1"/>
        </p:nvSpPr>
        <p:spPr>
          <a:xfrm>
            <a:off x="1425508" y="1352636"/>
            <a:ext cx="2836553" cy="359618"/>
          </a:xfrm>
        </p:spPr>
        <p:txBody>
          <a:bodyPr anchor="b"/>
          <a:lstStyle>
            <a:lvl1pPr algn="l" defTabSz="914400" rtl="0" eaLnBrk="1" latinLnBrk="0" hangingPunct="1">
              <a:lnSpc>
                <a:spcPct val="90000"/>
              </a:lnSpc>
              <a:spcBef>
                <a:spcPct val="0"/>
              </a:spcBef>
              <a:buNone/>
              <a:defRPr sz="2200" kern="1200">
                <a:solidFill>
                  <a:srgbClr val="002F70"/>
                </a:solidFill>
                <a:latin typeface="Arial" panose="020B0604020202020204" pitchFamily="34" charset="0"/>
                <a:ea typeface="+mj-ea"/>
                <a:cs typeface="Arial" panose="020B0604020202020204" pitchFamily="34" charset="0"/>
              </a:defRPr>
            </a:lvl1pPr>
          </a:lstStyle>
          <a:p>
            <a:pPr algn="ctr" fontAlgn="auto">
              <a:spcAft>
                <a:spcPts val="0"/>
              </a:spcAft>
            </a:pPr>
            <a:r>
              <a:rPr lang="en-US" sz="1600" b="1" dirty="0"/>
              <a:t>LIMRA</a:t>
            </a:r>
          </a:p>
        </p:txBody>
      </p:sp>
      <p:sp>
        <p:nvSpPr>
          <p:cNvPr id="13" name="Rectangle 12"/>
          <p:cNvSpPr/>
          <p:nvPr userDrawn="1"/>
        </p:nvSpPr>
        <p:spPr>
          <a:xfrm>
            <a:off x="1704904" y="2029100"/>
            <a:ext cx="2277761" cy="1477328"/>
          </a:xfrm>
          <a:prstGeom prst="rect">
            <a:avLst/>
          </a:prstGeom>
        </p:spPr>
        <p:txBody>
          <a:bodyPr wrap="square">
            <a:spAutoFit/>
          </a:bodyPr>
          <a:lstStyle/>
          <a:p>
            <a:r>
              <a:rPr lang="en-US" dirty="0">
                <a:solidFill>
                  <a:schemeClr val="tx1">
                    <a:lumMod val="65000"/>
                    <a:lumOff val="35000"/>
                  </a:schemeClr>
                </a:solidFill>
                <a:latin typeface="Arial" panose="020B0604020202020204" pitchFamily="34" charset="0"/>
                <a:cs typeface="Arial" panose="020B0604020202020204" pitchFamily="34" charset="0"/>
              </a:rPr>
              <a:t>Premier financial services industry research and talent management organization</a:t>
            </a:r>
            <a:endParaRPr lang="en-US" dirty="0"/>
          </a:p>
        </p:txBody>
      </p:sp>
      <p:sp>
        <p:nvSpPr>
          <p:cNvPr id="14" name="Rectangle 13"/>
          <p:cNvSpPr/>
          <p:nvPr userDrawn="1"/>
        </p:nvSpPr>
        <p:spPr>
          <a:xfrm>
            <a:off x="4689210" y="1056027"/>
            <a:ext cx="2834640" cy="3200400"/>
          </a:xfrm>
          <a:prstGeom prst="rect">
            <a:avLst/>
          </a:prstGeom>
          <a:solidFill>
            <a:schemeClr val="bg1">
              <a:lumMod val="95000"/>
            </a:schemeClr>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itle 1"/>
          <p:cNvSpPr txBox="1">
            <a:spLocks/>
          </p:cNvSpPr>
          <p:nvPr userDrawn="1"/>
        </p:nvSpPr>
        <p:spPr>
          <a:xfrm>
            <a:off x="4730778" y="1362755"/>
            <a:ext cx="2751505" cy="359618"/>
          </a:xfrm>
        </p:spPr>
        <p:txBody>
          <a:bodyPr anchor="b"/>
          <a:lstStyle>
            <a:lvl1pPr algn="l" defTabSz="914400" rtl="0" eaLnBrk="1" latinLnBrk="0" hangingPunct="1">
              <a:lnSpc>
                <a:spcPct val="90000"/>
              </a:lnSpc>
              <a:spcBef>
                <a:spcPct val="0"/>
              </a:spcBef>
              <a:buNone/>
              <a:defRPr sz="2200" kern="1200">
                <a:solidFill>
                  <a:srgbClr val="002F70"/>
                </a:solidFill>
                <a:latin typeface="Arial" panose="020B0604020202020204" pitchFamily="34" charset="0"/>
                <a:ea typeface="+mj-ea"/>
                <a:cs typeface="Arial" panose="020B0604020202020204" pitchFamily="34" charset="0"/>
              </a:defRPr>
            </a:lvl1pPr>
          </a:lstStyle>
          <a:p>
            <a:pPr algn="ctr" fontAlgn="auto">
              <a:spcAft>
                <a:spcPts val="0"/>
              </a:spcAft>
            </a:pPr>
            <a:r>
              <a:rPr lang="en-US" sz="1600" b="1" dirty="0"/>
              <a:t>LOMA</a:t>
            </a:r>
          </a:p>
        </p:txBody>
      </p:sp>
      <p:sp>
        <p:nvSpPr>
          <p:cNvPr id="16" name="Rectangle 15"/>
          <p:cNvSpPr/>
          <p:nvPr userDrawn="1"/>
        </p:nvSpPr>
        <p:spPr>
          <a:xfrm>
            <a:off x="4893145" y="2029100"/>
            <a:ext cx="2426770" cy="1200329"/>
          </a:xfrm>
          <a:prstGeom prst="rect">
            <a:avLst/>
          </a:prstGeom>
        </p:spPr>
        <p:txBody>
          <a:bodyPr wrap="square">
            <a:spAutoFit/>
          </a:bodyPr>
          <a:lstStyle/>
          <a:p>
            <a:r>
              <a:rPr lang="en-US" dirty="0">
                <a:solidFill>
                  <a:schemeClr val="tx1">
                    <a:lumMod val="65000"/>
                    <a:lumOff val="35000"/>
                  </a:schemeClr>
                </a:solidFill>
                <a:latin typeface="Arial" panose="020B0604020202020204" pitchFamily="34" charset="0"/>
                <a:cs typeface="Arial" panose="020B0604020202020204" pitchFamily="34" charset="0"/>
              </a:rPr>
              <a:t>Flagship for industry professional development and industry networking</a:t>
            </a:r>
            <a:endParaRPr lang="en-US" dirty="0"/>
          </a:p>
        </p:txBody>
      </p:sp>
      <p:sp>
        <p:nvSpPr>
          <p:cNvPr id="22" name="Rectangle 21" hidden="1"/>
          <p:cNvSpPr/>
          <p:nvPr userDrawn="1"/>
        </p:nvSpPr>
        <p:spPr>
          <a:xfrm>
            <a:off x="-24938" y="5308671"/>
            <a:ext cx="12216384" cy="1596043"/>
          </a:xfrm>
          <a:prstGeom prst="rect">
            <a:avLst/>
          </a:prstGeom>
          <a:solidFill>
            <a:srgbClr val="002F70">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endParaRPr lang="en-US" sz="1350" dirty="0"/>
          </a:p>
        </p:txBody>
      </p:sp>
      <p:sp>
        <p:nvSpPr>
          <p:cNvPr id="19" name="Rectangle 18"/>
          <p:cNvSpPr/>
          <p:nvPr userDrawn="1"/>
        </p:nvSpPr>
        <p:spPr>
          <a:xfrm>
            <a:off x="385884" y="5141475"/>
            <a:ext cx="11590410" cy="830997"/>
          </a:xfrm>
          <a:prstGeom prst="rect">
            <a:avLst/>
          </a:prstGeom>
        </p:spPr>
        <p:txBody>
          <a:bodyPr wrap="square">
            <a:spAutoFit/>
          </a:bodyPr>
          <a:lstStyle/>
          <a:p>
            <a:r>
              <a:rPr lang="en-US" sz="2400" dirty="0">
                <a:solidFill>
                  <a:schemeClr val="bg1"/>
                </a:solidFill>
                <a:latin typeface="Arial" panose="020B0604020202020204" pitchFamily="34" charset="0"/>
                <a:cs typeface="Arial" panose="020B0604020202020204" pitchFamily="34" charset="0"/>
              </a:rPr>
              <a:t>Advancing the financial services industry by empowering our members with </a:t>
            </a:r>
            <a:br>
              <a:rPr lang="en-US" sz="2400" dirty="0">
                <a:solidFill>
                  <a:schemeClr val="bg1"/>
                </a:solidFill>
                <a:latin typeface="Arial" panose="020B0604020202020204" pitchFamily="34" charset="0"/>
                <a:cs typeface="Arial" panose="020B0604020202020204" pitchFamily="34" charset="0"/>
              </a:rPr>
            </a:br>
            <a:r>
              <a:rPr lang="en-US" sz="2400" dirty="0">
                <a:solidFill>
                  <a:srgbClr val="DAAA00"/>
                </a:solidFill>
                <a:latin typeface="Arial" panose="020B0604020202020204" pitchFamily="34" charset="0"/>
                <a:cs typeface="Arial" panose="020B0604020202020204" pitchFamily="34" charset="0"/>
              </a:rPr>
              <a:t>knowledge</a:t>
            </a:r>
            <a:r>
              <a:rPr lang="en-US" sz="2400" dirty="0">
                <a:solidFill>
                  <a:schemeClr val="bg1"/>
                </a:solidFill>
                <a:latin typeface="Arial" panose="020B0604020202020204" pitchFamily="34" charset="0"/>
                <a:cs typeface="Arial" panose="020B0604020202020204" pitchFamily="34" charset="0"/>
              </a:rPr>
              <a:t>, </a:t>
            </a:r>
            <a:r>
              <a:rPr lang="en-US" sz="2400" dirty="0">
                <a:solidFill>
                  <a:srgbClr val="DAAA00"/>
                </a:solidFill>
                <a:latin typeface="Arial" panose="020B0604020202020204" pitchFamily="34" charset="0"/>
                <a:cs typeface="Arial" panose="020B0604020202020204" pitchFamily="34" charset="0"/>
              </a:rPr>
              <a:t>insights</a:t>
            </a:r>
            <a:r>
              <a:rPr lang="en-US" sz="2400" dirty="0">
                <a:solidFill>
                  <a:schemeClr val="bg1"/>
                </a:solidFill>
                <a:latin typeface="Arial" panose="020B0604020202020204" pitchFamily="34" charset="0"/>
                <a:cs typeface="Arial" panose="020B0604020202020204" pitchFamily="34" charset="0"/>
              </a:rPr>
              <a:t>, </a:t>
            </a:r>
            <a:r>
              <a:rPr lang="en-US" sz="2400" dirty="0">
                <a:solidFill>
                  <a:srgbClr val="DAAA00"/>
                </a:solidFill>
                <a:latin typeface="Arial" panose="020B0604020202020204" pitchFamily="34" charset="0"/>
                <a:cs typeface="Arial" panose="020B0604020202020204" pitchFamily="34" charset="0"/>
              </a:rPr>
              <a:t>connections</a:t>
            </a:r>
            <a:r>
              <a:rPr lang="en-US" sz="2400" dirty="0">
                <a:solidFill>
                  <a:schemeClr val="bg1"/>
                </a:solidFill>
                <a:latin typeface="Arial" panose="020B0604020202020204" pitchFamily="34" charset="0"/>
                <a:cs typeface="Arial" panose="020B0604020202020204" pitchFamily="34" charset="0"/>
              </a:rPr>
              <a:t>, and </a:t>
            </a:r>
            <a:r>
              <a:rPr lang="en-US" sz="2400" dirty="0">
                <a:solidFill>
                  <a:srgbClr val="DAAA00"/>
                </a:solidFill>
                <a:latin typeface="Arial" panose="020B0604020202020204" pitchFamily="34" charset="0"/>
                <a:cs typeface="Arial" panose="020B0604020202020204" pitchFamily="34" charset="0"/>
              </a:rPr>
              <a:t>solutions</a:t>
            </a:r>
            <a:endParaRPr lang="en-US" sz="2400" dirty="0"/>
          </a:p>
        </p:txBody>
      </p:sp>
      <p:sp>
        <p:nvSpPr>
          <p:cNvPr id="21" name="Title Placeholder 37"/>
          <p:cNvSpPr>
            <a:spLocks noGrp="1"/>
          </p:cNvSpPr>
          <p:nvPr>
            <p:ph type="title" hasCustomPrompt="1"/>
          </p:nvPr>
        </p:nvSpPr>
        <p:spPr>
          <a:xfrm>
            <a:off x="2" y="0"/>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defRPr>
            </a:lvl1pPr>
          </a:lstStyle>
          <a:p>
            <a:r>
              <a:rPr lang="en-US" dirty="0"/>
              <a:t>Click to edit slide heading</a:t>
            </a:r>
          </a:p>
        </p:txBody>
      </p:sp>
      <p:pic>
        <p:nvPicPr>
          <p:cNvPr id="18" name="Picture 1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560754" y="6069026"/>
            <a:ext cx="2212146" cy="653526"/>
          </a:xfrm>
          <a:prstGeom prst="rect">
            <a:avLst/>
          </a:prstGeom>
        </p:spPr>
      </p:pic>
    </p:spTree>
    <p:extLst>
      <p:ext uri="{BB962C8B-B14F-4D97-AF65-F5344CB8AC3E}">
        <p14:creationId xmlns:p14="http://schemas.microsoft.com/office/powerpoint/2010/main" val="362216165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grpSp>
        <p:nvGrpSpPr>
          <p:cNvPr id="5" name="Group 4"/>
          <p:cNvGrpSpPr/>
          <p:nvPr userDrawn="1"/>
        </p:nvGrpSpPr>
        <p:grpSpPr>
          <a:xfrm>
            <a:off x="1051820" y="1368425"/>
            <a:ext cx="4443873" cy="3689131"/>
            <a:chOff x="935277" y="1565306"/>
            <a:chExt cx="4443873" cy="3689131"/>
          </a:xfrm>
          <a:solidFill>
            <a:schemeClr val="bg1">
              <a:lumMod val="95000"/>
            </a:schemeClr>
          </a:solidFill>
        </p:grpSpPr>
        <p:sp>
          <p:nvSpPr>
            <p:cNvPr id="6" name="Rectangle 5"/>
            <p:cNvSpPr/>
            <p:nvPr userDrawn="1"/>
          </p:nvSpPr>
          <p:spPr>
            <a:xfrm>
              <a:off x="935277" y="1565306"/>
              <a:ext cx="4443873" cy="3689131"/>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userDrawn="1"/>
          </p:nvSpPr>
          <p:spPr>
            <a:xfrm>
              <a:off x="1063744" y="1773082"/>
              <a:ext cx="4133546" cy="3234219"/>
            </a:xfrm>
            <a:prstGeom prst="rect">
              <a:avLst/>
            </a:prstGeom>
            <a:grpFill/>
          </p:spPr>
          <p:txBody>
            <a:bodyPr wrap="square" rtlCol="0">
              <a:spAutoFit/>
            </a:bodyPr>
            <a:lstStyle/>
            <a:p>
              <a:pPr marR="0" lvl="0" algn="ctr" defTabSz="914400" rtl="0" eaLnBrk="1" fontAlgn="auto" latinLnBrk="0" hangingPunct="1">
                <a:lnSpc>
                  <a:spcPts val="35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Our Mission</a:t>
              </a:r>
            </a:p>
            <a:p>
              <a:pPr marL="0" marR="0" lvl="0" indent="0" algn="ctr" defTabSz="914400" rtl="0" eaLnBrk="1" fontAlgn="auto" latinLnBrk="0" hangingPunct="1">
                <a:lnSpc>
                  <a:spcPts val="3500"/>
                </a:lnSpc>
                <a:spcBef>
                  <a:spcPts val="0"/>
                </a:spcBef>
                <a:spcAft>
                  <a:spcPts val="0"/>
                </a:spcAft>
                <a:buClrTx/>
                <a:buSzTx/>
                <a:buFontTx/>
                <a:buNone/>
                <a:tabLst/>
                <a:defRPr/>
              </a:pPr>
              <a:r>
                <a:rPr lang="en-US" sz="2400" dirty="0">
                  <a:solidFill>
                    <a:schemeClr val="tx1">
                      <a:lumMod val="65000"/>
                      <a:lumOff val="35000"/>
                    </a:schemeClr>
                  </a:solidFill>
                  <a:latin typeface="Arial" panose="020B0604020202020204" pitchFamily="34" charset="0"/>
                  <a:cs typeface="Arial" panose="020B0604020202020204" pitchFamily="34" charset="0"/>
                </a:rPr>
                <a:t>is to advance</a:t>
              </a:r>
              <a:r>
                <a:rPr kumimoji="0" lang="en-US" sz="2400" i="0" u="none" strike="noStrike" kern="1200" cap="none" spc="0" normalizeH="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 </a:t>
              </a:r>
              <a:r>
                <a:rPr kumimoji="0" lang="en-US" sz="2400" i="0" u="none" strike="noStrike" kern="1200" cap="none" spc="0" normalizeH="0" baseline="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the</a:t>
              </a:r>
              <a:r>
                <a:rPr lang="en-US" sz="2400" dirty="0">
                  <a:solidFill>
                    <a:schemeClr val="tx1">
                      <a:lumMod val="65000"/>
                      <a:lumOff val="35000"/>
                    </a:schemeClr>
                  </a:solidFill>
                  <a:latin typeface="Arial" panose="020B0604020202020204" pitchFamily="34" charset="0"/>
                  <a:cs typeface="Arial" panose="020B0604020202020204" pitchFamily="34" charset="0"/>
                </a:rPr>
                <a:t> </a:t>
              </a:r>
              <a:br>
                <a:rPr lang="en-US" sz="2400" dirty="0">
                  <a:solidFill>
                    <a:schemeClr val="tx1">
                      <a:lumMod val="65000"/>
                      <a:lumOff val="35000"/>
                    </a:schemeClr>
                  </a:solidFill>
                  <a:latin typeface="Arial" panose="020B0604020202020204" pitchFamily="34" charset="0"/>
                  <a:cs typeface="Arial" panose="020B0604020202020204" pitchFamily="34" charset="0"/>
                </a:rPr>
              </a:br>
              <a:r>
                <a:rPr lang="en-US" sz="2400" dirty="0">
                  <a:solidFill>
                    <a:schemeClr val="tx1">
                      <a:lumMod val="65000"/>
                      <a:lumOff val="35000"/>
                    </a:schemeClr>
                  </a:solidFill>
                  <a:latin typeface="Arial" panose="020B0604020202020204" pitchFamily="34" charset="0"/>
                  <a:cs typeface="Arial" panose="020B0604020202020204" pitchFamily="34" charset="0"/>
                </a:rPr>
                <a:t>insurance and </a:t>
              </a:r>
              <a:r>
                <a:rPr kumimoji="0" lang="en-US" sz="2400" i="0" u="none" strike="noStrike" kern="1200" cap="none" spc="0" normalizeH="0" baseline="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financial services industry</a:t>
              </a:r>
              <a:r>
                <a:rPr kumimoji="0" lang="en-US" sz="2400" i="0" u="none" strike="noStrike" kern="1200" cap="none" spc="0" normalizeH="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 </a:t>
              </a:r>
              <a:r>
                <a:rPr kumimoji="0" lang="en-US" sz="2400" i="0" u="none" strike="noStrike" kern="1200" cap="none" spc="0" normalizeH="0" baseline="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by empowering our members</a:t>
              </a:r>
              <a:br>
                <a:rPr kumimoji="0" lang="en-US" sz="2400" i="0" u="none" strike="noStrike" kern="1200" cap="none" spc="0" normalizeH="0" baseline="0" noProof="0" dirty="0">
                  <a:ln>
                    <a:noFill/>
                  </a:ln>
                  <a:solidFill>
                    <a:schemeClr val="bg1"/>
                  </a:solidFill>
                  <a:uLnTx/>
                  <a:uFillTx/>
                  <a:latin typeface="Arial" panose="020B0604020202020204" pitchFamily="34" charset="0"/>
                  <a:cs typeface="Arial" panose="020B0604020202020204" pitchFamily="34" charset="0"/>
                </a:rPr>
              </a:br>
              <a:r>
                <a:rPr lang="en-US" sz="2400" dirty="0">
                  <a:solidFill>
                    <a:schemeClr val="tx1">
                      <a:lumMod val="65000"/>
                      <a:lumOff val="35000"/>
                    </a:schemeClr>
                  </a:solidFill>
                  <a:latin typeface="Arial" panose="020B0604020202020204" pitchFamily="34" charset="0"/>
                  <a:cs typeface="Arial" panose="020B0604020202020204" pitchFamily="34" charset="0"/>
                </a:rPr>
                <a:t>w</a:t>
              </a:r>
              <a:r>
                <a:rPr kumimoji="0" lang="en-US" sz="2400" i="0" u="none" strike="noStrike" kern="1200" cap="none" spc="0" normalizeH="0" baseline="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ith</a:t>
              </a:r>
              <a:r>
                <a:rPr lang="en-US" sz="2400" dirty="0">
                  <a:solidFill>
                    <a:schemeClr val="tx1">
                      <a:lumMod val="65000"/>
                      <a:lumOff val="35000"/>
                    </a:schemeClr>
                  </a:solidFill>
                  <a:latin typeface="Arial" panose="020B0604020202020204" pitchFamily="34" charset="0"/>
                  <a:cs typeface="Arial" panose="020B0604020202020204" pitchFamily="34" charset="0"/>
                </a:rPr>
                <a:t> </a:t>
              </a:r>
              <a:r>
                <a:rPr kumimoji="0" lang="en-US" sz="2400" b="1" i="0" u="none" strike="noStrike" kern="1200" cap="none" spc="0" normalizeH="0" baseline="0" noProof="0" dirty="0">
                  <a:ln>
                    <a:noFill/>
                  </a:ln>
                  <a:solidFill>
                    <a:srgbClr val="002F70"/>
                  </a:solidFill>
                  <a:uLnTx/>
                  <a:uFillTx/>
                  <a:latin typeface="Arial" panose="020B0604020202020204" pitchFamily="34" charset="0"/>
                  <a:cs typeface="Arial" panose="020B0604020202020204" pitchFamily="34" charset="0"/>
                </a:rPr>
                <a:t>knowledge</a:t>
              </a:r>
              <a:r>
                <a:rPr kumimoji="0" lang="en-US" sz="2400" i="0" u="none" strike="noStrike" kern="1200" cap="none" spc="0" normalizeH="0" baseline="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a:t>
              </a:r>
              <a:r>
                <a:rPr kumimoji="0" lang="en-US" sz="2400" i="0" u="none" strike="noStrike" kern="1200" cap="none" spc="0" normalizeH="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 </a:t>
              </a:r>
              <a:r>
                <a:rPr kumimoji="0" lang="en-US" sz="2400" b="1" i="0" u="none" strike="noStrike" kern="1200" cap="none" spc="0" normalizeH="0" baseline="0" noProof="0" dirty="0">
                  <a:ln>
                    <a:noFill/>
                  </a:ln>
                  <a:solidFill>
                    <a:srgbClr val="002F70"/>
                  </a:solidFill>
                  <a:uLnTx/>
                  <a:uFillTx/>
                  <a:latin typeface="Arial" panose="020B0604020202020204" pitchFamily="34" charset="0"/>
                  <a:cs typeface="Arial" panose="020B0604020202020204" pitchFamily="34" charset="0"/>
                </a:rPr>
                <a:t>insights</a:t>
              </a:r>
              <a:r>
                <a:rPr kumimoji="0" lang="en-US" sz="2400" i="0" u="none" strike="noStrike" kern="1200" cap="none" spc="0" normalizeH="0" baseline="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 </a:t>
              </a:r>
              <a:r>
                <a:rPr kumimoji="0" lang="en-US" sz="2400" b="1" i="0" u="none" strike="noStrike" kern="1200" cap="none" spc="0" normalizeH="0" baseline="0" noProof="0" dirty="0">
                  <a:ln>
                    <a:noFill/>
                  </a:ln>
                  <a:solidFill>
                    <a:srgbClr val="002F70"/>
                  </a:solidFill>
                  <a:uLnTx/>
                  <a:uFillTx/>
                  <a:latin typeface="Arial" panose="020B0604020202020204" pitchFamily="34" charset="0"/>
                  <a:cs typeface="Arial" panose="020B0604020202020204" pitchFamily="34" charset="0"/>
                </a:rPr>
                <a:t>connections</a:t>
              </a:r>
              <a:r>
                <a:rPr kumimoji="0" lang="en-US" sz="2400" i="0" u="none" strike="noStrike" kern="1200" cap="none" spc="0" normalizeH="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 </a:t>
              </a:r>
              <a:r>
                <a:rPr kumimoji="0" lang="en-US" sz="2400" i="0" u="none" strike="noStrike" kern="1200" cap="none" spc="0" normalizeH="0" baseline="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and </a:t>
              </a:r>
              <a:r>
                <a:rPr kumimoji="0" lang="en-US" sz="2400" b="1" i="0" u="none" strike="noStrike" kern="1200" cap="none" spc="0" normalizeH="0" baseline="0" noProof="0" dirty="0">
                  <a:ln>
                    <a:noFill/>
                  </a:ln>
                  <a:solidFill>
                    <a:srgbClr val="002F70"/>
                  </a:solidFill>
                  <a:uLnTx/>
                  <a:uFillTx/>
                  <a:latin typeface="Arial" panose="020B0604020202020204" pitchFamily="34" charset="0"/>
                  <a:cs typeface="Arial" panose="020B0604020202020204" pitchFamily="34" charset="0"/>
                </a:rPr>
                <a:t>solutions</a:t>
              </a:r>
              <a:r>
                <a:rPr kumimoji="0" lang="en-US" sz="2400" i="0" u="none" strike="noStrike" kern="1200" cap="none" spc="0" normalizeH="0" baseline="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a:t>
              </a:r>
            </a:p>
          </p:txBody>
        </p:sp>
      </p:grpSp>
      <p:pic>
        <p:nvPicPr>
          <p:cNvPr id="9" name="Picture Placeholder 2"/>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a:xfrm>
            <a:off x="6364288" y="1368425"/>
            <a:ext cx="5208587" cy="3689350"/>
          </a:xfrm>
          <a:prstGeom prst="rect">
            <a:avLst/>
          </a:prstGeom>
        </p:spPr>
      </p:pic>
      <p:sp>
        <p:nvSpPr>
          <p:cNvPr id="11" name="Slide Number Placeholder 2"/>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a:t>
            </a:fld>
            <a:endParaRPr lang="en-US" sz="900" dirty="0"/>
          </a:p>
        </p:txBody>
      </p:sp>
    </p:spTree>
    <p:extLst>
      <p:ext uri="{BB962C8B-B14F-4D97-AF65-F5344CB8AC3E}">
        <p14:creationId xmlns:p14="http://schemas.microsoft.com/office/powerpoint/2010/main" val="421154760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Blue Bar Section Header-blank">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27043"/>
            <a:ext cx="12191999" cy="787609"/>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endParaRPr>
          </a:p>
        </p:txBody>
      </p:sp>
      <p:sp>
        <p:nvSpPr>
          <p:cNvPr id="8" name="Title Placeholder 37"/>
          <p:cNvSpPr>
            <a:spLocks noGrp="1"/>
          </p:cNvSpPr>
          <p:nvPr>
            <p:ph type="title" hasCustomPrompt="1"/>
          </p:nvPr>
        </p:nvSpPr>
        <p:spPr>
          <a:xfrm>
            <a:off x="5782" y="-30864"/>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defRPr>
            </a:lvl1pPr>
          </a:lstStyle>
          <a:p>
            <a:r>
              <a:rPr lang="en-US" dirty="0"/>
              <a:t>Click to edit slide heading</a:t>
            </a:r>
          </a:p>
        </p:txBody>
      </p:sp>
      <p:sp>
        <p:nvSpPr>
          <p:cNvPr id="11" name="Slide Number Placeholder 2"/>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a:t>
            </a:fld>
            <a:endParaRPr lang="en-US" sz="900" dirty="0"/>
          </a:p>
        </p:txBody>
      </p:sp>
      <p:sp>
        <p:nvSpPr>
          <p:cNvPr id="5" name="Text Placeholder 9"/>
          <p:cNvSpPr>
            <a:spLocks noGrp="1"/>
          </p:cNvSpPr>
          <p:nvPr>
            <p:ph type="body" sz="quarter" idx="14"/>
          </p:nvPr>
        </p:nvSpPr>
        <p:spPr>
          <a:xfrm>
            <a:off x="417448" y="5980090"/>
            <a:ext cx="5346858" cy="658368"/>
          </a:xfrm>
          <a:prstGeom prst="rect">
            <a:avLst/>
          </a:prstGeom>
          <a:ln>
            <a:noFill/>
          </a:ln>
        </p:spPr>
        <p:txBody>
          <a:bodyPr anchor="b"/>
          <a:lstStyle>
            <a:lvl1pPr>
              <a:lnSpc>
                <a:spcPct val="100000"/>
              </a:lnSpc>
              <a:spcAft>
                <a:spcPts val="0"/>
              </a:spcAft>
              <a:defRPr sz="800"/>
            </a:lvl1pPr>
          </a:lstStyle>
          <a:p>
            <a:pPr lvl="0"/>
            <a:r>
              <a:rPr lang="en-US" dirty="0"/>
              <a:t>Edit Master text styles</a:t>
            </a:r>
          </a:p>
        </p:txBody>
      </p:sp>
    </p:spTree>
    <p:extLst>
      <p:ext uri="{BB962C8B-B14F-4D97-AF65-F5344CB8AC3E}">
        <p14:creationId xmlns:p14="http://schemas.microsoft.com/office/powerpoint/2010/main" val="76557862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Cover pag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24" y="-1054817"/>
            <a:ext cx="12198096" cy="8386191"/>
          </a:xfrm>
          <a:prstGeom prst="rect">
            <a:avLst/>
          </a:prstGeom>
        </p:spPr>
      </p:pic>
      <p:sp>
        <p:nvSpPr>
          <p:cNvPr id="10" name="Rectangle 9"/>
          <p:cNvSpPr/>
          <p:nvPr userDrawn="1"/>
        </p:nvSpPr>
        <p:spPr>
          <a:xfrm>
            <a:off x="0" y="4995950"/>
            <a:ext cx="12198096" cy="1868734"/>
          </a:xfrm>
          <a:prstGeom prst="rect">
            <a:avLst/>
          </a:prstGeom>
          <a:solidFill>
            <a:srgbClr val="002F70"/>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endParaRPr lang="en-US" dirty="0"/>
          </a:p>
        </p:txBody>
      </p:sp>
      <p:sp>
        <p:nvSpPr>
          <p:cNvPr id="13" name="Rectangle 2"/>
          <p:cNvSpPr>
            <a:spLocks noGrp="1" noChangeArrowheads="1"/>
          </p:cNvSpPr>
          <p:nvPr>
            <p:ph type="ctrTitle" hasCustomPrompt="1"/>
          </p:nvPr>
        </p:nvSpPr>
        <p:spPr>
          <a:xfrm>
            <a:off x="441028" y="5380260"/>
            <a:ext cx="5446762" cy="477054"/>
          </a:xfrm>
          <a:prstGeom prst="rect">
            <a:avLst/>
          </a:prstGeom>
          <a:noFill/>
          <a:effectLst/>
        </p:spPr>
        <p:txBody>
          <a:bodyPr wrap="square" lIns="0" rIns="182880" bIns="0" anchor="b" anchorCtr="0">
            <a:spAutoFit/>
          </a:bodyPr>
          <a:lstStyle>
            <a:lvl1pPr algn="l">
              <a:lnSpc>
                <a:spcPct val="100000"/>
              </a:lnSpc>
              <a:defRPr sz="2800" b="0">
                <a:solidFill>
                  <a:schemeClr val="bg1"/>
                </a:solidFill>
                <a:latin typeface="Arial"/>
                <a:cs typeface="Arial"/>
              </a:defRPr>
            </a:lvl1pPr>
          </a:lstStyle>
          <a:p>
            <a:r>
              <a:rPr lang="en-US" dirty="0"/>
              <a:t>Click to add Title</a:t>
            </a:r>
          </a:p>
        </p:txBody>
      </p:sp>
      <p:pic>
        <p:nvPicPr>
          <p:cNvPr id="11" name="Picture 10"/>
          <p:cNvPicPr>
            <a:picLocks noChangeAspect="1"/>
          </p:cNvPicPr>
          <p:nvPr userDrawn="1"/>
        </p:nvPicPr>
        <p:blipFill rotWithShape="1">
          <a:blip r:embed="rId3" cstate="screen">
            <a:extLst>
              <a:ext uri="{28A0092B-C50C-407E-A947-70E740481C1C}">
                <a14:useLocalDpi xmlns:a14="http://schemas.microsoft.com/office/drawing/2010/main"/>
              </a:ext>
            </a:extLst>
          </a:blip>
          <a:srcRect r="-1"/>
          <a:stretch/>
        </p:blipFill>
        <p:spPr>
          <a:xfrm>
            <a:off x="-6824" y="1857042"/>
            <a:ext cx="1131113" cy="2562474"/>
          </a:xfrm>
          <a:prstGeom prst="rect">
            <a:avLst/>
          </a:prstGeom>
        </p:spPr>
      </p:pic>
      <p:sp>
        <p:nvSpPr>
          <p:cNvPr id="20" name="Text Placeholder 2"/>
          <p:cNvSpPr>
            <a:spLocks noGrp="1"/>
          </p:cNvSpPr>
          <p:nvPr>
            <p:ph type="body" sz="quarter" idx="10"/>
          </p:nvPr>
        </p:nvSpPr>
        <p:spPr>
          <a:xfrm>
            <a:off x="441028" y="5909711"/>
            <a:ext cx="5449824" cy="333375"/>
          </a:xfrm>
          <a:prstGeom prst="rect">
            <a:avLst/>
          </a:prstGeom>
        </p:spPr>
        <p:txBody>
          <a:bodyPr lIns="0" tIns="0" rIns="0" bIns="0" anchor="ctr" anchorCtr="0"/>
          <a:lstStyle>
            <a:lvl1pPr>
              <a:defRPr sz="1800">
                <a:solidFill>
                  <a:schemeClr val="bg1"/>
                </a:solidFill>
              </a:defRPr>
            </a:lvl1pPr>
          </a:lstStyle>
          <a:p>
            <a:pPr lvl="0"/>
            <a:r>
              <a:rPr lang="en-US"/>
              <a:t>Edit Master text styles</a:t>
            </a:r>
          </a:p>
        </p:txBody>
      </p:sp>
      <p:sp>
        <p:nvSpPr>
          <p:cNvPr id="21" name="Text Placeholder 2"/>
          <p:cNvSpPr>
            <a:spLocks noGrp="1"/>
          </p:cNvSpPr>
          <p:nvPr>
            <p:ph type="body" sz="quarter" idx="11"/>
          </p:nvPr>
        </p:nvSpPr>
        <p:spPr>
          <a:xfrm>
            <a:off x="441028" y="6248926"/>
            <a:ext cx="5449824" cy="333375"/>
          </a:xfrm>
          <a:prstGeom prst="rect">
            <a:avLst/>
          </a:prstGeom>
        </p:spPr>
        <p:txBody>
          <a:bodyPr lIns="0" tIns="0" rIns="0" bIns="0" anchor="ctr" anchorCtr="0"/>
          <a:lstStyle>
            <a:lvl1pPr>
              <a:defRPr sz="1600" i="1">
                <a:solidFill>
                  <a:schemeClr val="bg1"/>
                </a:solidFill>
              </a:defRPr>
            </a:lvl1pPr>
          </a:lstStyle>
          <a:p>
            <a:pPr lvl="0"/>
            <a:r>
              <a:rPr lang="en-US"/>
              <a:t>Edit Master text styles</a:t>
            </a:r>
          </a:p>
        </p:txBody>
      </p:sp>
      <p:pic>
        <p:nvPicPr>
          <p:cNvPr id="16" name="Picture 15"/>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560754" y="6069026"/>
            <a:ext cx="2212146" cy="653526"/>
          </a:xfrm>
          <a:prstGeom prst="rect">
            <a:avLst/>
          </a:prstGeom>
        </p:spPr>
      </p:pic>
    </p:spTree>
    <p:extLst>
      <p:ext uri="{BB962C8B-B14F-4D97-AF65-F5344CB8AC3E}">
        <p14:creationId xmlns:p14="http://schemas.microsoft.com/office/powerpoint/2010/main" val="2411709322"/>
      </p:ext>
    </p:extLst>
  </p:cSld>
  <p:clrMapOvr>
    <a:masterClrMapping/>
  </p:clrMapOvr>
  <p:extLst>
    <p:ext uri="{DCECCB84-F9BA-43D5-87BE-67443E8EF086}">
      <p15:sldGuideLst xmlns:p15="http://schemas.microsoft.com/office/powerpoint/2012/main">
        <p15:guide id="1" pos="3840">
          <p15:clr>
            <a:srgbClr val="FBAE40"/>
          </p15:clr>
        </p15:guide>
        <p15:guide id="2" pos="24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Bullets on left-Photo right">
    <p:spTree>
      <p:nvGrpSpPr>
        <p:cNvPr id="1" name=""/>
        <p:cNvGrpSpPr/>
        <p:nvPr/>
      </p:nvGrpSpPr>
      <p:grpSpPr>
        <a:xfrm>
          <a:off x="0" y="0"/>
          <a:ext cx="0" cy="0"/>
          <a:chOff x="0" y="0"/>
          <a:chExt cx="0" cy="0"/>
        </a:xfrm>
      </p:grpSpPr>
      <p:sp>
        <p:nvSpPr>
          <p:cNvPr id="6" name="Picture Placeholder 5"/>
          <p:cNvSpPr>
            <a:spLocks noGrp="1"/>
          </p:cNvSpPr>
          <p:nvPr>
            <p:ph type="pic" sz="quarter" idx="15"/>
          </p:nvPr>
        </p:nvSpPr>
        <p:spPr>
          <a:xfrm>
            <a:off x="6096000" y="787400"/>
            <a:ext cx="6096000" cy="6070600"/>
          </a:xfrm>
          <a:prstGeom prst="rect">
            <a:avLst/>
          </a:prstGeom>
        </p:spPr>
        <p:txBody>
          <a:bodyPr anchor="ctr"/>
          <a:lstStyle>
            <a:lvl1pPr algn="ctr">
              <a:defRPr/>
            </a:lvl1pPr>
          </a:lstStyle>
          <a:p>
            <a:r>
              <a:rPr lang="en-US"/>
              <a:t>Click icon to add picture</a:t>
            </a:r>
          </a:p>
        </p:txBody>
      </p:sp>
      <p:sp>
        <p:nvSpPr>
          <p:cNvPr id="2" name="TextBox 1"/>
          <p:cNvSpPr txBox="1"/>
          <p:nvPr userDrawn="1"/>
        </p:nvSpPr>
        <p:spPr>
          <a:xfrm>
            <a:off x="11247350" y="-1111937"/>
            <a:ext cx="251992" cy="383310"/>
          </a:xfrm>
          <a:prstGeom prst="rect">
            <a:avLst/>
          </a:prstGeom>
          <a:noFill/>
        </p:spPr>
        <p:txBody>
          <a:bodyPr wrap="none" rtlCol="0">
            <a:spAutoFit/>
          </a:bodyPr>
          <a:lstStyle/>
          <a:p>
            <a:pPr marL="0" marR="0" lvl="0" indent="0" algn="l" defTabSz="960072" rtl="0" eaLnBrk="1" fontAlgn="base" latinLnBrk="0" hangingPunct="1">
              <a:lnSpc>
                <a:spcPct val="100000"/>
              </a:lnSpc>
              <a:spcBef>
                <a:spcPct val="0"/>
              </a:spcBef>
              <a:spcAft>
                <a:spcPct val="0"/>
              </a:spcAft>
              <a:buClrTx/>
              <a:buSzTx/>
              <a:buFontTx/>
              <a:buNone/>
              <a:tabLst/>
              <a:defRPr/>
            </a:pPr>
            <a:r>
              <a:rPr kumimoji="0" lang="en-US" sz="1891" b="0" i="0" u="none" strike="noStrike" kern="1200" cap="none" spc="0" normalizeH="0" baseline="0" noProof="0" dirty="0">
                <a:ln>
                  <a:noFill/>
                </a:ln>
                <a:solidFill>
                  <a:srgbClr val="000000"/>
                </a:solidFill>
                <a:effectLst/>
                <a:uLnTx/>
                <a:uFillTx/>
                <a:latin typeface="Arial" charset="0"/>
                <a:ea typeface="+mn-ea"/>
                <a:cs typeface="+mn-cs"/>
              </a:rPr>
              <a:t> </a:t>
            </a:r>
          </a:p>
        </p:txBody>
      </p:sp>
      <p:sp>
        <p:nvSpPr>
          <p:cNvPr id="5" name="Text Placeholder 4"/>
          <p:cNvSpPr>
            <a:spLocks noGrp="1"/>
          </p:cNvSpPr>
          <p:nvPr>
            <p:ph type="body" sz="quarter" idx="13"/>
          </p:nvPr>
        </p:nvSpPr>
        <p:spPr>
          <a:xfrm>
            <a:off x="266700" y="1143000"/>
            <a:ext cx="5570538" cy="4914900"/>
          </a:xfrm>
          <a:prstGeom prst="rect">
            <a:avLst/>
          </a:prstGeom>
        </p:spPr>
        <p:txBody>
          <a:bodyPr/>
          <a:lstStyle>
            <a:lvl1pPr marL="342900" indent="-342900">
              <a:lnSpc>
                <a:spcPct val="100000"/>
              </a:lnSpc>
              <a:spcAft>
                <a:spcPts val="1800"/>
              </a:spcAft>
              <a:buClr>
                <a:schemeClr val="tx1"/>
              </a:buClr>
              <a:buSzPct val="135000"/>
              <a:buFont typeface="Arial" panose="020B0604020202020204" pitchFamily="34" charset="0"/>
              <a:buChar char="•"/>
              <a:defRPr sz="2400"/>
            </a:lvl1pPr>
            <a:lvl2pPr marL="685800" indent="-342900">
              <a:lnSpc>
                <a:spcPct val="100000"/>
              </a:lnSpc>
              <a:spcAft>
                <a:spcPts val="1800"/>
              </a:spcAft>
              <a:buClr>
                <a:schemeClr val="tx1"/>
              </a:buClr>
              <a:buSzPct val="135000"/>
              <a:buFont typeface="Arial" panose="020B0604020202020204" pitchFamily="34" charset="0"/>
              <a:buChar char="•"/>
              <a:defRPr sz="2400"/>
            </a:lvl2pPr>
            <a:lvl3pPr marL="1031875" indent="-342900">
              <a:lnSpc>
                <a:spcPct val="100000"/>
              </a:lnSpc>
              <a:spcAft>
                <a:spcPts val="1200"/>
              </a:spcAft>
              <a:buClr>
                <a:schemeClr val="tx1"/>
              </a:buClr>
              <a:buSzPct val="135000"/>
              <a:buFont typeface="Arial" panose="020B0604020202020204" pitchFamily="34" charset="0"/>
              <a:buChar char="•"/>
              <a:defRPr sz="2400"/>
            </a:lvl3pPr>
          </a:lstStyle>
          <a:p>
            <a:pPr lvl="0"/>
            <a:r>
              <a:rPr lang="en-US"/>
              <a:t>Edit Master text styles</a:t>
            </a:r>
          </a:p>
          <a:p>
            <a:pPr lvl="1"/>
            <a:r>
              <a:rPr lang="en-US"/>
              <a:t>Second level</a:t>
            </a:r>
          </a:p>
          <a:p>
            <a:pPr lvl="2"/>
            <a:r>
              <a:rPr lang="en-US"/>
              <a:t>Third level</a:t>
            </a:r>
          </a:p>
        </p:txBody>
      </p:sp>
      <p:sp>
        <p:nvSpPr>
          <p:cNvPr id="10" name="Text Placeholder 9"/>
          <p:cNvSpPr>
            <a:spLocks noGrp="1"/>
          </p:cNvSpPr>
          <p:nvPr>
            <p:ph type="body" sz="quarter" idx="14"/>
          </p:nvPr>
        </p:nvSpPr>
        <p:spPr>
          <a:xfrm>
            <a:off x="417448" y="6125747"/>
            <a:ext cx="5419790" cy="658368"/>
          </a:xfrm>
          <a:prstGeom prst="rect">
            <a:avLst/>
          </a:prstGeom>
          <a:ln>
            <a:noFill/>
          </a:ln>
        </p:spPr>
        <p:txBody>
          <a:bodyPr/>
          <a:lstStyle>
            <a:lvl1pPr>
              <a:lnSpc>
                <a:spcPct val="100000"/>
              </a:lnSpc>
              <a:spcAft>
                <a:spcPts val="0"/>
              </a:spcAft>
              <a:defRPr sz="1000"/>
            </a:lvl1pPr>
          </a:lstStyle>
          <a:p>
            <a:pPr lvl="0"/>
            <a:r>
              <a:rPr lang="en-US"/>
              <a:t>Edit Master text styles</a:t>
            </a:r>
          </a:p>
        </p:txBody>
      </p:sp>
      <p:sp>
        <p:nvSpPr>
          <p:cNvPr id="12" name="Rectangle 11"/>
          <p:cNvSpPr/>
          <p:nvPr userDrawn="1"/>
        </p:nvSpPr>
        <p:spPr>
          <a:xfrm>
            <a:off x="0" y="-539"/>
            <a:ext cx="12191999" cy="787609"/>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endParaRPr>
          </a:p>
        </p:txBody>
      </p:sp>
      <p:sp>
        <p:nvSpPr>
          <p:cNvPr id="13" name="Title Placeholder 37"/>
          <p:cNvSpPr>
            <a:spLocks noGrp="1"/>
          </p:cNvSpPr>
          <p:nvPr>
            <p:ph type="title" hasCustomPrompt="1"/>
          </p:nvPr>
        </p:nvSpPr>
        <p:spPr>
          <a:xfrm>
            <a:off x="5782" y="-30864"/>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defRPr>
            </a:lvl1pPr>
          </a:lstStyle>
          <a:p>
            <a:r>
              <a:rPr lang="en-US" dirty="0"/>
              <a:t>Click to edit slide heading</a:t>
            </a:r>
          </a:p>
        </p:txBody>
      </p:sp>
      <p:sp>
        <p:nvSpPr>
          <p:cNvPr id="11" name="Slide Number Placeholder 2"/>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a:t>
            </a:fld>
            <a:endParaRPr lang="en-US" sz="900" dirty="0"/>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564786" y="6070461"/>
            <a:ext cx="2208114" cy="652335"/>
          </a:xfrm>
          <a:prstGeom prst="rect">
            <a:avLst/>
          </a:prstGeom>
        </p:spPr>
      </p:pic>
    </p:spTree>
    <p:extLst>
      <p:ext uri="{BB962C8B-B14F-4D97-AF65-F5344CB8AC3E}">
        <p14:creationId xmlns:p14="http://schemas.microsoft.com/office/powerpoint/2010/main" val="4287741884"/>
      </p:ext>
    </p:extLst>
  </p:cSld>
  <p:clrMapOvr>
    <a:masterClrMapping/>
  </p:clrMapOvr>
  <p:hf hdr="0" dt="0"/>
  <p:extLst>
    <p:ext uri="{DCECCB84-F9BA-43D5-87BE-67443E8EF086}">
      <p15:sldGuideLst xmlns:p15="http://schemas.microsoft.com/office/powerpoint/2012/main">
        <p15:guide id="1" pos="3840">
          <p15:clr>
            <a:srgbClr val="FBAE40"/>
          </p15:clr>
        </p15:guide>
        <p15:guide id="3" orient="horz" pos="2160">
          <p15:clr>
            <a:srgbClr val="FBAE40"/>
          </p15:clr>
        </p15:guide>
        <p15:guide id="4" orient="horz" pos="408">
          <p15:clr>
            <a:srgbClr val="FBAE40"/>
          </p15:clr>
        </p15:guide>
        <p15:guide id="5" orient="horz" pos="72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About Us">
    <p:spTree>
      <p:nvGrpSpPr>
        <p:cNvPr id="1" name=""/>
        <p:cNvGrpSpPr/>
        <p:nvPr/>
      </p:nvGrpSpPr>
      <p:grpSpPr>
        <a:xfrm>
          <a:off x="0" y="0"/>
          <a:ext cx="0" cy="0"/>
          <a:chOff x="0" y="0"/>
          <a:chExt cx="0" cy="0"/>
        </a:xfrm>
      </p:grpSpPr>
      <p:sp>
        <p:nvSpPr>
          <p:cNvPr id="20" name="Rectangle 19"/>
          <p:cNvSpPr/>
          <p:nvPr userDrawn="1"/>
        </p:nvSpPr>
        <p:spPr>
          <a:xfrm>
            <a:off x="0" y="666"/>
            <a:ext cx="12191999" cy="787609"/>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endParaRPr>
          </a:p>
        </p:txBody>
      </p:sp>
      <p:sp>
        <p:nvSpPr>
          <p:cNvPr id="8" name="Rectangle 7"/>
          <p:cNvSpPr/>
          <p:nvPr userDrawn="1"/>
        </p:nvSpPr>
        <p:spPr>
          <a:xfrm>
            <a:off x="7981255" y="1056028"/>
            <a:ext cx="2834640" cy="3200400"/>
          </a:xfrm>
          <a:prstGeom prst="rect">
            <a:avLst/>
          </a:prstGeom>
          <a:solidFill>
            <a:schemeClr val="bg1">
              <a:lumMod val="95000"/>
            </a:schemeClr>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p:cNvSpPr txBox="1">
            <a:spLocks/>
          </p:cNvSpPr>
          <p:nvPr userDrawn="1"/>
        </p:nvSpPr>
        <p:spPr>
          <a:xfrm>
            <a:off x="7981254" y="1285186"/>
            <a:ext cx="2834641" cy="514756"/>
          </a:xfrm>
        </p:spPr>
        <p:txBody>
          <a:bodyPr anchor="b"/>
          <a:lstStyle>
            <a:lvl1pPr algn="l" defTabSz="914400" rtl="0" eaLnBrk="1" latinLnBrk="0" hangingPunct="1">
              <a:lnSpc>
                <a:spcPct val="90000"/>
              </a:lnSpc>
              <a:spcBef>
                <a:spcPct val="0"/>
              </a:spcBef>
              <a:buNone/>
              <a:defRPr sz="2200" kern="1200">
                <a:solidFill>
                  <a:srgbClr val="002F70"/>
                </a:solidFill>
                <a:latin typeface="Arial" panose="020B0604020202020204" pitchFamily="34" charset="0"/>
                <a:ea typeface="+mj-ea"/>
                <a:cs typeface="Arial" panose="020B0604020202020204" pitchFamily="34" charset="0"/>
              </a:defRPr>
            </a:lvl1pPr>
          </a:lstStyle>
          <a:p>
            <a:pPr algn="ctr" fontAlgn="auto">
              <a:spcAft>
                <a:spcPts val="0"/>
              </a:spcAft>
            </a:pPr>
            <a:r>
              <a:rPr lang="en-US" sz="1600" b="1" dirty="0"/>
              <a:t>SECURE</a:t>
            </a:r>
            <a:br>
              <a:rPr lang="en-US" sz="1600" b="1" dirty="0"/>
            </a:br>
            <a:r>
              <a:rPr lang="en-US" sz="1600" b="1" dirty="0"/>
              <a:t>RETIREMENT INSTITUTE</a:t>
            </a:r>
          </a:p>
        </p:txBody>
      </p:sp>
      <p:sp>
        <p:nvSpPr>
          <p:cNvPr id="10" name="TextBox 9"/>
          <p:cNvSpPr txBox="1"/>
          <p:nvPr userDrawn="1"/>
        </p:nvSpPr>
        <p:spPr>
          <a:xfrm>
            <a:off x="8172251" y="2029100"/>
            <a:ext cx="2452649" cy="2031325"/>
          </a:xfrm>
          <a:prstGeom prst="rect">
            <a:avLst/>
          </a:prstGeom>
          <a:noFill/>
        </p:spPr>
        <p:txBody>
          <a:bodyPr wrap="square" rtlCol="0">
            <a:spAutoFit/>
          </a:bodyPr>
          <a:lstStyle/>
          <a:p>
            <a:r>
              <a:rPr lang="en-US" dirty="0">
                <a:solidFill>
                  <a:schemeClr val="tx1">
                    <a:lumMod val="65000"/>
                    <a:lumOff val="35000"/>
                  </a:schemeClr>
                </a:solidFill>
                <a:latin typeface="Arial" panose="020B0604020202020204" pitchFamily="34" charset="0"/>
                <a:cs typeface="Arial" panose="020B0604020202020204" pitchFamily="34" charset="0"/>
              </a:rPr>
              <a:t>Helping members advance retirement readiness and the financial security of their clients through research, education, and innovation</a:t>
            </a:r>
            <a:endParaRPr lang="en-US" dirty="0">
              <a:latin typeface="Futura Std Medium" panose="020B0502020204020303" pitchFamily="34" charset="0"/>
            </a:endParaRPr>
          </a:p>
        </p:txBody>
      </p:sp>
      <p:sp>
        <p:nvSpPr>
          <p:cNvPr id="11" name="Rectangle 10"/>
          <p:cNvSpPr/>
          <p:nvPr userDrawn="1"/>
        </p:nvSpPr>
        <p:spPr>
          <a:xfrm>
            <a:off x="1426464" y="1056027"/>
            <a:ext cx="2834640" cy="3200400"/>
          </a:xfrm>
          <a:prstGeom prst="rect">
            <a:avLst/>
          </a:prstGeom>
          <a:solidFill>
            <a:schemeClr val="bg1">
              <a:lumMod val="95000"/>
            </a:schemeClr>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 1"/>
          <p:cNvSpPr txBox="1">
            <a:spLocks/>
          </p:cNvSpPr>
          <p:nvPr userDrawn="1"/>
        </p:nvSpPr>
        <p:spPr>
          <a:xfrm>
            <a:off x="1425508" y="1352636"/>
            <a:ext cx="2836553" cy="359618"/>
          </a:xfrm>
        </p:spPr>
        <p:txBody>
          <a:bodyPr anchor="b"/>
          <a:lstStyle>
            <a:lvl1pPr algn="l" defTabSz="914400" rtl="0" eaLnBrk="1" latinLnBrk="0" hangingPunct="1">
              <a:lnSpc>
                <a:spcPct val="90000"/>
              </a:lnSpc>
              <a:spcBef>
                <a:spcPct val="0"/>
              </a:spcBef>
              <a:buNone/>
              <a:defRPr sz="2200" kern="1200">
                <a:solidFill>
                  <a:srgbClr val="002F70"/>
                </a:solidFill>
                <a:latin typeface="Arial" panose="020B0604020202020204" pitchFamily="34" charset="0"/>
                <a:ea typeface="+mj-ea"/>
                <a:cs typeface="Arial" panose="020B0604020202020204" pitchFamily="34" charset="0"/>
              </a:defRPr>
            </a:lvl1pPr>
          </a:lstStyle>
          <a:p>
            <a:pPr algn="ctr" fontAlgn="auto">
              <a:spcAft>
                <a:spcPts val="0"/>
              </a:spcAft>
            </a:pPr>
            <a:r>
              <a:rPr lang="en-US" sz="1600" b="1" dirty="0"/>
              <a:t>LIMRA</a:t>
            </a:r>
          </a:p>
        </p:txBody>
      </p:sp>
      <p:sp>
        <p:nvSpPr>
          <p:cNvPr id="13" name="Rectangle 12"/>
          <p:cNvSpPr/>
          <p:nvPr userDrawn="1"/>
        </p:nvSpPr>
        <p:spPr>
          <a:xfrm>
            <a:off x="1704904" y="2029100"/>
            <a:ext cx="2277761" cy="1477328"/>
          </a:xfrm>
          <a:prstGeom prst="rect">
            <a:avLst/>
          </a:prstGeom>
        </p:spPr>
        <p:txBody>
          <a:bodyPr wrap="square">
            <a:spAutoFit/>
          </a:bodyPr>
          <a:lstStyle/>
          <a:p>
            <a:r>
              <a:rPr lang="en-US" dirty="0">
                <a:solidFill>
                  <a:schemeClr val="tx1">
                    <a:lumMod val="65000"/>
                    <a:lumOff val="35000"/>
                  </a:schemeClr>
                </a:solidFill>
                <a:latin typeface="Arial" panose="020B0604020202020204" pitchFamily="34" charset="0"/>
                <a:cs typeface="Arial" panose="020B0604020202020204" pitchFamily="34" charset="0"/>
              </a:rPr>
              <a:t>Premier financial services industry research and talent management organization</a:t>
            </a:r>
            <a:endParaRPr lang="en-US" dirty="0"/>
          </a:p>
        </p:txBody>
      </p:sp>
      <p:sp>
        <p:nvSpPr>
          <p:cNvPr id="14" name="Rectangle 13"/>
          <p:cNvSpPr/>
          <p:nvPr userDrawn="1"/>
        </p:nvSpPr>
        <p:spPr>
          <a:xfrm>
            <a:off x="4689210" y="1056027"/>
            <a:ext cx="2834640" cy="3200400"/>
          </a:xfrm>
          <a:prstGeom prst="rect">
            <a:avLst/>
          </a:prstGeom>
          <a:solidFill>
            <a:schemeClr val="bg1">
              <a:lumMod val="95000"/>
            </a:schemeClr>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itle 1"/>
          <p:cNvSpPr txBox="1">
            <a:spLocks/>
          </p:cNvSpPr>
          <p:nvPr userDrawn="1"/>
        </p:nvSpPr>
        <p:spPr>
          <a:xfrm>
            <a:off x="4730778" y="1362755"/>
            <a:ext cx="2751505" cy="359618"/>
          </a:xfrm>
        </p:spPr>
        <p:txBody>
          <a:bodyPr anchor="b"/>
          <a:lstStyle>
            <a:lvl1pPr algn="l" defTabSz="914400" rtl="0" eaLnBrk="1" latinLnBrk="0" hangingPunct="1">
              <a:lnSpc>
                <a:spcPct val="90000"/>
              </a:lnSpc>
              <a:spcBef>
                <a:spcPct val="0"/>
              </a:spcBef>
              <a:buNone/>
              <a:defRPr sz="2200" kern="1200">
                <a:solidFill>
                  <a:srgbClr val="002F70"/>
                </a:solidFill>
                <a:latin typeface="Arial" panose="020B0604020202020204" pitchFamily="34" charset="0"/>
                <a:ea typeface="+mj-ea"/>
                <a:cs typeface="Arial" panose="020B0604020202020204" pitchFamily="34" charset="0"/>
              </a:defRPr>
            </a:lvl1pPr>
          </a:lstStyle>
          <a:p>
            <a:pPr algn="ctr" fontAlgn="auto">
              <a:spcAft>
                <a:spcPts val="0"/>
              </a:spcAft>
            </a:pPr>
            <a:r>
              <a:rPr lang="en-US" sz="1600" b="1" dirty="0"/>
              <a:t>LOMA</a:t>
            </a:r>
          </a:p>
        </p:txBody>
      </p:sp>
      <p:sp>
        <p:nvSpPr>
          <p:cNvPr id="16" name="Rectangle 15"/>
          <p:cNvSpPr/>
          <p:nvPr userDrawn="1"/>
        </p:nvSpPr>
        <p:spPr>
          <a:xfrm>
            <a:off x="4893145" y="2029100"/>
            <a:ext cx="2426770" cy="1200329"/>
          </a:xfrm>
          <a:prstGeom prst="rect">
            <a:avLst/>
          </a:prstGeom>
        </p:spPr>
        <p:txBody>
          <a:bodyPr wrap="square">
            <a:spAutoFit/>
          </a:bodyPr>
          <a:lstStyle/>
          <a:p>
            <a:r>
              <a:rPr lang="en-US" dirty="0">
                <a:solidFill>
                  <a:schemeClr val="tx1">
                    <a:lumMod val="65000"/>
                    <a:lumOff val="35000"/>
                  </a:schemeClr>
                </a:solidFill>
                <a:latin typeface="Arial" panose="020B0604020202020204" pitchFamily="34" charset="0"/>
                <a:cs typeface="Arial" panose="020B0604020202020204" pitchFamily="34" charset="0"/>
              </a:rPr>
              <a:t>Flagship for industry professional development and industry networking</a:t>
            </a:r>
            <a:endParaRPr lang="en-US" dirty="0"/>
          </a:p>
        </p:txBody>
      </p:sp>
      <p:sp>
        <p:nvSpPr>
          <p:cNvPr id="22" name="Rectangle 21" hidden="1"/>
          <p:cNvSpPr/>
          <p:nvPr userDrawn="1"/>
        </p:nvSpPr>
        <p:spPr>
          <a:xfrm>
            <a:off x="-24938" y="5308671"/>
            <a:ext cx="12216384" cy="1596043"/>
          </a:xfrm>
          <a:prstGeom prst="rect">
            <a:avLst/>
          </a:prstGeom>
          <a:solidFill>
            <a:srgbClr val="002F70">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endParaRPr lang="en-US" sz="1350" dirty="0"/>
          </a:p>
        </p:txBody>
      </p:sp>
      <p:sp>
        <p:nvSpPr>
          <p:cNvPr id="19" name="Rectangle 18"/>
          <p:cNvSpPr/>
          <p:nvPr userDrawn="1"/>
        </p:nvSpPr>
        <p:spPr>
          <a:xfrm>
            <a:off x="385884" y="5141475"/>
            <a:ext cx="11590410" cy="830997"/>
          </a:xfrm>
          <a:prstGeom prst="rect">
            <a:avLst/>
          </a:prstGeom>
        </p:spPr>
        <p:txBody>
          <a:bodyPr wrap="square">
            <a:spAutoFit/>
          </a:bodyPr>
          <a:lstStyle/>
          <a:p>
            <a:r>
              <a:rPr lang="en-US" sz="2400" dirty="0">
                <a:solidFill>
                  <a:schemeClr val="bg1"/>
                </a:solidFill>
                <a:latin typeface="Arial" panose="020B0604020202020204" pitchFamily="34" charset="0"/>
                <a:cs typeface="Arial" panose="020B0604020202020204" pitchFamily="34" charset="0"/>
              </a:rPr>
              <a:t>Advancing the financial services industry by empowering our members with </a:t>
            </a:r>
            <a:br>
              <a:rPr lang="en-US" sz="2400" dirty="0">
                <a:solidFill>
                  <a:schemeClr val="bg1"/>
                </a:solidFill>
                <a:latin typeface="Arial" panose="020B0604020202020204" pitchFamily="34" charset="0"/>
                <a:cs typeface="Arial" panose="020B0604020202020204" pitchFamily="34" charset="0"/>
              </a:rPr>
            </a:br>
            <a:r>
              <a:rPr lang="en-US" sz="2400" dirty="0">
                <a:solidFill>
                  <a:srgbClr val="DAAA00"/>
                </a:solidFill>
                <a:latin typeface="Arial" panose="020B0604020202020204" pitchFamily="34" charset="0"/>
                <a:cs typeface="Arial" panose="020B0604020202020204" pitchFamily="34" charset="0"/>
              </a:rPr>
              <a:t>knowledge</a:t>
            </a:r>
            <a:r>
              <a:rPr lang="en-US" sz="2400" dirty="0">
                <a:solidFill>
                  <a:schemeClr val="bg1"/>
                </a:solidFill>
                <a:latin typeface="Arial" panose="020B0604020202020204" pitchFamily="34" charset="0"/>
                <a:cs typeface="Arial" panose="020B0604020202020204" pitchFamily="34" charset="0"/>
              </a:rPr>
              <a:t>, </a:t>
            </a:r>
            <a:r>
              <a:rPr lang="en-US" sz="2400" dirty="0">
                <a:solidFill>
                  <a:srgbClr val="DAAA00"/>
                </a:solidFill>
                <a:latin typeface="Arial" panose="020B0604020202020204" pitchFamily="34" charset="0"/>
                <a:cs typeface="Arial" panose="020B0604020202020204" pitchFamily="34" charset="0"/>
              </a:rPr>
              <a:t>insights</a:t>
            </a:r>
            <a:r>
              <a:rPr lang="en-US" sz="2400" dirty="0">
                <a:solidFill>
                  <a:schemeClr val="bg1"/>
                </a:solidFill>
                <a:latin typeface="Arial" panose="020B0604020202020204" pitchFamily="34" charset="0"/>
                <a:cs typeface="Arial" panose="020B0604020202020204" pitchFamily="34" charset="0"/>
              </a:rPr>
              <a:t>, </a:t>
            </a:r>
            <a:r>
              <a:rPr lang="en-US" sz="2400" dirty="0">
                <a:solidFill>
                  <a:srgbClr val="DAAA00"/>
                </a:solidFill>
                <a:latin typeface="Arial" panose="020B0604020202020204" pitchFamily="34" charset="0"/>
                <a:cs typeface="Arial" panose="020B0604020202020204" pitchFamily="34" charset="0"/>
              </a:rPr>
              <a:t>connections</a:t>
            </a:r>
            <a:r>
              <a:rPr lang="en-US" sz="2400" dirty="0">
                <a:solidFill>
                  <a:schemeClr val="bg1"/>
                </a:solidFill>
                <a:latin typeface="Arial" panose="020B0604020202020204" pitchFamily="34" charset="0"/>
                <a:cs typeface="Arial" panose="020B0604020202020204" pitchFamily="34" charset="0"/>
              </a:rPr>
              <a:t>, and </a:t>
            </a:r>
            <a:r>
              <a:rPr lang="en-US" sz="2400" dirty="0">
                <a:solidFill>
                  <a:srgbClr val="DAAA00"/>
                </a:solidFill>
                <a:latin typeface="Arial" panose="020B0604020202020204" pitchFamily="34" charset="0"/>
                <a:cs typeface="Arial" panose="020B0604020202020204" pitchFamily="34" charset="0"/>
              </a:rPr>
              <a:t>solutions</a:t>
            </a:r>
            <a:endParaRPr lang="en-US" sz="2400" dirty="0"/>
          </a:p>
        </p:txBody>
      </p:sp>
      <p:sp>
        <p:nvSpPr>
          <p:cNvPr id="21" name="Title Placeholder 37"/>
          <p:cNvSpPr>
            <a:spLocks noGrp="1"/>
          </p:cNvSpPr>
          <p:nvPr>
            <p:ph type="title" hasCustomPrompt="1"/>
          </p:nvPr>
        </p:nvSpPr>
        <p:spPr>
          <a:xfrm>
            <a:off x="2" y="0"/>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defRPr>
            </a:lvl1pPr>
          </a:lstStyle>
          <a:p>
            <a:r>
              <a:rPr lang="en-US" dirty="0"/>
              <a:t>Click to edit slide heading</a:t>
            </a:r>
          </a:p>
        </p:txBody>
      </p:sp>
      <p:pic>
        <p:nvPicPr>
          <p:cNvPr id="18" name="Picture 1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560754" y="6069026"/>
            <a:ext cx="2212146" cy="653526"/>
          </a:xfrm>
          <a:prstGeom prst="rect">
            <a:avLst/>
          </a:prstGeom>
        </p:spPr>
      </p:pic>
    </p:spTree>
    <p:extLst>
      <p:ext uri="{BB962C8B-B14F-4D97-AF65-F5344CB8AC3E}">
        <p14:creationId xmlns:p14="http://schemas.microsoft.com/office/powerpoint/2010/main" val="132109921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Blue Bar Section Header-blank">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27043"/>
            <a:ext cx="12191999" cy="787609"/>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endParaRPr>
          </a:p>
        </p:txBody>
      </p:sp>
      <p:sp>
        <p:nvSpPr>
          <p:cNvPr id="8" name="Title Placeholder 37"/>
          <p:cNvSpPr>
            <a:spLocks noGrp="1"/>
          </p:cNvSpPr>
          <p:nvPr>
            <p:ph type="title" hasCustomPrompt="1"/>
          </p:nvPr>
        </p:nvSpPr>
        <p:spPr>
          <a:xfrm>
            <a:off x="5782" y="-30864"/>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defRPr>
            </a:lvl1pPr>
          </a:lstStyle>
          <a:p>
            <a:r>
              <a:rPr lang="en-US" dirty="0"/>
              <a:t>Click to edit slide heading</a:t>
            </a:r>
          </a:p>
        </p:txBody>
      </p:sp>
      <p:sp>
        <p:nvSpPr>
          <p:cNvPr id="10" name="Slide Number Placeholder 2"/>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a:t>
            </a:fld>
            <a:endParaRPr lang="en-US" sz="900" dirty="0"/>
          </a:p>
        </p:txBody>
      </p:sp>
    </p:spTree>
    <p:extLst>
      <p:ext uri="{BB962C8B-B14F-4D97-AF65-F5344CB8AC3E}">
        <p14:creationId xmlns:p14="http://schemas.microsoft.com/office/powerpoint/2010/main" val="345033488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Divider Section Layout">
    <p:spTree>
      <p:nvGrpSpPr>
        <p:cNvPr id="1" name=""/>
        <p:cNvGrpSpPr/>
        <p:nvPr/>
      </p:nvGrpSpPr>
      <p:grpSpPr>
        <a:xfrm>
          <a:off x="0" y="0"/>
          <a:ext cx="0" cy="0"/>
          <a:chOff x="0" y="0"/>
          <a:chExt cx="0" cy="0"/>
        </a:xfrm>
      </p:grpSpPr>
      <p:sp>
        <p:nvSpPr>
          <p:cNvPr id="3" name="Picture Placeholder 10"/>
          <p:cNvSpPr>
            <a:spLocks noGrp="1"/>
          </p:cNvSpPr>
          <p:nvPr>
            <p:ph type="pic" sz="quarter" idx="10" hasCustomPrompt="1"/>
          </p:nvPr>
        </p:nvSpPr>
        <p:spPr>
          <a:xfrm>
            <a:off x="0" y="0"/>
            <a:ext cx="12192000" cy="4162425"/>
          </a:xfrm>
          <a:prstGeom prst="rect">
            <a:avLst/>
          </a:prstGeom>
        </p:spPr>
        <p:txBody>
          <a:bodyPr anchor="ctr"/>
          <a:lstStyle>
            <a:lvl1pPr algn="ctr">
              <a:defRPr/>
            </a:lvl1pPr>
          </a:lstStyle>
          <a:p>
            <a:r>
              <a:rPr lang="en-US" dirty="0"/>
              <a:t>Click to add photo</a:t>
            </a:r>
          </a:p>
        </p:txBody>
      </p:sp>
      <p:sp>
        <p:nvSpPr>
          <p:cNvPr id="4" name="Rectangle 3"/>
          <p:cNvSpPr/>
          <p:nvPr userDrawn="1"/>
        </p:nvSpPr>
        <p:spPr>
          <a:xfrm>
            <a:off x="0" y="4133850"/>
            <a:ext cx="12191999" cy="787609"/>
          </a:xfrm>
          <a:prstGeom prst="rect">
            <a:avLst/>
          </a:prstGeom>
          <a:solidFill>
            <a:srgbClr val="EBE8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EBE8E5"/>
              </a:solidFill>
            </a:endParaRPr>
          </a:p>
        </p:txBody>
      </p:sp>
      <p:sp>
        <p:nvSpPr>
          <p:cNvPr id="5" name="Rectangle 4"/>
          <p:cNvSpPr/>
          <p:nvPr userDrawn="1"/>
        </p:nvSpPr>
        <p:spPr>
          <a:xfrm>
            <a:off x="0" y="4378221"/>
            <a:ext cx="12191999" cy="1241530"/>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solidFill>
                <a:srgbClr val="002F70"/>
              </a:solidFill>
            </a:endParaRPr>
          </a:p>
        </p:txBody>
      </p:sp>
      <p:sp>
        <p:nvSpPr>
          <p:cNvPr id="6" name="Title Placeholder 37"/>
          <p:cNvSpPr>
            <a:spLocks noGrp="1"/>
          </p:cNvSpPr>
          <p:nvPr>
            <p:ph type="title" hasCustomPrompt="1"/>
          </p:nvPr>
        </p:nvSpPr>
        <p:spPr>
          <a:xfrm>
            <a:off x="5782" y="4391025"/>
            <a:ext cx="12024293" cy="1219199"/>
          </a:xfrm>
          <a:prstGeom prst="rect">
            <a:avLst/>
          </a:prstGeom>
          <a:noFill/>
        </p:spPr>
        <p:txBody>
          <a:bodyPr vert="horz" wrap="none" lIns="274320" tIns="0" rIns="182880" bIns="0" rtlCol="0" anchor="ctr" anchorCtr="0">
            <a:normAutofit/>
          </a:bodyPr>
          <a:lstStyle>
            <a:lvl1pPr algn="r">
              <a:defRPr sz="3200" b="0" baseline="0">
                <a:solidFill>
                  <a:schemeClr val="bg1"/>
                </a:solidFill>
              </a:defRPr>
            </a:lvl1pPr>
          </a:lstStyle>
          <a:p>
            <a:r>
              <a:rPr lang="en-US" dirty="0"/>
              <a:t>Click to edit section text</a:t>
            </a:r>
          </a:p>
        </p:txBody>
      </p:sp>
      <p:sp>
        <p:nvSpPr>
          <p:cNvPr id="7" name="Slide Number Placeholder 2"/>
          <p:cNvSpPr>
            <a:spLocks noGrp="1"/>
          </p:cNvSpPr>
          <p:nvPr>
            <p:ph type="sldNum" sz="quarter" idx="4294967295"/>
          </p:nvPr>
        </p:nvSpPr>
        <p:spPr>
          <a:xfrm>
            <a:off x="192741" y="6412994"/>
            <a:ext cx="443753" cy="365125"/>
          </a:xfrm>
          <a:prstGeom prst="rect">
            <a:avLst/>
          </a:prstGeom>
        </p:spPr>
        <p:txBody>
          <a:bodyPr/>
          <a:lstStyle>
            <a:lvl1pPr>
              <a:defRPr sz="900"/>
            </a:lvl1pPr>
          </a:lstStyle>
          <a:p>
            <a:fld id="{FA06F0F5-DF6A-4E0E-AC03-6B0D0B0A1300}" type="slidenum">
              <a:rPr lang="en-US" smtClean="0"/>
              <a:pPr/>
              <a:t>‹#›</a:t>
            </a:fld>
            <a:endParaRPr lang="en-US" dirty="0"/>
          </a:p>
        </p:txBody>
      </p:sp>
    </p:spTree>
    <p:extLst>
      <p:ext uri="{BB962C8B-B14F-4D97-AF65-F5344CB8AC3E}">
        <p14:creationId xmlns:p14="http://schemas.microsoft.com/office/powerpoint/2010/main" val="56672806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lue Bar Section Header-1 lge box">
    <p:bg>
      <p:bgPr>
        <a:solidFill>
          <a:schemeClr val="bg1"/>
        </a:solid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4"/>
          </p:nvPr>
        </p:nvSpPr>
        <p:spPr>
          <a:xfrm>
            <a:off x="417448" y="6125747"/>
            <a:ext cx="8212202" cy="658368"/>
          </a:xfrm>
          <a:prstGeom prst="rect">
            <a:avLst/>
          </a:prstGeom>
          <a:ln>
            <a:noFill/>
          </a:ln>
        </p:spPr>
        <p:txBody>
          <a:bodyPr/>
          <a:lstStyle>
            <a:lvl1pPr>
              <a:lnSpc>
                <a:spcPct val="100000"/>
              </a:lnSpc>
              <a:spcAft>
                <a:spcPts val="0"/>
              </a:spcAft>
              <a:defRPr sz="1000"/>
            </a:lvl1pPr>
          </a:lstStyle>
          <a:p>
            <a:pPr lvl="0"/>
            <a:r>
              <a:rPr lang="en-US"/>
              <a:t>Edit Master text styles</a:t>
            </a:r>
          </a:p>
        </p:txBody>
      </p:sp>
      <p:sp>
        <p:nvSpPr>
          <p:cNvPr id="7" name="Rectangle 6"/>
          <p:cNvSpPr/>
          <p:nvPr userDrawn="1"/>
        </p:nvSpPr>
        <p:spPr>
          <a:xfrm>
            <a:off x="0" y="666"/>
            <a:ext cx="12191999" cy="787609"/>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endParaRPr>
          </a:p>
        </p:txBody>
      </p:sp>
      <p:sp>
        <p:nvSpPr>
          <p:cNvPr id="8" name="Title Placeholder 37"/>
          <p:cNvSpPr>
            <a:spLocks noGrp="1"/>
          </p:cNvSpPr>
          <p:nvPr>
            <p:ph type="title" hasCustomPrompt="1"/>
          </p:nvPr>
        </p:nvSpPr>
        <p:spPr>
          <a:xfrm>
            <a:off x="5782" y="-30864"/>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defRPr>
            </a:lvl1pPr>
          </a:lstStyle>
          <a:p>
            <a:r>
              <a:rPr lang="en-US" dirty="0"/>
              <a:t>Click to edit slide heading</a:t>
            </a:r>
          </a:p>
        </p:txBody>
      </p:sp>
      <p:sp>
        <p:nvSpPr>
          <p:cNvPr id="5" name="Rectangle 4"/>
          <p:cNvSpPr/>
          <p:nvPr userDrawn="1"/>
        </p:nvSpPr>
        <p:spPr>
          <a:xfrm>
            <a:off x="443799" y="1118774"/>
            <a:ext cx="11307818" cy="4512643"/>
          </a:xfrm>
          <a:prstGeom prst="rect">
            <a:avLst/>
          </a:prstGeom>
          <a:solidFill>
            <a:schemeClr val="bg1"/>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 Placeholder 3"/>
          <p:cNvSpPr>
            <a:spLocks noGrp="1"/>
          </p:cNvSpPr>
          <p:nvPr>
            <p:ph type="body" sz="quarter" idx="10"/>
          </p:nvPr>
        </p:nvSpPr>
        <p:spPr>
          <a:xfrm>
            <a:off x="443799" y="1234758"/>
            <a:ext cx="11311128" cy="400050"/>
          </a:xfrm>
          <a:prstGeom prst="rect">
            <a:avLst/>
          </a:prstGeom>
        </p:spPr>
        <p:txBody>
          <a:bodyPr anchor="ctr" anchorCtr="0"/>
          <a:lstStyle>
            <a:lvl1pPr algn="ctr">
              <a:defRPr sz="1800" b="1" cap="all" spc="20" baseline="0">
                <a:solidFill>
                  <a:srgbClr val="002F70"/>
                </a:solidFill>
              </a:defRPr>
            </a:lvl1pPr>
          </a:lstStyle>
          <a:p>
            <a:pPr lvl="0"/>
            <a:r>
              <a:rPr lang="en-US"/>
              <a:t>Edit Master text styles</a:t>
            </a:r>
          </a:p>
        </p:txBody>
      </p:sp>
      <p:sp>
        <p:nvSpPr>
          <p:cNvPr id="3" name="Chart Placeholder 2"/>
          <p:cNvSpPr>
            <a:spLocks noGrp="1"/>
          </p:cNvSpPr>
          <p:nvPr>
            <p:ph type="chart" sz="quarter" idx="15"/>
          </p:nvPr>
        </p:nvSpPr>
        <p:spPr>
          <a:xfrm>
            <a:off x="717550" y="1828800"/>
            <a:ext cx="10756900" cy="3568700"/>
          </a:xfrm>
          <a:prstGeom prst="rect">
            <a:avLst/>
          </a:prstGeom>
        </p:spPr>
        <p:txBody>
          <a:bodyPr/>
          <a:lstStyle>
            <a:lvl1pPr algn="ctr">
              <a:defRPr/>
            </a:lvl1pPr>
          </a:lstStyle>
          <a:p>
            <a:r>
              <a:rPr lang="en-US"/>
              <a:t>Click icon to add chart</a:t>
            </a:r>
            <a:endParaRPr lang="en-US" dirty="0"/>
          </a:p>
        </p:txBody>
      </p:sp>
      <p:sp>
        <p:nvSpPr>
          <p:cNvPr id="9" name="Slide Number Placeholder 2"/>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a:t>
            </a:fld>
            <a:endParaRPr lang="en-US" sz="900" dirty="0"/>
          </a:p>
        </p:txBody>
      </p:sp>
    </p:spTree>
    <p:extLst>
      <p:ext uri="{BB962C8B-B14F-4D97-AF65-F5344CB8AC3E}">
        <p14:creationId xmlns:p14="http://schemas.microsoft.com/office/powerpoint/2010/main" val="93158463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Blue Bar-bullets/photo">
    <p:spTree>
      <p:nvGrpSpPr>
        <p:cNvPr id="1" name=""/>
        <p:cNvGrpSpPr/>
        <p:nvPr/>
      </p:nvGrpSpPr>
      <p:grpSpPr>
        <a:xfrm>
          <a:off x="0" y="0"/>
          <a:ext cx="0" cy="0"/>
          <a:chOff x="0" y="0"/>
          <a:chExt cx="0" cy="0"/>
        </a:xfrm>
      </p:grpSpPr>
      <p:sp>
        <p:nvSpPr>
          <p:cNvPr id="2" name="TextBox 1"/>
          <p:cNvSpPr txBox="1"/>
          <p:nvPr userDrawn="1"/>
        </p:nvSpPr>
        <p:spPr>
          <a:xfrm>
            <a:off x="11247350" y="-1111937"/>
            <a:ext cx="251992" cy="383310"/>
          </a:xfrm>
          <a:prstGeom prst="rect">
            <a:avLst/>
          </a:prstGeom>
          <a:noFill/>
        </p:spPr>
        <p:txBody>
          <a:bodyPr wrap="none" rtlCol="0">
            <a:spAutoFit/>
          </a:bodyPr>
          <a:lstStyle/>
          <a:p>
            <a:pPr marL="0" marR="0" lvl="0" indent="0" algn="l" defTabSz="960072" rtl="0" eaLnBrk="1" fontAlgn="base" latinLnBrk="0" hangingPunct="1">
              <a:lnSpc>
                <a:spcPct val="100000"/>
              </a:lnSpc>
              <a:spcBef>
                <a:spcPct val="0"/>
              </a:spcBef>
              <a:spcAft>
                <a:spcPct val="0"/>
              </a:spcAft>
              <a:buClrTx/>
              <a:buSzTx/>
              <a:buFontTx/>
              <a:buNone/>
              <a:tabLst/>
              <a:defRPr/>
            </a:pPr>
            <a:r>
              <a:rPr kumimoji="0" lang="en-US" sz="1891" b="0" i="0" u="none" strike="noStrike" kern="1200" cap="none" spc="0" normalizeH="0" baseline="0" noProof="0" dirty="0">
                <a:ln>
                  <a:noFill/>
                </a:ln>
                <a:solidFill>
                  <a:srgbClr val="000000"/>
                </a:solidFill>
                <a:effectLst/>
                <a:uLnTx/>
                <a:uFillTx/>
                <a:latin typeface="Arial" charset="0"/>
                <a:ea typeface="+mn-ea"/>
                <a:cs typeface="+mn-cs"/>
              </a:rPr>
              <a:t> </a:t>
            </a:r>
          </a:p>
        </p:txBody>
      </p:sp>
      <p:sp>
        <p:nvSpPr>
          <p:cNvPr id="6" name="Rectangle 5"/>
          <p:cNvSpPr/>
          <p:nvPr userDrawn="1"/>
        </p:nvSpPr>
        <p:spPr>
          <a:xfrm>
            <a:off x="0" y="666"/>
            <a:ext cx="12191999" cy="787609"/>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endParaRPr>
          </a:p>
        </p:txBody>
      </p:sp>
      <p:sp>
        <p:nvSpPr>
          <p:cNvPr id="10" name="Title Placeholder 37"/>
          <p:cNvSpPr>
            <a:spLocks noGrp="1"/>
          </p:cNvSpPr>
          <p:nvPr>
            <p:ph type="title" hasCustomPrompt="1"/>
          </p:nvPr>
        </p:nvSpPr>
        <p:spPr>
          <a:xfrm>
            <a:off x="5782" y="-30864"/>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defRPr>
            </a:lvl1pPr>
          </a:lstStyle>
          <a:p>
            <a:r>
              <a:rPr lang="en-US" dirty="0"/>
              <a:t>Click to edit slide heading</a:t>
            </a:r>
          </a:p>
        </p:txBody>
      </p:sp>
      <p:sp>
        <p:nvSpPr>
          <p:cNvPr id="4" name="Text Placeholder 3"/>
          <p:cNvSpPr>
            <a:spLocks noGrp="1"/>
          </p:cNvSpPr>
          <p:nvPr>
            <p:ph type="body" sz="quarter" idx="10"/>
          </p:nvPr>
        </p:nvSpPr>
        <p:spPr>
          <a:xfrm>
            <a:off x="266700" y="1177250"/>
            <a:ext cx="5829300" cy="4880650"/>
          </a:xfrm>
          <a:prstGeom prst="rect">
            <a:avLst/>
          </a:prstGeom>
        </p:spPr>
        <p:txBody>
          <a:bodyPr/>
          <a:lstStyle>
            <a:lvl1pPr marL="347472" indent="-342900">
              <a:lnSpc>
                <a:spcPct val="100000"/>
              </a:lnSpc>
              <a:spcAft>
                <a:spcPts val="1800"/>
              </a:spcAft>
              <a:buClr>
                <a:schemeClr val="tx1"/>
              </a:buClr>
              <a:buSzPct val="135000"/>
              <a:buFont typeface="Arial" panose="020B0604020202020204" pitchFamily="34" charset="0"/>
              <a:buChar char="•"/>
              <a:defRPr sz="2000"/>
            </a:lvl1pPr>
            <a:lvl2pPr marL="685800" indent="-342900">
              <a:lnSpc>
                <a:spcPct val="100000"/>
              </a:lnSpc>
              <a:spcAft>
                <a:spcPts val="1800"/>
              </a:spcAft>
              <a:buClr>
                <a:schemeClr val="tx1"/>
              </a:buClr>
              <a:buSzPct val="135000"/>
              <a:buFont typeface="Arial" panose="020B0604020202020204" pitchFamily="34" charset="0"/>
              <a:buChar char="•"/>
              <a:defRPr sz="2000"/>
            </a:lvl2pPr>
            <a:lvl3pPr marL="1033463" indent="-342900">
              <a:lnSpc>
                <a:spcPct val="100000"/>
              </a:lnSpc>
              <a:spcAft>
                <a:spcPts val="1800"/>
              </a:spcAft>
              <a:buClr>
                <a:schemeClr val="tx1"/>
              </a:buClr>
              <a:buSzPct val="135000"/>
              <a:buFont typeface="Arial" panose="020B0604020202020204" pitchFamily="34" charset="0"/>
              <a:buChar char="•"/>
              <a:defRPr sz="2000"/>
            </a:lvl3pPr>
            <a:lvl4pPr marL="1371600" indent="-342900">
              <a:lnSpc>
                <a:spcPct val="100000"/>
              </a:lnSpc>
              <a:spcAft>
                <a:spcPts val="1800"/>
              </a:spcAft>
              <a:buClr>
                <a:schemeClr val="tx1"/>
              </a:buClr>
              <a:buSzPct val="135000"/>
              <a:buFont typeface="Arial" panose="020B0604020202020204" pitchFamily="34" charset="0"/>
              <a:buChar char="•"/>
              <a:defRPr sz="2000"/>
            </a:lvl4pPr>
            <a:lvl5pPr marL="1719263" indent="-342900">
              <a:buClr>
                <a:schemeClr val="tx1"/>
              </a:buClr>
              <a:buSzPct val="135000"/>
              <a:buFont typeface="Arial" panose="020B0604020202020204" pitchFamily="34" charset="0"/>
              <a:buChar char="•"/>
              <a:defRPr sz="2400"/>
            </a:lvl5pPr>
          </a:lstStyle>
          <a:p>
            <a:pPr lvl="0"/>
            <a:r>
              <a:rPr lang="en-US"/>
              <a:t>Edit Master text styles</a:t>
            </a:r>
          </a:p>
          <a:p>
            <a:pPr lvl="1"/>
            <a:r>
              <a:rPr lang="en-US"/>
              <a:t>Second level</a:t>
            </a:r>
          </a:p>
          <a:p>
            <a:pPr lvl="2"/>
            <a:r>
              <a:rPr lang="en-US"/>
              <a:t>Third level</a:t>
            </a:r>
          </a:p>
          <a:p>
            <a:pPr lvl="3"/>
            <a:r>
              <a:rPr lang="en-US"/>
              <a:t>Fourth level</a:t>
            </a:r>
          </a:p>
        </p:txBody>
      </p:sp>
      <p:sp>
        <p:nvSpPr>
          <p:cNvPr id="7" name="Picture Placeholder 6"/>
          <p:cNvSpPr>
            <a:spLocks noGrp="1"/>
          </p:cNvSpPr>
          <p:nvPr>
            <p:ph type="pic" sz="quarter" idx="11"/>
          </p:nvPr>
        </p:nvSpPr>
        <p:spPr>
          <a:xfrm>
            <a:off x="6096000" y="1143000"/>
            <a:ext cx="5676900" cy="4593772"/>
          </a:xfrm>
          <a:prstGeom prst="rect">
            <a:avLst/>
          </a:prstGeom>
        </p:spPr>
        <p:txBody>
          <a:bodyPr/>
          <a:lstStyle>
            <a:lvl1pPr algn="ctr">
              <a:defRPr/>
            </a:lvl1pPr>
          </a:lstStyle>
          <a:p>
            <a:r>
              <a:rPr lang="en-US"/>
              <a:t>Click icon to add picture</a:t>
            </a:r>
          </a:p>
        </p:txBody>
      </p:sp>
      <p:sp>
        <p:nvSpPr>
          <p:cNvPr id="9" name="Slide Number Placeholder 3"/>
          <p:cNvSpPr>
            <a:spLocks noGrp="1"/>
          </p:cNvSpPr>
          <p:nvPr>
            <p:ph type="sldNum" sz="quarter" idx="4"/>
          </p:nvPr>
        </p:nvSpPr>
        <p:spPr>
          <a:xfrm>
            <a:off x="192741" y="6356350"/>
            <a:ext cx="443753" cy="365125"/>
          </a:xfrm>
          <a:prstGeom prst="rect">
            <a:avLst/>
          </a:prstGeom>
        </p:spPr>
        <p:txBody>
          <a:bodyPr vert="horz" lIns="91440" tIns="45720" rIns="91440" bIns="45720" rtlCol="0" anchor="ctr"/>
          <a:lstStyle>
            <a:lvl1pPr algn="l">
              <a:defRPr sz="900" b="1">
                <a:solidFill>
                  <a:schemeClr val="tx2"/>
                </a:solidFill>
              </a:defRPr>
            </a:lvl1pPr>
          </a:lstStyle>
          <a:p>
            <a:fld id="{FA06F0F5-DF6A-4E0E-AC03-6B0D0B0A1300}" type="slidenum">
              <a:rPr lang="en-US" smtClean="0"/>
              <a:pPr/>
              <a:t>‹#›</a:t>
            </a:fld>
            <a:endParaRPr lang="en-US"/>
          </a:p>
        </p:txBody>
      </p:sp>
      <p:sp>
        <p:nvSpPr>
          <p:cNvPr id="18" name="Text Placeholder 9"/>
          <p:cNvSpPr>
            <a:spLocks noGrp="1"/>
          </p:cNvSpPr>
          <p:nvPr>
            <p:ph type="body" sz="quarter" idx="14"/>
          </p:nvPr>
        </p:nvSpPr>
        <p:spPr>
          <a:xfrm>
            <a:off x="417448" y="6125747"/>
            <a:ext cx="5678552" cy="658368"/>
          </a:xfrm>
          <a:prstGeom prst="rect">
            <a:avLst/>
          </a:prstGeom>
          <a:ln>
            <a:noFill/>
          </a:ln>
        </p:spPr>
        <p:txBody>
          <a:bodyPr/>
          <a:lstStyle>
            <a:lvl1pPr>
              <a:lnSpc>
                <a:spcPct val="100000"/>
              </a:lnSpc>
              <a:spcAft>
                <a:spcPts val="0"/>
              </a:spcAft>
              <a:defRPr sz="1000"/>
            </a:lvl1pPr>
          </a:lstStyle>
          <a:p>
            <a:pPr lvl="0"/>
            <a:r>
              <a:rPr lang="en-US"/>
              <a:t>Edit Master text styles</a:t>
            </a:r>
          </a:p>
        </p:txBody>
      </p:sp>
    </p:spTree>
    <p:extLst>
      <p:ext uri="{BB962C8B-B14F-4D97-AF65-F5344CB8AC3E}">
        <p14:creationId xmlns:p14="http://schemas.microsoft.com/office/powerpoint/2010/main" val="860979440"/>
      </p:ext>
    </p:extLst>
  </p:cSld>
  <p:clrMapOvr>
    <a:masterClrMapping/>
  </p:clrMapOvr>
  <p:extLst>
    <p:ext uri="{DCECCB84-F9BA-43D5-87BE-67443E8EF086}">
      <p15:sldGuideLst xmlns:p15="http://schemas.microsoft.com/office/powerpoint/2012/main">
        <p15:guide id="1" orient="horz" pos="72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Blue bar 2 boxes">
    <p:bg>
      <p:bgPr>
        <a:solidFill>
          <a:schemeClr val="bg1"/>
        </a:solidFill>
        <a:effectLst/>
      </p:bgPr>
    </p:bg>
    <p:spTree>
      <p:nvGrpSpPr>
        <p:cNvPr id="1" name=""/>
        <p:cNvGrpSpPr/>
        <p:nvPr/>
      </p:nvGrpSpPr>
      <p:grpSpPr>
        <a:xfrm>
          <a:off x="0" y="0"/>
          <a:ext cx="0" cy="0"/>
          <a:chOff x="0" y="0"/>
          <a:chExt cx="0" cy="0"/>
        </a:xfrm>
      </p:grpSpPr>
      <p:sp>
        <p:nvSpPr>
          <p:cNvPr id="13" name="Rectangle 12"/>
          <p:cNvSpPr/>
          <p:nvPr userDrawn="1"/>
        </p:nvSpPr>
        <p:spPr>
          <a:xfrm>
            <a:off x="6327228" y="1780925"/>
            <a:ext cx="5467717" cy="3978747"/>
          </a:xfrm>
          <a:prstGeom prst="rect">
            <a:avLst/>
          </a:prstGeom>
          <a:no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userDrawn="1"/>
        </p:nvSpPr>
        <p:spPr>
          <a:xfrm>
            <a:off x="474278" y="1780925"/>
            <a:ext cx="5468112" cy="3978747"/>
          </a:xfrm>
          <a:prstGeom prst="rect">
            <a:avLst/>
          </a:prstGeom>
          <a:no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userDrawn="1"/>
        </p:nvSpPr>
        <p:spPr>
          <a:xfrm>
            <a:off x="0" y="666"/>
            <a:ext cx="12191999" cy="787609"/>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endParaRPr>
          </a:p>
        </p:txBody>
      </p:sp>
      <p:sp>
        <p:nvSpPr>
          <p:cNvPr id="8" name="Title Placeholder 37"/>
          <p:cNvSpPr>
            <a:spLocks noGrp="1"/>
          </p:cNvSpPr>
          <p:nvPr>
            <p:ph type="title" hasCustomPrompt="1"/>
          </p:nvPr>
        </p:nvSpPr>
        <p:spPr>
          <a:xfrm>
            <a:off x="5782" y="-30864"/>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defRPr>
            </a:lvl1pPr>
          </a:lstStyle>
          <a:p>
            <a:r>
              <a:rPr lang="en-US" dirty="0"/>
              <a:t>Click to edit slide heading</a:t>
            </a:r>
          </a:p>
        </p:txBody>
      </p:sp>
      <p:sp>
        <p:nvSpPr>
          <p:cNvPr id="12" name="Slide Number Placeholder 3"/>
          <p:cNvSpPr>
            <a:spLocks noGrp="1"/>
          </p:cNvSpPr>
          <p:nvPr>
            <p:ph type="sldNum" sz="quarter" idx="4"/>
          </p:nvPr>
        </p:nvSpPr>
        <p:spPr>
          <a:xfrm>
            <a:off x="192741" y="6356350"/>
            <a:ext cx="443753" cy="365125"/>
          </a:xfrm>
          <a:prstGeom prst="rect">
            <a:avLst/>
          </a:prstGeom>
        </p:spPr>
        <p:txBody>
          <a:bodyPr vert="horz" lIns="91440" tIns="45720" rIns="91440" bIns="45720" rtlCol="0" anchor="ctr"/>
          <a:lstStyle>
            <a:lvl1pPr algn="l">
              <a:defRPr sz="900" b="1">
                <a:solidFill>
                  <a:schemeClr val="tx2"/>
                </a:solidFill>
              </a:defRPr>
            </a:lvl1pPr>
          </a:lstStyle>
          <a:p>
            <a:fld id="{FA06F0F5-DF6A-4E0E-AC03-6B0D0B0A1300}" type="slidenum">
              <a:rPr lang="en-US" smtClean="0"/>
              <a:pPr/>
              <a:t>‹#›</a:t>
            </a:fld>
            <a:endParaRPr lang="en-US"/>
          </a:p>
        </p:txBody>
      </p:sp>
      <p:sp>
        <p:nvSpPr>
          <p:cNvPr id="9" name="Text Placeholder 3"/>
          <p:cNvSpPr>
            <a:spLocks noGrp="1"/>
          </p:cNvSpPr>
          <p:nvPr>
            <p:ph type="body" sz="quarter" idx="10"/>
          </p:nvPr>
        </p:nvSpPr>
        <p:spPr>
          <a:xfrm>
            <a:off x="474278" y="1905318"/>
            <a:ext cx="5468112" cy="400050"/>
          </a:xfrm>
          <a:prstGeom prst="rect">
            <a:avLst/>
          </a:prstGeom>
        </p:spPr>
        <p:txBody>
          <a:bodyPr anchor="ctr" anchorCtr="0"/>
          <a:lstStyle>
            <a:lvl1pPr algn="ctr">
              <a:defRPr sz="1600" b="1" cap="all" spc="20" baseline="0">
                <a:solidFill>
                  <a:srgbClr val="002F70"/>
                </a:solidFill>
              </a:defRPr>
            </a:lvl1pPr>
          </a:lstStyle>
          <a:p>
            <a:pPr lvl="0"/>
            <a:r>
              <a:rPr lang="en-US"/>
              <a:t>Edit Master text styles</a:t>
            </a:r>
          </a:p>
        </p:txBody>
      </p:sp>
      <p:sp>
        <p:nvSpPr>
          <p:cNvPr id="10" name="Text Placeholder 3"/>
          <p:cNvSpPr>
            <a:spLocks noGrp="1"/>
          </p:cNvSpPr>
          <p:nvPr>
            <p:ph type="body" sz="quarter" idx="11"/>
          </p:nvPr>
        </p:nvSpPr>
        <p:spPr>
          <a:xfrm>
            <a:off x="6327228" y="1905318"/>
            <a:ext cx="5468112" cy="400050"/>
          </a:xfrm>
          <a:prstGeom prst="rect">
            <a:avLst/>
          </a:prstGeom>
        </p:spPr>
        <p:txBody>
          <a:bodyPr anchor="ctr" anchorCtr="0"/>
          <a:lstStyle>
            <a:lvl1pPr algn="ctr">
              <a:defRPr sz="1600" b="1" cap="all" spc="20" baseline="0">
                <a:solidFill>
                  <a:srgbClr val="002F70"/>
                </a:solidFill>
              </a:defRPr>
            </a:lvl1pPr>
          </a:lstStyle>
          <a:p>
            <a:pPr lvl="0"/>
            <a:r>
              <a:rPr lang="en-US"/>
              <a:t>Edit Master text styles</a:t>
            </a:r>
          </a:p>
        </p:txBody>
      </p:sp>
      <p:sp>
        <p:nvSpPr>
          <p:cNvPr id="11" name="Text Placeholder 9"/>
          <p:cNvSpPr>
            <a:spLocks noGrp="1"/>
          </p:cNvSpPr>
          <p:nvPr>
            <p:ph type="body" sz="quarter" idx="14"/>
          </p:nvPr>
        </p:nvSpPr>
        <p:spPr>
          <a:xfrm>
            <a:off x="417448" y="6125747"/>
            <a:ext cx="5678552" cy="658368"/>
          </a:xfrm>
          <a:prstGeom prst="rect">
            <a:avLst/>
          </a:prstGeom>
          <a:ln>
            <a:noFill/>
          </a:ln>
        </p:spPr>
        <p:txBody>
          <a:bodyPr/>
          <a:lstStyle>
            <a:lvl1pPr>
              <a:lnSpc>
                <a:spcPct val="100000"/>
              </a:lnSpc>
              <a:spcAft>
                <a:spcPts val="0"/>
              </a:spcAft>
              <a:defRPr sz="1000"/>
            </a:lvl1pPr>
          </a:lstStyle>
          <a:p>
            <a:pPr lvl="0"/>
            <a:r>
              <a:rPr lang="en-US"/>
              <a:t>Edit Master text styles</a:t>
            </a:r>
          </a:p>
        </p:txBody>
      </p:sp>
      <p:sp>
        <p:nvSpPr>
          <p:cNvPr id="3" name="Text Placeholder 2"/>
          <p:cNvSpPr>
            <a:spLocks noGrp="1"/>
          </p:cNvSpPr>
          <p:nvPr>
            <p:ph type="body" sz="quarter" idx="15"/>
          </p:nvPr>
        </p:nvSpPr>
        <p:spPr>
          <a:xfrm>
            <a:off x="2105025" y="962025"/>
            <a:ext cx="7943850" cy="647700"/>
          </a:xfrm>
          <a:prstGeom prst="rect">
            <a:avLst/>
          </a:prstGeom>
        </p:spPr>
        <p:txBody>
          <a:bodyPr/>
          <a:lstStyle>
            <a:lvl1pPr>
              <a:lnSpc>
                <a:spcPct val="100000"/>
              </a:lnSpc>
              <a:spcAft>
                <a:spcPts val="0"/>
              </a:spcAft>
              <a:defRPr sz="1800"/>
            </a:lvl1pPr>
          </a:lstStyle>
          <a:p>
            <a:pPr lvl="0"/>
            <a:r>
              <a:rPr lang="en-US"/>
              <a:t>Edit Master text styles</a:t>
            </a:r>
          </a:p>
        </p:txBody>
      </p:sp>
    </p:spTree>
    <p:extLst>
      <p:ext uri="{BB962C8B-B14F-4D97-AF65-F5344CB8AC3E}">
        <p14:creationId xmlns:p14="http://schemas.microsoft.com/office/powerpoint/2010/main" val="29181610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Blue Bar Section Header-blank">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27043"/>
            <a:ext cx="12191999" cy="787609"/>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endParaRPr>
          </a:p>
        </p:txBody>
      </p:sp>
      <p:sp>
        <p:nvSpPr>
          <p:cNvPr id="8" name="Title Placeholder 37"/>
          <p:cNvSpPr>
            <a:spLocks noGrp="1"/>
          </p:cNvSpPr>
          <p:nvPr>
            <p:ph type="title" hasCustomPrompt="1"/>
          </p:nvPr>
        </p:nvSpPr>
        <p:spPr>
          <a:xfrm>
            <a:off x="5782" y="-30864"/>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defRPr>
            </a:lvl1pPr>
          </a:lstStyle>
          <a:p>
            <a:r>
              <a:rPr lang="en-US" dirty="0"/>
              <a:t>Click to edit slide heading</a:t>
            </a:r>
          </a:p>
        </p:txBody>
      </p:sp>
      <p:sp>
        <p:nvSpPr>
          <p:cNvPr id="10" name="Slide Number Placeholder 2"/>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a:t>
            </a:fld>
            <a:endParaRPr lang="en-US" sz="900" dirty="0"/>
          </a:p>
        </p:txBody>
      </p:sp>
    </p:spTree>
    <p:extLst>
      <p:ext uri="{BB962C8B-B14F-4D97-AF65-F5344CB8AC3E}">
        <p14:creationId xmlns:p14="http://schemas.microsoft.com/office/powerpoint/2010/main" val="270934896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4-Blue bar 3 boxes">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666"/>
            <a:ext cx="12191999" cy="787609"/>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endParaRPr>
          </a:p>
        </p:txBody>
      </p:sp>
      <p:sp>
        <p:nvSpPr>
          <p:cNvPr id="8" name="Title Placeholder 37"/>
          <p:cNvSpPr>
            <a:spLocks noGrp="1"/>
          </p:cNvSpPr>
          <p:nvPr>
            <p:ph type="title" hasCustomPrompt="1"/>
          </p:nvPr>
        </p:nvSpPr>
        <p:spPr>
          <a:xfrm>
            <a:off x="5782" y="-30864"/>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defRPr>
            </a:lvl1pPr>
          </a:lstStyle>
          <a:p>
            <a:r>
              <a:rPr lang="en-US" dirty="0"/>
              <a:t>Click to edit slide heading</a:t>
            </a:r>
          </a:p>
        </p:txBody>
      </p:sp>
      <p:sp>
        <p:nvSpPr>
          <p:cNvPr id="4" name="Rectangle 3"/>
          <p:cNvSpPr/>
          <p:nvPr userDrawn="1"/>
        </p:nvSpPr>
        <p:spPr>
          <a:xfrm>
            <a:off x="8287119" y="1588065"/>
            <a:ext cx="3474720" cy="3978747"/>
          </a:xfrm>
          <a:prstGeom prst="rect">
            <a:avLst/>
          </a:prstGeom>
          <a:solidFill>
            <a:schemeClr val="bg1"/>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userDrawn="1"/>
        </p:nvSpPr>
        <p:spPr>
          <a:xfrm>
            <a:off x="519999" y="1582805"/>
            <a:ext cx="3474720" cy="3978747"/>
          </a:xfrm>
          <a:prstGeom prst="rect">
            <a:avLst/>
          </a:prstGeom>
          <a:solidFill>
            <a:schemeClr val="bg1"/>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userDrawn="1"/>
        </p:nvSpPr>
        <p:spPr>
          <a:xfrm>
            <a:off x="4372030" y="1582805"/>
            <a:ext cx="3474720" cy="3978747"/>
          </a:xfrm>
          <a:prstGeom prst="rect">
            <a:avLst/>
          </a:prstGeom>
          <a:solidFill>
            <a:schemeClr val="bg1"/>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3"/>
          <p:cNvSpPr>
            <a:spLocks noGrp="1"/>
          </p:cNvSpPr>
          <p:nvPr>
            <p:ph type="body" sz="quarter" idx="10"/>
          </p:nvPr>
        </p:nvSpPr>
        <p:spPr>
          <a:xfrm>
            <a:off x="495300" y="1600518"/>
            <a:ext cx="3475038" cy="400050"/>
          </a:xfrm>
          <a:prstGeom prst="rect">
            <a:avLst/>
          </a:prstGeom>
        </p:spPr>
        <p:txBody>
          <a:bodyPr anchor="ctr" anchorCtr="0"/>
          <a:lstStyle>
            <a:lvl1pPr algn="ctr">
              <a:defRPr sz="1600" b="1" cap="all" spc="20" baseline="0">
                <a:solidFill>
                  <a:srgbClr val="002F70"/>
                </a:solidFill>
              </a:defRPr>
            </a:lvl1pPr>
          </a:lstStyle>
          <a:p>
            <a:pPr lvl="0"/>
            <a:r>
              <a:rPr lang="en-US"/>
              <a:t>Edit Master text styles</a:t>
            </a:r>
          </a:p>
        </p:txBody>
      </p:sp>
      <p:sp>
        <p:nvSpPr>
          <p:cNvPr id="10" name="Text Placeholder 3"/>
          <p:cNvSpPr>
            <a:spLocks noGrp="1"/>
          </p:cNvSpPr>
          <p:nvPr>
            <p:ph type="body" sz="quarter" idx="11"/>
          </p:nvPr>
        </p:nvSpPr>
        <p:spPr>
          <a:xfrm>
            <a:off x="4369161" y="1600518"/>
            <a:ext cx="3475038" cy="400050"/>
          </a:xfrm>
          <a:prstGeom prst="rect">
            <a:avLst/>
          </a:prstGeom>
        </p:spPr>
        <p:txBody>
          <a:bodyPr anchor="ctr" anchorCtr="0"/>
          <a:lstStyle>
            <a:lvl1pPr algn="ctr">
              <a:defRPr sz="1600" b="1" cap="all" spc="20" baseline="0">
                <a:solidFill>
                  <a:srgbClr val="002F70"/>
                </a:solidFill>
              </a:defRPr>
            </a:lvl1pPr>
          </a:lstStyle>
          <a:p>
            <a:pPr lvl="0"/>
            <a:r>
              <a:rPr lang="en-US"/>
              <a:t>Edit Master text styles</a:t>
            </a:r>
          </a:p>
        </p:txBody>
      </p:sp>
      <p:sp>
        <p:nvSpPr>
          <p:cNvPr id="11" name="Text Placeholder 3"/>
          <p:cNvSpPr>
            <a:spLocks noGrp="1"/>
          </p:cNvSpPr>
          <p:nvPr>
            <p:ph type="body" sz="quarter" idx="12"/>
          </p:nvPr>
        </p:nvSpPr>
        <p:spPr>
          <a:xfrm>
            <a:off x="8286801" y="1600518"/>
            <a:ext cx="3475038" cy="400050"/>
          </a:xfrm>
          <a:prstGeom prst="rect">
            <a:avLst/>
          </a:prstGeom>
        </p:spPr>
        <p:txBody>
          <a:bodyPr anchor="ctr" anchorCtr="0"/>
          <a:lstStyle>
            <a:lvl1pPr algn="ctr">
              <a:defRPr sz="1600" b="1" cap="all" spc="20" baseline="0">
                <a:solidFill>
                  <a:srgbClr val="002F70"/>
                </a:solidFill>
              </a:defRPr>
            </a:lvl1pPr>
          </a:lstStyle>
          <a:p>
            <a:pPr lvl="0"/>
            <a:r>
              <a:rPr lang="en-US"/>
              <a:t>Edit Master text styles</a:t>
            </a:r>
          </a:p>
        </p:txBody>
      </p:sp>
      <p:sp>
        <p:nvSpPr>
          <p:cNvPr id="12" name="Slide Number Placeholder 3"/>
          <p:cNvSpPr>
            <a:spLocks noGrp="1"/>
          </p:cNvSpPr>
          <p:nvPr>
            <p:ph type="sldNum" sz="quarter" idx="4"/>
          </p:nvPr>
        </p:nvSpPr>
        <p:spPr>
          <a:xfrm>
            <a:off x="192741" y="6356350"/>
            <a:ext cx="443753" cy="365125"/>
          </a:xfrm>
          <a:prstGeom prst="rect">
            <a:avLst/>
          </a:prstGeom>
        </p:spPr>
        <p:txBody>
          <a:bodyPr vert="horz" lIns="91440" tIns="45720" rIns="91440" bIns="45720" rtlCol="0" anchor="ctr"/>
          <a:lstStyle>
            <a:lvl1pPr algn="l">
              <a:defRPr sz="900" b="1">
                <a:solidFill>
                  <a:schemeClr val="tx2"/>
                </a:solidFill>
              </a:defRPr>
            </a:lvl1pPr>
          </a:lstStyle>
          <a:p>
            <a:fld id="{FA06F0F5-DF6A-4E0E-AC03-6B0D0B0A1300}" type="slidenum">
              <a:rPr lang="en-US" smtClean="0"/>
              <a:pPr/>
              <a:t>‹#›</a:t>
            </a:fld>
            <a:endParaRPr lang="en-US" dirty="0"/>
          </a:p>
        </p:txBody>
      </p:sp>
      <p:sp>
        <p:nvSpPr>
          <p:cNvPr id="13" name="Text Placeholder 9"/>
          <p:cNvSpPr>
            <a:spLocks noGrp="1"/>
          </p:cNvSpPr>
          <p:nvPr>
            <p:ph type="body" sz="quarter" idx="14"/>
          </p:nvPr>
        </p:nvSpPr>
        <p:spPr>
          <a:xfrm>
            <a:off x="417447" y="6125747"/>
            <a:ext cx="7869671" cy="658368"/>
          </a:xfrm>
          <a:prstGeom prst="rect">
            <a:avLst/>
          </a:prstGeom>
          <a:ln>
            <a:noFill/>
          </a:ln>
        </p:spPr>
        <p:txBody>
          <a:bodyPr/>
          <a:lstStyle>
            <a:lvl1pPr>
              <a:lnSpc>
                <a:spcPct val="100000"/>
              </a:lnSpc>
              <a:spcAft>
                <a:spcPts val="0"/>
              </a:spcAft>
              <a:defRPr sz="1000"/>
            </a:lvl1pPr>
          </a:lstStyle>
          <a:p>
            <a:pPr lvl="0"/>
            <a:r>
              <a:rPr lang="en-US"/>
              <a:t>Edit Master text styles</a:t>
            </a:r>
          </a:p>
        </p:txBody>
      </p:sp>
    </p:spTree>
    <p:extLst>
      <p:ext uri="{BB962C8B-B14F-4D97-AF65-F5344CB8AC3E}">
        <p14:creationId xmlns:p14="http://schemas.microsoft.com/office/powerpoint/2010/main" val="269221145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5-Blue bar multiple boxes/icons">
    <p:bg>
      <p:bgPr>
        <a:solidFill>
          <a:schemeClr val="bg1"/>
        </a:solidFill>
        <a:effectLst/>
      </p:bgPr>
    </p:bg>
    <p:spTree>
      <p:nvGrpSpPr>
        <p:cNvPr id="1" name=""/>
        <p:cNvGrpSpPr/>
        <p:nvPr/>
      </p:nvGrpSpPr>
      <p:grpSpPr>
        <a:xfrm>
          <a:off x="0" y="0"/>
          <a:ext cx="0" cy="0"/>
          <a:chOff x="0" y="0"/>
          <a:chExt cx="0" cy="0"/>
        </a:xfrm>
      </p:grpSpPr>
      <p:sp>
        <p:nvSpPr>
          <p:cNvPr id="10" name="Rectangle 9"/>
          <p:cNvSpPr/>
          <p:nvPr userDrawn="1"/>
        </p:nvSpPr>
        <p:spPr>
          <a:xfrm>
            <a:off x="496051" y="1113523"/>
            <a:ext cx="3474720" cy="4714467"/>
          </a:xfrm>
          <a:prstGeom prst="rect">
            <a:avLst/>
          </a:prstGeom>
          <a:solidFill>
            <a:schemeClr val="bg1">
              <a:lumMod val="95000"/>
            </a:schemeClr>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userDrawn="1"/>
        </p:nvSpPr>
        <p:spPr>
          <a:xfrm>
            <a:off x="11247350" y="-1111937"/>
            <a:ext cx="251992" cy="383310"/>
          </a:xfrm>
          <a:prstGeom prst="rect">
            <a:avLst/>
          </a:prstGeom>
          <a:noFill/>
        </p:spPr>
        <p:txBody>
          <a:bodyPr wrap="none" rtlCol="0">
            <a:spAutoFit/>
          </a:bodyPr>
          <a:lstStyle/>
          <a:p>
            <a:pPr marL="0" marR="0" lvl="0" indent="0" algn="l" defTabSz="960072" rtl="0" eaLnBrk="1" fontAlgn="base" latinLnBrk="0" hangingPunct="1">
              <a:lnSpc>
                <a:spcPct val="100000"/>
              </a:lnSpc>
              <a:spcBef>
                <a:spcPct val="0"/>
              </a:spcBef>
              <a:spcAft>
                <a:spcPct val="0"/>
              </a:spcAft>
              <a:buClrTx/>
              <a:buSzTx/>
              <a:buFontTx/>
              <a:buNone/>
              <a:tabLst/>
              <a:defRPr/>
            </a:pPr>
            <a:r>
              <a:rPr kumimoji="0" lang="en-US" sz="1891" b="0" i="0" u="none" strike="noStrike" kern="1200" cap="none" spc="0" normalizeH="0" baseline="0" noProof="0" dirty="0">
                <a:ln>
                  <a:noFill/>
                </a:ln>
                <a:solidFill>
                  <a:srgbClr val="000000"/>
                </a:solidFill>
                <a:effectLst/>
                <a:uLnTx/>
                <a:uFillTx/>
                <a:latin typeface="Arial" charset="0"/>
                <a:ea typeface="+mn-ea"/>
                <a:cs typeface="+mn-cs"/>
              </a:rPr>
              <a:t> </a:t>
            </a:r>
          </a:p>
        </p:txBody>
      </p:sp>
      <p:sp>
        <p:nvSpPr>
          <p:cNvPr id="6" name="Rectangle 5"/>
          <p:cNvSpPr/>
          <p:nvPr userDrawn="1"/>
        </p:nvSpPr>
        <p:spPr>
          <a:xfrm>
            <a:off x="0" y="666"/>
            <a:ext cx="12191999" cy="787609"/>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endParaRPr>
          </a:p>
        </p:txBody>
      </p:sp>
      <p:sp>
        <p:nvSpPr>
          <p:cNvPr id="9" name="Title Placeholder 37"/>
          <p:cNvSpPr>
            <a:spLocks noGrp="1"/>
          </p:cNvSpPr>
          <p:nvPr>
            <p:ph type="title" hasCustomPrompt="1"/>
          </p:nvPr>
        </p:nvSpPr>
        <p:spPr>
          <a:xfrm>
            <a:off x="5782" y="-30864"/>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defRPr>
            </a:lvl1pPr>
          </a:lstStyle>
          <a:p>
            <a:r>
              <a:rPr lang="en-US" dirty="0"/>
              <a:t>Click to edit slide heading</a:t>
            </a:r>
          </a:p>
        </p:txBody>
      </p:sp>
      <p:sp>
        <p:nvSpPr>
          <p:cNvPr id="5" name="Slide Number Placeholder 3"/>
          <p:cNvSpPr>
            <a:spLocks noGrp="1"/>
          </p:cNvSpPr>
          <p:nvPr>
            <p:ph type="sldNum" sz="quarter" idx="4"/>
          </p:nvPr>
        </p:nvSpPr>
        <p:spPr>
          <a:xfrm>
            <a:off x="192741" y="6356350"/>
            <a:ext cx="443753" cy="365125"/>
          </a:xfrm>
          <a:prstGeom prst="rect">
            <a:avLst/>
          </a:prstGeom>
        </p:spPr>
        <p:txBody>
          <a:bodyPr vert="horz" lIns="91440" tIns="45720" rIns="91440" bIns="45720" rtlCol="0" anchor="ctr"/>
          <a:lstStyle>
            <a:lvl1pPr algn="l">
              <a:defRPr sz="900" b="1">
                <a:solidFill>
                  <a:schemeClr val="tx2"/>
                </a:solidFill>
              </a:defRPr>
            </a:lvl1pPr>
          </a:lstStyle>
          <a:p>
            <a:fld id="{FA06F0F5-DF6A-4E0E-AC03-6B0D0B0A1300}" type="slidenum">
              <a:rPr lang="en-US" smtClean="0"/>
              <a:pPr/>
              <a:t>‹#›</a:t>
            </a:fld>
            <a:endParaRPr lang="en-US"/>
          </a:p>
        </p:txBody>
      </p:sp>
      <p:sp>
        <p:nvSpPr>
          <p:cNvPr id="7" name="Rectangle 6"/>
          <p:cNvSpPr/>
          <p:nvPr userDrawn="1"/>
        </p:nvSpPr>
        <p:spPr>
          <a:xfrm>
            <a:off x="8199735" y="1113523"/>
            <a:ext cx="3474720" cy="4714467"/>
          </a:xfrm>
          <a:prstGeom prst="rect">
            <a:avLst/>
          </a:prstGeom>
          <a:solidFill>
            <a:schemeClr val="bg1">
              <a:lumMod val="95000"/>
            </a:schemeClr>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4358593" y="1113523"/>
            <a:ext cx="3474720" cy="4714467"/>
          </a:xfrm>
          <a:prstGeom prst="rect">
            <a:avLst/>
          </a:prstGeom>
          <a:solidFill>
            <a:schemeClr val="bg1">
              <a:lumMod val="95000"/>
            </a:schemeClr>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3"/>
          <p:cNvSpPr>
            <a:spLocks noGrp="1"/>
          </p:cNvSpPr>
          <p:nvPr>
            <p:ph type="body" sz="quarter" idx="10"/>
          </p:nvPr>
        </p:nvSpPr>
        <p:spPr>
          <a:xfrm>
            <a:off x="495300" y="1112838"/>
            <a:ext cx="3475038" cy="400050"/>
          </a:xfrm>
          <a:prstGeom prst="rect">
            <a:avLst/>
          </a:prstGeom>
        </p:spPr>
        <p:txBody>
          <a:bodyPr anchor="ctr" anchorCtr="0"/>
          <a:lstStyle>
            <a:lvl1pPr algn="ctr">
              <a:defRPr sz="1600" b="1" cap="all" spc="20" baseline="0">
                <a:solidFill>
                  <a:srgbClr val="002F70"/>
                </a:solidFill>
              </a:defRPr>
            </a:lvl1pPr>
          </a:lstStyle>
          <a:p>
            <a:pPr lvl="0"/>
            <a:r>
              <a:rPr lang="en-US"/>
              <a:t>Edit Master text styles</a:t>
            </a:r>
          </a:p>
        </p:txBody>
      </p:sp>
      <p:sp>
        <p:nvSpPr>
          <p:cNvPr id="14" name="Text Placeholder 3"/>
          <p:cNvSpPr>
            <a:spLocks noGrp="1"/>
          </p:cNvSpPr>
          <p:nvPr>
            <p:ph type="body" sz="quarter" idx="11"/>
          </p:nvPr>
        </p:nvSpPr>
        <p:spPr>
          <a:xfrm>
            <a:off x="4369161" y="1112838"/>
            <a:ext cx="3475038" cy="400050"/>
          </a:xfrm>
          <a:prstGeom prst="rect">
            <a:avLst/>
          </a:prstGeom>
        </p:spPr>
        <p:txBody>
          <a:bodyPr anchor="ctr" anchorCtr="0"/>
          <a:lstStyle>
            <a:lvl1pPr algn="ctr">
              <a:defRPr sz="1600" b="1" cap="all" spc="20" baseline="0">
                <a:solidFill>
                  <a:srgbClr val="002F70"/>
                </a:solidFill>
              </a:defRPr>
            </a:lvl1pPr>
          </a:lstStyle>
          <a:p>
            <a:pPr lvl="0"/>
            <a:r>
              <a:rPr lang="en-US"/>
              <a:t>Edit Master text styles</a:t>
            </a:r>
          </a:p>
        </p:txBody>
      </p:sp>
      <p:sp>
        <p:nvSpPr>
          <p:cNvPr id="15" name="Text Placeholder 3"/>
          <p:cNvSpPr>
            <a:spLocks noGrp="1"/>
          </p:cNvSpPr>
          <p:nvPr>
            <p:ph type="body" sz="quarter" idx="12"/>
          </p:nvPr>
        </p:nvSpPr>
        <p:spPr>
          <a:xfrm>
            <a:off x="8196787" y="1112838"/>
            <a:ext cx="3475038" cy="400050"/>
          </a:xfrm>
          <a:prstGeom prst="rect">
            <a:avLst/>
          </a:prstGeom>
        </p:spPr>
        <p:txBody>
          <a:bodyPr anchor="ctr" anchorCtr="0"/>
          <a:lstStyle>
            <a:lvl1pPr algn="ctr">
              <a:defRPr sz="1600" b="1" cap="all" spc="20" baseline="0">
                <a:solidFill>
                  <a:srgbClr val="002F70"/>
                </a:solidFill>
              </a:defRPr>
            </a:lvl1pPr>
          </a:lstStyle>
          <a:p>
            <a:pPr lvl="0"/>
            <a:r>
              <a:rPr lang="en-US"/>
              <a:t>Edit Master text styles</a:t>
            </a:r>
          </a:p>
        </p:txBody>
      </p:sp>
      <p:sp>
        <p:nvSpPr>
          <p:cNvPr id="18" name="Text Placeholder 16"/>
          <p:cNvSpPr>
            <a:spLocks noGrp="1"/>
          </p:cNvSpPr>
          <p:nvPr>
            <p:ph type="body" sz="quarter" idx="14"/>
          </p:nvPr>
        </p:nvSpPr>
        <p:spPr>
          <a:xfrm>
            <a:off x="4358593" y="2535693"/>
            <a:ext cx="3475038" cy="849312"/>
          </a:xfrm>
          <a:prstGeom prst="rect">
            <a:avLst/>
          </a:prstGeom>
        </p:spPr>
        <p:txBody>
          <a:bodyPr anchor="ctr" anchorCtr="1"/>
          <a:lstStyle>
            <a:lvl1pPr algn="ctr">
              <a:lnSpc>
                <a:spcPct val="100000"/>
              </a:lnSpc>
              <a:spcAft>
                <a:spcPts val="600"/>
              </a:spcAft>
              <a:defRPr sz="1500">
                <a:solidFill>
                  <a:schemeClr val="tx1">
                    <a:lumMod val="65000"/>
                    <a:lumOff val="35000"/>
                  </a:schemeClr>
                </a:solidFill>
              </a:defRPr>
            </a:lvl1pPr>
            <a:lvl2pPr>
              <a:lnSpc>
                <a:spcPct val="100000"/>
              </a:lnSpc>
              <a:spcAft>
                <a:spcPts val="1200"/>
              </a:spcAft>
              <a:defRPr sz="1500"/>
            </a:lvl2pPr>
            <a:lvl3pPr>
              <a:lnSpc>
                <a:spcPct val="100000"/>
              </a:lnSpc>
              <a:spcAft>
                <a:spcPts val="1200"/>
              </a:spcAft>
              <a:defRPr sz="1500"/>
            </a:lvl3pPr>
            <a:lvl4pPr>
              <a:lnSpc>
                <a:spcPct val="100000"/>
              </a:lnSpc>
              <a:spcAft>
                <a:spcPts val="1200"/>
              </a:spcAft>
              <a:defRPr sz="1500"/>
            </a:lvl4pPr>
            <a:lvl5pPr>
              <a:lnSpc>
                <a:spcPct val="100000"/>
              </a:lnSpc>
              <a:spcAft>
                <a:spcPts val="1200"/>
              </a:spcAft>
              <a:defRPr sz="1500"/>
            </a:lvl5pPr>
          </a:lstStyle>
          <a:p>
            <a:pPr lvl="0"/>
            <a:r>
              <a:rPr lang="en-US"/>
              <a:t>Edit Master text styles</a:t>
            </a:r>
          </a:p>
        </p:txBody>
      </p:sp>
      <p:sp>
        <p:nvSpPr>
          <p:cNvPr id="17" name="Text Placeholder 16"/>
          <p:cNvSpPr>
            <a:spLocks noGrp="1"/>
          </p:cNvSpPr>
          <p:nvPr>
            <p:ph type="body" sz="quarter" idx="13"/>
          </p:nvPr>
        </p:nvSpPr>
        <p:spPr>
          <a:xfrm>
            <a:off x="495300" y="2535693"/>
            <a:ext cx="3475038" cy="849312"/>
          </a:xfrm>
          <a:prstGeom prst="rect">
            <a:avLst/>
          </a:prstGeom>
        </p:spPr>
        <p:txBody>
          <a:bodyPr anchor="ctr" anchorCtr="1"/>
          <a:lstStyle>
            <a:lvl1pPr algn="ctr">
              <a:lnSpc>
                <a:spcPct val="100000"/>
              </a:lnSpc>
              <a:spcAft>
                <a:spcPts val="600"/>
              </a:spcAft>
              <a:defRPr sz="1500">
                <a:solidFill>
                  <a:schemeClr val="tx1">
                    <a:lumMod val="65000"/>
                    <a:lumOff val="35000"/>
                  </a:schemeClr>
                </a:solidFill>
              </a:defRPr>
            </a:lvl1pPr>
            <a:lvl2pPr>
              <a:lnSpc>
                <a:spcPct val="100000"/>
              </a:lnSpc>
              <a:spcAft>
                <a:spcPts val="1200"/>
              </a:spcAft>
              <a:defRPr sz="1500"/>
            </a:lvl2pPr>
            <a:lvl3pPr>
              <a:lnSpc>
                <a:spcPct val="100000"/>
              </a:lnSpc>
              <a:spcAft>
                <a:spcPts val="1200"/>
              </a:spcAft>
              <a:defRPr sz="1500"/>
            </a:lvl3pPr>
            <a:lvl4pPr>
              <a:lnSpc>
                <a:spcPct val="100000"/>
              </a:lnSpc>
              <a:spcAft>
                <a:spcPts val="1200"/>
              </a:spcAft>
              <a:defRPr sz="1500"/>
            </a:lvl4pPr>
            <a:lvl5pPr>
              <a:lnSpc>
                <a:spcPct val="100000"/>
              </a:lnSpc>
              <a:spcAft>
                <a:spcPts val="1200"/>
              </a:spcAft>
              <a:defRPr sz="1500"/>
            </a:lvl5pPr>
          </a:lstStyle>
          <a:p>
            <a:pPr lvl="0"/>
            <a:r>
              <a:rPr lang="en-US"/>
              <a:t>Edit Master text styles</a:t>
            </a:r>
          </a:p>
        </p:txBody>
      </p:sp>
      <p:sp>
        <p:nvSpPr>
          <p:cNvPr id="19" name="Text Placeholder 16"/>
          <p:cNvSpPr>
            <a:spLocks noGrp="1"/>
          </p:cNvSpPr>
          <p:nvPr>
            <p:ph type="body" sz="quarter" idx="15"/>
          </p:nvPr>
        </p:nvSpPr>
        <p:spPr>
          <a:xfrm>
            <a:off x="8199735" y="2535693"/>
            <a:ext cx="3475038" cy="849312"/>
          </a:xfrm>
          <a:prstGeom prst="rect">
            <a:avLst/>
          </a:prstGeom>
        </p:spPr>
        <p:txBody>
          <a:bodyPr anchor="ctr" anchorCtr="1"/>
          <a:lstStyle>
            <a:lvl1pPr algn="ctr">
              <a:lnSpc>
                <a:spcPct val="100000"/>
              </a:lnSpc>
              <a:spcAft>
                <a:spcPts val="600"/>
              </a:spcAft>
              <a:defRPr sz="1500">
                <a:solidFill>
                  <a:schemeClr val="tx1">
                    <a:lumMod val="65000"/>
                    <a:lumOff val="35000"/>
                  </a:schemeClr>
                </a:solidFill>
              </a:defRPr>
            </a:lvl1pPr>
            <a:lvl2pPr>
              <a:lnSpc>
                <a:spcPct val="100000"/>
              </a:lnSpc>
              <a:spcAft>
                <a:spcPts val="1200"/>
              </a:spcAft>
              <a:defRPr sz="1500"/>
            </a:lvl2pPr>
            <a:lvl3pPr>
              <a:lnSpc>
                <a:spcPct val="100000"/>
              </a:lnSpc>
              <a:spcAft>
                <a:spcPts val="1200"/>
              </a:spcAft>
              <a:defRPr sz="1500"/>
            </a:lvl3pPr>
            <a:lvl4pPr>
              <a:lnSpc>
                <a:spcPct val="100000"/>
              </a:lnSpc>
              <a:spcAft>
                <a:spcPts val="1200"/>
              </a:spcAft>
              <a:defRPr sz="1500"/>
            </a:lvl4pPr>
            <a:lvl5pPr>
              <a:lnSpc>
                <a:spcPct val="100000"/>
              </a:lnSpc>
              <a:spcAft>
                <a:spcPts val="1200"/>
              </a:spcAft>
              <a:defRPr sz="1500"/>
            </a:lvl5pPr>
          </a:lstStyle>
          <a:p>
            <a:pPr lvl="0"/>
            <a:r>
              <a:rPr lang="en-US"/>
              <a:t>Edit Master text styles</a:t>
            </a:r>
          </a:p>
        </p:txBody>
      </p:sp>
      <p:sp>
        <p:nvSpPr>
          <p:cNvPr id="20" name="Oval 19"/>
          <p:cNvSpPr/>
          <p:nvPr userDrawn="1"/>
        </p:nvSpPr>
        <p:spPr>
          <a:xfrm>
            <a:off x="1840166" y="1669428"/>
            <a:ext cx="742946" cy="742946"/>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lumMod val="75000"/>
                </a:schemeClr>
              </a:solidFill>
            </a:endParaRPr>
          </a:p>
        </p:txBody>
      </p:sp>
      <p:sp>
        <p:nvSpPr>
          <p:cNvPr id="21" name="Oval 20"/>
          <p:cNvSpPr/>
          <p:nvPr userDrawn="1"/>
        </p:nvSpPr>
        <p:spPr>
          <a:xfrm>
            <a:off x="5745548" y="1669428"/>
            <a:ext cx="742946" cy="742946"/>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lumMod val="75000"/>
                </a:schemeClr>
              </a:solidFill>
            </a:endParaRPr>
          </a:p>
        </p:txBody>
      </p:sp>
      <p:sp>
        <p:nvSpPr>
          <p:cNvPr id="22" name="Oval 21"/>
          <p:cNvSpPr/>
          <p:nvPr userDrawn="1"/>
        </p:nvSpPr>
        <p:spPr>
          <a:xfrm>
            <a:off x="9558784" y="1669428"/>
            <a:ext cx="742946" cy="742946"/>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lumMod val="75000"/>
                </a:schemeClr>
              </a:solidFill>
            </a:endParaRPr>
          </a:p>
        </p:txBody>
      </p:sp>
      <p:sp>
        <p:nvSpPr>
          <p:cNvPr id="23" name="Oval 22"/>
          <p:cNvSpPr/>
          <p:nvPr userDrawn="1"/>
        </p:nvSpPr>
        <p:spPr>
          <a:xfrm>
            <a:off x="9558784" y="3811156"/>
            <a:ext cx="742946" cy="742946"/>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lumMod val="75000"/>
                </a:schemeClr>
              </a:solidFill>
            </a:endParaRPr>
          </a:p>
        </p:txBody>
      </p:sp>
      <p:sp>
        <p:nvSpPr>
          <p:cNvPr id="24" name="Oval 23"/>
          <p:cNvSpPr/>
          <p:nvPr userDrawn="1"/>
        </p:nvSpPr>
        <p:spPr>
          <a:xfrm>
            <a:off x="1840166" y="3811156"/>
            <a:ext cx="742946" cy="742946"/>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lumMod val="75000"/>
                </a:schemeClr>
              </a:solidFill>
            </a:endParaRPr>
          </a:p>
        </p:txBody>
      </p:sp>
      <p:sp>
        <p:nvSpPr>
          <p:cNvPr id="25" name="Oval 24"/>
          <p:cNvSpPr/>
          <p:nvPr userDrawn="1"/>
        </p:nvSpPr>
        <p:spPr>
          <a:xfrm>
            <a:off x="5745548" y="3811156"/>
            <a:ext cx="742946" cy="742946"/>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lumMod val="75000"/>
                </a:schemeClr>
              </a:solidFill>
            </a:endParaRPr>
          </a:p>
        </p:txBody>
      </p:sp>
      <p:sp>
        <p:nvSpPr>
          <p:cNvPr id="29" name="Text Placeholder 16"/>
          <p:cNvSpPr>
            <a:spLocks noGrp="1"/>
          </p:cNvSpPr>
          <p:nvPr>
            <p:ph type="body" sz="quarter" idx="16"/>
          </p:nvPr>
        </p:nvSpPr>
        <p:spPr>
          <a:xfrm>
            <a:off x="4358593" y="4658406"/>
            <a:ext cx="3475038" cy="849312"/>
          </a:xfrm>
          <a:prstGeom prst="rect">
            <a:avLst/>
          </a:prstGeom>
        </p:spPr>
        <p:txBody>
          <a:bodyPr anchor="ctr" anchorCtr="1"/>
          <a:lstStyle>
            <a:lvl1pPr algn="ctr">
              <a:lnSpc>
                <a:spcPct val="100000"/>
              </a:lnSpc>
              <a:spcAft>
                <a:spcPts val="600"/>
              </a:spcAft>
              <a:defRPr sz="1500">
                <a:solidFill>
                  <a:schemeClr val="tx1">
                    <a:lumMod val="65000"/>
                    <a:lumOff val="35000"/>
                  </a:schemeClr>
                </a:solidFill>
              </a:defRPr>
            </a:lvl1pPr>
            <a:lvl2pPr>
              <a:lnSpc>
                <a:spcPct val="100000"/>
              </a:lnSpc>
              <a:spcAft>
                <a:spcPts val="1200"/>
              </a:spcAft>
              <a:defRPr sz="1500"/>
            </a:lvl2pPr>
            <a:lvl3pPr>
              <a:lnSpc>
                <a:spcPct val="100000"/>
              </a:lnSpc>
              <a:spcAft>
                <a:spcPts val="1200"/>
              </a:spcAft>
              <a:defRPr sz="1500"/>
            </a:lvl3pPr>
            <a:lvl4pPr>
              <a:lnSpc>
                <a:spcPct val="100000"/>
              </a:lnSpc>
              <a:spcAft>
                <a:spcPts val="1200"/>
              </a:spcAft>
              <a:defRPr sz="1500"/>
            </a:lvl4pPr>
            <a:lvl5pPr>
              <a:lnSpc>
                <a:spcPct val="100000"/>
              </a:lnSpc>
              <a:spcAft>
                <a:spcPts val="1200"/>
              </a:spcAft>
              <a:defRPr sz="1500"/>
            </a:lvl5pPr>
          </a:lstStyle>
          <a:p>
            <a:pPr lvl="0"/>
            <a:r>
              <a:rPr lang="en-US"/>
              <a:t>Edit Master text styles</a:t>
            </a:r>
          </a:p>
        </p:txBody>
      </p:sp>
      <p:sp>
        <p:nvSpPr>
          <p:cNvPr id="30" name="Text Placeholder 16"/>
          <p:cNvSpPr>
            <a:spLocks noGrp="1"/>
          </p:cNvSpPr>
          <p:nvPr>
            <p:ph type="body" sz="quarter" idx="17"/>
          </p:nvPr>
        </p:nvSpPr>
        <p:spPr>
          <a:xfrm>
            <a:off x="495300" y="4658406"/>
            <a:ext cx="3475038" cy="849312"/>
          </a:xfrm>
          <a:prstGeom prst="rect">
            <a:avLst/>
          </a:prstGeom>
        </p:spPr>
        <p:txBody>
          <a:bodyPr anchor="ctr" anchorCtr="1"/>
          <a:lstStyle>
            <a:lvl1pPr algn="ctr">
              <a:lnSpc>
                <a:spcPct val="100000"/>
              </a:lnSpc>
              <a:spcAft>
                <a:spcPts val="600"/>
              </a:spcAft>
              <a:defRPr sz="1500">
                <a:solidFill>
                  <a:schemeClr val="tx1">
                    <a:lumMod val="65000"/>
                    <a:lumOff val="35000"/>
                  </a:schemeClr>
                </a:solidFill>
              </a:defRPr>
            </a:lvl1pPr>
            <a:lvl2pPr>
              <a:lnSpc>
                <a:spcPct val="100000"/>
              </a:lnSpc>
              <a:spcAft>
                <a:spcPts val="1200"/>
              </a:spcAft>
              <a:defRPr sz="1500"/>
            </a:lvl2pPr>
            <a:lvl3pPr>
              <a:lnSpc>
                <a:spcPct val="100000"/>
              </a:lnSpc>
              <a:spcAft>
                <a:spcPts val="1200"/>
              </a:spcAft>
              <a:defRPr sz="1500"/>
            </a:lvl3pPr>
            <a:lvl4pPr>
              <a:lnSpc>
                <a:spcPct val="100000"/>
              </a:lnSpc>
              <a:spcAft>
                <a:spcPts val="1200"/>
              </a:spcAft>
              <a:defRPr sz="1500"/>
            </a:lvl4pPr>
            <a:lvl5pPr>
              <a:lnSpc>
                <a:spcPct val="100000"/>
              </a:lnSpc>
              <a:spcAft>
                <a:spcPts val="1200"/>
              </a:spcAft>
              <a:defRPr sz="1500"/>
            </a:lvl5pPr>
          </a:lstStyle>
          <a:p>
            <a:pPr lvl="0"/>
            <a:r>
              <a:rPr lang="en-US"/>
              <a:t>Edit Master text styles</a:t>
            </a:r>
          </a:p>
        </p:txBody>
      </p:sp>
      <p:sp>
        <p:nvSpPr>
          <p:cNvPr id="31" name="Text Placeholder 16"/>
          <p:cNvSpPr>
            <a:spLocks noGrp="1"/>
          </p:cNvSpPr>
          <p:nvPr>
            <p:ph type="body" sz="quarter" idx="18"/>
          </p:nvPr>
        </p:nvSpPr>
        <p:spPr>
          <a:xfrm>
            <a:off x="8199735" y="4658406"/>
            <a:ext cx="3475038" cy="849312"/>
          </a:xfrm>
          <a:prstGeom prst="rect">
            <a:avLst/>
          </a:prstGeom>
        </p:spPr>
        <p:txBody>
          <a:bodyPr anchor="ctr" anchorCtr="1"/>
          <a:lstStyle>
            <a:lvl1pPr algn="ctr">
              <a:lnSpc>
                <a:spcPct val="100000"/>
              </a:lnSpc>
              <a:spcAft>
                <a:spcPts val="600"/>
              </a:spcAft>
              <a:defRPr sz="1500">
                <a:solidFill>
                  <a:schemeClr val="tx1">
                    <a:lumMod val="65000"/>
                    <a:lumOff val="35000"/>
                  </a:schemeClr>
                </a:solidFill>
              </a:defRPr>
            </a:lvl1pPr>
            <a:lvl2pPr>
              <a:lnSpc>
                <a:spcPct val="100000"/>
              </a:lnSpc>
              <a:spcAft>
                <a:spcPts val="1200"/>
              </a:spcAft>
              <a:defRPr sz="1500"/>
            </a:lvl2pPr>
            <a:lvl3pPr>
              <a:lnSpc>
                <a:spcPct val="100000"/>
              </a:lnSpc>
              <a:spcAft>
                <a:spcPts val="1200"/>
              </a:spcAft>
              <a:defRPr sz="1500"/>
            </a:lvl3pPr>
            <a:lvl4pPr>
              <a:lnSpc>
                <a:spcPct val="100000"/>
              </a:lnSpc>
              <a:spcAft>
                <a:spcPts val="1200"/>
              </a:spcAft>
              <a:defRPr sz="1500"/>
            </a:lvl4pPr>
            <a:lvl5pPr>
              <a:lnSpc>
                <a:spcPct val="100000"/>
              </a:lnSpc>
              <a:spcAft>
                <a:spcPts val="1200"/>
              </a:spcAft>
              <a:defRPr sz="1500"/>
            </a:lvl5pPr>
          </a:lstStyle>
          <a:p>
            <a:pPr lvl="0"/>
            <a:r>
              <a:rPr lang="en-US"/>
              <a:t>Edit Master text styles</a:t>
            </a:r>
          </a:p>
        </p:txBody>
      </p:sp>
      <p:sp>
        <p:nvSpPr>
          <p:cNvPr id="34" name="Text Placeholder 33"/>
          <p:cNvSpPr>
            <a:spLocks noGrp="1"/>
          </p:cNvSpPr>
          <p:nvPr>
            <p:ph type="body" sz="quarter" idx="19"/>
          </p:nvPr>
        </p:nvSpPr>
        <p:spPr>
          <a:xfrm>
            <a:off x="496051" y="6065838"/>
            <a:ext cx="7337262" cy="563562"/>
          </a:xfrm>
          <a:prstGeom prst="rect">
            <a:avLst/>
          </a:prstGeom>
        </p:spPr>
        <p:txBody>
          <a:bodyPr lIns="0" rIns="0"/>
          <a:lstStyle>
            <a:lvl1pPr>
              <a:lnSpc>
                <a:spcPct val="100000"/>
              </a:lnSpc>
              <a:spcAft>
                <a:spcPts val="100"/>
              </a:spcAft>
              <a:defRPr sz="1000"/>
            </a:lvl1pPr>
          </a:lstStyle>
          <a:p>
            <a:pPr lvl="0"/>
            <a:r>
              <a:rPr lang="en-US"/>
              <a:t>Edit Master text styles</a:t>
            </a:r>
          </a:p>
        </p:txBody>
      </p:sp>
    </p:spTree>
    <p:extLst>
      <p:ext uri="{BB962C8B-B14F-4D97-AF65-F5344CB8AC3E}">
        <p14:creationId xmlns:p14="http://schemas.microsoft.com/office/powerpoint/2010/main" val="284789205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6-Blue bar-gray backgroun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666"/>
            <a:ext cx="12191999" cy="787609"/>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endParaRPr>
          </a:p>
        </p:txBody>
      </p:sp>
      <p:sp>
        <p:nvSpPr>
          <p:cNvPr id="8" name="Title Placeholder 37"/>
          <p:cNvSpPr>
            <a:spLocks noGrp="1"/>
          </p:cNvSpPr>
          <p:nvPr>
            <p:ph type="title" hasCustomPrompt="1"/>
          </p:nvPr>
        </p:nvSpPr>
        <p:spPr>
          <a:xfrm>
            <a:off x="2" y="0"/>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defRPr>
            </a:lvl1pPr>
          </a:lstStyle>
          <a:p>
            <a:r>
              <a:rPr lang="en-US" dirty="0"/>
              <a:t>Click to edit slide heading</a:t>
            </a:r>
          </a:p>
        </p:txBody>
      </p:sp>
      <p:sp>
        <p:nvSpPr>
          <p:cNvPr id="4" name="Slide Number Placeholder 3"/>
          <p:cNvSpPr>
            <a:spLocks noGrp="1"/>
          </p:cNvSpPr>
          <p:nvPr>
            <p:ph type="sldNum" sz="quarter" idx="4"/>
          </p:nvPr>
        </p:nvSpPr>
        <p:spPr>
          <a:xfrm>
            <a:off x="192741" y="6356350"/>
            <a:ext cx="443753" cy="365125"/>
          </a:xfrm>
          <a:prstGeom prst="rect">
            <a:avLst/>
          </a:prstGeom>
        </p:spPr>
        <p:txBody>
          <a:bodyPr vert="horz" lIns="91440" tIns="45720" rIns="91440" bIns="45720" rtlCol="0" anchor="ctr"/>
          <a:lstStyle>
            <a:lvl1pPr algn="l">
              <a:defRPr sz="900" b="1">
                <a:solidFill>
                  <a:schemeClr val="tx2"/>
                </a:solidFill>
              </a:defRPr>
            </a:lvl1pPr>
          </a:lstStyle>
          <a:p>
            <a:fld id="{FA06F0F5-DF6A-4E0E-AC03-6B0D0B0A1300}" type="slidenum">
              <a:rPr lang="en-US" smtClean="0"/>
              <a:pPr/>
              <a:t>‹#›</a:t>
            </a:fld>
            <a:endParaRPr lang="en-US"/>
          </a:p>
        </p:txBody>
      </p:sp>
    </p:spTree>
    <p:extLst>
      <p:ext uri="{BB962C8B-B14F-4D97-AF65-F5344CB8AC3E}">
        <p14:creationId xmlns:p14="http://schemas.microsoft.com/office/powerpoint/2010/main" val="1557438843"/>
      </p:ext>
    </p:extLst>
  </p:cSld>
  <p:clrMapOvr>
    <a:overrideClrMapping bg1="lt1" tx1="dk1" bg2="lt2" tx2="dk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Who We Are PP gray background">
    <p:bg>
      <p:bgRef idx="1001">
        <a:schemeClr val="bg1"/>
      </p:bgRef>
    </p:bg>
    <p:spTree>
      <p:nvGrpSpPr>
        <p:cNvPr id="1" name=""/>
        <p:cNvGrpSpPr/>
        <p:nvPr/>
      </p:nvGrpSpPr>
      <p:grpSpPr>
        <a:xfrm>
          <a:off x="0" y="0"/>
          <a:ext cx="0" cy="0"/>
          <a:chOff x="0" y="0"/>
          <a:chExt cx="0" cy="0"/>
        </a:xfrm>
      </p:grpSpPr>
      <p:pic>
        <p:nvPicPr>
          <p:cNvPr id="24" name="Picture 2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23964" y="1368425"/>
            <a:ext cx="5572086" cy="3714383"/>
          </a:xfrm>
          <a:prstGeom prst="rect">
            <a:avLst/>
          </a:prstGeom>
          <a:noFill/>
        </p:spPr>
      </p:pic>
      <p:sp>
        <p:nvSpPr>
          <p:cNvPr id="22" name="Rectangle 21" hidden="1"/>
          <p:cNvSpPr/>
          <p:nvPr userDrawn="1"/>
        </p:nvSpPr>
        <p:spPr>
          <a:xfrm>
            <a:off x="-24938" y="5308671"/>
            <a:ext cx="12216384" cy="1596043"/>
          </a:xfrm>
          <a:prstGeom prst="rect">
            <a:avLst/>
          </a:prstGeom>
          <a:solidFill>
            <a:srgbClr val="002F70">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endParaRPr lang="en-US" sz="1350" dirty="0"/>
          </a:p>
        </p:txBody>
      </p:sp>
      <p:grpSp>
        <p:nvGrpSpPr>
          <p:cNvPr id="8" name="Group 7"/>
          <p:cNvGrpSpPr/>
          <p:nvPr userDrawn="1"/>
        </p:nvGrpSpPr>
        <p:grpSpPr>
          <a:xfrm>
            <a:off x="7572455" y="1368425"/>
            <a:ext cx="3666956" cy="3689131"/>
            <a:chOff x="7012369" y="1565306"/>
            <a:chExt cx="4443873" cy="3689131"/>
          </a:xfrm>
          <a:solidFill>
            <a:schemeClr val="bg1">
              <a:lumMod val="95000"/>
            </a:schemeClr>
          </a:solidFill>
        </p:grpSpPr>
        <p:sp>
          <p:nvSpPr>
            <p:cNvPr id="9" name="Rectangle 8"/>
            <p:cNvSpPr/>
            <p:nvPr userDrawn="1"/>
          </p:nvSpPr>
          <p:spPr>
            <a:xfrm>
              <a:off x="7012369" y="1565306"/>
              <a:ext cx="4443873" cy="3689131"/>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userDrawn="1"/>
          </p:nvSpPr>
          <p:spPr>
            <a:xfrm>
              <a:off x="7167532" y="2039454"/>
              <a:ext cx="4133546" cy="2677656"/>
            </a:xfrm>
            <a:prstGeom prst="rect">
              <a:avLst/>
            </a:prstGeom>
            <a:grpFill/>
          </p:spPr>
          <p:txBody>
            <a:bodyPr wrap="square" rtlCol="0">
              <a:spAutoFit/>
            </a:bodyPr>
            <a:lstStyle/>
            <a:p>
              <a:pPr algn="ctr"/>
              <a:r>
                <a:rPr lang="en-US" sz="2400" dirty="0">
                  <a:solidFill>
                    <a:srgbClr val="404040"/>
                  </a:solidFill>
                  <a:latin typeface="Arial" panose="020B0604020202020204" pitchFamily="34" charset="0"/>
                  <a:cs typeface="Arial" panose="020B0604020202020204" pitchFamily="34" charset="0"/>
                </a:rPr>
                <a:t>Advancing the financial services industry by empowering our </a:t>
              </a:r>
              <a:br>
                <a:rPr lang="en-US" sz="2400" dirty="0">
                  <a:solidFill>
                    <a:srgbClr val="404040"/>
                  </a:solidFill>
                  <a:latin typeface="Arial" panose="020B0604020202020204" pitchFamily="34" charset="0"/>
                  <a:cs typeface="Arial" panose="020B0604020202020204" pitchFamily="34" charset="0"/>
                </a:rPr>
              </a:br>
              <a:r>
                <a:rPr lang="en-US" sz="2400" dirty="0">
                  <a:solidFill>
                    <a:srgbClr val="404040"/>
                  </a:solidFill>
                  <a:latin typeface="Arial" panose="020B0604020202020204" pitchFamily="34" charset="0"/>
                  <a:cs typeface="Arial" panose="020B0604020202020204" pitchFamily="34" charset="0"/>
                </a:rPr>
                <a:t>members with </a:t>
              </a:r>
              <a:r>
                <a:rPr lang="en-US" sz="2400" b="1" dirty="0">
                  <a:solidFill>
                    <a:srgbClr val="002F70"/>
                  </a:solidFill>
                  <a:latin typeface="Arial" panose="020B0604020202020204" pitchFamily="34" charset="0"/>
                  <a:cs typeface="Arial" panose="020B0604020202020204" pitchFamily="34" charset="0"/>
                </a:rPr>
                <a:t>insights</a:t>
              </a:r>
              <a:r>
                <a:rPr lang="en-US" sz="2400" dirty="0">
                  <a:solidFill>
                    <a:srgbClr val="404040"/>
                  </a:solidFill>
                  <a:latin typeface="Arial" panose="020B0604020202020204" pitchFamily="34" charset="0"/>
                  <a:cs typeface="Arial" panose="020B0604020202020204" pitchFamily="34" charset="0"/>
                </a:rPr>
                <a:t>, </a:t>
              </a:r>
              <a:r>
                <a:rPr lang="en-US" sz="2400" b="1" dirty="0">
                  <a:solidFill>
                    <a:srgbClr val="002F70"/>
                  </a:solidFill>
                  <a:latin typeface="Arial" panose="020B0604020202020204" pitchFamily="34" charset="0"/>
                  <a:cs typeface="Arial" panose="020B0604020202020204" pitchFamily="34" charset="0"/>
                </a:rPr>
                <a:t>connections</a:t>
              </a:r>
              <a:r>
                <a:rPr lang="en-US" sz="2400" dirty="0">
                  <a:solidFill>
                    <a:srgbClr val="404040"/>
                  </a:solidFill>
                  <a:latin typeface="Arial" panose="020B0604020202020204" pitchFamily="34" charset="0"/>
                  <a:cs typeface="Arial" panose="020B0604020202020204" pitchFamily="34" charset="0"/>
                </a:rPr>
                <a:t>, </a:t>
              </a:r>
              <a:r>
                <a:rPr lang="en-US" sz="2400" b="1" dirty="0">
                  <a:solidFill>
                    <a:srgbClr val="002F70"/>
                  </a:solidFill>
                  <a:latin typeface="Arial" panose="020B0604020202020204" pitchFamily="34" charset="0"/>
                  <a:cs typeface="Arial" panose="020B0604020202020204" pitchFamily="34" charset="0"/>
                </a:rPr>
                <a:t>knowledge</a:t>
              </a:r>
              <a:r>
                <a:rPr lang="en-US" sz="2400" dirty="0">
                  <a:solidFill>
                    <a:srgbClr val="404040"/>
                  </a:solidFill>
                  <a:latin typeface="Arial" panose="020B0604020202020204" pitchFamily="34" charset="0"/>
                  <a:cs typeface="Arial" panose="020B0604020202020204" pitchFamily="34" charset="0"/>
                </a:rPr>
                <a:t> and </a:t>
              </a:r>
              <a:r>
                <a:rPr lang="en-US" sz="2400" b="1" dirty="0">
                  <a:solidFill>
                    <a:srgbClr val="002F70"/>
                  </a:solidFill>
                  <a:latin typeface="Arial" panose="020B0604020202020204" pitchFamily="34" charset="0"/>
                  <a:cs typeface="Arial" panose="020B0604020202020204" pitchFamily="34" charset="0"/>
                </a:rPr>
                <a:t>solutions</a:t>
              </a:r>
              <a:endParaRPr lang="en-US" sz="2400" b="1" dirty="0">
                <a:solidFill>
                  <a:srgbClr val="002F70"/>
                </a:solidFill>
              </a:endParaRPr>
            </a:p>
          </p:txBody>
        </p:sp>
      </p:grpSp>
      <p:sp>
        <p:nvSpPr>
          <p:cNvPr id="29" name="Slide Number Placeholder 2"/>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a:t>
            </a:fld>
            <a:endParaRPr lang="en-US" sz="900" dirty="0"/>
          </a:p>
        </p:txBody>
      </p:sp>
      <p:pic>
        <p:nvPicPr>
          <p:cNvPr id="11" name="Picture 1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564786" y="6070461"/>
            <a:ext cx="2208114" cy="652335"/>
          </a:xfrm>
          <a:prstGeom prst="rect">
            <a:avLst/>
          </a:prstGeom>
        </p:spPr>
      </p:pic>
    </p:spTree>
    <p:extLst>
      <p:ext uri="{BB962C8B-B14F-4D97-AF65-F5344CB8AC3E}">
        <p14:creationId xmlns:p14="http://schemas.microsoft.com/office/powerpoint/2010/main" val="3544058102"/>
      </p:ext>
    </p:extLst>
  </p:cSld>
  <p:clrMapOvr>
    <a:overrideClrMapping bg1="lt1" tx1="dk1" bg2="lt2" tx2="dk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Who We Are background Opt 2">
    <p:spTree>
      <p:nvGrpSpPr>
        <p:cNvPr id="1" name=""/>
        <p:cNvGrpSpPr/>
        <p:nvPr/>
      </p:nvGrpSpPr>
      <p:grpSpPr>
        <a:xfrm>
          <a:off x="0" y="0"/>
          <a:ext cx="0" cy="0"/>
          <a:chOff x="0" y="0"/>
          <a:chExt cx="0" cy="0"/>
        </a:xfrm>
      </p:grpSpPr>
      <p:grpSp>
        <p:nvGrpSpPr>
          <p:cNvPr id="5" name="Group 4"/>
          <p:cNvGrpSpPr/>
          <p:nvPr userDrawn="1"/>
        </p:nvGrpSpPr>
        <p:grpSpPr>
          <a:xfrm>
            <a:off x="1051820" y="1368425"/>
            <a:ext cx="4443873" cy="3689131"/>
            <a:chOff x="935277" y="1565306"/>
            <a:chExt cx="4443873" cy="3689131"/>
          </a:xfrm>
          <a:solidFill>
            <a:schemeClr val="bg1">
              <a:lumMod val="95000"/>
            </a:schemeClr>
          </a:solidFill>
        </p:grpSpPr>
        <p:sp>
          <p:nvSpPr>
            <p:cNvPr id="6" name="Rectangle 5"/>
            <p:cNvSpPr/>
            <p:nvPr userDrawn="1"/>
          </p:nvSpPr>
          <p:spPr>
            <a:xfrm>
              <a:off x="935277" y="1565306"/>
              <a:ext cx="4443873" cy="3689131"/>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userDrawn="1"/>
          </p:nvSpPr>
          <p:spPr>
            <a:xfrm>
              <a:off x="1063744" y="1773082"/>
              <a:ext cx="4133546" cy="3234219"/>
            </a:xfrm>
            <a:prstGeom prst="rect">
              <a:avLst/>
            </a:prstGeom>
            <a:grpFill/>
          </p:spPr>
          <p:txBody>
            <a:bodyPr wrap="square" rtlCol="0">
              <a:spAutoFit/>
            </a:bodyPr>
            <a:lstStyle/>
            <a:p>
              <a:pPr marR="0" lvl="0" algn="ctr" defTabSz="914400" rtl="0" eaLnBrk="1" fontAlgn="auto" latinLnBrk="0" hangingPunct="1">
                <a:lnSpc>
                  <a:spcPts val="35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Our Mission</a:t>
              </a:r>
            </a:p>
            <a:p>
              <a:pPr marL="0" marR="0" lvl="0" indent="0" algn="ctr" defTabSz="914400" rtl="0" eaLnBrk="1" fontAlgn="auto" latinLnBrk="0" hangingPunct="1">
                <a:lnSpc>
                  <a:spcPts val="3500"/>
                </a:lnSpc>
                <a:spcBef>
                  <a:spcPts val="0"/>
                </a:spcBef>
                <a:spcAft>
                  <a:spcPts val="0"/>
                </a:spcAft>
                <a:buClrTx/>
                <a:buSzTx/>
                <a:buFontTx/>
                <a:buNone/>
                <a:tabLst/>
                <a:defRPr/>
              </a:pPr>
              <a:r>
                <a:rPr lang="en-US" sz="2400" dirty="0">
                  <a:solidFill>
                    <a:schemeClr val="tx1">
                      <a:lumMod val="65000"/>
                      <a:lumOff val="35000"/>
                    </a:schemeClr>
                  </a:solidFill>
                  <a:latin typeface="Arial" panose="020B0604020202020204" pitchFamily="34" charset="0"/>
                  <a:cs typeface="Arial" panose="020B0604020202020204" pitchFamily="34" charset="0"/>
                </a:rPr>
                <a:t>is to advance</a:t>
              </a:r>
              <a:r>
                <a:rPr kumimoji="0" lang="en-US" sz="2400" i="0" u="none" strike="noStrike" kern="1200" cap="none" spc="0" normalizeH="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 </a:t>
              </a:r>
              <a:r>
                <a:rPr kumimoji="0" lang="en-US" sz="2400" i="0" u="none" strike="noStrike" kern="1200" cap="none" spc="0" normalizeH="0" baseline="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the</a:t>
              </a:r>
              <a:r>
                <a:rPr lang="en-US" sz="2400" dirty="0">
                  <a:solidFill>
                    <a:schemeClr val="tx1">
                      <a:lumMod val="65000"/>
                      <a:lumOff val="35000"/>
                    </a:schemeClr>
                  </a:solidFill>
                  <a:latin typeface="Arial" panose="020B0604020202020204" pitchFamily="34" charset="0"/>
                  <a:cs typeface="Arial" panose="020B0604020202020204" pitchFamily="34" charset="0"/>
                </a:rPr>
                <a:t> </a:t>
              </a:r>
              <a:br>
                <a:rPr lang="en-US" sz="2400" dirty="0">
                  <a:solidFill>
                    <a:schemeClr val="tx1">
                      <a:lumMod val="65000"/>
                      <a:lumOff val="35000"/>
                    </a:schemeClr>
                  </a:solidFill>
                  <a:latin typeface="Arial" panose="020B0604020202020204" pitchFamily="34" charset="0"/>
                  <a:cs typeface="Arial" panose="020B0604020202020204" pitchFamily="34" charset="0"/>
                </a:rPr>
              </a:br>
              <a:r>
                <a:rPr lang="en-US" sz="2400" dirty="0">
                  <a:solidFill>
                    <a:schemeClr val="tx1">
                      <a:lumMod val="65000"/>
                      <a:lumOff val="35000"/>
                    </a:schemeClr>
                  </a:solidFill>
                  <a:latin typeface="Arial" panose="020B0604020202020204" pitchFamily="34" charset="0"/>
                  <a:cs typeface="Arial" panose="020B0604020202020204" pitchFamily="34" charset="0"/>
                </a:rPr>
                <a:t>insurance and </a:t>
              </a:r>
              <a:r>
                <a:rPr kumimoji="0" lang="en-US" sz="2400" i="0" u="none" strike="noStrike" kern="1200" cap="none" spc="0" normalizeH="0" baseline="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financial services industry</a:t>
              </a:r>
              <a:r>
                <a:rPr kumimoji="0" lang="en-US" sz="2400" i="0" u="none" strike="noStrike" kern="1200" cap="none" spc="0" normalizeH="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 </a:t>
              </a:r>
              <a:r>
                <a:rPr kumimoji="0" lang="en-US" sz="2400" i="0" u="none" strike="noStrike" kern="1200" cap="none" spc="0" normalizeH="0" baseline="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by empowering our members</a:t>
              </a:r>
              <a:br>
                <a:rPr kumimoji="0" lang="en-US" sz="2400" i="0" u="none" strike="noStrike" kern="1200" cap="none" spc="0" normalizeH="0" baseline="0" noProof="0" dirty="0">
                  <a:ln>
                    <a:noFill/>
                  </a:ln>
                  <a:solidFill>
                    <a:schemeClr val="bg1"/>
                  </a:solidFill>
                  <a:uLnTx/>
                  <a:uFillTx/>
                  <a:latin typeface="Arial" panose="020B0604020202020204" pitchFamily="34" charset="0"/>
                  <a:cs typeface="Arial" panose="020B0604020202020204" pitchFamily="34" charset="0"/>
                </a:rPr>
              </a:br>
              <a:r>
                <a:rPr lang="en-US" sz="2400" dirty="0">
                  <a:solidFill>
                    <a:schemeClr val="tx1">
                      <a:lumMod val="65000"/>
                      <a:lumOff val="35000"/>
                    </a:schemeClr>
                  </a:solidFill>
                  <a:latin typeface="Arial" panose="020B0604020202020204" pitchFamily="34" charset="0"/>
                  <a:cs typeface="Arial" panose="020B0604020202020204" pitchFamily="34" charset="0"/>
                </a:rPr>
                <a:t>w</a:t>
              </a:r>
              <a:r>
                <a:rPr kumimoji="0" lang="en-US" sz="2400" i="0" u="none" strike="noStrike" kern="1200" cap="none" spc="0" normalizeH="0" baseline="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ith</a:t>
              </a:r>
              <a:r>
                <a:rPr lang="en-US" sz="2400" dirty="0">
                  <a:solidFill>
                    <a:schemeClr val="tx1">
                      <a:lumMod val="65000"/>
                      <a:lumOff val="35000"/>
                    </a:schemeClr>
                  </a:solidFill>
                  <a:latin typeface="Arial" panose="020B0604020202020204" pitchFamily="34" charset="0"/>
                  <a:cs typeface="Arial" panose="020B0604020202020204" pitchFamily="34" charset="0"/>
                </a:rPr>
                <a:t> </a:t>
              </a:r>
              <a:r>
                <a:rPr kumimoji="0" lang="en-US" sz="2400" b="1" i="0" u="none" strike="noStrike" kern="1200" cap="none" spc="0" normalizeH="0" baseline="0" noProof="0" dirty="0">
                  <a:ln>
                    <a:noFill/>
                  </a:ln>
                  <a:solidFill>
                    <a:srgbClr val="002F70"/>
                  </a:solidFill>
                  <a:uLnTx/>
                  <a:uFillTx/>
                  <a:latin typeface="Arial" panose="020B0604020202020204" pitchFamily="34" charset="0"/>
                  <a:cs typeface="Arial" panose="020B0604020202020204" pitchFamily="34" charset="0"/>
                </a:rPr>
                <a:t>knowledge</a:t>
              </a:r>
              <a:r>
                <a:rPr kumimoji="0" lang="en-US" sz="2400" i="0" u="none" strike="noStrike" kern="1200" cap="none" spc="0" normalizeH="0" baseline="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a:t>
              </a:r>
              <a:r>
                <a:rPr kumimoji="0" lang="en-US" sz="2400" i="0" u="none" strike="noStrike" kern="1200" cap="none" spc="0" normalizeH="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 </a:t>
              </a:r>
              <a:r>
                <a:rPr kumimoji="0" lang="en-US" sz="2400" b="1" i="0" u="none" strike="noStrike" kern="1200" cap="none" spc="0" normalizeH="0" baseline="0" noProof="0" dirty="0">
                  <a:ln>
                    <a:noFill/>
                  </a:ln>
                  <a:solidFill>
                    <a:srgbClr val="002F70"/>
                  </a:solidFill>
                  <a:uLnTx/>
                  <a:uFillTx/>
                  <a:latin typeface="Arial" panose="020B0604020202020204" pitchFamily="34" charset="0"/>
                  <a:cs typeface="Arial" panose="020B0604020202020204" pitchFamily="34" charset="0"/>
                </a:rPr>
                <a:t>insights</a:t>
              </a:r>
              <a:r>
                <a:rPr kumimoji="0" lang="en-US" sz="2400" i="0" u="none" strike="noStrike" kern="1200" cap="none" spc="0" normalizeH="0" baseline="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 </a:t>
              </a:r>
              <a:r>
                <a:rPr kumimoji="0" lang="en-US" sz="2400" b="1" i="0" u="none" strike="noStrike" kern="1200" cap="none" spc="0" normalizeH="0" baseline="0" noProof="0" dirty="0">
                  <a:ln>
                    <a:noFill/>
                  </a:ln>
                  <a:solidFill>
                    <a:srgbClr val="002F70"/>
                  </a:solidFill>
                  <a:uLnTx/>
                  <a:uFillTx/>
                  <a:latin typeface="Arial" panose="020B0604020202020204" pitchFamily="34" charset="0"/>
                  <a:cs typeface="Arial" panose="020B0604020202020204" pitchFamily="34" charset="0"/>
                </a:rPr>
                <a:t>connections</a:t>
              </a:r>
              <a:r>
                <a:rPr kumimoji="0" lang="en-US" sz="2400" i="0" u="none" strike="noStrike" kern="1200" cap="none" spc="0" normalizeH="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 </a:t>
              </a:r>
              <a:r>
                <a:rPr kumimoji="0" lang="en-US" sz="2400" i="0" u="none" strike="noStrike" kern="1200" cap="none" spc="0" normalizeH="0" baseline="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and </a:t>
              </a:r>
              <a:r>
                <a:rPr kumimoji="0" lang="en-US" sz="2400" b="1" i="0" u="none" strike="noStrike" kern="1200" cap="none" spc="0" normalizeH="0" baseline="0" noProof="0" dirty="0">
                  <a:ln>
                    <a:noFill/>
                  </a:ln>
                  <a:solidFill>
                    <a:srgbClr val="002F70"/>
                  </a:solidFill>
                  <a:uLnTx/>
                  <a:uFillTx/>
                  <a:latin typeface="Arial" panose="020B0604020202020204" pitchFamily="34" charset="0"/>
                  <a:cs typeface="Arial" panose="020B0604020202020204" pitchFamily="34" charset="0"/>
                </a:rPr>
                <a:t>solutions</a:t>
              </a:r>
              <a:r>
                <a:rPr kumimoji="0" lang="en-US" sz="2400" i="0" u="none" strike="noStrike" kern="1200" cap="none" spc="0" normalizeH="0" baseline="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a:t>
              </a:r>
            </a:p>
          </p:txBody>
        </p:sp>
      </p:grpSp>
      <p:pic>
        <p:nvPicPr>
          <p:cNvPr id="9" name="Picture Placeholder 2"/>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6364288" y="1368425"/>
            <a:ext cx="5208587" cy="3689350"/>
          </a:xfrm>
          <a:prstGeom prst="rect">
            <a:avLst/>
          </a:prstGeom>
        </p:spPr>
      </p:pic>
      <p:sp>
        <p:nvSpPr>
          <p:cNvPr id="11" name="Slide Number Placeholder 2"/>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a:t>
            </a:fld>
            <a:endParaRPr lang="en-US" sz="900" dirty="0"/>
          </a:p>
        </p:txBody>
      </p:sp>
    </p:spTree>
    <p:extLst>
      <p:ext uri="{BB962C8B-B14F-4D97-AF65-F5344CB8AC3E}">
        <p14:creationId xmlns:p14="http://schemas.microsoft.com/office/powerpoint/2010/main" val="373880430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3" name="Rectangle 12"/>
          <p:cNvSpPr/>
          <p:nvPr userDrawn="1"/>
        </p:nvSpPr>
        <p:spPr>
          <a:xfrm>
            <a:off x="7498100" y="4145914"/>
            <a:ext cx="1754360" cy="759886"/>
          </a:xfrm>
          <a:prstGeom prst="rect">
            <a:avLst/>
          </a:prstGeom>
          <a:solidFill>
            <a:schemeClr val="bg1"/>
          </a:solidFill>
          <a:ln w="19050">
            <a:solidFill>
              <a:srgbClr val="5B9B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5215670" y="4144124"/>
            <a:ext cx="1754360" cy="759886"/>
          </a:xfrm>
          <a:prstGeom prst="rect">
            <a:avLst/>
          </a:prstGeom>
          <a:solidFill>
            <a:schemeClr val="bg1"/>
          </a:solidFill>
          <a:ln w="19050">
            <a:solidFill>
              <a:srgbClr val="5B9B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userDrawn="1"/>
        </p:nvSpPr>
        <p:spPr>
          <a:xfrm>
            <a:off x="0" y="666"/>
            <a:ext cx="12191999" cy="787609"/>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endParaRP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184268" y="2614387"/>
            <a:ext cx="5862465" cy="862127"/>
          </a:xfrm>
          <a:prstGeom prst="rect">
            <a:avLst/>
          </a:prstGeom>
        </p:spPr>
      </p:pic>
      <p:sp>
        <p:nvSpPr>
          <p:cNvPr id="7" name="Rectangle 6"/>
          <p:cNvSpPr/>
          <p:nvPr userDrawn="1"/>
        </p:nvSpPr>
        <p:spPr>
          <a:xfrm>
            <a:off x="2938197" y="4144124"/>
            <a:ext cx="1754360" cy="759886"/>
          </a:xfrm>
          <a:prstGeom prst="rect">
            <a:avLst/>
          </a:prstGeom>
          <a:solidFill>
            <a:schemeClr val="bg1"/>
          </a:solidFill>
          <a:ln w="19050">
            <a:solidFill>
              <a:srgbClr val="5B9B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690196" y="1549102"/>
            <a:ext cx="4819313" cy="387567"/>
          </a:xfrm>
          <a:prstGeom prst="rect">
            <a:avLst/>
          </a:prstGeom>
        </p:spPr>
      </p:pic>
      <p:sp>
        <p:nvSpPr>
          <p:cNvPr id="9" name="TextBox 8"/>
          <p:cNvSpPr txBox="1"/>
          <p:nvPr userDrawn="1"/>
        </p:nvSpPr>
        <p:spPr>
          <a:xfrm>
            <a:off x="3031863" y="4315593"/>
            <a:ext cx="1538608" cy="400110"/>
          </a:xfrm>
          <a:prstGeom prst="rect">
            <a:avLst/>
          </a:prstGeom>
          <a:noFill/>
        </p:spPr>
        <p:txBody>
          <a:bodyPr wrap="square" rtlCol="0">
            <a:spAutoFit/>
          </a:bodyPr>
          <a:lstStyle/>
          <a:p>
            <a:pPr algn="ctr"/>
            <a:r>
              <a:rPr lang="en-US" sz="2000" b="1" dirty="0">
                <a:solidFill>
                  <a:schemeClr val="tx2"/>
                </a:solidFill>
                <a:latin typeface="Arial" panose="020B0604020202020204" pitchFamily="34" charset="0"/>
                <a:cs typeface="Arial" panose="020B0604020202020204" pitchFamily="34" charset="0"/>
              </a:rPr>
              <a:t>Insurance</a:t>
            </a:r>
          </a:p>
        </p:txBody>
      </p:sp>
      <p:sp>
        <p:nvSpPr>
          <p:cNvPr id="10" name="TextBox 9"/>
          <p:cNvSpPr txBox="1"/>
          <p:nvPr userDrawn="1"/>
        </p:nvSpPr>
        <p:spPr>
          <a:xfrm>
            <a:off x="5323678" y="4179030"/>
            <a:ext cx="1538343" cy="707886"/>
          </a:xfrm>
          <a:prstGeom prst="rect">
            <a:avLst/>
          </a:prstGeom>
          <a:noFill/>
        </p:spPr>
        <p:txBody>
          <a:bodyPr wrap="square" rtlCol="0">
            <a:spAutoFit/>
          </a:bodyPr>
          <a:lstStyle/>
          <a:p>
            <a:pPr algn="ctr"/>
            <a:r>
              <a:rPr lang="en-US" sz="2000" b="1" dirty="0">
                <a:solidFill>
                  <a:schemeClr val="tx2"/>
                </a:solidFill>
                <a:latin typeface="Arial" panose="020B0604020202020204" pitchFamily="34" charset="0"/>
                <a:cs typeface="Arial" panose="020B0604020202020204" pitchFamily="34" charset="0"/>
              </a:rPr>
              <a:t>Retirement Income</a:t>
            </a:r>
          </a:p>
        </p:txBody>
      </p:sp>
      <p:sp>
        <p:nvSpPr>
          <p:cNvPr id="11" name="TextBox 10"/>
          <p:cNvSpPr txBox="1"/>
          <p:nvPr userDrawn="1"/>
        </p:nvSpPr>
        <p:spPr>
          <a:xfrm>
            <a:off x="7602789" y="4169226"/>
            <a:ext cx="1530476" cy="707886"/>
          </a:xfrm>
          <a:prstGeom prst="rect">
            <a:avLst/>
          </a:prstGeom>
          <a:noFill/>
        </p:spPr>
        <p:txBody>
          <a:bodyPr wrap="square" rtlCol="0">
            <a:spAutoFit/>
          </a:bodyPr>
          <a:lstStyle/>
          <a:p>
            <a:pPr algn="ctr"/>
            <a:r>
              <a:rPr lang="en-US" sz="2000" b="1" dirty="0">
                <a:solidFill>
                  <a:schemeClr val="tx2"/>
                </a:solidFill>
                <a:latin typeface="Arial" panose="020B0604020202020204" pitchFamily="34" charset="0"/>
                <a:cs typeface="Arial" panose="020B0604020202020204" pitchFamily="34" charset="0"/>
              </a:rPr>
              <a:t>Workplace</a:t>
            </a:r>
            <a:br>
              <a:rPr lang="en-US" sz="2000" b="1" dirty="0">
                <a:solidFill>
                  <a:schemeClr val="tx2"/>
                </a:solidFill>
                <a:latin typeface="Arial" panose="020B0604020202020204" pitchFamily="34" charset="0"/>
                <a:cs typeface="Arial" panose="020B0604020202020204" pitchFamily="34" charset="0"/>
              </a:rPr>
            </a:br>
            <a:r>
              <a:rPr lang="en-US" sz="2000" b="1" dirty="0">
                <a:solidFill>
                  <a:schemeClr val="tx2"/>
                </a:solidFill>
                <a:latin typeface="Arial" panose="020B0604020202020204" pitchFamily="34" charset="0"/>
                <a:cs typeface="Arial" panose="020B0604020202020204" pitchFamily="34" charset="0"/>
              </a:rPr>
              <a:t>Solutions</a:t>
            </a:r>
          </a:p>
        </p:txBody>
      </p:sp>
      <p:cxnSp>
        <p:nvCxnSpPr>
          <p:cNvPr id="12" name="Straight Connector 11"/>
          <p:cNvCxnSpPr/>
          <p:nvPr userDrawn="1"/>
        </p:nvCxnSpPr>
        <p:spPr>
          <a:xfrm>
            <a:off x="2938197" y="3863787"/>
            <a:ext cx="6314263" cy="0"/>
          </a:xfrm>
          <a:prstGeom prst="line">
            <a:avLst/>
          </a:prstGeom>
        </p:spPr>
        <p:style>
          <a:lnRef idx="1">
            <a:schemeClr val="accent1"/>
          </a:lnRef>
          <a:fillRef idx="0">
            <a:schemeClr val="accent1"/>
          </a:fillRef>
          <a:effectRef idx="0">
            <a:schemeClr val="accent1"/>
          </a:effectRef>
          <a:fontRef idx="minor">
            <a:schemeClr val="tx1"/>
          </a:fontRef>
        </p:style>
      </p:cxnSp>
      <p:sp>
        <p:nvSpPr>
          <p:cNvPr id="15" name="Title Placeholder 37"/>
          <p:cNvSpPr>
            <a:spLocks noGrp="1"/>
          </p:cNvSpPr>
          <p:nvPr>
            <p:ph type="title" hasCustomPrompt="1"/>
          </p:nvPr>
        </p:nvSpPr>
        <p:spPr>
          <a:xfrm>
            <a:off x="5782" y="-30864"/>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defRPr>
            </a:lvl1pPr>
          </a:lstStyle>
          <a:p>
            <a:r>
              <a:rPr lang="en-US" dirty="0"/>
              <a:t>Click to edit slide heading</a:t>
            </a:r>
          </a:p>
        </p:txBody>
      </p:sp>
      <p:sp>
        <p:nvSpPr>
          <p:cNvPr id="16" name="Slide Number Placeholder 2"/>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a:t>
            </a:fld>
            <a:endParaRPr lang="en-US" sz="900" dirty="0"/>
          </a:p>
        </p:txBody>
      </p:sp>
    </p:spTree>
    <p:extLst>
      <p:ext uri="{BB962C8B-B14F-4D97-AF65-F5344CB8AC3E}">
        <p14:creationId xmlns:p14="http://schemas.microsoft.com/office/powerpoint/2010/main" val="18449475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userDrawn="1">
  <p:cSld name="Our Mission Statement slide">
    <p:bg>
      <p:bgPr>
        <a:solidFill>
          <a:srgbClr val="006EA0"/>
        </a:solidFill>
        <a:effectLst/>
      </p:bgPr>
    </p:bg>
    <p:spTree>
      <p:nvGrpSpPr>
        <p:cNvPr id="1" name=""/>
        <p:cNvGrpSpPr/>
        <p:nvPr/>
      </p:nvGrpSpPr>
      <p:grpSpPr>
        <a:xfrm>
          <a:off x="0" y="0"/>
          <a:ext cx="0" cy="0"/>
          <a:chOff x="0" y="0"/>
          <a:chExt cx="0" cy="0"/>
        </a:xfrm>
      </p:grpSpPr>
      <p:grpSp>
        <p:nvGrpSpPr>
          <p:cNvPr id="3" name="Group 2"/>
          <p:cNvGrpSpPr/>
          <p:nvPr userDrawn="1"/>
        </p:nvGrpSpPr>
        <p:grpSpPr>
          <a:xfrm>
            <a:off x="9609789" y="6160335"/>
            <a:ext cx="2196637" cy="405662"/>
            <a:chOff x="9609789" y="6029706"/>
            <a:chExt cx="2196637" cy="405662"/>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09789" y="6064294"/>
              <a:ext cx="1024128" cy="340757"/>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92026" y="6029706"/>
              <a:ext cx="914400" cy="405662"/>
            </a:xfrm>
            <a:prstGeom prst="rect">
              <a:avLst/>
            </a:prstGeom>
          </p:spPr>
        </p:pic>
      </p:grpSp>
      <p:grpSp>
        <p:nvGrpSpPr>
          <p:cNvPr id="2" name="Group 1"/>
          <p:cNvGrpSpPr/>
          <p:nvPr userDrawn="1"/>
        </p:nvGrpSpPr>
        <p:grpSpPr>
          <a:xfrm>
            <a:off x="1051820" y="1368079"/>
            <a:ext cx="4443873" cy="3689131"/>
            <a:chOff x="935277" y="1565306"/>
            <a:chExt cx="4443873" cy="3689131"/>
          </a:xfrm>
        </p:grpSpPr>
        <p:sp>
          <p:nvSpPr>
            <p:cNvPr id="7" name="Rectangle 6"/>
            <p:cNvSpPr/>
            <p:nvPr userDrawn="1"/>
          </p:nvSpPr>
          <p:spPr>
            <a:xfrm>
              <a:off x="935277" y="1565306"/>
              <a:ext cx="4443873" cy="3689131"/>
            </a:xfrm>
            <a:prstGeom prst="rect">
              <a:avLst/>
            </a:prstGeom>
            <a:solidFill>
              <a:schemeClr val="bg1">
                <a:alpha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userDrawn="1"/>
          </p:nvSpPr>
          <p:spPr>
            <a:xfrm>
              <a:off x="1063744" y="1773082"/>
              <a:ext cx="4133546" cy="3234219"/>
            </a:xfrm>
            <a:prstGeom prst="rect">
              <a:avLst/>
            </a:prstGeom>
            <a:noFill/>
          </p:spPr>
          <p:txBody>
            <a:bodyPr wrap="square" rtlCol="0">
              <a:spAutoFit/>
            </a:bodyPr>
            <a:lstStyle/>
            <a:p>
              <a:pPr marR="0" lvl="0" algn="ctr" defTabSz="914400" rtl="0" eaLnBrk="1" fontAlgn="auto" latinLnBrk="0" hangingPunct="1">
                <a:lnSpc>
                  <a:spcPts val="35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Our Mission</a:t>
              </a:r>
            </a:p>
            <a:p>
              <a:pPr marL="0" marR="0" lvl="0" indent="0" algn="ctr" defTabSz="914400" rtl="0" eaLnBrk="1" fontAlgn="auto" latinLnBrk="0" hangingPunct="1">
                <a:lnSpc>
                  <a:spcPts val="3500"/>
                </a:lnSpc>
                <a:spcBef>
                  <a:spcPts val="0"/>
                </a:spcBef>
                <a:spcAft>
                  <a:spcPts val="0"/>
                </a:spcAft>
                <a:buClrTx/>
                <a:buSzTx/>
                <a:buFontTx/>
                <a:buNone/>
                <a:tabLst/>
                <a:defRPr/>
              </a:pPr>
              <a:r>
                <a:rPr lang="en-US" sz="2400" dirty="0">
                  <a:solidFill>
                    <a:schemeClr val="tx1">
                      <a:lumMod val="65000"/>
                      <a:lumOff val="35000"/>
                    </a:schemeClr>
                  </a:solidFill>
                  <a:latin typeface="Arial" panose="020B0604020202020204" pitchFamily="34" charset="0"/>
                  <a:cs typeface="Arial" panose="020B0604020202020204" pitchFamily="34" charset="0"/>
                </a:rPr>
                <a:t>is to advance</a:t>
              </a:r>
              <a:r>
                <a:rPr kumimoji="0" lang="en-US" sz="2400" i="0" u="none" strike="noStrike" kern="1200" cap="none" spc="0" normalizeH="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 </a:t>
              </a:r>
              <a:r>
                <a:rPr kumimoji="0" lang="en-US" sz="2400" i="0" u="none" strike="noStrike" kern="1200" cap="none" spc="0" normalizeH="0" baseline="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the</a:t>
              </a:r>
              <a:r>
                <a:rPr lang="en-US" sz="2400" dirty="0">
                  <a:solidFill>
                    <a:schemeClr val="tx1">
                      <a:lumMod val="65000"/>
                      <a:lumOff val="35000"/>
                    </a:schemeClr>
                  </a:solidFill>
                  <a:latin typeface="Arial" panose="020B0604020202020204" pitchFamily="34" charset="0"/>
                  <a:cs typeface="Arial" panose="020B0604020202020204" pitchFamily="34" charset="0"/>
                </a:rPr>
                <a:t> </a:t>
              </a:r>
              <a:br>
                <a:rPr lang="en-US" sz="2400" dirty="0">
                  <a:solidFill>
                    <a:schemeClr val="tx1">
                      <a:lumMod val="65000"/>
                      <a:lumOff val="35000"/>
                    </a:schemeClr>
                  </a:solidFill>
                  <a:latin typeface="Arial" panose="020B0604020202020204" pitchFamily="34" charset="0"/>
                  <a:cs typeface="Arial" panose="020B0604020202020204" pitchFamily="34" charset="0"/>
                </a:rPr>
              </a:br>
              <a:r>
                <a:rPr lang="en-US" sz="2400" dirty="0">
                  <a:solidFill>
                    <a:schemeClr val="tx1">
                      <a:lumMod val="65000"/>
                      <a:lumOff val="35000"/>
                    </a:schemeClr>
                  </a:solidFill>
                  <a:latin typeface="Arial" panose="020B0604020202020204" pitchFamily="34" charset="0"/>
                  <a:cs typeface="Arial" panose="020B0604020202020204" pitchFamily="34" charset="0"/>
                </a:rPr>
                <a:t>insurance and </a:t>
              </a:r>
              <a:r>
                <a:rPr kumimoji="0" lang="en-US" sz="2400" i="0" u="none" strike="noStrike" kern="1200" cap="none" spc="0" normalizeH="0" baseline="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financial services industry</a:t>
              </a:r>
              <a:r>
                <a:rPr kumimoji="0" lang="en-US" sz="2400" i="0" u="none" strike="noStrike" kern="1200" cap="none" spc="0" normalizeH="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 </a:t>
              </a:r>
              <a:r>
                <a:rPr kumimoji="0" lang="en-US" sz="2400" i="0" u="none" strike="noStrike" kern="1200" cap="none" spc="0" normalizeH="0" baseline="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by empowering our members</a:t>
              </a:r>
              <a:br>
                <a:rPr kumimoji="0" lang="en-US" sz="2400" i="0" u="none" strike="noStrike" kern="1200" cap="none" spc="0" normalizeH="0" baseline="0" noProof="0" dirty="0">
                  <a:ln>
                    <a:noFill/>
                  </a:ln>
                  <a:solidFill>
                    <a:schemeClr val="bg1"/>
                  </a:solidFill>
                  <a:uLnTx/>
                  <a:uFillTx/>
                  <a:latin typeface="Arial" panose="020B0604020202020204" pitchFamily="34" charset="0"/>
                  <a:cs typeface="Arial" panose="020B0604020202020204" pitchFamily="34" charset="0"/>
                </a:rPr>
              </a:br>
              <a:r>
                <a:rPr lang="en-US" sz="2400" dirty="0">
                  <a:solidFill>
                    <a:schemeClr val="tx1">
                      <a:lumMod val="65000"/>
                      <a:lumOff val="35000"/>
                    </a:schemeClr>
                  </a:solidFill>
                  <a:latin typeface="Arial" panose="020B0604020202020204" pitchFamily="34" charset="0"/>
                  <a:cs typeface="Arial" panose="020B0604020202020204" pitchFamily="34" charset="0"/>
                </a:rPr>
                <a:t>w</a:t>
              </a:r>
              <a:r>
                <a:rPr kumimoji="0" lang="en-US" sz="2400" i="0" u="none" strike="noStrike" kern="1200" cap="none" spc="0" normalizeH="0" baseline="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ith</a:t>
              </a:r>
              <a:r>
                <a:rPr lang="en-US" sz="2400" dirty="0">
                  <a:solidFill>
                    <a:schemeClr val="tx1">
                      <a:lumMod val="65000"/>
                      <a:lumOff val="35000"/>
                    </a:schemeClr>
                  </a:solidFill>
                  <a:latin typeface="Arial" panose="020B0604020202020204" pitchFamily="34" charset="0"/>
                  <a:cs typeface="Arial" panose="020B0604020202020204" pitchFamily="34" charset="0"/>
                </a:rPr>
                <a:t> </a:t>
              </a:r>
              <a:r>
                <a:rPr kumimoji="0" lang="en-US" sz="2400" b="1" i="0" u="none" strike="noStrike" kern="1200" cap="none" spc="0" normalizeH="0" baseline="0" noProof="0" dirty="0">
                  <a:ln>
                    <a:noFill/>
                  </a:ln>
                  <a:solidFill>
                    <a:srgbClr val="002F70"/>
                  </a:solidFill>
                  <a:uLnTx/>
                  <a:uFillTx/>
                  <a:latin typeface="Arial" panose="020B0604020202020204" pitchFamily="34" charset="0"/>
                  <a:cs typeface="Arial" panose="020B0604020202020204" pitchFamily="34" charset="0"/>
                </a:rPr>
                <a:t>knowledge</a:t>
              </a:r>
              <a:r>
                <a:rPr kumimoji="0" lang="en-US" sz="2400" i="0" u="none" strike="noStrike" kern="1200" cap="none" spc="0" normalizeH="0" baseline="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a:t>
              </a:r>
              <a:r>
                <a:rPr kumimoji="0" lang="en-US" sz="2400" i="0" u="none" strike="noStrike" kern="1200" cap="none" spc="0" normalizeH="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 </a:t>
              </a:r>
              <a:r>
                <a:rPr kumimoji="0" lang="en-US" sz="2400" b="1" i="0" u="none" strike="noStrike" kern="1200" cap="none" spc="0" normalizeH="0" baseline="0" noProof="0" dirty="0">
                  <a:ln>
                    <a:noFill/>
                  </a:ln>
                  <a:solidFill>
                    <a:srgbClr val="002F70"/>
                  </a:solidFill>
                  <a:uLnTx/>
                  <a:uFillTx/>
                  <a:latin typeface="Arial" panose="020B0604020202020204" pitchFamily="34" charset="0"/>
                  <a:cs typeface="Arial" panose="020B0604020202020204" pitchFamily="34" charset="0"/>
                </a:rPr>
                <a:t>insights</a:t>
              </a:r>
              <a:r>
                <a:rPr kumimoji="0" lang="en-US" sz="2400" i="0" u="none" strike="noStrike" kern="1200" cap="none" spc="0" normalizeH="0" baseline="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 </a:t>
              </a:r>
              <a:r>
                <a:rPr kumimoji="0" lang="en-US" sz="2400" b="1" i="0" u="none" strike="noStrike" kern="1200" cap="none" spc="0" normalizeH="0" baseline="0" noProof="0" dirty="0">
                  <a:ln>
                    <a:noFill/>
                  </a:ln>
                  <a:solidFill>
                    <a:srgbClr val="002F70"/>
                  </a:solidFill>
                  <a:uLnTx/>
                  <a:uFillTx/>
                  <a:latin typeface="Arial" panose="020B0604020202020204" pitchFamily="34" charset="0"/>
                  <a:cs typeface="Arial" panose="020B0604020202020204" pitchFamily="34" charset="0"/>
                </a:rPr>
                <a:t>connections</a:t>
              </a:r>
              <a:r>
                <a:rPr kumimoji="0" lang="en-US" sz="2400" i="0" u="none" strike="noStrike" kern="1200" cap="none" spc="0" normalizeH="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 </a:t>
              </a:r>
              <a:r>
                <a:rPr kumimoji="0" lang="en-US" sz="2400" i="0" u="none" strike="noStrike" kern="1200" cap="none" spc="0" normalizeH="0" baseline="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and </a:t>
              </a:r>
              <a:r>
                <a:rPr kumimoji="0" lang="en-US" sz="2400" b="1" i="0" u="none" strike="noStrike" kern="1200" cap="none" spc="0" normalizeH="0" baseline="0" noProof="0" dirty="0">
                  <a:ln>
                    <a:noFill/>
                  </a:ln>
                  <a:solidFill>
                    <a:srgbClr val="002F70"/>
                  </a:solidFill>
                  <a:uLnTx/>
                  <a:uFillTx/>
                  <a:latin typeface="Arial" panose="020B0604020202020204" pitchFamily="34" charset="0"/>
                  <a:cs typeface="Arial" panose="020B0604020202020204" pitchFamily="34" charset="0"/>
                </a:rPr>
                <a:t>solutions</a:t>
              </a:r>
              <a:r>
                <a:rPr kumimoji="0" lang="en-US" sz="2400" i="0" u="none" strike="noStrike" kern="1200" cap="none" spc="0" normalizeH="0" baseline="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a:t>
              </a:r>
            </a:p>
          </p:txBody>
        </p:sp>
      </p:grpSp>
      <p:sp>
        <p:nvSpPr>
          <p:cNvPr id="4" name="Picture Placeholder 3"/>
          <p:cNvSpPr>
            <a:spLocks noGrp="1"/>
          </p:cNvSpPr>
          <p:nvPr>
            <p:ph type="pic" sz="quarter" idx="10"/>
          </p:nvPr>
        </p:nvSpPr>
        <p:spPr>
          <a:xfrm>
            <a:off x="6364288" y="1368425"/>
            <a:ext cx="5208587" cy="3689350"/>
          </a:xfrm>
          <a:prstGeom prst="rect">
            <a:avLst/>
          </a:prstGeom>
        </p:spPr>
        <p:txBody>
          <a:bodyPr/>
          <a:lstStyle/>
          <a:p>
            <a:r>
              <a:rPr lang="en-US"/>
              <a:t>Click icon to add picture</a:t>
            </a:r>
            <a:endParaRPr lang="en-US" dirty="0"/>
          </a:p>
        </p:txBody>
      </p:sp>
    </p:spTree>
    <p:extLst>
      <p:ext uri="{BB962C8B-B14F-4D97-AF65-F5344CB8AC3E}">
        <p14:creationId xmlns:p14="http://schemas.microsoft.com/office/powerpoint/2010/main" val="279250124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2_Blue Bar Section Header-1 lge box">
    <p:bg>
      <p:bgPr>
        <a:solidFill>
          <a:schemeClr val="bg1"/>
        </a:solid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4"/>
          </p:nvPr>
        </p:nvSpPr>
        <p:spPr>
          <a:xfrm>
            <a:off x="417448" y="6125747"/>
            <a:ext cx="8215564" cy="658368"/>
          </a:xfrm>
          <a:prstGeom prst="rect">
            <a:avLst/>
          </a:prstGeom>
          <a:ln>
            <a:noFill/>
          </a:ln>
        </p:spPr>
        <p:txBody>
          <a:bodyPr/>
          <a:lstStyle>
            <a:lvl1pPr>
              <a:lnSpc>
                <a:spcPct val="100000"/>
              </a:lnSpc>
              <a:spcAft>
                <a:spcPts val="0"/>
              </a:spcAft>
              <a:defRPr sz="1000"/>
            </a:lvl1pPr>
          </a:lstStyle>
          <a:p>
            <a:pPr lvl="0"/>
            <a:r>
              <a:rPr lang="en-US"/>
              <a:t>Edit Master text styles</a:t>
            </a:r>
          </a:p>
        </p:txBody>
      </p:sp>
      <p:sp>
        <p:nvSpPr>
          <p:cNvPr id="7" name="Rectangle 6"/>
          <p:cNvSpPr/>
          <p:nvPr userDrawn="1"/>
        </p:nvSpPr>
        <p:spPr>
          <a:xfrm>
            <a:off x="0" y="666"/>
            <a:ext cx="12191999" cy="787609"/>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endParaRPr>
          </a:p>
        </p:txBody>
      </p:sp>
      <p:sp>
        <p:nvSpPr>
          <p:cNvPr id="8" name="Title Placeholder 37"/>
          <p:cNvSpPr>
            <a:spLocks noGrp="1"/>
          </p:cNvSpPr>
          <p:nvPr>
            <p:ph type="title" hasCustomPrompt="1"/>
          </p:nvPr>
        </p:nvSpPr>
        <p:spPr>
          <a:xfrm>
            <a:off x="5782" y="-30864"/>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defRPr>
            </a:lvl1pPr>
          </a:lstStyle>
          <a:p>
            <a:r>
              <a:rPr lang="en-US" dirty="0"/>
              <a:t>Click to edit slide heading</a:t>
            </a:r>
          </a:p>
        </p:txBody>
      </p:sp>
      <p:sp>
        <p:nvSpPr>
          <p:cNvPr id="6" name="Text Placeholder 3"/>
          <p:cNvSpPr>
            <a:spLocks noGrp="1"/>
          </p:cNvSpPr>
          <p:nvPr>
            <p:ph type="body" sz="quarter" idx="10"/>
          </p:nvPr>
        </p:nvSpPr>
        <p:spPr>
          <a:xfrm>
            <a:off x="443799" y="1234758"/>
            <a:ext cx="11311128" cy="400050"/>
          </a:xfrm>
          <a:prstGeom prst="rect">
            <a:avLst/>
          </a:prstGeom>
        </p:spPr>
        <p:txBody>
          <a:bodyPr anchor="ctr" anchorCtr="0"/>
          <a:lstStyle>
            <a:lvl1pPr algn="ctr">
              <a:defRPr sz="1800" b="1" cap="all" spc="20" baseline="0">
                <a:solidFill>
                  <a:srgbClr val="002F70"/>
                </a:solidFill>
              </a:defRPr>
            </a:lvl1pPr>
          </a:lstStyle>
          <a:p>
            <a:pPr lvl="0"/>
            <a:r>
              <a:rPr lang="en-US"/>
              <a:t>Edit Master text styles</a:t>
            </a:r>
          </a:p>
        </p:txBody>
      </p:sp>
      <p:sp>
        <p:nvSpPr>
          <p:cNvPr id="3" name="Chart Placeholder 2"/>
          <p:cNvSpPr>
            <a:spLocks noGrp="1"/>
          </p:cNvSpPr>
          <p:nvPr>
            <p:ph type="chart" sz="quarter" idx="15"/>
          </p:nvPr>
        </p:nvSpPr>
        <p:spPr>
          <a:xfrm>
            <a:off x="717550" y="1828800"/>
            <a:ext cx="10756900" cy="3568700"/>
          </a:xfrm>
          <a:prstGeom prst="rect">
            <a:avLst/>
          </a:prstGeom>
        </p:spPr>
        <p:txBody>
          <a:bodyPr/>
          <a:lstStyle>
            <a:lvl1pPr algn="ctr">
              <a:defRPr/>
            </a:lvl1pPr>
          </a:lstStyle>
          <a:p>
            <a:r>
              <a:rPr lang="en-US" dirty="0"/>
              <a:t>Click icon to add chart</a:t>
            </a:r>
          </a:p>
        </p:txBody>
      </p:sp>
      <p:sp>
        <p:nvSpPr>
          <p:cNvPr id="9" name="Slide Number Placeholder 2"/>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a:t>
            </a:fld>
            <a:endParaRPr lang="en-US" sz="900" dirty="0"/>
          </a:p>
        </p:txBody>
      </p:sp>
    </p:spTree>
    <p:extLst>
      <p:ext uri="{BB962C8B-B14F-4D97-AF65-F5344CB8AC3E}">
        <p14:creationId xmlns:p14="http://schemas.microsoft.com/office/powerpoint/2010/main" val="395196646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_Blue Bar Section Header-blank">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27043"/>
            <a:ext cx="12191999" cy="787609"/>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endParaRPr>
          </a:p>
        </p:txBody>
      </p:sp>
      <p:sp>
        <p:nvSpPr>
          <p:cNvPr id="8" name="Title Placeholder 37"/>
          <p:cNvSpPr>
            <a:spLocks noGrp="1"/>
          </p:cNvSpPr>
          <p:nvPr>
            <p:ph type="title" hasCustomPrompt="1"/>
          </p:nvPr>
        </p:nvSpPr>
        <p:spPr>
          <a:xfrm>
            <a:off x="5782" y="-30864"/>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defRPr>
            </a:lvl1pPr>
          </a:lstStyle>
          <a:p>
            <a:r>
              <a:rPr lang="en-US" dirty="0"/>
              <a:t>Click to edit slide heading</a:t>
            </a:r>
          </a:p>
        </p:txBody>
      </p:sp>
      <p:sp>
        <p:nvSpPr>
          <p:cNvPr id="5" name="Text Placeholder 9"/>
          <p:cNvSpPr>
            <a:spLocks noGrp="1"/>
          </p:cNvSpPr>
          <p:nvPr>
            <p:ph type="body" sz="quarter" idx="14"/>
          </p:nvPr>
        </p:nvSpPr>
        <p:spPr>
          <a:xfrm>
            <a:off x="417448" y="5980090"/>
            <a:ext cx="5346858" cy="658368"/>
          </a:xfrm>
          <a:prstGeom prst="rect">
            <a:avLst/>
          </a:prstGeom>
          <a:ln>
            <a:noFill/>
          </a:ln>
        </p:spPr>
        <p:txBody>
          <a:bodyPr anchor="b"/>
          <a:lstStyle>
            <a:lvl1pPr>
              <a:lnSpc>
                <a:spcPct val="100000"/>
              </a:lnSpc>
              <a:spcAft>
                <a:spcPts val="0"/>
              </a:spcAft>
              <a:defRPr sz="800"/>
            </a:lvl1pPr>
          </a:lstStyle>
          <a:p>
            <a:pPr lvl="0"/>
            <a:r>
              <a:rPr lang="en-US" dirty="0"/>
              <a:t>Edit Master text styles</a:t>
            </a:r>
          </a:p>
        </p:txBody>
      </p:sp>
    </p:spTree>
    <p:extLst>
      <p:ext uri="{BB962C8B-B14F-4D97-AF65-F5344CB8AC3E}">
        <p14:creationId xmlns:p14="http://schemas.microsoft.com/office/powerpoint/2010/main" val="41110328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Section Layout">
    <p:spTree>
      <p:nvGrpSpPr>
        <p:cNvPr id="1" name=""/>
        <p:cNvGrpSpPr/>
        <p:nvPr/>
      </p:nvGrpSpPr>
      <p:grpSpPr>
        <a:xfrm>
          <a:off x="0" y="0"/>
          <a:ext cx="0" cy="0"/>
          <a:chOff x="0" y="0"/>
          <a:chExt cx="0" cy="0"/>
        </a:xfrm>
      </p:grpSpPr>
      <p:sp>
        <p:nvSpPr>
          <p:cNvPr id="3" name="Picture Placeholder 10"/>
          <p:cNvSpPr>
            <a:spLocks noGrp="1"/>
          </p:cNvSpPr>
          <p:nvPr>
            <p:ph type="pic" sz="quarter" idx="10" hasCustomPrompt="1"/>
          </p:nvPr>
        </p:nvSpPr>
        <p:spPr>
          <a:xfrm>
            <a:off x="0" y="0"/>
            <a:ext cx="12192000" cy="4162425"/>
          </a:xfrm>
          <a:prstGeom prst="rect">
            <a:avLst/>
          </a:prstGeom>
        </p:spPr>
        <p:txBody>
          <a:bodyPr anchor="ctr"/>
          <a:lstStyle>
            <a:lvl1pPr algn="ctr">
              <a:defRPr/>
            </a:lvl1pPr>
          </a:lstStyle>
          <a:p>
            <a:r>
              <a:rPr lang="en-US" dirty="0"/>
              <a:t>Click to add photo</a:t>
            </a:r>
          </a:p>
        </p:txBody>
      </p:sp>
      <p:sp>
        <p:nvSpPr>
          <p:cNvPr id="4" name="Rectangle 3"/>
          <p:cNvSpPr/>
          <p:nvPr userDrawn="1"/>
        </p:nvSpPr>
        <p:spPr>
          <a:xfrm>
            <a:off x="0" y="4133850"/>
            <a:ext cx="12191999" cy="787609"/>
          </a:xfrm>
          <a:prstGeom prst="rect">
            <a:avLst/>
          </a:prstGeom>
          <a:solidFill>
            <a:srgbClr val="EBE8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EBE8E5"/>
              </a:solidFill>
            </a:endParaRPr>
          </a:p>
        </p:txBody>
      </p:sp>
      <p:sp>
        <p:nvSpPr>
          <p:cNvPr id="5" name="Rectangle 4"/>
          <p:cNvSpPr/>
          <p:nvPr userDrawn="1"/>
        </p:nvSpPr>
        <p:spPr>
          <a:xfrm>
            <a:off x="0" y="4378221"/>
            <a:ext cx="12191999" cy="1241530"/>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solidFill>
                <a:srgbClr val="002F70"/>
              </a:solidFill>
            </a:endParaRPr>
          </a:p>
        </p:txBody>
      </p:sp>
      <p:sp>
        <p:nvSpPr>
          <p:cNvPr id="6" name="Title Placeholder 37"/>
          <p:cNvSpPr>
            <a:spLocks noGrp="1"/>
          </p:cNvSpPr>
          <p:nvPr>
            <p:ph type="title" hasCustomPrompt="1"/>
          </p:nvPr>
        </p:nvSpPr>
        <p:spPr>
          <a:xfrm>
            <a:off x="5782" y="4391025"/>
            <a:ext cx="12024293" cy="1219199"/>
          </a:xfrm>
          <a:prstGeom prst="rect">
            <a:avLst/>
          </a:prstGeom>
          <a:noFill/>
        </p:spPr>
        <p:txBody>
          <a:bodyPr vert="horz" wrap="none" lIns="274320" tIns="0" rIns="182880" bIns="0" rtlCol="0" anchor="ctr" anchorCtr="0">
            <a:normAutofit/>
          </a:bodyPr>
          <a:lstStyle>
            <a:lvl1pPr algn="r">
              <a:defRPr sz="3200" b="0" baseline="0">
                <a:solidFill>
                  <a:schemeClr val="bg1"/>
                </a:solidFill>
              </a:defRPr>
            </a:lvl1pPr>
          </a:lstStyle>
          <a:p>
            <a:r>
              <a:rPr lang="en-US" dirty="0"/>
              <a:t>Click to edit section text</a:t>
            </a:r>
          </a:p>
        </p:txBody>
      </p:sp>
      <p:sp>
        <p:nvSpPr>
          <p:cNvPr id="7" name="Slide Number Placeholder 2"/>
          <p:cNvSpPr>
            <a:spLocks noGrp="1"/>
          </p:cNvSpPr>
          <p:nvPr>
            <p:ph type="sldNum" sz="quarter" idx="4294967295"/>
          </p:nvPr>
        </p:nvSpPr>
        <p:spPr>
          <a:xfrm>
            <a:off x="192741" y="6412994"/>
            <a:ext cx="443753" cy="365125"/>
          </a:xfrm>
          <a:prstGeom prst="rect">
            <a:avLst/>
          </a:prstGeom>
        </p:spPr>
        <p:txBody>
          <a:bodyPr/>
          <a:lstStyle>
            <a:lvl1pPr>
              <a:defRPr sz="900"/>
            </a:lvl1pPr>
          </a:lstStyle>
          <a:p>
            <a:fld id="{FA06F0F5-DF6A-4E0E-AC03-6B0D0B0A1300}" type="slidenum">
              <a:rPr lang="en-US" smtClean="0"/>
              <a:pPr/>
              <a:t>‹#›</a:t>
            </a:fld>
            <a:endParaRPr lang="en-US" dirty="0"/>
          </a:p>
        </p:txBody>
      </p:sp>
    </p:spTree>
    <p:extLst>
      <p:ext uri="{BB962C8B-B14F-4D97-AF65-F5344CB8AC3E}">
        <p14:creationId xmlns:p14="http://schemas.microsoft.com/office/powerpoint/2010/main" val="2371413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ue Bar Section Header-1 lge box">
    <p:bg>
      <p:bgPr>
        <a:solidFill>
          <a:schemeClr val="bg1"/>
        </a:solid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4"/>
          </p:nvPr>
        </p:nvSpPr>
        <p:spPr>
          <a:xfrm>
            <a:off x="417448" y="6125747"/>
            <a:ext cx="8212202" cy="658368"/>
          </a:xfrm>
          <a:prstGeom prst="rect">
            <a:avLst/>
          </a:prstGeom>
          <a:ln>
            <a:noFill/>
          </a:ln>
        </p:spPr>
        <p:txBody>
          <a:bodyPr/>
          <a:lstStyle>
            <a:lvl1pPr>
              <a:lnSpc>
                <a:spcPct val="100000"/>
              </a:lnSpc>
              <a:spcAft>
                <a:spcPts val="0"/>
              </a:spcAft>
              <a:defRPr sz="1000"/>
            </a:lvl1pPr>
          </a:lstStyle>
          <a:p>
            <a:pPr lvl="0"/>
            <a:r>
              <a:rPr lang="en-US"/>
              <a:t>Edit Master text styles</a:t>
            </a:r>
          </a:p>
        </p:txBody>
      </p:sp>
      <p:sp>
        <p:nvSpPr>
          <p:cNvPr id="7" name="Rectangle 6"/>
          <p:cNvSpPr/>
          <p:nvPr userDrawn="1"/>
        </p:nvSpPr>
        <p:spPr>
          <a:xfrm>
            <a:off x="0" y="666"/>
            <a:ext cx="12191999" cy="787609"/>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endParaRPr>
          </a:p>
        </p:txBody>
      </p:sp>
      <p:sp>
        <p:nvSpPr>
          <p:cNvPr id="8" name="Title Placeholder 37"/>
          <p:cNvSpPr>
            <a:spLocks noGrp="1"/>
          </p:cNvSpPr>
          <p:nvPr>
            <p:ph type="title" hasCustomPrompt="1"/>
          </p:nvPr>
        </p:nvSpPr>
        <p:spPr>
          <a:xfrm>
            <a:off x="5782" y="-30864"/>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defRPr>
            </a:lvl1pPr>
          </a:lstStyle>
          <a:p>
            <a:r>
              <a:rPr lang="en-US" dirty="0"/>
              <a:t>Click to edit slide heading</a:t>
            </a:r>
          </a:p>
        </p:txBody>
      </p:sp>
      <p:sp>
        <p:nvSpPr>
          <p:cNvPr id="5" name="Rectangle 4"/>
          <p:cNvSpPr/>
          <p:nvPr userDrawn="1"/>
        </p:nvSpPr>
        <p:spPr>
          <a:xfrm>
            <a:off x="443799" y="1118774"/>
            <a:ext cx="11307818" cy="4512643"/>
          </a:xfrm>
          <a:prstGeom prst="rect">
            <a:avLst/>
          </a:prstGeom>
          <a:solidFill>
            <a:schemeClr val="bg1"/>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 Placeholder 3"/>
          <p:cNvSpPr>
            <a:spLocks noGrp="1"/>
          </p:cNvSpPr>
          <p:nvPr>
            <p:ph type="body" sz="quarter" idx="10"/>
          </p:nvPr>
        </p:nvSpPr>
        <p:spPr>
          <a:xfrm>
            <a:off x="443799" y="1234758"/>
            <a:ext cx="11311128" cy="400050"/>
          </a:xfrm>
          <a:prstGeom prst="rect">
            <a:avLst/>
          </a:prstGeom>
        </p:spPr>
        <p:txBody>
          <a:bodyPr anchor="ctr" anchorCtr="0"/>
          <a:lstStyle>
            <a:lvl1pPr algn="ctr">
              <a:defRPr sz="1800" b="1" cap="all" spc="20" baseline="0">
                <a:solidFill>
                  <a:srgbClr val="002F70"/>
                </a:solidFill>
              </a:defRPr>
            </a:lvl1pPr>
          </a:lstStyle>
          <a:p>
            <a:pPr lvl="0"/>
            <a:r>
              <a:rPr lang="en-US"/>
              <a:t>Edit Master text styles</a:t>
            </a:r>
          </a:p>
        </p:txBody>
      </p:sp>
      <p:sp>
        <p:nvSpPr>
          <p:cNvPr id="3" name="Chart Placeholder 2"/>
          <p:cNvSpPr>
            <a:spLocks noGrp="1"/>
          </p:cNvSpPr>
          <p:nvPr>
            <p:ph type="chart" sz="quarter" idx="15"/>
          </p:nvPr>
        </p:nvSpPr>
        <p:spPr>
          <a:xfrm>
            <a:off x="717550" y="1828800"/>
            <a:ext cx="10756900" cy="3568700"/>
          </a:xfrm>
          <a:prstGeom prst="rect">
            <a:avLst/>
          </a:prstGeom>
        </p:spPr>
        <p:txBody>
          <a:bodyPr/>
          <a:lstStyle>
            <a:lvl1pPr algn="ctr">
              <a:defRPr/>
            </a:lvl1pPr>
          </a:lstStyle>
          <a:p>
            <a:r>
              <a:rPr lang="en-US"/>
              <a:t>Click icon to add chart</a:t>
            </a:r>
            <a:endParaRPr lang="en-US" dirty="0"/>
          </a:p>
        </p:txBody>
      </p:sp>
      <p:sp>
        <p:nvSpPr>
          <p:cNvPr id="9" name="Slide Number Placeholder 2"/>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a:t>
            </a:fld>
            <a:endParaRPr lang="en-US" sz="900" dirty="0"/>
          </a:p>
        </p:txBody>
      </p:sp>
    </p:spTree>
    <p:extLst>
      <p:ext uri="{BB962C8B-B14F-4D97-AF65-F5344CB8AC3E}">
        <p14:creationId xmlns:p14="http://schemas.microsoft.com/office/powerpoint/2010/main" val="39647946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Blue Bar-bullets/photo">
    <p:spTree>
      <p:nvGrpSpPr>
        <p:cNvPr id="1" name=""/>
        <p:cNvGrpSpPr/>
        <p:nvPr/>
      </p:nvGrpSpPr>
      <p:grpSpPr>
        <a:xfrm>
          <a:off x="0" y="0"/>
          <a:ext cx="0" cy="0"/>
          <a:chOff x="0" y="0"/>
          <a:chExt cx="0" cy="0"/>
        </a:xfrm>
      </p:grpSpPr>
      <p:sp>
        <p:nvSpPr>
          <p:cNvPr id="2" name="TextBox 1"/>
          <p:cNvSpPr txBox="1"/>
          <p:nvPr userDrawn="1"/>
        </p:nvSpPr>
        <p:spPr>
          <a:xfrm>
            <a:off x="11247350" y="-1111937"/>
            <a:ext cx="251992" cy="383310"/>
          </a:xfrm>
          <a:prstGeom prst="rect">
            <a:avLst/>
          </a:prstGeom>
          <a:noFill/>
        </p:spPr>
        <p:txBody>
          <a:bodyPr wrap="none" rtlCol="0">
            <a:spAutoFit/>
          </a:bodyPr>
          <a:lstStyle/>
          <a:p>
            <a:pPr marL="0" marR="0" lvl="0" indent="0" algn="l" defTabSz="960072" rtl="0" eaLnBrk="1" fontAlgn="base" latinLnBrk="0" hangingPunct="1">
              <a:lnSpc>
                <a:spcPct val="100000"/>
              </a:lnSpc>
              <a:spcBef>
                <a:spcPct val="0"/>
              </a:spcBef>
              <a:spcAft>
                <a:spcPct val="0"/>
              </a:spcAft>
              <a:buClrTx/>
              <a:buSzTx/>
              <a:buFontTx/>
              <a:buNone/>
              <a:tabLst/>
              <a:defRPr/>
            </a:pPr>
            <a:r>
              <a:rPr kumimoji="0" lang="en-US" sz="1891" b="0" i="0" u="none" strike="noStrike" kern="1200" cap="none" spc="0" normalizeH="0" baseline="0" noProof="0" dirty="0">
                <a:ln>
                  <a:noFill/>
                </a:ln>
                <a:solidFill>
                  <a:srgbClr val="000000"/>
                </a:solidFill>
                <a:effectLst/>
                <a:uLnTx/>
                <a:uFillTx/>
                <a:latin typeface="Arial" charset="0"/>
                <a:ea typeface="+mn-ea"/>
                <a:cs typeface="+mn-cs"/>
              </a:rPr>
              <a:t> </a:t>
            </a:r>
          </a:p>
        </p:txBody>
      </p:sp>
      <p:sp>
        <p:nvSpPr>
          <p:cNvPr id="6" name="Rectangle 5"/>
          <p:cNvSpPr/>
          <p:nvPr userDrawn="1"/>
        </p:nvSpPr>
        <p:spPr>
          <a:xfrm>
            <a:off x="0" y="666"/>
            <a:ext cx="12191999" cy="787609"/>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endParaRPr>
          </a:p>
        </p:txBody>
      </p:sp>
      <p:sp>
        <p:nvSpPr>
          <p:cNvPr id="10" name="Title Placeholder 37"/>
          <p:cNvSpPr>
            <a:spLocks noGrp="1"/>
          </p:cNvSpPr>
          <p:nvPr>
            <p:ph type="title" hasCustomPrompt="1"/>
          </p:nvPr>
        </p:nvSpPr>
        <p:spPr>
          <a:xfrm>
            <a:off x="5782" y="-30864"/>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defRPr>
            </a:lvl1pPr>
          </a:lstStyle>
          <a:p>
            <a:r>
              <a:rPr lang="en-US" dirty="0"/>
              <a:t>Click to edit slide heading</a:t>
            </a:r>
          </a:p>
        </p:txBody>
      </p:sp>
      <p:sp>
        <p:nvSpPr>
          <p:cNvPr id="4" name="Text Placeholder 3"/>
          <p:cNvSpPr>
            <a:spLocks noGrp="1"/>
          </p:cNvSpPr>
          <p:nvPr>
            <p:ph type="body" sz="quarter" idx="10"/>
          </p:nvPr>
        </p:nvSpPr>
        <p:spPr>
          <a:xfrm>
            <a:off x="266700" y="1177250"/>
            <a:ext cx="5829300" cy="4880650"/>
          </a:xfrm>
          <a:prstGeom prst="rect">
            <a:avLst/>
          </a:prstGeom>
        </p:spPr>
        <p:txBody>
          <a:bodyPr/>
          <a:lstStyle>
            <a:lvl1pPr marL="347472" indent="-342900">
              <a:lnSpc>
                <a:spcPct val="100000"/>
              </a:lnSpc>
              <a:spcAft>
                <a:spcPts val="1800"/>
              </a:spcAft>
              <a:buClr>
                <a:schemeClr val="tx1"/>
              </a:buClr>
              <a:buSzPct val="135000"/>
              <a:buFont typeface="Arial" panose="020B0604020202020204" pitchFamily="34" charset="0"/>
              <a:buChar char="•"/>
              <a:defRPr sz="2000"/>
            </a:lvl1pPr>
            <a:lvl2pPr marL="685800" indent="-342900">
              <a:lnSpc>
                <a:spcPct val="100000"/>
              </a:lnSpc>
              <a:spcAft>
                <a:spcPts val="1800"/>
              </a:spcAft>
              <a:buClr>
                <a:schemeClr val="tx1"/>
              </a:buClr>
              <a:buSzPct val="135000"/>
              <a:buFont typeface="Arial" panose="020B0604020202020204" pitchFamily="34" charset="0"/>
              <a:buChar char="•"/>
              <a:defRPr sz="2000"/>
            </a:lvl2pPr>
            <a:lvl3pPr marL="1033463" indent="-342900">
              <a:lnSpc>
                <a:spcPct val="100000"/>
              </a:lnSpc>
              <a:spcAft>
                <a:spcPts val="1800"/>
              </a:spcAft>
              <a:buClr>
                <a:schemeClr val="tx1"/>
              </a:buClr>
              <a:buSzPct val="135000"/>
              <a:buFont typeface="Arial" panose="020B0604020202020204" pitchFamily="34" charset="0"/>
              <a:buChar char="•"/>
              <a:defRPr sz="2000"/>
            </a:lvl3pPr>
            <a:lvl4pPr marL="1371600" indent="-342900">
              <a:lnSpc>
                <a:spcPct val="100000"/>
              </a:lnSpc>
              <a:spcAft>
                <a:spcPts val="1800"/>
              </a:spcAft>
              <a:buClr>
                <a:schemeClr val="tx1"/>
              </a:buClr>
              <a:buSzPct val="135000"/>
              <a:buFont typeface="Arial" panose="020B0604020202020204" pitchFamily="34" charset="0"/>
              <a:buChar char="•"/>
              <a:defRPr sz="2000"/>
            </a:lvl4pPr>
            <a:lvl5pPr marL="1719263" indent="-342900">
              <a:buClr>
                <a:schemeClr val="tx1"/>
              </a:buClr>
              <a:buSzPct val="135000"/>
              <a:buFont typeface="Arial" panose="020B0604020202020204" pitchFamily="34" charset="0"/>
              <a:buChar char="•"/>
              <a:defRPr sz="2400"/>
            </a:lvl5pPr>
          </a:lstStyle>
          <a:p>
            <a:pPr lvl="0"/>
            <a:r>
              <a:rPr lang="en-US"/>
              <a:t>Edit Master text styles</a:t>
            </a:r>
          </a:p>
          <a:p>
            <a:pPr lvl="1"/>
            <a:r>
              <a:rPr lang="en-US"/>
              <a:t>Second level</a:t>
            </a:r>
          </a:p>
          <a:p>
            <a:pPr lvl="2"/>
            <a:r>
              <a:rPr lang="en-US"/>
              <a:t>Third level</a:t>
            </a:r>
          </a:p>
          <a:p>
            <a:pPr lvl="3"/>
            <a:r>
              <a:rPr lang="en-US"/>
              <a:t>Fourth level</a:t>
            </a:r>
          </a:p>
        </p:txBody>
      </p:sp>
      <p:sp>
        <p:nvSpPr>
          <p:cNvPr id="7" name="Picture Placeholder 6"/>
          <p:cNvSpPr>
            <a:spLocks noGrp="1"/>
          </p:cNvSpPr>
          <p:nvPr>
            <p:ph type="pic" sz="quarter" idx="11"/>
          </p:nvPr>
        </p:nvSpPr>
        <p:spPr>
          <a:xfrm>
            <a:off x="6096000" y="1143000"/>
            <a:ext cx="5676900" cy="4593772"/>
          </a:xfrm>
          <a:prstGeom prst="rect">
            <a:avLst/>
          </a:prstGeom>
        </p:spPr>
        <p:txBody>
          <a:bodyPr/>
          <a:lstStyle>
            <a:lvl1pPr algn="ctr">
              <a:defRPr/>
            </a:lvl1pPr>
          </a:lstStyle>
          <a:p>
            <a:r>
              <a:rPr lang="en-US"/>
              <a:t>Click icon to add picture</a:t>
            </a:r>
          </a:p>
        </p:txBody>
      </p:sp>
      <p:sp>
        <p:nvSpPr>
          <p:cNvPr id="9" name="Slide Number Placeholder 3"/>
          <p:cNvSpPr>
            <a:spLocks noGrp="1"/>
          </p:cNvSpPr>
          <p:nvPr>
            <p:ph type="sldNum" sz="quarter" idx="4"/>
          </p:nvPr>
        </p:nvSpPr>
        <p:spPr>
          <a:xfrm>
            <a:off x="192741" y="6356350"/>
            <a:ext cx="443753" cy="365125"/>
          </a:xfrm>
          <a:prstGeom prst="rect">
            <a:avLst/>
          </a:prstGeom>
        </p:spPr>
        <p:txBody>
          <a:bodyPr vert="horz" lIns="91440" tIns="45720" rIns="91440" bIns="45720" rtlCol="0" anchor="ctr"/>
          <a:lstStyle>
            <a:lvl1pPr algn="l">
              <a:defRPr sz="900" b="1">
                <a:solidFill>
                  <a:schemeClr val="tx2"/>
                </a:solidFill>
              </a:defRPr>
            </a:lvl1pPr>
          </a:lstStyle>
          <a:p>
            <a:fld id="{FA06F0F5-DF6A-4E0E-AC03-6B0D0B0A1300}" type="slidenum">
              <a:rPr lang="en-US" smtClean="0"/>
              <a:pPr/>
              <a:t>‹#›</a:t>
            </a:fld>
            <a:endParaRPr lang="en-US"/>
          </a:p>
        </p:txBody>
      </p:sp>
      <p:sp>
        <p:nvSpPr>
          <p:cNvPr id="18" name="Text Placeholder 9"/>
          <p:cNvSpPr>
            <a:spLocks noGrp="1"/>
          </p:cNvSpPr>
          <p:nvPr>
            <p:ph type="body" sz="quarter" idx="14"/>
          </p:nvPr>
        </p:nvSpPr>
        <p:spPr>
          <a:xfrm>
            <a:off x="417448" y="6125747"/>
            <a:ext cx="5678552" cy="658368"/>
          </a:xfrm>
          <a:prstGeom prst="rect">
            <a:avLst/>
          </a:prstGeom>
          <a:ln>
            <a:noFill/>
          </a:ln>
        </p:spPr>
        <p:txBody>
          <a:bodyPr/>
          <a:lstStyle>
            <a:lvl1pPr>
              <a:lnSpc>
                <a:spcPct val="100000"/>
              </a:lnSpc>
              <a:spcAft>
                <a:spcPts val="0"/>
              </a:spcAft>
              <a:defRPr sz="1000"/>
            </a:lvl1pPr>
          </a:lstStyle>
          <a:p>
            <a:pPr lvl="0"/>
            <a:r>
              <a:rPr lang="en-US"/>
              <a:t>Edit Master text styles</a:t>
            </a:r>
          </a:p>
        </p:txBody>
      </p:sp>
    </p:spTree>
    <p:extLst>
      <p:ext uri="{BB962C8B-B14F-4D97-AF65-F5344CB8AC3E}">
        <p14:creationId xmlns:p14="http://schemas.microsoft.com/office/powerpoint/2010/main" val="728348555"/>
      </p:ext>
    </p:extLst>
  </p:cSld>
  <p:clrMapOvr>
    <a:masterClrMapping/>
  </p:clrMapOvr>
  <p:extLst>
    <p:ext uri="{DCECCB84-F9BA-43D5-87BE-67443E8EF086}">
      <p15:sldGuideLst xmlns:p15="http://schemas.microsoft.com/office/powerpoint/2012/main">
        <p15:guide id="1" orient="horz" pos="72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Blue bar 2 boxes">
    <p:bg>
      <p:bgPr>
        <a:solidFill>
          <a:schemeClr val="bg1"/>
        </a:solidFill>
        <a:effectLst/>
      </p:bgPr>
    </p:bg>
    <p:spTree>
      <p:nvGrpSpPr>
        <p:cNvPr id="1" name=""/>
        <p:cNvGrpSpPr/>
        <p:nvPr/>
      </p:nvGrpSpPr>
      <p:grpSpPr>
        <a:xfrm>
          <a:off x="0" y="0"/>
          <a:ext cx="0" cy="0"/>
          <a:chOff x="0" y="0"/>
          <a:chExt cx="0" cy="0"/>
        </a:xfrm>
      </p:grpSpPr>
      <p:sp>
        <p:nvSpPr>
          <p:cNvPr id="13" name="Rectangle 12"/>
          <p:cNvSpPr/>
          <p:nvPr userDrawn="1"/>
        </p:nvSpPr>
        <p:spPr>
          <a:xfrm>
            <a:off x="6327228" y="1780925"/>
            <a:ext cx="5467717" cy="3978747"/>
          </a:xfrm>
          <a:prstGeom prst="rect">
            <a:avLst/>
          </a:prstGeom>
          <a:no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userDrawn="1"/>
        </p:nvSpPr>
        <p:spPr>
          <a:xfrm>
            <a:off x="474278" y="1780925"/>
            <a:ext cx="5468112" cy="3978747"/>
          </a:xfrm>
          <a:prstGeom prst="rect">
            <a:avLst/>
          </a:prstGeom>
          <a:no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userDrawn="1"/>
        </p:nvSpPr>
        <p:spPr>
          <a:xfrm>
            <a:off x="0" y="666"/>
            <a:ext cx="12191999" cy="787609"/>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endParaRPr>
          </a:p>
        </p:txBody>
      </p:sp>
      <p:sp>
        <p:nvSpPr>
          <p:cNvPr id="8" name="Title Placeholder 37"/>
          <p:cNvSpPr>
            <a:spLocks noGrp="1"/>
          </p:cNvSpPr>
          <p:nvPr>
            <p:ph type="title" hasCustomPrompt="1"/>
          </p:nvPr>
        </p:nvSpPr>
        <p:spPr>
          <a:xfrm>
            <a:off x="5782" y="-30864"/>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defRPr>
            </a:lvl1pPr>
          </a:lstStyle>
          <a:p>
            <a:r>
              <a:rPr lang="en-US" dirty="0"/>
              <a:t>Click to edit slide heading</a:t>
            </a:r>
          </a:p>
        </p:txBody>
      </p:sp>
      <p:sp>
        <p:nvSpPr>
          <p:cNvPr id="12" name="Slide Number Placeholder 3"/>
          <p:cNvSpPr>
            <a:spLocks noGrp="1"/>
          </p:cNvSpPr>
          <p:nvPr>
            <p:ph type="sldNum" sz="quarter" idx="4"/>
          </p:nvPr>
        </p:nvSpPr>
        <p:spPr>
          <a:xfrm>
            <a:off x="192741" y="6356350"/>
            <a:ext cx="443753" cy="365125"/>
          </a:xfrm>
          <a:prstGeom prst="rect">
            <a:avLst/>
          </a:prstGeom>
        </p:spPr>
        <p:txBody>
          <a:bodyPr vert="horz" lIns="91440" tIns="45720" rIns="91440" bIns="45720" rtlCol="0" anchor="ctr"/>
          <a:lstStyle>
            <a:lvl1pPr algn="l">
              <a:defRPr sz="900" b="1">
                <a:solidFill>
                  <a:schemeClr val="tx2"/>
                </a:solidFill>
              </a:defRPr>
            </a:lvl1pPr>
          </a:lstStyle>
          <a:p>
            <a:fld id="{FA06F0F5-DF6A-4E0E-AC03-6B0D0B0A1300}" type="slidenum">
              <a:rPr lang="en-US" smtClean="0"/>
              <a:pPr/>
              <a:t>‹#›</a:t>
            </a:fld>
            <a:endParaRPr lang="en-US"/>
          </a:p>
        </p:txBody>
      </p:sp>
      <p:sp>
        <p:nvSpPr>
          <p:cNvPr id="9" name="Text Placeholder 3"/>
          <p:cNvSpPr>
            <a:spLocks noGrp="1"/>
          </p:cNvSpPr>
          <p:nvPr>
            <p:ph type="body" sz="quarter" idx="10"/>
          </p:nvPr>
        </p:nvSpPr>
        <p:spPr>
          <a:xfrm>
            <a:off x="474278" y="1905318"/>
            <a:ext cx="5468112" cy="400050"/>
          </a:xfrm>
          <a:prstGeom prst="rect">
            <a:avLst/>
          </a:prstGeom>
        </p:spPr>
        <p:txBody>
          <a:bodyPr anchor="ctr" anchorCtr="0"/>
          <a:lstStyle>
            <a:lvl1pPr algn="ctr">
              <a:defRPr sz="1600" b="1" cap="all" spc="20" baseline="0">
                <a:solidFill>
                  <a:srgbClr val="002F70"/>
                </a:solidFill>
              </a:defRPr>
            </a:lvl1pPr>
          </a:lstStyle>
          <a:p>
            <a:pPr lvl="0"/>
            <a:r>
              <a:rPr lang="en-US"/>
              <a:t>Edit Master text styles</a:t>
            </a:r>
          </a:p>
        </p:txBody>
      </p:sp>
      <p:sp>
        <p:nvSpPr>
          <p:cNvPr id="10" name="Text Placeholder 3"/>
          <p:cNvSpPr>
            <a:spLocks noGrp="1"/>
          </p:cNvSpPr>
          <p:nvPr>
            <p:ph type="body" sz="quarter" idx="11"/>
          </p:nvPr>
        </p:nvSpPr>
        <p:spPr>
          <a:xfrm>
            <a:off x="6327228" y="1905318"/>
            <a:ext cx="5468112" cy="400050"/>
          </a:xfrm>
          <a:prstGeom prst="rect">
            <a:avLst/>
          </a:prstGeom>
        </p:spPr>
        <p:txBody>
          <a:bodyPr anchor="ctr" anchorCtr="0"/>
          <a:lstStyle>
            <a:lvl1pPr algn="ctr">
              <a:defRPr sz="1600" b="1" cap="all" spc="20" baseline="0">
                <a:solidFill>
                  <a:srgbClr val="002F70"/>
                </a:solidFill>
              </a:defRPr>
            </a:lvl1pPr>
          </a:lstStyle>
          <a:p>
            <a:pPr lvl="0"/>
            <a:r>
              <a:rPr lang="en-US"/>
              <a:t>Edit Master text styles</a:t>
            </a:r>
          </a:p>
        </p:txBody>
      </p:sp>
      <p:sp>
        <p:nvSpPr>
          <p:cNvPr id="11" name="Text Placeholder 9"/>
          <p:cNvSpPr>
            <a:spLocks noGrp="1"/>
          </p:cNvSpPr>
          <p:nvPr>
            <p:ph type="body" sz="quarter" idx="14"/>
          </p:nvPr>
        </p:nvSpPr>
        <p:spPr>
          <a:xfrm>
            <a:off x="417448" y="6125747"/>
            <a:ext cx="5678552" cy="658368"/>
          </a:xfrm>
          <a:prstGeom prst="rect">
            <a:avLst/>
          </a:prstGeom>
          <a:ln>
            <a:noFill/>
          </a:ln>
        </p:spPr>
        <p:txBody>
          <a:bodyPr/>
          <a:lstStyle>
            <a:lvl1pPr>
              <a:lnSpc>
                <a:spcPct val="100000"/>
              </a:lnSpc>
              <a:spcAft>
                <a:spcPts val="0"/>
              </a:spcAft>
              <a:defRPr sz="1000"/>
            </a:lvl1pPr>
          </a:lstStyle>
          <a:p>
            <a:pPr lvl="0"/>
            <a:r>
              <a:rPr lang="en-US"/>
              <a:t>Edit Master text styles</a:t>
            </a:r>
          </a:p>
        </p:txBody>
      </p:sp>
      <p:sp>
        <p:nvSpPr>
          <p:cNvPr id="3" name="Text Placeholder 2"/>
          <p:cNvSpPr>
            <a:spLocks noGrp="1"/>
          </p:cNvSpPr>
          <p:nvPr>
            <p:ph type="body" sz="quarter" idx="15"/>
          </p:nvPr>
        </p:nvSpPr>
        <p:spPr>
          <a:xfrm>
            <a:off x="2105025" y="962025"/>
            <a:ext cx="7943850" cy="647700"/>
          </a:xfrm>
          <a:prstGeom prst="rect">
            <a:avLst/>
          </a:prstGeom>
        </p:spPr>
        <p:txBody>
          <a:bodyPr/>
          <a:lstStyle>
            <a:lvl1pPr>
              <a:lnSpc>
                <a:spcPct val="100000"/>
              </a:lnSpc>
              <a:spcAft>
                <a:spcPts val="0"/>
              </a:spcAft>
              <a:defRPr sz="1800"/>
            </a:lvl1pPr>
          </a:lstStyle>
          <a:p>
            <a:pPr lvl="0"/>
            <a:r>
              <a:rPr lang="en-US"/>
              <a:t>Edit Master text styles</a:t>
            </a:r>
          </a:p>
        </p:txBody>
      </p:sp>
    </p:spTree>
    <p:extLst>
      <p:ext uri="{BB962C8B-B14F-4D97-AF65-F5344CB8AC3E}">
        <p14:creationId xmlns:p14="http://schemas.microsoft.com/office/powerpoint/2010/main" val="10236619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Blue bar 3 boxes">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666"/>
            <a:ext cx="12191999" cy="787609"/>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endParaRPr>
          </a:p>
        </p:txBody>
      </p:sp>
      <p:sp>
        <p:nvSpPr>
          <p:cNvPr id="8" name="Title Placeholder 37"/>
          <p:cNvSpPr>
            <a:spLocks noGrp="1"/>
          </p:cNvSpPr>
          <p:nvPr>
            <p:ph type="title" hasCustomPrompt="1"/>
          </p:nvPr>
        </p:nvSpPr>
        <p:spPr>
          <a:xfrm>
            <a:off x="5782" y="-30864"/>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defRPr>
            </a:lvl1pPr>
          </a:lstStyle>
          <a:p>
            <a:r>
              <a:rPr lang="en-US" dirty="0"/>
              <a:t>Click to edit slide heading</a:t>
            </a:r>
          </a:p>
        </p:txBody>
      </p:sp>
      <p:sp>
        <p:nvSpPr>
          <p:cNvPr id="9" name="Text Placeholder 3"/>
          <p:cNvSpPr>
            <a:spLocks noGrp="1"/>
          </p:cNvSpPr>
          <p:nvPr>
            <p:ph type="body" sz="quarter" idx="10"/>
          </p:nvPr>
        </p:nvSpPr>
        <p:spPr>
          <a:xfrm>
            <a:off x="495300" y="1600518"/>
            <a:ext cx="3475038" cy="400050"/>
          </a:xfrm>
          <a:prstGeom prst="rect">
            <a:avLst/>
          </a:prstGeom>
        </p:spPr>
        <p:txBody>
          <a:bodyPr anchor="ctr" anchorCtr="0"/>
          <a:lstStyle>
            <a:lvl1pPr algn="ctr">
              <a:defRPr sz="1600" b="1" cap="all" spc="20" baseline="0">
                <a:solidFill>
                  <a:srgbClr val="002F70"/>
                </a:solidFill>
              </a:defRPr>
            </a:lvl1pPr>
          </a:lstStyle>
          <a:p>
            <a:pPr lvl="0"/>
            <a:r>
              <a:rPr lang="en-US"/>
              <a:t>Edit Master text styles</a:t>
            </a:r>
          </a:p>
        </p:txBody>
      </p:sp>
      <p:sp>
        <p:nvSpPr>
          <p:cNvPr id="10" name="Text Placeholder 3"/>
          <p:cNvSpPr>
            <a:spLocks noGrp="1"/>
          </p:cNvSpPr>
          <p:nvPr>
            <p:ph type="body" sz="quarter" idx="11"/>
          </p:nvPr>
        </p:nvSpPr>
        <p:spPr>
          <a:xfrm>
            <a:off x="4369161" y="1600518"/>
            <a:ext cx="3475038" cy="400050"/>
          </a:xfrm>
          <a:prstGeom prst="rect">
            <a:avLst/>
          </a:prstGeom>
        </p:spPr>
        <p:txBody>
          <a:bodyPr anchor="ctr" anchorCtr="0"/>
          <a:lstStyle>
            <a:lvl1pPr algn="ctr">
              <a:defRPr sz="1600" b="1" cap="all" spc="20" baseline="0">
                <a:solidFill>
                  <a:srgbClr val="002F70"/>
                </a:solidFill>
              </a:defRPr>
            </a:lvl1pPr>
          </a:lstStyle>
          <a:p>
            <a:pPr lvl="0"/>
            <a:r>
              <a:rPr lang="en-US"/>
              <a:t>Edit Master text styles</a:t>
            </a:r>
          </a:p>
        </p:txBody>
      </p:sp>
      <p:sp>
        <p:nvSpPr>
          <p:cNvPr id="11" name="Text Placeholder 3"/>
          <p:cNvSpPr>
            <a:spLocks noGrp="1"/>
          </p:cNvSpPr>
          <p:nvPr>
            <p:ph type="body" sz="quarter" idx="12"/>
          </p:nvPr>
        </p:nvSpPr>
        <p:spPr>
          <a:xfrm>
            <a:off x="8286801" y="1600518"/>
            <a:ext cx="3475038" cy="400050"/>
          </a:xfrm>
          <a:prstGeom prst="rect">
            <a:avLst/>
          </a:prstGeom>
        </p:spPr>
        <p:txBody>
          <a:bodyPr anchor="ctr" anchorCtr="0"/>
          <a:lstStyle>
            <a:lvl1pPr algn="ctr">
              <a:defRPr sz="1600" b="1" cap="all" spc="20" baseline="0">
                <a:solidFill>
                  <a:srgbClr val="002F70"/>
                </a:solidFill>
              </a:defRPr>
            </a:lvl1pPr>
          </a:lstStyle>
          <a:p>
            <a:pPr lvl="0"/>
            <a:r>
              <a:rPr lang="en-US"/>
              <a:t>Edit Master text styles</a:t>
            </a:r>
          </a:p>
        </p:txBody>
      </p:sp>
      <p:sp>
        <p:nvSpPr>
          <p:cNvPr id="12" name="Slide Number Placeholder 3"/>
          <p:cNvSpPr>
            <a:spLocks noGrp="1"/>
          </p:cNvSpPr>
          <p:nvPr>
            <p:ph type="sldNum" sz="quarter" idx="4"/>
          </p:nvPr>
        </p:nvSpPr>
        <p:spPr>
          <a:xfrm>
            <a:off x="192741" y="6356350"/>
            <a:ext cx="443753" cy="365125"/>
          </a:xfrm>
          <a:prstGeom prst="rect">
            <a:avLst/>
          </a:prstGeom>
        </p:spPr>
        <p:txBody>
          <a:bodyPr vert="horz" lIns="91440" tIns="45720" rIns="91440" bIns="45720" rtlCol="0" anchor="ctr"/>
          <a:lstStyle>
            <a:lvl1pPr algn="l">
              <a:defRPr sz="900" b="1">
                <a:solidFill>
                  <a:schemeClr val="tx2"/>
                </a:solidFill>
              </a:defRPr>
            </a:lvl1pPr>
          </a:lstStyle>
          <a:p>
            <a:fld id="{FA06F0F5-DF6A-4E0E-AC03-6B0D0B0A1300}" type="slidenum">
              <a:rPr lang="en-US" smtClean="0"/>
              <a:pPr/>
              <a:t>‹#›</a:t>
            </a:fld>
            <a:endParaRPr lang="en-US" dirty="0"/>
          </a:p>
        </p:txBody>
      </p:sp>
      <p:sp>
        <p:nvSpPr>
          <p:cNvPr id="13" name="Text Placeholder 9"/>
          <p:cNvSpPr>
            <a:spLocks noGrp="1"/>
          </p:cNvSpPr>
          <p:nvPr>
            <p:ph type="body" sz="quarter" idx="14"/>
          </p:nvPr>
        </p:nvSpPr>
        <p:spPr>
          <a:xfrm>
            <a:off x="417447" y="6125747"/>
            <a:ext cx="7869671" cy="658368"/>
          </a:xfrm>
          <a:prstGeom prst="rect">
            <a:avLst/>
          </a:prstGeom>
          <a:ln>
            <a:noFill/>
          </a:ln>
        </p:spPr>
        <p:txBody>
          <a:bodyPr/>
          <a:lstStyle>
            <a:lvl1pPr>
              <a:lnSpc>
                <a:spcPct val="100000"/>
              </a:lnSpc>
              <a:spcAft>
                <a:spcPts val="0"/>
              </a:spcAft>
              <a:defRPr sz="1000"/>
            </a:lvl1pPr>
          </a:lstStyle>
          <a:p>
            <a:pPr lvl="0"/>
            <a:r>
              <a:rPr lang="en-US"/>
              <a:t>Edit Master text styles</a:t>
            </a:r>
          </a:p>
        </p:txBody>
      </p:sp>
    </p:spTree>
    <p:extLst>
      <p:ext uri="{BB962C8B-B14F-4D97-AF65-F5344CB8AC3E}">
        <p14:creationId xmlns:p14="http://schemas.microsoft.com/office/powerpoint/2010/main" val="19607003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6" Type="http://schemas.openxmlformats.org/officeDocument/2006/relationships/theme" Target="../theme/theme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18" Type="http://schemas.openxmlformats.org/officeDocument/2006/relationships/theme" Target="../theme/theme3.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slideLayout" Target="../slideLayouts/slideLayout48.xml"/><Relationship Id="rId2" Type="http://schemas.openxmlformats.org/officeDocument/2006/relationships/slideLayout" Target="../slideLayouts/slideLayout33.xml"/><Relationship Id="rId16" Type="http://schemas.openxmlformats.org/officeDocument/2006/relationships/slideLayout" Target="../slideLayouts/slideLayout47.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5" Type="http://schemas.openxmlformats.org/officeDocument/2006/relationships/slideLayout" Target="../slideLayouts/slideLayout46.xml"/><Relationship Id="rId10" Type="http://schemas.openxmlformats.org/officeDocument/2006/relationships/slideLayout" Target="../slideLayouts/slideLayout41.xml"/><Relationship Id="rId19" Type="http://schemas.openxmlformats.org/officeDocument/2006/relationships/image" Target="../media/image15.png"/><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18" cstate="email">
            <a:extLst>
              <a:ext uri="{28A0092B-C50C-407E-A947-70E740481C1C}">
                <a14:useLocalDpi xmlns:a14="http://schemas.microsoft.com/office/drawing/2010/main"/>
              </a:ext>
            </a:extLst>
          </a:blip>
          <a:stretch>
            <a:fillRect/>
          </a:stretch>
        </p:blipFill>
        <p:spPr>
          <a:xfrm>
            <a:off x="9564786" y="6070461"/>
            <a:ext cx="2208114" cy="652335"/>
          </a:xfrm>
          <a:prstGeom prst="rect">
            <a:avLst/>
          </a:prstGeom>
        </p:spPr>
      </p:pic>
    </p:spTree>
    <p:extLst>
      <p:ext uri="{BB962C8B-B14F-4D97-AF65-F5344CB8AC3E}">
        <p14:creationId xmlns:p14="http://schemas.microsoft.com/office/powerpoint/2010/main" val="2454913312"/>
      </p:ext>
    </p:extLst>
  </p:cSld>
  <p:clrMap bg1="lt1" tx1="dk1" bg2="lt2" tx2="dk2" accent1="accent1" accent2="accent2" accent3="accent3" accent4="accent4" accent5="accent5" accent6="accent6" hlink="hlink" folHlink="folHlink"/>
  <p:sldLayoutIdLst>
    <p:sldLayoutId id="2147483663" r:id="rId1"/>
    <p:sldLayoutId id="2147483668" r:id="rId2"/>
    <p:sldLayoutId id="2147483695" r:id="rId3"/>
    <p:sldLayoutId id="2147483687" r:id="rId4"/>
    <p:sldLayoutId id="2147483701" r:id="rId5"/>
    <p:sldLayoutId id="2147483694" r:id="rId6"/>
    <p:sldLayoutId id="2147483669" r:id="rId7"/>
    <p:sldLayoutId id="2147483693" r:id="rId8"/>
    <p:sldLayoutId id="2147483692" r:id="rId9"/>
    <p:sldLayoutId id="2147483689" r:id="rId10"/>
    <p:sldLayoutId id="2147483691" r:id="rId11"/>
    <p:sldLayoutId id="2147483697" r:id="rId12"/>
    <p:sldLayoutId id="2147483700" r:id="rId13"/>
    <p:sldLayoutId id="2147483698" r:id="rId14"/>
    <p:sldLayoutId id="2147483719" r:id="rId15"/>
    <p:sldLayoutId id="2147483737" r:id="rId16"/>
  </p:sldLayoutIdLst>
  <p:hf hdr="0" dt="0"/>
  <p:txStyles>
    <p:titleStyle>
      <a:lvl1pPr algn="l" rtl="0" eaLnBrk="1" fontAlgn="base" hangingPunct="1">
        <a:lnSpc>
          <a:spcPct val="100000"/>
        </a:lnSpc>
        <a:spcBef>
          <a:spcPct val="0"/>
        </a:spcBef>
        <a:spcAft>
          <a:spcPct val="0"/>
        </a:spcAft>
        <a:defRPr sz="3780" b="1" baseline="0">
          <a:solidFill>
            <a:schemeClr val="tx2"/>
          </a:solidFill>
          <a:latin typeface="Arial"/>
          <a:ea typeface="+mj-ea"/>
          <a:cs typeface="Arial"/>
        </a:defRPr>
      </a:lvl1pPr>
      <a:lvl2pPr algn="l" rtl="0" eaLnBrk="1" fontAlgn="base" hangingPunct="1">
        <a:spcBef>
          <a:spcPct val="0"/>
        </a:spcBef>
        <a:spcAft>
          <a:spcPct val="0"/>
        </a:spcAft>
        <a:defRPr sz="3780" b="1">
          <a:solidFill>
            <a:schemeClr val="bg1"/>
          </a:solidFill>
          <a:latin typeface="Times New Roman" pitchFamily="18" charset="0"/>
        </a:defRPr>
      </a:lvl2pPr>
      <a:lvl3pPr algn="l" rtl="0" eaLnBrk="1" fontAlgn="base" hangingPunct="1">
        <a:spcBef>
          <a:spcPct val="0"/>
        </a:spcBef>
        <a:spcAft>
          <a:spcPct val="0"/>
        </a:spcAft>
        <a:defRPr sz="3780" b="1">
          <a:solidFill>
            <a:schemeClr val="bg1"/>
          </a:solidFill>
          <a:latin typeface="Times New Roman" pitchFamily="18" charset="0"/>
        </a:defRPr>
      </a:lvl3pPr>
      <a:lvl4pPr algn="l" rtl="0" eaLnBrk="1" fontAlgn="base" hangingPunct="1">
        <a:spcBef>
          <a:spcPct val="0"/>
        </a:spcBef>
        <a:spcAft>
          <a:spcPct val="0"/>
        </a:spcAft>
        <a:defRPr sz="3780" b="1">
          <a:solidFill>
            <a:schemeClr val="bg1"/>
          </a:solidFill>
          <a:latin typeface="Times New Roman" pitchFamily="18" charset="0"/>
        </a:defRPr>
      </a:lvl4pPr>
      <a:lvl5pPr algn="l" rtl="0" eaLnBrk="1" fontAlgn="base" hangingPunct="1">
        <a:spcBef>
          <a:spcPct val="0"/>
        </a:spcBef>
        <a:spcAft>
          <a:spcPct val="0"/>
        </a:spcAft>
        <a:defRPr sz="3780" b="1">
          <a:solidFill>
            <a:schemeClr val="bg1"/>
          </a:solidFill>
          <a:latin typeface="Times New Roman" pitchFamily="18" charset="0"/>
        </a:defRPr>
      </a:lvl5pPr>
      <a:lvl6pPr marL="480036" algn="l" rtl="0" eaLnBrk="1" fontAlgn="base" hangingPunct="1">
        <a:spcBef>
          <a:spcPct val="0"/>
        </a:spcBef>
        <a:spcAft>
          <a:spcPct val="0"/>
        </a:spcAft>
        <a:defRPr sz="3780" b="1">
          <a:solidFill>
            <a:schemeClr val="bg1"/>
          </a:solidFill>
          <a:latin typeface="Times New Roman" pitchFamily="18" charset="0"/>
        </a:defRPr>
      </a:lvl6pPr>
      <a:lvl7pPr marL="960072" algn="l" rtl="0" eaLnBrk="1" fontAlgn="base" hangingPunct="1">
        <a:spcBef>
          <a:spcPct val="0"/>
        </a:spcBef>
        <a:spcAft>
          <a:spcPct val="0"/>
        </a:spcAft>
        <a:defRPr sz="3780" b="1">
          <a:solidFill>
            <a:schemeClr val="bg1"/>
          </a:solidFill>
          <a:latin typeface="Times New Roman" pitchFamily="18" charset="0"/>
        </a:defRPr>
      </a:lvl7pPr>
      <a:lvl8pPr marL="1440108" algn="l" rtl="0" eaLnBrk="1" fontAlgn="base" hangingPunct="1">
        <a:spcBef>
          <a:spcPct val="0"/>
        </a:spcBef>
        <a:spcAft>
          <a:spcPct val="0"/>
        </a:spcAft>
        <a:defRPr sz="3780" b="1">
          <a:solidFill>
            <a:schemeClr val="bg1"/>
          </a:solidFill>
          <a:latin typeface="Times New Roman" pitchFamily="18" charset="0"/>
        </a:defRPr>
      </a:lvl8pPr>
      <a:lvl9pPr marL="1920144" algn="l" rtl="0" eaLnBrk="1" fontAlgn="base" hangingPunct="1">
        <a:spcBef>
          <a:spcPct val="0"/>
        </a:spcBef>
        <a:spcAft>
          <a:spcPct val="0"/>
        </a:spcAft>
        <a:defRPr sz="3780" b="1">
          <a:solidFill>
            <a:schemeClr val="bg1"/>
          </a:solidFill>
          <a:latin typeface="Times New Roman" pitchFamily="18" charset="0"/>
        </a:defRPr>
      </a:lvl9pPr>
    </p:titleStyle>
    <p:bodyStyle>
      <a:lvl1pPr marL="0" indent="0" algn="l" rtl="0" eaLnBrk="1" fontAlgn="base" hangingPunct="1">
        <a:lnSpc>
          <a:spcPct val="120000"/>
        </a:lnSpc>
        <a:spcBef>
          <a:spcPts val="0"/>
        </a:spcBef>
        <a:spcAft>
          <a:spcPts val="1260"/>
        </a:spcAft>
        <a:buClr>
          <a:schemeClr val="accent1"/>
        </a:buClr>
        <a:buSzPct val="90000"/>
        <a:buFont typeface="Arial"/>
        <a:buNone/>
        <a:defRPr sz="2100" b="0">
          <a:solidFill>
            <a:schemeClr val="tx1"/>
          </a:solidFill>
          <a:latin typeface="+mn-lt"/>
          <a:ea typeface="+mn-ea"/>
          <a:cs typeface="+mn-cs"/>
        </a:defRPr>
      </a:lvl1pPr>
      <a:lvl2pPr marL="236685" indent="0" algn="l" rtl="0" eaLnBrk="1" fontAlgn="base" hangingPunct="1">
        <a:lnSpc>
          <a:spcPct val="120000"/>
        </a:lnSpc>
        <a:spcBef>
          <a:spcPts val="0"/>
        </a:spcBef>
        <a:spcAft>
          <a:spcPts val="1260"/>
        </a:spcAft>
        <a:buClr>
          <a:schemeClr val="accent1"/>
        </a:buClr>
        <a:buSzPct val="90000"/>
        <a:buFont typeface="Arial"/>
        <a:buNone/>
        <a:defRPr sz="1575" b="0">
          <a:solidFill>
            <a:schemeClr val="tx1"/>
          </a:solidFill>
          <a:latin typeface="+mn-lt"/>
        </a:defRPr>
      </a:lvl2pPr>
      <a:lvl3pPr marL="481703"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defRPr>
      </a:lvl3pPr>
      <a:lvl4pPr marL="720054"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cs typeface="Arial" charset="0"/>
        </a:defRPr>
      </a:lvl4pPr>
      <a:lvl5pPr marL="956739" indent="0" algn="l" rtl="0" eaLnBrk="1" fontAlgn="base" hangingPunct="1">
        <a:lnSpc>
          <a:spcPct val="120000"/>
        </a:lnSpc>
        <a:spcBef>
          <a:spcPts val="0"/>
        </a:spcBef>
        <a:spcAft>
          <a:spcPts val="1260"/>
        </a:spcAft>
        <a:buClr>
          <a:schemeClr val="accent1"/>
        </a:buClr>
        <a:buSzPct val="90000"/>
        <a:buFont typeface="Arial"/>
        <a:buNone/>
        <a:defRPr sz="1260" b="0">
          <a:solidFill>
            <a:schemeClr val="tx1"/>
          </a:solidFill>
          <a:latin typeface="+mn-lt"/>
          <a:cs typeface="Arial" charset="0"/>
        </a:defRPr>
      </a:lvl5pPr>
      <a:lvl6pPr marL="2166828"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6pPr>
      <a:lvl7pPr marL="264686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7pPr>
      <a:lvl8pPr marL="3126900"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8pPr>
      <a:lvl9pPr marL="360693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9pPr>
    </p:bodyStyle>
    <p:otherStyle>
      <a:defPPr>
        <a:defRPr lang="en-US"/>
      </a:defPPr>
      <a:lvl1pPr marL="0" algn="l" defTabSz="960072" rtl="0" eaLnBrk="1" latinLnBrk="0" hangingPunct="1">
        <a:defRPr sz="1891" kern="1200">
          <a:solidFill>
            <a:schemeClr val="tx1"/>
          </a:solidFill>
          <a:latin typeface="+mn-lt"/>
          <a:ea typeface="+mn-ea"/>
          <a:cs typeface="+mn-cs"/>
        </a:defRPr>
      </a:lvl1pPr>
      <a:lvl2pPr marL="480036" algn="l" defTabSz="960072" rtl="0" eaLnBrk="1" latinLnBrk="0" hangingPunct="1">
        <a:defRPr sz="1891" kern="1200">
          <a:solidFill>
            <a:schemeClr val="tx1"/>
          </a:solidFill>
          <a:latin typeface="+mn-lt"/>
          <a:ea typeface="+mn-ea"/>
          <a:cs typeface="+mn-cs"/>
        </a:defRPr>
      </a:lvl2pPr>
      <a:lvl3pPr marL="960072" algn="l" defTabSz="960072" rtl="0" eaLnBrk="1" latinLnBrk="0" hangingPunct="1">
        <a:defRPr sz="1891" kern="1200">
          <a:solidFill>
            <a:schemeClr val="tx1"/>
          </a:solidFill>
          <a:latin typeface="+mn-lt"/>
          <a:ea typeface="+mn-ea"/>
          <a:cs typeface="+mn-cs"/>
        </a:defRPr>
      </a:lvl3pPr>
      <a:lvl4pPr marL="1440108" algn="l" defTabSz="960072" rtl="0" eaLnBrk="1" latinLnBrk="0" hangingPunct="1">
        <a:defRPr sz="1891" kern="1200">
          <a:solidFill>
            <a:schemeClr val="tx1"/>
          </a:solidFill>
          <a:latin typeface="+mn-lt"/>
          <a:ea typeface="+mn-ea"/>
          <a:cs typeface="+mn-cs"/>
        </a:defRPr>
      </a:lvl4pPr>
      <a:lvl5pPr marL="1920144" algn="l" defTabSz="960072" rtl="0" eaLnBrk="1" latinLnBrk="0" hangingPunct="1">
        <a:defRPr sz="1891" kern="1200">
          <a:solidFill>
            <a:schemeClr val="tx1"/>
          </a:solidFill>
          <a:latin typeface="+mn-lt"/>
          <a:ea typeface="+mn-ea"/>
          <a:cs typeface="+mn-cs"/>
        </a:defRPr>
      </a:lvl5pPr>
      <a:lvl6pPr marL="2400180" algn="l" defTabSz="960072" rtl="0" eaLnBrk="1" latinLnBrk="0" hangingPunct="1">
        <a:defRPr sz="1891" kern="1200">
          <a:solidFill>
            <a:schemeClr val="tx1"/>
          </a:solidFill>
          <a:latin typeface="+mn-lt"/>
          <a:ea typeface="+mn-ea"/>
          <a:cs typeface="+mn-cs"/>
        </a:defRPr>
      </a:lvl6pPr>
      <a:lvl7pPr marL="2880216" algn="l" defTabSz="960072" rtl="0" eaLnBrk="1" latinLnBrk="0" hangingPunct="1">
        <a:defRPr sz="1891" kern="1200">
          <a:solidFill>
            <a:schemeClr val="tx1"/>
          </a:solidFill>
          <a:latin typeface="+mn-lt"/>
          <a:ea typeface="+mn-ea"/>
          <a:cs typeface="+mn-cs"/>
        </a:defRPr>
      </a:lvl7pPr>
      <a:lvl8pPr marL="3360252" algn="l" defTabSz="960072" rtl="0" eaLnBrk="1" latinLnBrk="0" hangingPunct="1">
        <a:defRPr sz="1891" kern="1200">
          <a:solidFill>
            <a:schemeClr val="tx1"/>
          </a:solidFill>
          <a:latin typeface="+mn-lt"/>
          <a:ea typeface="+mn-ea"/>
          <a:cs typeface="+mn-cs"/>
        </a:defRPr>
      </a:lvl8pPr>
      <a:lvl9pPr marL="3840288" algn="l" defTabSz="960072" rtl="0" eaLnBrk="1" latinLnBrk="0" hangingPunct="1">
        <a:defRPr sz="1891"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168" userDrawn="1">
          <p15:clr>
            <a:srgbClr val="F26B43"/>
          </p15:clr>
        </p15:guide>
        <p15:guide id="4" pos="7416" userDrawn="1">
          <p15:clr>
            <a:srgbClr val="F26B43"/>
          </p15:clr>
        </p15:guide>
        <p15:guide id="5" orient="horz" pos="3888" userDrawn="1">
          <p15:clr>
            <a:srgbClr val="F26B43"/>
          </p15:clr>
        </p15:guide>
        <p15:guide id="6" pos="7680" userDrawn="1">
          <p15:clr>
            <a:srgbClr val="F26B43"/>
          </p15:clr>
        </p15:guide>
        <p15:guide id="7" userDrawn="1">
          <p15:clr>
            <a:srgbClr val="F26B43"/>
          </p15:clr>
        </p15:guide>
        <p15:guide id="8" orient="horz" userDrawn="1">
          <p15:clr>
            <a:srgbClr val="F26B43"/>
          </p15:clr>
        </p15:guide>
        <p15:guide id="9" orient="horz" pos="4296"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5688645"/>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Lst>
  <p:hf hdr="0" dt="0"/>
  <p:txStyles>
    <p:titleStyle>
      <a:lvl1pPr algn="l" rtl="0" eaLnBrk="1" fontAlgn="base" hangingPunct="1">
        <a:lnSpc>
          <a:spcPct val="100000"/>
        </a:lnSpc>
        <a:spcBef>
          <a:spcPct val="0"/>
        </a:spcBef>
        <a:spcAft>
          <a:spcPct val="0"/>
        </a:spcAft>
        <a:defRPr sz="3780" b="1" baseline="0">
          <a:solidFill>
            <a:schemeClr val="tx2"/>
          </a:solidFill>
          <a:latin typeface="Arial"/>
          <a:ea typeface="+mj-ea"/>
          <a:cs typeface="Arial"/>
        </a:defRPr>
      </a:lvl1pPr>
      <a:lvl2pPr algn="l" rtl="0" eaLnBrk="1" fontAlgn="base" hangingPunct="1">
        <a:spcBef>
          <a:spcPct val="0"/>
        </a:spcBef>
        <a:spcAft>
          <a:spcPct val="0"/>
        </a:spcAft>
        <a:defRPr sz="3780" b="1">
          <a:solidFill>
            <a:schemeClr val="bg1"/>
          </a:solidFill>
          <a:latin typeface="Times New Roman" pitchFamily="18" charset="0"/>
        </a:defRPr>
      </a:lvl2pPr>
      <a:lvl3pPr algn="l" rtl="0" eaLnBrk="1" fontAlgn="base" hangingPunct="1">
        <a:spcBef>
          <a:spcPct val="0"/>
        </a:spcBef>
        <a:spcAft>
          <a:spcPct val="0"/>
        </a:spcAft>
        <a:defRPr sz="3780" b="1">
          <a:solidFill>
            <a:schemeClr val="bg1"/>
          </a:solidFill>
          <a:latin typeface="Times New Roman" pitchFamily="18" charset="0"/>
        </a:defRPr>
      </a:lvl3pPr>
      <a:lvl4pPr algn="l" rtl="0" eaLnBrk="1" fontAlgn="base" hangingPunct="1">
        <a:spcBef>
          <a:spcPct val="0"/>
        </a:spcBef>
        <a:spcAft>
          <a:spcPct val="0"/>
        </a:spcAft>
        <a:defRPr sz="3780" b="1">
          <a:solidFill>
            <a:schemeClr val="bg1"/>
          </a:solidFill>
          <a:latin typeface="Times New Roman" pitchFamily="18" charset="0"/>
        </a:defRPr>
      </a:lvl4pPr>
      <a:lvl5pPr algn="l" rtl="0" eaLnBrk="1" fontAlgn="base" hangingPunct="1">
        <a:spcBef>
          <a:spcPct val="0"/>
        </a:spcBef>
        <a:spcAft>
          <a:spcPct val="0"/>
        </a:spcAft>
        <a:defRPr sz="3780" b="1">
          <a:solidFill>
            <a:schemeClr val="bg1"/>
          </a:solidFill>
          <a:latin typeface="Times New Roman" pitchFamily="18" charset="0"/>
        </a:defRPr>
      </a:lvl5pPr>
      <a:lvl6pPr marL="480036" algn="l" rtl="0" eaLnBrk="1" fontAlgn="base" hangingPunct="1">
        <a:spcBef>
          <a:spcPct val="0"/>
        </a:spcBef>
        <a:spcAft>
          <a:spcPct val="0"/>
        </a:spcAft>
        <a:defRPr sz="3780" b="1">
          <a:solidFill>
            <a:schemeClr val="bg1"/>
          </a:solidFill>
          <a:latin typeface="Times New Roman" pitchFamily="18" charset="0"/>
        </a:defRPr>
      </a:lvl6pPr>
      <a:lvl7pPr marL="960072" algn="l" rtl="0" eaLnBrk="1" fontAlgn="base" hangingPunct="1">
        <a:spcBef>
          <a:spcPct val="0"/>
        </a:spcBef>
        <a:spcAft>
          <a:spcPct val="0"/>
        </a:spcAft>
        <a:defRPr sz="3780" b="1">
          <a:solidFill>
            <a:schemeClr val="bg1"/>
          </a:solidFill>
          <a:latin typeface="Times New Roman" pitchFamily="18" charset="0"/>
        </a:defRPr>
      </a:lvl7pPr>
      <a:lvl8pPr marL="1440108" algn="l" rtl="0" eaLnBrk="1" fontAlgn="base" hangingPunct="1">
        <a:spcBef>
          <a:spcPct val="0"/>
        </a:spcBef>
        <a:spcAft>
          <a:spcPct val="0"/>
        </a:spcAft>
        <a:defRPr sz="3780" b="1">
          <a:solidFill>
            <a:schemeClr val="bg1"/>
          </a:solidFill>
          <a:latin typeface="Times New Roman" pitchFamily="18" charset="0"/>
        </a:defRPr>
      </a:lvl8pPr>
      <a:lvl9pPr marL="1920144" algn="l" rtl="0" eaLnBrk="1" fontAlgn="base" hangingPunct="1">
        <a:spcBef>
          <a:spcPct val="0"/>
        </a:spcBef>
        <a:spcAft>
          <a:spcPct val="0"/>
        </a:spcAft>
        <a:defRPr sz="3780" b="1">
          <a:solidFill>
            <a:schemeClr val="bg1"/>
          </a:solidFill>
          <a:latin typeface="Times New Roman" pitchFamily="18" charset="0"/>
        </a:defRPr>
      </a:lvl9pPr>
    </p:titleStyle>
    <p:bodyStyle>
      <a:lvl1pPr marL="0" indent="0" algn="l" rtl="0" eaLnBrk="1" fontAlgn="base" hangingPunct="1">
        <a:lnSpc>
          <a:spcPct val="120000"/>
        </a:lnSpc>
        <a:spcBef>
          <a:spcPts val="0"/>
        </a:spcBef>
        <a:spcAft>
          <a:spcPts val="1260"/>
        </a:spcAft>
        <a:buClr>
          <a:schemeClr val="accent1"/>
        </a:buClr>
        <a:buSzPct val="90000"/>
        <a:buFont typeface="Arial"/>
        <a:buNone/>
        <a:defRPr sz="2100" b="0">
          <a:solidFill>
            <a:schemeClr val="tx1"/>
          </a:solidFill>
          <a:latin typeface="+mn-lt"/>
          <a:ea typeface="+mn-ea"/>
          <a:cs typeface="+mn-cs"/>
        </a:defRPr>
      </a:lvl1pPr>
      <a:lvl2pPr marL="236685" indent="0" algn="l" rtl="0" eaLnBrk="1" fontAlgn="base" hangingPunct="1">
        <a:lnSpc>
          <a:spcPct val="120000"/>
        </a:lnSpc>
        <a:spcBef>
          <a:spcPts val="0"/>
        </a:spcBef>
        <a:spcAft>
          <a:spcPts val="1260"/>
        </a:spcAft>
        <a:buClr>
          <a:schemeClr val="accent1"/>
        </a:buClr>
        <a:buSzPct val="90000"/>
        <a:buFont typeface="Arial"/>
        <a:buNone/>
        <a:defRPr sz="1575" b="0">
          <a:solidFill>
            <a:schemeClr val="tx1"/>
          </a:solidFill>
          <a:latin typeface="+mn-lt"/>
        </a:defRPr>
      </a:lvl2pPr>
      <a:lvl3pPr marL="481703"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defRPr>
      </a:lvl3pPr>
      <a:lvl4pPr marL="720054"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cs typeface="Arial" charset="0"/>
        </a:defRPr>
      </a:lvl4pPr>
      <a:lvl5pPr marL="956739" indent="0" algn="l" rtl="0" eaLnBrk="1" fontAlgn="base" hangingPunct="1">
        <a:lnSpc>
          <a:spcPct val="120000"/>
        </a:lnSpc>
        <a:spcBef>
          <a:spcPts val="0"/>
        </a:spcBef>
        <a:spcAft>
          <a:spcPts val="1260"/>
        </a:spcAft>
        <a:buClr>
          <a:schemeClr val="accent1"/>
        </a:buClr>
        <a:buSzPct val="90000"/>
        <a:buFont typeface="Arial"/>
        <a:buNone/>
        <a:defRPr sz="1260" b="0">
          <a:solidFill>
            <a:schemeClr val="tx1"/>
          </a:solidFill>
          <a:latin typeface="+mn-lt"/>
          <a:cs typeface="Arial" charset="0"/>
        </a:defRPr>
      </a:lvl5pPr>
      <a:lvl6pPr marL="2166828"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6pPr>
      <a:lvl7pPr marL="264686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7pPr>
      <a:lvl8pPr marL="3126900"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8pPr>
      <a:lvl9pPr marL="360693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9pPr>
    </p:bodyStyle>
    <p:otherStyle>
      <a:defPPr>
        <a:defRPr lang="en-US"/>
      </a:defPPr>
      <a:lvl1pPr marL="0" algn="l" defTabSz="960072" rtl="0" eaLnBrk="1" latinLnBrk="0" hangingPunct="1">
        <a:defRPr sz="1891" kern="1200">
          <a:solidFill>
            <a:schemeClr val="tx1"/>
          </a:solidFill>
          <a:latin typeface="+mn-lt"/>
          <a:ea typeface="+mn-ea"/>
          <a:cs typeface="+mn-cs"/>
        </a:defRPr>
      </a:lvl1pPr>
      <a:lvl2pPr marL="480036" algn="l" defTabSz="960072" rtl="0" eaLnBrk="1" latinLnBrk="0" hangingPunct="1">
        <a:defRPr sz="1891" kern="1200">
          <a:solidFill>
            <a:schemeClr val="tx1"/>
          </a:solidFill>
          <a:latin typeface="+mn-lt"/>
          <a:ea typeface="+mn-ea"/>
          <a:cs typeface="+mn-cs"/>
        </a:defRPr>
      </a:lvl2pPr>
      <a:lvl3pPr marL="960072" algn="l" defTabSz="960072" rtl="0" eaLnBrk="1" latinLnBrk="0" hangingPunct="1">
        <a:defRPr sz="1891" kern="1200">
          <a:solidFill>
            <a:schemeClr val="tx1"/>
          </a:solidFill>
          <a:latin typeface="+mn-lt"/>
          <a:ea typeface="+mn-ea"/>
          <a:cs typeface="+mn-cs"/>
        </a:defRPr>
      </a:lvl3pPr>
      <a:lvl4pPr marL="1440108" algn="l" defTabSz="960072" rtl="0" eaLnBrk="1" latinLnBrk="0" hangingPunct="1">
        <a:defRPr sz="1891" kern="1200">
          <a:solidFill>
            <a:schemeClr val="tx1"/>
          </a:solidFill>
          <a:latin typeface="+mn-lt"/>
          <a:ea typeface="+mn-ea"/>
          <a:cs typeface="+mn-cs"/>
        </a:defRPr>
      </a:lvl4pPr>
      <a:lvl5pPr marL="1920144" algn="l" defTabSz="960072" rtl="0" eaLnBrk="1" latinLnBrk="0" hangingPunct="1">
        <a:defRPr sz="1891" kern="1200">
          <a:solidFill>
            <a:schemeClr val="tx1"/>
          </a:solidFill>
          <a:latin typeface="+mn-lt"/>
          <a:ea typeface="+mn-ea"/>
          <a:cs typeface="+mn-cs"/>
        </a:defRPr>
      </a:lvl5pPr>
      <a:lvl6pPr marL="2400180" algn="l" defTabSz="960072" rtl="0" eaLnBrk="1" latinLnBrk="0" hangingPunct="1">
        <a:defRPr sz="1891" kern="1200">
          <a:solidFill>
            <a:schemeClr val="tx1"/>
          </a:solidFill>
          <a:latin typeface="+mn-lt"/>
          <a:ea typeface="+mn-ea"/>
          <a:cs typeface="+mn-cs"/>
        </a:defRPr>
      </a:lvl6pPr>
      <a:lvl7pPr marL="2880216" algn="l" defTabSz="960072" rtl="0" eaLnBrk="1" latinLnBrk="0" hangingPunct="1">
        <a:defRPr sz="1891" kern="1200">
          <a:solidFill>
            <a:schemeClr val="tx1"/>
          </a:solidFill>
          <a:latin typeface="+mn-lt"/>
          <a:ea typeface="+mn-ea"/>
          <a:cs typeface="+mn-cs"/>
        </a:defRPr>
      </a:lvl7pPr>
      <a:lvl8pPr marL="3360252" algn="l" defTabSz="960072" rtl="0" eaLnBrk="1" latinLnBrk="0" hangingPunct="1">
        <a:defRPr sz="1891" kern="1200">
          <a:solidFill>
            <a:schemeClr val="tx1"/>
          </a:solidFill>
          <a:latin typeface="+mn-lt"/>
          <a:ea typeface="+mn-ea"/>
          <a:cs typeface="+mn-cs"/>
        </a:defRPr>
      </a:lvl8pPr>
      <a:lvl9pPr marL="3840288" algn="l" defTabSz="960072" rtl="0" eaLnBrk="1" latinLnBrk="0" hangingPunct="1">
        <a:defRPr sz="1891"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168">
          <p15:clr>
            <a:srgbClr val="F26B43"/>
          </p15:clr>
        </p15:guide>
        <p15:guide id="4" pos="7416">
          <p15:clr>
            <a:srgbClr val="F26B43"/>
          </p15:clr>
        </p15:guide>
        <p15:guide id="5" orient="horz" pos="3888">
          <p15:clr>
            <a:srgbClr val="F26B43"/>
          </p15:clr>
        </p15:guide>
        <p15:guide id="6" pos="7680">
          <p15:clr>
            <a:srgbClr val="F26B43"/>
          </p15:clr>
        </p15:guide>
        <p15:guide id="7">
          <p15:clr>
            <a:srgbClr val="F26B43"/>
          </p15:clr>
        </p15:guide>
        <p15:guide id="8" orient="horz">
          <p15:clr>
            <a:srgbClr val="F26B43"/>
          </p15:clr>
        </p15:guide>
        <p15:guide id="9" orient="horz" pos="4296">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19" cstate="screen">
            <a:extLst>
              <a:ext uri="{28A0092B-C50C-407E-A947-70E740481C1C}">
                <a14:useLocalDpi xmlns:a14="http://schemas.microsoft.com/office/drawing/2010/main"/>
              </a:ext>
            </a:extLst>
          </a:blip>
          <a:stretch>
            <a:fillRect/>
          </a:stretch>
        </p:blipFill>
        <p:spPr>
          <a:xfrm>
            <a:off x="9564786" y="6070461"/>
            <a:ext cx="2208114" cy="652335"/>
          </a:xfrm>
          <a:prstGeom prst="rect">
            <a:avLst/>
          </a:prstGeom>
        </p:spPr>
      </p:pic>
    </p:spTree>
    <p:extLst>
      <p:ext uri="{BB962C8B-B14F-4D97-AF65-F5344CB8AC3E}">
        <p14:creationId xmlns:p14="http://schemas.microsoft.com/office/powerpoint/2010/main" val="426105752"/>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 id="2147483735" r:id="rId15"/>
    <p:sldLayoutId id="2147483736" r:id="rId16"/>
    <p:sldLayoutId id="2147483738" r:id="rId17"/>
  </p:sldLayoutIdLst>
  <p:hf hdr="0" dt="0"/>
  <p:txStyles>
    <p:titleStyle>
      <a:lvl1pPr algn="l" rtl="0" eaLnBrk="1" fontAlgn="base" hangingPunct="1">
        <a:lnSpc>
          <a:spcPct val="100000"/>
        </a:lnSpc>
        <a:spcBef>
          <a:spcPct val="0"/>
        </a:spcBef>
        <a:spcAft>
          <a:spcPct val="0"/>
        </a:spcAft>
        <a:defRPr sz="3780" b="1" baseline="0">
          <a:solidFill>
            <a:schemeClr val="tx2"/>
          </a:solidFill>
          <a:latin typeface="Arial"/>
          <a:ea typeface="+mj-ea"/>
          <a:cs typeface="Arial"/>
        </a:defRPr>
      </a:lvl1pPr>
      <a:lvl2pPr algn="l" rtl="0" eaLnBrk="1" fontAlgn="base" hangingPunct="1">
        <a:spcBef>
          <a:spcPct val="0"/>
        </a:spcBef>
        <a:spcAft>
          <a:spcPct val="0"/>
        </a:spcAft>
        <a:defRPr sz="3780" b="1">
          <a:solidFill>
            <a:schemeClr val="bg1"/>
          </a:solidFill>
          <a:latin typeface="Times New Roman" pitchFamily="18" charset="0"/>
        </a:defRPr>
      </a:lvl2pPr>
      <a:lvl3pPr algn="l" rtl="0" eaLnBrk="1" fontAlgn="base" hangingPunct="1">
        <a:spcBef>
          <a:spcPct val="0"/>
        </a:spcBef>
        <a:spcAft>
          <a:spcPct val="0"/>
        </a:spcAft>
        <a:defRPr sz="3780" b="1">
          <a:solidFill>
            <a:schemeClr val="bg1"/>
          </a:solidFill>
          <a:latin typeface="Times New Roman" pitchFamily="18" charset="0"/>
        </a:defRPr>
      </a:lvl3pPr>
      <a:lvl4pPr algn="l" rtl="0" eaLnBrk="1" fontAlgn="base" hangingPunct="1">
        <a:spcBef>
          <a:spcPct val="0"/>
        </a:spcBef>
        <a:spcAft>
          <a:spcPct val="0"/>
        </a:spcAft>
        <a:defRPr sz="3780" b="1">
          <a:solidFill>
            <a:schemeClr val="bg1"/>
          </a:solidFill>
          <a:latin typeface="Times New Roman" pitchFamily="18" charset="0"/>
        </a:defRPr>
      </a:lvl4pPr>
      <a:lvl5pPr algn="l" rtl="0" eaLnBrk="1" fontAlgn="base" hangingPunct="1">
        <a:spcBef>
          <a:spcPct val="0"/>
        </a:spcBef>
        <a:spcAft>
          <a:spcPct val="0"/>
        </a:spcAft>
        <a:defRPr sz="3780" b="1">
          <a:solidFill>
            <a:schemeClr val="bg1"/>
          </a:solidFill>
          <a:latin typeface="Times New Roman" pitchFamily="18" charset="0"/>
        </a:defRPr>
      </a:lvl5pPr>
      <a:lvl6pPr marL="480036" algn="l" rtl="0" eaLnBrk="1" fontAlgn="base" hangingPunct="1">
        <a:spcBef>
          <a:spcPct val="0"/>
        </a:spcBef>
        <a:spcAft>
          <a:spcPct val="0"/>
        </a:spcAft>
        <a:defRPr sz="3780" b="1">
          <a:solidFill>
            <a:schemeClr val="bg1"/>
          </a:solidFill>
          <a:latin typeface="Times New Roman" pitchFamily="18" charset="0"/>
        </a:defRPr>
      </a:lvl6pPr>
      <a:lvl7pPr marL="960072" algn="l" rtl="0" eaLnBrk="1" fontAlgn="base" hangingPunct="1">
        <a:spcBef>
          <a:spcPct val="0"/>
        </a:spcBef>
        <a:spcAft>
          <a:spcPct val="0"/>
        </a:spcAft>
        <a:defRPr sz="3780" b="1">
          <a:solidFill>
            <a:schemeClr val="bg1"/>
          </a:solidFill>
          <a:latin typeface="Times New Roman" pitchFamily="18" charset="0"/>
        </a:defRPr>
      </a:lvl7pPr>
      <a:lvl8pPr marL="1440108" algn="l" rtl="0" eaLnBrk="1" fontAlgn="base" hangingPunct="1">
        <a:spcBef>
          <a:spcPct val="0"/>
        </a:spcBef>
        <a:spcAft>
          <a:spcPct val="0"/>
        </a:spcAft>
        <a:defRPr sz="3780" b="1">
          <a:solidFill>
            <a:schemeClr val="bg1"/>
          </a:solidFill>
          <a:latin typeface="Times New Roman" pitchFamily="18" charset="0"/>
        </a:defRPr>
      </a:lvl8pPr>
      <a:lvl9pPr marL="1920144" algn="l" rtl="0" eaLnBrk="1" fontAlgn="base" hangingPunct="1">
        <a:spcBef>
          <a:spcPct val="0"/>
        </a:spcBef>
        <a:spcAft>
          <a:spcPct val="0"/>
        </a:spcAft>
        <a:defRPr sz="3780" b="1">
          <a:solidFill>
            <a:schemeClr val="bg1"/>
          </a:solidFill>
          <a:latin typeface="Times New Roman" pitchFamily="18" charset="0"/>
        </a:defRPr>
      </a:lvl9pPr>
    </p:titleStyle>
    <p:bodyStyle>
      <a:lvl1pPr marL="0" indent="0" algn="l" rtl="0" eaLnBrk="1" fontAlgn="base" hangingPunct="1">
        <a:lnSpc>
          <a:spcPct val="120000"/>
        </a:lnSpc>
        <a:spcBef>
          <a:spcPts val="0"/>
        </a:spcBef>
        <a:spcAft>
          <a:spcPts val="1260"/>
        </a:spcAft>
        <a:buClr>
          <a:schemeClr val="accent1"/>
        </a:buClr>
        <a:buSzPct val="90000"/>
        <a:buFont typeface="Arial"/>
        <a:buNone/>
        <a:defRPr sz="2100" b="0">
          <a:solidFill>
            <a:schemeClr val="tx1"/>
          </a:solidFill>
          <a:latin typeface="+mn-lt"/>
          <a:ea typeface="+mn-ea"/>
          <a:cs typeface="+mn-cs"/>
        </a:defRPr>
      </a:lvl1pPr>
      <a:lvl2pPr marL="236685" indent="0" algn="l" rtl="0" eaLnBrk="1" fontAlgn="base" hangingPunct="1">
        <a:lnSpc>
          <a:spcPct val="120000"/>
        </a:lnSpc>
        <a:spcBef>
          <a:spcPts val="0"/>
        </a:spcBef>
        <a:spcAft>
          <a:spcPts val="1260"/>
        </a:spcAft>
        <a:buClr>
          <a:schemeClr val="accent1"/>
        </a:buClr>
        <a:buSzPct val="90000"/>
        <a:buFont typeface="Arial"/>
        <a:buNone/>
        <a:defRPr sz="1575" b="0">
          <a:solidFill>
            <a:schemeClr val="tx1"/>
          </a:solidFill>
          <a:latin typeface="+mn-lt"/>
        </a:defRPr>
      </a:lvl2pPr>
      <a:lvl3pPr marL="481703"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defRPr>
      </a:lvl3pPr>
      <a:lvl4pPr marL="720054"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cs typeface="Arial" charset="0"/>
        </a:defRPr>
      </a:lvl4pPr>
      <a:lvl5pPr marL="956739" indent="0" algn="l" rtl="0" eaLnBrk="1" fontAlgn="base" hangingPunct="1">
        <a:lnSpc>
          <a:spcPct val="120000"/>
        </a:lnSpc>
        <a:spcBef>
          <a:spcPts val="0"/>
        </a:spcBef>
        <a:spcAft>
          <a:spcPts val="1260"/>
        </a:spcAft>
        <a:buClr>
          <a:schemeClr val="accent1"/>
        </a:buClr>
        <a:buSzPct val="90000"/>
        <a:buFont typeface="Arial"/>
        <a:buNone/>
        <a:defRPr sz="1260" b="0">
          <a:solidFill>
            <a:schemeClr val="tx1"/>
          </a:solidFill>
          <a:latin typeface="+mn-lt"/>
          <a:cs typeface="Arial" charset="0"/>
        </a:defRPr>
      </a:lvl5pPr>
      <a:lvl6pPr marL="2166828"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6pPr>
      <a:lvl7pPr marL="264686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7pPr>
      <a:lvl8pPr marL="3126900"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8pPr>
      <a:lvl9pPr marL="360693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9pPr>
    </p:bodyStyle>
    <p:otherStyle>
      <a:defPPr>
        <a:defRPr lang="en-US"/>
      </a:defPPr>
      <a:lvl1pPr marL="0" algn="l" defTabSz="960072" rtl="0" eaLnBrk="1" latinLnBrk="0" hangingPunct="1">
        <a:defRPr sz="1891" kern="1200">
          <a:solidFill>
            <a:schemeClr val="tx1"/>
          </a:solidFill>
          <a:latin typeface="+mn-lt"/>
          <a:ea typeface="+mn-ea"/>
          <a:cs typeface="+mn-cs"/>
        </a:defRPr>
      </a:lvl1pPr>
      <a:lvl2pPr marL="480036" algn="l" defTabSz="960072" rtl="0" eaLnBrk="1" latinLnBrk="0" hangingPunct="1">
        <a:defRPr sz="1891" kern="1200">
          <a:solidFill>
            <a:schemeClr val="tx1"/>
          </a:solidFill>
          <a:latin typeface="+mn-lt"/>
          <a:ea typeface="+mn-ea"/>
          <a:cs typeface="+mn-cs"/>
        </a:defRPr>
      </a:lvl2pPr>
      <a:lvl3pPr marL="960072" algn="l" defTabSz="960072" rtl="0" eaLnBrk="1" latinLnBrk="0" hangingPunct="1">
        <a:defRPr sz="1891" kern="1200">
          <a:solidFill>
            <a:schemeClr val="tx1"/>
          </a:solidFill>
          <a:latin typeface="+mn-lt"/>
          <a:ea typeface="+mn-ea"/>
          <a:cs typeface="+mn-cs"/>
        </a:defRPr>
      </a:lvl3pPr>
      <a:lvl4pPr marL="1440108" algn="l" defTabSz="960072" rtl="0" eaLnBrk="1" latinLnBrk="0" hangingPunct="1">
        <a:defRPr sz="1891" kern="1200">
          <a:solidFill>
            <a:schemeClr val="tx1"/>
          </a:solidFill>
          <a:latin typeface="+mn-lt"/>
          <a:ea typeface="+mn-ea"/>
          <a:cs typeface="+mn-cs"/>
        </a:defRPr>
      </a:lvl4pPr>
      <a:lvl5pPr marL="1920144" algn="l" defTabSz="960072" rtl="0" eaLnBrk="1" latinLnBrk="0" hangingPunct="1">
        <a:defRPr sz="1891" kern="1200">
          <a:solidFill>
            <a:schemeClr val="tx1"/>
          </a:solidFill>
          <a:latin typeface="+mn-lt"/>
          <a:ea typeface="+mn-ea"/>
          <a:cs typeface="+mn-cs"/>
        </a:defRPr>
      </a:lvl5pPr>
      <a:lvl6pPr marL="2400180" algn="l" defTabSz="960072" rtl="0" eaLnBrk="1" latinLnBrk="0" hangingPunct="1">
        <a:defRPr sz="1891" kern="1200">
          <a:solidFill>
            <a:schemeClr val="tx1"/>
          </a:solidFill>
          <a:latin typeface="+mn-lt"/>
          <a:ea typeface="+mn-ea"/>
          <a:cs typeface="+mn-cs"/>
        </a:defRPr>
      </a:lvl6pPr>
      <a:lvl7pPr marL="2880216" algn="l" defTabSz="960072" rtl="0" eaLnBrk="1" latinLnBrk="0" hangingPunct="1">
        <a:defRPr sz="1891" kern="1200">
          <a:solidFill>
            <a:schemeClr val="tx1"/>
          </a:solidFill>
          <a:latin typeface="+mn-lt"/>
          <a:ea typeface="+mn-ea"/>
          <a:cs typeface="+mn-cs"/>
        </a:defRPr>
      </a:lvl7pPr>
      <a:lvl8pPr marL="3360252" algn="l" defTabSz="960072" rtl="0" eaLnBrk="1" latinLnBrk="0" hangingPunct="1">
        <a:defRPr sz="1891" kern="1200">
          <a:solidFill>
            <a:schemeClr val="tx1"/>
          </a:solidFill>
          <a:latin typeface="+mn-lt"/>
          <a:ea typeface="+mn-ea"/>
          <a:cs typeface="+mn-cs"/>
        </a:defRPr>
      </a:lvl8pPr>
      <a:lvl9pPr marL="3840288" algn="l" defTabSz="960072" rtl="0" eaLnBrk="1" latinLnBrk="0" hangingPunct="1">
        <a:defRPr sz="1891"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168">
          <p15:clr>
            <a:srgbClr val="F26B43"/>
          </p15:clr>
        </p15:guide>
        <p15:guide id="4" pos="7416">
          <p15:clr>
            <a:srgbClr val="F26B43"/>
          </p15:clr>
        </p15:guide>
        <p15:guide id="5" orient="horz" pos="3888">
          <p15:clr>
            <a:srgbClr val="F26B43"/>
          </p15:clr>
        </p15:guide>
        <p15:guide id="6" pos="7680">
          <p15:clr>
            <a:srgbClr val="F26B43"/>
          </p15:clr>
        </p15:guide>
        <p15:guide id="7">
          <p15:clr>
            <a:srgbClr val="F26B43"/>
          </p15:clr>
        </p15:guide>
        <p15:guide id="8" orient="horz">
          <p15:clr>
            <a:srgbClr val="F26B43"/>
          </p15:clr>
        </p15:guide>
        <p15:guide id="9" orient="horz" pos="4296">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hyperlink" Target="https://www.insurancebusinessmag.com/ca/news/breaking-news/report-reveals-truth-about-how-many-millennials-want-to-work-in-insurance-227021.aspx" TargetMode="External"/><Relationship Id="rId2" Type="http://schemas.openxmlformats.org/officeDocument/2006/relationships/notesSlide" Target="../notesSlides/notesSlide8.xml"/><Relationship Id="rId1" Type="http://schemas.openxmlformats.org/officeDocument/2006/relationships/slideLayout" Target="../slideLayouts/slideLayout16.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hyperlink" Target="https://www.forbes.com/sites/larissafaw/2015/11/30/millennials-just-dont-want-to-be-insurance-agents/?sh=78e294a91838"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38.jpeg"/><Relationship Id="rId4" Type="http://schemas.openxmlformats.org/officeDocument/2006/relationships/image" Target="../media/image37.jpeg"/></Relationships>
</file>

<file path=ppt/slides/_rels/slide1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chart" Target="../charts/chart7.xml"/><Relationship Id="rId4" Type="http://schemas.openxmlformats.org/officeDocument/2006/relationships/image" Target="../media/image39.png"/></Relationships>
</file>

<file path=ppt/slides/_rels/slide1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45.jpeg"/><Relationship Id="rId4" Type="http://schemas.openxmlformats.org/officeDocument/2006/relationships/image" Target="../media/image44.jpeg"/></Relationships>
</file>

<file path=ppt/slides/_rels/slide1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35.xml"/><Relationship Id="rId5" Type="http://schemas.openxmlformats.org/officeDocument/2006/relationships/image" Target="../media/image28.png"/><Relationship Id="rId4" Type="http://schemas.openxmlformats.org/officeDocument/2006/relationships/image" Target="../media/image27.png"/></Relationships>
</file>

<file path=ppt/slides/_rels/slide20.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30.xml"/></Relationships>
</file>

<file path=ppt/slides/_rels/slide2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6.xml"/><Relationship Id="rId1" Type="http://schemas.openxmlformats.org/officeDocument/2006/relationships/slideLayout" Target="../slideLayouts/slideLayout18.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18.xml"/><Relationship Id="rId1" Type="http://schemas.openxmlformats.org/officeDocument/2006/relationships/slideLayout" Target="../slideLayouts/slideLayout20.xml"/><Relationship Id="rId5" Type="http://schemas.openxmlformats.org/officeDocument/2006/relationships/image" Target="../media/image53.jpeg"/><Relationship Id="rId4" Type="http://schemas.openxmlformats.org/officeDocument/2006/relationships/chart" Target="../charts/chart8.xml"/></Relationships>
</file>

<file path=ppt/slides/_rels/slide24.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19.xml"/><Relationship Id="rId1" Type="http://schemas.openxmlformats.org/officeDocument/2006/relationships/slideLayout" Target="../slideLayouts/slideLayout31.xml"/><Relationship Id="rId5" Type="http://schemas.openxmlformats.org/officeDocument/2006/relationships/image" Target="../media/image56.jpeg"/><Relationship Id="rId4" Type="http://schemas.openxmlformats.org/officeDocument/2006/relationships/image" Target="../media/image55.jpeg"/></Relationships>
</file>

<file path=ppt/slides/_rels/slide25.xml.rels><?xml version="1.0" encoding="UTF-8" standalone="yes"?>
<Relationships xmlns="http://schemas.openxmlformats.org/package/2006/relationships"><Relationship Id="rId3" Type="http://schemas.openxmlformats.org/officeDocument/2006/relationships/hyperlink" Target="https://www.forbes.com/sites/larissafaw/2015/11/30/millennials-just-dont-want-to-be-insurance-agents/?sh=78e294a91838" TargetMode="External"/><Relationship Id="rId2" Type="http://schemas.openxmlformats.org/officeDocument/2006/relationships/hyperlink" Target="https://www.insurancebusinessmag.com/ca/news/breaking-news/report-reveals-truth-about-how-many-millennials-want-to-work-in-insurance-227021.aspx" TargetMode="External"/><Relationship Id="rId1" Type="http://schemas.openxmlformats.org/officeDocument/2006/relationships/slideLayout" Target="../slideLayouts/slideLayout31.xml"/><Relationship Id="rId4" Type="http://schemas.openxmlformats.org/officeDocument/2006/relationships/hyperlink" Target="https://www.theinstitutes.org/doc/Millennial-Generation-Survey-Report.pdf"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57.wmf"/><Relationship Id="rId2" Type="http://schemas.openxmlformats.org/officeDocument/2006/relationships/oleObject" Target="../embeddings/oleObject1.bin"/><Relationship Id="rId1" Type="http://schemas.openxmlformats.org/officeDocument/2006/relationships/slideLayout" Target="../slideLayouts/slideLayout20.xml"/><Relationship Id="rId6" Type="http://schemas.openxmlformats.org/officeDocument/2006/relationships/image" Target="../media/image59.jpeg"/><Relationship Id="rId5" Type="http://schemas.openxmlformats.org/officeDocument/2006/relationships/image" Target="../media/image58.wmf"/><Relationship Id="rId4" Type="http://schemas.openxmlformats.org/officeDocument/2006/relationships/oleObject" Target="../embeddings/oleObject2.bin"/></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diagramLayout" Target="../diagrams/layout1.xml"/><Relationship Id="rId7" Type="http://schemas.openxmlformats.org/officeDocument/2006/relationships/image" Target="../media/image45.jpeg"/><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44.jpeg"/></Relationships>
</file>

<file path=ppt/slides/_rels/slide29.xml.rels><?xml version="1.0" encoding="UTF-8" standalone="yes"?>
<Relationships xmlns="http://schemas.openxmlformats.org/package/2006/relationships"><Relationship Id="rId3" Type="http://schemas.openxmlformats.org/officeDocument/2006/relationships/image" Target="../media/image43.jpeg"/><Relationship Id="rId7" Type="http://schemas.openxmlformats.org/officeDocument/2006/relationships/chart" Target="../charts/chart10.xml"/><Relationship Id="rId2" Type="http://schemas.openxmlformats.org/officeDocument/2006/relationships/notesSlide" Target="../notesSlides/notesSlide21.xml"/><Relationship Id="rId1" Type="http://schemas.openxmlformats.org/officeDocument/2006/relationships/slideLayout" Target="../slideLayouts/slideLayout20.xml"/><Relationship Id="rId6" Type="http://schemas.openxmlformats.org/officeDocument/2006/relationships/chart" Target="../charts/chart9.xml"/><Relationship Id="rId5" Type="http://schemas.openxmlformats.org/officeDocument/2006/relationships/image" Target="../media/image45.jpeg"/><Relationship Id="rId4" Type="http://schemas.openxmlformats.org/officeDocument/2006/relationships/image" Target="../media/image44.jpeg"/></Relationships>
</file>

<file path=ppt/slides/_rels/slide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xml"/><Relationship Id="rId1" Type="http://schemas.openxmlformats.org/officeDocument/2006/relationships/slideLayout" Target="../slideLayouts/slideLayout4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24.xml"/><Relationship Id="rId1" Type="http://schemas.openxmlformats.org/officeDocument/2006/relationships/slideLayout" Target="../slideLayouts/slideLayout4.xml"/><Relationship Id="rId5" Type="http://schemas.openxmlformats.org/officeDocument/2006/relationships/image" Target="../media/image36.jpeg"/><Relationship Id="rId4" Type="http://schemas.openxmlformats.org/officeDocument/2006/relationships/image" Target="../media/image62.jpeg"/></Relationships>
</file>

<file path=ppt/slides/_rels/slide35.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https://www.forbes.com/sites/larissafaw/2015/11/30/millennials-just-dont-want-to-be-insurance-agents/?sh=78e294a91838" TargetMode="External"/><Relationship Id="rId2" Type="http://schemas.openxmlformats.org/officeDocument/2006/relationships/hyperlink" Target="https://www.insurancebusinessmag.com/ca/news/breaking-news/report-reveals-truth-about-how-many-millennials-want-to-work-in-insurance-227021.aspx" TargetMode="External"/><Relationship Id="rId1" Type="http://schemas.openxmlformats.org/officeDocument/2006/relationships/slideLayout" Target="../slideLayouts/slideLayout48.xml"/><Relationship Id="rId4" Type="http://schemas.openxmlformats.org/officeDocument/2006/relationships/hyperlink" Target="https://www.theinstitutes.org/doc/Millennial-Generation-Survey-Report.pdf" TargetMode="Externa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64.jp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33.xml"/><Relationship Id="rId1" Type="http://schemas.openxmlformats.org/officeDocument/2006/relationships/slideLayout" Target="../slideLayouts/slideLayout4.xml"/><Relationship Id="rId5" Type="http://schemas.openxmlformats.org/officeDocument/2006/relationships/image" Target="../media/image53.jpeg"/><Relationship Id="rId4" Type="http://schemas.openxmlformats.org/officeDocument/2006/relationships/chart" Target="../charts/chart13.xml"/></Relationships>
</file>

<file path=ppt/slides/_rels/slide46.xml.rels><?xml version="1.0" encoding="UTF-8" standalone="yes"?>
<Relationships xmlns="http://schemas.openxmlformats.org/package/2006/relationships"><Relationship Id="rId3" Type="http://schemas.openxmlformats.org/officeDocument/2006/relationships/image" Target="../media/image43.jpeg"/><Relationship Id="rId7" Type="http://schemas.openxmlformats.org/officeDocument/2006/relationships/chart" Target="../charts/chart15.xml"/><Relationship Id="rId2" Type="http://schemas.openxmlformats.org/officeDocument/2006/relationships/notesSlide" Target="../notesSlides/notesSlide34.xml"/><Relationship Id="rId1" Type="http://schemas.openxmlformats.org/officeDocument/2006/relationships/slideLayout" Target="../slideLayouts/slideLayout4.xml"/><Relationship Id="rId6" Type="http://schemas.openxmlformats.org/officeDocument/2006/relationships/chart" Target="../charts/chart14.xml"/><Relationship Id="rId5" Type="http://schemas.openxmlformats.org/officeDocument/2006/relationships/image" Target="../media/image45.jpeg"/><Relationship Id="rId4" Type="http://schemas.openxmlformats.org/officeDocument/2006/relationships/image" Target="../media/image44.jpeg"/></Relationships>
</file>

<file path=ppt/slides/_rels/slide47.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diagramLayout" Target="../diagrams/layout2.xml"/><Relationship Id="rId7" Type="http://schemas.openxmlformats.org/officeDocument/2006/relationships/image" Target="../media/image45.jpeg"/><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 Id="rId9" Type="http://schemas.openxmlformats.org/officeDocument/2006/relationships/image" Target="../media/image44.jpeg"/></Relationships>
</file>

<file path=ppt/slides/_rels/slide4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5.xml"/><Relationship Id="rId1" Type="http://schemas.openxmlformats.org/officeDocument/2006/relationships/slideLayout" Target="../slideLayouts/slideLayout4.xml"/><Relationship Id="rId5" Type="http://schemas.openxmlformats.org/officeDocument/2006/relationships/image" Target="../media/image38.jpeg"/><Relationship Id="rId4" Type="http://schemas.openxmlformats.org/officeDocument/2006/relationships/image" Target="../media/image37.jpeg"/></Relationships>
</file>

<file path=ppt/slides/_rels/slide49.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jpeg"/><Relationship Id="rId1" Type="http://schemas.openxmlformats.org/officeDocument/2006/relationships/slideLayout" Target="../slideLayouts/slideLayout4.xml"/><Relationship Id="rId5" Type="http://schemas.openxmlformats.org/officeDocument/2006/relationships/image" Target="../media/image68.jpg"/><Relationship Id="rId4" Type="http://schemas.openxmlformats.org/officeDocument/2006/relationships/image" Target="../media/image67.png"/></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chart" Target="../charts/chart2.xml"/></Relationships>
</file>

<file path=ppt/slides/_rels/slide50.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chart" Target="../charts/chart16.xml"/><Relationship Id="rId1" Type="http://schemas.openxmlformats.org/officeDocument/2006/relationships/slideLayout" Target="../slideLayouts/slideLayout4.xml"/><Relationship Id="rId4" Type="http://schemas.openxmlformats.org/officeDocument/2006/relationships/image" Target="../media/image69.jp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8" Type="http://schemas.openxmlformats.org/officeDocument/2006/relationships/image" Target="../media/image75.png"/><Relationship Id="rId3" Type="http://schemas.openxmlformats.org/officeDocument/2006/relationships/image" Target="../media/image70.png"/><Relationship Id="rId7" Type="http://schemas.openxmlformats.org/officeDocument/2006/relationships/image" Target="../media/image74.png"/><Relationship Id="rId2" Type="http://schemas.openxmlformats.org/officeDocument/2006/relationships/notesSlide" Target="../notesSlides/notesSlide36.xml"/><Relationship Id="rId1" Type="http://schemas.openxmlformats.org/officeDocument/2006/relationships/slideLayout" Target="../slideLayouts/slideLayout4.xml"/><Relationship Id="rId6" Type="http://schemas.openxmlformats.org/officeDocument/2006/relationships/image" Target="../media/image73.png"/><Relationship Id="rId5" Type="http://schemas.openxmlformats.org/officeDocument/2006/relationships/image" Target="../media/image72.png"/><Relationship Id="rId4" Type="http://schemas.openxmlformats.org/officeDocument/2006/relationships/image" Target="../media/image71.png"/><Relationship Id="rId9" Type="http://schemas.openxmlformats.org/officeDocument/2006/relationships/image" Target="../media/image76.jpe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image" Target="../media/image77.jpg"/><Relationship Id="rId2" Type="http://schemas.openxmlformats.org/officeDocument/2006/relationships/notesSlide" Target="../notesSlides/notesSlide37.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chart" Target="../charts/chart4.xml"/></Relationships>
</file>

<file path=ppt/slides/_rels/slide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b="1" dirty="0"/>
              <a:t>A Sustainable Talent Strategy</a:t>
            </a:r>
          </a:p>
        </p:txBody>
      </p:sp>
      <p:sp>
        <p:nvSpPr>
          <p:cNvPr id="7" name="Text Placeholder 9"/>
          <p:cNvSpPr txBox="1">
            <a:spLocks/>
          </p:cNvSpPr>
          <p:nvPr/>
        </p:nvSpPr>
        <p:spPr>
          <a:xfrm>
            <a:off x="441028" y="5857314"/>
            <a:ext cx="5449824" cy="333375"/>
          </a:xfrm>
          <a:prstGeom prst="rect">
            <a:avLst/>
          </a:prstGeom>
        </p:spPr>
        <p:txBody>
          <a:bodyPr lIns="0" tIns="0" rIns="0" bIns="0" anchor="ctr" anchorCtr="0"/>
          <a:lstStyle>
            <a:lvl1pPr marL="0" indent="0" algn="l" rtl="0" eaLnBrk="1" fontAlgn="base" hangingPunct="1">
              <a:lnSpc>
                <a:spcPct val="120000"/>
              </a:lnSpc>
              <a:spcBef>
                <a:spcPts val="0"/>
              </a:spcBef>
              <a:spcAft>
                <a:spcPts val="1260"/>
              </a:spcAft>
              <a:buClr>
                <a:schemeClr val="accent1"/>
              </a:buClr>
              <a:buSzPct val="90000"/>
              <a:buFont typeface="Arial"/>
              <a:buNone/>
              <a:defRPr sz="1800" b="0">
                <a:solidFill>
                  <a:schemeClr val="bg1"/>
                </a:solidFill>
                <a:latin typeface="+mn-lt"/>
                <a:ea typeface="+mn-ea"/>
                <a:cs typeface="+mn-cs"/>
              </a:defRPr>
            </a:lvl1pPr>
            <a:lvl2pPr marL="236685" indent="0" algn="l" rtl="0" eaLnBrk="1" fontAlgn="base" hangingPunct="1">
              <a:lnSpc>
                <a:spcPct val="120000"/>
              </a:lnSpc>
              <a:spcBef>
                <a:spcPts val="0"/>
              </a:spcBef>
              <a:spcAft>
                <a:spcPts val="1260"/>
              </a:spcAft>
              <a:buClr>
                <a:schemeClr val="accent1"/>
              </a:buClr>
              <a:buSzPct val="90000"/>
              <a:buFont typeface="Arial"/>
              <a:buNone/>
              <a:defRPr sz="1575" b="0">
                <a:solidFill>
                  <a:schemeClr val="tx1"/>
                </a:solidFill>
                <a:latin typeface="+mn-lt"/>
              </a:defRPr>
            </a:lvl2pPr>
            <a:lvl3pPr marL="481703"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defRPr>
            </a:lvl3pPr>
            <a:lvl4pPr marL="720054"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cs typeface="Arial" charset="0"/>
              </a:defRPr>
            </a:lvl4pPr>
            <a:lvl5pPr marL="956739" indent="0" algn="l" rtl="0" eaLnBrk="1" fontAlgn="base" hangingPunct="1">
              <a:lnSpc>
                <a:spcPct val="120000"/>
              </a:lnSpc>
              <a:spcBef>
                <a:spcPts val="0"/>
              </a:spcBef>
              <a:spcAft>
                <a:spcPts val="1260"/>
              </a:spcAft>
              <a:buClr>
                <a:schemeClr val="accent1"/>
              </a:buClr>
              <a:buSzPct val="90000"/>
              <a:buFont typeface="Arial"/>
              <a:buNone/>
              <a:defRPr sz="1260" b="0">
                <a:solidFill>
                  <a:schemeClr val="tx1"/>
                </a:solidFill>
                <a:latin typeface="+mn-lt"/>
                <a:cs typeface="Arial" charset="0"/>
              </a:defRPr>
            </a:lvl5pPr>
            <a:lvl6pPr marL="2166828"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6pPr>
            <a:lvl7pPr marL="264686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7pPr>
            <a:lvl8pPr marL="3126900"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8pPr>
            <a:lvl9pPr marL="360693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9pPr>
          </a:lstStyle>
          <a:p>
            <a:r>
              <a:rPr lang="en-US" kern="0" dirty="0"/>
              <a:t>Name • Department</a:t>
            </a:r>
          </a:p>
        </p:txBody>
      </p:sp>
      <p:sp>
        <p:nvSpPr>
          <p:cNvPr id="8" name="Text Placeholder 15"/>
          <p:cNvSpPr txBox="1">
            <a:spLocks/>
          </p:cNvSpPr>
          <p:nvPr/>
        </p:nvSpPr>
        <p:spPr>
          <a:xfrm>
            <a:off x="441028" y="6196529"/>
            <a:ext cx="5449824" cy="333375"/>
          </a:xfrm>
          <a:prstGeom prst="rect">
            <a:avLst/>
          </a:prstGeom>
        </p:spPr>
        <p:txBody>
          <a:bodyPr lIns="0" tIns="0" rIns="0" bIns="0" anchor="ctr" anchorCtr="0"/>
          <a:lstStyle>
            <a:lvl1pPr marL="0" indent="0" algn="l" rtl="0" eaLnBrk="1" fontAlgn="base" hangingPunct="1">
              <a:lnSpc>
                <a:spcPct val="120000"/>
              </a:lnSpc>
              <a:spcBef>
                <a:spcPts val="0"/>
              </a:spcBef>
              <a:spcAft>
                <a:spcPts val="1260"/>
              </a:spcAft>
              <a:buClr>
                <a:schemeClr val="accent1"/>
              </a:buClr>
              <a:buSzPct val="90000"/>
              <a:buFont typeface="Arial"/>
              <a:buNone/>
              <a:defRPr sz="1600" b="0" i="1">
                <a:solidFill>
                  <a:schemeClr val="bg1"/>
                </a:solidFill>
                <a:latin typeface="+mn-lt"/>
                <a:ea typeface="+mn-ea"/>
                <a:cs typeface="+mn-cs"/>
              </a:defRPr>
            </a:lvl1pPr>
            <a:lvl2pPr marL="236685" indent="0" algn="l" rtl="0" eaLnBrk="1" fontAlgn="base" hangingPunct="1">
              <a:lnSpc>
                <a:spcPct val="120000"/>
              </a:lnSpc>
              <a:spcBef>
                <a:spcPts val="0"/>
              </a:spcBef>
              <a:spcAft>
                <a:spcPts val="1260"/>
              </a:spcAft>
              <a:buClr>
                <a:schemeClr val="accent1"/>
              </a:buClr>
              <a:buSzPct val="90000"/>
              <a:buFont typeface="Arial"/>
              <a:buNone/>
              <a:defRPr sz="1575" b="0">
                <a:solidFill>
                  <a:schemeClr val="tx1"/>
                </a:solidFill>
                <a:latin typeface="+mn-lt"/>
              </a:defRPr>
            </a:lvl2pPr>
            <a:lvl3pPr marL="481703"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defRPr>
            </a:lvl3pPr>
            <a:lvl4pPr marL="720054"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cs typeface="Arial" charset="0"/>
              </a:defRPr>
            </a:lvl4pPr>
            <a:lvl5pPr marL="956739" indent="0" algn="l" rtl="0" eaLnBrk="1" fontAlgn="base" hangingPunct="1">
              <a:lnSpc>
                <a:spcPct val="120000"/>
              </a:lnSpc>
              <a:spcBef>
                <a:spcPts val="0"/>
              </a:spcBef>
              <a:spcAft>
                <a:spcPts val="1260"/>
              </a:spcAft>
              <a:buClr>
                <a:schemeClr val="accent1"/>
              </a:buClr>
              <a:buSzPct val="90000"/>
              <a:buFont typeface="Arial"/>
              <a:buNone/>
              <a:defRPr sz="1260" b="0">
                <a:solidFill>
                  <a:schemeClr val="tx1"/>
                </a:solidFill>
                <a:latin typeface="+mn-lt"/>
                <a:cs typeface="Arial" charset="0"/>
              </a:defRPr>
            </a:lvl5pPr>
            <a:lvl6pPr marL="2166828"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6pPr>
            <a:lvl7pPr marL="264686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7pPr>
            <a:lvl8pPr marL="3126900"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8pPr>
            <a:lvl9pPr marL="360693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9pPr>
          </a:lstStyle>
          <a:p>
            <a:r>
              <a:rPr lang="en-US" kern="0"/>
              <a:t>Date</a:t>
            </a:r>
            <a:endParaRPr lang="en-US" kern="0" dirty="0"/>
          </a:p>
        </p:txBody>
      </p:sp>
    </p:spTree>
    <p:extLst>
      <p:ext uri="{BB962C8B-B14F-4D97-AF65-F5344CB8AC3E}">
        <p14:creationId xmlns:p14="http://schemas.microsoft.com/office/powerpoint/2010/main" val="24795339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625E8B5C-E002-971A-508C-F347E1C00946}"/>
              </a:ext>
            </a:extLst>
          </p:cNvPr>
          <p:cNvSpPr txBox="1"/>
          <p:nvPr/>
        </p:nvSpPr>
        <p:spPr>
          <a:xfrm>
            <a:off x="6634974" y="1856310"/>
            <a:ext cx="5408343" cy="2977376"/>
          </a:xfrm>
          <a:prstGeom prst="rect">
            <a:avLst/>
          </a:prstGeom>
          <a:solidFill>
            <a:srgbClr val="EAE6E2"/>
          </a:solidFill>
        </p:spPr>
        <p:txBody>
          <a:bodyPr wrap="square" rtlCol="0">
            <a:spAutoFit/>
          </a:bodyPr>
          <a:lstStyle/>
          <a:p>
            <a:endParaRPr lang="en-US" dirty="0"/>
          </a:p>
        </p:txBody>
      </p:sp>
      <p:sp>
        <p:nvSpPr>
          <p:cNvPr id="7" name="Title 6">
            <a:extLst>
              <a:ext uri="{FF2B5EF4-FFF2-40B4-BE49-F238E27FC236}">
                <a16:creationId xmlns:a16="http://schemas.microsoft.com/office/drawing/2014/main" id="{53EBFFDB-889A-3873-E9CF-F08A7A05432B}"/>
              </a:ext>
            </a:extLst>
          </p:cNvPr>
          <p:cNvSpPr>
            <a:spLocks noGrp="1"/>
          </p:cNvSpPr>
          <p:nvPr>
            <p:ph type="title"/>
          </p:nvPr>
        </p:nvSpPr>
        <p:spPr/>
        <p:txBody>
          <a:bodyPr/>
          <a:lstStyle/>
          <a:p>
            <a:r>
              <a:rPr lang="en-US" dirty="0"/>
              <a:t>Insurance Immersion</a:t>
            </a:r>
          </a:p>
        </p:txBody>
      </p:sp>
      <p:sp>
        <p:nvSpPr>
          <p:cNvPr id="6" name="Slide Number Placeholder 5">
            <a:extLst>
              <a:ext uri="{FF2B5EF4-FFF2-40B4-BE49-F238E27FC236}">
                <a16:creationId xmlns:a16="http://schemas.microsoft.com/office/drawing/2014/main" id="{1420E3BB-28A8-4518-2442-4627EBCDB68F}"/>
              </a:ext>
            </a:extLst>
          </p:cNvPr>
          <p:cNvSpPr>
            <a:spLocks noGrp="1"/>
          </p:cNvSpPr>
          <p:nvPr>
            <p:ph type="sldNum" sz="quarter" idx="4294967295"/>
          </p:nvPr>
        </p:nvSpPr>
        <p:spPr/>
        <p:txBody>
          <a:bodyPr/>
          <a:lstStyle/>
          <a:p>
            <a:fld id="{FA06F0F5-DF6A-4E0E-AC03-6B0D0B0A1300}" type="slidenum">
              <a:rPr lang="en-US" sz="900" smtClean="0"/>
              <a:pPr/>
              <a:t>10</a:t>
            </a:fld>
            <a:endParaRPr lang="en-US" sz="900" dirty="0"/>
          </a:p>
        </p:txBody>
      </p:sp>
      <p:sp>
        <p:nvSpPr>
          <p:cNvPr id="8" name="Rectangle 7">
            <a:extLst>
              <a:ext uri="{FF2B5EF4-FFF2-40B4-BE49-F238E27FC236}">
                <a16:creationId xmlns:a16="http://schemas.microsoft.com/office/drawing/2014/main" id="{D7077FC3-95E2-2A46-791B-E26DE9C3512C}"/>
              </a:ext>
            </a:extLst>
          </p:cNvPr>
          <p:cNvSpPr/>
          <p:nvPr/>
        </p:nvSpPr>
        <p:spPr>
          <a:xfrm>
            <a:off x="9153899" y="2568664"/>
            <a:ext cx="2480083" cy="1552669"/>
          </a:xfrm>
          <a:prstGeom prst="rect">
            <a:avLst/>
          </a:prstGeom>
        </p:spPr>
        <p:txBody>
          <a:bodyPr wrap="square">
            <a:spAutoFit/>
          </a:bodyPr>
          <a:lstStyle/>
          <a:p>
            <a:pPr>
              <a:lnSpc>
                <a:spcPct val="107000"/>
              </a:lnSpc>
              <a:spcAft>
                <a:spcPts val="800"/>
              </a:spcAft>
            </a:pPr>
            <a:r>
              <a:rPr lang="en-US" b="1" dirty="0">
                <a:latin typeface="+mj-lt"/>
                <a:ea typeface="Calibri" panose="020F0502020204030204" pitchFamily="34" charset="0"/>
                <a:cs typeface="Times New Roman" panose="02020603050405020304" pitchFamily="18" charset="0"/>
              </a:rPr>
              <a:t>of members rate Insurance Immersion among the most valuable programs we offer</a:t>
            </a:r>
            <a:r>
              <a:rPr lang="en-US" baseline="30000" dirty="0">
                <a:latin typeface="+mj-lt"/>
                <a:ea typeface="Calibri" panose="020F0502020204030204" pitchFamily="34" charset="0"/>
                <a:cs typeface="Times New Roman" panose="02020603050405020304" pitchFamily="18" charset="0"/>
              </a:rPr>
              <a:t>10</a:t>
            </a:r>
            <a:endParaRPr lang="en-US" sz="1600" baseline="30000" dirty="0">
              <a:effectLst/>
              <a:latin typeface="+mj-lt"/>
              <a:ea typeface="Calibri" panose="020F0502020204030204" pitchFamily="34" charset="0"/>
              <a:cs typeface="Times New Roman" panose="02020603050405020304" pitchFamily="18" charset="0"/>
            </a:endParaRPr>
          </a:p>
        </p:txBody>
      </p:sp>
      <p:graphicFrame>
        <p:nvGraphicFramePr>
          <p:cNvPr id="9" name="Chart 8">
            <a:extLst>
              <a:ext uri="{FF2B5EF4-FFF2-40B4-BE49-F238E27FC236}">
                <a16:creationId xmlns:a16="http://schemas.microsoft.com/office/drawing/2014/main" id="{AC44C1BB-67BC-3D13-D89F-661BB28A4384}"/>
              </a:ext>
            </a:extLst>
          </p:cNvPr>
          <p:cNvGraphicFramePr/>
          <p:nvPr/>
        </p:nvGraphicFramePr>
        <p:xfrm>
          <a:off x="6634974" y="2310483"/>
          <a:ext cx="2907628" cy="2069033"/>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Box 12">
            <a:extLst>
              <a:ext uri="{FF2B5EF4-FFF2-40B4-BE49-F238E27FC236}">
                <a16:creationId xmlns:a16="http://schemas.microsoft.com/office/drawing/2014/main" id="{844D8E4A-CE10-4D6F-F4F4-0F3B3155C58A}"/>
              </a:ext>
            </a:extLst>
          </p:cNvPr>
          <p:cNvSpPr txBox="1"/>
          <p:nvPr/>
        </p:nvSpPr>
        <p:spPr>
          <a:xfrm>
            <a:off x="306660" y="1166842"/>
            <a:ext cx="6234598" cy="5078313"/>
          </a:xfrm>
          <a:prstGeom prst="rect">
            <a:avLst/>
          </a:prstGeom>
          <a:noFill/>
        </p:spPr>
        <p:txBody>
          <a:bodyPr wrap="square">
            <a:spAutoFit/>
          </a:bodyPr>
          <a:lstStyle/>
          <a:p>
            <a:pPr marL="342900" indent="-342900">
              <a:buClrTx/>
              <a:buSzPct val="100000"/>
              <a:buFont typeface="Arial" panose="020B0604020202020204" pitchFamily="34" charset="0"/>
              <a:buChar char="•"/>
            </a:pPr>
            <a:r>
              <a:rPr lang="en-US" b="1" dirty="0"/>
              <a:t>Insurance Immersion </a:t>
            </a:r>
            <a:r>
              <a:rPr lang="en-US" dirty="0"/>
              <a:t>provides dynamic, instructor-led content focused on life insurance products, operations, and how insurers make money</a:t>
            </a:r>
          </a:p>
          <a:p>
            <a:pPr>
              <a:buClrTx/>
              <a:buSzPct val="100000"/>
            </a:pPr>
            <a:endParaRPr lang="en-US" dirty="0"/>
          </a:p>
          <a:p>
            <a:pPr marL="342900" indent="-342900">
              <a:buClrTx/>
              <a:buSzPct val="100000"/>
              <a:buFont typeface="Arial" panose="020B0604020202020204" pitchFamily="34" charset="0"/>
              <a:buChar char="•"/>
            </a:pPr>
            <a:r>
              <a:rPr lang="en-US" b="1" dirty="0"/>
              <a:t>Ideal for: </a:t>
            </a:r>
            <a:endParaRPr lang="en-US" sz="1800" b="1" dirty="0"/>
          </a:p>
          <a:p>
            <a:pPr marL="800100" lvl="1" indent="-342900">
              <a:buSzPct val="100000"/>
              <a:buFont typeface="Arial" panose="020B0604020202020204" pitchFamily="34" charset="0"/>
              <a:buChar char="•"/>
            </a:pPr>
            <a:r>
              <a:rPr lang="en-US" dirty="0"/>
              <a:t>Mid-level managers</a:t>
            </a:r>
          </a:p>
          <a:p>
            <a:pPr marL="800100" lvl="1" indent="-342900">
              <a:buSzPct val="100000"/>
              <a:buFont typeface="Arial" panose="020B0604020202020204" pitchFamily="34" charset="0"/>
              <a:buChar char="•"/>
            </a:pPr>
            <a:r>
              <a:rPr lang="en-US" dirty="0"/>
              <a:t>Emerging leaders</a:t>
            </a:r>
          </a:p>
          <a:p>
            <a:pPr marL="800100" lvl="1" indent="-342900">
              <a:buSzPct val="100000"/>
              <a:buFont typeface="Arial" panose="020B0604020202020204" pitchFamily="34" charset="0"/>
              <a:buChar char="•"/>
            </a:pPr>
            <a:r>
              <a:rPr lang="en-US" dirty="0"/>
              <a:t>High potentials</a:t>
            </a:r>
          </a:p>
          <a:p>
            <a:pPr lvl="1">
              <a:buSzPct val="100000"/>
            </a:pPr>
            <a:endParaRPr lang="en-US" sz="1800" dirty="0"/>
          </a:p>
          <a:p>
            <a:pPr marL="342900" indent="-342900">
              <a:buClrTx/>
              <a:buSzPct val="100000"/>
              <a:buFont typeface="Arial" panose="020B0604020202020204" pitchFamily="34" charset="0"/>
              <a:buChar char="•"/>
            </a:pPr>
            <a:r>
              <a:rPr lang="en-US" dirty="0"/>
              <a:t>Fourteen hours of live, fast-paced instruction lets learners connect with peers, </a:t>
            </a:r>
            <a:r>
              <a:rPr lang="en-US" sz="1800" dirty="0"/>
              <a:t>ask questions </a:t>
            </a:r>
            <a:r>
              <a:rPr lang="en-US" dirty="0"/>
              <a:t>&amp; relate answers to their specific roles</a:t>
            </a:r>
            <a:endParaRPr lang="en-US" sz="1800" dirty="0"/>
          </a:p>
          <a:p>
            <a:pPr marL="342900" indent="-342900">
              <a:buClrTx/>
              <a:buSzPct val="100000"/>
              <a:buFont typeface="Arial" panose="020B0604020202020204" pitchFamily="34" charset="0"/>
              <a:buChar char="•"/>
            </a:pPr>
            <a:endParaRPr lang="en-US" sz="1800" dirty="0"/>
          </a:p>
          <a:p>
            <a:pPr marL="342900" indent="-342900">
              <a:buClrTx/>
              <a:buSzPct val="100000"/>
              <a:buFont typeface="Arial" panose="020B0604020202020204" pitchFamily="34" charset="0"/>
              <a:buChar char="•"/>
            </a:pPr>
            <a:r>
              <a:rPr lang="en-US" dirty="0"/>
              <a:t>Meaningful development experience forges connections and partnerships among colleagues</a:t>
            </a:r>
            <a:endParaRPr lang="en-US" sz="1800" dirty="0"/>
          </a:p>
          <a:p>
            <a:pPr marL="342900" indent="-342900">
              <a:buClrTx/>
              <a:buSzPct val="100000"/>
              <a:buFont typeface="Arial" panose="020B0604020202020204" pitchFamily="34" charset="0"/>
              <a:buChar char="•"/>
            </a:pPr>
            <a:endParaRPr lang="en-US" sz="1800" dirty="0"/>
          </a:p>
          <a:p>
            <a:pPr marL="342900" indent="-342900">
              <a:buClrTx/>
              <a:buSzPct val="100000"/>
              <a:buFont typeface="Arial" panose="020B0604020202020204" pitchFamily="34" charset="0"/>
              <a:buChar char="•"/>
            </a:pPr>
            <a:r>
              <a:rPr lang="en-US" sz="1800" dirty="0"/>
              <a:t>Engaging, concentrated learning experience promotes networking and collaboration </a:t>
            </a:r>
          </a:p>
        </p:txBody>
      </p:sp>
      <p:sp>
        <p:nvSpPr>
          <p:cNvPr id="2" name="Text Placeholder 3">
            <a:extLst>
              <a:ext uri="{FF2B5EF4-FFF2-40B4-BE49-F238E27FC236}">
                <a16:creationId xmlns:a16="http://schemas.microsoft.com/office/drawing/2014/main" id="{F937ED87-3DED-9054-DBC3-88020F099710}"/>
              </a:ext>
            </a:extLst>
          </p:cNvPr>
          <p:cNvSpPr txBox="1">
            <a:spLocks/>
          </p:cNvSpPr>
          <p:nvPr/>
        </p:nvSpPr>
        <p:spPr bwMode="auto">
          <a:xfrm>
            <a:off x="461365" y="6375759"/>
            <a:ext cx="8877780" cy="353521"/>
          </a:xfrm>
          <a:prstGeom prst="rect">
            <a:avLst/>
          </a:prstGeom>
          <a:noFill/>
          <a:ln w="9525">
            <a:noFill/>
            <a:miter lim="800000"/>
            <a:headEnd/>
            <a:tailEnd/>
          </a:ln>
          <a:effectLst/>
        </p:spPr>
        <p:txBody>
          <a:bodyPr vert="horz" wrap="square" lIns="0" tIns="0" rIns="0" bIns="0" numCol="1" spcCol="347472" anchor="t" anchorCtr="0" compatLnSpc="1">
            <a:prstTxWarp prst="textNoShape">
              <a:avLst/>
            </a:prstTxWarp>
          </a:bodyPr>
          <a:lstStyle>
            <a:lvl1pPr marL="0" indent="0" algn="l" rtl="0" eaLnBrk="1" fontAlgn="base" hangingPunct="1">
              <a:lnSpc>
                <a:spcPct val="100000"/>
              </a:lnSpc>
              <a:spcBef>
                <a:spcPts val="0"/>
              </a:spcBef>
              <a:spcAft>
                <a:spcPts val="0"/>
              </a:spcAft>
              <a:buClr>
                <a:schemeClr val="accent1"/>
              </a:buClr>
              <a:buSzPct val="90000"/>
              <a:buFont typeface="Arial"/>
              <a:buNone/>
              <a:defRPr sz="1000" b="0">
                <a:solidFill>
                  <a:schemeClr val="tx1"/>
                </a:solidFill>
                <a:latin typeface="+mn-lt"/>
                <a:ea typeface="+mn-ea"/>
                <a:cs typeface="+mn-cs"/>
              </a:defRPr>
            </a:lvl1pPr>
            <a:lvl2pPr marL="236685" indent="0" algn="l" rtl="0" eaLnBrk="1" fontAlgn="base" hangingPunct="1">
              <a:lnSpc>
                <a:spcPct val="120000"/>
              </a:lnSpc>
              <a:spcBef>
                <a:spcPts val="0"/>
              </a:spcBef>
              <a:spcAft>
                <a:spcPts val="1260"/>
              </a:spcAft>
              <a:buClr>
                <a:schemeClr val="accent1"/>
              </a:buClr>
              <a:buSzPct val="90000"/>
              <a:buFont typeface="Arial"/>
              <a:buNone/>
              <a:defRPr sz="1575" b="0">
                <a:solidFill>
                  <a:schemeClr val="tx1"/>
                </a:solidFill>
                <a:latin typeface="+mn-lt"/>
              </a:defRPr>
            </a:lvl2pPr>
            <a:lvl3pPr marL="481703"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defRPr>
            </a:lvl3pPr>
            <a:lvl4pPr marL="720054"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cs typeface="Arial" charset="0"/>
              </a:defRPr>
            </a:lvl4pPr>
            <a:lvl5pPr marL="956739" indent="0" algn="l" rtl="0" eaLnBrk="1" fontAlgn="base" hangingPunct="1">
              <a:lnSpc>
                <a:spcPct val="120000"/>
              </a:lnSpc>
              <a:spcBef>
                <a:spcPts val="0"/>
              </a:spcBef>
              <a:spcAft>
                <a:spcPts val="1260"/>
              </a:spcAft>
              <a:buClr>
                <a:schemeClr val="accent1"/>
              </a:buClr>
              <a:buSzPct val="90000"/>
              <a:buFont typeface="Arial"/>
              <a:buNone/>
              <a:defRPr sz="1260" b="0">
                <a:solidFill>
                  <a:schemeClr val="tx1"/>
                </a:solidFill>
                <a:latin typeface="+mn-lt"/>
                <a:cs typeface="Arial" charset="0"/>
              </a:defRPr>
            </a:lvl5pPr>
            <a:lvl6pPr marL="2166828"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6pPr>
            <a:lvl7pPr marL="264686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7pPr>
            <a:lvl8pPr marL="3126900"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8pPr>
            <a:lvl9pPr marL="360693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9pPr>
          </a:lstStyle>
          <a:p>
            <a:r>
              <a:rPr lang="en-US" kern="0" baseline="30000" dirty="0">
                <a:solidFill>
                  <a:srgbClr val="000000"/>
                </a:solidFill>
                <a:latin typeface="Arial" panose="020B0604020202020204" pitchFamily="34" charset="0"/>
              </a:rPr>
              <a:t>10</a:t>
            </a:r>
            <a:r>
              <a:rPr lang="en-US" kern="0" dirty="0">
                <a:solidFill>
                  <a:srgbClr val="000000"/>
                </a:solidFill>
                <a:latin typeface="Arial" panose="020B0604020202020204" pitchFamily="34" charset="0"/>
              </a:rPr>
              <a:t>2019 LOMA Member Survey</a:t>
            </a:r>
            <a:endParaRPr lang="en-US" dirty="0"/>
          </a:p>
        </p:txBody>
      </p:sp>
    </p:spTree>
    <p:extLst>
      <p:ext uri="{BB962C8B-B14F-4D97-AF65-F5344CB8AC3E}">
        <p14:creationId xmlns:p14="http://schemas.microsoft.com/office/powerpoint/2010/main" val="6812679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67A633-CA5C-8872-AF61-E8FF942CFEA5}"/>
              </a:ext>
            </a:extLst>
          </p:cNvPr>
          <p:cNvSpPr>
            <a:spLocks noGrp="1"/>
          </p:cNvSpPr>
          <p:nvPr>
            <p:ph type="title"/>
          </p:nvPr>
        </p:nvSpPr>
        <p:spPr/>
        <p:txBody>
          <a:bodyPr/>
          <a:lstStyle/>
          <a:p>
            <a:r>
              <a:rPr lang="en-US" dirty="0"/>
              <a:t>Talent Mobility Suite</a:t>
            </a:r>
          </a:p>
        </p:txBody>
      </p:sp>
      <p:sp>
        <p:nvSpPr>
          <p:cNvPr id="3" name="Slide Number Placeholder 2">
            <a:extLst>
              <a:ext uri="{FF2B5EF4-FFF2-40B4-BE49-F238E27FC236}">
                <a16:creationId xmlns:a16="http://schemas.microsoft.com/office/drawing/2014/main" id="{1400FE9A-0BA3-5661-DE8F-E1F6F2BB6BF9}"/>
              </a:ext>
            </a:extLst>
          </p:cNvPr>
          <p:cNvSpPr>
            <a:spLocks noGrp="1"/>
          </p:cNvSpPr>
          <p:nvPr>
            <p:ph type="sldNum" sz="quarter" idx="4294967295"/>
          </p:nvPr>
        </p:nvSpPr>
        <p:spPr/>
        <p:txBody>
          <a:bodyPr/>
          <a:lstStyle/>
          <a:p>
            <a:fld id="{FA06F0F5-DF6A-4E0E-AC03-6B0D0B0A1300}" type="slidenum">
              <a:rPr lang="en-US" sz="900" smtClean="0"/>
              <a:pPr/>
              <a:t>11</a:t>
            </a:fld>
            <a:endParaRPr lang="en-US" sz="900" dirty="0"/>
          </a:p>
        </p:txBody>
      </p:sp>
      <p:pic>
        <p:nvPicPr>
          <p:cNvPr id="8" name="Picture Placeholder 7" descr="A person walking up stairs with yellow arrows&#10;&#10;Description automatically generated">
            <a:extLst>
              <a:ext uri="{FF2B5EF4-FFF2-40B4-BE49-F238E27FC236}">
                <a16:creationId xmlns:a16="http://schemas.microsoft.com/office/drawing/2014/main" id="{2BEF81D2-C81C-F523-6538-0C76252A0700}"/>
              </a:ext>
            </a:extLst>
          </p:cNvPr>
          <p:cNvPicPr>
            <a:picLocks noGrp="1" noChangeAspect="1"/>
          </p:cNvPicPr>
          <p:nvPr>
            <p:ph type="pic" sz="quarter" idx="10"/>
          </p:nvPr>
        </p:nvPicPr>
        <p:blipFill rotWithShape="1">
          <a:blip r:embed="rId3"/>
          <a:srcRect l="640" t="8686" r="-640" b="45794"/>
          <a:stretch/>
        </p:blipFill>
        <p:spPr>
          <a:xfrm>
            <a:off x="0" y="0"/>
            <a:ext cx="12192000" cy="4162425"/>
          </a:xfrm>
        </p:spPr>
      </p:pic>
    </p:spTree>
    <p:extLst>
      <p:ext uri="{BB962C8B-B14F-4D97-AF65-F5344CB8AC3E}">
        <p14:creationId xmlns:p14="http://schemas.microsoft.com/office/powerpoint/2010/main" val="4625021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666750" y="2675170"/>
            <a:ext cx="3228975" cy="3049356"/>
            <a:chOff x="390525" y="2646475"/>
            <a:chExt cx="3228975" cy="3087574"/>
          </a:xfrm>
        </p:grpSpPr>
        <p:sp>
          <p:nvSpPr>
            <p:cNvPr id="53" name="Rectangle 52"/>
            <p:cNvSpPr/>
            <p:nvPr/>
          </p:nvSpPr>
          <p:spPr>
            <a:xfrm>
              <a:off x="390525" y="4208694"/>
              <a:ext cx="3228975" cy="1525355"/>
            </a:xfrm>
            <a:prstGeom prst="rect">
              <a:avLst/>
            </a:prstGeom>
            <a:solidFill>
              <a:srgbClr val="F9C6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390525" y="2646475"/>
              <a:ext cx="3228975" cy="1525355"/>
            </a:xfrm>
            <a:prstGeom prst="rect">
              <a:avLst/>
            </a:prstGeom>
            <a:solidFill>
              <a:srgbClr val="129D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p:txBody>
          <a:bodyPr/>
          <a:lstStyle/>
          <a:p>
            <a:r>
              <a:rPr lang="en-US" dirty="0">
                <a:latin typeface="+mj-lt"/>
              </a:rPr>
              <a:t>Get Employees Onboard and Keep Them</a:t>
            </a:r>
          </a:p>
        </p:txBody>
      </p:sp>
      <p:sp>
        <p:nvSpPr>
          <p:cNvPr id="3" name="Slide Number Placeholder 2"/>
          <p:cNvSpPr>
            <a:spLocks noGrp="1"/>
          </p:cNvSpPr>
          <p:nvPr>
            <p:ph type="sldNum" sz="quarter" idx="4294967295"/>
          </p:nvPr>
        </p:nvSpPr>
        <p:spPr/>
        <p:txBody>
          <a:bodyPr/>
          <a:lstStyle/>
          <a:p>
            <a:fld id="{FA06F0F5-DF6A-4E0E-AC03-6B0D0B0A1300}" type="slidenum">
              <a:rPr lang="en-US" sz="900" smtClean="0">
                <a:latin typeface="+mj-lt"/>
              </a:rPr>
              <a:pPr/>
              <a:t>12</a:t>
            </a:fld>
            <a:endParaRPr lang="en-US" sz="900" dirty="0">
              <a:latin typeface="+mj-lt"/>
            </a:endParaRPr>
          </a:p>
        </p:txBody>
      </p:sp>
      <p:sp>
        <p:nvSpPr>
          <p:cNvPr id="30" name="Text Placeholder 3"/>
          <p:cNvSpPr>
            <a:spLocks noGrp="1"/>
          </p:cNvSpPr>
          <p:nvPr>
            <p:ph type="body" sz="quarter" idx="14"/>
          </p:nvPr>
        </p:nvSpPr>
        <p:spPr>
          <a:xfrm>
            <a:off x="400050" y="6199632"/>
            <a:ext cx="9372600" cy="658368"/>
          </a:xfrm>
        </p:spPr>
        <p:txBody>
          <a:bodyPr/>
          <a:lstStyle/>
          <a:p>
            <a:r>
              <a:rPr lang="en-US" sz="900" baseline="30000" dirty="0">
                <a:solidFill>
                  <a:srgbClr val="666666"/>
                </a:solidFill>
                <a:latin typeface="+mj-lt"/>
              </a:rPr>
              <a:t>11</a:t>
            </a:r>
            <a:r>
              <a:rPr lang="en-US" sz="900" dirty="0">
                <a:latin typeface="+mj-lt"/>
              </a:rPr>
              <a:t> </a:t>
            </a:r>
            <a:r>
              <a:rPr lang="en-US" sz="900" dirty="0">
                <a:latin typeface="+mj-lt"/>
                <a:hlinkClick r:id="rId3"/>
              </a:rPr>
              <a:t>https://www.insurancebusinessmag.com/ca/news/breaking-news/report-reveals-truth-about-how-many-millennials-want-to-work-in-insurance-227021.aspx</a:t>
            </a:r>
            <a:endParaRPr lang="en-US" sz="900" dirty="0">
              <a:latin typeface="+mj-lt"/>
            </a:endParaRPr>
          </a:p>
          <a:p>
            <a:r>
              <a:rPr lang="en-US" sz="900" baseline="30000" dirty="0">
                <a:solidFill>
                  <a:srgbClr val="666666"/>
                </a:solidFill>
                <a:latin typeface="+mj-lt"/>
              </a:rPr>
              <a:t>12</a:t>
            </a:r>
            <a:r>
              <a:rPr lang="en-US" sz="900" dirty="0">
                <a:solidFill>
                  <a:srgbClr val="666666"/>
                </a:solidFill>
                <a:latin typeface="+mj-lt"/>
              </a:rPr>
              <a:t> </a:t>
            </a:r>
            <a:r>
              <a:rPr lang="en-US" sz="900" dirty="0">
                <a:latin typeface="+mj-lt"/>
                <a:hlinkClick r:id="rId4"/>
              </a:rPr>
              <a:t>https://www.forbes.com/sites/larissafaw/2015/11/30/millennials-just-dont-want-to-be-insurance-agents/?sh=78e294a91838</a:t>
            </a:r>
            <a:endParaRPr lang="en-US" sz="900" dirty="0">
              <a:solidFill>
                <a:srgbClr val="666666"/>
              </a:solidFill>
              <a:latin typeface="+mj-lt"/>
            </a:endParaRPr>
          </a:p>
          <a:p>
            <a:r>
              <a:rPr lang="en-US" sz="900" baseline="30000" dirty="0">
                <a:solidFill>
                  <a:srgbClr val="666666"/>
                </a:solidFill>
                <a:latin typeface="+mj-lt"/>
              </a:rPr>
              <a:t>13 Ibid.</a:t>
            </a:r>
            <a:endParaRPr lang="en-US" sz="900" dirty="0">
              <a:latin typeface="+mj-lt"/>
            </a:endParaRPr>
          </a:p>
          <a:p>
            <a:r>
              <a:rPr lang="en-US" sz="900" baseline="30000" dirty="0">
                <a:latin typeface="+mj-lt"/>
              </a:rPr>
              <a:t>14</a:t>
            </a:r>
            <a:r>
              <a:rPr lang="en-US" sz="900" dirty="0">
                <a:latin typeface="+mj-lt"/>
              </a:rPr>
              <a:t>2022 LOMA Member Survey</a:t>
            </a:r>
          </a:p>
          <a:p>
            <a:r>
              <a:rPr lang="en-US" sz="900" baseline="30000" dirty="0">
                <a:latin typeface="+mj-lt"/>
              </a:rPr>
              <a:t>15</a:t>
            </a:r>
            <a:r>
              <a:rPr lang="en-US" sz="900" dirty="0">
                <a:latin typeface="+mj-lt"/>
              </a:rPr>
              <a:t>Ibid</a:t>
            </a:r>
          </a:p>
        </p:txBody>
      </p:sp>
      <p:sp>
        <p:nvSpPr>
          <p:cNvPr id="11" name="Slide Number Placeholder 2"/>
          <p:cNvSpPr>
            <a:spLocks noGrp="1"/>
          </p:cNvSpPr>
          <p:nvPr>
            <p:ph type="sldNum" sz="quarter" idx="4294967295"/>
          </p:nvPr>
        </p:nvSpPr>
        <p:spPr>
          <a:xfrm>
            <a:off x="0" y="6346253"/>
            <a:ext cx="443753" cy="365125"/>
          </a:xfrm>
          <a:prstGeom prst="rect">
            <a:avLst/>
          </a:prstGeom>
        </p:spPr>
        <p:txBody>
          <a:bodyPr/>
          <a:lstStyle/>
          <a:p>
            <a:fld id="{FA06F0F5-DF6A-4E0E-AC03-6B0D0B0A1300}" type="slidenum">
              <a:rPr lang="en-US" sz="900" smtClean="0"/>
              <a:pPr/>
              <a:t>12</a:t>
            </a:fld>
            <a:endParaRPr lang="en-US" sz="900" dirty="0"/>
          </a:p>
        </p:txBody>
      </p:sp>
      <p:sp>
        <p:nvSpPr>
          <p:cNvPr id="25" name="Rectangle 24"/>
          <p:cNvSpPr/>
          <p:nvPr/>
        </p:nvSpPr>
        <p:spPr>
          <a:xfrm>
            <a:off x="666750" y="1122594"/>
            <a:ext cx="3228975" cy="1525355"/>
          </a:xfrm>
          <a:prstGeom prst="rect">
            <a:avLst/>
          </a:prstGeom>
          <a:solidFill>
            <a:srgbClr val="005F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4"/>
          <p:cNvSpPr txBox="1">
            <a:spLocks/>
          </p:cNvSpPr>
          <p:nvPr/>
        </p:nvSpPr>
        <p:spPr>
          <a:xfrm>
            <a:off x="974010" y="1297353"/>
            <a:ext cx="2597865" cy="1245822"/>
          </a:xfrm>
          <a:prstGeom prst="rect">
            <a:avLst/>
          </a:prstGeom>
        </p:spPr>
        <p:txBody>
          <a:bodyPr anchor="t"/>
          <a:lstStyle>
            <a:lvl1pPr marL="342900" indent="-342900" algn="l" rtl="0" eaLnBrk="1" fontAlgn="base" hangingPunct="1">
              <a:lnSpc>
                <a:spcPct val="100000"/>
              </a:lnSpc>
              <a:spcBef>
                <a:spcPts val="0"/>
              </a:spcBef>
              <a:spcAft>
                <a:spcPts val="1800"/>
              </a:spcAft>
              <a:buClr>
                <a:schemeClr val="tx1"/>
              </a:buClr>
              <a:buSzPct val="135000"/>
              <a:buFont typeface="Arial" panose="020B0604020202020204" pitchFamily="34" charset="0"/>
              <a:buChar char="•"/>
              <a:defRPr sz="2400" b="0">
                <a:solidFill>
                  <a:schemeClr val="tx1"/>
                </a:solidFill>
                <a:latin typeface="+mn-lt"/>
                <a:ea typeface="+mn-ea"/>
                <a:cs typeface="+mn-cs"/>
              </a:defRPr>
            </a:lvl1pPr>
            <a:lvl2pPr marL="685800" indent="-342900" algn="l" rtl="0" eaLnBrk="1" fontAlgn="base" hangingPunct="1">
              <a:lnSpc>
                <a:spcPct val="100000"/>
              </a:lnSpc>
              <a:spcBef>
                <a:spcPts val="0"/>
              </a:spcBef>
              <a:spcAft>
                <a:spcPts val="1800"/>
              </a:spcAft>
              <a:buClr>
                <a:schemeClr val="tx1"/>
              </a:buClr>
              <a:buSzPct val="135000"/>
              <a:buFont typeface="Arial" panose="020B0604020202020204" pitchFamily="34" charset="0"/>
              <a:buChar char="•"/>
              <a:defRPr sz="2400" b="0">
                <a:solidFill>
                  <a:schemeClr val="tx1"/>
                </a:solidFill>
                <a:latin typeface="+mn-lt"/>
              </a:defRPr>
            </a:lvl2pPr>
            <a:lvl3pPr marL="1031875" indent="-342900" algn="l" rtl="0" eaLnBrk="1" fontAlgn="base" hangingPunct="1">
              <a:lnSpc>
                <a:spcPct val="100000"/>
              </a:lnSpc>
              <a:spcBef>
                <a:spcPts val="0"/>
              </a:spcBef>
              <a:spcAft>
                <a:spcPts val="1200"/>
              </a:spcAft>
              <a:buClr>
                <a:schemeClr val="tx1"/>
              </a:buClr>
              <a:buSzPct val="135000"/>
              <a:buFont typeface="Arial" panose="020B0604020202020204" pitchFamily="34" charset="0"/>
              <a:buChar char="•"/>
              <a:defRPr sz="2400" b="0">
                <a:solidFill>
                  <a:schemeClr val="tx1"/>
                </a:solidFill>
                <a:latin typeface="+mn-lt"/>
              </a:defRPr>
            </a:lvl3pPr>
            <a:lvl4pPr marL="720054"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cs typeface="Arial" charset="0"/>
              </a:defRPr>
            </a:lvl4pPr>
            <a:lvl5pPr marL="956739" indent="0" algn="l" rtl="0" eaLnBrk="1" fontAlgn="base" hangingPunct="1">
              <a:lnSpc>
                <a:spcPct val="120000"/>
              </a:lnSpc>
              <a:spcBef>
                <a:spcPts val="0"/>
              </a:spcBef>
              <a:spcAft>
                <a:spcPts val="1260"/>
              </a:spcAft>
              <a:buClr>
                <a:schemeClr val="accent1"/>
              </a:buClr>
              <a:buSzPct val="90000"/>
              <a:buFont typeface="Arial"/>
              <a:buNone/>
              <a:defRPr sz="1260" b="0">
                <a:solidFill>
                  <a:schemeClr val="tx1"/>
                </a:solidFill>
                <a:latin typeface="+mn-lt"/>
                <a:cs typeface="Arial" charset="0"/>
              </a:defRPr>
            </a:lvl5pPr>
            <a:lvl6pPr marL="2166828"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6pPr>
            <a:lvl7pPr marL="264686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7pPr>
            <a:lvl8pPr marL="3126900"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8pPr>
            <a:lvl9pPr marL="360693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9pPr>
          </a:lstStyle>
          <a:p>
            <a:pPr marL="0" indent="0">
              <a:buClr>
                <a:srgbClr val="005F9F"/>
              </a:buClr>
              <a:buSzPct val="100000"/>
              <a:buNone/>
            </a:pPr>
            <a:r>
              <a:rPr lang="en-US" sz="3200" b="1" kern="0" dirty="0">
                <a:solidFill>
                  <a:srgbClr val="F9C606"/>
                </a:solidFill>
              </a:rPr>
              <a:t>78%</a:t>
            </a:r>
            <a:r>
              <a:rPr lang="en-US" sz="2000" kern="0" dirty="0">
                <a:solidFill>
                  <a:schemeClr val="bg1"/>
                </a:solidFill>
              </a:rPr>
              <a:t> of Millennials are </a:t>
            </a:r>
            <a:r>
              <a:rPr lang="en-US" sz="2000" b="1" kern="0" dirty="0">
                <a:solidFill>
                  <a:srgbClr val="F9C606"/>
                </a:solidFill>
              </a:rPr>
              <a:t>unfamiliar</a:t>
            </a:r>
            <a:r>
              <a:rPr lang="en-US" sz="2000" kern="0" dirty="0">
                <a:solidFill>
                  <a:schemeClr val="bg1"/>
                </a:solidFill>
              </a:rPr>
              <a:t> with the industry</a:t>
            </a:r>
            <a:r>
              <a:rPr lang="en-US" sz="1800" kern="0" baseline="30000" dirty="0">
                <a:solidFill>
                  <a:schemeClr val="bg1"/>
                </a:solidFill>
              </a:rPr>
              <a:t>11</a:t>
            </a:r>
            <a:endParaRPr lang="en-US" sz="2000" kern="0" baseline="30000" dirty="0">
              <a:solidFill>
                <a:schemeClr val="bg1"/>
              </a:solidFill>
            </a:endParaRPr>
          </a:p>
        </p:txBody>
      </p:sp>
      <p:sp>
        <p:nvSpPr>
          <p:cNvPr id="16" name="Text Placeholder 4"/>
          <p:cNvSpPr txBox="1">
            <a:spLocks/>
          </p:cNvSpPr>
          <p:nvPr/>
        </p:nvSpPr>
        <p:spPr>
          <a:xfrm>
            <a:off x="857250" y="4376843"/>
            <a:ext cx="2838450" cy="1185757"/>
          </a:xfrm>
          <a:prstGeom prst="rect">
            <a:avLst/>
          </a:prstGeom>
        </p:spPr>
        <p:txBody>
          <a:bodyPr anchor="t"/>
          <a:lstStyle>
            <a:lvl1pPr marL="342900" indent="-342900" algn="l" rtl="0" eaLnBrk="1" fontAlgn="base" hangingPunct="1">
              <a:lnSpc>
                <a:spcPct val="100000"/>
              </a:lnSpc>
              <a:spcBef>
                <a:spcPts val="0"/>
              </a:spcBef>
              <a:spcAft>
                <a:spcPts val="1800"/>
              </a:spcAft>
              <a:buClr>
                <a:schemeClr val="tx1"/>
              </a:buClr>
              <a:buSzPct val="135000"/>
              <a:buFont typeface="Arial" panose="020B0604020202020204" pitchFamily="34" charset="0"/>
              <a:buChar char="•"/>
              <a:defRPr sz="2400" b="0">
                <a:solidFill>
                  <a:schemeClr val="tx1"/>
                </a:solidFill>
                <a:latin typeface="+mn-lt"/>
                <a:ea typeface="+mn-ea"/>
                <a:cs typeface="+mn-cs"/>
              </a:defRPr>
            </a:lvl1pPr>
            <a:lvl2pPr marL="685800" indent="-342900" algn="l" rtl="0" eaLnBrk="1" fontAlgn="base" hangingPunct="1">
              <a:lnSpc>
                <a:spcPct val="100000"/>
              </a:lnSpc>
              <a:spcBef>
                <a:spcPts val="0"/>
              </a:spcBef>
              <a:spcAft>
                <a:spcPts val="1800"/>
              </a:spcAft>
              <a:buClr>
                <a:schemeClr val="tx1"/>
              </a:buClr>
              <a:buSzPct val="135000"/>
              <a:buFont typeface="Arial" panose="020B0604020202020204" pitchFamily="34" charset="0"/>
              <a:buChar char="•"/>
              <a:defRPr sz="2400" b="0">
                <a:solidFill>
                  <a:schemeClr val="tx1"/>
                </a:solidFill>
                <a:latin typeface="+mn-lt"/>
              </a:defRPr>
            </a:lvl2pPr>
            <a:lvl3pPr marL="1031875" indent="-342900" algn="l" rtl="0" eaLnBrk="1" fontAlgn="base" hangingPunct="1">
              <a:lnSpc>
                <a:spcPct val="100000"/>
              </a:lnSpc>
              <a:spcBef>
                <a:spcPts val="0"/>
              </a:spcBef>
              <a:spcAft>
                <a:spcPts val="1200"/>
              </a:spcAft>
              <a:buClr>
                <a:schemeClr val="tx1"/>
              </a:buClr>
              <a:buSzPct val="135000"/>
              <a:buFont typeface="Arial" panose="020B0604020202020204" pitchFamily="34" charset="0"/>
              <a:buChar char="•"/>
              <a:defRPr sz="2400" b="0">
                <a:solidFill>
                  <a:schemeClr val="tx1"/>
                </a:solidFill>
                <a:latin typeface="+mn-lt"/>
              </a:defRPr>
            </a:lvl3pPr>
            <a:lvl4pPr marL="720054"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cs typeface="Arial" charset="0"/>
              </a:defRPr>
            </a:lvl4pPr>
            <a:lvl5pPr marL="956739" indent="0" algn="l" rtl="0" eaLnBrk="1" fontAlgn="base" hangingPunct="1">
              <a:lnSpc>
                <a:spcPct val="120000"/>
              </a:lnSpc>
              <a:spcBef>
                <a:spcPts val="0"/>
              </a:spcBef>
              <a:spcAft>
                <a:spcPts val="1260"/>
              </a:spcAft>
              <a:buClr>
                <a:schemeClr val="accent1"/>
              </a:buClr>
              <a:buSzPct val="90000"/>
              <a:buFont typeface="Arial"/>
              <a:buNone/>
              <a:defRPr sz="1260" b="0">
                <a:solidFill>
                  <a:schemeClr val="tx1"/>
                </a:solidFill>
                <a:latin typeface="+mn-lt"/>
                <a:cs typeface="Arial" charset="0"/>
              </a:defRPr>
            </a:lvl5pPr>
            <a:lvl6pPr marL="2166828"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6pPr>
            <a:lvl7pPr marL="264686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7pPr>
            <a:lvl8pPr marL="3126900"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8pPr>
            <a:lvl9pPr marL="360693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9pPr>
          </a:lstStyle>
          <a:p>
            <a:pPr marL="0" indent="0">
              <a:buClr>
                <a:srgbClr val="005F9F"/>
              </a:buClr>
              <a:buSzPct val="100000"/>
              <a:buNone/>
            </a:pPr>
            <a:r>
              <a:rPr lang="en-US" sz="2800" b="1" kern="0" dirty="0">
                <a:solidFill>
                  <a:srgbClr val="005F9F"/>
                </a:solidFill>
              </a:rPr>
              <a:t>51% </a:t>
            </a:r>
            <a:r>
              <a:rPr lang="en-US" sz="2000" kern="0" dirty="0"/>
              <a:t>say insurance agents </a:t>
            </a:r>
            <a:r>
              <a:rPr lang="en-US" sz="2000" b="1" kern="0" dirty="0">
                <a:solidFill>
                  <a:srgbClr val="005F9F"/>
                </a:solidFill>
              </a:rPr>
              <a:t>only</a:t>
            </a:r>
            <a:r>
              <a:rPr lang="en-US" sz="2000" kern="0" dirty="0"/>
              <a:t> care about making money</a:t>
            </a:r>
            <a:r>
              <a:rPr lang="en-US" sz="2000" kern="0" baseline="30000" dirty="0"/>
              <a:t>13</a:t>
            </a:r>
            <a:endParaRPr lang="en-US" sz="2000" kern="0" dirty="0"/>
          </a:p>
        </p:txBody>
      </p:sp>
      <p:sp>
        <p:nvSpPr>
          <p:cNvPr id="22" name="Rectangle 21"/>
          <p:cNvSpPr/>
          <p:nvPr/>
        </p:nvSpPr>
        <p:spPr>
          <a:xfrm>
            <a:off x="7983419" y="3448050"/>
            <a:ext cx="3484681" cy="2271325"/>
          </a:xfrm>
          <a:prstGeom prst="rect">
            <a:avLst/>
          </a:prstGeom>
          <a:solidFill>
            <a:srgbClr val="F9C6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7981950" y="1119572"/>
            <a:ext cx="3476625" cy="2270598"/>
          </a:xfrm>
          <a:prstGeom prst="rect">
            <a:avLst/>
          </a:prstGeom>
          <a:solidFill>
            <a:srgbClr val="005F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Placeholder 4"/>
          <p:cNvSpPr txBox="1">
            <a:spLocks/>
          </p:cNvSpPr>
          <p:nvPr/>
        </p:nvSpPr>
        <p:spPr>
          <a:xfrm>
            <a:off x="8338251" y="3818857"/>
            <a:ext cx="2927594" cy="1900132"/>
          </a:xfrm>
          <a:prstGeom prst="rect">
            <a:avLst/>
          </a:prstGeom>
        </p:spPr>
        <p:txBody>
          <a:bodyPr anchor="t"/>
          <a:lstStyle>
            <a:lvl1pPr marL="342900" indent="-342900" algn="l" rtl="0" eaLnBrk="1" fontAlgn="base" hangingPunct="1">
              <a:lnSpc>
                <a:spcPct val="100000"/>
              </a:lnSpc>
              <a:spcBef>
                <a:spcPts val="0"/>
              </a:spcBef>
              <a:spcAft>
                <a:spcPts val="1800"/>
              </a:spcAft>
              <a:buClr>
                <a:schemeClr val="tx1"/>
              </a:buClr>
              <a:buSzPct val="135000"/>
              <a:buFont typeface="Arial" panose="020B0604020202020204" pitchFamily="34" charset="0"/>
              <a:buChar char="•"/>
              <a:defRPr sz="2400" b="0">
                <a:solidFill>
                  <a:schemeClr val="tx1"/>
                </a:solidFill>
                <a:latin typeface="+mn-lt"/>
                <a:ea typeface="+mn-ea"/>
                <a:cs typeface="+mn-cs"/>
              </a:defRPr>
            </a:lvl1pPr>
            <a:lvl2pPr marL="685800" indent="-342900" algn="l" rtl="0" eaLnBrk="1" fontAlgn="base" hangingPunct="1">
              <a:lnSpc>
                <a:spcPct val="100000"/>
              </a:lnSpc>
              <a:spcBef>
                <a:spcPts val="0"/>
              </a:spcBef>
              <a:spcAft>
                <a:spcPts val="1800"/>
              </a:spcAft>
              <a:buClr>
                <a:schemeClr val="tx1"/>
              </a:buClr>
              <a:buSzPct val="135000"/>
              <a:buFont typeface="Arial" panose="020B0604020202020204" pitchFamily="34" charset="0"/>
              <a:buChar char="•"/>
              <a:defRPr sz="2400" b="0">
                <a:solidFill>
                  <a:schemeClr val="tx1"/>
                </a:solidFill>
                <a:latin typeface="+mn-lt"/>
              </a:defRPr>
            </a:lvl2pPr>
            <a:lvl3pPr marL="1031875" indent="-342900" algn="l" rtl="0" eaLnBrk="1" fontAlgn="base" hangingPunct="1">
              <a:lnSpc>
                <a:spcPct val="100000"/>
              </a:lnSpc>
              <a:spcBef>
                <a:spcPts val="0"/>
              </a:spcBef>
              <a:spcAft>
                <a:spcPts val="1200"/>
              </a:spcAft>
              <a:buClr>
                <a:schemeClr val="tx1"/>
              </a:buClr>
              <a:buSzPct val="135000"/>
              <a:buFont typeface="Arial" panose="020B0604020202020204" pitchFamily="34" charset="0"/>
              <a:buChar char="•"/>
              <a:defRPr sz="2400" b="0">
                <a:solidFill>
                  <a:schemeClr val="tx1"/>
                </a:solidFill>
                <a:latin typeface="+mn-lt"/>
              </a:defRPr>
            </a:lvl3pPr>
            <a:lvl4pPr marL="720054"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cs typeface="Arial" charset="0"/>
              </a:defRPr>
            </a:lvl4pPr>
            <a:lvl5pPr marL="956739" indent="0" algn="l" rtl="0" eaLnBrk="1" fontAlgn="base" hangingPunct="1">
              <a:lnSpc>
                <a:spcPct val="120000"/>
              </a:lnSpc>
              <a:spcBef>
                <a:spcPts val="0"/>
              </a:spcBef>
              <a:spcAft>
                <a:spcPts val="1260"/>
              </a:spcAft>
              <a:buClr>
                <a:schemeClr val="accent1"/>
              </a:buClr>
              <a:buSzPct val="90000"/>
              <a:buFont typeface="Arial"/>
              <a:buNone/>
              <a:defRPr sz="1260" b="0">
                <a:solidFill>
                  <a:schemeClr val="tx1"/>
                </a:solidFill>
                <a:latin typeface="+mn-lt"/>
                <a:cs typeface="Arial" charset="0"/>
              </a:defRPr>
            </a:lvl5pPr>
            <a:lvl6pPr marL="2166828"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6pPr>
            <a:lvl7pPr marL="264686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7pPr>
            <a:lvl8pPr marL="3126900"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8pPr>
            <a:lvl9pPr marL="360693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9pPr>
          </a:lstStyle>
          <a:p>
            <a:pPr marL="0" indent="0">
              <a:buClr>
                <a:srgbClr val="005F9F"/>
              </a:buClr>
              <a:buSzPct val="100000"/>
              <a:buNone/>
            </a:pPr>
            <a:r>
              <a:rPr lang="en-US" sz="2800" b="1" kern="0" dirty="0">
                <a:solidFill>
                  <a:srgbClr val="005F9F"/>
                </a:solidFill>
              </a:rPr>
              <a:t>97% </a:t>
            </a:r>
            <a:r>
              <a:rPr lang="en-US" sz="2000" kern="0" dirty="0"/>
              <a:t>say they have a </a:t>
            </a:r>
            <a:r>
              <a:rPr lang="en-US" sz="2000" b="1" kern="0" dirty="0">
                <a:solidFill>
                  <a:srgbClr val="005F9F"/>
                </a:solidFill>
              </a:rPr>
              <a:t>positive perception </a:t>
            </a:r>
            <a:r>
              <a:rPr lang="en-US" sz="2000" kern="0" dirty="0"/>
              <a:t>of the industry after taking LOMA courses</a:t>
            </a:r>
            <a:r>
              <a:rPr lang="en-US" sz="2000" kern="0" baseline="30000" dirty="0"/>
              <a:t>15</a:t>
            </a:r>
            <a:endParaRPr lang="en-US" sz="2000" kern="0" dirty="0"/>
          </a:p>
        </p:txBody>
      </p:sp>
      <p:sp>
        <p:nvSpPr>
          <p:cNvPr id="32" name="Text Placeholder 4"/>
          <p:cNvSpPr txBox="1">
            <a:spLocks/>
          </p:cNvSpPr>
          <p:nvPr/>
        </p:nvSpPr>
        <p:spPr>
          <a:xfrm>
            <a:off x="8010069" y="1400098"/>
            <a:ext cx="3146520" cy="1855636"/>
          </a:xfrm>
          <a:prstGeom prst="rect">
            <a:avLst/>
          </a:prstGeom>
        </p:spPr>
        <p:txBody>
          <a:bodyPr anchor="t"/>
          <a:lstStyle>
            <a:lvl1pPr marL="342900" indent="-342900" algn="l" rtl="0" eaLnBrk="1" fontAlgn="base" hangingPunct="1">
              <a:lnSpc>
                <a:spcPct val="100000"/>
              </a:lnSpc>
              <a:spcBef>
                <a:spcPts val="0"/>
              </a:spcBef>
              <a:spcAft>
                <a:spcPts val="1800"/>
              </a:spcAft>
              <a:buClr>
                <a:schemeClr val="tx1"/>
              </a:buClr>
              <a:buSzPct val="135000"/>
              <a:buFont typeface="Arial" panose="020B0604020202020204" pitchFamily="34" charset="0"/>
              <a:buChar char="•"/>
              <a:defRPr sz="2400" b="0">
                <a:solidFill>
                  <a:schemeClr val="tx1"/>
                </a:solidFill>
                <a:latin typeface="+mn-lt"/>
                <a:ea typeface="+mn-ea"/>
                <a:cs typeface="+mn-cs"/>
              </a:defRPr>
            </a:lvl1pPr>
            <a:lvl2pPr marL="685800" indent="-342900" algn="l" rtl="0" eaLnBrk="1" fontAlgn="base" hangingPunct="1">
              <a:lnSpc>
                <a:spcPct val="100000"/>
              </a:lnSpc>
              <a:spcBef>
                <a:spcPts val="0"/>
              </a:spcBef>
              <a:spcAft>
                <a:spcPts val="1800"/>
              </a:spcAft>
              <a:buClr>
                <a:schemeClr val="tx1"/>
              </a:buClr>
              <a:buSzPct val="135000"/>
              <a:buFont typeface="Arial" panose="020B0604020202020204" pitchFamily="34" charset="0"/>
              <a:buChar char="•"/>
              <a:defRPr sz="2400" b="0">
                <a:solidFill>
                  <a:schemeClr val="tx1"/>
                </a:solidFill>
                <a:latin typeface="+mn-lt"/>
              </a:defRPr>
            </a:lvl2pPr>
            <a:lvl3pPr marL="1031875" indent="-342900" algn="l" rtl="0" eaLnBrk="1" fontAlgn="base" hangingPunct="1">
              <a:lnSpc>
                <a:spcPct val="100000"/>
              </a:lnSpc>
              <a:spcBef>
                <a:spcPts val="0"/>
              </a:spcBef>
              <a:spcAft>
                <a:spcPts val="1200"/>
              </a:spcAft>
              <a:buClr>
                <a:schemeClr val="tx1"/>
              </a:buClr>
              <a:buSzPct val="135000"/>
              <a:buFont typeface="Arial" panose="020B0604020202020204" pitchFamily="34" charset="0"/>
              <a:buChar char="•"/>
              <a:defRPr sz="2400" b="0">
                <a:solidFill>
                  <a:schemeClr val="tx1"/>
                </a:solidFill>
                <a:latin typeface="+mn-lt"/>
              </a:defRPr>
            </a:lvl3pPr>
            <a:lvl4pPr marL="720054"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cs typeface="Arial" charset="0"/>
              </a:defRPr>
            </a:lvl4pPr>
            <a:lvl5pPr marL="956739" indent="0" algn="l" rtl="0" eaLnBrk="1" fontAlgn="base" hangingPunct="1">
              <a:lnSpc>
                <a:spcPct val="120000"/>
              </a:lnSpc>
              <a:spcBef>
                <a:spcPts val="0"/>
              </a:spcBef>
              <a:spcAft>
                <a:spcPts val="1260"/>
              </a:spcAft>
              <a:buClr>
                <a:schemeClr val="accent1"/>
              </a:buClr>
              <a:buSzPct val="90000"/>
              <a:buFont typeface="Arial"/>
              <a:buNone/>
              <a:defRPr sz="1260" b="0">
                <a:solidFill>
                  <a:schemeClr val="tx1"/>
                </a:solidFill>
                <a:latin typeface="+mn-lt"/>
                <a:cs typeface="Arial" charset="0"/>
              </a:defRPr>
            </a:lvl5pPr>
            <a:lvl6pPr marL="2166828"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6pPr>
            <a:lvl7pPr marL="264686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7pPr>
            <a:lvl8pPr marL="3126900"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8pPr>
            <a:lvl9pPr marL="360693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9pPr>
          </a:lstStyle>
          <a:p>
            <a:pPr marL="0" indent="0" algn="r">
              <a:buClr>
                <a:srgbClr val="005F9F"/>
              </a:buClr>
              <a:buSzPct val="100000"/>
              <a:buNone/>
            </a:pPr>
            <a:r>
              <a:rPr lang="en-US" sz="2800" b="1" kern="0" dirty="0">
                <a:solidFill>
                  <a:srgbClr val="F9C606"/>
                </a:solidFill>
              </a:rPr>
              <a:t>98% </a:t>
            </a:r>
            <a:r>
              <a:rPr lang="en-US" sz="2000" kern="0" dirty="0">
                <a:solidFill>
                  <a:schemeClr val="bg1"/>
                </a:solidFill>
              </a:rPr>
              <a:t>are </a:t>
            </a:r>
            <a:r>
              <a:rPr lang="en-US" sz="2000" b="1" kern="0" dirty="0">
                <a:solidFill>
                  <a:srgbClr val="F9C606"/>
                </a:solidFill>
              </a:rPr>
              <a:t>confident</a:t>
            </a:r>
            <a:br>
              <a:rPr lang="en-US" sz="2000" kern="0" dirty="0">
                <a:solidFill>
                  <a:schemeClr val="bg1"/>
                </a:solidFill>
              </a:rPr>
            </a:br>
            <a:r>
              <a:rPr lang="en-US" sz="2000" kern="0" dirty="0">
                <a:solidFill>
                  <a:schemeClr val="bg1"/>
                </a:solidFill>
              </a:rPr>
              <a:t>that they can apply the knowledge gained</a:t>
            </a:r>
            <a:br>
              <a:rPr lang="en-US" sz="2000" kern="0" dirty="0">
                <a:solidFill>
                  <a:schemeClr val="bg1"/>
                </a:solidFill>
              </a:rPr>
            </a:br>
            <a:r>
              <a:rPr lang="en-US" sz="2000" kern="0" dirty="0">
                <a:solidFill>
                  <a:schemeClr val="bg1"/>
                </a:solidFill>
              </a:rPr>
              <a:t>because courses provide</a:t>
            </a:r>
            <a:br>
              <a:rPr lang="en-US" sz="2000" kern="0" dirty="0">
                <a:solidFill>
                  <a:schemeClr val="bg1"/>
                </a:solidFill>
              </a:rPr>
            </a:br>
            <a:r>
              <a:rPr lang="en-US" sz="2000" b="1" kern="0" dirty="0">
                <a:solidFill>
                  <a:srgbClr val="F9C606"/>
                </a:solidFill>
              </a:rPr>
              <a:t>real-world examples</a:t>
            </a:r>
            <a:r>
              <a:rPr lang="en-US" sz="2000" kern="0" baseline="30000" dirty="0">
                <a:solidFill>
                  <a:schemeClr val="bg1"/>
                </a:solidFill>
              </a:rPr>
              <a:t>14</a:t>
            </a:r>
            <a:endParaRPr lang="en-US" sz="2000" b="1" kern="0" dirty="0">
              <a:solidFill>
                <a:srgbClr val="F9C606"/>
              </a:solidFill>
            </a:endParaRPr>
          </a:p>
        </p:txBody>
      </p:sp>
      <p:sp>
        <p:nvSpPr>
          <p:cNvPr id="39" name="Text Placeholder 4"/>
          <p:cNvSpPr txBox="1">
            <a:spLocks/>
          </p:cNvSpPr>
          <p:nvPr/>
        </p:nvSpPr>
        <p:spPr>
          <a:xfrm>
            <a:off x="913451" y="2809736"/>
            <a:ext cx="2272982" cy="445525"/>
          </a:xfrm>
          <a:prstGeom prst="rect">
            <a:avLst/>
          </a:prstGeom>
        </p:spPr>
        <p:txBody>
          <a:bodyPr anchor="t"/>
          <a:lstStyle>
            <a:lvl1pPr marL="342900" indent="-342900" algn="l" rtl="0" eaLnBrk="1" fontAlgn="base" hangingPunct="1">
              <a:lnSpc>
                <a:spcPct val="100000"/>
              </a:lnSpc>
              <a:spcBef>
                <a:spcPts val="0"/>
              </a:spcBef>
              <a:spcAft>
                <a:spcPts val="1800"/>
              </a:spcAft>
              <a:buClr>
                <a:schemeClr val="tx1"/>
              </a:buClr>
              <a:buSzPct val="135000"/>
              <a:buFont typeface="Arial" panose="020B0604020202020204" pitchFamily="34" charset="0"/>
              <a:buChar char="•"/>
              <a:defRPr sz="2400" b="0">
                <a:solidFill>
                  <a:schemeClr val="tx1"/>
                </a:solidFill>
                <a:latin typeface="+mn-lt"/>
                <a:ea typeface="+mn-ea"/>
                <a:cs typeface="+mn-cs"/>
              </a:defRPr>
            </a:lvl1pPr>
            <a:lvl2pPr marL="685800" indent="-342900" algn="l" rtl="0" eaLnBrk="1" fontAlgn="base" hangingPunct="1">
              <a:lnSpc>
                <a:spcPct val="100000"/>
              </a:lnSpc>
              <a:spcBef>
                <a:spcPts val="0"/>
              </a:spcBef>
              <a:spcAft>
                <a:spcPts val="1800"/>
              </a:spcAft>
              <a:buClr>
                <a:schemeClr val="tx1"/>
              </a:buClr>
              <a:buSzPct val="135000"/>
              <a:buFont typeface="Arial" panose="020B0604020202020204" pitchFamily="34" charset="0"/>
              <a:buChar char="•"/>
              <a:defRPr sz="2400" b="0">
                <a:solidFill>
                  <a:schemeClr val="tx1"/>
                </a:solidFill>
                <a:latin typeface="+mn-lt"/>
              </a:defRPr>
            </a:lvl2pPr>
            <a:lvl3pPr marL="1031875" indent="-342900" algn="l" rtl="0" eaLnBrk="1" fontAlgn="base" hangingPunct="1">
              <a:lnSpc>
                <a:spcPct val="100000"/>
              </a:lnSpc>
              <a:spcBef>
                <a:spcPts val="0"/>
              </a:spcBef>
              <a:spcAft>
                <a:spcPts val="1200"/>
              </a:spcAft>
              <a:buClr>
                <a:schemeClr val="tx1"/>
              </a:buClr>
              <a:buSzPct val="135000"/>
              <a:buFont typeface="Arial" panose="020B0604020202020204" pitchFamily="34" charset="0"/>
              <a:buChar char="•"/>
              <a:defRPr sz="2400" b="0">
                <a:solidFill>
                  <a:schemeClr val="tx1"/>
                </a:solidFill>
                <a:latin typeface="+mn-lt"/>
              </a:defRPr>
            </a:lvl3pPr>
            <a:lvl4pPr marL="720054"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cs typeface="Arial" charset="0"/>
              </a:defRPr>
            </a:lvl4pPr>
            <a:lvl5pPr marL="956739" indent="0" algn="l" rtl="0" eaLnBrk="1" fontAlgn="base" hangingPunct="1">
              <a:lnSpc>
                <a:spcPct val="120000"/>
              </a:lnSpc>
              <a:spcBef>
                <a:spcPts val="0"/>
              </a:spcBef>
              <a:spcAft>
                <a:spcPts val="1260"/>
              </a:spcAft>
              <a:buClr>
                <a:schemeClr val="accent1"/>
              </a:buClr>
              <a:buSzPct val="90000"/>
              <a:buFont typeface="Arial"/>
              <a:buNone/>
              <a:defRPr sz="1260" b="0">
                <a:solidFill>
                  <a:schemeClr val="tx1"/>
                </a:solidFill>
                <a:latin typeface="+mn-lt"/>
                <a:cs typeface="Arial" charset="0"/>
              </a:defRPr>
            </a:lvl5pPr>
            <a:lvl6pPr marL="2166828"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6pPr>
            <a:lvl7pPr marL="264686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7pPr>
            <a:lvl8pPr marL="3126900"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8pPr>
            <a:lvl9pPr marL="360693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9pPr>
          </a:lstStyle>
          <a:p>
            <a:pPr marL="0" indent="0">
              <a:buClr>
                <a:srgbClr val="005F9F"/>
              </a:buClr>
              <a:buSzPct val="100000"/>
              <a:buNone/>
            </a:pPr>
            <a:r>
              <a:rPr lang="en-US" sz="2800" b="1" kern="0" dirty="0">
                <a:solidFill>
                  <a:schemeClr val="bg1"/>
                </a:solidFill>
              </a:rPr>
              <a:t>78% </a:t>
            </a:r>
            <a:r>
              <a:rPr lang="en-US" sz="2000" kern="0" dirty="0">
                <a:solidFill>
                  <a:schemeClr val="bg1"/>
                </a:solidFill>
              </a:rPr>
              <a:t>of women</a:t>
            </a:r>
            <a:endParaRPr lang="en-US" sz="2000" kern="0" dirty="0"/>
          </a:p>
        </p:txBody>
      </p:sp>
      <p:sp>
        <p:nvSpPr>
          <p:cNvPr id="40" name="Text Placeholder 4"/>
          <p:cNvSpPr txBox="1">
            <a:spLocks/>
          </p:cNvSpPr>
          <p:nvPr/>
        </p:nvSpPr>
        <p:spPr>
          <a:xfrm>
            <a:off x="857250" y="3152775"/>
            <a:ext cx="2990850" cy="1459731"/>
          </a:xfrm>
          <a:prstGeom prst="rect">
            <a:avLst/>
          </a:prstGeom>
        </p:spPr>
        <p:txBody>
          <a:bodyPr anchor="t"/>
          <a:lstStyle>
            <a:lvl1pPr marL="342900" indent="-342900" algn="l" rtl="0" eaLnBrk="1" fontAlgn="base" hangingPunct="1">
              <a:lnSpc>
                <a:spcPct val="100000"/>
              </a:lnSpc>
              <a:spcBef>
                <a:spcPts val="0"/>
              </a:spcBef>
              <a:spcAft>
                <a:spcPts val="1800"/>
              </a:spcAft>
              <a:buClr>
                <a:schemeClr val="tx1"/>
              </a:buClr>
              <a:buSzPct val="135000"/>
              <a:buFont typeface="Arial" panose="020B0604020202020204" pitchFamily="34" charset="0"/>
              <a:buChar char="•"/>
              <a:defRPr sz="2400" b="0">
                <a:solidFill>
                  <a:schemeClr val="tx1"/>
                </a:solidFill>
                <a:latin typeface="+mn-lt"/>
                <a:ea typeface="+mn-ea"/>
                <a:cs typeface="+mn-cs"/>
              </a:defRPr>
            </a:lvl1pPr>
            <a:lvl2pPr marL="685800" indent="-342900" algn="l" rtl="0" eaLnBrk="1" fontAlgn="base" hangingPunct="1">
              <a:lnSpc>
                <a:spcPct val="100000"/>
              </a:lnSpc>
              <a:spcBef>
                <a:spcPts val="0"/>
              </a:spcBef>
              <a:spcAft>
                <a:spcPts val="1800"/>
              </a:spcAft>
              <a:buClr>
                <a:schemeClr val="tx1"/>
              </a:buClr>
              <a:buSzPct val="135000"/>
              <a:buFont typeface="Arial" panose="020B0604020202020204" pitchFamily="34" charset="0"/>
              <a:buChar char="•"/>
              <a:defRPr sz="2400" b="0">
                <a:solidFill>
                  <a:schemeClr val="tx1"/>
                </a:solidFill>
                <a:latin typeface="+mn-lt"/>
              </a:defRPr>
            </a:lvl2pPr>
            <a:lvl3pPr marL="1031875" indent="-342900" algn="l" rtl="0" eaLnBrk="1" fontAlgn="base" hangingPunct="1">
              <a:lnSpc>
                <a:spcPct val="100000"/>
              </a:lnSpc>
              <a:spcBef>
                <a:spcPts val="0"/>
              </a:spcBef>
              <a:spcAft>
                <a:spcPts val="1200"/>
              </a:spcAft>
              <a:buClr>
                <a:schemeClr val="tx1"/>
              </a:buClr>
              <a:buSzPct val="135000"/>
              <a:buFont typeface="Arial" panose="020B0604020202020204" pitchFamily="34" charset="0"/>
              <a:buChar char="•"/>
              <a:defRPr sz="2400" b="0">
                <a:solidFill>
                  <a:schemeClr val="tx1"/>
                </a:solidFill>
                <a:latin typeface="+mn-lt"/>
              </a:defRPr>
            </a:lvl3pPr>
            <a:lvl4pPr marL="720054"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cs typeface="Arial" charset="0"/>
              </a:defRPr>
            </a:lvl4pPr>
            <a:lvl5pPr marL="956739" indent="0" algn="l" rtl="0" eaLnBrk="1" fontAlgn="base" hangingPunct="1">
              <a:lnSpc>
                <a:spcPct val="120000"/>
              </a:lnSpc>
              <a:spcBef>
                <a:spcPts val="0"/>
              </a:spcBef>
              <a:spcAft>
                <a:spcPts val="1260"/>
              </a:spcAft>
              <a:buClr>
                <a:schemeClr val="accent1"/>
              </a:buClr>
              <a:buSzPct val="90000"/>
              <a:buFont typeface="Arial"/>
              <a:buNone/>
              <a:defRPr sz="1260" b="0">
                <a:solidFill>
                  <a:schemeClr val="tx1"/>
                </a:solidFill>
                <a:latin typeface="+mn-lt"/>
                <a:cs typeface="Arial" charset="0"/>
              </a:defRPr>
            </a:lvl5pPr>
            <a:lvl6pPr marL="2166828"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6pPr>
            <a:lvl7pPr marL="264686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7pPr>
            <a:lvl8pPr marL="3126900"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8pPr>
            <a:lvl9pPr marL="360693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9pPr>
          </a:lstStyle>
          <a:p>
            <a:pPr marL="0" indent="0">
              <a:buClr>
                <a:srgbClr val="005F9F"/>
              </a:buClr>
              <a:buSzPct val="100000"/>
              <a:buNone/>
            </a:pPr>
            <a:r>
              <a:rPr lang="en-US" sz="2000" kern="0" dirty="0"/>
              <a:t>and </a:t>
            </a:r>
            <a:r>
              <a:rPr lang="en-US" sz="2800" b="1" kern="0" dirty="0">
                <a:solidFill>
                  <a:schemeClr val="bg1"/>
                </a:solidFill>
              </a:rPr>
              <a:t>68%</a:t>
            </a:r>
            <a:r>
              <a:rPr lang="en-US" sz="2800" kern="0" dirty="0">
                <a:solidFill>
                  <a:schemeClr val="bg1"/>
                </a:solidFill>
              </a:rPr>
              <a:t> </a:t>
            </a:r>
            <a:r>
              <a:rPr lang="en-US" sz="2000" kern="0" dirty="0">
                <a:solidFill>
                  <a:schemeClr val="bg1"/>
                </a:solidFill>
              </a:rPr>
              <a:t>of men </a:t>
            </a:r>
            <a:r>
              <a:rPr lang="en-US" sz="2000" kern="0" dirty="0"/>
              <a:t>say insurance is too boring</a:t>
            </a:r>
            <a:r>
              <a:rPr lang="en-US" sz="2000" kern="0" baseline="30000" dirty="0"/>
              <a:t>12</a:t>
            </a:r>
            <a:endParaRPr lang="en-US" sz="2000" kern="0" dirty="0"/>
          </a:p>
        </p:txBody>
      </p:sp>
      <p:pic>
        <p:nvPicPr>
          <p:cNvPr id="54" name="Picture 8" descr="http://llglobal/cs/mktg/Collateral/Stock%20Photos/Collaboration%20and%20Leadership/GettyImages-1345107602-1200max.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955496" y="1125855"/>
            <a:ext cx="3964692" cy="2643128"/>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10" descr="http://llglobal/cs/mktg/Collateral/Stock%20Photos/Collaboration%20and%20Leadership/GettyImages-502393910-1200max.jpg"/>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3952574" y="3838575"/>
            <a:ext cx="3972226" cy="1866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71855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5FBF6B2-35EE-690F-1D4B-8E2D668256B4}"/>
              </a:ext>
            </a:extLst>
          </p:cNvPr>
          <p:cNvSpPr txBox="1"/>
          <p:nvPr/>
        </p:nvSpPr>
        <p:spPr>
          <a:xfrm>
            <a:off x="8229600" y="3166301"/>
            <a:ext cx="3824749" cy="2864987"/>
          </a:xfrm>
          <a:prstGeom prst="rect">
            <a:avLst/>
          </a:prstGeom>
          <a:solidFill>
            <a:srgbClr val="EAE6E2"/>
          </a:solidFill>
        </p:spPr>
        <p:txBody>
          <a:bodyPr wrap="square" rtlCol="0">
            <a:spAutoFit/>
          </a:bodyPr>
          <a:lstStyle/>
          <a:p>
            <a:endParaRPr lang="en-US" dirty="0"/>
          </a:p>
        </p:txBody>
      </p:sp>
      <p:sp>
        <p:nvSpPr>
          <p:cNvPr id="4" name="TextBox 3">
            <a:extLst>
              <a:ext uri="{FF2B5EF4-FFF2-40B4-BE49-F238E27FC236}">
                <a16:creationId xmlns:a16="http://schemas.microsoft.com/office/drawing/2014/main" id="{4E2B9865-9482-800C-757C-DB03A7A42BA0}"/>
              </a:ext>
            </a:extLst>
          </p:cNvPr>
          <p:cNvSpPr txBox="1"/>
          <p:nvPr/>
        </p:nvSpPr>
        <p:spPr>
          <a:xfrm>
            <a:off x="4182965" y="3166301"/>
            <a:ext cx="3824749" cy="2864987"/>
          </a:xfrm>
          <a:prstGeom prst="rect">
            <a:avLst/>
          </a:prstGeom>
          <a:solidFill>
            <a:srgbClr val="EAE6E2"/>
          </a:solidFill>
        </p:spPr>
        <p:txBody>
          <a:bodyPr wrap="square" rtlCol="0">
            <a:spAutoFit/>
          </a:bodyPr>
          <a:lstStyle/>
          <a:p>
            <a:endParaRPr lang="en-US" dirty="0"/>
          </a:p>
        </p:txBody>
      </p:sp>
      <p:sp>
        <p:nvSpPr>
          <p:cNvPr id="2" name="TextBox 1">
            <a:extLst>
              <a:ext uri="{FF2B5EF4-FFF2-40B4-BE49-F238E27FC236}">
                <a16:creationId xmlns:a16="http://schemas.microsoft.com/office/drawing/2014/main" id="{103D426F-64D5-A0CC-8E75-0073F23647A4}"/>
              </a:ext>
            </a:extLst>
          </p:cNvPr>
          <p:cNvSpPr txBox="1"/>
          <p:nvPr/>
        </p:nvSpPr>
        <p:spPr>
          <a:xfrm>
            <a:off x="137651" y="3160787"/>
            <a:ext cx="3824749" cy="2864987"/>
          </a:xfrm>
          <a:prstGeom prst="rect">
            <a:avLst/>
          </a:prstGeom>
          <a:solidFill>
            <a:srgbClr val="EAE6E2"/>
          </a:solidFill>
        </p:spPr>
        <p:txBody>
          <a:bodyPr wrap="square" rtlCol="0">
            <a:spAutoFit/>
          </a:bodyPr>
          <a:lstStyle/>
          <a:p>
            <a:endParaRPr lang="en-US" dirty="0"/>
          </a:p>
        </p:txBody>
      </p:sp>
      <p:sp>
        <p:nvSpPr>
          <p:cNvPr id="3" name="Rectangle 2"/>
          <p:cNvSpPr/>
          <p:nvPr/>
        </p:nvSpPr>
        <p:spPr>
          <a:xfrm>
            <a:off x="346271" y="949018"/>
            <a:ext cx="11114681" cy="707886"/>
          </a:xfrm>
          <a:prstGeom prst="rect">
            <a:avLst/>
          </a:prstGeom>
        </p:spPr>
        <p:txBody>
          <a:bodyPr wrap="square">
            <a:spAutoFit/>
          </a:bodyPr>
          <a:lstStyle/>
          <a:p>
            <a:pPr algn="ctr"/>
            <a:r>
              <a:rPr lang="en-US" sz="2000" i="1" dirty="0">
                <a:solidFill>
                  <a:schemeClr val="tx2"/>
                </a:solidFill>
              </a:rPr>
              <a:t>Features unlimited access to a deep library of short, industry-specific content </a:t>
            </a:r>
          </a:p>
          <a:p>
            <a:pPr algn="ctr"/>
            <a:r>
              <a:rPr lang="en-US" sz="2000" i="1" dirty="0">
                <a:solidFill>
                  <a:schemeClr val="tx2"/>
                </a:solidFill>
              </a:rPr>
              <a:t>on foundational and emerging topics</a:t>
            </a:r>
          </a:p>
        </p:txBody>
      </p:sp>
      <p:pic>
        <p:nvPicPr>
          <p:cNvPr id="6" name="Picture 5" descr="Pict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95689" y="2038166"/>
            <a:ext cx="729776" cy="77611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2008" y="3160787"/>
            <a:ext cx="3714082" cy="646331"/>
          </a:xfrm>
          <a:prstGeom prst="rect">
            <a:avLst/>
          </a:prstGeom>
          <a:noFill/>
        </p:spPr>
        <p:txBody>
          <a:bodyPr wrap="square" rtlCol="0">
            <a:spAutoFit/>
          </a:bodyPr>
          <a:lstStyle/>
          <a:p>
            <a:pPr algn="ctr"/>
            <a:r>
              <a:rPr lang="en-US" b="1" dirty="0">
                <a:solidFill>
                  <a:schemeClr val="tx2"/>
                </a:solidFill>
              </a:rPr>
              <a:t>Build a Foundation &amp; Stay Current</a:t>
            </a:r>
          </a:p>
        </p:txBody>
      </p:sp>
      <p:sp>
        <p:nvSpPr>
          <p:cNvPr id="8" name="TextBox 7"/>
          <p:cNvSpPr txBox="1"/>
          <p:nvPr/>
        </p:nvSpPr>
        <p:spPr>
          <a:xfrm>
            <a:off x="4285707" y="3172019"/>
            <a:ext cx="3630334" cy="369332"/>
          </a:xfrm>
          <a:prstGeom prst="rect">
            <a:avLst/>
          </a:prstGeom>
          <a:noFill/>
        </p:spPr>
        <p:txBody>
          <a:bodyPr wrap="square" rtlCol="0">
            <a:spAutoFit/>
          </a:bodyPr>
          <a:lstStyle/>
          <a:p>
            <a:pPr algn="ctr"/>
            <a:r>
              <a:rPr lang="en-US" b="1" dirty="0">
                <a:solidFill>
                  <a:schemeClr val="tx2"/>
                </a:solidFill>
              </a:rPr>
              <a:t>Personalized Learning</a:t>
            </a:r>
          </a:p>
        </p:txBody>
      </p:sp>
      <p:sp>
        <p:nvSpPr>
          <p:cNvPr id="9" name="Rectangle 8"/>
          <p:cNvSpPr/>
          <p:nvPr/>
        </p:nvSpPr>
        <p:spPr>
          <a:xfrm>
            <a:off x="8601788" y="3172019"/>
            <a:ext cx="2767338" cy="369332"/>
          </a:xfrm>
          <a:prstGeom prst="rect">
            <a:avLst/>
          </a:prstGeom>
        </p:spPr>
        <p:txBody>
          <a:bodyPr wrap="square">
            <a:spAutoFit/>
          </a:bodyPr>
          <a:lstStyle/>
          <a:p>
            <a:pPr algn="ctr"/>
            <a:r>
              <a:rPr lang="en-US" b="1" dirty="0">
                <a:solidFill>
                  <a:schemeClr val="tx2"/>
                </a:solidFill>
              </a:rPr>
              <a:t>Simple to Administer</a:t>
            </a:r>
          </a:p>
        </p:txBody>
      </p:sp>
      <p:sp>
        <p:nvSpPr>
          <p:cNvPr id="11" name="Rectangle 10"/>
          <p:cNvSpPr/>
          <p:nvPr/>
        </p:nvSpPr>
        <p:spPr>
          <a:xfrm>
            <a:off x="4182965" y="3818350"/>
            <a:ext cx="3630334" cy="1815882"/>
          </a:xfrm>
          <a:prstGeom prst="rect">
            <a:avLst/>
          </a:prstGeom>
        </p:spPr>
        <p:txBody>
          <a:bodyPr wrap="square">
            <a:spAutoFit/>
          </a:bodyPr>
          <a:lstStyle/>
          <a:p>
            <a:pPr marL="342891" indent="-342891">
              <a:buFont typeface="Arial" panose="020B0604020202020204" pitchFamily="34" charset="0"/>
              <a:buChar char="•"/>
            </a:pPr>
            <a:r>
              <a:rPr lang="en-US" sz="1600" dirty="0"/>
              <a:t>Bite-sized, ever-expanding course library with mobile-ready content</a:t>
            </a:r>
          </a:p>
          <a:p>
            <a:endParaRPr lang="en-US" sz="1600" dirty="0"/>
          </a:p>
          <a:p>
            <a:pPr marL="342891" indent="-342891">
              <a:buFont typeface="Arial" panose="020B0604020202020204" pitchFamily="34" charset="0"/>
              <a:buChar char="•"/>
            </a:pPr>
            <a:r>
              <a:rPr lang="en-US" sz="1600" dirty="0"/>
              <a:t>Customized learning paths to growth</a:t>
            </a:r>
          </a:p>
          <a:p>
            <a:pPr marL="342891" indent="-342891">
              <a:buFont typeface="Arial" panose="020B0604020202020204" pitchFamily="34" charset="0"/>
              <a:buChar char="•"/>
            </a:pPr>
            <a:endParaRPr lang="en-US" sz="1600" dirty="0"/>
          </a:p>
          <a:p>
            <a:pPr marL="342891" indent="-342891">
              <a:buFont typeface="Arial" panose="020B0604020202020204" pitchFamily="34" charset="0"/>
              <a:buChar char="•"/>
            </a:pPr>
            <a:endParaRPr lang="en-US" sz="1600" dirty="0"/>
          </a:p>
        </p:txBody>
      </p:sp>
      <p:sp>
        <p:nvSpPr>
          <p:cNvPr id="12" name="Rectangle 11"/>
          <p:cNvSpPr/>
          <p:nvPr/>
        </p:nvSpPr>
        <p:spPr>
          <a:xfrm>
            <a:off x="352718" y="3756762"/>
            <a:ext cx="3393372" cy="2062103"/>
          </a:xfrm>
          <a:prstGeom prst="rect">
            <a:avLst/>
          </a:prstGeom>
        </p:spPr>
        <p:txBody>
          <a:bodyPr wrap="square">
            <a:spAutoFit/>
          </a:bodyPr>
          <a:lstStyle/>
          <a:p>
            <a:pPr marL="342891" indent="-342891">
              <a:buFont typeface="Arial" panose="020B0604020202020204" pitchFamily="34" charset="0"/>
              <a:buChar char="•"/>
            </a:pPr>
            <a:r>
              <a:rPr lang="en-US" sz="1600" dirty="0"/>
              <a:t>Provides industry-specific,  foundational knowledge on life insurance, annuities, and workplace benefits</a:t>
            </a:r>
          </a:p>
          <a:p>
            <a:endParaRPr lang="en-US" sz="1600" dirty="0"/>
          </a:p>
          <a:p>
            <a:pPr marL="342891" indent="-342891">
              <a:buFont typeface="Arial" panose="020B0604020202020204" pitchFamily="34" charset="0"/>
              <a:buChar char="•"/>
            </a:pPr>
            <a:r>
              <a:rPr lang="en-US" sz="1600" dirty="0"/>
              <a:t>Offers short content on hot topics to keep employees up-to-date on industry trends</a:t>
            </a:r>
          </a:p>
        </p:txBody>
      </p:sp>
      <p:sp>
        <p:nvSpPr>
          <p:cNvPr id="13" name="Rectangle 12"/>
          <p:cNvSpPr/>
          <p:nvPr/>
        </p:nvSpPr>
        <p:spPr>
          <a:xfrm>
            <a:off x="8383700" y="3768963"/>
            <a:ext cx="3203515" cy="1815882"/>
          </a:xfrm>
          <a:prstGeom prst="rect">
            <a:avLst/>
          </a:prstGeom>
        </p:spPr>
        <p:txBody>
          <a:bodyPr wrap="square">
            <a:spAutoFit/>
          </a:bodyPr>
          <a:lstStyle/>
          <a:p>
            <a:pPr marL="380990" indent="-380990">
              <a:buFont typeface="Arial" panose="020B0604020202020204" pitchFamily="34" charset="0"/>
              <a:buChar char="•"/>
            </a:pPr>
            <a:r>
              <a:rPr lang="en-US" sz="1600" dirty="0"/>
              <a:t>Compatible with your learning experience platform</a:t>
            </a:r>
          </a:p>
          <a:p>
            <a:pPr marL="380990" indent="-380990">
              <a:buFont typeface="Arial" panose="020B0604020202020204" pitchFamily="34" charset="0"/>
              <a:buChar char="•"/>
            </a:pPr>
            <a:endParaRPr lang="en-US" sz="1600" dirty="0"/>
          </a:p>
          <a:p>
            <a:pPr marL="380990" indent="-380990">
              <a:buFont typeface="Arial" panose="020B0604020202020204" pitchFamily="34" charset="0"/>
              <a:buChar char="•"/>
            </a:pPr>
            <a:r>
              <a:rPr lang="en-US" sz="1600" dirty="0"/>
              <a:t>All access, cost effective annual subscription</a:t>
            </a:r>
          </a:p>
          <a:p>
            <a:pPr marL="380990" indent="-380990">
              <a:buFont typeface="Arial" panose="020B0604020202020204" pitchFamily="34" charset="0"/>
              <a:buChar char="•"/>
            </a:pPr>
            <a:endParaRPr lang="en-US" sz="1600" dirty="0"/>
          </a:p>
          <a:p>
            <a:pPr marL="380990" indent="-380990">
              <a:buFont typeface="Arial" panose="020B0604020202020204" pitchFamily="34" charset="0"/>
              <a:buChar char="•"/>
            </a:pPr>
            <a:r>
              <a:rPr lang="en-US" sz="1600" dirty="0"/>
              <a:t>Group purchase model </a:t>
            </a:r>
          </a:p>
        </p:txBody>
      </p:sp>
      <p:sp>
        <p:nvSpPr>
          <p:cNvPr id="14" name="Title 13"/>
          <p:cNvSpPr>
            <a:spLocks noGrp="1"/>
          </p:cNvSpPr>
          <p:nvPr>
            <p:ph type="title"/>
          </p:nvPr>
        </p:nvSpPr>
        <p:spPr/>
        <p:txBody>
          <a:bodyPr/>
          <a:lstStyle/>
          <a:p>
            <a:r>
              <a:rPr lang="en-US" dirty="0"/>
              <a:t>Build Your Industry Advantage</a:t>
            </a:r>
          </a:p>
        </p:txBody>
      </p:sp>
      <p:pic>
        <p:nvPicPr>
          <p:cNvPr id="2052" name="Picture 4" descr="Picture">
            <a:extLst>
              <a:ext uri="{FF2B5EF4-FFF2-40B4-BE49-F238E27FC236}">
                <a16:creationId xmlns:a16="http://schemas.microsoft.com/office/drawing/2014/main" id="{8037E805-14AC-6547-3D7D-AF5EFBD9126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68073" y="2038166"/>
            <a:ext cx="805699" cy="79787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Picture">
            <a:extLst>
              <a:ext uri="{FF2B5EF4-FFF2-40B4-BE49-F238E27FC236}">
                <a16:creationId xmlns:a16="http://schemas.microsoft.com/office/drawing/2014/main" id="{157BD793-7EB5-8051-DFD0-4CE5AA24525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15375" y="2038166"/>
            <a:ext cx="941583" cy="9415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44715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FLMI Designation as the Global Standard</a:t>
            </a:r>
          </a:p>
        </p:txBody>
      </p:sp>
      <p:sp>
        <p:nvSpPr>
          <p:cNvPr id="4" name="Content Placeholder 2"/>
          <p:cNvSpPr txBox="1">
            <a:spLocks/>
          </p:cNvSpPr>
          <p:nvPr/>
        </p:nvSpPr>
        <p:spPr>
          <a:xfrm>
            <a:off x="0" y="976497"/>
            <a:ext cx="7626133" cy="805276"/>
          </a:xfrm>
          <a:prstGeom prst="rect">
            <a:avLst/>
          </a:prstGeom>
        </p:spPr>
        <p:txBody>
          <a:bodyPr/>
          <a:lstStyle>
            <a:lvl1pPr marL="0" indent="0" algn="l" rtl="0" eaLnBrk="1" fontAlgn="base" hangingPunct="1">
              <a:lnSpc>
                <a:spcPct val="120000"/>
              </a:lnSpc>
              <a:spcBef>
                <a:spcPts val="0"/>
              </a:spcBef>
              <a:spcAft>
                <a:spcPts val="1260"/>
              </a:spcAft>
              <a:buClr>
                <a:schemeClr val="accent1"/>
              </a:buClr>
              <a:buSzPct val="90000"/>
              <a:buFont typeface="Arial"/>
              <a:buNone/>
              <a:defRPr sz="2100" b="0">
                <a:solidFill>
                  <a:schemeClr val="tx1"/>
                </a:solidFill>
                <a:latin typeface="+mn-lt"/>
                <a:ea typeface="+mn-ea"/>
                <a:cs typeface="+mn-cs"/>
              </a:defRPr>
            </a:lvl1pPr>
            <a:lvl2pPr marL="236685" indent="0" algn="l" rtl="0" eaLnBrk="1" fontAlgn="base" hangingPunct="1">
              <a:lnSpc>
                <a:spcPct val="120000"/>
              </a:lnSpc>
              <a:spcBef>
                <a:spcPts val="0"/>
              </a:spcBef>
              <a:spcAft>
                <a:spcPts val="1260"/>
              </a:spcAft>
              <a:buClr>
                <a:schemeClr val="accent1"/>
              </a:buClr>
              <a:buSzPct val="90000"/>
              <a:buFont typeface="Arial"/>
              <a:buNone/>
              <a:defRPr sz="1575" b="0">
                <a:solidFill>
                  <a:schemeClr val="tx1"/>
                </a:solidFill>
                <a:latin typeface="+mn-lt"/>
              </a:defRPr>
            </a:lvl2pPr>
            <a:lvl3pPr marL="481703"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defRPr>
            </a:lvl3pPr>
            <a:lvl4pPr marL="720054"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cs typeface="Arial" charset="0"/>
              </a:defRPr>
            </a:lvl4pPr>
            <a:lvl5pPr marL="956739" indent="0" algn="l" rtl="0" eaLnBrk="1" fontAlgn="base" hangingPunct="1">
              <a:lnSpc>
                <a:spcPct val="120000"/>
              </a:lnSpc>
              <a:spcBef>
                <a:spcPts val="0"/>
              </a:spcBef>
              <a:spcAft>
                <a:spcPts val="1260"/>
              </a:spcAft>
              <a:buClr>
                <a:schemeClr val="accent1"/>
              </a:buClr>
              <a:buSzPct val="90000"/>
              <a:buFont typeface="Arial"/>
              <a:buNone/>
              <a:defRPr sz="1260" b="0">
                <a:solidFill>
                  <a:schemeClr val="tx1"/>
                </a:solidFill>
                <a:latin typeface="+mn-lt"/>
                <a:cs typeface="Arial" charset="0"/>
              </a:defRPr>
            </a:lvl5pPr>
            <a:lvl6pPr marL="2166828"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6pPr>
            <a:lvl7pPr marL="264686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7pPr>
            <a:lvl8pPr marL="3126900"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8pPr>
            <a:lvl9pPr marL="360693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9pPr>
          </a:lstStyle>
          <a:p>
            <a:pPr algn="ctr">
              <a:spcAft>
                <a:spcPts val="0"/>
              </a:spcAft>
            </a:pPr>
            <a:r>
              <a:rPr lang="en-US" sz="1800" b="1" dirty="0"/>
              <a:t>The FLMI empowers your career-minded workforce to exceed expectations in this highly complex industry</a:t>
            </a:r>
          </a:p>
          <a:p>
            <a:pPr>
              <a:spcAft>
                <a:spcPts val="0"/>
              </a:spcAft>
            </a:pPr>
            <a:endParaRPr lang="en-US" sz="1600" b="1" dirty="0"/>
          </a:p>
          <a:p>
            <a:endParaRPr lang="en-US" kern="0" dirty="0"/>
          </a:p>
          <a:p>
            <a:endParaRPr lang="en-US" kern="0" dirty="0"/>
          </a:p>
          <a:p>
            <a:endParaRPr lang="en-US" kern="0" dirty="0"/>
          </a:p>
        </p:txBody>
      </p:sp>
      <p:graphicFrame>
        <p:nvGraphicFramePr>
          <p:cNvPr id="5" name="Chart 4">
            <a:extLst>
              <a:ext uri="{FF2B5EF4-FFF2-40B4-BE49-F238E27FC236}">
                <a16:creationId xmlns:a16="http://schemas.microsoft.com/office/drawing/2014/main" id="{BFFBDF13-C694-D65C-ADCD-40AC97E79995}"/>
              </a:ext>
            </a:extLst>
          </p:cNvPr>
          <p:cNvGraphicFramePr/>
          <p:nvPr/>
        </p:nvGraphicFramePr>
        <p:xfrm>
          <a:off x="7708567" y="2008728"/>
          <a:ext cx="2448912" cy="1541896"/>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a:extLst>
              <a:ext uri="{FF2B5EF4-FFF2-40B4-BE49-F238E27FC236}">
                <a16:creationId xmlns:a16="http://schemas.microsoft.com/office/drawing/2014/main" id="{F524E6D0-708D-E5B3-C2A7-5BDCFF12B755}"/>
              </a:ext>
            </a:extLst>
          </p:cNvPr>
          <p:cNvSpPr/>
          <p:nvPr/>
        </p:nvSpPr>
        <p:spPr>
          <a:xfrm>
            <a:off x="9604461" y="2151523"/>
            <a:ext cx="2298403" cy="1256306"/>
          </a:xfrm>
          <a:prstGeom prst="rect">
            <a:avLst/>
          </a:prstGeom>
        </p:spPr>
        <p:txBody>
          <a:bodyPr wrap="square">
            <a:spAutoFit/>
          </a:bodyPr>
          <a:lstStyle/>
          <a:p>
            <a:pPr>
              <a:lnSpc>
                <a:spcPct val="107000"/>
              </a:lnSpc>
              <a:spcAft>
                <a:spcPts val="800"/>
              </a:spcAft>
            </a:pPr>
            <a:r>
              <a:rPr lang="en-US" dirty="0">
                <a:latin typeface="+mj-lt"/>
                <a:ea typeface="Calibri" panose="020F0502020204030204" pitchFamily="34" charset="0"/>
                <a:cs typeface="Times New Roman" panose="02020603050405020304" pitchFamily="18" charset="0"/>
              </a:rPr>
              <a:t>of learners find designations to be valuable or very valuable</a:t>
            </a:r>
            <a:r>
              <a:rPr lang="en-US" baseline="30000" dirty="0">
                <a:latin typeface="+mj-lt"/>
                <a:ea typeface="Calibri" panose="020F0502020204030204" pitchFamily="34" charset="0"/>
                <a:cs typeface="Times New Roman" panose="02020603050405020304" pitchFamily="18" charset="0"/>
              </a:rPr>
              <a:t>16</a:t>
            </a:r>
            <a:endParaRPr lang="en-US" sz="1600" baseline="30000" dirty="0">
              <a:effectLst/>
              <a:latin typeface="+mj-lt"/>
              <a:ea typeface="Calibri" panose="020F0502020204030204" pitchFamily="34" charset="0"/>
              <a:cs typeface="Times New Roman" panose="02020603050405020304" pitchFamily="18" charset="0"/>
            </a:endParaRPr>
          </a:p>
        </p:txBody>
      </p:sp>
      <p:sp>
        <p:nvSpPr>
          <p:cNvPr id="8" name="Text Placeholder 3">
            <a:extLst>
              <a:ext uri="{FF2B5EF4-FFF2-40B4-BE49-F238E27FC236}">
                <a16:creationId xmlns:a16="http://schemas.microsoft.com/office/drawing/2014/main" id="{B461AEBB-7728-B011-FC04-2D899517AAC1}"/>
              </a:ext>
            </a:extLst>
          </p:cNvPr>
          <p:cNvSpPr txBox="1">
            <a:spLocks/>
          </p:cNvSpPr>
          <p:nvPr/>
        </p:nvSpPr>
        <p:spPr bwMode="auto">
          <a:xfrm>
            <a:off x="461365" y="6375759"/>
            <a:ext cx="8877780" cy="353521"/>
          </a:xfrm>
          <a:prstGeom prst="rect">
            <a:avLst/>
          </a:prstGeom>
          <a:noFill/>
          <a:ln w="9525">
            <a:noFill/>
            <a:miter lim="800000"/>
            <a:headEnd/>
            <a:tailEnd/>
          </a:ln>
          <a:effectLst/>
        </p:spPr>
        <p:txBody>
          <a:bodyPr vert="horz" wrap="square" lIns="0" tIns="0" rIns="0" bIns="0" numCol="1" spcCol="347472" anchor="t" anchorCtr="0" compatLnSpc="1">
            <a:prstTxWarp prst="textNoShape">
              <a:avLst/>
            </a:prstTxWarp>
          </a:bodyPr>
          <a:lstStyle>
            <a:lvl1pPr marL="0" indent="0" algn="l" rtl="0" eaLnBrk="1" fontAlgn="base" hangingPunct="1">
              <a:lnSpc>
                <a:spcPct val="100000"/>
              </a:lnSpc>
              <a:spcBef>
                <a:spcPts val="0"/>
              </a:spcBef>
              <a:spcAft>
                <a:spcPts val="0"/>
              </a:spcAft>
              <a:buClr>
                <a:schemeClr val="accent1"/>
              </a:buClr>
              <a:buSzPct val="90000"/>
              <a:buFont typeface="Arial"/>
              <a:buNone/>
              <a:defRPr sz="1000" b="0">
                <a:solidFill>
                  <a:schemeClr val="tx1"/>
                </a:solidFill>
                <a:latin typeface="+mn-lt"/>
                <a:ea typeface="+mn-ea"/>
                <a:cs typeface="+mn-cs"/>
              </a:defRPr>
            </a:lvl1pPr>
            <a:lvl2pPr marL="236685" indent="0" algn="l" rtl="0" eaLnBrk="1" fontAlgn="base" hangingPunct="1">
              <a:lnSpc>
                <a:spcPct val="120000"/>
              </a:lnSpc>
              <a:spcBef>
                <a:spcPts val="0"/>
              </a:spcBef>
              <a:spcAft>
                <a:spcPts val="1260"/>
              </a:spcAft>
              <a:buClr>
                <a:schemeClr val="accent1"/>
              </a:buClr>
              <a:buSzPct val="90000"/>
              <a:buFont typeface="Arial"/>
              <a:buNone/>
              <a:defRPr sz="1575" b="0">
                <a:solidFill>
                  <a:schemeClr val="tx1"/>
                </a:solidFill>
                <a:latin typeface="+mn-lt"/>
              </a:defRPr>
            </a:lvl2pPr>
            <a:lvl3pPr marL="481703"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defRPr>
            </a:lvl3pPr>
            <a:lvl4pPr marL="720054"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cs typeface="Arial" charset="0"/>
              </a:defRPr>
            </a:lvl4pPr>
            <a:lvl5pPr marL="956739" indent="0" algn="l" rtl="0" eaLnBrk="1" fontAlgn="base" hangingPunct="1">
              <a:lnSpc>
                <a:spcPct val="120000"/>
              </a:lnSpc>
              <a:spcBef>
                <a:spcPts val="0"/>
              </a:spcBef>
              <a:spcAft>
                <a:spcPts val="1260"/>
              </a:spcAft>
              <a:buClr>
                <a:schemeClr val="accent1"/>
              </a:buClr>
              <a:buSzPct val="90000"/>
              <a:buFont typeface="Arial"/>
              <a:buNone/>
              <a:defRPr sz="1260" b="0">
                <a:solidFill>
                  <a:schemeClr val="tx1"/>
                </a:solidFill>
                <a:latin typeface="+mn-lt"/>
                <a:cs typeface="Arial" charset="0"/>
              </a:defRPr>
            </a:lvl5pPr>
            <a:lvl6pPr marL="2166828"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6pPr>
            <a:lvl7pPr marL="264686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7pPr>
            <a:lvl8pPr marL="3126900"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8pPr>
            <a:lvl9pPr marL="360693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9pPr>
          </a:lstStyle>
          <a:p>
            <a:r>
              <a:rPr lang="en-US" kern="0" baseline="30000" dirty="0">
                <a:solidFill>
                  <a:srgbClr val="000000"/>
                </a:solidFill>
                <a:latin typeface="Arial" panose="020B0604020202020204" pitchFamily="34" charset="0"/>
              </a:rPr>
              <a:t>16</a:t>
            </a:r>
            <a:r>
              <a:rPr lang="en-US" kern="0" dirty="0">
                <a:solidFill>
                  <a:srgbClr val="000000"/>
                </a:solidFill>
                <a:latin typeface="Arial" panose="020B0604020202020204" pitchFamily="34" charset="0"/>
              </a:rPr>
              <a:t>2022 LOMA Member Survey</a:t>
            </a:r>
          </a:p>
          <a:p>
            <a:r>
              <a:rPr lang="en-US" kern="0" baseline="30000" dirty="0">
                <a:solidFill>
                  <a:srgbClr val="000000"/>
                </a:solidFill>
                <a:latin typeface="Arial" panose="020B0604020202020204" pitchFamily="34" charset="0"/>
              </a:rPr>
              <a:t>17</a:t>
            </a:r>
            <a:r>
              <a:rPr lang="en-US" kern="0" dirty="0">
                <a:solidFill>
                  <a:srgbClr val="000000"/>
                </a:solidFill>
                <a:latin typeface="Arial" panose="020B0604020202020204" pitchFamily="34" charset="0"/>
              </a:rPr>
              <a:t>Ibid</a:t>
            </a:r>
            <a:endParaRPr lang="en-US" baseline="30000" dirty="0"/>
          </a:p>
        </p:txBody>
      </p:sp>
      <p:pic>
        <p:nvPicPr>
          <p:cNvPr id="9" name="Picture 8">
            <a:extLst>
              <a:ext uri="{FF2B5EF4-FFF2-40B4-BE49-F238E27FC236}">
                <a16:creationId xmlns:a16="http://schemas.microsoft.com/office/drawing/2014/main" id="{C4938919-1911-28EB-CDDD-4748788E6288}"/>
              </a:ext>
            </a:extLst>
          </p:cNvPr>
          <p:cNvPicPr>
            <a:picLocks noChangeAspect="1"/>
          </p:cNvPicPr>
          <p:nvPr/>
        </p:nvPicPr>
        <p:blipFill>
          <a:blip r:embed="rId4"/>
          <a:stretch>
            <a:fillRect/>
          </a:stretch>
        </p:blipFill>
        <p:spPr>
          <a:xfrm>
            <a:off x="82433" y="1898793"/>
            <a:ext cx="7626134" cy="3996388"/>
          </a:xfrm>
          <a:prstGeom prst="rect">
            <a:avLst/>
          </a:prstGeom>
        </p:spPr>
      </p:pic>
      <p:graphicFrame>
        <p:nvGraphicFramePr>
          <p:cNvPr id="10" name="Chart 9">
            <a:extLst>
              <a:ext uri="{FF2B5EF4-FFF2-40B4-BE49-F238E27FC236}">
                <a16:creationId xmlns:a16="http://schemas.microsoft.com/office/drawing/2014/main" id="{F2570FF6-7F4E-A1A6-E3CE-C31B2F00683D}"/>
              </a:ext>
            </a:extLst>
          </p:cNvPr>
          <p:cNvGraphicFramePr/>
          <p:nvPr/>
        </p:nvGraphicFramePr>
        <p:xfrm>
          <a:off x="7708567" y="3830444"/>
          <a:ext cx="2448912" cy="1541896"/>
        </p:xfrm>
        <a:graphic>
          <a:graphicData uri="http://schemas.openxmlformats.org/drawingml/2006/chart">
            <c:chart xmlns:c="http://schemas.openxmlformats.org/drawingml/2006/chart" xmlns:r="http://schemas.openxmlformats.org/officeDocument/2006/relationships" r:id="rId5"/>
          </a:graphicData>
        </a:graphic>
      </p:graphicFrame>
      <p:sp>
        <p:nvSpPr>
          <p:cNvPr id="11" name="Rectangle 10">
            <a:extLst>
              <a:ext uri="{FF2B5EF4-FFF2-40B4-BE49-F238E27FC236}">
                <a16:creationId xmlns:a16="http://schemas.microsoft.com/office/drawing/2014/main" id="{BE0EBEC4-8D29-34A9-C407-A16028E662BD}"/>
              </a:ext>
            </a:extLst>
          </p:cNvPr>
          <p:cNvSpPr/>
          <p:nvPr/>
        </p:nvSpPr>
        <p:spPr>
          <a:xfrm>
            <a:off x="9604461" y="3973239"/>
            <a:ext cx="2298403" cy="1552669"/>
          </a:xfrm>
          <a:prstGeom prst="rect">
            <a:avLst/>
          </a:prstGeom>
        </p:spPr>
        <p:txBody>
          <a:bodyPr wrap="square">
            <a:spAutoFit/>
          </a:bodyPr>
          <a:lstStyle/>
          <a:p>
            <a:pPr>
              <a:lnSpc>
                <a:spcPct val="107000"/>
              </a:lnSpc>
              <a:spcAft>
                <a:spcPts val="800"/>
              </a:spcAft>
            </a:pPr>
            <a:r>
              <a:rPr lang="en-US" dirty="0">
                <a:latin typeface="+mj-lt"/>
                <a:ea typeface="Calibri" panose="020F0502020204030204" pitchFamily="34" charset="0"/>
                <a:cs typeface="Times New Roman" panose="02020603050405020304" pitchFamily="18" charset="0"/>
              </a:rPr>
              <a:t>of learners agree real-world examples in the courses helped them in their day-to-day work</a:t>
            </a:r>
            <a:r>
              <a:rPr lang="en-US" sz="1600" baseline="30000" dirty="0">
                <a:latin typeface="+mj-lt"/>
                <a:ea typeface="Calibri" panose="020F0502020204030204" pitchFamily="34" charset="0"/>
                <a:cs typeface="Times New Roman" panose="02020603050405020304" pitchFamily="18" charset="0"/>
              </a:rPr>
              <a:t>17</a:t>
            </a:r>
            <a:endParaRPr lang="en-US" sz="1600" baseline="30000" dirty="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513419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6A539299-9C86-9829-2FD9-9A9DF841AF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6789" y="1889096"/>
            <a:ext cx="5475211" cy="3079806"/>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prstGeom prst="rect">
            <a:avLst/>
          </a:prstGeom>
        </p:spPr>
        <p:txBody>
          <a:bodyPr>
            <a:normAutofit/>
          </a:bodyPr>
          <a:lstStyle/>
          <a:p>
            <a:r>
              <a:rPr lang="en-US" dirty="0"/>
              <a:t>Non-Financial Managers Unlock Financial Fluency</a:t>
            </a:r>
          </a:p>
        </p:txBody>
      </p:sp>
      <p:sp>
        <p:nvSpPr>
          <p:cNvPr id="3" name="Content Placeholder 2"/>
          <p:cNvSpPr>
            <a:spLocks noGrp="1"/>
          </p:cNvSpPr>
          <p:nvPr>
            <p:ph idx="4294967295"/>
          </p:nvPr>
        </p:nvSpPr>
        <p:spPr>
          <a:xfrm>
            <a:off x="192741" y="1163655"/>
            <a:ext cx="6087067" cy="4530689"/>
          </a:xfrm>
          <a:prstGeom prst="rect">
            <a:avLst/>
          </a:prstGeom>
        </p:spPr>
        <p:txBody>
          <a:bodyPr/>
          <a:lstStyle/>
          <a:p>
            <a:pPr algn="ctr">
              <a:lnSpc>
                <a:spcPct val="100000"/>
              </a:lnSpc>
              <a:spcAft>
                <a:spcPts val="0"/>
              </a:spcAft>
            </a:pPr>
            <a:r>
              <a:rPr lang="en-US" sz="1800" b="1" dirty="0">
                <a:solidFill>
                  <a:srgbClr val="005F9F"/>
                </a:solidFill>
              </a:rPr>
              <a:t>Finance for Insurance Leaders: a 2-Day, In-Person Program to Help Leaders </a:t>
            </a:r>
          </a:p>
          <a:p>
            <a:pPr algn="ctr">
              <a:lnSpc>
                <a:spcPct val="100000"/>
              </a:lnSpc>
              <a:spcAft>
                <a:spcPts val="0"/>
              </a:spcAft>
            </a:pPr>
            <a:r>
              <a:rPr lang="en-US" sz="1800" b="1" dirty="0">
                <a:solidFill>
                  <a:srgbClr val="005F9F"/>
                </a:solidFill>
              </a:rPr>
              <a:t>Master the Language of Numbers</a:t>
            </a:r>
          </a:p>
          <a:p>
            <a:pPr algn="ctr">
              <a:lnSpc>
                <a:spcPct val="100000"/>
              </a:lnSpc>
              <a:spcAft>
                <a:spcPts val="0"/>
              </a:spcAft>
            </a:pPr>
            <a:endParaRPr lang="en-US" sz="300" dirty="0"/>
          </a:p>
          <a:p>
            <a:pPr marL="342900" indent="-342900">
              <a:buClrTx/>
              <a:buSzPct val="100000"/>
              <a:buFont typeface="Arial" panose="020B0604020202020204" pitchFamily="34" charset="0"/>
              <a:buChar char="•"/>
            </a:pPr>
            <a:r>
              <a:rPr lang="en-US" sz="1800" dirty="0"/>
              <a:t>Clarifies industry-specific financial concepts, strengthens financial acumen, and helps leaders apply them in their roles</a:t>
            </a:r>
          </a:p>
          <a:p>
            <a:pPr marL="342900" indent="-342900">
              <a:buClrTx/>
              <a:buSzPct val="100000"/>
              <a:buFont typeface="Arial" panose="020B0604020202020204" pitchFamily="34" charset="0"/>
              <a:buChar char="•"/>
            </a:pPr>
            <a:r>
              <a:rPr lang="en-US" sz="1800" dirty="0"/>
              <a:t>Offers meaningful discussion with our dynamic instructor and groups of 10-25 leaders</a:t>
            </a:r>
            <a:endParaRPr lang="en-US" sz="1800" b="1" dirty="0">
              <a:solidFill>
                <a:srgbClr val="005F9F"/>
              </a:solidFill>
            </a:endParaRPr>
          </a:p>
          <a:p>
            <a:pPr>
              <a:lnSpc>
                <a:spcPct val="100000"/>
              </a:lnSpc>
              <a:spcAft>
                <a:spcPts val="0"/>
              </a:spcAft>
              <a:buClr>
                <a:srgbClr val="026EA0"/>
              </a:buClr>
            </a:pPr>
            <a:r>
              <a:rPr lang="en-US" sz="1800" b="1" dirty="0">
                <a:solidFill>
                  <a:srgbClr val="005F9F"/>
                </a:solidFill>
              </a:rPr>
              <a:t>Who Participates:</a:t>
            </a:r>
          </a:p>
          <a:p>
            <a:pPr marL="800091" marR="0" lvl="1" indent="-342891"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rPr>
              <a:t>Senior &amp; middle managers in non-financial business areas</a:t>
            </a:r>
          </a:p>
          <a:p>
            <a:pPr marL="800091" marR="0" lvl="1" indent="-342891"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rPr>
              <a:t>Leaders in Operations, IT, Marketing, HR, Distribution, and Products</a:t>
            </a:r>
          </a:p>
          <a:p>
            <a:pPr marL="800091" marR="0" lvl="1" indent="-342891"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rPr>
              <a:t>Top leaders who need stronger financial acumen to achieve next level</a:t>
            </a:r>
            <a:endParaRPr lang="en-US" sz="1800" dirty="0"/>
          </a:p>
          <a:p>
            <a:endParaRPr lang="en-US" dirty="0"/>
          </a:p>
          <a:p>
            <a:endParaRPr lang="en-US" dirty="0"/>
          </a:p>
        </p:txBody>
      </p:sp>
      <p:sp>
        <p:nvSpPr>
          <p:cNvPr id="5" name="Slide Number Placeholder 2"/>
          <p:cNvSpPr>
            <a:spLocks noGrp="1"/>
          </p:cNvSpPr>
          <p:nvPr>
            <p:ph type="sldNum" sz="quarter" idx="4294967295"/>
          </p:nvPr>
        </p:nvSpPr>
        <p:spPr>
          <a:xfrm>
            <a:off x="192741" y="6412994"/>
            <a:ext cx="443753"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A06F0F5-DF6A-4E0E-AC03-6B0D0B0A1300}" type="slidenum">
              <a:rPr kumimoji="0" lang="en-US" sz="900" b="0" i="0" u="none" strike="noStrike" kern="1200" cap="none" spc="0" normalizeH="0" baseline="0" noProof="0" smtClean="0">
                <a:ln>
                  <a:noFill/>
                </a:ln>
                <a:solidFill>
                  <a:srgbClr val="000000"/>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US" sz="9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Tree>
    <p:extLst>
      <p:ext uri="{BB962C8B-B14F-4D97-AF65-F5344CB8AC3E}">
        <p14:creationId xmlns:p14="http://schemas.microsoft.com/office/powerpoint/2010/main" val="38141062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504B8A3-5E33-18AE-5AF6-B8E8AF7F115E}"/>
              </a:ext>
            </a:extLst>
          </p:cNvPr>
          <p:cNvSpPr>
            <a:spLocks noGrp="1"/>
          </p:cNvSpPr>
          <p:nvPr>
            <p:ph type="title"/>
          </p:nvPr>
        </p:nvSpPr>
        <p:spPr/>
        <p:txBody>
          <a:bodyPr/>
          <a:lstStyle/>
          <a:p>
            <a:r>
              <a:rPr lang="en-US" dirty="0"/>
              <a:t>The Employee Perspective</a:t>
            </a:r>
          </a:p>
        </p:txBody>
      </p:sp>
      <p:sp>
        <p:nvSpPr>
          <p:cNvPr id="5" name="Slide Number Placeholder 4">
            <a:extLst>
              <a:ext uri="{FF2B5EF4-FFF2-40B4-BE49-F238E27FC236}">
                <a16:creationId xmlns:a16="http://schemas.microsoft.com/office/drawing/2014/main" id="{C9D34FAA-4B8B-8481-5277-E426D6621DB6}"/>
              </a:ext>
            </a:extLst>
          </p:cNvPr>
          <p:cNvSpPr>
            <a:spLocks noGrp="1"/>
          </p:cNvSpPr>
          <p:nvPr>
            <p:ph type="sldNum" sz="quarter" idx="4294967295"/>
          </p:nvPr>
        </p:nvSpPr>
        <p:spPr/>
        <p:txBody>
          <a:bodyPr/>
          <a:lstStyle/>
          <a:p>
            <a:endParaRPr lang="en-US" dirty="0"/>
          </a:p>
        </p:txBody>
      </p:sp>
      <p:grpSp>
        <p:nvGrpSpPr>
          <p:cNvPr id="6" name="Group 5">
            <a:extLst>
              <a:ext uri="{FF2B5EF4-FFF2-40B4-BE49-F238E27FC236}">
                <a16:creationId xmlns:a16="http://schemas.microsoft.com/office/drawing/2014/main" id="{C3A913B3-4970-2BEF-0C8E-3BD3E1C1C35A}"/>
              </a:ext>
            </a:extLst>
          </p:cNvPr>
          <p:cNvGrpSpPr/>
          <p:nvPr/>
        </p:nvGrpSpPr>
        <p:grpSpPr>
          <a:xfrm>
            <a:off x="0" y="1362491"/>
            <a:ext cx="2768252" cy="4247317"/>
            <a:chOff x="5829474" y="1305340"/>
            <a:chExt cx="2768252" cy="4247317"/>
          </a:xfrm>
        </p:grpSpPr>
        <p:sp>
          <p:nvSpPr>
            <p:cNvPr id="2" name="TextBox 1">
              <a:extLst>
                <a:ext uri="{FF2B5EF4-FFF2-40B4-BE49-F238E27FC236}">
                  <a16:creationId xmlns:a16="http://schemas.microsoft.com/office/drawing/2014/main" id="{A108515F-5B1B-7141-F068-FB9C4108F9EF}"/>
                </a:ext>
              </a:extLst>
            </p:cNvPr>
            <p:cNvSpPr txBox="1"/>
            <p:nvPr/>
          </p:nvSpPr>
          <p:spPr>
            <a:xfrm>
              <a:off x="5829474" y="1305340"/>
              <a:ext cx="2768252" cy="4247317"/>
            </a:xfrm>
            <a:prstGeom prst="rect">
              <a:avLst/>
            </a:prstGeom>
            <a:solidFill>
              <a:srgbClr val="EAE6E2"/>
            </a:solidFill>
            <a:ln>
              <a:solidFill>
                <a:srgbClr val="F9C606"/>
              </a:solidFill>
            </a:ln>
          </p:spPr>
          <p:txBody>
            <a:bodyPr wrap="square" rtlCol="0">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TextBox 3">
              <a:extLst>
                <a:ext uri="{FF2B5EF4-FFF2-40B4-BE49-F238E27FC236}">
                  <a16:creationId xmlns:a16="http://schemas.microsoft.com/office/drawing/2014/main" id="{CBBD3CB0-5B05-3C13-55B1-83992F5C7BF7}"/>
                </a:ext>
              </a:extLst>
            </p:cNvPr>
            <p:cNvSpPr txBox="1"/>
            <p:nvPr/>
          </p:nvSpPr>
          <p:spPr>
            <a:xfrm>
              <a:off x="6096000" y="2551835"/>
              <a:ext cx="2235200" cy="1754326"/>
            </a:xfrm>
            <a:prstGeom prst="rect">
              <a:avLst/>
            </a:prstGeom>
            <a:noFill/>
          </p:spPr>
          <p:txBody>
            <a:bodyPr wrap="square" rtlCol="0">
              <a:spAutoFit/>
            </a:bodyPr>
            <a:lstStyle/>
            <a:p>
              <a:pPr algn="ctr"/>
              <a:r>
                <a:rPr lang="en-US" b="1" dirty="0"/>
                <a:t>“Progress towards career goals” </a:t>
              </a:r>
              <a:r>
                <a:rPr lang="en-US" dirty="0"/>
                <a:t>is the #1 motivation for employees </a:t>
              </a:r>
            </a:p>
            <a:p>
              <a:pPr algn="ctr"/>
              <a:r>
                <a:rPr lang="en-US" dirty="0"/>
                <a:t>to learn</a:t>
              </a:r>
              <a:r>
                <a:rPr lang="en-US" baseline="30000" dirty="0"/>
                <a:t>18</a:t>
              </a:r>
              <a:endParaRPr lang="en-US" dirty="0"/>
            </a:p>
            <a:p>
              <a:endParaRPr lang="en-US" dirty="0"/>
            </a:p>
          </p:txBody>
        </p:sp>
      </p:grpSp>
      <p:grpSp>
        <p:nvGrpSpPr>
          <p:cNvPr id="11" name="Group 10">
            <a:extLst>
              <a:ext uri="{FF2B5EF4-FFF2-40B4-BE49-F238E27FC236}">
                <a16:creationId xmlns:a16="http://schemas.microsoft.com/office/drawing/2014/main" id="{10FE3834-8479-3FC3-46C1-7634FA2DDAC4}"/>
              </a:ext>
            </a:extLst>
          </p:cNvPr>
          <p:cNvGrpSpPr/>
          <p:nvPr/>
        </p:nvGrpSpPr>
        <p:grpSpPr>
          <a:xfrm>
            <a:off x="2768252" y="1612899"/>
            <a:ext cx="5421811" cy="3746500"/>
            <a:chOff x="0" y="1612900"/>
            <a:chExt cx="5829474" cy="3746500"/>
          </a:xfrm>
        </p:grpSpPr>
        <p:sp>
          <p:nvSpPr>
            <p:cNvPr id="10" name="TextBox 9">
              <a:extLst>
                <a:ext uri="{FF2B5EF4-FFF2-40B4-BE49-F238E27FC236}">
                  <a16:creationId xmlns:a16="http://schemas.microsoft.com/office/drawing/2014/main" id="{AFCDAF68-2180-EB6F-5911-F105DC72FB9B}"/>
                </a:ext>
              </a:extLst>
            </p:cNvPr>
            <p:cNvSpPr txBox="1"/>
            <p:nvPr/>
          </p:nvSpPr>
          <p:spPr>
            <a:xfrm>
              <a:off x="0" y="1612900"/>
              <a:ext cx="5829474" cy="3746500"/>
            </a:xfrm>
            <a:prstGeom prst="rect">
              <a:avLst/>
            </a:prstGeom>
            <a:solidFill>
              <a:schemeClr val="tx2"/>
            </a:solidFill>
          </p:spPr>
          <p:txBody>
            <a:bodyPr wrap="square" rtlCol="0">
              <a:spAutoFit/>
            </a:bodyPr>
            <a:lstStyle/>
            <a:p>
              <a:endParaRPr lang="en-US" dirty="0"/>
            </a:p>
          </p:txBody>
        </p:sp>
        <p:sp>
          <p:nvSpPr>
            <p:cNvPr id="9" name="TextBox 8">
              <a:extLst>
                <a:ext uri="{FF2B5EF4-FFF2-40B4-BE49-F238E27FC236}">
                  <a16:creationId xmlns:a16="http://schemas.microsoft.com/office/drawing/2014/main" id="{9F28AC88-2A57-4BCF-4D20-739FAE91245F}"/>
                </a:ext>
              </a:extLst>
            </p:cNvPr>
            <p:cNvSpPr txBox="1"/>
            <p:nvPr/>
          </p:nvSpPr>
          <p:spPr>
            <a:xfrm>
              <a:off x="729609" y="2413338"/>
              <a:ext cx="4813300" cy="2031325"/>
            </a:xfrm>
            <a:prstGeom prst="rect">
              <a:avLst/>
            </a:prstGeom>
            <a:noFill/>
          </p:spPr>
          <p:txBody>
            <a:bodyPr wrap="square" rtlCol="0">
              <a:spAutoFit/>
            </a:bodyPr>
            <a:lstStyle/>
            <a:p>
              <a:pPr algn="ctr"/>
              <a:r>
                <a:rPr lang="en-US" b="1" dirty="0">
                  <a:solidFill>
                    <a:srgbClr val="F9C606"/>
                  </a:solidFill>
                </a:rPr>
                <a:t>Top Three Reasons Students Take a    LOMA Course</a:t>
              </a:r>
              <a:r>
                <a:rPr lang="en-US" b="1" baseline="30000" dirty="0">
                  <a:solidFill>
                    <a:srgbClr val="F9C606"/>
                  </a:solidFill>
                </a:rPr>
                <a:t>19</a:t>
              </a:r>
              <a:r>
                <a:rPr lang="en-US" b="1" dirty="0">
                  <a:solidFill>
                    <a:srgbClr val="F9C606"/>
                  </a:solidFill>
                </a:rPr>
                <a:t> </a:t>
              </a:r>
            </a:p>
            <a:p>
              <a:pPr algn="ctr"/>
              <a:endParaRPr lang="en-US" b="1" dirty="0">
                <a:solidFill>
                  <a:srgbClr val="F9C606"/>
                </a:solidFill>
              </a:endParaRPr>
            </a:p>
            <a:p>
              <a:pPr marL="457200" indent="-457200">
                <a:buClr>
                  <a:srgbClr val="F9C606"/>
                </a:buClr>
                <a:buAutoNum type="arabicPeriod"/>
              </a:pPr>
              <a:r>
                <a:rPr lang="en-US" dirty="0">
                  <a:solidFill>
                    <a:schemeClr val="bg1"/>
                  </a:solidFill>
                </a:rPr>
                <a:t>Enhance industry knowledge</a:t>
              </a:r>
            </a:p>
            <a:p>
              <a:pPr marL="457200" indent="-457200">
                <a:buClr>
                  <a:srgbClr val="F9C606"/>
                </a:buClr>
                <a:buAutoNum type="arabicPeriod"/>
              </a:pPr>
              <a:r>
                <a:rPr lang="en-US" dirty="0">
                  <a:solidFill>
                    <a:schemeClr val="bg1"/>
                  </a:solidFill>
                </a:rPr>
                <a:t>Prepare for future roles</a:t>
              </a:r>
            </a:p>
            <a:p>
              <a:pPr marL="457200" indent="-457200">
                <a:buClr>
                  <a:srgbClr val="F9C606"/>
                </a:buClr>
                <a:buAutoNum type="arabicPeriod"/>
              </a:pPr>
              <a:r>
                <a:rPr lang="en-US" dirty="0">
                  <a:solidFill>
                    <a:schemeClr val="bg1"/>
                  </a:solidFill>
                </a:rPr>
                <a:t>Improve credibility </a:t>
              </a:r>
            </a:p>
            <a:p>
              <a:endParaRPr lang="en-US" dirty="0"/>
            </a:p>
          </p:txBody>
        </p:sp>
      </p:grpSp>
      <p:sp>
        <p:nvSpPr>
          <p:cNvPr id="12" name="TextBox 11">
            <a:extLst>
              <a:ext uri="{FF2B5EF4-FFF2-40B4-BE49-F238E27FC236}">
                <a16:creationId xmlns:a16="http://schemas.microsoft.com/office/drawing/2014/main" id="{E0E9D7AC-4C61-4C09-34F1-4D5478505B40}"/>
              </a:ext>
            </a:extLst>
          </p:cNvPr>
          <p:cNvSpPr txBox="1"/>
          <p:nvPr/>
        </p:nvSpPr>
        <p:spPr>
          <a:xfrm>
            <a:off x="792630" y="6353165"/>
            <a:ext cx="6137752" cy="400110"/>
          </a:xfrm>
          <a:prstGeom prst="rect">
            <a:avLst/>
          </a:prstGeom>
          <a:noFill/>
        </p:spPr>
        <p:txBody>
          <a:bodyPr wrap="square">
            <a:spAutoFit/>
          </a:bodyPr>
          <a:lstStyle/>
          <a:p>
            <a:r>
              <a:rPr lang="en-US" sz="1000" baseline="30000" dirty="0"/>
              <a:t>18</a:t>
            </a:r>
            <a:r>
              <a:rPr lang="en-US" sz="1000" dirty="0"/>
              <a:t>Workplace Learning Report, LinkedIn, 2023</a:t>
            </a:r>
          </a:p>
          <a:p>
            <a:r>
              <a:rPr lang="en-US" sz="1000" baseline="30000" dirty="0"/>
              <a:t>19</a:t>
            </a:r>
            <a:r>
              <a:rPr lang="en-US" sz="1000" dirty="0"/>
              <a:t>2022 LOMA Member Survey</a:t>
            </a:r>
            <a:endParaRPr lang="en-US" sz="1000" baseline="30000" dirty="0"/>
          </a:p>
        </p:txBody>
      </p:sp>
      <p:pic>
        <p:nvPicPr>
          <p:cNvPr id="1028" name="Picture 4" descr="Picture">
            <a:extLst>
              <a:ext uri="{FF2B5EF4-FFF2-40B4-BE49-F238E27FC236}">
                <a16:creationId xmlns:a16="http://schemas.microsoft.com/office/drawing/2014/main" id="{49D03581-BE04-D024-8A1F-AD69D701C9B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4335" t="1346" r="12947" b="-1346"/>
          <a:stretch/>
        </p:blipFill>
        <p:spPr bwMode="auto">
          <a:xfrm>
            <a:off x="8190063" y="1362491"/>
            <a:ext cx="4001938" cy="4247317"/>
          </a:xfrm>
          <a:prstGeom prst="rect">
            <a:avLst/>
          </a:prstGeom>
          <a:noFill/>
          <a:ln>
            <a:solidFill>
              <a:srgbClr val="F9C606"/>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50377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638175" y="1447799"/>
            <a:ext cx="5248275" cy="885825"/>
          </a:xfrm>
          <a:prstGeom prst="rect">
            <a:avLst/>
          </a:prstGeom>
          <a:solidFill>
            <a:srgbClr val="005F9F"/>
          </a:solidFill>
          <a:ln>
            <a:solidFill>
              <a:srgbClr val="005F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638175" y="1438275"/>
            <a:ext cx="5248275" cy="4295775"/>
          </a:xfrm>
          <a:prstGeom prst="rect">
            <a:avLst/>
          </a:prstGeom>
          <a:solidFill>
            <a:schemeClr val="bg1"/>
          </a:solidFill>
          <a:ln>
            <a:solidFill>
              <a:srgbClr val="005F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6286500" y="1438275"/>
            <a:ext cx="5248275" cy="4295775"/>
          </a:xfrm>
          <a:prstGeom prst="rect">
            <a:avLst/>
          </a:prstGeom>
          <a:solidFill>
            <a:srgbClr val="F2F1EE"/>
          </a:solidFill>
          <a:ln>
            <a:solidFill>
              <a:srgbClr val="005F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prstGeom prst="rect">
            <a:avLst/>
          </a:prstGeom>
        </p:spPr>
        <p:txBody>
          <a:bodyPr>
            <a:normAutofit/>
          </a:bodyPr>
          <a:lstStyle/>
          <a:p>
            <a:r>
              <a:rPr lang="en-US" dirty="0"/>
              <a:t>Prepare Leaders for the Future   </a:t>
            </a:r>
          </a:p>
        </p:txBody>
      </p:sp>
      <p:sp>
        <p:nvSpPr>
          <p:cNvPr id="2" name="Rounded Rectangle 1"/>
          <p:cNvSpPr/>
          <p:nvPr/>
        </p:nvSpPr>
        <p:spPr>
          <a:xfrm>
            <a:off x="6606540" y="2676525"/>
            <a:ext cx="2221992" cy="914400"/>
          </a:xfrm>
          <a:prstGeom prst="roundRect">
            <a:avLst/>
          </a:prstGeom>
          <a:solidFill>
            <a:srgbClr val="005F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rPr>
              <a:t>Key Industry Trends</a:t>
            </a:r>
          </a:p>
        </p:txBody>
      </p:sp>
      <p:sp>
        <p:nvSpPr>
          <p:cNvPr id="4" name="Rounded Rectangle 3"/>
          <p:cNvSpPr/>
          <p:nvPr/>
        </p:nvSpPr>
        <p:spPr>
          <a:xfrm>
            <a:off x="9014079" y="3762375"/>
            <a:ext cx="2221992" cy="914400"/>
          </a:xfrm>
          <a:prstGeom prst="roundRect">
            <a:avLst/>
          </a:prstGeom>
          <a:solidFill>
            <a:srgbClr val="005F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rPr>
              <a:t>Enterprise Thinking &amp; Financial Decision Making</a:t>
            </a:r>
          </a:p>
        </p:txBody>
      </p:sp>
      <p:sp>
        <p:nvSpPr>
          <p:cNvPr id="5" name="Rounded Rectangle 4"/>
          <p:cNvSpPr/>
          <p:nvPr/>
        </p:nvSpPr>
        <p:spPr>
          <a:xfrm>
            <a:off x="6606540" y="3762375"/>
            <a:ext cx="2221992" cy="914400"/>
          </a:xfrm>
          <a:prstGeom prst="roundRect">
            <a:avLst/>
          </a:prstGeom>
          <a:solidFill>
            <a:srgbClr val="005F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rPr>
              <a:t>Growth Strategies </a:t>
            </a:r>
          </a:p>
        </p:txBody>
      </p:sp>
      <p:sp>
        <p:nvSpPr>
          <p:cNvPr id="6" name="Rounded Rectangle 5"/>
          <p:cNvSpPr/>
          <p:nvPr/>
        </p:nvSpPr>
        <p:spPr>
          <a:xfrm>
            <a:off x="9014079" y="2676525"/>
            <a:ext cx="2221992" cy="914400"/>
          </a:xfrm>
          <a:prstGeom prst="roundRect">
            <a:avLst/>
          </a:prstGeom>
          <a:solidFill>
            <a:srgbClr val="005F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rPr>
              <a:t>Operational Excellence</a:t>
            </a:r>
          </a:p>
        </p:txBody>
      </p:sp>
      <p:sp>
        <p:nvSpPr>
          <p:cNvPr id="8" name="TextBox 7"/>
          <p:cNvSpPr txBox="1"/>
          <p:nvPr/>
        </p:nvSpPr>
        <p:spPr>
          <a:xfrm>
            <a:off x="6315075" y="1640384"/>
            <a:ext cx="5200650" cy="769441"/>
          </a:xfrm>
          <a:prstGeom prst="rect">
            <a:avLst/>
          </a:prstGeom>
          <a:noFill/>
        </p:spPr>
        <p:txBody>
          <a:bodyPr wrap="square" rtlCol="0">
            <a:spAutoFit/>
          </a:bodyPr>
          <a:lstStyle/>
          <a:p>
            <a:pPr algn="ctr"/>
            <a:r>
              <a:rPr lang="en-US" sz="2200" b="1" dirty="0">
                <a:solidFill>
                  <a:srgbClr val="002F70"/>
                </a:solidFill>
              </a:rPr>
              <a:t>A Focus on Strategic Imperatives Prepares Tomorrow’s Leaders</a:t>
            </a:r>
          </a:p>
        </p:txBody>
      </p:sp>
      <p:sp>
        <p:nvSpPr>
          <p:cNvPr id="11" name="TextBox 10"/>
          <p:cNvSpPr txBox="1"/>
          <p:nvPr/>
        </p:nvSpPr>
        <p:spPr>
          <a:xfrm>
            <a:off x="895350" y="1633683"/>
            <a:ext cx="4690935" cy="769441"/>
          </a:xfrm>
          <a:prstGeom prst="rect">
            <a:avLst/>
          </a:prstGeom>
          <a:noFill/>
        </p:spPr>
        <p:txBody>
          <a:bodyPr wrap="square" rtlCol="0">
            <a:spAutoFit/>
          </a:bodyPr>
          <a:lstStyle/>
          <a:p>
            <a:pPr algn="ctr"/>
            <a:r>
              <a:rPr lang="en-US" sz="2200" b="1" dirty="0">
                <a:solidFill>
                  <a:srgbClr val="002F70"/>
                </a:solidFill>
              </a:rPr>
              <a:t>Executive Development </a:t>
            </a:r>
          </a:p>
          <a:p>
            <a:pPr algn="ctr"/>
            <a:r>
              <a:rPr lang="en-US" sz="2200" b="1" dirty="0">
                <a:solidFill>
                  <a:srgbClr val="002F70"/>
                </a:solidFill>
              </a:rPr>
              <a:t>Builds Industry Acumen</a:t>
            </a:r>
          </a:p>
        </p:txBody>
      </p:sp>
      <p:sp>
        <p:nvSpPr>
          <p:cNvPr id="7" name="TextBox 6"/>
          <p:cNvSpPr txBox="1"/>
          <p:nvPr/>
        </p:nvSpPr>
        <p:spPr>
          <a:xfrm>
            <a:off x="6543674" y="4927734"/>
            <a:ext cx="4714875" cy="430887"/>
          </a:xfrm>
          <a:prstGeom prst="rect">
            <a:avLst/>
          </a:prstGeom>
          <a:solidFill>
            <a:srgbClr val="F9C606"/>
          </a:solidFill>
        </p:spPr>
        <p:txBody>
          <a:bodyPr wrap="square" rtlCol="0">
            <a:spAutoFit/>
          </a:bodyPr>
          <a:lstStyle/>
          <a:p>
            <a:pPr algn="ctr"/>
            <a:r>
              <a:rPr lang="en-US" sz="2200" b="1" i="1" dirty="0">
                <a:solidFill>
                  <a:srgbClr val="002F70"/>
                </a:solidFill>
              </a:rPr>
              <a:t>Nomination only</a:t>
            </a:r>
          </a:p>
        </p:txBody>
      </p:sp>
      <p:pic>
        <p:nvPicPr>
          <p:cNvPr id="15" name="Picture 14" descr="A close-up of a logo&#10;&#10;Description automatically generated">
            <a:extLst>
              <a:ext uri="{FF2B5EF4-FFF2-40B4-BE49-F238E27FC236}">
                <a16:creationId xmlns:a16="http://schemas.microsoft.com/office/drawing/2014/main" id="{CC52DA76-B33C-4DDC-489B-7E2DA27D8A1D}"/>
              </a:ext>
            </a:extLst>
          </p:cNvPr>
          <p:cNvPicPr>
            <a:picLocks noChangeAspect="1"/>
          </p:cNvPicPr>
          <p:nvPr/>
        </p:nvPicPr>
        <p:blipFill>
          <a:blip r:embed="rId3"/>
          <a:stretch>
            <a:fillRect/>
          </a:stretch>
        </p:blipFill>
        <p:spPr>
          <a:xfrm>
            <a:off x="789216" y="4570364"/>
            <a:ext cx="4714876" cy="1122590"/>
          </a:xfrm>
          <a:prstGeom prst="rect">
            <a:avLst/>
          </a:prstGeom>
        </p:spPr>
      </p:pic>
      <p:sp>
        <p:nvSpPr>
          <p:cNvPr id="17" name="TextBox 16">
            <a:extLst>
              <a:ext uri="{FF2B5EF4-FFF2-40B4-BE49-F238E27FC236}">
                <a16:creationId xmlns:a16="http://schemas.microsoft.com/office/drawing/2014/main" id="{E565AA44-0A73-9F72-D831-567E2EC667F0}"/>
              </a:ext>
            </a:extLst>
          </p:cNvPr>
          <p:cNvSpPr txBox="1"/>
          <p:nvPr/>
        </p:nvSpPr>
        <p:spPr>
          <a:xfrm>
            <a:off x="895350" y="2506894"/>
            <a:ext cx="4608742" cy="1754326"/>
          </a:xfrm>
          <a:prstGeom prst="rect">
            <a:avLst/>
          </a:prstGeom>
          <a:noFill/>
        </p:spPr>
        <p:txBody>
          <a:bodyPr wrap="square" rtlCol="0">
            <a:spAutoFit/>
          </a:bodyPr>
          <a:lstStyle/>
          <a:p>
            <a:pPr marL="285750" indent="-285750">
              <a:buFont typeface="Arial" panose="020B0604020202020204" pitchFamily="34" charset="0"/>
              <a:buChar char="•"/>
            </a:pPr>
            <a:r>
              <a:rPr lang="en-US" dirty="0"/>
              <a:t>Designed as a continuous learning experience with 3 sessions over 24 months</a:t>
            </a:r>
          </a:p>
          <a:p>
            <a:pPr marL="285750" indent="-285750">
              <a:buFont typeface="Arial" panose="020B0604020202020204" pitchFamily="34" charset="0"/>
              <a:buChar char="•"/>
            </a:pPr>
            <a:r>
              <a:rPr lang="en-US" dirty="0"/>
              <a:t>Held in person on the campus of the Wharton School at the University of Pennsylvania in Philadelphia, PA</a:t>
            </a:r>
          </a:p>
        </p:txBody>
      </p:sp>
    </p:spTree>
    <p:extLst>
      <p:ext uri="{BB962C8B-B14F-4D97-AF65-F5344CB8AC3E}">
        <p14:creationId xmlns:p14="http://schemas.microsoft.com/office/powerpoint/2010/main" val="25281633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prstGeom prst="rect">
            <a:avLst/>
          </a:prstGeom>
        </p:spPr>
        <p:txBody>
          <a:bodyPr>
            <a:normAutofit/>
          </a:bodyPr>
          <a:lstStyle/>
          <a:p>
            <a:r>
              <a:rPr lang="en-US" sz="3200" dirty="0"/>
              <a:t>A Complete Financial Services Talent Partner</a:t>
            </a:r>
          </a:p>
        </p:txBody>
      </p:sp>
      <p:grpSp>
        <p:nvGrpSpPr>
          <p:cNvPr id="15" name="Group 14"/>
          <p:cNvGrpSpPr/>
          <p:nvPr/>
        </p:nvGrpSpPr>
        <p:grpSpPr>
          <a:xfrm>
            <a:off x="4386263" y="2140743"/>
            <a:ext cx="3419474" cy="2974182"/>
            <a:chOff x="4386263" y="2578893"/>
            <a:chExt cx="3419474" cy="2974182"/>
          </a:xfrm>
        </p:grpSpPr>
        <p:sp>
          <p:nvSpPr>
            <p:cNvPr id="17" name="Rectangle 16"/>
            <p:cNvSpPr/>
            <p:nvPr/>
          </p:nvSpPr>
          <p:spPr>
            <a:xfrm>
              <a:off x="4386263" y="3428999"/>
              <a:ext cx="3419474" cy="2124076"/>
            </a:xfrm>
            <a:prstGeom prst="rect">
              <a:avLst/>
            </a:prstGeom>
            <a:solidFill>
              <a:srgbClr val="004C9D"/>
            </a:solidFill>
            <a:ln>
              <a:solidFill>
                <a:srgbClr val="004C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5436393" y="2578893"/>
              <a:ext cx="1319213" cy="1319213"/>
            </a:xfrm>
            <a:prstGeom prst="ellipse">
              <a:avLst/>
            </a:prstGeom>
            <a:solidFill>
              <a:schemeClr val="bg1"/>
            </a:solidFill>
            <a:ln>
              <a:solidFill>
                <a:srgbClr val="004C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8" descr="Pictur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39856" y="2795107"/>
              <a:ext cx="712287" cy="841062"/>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p:cNvSpPr txBox="1"/>
            <p:nvPr/>
          </p:nvSpPr>
          <p:spPr>
            <a:xfrm>
              <a:off x="4529137" y="4114800"/>
              <a:ext cx="3133725" cy="1200329"/>
            </a:xfrm>
            <a:prstGeom prst="rect">
              <a:avLst/>
            </a:prstGeom>
            <a:noFill/>
          </p:spPr>
          <p:txBody>
            <a:bodyPr wrap="square" rtlCol="0">
              <a:spAutoFit/>
            </a:bodyPr>
            <a:lstStyle/>
            <a:p>
              <a:pPr algn="ctr"/>
              <a:r>
                <a:rPr lang="en-US" sz="2400" b="1" dirty="0">
                  <a:solidFill>
                    <a:schemeClr val="bg1"/>
                  </a:solidFill>
                </a:rPr>
                <a:t>Develop and Retain</a:t>
              </a:r>
            </a:p>
            <a:p>
              <a:pPr algn="ctr"/>
              <a:r>
                <a:rPr lang="en-US" sz="2400" b="1" dirty="0">
                  <a:solidFill>
                    <a:srgbClr val="F9C606"/>
                  </a:solidFill>
                </a:rPr>
                <a:t>Talent Mobility Suite</a:t>
              </a:r>
            </a:p>
            <a:p>
              <a:pPr algn="ctr"/>
              <a:r>
                <a:rPr lang="en-US" sz="2400" b="1" dirty="0">
                  <a:solidFill>
                    <a:srgbClr val="004C9D"/>
                  </a:solidFill>
                </a:rPr>
                <a:t> </a:t>
              </a:r>
            </a:p>
          </p:txBody>
        </p:sp>
      </p:grpSp>
      <p:grpSp>
        <p:nvGrpSpPr>
          <p:cNvPr id="16" name="Group 15"/>
          <p:cNvGrpSpPr/>
          <p:nvPr/>
        </p:nvGrpSpPr>
        <p:grpSpPr>
          <a:xfrm>
            <a:off x="7962901" y="978693"/>
            <a:ext cx="3419474" cy="2974182"/>
            <a:chOff x="7962901" y="2578893"/>
            <a:chExt cx="3419474" cy="2974182"/>
          </a:xfrm>
        </p:grpSpPr>
        <p:sp>
          <p:nvSpPr>
            <p:cNvPr id="31" name="Rectangle 30"/>
            <p:cNvSpPr/>
            <p:nvPr/>
          </p:nvSpPr>
          <p:spPr>
            <a:xfrm>
              <a:off x="7962901" y="3428999"/>
              <a:ext cx="3419474" cy="2124076"/>
            </a:xfrm>
            <a:prstGeom prst="rect">
              <a:avLst/>
            </a:prstGeom>
            <a:solidFill>
              <a:srgbClr val="004C9D"/>
            </a:solidFill>
            <a:ln>
              <a:solidFill>
                <a:srgbClr val="004C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7991474" y="3924300"/>
              <a:ext cx="3371519" cy="1569660"/>
            </a:xfrm>
            <a:prstGeom prst="rect">
              <a:avLst/>
            </a:prstGeom>
            <a:noFill/>
          </p:spPr>
          <p:txBody>
            <a:bodyPr wrap="square" rtlCol="0">
              <a:spAutoFit/>
            </a:bodyPr>
            <a:lstStyle/>
            <a:p>
              <a:pPr algn="ctr"/>
              <a:r>
                <a:rPr lang="en-US" sz="2400" b="1" dirty="0">
                  <a:solidFill>
                    <a:schemeClr val="bg1"/>
                  </a:solidFill>
                </a:rPr>
                <a:t>Deepen Executive Bench Strength</a:t>
              </a:r>
            </a:p>
            <a:p>
              <a:pPr algn="ctr"/>
              <a:r>
                <a:rPr lang="en-US" sz="2400" b="1" dirty="0">
                  <a:solidFill>
                    <a:srgbClr val="F9C606"/>
                  </a:solidFill>
                </a:rPr>
                <a:t>Strategic Leadership Experience</a:t>
              </a:r>
            </a:p>
          </p:txBody>
        </p:sp>
        <p:sp>
          <p:nvSpPr>
            <p:cNvPr id="34" name="Oval 33"/>
            <p:cNvSpPr/>
            <p:nvPr/>
          </p:nvSpPr>
          <p:spPr>
            <a:xfrm>
              <a:off x="8979693" y="2578893"/>
              <a:ext cx="1319213" cy="1319213"/>
            </a:xfrm>
            <a:prstGeom prst="ellipse">
              <a:avLst/>
            </a:prstGeom>
            <a:solidFill>
              <a:schemeClr val="bg1"/>
            </a:solidFill>
            <a:ln>
              <a:solidFill>
                <a:srgbClr val="004C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Picture 6" descr="Picture"/>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229724" y="2789464"/>
              <a:ext cx="828676" cy="82051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4" name="Group 13"/>
          <p:cNvGrpSpPr/>
          <p:nvPr/>
        </p:nvGrpSpPr>
        <p:grpSpPr>
          <a:xfrm>
            <a:off x="804863" y="3226593"/>
            <a:ext cx="3419474" cy="2974182"/>
            <a:chOff x="804863" y="2578893"/>
            <a:chExt cx="3419474" cy="2974182"/>
          </a:xfrm>
        </p:grpSpPr>
        <p:sp>
          <p:nvSpPr>
            <p:cNvPr id="36" name="Rectangle 35"/>
            <p:cNvSpPr/>
            <p:nvPr/>
          </p:nvSpPr>
          <p:spPr>
            <a:xfrm>
              <a:off x="804863" y="3428999"/>
              <a:ext cx="3419474" cy="2124076"/>
            </a:xfrm>
            <a:prstGeom prst="rect">
              <a:avLst/>
            </a:prstGeom>
            <a:solidFill>
              <a:srgbClr val="004C9D"/>
            </a:solidFill>
            <a:ln>
              <a:solidFill>
                <a:srgbClr val="004C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1854993" y="2578893"/>
              <a:ext cx="1319213" cy="1319213"/>
            </a:xfrm>
            <a:prstGeom prst="ellipse">
              <a:avLst/>
            </a:prstGeom>
            <a:solidFill>
              <a:schemeClr val="bg1"/>
            </a:solidFill>
            <a:ln>
              <a:solidFill>
                <a:srgbClr val="004C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Picture"/>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169609" y="2876550"/>
              <a:ext cx="773615" cy="742824"/>
            </a:xfrm>
            <a:prstGeom prst="rect">
              <a:avLst/>
            </a:prstGeom>
            <a:noFill/>
            <a:extLst>
              <a:ext uri="{909E8E84-426E-40DD-AFC4-6F175D3DCCD1}">
                <a14:hiddenFill xmlns:a14="http://schemas.microsoft.com/office/drawing/2010/main">
                  <a:solidFill>
                    <a:srgbClr val="FFFFFF"/>
                  </a:solidFill>
                </a14:hiddenFill>
              </a:ext>
            </a:extLst>
          </p:spPr>
        </p:pic>
        <p:sp>
          <p:nvSpPr>
            <p:cNvPr id="38" name="TextBox 37"/>
            <p:cNvSpPr txBox="1"/>
            <p:nvPr/>
          </p:nvSpPr>
          <p:spPr>
            <a:xfrm>
              <a:off x="1359517" y="3909482"/>
              <a:ext cx="2374284" cy="1569660"/>
            </a:xfrm>
            <a:prstGeom prst="rect">
              <a:avLst/>
            </a:prstGeom>
            <a:noFill/>
          </p:spPr>
          <p:txBody>
            <a:bodyPr wrap="square" rtlCol="0">
              <a:spAutoFit/>
            </a:bodyPr>
            <a:lstStyle/>
            <a:p>
              <a:pPr algn="ctr"/>
              <a:r>
                <a:rPr lang="en-US" sz="2400" b="1" dirty="0">
                  <a:solidFill>
                    <a:schemeClr val="bg1"/>
                  </a:solidFill>
                </a:rPr>
                <a:t>Onboard Effectively </a:t>
              </a:r>
            </a:p>
            <a:p>
              <a:pPr algn="ctr"/>
              <a:r>
                <a:rPr lang="en-US" sz="2400" b="1" dirty="0">
                  <a:solidFill>
                    <a:srgbClr val="F9C606"/>
                  </a:solidFill>
                </a:rPr>
                <a:t>Accelerate Impact Suite</a:t>
              </a:r>
            </a:p>
          </p:txBody>
        </p:sp>
      </p:grpSp>
      <p:grpSp>
        <p:nvGrpSpPr>
          <p:cNvPr id="2055" name="Group 2054"/>
          <p:cNvGrpSpPr/>
          <p:nvPr/>
        </p:nvGrpSpPr>
        <p:grpSpPr>
          <a:xfrm>
            <a:off x="3767138" y="2376489"/>
            <a:ext cx="1219201" cy="1300161"/>
            <a:chOff x="3871913" y="2490789"/>
            <a:chExt cx="1219201" cy="1300161"/>
          </a:xfrm>
        </p:grpSpPr>
        <p:sp>
          <p:nvSpPr>
            <p:cNvPr id="46" name="Rectangle 45"/>
            <p:cNvSpPr/>
            <p:nvPr/>
          </p:nvSpPr>
          <p:spPr>
            <a:xfrm>
              <a:off x="3871913" y="2743200"/>
              <a:ext cx="166687" cy="1047750"/>
            </a:xfrm>
            <a:prstGeom prst="rect">
              <a:avLst/>
            </a:prstGeom>
            <a:solidFill>
              <a:srgbClr val="E1DE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53" name="Group 2052"/>
            <p:cNvGrpSpPr/>
            <p:nvPr/>
          </p:nvGrpSpPr>
          <p:grpSpPr>
            <a:xfrm rot="5400000">
              <a:off x="4319588" y="2043114"/>
              <a:ext cx="323851" cy="1219201"/>
              <a:chOff x="3200400" y="1647824"/>
              <a:chExt cx="323851" cy="1219201"/>
            </a:xfrm>
          </p:grpSpPr>
          <p:sp>
            <p:nvSpPr>
              <p:cNvPr id="2052" name="Right Arrow 2051"/>
              <p:cNvSpPr/>
              <p:nvPr/>
            </p:nvSpPr>
            <p:spPr>
              <a:xfrm rot="16200000">
                <a:off x="3157538" y="1690686"/>
                <a:ext cx="409575" cy="323851"/>
              </a:xfrm>
              <a:prstGeom prst="rightArrow">
                <a:avLst/>
              </a:prstGeom>
              <a:solidFill>
                <a:srgbClr val="E1DE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3281363" y="1819275"/>
                <a:ext cx="166687" cy="1047750"/>
              </a:xfrm>
              <a:prstGeom prst="rect">
                <a:avLst/>
              </a:prstGeom>
              <a:solidFill>
                <a:srgbClr val="E1DE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0" name="Group 49"/>
          <p:cNvGrpSpPr/>
          <p:nvPr/>
        </p:nvGrpSpPr>
        <p:grpSpPr>
          <a:xfrm>
            <a:off x="7453313" y="1243014"/>
            <a:ext cx="1219201" cy="1300161"/>
            <a:chOff x="3871913" y="2490789"/>
            <a:chExt cx="1219201" cy="1300161"/>
          </a:xfrm>
        </p:grpSpPr>
        <p:sp>
          <p:nvSpPr>
            <p:cNvPr id="51" name="Rectangle 50"/>
            <p:cNvSpPr/>
            <p:nvPr/>
          </p:nvSpPr>
          <p:spPr>
            <a:xfrm>
              <a:off x="3871913" y="2743200"/>
              <a:ext cx="166687" cy="1047750"/>
            </a:xfrm>
            <a:prstGeom prst="rect">
              <a:avLst/>
            </a:prstGeom>
            <a:solidFill>
              <a:srgbClr val="E1DE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p:cNvGrpSpPr/>
            <p:nvPr/>
          </p:nvGrpSpPr>
          <p:grpSpPr>
            <a:xfrm rot="5400000">
              <a:off x="4319588" y="2043114"/>
              <a:ext cx="323851" cy="1219201"/>
              <a:chOff x="3200400" y="1647824"/>
              <a:chExt cx="323851" cy="1219201"/>
            </a:xfrm>
          </p:grpSpPr>
          <p:sp>
            <p:nvSpPr>
              <p:cNvPr id="53" name="Right Arrow 52"/>
              <p:cNvSpPr/>
              <p:nvPr/>
            </p:nvSpPr>
            <p:spPr>
              <a:xfrm rot="16200000">
                <a:off x="3157538" y="1690686"/>
                <a:ext cx="409575" cy="323851"/>
              </a:xfrm>
              <a:prstGeom prst="rightArrow">
                <a:avLst/>
              </a:prstGeom>
              <a:solidFill>
                <a:srgbClr val="E1DE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3281363" y="1819275"/>
                <a:ext cx="166687" cy="1047750"/>
              </a:xfrm>
              <a:prstGeom prst="rect">
                <a:avLst/>
              </a:prstGeom>
              <a:solidFill>
                <a:srgbClr val="E1DE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5276132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Organization and Brands</a:t>
            </a:r>
          </a:p>
        </p:txBody>
      </p:sp>
      <p:sp>
        <p:nvSpPr>
          <p:cNvPr id="4" name="Slide Number Placeholder 2"/>
          <p:cNvSpPr>
            <a:spLocks noGrp="1"/>
          </p:cNvSpPr>
          <p:nvPr>
            <p:ph type="sldNum" sz="quarter" idx="4294967295"/>
          </p:nvPr>
        </p:nvSpPr>
        <p:spPr>
          <a:prstGeom prst="rect">
            <a:avLst/>
          </a:prstGeom>
        </p:spPr>
        <p:txBody>
          <a:bodyPr/>
          <a:lstStyle/>
          <a:p>
            <a:fld id="{FA06F0F5-DF6A-4E0E-AC03-6B0D0B0A1300}" type="slidenum">
              <a:rPr lang="en-US" sz="900" smtClean="0"/>
              <a:pPr/>
              <a:t>19</a:t>
            </a:fld>
            <a:endParaRPr lang="en-US" sz="900" dirty="0"/>
          </a:p>
        </p:txBody>
      </p:sp>
      <p:sp>
        <p:nvSpPr>
          <p:cNvPr id="5" name="Rectangle 4"/>
          <p:cNvSpPr/>
          <p:nvPr/>
        </p:nvSpPr>
        <p:spPr>
          <a:xfrm>
            <a:off x="7498100" y="4196742"/>
            <a:ext cx="1754360" cy="759886"/>
          </a:xfrm>
          <a:prstGeom prst="rect">
            <a:avLst/>
          </a:prstGeom>
          <a:solidFill>
            <a:schemeClr val="bg1"/>
          </a:solidFill>
          <a:ln w="22225">
            <a:solidFill>
              <a:srgbClr val="C4BFC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215670" y="4194952"/>
            <a:ext cx="1754360" cy="759886"/>
          </a:xfrm>
          <a:prstGeom prst="rect">
            <a:avLst/>
          </a:prstGeom>
          <a:solidFill>
            <a:schemeClr val="bg1"/>
          </a:solidFill>
          <a:ln w="22225">
            <a:solidFill>
              <a:srgbClr val="C4BFC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938197" y="4194952"/>
            <a:ext cx="1754360" cy="759886"/>
          </a:xfrm>
          <a:prstGeom prst="rect">
            <a:avLst/>
          </a:prstGeom>
          <a:solidFill>
            <a:schemeClr val="bg1"/>
          </a:solidFill>
          <a:ln w="22225">
            <a:solidFill>
              <a:srgbClr val="C4BFC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2658722" y="4220054"/>
            <a:ext cx="2308354" cy="707886"/>
          </a:xfrm>
          <a:prstGeom prst="rect">
            <a:avLst/>
          </a:prstGeom>
          <a:noFill/>
        </p:spPr>
        <p:txBody>
          <a:bodyPr wrap="square" rtlCol="0">
            <a:spAutoFit/>
          </a:bodyPr>
          <a:lstStyle/>
          <a:p>
            <a:pPr algn="ctr"/>
            <a:r>
              <a:rPr lang="en-US" sz="2000" b="1" dirty="0">
                <a:solidFill>
                  <a:srgbClr val="005F9F"/>
                </a:solidFill>
                <a:latin typeface="Arial" panose="020B0604020202020204" pitchFamily="34" charset="0"/>
                <a:cs typeface="Arial" panose="020B0604020202020204" pitchFamily="34" charset="0"/>
              </a:rPr>
              <a:t>Life</a:t>
            </a:r>
            <a:br>
              <a:rPr lang="en-US" sz="2000" b="1" dirty="0">
                <a:solidFill>
                  <a:srgbClr val="005F9F"/>
                </a:solidFill>
                <a:latin typeface="Arial" panose="020B0604020202020204" pitchFamily="34" charset="0"/>
                <a:cs typeface="Arial" panose="020B0604020202020204" pitchFamily="34" charset="0"/>
              </a:rPr>
            </a:br>
            <a:r>
              <a:rPr lang="en-US" sz="2000" b="1" dirty="0">
                <a:solidFill>
                  <a:srgbClr val="005F9F"/>
                </a:solidFill>
                <a:latin typeface="Arial" panose="020B0604020202020204" pitchFamily="34" charset="0"/>
                <a:cs typeface="Arial" panose="020B0604020202020204" pitchFamily="34" charset="0"/>
              </a:rPr>
              <a:t>Insurance</a:t>
            </a:r>
          </a:p>
        </p:txBody>
      </p:sp>
      <p:sp>
        <p:nvSpPr>
          <p:cNvPr id="9" name="TextBox 8"/>
          <p:cNvSpPr txBox="1"/>
          <p:nvPr/>
        </p:nvSpPr>
        <p:spPr>
          <a:xfrm>
            <a:off x="5236297" y="4373942"/>
            <a:ext cx="1713106" cy="400110"/>
          </a:xfrm>
          <a:prstGeom prst="rect">
            <a:avLst/>
          </a:prstGeom>
          <a:noFill/>
        </p:spPr>
        <p:txBody>
          <a:bodyPr wrap="square" rtlCol="0">
            <a:spAutoFit/>
          </a:bodyPr>
          <a:lstStyle/>
          <a:p>
            <a:pPr algn="ctr"/>
            <a:r>
              <a:rPr lang="en-US" sz="2000" b="1" dirty="0">
                <a:solidFill>
                  <a:srgbClr val="005F9F"/>
                </a:solidFill>
                <a:latin typeface="Arial" panose="020B0604020202020204" pitchFamily="34" charset="0"/>
                <a:cs typeface="Arial" panose="020B0604020202020204" pitchFamily="34" charset="0"/>
              </a:rPr>
              <a:t>Annuities</a:t>
            </a:r>
          </a:p>
        </p:txBody>
      </p:sp>
      <p:sp>
        <p:nvSpPr>
          <p:cNvPr id="10" name="TextBox 9"/>
          <p:cNvSpPr txBox="1"/>
          <p:nvPr/>
        </p:nvSpPr>
        <p:spPr>
          <a:xfrm>
            <a:off x="7515854" y="4220054"/>
            <a:ext cx="1704346" cy="707886"/>
          </a:xfrm>
          <a:prstGeom prst="rect">
            <a:avLst/>
          </a:prstGeom>
          <a:noFill/>
        </p:spPr>
        <p:txBody>
          <a:bodyPr wrap="square" rtlCol="0">
            <a:spAutoFit/>
          </a:bodyPr>
          <a:lstStyle/>
          <a:p>
            <a:pPr algn="ctr"/>
            <a:r>
              <a:rPr lang="en-US" sz="2000" b="1" dirty="0">
                <a:solidFill>
                  <a:srgbClr val="005F9F"/>
                </a:solidFill>
                <a:latin typeface="Arial" panose="020B0604020202020204" pitchFamily="34" charset="0"/>
                <a:cs typeface="Arial" panose="020B0604020202020204" pitchFamily="34" charset="0"/>
              </a:rPr>
              <a:t>Workplace</a:t>
            </a:r>
            <a:r>
              <a:rPr lang="en-US" sz="2000" b="1" baseline="0" dirty="0">
                <a:solidFill>
                  <a:srgbClr val="005F9F"/>
                </a:solidFill>
                <a:latin typeface="Arial" panose="020B0604020202020204" pitchFamily="34" charset="0"/>
                <a:cs typeface="Arial" panose="020B0604020202020204" pitchFamily="34" charset="0"/>
              </a:rPr>
              <a:t> Benefits</a:t>
            </a:r>
            <a:endParaRPr lang="en-US" sz="2000" b="1" dirty="0">
              <a:solidFill>
                <a:srgbClr val="005F9F"/>
              </a:solidFill>
              <a:latin typeface="Arial" panose="020B0604020202020204" pitchFamily="34" charset="0"/>
              <a:cs typeface="Arial" panose="020B0604020202020204" pitchFamily="34" charset="0"/>
            </a:endParaRPr>
          </a:p>
        </p:txBody>
      </p:sp>
      <p:cxnSp>
        <p:nvCxnSpPr>
          <p:cNvPr id="11" name="Straight Connector 10"/>
          <p:cNvCxnSpPr/>
          <p:nvPr/>
        </p:nvCxnSpPr>
        <p:spPr>
          <a:xfrm>
            <a:off x="2938197" y="3819365"/>
            <a:ext cx="6314263" cy="0"/>
          </a:xfrm>
          <a:prstGeom prst="line">
            <a:avLst/>
          </a:prstGeom>
          <a:ln w="25400">
            <a:solidFill>
              <a:srgbClr val="C4BFC0"/>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76650" y="2172095"/>
            <a:ext cx="4838700" cy="1429476"/>
          </a:xfrm>
          <a:prstGeom prst="rect">
            <a:avLst/>
          </a:prstGeom>
        </p:spPr>
      </p:pic>
    </p:spTree>
    <p:extLst>
      <p:ext uri="{BB962C8B-B14F-4D97-AF65-F5344CB8AC3E}">
        <p14:creationId xmlns:p14="http://schemas.microsoft.com/office/powerpoint/2010/main" val="1953734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LIMRA and LOMA: Empowering Our Members</a:t>
            </a:r>
          </a:p>
        </p:txBody>
      </p:sp>
      <p:sp>
        <p:nvSpPr>
          <p:cNvPr id="3" name="Slide Number Placeholder 2"/>
          <p:cNvSpPr>
            <a:spLocks noGrp="1"/>
          </p:cNvSpPr>
          <p:nvPr>
            <p:ph type="sldNum" sz="quarter" idx="4294967295"/>
          </p:nvPr>
        </p:nvSpPr>
        <p:spPr/>
        <p:txBody>
          <a:bodyPr/>
          <a:lstStyle/>
          <a:p>
            <a:fld id="{FA06F0F5-DF6A-4E0E-AC03-6B0D0B0A1300}" type="slidenum">
              <a:rPr lang="en-US" sz="900" smtClean="0"/>
              <a:pPr/>
              <a:t>2</a:t>
            </a:fld>
            <a:endParaRPr lang="en-US" sz="900" dirty="0"/>
          </a:p>
        </p:txBody>
      </p:sp>
      <p:sp>
        <p:nvSpPr>
          <p:cNvPr id="4" name="Rectangle 3"/>
          <p:cNvSpPr/>
          <p:nvPr/>
        </p:nvSpPr>
        <p:spPr>
          <a:xfrm>
            <a:off x="6732784" y="1065401"/>
            <a:ext cx="4986638" cy="4781725"/>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384534" y="1065401"/>
            <a:ext cx="6031345" cy="4781725"/>
          </a:xfrm>
          <a:prstGeom prst="rect">
            <a:avLst/>
          </a:prstGeom>
          <a:solidFill>
            <a:srgbClr val="005F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888192" y="2213454"/>
            <a:ext cx="2286000" cy="1920240"/>
          </a:xfrm>
          <a:prstGeom prst="rect">
            <a:avLst/>
          </a:prstGeom>
          <a:solidFill>
            <a:srgbClr val="FAC8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AC809"/>
              </a:solidFill>
            </a:endParaRPr>
          </a:p>
        </p:txBody>
      </p:sp>
      <p:sp>
        <p:nvSpPr>
          <p:cNvPr id="7" name="Rectangle 6"/>
          <p:cNvSpPr/>
          <p:nvPr/>
        </p:nvSpPr>
        <p:spPr>
          <a:xfrm>
            <a:off x="1056262" y="2772478"/>
            <a:ext cx="1949760" cy="1200329"/>
          </a:xfrm>
          <a:prstGeom prst="rect">
            <a:avLst/>
          </a:prstGeom>
        </p:spPr>
        <p:txBody>
          <a:bodyPr wrap="square">
            <a:spAutoFit/>
          </a:bodyPr>
          <a:lstStyle/>
          <a:p>
            <a:pPr algn="ctr"/>
            <a:r>
              <a:rPr lang="en-US" dirty="0">
                <a:solidFill>
                  <a:schemeClr val="tx1">
                    <a:lumMod val="65000"/>
                    <a:lumOff val="35000"/>
                  </a:schemeClr>
                </a:solidFill>
                <a:latin typeface="Arial" panose="020B0604020202020204" pitchFamily="34" charset="0"/>
                <a:cs typeface="Arial" panose="020B0604020202020204" pitchFamily="34" charset="0"/>
              </a:rPr>
              <a:t>Premier financial services industry research organization</a:t>
            </a:r>
            <a:endParaRPr lang="en-US" dirty="0"/>
          </a:p>
        </p:txBody>
      </p:sp>
      <p:sp>
        <p:nvSpPr>
          <p:cNvPr id="8" name="Rectangle 7"/>
          <p:cNvSpPr/>
          <p:nvPr/>
        </p:nvSpPr>
        <p:spPr>
          <a:xfrm>
            <a:off x="384534" y="1122964"/>
            <a:ext cx="6084085" cy="1107996"/>
          </a:xfrm>
          <a:prstGeom prst="rect">
            <a:avLst/>
          </a:prstGeom>
          <a:noFill/>
        </p:spPr>
        <p:txBody>
          <a:bodyPr wrap="square">
            <a:spAutoFit/>
          </a:bodyPr>
          <a:lstStyle/>
          <a:p>
            <a:pPr algn="ctr" defTabSz="914378">
              <a:buClr>
                <a:schemeClr val="accent1"/>
              </a:buClr>
              <a:defRPr/>
            </a:pPr>
            <a:r>
              <a:rPr lang="en-US" sz="2800" b="1" dirty="0">
                <a:solidFill>
                  <a:srgbClr val="FAC809"/>
                </a:solidFill>
              </a:rPr>
              <a:t>Largest</a:t>
            </a:r>
            <a:r>
              <a:rPr lang="en-US" sz="2800" b="1" dirty="0">
                <a:solidFill>
                  <a:schemeClr val="bg1"/>
                </a:solidFill>
              </a:rPr>
              <a:t> </a:t>
            </a:r>
            <a:r>
              <a:rPr lang="en-US" sz="2000" b="1" dirty="0">
                <a:solidFill>
                  <a:schemeClr val="bg1"/>
                </a:solidFill>
              </a:rPr>
              <a:t>trade association in the </a:t>
            </a:r>
            <a:br>
              <a:rPr lang="en-US" sz="2000" b="1" dirty="0">
                <a:solidFill>
                  <a:schemeClr val="bg1"/>
                </a:solidFill>
              </a:rPr>
            </a:br>
            <a:r>
              <a:rPr lang="en-US" sz="2000" b="1" dirty="0">
                <a:solidFill>
                  <a:schemeClr val="bg1"/>
                </a:solidFill>
              </a:rPr>
              <a:t>world serving financial services</a:t>
            </a:r>
          </a:p>
          <a:p>
            <a:pPr algn="ctr" defTabSz="914378">
              <a:buClr>
                <a:schemeClr val="accent1"/>
              </a:buClr>
              <a:defRPr/>
            </a:pPr>
            <a:endParaRPr lang="en-US" b="1" dirty="0">
              <a:solidFill>
                <a:schemeClr val="bg1"/>
              </a:solidFill>
            </a:endParaRPr>
          </a:p>
        </p:txBody>
      </p:sp>
      <p:sp>
        <p:nvSpPr>
          <p:cNvPr id="9" name="Content Placeholder 2">
            <a:extLst>
              <a:ext uri="{FF2B5EF4-FFF2-40B4-BE49-F238E27FC236}">
                <a16:creationId xmlns:a16="http://schemas.microsoft.com/office/drawing/2014/main" id="{E297B020-5162-4D5C-B266-201B74FD7BED}"/>
              </a:ext>
            </a:extLst>
          </p:cNvPr>
          <p:cNvSpPr txBox="1">
            <a:spLocks/>
          </p:cNvSpPr>
          <p:nvPr/>
        </p:nvSpPr>
        <p:spPr>
          <a:xfrm>
            <a:off x="902577" y="2331509"/>
            <a:ext cx="2240452" cy="417263"/>
          </a:xfrm>
          <a:ln>
            <a:solidFill>
              <a:schemeClr val="tx2"/>
            </a:solidFill>
          </a:ln>
        </p:spPr>
        <p:txBody>
          <a:bodyPr anchor="ctr"/>
          <a:lstStyle>
            <a:lvl1pPr marL="0" indent="0" algn="l" rtl="0" eaLnBrk="1" fontAlgn="base" hangingPunct="1">
              <a:lnSpc>
                <a:spcPct val="120000"/>
              </a:lnSpc>
              <a:spcBef>
                <a:spcPts val="0"/>
              </a:spcBef>
              <a:spcAft>
                <a:spcPts val="1260"/>
              </a:spcAft>
              <a:buClr>
                <a:schemeClr val="accent1"/>
              </a:buClr>
              <a:buSzPct val="90000"/>
              <a:buFont typeface="Arial"/>
              <a:buNone/>
              <a:defRPr sz="2100" b="0">
                <a:solidFill>
                  <a:schemeClr val="tx1"/>
                </a:solidFill>
                <a:latin typeface="+mn-lt"/>
                <a:ea typeface="+mn-ea"/>
                <a:cs typeface="+mn-cs"/>
              </a:defRPr>
            </a:lvl1pPr>
            <a:lvl2pPr marL="236685" indent="0" algn="l" rtl="0" eaLnBrk="1" fontAlgn="base" hangingPunct="1">
              <a:lnSpc>
                <a:spcPct val="120000"/>
              </a:lnSpc>
              <a:spcBef>
                <a:spcPts val="0"/>
              </a:spcBef>
              <a:spcAft>
                <a:spcPts val="1260"/>
              </a:spcAft>
              <a:buClr>
                <a:schemeClr val="accent1"/>
              </a:buClr>
              <a:buSzPct val="90000"/>
              <a:buFont typeface="Arial"/>
              <a:buNone/>
              <a:defRPr sz="1575" b="0">
                <a:solidFill>
                  <a:schemeClr val="tx1"/>
                </a:solidFill>
                <a:latin typeface="+mn-lt"/>
              </a:defRPr>
            </a:lvl2pPr>
            <a:lvl3pPr marL="481703"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defRPr>
            </a:lvl3pPr>
            <a:lvl4pPr marL="720054"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cs typeface="Arial" charset="0"/>
              </a:defRPr>
            </a:lvl4pPr>
            <a:lvl5pPr marL="956739" indent="0" algn="l" rtl="0" eaLnBrk="1" fontAlgn="base" hangingPunct="1">
              <a:lnSpc>
                <a:spcPct val="120000"/>
              </a:lnSpc>
              <a:spcBef>
                <a:spcPts val="0"/>
              </a:spcBef>
              <a:spcAft>
                <a:spcPts val="1260"/>
              </a:spcAft>
              <a:buClr>
                <a:schemeClr val="accent1"/>
              </a:buClr>
              <a:buSzPct val="90000"/>
              <a:buFont typeface="Arial"/>
              <a:buNone/>
              <a:defRPr sz="1260" b="0">
                <a:solidFill>
                  <a:schemeClr val="tx1"/>
                </a:solidFill>
                <a:latin typeface="+mn-lt"/>
                <a:cs typeface="Arial" charset="0"/>
              </a:defRPr>
            </a:lvl5pPr>
            <a:lvl6pPr marL="2166828"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6pPr>
            <a:lvl7pPr marL="264686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7pPr>
            <a:lvl8pPr marL="3126900"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8pPr>
            <a:lvl9pPr marL="360693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9pPr>
          </a:lstStyle>
          <a:p>
            <a:pPr algn="ctr">
              <a:lnSpc>
                <a:spcPct val="110000"/>
              </a:lnSpc>
              <a:spcBef>
                <a:spcPts val="75"/>
              </a:spcBef>
              <a:buSzPct val="100000"/>
            </a:pPr>
            <a:r>
              <a:rPr lang="en-US" sz="2800" b="1" kern="0" dirty="0">
                <a:solidFill>
                  <a:srgbClr val="005F9F"/>
                </a:solidFill>
                <a:latin typeface="+mj-lt"/>
              </a:rPr>
              <a:t>LIMRA</a:t>
            </a:r>
          </a:p>
        </p:txBody>
      </p:sp>
      <p:sp>
        <p:nvSpPr>
          <p:cNvPr id="10" name="TextBox 9"/>
          <p:cNvSpPr txBox="1"/>
          <p:nvPr/>
        </p:nvSpPr>
        <p:spPr>
          <a:xfrm>
            <a:off x="780739" y="4747001"/>
            <a:ext cx="5164446" cy="954107"/>
          </a:xfrm>
          <a:prstGeom prst="rect">
            <a:avLst/>
          </a:prstGeom>
          <a:noFill/>
        </p:spPr>
        <p:txBody>
          <a:bodyPr wrap="square" rtlCol="0">
            <a:spAutoFit/>
          </a:bodyPr>
          <a:lstStyle/>
          <a:p>
            <a:pPr algn="ctr" defTabSz="914378">
              <a:buClr>
                <a:schemeClr val="accent1"/>
              </a:buClr>
              <a:buSzPct val="135000"/>
              <a:defRPr/>
            </a:pPr>
            <a:r>
              <a:rPr lang="en-US" dirty="0">
                <a:solidFill>
                  <a:schemeClr val="bg1"/>
                </a:solidFill>
              </a:rPr>
              <a:t>Serving members for over</a:t>
            </a:r>
            <a:r>
              <a:rPr lang="en-US" sz="2800" dirty="0">
                <a:solidFill>
                  <a:schemeClr val="bg1"/>
                </a:solidFill>
              </a:rPr>
              <a:t> </a:t>
            </a:r>
            <a:r>
              <a:rPr lang="en-US" sz="2800" b="1" dirty="0">
                <a:solidFill>
                  <a:srgbClr val="FAC809"/>
                </a:solidFill>
              </a:rPr>
              <a:t>100</a:t>
            </a:r>
            <a:r>
              <a:rPr lang="en-US" dirty="0">
                <a:solidFill>
                  <a:schemeClr val="bg1"/>
                </a:solidFill>
              </a:rPr>
              <a:t> years</a:t>
            </a:r>
            <a:endParaRPr lang="en-US" sz="2800" b="1" dirty="0">
              <a:solidFill>
                <a:schemeClr val="bg1"/>
              </a:solidFill>
            </a:endParaRPr>
          </a:p>
          <a:p>
            <a:pPr algn="ctr" defTabSz="914378">
              <a:buClr>
                <a:schemeClr val="accent1"/>
              </a:buClr>
              <a:defRPr/>
            </a:pPr>
            <a:r>
              <a:rPr lang="en-US" dirty="0">
                <a:solidFill>
                  <a:schemeClr val="bg1"/>
                </a:solidFill>
              </a:rPr>
              <a:t>Over</a:t>
            </a:r>
            <a:r>
              <a:rPr lang="en-US" sz="2800" b="1" dirty="0">
                <a:solidFill>
                  <a:srgbClr val="FAC809"/>
                </a:solidFill>
              </a:rPr>
              <a:t> 700</a:t>
            </a:r>
            <a:r>
              <a:rPr lang="en-US" dirty="0">
                <a:solidFill>
                  <a:schemeClr val="bg1"/>
                </a:solidFill>
              </a:rPr>
              <a:t> member companies in </a:t>
            </a:r>
            <a:r>
              <a:rPr lang="en-US" sz="2800" b="1" dirty="0">
                <a:solidFill>
                  <a:srgbClr val="FAC809"/>
                </a:solidFill>
              </a:rPr>
              <a:t>66</a:t>
            </a:r>
            <a:r>
              <a:rPr lang="en-US" dirty="0">
                <a:solidFill>
                  <a:schemeClr val="bg1"/>
                </a:solidFill>
              </a:rPr>
              <a:t> countries</a:t>
            </a:r>
          </a:p>
        </p:txBody>
      </p:sp>
      <p:sp>
        <p:nvSpPr>
          <p:cNvPr id="11" name="Rectangle 10"/>
          <p:cNvSpPr/>
          <p:nvPr/>
        </p:nvSpPr>
        <p:spPr>
          <a:xfrm>
            <a:off x="3612439" y="2213968"/>
            <a:ext cx="2286000" cy="1920240"/>
          </a:xfrm>
          <a:prstGeom prst="rect">
            <a:avLst/>
          </a:prstGeom>
          <a:solidFill>
            <a:srgbClr val="FAC8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AC809"/>
              </a:solidFill>
            </a:endParaRPr>
          </a:p>
        </p:txBody>
      </p:sp>
      <p:sp>
        <p:nvSpPr>
          <p:cNvPr id="12" name="Rectangle 11"/>
          <p:cNvSpPr/>
          <p:nvPr/>
        </p:nvSpPr>
        <p:spPr>
          <a:xfrm>
            <a:off x="3772120" y="2772992"/>
            <a:ext cx="1949760" cy="1200329"/>
          </a:xfrm>
          <a:prstGeom prst="rect">
            <a:avLst/>
          </a:prstGeom>
        </p:spPr>
        <p:txBody>
          <a:bodyPr wrap="square">
            <a:spAutoFit/>
          </a:bodyPr>
          <a:lstStyle/>
          <a:p>
            <a:pPr algn="ctr"/>
            <a:r>
              <a:rPr lang="en-US" dirty="0">
                <a:solidFill>
                  <a:schemeClr val="tx1">
                    <a:lumMod val="65000"/>
                    <a:lumOff val="35000"/>
                  </a:schemeClr>
                </a:solidFill>
                <a:latin typeface="Arial" panose="020B0604020202020204" pitchFamily="34" charset="0"/>
                <a:cs typeface="Arial" panose="020B0604020202020204" pitchFamily="34" charset="0"/>
              </a:rPr>
              <a:t>Flagship for industry professional development</a:t>
            </a:r>
            <a:endParaRPr lang="en-US" dirty="0"/>
          </a:p>
        </p:txBody>
      </p:sp>
      <p:sp>
        <p:nvSpPr>
          <p:cNvPr id="13" name="Content Placeholder 2">
            <a:extLst>
              <a:ext uri="{FF2B5EF4-FFF2-40B4-BE49-F238E27FC236}">
                <a16:creationId xmlns:a16="http://schemas.microsoft.com/office/drawing/2014/main" id="{E297B020-5162-4D5C-B266-201B74FD7BED}"/>
              </a:ext>
            </a:extLst>
          </p:cNvPr>
          <p:cNvSpPr txBox="1">
            <a:spLocks/>
          </p:cNvSpPr>
          <p:nvPr/>
        </p:nvSpPr>
        <p:spPr>
          <a:xfrm>
            <a:off x="3632720" y="2332023"/>
            <a:ext cx="2240452" cy="417263"/>
          </a:xfrm>
          <a:ln>
            <a:solidFill>
              <a:schemeClr val="tx2"/>
            </a:solidFill>
          </a:ln>
        </p:spPr>
        <p:txBody>
          <a:bodyPr anchor="ctr"/>
          <a:lstStyle>
            <a:lvl1pPr marL="0" indent="0" algn="l" rtl="0" eaLnBrk="1" fontAlgn="base" hangingPunct="1">
              <a:lnSpc>
                <a:spcPct val="120000"/>
              </a:lnSpc>
              <a:spcBef>
                <a:spcPts val="0"/>
              </a:spcBef>
              <a:spcAft>
                <a:spcPts val="1260"/>
              </a:spcAft>
              <a:buClr>
                <a:schemeClr val="accent1"/>
              </a:buClr>
              <a:buSzPct val="90000"/>
              <a:buFont typeface="Arial"/>
              <a:buNone/>
              <a:defRPr sz="2100" b="0">
                <a:solidFill>
                  <a:schemeClr val="tx1"/>
                </a:solidFill>
                <a:latin typeface="+mn-lt"/>
                <a:ea typeface="+mn-ea"/>
                <a:cs typeface="+mn-cs"/>
              </a:defRPr>
            </a:lvl1pPr>
            <a:lvl2pPr marL="236685" indent="0" algn="l" rtl="0" eaLnBrk="1" fontAlgn="base" hangingPunct="1">
              <a:lnSpc>
                <a:spcPct val="120000"/>
              </a:lnSpc>
              <a:spcBef>
                <a:spcPts val="0"/>
              </a:spcBef>
              <a:spcAft>
                <a:spcPts val="1260"/>
              </a:spcAft>
              <a:buClr>
                <a:schemeClr val="accent1"/>
              </a:buClr>
              <a:buSzPct val="90000"/>
              <a:buFont typeface="Arial"/>
              <a:buNone/>
              <a:defRPr sz="1575" b="0">
                <a:solidFill>
                  <a:schemeClr val="tx1"/>
                </a:solidFill>
                <a:latin typeface="+mn-lt"/>
              </a:defRPr>
            </a:lvl2pPr>
            <a:lvl3pPr marL="481703"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defRPr>
            </a:lvl3pPr>
            <a:lvl4pPr marL="720054"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cs typeface="Arial" charset="0"/>
              </a:defRPr>
            </a:lvl4pPr>
            <a:lvl5pPr marL="956739" indent="0" algn="l" rtl="0" eaLnBrk="1" fontAlgn="base" hangingPunct="1">
              <a:lnSpc>
                <a:spcPct val="120000"/>
              </a:lnSpc>
              <a:spcBef>
                <a:spcPts val="0"/>
              </a:spcBef>
              <a:spcAft>
                <a:spcPts val="1260"/>
              </a:spcAft>
              <a:buClr>
                <a:schemeClr val="accent1"/>
              </a:buClr>
              <a:buSzPct val="90000"/>
              <a:buFont typeface="Arial"/>
              <a:buNone/>
              <a:defRPr sz="1260" b="0">
                <a:solidFill>
                  <a:schemeClr val="tx1"/>
                </a:solidFill>
                <a:latin typeface="+mn-lt"/>
                <a:cs typeface="Arial" charset="0"/>
              </a:defRPr>
            </a:lvl5pPr>
            <a:lvl6pPr marL="2166828"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6pPr>
            <a:lvl7pPr marL="264686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7pPr>
            <a:lvl8pPr marL="3126900"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8pPr>
            <a:lvl9pPr marL="360693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9pPr>
          </a:lstStyle>
          <a:p>
            <a:pPr algn="ctr">
              <a:lnSpc>
                <a:spcPct val="110000"/>
              </a:lnSpc>
              <a:spcBef>
                <a:spcPts val="75"/>
              </a:spcBef>
              <a:buSzPct val="100000"/>
            </a:pPr>
            <a:r>
              <a:rPr lang="en-US" sz="2800" b="1" kern="0" dirty="0">
                <a:solidFill>
                  <a:srgbClr val="005F9F"/>
                </a:solidFill>
                <a:latin typeface="+mj-lt"/>
              </a:rPr>
              <a:t>LOMA</a:t>
            </a:r>
          </a:p>
        </p:txBody>
      </p:sp>
      <p:sp>
        <p:nvSpPr>
          <p:cNvPr id="14" name="Rectangle 13"/>
          <p:cNvSpPr/>
          <p:nvPr/>
        </p:nvSpPr>
        <p:spPr>
          <a:xfrm>
            <a:off x="6727971" y="1133844"/>
            <a:ext cx="4991448" cy="492443"/>
          </a:xfrm>
          <a:prstGeom prst="rect">
            <a:avLst/>
          </a:prstGeom>
          <a:noFill/>
        </p:spPr>
        <p:txBody>
          <a:bodyPr wrap="square">
            <a:spAutoFit/>
          </a:bodyPr>
          <a:lstStyle/>
          <a:p>
            <a:pPr algn="ctr" defTabSz="914378">
              <a:buClr>
                <a:schemeClr val="accent1"/>
              </a:buClr>
              <a:defRPr/>
            </a:pPr>
            <a:r>
              <a:rPr lang="en-US" sz="2600" b="1" dirty="0">
                <a:solidFill>
                  <a:srgbClr val="005F9F"/>
                </a:solidFill>
              </a:rPr>
              <a:t>The Key Markets We Serve</a:t>
            </a:r>
          </a:p>
        </p:txBody>
      </p:sp>
      <p:grpSp>
        <p:nvGrpSpPr>
          <p:cNvPr id="15" name="Group 14"/>
          <p:cNvGrpSpPr/>
          <p:nvPr/>
        </p:nvGrpSpPr>
        <p:grpSpPr>
          <a:xfrm>
            <a:off x="7430091" y="1840757"/>
            <a:ext cx="1303783" cy="1303783"/>
            <a:chOff x="2466975" y="3429000"/>
            <a:chExt cx="1704975" cy="1704975"/>
          </a:xfrm>
          <a:solidFill>
            <a:srgbClr val="FAC809"/>
          </a:solidFill>
        </p:grpSpPr>
        <p:sp>
          <p:nvSpPr>
            <p:cNvPr id="16" name="Oval 15"/>
            <p:cNvSpPr/>
            <p:nvPr/>
          </p:nvSpPr>
          <p:spPr>
            <a:xfrm>
              <a:off x="2466975" y="3429000"/>
              <a:ext cx="1704975" cy="1704975"/>
            </a:xfrm>
            <a:prstGeom prst="ellipse">
              <a:avLst/>
            </a:prstGeom>
            <a:grpFill/>
            <a:ln w="19050">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741629" y="3654657"/>
              <a:ext cx="1135046" cy="1233212"/>
            </a:xfrm>
            <a:prstGeom prst="rect">
              <a:avLst/>
            </a:prstGeom>
            <a:grpFill/>
          </p:spPr>
        </p:pic>
      </p:grpSp>
      <p:grpSp>
        <p:nvGrpSpPr>
          <p:cNvPr id="18" name="Group 17"/>
          <p:cNvGrpSpPr/>
          <p:nvPr/>
        </p:nvGrpSpPr>
        <p:grpSpPr>
          <a:xfrm>
            <a:off x="9798419" y="1840757"/>
            <a:ext cx="1303783" cy="1303783"/>
            <a:chOff x="4314825" y="3429000"/>
            <a:chExt cx="1704975" cy="1704975"/>
          </a:xfrm>
          <a:solidFill>
            <a:srgbClr val="FAC809"/>
          </a:solidFill>
        </p:grpSpPr>
        <p:sp>
          <p:nvSpPr>
            <p:cNvPr id="19" name="Oval 18"/>
            <p:cNvSpPr/>
            <p:nvPr/>
          </p:nvSpPr>
          <p:spPr>
            <a:xfrm>
              <a:off x="4314825" y="3429000"/>
              <a:ext cx="1704975" cy="1704975"/>
            </a:xfrm>
            <a:prstGeom prst="ellipse">
              <a:avLst/>
            </a:prstGeom>
            <a:grpFill/>
            <a:ln w="19050">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00575" y="3701662"/>
              <a:ext cx="1171575" cy="1078315"/>
            </a:xfrm>
            <a:prstGeom prst="rect">
              <a:avLst/>
            </a:prstGeom>
            <a:grpFill/>
          </p:spPr>
        </p:pic>
      </p:grpSp>
      <p:grpSp>
        <p:nvGrpSpPr>
          <p:cNvPr id="21" name="Group 20"/>
          <p:cNvGrpSpPr/>
          <p:nvPr/>
        </p:nvGrpSpPr>
        <p:grpSpPr>
          <a:xfrm>
            <a:off x="7513981" y="3814711"/>
            <a:ext cx="1303783" cy="1303783"/>
            <a:chOff x="6172200" y="3429000"/>
            <a:chExt cx="1704975" cy="1704975"/>
          </a:xfrm>
          <a:solidFill>
            <a:srgbClr val="FAC809"/>
          </a:solidFill>
        </p:grpSpPr>
        <p:sp>
          <p:nvSpPr>
            <p:cNvPr id="22" name="Oval 21"/>
            <p:cNvSpPr/>
            <p:nvPr/>
          </p:nvSpPr>
          <p:spPr>
            <a:xfrm>
              <a:off x="6172200" y="3429000"/>
              <a:ext cx="1704975" cy="1704975"/>
            </a:xfrm>
            <a:prstGeom prst="ellipse">
              <a:avLst/>
            </a:prstGeom>
            <a:grpFill/>
            <a:ln w="19050">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535723" y="3719512"/>
              <a:ext cx="1057276" cy="1171575"/>
            </a:xfrm>
            <a:prstGeom prst="rect">
              <a:avLst/>
            </a:prstGeom>
            <a:grpFill/>
          </p:spPr>
        </p:pic>
      </p:grpSp>
      <p:grpSp>
        <p:nvGrpSpPr>
          <p:cNvPr id="24" name="Group 23"/>
          <p:cNvGrpSpPr/>
          <p:nvPr/>
        </p:nvGrpSpPr>
        <p:grpSpPr>
          <a:xfrm>
            <a:off x="9882309" y="3814711"/>
            <a:ext cx="1303783" cy="1303783"/>
            <a:chOff x="8029575" y="3429000"/>
            <a:chExt cx="1704975" cy="1704975"/>
          </a:xfrm>
          <a:solidFill>
            <a:srgbClr val="FAC809"/>
          </a:solidFill>
        </p:grpSpPr>
        <p:sp>
          <p:nvSpPr>
            <p:cNvPr id="25" name="Oval 24"/>
            <p:cNvSpPr/>
            <p:nvPr/>
          </p:nvSpPr>
          <p:spPr>
            <a:xfrm>
              <a:off x="8029575" y="3429000"/>
              <a:ext cx="1704975" cy="1704975"/>
            </a:xfrm>
            <a:prstGeom prst="ellipse">
              <a:avLst/>
            </a:prstGeom>
            <a:grpFill/>
            <a:ln w="19050">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341510" y="3700445"/>
              <a:ext cx="1109679" cy="1109679"/>
            </a:xfrm>
            <a:prstGeom prst="rect">
              <a:avLst/>
            </a:prstGeom>
            <a:grpFill/>
          </p:spPr>
        </p:pic>
      </p:grpSp>
      <p:sp>
        <p:nvSpPr>
          <p:cNvPr id="27" name="Flowchart: Process 26"/>
          <p:cNvSpPr/>
          <p:nvPr/>
        </p:nvSpPr>
        <p:spPr>
          <a:xfrm>
            <a:off x="6999405" y="3160518"/>
            <a:ext cx="2149385" cy="428625"/>
          </a:xfrm>
          <a:prstGeom prst="flowChart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solidFill>
                  <a:srgbClr val="005F9F"/>
                </a:solidFill>
              </a:rPr>
              <a:t>LIFE INSURANCE</a:t>
            </a:r>
          </a:p>
        </p:txBody>
      </p:sp>
      <p:sp>
        <p:nvSpPr>
          <p:cNvPr id="28" name="Flowchart: Process 27"/>
          <p:cNvSpPr/>
          <p:nvPr/>
        </p:nvSpPr>
        <p:spPr>
          <a:xfrm>
            <a:off x="9417556" y="3160518"/>
            <a:ext cx="2149385" cy="428625"/>
          </a:xfrm>
          <a:prstGeom prst="flowChart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solidFill>
                  <a:srgbClr val="005F9F"/>
                </a:solidFill>
              </a:rPr>
              <a:t>ANNUITY</a:t>
            </a:r>
          </a:p>
        </p:txBody>
      </p:sp>
      <p:sp>
        <p:nvSpPr>
          <p:cNvPr id="29" name="Flowchart: Process 28"/>
          <p:cNvSpPr/>
          <p:nvPr/>
        </p:nvSpPr>
        <p:spPr>
          <a:xfrm>
            <a:off x="6874968" y="5158498"/>
            <a:ext cx="2638148" cy="428625"/>
          </a:xfrm>
          <a:prstGeom prst="flowChart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solidFill>
                  <a:srgbClr val="005F9F"/>
                </a:solidFill>
              </a:rPr>
              <a:t>WORKPLACE BENEFITS</a:t>
            </a:r>
          </a:p>
        </p:txBody>
      </p:sp>
      <p:sp>
        <p:nvSpPr>
          <p:cNvPr id="30" name="Flowchart: Process 29"/>
          <p:cNvSpPr/>
          <p:nvPr/>
        </p:nvSpPr>
        <p:spPr>
          <a:xfrm>
            <a:off x="9486066" y="5158498"/>
            <a:ext cx="2149385" cy="428625"/>
          </a:xfrm>
          <a:prstGeom prst="flowChart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solidFill>
                  <a:srgbClr val="005F9F"/>
                </a:solidFill>
              </a:rPr>
              <a:t>INTERNATIONAL</a:t>
            </a:r>
          </a:p>
        </p:txBody>
      </p:sp>
      <p:sp>
        <p:nvSpPr>
          <p:cNvPr id="31" name="Isosceles Triangle 30"/>
          <p:cNvSpPr/>
          <p:nvPr/>
        </p:nvSpPr>
        <p:spPr>
          <a:xfrm flipV="1">
            <a:off x="1438386" y="4228831"/>
            <a:ext cx="1202389" cy="455702"/>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Isosceles Triangle 31"/>
          <p:cNvSpPr/>
          <p:nvPr/>
        </p:nvSpPr>
        <p:spPr>
          <a:xfrm flipV="1">
            <a:off x="4154244" y="4239856"/>
            <a:ext cx="1202389" cy="455702"/>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6631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466725" y="247650"/>
            <a:ext cx="11306175" cy="5810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4294967295"/>
          </p:nvPr>
        </p:nvSpPr>
        <p:spPr/>
        <p:txBody>
          <a:bodyPr/>
          <a:lstStyle/>
          <a:p>
            <a:fld id="{FA06F0F5-DF6A-4E0E-AC03-6B0D0B0A1300}" type="slidenum">
              <a:rPr lang="en-US" sz="900" smtClean="0"/>
              <a:pPr/>
              <a:t>20</a:t>
            </a:fld>
            <a:endParaRPr lang="en-US" sz="900" dirty="0"/>
          </a:p>
        </p:txBody>
      </p:sp>
      <p:sp>
        <p:nvSpPr>
          <p:cNvPr id="6" name="Rectangle 5"/>
          <p:cNvSpPr/>
          <p:nvPr/>
        </p:nvSpPr>
        <p:spPr>
          <a:xfrm>
            <a:off x="6505575" y="1524000"/>
            <a:ext cx="4870531" cy="3857625"/>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7121445" y="1820511"/>
            <a:ext cx="3704621" cy="3197927"/>
          </a:xfrm>
          <a:prstGeom prst="rect">
            <a:avLst/>
          </a:prstGeom>
          <a:noFill/>
        </p:spPr>
        <p:txBody>
          <a:bodyPr wrap="square" rtlCol="0">
            <a:spAutoFit/>
          </a:bodyPr>
          <a:lstStyle/>
          <a:p>
            <a:pPr marL="0" marR="0" lvl="0" indent="0" defTabSz="914400" rtl="0" eaLnBrk="1" fontAlgn="auto" latinLnBrk="0" hangingPunct="1">
              <a:lnSpc>
                <a:spcPts val="3500"/>
              </a:lnSpc>
              <a:spcBef>
                <a:spcPts val="0"/>
              </a:spcBef>
              <a:spcAft>
                <a:spcPts val="0"/>
              </a:spcAft>
              <a:buClrTx/>
              <a:buSzTx/>
              <a:buFontTx/>
              <a:buNone/>
              <a:tabLst/>
              <a:defRPr/>
            </a:pPr>
            <a:r>
              <a:rPr lang="en-US" sz="2600" dirty="0">
                <a:solidFill>
                  <a:schemeClr val="bg1"/>
                </a:solidFill>
                <a:latin typeface="Arial" panose="020B0604020202020204" pitchFamily="34" charset="0"/>
                <a:cs typeface="Arial" panose="020B0604020202020204" pitchFamily="34" charset="0"/>
              </a:rPr>
              <a:t>Advancing</a:t>
            </a:r>
            <a:r>
              <a:rPr kumimoji="0" lang="en-US" sz="2600" i="0" u="none" strike="noStrike" kern="1200" cap="none" spc="0" normalizeH="0" noProof="0" dirty="0">
                <a:ln>
                  <a:noFill/>
                </a:ln>
                <a:solidFill>
                  <a:schemeClr val="bg1"/>
                </a:solidFill>
                <a:uLnTx/>
                <a:uFillTx/>
                <a:latin typeface="Arial" panose="020B0604020202020204" pitchFamily="34" charset="0"/>
                <a:cs typeface="Arial" panose="020B0604020202020204" pitchFamily="34" charset="0"/>
              </a:rPr>
              <a:t> </a:t>
            </a:r>
            <a:r>
              <a:rPr kumimoji="0" lang="en-US" sz="2600" i="0" u="none" strike="noStrike" kern="1200" cap="none" spc="0" normalizeH="0" baseline="0" noProof="0" dirty="0">
                <a:ln>
                  <a:noFill/>
                </a:ln>
                <a:solidFill>
                  <a:schemeClr val="bg1"/>
                </a:solidFill>
                <a:uLnTx/>
                <a:uFillTx/>
                <a:latin typeface="Arial" panose="020B0604020202020204" pitchFamily="34" charset="0"/>
                <a:cs typeface="Arial" panose="020B0604020202020204" pitchFamily="34" charset="0"/>
              </a:rPr>
              <a:t>the</a:t>
            </a:r>
            <a:r>
              <a:rPr lang="en-US" sz="2600" dirty="0">
                <a:solidFill>
                  <a:schemeClr val="bg1"/>
                </a:solidFill>
                <a:latin typeface="Arial" panose="020B0604020202020204" pitchFamily="34" charset="0"/>
                <a:cs typeface="Arial" panose="020B0604020202020204" pitchFamily="34" charset="0"/>
              </a:rPr>
              <a:t> </a:t>
            </a:r>
            <a:br>
              <a:rPr lang="en-US" sz="2600" dirty="0">
                <a:solidFill>
                  <a:schemeClr val="bg1"/>
                </a:solidFill>
                <a:latin typeface="Arial" panose="020B0604020202020204" pitchFamily="34" charset="0"/>
                <a:cs typeface="Arial" panose="020B0604020202020204" pitchFamily="34" charset="0"/>
              </a:rPr>
            </a:br>
            <a:r>
              <a:rPr kumimoji="0" lang="en-US" sz="2600" i="0" u="none" strike="noStrike" kern="1200" cap="none" spc="0" normalizeH="0" baseline="0" noProof="0" dirty="0">
                <a:ln>
                  <a:noFill/>
                </a:ln>
                <a:solidFill>
                  <a:schemeClr val="bg1"/>
                </a:solidFill>
                <a:uLnTx/>
                <a:uFillTx/>
                <a:latin typeface="Arial" panose="020B0604020202020204" pitchFamily="34" charset="0"/>
                <a:cs typeface="Arial" panose="020B0604020202020204" pitchFamily="34" charset="0"/>
              </a:rPr>
              <a:t>financial services industry</a:t>
            </a:r>
            <a:r>
              <a:rPr kumimoji="0" lang="en-US" sz="2600" i="0" u="none" strike="noStrike" kern="1200" cap="none" spc="0" normalizeH="0" noProof="0" dirty="0">
                <a:ln>
                  <a:noFill/>
                </a:ln>
                <a:solidFill>
                  <a:schemeClr val="bg1"/>
                </a:solidFill>
                <a:uLnTx/>
                <a:uFillTx/>
                <a:latin typeface="Arial" panose="020B0604020202020204" pitchFamily="34" charset="0"/>
                <a:cs typeface="Arial" panose="020B0604020202020204" pitchFamily="34" charset="0"/>
              </a:rPr>
              <a:t> </a:t>
            </a:r>
            <a:r>
              <a:rPr kumimoji="0" lang="en-US" sz="2600" i="0" u="none" strike="noStrike" kern="1200" cap="none" spc="0" normalizeH="0" baseline="0" noProof="0" dirty="0">
                <a:ln>
                  <a:noFill/>
                </a:ln>
                <a:solidFill>
                  <a:schemeClr val="bg1"/>
                </a:solidFill>
                <a:uLnTx/>
                <a:uFillTx/>
                <a:latin typeface="Arial" panose="020B0604020202020204" pitchFamily="34" charset="0"/>
                <a:cs typeface="Arial" panose="020B0604020202020204" pitchFamily="34" charset="0"/>
              </a:rPr>
              <a:t>by empowering our members</a:t>
            </a:r>
            <a:br>
              <a:rPr kumimoji="0" lang="en-US" sz="2600" i="0" u="none" strike="noStrike" kern="1200" cap="none" spc="0" normalizeH="0" baseline="0" noProof="0" dirty="0">
                <a:ln>
                  <a:noFill/>
                </a:ln>
                <a:solidFill>
                  <a:schemeClr val="bg1"/>
                </a:solidFill>
                <a:uLnTx/>
                <a:uFillTx/>
                <a:latin typeface="Arial" panose="020B0604020202020204" pitchFamily="34" charset="0"/>
                <a:cs typeface="Arial" panose="020B0604020202020204" pitchFamily="34" charset="0"/>
              </a:rPr>
            </a:br>
            <a:r>
              <a:rPr lang="en-US" sz="2600" dirty="0">
                <a:solidFill>
                  <a:schemeClr val="bg1"/>
                </a:solidFill>
                <a:latin typeface="Arial" panose="020B0604020202020204" pitchFamily="34" charset="0"/>
                <a:cs typeface="Arial" panose="020B0604020202020204" pitchFamily="34" charset="0"/>
              </a:rPr>
              <a:t>w</a:t>
            </a:r>
            <a:r>
              <a:rPr kumimoji="0" lang="en-US" sz="2600" i="0" u="none" strike="noStrike" kern="1200" cap="none" spc="0" normalizeH="0" baseline="0" noProof="0" dirty="0">
                <a:ln>
                  <a:noFill/>
                </a:ln>
                <a:solidFill>
                  <a:schemeClr val="bg1"/>
                </a:solidFill>
                <a:uLnTx/>
                <a:uFillTx/>
                <a:latin typeface="Arial" panose="020B0604020202020204" pitchFamily="34" charset="0"/>
                <a:cs typeface="Arial" panose="020B0604020202020204" pitchFamily="34" charset="0"/>
              </a:rPr>
              <a:t>ith</a:t>
            </a:r>
            <a:r>
              <a:rPr lang="en-US" sz="2600" dirty="0">
                <a:solidFill>
                  <a:schemeClr val="bg1"/>
                </a:solidFill>
                <a:latin typeface="Arial" panose="020B0604020202020204" pitchFamily="34" charset="0"/>
                <a:cs typeface="Arial" panose="020B0604020202020204" pitchFamily="34" charset="0"/>
              </a:rPr>
              <a:t> </a:t>
            </a:r>
            <a:r>
              <a:rPr kumimoji="0" lang="en-US" sz="2600" b="1" i="0" u="none" strike="noStrike" kern="1200" cap="none" spc="0" normalizeH="0" baseline="0" noProof="0" dirty="0">
                <a:ln>
                  <a:noFill/>
                </a:ln>
                <a:solidFill>
                  <a:srgbClr val="14B1D6"/>
                </a:solidFill>
                <a:uLnTx/>
                <a:uFillTx/>
                <a:latin typeface="Arial" panose="020B0604020202020204" pitchFamily="34" charset="0"/>
                <a:cs typeface="Arial" panose="020B0604020202020204" pitchFamily="34" charset="0"/>
              </a:rPr>
              <a:t>knowledge</a:t>
            </a:r>
            <a:r>
              <a:rPr kumimoji="0" lang="en-US" sz="2600" i="0" u="none" strike="noStrike" kern="1200" cap="none" spc="0" normalizeH="0" baseline="0" noProof="0" dirty="0">
                <a:ln>
                  <a:noFill/>
                </a:ln>
                <a:solidFill>
                  <a:schemeClr val="bg1"/>
                </a:solidFill>
                <a:uLnTx/>
                <a:uFillTx/>
                <a:latin typeface="Arial" panose="020B0604020202020204" pitchFamily="34" charset="0"/>
                <a:cs typeface="Arial" panose="020B0604020202020204" pitchFamily="34" charset="0"/>
              </a:rPr>
              <a:t>,</a:t>
            </a:r>
            <a:r>
              <a:rPr kumimoji="0" lang="en-US" sz="2600" i="0" u="none" strike="noStrike" kern="1200" cap="none" spc="0" normalizeH="0" noProof="0" dirty="0">
                <a:ln>
                  <a:noFill/>
                </a:ln>
                <a:solidFill>
                  <a:schemeClr val="bg1"/>
                </a:solidFill>
                <a:uLnTx/>
                <a:uFillTx/>
                <a:latin typeface="Arial" panose="020B0604020202020204" pitchFamily="34" charset="0"/>
                <a:cs typeface="Arial" panose="020B0604020202020204" pitchFamily="34" charset="0"/>
              </a:rPr>
              <a:t> </a:t>
            </a:r>
            <a:r>
              <a:rPr kumimoji="0" lang="en-US" sz="2600" b="1" i="0" u="none" strike="noStrike" kern="1200" cap="none" spc="0" normalizeH="0" baseline="0" noProof="0" dirty="0">
                <a:ln>
                  <a:noFill/>
                </a:ln>
                <a:solidFill>
                  <a:srgbClr val="14B1D6"/>
                </a:solidFill>
                <a:uLnTx/>
                <a:uFillTx/>
                <a:latin typeface="Arial" panose="020B0604020202020204" pitchFamily="34" charset="0"/>
                <a:cs typeface="Arial" panose="020B0604020202020204" pitchFamily="34" charset="0"/>
              </a:rPr>
              <a:t>insights</a:t>
            </a:r>
            <a:r>
              <a:rPr kumimoji="0" lang="en-US" sz="2600" i="0" u="none" strike="noStrike" kern="1200" cap="none" spc="0" normalizeH="0" baseline="0" noProof="0" dirty="0">
                <a:ln>
                  <a:noFill/>
                </a:ln>
                <a:solidFill>
                  <a:schemeClr val="bg1"/>
                </a:solidFill>
                <a:uLnTx/>
                <a:uFillTx/>
                <a:latin typeface="Arial" panose="020B0604020202020204" pitchFamily="34" charset="0"/>
                <a:cs typeface="Arial" panose="020B0604020202020204" pitchFamily="34" charset="0"/>
              </a:rPr>
              <a:t>, </a:t>
            </a:r>
            <a:r>
              <a:rPr kumimoji="0" lang="en-US" sz="2600" b="1" i="0" u="none" strike="noStrike" kern="1200" cap="none" spc="0" normalizeH="0" baseline="0" noProof="0" dirty="0">
                <a:ln>
                  <a:noFill/>
                </a:ln>
                <a:solidFill>
                  <a:srgbClr val="14B1D6"/>
                </a:solidFill>
                <a:uLnTx/>
                <a:uFillTx/>
                <a:latin typeface="Arial" panose="020B0604020202020204" pitchFamily="34" charset="0"/>
                <a:cs typeface="Arial" panose="020B0604020202020204" pitchFamily="34" charset="0"/>
              </a:rPr>
              <a:t>connections</a:t>
            </a:r>
            <a:r>
              <a:rPr kumimoji="0" lang="en-US" sz="2600" i="0" u="none" strike="noStrike" kern="1200" cap="none" spc="0" normalizeH="0" baseline="0" noProof="0" dirty="0">
                <a:ln>
                  <a:noFill/>
                </a:ln>
                <a:solidFill>
                  <a:schemeClr val="bg1"/>
                </a:solidFill>
                <a:uLnTx/>
                <a:uFillTx/>
                <a:latin typeface="Arial" panose="020B0604020202020204" pitchFamily="34" charset="0"/>
                <a:cs typeface="Arial" panose="020B0604020202020204" pitchFamily="34" charset="0"/>
              </a:rPr>
              <a:t>,</a:t>
            </a:r>
            <a:r>
              <a:rPr kumimoji="0" lang="en-US" sz="2600" i="0" u="none" strike="noStrike" kern="1200" cap="none" spc="0" normalizeH="0" noProof="0" dirty="0">
                <a:ln>
                  <a:noFill/>
                </a:ln>
                <a:solidFill>
                  <a:schemeClr val="bg1"/>
                </a:solidFill>
                <a:uLnTx/>
                <a:uFillTx/>
                <a:latin typeface="Arial" panose="020B0604020202020204" pitchFamily="34" charset="0"/>
                <a:cs typeface="Arial" panose="020B0604020202020204" pitchFamily="34" charset="0"/>
              </a:rPr>
              <a:t> </a:t>
            </a:r>
            <a:r>
              <a:rPr kumimoji="0" lang="en-US" sz="2600" i="0" u="none" strike="noStrike" kern="1200" cap="none" spc="0" normalizeH="0" baseline="0" noProof="0" dirty="0">
                <a:ln>
                  <a:noFill/>
                </a:ln>
                <a:solidFill>
                  <a:schemeClr val="bg1"/>
                </a:solidFill>
                <a:uLnTx/>
                <a:uFillTx/>
                <a:latin typeface="Arial" panose="020B0604020202020204" pitchFamily="34" charset="0"/>
                <a:cs typeface="Arial" panose="020B0604020202020204" pitchFamily="34" charset="0"/>
              </a:rPr>
              <a:t>and </a:t>
            </a:r>
            <a:r>
              <a:rPr kumimoji="0" lang="en-US" sz="2600" b="1" i="0" u="none" strike="noStrike" kern="1200" cap="none" spc="0" normalizeH="0" baseline="0" noProof="0" dirty="0">
                <a:ln>
                  <a:noFill/>
                </a:ln>
                <a:solidFill>
                  <a:srgbClr val="14B1D6"/>
                </a:solidFill>
                <a:uLnTx/>
                <a:uFillTx/>
                <a:latin typeface="Arial" panose="020B0604020202020204" pitchFamily="34" charset="0"/>
                <a:cs typeface="Arial" panose="020B0604020202020204" pitchFamily="34" charset="0"/>
              </a:rPr>
              <a:t>solutions</a:t>
            </a:r>
            <a:r>
              <a:rPr kumimoji="0" lang="en-US" sz="2600" i="0" u="none" strike="noStrike" kern="1200" cap="none" spc="0" normalizeH="0" baseline="0" noProof="0" dirty="0">
                <a:ln>
                  <a:noFill/>
                </a:ln>
                <a:solidFill>
                  <a:schemeClr val="bg1"/>
                </a:solidFill>
                <a:uLnTx/>
                <a:uFillTx/>
                <a:latin typeface="Arial" panose="020B0604020202020204" pitchFamily="34" charset="0"/>
                <a:cs typeface="Arial" panose="020B0604020202020204" pitchFamily="34" charset="0"/>
              </a:rPr>
              <a:t>.</a:t>
            </a:r>
          </a:p>
        </p:txBody>
      </p:sp>
      <p:sp>
        <p:nvSpPr>
          <p:cNvPr id="10" name="Rectangle 9"/>
          <p:cNvSpPr/>
          <p:nvPr/>
        </p:nvSpPr>
        <p:spPr>
          <a:xfrm flipH="1">
            <a:off x="6835688" y="1671818"/>
            <a:ext cx="45719" cy="3514363"/>
          </a:xfrm>
          <a:prstGeom prst="rect">
            <a:avLst/>
          </a:prstGeom>
          <a:solidFill>
            <a:srgbClr val="129D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23900" y="1524000"/>
            <a:ext cx="5781675" cy="3854096"/>
          </a:xfrm>
          <a:prstGeom prst="rect">
            <a:avLst/>
          </a:prstGeom>
          <a:noFill/>
        </p:spPr>
      </p:pic>
    </p:spTree>
    <p:extLst>
      <p:ext uri="{BB962C8B-B14F-4D97-AF65-F5344CB8AC3E}">
        <p14:creationId xmlns:p14="http://schemas.microsoft.com/office/powerpoint/2010/main" val="10238849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Rectangle 67"/>
          <p:cNvSpPr/>
          <p:nvPr/>
        </p:nvSpPr>
        <p:spPr>
          <a:xfrm>
            <a:off x="3599124" y="2971800"/>
            <a:ext cx="2238375" cy="2514600"/>
          </a:xfrm>
          <a:prstGeom prst="rect">
            <a:avLst/>
          </a:prstGeom>
          <a:no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Rectangle 65"/>
          <p:cNvSpPr/>
          <p:nvPr/>
        </p:nvSpPr>
        <p:spPr>
          <a:xfrm>
            <a:off x="1165487" y="2971800"/>
            <a:ext cx="2238375" cy="2514600"/>
          </a:xfrm>
          <a:prstGeom prst="rect">
            <a:avLst/>
          </a:prstGeom>
          <a:no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Rectangle 61"/>
          <p:cNvSpPr/>
          <p:nvPr/>
        </p:nvSpPr>
        <p:spPr>
          <a:xfrm>
            <a:off x="3599125" y="2762250"/>
            <a:ext cx="2238375" cy="666750"/>
          </a:xfrm>
          <a:prstGeom prst="rect">
            <a:avLst/>
          </a:prstGeom>
          <a:solidFill>
            <a:srgbClr val="008145"/>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1160725" y="2762250"/>
            <a:ext cx="2252662" cy="666750"/>
          </a:xfrm>
          <a:prstGeom prst="rect">
            <a:avLst/>
          </a:prstGeom>
          <a:solidFill>
            <a:srgbClr val="FAC809"/>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p:cNvSpPr>
            <a:spLocks noGrp="1"/>
          </p:cNvSpPr>
          <p:nvPr>
            <p:ph type="title"/>
          </p:nvPr>
        </p:nvSpPr>
        <p:spPr>
          <a:xfrm>
            <a:off x="2" y="-48915"/>
            <a:ext cx="12191998" cy="890341"/>
          </a:xfrm>
        </p:spPr>
        <p:txBody>
          <a:bodyPr/>
          <a:lstStyle/>
          <a:p>
            <a:r>
              <a:rPr lang="en-US" dirty="0"/>
              <a:t>Empowering Our Members</a:t>
            </a:r>
          </a:p>
        </p:txBody>
      </p:sp>
      <p:sp>
        <p:nvSpPr>
          <p:cNvPr id="6" name="Slide Number Placeholder 5"/>
          <p:cNvSpPr>
            <a:spLocks noGrp="1"/>
          </p:cNvSpPr>
          <p:nvPr>
            <p:ph type="sldNum" sz="quarter" idx="4294967295"/>
          </p:nvPr>
        </p:nvSpPr>
        <p:spPr/>
        <p:txBody>
          <a:bodyPr/>
          <a:lstStyle/>
          <a:p>
            <a:endParaRPr lang="en-US" sz="900" dirty="0"/>
          </a:p>
        </p:txBody>
      </p:sp>
      <p:sp>
        <p:nvSpPr>
          <p:cNvPr id="31" name="Rectangle 30"/>
          <p:cNvSpPr/>
          <p:nvPr/>
        </p:nvSpPr>
        <p:spPr>
          <a:xfrm>
            <a:off x="1179775" y="2879057"/>
            <a:ext cx="2209800" cy="461665"/>
          </a:xfrm>
          <a:prstGeom prst="rect">
            <a:avLst/>
          </a:prstGeom>
        </p:spPr>
        <p:txBody>
          <a:bodyPr wrap="square" anchor="ctr">
            <a:spAutoFit/>
          </a:bodyPr>
          <a:lstStyle/>
          <a:p>
            <a:pPr algn="ctr"/>
            <a:r>
              <a:rPr lang="en-US" sz="2400" b="1" dirty="0">
                <a:solidFill>
                  <a:srgbClr val="231F20"/>
                </a:solidFill>
                <a:latin typeface="+mj-lt"/>
              </a:rPr>
              <a:t>Insights </a:t>
            </a:r>
          </a:p>
        </p:txBody>
      </p:sp>
      <p:sp>
        <p:nvSpPr>
          <p:cNvPr id="36" name="Rectangle 35"/>
          <p:cNvSpPr/>
          <p:nvPr/>
        </p:nvSpPr>
        <p:spPr>
          <a:xfrm>
            <a:off x="3599125" y="2865208"/>
            <a:ext cx="2257425" cy="461665"/>
          </a:xfrm>
          <a:prstGeom prst="rect">
            <a:avLst/>
          </a:prstGeom>
        </p:spPr>
        <p:txBody>
          <a:bodyPr wrap="square" anchor="ctr">
            <a:spAutoFit/>
          </a:bodyPr>
          <a:lstStyle/>
          <a:p>
            <a:pPr algn="ctr"/>
            <a:r>
              <a:rPr lang="en-US" sz="2400" b="1" dirty="0">
                <a:latin typeface="+mj-lt"/>
              </a:rPr>
              <a:t>Connections</a:t>
            </a:r>
            <a:r>
              <a:rPr lang="en-US" sz="2400" b="1" dirty="0">
                <a:solidFill>
                  <a:schemeClr val="bg1"/>
                </a:solidFill>
                <a:latin typeface="+mj-lt"/>
              </a:rPr>
              <a:t> </a:t>
            </a:r>
          </a:p>
        </p:txBody>
      </p:sp>
      <p:sp>
        <p:nvSpPr>
          <p:cNvPr id="9" name="Rectangle 8"/>
          <p:cNvSpPr/>
          <p:nvPr/>
        </p:nvSpPr>
        <p:spPr>
          <a:xfrm>
            <a:off x="1273629" y="1535973"/>
            <a:ext cx="9644742" cy="78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404040"/>
                </a:solidFill>
              </a:rPr>
              <a:t>Advancing the financial services industry</a:t>
            </a:r>
          </a:p>
          <a:p>
            <a:pPr algn="ctr"/>
            <a:r>
              <a:rPr lang="en-US" sz="3200" dirty="0">
                <a:solidFill>
                  <a:srgbClr val="404040"/>
                </a:solidFill>
              </a:rPr>
              <a:t>by empowering our members with</a:t>
            </a:r>
          </a:p>
        </p:txBody>
      </p:sp>
      <p:sp>
        <p:nvSpPr>
          <p:cNvPr id="69" name="Slide Number Placeholder 2"/>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21</a:t>
            </a:fld>
            <a:endParaRPr lang="en-US" sz="900" dirty="0"/>
          </a:p>
        </p:txBody>
      </p:sp>
      <p:grpSp>
        <p:nvGrpSpPr>
          <p:cNvPr id="2" name="Group 1"/>
          <p:cNvGrpSpPr/>
          <p:nvPr/>
        </p:nvGrpSpPr>
        <p:grpSpPr>
          <a:xfrm>
            <a:off x="6051813" y="2762250"/>
            <a:ext cx="2238375" cy="2724150"/>
            <a:chOff x="10698647" y="862215"/>
            <a:chExt cx="2238375" cy="2724150"/>
          </a:xfrm>
        </p:grpSpPr>
        <p:sp>
          <p:nvSpPr>
            <p:cNvPr id="65" name="Rectangle 64"/>
            <p:cNvSpPr/>
            <p:nvPr/>
          </p:nvSpPr>
          <p:spPr>
            <a:xfrm>
              <a:off x="10698647" y="1071765"/>
              <a:ext cx="2238375" cy="2514600"/>
            </a:xfrm>
            <a:prstGeom prst="rect">
              <a:avLst/>
            </a:prstGeom>
            <a:no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10703876" y="862215"/>
              <a:ext cx="2232932" cy="666750"/>
            </a:xfrm>
            <a:prstGeom prst="rect">
              <a:avLst/>
            </a:prstGeom>
            <a:solidFill>
              <a:srgbClr val="0B9EC1"/>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10717698" y="965173"/>
              <a:ext cx="2200275" cy="461665"/>
            </a:xfrm>
            <a:prstGeom prst="rect">
              <a:avLst/>
            </a:prstGeom>
          </p:spPr>
          <p:txBody>
            <a:bodyPr wrap="square" anchor="ctr">
              <a:spAutoFit/>
            </a:bodyPr>
            <a:lstStyle/>
            <a:p>
              <a:pPr algn="ctr"/>
              <a:r>
                <a:rPr lang="en-US" sz="2400" b="1" dirty="0">
                  <a:solidFill>
                    <a:srgbClr val="231F20"/>
                  </a:solidFill>
                  <a:latin typeface="+mj-lt"/>
                </a:rPr>
                <a:t>Knowledge</a:t>
              </a:r>
            </a:p>
          </p:txBody>
        </p:sp>
        <p:pic>
          <p:nvPicPr>
            <p:cNvPr id="23" name="Picture 2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1093776" y="1880552"/>
              <a:ext cx="1448115" cy="1124932"/>
            </a:xfrm>
            <a:prstGeom prst="rect">
              <a:avLst/>
            </a:prstGeom>
          </p:spPr>
        </p:pic>
      </p:grpSp>
      <p:pic>
        <p:nvPicPr>
          <p:cNvPr id="25" name="Picture 24"/>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072444" y="3678975"/>
            <a:ext cx="1288806" cy="1400270"/>
          </a:xfrm>
          <a:prstGeom prst="rect">
            <a:avLst/>
          </a:prstGeom>
        </p:spPr>
      </p:pic>
      <p:pic>
        <p:nvPicPr>
          <p:cNvPr id="33" name="Picture 32"/>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617925" y="3678425"/>
            <a:ext cx="1276350" cy="1329257"/>
          </a:xfrm>
          <a:prstGeom prst="rect">
            <a:avLst/>
          </a:prstGeom>
        </p:spPr>
      </p:pic>
      <p:grpSp>
        <p:nvGrpSpPr>
          <p:cNvPr id="3" name="Group 2"/>
          <p:cNvGrpSpPr/>
          <p:nvPr/>
        </p:nvGrpSpPr>
        <p:grpSpPr>
          <a:xfrm>
            <a:off x="8492822" y="2762250"/>
            <a:ext cx="2243137" cy="2724150"/>
            <a:chOff x="8667750" y="2762250"/>
            <a:chExt cx="2243137" cy="2724150"/>
          </a:xfrm>
        </p:grpSpPr>
        <p:sp>
          <p:nvSpPr>
            <p:cNvPr id="67" name="Rectangle 66"/>
            <p:cNvSpPr/>
            <p:nvPr/>
          </p:nvSpPr>
          <p:spPr>
            <a:xfrm>
              <a:off x="8672512" y="2971800"/>
              <a:ext cx="2238375" cy="2514600"/>
            </a:xfrm>
            <a:prstGeom prst="rect">
              <a:avLst/>
            </a:prstGeom>
            <a:no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8667750" y="2762250"/>
              <a:ext cx="2238375" cy="666750"/>
            </a:xfrm>
            <a:prstGeom prst="rect">
              <a:avLst/>
            </a:prstGeom>
            <a:solidFill>
              <a:srgbClr val="F7921D"/>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8677275" y="2835584"/>
              <a:ext cx="2228850" cy="498598"/>
            </a:xfrm>
            <a:prstGeom prst="rect">
              <a:avLst/>
            </a:prstGeom>
          </p:spPr>
          <p:txBody>
            <a:bodyPr wrap="square" anchor="ctr">
              <a:spAutoFit/>
            </a:bodyPr>
            <a:lstStyle/>
            <a:p>
              <a:pPr algn="ctr">
                <a:lnSpc>
                  <a:spcPct val="110000"/>
                </a:lnSpc>
                <a:spcBef>
                  <a:spcPts val="75"/>
                </a:spcBef>
                <a:buSzPct val="100000"/>
              </a:pPr>
              <a:r>
                <a:rPr lang="en-US" sz="2400" b="1" dirty="0">
                  <a:solidFill>
                    <a:srgbClr val="231F20"/>
                  </a:solidFill>
                  <a:latin typeface="+mj-lt"/>
                </a:rPr>
                <a:t>Solutions</a:t>
              </a:r>
            </a:p>
          </p:txBody>
        </p:sp>
        <p:pic>
          <p:nvPicPr>
            <p:cNvPr id="35" name="Picture 34"/>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9205896" y="3709971"/>
              <a:ext cx="1252554" cy="1252554"/>
            </a:xfrm>
            <a:prstGeom prst="rect">
              <a:avLst/>
            </a:prstGeom>
          </p:spPr>
        </p:pic>
      </p:grpSp>
    </p:spTree>
    <p:extLst>
      <p:ext uri="{BB962C8B-B14F-4D97-AF65-F5344CB8AC3E}">
        <p14:creationId xmlns:p14="http://schemas.microsoft.com/office/powerpoint/2010/main" val="22483060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28281"/>
            <a:ext cx="12191998" cy="890341"/>
          </a:xfrm>
        </p:spPr>
        <p:txBody>
          <a:bodyPr/>
          <a:lstStyle/>
          <a:p>
            <a:r>
              <a:rPr lang="en-US" dirty="0"/>
              <a:t>Maximize Employee Growth with Knowledge &amp; Skills</a:t>
            </a:r>
          </a:p>
        </p:txBody>
      </p:sp>
      <p:sp>
        <p:nvSpPr>
          <p:cNvPr id="2" name="Slide Number Placeholder 1"/>
          <p:cNvSpPr>
            <a:spLocks noGrp="1"/>
          </p:cNvSpPr>
          <p:nvPr>
            <p:ph type="sldNum" sz="quarter" idx="4294967295"/>
          </p:nvPr>
        </p:nvSpPr>
        <p:spPr/>
        <p:txBody>
          <a:bodyPr/>
          <a:lstStyle/>
          <a:p>
            <a:fld id="{FA06F0F5-DF6A-4E0E-AC03-6B0D0B0A1300}" type="slidenum">
              <a:rPr lang="en-US" sz="900" smtClean="0"/>
              <a:pPr/>
              <a:t>22</a:t>
            </a:fld>
            <a:endParaRPr lang="en-US" sz="900" dirty="0"/>
          </a:p>
        </p:txBody>
      </p:sp>
      <p:sp>
        <p:nvSpPr>
          <p:cNvPr id="15" name="Text Placeholder 1"/>
          <p:cNvSpPr txBox="1">
            <a:spLocks/>
          </p:cNvSpPr>
          <p:nvPr/>
        </p:nvSpPr>
        <p:spPr>
          <a:xfrm>
            <a:off x="6578507" y="4056824"/>
            <a:ext cx="2810494" cy="321861"/>
          </a:xfrm>
          <a:prstGeom prst="rect">
            <a:avLst/>
          </a:prstGeom>
        </p:spPr>
        <p:txBody>
          <a:bodyPr/>
          <a:lstStyle>
            <a:lvl1pPr marL="0" indent="0" algn="l" rtl="0" eaLnBrk="1" fontAlgn="base" hangingPunct="1">
              <a:lnSpc>
                <a:spcPct val="120000"/>
              </a:lnSpc>
              <a:spcBef>
                <a:spcPts val="0"/>
              </a:spcBef>
              <a:spcAft>
                <a:spcPts val="1260"/>
              </a:spcAft>
              <a:buClr>
                <a:schemeClr val="accent1"/>
              </a:buClr>
              <a:buSzPct val="90000"/>
              <a:buFont typeface="Arial"/>
              <a:buNone/>
              <a:defRPr sz="2100" b="0">
                <a:solidFill>
                  <a:schemeClr val="tx1"/>
                </a:solidFill>
                <a:latin typeface="+mn-lt"/>
                <a:ea typeface="+mn-ea"/>
                <a:cs typeface="+mn-cs"/>
              </a:defRPr>
            </a:lvl1pPr>
            <a:lvl2pPr marL="236685" indent="0" algn="l" rtl="0" eaLnBrk="1" fontAlgn="base" hangingPunct="1">
              <a:lnSpc>
                <a:spcPct val="120000"/>
              </a:lnSpc>
              <a:spcBef>
                <a:spcPts val="0"/>
              </a:spcBef>
              <a:spcAft>
                <a:spcPts val="1260"/>
              </a:spcAft>
              <a:buClr>
                <a:schemeClr val="accent1"/>
              </a:buClr>
              <a:buSzPct val="90000"/>
              <a:buFont typeface="Arial"/>
              <a:buNone/>
              <a:defRPr sz="1575" b="0">
                <a:solidFill>
                  <a:schemeClr val="tx1"/>
                </a:solidFill>
                <a:latin typeface="+mn-lt"/>
              </a:defRPr>
            </a:lvl2pPr>
            <a:lvl3pPr marL="481703"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defRPr>
            </a:lvl3pPr>
            <a:lvl4pPr marL="720054"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cs typeface="Arial" charset="0"/>
              </a:defRPr>
            </a:lvl4pPr>
            <a:lvl5pPr marL="956739" indent="0" algn="l" rtl="0" eaLnBrk="1" fontAlgn="base" hangingPunct="1">
              <a:lnSpc>
                <a:spcPct val="120000"/>
              </a:lnSpc>
              <a:spcBef>
                <a:spcPts val="0"/>
              </a:spcBef>
              <a:spcAft>
                <a:spcPts val="1260"/>
              </a:spcAft>
              <a:buClr>
                <a:schemeClr val="accent1"/>
              </a:buClr>
              <a:buSzPct val="90000"/>
              <a:buFont typeface="Arial"/>
              <a:buNone/>
              <a:defRPr sz="1260" b="0">
                <a:solidFill>
                  <a:schemeClr val="tx1"/>
                </a:solidFill>
                <a:latin typeface="+mn-lt"/>
                <a:cs typeface="Arial" charset="0"/>
              </a:defRPr>
            </a:lvl5pPr>
            <a:lvl6pPr marL="2166828"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6pPr>
            <a:lvl7pPr marL="264686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7pPr>
            <a:lvl8pPr marL="3126900"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8pPr>
            <a:lvl9pPr marL="360693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9pPr>
          </a:lstStyle>
          <a:p>
            <a:r>
              <a:rPr lang="en-US" sz="1200" kern="0" dirty="0"/>
              <a:t>LIMRA Benefits Attitude Tracker 2022. </a:t>
            </a:r>
          </a:p>
        </p:txBody>
      </p:sp>
      <p:sp>
        <p:nvSpPr>
          <p:cNvPr id="11" name="Rectangle 10"/>
          <p:cNvSpPr/>
          <p:nvPr/>
        </p:nvSpPr>
        <p:spPr>
          <a:xfrm flipH="1">
            <a:off x="1156097" y="1457528"/>
            <a:ext cx="4879517" cy="3467535"/>
          </a:xfrm>
          <a:prstGeom prst="rect">
            <a:avLst/>
          </a:prstGeom>
          <a:solidFill>
            <a:srgbClr val="4298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1242182" y="1452753"/>
            <a:ext cx="4783713" cy="2929007"/>
          </a:xfrm>
          <a:prstGeom prst="rect">
            <a:avLst/>
          </a:prstGeom>
        </p:spPr>
        <p:txBody>
          <a:bodyPr wrap="square">
            <a:spAutoFit/>
          </a:bodyPr>
          <a:lstStyle/>
          <a:p>
            <a:pPr>
              <a:lnSpc>
                <a:spcPts val="2800"/>
              </a:lnSpc>
              <a:tabLst>
                <a:tab pos="457200" algn="l"/>
              </a:tabLst>
            </a:pPr>
            <a:r>
              <a:rPr lang="en-US" sz="2400" b="1" dirty="0">
                <a:latin typeface="Arial" panose="020B0604020202020204" pitchFamily="34" charset="0"/>
                <a:ea typeface="MS PGothic" panose="020B0600070205080204" pitchFamily="34" charset="-128"/>
                <a:cs typeface="Times New Roman" panose="02020603050405020304" pitchFamily="18" charset="0"/>
              </a:rPr>
              <a:t>Impact of </a:t>
            </a:r>
            <a:r>
              <a:rPr lang="en-US" sz="2400" b="1" dirty="0">
                <a:solidFill>
                  <a:srgbClr val="000000"/>
                </a:solidFill>
                <a:latin typeface="Arial" panose="020B0604020202020204" pitchFamily="34" charset="0"/>
                <a:ea typeface="MS PGothic" panose="020B0600070205080204" pitchFamily="34" charset="-128"/>
                <a:cs typeface="Times New Roman" panose="02020603050405020304" pitchFamily="18" charset="0"/>
              </a:rPr>
              <a:t>Employee Turnover</a:t>
            </a:r>
          </a:p>
          <a:p>
            <a:pPr marL="227013" marR="0" lvl="0" indent="-227013">
              <a:spcBef>
                <a:spcPts val="1800"/>
              </a:spcBef>
              <a:spcAft>
                <a:spcPts val="1200"/>
              </a:spcAft>
              <a:buFont typeface="Symbol" panose="05050102010706020507" pitchFamily="18" charset="2"/>
              <a:buChar char=""/>
              <a:tabLst>
                <a:tab pos="457200" algn="l"/>
              </a:tabLst>
            </a:pPr>
            <a:r>
              <a:rPr lang="en-US" sz="1600" dirty="0">
                <a:solidFill>
                  <a:schemeClr val="bg1"/>
                </a:solidFill>
                <a:latin typeface="Arial" panose="020B0604020202020204" pitchFamily="34" charset="0"/>
                <a:ea typeface="MS PGothic" panose="020B0600070205080204" pitchFamily="34" charset="-128"/>
                <a:cs typeface="Times New Roman" panose="02020603050405020304" pitchFamily="18" charset="0"/>
              </a:rPr>
              <a:t>Nearly 1/3 of employee turnover is due to lack of professional development opportunities</a:t>
            </a:r>
            <a:r>
              <a:rPr lang="en-US" sz="1600" baseline="30000" dirty="0">
                <a:solidFill>
                  <a:schemeClr val="bg1"/>
                </a:solidFill>
                <a:latin typeface="Arial" panose="020B0604020202020204" pitchFamily="34" charset="0"/>
                <a:ea typeface="MS PGothic" panose="020B0600070205080204" pitchFamily="34" charset="-128"/>
                <a:cs typeface="Times New Roman" panose="02020603050405020304" pitchFamily="18" charset="0"/>
              </a:rPr>
              <a:t>1</a:t>
            </a:r>
          </a:p>
          <a:p>
            <a:pPr marL="227013" marR="0" lvl="0" indent="-227013">
              <a:spcBef>
                <a:spcPts val="1800"/>
              </a:spcBef>
              <a:spcAft>
                <a:spcPts val="1200"/>
              </a:spcAft>
              <a:buFont typeface="Symbol" panose="05050102010706020507" pitchFamily="18" charset="2"/>
              <a:buChar char=""/>
              <a:tabLst>
                <a:tab pos="457200" algn="l"/>
              </a:tabLst>
            </a:pPr>
            <a:r>
              <a:rPr lang="en-US" sz="1600" b="0" baseline="0" dirty="0">
                <a:solidFill>
                  <a:schemeClr val="bg1"/>
                </a:solidFill>
              </a:rPr>
              <a:t>Total loss to a business from ineffective training is $13.5 million per year, per 1,000 employees</a:t>
            </a:r>
            <a:r>
              <a:rPr lang="en-US" sz="1600" baseline="30000" dirty="0">
                <a:solidFill>
                  <a:schemeClr val="bg1"/>
                </a:solidFill>
              </a:rPr>
              <a:t>2</a:t>
            </a:r>
            <a:endParaRPr lang="en-US" sz="1600" b="0" baseline="30000" dirty="0">
              <a:solidFill>
                <a:schemeClr val="bg1"/>
              </a:solidFill>
            </a:endParaRPr>
          </a:p>
          <a:p>
            <a:pPr marL="227013" marR="0" lvl="0" indent="-227013">
              <a:spcBef>
                <a:spcPts val="1800"/>
              </a:spcBef>
              <a:spcAft>
                <a:spcPts val="1200"/>
              </a:spcAft>
              <a:buFont typeface="Symbol" panose="05050102010706020507" pitchFamily="18" charset="2"/>
              <a:buChar char=""/>
              <a:tabLst>
                <a:tab pos="457200" algn="l"/>
              </a:tabLst>
            </a:pPr>
            <a:r>
              <a:rPr lang="en-US" sz="1600" b="0" baseline="0" dirty="0">
                <a:solidFill>
                  <a:schemeClr val="bg1"/>
                </a:solidFill>
              </a:rPr>
              <a:t>The cost of replacing an individual employee is 1.5-2x the employee’s annual salary</a:t>
            </a:r>
            <a:r>
              <a:rPr lang="en-US" sz="1600" baseline="30000" dirty="0">
                <a:solidFill>
                  <a:schemeClr val="bg1"/>
                </a:solidFill>
              </a:rPr>
              <a:t>2</a:t>
            </a:r>
            <a:endParaRPr lang="en-US" sz="1600" b="0" baseline="30000" dirty="0">
              <a:solidFill>
                <a:schemeClr val="bg1"/>
              </a:solidFill>
            </a:endParaRPr>
          </a:p>
        </p:txBody>
      </p:sp>
      <p:sp>
        <p:nvSpPr>
          <p:cNvPr id="17" name="Rectangle 16"/>
          <p:cNvSpPr/>
          <p:nvPr/>
        </p:nvSpPr>
        <p:spPr>
          <a:xfrm>
            <a:off x="6068163" y="1452753"/>
            <a:ext cx="4882896" cy="3472311"/>
          </a:xfrm>
          <a:prstGeom prst="rect">
            <a:avLst/>
          </a:prstGeom>
          <a:solidFill>
            <a:srgbClr val="F9C6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Isosceles Triangle 17"/>
          <p:cNvSpPr/>
          <p:nvPr/>
        </p:nvSpPr>
        <p:spPr>
          <a:xfrm rot="5400000">
            <a:off x="9639677" y="2913213"/>
            <a:ext cx="3472312" cy="607953"/>
          </a:xfrm>
          <a:prstGeom prst="triangle">
            <a:avLst/>
          </a:prstGeom>
          <a:solidFill>
            <a:srgbClr val="F9C6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6214631" y="1476224"/>
            <a:ext cx="4778696" cy="3344505"/>
          </a:xfrm>
          <a:prstGeom prst="rect">
            <a:avLst/>
          </a:prstGeom>
        </p:spPr>
        <p:txBody>
          <a:bodyPr wrap="square">
            <a:spAutoFit/>
          </a:bodyPr>
          <a:lstStyle/>
          <a:p>
            <a:pPr marR="0" lvl="0">
              <a:lnSpc>
                <a:spcPts val="2800"/>
              </a:lnSpc>
              <a:spcBef>
                <a:spcPts val="0"/>
              </a:spcBef>
              <a:tabLst>
                <a:tab pos="457200" algn="l"/>
              </a:tabLst>
            </a:pPr>
            <a:r>
              <a:rPr lang="en-US" sz="2400" b="1" dirty="0">
                <a:latin typeface="Arial" panose="020B0604020202020204" pitchFamily="34" charset="0"/>
                <a:ea typeface="MS PGothic" panose="020B0600070205080204" pitchFamily="34" charset="-128"/>
                <a:cs typeface="Times New Roman" panose="02020603050405020304" pitchFamily="18" charset="0"/>
              </a:rPr>
              <a:t>Hire and Retain Top Talent</a:t>
            </a:r>
            <a:endParaRPr lang="en-US" sz="1600" kern="1200" dirty="0"/>
          </a:p>
          <a:p>
            <a:pPr marL="227013" indent="-227013">
              <a:spcBef>
                <a:spcPts val="1800"/>
              </a:spcBef>
              <a:spcAft>
                <a:spcPts val="1200"/>
              </a:spcAft>
              <a:buFont typeface="Symbol" panose="05050102010706020507" pitchFamily="18" charset="2"/>
              <a:buChar char=""/>
              <a:tabLst>
                <a:tab pos="457200" algn="l"/>
              </a:tabLst>
            </a:pPr>
            <a:r>
              <a:rPr lang="en-US" sz="1600" dirty="0">
                <a:latin typeface="Arial" panose="020B0604020202020204" pitchFamily="34" charset="0"/>
                <a:ea typeface="MS PGothic" panose="020B0600070205080204" pitchFamily="34" charset="-128"/>
                <a:cs typeface="Times New Roman" panose="02020603050405020304" pitchFamily="18" charset="0"/>
              </a:rPr>
              <a:t>25% of skillsets for jobs have changed. By 2027, this number is expected to double</a:t>
            </a:r>
            <a:r>
              <a:rPr lang="en-US" sz="1600" baseline="30000" dirty="0">
                <a:latin typeface="Arial" panose="020B0604020202020204" pitchFamily="34" charset="0"/>
                <a:ea typeface="MS PGothic" panose="020B0600070205080204" pitchFamily="34" charset="-128"/>
                <a:cs typeface="Times New Roman" panose="02020603050405020304" pitchFamily="18" charset="0"/>
              </a:rPr>
              <a:t>3</a:t>
            </a:r>
          </a:p>
          <a:p>
            <a:pPr marL="227013" indent="-227013">
              <a:spcBef>
                <a:spcPts val="600"/>
              </a:spcBef>
              <a:spcAft>
                <a:spcPts val="1200"/>
              </a:spcAft>
              <a:buFont typeface="Symbol" panose="05050102010706020507" pitchFamily="18" charset="2"/>
              <a:buChar char=""/>
              <a:tabLst>
                <a:tab pos="457200" algn="l"/>
              </a:tabLst>
            </a:pPr>
            <a:r>
              <a:rPr lang="en-US" sz="1600" dirty="0">
                <a:solidFill>
                  <a:srgbClr val="000000"/>
                </a:solidFill>
                <a:latin typeface="Arial" panose="020B0604020202020204" pitchFamily="34" charset="0"/>
                <a:ea typeface="MS PGothic" panose="020B0600070205080204" pitchFamily="34" charset="-128"/>
                <a:cs typeface="Times New Roman" panose="02020603050405020304" pitchFamily="18" charset="0"/>
              </a:rPr>
              <a:t>“Progress toward career goals” is the #1 motivation for employees to learn</a:t>
            </a:r>
            <a:r>
              <a:rPr lang="en-US" sz="1600" baseline="30000" dirty="0">
                <a:latin typeface="Arial" panose="020B0604020202020204" pitchFamily="34" charset="0"/>
                <a:ea typeface="MS PGothic" panose="020B0600070205080204" pitchFamily="34" charset="-128"/>
                <a:cs typeface="Times New Roman" panose="02020603050405020304" pitchFamily="18" charset="0"/>
              </a:rPr>
              <a:t>3</a:t>
            </a:r>
          </a:p>
          <a:p>
            <a:pPr marL="227013" indent="-227013">
              <a:spcBef>
                <a:spcPts val="600"/>
              </a:spcBef>
              <a:spcAft>
                <a:spcPts val="1200"/>
              </a:spcAft>
              <a:buFont typeface="Symbol" panose="05050102010706020507" pitchFamily="18" charset="2"/>
              <a:buChar char=""/>
              <a:tabLst>
                <a:tab pos="457200" algn="l"/>
              </a:tabLst>
            </a:pPr>
            <a:r>
              <a:rPr lang="en-US" sz="1600" dirty="0">
                <a:solidFill>
                  <a:srgbClr val="000000"/>
                </a:solidFill>
                <a:latin typeface="Arial" panose="020B0604020202020204" pitchFamily="34" charset="0"/>
                <a:ea typeface="MS PGothic" panose="020B0600070205080204" pitchFamily="34" charset="-128"/>
                <a:cs typeface="Times New Roman" panose="02020603050405020304" pitchFamily="18" charset="0"/>
              </a:rPr>
              <a:t>74% employees aren’t achieving their full potential at work due to lack of professional development </a:t>
            </a:r>
            <a:r>
              <a:rPr lang="en-US" sz="1600" dirty="0">
                <a:latin typeface="Arial" panose="020B0604020202020204" pitchFamily="34" charset="0"/>
                <a:ea typeface="MS PGothic" panose="020B0600070205080204" pitchFamily="34" charset="-128"/>
                <a:cs typeface="Times New Roman" panose="02020603050405020304" pitchFamily="18" charset="0"/>
              </a:rPr>
              <a:t>opportunities</a:t>
            </a:r>
            <a:r>
              <a:rPr lang="en-US" sz="1600" baseline="30000" dirty="0">
                <a:latin typeface="Arial" panose="020B0604020202020204" pitchFamily="34" charset="0"/>
                <a:ea typeface="MS PGothic" panose="020B0600070205080204" pitchFamily="34" charset="-128"/>
                <a:cs typeface="Times New Roman" panose="02020603050405020304" pitchFamily="18" charset="0"/>
              </a:rPr>
              <a:t>1</a:t>
            </a:r>
            <a:endParaRPr lang="en-US" sz="1600" dirty="0">
              <a:latin typeface="Arial" panose="020B0604020202020204" pitchFamily="34" charset="0"/>
              <a:ea typeface="MS PGothic" panose="020B0600070205080204" pitchFamily="34" charset="-128"/>
              <a:cs typeface="Times New Roman" panose="02020603050405020304" pitchFamily="18" charset="0"/>
            </a:endParaRPr>
          </a:p>
          <a:p>
            <a:pPr marL="227013" marR="0" lvl="0" indent="-227013">
              <a:spcBef>
                <a:spcPts val="600"/>
              </a:spcBef>
              <a:spcAft>
                <a:spcPts val="1200"/>
              </a:spcAft>
              <a:buFont typeface="Symbol" panose="05050102010706020507" pitchFamily="18" charset="2"/>
              <a:buChar char=""/>
              <a:tabLst>
                <a:tab pos="457200" algn="l"/>
              </a:tabLst>
            </a:pPr>
            <a:endParaRPr lang="en-US" sz="1600" dirty="0">
              <a:solidFill>
                <a:srgbClr val="000000"/>
              </a:solidFill>
              <a:latin typeface="Arial" panose="020B0604020202020204" pitchFamily="34" charset="0"/>
              <a:ea typeface="MS PGothic" panose="020B0600070205080204" pitchFamily="34" charset="-128"/>
              <a:cs typeface="Times New Roman" panose="02020603050405020304" pitchFamily="18" charset="0"/>
            </a:endParaRPr>
          </a:p>
        </p:txBody>
      </p:sp>
      <p:sp>
        <p:nvSpPr>
          <p:cNvPr id="20" name="Isosceles Triangle 19"/>
          <p:cNvSpPr/>
          <p:nvPr/>
        </p:nvSpPr>
        <p:spPr>
          <a:xfrm rot="16200000" flipH="1">
            <a:off x="-966484" y="2884932"/>
            <a:ext cx="3472311" cy="607953"/>
          </a:xfrm>
          <a:prstGeom prst="triangle">
            <a:avLst/>
          </a:prstGeom>
          <a:solidFill>
            <a:srgbClr val="4298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3">
            <a:extLst>
              <a:ext uri="{FF2B5EF4-FFF2-40B4-BE49-F238E27FC236}">
                <a16:creationId xmlns:a16="http://schemas.microsoft.com/office/drawing/2014/main" id="{19EF197A-F308-A2D6-4FFE-432F59428BF7}"/>
              </a:ext>
            </a:extLst>
          </p:cNvPr>
          <p:cNvSpPr txBox="1">
            <a:spLocks/>
          </p:cNvSpPr>
          <p:nvPr/>
        </p:nvSpPr>
        <p:spPr bwMode="auto">
          <a:xfrm>
            <a:off x="465694" y="6230660"/>
            <a:ext cx="8877780" cy="627340"/>
          </a:xfrm>
          <a:prstGeom prst="rect">
            <a:avLst/>
          </a:prstGeom>
          <a:noFill/>
          <a:ln w="9525">
            <a:noFill/>
            <a:miter lim="800000"/>
            <a:headEnd/>
            <a:tailEnd/>
          </a:ln>
          <a:effectLst/>
        </p:spPr>
        <p:txBody>
          <a:bodyPr vert="horz" wrap="square" lIns="0" tIns="0" rIns="0" bIns="0" numCol="1" spcCol="347472" anchor="t" anchorCtr="0" compatLnSpc="1">
            <a:prstTxWarp prst="textNoShape">
              <a:avLst/>
            </a:prstTxWarp>
          </a:bodyPr>
          <a:lstStyle>
            <a:lvl1pPr marL="0" indent="0" algn="l" rtl="0" eaLnBrk="1" fontAlgn="base" hangingPunct="1">
              <a:lnSpc>
                <a:spcPct val="100000"/>
              </a:lnSpc>
              <a:spcBef>
                <a:spcPts val="0"/>
              </a:spcBef>
              <a:spcAft>
                <a:spcPts val="0"/>
              </a:spcAft>
              <a:buClr>
                <a:schemeClr val="accent1"/>
              </a:buClr>
              <a:buSzPct val="90000"/>
              <a:buFont typeface="Arial"/>
              <a:buNone/>
              <a:defRPr sz="1000" b="0">
                <a:solidFill>
                  <a:schemeClr val="tx1"/>
                </a:solidFill>
                <a:latin typeface="+mn-lt"/>
                <a:ea typeface="+mn-ea"/>
                <a:cs typeface="+mn-cs"/>
              </a:defRPr>
            </a:lvl1pPr>
            <a:lvl2pPr marL="236685" indent="0" algn="l" rtl="0" eaLnBrk="1" fontAlgn="base" hangingPunct="1">
              <a:lnSpc>
                <a:spcPct val="120000"/>
              </a:lnSpc>
              <a:spcBef>
                <a:spcPts val="0"/>
              </a:spcBef>
              <a:spcAft>
                <a:spcPts val="1260"/>
              </a:spcAft>
              <a:buClr>
                <a:schemeClr val="accent1"/>
              </a:buClr>
              <a:buSzPct val="90000"/>
              <a:buFont typeface="Arial"/>
              <a:buNone/>
              <a:defRPr sz="1575" b="0">
                <a:solidFill>
                  <a:schemeClr val="tx1"/>
                </a:solidFill>
                <a:latin typeface="+mn-lt"/>
              </a:defRPr>
            </a:lvl2pPr>
            <a:lvl3pPr marL="481703"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defRPr>
            </a:lvl3pPr>
            <a:lvl4pPr marL="720054"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cs typeface="Arial" charset="0"/>
              </a:defRPr>
            </a:lvl4pPr>
            <a:lvl5pPr marL="956739" indent="0" algn="l" rtl="0" eaLnBrk="1" fontAlgn="base" hangingPunct="1">
              <a:lnSpc>
                <a:spcPct val="120000"/>
              </a:lnSpc>
              <a:spcBef>
                <a:spcPts val="0"/>
              </a:spcBef>
              <a:spcAft>
                <a:spcPts val="1260"/>
              </a:spcAft>
              <a:buClr>
                <a:schemeClr val="accent1"/>
              </a:buClr>
              <a:buSzPct val="90000"/>
              <a:buFont typeface="Arial"/>
              <a:buNone/>
              <a:defRPr sz="1260" b="0">
                <a:solidFill>
                  <a:schemeClr val="tx1"/>
                </a:solidFill>
                <a:latin typeface="+mn-lt"/>
                <a:cs typeface="Arial" charset="0"/>
              </a:defRPr>
            </a:lvl5pPr>
            <a:lvl6pPr marL="2166828"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6pPr>
            <a:lvl7pPr marL="264686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7pPr>
            <a:lvl8pPr marL="3126900"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8pPr>
            <a:lvl9pPr marL="360693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9pPr>
          </a:lstStyle>
          <a:p>
            <a:r>
              <a:rPr lang="en-US" kern="0" baseline="30000" dirty="0">
                <a:solidFill>
                  <a:srgbClr val="000000"/>
                </a:solidFill>
                <a:latin typeface="Arial" panose="020B0604020202020204" pitchFamily="34" charset="0"/>
              </a:rPr>
              <a:t>1</a:t>
            </a:r>
            <a:r>
              <a:rPr lang="en-US" kern="0" dirty="0">
                <a:solidFill>
                  <a:srgbClr val="000000"/>
                </a:solidFill>
                <a:latin typeface="Arial" panose="020B0604020202020204" pitchFamily="34" charset="0"/>
              </a:rPr>
              <a:t>https://www.shiftelearning.com/blog/statistics-on-corporate-training-and-what-they-mean-for-your-companys-future</a:t>
            </a:r>
          </a:p>
          <a:p>
            <a:r>
              <a:rPr lang="en-US" kern="0" baseline="30000" dirty="0">
                <a:solidFill>
                  <a:srgbClr val="000000"/>
                </a:solidFill>
                <a:latin typeface="Arial" panose="020B0604020202020204" pitchFamily="34" charset="0"/>
              </a:rPr>
              <a:t>2</a:t>
            </a:r>
            <a:r>
              <a:rPr lang="en-US" dirty="0">
                <a:solidFill>
                  <a:srgbClr val="000000"/>
                </a:solidFill>
                <a:latin typeface="Arial" panose="020B0604020202020204" pitchFamily="34" charset="0"/>
              </a:rPr>
              <a:t>https://www.gallup.com/workplace/247391/fixable-problem-costs-businesses-trillion.aspx</a:t>
            </a:r>
            <a:endParaRPr lang="en-US" sz="1000" dirty="0">
              <a:solidFill>
                <a:srgbClr val="000000"/>
              </a:solidFill>
              <a:latin typeface="Arial" panose="020B0604020202020204" pitchFamily="34" charset="0"/>
            </a:endParaRPr>
          </a:p>
          <a:p>
            <a:r>
              <a:rPr lang="en-US" baseline="30000" dirty="0"/>
              <a:t>3</a:t>
            </a:r>
            <a:r>
              <a:rPr lang="en-US" dirty="0"/>
              <a:t>https://learning.linkedin.com/resources/workplace-learning-report</a:t>
            </a:r>
          </a:p>
          <a:p>
            <a:endParaRPr lang="en-US" kern="0" dirty="0">
              <a:solidFill>
                <a:srgbClr val="000000"/>
              </a:solidFill>
              <a:latin typeface="Arial" panose="020B0604020202020204" pitchFamily="34" charset="0"/>
            </a:endParaRPr>
          </a:p>
          <a:p>
            <a:endParaRPr lang="en-US" kern="0" dirty="0">
              <a:solidFill>
                <a:srgbClr val="000000"/>
              </a:solidFill>
              <a:latin typeface="Arial" panose="020B0604020202020204" pitchFamily="34" charset="0"/>
            </a:endParaRPr>
          </a:p>
          <a:p>
            <a:endParaRPr lang="en-US" kern="0" dirty="0"/>
          </a:p>
        </p:txBody>
      </p:sp>
    </p:spTree>
    <p:extLst>
      <p:ext uri="{BB962C8B-B14F-4D97-AF65-F5344CB8AC3E}">
        <p14:creationId xmlns:p14="http://schemas.microsoft.com/office/powerpoint/2010/main" val="42727452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53B541B-9500-57C3-0743-4897AF4743AC}"/>
              </a:ext>
            </a:extLst>
          </p:cNvPr>
          <p:cNvSpPr txBox="1"/>
          <p:nvPr/>
        </p:nvSpPr>
        <p:spPr>
          <a:xfrm>
            <a:off x="7021902" y="1302589"/>
            <a:ext cx="4252823" cy="3830128"/>
          </a:xfrm>
          <a:prstGeom prst="rect">
            <a:avLst/>
          </a:prstGeom>
          <a:solidFill>
            <a:schemeClr val="bg1">
              <a:lumMod val="85000"/>
            </a:schemeClr>
          </a:solidFill>
        </p:spPr>
        <p:txBody>
          <a:bodyPr wrap="square" rtlCol="0">
            <a:spAutoFit/>
          </a:bodyPr>
          <a:lstStyle/>
          <a:p>
            <a:endParaRPr lang="en-US" dirty="0"/>
          </a:p>
        </p:txBody>
      </p:sp>
      <p:sp>
        <p:nvSpPr>
          <p:cNvPr id="2" name="Title 1"/>
          <p:cNvSpPr>
            <a:spLocks noGrp="1"/>
          </p:cNvSpPr>
          <p:nvPr>
            <p:ph type="title"/>
          </p:nvPr>
        </p:nvSpPr>
        <p:spPr/>
        <p:txBody>
          <a:bodyPr/>
          <a:lstStyle/>
          <a:p>
            <a:r>
              <a:rPr lang="en-US" dirty="0"/>
              <a:t>Closing the Knowledge Gap</a:t>
            </a:r>
          </a:p>
        </p:txBody>
      </p:sp>
      <p:sp>
        <p:nvSpPr>
          <p:cNvPr id="3" name="Slide Number Placeholder 2"/>
          <p:cNvSpPr>
            <a:spLocks noGrp="1"/>
          </p:cNvSpPr>
          <p:nvPr>
            <p:ph type="sldNum" sz="quarter" idx="4294967295"/>
          </p:nvPr>
        </p:nvSpPr>
        <p:spPr/>
        <p:txBody>
          <a:bodyPr/>
          <a:lstStyle/>
          <a:p>
            <a:fld id="{FA06F0F5-DF6A-4E0E-AC03-6B0D0B0A1300}" type="slidenum">
              <a:rPr lang="en-US" sz="900" smtClean="0"/>
              <a:pPr/>
              <a:t>23</a:t>
            </a:fld>
            <a:endParaRPr lang="en-US" sz="900" dirty="0"/>
          </a:p>
        </p:txBody>
      </p:sp>
      <p:sp>
        <p:nvSpPr>
          <p:cNvPr id="5" name="Rectangle 4"/>
          <p:cNvSpPr/>
          <p:nvPr/>
        </p:nvSpPr>
        <p:spPr>
          <a:xfrm>
            <a:off x="310396" y="6177776"/>
            <a:ext cx="9246558" cy="661720"/>
          </a:xfrm>
          <a:prstGeom prst="rect">
            <a:avLst/>
          </a:prstGeom>
        </p:spPr>
        <p:txBody>
          <a:bodyPr wrap="square">
            <a:spAutoFit/>
          </a:bodyPr>
          <a:lstStyle/>
          <a:p>
            <a:r>
              <a:rPr lang="en-US" sz="900" baseline="30000" dirty="0"/>
              <a:t>4</a:t>
            </a:r>
            <a:r>
              <a:rPr lang="en-US" sz="900" dirty="0"/>
              <a:t>https://www.gallup.com/workplace/393395/world-workplace-broken-fix.aspx</a:t>
            </a:r>
          </a:p>
          <a:p>
            <a:r>
              <a:rPr lang="en-US" sz="900" baseline="30000" dirty="0"/>
              <a:t>5</a:t>
            </a:r>
            <a:r>
              <a:rPr lang="en-US" sz="900" dirty="0"/>
              <a:t>https://www.shrm.org/hr-today/trends-and-forecasting/research-and-surveys/Documents/2022%20Workplace%20Learning%20and%20Development%20Trends%20Report.pdf</a:t>
            </a:r>
          </a:p>
          <a:p>
            <a:r>
              <a:rPr lang="en-US" sz="900" baseline="30000" dirty="0"/>
              <a:t>6</a:t>
            </a:r>
            <a:r>
              <a:rPr lang="en-US" sz="900" dirty="0"/>
              <a:t>LOMA Member Survey, 2022</a:t>
            </a:r>
          </a:p>
          <a:p>
            <a:endParaRPr lang="en-US" sz="1000" dirty="0"/>
          </a:p>
        </p:txBody>
      </p:sp>
      <p:sp>
        <p:nvSpPr>
          <p:cNvPr id="13" name="Rectangle 12"/>
          <p:cNvSpPr/>
          <p:nvPr/>
        </p:nvSpPr>
        <p:spPr>
          <a:xfrm>
            <a:off x="7635055" y="3132862"/>
            <a:ext cx="3146927" cy="1256306"/>
          </a:xfrm>
          <a:prstGeom prst="rect">
            <a:avLst/>
          </a:prstGeom>
        </p:spPr>
        <p:txBody>
          <a:bodyPr wrap="square">
            <a:spAutoFit/>
          </a:bodyPr>
          <a:lstStyle/>
          <a:p>
            <a:pPr>
              <a:lnSpc>
                <a:spcPct val="107000"/>
              </a:lnSpc>
              <a:spcAft>
                <a:spcPts val="800"/>
              </a:spcAft>
            </a:pPr>
            <a:r>
              <a:rPr lang="en-US" dirty="0">
                <a:ea typeface="Calibri" panose="020F0502020204030204" pitchFamily="34" charset="0"/>
                <a:cs typeface="Times New Roman" panose="02020603050405020304" pitchFamily="18" charset="0"/>
              </a:rPr>
              <a:t>of learners believe </a:t>
            </a:r>
            <a:r>
              <a:rPr lang="en-US" b="1" dirty="0">
                <a:ea typeface="Calibri" panose="020F0502020204030204" pitchFamily="34" charset="0"/>
                <a:cs typeface="Times New Roman" panose="02020603050405020304" pitchFamily="18" charset="0"/>
              </a:rPr>
              <a:t>LOMA courses are a good preparation for the future of work.</a:t>
            </a:r>
            <a:r>
              <a:rPr lang="en-US" baseline="30000" dirty="0">
                <a:ea typeface="Calibri" panose="020F0502020204030204" pitchFamily="34" charset="0"/>
                <a:cs typeface="Times New Roman" panose="02020603050405020304" pitchFamily="18" charset="0"/>
              </a:rPr>
              <a:t>6</a:t>
            </a:r>
            <a:r>
              <a:rPr lang="en-US" dirty="0">
                <a:ea typeface="Calibri" panose="020F0502020204030204" pitchFamily="34" charset="0"/>
                <a:cs typeface="Times New Roman" panose="02020603050405020304" pitchFamily="18" charset="0"/>
              </a:rPr>
              <a:t> </a:t>
            </a:r>
            <a:endParaRPr lang="en-US" sz="1600" dirty="0">
              <a:effectLst/>
              <a:ea typeface="Calibri" panose="020F0502020204030204" pitchFamily="34" charset="0"/>
              <a:cs typeface="Times New Roman" panose="02020603050405020304" pitchFamily="18" charset="0"/>
            </a:endParaRPr>
          </a:p>
        </p:txBody>
      </p:sp>
      <p:sp>
        <p:nvSpPr>
          <p:cNvPr id="16" name="TextBox 15">
            <a:extLst>
              <a:ext uri="{FF2B5EF4-FFF2-40B4-BE49-F238E27FC236}">
                <a16:creationId xmlns:a16="http://schemas.microsoft.com/office/drawing/2014/main" id="{2894B0F0-6942-52B5-3C72-31D2B9743859}"/>
              </a:ext>
            </a:extLst>
          </p:cNvPr>
          <p:cNvSpPr txBox="1"/>
          <p:nvPr/>
        </p:nvSpPr>
        <p:spPr>
          <a:xfrm>
            <a:off x="2413160" y="3771268"/>
            <a:ext cx="3516402" cy="1256306"/>
          </a:xfrm>
          <a:prstGeom prst="rect">
            <a:avLst/>
          </a:prstGeom>
          <a:noFill/>
        </p:spPr>
        <p:txBody>
          <a:bodyPr wrap="square">
            <a:spAutoFit/>
          </a:bodyPr>
          <a:lstStyle/>
          <a:p>
            <a:pPr marL="0" marR="0">
              <a:lnSpc>
                <a:spcPct val="107000"/>
              </a:lnSpc>
              <a:spcBef>
                <a:spcPts val="0"/>
              </a:spcBef>
              <a:spcAft>
                <a:spcPts val="800"/>
              </a:spcAft>
              <a:tabLst>
                <a:tab pos="744220" algn="l"/>
              </a:tabLst>
            </a:pPr>
            <a:r>
              <a:rPr lang="en-US" sz="1800" dirty="0">
                <a:effectLst/>
                <a:ea typeface="Calibri" panose="020F0502020204030204" pitchFamily="34" charset="0"/>
                <a:cs typeface="Times New Roman" panose="02020603050405020304" pitchFamily="18" charset="0"/>
              </a:rPr>
              <a:t>76% of employees are more likely to </a:t>
            </a:r>
            <a:r>
              <a:rPr lang="en-US" sz="1800" b="1" dirty="0">
                <a:effectLst/>
                <a:ea typeface="Calibri" panose="020F0502020204030204" pitchFamily="34" charset="0"/>
                <a:cs typeface="Times New Roman" panose="02020603050405020304" pitchFamily="18" charset="0"/>
              </a:rPr>
              <a:t>stay with a company that offers continuous training</a:t>
            </a:r>
            <a:r>
              <a:rPr lang="en-US" sz="1800" dirty="0">
                <a:effectLst/>
                <a:ea typeface="Calibri" panose="020F0502020204030204" pitchFamily="34" charset="0"/>
                <a:cs typeface="Times New Roman" panose="02020603050405020304" pitchFamily="18" charset="0"/>
              </a:rPr>
              <a:t>.</a:t>
            </a:r>
            <a:r>
              <a:rPr lang="en-US" baseline="30000" dirty="0">
                <a:ea typeface="Calibri" panose="020F0502020204030204" pitchFamily="34" charset="0"/>
                <a:cs typeface="Times New Roman" panose="02020603050405020304" pitchFamily="18" charset="0"/>
              </a:rPr>
              <a:t>5</a:t>
            </a:r>
            <a:endParaRPr lang="en-US" sz="1800" dirty="0">
              <a:effectLst/>
              <a:ea typeface="Calibri" panose="020F0502020204030204" pitchFamily="34" charset="0"/>
              <a:cs typeface="Times New Roman" panose="02020603050405020304" pitchFamily="18" charset="0"/>
            </a:endParaRPr>
          </a:p>
        </p:txBody>
      </p:sp>
      <p:sp>
        <p:nvSpPr>
          <p:cNvPr id="20" name="TextBox 19">
            <a:extLst>
              <a:ext uri="{FF2B5EF4-FFF2-40B4-BE49-F238E27FC236}">
                <a16:creationId xmlns:a16="http://schemas.microsoft.com/office/drawing/2014/main" id="{C585E4E3-9D16-9583-73C9-CFDC4B290E87}"/>
              </a:ext>
            </a:extLst>
          </p:cNvPr>
          <p:cNvSpPr txBox="1"/>
          <p:nvPr/>
        </p:nvSpPr>
        <p:spPr>
          <a:xfrm>
            <a:off x="2413160" y="1449985"/>
            <a:ext cx="3516402" cy="1256306"/>
          </a:xfrm>
          <a:prstGeom prst="rect">
            <a:avLst/>
          </a:prstGeom>
          <a:noFill/>
        </p:spPr>
        <p:txBody>
          <a:bodyPr wrap="square">
            <a:spAutoFit/>
          </a:bodyPr>
          <a:lstStyle/>
          <a:p>
            <a:pPr>
              <a:lnSpc>
                <a:spcPct val="107000"/>
              </a:lnSpc>
              <a:spcAft>
                <a:spcPts val="800"/>
              </a:spcAft>
            </a:pPr>
            <a:r>
              <a:rPr lang="en-US" dirty="0">
                <a:ea typeface="Calibri" panose="020F0502020204030204" pitchFamily="34" charset="0"/>
                <a:cs typeface="Times New Roman" panose="02020603050405020304" pitchFamily="18" charset="0"/>
              </a:rPr>
              <a:t>Businesses with </a:t>
            </a:r>
            <a:r>
              <a:rPr lang="en-US" b="1" dirty="0">
                <a:ea typeface="Calibri" panose="020F0502020204030204" pitchFamily="34" charset="0"/>
                <a:cs typeface="Times New Roman" panose="02020603050405020304" pitchFamily="18" charset="0"/>
              </a:rPr>
              <a:t>engaged workers </a:t>
            </a:r>
            <a:r>
              <a:rPr lang="en-US" dirty="0">
                <a:ea typeface="Calibri" panose="020F0502020204030204" pitchFamily="34" charset="0"/>
                <a:cs typeface="Times New Roman" panose="02020603050405020304" pitchFamily="18" charset="0"/>
              </a:rPr>
              <a:t>have </a:t>
            </a:r>
            <a:r>
              <a:rPr lang="en-US" b="1" dirty="0">
                <a:ea typeface="Calibri" panose="020F0502020204030204" pitchFamily="34" charset="0"/>
                <a:cs typeface="Times New Roman" panose="02020603050405020304" pitchFamily="18" charset="0"/>
              </a:rPr>
              <a:t>23% higher profit </a:t>
            </a:r>
            <a:r>
              <a:rPr lang="en-US" dirty="0">
                <a:ea typeface="Calibri" panose="020F0502020204030204" pitchFamily="34" charset="0"/>
                <a:cs typeface="Times New Roman" panose="02020603050405020304" pitchFamily="18" charset="0"/>
              </a:rPr>
              <a:t>compared with business units with disengaged workers.</a:t>
            </a:r>
            <a:r>
              <a:rPr lang="en-US" sz="1600" baseline="30000" dirty="0">
                <a:ea typeface="Calibri" panose="020F0502020204030204" pitchFamily="34" charset="0"/>
                <a:cs typeface="Times New Roman" panose="02020603050405020304" pitchFamily="18" charset="0"/>
              </a:rPr>
              <a:t>4</a:t>
            </a:r>
            <a:endParaRPr lang="en-US" sz="1600" dirty="0">
              <a:effectLst/>
              <a:ea typeface="Calibri" panose="020F0502020204030204" pitchFamily="34" charset="0"/>
              <a:cs typeface="Times New Roman" panose="02020603050405020304" pitchFamily="18" charset="0"/>
            </a:endParaRPr>
          </a:p>
        </p:txBody>
      </p:sp>
      <p:pic>
        <p:nvPicPr>
          <p:cNvPr id="2050" name="Picture 2" descr="Picture">
            <a:extLst>
              <a:ext uri="{FF2B5EF4-FFF2-40B4-BE49-F238E27FC236}">
                <a16:creationId xmlns:a16="http://schemas.microsoft.com/office/drawing/2014/main" id="{C0EAF832-4E14-A2E3-D475-CA8940E1CD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596" y="3883408"/>
            <a:ext cx="1032025" cy="103202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1" name="Chart 20">
            <a:extLst>
              <a:ext uri="{FF2B5EF4-FFF2-40B4-BE49-F238E27FC236}">
                <a16:creationId xmlns:a16="http://schemas.microsoft.com/office/drawing/2014/main" id="{16AFFE7B-9780-5A75-FCD7-51E4F687F4E0}"/>
              </a:ext>
            </a:extLst>
          </p:cNvPr>
          <p:cNvGraphicFramePr/>
          <p:nvPr/>
        </p:nvGraphicFramePr>
        <p:xfrm>
          <a:off x="8234651" y="1589040"/>
          <a:ext cx="1947734" cy="1564805"/>
        </p:xfrm>
        <a:graphic>
          <a:graphicData uri="http://schemas.openxmlformats.org/drawingml/2006/chart">
            <c:chart xmlns:c="http://schemas.openxmlformats.org/drawingml/2006/chart" xmlns:r="http://schemas.openxmlformats.org/officeDocument/2006/relationships" r:id="rId4"/>
          </a:graphicData>
        </a:graphic>
      </p:graphicFrame>
      <p:pic>
        <p:nvPicPr>
          <p:cNvPr id="2052" name="Picture 4" descr="Picture">
            <a:extLst>
              <a:ext uri="{FF2B5EF4-FFF2-40B4-BE49-F238E27FC236}">
                <a16:creationId xmlns:a16="http://schemas.microsoft.com/office/drawing/2014/main" id="{299EBB91-1D71-55F4-D23B-79726BA3992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2161" y="1549832"/>
            <a:ext cx="972503" cy="10566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22414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621795" y="1160953"/>
            <a:ext cx="4592799" cy="4730801"/>
          </a:xfrm>
          <a:prstGeom prst="rect">
            <a:avLst/>
          </a:prstGeom>
          <a:solidFill>
            <a:srgbClr val="004C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a:t>Workforce Shifts Will Apply More Pressure </a:t>
            </a:r>
          </a:p>
        </p:txBody>
      </p:sp>
      <p:sp>
        <p:nvSpPr>
          <p:cNvPr id="3" name="Slide Number Placeholder 2"/>
          <p:cNvSpPr>
            <a:spLocks noGrp="1"/>
          </p:cNvSpPr>
          <p:nvPr>
            <p:ph type="sldNum" sz="quarter" idx="4294967295"/>
          </p:nvPr>
        </p:nvSpPr>
        <p:spPr/>
        <p:txBody>
          <a:bodyPr/>
          <a:lstStyle/>
          <a:p>
            <a:fld id="{FA06F0F5-DF6A-4E0E-AC03-6B0D0B0A1300}" type="slidenum">
              <a:rPr lang="en-US" sz="900" smtClean="0"/>
              <a:pPr/>
              <a:t>24</a:t>
            </a:fld>
            <a:endParaRPr lang="en-US" sz="900" dirty="0"/>
          </a:p>
        </p:txBody>
      </p:sp>
      <p:sp>
        <p:nvSpPr>
          <p:cNvPr id="4" name="Text Placeholder 3"/>
          <p:cNvSpPr>
            <a:spLocks noGrp="1"/>
          </p:cNvSpPr>
          <p:nvPr>
            <p:ph type="body" sz="quarter" idx="14"/>
          </p:nvPr>
        </p:nvSpPr>
        <p:spPr>
          <a:xfrm>
            <a:off x="167594" y="6050289"/>
            <a:ext cx="5346858" cy="658368"/>
          </a:xfrm>
        </p:spPr>
        <p:txBody>
          <a:bodyPr/>
          <a:lstStyle/>
          <a:p>
            <a:r>
              <a:rPr lang="en-US" baseline="30000" dirty="0">
                <a:solidFill>
                  <a:srgbClr val="666666"/>
                </a:solidFill>
                <a:latin typeface="Source Sans Pro"/>
              </a:rPr>
              <a:t>1 </a:t>
            </a:r>
            <a:r>
              <a:rPr lang="en-US" dirty="0">
                <a:solidFill>
                  <a:srgbClr val="666666"/>
                </a:solidFill>
                <a:latin typeface="Source Sans Pro"/>
              </a:rPr>
              <a:t>U.S. Bureau of Labor Statistics.</a:t>
            </a:r>
          </a:p>
          <a:p>
            <a:r>
              <a:rPr lang="en-US" baseline="30000" dirty="0">
                <a:solidFill>
                  <a:srgbClr val="666666"/>
                </a:solidFill>
                <a:latin typeface="Source Sans Pro"/>
              </a:rPr>
              <a:t>2</a:t>
            </a:r>
            <a:r>
              <a:rPr lang="en-US" dirty="0">
                <a:solidFill>
                  <a:srgbClr val="666666"/>
                </a:solidFill>
                <a:latin typeface="Source Sans Pro"/>
              </a:rPr>
              <a:t> https://www.uschamber.com/workforce/education/the-america-works-report-industry-perspectives</a:t>
            </a:r>
          </a:p>
          <a:p>
            <a:endParaRPr lang="en-US" dirty="0"/>
          </a:p>
        </p:txBody>
      </p:sp>
      <p:sp>
        <p:nvSpPr>
          <p:cNvPr id="10" name="Rectangle 9"/>
          <p:cNvSpPr/>
          <p:nvPr/>
        </p:nvSpPr>
        <p:spPr>
          <a:xfrm>
            <a:off x="631131" y="3658671"/>
            <a:ext cx="4583463" cy="2233083"/>
          </a:xfrm>
          <a:prstGeom prst="rect">
            <a:avLst/>
          </a:prstGeom>
          <a:solidFill>
            <a:srgbClr val="4298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 Placeholder 2"/>
          <p:cNvSpPr txBox="1">
            <a:spLocks/>
          </p:cNvSpPr>
          <p:nvPr/>
        </p:nvSpPr>
        <p:spPr>
          <a:xfrm>
            <a:off x="798963" y="1305731"/>
            <a:ext cx="4234953" cy="1865221"/>
          </a:xfrm>
          <a:prstGeom prst="rect">
            <a:avLst/>
          </a:prstGeom>
        </p:spPr>
        <p:txBody>
          <a:bodyPr/>
          <a:lstStyle>
            <a:lvl1pPr marL="0" indent="0" algn="l" rtl="0" eaLnBrk="1" fontAlgn="base" hangingPunct="1">
              <a:lnSpc>
                <a:spcPct val="120000"/>
              </a:lnSpc>
              <a:spcBef>
                <a:spcPts val="0"/>
              </a:spcBef>
              <a:spcAft>
                <a:spcPts val="1260"/>
              </a:spcAft>
              <a:buClr>
                <a:schemeClr val="accent1"/>
              </a:buClr>
              <a:buSzPct val="90000"/>
              <a:buFont typeface="Arial"/>
              <a:buNone/>
              <a:defRPr sz="2100" b="0">
                <a:solidFill>
                  <a:schemeClr val="tx1"/>
                </a:solidFill>
                <a:latin typeface="+mn-lt"/>
                <a:ea typeface="+mn-ea"/>
                <a:cs typeface="+mn-cs"/>
              </a:defRPr>
            </a:lvl1pPr>
            <a:lvl2pPr marL="236685" indent="0" algn="l" rtl="0" eaLnBrk="1" fontAlgn="base" hangingPunct="1">
              <a:lnSpc>
                <a:spcPct val="120000"/>
              </a:lnSpc>
              <a:spcBef>
                <a:spcPts val="0"/>
              </a:spcBef>
              <a:spcAft>
                <a:spcPts val="1260"/>
              </a:spcAft>
              <a:buClr>
                <a:schemeClr val="accent1"/>
              </a:buClr>
              <a:buSzPct val="90000"/>
              <a:buFont typeface="Arial"/>
              <a:buNone/>
              <a:defRPr sz="1575" b="0">
                <a:solidFill>
                  <a:schemeClr val="tx1"/>
                </a:solidFill>
                <a:latin typeface="+mn-lt"/>
              </a:defRPr>
            </a:lvl2pPr>
            <a:lvl3pPr marL="481703"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defRPr>
            </a:lvl3pPr>
            <a:lvl4pPr marL="720054"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cs typeface="Arial" charset="0"/>
              </a:defRPr>
            </a:lvl4pPr>
            <a:lvl5pPr marL="956739" indent="0" algn="l" rtl="0" eaLnBrk="1" fontAlgn="base" hangingPunct="1">
              <a:lnSpc>
                <a:spcPct val="120000"/>
              </a:lnSpc>
              <a:spcBef>
                <a:spcPts val="0"/>
              </a:spcBef>
              <a:spcAft>
                <a:spcPts val="1260"/>
              </a:spcAft>
              <a:buClr>
                <a:schemeClr val="accent1"/>
              </a:buClr>
              <a:buSzPct val="90000"/>
              <a:buFont typeface="Arial"/>
              <a:buNone/>
              <a:defRPr sz="1260" b="0">
                <a:solidFill>
                  <a:schemeClr val="tx1"/>
                </a:solidFill>
                <a:latin typeface="+mn-lt"/>
                <a:cs typeface="Arial" charset="0"/>
              </a:defRPr>
            </a:lvl5pPr>
            <a:lvl6pPr marL="2166828"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6pPr>
            <a:lvl7pPr marL="264686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7pPr>
            <a:lvl8pPr marL="3126900"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8pPr>
            <a:lvl9pPr marL="360693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9pPr>
          </a:lstStyle>
          <a:p>
            <a:pPr>
              <a:buClr>
                <a:schemeClr val="bg1"/>
              </a:buClr>
            </a:pPr>
            <a:r>
              <a:rPr lang="en-US" kern="0" dirty="0">
                <a:solidFill>
                  <a:schemeClr val="bg1"/>
                </a:solidFill>
              </a:rPr>
              <a:t>In the next 15 years</a:t>
            </a:r>
            <a:endParaRPr lang="en-US" b="1" kern="0" dirty="0">
              <a:solidFill>
                <a:srgbClr val="FAC809"/>
              </a:solidFill>
            </a:endParaRPr>
          </a:p>
          <a:p>
            <a:pPr>
              <a:buClr>
                <a:schemeClr val="bg1"/>
              </a:buClr>
            </a:pPr>
            <a:r>
              <a:rPr lang="en-US" sz="3000" b="1" kern="0" dirty="0">
                <a:solidFill>
                  <a:srgbClr val="FAC809"/>
                </a:solidFill>
              </a:rPr>
              <a:t>50% </a:t>
            </a:r>
            <a:r>
              <a:rPr lang="en-US" kern="0" dirty="0">
                <a:solidFill>
                  <a:schemeClr val="bg1"/>
                </a:solidFill>
              </a:rPr>
              <a:t>of the current insurance workforce will retire. That’s nearly </a:t>
            </a:r>
            <a:r>
              <a:rPr lang="en-US" sz="2600" b="1" kern="0" dirty="0">
                <a:solidFill>
                  <a:srgbClr val="FAC809"/>
                </a:solidFill>
              </a:rPr>
              <a:t>400,000 employees</a:t>
            </a:r>
            <a:endParaRPr lang="en-US" sz="2000" u="sng" kern="0" baseline="30000" dirty="0">
              <a:solidFill>
                <a:schemeClr val="bg1"/>
              </a:solidFill>
            </a:endParaRPr>
          </a:p>
        </p:txBody>
      </p:sp>
      <p:sp>
        <p:nvSpPr>
          <p:cNvPr id="16" name="Isosceles Triangle 15"/>
          <p:cNvSpPr/>
          <p:nvPr/>
        </p:nvSpPr>
        <p:spPr>
          <a:xfrm rot="10800000">
            <a:off x="612458" y="3658671"/>
            <a:ext cx="4611472" cy="719313"/>
          </a:xfrm>
          <a:prstGeom prst="triangle">
            <a:avLst/>
          </a:prstGeom>
          <a:solidFill>
            <a:srgbClr val="004C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Placeholder 2"/>
          <p:cNvSpPr txBox="1">
            <a:spLocks/>
          </p:cNvSpPr>
          <p:nvPr/>
        </p:nvSpPr>
        <p:spPr>
          <a:xfrm>
            <a:off x="798963" y="4507476"/>
            <a:ext cx="4234953" cy="1318064"/>
          </a:xfrm>
          <a:prstGeom prst="rect">
            <a:avLst/>
          </a:prstGeom>
        </p:spPr>
        <p:txBody>
          <a:bodyPr/>
          <a:lstStyle>
            <a:lvl1pPr marL="0" indent="0" algn="l" rtl="0" eaLnBrk="1" fontAlgn="base" hangingPunct="1">
              <a:lnSpc>
                <a:spcPct val="120000"/>
              </a:lnSpc>
              <a:spcBef>
                <a:spcPts val="0"/>
              </a:spcBef>
              <a:spcAft>
                <a:spcPts val="1260"/>
              </a:spcAft>
              <a:buClr>
                <a:schemeClr val="accent1"/>
              </a:buClr>
              <a:buSzPct val="90000"/>
              <a:buFont typeface="Arial"/>
              <a:buNone/>
              <a:defRPr sz="2100" b="0">
                <a:solidFill>
                  <a:schemeClr val="tx1"/>
                </a:solidFill>
                <a:latin typeface="+mn-lt"/>
                <a:ea typeface="+mn-ea"/>
                <a:cs typeface="+mn-cs"/>
              </a:defRPr>
            </a:lvl1pPr>
            <a:lvl2pPr marL="236685" indent="0" algn="l" rtl="0" eaLnBrk="1" fontAlgn="base" hangingPunct="1">
              <a:lnSpc>
                <a:spcPct val="120000"/>
              </a:lnSpc>
              <a:spcBef>
                <a:spcPts val="0"/>
              </a:spcBef>
              <a:spcAft>
                <a:spcPts val="1260"/>
              </a:spcAft>
              <a:buClr>
                <a:schemeClr val="accent1"/>
              </a:buClr>
              <a:buSzPct val="90000"/>
              <a:buFont typeface="Arial"/>
              <a:buNone/>
              <a:defRPr sz="1575" b="0">
                <a:solidFill>
                  <a:schemeClr val="tx1"/>
                </a:solidFill>
                <a:latin typeface="+mn-lt"/>
              </a:defRPr>
            </a:lvl2pPr>
            <a:lvl3pPr marL="481703"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defRPr>
            </a:lvl3pPr>
            <a:lvl4pPr marL="720054"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cs typeface="Arial" charset="0"/>
              </a:defRPr>
            </a:lvl4pPr>
            <a:lvl5pPr marL="956739" indent="0" algn="l" rtl="0" eaLnBrk="1" fontAlgn="base" hangingPunct="1">
              <a:lnSpc>
                <a:spcPct val="120000"/>
              </a:lnSpc>
              <a:spcBef>
                <a:spcPts val="0"/>
              </a:spcBef>
              <a:spcAft>
                <a:spcPts val="1260"/>
              </a:spcAft>
              <a:buClr>
                <a:schemeClr val="accent1"/>
              </a:buClr>
              <a:buSzPct val="90000"/>
              <a:buFont typeface="Arial"/>
              <a:buNone/>
              <a:defRPr sz="1260" b="0">
                <a:solidFill>
                  <a:schemeClr val="tx1"/>
                </a:solidFill>
                <a:latin typeface="+mn-lt"/>
                <a:cs typeface="Arial" charset="0"/>
              </a:defRPr>
            </a:lvl5pPr>
            <a:lvl6pPr marL="2166828"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6pPr>
            <a:lvl7pPr marL="264686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7pPr>
            <a:lvl8pPr marL="3126900"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8pPr>
            <a:lvl9pPr marL="360693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9pPr>
          </a:lstStyle>
          <a:p>
            <a:pPr>
              <a:buClr>
                <a:schemeClr val="bg1"/>
              </a:buClr>
            </a:pPr>
            <a:r>
              <a:rPr lang="en-US" kern="0" dirty="0">
                <a:solidFill>
                  <a:schemeClr val="bg1"/>
                </a:solidFill>
              </a:rPr>
              <a:t>While </a:t>
            </a:r>
            <a:r>
              <a:rPr lang="en-US" sz="3000" b="1" kern="0" dirty="0">
                <a:solidFill>
                  <a:srgbClr val="FAC809"/>
                </a:solidFill>
              </a:rPr>
              <a:t>less than 25%</a:t>
            </a:r>
            <a:r>
              <a:rPr lang="en-US" sz="3000" kern="0" baseline="30000" dirty="0">
                <a:solidFill>
                  <a:srgbClr val="FAC809"/>
                </a:solidFill>
              </a:rPr>
              <a:t> </a:t>
            </a:r>
            <a:r>
              <a:rPr lang="en-US" kern="0" dirty="0">
                <a:solidFill>
                  <a:schemeClr val="bg1"/>
                </a:solidFill>
              </a:rPr>
              <a:t>of the industry is under the age of 35</a:t>
            </a:r>
            <a:endParaRPr lang="en-US" sz="1800" u="sng" kern="0" baseline="30000" dirty="0">
              <a:solidFill>
                <a:schemeClr val="bg1"/>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21128" y="986351"/>
            <a:ext cx="4241434" cy="1662582"/>
          </a:xfrm>
          <a:prstGeom prst="rect">
            <a:avLst/>
          </a:prstGeom>
        </p:spPr>
      </p:pic>
      <p:sp>
        <p:nvSpPr>
          <p:cNvPr id="20" name="Text Placeholder 2"/>
          <p:cNvSpPr txBox="1">
            <a:spLocks/>
          </p:cNvSpPr>
          <p:nvPr/>
        </p:nvSpPr>
        <p:spPr>
          <a:xfrm>
            <a:off x="6292032" y="1315816"/>
            <a:ext cx="3087638" cy="1026558"/>
          </a:xfrm>
          <a:prstGeom prst="rect">
            <a:avLst/>
          </a:prstGeom>
        </p:spPr>
        <p:txBody>
          <a:bodyPr/>
          <a:lstStyle>
            <a:lvl1pPr marL="0" indent="0" algn="l" rtl="0" eaLnBrk="1" fontAlgn="base" hangingPunct="1">
              <a:lnSpc>
                <a:spcPct val="120000"/>
              </a:lnSpc>
              <a:spcBef>
                <a:spcPts val="0"/>
              </a:spcBef>
              <a:spcAft>
                <a:spcPts val="1260"/>
              </a:spcAft>
              <a:buClr>
                <a:schemeClr val="accent1"/>
              </a:buClr>
              <a:buSzPct val="90000"/>
              <a:buFont typeface="Arial"/>
              <a:buNone/>
              <a:defRPr sz="2100" b="0">
                <a:solidFill>
                  <a:schemeClr val="tx1"/>
                </a:solidFill>
                <a:latin typeface="+mn-lt"/>
                <a:ea typeface="+mn-ea"/>
                <a:cs typeface="+mn-cs"/>
              </a:defRPr>
            </a:lvl1pPr>
            <a:lvl2pPr marL="236685" indent="0" algn="l" rtl="0" eaLnBrk="1" fontAlgn="base" hangingPunct="1">
              <a:lnSpc>
                <a:spcPct val="120000"/>
              </a:lnSpc>
              <a:spcBef>
                <a:spcPts val="0"/>
              </a:spcBef>
              <a:spcAft>
                <a:spcPts val="1260"/>
              </a:spcAft>
              <a:buClr>
                <a:schemeClr val="accent1"/>
              </a:buClr>
              <a:buSzPct val="90000"/>
              <a:buFont typeface="Arial"/>
              <a:buNone/>
              <a:defRPr sz="1575" b="0">
                <a:solidFill>
                  <a:schemeClr val="tx1"/>
                </a:solidFill>
                <a:latin typeface="+mn-lt"/>
              </a:defRPr>
            </a:lvl2pPr>
            <a:lvl3pPr marL="481703"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defRPr>
            </a:lvl3pPr>
            <a:lvl4pPr marL="720054"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cs typeface="Arial" charset="0"/>
              </a:defRPr>
            </a:lvl4pPr>
            <a:lvl5pPr marL="956739" indent="0" algn="l" rtl="0" eaLnBrk="1" fontAlgn="base" hangingPunct="1">
              <a:lnSpc>
                <a:spcPct val="120000"/>
              </a:lnSpc>
              <a:spcBef>
                <a:spcPts val="0"/>
              </a:spcBef>
              <a:spcAft>
                <a:spcPts val="1260"/>
              </a:spcAft>
              <a:buClr>
                <a:schemeClr val="accent1"/>
              </a:buClr>
              <a:buSzPct val="90000"/>
              <a:buFont typeface="Arial"/>
              <a:buNone/>
              <a:defRPr sz="1260" b="0">
                <a:solidFill>
                  <a:schemeClr val="tx1"/>
                </a:solidFill>
                <a:latin typeface="+mn-lt"/>
                <a:cs typeface="Arial" charset="0"/>
              </a:defRPr>
            </a:lvl5pPr>
            <a:lvl6pPr marL="2166828"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6pPr>
            <a:lvl7pPr marL="264686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7pPr>
            <a:lvl8pPr marL="3126900"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8pPr>
            <a:lvl9pPr marL="360693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9pPr>
          </a:lstStyle>
          <a:p>
            <a:pPr>
              <a:lnSpc>
                <a:spcPct val="100000"/>
              </a:lnSpc>
              <a:spcAft>
                <a:spcPts val="1000"/>
              </a:spcAft>
              <a:buClr>
                <a:schemeClr val="bg1"/>
              </a:buClr>
            </a:pPr>
            <a:r>
              <a:rPr lang="en-US" sz="2400" b="1" kern="0" dirty="0">
                <a:latin typeface="Franklin Gothic Medium" panose="020B0603020102020204" pitchFamily="34" charset="0"/>
                <a:cs typeface="Times New Roman" panose="02020603050405020304" pitchFamily="18" charset="0"/>
              </a:rPr>
              <a:t>Talent Crisis Remains </a:t>
            </a:r>
            <a:br>
              <a:rPr lang="en-US" sz="2400" b="1" kern="0" dirty="0">
                <a:latin typeface="Franklin Gothic Medium" panose="020B0603020102020204" pitchFamily="34" charset="0"/>
                <a:cs typeface="Times New Roman" panose="02020603050405020304" pitchFamily="18" charset="0"/>
              </a:rPr>
            </a:br>
            <a:r>
              <a:rPr lang="en-US" sz="2400" b="1" kern="0" dirty="0">
                <a:latin typeface="Franklin Gothic Medium" panose="020B0603020102020204" pitchFamily="34" charset="0"/>
                <a:cs typeface="Times New Roman" panose="02020603050405020304" pitchFamily="18" charset="0"/>
              </a:rPr>
              <a:t>a Challenge</a:t>
            </a:r>
          </a:p>
          <a:p>
            <a:pPr>
              <a:lnSpc>
                <a:spcPct val="100000"/>
              </a:lnSpc>
              <a:buClr>
                <a:schemeClr val="bg1"/>
              </a:buClr>
            </a:pPr>
            <a:r>
              <a:rPr lang="en-US" sz="1400" kern="0" baseline="30000" dirty="0">
                <a:latin typeface="Franklin Gothic Medium" panose="020B0603020102020204" pitchFamily="34" charset="0"/>
                <a:cs typeface="Times New Roman" panose="02020603050405020304" pitchFamily="18" charset="0"/>
              </a:rPr>
              <a:t>Insurance Industry</a:t>
            </a:r>
          </a:p>
        </p:txBody>
      </p:sp>
      <p:pic>
        <p:nvPicPr>
          <p:cNvPr id="21" name="Picture 20"/>
          <p:cNvPicPr>
            <a:picLocks noChangeAspect="1"/>
          </p:cNvPicPr>
          <p:nvPr/>
        </p:nvPicPr>
        <p:blipFill rotWithShape="1">
          <a:blip r:embed="rId4" cstate="print">
            <a:extLst>
              <a:ext uri="{28A0092B-C50C-407E-A947-70E740481C1C}">
                <a14:useLocalDpi xmlns:a14="http://schemas.microsoft.com/office/drawing/2010/main" val="0"/>
              </a:ext>
            </a:extLst>
          </a:blip>
          <a:srcRect l="5580" t="13338"/>
          <a:stretch/>
        </p:blipFill>
        <p:spPr>
          <a:xfrm>
            <a:off x="7305773" y="2696069"/>
            <a:ext cx="4580240" cy="1970104"/>
          </a:xfrm>
          <a:prstGeom prst="rect">
            <a:avLst/>
          </a:prstGeom>
        </p:spPr>
      </p:pic>
      <p:sp>
        <p:nvSpPr>
          <p:cNvPr id="22" name="Text Placeholder 2"/>
          <p:cNvSpPr txBox="1">
            <a:spLocks/>
          </p:cNvSpPr>
          <p:nvPr/>
        </p:nvSpPr>
        <p:spPr>
          <a:xfrm>
            <a:off x="7651060" y="2787475"/>
            <a:ext cx="3708238" cy="1492199"/>
          </a:xfrm>
          <a:prstGeom prst="rect">
            <a:avLst/>
          </a:prstGeom>
        </p:spPr>
        <p:txBody>
          <a:bodyPr/>
          <a:lstStyle>
            <a:lvl1pPr marL="0" indent="0" algn="l" rtl="0" eaLnBrk="1" fontAlgn="base" hangingPunct="1">
              <a:lnSpc>
                <a:spcPct val="120000"/>
              </a:lnSpc>
              <a:spcBef>
                <a:spcPts val="0"/>
              </a:spcBef>
              <a:spcAft>
                <a:spcPts val="1260"/>
              </a:spcAft>
              <a:buClr>
                <a:schemeClr val="accent1"/>
              </a:buClr>
              <a:buSzPct val="90000"/>
              <a:buFont typeface="Arial"/>
              <a:buNone/>
              <a:defRPr sz="2100" b="0">
                <a:solidFill>
                  <a:schemeClr val="tx1"/>
                </a:solidFill>
                <a:latin typeface="+mn-lt"/>
                <a:ea typeface="+mn-ea"/>
                <a:cs typeface="+mn-cs"/>
              </a:defRPr>
            </a:lvl1pPr>
            <a:lvl2pPr marL="236685" indent="0" algn="l" rtl="0" eaLnBrk="1" fontAlgn="base" hangingPunct="1">
              <a:lnSpc>
                <a:spcPct val="120000"/>
              </a:lnSpc>
              <a:spcBef>
                <a:spcPts val="0"/>
              </a:spcBef>
              <a:spcAft>
                <a:spcPts val="1260"/>
              </a:spcAft>
              <a:buClr>
                <a:schemeClr val="accent1"/>
              </a:buClr>
              <a:buSzPct val="90000"/>
              <a:buFont typeface="Arial"/>
              <a:buNone/>
              <a:defRPr sz="1575" b="0">
                <a:solidFill>
                  <a:schemeClr val="tx1"/>
                </a:solidFill>
                <a:latin typeface="+mn-lt"/>
              </a:defRPr>
            </a:lvl2pPr>
            <a:lvl3pPr marL="481703"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defRPr>
            </a:lvl3pPr>
            <a:lvl4pPr marL="720054"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cs typeface="Arial" charset="0"/>
              </a:defRPr>
            </a:lvl4pPr>
            <a:lvl5pPr marL="956739" indent="0" algn="l" rtl="0" eaLnBrk="1" fontAlgn="base" hangingPunct="1">
              <a:lnSpc>
                <a:spcPct val="120000"/>
              </a:lnSpc>
              <a:spcBef>
                <a:spcPts val="0"/>
              </a:spcBef>
              <a:spcAft>
                <a:spcPts val="1260"/>
              </a:spcAft>
              <a:buClr>
                <a:schemeClr val="accent1"/>
              </a:buClr>
              <a:buSzPct val="90000"/>
              <a:buFont typeface="Arial"/>
              <a:buNone/>
              <a:defRPr sz="1260" b="0">
                <a:solidFill>
                  <a:schemeClr val="tx1"/>
                </a:solidFill>
                <a:latin typeface="+mn-lt"/>
                <a:cs typeface="Arial" charset="0"/>
              </a:defRPr>
            </a:lvl5pPr>
            <a:lvl6pPr marL="2166828"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6pPr>
            <a:lvl7pPr marL="264686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7pPr>
            <a:lvl8pPr marL="3126900"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8pPr>
            <a:lvl9pPr marL="360693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9pPr>
          </a:lstStyle>
          <a:p>
            <a:pPr>
              <a:lnSpc>
                <a:spcPct val="100000"/>
              </a:lnSpc>
              <a:spcAft>
                <a:spcPts val="1200"/>
              </a:spcAft>
              <a:buClr>
                <a:schemeClr val="bg1"/>
              </a:buClr>
            </a:pPr>
            <a:r>
              <a:rPr lang="en-US" sz="2400" b="1" kern="0" dirty="0">
                <a:latin typeface="Times New Roman" panose="02020603050405020304" pitchFamily="18" charset="0"/>
                <a:cs typeface="Times New Roman" panose="02020603050405020304" pitchFamily="18" charset="0"/>
              </a:rPr>
              <a:t>Q&amp;A: Insurers Group Warns Of ‘Retirement Cliff’ In U.S. Workforce</a:t>
            </a:r>
          </a:p>
          <a:p>
            <a:pPr>
              <a:lnSpc>
                <a:spcPct val="100000"/>
              </a:lnSpc>
              <a:spcAft>
                <a:spcPts val="0"/>
              </a:spcAft>
              <a:buClr>
                <a:schemeClr val="bg1"/>
              </a:buClr>
            </a:pPr>
            <a:r>
              <a:rPr lang="en-US" sz="1400" kern="0" baseline="30000" dirty="0">
                <a:latin typeface="Times New Roman" panose="02020603050405020304" pitchFamily="18" charset="0"/>
                <a:cs typeface="Times New Roman" panose="02020603050405020304" pitchFamily="18" charset="0"/>
              </a:rPr>
              <a:t>WGLT</a:t>
            </a:r>
          </a:p>
        </p:txBody>
      </p:sp>
      <p:pic>
        <p:nvPicPr>
          <p:cNvPr id="23" name="Picture 22"/>
          <p:cNvPicPr>
            <a:picLocks noChangeAspect="1"/>
          </p:cNvPicPr>
          <p:nvPr/>
        </p:nvPicPr>
        <p:blipFill rotWithShape="1">
          <a:blip r:embed="rId5" cstate="print">
            <a:extLst>
              <a:ext uri="{28A0092B-C50C-407E-A947-70E740481C1C}">
                <a14:useLocalDpi xmlns:a14="http://schemas.microsoft.com/office/drawing/2010/main" val="0"/>
              </a:ext>
            </a:extLst>
          </a:blip>
          <a:srcRect l="5580" t="13338" r="7133"/>
          <a:stretch/>
        </p:blipFill>
        <p:spPr>
          <a:xfrm>
            <a:off x="6012733" y="4760534"/>
            <a:ext cx="5148604" cy="1065006"/>
          </a:xfrm>
          <a:prstGeom prst="rect">
            <a:avLst/>
          </a:prstGeom>
        </p:spPr>
      </p:pic>
      <p:sp>
        <p:nvSpPr>
          <p:cNvPr id="24" name="Text Placeholder 2"/>
          <p:cNvSpPr txBox="1">
            <a:spLocks/>
          </p:cNvSpPr>
          <p:nvPr/>
        </p:nvSpPr>
        <p:spPr>
          <a:xfrm>
            <a:off x="6244897" y="4816041"/>
            <a:ext cx="4690195" cy="633613"/>
          </a:xfrm>
          <a:prstGeom prst="rect">
            <a:avLst/>
          </a:prstGeom>
        </p:spPr>
        <p:txBody>
          <a:bodyPr/>
          <a:lstStyle>
            <a:lvl1pPr marL="0" indent="0" algn="l" rtl="0" eaLnBrk="1" fontAlgn="base" hangingPunct="1">
              <a:lnSpc>
                <a:spcPct val="120000"/>
              </a:lnSpc>
              <a:spcBef>
                <a:spcPts val="0"/>
              </a:spcBef>
              <a:spcAft>
                <a:spcPts val="1260"/>
              </a:spcAft>
              <a:buClr>
                <a:schemeClr val="accent1"/>
              </a:buClr>
              <a:buSzPct val="90000"/>
              <a:buFont typeface="Arial"/>
              <a:buNone/>
              <a:defRPr sz="2100" b="0">
                <a:solidFill>
                  <a:schemeClr val="tx1"/>
                </a:solidFill>
                <a:latin typeface="+mn-lt"/>
                <a:ea typeface="+mn-ea"/>
                <a:cs typeface="+mn-cs"/>
              </a:defRPr>
            </a:lvl1pPr>
            <a:lvl2pPr marL="236685" indent="0" algn="l" rtl="0" eaLnBrk="1" fontAlgn="base" hangingPunct="1">
              <a:lnSpc>
                <a:spcPct val="120000"/>
              </a:lnSpc>
              <a:spcBef>
                <a:spcPts val="0"/>
              </a:spcBef>
              <a:spcAft>
                <a:spcPts val="1260"/>
              </a:spcAft>
              <a:buClr>
                <a:schemeClr val="accent1"/>
              </a:buClr>
              <a:buSzPct val="90000"/>
              <a:buFont typeface="Arial"/>
              <a:buNone/>
              <a:defRPr sz="1575" b="0">
                <a:solidFill>
                  <a:schemeClr val="tx1"/>
                </a:solidFill>
                <a:latin typeface="+mn-lt"/>
              </a:defRPr>
            </a:lvl2pPr>
            <a:lvl3pPr marL="481703"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defRPr>
            </a:lvl3pPr>
            <a:lvl4pPr marL="720054"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cs typeface="Arial" charset="0"/>
              </a:defRPr>
            </a:lvl4pPr>
            <a:lvl5pPr marL="956739" indent="0" algn="l" rtl="0" eaLnBrk="1" fontAlgn="base" hangingPunct="1">
              <a:lnSpc>
                <a:spcPct val="120000"/>
              </a:lnSpc>
              <a:spcBef>
                <a:spcPts val="0"/>
              </a:spcBef>
              <a:spcAft>
                <a:spcPts val="1260"/>
              </a:spcAft>
              <a:buClr>
                <a:schemeClr val="accent1"/>
              </a:buClr>
              <a:buSzPct val="90000"/>
              <a:buFont typeface="Arial"/>
              <a:buNone/>
              <a:defRPr sz="1260" b="0">
                <a:solidFill>
                  <a:schemeClr val="tx1"/>
                </a:solidFill>
                <a:latin typeface="+mn-lt"/>
                <a:cs typeface="Arial" charset="0"/>
              </a:defRPr>
            </a:lvl5pPr>
            <a:lvl6pPr marL="2166828"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6pPr>
            <a:lvl7pPr marL="264686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7pPr>
            <a:lvl8pPr marL="3126900"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8pPr>
            <a:lvl9pPr marL="360693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9pPr>
          </a:lstStyle>
          <a:p>
            <a:pPr>
              <a:lnSpc>
                <a:spcPct val="100000"/>
              </a:lnSpc>
              <a:spcAft>
                <a:spcPts val="800"/>
              </a:spcAft>
              <a:buClr>
                <a:schemeClr val="bg1"/>
              </a:buClr>
            </a:pPr>
            <a:r>
              <a:rPr lang="en-US" sz="2800" b="1" kern="0" dirty="0">
                <a:latin typeface="Goudy Old Style" panose="02020502050305020303" pitchFamily="18" charset="0"/>
                <a:cs typeface="Times New Roman" panose="02020603050405020304" pitchFamily="18" charset="0"/>
              </a:rPr>
              <a:t>Tomorrow’s Talent Challenge</a:t>
            </a:r>
          </a:p>
          <a:p>
            <a:pPr>
              <a:lnSpc>
                <a:spcPct val="100000"/>
              </a:lnSpc>
              <a:spcAft>
                <a:spcPts val="0"/>
              </a:spcAft>
              <a:buClr>
                <a:schemeClr val="bg1"/>
              </a:buClr>
            </a:pPr>
            <a:r>
              <a:rPr lang="en-US" sz="1600" kern="0" baseline="30000" dirty="0">
                <a:latin typeface="Goudy Old Style" panose="02020502050305020303" pitchFamily="18" charset="0"/>
                <a:cs typeface="Times New Roman" panose="02020603050405020304" pitchFamily="18" charset="0"/>
              </a:rPr>
              <a:t>Marguerite Tortorello</a:t>
            </a:r>
          </a:p>
        </p:txBody>
      </p:sp>
      <p:sp>
        <p:nvSpPr>
          <p:cNvPr id="17" name="Rectangle 16"/>
          <p:cNvSpPr/>
          <p:nvPr/>
        </p:nvSpPr>
        <p:spPr>
          <a:xfrm>
            <a:off x="3799878" y="2861271"/>
            <a:ext cx="284052" cy="415498"/>
          </a:xfrm>
          <a:prstGeom prst="rect">
            <a:avLst/>
          </a:prstGeom>
        </p:spPr>
        <p:txBody>
          <a:bodyPr wrap="none">
            <a:spAutoFit/>
          </a:bodyPr>
          <a:lstStyle/>
          <a:p>
            <a:r>
              <a:rPr lang="en-US" sz="2100" kern="0" baseline="30000" dirty="0">
                <a:solidFill>
                  <a:srgbClr val="FAC809"/>
                </a:solidFill>
              </a:rPr>
              <a:t>1</a:t>
            </a:r>
            <a:endParaRPr lang="en-US" sz="2100" dirty="0"/>
          </a:p>
        </p:txBody>
      </p:sp>
      <p:sp>
        <p:nvSpPr>
          <p:cNvPr id="26" name="Rectangle 25"/>
          <p:cNvSpPr/>
          <p:nvPr/>
        </p:nvSpPr>
        <p:spPr>
          <a:xfrm>
            <a:off x="4393641" y="5123137"/>
            <a:ext cx="284052" cy="307777"/>
          </a:xfrm>
          <a:prstGeom prst="rect">
            <a:avLst/>
          </a:prstGeom>
        </p:spPr>
        <p:txBody>
          <a:bodyPr wrap="none">
            <a:spAutoFit/>
          </a:bodyPr>
          <a:lstStyle/>
          <a:p>
            <a:pPr>
              <a:buClr>
                <a:schemeClr val="bg1"/>
              </a:buClr>
            </a:pPr>
            <a:r>
              <a:rPr lang="en-US" sz="2100" kern="0" baseline="30000" dirty="0">
                <a:solidFill>
                  <a:schemeClr val="bg1"/>
                </a:solidFill>
              </a:rPr>
              <a:t>2</a:t>
            </a:r>
            <a:endParaRPr lang="en-US" sz="2100" u="sng" kern="0" baseline="30000" dirty="0">
              <a:solidFill>
                <a:schemeClr val="bg1"/>
              </a:solidFill>
            </a:endParaRPr>
          </a:p>
        </p:txBody>
      </p:sp>
    </p:spTree>
    <p:extLst>
      <p:ext uri="{BB962C8B-B14F-4D97-AF65-F5344CB8AC3E}">
        <p14:creationId xmlns:p14="http://schemas.microsoft.com/office/powerpoint/2010/main" val="39546727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6174325" y="2165233"/>
            <a:ext cx="5084064" cy="3112639"/>
          </a:xfrm>
          <a:prstGeom prst="rect">
            <a:avLst/>
          </a:prstGeom>
          <a:solidFill>
            <a:srgbClr val="004C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a:t>The Industry Has Hiring Headwinds </a:t>
            </a:r>
          </a:p>
        </p:txBody>
      </p:sp>
      <p:sp>
        <p:nvSpPr>
          <p:cNvPr id="3" name="Slide Number Placeholder 2"/>
          <p:cNvSpPr>
            <a:spLocks noGrp="1"/>
          </p:cNvSpPr>
          <p:nvPr>
            <p:ph type="sldNum" sz="quarter" idx="4294967295"/>
          </p:nvPr>
        </p:nvSpPr>
        <p:spPr/>
        <p:txBody>
          <a:bodyPr/>
          <a:lstStyle/>
          <a:p>
            <a:fld id="{FA06F0F5-DF6A-4E0E-AC03-6B0D0B0A1300}" type="slidenum">
              <a:rPr lang="en-US" sz="900" smtClean="0"/>
              <a:pPr/>
              <a:t>25</a:t>
            </a:fld>
            <a:endParaRPr lang="en-US" sz="900" dirty="0"/>
          </a:p>
        </p:txBody>
      </p:sp>
      <p:sp>
        <p:nvSpPr>
          <p:cNvPr id="10" name="Rectangle 9"/>
          <p:cNvSpPr/>
          <p:nvPr/>
        </p:nvSpPr>
        <p:spPr>
          <a:xfrm>
            <a:off x="6328749" y="2908668"/>
            <a:ext cx="4877383" cy="2246769"/>
          </a:xfrm>
          <a:prstGeom prst="rect">
            <a:avLst/>
          </a:prstGeom>
        </p:spPr>
        <p:txBody>
          <a:bodyPr wrap="square">
            <a:spAutoFit/>
          </a:bodyPr>
          <a:lstStyle/>
          <a:p>
            <a:r>
              <a:rPr lang="en-US" sz="2800" b="1" dirty="0">
                <a:solidFill>
                  <a:srgbClr val="F9C606"/>
                </a:solidFill>
              </a:rPr>
              <a:t>51% </a:t>
            </a:r>
            <a:r>
              <a:rPr lang="en-US" dirty="0">
                <a:solidFill>
                  <a:schemeClr val="bg1"/>
                </a:solidFill>
              </a:rPr>
              <a:t>say insurance agents only care about making money</a:t>
            </a:r>
            <a:r>
              <a:rPr lang="en-US" baseline="30000" dirty="0">
                <a:solidFill>
                  <a:schemeClr val="bg1"/>
                </a:solidFill>
              </a:rPr>
              <a:t>4</a:t>
            </a:r>
          </a:p>
          <a:p>
            <a:pPr>
              <a:spcBef>
                <a:spcPts val="1200"/>
              </a:spcBef>
            </a:pPr>
            <a:r>
              <a:rPr lang="en-US" sz="2800" b="1" dirty="0">
                <a:solidFill>
                  <a:srgbClr val="F9C606"/>
                </a:solidFill>
              </a:rPr>
              <a:t>39% </a:t>
            </a:r>
            <a:r>
              <a:rPr lang="en-US" dirty="0">
                <a:solidFill>
                  <a:schemeClr val="bg1"/>
                </a:solidFill>
              </a:rPr>
              <a:t>say there are a lack of</a:t>
            </a:r>
            <a:r>
              <a:rPr lang="en-US" dirty="0">
                <a:solidFill>
                  <a:schemeClr val="bg1"/>
                </a:solidFill>
                <a:latin typeface="+mj-lt"/>
              </a:rPr>
              <a:t> career options</a:t>
            </a:r>
            <a:r>
              <a:rPr lang="en-US" baseline="30000" dirty="0">
                <a:solidFill>
                  <a:schemeClr val="bg1"/>
                </a:solidFill>
              </a:rPr>
              <a:t>4</a:t>
            </a:r>
          </a:p>
          <a:p>
            <a:pPr>
              <a:spcBef>
                <a:spcPts val="1200"/>
              </a:spcBef>
            </a:pPr>
            <a:r>
              <a:rPr lang="en-US" sz="2800" b="1" dirty="0">
                <a:solidFill>
                  <a:srgbClr val="F9C606"/>
                </a:solidFill>
              </a:rPr>
              <a:t>30% </a:t>
            </a:r>
            <a:r>
              <a:rPr lang="en-US" dirty="0">
                <a:solidFill>
                  <a:schemeClr val="bg1"/>
                </a:solidFill>
              </a:rPr>
              <a:t>say my educational plans don’t apply to the industry</a:t>
            </a:r>
            <a:r>
              <a:rPr lang="en-US" baseline="30000" dirty="0">
                <a:solidFill>
                  <a:schemeClr val="bg1"/>
                </a:solidFill>
              </a:rPr>
              <a:t>5</a:t>
            </a:r>
          </a:p>
        </p:txBody>
      </p:sp>
      <p:sp>
        <p:nvSpPr>
          <p:cNvPr id="17" name="Rectangle 16"/>
          <p:cNvSpPr/>
          <p:nvPr/>
        </p:nvSpPr>
        <p:spPr>
          <a:xfrm>
            <a:off x="621795" y="1353169"/>
            <a:ext cx="5086658" cy="1243389"/>
          </a:xfrm>
          <a:prstGeom prst="rect">
            <a:avLst/>
          </a:prstGeom>
          <a:solidFill>
            <a:srgbClr val="004C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p:nvSpPr>
        <p:spPr>
          <a:xfrm>
            <a:off x="633617" y="2596562"/>
            <a:ext cx="1992008" cy="2681310"/>
          </a:xfrm>
          <a:prstGeom prst="rect">
            <a:avLst/>
          </a:prstGeom>
          <a:solidFill>
            <a:srgbClr val="4298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 Placeholder 2"/>
          <p:cNvSpPr txBox="1">
            <a:spLocks/>
          </p:cNvSpPr>
          <p:nvPr/>
        </p:nvSpPr>
        <p:spPr>
          <a:xfrm>
            <a:off x="621794" y="1454116"/>
            <a:ext cx="5086659" cy="1103857"/>
          </a:xfrm>
          <a:prstGeom prst="rect">
            <a:avLst/>
          </a:prstGeom>
        </p:spPr>
        <p:txBody>
          <a:bodyPr/>
          <a:lstStyle>
            <a:lvl1pPr marL="0" indent="0" algn="l" rtl="0" eaLnBrk="1" fontAlgn="base" hangingPunct="1">
              <a:lnSpc>
                <a:spcPct val="120000"/>
              </a:lnSpc>
              <a:spcBef>
                <a:spcPts val="0"/>
              </a:spcBef>
              <a:spcAft>
                <a:spcPts val="1260"/>
              </a:spcAft>
              <a:buClr>
                <a:schemeClr val="accent1"/>
              </a:buClr>
              <a:buSzPct val="90000"/>
              <a:buFont typeface="Arial"/>
              <a:buNone/>
              <a:defRPr sz="2100" b="0">
                <a:solidFill>
                  <a:schemeClr val="tx1"/>
                </a:solidFill>
                <a:latin typeface="+mn-lt"/>
                <a:ea typeface="+mn-ea"/>
                <a:cs typeface="+mn-cs"/>
              </a:defRPr>
            </a:lvl1pPr>
            <a:lvl2pPr marL="236685" indent="0" algn="l" rtl="0" eaLnBrk="1" fontAlgn="base" hangingPunct="1">
              <a:lnSpc>
                <a:spcPct val="120000"/>
              </a:lnSpc>
              <a:spcBef>
                <a:spcPts val="0"/>
              </a:spcBef>
              <a:spcAft>
                <a:spcPts val="1260"/>
              </a:spcAft>
              <a:buClr>
                <a:schemeClr val="accent1"/>
              </a:buClr>
              <a:buSzPct val="90000"/>
              <a:buFont typeface="Arial"/>
              <a:buNone/>
              <a:defRPr sz="1575" b="0">
                <a:solidFill>
                  <a:schemeClr val="tx1"/>
                </a:solidFill>
                <a:latin typeface="+mn-lt"/>
              </a:defRPr>
            </a:lvl2pPr>
            <a:lvl3pPr marL="481703"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defRPr>
            </a:lvl3pPr>
            <a:lvl4pPr marL="720054"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cs typeface="Arial" charset="0"/>
              </a:defRPr>
            </a:lvl4pPr>
            <a:lvl5pPr marL="956739" indent="0" algn="l" rtl="0" eaLnBrk="1" fontAlgn="base" hangingPunct="1">
              <a:lnSpc>
                <a:spcPct val="120000"/>
              </a:lnSpc>
              <a:spcBef>
                <a:spcPts val="0"/>
              </a:spcBef>
              <a:spcAft>
                <a:spcPts val="1260"/>
              </a:spcAft>
              <a:buClr>
                <a:schemeClr val="accent1"/>
              </a:buClr>
              <a:buSzPct val="90000"/>
              <a:buFont typeface="Arial"/>
              <a:buNone/>
              <a:defRPr sz="1260" b="0">
                <a:solidFill>
                  <a:schemeClr val="tx1"/>
                </a:solidFill>
                <a:latin typeface="+mn-lt"/>
                <a:cs typeface="Arial" charset="0"/>
              </a:defRPr>
            </a:lvl5pPr>
            <a:lvl6pPr marL="2166828"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6pPr>
            <a:lvl7pPr marL="264686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7pPr>
            <a:lvl8pPr marL="3126900"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8pPr>
            <a:lvl9pPr marL="360693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9pPr>
          </a:lstStyle>
          <a:p>
            <a:pPr algn="ctr">
              <a:lnSpc>
                <a:spcPct val="100000"/>
              </a:lnSpc>
              <a:buClr>
                <a:schemeClr val="bg1"/>
              </a:buClr>
            </a:pPr>
            <a:r>
              <a:rPr lang="en-US" sz="3000" b="1" kern="0" dirty="0">
                <a:solidFill>
                  <a:srgbClr val="FAC809"/>
                </a:solidFill>
              </a:rPr>
              <a:t>78% </a:t>
            </a:r>
            <a:r>
              <a:rPr lang="en-US" dirty="0">
                <a:solidFill>
                  <a:schemeClr val="bg1"/>
                </a:solidFill>
              </a:rPr>
              <a:t>of Millennials are </a:t>
            </a:r>
            <a:br>
              <a:rPr lang="en-US" dirty="0">
                <a:solidFill>
                  <a:schemeClr val="bg1"/>
                </a:solidFill>
              </a:rPr>
            </a:br>
            <a:r>
              <a:rPr lang="en-US" dirty="0">
                <a:solidFill>
                  <a:schemeClr val="bg1"/>
                </a:solidFill>
              </a:rPr>
              <a:t>unfamiliar with the industry</a:t>
            </a:r>
            <a:r>
              <a:rPr lang="en-US" baseline="30000" dirty="0">
                <a:solidFill>
                  <a:schemeClr val="bg1"/>
                </a:solidFill>
              </a:rPr>
              <a:t>3</a:t>
            </a:r>
            <a:endParaRPr lang="en-US" sz="2000" u="sng" kern="0" baseline="30000" dirty="0">
              <a:solidFill>
                <a:schemeClr val="bg1"/>
              </a:solidFill>
            </a:endParaRPr>
          </a:p>
        </p:txBody>
      </p:sp>
      <p:sp>
        <p:nvSpPr>
          <p:cNvPr id="23" name="Rectangle 22"/>
          <p:cNvSpPr/>
          <p:nvPr/>
        </p:nvSpPr>
        <p:spPr>
          <a:xfrm>
            <a:off x="2613804" y="2596562"/>
            <a:ext cx="3094649" cy="2681310"/>
          </a:xfrm>
          <a:prstGeom prst="rect">
            <a:avLst/>
          </a:prstGeom>
          <a:solidFill>
            <a:srgbClr val="F9C6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Placeholder 2"/>
          <p:cNvSpPr txBox="1">
            <a:spLocks/>
          </p:cNvSpPr>
          <p:nvPr/>
        </p:nvSpPr>
        <p:spPr>
          <a:xfrm>
            <a:off x="3435905" y="2799087"/>
            <a:ext cx="2263922" cy="2155257"/>
          </a:xfrm>
          <a:prstGeom prst="rect">
            <a:avLst/>
          </a:prstGeom>
        </p:spPr>
        <p:txBody>
          <a:bodyPr/>
          <a:lstStyle>
            <a:lvl1pPr marL="0" indent="0" algn="l" rtl="0" eaLnBrk="1" fontAlgn="base" hangingPunct="1">
              <a:lnSpc>
                <a:spcPct val="120000"/>
              </a:lnSpc>
              <a:spcBef>
                <a:spcPts val="0"/>
              </a:spcBef>
              <a:spcAft>
                <a:spcPts val="1260"/>
              </a:spcAft>
              <a:buClr>
                <a:schemeClr val="accent1"/>
              </a:buClr>
              <a:buSzPct val="90000"/>
              <a:buFont typeface="Arial"/>
              <a:buNone/>
              <a:defRPr sz="2100" b="0">
                <a:solidFill>
                  <a:schemeClr val="tx1"/>
                </a:solidFill>
                <a:latin typeface="+mn-lt"/>
                <a:ea typeface="+mn-ea"/>
                <a:cs typeface="+mn-cs"/>
              </a:defRPr>
            </a:lvl1pPr>
            <a:lvl2pPr marL="236685" indent="0" algn="l" rtl="0" eaLnBrk="1" fontAlgn="base" hangingPunct="1">
              <a:lnSpc>
                <a:spcPct val="120000"/>
              </a:lnSpc>
              <a:spcBef>
                <a:spcPts val="0"/>
              </a:spcBef>
              <a:spcAft>
                <a:spcPts val="1260"/>
              </a:spcAft>
              <a:buClr>
                <a:schemeClr val="accent1"/>
              </a:buClr>
              <a:buSzPct val="90000"/>
              <a:buFont typeface="Arial"/>
              <a:buNone/>
              <a:defRPr sz="1575" b="0">
                <a:solidFill>
                  <a:schemeClr val="tx1"/>
                </a:solidFill>
                <a:latin typeface="+mn-lt"/>
              </a:defRPr>
            </a:lvl2pPr>
            <a:lvl3pPr marL="481703"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defRPr>
            </a:lvl3pPr>
            <a:lvl4pPr marL="720054"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cs typeface="Arial" charset="0"/>
              </a:defRPr>
            </a:lvl4pPr>
            <a:lvl5pPr marL="956739" indent="0" algn="l" rtl="0" eaLnBrk="1" fontAlgn="base" hangingPunct="1">
              <a:lnSpc>
                <a:spcPct val="120000"/>
              </a:lnSpc>
              <a:spcBef>
                <a:spcPts val="0"/>
              </a:spcBef>
              <a:spcAft>
                <a:spcPts val="1260"/>
              </a:spcAft>
              <a:buClr>
                <a:schemeClr val="accent1"/>
              </a:buClr>
              <a:buSzPct val="90000"/>
              <a:buFont typeface="Arial"/>
              <a:buNone/>
              <a:defRPr sz="1260" b="0">
                <a:solidFill>
                  <a:schemeClr val="tx1"/>
                </a:solidFill>
                <a:latin typeface="+mn-lt"/>
                <a:cs typeface="Arial" charset="0"/>
              </a:defRPr>
            </a:lvl5pPr>
            <a:lvl6pPr marL="2166828"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6pPr>
            <a:lvl7pPr marL="264686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7pPr>
            <a:lvl8pPr marL="3126900"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8pPr>
            <a:lvl9pPr marL="360693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9pPr>
          </a:lstStyle>
          <a:p>
            <a:pPr>
              <a:lnSpc>
                <a:spcPct val="100000"/>
              </a:lnSpc>
              <a:buClr>
                <a:schemeClr val="bg1"/>
              </a:buClr>
            </a:pPr>
            <a:r>
              <a:rPr lang="en-US" dirty="0">
                <a:solidFill>
                  <a:srgbClr val="000000"/>
                </a:solidFill>
              </a:rPr>
              <a:t>Yet, they are forecasted </a:t>
            </a:r>
            <a:br>
              <a:rPr lang="en-US" dirty="0">
                <a:solidFill>
                  <a:srgbClr val="000000"/>
                </a:solidFill>
              </a:rPr>
            </a:br>
            <a:r>
              <a:rPr lang="en-US" dirty="0">
                <a:solidFill>
                  <a:srgbClr val="000000"/>
                </a:solidFill>
              </a:rPr>
              <a:t>to make up </a:t>
            </a:r>
            <a:br>
              <a:rPr lang="en-US" dirty="0">
                <a:solidFill>
                  <a:srgbClr val="000000"/>
                </a:solidFill>
                <a:latin typeface="Arial "/>
              </a:rPr>
            </a:br>
            <a:r>
              <a:rPr lang="en-US" sz="3000" b="1" kern="0" dirty="0">
                <a:solidFill>
                  <a:srgbClr val="004C9D"/>
                </a:solidFill>
              </a:rPr>
              <a:t>75% </a:t>
            </a:r>
            <a:r>
              <a:rPr lang="en-US" kern="0" dirty="0"/>
              <a:t>of the global workforce by 2025</a:t>
            </a:r>
            <a:r>
              <a:rPr lang="en-US" baseline="30000" dirty="0"/>
              <a:t>3</a:t>
            </a:r>
            <a:r>
              <a:rPr lang="en-US" kern="0" dirty="0"/>
              <a:t> </a:t>
            </a:r>
            <a:endParaRPr lang="en-US" u="sng" kern="0" baseline="30000" dirty="0"/>
          </a:p>
        </p:txBody>
      </p:sp>
      <p:sp>
        <p:nvSpPr>
          <p:cNvPr id="25" name="Isosceles Triangle 24"/>
          <p:cNvSpPr/>
          <p:nvPr/>
        </p:nvSpPr>
        <p:spPr>
          <a:xfrm rot="5400000">
            <a:off x="1615556" y="3577565"/>
            <a:ext cx="2681303" cy="719313"/>
          </a:xfrm>
          <a:prstGeom prst="triangle">
            <a:avLst/>
          </a:prstGeom>
          <a:solidFill>
            <a:srgbClr val="4298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Placeholder 2"/>
          <p:cNvSpPr txBox="1">
            <a:spLocks/>
          </p:cNvSpPr>
          <p:nvPr/>
        </p:nvSpPr>
        <p:spPr>
          <a:xfrm>
            <a:off x="753965" y="2790461"/>
            <a:ext cx="2054962" cy="1620450"/>
          </a:xfrm>
          <a:prstGeom prst="rect">
            <a:avLst/>
          </a:prstGeom>
        </p:spPr>
        <p:txBody>
          <a:bodyPr/>
          <a:lstStyle>
            <a:lvl1pPr marL="0" indent="0" algn="l" rtl="0" eaLnBrk="1" fontAlgn="base" hangingPunct="1">
              <a:lnSpc>
                <a:spcPct val="120000"/>
              </a:lnSpc>
              <a:spcBef>
                <a:spcPts val="0"/>
              </a:spcBef>
              <a:spcAft>
                <a:spcPts val="1260"/>
              </a:spcAft>
              <a:buClr>
                <a:schemeClr val="accent1"/>
              </a:buClr>
              <a:buSzPct val="90000"/>
              <a:buFont typeface="Arial"/>
              <a:buNone/>
              <a:defRPr sz="2100" b="0">
                <a:solidFill>
                  <a:schemeClr val="tx1"/>
                </a:solidFill>
                <a:latin typeface="+mn-lt"/>
                <a:ea typeface="+mn-ea"/>
                <a:cs typeface="+mn-cs"/>
              </a:defRPr>
            </a:lvl1pPr>
            <a:lvl2pPr marL="236685" indent="0" algn="l" rtl="0" eaLnBrk="1" fontAlgn="base" hangingPunct="1">
              <a:lnSpc>
                <a:spcPct val="120000"/>
              </a:lnSpc>
              <a:spcBef>
                <a:spcPts val="0"/>
              </a:spcBef>
              <a:spcAft>
                <a:spcPts val="1260"/>
              </a:spcAft>
              <a:buClr>
                <a:schemeClr val="accent1"/>
              </a:buClr>
              <a:buSzPct val="90000"/>
              <a:buFont typeface="Arial"/>
              <a:buNone/>
              <a:defRPr sz="1575" b="0">
                <a:solidFill>
                  <a:schemeClr val="tx1"/>
                </a:solidFill>
                <a:latin typeface="+mn-lt"/>
              </a:defRPr>
            </a:lvl2pPr>
            <a:lvl3pPr marL="481703"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defRPr>
            </a:lvl3pPr>
            <a:lvl4pPr marL="720054"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cs typeface="Arial" charset="0"/>
              </a:defRPr>
            </a:lvl4pPr>
            <a:lvl5pPr marL="956739" indent="0" algn="l" rtl="0" eaLnBrk="1" fontAlgn="base" hangingPunct="1">
              <a:lnSpc>
                <a:spcPct val="120000"/>
              </a:lnSpc>
              <a:spcBef>
                <a:spcPts val="0"/>
              </a:spcBef>
              <a:spcAft>
                <a:spcPts val="1260"/>
              </a:spcAft>
              <a:buClr>
                <a:schemeClr val="accent1"/>
              </a:buClr>
              <a:buSzPct val="90000"/>
              <a:buFont typeface="Arial"/>
              <a:buNone/>
              <a:defRPr sz="1260" b="0">
                <a:solidFill>
                  <a:schemeClr val="tx1"/>
                </a:solidFill>
                <a:latin typeface="+mn-lt"/>
                <a:cs typeface="Arial" charset="0"/>
              </a:defRPr>
            </a:lvl5pPr>
            <a:lvl6pPr marL="2166828"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6pPr>
            <a:lvl7pPr marL="264686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7pPr>
            <a:lvl8pPr marL="3126900"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8pPr>
            <a:lvl9pPr marL="360693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9pPr>
          </a:lstStyle>
          <a:p>
            <a:pPr>
              <a:lnSpc>
                <a:spcPct val="100000"/>
              </a:lnSpc>
            </a:pPr>
            <a:r>
              <a:rPr lang="en-US" sz="2000" b="1" kern="0" dirty="0">
                <a:solidFill>
                  <a:srgbClr val="FAC809"/>
                </a:solidFill>
              </a:rPr>
              <a:t>Less than </a:t>
            </a:r>
            <a:r>
              <a:rPr lang="en-US" sz="3000" b="1" kern="0" dirty="0">
                <a:solidFill>
                  <a:srgbClr val="FAC809"/>
                </a:solidFill>
              </a:rPr>
              <a:t>4%</a:t>
            </a:r>
            <a:r>
              <a:rPr lang="en-US" sz="3000" kern="0" baseline="30000" dirty="0">
                <a:solidFill>
                  <a:srgbClr val="FAC809"/>
                </a:solidFill>
              </a:rPr>
              <a:t> </a:t>
            </a:r>
            <a:r>
              <a:rPr lang="en-US" dirty="0">
                <a:solidFill>
                  <a:schemeClr val="bg1"/>
                </a:solidFill>
              </a:rPr>
              <a:t>Millennials would consider working in insurance</a:t>
            </a:r>
            <a:r>
              <a:rPr lang="en-US" baseline="30000" dirty="0">
                <a:solidFill>
                  <a:schemeClr val="bg1"/>
                </a:solidFill>
              </a:rPr>
              <a:t>3</a:t>
            </a:r>
          </a:p>
        </p:txBody>
      </p:sp>
      <p:sp>
        <p:nvSpPr>
          <p:cNvPr id="26" name="Rectangle 25"/>
          <p:cNvSpPr/>
          <p:nvPr/>
        </p:nvSpPr>
        <p:spPr>
          <a:xfrm>
            <a:off x="6171731" y="1366753"/>
            <a:ext cx="5086658" cy="873784"/>
          </a:xfrm>
          <a:prstGeom prst="rect">
            <a:avLst/>
          </a:prstGeom>
          <a:solidFill>
            <a:srgbClr val="F9C6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Isosceles Triangle 28"/>
          <p:cNvSpPr/>
          <p:nvPr/>
        </p:nvSpPr>
        <p:spPr>
          <a:xfrm rot="10800000">
            <a:off x="6176919" y="2223382"/>
            <a:ext cx="5084064" cy="719313"/>
          </a:xfrm>
          <a:prstGeom prst="triangle">
            <a:avLst/>
          </a:prstGeom>
          <a:solidFill>
            <a:srgbClr val="F9C6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Placeholder 2"/>
          <p:cNvSpPr txBox="1">
            <a:spLocks/>
          </p:cNvSpPr>
          <p:nvPr/>
        </p:nvSpPr>
        <p:spPr>
          <a:xfrm>
            <a:off x="6174324" y="1459871"/>
            <a:ext cx="5086659" cy="1103857"/>
          </a:xfrm>
          <a:prstGeom prst="rect">
            <a:avLst/>
          </a:prstGeom>
        </p:spPr>
        <p:txBody>
          <a:bodyPr/>
          <a:lstStyle>
            <a:lvl1pPr marL="0" indent="0" algn="l" rtl="0" eaLnBrk="1" fontAlgn="base" hangingPunct="1">
              <a:lnSpc>
                <a:spcPct val="120000"/>
              </a:lnSpc>
              <a:spcBef>
                <a:spcPts val="0"/>
              </a:spcBef>
              <a:spcAft>
                <a:spcPts val="1260"/>
              </a:spcAft>
              <a:buClr>
                <a:schemeClr val="accent1"/>
              </a:buClr>
              <a:buSzPct val="90000"/>
              <a:buFont typeface="Arial"/>
              <a:buNone/>
              <a:defRPr sz="2100" b="0">
                <a:solidFill>
                  <a:schemeClr val="tx1"/>
                </a:solidFill>
                <a:latin typeface="+mn-lt"/>
                <a:ea typeface="+mn-ea"/>
                <a:cs typeface="+mn-cs"/>
              </a:defRPr>
            </a:lvl1pPr>
            <a:lvl2pPr marL="236685" indent="0" algn="l" rtl="0" eaLnBrk="1" fontAlgn="base" hangingPunct="1">
              <a:lnSpc>
                <a:spcPct val="120000"/>
              </a:lnSpc>
              <a:spcBef>
                <a:spcPts val="0"/>
              </a:spcBef>
              <a:spcAft>
                <a:spcPts val="1260"/>
              </a:spcAft>
              <a:buClr>
                <a:schemeClr val="accent1"/>
              </a:buClr>
              <a:buSzPct val="90000"/>
              <a:buFont typeface="Arial"/>
              <a:buNone/>
              <a:defRPr sz="1575" b="0">
                <a:solidFill>
                  <a:schemeClr val="tx1"/>
                </a:solidFill>
                <a:latin typeface="+mn-lt"/>
              </a:defRPr>
            </a:lvl2pPr>
            <a:lvl3pPr marL="481703"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defRPr>
            </a:lvl3pPr>
            <a:lvl4pPr marL="720054"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cs typeface="Arial" charset="0"/>
              </a:defRPr>
            </a:lvl4pPr>
            <a:lvl5pPr marL="956739" indent="0" algn="l" rtl="0" eaLnBrk="1" fontAlgn="base" hangingPunct="1">
              <a:lnSpc>
                <a:spcPct val="120000"/>
              </a:lnSpc>
              <a:spcBef>
                <a:spcPts val="0"/>
              </a:spcBef>
              <a:spcAft>
                <a:spcPts val="1260"/>
              </a:spcAft>
              <a:buClr>
                <a:schemeClr val="accent1"/>
              </a:buClr>
              <a:buSzPct val="90000"/>
              <a:buFont typeface="Arial"/>
              <a:buNone/>
              <a:defRPr sz="1260" b="0">
                <a:solidFill>
                  <a:schemeClr val="tx1"/>
                </a:solidFill>
                <a:latin typeface="+mn-lt"/>
                <a:cs typeface="Arial" charset="0"/>
              </a:defRPr>
            </a:lvl5pPr>
            <a:lvl6pPr marL="2166828"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6pPr>
            <a:lvl7pPr marL="264686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7pPr>
            <a:lvl8pPr marL="3126900"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8pPr>
            <a:lvl9pPr marL="360693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9pPr>
          </a:lstStyle>
          <a:p>
            <a:pPr algn="ctr">
              <a:lnSpc>
                <a:spcPct val="100000"/>
              </a:lnSpc>
              <a:buClr>
                <a:schemeClr val="bg1"/>
              </a:buClr>
            </a:pPr>
            <a:r>
              <a:rPr lang="en-US" sz="3000" b="1" kern="0" dirty="0">
                <a:solidFill>
                  <a:srgbClr val="004C9D"/>
                </a:solidFill>
              </a:rPr>
              <a:t>78% </a:t>
            </a:r>
            <a:r>
              <a:rPr lang="en-US" dirty="0"/>
              <a:t>of women and </a:t>
            </a:r>
            <a:r>
              <a:rPr lang="en-US" sz="2400" b="1" kern="0" dirty="0">
                <a:solidFill>
                  <a:srgbClr val="004C9D"/>
                </a:solidFill>
              </a:rPr>
              <a:t>68% </a:t>
            </a:r>
            <a:r>
              <a:rPr lang="en-US" dirty="0"/>
              <a:t>of men </a:t>
            </a:r>
            <a:br>
              <a:rPr lang="en-US" dirty="0"/>
            </a:br>
            <a:r>
              <a:rPr lang="en-US" dirty="0"/>
              <a:t>say insurance is </a:t>
            </a:r>
            <a:br>
              <a:rPr lang="en-US" dirty="0"/>
            </a:br>
            <a:r>
              <a:rPr lang="en-US" dirty="0"/>
              <a:t>too boring</a:t>
            </a:r>
            <a:r>
              <a:rPr lang="en-US" sz="2000" baseline="30000" dirty="0"/>
              <a:t>6</a:t>
            </a:r>
            <a:endParaRPr lang="en-US" sz="2000" u="sng" kern="0" baseline="30000" dirty="0"/>
          </a:p>
        </p:txBody>
      </p:sp>
      <p:sp>
        <p:nvSpPr>
          <p:cNvPr id="20" name="Text Placeholder 3"/>
          <p:cNvSpPr>
            <a:spLocks noGrp="1"/>
          </p:cNvSpPr>
          <p:nvPr>
            <p:ph type="body" sz="quarter" idx="14"/>
          </p:nvPr>
        </p:nvSpPr>
        <p:spPr>
          <a:xfrm>
            <a:off x="365061" y="6199632"/>
            <a:ext cx="8288402" cy="658368"/>
          </a:xfrm>
        </p:spPr>
        <p:txBody>
          <a:bodyPr/>
          <a:lstStyle/>
          <a:p>
            <a:r>
              <a:rPr lang="en-US" baseline="30000" dirty="0">
                <a:solidFill>
                  <a:srgbClr val="666666"/>
                </a:solidFill>
              </a:rPr>
              <a:t>3</a:t>
            </a:r>
            <a:r>
              <a:rPr lang="en-US" dirty="0"/>
              <a:t> </a:t>
            </a:r>
            <a:r>
              <a:rPr lang="en-US" dirty="0">
                <a:hlinkClick r:id="rId2"/>
              </a:rPr>
              <a:t>https://www.insurancebusinessmag.com/ca/news/breaking-news/report-reveals-truth-about-how-many-millennials-want-to-work-in-insurance-227021.aspx</a:t>
            </a:r>
            <a:endParaRPr lang="en-US" dirty="0"/>
          </a:p>
          <a:p>
            <a:r>
              <a:rPr lang="en-US" baseline="30000" dirty="0">
                <a:solidFill>
                  <a:srgbClr val="666666"/>
                </a:solidFill>
              </a:rPr>
              <a:t>4</a:t>
            </a:r>
            <a:r>
              <a:rPr lang="en-US" dirty="0">
                <a:solidFill>
                  <a:srgbClr val="666666"/>
                </a:solidFill>
              </a:rPr>
              <a:t> </a:t>
            </a:r>
            <a:r>
              <a:rPr lang="en-US" dirty="0">
                <a:hlinkClick r:id="rId3"/>
              </a:rPr>
              <a:t>https://www.forbes.com/sites/larissafaw/2015/11/30/millennials-just-dont-want-to-be-insurance-agents/?sh=78e294a91838</a:t>
            </a:r>
            <a:r>
              <a:rPr lang="en-US" dirty="0">
                <a:solidFill>
                  <a:srgbClr val="666666"/>
                </a:solidFill>
              </a:rPr>
              <a:t>.</a:t>
            </a:r>
          </a:p>
          <a:p>
            <a:r>
              <a:rPr lang="en-US" baseline="30000" dirty="0">
                <a:solidFill>
                  <a:srgbClr val="666666"/>
                </a:solidFill>
              </a:rPr>
              <a:t>5</a:t>
            </a:r>
            <a:r>
              <a:rPr lang="en-US" dirty="0">
                <a:solidFill>
                  <a:srgbClr val="666666"/>
                </a:solidFill>
              </a:rPr>
              <a:t> </a:t>
            </a:r>
            <a:r>
              <a:rPr lang="en-US" dirty="0">
                <a:hlinkClick r:id="rId4"/>
              </a:rPr>
              <a:t>https://www.theinstitutes.org/doc/Millennial-Generation-Survey-Report.pdf</a:t>
            </a:r>
            <a:endParaRPr lang="en-US" dirty="0"/>
          </a:p>
          <a:p>
            <a:endParaRPr lang="en-US" dirty="0"/>
          </a:p>
          <a:p>
            <a:endParaRPr lang="en-US" dirty="0"/>
          </a:p>
        </p:txBody>
      </p:sp>
    </p:spTree>
    <p:extLst>
      <p:ext uri="{BB962C8B-B14F-4D97-AF65-F5344CB8AC3E}">
        <p14:creationId xmlns:p14="http://schemas.microsoft.com/office/powerpoint/2010/main" val="18734840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Once a LOMA Learner, Always a LOMA Learner </a:t>
            </a:r>
          </a:p>
        </p:txBody>
      </p:sp>
      <p:sp>
        <p:nvSpPr>
          <p:cNvPr id="3" name="Slide Number Placeholder 2"/>
          <p:cNvSpPr>
            <a:spLocks noGrp="1"/>
          </p:cNvSpPr>
          <p:nvPr>
            <p:ph type="sldNum" sz="quarter" idx="4294967295"/>
          </p:nvPr>
        </p:nvSpPr>
        <p:spPr/>
        <p:txBody>
          <a:bodyPr/>
          <a:lstStyle/>
          <a:p>
            <a:fld id="{FA06F0F5-DF6A-4E0E-AC03-6B0D0B0A1300}" type="slidenum">
              <a:rPr lang="en-US" sz="900" smtClean="0">
                <a:latin typeface="+mj-lt"/>
              </a:rPr>
              <a:pPr/>
              <a:t>26</a:t>
            </a:fld>
            <a:endParaRPr lang="en-US" sz="900" dirty="0">
              <a:latin typeface="+mj-lt"/>
            </a:endParaRPr>
          </a:p>
        </p:txBody>
      </p:sp>
      <p:sp>
        <p:nvSpPr>
          <p:cNvPr id="6" name="Slide Number Placeholder 2"/>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26</a:t>
            </a:fld>
            <a:endParaRPr lang="en-US" sz="900" dirty="0"/>
          </a:p>
        </p:txBody>
      </p:sp>
      <p:graphicFrame>
        <p:nvGraphicFramePr>
          <p:cNvPr id="17" name="Object 16"/>
          <p:cNvGraphicFramePr>
            <a:graphicFrameLocks noChangeAspect="1"/>
          </p:cNvGraphicFramePr>
          <p:nvPr/>
        </p:nvGraphicFramePr>
        <p:xfrm>
          <a:off x="8360301" y="3450944"/>
          <a:ext cx="3269724" cy="2185670"/>
        </p:xfrm>
        <a:graphic>
          <a:graphicData uri="http://schemas.openxmlformats.org/presentationml/2006/ole">
            <mc:AlternateContent xmlns:mc="http://schemas.openxmlformats.org/markup-compatibility/2006">
              <mc:Choice xmlns:v="urn:schemas-microsoft-com:vml" Requires="v">
                <p:oleObj r:id="rId2" imgW="5320440" imgH="3555360" progId="">
                  <p:embed/>
                </p:oleObj>
              </mc:Choice>
              <mc:Fallback>
                <p:oleObj r:id="rId2" imgW="5320440" imgH="3555360" progId="">
                  <p:embed/>
                  <p:pic>
                    <p:nvPicPr>
                      <p:cNvPr id="17" name="Object 16"/>
                      <p:cNvPicPr/>
                      <p:nvPr/>
                    </p:nvPicPr>
                    <p:blipFill>
                      <a:blip r:embed="rId3"/>
                      <a:stretch>
                        <a:fillRect/>
                      </a:stretch>
                    </p:blipFill>
                    <p:spPr>
                      <a:xfrm>
                        <a:off x="8360301" y="3450944"/>
                        <a:ext cx="3269724" cy="2185670"/>
                      </a:xfrm>
                      <a:prstGeom prst="rect">
                        <a:avLst/>
                      </a:prstGeom>
                    </p:spPr>
                  </p:pic>
                </p:oleObj>
              </mc:Fallback>
            </mc:AlternateContent>
          </a:graphicData>
        </a:graphic>
      </p:graphicFrame>
      <p:graphicFrame>
        <p:nvGraphicFramePr>
          <p:cNvPr id="18" name="Object 17"/>
          <p:cNvGraphicFramePr>
            <a:graphicFrameLocks noChangeAspect="1"/>
          </p:cNvGraphicFramePr>
          <p:nvPr/>
        </p:nvGraphicFramePr>
        <p:xfrm>
          <a:off x="8360301" y="1226688"/>
          <a:ext cx="3269724" cy="2177864"/>
        </p:xfrm>
        <a:graphic>
          <a:graphicData uri="http://schemas.openxmlformats.org/presentationml/2006/ole">
            <mc:AlternateContent xmlns:mc="http://schemas.openxmlformats.org/markup-compatibility/2006">
              <mc:Choice xmlns:v="urn:schemas-microsoft-com:vml" Requires="v">
                <p:oleObj r:id="rId4" imgW="5320440" imgH="3542760" progId="">
                  <p:embed/>
                </p:oleObj>
              </mc:Choice>
              <mc:Fallback>
                <p:oleObj r:id="rId4" imgW="5320440" imgH="3542760" progId="">
                  <p:embed/>
                  <p:pic>
                    <p:nvPicPr>
                      <p:cNvPr id="18" name="Object 17"/>
                      <p:cNvPicPr/>
                      <p:nvPr/>
                    </p:nvPicPr>
                    <p:blipFill>
                      <a:blip r:embed="rId5"/>
                      <a:stretch>
                        <a:fillRect/>
                      </a:stretch>
                    </p:blipFill>
                    <p:spPr>
                      <a:xfrm>
                        <a:off x="8360301" y="1226688"/>
                        <a:ext cx="3269724" cy="2177864"/>
                      </a:xfrm>
                      <a:prstGeom prst="rect">
                        <a:avLst/>
                      </a:prstGeom>
                    </p:spPr>
                  </p:pic>
                </p:oleObj>
              </mc:Fallback>
            </mc:AlternateContent>
          </a:graphicData>
        </a:graphic>
      </p:graphicFrame>
      <p:pic>
        <p:nvPicPr>
          <p:cNvPr id="21" name="Picture 20" descr="Picture"/>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flipH="1">
            <a:off x="468068" y="1229234"/>
            <a:ext cx="3970581" cy="4409565"/>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24"/>
          <p:cNvSpPr/>
          <p:nvPr/>
        </p:nvSpPr>
        <p:spPr>
          <a:xfrm>
            <a:off x="4504221" y="1228725"/>
            <a:ext cx="3782530" cy="2171700"/>
          </a:xfrm>
          <a:prstGeom prst="rect">
            <a:avLst/>
          </a:prstGeom>
          <a:solidFill>
            <a:srgbClr val="F9C6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4513746" y="3453939"/>
            <a:ext cx="3782530" cy="2186074"/>
          </a:xfrm>
          <a:prstGeom prst="rect">
            <a:avLst/>
          </a:prstGeom>
          <a:solidFill>
            <a:srgbClr val="005F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4647064" y="3629573"/>
            <a:ext cx="3630161" cy="1754326"/>
          </a:xfrm>
          <a:prstGeom prst="rect">
            <a:avLst/>
          </a:prstGeom>
        </p:spPr>
        <p:txBody>
          <a:bodyPr wrap="square">
            <a:spAutoFit/>
          </a:bodyPr>
          <a:lstStyle/>
          <a:p>
            <a:r>
              <a:rPr lang="en-US" sz="2000" dirty="0">
                <a:solidFill>
                  <a:schemeClr val="bg1"/>
                </a:solidFill>
                <a:latin typeface="+mj-lt"/>
                <a:ea typeface="Calibri" panose="020F0502020204030204" pitchFamily="34" charset="0"/>
              </a:rPr>
              <a:t>About </a:t>
            </a:r>
            <a:r>
              <a:rPr lang="en-US" sz="2800" b="1" dirty="0">
                <a:solidFill>
                  <a:srgbClr val="F9C606"/>
                </a:solidFill>
                <a:latin typeface="+mj-lt"/>
                <a:ea typeface="Calibri" panose="020F0502020204030204" pitchFamily="34" charset="0"/>
              </a:rPr>
              <a:t>80%</a:t>
            </a:r>
            <a:r>
              <a:rPr lang="en-US" sz="2000" dirty="0">
                <a:solidFill>
                  <a:schemeClr val="bg1"/>
                </a:solidFill>
                <a:latin typeface="+mj-lt"/>
                <a:ea typeface="Calibri" panose="020F0502020204030204" pitchFamily="34" charset="0"/>
              </a:rPr>
              <a:t> of those with a LOMA credential indicated they were </a:t>
            </a:r>
            <a:r>
              <a:rPr lang="en-US" sz="2000" b="1" dirty="0">
                <a:solidFill>
                  <a:srgbClr val="F9C606"/>
                </a:solidFill>
                <a:latin typeface="+mj-lt"/>
                <a:ea typeface="Calibri" panose="020F0502020204030204" pitchFamily="34" charset="0"/>
              </a:rPr>
              <a:t>enthusiastic</a:t>
            </a:r>
            <a:r>
              <a:rPr lang="en-US" sz="2000" dirty="0">
                <a:solidFill>
                  <a:schemeClr val="bg1"/>
                </a:solidFill>
                <a:latin typeface="+mj-lt"/>
                <a:ea typeface="Calibri" panose="020F0502020204030204" pitchFamily="34" charset="0"/>
              </a:rPr>
              <a:t> about pursuing more professional development with LOMA</a:t>
            </a:r>
            <a:endParaRPr lang="en-US" sz="2000" dirty="0">
              <a:solidFill>
                <a:schemeClr val="bg1"/>
              </a:solidFill>
              <a:latin typeface="+mj-lt"/>
            </a:endParaRPr>
          </a:p>
        </p:txBody>
      </p:sp>
      <p:sp>
        <p:nvSpPr>
          <p:cNvPr id="30" name="Rectangle 29"/>
          <p:cNvSpPr/>
          <p:nvPr/>
        </p:nvSpPr>
        <p:spPr>
          <a:xfrm>
            <a:off x="4656590" y="1524000"/>
            <a:ext cx="3353936" cy="1541319"/>
          </a:xfrm>
          <a:prstGeom prst="rect">
            <a:avLst/>
          </a:prstGeom>
        </p:spPr>
        <p:txBody>
          <a:bodyPr wrap="square">
            <a:spAutoFit/>
          </a:bodyPr>
          <a:lstStyle/>
          <a:p>
            <a:pPr marR="0" lvl="0" algn="r">
              <a:lnSpc>
                <a:spcPct val="107000"/>
              </a:lnSpc>
              <a:spcBef>
                <a:spcPts val="0"/>
              </a:spcBef>
              <a:spcAft>
                <a:spcPts val="800"/>
              </a:spcAft>
            </a:pPr>
            <a:r>
              <a:rPr lang="en-US" sz="2800" b="1" dirty="0">
                <a:solidFill>
                  <a:srgbClr val="005F9F"/>
                </a:solidFill>
                <a:latin typeface="+mj-lt"/>
                <a:ea typeface="Calibri" panose="020F0502020204030204" pitchFamily="34" charset="0"/>
                <a:cs typeface="Calibri" panose="020F0502020204030204" pitchFamily="34" charset="0"/>
              </a:rPr>
              <a:t>77%</a:t>
            </a:r>
            <a:r>
              <a:rPr lang="en-US" sz="2000" b="1" dirty="0">
                <a:solidFill>
                  <a:srgbClr val="005F9F"/>
                </a:solidFill>
                <a:latin typeface="+mj-lt"/>
                <a:ea typeface="Calibri" panose="020F0502020204030204" pitchFamily="34" charset="0"/>
                <a:cs typeface="Calibri" panose="020F0502020204030204" pitchFamily="34" charset="0"/>
              </a:rPr>
              <a:t> </a:t>
            </a:r>
            <a:r>
              <a:rPr lang="en-US" sz="2000" dirty="0">
                <a:latin typeface="+mj-lt"/>
                <a:ea typeface="Calibri" panose="020F0502020204030204" pitchFamily="34" charset="0"/>
                <a:cs typeface="Calibri" panose="020F0502020204030204" pitchFamily="34" charset="0"/>
              </a:rPr>
              <a:t>of respondents who have taken a LOMA course went on to </a:t>
            </a:r>
            <a:r>
              <a:rPr lang="en-US" sz="2000" b="1" dirty="0">
                <a:solidFill>
                  <a:srgbClr val="005F9F"/>
                </a:solidFill>
                <a:latin typeface="+mj-lt"/>
                <a:ea typeface="Calibri" panose="020F0502020204030204" pitchFamily="34" charset="0"/>
                <a:cs typeface="Calibri" panose="020F0502020204030204" pitchFamily="34" charset="0"/>
              </a:rPr>
              <a:t>earn</a:t>
            </a:r>
            <a:r>
              <a:rPr lang="en-US" sz="2000" dirty="0">
                <a:latin typeface="+mj-lt"/>
                <a:ea typeface="Calibri" panose="020F0502020204030204" pitchFamily="34" charset="0"/>
                <a:cs typeface="Calibri" panose="020F0502020204030204" pitchFamily="34" charset="0"/>
              </a:rPr>
              <a:t> a LOMA certificate or designation</a:t>
            </a:r>
            <a:endParaRPr lang="en-US" sz="2000" dirty="0">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920006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395412" y="1413352"/>
            <a:ext cx="9367836" cy="3425348"/>
            <a:chOff x="1395412" y="1524000"/>
            <a:chExt cx="9367836" cy="3425348"/>
          </a:xfrm>
        </p:grpSpPr>
        <p:grpSp>
          <p:nvGrpSpPr>
            <p:cNvPr id="3" name="Group 2"/>
            <p:cNvGrpSpPr/>
            <p:nvPr/>
          </p:nvGrpSpPr>
          <p:grpSpPr>
            <a:xfrm>
              <a:off x="1395412" y="1524000"/>
              <a:ext cx="9348788" cy="2533651"/>
              <a:chOff x="2483346" y="1524000"/>
              <a:chExt cx="7109270" cy="3314701"/>
            </a:xfrm>
          </p:grpSpPr>
          <p:sp>
            <p:nvSpPr>
              <p:cNvPr id="29" name="Rectangle 28"/>
              <p:cNvSpPr/>
              <p:nvPr/>
            </p:nvSpPr>
            <p:spPr>
              <a:xfrm>
                <a:off x="2483346" y="1524001"/>
                <a:ext cx="3038552" cy="3314700"/>
              </a:xfrm>
              <a:prstGeom prst="rect">
                <a:avLst/>
              </a:prstGeom>
              <a:solidFill>
                <a:srgbClr val="129D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31" name="Rectangle 30"/>
              <p:cNvSpPr/>
              <p:nvPr/>
            </p:nvSpPr>
            <p:spPr>
              <a:xfrm>
                <a:off x="5558114" y="1524000"/>
                <a:ext cx="4034502" cy="3314700"/>
              </a:xfrm>
              <a:prstGeom prst="rect">
                <a:avLst/>
              </a:prstGeom>
              <a:solidFill>
                <a:srgbClr val="005F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sp>
          <p:nvSpPr>
            <p:cNvPr id="33" name="Isosceles Triangle 32"/>
            <p:cNvSpPr/>
            <p:nvPr/>
          </p:nvSpPr>
          <p:spPr>
            <a:xfrm rot="10800000">
              <a:off x="1438273" y="4099402"/>
              <a:ext cx="9324975" cy="849946"/>
            </a:xfrm>
            <a:prstGeom prst="triangle">
              <a:avLst/>
            </a:prstGeom>
            <a:solidFill>
              <a:srgbClr val="F9C6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sp>
        <p:nvSpPr>
          <p:cNvPr id="2" name="Title 1"/>
          <p:cNvSpPr>
            <a:spLocks noGrp="1"/>
          </p:cNvSpPr>
          <p:nvPr>
            <p:ph type="title"/>
          </p:nvPr>
        </p:nvSpPr>
        <p:spPr/>
        <p:txBody>
          <a:bodyPr/>
          <a:lstStyle/>
          <a:p>
            <a:r>
              <a:rPr lang="en-US" dirty="0">
                <a:latin typeface="+mj-lt"/>
              </a:rPr>
              <a:t>Value Is Established; Leader Action Is Inconsistent</a:t>
            </a:r>
          </a:p>
        </p:txBody>
      </p:sp>
      <p:sp>
        <p:nvSpPr>
          <p:cNvPr id="8" name="Rectangle 7"/>
          <p:cNvSpPr/>
          <p:nvPr/>
        </p:nvSpPr>
        <p:spPr>
          <a:xfrm>
            <a:off x="1695450" y="1873020"/>
            <a:ext cx="3667126" cy="1541319"/>
          </a:xfrm>
          <a:prstGeom prst="rect">
            <a:avLst/>
          </a:prstGeom>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800" b="1" i="0" u="none" strike="noStrike" kern="1200" cap="none" spc="0" normalizeH="0" baseline="0" noProof="0" dirty="0">
                <a:ln>
                  <a:noFill/>
                </a:ln>
                <a:solidFill>
                  <a:srgbClr val="FFFFFF"/>
                </a:solidFill>
                <a:effectLst/>
                <a:uLnTx/>
                <a:uFillTx/>
                <a:latin typeface="Arial" panose="020B0604020202020204"/>
                <a:ea typeface="Calibri" panose="020F0502020204030204" pitchFamily="34" charset="0"/>
                <a:cs typeface="Calibri" panose="020F0502020204030204" pitchFamily="34" charset="0"/>
              </a:rPr>
              <a:t>94% of leaders</a:t>
            </a:r>
            <a:br>
              <a:rPr kumimoji="0" lang="en-US" sz="2800" b="0" i="0" u="none" strike="noStrike" kern="1200" cap="none" spc="0" normalizeH="0" baseline="0" noProof="0" dirty="0">
                <a:ln>
                  <a:noFill/>
                </a:ln>
                <a:solidFill>
                  <a:srgbClr val="000000"/>
                </a:solidFill>
                <a:effectLst/>
                <a:uLnTx/>
                <a:uFillTx/>
                <a:latin typeface="Arial" panose="020B0604020202020204"/>
                <a:ea typeface="Calibri" panose="020F0502020204030204" pitchFamily="34" charset="0"/>
                <a:cs typeface="Times New Roman" panose="02020603050405020304" pitchFamily="18" charset="0"/>
              </a:rPr>
            </a:br>
            <a:r>
              <a:rPr kumimoji="0" lang="en-US" sz="2000" b="0" i="0" u="none" strike="noStrike" kern="1200" cap="none" spc="0" normalizeH="0" baseline="0" noProof="0" dirty="0">
                <a:ln>
                  <a:noFill/>
                </a:ln>
                <a:solidFill>
                  <a:srgbClr val="000000"/>
                </a:solidFill>
                <a:effectLst/>
                <a:uLnTx/>
                <a:uFillTx/>
                <a:latin typeface="Arial" panose="020B0604020202020204"/>
                <a:ea typeface="Calibri" panose="020F0502020204030204" pitchFamily="34" charset="0"/>
                <a:cs typeface="Calibri" panose="020F0502020204030204" pitchFamily="34" charset="0"/>
              </a:rPr>
              <a:t>with LOMA-educated direct reports would </a:t>
            </a:r>
            <a:r>
              <a:rPr kumimoji="0" lang="en-US" sz="2000" b="1" i="0" u="none" strike="noStrike" kern="1200" cap="none" spc="0" normalizeH="0" baseline="0" noProof="0" dirty="0">
                <a:ln>
                  <a:noFill/>
                </a:ln>
                <a:solidFill>
                  <a:srgbClr val="FFFFFF"/>
                </a:solidFill>
                <a:effectLst/>
                <a:uLnTx/>
                <a:uFillTx/>
                <a:latin typeface="Arial" panose="020B0604020202020204"/>
                <a:ea typeface="Calibri" panose="020F0502020204030204" pitchFamily="34" charset="0"/>
                <a:cs typeface="Calibri" panose="020F0502020204030204" pitchFamily="34" charset="0"/>
              </a:rPr>
              <a:t>recommend</a:t>
            </a:r>
            <a:r>
              <a:rPr kumimoji="0" lang="en-US" sz="2000" b="0" i="0" u="none" strike="noStrike" kern="1200" cap="none" spc="0" normalizeH="0" baseline="0" noProof="0" dirty="0">
                <a:ln>
                  <a:noFill/>
                </a:ln>
                <a:solidFill>
                  <a:srgbClr val="000000"/>
                </a:solidFill>
                <a:effectLst/>
                <a:uLnTx/>
                <a:uFillTx/>
                <a:latin typeface="Arial" panose="020B0604020202020204"/>
                <a:ea typeface="Calibri" panose="020F0502020204030204" pitchFamily="34" charset="0"/>
                <a:cs typeface="Calibri" panose="020F0502020204030204" pitchFamily="34" charset="0"/>
              </a:rPr>
              <a:t> LOMA courses to a colleague</a:t>
            </a:r>
            <a:endParaRPr kumimoji="0" lang="en-US" sz="2000" b="0" i="0" u="none" strike="noStrike" kern="1200" cap="none" spc="0" normalizeH="0" baseline="0" noProof="0" dirty="0">
              <a:ln>
                <a:noFill/>
              </a:ln>
              <a:solidFill>
                <a:srgbClr val="000000"/>
              </a:solidFill>
              <a:effectLst/>
              <a:uLnTx/>
              <a:uFillTx/>
              <a:latin typeface="Arial" panose="020B0604020202020204"/>
              <a:ea typeface="Calibri" panose="020F0502020204030204" pitchFamily="34" charset="0"/>
              <a:cs typeface="Times New Roman" panose="02020603050405020304" pitchFamily="18" charset="0"/>
            </a:endParaRPr>
          </a:p>
        </p:txBody>
      </p:sp>
      <p:sp>
        <p:nvSpPr>
          <p:cNvPr id="12" name="Rectangle 11"/>
          <p:cNvSpPr/>
          <p:nvPr/>
        </p:nvSpPr>
        <p:spPr>
          <a:xfrm>
            <a:off x="5619749" y="1843103"/>
            <a:ext cx="3000375" cy="1738938"/>
          </a:xfrm>
          <a:prstGeom prst="rect">
            <a:avLst/>
          </a:prstGeom>
        </p:spPr>
        <p:txBody>
          <a:bodyPr wrap="square">
            <a:spAutoFit/>
          </a:bodyPr>
          <a:lstStyle/>
          <a:p>
            <a:pPr marL="0" marR="0" lvl="0" indent="0" algn="r" defTabSz="914400" rtl="0" eaLnBrk="1" fontAlgn="auto" latinLnBrk="0" hangingPunct="1">
              <a:lnSpc>
                <a:spcPct val="107000"/>
              </a:lnSpc>
              <a:spcBef>
                <a:spcPts val="0"/>
              </a:spcBef>
              <a:spcAft>
                <a:spcPts val="80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Arial" panose="020B0604020202020204"/>
                <a:ea typeface="Calibri" panose="020F0502020204030204" pitchFamily="34" charset="0"/>
                <a:cs typeface="Calibri" panose="020F0502020204030204" pitchFamily="34" charset="0"/>
              </a:rPr>
              <a:t>Leaders report that employees who have taken LOMA courses are </a:t>
            </a:r>
            <a:r>
              <a:rPr kumimoji="0" lang="en-US" sz="2000" b="1" i="0" u="none" strike="noStrike" kern="1200" cap="none" spc="0" normalizeH="0" baseline="0" noProof="0" dirty="0">
                <a:ln>
                  <a:noFill/>
                </a:ln>
                <a:solidFill>
                  <a:srgbClr val="F9C606"/>
                </a:solidFill>
                <a:effectLst/>
                <a:uLnTx/>
                <a:uFillTx/>
                <a:latin typeface="Arial" panose="020B0604020202020204"/>
                <a:ea typeface="Calibri" panose="020F0502020204030204" pitchFamily="34" charset="0"/>
                <a:cs typeface="Calibri" panose="020F0502020204030204" pitchFamily="34" charset="0"/>
              </a:rPr>
              <a:t>more knowledgeable </a:t>
            </a:r>
            <a:r>
              <a:rPr kumimoji="0" lang="en-US" sz="2000" b="0" i="0" u="none" strike="noStrike" kern="1200" cap="none" spc="0" normalizeH="0" baseline="0" noProof="0" dirty="0">
                <a:ln>
                  <a:noFill/>
                </a:ln>
                <a:solidFill>
                  <a:srgbClr val="FFFFFF"/>
                </a:solidFill>
                <a:effectLst/>
                <a:uLnTx/>
                <a:uFillTx/>
                <a:latin typeface="Arial" panose="020B0604020202020204"/>
                <a:ea typeface="Calibri" panose="020F0502020204030204" pitchFamily="34" charset="0"/>
                <a:cs typeface="Calibri" panose="020F0502020204030204" pitchFamily="34" charset="0"/>
              </a:rPr>
              <a:t>than those who did not</a:t>
            </a:r>
            <a:endParaRPr kumimoji="0" lang="en-US" sz="2000" b="0" i="0" u="none" strike="noStrike" kern="1200" cap="none" spc="0" normalizeH="0" baseline="0" noProof="0" dirty="0">
              <a:ln>
                <a:noFill/>
              </a:ln>
              <a:solidFill>
                <a:srgbClr val="FFFFFF"/>
              </a:solidFill>
              <a:effectLst/>
              <a:uLnTx/>
              <a:uFillTx/>
              <a:latin typeface="Arial" panose="020B0604020202020204"/>
              <a:ea typeface="Calibri" panose="020F0502020204030204" pitchFamily="34" charset="0"/>
              <a:cs typeface="Times New Roman" panose="02020603050405020304" pitchFamily="18" charset="0"/>
            </a:endParaRPr>
          </a:p>
        </p:txBody>
      </p:sp>
      <p:sp>
        <p:nvSpPr>
          <p:cNvPr id="14" name="Slide Number Placeholder 2"/>
          <p:cNvSpPr>
            <a:spLocks noGrp="1"/>
          </p:cNvSpPr>
          <p:nvPr>
            <p:ph type="sldNum" sz="quarter" idx="4294967295"/>
          </p:nvPr>
        </p:nvSpPr>
        <p:spPr>
          <a:xfrm>
            <a:off x="192741" y="6412994"/>
            <a:ext cx="443753"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A06F0F5-DF6A-4E0E-AC03-6B0D0B0A1300}" type="slidenum">
              <a:rPr kumimoji="0" lang="en-US" sz="900" b="0" i="0" u="none" strike="noStrike" kern="1200" cap="none" spc="0" normalizeH="0" baseline="0" noProof="0" smtClean="0">
                <a:ln>
                  <a:noFill/>
                </a:ln>
                <a:solidFill>
                  <a:srgbClr val="000000"/>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a:t>
            </a:fld>
            <a:endParaRPr kumimoji="0" lang="en-US" sz="9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35" name="Rectangle 34"/>
          <p:cNvSpPr/>
          <p:nvPr/>
        </p:nvSpPr>
        <p:spPr>
          <a:xfrm>
            <a:off x="2052637" y="4836172"/>
            <a:ext cx="8086725" cy="882678"/>
          </a:xfrm>
          <a:prstGeom prst="rect">
            <a:avLst/>
          </a:prstGeom>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2400" b="0" i="0" u="none" strike="noStrike" kern="1200" cap="none" spc="0" normalizeH="0" baseline="0" noProof="0" dirty="0">
                <a:ln>
                  <a:noFill/>
                </a:ln>
                <a:solidFill>
                  <a:srgbClr val="002F70"/>
                </a:solidFill>
                <a:effectLst/>
                <a:uLnTx/>
                <a:uFillTx/>
                <a:latin typeface="Arial" panose="020B0604020202020204"/>
                <a:ea typeface="Calibri" panose="020F0502020204030204" pitchFamily="34" charset="0"/>
                <a:cs typeface="Calibri" panose="020F0502020204030204" pitchFamily="34" charset="0"/>
              </a:rPr>
              <a:t>Only </a:t>
            </a:r>
            <a:r>
              <a:rPr kumimoji="0" lang="en-US" sz="2400" b="1" i="0" u="none" strike="noStrike" kern="1200" cap="none" spc="0" normalizeH="0" baseline="0" noProof="0" dirty="0">
                <a:ln>
                  <a:noFill/>
                </a:ln>
                <a:solidFill>
                  <a:srgbClr val="129DC0"/>
                </a:solidFill>
                <a:effectLst/>
                <a:uLnTx/>
                <a:uFillTx/>
                <a:latin typeface="Arial" panose="020B0604020202020204"/>
                <a:ea typeface="Calibri" panose="020F0502020204030204" pitchFamily="34" charset="0"/>
                <a:cs typeface="Calibri" panose="020F0502020204030204" pitchFamily="34" charset="0"/>
              </a:rPr>
              <a:t>A THIRD </a:t>
            </a:r>
            <a:r>
              <a:rPr kumimoji="0" lang="en-US" sz="2400" b="0" i="0" u="none" strike="noStrike" kern="1200" cap="none" spc="0" normalizeH="0" baseline="0" noProof="0" dirty="0">
                <a:ln>
                  <a:noFill/>
                </a:ln>
                <a:solidFill>
                  <a:srgbClr val="002F70"/>
                </a:solidFill>
                <a:effectLst/>
                <a:uLnTx/>
                <a:uFillTx/>
                <a:latin typeface="Arial" panose="020B0604020202020204"/>
                <a:ea typeface="Calibri" panose="020F0502020204030204" pitchFamily="34" charset="0"/>
                <a:cs typeface="Calibri" panose="020F0502020204030204" pitchFamily="34" charset="0"/>
              </a:rPr>
              <a:t>of responding LOMA students say LOMA courses were </a:t>
            </a:r>
            <a:r>
              <a:rPr kumimoji="0" lang="en-US" sz="2400" b="1" i="0" u="none" strike="noStrike" kern="1200" cap="none" spc="0" normalizeH="0" baseline="0" noProof="0" dirty="0">
                <a:ln>
                  <a:noFill/>
                </a:ln>
                <a:solidFill>
                  <a:srgbClr val="129DC0"/>
                </a:solidFill>
                <a:effectLst/>
                <a:uLnTx/>
                <a:uFillTx/>
                <a:latin typeface="Arial" panose="020B0604020202020204"/>
                <a:ea typeface="Calibri" panose="020F0502020204030204" pitchFamily="34" charset="0"/>
                <a:cs typeface="Calibri" panose="020F0502020204030204" pitchFamily="34" charset="0"/>
              </a:rPr>
              <a:t>recommended by their manager </a:t>
            </a:r>
            <a:endParaRPr kumimoji="0" lang="en-US" sz="2400" b="1" i="0" u="none" strike="noStrike" kern="1200" cap="none" spc="0" normalizeH="0" baseline="0" noProof="0" dirty="0">
              <a:ln>
                <a:noFill/>
              </a:ln>
              <a:solidFill>
                <a:srgbClr val="129DC0"/>
              </a:solidFill>
              <a:effectLst/>
              <a:uLnTx/>
              <a:uFillTx/>
              <a:latin typeface="Arial" panose="020B0604020202020204"/>
              <a:ea typeface="Calibri" panose="020F0502020204030204" pitchFamily="34" charset="0"/>
              <a:cs typeface="Times New Roman" panose="02020603050405020304" pitchFamily="18" charset="0"/>
            </a:endParaRPr>
          </a:p>
        </p:txBody>
      </p:sp>
      <p:sp>
        <p:nvSpPr>
          <p:cNvPr id="42" name="Rectangle 41"/>
          <p:cNvSpPr/>
          <p:nvPr/>
        </p:nvSpPr>
        <p:spPr>
          <a:xfrm>
            <a:off x="9124950" y="1670527"/>
            <a:ext cx="1504950" cy="73866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800"/>
              </a:spcAft>
              <a:buClrTx/>
              <a:buSzTx/>
              <a:buFontTx/>
              <a:buNone/>
              <a:tabLst/>
              <a:defRPr/>
            </a:pPr>
            <a:r>
              <a:rPr kumimoji="0" lang="en-US" sz="1400" b="1" i="0" u="none" strike="noStrike" kern="1200" cap="none" spc="0" normalizeH="0" baseline="0" noProof="0" dirty="0">
                <a:ln>
                  <a:noFill/>
                </a:ln>
                <a:solidFill>
                  <a:srgbClr val="F9C606"/>
                </a:solidFill>
                <a:effectLst/>
                <a:uLnTx/>
                <a:uFillTx/>
                <a:latin typeface="Arial" panose="020B0604020202020204"/>
                <a:ea typeface="Calibri" panose="020F0502020204030204" pitchFamily="34" charset="0"/>
                <a:cs typeface="Calibri" panose="020F0502020204030204" pitchFamily="34" charset="0"/>
              </a:rPr>
              <a:t>100%</a:t>
            </a:r>
            <a:r>
              <a:rPr kumimoji="0" lang="en-US" sz="1400" b="0" i="0" u="none" strike="noStrike" kern="1200" cap="none" spc="0" normalizeH="0" baseline="0" noProof="0" dirty="0">
                <a:ln>
                  <a:noFill/>
                </a:ln>
                <a:solidFill>
                  <a:srgbClr val="FFFFFF"/>
                </a:solidFill>
                <a:effectLst/>
                <a:uLnTx/>
                <a:uFillTx/>
                <a:latin typeface="Arial" panose="020B0604020202020204"/>
                <a:ea typeface="Calibri" panose="020F0502020204030204" pitchFamily="34" charset="0"/>
                <a:cs typeface="Calibri" panose="020F0502020204030204" pitchFamily="34" charset="0"/>
              </a:rPr>
              <a:t> of leaders in Customer Service</a:t>
            </a:r>
            <a:endParaRPr kumimoji="0" lang="en-US" sz="1400" b="0" i="0" u="none" strike="noStrike" kern="1200" cap="none" spc="0" normalizeH="0" baseline="0" noProof="0" dirty="0">
              <a:ln>
                <a:noFill/>
              </a:ln>
              <a:solidFill>
                <a:srgbClr val="FFFFFF"/>
              </a:solidFill>
              <a:effectLst/>
              <a:uLnTx/>
              <a:uFillTx/>
              <a:latin typeface="Arial" panose="020B0604020202020204"/>
              <a:ea typeface="Calibri" panose="020F0502020204030204" pitchFamily="34" charset="0"/>
              <a:cs typeface="Times New Roman" panose="02020603050405020304" pitchFamily="18" charset="0"/>
            </a:endParaRPr>
          </a:p>
        </p:txBody>
      </p:sp>
      <p:sp>
        <p:nvSpPr>
          <p:cNvPr id="43" name="Rectangle 42"/>
          <p:cNvSpPr/>
          <p:nvPr/>
        </p:nvSpPr>
        <p:spPr>
          <a:xfrm>
            <a:off x="9204439" y="2949020"/>
            <a:ext cx="1358786" cy="73866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800"/>
              </a:spcAft>
              <a:buClrTx/>
              <a:buSzTx/>
              <a:buFontTx/>
              <a:buNone/>
              <a:tabLst/>
              <a:defRPr/>
            </a:pPr>
            <a:r>
              <a:rPr kumimoji="0" lang="en-US" sz="1400" b="1" i="0" u="none" strike="noStrike" kern="1200" cap="none" spc="0" normalizeH="0" baseline="0" noProof="0" dirty="0">
                <a:ln>
                  <a:noFill/>
                </a:ln>
                <a:solidFill>
                  <a:srgbClr val="F9C606"/>
                </a:solidFill>
                <a:effectLst/>
                <a:uLnTx/>
                <a:uFillTx/>
                <a:latin typeface="Arial" panose="020B0604020202020204"/>
                <a:ea typeface="Calibri" panose="020F0502020204030204" pitchFamily="34" charset="0"/>
                <a:cs typeface="Calibri" panose="020F0502020204030204" pitchFamily="34" charset="0"/>
              </a:rPr>
              <a:t>90%</a:t>
            </a:r>
            <a:r>
              <a:rPr kumimoji="0" lang="en-US" sz="1400" b="0" i="0" u="none" strike="noStrike" kern="1200" cap="none" spc="0" normalizeH="0" baseline="0" noProof="0" dirty="0">
                <a:ln>
                  <a:noFill/>
                </a:ln>
                <a:solidFill>
                  <a:srgbClr val="FFFFFF"/>
                </a:solidFill>
                <a:effectLst/>
                <a:uLnTx/>
                <a:uFillTx/>
                <a:latin typeface="Arial" panose="020B0604020202020204"/>
                <a:ea typeface="Calibri" panose="020F0502020204030204" pitchFamily="34" charset="0"/>
                <a:cs typeface="Calibri" panose="020F0502020204030204" pitchFamily="34" charset="0"/>
              </a:rPr>
              <a:t> of leaders in New Business</a:t>
            </a:r>
            <a:endParaRPr kumimoji="0" lang="en-US" sz="1400" b="0" i="0" u="none" strike="noStrike" kern="1200" cap="none" spc="0" normalizeH="0" baseline="0" noProof="0" dirty="0">
              <a:ln>
                <a:noFill/>
              </a:ln>
              <a:solidFill>
                <a:srgbClr val="FFFFFF"/>
              </a:solidFill>
              <a:effectLst/>
              <a:uLnTx/>
              <a:uFillTx/>
              <a:latin typeface="Arial" panose="020B0604020202020204"/>
              <a:ea typeface="Calibri" panose="020F0502020204030204" pitchFamily="34" charset="0"/>
              <a:cs typeface="Times New Roman" panose="02020603050405020304" pitchFamily="18" charset="0"/>
            </a:endParaRPr>
          </a:p>
        </p:txBody>
      </p:sp>
      <p:grpSp>
        <p:nvGrpSpPr>
          <p:cNvPr id="56" name="Group 55"/>
          <p:cNvGrpSpPr/>
          <p:nvPr/>
        </p:nvGrpSpPr>
        <p:grpSpPr>
          <a:xfrm>
            <a:off x="8822966" y="1470502"/>
            <a:ext cx="311510" cy="2419349"/>
            <a:chOff x="8670565" y="1229556"/>
            <a:chExt cx="319923" cy="2669777"/>
          </a:xfrm>
        </p:grpSpPr>
        <p:sp>
          <p:nvSpPr>
            <p:cNvPr id="54" name="Isosceles Triangle 53"/>
            <p:cNvSpPr/>
            <p:nvPr/>
          </p:nvSpPr>
          <p:spPr>
            <a:xfrm rot="16200000" flipV="1">
              <a:off x="8206639" y="1693482"/>
              <a:ext cx="1247775" cy="319923"/>
            </a:xfrm>
            <a:prstGeom prst="triangle">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55" name="Isosceles Triangle 54"/>
            <p:cNvSpPr/>
            <p:nvPr/>
          </p:nvSpPr>
          <p:spPr>
            <a:xfrm rot="16200000" flipV="1">
              <a:off x="8206639" y="3115484"/>
              <a:ext cx="1247775" cy="319923"/>
            </a:xfrm>
            <a:prstGeom prst="triangle">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sp>
        <p:nvSpPr>
          <p:cNvPr id="57" name="Rectangle 56"/>
          <p:cNvSpPr/>
          <p:nvPr/>
        </p:nvSpPr>
        <p:spPr>
          <a:xfrm>
            <a:off x="5453062" y="4117545"/>
            <a:ext cx="1285875" cy="519886"/>
          </a:xfrm>
          <a:prstGeom prst="rect">
            <a:avLst/>
          </a:prstGeom>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2800" b="1" i="1" u="none" strike="noStrike" kern="1200" cap="none" spc="0" normalizeH="0" baseline="0" noProof="0" dirty="0">
                <a:ln>
                  <a:noFill/>
                </a:ln>
                <a:solidFill>
                  <a:srgbClr val="005F9F"/>
                </a:solidFill>
                <a:effectLst/>
                <a:uLnTx/>
                <a:uFillTx/>
                <a:latin typeface="Arial" panose="020B0604020202020204"/>
                <a:ea typeface="Calibri" panose="020F0502020204030204" pitchFamily="34" charset="0"/>
                <a:cs typeface="Calibri" panose="020F0502020204030204" pitchFamily="34" charset="0"/>
              </a:rPr>
              <a:t>YET</a:t>
            </a:r>
            <a:endParaRPr kumimoji="0" lang="en-US" sz="2800" b="1" i="1" u="none" strike="noStrike" kern="1200" cap="none" spc="0" normalizeH="0" baseline="0" noProof="0" dirty="0">
              <a:ln>
                <a:noFill/>
              </a:ln>
              <a:solidFill>
                <a:srgbClr val="005F9F"/>
              </a:solidFill>
              <a:effectLst/>
              <a:uLnTx/>
              <a:uFillTx/>
              <a:latin typeface="Arial" panose="020B0604020202020204"/>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216885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E6C49B-70EE-0802-A6C2-12DFC88FAA18}"/>
              </a:ext>
            </a:extLst>
          </p:cNvPr>
          <p:cNvSpPr>
            <a:spLocks noGrp="1"/>
          </p:cNvSpPr>
          <p:nvPr>
            <p:ph type="title"/>
          </p:nvPr>
        </p:nvSpPr>
        <p:spPr/>
        <p:txBody>
          <a:bodyPr/>
          <a:lstStyle/>
          <a:p>
            <a:r>
              <a:rPr lang="en-US" dirty="0"/>
              <a:t>Unlock Employee Potential</a:t>
            </a:r>
          </a:p>
        </p:txBody>
      </p:sp>
      <p:sp>
        <p:nvSpPr>
          <p:cNvPr id="3" name="Slide Number Placeholder 2">
            <a:extLst>
              <a:ext uri="{FF2B5EF4-FFF2-40B4-BE49-F238E27FC236}">
                <a16:creationId xmlns:a16="http://schemas.microsoft.com/office/drawing/2014/main" id="{15DF3556-58DF-3401-75E5-CAA9E0E80CB9}"/>
              </a:ext>
            </a:extLst>
          </p:cNvPr>
          <p:cNvSpPr>
            <a:spLocks noGrp="1"/>
          </p:cNvSpPr>
          <p:nvPr>
            <p:ph type="sldNum" sz="quarter" idx="4294967295"/>
          </p:nvPr>
        </p:nvSpPr>
        <p:spPr/>
        <p:txBody>
          <a:bodyPr/>
          <a:lstStyle/>
          <a:p>
            <a:fld id="{FA06F0F5-DF6A-4E0E-AC03-6B0D0B0A1300}" type="slidenum">
              <a:rPr lang="en-US" sz="900" smtClean="0"/>
              <a:pPr/>
              <a:t>28</a:t>
            </a:fld>
            <a:endParaRPr lang="en-US" sz="900" dirty="0"/>
          </a:p>
        </p:txBody>
      </p:sp>
      <p:graphicFrame>
        <p:nvGraphicFramePr>
          <p:cNvPr id="4" name="Diagram 3">
            <a:extLst>
              <a:ext uri="{FF2B5EF4-FFF2-40B4-BE49-F238E27FC236}">
                <a16:creationId xmlns:a16="http://schemas.microsoft.com/office/drawing/2014/main" id="{499E9F2A-115C-DDB8-C9CD-25258848BD07}"/>
              </a:ext>
            </a:extLst>
          </p:cNvPr>
          <p:cNvGraphicFramePr/>
          <p:nvPr/>
        </p:nvGraphicFramePr>
        <p:xfrm>
          <a:off x="369570" y="1414985"/>
          <a:ext cx="11452860" cy="49563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5BC44E64-4E05-0866-1DC1-A9EB3EE13D67}"/>
              </a:ext>
            </a:extLst>
          </p:cNvPr>
          <p:cNvSpPr txBox="1"/>
          <p:nvPr/>
        </p:nvSpPr>
        <p:spPr>
          <a:xfrm rot="16200000">
            <a:off x="-998109" y="4310165"/>
            <a:ext cx="3469085" cy="338555"/>
          </a:xfrm>
          <a:prstGeom prst="rect">
            <a:avLst/>
          </a:prstGeom>
          <a:solidFill>
            <a:schemeClr val="tx2"/>
          </a:solidFill>
        </p:spPr>
        <p:txBody>
          <a:bodyPr wrap="square" rtlCol="0">
            <a:spAutoFit/>
          </a:bodyPr>
          <a:lstStyle/>
          <a:p>
            <a:pPr algn="ctr" defTabSz="1219170" fontAlgn="base">
              <a:spcBef>
                <a:spcPct val="0"/>
              </a:spcBef>
              <a:spcAft>
                <a:spcPct val="0"/>
              </a:spcAft>
            </a:pPr>
            <a:r>
              <a:rPr lang="en-US" sz="1600" dirty="0">
                <a:solidFill>
                  <a:srgbClr val="FFFFFF"/>
                </a:solidFill>
                <a:latin typeface="Arial" charset="0"/>
              </a:rPr>
              <a:t>Onboard Effectively</a:t>
            </a:r>
          </a:p>
        </p:txBody>
      </p:sp>
      <p:sp>
        <p:nvSpPr>
          <p:cNvPr id="6" name="TextBox 5">
            <a:extLst>
              <a:ext uri="{FF2B5EF4-FFF2-40B4-BE49-F238E27FC236}">
                <a16:creationId xmlns:a16="http://schemas.microsoft.com/office/drawing/2014/main" id="{12E0CF08-D2A5-2F8C-101A-636713B5D6C8}"/>
              </a:ext>
            </a:extLst>
          </p:cNvPr>
          <p:cNvSpPr txBox="1"/>
          <p:nvPr/>
        </p:nvSpPr>
        <p:spPr>
          <a:xfrm rot="16200000">
            <a:off x="3025391" y="4310164"/>
            <a:ext cx="3469086" cy="338555"/>
          </a:xfrm>
          <a:prstGeom prst="rect">
            <a:avLst/>
          </a:prstGeom>
          <a:solidFill>
            <a:schemeClr val="tx2"/>
          </a:solidFill>
        </p:spPr>
        <p:txBody>
          <a:bodyPr wrap="square" rtlCol="0">
            <a:spAutoFit/>
          </a:bodyPr>
          <a:lstStyle/>
          <a:p>
            <a:pPr algn="ctr" defTabSz="1219170" fontAlgn="base">
              <a:spcBef>
                <a:spcPct val="0"/>
              </a:spcBef>
              <a:spcAft>
                <a:spcPct val="0"/>
              </a:spcAft>
            </a:pPr>
            <a:r>
              <a:rPr lang="en-US" sz="1600" dirty="0">
                <a:solidFill>
                  <a:srgbClr val="FFFFFF"/>
                </a:solidFill>
                <a:latin typeface="Arial" charset="0"/>
              </a:rPr>
              <a:t>Develop and Retain</a:t>
            </a:r>
          </a:p>
        </p:txBody>
      </p:sp>
      <p:sp>
        <p:nvSpPr>
          <p:cNvPr id="7" name="TextBox 6">
            <a:extLst>
              <a:ext uri="{FF2B5EF4-FFF2-40B4-BE49-F238E27FC236}">
                <a16:creationId xmlns:a16="http://schemas.microsoft.com/office/drawing/2014/main" id="{8E261EA1-4E44-19A1-FC0D-A6C1F8E20160}"/>
              </a:ext>
            </a:extLst>
          </p:cNvPr>
          <p:cNvSpPr txBox="1"/>
          <p:nvPr/>
        </p:nvSpPr>
        <p:spPr>
          <a:xfrm rot="16200000">
            <a:off x="6695969" y="4278271"/>
            <a:ext cx="3532875" cy="338554"/>
          </a:xfrm>
          <a:prstGeom prst="rect">
            <a:avLst/>
          </a:prstGeom>
          <a:solidFill>
            <a:schemeClr val="tx2"/>
          </a:solidFill>
        </p:spPr>
        <p:txBody>
          <a:bodyPr wrap="square" rtlCol="0">
            <a:spAutoFit/>
          </a:bodyPr>
          <a:lstStyle/>
          <a:p>
            <a:pPr algn="ctr" defTabSz="1219170" fontAlgn="base">
              <a:spcBef>
                <a:spcPct val="0"/>
              </a:spcBef>
              <a:spcAft>
                <a:spcPct val="0"/>
              </a:spcAft>
            </a:pPr>
            <a:r>
              <a:rPr lang="en-US" sz="1600" dirty="0">
                <a:solidFill>
                  <a:srgbClr val="FFFFFF"/>
                </a:solidFill>
                <a:latin typeface="Arial" charset="0"/>
              </a:rPr>
              <a:t>Deepen Executive Bench Strength</a:t>
            </a:r>
          </a:p>
        </p:txBody>
      </p:sp>
      <p:sp>
        <p:nvSpPr>
          <p:cNvPr id="13" name="Oval 12">
            <a:extLst>
              <a:ext uri="{FF2B5EF4-FFF2-40B4-BE49-F238E27FC236}">
                <a16:creationId xmlns:a16="http://schemas.microsoft.com/office/drawing/2014/main" id="{54BD7CF1-B15F-3318-384B-161803EF50AA}"/>
              </a:ext>
            </a:extLst>
          </p:cNvPr>
          <p:cNvSpPr/>
          <p:nvPr/>
        </p:nvSpPr>
        <p:spPr>
          <a:xfrm>
            <a:off x="331384" y="1427193"/>
            <a:ext cx="894061" cy="896833"/>
          </a:xfrm>
          <a:prstGeom prst="ellipse">
            <a:avLst/>
          </a:prstGeom>
          <a:solidFill>
            <a:schemeClr val="bg1"/>
          </a:solidFill>
          <a:ln>
            <a:solidFill>
              <a:srgbClr val="004C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Picture">
            <a:extLst>
              <a:ext uri="{FF2B5EF4-FFF2-40B4-BE49-F238E27FC236}">
                <a16:creationId xmlns:a16="http://schemas.microsoft.com/office/drawing/2014/main" id="{D8CBC9E8-FC44-55FF-2E5D-6F1FCC28EDF4}"/>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86979" y="1622323"/>
            <a:ext cx="565071" cy="542580"/>
          </a:xfrm>
          <a:prstGeom prst="rect">
            <a:avLst/>
          </a:prstGeom>
          <a:noFill/>
          <a:extLst>
            <a:ext uri="{909E8E84-426E-40DD-AFC4-6F175D3DCCD1}">
              <a14:hiddenFill xmlns:a14="http://schemas.microsoft.com/office/drawing/2010/main">
                <a:solidFill>
                  <a:srgbClr val="FFFFFF"/>
                </a:solidFill>
              </a14:hiddenFill>
            </a:ext>
          </a:extLst>
        </p:spPr>
      </p:pic>
      <p:sp>
        <p:nvSpPr>
          <p:cNvPr id="15" name="Oval 14">
            <a:extLst>
              <a:ext uri="{FF2B5EF4-FFF2-40B4-BE49-F238E27FC236}">
                <a16:creationId xmlns:a16="http://schemas.microsoft.com/office/drawing/2014/main" id="{03DECC76-E8BB-C2A4-E477-B99B14A7F52A}"/>
              </a:ext>
            </a:extLst>
          </p:cNvPr>
          <p:cNvSpPr/>
          <p:nvPr/>
        </p:nvSpPr>
        <p:spPr>
          <a:xfrm>
            <a:off x="4373093" y="1425386"/>
            <a:ext cx="894061" cy="896833"/>
          </a:xfrm>
          <a:prstGeom prst="ellipse">
            <a:avLst/>
          </a:prstGeom>
          <a:solidFill>
            <a:schemeClr val="bg1"/>
          </a:solidFill>
          <a:ln>
            <a:solidFill>
              <a:srgbClr val="004C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192BEECE-CFBB-A505-A30D-4F03B035EF4C}"/>
              </a:ext>
            </a:extLst>
          </p:cNvPr>
          <p:cNvSpPr/>
          <p:nvPr/>
        </p:nvSpPr>
        <p:spPr>
          <a:xfrm>
            <a:off x="8086268" y="1425386"/>
            <a:ext cx="894061" cy="896833"/>
          </a:xfrm>
          <a:prstGeom prst="ellipse">
            <a:avLst/>
          </a:prstGeom>
          <a:solidFill>
            <a:schemeClr val="bg1"/>
          </a:solidFill>
          <a:ln>
            <a:solidFill>
              <a:srgbClr val="004C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8" descr="Picture">
            <a:extLst>
              <a:ext uri="{FF2B5EF4-FFF2-40B4-BE49-F238E27FC236}">
                <a16:creationId xmlns:a16="http://schemas.microsoft.com/office/drawing/2014/main" id="{CB080DB8-57A8-DEE2-E997-C78F72725EA3}"/>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4547906" y="1573165"/>
            <a:ext cx="544436" cy="6428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6" descr="Picture">
            <a:extLst>
              <a:ext uri="{FF2B5EF4-FFF2-40B4-BE49-F238E27FC236}">
                <a16:creationId xmlns:a16="http://schemas.microsoft.com/office/drawing/2014/main" id="{20E2F053-28AA-1090-1A77-C52BE22CD411}"/>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8244414" y="1582995"/>
            <a:ext cx="577770" cy="572078"/>
          </a:xfrm>
          <a:prstGeom prst="rect">
            <a:avLst/>
          </a:prstGeom>
          <a:noFill/>
          <a:extLst>
            <a:ext uri="{909E8E84-426E-40DD-AFC4-6F175D3DCCD1}">
              <a14:hiddenFill xmlns:a14="http://schemas.microsoft.com/office/drawing/2010/main">
                <a:solidFill>
                  <a:srgbClr val="FFFFFF"/>
                </a:solidFill>
              </a14:hiddenFill>
            </a:ext>
          </a:extLst>
        </p:spPr>
      </p:pic>
      <p:sp>
        <p:nvSpPr>
          <p:cNvPr id="26" name="Arrow: Right 25">
            <a:extLst>
              <a:ext uri="{FF2B5EF4-FFF2-40B4-BE49-F238E27FC236}">
                <a16:creationId xmlns:a16="http://schemas.microsoft.com/office/drawing/2014/main" id="{179B8A17-47CB-C42E-6933-248F02419597}"/>
              </a:ext>
            </a:extLst>
          </p:cNvPr>
          <p:cNvSpPr/>
          <p:nvPr/>
        </p:nvSpPr>
        <p:spPr>
          <a:xfrm>
            <a:off x="3608439" y="2155073"/>
            <a:ext cx="764654" cy="361985"/>
          </a:xfrm>
          <a:prstGeom prst="rightArrow">
            <a:avLst/>
          </a:prstGeom>
          <a:solidFill>
            <a:srgbClr val="EAE6E2"/>
          </a:solidFill>
          <a:ln>
            <a:solidFill>
              <a:srgbClr val="EAE6E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Right 26">
            <a:extLst>
              <a:ext uri="{FF2B5EF4-FFF2-40B4-BE49-F238E27FC236}">
                <a16:creationId xmlns:a16="http://schemas.microsoft.com/office/drawing/2014/main" id="{91D7B396-1AC5-523B-E3AA-0C6DD2C3352A}"/>
              </a:ext>
            </a:extLst>
          </p:cNvPr>
          <p:cNvSpPr/>
          <p:nvPr/>
        </p:nvSpPr>
        <p:spPr>
          <a:xfrm>
            <a:off x="7258771" y="2155072"/>
            <a:ext cx="764654" cy="361985"/>
          </a:xfrm>
          <a:prstGeom prst="rightArrow">
            <a:avLst/>
          </a:prstGeom>
          <a:solidFill>
            <a:srgbClr val="EAE6E2"/>
          </a:solidFill>
          <a:ln>
            <a:solidFill>
              <a:srgbClr val="EAE6E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41846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prstGeom prst="rect">
            <a:avLst/>
          </a:prstGeom>
        </p:spPr>
        <p:txBody>
          <a:bodyPr>
            <a:normAutofit/>
          </a:bodyPr>
          <a:lstStyle/>
          <a:p>
            <a:r>
              <a:rPr lang="en-US" sz="3200" dirty="0"/>
              <a:t>A Complete Industry Talent Partner</a:t>
            </a:r>
          </a:p>
        </p:txBody>
      </p:sp>
      <p:grpSp>
        <p:nvGrpSpPr>
          <p:cNvPr id="15" name="Group 14"/>
          <p:cNvGrpSpPr/>
          <p:nvPr/>
        </p:nvGrpSpPr>
        <p:grpSpPr>
          <a:xfrm>
            <a:off x="4311433" y="978693"/>
            <a:ext cx="3419474" cy="2974182"/>
            <a:chOff x="4386263" y="2578893"/>
            <a:chExt cx="3419474" cy="2974182"/>
          </a:xfrm>
        </p:grpSpPr>
        <p:sp>
          <p:nvSpPr>
            <p:cNvPr id="17" name="Rectangle 16"/>
            <p:cNvSpPr/>
            <p:nvPr/>
          </p:nvSpPr>
          <p:spPr>
            <a:xfrm>
              <a:off x="4386263" y="3428999"/>
              <a:ext cx="3419474" cy="2124076"/>
            </a:xfrm>
            <a:prstGeom prst="rect">
              <a:avLst/>
            </a:prstGeom>
            <a:solidFill>
              <a:srgbClr val="004C9D"/>
            </a:solidFill>
            <a:ln>
              <a:solidFill>
                <a:srgbClr val="004C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5436393" y="2578893"/>
              <a:ext cx="1319213" cy="1319213"/>
            </a:xfrm>
            <a:prstGeom prst="ellipse">
              <a:avLst/>
            </a:prstGeom>
            <a:solidFill>
              <a:schemeClr val="bg1"/>
            </a:solidFill>
            <a:ln>
              <a:solidFill>
                <a:srgbClr val="004C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8" descr="Pictur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39856" y="2795107"/>
              <a:ext cx="712287" cy="841062"/>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p:cNvSpPr txBox="1"/>
            <p:nvPr/>
          </p:nvSpPr>
          <p:spPr>
            <a:xfrm>
              <a:off x="4529137" y="4114800"/>
              <a:ext cx="3133725" cy="1200329"/>
            </a:xfrm>
            <a:prstGeom prst="rect">
              <a:avLst/>
            </a:prstGeom>
            <a:noFill/>
          </p:spPr>
          <p:txBody>
            <a:bodyPr wrap="square" rtlCol="0">
              <a:spAutoFit/>
            </a:bodyPr>
            <a:lstStyle/>
            <a:p>
              <a:pPr algn="ctr"/>
              <a:r>
                <a:rPr lang="en-US" sz="2400" b="1" dirty="0">
                  <a:solidFill>
                    <a:schemeClr val="bg1"/>
                  </a:solidFill>
                </a:rPr>
                <a:t>Develop and Retain</a:t>
              </a:r>
            </a:p>
            <a:p>
              <a:pPr algn="ctr"/>
              <a:r>
                <a:rPr lang="en-US" sz="2400" b="1" dirty="0">
                  <a:solidFill>
                    <a:srgbClr val="F9C606"/>
                  </a:solidFill>
                </a:rPr>
                <a:t>Talent Mobility Suite</a:t>
              </a:r>
            </a:p>
            <a:p>
              <a:pPr algn="ctr"/>
              <a:r>
                <a:rPr lang="en-US" sz="2400" b="1" dirty="0">
                  <a:solidFill>
                    <a:srgbClr val="004C9D"/>
                  </a:solidFill>
                </a:rPr>
                <a:t> </a:t>
              </a:r>
            </a:p>
          </p:txBody>
        </p:sp>
      </p:grpSp>
      <p:grpSp>
        <p:nvGrpSpPr>
          <p:cNvPr id="16" name="Group 15"/>
          <p:cNvGrpSpPr/>
          <p:nvPr/>
        </p:nvGrpSpPr>
        <p:grpSpPr>
          <a:xfrm>
            <a:off x="7962901" y="978693"/>
            <a:ext cx="3419474" cy="2974182"/>
            <a:chOff x="7962901" y="2578893"/>
            <a:chExt cx="3419474" cy="2974182"/>
          </a:xfrm>
        </p:grpSpPr>
        <p:sp>
          <p:nvSpPr>
            <p:cNvPr id="31" name="Rectangle 30"/>
            <p:cNvSpPr/>
            <p:nvPr/>
          </p:nvSpPr>
          <p:spPr>
            <a:xfrm>
              <a:off x="7962901" y="3428999"/>
              <a:ext cx="3419474" cy="2124076"/>
            </a:xfrm>
            <a:prstGeom prst="rect">
              <a:avLst/>
            </a:prstGeom>
            <a:solidFill>
              <a:srgbClr val="004C9D"/>
            </a:solidFill>
            <a:ln>
              <a:solidFill>
                <a:srgbClr val="004C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7991474" y="3924300"/>
              <a:ext cx="3371519" cy="1569660"/>
            </a:xfrm>
            <a:prstGeom prst="rect">
              <a:avLst/>
            </a:prstGeom>
            <a:noFill/>
          </p:spPr>
          <p:txBody>
            <a:bodyPr wrap="square" rtlCol="0">
              <a:spAutoFit/>
            </a:bodyPr>
            <a:lstStyle/>
            <a:p>
              <a:pPr algn="ctr"/>
              <a:r>
                <a:rPr lang="en-US" sz="2400" b="1" dirty="0">
                  <a:solidFill>
                    <a:schemeClr val="bg1"/>
                  </a:solidFill>
                </a:rPr>
                <a:t>Deepen Executive Bench Strength</a:t>
              </a:r>
            </a:p>
            <a:p>
              <a:pPr algn="ctr"/>
              <a:r>
                <a:rPr lang="en-US" sz="2400" b="1" dirty="0">
                  <a:solidFill>
                    <a:srgbClr val="F9C606"/>
                  </a:solidFill>
                </a:rPr>
                <a:t>Strategic Leadership Experience</a:t>
              </a:r>
            </a:p>
          </p:txBody>
        </p:sp>
        <p:sp>
          <p:nvSpPr>
            <p:cNvPr id="34" name="Oval 33"/>
            <p:cNvSpPr/>
            <p:nvPr/>
          </p:nvSpPr>
          <p:spPr>
            <a:xfrm>
              <a:off x="8979693" y="2578893"/>
              <a:ext cx="1319213" cy="1319213"/>
            </a:xfrm>
            <a:prstGeom prst="ellipse">
              <a:avLst/>
            </a:prstGeom>
            <a:solidFill>
              <a:schemeClr val="bg1"/>
            </a:solidFill>
            <a:ln>
              <a:solidFill>
                <a:srgbClr val="004C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Picture 6" descr="Picture"/>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229724" y="2789464"/>
              <a:ext cx="828676" cy="82051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4" name="Group 13"/>
          <p:cNvGrpSpPr/>
          <p:nvPr/>
        </p:nvGrpSpPr>
        <p:grpSpPr>
          <a:xfrm>
            <a:off x="441724" y="978693"/>
            <a:ext cx="3419474" cy="2974182"/>
            <a:chOff x="804863" y="2578893"/>
            <a:chExt cx="3419474" cy="2974182"/>
          </a:xfrm>
        </p:grpSpPr>
        <p:sp>
          <p:nvSpPr>
            <p:cNvPr id="36" name="Rectangle 35"/>
            <p:cNvSpPr/>
            <p:nvPr/>
          </p:nvSpPr>
          <p:spPr>
            <a:xfrm>
              <a:off x="804863" y="3428999"/>
              <a:ext cx="3419474" cy="2124076"/>
            </a:xfrm>
            <a:prstGeom prst="rect">
              <a:avLst/>
            </a:prstGeom>
            <a:solidFill>
              <a:srgbClr val="004C9D"/>
            </a:solidFill>
            <a:ln>
              <a:solidFill>
                <a:srgbClr val="004C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1854993" y="2578893"/>
              <a:ext cx="1319213" cy="1319213"/>
            </a:xfrm>
            <a:prstGeom prst="ellipse">
              <a:avLst/>
            </a:prstGeom>
            <a:solidFill>
              <a:schemeClr val="bg1"/>
            </a:solidFill>
            <a:ln>
              <a:solidFill>
                <a:srgbClr val="004C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Picture"/>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169609" y="2876550"/>
              <a:ext cx="773615" cy="742824"/>
            </a:xfrm>
            <a:prstGeom prst="rect">
              <a:avLst/>
            </a:prstGeom>
            <a:noFill/>
            <a:extLst>
              <a:ext uri="{909E8E84-426E-40DD-AFC4-6F175D3DCCD1}">
                <a14:hiddenFill xmlns:a14="http://schemas.microsoft.com/office/drawing/2010/main">
                  <a:solidFill>
                    <a:srgbClr val="FFFFFF"/>
                  </a:solidFill>
                </a14:hiddenFill>
              </a:ext>
            </a:extLst>
          </p:spPr>
        </p:pic>
        <p:sp>
          <p:nvSpPr>
            <p:cNvPr id="38" name="TextBox 37"/>
            <p:cNvSpPr txBox="1"/>
            <p:nvPr/>
          </p:nvSpPr>
          <p:spPr>
            <a:xfrm>
              <a:off x="1359517" y="3909482"/>
              <a:ext cx="2374284" cy="1569660"/>
            </a:xfrm>
            <a:prstGeom prst="rect">
              <a:avLst/>
            </a:prstGeom>
            <a:noFill/>
          </p:spPr>
          <p:txBody>
            <a:bodyPr wrap="square" rtlCol="0">
              <a:spAutoFit/>
            </a:bodyPr>
            <a:lstStyle/>
            <a:p>
              <a:pPr algn="ctr"/>
              <a:r>
                <a:rPr lang="en-US" sz="2400" b="1" dirty="0">
                  <a:solidFill>
                    <a:schemeClr val="bg1"/>
                  </a:solidFill>
                </a:rPr>
                <a:t>Onboard Effectively </a:t>
              </a:r>
            </a:p>
            <a:p>
              <a:pPr algn="ctr"/>
              <a:r>
                <a:rPr lang="en-US" sz="2400" b="1" dirty="0">
                  <a:solidFill>
                    <a:srgbClr val="F9C606"/>
                  </a:solidFill>
                </a:rPr>
                <a:t>Accelerate Impact Suite</a:t>
              </a:r>
            </a:p>
          </p:txBody>
        </p:sp>
      </p:grpSp>
      <p:sp>
        <p:nvSpPr>
          <p:cNvPr id="2" name="Arrow: Right 1">
            <a:extLst>
              <a:ext uri="{FF2B5EF4-FFF2-40B4-BE49-F238E27FC236}">
                <a16:creationId xmlns:a16="http://schemas.microsoft.com/office/drawing/2014/main" id="{955D3F91-C5AF-6753-FE19-96F8664B602F}"/>
              </a:ext>
            </a:extLst>
          </p:cNvPr>
          <p:cNvSpPr/>
          <p:nvPr/>
        </p:nvSpPr>
        <p:spPr>
          <a:xfrm>
            <a:off x="3710865" y="2139517"/>
            <a:ext cx="764654" cy="361985"/>
          </a:xfrm>
          <a:prstGeom prst="rightArrow">
            <a:avLst/>
          </a:prstGeom>
          <a:solidFill>
            <a:srgbClr val="EAE6E2"/>
          </a:solidFill>
          <a:ln>
            <a:solidFill>
              <a:srgbClr val="EAE6E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Right 3">
            <a:extLst>
              <a:ext uri="{FF2B5EF4-FFF2-40B4-BE49-F238E27FC236}">
                <a16:creationId xmlns:a16="http://schemas.microsoft.com/office/drawing/2014/main" id="{DC3621C2-845E-C806-738B-C419BB484BF7}"/>
              </a:ext>
            </a:extLst>
          </p:cNvPr>
          <p:cNvSpPr/>
          <p:nvPr/>
        </p:nvSpPr>
        <p:spPr>
          <a:xfrm>
            <a:off x="7361197" y="2139516"/>
            <a:ext cx="764654" cy="361985"/>
          </a:xfrm>
          <a:prstGeom prst="rightArrow">
            <a:avLst/>
          </a:prstGeom>
          <a:solidFill>
            <a:srgbClr val="EAE6E2"/>
          </a:solidFill>
          <a:ln>
            <a:solidFill>
              <a:srgbClr val="EAE6E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3B7ED3DE-041A-C08B-994A-359F1BD0C7F2}"/>
              </a:ext>
            </a:extLst>
          </p:cNvPr>
          <p:cNvSpPr txBox="1"/>
          <p:nvPr/>
        </p:nvSpPr>
        <p:spPr>
          <a:xfrm>
            <a:off x="794622" y="4264081"/>
            <a:ext cx="2293224" cy="338554"/>
          </a:xfrm>
          <a:prstGeom prst="rect">
            <a:avLst/>
          </a:prstGeom>
          <a:noFill/>
        </p:spPr>
        <p:txBody>
          <a:bodyPr wrap="square" rtlCol="0">
            <a:spAutoFit/>
          </a:bodyPr>
          <a:lstStyle/>
          <a:p>
            <a:r>
              <a:rPr lang="en-US" sz="1600" b="1" dirty="0"/>
              <a:t>Certificate Programs</a:t>
            </a:r>
          </a:p>
        </p:txBody>
      </p:sp>
      <p:sp>
        <p:nvSpPr>
          <p:cNvPr id="6" name="Rectangle 5">
            <a:extLst>
              <a:ext uri="{FF2B5EF4-FFF2-40B4-BE49-F238E27FC236}">
                <a16:creationId xmlns:a16="http://schemas.microsoft.com/office/drawing/2014/main" id="{FA5914B2-374C-DF8A-1F32-9A28F1D66F3E}"/>
              </a:ext>
            </a:extLst>
          </p:cNvPr>
          <p:cNvSpPr/>
          <p:nvPr/>
        </p:nvSpPr>
        <p:spPr>
          <a:xfrm>
            <a:off x="1938306" y="4849819"/>
            <a:ext cx="1929438" cy="868507"/>
          </a:xfrm>
          <a:prstGeom prst="rect">
            <a:avLst/>
          </a:prstGeom>
        </p:spPr>
        <p:txBody>
          <a:bodyPr wrap="square">
            <a:spAutoFit/>
          </a:bodyPr>
          <a:lstStyle/>
          <a:p>
            <a:pPr>
              <a:lnSpc>
                <a:spcPct val="107000"/>
              </a:lnSpc>
              <a:spcAft>
                <a:spcPts val="800"/>
              </a:spcAft>
            </a:pPr>
            <a:r>
              <a:rPr lang="en-US" sz="1200" dirty="0">
                <a:latin typeface="+mj-lt"/>
                <a:ea typeface="Calibri" panose="020F0502020204030204" pitchFamily="34" charset="0"/>
                <a:cs typeface="Times New Roman" panose="02020603050405020304" pitchFamily="18" charset="0"/>
              </a:rPr>
              <a:t>Of learners believe LOMA courses are a good preparation for the future of work</a:t>
            </a:r>
            <a:r>
              <a:rPr lang="en-US" sz="1200" baseline="30000" dirty="0">
                <a:latin typeface="+mj-lt"/>
                <a:ea typeface="Calibri" panose="020F0502020204030204" pitchFamily="34" charset="0"/>
                <a:cs typeface="Times New Roman" panose="02020603050405020304" pitchFamily="18" charset="0"/>
              </a:rPr>
              <a:t>7</a:t>
            </a:r>
            <a:r>
              <a:rPr lang="en-US" sz="1200" dirty="0">
                <a:latin typeface="+mj-lt"/>
                <a:ea typeface="Calibri" panose="020F0502020204030204" pitchFamily="34" charset="0"/>
                <a:cs typeface="Times New Roman" panose="02020603050405020304" pitchFamily="18" charset="0"/>
              </a:rPr>
              <a:t> </a:t>
            </a:r>
            <a:endParaRPr lang="en-US" sz="1200" dirty="0">
              <a:effectLst/>
              <a:latin typeface="+mj-lt"/>
              <a:ea typeface="Calibri" panose="020F0502020204030204" pitchFamily="34" charset="0"/>
              <a:cs typeface="Times New Roman" panose="02020603050405020304" pitchFamily="18" charset="0"/>
            </a:endParaRPr>
          </a:p>
        </p:txBody>
      </p:sp>
      <p:graphicFrame>
        <p:nvGraphicFramePr>
          <p:cNvPr id="7" name="Chart 6">
            <a:extLst>
              <a:ext uri="{FF2B5EF4-FFF2-40B4-BE49-F238E27FC236}">
                <a16:creationId xmlns:a16="http://schemas.microsoft.com/office/drawing/2014/main" id="{A4DBE292-520D-AA43-5407-15B2340F5829}"/>
              </a:ext>
            </a:extLst>
          </p:cNvPr>
          <p:cNvGraphicFramePr/>
          <p:nvPr/>
        </p:nvGraphicFramePr>
        <p:xfrm>
          <a:off x="539882" y="4727129"/>
          <a:ext cx="1532101" cy="1424358"/>
        </p:xfrm>
        <a:graphic>
          <a:graphicData uri="http://schemas.openxmlformats.org/drawingml/2006/chart">
            <c:chart xmlns:c="http://schemas.openxmlformats.org/drawingml/2006/chart" xmlns:r="http://schemas.openxmlformats.org/officeDocument/2006/relationships" r:id="rId6"/>
          </a:graphicData>
        </a:graphic>
      </p:graphicFrame>
      <p:sp>
        <p:nvSpPr>
          <p:cNvPr id="8" name="TextBox 7">
            <a:extLst>
              <a:ext uri="{FF2B5EF4-FFF2-40B4-BE49-F238E27FC236}">
                <a16:creationId xmlns:a16="http://schemas.microsoft.com/office/drawing/2014/main" id="{67BBED58-225E-FC99-3256-53CBDD0DDFA2}"/>
              </a:ext>
            </a:extLst>
          </p:cNvPr>
          <p:cNvSpPr txBox="1"/>
          <p:nvPr/>
        </p:nvSpPr>
        <p:spPr>
          <a:xfrm>
            <a:off x="4488011" y="4264081"/>
            <a:ext cx="2886262" cy="338554"/>
          </a:xfrm>
          <a:prstGeom prst="rect">
            <a:avLst/>
          </a:prstGeom>
          <a:noFill/>
        </p:spPr>
        <p:txBody>
          <a:bodyPr wrap="square" rtlCol="0">
            <a:spAutoFit/>
          </a:bodyPr>
          <a:lstStyle/>
          <a:p>
            <a:pPr algn="ctr"/>
            <a:r>
              <a:rPr lang="en-US" sz="1600" b="1" dirty="0"/>
              <a:t>Professional Designations</a:t>
            </a:r>
          </a:p>
        </p:txBody>
      </p:sp>
      <p:graphicFrame>
        <p:nvGraphicFramePr>
          <p:cNvPr id="9" name="Chart 8">
            <a:extLst>
              <a:ext uri="{FF2B5EF4-FFF2-40B4-BE49-F238E27FC236}">
                <a16:creationId xmlns:a16="http://schemas.microsoft.com/office/drawing/2014/main" id="{4FACDE3E-CE66-B272-4B9B-7C91351B83A3}"/>
              </a:ext>
            </a:extLst>
          </p:cNvPr>
          <p:cNvGraphicFramePr/>
          <p:nvPr/>
        </p:nvGraphicFramePr>
        <p:xfrm>
          <a:off x="4475519" y="4727129"/>
          <a:ext cx="1532101" cy="1424358"/>
        </p:xfrm>
        <a:graphic>
          <a:graphicData uri="http://schemas.openxmlformats.org/drawingml/2006/chart">
            <c:chart xmlns:c="http://schemas.openxmlformats.org/drawingml/2006/chart" xmlns:r="http://schemas.openxmlformats.org/officeDocument/2006/relationships" r:id="rId7"/>
          </a:graphicData>
        </a:graphic>
      </p:graphicFrame>
      <p:sp>
        <p:nvSpPr>
          <p:cNvPr id="10" name="Rectangle 9">
            <a:extLst>
              <a:ext uri="{FF2B5EF4-FFF2-40B4-BE49-F238E27FC236}">
                <a16:creationId xmlns:a16="http://schemas.microsoft.com/office/drawing/2014/main" id="{31AE64D5-F7D1-37CC-71D8-1B06CC1C43F7}"/>
              </a:ext>
            </a:extLst>
          </p:cNvPr>
          <p:cNvSpPr/>
          <p:nvPr/>
        </p:nvSpPr>
        <p:spPr>
          <a:xfrm>
            <a:off x="5872833" y="4942635"/>
            <a:ext cx="1557102" cy="868507"/>
          </a:xfrm>
          <a:prstGeom prst="rect">
            <a:avLst/>
          </a:prstGeom>
        </p:spPr>
        <p:txBody>
          <a:bodyPr wrap="square">
            <a:spAutoFit/>
          </a:bodyPr>
          <a:lstStyle/>
          <a:p>
            <a:pPr>
              <a:lnSpc>
                <a:spcPct val="107000"/>
              </a:lnSpc>
              <a:spcAft>
                <a:spcPts val="800"/>
              </a:spcAft>
            </a:pPr>
            <a:r>
              <a:rPr lang="en-US" sz="1200" dirty="0">
                <a:latin typeface="+mj-lt"/>
                <a:cs typeface="Calibri" panose="020F0502020204030204" pitchFamily="34" charset="0"/>
              </a:rPr>
              <a:t>Of learners say it’s a strong foundation in industry concepts</a:t>
            </a:r>
            <a:r>
              <a:rPr lang="en-US" sz="1200" baseline="30000" dirty="0">
                <a:latin typeface="+mj-lt"/>
                <a:ea typeface="Calibri" panose="020F0502020204030204" pitchFamily="34" charset="0"/>
                <a:cs typeface="Calibri" panose="020F0502020204030204" pitchFamily="34" charset="0"/>
              </a:rPr>
              <a:t>8</a:t>
            </a:r>
            <a:endParaRPr lang="en-US" sz="1200" baseline="30000" dirty="0">
              <a:effectLst/>
              <a:latin typeface="+mj-lt"/>
              <a:ea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4A08D2CB-359D-6B9E-2922-273EEC2C9D7E}"/>
              </a:ext>
            </a:extLst>
          </p:cNvPr>
          <p:cNvSpPr txBox="1"/>
          <p:nvPr/>
        </p:nvSpPr>
        <p:spPr>
          <a:xfrm>
            <a:off x="909887" y="6260838"/>
            <a:ext cx="6216072" cy="507831"/>
          </a:xfrm>
          <a:prstGeom prst="rect">
            <a:avLst/>
          </a:prstGeom>
          <a:noFill/>
        </p:spPr>
        <p:txBody>
          <a:bodyPr wrap="square" rtlCol="0">
            <a:spAutoFit/>
          </a:bodyPr>
          <a:lstStyle/>
          <a:p>
            <a:r>
              <a:rPr lang="en-US" sz="900" baseline="30000" dirty="0"/>
              <a:t>7</a:t>
            </a:r>
            <a:r>
              <a:rPr lang="en-US" sz="900" dirty="0"/>
              <a:t>LOMA Member Survey 2022</a:t>
            </a:r>
          </a:p>
          <a:p>
            <a:r>
              <a:rPr lang="en-US" sz="900" baseline="30000" dirty="0"/>
              <a:t>8</a:t>
            </a:r>
            <a:r>
              <a:rPr lang="en-US" sz="900" dirty="0"/>
              <a:t>LOMA Member Survey 2019</a:t>
            </a:r>
          </a:p>
          <a:p>
            <a:r>
              <a:rPr lang="en-US" sz="900" baseline="30000" dirty="0"/>
              <a:t>9</a:t>
            </a:r>
            <a:r>
              <a:rPr lang="en-US" sz="900" dirty="0"/>
              <a:t>Strategic Leadership Experience program evaluation</a:t>
            </a:r>
          </a:p>
        </p:txBody>
      </p:sp>
      <p:sp>
        <p:nvSpPr>
          <p:cNvPr id="12" name="Rectangle 11">
            <a:extLst>
              <a:ext uri="{FF2B5EF4-FFF2-40B4-BE49-F238E27FC236}">
                <a16:creationId xmlns:a16="http://schemas.microsoft.com/office/drawing/2014/main" id="{3AA35D06-E260-04B4-0C71-EA39E92EB5A0}"/>
              </a:ext>
            </a:extLst>
          </p:cNvPr>
          <p:cNvSpPr/>
          <p:nvPr/>
        </p:nvSpPr>
        <p:spPr>
          <a:xfrm>
            <a:off x="8411156" y="4264081"/>
            <a:ext cx="3077004" cy="473271"/>
          </a:xfrm>
          <a:prstGeom prst="rect">
            <a:avLst/>
          </a:prstGeom>
        </p:spPr>
        <p:txBody>
          <a:bodyPr wrap="square">
            <a:spAutoFit/>
          </a:bodyPr>
          <a:lstStyle/>
          <a:p>
            <a:pPr>
              <a:lnSpc>
                <a:spcPct val="107000"/>
              </a:lnSpc>
              <a:spcAft>
                <a:spcPts val="800"/>
              </a:spcAft>
            </a:pPr>
            <a:r>
              <a:rPr lang="en-US" sz="1200" b="1" dirty="0">
                <a:latin typeface="+mj-lt"/>
                <a:cs typeface="Calibri" panose="020F0502020204030204" pitchFamily="34" charset="0"/>
              </a:rPr>
              <a:t>On a scale of 1-5, respondents to the program evaluation rate the program</a:t>
            </a:r>
            <a:r>
              <a:rPr lang="en-US" sz="1200" b="1" baseline="30000" dirty="0">
                <a:latin typeface="+mj-lt"/>
                <a:cs typeface="Calibri" panose="020F0502020204030204" pitchFamily="34" charset="0"/>
              </a:rPr>
              <a:t>9</a:t>
            </a:r>
            <a:r>
              <a:rPr lang="en-US" sz="1200" b="1" dirty="0">
                <a:latin typeface="+mj-lt"/>
                <a:cs typeface="Calibri" panose="020F0502020204030204" pitchFamily="34" charset="0"/>
              </a:rPr>
              <a:t>: </a:t>
            </a:r>
            <a:endParaRPr lang="en-US" sz="1200" b="1" baseline="30000" dirty="0">
              <a:effectLst/>
              <a:latin typeface="+mj-lt"/>
              <a:ea typeface="Calibri" panose="020F0502020204030204" pitchFamily="34" charset="0"/>
              <a:cs typeface="Calibri" panose="020F0502020204030204" pitchFamily="34" charset="0"/>
            </a:endParaRPr>
          </a:p>
        </p:txBody>
      </p:sp>
      <p:sp>
        <p:nvSpPr>
          <p:cNvPr id="21" name="Rectangle 20">
            <a:extLst>
              <a:ext uri="{FF2B5EF4-FFF2-40B4-BE49-F238E27FC236}">
                <a16:creationId xmlns:a16="http://schemas.microsoft.com/office/drawing/2014/main" id="{59658E4A-E0A1-E0FA-3FD1-4C6424D199F3}"/>
              </a:ext>
            </a:extLst>
          </p:cNvPr>
          <p:cNvSpPr/>
          <p:nvPr/>
        </p:nvSpPr>
        <p:spPr>
          <a:xfrm>
            <a:off x="9195838" y="5048558"/>
            <a:ext cx="1725124" cy="670889"/>
          </a:xfrm>
          <a:prstGeom prst="rect">
            <a:avLst/>
          </a:prstGeom>
        </p:spPr>
        <p:txBody>
          <a:bodyPr wrap="square">
            <a:spAutoFit/>
          </a:bodyPr>
          <a:lstStyle/>
          <a:p>
            <a:pPr>
              <a:lnSpc>
                <a:spcPct val="107000"/>
              </a:lnSpc>
              <a:spcAft>
                <a:spcPts val="800"/>
              </a:spcAft>
            </a:pPr>
            <a:r>
              <a:rPr lang="en-US" sz="1200" dirty="0">
                <a:latin typeface="+mj-lt"/>
                <a:cs typeface="Calibri" panose="020F0502020204030204" pitchFamily="34" charset="0"/>
              </a:rPr>
              <a:t>Overall rating of the Strategic Leadership Experience program</a:t>
            </a:r>
            <a:endParaRPr lang="en-US" sz="1200" baseline="30000" dirty="0">
              <a:effectLst/>
              <a:latin typeface="+mj-lt"/>
              <a:ea typeface="Calibri" panose="020F0502020204030204" pitchFamily="34" charset="0"/>
              <a:cs typeface="Calibri" panose="020F0502020204030204" pitchFamily="34" charset="0"/>
            </a:endParaRPr>
          </a:p>
        </p:txBody>
      </p:sp>
      <p:sp>
        <p:nvSpPr>
          <p:cNvPr id="23" name="TextBox 24">
            <a:extLst>
              <a:ext uri="{FF2B5EF4-FFF2-40B4-BE49-F238E27FC236}">
                <a16:creationId xmlns:a16="http://schemas.microsoft.com/office/drawing/2014/main" id="{C324F0E5-9E69-BB27-A148-5BE44F8C6899}"/>
              </a:ext>
            </a:extLst>
          </p:cNvPr>
          <p:cNvSpPr txBox="1"/>
          <p:nvPr/>
        </p:nvSpPr>
        <p:spPr>
          <a:xfrm>
            <a:off x="8356777" y="5150386"/>
            <a:ext cx="972546" cy="46723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400" b="1">
                <a:solidFill>
                  <a:schemeClr val="tx2"/>
                </a:solidFill>
              </a:rPr>
              <a:t>4.8</a:t>
            </a:r>
            <a:endParaRPr lang="en-US" sz="2400" b="1" dirty="0">
              <a:solidFill>
                <a:schemeClr val="tx2"/>
              </a:solidFill>
            </a:endParaRPr>
          </a:p>
        </p:txBody>
      </p:sp>
    </p:spTree>
    <p:extLst>
      <p:ext uri="{BB962C8B-B14F-4D97-AF65-F5344CB8AC3E}">
        <p14:creationId xmlns:p14="http://schemas.microsoft.com/office/powerpoint/2010/main" val="24843691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574276" y="1193610"/>
            <a:ext cx="8606672" cy="4594794"/>
          </a:xfrm>
          <a:prstGeom prst="rect">
            <a:avLst/>
          </a:prstGeom>
          <a:solidFill>
            <a:srgbClr val="004C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5" name="Rectangle 14"/>
          <p:cNvSpPr/>
          <p:nvPr/>
        </p:nvSpPr>
        <p:spPr>
          <a:xfrm>
            <a:off x="5888872" y="3822756"/>
            <a:ext cx="3773602" cy="164969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3" name="Title 2"/>
          <p:cNvSpPr>
            <a:spLocks noGrp="1"/>
          </p:cNvSpPr>
          <p:nvPr>
            <p:ph type="title"/>
          </p:nvPr>
        </p:nvSpPr>
        <p:spPr>
          <a:xfrm>
            <a:off x="5782" y="-49718"/>
            <a:ext cx="12191998" cy="890341"/>
          </a:xfrm>
        </p:spPr>
        <p:txBody>
          <a:bodyPr/>
          <a:lstStyle/>
          <a:p>
            <a:r>
              <a:rPr lang="en-US" dirty="0"/>
              <a:t>Early Career Talent Is Not Stable</a:t>
            </a:r>
          </a:p>
        </p:txBody>
      </p:sp>
      <p:sp>
        <p:nvSpPr>
          <p:cNvPr id="6" name="Slide Number Placeholder 5"/>
          <p:cNvSpPr>
            <a:spLocks noGrp="1"/>
          </p:cNvSpPr>
          <p:nvPr>
            <p:ph type="sldNum" sz="quarter" idx="429496729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A06F0F5-DF6A-4E0E-AC03-6B0D0B0A1300}" type="slidenum">
              <a:rPr kumimoji="0" lang="en-US" sz="900" b="0" i="0" u="none" strike="noStrike" kern="1200" cap="none" spc="0" normalizeH="0" baseline="0" noProof="0" smtClean="0">
                <a:ln>
                  <a:noFill/>
                </a:ln>
                <a:solidFill>
                  <a:srgbClr val="000000"/>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en-US" sz="9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0" name="Text Placeholder 2"/>
          <p:cNvSpPr>
            <a:spLocks noGrp="1"/>
          </p:cNvSpPr>
          <p:nvPr>
            <p:ph type="body" sz="quarter" idx="4294967295"/>
          </p:nvPr>
        </p:nvSpPr>
        <p:spPr>
          <a:xfrm>
            <a:off x="2056437" y="1796277"/>
            <a:ext cx="3888251" cy="1404406"/>
          </a:xfrm>
          <a:prstGeom prst="rect">
            <a:avLst/>
          </a:prstGeom>
        </p:spPr>
        <p:txBody>
          <a:bodyPr/>
          <a:lstStyle/>
          <a:p>
            <a:pPr>
              <a:lnSpc>
                <a:spcPct val="100000"/>
              </a:lnSpc>
              <a:buClr>
                <a:schemeClr val="bg1"/>
              </a:buClr>
            </a:pPr>
            <a:r>
              <a:rPr lang="en-US" sz="4000" b="1" dirty="0">
                <a:solidFill>
                  <a:srgbClr val="F9C606"/>
                </a:solidFill>
              </a:rPr>
              <a:t>60% </a:t>
            </a:r>
            <a:r>
              <a:rPr lang="en-US" sz="3000" dirty="0">
                <a:solidFill>
                  <a:schemeClr val="bg1"/>
                </a:solidFill>
              </a:rPr>
              <a:t>of young workers are at risk</a:t>
            </a:r>
          </a:p>
        </p:txBody>
      </p:sp>
      <p:sp>
        <p:nvSpPr>
          <p:cNvPr id="5" name="Rectangle 4"/>
          <p:cNvSpPr/>
          <p:nvPr/>
        </p:nvSpPr>
        <p:spPr>
          <a:xfrm>
            <a:off x="2110308" y="3822756"/>
            <a:ext cx="3780511" cy="1649691"/>
          </a:xfrm>
          <a:prstGeom prst="rect">
            <a:avLst/>
          </a:prstGeom>
          <a:solidFill>
            <a:srgbClr val="4298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4" name="TextBox 13"/>
          <p:cNvSpPr txBox="1"/>
          <p:nvPr/>
        </p:nvSpPr>
        <p:spPr>
          <a:xfrm>
            <a:off x="6786479" y="4202120"/>
            <a:ext cx="3193175" cy="977191"/>
          </a:xfrm>
          <a:prstGeom prst="rect">
            <a:avLst/>
          </a:prstGeom>
          <a:noFill/>
        </p:spPr>
        <p:txBody>
          <a:bodyPr wrap="square" rtlCol="0">
            <a:spAutoFit/>
          </a:bodyPr>
          <a:lstStyle/>
          <a:p>
            <a:pPr marL="0" marR="0" lvl="0" indent="0" algn="l" defTabSz="914400" rtl="0" eaLnBrk="1" fontAlgn="auto" latinLnBrk="0" hangingPunct="1">
              <a:lnSpc>
                <a:spcPts val="23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4C9D"/>
                </a:solidFill>
                <a:effectLst/>
                <a:uLnTx/>
                <a:uFillTx/>
                <a:latin typeface="Arial" panose="020B0604020202020204"/>
                <a:ea typeface="+mn-ea"/>
                <a:cs typeface="+mn-cs"/>
              </a:rPr>
              <a:t>another</a:t>
            </a:r>
            <a:r>
              <a:rPr kumimoji="0" lang="en-US" sz="3600" b="1" i="0" u="none" strike="noStrike" kern="1200" cap="none" spc="0" normalizeH="0" baseline="0" noProof="0" dirty="0">
                <a:ln>
                  <a:noFill/>
                </a:ln>
                <a:solidFill>
                  <a:srgbClr val="000000"/>
                </a:solidFill>
                <a:effectLst/>
                <a:uLnTx/>
                <a:uFillTx/>
                <a:latin typeface="Arial" panose="020B0604020202020204"/>
                <a:ea typeface="+mn-ea"/>
                <a:cs typeface="+mn-cs"/>
              </a:rPr>
              <a:t> </a:t>
            </a:r>
            <a:r>
              <a:rPr kumimoji="0" lang="en-US" sz="3600" b="1" i="0" u="none" strike="noStrike" kern="1200" cap="none" spc="0" normalizeH="0" baseline="0" noProof="0" dirty="0">
                <a:ln>
                  <a:noFill/>
                </a:ln>
                <a:solidFill>
                  <a:srgbClr val="004C9D"/>
                </a:solidFill>
                <a:effectLst/>
                <a:uLnTx/>
                <a:uFillTx/>
                <a:latin typeface="Arial" panose="020B0604020202020204"/>
                <a:ea typeface="+mn-ea"/>
                <a:cs typeface="+mn-cs"/>
              </a:rPr>
              <a:t>24%</a:t>
            </a:r>
            <a:r>
              <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rPr>
              <a:t> </a:t>
            </a:r>
            <a:br>
              <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rPr>
            </a:br>
            <a:r>
              <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rPr>
              <a:t>are open to a </a:t>
            </a:r>
            <a:br>
              <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rPr>
            </a:br>
            <a:r>
              <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rPr>
              <a:t>new opportunity</a:t>
            </a:r>
          </a:p>
        </p:txBody>
      </p:sp>
      <p:sp>
        <p:nvSpPr>
          <p:cNvPr id="4" name="Isosceles Triangle 3"/>
          <p:cNvSpPr/>
          <p:nvPr/>
        </p:nvSpPr>
        <p:spPr>
          <a:xfrm rot="5400000">
            <a:off x="5423683" y="4297372"/>
            <a:ext cx="1649691" cy="719313"/>
          </a:xfrm>
          <a:prstGeom prst="triangle">
            <a:avLst/>
          </a:prstGeom>
          <a:solidFill>
            <a:srgbClr val="4298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8" name="Text Placeholder 2"/>
          <p:cNvSpPr txBox="1">
            <a:spLocks/>
          </p:cNvSpPr>
          <p:nvPr/>
        </p:nvSpPr>
        <p:spPr>
          <a:xfrm>
            <a:off x="250110" y="6338446"/>
            <a:ext cx="6596322" cy="307451"/>
          </a:xfrm>
        </p:spPr>
        <p:txBody>
          <a:bodyPr/>
          <a:lstStyle>
            <a:lvl1pPr marL="0" indent="0" algn="l" rtl="0" eaLnBrk="1" fontAlgn="base" hangingPunct="1">
              <a:lnSpc>
                <a:spcPct val="120000"/>
              </a:lnSpc>
              <a:spcBef>
                <a:spcPts val="0"/>
              </a:spcBef>
              <a:spcAft>
                <a:spcPts val="1260"/>
              </a:spcAft>
              <a:buClr>
                <a:schemeClr val="accent1"/>
              </a:buClr>
              <a:buSzPct val="90000"/>
              <a:buFont typeface="Arial"/>
              <a:buNone/>
              <a:defRPr sz="2100" b="0">
                <a:solidFill>
                  <a:schemeClr val="tx1"/>
                </a:solidFill>
                <a:latin typeface="+mn-lt"/>
                <a:ea typeface="+mn-ea"/>
                <a:cs typeface="+mn-cs"/>
              </a:defRPr>
            </a:lvl1pPr>
            <a:lvl2pPr marL="236685" indent="0" algn="l" rtl="0" eaLnBrk="1" fontAlgn="base" hangingPunct="1">
              <a:lnSpc>
                <a:spcPct val="120000"/>
              </a:lnSpc>
              <a:spcBef>
                <a:spcPts val="0"/>
              </a:spcBef>
              <a:spcAft>
                <a:spcPts val="1260"/>
              </a:spcAft>
              <a:buClr>
                <a:schemeClr val="accent1"/>
              </a:buClr>
              <a:buSzPct val="90000"/>
              <a:buFont typeface="Arial"/>
              <a:buNone/>
              <a:defRPr sz="1575" b="0">
                <a:solidFill>
                  <a:schemeClr val="tx1"/>
                </a:solidFill>
                <a:latin typeface="+mn-lt"/>
              </a:defRPr>
            </a:lvl2pPr>
            <a:lvl3pPr marL="481703"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defRPr>
            </a:lvl3pPr>
            <a:lvl4pPr marL="720054"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cs typeface="Arial" charset="0"/>
              </a:defRPr>
            </a:lvl4pPr>
            <a:lvl5pPr marL="956739" indent="0" algn="l" rtl="0" eaLnBrk="1" fontAlgn="base" hangingPunct="1">
              <a:lnSpc>
                <a:spcPct val="120000"/>
              </a:lnSpc>
              <a:spcBef>
                <a:spcPts val="0"/>
              </a:spcBef>
              <a:spcAft>
                <a:spcPts val="1260"/>
              </a:spcAft>
              <a:buClr>
                <a:schemeClr val="accent1"/>
              </a:buClr>
              <a:buSzPct val="90000"/>
              <a:buFont typeface="Arial"/>
              <a:buNone/>
              <a:defRPr sz="1260" b="0">
                <a:solidFill>
                  <a:schemeClr val="tx1"/>
                </a:solidFill>
                <a:latin typeface="+mn-lt"/>
                <a:cs typeface="Arial" charset="0"/>
              </a:defRPr>
            </a:lvl5pPr>
            <a:lvl6pPr marL="2166828"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6pPr>
            <a:lvl7pPr marL="264686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7pPr>
            <a:lvl8pPr marL="3126900"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8pPr>
            <a:lvl9pPr marL="360693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9pPr>
          </a:lstStyle>
          <a:p>
            <a:pPr marL="0" marR="0" lvl="0" indent="0" algn="l" defTabSz="914400" rtl="0" eaLnBrk="1" fontAlgn="base" latinLnBrk="0" hangingPunct="1">
              <a:lnSpc>
                <a:spcPct val="120000"/>
              </a:lnSpc>
              <a:spcBef>
                <a:spcPts val="0"/>
              </a:spcBef>
              <a:spcAft>
                <a:spcPts val="1260"/>
              </a:spcAft>
              <a:buClr>
                <a:srgbClr val="4298BE"/>
              </a:buClr>
              <a:buSzPct val="90000"/>
              <a:buFont typeface="Arial"/>
              <a:buNone/>
              <a:tabLst/>
              <a:defRPr/>
            </a:pPr>
            <a:r>
              <a:rPr kumimoji="0" lang="en-US" sz="800" b="0" i="0" u="none" strike="noStrike" kern="1200" cap="none" spc="0" normalizeH="0" baseline="0" noProof="0" dirty="0">
                <a:ln>
                  <a:noFill/>
                </a:ln>
                <a:solidFill>
                  <a:srgbClr val="000000"/>
                </a:solidFill>
                <a:effectLst/>
                <a:uLnTx/>
                <a:uFillTx/>
                <a:latin typeface="Arial" panose="020B0604020202020204"/>
                <a:ea typeface="+mn-ea"/>
                <a:cs typeface="+mn-cs"/>
              </a:rPr>
              <a:t>LIMRA Benefits Attitude Tracker 2022, unpublished. Based on 232 financial services and Insurance employees.</a:t>
            </a:r>
          </a:p>
        </p:txBody>
      </p:sp>
      <p:sp>
        <p:nvSpPr>
          <p:cNvPr id="13" name="TextBox 12"/>
          <p:cNvSpPr txBox="1"/>
          <p:nvPr/>
        </p:nvSpPr>
        <p:spPr>
          <a:xfrm>
            <a:off x="2470364" y="4202120"/>
            <a:ext cx="3730727" cy="956031"/>
          </a:xfrm>
          <a:prstGeom prst="rect">
            <a:avLst/>
          </a:prstGeom>
          <a:noFill/>
        </p:spPr>
        <p:txBody>
          <a:bodyPr wrap="square" rtlCol="0">
            <a:spAutoFit/>
          </a:bodyPr>
          <a:lstStyle/>
          <a:p>
            <a:pPr marL="0" marR="0" lvl="0" indent="0" algn="l" defTabSz="914400" rtl="0" eaLnBrk="1" fontAlgn="auto" latinLnBrk="0" hangingPunct="1">
              <a:lnSpc>
                <a:spcPts val="23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9C606"/>
                </a:solidFill>
                <a:effectLst/>
                <a:uLnTx/>
                <a:uFillTx/>
                <a:latin typeface="Arial" panose="020B0604020202020204"/>
                <a:ea typeface="+mn-ea"/>
                <a:cs typeface="+mn-cs"/>
              </a:rPr>
              <a:t>36% </a:t>
            </a:r>
            <a:r>
              <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rPr>
              <a:t>of entry-level and </a:t>
            </a:r>
            <a:br>
              <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rPr>
            </a:br>
            <a:r>
              <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rPr>
              <a:t>early-career employees are actively looking for a new position</a:t>
            </a:r>
          </a:p>
        </p:txBody>
      </p:sp>
      <p:pic>
        <p:nvPicPr>
          <p:cNvPr id="16" name="Picture 15"/>
          <p:cNvPicPr>
            <a:picLocks noChangeAspect="1"/>
          </p:cNvPicPr>
          <p:nvPr/>
        </p:nvPicPr>
        <p:blipFill rotWithShape="1">
          <a:blip r:embed="rId3" cstate="print">
            <a:extLst>
              <a:ext uri="{28A0092B-C50C-407E-A947-70E740481C1C}">
                <a14:useLocalDpi xmlns:a14="http://schemas.microsoft.com/office/drawing/2010/main" val="0"/>
              </a:ext>
            </a:extLst>
          </a:blip>
          <a:srcRect t="19690"/>
          <a:stretch/>
        </p:blipFill>
        <p:spPr>
          <a:xfrm>
            <a:off x="5888872" y="1414517"/>
            <a:ext cx="3717479" cy="1990322"/>
          </a:xfrm>
          <a:prstGeom prst="rect">
            <a:avLst/>
          </a:prstGeom>
        </p:spPr>
      </p:pic>
    </p:spTree>
    <p:extLst>
      <p:ext uri="{BB962C8B-B14F-4D97-AF65-F5344CB8AC3E}">
        <p14:creationId xmlns:p14="http://schemas.microsoft.com/office/powerpoint/2010/main" val="26207287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E75E5-E097-9667-B954-CB430C8A09C7}"/>
              </a:ext>
            </a:extLst>
          </p:cNvPr>
          <p:cNvSpPr>
            <a:spLocks noGrp="1"/>
          </p:cNvSpPr>
          <p:nvPr>
            <p:ph type="title"/>
          </p:nvPr>
        </p:nvSpPr>
        <p:spPr/>
        <p:txBody>
          <a:bodyPr/>
          <a:lstStyle/>
          <a:p>
            <a:r>
              <a:rPr lang="en-US" dirty="0"/>
              <a:t>Accelerate Impact: Choose an Onboarding Solution</a:t>
            </a:r>
          </a:p>
        </p:txBody>
      </p:sp>
      <p:sp>
        <p:nvSpPr>
          <p:cNvPr id="3" name="Slide Number Placeholder 2">
            <a:extLst>
              <a:ext uri="{FF2B5EF4-FFF2-40B4-BE49-F238E27FC236}">
                <a16:creationId xmlns:a16="http://schemas.microsoft.com/office/drawing/2014/main" id="{AC45E844-C3A7-B58C-CF09-7A94CEA8256F}"/>
              </a:ext>
            </a:extLst>
          </p:cNvPr>
          <p:cNvSpPr>
            <a:spLocks noGrp="1"/>
          </p:cNvSpPr>
          <p:nvPr>
            <p:ph type="sldNum" sz="quarter" idx="4294967295"/>
          </p:nvPr>
        </p:nvSpPr>
        <p:spPr/>
        <p:txBody>
          <a:bodyPr/>
          <a:lstStyle/>
          <a:p>
            <a:fld id="{FA06F0F5-DF6A-4E0E-AC03-6B0D0B0A1300}" type="slidenum">
              <a:rPr lang="en-US" sz="900" smtClean="0"/>
              <a:pPr/>
              <a:t>30</a:t>
            </a:fld>
            <a:endParaRPr lang="en-US" sz="900" dirty="0"/>
          </a:p>
        </p:txBody>
      </p:sp>
      <p:graphicFrame>
        <p:nvGraphicFramePr>
          <p:cNvPr id="6" name="Table 6">
            <a:extLst>
              <a:ext uri="{FF2B5EF4-FFF2-40B4-BE49-F238E27FC236}">
                <a16:creationId xmlns:a16="http://schemas.microsoft.com/office/drawing/2014/main" id="{02728777-C976-A03F-1436-16C43C35A405}"/>
              </a:ext>
            </a:extLst>
          </p:cNvPr>
          <p:cNvGraphicFramePr>
            <a:graphicFrameLocks noGrp="1"/>
          </p:cNvGraphicFramePr>
          <p:nvPr>
            <p:extLst>
              <p:ext uri="{D42A27DB-BD31-4B8C-83A1-F6EECF244321}">
                <p14:modId xmlns:p14="http://schemas.microsoft.com/office/powerpoint/2010/main" val="1240226392"/>
              </p:ext>
            </p:extLst>
          </p:nvPr>
        </p:nvGraphicFramePr>
        <p:xfrm>
          <a:off x="281426" y="859477"/>
          <a:ext cx="11338560" cy="5206399"/>
        </p:xfrm>
        <a:graphic>
          <a:graphicData uri="http://schemas.openxmlformats.org/drawingml/2006/table">
            <a:tbl>
              <a:tblPr firstRow="1" bandRow="1">
                <a:tableStyleId>{5C22544A-7EE6-4342-B048-85BDC9FD1C3A}</a:tableStyleId>
              </a:tblPr>
              <a:tblGrid>
                <a:gridCol w="1889760">
                  <a:extLst>
                    <a:ext uri="{9D8B030D-6E8A-4147-A177-3AD203B41FA5}">
                      <a16:colId xmlns:a16="http://schemas.microsoft.com/office/drawing/2014/main" val="1574729979"/>
                    </a:ext>
                  </a:extLst>
                </a:gridCol>
                <a:gridCol w="1889760">
                  <a:extLst>
                    <a:ext uri="{9D8B030D-6E8A-4147-A177-3AD203B41FA5}">
                      <a16:colId xmlns:a16="http://schemas.microsoft.com/office/drawing/2014/main" val="2730340350"/>
                    </a:ext>
                  </a:extLst>
                </a:gridCol>
                <a:gridCol w="1889760">
                  <a:extLst>
                    <a:ext uri="{9D8B030D-6E8A-4147-A177-3AD203B41FA5}">
                      <a16:colId xmlns:a16="http://schemas.microsoft.com/office/drawing/2014/main" val="2236075140"/>
                    </a:ext>
                  </a:extLst>
                </a:gridCol>
                <a:gridCol w="1889760">
                  <a:extLst>
                    <a:ext uri="{9D8B030D-6E8A-4147-A177-3AD203B41FA5}">
                      <a16:colId xmlns:a16="http://schemas.microsoft.com/office/drawing/2014/main" val="4285383108"/>
                    </a:ext>
                  </a:extLst>
                </a:gridCol>
                <a:gridCol w="1889760">
                  <a:extLst>
                    <a:ext uri="{9D8B030D-6E8A-4147-A177-3AD203B41FA5}">
                      <a16:colId xmlns:a16="http://schemas.microsoft.com/office/drawing/2014/main" val="3387720142"/>
                    </a:ext>
                  </a:extLst>
                </a:gridCol>
                <a:gridCol w="1889760">
                  <a:extLst>
                    <a:ext uri="{9D8B030D-6E8A-4147-A177-3AD203B41FA5}">
                      <a16:colId xmlns:a16="http://schemas.microsoft.com/office/drawing/2014/main" val="2578285400"/>
                    </a:ext>
                  </a:extLst>
                </a:gridCol>
              </a:tblGrid>
              <a:tr h="348221">
                <a:tc>
                  <a:txBody>
                    <a:bodyPr/>
                    <a:lstStyle/>
                    <a:p>
                      <a:pPr algn="ctr"/>
                      <a:r>
                        <a:rPr lang="en-US" sz="1600" dirty="0">
                          <a:solidFill>
                            <a:schemeClr val="bg1">
                              <a:lumMod val="95000"/>
                            </a:schemeClr>
                          </a:solidFill>
                        </a:rPr>
                        <a:t>Solution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US" sz="1600" dirty="0">
                          <a:solidFill>
                            <a:schemeClr val="bg1">
                              <a:lumMod val="95000"/>
                            </a:schemeClr>
                          </a:solidFill>
                        </a:rPr>
                        <a:t>What is it?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US" sz="1600" dirty="0">
                          <a:solidFill>
                            <a:schemeClr val="bg1">
                              <a:lumMod val="95000"/>
                            </a:schemeClr>
                          </a:solidFill>
                        </a:rPr>
                        <a:t>Ideal Candidate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US" sz="1600" dirty="0">
                          <a:solidFill>
                            <a:schemeClr val="bg1">
                              <a:lumMod val="95000"/>
                            </a:schemeClr>
                          </a:solidFill>
                        </a:rPr>
                        <a:t>Time to Complete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US" sz="1600" dirty="0">
                          <a:solidFill>
                            <a:schemeClr val="bg1">
                              <a:lumMod val="95000"/>
                            </a:schemeClr>
                          </a:solidFill>
                        </a:rPr>
                        <a:t>Price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US" sz="1600" dirty="0">
                          <a:solidFill>
                            <a:schemeClr val="bg1">
                              <a:lumMod val="95000"/>
                            </a:schemeClr>
                          </a:solidFill>
                        </a:rPr>
                        <a:t>Benefits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3356703645"/>
                  </a:ext>
                </a:extLst>
              </a:tr>
              <a:tr h="952405">
                <a:tc>
                  <a:txBody>
                    <a:bodyPr/>
                    <a:lstStyle/>
                    <a:p>
                      <a:r>
                        <a:rPr lang="en-US" sz="1600" b="1" dirty="0">
                          <a:solidFill>
                            <a:schemeClr val="tx1"/>
                          </a:solidFill>
                        </a:rPr>
                        <a:t>Complete Insurance Fundamentals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600" dirty="0">
                          <a:solidFill>
                            <a:schemeClr val="tx1"/>
                          </a:solidFill>
                        </a:rPr>
                        <a:t>1 online, self-paced</a:t>
                      </a:r>
                      <a:r>
                        <a:rPr lang="en-US" sz="1600" baseline="0" dirty="0">
                          <a:solidFill>
                            <a:schemeClr val="tx1"/>
                          </a:solidFill>
                        </a:rPr>
                        <a:t> </a:t>
                      </a:r>
                      <a:r>
                        <a:rPr lang="en-US" sz="1600" dirty="0">
                          <a:solidFill>
                            <a:schemeClr val="tx1"/>
                          </a:solidFill>
                        </a:rPr>
                        <a:t>learning path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600" dirty="0">
                          <a:solidFill>
                            <a:schemeClr val="tx1"/>
                          </a:solidFill>
                        </a:rPr>
                        <a:t>New &amp; recent hires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600" dirty="0">
                          <a:solidFill>
                            <a:schemeClr val="tx1"/>
                          </a:solidFill>
                        </a:rPr>
                        <a:t>20-25 hours total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600" dirty="0">
                          <a:solidFill>
                            <a:schemeClr val="tx1"/>
                          </a:solidFill>
                        </a:rPr>
                        <a:t>$495, prepaid enrollments via enterprise purchase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600" dirty="0">
                          <a:solidFill>
                            <a:schemeClr val="tx1"/>
                          </a:solidFill>
                        </a:rPr>
                        <a:t>Boosts industry knowledge quickly with efficient pricing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7852717"/>
                  </a:ext>
                </a:extLst>
              </a:tr>
              <a:tr h="952405">
                <a:tc>
                  <a:txBody>
                    <a:bodyPr/>
                    <a:lstStyle/>
                    <a:p>
                      <a:r>
                        <a:rPr lang="en-US" sz="1600" b="1" dirty="0">
                          <a:solidFill>
                            <a:schemeClr val="tx1"/>
                          </a:solidFill>
                        </a:rPr>
                        <a:t>FLMI Level 1 Certificate in Insurance Fundamentals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600" dirty="0">
                          <a:solidFill>
                            <a:schemeClr val="tx1"/>
                          </a:solidFill>
                        </a:rPr>
                        <a:t>2 fully online, self-paced courses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600" dirty="0">
                          <a:solidFill>
                            <a:schemeClr val="tx1"/>
                          </a:solidFill>
                        </a:rPr>
                        <a:t>New &amp; recent hires within 2 years of industry start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600" dirty="0">
                          <a:solidFill>
                            <a:schemeClr val="tx1"/>
                          </a:solidFill>
                        </a:rPr>
                        <a:t>10-12 hours per course</a:t>
                      </a:r>
                      <a:br>
                        <a:rPr lang="en-US" sz="1600" dirty="0">
                          <a:solidFill>
                            <a:schemeClr val="tx1"/>
                          </a:solidFill>
                        </a:rPr>
                      </a:b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600" dirty="0">
                          <a:solidFill>
                            <a:schemeClr val="tx1"/>
                          </a:solidFill>
                        </a:rPr>
                        <a:t>$335 per course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600" dirty="0">
                          <a:solidFill>
                            <a:schemeClr val="tx1"/>
                          </a:solidFill>
                        </a:rPr>
                        <a:t>Builds a foundation of industry knowledge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39837775"/>
                  </a:ext>
                </a:extLst>
              </a:tr>
              <a:tr h="1387791">
                <a:tc>
                  <a:txBody>
                    <a:bodyPr/>
                    <a:lstStyle/>
                    <a:p>
                      <a:r>
                        <a:rPr lang="en-US" sz="1600" b="1" dirty="0">
                          <a:solidFill>
                            <a:schemeClr val="tx1"/>
                          </a:solidFill>
                        </a:rPr>
                        <a:t>Insurance Immersion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600" dirty="0">
                          <a:solidFill>
                            <a:schemeClr val="tx1"/>
                          </a:solidFill>
                        </a:rPr>
                        <a:t>14 hours of live, dynamic instructor-led training, in-person and virtual sessions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600" dirty="0">
                          <a:solidFill>
                            <a:schemeClr val="tx1"/>
                          </a:solidFill>
                        </a:rPr>
                        <a:t>Mid-level managers, emerging leaders, and high potentials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600" dirty="0">
                          <a:solidFill>
                            <a:schemeClr val="tx1"/>
                          </a:solidFill>
                        </a:rPr>
                        <a:t>14 hours of live instruction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600" dirty="0">
                          <a:solidFill>
                            <a:schemeClr val="tx1"/>
                          </a:solidFill>
                        </a:rPr>
                        <a:t>$23,750 for up to 18 participants;</a:t>
                      </a:r>
                      <a:r>
                        <a:rPr lang="en-US" sz="1600" baseline="0" dirty="0">
                          <a:solidFill>
                            <a:schemeClr val="tx1"/>
                          </a:solidFill>
                        </a:rPr>
                        <a:t> $725 per participant over 18 </a:t>
                      </a: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nSpc>
                          <a:spcPct val="100000"/>
                        </a:lnSpc>
                        <a:spcAft>
                          <a:spcPts val="0"/>
                        </a:spcAft>
                        <a:buClrTx/>
                        <a:buSzPct val="100000"/>
                        <a:buFont typeface="Arial" panose="020B0604020202020204" pitchFamily="34" charset="0"/>
                        <a:buNone/>
                      </a:pPr>
                      <a:r>
                        <a:rPr lang="en-US" sz="1600" dirty="0"/>
                        <a:t>Learners connect with peers, ask questions &amp; relate answers to their specific roles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14082958"/>
                  </a:ext>
                </a:extLst>
              </a:tr>
              <a:tr h="1170098">
                <a:tc>
                  <a:txBody>
                    <a:bodyPr/>
                    <a:lstStyle/>
                    <a:p>
                      <a:r>
                        <a:rPr lang="en-US" sz="1600" b="1" dirty="0">
                          <a:solidFill>
                            <a:schemeClr val="tx1"/>
                          </a:solidFill>
                        </a:rPr>
                        <a:t>Executive Immersion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600" dirty="0">
                          <a:solidFill>
                            <a:schemeClr val="tx1"/>
                          </a:solidFill>
                        </a:rPr>
                        <a:t>1:1</a:t>
                      </a:r>
                      <a:r>
                        <a:rPr lang="en-US" sz="1600" baseline="0" dirty="0">
                          <a:solidFill>
                            <a:schemeClr val="tx1"/>
                          </a:solidFill>
                        </a:rPr>
                        <a:t> session, virtual or in-person, for 1-3 executives</a:t>
                      </a: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600" dirty="0">
                          <a:solidFill>
                            <a:schemeClr val="tx1"/>
                          </a:solidFill>
                        </a:rPr>
                        <a:t>Executives</a:t>
                      </a:r>
                      <a:r>
                        <a:rPr lang="en-US" sz="1600" baseline="0" dirty="0">
                          <a:solidFill>
                            <a:schemeClr val="tx1"/>
                          </a:solidFill>
                        </a:rPr>
                        <a:t> new to the life insurance business</a:t>
                      </a: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600" dirty="0">
                          <a:solidFill>
                            <a:schemeClr val="tx1"/>
                          </a:solidFill>
                        </a:rPr>
                        <a:t>6 hours of live instruction</a:t>
                      </a:r>
                      <a:r>
                        <a:rPr lang="en-US" sz="1600" baseline="0" dirty="0">
                          <a:solidFill>
                            <a:schemeClr val="tx1"/>
                          </a:solidFill>
                        </a:rPr>
                        <a:t> and discussion</a:t>
                      </a: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600" dirty="0">
                          <a:solidFill>
                            <a:schemeClr val="tx1"/>
                          </a:solidFill>
                        </a:rPr>
                        <a:t>$4,250</a:t>
                      </a:r>
                      <a:r>
                        <a:rPr lang="en-US" sz="1600" baseline="0" dirty="0">
                          <a:solidFill>
                            <a:schemeClr val="tx1"/>
                          </a:solidFill>
                        </a:rPr>
                        <a:t> for 1 executive; $2,125 for each additional executive</a:t>
                      </a: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600" dirty="0">
                          <a:solidFill>
                            <a:schemeClr val="tx1"/>
                          </a:solidFill>
                        </a:rPr>
                        <a:t>Flexible,</a:t>
                      </a:r>
                      <a:r>
                        <a:rPr lang="en-US" sz="1600" baseline="0" dirty="0">
                          <a:solidFill>
                            <a:schemeClr val="tx1"/>
                          </a:solidFill>
                        </a:rPr>
                        <a:t> tailored training expedites executive onboarding</a:t>
                      </a: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62186299"/>
                  </a:ext>
                </a:extLst>
              </a:tr>
            </a:tbl>
          </a:graphicData>
        </a:graphic>
      </p:graphicFrame>
    </p:spTree>
    <p:extLst>
      <p:ext uri="{BB962C8B-B14F-4D97-AF65-F5344CB8AC3E}">
        <p14:creationId xmlns:p14="http://schemas.microsoft.com/office/powerpoint/2010/main" val="5783870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Complete Insurance Fundamentals</a:t>
            </a:r>
          </a:p>
        </p:txBody>
      </p:sp>
      <p:pic>
        <p:nvPicPr>
          <p:cNvPr id="5" name="Content Placeholder 4"/>
          <p:cNvPicPr>
            <a:picLocks noGrp="1" noChangeAspect="1"/>
          </p:cNvPicPr>
          <p:nvPr>
            <p:ph idx="4294967295"/>
          </p:nvPr>
        </p:nvPicPr>
        <p:blipFill>
          <a:blip r:embed="rId2" cstate="print">
            <a:extLst>
              <a:ext uri="{28A0092B-C50C-407E-A947-70E740481C1C}">
                <a14:useLocalDpi xmlns:a14="http://schemas.microsoft.com/office/drawing/2010/main"/>
              </a:ext>
            </a:extLst>
          </a:blip>
          <a:stretch>
            <a:fillRect/>
          </a:stretch>
        </p:blipFill>
        <p:spPr>
          <a:xfrm>
            <a:off x="6286500" y="1377950"/>
            <a:ext cx="5905500" cy="3938588"/>
          </a:xfrm>
        </p:spPr>
      </p:pic>
      <p:sp>
        <p:nvSpPr>
          <p:cNvPr id="2" name="Content Placeholder 1"/>
          <p:cNvSpPr>
            <a:spLocks noGrp="1"/>
          </p:cNvSpPr>
          <p:nvPr>
            <p:ph idx="4294967295"/>
          </p:nvPr>
        </p:nvSpPr>
        <p:spPr>
          <a:xfrm>
            <a:off x="192741" y="1533939"/>
            <a:ext cx="5365750" cy="3940175"/>
          </a:xfrm>
        </p:spPr>
        <p:txBody>
          <a:bodyPr/>
          <a:lstStyle/>
          <a:p>
            <a:pPr algn="ctr">
              <a:lnSpc>
                <a:spcPct val="100000"/>
              </a:lnSpc>
            </a:pPr>
            <a:r>
              <a:rPr lang="en-US" sz="2100" b="1" dirty="0">
                <a:solidFill>
                  <a:srgbClr val="004C9D"/>
                </a:solidFill>
              </a:rPr>
              <a:t>Conquer the Learning Curve</a:t>
            </a:r>
          </a:p>
          <a:p>
            <a:pPr marL="342891" indent="-342891">
              <a:buClrTx/>
              <a:buSzPct val="100000"/>
              <a:buFont typeface="Arial" panose="020B0604020202020204" pitchFamily="34" charset="0"/>
              <a:buChar char="•"/>
            </a:pPr>
            <a:r>
              <a:rPr lang="en-US" sz="1800" dirty="0"/>
              <a:t>Builds a solid foundation of industry knowledge with a self-paced learning path</a:t>
            </a:r>
          </a:p>
          <a:p>
            <a:pPr marL="342891" indent="-342891">
              <a:buClrTx/>
              <a:buSzPct val="100000"/>
              <a:buFont typeface="Arial" panose="020B0604020202020204" pitchFamily="34" charset="0"/>
              <a:buChar char="•"/>
            </a:pPr>
            <a:r>
              <a:rPr lang="en-US" sz="1800" dirty="0"/>
              <a:t>Creates excitement and engagement within the industry for early career professionals</a:t>
            </a:r>
          </a:p>
          <a:p>
            <a:pPr marL="342891" indent="-342891">
              <a:buClrTx/>
              <a:buSzPct val="100000"/>
              <a:buFont typeface="Arial" panose="020B0604020202020204" pitchFamily="34" charset="0"/>
              <a:buChar char="•"/>
            </a:pPr>
            <a:r>
              <a:rPr lang="en-US" sz="1800" dirty="0"/>
              <a:t>Offers an early accomplishment to build industry and organization loyalty</a:t>
            </a:r>
          </a:p>
          <a:p>
            <a:pPr marL="342891" indent="-342891">
              <a:buClrTx/>
              <a:buSzPct val="100000"/>
              <a:buFont typeface="Arial" panose="020B0604020202020204" pitchFamily="34" charset="0"/>
              <a:buChar char="•"/>
            </a:pPr>
            <a:r>
              <a:rPr lang="en-US" sz="1800" dirty="0"/>
              <a:t>Culminates in the FLMI Level 1 Certificate in Insurance Fundamentals</a:t>
            </a:r>
          </a:p>
        </p:txBody>
      </p:sp>
      <p:sp>
        <p:nvSpPr>
          <p:cNvPr id="7" name="Slide Number Placeholder 2"/>
          <p:cNvSpPr>
            <a:spLocks noGrp="1"/>
          </p:cNvSpPr>
          <p:nvPr>
            <p:ph type="sldNum" sz="quarter" idx="4294967295"/>
          </p:nvPr>
        </p:nvSpPr>
        <p:spPr>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A06F0F5-DF6A-4E0E-AC03-6B0D0B0A1300}" type="slidenum">
              <a:rPr kumimoji="0" lang="en-US" sz="900" b="0" i="0" u="none" strike="noStrike" kern="1200" cap="none" spc="0" normalizeH="0" baseline="0" noProof="0" smtClean="0">
                <a:ln>
                  <a:noFill/>
                </a:ln>
                <a:solidFill>
                  <a:srgbClr val="000000"/>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a:t>
            </a:fld>
            <a:endParaRPr kumimoji="0" lang="en-US" sz="9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pic>
        <p:nvPicPr>
          <p:cNvPr id="6" name="Picture 5" descr="A car driving on a road&#10;&#10;Description automatically generated with low confidence">
            <a:extLst>
              <a:ext uri="{FF2B5EF4-FFF2-40B4-BE49-F238E27FC236}">
                <a16:creationId xmlns:a16="http://schemas.microsoft.com/office/drawing/2014/main" id="{2653E310-A3E9-095D-E62B-5CEC87EA0F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60836" y="1458912"/>
            <a:ext cx="5731164" cy="3940175"/>
          </a:xfrm>
          <a:prstGeom prst="rect">
            <a:avLst/>
          </a:prstGeom>
        </p:spPr>
      </p:pic>
    </p:spTree>
    <p:extLst>
      <p:ext uri="{BB962C8B-B14F-4D97-AF65-F5344CB8AC3E}">
        <p14:creationId xmlns:p14="http://schemas.microsoft.com/office/powerpoint/2010/main" val="15662921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prstGeom prst="rect">
            <a:avLst/>
          </a:prstGeom>
        </p:spPr>
        <p:txBody>
          <a:bodyPr>
            <a:normAutofit/>
          </a:bodyPr>
          <a:lstStyle/>
          <a:p>
            <a:r>
              <a:rPr lang="en-US" dirty="0"/>
              <a:t>Executive Immersion</a:t>
            </a:r>
          </a:p>
        </p:txBody>
      </p:sp>
      <p:sp>
        <p:nvSpPr>
          <p:cNvPr id="3" name="Content Placeholder 2"/>
          <p:cNvSpPr>
            <a:spLocks noGrp="1"/>
          </p:cNvSpPr>
          <p:nvPr>
            <p:ph idx="4294967295"/>
          </p:nvPr>
        </p:nvSpPr>
        <p:spPr>
          <a:xfrm>
            <a:off x="284162" y="1511298"/>
            <a:ext cx="5811838" cy="3835400"/>
          </a:xfrm>
          <a:prstGeom prst="rect">
            <a:avLst/>
          </a:prstGeom>
        </p:spPr>
        <p:txBody>
          <a:bodyPr/>
          <a:lstStyle/>
          <a:p>
            <a:pPr algn="ctr">
              <a:lnSpc>
                <a:spcPct val="100000"/>
              </a:lnSpc>
            </a:pPr>
            <a:r>
              <a:rPr lang="en-US" b="1" dirty="0">
                <a:solidFill>
                  <a:srgbClr val="005F9F"/>
                </a:solidFill>
              </a:rPr>
              <a:t>Learn the Industry. Lead the Industry.</a:t>
            </a:r>
          </a:p>
          <a:p>
            <a:pPr marL="342900" indent="-342900">
              <a:buClrTx/>
              <a:buSzPct val="100000"/>
              <a:buFont typeface="Arial" panose="020B0604020202020204" pitchFamily="34" charset="0"/>
              <a:buChar char="•"/>
            </a:pPr>
            <a:r>
              <a:rPr lang="en-US" sz="1800" dirty="0"/>
              <a:t>1:1 sessions with knowledgeable instructors let executives ask their most pressing questions</a:t>
            </a:r>
          </a:p>
          <a:p>
            <a:pPr marL="342900" indent="-342900">
              <a:buClrTx/>
              <a:buSzPct val="100000"/>
              <a:buFont typeface="Arial" panose="020B0604020202020204" pitchFamily="34" charset="0"/>
              <a:buChar char="•"/>
            </a:pPr>
            <a:r>
              <a:rPr lang="en-US" sz="1800" dirty="0"/>
              <a:t>Offers a holistic view of the industry and how insurance companies function</a:t>
            </a:r>
          </a:p>
          <a:p>
            <a:pPr marL="342900" indent="-342900">
              <a:buClrTx/>
              <a:buSzPct val="100000"/>
              <a:buFont typeface="Arial" panose="020B0604020202020204" pitchFamily="34" charset="0"/>
              <a:buChar char="•"/>
            </a:pPr>
            <a:r>
              <a:rPr lang="en-US" sz="1800" dirty="0"/>
              <a:t>Executives set the pace and decide which course topics they’d like to focus on</a:t>
            </a:r>
          </a:p>
          <a:p>
            <a:pPr marL="342900" indent="-342900">
              <a:buClrTx/>
              <a:buSzPct val="100000"/>
              <a:buFont typeface="Arial" panose="020B0604020202020204" pitchFamily="34" charset="0"/>
              <a:buChar char="•"/>
            </a:pPr>
            <a:r>
              <a:rPr lang="en-US" sz="1800" dirty="0"/>
              <a:t>Live training delivered in-person or virtually</a:t>
            </a:r>
            <a:endParaRPr lang="en-US" dirty="0"/>
          </a:p>
          <a:p>
            <a:endParaRPr lang="en-US" dirty="0"/>
          </a:p>
          <a:p>
            <a:endParaRPr lang="en-US" dirty="0"/>
          </a:p>
        </p:txBody>
      </p:sp>
      <p:sp>
        <p:nvSpPr>
          <p:cNvPr id="5" name="Slide Number Placeholder 2"/>
          <p:cNvSpPr>
            <a:spLocks noGrp="1"/>
          </p:cNvSpPr>
          <p:nvPr>
            <p:ph type="sldNum" sz="quarter" idx="4294967295"/>
          </p:nvPr>
        </p:nvSpPr>
        <p:spPr>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A06F0F5-DF6A-4E0E-AC03-6B0D0B0A1300}" type="slidenum">
              <a:rPr kumimoji="0" lang="en-US" sz="900" b="0" i="0" u="none" strike="noStrike" kern="1200" cap="none" spc="0" normalizeH="0" baseline="0" noProof="0" smtClean="0">
                <a:ln>
                  <a:noFill/>
                </a:ln>
                <a:solidFill>
                  <a:srgbClr val="000000"/>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a:t>
            </a:fld>
            <a:endParaRPr kumimoji="0" lang="en-US" sz="9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pic>
        <p:nvPicPr>
          <p:cNvPr id="2050" name="Picture 2">
            <a:extLst>
              <a:ext uri="{FF2B5EF4-FFF2-40B4-BE49-F238E27FC236}">
                <a16:creationId xmlns:a16="http://schemas.microsoft.com/office/drawing/2014/main" id="{6A904130-9CA6-F22B-3C38-78C16A6FFF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4583" y="1329574"/>
            <a:ext cx="6107417" cy="41988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1464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Straight Connector 19">
            <a:extLst>
              <a:ext uri="{FF2B5EF4-FFF2-40B4-BE49-F238E27FC236}">
                <a16:creationId xmlns:a16="http://schemas.microsoft.com/office/drawing/2014/main" id="{70B4F0A4-F813-2ECA-42F2-6B10AC0CC65E}"/>
              </a:ext>
            </a:extLst>
          </p:cNvPr>
          <p:cNvCxnSpPr>
            <a:cxnSpLocks/>
            <a:stCxn id="8" idx="2"/>
            <a:endCxn id="16" idx="6"/>
          </p:cNvCxnSpPr>
          <p:nvPr/>
        </p:nvCxnSpPr>
        <p:spPr>
          <a:xfrm>
            <a:off x="2075772" y="4118589"/>
            <a:ext cx="8744074" cy="14968"/>
          </a:xfrm>
          <a:prstGeom prst="line">
            <a:avLst/>
          </a:prstGeom>
          <a:ln>
            <a:solidFill>
              <a:srgbClr val="002F70"/>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a:t>Maximizing Onboarding Success</a:t>
            </a:r>
          </a:p>
        </p:txBody>
      </p:sp>
      <p:sp>
        <p:nvSpPr>
          <p:cNvPr id="3" name="Slide Number Placeholder 2"/>
          <p:cNvSpPr>
            <a:spLocks noGrp="1"/>
          </p:cNvSpPr>
          <p:nvPr>
            <p:ph type="sldNum" sz="quarter" idx="4294967295"/>
          </p:nvPr>
        </p:nvSpPr>
        <p:spPr/>
        <p:txBody>
          <a:bodyPr/>
          <a:lstStyle/>
          <a:p>
            <a:fld id="{FA06F0F5-DF6A-4E0E-AC03-6B0D0B0A1300}" type="slidenum">
              <a:rPr lang="en-US" sz="900" smtClean="0"/>
              <a:pPr/>
              <a:t>33</a:t>
            </a:fld>
            <a:endParaRPr lang="en-US" sz="900" dirty="0"/>
          </a:p>
        </p:txBody>
      </p:sp>
      <p:sp>
        <p:nvSpPr>
          <p:cNvPr id="4" name="TextBox 3"/>
          <p:cNvSpPr txBox="1"/>
          <p:nvPr/>
        </p:nvSpPr>
        <p:spPr>
          <a:xfrm>
            <a:off x="1467629" y="2553136"/>
            <a:ext cx="1544012" cy="369332"/>
          </a:xfrm>
          <a:prstGeom prst="rect">
            <a:avLst/>
          </a:prstGeom>
          <a:noFill/>
          <a:ln>
            <a:solidFill>
              <a:srgbClr val="002F70"/>
            </a:solidFill>
          </a:ln>
        </p:spPr>
        <p:txBody>
          <a:bodyPr wrap="none" rtlCol="0">
            <a:spAutoFit/>
          </a:bodyPr>
          <a:lstStyle/>
          <a:p>
            <a:r>
              <a:rPr lang="en-US" dirty="0"/>
              <a:t>Pre-Boarding</a:t>
            </a:r>
          </a:p>
        </p:txBody>
      </p:sp>
      <p:sp>
        <p:nvSpPr>
          <p:cNvPr id="5" name="TextBox 4"/>
          <p:cNvSpPr txBox="1"/>
          <p:nvPr/>
        </p:nvSpPr>
        <p:spPr>
          <a:xfrm>
            <a:off x="4026308" y="2370684"/>
            <a:ext cx="1489587" cy="646331"/>
          </a:xfrm>
          <a:prstGeom prst="rect">
            <a:avLst/>
          </a:prstGeom>
          <a:noFill/>
          <a:ln>
            <a:solidFill>
              <a:srgbClr val="002F70"/>
            </a:solidFill>
          </a:ln>
        </p:spPr>
        <p:txBody>
          <a:bodyPr wrap="square" rtlCol="0">
            <a:spAutoFit/>
          </a:bodyPr>
          <a:lstStyle/>
          <a:p>
            <a:r>
              <a:rPr lang="en-US" dirty="0"/>
              <a:t>On-Boarding &amp; Welcome</a:t>
            </a:r>
          </a:p>
        </p:txBody>
      </p:sp>
      <p:sp>
        <p:nvSpPr>
          <p:cNvPr id="6" name="TextBox 5"/>
          <p:cNvSpPr txBox="1"/>
          <p:nvPr/>
        </p:nvSpPr>
        <p:spPr>
          <a:xfrm>
            <a:off x="6847473" y="2509183"/>
            <a:ext cx="1489587" cy="369332"/>
          </a:xfrm>
          <a:prstGeom prst="rect">
            <a:avLst/>
          </a:prstGeom>
          <a:noFill/>
          <a:ln>
            <a:solidFill>
              <a:srgbClr val="002F70"/>
            </a:solidFill>
          </a:ln>
        </p:spPr>
        <p:txBody>
          <a:bodyPr wrap="square" rtlCol="0">
            <a:spAutoFit/>
          </a:bodyPr>
          <a:lstStyle/>
          <a:p>
            <a:pPr algn="ctr"/>
            <a:r>
              <a:rPr lang="en-US" dirty="0"/>
              <a:t>Training</a:t>
            </a:r>
          </a:p>
        </p:txBody>
      </p:sp>
      <p:sp>
        <p:nvSpPr>
          <p:cNvPr id="7" name="TextBox 6"/>
          <p:cNvSpPr txBox="1"/>
          <p:nvPr/>
        </p:nvSpPr>
        <p:spPr>
          <a:xfrm>
            <a:off x="9497683" y="2384300"/>
            <a:ext cx="2280991" cy="646331"/>
          </a:xfrm>
          <a:prstGeom prst="rect">
            <a:avLst/>
          </a:prstGeom>
          <a:noFill/>
          <a:ln>
            <a:solidFill>
              <a:srgbClr val="002F70"/>
            </a:solidFill>
          </a:ln>
        </p:spPr>
        <p:txBody>
          <a:bodyPr wrap="square" rtlCol="0">
            <a:spAutoFit/>
          </a:bodyPr>
          <a:lstStyle/>
          <a:p>
            <a:pPr algn="ctr"/>
            <a:r>
              <a:rPr lang="en-US" dirty="0"/>
              <a:t>Fully Transitioned into Role</a:t>
            </a:r>
          </a:p>
        </p:txBody>
      </p:sp>
      <p:sp>
        <p:nvSpPr>
          <p:cNvPr id="9" name="TextBox 8"/>
          <p:cNvSpPr txBox="1"/>
          <p:nvPr/>
        </p:nvSpPr>
        <p:spPr>
          <a:xfrm rot="16200000">
            <a:off x="68372" y="3277488"/>
            <a:ext cx="1138392" cy="371481"/>
          </a:xfrm>
          <a:prstGeom prst="rect">
            <a:avLst/>
          </a:prstGeom>
          <a:noFill/>
          <a:ln>
            <a:solidFill>
              <a:srgbClr val="002F70"/>
            </a:solidFill>
          </a:ln>
        </p:spPr>
        <p:txBody>
          <a:bodyPr wrap="square" rtlCol="0">
            <a:spAutoFit/>
          </a:bodyPr>
          <a:lstStyle/>
          <a:p>
            <a:r>
              <a:rPr lang="en-US" dirty="0"/>
              <a:t>Timeline</a:t>
            </a:r>
          </a:p>
        </p:txBody>
      </p:sp>
      <p:sp>
        <p:nvSpPr>
          <p:cNvPr id="11" name="TextBox 10"/>
          <p:cNvSpPr txBox="1"/>
          <p:nvPr/>
        </p:nvSpPr>
        <p:spPr>
          <a:xfrm rot="16200000">
            <a:off x="53294" y="4934104"/>
            <a:ext cx="1166400" cy="369332"/>
          </a:xfrm>
          <a:prstGeom prst="rect">
            <a:avLst/>
          </a:prstGeom>
          <a:noFill/>
          <a:ln>
            <a:solidFill>
              <a:srgbClr val="002F70"/>
            </a:solidFill>
          </a:ln>
        </p:spPr>
        <p:txBody>
          <a:bodyPr wrap="square" rtlCol="0">
            <a:spAutoFit/>
          </a:bodyPr>
          <a:lstStyle/>
          <a:p>
            <a:pPr algn="ctr"/>
            <a:r>
              <a:rPr lang="en-US" dirty="0"/>
              <a:t>Approach</a:t>
            </a:r>
          </a:p>
        </p:txBody>
      </p:sp>
      <p:sp>
        <p:nvSpPr>
          <p:cNvPr id="15" name="Rectangle 14"/>
          <p:cNvSpPr/>
          <p:nvPr/>
        </p:nvSpPr>
        <p:spPr>
          <a:xfrm>
            <a:off x="6548423" y="4819940"/>
            <a:ext cx="2237506" cy="646331"/>
          </a:xfrm>
          <a:prstGeom prst="rect">
            <a:avLst/>
          </a:prstGeom>
        </p:spPr>
        <p:txBody>
          <a:bodyPr wrap="square">
            <a:spAutoFit/>
          </a:bodyPr>
          <a:lstStyle/>
          <a:p>
            <a:pPr algn="ctr"/>
            <a:r>
              <a:rPr lang="en-US" dirty="0"/>
              <a:t>Workshops, courses, shadowing</a:t>
            </a:r>
          </a:p>
        </p:txBody>
      </p:sp>
      <p:sp>
        <p:nvSpPr>
          <p:cNvPr id="22" name="5-Point Star 21"/>
          <p:cNvSpPr/>
          <p:nvPr/>
        </p:nvSpPr>
        <p:spPr>
          <a:xfrm>
            <a:off x="10349006" y="3274399"/>
            <a:ext cx="578339" cy="453358"/>
          </a:xfrm>
          <a:prstGeom prst="star5">
            <a:avLst/>
          </a:prstGeom>
          <a:ln>
            <a:solidFill>
              <a:srgbClr val="002F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3595219" y="4868451"/>
            <a:ext cx="2715701" cy="646331"/>
          </a:xfrm>
          <a:prstGeom prst="rect">
            <a:avLst/>
          </a:prstGeom>
        </p:spPr>
        <p:txBody>
          <a:bodyPr wrap="square">
            <a:spAutoFit/>
          </a:bodyPr>
          <a:lstStyle/>
          <a:p>
            <a:pPr algn="ctr"/>
            <a:r>
              <a:rPr lang="en-US" dirty="0"/>
              <a:t>Introductions, technology, paperwork</a:t>
            </a:r>
          </a:p>
        </p:txBody>
      </p:sp>
      <p:sp>
        <p:nvSpPr>
          <p:cNvPr id="24" name="Rectangle 23"/>
          <p:cNvSpPr/>
          <p:nvPr/>
        </p:nvSpPr>
        <p:spPr>
          <a:xfrm>
            <a:off x="1157169" y="4958440"/>
            <a:ext cx="2200547" cy="369332"/>
          </a:xfrm>
          <a:prstGeom prst="rect">
            <a:avLst/>
          </a:prstGeom>
        </p:spPr>
        <p:txBody>
          <a:bodyPr wrap="square">
            <a:spAutoFit/>
          </a:bodyPr>
          <a:lstStyle/>
          <a:p>
            <a:r>
              <a:rPr lang="en-US" dirty="0"/>
              <a:t>Information sharing</a:t>
            </a:r>
          </a:p>
        </p:txBody>
      </p:sp>
      <p:sp>
        <p:nvSpPr>
          <p:cNvPr id="25" name="Rectangle 24"/>
          <p:cNvSpPr/>
          <p:nvPr/>
        </p:nvSpPr>
        <p:spPr>
          <a:xfrm>
            <a:off x="9699035" y="4954587"/>
            <a:ext cx="1878285" cy="369332"/>
          </a:xfrm>
          <a:prstGeom prst="rect">
            <a:avLst/>
          </a:prstGeom>
        </p:spPr>
        <p:txBody>
          <a:bodyPr wrap="square">
            <a:spAutoFit/>
          </a:bodyPr>
          <a:lstStyle/>
          <a:p>
            <a:pPr algn="ctr"/>
            <a:r>
              <a:rPr lang="en-US" dirty="0"/>
              <a:t>Daily routine </a:t>
            </a:r>
          </a:p>
        </p:txBody>
      </p:sp>
      <p:sp>
        <p:nvSpPr>
          <p:cNvPr id="26" name="Rectangle 25"/>
          <p:cNvSpPr/>
          <p:nvPr/>
        </p:nvSpPr>
        <p:spPr>
          <a:xfrm>
            <a:off x="3484470" y="1478628"/>
            <a:ext cx="2433659" cy="646331"/>
          </a:xfrm>
          <a:prstGeom prst="rect">
            <a:avLst/>
          </a:prstGeom>
          <a:solidFill>
            <a:schemeClr val="bg1">
              <a:lumMod val="85000"/>
            </a:schemeClr>
          </a:solidFill>
          <a:ln>
            <a:solidFill>
              <a:srgbClr val="002F70"/>
            </a:solidFill>
          </a:ln>
        </p:spPr>
        <p:txBody>
          <a:bodyPr wrap="square">
            <a:spAutoFit/>
          </a:bodyPr>
          <a:lstStyle/>
          <a:p>
            <a:pPr algn="ctr"/>
            <a:r>
              <a:rPr lang="en-US" dirty="0">
                <a:solidFill>
                  <a:schemeClr val="tx2"/>
                </a:solidFill>
                <a:latin typeface="+mj-lt"/>
              </a:rPr>
              <a:t>58% of companies focus here</a:t>
            </a:r>
            <a:endParaRPr lang="en-US" i="0" dirty="0">
              <a:solidFill>
                <a:schemeClr val="tx2"/>
              </a:solidFill>
              <a:effectLst/>
              <a:latin typeface="+mj-lt"/>
            </a:endParaRPr>
          </a:p>
        </p:txBody>
      </p:sp>
      <p:sp>
        <p:nvSpPr>
          <p:cNvPr id="27" name="Rectangle 26"/>
          <p:cNvSpPr/>
          <p:nvPr/>
        </p:nvSpPr>
        <p:spPr>
          <a:xfrm>
            <a:off x="6061100" y="1030667"/>
            <a:ext cx="3637935" cy="1200329"/>
          </a:xfrm>
          <a:prstGeom prst="rect">
            <a:avLst/>
          </a:prstGeom>
          <a:solidFill>
            <a:schemeClr val="bg1">
              <a:lumMod val="85000"/>
            </a:schemeClr>
          </a:solidFill>
          <a:ln>
            <a:solidFill>
              <a:srgbClr val="002F70"/>
            </a:solidFill>
          </a:ln>
        </p:spPr>
        <p:txBody>
          <a:bodyPr wrap="square">
            <a:spAutoFit/>
          </a:bodyPr>
          <a:lstStyle/>
          <a:p>
            <a:pPr algn="ctr"/>
            <a:r>
              <a:rPr lang="en-US" dirty="0">
                <a:solidFill>
                  <a:schemeClr val="tx2"/>
                </a:solidFill>
                <a:latin typeface="+mj-lt"/>
              </a:rPr>
              <a:t>94% of employees would stay at a company longer if the company invested in their learning and development</a:t>
            </a:r>
            <a:endParaRPr lang="en-US" i="0" dirty="0">
              <a:solidFill>
                <a:schemeClr val="tx2"/>
              </a:solidFill>
              <a:effectLst/>
              <a:latin typeface="+mj-lt"/>
            </a:endParaRPr>
          </a:p>
        </p:txBody>
      </p:sp>
      <p:sp>
        <p:nvSpPr>
          <p:cNvPr id="8" name="Donut 7">
            <a:extLst>
              <a:ext uri="{FF2B5EF4-FFF2-40B4-BE49-F238E27FC236}">
                <a16:creationId xmlns:a16="http://schemas.microsoft.com/office/drawing/2014/main" id="{8F057304-49D4-917D-6719-474098E0F78C}"/>
              </a:ext>
            </a:extLst>
          </p:cNvPr>
          <p:cNvSpPr/>
          <p:nvPr/>
        </p:nvSpPr>
        <p:spPr>
          <a:xfrm>
            <a:off x="2075772" y="3940957"/>
            <a:ext cx="363339" cy="355264"/>
          </a:xfrm>
          <a:prstGeom prst="don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endParaRPr>
          </a:p>
        </p:txBody>
      </p:sp>
      <p:sp>
        <p:nvSpPr>
          <p:cNvPr id="12" name="Donut 9">
            <a:extLst>
              <a:ext uri="{FF2B5EF4-FFF2-40B4-BE49-F238E27FC236}">
                <a16:creationId xmlns:a16="http://schemas.microsoft.com/office/drawing/2014/main" id="{FA57E174-25C0-41B2-7D65-A1580B78A831}"/>
              </a:ext>
            </a:extLst>
          </p:cNvPr>
          <p:cNvSpPr/>
          <p:nvPr/>
        </p:nvSpPr>
        <p:spPr>
          <a:xfrm>
            <a:off x="4503914" y="3912642"/>
            <a:ext cx="363339" cy="355264"/>
          </a:xfrm>
          <a:prstGeom prst="don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endParaRPr>
          </a:p>
        </p:txBody>
      </p:sp>
      <p:sp>
        <p:nvSpPr>
          <p:cNvPr id="14" name="Donut 11">
            <a:extLst>
              <a:ext uri="{FF2B5EF4-FFF2-40B4-BE49-F238E27FC236}">
                <a16:creationId xmlns:a16="http://schemas.microsoft.com/office/drawing/2014/main" id="{412F272A-F838-6E33-EA9B-BD1F9A05BFE8}"/>
              </a:ext>
            </a:extLst>
          </p:cNvPr>
          <p:cNvSpPr/>
          <p:nvPr/>
        </p:nvSpPr>
        <p:spPr>
          <a:xfrm>
            <a:off x="7391230" y="3957838"/>
            <a:ext cx="363339" cy="355264"/>
          </a:xfrm>
          <a:prstGeom prst="don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endParaRPr>
          </a:p>
        </p:txBody>
      </p:sp>
      <p:sp>
        <p:nvSpPr>
          <p:cNvPr id="16" name="Donut 12">
            <a:extLst>
              <a:ext uri="{FF2B5EF4-FFF2-40B4-BE49-F238E27FC236}">
                <a16:creationId xmlns:a16="http://schemas.microsoft.com/office/drawing/2014/main" id="{D9BA2BED-838E-91A1-59F5-15293A40FEBB}"/>
              </a:ext>
            </a:extLst>
          </p:cNvPr>
          <p:cNvSpPr/>
          <p:nvPr/>
        </p:nvSpPr>
        <p:spPr>
          <a:xfrm>
            <a:off x="10456507" y="3955925"/>
            <a:ext cx="363339" cy="355264"/>
          </a:xfrm>
          <a:prstGeom prst="don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endParaRPr>
          </a:p>
        </p:txBody>
      </p:sp>
      <p:cxnSp>
        <p:nvCxnSpPr>
          <p:cNvPr id="33" name="Straight Connector 32">
            <a:extLst>
              <a:ext uri="{FF2B5EF4-FFF2-40B4-BE49-F238E27FC236}">
                <a16:creationId xmlns:a16="http://schemas.microsoft.com/office/drawing/2014/main" id="{1E32AEC0-71AD-9804-AEFD-BE59DED431DB}"/>
              </a:ext>
            </a:extLst>
          </p:cNvPr>
          <p:cNvCxnSpPr>
            <a:cxnSpLocks/>
          </p:cNvCxnSpPr>
          <p:nvPr/>
        </p:nvCxnSpPr>
        <p:spPr>
          <a:xfrm>
            <a:off x="4675422" y="2124959"/>
            <a:ext cx="0" cy="259341"/>
          </a:xfrm>
          <a:prstGeom prst="line">
            <a:avLst/>
          </a:prstGeom>
          <a:ln>
            <a:solidFill>
              <a:srgbClr val="002F7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1E00864B-58F2-393E-3B3A-3257FD284986}"/>
              </a:ext>
            </a:extLst>
          </p:cNvPr>
          <p:cNvCxnSpPr>
            <a:cxnSpLocks/>
          </p:cNvCxnSpPr>
          <p:nvPr/>
        </p:nvCxnSpPr>
        <p:spPr>
          <a:xfrm>
            <a:off x="7572899" y="2249842"/>
            <a:ext cx="0" cy="259341"/>
          </a:xfrm>
          <a:prstGeom prst="line">
            <a:avLst/>
          </a:prstGeom>
          <a:ln>
            <a:solidFill>
              <a:srgbClr val="002F7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9510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Pict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7155" y="2062474"/>
            <a:ext cx="664373" cy="57312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Pictur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7155" y="3670821"/>
            <a:ext cx="592875" cy="58415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Pictur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99739" y="5290195"/>
            <a:ext cx="592875" cy="63051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6320284" y="2654347"/>
            <a:ext cx="2168439" cy="646331"/>
          </a:xfrm>
          <a:prstGeom prst="rect">
            <a:avLst/>
          </a:prstGeom>
          <a:noFill/>
        </p:spPr>
        <p:txBody>
          <a:bodyPr wrap="square" rtlCol="0">
            <a:spAutoFit/>
          </a:bodyPr>
          <a:lstStyle/>
          <a:p>
            <a:pPr algn="ctr"/>
            <a:r>
              <a:rPr lang="en-US" b="1" dirty="0">
                <a:solidFill>
                  <a:srgbClr val="002F70"/>
                </a:solidFill>
              </a:rPr>
              <a:t>Improve Speed to Proficiency</a:t>
            </a:r>
          </a:p>
        </p:txBody>
      </p:sp>
      <p:sp>
        <p:nvSpPr>
          <p:cNvPr id="8" name="TextBox 7"/>
          <p:cNvSpPr txBox="1"/>
          <p:nvPr/>
        </p:nvSpPr>
        <p:spPr>
          <a:xfrm>
            <a:off x="6037933" y="4335896"/>
            <a:ext cx="2521952" cy="369332"/>
          </a:xfrm>
          <a:prstGeom prst="rect">
            <a:avLst/>
          </a:prstGeom>
          <a:noFill/>
        </p:spPr>
        <p:txBody>
          <a:bodyPr wrap="square" rtlCol="0">
            <a:spAutoFit/>
          </a:bodyPr>
          <a:lstStyle/>
          <a:p>
            <a:pPr algn="ctr"/>
            <a:r>
              <a:rPr lang="en-US" b="1" dirty="0">
                <a:solidFill>
                  <a:srgbClr val="002F70"/>
                </a:solidFill>
              </a:rPr>
              <a:t>Engaged Learning</a:t>
            </a:r>
          </a:p>
        </p:txBody>
      </p:sp>
      <p:sp>
        <p:nvSpPr>
          <p:cNvPr id="9" name="Rectangle 8"/>
          <p:cNvSpPr/>
          <p:nvPr/>
        </p:nvSpPr>
        <p:spPr>
          <a:xfrm>
            <a:off x="6037933" y="5982266"/>
            <a:ext cx="2767338" cy="369332"/>
          </a:xfrm>
          <a:prstGeom prst="rect">
            <a:avLst/>
          </a:prstGeom>
        </p:spPr>
        <p:txBody>
          <a:bodyPr wrap="square">
            <a:spAutoFit/>
          </a:bodyPr>
          <a:lstStyle/>
          <a:p>
            <a:pPr algn="ctr"/>
            <a:r>
              <a:rPr lang="en-US" b="1" dirty="0">
                <a:solidFill>
                  <a:srgbClr val="002F70"/>
                </a:solidFill>
              </a:rPr>
              <a:t>Simple to Administer</a:t>
            </a:r>
          </a:p>
        </p:txBody>
      </p:sp>
      <p:sp>
        <p:nvSpPr>
          <p:cNvPr id="14" name="Title 13"/>
          <p:cNvSpPr>
            <a:spLocks noGrp="1"/>
          </p:cNvSpPr>
          <p:nvPr>
            <p:ph type="title"/>
          </p:nvPr>
        </p:nvSpPr>
        <p:spPr/>
        <p:txBody>
          <a:bodyPr/>
          <a:lstStyle/>
          <a:p>
            <a:r>
              <a:rPr lang="en-US" dirty="0"/>
              <a:t>Complete Insurance Fundamentals</a:t>
            </a:r>
          </a:p>
        </p:txBody>
      </p:sp>
      <p:sp>
        <p:nvSpPr>
          <p:cNvPr id="2" name="Rectangle 1">
            <a:extLst>
              <a:ext uri="{FF2B5EF4-FFF2-40B4-BE49-F238E27FC236}">
                <a16:creationId xmlns:a16="http://schemas.microsoft.com/office/drawing/2014/main" id="{2AF0D600-0B8C-5818-53AA-24C2AE64D88F}"/>
              </a:ext>
            </a:extLst>
          </p:cNvPr>
          <p:cNvSpPr/>
          <p:nvPr/>
        </p:nvSpPr>
        <p:spPr>
          <a:xfrm>
            <a:off x="335120" y="1009533"/>
            <a:ext cx="11114681" cy="830997"/>
          </a:xfrm>
          <a:prstGeom prst="rect">
            <a:avLst/>
          </a:prstGeom>
        </p:spPr>
        <p:txBody>
          <a:bodyPr wrap="square">
            <a:spAutoFit/>
          </a:bodyPr>
          <a:lstStyle/>
          <a:p>
            <a:pPr algn="ctr"/>
            <a:r>
              <a:rPr lang="en-US" sz="2400" i="1" dirty="0">
                <a:solidFill>
                  <a:schemeClr val="accent1"/>
                </a:solidFill>
              </a:rPr>
              <a:t>Less than 1 hour a week, for 6 months will </a:t>
            </a:r>
          </a:p>
          <a:p>
            <a:pPr algn="ctr"/>
            <a:r>
              <a:rPr lang="en-US" sz="2400" i="1" dirty="0">
                <a:solidFill>
                  <a:schemeClr val="accent1"/>
                </a:solidFill>
              </a:rPr>
              <a:t>improve speed to proficiency and loyalty</a:t>
            </a:r>
          </a:p>
        </p:txBody>
      </p:sp>
      <p:sp>
        <p:nvSpPr>
          <p:cNvPr id="12" name="TextBox 11"/>
          <p:cNvSpPr txBox="1"/>
          <p:nvPr/>
        </p:nvSpPr>
        <p:spPr>
          <a:xfrm>
            <a:off x="849406" y="2224928"/>
            <a:ext cx="5043054" cy="2031325"/>
          </a:xfrm>
          <a:prstGeom prst="rect">
            <a:avLst/>
          </a:prstGeom>
          <a:noFill/>
        </p:spPr>
        <p:txBody>
          <a:bodyPr wrap="square" rtlCol="0">
            <a:spAutoFit/>
          </a:bodyPr>
          <a:lstStyle/>
          <a:p>
            <a:r>
              <a:rPr lang="en-US" b="1" dirty="0">
                <a:solidFill>
                  <a:srgbClr val="002F70"/>
                </a:solidFill>
              </a:rPr>
              <a:t>Topics Include:</a:t>
            </a:r>
          </a:p>
          <a:p>
            <a:endParaRPr lang="en-US" b="1" dirty="0">
              <a:solidFill>
                <a:srgbClr val="002F70"/>
              </a:solidFill>
              <a:latin typeface="+mj-lt"/>
            </a:endParaRPr>
          </a:p>
          <a:p>
            <a:r>
              <a:rPr lang="en-US" dirty="0">
                <a:solidFill>
                  <a:srgbClr val="000000"/>
                </a:solidFill>
                <a:latin typeface="+mj-lt"/>
              </a:rPr>
              <a:t>• Basic principles of insurance</a:t>
            </a:r>
          </a:p>
          <a:p>
            <a:r>
              <a:rPr lang="en-US" dirty="0">
                <a:solidFill>
                  <a:srgbClr val="000000"/>
                </a:solidFill>
                <a:latin typeface="+mj-lt"/>
              </a:rPr>
              <a:t>• Insurance and annuity products</a:t>
            </a:r>
          </a:p>
          <a:p>
            <a:r>
              <a:rPr lang="en-US" dirty="0">
                <a:solidFill>
                  <a:srgbClr val="000000"/>
                </a:solidFill>
                <a:latin typeface="+mj-lt"/>
              </a:rPr>
              <a:t>• Policy provisions and ownership rights</a:t>
            </a:r>
          </a:p>
          <a:p>
            <a:r>
              <a:rPr lang="en-US" dirty="0">
                <a:solidFill>
                  <a:srgbClr val="000000"/>
                </a:solidFill>
                <a:latin typeface="+mj-lt"/>
              </a:rPr>
              <a:t>• Insurance company governance, operations,</a:t>
            </a:r>
          </a:p>
          <a:p>
            <a:r>
              <a:rPr lang="en-US" dirty="0">
                <a:solidFill>
                  <a:srgbClr val="000000"/>
                </a:solidFill>
                <a:latin typeface="+mj-lt"/>
              </a:rPr>
              <a:t>and organization</a:t>
            </a:r>
            <a:endParaRPr lang="en-US" b="1" dirty="0">
              <a:solidFill>
                <a:srgbClr val="002F70"/>
              </a:solidFill>
            </a:endParaRPr>
          </a:p>
        </p:txBody>
      </p:sp>
      <p:sp>
        <p:nvSpPr>
          <p:cNvPr id="13" name="TextBox 12"/>
          <p:cNvSpPr txBox="1"/>
          <p:nvPr/>
        </p:nvSpPr>
        <p:spPr>
          <a:xfrm>
            <a:off x="941769" y="4551531"/>
            <a:ext cx="3112995" cy="1477328"/>
          </a:xfrm>
          <a:prstGeom prst="rect">
            <a:avLst/>
          </a:prstGeom>
          <a:noFill/>
        </p:spPr>
        <p:txBody>
          <a:bodyPr wrap="square" rtlCol="0">
            <a:spAutoFit/>
          </a:bodyPr>
          <a:lstStyle/>
          <a:p>
            <a:r>
              <a:rPr lang="en-US" b="1" dirty="0">
                <a:solidFill>
                  <a:srgbClr val="002F70"/>
                </a:solidFill>
              </a:rPr>
              <a:t>Learners Earn:</a:t>
            </a:r>
          </a:p>
          <a:p>
            <a:endParaRPr lang="en-US" b="1" dirty="0">
              <a:solidFill>
                <a:srgbClr val="002F70"/>
              </a:solidFill>
            </a:endParaRPr>
          </a:p>
          <a:p>
            <a:r>
              <a:rPr lang="en-US" dirty="0"/>
              <a:t>FLMI Level 1 Certificate in Insurance Fundamentals</a:t>
            </a:r>
          </a:p>
          <a:p>
            <a:endParaRPr lang="en-US" dirty="0">
              <a:solidFill>
                <a:srgbClr val="000000"/>
              </a:solidFill>
              <a:latin typeface="FuturaStd-Book"/>
            </a:endParaRPr>
          </a:p>
        </p:txBody>
      </p:sp>
    </p:spTree>
    <p:extLst>
      <p:ext uri="{BB962C8B-B14F-4D97-AF65-F5344CB8AC3E}">
        <p14:creationId xmlns:p14="http://schemas.microsoft.com/office/powerpoint/2010/main" val="23119656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32078" y="1478875"/>
            <a:ext cx="5648960" cy="4893647"/>
          </a:xfrm>
          <a:prstGeom prst="rect">
            <a:avLst/>
          </a:prstGeom>
          <a:noFill/>
        </p:spPr>
        <p:txBody>
          <a:bodyPr wrap="square" rtlCol="0">
            <a:spAutoFit/>
          </a:bodyPr>
          <a:lstStyle/>
          <a:p>
            <a:pPr marL="380990" indent="-380990">
              <a:buClr>
                <a:schemeClr val="tx1"/>
              </a:buClr>
              <a:buFont typeface="Arial" panose="020B0604020202020204" pitchFamily="34" charset="0"/>
              <a:buChar char="•"/>
            </a:pPr>
            <a:r>
              <a:rPr lang="en-US" sz="2400" b="1" kern="0" dirty="0"/>
              <a:t>Simplified administration process </a:t>
            </a:r>
            <a:endParaRPr lang="en-US" sz="2400" kern="0" dirty="0"/>
          </a:p>
          <a:p>
            <a:pPr marL="380990" indent="-380990">
              <a:buClr>
                <a:schemeClr val="tx1"/>
              </a:buClr>
              <a:buFont typeface="Arial" panose="020B0604020202020204" pitchFamily="34" charset="0"/>
              <a:buChar char="•"/>
            </a:pPr>
            <a:endParaRPr lang="en-US" sz="2400" kern="0" dirty="0"/>
          </a:p>
          <a:p>
            <a:pPr marL="380990" indent="-380990">
              <a:buClr>
                <a:schemeClr val="tx1"/>
              </a:buClr>
              <a:buFont typeface="Arial" panose="020B0604020202020204" pitchFamily="34" charset="0"/>
              <a:buChar char="•"/>
            </a:pPr>
            <a:r>
              <a:rPr lang="en-US" sz="2400" kern="0" dirty="0"/>
              <a:t>Pathway </a:t>
            </a:r>
            <a:r>
              <a:rPr lang="en-US" sz="2400" b="1" kern="0" dirty="0"/>
              <a:t>easily integrated </a:t>
            </a:r>
            <a:r>
              <a:rPr lang="en-US" sz="2400" kern="0" dirty="0"/>
              <a:t>into existing onboarding process </a:t>
            </a:r>
          </a:p>
          <a:p>
            <a:pPr marL="380990" indent="-380990">
              <a:buClr>
                <a:schemeClr val="tx1"/>
              </a:buClr>
              <a:buFont typeface="Arial" panose="020B0604020202020204" pitchFamily="34" charset="0"/>
              <a:buChar char="•"/>
            </a:pPr>
            <a:endParaRPr lang="en-US" sz="2400" kern="0" dirty="0"/>
          </a:p>
          <a:p>
            <a:pPr marL="380990" indent="-380990">
              <a:buClr>
                <a:schemeClr val="tx1"/>
              </a:buClr>
              <a:buFont typeface="Arial" panose="020B0604020202020204" pitchFamily="34" charset="0"/>
              <a:buChar char="•"/>
            </a:pPr>
            <a:r>
              <a:rPr lang="en-US" sz="2400" b="1" kern="0" dirty="0"/>
              <a:t>A 25% exclusive discount with a packaged price </a:t>
            </a:r>
            <a:r>
              <a:rPr lang="en-US" sz="2400" kern="0"/>
              <a:t>of $510 </a:t>
            </a:r>
            <a:r>
              <a:rPr lang="en-US" sz="2400" kern="0" dirty="0"/>
              <a:t>for LOMA members</a:t>
            </a:r>
          </a:p>
          <a:p>
            <a:pPr marL="380990" indent="-380990">
              <a:buFont typeface="Arial" panose="020B0604020202020204" pitchFamily="34" charset="0"/>
              <a:buChar char="•"/>
            </a:pPr>
            <a:endParaRPr lang="en-US" sz="2400" dirty="0"/>
          </a:p>
          <a:p>
            <a:pPr marL="380990" indent="-380990">
              <a:buFont typeface="Arial" panose="020B0604020202020204" pitchFamily="34" charset="0"/>
              <a:buChar char="•"/>
            </a:pPr>
            <a:r>
              <a:rPr lang="en-US" sz="2400" b="1" dirty="0"/>
              <a:t>Less than an hour a week</a:t>
            </a:r>
            <a:r>
              <a:rPr lang="en-US" sz="2400" dirty="0"/>
              <a:t> for 6 months, earns an FLMI Level 1 Certificate in Insurance Fundamentals</a:t>
            </a:r>
          </a:p>
        </p:txBody>
      </p:sp>
      <p:sp>
        <p:nvSpPr>
          <p:cNvPr id="4" name="Title 3"/>
          <p:cNvSpPr>
            <a:spLocks noGrp="1"/>
          </p:cNvSpPr>
          <p:nvPr>
            <p:ph type="title"/>
          </p:nvPr>
        </p:nvSpPr>
        <p:spPr/>
        <p:txBody>
          <a:bodyPr/>
          <a:lstStyle/>
          <a:p>
            <a:r>
              <a:rPr lang="en-US" dirty="0"/>
              <a:t>Essential Knowledge Core to Employee Onboarding</a:t>
            </a:r>
          </a:p>
        </p:txBody>
      </p:sp>
      <p:sp>
        <p:nvSpPr>
          <p:cNvPr id="6" name="Rectangle 5">
            <a:extLst>
              <a:ext uri="{FF2B5EF4-FFF2-40B4-BE49-F238E27FC236}">
                <a16:creationId xmlns:a16="http://schemas.microsoft.com/office/drawing/2014/main" id="{38CE2F17-10F7-D41B-AF1E-14F8F41B2E3B}"/>
              </a:ext>
            </a:extLst>
          </p:cNvPr>
          <p:cNvSpPr/>
          <p:nvPr/>
        </p:nvSpPr>
        <p:spPr>
          <a:xfrm>
            <a:off x="8033467" y="1781307"/>
            <a:ext cx="3796037" cy="959943"/>
          </a:xfrm>
          <a:prstGeom prst="rect">
            <a:avLst/>
          </a:prstGeom>
        </p:spPr>
        <p:txBody>
          <a:bodyPr wrap="square">
            <a:spAutoFit/>
          </a:bodyPr>
          <a:lstStyle/>
          <a:p>
            <a:pPr marR="0" lvl="0">
              <a:lnSpc>
                <a:spcPct val="107000"/>
              </a:lnSpc>
              <a:spcBef>
                <a:spcPts val="0"/>
              </a:spcBef>
              <a:spcAft>
                <a:spcPts val="800"/>
              </a:spcAft>
            </a:pPr>
            <a:r>
              <a:rPr lang="en-US" b="1" dirty="0">
                <a:solidFill>
                  <a:srgbClr val="005F9E"/>
                </a:solidFill>
                <a:latin typeface="+mj-lt"/>
                <a:ea typeface="Calibri" panose="020F0502020204030204" pitchFamily="34" charset="0"/>
                <a:cs typeface="Calibri" panose="020F0502020204030204" pitchFamily="34" charset="0"/>
              </a:rPr>
              <a:t>95% </a:t>
            </a:r>
            <a:r>
              <a:rPr lang="en-US" dirty="0">
                <a:latin typeface="+mj-lt"/>
                <a:ea typeface="Calibri" panose="020F0502020204030204" pitchFamily="34" charset="0"/>
                <a:cs typeface="Calibri" panose="020F0502020204030204" pitchFamily="34" charset="0"/>
              </a:rPr>
              <a:t>of learners find LOMA courses </a:t>
            </a:r>
            <a:r>
              <a:rPr lang="en-US" b="1" dirty="0">
                <a:solidFill>
                  <a:srgbClr val="005F9E"/>
                </a:solidFill>
                <a:latin typeface="+mj-lt"/>
                <a:ea typeface="Calibri" panose="020F0502020204030204" pitchFamily="34" charset="0"/>
                <a:cs typeface="Calibri" panose="020F0502020204030204" pitchFamily="34" charset="0"/>
              </a:rPr>
              <a:t>effective</a:t>
            </a:r>
            <a:r>
              <a:rPr lang="en-US" dirty="0">
                <a:latin typeface="+mj-lt"/>
                <a:ea typeface="Calibri" panose="020F0502020204030204" pitchFamily="34" charset="0"/>
                <a:cs typeface="Calibri" panose="020F0502020204030204" pitchFamily="34" charset="0"/>
              </a:rPr>
              <a:t> or very effective in meeting their learning needs</a:t>
            </a:r>
            <a:r>
              <a:rPr lang="en-US" baseline="30000" dirty="0">
                <a:latin typeface="+mj-lt"/>
                <a:ea typeface="Calibri" panose="020F0502020204030204" pitchFamily="34" charset="0"/>
                <a:cs typeface="Calibri" panose="020F0502020204030204" pitchFamily="34" charset="0"/>
              </a:rPr>
              <a:t>8</a:t>
            </a:r>
            <a:endParaRPr lang="en-US" dirty="0">
              <a:latin typeface="+mj-lt"/>
              <a:ea typeface="Calibri" panose="020F0502020204030204" pitchFamily="34" charset="0"/>
              <a:cs typeface="Times New Roman" panose="02020603050405020304" pitchFamily="18" charset="0"/>
            </a:endParaRPr>
          </a:p>
        </p:txBody>
      </p:sp>
      <p:sp>
        <p:nvSpPr>
          <p:cNvPr id="7" name="Rectangle 6">
            <a:extLst>
              <a:ext uri="{FF2B5EF4-FFF2-40B4-BE49-F238E27FC236}">
                <a16:creationId xmlns:a16="http://schemas.microsoft.com/office/drawing/2014/main" id="{F444844F-90AD-9CE5-526D-32F294A6A941}"/>
              </a:ext>
            </a:extLst>
          </p:cNvPr>
          <p:cNvSpPr/>
          <p:nvPr/>
        </p:nvSpPr>
        <p:spPr>
          <a:xfrm>
            <a:off x="8033467" y="3892653"/>
            <a:ext cx="3796037" cy="959943"/>
          </a:xfrm>
          <a:prstGeom prst="rect">
            <a:avLst/>
          </a:prstGeom>
        </p:spPr>
        <p:txBody>
          <a:bodyPr wrap="square">
            <a:spAutoFit/>
          </a:bodyPr>
          <a:lstStyle/>
          <a:p>
            <a:pPr marR="0" lvl="0">
              <a:lnSpc>
                <a:spcPct val="107000"/>
              </a:lnSpc>
              <a:spcBef>
                <a:spcPts val="0"/>
              </a:spcBef>
              <a:spcAft>
                <a:spcPts val="800"/>
              </a:spcAft>
            </a:pPr>
            <a:r>
              <a:rPr lang="en-US" dirty="0">
                <a:latin typeface="+mj-lt"/>
                <a:ea typeface="Calibri" panose="020F0502020204030204" pitchFamily="34" charset="0"/>
                <a:cs typeface="Calibri" panose="020F0502020204030204" pitchFamily="34" charset="0"/>
              </a:rPr>
              <a:t>Over </a:t>
            </a:r>
            <a:r>
              <a:rPr lang="en-US" b="1" dirty="0">
                <a:solidFill>
                  <a:srgbClr val="0070C0"/>
                </a:solidFill>
                <a:latin typeface="+mj-lt"/>
                <a:ea typeface="Calibri" panose="020F0502020204030204" pitchFamily="34" charset="0"/>
                <a:cs typeface="Calibri" panose="020F0502020204030204" pitchFamily="34" charset="0"/>
              </a:rPr>
              <a:t>99% </a:t>
            </a:r>
            <a:r>
              <a:rPr lang="en-US" dirty="0">
                <a:latin typeface="+mj-lt"/>
                <a:ea typeface="Calibri" panose="020F0502020204030204" pitchFamily="34" charset="0"/>
                <a:cs typeface="Calibri" panose="020F0502020204030204" pitchFamily="34" charset="0"/>
              </a:rPr>
              <a:t>of learners would consider </a:t>
            </a:r>
            <a:r>
              <a:rPr lang="en-US" b="1" dirty="0">
                <a:solidFill>
                  <a:srgbClr val="0070C0"/>
                </a:solidFill>
                <a:latin typeface="+mj-lt"/>
                <a:ea typeface="Calibri" panose="020F0502020204030204" pitchFamily="34" charset="0"/>
                <a:cs typeface="Calibri" panose="020F0502020204030204" pitchFamily="34" charset="0"/>
              </a:rPr>
              <a:t>recommending</a:t>
            </a:r>
            <a:r>
              <a:rPr lang="en-US" dirty="0">
                <a:latin typeface="+mj-lt"/>
                <a:ea typeface="Calibri" panose="020F0502020204030204" pitchFamily="34" charset="0"/>
                <a:cs typeface="Calibri" panose="020F0502020204030204" pitchFamily="34" charset="0"/>
              </a:rPr>
              <a:t> LOMA professional development</a:t>
            </a:r>
            <a:r>
              <a:rPr lang="en-US" baseline="30000" dirty="0">
                <a:latin typeface="+mj-lt"/>
                <a:ea typeface="Calibri" panose="020F0502020204030204" pitchFamily="34" charset="0"/>
                <a:cs typeface="Calibri" panose="020F0502020204030204" pitchFamily="34" charset="0"/>
              </a:rPr>
              <a:t>8</a:t>
            </a:r>
            <a:r>
              <a:rPr lang="en-US" dirty="0">
                <a:latin typeface="+mj-lt"/>
                <a:ea typeface="Calibri" panose="020F0502020204030204" pitchFamily="34" charset="0"/>
                <a:cs typeface="Calibri" panose="020F0502020204030204" pitchFamily="34" charset="0"/>
              </a:rPr>
              <a:t>  </a:t>
            </a:r>
            <a:endParaRPr lang="en-US" dirty="0">
              <a:latin typeface="+mj-lt"/>
              <a:ea typeface="Calibri" panose="020F0502020204030204" pitchFamily="34" charset="0"/>
              <a:cs typeface="Times New Roman" panose="02020603050405020304" pitchFamily="18" charset="0"/>
            </a:endParaRPr>
          </a:p>
        </p:txBody>
      </p:sp>
      <p:graphicFrame>
        <p:nvGraphicFramePr>
          <p:cNvPr id="8" name="Chart 7">
            <a:extLst>
              <a:ext uri="{FF2B5EF4-FFF2-40B4-BE49-F238E27FC236}">
                <a16:creationId xmlns:a16="http://schemas.microsoft.com/office/drawing/2014/main" id="{29D236A0-7AFB-03B0-9C93-D62BB7952C32}"/>
              </a:ext>
            </a:extLst>
          </p:cNvPr>
          <p:cNvGraphicFramePr/>
          <p:nvPr/>
        </p:nvGraphicFramePr>
        <p:xfrm>
          <a:off x="6254580" y="1579236"/>
          <a:ext cx="1947734" cy="156480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8">
            <a:extLst>
              <a:ext uri="{FF2B5EF4-FFF2-40B4-BE49-F238E27FC236}">
                <a16:creationId xmlns:a16="http://schemas.microsoft.com/office/drawing/2014/main" id="{6186881C-CD75-C889-0A9D-96F8326C6831}"/>
              </a:ext>
            </a:extLst>
          </p:cNvPr>
          <p:cNvGraphicFramePr/>
          <p:nvPr/>
        </p:nvGraphicFramePr>
        <p:xfrm>
          <a:off x="6254580" y="3663787"/>
          <a:ext cx="1947734" cy="1564805"/>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A9615F57-B8E2-461B-9244-6207E18C32BA}"/>
              </a:ext>
            </a:extLst>
          </p:cNvPr>
          <p:cNvSpPr txBox="1"/>
          <p:nvPr/>
        </p:nvSpPr>
        <p:spPr>
          <a:xfrm>
            <a:off x="598194" y="6539914"/>
            <a:ext cx="7435273" cy="230832"/>
          </a:xfrm>
          <a:prstGeom prst="rect">
            <a:avLst/>
          </a:prstGeom>
          <a:noFill/>
        </p:spPr>
        <p:txBody>
          <a:bodyPr wrap="square" rtlCol="0">
            <a:spAutoFit/>
          </a:bodyPr>
          <a:lstStyle/>
          <a:p>
            <a:r>
              <a:rPr lang="en-US" sz="900" baseline="30000" dirty="0"/>
              <a:t>8</a:t>
            </a:r>
            <a:r>
              <a:rPr lang="en-US" sz="900" dirty="0"/>
              <a:t>LOMA Member Survey 2022</a:t>
            </a:r>
          </a:p>
        </p:txBody>
      </p:sp>
    </p:spTree>
    <p:extLst>
      <p:ext uri="{BB962C8B-B14F-4D97-AF65-F5344CB8AC3E}">
        <p14:creationId xmlns:p14="http://schemas.microsoft.com/office/powerpoint/2010/main" val="41387296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28281"/>
            <a:ext cx="12191998" cy="890341"/>
          </a:xfrm>
        </p:spPr>
        <p:txBody>
          <a:bodyPr/>
          <a:lstStyle/>
          <a:p>
            <a:r>
              <a:rPr lang="en-US" dirty="0"/>
              <a:t>Ensure Top Talent Understand Our Business</a:t>
            </a:r>
          </a:p>
        </p:txBody>
      </p:sp>
      <p:sp>
        <p:nvSpPr>
          <p:cNvPr id="2" name="Slide Number Placeholder 1"/>
          <p:cNvSpPr>
            <a:spLocks noGrp="1"/>
          </p:cNvSpPr>
          <p:nvPr>
            <p:ph type="sldNum" sz="quarter" idx="4294967295"/>
          </p:nvPr>
        </p:nvSpPr>
        <p:spPr/>
        <p:txBody>
          <a:bodyPr/>
          <a:lstStyle/>
          <a:p>
            <a:fld id="{FA06F0F5-DF6A-4E0E-AC03-6B0D0B0A1300}" type="slidenum">
              <a:rPr lang="en-US" sz="900" smtClean="0"/>
              <a:pPr/>
              <a:t>36</a:t>
            </a:fld>
            <a:endParaRPr lang="en-US" sz="900" dirty="0"/>
          </a:p>
        </p:txBody>
      </p:sp>
      <p:sp>
        <p:nvSpPr>
          <p:cNvPr id="15" name="Text Placeholder 1"/>
          <p:cNvSpPr txBox="1">
            <a:spLocks/>
          </p:cNvSpPr>
          <p:nvPr/>
        </p:nvSpPr>
        <p:spPr>
          <a:xfrm>
            <a:off x="6578507" y="4056824"/>
            <a:ext cx="2810494" cy="321861"/>
          </a:xfrm>
          <a:prstGeom prst="rect">
            <a:avLst/>
          </a:prstGeom>
        </p:spPr>
        <p:txBody>
          <a:bodyPr/>
          <a:lstStyle>
            <a:lvl1pPr marL="0" indent="0" algn="l" rtl="0" eaLnBrk="1" fontAlgn="base" hangingPunct="1">
              <a:lnSpc>
                <a:spcPct val="120000"/>
              </a:lnSpc>
              <a:spcBef>
                <a:spcPts val="0"/>
              </a:spcBef>
              <a:spcAft>
                <a:spcPts val="1260"/>
              </a:spcAft>
              <a:buClr>
                <a:schemeClr val="accent1"/>
              </a:buClr>
              <a:buSzPct val="90000"/>
              <a:buFont typeface="Arial"/>
              <a:buNone/>
              <a:defRPr sz="2100" b="0">
                <a:solidFill>
                  <a:schemeClr val="tx1"/>
                </a:solidFill>
                <a:latin typeface="+mn-lt"/>
                <a:ea typeface="+mn-ea"/>
                <a:cs typeface="+mn-cs"/>
              </a:defRPr>
            </a:lvl1pPr>
            <a:lvl2pPr marL="236685" indent="0" algn="l" rtl="0" eaLnBrk="1" fontAlgn="base" hangingPunct="1">
              <a:lnSpc>
                <a:spcPct val="120000"/>
              </a:lnSpc>
              <a:spcBef>
                <a:spcPts val="0"/>
              </a:spcBef>
              <a:spcAft>
                <a:spcPts val="1260"/>
              </a:spcAft>
              <a:buClr>
                <a:schemeClr val="accent1"/>
              </a:buClr>
              <a:buSzPct val="90000"/>
              <a:buFont typeface="Arial"/>
              <a:buNone/>
              <a:defRPr sz="1575" b="0">
                <a:solidFill>
                  <a:schemeClr val="tx1"/>
                </a:solidFill>
                <a:latin typeface="+mn-lt"/>
              </a:defRPr>
            </a:lvl2pPr>
            <a:lvl3pPr marL="481703"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defRPr>
            </a:lvl3pPr>
            <a:lvl4pPr marL="720054"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cs typeface="Arial" charset="0"/>
              </a:defRPr>
            </a:lvl4pPr>
            <a:lvl5pPr marL="956739" indent="0" algn="l" rtl="0" eaLnBrk="1" fontAlgn="base" hangingPunct="1">
              <a:lnSpc>
                <a:spcPct val="120000"/>
              </a:lnSpc>
              <a:spcBef>
                <a:spcPts val="0"/>
              </a:spcBef>
              <a:spcAft>
                <a:spcPts val="1260"/>
              </a:spcAft>
              <a:buClr>
                <a:schemeClr val="accent1"/>
              </a:buClr>
              <a:buSzPct val="90000"/>
              <a:buFont typeface="Arial"/>
              <a:buNone/>
              <a:defRPr sz="1260" b="0">
                <a:solidFill>
                  <a:schemeClr val="tx1"/>
                </a:solidFill>
                <a:latin typeface="+mn-lt"/>
                <a:cs typeface="Arial" charset="0"/>
              </a:defRPr>
            </a:lvl5pPr>
            <a:lvl6pPr marL="2166828"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6pPr>
            <a:lvl7pPr marL="264686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7pPr>
            <a:lvl8pPr marL="3126900"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8pPr>
            <a:lvl9pPr marL="360693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9pPr>
          </a:lstStyle>
          <a:p>
            <a:r>
              <a:rPr lang="en-US" sz="1200" kern="0" dirty="0"/>
              <a:t>LIMRA Benefits Attitude Tracker 2022. </a:t>
            </a:r>
          </a:p>
        </p:txBody>
      </p:sp>
      <p:grpSp>
        <p:nvGrpSpPr>
          <p:cNvPr id="4" name="Group 3">
            <a:extLst>
              <a:ext uri="{FF2B5EF4-FFF2-40B4-BE49-F238E27FC236}">
                <a16:creationId xmlns:a16="http://schemas.microsoft.com/office/drawing/2014/main" id="{A0C6CC21-B0FC-7143-C32A-78B3DFC4275A}"/>
              </a:ext>
            </a:extLst>
          </p:cNvPr>
          <p:cNvGrpSpPr/>
          <p:nvPr/>
        </p:nvGrpSpPr>
        <p:grpSpPr>
          <a:xfrm>
            <a:off x="213901" y="1148195"/>
            <a:ext cx="11766063" cy="4556238"/>
            <a:chOff x="465694" y="1297768"/>
            <a:chExt cx="11214114" cy="4049487"/>
          </a:xfrm>
        </p:grpSpPr>
        <p:sp>
          <p:nvSpPr>
            <p:cNvPr id="11" name="Rectangle 10"/>
            <p:cNvSpPr/>
            <p:nvPr/>
          </p:nvSpPr>
          <p:spPr>
            <a:xfrm flipH="1">
              <a:off x="1208194" y="1297768"/>
              <a:ext cx="4004794" cy="404948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5212987" y="1297768"/>
              <a:ext cx="5738071" cy="4049486"/>
            </a:xfrm>
            <a:prstGeom prst="rect">
              <a:avLst/>
            </a:prstGeom>
            <a:solidFill>
              <a:srgbClr val="F9C6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Isosceles Triangle 17"/>
            <p:cNvSpPr/>
            <p:nvPr/>
          </p:nvSpPr>
          <p:spPr>
            <a:xfrm rot="5400000">
              <a:off x="9351089" y="3018535"/>
              <a:ext cx="4049486" cy="607953"/>
            </a:xfrm>
            <a:prstGeom prst="triangle">
              <a:avLst/>
            </a:prstGeom>
            <a:solidFill>
              <a:srgbClr val="F9C6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1192666" y="1586639"/>
              <a:ext cx="3870247" cy="2730893"/>
            </a:xfrm>
            <a:prstGeom prst="rect">
              <a:avLst/>
            </a:prstGeom>
          </p:spPr>
          <p:txBody>
            <a:bodyPr wrap="square">
              <a:spAutoFit/>
            </a:bodyPr>
            <a:lstStyle/>
            <a:p>
              <a:pPr marR="0" lvl="0" algn="ctr">
                <a:lnSpc>
                  <a:spcPts val="2800"/>
                </a:lnSpc>
                <a:spcBef>
                  <a:spcPts val="0"/>
                </a:spcBef>
                <a:tabLst>
                  <a:tab pos="457200" algn="l"/>
                </a:tabLst>
              </a:pPr>
              <a:r>
                <a:rPr lang="en-US" sz="2400" b="1" dirty="0">
                  <a:solidFill>
                    <a:schemeClr val="bg1"/>
                  </a:solidFill>
                  <a:latin typeface="Arial" panose="020B0604020202020204" pitchFamily="34" charset="0"/>
                  <a:ea typeface="MS PGothic" panose="020B0600070205080204" pitchFamily="34" charset="-128"/>
                  <a:cs typeface="Times New Roman" panose="02020603050405020304" pitchFamily="18" charset="0"/>
                </a:rPr>
                <a:t>Connect With Success</a:t>
              </a:r>
            </a:p>
            <a:p>
              <a:pPr marR="0" lvl="0" algn="ctr">
                <a:lnSpc>
                  <a:spcPts val="2800"/>
                </a:lnSpc>
                <a:spcBef>
                  <a:spcPts val="0"/>
                </a:spcBef>
                <a:tabLst>
                  <a:tab pos="457200" algn="l"/>
                </a:tabLst>
              </a:pPr>
              <a:endParaRPr lang="en-US" sz="1600" kern="1200" dirty="0">
                <a:solidFill>
                  <a:schemeClr val="bg1"/>
                </a:solidFill>
              </a:endParaRPr>
            </a:p>
            <a:p>
              <a:pPr marL="227013" indent="-227013">
                <a:spcBef>
                  <a:spcPts val="600"/>
                </a:spcBef>
                <a:spcAft>
                  <a:spcPts val="1200"/>
                </a:spcAft>
                <a:buFont typeface="Symbol" panose="05050102010706020507" pitchFamily="18" charset="2"/>
                <a:buChar char=""/>
                <a:tabLst>
                  <a:tab pos="457200" algn="l"/>
                </a:tabLst>
              </a:pPr>
              <a:r>
                <a:rPr lang="en-US" sz="1600" dirty="0">
                  <a:solidFill>
                    <a:schemeClr val="bg1"/>
                  </a:solidFill>
                  <a:latin typeface="Arial" panose="020B0604020202020204" pitchFamily="34" charset="0"/>
                  <a:ea typeface="MS PGothic" panose="020B0600070205080204" pitchFamily="34" charset="-128"/>
                  <a:cs typeface="Times New Roman" panose="02020603050405020304" pitchFamily="18" charset="0"/>
                </a:rPr>
                <a:t>‘Mapping learning to business goals’ is the #1 priority of L&amp;D in 2023</a:t>
              </a:r>
              <a:r>
                <a:rPr lang="en-US" sz="1600" baseline="30000" dirty="0">
                  <a:solidFill>
                    <a:schemeClr val="bg1"/>
                  </a:solidFill>
                  <a:latin typeface="Arial" panose="020B0604020202020204" pitchFamily="34" charset="0"/>
                  <a:ea typeface="MS PGothic" panose="020B0600070205080204" pitchFamily="34" charset="-128"/>
                  <a:cs typeface="Times New Roman" panose="02020603050405020304" pitchFamily="18" charset="0"/>
                </a:rPr>
                <a:t>1</a:t>
              </a:r>
              <a:endParaRPr lang="en-US" sz="1600" dirty="0">
                <a:solidFill>
                  <a:schemeClr val="bg1"/>
                </a:solidFill>
                <a:latin typeface="Arial" panose="020B0604020202020204" pitchFamily="34" charset="0"/>
                <a:ea typeface="MS PGothic" panose="020B0600070205080204" pitchFamily="34" charset="-128"/>
                <a:cs typeface="Times New Roman" panose="02020603050405020304" pitchFamily="18" charset="0"/>
              </a:endParaRPr>
            </a:p>
            <a:p>
              <a:pPr marL="227013" indent="-227013">
                <a:spcBef>
                  <a:spcPts val="600"/>
                </a:spcBef>
                <a:spcAft>
                  <a:spcPts val="1200"/>
                </a:spcAft>
                <a:buFont typeface="Symbol" panose="05050102010706020507" pitchFamily="18" charset="2"/>
                <a:buChar char=""/>
                <a:tabLst>
                  <a:tab pos="457200" algn="l"/>
                </a:tabLst>
              </a:pPr>
              <a:r>
                <a:rPr lang="en-US" sz="1600" dirty="0">
                  <a:solidFill>
                    <a:schemeClr val="bg1"/>
                  </a:solidFill>
                  <a:latin typeface="Arial" panose="020B0604020202020204" pitchFamily="34" charset="0"/>
                  <a:ea typeface="MS PGothic" panose="020B0600070205080204" pitchFamily="34" charset="-128"/>
                  <a:cs typeface="Times New Roman" panose="02020603050405020304" pitchFamily="18" charset="0"/>
                </a:rPr>
                <a:t>42% of employers say they will face a skills gap within the next 2 years</a:t>
              </a:r>
              <a:r>
                <a:rPr lang="en-US" sz="1600" baseline="30000" dirty="0">
                  <a:solidFill>
                    <a:schemeClr val="bg1"/>
                  </a:solidFill>
                  <a:latin typeface="Arial" panose="020B0604020202020204" pitchFamily="34" charset="0"/>
                  <a:ea typeface="MS PGothic" panose="020B0600070205080204" pitchFamily="34" charset="-128"/>
                  <a:cs typeface="Times New Roman" panose="02020603050405020304" pitchFamily="18" charset="0"/>
                </a:rPr>
                <a:t>2</a:t>
              </a:r>
              <a:endParaRPr lang="en-US" sz="1600" dirty="0">
                <a:solidFill>
                  <a:schemeClr val="bg1"/>
                </a:solidFill>
                <a:latin typeface="Arial" panose="020B0604020202020204" pitchFamily="34" charset="0"/>
                <a:ea typeface="MS PGothic" panose="020B0600070205080204" pitchFamily="34" charset="-128"/>
                <a:cs typeface="Times New Roman" panose="02020603050405020304" pitchFamily="18" charset="0"/>
              </a:endParaRPr>
            </a:p>
            <a:p>
              <a:pPr marL="227013" indent="-227013">
                <a:spcBef>
                  <a:spcPts val="600"/>
                </a:spcBef>
                <a:spcAft>
                  <a:spcPts val="1200"/>
                </a:spcAft>
                <a:buFont typeface="Symbol" panose="05050102010706020507" pitchFamily="18" charset="2"/>
                <a:buChar char=""/>
                <a:tabLst>
                  <a:tab pos="457200" algn="l"/>
                </a:tabLst>
              </a:pPr>
              <a:r>
                <a:rPr lang="en-US" sz="1600" dirty="0">
                  <a:solidFill>
                    <a:schemeClr val="bg1"/>
                  </a:solidFill>
                  <a:latin typeface="Arial" panose="020B0604020202020204" pitchFamily="34" charset="0"/>
                  <a:ea typeface="MS PGothic" panose="020B0600070205080204" pitchFamily="34" charset="-128"/>
                  <a:cs typeface="Times New Roman" panose="02020603050405020304" pitchFamily="18" charset="0"/>
                </a:rPr>
                <a:t>‘Providing learning opportunities” is the #1 way organizations are working to improve retention</a:t>
              </a:r>
              <a:r>
                <a:rPr lang="en-US" sz="1600" baseline="30000" dirty="0">
                  <a:solidFill>
                    <a:schemeClr val="bg1"/>
                  </a:solidFill>
                  <a:latin typeface="Arial" panose="020B0604020202020204" pitchFamily="34" charset="0"/>
                  <a:ea typeface="MS PGothic" panose="020B0600070205080204" pitchFamily="34" charset="-128"/>
                  <a:cs typeface="Times New Roman" panose="02020603050405020304" pitchFamily="18" charset="0"/>
                </a:rPr>
                <a:t>1</a:t>
              </a:r>
              <a:endParaRPr lang="en-US" sz="1600" dirty="0">
                <a:solidFill>
                  <a:schemeClr val="bg1"/>
                </a:solidFill>
                <a:latin typeface="Arial" panose="020B0604020202020204" pitchFamily="34" charset="0"/>
                <a:ea typeface="MS PGothic" panose="020B0600070205080204" pitchFamily="34" charset="-128"/>
                <a:cs typeface="Times New Roman" panose="02020603050405020304" pitchFamily="18" charset="0"/>
              </a:endParaRPr>
            </a:p>
          </p:txBody>
        </p:sp>
        <p:sp>
          <p:nvSpPr>
            <p:cNvPr id="20" name="Isosceles Triangle 19"/>
            <p:cNvSpPr/>
            <p:nvPr/>
          </p:nvSpPr>
          <p:spPr>
            <a:xfrm rot="16200000" flipH="1">
              <a:off x="-1255072" y="3018534"/>
              <a:ext cx="4049486" cy="607953"/>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Text Placeholder 3">
            <a:extLst>
              <a:ext uri="{FF2B5EF4-FFF2-40B4-BE49-F238E27FC236}">
                <a16:creationId xmlns:a16="http://schemas.microsoft.com/office/drawing/2014/main" id="{19EF197A-F308-A2D6-4FFE-432F59428BF7}"/>
              </a:ext>
            </a:extLst>
          </p:cNvPr>
          <p:cNvSpPr txBox="1">
            <a:spLocks/>
          </p:cNvSpPr>
          <p:nvPr/>
        </p:nvSpPr>
        <p:spPr bwMode="auto">
          <a:xfrm>
            <a:off x="213901" y="6289701"/>
            <a:ext cx="8877780" cy="347193"/>
          </a:xfrm>
          <a:prstGeom prst="rect">
            <a:avLst/>
          </a:prstGeom>
          <a:noFill/>
          <a:ln w="9525">
            <a:noFill/>
            <a:miter lim="800000"/>
            <a:headEnd/>
            <a:tailEnd/>
          </a:ln>
          <a:effectLst/>
        </p:spPr>
        <p:txBody>
          <a:bodyPr vert="horz" wrap="square" lIns="0" tIns="0" rIns="0" bIns="0" numCol="1" spcCol="347472" anchor="t" anchorCtr="0" compatLnSpc="1">
            <a:prstTxWarp prst="textNoShape">
              <a:avLst/>
            </a:prstTxWarp>
          </a:bodyPr>
          <a:lstStyle>
            <a:lvl1pPr marL="0" indent="0" algn="l" rtl="0" eaLnBrk="1" fontAlgn="base" hangingPunct="1">
              <a:lnSpc>
                <a:spcPct val="100000"/>
              </a:lnSpc>
              <a:spcBef>
                <a:spcPts val="0"/>
              </a:spcBef>
              <a:spcAft>
                <a:spcPts val="0"/>
              </a:spcAft>
              <a:buClr>
                <a:schemeClr val="accent1"/>
              </a:buClr>
              <a:buSzPct val="90000"/>
              <a:buFont typeface="Arial"/>
              <a:buNone/>
              <a:defRPr sz="1000" b="0">
                <a:solidFill>
                  <a:schemeClr val="tx1"/>
                </a:solidFill>
                <a:latin typeface="+mn-lt"/>
                <a:ea typeface="+mn-ea"/>
                <a:cs typeface="+mn-cs"/>
              </a:defRPr>
            </a:lvl1pPr>
            <a:lvl2pPr marL="236685" indent="0" algn="l" rtl="0" eaLnBrk="1" fontAlgn="base" hangingPunct="1">
              <a:lnSpc>
                <a:spcPct val="120000"/>
              </a:lnSpc>
              <a:spcBef>
                <a:spcPts val="0"/>
              </a:spcBef>
              <a:spcAft>
                <a:spcPts val="1260"/>
              </a:spcAft>
              <a:buClr>
                <a:schemeClr val="accent1"/>
              </a:buClr>
              <a:buSzPct val="90000"/>
              <a:buFont typeface="Arial"/>
              <a:buNone/>
              <a:defRPr sz="1575" b="0">
                <a:solidFill>
                  <a:schemeClr val="tx1"/>
                </a:solidFill>
                <a:latin typeface="+mn-lt"/>
              </a:defRPr>
            </a:lvl2pPr>
            <a:lvl3pPr marL="481703"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defRPr>
            </a:lvl3pPr>
            <a:lvl4pPr marL="720054"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cs typeface="Arial" charset="0"/>
              </a:defRPr>
            </a:lvl4pPr>
            <a:lvl5pPr marL="956739" indent="0" algn="l" rtl="0" eaLnBrk="1" fontAlgn="base" hangingPunct="1">
              <a:lnSpc>
                <a:spcPct val="120000"/>
              </a:lnSpc>
              <a:spcBef>
                <a:spcPts val="0"/>
              </a:spcBef>
              <a:spcAft>
                <a:spcPts val="1260"/>
              </a:spcAft>
              <a:buClr>
                <a:schemeClr val="accent1"/>
              </a:buClr>
              <a:buSzPct val="90000"/>
              <a:buFont typeface="Arial"/>
              <a:buNone/>
              <a:defRPr sz="1260" b="0">
                <a:solidFill>
                  <a:schemeClr val="tx1"/>
                </a:solidFill>
                <a:latin typeface="+mn-lt"/>
                <a:cs typeface="Arial" charset="0"/>
              </a:defRPr>
            </a:lvl5pPr>
            <a:lvl6pPr marL="2166828"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6pPr>
            <a:lvl7pPr marL="264686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7pPr>
            <a:lvl8pPr marL="3126900"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8pPr>
            <a:lvl9pPr marL="360693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9pPr>
          </a:lstStyle>
          <a:p>
            <a:r>
              <a:rPr lang="en-US" kern="0" baseline="30000" dirty="0">
                <a:solidFill>
                  <a:srgbClr val="000000"/>
                </a:solidFill>
                <a:latin typeface="Arial" panose="020B0604020202020204" pitchFamily="34" charset="0"/>
              </a:rPr>
              <a:t>1L</a:t>
            </a:r>
            <a:r>
              <a:rPr lang="en-US" kern="0" dirty="0">
                <a:solidFill>
                  <a:srgbClr val="000000"/>
                </a:solidFill>
                <a:latin typeface="Arial" panose="020B0604020202020204" pitchFamily="34" charset="0"/>
              </a:rPr>
              <a:t>LinkedIn Workplace Learning Report </a:t>
            </a:r>
            <a:endParaRPr lang="en-US" kern="0" baseline="30000" dirty="0">
              <a:solidFill>
                <a:srgbClr val="000000"/>
              </a:solidFill>
              <a:latin typeface="Arial" panose="020B0604020202020204" pitchFamily="34" charset="0"/>
            </a:endParaRPr>
          </a:p>
          <a:p>
            <a:r>
              <a:rPr lang="en-US" baseline="30000" dirty="0"/>
              <a:t>2</a:t>
            </a:r>
            <a:r>
              <a:rPr lang="en-US" dirty="0"/>
              <a:t>Salary.com</a:t>
            </a:r>
            <a:endParaRPr lang="en-US" baseline="30000" dirty="0"/>
          </a:p>
          <a:p>
            <a:endParaRPr lang="en-US" baseline="30000" dirty="0"/>
          </a:p>
          <a:p>
            <a:endParaRPr lang="en-US" kern="0" dirty="0">
              <a:solidFill>
                <a:srgbClr val="000000"/>
              </a:solidFill>
              <a:latin typeface="Arial" panose="020B0604020202020204" pitchFamily="34" charset="0"/>
            </a:endParaRPr>
          </a:p>
          <a:p>
            <a:endParaRPr lang="en-US" kern="0" dirty="0">
              <a:solidFill>
                <a:srgbClr val="000000"/>
              </a:solidFill>
              <a:latin typeface="Arial" panose="020B0604020202020204" pitchFamily="34" charset="0"/>
            </a:endParaRPr>
          </a:p>
          <a:p>
            <a:endParaRPr lang="en-US" kern="0" dirty="0"/>
          </a:p>
        </p:txBody>
      </p:sp>
      <p:sp>
        <p:nvSpPr>
          <p:cNvPr id="8" name="Rectangle 7">
            <a:extLst>
              <a:ext uri="{FF2B5EF4-FFF2-40B4-BE49-F238E27FC236}">
                <a16:creationId xmlns:a16="http://schemas.microsoft.com/office/drawing/2014/main" id="{7A7490E8-1FD1-96D7-3577-4E958AFD2478}"/>
              </a:ext>
            </a:extLst>
          </p:cNvPr>
          <p:cNvSpPr/>
          <p:nvPr/>
        </p:nvSpPr>
        <p:spPr>
          <a:xfrm>
            <a:off x="5238371" y="1488604"/>
            <a:ext cx="5933455" cy="3057247"/>
          </a:xfrm>
          <a:prstGeom prst="rect">
            <a:avLst/>
          </a:prstGeom>
        </p:spPr>
        <p:txBody>
          <a:bodyPr wrap="square">
            <a:spAutoFit/>
          </a:bodyPr>
          <a:lstStyle/>
          <a:p>
            <a:pPr marR="0" lvl="0" algn="ctr">
              <a:lnSpc>
                <a:spcPts val="2800"/>
              </a:lnSpc>
              <a:spcBef>
                <a:spcPts val="0"/>
              </a:spcBef>
              <a:tabLst>
                <a:tab pos="457200" algn="l"/>
              </a:tabLst>
            </a:pPr>
            <a:r>
              <a:rPr lang="en-US" sz="2400" b="1" dirty="0">
                <a:latin typeface="Arial" panose="020B0604020202020204" pitchFamily="34" charset="0"/>
                <a:ea typeface="MS PGothic" panose="020B0600070205080204" pitchFamily="34" charset="-128"/>
                <a:cs typeface="Times New Roman" panose="02020603050405020304" pitchFamily="18" charset="0"/>
              </a:rPr>
              <a:t>Insurance Immersion is a Concentrated Learning Experience For:</a:t>
            </a:r>
            <a:endParaRPr lang="en-US" sz="1600" kern="1200" dirty="0"/>
          </a:p>
          <a:p>
            <a:pPr marL="227013" indent="-227013">
              <a:spcBef>
                <a:spcPts val="600"/>
              </a:spcBef>
              <a:spcAft>
                <a:spcPts val="1200"/>
              </a:spcAft>
              <a:buFont typeface="Symbol" panose="05050102010706020507" pitchFamily="18" charset="2"/>
              <a:buChar char=""/>
              <a:tabLst>
                <a:tab pos="457200" algn="l"/>
              </a:tabLst>
            </a:pPr>
            <a:r>
              <a:rPr lang="en-US" sz="1600" dirty="0">
                <a:solidFill>
                  <a:srgbClr val="000000"/>
                </a:solidFill>
                <a:latin typeface="Arial" panose="020B0604020202020204" pitchFamily="34" charset="0"/>
                <a:ea typeface="MS PGothic" panose="020B0600070205080204" pitchFamily="34" charset="-128"/>
                <a:cs typeface="Times New Roman" panose="02020603050405020304" pitchFamily="18" charset="0"/>
              </a:rPr>
              <a:t>Mid-level managers, emerging leaders, high potentials</a:t>
            </a:r>
          </a:p>
          <a:p>
            <a:pPr marL="227013" indent="-227013">
              <a:spcBef>
                <a:spcPts val="600"/>
              </a:spcBef>
              <a:spcAft>
                <a:spcPts val="1200"/>
              </a:spcAft>
              <a:buFont typeface="Symbol" panose="05050102010706020507" pitchFamily="18" charset="2"/>
              <a:buChar char=""/>
              <a:tabLst>
                <a:tab pos="457200" algn="l"/>
              </a:tabLst>
            </a:pPr>
            <a:r>
              <a:rPr lang="en-US" sz="1600" dirty="0">
                <a:solidFill>
                  <a:srgbClr val="000000"/>
                </a:solidFill>
                <a:latin typeface="Arial" panose="020B0604020202020204" pitchFamily="34" charset="0"/>
                <a:ea typeface="MS PGothic" panose="020B0600070205080204" pitchFamily="34" charset="-128"/>
                <a:cs typeface="Times New Roman" panose="02020603050405020304" pitchFamily="18" charset="0"/>
              </a:rPr>
              <a:t>Employees in their roles for 6 months to 2 years or longer</a:t>
            </a:r>
          </a:p>
          <a:p>
            <a:pPr marL="227013" indent="-227013">
              <a:spcBef>
                <a:spcPts val="600"/>
              </a:spcBef>
              <a:spcAft>
                <a:spcPts val="1200"/>
              </a:spcAft>
              <a:buFont typeface="Symbol" panose="05050102010706020507" pitchFamily="18" charset="2"/>
              <a:buChar char=""/>
              <a:tabLst>
                <a:tab pos="457200" algn="l"/>
              </a:tabLst>
            </a:pPr>
            <a:r>
              <a:rPr lang="en-US" sz="1600" dirty="0">
                <a:solidFill>
                  <a:srgbClr val="000000"/>
                </a:solidFill>
                <a:latin typeface="Arial" panose="020B0604020202020204" pitchFamily="34" charset="0"/>
                <a:ea typeface="MS PGothic" panose="020B0600070205080204" pitchFamily="34" charset="-128"/>
                <a:cs typeface="Times New Roman" panose="02020603050405020304" pitchFamily="18" charset="0"/>
              </a:rPr>
              <a:t>Individuals who need to quickly develop a holistic view of products, operations, and solvency/profitability</a:t>
            </a:r>
          </a:p>
          <a:p>
            <a:pPr marL="227013" indent="-227013">
              <a:spcBef>
                <a:spcPts val="600"/>
              </a:spcBef>
              <a:spcAft>
                <a:spcPts val="1200"/>
              </a:spcAft>
              <a:buFont typeface="Symbol" panose="05050102010706020507" pitchFamily="18" charset="2"/>
              <a:buChar char=""/>
              <a:tabLst>
                <a:tab pos="457200" algn="l"/>
              </a:tabLst>
            </a:pPr>
            <a:r>
              <a:rPr lang="en-US" sz="1600" dirty="0">
                <a:solidFill>
                  <a:srgbClr val="000000"/>
                </a:solidFill>
                <a:latin typeface="Arial" panose="020B0604020202020204" pitchFamily="34" charset="0"/>
                <a:ea typeface="MS PGothic" panose="020B0600070205080204" pitchFamily="34" charset="-128"/>
                <a:cs typeface="Times New Roman" panose="02020603050405020304" pitchFamily="18" charset="0"/>
              </a:rPr>
              <a:t>Those who can benefit from learning and collaborating with peers/colleagues </a:t>
            </a:r>
          </a:p>
        </p:txBody>
      </p:sp>
    </p:spTree>
    <p:extLst>
      <p:ext uri="{BB962C8B-B14F-4D97-AF65-F5344CB8AC3E}">
        <p14:creationId xmlns:p14="http://schemas.microsoft.com/office/powerpoint/2010/main" val="12174702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3EBFFDB-889A-3873-E9CF-F08A7A05432B}"/>
              </a:ext>
            </a:extLst>
          </p:cNvPr>
          <p:cNvSpPr>
            <a:spLocks noGrp="1"/>
          </p:cNvSpPr>
          <p:nvPr>
            <p:ph type="title"/>
          </p:nvPr>
        </p:nvSpPr>
        <p:spPr/>
        <p:txBody>
          <a:bodyPr/>
          <a:lstStyle/>
          <a:p>
            <a:r>
              <a:rPr lang="en-US" dirty="0"/>
              <a:t>Concentrated, Effective Learning for Top Performers</a:t>
            </a:r>
          </a:p>
        </p:txBody>
      </p:sp>
      <p:sp>
        <p:nvSpPr>
          <p:cNvPr id="6" name="Slide Number Placeholder 5">
            <a:extLst>
              <a:ext uri="{FF2B5EF4-FFF2-40B4-BE49-F238E27FC236}">
                <a16:creationId xmlns:a16="http://schemas.microsoft.com/office/drawing/2014/main" id="{1420E3BB-28A8-4518-2442-4627EBCDB68F}"/>
              </a:ext>
            </a:extLst>
          </p:cNvPr>
          <p:cNvSpPr>
            <a:spLocks noGrp="1"/>
          </p:cNvSpPr>
          <p:nvPr>
            <p:ph type="sldNum" sz="quarter" idx="4294967295"/>
          </p:nvPr>
        </p:nvSpPr>
        <p:spPr/>
        <p:txBody>
          <a:bodyPr/>
          <a:lstStyle/>
          <a:p>
            <a:fld id="{FA06F0F5-DF6A-4E0E-AC03-6B0D0B0A1300}" type="slidenum">
              <a:rPr lang="en-US" sz="900" smtClean="0"/>
              <a:pPr/>
              <a:t>37</a:t>
            </a:fld>
            <a:endParaRPr lang="en-US" sz="900" dirty="0"/>
          </a:p>
        </p:txBody>
      </p:sp>
      <p:sp>
        <p:nvSpPr>
          <p:cNvPr id="2" name="Text Placeholder 3">
            <a:extLst>
              <a:ext uri="{FF2B5EF4-FFF2-40B4-BE49-F238E27FC236}">
                <a16:creationId xmlns:a16="http://schemas.microsoft.com/office/drawing/2014/main" id="{F937ED87-3DED-9054-DBC3-88020F099710}"/>
              </a:ext>
            </a:extLst>
          </p:cNvPr>
          <p:cNvSpPr txBox="1">
            <a:spLocks/>
          </p:cNvSpPr>
          <p:nvPr/>
        </p:nvSpPr>
        <p:spPr bwMode="auto">
          <a:xfrm>
            <a:off x="461365" y="6322750"/>
            <a:ext cx="8877780" cy="353521"/>
          </a:xfrm>
          <a:prstGeom prst="rect">
            <a:avLst/>
          </a:prstGeom>
          <a:noFill/>
          <a:ln w="9525">
            <a:noFill/>
            <a:miter lim="800000"/>
            <a:headEnd/>
            <a:tailEnd/>
          </a:ln>
          <a:effectLst/>
        </p:spPr>
        <p:txBody>
          <a:bodyPr vert="horz" wrap="square" lIns="0" tIns="0" rIns="0" bIns="0" numCol="1" spcCol="347472" anchor="t" anchorCtr="0" compatLnSpc="1">
            <a:prstTxWarp prst="textNoShape">
              <a:avLst/>
            </a:prstTxWarp>
          </a:bodyPr>
          <a:lstStyle>
            <a:lvl1pPr marL="0" indent="0" algn="l" rtl="0" eaLnBrk="1" fontAlgn="base" hangingPunct="1">
              <a:lnSpc>
                <a:spcPct val="100000"/>
              </a:lnSpc>
              <a:spcBef>
                <a:spcPts val="0"/>
              </a:spcBef>
              <a:spcAft>
                <a:spcPts val="0"/>
              </a:spcAft>
              <a:buClr>
                <a:schemeClr val="accent1"/>
              </a:buClr>
              <a:buSzPct val="90000"/>
              <a:buFont typeface="Arial"/>
              <a:buNone/>
              <a:defRPr sz="1000" b="0">
                <a:solidFill>
                  <a:schemeClr val="tx1"/>
                </a:solidFill>
                <a:latin typeface="+mn-lt"/>
                <a:ea typeface="+mn-ea"/>
                <a:cs typeface="+mn-cs"/>
              </a:defRPr>
            </a:lvl1pPr>
            <a:lvl2pPr marL="236685" indent="0" algn="l" rtl="0" eaLnBrk="1" fontAlgn="base" hangingPunct="1">
              <a:lnSpc>
                <a:spcPct val="120000"/>
              </a:lnSpc>
              <a:spcBef>
                <a:spcPts val="0"/>
              </a:spcBef>
              <a:spcAft>
                <a:spcPts val="1260"/>
              </a:spcAft>
              <a:buClr>
                <a:schemeClr val="accent1"/>
              </a:buClr>
              <a:buSzPct val="90000"/>
              <a:buFont typeface="Arial"/>
              <a:buNone/>
              <a:defRPr sz="1575" b="0">
                <a:solidFill>
                  <a:schemeClr val="tx1"/>
                </a:solidFill>
                <a:latin typeface="+mn-lt"/>
              </a:defRPr>
            </a:lvl2pPr>
            <a:lvl3pPr marL="481703"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defRPr>
            </a:lvl3pPr>
            <a:lvl4pPr marL="720054"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cs typeface="Arial" charset="0"/>
              </a:defRPr>
            </a:lvl4pPr>
            <a:lvl5pPr marL="956739" indent="0" algn="l" rtl="0" eaLnBrk="1" fontAlgn="base" hangingPunct="1">
              <a:lnSpc>
                <a:spcPct val="120000"/>
              </a:lnSpc>
              <a:spcBef>
                <a:spcPts val="0"/>
              </a:spcBef>
              <a:spcAft>
                <a:spcPts val="1260"/>
              </a:spcAft>
              <a:buClr>
                <a:schemeClr val="accent1"/>
              </a:buClr>
              <a:buSzPct val="90000"/>
              <a:buFont typeface="Arial"/>
              <a:buNone/>
              <a:defRPr sz="1260" b="0">
                <a:solidFill>
                  <a:schemeClr val="tx1"/>
                </a:solidFill>
                <a:latin typeface="+mn-lt"/>
                <a:cs typeface="Arial" charset="0"/>
              </a:defRPr>
            </a:lvl5pPr>
            <a:lvl6pPr marL="2166828"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6pPr>
            <a:lvl7pPr marL="264686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7pPr>
            <a:lvl8pPr marL="3126900"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8pPr>
            <a:lvl9pPr marL="360693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9pPr>
          </a:lstStyle>
          <a:p>
            <a:r>
              <a:rPr lang="en-US" kern="0" baseline="30000" dirty="0">
                <a:solidFill>
                  <a:srgbClr val="000000"/>
                </a:solidFill>
                <a:latin typeface="Arial" panose="020B0604020202020204" pitchFamily="34" charset="0"/>
              </a:rPr>
              <a:t>3</a:t>
            </a:r>
            <a:r>
              <a:rPr lang="en-US" kern="0" dirty="0">
                <a:solidFill>
                  <a:srgbClr val="000000"/>
                </a:solidFill>
                <a:latin typeface="Arial" panose="020B0604020202020204" pitchFamily="34" charset="0"/>
              </a:rPr>
              <a:t>2019 LOMA Member Survey</a:t>
            </a:r>
            <a:endParaRPr lang="en-US" dirty="0"/>
          </a:p>
        </p:txBody>
      </p:sp>
      <p:sp>
        <p:nvSpPr>
          <p:cNvPr id="3" name="Rectangle 2">
            <a:extLst>
              <a:ext uri="{FF2B5EF4-FFF2-40B4-BE49-F238E27FC236}">
                <a16:creationId xmlns:a16="http://schemas.microsoft.com/office/drawing/2014/main" id="{4D70EC01-B914-46E5-CAE5-9A277C783E0D}"/>
              </a:ext>
            </a:extLst>
          </p:cNvPr>
          <p:cNvSpPr/>
          <p:nvPr/>
        </p:nvSpPr>
        <p:spPr>
          <a:xfrm>
            <a:off x="894437" y="1071157"/>
            <a:ext cx="9943745" cy="853952"/>
          </a:xfrm>
          <a:prstGeom prst="rect">
            <a:avLst/>
          </a:prstGeom>
        </p:spPr>
        <p:txBody>
          <a:bodyPr wrap="square">
            <a:spAutoFit/>
          </a:bodyPr>
          <a:lstStyle/>
          <a:p>
            <a:pPr algn="ctr">
              <a:lnSpc>
                <a:spcPct val="107000"/>
              </a:lnSpc>
              <a:spcAft>
                <a:spcPts val="800"/>
              </a:spcAft>
            </a:pPr>
            <a:r>
              <a:rPr lang="en-US" sz="2400" b="1" dirty="0">
                <a:solidFill>
                  <a:srgbClr val="002060"/>
                </a:solidFill>
                <a:latin typeface="+mj-lt"/>
                <a:ea typeface="Calibri" panose="020F0502020204030204" pitchFamily="34" charset="0"/>
                <a:cs typeface="Times New Roman" panose="02020603050405020304" pitchFamily="18" charset="0"/>
              </a:rPr>
              <a:t>94% of members rate Insurance Immersion among</a:t>
            </a:r>
            <a:br>
              <a:rPr lang="en-US" sz="2400" b="1" dirty="0">
                <a:solidFill>
                  <a:srgbClr val="002060"/>
                </a:solidFill>
                <a:latin typeface="+mj-lt"/>
                <a:ea typeface="Calibri" panose="020F0502020204030204" pitchFamily="34" charset="0"/>
                <a:cs typeface="Times New Roman" panose="02020603050405020304" pitchFamily="18" charset="0"/>
              </a:rPr>
            </a:br>
            <a:r>
              <a:rPr lang="en-US" sz="2400" b="1" dirty="0">
                <a:solidFill>
                  <a:srgbClr val="002060"/>
                </a:solidFill>
                <a:latin typeface="+mj-lt"/>
                <a:ea typeface="Calibri" panose="020F0502020204030204" pitchFamily="34" charset="0"/>
                <a:cs typeface="Times New Roman" panose="02020603050405020304" pitchFamily="18" charset="0"/>
              </a:rPr>
              <a:t> the most valuable programs we offer</a:t>
            </a:r>
            <a:r>
              <a:rPr lang="en-US" sz="2400" baseline="30000" dirty="0">
                <a:solidFill>
                  <a:srgbClr val="002060"/>
                </a:solidFill>
                <a:latin typeface="+mj-lt"/>
                <a:ea typeface="Calibri" panose="020F0502020204030204" pitchFamily="34" charset="0"/>
                <a:cs typeface="Times New Roman" panose="02020603050405020304" pitchFamily="18" charset="0"/>
              </a:rPr>
              <a:t>3</a:t>
            </a:r>
            <a:endParaRPr lang="en-US" sz="2400" baseline="30000" dirty="0">
              <a:solidFill>
                <a:srgbClr val="002060"/>
              </a:solidFill>
              <a:effectLst/>
              <a:latin typeface="+mj-lt"/>
              <a:ea typeface="Calibri" panose="020F0502020204030204" pitchFamily="34" charset="0"/>
              <a:cs typeface="Times New Roman" panose="02020603050405020304" pitchFamily="18" charset="0"/>
            </a:endParaRPr>
          </a:p>
        </p:txBody>
      </p:sp>
      <p:grpSp>
        <p:nvGrpSpPr>
          <p:cNvPr id="4" name="Group 3">
            <a:extLst>
              <a:ext uri="{FF2B5EF4-FFF2-40B4-BE49-F238E27FC236}">
                <a16:creationId xmlns:a16="http://schemas.microsoft.com/office/drawing/2014/main" id="{30427962-FD79-39CB-5E7F-CD69A461E15D}"/>
              </a:ext>
            </a:extLst>
          </p:cNvPr>
          <p:cNvGrpSpPr/>
          <p:nvPr/>
        </p:nvGrpSpPr>
        <p:grpSpPr>
          <a:xfrm>
            <a:off x="894438" y="2153585"/>
            <a:ext cx="4742183" cy="3702906"/>
            <a:chOff x="632237" y="1484243"/>
            <a:chExt cx="4742183" cy="3702906"/>
          </a:xfrm>
          <a:solidFill>
            <a:srgbClr val="EAE6E2"/>
          </a:solidFill>
        </p:grpSpPr>
        <p:sp>
          <p:nvSpPr>
            <p:cNvPr id="5" name="TextBox 4">
              <a:extLst>
                <a:ext uri="{FF2B5EF4-FFF2-40B4-BE49-F238E27FC236}">
                  <a16:creationId xmlns:a16="http://schemas.microsoft.com/office/drawing/2014/main" id="{79C70D4D-0A70-C3BB-7441-BA7F8A54BD84}"/>
                </a:ext>
              </a:extLst>
            </p:cNvPr>
            <p:cNvSpPr txBox="1"/>
            <p:nvPr/>
          </p:nvSpPr>
          <p:spPr>
            <a:xfrm>
              <a:off x="632237" y="1484243"/>
              <a:ext cx="4742183" cy="3702906"/>
            </a:xfrm>
            <a:prstGeom prst="rect">
              <a:avLst/>
            </a:prstGeom>
            <a:grpFill/>
          </p:spPr>
          <p:txBody>
            <a:bodyPr wrap="square" rtlCol="0">
              <a:spAutoFit/>
            </a:bodyPr>
            <a:lstStyle/>
            <a:p>
              <a:endParaRPr lang="en-US" dirty="0"/>
            </a:p>
          </p:txBody>
        </p:sp>
        <p:sp>
          <p:nvSpPr>
            <p:cNvPr id="10" name="TextBox 9">
              <a:extLst>
                <a:ext uri="{FF2B5EF4-FFF2-40B4-BE49-F238E27FC236}">
                  <a16:creationId xmlns:a16="http://schemas.microsoft.com/office/drawing/2014/main" id="{37F51B22-4779-3C88-F583-451F18F76719}"/>
                </a:ext>
              </a:extLst>
            </p:cNvPr>
            <p:cNvSpPr txBox="1"/>
            <p:nvPr/>
          </p:nvSpPr>
          <p:spPr>
            <a:xfrm>
              <a:off x="797368" y="1680438"/>
              <a:ext cx="4336497" cy="1015663"/>
            </a:xfrm>
            <a:prstGeom prst="rect">
              <a:avLst/>
            </a:prstGeom>
            <a:grpFill/>
          </p:spPr>
          <p:txBody>
            <a:bodyPr wrap="square" rtlCol="0">
              <a:spAutoFit/>
            </a:bodyPr>
            <a:lstStyle/>
            <a:p>
              <a:pPr algn="ctr"/>
              <a:r>
                <a:rPr lang="en-US" sz="2000" b="1" dirty="0">
                  <a:solidFill>
                    <a:schemeClr val="tx2"/>
                  </a:solidFill>
                </a:rPr>
                <a:t>For groups of 18-30 employees,</a:t>
              </a:r>
              <a:br>
                <a:rPr lang="en-US" sz="2000" b="1" dirty="0">
                  <a:solidFill>
                    <a:schemeClr val="tx2"/>
                  </a:solidFill>
                </a:rPr>
              </a:br>
              <a:r>
                <a:rPr lang="en-US" sz="2000" b="1" dirty="0">
                  <a:solidFill>
                    <a:schemeClr val="tx2"/>
                  </a:solidFill>
                </a:rPr>
                <a:t>expert instructors provide </a:t>
              </a:r>
              <a:br>
                <a:rPr lang="en-US" sz="2000" b="1" dirty="0">
                  <a:solidFill>
                    <a:schemeClr val="tx2"/>
                  </a:solidFill>
                </a:rPr>
              </a:br>
              <a:r>
                <a:rPr lang="en-US" sz="2000" b="1" dirty="0">
                  <a:solidFill>
                    <a:schemeClr val="tx2"/>
                  </a:solidFill>
                </a:rPr>
                <a:t>a clear, concise overview of:</a:t>
              </a:r>
            </a:p>
          </p:txBody>
        </p:sp>
        <p:sp>
          <p:nvSpPr>
            <p:cNvPr id="11" name="Rectangle 10">
              <a:extLst>
                <a:ext uri="{FF2B5EF4-FFF2-40B4-BE49-F238E27FC236}">
                  <a16:creationId xmlns:a16="http://schemas.microsoft.com/office/drawing/2014/main" id="{F0224D8F-D090-C324-EFCF-830F7663338D}"/>
                </a:ext>
              </a:extLst>
            </p:cNvPr>
            <p:cNvSpPr/>
            <p:nvPr/>
          </p:nvSpPr>
          <p:spPr>
            <a:xfrm>
              <a:off x="797368" y="2924577"/>
              <a:ext cx="4577052" cy="1323439"/>
            </a:xfrm>
            <a:prstGeom prst="rect">
              <a:avLst/>
            </a:prstGeom>
            <a:grpFill/>
          </p:spPr>
          <p:txBody>
            <a:bodyPr wrap="square">
              <a:spAutoFit/>
            </a:bodyPr>
            <a:lstStyle/>
            <a:p>
              <a:pPr marL="342900" indent="-342900">
                <a:buClrTx/>
                <a:buSzPct val="100000"/>
                <a:buFont typeface="Arial" panose="020B0604020202020204" pitchFamily="34" charset="0"/>
                <a:buChar char="•"/>
              </a:pPr>
              <a:r>
                <a:rPr lang="en-US" sz="1600" dirty="0"/>
                <a:t>Industry trends</a:t>
              </a:r>
            </a:p>
            <a:p>
              <a:pPr marL="342900" indent="-342900">
                <a:buClrTx/>
                <a:buSzPct val="100000"/>
                <a:buFont typeface="Arial" panose="020B0604020202020204" pitchFamily="34" charset="0"/>
                <a:buChar char="•"/>
              </a:pPr>
              <a:endParaRPr lang="en-US" sz="1600" dirty="0"/>
            </a:p>
            <a:p>
              <a:pPr marL="342900" indent="-342900">
                <a:buClrTx/>
                <a:buSzPct val="100000"/>
                <a:buFont typeface="Arial" panose="020B0604020202020204" pitchFamily="34" charset="0"/>
                <a:buChar char="•"/>
              </a:pPr>
              <a:r>
                <a:rPr lang="en-US" sz="1600" dirty="0"/>
                <a:t>Life insurance products &amp; operations</a:t>
              </a:r>
            </a:p>
            <a:p>
              <a:pPr marL="342900" indent="-342900">
                <a:buClrTx/>
                <a:buSzPct val="100000"/>
                <a:buFont typeface="Arial" panose="020B0604020202020204" pitchFamily="34" charset="0"/>
                <a:buChar char="•"/>
              </a:pPr>
              <a:endParaRPr lang="en-US" sz="1600" dirty="0"/>
            </a:p>
            <a:p>
              <a:pPr marL="342900" indent="-342900">
                <a:buClrTx/>
                <a:buSzPct val="100000"/>
                <a:buFont typeface="Arial" panose="020B0604020202020204" pitchFamily="34" charset="0"/>
                <a:buChar char="•"/>
              </a:pPr>
              <a:r>
                <a:rPr lang="en-US" sz="1600" dirty="0"/>
                <a:t>How insurers make money</a:t>
              </a:r>
            </a:p>
          </p:txBody>
        </p:sp>
      </p:grpSp>
      <p:grpSp>
        <p:nvGrpSpPr>
          <p:cNvPr id="12" name="Group 11">
            <a:extLst>
              <a:ext uri="{FF2B5EF4-FFF2-40B4-BE49-F238E27FC236}">
                <a16:creationId xmlns:a16="http://schemas.microsoft.com/office/drawing/2014/main" id="{77FC7E68-DC54-68B1-7B55-2698333B6C73}"/>
              </a:ext>
            </a:extLst>
          </p:cNvPr>
          <p:cNvGrpSpPr/>
          <p:nvPr/>
        </p:nvGrpSpPr>
        <p:grpSpPr>
          <a:xfrm>
            <a:off x="6096000" y="2153585"/>
            <a:ext cx="4920564" cy="3702906"/>
            <a:chOff x="632237" y="1484243"/>
            <a:chExt cx="4920564" cy="3702906"/>
          </a:xfrm>
        </p:grpSpPr>
        <p:sp>
          <p:nvSpPr>
            <p:cNvPr id="15" name="TextBox 14">
              <a:extLst>
                <a:ext uri="{FF2B5EF4-FFF2-40B4-BE49-F238E27FC236}">
                  <a16:creationId xmlns:a16="http://schemas.microsoft.com/office/drawing/2014/main" id="{7AA4B3C9-77A6-8569-D701-C7F78577B84B}"/>
                </a:ext>
              </a:extLst>
            </p:cNvPr>
            <p:cNvSpPr txBox="1"/>
            <p:nvPr/>
          </p:nvSpPr>
          <p:spPr>
            <a:xfrm>
              <a:off x="632237" y="1484243"/>
              <a:ext cx="4742183" cy="3702906"/>
            </a:xfrm>
            <a:prstGeom prst="rect">
              <a:avLst/>
            </a:prstGeom>
            <a:solidFill>
              <a:srgbClr val="EAE6E2"/>
            </a:solidFill>
          </p:spPr>
          <p:txBody>
            <a:bodyPr wrap="square" rtlCol="0">
              <a:spAutoFit/>
            </a:bodyPr>
            <a:lstStyle/>
            <a:p>
              <a:endParaRPr lang="en-US" dirty="0"/>
            </a:p>
          </p:txBody>
        </p:sp>
        <p:sp>
          <p:nvSpPr>
            <p:cNvPr id="16" name="TextBox 15">
              <a:extLst>
                <a:ext uri="{FF2B5EF4-FFF2-40B4-BE49-F238E27FC236}">
                  <a16:creationId xmlns:a16="http://schemas.microsoft.com/office/drawing/2014/main" id="{F0C09BCA-EEAB-A7CB-7681-745A35B203CE}"/>
                </a:ext>
              </a:extLst>
            </p:cNvPr>
            <p:cNvSpPr txBox="1"/>
            <p:nvPr/>
          </p:nvSpPr>
          <p:spPr>
            <a:xfrm>
              <a:off x="1091614" y="1680438"/>
              <a:ext cx="3823427" cy="707886"/>
            </a:xfrm>
            <a:prstGeom prst="rect">
              <a:avLst/>
            </a:prstGeom>
            <a:noFill/>
          </p:spPr>
          <p:txBody>
            <a:bodyPr wrap="square" rtlCol="0">
              <a:spAutoFit/>
            </a:bodyPr>
            <a:lstStyle/>
            <a:p>
              <a:pPr algn="ctr"/>
              <a:r>
                <a:rPr lang="en-US" sz="2000" b="1" dirty="0">
                  <a:solidFill>
                    <a:schemeClr val="tx2"/>
                  </a:solidFill>
                </a:rPr>
                <a:t>In 14 hours of live, fast-paced instruction, learners:</a:t>
              </a:r>
            </a:p>
          </p:txBody>
        </p:sp>
        <p:sp>
          <p:nvSpPr>
            <p:cNvPr id="17" name="Rectangle 16">
              <a:extLst>
                <a:ext uri="{FF2B5EF4-FFF2-40B4-BE49-F238E27FC236}">
                  <a16:creationId xmlns:a16="http://schemas.microsoft.com/office/drawing/2014/main" id="{30625B01-F0AC-D21A-EC7E-AF080D2F2A40}"/>
                </a:ext>
              </a:extLst>
            </p:cNvPr>
            <p:cNvSpPr/>
            <p:nvPr/>
          </p:nvSpPr>
          <p:spPr>
            <a:xfrm>
              <a:off x="810619" y="2696456"/>
              <a:ext cx="4742182" cy="1815882"/>
            </a:xfrm>
            <a:prstGeom prst="rect">
              <a:avLst/>
            </a:prstGeom>
          </p:spPr>
          <p:txBody>
            <a:bodyPr wrap="square">
              <a:spAutoFit/>
            </a:bodyPr>
            <a:lstStyle/>
            <a:p>
              <a:pPr marL="342900" indent="-342900">
                <a:buClrTx/>
                <a:buSzPct val="100000"/>
                <a:buFont typeface="Arial" panose="020B0604020202020204" pitchFamily="34" charset="0"/>
                <a:buChar char="•"/>
              </a:pPr>
              <a:r>
                <a:rPr lang="en-US" sz="1600" dirty="0"/>
                <a:t>Discuss and connect with peers</a:t>
              </a:r>
            </a:p>
            <a:p>
              <a:pPr marL="342900" indent="-342900">
                <a:buClrTx/>
                <a:buSzPct val="100000"/>
                <a:buFont typeface="Arial" panose="020B0604020202020204" pitchFamily="34" charset="0"/>
                <a:buChar char="•"/>
              </a:pPr>
              <a:endParaRPr lang="en-US" sz="1600" dirty="0"/>
            </a:p>
            <a:p>
              <a:pPr marL="342900" indent="-342900">
                <a:buClrTx/>
                <a:buSzPct val="100000"/>
                <a:buFont typeface="Arial" panose="020B0604020202020204" pitchFamily="34" charset="0"/>
                <a:buChar char="•"/>
              </a:pPr>
              <a:r>
                <a:rPr lang="en-US" sz="1600" dirty="0"/>
                <a:t>Apply learning in small-group activities</a:t>
              </a:r>
            </a:p>
            <a:p>
              <a:pPr marL="342900" indent="-342900">
                <a:buClrTx/>
                <a:buSzPct val="100000"/>
                <a:buFont typeface="Arial" panose="020B0604020202020204" pitchFamily="34" charset="0"/>
                <a:buChar char="•"/>
              </a:pPr>
              <a:endParaRPr lang="en-US" sz="1600" dirty="0"/>
            </a:p>
            <a:p>
              <a:pPr marL="342900" indent="-342900">
                <a:buClrTx/>
                <a:buSzPct val="100000"/>
                <a:buFont typeface="Arial" panose="020B0604020202020204" pitchFamily="34" charset="0"/>
                <a:buChar char="•"/>
              </a:pPr>
              <a:r>
                <a:rPr lang="en-US" sz="1600" dirty="0"/>
                <a:t>Ask questions to clarify concepts</a:t>
              </a:r>
            </a:p>
            <a:p>
              <a:pPr marL="342900" indent="-342900">
                <a:buClrTx/>
                <a:buSzPct val="100000"/>
                <a:buFont typeface="Arial" panose="020B0604020202020204" pitchFamily="34" charset="0"/>
                <a:buChar char="•"/>
              </a:pPr>
              <a:endParaRPr lang="en-US" sz="1600" dirty="0"/>
            </a:p>
            <a:p>
              <a:pPr marL="342900" indent="-342900">
                <a:buClrTx/>
                <a:buSzPct val="100000"/>
                <a:buFont typeface="Arial" panose="020B0604020202020204" pitchFamily="34" charset="0"/>
                <a:buChar char="•"/>
              </a:pPr>
              <a:r>
                <a:rPr lang="en-US" sz="1600" dirty="0"/>
                <a:t>Get answers that relate to their specific roles</a:t>
              </a:r>
            </a:p>
          </p:txBody>
        </p:sp>
      </p:grpSp>
    </p:spTree>
    <p:extLst>
      <p:ext uri="{BB962C8B-B14F-4D97-AF65-F5344CB8AC3E}">
        <p14:creationId xmlns:p14="http://schemas.microsoft.com/office/powerpoint/2010/main" val="9214950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Picture">
            <a:extLst>
              <a:ext uri="{FF2B5EF4-FFF2-40B4-BE49-F238E27FC236}">
                <a16:creationId xmlns:a16="http://schemas.microsoft.com/office/drawing/2014/main" id="{35F807C5-AB38-98C7-00DF-DE665EE6BD4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185" r="21192"/>
          <a:stretch/>
        </p:blipFill>
        <p:spPr bwMode="auto">
          <a:xfrm>
            <a:off x="6983755" y="1028343"/>
            <a:ext cx="5208245" cy="480131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2147C649-0CE0-7FC4-D249-CB36C370BCE9}"/>
              </a:ext>
            </a:extLst>
          </p:cNvPr>
          <p:cNvSpPr>
            <a:spLocks noGrp="1"/>
          </p:cNvSpPr>
          <p:nvPr>
            <p:ph type="title"/>
          </p:nvPr>
        </p:nvSpPr>
        <p:spPr/>
        <p:txBody>
          <a:bodyPr/>
          <a:lstStyle/>
          <a:p>
            <a:r>
              <a:rPr lang="en-US" dirty="0"/>
              <a:t>Client Success Story</a:t>
            </a:r>
          </a:p>
        </p:txBody>
      </p:sp>
      <p:sp>
        <p:nvSpPr>
          <p:cNvPr id="3" name="Slide Number Placeholder 2">
            <a:extLst>
              <a:ext uri="{FF2B5EF4-FFF2-40B4-BE49-F238E27FC236}">
                <a16:creationId xmlns:a16="http://schemas.microsoft.com/office/drawing/2014/main" id="{5D0A5F59-ADD1-E7E5-1545-905DC9DD6BEA}"/>
              </a:ext>
            </a:extLst>
          </p:cNvPr>
          <p:cNvSpPr>
            <a:spLocks noGrp="1"/>
          </p:cNvSpPr>
          <p:nvPr>
            <p:ph type="sldNum" sz="quarter" idx="4294967295"/>
          </p:nvPr>
        </p:nvSpPr>
        <p:spPr/>
        <p:txBody>
          <a:bodyPr/>
          <a:lstStyle/>
          <a:p>
            <a:fld id="{FA06F0F5-DF6A-4E0E-AC03-6B0D0B0A1300}" type="slidenum">
              <a:rPr lang="en-US" sz="900" smtClean="0"/>
              <a:pPr/>
              <a:t>38</a:t>
            </a:fld>
            <a:endParaRPr lang="en-US" sz="900" dirty="0"/>
          </a:p>
        </p:txBody>
      </p:sp>
      <p:sp>
        <p:nvSpPr>
          <p:cNvPr id="5" name="TextBox 4"/>
          <p:cNvSpPr txBox="1"/>
          <p:nvPr/>
        </p:nvSpPr>
        <p:spPr>
          <a:xfrm>
            <a:off x="0" y="1028343"/>
            <a:ext cx="7302626" cy="4801314"/>
          </a:xfrm>
          <a:prstGeom prst="rect">
            <a:avLst/>
          </a:prstGeom>
          <a:solidFill>
            <a:srgbClr val="EAE6E2"/>
          </a:solidFill>
        </p:spPr>
        <p:txBody>
          <a:bodyPr wrap="square" rtlCol="0">
            <a:spAutoFit/>
          </a:bodyPr>
          <a:lstStyle/>
          <a:p>
            <a:endParaRPr lang="en-US" i="1" dirty="0"/>
          </a:p>
          <a:p>
            <a:r>
              <a:rPr lang="en-US" i="1" dirty="0"/>
              <a:t>“There is a war for talent and we know people want to be upskilled.</a:t>
            </a:r>
          </a:p>
          <a:p>
            <a:pPr lvl="0"/>
            <a:br>
              <a:rPr lang="en-US" i="1" dirty="0"/>
            </a:br>
            <a:r>
              <a:rPr lang="en-US" i="1" dirty="0"/>
              <a:t>Many of the people who come to us don’t come from a financial services background. </a:t>
            </a:r>
            <a:r>
              <a:rPr lang="en-US" b="1" i="1" dirty="0"/>
              <a:t>Immersion helps us upskill our associates, which ultimately helps improve their engagement, which in turn helps us retain top talent. </a:t>
            </a:r>
            <a:r>
              <a:rPr lang="en-US" i="1" dirty="0"/>
              <a:t>Employees can navigate their roles more readily and have an impact.</a:t>
            </a:r>
          </a:p>
          <a:p>
            <a:pPr lvl="0"/>
            <a:endParaRPr lang="en-US" i="1" dirty="0"/>
          </a:p>
          <a:p>
            <a:pPr lvl="0"/>
            <a:r>
              <a:rPr lang="en-US" b="1" i="1" dirty="0"/>
              <a:t>Immersion provides an opportunity for us to be students of our industry.</a:t>
            </a:r>
            <a:r>
              <a:rPr lang="en-US" i="1" dirty="0"/>
              <a:t> Associates are pleasantly surprised at how interactive and engaging Immersion is, and they love hearing from the knowledgeable facilitators and having outside industry experts give them perspective.”</a:t>
            </a:r>
          </a:p>
          <a:p>
            <a:pPr lvl="0"/>
            <a:endParaRPr lang="en-US" i="1" dirty="0"/>
          </a:p>
          <a:p>
            <a:pPr marL="285750" lvl="0" indent="-285750" algn="r">
              <a:buFontTx/>
              <a:buChar char="-"/>
            </a:pPr>
            <a:r>
              <a:rPr lang="en-US" dirty="0"/>
              <a:t>Heather </a:t>
            </a:r>
            <a:r>
              <a:rPr lang="en-US" dirty="0" err="1"/>
              <a:t>Swensgard</a:t>
            </a:r>
            <a:r>
              <a:rPr lang="en-US" dirty="0"/>
              <a:t>, AVP Talent, </a:t>
            </a:r>
          </a:p>
          <a:p>
            <a:pPr lvl="0" algn="r"/>
            <a:r>
              <a:rPr lang="en-US" dirty="0"/>
              <a:t>Western &amp; Southern Financial Group</a:t>
            </a:r>
          </a:p>
          <a:p>
            <a:pPr lvl="0" algn="r"/>
            <a:endParaRPr lang="en-US" dirty="0"/>
          </a:p>
        </p:txBody>
      </p:sp>
    </p:spTree>
    <p:extLst>
      <p:ext uri="{BB962C8B-B14F-4D97-AF65-F5344CB8AC3E}">
        <p14:creationId xmlns:p14="http://schemas.microsoft.com/office/powerpoint/2010/main" val="38986092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7D3DD748-E104-1397-881F-AF69E79D5410}"/>
              </a:ext>
            </a:extLst>
          </p:cNvPr>
          <p:cNvGrpSpPr/>
          <p:nvPr/>
        </p:nvGrpSpPr>
        <p:grpSpPr>
          <a:xfrm>
            <a:off x="6627929" y="1756702"/>
            <a:ext cx="4924949" cy="4209563"/>
            <a:chOff x="6164103" y="1975537"/>
            <a:chExt cx="4742182" cy="3693319"/>
          </a:xfrm>
          <a:solidFill>
            <a:schemeClr val="accent6"/>
          </a:solidFill>
        </p:grpSpPr>
        <p:sp>
          <p:nvSpPr>
            <p:cNvPr id="4" name="TextBox 3">
              <a:extLst>
                <a:ext uri="{FF2B5EF4-FFF2-40B4-BE49-F238E27FC236}">
                  <a16:creationId xmlns:a16="http://schemas.microsoft.com/office/drawing/2014/main" id="{4E2B9865-9482-800C-757C-DB03A7A42BA0}"/>
                </a:ext>
              </a:extLst>
            </p:cNvPr>
            <p:cNvSpPr txBox="1"/>
            <p:nvPr/>
          </p:nvSpPr>
          <p:spPr>
            <a:xfrm>
              <a:off x="6164103" y="1975537"/>
              <a:ext cx="4742182" cy="3693319"/>
            </a:xfrm>
            <a:prstGeom prst="rect">
              <a:avLst/>
            </a:prstGeom>
            <a:grpFill/>
          </p:spPr>
          <p:txBody>
            <a:bodyPr wrap="square" rtlCol="0">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8" name="TextBox 7"/>
            <p:cNvSpPr txBox="1"/>
            <p:nvPr/>
          </p:nvSpPr>
          <p:spPr>
            <a:xfrm>
              <a:off x="6744461" y="2162144"/>
              <a:ext cx="3831569" cy="461665"/>
            </a:xfrm>
            <a:prstGeom prst="rect">
              <a:avLst/>
            </a:prstGeom>
            <a:grpFill/>
          </p:spPr>
          <p:txBody>
            <a:bodyPr wrap="square" rtlCol="0">
              <a:spAutoFit/>
            </a:bodyPr>
            <a:lstStyle/>
            <a:p>
              <a:pPr algn="ctr"/>
              <a:r>
                <a:rPr lang="en-US" sz="2400" b="1" dirty="0"/>
                <a:t>Executive Immersion</a:t>
              </a:r>
            </a:p>
          </p:txBody>
        </p:sp>
        <p:sp>
          <p:nvSpPr>
            <p:cNvPr id="11" name="Rectangle 10"/>
            <p:cNvSpPr/>
            <p:nvPr/>
          </p:nvSpPr>
          <p:spPr>
            <a:xfrm>
              <a:off x="6619410" y="2808475"/>
              <a:ext cx="3831569" cy="2457292"/>
            </a:xfrm>
            <a:prstGeom prst="rect">
              <a:avLst/>
            </a:prstGeom>
            <a:grpFill/>
          </p:spPr>
          <p:txBody>
            <a:bodyPr wrap="square">
              <a:spAutoFit/>
            </a:bodyPr>
            <a:lstStyle/>
            <a:p>
              <a:pPr marL="342900" indent="-342900">
                <a:buClrTx/>
                <a:buSzPct val="100000"/>
                <a:buFont typeface="Arial" panose="020B0604020202020204" pitchFamily="34" charset="0"/>
                <a:buChar char="•"/>
              </a:pPr>
              <a:r>
                <a:rPr lang="en-US" sz="1600" dirty="0"/>
                <a:t>Executives set the pace and decide  topics of focus</a:t>
              </a:r>
            </a:p>
            <a:p>
              <a:pPr marL="342900" indent="-342900">
                <a:buClrTx/>
                <a:buSzPct val="100000"/>
                <a:buFont typeface="Arial" panose="020B0604020202020204" pitchFamily="34" charset="0"/>
                <a:buChar char="•"/>
              </a:pPr>
              <a:endParaRPr lang="en-US" sz="1600" dirty="0"/>
            </a:p>
            <a:p>
              <a:pPr marL="342900" indent="-342900">
                <a:buSzPct val="100000"/>
                <a:buFont typeface="Arial" panose="020B0604020202020204" pitchFamily="34" charset="0"/>
                <a:buChar char="•"/>
              </a:pPr>
              <a:r>
                <a:rPr lang="en-US" sz="1600" dirty="0"/>
                <a:t>1:1 or small group sessions with knowledgeable instructors </a:t>
              </a:r>
            </a:p>
            <a:p>
              <a:pPr marL="342900" indent="-342900">
                <a:buClrTx/>
                <a:buSzPct val="100000"/>
                <a:buFont typeface="Arial" panose="020B0604020202020204" pitchFamily="34" charset="0"/>
                <a:buChar char="•"/>
              </a:pPr>
              <a:endParaRPr lang="en-US" sz="1600" dirty="0"/>
            </a:p>
            <a:p>
              <a:pPr marL="342900" indent="-342900">
                <a:buClrTx/>
                <a:buSzPct val="100000"/>
                <a:buFont typeface="Arial" panose="020B0604020202020204" pitchFamily="34" charset="0"/>
                <a:buChar char="•"/>
              </a:pPr>
              <a:r>
                <a:rPr lang="en-US" sz="1600" dirty="0"/>
                <a:t>Live training delivered in-person or virtually</a:t>
              </a:r>
            </a:p>
            <a:p>
              <a:pPr marL="342900" indent="-342900">
                <a:buClrTx/>
                <a:buSzPct val="100000"/>
                <a:buFont typeface="Arial" panose="020B0604020202020204" pitchFamily="34" charset="0"/>
                <a:buChar char="•"/>
              </a:pPr>
              <a:endParaRPr lang="en-US" sz="1600" dirty="0"/>
            </a:p>
            <a:p>
              <a:pPr marL="342900" indent="-342900">
                <a:buSzPct val="100000"/>
                <a:buFont typeface="Arial" panose="020B0604020202020204" pitchFamily="34" charset="0"/>
                <a:buChar char="•"/>
              </a:pPr>
              <a:r>
                <a:rPr lang="en-US" sz="1600" dirty="0"/>
                <a:t>Unique &amp; specific to life insurance execs coming from other industries</a:t>
              </a:r>
            </a:p>
          </p:txBody>
        </p:sp>
      </p:grpSp>
      <p:grpSp>
        <p:nvGrpSpPr>
          <p:cNvPr id="6" name="Group 5">
            <a:extLst>
              <a:ext uri="{FF2B5EF4-FFF2-40B4-BE49-F238E27FC236}">
                <a16:creationId xmlns:a16="http://schemas.microsoft.com/office/drawing/2014/main" id="{BA98A6A3-5AE0-9BD6-A079-A4F2BB8891B2}"/>
              </a:ext>
            </a:extLst>
          </p:cNvPr>
          <p:cNvGrpSpPr/>
          <p:nvPr/>
        </p:nvGrpSpPr>
        <p:grpSpPr>
          <a:xfrm>
            <a:off x="639122" y="1756701"/>
            <a:ext cx="4924949" cy="4209563"/>
            <a:chOff x="632237" y="1484243"/>
            <a:chExt cx="4742183" cy="3702906"/>
          </a:xfrm>
          <a:solidFill>
            <a:schemeClr val="tx2"/>
          </a:solidFill>
        </p:grpSpPr>
        <p:sp>
          <p:nvSpPr>
            <p:cNvPr id="2" name="TextBox 1">
              <a:extLst>
                <a:ext uri="{FF2B5EF4-FFF2-40B4-BE49-F238E27FC236}">
                  <a16:creationId xmlns:a16="http://schemas.microsoft.com/office/drawing/2014/main" id="{103D426F-64D5-A0CC-8E75-0073F23647A4}"/>
                </a:ext>
              </a:extLst>
            </p:cNvPr>
            <p:cNvSpPr txBox="1"/>
            <p:nvPr/>
          </p:nvSpPr>
          <p:spPr>
            <a:xfrm>
              <a:off x="632237" y="1484243"/>
              <a:ext cx="4742183" cy="3702906"/>
            </a:xfrm>
            <a:prstGeom prst="rect">
              <a:avLst/>
            </a:prstGeom>
            <a:grpFill/>
          </p:spPr>
          <p:txBody>
            <a:bodyPr wrap="square" rtlCol="0">
              <a:spAutoFit/>
            </a:bodyPr>
            <a:lstStyle/>
            <a:p>
              <a:endParaRPr lang="en-US" dirty="0"/>
            </a:p>
          </p:txBody>
        </p:sp>
        <p:sp>
          <p:nvSpPr>
            <p:cNvPr id="7" name="TextBox 6"/>
            <p:cNvSpPr txBox="1"/>
            <p:nvPr/>
          </p:nvSpPr>
          <p:spPr>
            <a:xfrm>
              <a:off x="1091614" y="1680438"/>
              <a:ext cx="3823427" cy="461665"/>
            </a:xfrm>
            <a:prstGeom prst="rect">
              <a:avLst/>
            </a:prstGeom>
            <a:grpFill/>
          </p:spPr>
          <p:txBody>
            <a:bodyPr wrap="square" rtlCol="0">
              <a:spAutoFit/>
            </a:bodyPr>
            <a:lstStyle/>
            <a:p>
              <a:pPr algn="ctr"/>
              <a:r>
                <a:rPr lang="en-US" sz="2400" b="1" dirty="0">
                  <a:solidFill>
                    <a:schemeClr val="bg1"/>
                  </a:solidFill>
                </a:rPr>
                <a:t>Insurance Immersion</a:t>
              </a:r>
            </a:p>
          </p:txBody>
        </p:sp>
        <p:sp>
          <p:nvSpPr>
            <p:cNvPr id="12" name="Rectangle 11"/>
            <p:cNvSpPr/>
            <p:nvPr/>
          </p:nvSpPr>
          <p:spPr>
            <a:xfrm>
              <a:off x="797368" y="2338298"/>
              <a:ext cx="4577052" cy="2554545"/>
            </a:xfrm>
            <a:prstGeom prst="rect">
              <a:avLst/>
            </a:prstGeom>
            <a:grpFill/>
          </p:spPr>
          <p:txBody>
            <a:bodyPr wrap="square">
              <a:spAutoFit/>
            </a:bodyPr>
            <a:lstStyle/>
            <a:p>
              <a:pPr marL="342900" indent="-342900">
                <a:buClrTx/>
                <a:buSzPct val="100000"/>
                <a:buFont typeface="Arial" panose="020B0604020202020204" pitchFamily="34" charset="0"/>
                <a:buChar char="•"/>
              </a:pPr>
              <a:r>
                <a:rPr lang="en-US" sz="1600" dirty="0">
                  <a:solidFill>
                    <a:schemeClr val="bg1"/>
                  </a:solidFill>
                </a:rPr>
                <a:t>For top performers who need to quickly understand the insurance industry</a:t>
              </a:r>
            </a:p>
            <a:p>
              <a:pPr marL="342900" indent="-342900">
                <a:buClrTx/>
                <a:buSzPct val="100000"/>
                <a:buFont typeface="Arial" panose="020B0604020202020204" pitchFamily="34" charset="0"/>
                <a:buChar char="•"/>
              </a:pPr>
              <a:endParaRPr lang="en-US" sz="1600" dirty="0">
                <a:solidFill>
                  <a:schemeClr val="bg1"/>
                </a:solidFill>
              </a:endParaRPr>
            </a:p>
            <a:p>
              <a:pPr marL="342900" indent="-342900">
                <a:buClrTx/>
                <a:buSzPct val="100000"/>
                <a:buFont typeface="Arial" panose="020B0604020202020204" pitchFamily="34" charset="0"/>
                <a:buChar char="•"/>
              </a:pPr>
              <a:r>
                <a:rPr lang="en-US" sz="1600" dirty="0">
                  <a:solidFill>
                    <a:schemeClr val="bg1"/>
                  </a:solidFill>
                </a:rPr>
                <a:t>Collaborative learning for groups of 18-30</a:t>
              </a:r>
            </a:p>
            <a:p>
              <a:pPr marL="342900" indent="-342900">
                <a:buClrTx/>
                <a:buSzPct val="100000"/>
                <a:buFont typeface="Arial" panose="020B0604020202020204" pitchFamily="34" charset="0"/>
                <a:buChar char="•"/>
              </a:pPr>
              <a:endParaRPr lang="en-US" sz="1600" dirty="0">
                <a:solidFill>
                  <a:schemeClr val="bg1"/>
                </a:solidFill>
              </a:endParaRPr>
            </a:p>
            <a:p>
              <a:pPr marL="342900" indent="-342900">
                <a:buClrTx/>
                <a:buSzPct val="100000"/>
                <a:buFont typeface="Arial" panose="020B0604020202020204" pitchFamily="34" charset="0"/>
                <a:buChar char="•"/>
              </a:pPr>
              <a:r>
                <a:rPr lang="en-US" sz="1600" dirty="0">
                  <a:solidFill>
                    <a:schemeClr val="bg1"/>
                  </a:solidFill>
                </a:rPr>
                <a:t>Cultivates culture and connection in an engaging, concentrated learning experience</a:t>
              </a:r>
            </a:p>
            <a:p>
              <a:pPr marL="342900" indent="-342900">
                <a:buClrTx/>
                <a:buSzPct val="100000"/>
                <a:buFont typeface="Arial" panose="020B0604020202020204" pitchFamily="34" charset="0"/>
                <a:buChar char="•"/>
              </a:pPr>
              <a:endParaRPr lang="en-US" sz="1600" dirty="0">
                <a:solidFill>
                  <a:schemeClr val="bg1"/>
                </a:solidFill>
              </a:endParaRPr>
            </a:p>
            <a:p>
              <a:pPr marL="342900" indent="-342900">
                <a:buClrTx/>
                <a:buSzPct val="100000"/>
                <a:buFont typeface="Arial" panose="020B0604020202020204" pitchFamily="34" charset="0"/>
                <a:buChar char="•"/>
              </a:pPr>
              <a:r>
                <a:rPr lang="en-US" sz="1600" dirty="0">
                  <a:solidFill>
                    <a:schemeClr val="bg1"/>
                  </a:solidFill>
                </a:rPr>
                <a:t>Delivered in-person or virtually via open-enrollment or company specific sessions</a:t>
              </a:r>
            </a:p>
          </p:txBody>
        </p:sp>
      </p:grpSp>
      <p:sp>
        <p:nvSpPr>
          <p:cNvPr id="14" name="Title 13"/>
          <p:cNvSpPr>
            <a:spLocks noGrp="1"/>
          </p:cNvSpPr>
          <p:nvPr>
            <p:ph type="title"/>
          </p:nvPr>
        </p:nvSpPr>
        <p:spPr/>
        <p:txBody>
          <a:bodyPr/>
          <a:lstStyle/>
          <a:p>
            <a:r>
              <a:rPr lang="en-US" dirty="0"/>
              <a:t>Business Knowledge to Drive Innovative Solutions</a:t>
            </a:r>
          </a:p>
        </p:txBody>
      </p:sp>
      <p:sp>
        <p:nvSpPr>
          <p:cNvPr id="3" name="Rectangle 2"/>
          <p:cNvSpPr/>
          <p:nvPr/>
        </p:nvSpPr>
        <p:spPr>
          <a:xfrm>
            <a:off x="318909" y="1077257"/>
            <a:ext cx="11554182" cy="461665"/>
          </a:xfrm>
          <a:prstGeom prst="rect">
            <a:avLst/>
          </a:prstGeom>
        </p:spPr>
        <p:txBody>
          <a:bodyPr wrap="square">
            <a:spAutoFit/>
          </a:bodyPr>
          <a:lstStyle/>
          <a:p>
            <a:pPr algn="ctr"/>
            <a:r>
              <a:rPr lang="en-US" sz="2400" b="1" i="1" dirty="0">
                <a:solidFill>
                  <a:srgbClr val="002060"/>
                </a:solidFill>
              </a:rPr>
              <a:t>Proven solution for building a solid foundation of industry knowledge, quickly </a:t>
            </a:r>
          </a:p>
        </p:txBody>
      </p:sp>
    </p:spTree>
    <p:extLst>
      <p:ext uri="{BB962C8B-B14F-4D97-AF65-F5344CB8AC3E}">
        <p14:creationId xmlns:p14="http://schemas.microsoft.com/office/powerpoint/2010/main" val="25651129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6174325" y="1353169"/>
            <a:ext cx="5084064" cy="39247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a:t>Making an Impression</a:t>
            </a:r>
          </a:p>
        </p:txBody>
      </p:sp>
      <p:sp>
        <p:nvSpPr>
          <p:cNvPr id="3" name="Slide Number Placeholder 2"/>
          <p:cNvSpPr>
            <a:spLocks noGrp="1"/>
          </p:cNvSpPr>
          <p:nvPr>
            <p:ph type="sldNum" sz="quarter" idx="4294967295"/>
          </p:nvPr>
        </p:nvSpPr>
        <p:spPr/>
        <p:txBody>
          <a:bodyPr/>
          <a:lstStyle/>
          <a:p>
            <a:fld id="{FA06F0F5-DF6A-4E0E-AC03-6B0D0B0A1300}" type="slidenum">
              <a:rPr lang="en-US" sz="900" smtClean="0"/>
              <a:pPr/>
              <a:t>4</a:t>
            </a:fld>
            <a:endParaRPr lang="en-US" sz="900" dirty="0"/>
          </a:p>
        </p:txBody>
      </p:sp>
      <p:sp>
        <p:nvSpPr>
          <p:cNvPr id="10" name="Rectangle 9"/>
          <p:cNvSpPr/>
          <p:nvPr/>
        </p:nvSpPr>
        <p:spPr>
          <a:xfrm>
            <a:off x="6277665" y="1445269"/>
            <a:ext cx="4877383" cy="2092881"/>
          </a:xfrm>
          <a:prstGeom prst="rect">
            <a:avLst/>
          </a:prstGeom>
        </p:spPr>
        <p:txBody>
          <a:bodyPr wrap="square">
            <a:spAutoFit/>
          </a:bodyPr>
          <a:lstStyle/>
          <a:p>
            <a:pPr>
              <a:spcBef>
                <a:spcPts val="1200"/>
              </a:spcBef>
            </a:pPr>
            <a:r>
              <a:rPr lang="en-US" sz="2800" b="1" dirty="0">
                <a:solidFill>
                  <a:srgbClr val="F9C606"/>
                </a:solidFill>
              </a:rPr>
              <a:t>39% </a:t>
            </a:r>
            <a:r>
              <a:rPr lang="en-US" sz="2100" dirty="0">
                <a:solidFill>
                  <a:schemeClr val="bg1"/>
                </a:solidFill>
              </a:rPr>
              <a:t>say there are a lack of</a:t>
            </a:r>
            <a:r>
              <a:rPr lang="en-US" sz="2100" dirty="0">
                <a:solidFill>
                  <a:schemeClr val="bg1"/>
                </a:solidFill>
                <a:latin typeface="+mj-lt"/>
              </a:rPr>
              <a:t> career options</a:t>
            </a:r>
            <a:r>
              <a:rPr lang="en-US" sz="2100" baseline="30000" dirty="0">
                <a:solidFill>
                  <a:schemeClr val="bg1"/>
                </a:solidFill>
              </a:rPr>
              <a:t>2</a:t>
            </a:r>
          </a:p>
          <a:p>
            <a:pPr>
              <a:spcBef>
                <a:spcPts val="1200"/>
              </a:spcBef>
            </a:pPr>
            <a:r>
              <a:rPr lang="en-US" sz="2800" b="1" dirty="0">
                <a:solidFill>
                  <a:srgbClr val="F9C606"/>
                </a:solidFill>
              </a:rPr>
              <a:t>30% </a:t>
            </a:r>
            <a:r>
              <a:rPr lang="en-US" sz="2100" dirty="0">
                <a:solidFill>
                  <a:schemeClr val="bg1"/>
                </a:solidFill>
              </a:rPr>
              <a:t>say my educational plans don’t apply to the industry</a:t>
            </a:r>
            <a:r>
              <a:rPr lang="en-US" sz="2100" baseline="30000" dirty="0">
                <a:solidFill>
                  <a:schemeClr val="bg1"/>
                </a:solidFill>
              </a:rPr>
              <a:t>3</a:t>
            </a:r>
          </a:p>
          <a:p>
            <a:pPr>
              <a:spcBef>
                <a:spcPts val="1200"/>
              </a:spcBef>
            </a:pPr>
            <a:endParaRPr lang="en-US" baseline="30000" dirty="0">
              <a:solidFill>
                <a:schemeClr val="bg1"/>
              </a:solidFill>
            </a:endParaRPr>
          </a:p>
        </p:txBody>
      </p:sp>
      <p:sp>
        <p:nvSpPr>
          <p:cNvPr id="17" name="Rectangle 16"/>
          <p:cNvSpPr/>
          <p:nvPr/>
        </p:nvSpPr>
        <p:spPr>
          <a:xfrm>
            <a:off x="621795" y="1353169"/>
            <a:ext cx="5086658" cy="1243389"/>
          </a:xfrm>
          <a:prstGeom prst="rect">
            <a:avLst/>
          </a:prstGeom>
          <a:solidFill>
            <a:srgbClr val="004C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p:nvSpPr>
        <p:spPr>
          <a:xfrm>
            <a:off x="633617" y="2596562"/>
            <a:ext cx="1992008" cy="2681310"/>
          </a:xfrm>
          <a:prstGeom prst="rect">
            <a:avLst/>
          </a:prstGeom>
          <a:solidFill>
            <a:srgbClr val="4298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 Placeholder 2"/>
          <p:cNvSpPr txBox="1">
            <a:spLocks/>
          </p:cNvSpPr>
          <p:nvPr/>
        </p:nvSpPr>
        <p:spPr>
          <a:xfrm>
            <a:off x="621794" y="1454116"/>
            <a:ext cx="5086659" cy="1103857"/>
          </a:xfrm>
          <a:prstGeom prst="rect">
            <a:avLst/>
          </a:prstGeom>
        </p:spPr>
        <p:txBody>
          <a:bodyPr/>
          <a:lstStyle>
            <a:lvl1pPr marL="0" indent="0" algn="l" rtl="0" eaLnBrk="1" fontAlgn="base" hangingPunct="1">
              <a:lnSpc>
                <a:spcPct val="120000"/>
              </a:lnSpc>
              <a:spcBef>
                <a:spcPts val="0"/>
              </a:spcBef>
              <a:spcAft>
                <a:spcPts val="1260"/>
              </a:spcAft>
              <a:buClr>
                <a:schemeClr val="accent1"/>
              </a:buClr>
              <a:buSzPct val="90000"/>
              <a:buFont typeface="Arial"/>
              <a:buNone/>
              <a:defRPr sz="2100" b="0">
                <a:solidFill>
                  <a:schemeClr val="tx1"/>
                </a:solidFill>
                <a:latin typeface="+mn-lt"/>
                <a:ea typeface="+mn-ea"/>
                <a:cs typeface="+mn-cs"/>
              </a:defRPr>
            </a:lvl1pPr>
            <a:lvl2pPr marL="236685" indent="0" algn="l" rtl="0" eaLnBrk="1" fontAlgn="base" hangingPunct="1">
              <a:lnSpc>
                <a:spcPct val="120000"/>
              </a:lnSpc>
              <a:spcBef>
                <a:spcPts val="0"/>
              </a:spcBef>
              <a:spcAft>
                <a:spcPts val="1260"/>
              </a:spcAft>
              <a:buClr>
                <a:schemeClr val="accent1"/>
              </a:buClr>
              <a:buSzPct val="90000"/>
              <a:buFont typeface="Arial"/>
              <a:buNone/>
              <a:defRPr sz="1575" b="0">
                <a:solidFill>
                  <a:schemeClr val="tx1"/>
                </a:solidFill>
                <a:latin typeface="+mn-lt"/>
              </a:defRPr>
            </a:lvl2pPr>
            <a:lvl3pPr marL="481703"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defRPr>
            </a:lvl3pPr>
            <a:lvl4pPr marL="720054"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cs typeface="Arial" charset="0"/>
              </a:defRPr>
            </a:lvl4pPr>
            <a:lvl5pPr marL="956739" indent="0" algn="l" rtl="0" eaLnBrk="1" fontAlgn="base" hangingPunct="1">
              <a:lnSpc>
                <a:spcPct val="120000"/>
              </a:lnSpc>
              <a:spcBef>
                <a:spcPts val="0"/>
              </a:spcBef>
              <a:spcAft>
                <a:spcPts val="1260"/>
              </a:spcAft>
              <a:buClr>
                <a:schemeClr val="accent1"/>
              </a:buClr>
              <a:buSzPct val="90000"/>
              <a:buFont typeface="Arial"/>
              <a:buNone/>
              <a:defRPr sz="1260" b="0">
                <a:solidFill>
                  <a:schemeClr val="tx1"/>
                </a:solidFill>
                <a:latin typeface="+mn-lt"/>
                <a:cs typeface="Arial" charset="0"/>
              </a:defRPr>
            </a:lvl5pPr>
            <a:lvl6pPr marL="2166828"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6pPr>
            <a:lvl7pPr marL="264686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7pPr>
            <a:lvl8pPr marL="3126900"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8pPr>
            <a:lvl9pPr marL="360693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9pPr>
          </a:lstStyle>
          <a:p>
            <a:pPr algn="ctr">
              <a:lnSpc>
                <a:spcPct val="100000"/>
              </a:lnSpc>
              <a:buClr>
                <a:schemeClr val="bg1"/>
              </a:buClr>
            </a:pPr>
            <a:r>
              <a:rPr lang="en-US" sz="2800" b="1" kern="0" dirty="0">
                <a:solidFill>
                  <a:srgbClr val="FAC809"/>
                </a:solidFill>
              </a:rPr>
              <a:t>78% </a:t>
            </a:r>
            <a:r>
              <a:rPr lang="en-US" dirty="0">
                <a:solidFill>
                  <a:schemeClr val="bg1"/>
                </a:solidFill>
              </a:rPr>
              <a:t>of Millennials are </a:t>
            </a:r>
            <a:br>
              <a:rPr lang="en-US" dirty="0">
                <a:solidFill>
                  <a:schemeClr val="bg1"/>
                </a:solidFill>
              </a:rPr>
            </a:br>
            <a:r>
              <a:rPr lang="en-US" dirty="0">
                <a:solidFill>
                  <a:schemeClr val="bg1"/>
                </a:solidFill>
              </a:rPr>
              <a:t>unfamiliar with the industry</a:t>
            </a:r>
            <a:r>
              <a:rPr lang="en-US" baseline="30000" dirty="0">
                <a:solidFill>
                  <a:schemeClr val="bg1"/>
                </a:solidFill>
              </a:rPr>
              <a:t>1</a:t>
            </a:r>
            <a:endParaRPr lang="en-US" sz="2000" u="sng" kern="0" baseline="30000" dirty="0">
              <a:solidFill>
                <a:schemeClr val="bg1"/>
              </a:solidFill>
            </a:endParaRPr>
          </a:p>
        </p:txBody>
      </p:sp>
      <p:sp>
        <p:nvSpPr>
          <p:cNvPr id="23" name="Rectangle 22"/>
          <p:cNvSpPr/>
          <p:nvPr/>
        </p:nvSpPr>
        <p:spPr>
          <a:xfrm>
            <a:off x="2613804" y="2596562"/>
            <a:ext cx="3094649" cy="2681310"/>
          </a:xfrm>
          <a:prstGeom prst="rect">
            <a:avLst/>
          </a:prstGeom>
          <a:solidFill>
            <a:srgbClr val="F9C6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Placeholder 2"/>
          <p:cNvSpPr txBox="1">
            <a:spLocks/>
          </p:cNvSpPr>
          <p:nvPr/>
        </p:nvSpPr>
        <p:spPr>
          <a:xfrm>
            <a:off x="3435905" y="2799087"/>
            <a:ext cx="2263922" cy="2155257"/>
          </a:xfrm>
          <a:prstGeom prst="rect">
            <a:avLst/>
          </a:prstGeom>
        </p:spPr>
        <p:txBody>
          <a:bodyPr/>
          <a:lstStyle>
            <a:lvl1pPr marL="0" indent="0" algn="l" rtl="0" eaLnBrk="1" fontAlgn="base" hangingPunct="1">
              <a:lnSpc>
                <a:spcPct val="120000"/>
              </a:lnSpc>
              <a:spcBef>
                <a:spcPts val="0"/>
              </a:spcBef>
              <a:spcAft>
                <a:spcPts val="1260"/>
              </a:spcAft>
              <a:buClr>
                <a:schemeClr val="accent1"/>
              </a:buClr>
              <a:buSzPct val="90000"/>
              <a:buFont typeface="Arial"/>
              <a:buNone/>
              <a:defRPr sz="2100" b="0">
                <a:solidFill>
                  <a:schemeClr val="tx1"/>
                </a:solidFill>
                <a:latin typeface="+mn-lt"/>
                <a:ea typeface="+mn-ea"/>
                <a:cs typeface="+mn-cs"/>
              </a:defRPr>
            </a:lvl1pPr>
            <a:lvl2pPr marL="236685" indent="0" algn="l" rtl="0" eaLnBrk="1" fontAlgn="base" hangingPunct="1">
              <a:lnSpc>
                <a:spcPct val="120000"/>
              </a:lnSpc>
              <a:spcBef>
                <a:spcPts val="0"/>
              </a:spcBef>
              <a:spcAft>
                <a:spcPts val="1260"/>
              </a:spcAft>
              <a:buClr>
                <a:schemeClr val="accent1"/>
              </a:buClr>
              <a:buSzPct val="90000"/>
              <a:buFont typeface="Arial"/>
              <a:buNone/>
              <a:defRPr sz="1575" b="0">
                <a:solidFill>
                  <a:schemeClr val="tx1"/>
                </a:solidFill>
                <a:latin typeface="+mn-lt"/>
              </a:defRPr>
            </a:lvl2pPr>
            <a:lvl3pPr marL="481703"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defRPr>
            </a:lvl3pPr>
            <a:lvl4pPr marL="720054"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cs typeface="Arial" charset="0"/>
              </a:defRPr>
            </a:lvl4pPr>
            <a:lvl5pPr marL="956739" indent="0" algn="l" rtl="0" eaLnBrk="1" fontAlgn="base" hangingPunct="1">
              <a:lnSpc>
                <a:spcPct val="120000"/>
              </a:lnSpc>
              <a:spcBef>
                <a:spcPts val="0"/>
              </a:spcBef>
              <a:spcAft>
                <a:spcPts val="1260"/>
              </a:spcAft>
              <a:buClr>
                <a:schemeClr val="accent1"/>
              </a:buClr>
              <a:buSzPct val="90000"/>
              <a:buFont typeface="Arial"/>
              <a:buNone/>
              <a:defRPr sz="1260" b="0">
                <a:solidFill>
                  <a:schemeClr val="tx1"/>
                </a:solidFill>
                <a:latin typeface="+mn-lt"/>
                <a:cs typeface="Arial" charset="0"/>
              </a:defRPr>
            </a:lvl5pPr>
            <a:lvl6pPr marL="2166828"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6pPr>
            <a:lvl7pPr marL="264686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7pPr>
            <a:lvl8pPr marL="3126900"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8pPr>
            <a:lvl9pPr marL="360693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9pPr>
          </a:lstStyle>
          <a:p>
            <a:pPr>
              <a:lnSpc>
                <a:spcPct val="100000"/>
              </a:lnSpc>
              <a:buClr>
                <a:schemeClr val="bg1"/>
              </a:buClr>
            </a:pPr>
            <a:r>
              <a:rPr lang="en-US" dirty="0">
                <a:solidFill>
                  <a:srgbClr val="000000"/>
                </a:solidFill>
              </a:rPr>
              <a:t>Yet, they are forecasted </a:t>
            </a:r>
            <a:br>
              <a:rPr lang="en-US" dirty="0">
                <a:solidFill>
                  <a:srgbClr val="000000"/>
                </a:solidFill>
              </a:rPr>
            </a:br>
            <a:r>
              <a:rPr lang="en-US" dirty="0">
                <a:solidFill>
                  <a:srgbClr val="000000"/>
                </a:solidFill>
              </a:rPr>
              <a:t>to make up </a:t>
            </a:r>
            <a:br>
              <a:rPr lang="en-US" dirty="0">
                <a:solidFill>
                  <a:srgbClr val="000000"/>
                </a:solidFill>
                <a:latin typeface="Arial "/>
              </a:rPr>
            </a:br>
            <a:r>
              <a:rPr lang="en-US" sz="2800" b="1" kern="0" dirty="0">
                <a:solidFill>
                  <a:srgbClr val="004C9D"/>
                </a:solidFill>
              </a:rPr>
              <a:t>75% </a:t>
            </a:r>
            <a:r>
              <a:rPr lang="en-US" kern="0" dirty="0"/>
              <a:t>of the global workforce by 2025</a:t>
            </a:r>
            <a:r>
              <a:rPr lang="en-US" baseline="30000" dirty="0"/>
              <a:t>1</a:t>
            </a:r>
            <a:r>
              <a:rPr lang="en-US" kern="0" dirty="0"/>
              <a:t> </a:t>
            </a:r>
            <a:endParaRPr lang="en-US" u="sng" kern="0" baseline="30000" dirty="0"/>
          </a:p>
        </p:txBody>
      </p:sp>
      <p:sp>
        <p:nvSpPr>
          <p:cNvPr id="25" name="Isosceles Triangle 24"/>
          <p:cNvSpPr/>
          <p:nvPr/>
        </p:nvSpPr>
        <p:spPr>
          <a:xfrm rot="5400000">
            <a:off x="1615556" y="3577565"/>
            <a:ext cx="2681303" cy="719313"/>
          </a:xfrm>
          <a:prstGeom prst="triangle">
            <a:avLst/>
          </a:prstGeom>
          <a:solidFill>
            <a:srgbClr val="4298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Placeholder 2"/>
          <p:cNvSpPr txBox="1">
            <a:spLocks/>
          </p:cNvSpPr>
          <p:nvPr/>
        </p:nvSpPr>
        <p:spPr>
          <a:xfrm>
            <a:off x="753965" y="2790461"/>
            <a:ext cx="2054962" cy="1620450"/>
          </a:xfrm>
          <a:prstGeom prst="rect">
            <a:avLst/>
          </a:prstGeom>
        </p:spPr>
        <p:txBody>
          <a:bodyPr/>
          <a:lstStyle>
            <a:lvl1pPr marL="0" indent="0" algn="l" rtl="0" eaLnBrk="1" fontAlgn="base" hangingPunct="1">
              <a:lnSpc>
                <a:spcPct val="120000"/>
              </a:lnSpc>
              <a:spcBef>
                <a:spcPts val="0"/>
              </a:spcBef>
              <a:spcAft>
                <a:spcPts val="1260"/>
              </a:spcAft>
              <a:buClr>
                <a:schemeClr val="accent1"/>
              </a:buClr>
              <a:buSzPct val="90000"/>
              <a:buFont typeface="Arial"/>
              <a:buNone/>
              <a:defRPr sz="2100" b="0">
                <a:solidFill>
                  <a:schemeClr val="tx1"/>
                </a:solidFill>
                <a:latin typeface="+mn-lt"/>
                <a:ea typeface="+mn-ea"/>
                <a:cs typeface="+mn-cs"/>
              </a:defRPr>
            </a:lvl1pPr>
            <a:lvl2pPr marL="236685" indent="0" algn="l" rtl="0" eaLnBrk="1" fontAlgn="base" hangingPunct="1">
              <a:lnSpc>
                <a:spcPct val="120000"/>
              </a:lnSpc>
              <a:spcBef>
                <a:spcPts val="0"/>
              </a:spcBef>
              <a:spcAft>
                <a:spcPts val="1260"/>
              </a:spcAft>
              <a:buClr>
                <a:schemeClr val="accent1"/>
              </a:buClr>
              <a:buSzPct val="90000"/>
              <a:buFont typeface="Arial"/>
              <a:buNone/>
              <a:defRPr sz="1575" b="0">
                <a:solidFill>
                  <a:schemeClr val="tx1"/>
                </a:solidFill>
                <a:latin typeface="+mn-lt"/>
              </a:defRPr>
            </a:lvl2pPr>
            <a:lvl3pPr marL="481703"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defRPr>
            </a:lvl3pPr>
            <a:lvl4pPr marL="720054"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cs typeface="Arial" charset="0"/>
              </a:defRPr>
            </a:lvl4pPr>
            <a:lvl5pPr marL="956739" indent="0" algn="l" rtl="0" eaLnBrk="1" fontAlgn="base" hangingPunct="1">
              <a:lnSpc>
                <a:spcPct val="120000"/>
              </a:lnSpc>
              <a:spcBef>
                <a:spcPts val="0"/>
              </a:spcBef>
              <a:spcAft>
                <a:spcPts val="1260"/>
              </a:spcAft>
              <a:buClr>
                <a:schemeClr val="accent1"/>
              </a:buClr>
              <a:buSzPct val="90000"/>
              <a:buFont typeface="Arial"/>
              <a:buNone/>
              <a:defRPr sz="1260" b="0">
                <a:solidFill>
                  <a:schemeClr val="tx1"/>
                </a:solidFill>
                <a:latin typeface="+mn-lt"/>
                <a:cs typeface="Arial" charset="0"/>
              </a:defRPr>
            </a:lvl5pPr>
            <a:lvl6pPr marL="2166828"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6pPr>
            <a:lvl7pPr marL="264686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7pPr>
            <a:lvl8pPr marL="3126900"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8pPr>
            <a:lvl9pPr marL="360693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9pPr>
          </a:lstStyle>
          <a:p>
            <a:pPr>
              <a:lnSpc>
                <a:spcPct val="100000"/>
              </a:lnSpc>
            </a:pPr>
            <a:r>
              <a:rPr lang="en-US" b="1" kern="0" dirty="0">
                <a:solidFill>
                  <a:srgbClr val="FAC809"/>
                </a:solidFill>
              </a:rPr>
              <a:t>Less than </a:t>
            </a:r>
            <a:r>
              <a:rPr lang="en-US" sz="2800" b="1" kern="0" dirty="0">
                <a:solidFill>
                  <a:srgbClr val="FAC809"/>
                </a:solidFill>
              </a:rPr>
              <a:t>4%</a:t>
            </a:r>
            <a:r>
              <a:rPr lang="en-US" sz="2800" kern="0" baseline="30000" dirty="0">
                <a:solidFill>
                  <a:srgbClr val="FAC809"/>
                </a:solidFill>
              </a:rPr>
              <a:t> </a:t>
            </a:r>
            <a:r>
              <a:rPr lang="en-US" dirty="0">
                <a:solidFill>
                  <a:schemeClr val="bg1"/>
                </a:solidFill>
              </a:rPr>
              <a:t>Millennials would consider working in insurance</a:t>
            </a:r>
            <a:r>
              <a:rPr lang="en-US" baseline="30000" dirty="0">
                <a:solidFill>
                  <a:schemeClr val="bg1"/>
                </a:solidFill>
              </a:rPr>
              <a:t>1</a:t>
            </a:r>
          </a:p>
        </p:txBody>
      </p:sp>
      <p:sp>
        <p:nvSpPr>
          <p:cNvPr id="27" name="Text Placeholder 2"/>
          <p:cNvSpPr txBox="1">
            <a:spLocks/>
          </p:cNvSpPr>
          <p:nvPr/>
        </p:nvSpPr>
        <p:spPr>
          <a:xfrm>
            <a:off x="6174324" y="1459871"/>
            <a:ext cx="5086659" cy="1103857"/>
          </a:xfrm>
          <a:prstGeom prst="rect">
            <a:avLst/>
          </a:prstGeom>
        </p:spPr>
        <p:txBody>
          <a:bodyPr/>
          <a:lstStyle>
            <a:lvl1pPr marL="0" indent="0" algn="l" rtl="0" eaLnBrk="1" fontAlgn="base" hangingPunct="1">
              <a:lnSpc>
                <a:spcPct val="120000"/>
              </a:lnSpc>
              <a:spcBef>
                <a:spcPts val="0"/>
              </a:spcBef>
              <a:spcAft>
                <a:spcPts val="1260"/>
              </a:spcAft>
              <a:buClr>
                <a:schemeClr val="accent1"/>
              </a:buClr>
              <a:buSzPct val="90000"/>
              <a:buFont typeface="Arial"/>
              <a:buNone/>
              <a:defRPr sz="2100" b="0">
                <a:solidFill>
                  <a:schemeClr val="tx1"/>
                </a:solidFill>
                <a:latin typeface="+mn-lt"/>
                <a:ea typeface="+mn-ea"/>
                <a:cs typeface="+mn-cs"/>
              </a:defRPr>
            </a:lvl1pPr>
            <a:lvl2pPr marL="236685" indent="0" algn="l" rtl="0" eaLnBrk="1" fontAlgn="base" hangingPunct="1">
              <a:lnSpc>
                <a:spcPct val="120000"/>
              </a:lnSpc>
              <a:spcBef>
                <a:spcPts val="0"/>
              </a:spcBef>
              <a:spcAft>
                <a:spcPts val="1260"/>
              </a:spcAft>
              <a:buClr>
                <a:schemeClr val="accent1"/>
              </a:buClr>
              <a:buSzPct val="90000"/>
              <a:buFont typeface="Arial"/>
              <a:buNone/>
              <a:defRPr sz="1575" b="0">
                <a:solidFill>
                  <a:schemeClr val="tx1"/>
                </a:solidFill>
                <a:latin typeface="+mn-lt"/>
              </a:defRPr>
            </a:lvl2pPr>
            <a:lvl3pPr marL="481703"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defRPr>
            </a:lvl3pPr>
            <a:lvl4pPr marL="720054"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cs typeface="Arial" charset="0"/>
              </a:defRPr>
            </a:lvl4pPr>
            <a:lvl5pPr marL="956739" indent="0" algn="l" rtl="0" eaLnBrk="1" fontAlgn="base" hangingPunct="1">
              <a:lnSpc>
                <a:spcPct val="120000"/>
              </a:lnSpc>
              <a:spcBef>
                <a:spcPts val="0"/>
              </a:spcBef>
              <a:spcAft>
                <a:spcPts val="1260"/>
              </a:spcAft>
              <a:buClr>
                <a:schemeClr val="accent1"/>
              </a:buClr>
              <a:buSzPct val="90000"/>
              <a:buFont typeface="Arial"/>
              <a:buNone/>
              <a:defRPr sz="1260" b="0">
                <a:solidFill>
                  <a:schemeClr val="tx1"/>
                </a:solidFill>
                <a:latin typeface="+mn-lt"/>
                <a:cs typeface="Arial" charset="0"/>
              </a:defRPr>
            </a:lvl5pPr>
            <a:lvl6pPr marL="2166828"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6pPr>
            <a:lvl7pPr marL="264686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7pPr>
            <a:lvl8pPr marL="3126900"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8pPr>
            <a:lvl9pPr marL="360693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9pPr>
          </a:lstStyle>
          <a:p>
            <a:pPr algn="ctr">
              <a:lnSpc>
                <a:spcPct val="100000"/>
              </a:lnSpc>
              <a:buClr>
                <a:schemeClr val="bg1"/>
              </a:buClr>
            </a:pPr>
            <a:endParaRPr lang="en-US" sz="2000" u="sng" kern="0" baseline="30000" dirty="0"/>
          </a:p>
        </p:txBody>
      </p:sp>
      <p:sp>
        <p:nvSpPr>
          <p:cNvPr id="20" name="Text Placeholder 3"/>
          <p:cNvSpPr>
            <a:spLocks noGrp="1"/>
          </p:cNvSpPr>
          <p:nvPr>
            <p:ph type="body" sz="quarter" idx="14"/>
          </p:nvPr>
        </p:nvSpPr>
        <p:spPr>
          <a:xfrm>
            <a:off x="365061" y="5967660"/>
            <a:ext cx="10052568" cy="694398"/>
          </a:xfrm>
        </p:spPr>
        <p:txBody>
          <a:bodyPr/>
          <a:lstStyle/>
          <a:p>
            <a:r>
              <a:rPr lang="en-US" baseline="30000" dirty="0">
                <a:solidFill>
                  <a:srgbClr val="666666"/>
                </a:solidFill>
                <a:latin typeface="Source Sans Pro"/>
              </a:rPr>
              <a:t>1</a:t>
            </a:r>
            <a:r>
              <a:rPr lang="en-US" dirty="0">
                <a:hlinkClick r:id="rId2"/>
              </a:rPr>
              <a:t>https://www.insurancebusinessmag.com/ca/news/breaking-news/report-reveals-truth-about-how-many-millennials-want-to-work-in-insurance-227021.aspx</a:t>
            </a:r>
            <a:endParaRPr lang="en-US" dirty="0"/>
          </a:p>
          <a:p>
            <a:r>
              <a:rPr lang="en-US" baseline="30000" dirty="0">
                <a:solidFill>
                  <a:srgbClr val="666666"/>
                </a:solidFill>
                <a:latin typeface="Source Sans Pro"/>
              </a:rPr>
              <a:t>2</a:t>
            </a:r>
            <a:r>
              <a:rPr lang="en-US" dirty="0">
                <a:hlinkClick r:id="rId3"/>
              </a:rPr>
              <a:t>https://www.forbes.com/sites/larissafaw/2015/11/30/millennials-just-dont-want-to-be-insurance-agents/?sh=78e294a91838</a:t>
            </a:r>
            <a:r>
              <a:rPr lang="en-US" dirty="0">
                <a:solidFill>
                  <a:srgbClr val="666666"/>
                </a:solidFill>
                <a:latin typeface="Source Sans Pro"/>
              </a:rPr>
              <a:t>.</a:t>
            </a:r>
          </a:p>
          <a:p>
            <a:r>
              <a:rPr lang="en-US" baseline="30000" dirty="0">
                <a:solidFill>
                  <a:srgbClr val="666666"/>
                </a:solidFill>
                <a:latin typeface="Source Sans Pro"/>
              </a:rPr>
              <a:t>3</a:t>
            </a:r>
            <a:r>
              <a:rPr lang="en-US" dirty="0">
                <a:hlinkClick r:id="rId4"/>
              </a:rPr>
              <a:t>https://www.theinstitutes.org/doc/Millennial-Generation-Survey-Report.pdf</a:t>
            </a:r>
            <a:endParaRPr lang="en-US" dirty="0"/>
          </a:p>
          <a:p>
            <a:r>
              <a:rPr lang="en-US" baseline="30000" dirty="0"/>
              <a:t>4</a:t>
            </a:r>
            <a:r>
              <a:rPr lang="en-US" dirty="0"/>
              <a:t>2022 LOMA Member Survey</a:t>
            </a:r>
          </a:p>
        </p:txBody>
      </p:sp>
      <p:sp>
        <p:nvSpPr>
          <p:cNvPr id="4" name="Rectangle 3">
            <a:extLst>
              <a:ext uri="{FF2B5EF4-FFF2-40B4-BE49-F238E27FC236}">
                <a16:creationId xmlns:a16="http://schemas.microsoft.com/office/drawing/2014/main" id="{0812F4EE-C2F9-7DC3-BA29-837892419BB1}"/>
              </a:ext>
            </a:extLst>
          </p:cNvPr>
          <p:cNvSpPr/>
          <p:nvPr/>
        </p:nvSpPr>
        <p:spPr>
          <a:xfrm>
            <a:off x="6174325" y="4340994"/>
            <a:ext cx="5086658" cy="936878"/>
          </a:xfrm>
          <a:prstGeom prst="rect">
            <a:avLst/>
          </a:prstGeom>
          <a:solidFill>
            <a:srgbClr val="F9C6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Isosceles Triangle 4">
            <a:extLst>
              <a:ext uri="{FF2B5EF4-FFF2-40B4-BE49-F238E27FC236}">
                <a16:creationId xmlns:a16="http://schemas.microsoft.com/office/drawing/2014/main" id="{54828DDC-7C6F-CB94-A9D6-49CECEDB5CE5}"/>
              </a:ext>
            </a:extLst>
          </p:cNvPr>
          <p:cNvSpPr/>
          <p:nvPr/>
        </p:nvSpPr>
        <p:spPr>
          <a:xfrm>
            <a:off x="6179420" y="3203168"/>
            <a:ext cx="5090190" cy="1142387"/>
          </a:xfrm>
          <a:prstGeom prst="triangle">
            <a:avLst/>
          </a:prstGeom>
          <a:solidFill>
            <a:srgbClr val="F9C6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 Placeholder 2">
            <a:extLst>
              <a:ext uri="{FF2B5EF4-FFF2-40B4-BE49-F238E27FC236}">
                <a16:creationId xmlns:a16="http://schemas.microsoft.com/office/drawing/2014/main" id="{5AB62C0B-0575-01BA-E16D-A545835F0DC8}"/>
              </a:ext>
            </a:extLst>
          </p:cNvPr>
          <p:cNvSpPr txBox="1">
            <a:spLocks/>
          </p:cNvSpPr>
          <p:nvPr/>
        </p:nvSpPr>
        <p:spPr>
          <a:xfrm>
            <a:off x="6182950" y="3759687"/>
            <a:ext cx="5086659" cy="1499334"/>
          </a:xfrm>
          <a:prstGeom prst="rect">
            <a:avLst/>
          </a:prstGeom>
        </p:spPr>
        <p:txBody>
          <a:bodyPr/>
          <a:lstStyle>
            <a:lvl1pPr marL="0" indent="0" algn="l" rtl="0" eaLnBrk="1" fontAlgn="base" hangingPunct="1">
              <a:lnSpc>
                <a:spcPct val="120000"/>
              </a:lnSpc>
              <a:spcBef>
                <a:spcPts val="0"/>
              </a:spcBef>
              <a:spcAft>
                <a:spcPts val="1260"/>
              </a:spcAft>
              <a:buClr>
                <a:schemeClr val="accent1"/>
              </a:buClr>
              <a:buSzPct val="90000"/>
              <a:buFont typeface="Arial"/>
              <a:buNone/>
              <a:defRPr sz="2100" b="0">
                <a:solidFill>
                  <a:schemeClr val="tx1"/>
                </a:solidFill>
                <a:latin typeface="+mn-lt"/>
                <a:ea typeface="+mn-ea"/>
                <a:cs typeface="+mn-cs"/>
              </a:defRPr>
            </a:lvl1pPr>
            <a:lvl2pPr marL="236685" indent="0" algn="l" rtl="0" eaLnBrk="1" fontAlgn="base" hangingPunct="1">
              <a:lnSpc>
                <a:spcPct val="120000"/>
              </a:lnSpc>
              <a:spcBef>
                <a:spcPts val="0"/>
              </a:spcBef>
              <a:spcAft>
                <a:spcPts val="1260"/>
              </a:spcAft>
              <a:buClr>
                <a:schemeClr val="accent1"/>
              </a:buClr>
              <a:buSzPct val="90000"/>
              <a:buFont typeface="Arial"/>
              <a:buNone/>
              <a:defRPr sz="1575" b="0">
                <a:solidFill>
                  <a:schemeClr val="tx1"/>
                </a:solidFill>
                <a:latin typeface="+mn-lt"/>
              </a:defRPr>
            </a:lvl2pPr>
            <a:lvl3pPr marL="481703"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defRPr>
            </a:lvl3pPr>
            <a:lvl4pPr marL="720054"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cs typeface="Arial" charset="0"/>
              </a:defRPr>
            </a:lvl4pPr>
            <a:lvl5pPr marL="956739" indent="0" algn="l" rtl="0" eaLnBrk="1" fontAlgn="base" hangingPunct="1">
              <a:lnSpc>
                <a:spcPct val="120000"/>
              </a:lnSpc>
              <a:spcBef>
                <a:spcPts val="0"/>
              </a:spcBef>
              <a:spcAft>
                <a:spcPts val="1260"/>
              </a:spcAft>
              <a:buClr>
                <a:schemeClr val="accent1"/>
              </a:buClr>
              <a:buSzPct val="90000"/>
              <a:buFont typeface="Arial"/>
              <a:buNone/>
              <a:defRPr sz="1260" b="0">
                <a:solidFill>
                  <a:schemeClr val="tx1"/>
                </a:solidFill>
                <a:latin typeface="+mn-lt"/>
                <a:cs typeface="Arial" charset="0"/>
              </a:defRPr>
            </a:lvl5pPr>
            <a:lvl6pPr marL="2166828"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6pPr>
            <a:lvl7pPr marL="264686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7pPr>
            <a:lvl8pPr marL="3126900"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8pPr>
            <a:lvl9pPr marL="360693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9pPr>
          </a:lstStyle>
          <a:p>
            <a:pPr algn="ctr">
              <a:lnSpc>
                <a:spcPct val="100000"/>
              </a:lnSpc>
              <a:spcAft>
                <a:spcPts val="0"/>
              </a:spcAft>
              <a:buClr>
                <a:schemeClr val="bg1"/>
              </a:buClr>
            </a:pPr>
            <a:r>
              <a:rPr lang="en-US" sz="2800" b="1" kern="0" dirty="0">
                <a:solidFill>
                  <a:schemeClr val="accent1"/>
                </a:solidFill>
              </a:rPr>
              <a:t>97% </a:t>
            </a:r>
            <a:r>
              <a:rPr lang="en-US" dirty="0"/>
              <a:t>of LOMA learners </a:t>
            </a:r>
          </a:p>
          <a:p>
            <a:pPr algn="ctr">
              <a:lnSpc>
                <a:spcPct val="100000"/>
              </a:lnSpc>
              <a:spcAft>
                <a:spcPts val="0"/>
              </a:spcAft>
              <a:buClr>
                <a:schemeClr val="bg1"/>
              </a:buClr>
            </a:pPr>
            <a:r>
              <a:rPr lang="en-US" dirty="0"/>
              <a:t>say they have a positive perception </a:t>
            </a:r>
          </a:p>
          <a:p>
            <a:pPr algn="ctr">
              <a:lnSpc>
                <a:spcPct val="100000"/>
              </a:lnSpc>
              <a:spcAft>
                <a:spcPts val="0"/>
              </a:spcAft>
              <a:buClr>
                <a:schemeClr val="bg1"/>
              </a:buClr>
            </a:pPr>
            <a:r>
              <a:rPr lang="en-US" dirty="0"/>
              <a:t>of the insurance industry</a:t>
            </a:r>
          </a:p>
          <a:p>
            <a:pPr algn="ctr">
              <a:lnSpc>
                <a:spcPct val="100000"/>
              </a:lnSpc>
              <a:spcAft>
                <a:spcPts val="0"/>
              </a:spcAft>
              <a:buClr>
                <a:schemeClr val="bg1"/>
              </a:buClr>
            </a:pPr>
            <a:r>
              <a:rPr lang="en-US" dirty="0"/>
              <a:t>after taking a course</a:t>
            </a:r>
            <a:r>
              <a:rPr lang="en-US" baseline="30000" dirty="0"/>
              <a:t>4</a:t>
            </a:r>
            <a:endParaRPr lang="en-US" sz="2000" u="sng" kern="0" baseline="30000" dirty="0"/>
          </a:p>
        </p:txBody>
      </p:sp>
    </p:spTree>
    <p:extLst>
      <p:ext uri="{BB962C8B-B14F-4D97-AF65-F5344CB8AC3E}">
        <p14:creationId xmlns:p14="http://schemas.microsoft.com/office/powerpoint/2010/main" val="332308535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47C649-0CE0-7FC4-D249-CB36C370BCE9}"/>
              </a:ext>
            </a:extLst>
          </p:cNvPr>
          <p:cNvSpPr>
            <a:spLocks noGrp="1"/>
          </p:cNvSpPr>
          <p:nvPr>
            <p:ph type="title"/>
          </p:nvPr>
        </p:nvSpPr>
        <p:spPr/>
        <p:txBody>
          <a:bodyPr/>
          <a:lstStyle/>
          <a:p>
            <a:r>
              <a:rPr lang="en-US" dirty="0"/>
              <a:t>What Makes Insurance Immersion Valuable? </a:t>
            </a:r>
          </a:p>
        </p:txBody>
      </p:sp>
      <p:sp>
        <p:nvSpPr>
          <p:cNvPr id="3" name="Slide Number Placeholder 2">
            <a:extLst>
              <a:ext uri="{FF2B5EF4-FFF2-40B4-BE49-F238E27FC236}">
                <a16:creationId xmlns:a16="http://schemas.microsoft.com/office/drawing/2014/main" id="{5D0A5F59-ADD1-E7E5-1545-905DC9DD6BEA}"/>
              </a:ext>
            </a:extLst>
          </p:cNvPr>
          <p:cNvSpPr>
            <a:spLocks noGrp="1"/>
          </p:cNvSpPr>
          <p:nvPr>
            <p:ph type="sldNum" sz="quarter" idx="4294967295"/>
          </p:nvPr>
        </p:nvSpPr>
        <p:spPr/>
        <p:txBody>
          <a:bodyPr/>
          <a:lstStyle/>
          <a:p>
            <a:fld id="{FA06F0F5-DF6A-4E0E-AC03-6B0D0B0A1300}" type="slidenum">
              <a:rPr lang="en-US" sz="900" smtClean="0"/>
              <a:pPr/>
              <a:t>40</a:t>
            </a:fld>
            <a:endParaRPr lang="en-US" sz="900" dirty="0"/>
          </a:p>
        </p:txBody>
      </p:sp>
      <p:grpSp>
        <p:nvGrpSpPr>
          <p:cNvPr id="7" name="Group 6">
            <a:extLst>
              <a:ext uri="{FF2B5EF4-FFF2-40B4-BE49-F238E27FC236}">
                <a16:creationId xmlns:a16="http://schemas.microsoft.com/office/drawing/2014/main" id="{C4FC51A1-3A96-9C59-2E36-17ACC7B85C30}"/>
              </a:ext>
            </a:extLst>
          </p:cNvPr>
          <p:cNvGrpSpPr/>
          <p:nvPr/>
        </p:nvGrpSpPr>
        <p:grpSpPr>
          <a:xfrm>
            <a:off x="410818" y="1113183"/>
            <a:ext cx="3975652" cy="1724294"/>
            <a:chOff x="675861" y="1457740"/>
            <a:chExt cx="3975652" cy="1724294"/>
          </a:xfrm>
        </p:grpSpPr>
        <p:sp>
          <p:nvSpPr>
            <p:cNvPr id="4" name="Speech Bubble: Rectangle with Corners Rounded 3">
              <a:extLst>
                <a:ext uri="{FF2B5EF4-FFF2-40B4-BE49-F238E27FC236}">
                  <a16:creationId xmlns:a16="http://schemas.microsoft.com/office/drawing/2014/main" id="{4CA3ABB0-D583-B41F-8A14-CF545D2F7692}"/>
                </a:ext>
              </a:extLst>
            </p:cNvPr>
            <p:cNvSpPr/>
            <p:nvPr/>
          </p:nvSpPr>
          <p:spPr>
            <a:xfrm>
              <a:off x="675861" y="1457740"/>
              <a:ext cx="3975652" cy="1724294"/>
            </a:xfrm>
            <a:prstGeom prst="wedgeRoundRectCallout">
              <a:avLst/>
            </a:prstGeom>
            <a:solidFill>
              <a:schemeClr val="tx2"/>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i="1" dirty="0"/>
            </a:p>
          </p:txBody>
        </p:sp>
        <p:sp>
          <p:nvSpPr>
            <p:cNvPr id="6" name="TextBox 5">
              <a:extLst>
                <a:ext uri="{FF2B5EF4-FFF2-40B4-BE49-F238E27FC236}">
                  <a16:creationId xmlns:a16="http://schemas.microsoft.com/office/drawing/2014/main" id="{5E334803-84EC-5456-C65C-DC8FBE805AD9}"/>
                </a:ext>
              </a:extLst>
            </p:cNvPr>
            <p:cNvSpPr txBox="1"/>
            <p:nvPr/>
          </p:nvSpPr>
          <p:spPr>
            <a:xfrm>
              <a:off x="775252" y="1638228"/>
              <a:ext cx="3776870" cy="1477328"/>
            </a:xfrm>
            <a:prstGeom prst="rect">
              <a:avLst/>
            </a:prstGeom>
            <a:noFill/>
          </p:spPr>
          <p:txBody>
            <a:bodyPr wrap="square" rtlCol="0">
              <a:spAutoFit/>
            </a:bodyPr>
            <a:lstStyle/>
            <a:p>
              <a:pPr algn="ctr"/>
              <a:r>
                <a:rPr lang="en-US" dirty="0">
                  <a:solidFill>
                    <a:schemeClr val="bg1"/>
                  </a:solidFill>
                </a:rPr>
                <a:t>“</a:t>
              </a:r>
              <a:r>
                <a:rPr lang="en-US" b="1" dirty="0">
                  <a:solidFill>
                    <a:schemeClr val="bg1"/>
                  </a:solidFill>
                </a:rPr>
                <a:t>Excellent foundational program </a:t>
              </a:r>
              <a:r>
                <a:rPr lang="en-US" dirty="0">
                  <a:solidFill>
                    <a:schemeClr val="bg1"/>
                  </a:solidFill>
                </a:rPr>
                <a:t>with the right level of detail that made it an effective use of my time.” </a:t>
              </a:r>
              <a:r>
                <a:rPr lang="en-US" i="1" dirty="0">
                  <a:solidFill>
                    <a:schemeClr val="bg1"/>
                  </a:solidFill>
                </a:rPr>
                <a:t>(Feb 2023)</a:t>
              </a:r>
            </a:p>
            <a:p>
              <a:endParaRPr lang="en-US" dirty="0"/>
            </a:p>
          </p:txBody>
        </p:sp>
      </p:grpSp>
      <p:sp>
        <p:nvSpPr>
          <p:cNvPr id="8" name="Speech Bubble: Oval 7">
            <a:extLst>
              <a:ext uri="{FF2B5EF4-FFF2-40B4-BE49-F238E27FC236}">
                <a16:creationId xmlns:a16="http://schemas.microsoft.com/office/drawing/2014/main" id="{E72DFAEF-42E6-8353-15F2-A7054290D2D7}"/>
              </a:ext>
            </a:extLst>
          </p:cNvPr>
          <p:cNvSpPr/>
          <p:nvPr/>
        </p:nvSpPr>
        <p:spPr>
          <a:xfrm>
            <a:off x="165651" y="3429000"/>
            <a:ext cx="4121428" cy="1997765"/>
          </a:xfrm>
          <a:prstGeom prst="wedgeEllipseCallou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“I have taken many continuing education courses for my career, and </a:t>
            </a:r>
            <a:r>
              <a:rPr lang="en-US" b="1" dirty="0">
                <a:solidFill>
                  <a:schemeClr val="tx1"/>
                </a:solidFill>
              </a:rPr>
              <a:t>this was one of the best</a:t>
            </a:r>
            <a:r>
              <a:rPr lang="en-US" dirty="0">
                <a:solidFill>
                  <a:schemeClr val="tx1"/>
                </a:solidFill>
              </a:rPr>
              <a:t>.”</a:t>
            </a:r>
            <a:br>
              <a:rPr lang="en-US" dirty="0">
                <a:solidFill>
                  <a:schemeClr val="tx1"/>
                </a:solidFill>
              </a:rPr>
            </a:br>
            <a:r>
              <a:rPr lang="en-US" i="1" dirty="0">
                <a:solidFill>
                  <a:schemeClr val="tx1"/>
                </a:solidFill>
              </a:rPr>
              <a:t>(April 2023)</a:t>
            </a:r>
          </a:p>
        </p:txBody>
      </p:sp>
      <p:sp>
        <p:nvSpPr>
          <p:cNvPr id="10" name="Speech Bubble: Rectangle with Corners Rounded 9">
            <a:extLst>
              <a:ext uri="{FF2B5EF4-FFF2-40B4-BE49-F238E27FC236}">
                <a16:creationId xmlns:a16="http://schemas.microsoft.com/office/drawing/2014/main" id="{23C552A3-9DD7-CE99-BCC6-AAF2F58AA301}"/>
              </a:ext>
            </a:extLst>
          </p:cNvPr>
          <p:cNvSpPr/>
          <p:nvPr/>
        </p:nvSpPr>
        <p:spPr>
          <a:xfrm>
            <a:off x="4565374" y="2044147"/>
            <a:ext cx="3438939" cy="2769705"/>
          </a:xfrm>
          <a:prstGeom prst="wedgeRoundRectCallout">
            <a:avLst/>
          </a:prstGeom>
          <a:solidFill>
            <a:srgbClr val="F9C60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a:p>
            <a:pPr algn="ctr"/>
            <a:r>
              <a:rPr lang="en-US" dirty="0">
                <a:solidFill>
                  <a:schemeClr val="tx1"/>
                </a:solidFill>
              </a:rPr>
              <a:t>“This program provided a </a:t>
            </a:r>
            <a:r>
              <a:rPr lang="en-US" b="1" dirty="0">
                <a:solidFill>
                  <a:schemeClr val="tx1"/>
                </a:solidFill>
              </a:rPr>
              <a:t>great overview of the world of life insurance and annuities</a:t>
            </a:r>
            <a:r>
              <a:rPr lang="en-US" dirty="0">
                <a:solidFill>
                  <a:schemeClr val="tx1"/>
                </a:solidFill>
              </a:rPr>
              <a:t>. Each topic was presented in such a way that was easy to follow and understand.” </a:t>
            </a:r>
          </a:p>
          <a:p>
            <a:pPr algn="ctr"/>
            <a:r>
              <a:rPr lang="en-US" i="1" dirty="0">
                <a:solidFill>
                  <a:schemeClr val="tx1"/>
                </a:solidFill>
              </a:rPr>
              <a:t>(August 2022)</a:t>
            </a:r>
          </a:p>
          <a:p>
            <a:pPr algn="ctr"/>
            <a:endParaRPr lang="en-US" dirty="0"/>
          </a:p>
        </p:txBody>
      </p:sp>
      <p:sp>
        <p:nvSpPr>
          <p:cNvPr id="11" name="Speech Bubble: Oval 10">
            <a:extLst>
              <a:ext uri="{FF2B5EF4-FFF2-40B4-BE49-F238E27FC236}">
                <a16:creationId xmlns:a16="http://schemas.microsoft.com/office/drawing/2014/main" id="{17E8D7B4-BC22-F7EF-40FE-2C05D2F12C3B}"/>
              </a:ext>
            </a:extLst>
          </p:cNvPr>
          <p:cNvSpPr/>
          <p:nvPr/>
        </p:nvSpPr>
        <p:spPr>
          <a:xfrm>
            <a:off x="8004313" y="896086"/>
            <a:ext cx="4154554" cy="2158488"/>
          </a:xfrm>
          <a:prstGeom prst="wedgeEllipseCallou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“It was very informative and </a:t>
            </a:r>
            <a:r>
              <a:rPr lang="en-US" b="1" dirty="0"/>
              <a:t>sets an excellent foundation </a:t>
            </a:r>
            <a:r>
              <a:rPr lang="en-US" dirty="0"/>
              <a:t>for someone joining the business.” </a:t>
            </a:r>
            <a:r>
              <a:rPr lang="en-US" i="1" dirty="0"/>
              <a:t>(July 2020)</a:t>
            </a:r>
            <a:endParaRPr lang="en-US" dirty="0"/>
          </a:p>
          <a:p>
            <a:pPr algn="ctr"/>
            <a:endParaRPr lang="en-US" dirty="0"/>
          </a:p>
        </p:txBody>
      </p:sp>
      <p:sp>
        <p:nvSpPr>
          <p:cNvPr id="12" name="Speech Bubble: Rectangle with Corners Rounded 11">
            <a:extLst>
              <a:ext uri="{FF2B5EF4-FFF2-40B4-BE49-F238E27FC236}">
                <a16:creationId xmlns:a16="http://schemas.microsoft.com/office/drawing/2014/main" id="{152FC0B4-D8FB-6DD9-1AC5-3738772D45CC}"/>
              </a:ext>
            </a:extLst>
          </p:cNvPr>
          <p:cNvSpPr/>
          <p:nvPr/>
        </p:nvSpPr>
        <p:spPr>
          <a:xfrm>
            <a:off x="8362120" y="3702471"/>
            <a:ext cx="3438939" cy="1724294"/>
          </a:xfrm>
          <a:prstGeom prst="wedgeRoundRectCallou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a:t>
            </a:r>
            <a:r>
              <a:rPr lang="en-US" b="1" dirty="0">
                <a:solidFill>
                  <a:schemeClr val="tx1"/>
                </a:solidFill>
              </a:rPr>
              <a:t>Great base-level knowledge of our business </a:t>
            </a:r>
            <a:r>
              <a:rPr lang="en-US" dirty="0">
                <a:solidFill>
                  <a:schemeClr val="tx1"/>
                </a:solidFill>
              </a:rPr>
              <a:t>that not everyone gets to see in their day-to-day jobs.” </a:t>
            </a:r>
            <a:r>
              <a:rPr lang="en-US" i="1" dirty="0">
                <a:solidFill>
                  <a:schemeClr val="tx1"/>
                </a:solidFill>
              </a:rPr>
              <a:t>(June 2021)</a:t>
            </a:r>
          </a:p>
        </p:txBody>
      </p:sp>
    </p:spTree>
    <p:extLst>
      <p:ext uri="{BB962C8B-B14F-4D97-AF65-F5344CB8AC3E}">
        <p14:creationId xmlns:p14="http://schemas.microsoft.com/office/powerpoint/2010/main" val="28112036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F80EDC-B137-E3B6-AEC6-44341468BA4F}"/>
              </a:ext>
            </a:extLst>
          </p:cNvPr>
          <p:cNvSpPr>
            <a:spLocks noGrp="1"/>
          </p:cNvSpPr>
          <p:nvPr>
            <p:ph type="title"/>
          </p:nvPr>
        </p:nvSpPr>
        <p:spPr/>
        <p:txBody>
          <a:bodyPr>
            <a:normAutofit/>
          </a:bodyPr>
          <a:lstStyle/>
          <a:p>
            <a:r>
              <a:rPr lang="en-US" dirty="0"/>
              <a:t>Steps </a:t>
            </a:r>
            <a:r>
              <a:rPr lang="en-US" sz="3200" dirty="0"/>
              <a:t>To Bring Insurance Immersion To (Your Organization)</a:t>
            </a:r>
            <a:endParaRPr lang="en-US" dirty="0"/>
          </a:p>
        </p:txBody>
      </p:sp>
      <p:sp>
        <p:nvSpPr>
          <p:cNvPr id="3" name="Slide Number Placeholder 2">
            <a:extLst>
              <a:ext uri="{FF2B5EF4-FFF2-40B4-BE49-F238E27FC236}">
                <a16:creationId xmlns:a16="http://schemas.microsoft.com/office/drawing/2014/main" id="{F4925C4E-DC64-63F6-8E2D-337E1B713FAB}"/>
              </a:ext>
            </a:extLst>
          </p:cNvPr>
          <p:cNvSpPr>
            <a:spLocks noGrp="1"/>
          </p:cNvSpPr>
          <p:nvPr>
            <p:ph type="sldNum" sz="quarter" idx="4294967295"/>
          </p:nvPr>
        </p:nvSpPr>
        <p:spPr/>
        <p:txBody>
          <a:bodyPr/>
          <a:lstStyle/>
          <a:p>
            <a:fld id="{FA06F0F5-DF6A-4E0E-AC03-6B0D0B0A1300}" type="slidenum">
              <a:rPr lang="en-US" sz="900" smtClean="0"/>
              <a:pPr/>
              <a:t>41</a:t>
            </a:fld>
            <a:endParaRPr lang="en-US" sz="900" dirty="0"/>
          </a:p>
        </p:txBody>
      </p:sp>
      <p:sp>
        <p:nvSpPr>
          <p:cNvPr id="6" name="TextBox 5">
            <a:extLst>
              <a:ext uri="{FF2B5EF4-FFF2-40B4-BE49-F238E27FC236}">
                <a16:creationId xmlns:a16="http://schemas.microsoft.com/office/drawing/2014/main" id="{349D465A-12CE-B767-1AED-9E4752FEB684}"/>
              </a:ext>
            </a:extLst>
          </p:cNvPr>
          <p:cNvSpPr txBox="1"/>
          <p:nvPr/>
        </p:nvSpPr>
        <p:spPr>
          <a:xfrm>
            <a:off x="544285" y="2136338"/>
            <a:ext cx="11103429" cy="2215991"/>
          </a:xfrm>
          <a:prstGeom prst="rect">
            <a:avLst/>
          </a:prstGeom>
          <a:noFill/>
        </p:spPr>
        <p:txBody>
          <a:bodyPr wrap="square" rtlCol="0">
            <a:spAutoFit/>
          </a:bodyPr>
          <a:lstStyle/>
          <a:p>
            <a:pPr marL="342900" indent="-342900">
              <a:buFont typeface="+mj-lt"/>
              <a:buAutoNum type="arabicPeriod"/>
            </a:pPr>
            <a:r>
              <a:rPr lang="en-US" sz="2400" dirty="0"/>
              <a:t>Schedule meeting with LOMA Member Solutions Director to discuss options</a:t>
            </a:r>
          </a:p>
          <a:p>
            <a:pPr marL="342900" indent="-342900">
              <a:buFont typeface="+mj-lt"/>
              <a:buAutoNum type="arabicPeriod"/>
            </a:pPr>
            <a:endParaRPr lang="en-US" sz="2400" dirty="0"/>
          </a:p>
          <a:p>
            <a:pPr marL="342900" indent="-342900">
              <a:buFont typeface="+mj-lt"/>
              <a:buAutoNum type="arabicPeriod"/>
            </a:pPr>
            <a:r>
              <a:rPr lang="en-US" sz="2400" dirty="0"/>
              <a:t>Determine who should be included and target audience(s)</a:t>
            </a:r>
          </a:p>
          <a:p>
            <a:pPr marL="342900" indent="-342900">
              <a:buFont typeface="+mj-lt"/>
              <a:buAutoNum type="arabicPeriod"/>
            </a:pPr>
            <a:endParaRPr lang="en-US" sz="2400" dirty="0"/>
          </a:p>
          <a:p>
            <a:pPr marL="342900" indent="-342900">
              <a:buFont typeface="+mj-lt"/>
              <a:buAutoNum type="arabicPeriod"/>
            </a:pPr>
            <a:r>
              <a:rPr lang="en-US" sz="2400" dirty="0"/>
              <a:t>Schedule secondary meeting to answer questions and define next steps</a:t>
            </a:r>
          </a:p>
          <a:p>
            <a:pPr marL="742950" lvl="1" indent="-285750">
              <a:buFont typeface="Arial" panose="020B0604020202020204" pitchFamily="34" charset="0"/>
              <a:buChar char="•"/>
            </a:pPr>
            <a:endParaRPr lang="en-US" dirty="0"/>
          </a:p>
        </p:txBody>
      </p:sp>
    </p:spTree>
    <p:extLst>
      <p:ext uri="{BB962C8B-B14F-4D97-AF65-F5344CB8AC3E}">
        <p14:creationId xmlns:p14="http://schemas.microsoft.com/office/powerpoint/2010/main" val="296282089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Professional Designations</a:t>
            </a:r>
          </a:p>
        </p:txBody>
      </p:sp>
      <p:sp>
        <p:nvSpPr>
          <p:cNvPr id="4" name="Content Placeholder 2"/>
          <p:cNvSpPr txBox="1">
            <a:spLocks/>
          </p:cNvSpPr>
          <p:nvPr/>
        </p:nvSpPr>
        <p:spPr>
          <a:xfrm>
            <a:off x="6096000" y="859477"/>
            <a:ext cx="5300134" cy="5028665"/>
          </a:xfrm>
          <a:prstGeom prst="rect">
            <a:avLst/>
          </a:prstGeom>
        </p:spPr>
        <p:txBody>
          <a:bodyPr/>
          <a:lstStyle>
            <a:lvl1pPr marL="0" indent="0" algn="l" rtl="0" eaLnBrk="1" fontAlgn="base" hangingPunct="1">
              <a:lnSpc>
                <a:spcPct val="120000"/>
              </a:lnSpc>
              <a:spcBef>
                <a:spcPts val="0"/>
              </a:spcBef>
              <a:spcAft>
                <a:spcPts val="1260"/>
              </a:spcAft>
              <a:buClr>
                <a:schemeClr val="accent1"/>
              </a:buClr>
              <a:buSzPct val="90000"/>
              <a:buFont typeface="Arial"/>
              <a:buNone/>
              <a:defRPr sz="2100" b="0">
                <a:solidFill>
                  <a:schemeClr val="tx1"/>
                </a:solidFill>
                <a:latin typeface="+mn-lt"/>
                <a:ea typeface="+mn-ea"/>
                <a:cs typeface="+mn-cs"/>
              </a:defRPr>
            </a:lvl1pPr>
            <a:lvl2pPr marL="236685" indent="0" algn="l" rtl="0" eaLnBrk="1" fontAlgn="base" hangingPunct="1">
              <a:lnSpc>
                <a:spcPct val="120000"/>
              </a:lnSpc>
              <a:spcBef>
                <a:spcPts val="0"/>
              </a:spcBef>
              <a:spcAft>
                <a:spcPts val="1260"/>
              </a:spcAft>
              <a:buClr>
                <a:schemeClr val="accent1"/>
              </a:buClr>
              <a:buSzPct val="90000"/>
              <a:buFont typeface="Arial"/>
              <a:buNone/>
              <a:defRPr sz="1575" b="0">
                <a:solidFill>
                  <a:schemeClr val="tx1"/>
                </a:solidFill>
                <a:latin typeface="+mn-lt"/>
              </a:defRPr>
            </a:lvl2pPr>
            <a:lvl3pPr marL="481703"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defRPr>
            </a:lvl3pPr>
            <a:lvl4pPr marL="720054"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cs typeface="Arial" charset="0"/>
              </a:defRPr>
            </a:lvl4pPr>
            <a:lvl5pPr marL="956739" indent="0" algn="l" rtl="0" eaLnBrk="1" fontAlgn="base" hangingPunct="1">
              <a:lnSpc>
                <a:spcPct val="120000"/>
              </a:lnSpc>
              <a:spcBef>
                <a:spcPts val="0"/>
              </a:spcBef>
              <a:spcAft>
                <a:spcPts val="1260"/>
              </a:spcAft>
              <a:buClr>
                <a:schemeClr val="accent1"/>
              </a:buClr>
              <a:buSzPct val="90000"/>
              <a:buFont typeface="Arial"/>
              <a:buNone/>
              <a:defRPr sz="1260" b="0">
                <a:solidFill>
                  <a:schemeClr val="tx1"/>
                </a:solidFill>
                <a:latin typeface="+mn-lt"/>
                <a:cs typeface="Arial" charset="0"/>
              </a:defRPr>
            </a:lvl5pPr>
            <a:lvl6pPr marL="2166828"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6pPr>
            <a:lvl7pPr marL="264686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7pPr>
            <a:lvl8pPr marL="3126900"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8pPr>
            <a:lvl9pPr marL="360693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9pPr>
          </a:lstStyle>
          <a:p>
            <a:pPr algn="ctr"/>
            <a:r>
              <a:rPr lang="en-US" b="1" dirty="0">
                <a:solidFill>
                  <a:srgbClr val="005F9F"/>
                </a:solidFill>
              </a:rPr>
              <a:t>The Global Standard in                              Life Insurance Knowledge </a:t>
            </a:r>
          </a:p>
          <a:p>
            <a:pPr>
              <a:spcAft>
                <a:spcPts val="0"/>
              </a:spcAft>
            </a:pPr>
            <a:r>
              <a:rPr lang="en-US" sz="1600" dirty="0"/>
              <a:t>FLMI empowers your workforce to exceed expectations in this highly complex industry.</a:t>
            </a:r>
          </a:p>
          <a:p>
            <a:pPr>
              <a:spcAft>
                <a:spcPts val="0"/>
              </a:spcAft>
            </a:pPr>
            <a:endParaRPr lang="en-US" sz="1600" b="1" dirty="0"/>
          </a:p>
          <a:p>
            <a:pPr>
              <a:spcAft>
                <a:spcPts val="0"/>
              </a:spcAft>
            </a:pPr>
            <a:r>
              <a:rPr lang="en-US" sz="1600" b="1" dirty="0"/>
              <a:t>Topics Offered Are Imperative to Your Business</a:t>
            </a:r>
          </a:p>
          <a:p>
            <a:pPr marL="171450" indent="-171450">
              <a:spcAft>
                <a:spcPts val="0"/>
              </a:spcAft>
              <a:buClrTx/>
              <a:buSzPct val="100000"/>
              <a:buFont typeface="Arial" panose="020B0604020202020204" pitchFamily="34" charset="0"/>
              <a:buChar char="•"/>
            </a:pPr>
            <a:r>
              <a:rPr lang="en-US" sz="1600" dirty="0"/>
              <a:t>Life Insurance Principles and Products</a:t>
            </a:r>
          </a:p>
          <a:p>
            <a:pPr marL="171450" indent="-171450">
              <a:spcAft>
                <a:spcPts val="0"/>
              </a:spcAft>
              <a:buClrTx/>
              <a:buSzPct val="100000"/>
              <a:buFont typeface="Arial" panose="020B0604020202020204" pitchFamily="34" charset="0"/>
              <a:buChar char="•"/>
            </a:pPr>
            <a:r>
              <a:rPr lang="en-US" sz="1600" dirty="0"/>
              <a:t>Insurance Administration and Operations </a:t>
            </a:r>
          </a:p>
          <a:p>
            <a:pPr marL="171450" indent="-171450">
              <a:spcAft>
                <a:spcPts val="0"/>
              </a:spcAft>
              <a:buClrTx/>
              <a:buSzPct val="100000"/>
              <a:buFont typeface="Arial" panose="020B0604020202020204" pitchFamily="34" charset="0"/>
              <a:buChar char="•"/>
            </a:pPr>
            <a:r>
              <a:rPr lang="en-US" sz="1600" dirty="0"/>
              <a:t>Financial Concepts for the Insurance Business</a:t>
            </a:r>
          </a:p>
          <a:p>
            <a:pPr marL="171450" indent="-171450">
              <a:spcAft>
                <a:spcPts val="0"/>
              </a:spcAft>
              <a:buClrTx/>
              <a:buSzPct val="100000"/>
              <a:buFont typeface="Arial" panose="020B0604020202020204" pitchFamily="34" charset="0"/>
              <a:buChar char="•"/>
            </a:pPr>
            <a:r>
              <a:rPr lang="en-US" sz="1600" dirty="0"/>
              <a:t>Marketing </a:t>
            </a:r>
          </a:p>
          <a:p>
            <a:pPr marL="171450" indent="-171450">
              <a:spcAft>
                <a:spcPts val="0"/>
              </a:spcAft>
              <a:buClrTx/>
              <a:buSzPct val="100000"/>
              <a:buFont typeface="Arial" panose="020B0604020202020204" pitchFamily="34" charset="0"/>
              <a:buChar char="•"/>
            </a:pPr>
            <a:r>
              <a:rPr lang="en-US" sz="1600" dirty="0"/>
              <a:t>Compliance and Legal</a:t>
            </a:r>
          </a:p>
          <a:p>
            <a:pPr marL="171450" indent="-171450">
              <a:spcAft>
                <a:spcPts val="0"/>
              </a:spcAft>
              <a:buClrTx/>
              <a:buSzPct val="100000"/>
              <a:buFont typeface="Arial" panose="020B0604020202020204" pitchFamily="34" charset="0"/>
              <a:buChar char="•"/>
            </a:pPr>
            <a:r>
              <a:rPr lang="en-US" sz="1600" dirty="0"/>
              <a:t>Improving Operations</a:t>
            </a:r>
          </a:p>
          <a:p>
            <a:pPr marL="171450" indent="-171450">
              <a:spcAft>
                <a:spcPts val="0"/>
              </a:spcAft>
              <a:buClrTx/>
              <a:buSzPct val="100000"/>
              <a:buFont typeface="Arial" panose="020B0604020202020204" pitchFamily="34" charset="0"/>
              <a:buChar char="•"/>
            </a:pPr>
            <a:r>
              <a:rPr lang="en-US" sz="1600" dirty="0"/>
              <a:t>Institutional Investing</a:t>
            </a:r>
          </a:p>
          <a:p>
            <a:pPr marL="171450" indent="-171450">
              <a:spcAft>
                <a:spcPts val="0"/>
              </a:spcAft>
              <a:buClrTx/>
              <a:buSzPct val="100000"/>
              <a:buFont typeface="Arial" panose="020B0604020202020204" pitchFamily="34" charset="0"/>
              <a:buChar char="•"/>
            </a:pPr>
            <a:r>
              <a:rPr lang="en-US" sz="1600" dirty="0"/>
              <a:t>Financial Reporting and Accounting</a:t>
            </a:r>
          </a:p>
          <a:p>
            <a:pPr marL="171450" indent="-171450">
              <a:spcAft>
                <a:spcPts val="0"/>
              </a:spcAft>
              <a:buClrTx/>
              <a:buSzPct val="100000"/>
              <a:buFont typeface="Arial" panose="020B0604020202020204" pitchFamily="34" charset="0"/>
              <a:buChar char="•"/>
            </a:pPr>
            <a:r>
              <a:rPr lang="en-US" sz="1600" dirty="0"/>
              <a:t>Risk Management and Product Development</a:t>
            </a:r>
          </a:p>
          <a:p>
            <a:endParaRPr lang="en-US" kern="0" dirty="0"/>
          </a:p>
          <a:p>
            <a:endParaRPr lang="en-US" kern="0" dirty="0"/>
          </a:p>
          <a:p>
            <a:endParaRPr lang="en-US" kern="0" dirty="0"/>
          </a:p>
          <a:p>
            <a:endParaRPr lang="en-US" kern="0" dirty="0"/>
          </a:p>
          <a:p>
            <a:endParaRPr lang="en-US" kern="0" dirty="0"/>
          </a:p>
        </p:txBody>
      </p:sp>
      <p:pic>
        <p:nvPicPr>
          <p:cNvPr id="6" name="Picture 5" descr="A group of people around a table">
            <a:extLst>
              <a:ext uri="{FF2B5EF4-FFF2-40B4-BE49-F238E27FC236}">
                <a16:creationId xmlns:a16="http://schemas.microsoft.com/office/drawing/2014/main" id="{AAF03B18-E780-2F28-3DF2-29A8B6732943}"/>
              </a:ext>
            </a:extLst>
          </p:cNvPr>
          <p:cNvPicPr>
            <a:picLocks noChangeAspect="1"/>
          </p:cNvPicPr>
          <p:nvPr/>
        </p:nvPicPr>
        <p:blipFill>
          <a:blip r:embed="rId2"/>
          <a:stretch>
            <a:fillRect/>
          </a:stretch>
        </p:blipFill>
        <p:spPr>
          <a:xfrm>
            <a:off x="0" y="1699217"/>
            <a:ext cx="5645426" cy="3757737"/>
          </a:xfrm>
          <a:prstGeom prst="rect">
            <a:avLst/>
          </a:prstGeom>
        </p:spPr>
      </p:pic>
    </p:spTree>
    <p:extLst>
      <p:ext uri="{BB962C8B-B14F-4D97-AF65-F5344CB8AC3E}">
        <p14:creationId xmlns:p14="http://schemas.microsoft.com/office/powerpoint/2010/main" val="284042558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6A539299-9C86-9829-2FD9-9A9DF841AF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6789" y="1889096"/>
            <a:ext cx="5475211" cy="3079806"/>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prstGeom prst="rect">
            <a:avLst/>
          </a:prstGeom>
        </p:spPr>
        <p:txBody>
          <a:bodyPr>
            <a:normAutofit/>
          </a:bodyPr>
          <a:lstStyle/>
          <a:p>
            <a:r>
              <a:rPr lang="en-US" dirty="0"/>
              <a:t>Finance for Insurance Leaders</a:t>
            </a:r>
          </a:p>
        </p:txBody>
      </p:sp>
      <p:sp>
        <p:nvSpPr>
          <p:cNvPr id="3" name="Content Placeholder 2"/>
          <p:cNvSpPr>
            <a:spLocks noGrp="1"/>
          </p:cNvSpPr>
          <p:nvPr>
            <p:ph idx="4294967295"/>
          </p:nvPr>
        </p:nvSpPr>
        <p:spPr>
          <a:xfrm>
            <a:off x="192741" y="1163655"/>
            <a:ext cx="6087067" cy="4530689"/>
          </a:xfrm>
          <a:prstGeom prst="rect">
            <a:avLst/>
          </a:prstGeom>
        </p:spPr>
        <p:txBody>
          <a:bodyPr/>
          <a:lstStyle/>
          <a:p>
            <a:pPr algn="ctr">
              <a:lnSpc>
                <a:spcPct val="100000"/>
              </a:lnSpc>
              <a:spcAft>
                <a:spcPts val="0"/>
              </a:spcAft>
            </a:pPr>
            <a:r>
              <a:rPr lang="en-US" sz="1800" b="1" dirty="0">
                <a:solidFill>
                  <a:srgbClr val="005F9F"/>
                </a:solidFill>
              </a:rPr>
              <a:t>A 2-Day, In-Person Program to Help Leaders </a:t>
            </a:r>
          </a:p>
          <a:p>
            <a:pPr algn="ctr">
              <a:lnSpc>
                <a:spcPct val="100000"/>
              </a:lnSpc>
              <a:spcAft>
                <a:spcPts val="0"/>
              </a:spcAft>
            </a:pPr>
            <a:r>
              <a:rPr lang="en-US" sz="1800" b="1" dirty="0">
                <a:solidFill>
                  <a:srgbClr val="005F9F"/>
                </a:solidFill>
              </a:rPr>
              <a:t>Master the Language of Numbers</a:t>
            </a:r>
          </a:p>
          <a:p>
            <a:pPr algn="ctr">
              <a:lnSpc>
                <a:spcPct val="100000"/>
              </a:lnSpc>
              <a:spcAft>
                <a:spcPts val="0"/>
              </a:spcAft>
            </a:pPr>
            <a:endParaRPr lang="en-US" sz="300" dirty="0"/>
          </a:p>
          <a:p>
            <a:pPr marL="342900" indent="-342900">
              <a:buClrTx/>
              <a:buSzPct val="100000"/>
              <a:buFont typeface="Arial" panose="020B0604020202020204" pitchFamily="34" charset="0"/>
              <a:buChar char="•"/>
            </a:pPr>
            <a:r>
              <a:rPr lang="en-US" sz="1800" dirty="0"/>
              <a:t>Clarifies industry-specific financial concepts, strengthens financial acumen, and helps leaders apply them in their roles</a:t>
            </a:r>
          </a:p>
          <a:p>
            <a:pPr marL="342900" indent="-342900">
              <a:buClrTx/>
              <a:buSzPct val="100000"/>
              <a:buFont typeface="Arial" panose="020B0604020202020204" pitchFamily="34" charset="0"/>
              <a:buChar char="•"/>
            </a:pPr>
            <a:r>
              <a:rPr lang="en-US" sz="1800" dirty="0"/>
              <a:t>Offers meaningful discussion with our dynamic instructor and groups of 10-25 leaders</a:t>
            </a:r>
            <a:endParaRPr lang="en-US" sz="1800" b="1" dirty="0">
              <a:solidFill>
                <a:srgbClr val="005F9F"/>
              </a:solidFill>
            </a:endParaRPr>
          </a:p>
          <a:p>
            <a:pPr>
              <a:lnSpc>
                <a:spcPct val="100000"/>
              </a:lnSpc>
              <a:spcAft>
                <a:spcPts val="0"/>
              </a:spcAft>
              <a:buClr>
                <a:srgbClr val="026EA0"/>
              </a:buClr>
            </a:pPr>
            <a:r>
              <a:rPr lang="en-US" sz="1800" b="1" dirty="0">
                <a:solidFill>
                  <a:srgbClr val="005F9F"/>
                </a:solidFill>
              </a:rPr>
              <a:t>Who Participates:</a:t>
            </a:r>
          </a:p>
          <a:p>
            <a:pPr marL="800091" marR="0" lvl="1" indent="-342891"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rPr>
              <a:t>Senior &amp; middle managers in non-financial business areas</a:t>
            </a:r>
          </a:p>
          <a:p>
            <a:pPr marL="800091" marR="0" lvl="1" indent="-342891"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rPr>
              <a:t>Leaders in Operations, IT, Marketing, HR, Distribution, and Products</a:t>
            </a:r>
          </a:p>
          <a:p>
            <a:pPr marL="800091" marR="0" lvl="1" indent="-342891"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rPr>
              <a:t>Top leaders who need stronger financial acumen to achieve next level</a:t>
            </a:r>
            <a:endParaRPr lang="en-US" sz="1800" dirty="0"/>
          </a:p>
          <a:p>
            <a:endParaRPr lang="en-US" dirty="0"/>
          </a:p>
          <a:p>
            <a:endParaRPr lang="en-US" dirty="0"/>
          </a:p>
        </p:txBody>
      </p:sp>
      <p:sp>
        <p:nvSpPr>
          <p:cNvPr id="5" name="Slide Number Placeholder 2"/>
          <p:cNvSpPr>
            <a:spLocks noGrp="1"/>
          </p:cNvSpPr>
          <p:nvPr>
            <p:ph type="sldNum" sz="quarter" idx="4294967295"/>
          </p:nvPr>
        </p:nvSpPr>
        <p:spPr>
          <a:xfrm>
            <a:off x="192741" y="6412994"/>
            <a:ext cx="443753"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A06F0F5-DF6A-4E0E-AC03-6B0D0B0A1300}" type="slidenum">
              <a:rPr kumimoji="0" lang="en-US" sz="900" b="0" i="0" u="none" strike="noStrike" kern="1200" cap="none" spc="0" normalizeH="0" baseline="0" noProof="0" smtClean="0">
                <a:ln>
                  <a:noFill/>
                </a:ln>
                <a:solidFill>
                  <a:srgbClr val="000000"/>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43</a:t>
            </a:fld>
            <a:endParaRPr kumimoji="0" lang="en-US" sz="9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Tree>
    <p:extLst>
      <p:ext uri="{BB962C8B-B14F-4D97-AF65-F5344CB8AC3E}">
        <p14:creationId xmlns:p14="http://schemas.microsoft.com/office/powerpoint/2010/main" val="4755463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28281"/>
            <a:ext cx="12191998" cy="890341"/>
          </a:xfrm>
        </p:spPr>
        <p:txBody>
          <a:bodyPr/>
          <a:lstStyle/>
          <a:p>
            <a:r>
              <a:rPr lang="en-US" dirty="0"/>
              <a:t>Maximize Employee Growth with Knowledge &amp; Skills</a:t>
            </a:r>
          </a:p>
        </p:txBody>
      </p:sp>
      <p:sp>
        <p:nvSpPr>
          <p:cNvPr id="2" name="Slide Number Placeholder 1"/>
          <p:cNvSpPr>
            <a:spLocks noGrp="1"/>
          </p:cNvSpPr>
          <p:nvPr>
            <p:ph type="sldNum" sz="quarter" idx="4294967295"/>
          </p:nvPr>
        </p:nvSpPr>
        <p:spPr/>
        <p:txBody>
          <a:bodyPr/>
          <a:lstStyle/>
          <a:p>
            <a:fld id="{FA06F0F5-DF6A-4E0E-AC03-6B0D0B0A1300}" type="slidenum">
              <a:rPr lang="en-US" sz="900" smtClean="0"/>
              <a:pPr/>
              <a:t>44</a:t>
            </a:fld>
            <a:endParaRPr lang="en-US" sz="900" dirty="0"/>
          </a:p>
        </p:txBody>
      </p:sp>
      <p:sp>
        <p:nvSpPr>
          <p:cNvPr id="15" name="Text Placeholder 1"/>
          <p:cNvSpPr txBox="1">
            <a:spLocks/>
          </p:cNvSpPr>
          <p:nvPr/>
        </p:nvSpPr>
        <p:spPr>
          <a:xfrm>
            <a:off x="6578507" y="4056824"/>
            <a:ext cx="2810494" cy="321861"/>
          </a:xfrm>
          <a:prstGeom prst="rect">
            <a:avLst/>
          </a:prstGeom>
        </p:spPr>
        <p:txBody>
          <a:bodyPr/>
          <a:lstStyle>
            <a:lvl1pPr marL="0" indent="0" algn="l" rtl="0" eaLnBrk="1" fontAlgn="base" hangingPunct="1">
              <a:lnSpc>
                <a:spcPct val="120000"/>
              </a:lnSpc>
              <a:spcBef>
                <a:spcPts val="0"/>
              </a:spcBef>
              <a:spcAft>
                <a:spcPts val="1260"/>
              </a:spcAft>
              <a:buClr>
                <a:schemeClr val="accent1"/>
              </a:buClr>
              <a:buSzPct val="90000"/>
              <a:buFont typeface="Arial"/>
              <a:buNone/>
              <a:defRPr sz="2100" b="0">
                <a:solidFill>
                  <a:schemeClr val="tx1"/>
                </a:solidFill>
                <a:latin typeface="+mn-lt"/>
                <a:ea typeface="+mn-ea"/>
                <a:cs typeface="+mn-cs"/>
              </a:defRPr>
            </a:lvl1pPr>
            <a:lvl2pPr marL="236685" indent="0" algn="l" rtl="0" eaLnBrk="1" fontAlgn="base" hangingPunct="1">
              <a:lnSpc>
                <a:spcPct val="120000"/>
              </a:lnSpc>
              <a:spcBef>
                <a:spcPts val="0"/>
              </a:spcBef>
              <a:spcAft>
                <a:spcPts val="1260"/>
              </a:spcAft>
              <a:buClr>
                <a:schemeClr val="accent1"/>
              </a:buClr>
              <a:buSzPct val="90000"/>
              <a:buFont typeface="Arial"/>
              <a:buNone/>
              <a:defRPr sz="1575" b="0">
                <a:solidFill>
                  <a:schemeClr val="tx1"/>
                </a:solidFill>
                <a:latin typeface="+mn-lt"/>
              </a:defRPr>
            </a:lvl2pPr>
            <a:lvl3pPr marL="481703"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defRPr>
            </a:lvl3pPr>
            <a:lvl4pPr marL="720054"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cs typeface="Arial" charset="0"/>
              </a:defRPr>
            </a:lvl4pPr>
            <a:lvl5pPr marL="956739" indent="0" algn="l" rtl="0" eaLnBrk="1" fontAlgn="base" hangingPunct="1">
              <a:lnSpc>
                <a:spcPct val="120000"/>
              </a:lnSpc>
              <a:spcBef>
                <a:spcPts val="0"/>
              </a:spcBef>
              <a:spcAft>
                <a:spcPts val="1260"/>
              </a:spcAft>
              <a:buClr>
                <a:schemeClr val="accent1"/>
              </a:buClr>
              <a:buSzPct val="90000"/>
              <a:buFont typeface="Arial"/>
              <a:buNone/>
              <a:defRPr sz="1260" b="0">
                <a:solidFill>
                  <a:schemeClr val="tx1"/>
                </a:solidFill>
                <a:latin typeface="+mn-lt"/>
                <a:cs typeface="Arial" charset="0"/>
              </a:defRPr>
            </a:lvl5pPr>
            <a:lvl6pPr marL="2166828"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6pPr>
            <a:lvl7pPr marL="264686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7pPr>
            <a:lvl8pPr marL="3126900"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8pPr>
            <a:lvl9pPr marL="360693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9pPr>
          </a:lstStyle>
          <a:p>
            <a:r>
              <a:rPr lang="en-US" sz="1200" kern="0" dirty="0"/>
              <a:t>LIMRA Benefits Attitude Tracker 2022. </a:t>
            </a:r>
          </a:p>
        </p:txBody>
      </p:sp>
      <p:sp>
        <p:nvSpPr>
          <p:cNvPr id="11" name="Rectangle 10"/>
          <p:cNvSpPr/>
          <p:nvPr/>
        </p:nvSpPr>
        <p:spPr>
          <a:xfrm flipH="1">
            <a:off x="1156097" y="1457528"/>
            <a:ext cx="4879517" cy="3467535"/>
          </a:xfrm>
          <a:prstGeom prst="rect">
            <a:avLst/>
          </a:prstGeom>
          <a:solidFill>
            <a:srgbClr val="F9C6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1240941" y="1579529"/>
            <a:ext cx="4783713" cy="3175228"/>
          </a:xfrm>
          <a:prstGeom prst="rect">
            <a:avLst/>
          </a:prstGeom>
        </p:spPr>
        <p:txBody>
          <a:bodyPr wrap="square">
            <a:spAutoFit/>
          </a:bodyPr>
          <a:lstStyle/>
          <a:p>
            <a:pPr>
              <a:lnSpc>
                <a:spcPts val="2800"/>
              </a:lnSpc>
              <a:tabLst>
                <a:tab pos="457200" algn="l"/>
              </a:tabLst>
            </a:pPr>
            <a:r>
              <a:rPr lang="en-US" sz="2400" b="1" dirty="0">
                <a:latin typeface="Arial" panose="020B0604020202020204" pitchFamily="34" charset="0"/>
                <a:ea typeface="MS PGothic" panose="020B0600070205080204" pitchFamily="34" charset="-128"/>
                <a:cs typeface="Times New Roman" panose="02020603050405020304" pitchFamily="18" charset="0"/>
              </a:rPr>
              <a:t>Impact of </a:t>
            </a:r>
            <a:r>
              <a:rPr lang="en-US" sz="2400" b="1" dirty="0">
                <a:solidFill>
                  <a:srgbClr val="000000"/>
                </a:solidFill>
                <a:latin typeface="Arial" panose="020B0604020202020204" pitchFamily="34" charset="0"/>
                <a:ea typeface="MS PGothic" panose="020B0600070205080204" pitchFamily="34" charset="-128"/>
                <a:cs typeface="Times New Roman" panose="02020603050405020304" pitchFamily="18" charset="0"/>
              </a:rPr>
              <a:t>Employee Turnover</a:t>
            </a:r>
          </a:p>
          <a:p>
            <a:pPr marL="227013" marR="0" lvl="0" indent="-227013">
              <a:spcBef>
                <a:spcPts val="1800"/>
              </a:spcBef>
              <a:spcAft>
                <a:spcPts val="1200"/>
              </a:spcAft>
              <a:buFont typeface="Symbol" panose="05050102010706020507" pitchFamily="18" charset="2"/>
              <a:buChar char=""/>
              <a:tabLst>
                <a:tab pos="457200" algn="l"/>
              </a:tabLst>
            </a:pPr>
            <a:r>
              <a:rPr lang="en-US" sz="1600" dirty="0">
                <a:latin typeface="Arial" panose="020B0604020202020204" pitchFamily="34" charset="0"/>
                <a:ea typeface="MS PGothic" panose="020B0600070205080204" pitchFamily="34" charset="-128"/>
                <a:cs typeface="Times New Roman" panose="02020603050405020304" pitchFamily="18" charset="0"/>
              </a:rPr>
              <a:t>58% employees are likely to leave their current company due to lack of professional development opportunities</a:t>
            </a:r>
            <a:r>
              <a:rPr lang="en-US" sz="1600" baseline="30000" dirty="0">
                <a:latin typeface="Arial" panose="020B0604020202020204" pitchFamily="34" charset="0"/>
                <a:ea typeface="MS PGothic" panose="020B0600070205080204" pitchFamily="34" charset="-128"/>
                <a:cs typeface="Times New Roman" panose="02020603050405020304" pitchFamily="18" charset="0"/>
              </a:rPr>
              <a:t>1</a:t>
            </a:r>
          </a:p>
          <a:p>
            <a:pPr marL="227013" marR="0" lvl="0" indent="-227013">
              <a:spcBef>
                <a:spcPts val="1800"/>
              </a:spcBef>
              <a:spcAft>
                <a:spcPts val="1200"/>
              </a:spcAft>
              <a:buFont typeface="Symbol" panose="05050102010706020507" pitchFamily="18" charset="2"/>
              <a:buChar char=""/>
              <a:tabLst>
                <a:tab pos="457200" algn="l"/>
              </a:tabLst>
            </a:pPr>
            <a:r>
              <a:rPr lang="en-US" sz="1600" b="0" baseline="0" dirty="0"/>
              <a:t>Total loss to a business from ineffective training is $13.5 million per year, per 1,000 employees</a:t>
            </a:r>
            <a:r>
              <a:rPr lang="en-US" sz="1600" baseline="30000" dirty="0"/>
              <a:t>2</a:t>
            </a:r>
            <a:endParaRPr lang="en-US" sz="1600" b="0" baseline="30000" dirty="0"/>
          </a:p>
          <a:p>
            <a:pPr marL="227013" marR="0" lvl="0" indent="-227013">
              <a:spcBef>
                <a:spcPts val="1800"/>
              </a:spcBef>
              <a:spcAft>
                <a:spcPts val="1200"/>
              </a:spcAft>
              <a:buFont typeface="Symbol" panose="05050102010706020507" pitchFamily="18" charset="2"/>
              <a:buChar char=""/>
              <a:tabLst>
                <a:tab pos="457200" algn="l"/>
              </a:tabLst>
            </a:pPr>
            <a:r>
              <a:rPr lang="en-US" sz="1600" b="0" baseline="0" dirty="0"/>
              <a:t>The cost of replacing an individual employee is 1.5-2x the employee’s annual salary</a:t>
            </a:r>
            <a:r>
              <a:rPr lang="en-US" sz="1600" baseline="30000" dirty="0"/>
              <a:t>2</a:t>
            </a:r>
            <a:endParaRPr lang="en-US" sz="1600" b="0" baseline="30000" dirty="0"/>
          </a:p>
        </p:txBody>
      </p:sp>
      <p:sp>
        <p:nvSpPr>
          <p:cNvPr id="17" name="Rectangle 16"/>
          <p:cNvSpPr/>
          <p:nvPr/>
        </p:nvSpPr>
        <p:spPr>
          <a:xfrm>
            <a:off x="6068163" y="1452753"/>
            <a:ext cx="4882896" cy="347231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Isosceles Triangle 17"/>
          <p:cNvSpPr/>
          <p:nvPr/>
        </p:nvSpPr>
        <p:spPr>
          <a:xfrm rot="5400000">
            <a:off x="9639677" y="2913213"/>
            <a:ext cx="3472312" cy="607953"/>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6213390" y="1603000"/>
            <a:ext cx="4778696" cy="3344505"/>
          </a:xfrm>
          <a:prstGeom prst="rect">
            <a:avLst/>
          </a:prstGeom>
        </p:spPr>
        <p:txBody>
          <a:bodyPr wrap="square">
            <a:spAutoFit/>
          </a:bodyPr>
          <a:lstStyle/>
          <a:p>
            <a:pPr marR="0" lvl="0">
              <a:lnSpc>
                <a:spcPts val="2800"/>
              </a:lnSpc>
              <a:spcBef>
                <a:spcPts val="0"/>
              </a:spcBef>
              <a:tabLst>
                <a:tab pos="457200" algn="l"/>
              </a:tabLst>
            </a:pPr>
            <a:r>
              <a:rPr lang="en-US" sz="2400" b="1" dirty="0">
                <a:solidFill>
                  <a:schemeClr val="bg1"/>
                </a:solidFill>
                <a:latin typeface="Arial" panose="020B0604020202020204" pitchFamily="34" charset="0"/>
                <a:ea typeface="MS PGothic" panose="020B0600070205080204" pitchFamily="34" charset="-128"/>
                <a:cs typeface="Times New Roman" panose="02020603050405020304" pitchFamily="18" charset="0"/>
              </a:rPr>
              <a:t>Hire and Retain Top Talent</a:t>
            </a:r>
            <a:endParaRPr lang="en-US" sz="1600" kern="1200" dirty="0">
              <a:solidFill>
                <a:schemeClr val="bg1"/>
              </a:solidFill>
            </a:endParaRPr>
          </a:p>
          <a:p>
            <a:pPr marL="227013" indent="-227013">
              <a:spcBef>
                <a:spcPts val="1800"/>
              </a:spcBef>
              <a:spcAft>
                <a:spcPts val="1200"/>
              </a:spcAft>
              <a:buFont typeface="Symbol" panose="05050102010706020507" pitchFamily="18" charset="2"/>
              <a:buChar char=""/>
              <a:tabLst>
                <a:tab pos="457200" algn="l"/>
              </a:tabLst>
            </a:pPr>
            <a:r>
              <a:rPr lang="en-US" sz="1600" dirty="0">
                <a:solidFill>
                  <a:schemeClr val="bg1"/>
                </a:solidFill>
                <a:latin typeface="Arial" panose="020B0604020202020204" pitchFamily="34" charset="0"/>
                <a:ea typeface="MS PGothic" panose="020B0600070205080204" pitchFamily="34" charset="-128"/>
                <a:cs typeface="Times New Roman" panose="02020603050405020304" pitchFamily="18" charset="0"/>
              </a:rPr>
              <a:t>90% of organizations are concerned about employee retention — providing learning opportunities is the #1 retention strategy</a:t>
            </a:r>
            <a:r>
              <a:rPr lang="en-US" sz="1600" baseline="30000" dirty="0">
                <a:solidFill>
                  <a:schemeClr val="bg1"/>
                </a:solidFill>
                <a:latin typeface="Arial" panose="020B0604020202020204" pitchFamily="34" charset="0"/>
                <a:ea typeface="MS PGothic" panose="020B0600070205080204" pitchFamily="34" charset="-128"/>
                <a:cs typeface="Times New Roman" panose="02020603050405020304" pitchFamily="18" charset="0"/>
              </a:rPr>
              <a:t>3</a:t>
            </a:r>
            <a:endParaRPr lang="en-US" sz="1600" dirty="0">
              <a:solidFill>
                <a:schemeClr val="bg1"/>
              </a:solidFill>
              <a:latin typeface="Arial" panose="020B0604020202020204" pitchFamily="34" charset="0"/>
              <a:ea typeface="MS PGothic" panose="020B0600070205080204" pitchFamily="34" charset="-128"/>
              <a:cs typeface="Times New Roman" panose="02020603050405020304" pitchFamily="18" charset="0"/>
            </a:endParaRPr>
          </a:p>
          <a:p>
            <a:pPr marL="227013" indent="-227013">
              <a:spcBef>
                <a:spcPts val="600"/>
              </a:spcBef>
              <a:spcAft>
                <a:spcPts val="1200"/>
              </a:spcAft>
              <a:buFont typeface="Symbol" panose="05050102010706020507" pitchFamily="18" charset="2"/>
              <a:buChar char=""/>
              <a:tabLst>
                <a:tab pos="457200" algn="l"/>
              </a:tabLst>
            </a:pPr>
            <a:r>
              <a:rPr lang="en-US" sz="1600" dirty="0">
                <a:solidFill>
                  <a:schemeClr val="bg1"/>
                </a:solidFill>
                <a:latin typeface="Arial" panose="020B0604020202020204" pitchFamily="34" charset="0"/>
                <a:ea typeface="MS PGothic" panose="020B0600070205080204" pitchFamily="34" charset="-128"/>
                <a:cs typeface="Times New Roman" panose="02020603050405020304" pitchFamily="18" charset="0"/>
              </a:rPr>
              <a:t>“Progress toward career goals” is the #1 reason employees spend time learning</a:t>
            </a:r>
            <a:r>
              <a:rPr lang="en-US" sz="1600" baseline="30000" dirty="0">
                <a:solidFill>
                  <a:schemeClr val="bg1"/>
                </a:solidFill>
                <a:latin typeface="Arial" panose="020B0604020202020204" pitchFamily="34" charset="0"/>
                <a:ea typeface="MS PGothic" panose="020B0600070205080204" pitchFamily="34" charset="-128"/>
                <a:cs typeface="Times New Roman" panose="02020603050405020304" pitchFamily="18" charset="0"/>
              </a:rPr>
              <a:t>3</a:t>
            </a:r>
          </a:p>
          <a:p>
            <a:pPr marL="227013" indent="-227013">
              <a:spcBef>
                <a:spcPts val="600"/>
              </a:spcBef>
              <a:spcAft>
                <a:spcPts val="1200"/>
              </a:spcAft>
              <a:buFont typeface="Symbol" panose="05050102010706020507" pitchFamily="18" charset="2"/>
              <a:buChar char=""/>
              <a:tabLst>
                <a:tab pos="457200" algn="l"/>
              </a:tabLst>
            </a:pPr>
            <a:r>
              <a:rPr lang="en-US" sz="1600" dirty="0">
                <a:solidFill>
                  <a:schemeClr val="bg1"/>
                </a:solidFill>
                <a:latin typeface="Arial" panose="020B0604020202020204" pitchFamily="34" charset="0"/>
                <a:ea typeface="MS PGothic" panose="020B0600070205080204" pitchFamily="34" charset="-128"/>
                <a:cs typeface="Times New Roman" panose="02020603050405020304" pitchFamily="18" charset="0"/>
              </a:rPr>
              <a:t>47% of L&amp;D teams plan to deploy microlearning programs this year</a:t>
            </a:r>
            <a:r>
              <a:rPr lang="en-US" sz="1600" baseline="30000" dirty="0">
                <a:solidFill>
                  <a:schemeClr val="bg1"/>
                </a:solidFill>
                <a:latin typeface="Arial" panose="020B0604020202020204" pitchFamily="34" charset="0"/>
                <a:ea typeface="MS PGothic" panose="020B0600070205080204" pitchFamily="34" charset="-128"/>
                <a:cs typeface="Times New Roman" panose="02020603050405020304" pitchFamily="18" charset="0"/>
              </a:rPr>
              <a:t>3</a:t>
            </a:r>
            <a:endParaRPr lang="en-US" sz="1600" dirty="0">
              <a:solidFill>
                <a:schemeClr val="bg1"/>
              </a:solidFill>
              <a:latin typeface="Arial" panose="020B0604020202020204" pitchFamily="34" charset="0"/>
              <a:ea typeface="MS PGothic" panose="020B0600070205080204" pitchFamily="34" charset="-128"/>
              <a:cs typeface="Times New Roman" panose="02020603050405020304" pitchFamily="18" charset="0"/>
            </a:endParaRPr>
          </a:p>
          <a:p>
            <a:pPr marL="227013" marR="0" lvl="0" indent="-227013">
              <a:spcBef>
                <a:spcPts val="600"/>
              </a:spcBef>
              <a:spcAft>
                <a:spcPts val="1200"/>
              </a:spcAft>
              <a:buFont typeface="Symbol" panose="05050102010706020507" pitchFamily="18" charset="2"/>
              <a:buChar char=""/>
              <a:tabLst>
                <a:tab pos="457200" algn="l"/>
              </a:tabLst>
            </a:pPr>
            <a:endParaRPr lang="en-US" sz="1600" dirty="0">
              <a:solidFill>
                <a:srgbClr val="000000"/>
              </a:solidFill>
              <a:latin typeface="Arial" panose="020B0604020202020204" pitchFamily="34" charset="0"/>
              <a:ea typeface="MS PGothic" panose="020B0600070205080204" pitchFamily="34" charset="-128"/>
              <a:cs typeface="Times New Roman" panose="02020603050405020304" pitchFamily="18" charset="0"/>
            </a:endParaRPr>
          </a:p>
        </p:txBody>
      </p:sp>
      <p:sp>
        <p:nvSpPr>
          <p:cNvPr id="20" name="Isosceles Triangle 19"/>
          <p:cNvSpPr/>
          <p:nvPr/>
        </p:nvSpPr>
        <p:spPr>
          <a:xfrm rot="16200000" flipH="1">
            <a:off x="-966484" y="2884932"/>
            <a:ext cx="3472311" cy="607953"/>
          </a:xfrm>
          <a:prstGeom prst="triangle">
            <a:avLst/>
          </a:prstGeom>
          <a:solidFill>
            <a:srgbClr val="F9C6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3">
            <a:extLst>
              <a:ext uri="{FF2B5EF4-FFF2-40B4-BE49-F238E27FC236}">
                <a16:creationId xmlns:a16="http://schemas.microsoft.com/office/drawing/2014/main" id="{19EF197A-F308-A2D6-4FFE-432F59428BF7}"/>
              </a:ext>
            </a:extLst>
          </p:cNvPr>
          <p:cNvSpPr txBox="1">
            <a:spLocks/>
          </p:cNvSpPr>
          <p:nvPr/>
        </p:nvSpPr>
        <p:spPr bwMode="auto">
          <a:xfrm>
            <a:off x="221032" y="6103148"/>
            <a:ext cx="9365731" cy="562122"/>
          </a:xfrm>
          <a:prstGeom prst="rect">
            <a:avLst/>
          </a:prstGeom>
          <a:noFill/>
          <a:ln w="9525">
            <a:noFill/>
            <a:miter lim="800000"/>
            <a:headEnd/>
            <a:tailEnd/>
          </a:ln>
          <a:effectLst/>
        </p:spPr>
        <p:txBody>
          <a:bodyPr vert="horz" wrap="square" lIns="0" tIns="0" rIns="0" bIns="0" numCol="1" spcCol="347472" anchor="t" anchorCtr="0" compatLnSpc="1">
            <a:prstTxWarp prst="textNoShape">
              <a:avLst/>
            </a:prstTxWarp>
          </a:bodyPr>
          <a:lstStyle>
            <a:lvl1pPr marL="0" indent="0" algn="l" rtl="0" eaLnBrk="1" fontAlgn="base" hangingPunct="1">
              <a:lnSpc>
                <a:spcPct val="100000"/>
              </a:lnSpc>
              <a:spcBef>
                <a:spcPts val="0"/>
              </a:spcBef>
              <a:spcAft>
                <a:spcPts val="0"/>
              </a:spcAft>
              <a:buClr>
                <a:schemeClr val="accent1"/>
              </a:buClr>
              <a:buSzPct val="90000"/>
              <a:buFont typeface="Arial"/>
              <a:buNone/>
              <a:defRPr sz="1000" b="0">
                <a:solidFill>
                  <a:schemeClr val="tx1"/>
                </a:solidFill>
                <a:latin typeface="+mn-lt"/>
                <a:ea typeface="+mn-ea"/>
                <a:cs typeface="+mn-cs"/>
              </a:defRPr>
            </a:lvl1pPr>
            <a:lvl2pPr marL="236685" indent="0" algn="l" rtl="0" eaLnBrk="1" fontAlgn="base" hangingPunct="1">
              <a:lnSpc>
                <a:spcPct val="120000"/>
              </a:lnSpc>
              <a:spcBef>
                <a:spcPts val="0"/>
              </a:spcBef>
              <a:spcAft>
                <a:spcPts val="1260"/>
              </a:spcAft>
              <a:buClr>
                <a:schemeClr val="accent1"/>
              </a:buClr>
              <a:buSzPct val="90000"/>
              <a:buFont typeface="Arial"/>
              <a:buNone/>
              <a:defRPr sz="1575" b="0">
                <a:solidFill>
                  <a:schemeClr val="tx1"/>
                </a:solidFill>
                <a:latin typeface="+mn-lt"/>
              </a:defRPr>
            </a:lvl2pPr>
            <a:lvl3pPr marL="481703"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defRPr>
            </a:lvl3pPr>
            <a:lvl4pPr marL="720054"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cs typeface="Arial" charset="0"/>
              </a:defRPr>
            </a:lvl4pPr>
            <a:lvl5pPr marL="956739" indent="0" algn="l" rtl="0" eaLnBrk="1" fontAlgn="base" hangingPunct="1">
              <a:lnSpc>
                <a:spcPct val="120000"/>
              </a:lnSpc>
              <a:spcBef>
                <a:spcPts val="0"/>
              </a:spcBef>
              <a:spcAft>
                <a:spcPts val="1260"/>
              </a:spcAft>
              <a:buClr>
                <a:schemeClr val="accent1"/>
              </a:buClr>
              <a:buSzPct val="90000"/>
              <a:buFont typeface="Arial"/>
              <a:buNone/>
              <a:defRPr sz="1260" b="0">
                <a:solidFill>
                  <a:schemeClr val="tx1"/>
                </a:solidFill>
                <a:latin typeface="+mn-lt"/>
                <a:cs typeface="Arial" charset="0"/>
              </a:defRPr>
            </a:lvl5pPr>
            <a:lvl6pPr marL="2166828"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6pPr>
            <a:lvl7pPr marL="264686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7pPr>
            <a:lvl8pPr marL="3126900"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8pPr>
            <a:lvl9pPr marL="360693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9pPr>
          </a:lstStyle>
          <a:p>
            <a:r>
              <a:rPr lang="en-US" kern="0" baseline="30000" dirty="0">
                <a:solidFill>
                  <a:srgbClr val="000000"/>
                </a:solidFill>
                <a:latin typeface="Arial" panose="020B0604020202020204" pitchFamily="34" charset="0"/>
              </a:rPr>
              <a:t>1</a:t>
            </a:r>
            <a:r>
              <a:rPr lang="en-US" kern="0" dirty="0">
                <a:solidFill>
                  <a:srgbClr val="000000"/>
                </a:solidFill>
                <a:latin typeface="Arial" panose="020B0604020202020204" pitchFamily="34" charset="0"/>
              </a:rPr>
              <a:t>https://www.prnewswire.com/news-releases/survey-professional-development-is-key-to-retaining-talent-but-people-of-color-report-less-access-301580611.html</a:t>
            </a:r>
          </a:p>
          <a:p>
            <a:r>
              <a:rPr lang="en-US" kern="0" baseline="30000" dirty="0">
                <a:solidFill>
                  <a:srgbClr val="000000"/>
                </a:solidFill>
                <a:latin typeface="Arial" panose="020B0604020202020204" pitchFamily="34" charset="0"/>
              </a:rPr>
              <a:t>2</a:t>
            </a:r>
            <a:r>
              <a:rPr lang="en-US" dirty="0">
                <a:solidFill>
                  <a:srgbClr val="000000"/>
                </a:solidFill>
                <a:latin typeface="Arial" panose="020B0604020202020204" pitchFamily="34" charset="0"/>
              </a:rPr>
              <a:t>https://www.gallup.com/workplace/247391/fixable-problem-costs-businesses-trillion.aspx</a:t>
            </a:r>
            <a:endParaRPr lang="en-US" sz="1000" dirty="0">
              <a:solidFill>
                <a:srgbClr val="000000"/>
              </a:solidFill>
              <a:latin typeface="Arial" panose="020B0604020202020204" pitchFamily="34" charset="0"/>
            </a:endParaRPr>
          </a:p>
          <a:p>
            <a:r>
              <a:rPr lang="en-US" baseline="30000" dirty="0"/>
              <a:t>3</a:t>
            </a:r>
            <a:r>
              <a:rPr lang="en-US" dirty="0"/>
              <a:t>https://learning.linkedin.com/resources/workplace-learning-report</a:t>
            </a:r>
          </a:p>
          <a:p>
            <a:endParaRPr lang="en-US" kern="0" dirty="0">
              <a:solidFill>
                <a:srgbClr val="000000"/>
              </a:solidFill>
              <a:latin typeface="Arial" panose="020B0604020202020204" pitchFamily="34" charset="0"/>
            </a:endParaRPr>
          </a:p>
          <a:p>
            <a:endParaRPr lang="en-US" kern="0" dirty="0">
              <a:solidFill>
                <a:srgbClr val="000000"/>
              </a:solidFill>
              <a:latin typeface="Arial" panose="020B0604020202020204" pitchFamily="34" charset="0"/>
            </a:endParaRPr>
          </a:p>
          <a:p>
            <a:endParaRPr lang="en-US" kern="0" dirty="0"/>
          </a:p>
        </p:txBody>
      </p:sp>
    </p:spTree>
    <p:extLst>
      <p:ext uri="{BB962C8B-B14F-4D97-AF65-F5344CB8AC3E}">
        <p14:creationId xmlns:p14="http://schemas.microsoft.com/office/powerpoint/2010/main" val="351343678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53B541B-9500-57C3-0743-4897AF4743AC}"/>
              </a:ext>
            </a:extLst>
          </p:cNvPr>
          <p:cNvSpPr txBox="1"/>
          <p:nvPr/>
        </p:nvSpPr>
        <p:spPr>
          <a:xfrm>
            <a:off x="7021902" y="1302589"/>
            <a:ext cx="4252823" cy="3830128"/>
          </a:xfrm>
          <a:prstGeom prst="rect">
            <a:avLst/>
          </a:prstGeom>
          <a:solidFill>
            <a:srgbClr val="EAE6E2"/>
          </a:solidFill>
          <a:ln w="28575">
            <a:solidFill>
              <a:schemeClr val="tx2"/>
            </a:solidFill>
          </a:ln>
        </p:spPr>
        <p:txBody>
          <a:bodyPr wrap="square" rtlCol="0">
            <a:spAutoFit/>
          </a:bodyPr>
          <a:lstStyle/>
          <a:p>
            <a:endParaRPr lang="en-US" dirty="0"/>
          </a:p>
        </p:txBody>
      </p:sp>
      <p:sp>
        <p:nvSpPr>
          <p:cNvPr id="2" name="Title 1"/>
          <p:cNvSpPr>
            <a:spLocks noGrp="1"/>
          </p:cNvSpPr>
          <p:nvPr>
            <p:ph type="title"/>
          </p:nvPr>
        </p:nvSpPr>
        <p:spPr/>
        <p:txBody>
          <a:bodyPr/>
          <a:lstStyle/>
          <a:p>
            <a:r>
              <a:rPr lang="en-US" dirty="0"/>
              <a:t>Closing the Knowledge Gap</a:t>
            </a:r>
          </a:p>
        </p:txBody>
      </p:sp>
      <p:sp>
        <p:nvSpPr>
          <p:cNvPr id="3" name="Slide Number Placeholder 2"/>
          <p:cNvSpPr>
            <a:spLocks noGrp="1"/>
          </p:cNvSpPr>
          <p:nvPr>
            <p:ph type="sldNum" sz="quarter" idx="4294967295"/>
          </p:nvPr>
        </p:nvSpPr>
        <p:spPr/>
        <p:txBody>
          <a:bodyPr/>
          <a:lstStyle/>
          <a:p>
            <a:fld id="{FA06F0F5-DF6A-4E0E-AC03-6B0D0B0A1300}" type="slidenum">
              <a:rPr lang="en-US" sz="900" smtClean="0"/>
              <a:pPr/>
              <a:t>45</a:t>
            </a:fld>
            <a:endParaRPr lang="en-US" sz="900" dirty="0"/>
          </a:p>
        </p:txBody>
      </p:sp>
      <p:sp>
        <p:nvSpPr>
          <p:cNvPr id="5" name="Rectangle 4"/>
          <p:cNvSpPr/>
          <p:nvPr/>
        </p:nvSpPr>
        <p:spPr>
          <a:xfrm>
            <a:off x="310396" y="6177776"/>
            <a:ext cx="9246558" cy="661720"/>
          </a:xfrm>
          <a:prstGeom prst="rect">
            <a:avLst/>
          </a:prstGeom>
        </p:spPr>
        <p:txBody>
          <a:bodyPr wrap="square">
            <a:spAutoFit/>
          </a:bodyPr>
          <a:lstStyle/>
          <a:p>
            <a:r>
              <a:rPr lang="en-US" sz="900" baseline="30000" dirty="0"/>
              <a:t>4</a:t>
            </a:r>
            <a:r>
              <a:rPr lang="en-US" sz="900" dirty="0"/>
              <a:t>https://www.gallup.com/workplace/393395/world-workplace-broken-fix.aspx</a:t>
            </a:r>
          </a:p>
          <a:p>
            <a:r>
              <a:rPr lang="en-US" sz="900" baseline="30000" dirty="0"/>
              <a:t>5</a:t>
            </a:r>
            <a:r>
              <a:rPr lang="en-US" sz="900" dirty="0"/>
              <a:t>https://www.shrm.org/hr-today/trends-and-forecasting/research-and-surveys/Documents/2022%20Workplace%20Learning%20and%20Development%20Trends%20Report.pdf</a:t>
            </a:r>
          </a:p>
          <a:p>
            <a:r>
              <a:rPr lang="en-US" sz="900" baseline="30000" dirty="0"/>
              <a:t>6</a:t>
            </a:r>
            <a:r>
              <a:rPr lang="en-US" sz="900" dirty="0"/>
              <a:t>LOMA Member Survey, 2022</a:t>
            </a:r>
          </a:p>
          <a:p>
            <a:endParaRPr lang="en-US" sz="1000" dirty="0"/>
          </a:p>
        </p:txBody>
      </p:sp>
      <p:sp>
        <p:nvSpPr>
          <p:cNvPr id="13" name="Rectangle 12"/>
          <p:cNvSpPr/>
          <p:nvPr/>
        </p:nvSpPr>
        <p:spPr>
          <a:xfrm>
            <a:off x="7635055" y="3132862"/>
            <a:ext cx="3146927" cy="1256306"/>
          </a:xfrm>
          <a:prstGeom prst="rect">
            <a:avLst/>
          </a:prstGeom>
        </p:spPr>
        <p:txBody>
          <a:bodyPr wrap="square">
            <a:spAutoFit/>
          </a:bodyPr>
          <a:lstStyle/>
          <a:p>
            <a:pPr>
              <a:lnSpc>
                <a:spcPct val="107000"/>
              </a:lnSpc>
              <a:spcAft>
                <a:spcPts val="800"/>
              </a:spcAft>
            </a:pPr>
            <a:r>
              <a:rPr lang="en-US" dirty="0">
                <a:ea typeface="Calibri" panose="020F0502020204030204" pitchFamily="34" charset="0"/>
                <a:cs typeface="Times New Roman" panose="02020603050405020304" pitchFamily="18" charset="0"/>
              </a:rPr>
              <a:t>of learners believe </a:t>
            </a:r>
            <a:r>
              <a:rPr lang="en-US" b="1" dirty="0">
                <a:ea typeface="Calibri" panose="020F0502020204030204" pitchFamily="34" charset="0"/>
                <a:cs typeface="Times New Roman" panose="02020603050405020304" pitchFamily="18" charset="0"/>
              </a:rPr>
              <a:t>LOMA courses are a good preparation for the future of work.</a:t>
            </a:r>
            <a:r>
              <a:rPr lang="en-US" baseline="30000" dirty="0">
                <a:ea typeface="Calibri" panose="020F0502020204030204" pitchFamily="34" charset="0"/>
                <a:cs typeface="Times New Roman" panose="02020603050405020304" pitchFamily="18" charset="0"/>
              </a:rPr>
              <a:t>6</a:t>
            </a:r>
            <a:r>
              <a:rPr lang="en-US" dirty="0">
                <a:ea typeface="Calibri" panose="020F0502020204030204" pitchFamily="34" charset="0"/>
                <a:cs typeface="Times New Roman" panose="02020603050405020304" pitchFamily="18" charset="0"/>
              </a:rPr>
              <a:t> </a:t>
            </a:r>
            <a:endParaRPr lang="en-US" sz="1600" dirty="0">
              <a:effectLst/>
              <a:ea typeface="Calibri" panose="020F0502020204030204" pitchFamily="34" charset="0"/>
              <a:cs typeface="Times New Roman" panose="02020603050405020304" pitchFamily="18" charset="0"/>
            </a:endParaRPr>
          </a:p>
        </p:txBody>
      </p:sp>
      <p:sp>
        <p:nvSpPr>
          <p:cNvPr id="16" name="TextBox 15">
            <a:extLst>
              <a:ext uri="{FF2B5EF4-FFF2-40B4-BE49-F238E27FC236}">
                <a16:creationId xmlns:a16="http://schemas.microsoft.com/office/drawing/2014/main" id="{2894B0F0-6942-52B5-3C72-31D2B9743859}"/>
              </a:ext>
            </a:extLst>
          </p:cNvPr>
          <p:cNvSpPr txBox="1"/>
          <p:nvPr/>
        </p:nvSpPr>
        <p:spPr>
          <a:xfrm>
            <a:off x="2413160" y="3771268"/>
            <a:ext cx="3516402" cy="1256306"/>
          </a:xfrm>
          <a:prstGeom prst="rect">
            <a:avLst/>
          </a:prstGeom>
          <a:noFill/>
        </p:spPr>
        <p:txBody>
          <a:bodyPr wrap="square">
            <a:spAutoFit/>
          </a:bodyPr>
          <a:lstStyle/>
          <a:p>
            <a:pPr marL="0" marR="0">
              <a:lnSpc>
                <a:spcPct val="107000"/>
              </a:lnSpc>
              <a:spcBef>
                <a:spcPts val="0"/>
              </a:spcBef>
              <a:spcAft>
                <a:spcPts val="800"/>
              </a:spcAft>
              <a:tabLst>
                <a:tab pos="744220" algn="l"/>
              </a:tabLst>
            </a:pPr>
            <a:r>
              <a:rPr lang="en-US" sz="1800" dirty="0">
                <a:effectLst/>
                <a:ea typeface="Calibri" panose="020F0502020204030204" pitchFamily="34" charset="0"/>
                <a:cs typeface="Times New Roman" panose="02020603050405020304" pitchFamily="18" charset="0"/>
              </a:rPr>
              <a:t>76% of employees are more likely to </a:t>
            </a:r>
            <a:r>
              <a:rPr lang="en-US" sz="1800" b="1" dirty="0">
                <a:effectLst/>
                <a:ea typeface="Calibri" panose="020F0502020204030204" pitchFamily="34" charset="0"/>
                <a:cs typeface="Times New Roman" panose="02020603050405020304" pitchFamily="18" charset="0"/>
              </a:rPr>
              <a:t>stay with a company that offers continuous training</a:t>
            </a:r>
            <a:r>
              <a:rPr lang="en-US" sz="1800" dirty="0">
                <a:effectLst/>
                <a:ea typeface="Calibri" panose="020F0502020204030204" pitchFamily="34" charset="0"/>
                <a:cs typeface="Times New Roman" panose="02020603050405020304" pitchFamily="18" charset="0"/>
              </a:rPr>
              <a:t>.</a:t>
            </a:r>
            <a:r>
              <a:rPr lang="en-US" baseline="30000" dirty="0">
                <a:ea typeface="Calibri" panose="020F0502020204030204" pitchFamily="34" charset="0"/>
                <a:cs typeface="Times New Roman" panose="02020603050405020304" pitchFamily="18" charset="0"/>
              </a:rPr>
              <a:t>5</a:t>
            </a:r>
            <a:endParaRPr lang="en-US" sz="1800" dirty="0">
              <a:effectLst/>
              <a:ea typeface="Calibri" panose="020F0502020204030204" pitchFamily="34" charset="0"/>
              <a:cs typeface="Times New Roman" panose="02020603050405020304" pitchFamily="18" charset="0"/>
            </a:endParaRPr>
          </a:p>
        </p:txBody>
      </p:sp>
      <p:sp>
        <p:nvSpPr>
          <p:cNvPr id="20" name="TextBox 19">
            <a:extLst>
              <a:ext uri="{FF2B5EF4-FFF2-40B4-BE49-F238E27FC236}">
                <a16:creationId xmlns:a16="http://schemas.microsoft.com/office/drawing/2014/main" id="{C585E4E3-9D16-9583-73C9-CFDC4B290E87}"/>
              </a:ext>
            </a:extLst>
          </p:cNvPr>
          <p:cNvSpPr txBox="1"/>
          <p:nvPr/>
        </p:nvSpPr>
        <p:spPr>
          <a:xfrm>
            <a:off x="2413160" y="1449985"/>
            <a:ext cx="3516402" cy="1256306"/>
          </a:xfrm>
          <a:prstGeom prst="rect">
            <a:avLst/>
          </a:prstGeom>
          <a:noFill/>
        </p:spPr>
        <p:txBody>
          <a:bodyPr wrap="square">
            <a:spAutoFit/>
          </a:bodyPr>
          <a:lstStyle/>
          <a:p>
            <a:pPr>
              <a:lnSpc>
                <a:spcPct val="107000"/>
              </a:lnSpc>
              <a:spcAft>
                <a:spcPts val="800"/>
              </a:spcAft>
            </a:pPr>
            <a:r>
              <a:rPr lang="en-US" dirty="0">
                <a:ea typeface="Calibri" panose="020F0502020204030204" pitchFamily="34" charset="0"/>
                <a:cs typeface="Times New Roman" panose="02020603050405020304" pitchFamily="18" charset="0"/>
              </a:rPr>
              <a:t>Businesses with </a:t>
            </a:r>
            <a:r>
              <a:rPr lang="en-US" b="1" dirty="0">
                <a:ea typeface="Calibri" panose="020F0502020204030204" pitchFamily="34" charset="0"/>
                <a:cs typeface="Times New Roman" panose="02020603050405020304" pitchFamily="18" charset="0"/>
              </a:rPr>
              <a:t>engaged workers </a:t>
            </a:r>
            <a:r>
              <a:rPr lang="en-US" dirty="0">
                <a:ea typeface="Calibri" panose="020F0502020204030204" pitchFamily="34" charset="0"/>
                <a:cs typeface="Times New Roman" panose="02020603050405020304" pitchFamily="18" charset="0"/>
              </a:rPr>
              <a:t>have </a:t>
            </a:r>
            <a:r>
              <a:rPr lang="en-US" b="1" dirty="0">
                <a:ea typeface="Calibri" panose="020F0502020204030204" pitchFamily="34" charset="0"/>
                <a:cs typeface="Times New Roman" panose="02020603050405020304" pitchFamily="18" charset="0"/>
              </a:rPr>
              <a:t>23% higher profit </a:t>
            </a:r>
            <a:r>
              <a:rPr lang="en-US" dirty="0">
                <a:ea typeface="Calibri" panose="020F0502020204030204" pitchFamily="34" charset="0"/>
                <a:cs typeface="Times New Roman" panose="02020603050405020304" pitchFamily="18" charset="0"/>
              </a:rPr>
              <a:t>compared with business units with disengaged workers.</a:t>
            </a:r>
            <a:r>
              <a:rPr lang="en-US" sz="1600" baseline="30000" dirty="0">
                <a:ea typeface="Calibri" panose="020F0502020204030204" pitchFamily="34" charset="0"/>
                <a:cs typeface="Times New Roman" panose="02020603050405020304" pitchFamily="18" charset="0"/>
              </a:rPr>
              <a:t>4</a:t>
            </a:r>
            <a:endParaRPr lang="en-US" sz="1600" dirty="0">
              <a:effectLst/>
              <a:ea typeface="Calibri" panose="020F0502020204030204" pitchFamily="34" charset="0"/>
              <a:cs typeface="Times New Roman" panose="02020603050405020304" pitchFamily="18" charset="0"/>
            </a:endParaRPr>
          </a:p>
        </p:txBody>
      </p:sp>
      <p:pic>
        <p:nvPicPr>
          <p:cNvPr id="2050" name="Picture 2" descr="Picture">
            <a:extLst>
              <a:ext uri="{FF2B5EF4-FFF2-40B4-BE49-F238E27FC236}">
                <a16:creationId xmlns:a16="http://schemas.microsoft.com/office/drawing/2014/main" id="{C0EAF832-4E14-A2E3-D475-CA8940E1CD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596" y="3883408"/>
            <a:ext cx="1032025" cy="103202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1" name="Chart 20">
            <a:extLst>
              <a:ext uri="{FF2B5EF4-FFF2-40B4-BE49-F238E27FC236}">
                <a16:creationId xmlns:a16="http://schemas.microsoft.com/office/drawing/2014/main" id="{16AFFE7B-9780-5A75-FCD7-51E4F687F4E0}"/>
              </a:ext>
            </a:extLst>
          </p:cNvPr>
          <p:cNvGraphicFramePr/>
          <p:nvPr/>
        </p:nvGraphicFramePr>
        <p:xfrm>
          <a:off x="8234651" y="1589040"/>
          <a:ext cx="1947734" cy="1564805"/>
        </p:xfrm>
        <a:graphic>
          <a:graphicData uri="http://schemas.openxmlformats.org/drawingml/2006/chart">
            <c:chart xmlns:c="http://schemas.openxmlformats.org/drawingml/2006/chart" xmlns:r="http://schemas.openxmlformats.org/officeDocument/2006/relationships" r:id="rId4"/>
          </a:graphicData>
        </a:graphic>
      </p:graphicFrame>
      <p:pic>
        <p:nvPicPr>
          <p:cNvPr id="2052" name="Picture 4" descr="Picture">
            <a:extLst>
              <a:ext uri="{FF2B5EF4-FFF2-40B4-BE49-F238E27FC236}">
                <a16:creationId xmlns:a16="http://schemas.microsoft.com/office/drawing/2014/main" id="{299EBB91-1D71-55F4-D23B-79726BA3992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2161" y="1549832"/>
            <a:ext cx="972503" cy="10566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287384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prstGeom prst="rect">
            <a:avLst/>
          </a:prstGeom>
        </p:spPr>
        <p:txBody>
          <a:bodyPr>
            <a:normAutofit/>
          </a:bodyPr>
          <a:lstStyle/>
          <a:p>
            <a:r>
              <a:rPr lang="en-US" sz="3200" dirty="0"/>
              <a:t>A Complete Industry Talent Partner</a:t>
            </a:r>
          </a:p>
        </p:txBody>
      </p:sp>
      <p:grpSp>
        <p:nvGrpSpPr>
          <p:cNvPr id="15" name="Group 14"/>
          <p:cNvGrpSpPr/>
          <p:nvPr/>
        </p:nvGrpSpPr>
        <p:grpSpPr>
          <a:xfrm>
            <a:off x="4311433" y="978693"/>
            <a:ext cx="3419474" cy="2974182"/>
            <a:chOff x="4386263" y="2578893"/>
            <a:chExt cx="3419474" cy="2974182"/>
          </a:xfrm>
        </p:grpSpPr>
        <p:sp>
          <p:nvSpPr>
            <p:cNvPr id="17" name="Rectangle 16"/>
            <p:cNvSpPr/>
            <p:nvPr/>
          </p:nvSpPr>
          <p:spPr>
            <a:xfrm>
              <a:off x="4386263" y="3428999"/>
              <a:ext cx="3419474" cy="2124076"/>
            </a:xfrm>
            <a:prstGeom prst="rect">
              <a:avLst/>
            </a:prstGeom>
            <a:solidFill>
              <a:srgbClr val="004C9D"/>
            </a:solidFill>
            <a:ln>
              <a:solidFill>
                <a:srgbClr val="004C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5436393" y="2578893"/>
              <a:ext cx="1319213" cy="1319213"/>
            </a:xfrm>
            <a:prstGeom prst="ellipse">
              <a:avLst/>
            </a:prstGeom>
            <a:solidFill>
              <a:schemeClr val="bg1"/>
            </a:solidFill>
            <a:ln>
              <a:solidFill>
                <a:srgbClr val="004C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8" descr="Pictur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39856" y="2795107"/>
              <a:ext cx="712287" cy="841062"/>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p:cNvSpPr txBox="1"/>
            <p:nvPr/>
          </p:nvSpPr>
          <p:spPr>
            <a:xfrm>
              <a:off x="4529137" y="4114800"/>
              <a:ext cx="3133725" cy="1200329"/>
            </a:xfrm>
            <a:prstGeom prst="rect">
              <a:avLst/>
            </a:prstGeom>
            <a:noFill/>
          </p:spPr>
          <p:txBody>
            <a:bodyPr wrap="square" rtlCol="0">
              <a:spAutoFit/>
            </a:bodyPr>
            <a:lstStyle/>
            <a:p>
              <a:pPr algn="ctr"/>
              <a:r>
                <a:rPr lang="en-US" sz="2400" b="1" dirty="0">
                  <a:solidFill>
                    <a:schemeClr val="bg1"/>
                  </a:solidFill>
                </a:rPr>
                <a:t>Develop and Retain</a:t>
              </a:r>
            </a:p>
            <a:p>
              <a:pPr algn="ctr"/>
              <a:r>
                <a:rPr lang="en-US" sz="2400" b="1" dirty="0">
                  <a:solidFill>
                    <a:srgbClr val="F9C606"/>
                  </a:solidFill>
                </a:rPr>
                <a:t>Talent Mobility Suite</a:t>
              </a:r>
            </a:p>
            <a:p>
              <a:pPr algn="ctr"/>
              <a:r>
                <a:rPr lang="en-US" sz="2400" b="1" dirty="0">
                  <a:solidFill>
                    <a:srgbClr val="004C9D"/>
                  </a:solidFill>
                </a:rPr>
                <a:t> </a:t>
              </a:r>
            </a:p>
          </p:txBody>
        </p:sp>
      </p:grpSp>
      <p:grpSp>
        <p:nvGrpSpPr>
          <p:cNvPr id="16" name="Group 15"/>
          <p:cNvGrpSpPr/>
          <p:nvPr/>
        </p:nvGrpSpPr>
        <p:grpSpPr>
          <a:xfrm>
            <a:off x="7962901" y="978693"/>
            <a:ext cx="3419474" cy="2974182"/>
            <a:chOff x="7962901" y="2578893"/>
            <a:chExt cx="3419474" cy="2974182"/>
          </a:xfrm>
        </p:grpSpPr>
        <p:sp>
          <p:nvSpPr>
            <p:cNvPr id="31" name="Rectangle 30"/>
            <p:cNvSpPr/>
            <p:nvPr/>
          </p:nvSpPr>
          <p:spPr>
            <a:xfrm>
              <a:off x="7962901" y="3428999"/>
              <a:ext cx="3419474" cy="2124076"/>
            </a:xfrm>
            <a:prstGeom prst="rect">
              <a:avLst/>
            </a:prstGeom>
            <a:solidFill>
              <a:srgbClr val="004C9D"/>
            </a:solidFill>
            <a:ln>
              <a:solidFill>
                <a:srgbClr val="004C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7991474" y="3924300"/>
              <a:ext cx="3371519" cy="1569660"/>
            </a:xfrm>
            <a:prstGeom prst="rect">
              <a:avLst/>
            </a:prstGeom>
            <a:noFill/>
          </p:spPr>
          <p:txBody>
            <a:bodyPr wrap="square" rtlCol="0">
              <a:spAutoFit/>
            </a:bodyPr>
            <a:lstStyle/>
            <a:p>
              <a:pPr algn="ctr"/>
              <a:r>
                <a:rPr lang="en-US" sz="2400" b="1" dirty="0">
                  <a:solidFill>
                    <a:schemeClr val="bg1"/>
                  </a:solidFill>
                </a:rPr>
                <a:t>Deepen Executive Bench Strength</a:t>
              </a:r>
            </a:p>
            <a:p>
              <a:pPr algn="ctr"/>
              <a:r>
                <a:rPr lang="en-US" sz="2400" b="1" dirty="0">
                  <a:solidFill>
                    <a:srgbClr val="F9C606"/>
                  </a:solidFill>
                </a:rPr>
                <a:t>Strategic Leadership Experience</a:t>
              </a:r>
            </a:p>
          </p:txBody>
        </p:sp>
        <p:sp>
          <p:nvSpPr>
            <p:cNvPr id="34" name="Oval 33"/>
            <p:cNvSpPr/>
            <p:nvPr/>
          </p:nvSpPr>
          <p:spPr>
            <a:xfrm>
              <a:off x="8979693" y="2578893"/>
              <a:ext cx="1319213" cy="1319213"/>
            </a:xfrm>
            <a:prstGeom prst="ellipse">
              <a:avLst/>
            </a:prstGeom>
            <a:solidFill>
              <a:schemeClr val="bg1"/>
            </a:solidFill>
            <a:ln>
              <a:solidFill>
                <a:srgbClr val="004C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Picture 6" descr="Picture"/>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229724" y="2789464"/>
              <a:ext cx="828676" cy="82051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4" name="Group 13"/>
          <p:cNvGrpSpPr/>
          <p:nvPr/>
        </p:nvGrpSpPr>
        <p:grpSpPr>
          <a:xfrm>
            <a:off x="441724" y="978693"/>
            <a:ext cx="3419474" cy="2974182"/>
            <a:chOff x="804863" y="2578893"/>
            <a:chExt cx="3419474" cy="2974182"/>
          </a:xfrm>
        </p:grpSpPr>
        <p:sp>
          <p:nvSpPr>
            <p:cNvPr id="36" name="Rectangle 35"/>
            <p:cNvSpPr/>
            <p:nvPr/>
          </p:nvSpPr>
          <p:spPr>
            <a:xfrm>
              <a:off x="804863" y="3428999"/>
              <a:ext cx="3419474" cy="2124076"/>
            </a:xfrm>
            <a:prstGeom prst="rect">
              <a:avLst/>
            </a:prstGeom>
            <a:solidFill>
              <a:srgbClr val="004C9D"/>
            </a:solidFill>
            <a:ln>
              <a:solidFill>
                <a:srgbClr val="004C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1854993" y="2578893"/>
              <a:ext cx="1319213" cy="1319213"/>
            </a:xfrm>
            <a:prstGeom prst="ellipse">
              <a:avLst/>
            </a:prstGeom>
            <a:solidFill>
              <a:schemeClr val="bg1"/>
            </a:solidFill>
            <a:ln>
              <a:solidFill>
                <a:srgbClr val="004C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Picture"/>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169609" y="2876550"/>
              <a:ext cx="773615" cy="742824"/>
            </a:xfrm>
            <a:prstGeom prst="rect">
              <a:avLst/>
            </a:prstGeom>
            <a:noFill/>
            <a:extLst>
              <a:ext uri="{909E8E84-426E-40DD-AFC4-6F175D3DCCD1}">
                <a14:hiddenFill xmlns:a14="http://schemas.microsoft.com/office/drawing/2010/main">
                  <a:solidFill>
                    <a:srgbClr val="FFFFFF"/>
                  </a:solidFill>
                </a14:hiddenFill>
              </a:ext>
            </a:extLst>
          </p:spPr>
        </p:pic>
        <p:sp>
          <p:nvSpPr>
            <p:cNvPr id="38" name="TextBox 37"/>
            <p:cNvSpPr txBox="1"/>
            <p:nvPr/>
          </p:nvSpPr>
          <p:spPr>
            <a:xfrm>
              <a:off x="1359517" y="3909482"/>
              <a:ext cx="2374284" cy="1569660"/>
            </a:xfrm>
            <a:prstGeom prst="rect">
              <a:avLst/>
            </a:prstGeom>
            <a:noFill/>
          </p:spPr>
          <p:txBody>
            <a:bodyPr wrap="square" rtlCol="0">
              <a:spAutoFit/>
            </a:bodyPr>
            <a:lstStyle/>
            <a:p>
              <a:pPr algn="ctr"/>
              <a:r>
                <a:rPr lang="en-US" sz="2400" b="1" dirty="0">
                  <a:solidFill>
                    <a:schemeClr val="bg1"/>
                  </a:solidFill>
                </a:rPr>
                <a:t>Onboard Effectively </a:t>
              </a:r>
            </a:p>
            <a:p>
              <a:pPr algn="ctr"/>
              <a:r>
                <a:rPr lang="en-US" sz="2400" b="1" dirty="0">
                  <a:solidFill>
                    <a:srgbClr val="F9C606"/>
                  </a:solidFill>
                </a:rPr>
                <a:t>Accelerate Impact Suite</a:t>
              </a:r>
            </a:p>
          </p:txBody>
        </p:sp>
      </p:grpSp>
      <p:sp>
        <p:nvSpPr>
          <p:cNvPr id="2" name="Arrow: Right 1">
            <a:extLst>
              <a:ext uri="{FF2B5EF4-FFF2-40B4-BE49-F238E27FC236}">
                <a16:creationId xmlns:a16="http://schemas.microsoft.com/office/drawing/2014/main" id="{955D3F91-C5AF-6753-FE19-96F8664B602F}"/>
              </a:ext>
            </a:extLst>
          </p:cNvPr>
          <p:cNvSpPr/>
          <p:nvPr/>
        </p:nvSpPr>
        <p:spPr>
          <a:xfrm>
            <a:off x="3710865" y="2139517"/>
            <a:ext cx="764654" cy="361985"/>
          </a:xfrm>
          <a:prstGeom prst="rightArrow">
            <a:avLst/>
          </a:prstGeom>
          <a:solidFill>
            <a:srgbClr val="EAE6E2"/>
          </a:solidFill>
          <a:ln>
            <a:solidFill>
              <a:srgbClr val="EAE6E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Right 3">
            <a:extLst>
              <a:ext uri="{FF2B5EF4-FFF2-40B4-BE49-F238E27FC236}">
                <a16:creationId xmlns:a16="http://schemas.microsoft.com/office/drawing/2014/main" id="{DC3621C2-845E-C806-738B-C419BB484BF7}"/>
              </a:ext>
            </a:extLst>
          </p:cNvPr>
          <p:cNvSpPr/>
          <p:nvPr/>
        </p:nvSpPr>
        <p:spPr>
          <a:xfrm>
            <a:off x="7361197" y="2139516"/>
            <a:ext cx="764654" cy="361985"/>
          </a:xfrm>
          <a:prstGeom prst="rightArrow">
            <a:avLst/>
          </a:prstGeom>
          <a:solidFill>
            <a:srgbClr val="EAE6E2"/>
          </a:solidFill>
          <a:ln>
            <a:solidFill>
              <a:srgbClr val="EAE6E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3B7ED3DE-041A-C08B-994A-359F1BD0C7F2}"/>
              </a:ext>
            </a:extLst>
          </p:cNvPr>
          <p:cNvSpPr txBox="1"/>
          <p:nvPr/>
        </p:nvSpPr>
        <p:spPr>
          <a:xfrm>
            <a:off x="794622" y="4264081"/>
            <a:ext cx="2293224" cy="338554"/>
          </a:xfrm>
          <a:prstGeom prst="rect">
            <a:avLst/>
          </a:prstGeom>
          <a:noFill/>
        </p:spPr>
        <p:txBody>
          <a:bodyPr wrap="square" rtlCol="0">
            <a:spAutoFit/>
          </a:bodyPr>
          <a:lstStyle/>
          <a:p>
            <a:r>
              <a:rPr lang="en-US" sz="1600" b="1" dirty="0"/>
              <a:t>Certificate Programs</a:t>
            </a:r>
          </a:p>
        </p:txBody>
      </p:sp>
      <p:sp>
        <p:nvSpPr>
          <p:cNvPr id="6" name="Rectangle 5">
            <a:extLst>
              <a:ext uri="{FF2B5EF4-FFF2-40B4-BE49-F238E27FC236}">
                <a16:creationId xmlns:a16="http://schemas.microsoft.com/office/drawing/2014/main" id="{FA5914B2-374C-DF8A-1F32-9A28F1D66F3E}"/>
              </a:ext>
            </a:extLst>
          </p:cNvPr>
          <p:cNvSpPr/>
          <p:nvPr/>
        </p:nvSpPr>
        <p:spPr>
          <a:xfrm>
            <a:off x="1938306" y="4849819"/>
            <a:ext cx="1929438" cy="868507"/>
          </a:xfrm>
          <a:prstGeom prst="rect">
            <a:avLst/>
          </a:prstGeom>
        </p:spPr>
        <p:txBody>
          <a:bodyPr wrap="square">
            <a:spAutoFit/>
          </a:bodyPr>
          <a:lstStyle/>
          <a:p>
            <a:pPr>
              <a:lnSpc>
                <a:spcPct val="107000"/>
              </a:lnSpc>
              <a:spcAft>
                <a:spcPts val="800"/>
              </a:spcAft>
            </a:pPr>
            <a:r>
              <a:rPr lang="en-US" sz="1200" dirty="0">
                <a:latin typeface="+mj-lt"/>
                <a:ea typeface="Calibri" panose="020F0502020204030204" pitchFamily="34" charset="0"/>
                <a:cs typeface="Times New Roman" panose="02020603050405020304" pitchFamily="18" charset="0"/>
              </a:rPr>
              <a:t>Of learners believe LOMA courses are a good preparation for the future of work</a:t>
            </a:r>
            <a:r>
              <a:rPr lang="en-US" sz="1200" baseline="30000" dirty="0">
                <a:latin typeface="+mj-lt"/>
                <a:ea typeface="Calibri" panose="020F0502020204030204" pitchFamily="34" charset="0"/>
                <a:cs typeface="Times New Roman" panose="02020603050405020304" pitchFamily="18" charset="0"/>
              </a:rPr>
              <a:t>7</a:t>
            </a:r>
            <a:r>
              <a:rPr lang="en-US" sz="1200" dirty="0">
                <a:latin typeface="+mj-lt"/>
                <a:ea typeface="Calibri" panose="020F0502020204030204" pitchFamily="34" charset="0"/>
                <a:cs typeface="Times New Roman" panose="02020603050405020304" pitchFamily="18" charset="0"/>
              </a:rPr>
              <a:t> </a:t>
            </a:r>
            <a:endParaRPr lang="en-US" sz="1200" dirty="0">
              <a:effectLst/>
              <a:latin typeface="+mj-lt"/>
              <a:ea typeface="Calibri" panose="020F0502020204030204" pitchFamily="34" charset="0"/>
              <a:cs typeface="Times New Roman" panose="02020603050405020304" pitchFamily="18" charset="0"/>
            </a:endParaRPr>
          </a:p>
        </p:txBody>
      </p:sp>
      <p:graphicFrame>
        <p:nvGraphicFramePr>
          <p:cNvPr id="7" name="Chart 6">
            <a:extLst>
              <a:ext uri="{FF2B5EF4-FFF2-40B4-BE49-F238E27FC236}">
                <a16:creationId xmlns:a16="http://schemas.microsoft.com/office/drawing/2014/main" id="{A4DBE292-520D-AA43-5407-15B2340F5829}"/>
              </a:ext>
            </a:extLst>
          </p:cNvPr>
          <p:cNvGraphicFramePr/>
          <p:nvPr/>
        </p:nvGraphicFramePr>
        <p:xfrm>
          <a:off x="539882" y="4727129"/>
          <a:ext cx="1532101" cy="1424358"/>
        </p:xfrm>
        <a:graphic>
          <a:graphicData uri="http://schemas.openxmlformats.org/drawingml/2006/chart">
            <c:chart xmlns:c="http://schemas.openxmlformats.org/drawingml/2006/chart" xmlns:r="http://schemas.openxmlformats.org/officeDocument/2006/relationships" r:id="rId6"/>
          </a:graphicData>
        </a:graphic>
      </p:graphicFrame>
      <p:sp>
        <p:nvSpPr>
          <p:cNvPr id="8" name="TextBox 7">
            <a:extLst>
              <a:ext uri="{FF2B5EF4-FFF2-40B4-BE49-F238E27FC236}">
                <a16:creationId xmlns:a16="http://schemas.microsoft.com/office/drawing/2014/main" id="{67BBED58-225E-FC99-3256-53CBDD0DDFA2}"/>
              </a:ext>
            </a:extLst>
          </p:cNvPr>
          <p:cNvSpPr txBox="1"/>
          <p:nvPr/>
        </p:nvSpPr>
        <p:spPr>
          <a:xfrm>
            <a:off x="4488011" y="4264081"/>
            <a:ext cx="2886262" cy="338554"/>
          </a:xfrm>
          <a:prstGeom prst="rect">
            <a:avLst/>
          </a:prstGeom>
          <a:noFill/>
        </p:spPr>
        <p:txBody>
          <a:bodyPr wrap="square" rtlCol="0">
            <a:spAutoFit/>
          </a:bodyPr>
          <a:lstStyle/>
          <a:p>
            <a:pPr algn="ctr"/>
            <a:r>
              <a:rPr lang="en-US" sz="1600" b="1" dirty="0"/>
              <a:t>Professional Designations</a:t>
            </a:r>
          </a:p>
        </p:txBody>
      </p:sp>
      <p:graphicFrame>
        <p:nvGraphicFramePr>
          <p:cNvPr id="9" name="Chart 8">
            <a:extLst>
              <a:ext uri="{FF2B5EF4-FFF2-40B4-BE49-F238E27FC236}">
                <a16:creationId xmlns:a16="http://schemas.microsoft.com/office/drawing/2014/main" id="{4FACDE3E-CE66-B272-4B9B-7C91351B83A3}"/>
              </a:ext>
            </a:extLst>
          </p:cNvPr>
          <p:cNvGraphicFramePr/>
          <p:nvPr/>
        </p:nvGraphicFramePr>
        <p:xfrm>
          <a:off x="4475519" y="4727129"/>
          <a:ext cx="1532101" cy="1424358"/>
        </p:xfrm>
        <a:graphic>
          <a:graphicData uri="http://schemas.openxmlformats.org/drawingml/2006/chart">
            <c:chart xmlns:c="http://schemas.openxmlformats.org/drawingml/2006/chart" xmlns:r="http://schemas.openxmlformats.org/officeDocument/2006/relationships" r:id="rId7"/>
          </a:graphicData>
        </a:graphic>
      </p:graphicFrame>
      <p:sp>
        <p:nvSpPr>
          <p:cNvPr id="10" name="Rectangle 9">
            <a:extLst>
              <a:ext uri="{FF2B5EF4-FFF2-40B4-BE49-F238E27FC236}">
                <a16:creationId xmlns:a16="http://schemas.microsoft.com/office/drawing/2014/main" id="{31AE64D5-F7D1-37CC-71D8-1B06CC1C43F7}"/>
              </a:ext>
            </a:extLst>
          </p:cNvPr>
          <p:cNvSpPr/>
          <p:nvPr/>
        </p:nvSpPr>
        <p:spPr>
          <a:xfrm>
            <a:off x="5872833" y="4942635"/>
            <a:ext cx="1557102" cy="868507"/>
          </a:xfrm>
          <a:prstGeom prst="rect">
            <a:avLst/>
          </a:prstGeom>
        </p:spPr>
        <p:txBody>
          <a:bodyPr wrap="square">
            <a:spAutoFit/>
          </a:bodyPr>
          <a:lstStyle/>
          <a:p>
            <a:pPr>
              <a:lnSpc>
                <a:spcPct val="107000"/>
              </a:lnSpc>
              <a:spcAft>
                <a:spcPts val="800"/>
              </a:spcAft>
            </a:pPr>
            <a:r>
              <a:rPr lang="en-US" sz="1200" dirty="0">
                <a:latin typeface="+mj-lt"/>
                <a:cs typeface="Calibri" panose="020F0502020204030204" pitchFamily="34" charset="0"/>
              </a:rPr>
              <a:t>Of learners say it’s a strong foundation in industry concepts</a:t>
            </a:r>
            <a:r>
              <a:rPr lang="en-US" sz="1200" baseline="30000" dirty="0">
                <a:latin typeface="+mj-lt"/>
                <a:ea typeface="Calibri" panose="020F0502020204030204" pitchFamily="34" charset="0"/>
                <a:cs typeface="Calibri" panose="020F0502020204030204" pitchFamily="34" charset="0"/>
              </a:rPr>
              <a:t>8</a:t>
            </a:r>
            <a:endParaRPr lang="en-US" sz="1200" baseline="30000" dirty="0">
              <a:effectLst/>
              <a:latin typeface="+mj-lt"/>
              <a:ea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4A08D2CB-359D-6B9E-2922-273EEC2C9D7E}"/>
              </a:ext>
            </a:extLst>
          </p:cNvPr>
          <p:cNvSpPr txBox="1"/>
          <p:nvPr/>
        </p:nvSpPr>
        <p:spPr>
          <a:xfrm>
            <a:off x="909887" y="6260838"/>
            <a:ext cx="6216072" cy="507831"/>
          </a:xfrm>
          <a:prstGeom prst="rect">
            <a:avLst/>
          </a:prstGeom>
          <a:noFill/>
        </p:spPr>
        <p:txBody>
          <a:bodyPr wrap="square" rtlCol="0">
            <a:spAutoFit/>
          </a:bodyPr>
          <a:lstStyle/>
          <a:p>
            <a:r>
              <a:rPr lang="en-US" sz="900" baseline="30000" dirty="0"/>
              <a:t>7</a:t>
            </a:r>
            <a:r>
              <a:rPr lang="en-US" sz="900" dirty="0"/>
              <a:t>LOMA Member Survey 2022</a:t>
            </a:r>
          </a:p>
          <a:p>
            <a:r>
              <a:rPr lang="en-US" sz="900" baseline="30000" dirty="0"/>
              <a:t>8</a:t>
            </a:r>
            <a:r>
              <a:rPr lang="en-US" sz="900" dirty="0"/>
              <a:t>LOMA Member Survey 2019</a:t>
            </a:r>
          </a:p>
          <a:p>
            <a:r>
              <a:rPr lang="en-US" sz="900" baseline="30000" dirty="0"/>
              <a:t>9</a:t>
            </a:r>
            <a:r>
              <a:rPr lang="en-US" sz="900" dirty="0"/>
              <a:t>Strategic Leadership Experience program evaluation</a:t>
            </a:r>
          </a:p>
        </p:txBody>
      </p:sp>
      <p:sp>
        <p:nvSpPr>
          <p:cNvPr id="12" name="Rectangle 11">
            <a:extLst>
              <a:ext uri="{FF2B5EF4-FFF2-40B4-BE49-F238E27FC236}">
                <a16:creationId xmlns:a16="http://schemas.microsoft.com/office/drawing/2014/main" id="{3AA35D06-E260-04B4-0C71-EA39E92EB5A0}"/>
              </a:ext>
            </a:extLst>
          </p:cNvPr>
          <p:cNvSpPr/>
          <p:nvPr/>
        </p:nvSpPr>
        <p:spPr>
          <a:xfrm>
            <a:off x="8411156" y="4264081"/>
            <a:ext cx="3077004" cy="473271"/>
          </a:xfrm>
          <a:prstGeom prst="rect">
            <a:avLst/>
          </a:prstGeom>
        </p:spPr>
        <p:txBody>
          <a:bodyPr wrap="square">
            <a:spAutoFit/>
          </a:bodyPr>
          <a:lstStyle/>
          <a:p>
            <a:pPr>
              <a:lnSpc>
                <a:spcPct val="107000"/>
              </a:lnSpc>
              <a:spcAft>
                <a:spcPts val="800"/>
              </a:spcAft>
            </a:pPr>
            <a:r>
              <a:rPr lang="en-US" sz="1200" b="1" dirty="0">
                <a:latin typeface="+mj-lt"/>
                <a:cs typeface="Calibri" panose="020F0502020204030204" pitchFamily="34" charset="0"/>
              </a:rPr>
              <a:t>On a scale of 1-5, respondents to the program evaluation rate the program</a:t>
            </a:r>
            <a:r>
              <a:rPr lang="en-US" sz="1200" b="1" baseline="30000" dirty="0">
                <a:latin typeface="+mj-lt"/>
                <a:cs typeface="Calibri" panose="020F0502020204030204" pitchFamily="34" charset="0"/>
              </a:rPr>
              <a:t>9</a:t>
            </a:r>
            <a:r>
              <a:rPr lang="en-US" sz="1200" b="1" dirty="0">
                <a:latin typeface="+mj-lt"/>
                <a:cs typeface="Calibri" panose="020F0502020204030204" pitchFamily="34" charset="0"/>
              </a:rPr>
              <a:t>: </a:t>
            </a:r>
            <a:endParaRPr lang="en-US" sz="1200" b="1" baseline="30000" dirty="0">
              <a:effectLst/>
              <a:latin typeface="+mj-lt"/>
              <a:ea typeface="Calibri" panose="020F0502020204030204" pitchFamily="34" charset="0"/>
              <a:cs typeface="Calibri" panose="020F0502020204030204" pitchFamily="34" charset="0"/>
            </a:endParaRPr>
          </a:p>
        </p:txBody>
      </p:sp>
      <p:sp>
        <p:nvSpPr>
          <p:cNvPr id="21" name="Rectangle 20">
            <a:extLst>
              <a:ext uri="{FF2B5EF4-FFF2-40B4-BE49-F238E27FC236}">
                <a16:creationId xmlns:a16="http://schemas.microsoft.com/office/drawing/2014/main" id="{59658E4A-E0A1-E0FA-3FD1-4C6424D199F3}"/>
              </a:ext>
            </a:extLst>
          </p:cNvPr>
          <p:cNvSpPr/>
          <p:nvPr/>
        </p:nvSpPr>
        <p:spPr>
          <a:xfrm>
            <a:off x="9195838" y="5048558"/>
            <a:ext cx="1725124" cy="670889"/>
          </a:xfrm>
          <a:prstGeom prst="rect">
            <a:avLst/>
          </a:prstGeom>
        </p:spPr>
        <p:txBody>
          <a:bodyPr wrap="square">
            <a:spAutoFit/>
          </a:bodyPr>
          <a:lstStyle/>
          <a:p>
            <a:pPr>
              <a:lnSpc>
                <a:spcPct val="107000"/>
              </a:lnSpc>
              <a:spcAft>
                <a:spcPts val="800"/>
              </a:spcAft>
            </a:pPr>
            <a:r>
              <a:rPr lang="en-US" sz="1200" dirty="0">
                <a:latin typeface="+mj-lt"/>
                <a:cs typeface="Calibri" panose="020F0502020204030204" pitchFamily="34" charset="0"/>
              </a:rPr>
              <a:t>Overall rating of the Strategic Leadership Experience program</a:t>
            </a:r>
            <a:endParaRPr lang="en-US" sz="1200" baseline="30000" dirty="0">
              <a:effectLst/>
              <a:latin typeface="+mj-lt"/>
              <a:ea typeface="Calibri" panose="020F0502020204030204" pitchFamily="34" charset="0"/>
              <a:cs typeface="Calibri" panose="020F0502020204030204" pitchFamily="34" charset="0"/>
            </a:endParaRPr>
          </a:p>
        </p:txBody>
      </p:sp>
      <p:sp>
        <p:nvSpPr>
          <p:cNvPr id="23" name="TextBox 24">
            <a:extLst>
              <a:ext uri="{FF2B5EF4-FFF2-40B4-BE49-F238E27FC236}">
                <a16:creationId xmlns:a16="http://schemas.microsoft.com/office/drawing/2014/main" id="{C324F0E5-9E69-BB27-A148-5BE44F8C6899}"/>
              </a:ext>
            </a:extLst>
          </p:cNvPr>
          <p:cNvSpPr txBox="1"/>
          <p:nvPr/>
        </p:nvSpPr>
        <p:spPr>
          <a:xfrm>
            <a:off x="8356777" y="5150386"/>
            <a:ext cx="972546" cy="46723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400" b="1">
                <a:solidFill>
                  <a:schemeClr val="tx2"/>
                </a:solidFill>
              </a:rPr>
              <a:t>4.8</a:t>
            </a:r>
            <a:endParaRPr lang="en-US" sz="2400" b="1" dirty="0">
              <a:solidFill>
                <a:schemeClr val="tx2"/>
              </a:solidFill>
            </a:endParaRPr>
          </a:p>
        </p:txBody>
      </p:sp>
    </p:spTree>
    <p:extLst>
      <p:ext uri="{BB962C8B-B14F-4D97-AF65-F5344CB8AC3E}">
        <p14:creationId xmlns:p14="http://schemas.microsoft.com/office/powerpoint/2010/main" val="280163066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E6C49B-70EE-0802-A6C2-12DFC88FAA18}"/>
              </a:ext>
            </a:extLst>
          </p:cNvPr>
          <p:cNvSpPr>
            <a:spLocks noGrp="1"/>
          </p:cNvSpPr>
          <p:nvPr>
            <p:ph type="title"/>
          </p:nvPr>
        </p:nvSpPr>
        <p:spPr/>
        <p:txBody>
          <a:bodyPr/>
          <a:lstStyle/>
          <a:p>
            <a:r>
              <a:rPr lang="en-US" dirty="0"/>
              <a:t>Unlock Employee Potential</a:t>
            </a:r>
          </a:p>
        </p:txBody>
      </p:sp>
      <p:sp>
        <p:nvSpPr>
          <p:cNvPr id="3" name="Slide Number Placeholder 2">
            <a:extLst>
              <a:ext uri="{FF2B5EF4-FFF2-40B4-BE49-F238E27FC236}">
                <a16:creationId xmlns:a16="http://schemas.microsoft.com/office/drawing/2014/main" id="{15DF3556-58DF-3401-75E5-CAA9E0E80CB9}"/>
              </a:ext>
            </a:extLst>
          </p:cNvPr>
          <p:cNvSpPr>
            <a:spLocks noGrp="1"/>
          </p:cNvSpPr>
          <p:nvPr>
            <p:ph type="sldNum" sz="quarter" idx="4294967295"/>
          </p:nvPr>
        </p:nvSpPr>
        <p:spPr/>
        <p:txBody>
          <a:bodyPr/>
          <a:lstStyle/>
          <a:p>
            <a:fld id="{FA06F0F5-DF6A-4E0E-AC03-6B0D0B0A1300}" type="slidenum">
              <a:rPr lang="en-US" sz="900" smtClean="0"/>
              <a:pPr/>
              <a:t>47</a:t>
            </a:fld>
            <a:endParaRPr lang="en-US" sz="900" dirty="0"/>
          </a:p>
        </p:txBody>
      </p:sp>
      <p:graphicFrame>
        <p:nvGraphicFramePr>
          <p:cNvPr id="4" name="Diagram 3">
            <a:extLst>
              <a:ext uri="{FF2B5EF4-FFF2-40B4-BE49-F238E27FC236}">
                <a16:creationId xmlns:a16="http://schemas.microsoft.com/office/drawing/2014/main" id="{499E9F2A-115C-DDB8-C9CD-25258848BD07}"/>
              </a:ext>
            </a:extLst>
          </p:cNvPr>
          <p:cNvGraphicFramePr/>
          <p:nvPr/>
        </p:nvGraphicFramePr>
        <p:xfrm>
          <a:off x="369570" y="1414985"/>
          <a:ext cx="11452860" cy="49563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5BC44E64-4E05-0866-1DC1-A9EB3EE13D67}"/>
              </a:ext>
            </a:extLst>
          </p:cNvPr>
          <p:cNvSpPr txBox="1"/>
          <p:nvPr/>
        </p:nvSpPr>
        <p:spPr>
          <a:xfrm rot="16200000">
            <a:off x="-998109" y="4310165"/>
            <a:ext cx="3469085" cy="338555"/>
          </a:xfrm>
          <a:prstGeom prst="rect">
            <a:avLst/>
          </a:prstGeom>
          <a:solidFill>
            <a:schemeClr val="tx2"/>
          </a:solidFill>
        </p:spPr>
        <p:txBody>
          <a:bodyPr wrap="square" rtlCol="0">
            <a:spAutoFit/>
          </a:bodyPr>
          <a:lstStyle/>
          <a:p>
            <a:pPr algn="ctr" defTabSz="1219170" fontAlgn="base">
              <a:spcBef>
                <a:spcPct val="0"/>
              </a:spcBef>
              <a:spcAft>
                <a:spcPct val="0"/>
              </a:spcAft>
            </a:pPr>
            <a:r>
              <a:rPr lang="en-US" sz="1600" dirty="0">
                <a:solidFill>
                  <a:srgbClr val="FFFFFF"/>
                </a:solidFill>
                <a:latin typeface="Arial" charset="0"/>
              </a:rPr>
              <a:t>Onboard Effectively</a:t>
            </a:r>
          </a:p>
        </p:txBody>
      </p:sp>
      <p:sp>
        <p:nvSpPr>
          <p:cNvPr id="6" name="TextBox 5">
            <a:extLst>
              <a:ext uri="{FF2B5EF4-FFF2-40B4-BE49-F238E27FC236}">
                <a16:creationId xmlns:a16="http://schemas.microsoft.com/office/drawing/2014/main" id="{12E0CF08-D2A5-2F8C-101A-636713B5D6C8}"/>
              </a:ext>
            </a:extLst>
          </p:cNvPr>
          <p:cNvSpPr txBox="1"/>
          <p:nvPr/>
        </p:nvSpPr>
        <p:spPr>
          <a:xfrm rot="16200000">
            <a:off x="3025391" y="4310164"/>
            <a:ext cx="3469086" cy="338555"/>
          </a:xfrm>
          <a:prstGeom prst="rect">
            <a:avLst/>
          </a:prstGeom>
          <a:solidFill>
            <a:schemeClr val="tx2"/>
          </a:solidFill>
        </p:spPr>
        <p:txBody>
          <a:bodyPr wrap="square" rtlCol="0">
            <a:spAutoFit/>
          </a:bodyPr>
          <a:lstStyle/>
          <a:p>
            <a:pPr algn="ctr" defTabSz="1219170" fontAlgn="base">
              <a:spcBef>
                <a:spcPct val="0"/>
              </a:spcBef>
              <a:spcAft>
                <a:spcPct val="0"/>
              </a:spcAft>
            </a:pPr>
            <a:r>
              <a:rPr lang="en-US" sz="1600" dirty="0">
                <a:solidFill>
                  <a:srgbClr val="FFFFFF"/>
                </a:solidFill>
                <a:latin typeface="Arial" charset="0"/>
              </a:rPr>
              <a:t>Develop and Retain</a:t>
            </a:r>
          </a:p>
        </p:txBody>
      </p:sp>
      <p:sp>
        <p:nvSpPr>
          <p:cNvPr id="7" name="TextBox 6">
            <a:extLst>
              <a:ext uri="{FF2B5EF4-FFF2-40B4-BE49-F238E27FC236}">
                <a16:creationId xmlns:a16="http://schemas.microsoft.com/office/drawing/2014/main" id="{8E261EA1-4E44-19A1-FC0D-A6C1F8E20160}"/>
              </a:ext>
            </a:extLst>
          </p:cNvPr>
          <p:cNvSpPr txBox="1"/>
          <p:nvPr/>
        </p:nvSpPr>
        <p:spPr>
          <a:xfrm rot="16200000">
            <a:off x="6695969" y="4278271"/>
            <a:ext cx="3532875" cy="338554"/>
          </a:xfrm>
          <a:prstGeom prst="rect">
            <a:avLst/>
          </a:prstGeom>
          <a:solidFill>
            <a:schemeClr val="tx2"/>
          </a:solidFill>
        </p:spPr>
        <p:txBody>
          <a:bodyPr wrap="square" rtlCol="0">
            <a:spAutoFit/>
          </a:bodyPr>
          <a:lstStyle/>
          <a:p>
            <a:pPr algn="ctr" defTabSz="1219170" fontAlgn="base">
              <a:spcBef>
                <a:spcPct val="0"/>
              </a:spcBef>
              <a:spcAft>
                <a:spcPct val="0"/>
              </a:spcAft>
            </a:pPr>
            <a:r>
              <a:rPr lang="en-US" sz="1600" dirty="0">
                <a:solidFill>
                  <a:srgbClr val="FFFFFF"/>
                </a:solidFill>
                <a:latin typeface="Arial" charset="0"/>
              </a:rPr>
              <a:t>Deepen Executive Bench Strength</a:t>
            </a:r>
          </a:p>
        </p:txBody>
      </p:sp>
      <p:sp>
        <p:nvSpPr>
          <p:cNvPr id="13" name="Oval 12">
            <a:extLst>
              <a:ext uri="{FF2B5EF4-FFF2-40B4-BE49-F238E27FC236}">
                <a16:creationId xmlns:a16="http://schemas.microsoft.com/office/drawing/2014/main" id="{54BD7CF1-B15F-3318-384B-161803EF50AA}"/>
              </a:ext>
            </a:extLst>
          </p:cNvPr>
          <p:cNvSpPr/>
          <p:nvPr/>
        </p:nvSpPr>
        <p:spPr>
          <a:xfrm>
            <a:off x="331384" y="1427193"/>
            <a:ext cx="894061" cy="896833"/>
          </a:xfrm>
          <a:prstGeom prst="ellipse">
            <a:avLst/>
          </a:prstGeom>
          <a:solidFill>
            <a:schemeClr val="bg1"/>
          </a:solidFill>
          <a:ln>
            <a:solidFill>
              <a:srgbClr val="004C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Picture">
            <a:extLst>
              <a:ext uri="{FF2B5EF4-FFF2-40B4-BE49-F238E27FC236}">
                <a16:creationId xmlns:a16="http://schemas.microsoft.com/office/drawing/2014/main" id="{D8CBC9E8-FC44-55FF-2E5D-6F1FCC28EDF4}"/>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86979" y="1622323"/>
            <a:ext cx="565071" cy="542580"/>
          </a:xfrm>
          <a:prstGeom prst="rect">
            <a:avLst/>
          </a:prstGeom>
          <a:noFill/>
          <a:extLst>
            <a:ext uri="{909E8E84-426E-40DD-AFC4-6F175D3DCCD1}">
              <a14:hiddenFill xmlns:a14="http://schemas.microsoft.com/office/drawing/2010/main">
                <a:solidFill>
                  <a:srgbClr val="FFFFFF"/>
                </a:solidFill>
              </a14:hiddenFill>
            </a:ext>
          </a:extLst>
        </p:spPr>
      </p:pic>
      <p:sp>
        <p:nvSpPr>
          <p:cNvPr id="15" name="Oval 14">
            <a:extLst>
              <a:ext uri="{FF2B5EF4-FFF2-40B4-BE49-F238E27FC236}">
                <a16:creationId xmlns:a16="http://schemas.microsoft.com/office/drawing/2014/main" id="{03DECC76-E8BB-C2A4-E477-B99B14A7F52A}"/>
              </a:ext>
            </a:extLst>
          </p:cNvPr>
          <p:cNvSpPr/>
          <p:nvPr/>
        </p:nvSpPr>
        <p:spPr>
          <a:xfrm>
            <a:off x="4373093" y="1425386"/>
            <a:ext cx="894061" cy="896833"/>
          </a:xfrm>
          <a:prstGeom prst="ellipse">
            <a:avLst/>
          </a:prstGeom>
          <a:solidFill>
            <a:schemeClr val="bg1"/>
          </a:solidFill>
          <a:ln>
            <a:solidFill>
              <a:srgbClr val="004C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192BEECE-CFBB-A505-A30D-4F03B035EF4C}"/>
              </a:ext>
            </a:extLst>
          </p:cNvPr>
          <p:cNvSpPr/>
          <p:nvPr/>
        </p:nvSpPr>
        <p:spPr>
          <a:xfrm>
            <a:off x="8086268" y="1425386"/>
            <a:ext cx="894061" cy="896833"/>
          </a:xfrm>
          <a:prstGeom prst="ellipse">
            <a:avLst/>
          </a:prstGeom>
          <a:solidFill>
            <a:schemeClr val="bg1"/>
          </a:solidFill>
          <a:ln>
            <a:solidFill>
              <a:srgbClr val="004C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8" descr="Picture">
            <a:extLst>
              <a:ext uri="{FF2B5EF4-FFF2-40B4-BE49-F238E27FC236}">
                <a16:creationId xmlns:a16="http://schemas.microsoft.com/office/drawing/2014/main" id="{CB080DB8-57A8-DEE2-E997-C78F72725EA3}"/>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4547906" y="1573165"/>
            <a:ext cx="544436" cy="6428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6" descr="Picture">
            <a:extLst>
              <a:ext uri="{FF2B5EF4-FFF2-40B4-BE49-F238E27FC236}">
                <a16:creationId xmlns:a16="http://schemas.microsoft.com/office/drawing/2014/main" id="{20E2F053-28AA-1090-1A77-C52BE22CD411}"/>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8244414" y="1582995"/>
            <a:ext cx="577770" cy="572078"/>
          </a:xfrm>
          <a:prstGeom prst="rect">
            <a:avLst/>
          </a:prstGeom>
          <a:noFill/>
          <a:extLst>
            <a:ext uri="{909E8E84-426E-40DD-AFC4-6F175D3DCCD1}">
              <a14:hiddenFill xmlns:a14="http://schemas.microsoft.com/office/drawing/2010/main">
                <a:solidFill>
                  <a:srgbClr val="FFFFFF"/>
                </a:solidFill>
              </a14:hiddenFill>
            </a:ext>
          </a:extLst>
        </p:spPr>
      </p:pic>
      <p:sp>
        <p:nvSpPr>
          <p:cNvPr id="26" name="Arrow: Right 25">
            <a:extLst>
              <a:ext uri="{FF2B5EF4-FFF2-40B4-BE49-F238E27FC236}">
                <a16:creationId xmlns:a16="http://schemas.microsoft.com/office/drawing/2014/main" id="{179B8A17-47CB-C42E-6933-248F02419597}"/>
              </a:ext>
            </a:extLst>
          </p:cNvPr>
          <p:cNvSpPr/>
          <p:nvPr/>
        </p:nvSpPr>
        <p:spPr>
          <a:xfrm>
            <a:off x="3608439" y="2155073"/>
            <a:ext cx="764654" cy="361985"/>
          </a:xfrm>
          <a:prstGeom prst="rightArrow">
            <a:avLst/>
          </a:prstGeom>
          <a:solidFill>
            <a:srgbClr val="EAE6E2"/>
          </a:solidFill>
          <a:ln>
            <a:solidFill>
              <a:srgbClr val="EAE6E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Right 26">
            <a:extLst>
              <a:ext uri="{FF2B5EF4-FFF2-40B4-BE49-F238E27FC236}">
                <a16:creationId xmlns:a16="http://schemas.microsoft.com/office/drawing/2014/main" id="{91D7B396-1AC5-523B-E3AA-0C6DD2C3352A}"/>
              </a:ext>
            </a:extLst>
          </p:cNvPr>
          <p:cNvSpPr/>
          <p:nvPr/>
        </p:nvSpPr>
        <p:spPr>
          <a:xfrm>
            <a:off x="7258771" y="2155072"/>
            <a:ext cx="764654" cy="361985"/>
          </a:xfrm>
          <a:prstGeom prst="rightArrow">
            <a:avLst/>
          </a:prstGeom>
          <a:solidFill>
            <a:srgbClr val="EAE6E2"/>
          </a:solidFill>
          <a:ln>
            <a:solidFill>
              <a:srgbClr val="EAE6E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0577040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46271" y="949018"/>
            <a:ext cx="11114681" cy="707886"/>
          </a:xfrm>
          <a:prstGeom prst="rect">
            <a:avLst/>
          </a:prstGeom>
        </p:spPr>
        <p:txBody>
          <a:bodyPr wrap="square">
            <a:spAutoFit/>
          </a:bodyPr>
          <a:lstStyle/>
          <a:p>
            <a:pPr algn="ctr"/>
            <a:r>
              <a:rPr lang="en-US" sz="2000" b="1" i="1" dirty="0">
                <a:solidFill>
                  <a:schemeClr val="tx2"/>
                </a:solidFill>
              </a:rPr>
              <a:t>Subscription program featuring unlimited access to a deep library </a:t>
            </a:r>
          </a:p>
          <a:p>
            <a:pPr algn="ctr"/>
            <a:r>
              <a:rPr lang="en-US" sz="2000" b="1" i="1" dirty="0">
                <a:solidFill>
                  <a:schemeClr val="tx2"/>
                </a:solidFill>
              </a:rPr>
              <a:t>of short, industry-specific content on foundational and emerging topics</a:t>
            </a:r>
          </a:p>
        </p:txBody>
      </p:sp>
      <p:pic>
        <p:nvPicPr>
          <p:cNvPr id="6" name="Picture 5" descr="Pict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63681" y="1915860"/>
            <a:ext cx="729776" cy="776110"/>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Group 14">
            <a:extLst>
              <a:ext uri="{FF2B5EF4-FFF2-40B4-BE49-F238E27FC236}">
                <a16:creationId xmlns:a16="http://schemas.microsoft.com/office/drawing/2014/main" id="{C68756DA-C370-31B2-8843-A827EDEF3974}"/>
              </a:ext>
            </a:extLst>
          </p:cNvPr>
          <p:cNvGrpSpPr/>
          <p:nvPr/>
        </p:nvGrpSpPr>
        <p:grpSpPr>
          <a:xfrm>
            <a:off x="4150957" y="3043995"/>
            <a:ext cx="3824749" cy="2864987"/>
            <a:chOff x="4182965" y="3166301"/>
            <a:chExt cx="3824749" cy="2864987"/>
          </a:xfrm>
          <a:solidFill>
            <a:srgbClr val="F9C606"/>
          </a:solidFill>
        </p:grpSpPr>
        <p:sp>
          <p:nvSpPr>
            <p:cNvPr id="4" name="TextBox 3">
              <a:extLst>
                <a:ext uri="{FF2B5EF4-FFF2-40B4-BE49-F238E27FC236}">
                  <a16:creationId xmlns:a16="http://schemas.microsoft.com/office/drawing/2014/main" id="{4E2B9865-9482-800C-757C-DB03A7A42BA0}"/>
                </a:ext>
              </a:extLst>
            </p:cNvPr>
            <p:cNvSpPr txBox="1"/>
            <p:nvPr/>
          </p:nvSpPr>
          <p:spPr>
            <a:xfrm>
              <a:off x="4182965" y="3166301"/>
              <a:ext cx="3824749" cy="2864987"/>
            </a:xfrm>
            <a:prstGeom prst="rect">
              <a:avLst/>
            </a:prstGeom>
            <a:grpFill/>
          </p:spPr>
          <p:txBody>
            <a:bodyPr wrap="square" rtlCol="0">
              <a:spAutoFit/>
            </a:bodyPr>
            <a:lstStyle/>
            <a:p>
              <a:endParaRPr lang="en-US" dirty="0"/>
            </a:p>
          </p:txBody>
        </p:sp>
        <p:sp>
          <p:nvSpPr>
            <p:cNvPr id="8" name="TextBox 7"/>
            <p:cNvSpPr txBox="1"/>
            <p:nvPr/>
          </p:nvSpPr>
          <p:spPr>
            <a:xfrm>
              <a:off x="4285707" y="3172019"/>
              <a:ext cx="3630334" cy="369332"/>
            </a:xfrm>
            <a:prstGeom prst="rect">
              <a:avLst/>
            </a:prstGeom>
            <a:grpFill/>
          </p:spPr>
          <p:txBody>
            <a:bodyPr wrap="square" rtlCol="0">
              <a:spAutoFit/>
            </a:bodyPr>
            <a:lstStyle/>
            <a:p>
              <a:pPr algn="ctr"/>
              <a:r>
                <a:rPr lang="en-US" b="1" dirty="0"/>
                <a:t>Personalized Learning</a:t>
              </a:r>
            </a:p>
          </p:txBody>
        </p:sp>
        <p:sp>
          <p:nvSpPr>
            <p:cNvPr id="11" name="Rectangle 10"/>
            <p:cNvSpPr/>
            <p:nvPr/>
          </p:nvSpPr>
          <p:spPr>
            <a:xfrm>
              <a:off x="4182965" y="3818350"/>
              <a:ext cx="3630334" cy="1815882"/>
            </a:xfrm>
            <a:prstGeom prst="rect">
              <a:avLst/>
            </a:prstGeom>
            <a:grpFill/>
          </p:spPr>
          <p:txBody>
            <a:bodyPr wrap="square">
              <a:spAutoFit/>
            </a:bodyPr>
            <a:lstStyle/>
            <a:p>
              <a:pPr marL="342891" indent="-342891">
                <a:buFont typeface="Arial" panose="020B0604020202020204" pitchFamily="34" charset="0"/>
                <a:buChar char="•"/>
              </a:pPr>
              <a:r>
                <a:rPr lang="en-US" sz="1600" dirty="0"/>
                <a:t>Bite-sized, ever-expanding course library with mobile-ready content</a:t>
              </a:r>
            </a:p>
            <a:p>
              <a:endParaRPr lang="en-US" sz="1600" dirty="0"/>
            </a:p>
            <a:p>
              <a:pPr marL="342891" indent="-342891">
                <a:buFont typeface="Arial" panose="020B0604020202020204" pitchFamily="34" charset="0"/>
                <a:buChar char="•"/>
              </a:pPr>
              <a:r>
                <a:rPr lang="en-US" sz="1600" dirty="0"/>
                <a:t>Customized learning paths to growth</a:t>
              </a:r>
            </a:p>
            <a:p>
              <a:pPr marL="342891" indent="-342891">
                <a:buFont typeface="Arial" panose="020B0604020202020204" pitchFamily="34" charset="0"/>
                <a:buChar char="•"/>
              </a:pPr>
              <a:endParaRPr lang="en-US" sz="1600" dirty="0"/>
            </a:p>
            <a:p>
              <a:pPr marL="342891" indent="-342891">
                <a:buFont typeface="Arial" panose="020B0604020202020204" pitchFamily="34" charset="0"/>
                <a:buChar char="•"/>
              </a:pPr>
              <a:endParaRPr lang="en-US" sz="1600" dirty="0"/>
            </a:p>
          </p:txBody>
        </p:sp>
      </p:grpSp>
      <p:grpSp>
        <p:nvGrpSpPr>
          <p:cNvPr id="10" name="Group 9">
            <a:extLst>
              <a:ext uri="{FF2B5EF4-FFF2-40B4-BE49-F238E27FC236}">
                <a16:creationId xmlns:a16="http://schemas.microsoft.com/office/drawing/2014/main" id="{B512A1A0-68BE-048E-0BF1-A00C9458B04D}"/>
              </a:ext>
            </a:extLst>
          </p:cNvPr>
          <p:cNvGrpSpPr/>
          <p:nvPr/>
        </p:nvGrpSpPr>
        <p:grpSpPr>
          <a:xfrm>
            <a:off x="0" y="3038481"/>
            <a:ext cx="3930392" cy="2864987"/>
            <a:chOff x="32008" y="3160787"/>
            <a:chExt cx="3930392" cy="2864987"/>
          </a:xfrm>
        </p:grpSpPr>
        <p:sp>
          <p:nvSpPr>
            <p:cNvPr id="2" name="TextBox 1">
              <a:extLst>
                <a:ext uri="{FF2B5EF4-FFF2-40B4-BE49-F238E27FC236}">
                  <a16:creationId xmlns:a16="http://schemas.microsoft.com/office/drawing/2014/main" id="{103D426F-64D5-A0CC-8E75-0073F23647A4}"/>
                </a:ext>
              </a:extLst>
            </p:cNvPr>
            <p:cNvSpPr txBox="1"/>
            <p:nvPr/>
          </p:nvSpPr>
          <p:spPr>
            <a:xfrm>
              <a:off x="137651" y="3160787"/>
              <a:ext cx="3824749" cy="2864987"/>
            </a:xfrm>
            <a:prstGeom prst="rect">
              <a:avLst/>
            </a:prstGeom>
            <a:solidFill>
              <a:schemeClr val="accent1"/>
            </a:solidFill>
          </p:spPr>
          <p:txBody>
            <a:bodyPr wrap="square" rtlCol="0">
              <a:spAutoFit/>
            </a:bodyPr>
            <a:lstStyle/>
            <a:p>
              <a:endParaRPr lang="en-US" dirty="0"/>
            </a:p>
          </p:txBody>
        </p:sp>
        <p:sp>
          <p:nvSpPr>
            <p:cNvPr id="7" name="TextBox 6"/>
            <p:cNvSpPr txBox="1"/>
            <p:nvPr/>
          </p:nvSpPr>
          <p:spPr>
            <a:xfrm>
              <a:off x="32008" y="3160787"/>
              <a:ext cx="3714082" cy="646331"/>
            </a:xfrm>
            <a:prstGeom prst="rect">
              <a:avLst/>
            </a:prstGeom>
            <a:noFill/>
          </p:spPr>
          <p:txBody>
            <a:bodyPr wrap="square" rtlCol="0">
              <a:spAutoFit/>
            </a:bodyPr>
            <a:lstStyle/>
            <a:p>
              <a:pPr algn="ctr"/>
              <a:r>
                <a:rPr lang="en-US" b="1" dirty="0"/>
                <a:t>Build a Foundation &amp; Stay Current</a:t>
              </a:r>
            </a:p>
          </p:txBody>
        </p:sp>
        <p:sp>
          <p:nvSpPr>
            <p:cNvPr id="12" name="Rectangle 11"/>
            <p:cNvSpPr/>
            <p:nvPr/>
          </p:nvSpPr>
          <p:spPr>
            <a:xfrm>
              <a:off x="352718" y="3756762"/>
              <a:ext cx="3393372" cy="2062103"/>
            </a:xfrm>
            <a:prstGeom prst="rect">
              <a:avLst/>
            </a:prstGeom>
          </p:spPr>
          <p:txBody>
            <a:bodyPr wrap="square">
              <a:spAutoFit/>
            </a:bodyPr>
            <a:lstStyle/>
            <a:p>
              <a:pPr marL="342891" indent="-342891">
                <a:buFont typeface="Arial" panose="020B0604020202020204" pitchFamily="34" charset="0"/>
                <a:buChar char="•"/>
              </a:pPr>
              <a:r>
                <a:rPr lang="en-US" sz="1600" dirty="0"/>
                <a:t>Provides industry-specific,  foundational knowledge on life insurance, annuities, and workplace benefits</a:t>
              </a:r>
            </a:p>
            <a:p>
              <a:endParaRPr lang="en-US" sz="1600" dirty="0"/>
            </a:p>
            <a:p>
              <a:pPr marL="342891" indent="-342891">
                <a:buFont typeface="Arial" panose="020B0604020202020204" pitchFamily="34" charset="0"/>
                <a:buChar char="•"/>
              </a:pPr>
              <a:r>
                <a:rPr lang="en-US" sz="1600" dirty="0"/>
                <a:t>Offers short content on hot topics to keep employees up-to-date on industry trends</a:t>
              </a:r>
            </a:p>
          </p:txBody>
        </p:sp>
      </p:grpSp>
      <p:grpSp>
        <p:nvGrpSpPr>
          <p:cNvPr id="16" name="Group 15">
            <a:extLst>
              <a:ext uri="{FF2B5EF4-FFF2-40B4-BE49-F238E27FC236}">
                <a16:creationId xmlns:a16="http://schemas.microsoft.com/office/drawing/2014/main" id="{793B9928-75DA-FDC0-0D30-7E607787CF73}"/>
              </a:ext>
            </a:extLst>
          </p:cNvPr>
          <p:cNvGrpSpPr/>
          <p:nvPr/>
        </p:nvGrpSpPr>
        <p:grpSpPr>
          <a:xfrm>
            <a:off x="8197592" y="3043995"/>
            <a:ext cx="3824749" cy="2864987"/>
            <a:chOff x="8229600" y="3166301"/>
            <a:chExt cx="3824749" cy="2864987"/>
          </a:xfrm>
        </p:grpSpPr>
        <p:sp>
          <p:nvSpPr>
            <p:cNvPr id="5" name="TextBox 4">
              <a:extLst>
                <a:ext uri="{FF2B5EF4-FFF2-40B4-BE49-F238E27FC236}">
                  <a16:creationId xmlns:a16="http://schemas.microsoft.com/office/drawing/2014/main" id="{95FBF6B2-35EE-690F-1D4B-8E2D668256B4}"/>
                </a:ext>
              </a:extLst>
            </p:cNvPr>
            <p:cNvSpPr txBox="1"/>
            <p:nvPr/>
          </p:nvSpPr>
          <p:spPr>
            <a:xfrm>
              <a:off x="8229600" y="3166301"/>
              <a:ext cx="3824749" cy="2864987"/>
            </a:xfrm>
            <a:prstGeom prst="rect">
              <a:avLst/>
            </a:prstGeom>
            <a:solidFill>
              <a:schemeClr val="accent6"/>
            </a:solidFill>
          </p:spPr>
          <p:txBody>
            <a:bodyPr wrap="square" rtlCol="0">
              <a:spAutoFit/>
            </a:bodyPr>
            <a:lstStyle/>
            <a:p>
              <a:endParaRPr lang="en-US" dirty="0"/>
            </a:p>
          </p:txBody>
        </p:sp>
        <p:sp>
          <p:nvSpPr>
            <p:cNvPr id="9" name="Rectangle 8"/>
            <p:cNvSpPr/>
            <p:nvPr/>
          </p:nvSpPr>
          <p:spPr>
            <a:xfrm>
              <a:off x="8601788" y="3172019"/>
              <a:ext cx="2767338" cy="369332"/>
            </a:xfrm>
            <a:prstGeom prst="rect">
              <a:avLst/>
            </a:prstGeom>
          </p:spPr>
          <p:txBody>
            <a:bodyPr wrap="square">
              <a:spAutoFit/>
            </a:bodyPr>
            <a:lstStyle/>
            <a:p>
              <a:pPr algn="ctr"/>
              <a:r>
                <a:rPr lang="en-US" b="1" dirty="0"/>
                <a:t>Simple to Administer</a:t>
              </a:r>
            </a:p>
          </p:txBody>
        </p:sp>
        <p:sp>
          <p:nvSpPr>
            <p:cNvPr id="13" name="Rectangle 12"/>
            <p:cNvSpPr/>
            <p:nvPr/>
          </p:nvSpPr>
          <p:spPr>
            <a:xfrm>
              <a:off x="8383700" y="3768963"/>
              <a:ext cx="3203515" cy="1815882"/>
            </a:xfrm>
            <a:prstGeom prst="rect">
              <a:avLst/>
            </a:prstGeom>
          </p:spPr>
          <p:txBody>
            <a:bodyPr wrap="square">
              <a:spAutoFit/>
            </a:bodyPr>
            <a:lstStyle/>
            <a:p>
              <a:pPr marL="380990" indent="-380990">
                <a:buFont typeface="Arial" panose="020B0604020202020204" pitchFamily="34" charset="0"/>
                <a:buChar char="•"/>
              </a:pPr>
              <a:r>
                <a:rPr lang="en-US" sz="1600" dirty="0"/>
                <a:t>Compatible with your learning experience platform</a:t>
              </a:r>
            </a:p>
            <a:p>
              <a:pPr marL="380990" indent="-380990">
                <a:buFont typeface="Arial" panose="020B0604020202020204" pitchFamily="34" charset="0"/>
                <a:buChar char="•"/>
              </a:pPr>
              <a:endParaRPr lang="en-US" sz="1600" dirty="0"/>
            </a:p>
            <a:p>
              <a:pPr marL="380990" indent="-380990">
                <a:buFont typeface="Arial" panose="020B0604020202020204" pitchFamily="34" charset="0"/>
                <a:buChar char="•"/>
              </a:pPr>
              <a:r>
                <a:rPr lang="en-US" sz="1600" dirty="0"/>
                <a:t>All access, cost effective annual subscription</a:t>
              </a:r>
            </a:p>
            <a:p>
              <a:pPr marL="380990" indent="-380990">
                <a:buFont typeface="Arial" panose="020B0604020202020204" pitchFamily="34" charset="0"/>
                <a:buChar char="•"/>
              </a:pPr>
              <a:endParaRPr lang="en-US" sz="1600" dirty="0"/>
            </a:p>
            <a:p>
              <a:pPr marL="380990" indent="-380990">
                <a:buFont typeface="Arial" panose="020B0604020202020204" pitchFamily="34" charset="0"/>
                <a:buChar char="•"/>
              </a:pPr>
              <a:r>
                <a:rPr lang="en-US" sz="1600" dirty="0"/>
                <a:t>Group purchase model </a:t>
              </a:r>
            </a:p>
          </p:txBody>
        </p:sp>
      </p:grpSp>
      <p:sp>
        <p:nvSpPr>
          <p:cNvPr id="14" name="Title 13"/>
          <p:cNvSpPr>
            <a:spLocks noGrp="1"/>
          </p:cNvSpPr>
          <p:nvPr>
            <p:ph type="title"/>
          </p:nvPr>
        </p:nvSpPr>
        <p:spPr/>
        <p:txBody>
          <a:bodyPr/>
          <a:lstStyle/>
          <a:p>
            <a:r>
              <a:rPr lang="en-US" dirty="0"/>
              <a:t>Industry Advantage</a:t>
            </a:r>
          </a:p>
        </p:txBody>
      </p:sp>
      <p:pic>
        <p:nvPicPr>
          <p:cNvPr id="2052" name="Picture 4" descr="Picture">
            <a:extLst>
              <a:ext uri="{FF2B5EF4-FFF2-40B4-BE49-F238E27FC236}">
                <a16:creationId xmlns:a16="http://schemas.microsoft.com/office/drawing/2014/main" id="{8037E805-14AC-6547-3D7D-AF5EFBD9126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36065" y="1915860"/>
            <a:ext cx="805699" cy="79787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Picture">
            <a:extLst>
              <a:ext uri="{FF2B5EF4-FFF2-40B4-BE49-F238E27FC236}">
                <a16:creationId xmlns:a16="http://schemas.microsoft.com/office/drawing/2014/main" id="{157BD793-7EB5-8051-DFD0-4CE5AA24525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83367" y="1915860"/>
            <a:ext cx="941583" cy="9415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832740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057FFE7-8682-996C-CE89-1C046FE32614}"/>
              </a:ext>
            </a:extLst>
          </p:cNvPr>
          <p:cNvSpPr>
            <a:spLocks noGrp="1"/>
          </p:cNvSpPr>
          <p:nvPr>
            <p:ph type="title"/>
          </p:nvPr>
        </p:nvSpPr>
        <p:spPr/>
        <p:txBody>
          <a:bodyPr/>
          <a:lstStyle/>
          <a:p>
            <a:r>
              <a:rPr lang="en-US" dirty="0"/>
              <a:t>Sample Content*: Over 200 Courses &amp; Growing!</a:t>
            </a:r>
          </a:p>
        </p:txBody>
      </p:sp>
      <p:sp>
        <p:nvSpPr>
          <p:cNvPr id="5" name="Slide Number Placeholder 4">
            <a:extLst>
              <a:ext uri="{FF2B5EF4-FFF2-40B4-BE49-F238E27FC236}">
                <a16:creationId xmlns:a16="http://schemas.microsoft.com/office/drawing/2014/main" id="{0589437E-9928-6F5C-20DA-8461D9B5D81D}"/>
              </a:ext>
            </a:extLst>
          </p:cNvPr>
          <p:cNvSpPr>
            <a:spLocks noGrp="1"/>
          </p:cNvSpPr>
          <p:nvPr>
            <p:ph type="sldNum" sz="quarter" idx="4294967295"/>
          </p:nvPr>
        </p:nvSpPr>
        <p:spPr/>
        <p:txBody>
          <a:bodyPr/>
          <a:lstStyle/>
          <a:p>
            <a:fld id="{FA06F0F5-DF6A-4E0E-AC03-6B0D0B0A1300}" type="slidenum">
              <a:rPr lang="en-US" smtClean="0"/>
              <a:pPr/>
              <a:t>49</a:t>
            </a:fld>
            <a:endParaRPr lang="en-US"/>
          </a:p>
        </p:txBody>
      </p:sp>
      <p:pic>
        <p:nvPicPr>
          <p:cNvPr id="8" name="Picture 4" descr="Picture">
            <a:extLst>
              <a:ext uri="{FF2B5EF4-FFF2-40B4-BE49-F238E27FC236}">
                <a16:creationId xmlns:a16="http://schemas.microsoft.com/office/drawing/2014/main" id="{DE569535-5E2A-EC53-EE62-D214697987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0357" y="1196096"/>
            <a:ext cx="981075" cy="98107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a:extLst>
              <a:ext uri="{FF2B5EF4-FFF2-40B4-BE49-F238E27FC236}">
                <a16:creationId xmlns:a16="http://schemas.microsoft.com/office/drawing/2014/main" id="{8B1D04B6-D605-F5F5-8248-ACDC694ACF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7859" y="3078738"/>
            <a:ext cx="1134244" cy="113424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a:extLst>
              <a:ext uri="{FF2B5EF4-FFF2-40B4-BE49-F238E27FC236}">
                <a16:creationId xmlns:a16="http://schemas.microsoft.com/office/drawing/2014/main" id="{BD5A8127-78A8-262F-6194-8D5490A8B7B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0357" y="4952019"/>
            <a:ext cx="1089662" cy="959554"/>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358359FD-9375-AF9F-9464-3B7CDA936E60}"/>
              </a:ext>
            </a:extLst>
          </p:cNvPr>
          <p:cNvSpPr txBox="1"/>
          <p:nvPr/>
        </p:nvSpPr>
        <p:spPr>
          <a:xfrm>
            <a:off x="214903" y="2177171"/>
            <a:ext cx="2426869" cy="369332"/>
          </a:xfrm>
          <a:prstGeom prst="rect">
            <a:avLst/>
          </a:prstGeom>
          <a:noFill/>
        </p:spPr>
        <p:txBody>
          <a:bodyPr wrap="square">
            <a:spAutoFit/>
          </a:bodyPr>
          <a:lstStyle/>
          <a:p>
            <a:pPr algn="ctr">
              <a:spcAft>
                <a:spcPts val="1200"/>
              </a:spcAft>
            </a:pPr>
            <a:r>
              <a:rPr lang="en-US" sz="1800" dirty="0">
                <a:solidFill>
                  <a:schemeClr val="tx2"/>
                </a:solidFill>
              </a:rPr>
              <a:t>Foundational Topics</a:t>
            </a:r>
          </a:p>
        </p:txBody>
      </p:sp>
      <p:sp>
        <p:nvSpPr>
          <p:cNvPr id="13" name="TextBox 12">
            <a:extLst>
              <a:ext uri="{FF2B5EF4-FFF2-40B4-BE49-F238E27FC236}">
                <a16:creationId xmlns:a16="http://schemas.microsoft.com/office/drawing/2014/main" id="{C03D635A-0FC3-5422-FDDE-039B96FA3EF2}"/>
              </a:ext>
            </a:extLst>
          </p:cNvPr>
          <p:cNvSpPr txBox="1"/>
          <p:nvPr/>
        </p:nvSpPr>
        <p:spPr>
          <a:xfrm>
            <a:off x="97459" y="4212982"/>
            <a:ext cx="2426869" cy="369332"/>
          </a:xfrm>
          <a:prstGeom prst="rect">
            <a:avLst/>
          </a:prstGeom>
          <a:noFill/>
        </p:spPr>
        <p:txBody>
          <a:bodyPr wrap="square">
            <a:spAutoFit/>
          </a:bodyPr>
          <a:lstStyle/>
          <a:p>
            <a:pPr algn="ctr">
              <a:spcAft>
                <a:spcPts val="1200"/>
              </a:spcAft>
            </a:pPr>
            <a:r>
              <a:rPr lang="en-US" sz="1800" dirty="0">
                <a:solidFill>
                  <a:schemeClr val="tx2"/>
                </a:solidFill>
              </a:rPr>
              <a:t>Deeper Dives</a:t>
            </a:r>
          </a:p>
        </p:txBody>
      </p:sp>
      <p:sp>
        <p:nvSpPr>
          <p:cNvPr id="14" name="TextBox 13">
            <a:extLst>
              <a:ext uri="{FF2B5EF4-FFF2-40B4-BE49-F238E27FC236}">
                <a16:creationId xmlns:a16="http://schemas.microsoft.com/office/drawing/2014/main" id="{95D39246-27F7-8329-1D67-409C4AB1B6E6}"/>
              </a:ext>
            </a:extLst>
          </p:cNvPr>
          <p:cNvSpPr txBox="1"/>
          <p:nvPr/>
        </p:nvSpPr>
        <p:spPr>
          <a:xfrm>
            <a:off x="151753" y="5890383"/>
            <a:ext cx="2426869" cy="369332"/>
          </a:xfrm>
          <a:prstGeom prst="rect">
            <a:avLst/>
          </a:prstGeom>
          <a:noFill/>
        </p:spPr>
        <p:txBody>
          <a:bodyPr wrap="square">
            <a:spAutoFit/>
          </a:bodyPr>
          <a:lstStyle/>
          <a:p>
            <a:pPr algn="ctr">
              <a:spcAft>
                <a:spcPts val="1200"/>
              </a:spcAft>
            </a:pPr>
            <a:r>
              <a:rPr lang="en-US" sz="1800" dirty="0">
                <a:solidFill>
                  <a:schemeClr val="tx2"/>
                </a:solidFill>
              </a:rPr>
              <a:t>Current Trends</a:t>
            </a:r>
          </a:p>
        </p:txBody>
      </p:sp>
      <p:sp>
        <p:nvSpPr>
          <p:cNvPr id="16" name="TextBox 15">
            <a:extLst>
              <a:ext uri="{FF2B5EF4-FFF2-40B4-BE49-F238E27FC236}">
                <a16:creationId xmlns:a16="http://schemas.microsoft.com/office/drawing/2014/main" id="{862196FC-5EA6-D638-19A0-2CF36C7AD59E}"/>
              </a:ext>
            </a:extLst>
          </p:cNvPr>
          <p:cNvSpPr txBox="1"/>
          <p:nvPr/>
        </p:nvSpPr>
        <p:spPr>
          <a:xfrm>
            <a:off x="2524328" y="1407067"/>
            <a:ext cx="6100916" cy="1128514"/>
          </a:xfrm>
          <a:prstGeom prst="rect">
            <a:avLst/>
          </a:prstGeom>
          <a:noFill/>
        </p:spPr>
        <p:txBody>
          <a:bodyPr wrap="square">
            <a:spAutoFit/>
          </a:bodyPr>
          <a:lstStyle/>
          <a:p>
            <a:pPr marL="285750" indent="-285750">
              <a:spcAft>
                <a:spcPts val="800"/>
              </a:spcAft>
              <a:buFont typeface="Arial" panose="020B0604020202020204" pitchFamily="34" charset="0"/>
              <a:buChar char="•"/>
            </a:pPr>
            <a:r>
              <a:rPr lang="en-US" dirty="0"/>
              <a:t>The Purpose of Life Insurance</a:t>
            </a:r>
          </a:p>
          <a:p>
            <a:pPr marL="285750" indent="-285750">
              <a:spcAft>
                <a:spcPts val="800"/>
              </a:spcAft>
              <a:buFont typeface="Arial" panose="020B0604020202020204" pitchFamily="34" charset="0"/>
              <a:buChar char="•"/>
            </a:pPr>
            <a:r>
              <a:rPr lang="en-US" dirty="0"/>
              <a:t>Risk Management Basics</a:t>
            </a:r>
          </a:p>
          <a:p>
            <a:pPr marL="285750" indent="-285750">
              <a:spcAft>
                <a:spcPts val="800"/>
              </a:spcAft>
              <a:buFont typeface="Arial" panose="020B0604020202020204" pitchFamily="34" charset="0"/>
              <a:buChar char="•"/>
            </a:pPr>
            <a:r>
              <a:rPr lang="en-US" dirty="0"/>
              <a:t>Overview of New Business</a:t>
            </a:r>
          </a:p>
        </p:txBody>
      </p:sp>
      <p:sp>
        <p:nvSpPr>
          <p:cNvPr id="18" name="TextBox 17">
            <a:extLst>
              <a:ext uri="{FF2B5EF4-FFF2-40B4-BE49-F238E27FC236}">
                <a16:creationId xmlns:a16="http://schemas.microsoft.com/office/drawing/2014/main" id="{73C5DE2B-0EBF-566E-B544-B998FABA4533}"/>
              </a:ext>
            </a:extLst>
          </p:cNvPr>
          <p:cNvSpPr txBox="1"/>
          <p:nvPr/>
        </p:nvSpPr>
        <p:spPr>
          <a:xfrm>
            <a:off x="2641772" y="3202234"/>
            <a:ext cx="6100916" cy="1128514"/>
          </a:xfrm>
          <a:prstGeom prst="rect">
            <a:avLst/>
          </a:prstGeom>
          <a:noFill/>
        </p:spPr>
        <p:txBody>
          <a:bodyPr wrap="square">
            <a:spAutoFit/>
          </a:bodyPr>
          <a:lstStyle/>
          <a:p>
            <a:pPr marL="285750" indent="-285750">
              <a:spcAft>
                <a:spcPts val="800"/>
              </a:spcAft>
              <a:buFont typeface="Arial" panose="020B0604020202020204" pitchFamily="34" charset="0"/>
              <a:buChar char="•"/>
            </a:pPr>
            <a:r>
              <a:rPr lang="en-US" dirty="0"/>
              <a:t>Form 5500</a:t>
            </a:r>
          </a:p>
          <a:p>
            <a:pPr marL="285750" indent="-285750">
              <a:spcAft>
                <a:spcPts val="800"/>
              </a:spcAft>
              <a:buFont typeface="Arial" panose="020B0604020202020204" pitchFamily="34" charset="0"/>
              <a:buChar char="•"/>
            </a:pPr>
            <a:r>
              <a:rPr lang="en-US" dirty="0"/>
              <a:t>Late Enrollees and Renewal Underwriting</a:t>
            </a:r>
          </a:p>
          <a:p>
            <a:pPr marL="285750" indent="-285750">
              <a:spcAft>
                <a:spcPts val="800"/>
              </a:spcAft>
              <a:buFont typeface="Arial" panose="020B0604020202020204" pitchFamily="34" charset="0"/>
              <a:buChar char="•"/>
            </a:pPr>
            <a:r>
              <a:rPr lang="en-US" dirty="0"/>
              <a:t>Wellness Programs</a:t>
            </a:r>
          </a:p>
        </p:txBody>
      </p:sp>
      <p:sp>
        <p:nvSpPr>
          <p:cNvPr id="20" name="TextBox 19">
            <a:extLst>
              <a:ext uri="{FF2B5EF4-FFF2-40B4-BE49-F238E27FC236}">
                <a16:creationId xmlns:a16="http://schemas.microsoft.com/office/drawing/2014/main" id="{170C81A3-17F0-FAD6-1B34-A52F2FB93518}"/>
              </a:ext>
            </a:extLst>
          </p:cNvPr>
          <p:cNvSpPr txBox="1"/>
          <p:nvPr/>
        </p:nvSpPr>
        <p:spPr>
          <a:xfrm>
            <a:off x="2578622" y="4956421"/>
            <a:ext cx="6100916" cy="1128514"/>
          </a:xfrm>
          <a:prstGeom prst="rect">
            <a:avLst/>
          </a:prstGeom>
          <a:noFill/>
        </p:spPr>
        <p:txBody>
          <a:bodyPr wrap="square">
            <a:spAutoFit/>
          </a:bodyPr>
          <a:lstStyle/>
          <a:p>
            <a:pPr marL="285750" indent="-285750">
              <a:spcAft>
                <a:spcPts val="800"/>
              </a:spcAft>
              <a:buFont typeface="Arial" panose="020B0604020202020204" pitchFamily="34" charset="0"/>
              <a:buChar char="•"/>
            </a:pPr>
            <a:r>
              <a:rPr lang="en-US" dirty="0"/>
              <a:t>Underwriting Transgender Individuals</a:t>
            </a:r>
          </a:p>
          <a:p>
            <a:pPr marL="285750" indent="-285750">
              <a:spcAft>
                <a:spcPts val="800"/>
              </a:spcAft>
              <a:buFont typeface="Arial" panose="020B0604020202020204" pitchFamily="34" charset="0"/>
              <a:buChar char="•"/>
            </a:pPr>
            <a:r>
              <a:rPr lang="en-US" dirty="0"/>
              <a:t>Black Americans: Life Insurance Matters</a:t>
            </a:r>
          </a:p>
          <a:p>
            <a:pPr marL="285750" indent="-285750">
              <a:spcAft>
                <a:spcPts val="800"/>
              </a:spcAft>
              <a:buFont typeface="Arial" panose="020B0604020202020204" pitchFamily="34" charset="0"/>
              <a:buChar char="•"/>
            </a:pPr>
            <a:r>
              <a:rPr lang="en-US" dirty="0"/>
              <a:t>Combatting Elder Financial Exploitation</a:t>
            </a:r>
          </a:p>
        </p:txBody>
      </p:sp>
      <p:sp>
        <p:nvSpPr>
          <p:cNvPr id="23" name="Text Placeholder 4">
            <a:extLst>
              <a:ext uri="{FF2B5EF4-FFF2-40B4-BE49-F238E27FC236}">
                <a16:creationId xmlns:a16="http://schemas.microsoft.com/office/drawing/2014/main" id="{D98FFC5E-FC5C-A7C5-327F-5BA9158C726F}"/>
              </a:ext>
            </a:extLst>
          </p:cNvPr>
          <p:cNvSpPr txBox="1">
            <a:spLocks/>
          </p:cNvSpPr>
          <p:nvPr/>
        </p:nvSpPr>
        <p:spPr>
          <a:xfrm>
            <a:off x="286813" y="6444944"/>
            <a:ext cx="3823090" cy="389155"/>
          </a:xfrm>
          <a:prstGeom prst="rect">
            <a:avLst/>
          </a:prstGeom>
        </p:spPr>
        <p:txBody>
          <a:bodyPr>
            <a:normAutofit/>
          </a:bodyPr>
          <a:lstStyle>
            <a:lvl1pPr marL="0" indent="0" algn="l" rtl="0" eaLnBrk="1" fontAlgn="base" hangingPunct="1">
              <a:lnSpc>
                <a:spcPct val="120000"/>
              </a:lnSpc>
              <a:spcBef>
                <a:spcPts val="0"/>
              </a:spcBef>
              <a:spcAft>
                <a:spcPts val="1260"/>
              </a:spcAft>
              <a:buClr>
                <a:schemeClr val="accent1"/>
              </a:buClr>
              <a:buSzPct val="90000"/>
              <a:buFont typeface="Arial"/>
              <a:buNone/>
              <a:defRPr sz="2100" b="0">
                <a:solidFill>
                  <a:schemeClr val="tx1"/>
                </a:solidFill>
                <a:latin typeface="+mn-lt"/>
                <a:ea typeface="+mn-ea"/>
                <a:cs typeface="+mn-cs"/>
              </a:defRPr>
            </a:lvl1pPr>
            <a:lvl2pPr marL="236685" indent="0" algn="l" rtl="0" eaLnBrk="1" fontAlgn="base" hangingPunct="1">
              <a:lnSpc>
                <a:spcPct val="120000"/>
              </a:lnSpc>
              <a:spcBef>
                <a:spcPts val="0"/>
              </a:spcBef>
              <a:spcAft>
                <a:spcPts val="1260"/>
              </a:spcAft>
              <a:buClr>
                <a:schemeClr val="accent1"/>
              </a:buClr>
              <a:buSzPct val="90000"/>
              <a:buFont typeface="Arial"/>
              <a:buNone/>
              <a:defRPr sz="1575" b="0">
                <a:solidFill>
                  <a:schemeClr val="tx1"/>
                </a:solidFill>
                <a:latin typeface="+mn-lt"/>
              </a:defRPr>
            </a:lvl2pPr>
            <a:lvl3pPr marL="481703"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defRPr>
            </a:lvl3pPr>
            <a:lvl4pPr marL="720054"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cs typeface="Arial" charset="0"/>
              </a:defRPr>
            </a:lvl4pPr>
            <a:lvl5pPr marL="956739" indent="0" algn="l" rtl="0" eaLnBrk="1" fontAlgn="base" hangingPunct="1">
              <a:lnSpc>
                <a:spcPct val="120000"/>
              </a:lnSpc>
              <a:spcBef>
                <a:spcPts val="0"/>
              </a:spcBef>
              <a:spcAft>
                <a:spcPts val="1260"/>
              </a:spcAft>
              <a:buClr>
                <a:schemeClr val="accent1"/>
              </a:buClr>
              <a:buSzPct val="90000"/>
              <a:buFont typeface="Arial"/>
              <a:buNone/>
              <a:defRPr sz="1260" b="0">
                <a:solidFill>
                  <a:schemeClr val="tx1"/>
                </a:solidFill>
                <a:latin typeface="+mn-lt"/>
                <a:cs typeface="Arial" charset="0"/>
              </a:defRPr>
            </a:lvl5pPr>
            <a:lvl6pPr marL="2166828"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6pPr>
            <a:lvl7pPr marL="264686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7pPr>
            <a:lvl8pPr marL="3126900"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8pPr>
            <a:lvl9pPr marL="360693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9pPr>
          </a:lstStyle>
          <a:p>
            <a:r>
              <a:rPr lang="en-US" sz="1000" i="1" kern="0" dirty="0"/>
              <a:t>*All titles subject to change.</a:t>
            </a:r>
          </a:p>
        </p:txBody>
      </p:sp>
      <p:pic>
        <p:nvPicPr>
          <p:cNvPr id="25" name="Picture 24" descr="A person and person looking at a tablet&#10;&#10;Description automatically generated">
            <a:extLst>
              <a:ext uri="{FF2B5EF4-FFF2-40B4-BE49-F238E27FC236}">
                <a16:creationId xmlns:a16="http://schemas.microsoft.com/office/drawing/2014/main" id="{BB8866B1-1E88-7BDC-B932-7AF4D7ED93D7}"/>
              </a:ext>
            </a:extLst>
          </p:cNvPr>
          <p:cNvPicPr>
            <a:picLocks noChangeAspect="1"/>
          </p:cNvPicPr>
          <p:nvPr/>
        </p:nvPicPr>
        <p:blipFill rotWithShape="1">
          <a:blip r:embed="rId5"/>
          <a:srcRect l="21987" r="20561"/>
          <a:stretch/>
        </p:blipFill>
        <p:spPr>
          <a:xfrm>
            <a:off x="8140568" y="1509817"/>
            <a:ext cx="3920362" cy="3838365"/>
          </a:xfrm>
          <a:prstGeom prst="rect">
            <a:avLst/>
          </a:prstGeom>
        </p:spPr>
      </p:pic>
    </p:spTree>
    <p:extLst>
      <p:ext uri="{BB962C8B-B14F-4D97-AF65-F5344CB8AC3E}">
        <p14:creationId xmlns:p14="http://schemas.microsoft.com/office/powerpoint/2010/main" val="22255949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9448800" y="6356350"/>
            <a:ext cx="2743200" cy="365125"/>
          </a:xfrm>
        </p:spPr>
        <p:txBody>
          <a:bodyPr/>
          <a:lstStyle/>
          <a:p>
            <a:pPr defTabSz="1219170" fontAlgn="base">
              <a:spcBef>
                <a:spcPct val="0"/>
              </a:spcBef>
              <a:spcAft>
                <a:spcPct val="0"/>
              </a:spcAft>
            </a:pPr>
            <a:r>
              <a:rPr lang="en-US" sz="2400" dirty="0">
                <a:solidFill>
                  <a:srgbClr val="000000"/>
                </a:solidFill>
                <a:latin typeface="Arial" charset="0"/>
              </a:rPr>
              <a:t> </a:t>
            </a:r>
          </a:p>
        </p:txBody>
      </p:sp>
      <p:sp>
        <p:nvSpPr>
          <p:cNvPr id="20" name="TextBox 19"/>
          <p:cNvSpPr txBox="1"/>
          <p:nvPr/>
        </p:nvSpPr>
        <p:spPr>
          <a:xfrm>
            <a:off x="1164627" y="963416"/>
            <a:ext cx="2293224" cy="707886"/>
          </a:xfrm>
          <a:prstGeom prst="rect">
            <a:avLst/>
          </a:prstGeom>
          <a:solidFill>
            <a:srgbClr val="026EA0"/>
          </a:solidFill>
        </p:spPr>
        <p:txBody>
          <a:bodyPr wrap="square" rtlCol="0">
            <a:spAutoFit/>
          </a:bodyPr>
          <a:lstStyle/>
          <a:p>
            <a:pPr algn="ctr" defTabSz="1219170" fontAlgn="base">
              <a:spcBef>
                <a:spcPct val="0"/>
              </a:spcBef>
              <a:spcAft>
                <a:spcPct val="0"/>
              </a:spcAft>
            </a:pPr>
            <a:r>
              <a:rPr lang="en-US" sz="2000" dirty="0">
                <a:solidFill>
                  <a:srgbClr val="FFFFFF"/>
                </a:solidFill>
                <a:latin typeface="Arial" charset="0"/>
              </a:rPr>
              <a:t>Accelerate Impact Suite</a:t>
            </a:r>
          </a:p>
        </p:txBody>
      </p:sp>
      <p:sp>
        <p:nvSpPr>
          <p:cNvPr id="21" name="TextBox 20"/>
          <p:cNvSpPr txBox="1"/>
          <p:nvPr/>
        </p:nvSpPr>
        <p:spPr>
          <a:xfrm>
            <a:off x="5221616" y="987676"/>
            <a:ext cx="2309213" cy="707886"/>
          </a:xfrm>
          <a:prstGeom prst="rect">
            <a:avLst/>
          </a:prstGeom>
          <a:solidFill>
            <a:srgbClr val="026EA0"/>
          </a:solidFill>
        </p:spPr>
        <p:txBody>
          <a:bodyPr wrap="square" rtlCol="0">
            <a:spAutoFit/>
          </a:bodyPr>
          <a:lstStyle/>
          <a:p>
            <a:pPr algn="ctr" defTabSz="1219170" fontAlgn="base">
              <a:spcBef>
                <a:spcPct val="0"/>
              </a:spcBef>
              <a:spcAft>
                <a:spcPct val="0"/>
              </a:spcAft>
            </a:pPr>
            <a:r>
              <a:rPr lang="en-US" sz="2000" dirty="0">
                <a:solidFill>
                  <a:srgbClr val="FFFFFF"/>
                </a:solidFill>
                <a:latin typeface="Arial" charset="0"/>
              </a:rPr>
              <a:t>Talent Mobility Suite</a:t>
            </a:r>
          </a:p>
        </p:txBody>
      </p:sp>
      <p:sp>
        <p:nvSpPr>
          <p:cNvPr id="22" name="TextBox 21"/>
          <p:cNvSpPr txBox="1"/>
          <p:nvPr/>
        </p:nvSpPr>
        <p:spPr>
          <a:xfrm>
            <a:off x="8483907" y="987676"/>
            <a:ext cx="2886263" cy="707886"/>
          </a:xfrm>
          <a:prstGeom prst="rect">
            <a:avLst/>
          </a:prstGeom>
          <a:solidFill>
            <a:srgbClr val="026EA0"/>
          </a:solidFill>
        </p:spPr>
        <p:txBody>
          <a:bodyPr wrap="square" rtlCol="0">
            <a:spAutoFit/>
          </a:bodyPr>
          <a:lstStyle/>
          <a:p>
            <a:pPr algn="ctr" defTabSz="1219170" fontAlgn="base">
              <a:spcBef>
                <a:spcPct val="0"/>
              </a:spcBef>
              <a:spcAft>
                <a:spcPct val="0"/>
              </a:spcAft>
            </a:pPr>
            <a:r>
              <a:rPr lang="en-US" sz="2000" dirty="0">
                <a:solidFill>
                  <a:srgbClr val="FFFFFF"/>
                </a:solidFill>
                <a:latin typeface="Arial" charset="0"/>
              </a:rPr>
              <a:t>Strategic Leadership Experience</a:t>
            </a:r>
          </a:p>
        </p:txBody>
      </p:sp>
      <p:sp>
        <p:nvSpPr>
          <p:cNvPr id="3" name="Title 2"/>
          <p:cNvSpPr>
            <a:spLocks noGrp="1"/>
          </p:cNvSpPr>
          <p:nvPr>
            <p:ph type="title"/>
          </p:nvPr>
        </p:nvSpPr>
        <p:spPr/>
        <p:txBody>
          <a:bodyPr/>
          <a:lstStyle/>
          <a:p>
            <a:r>
              <a:rPr lang="en-US" dirty="0"/>
              <a:t>Connecting the Next Generation of Leaders to the Industry</a:t>
            </a:r>
          </a:p>
        </p:txBody>
      </p:sp>
      <p:sp>
        <p:nvSpPr>
          <p:cNvPr id="25" name="TextBox 24"/>
          <p:cNvSpPr txBox="1"/>
          <p:nvPr/>
        </p:nvSpPr>
        <p:spPr>
          <a:xfrm>
            <a:off x="1114637" y="2021457"/>
            <a:ext cx="1239775" cy="584775"/>
          </a:xfrm>
          <a:prstGeom prst="rect">
            <a:avLst/>
          </a:prstGeom>
          <a:noFill/>
        </p:spPr>
        <p:txBody>
          <a:bodyPr wrap="square" rtlCol="0">
            <a:spAutoFit/>
          </a:bodyPr>
          <a:lstStyle/>
          <a:p>
            <a:r>
              <a:rPr lang="en-US" sz="1600" b="1" dirty="0">
                <a:solidFill>
                  <a:srgbClr val="026EA0"/>
                </a:solidFill>
              </a:rPr>
              <a:t>Certificate Programs</a:t>
            </a:r>
          </a:p>
        </p:txBody>
      </p:sp>
      <p:sp>
        <p:nvSpPr>
          <p:cNvPr id="27" name="TextBox 26"/>
          <p:cNvSpPr txBox="1"/>
          <p:nvPr/>
        </p:nvSpPr>
        <p:spPr>
          <a:xfrm>
            <a:off x="1066397" y="4017119"/>
            <a:ext cx="1287077" cy="584775"/>
          </a:xfrm>
          <a:prstGeom prst="rect">
            <a:avLst/>
          </a:prstGeom>
          <a:noFill/>
        </p:spPr>
        <p:txBody>
          <a:bodyPr wrap="square" rtlCol="0">
            <a:spAutoFit/>
          </a:bodyPr>
          <a:lstStyle/>
          <a:p>
            <a:r>
              <a:rPr lang="en-US" sz="1600" b="1" dirty="0">
                <a:solidFill>
                  <a:srgbClr val="026EA0"/>
                </a:solidFill>
              </a:rPr>
              <a:t>Insurance Immersion</a:t>
            </a:r>
          </a:p>
        </p:txBody>
      </p:sp>
      <p:sp>
        <p:nvSpPr>
          <p:cNvPr id="28" name="Rectangle 27"/>
          <p:cNvSpPr/>
          <p:nvPr/>
        </p:nvSpPr>
        <p:spPr>
          <a:xfrm>
            <a:off x="2226574" y="4892956"/>
            <a:ext cx="1616963" cy="1080424"/>
          </a:xfrm>
          <a:prstGeom prst="rect">
            <a:avLst/>
          </a:prstGeom>
        </p:spPr>
        <p:txBody>
          <a:bodyPr wrap="square">
            <a:spAutoFit/>
          </a:bodyPr>
          <a:lstStyle/>
          <a:p>
            <a:pPr>
              <a:lnSpc>
                <a:spcPct val="107000"/>
              </a:lnSpc>
              <a:spcAft>
                <a:spcPts val="800"/>
              </a:spcAft>
            </a:pPr>
            <a:r>
              <a:rPr lang="en-US" sz="1200" dirty="0">
                <a:latin typeface="+mj-lt"/>
                <a:ea typeface="Calibri" panose="020F0502020204030204" pitchFamily="34" charset="0"/>
                <a:cs typeface="Times New Roman" panose="02020603050405020304" pitchFamily="18" charset="0"/>
              </a:rPr>
              <a:t>Of members rate Insurance Immersion among the most valuable programs we offer</a:t>
            </a:r>
            <a:r>
              <a:rPr lang="en-US" sz="1200" baseline="30000" dirty="0">
                <a:latin typeface="+mj-lt"/>
                <a:ea typeface="Calibri" panose="020F0502020204030204" pitchFamily="34" charset="0"/>
                <a:cs typeface="Times New Roman" panose="02020603050405020304" pitchFamily="18" charset="0"/>
              </a:rPr>
              <a:t>5</a:t>
            </a:r>
            <a:endParaRPr lang="en-US" sz="1200" baseline="30000" dirty="0">
              <a:effectLst/>
              <a:latin typeface="+mj-lt"/>
              <a:ea typeface="Calibri" panose="020F0502020204030204" pitchFamily="34" charset="0"/>
              <a:cs typeface="Times New Roman" panose="02020603050405020304" pitchFamily="18" charset="0"/>
            </a:endParaRPr>
          </a:p>
        </p:txBody>
      </p:sp>
      <p:graphicFrame>
        <p:nvGraphicFramePr>
          <p:cNvPr id="29" name="Chart 28"/>
          <p:cNvGraphicFramePr/>
          <p:nvPr>
            <p:extLst>
              <p:ext uri="{D42A27DB-BD31-4B8C-83A1-F6EECF244321}">
                <p14:modId xmlns:p14="http://schemas.microsoft.com/office/powerpoint/2010/main" val="2643126865"/>
              </p:ext>
            </p:extLst>
          </p:nvPr>
        </p:nvGraphicFramePr>
        <p:xfrm>
          <a:off x="705678" y="4601834"/>
          <a:ext cx="1731304" cy="1601056"/>
        </p:xfrm>
        <a:graphic>
          <a:graphicData uri="http://schemas.openxmlformats.org/drawingml/2006/chart">
            <c:chart xmlns:c="http://schemas.openxmlformats.org/drawingml/2006/chart" xmlns:r="http://schemas.openxmlformats.org/officeDocument/2006/relationships" r:id="rId3"/>
          </a:graphicData>
        </a:graphic>
      </p:graphicFrame>
      <p:sp>
        <p:nvSpPr>
          <p:cNvPr id="30" name="Rectangle 29"/>
          <p:cNvSpPr/>
          <p:nvPr/>
        </p:nvSpPr>
        <p:spPr>
          <a:xfrm>
            <a:off x="2202589" y="2777885"/>
            <a:ext cx="1689188" cy="1080424"/>
          </a:xfrm>
          <a:prstGeom prst="rect">
            <a:avLst/>
          </a:prstGeom>
        </p:spPr>
        <p:txBody>
          <a:bodyPr wrap="square">
            <a:spAutoFit/>
          </a:bodyPr>
          <a:lstStyle/>
          <a:p>
            <a:pPr>
              <a:lnSpc>
                <a:spcPct val="107000"/>
              </a:lnSpc>
              <a:spcAft>
                <a:spcPts val="800"/>
              </a:spcAft>
            </a:pPr>
            <a:r>
              <a:rPr lang="en-US" sz="1200" dirty="0">
                <a:latin typeface="+mj-lt"/>
                <a:ea typeface="Calibri" panose="020F0502020204030204" pitchFamily="34" charset="0"/>
                <a:cs typeface="Times New Roman" panose="02020603050405020304" pitchFamily="18" charset="0"/>
              </a:rPr>
              <a:t>Of learners believe that LOMA courses are a good preparation for the future of work</a:t>
            </a:r>
            <a:r>
              <a:rPr lang="en-US" sz="1200" baseline="30000" dirty="0">
                <a:latin typeface="+mj-lt"/>
                <a:ea typeface="Calibri" panose="020F0502020204030204" pitchFamily="34" charset="0"/>
                <a:cs typeface="Times New Roman" panose="02020603050405020304" pitchFamily="18" charset="0"/>
              </a:rPr>
              <a:t>5</a:t>
            </a:r>
            <a:r>
              <a:rPr lang="en-US" sz="1200" dirty="0">
                <a:latin typeface="+mj-lt"/>
                <a:ea typeface="Calibri" panose="020F0502020204030204" pitchFamily="34" charset="0"/>
                <a:cs typeface="Times New Roman" panose="02020603050405020304" pitchFamily="18" charset="0"/>
              </a:rPr>
              <a:t> </a:t>
            </a:r>
            <a:endParaRPr lang="en-US" sz="1200" dirty="0">
              <a:effectLst/>
              <a:latin typeface="+mj-lt"/>
              <a:ea typeface="Calibri" panose="020F0502020204030204" pitchFamily="34" charset="0"/>
              <a:cs typeface="Times New Roman" panose="02020603050405020304" pitchFamily="18" charset="0"/>
            </a:endParaRPr>
          </a:p>
        </p:txBody>
      </p:sp>
      <p:graphicFrame>
        <p:nvGraphicFramePr>
          <p:cNvPr id="31" name="Chart 30"/>
          <p:cNvGraphicFramePr/>
          <p:nvPr/>
        </p:nvGraphicFramePr>
        <p:xfrm>
          <a:off x="808471" y="2532325"/>
          <a:ext cx="1628511" cy="1512215"/>
        </p:xfrm>
        <a:graphic>
          <a:graphicData uri="http://schemas.openxmlformats.org/drawingml/2006/chart">
            <c:chart xmlns:c="http://schemas.openxmlformats.org/drawingml/2006/chart" xmlns:r="http://schemas.openxmlformats.org/officeDocument/2006/relationships" r:id="rId4"/>
          </a:graphicData>
        </a:graphic>
      </p:graphicFrame>
      <p:sp>
        <p:nvSpPr>
          <p:cNvPr id="32" name="Rectangle 31"/>
          <p:cNvSpPr/>
          <p:nvPr/>
        </p:nvSpPr>
        <p:spPr>
          <a:xfrm>
            <a:off x="4906152" y="3096819"/>
            <a:ext cx="1274291" cy="882806"/>
          </a:xfrm>
          <a:prstGeom prst="rect">
            <a:avLst/>
          </a:prstGeom>
        </p:spPr>
        <p:txBody>
          <a:bodyPr wrap="square">
            <a:spAutoFit/>
          </a:bodyPr>
          <a:lstStyle/>
          <a:p>
            <a:pPr algn="r">
              <a:lnSpc>
                <a:spcPct val="107000"/>
              </a:lnSpc>
              <a:spcAft>
                <a:spcPts val="800"/>
              </a:spcAft>
            </a:pPr>
            <a:r>
              <a:rPr lang="en-US" sz="1200" dirty="0">
                <a:latin typeface="+mj-lt"/>
                <a:ea typeface="Calibri" panose="020F0502020204030204" pitchFamily="34" charset="0"/>
                <a:cs typeface="Times New Roman" panose="02020603050405020304" pitchFamily="18" charset="0"/>
              </a:rPr>
              <a:t>Of learners say that it improved their business acumen</a:t>
            </a:r>
            <a:r>
              <a:rPr lang="en-US" sz="1200" baseline="30000" dirty="0">
                <a:latin typeface="+mj-lt"/>
                <a:ea typeface="Calibri" panose="020F0502020204030204" pitchFamily="34" charset="0"/>
                <a:cs typeface="Times New Roman" panose="02020603050405020304" pitchFamily="18" charset="0"/>
              </a:rPr>
              <a:t>6</a:t>
            </a:r>
            <a:endParaRPr lang="en-US" sz="1200" baseline="30000" dirty="0">
              <a:effectLst/>
              <a:latin typeface="+mj-lt"/>
              <a:ea typeface="Calibri" panose="020F0502020204030204" pitchFamily="34" charset="0"/>
              <a:cs typeface="Times New Roman" panose="02020603050405020304" pitchFamily="18" charset="0"/>
            </a:endParaRPr>
          </a:p>
        </p:txBody>
      </p:sp>
      <p:sp>
        <p:nvSpPr>
          <p:cNvPr id="33" name="TextBox 32"/>
          <p:cNvSpPr txBox="1"/>
          <p:nvPr/>
        </p:nvSpPr>
        <p:spPr>
          <a:xfrm>
            <a:off x="4637745" y="1990567"/>
            <a:ext cx="1721293" cy="584775"/>
          </a:xfrm>
          <a:prstGeom prst="rect">
            <a:avLst/>
          </a:prstGeom>
          <a:noFill/>
        </p:spPr>
        <p:txBody>
          <a:bodyPr wrap="square" rtlCol="0">
            <a:spAutoFit/>
          </a:bodyPr>
          <a:lstStyle/>
          <a:p>
            <a:r>
              <a:rPr lang="en-US" sz="1600" b="1" dirty="0">
                <a:solidFill>
                  <a:srgbClr val="026EA0"/>
                </a:solidFill>
              </a:rPr>
              <a:t>Professional Designations</a:t>
            </a:r>
          </a:p>
        </p:txBody>
      </p:sp>
      <p:sp>
        <p:nvSpPr>
          <p:cNvPr id="34" name="Rounded Rectangle 33"/>
          <p:cNvSpPr/>
          <p:nvPr/>
        </p:nvSpPr>
        <p:spPr>
          <a:xfrm rot="16200000">
            <a:off x="4371408" y="3851311"/>
            <a:ext cx="4132673" cy="369457"/>
          </a:xfrm>
          <a:prstGeom prst="round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24"/>
          <p:cNvSpPr txBox="1"/>
          <p:nvPr/>
        </p:nvSpPr>
        <p:spPr>
          <a:xfrm>
            <a:off x="5285895" y="2731582"/>
            <a:ext cx="972546" cy="46723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400" b="1" dirty="0">
                <a:solidFill>
                  <a:srgbClr val="4298BE"/>
                </a:solidFill>
              </a:rPr>
              <a:t>94%</a:t>
            </a:r>
          </a:p>
        </p:txBody>
      </p:sp>
      <p:sp>
        <p:nvSpPr>
          <p:cNvPr id="36" name="Rectangle 35"/>
          <p:cNvSpPr/>
          <p:nvPr/>
        </p:nvSpPr>
        <p:spPr>
          <a:xfrm>
            <a:off x="6671135" y="2478401"/>
            <a:ext cx="1557102" cy="868507"/>
          </a:xfrm>
          <a:prstGeom prst="rect">
            <a:avLst/>
          </a:prstGeom>
        </p:spPr>
        <p:txBody>
          <a:bodyPr wrap="square">
            <a:spAutoFit/>
          </a:bodyPr>
          <a:lstStyle/>
          <a:p>
            <a:pPr>
              <a:lnSpc>
                <a:spcPct val="107000"/>
              </a:lnSpc>
              <a:spcAft>
                <a:spcPts val="800"/>
              </a:spcAft>
            </a:pPr>
            <a:r>
              <a:rPr lang="en-US" sz="1200" dirty="0">
                <a:latin typeface="+mj-lt"/>
                <a:cs typeface="Calibri" panose="020F0502020204030204" pitchFamily="34" charset="0"/>
              </a:rPr>
              <a:t>Of learners say it’s a strong foundation in industry concepts</a:t>
            </a:r>
            <a:r>
              <a:rPr lang="en-US" sz="1200" baseline="30000" dirty="0">
                <a:latin typeface="+mj-lt"/>
                <a:ea typeface="Calibri" panose="020F0502020204030204" pitchFamily="34" charset="0"/>
                <a:cs typeface="Calibri" panose="020F0502020204030204" pitchFamily="34" charset="0"/>
              </a:rPr>
              <a:t>6</a:t>
            </a:r>
            <a:endParaRPr lang="en-US" sz="1200" baseline="30000" dirty="0">
              <a:effectLst/>
              <a:latin typeface="+mj-lt"/>
              <a:ea typeface="Calibri" panose="020F0502020204030204" pitchFamily="34" charset="0"/>
              <a:cs typeface="Calibri" panose="020F0502020204030204" pitchFamily="34" charset="0"/>
            </a:endParaRPr>
          </a:p>
        </p:txBody>
      </p:sp>
      <p:sp>
        <p:nvSpPr>
          <p:cNvPr id="37" name="TextBox 24"/>
          <p:cNvSpPr txBox="1"/>
          <p:nvPr/>
        </p:nvSpPr>
        <p:spPr>
          <a:xfrm>
            <a:off x="6671134" y="2067381"/>
            <a:ext cx="972546" cy="46723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400" b="1" dirty="0">
                <a:solidFill>
                  <a:srgbClr val="002F70"/>
                </a:solidFill>
              </a:rPr>
              <a:t>96%</a:t>
            </a:r>
          </a:p>
        </p:txBody>
      </p:sp>
      <p:sp>
        <p:nvSpPr>
          <p:cNvPr id="38" name="Rounded Rectangle 37"/>
          <p:cNvSpPr/>
          <p:nvPr/>
        </p:nvSpPr>
        <p:spPr>
          <a:xfrm rot="16200000">
            <a:off x="4563078" y="3831579"/>
            <a:ext cx="3753015" cy="351805"/>
          </a:xfrm>
          <a:prstGeom prst="roundRect">
            <a:avLst/>
          </a:prstGeom>
          <a:solidFill>
            <a:srgbClr val="002F70"/>
          </a:solidFill>
          <a:ln>
            <a:solidFill>
              <a:srgbClr val="002F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ounded Rectangle 38"/>
          <p:cNvSpPr/>
          <p:nvPr/>
        </p:nvSpPr>
        <p:spPr>
          <a:xfrm rot="16200000">
            <a:off x="4574992" y="4061881"/>
            <a:ext cx="3718521" cy="362470"/>
          </a:xfrm>
          <a:prstGeom prst="roundRect">
            <a:avLst/>
          </a:prstGeom>
          <a:solidFill>
            <a:srgbClr val="4298BE"/>
          </a:solidFill>
          <a:ln>
            <a:solidFill>
              <a:srgbClr val="4298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852752" y="3849364"/>
            <a:ext cx="1956195" cy="1117101"/>
          </a:xfrm>
          <a:prstGeom prst="rect">
            <a:avLst/>
          </a:prstGeom>
        </p:spPr>
        <p:txBody>
          <a:bodyPr wrap="square">
            <a:spAutoFit/>
          </a:bodyPr>
          <a:lstStyle/>
          <a:p>
            <a:pPr>
              <a:lnSpc>
                <a:spcPct val="107000"/>
              </a:lnSpc>
              <a:spcAft>
                <a:spcPts val="800"/>
              </a:spcAft>
            </a:pPr>
            <a:r>
              <a:rPr lang="en-US" sz="1200" dirty="0">
                <a:latin typeface="+mj-lt"/>
                <a:cs typeface="Calibri" panose="020F0502020204030204" pitchFamily="34" charset="0"/>
              </a:rPr>
              <a:t>Of learners say it increased their commitment to their careers</a:t>
            </a:r>
            <a:r>
              <a:rPr lang="en-US" sz="1200" baseline="30000" dirty="0">
                <a:latin typeface="+mj-lt"/>
                <a:ea typeface="Calibri" panose="020F0502020204030204" pitchFamily="34" charset="0"/>
                <a:cs typeface="Times New Roman" panose="02020603050405020304" pitchFamily="18" charset="0"/>
              </a:rPr>
              <a:t>6</a:t>
            </a:r>
          </a:p>
          <a:p>
            <a:pPr>
              <a:lnSpc>
                <a:spcPct val="107000"/>
              </a:lnSpc>
              <a:spcAft>
                <a:spcPts val="800"/>
              </a:spcAft>
            </a:pPr>
            <a:endParaRPr lang="en-US" sz="1200" baseline="300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41" name="TextBox 24"/>
          <p:cNvSpPr txBox="1"/>
          <p:nvPr/>
        </p:nvSpPr>
        <p:spPr>
          <a:xfrm>
            <a:off x="6663185" y="3438344"/>
            <a:ext cx="972546" cy="467231"/>
          </a:xfrm>
          <a:prstGeom prst="rect">
            <a:avLst/>
          </a:prstGeom>
          <a:noFill/>
          <a:ln>
            <a:no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400" b="1" dirty="0">
                <a:solidFill>
                  <a:srgbClr val="DAAA00"/>
                </a:solidFill>
              </a:rPr>
              <a:t>80%</a:t>
            </a:r>
          </a:p>
        </p:txBody>
      </p:sp>
      <p:sp>
        <p:nvSpPr>
          <p:cNvPr id="42" name="Rounded Rectangle 41"/>
          <p:cNvSpPr/>
          <p:nvPr/>
        </p:nvSpPr>
        <p:spPr>
          <a:xfrm rot="16200000">
            <a:off x="4755766" y="4242655"/>
            <a:ext cx="3356973" cy="362471"/>
          </a:xfrm>
          <a:prstGeom prst="roundRect">
            <a:avLst/>
          </a:prstGeom>
          <a:solidFill>
            <a:srgbClr val="DAAA00"/>
          </a:solidFill>
          <a:ln>
            <a:solidFill>
              <a:srgbClr val="DAA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2BDE3237-EF82-8C68-7AA0-33CF88CF93BB}"/>
              </a:ext>
            </a:extLst>
          </p:cNvPr>
          <p:cNvSpPr/>
          <p:nvPr/>
        </p:nvSpPr>
        <p:spPr>
          <a:xfrm>
            <a:off x="8483907" y="1841551"/>
            <a:ext cx="2886263" cy="473271"/>
          </a:xfrm>
          <a:prstGeom prst="rect">
            <a:avLst/>
          </a:prstGeom>
        </p:spPr>
        <p:txBody>
          <a:bodyPr wrap="square">
            <a:spAutoFit/>
          </a:bodyPr>
          <a:lstStyle/>
          <a:p>
            <a:pPr>
              <a:lnSpc>
                <a:spcPct val="107000"/>
              </a:lnSpc>
              <a:spcAft>
                <a:spcPts val="800"/>
              </a:spcAft>
            </a:pPr>
            <a:r>
              <a:rPr lang="en-US" sz="1200" dirty="0">
                <a:latin typeface="+mj-lt"/>
                <a:cs typeface="Calibri" panose="020F0502020204030204" pitchFamily="34" charset="0"/>
              </a:rPr>
              <a:t>On a scale of 1-5, respondents to the program evaluation rate the program</a:t>
            </a:r>
            <a:r>
              <a:rPr lang="en-US" sz="1200" baseline="30000" dirty="0">
                <a:latin typeface="+mj-lt"/>
                <a:cs typeface="Calibri" panose="020F0502020204030204" pitchFamily="34" charset="0"/>
              </a:rPr>
              <a:t>7</a:t>
            </a:r>
            <a:r>
              <a:rPr lang="en-US" sz="1200" dirty="0">
                <a:latin typeface="+mj-lt"/>
                <a:cs typeface="Calibri" panose="020F0502020204030204" pitchFamily="34" charset="0"/>
              </a:rPr>
              <a:t>: </a:t>
            </a:r>
            <a:endParaRPr lang="en-US" sz="1200" baseline="30000" dirty="0">
              <a:effectLst/>
              <a:latin typeface="+mj-lt"/>
              <a:ea typeface="Calibri" panose="020F0502020204030204" pitchFamily="34" charset="0"/>
              <a:cs typeface="Calibri" panose="020F0502020204030204" pitchFamily="34" charset="0"/>
            </a:endParaRPr>
          </a:p>
        </p:txBody>
      </p:sp>
      <p:sp>
        <p:nvSpPr>
          <p:cNvPr id="5" name="Rectangle 4">
            <a:extLst>
              <a:ext uri="{FF2B5EF4-FFF2-40B4-BE49-F238E27FC236}">
                <a16:creationId xmlns:a16="http://schemas.microsoft.com/office/drawing/2014/main" id="{75E5737E-844C-01B9-8DB6-FC399C45DABA}"/>
              </a:ext>
            </a:extLst>
          </p:cNvPr>
          <p:cNvSpPr/>
          <p:nvPr/>
        </p:nvSpPr>
        <p:spPr>
          <a:xfrm>
            <a:off x="9448800" y="2725542"/>
            <a:ext cx="1725124" cy="473271"/>
          </a:xfrm>
          <a:prstGeom prst="rect">
            <a:avLst/>
          </a:prstGeom>
        </p:spPr>
        <p:txBody>
          <a:bodyPr wrap="square">
            <a:spAutoFit/>
          </a:bodyPr>
          <a:lstStyle/>
          <a:p>
            <a:pPr>
              <a:lnSpc>
                <a:spcPct val="107000"/>
              </a:lnSpc>
              <a:spcAft>
                <a:spcPts val="800"/>
              </a:spcAft>
            </a:pPr>
            <a:r>
              <a:rPr lang="en-US" sz="1200" dirty="0">
                <a:latin typeface="+mj-lt"/>
                <a:cs typeface="Calibri" panose="020F0502020204030204" pitchFamily="34" charset="0"/>
              </a:rPr>
              <a:t>“I would recommend this program to others”</a:t>
            </a:r>
            <a:endParaRPr lang="en-US" sz="1200" baseline="30000" dirty="0">
              <a:effectLst/>
              <a:latin typeface="+mj-lt"/>
              <a:ea typeface="Calibri" panose="020F0502020204030204" pitchFamily="34" charset="0"/>
              <a:cs typeface="Calibri" panose="020F0502020204030204" pitchFamily="34" charset="0"/>
            </a:endParaRPr>
          </a:p>
        </p:txBody>
      </p:sp>
      <p:sp>
        <p:nvSpPr>
          <p:cNvPr id="6" name="TextBox 24">
            <a:extLst>
              <a:ext uri="{FF2B5EF4-FFF2-40B4-BE49-F238E27FC236}">
                <a16:creationId xmlns:a16="http://schemas.microsoft.com/office/drawing/2014/main" id="{FCCFA995-84A2-8B12-1AAC-BD9C22CF7914}"/>
              </a:ext>
            </a:extLst>
          </p:cNvPr>
          <p:cNvSpPr txBox="1"/>
          <p:nvPr/>
        </p:nvSpPr>
        <p:spPr>
          <a:xfrm>
            <a:off x="8609739" y="2752409"/>
            <a:ext cx="972546" cy="46723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400" b="1" dirty="0">
                <a:solidFill>
                  <a:srgbClr val="002F70"/>
                </a:solidFill>
              </a:rPr>
              <a:t>4.8</a:t>
            </a:r>
          </a:p>
        </p:txBody>
      </p:sp>
      <p:sp>
        <p:nvSpPr>
          <p:cNvPr id="8" name="Rectangle 7">
            <a:extLst>
              <a:ext uri="{FF2B5EF4-FFF2-40B4-BE49-F238E27FC236}">
                <a16:creationId xmlns:a16="http://schemas.microsoft.com/office/drawing/2014/main" id="{C5B69EA4-7BA7-4192-0855-67449807AF46}"/>
              </a:ext>
            </a:extLst>
          </p:cNvPr>
          <p:cNvSpPr/>
          <p:nvPr/>
        </p:nvSpPr>
        <p:spPr>
          <a:xfrm>
            <a:off x="9445278" y="3525056"/>
            <a:ext cx="1725124" cy="670889"/>
          </a:xfrm>
          <a:prstGeom prst="rect">
            <a:avLst/>
          </a:prstGeom>
        </p:spPr>
        <p:txBody>
          <a:bodyPr wrap="square">
            <a:spAutoFit/>
          </a:bodyPr>
          <a:lstStyle/>
          <a:p>
            <a:pPr>
              <a:lnSpc>
                <a:spcPct val="107000"/>
              </a:lnSpc>
              <a:spcAft>
                <a:spcPts val="800"/>
              </a:spcAft>
            </a:pPr>
            <a:r>
              <a:rPr lang="en-US" sz="1200" dirty="0">
                <a:latin typeface="+mj-lt"/>
                <a:cs typeface="Calibri" panose="020F0502020204030204" pitchFamily="34" charset="0"/>
              </a:rPr>
              <a:t>Overall rating of the Strategic Leadership Experience program</a:t>
            </a:r>
            <a:endParaRPr lang="en-US" sz="1200" baseline="30000" dirty="0">
              <a:effectLst/>
              <a:latin typeface="+mj-lt"/>
              <a:ea typeface="Calibri" panose="020F0502020204030204" pitchFamily="34" charset="0"/>
              <a:cs typeface="Calibri" panose="020F0502020204030204" pitchFamily="34" charset="0"/>
            </a:endParaRPr>
          </a:p>
        </p:txBody>
      </p:sp>
      <p:sp>
        <p:nvSpPr>
          <p:cNvPr id="9" name="TextBox 24">
            <a:extLst>
              <a:ext uri="{FF2B5EF4-FFF2-40B4-BE49-F238E27FC236}">
                <a16:creationId xmlns:a16="http://schemas.microsoft.com/office/drawing/2014/main" id="{68DC365E-A2D4-8FE9-A1C4-01B0BECC17F0}"/>
              </a:ext>
            </a:extLst>
          </p:cNvPr>
          <p:cNvSpPr txBox="1"/>
          <p:nvPr/>
        </p:nvSpPr>
        <p:spPr>
          <a:xfrm>
            <a:off x="8606217" y="3626884"/>
            <a:ext cx="972546" cy="46723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400" b="1" dirty="0">
                <a:solidFill>
                  <a:srgbClr val="002F70"/>
                </a:solidFill>
              </a:rPr>
              <a:t>4.8</a:t>
            </a:r>
          </a:p>
        </p:txBody>
      </p:sp>
      <p:sp>
        <p:nvSpPr>
          <p:cNvPr id="12" name="TextBox 11">
            <a:extLst>
              <a:ext uri="{FF2B5EF4-FFF2-40B4-BE49-F238E27FC236}">
                <a16:creationId xmlns:a16="http://schemas.microsoft.com/office/drawing/2014/main" id="{87009B20-C7F4-0913-0167-EDC224C936E6}"/>
              </a:ext>
            </a:extLst>
          </p:cNvPr>
          <p:cNvSpPr txBox="1"/>
          <p:nvPr/>
        </p:nvSpPr>
        <p:spPr>
          <a:xfrm>
            <a:off x="904389" y="6289841"/>
            <a:ext cx="6216072" cy="553998"/>
          </a:xfrm>
          <a:prstGeom prst="rect">
            <a:avLst/>
          </a:prstGeom>
          <a:noFill/>
        </p:spPr>
        <p:txBody>
          <a:bodyPr wrap="square" rtlCol="0">
            <a:spAutoFit/>
          </a:bodyPr>
          <a:lstStyle/>
          <a:p>
            <a:r>
              <a:rPr lang="en-US" sz="1000" baseline="30000" dirty="0"/>
              <a:t>5</a:t>
            </a:r>
            <a:r>
              <a:rPr lang="en-US" sz="1000" dirty="0"/>
              <a:t>LOMA Member Survey 2022</a:t>
            </a:r>
          </a:p>
          <a:p>
            <a:r>
              <a:rPr lang="en-US" sz="1000" baseline="30000" dirty="0"/>
              <a:t>6</a:t>
            </a:r>
            <a:r>
              <a:rPr lang="en-US" sz="1000" dirty="0"/>
              <a:t>LOMA Member Survey 2019</a:t>
            </a:r>
          </a:p>
          <a:p>
            <a:r>
              <a:rPr lang="en-US" sz="1000" baseline="30000" dirty="0"/>
              <a:t>7</a:t>
            </a:r>
            <a:r>
              <a:rPr lang="en-US" sz="1000" dirty="0"/>
              <a:t>Strategic Leadership Experience program evaluation</a:t>
            </a:r>
          </a:p>
        </p:txBody>
      </p:sp>
    </p:spTree>
    <p:extLst>
      <p:ext uri="{BB962C8B-B14F-4D97-AF65-F5344CB8AC3E}">
        <p14:creationId xmlns:p14="http://schemas.microsoft.com/office/powerpoint/2010/main" val="239145508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A70A5-E69D-AE62-91D6-8A0E16517931}"/>
              </a:ext>
            </a:extLst>
          </p:cNvPr>
          <p:cNvSpPr>
            <a:spLocks noGrp="1"/>
          </p:cNvSpPr>
          <p:nvPr>
            <p:ph type="title"/>
          </p:nvPr>
        </p:nvSpPr>
        <p:spPr/>
        <p:txBody>
          <a:bodyPr/>
          <a:lstStyle/>
          <a:p>
            <a:r>
              <a:rPr lang="en-US" dirty="0"/>
              <a:t>Industry Advantage Gets Rave Reviews </a:t>
            </a:r>
          </a:p>
        </p:txBody>
      </p:sp>
      <p:sp>
        <p:nvSpPr>
          <p:cNvPr id="3" name="Slide Number Placeholder 2">
            <a:extLst>
              <a:ext uri="{FF2B5EF4-FFF2-40B4-BE49-F238E27FC236}">
                <a16:creationId xmlns:a16="http://schemas.microsoft.com/office/drawing/2014/main" id="{77987DFB-671C-A027-A660-39506CEA2D82}"/>
              </a:ext>
            </a:extLst>
          </p:cNvPr>
          <p:cNvSpPr>
            <a:spLocks noGrp="1"/>
          </p:cNvSpPr>
          <p:nvPr>
            <p:ph type="sldNum" sz="quarter" idx="4294967295"/>
          </p:nvPr>
        </p:nvSpPr>
        <p:spPr/>
        <p:txBody>
          <a:bodyPr/>
          <a:lstStyle/>
          <a:p>
            <a:fld id="{FA06F0F5-DF6A-4E0E-AC03-6B0D0B0A1300}" type="slidenum">
              <a:rPr lang="en-US" sz="900" smtClean="0"/>
              <a:pPr/>
              <a:t>50</a:t>
            </a:fld>
            <a:endParaRPr lang="en-US" sz="900" dirty="0"/>
          </a:p>
        </p:txBody>
      </p:sp>
      <p:graphicFrame>
        <p:nvGraphicFramePr>
          <p:cNvPr id="18" name="Chart 17">
            <a:extLst>
              <a:ext uri="{FF2B5EF4-FFF2-40B4-BE49-F238E27FC236}">
                <a16:creationId xmlns:a16="http://schemas.microsoft.com/office/drawing/2014/main" id="{EE0197E1-E0E3-05BE-EE3E-9E6B6843267C}"/>
              </a:ext>
            </a:extLst>
          </p:cNvPr>
          <p:cNvGraphicFramePr/>
          <p:nvPr/>
        </p:nvGraphicFramePr>
        <p:xfrm>
          <a:off x="765446" y="1311106"/>
          <a:ext cx="1947734" cy="1564805"/>
        </p:xfrm>
        <a:graphic>
          <a:graphicData uri="http://schemas.openxmlformats.org/drawingml/2006/chart">
            <c:chart xmlns:c="http://schemas.openxmlformats.org/drawingml/2006/chart" xmlns:r="http://schemas.openxmlformats.org/officeDocument/2006/relationships" r:id="rId2"/>
          </a:graphicData>
        </a:graphic>
      </p:graphicFrame>
      <p:sp>
        <p:nvSpPr>
          <p:cNvPr id="19" name="Rectangle 18">
            <a:extLst>
              <a:ext uri="{FF2B5EF4-FFF2-40B4-BE49-F238E27FC236}">
                <a16:creationId xmlns:a16="http://schemas.microsoft.com/office/drawing/2014/main" id="{CCA65EA3-393B-5BCF-55B9-46E2213AFBBD}"/>
              </a:ext>
            </a:extLst>
          </p:cNvPr>
          <p:cNvSpPr/>
          <p:nvPr/>
        </p:nvSpPr>
        <p:spPr>
          <a:xfrm>
            <a:off x="2519168" y="1665932"/>
            <a:ext cx="3146927" cy="959943"/>
          </a:xfrm>
          <a:prstGeom prst="rect">
            <a:avLst/>
          </a:prstGeom>
        </p:spPr>
        <p:txBody>
          <a:bodyPr wrap="square">
            <a:spAutoFit/>
          </a:bodyPr>
          <a:lstStyle/>
          <a:p>
            <a:pPr>
              <a:lnSpc>
                <a:spcPct val="107000"/>
              </a:lnSpc>
              <a:spcAft>
                <a:spcPts val="800"/>
              </a:spcAft>
            </a:pPr>
            <a:r>
              <a:rPr lang="en-US" dirty="0">
                <a:ea typeface="Calibri" panose="020F0502020204030204" pitchFamily="34" charset="0"/>
                <a:cs typeface="Times New Roman" panose="02020603050405020304" pitchFamily="18" charset="0"/>
              </a:rPr>
              <a:t>of learners found the Industry Advantage learning to be effective</a:t>
            </a:r>
            <a:r>
              <a:rPr lang="en-US" baseline="30000" dirty="0">
                <a:ea typeface="Calibri" panose="020F0502020204030204" pitchFamily="34" charset="0"/>
                <a:cs typeface="Times New Roman" panose="02020603050405020304" pitchFamily="18" charset="0"/>
              </a:rPr>
              <a:t>10</a:t>
            </a:r>
            <a:endParaRPr lang="en-US" sz="1600" dirty="0">
              <a:effectLst/>
              <a:ea typeface="Calibri" panose="020F0502020204030204" pitchFamily="34" charset="0"/>
              <a:cs typeface="Times New Roman" panose="02020603050405020304" pitchFamily="18" charset="0"/>
            </a:endParaRPr>
          </a:p>
        </p:txBody>
      </p:sp>
      <p:graphicFrame>
        <p:nvGraphicFramePr>
          <p:cNvPr id="20" name="Chart 19">
            <a:extLst>
              <a:ext uri="{FF2B5EF4-FFF2-40B4-BE49-F238E27FC236}">
                <a16:creationId xmlns:a16="http://schemas.microsoft.com/office/drawing/2014/main" id="{2196058B-8C72-FCE1-4E6B-F871B01E7A6F}"/>
              </a:ext>
            </a:extLst>
          </p:cNvPr>
          <p:cNvGraphicFramePr/>
          <p:nvPr/>
        </p:nvGraphicFramePr>
        <p:xfrm>
          <a:off x="773260" y="3429000"/>
          <a:ext cx="1947734" cy="1564805"/>
        </p:xfrm>
        <a:graphic>
          <a:graphicData uri="http://schemas.openxmlformats.org/drawingml/2006/chart">
            <c:chart xmlns:c="http://schemas.openxmlformats.org/drawingml/2006/chart" xmlns:r="http://schemas.openxmlformats.org/officeDocument/2006/relationships" r:id="rId3"/>
          </a:graphicData>
        </a:graphic>
      </p:graphicFrame>
      <p:sp>
        <p:nvSpPr>
          <p:cNvPr id="21" name="Rectangle 20">
            <a:extLst>
              <a:ext uri="{FF2B5EF4-FFF2-40B4-BE49-F238E27FC236}">
                <a16:creationId xmlns:a16="http://schemas.microsoft.com/office/drawing/2014/main" id="{C80BCE26-E740-31A2-05D3-7EA041669428}"/>
              </a:ext>
            </a:extLst>
          </p:cNvPr>
          <p:cNvSpPr/>
          <p:nvPr/>
        </p:nvSpPr>
        <p:spPr>
          <a:xfrm>
            <a:off x="2519167" y="3642141"/>
            <a:ext cx="3146927" cy="1552669"/>
          </a:xfrm>
          <a:prstGeom prst="rect">
            <a:avLst/>
          </a:prstGeom>
        </p:spPr>
        <p:txBody>
          <a:bodyPr wrap="square">
            <a:spAutoFit/>
          </a:bodyPr>
          <a:lstStyle/>
          <a:p>
            <a:pPr>
              <a:lnSpc>
                <a:spcPct val="107000"/>
              </a:lnSpc>
              <a:spcAft>
                <a:spcPts val="800"/>
              </a:spcAft>
            </a:pPr>
            <a:r>
              <a:rPr lang="en-US" dirty="0">
                <a:ea typeface="Calibri" panose="020F0502020204030204" pitchFamily="34" charset="0"/>
                <a:cs typeface="Times New Roman" panose="02020603050405020304" pitchFamily="18" charset="0"/>
              </a:rPr>
              <a:t>of learners believe the short, just-in-time length of Industry Advantage courses is “about right” for their learning needs</a:t>
            </a:r>
            <a:r>
              <a:rPr lang="en-US" baseline="30000" dirty="0">
                <a:ea typeface="Calibri" panose="020F0502020204030204" pitchFamily="34" charset="0"/>
                <a:cs typeface="Times New Roman" panose="02020603050405020304" pitchFamily="18" charset="0"/>
              </a:rPr>
              <a:t>11</a:t>
            </a:r>
            <a:r>
              <a:rPr lang="en-US" dirty="0">
                <a:ea typeface="Calibri" panose="020F0502020204030204" pitchFamily="34" charset="0"/>
                <a:cs typeface="Times New Roman" panose="02020603050405020304" pitchFamily="18" charset="0"/>
              </a:rPr>
              <a:t> </a:t>
            </a:r>
            <a:endParaRPr lang="en-US" sz="1600" dirty="0">
              <a:effectLst/>
              <a:ea typeface="Calibri" panose="020F0502020204030204" pitchFamily="34" charset="0"/>
              <a:cs typeface="Times New Roman" panose="02020603050405020304" pitchFamily="18" charset="0"/>
            </a:endParaRPr>
          </a:p>
        </p:txBody>
      </p:sp>
      <p:sp>
        <p:nvSpPr>
          <p:cNvPr id="24" name="Text Placeholder 4">
            <a:extLst>
              <a:ext uri="{FF2B5EF4-FFF2-40B4-BE49-F238E27FC236}">
                <a16:creationId xmlns:a16="http://schemas.microsoft.com/office/drawing/2014/main" id="{4C0783C0-7F39-8FE0-3E9B-BCA7B5C3C6D7}"/>
              </a:ext>
            </a:extLst>
          </p:cNvPr>
          <p:cNvSpPr txBox="1">
            <a:spLocks/>
          </p:cNvSpPr>
          <p:nvPr/>
        </p:nvSpPr>
        <p:spPr>
          <a:xfrm>
            <a:off x="662632" y="5763639"/>
            <a:ext cx="3823090" cy="605002"/>
          </a:xfrm>
          <a:prstGeom prst="rect">
            <a:avLst/>
          </a:prstGeom>
        </p:spPr>
        <p:txBody>
          <a:bodyPr>
            <a:normAutofit/>
          </a:bodyPr>
          <a:lstStyle>
            <a:lvl1pPr marL="0" indent="0" algn="l" rtl="0" eaLnBrk="1" fontAlgn="base" hangingPunct="1">
              <a:lnSpc>
                <a:spcPct val="120000"/>
              </a:lnSpc>
              <a:spcBef>
                <a:spcPts val="0"/>
              </a:spcBef>
              <a:spcAft>
                <a:spcPts val="1260"/>
              </a:spcAft>
              <a:buClr>
                <a:schemeClr val="accent1"/>
              </a:buClr>
              <a:buSzPct val="90000"/>
              <a:buFont typeface="Arial"/>
              <a:buNone/>
              <a:defRPr sz="2100" b="0">
                <a:solidFill>
                  <a:schemeClr val="tx1"/>
                </a:solidFill>
                <a:latin typeface="+mn-lt"/>
                <a:ea typeface="+mn-ea"/>
                <a:cs typeface="+mn-cs"/>
              </a:defRPr>
            </a:lvl1pPr>
            <a:lvl2pPr marL="236685" indent="0" algn="l" rtl="0" eaLnBrk="1" fontAlgn="base" hangingPunct="1">
              <a:lnSpc>
                <a:spcPct val="120000"/>
              </a:lnSpc>
              <a:spcBef>
                <a:spcPts val="0"/>
              </a:spcBef>
              <a:spcAft>
                <a:spcPts val="1260"/>
              </a:spcAft>
              <a:buClr>
                <a:schemeClr val="accent1"/>
              </a:buClr>
              <a:buSzPct val="90000"/>
              <a:buFont typeface="Arial"/>
              <a:buNone/>
              <a:defRPr sz="1575" b="0">
                <a:solidFill>
                  <a:schemeClr val="tx1"/>
                </a:solidFill>
                <a:latin typeface="+mn-lt"/>
              </a:defRPr>
            </a:lvl2pPr>
            <a:lvl3pPr marL="481703"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defRPr>
            </a:lvl3pPr>
            <a:lvl4pPr marL="720054"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cs typeface="Arial" charset="0"/>
              </a:defRPr>
            </a:lvl4pPr>
            <a:lvl5pPr marL="956739" indent="0" algn="l" rtl="0" eaLnBrk="1" fontAlgn="base" hangingPunct="1">
              <a:lnSpc>
                <a:spcPct val="120000"/>
              </a:lnSpc>
              <a:spcBef>
                <a:spcPts val="0"/>
              </a:spcBef>
              <a:spcAft>
                <a:spcPts val="1260"/>
              </a:spcAft>
              <a:buClr>
                <a:schemeClr val="accent1"/>
              </a:buClr>
              <a:buSzPct val="90000"/>
              <a:buFont typeface="Arial"/>
              <a:buNone/>
              <a:defRPr sz="1260" b="0">
                <a:solidFill>
                  <a:schemeClr val="tx1"/>
                </a:solidFill>
                <a:latin typeface="+mn-lt"/>
                <a:cs typeface="Arial" charset="0"/>
              </a:defRPr>
            </a:lvl5pPr>
            <a:lvl6pPr marL="2166828"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6pPr>
            <a:lvl7pPr marL="264686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7pPr>
            <a:lvl8pPr marL="3126900"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8pPr>
            <a:lvl9pPr marL="360693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9pPr>
          </a:lstStyle>
          <a:p>
            <a:pPr>
              <a:lnSpc>
                <a:spcPct val="110000"/>
              </a:lnSpc>
              <a:spcAft>
                <a:spcPts val="0"/>
              </a:spcAft>
            </a:pPr>
            <a:r>
              <a:rPr lang="en-US" sz="1000" kern="0" baseline="30000" dirty="0"/>
              <a:t>10</a:t>
            </a:r>
            <a:r>
              <a:rPr lang="en-US" sz="1000" kern="0" dirty="0"/>
              <a:t>Industry Advantage Survey, 2023</a:t>
            </a:r>
          </a:p>
          <a:p>
            <a:pPr>
              <a:lnSpc>
                <a:spcPct val="110000"/>
              </a:lnSpc>
              <a:spcAft>
                <a:spcPts val="0"/>
              </a:spcAft>
            </a:pPr>
            <a:r>
              <a:rPr lang="en-US" sz="1000" kern="0" baseline="30000" dirty="0"/>
              <a:t>11</a:t>
            </a:r>
            <a:r>
              <a:rPr lang="en-US" sz="1000" kern="0" dirty="0"/>
              <a:t>Ibid.</a:t>
            </a:r>
          </a:p>
          <a:p>
            <a:pPr>
              <a:lnSpc>
                <a:spcPct val="110000"/>
              </a:lnSpc>
              <a:spcAft>
                <a:spcPts val="0"/>
              </a:spcAft>
            </a:pPr>
            <a:r>
              <a:rPr lang="en-US" sz="1000" kern="0" baseline="30000" dirty="0"/>
              <a:t>12</a:t>
            </a:r>
            <a:r>
              <a:rPr lang="en-US" sz="1000" kern="0" dirty="0"/>
              <a:t>Ibid.</a:t>
            </a:r>
          </a:p>
          <a:p>
            <a:endParaRPr lang="en-US" sz="1000" kern="0" dirty="0"/>
          </a:p>
          <a:p>
            <a:endParaRPr lang="en-US" sz="1000" i="1" kern="0" dirty="0"/>
          </a:p>
        </p:txBody>
      </p:sp>
      <p:pic>
        <p:nvPicPr>
          <p:cNvPr id="5" name="Picture 4" descr="A person in a suit and tie sitting at a table with a computer&#10;&#10;Description automatically generated">
            <a:extLst>
              <a:ext uri="{FF2B5EF4-FFF2-40B4-BE49-F238E27FC236}">
                <a16:creationId xmlns:a16="http://schemas.microsoft.com/office/drawing/2014/main" id="{E79050A0-9F3F-6A73-C520-B3EEB02D7153}"/>
              </a:ext>
            </a:extLst>
          </p:cNvPr>
          <p:cNvPicPr>
            <a:picLocks noChangeAspect="1"/>
          </p:cNvPicPr>
          <p:nvPr/>
        </p:nvPicPr>
        <p:blipFill>
          <a:blip r:embed="rId4"/>
          <a:stretch>
            <a:fillRect/>
          </a:stretch>
        </p:blipFill>
        <p:spPr>
          <a:xfrm>
            <a:off x="7247823" y="1100317"/>
            <a:ext cx="4657366" cy="4657366"/>
          </a:xfrm>
          <a:prstGeom prst="rect">
            <a:avLst/>
          </a:prstGeom>
        </p:spPr>
      </p:pic>
    </p:spTree>
    <p:extLst>
      <p:ext uri="{BB962C8B-B14F-4D97-AF65-F5344CB8AC3E}">
        <p14:creationId xmlns:p14="http://schemas.microsoft.com/office/powerpoint/2010/main" val="225435866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A70A5-E69D-AE62-91D6-8A0E16517931}"/>
              </a:ext>
            </a:extLst>
          </p:cNvPr>
          <p:cNvSpPr>
            <a:spLocks noGrp="1"/>
          </p:cNvSpPr>
          <p:nvPr>
            <p:ph type="title"/>
          </p:nvPr>
        </p:nvSpPr>
        <p:spPr/>
        <p:txBody>
          <a:bodyPr/>
          <a:lstStyle/>
          <a:p>
            <a:r>
              <a:rPr lang="en-US" dirty="0"/>
              <a:t>Industry Advantage Feedback</a:t>
            </a:r>
          </a:p>
        </p:txBody>
      </p:sp>
      <p:sp>
        <p:nvSpPr>
          <p:cNvPr id="3" name="Slide Number Placeholder 2">
            <a:extLst>
              <a:ext uri="{FF2B5EF4-FFF2-40B4-BE49-F238E27FC236}">
                <a16:creationId xmlns:a16="http://schemas.microsoft.com/office/drawing/2014/main" id="{77987DFB-671C-A027-A660-39506CEA2D82}"/>
              </a:ext>
            </a:extLst>
          </p:cNvPr>
          <p:cNvSpPr>
            <a:spLocks noGrp="1"/>
          </p:cNvSpPr>
          <p:nvPr>
            <p:ph type="sldNum" sz="quarter" idx="4294967295"/>
          </p:nvPr>
        </p:nvSpPr>
        <p:spPr/>
        <p:txBody>
          <a:bodyPr/>
          <a:lstStyle/>
          <a:p>
            <a:fld id="{FA06F0F5-DF6A-4E0E-AC03-6B0D0B0A1300}" type="slidenum">
              <a:rPr lang="en-US" sz="900" smtClean="0"/>
              <a:pPr/>
              <a:t>51</a:t>
            </a:fld>
            <a:endParaRPr lang="en-US" sz="900" dirty="0"/>
          </a:p>
        </p:txBody>
      </p:sp>
      <p:grpSp>
        <p:nvGrpSpPr>
          <p:cNvPr id="13" name="Group 12">
            <a:extLst>
              <a:ext uri="{FF2B5EF4-FFF2-40B4-BE49-F238E27FC236}">
                <a16:creationId xmlns:a16="http://schemas.microsoft.com/office/drawing/2014/main" id="{C0A2BB7B-5F1F-F6F5-D4B6-9524D8F60988}"/>
              </a:ext>
            </a:extLst>
          </p:cNvPr>
          <p:cNvGrpSpPr/>
          <p:nvPr/>
        </p:nvGrpSpPr>
        <p:grpSpPr>
          <a:xfrm>
            <a:off x="192741" y="1088573"/>
            <a:ext cx="4033152" cy="2691847"/>
            <a:chOff x="192741" y="1088573"/>
            <a:chExt cx="4033152" cy="2691847"/>
          </a:xfrm>
        </p:grpSpPr>
        <p:sp>
          <p:nvSpPr>
            <p:cNvPr id="4" name="Speech Bubble: Oval 3">
              <a:extLst>
                <a:ext uri="{FF2B5EF4-FFF2-40B4-BE49-F238E27FC236}">
                  <a16:creationId xmlns:a16="http://schemas.microsoft.com/office/drawing/2014/main" id="{187C6812-3A32-C5DE-5A77-8F72F6E8412F}"/>
                </a:ext>
              </a:extLst>
            </p:cNvPr>
            <p:cNvSpPr/>
            <p:nvPr/>
          </p:nvSpPr>
          <p:spPr>
            <a:xfrm>
              <a:off x="192741" y="1088573"/>
              <a:ext cx="4033152" cy="2691847"/>
            </a:xfrm>
            <a:prstGeom prst="wedgeEllipseCallout">
              <a:avLst>
                <a:gd name="adj1" fmla="val 53401"/>
                <a:gd name="adj2" fmla="val 16338"/>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5" name="TextBox 4">
              <a:extLst>
                <a:ext uri="{FF2B5EF4-FFF2-40B4-BE49-F238E27FC236}">
                  <a16:creationId xmlns:a16="http://schemas.microsoft.com/office/drawing/2014/main" id="{2246B740-60D8-0A4B-973A-107FF5A81900}"/>
                </a:ext>
              </a:extLst>
            </p:cNvPr>
            <p:cNvSpPr txBox="1"/>
            <p:nvPr/>
          </p:nvSpPr>
          <p:spPr>
            <a:xfrm>
              <a:off x="535882" y="1572358"/>
              <a:ext cx="3346870" cy="1919693"/>
            </a:xfrm>
            <a:prstGeom prst="rect">
              <a:avLst/>
            </a:prstGeom>
            <a:noFill/>
          </p:spPr>
          <p:txBody>
            <a:bodyPr wrap="square" rtlCol="0">
              <a:spAutoFit/>
            </a:bodyPr>
            <a:lstStyle/>
            <a:p>
              <a:pPr marL="0" marR="0" algn="ctr">
                <a:lnSpc>
                  <a:spcPct val="107000"/>
                </a:lnSpc>
                <a:spcBef>
                  <a:spcPts val="0"/>
                </a:spcBef>
                <a:spcAft>
                  <a:spcPts val="800"/>
                </a:spcAft>
              </a:pPr>
              <a:r>
                <a:rPr lang="en-US" sz="1400" dirty="0"/>
                <a:t>“An outstanding learning experience.  As someone relatively new to the life insurance industry, these courses were extremely helpful in the development of my business acumen and the establishment of a solid foundational understanding of how the industry operates.”</a:t>
              </a:r>
            </a:p>
          </p:txBody>
        </p:sp>
      </p:grpSp>
      <p:grpSp>
        <p:nvGrpSpPr>
          <p:cNvPr id="12" name="Group 11">
            <a:extLst>
              <a:ext uri="{FF2B5EF4-FFF2-40B4-BE49-F238E27FC236}">
                <a16:creationId xmlns:a16="http://schemas.microsoft.com/office/drawing/2014/main" id="{3A985891-0A86-4DA9-951B-7BA4336C3612}"/>
              </a:ext>
            </a:extLst>
          </p:cNvPr>
          <p:cNvGrpSpPr/>
          <p:nvPr/>
        </p:nvGrpSpPr>
        <p:grpSpPr>
          <a:xfrm>
            <a:off x="8479856" y="2425789"/>
            <a:ext cx="3314133" cy="2691847"/>
            <a:chOff x="7180446" y="994629"/>
            <a:chExt cx="3314133" cy="2691847"/>
          </a:xfrm>
        </p:grpSpPr>
        <p:sp>
          <p:nvSpPr>
            <p:cNvPr id="6" name="Speech Bubble: Oval 5">
              <a:extLst>
                <a:ext uri="{FF2B5EF4-FFF2-40B4-BE49-F238E27FC236}">
                  <a16:creationId xmlns:a16="http://schemas.microsoft.com/office/drawing/2014/main" id="{2F2F426F-0AE5-83F4-EC4D-BD979C274AAF}"/>
                </a:ext>
              </a:extLst>
            </p:cNvPr>
            <p:cNvSpPr/>
            <p:nvPr/>
          </p:nvSpPr>
          <p:spPr>
            <a:xfrm>
              <a:off x="7180446" y="994629"/>
              <a:ext cx="3314133" cy="2691847"/>
            </a:xfrm>
            <a:prstGeom prst="wedgeEllipseCallout">
              <a:avLst>
                <a:gd name="adj1" fmla="val -44053"/>
                <a:gd name="adj2" fmla="val 44846"/>
              </a:avLst>
            </a:prstGeom>
            <a:solidFill>
              <a:srgbClr val="F9C606">
                <a:alpha val="88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7" name="TextBox 6">
              <a:extLst>
                <a:ext uri="{FF2B5EF4-FFF2-40B4-BE49-F238E27FC236}">
                  <a16:creationId xmlns:a16="http://schemas.microsoft.com/office/drawing/2014/main" id="{A08757FA-4A35-38A9-DFE5-D6C98DEF5562}"/>
                </a:ext>
              </a:extLst>
            </p:cNvPr>
            <p:cNvSpPr txBox="1"/>
            <p:nvPr/>
          </p:nvSpPr>
          <p:spPr>
            <a:xfrm>
              <a:off x="7357286" y="1677594"/>
              <a:ext cx="2960451" cy="1569660"/>
            </a:xfrm>
            <a:prstGeom prst="rect">
              <a:avLst/>
            </a:prstGeom>
            <a:noFill/>
          </p:spPr>
          <p:txBody>
            <a:bodyPr wrap="square" rtlCol="0">
              <a:spAutoFit/>
            </a:bodyPr>
            <a:lstStyle/>
            <a:p>
              <a:pPr algn="ctr"/>
              <a:r>
                <a:rPr lang="en-US" sz="1600" dirty="0"/>
                <a:t>“The variety of topics available was impressive. I liked that there is a combination of both industry education as well as "soft-skills" type courses available.”</a:t>
              </a:r>
            </a:p>
          </p:txBody>
        </p:sp>
      </p:grpSp>
      <p:grpSp>
        <p:nvGrpSpPr>
          <p:cNvPr id="11" name="Group 10">
            <a:extLst>
              <a:ext uri="{FF2B5EF4-FFF2-40B4-BE49-F238E27FC236}">
                <a16:creationId xmlns:a16="http://schemas.microsoft.com/office/drawing/2014/main" id="{78532D4E-9D4B-42A7-C74C-88807DAEBEE1}"/>
              </a:ext>
            </a:extLst>
          </p:cNvPr>
          <p:cNvGrpSpPr/>
          <p:nvPr/>
        </p:nvGrpSpPr>
        <p:grpSpPr>
          <a:xfrm>
            <a:off x="4914164" y="1364131"/>
            <a:ext cx="3314133" cy="1847827"/>
            <a:chOff x="5486400" y="4565167"/>
            <a:chExt cx="3314133" cy="1847827"/>
          </a:xfrm>
        </p:grpSpPr>
        <p:sp>
          <p:nvSpPr>
            <p:cNvPr id="10" name="Speech Bubble: Rectangle with Corners Rounded 9">
              <a:extLst>
                <a:ext uri="{FF2B5EF4-FFF2-40B4-BE49-F238E27FC236}">
                  <a16:creationId xmlns:a16="http://schemas.microsoft.com/office/drawing/2014/main" id="{2A871EB3-2E32-12FA-05D1-30EB9DBCAFB6}"/>
                </a:ext>
              </a:extLst>
            </p:cNvPr>
            <p:cNvSpPr/>
            <p:nvPr/>
          </p:nvSpPr>
          <p:spPr>
            <a:xfrm>
              <a:off x="5486400" y="4565167"/>
              <a:ext cx="3314133" cy="1847827"/>
            </a:xfrm>
            <a:prstGeom prst="wedgeRoundRectCallou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82E4387-5DBA-576E-C648-73986B879001}"/>
                </a:ext>
              </a:extLst>
            </p:cNvPr>
            <p:cNvSpPr txBox="1"/>
            <p:nvPr/>
          </p:nvSpPr>
          <p:spPr>
            <a:xfrm>
              <a:off x="5728164" y="4709352"/>
              <a:ext cx="2830604" cy="1600438"/>
            </a:xfrm>
            <a:prstGeom prst="rect">
              <a:avLst/>
            </a:prstGeom>
            <a:noFill/>
          </p:spPr>
          <p:txBody>
            <a:bodyPr wrap="square" rtlCol="0">
              <a:spAutoFit/>
            </a:bodyPr>
            <a:lstStyle/>
            <a:p>
              <a:pPr algn="ctr"/>
              <a:r>
                <a:rPr lang="en-US" sz="1400" dirty="0">
                  <a:solidFill>
                    <a:schemeClr val="bg1">
                      <a:lumMod val="95000"/>
                    </a:schemeClr>
                  </a:solidFill>
                </a:rPr>
                <a:t>“I enjoyed the Industry Advantage learning experience and think I may be hooked. The content is engaging, and I love the inclusion of industry professional interviews that are insightful and relevant.”</a:t>
              </a:r>
            </a:p>
          </p:txBody>
        </p:sp>
      </p:grpSp>
      <p:sp>
        <p:nvSpPr>
          <p:cNvPr id="14" name="Speech Bubble: Rectangle 13">
            <a:extLst>
              <a:ext uri="{FF2B5EF4-FFF2-40B4-BE49-F238E27FC236}">
                <a16:creationId xmlns:a16="http://schemas.microsoft.com/office/drawing/2014/main" id="{558D32BD-EED1-CEBA-76F5-DB8DC5D52D9D}"/>
              </a:ext>
            </a:extLst>
          </p:cNvPr>
          <p:cNvSpPr/>
          <p:nvPr/>
        </p:nvSpPr>
        <p:spPr>
          <a:xfrm>
            <a:off x="2895919" y="4139611"/>
            <a:ext cx="3200081" cy="1956049"/>
          </a:xfrm>
          <a:prstGeom prst="wedgeRectCallou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6372158E-4225-AC94-7678-0A5E6ECA270F}"/>
              </a:ext>
            </a:extLst>
          </p:cNvPr>
          <p:cNvSpPr txBox="1"/>
          <p:nvPr/>
        </p:nvSpPr>
        <p:spPr>
          <a:xfrm>
            <a:off x="2989605" y="4381509"/>
            <a:ext cx="3012707" cy="1323439"/>
          </a:xfrm>
          <a:prstGeom prst="rect">
            <a:avLst/>
          </a:prstGeom>
          <a:noFill/>
        </p:spPr>
        <p:txBody>
          <a:bodyPr wrap="square" rtlCol="0">
            <a:spAutoFit/>
          </a:bodyPr>
          <a:lstStyle/>
          <a:p>
            <a:pPr algn="ctr"/>
            <a:r>
              <a:rPr lang="en-US" sz="1600" dirty="0"/>
              <a:t>“Great development for my associates. They are taking Industry Advantage courses and have encouraged others on their teams to do the same.”</a:t>
            </a:r>
          </a:p>
        </p:txBody>
      </p:sp>
    </p:spTree>
    <p:extLst>
      <p:ext uri="{BB962C8B-B14F-4D97-AF65-F5344CB8AC3E}">
        <p14:creationId xmlns:p14="http://schemas.microsoft.com/office/powerpoint/2010/main" val="421916242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B4694-CBE5-C876-8459-88BB7E5F8365}"/>
              </a:ext>
            </a:extLst>
          </p:cNvPr>
          <p:cNvSpPr>
            <a:spLocks noGrp="1"/>
          </p:cNvSpPr>
          <p:nvPr>
            <p:ph type="title"/>
          </p:nvPr>
        </p:nvSpPr>
        <p:spPr>
          <a:xfrm>
            <a:off x="471362" y="-30864"/>
            <a:ext cx="11726417" cy="890341"/>
          </a:xfrm>
        </p:spPr>
        <p:txBody>
          <a:bodyPr/>
          <a:lstStyle/>
          <a:p>
            <a:r>
              <a:rPr lang="en-US" dirty="0"/>
              <a:t>Designed with Your Employees in Mind</a:t>
            </a:r>
          </a:p>
        </p:txBody>
      </p:sp>
      <p:sp>
        <p:nvSpPr>
          <p:cNvPr id="4" name="Oval 3"/>
          <p:cNvSpPr/>
          <p:nvPr/>
        </p:nvSpPr>
        <p:spPr>
          <a:xfrm>
            <a:off x="10058400" y="1650104"/>
            <a:ext cx="1202547" cy="1208759"/>
          </a:xfrm>
          <a:prstGeom prst="ellipse">
            <a:avLst/>
          </a:prstGeom>
          <a:solidFill>
            <a:srgbClr val="0B9E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5" name="Oval 4"/>
          <p:cNvSpPr/>
          <p:nvPr/>
        </p:nvSpPr>
        <p:spPr>
          <a:xfrm>
            <a:off x="8560037" y="1650104"/>
            <a:ext cx="1202547" cy="120875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6" name="Oval 5"/>
          <p:cNvSpPr/>
          <p:nvPr/>
        </p:nvSpPr>
        <p:spPr>
          <a:xfrm>
            <a:off x="7067550" y="1650104"/>
            <a:ext cx="1202547" cy="1208759"/>
          </a:xfrm>
          <a:prstGeom prst="ellipse">
            <a:avLst/>
          </a:prstGeom>
          <a:solidFill>
            <a:srgbClr val="005F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7" name="Oval 6"/>
          <p:cNvSpPr/>
          <p:nvPr/>
        </p:nvSpPr>
        <p:spPr>
          <a:xfrm>
            <a:off x="8560627" y="3787048"/>
            <a:ext cx="1202547" cy="1208759"/>
          </a:xfrm>
          <a:prstGeom prst="ellipse">
            <a:avLst/>
          </a:prstGeom>
          <a:solidFill>
            <a:srgbClr val="002F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8" name="Content Placeholder 2"/>
          <p:cNvSpPr txBox="1">
            <a:spLocks/>
          </p:cNvSpPr>
          <p:nvPr/>
        </p:nvSpPr>
        <p:spPr>
          <a:xfrm>
            <a:off x="6904306" y="2694143"/>
            <a:ext cx="1600240" cy="974120"/>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Font typeface="Arial" panose="020B0604020202020204" pitchFamily="34" charset="0"/>
              <a:buNone/>
            </a:pPr>
            <a:r>
              <a:rPr lang="en-US" sz="1600" dirty="0"/>
              <a:t>Mobile Ready</a:t>
            </a:r>
          </a:p>
        </p:txBody>
      </p:sp>
      <p:sp>
        <p:nvSpPr>
          <p:cNvPr id="10" name="Oval 9"/>
          <p:cNvSpPr/>
          <p:nvPr/>
        </p:nvSpPr>
        <p:spPr>
          <a:xfrm>
            <a:off x="10060875" y="3775169"/>
            <a:ext cx="1202547" cy="1208759"/>
          </a:xfrm>
          <a:prstGeom prst="ellipse">
            <a:avLst/>
          </a:prstGeom>
          <a:solidFill>
            <a:srgbClr val="005F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11" name="Oval 10"/>
          <p:cNvSpPr/>
          <p:nvPr/>
        </p:nvSpPr>
        <p:spPr>
          <a:xfrm>
            <a:off x="7067550" y="3785066"/>
            <a:ext cx="1202547" cy="1208759"/>
          </a:xfrm>
          <a:prstGeom prst="ellipse">
            <a:avLst/>
          </a:prstGeom>
          <a:solidFill>
            <a:srgbClr val="0B9E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12" name="Content Placeholder 2"/>
          <p:cNvSpPr txBox="1">
            <a:spLocks/>
          </p:cNvSpPr>
          <p:nvPr/>
        </p:nvSpPr>
        <p:spPr>
          <a:xfrm>
            <a:off x="8436284" y="2697292"/>
            <a:ext cx="1600085" cy="973964"/>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Font typeface="Arial" panose="020B0604020202020204" pitchFamily="34" charset="0"/>
              <a:buNone/>
            </a:pPr>
            <a:r>
              <a:rPr lang="en-US" sz="1600" dirty="0"/>
              <a:t>Self-Paced</a:t>
            </a:r>
          </a:p>
        </p:txBody>
      </p:sp>
      <p:sp>
        <p:nvSpPr>
          <p:cNvPr id="15" name="Content Placeholder 2"/>
          <p:cNvSpPr txBox="1">
            <a:spLocks/>
          </p:cNvSpPr>
          <p:nvPr/>
        </p:nvSpPr>
        <p:spPr>
          <a:xfrm>
            <a:off x="9875029" y="2679186"/>
            <a:ext cx="1600085" cy="973964"/>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r>
              <a:rPr lang="en-US" sz="1600" dirty="0"/>
              <a:t>Short Segments</a:t>
            </a:r>
          </a:p>
        </p:txBody>
      </p:sp>
      <p:sp>
        <p:nvSpPr>
          <p:cNvPr id="16" name="Content Placeholder 2"/>
          <p:cNvSpPr txBox="1">
            <a:spLocks/>
          </p:cNvSpPr>
          <p:nvPr/>
        </p:nvSpPr>
        <p:spPr>
          <a:xfrm>
            <a:off x="6820452" y="4552688"/>
            <a:ext cx="1599567" cy="1561573"/>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r>
              <a:rPr lang="en-US" sz="1600" dirty="0"/>
              <a:t>Personalized Learning Paths</a:t>
            </a:r>
          </a:p>
        </p:txBody>
      </p:sp>
      <p:sp>
        <p:nvSpPr>
          <p:cNvPr id="20" name="Content Placeholder 2"/>
          <p:cNvSpPr txBox="1">
            <a:spLocks/>
          </p:cNvSpPr>
          <p:nvPr/>
        </p:nvSpPr>
        <p:spPr>
          <a:xfrm>
            <a:off x="8303728" y="4557671"/>
            <a:ext cx="1778975" cy="1561573"/>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r>
              <a:rPr lang="en-US" sz="1600" dirty="0"/>
              <a:t>Unlimited Course Access</a:t>
            </a:r>
          </a:p>
        </p:txBody>
      </p:sp>
      <p:sp>
        <p:nvSpPr>
          <p:cNvPr id="21" name="Content Placeholder 2"/>
          <p:cNvSpPr txBox="1">
            <a:spLocks/>
          </p:cNvSpPr>
          <p:nvPr/>
        </p:nvSpPr>
        <p:spPr>
          <a:xfrm>
            <a:off x="9928031" y="4557671"/>
            <a:ext cx="1599567" cy="1561573"/>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r>
              <a:rPr lang="en-US" sz="1600" dirty="0"/>
              <a:t>Globally </a:t>
            </a:r>
            <a:r>
              <a:rPr lang="en-US" sz="1600"/>
              <a:t>Recognized Learning</a:t>
            </a:r>
            <a:endParaRPr lang="en-US" sz="1600" dirty="0"/>
          </a:p>
        </p:txBody>
      </p:sp>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0306" y="1792971"/>
            <a:ext cx="904731" cy="904731"/>
          </a:xfrm>
          <a:prstGeom prst="rect">
            <a:avLst/>
          </a:prstGeom>
        </p:spPr>
      </p:pic>
      <p:pic>
        <p:nvPicPr>
          <p:cNvPr id="23" name="Picture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95701" y="1809262"/>
            <a:ext cx="904731" cy="904731"/>
          </a:xfrm>
          <a:prstGeom prst="rect">
            <a:avLst/>
          </a:prstGeom>
        </p:spPr>
      </p:pic>
      <p:pic>
        <p:nvPicPr>
          <p:cNvPr id="24" name="Picture 2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88493" y="1788757"/>
            <a:ext cx="904731" cy="904731"/>
          </a:xfrm>
          <a:prstGeom prst="rect">
            <a:avLst/>
          </a:prstGeom>
        </p:spPr>
      </p:pic>
      <p:pic>
        <p:nvPicPr>
          <p:cNvPr id="25" name="Picture 2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266732" y="3883200"/>
            <a:ext cx="904731" cy="904731"/>
          </a:xfrm>
          <a:prstGeom prst="rect">
            <a:avLst/>
          </a:prstGeom>
        </p:spPr>
      </p:pic>
      <p:pic>
        <p:nvPicPr>
          <p:cNvPr id="26" name="Picture 2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693561" y="3920310"/>
            <a:ext cx="904731" cy="904731"/>
          </a:xfrm>
          <a:prstGeom prst="rect">
            <a:avLst/>
          </a:prstGeom>
        </p:spPr>
      </p:pic>
      <p:pic>
        <p:nvPicPr>
          <p:cNvPr id="27" name="Picture 2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873495" y="3599916"/>
            <a:ext cx="1619961" cy="1619961"/>
          </a:xfrm>
          <a:prstGeom prst="rect">
            <a:avLst/>
          </a:prstGeom>
        </p:spPr>
      </p:pic>
      <p:sp>
        <p:nvSpPr>
          <p:cNvPr id="28" name="Slide Number Placeholder 2"/>
          <p:cNvSpPr txBox="1">
            <a:spLocks/>
          </p:cNvSpPr>
          <p:nvPr/>
        </p:nvSpPr>
        <p:spPr>
          <a:xfrm>
            <a:off x="192741" y="6412994"/>
            <a:ext cx="443753"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06F0F5-DF6A-4E0E-AC03-6B0D0B0A1300}" type="slidenum">
              <a:rPr lang="en-US" sz="900" smtClean="0"/>
              <a:pPr/>
              <a:t>52</a:t>
            </a:fld>
            <a:endParaRPr lang="en-US" sz="900" dirty="0"/>
          </a:p>
        </p:txBody>
      </p:sp>
      <p:pic>
        <p:nvPicPr>
          <p:cNvPr id="1026" name="Picture 2" descr="Pictur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1363" y="1566328"/>
            <a:ext cx="6096000" cy="4067176"/>
          </a:xfrm>
          <a:prstGeom prst="round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291080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4899F0D-6A16-1562-2719-84B7180AD7FB}"/>
              </a:ext>
            </a:extLst>
          </p:cNvPr>
          <p:cNvSpPr>
            <a:spLocks noGrp="1"/>
          </p:cNvSpPr>
          <p:nvPr>
            <p:ph type="title"/>
          </p:nvPr>
        </p:nvSpPr>
        <p:spPr/>
        <p:txBody>
          <a:bodyPr/>
          <a:lstStyle/>
          <a:p>
            <a:r>
              <a:rPr lang="en-US" dirty="0"/>
              <a:t>Industry Advantage Pricing</a:t>
            </a:r>
          </a:p>
        </p:txBody>
      </p:sp>
      <p:sp>
        <p:nvSpPr>
          <p:cNvPr id="2" name="Slide Number Placeholder 1">
            <a:extLst>
              <a:ext uri="{FF2B5EF4-FFF2-40B4-BE49-F238E27FC236}">
                <a16:creationId xmlns:a16="http://schemas.microsoft.com/office/drawing/2014/main" id="{1E086EBA-A59C-11B7-6EF6-155E3E40491E}"/>
              </a:ext>
            </a:extLst>
          </p:cNvPr>
          <p:cNvSpPr>
            <a:spLocks noGrp="1"/>
          </p:cNvSpPr>
          <p:nvPr>
            <p:ph type="sldNum" sz="quarter" idx="4294967295"/>
          </p:nvPr>
        </p:nvSpPr>
        <p:spPr/>
        <p:txBody>
          <a:bodyPr/>
          <a:lstStyle/>
          <a:p>
            <a:fld id="{FA06F0F5-DF6A-4E0E-AC03-6B0D0B0A1300}" type="slidenum">
              <a:rPr lang="en-US" sz="900" smtClean="0"/>
              <a:pPr/>
              <a:t>53</a:t>
            </a:fld>
            <a:endParaRPr lang="en-US" sz="900" dirty="0"/>
          </a:p>
        </p:txBody>
      </p:sp>
      <p:graphicFrame>
        <p:nvGraphicFramePr>
          <p:cNvPr id="4" name="Table 3">
            <a:extLst>
              <a:ext uri="{FF2B5EF4-FFF2-40B4-BE49-F238E27FC236}">
                <a16:creationId xmlns:a16="http://schemas.microsoft.com/office/drawing/2014/main" id="{EEBAC1B0-E89E-1922-B2F5-ED7DC83D5D91}"/>
              </a:ext>
            </a:extLst>
          </p:cNvPr>
          <p:cNvGraphicFramePr>
            <a:graphicFrameLocks noGrp="1"/>
          </p:cNvGraphicFramePr>
          <p:nvPr>
            <p:extLst>
              <p:ext uri="{D42A27DB-BD31-4B8C-83A1-F6EECF244321}">
                <p14:modId xmlns:p14="http://schemas.microsoft.com/office/powerpoint/2010/main" val="622465344"/>
              </p:ext>
            </p:extLst>
          </p:nvPr>
        </p:nvGraphicFramePr>
        <p:xfrm>
          <a:off x="1174938" y="1102835"/>
          <a:ext cx="9538855" cy="4652329"/>
        </p:xfrm>
        <a:graphic>
          <a:graphicData uri="http://schemas.openxmlformats.org/drawingml/2006/table">
            <a:tbl>
              <a:tblPr firstRow="1" firstCol="1" bandRow="1">
                <a:tableStyleId>{6E25E649-3F16-4E02-A733-19D2CDBF48F0}</a:tableStyleId>
              </a:tblPr>
              <a:tblGrid>
                <a:gridCol w="1348490">
                  <a:extLst>
                    <a:ext uri="{9D8B030D-6E8A-4147-A177-3AD203B41FA5}">
                      <a16:colId xmlns:a16="http://schemas.microsoft.com/office/drawing/2014/main" val="3902471148"/>
                    </a:ext>
                  </a:extLst>
                </a:gridCol>
                <a:gridCol w="1634345">
                  <a:extLst>
                    <a:ext uri="{9D8B030D-6E8A-4147-A177-3AD203B41FA5}">
                      <a16:colId xmlns:a16="http://schemas.microsoft.com/office/drawing/2014/main" val="3984823281"/>
                    </a:ext>
                  </a:extLst>
                </a:gridCol>
                <a:gridCol w="2081769">
                  <a:extLst>
                    <a:ext uri="{9D8B030D-6E8A-4147-A177-3AD203B41FA5}">
                      <a16:colId xmlns:a16="http://schemas.microsoft.com/office/drawing/2014/main" val="2326974429"/>
                    </a:ext>
                  </a:extLst>
                </a:gridCol>
                <a:gridCol w="1491417">
                  <a:extLst>
                    <a:ext uri="{9D8B030D-6E8A-4147-A177-3AD203B41FA5}">
                      <a16:colId xmlns:a16="http://schemas.microsoft.com/office/drawing/2014/main" val="141349491"/>
                    </a:ext>
                  </a:extLst>
                </a:gridCol>
                <a:gridCol w="1491417">
                  <a:extLst>
                    <a:ext uri="{9D8B030D-6E8A-4147-A177-3AD203B41FA5}">
                      <a16:colId xmlns:a16="http://schemas.microsoft.com/office/drawing/2014/main" val="316401779"/>
                    </a:ext>
                  </a:extLst>
                </a:gridCol>
                <a:gridCol w="1491417">
                  <a:extLst>
                    <a:ext uri="{9D8B030D-6E8A-4147-A177-3AD203B41FA5}">
                      <a16:colId xmlns:a16="http://schemas.microsoft.com/office/drawing/2014/main" val="3244881824"/>
                    </a:ext>
                  </a:extLst>
                </a:gridCol>
              </a:tblGrid>
              <a:tr h="719586">
                <a:tc gridSpan="2">
                  <a:txBody>
                    <a:bodyPr/>
                    <a:lstStyle/>
                    <a:p>
                      <a:pPr marL="0" marR="0" algn="ctr">
                        <a:spcBef>
                          <a:spcPts val="0"/>
                        </a:spcBef>
                        <a:spcAft>
                          <a:spcPts val="0"/>
                        </a:spcAft>
                      </a:pPr>
                      <a:r>
                        <a:rPr lang="en-US" sz="2000" dirty="0">
                          <a:effectLst/>
                        </a:rPr>
                        <a:t>Seat Range</a:t>
                      </a:r>
                    </a:p>
                    <a:p>
                      <a:pPr marL="0" marR="0" algn="ctr">
                        <a:spcBef>
                          <a:spcPts val="0"/>
                        </a:spcBef>
                        <a:spcAft>
                          <a:spcPts val="0"/>
                        </a:spcAft>
                      </a:pPr>
                      <a:endParaRPr lang="en-US" sz="2000" dirty="0">
                        <a:effectLst/>
                        <a:latin typeface="Times New Roman" panose="02020603050405020304" pitchFamily="18" charset="0"/>
                        <a:ea typeface="Calibri" panose="020F0502020204030204" pitchFamily="34" charset="0"/>
                      </a:endParaRPr>
                    </a:p>
                  </a:txBody>
                  <a:tcPr marL="68580" marR="68580" marT="0" marB="0" anchor="b"/>
                </a:tc>
                <a:tc hMerge="1">
                  <a:txBody>
                    <a:bodyPr/>
                    <a:lstStyle/>
                    <a:p>
                      <a:endParaRPr lang="en-US"/>
                    </a:p>
                  </a:txBody>
                  <a:tcPr/>
                </a:tc>
                <a:tc>
                  <a:txBody>
                    <a:bodyPr/>
                    <a:lstStyle/>
                    <a:p>
                      <a:pPr marL="0" marR="0" algn="ctr">
                        <a:spcBef>
                          <a:spcPts val="0"/>
                        </a:spcBef>
                        <a:spcAft>
                          <a:spcPts val="0"/>
                        </a:spcAft>
                      </a:pPr>
                      <a:r>
                        <a:rPr lang="en-US" sz="2000" dirty="0">
                          <a:effectLst/>
                        </a:rPr>
                        <a:t>Unit  Cost </a:t>
                      </a:r>
                    </a:p>
                    <a:p>
                      <a:pPr marL="0" marR="0" algn="ctr">
                        <a:spcBef>
                          <a:spcPts val="0"/>
                        </a:spcBef>
                        <a:spcAft>
                          <a:spcPts val="0"/>
                        </a:spcAft>
                      </a:pPr>
                      <a:endParaRPr lang="en-US" sz="2000" dirty="0">
                        <a:effectLst/>
                        <a:latin typeface="Times New Roman" panose="02020603050405020304" pitchFamily="18" charset="0"/>
                        <a:ea typeface="Calibri" panose="020F0502020204030204" pitchFamily="34" charset="0"/>
                      </a:endParaRPr>
                    </a:p>
                  </a:txBody>
                  <a:tcPr marL="68580" marR="68580" marT="0" marB="0" anchor="b"/>
                </a:tc>
                <a:tc gridSpan="3">
                  <a:txBody>
                    <a:bodyPr/>
                    <a:lstStyle/>
                    <a:p>
                      <a:pPr marL="0" marR="0" algn="ctr">
                        <a:spcBef>
                          <a:spcPts val="0"/>
                        </a:spcBef>
                        <a:spcAft>
                          <a:spcPts val="0"/>
                        </a:spcAft>
                      </a:pPr>
                      <a:r>
                        <a:rPr lang="en-US" sz="2000" dirty="0">
                          <a:effectLst/>
                        </a:rPr>
                        <a:t>Enterprise Purchase Discount</a:t>
                      </a:r>
                    </a:p>
                    <a:p>
                      <a:pPr marL="0" marR="0" algn="ctr">
                        <a:spcBef>
                          <a:spcPts val="0"/>
                        </a:spcBef>
                        <a:spcAft>
                          <a:spcPts val="0"/>
                        </a:spcAft>
                      </a:pPr>
                      <a:endParaRPr lang="en-US" sz="2000" dirty="0">
                        <a:effectLst/>
                        <a:latin typeface="Times New Roman" panose="02020603050405020304" pitchFamily="18" charset="0"/>
                        <a:ea typeface="Calibri" panose="020F0502020204030204" pitchFamily="34" charset="0"/>
                      </a:endParaRPr>
                    </a:p>
                  </a:txBody>
                  <a:tcPr marL="68580" marR="68580" marT="0" marB="0" anchor="b"/>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655020032"/>
                  </a:ext>
                </a:extLst>
              </a:tr>
              <a:tr h="395227">
                <a:tc>
                  <a:txBody>
                    <a:bodyPr/>
                    <a:lstStyle/>
                    <a:p>
                      <a:pPr marL="0" marR="0" algn="r">
                        <a:spcBef>
                          <a:spcPts val="0"/>
                        </a:spcBef>
                        <a:spcAft>
                          <a:spcPts val="0"/>
                        </a:spcAft>
                      </a:pPr>
                      <a:r>
                        <a:rPr lang="en-US" sz="2000" dirty="0">
                          <a:effectLst/>
                        </a:rPr>
                        <a:t>100</a:t>
                      </a:r>
                      <a:endParaRPr lang="en-US" sz="2000" dirty="0">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r">
                        <a:spcBef>
                          <a:spcPts val="0"/>
                        </a:spcBef>
                        <a:spcAft>
                          <a:spcPts val="0"/>
                        </a:spcAft>
                      </a:pPr>
                      <a:r>
                        <a:rPr lang="en-US" sz="2000" dirty="0">
                          <a:effectLst/>
                        </a:rPr>
                        <a:t>250</a:t>
                      </a:r>
                      <a:endParaRPr lang="en-US" sz="2000" dirty="0">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ctr">
                        <a:spcBef>
                          <a:spcPts val="0"/>
                        </a:spcBef>
                        <a:spcAft>
                          <a:spcPts val="0"/>
                        </a:spcAft>
                      </a:pPr>
                      <a:r>
                        <a:rPr lang="en-US" sz="2000" dirty="0">
                          <a:effectLst/>
                        </a:rPr>
                        <a:t>$69</a:t>
                      </a:r>
                      <a:endParaRPr lang="en-US" sz="20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spcBef>
                          <a:spcPts val="0"/>
                        </a:spcBef>
                        <a:spcAft>
                          <a:spcPts val="0"/>
                        </a:spcAft>
                      </a:pPr>
                      <a:r>
                        <a:rPr lang="en-US" sz="2000" dirty="0">
                          <a:effectLst/>
                        </a:rPr>
                        <a:t> </a:t>
                      </a:r>
                      <a:endParaRPr lang="en-US" sz="20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spcBef>
                          <a:spcPts val="0"/>
                        </a:spcBef>
                        <a:spcAft>
                          <a:spcPts val="0"/>
                        </a:spcAft>
                      </a:pPr>
                      <a:r>
                        <a:rPr lang="en-US" sz="2000" dirty="0">
                          <a:effectLst/>
                        </a:rPr>
                        <a:t> </a:t>
                      </a:r>
                      <a:endParaRPr lang="en-US" sz="20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spcBef>
                          <a:spcPts val="0"/>
                        </a:spcBef>
                        <a:spcAft>
                          <a:spcPts val="0"/>
                        </a:spcAft>
                      </a:pPr>
                      <a:r>
                        <a:rPr lang="en-US" sz="1100">
                          <a:effectLst/>
                        </a:rPr>
                        <a:t> </a:t>
                      </a:r>
                      <a:endParaRPr lang="en-US" sz="1200">
                        <a:effectLst/>
                        <a:latin typeface="Times New Roman" panose="02020603050405020304" pitchFamily="18" charset="0"/>
                        <a:ea typeface="Calibri" panose="020F0502020204030204" pitchFamily="34" charset="0"/>
                      </a:endParaRPr>
                    </a:p>
                  </a:txBody>
                  <a:tcPr marL="68580" marR="68580" marT="0" marB="0" anchor="ctr"/>
                </a:tc>
                <a:extLst>
                  <a:ext uri="{0D108BD9-81ED-4DB2-BD59-A6C34878D82A}">
                    <a16:rowId xmlns:a16="http://schemas.microsoft.com/office/drawing/2014/main" val="397351100"/>
                  </a:ext>
                </a:extLst>
              </a:tr>
              <a:tr h="395227">
                <a:tc>
                  <a:txBody>
                    <a:bodyPr/>
                    <a:lstStyle/>
                    <a:p>
                      <a:pPr marL="0" marR="0" algn="r">
                        <a:spcBef>
                          <a:spcPts val="0"/>
                        </a:spcBef>
                        <a:spcAft>
                          <a:spcPts val="0"/>
                        </a:spcAft>
                      </a:pPr>
                      <a:r>
                        <a:rPr lang="en-US" sz="2000" dirty="0">
                          <a:effectLst/>
                        </a:rPr>
                        <a:t>251</a:t>
                      </a:r>
                      <a:endParaRPr lang="en-US" sz="2000" dirty="0">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r">
                        <a:spcBef>
                          <a:spcPts val="0"/>
                        </a:spcBef>
                        <a:spcAft>
                          <a:spcPts val="0"/>
                        </a:spcAft>
                      </a:pPr>
                      <a:r>
                        <a:rPr lang="en-US" sz="2000">
                          <a:effectLst/>
                        </a:rPr>
                        <a:t>500</a:t>
                      </a:r>
                      <a:endParaRPr lang="en-US" sz="2000">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ctr">
                        <a:spcBef>
                          <a:spcPts val="0"/>
                        </a:spcBef>
                        <a:spcAft>
                          <a:spcPts val="0"/>
                        </a:spcAft>
                      </a:pPr>
                      <a:r>
                        <a:rPr lang="en-US" sz="2000" dirty="0">
                          <a:effectLst/>
                        </a:rPr>
                        <a:t>$65</a:t>
                      </a:r>
                      <a:endParaRPr lang="en-US" sz="20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spcBef>
                          <a:spcPts val="0"/>
                        </a:spcBef>
                        <a:spcAft>
                          <a:spcPts val="0"/>
                        </a:spcAft>
                      </a:pPr>
                      <a:r>
                        <a:rPr lang="en-US" sz="2000" dirty="0">
                          <a:effectLst/>
                        </a:rPr>
                        <a:t> </a:t>
                      </a:r>
                      <a:endParaRPr lang="en-US" sz="20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spcBef>
                          <a:spcPts val="0"/>
                        </a:spcBef>
                        <a:spcAft>
                          <a:spcPts val="0"/>
                        </a:spcAft>
                      </a:pPr>
                      <a:r>
                        <a:rPr lang="en-US" sz="2000" dirty="0">
                          <a:effectLst/>
                        </a:rPr>
                        <a:t> </a:t>
                      </a:r>
                      <a:endParaRPr lang="en-US" sz="20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spcBef>
                          <a:spcPts val="0"/>
                        </a:spcBef>
                        <a:spcAft>
                          <a:spcPts val="0"/>
                        </a:spcAft>
                      </a:pPr>
                      <a:r>
                        <a:rPr lang="en-US" sz="1100">
                          <a:effectLst/>
                        </a:rPr>
                        <a:t> </a:t>
                      </a:r>
                      <a:endParaRPr lang="en-US" sz="1200">
                        <a:effectLst/>
                        <a:latin typeface="Times New Roman" panose="02020603050405020304" pitchFamily="18" charset="0"/>
                        <a:ea typeface="Calibri" panose="020F0502020204030204" pitchFamily="34" charset="0"/>
                      </a:endParaRPr>
                    </a:p>
                  </a:txBody>
                  <a:tcPr marL="68580" marR="68580" marT="0" marB="0" anchor="ctr"/>
                </a:tc>
                <a:extLst>
                  <a:ext uri="{0D108BD9-81ED-4DB2-BD59-A6C34878D82A}">
                    <a16:rowId xmlns:a16="http://schemas.microsoft.com/office/drawing/2014/main" val="919610355"/>
                  </a:ext>
                </a:extLst>
              </a:tr>
              <a:tr h="408856">
                <a:tc>
                  <a:txBody>
                    <a:bodyPr/>
                    <a:lstStyle/>
                    <a:p>
                      <a:pPr marL="0" marR="0" algn="r">
                        <a:spcBef>
                          <a:spcPts val="0"/>
                        </a:spcBef>
                        <a:spcAft>
                          <a:spcPts val="0"/>
                        </a:spcAft>
                      </a:pPr>
                      <a:r>
                        <a:rPr lang="en-US" sz="2000" dirty="0">
                          <a:effectLst/>
                        </a:rPr>
                        <a:t>501</a:t>
                      </a:r>
                      <a:endParaRPr lang="en-US" sz="2000" dirty="0">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r">
                        <a:spcBef>
                          <a:spcPts val="0"/>
                        </a:spcBef>
                        <a:spcAft>
                          <a:spcPts val="0"/>
                        </a:spcAft>
                      </a:pPr>
                      <a:r>
                        <a:rPr lang="en-US" sz="2000">
                          <a:effectLst/>
                        </a:rPr>
                        <a:t>1,000</a:t>
                      </a:r>
                      <a:endParaRPr lang="en-US" sz="2000">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ctr">
                        <a:spcBef>
                          <a:spcPts val="0"/>
                        </a:spcBef>
                        <a:spcAft>
                          <a:spcPts val="0"/>
                        </a:spcAft>
                      </a:pPr>
                      <a:r>
                        <a:rPr lang="en-US" sz="2000" dirty="0">
                          <a:effectLst/>
                        </a:rPr>
                        <a:t>$60</a:t>
                      </a:r>
                      <a:endParaRPr lang="en-US" sz="20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spcBef>
                          <a:spcPts val="0"/>
                        </a:spcBef>
                        <a:spcAft>
                          <a:spcPts val="0"/>
                        </a:spcAft>
                      </a:pPr>
                      <a:r>
                        <a:rPr lang="en-US" sz="2000">
                          <a:effectLst/>
                        </a:rPr>
                        <a:t> </a:t>
                      </a:r>
                      <a:endParaRPr lang="en-US" sz="200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spcBef>
                          <a:spcPts val="0"/>
                        </a:spcBef>
                        <a:spcAft>
                          <a:spcPts val="0"/>
                        </a:spcAft>
                      </a:pPr>
                      <a:r>
                        <a:rPr lang="en-US" sz="2000" dirty="0">
                          <a:effectLst/>
                        </a:rPr>
                        <a:t> </a:t>
                      </a:r>
                      <a:endParaRPr lang="en-US" sz="20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spcBef>
                          <a:spcPts val="0"/>
                        </a:spcBef>
                        <a:spcAft>
                          <a:spcPts val="0"/>
                        </a:spcAft>
                      </a:pPr>
                      <a:r>
                        <a:rPr lang="en-US" sz="1100">
                          <a:effectLst/>
                        </a:rPr>
                        <a:t> </a:t>
                      </a:r>
                      <a:endParaRPr lang="en-US" sz="1200">
                        <a:effectLst/>
                        <a:latin typeface="Times New Roman" panose="02020603050405020304" pitchFamily="18" charset="0"/>
                        <a:ea typeface="Calibri" panose="020F0502020204030204" pitchFamily="34" charset="0"/>
                      </a:endParaRPr>
                    </a:p>
                  </a:txBody>
                  <a:tcPr marL="68580" marR="68580" marT="0" marB="0" anchor="ctr"/>
                </a:tc>
                <a:extLst>
                  <a:ext uri="{0D108BD9-81ED-4DB2-BD59-A6C34878D82A}">
                    <a16:rowId xmlns:a16="http://schemas.microsoft.com/office/drawing/2014/main" val="1938433604"/>
                  </a:ext>
                </a:extLst>
              </a:tr>
              <a:tr h="606095">
                <a:tc>
                  <a:txBody>
                    <a:bodyPr/>
                    <a:lstStyle/>
                    <a:p>
                      <a:pPr marL="0" marR="0" algn="r">
                        <a:spcBef>
                          <a:spcPts val="0"/>
                        </a:spcBef>
                        <a:spcAft>
                          <a:spcPts val="0"/>
                        </a:spcAft>
                      </a:pPr>
                      <a:r>
                        <a:rPr lang="en-US" sz="2000" dirty="0">
                          <a:effectLst/>
                        </a:rPr>
                        <a:t>1,001</a:t>
                      </a:r>
                      <a:endParaRPr lang="en-US" sz="2000" dirty="0">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r">
                        <a:spcBef>
                          <a:spcPts val="0"/>
                        </a:spcBef>
                        <a:spcAft>
                          <a:spcPts val="0"/>
                        </a:spcAft>
                      </a:pPr>
                      <a:r>
                        <a:rPr lang="en-US" sz="2000" dirty="0">
                          <a:effectLst/>
                        </a:rPr>
                        <a:t>2,500</a:t>
                      </a:r>
                    </a:p>
                  </a:txBody>
                  <a:tcPr marL="68580" marR="68580" marT="0" marB="0" anchor="b"/>
                </a:tc>
                <a:tc>
                  <a:txBody>
                    <a:bodyPr/>
                    <a:lstStyle/>
                    <a:p>
                      <a:pPr marL="0" marR="0" algn="ctr">
                        <a:spcBef>
                          <a:spcPts val="0"/>
                        </a:spcBef>
                        <a:spcAft>
                          <a:spcPts val="0"/>
                        </a:spcAft>
                      </a:pPr>
                      <a:r>
                        <a:rPr lang="en-US" sz="2000" dirty="0">
                          <a:effectLst/>
                        </a:rPr>
                        <a:t>$55</a:t>
                      </a:r>
                      <a:endParaRPr lang="en-US" sz="2000" dirty="0">
                        <a:effectLst/>
                        <a:latin typeface="Times New Roman" panose="02020603050405020304" pitchFamily="18" charset="0"/>
                        <a:ea typeface="Calibri" panose="020F0502020204030204" pitchFamily="34" charset="0"/>
                      </a:endParaRPr>
                    </a:p>
                  </a:txBody>
                  <a:tcPr marL="68580" marR="68580" marT="0" marB="0" anchor="ctr"/>
                </a:tc>
                <a:tc gridSpan="3">
                  <a:txBody>
                    <a:bodyPr/>
                    <a:lstStyle/>
                    <a:p>
                      <a:pPr marL="0" marR="0" algn="ctr">
                        <a:spcBef>
                          <a:spcPts val="0"/>
                        </a:spcBef>
                        <a:spcAft>
                          <a:spcPts val="0"/>
                        </a:spcAft>
                      </a:pPr>
                      <a:r>
                        <a:rPr lang="en-US" sz="2000" dirty="0">
                          <a:effectLst/>
                        </a:rPr>
                        <a:t>Enterprise Purchase Discount</a:t>
                      </a:r>
                      <a:endParaRPr lang="en-US" sz="2000" dirty="0">
                        <a:effectLst/>
                        <a:latin typeface="Times New Roman" panose="02020603050405020304" pitchFamily="18" charset="0"/>
                        <a:ea typeface="Calibri" panose="020F0502020204030204" pitchFamily="34" charset="0"/>
                      </a:endParaRPr>
                    </a:p>
                  </a:txBody>
                  <a:tcPr marL="68580" marR="68580"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465687615"/>
                  </a:ext>
                </a:extLst>
              </a:tr>
              <a:tr h="408856">
                <a:tc>
                  <a:txBody>
                    <a:bodyPr/>
                    <a:lstStyle/>
                    <a:p>
                      <a:pPr marL="0" marR="0" algn="r">
                        <a:spcBef>
                          <a:spcPts val="0"/>
                        </a:spcBef>
                        <a:spcAft>
                          <a:spcPts val="0"/>
                        </a:spcAft>
                      </a:pPr>
                      <a:r>
                        <a:rPr lang="en-US" sz="2000" dirty="0">
                          <a:effectLst/>
                        </a:rPr>
                        <a:t>2,501</a:t>
                      </a:r>
                      <a:endParaRPr lang="en-US" sz="2000" dirty="0">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r">
                        <a:spcBef>
                          <a:spcPts val="0"/>
                        </a:spcBef>
                        <a:spcAft>
                          <a:spcPts val="0"/>
                        </a:spcAft>
                      </a:pPr>
                      <a:r>
                        <a:rPr lang="en-US" sz="2000">
                          <a:effectLst/>
                        </a:rPr>
                        <a:t>5,000</a:t>
                      </a:r>
                      <a:endParaRPr lang="en-US" sz="2000">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ctr">
                        <a:spcBef>
                          <a:spcPts val="0"/>
                        </a:spcBef>
                        <a:spcAft>
                          <a:spcPts val="0"/>
                        </a:spcAft>
                      </a:pPr>
                      <a:r>
                        <a:rPr lang="en-US" sz="2000" dirty="0">
                          <a:effectLst/>
                        </a:rPr>
                        <a:t>$50</a:t>
                      </a:r>
                      <a:endParaRPr lang="en-US" sz="20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spcBef>
                          <a:spcPts val="0"/>
                        </a:spcBef>
                        <a:spcAft>
                          <a:spcPts val="0"/>
                        </a:spcAft>
                      </a:pPr>
                      <a:r>
                        <a:rPr lang="en-US" sz="2000">
                          <a:effectLst/>
                        </a:rPr>
                        <a:t> </a:t>
                      </a:r>
                      <a:endParaRPr lang="en-US" sz="200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2000" dirty="0">
                          <a:effectLst/>
                        </a:rPr>
                        <a:t>15%</a:t>
                      </a:r>
                      <a:endParaRPr lang="en-US" sz="20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spcBef>
                          <a:spcPts val="0"/>
                        </a:spcBef>
                        <a:spcAft>
                          <a:spcPts val="0"/>
                        </a:spcAft>
                      </a:pPr>
                      <a:r>
                        <a:rPr lang="en-US" sz="1100" dirty="0">
                          <a:effectLst/>
                        </a:rPr>
                        <a:t> </a:t>
                      </a:r>
                      <a:endParaRPr lang="en-US" sz="1200" dirty="0">
                        <a:effectLst/>
                        <a:latin typeface="Times New Roman" panose="02020603050405020304" pitchFamily="18" charset="0"/>
                        <a:ea typeface="Calibri" panose="020F0502020204030204" pitchFamily="34" charset="0"/>
                      </a:endParaRPr>
                    </a:p>
                  </a:txBody>
                  <a:tcPr marL="68580" marR="68580" marT="0" marB="0" anchor="ctr"/>
                </a:tc>
                <a:extLst>
                  <a:ext uri="{0D108BD9-81ED-4DB2-BD59-A6C34878D82A}">
                    <a16:rowId xmlns:a16="http://schemas.microsoft.com/office/drawing/2014/main" val="2130010979"/>
                  </a:ext>
                </a:extLst>
              </a:tr>
              <a:tr h="402041">
                <a:tc>
                  <a:txBody>
                    <a:bodyPr/>
                    <a:lstStyle/>
                    <a:p>
                      <a:pPr marL="0" marR="0" algn="r">
                        <a:spcBef>
                          <a:spcPts val="0"/>
                        </a:spcBef>
                        <a:spcAft>
                          <a:spcPts val="0"/>
                        </a:spcAft>
                      </a:pPr>
                      <a:r>
                        <a:rPr lang="en-US" sz="2000" dirty="0">
                          <a:effectLst/>
                        </a:rPr>
                        <a:t>5,001</a:t>
                      </a:r>
                      <a:endParaRPr lang="en-US" sz="2000" dirty="0">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r">
                        <a:spcBef>
                          <a:spcPts val="0"/>
                        </a:spcBef>
                        <a:spcAft>
                          <a:spcPts val="0"/>
                        </a:spcAft>
                      </a:pPr>
                      <a:r>
                        <a:rPr lang="en-US" sz="2000">
                          <a:effectLst/>
                        </a:rPr>
                        <a:t>7,500</a:t>
                      </a:r>
                      <a:endParaRPr lang="en-US" sz="2000">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ctr">
                        <a:spcBef>
                          <a:spcPts val="0"/>
                        </a:spcBef>
                        <a:spcAft>
                          <a:spcPts val="0"/>
                        </a:spcAft>
                      </a:pPr>
                      <a:r>
                        <a:rPr lang="en-US" sz="2000" dirty="0">
                          <a:effectLst/>
                        </a:rPr>
                        <a:t>$45</a:t>
                      </a:r>
                      <a:endParaRPr lang="en-US" sz="20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spcBef>
                          <a:spcPts val="0"/>
                        </a:spcBef>
                        <a:spcAft>
                          <a:spcPts val="0"/>
                        </a:spcAft>
                      </a:pPr>
                      <a:r>
                        <a:rPr lang="en-US" sz="2000">
                          <a:effectLst/>
                        </a:rPr>
                        <a:t> </a:t>
                      </a:r>
                      <a:endParaRPr lang="en-US" sz="200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spcBef>
                          <a:spcPts val="0"/>
                        </a:spcBef>
                        <a:spcAft>
                          <a:spcPts val="0"/>
                        </a:spcAft>
                      </a:pPr>
                      <a:r>
                        <a:rPr lang="en-US" sz="2000" dirty="0">
                          <a:effectLst/>
                        </a:rPr>
                        <a:t> </a:t>
                      </a:r>
                      <a:endParaRPr lang="en-US" sz="20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spcBef>
                          <a:spcPts val="0"/>
                        </a:spcBef>
                        <a:spcAft>
                          <a:spcPts val="0"/>
                        </a:spcAft>
                      </a:pPr>
                      <a:r>
                        <a:rPr lang="en-US" sz="1100" dirty="0">
                          <a:effectLst/>
                        </a:rPr>
                        <a:t> </a:t>
                      </a:r>
                      <a:endParaRPr lang="en-US" sz="1200" dirty="0">
                        <a:effectLst/>
                        <a:latin typeface="Times New Roman" panose="02020603050405020304" pitchFamily="18" charset="0"/>
                        <a:ea typeface="Calibri" panose="020F0502020204030204" pitchFamily="34" charset="0"/>
                      </a:endParaRPr>
                    </a:p>
                  </a:txBody>
                  <a:tcPr marL="68580" marR="68580" marT="0" marB="0" anchor="ctr"/>
                </a:tc>
                <a:extLst>
                  <a:ext uri="{0D108BD9-81ED-4DB2-BD59-A6C34878D82A}">
                    <a16:rowId xmlns:a16="http://schemas.microsoft.com/office/drawing/2014/main" val="3263221812"/>
                  </a:ext>
                </a:extLst>
              </a:tr>
              <a:tr h="402041">
                <a:tc>
                  <a:txBody>
                    <a:bodyPr/>
                    <a:lstStyle/>
                    <a:p>
                      <a:pPr marL="0" marR="0" algn="r">
                        <a:spcBef>
                          <a:spcPts val="0"/>
                        </a:spcBef>
                        <a:spcAft>
                          <a:spcPts val="0"/>
                        </a:spcAft>
                      </a:pPr>
                      <a:r>
                        <a:rPr lang="en-US" sz="2000" dirty="0">
                          <a:effectLst/>
                        </a:rPr>
                        <a:t>7,501</a:t>
                      </a:r>
                      <a:endParaRPr lang="en-US" sz="2000" dirty="0">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r">
                        <a:spcBef>
                          <a:spcPts val="0"/>
                        </a:spcBef>
                        <a:spcAft>
                          <a:spcPts val="0"/>
                        </a:spcAft>
                      </a:pPr>
                      <a:r>
                        <a:rPr lang="en-US" sz="2000">
                          <a:effectLst/>
                        </a:rPr>
                        <a:t>10,000</a:t>
                      </a:r>
                      <a:endParaRPr lang="en-US" sz="2000">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ctr">
                        <a:spcBef>
                          <a:spcPts val="0"/>
                        </a:spcBef>
                        <a:spcAft>
                          <a:spcPts val="0"/>
                        </a:spcAft>
                      </a:pPr>
                      <a:r>
                        <a:rPr lang="en-US" sz="2000">
                          <a:effectLst/>
                        </a:rPr>
                        <a:t>$40</a:t>
                      </a:r>
                      <a:endParaRPr lang="en-US" sz="200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spcBef>
                          <a:spcPts val="0"/>
                        </a:spcBef>
                        <a:spcAft>
                          <a:spcPts val="0"/>
                        </a:spcAft>
                      </a:pPr>
                      <a:r>
                        <a:rPr lang="en-US" sz="2000" dirty="0">
                          <a:effectLst/>
                        </a:rPr>
                        <a:t> </a:t>
                      </a:r>
                      <a:endParaRPr lang="en-US" sz="20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spcBef>
                          <a:spcPts val="0"/>
                        </a:spcBef>
                        <a:spcAft>
                          <a:spcPts val="0"/>
                        </a:spcAft>
                      </a:pPr>
                      <a:r>
                        <a:rPr lang="en-US" sz="2000" dirty="0">
                          <a:effectLst/>
                        </a:rPr>
                        <a:t> </a:t>
                      </a:r>
                      <a:endParaRPr lang="en-US" sz="20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spcBef>
                          <a:spcPts val="0"/>
                        </a:spcBef>
                        <a:spcAft>
                          <a:spcPts val="0"/>
                        </a:spcAft>
                      </a:pPr>
                      <a:r>
                        <a:rPr lang="en-US" sz="1100" dirty="0">
                          <a:effectLst/>
                        </a:rPr>
                        <a:t> </a:t>
                      </a:r>
                      <a:endParaRPr lang="en-US" sz="1200" dirty="0">
                        <a:effectLst/>
                        <a:latin typeface="Times New Roman" panose="02020603050405020304" pitchFamily="18" charset="0"/>
                        <a:ea typeface="Calibri" panose="020F0502020204030204" pitchFamily="34" charset="0"/>
                      </a:endParaRPr>
                    </a:p>
                  </a:txBody>
                  <a:tcPr marL="68580" marR="68580" marT="0" marB="0" anchor="ctr"/>
                </a:tc>
                <a:extLst>
                  <a:ext uri="{0D108BD9-81ED-4DB2-BD59-A6C34878D82A}">
                    <a16:rowId xmlns:a16="http://schemas.microsoft.com/office/drawing/2014/main" val="2603762717"/>
                  </a:ext>
                </a:extLst>
              </a:tr>
              <a:tr h="408856">
                <a:tc gridSpan="2">
                  <a:txBody>
                    <a:bodyPr/>
                    <a:lstStyle/>
                    <a:p>
                      <a:pPr marL="0" marR="0" algn="ctr">
                        <a:spcBef>
                          <a:spcPts val="0"/>
                        </a:spcBef>
                        <a:spcAft>
                          <a:spcPts val="0"/>
                        </a:spcAft>
                      </a:pPr>
                      <a:endParaRPr lang="en-US" sz="2000" dirty="0">
                        <a:effectLst/>
                      </a:endParaRPr>
                    </a:p>
                    <a:p>
                      <a:pPr marL="0" marR="0" algn="ctr">
                        <a:spcBef>
                          <a:spcPts val="0"/>
                        </a:spcBef>
                        <a:spcAft>
                          <a:spcPts val="0"/>
                        </a:spcAft>
                      </a:pPr>
                      <a:r>
                        <a:rPr lang="en-US" sz="2000" dirty="0">
                          <a:effectLst/>
                        </a:rPr>
                        <a:t>10,000+</a:t>
                      </a:r>
                    </a:p>
                    <a:p>
                      <a:pPr marL="0" marR="0" algn="ctr">
                        <a:spcBef>
                          <a:spcPts val="0"/>
                        </a:spcBef>
                        <a:spcAft>
                          <a:spcPts val="0"/>
                        </a:spcAft>
                      </a:pPr>
                      <a:endParaRPr lang="en-US" sz="2000" dirty="0">
                        <a:effectLst/>
                        <a:latin typeface="Times New Roman" panose="02020603050405020304" pitchFamily="18" charset="0"/>
                        <a:ea typeface="Calibri" panose="020F0502020204030204" pitchFamily="34" charset="0"/>
                      </a:endParaRPr>
                    </a:p>
                  </a:txBody>
                  <a:tcPr marL="68580" marR="68580" marT="0" marB="0" anchor="b"/>
                </a:tc>
                <a:tc hMerge="1">
                  <a:txBody>
                    <a:bodyPr/>
                    <a:lstStyle/>
                    <a:p>
                      <a:endParaRPr lang="en-US"/>
                    </a:p>
                  </a:txBody>
                  <a:tcPr/>
                </a:tc>
                <a:tc gridSpan="4">
                  <a:txBody>
                    <a:bodyPr/>
                    <a:lstStyle/>
                    <a:p>
                      <a:pPr marL="0" marR="0" algn="ctr">
                        <a:spcBef>
                          <a:spcPts val="0"/>
                        </a:spcBef>
                        <a:spcAft>
                          <a:spcPts val="0"/>
                        </a:spcAft>
                      </a:pPr>
                      <a:r>
                        <a:rPr lang="en-US" sz="2000" dirty="0">
                          <a:effectLst/>
                        </a:rPr>
                        <a:t>Call Us  </a:t>
                      </a:r>
                    </a:p>
                    <a:p>
                      <a:pPr marL="0" marR="0" algn="ctr">
                        <a:spcBef>
                          <a:spcPts val="0"/>
                        </a:spcBef>
                        <a:spcAft>
                          <a:spcPts val="0"/>
                        </a:spcAft>
                      </a:pPr>
                      <a:endParaRPr lang="en-US" sz="2000" dirty="0">
                        <a:effectLst/>
                        <a:latin typeface="Times New Roman" panose="02020603050405020304" pitchFamily="18" charset="0"/>
                        <a:ea typeface="Calibri" panose="020F0502020204030204" pitchFamily="34" charset="0"/>
                      </a:endParaRPr>
                    </a:p>
                  </a:txBody>
                  <a:tcPr marL="68580" marR="68580" marT="0" marB="0" anchor="b"/>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01953578"/>
                  </a:ext>
                </a:extLst>
              </a:tr>
            </a:tbl>
          </a:graphicData>
        </a:graphic>
      </p:graphicFrame>
    </p:spTree>
    <p:extLst>
      <p:ext uri="{BB962C8B-B14F-4D97-AF65-F5344CB8AC3E}">
        <p14:creationId xmlns:p14="http://schemas.microsoft.com/office/powerpoint/2010/main" val="269591408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638175" y="1447799"/>
            <a:ext cx="5248275" cy="885825"/>
          </a:xfrm>
          <a:prstGeom prst="rect">
            <a:avLst/>
          </a:prstGeom>
          <a:solidFill>
            <a:srgbClr val="005F9F"/>
          </a:solidFill>
          <a:ln>
            <a:solidFill>
              <a:srgbClr val="005F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638175" y="1438275"/>
            <a:ext cx="5248275" cy="4295775"/>
          </a:xfrm>
          <a:prstGeom prst="rect">
            <a:avLst/>
          </a:prstGeom>
          <a:solidFill>
            <a:srgbClr val="F2F1EE"/>
          </a:solidFill>
          <a:ln>
            <a:solidFill>
              <a:srgbClr val="005F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6286500" y="1438275"/>
            <a:ext cx="5248275" cy="4295775"/>
          </a:xfrm>
          <a:prstGeom prst="rect">
            <a:avLst/>
          </a:prstGeom>
          <a:solidFill>
            <a:srgbClr val="F2F1EE"/>
          </a:solidFill>
          <a:ln>
            <a:solidFill>
              <a:srgbClr val="005F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prstGeom prst="rect">
            <a:avLst/>
          </a:prstGeom>
        </p:spPr>
        <p:txBody>
          <a:bodyPr>
            <a:normAutofit/>
          </a:bodyPr>
          <a:lstStyle/>
          <a:p>
            <a:r>
              <a:rPr lang="en-US" dirty="0"/>
              <a:t>Prepare Leaders for the Future   </a:t>
            </a:r>
          </a:p>
        </p:txBody>
      </p:sp>
      <p:sp>
        <p:nvSpPr>
          <p:cNvPr id="2" name="Rounded Rectangle 1"/>
          <p:cNvSpPr/>
          <p:nvPr/>
        </p:nvSpPr>
        <p:spPr>
          <a:xfrm>
            <a:off x="6606540" y="2676525"/>
            <a:ext cx="2221992" cy="914400"/>
          </a:xfrm>
          <a:prstGeom prst="roundRect">
            <a:avLst/>
          </a:prstGeom>
          <a:solidFill>
            <a:srgbClr val="005F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Key Industry Trends</a:t>
            </a:r>
          </a:p>
        </p:txBody>
      </p:sp>
      <p:sp>
        <p:nvSpPr>
          <p:cNvPr id="4" name="Rounded Rectangle 3"/>
          <p:cNvSpPr/>
          <p:nvPr/>
        </p:nvSpPr>
        <p:spPr>
          <a:xfrm>
            <a:off x="9014079" y="3762375"/>
            <a:ext cx="2221992" cy="914400"/>
          </a:xfrm>
          <a:prstGeom prst="roundRect">
            <a:avLst/>
          </a:prstGeom>
          <a:solidFill>
            <a:srgbClr val="005F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Growth Strategies</a:t>
            </a:r>
          </a:p>
        </p:txBody>
      </p:sp>
      <p:sp>
        <p:nvSpPr>
          <p:cNvPr id="5" name="Rounded Rectangle 4"/>
          <p:cNvSpPr/>
          <p:nvPr/>
        </p:nvSpPr>
        <p:spPr>
          <a:xfrm>
            <a:off x="6606540" y="3762375"/>
            <a:ext cx="2221992" cy="914400"/>
          </a:xfrm>
          <a:prstGeom prst="roundRect">
            <a:avLst/>
          </a:prstGeom>
          <a:solidFill>
            <a:srgbClr val="005F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a:solidFill>
                  <a:schemeClr val="bg1"/>
                </a:solidFill>
              </a:rPr>
              <a:t>Enterprise Thinking &amp; Financial Decision Making </a:t>
            </a:r>
          </a:p>
        </p:txBody>
      </p:sp>
      <p:sp>
        <p:nvSpPr>
          <p:cNvPr id="6" name="Rounded Rectangle 5"/>
          <p:cNvSpPr/>
          <p:nvPr/>
        </p:nvSpPr>
        <p:spPr>
          <a:xfrm>
            <a:off x="9014079" y="2676525"/>
            <a:ext cx="2221992" cy="914400"/>
          </a:xfrm>
          <a:prstGeom prst="roundRect">
            <a:avLst/>
          </a:prstGeom>
          <a:solidFill>
            <a:srgbClr val="005F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Operational Excellence</a:t>
            </a:r>
          </a:p>
        </p:txBody>
      </p:sp>
      <p:sp>
        <p:nvSpPr>
          <p:cNvPr id="8" name="TextBox 7"/>
          <p:cNvSpPr txBox="1"/>
          <p:nvPr/>
        </p:nvSpPr>
        <p:spPr>
          <a:xfrm>
            <a:off x="6315075" y="1640384"/>
            <a:ext cx="5200650" cy="769441"/>
          </a:xfrm>
          <a:prstGeom prst="rect">
            <a:avLst/>
          </a:prstGeom>
          <a:noFill/>
        </p:spPr>
        <p:txBody>
          <a:bodyPr wrap="square" rtlCol="0">
            <a:spAutoFit/>
          </a:bodyPr>
          <a:lstStyle/>
          <a:p>
            <a:pPr algn="ctr"/>
            <a:r>
              <a:rPr lang="en-US" sz="2200" b="1" dirty="0">
                <a:solidFill>
                  <a:srgbClr val="002F70"/>
                </a:solidFill>
              </a:rPr>
              <a:t>A Focus on Strategic Imperatives Prepares Tomorrow’s Leaders</a:t>
            </a:r>
          </a:p>
        </p:txBody>
      </p:sp>
      <p:sp>
        <p:nvSpPr>
          <p:cNvPr id="11" name="TextBox 10"/>
          <p:cNvSpPr txBox="1"/>
          <p:nvPr/>
        </p:nvSpPr>
        <p:spPr>
          <a:xfrm>
            <a:off x="895350" y="1633683"/>
            <a:ext cx="4690935" cy="769441"/>
          </a:xfrm>
          <a:prstGeom prst="rect">
            <a:avLst/>
          </a:prstGeom>
          <a:noFill/>
        </p:spPr>
        <p:txBody>
          <a:bodyPr wrap="square" rtlCol="0">
            <a:spAutoFit/>
          </a:bodyPr>
          <a:lstStyle/>
          <a:p>
            <a:pPr algn="ctr"/>
            <a:r>
              <a:rPr lang="en-US" sz="2200" b="1" dirty="0">
                <a:solidFill>
                  <a:srgbClr val="002F70"/>
                </a:solidFill>
              </a:rPr>
              <a:t>Executive Development </a:t>
            </a:r>
          </a:p>
          <a:p>
            <a:pPr algn="ctr"/>
            <a:r>
              <a:rPr lang="en-US" sz="2200" b="1" dirty="0">
                <a:solidFill>
                  <a:srgbClr val="002F70"/>
                </a:solidFill>
              </a:rPr>
              <a:t>Builds Industry Acumen  </a:t>
            </a:r>
          </a:p>
        </p:txBody>
      </p:sp>
      <p:sp>
        <p:nvSpPr>
          <p:cNvPr id="7" name="TextBox 6"/>
          <p:cNvSpPr txBox="1"/>
          <p:nvPr/>
        </p:nvSpPr>
        <p:spPr>
          <a:xfrm>
            <a:off x="6543674" y="4927734"/>
            <a:ext cx="4714875" cy="430887"/>
          </a:xfrm>
          <a:prstGeom prst="rect">
            <a:avLst/>
          </a:prstGeom>
          <a:solidFill>
            <a:srgbClr val="F9C606"/>
          </a:solidFill>
        </p:spPr>
        <p:txBody>
          <a:bodyPr wrap="square" rtlCol="0">
            <a:spAutoFit/>
          </a:bodyPr>
          <a:lstStyle/>
          <a:p>
            <a:pPr algn="ctr"/>
            <a:r>
              <a:rPr lang="en-US" sz="2200" b="1" i="1" dirty="0">
                <a:solidFill>
                  <a:srgbClr val="002F70"/>
                </a:solidFill>
              </a:rPr>
              <a:t>Nomination only</a:t>
            </a:r>
          </a:p>
        </p:txBody>
      </p:sp>
      <p:pic>
        <p:nvPicPr>
          <p:cNvPr id="15" name="Picture 14" descr="A group of people hiking up a hill&#10;&#10;Description automatically generated">
            <a:extLst>
              <a:ext uri="{FF2B5EF4-FFF2-40B4-BE49-F238E27FC236}">
                <a16:creationId xmlns:a16="http://schemas.microsoft.com/office/drawing/2014/main" id="{F7CF38EF-C1E9-BD96-E711-96A17300B38F}"/>
              </a:ext>
            </a:extLst>
          </p:cNvPr>
          <p:cNvPicPr>
            <a:picLocks noChangeAspect="1"/>
          </p:cNvPicPr>
          <p:nvPr/>
        </p:nvPicPr>
        <p:blipFill rotWithShape="1">
          <a:blip r:embed="rId3"/>
          <a:srcRect t="7580"/>
          <a:stretch/>
        </p:blipFill>
        <p:spPr>
          <a:xfrm>
            <a:off x="657225" y="2396812"/>
            <a:ext cx="5219286" cy="3327836"/>
          </a:xfrm>
          <a:prstGeom prst="rect">
            <a:avLst/>
          </a:prstGeom>
        </p:spPr>
      </p:pic>
    </p:spTree>
    <p:extLst>
      <p:ext uri="{BB962C8B-B14F-4D97-AF65-F5344CB8AC3E}">
        <p14:creationId xmlns:p14="http://schemas.microsoft.com/office/powerpoint/2010/main" val="37014334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3EF7BEE-CDD7-E6C2-BFE1-D361E3986BC1}"/>
              </a:ext>
            </a:extLst>
          </p:cNvPr>
          <p:cNvSpPr>
            <a:spLocks noGrp="1"/>
          </p:cNvSpPr>
          <p:nvPr>
            <p:ph type="title"/>
          </p:nvPr>
        </p:nvSpPr>
        <p:spPr/>
        <p:txBody>
          <a:bodyPr/>
          <a:lstStyle/>
          <a:p>
            <a:r>
              <a:rPr lang="en-US" dirty="0"/>
              <a:t>Accelerate Impact Suite</a:t>
            </a:r>
          </a:p>
        </p:txBody>
      </p:sp>
      <p:sp>
        <p:nvSpPr>
          <p:cNvPr id="4" name="Slide Number Placeholder 3">
            <a:extLst>
              <a:ext uri="{FF2B5EF4-FFF2-40B4-BE49-F238E27FC236}">
                <a16:creationId xmlns:a16="http://schemas.microsoft.com/office/drawing/2014/main" id="{C6339BB9-88CC-9F3C-C23F-75A1892B881F}"/>
              </a:ext>
            </a:extLst>
          </p:cNvPr>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mtClean="0"/>
              <a:pPr/>
              <a:t>6</a:t>
            </a:fld>
            <a:endParaRPr lang="en-US" dirty="0"/>
          </a:p>
        </p:txBody>
      </p:sp>
      <p:pic>
        <p:nvPicPr>
          <p:cNvPr id="12" name="Picture Placeholder 11" descr="A group of people riding bicycles&#10;&#10;Description automatically generated">
            <a:extLst>
              <a:ext uri="{FF2B5EF4-FFF2-40B4-BE49-F238E27FC236}">
                <a16:creationId xmlns:a16="http://schemas.microsoft.com/office/drawing/2014/main" id="{2174C131-A0A5-412D-02A2-C39E19DB0515}"/>
              </a:ext>
            </a:extLst>
          </p:cNvPr>
          <p:cNvPicPr>
            <a:picLocks noGrp="1" noChangeAspect="1"/>
          </p:cNvPicPr>
          <p:nvPr>
            <p:ph type="pic" sz="quarter" idx="10"/>
          </p:nvPr>
        </p:nvPicPr>
        <p:blipFill>
          <a:blip r:embed="rId2"/>
          <a:srcRect t="22257" b="22257"/>
          <a:stretch>
            <a:fillRect/>
          </a:stretch>
        </p:blipFill>
        <p:spPr/>
      </p:pic>
    </p:spTree>
    <p:extLst>
      <p:ext uri="{BB962C8B-B14F-4D97-AF65-F5344CB8AC3E}">
        <p14:creationId xmlns:p14="http://schemas.microsoft.com/office/powerpoint/2010/main" val="9446997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a:t>Three Choices to Jump Start Success </a:t>
            </a:r>
          </a:p>
        </p:txBody>
      </p:sp>
      <p:sp>
        <p:nvSpPr>
          <p:cNvPr id="4" name="Slide Number Placeholder 3"/>
          <p:cNvSpPr>
            <a:spLocks noGrp="1"/>
          </p:cNvSpPr>
          <p:nvPr>
            <p:ph type="sldNum" sz="quarter" idx="4"/>
          </p:nvPr>
        </p:nvSpPr>
        <p:spPr>
          <a:prstGeom prst="rect">
            <a:avLst/>
          </a:prstGeom>
        </p:spPr>
        <p:txBody>
          <a:bodyPr/>
          <a:lstStyle/>
          <a:p>
            <a:r>
              <a:rPr lang="en-US" dirty="0"/>
              <a:t> </a:t>
            </a:r>
          </a:p>
        </p:txBody>
      </p:sp>
      <p:graphicFrame>
        <p:nvGraphicFramePr>
          <p:cNvPr id="5" name="Table 4"/>
          <p:cNvGraphicFramePr>
            <a:graphicFrameLocks noGrp="1"/>
          </p:cNvGraphicFramePr>
          <p:nvPr>
            <p:extLst>
              <p:ext uri="{D42A27DB-BD31-4B8C-83A1-F6EECF244321}">
                <p14:modId xmlns:p14="http://schemas.microsoft.com/office/powerpoint/2010/main" val="33129120"/>
              </p:ext>
            </p:extLst>
          </p:nvPr>
        </p:nvGraphicFramePr>
        <p:xfrm>
          <a:off x="364914" y="753962"/>
          <a:ext cx="11387127" cy="4133216"/>
        </p:xfrm>
        <a:graphic>
          <a:graphicData uri="http://schemas.openxmlformats.org/drawingml/2006/table">
            <a:tbl>
              <a:tblPr firstRow="1" bandRow="1">
                <a:tableStyleId>{5C22544A-7EE6-4342-B048-85BDC9FD1C3A}</a:tableStyleId>
              </a:tblPr>
              <a:tblGrid>
                <a:gridCol w="3292684">
                  <a:extLst>
                    <a:ext uri="{9D8B030D-6E8A-4147-A177-3AD203B41FA5}">
                      <a16:colId xmlns:a16="http://schemas.microsoft.com/office/drawing/2014/main" val="2844862"/>
                    </a:ext>
                  </a:extLst>
                </a:gridCol>
                <a:gridCol w="2399351">
                  <a:extLst>
                    <a:ext uri="{9D8B030D-6E8A-4147-A177-3AD203B41FA5}">
                      <a16:colId xmlns:a16="http://schemas.microsoft.com/office/drawing/2014/main" val="4150218301"/>
                    </a:ext>
                  </a:extLst>
                </a:gridCol>
                <a:gridCol w="2399351">
                  <a:extLst>
                    <a:ext uri="{9D8B030D-6E8A-4147-A177-3AD203B41FA5}">
                      <a16:colId xmlns:a16="http://schemas.microsoft.com/office/drawing/2014/main" val="1602071135"/>
                    </a:ext>
                  </a:extLst>
                </a:gridCol>
                <a:gridCol w="3295741">
                  <a:extLst>
                    <a:ext uri="{9D8B030D-6E8A-4147-A177-3AD203B41FA5}">
                      <a16:colId xmlns:a16="http://schemas.microsoft.com/office/drawing/2014/main" val="314434671"/>
                    </a:ext>
                  </a:extLst>
                </a:gridCol>
              </a:tblGrid>
              <a:tr h="690880">
                <a:tc gridSpan="4">
                  <a:txBody>
                    <a:bodyPr/>
                    <a:lstStyle/>
                    <a:p>
                      <a:pPr marL="0" marR="0" lvl="0" indent="0" algn="ctr" defTabSz="960072" rtl="0" eaLnBrk="1" fontAlgn="auto" latinLnBrk="0" hangingPunct="1">
                        <a:lnSpc>
                          <a:spcPct val="100000"/>
                        </a:lnSpc>
                        <a:spcBef>
                          <a:spcPts val="0"/>
                        </a:spcBef>
                        <a:spcAft>
                          <a:spcPts val="0"/>
                        </a:spcAft>
                        <a:buClrTx/>
                        <a:buSzTx/>
                        <a:buFontTx/>
                        <a:buNone/>
                        <a:tabLst/>
                        <a:defRPr/>
                      </a:pPr>
                      <a:endParaRPr lang="en-US" sz="1900" b="1" baseline="0" dirty="0">
                        <a:solidFill>
                          <a:schemeClr val="tx1"/>
                        </a:solidFill>
                      </a:endParaRPr>
                    </a:p>
                    <a:p>
                      <a:pPr marL="0" marR="0" lvl="0" indent="0" algn="ctr" defTabSz="960072" rtl="0" eaLnBrk="1" fontAlgn="auto" latinLnBrk="0" hangingPunct="1">
                        <a:lnSpc>
                          <a:spcPct val="100000"/>
                        </a:lnSpc>
                        <a:spcBef>
                          <a:spcPts val="0"/>
                        </a:spcBef>
                        <a:spcAft>
                          <a:spcPts val="0"/>
                        </a:spcAft>
                        <a:buClrTx/>
                        <a:buSzTx/>
                        <a:buFontTx/>
                        <a:buNone/>
                        <a:tabLst/>
                        <a:defRPr/>
                      </a:pPr>
                      <a:endParaRPr lang="en-US" sz="1900" b="1" baseline="0" dirty="0">
                        <a:solidFill>
                          <a:schemeClr val="tx1"/>
                        </a:solidFill>
                      </a:endParaRPr>
                    </a:p>
                  </a:txBody>
                  <a:tcPr marL="121920" marR="121920" marT="60960" marB="609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60072" rtl="0" eaLnBrk="1" fontAlgn="auto" latinLnBrk="0" hangingPunct="1">
                        <a:lnSpc>
                          <a:spcPct val="100000"/>
                        </a:lnSpc>
                        <a:spcBef>
                          <a:spcPts val="0"/>
                        </a:spcBef>
                        <a:spcAft>
                          <a:spcPts val="0"/>
                        </a:spcAft>
                        <a:buClrTx/>
                        <a:buSzTx/>
                        <a:buFontTx/>
                        <a:buNone/>
                        <a:tabLst/>
                        <a:defRPr/>
                      </a:pPr>
                      <a:endParaRPr lang="en-US" sz="1400" b="1"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pPr algn="ctr"/>
                      <a:endParaRPr lang="en-US" sz="1050" dirty="0"/>
                    </a:p>
                  </a:txBody>
                  <a:tcPr/>
                </a:tc>
                <a:extLst>
                  <a:ext uri="{0D108BD9-81ED-4DB2-BD59-A6C34878D82A}">
                    <a16:rowId xmlns:a16="http://schemas.microsoft.com/office/drawing/2014/main" val="1148175483"/>
                  </a:ext>
                </a:extLst>
              </a:tr>
              <a:tr h="1991360">
                <a:tc>
                  <a:txBody>
                    <a:bodyPr/>
                    <a:lstStyle/>
                    <a:p>
                      <a:pPr marL="0" marR="0" lvl="0" indent="0" algn="ctr" defTabSz="720054" rtl="0" eaLnBrk="1" fontAlgn="auto" latinLnBrk="0" hangingPunct="1">
                        <a:lnSpc>
                          <a:spcPct val="100000"/>
                        </a:lnSpc>
                        <a:spcBef>
                          <a:spcPts val="0"/>
                        </a:spcBef>
                        <a:spcAft>
                          <a:spcPts val="0"/>
                        </a:spcAft>
                        <a:buClrTx/>
                        <a:buSzTx/>
                        <a:buFontTx/>
                        <a:buNone/>
                        <a:tabLst/>
                        <a:defRPr/>
                      </a:pPr>
                      <a:endParaRPr lang="en-US" sz="1900" b="0" i="0" dirty="0"/>
                    </a:p>
                    <a:p>
                      <a:pPr marL="0" marR="0" lvl="0" indent="0" algn="ctr" defTabSz="720054" rtl="0" eaLnBrk="1" fontAlgn="auto" latinLnBrk="0" hangingPunct="1">
                        <a:lnSpc>
                          <a:spcPct val="100000"/>
                        </a:lnSpc>
                        <a:spcBef>
                          <a:spcPts val="0"/>
                        </a:spcBef>
                        <a:spcAft>
                          <a:spcPts val="0"/>
                        </a:spcAft>
                        <a:buClrTx/>
                        <a:buSzTx/>
                        <a:buFontTx/>
                        <a:buNone/>
                        <a:tabLst/>
                        <a:defRPr/>
                      </a:pPr>
                      <a:endParaRPr lang="en-US" sz="1900" b="1" i="1" dirty="0"/>
                    </a:p>
                    <a:p>
                      <a:pPr marL="0" marR="0" lvl="0" indent="0" algn="ctr" defTabSz="720054" rtl="0" eaLnBrk="1" fontAlgn="auto" latinLnBrk="0" hangingPunct="1">
                        <a:lnSpc>
                          <a:spcPct val="100000"/>
                        </a:lnSpc>
                        <a:spcBef>
                          <a:spcPts val="0"/>
                        </a:spcBef>
                        <a:spcAft>
                          <a:spcPts val="0"/>
                        </a:spcAft>
                        <a:buClrTx/>
                        <a:buSzTx/>
                        <a:buFontTx/>
                        <a:buNone/>
                        <a:tabLst/>
                        <a:defRPr/>
                      </a:pPr>
                      <a:r>
                        <a:rPr lang="en-US" sz="1900" b="1" dirty="0">
                          <a:solidFill>
                            <a:srgbClr val="004C9D"/>
                          </a:solidFill>
                        </a:rPr>
                        <a:t>Complete Insurance Fundamentals</a:t>
                      </a:r>
                    </a:p>
                  </a:txBody>
                  <a:tcPr marL="121920" marR="121920" marT="60960" marB="609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a:buFont typeface="Arial" panose="020B0604020202020204" pitchFamily="34" charset="0"/>
                        <a:buNone/>
                      </a:pPr>
                      <a:endParaRPr lang="en-US" sz="1900" dirty="0"/>
                    </a:p>
                    <a:p>
                      <a:pPr marL="0" indent="0" algn="ctr">
                        <a:buFont typeface="Arial" panose="020B0604020202020204" pitchFamily="34" charset="0"/>
                        <a:buNone/>
                      </a:pPr>
                      <a:endParaRPr lang="en-US" sz="1900" b="1" dirty="0">
                        <a:solidFill>
                          <a:srgbClr val="004C9D"/>
                        </a:solidFill>
                      </a:endParaRPr>
                    </a:p>
                    <a:p>
                      <a:pPr marL="0" indent="0" algn="ctr">
                        <a:buFont typeface="Arial" panose="020B0604020202020204" pitchFamily="34" charset="0"/>
                        <a:buNone/>
                      </a:pPr>
                      <a:r>
                        <a:rPr lang="en-US" sz="1900" b="1" dirty="0">
                          <a:solidFill>
                            <a:srgbClr val="004C9D"/>
                          </a:solidFill>
                        </a:rPr>
                        <a:t>LOMA 281</a:t>
                      </a:r>
                      <a:r>
                        <a:rPr lang="en-US" sz="1900" dirty="0">
                          <a:solidFill>
                            <a:srgbClr val="004C9D"/>
                          </a:solidFill>
                        </a:rPr>
                        <a:t>:</a:t>
                      </a:r>
                    </a:p>
                    <a:p>
                      <a:pPr marL="0" indent="0" algn="ctr">
                        <a:buFont typeface="Arial" panose="020B0604020202020204" pitchFamily="34" charset="0"/>
                        <a:buNone/>
                      </a:pPr>
                      <a:r>
                        <a:rPr lang="en-US" sz="1600" dirty="0"/>
                        <a:t>Meeting Customer Needs</a:t>
                      </a:r>
                      <a:r>
                        <a:rPr lang="en-US" sz="1600" baseline="0" dirty="0"/>
                        <a:t> with Insurance </a:t>
                      </a:r>
                    </a:p>
                    <a:p>
                      <a:pPr marL="0" indent="0" algn="ctr">
                        <a:buFont typeface="Arial" panose="020B0604020202020204" pitchFamily="34" charset="0"/>
                        <a:buNone/>
                      </a:pPr>
                      <a:r>
                        <a:rPr lang="en-US" sz="1600" baseline="0" dirty="0"/>
                        <a:t>&amp; Annuities</a:t>
                      </a:r>
                      <a:endParaRPr lang="en-US" sz="1900" dirty="0"/>
                    </a:p>
                  </a:txBody>
                  <a:tcPr marL="121920" marR="121920"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720054" rtl="0" eaLnBrk="1" fontAlgn="auto" latinLnBrk="0" hangingPunct="1">
                        <a:lnSpc>
                          <a:spcPct val="100000"/>
                        </a:lnSpc>
                        <a:spcBef>
                          <a:spcPts val="0"/>
                        </a:spcBef>
                        <a:spcAft>
                          <a:spcPts val="0"/>
                        </a:spcAft>
                        <a:buClrTx/>
                        <a:buSzTx/>
                        <a:buFontTx/>
                        <a:buNone/>
                        <a:tabLst/>
                        <a:defRPr/>
                      </a:pPr>
                      <a:endParaRPr lang="en-US" sz="1900" b="1" baseline="0" dirty="0">
                        <a:solidFill>
                          <a:srgbClr val="004C9D"/>
                        </a:solidFill>
                      </a:endParaRPr>
                    </a:p>
                    <a:p>
                      <a:pPr marL="0" marR="0" lvl="0" indent="0" algn="ctr" defTabSz="720054" rtl="0" eaLnBrk="1" fontAlgn="auto" latinLnBrk="0" hangingPunct="1">
                        <a:lnSpc>
                          <a:spcPct val="100000"/>
                        </a:lnSpc>
                        <a:spcBef>
                          <a:spcPts val="0"/>
                        </a:spcBef>
                        <a:spcAft>
                          <a:spcPts val="0"/>
                        </a:spcAft>
                        <a:buClrTx/>
                        <a:buSzTx/>
                        <a:buFontTx/>
                        <a:buNone/>
                        <a:tabLst/>
                        <a:defRPr/>
                      </a:pPr>
                      <a:endParaRPr lang="en-US" sz="1900" b="1" baseline="0" dirty="0">
                        <a:solidFill>
                          <a:srgbClr val="004C9D"/>
                        </a:solidFill>
                      </a:endParaRPr>
                    </a:p>
                    <a:p>
                      <a:pPr marL="0" marR="0" lvl="0" indent="0" algn="ctr" defTabSz="720054" rtl="0" eaLnBrk="1" fontAlgn="auto" latinLnBrk="0" hangingPunct="1">
                        <a:lnSpc>
                          <a:spcPct val="100000"/>
                        </a:lnSpc>
                        <a:spcBef>
                          <a:spcPts val="0"/>
                        </a:spcBef>
                        <a:spcAft>
                          <a:spcPts val="0"/>
                        </a:spcAft>
                        <a:buClrTx/>
                        <a:buSzTx/>
                        <a:buFontTx/>
                        <a:buNone/>
                        <a:tabLst/>
                        <a:defRPr/>
                      </a:pPr>
                      <a:r>
                        <a:rPr lang="en-US" sz="1900" b="1" baseline="0" dirty="0">
                          <a:solidFill>
                            <a:srgbClr val="004C9D"/>
                          </a:solidFill>
                        </a:rPr>
                        <a:t>LOMA 291</a:t>
                      </a:r>
                      <a:r>
                        <a:rPr lang="en-US" sz="1900" baseline="0" dirty="0">
                          <a:solidFill>
                            <a:srgbClr val="004C9D"/>
                          </a:solidFill>
                        </a:rPr>
                        <a:t>:</a:t>
                      </a:r>
                    </a:p>
                    <a:p>
                      <a:pPr marL="0" marR="0" lvl="0" indent="0" algn="ctr" defTabSz="720054" rtl="0" eaLnBrk="1" fontAlgn="auto" latinLnBrk="0" hangingPunct="1">
                        <a:lnSpc>
                          <a:spcPct val="100000"/>
                        </a:lnSpc>
                        <a:spcBef>
                          <a:spcPts val="0"/>
                        </a:spcBef>
                        <a:spcAft>
                          <a:spcPts val="0"/>
                        </a:spcAft>
                        <a:buClrTx/>
                        <a:buSzTx/>
                        <a:buFontTx/>
                        <a:buNone/>
                        <a:tabLst/>
                        <a:defRPr/>
                      </a:pPr>
                      <a:r>
                        <a:rPr lang="en-US" sz="1900" baseline="0" dirty="0"/>
                        <a:t> </a:t>
                      </a:r>
                      <a:r>
                        <a:rPr lang="en-US" sz="1600" baseline="0" dirty="0"/>
                        <a:t>Improving the Bottom Line: Insurance Company Operations</a:t>
                      </a:r>
                      <a:endParaRPr lang="en-US" sz="1900" dirty="0"/>
                    </a:p>
                  </a:txBody>
                  <a:tcPr marL="121920" marR="121920"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900" dirty="0"/>
                    </a:p>
                    <a:p>
                      <a:pPr algn="ctr"/>
                      <a:endParaRPr lang="en-US" sz="1900" b="1" dirty="0"/>
                    </a:p>
                    <a:p>
                      <a:pPr algn="ctr"/>
                      <a:r>
                        <a:rPr lang="en-US" sz="1900" b="1" dirty="0">
                          <a:solidFill>
                            <a:srgbClr val="004C9D"/>
                          </a:solidFill>
                        </a:rPr>
                        <a:t>Insurance Immersion</a:t>
                      </a:r>
                    </a:p>
                  </a:txBody>
                  <a:tcPr marL="121920" marR="121920" marT="60960" marB="609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9826"/>
                  </a:ext>
                </a:extLst>
              </a:tr>
              <a:tr h="1440816">
                <a:tc>
                  <a:txBody>
                    <a:bodyPr/>
                    <a:lstStyle/>
                    <a:p>
                      <a:pPr algn="ctr"/>
                      <a:r>
                        <a:rPr lang="en-US" sz="1600" i="1" dirty="0"/>
                        <a:t>One online, self-paced</a:t>
                      </a:r>
                      <a:r>
                        <a:rPr lang="en-US" sz="1600" i="1" baseline="0" dirty="0"/>
                        <a:t> learning path provides an enhanced experience &amp; efficient pricing for new and recent hires </a:t>
                      </a:r>
                      <a:endParaRPr lang="en-US" sz="1600" i="1" dirty="0"/>
                    </a:p>
                    <a:p>
                      <a:pPr algn="ctr"/>
                      <a:endParaRPr lang="en-US" sz="1600" dirty="0"/>
                    </a:p>
                  </a:txBody>
                  <a:tcPr marL="121920" marR="121920" marT="60960" marB="609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en-US" sz="1600" i="1" dirty="0"/>
                        <a:t>Two fully online, self-paced courses build a</a:t>
                      </a:r>
                      <a:r>
                        <a:rPr lang="en-US" sz="1600" i="1" baseline="0" dirty="0"/>
                        <a:t> foundation of industry knowledge for established employees within two years of hiring</a:t>
                      </a:r>
                      <a:endParaRPr lang="en-US" sz="1600" i="1" dirty="0"/>
                    </a:p>
                  </a:txBody>
                  <a:tcPr marL="121920" marR="121920" marT="60960" marB="609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a:txBody>
                    <a:bodyPr/>
                    <a:lstStyle/>
                    <a:p>
                      <a:pPr algn="ctr"/>
                      <a:r>
                        <a:rPr lang="en-US" sz="1600" i="1" dirty="0"/>
                        <a:t>An</a:t>
                      </a:r>
                      <a:r>
                        <a:rPr lang="en-US" sz="1600" i="1" baseline="0" dirty="0"/>
                        <a:t> instructor-led training program provides 14 hours of live instruction to managers, specialists, and analysts</a:t>
                      </a:r>
                      <a:endParaRPr lang="en-US" sz="1600" i="1" dirty="0"/>
                    </a:p>
                  </a:txBody>
                  <a:tcPr marL="121920" marR="121920" marT="60960" marB="609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86421973"/>
                  </a:ext>
                </a:extLst>
              </a:tr>
            </a:tbl>
          </a:graphicData>
        </a:graphic>
      </p:graphicFrame>
      <p:sp>
        <p:nvSpPr>
          <p:cNvPr id="3" name="Oval 2"/>
          <p:cNvSpPr/>
          <p:nvPr/>
        </p:nvSpPr>
        <p:spPr>
          <a:xfrm>
            <a:off x="1661207" y="1140661"/>
            <a:ext cx="594797" cy="602416"/>
          </a:xfrm>
          <a:prstGeom prst="ellipse">
            <a:avLst/>
          </a:prstGeom>
          <a:solidFill>
            <a:srgbClr val="F9C6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2F70"/>
                </a:solidFill>
              </a:rPr>
              <a:t>1</a:t>
            </a:r>
          </a:p>
        </p:txBody>
      </p:sp>
      <p:sp>
        <p:nvSpPr>
          <p:cNvPr id="6" name="Oval 5"/>
          <p:cNvSpPr/>
          <p:nvPr/>
        </p:nvSpPr>
        <p:spPr>
          <a:xfrm>
            <a:off x="5761075" y="1140660"/>
            <a:ext cx="594797" cy="602416"/>
          </a:xfrm>
          <a:prstGeom prst="ellipse">
            <a:avLst/>
          </a:prstGeom>
          <a:solidFill>
            <a:srgbClr val="F9C6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2F70"/>
                </a:solidFill>
              </a:rPr>
              <a:t>2</a:t>
            </a:r>
          </a:p>
        </p:txBody>
      </p:sp>
      <p:sp>
        <p:nvSpPr>
          <p:cNvPr id="7" name="Oval 6"/>
          <p:cNvSpPr/>
          <p:nvPr/>
        </p:nvSpPr>
        <p:spPr>
          <a:xfrm>
            <a:off x="9784422" y="1140659"/>
            <a:ext cx="594797" cy="602416"/>
          </a:xfrm>
          <a:prstGeom prst="ellipse">
            <a:avLst/>
          </a:prstGeom>
          <a:solidFill>
            <a:srgbClr val="F9C6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2F70"/>
                </a:solidFill>
              </a:rPr>
              <a:t>3</a:t>
            </a:r>
          </a:p>
        </p:txBody>
      </p:sp>
      <p:cxnSp>
        <p:nvCxnSpPr>
          <p:cNvPr id="9" name="Straight Connector 8"/>
          <p:cNvCxnSpPr/>
          <p:nvPr/>
        </p:nvCxnSpPr>
        <p:spPr>
          <a:xfrm>
            <a:off x="3601418" y="1049310"/>
            <a:ext cx="30398" cy="3988962"/>
          </a:xfrm>
          <a:prstGeom prst="line">
            <a:avLst/>
          </a:prstGeom>
          <a:ln w="15875">
            <a:solidFill>
              <a:srgbClr val="004C9D"/>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8469443" y="1079292"/>
            <a:ext cx="9782" cy="3958981"/>
          </a:xfrm>
          <a:prstGeom prst="line">
            <a:avLst/>
          </a:prstGeom>
          <a:ln w="15875">
            <a:solidFill>
              <a:srgbClr val="004C9D"/>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266700" y="5407042"/>
            <a:ext cx="11506199" cy="461665"/>
          </a:xfrm>
          <a:prstGeom prst="rect">
            <a:avLst/>
          </a:prstGeom>
          <a:solidFill>
            <a:srgbClr val="F9C606"/>
          </a:solidFill>
          <a:ln>
            <a:noFill/>
          </a:ln>
        </p:spPr>
        <p:txBody>
          <a:bodyPr wrap="square">
            <a:spAutoFit/>
          </a:bodyPr>
          <a:lstStyle/>
          <a:p>
            <a:pPr algn="ctr" defTabSz="1280064">
              <a:defRPr/>
            </a:pPr>
            <a:r>
              <a:rPr lang="en-US" sz="2400" b="1" dirty="0">
                <a:solidFill>
                  <a:srgbClr val="002F70"/>
                </a:solidFill>
              </a:rPr>
              <a:t>FLMI Level 1 Certificate in Insurance Fundamentals</a:t>
            </a:r>
          </a:p>
        </p:txBody>
      </p:sp>
      <p:sp>
        <p:nvSpPr>
          <p:cNvPr id="12" name="Right Arrow 11"/>
          <p:cNvSpPr/>
          <p:nvPr/>
        </p:nvSpPr>
        <p:spPr>
          <a:xfrm rot="5400000">
            <a:off x="1572915" y="4704054"/>
            <a:ext cx="607101" cy="577121"/>
          </a:xfrm>
          <a:prstGeom prst="rightArrow">
            <a:avLst/>
          </a:prstGeom>
          <a:solidFill>
            <a:srgbClr val="004C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rot="5400000">
            <a:off x="5754925" y="4660174"/>
            <a:ext cx="607101" cy="577121"/>
          </a:xfrm>
          <a:prstGeom prst="rightArrow">
            <a:avLst/>
          </a:prstGeom>
          <a:solidFill>
            <a:srgbClr val="004C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p:cNvSpPr/>
          <p:nvPr/>
        </p:nvSpPr>
        <p:spPr>
          <a:xfrm rot="5400000">
            <a:off x="9769432" y="4702087"/>
            <a:ext cx="607101" cy="577121"/>
          </a:xfrm>
          <a:prstGeom prst="rightArrow">
            <a:avLst/>
          </a:prstGeom>
          <a:solidFill>
            <a:srgbClr val="004C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lide Number Placeholder 2"/>
          <p:cNvSpPr txBox="1">
            <a:spLocks/>
          </p:cNvSpPr>
          <p:nvPr/>
        </p:nvSpPr>
        <p:spPr>
          <a:xfrm>
            <a:off x="192741" y="6412994"/>
            <a:ext cx="443753"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06F0F5-DF6A-4E0E-AC03-6B0D0B0A1300}" type="slidenum">
              <a:rPr lang="en-US" sz="900" smtClean="0"/>
              <a:pPr/>
              <a:t>7</a:t>
            </a:fld>
            <a:endParaRPr lang="en-US" sz="900" dirty="0"/>
          </a:p>
        </p:txBody>
      </p:sp>
    </p:spTree>
    <p:extLst>
      <p:ext uri="{BB962C8B-B14F-4D97-AF65-F5344CB8AC3E}">
        <p14:creationId xmlns:p14="http://schemas.microsoft.com/office/powerpoint/2010/main" val="7742844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p:txBody>
          <a:bodyPr/>
          <a:lstStyle/>
          <a:p>
            <a:r>
              <a:rPr lang="en-US" dirty="0"/>
              <a:t>Complete Insurance Fundamentals</a:t>
            </a:r>
          </a:p>
        </p:txBody>
      </p:sp>
      <p:sp>
        <p:nvSpPr>
          <p:cNvPr id="24" name="Rectangle 23">
            <a:extLst>
              <a:ext uri="{FF2B5EF4-FFF2-40B4-BE49-F238E27FC236}">
                <a16:creationId xmlns:a16="http://schemas.microsoft.com/office/drawing/2014/main" id="{8939A57C-7340-6072-F0E0-790FBAD9715D}"/>
              </a:ext>
            </a:extLst>
          </p:cNvPr>
          <p:cNvSpPr/>
          <p:nvPr/>
        </p:nvSpPr>
        <p:spPr>
          <a:xfrm>
            <a:off x="344557" y="975086"/>
            <a:ext cx="11665207" cy="830997"/>
          </a:xfrm>
          <a:prstGeom prst="rect">
            <a:avLst/>
          </a:prstGeom>
        </p:spPr>
        <p:txBody>
          <a:bodyPr wrap="square">
            <a:spAutoFit/>
          </a:bodyPr>
          <a:lstStyle/>
          <a:p>
            <a:pPr algn="ctr"/>
            <a:r>
              <a:rPr lang="en-US" sz="2400" b="1" i="1" dirty="0">
                <a:solidFill>
                  <a:schemeClr val="tx2"/>
                </a:solidFill>
              </a:rPr>
              <a:t>Less than 1 hour per week, for 6 months will improve </a:t>
            </a:r>
          </a:p>
          <a:p>
            <a:pPr algn="ctr"/>
            <a:r>
              <a:rPr lang="en-US" sz="2400" b="1" i="1" dirty="0">
                <a:solidFill>
                  <a:schemeClr val="tx2"/>
                </a:solidFill>
              </a:rPr>
              <a:t>speed to proficiency &amp; loyalty</a:t>
            </a:r>
          </a:p>
        </p:txBody>
      </p:sp>
      <p:sp>
        <p:nvSpPr>
          <p:cNvPr id="25" name="TextBox 24">
            <a:extLst>
              <a:ext uri="{FF2B5EF4-FFF2-40B4-BE49-F238E27FC236}">
                <a16:creationId xmlns:a16="http://schemas.microsoft.com/office/drawing/2014/main" id="{64560782-C94F-C2A7-0578-DA3F78E967C5}"/>
              </a:ext>
            </a:extLst>
          </p:cNvPr>
          <p:cNvSpPr txBox="1"/>
          <p:nvPr/>
        </p:nvSpPr>
        <p:spPr>
          <a:xfrm>
            <a:off x="182235" y="2209793"/>
            <a:ext cx="5574925" cy="2077492"/>
          </a:xfrm>
          <a:prstGeom prst="rect">
            <a:avLst/>
          </a:prstGeom>
          <a:noFill/>
        </p:spPr>
        <p:txBody>
          <a:bodyPr wrap="square" rtlCol="0">
            <a:spAutoFit/>
          </a:bodyPr>
          <a:lstStyle/>
          <a:p>
            <a:r>
              <a:rPr lang="en-US" sz="2100" b="1" dirty="0">
                <a:solidFill>
                  <a:schemeClr val="tx2"/>
                </a:solidFill>
              </a:rPr>
              <a:t>Topics Include:</a:t>
            </a:r>
          </a:p>
          <a:p>
            <a:endParaRPr lang="en-US" sz="1800" b="1" dirty="0">
              <a:solidFill>
                <a:srgbClr val="002F70"/>
              </a:solidFill>
            </a:endParaRPr>
          </a:p>
          <a:p>
            <a:r>
              <a:rPr lang="en-US" sz="1800" dirty="0">
                <a:solidFill>
                  <a:srgbClr val="000000"/>
                </a:solidFill>
              </a:rPr>
              <a:t>• Basic principles of insurance</a:t>
            </a:r>
          </a:p>
          <a:p>
            <a:r>
              <a:rPr lang="en-US" sz="1800" dirty="0">
                <a:solidFill>
                  <a:srgbClr val="000000"/>
                </a:solidFill>
              </a:rPr>
              <a:t>• Insurance and annuity products</a:t>
            </a:r>
          </a:p>
          <a:p>
            <a:r>
              <a:rPr lang="en-US" sz="1800" dirty="0">
                <a:solidFill>
                  <a:srgbClr val="000000"/>
                </a:solidFill>
              </a:rPr>
              <a:t>• Policy provisions and ownership rights</a:t>
            </a:r>
          </a:p>
          <a:p>
            <a:r>
              <a:rPr lang="en-US" sz="1800" dirty="0">
                <a:solidFill>
                  <a:srgbClr val="000000"/>
                </a:solidFill>
              </a:rPr>
              <a:t>• Insurance company governance, operations, and organization</a:t>
            </a:r>
            <a:endParaRPr lang="en-US" dirty="0"/>
          </a:p>
        </p:txBody>
      </p:sp>
      <p:sp>
        <p:nvSpPr>
          <p:cNvPr id="26" name="TextBox 25">
            <a:extLst>
              <a:ext uri="{FF2B5EF4-FFF2-40B4-BE49-F238E27FC236}">
                <a16:creationId xmlns:a16="http://schemas.microsoft.com/office/drawing/2014/main" id="{BA7740E7-09E5-3D72-2D84-DC0C85699998}"/>
              </a:ext>
            </a:extLst>
          </p:cNvPr>
          <p:cNvSpPr txBox="1"/>
          <p:nvPr/>
        </p:nvSpPr>
        <p:spPr>
          <a:xfrm>
            <a:off x="182235" y="4433718"/>
            <a:ext cx="6575306" cy="969496"/>
          </a:xfrm>
          <a:prstGeom prst="rect">
            <a:avLst/>
          </a:prstGeom>
          <a:noFill/>
        </p:spPr>
        <p:txBody>
          <a:bodyPr wrap="square">
            <a:spAutoFit/>
          </a:bodyPr>
          <a:lstStyle/>
          <a:p>
            <a:r>
              <a:rPr lang="en-US" sz="2100" b="1" dirty="0">
                <a:solidFill>
                  <a:schemeClr val="tx2"/>
                </a:solidFill>
              </a:rPr>
              <a:t>Learners Earn:</a:t>
            </a:r>
          </a:p>
          <a:p>
            <a:endParaRPr lang="en-US" sz="1800" b="1" dirty="0">
              <a:solidFill>
                <a:srgbClr val="002F70"/>
              </a:solidFill>
            </a:endParaRPr>
          </a:p>
          <a:p>
            <a:pPr marL="285750" indent="-285750">
              <a:buFont typeface="Arial" panose="020B0604020202020204" pitchFamily="34" charset="0"/>
              <a:buChar char="•"/>
            </a:pPr>
            <a:r>
              <a:rPr lang="en-US" sz="1800" dirty="0"/>
              <a:t>FLMI Level 1 Certificate in Insurance Fundamentals</a:t>
            </a:r>
          </a:p>
        </p:txBody>
      </p:sp>
      <p:sp>
        <p:nvSpPr>
          <p:cNvPr id="2" name="Rectangle 1">
            <a:extLst>
              <a:ext uri="{FF2B5EF4-FFF2-40B4-BE49-F238E27FC236}">
                <a16:creationId xmlns:a16="http://schemas.microsoft.com/office/drawing/2014/main" id="{50931ABA-436A-3225-43DE-A43A07B5A3A9}"/>
              </a:ext>
            </a:extLst>
          </p:cNvPr>
          <p:cNvSpPr/>
          <p:nvPr/>
        </p:nvSpPr>
        <p:spPr>
          <a:xfrm>
            <a:off x="8213728" y="2066266"/>
            <a:ext cx="3796037" cy="959943"/>
          </a:xfrm>
          <a:prstGeom prst="rect">
            <a:avLst/>
          </a:prstGeom>
        </p:spPr>
        <p:txBody>
          <a:bodyPr wrap="square">
            <a:spAutoFit/>
          </a:bodyPr>
          <a:lstStyle/>
          <a:p>
            <a:pPr marR="0" lvl="0">
              <a:lnSpc>
                <a:spcPct val="107000"/>
              </a:lnSpc>
              <a:spcBef>
                <a:spcPts val="0"/>
              </a:spcBef>
              <a:spcAft>
                <a:spcPts val="800"/>
              </a:spcAft>
            </a:pPr>
            <a:r>
              <a:rPr lang="en-US" b="1" dirty="0">
                <a:solidFill>
                  <a:schemeClr val="accent1"/>
                </a:solidFill>
                <a:latin typeface="+mj-lt"/>
                <a:ea typeface="Calibri" panose="020F0502020204030204" pitchFamily="34" charset="0"/>
                <a:cs typeface="Calibri" panose="020F0502020204030204" pitchFamily="34" charset="0"/>
              </a:rPr>
              <a:t>95% </a:t>
            </a:r>
            <a:r>
              <a:rPr lang="en-US" dirty="0">
                <a:latin typeface="+mj-lt"/>
                <a:ea typeface="Calibri" panose="020F0502020204030204" pitchFamily="34" charset="0"/>
                <a:cs typeface="Calibri" panose="020F0502020204030204" pitchFamily="34" charset="0"/>
              </a:rPr>
              <a:t>of learners find LOMA courses </a:t>
            </a:r>
            <a:r>
              <a:rPr lang="en-US" b="1" dirty="0">
                <a:solidFill>
                  <a:schemeClr val="accent1"/>
                </a:solidFill>
                <a:latin typeface="+mj-lt"/>
                <a:ea typeface="Calibri" panose="020F0502020204030204" pitchFamily="34" charset="0"/>
                <a:cs typeface="Calibri" panose="020F0502020204030204" pitchFamily="34" charset="0"/>
              </a:rPr>
              <a:t>effective</a:t>
            </a:r>
            <a:r>
              <a:rPr lang="en-US" dirty="0">
                <a:latin typeface="+mj-lt"/>
                <a:ea typeface="Calibri" panose="020F0502020204030204" pitchFamily="34" charset="0"/>
                <a:cs typeface="Calibri" panose="020F0502020204030204" pitchFamily="34" charset="0"/>
              </a:rPr>
              <a:t> or very effective in meeting their learning needs</a:t>
            </a:r>
            <a:r>
              <a:rPr lang="en-US" baseline="30000" dirty="0">
                <a:latin typeface="+mj-lt"/>
                <a:ea typeface="Calibri" panose="020F0502020204030204" pitchFamily="34" charset="0"/>
                <a:cs typeface="Calibri" panose="020F0502020204030204" pitchFamily="34" charset="0"/>
              </a:rPr>
              <a:t>8</a:t>
            </a:r>
            <a:endParaRPr lang="en-US" dirty="0">
              <a:latin typeface="+mj-lt"/>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909EE7A4-FBF4-803F-2602-2F0527B11849}"/>
              </a:ext>
            </a:extLst>
          </p:cNvPr>
          <p:cNvSpPr/>
          <p:nvPr/>
        </p:nvSpPr>
        <p:spPr>
          <a:xfrm>
            <a:off x="8213728" y="4177612"/>
            <a:ext cx="3796037" cy="959943"/>
          </a:xfrm>
          <a:prstGeom prst="rect">
            <a:avLst/>
          </a:prstGeom>
        </p:spPr>
        <p:txBody>
          <a:bodyPr wrap="square">
            <a:spAutoFit/>
          </a:bodyPr>
          <a:lstStyle/>
          <a:p>
            <a:pPr marR="0" lvl="0">
              <a:lnSpc>
                <a:spcPct val="107000"/>
              </a:lnSpc>
              <a:spcBef>
                <a:spcPts val="0"/>
              </a:spcBef>
              <a:spcAft>
                <a:spcPts val="800"/>
              </a:spcAft>
            </a:pPr>
            <a:r>
              <a:rPr lang="en-US" dirty="0">
                <a:latin typeface="+mj-lt"/>
                <a:ea typeface="Calibri" panose="020F0502020204030204" pitchFamily="34" charset="0"/>
                <a:cs typeface="Calibri" panose="020F0502020204030204" pitchFamily="34" charset="0"/>
              </a:rPr>
              <a:t>Over </a:t>
            </a:r>
            <a:r>
              <a:rPr lang="en-US" b="1" dirty="0">
                <a:solidFill>
                  <a:schemeClr val="accent1"/>
                </a:solidFill>
                <a:latin typeface="+mj-lt"/>
                <a:ea typeface="Calibri" panose="020F0502020204030204" pitchFamily="34" charset="0"/>
                <a:cs typeface="Calibri" panose="020F0502020204030204" pitchFamily="34" charset="0"/>
              </a:rPr>
              <a:t>99% </a:t>
            </a:r>
            <a:r>
              <a:rPr lang="en-US" dirty="0">
                <a:latin typeface="+mj-lt"/>
                <a:ea typeface="Calibri" panose="020F0502020204030204" pitchFamily="34" charset="0"/>
                <a:cs typeface="Calibri" panose="020F0502020204030204" pitchFamily="34" charset="0"/>
              </a:rPr>
              <a:t>of learners would consider </a:t>
            </a:r>
            <a:r>
              <a:rPr lang="en-US" b="1" dirty="0">
                <a:solidFill>
                  <a:schemeClr val="accent1"/>
                </a:solidFill>
                <a:latin typeface="+mj-lt"/>
                <a:ea typeface="Calibri" panose="020F0502020204030204" pitchFamily="34" charset="0"/>
                <a:cs typeface="Calibri" panose="020F0502020204030204" pitchFamily="34" charset="0"/>
              </a:rPr>
              <a:t>recommending</a:t>
            </a:r>
            <a:r>
              <a:rPr lang="en-US" dirty="0">
                <a:latin typeface="+mj-lt"/>
                <a:ea typeface="Calibri" panose="020F0502020204030204" pitchFamily="34" charset="0"/>
                <a:cs typeface="Calibri" panose="020F0502020204030204" pitchFamily="34" charset="0"/>
              </a:rPr>
              <a:t> LOMA professional development</a:t>
            </a:r>
            <a:r>
              <a:rPr lang="en-US" baseline="30000" dirty="0">
                <a:latin typeface="+mj-lt"/>
                <a:ea typeface="Calibri" panose="020F0502020204030204" pitchFamily="34" charset="0"/>
                <a:cs typeface="Calibri" panose="020F0502020204030204" pitchFamily="34" charset="0"/>
              </a:rPr>
              <a:t>9</a:t>
            </a:r>
            <a:r>
              <a:rPr lang="en-US" dirty="0">
                <a:latin typeface="+mj-lt"/>
                <a:ea typeface="Calibri" panose="020F0502020204030204" pitchFamily="34" charset="0"/>
                <a:cs typeface="Calibri" panose="020F0502020204030204" pitchFamily="34" charset="0"/>
              </a:rPr>
              <a:t>  </a:t>
            </a:r>
            <a:endParaRPr lang="en-US" dirty="0">
              <a:latin typeface="+mj-lt"/>
              <a:ea typeface="Calibri" panose="020F0502020204030204" pitchFamily="34" charset="0"/>
              <a:cs typeface="Times New Roman" panose="02020603050405020304" pitchFamily="18" charset="0"/>
            </a:endParaRPr>
          </a:p>
        </p:txBody>
      </p:sp>
      <p:graphicFrame>
        <p:nvGraphicFramePr>
          <p:cNvPr id="4" name="Chart 3">
            <a:extLst>
              <a:ext uri="{FF2B5EF4-FFF2-40B4-BE49-F238E27FC236}">
                <a16:creationId xmlns:a16="http://schemas.microsoft.com/office/drawing/2014/main" id="{7CEF9B49-2FF1-750F-287F-5D61CB7578A4}"/>
              </a:ext>
            </a:extLst>
          </p:cNvPr>
          <p:cNvGraphicFramePr/>
          <p:nvPr>
            <p:extLst>
              <p:ext uri="{D42A27DB-BD31-4B8C-83A1-F6EECF244321}">
                <p14:modId xmlns:p14="http://schemas.microsoft.com/office/powerpoint/2010/main" val="1040488690"/>
              </p:ext>
            </p:extLst>
          </p:nvPr>
        </p:nvGraphicFramePr>
        <p:xfrm>
          <a:off x="6434841" y="1864195"/>
          <a:ext cx="1947734" cy="156480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a:extLst>
              <a:ext uri="{FF2B5EF4-FFF2-40B4-BE49-F238E27FC236}">
                <a16:creationId xmlns:a16="http://schemas.microsoft.com/office/drawing/2014/main" id="{4DEE1A22-C9CF-B504-4B9F-10E378193082}"/>
              </a:ext>
            </a:extLst>
          </p:cNvPr>
          <p:cNvGraphicFramePr/>
          <p:nvPr>
            <p:extLst>
              <p:ext uri="{D42A27DB-BD31-4B8C-83A1-F6EECF244321}">
                <p14:modId xmlns:p14="http://schemas.microsoft.com/office/powerpoint/2010/main" val="924769985"/>
              </p:ext>
            </p:extLst>
          </p:nvPr>
        </p:nvGraphicFramePr>
        <p:xfrm>
          <a:off x="6434841" y="3948746"/>
          <a:ext cx="1947734" cy="1564805"/>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a:extLst>
              <a:ext uri="{FF2B5EF4-FFF2-40B4-BE49-F238E27FC236}">
                <a16:creationId xmlns:a16="http://schemas.microsoft.com/office/drawing/2014/main" id="{BE7BBC73-5ADA-3B6F-23DE-89948D93E4C3}"/>
              </a:ext>
            </a:extLst>
          </p:cNvPr>
          <p:cNvSpPr txBox="1"/>
          <p:nvPr/>
        </p:nvSpPr>
        <p:spPr>
          <a:xfrm>
            <a:off x="182235" y="6407932"/>
            <a:ext cx="6098344" cy="338554"/>
          </a:xfrm>
          <a:prstGeom prst="rect">
            <a:avLst/>
          </a:prstGeom>
          <a:noFill/>
        </p:spPr>
        <p:txBody>
          <a:bodyPr wrap="square">
            <a:spAutoFit/>
          </a:bodyPr>
          <a:lstStyle/>
          <a:p>
            <a:r>
              <a:rPr lang="en-US" sz="800" baseline="30000" dirty="0"/>
              <a:t>8</a:t>
            </a:r>
            <a:r>
              <a:rPr lang="en-US" sz="800" dirty="0"/>
              <a:t>LOMA Member Survey 2022</a:t>
            </a:r>
          </a:p>
          <a:p>
            <a:r>
              <a:rPr lang="en-US" sz="800" baseline="30000" dirty="0"/>
              <a:t>9</a:t>
            </a:r>
            <a:r>
              <a:rPr lang="en-US" sz="800" dirty="0"/>
              <a:t>Ibid</a:t>
            </a:r>
            <a:endParaRPr lang="en-US" sz="800" baseline="30000" dirty="0"/>
          </a:p>
        </p:txBody>
      </p:sp>
    </p:spTree>
    <p:extLst>
      <p:ext uri="{BB962C8B-B14F-4D97-AF65-F5344CB8AC3E}">
        <p14:creationId xmlns:p14="http://schemas.microsoft.com/office/powerpoint/2010/main" val="22485129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FLMI Level 1 Certificate in Insurance Fundamentals</a:t>
            </a:r>
          </a:p>
        </p:txBody>
      </p:sp>
      <p:pic>
        <p:nvPicPr>
          <p:cNvPr id="5" name="Content Placeholder 4"/>
          <p:cNvPicPr>
            <a:picLocks noGrp="1" noChangeAspect="1"/>
          </p:cNvPicPr>
          <p:nvPr>
            <p:ph idx="4294967295"/>
          </p:nvPr>
        </p:nvPicPr>
        <p:blipFill>
          <a:blip r:embed="rId2" cstate="print">
            <a:extLst>
              <a:ext uri="{28A0092B-C50C-407E-A947-70E740481C1C}">
                <a14:useLocalDpi xmlns:a14="http://schemas.microsoft.com/office/drawing/2010/main"/>
              </a:ext>
            </a:extLst>
          </a:blip>
          <a:stretch>
            <a:fillRect/>
          </a:stretch>
        </p:blipFill>
        <p:spPr>
          <a:xfrm>
            <a:off x="6286500" y="1377950"/>
            <a:ext cx="5905500" cy="3938588"/>
          </a:xfrm>
        </p:spPr>
      </p:pic>
      <p:sp>
        <p:nvSpPr>
          <p:cNvPr id="2" name="Content Placeholder 1"/>
          <p:cNvSpPr>
            <a:spLocks noGrp="1"/>
          </p:cNvSpPr>
          <p:nvPr>
            <p:ph idx="4294967295"/>
          </p:nvPr>
        </p:nvSpPr>
        <p:spPr>
          <a:xfrm>
            <a:off x="540275" y="1523890"/>
            <a:ext cx="5035550" cy="3940175"/>
          </a:xfrm>
        </p:spPr>
        <p:txBody>
          <a:bodyPr/>
          <a:lstStyle/>
          <a:p>
            <a:pPr algn="ctr">
              <a:lnSpc>
                <a:spcPct val="100000"/>
              </a:lnSpc>
            </a:pPr>
            <a:r>
              <a:rPr lang="en-US" sz="2100" b="1" dirty="0">
                <a:solidFill>
                  <a:srgbClr val="004C9D"/>
                </a:solidFill>
              </a:rPr>
              <a:t>Faster</a:t>
            </a:r>
            <a:r>
              <a:rPr lang="en-US" sz="2100" b="1" dirty="0">
                <a:solidFill>
                  <a:srgbClr val="026EA0"/>
                </a:solidFill>
              </a:rPr>
              <a:t> </a:t>
            </a:r>
            <a:r>
              <a:rPr lang="en-US" sz="2100" b="1" dirty="0">
                <a:solidFill>
                  <a:srgbClr val="004C9D"/>
                </a:solidFill>
              </a:rPr>
              <a:t>Employee Proficiency              Improves Your Bottom Line</a:t>
            </a:r>
          </a:p>
          <a:p>
            <a:pPr marL="342891" indent="-342891">
              <a:buClr>
                <a:schemeClr val="tx1"/>
              </a:buClr>
              <a:buSzPct val="100000"/>
              <a:buFont typeface="Arial" panose="020B0604020202020204" pitchFamily="34" charset="0"/>
              <a:buChar char="•"/>
            </a:pPr>
            <a:r>
              <a:rPr lang="en-US" sz="1800" dirty="0"/>
              <a:t>Supports early career professionals with highly interactive online courses</a:t>
            </a:r>
          </a:p>
          <a:p>
            <a:pPr marL="342891" indent="-342891">
              <a:buClr>
                <a:schemeClr val="tx1"/>
              </a:buClr>
              <a:buSzPct val="100000"/>
              <a:buFont typeface="Arial" panose="020B0604020202020204" pitchFamily="34" charset="0"/>
              <a:buChar char="•"/>
            </a:pPr>
            <a:r>
              <a:rPr lang="en-US" sz="1800" dirty="0"/>
              <a:t>Provides critical background on individual and group life insurance and annuity products </a:t>
            </a:r>
          </a:p>
          <a:p>
            <a:pPr marL="342891" indent="-342891">
              <a:buClr>
                <a:schemeClr val="tx1"/>
              </a:buClr>
              <a:buSzPct val="100000"/>
              <a:buFont typeface="Arial" panose="020B0604020202020204" pitchFamily="34" charset="0"/>
              <a:buChar char="•"/>
            </a:pPr>
            <a:r>
              <a:rPr lang="en-US" sz="1800" dirty="0"/>
              <a:t>Focuses on operations, functions, and product development unique to insurance </a:t>
            </a:r>
          </a:p>
        </p:txBody>
      </p:sp>
      <p:sp>
        <p:nvSpPr>
          <p:cNvPr id="7" name="Slide Number Placeholder 2"/>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9</a:t>
            </a:fld>
            <a:endParaRPr lang="en-US" sz="900" dirty="0"/>
          </a:p>
        </p:txBody>
      </p:sp>
      <p:pic>
        <p:nvPicPr>
          <p:cNvPr id="3" name="Picture 2" descr="Picture">
            <a:extLst>
              <a:ext uri="{FF2B5EF4-FFF2-40B4-BE49-F238E27FC236}">
                <a16:creationId xmlns:a16="http://schemas.microsoft.com/office/drawing/2014/main" id="{78079CDE-D8BF-1814-965C-BA3EBDF454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465152"/>
            <a:ext cx="6096000" cy="4057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606006"/>
      </p:ext>
    </p:extLst>
  </p:cSld>
  <p:clrMapOvr>
    <a:masterClrMapping/>
  </p:clrMapOvr>
</p:sld>
</file>

<file path=ppt/theme/theme1.xml><?xml version="1.0" encoding="utf-8"?>
<a:theme xmlns:a="http://schemas.openxmlformats.org/drawingml/2006/main" name="2022 LIMRA-LOMA Presentation">
  <a:themeElements>
    <a:clrScheme name="Bright Colors rev2022-CANCUN-CADET BLUE">
      <a:dk1>
        <a:srgbClr val="000000"/>
      </a:dk1>
      <a:lt1>
        <a:srgbClr val="FFFFFF"/>
      </a:lt1>
      <a:dk2>
        <a:srgbClr val="004C9D"/>
      </a:dk2>
      <a:lt2>
        <a:srgbClr val="9D9795"/>
      </a:lt2>
      <a:accent1>
        <a:srgbClr val="4298BE"/>
      </a:accent1>
      <a:accent2>
        <a:srgbClr val="DAAA00"/>
      </a:accent2>
      <a:accent3>
        <a:srgbClr val="007B4E"/>
      </a:accent3>
      <a:accent4>
        <a:srgbClr val="ED8C00"/>
      </a:accent4>
      <a:accent5>
        <a:srgbClr val="763AC7"/>
      </a:accent5>
      <a:accent6>
        <a:srgbClr val="62B6F3"/>
      </a:accent6>
      <a:hlink>
        <a:srgbClr val="4298BE"/>
      </a:hlink>
      <a:folHlink>
        <a:srgbClr val="7F55D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022 BRAND_LIMRA-LOMA presentation WIDE_BC_v4.potx" id="{17BB12F1-5762-4EBC-9FB0-B2EAE8501262}" vid="{F175EB97-A733-48FE-B34C-ACFA024932E8}"/>
    </a:ext>
  </a:extLst>
</a:theme>
</file>

<file path=ppt/theme/theme2.xml><?xml version="1.0" encoding="utf-8"?>
<a:theme xmlns:a="http://schemas.openxmlformats.org/drawingml/2006/main" name="1_2022 LIMRA-LOMA Presentation">
  <a:themeElements>
    <a:clrScheme name="Bright Colors rev2022-CANCUN-CADET BLUE">
      <a:dk1>
        <a:srgbClr val="000000"/>
      </a:dk1>
      <a:lt1>
        <a:srgbClr val="FFFFFF"/>
      </a:lt1>
      <a:dk2>
        <a:srgbClr val="004C9D"/>
      </a:dk2>
      <a:lt2>
        <a:srgbClr val="9D9795"/>
      </a:lt2>
      <a:accent1>
        <a:srgbClr val="4298BE"/>
      </a:accent1>
      <a:accent2>
        <a:srgbClr val="DAAA00"/>
      </a:accent2>
      <a:accent3>
        <a:srgbClr val="007B4E"/>
      </a:accent3>
      <a:accent4>
        <a:srgbClr val="ED8C00"/>
      </a:accent4>
      <a:accent5>
        <a:srgbClr val="763AC7"/>
      </a:accent5>
      <a:accent6>
        <a:srgbClr val="62B6F3"/>
      </a:accent6>
      <a:hlink>
        <a:srgbClr val="4298BE"/>
      </a:hlink>
      <a:folHlink>
        <a:srgbClr val="7F55D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022 BRAND_LIMRA presentation WIDE_BC_v4.potx" id="{F4562832-B1FA-4A7D-A12E-13EFD0F1BD1D}" vid="{083A3FF9-75F6-496A-88AC-B0AC9D7FEE60}"/>
    </a:ext>
  </a:extLst>
</a:theme>
</file>

<file path=ppt/theme/theme3.xml><?xml version="1.0" encoding="utf-8"?>
<a:theme xmlns:a="http://schemas.openxmlformats.org/drawingml/2006/main" name="2_2022 LIMRA-LOMA Presentation">
  <a:themeElements>
    <a:clrScheme name="Bright Colors rev2022-CANCUN-CADET BLUE">
      <a:dk1>
        <a:srgbClr val="000000"/>
      </a:dk1>
      <a:lt1>
        <a:srgbClr val="FFFFFF"/>
      </a:lt1>
      <a:dk2>
        <a:srgbClr val="004C9D"/>
      </a:dk2>
      <a:lt2>
        <a:srgbClr val="9D9795"/>
      </a:lt2>
      <a:accent1>
        <a:srgbClr val="4298BE"/>
      </a:accent1>
      <a:accent2>
        <a:srgbClr val="DAAA00"/>
      </a:accent2>
      <a:accent3>
        <a:srgbClr val="007B4E"/>
      </a:accent3>
      <a:accent4>
        <a:srgbClr val="ED8C00"/>
      </a:accent4>
      <a:accent5>
        <a:srgbClr val="763AC7"/>
      </a:accent5>
      <a:accent6>
        <a:srgbClr val="62B6F3"/>
      </a:accent6>
      <a:hlink>
        <a:srgbClr val="4298BE"/>
      </a:hlink>
      <a:folHlink>
        <a:srgbClr val="7F55D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022 BRAND_LIMRA-LOMA presentation WIDE_BC_v4.potx" id="{17BB12F1-5762-4EBC-9FB0-B2EAE8501262}" vid="{F175EB97-A733-48FE-B34C-ACFA024932E8}"/>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8bf391c0-aa9e-4abb-ab47-36901c9f9598"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A04551F03ED9645943E3073FBB9B378" ma:contentTypeVersion="4" ma:contentTypeDescription="Create a new document." ma:contentTypeScope="" ma:versionID="189718ddba6440684e9237ce03badbdb">
  <xsd:schema xmlns:xsd="http://www.w3.org/2001/XMLSchema" xmlns:xs="http://www.w3.org/2001/XMLSchema" xmlns:p="http://schemas.microsoft.com/office/2006/metadata/properties" xmlns:ns3="8bf391c0-aa9e-4abb-ab47-36901c9f9598" targetNamespace="http://schemas.microsoft.com/office/2006/metadata/properties" ma:root="true" ma:fieldsID="f59c4749813dab9023ae9ec61f1874ca" ns3:_="">
    <xsd:import namespace="8bf391c0-aa9e-4abb-ab47-36901c9f9598"/>
    <xsd:element name="properties">
      <xsd:complexType>
        <xsd:sequence>
          <xsd:element name="documentManagement">
            <xsd:complexType>
              <xsd:all>
                <xsd:element ref="ns3:MediaServiceMetadata" minOccurs="0"/>
                <xsd:element ref="ns3:MediaServiceFastMetadata" minOccurs="0"/>
                <xsd:element ref="ns3:MediaServiceObjectDetectorVersions"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bf391c0-aa9e-4abb-ab47-36901c9f959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_activity" ma:index="11" nillable="true" ma:displayName="_activity" ma:hidden="true" ma:internalName="_activity">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8739A3B-44F2-4B1D-86F9-B06C3C6995D1}">
  <ds:schemaRefs>
    <ds:schemaRef ds:uri="http://schemas.microsoft.com/sharepoint/v3/contenttype/forms"/>
  </ds:schemaRefs>
</ds:datastoreItem>
</file>

<file path=customXml/itemProps2.xml><?xml version="1.0" encoding="utf-8"?>
<ds:datastoreItem xmlns:ds="http://schemas.openxmlformats.org/officeDocument/2006/customXml" ds:itemID="{287CD4A8-A75F-4042-8B00-3ABE0B150ACA}">
  <ds:schemaRef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http://purl.org/dc/terms/"/>
    <ds:schemaRef ds:uri="http://schemas.openxmlformats.org/package/2006/metadata/core-properties"/>
    <ds:schemaRef ds:uri="8bf391c0-aa9e-4abb-ab47-36901c9f9598"/>
    <ds:schemaRef ds:uri="http://www.w3.org/XML/1998/namespace"/>
  </ds:schemaRefs>
</ds:datastoreItem>
</file>

<file path=customXml/itemProps3.xml><?xml version="1.0" encoding="utf-8"?>
<ds:datastoreItem xmlns:ds="http://schemas.openxmlformats.org/officeDocument/2006/customXml" ds:itemID="{62F8DBD8-B254-4F2B-8065-6E88616F042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bf391c0-aa9e-4abb-ab47-36901c9f959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2022 BRAND_LIMRA-LOMA presentation WIDE_BC_v4</Template>
  <TotalTime>16523</TotalTime>
  <Words>5816</Words>
  <Application>Microsoft Office PowerPoint</Application>
  <PresentationFormat>Widescreen</PresentationFormat>
  <Paragraphs>879</Paragraphs>
  <Slides>54</Slides>
  <Notes>37</Notes>
  <HiddenSlides>0</HiddenSlides>
  <MMClips>0</MMClips>
  <ScaleCrop>false</ScaleCrop>
  <HeadingPairs>
    <vt:vector size="8" baseType="variant">
      <vt:variant>
        <vt:lpstr>Fonts Used</vt:lpstr>
      </vt:variant>
      <vt:variant>
        <vt:i4>11</vt:i4>
      </vt:variant>
      <vt:variant>
        <vt:lpstr>Theme</vt:lpstr>
      </vt:variant>
      <vt:variant>
        <vt:i4>3</vt:i4>
      </vt:variant>
      <vt:variant>
        <vt:lpstr>Embedded OLE Servers</vt:lpstr>
      </vt:variant>
      <vt:variant>
        <vt:i4>0</vt:i4>
      </vt:variant>
      <vt:variant>
        <vt:lpstr>Slide Titles</vt:lpstr>
      </vt:variant>
      <vt:variant>
        <vt:i4>54</vt:i4>
      </vt:variant>
    </vt:vector>
  </HeadingPairs>
  <TitlesOfParts>
    <vt:vector size="68" baseType="lpstr">
      <vt:lpstr>Arial</vt:lpstr>
      <vt:lpstr>Arial </vt:lpstr>
      <vt:lpstr>Calibri</vt:lpstr>
      <vt:lpstr>Franklin Gothic Medium</vt:lpstr>
      <vt:lpstr>Futura Std Medium</vt:lpstr>
      <vt:lpstr>FuturaStd-Book</vt:lpstr>
      <vt:lpstr>Goudy Old Style</vt:lpstr>
      <vt:lpstr>Open Sans</vt:lpstr>
      <vt:lpstr>Source Sans Pro</vt:lpstr>
      <vt:lpstr>Symbol</vt:lpstr>
      <vt:lpstr>Times New Roman</vt:lpstr>
      <vt:lpstr>2022 LIMRA-LOMA Presentation</vt:lpstr>
      <vt:lpstr>1_2022 LIMRA-LOMA Presentation</vt:lpstr>
      <vt:lpstr>2_2022 LIMRA-LOMA Presentation</vt:lpstr>
      <vt:lpstr>A Sustainable Talent Strategy</vt:lpstr>
      <vt:lpstr>LIMRA and LOMA: Empowering Our Members</vt:lpstr>
      <vt:lpstr>Early Career Talent Is Not Stable</vt:lpstr>
      <vt:lpstr>Making an Impression</vt:lpstr>
      <vt:lpstr>Connecting the Next Generation of Leaders to the Industry</vt:lpstr>
      <vt:lpstr>Accelerate Impact Suite</vt:lpstr>
      <vt:lpstr>Three Choices to Jump Start Success </vt:lpstr>
      <vt:lpstr>Complete Insurance Fundamentals</vt:lpstr>
      <vt:lpstr>FLMI Level 1 Certificate in Insurance Fundamentals</vt:lpstr>
      <vt:lpstr>Insurance Immersion</vt:lpstr>
      <vt:lpstr>Talent Mobility Suite</vt:lpstr>
      <vt:lpstr>Get Employees Onboard and Keep Them</vt:lpstr>
      <vt:lpstr>Build Your Industry Advantage</vt:lpstr>
      <vt:lpstr>FLMI Designation as the Global Standard</vt:lpstr>
      <vt:lpstr>Non-Financial Managers Unlock Financial Fluency</vt:lpstr>
      <vt:lpstr>The Employee Perspective</vt:lpstr>
      <vt:lpstr>Prepare Leaders for the Future   </vt:lpstr>
      <vt:lpstr>A Complete Financial Services Talent Partner</vt:lpstr>
      <vt:lpstr>Our Organization and Brands</vt:lpstr>
      <vt:lpstr>PowerPoint Presentation</vt:lpstr>
      <vt:lpstr>Empowering Our Members</vt:lpstr>
      <vt:lpstr>Maximize Employee Growth with Knowledge &amp; Skills</vt:lpstr>
      <vt:lpstr>Closing the Knowledge Gap</vt:lpstr>
      <vt:lpstr>Workforce Shifts Will Apply More Pressure </vt:lpstr>
      <vt:lpstr>The Industry Has Hiring Headwinds </vt:lpstr>
      <vt:lpstr>Once a LOMA Learner, Always a LOMA Learner </vt:lpstr>
      <vt:lpstr>Value Is Established; Leader Action Is Inconsistent</vt:lpstr>
      <vt:lpstr>Unlock Employee Potential</vt:lpstr>
      <vt:lpstr>A Complete Industry Talent Partner</vt:lpstr>
      <vt:lpstr>Accelerate Impact: Choose an Onboarding Solution</vt:lpstr>
      <vt:lpstr>Complete Insurance Fundamentals</vt:lpstr>
      <vt:lpstr>Executive Immersion</vt:lpstr>
      <vt:lpstr>Maximizing Onboarding Success</vt:lpstr>
      <vt:lpstr>Complete Insurance Fundamentals</vt:lpstr>
      <vt:lpstr>Essential Knowledge Core to Employee Onboarding</vt:lpstr>
      <vt:lpstr>Ensure Top Talent Understand Our Business</vt:lpstr>
      <vt:lpstr>Concentrated, Effective Learning for Top Performers</vt:lpstr>
      <vt:lpstr>Client Success Story</vt:lpstr>
      <vt:lpstr>Business Knowledge to Drive Innovative Solutions</vt:lpstr>
      <vt:lpstr>What Makes Insurance Immersion Valuable? </vt:lpstr>
      <vt:lpstr>Steps To Bring Insurance Immersion To (Your Organization)</vt:lpstr>
      <vt:lpstr>Professional Designations</vt:lpstr>
      <vt:lpstr>Finance for Insurance Leaders</vt:lpstr>
      <vt:lpstr>Maximize Employee Growth with Knowledge &amp; Skills</vt:lpstr>
      <vt:lpstr>Closing the Knowledge Gap</vt:lpstr>
      <vt:lpstr>A Complete Industry Talent Partner</vt:lpstr>
      <vt:lpstr>Unlock Employee Potential</vt:lpstr>
      <vt:lpstr>Industry Advantage</vt:lpstr>
      <vt:lpstr>Sample Content*: Over 200 Courses &amp; Growing!</vt:lpstr>
      <vt:lpstr>Industry Advantage Gets Rave Reviews </vt:lpstr>
      <vt:lpstr>Industry Advantage Feedback</vt:lpstr>
      <vt:lpstr>Designed with Your Employees in Mind</vt:lpstr>
      <vt:lpstr>Industry Advantage Pricing</vt:lpstr>
      <vt:lpstr>Prepare Leaders for the Future   </vt:lpstr>
    </vt:vector>
  </TitlesOfParts>
  <Company>LL Global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Carr, Brittany</dc:creator>
  <cp:lastModifiedBy>Tribble, Christie</cp:lastModifiedBy>
  <cp:revision>264</cp:revision>
  <dcterms:created xsi:type="dcterms:W3CDTF">2022-04-11T13:26:10Z</dcterms:created>
  <dcterms:modified xsi:type="dcterms:W3CDTF">2024-08-23T16:56:57Z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0x0101001A04551F03ED9645943E3073FBB9B378</vt:lpwstr>
  </property>
</Properties>
</file>