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2" r:id="rId5"/>
    <p:sldMasterId id="2147483720" r:id="rId6"/>
  </p:sldMasterIdLst>
  <p:notesMasterIdLst>
    <p:notesMasterId r:id="rId58"/>
  </p:notesMasterIdLst>
  <p:handoutMasterIdLst>
    <p:handoutMasterId r:id="rId59"/>
  </p:handoutMasterIdLst>
  <p:sldIdLst>
    <p:sldId id="412" r:id="rId7"/>
    <p:sldId id="444" r:id="rId8"/>
    <p:sldId id="480" r:id="rId9"/>
    <p:sldId id="490" r:id="rId10"/>
    <p:sldId id="414" r:id="rId11"/>
    <p:sldId id="788" r:id="rId12"/>
    <p:sldId id="477" r:id="rId13"/>
    <p:sldId id="417" r:id="rId14"/>
    <p:sldId id="789" r:id="rId15"/>
    <p:sldId id="791" r:id="rId16"/>
    <p:sldId id="492" r:id="rId17"/>
    <p:sldId id="443" r:id="rId18"/>
    <p:sldId id="485" r:id="rId19"/>
    <p:sldId id="493" r:id="rId20"/>
    <p:sldId id="484" r:id="rId21"/>
    <p:sldId id="440" r:id="rId22"/>
    <p:sldId id="437" r:id="rId23"/>
    <p:sldId id="424" r:id="rId24"/>
    <p:sldId id="439" r:id="rId25"/>
    <p:sldId id="429" r:id="rId26"/>
    <p:sldId id="459" r:id="rId27"/>
    <p:sldId id="430" r:id="rId28"/>
    <p:sldId id="464" r:id="rId29"/>
    <p:sldId id="448" r:id="rId30"/>
    <p:sldId id="434" r:id="rId31"/>
    <p:sldId id="488" r:id="rId32"/>
    <p:sldId id="486" r:id="rId33"/>
    <p:sldId id="457" r:id="rId34"/>
    <p:sldId id="452" r:id="rId35"/>
    <p:sldId id="455" r:id="rId36"/>
    <p:sldId id="473" r:id="rId37"/>
    <p:sldId id="474" r:id="rId38"/>
    <p:sldId id="475" r:id="rId39"/>
    <p:sldId id="476" r:id="rId40"/>
    <p:sldId id="805" r:id="rId41"/>
    <p:sldId id="806" r:id="rId42"/>
    <p:sldId id="807" r:id="rId43"/>
    <p:sldId id="478" r:id="rId44"/>
    <p:sldId id="808" r:id="rId45"/>
    <p:sldId id="407" r:id="rId46"/>
    <p:sldId id="446" r:id="rId47"/>
    <p:sldId id="840" r:id="rId48"/>
    <p:sldId id="841" r:id="rId49"/>
    <p:sldId id="800" r:id="rId50"/>
    <p:sldId id="815" r:id="rId51"/>
    <p:sldId id="827" r:id="rId52"/>
    <p:sldId id="825" r:id="rId53"/>
    <p:sldId id="804" r:id="rId54"/>
    <p:sldId id="803" r:id="rId55"/>
    <p:sldId id="420" r:id="rId56"/>
    <p:sldId id="46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DA1497-8921-47F1-9117-F6F8D9EBB9C7}">
          <p14:sldIdLst>
            <p14:sldId id="412"/>
            <p14:sldId id="444"/>
            <p14:sldId id="480"/>
            <p14:sldId id="490"/>
            <p14:sldId id="414"/>
            <p14:sldId id="788"/>
          </p14:sldIdLst>
        </p14:section>
        <p14:section name="Accelerate Impact Suite" id="{DBD5232F-FF98-477D-9E04-65A23793B4AC}">
          <p14:sldIdLst>
            <p14:sldId id="477"/>
            <p14:sldId id="417"/>
            <p14:sldId id="789"/>
            <p14:sldId id="791"/>
          </p14:sldIdLst>
        </p14:section>
        <p14:section name="Talent Mobility Suite" id="{C9BE948F-A563-4B74-BFAE-65E03121C008}">
          <p14:sldIdLst>
            <p14:sldId id="492"/>
            <p14:sldId id="443"/>
            <p14:sldId id="485"/>
            <p14:sldId id="493"/>
            <p14:sldId id="484"/>
            <p14:sldId id="440"/>
            <p14:sldId id="437"/>
            <p14:sldId id="424"/>
            <p14:sldId id="439"/>
          </p14:sldIdLst>
        </p14:section>
        <p14:section name="Intro &amp; Proof Points" id="{970E5E21-6B26-4E1C-BA53-C67C7EBC24D7}">
          <p14:sldIdLst>
            <p14:sldId id="429"/>
            <p14:sldId id="459"/>
            <p14:sldId id="430"/>
            <p14:sldId id="464"/>
            <p14:sldId id="448"/>
            <p14:sldId id="434"/>
            <p14:sldId id="488"/>
          </p14:sldIdLst>
        </p14:section>
        <p14:section name="Suite Overviews" id="{4E9B2FEB-1120-4E05-82CC-7FD762B6E3F9}">
          <p14:sldIdLst>
            <p14:sldId id="486"/>
            <p14:sldId id="457"/>
          </p14:sldIdLst>
        </p14:section>
        <p14:section name="Accelerate Impact Suite" id="{BEBA990A-5A26-4006-BA89-44B344F2D20C}">
          <p14:sldIdLst>
            <p14:sldId id="452"/>
            <p14:sldId id="455"/>
          </p14:sldIdLst>
        </p14:section>
        <p14:section name="Insurance Immersion" id="{1F41AF9B-F938-4781-81FD-996AF2E8773F}">
          <p14:sldIdLst>
            <p14:sldId id="473"/>
            <p14:sldId id="474"/>
            <p14:sldId id="475"/>
            <p14:sldId id="476"/>
            <p14:sldId id="805"/>
            <p14:sldId id="806"/>
            <p14:sldId id="807"/>
            <p14:sldId id="478"/>
            <p14:sldId id="808"/>
          </p14:sldIdLst>
        </p14:section>
        <p14:section name="Talent Mobility Suite" id="{8DC9B337-B705-4EEB-86B4-395EF04E497A}">
          <p14:sldIdLst>
            <p14:sldId id="407"/>
            <p14:sldId id="446"/>
          </p14:sldIdLst>
        </p14:section>
        <p14:section name="Industry Advantage" id="{3708BBCA-562C-4020-9C41-76F7016AF061}">
          <p14:sldIdLst>
            <p14:sldId id="840"/>
            <p14:sldId id="841"/>
            <p14:sldId id="800"/>
            <p14:sldId id="815"/>
            <p14:sldId id="827"/>
            <p14:sldId id="825"/>
            <p14:sldId id="804"/>
            <p14:sldId id="803"/>
            <p14:sldId id="420"/>
          </p14:sldIdLst>
        </p14:section>
        <p14:section name="Strategic Leadership Experience" id="{15E51A9D-D7D1-46F6-B801-F06798A6042E}">
          <p14:sldIdLst>
            <p14:sldId id="460"/>
          </p14:sldIdLst>
        </p14:section>
      </p14:sectionLst>
    </p:ext>
    <p:ext uri="{EFAFB233-063F-42B5-8137-9DF3F51BA10A}">
      <p15:sldGuideLst xmlns:p15="http://schemas.microsoft.com/office/powerpoint/2012/main">
        <p15:guide id="4" orient="horz" pos="960" userDrawn="1">
          <p15:clr>
            <a:srgbClr val="A4A3A4"/>
          </p15:clr>
        </p15:guide>
        <p15:guide id="5" orient="horz" pos="3048"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F0511-3B33-C007-1AE8-DFCD7BFFD31C}" name="Beckwith, Tina" initials="TB" userId="S::TBeckwith@limra.com::19ced0c0-0145-4075-b8d0-b15c82fc07fc" providerId="AD"/>
  <p188:author id="{1858F4FB-09FE-00A8-416A-6B32989D9D8C}" name="Tribble, Christie" initials="CT" userId="S::ctribble@loma.org::ec77950e-9b16-458c-a975-89bd3de676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urran, Chris" initials="CC" lastIdx="10" clrIdx="7">
    <p:extLst>
      <p:ext uri="{19B8F6BF-5375-455C-9EA6-DF929625EA0E}">
        <p15:presenceInfo xmlns:p15="http://schemas.microsoft.com/office/powerpoint/2012/main" userId="Curran, Chris" providerId="None"/>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6"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Wright, Stephanie" initials="WS" lastIdx="23" clrIdx="5">
    <p:extLst>
      <p:ext uri="{19B8F6BF-5375-455C-9EA6-DF929625EA0E}">
        <p15:presenceInfo xmlns:p15="http://schemas.microsoft.com/office/powerpoint/2012/main" userId="S-1-5-21-3670347269-1734258486-2757495605-2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06"/>
    <a:srgbClr val="505050"/>
    <a:srgbClr val="F2F1EE"/>
    <a:srgbClr val="002F70"/>
    <a:srgbClr val="129DC0"/>
    <a:srgbClr val="E1DED7"/>
    <a:srgbClr val="9D9795"/>
    <a:srgbClr val="005F9F"/>
    <a:srgbClr val="0F5C98"/>
    <a:srgbClr val="A7D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6" autoAdjust="0"/>
    <p:restoredTop sz="74574" autoAdjust="0"/>
  </p:normalViewPr>
  <p:slideViewPr>
    <p:cSldViewPr snapToGrid="0">
      <p:cViewPr varScale="1">
        <p:scale>
          <a:sx n="82" d="100"/>
          <a:sy n="82" d="100"/>
        </p:scale>
        <p:origin x="1896" y="96"/>
      </p:cViewPr>
      <p:guideLst>
        <p:guide orient="horz" pos="960"/>
        <p:guide orient="horz" pos="3048"/>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58"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85-4B50-BB4B-D8033D06BE96}"/>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5385-4B50-BB4B-D8033D06BE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85-4B50-BB4B-D8033D06BE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85-4B50-BB4B-D8033D06BE96}"/>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5385-4B50-BB4B-D8033D06BE9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95-4E20-8AB2-31A0680B4088}"/>
              </c:ext>
            </c:extLst>
          </c:dPt>
          <c:dPt>
            <c:idx val="1"/>
            <c:bubble3D val="0"/>
            <c:spPr>
              <a:solidFill>
                <a:srgbClr val="FAC809"/>
              </a:solidFill>
              <a:ln w="19050">
                <a:solidFill>
                  <a:schemeClr val="lt1"/>
                </a:solidFill>
              </a:ln>
              <a:effectLst/>
            </c:spPr>
            <c:extLst>
              <c:ext xmlns:c16="http://schemas.microsoft.com/office/drawing/2014/chart" uri="{C3380CC4-5D6E-409C-BE32-E72D297353CC}">
                <c16:uniqueId val="{00000003-4995-4E20-8AB2-31A0680B40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95-4E20-8AB2-31A0680B40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95-4E20-8AB2-31A0680B4088}"/>
              </c:ext>
            </c:extLst>
          </c:dPt>
          <c:cat>
            <c:numRef>
              <c:f>Sheet1!$A$2:$A$5</c:f>
              <c:numCache>
                <c:formatCode>General</c:formatCode>
                <c:ptCount val="4"/>
              </c:numCache>
            </c:numRef>
          </c:cat>
          <c:val>
            <c:numRef>
              <c:f>Sheet1!$B$2:$B$5</c:f>
              <c:numCache>
                <c:formatCode>General</c:formatCode>
                <c:ptCount val="4"/>
                <c:pt idx="0">
                  <c:v>92</c:v>
                </c:pt>
                <c:pt idx="1">
                  <c:v>8</c:v>
                </c:pt>
              </c:numCache>
            </c:numRef>
          </c:val>
          <c:extLst>
            <c:ext xmlns:c16="http://schemas.microsoft.com/office/drawing/2014/chart" uri="{C3380CC4-5D6E-409C-BE32-E72D297353CC}">
              <c16:uniqueId val="{00000008-4995-4E20-8AB2-31A0680B408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E1-45B3-968F-EE2E20D0C5C9}"/>
              </c:ext>
            </c:extLst>
          </c:dPt>
          <c:dPt>
            <c:idx val="1"/>
            <c:bubble3D val="0"/>
            <c:spPr>
              <a:solidFill>
                <a:srgbClr val="FAC809"/>
              </a:solidFill>
              <a:ln w="19050">
                <a:solidFill>
                  <a:schemeClr val="lt1"/>
                </a:solidFill>
              </a:ln>
              <a:effectLst/>
            </c:spPr>
            <c:extLst>
              <c:ext xmlns:c16="http://schemas.microsoft.com/office/drawing/2014/chart" uri="{C3380CC4-5D6E-409C-BE32-E72D297353CC}">
                <c16:uniqueId val="{00000003-67E1-45B3-968F-EE2E20D0C5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E1-45B3-968F-EE2E20D0C5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E1-45B3-968F-EE2E20D0C5C9}"/>
              </c:ext>
            </c:extLst>
          </c:dPt>
          <c:cat>
            <c:numRef>
              <c:f>Sheet1!$A$2:$A$5</c:f>
              <c:numCache>
                <c:formatCode>General</c:formatCode>
                <c:ptCount val="4"/>
              </c:numCache>
            </c:numRef>
          </c:cat>
          <c:val>
            <c:numRef>
              <c:f>Sheet1!$B$2:$B$5</c:f>
              <c:numCache>
                <c:formatCode>General</c:formatCode>
                <c:ptCount val="4"/>
                <c:pt idx="0">
                  <c:v>92</c:v>
                </c:pt>
                <c:pt idx="1">
                  <c:v>8</c:v>
                </c:pt>
              </c:numCache>
            </c:numRef>
          </c:val>
          <c:extLst>
            <c:ext xmlns:c16="http://schemas.microsoft.com/office/drawing/2014/chart" uri="{C3380CC4-5D6E-409C-BE32-E72D297353CC}">
              <c16:uniqueId val="{00000008-67E1-45B3-968F-EE2E20D0C5C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10-4AD5-A51B-0E0BF0C4B409}"/>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8410-4AD5-A51B-0E0BF0C4B4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10-4AD5-A51B-0E0BF0C4B4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10-4AD5-A51B-0E0BF0C4B409}"/>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8410-4AD5-A51B-0E0BF0C4B40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42-4F2A-947D-24BED86B198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D42-4F2A-947D-24BED86B19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42-4F2A-947D-24BED86B19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42-4F2A-947D-24BED86B1987}"/>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1D42-4F2A-947D-24BED86B198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29CBF"/>
              </a:solidFill>
              <a:ln w="19050">
                <a:solidFill>
                  <a:schemeClr val="lt1"/>
                </a:solidFill>
              </a:ln>
              <a:effectLst/>
            </c:spPr>
            <c:extLst>
              <c:ext xmlns:c16="http://schemas.microsoft.com/office/drawing/2014/chart" uri="{C3380CC4-5D6E-409C-BE32-E72D297353CC}">
                <c16:uniqueId val="{00000001-71AD-42BD-A06D-EE7C8DABFFFD}"/>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71AD-42BD-A06D-EE7C8DABFF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AD-42BD-A06D-EE7C8DABFF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AD-42BD-A06D-EE7C8DABFFFD}"/>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71AD-42BD-A06D-EE7C8DABFFF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29CBF"/>
              </a:solidFill>
              <a:ln w="19050">
                <a:solidFill>
                  <a:schemeClr val="lt1"/>
                </a:solidFill>
              </a:ln>
              <a:effectLst/>
            </c:spPr>
            <c:extLst>
              <c:ext xmlns:c16="http://schemas.microsoft.com/office/drawing/2014/chart" uri="{C3380CC4-5D6E-409C-BE32-E72D297353CC}">
                <c16:uniqueId val="{00000001-35E9-45DD-B760-9F7DB6FDB0B0}"/>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35E9-45DD-B760-9F7DB6FDB0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E9-45DD-B760-9F7DB6FDB0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E9-45DD-B760-9F7DB6FDB0B0}"/>
              </c:ext>
            </c:extLst>
          </c:dPt>
          <c:cat>
            <c:numRef>
              <c:f>Sheet1!$A$2:$A$5</c:f>
              <c:numCache>
                <c:formatCode>General</c:formatCode>
                <c:ptCount val="4"/>
              </c:numCache>
            </c:numRef>
          </c:cat>
          <c:val>
            <c:numRef>
              <c:f>Sheet1!$B$2:$B$5</c:f>
              <c:numCache>
                <c:formatCode>General</c:formatCode>
                <c:ptCount val="4"/>
                <c:pt idx="0">
                  <c:v>98</c:v>
                </c:pt>
                <c:pt idx="1">
                  <c:v>2</c:v>
                </c:pt>
              </c:numCache>
            </c:numRef>
          </c:val>
          <c:extLst>
            <c:ext xmlns:c16="http://schemas.microsoft.com/office/drawing/2014/chart" uri="{C3380CC4-5D6E-409C-BE32-E72D297353CC}">
              <c16:uniqueId val="{00000008-35E9-45DD-B760-9F7DB6FDB0B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bg1">
                    <a:lumMod val="95000"/>
                  </a:schemeClr>
                </a:solidFill>
              </a:ln>
              <a:effectLst/>
            </c:spPr>
            <c:extLst>
              <c:ext xmlns:c16="http://schemas.microsoft.com/office/drawing/2014/chart" uri="{C3380CC4-5D6E-409C-BE32-E72D297353CC}">
                <c16:uniqueId val="{00000001-3B4F-435D-922F-C617D0730FE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B4F-435D-922F-C617D0730F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4F-435D-922F-C617D0730F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4F-435D-922F-C617D0730FEA}"/>
              </c:ext>
            </c:extLst>
          </c:dPt>
          <c:cat>
            <c:numRef>
              <c:f>Sheet1!$A$2:$A$5</c:f>
              <c:numCache>
                <c:formatCode>General</c:formatCode>
                <c:ptCount val="4"/>
              </c:numCache>
            </c:numRef>
          </c:cat>
          <c:val>
            <c:numRef>
              <c:f>Sheet1!$B$2:$B$5</c:f>
              <c:numCache>
                <c:formatCode>General</c:formatCode>
                <c:ptCount val="4"/>
                <c:pt idx="0">
                  <c:v>93</c:v>
                </c:pt>
                <c:pt idx="1">
                  <c:v>7</c:v>
                </c:pt>
              </c:numCache>
            </c:numRef>
          </c:val>
          <c:extLst>
            <c:ext xmlns:c16="http://schemas.microsoft.com/office/drawing/2014/chart" uri="{C3380CC4-5D6E-409C-BE32-E72D297353CC}">
              <c16:uniqueId val="{00000008-3B4F-435D-922F-C617D0730FE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F239-4912-B29A-4AE5CD298C5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239-4912-B29A-4AE5CD298C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39-4912-B29A-4AE5CD298C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39-4912-B29A-4AE5CD298C53}"/>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F239-4912-B29A-4AE5CD298C5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96</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39F-4C43-A2A5-A34AF0A29CF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39F-4C43-A2A5-A34AF0A29C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9F-4C43-A2A5-A34AF0A29C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9F-4C43-A2A5-A34AF0A29CFA}"/>
              </c:ext>
            </c:extLst>
          </c:dPt>
          <c:cat>
            <c:numRef>
              <c:f>Sheet1!$A$2:$A$5</c:f>
              <c:numCache>
                <c:formatCode>General</c:formatCode>
                <c:ptCount val="4"/>
              </c:numCache>
            </c:numRef>
          </c:cat>
          <c:val>
            <c:numRef>
              <c:f>Sheet1!$B$2:$B$5</c:f>
              <c:numCache>
                <c:formatCode>General</c:formatCode>
                <c:ptCount val="4"/>
                <c:pt idx="0">
                  <c:v>96</c:v>
                </c:pt>
                <c:pt idx="1">
                  <c:v>4</c:v>
                </c:pt>
              </c:numCache>
            </c:numRef>
          </c:val>
          <c:extLst>
            <c:ext xmlns:c16="http://schemas.microsoft.com/office/drawing/2014/chart" uri="{C3380CC4-5D6E-409C-BE32-E72D297353CC}">
              <c16:uniqueId val="{00000008-B39F-4C43-A2A5-A34AF0A29C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D5-4DAE-8C5D-62FF12BA8842}"/>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83D5-4DAE-8C5D-62FF12BA88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D5-4DAE-8C5D-62FF12BA88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D5-4DAE-8C5D-62FF12BA8842}"/>
              </c:ext>
            </c:extLst>
          </c:dPt>
          <c:cat>
            <c:numRef>
              <c:f>Sheet1!$A$2:$A$5</c:f>
              <c:numCache>
                <c:formatCode>General</c:formatCode>
                <c:ptCount val="4"/>
              </c:numCache>
            </c:num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83D5-4DAE-8C5D-62FF12BA884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600F7-CE14-4408-AF8F-0C95B5EF84E9}"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F0C64D86-8A3E-42E4-80F3-00212A56AE9C}">
      <dgm:prSet phldrT="[Text]"/>
      <dgm:spPr/>
      <dgm:t>
        <a:bodyPr/>
        <a:lstStyle/>
        <a:p>
          <a:pPr algn="ctr"/>
          <a:r>
            <a:rPr lang="en-US" b="1" dirty="0">
              <a:solidFill>
                <a:schemeClr val="tx2"/>
              </a:solidFill>
              <a:latin typeface="Aptos" panose="020B0004020202020204" pitchFamily="34" charset="0"/>
            </a:rPr>
            <a:t>Accelerate Impact Suite</a:t>
          </a:r>
        </a:p>
      </dgm:t>
    </dgm:pt>
    <dgm:pt modelId="{7EF8F774-DC7B-40A1-B914-498B94ED239C}" type="parTrans" cxnId="{19A81B70-5052-442B-AC6C-A2F199AFAA2B}">
      <dgm:prSet/>
      <dgm:spPr/>
      <dgm:t>
        <a:bodyPr/>
        <a:lstStyle/>
        <a:p>
          <a:endParaRPr lang="en-US"/>
        </a:p>
      </dgm:t>
    </dgm:pt>
    <dgm:pt modelId="{19216B48-F372-4290-AB80-85B680DA0E5D}" type="sibTrans" cxnId="{19A81B70-5052-442B-AC6C-A2F199AFAA2B}">
      <dgm:prSet/>
      <dgm:spPr/>
      <dgm:t>
        <a:bodyPr/>
        <a:lstStyle/>
        <a:p>
          <a:endParaRPr lang="en-US"/>
        </a:p>
      </dgm:t>
    </dgm:pt>
    <dgm:pt modelId="{837759A6-4B0A-4D74-BF56-701C7EFB357C}">
      <dgm:prSet phldrT="[Text]"/>
      <dgm:spPr/>
      <dgm:t>
        <a:bodyPr/>
        <a:lstStyle/>
        <a:p>
          <a:r>
            <a:rPr lang="en-US" b="1" dirty="0">
              <a:latin typeface="Aptos" panose="020B0004020202020204" pitchFamily="34" charset="0"/>
            </a:rPr>
            <a:t>FLMI Level 1 Certificate in Insurance Fundamentals:</a:t>
          </a:r>
          <a:endParaRPr lang="en-US" dirty="0">
            <a:latin typeface="Aptos" panose="020B0004020202020204" pitchFamily="34" charset="0"/>
          </a:endParaRPr>
        </a:p>
      </dgm:t>
    </dgm:pt>
    <dgm:pt modelId="{10650933-45CA-4803-B513-816012B87076}" type="parTrans" cxnId="{9193DCC7-6ED7-4D43-9DF5-DB8FBDA0A292}">
      <dgm:prSet/>
      <dgm:spPr/>
      <dgm:t>
        <a:bodyPr/>
        <a:lstStyle/>
        <a:p>
          <a:endParaRPr lang="en-US"/>
        </a:p>
      </dgm:t>
    </dgm:pt>
    <dgm:pt modelId="{21681B5F-F087-4D9D-9E94-4D9EFCF11B2F}" type="sibTrans" cxnId="{9193DCC7-6ED7-4D43-9DF5-DB8FBDA0A292}">
      <dgm:prSet/>
      <dgm:spPr/>
      <dgm:t>
        <a:bodyPr/>
        <a:lstStyle/>
        <a:p>
          <a:endParaRPr lang="en-US"/>
        </a:p>
      </dgm:t>
    </dgm:pt>
    <dgm:pt modelId="{10E4889A-BC35-4994-A9F3-260C67DD067C}">
      <dgm:prSet phldrT="[Text]"/>
      <dgm:spPr/>
      <dgm:t>
        <a:bodyPr/>
        <a:lstStyle/>
        <a:p>
          <a:pPr algn="ctr"/>
          <a:r>
            <a:rPr lang="en-US" b="1" dirty="0">
              <a:solidFill>
                <a:schemeClr val="tx2"/>
              </a:solidFill>
              <a:latin typeface="Aptos" panose="020B0004020202020204" pitchFamily="34" charset="0"/>
            </a:rPr>
            <a:t>Talent Mobility Suite</a:t>
          </a:r>
          <a:r>
            <a:rPr lang="en-US" dirty="0"/>
            <a:t>	</a:t>
          </a:r>
        </a:p>
      </dgm:t>
    </dgm:pt>
    <dgm:pt modelId="{C3D78420-2DB2-4794-87B4-056F127747E1}" type="parTrans" cxnId="{5F43EF17-3B88-4CA0-89C4-A9014BB10F7D}">
      <dgm:prSet/>
      <dgm:spPr/>
      <dgm:t>
        <a:bodyPr/>
        <a:lstStyle/>
        <a:p>
          <a:endParaRPr lang="en-US"/>
        </a:p>
      </dgm:t>
    </dgm:pt>
    <dgm:pt modelId="{555D2A49-5F07-4EDD-A938-221DE08C319E}" type="sibTrans" cxnId="{5F43EF17-3B88-4CA0-89C4-A9014BB10F7D}">
      <dgm:prSet/>
      <dgm:spPr/>
      <dgm:t>
        <a:bodyPr/>
        <a:lstStyle/>
        <a:p>
          <a:endParaRPr lang="en-US"/>
        </a:p>
      </dgm:t>
    </dgm:pt>
    <dgm:pt modelId="{08BB4E45-9CB5-475F-BEC0-0234266BE365}">
      <dgm:prSet phldrT="[Tex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endParaRPr lang="en-US" sz="1200" kern="1200" dirty="0">
            <a:solidFill>
              <a:srgbClr val="000000">
                <a:hueOff val="0"/>
                <a:satOff val="0"/>
                <a:lumOff val="0"/>
                <a:alphaOff val="0"/>
              </a:srgbClr>
            </a:solidFill>
            <a:latin typeface="Arial" panose="020B0604020202020204"/>
            <a:ea typeface="+mn-ea"/>
            <a:cs typeface="+mn-cs"/>
          </a:endParaRPr>
        </a:p>
      </dgm:t>
    </dgm:pt>
    <dgm:pt modelId="{E34EAA32-77F3-4C9C-94A1-7E0209CE172A}" type="parTrans" cxnId="{165D39BA-0959-4FE0-B7CF-8078282791CE}">
      <dgm:prSet/>
      <dgm:spPr/>
      <dgm:t>
        <a:bodyPr/>
        <a:lstStyle/>
        <a:p>
          <a:endParaRPr lang="en-US"/>
        </a:p>
      </dgm:t>
    </dgm:pt>
    <dgm:pt modelId="{2FC8D710-B5AF-4003-BC6C-CA04CF9127B8}" type="sibTrans" cxnId="{165D39BA-0959-4FE0-B7CF-8078282791CE}">
      <dgm:prSet/>
      <dgm:spPr/>
      <dgm:t>
        <a:bodyPr/>
        <a:lstStyle/>
        <a:p>
          <a:endParaRPr lang="en-US"/>
        </a:p>
      </dgm:t>
    </dgm:pt>
    <dgm:pt modelId="{1CE125A1-0783-40D9-BBB5-70FE5D406607}">
      <dgm:prSet phldrT="[Text]"/>
      <dgm:spPr/>
      <dgm:t>
        <a:bodyPr/>
        <a:lstStyle/>
        <a:p>
          <a:pPr algn="ctr"/>
          <a:r>
            <a:rPr lang="en-US" b="1" dirty="0">
              <a:solidFill>
                <a:schemeClr val="tx2"/>
              </a:solidFill>
              <a:latin typeface="Aptos" panose="020B0004020202020204" pitchFamily="34" charset="0"/>
            </a:rPr>
            <a:t>Strategic Leadership Experience</a:t>
          </a:r>
        </a:p>
      </dgm:t>
    </dgm:pt>
    <dgm:pt modelId="{821B0947-7F6C-4CF3-978C-CC81A7845F48}" type="parTrans" cxnId="{335F6E37-10CF-4B45-8D60-BCDB2040042A}">
      <dgm:prSet/>
      <dgm:spPr/>
      <dgm:t>
        <a:bodyPr/>
        <a:lstStyle/>
        <a:p>
          <a:endParaRPr lang="en-US"/>
        </a:p>
      </dgm:t>
    </dgm:pt>
    <dgm:pt modelId="{F4170620-9D01-48D1-B01F-2423DB6935C1}" type="sibTrans" cxnId="{335F6E37-10CF-4B45-8D60-BCDB2040042A}">
      <dgm:prSet/>
      <dgm:spPr/>
      <dgm:t>
        <a:bodyPr/>
        <a:lstStyle/>
        <a:p>
          <a:endParaRPr lang="en-US"/>
        </a:p>
      </dgm:t>
    </dgm:pt>
    <dgm:pt modelId="{55400DF6-61EA-4128-AE8C-891D0CC21D6A}">
      <dgm:prSet phldrT="[Text]" custT="1"/>
      <dgm:spPr/>
      <dgm:t>
        <a:bodyPr/>
        <a:lstStyle/>
        <a:p>
          <a:pPr>
            <a:buFont typeface="Arial" panose="020B0604020202020204" pitchFamily="34" charset="0"/>
            <a:buChar char="•"/>
          </a:pPr>
          <a:endParaRPr lang="en-US" sz="1400" kern="1200" dirty="0"/>
        </a:p>
      </dgm:t>
    </dgm:pt>
    <dgm:pt modelId="{3BBB1269-729D-4FA3-BE68-D8294AF6CC79}" type="parTrans" cxnId="{BFFA496B-D943-4987-B1D0-380C83DAFD23}">
      <dgm:prSet/>
      <dgm:spPr/>
      <dgm:t>
        <a:bodyPr/>
        <a:lstStyle/>
        <a:p>
          <a:endParaRPr lang="en-US"/>
        </a:p>
      </dgm:t>
    </dgm:pt>
    <dgm:pt modelId="{E0D52F09-01EA-45F4-B1B5-B0C8D844368A}" type="sibTrans" cxnId="{BFFA496B-D943-4987-B1D0-380C83DAFD23}">
      <dgm:prSet/>
      <dgm:spPr/>
      <dgm:t>
        <a:bodyPr/>
        <a:lstStyle/>
        <a:p>
          <a:endParaRPr lang="en-US"/>
        </a:p>
      </dgm:t>
    </dgm:pt>
    <dgm:pt modelId="{841B2A7F-8613-4C1A-954F-756D28015309}">
      <dgm:prSet/>
      <dgm:spPr/>
      <dgm:t>
        <a:bodyPr/>
        <a:lstStyle/>
        <a:p>
          <a:r>
            <a:rPr lang="en-US" dirty="0">
              <a:latin typeface="Aptos" panose="020B0004020202020204" pitchFamily="34" charset="0"/>
            </a:rPr>
            <a:t>FLMI Level 1 Certificate in Insurance Fundamentals (LOMA 281 &amp; LOMA 291)</a:t>
          </a:r>
        </a:p>
      </dgm:t>
    </dgm:pt>
    <dgm:pt modelId="{96488933-E914-42BE-BEF6-B588DC091205}" type="parTrans" cxnId="{3B352FD8-DE65-4B7D-891A-855C6BD96F35}">
      <dgm:prSet/>
      <dgm:spPr/>
      <dgm:t>
        <a:bodyPr/>
        <a:lstStyle/>
        <a:p>
          <a:endParaRPr lang="en-US"/>
        </a:p>
      </dgm:t>
    </dgm:pt>
    <dgm:pt modelId="{FB097F22-5CF3-4A9D-B03B-282C1A0F26F0}" type="sibTrans" cxnId="{3B352FD8-DE65-4B7D-891A-855C6BD96F35}">
      <dgm:prSet/>
      <dgm:spPr/>
      <dgm:t>
        <a:bodyPr/>
        <a:lstStyle/>
        <a:p>
          <a:endParaRPr lang="en-US"/>
        </a:p>
      </dgm:t>
    </dgm:pt>
    <dgm:pt modelId="{F866915B-66D7-4D07-883D-3E6794C5DE2E}">
      <dgm:prSet/>
      <dgm:spPr/>
      <dgm:t>
        <a:bodyPr/>
        <a:lstStyle/>
        <a:p>
          <a:r>
            <a:rPr lang="en-US" dirty="0">
              <a:latin typeface="Aptos" panose="020B0004020202020204" pitchFamily="34" charset="0"/>
            </a:rPr>
            <a:t>Insurance Immersion</a:t>
          </a:r>
        </a:p>
      </dgm:t>
    </dgm:pt>
    <dgm:pt modelId="{AB8FB9DD-7ED7-4BE3-A4BA-54710F82A5F1}" type="parTrans" cxnId="{17E992CC-0A53-4517-B053-616B8CCB7216}">
      <dgm:prSet/>
      <dgm:spPr/>
      <dgm:t>
        <a:bodyPr/>
        <a:lstStyle/>
        <a:p>
          <a:endParaRPr lang="en-US"/>
        </a:p>
      </dgm:t>
    </dgm:pt>
    <dgm:pt modelId="{BA722779-4F78-4004-A3F1-6BBABAFEC0DC}" type="sibTrans" cxnId="{17E992CC-0A53-4517-B053-616B8CCB7216}">
      <dgm:prSet/>
      <dgm:spPr/>
      <dgm:t>
        <a:bodyPr/>
        <a:lstStyle/>
        <a:p>
          <a:endParaRPr lang="en-US"/>
        </a:p>
      </dgm:t>
    </dgm:pt>
    <dgm:pt modelId="{99C0E211-8782-417F-891A-17DF67A3DB6C}">
      <dgm:prSet/>
      <dgm:spPr/>
      <dgm:t>
        <a:bodyPr/>
        <a:lstStyle/>
        <a:p>
          <a:r>
            <a:rPr lang="en-US" b="1" dirty="0">
              <a:latin typeface="Aptos" panose="020B0004020202020204" pitchFamily="34" charset="0"/>
            </a:rPr>
            <a:t>Certificate Programs:</a:t>
          </a:r>
        </a:p>
      </dgm:t>
    </dgm:pt>
    <dgm:pt modelId="{C3969FAA-6653-4FD6-AA5B-6F9922494113}" type="parTrans" cxnId="{C56DF215-E565-4EFE-9644-81EA813A082C}">
      <dgm:prSet/>
      <dgm:spPr/>
      <dgm:t>
        <a:bodyPr/>
        <a:lstStyle/>
        <a:p>
          <a:endParaRPr lang="en-US"/>
        </a:p>
      </dgm:t>
    </dgm:pt>
    <dgm:pt modelId="{962678EF-05CC-42A8-BE8C-A2E56C6907DB}" type="sibTrans" cxnId="{C56DF215-E565-4EFE-9644-81EA813A082C}">
      <dgm:prSet/>
      <dgm:spPr/>
      <dgm:t>
        <a:bodyPr/>
        <a:lstStyle/>
        <a:p>
          <a:endParaRPr lang="en-US"/>
        </a:p>
      </dgm:t>
    </dgm:pt>
    <dgm:pt modelId="{765521C7-610D-48A0-8C20-9E9E0DA47F71}">
      <dgm:prSet/>
      <dgm:spPr/>
      <dgm:t>
        <a:bodyPr/>
        <a:lstStyle/>
        <a:p>
          <a:r>
            <a:rPr lang="en-US" dirty="0">
              <a:latin typeface="Aptos" panose="020B0004020202020204" pitchFamily="34" charset="0"/>
            </a:rPr>
            <a:t>Certificate in Retirement Essentials</a:t>
          </a:r>
        </a:p>
      </dgm:t>
    </dgm:pt>
    <dgm:pt modelId="{821B32BD-51DA-4E32-85F0-1ADC9095E10C}" type="parTrans" cxnId="{B0F1B7E2-E18A-417D-8489-ECA6C277BECA}">
      <dgm:prSet/>
      <dgm:spPr/>
      <dgm:t>
        <a:bodyPr/>
        <a:lstStyle/>
        <a:p>
          <a:endParaRPr lang="en-US"/>
        </a:p>
      </dgm:t>
    </dgm:pt>
    <dgm:pt modelId="{2AF3CD8E-E5BB-482D-B123-86DC812547AC}" type="sibTrans" cxnId="{B0F1B7E2-E18A-417D-8489-ECA6C277BECA}">
      <dgm:prSet/>
      <dgm:spPr/>
      <dgm:t>
        <a:bodyPr/>
        <a:lstStyle/>
        <a:p>
          <a:endParaRPr lang="en-US"/>
        </a:p>
      </dgm:t>
    </dgm:pt>
    <dgm:pt modelId="{1DC258AF-C878-409C-A5B5-D8FCDBA5D806}">
      <dgm:prSet/>
      <dgm:spPr/>
      <dgm:t>
        <a:bodyPr/>
        <a:lstStyle/>
        <a:p>
          <a:r>
            <a:rPr lang="en-US" dirty="0">
              <a:latin typeface="Aptos" panose="020B0004020202020204" pitchFamily="34" charset="0"/>
            </a:rPr>
            <a:t>Certificate in Regulatory Compliance</a:t>
          </a:r>
        </a:p>
      </dgm:t>
    </dgm:pt>
    <dgm:pt modelId="{2F90663B-5A74-46EE-8ACB-979491227C7F}" type="parTrans" cxnId="{140777D8-33DD-45CD-97DA-8F6E7D34764B}">
      <dgm:prSet/>
      <dgm:spPr/>
      <dgm:t>
        <a:bodyPr/>
        <a:lstStyle/>
        <a:p>
          <a:endParaRPr lang="en-US"/>
        </a:p>
      </dgm:t>
    </dgm:pt>
    <dgm:pt modelId="{6E001777-8A4E-437D-B7F2-383DF974F432}" type="sibTrans" cxnId="{140777D8-33DD-45CD-97DA-8F6E7D34764B}">
      <dgm:prSet/>
      <dgm:spPr/>
      <dgm:t>
        <a:bodyPr/>
        <a:lstStyle/>
        <a:p>
          <a:endParaRPr lang="en-US"/>
        </a:p>
      </dgm:t>
    </dgm:pt>
    <dgm:pt modelId="{9FBEEF43-AE4E-4827-B1F1-842013E4676D}">
      <dgm:prSet/>
      <dgm:spPr/>
      <dgm:t>
        <a:bodyPr/>
        <a:lstStyle/>
        <a:p>
          <a:r>
            <a:rPr lang="en-US" dirty="0">
              <a:latin typeface="Aptos" panose="020B0004020202020204" pitchFamily="34" charset="0"/>
            </a:rPr>
            <a:t>Certificate in Customer Experience Essentials</a:t>
          </a:r>
        </a:p>
      </dgm:t>
    </dgm:pt>
    <dgm:pt modelId="{1AE482A5-F2C2-4024-97E5-D38B98647C1E}" type="parTrans" cxnId="{357EC629-778A-46F9-99A2-20137B477F0A}">
      <dgm:prSet/>
      <dgm:spPr/>
      <dgm:t>
        <a:bodyPr/>
        <a:lstStyle/>
        <a:p>
          <a:endParaRPr lang="en-US"/>
        </a:p>
      </dgm:t>
    </dgm:pt>
    <dgm:pt modelId="{AFA5BB83-98D8-47EC-8461-747A4930E7FF}" type="sibTrans" cxnId="{357EC629-778A-46F9-99A2-20137B477F0A}">
      <dgm:prSet/>
      <dgm:spPr/>
      <dgm:t>
        <a:bodyPr/>
        <a:lstStyle/>
        <a:p>
          <a:endParaRPr lang="en-US"/>
        </a:p>
      </dgm:t>
    </dgm:pt>
    <dgm:pt modelId="{0B9C7769-299E-4B0D-A724-F9B1A8F83AE7}">
      <dgm:prSet/>
      <dgm:spPr/>
      <dgm:t>
        <a:bodyPr/>
        <a:lstStyle/>
        <a:p>
          <a:r>
            <a:rPr lang="en-US" b="1" dirty="0">
              <a:latin typeface="Aptos" panose="020B0004020202020204" pitchFamily="34" charset="0"/>
            </a:rPr>
            <a:t>Facilitated Learning Programs:</a:t>
          </a:r>
        </a:p>
      </dgm:t>
    </dgm:pt>
    <dgm:pt modelId="{F23DF7B2-4043-4B7B-8249-A5D79E64583F}" type="parTrans" cxnId="{B7F3D4F7-3B7C-4F5D-BB2C-0DACEF396A87}">
      <dgm:prSet/>
      <dgm:spPr/>
      <dgm:t>
        <a:bodyPr/>
        <a:lstStyle/>
        <a:p>
          <a:endParaRPr lang="en-US"/>
        </a:p>
      </dgm:t>
    </dgm:pt>
    <dgm:pt modelId="{C9463FEF-310A-4F08-A6F5-A195A2DC2728}" type="sibTrans" cxnId="{B7F3D4F7-3B7C-4F5D-BB2C-0DACEF396A87}">
      <dgm:prSet/>
      <dgm:spPr/>
      <dgm:t>
        <a:bodyPr/>
        <a:lstStyle/>
        <a:p>
          <a:endParaRPr lang="en-US"/>
        </a:p>
      </dgm:t>
    </dgm:pt>
    <dgm:pt modelId="{A1CF0A55-7639-4818-95AB-5F144FF58442}">
      <dgm:prSet/>
      <dgm:spPr/>
      <dgm:t>
        <a:bodyPr/>
        <a:lstStyle/>
        <a:p>
          <a:r>
            <a:rPr lang="en-US" dirty="0">
              <a:latin typeface="Aptos" panose="020B0004020202020204" pitchFamily="34" charset="0"/>
            </a:rPr>
            <a:t>Executive Immersion</a:t>
          </a:r>
        </a:p>
      </dgm:t>
    </dgm:pt>
    <dgm:pt modelId="{A03D7898-6B32-4B18-BDAB-95DD468EA0B5}" type="parTrans" cxnId="{CEEB9D5A-A33C-4BFA-90EF-E4A3DEA5885A}">
      <dgm:prSet/>
      <dgm:spPr/>
      <dgm:t>
        <a:bodyPr/>
        <a:lstStyle/>
        <a:p>
          <a:endParaRPr lang="en-US"/>
        </a:p>
      </dgm:t>
    </dgm:pt>
    <dgm:pt modelId="{DCAEF293-5B26-48B4-966F-7DA6E988D237}" type="sibTrans" cxnId="{CEEB9D5A-A33C-4BFA-90EF-E4A3DEA5885A}">
      <dgm:prSet/>
      <dgm:spPr/>
      <dgm:t>
        <a:bodyPr/>
        <a:lstStyle/>
        <a:p>
          <a:endParaRPr lang="en-US"/>
        </a:p>
      </dgm:t>
    </dgm:pt>
    <dgm:pt modelId="{FE57C630-1427-4A74-995A-A161F89F23C8}">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b="1" kern="1200" dirty="0">
              <a:latin typeface="Aptos" panose="020B0004020202020204" pitchFamily="34" charset="0"/>
            </a:rPr>
            <a:t>Designation Programs:</a:t>
          </a:r>
          <a:endParaRPr lang="en-US" sz="1400" kern="1200" dirty="0">
            <a:solidFill>
              <a:srgbClr val="000000">
                <a:hueOff val="0"/>
                <a:satOff val="0"/>
                <a:lumOff val="0"/>
                <a:alphaOff val="0"/>
              </a:srgbClr>
            </a:solidFill>
            <a:latin typeface="Aptos" panose="020B0004020202020204" pitchFamily="34" charset="0"/>
            <a:ea typeface="+mn-ea"/>
            <a:cs typeface="+mn-cs"/>
          </a:endParaRPr>
        </a:p>
      </dgm:t>
    </dgm:pt>
    <dgm:pt modelId="{224909E4-70B3-4CE5-8FCB-E1B550503323}" type="parTrans" cxnId="{F3C2ABEC-6DDA-49B0-9036-09EF2645541E}">
      <dgm:prSet/>
      <dgm:spPr/>
      <dgm:t>
        <a:bodyPr/>
        <a:lstStyle/>
        <a:p>
          <a:endParaRPr lang="en-US"/>
        </a:p>
      </dgm:t>
    </dgm:pt>
    <dgm:pt modelId="{D09C2073-91CD-4E4B-99F7-03AEB3CF376C}" type="sibTrans" cxnId="{F3C2ABEC-6DDA-49B0-9036-09EF2645541E}">
      <dgm:prSet/>
      <dgm:spPr/>
      <dgm:t>
        <a:bodyPr/>
        <a:lstStyle/>
        <a:p>
          <a:endParaRPr lang="en-US"/>
        </a:p>
      </dgm:t>
    </dgm:pt>
    <dgm:pt modelId="{56459EC6-B732-44E8-B78D-D126D6B33F89}">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latin typeface="Aptos" panose="020B0004020202020204" pitchFamily="34" charset="0"/>
            </a:rPr>
            <a:t>Associate, Life Management </a:t>
          </a:r>
          <a:r>
            <a:rPr lang="en-US" sz="1400" dirty="0">
              <a:solidFill>
                <a:srgbClr val="000000">
                  <a:hueOff val="0"/>
                  <a:satOff val="0"/>
                  <a:lumOff val="0"/>
                  <a:alphaOff val="0"/>
                </a:srgbClr>
              </a:solidFill>
              <a:latin typeface="Aptos" panose="020B0004020202020204" pitchFamily="34" charset="0"/>
              <a:ea typeface="+mn-ea"/>
              <a:cs typeface="+mn-cs"/>
            </a:rPr>
            <a:t>Institute</a:t>
          </a:r>
          <a:endParaRPr lang="en-US" sz="1400" dirty="0">
            <a:latin typeface="Aptos" panose="020B0004020202020204" pitchFamily="34" charset="0"/>
          </a:endParaRPr>
        </a:p>
      </dgm:t>
    </dgm:pt>
    <dgm:pt modelId="{B1035665-1404-48A6-A379-08C82128CF5D}" type="parTrans" cxnId="{D94CC60D-3D36-46A2-96A5-66592727F64E}">
      <dgm:prSet/>
      <dgm:spPr/>
      <dgm:t>
        <a:bodyPr/>
        <a:lstStyle/>
        <a:p>
          <a:endParaRPr lang="en-US"/>
        </a:p>
      </dgm:t>
    </dgm:pt>
    <dgm:pt modelId="{375DC897-AC8A-4486-8BC2-F13C44C68997}" type="sibTrans" cxnId="{D94CC60D-3D36-46A2-96A5-66592727F64E}">
      <dgm:prSet/>
      <dgm:spPr/>
      <dgm:t>
        <a:bodyPr/>
        <a:lstStyle/>
        <a:p>
          <a:endParaRPr lang="en-US"/>
        </a:p>
      </dgm:t>
    </dgm:pt>
    <dgm:pt modelId="{52F4FD9A-5AE0-47ED-8CF5-5E779E43DDD4}">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ptos" panose="020B0004020202020204" pitchFamily="34" charset="0"/>
              <a:ea typeface="+mn-ea"/>
              <a:cs typeface="+mn-cs"/>
            </a:rPr>
            <a:t>Associate, Insurance Regulatory Compliance</a:t>
          </a:r>
          <a:endParaRPr lang="en-US" sz="1400" dirty="0">
            <a:latin typeface="Aptos" panose="020B0004020202020204" pitchFamily="34" charset="0"/>
          </a:endParaRPr>
        </a:p>
      </dgm:t>
    </dgm:pt>
    <dgm:pt modelId="{DDD5E3D4-1026-4467-99AD-6E89D2153D22}" type="parTrans" cxnId="{89A77ABD-CF49-484A-A5D3-9B78A956605C}">
      <dgm:prSet/>
      <dgm:spPr/>
      <dgm:t>
        <a:bodyPr/>
        <a:lstStyle/>
        <a:p>
          <a:endParaRPr lang="en-US"/>
        </a:p>
      </dgm:t>
    </dgm:pt>
    <dgm:pt modelId="{9A33CAA6-D48E-4CB9-96DA-992FB3005A67}" type="sibTrans" cxnId="{89A77ABD-CF49-484A-A5D3-9B78A956605C}">
      <dgm:prSet/>
      <dgm:spPr/>
      <dgm:t>
        <a:bodyPr/>
        <a:lstStyle/>
        <a:p>
          <a:endParaRPr lang="en-US"/>
        </a:p>
      </dgm:t>
    </dgm:pt>
    <dgm:pt modelId="{0DA6E420-AFAC-4824-B8A0-CB097F585941}">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ptos" panose="020B0004020202020204" pitchFamily="34" charset="0"/>
              <a:ea typeface="+mn-ea"/>
              <a:cs typeface="+mn-cs"/>
            </a:rPr>
            <a:t>Fellow, Life Management Institute</a:t>
          </a:r>
          <a:endParaRPr lang="en-US" sz="1400" dirty="0">
            <a:latin typeface="Aptos" panose="020B0004020202020204" pitchFamily="34" charset="0"/>
          </a:endParaRPr>
        </a:p>
      </dgm:t>
    </dgm:pt>
    <dgm:pt modelId="{C0151EB7-934C-4F0D-8CDA-97AF67E8F6C4}" type="parTrans" cxnId="{EAB3A503-AF3D-47D9-874B-31A42F241C6F}">
      <dgm:prSet/>
      <dgm:spPr/>
      <dgm:t>
        <a:bodyPr/>
        <a:lstStyle/>
        <a:p>
          <a:endParaRPr lang="en-US"/>
        </a:p>
      </dgm:t>
    </dgm:pt>
    <dgm:pt modelId="{C71000A4-0020-4A26-B778-67CA50C39BB9}" type="sibTrans" cxnId="{EAB3A503-AF3D-47D9-874B-31A42F241C6F}">
      <dgm:prSet/>
      <dgm:spPr/>
      <dgm:t>
        <a:bodyPr/>
        <a:lstStyle/>
        <a:p>
          <a:endParaRPr lang="en-US"/>
        </a:p>
      </dgm:t>
    </dgm:pt>
    <dgm:pt modelId="{544CBFA1-B79E-45FB-8A71-765C53EDAF69}">
      <dgm:prSet custT="1"/>
      <dgm:spPr/>
      <dgm: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ptos" panose="020B0004020202020204" pitchFamily="34" charset="0"/>
              <a:ea typeface="+mn-ea"/>
              <a:cs typeface="+mn-cs"/>
            </a:rPr>
            <a:t>Finance for Insurance Professionals</a:t>
          </a:r>
        </a:p>
        <a:p>
          <a:pPr marL="114300" lvl="1" indent="-114300" algn="l" defTabSz="533400">
            <a:lnSpc>
              <a:spcPct val="90000"/>
            </a:lnSpc>
            <a:spcBef>
              <a:spcPct val="0"/>
            </a:spcBef>
            <a:spcAft>
              <a:spcPct val="15000"/>
            </a:spcAft>
            <a:buFont typeface="Arial" panose="020B0604020202020204" pitchFamily="34" charset="0"/>
            <a:buChar char="•"/>
          </a:pPr>
          <a:r>
            <a:rPr lang="en-US" sz="1400" dirty="0">
              <a:solidFill>
                <a:srgbClr val="000000">
                  <a:hueOff val="0"/>
                  <a:satOff val="0"/>
                  <a:lumOff val="0"/>
                  <a:alphaOff val="0"/>
                </a:srgbClr>
              </a:solidFill>
              <a:latin typeface="Aptos" panose="020B0004020202020204" pitchFamily="34" charset="0"/>
              <a:ea typeface="+mn-ea"/>
              <a:cs typeface="+mn-cs"/>
            </a:rPr>
            <a:t>Insurance Immersion</a:t>
          </a:r>
        </a:p>
      </dgm:t>
    </dgm:pt>
    <dgm:pt modelId="{DF8A67CE-DB27-4150-8008-C1985CEBB680}" type="parTrans" cxnId="{B399A889-26F8-437F-A567-2B28DF0B2B54}">
      <dgm:prSet/>
      <dgm:spPr/>
      <dgm:t>
        <a:bodyPr/>
        <a:lstStyle/>
        <a:p>
          <a:endParaRPr lang="en-US"/>
        </a:p>
      </dgm:t>
    </dgm:pt>
    <dgm:pt modelId="{7B3911E6-0407-43E9-8BF0-E072E46C925E}" type="sibTrans" cxnId="{B399A889-26F8-437F-A567-2B28DF0B2B54}">
      <dgm:prSet/>
      <dgm:spPr/>
      <dgm:t>
        <a:bodyPr/>
        <a:lstStyle/>
        <a:p>
          <a:endParaRPr lang="en-US"/>
        </a:p>
      </dgm:t>
    </dgm:pt>
    <dgm:pt modelId="{756E5F5E-8D39-4956-B2A4-E7192307F3C1}">
      <dgm:prSet custT="1"/>
      <dgm:spPr/>
      <dgm:t>
        <a:bodyPr/>
        <a:lstStyle/>
        <a:p>
          <a:pPr>
            <a:buFont typeface="Arial" panose="020B0604020202020204" pitchFamily="34" charset="0"/>
            <a:buChar char="•"/>
          </a:pPr>
          <a:r>
            <a:rPr lang="en-US" sz="1400" dirty="0">
              <a:latin typeface="Aptos" panose="020B0004020202020204" pitchFamily="34" charset="0"/>
            </a:rPr>
            <a:t>Strategic Leadership Experience</a:t>
          </a:r>
        </a:p>
      </dgm:t>
    </dgm:pt>
    <dgm:pt modelId="{A2FD9E15-1BD4-41B4-8E50-784A8A908EF6}" type="sibTrans" cxnId="{4071D85F-7541-4CDC-B0BD-A21E1B9EA262}">
      <dgm:prSet/>
      <dgm:spPr/>
      <dgm:t>
        <a:bodyPr/>
        <a:lstStyle/>
        <a:p>
          <a:endParaRPr lang="en-US"/>
        </a:p>
      </dgm:t>
    </dgm:pt>
    <dgm:pt modelId="{F0EF0471-D9DE-42CA-B783-A73069D9B16D}" type="parTrans" cxnId="{4071D85F-7541-4CDC-B0BD-A21E1B9EA262}">
      <dgm:prSet/>
      <dgm:spPr/>
      <dgm:t>
        <a:bodyPr/>
        <a:lstStyle/>
        <a:p>
          <a:endParaRPr lang="en-US"/>
        </a:p>
      </dgm:t>
    </dgm:pt>
    <dgm:pt modelId="{BA996EAF-38C7-4BEB-9191-8C0091603FA4}">
      <dgm:prSet/>
      <dgm:spPr/>
      <dgm:t>
        <a:bodyPr/>
        <a:lstStyle/>
        <a:p>
          <a:r>
            <a:rPr lang="en-US" b="1" dirty="0">
              <a:latin typeface="Aptos" panose="020B0004020202020204" pitchFamily="34" charset="0"/>
            </a:rPr>
            <a:t>Industry Advantage</a:t>
          </a:r>
        </a:p>
      </dgm:t>
    </dgm:pt>
    <dgm:pt modelId="{9551D8B2-9550-42C6-942E-FFF9F00B9D4D}" type="parTrans" cxnId="{8C1328E1-2F0B-473F-A1C2-729901701077}">
      <dgm:prSet/>
      <dgm:spPr/>
      <dgm:t>
        <a:bodyPr/>
        <a:lstStyle/>
        <a:p>
          <a:endParaRPr lang="en-US"/>
        </a:p>
      </dgm:t>
    </dgm:pt>
    <dgm:pt modelId="{02157BFD-C59A-460B-98FB-CCD450BB2BAC}" type="sibTrans" cxnId="{8C1328E1-2F0B-473F-A1C2-729901701077}">
      <dgm:prSet/>
      <dgm:spPr/>
      <dgm:t>
        <a:bodyPr/>
        <a:lstStyle/>
        <a:p>
          <a:endParaRPr lang="en-US"/>
        </a:p>
      </dgm:t>
    </dgm:pt>
    <dgm:pt modelId="{7AAD27F3-E703-4016-95CC-FA167E9B4B7A}">
      <dgm:prSet custT="1"/>
      <dgm:spPr/>
      <dgm:t>
        <a:bodyPr/>
        <a:lstStyle/>
        <a:p>
          <a:pPr marL="114300" lvl="1" indent="-114300" algn="l" defTabSz="533400">
            <a:lnSpc>
              <a:spcPct val="90000"/>
            </a:lnSpc>
            <a:spcBef>
              <a:spcPct val="0"/>
            </a:spcBef>
            <a:spcAft>
              <a:spcPct val="15000"/>
            </a:spcAft>
          </a:pPr>
          <a:r>
            <a:rPr lang="en-US" sz="1400" b="1" dirty="0">
              <a:latin typeface="Aptos" panose="020B0004020202020204" pitchFamily="34" charset="0"/>
            </a:rPr>
            <a:t>Industry Advantage</a:t>
          </a:r>
          <a:endParaRPr lang="en-US" sz="1400" b="1" dirty="0">
            <a:solidFill>
              <a:srgbClr val="000000">
                <a:hueOff val="0"/>
                <a:satOff val="0"/>
                <a:lumOff val="0"/>
                <a:alphaOff val="0"/>
              </a:srgbClr>
            </a:solidFill>
            <a:latin typeface="Aptos" panose="020B0004020202020204" pitchFamily="34" charset="0"/>
            <a:ea typeface="+mn-ea"/>
            <a:cs typeface="+mn-cs"/>
          </a:endParaRPr>
        </a:p>
      </dgm:t>
    </dgm:pt>
    <dgm:pt modelId="{A33FA99C-66CC-45C7-B112-B8F9636495DD}" type="parTrans" cxnId="{59F574EF-54CF-415E-92D4-65AA6EAB3E3C}">
      <dgm:prSet/>
      <dgm:spPr/>
      <dgm:t>
        <a:bodyPr/>
        <a:lstStyle/>
        <a:p>
          <a:endParaRPr lang="en-US"/>
        </a:p>
      </dgm:t>
    </dgm:pt>
    <dgm:pt modelId="{2F3B5ACD-B584-4F8E-B223-66706947A1C6}" type="sibTrans" cxnId="{59F574EF-54CF-415E-92D4-65AA6EAB3E3C}">
      <dgm:prSet/>
      <dgm:spPr/>
      <dgm:t>
        <a:bodyPr/>
        <a:lstStyle/>
        <a:p>
          <a:endParaRPr lang="en-US"/>
        </a:p>
      </dgm:t>
    </dgm:pt>
    <dgm:pt modelId="{BFBFE78C-F05F-47D3-AF35-8CDFF564F950}" type="pres">
      <dgm:prSet presAssocID="{02C600F7-CE14-4408-AF8F-0C95B5EF84E9}" presName="Name0" presStyleCnt="0">
        <dgm:presLayoutVars>
          <dgm:chMax val="7"/>
          <dgm:chPref val="7"/>
          <dgm:dir/>
          <dgm:animOne val="branch"/>
          <dgm:animLvl val="lvl"/>
        </dgm:presLayoutVars>
      </dgm:prSet>
      <dgm:spPr/>
    </dgm:pt>
    <dgm:pt modelId="{902D3DEC-030D-4A7D-9BF3-A273DD6B58B4}" type="pres">
      <dgm:prSet presAssocID="{F0C64D86-8A3E-42E4-80F3-00212A56AE9C}" presName="composite" presStyleCnt="0"/>
      <dgm:spPr/>
    </dgm:pt>
    <dgm:pt modelId="{1B6D94F5-FB1B-4D23-9A3F-F3F34E258440}" type="pres">
      <dgm:prSet presAssocID="{F0C64D86-8A3E-42E4-80F3-00212A56AE9C}" presName="BackAccent" presStyleLbl="bgShp" presStyleIdx="0" presStyleCnt="3" custLinFactNeighborX="-2667" custLinFactNeighborY="-5415"/>
      <dgm:spPr/>
    </dgm:pt>
    <dgm:pt modelId="{B16E60E4-57FB-4B13-AB6D-E3BBD7D926FE}" type="pres">
      <dgm:prSet presAssocID="{F0C64D86-8A3E-42E4-80F3-00212A56AE9C}" presName="Accent" presStyleLbl="alignNode1" presStyleIdx="0" presStyleCnt="3"/>
      <dgm:spPr/>
    </dgm:pt>
    <dgm:pt modelId="{38D42E87-7141-440F-A6C7-3B8A343A28A1}" type="pres">
      <dgm:prSet presAssocID="{F0C64D86-8A3E-42E4-80F3-00212A56AE9C}" presName="Child" presStyleLbl="revTx" presStyleIdx="0" presStyleCnt="6" custScaleX="127150" custLinFactNeighborX="1382" custLinFactNeighborY="10980">
        <dgm:presLayoutVars>
          <dgm:chMax val="0"/>
          <dgm:chPref val="0"/>
          <dgm:bulletEnabled val="1"/>
        </dgm:presLayoutVars>
      </dgm:prSet>
      <dgm:spPr/>
    </dgm:pt>
    <dgm:pt modelId="{C39E2B1D-F85B-43FE-9FF5-B28934EB668B}" type="pres">
      <dgm:prSet presAssocID="{F0C64D86-8A3E-42E4-80F3-00212A56AE9C}" presName="Parent" presStyleLbl="revTx" presStyleIdx="1" presStyleCnt="6">
        <dgm:presLayoutVars>
          <dgm:chMax val="1"/>
          <dgm:chPref val="1"/>
          <dgm:bulletEnabled val="1"/>
        </dgm:presLayoutVars>
      </dgm:prSet>
      <dgm:spPr/>
    </dgm:pt>
    <dgm:pt modelId="{A249F114-D591-4D5D-872B-64EE27A6AEFE}" type="pres">
      <dgm:prSet presAssocID="{19216B48-F372-4290-AB80-85B680DA0E5D}" presName="sibTrans" presStyleCnt="0"/>
      <dgm:spPr/>
    </dgm:pt>
    <dgm:pt modelId="{8D272267-1350-44CD-A783-7FAF69EA17E3}" type="pres">
      <dgm:prSet presAssocID="{10E4889A-BC35-4994-A9F3-260C67DD067C}" presName="composite" presStyleCnt="0"/>
      <dgm:spPr/>
    </dgm:pt>
    <dgm:pt modelId="{E6B7528C-D5D3-453B-AA5C-8E6C8ECDA6BC}" type="pres">
      <dgm:prSet presAssocID="{10E4889A-BC35-4994-A9F3-260C67DD067C}" presName="BackAccent" presStyleLbl="bgShp" presStyleIdx="1" presStyleCnt="3"/>
      <dgm:spPr/>
    </dgm:pt>
    <dgm:pt modelId="{A33FF3B0-2CAA-494F-94A0-8C6D763A0B83}" type="pres">
      <dgm:prSet presAssocID="{10E4889A-BC35-4994-A9F3-260C67DD067C}" presName="Accent" presStyleLbl="alignNode1" presStyleIdx="1" presStyleCnt="3"/>
      <dgm:spPr/>
    </dgm:pt>
    <dgm:pt modelId="{784FA48C-F738-4500-B349-C4C6A89E98C2}" type="pres">
      <dgm:prSet presAssocID="{10E4889A-BC35-4994-A9F3-260C67DD067C}" presName="Child" presStyleLbl="revTx" presStyleIdx="2" presStyleCnt="6" custLinFactNeighborX="-2959" custLinFactNeighborY="6731">
        <dgm:presLayoutVars>
          <dgm:chMax val="0"/>
          <dgm:chPref val="0"/>
          <dgm:bulletEnabled val="1"/>
        </dgm:presLayoutVars>
      </dgm:prSet>
      <dgm:spPr/>
    </dgm:pt>
    <dgm:pt modelId="{7B20D6E0-8BAD-4E3F-8FD4-0782031B95A4}" type="pres">
      <dgm:prSet presAssocID="{10E4889A-BC35-4994-A9F3-260C67DD067C}" presName="Parent" presStyleLbl="revTx" presStyleIdx="3" presStyleCnt="6">
        <dgm:presLayoutVars>
          <dgm:chMax val="1"/>
          <dgm:chPref val="1"/>
          <dgm:bulletEnabled val="1"/>
        </dgm:presLayoutVars>
      </dgm:prSet>
      <dgm:spPr/>
    </dgm:pt>
    <dgm:pt modelId="{A2ABBBD2-DE0E-4ACA-8968-6A218EE4C91B}" type="pres">
      <dgm:prSet presAssocID="{555D2A49-5F07-4EDD-A938-221DE08C319E}" presName="sibTrans" presStyleCnt="0"/>
      <dgm:spPr/>
    </dgm:pt>
    <dgm:pt modelId="{E2EE381E-28C9-4E1E-80CE-991F768B1752}" type="pres">
      <dgm:prSet presAssocID="{1CE125A1-0783-40D9-BBB5-70FE5D406607}" presName="composite" presStyleCnt="0"/>
      <dgm:spPr/>
    </dgm:pt>
    <dgm:pt modelId="{68A82D13-93A7-4C37-A958-E2D3DE23FCC9}" type="pres">
      <dgm:prSet presAssocID="{1CE125A1-0783-40D9-BBB5-70FE5D406607}" presName="BackAccent" presStyleLbl="bgShp" presStyleIdx="2" presStyleCnt="3"/>
      <dgm:spPr/>
    </dgm:pt>
    <dgm:pt modelId="{E778800C-C05C-42B5-B263-5E475A52DF1B}" type="pres">
      <dgm:prSet presAssocID="{1CE125A1-0783-40D9-BBB5-70FE5D406607}" presName="Accent" presStyleLbl="alignNode1" presStyleIdx="2" presStyleCnt="3"/>
      <dgm:spPr/>
    </dgm:pt>
    <dgm:pt modelId="{DB537F10-4181-4C71-B066-0F94D4DC4C93}" type="pres">
      <dgm:prSet presAssocID="{1CE125A1-0783-40D9-BBB5-70FE5D406607}" presName="Child" presStyleLbl="revTx" presStyleIdx="4" presStyleCnt="6" custLinFactNeighborX="-662" custLinFactNeighborY="5416">
        <dgm:presLayoutVars>
          <dgm:chMax val="0"/>
          <dgm:chPref val="0"/>
          <dgm:bulletEnabled val="1"/>
        </dgm:presLayoutVars>
      </dgm:prSet>
      <dgm:spPr/>
    </dgm:pt>
    <dgm:pt modelId="{56910E56-E095-4750-BDD4-33F4AAE74A1E}" type="pres">
      <dgm:prSet presAssocID="{1CE125A1-0783-40D9-BBB5-70FE5D406607}" presName="Parent" presStyleLbl="revTx" presStyleIdx="5" presStyleCnt="6" custScaleX="114116">
        <dgm:presLayoutVars>
          <dgm:chMax val="1"/>
          <dgm:chPref val="1"/>
          <dgm:bulletEnabled val="1"/>
        </dgm:presLayoutVars>
      </dgm:prSet>
      <dgm:spPr/>
    </dgm:pt>
  </dgm:ptLst>
  <dgm:cxnLst>
    <dgm:cxn modelId="{D88C2001-20AA-4E7C-ABA2-4FFE5F4B5BCF}" type="presOf" srcId="{F866915B-66D7-4D07-883D-3E6794C5DE2E}" destId="{38D42E87-7141-440F-A6C7-3B8A343A28A1}" srcOrd="0" destOrd="2" presId="urn:microsoft.com/office/officeart/2008/layout/IncreasingCircleProcess"/>
    <dgm:cxn modelId="{EAB3A503-AF3D-47D9-874B-31A42F241C6F}" srcId="{FE57C630-1427-4A74-995A-A161F89F23C8}" destId="{0DA6E420-AFAC-4824-B8A0-CB097F585941}" srcOrd="2" destOrd="0" parTransId="{C0151EB7-934C-4F0D-8CDA-97AF67E8F6C4}" sibTransId="{C71000A4-0020-4A26-B778-67CA50C39BB9}"/>
    <dgm:cxn modelId="{74ACBC0B-ECA5-4990-A973-A2EEC8FCA65B}" type="presOf" srcId="{7AAD27F3-E703-4016-95CC-FA167E9B4B7A}" destId="{784FA48C-F738-4500-B349-C4C6A89E98C2}" srcOrd="0" destOrd="6" presId="urn:microsoft.com/office/officeart/2008/layout/IncreasingCircleProcess"/>
    <dgm:cxn modelId="{D94CC60D-3D36-46A2-96A5-66592727F64E}" srcId="{FE57C630-1427-4A74-995A-A161F89F23C8}" destId="{56459EC6-B732-44E8-B78D-D126D6B33F89}" srcOrd="0" destOrd="0" parTransId="{B1035665-1404-48A6-A379-08C82128CF5D}" sibTransId="{375DC897-AC8A-4486-8BC2-F13C44C68997}"/>
    <dgm:cxn modelId="{C56DF215-E565-4EFE-9644-81EA813A082C}" srcId="{F0C64D86-8A3E-42E4-80F3-00212A56AE9C}" destId="{99C0E211-8782-417F-891A-17DF67A3DB6C}" srcOrd="1" destOrd="0" parTransId="{C3969FAA-6653-4FD6-AA5B-6F9922494113}" sibTransId="{962678EF-05CC-42A8-BE8C-A2E56C6907DB}"/>
    <dgm:cxn modelId="{5F43EF17-3B88-4CA0-89C4-A9014BB10F7D}" srcId="{02C600F7-CE14-4408-AF8F-0C95B5EF84E9}" destId="{10E4889A-BC35-4994-A9F3-260C67DD067C}" srcOrd="1" destOrd="0" parTransId="{C3D78420-2DB2-4794-87B4-056F127747E1}" sibTransId="{555D2A49-5F07-4EDD-A938-221DE08C319E}"/>
    <dgm:cxn modelId="{A9224E19-1F49-4929-A238-4CF870755EFC}" type="presOf" srcId="{765521C7-610D-48A0-8C20-9E9E0DA47F71}" destId="{38D42E87-7141-440F-A6C7-3B8A343A28A1}" srcOrd="0" destOrd="4" presId="urn:microsoft.com/office/officeart/2008/layout/IncreasingCircleProcess"/>
    <dgm:cxn modelId="{FD2D2E1C-FF89-4B1D-BE19-FA55D1DE010B}" type="presOf" srcId="{756E5F5E-8D39-4956-B2A4-E7192307F3C1}" destId="{DB537F10-4181-4C71-B066-0F94D4DC4C93}" srcOrd="0" destOrd="1" presId="urn:microsoft.com/office/officeart/2008/layout/IncreasingCircleProcess"/>
    <dgm:cxn modelId="{EEF55D1F-6D5E-46F8-8C4D-B6D7C217B638}" type="presOf" srcId="{F0C64D86-8A3E-42E4-80F3-00212A56AE9C}" destId="{C39E2B1D-F85B-43FE-9FF5-B28934EB668B}" srcOrd="0" destOrd="0" presId="urn:microsoft.com/office/officeart/2008/layout/IncreasingCircleProcess"/>
    <dgm:cxn modelId="{A3D0A025-57B2-40FC-BE81-4BA58B962473}" type="presOf" srcId="{1CE125A1-0783-40D9-BBB5-70FE5D406607}" destId="{56910E56-E095-4750-BDD4-33F4AAE74A1E}" srcOrd="0" destOrd="0" presId="urn:microsoft.com/office/officeart/2008/layout/IncreasingCircleProcess"/>
    <dgm:cxn modelId="{357EC629-778A-46F9-99A2-20137B477F0A}" srcId="{99C0E211-8782-417F-891A-17DF67A3DB6C}" destId="{9FBEEF43-AE4E-4827-B1F1-842013E4676D}" srcOrd="2" destOrd="0" parTransId="{1AE482A5-F2C2-4024-97E5-D38B98647C1E}" sibTransId="{AFA5BB83-98D8-47EC-8461-747A4930E7FF}"/>
    <dgm:cxn modelId="{F6D4FD35-0596-4FC1-B2A5-1FDF355C5430}" type="presOf" srcId="{9FBEEF43-AE4E-4827-B1F1-842013E4676D}" destId="{38D42E87-7141-440F-A6C7-3B8A343A28A1}" srcOrd="0" destOrd="6" presId="urn:microsoft.com/office/officeart/2008/layout/IncreasingCircleProcess"/>
    <dgm:cxn modelId="{335F6E37-10CF-4B45-8D60-BCDB2040042A}" srcId="{02C600F7-CE14-4408-AF8F-0C95B5EF84E9}" destId="{1CE125A1-0783-40D9-BBB5-70FE5D406607}" srcOrd="2" destOrd="0" parTransId="{821B0947-7F6C-4CF3-978C-CC81A7845F48}" sibTransId="{F4170620-9D01-48D1-B01F-2423DB6935C1}"/>
    <dgm:cxn modelId="{C70BA237-C07A-4AD5-B447-8103784377E8}" type="presOf" srcId="{FE57C630-1427-4A74-995A-A161F89F23C8}" destId="{784FA48C-F738-4500-B349-C4C6A89E98C2}" srcOrd="0" destOrd="1" presId="urn:microsoft.com/office/officeart/2008/layout/IncreasingCircleProcess"/>
    <dgm:cxn modelId="{4071D85F-7541-4CDC-B0BD-A21E1B9EA262}" srcId="{55400DF6-61EA-4128-AE8C-891D0CC21D6A}" destId="{756E5F5E-8D39-4956-B2A4-E7192307F3C1}" srcOrd="0" destOrd="0" parTransId="{F0EF0471-D9DE-42CA-B783-A73069D9B16D}" sibTransId="{A2FD9E15-1BD4-41B4-8E50-784A8A908EF6}"/>
    <dgm:cxn modelId="{B67F3665-B1E2-400F-B91F-C87A620AB2D5}" type="presOf" srcId="{10E4889A-BC35-4994-A9F3-260C67DD067C}" destId="{7B20D6E0-8BAD-4E3F-8FD4-0782031B95A4}" srcOrd="0" destOrd="0" presId="urn:microsoft.com/office/officeart/2008/layout/IncreasingCircleProcess"/>
    <dgm:cxn modelId="{BFFA496B-D943-4987-B1D0-380C83DAFD23}" srcId="{1CE125A1-0783-40D9-BBB5-70FE5D406607}" destId="{55400DF6-61EA-4128-AE8C-891D0CC21D6A}" srcOrd="0" destOrd="0" parTransId="{3BBB1269-729D-4FA3-BE68-D8294AF6CC79}" sibTransId="{E0D52F09-01EA-45F4-B1B5-B0C8D844368A}"/>
    <dgm:cxn modelId="{6CD0844E-F371-41AA-92B8-D84160B0327E}" type="presOf" srcId="{56459EC6-B732-44E8-B78D-D126D6B33F89}" destId="{784FA48C-F738-4500-B349-C4C6A89E98C2}" srcOrd="0" destOrd="2" presId="urn:microsoft.com/office/officeart/2008/layout/IncreasingCircleProcess"/>
    <dgm:cxn modelId="{19A81B70-5052-442B-AC6C-A2F199AFAA2B}" srcId="{02C600F7-CE14-4408-AF8F-0C95B5EF84E9}" destId="{F0C64D86-8A3E-42E4-80F3-00212A56AE9C}" srcOrd="0" destOrd="0" parTransId="{7EF8F774-DC7B-40A1-B914-498B94ED239C}" sibTransId="{19216B48-F372-4290-AB80-85B680DA0E5D}"/>
    <dgm:cxn modelId="{CEEB9D5A-A33C-4BFA-90EF-E4A3DEA5885A}" srcId="{0B9C7769-299E-4B0D-A724-F9B1A8F83AE7}" destId="{A1CF0A55-7639-4818-95AB-5F144FF58442}" srcOrd="0" destOrd="0" parTransId="{A03D7898-6B32-4B18-BDAB-95DD468EA0B5}" sibTransId="{DCAEF293-5B26-48B4-966F-7DA6E988D237}"/>
    <dgm:cxn modelId="{6392BA82-3658-4731-AD84-A9B9A965383D}" type="presOf" srcId="{99C0E211-8782-417F-891A-17DF67A3DB6C}" destId="{38D42E87-7141-440F-A6C7-3B8A343A28A1}" srcOrd="0" destOrd="3" presId="urn:microsoft.com/office/officeart/2008/layout/IncreasingCircleProcess"/>
    <dgm:cxn modelId="{B399A889-26F8-437F-A567-2B28DF0B2B54}" srcId="{10E4889A-BC35-4994-A9F3-260C67DD067C}" destId="{544CBFA1-B79E-45FB-8A71-765C53EDAF69}" srcOrd="2" destOrd="0" parTransId="{DF8A67CE-DB27-4150-8008-C1985CEBB680}" sibTransId="{7B3911E6-0407-43E9-8BF0-E072E46C925E}"/>
    <dgm:cxn modelId="{66DA57A1-205D-4A18-B3B4-A923D58C72EA}" type="presOf" srcId="{08BB4E45-9CB5-475F-BEC0-0234266BE365}" destId="{784FA48C-F738-4500-B349-C4C6A89E98C2}" srcOrd="0" destOrd="0" presId="urn:microsoft.com/office/officeart/2008/layout/IncreasingCircleProcess"/>
    <dgm:cxn modelId="{A2C958A5-1724-4F0A-BE5A-F94E0EA8457D}" type="presOf" srcId="{02C600F7-CE14-4408-AF8F-0C95B5EF84E9}" destId="{BFBFE78C-F05F-47D3-AF35-8CDFF564F950}" srcOrd="0" destOrd="0" presId="urn:microsoft.com/office/officeart/2008/layout/IncreasingCircleProcess"/>
    <dgm:cxn modelId="{4C1407A6-8109-4B15-9F66-E987D9C96CDD}" type="presOf" srcId="{55400DF6-61EA-4128-AE8C-891D0CC21D6A}" destId="{DB537F10-4181-4C71-B066-0F94D4DC4C93}" srcOrd="0" destOrd="0" presId="urn:microsoft.com/office/officeart/2008/layout/IncreasingCircleProcess"/>
    <dgm:cxn modelId="{FC1DBAB8-A277-486A-9051-7EC453266ACB}" type="presOf" srcId="{544CBFA1-B79E-45FB-8A71-765C53EDAF69}" destId="{784FA48C-F738-4500-B349-C4C6A89E98C2}" srcOrd="0" destOrd="5" presId="urn:microsoft.com/office/officeart/2008/layout/IncreasingCircleProcess"/>
    <dgm:cxn modelId="{21151FBA-9FE6-4FC0-8F0E-2CA54914813E}" type="presOf" srcId="{BA996EAF-38C7-4BEB-9191-8C0091603FA4}" destId="{38D42E87-7141-440F-A6C7-3B8A343A28A1}" srcOrd="0" destOrd="9" presId="urn:microsoft.com/office/officeart/2008/layout/IncreasingCircleProcess"/>
    <dgm:cxn modelId="{165D39BA-0959-4FE0-B7CF-8078282791CE}" srcId="{10E4889A-BC35-4994-A9F3-260C67DD067C}" destId="{08BB4E45-9CB5-475F-BEC0-0234266BE365}" srcOrd="0" destOrd="0" parTransId="{E34EAA32-77F3-4C9C-94A1-7E0209CE172A}" sibTransId="{2FC8D710-B5AF-4003-BC6C-CA04CF9127B8}"/>
    <dgm:cxn modelId="{187C68BB-1D28-4AB0-9896-85D14C29A80F}" type="presOf" srcId="{841B2A7F-8613-4C1A-954F-756D28015309}" destId="{38D42E87-7141-440F-A6C7-3B8A343A28A1}" srcOrd="0" destOrd="1" presId="urn:microsoft.com/office/officeart/2008/layout/IncreasingCircleProcess"/>
    <dgm:cxn modelId="{ACC222BD-B584-4F33-BF8F-A6D205BA8C0B}" type="presOf" srcId="{A1CF0A55-7639-4818-95AB-5F144FF58442}" destId="{38D42E87-7141-440F-A6C7-3B8A343A28A1}" srcOrd="0" destOrd="8" presId="urn:microsoft.com/office/officeart/2008/layout/IncreasingCircleProcess"/>
    <dgm:cxn modelId="{89A77ABD-CF49-484A-A5D3-9B78A956605C}" srcId="{FE57C630-1427-4A74-995A-A161F89F23C8}" destId="{52F4FD9A-5AE0-47ED-8CF5-5E779E43DDD4}" srcOrd="1" destOrd="0" parTransId="{DDD5E3D4-1026-4467-99AD-6E89D2153D22}" sibTransId="{9A33CAA6-D48E-4CB9-96DA-992FB3005A67}"/>
    <dgm:cxn modelId="{817C06C1-08A1-4DA8-ADFD-BAA95C2BDAAF}" type="presOf" srcId="{0DA6E420-AFAC-4824-B8A0-CB097F585941}" destId="{784FA48C-F738-4500-B349-C4C6A89E98C2}" srcOrd="0" destOrd="4" presId="urn:microsoft.com/office/officeart/2008/layout/IncreasingCircleProcess"/>
    <dgm:cxn modelId="{9193DCC7-6ED7-4D43-9DF5-DB8FBDA0A292}" srcId="{F0C64D86-8A3E-42E4-80F3-00212A56AE9C}" destId="{837759A6-4B0A-4D74-BF56-701C7EFB357C}" srcOrd="0" destOrd="0" parTransId="{10650933-45CA-4803-B513-816012B87076}" sibTransId="{21681B5F-F087-4D9D-9E94-4D9EFCF11B2F}"/>
    <dgm:cxn modelId="{4C11BECB-0D9F-49EE-A4C3-FFE0A3B90983}" type="presOf" srcId="{837759A6-4B0A-4D74-BF56-701C7EFB357C}" destId="{38D42E87-7141-440F-A6C7-3B8A343A28A1}" srcOrd="0" destOrd="0" presId="urn:microsoft.com/office/officeart/2008/layout/IncreasingCircleProcess"/>
    <dgm:cxn modelId="{17E992CC-0A53-4517-B053-616B8CCB7216}" srcId="{837759A6-4B0A-4D74-BF56-701C7EFB357C}" destId="{F866915B-66D7-4D07-883D-3E6794C5DE2E}" srcOrd="1" destOrd="0" parTransId="{AB8FB9DD-7ED7-4BE3-A4BA-54710F82A5F1}" sibTransId="{BA722779-4F78-4004-A3F1-6BBABAFEC0DC}"/>
    <dgm:cxn modelId="{1BAE73D3-B65C-4CB4-A5AD-DE0D409169C8}" type="presOf" srcId="{52F4FD9A-5AE0-47ED-8CF5-5E779E43DDD4}" destId="{784FA48C-F738-4500-B349-C4C6A89E98C2}" srcOrd="0" destOrd="3" presId="urn:microsoft.com/office/officeart/2008/layout/IncreasingCircleProcess"/>
    <dgm:cxn modelId="{3B352FD8-DE65-4B7D-891A-855C6BD96F35}" srcId="{837759A6-4B0A-4D74-BF56-701C7EFB357C}" destId="{841B2A7F-8613-4C1A-954F-756D28015309}" srcOrd="0" destOrd="0" parTransId="{96488933-E914-42BE-BEF6-B588DC091205}" sibTransId="{FB097F22-5CF3-4A9D-B03B-282C1A0F26F0}"/>
    <dgm:cxn modelId="{140777D8-33DD-45CD-97DA-8F6E7D34764B}" srcId="{99C0E211-8782-417F-891A-17DF67A3DB6C}" destId="{1DC258AF-C878-409C-A5B5-D8FCDBA5D806}" srcOrd="1" destOrd="0" parTransId="{2F90663B-5A74-46EE-8ACB-979491227C7F}" sibTransId="{6E001777-8A4E-437D-B7F2-383DF974F432}"/>
    <dgm:cxn modelId="{301FDBDA-3264-4B8A-B902-65B7533EBE79}" type="presOf" srcId="{0B9C7769-299E-4B0D-A724-F9B1A8F83AE7}" destId="{38D42E87-7141-440F-A6C7-3B8A343A28A1}" srcOrd="0" destOrd="7" presId="urn:microsoft.com/office/officeart/2008/layout/IncreasingCircleProcess"/>
    <dgm:cxn modelId="{8C1328E1-2F0B-473F-A1C2-729901701077}" srcId="{F0C64D86-8A3E-42E4-80F3-00212A56AE9C}" destId="{BA996EAF-38C7-4BEB-9191-8C0091603FA4}" srcOrd="3" destOrd="0" parTransId="{9551D8B2-9550-42C6-942E-FFF9F00B9D4D}" sibTransId="{02157BFD-C59A-460B-98FB-CCD450BB2BAC}"/>
    <dgm:cxn modelId="{B0F1B7E2-E18A-417D-8489-ECA6C277BECA}" srcId="{99C0E211-8782-417F-891A-17DF67A3DB6C}" destId="{765521C7-610D-48A0-8C20-9E9E0DA47F71}" srcOrd="0" destOrd="0" parTransId="{821B32BD-51DA-4E32-85F0-1ADC9095E10C}" sibTransId="{2AF3CD8E-E5BB-482D-B123-86DC812547AC}"/>
    <dgm:cxn modelId="{F3C2ABEC-6DDA-49B0-9036-09EF2645541E}" srcId="{10E4889A-BC35-4994-A9F3-260C67DD067C}" destId="{FE57C630-1427-4A74-995A-A161F89F23C8}" srcOrd="1" destOrd="0" parTransId="{224909E4-70B3-4CE5-8FCB-E1B550503323}" sibTransId="{D09C2073-91CD-4E4B-99F7-03AEB3CF376C}"/>
    <dgm:cxn modelId="{59F574EF-54CF-415E-92D4-65AA6EAB3E3C}" srcId="{10E4889A-BC35-4994-A9F3-260C67DD067C}" destId="{7AAD27F3-E703-4016-95CC-FA167E9B4B7A}" srcOrd="3" destOrd="0" parTransId="{A33FA99C-66CC-45C7-B112-B8F9636495DD}" sibTransId="{2F3B5ACD-B584-4F8E-B223-66706947A1C6}"/>
    <dgm:cxn modelId="{89BA5FF5-FF48-4101-8330-9D06988DCB27}" type="presOf" srcId="{1DC258AF-C878-409C-A5B5-D8FCDBA5D806}" destId="{38D42E87-7141-440F-A6C7-3B8A343A28A1}" srcOrd="0" destOrd="5" presId="urn:microsoft.com/office/officeart/2008/layout/IncreasingCircleProcess"/>
    <dgm:cxn modelId="{B7F3D4F7-3B7C-4F5D-BB2C-0DACEF396A87}" srcId="{F0C64D86-8A3E-42E4-80F3-00212A56AE9C}" destId="{0B9C7769-299E-4B0D-A724-F9B1A8F83AE7}" srcOrd="2" destOrd="0" parTransId="{F23DF7B2-4043-4B7B-8249-A5D79E64583F}" sibTransId="{C9463FEF-310A-4F08-A6F5-A195A2DC2728}"/>
    <dgm:cxn modelId="{706772EB-2620-44AB-9CB9-F99AC4472AD1}" type="presParOf" srcId="{BFBFE78C-F05F-47D3-AF35-8CDFF564F950}" destId="{902D3DEC-030D-4A7D-9BF3-A273DD6B58B4}" srcOrd="0" destOrd="0" presId="urn:microsoft.com/office/officeart/2008/layout/IncreasingCircleProcess"/>
    <dgm:cxn modelId="{E7354B9D-5CFA-4AFA-ABAF-DED6C01BF5D1}" type="presParOf" srcId="{902D3DEC-030D-4A7D-9BF3-A273DD6B58B4}" destId="{1B6D94F5-FB1B-4D23-9A3F-F3F34E258440}" srcOrd="0" destOrd="0" presId="urn:microsoft.com/office/officeart/2008/layout/IncreasingCircleProcess"/>
    <dgm:cxn modelId="{F2126FCB-A8F8-42C1-893D-554F7E42BFCB}" type="presParOf" srcId="{902D3DEC-030D-4A7D-9BF3-A273DD6B58B4}" destId="{B16E60E4-57FB-4B13-AB6D-E3BBD7D926FE}" srcOrd="1" destOrd="0" presId="urn:microsoft.com/office/officeart/2008/layout/IncreasingCircleProcess"/>
    <dgm:cxn modelId="{86ACDD24-608C-43AC-94AC-369EFE120B29}" type="presParOf" srcId="{902D3DEC-030D-4A7D-9BF3-A273DD6B58B4}" destId="{38D42E87-7141-440F-A6C7-3B8A343A28A1}" srcOrd="2" destOrd="0" presId="urn:microsoft.com/office/officeart/2008/layout/IncreasingCircleProcess"/>
    <dgm:cxn modelId="{0B494771-8136-4F21-8B61-D173C33CE7D5}" type="presParOf" srcId="{902D3DEC-030D-4A7D-9BF3-A273DD6B58B4}" destId="{C39E2B1D-F85B-43FE-9FF5-B28934EB668B}" srcOrd="3" destOrd="0" presId="urn:microsoft.com/office/officeart/2008/layout/IncreasingCircleProcess"/>
    <dgm:cxn modelId="{C9BFB7B8-3346-443F-9885-F0AA3AB978BD}" type="presParOf" srcId="{BFBFE78C-F05F-47D3-AF35-8CDFF564F950}" destId="{A249F114-D591-4D5D-872B-64EE27A6AEFE}" srcOrd="1" destOrd="0" presId="urn:microsoft.com/office/officeart/2008/layout/IncreasingCircleProcess"/>
    <dgm:cxn modelId="{DACF63CA-D430-43FC-A202-6F44DDF252E8}" type="presParOf" srcId="{BFBFE78C-F05F-47D3-AF35-8CDFF564F950}" destId="{8D272267-1350-44CD-A783-7FAF69EA17E3}" srcOrd="2" destOrd="0" presId="urn:microsoft.com/office/officeart/2008/layout/IncreasingCircleProcess"/>
    <dgm:cxn modelId="{9D0681FE-C934-4F46-A5BB-FA8B8236C637}" type="presParOf" srcId="{8D272267-1350-44CD-A783-7FAF69EA17E3}" destId="{E6B7528C-D5D3-453B-AA5C-8E6C8ECDA6BC}" srcOrd="0" destOrd="0" presId="urn:microsoft.com/office/officeart/2008/layout/IncreasingCircleProcess"/>
    <dgm:cxn modelId="{10717006-5DD1-4DBF-BDC1-AA5D817753EF}" type="presParOf" srcId="{8D272267-1350-44CD-A783-7FAF69EA17E3}" destId="{A33FF3B0-2CAA-494F-94A0-8C6D763A0B83}" srcOrd="1" destOrd="0" presId="urn:microsoft.com/office/officeart/2008/layout/IncreasingCircleProcess"/>
    <dgm:cxn modelId="{9379A35C-386B-4DA2-8D84-1552CC4CEA81}" type="presParOf" srcId="{8D272267-1350-44CD-A783-7FAF69EA17E3}" destId="{784FA48C-F738-4500-B349-C4C6A89E98C2}" srcOrd="2" destOrd="0" presId="urn:microsoft.com/office/officeart/2008/layout/IncreasingCircleProcess"/>
    <dgm:cxn modelId="{D89E0C73-CA0C-4744-BCE8-BDDB66C3F21F}" type="presParOf" srcId="{8D272267-1350-44CD-A783-7FAF69EA17E3}" destId="{7B20D6E0-8BAD-4E3F-8FD4-0782031B95A4}" srcOrd="3" destOrd="0" presId="urn:microsoft.com/office/officeart/2008/layout/IncreasingCircleProcess"/>
    <dgm:cxn modelId="{DF9655B0-C5D7-4D13-A917-495A30D2720A}" type="presParOf" srcId="{BFBFE78C-F05F-47D3-AF35-8CDFF564F950}" destId="{A2ABBBD2-DE0E-4ACA-8968-6A218EE4C91B}" srcOrd="3" destOrd="0" presId="urn:microsoft.com/office/officeart/2008/layout/IncreasingCircleProcess"/>
    <dgm:cxn modelId="{A9F2FB1D-1A58-4BF4-9942-6303936E89BD}" type="presParOf" srcId="{BFBFE78C-F05F-47D3-AF35-8CDFF564F950}" destId="{E2EE381E-28C9-4E1E-80CE-991F768B1752}" srcOrd="4" destOrd="0" presId="urn:microsoft.com/office/officeart/2008/layout/IncreasingCircleProcess"/>
    <dgm:cxn modelId="{881E7124-BC43-4EBC-A7C6-C488FA05913E}" type="presParOf" srcId="{E2EE381E-28C9-4E1E-80CE-991F768B1752}" destId="{68A82D13-93A7-4C37-A958-E2D3DE23FCC9}" srcOrd="0" destOrd="0" presId="urn:microsoft.com/office/officeart/2008/layout/IncreasingCircleProcess"/>
    <dgm:cxn modelId="{24420749-EB0B-429A-9A4B-D41B07745759}" type="presParOf" srcId="{E2EE381E-28C9-4E1E-80CE-991F768B1752}" destId="{E778800C-C05C-42B5-B263-5E475A52DF1B}" srcOrd="1" destOrd="0" presId="urn:microsoft.com/office/officeart/2008/layout/IncreasingCircleProcess"/>
    <dgm:cxn modelId="{11566B12-6636-4143-BDDF-CB4CE54BC550}" type="presParOf" srcId="{E2EE381E-28C9-4E1E-80CE-991F768B1752}" destId="{DB537F10-4181-4C71-B066-0F94D4DC4C93}" srcOrd="2" destOrd="0" presId="urn:microsoft.com/office/officeart/2008/layout/IncreasingCircleProcess"/>
    <dgm:cxn modelId="{FF8A13E0-2308-41B4-BCBA-35CF73E14364}" type="presParOf" srcId="{E2EE381E-28C9-4E1E-80CE-991F768B1752}" destId="{56910E56-E095-4750-BDD4-33F4AAE74A1E}" srcOrd="3" destOrd="0" presId="urn:microsoft.com/office/officeart/2008/layout/IncreasingCircle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D94F5-FB1B-4D23-9A3F-F3F34E258440}">
      <dsp:nvSpPr>
        <dsp:cNvPr id="0" name=""/>
        <dsp:cNvSpPr/>
      </dsp:nvSpPr>
      <dsp:spPr>
        <a:xfrm>
          <a:off x="0"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E60E4-57FB-4B13-AB6D-E3BBD7D926FE}">
      <dsp:nvSpPr>
        <dsp:cNvPr id="0" name=""/>
        <dsp:cNvSpPr/>
      </dsp:nvSpPr>
      <dsp:spPr>
        <a:xfrm>
          <a:off x="85079" y="84660"/>
          <a:ext cx="677280" cy="677280"/>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42E87-7141-440F-A6C7-3B8A343A28A1}">
      <dsp:nvSpPr>
        <dsp:cNvPr id="0" name=""/>
        <dsp:cNvSpPr/>
      </dsp:nvSpPr>
      <dsp:spPr>
        <a:xfrm>
          <a:off x="718018" y="1237794"/>
          <a:ext cx="3184506"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Aptos" panose="020B0004020202020204" pitchFamily="34" charset="0"/>
            </a:rPr>
            <a:t>FLMI Level 1 Certificate in Insurance Fundamentals:</a:t>
          </a:r>
          <a:endParaRPr lang="en-US" sz="1700" kern="1200" dirty="0">
            <a:latin typeface="Aptos" panose="020B0004020202020204" pitchFamily="34" charset="0"/>
          </a:endParaRPr>
        </a:p>
        <a:p>
          <a:pPr marL="114300" lvl="1" indent="-114300" algn="l" defTabSz="577850">
            <a:lnSpc>
              <a:spcPct val="90000"/>
            </a:lnSpc>
            <a:spcBef>
              <a:spcPct val="0"/>
            </a:spcBef>
            <a:spcAft>
              <a:spcPct val="15000"/>
            </a:spcAft>
            <a:buChar char="•"/>
          </a:pPr>
          <a:r>
            <a:rPr lang="en-US" sz="1300" kern="1200" dirty="0">
              <a:latin typeface="Aptos" panose="020B0004020202020204" pitchFamily="34" charset="0"/>
            </a:rPr>
            <a:t>FLMI Level 1 Certificate in Insurance Fundamentals (LOMA 281 &amp; LOMA 291)</a:t>
          </a:r>
        </a:p>
        <a:p>
          <a:pPr marL="114300" lvl="1" indent="-114300" algn="l" defTabSz="577850">
            <a:lnSpc>
              <a:spcPct val="90000"/>
            </a:lnSpc>
            <a:spcBef>
              <a:spcPct val="0"/>
            </a:spcBef>
            <a:spcAft>
              <a:spcPct val="15000"/>
            </a:spcAft>
            <a:buChar char="•"/>
          </a:pPr>
          <a:r>
            <a:rPr lang="en-US" sz="1300" kern="1200" dirty="0">
              <a:latin typeface="Aptos" panose="020B0004020202020204" pitchFamily="34" charset="0"/>
            </a:rPr>
            <a:t>Insurance Immersion</a:t>
          </a:r>
        </a:p>
        <a:p>
          <a:pPr marL="0" lvl="0" indent="0" algn="l" defTabSz="755650">
            <a:lnSpc>
              <a:spcPct val="90000"/>
            </a:lnSpc>
            <a:spcBef>
              <a:spcPct val="0"/>
            </a:spcBef>
            <a:spcAft>
              <a:spcPct val="35000"/>
            </a:spcAft>
            <a:buNone/>
          </a:pPr>
          <a:r>
            <a:rPr lang="en-US" sz="1700" b="1" kern="1200" dirty="0">
              <a:latin typeface="Aptos" panose="020B0004020202020204" pitchFamily="34" charset="0"/>
            </a:rPr>
            <a:t>Certificate Programs:</a:t>
          </a:r>
        </a:p>
        <a:p>
          <a:pPr marL="114300" lvl="1" indent="-114300" algn="l" defTabSz="577850">
            <a:lnSpc>
              <a:spcPct val="90000"/>
            </a:lnSpc>
            <a:spcBef>
              <a:spcPct val="0"/>
            </a:spcBef>
            <a:spcAft>
              <a:spcPct val="15000"/>
            </a:spcAft>
            <a:buChar char="•"/>
          </a:pPr>
          <a:r>
            <a:rPr lang="en-US" sz="1300" kern="1200" dirty="0">
              <a:latin typeface="Aptos" panose="020B0004020202020204" pitchFamily="34" charset="0"/>
            </a:rPr>
            <a:t>Certificate in Retirement Essentials</a:t>
          </a:r>
        </a:p>
        <a:p>
          <a:pPr marL="114300" lvl="1" indent="-114300" algn="l" defTabSz="577850">
            <a:lnSpc>
              <a:spcPct val="90000"/>
            </a:lnSpc>
            <a:spcBef>
              <a:spcPct val="0"/>
            </a:spcBef>
            <a:spcAft>
              <a:spcPct val="15000"/>
            </a:spcAft>
            <a:buChar char="•"/>
          </a:pPr>
          <a:r>
            <a:rPr lang="en-US" sz="1300" kern="1200" dirty="0">
              <a:latin typeface="Aptos" panose="020B0004020202020204" pitchFamily="34" charset="0"/>
            </a:rPr>
            <a:t>Certificate in Regulatory Compliance</a:t>
          </a:r>
        </a:p>
        <a:p>
          <a:pPr marL="114300" lvl="1" indent="-114300" algn="l" defTabSz="577850">
            <a:lnSpc>
              <a:spcPct val="90000"/>
            </a:lnSpc>
            <a:spcBef>
              <a:spcPct val="0"/>
            </a:spcBef>
            <a:spcAft>
              <a:spcPct val="15000"/>
            </a:spcAft>
            <a:buChar char="•"/>
          </a:pPr>
          <a:r>
            <a:rPr lang="en-US" sz="1300" kern="1200" dirty="0">
              <a:latin typeface="Aptos" panose="020B0004020202020204" pitchFamily="34" charset="0"/>
            </a:rPr>
            <a:t>Certificate in Customer Experience Essentials</a:t>
          </a:r>
        </a:p>
        <a:p>
          <a:pPr marL="0" lvl="0" indent="0" algn="l" defTabSz="755650">
            <a:lnSpc>
              <a:spcPct val="90000"/>
            </a:lnSpc>
            <a:spcBef>
              <a:spcPct val="0"/>
            </a:spcBef>
            <a:spcAft>
              <a:spcPct val="35000"/>
            </a:spcAft>
            <a:buNone/>
          </a:pPr>
          <a:r>
            <a:rPr lang="en-US" sz="1700" b="1" kern="1200" dirty="0">
              <a:latin typeface="Aptos" panose="020B0004020202020204" pitchFamily="34" charset="0"/>
            </a:rPr>
            <a:t>Facilitated Learning Programs:</a:t>
          </a:r>
        </a:p>
        <a:p>
          <a:pPr marL="114300" lvl="1" indent="-114300" algn="l" defTabSz="577850">
            <a:lnSpc>
              <a:spcPct val="90000"/>
            </a:lnSpc>
            <a:spcBef>
              <a:spcPct val="0"/>
            </a:spcBef>
            <a:spcAft>
              <a:spcPct val="15000"/>
            </a:spcAft>
            <a:buChar char="•"/>
          </a:pPr>
          <a:r>
            <a:rPr lang="en-US" sz="1300" kern="1200" dirty="0">
              <a:latin typeface="Aptos" panose="020B0004020202020204" pitchFamily="34" charset="0"/>
            </a:rPr>
            <a:t>Executive Immersion</a:t>
          </a:r>
        </a:p>
        <a:p>
          <a:pPr marL="0" lvl="0" indent="0" algn="l" defTabSz="755650">
            <a:lnSpc>
              <a:spcPct val="90000"/>
            </a:lnSpc>
            <a:spcBef>
              <a:spcPct val="0"/>
            </a:spcBef>
            <a:spcAft>
              <a:spcPct val="35000"/>
            </a:spcAft>
            <a:buNone/>
          </a:pPr>
          <a:r>
            <a:rPr lang="en-US" sz="1700" b="1" kern="1200" dirty="0">
              <a:latin typeface="Aptos" panose="020B0004020202020204" pitchFamily="34" charset="0"/>
            </a:rPr>
            <a:t>Industry Advantage</a:t>
          </a:r>
        </a:p>
      </dsp:txBody>
      <dsp:txXfrm>
        <a:off x="718018" y="1237794"/>
        <a:ext cx="3184506" cy="3562778"/>
      </dsp:txXfrm>
    </dsp:sp>
    <dsp:sp modelId="{C39E2B1D-F85B-43FE-9FF5-B28934EB668B}">
      <dsp:nvSpPr>
        <dsp:cNvPr id="0" name=""/>
        <dsp:cNvSpPr/>
      </dsp:nvSpPr>
      <dsp:spPr>
        <a:xfrm>
          <a:off x="1023395" y="0"/>
          <a:ext cx="2504527"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marL="0" lvl="0" indent="0" algn="ctr" defTabSz="1022350">
            <a:lnSpc>
              <a:spcPct val="90000"/>
            </a:lnSpc>
            <a:spcBef>
              <a:spcPct val="0"/>
            </a:spcBef>
            <a:spcAft>
              <a:spcPct val="35000"/>
            </a:spcAft>
            <a:buNone/>
          </a:pPr>
          <a:r>
            <a:rPr lang="en-US" sz="2300" b="1" kern="1200" dirty="0">
              <a:solidFill>
                <a:schemeClr val="tx2"/>
              </a:solidFill>
              <a:latin typeface="Aptos" panose="020B0004020202020204" pitchFamily="34" charset="0"/>
            </a:rPr>
            <a:t>Accelerate Impact Suite</a:t>
          </a:r>
        </a:p>
      </dsp:txBody>
      <dsp:txXfrm>
        <a:off x="1023395" y="0"/>
        <a:ext cx="2504527" cy="846600"/>
      </dsp:txXfrm>
    </dsp:sp>
    <dsp:sp modelId="{E6B7528C-D5D3-453B-AA5C-8E6C8ECDA6BC}">
      <dsp:nvSpPr>
        <dsp:cNvPr id="0" name=""/>
        <dsp:cNvSpPr/>
      </dsp:nvSpPr>
      <dsp:spPr>
        <a:xfrm>
          <a:off x="4044288"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FF3B0-2CAA-494F-94A0-8C6D763A0B83}">
      <dsp:nvSpPr>
        <dsp:cNvPr id="0" name=""/>
        <dsp:cNvSpPr/>
      </dsp:nvSpPr>
      <dsp:spPr>
        <a:xfrm>
          <a:off x="4128948" y="84660"/>
          <a:ext cx="677280" cy="677280"/>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FA48C-F738-4500-B349-C4C6A89E98C2}">
      <dsp:nvSpPr>
        <dsp:cNvPr id="0" name=""/>
        <dsp:cNvSpPr/>
      </dsp:nvSpPr>
      <dsp:spPr>
        <a:xfrm>
          <a:off x="4993155" y="1086411"/>
          <a:ext cx="2504527"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endParaRPr lang="en-US" sz="1200" kern="1200" dirty="0">
            <a:solidFill>
              <a:srgbClr val="000000">
                <a:hueOff val="0"/>
                <a:satOff val="0"/>
                <a:lumOff val="0"/>
                <a:alphaOff val="0"/>
              </a:srgbClr>
            </a:solidFill>
            <a:latin typeface="Arial" panose="020B0604020202020204"/>
            <a:ea typeface="+mn-ea"/>
            <a:cs typeface="+mn-cs"/>
          </a:endParaRPr>
        </a:p>
        <a:p>
          <a:pPr marL="114300" lvl="1" indent="-114300" algn="l" defTabSz="533400">
            <a:lnSpc>
              <a:spcPct val="90000"/>
            </a:lnSpc>
            <a:spcBef>
              <a:spcPct val="0"/>
            </a:spcBef>
            <a:spcAft>
              <a:spcPct val="15000"/>
            </a:spcAft>
            <a:buFont typeface="Arial" panose="020B0604020202020204" pitchFamily="34" charset="0"/>
            <a:buNone/>
          </a:pPr>
          <a:r>
            <a:rPr lang="en-US" sz="1400" b="1" kern="1200" dirty="0">
              <a:latin typeface="Aptos" panose="020B0004020202020204" pitchFamily="34" charset="0"/>
            </a:rPr>
            <a:t>Designation Programs:</a:t>
          </a:r>
          <a:endParaRPr lang="en-US" sz="1400" kern="1200" dirty="0">
            <a:solidFill>
              <a:srgbClr val="000000">
                <a:hueOff val="0"/>
                <a:satOff val="0"/>
                <a:lumOff val="0"/>
                <a:alphaOff val="0"/>
              </a:srgbClr>
            </a:solidFill>
            <a:latin typeface="Aptos" panose="020B0004020202020204" pitchFamily="34" charset="0"/>
            <a:ea typeface="+mn-ea"/>
            <a:cs typeface="+mn-cs"/>
          </a:endParaRPr>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latin typeface="Aptos" panose="020B0004020202020204" pitchFamily="34" charset="0"/>
            </a:rPr>
            <a:t>Associate, Life Management </a:t>
          </a:r>
          <a:r>
            <a:rPr lang="en-US" sz="1400" kern="1200" dirty="0">
              <a:solidFill>
                <a:srgbClr val="000000">
                  <a:hueOff val="0"/>
                  <a:satOff val="0"/>
                  <a:lumOff val="0"/>
                  <a:alphaOff val="0"/>
                </a:srgbClr>
              </a:solidFill>
              <a:latin typeface="Aptos" panose="020B0004020202020204" pitchFamily="34" charset="0"/>
              <a:ea typeface="+mn-ea"/>
              <a:cs typeface="+mn-cs"/>
            </a:rPr>
            <a:t>Institute</a:t>
          </a:r>
          <a:endParaRPr lang="en-US" sz="1400" kern="1200" dirty="0">
            <a:latin typeface="Aptos" panose="020B00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ptos" panose="020B0004020202020204" pitchFamily="34" charset="0"/>
              <a:ea typeface="+mn-ea"/>
              <a:cs typeface="+mn-cs"/>
            </a:rPr>
            <a:t>Associate, Insurance Regulatory Compliance</a:t>
          </a:r>
          <a:endParaRPr lang="en-US" sz="1400" kern="1200" dirty="0">
            <a:latin typeface="Aptos" panose="020B00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400" kern="1200" dirty="0">
              <a:solidFill>
                <a:srgbClr val="000000">
                  <a:hueOff val="0"/>
                  <a:satOff val="0"/>
                  <a:lumOff val="0"/>
                  <a:alphaOff val="0"/>
                </a:srgbClr>
              </a:solidFill>
              <a:latin typeface="Aptos" panose="020B0004020202020204" pitchFamily="34" charset="0"/>
              <a:ea typeface="+mn-ea"/>
              <a:cs typeface="+mn-cs"/>
            </a:rPr>
            <a:t>Fellow, Life Management Institute</a:t>
          </a:r>
          <a:endParaRPr lang="en-US" sz="1400" kern="1200" dirty="0">
            <a:latin typeface="Aptos" panose="020B0004020202020204" pitchFamily="34" charset="0"/>
          </a:endParaRPr>
        </a:p>
        <a:p>
          <a:pPr marL="114300" lvl="1" indent="-114300" algn="l" defTabSz="533400">
            <a:lnSpc>
              <a:spcPct val="90000"/>
            </a:lnSpc>
            <a:spcBef>
              <a:spcPct val="0"/>
            </a:spcBef>
            <a:spcAft>
              <a:spcPct val="15000"/>
            </a:spcAft>
            <a:buFont typeface="Arial" panose="020B0604020202020204" pitchFamily="34" charset="0"/>
            <a:buNone/>
          </a:pPr>
          <a:r>
            <a:rPr lang="en-US" sz="1400" kern="1200" dirty="0">
              <a:solidFill>
                <a:srgbClr val="000000">
                  <a:hueOff val="0"/>
                  <a:satOff val="0"/>
                  <a:lumOff val="0"/>
                  <a:alphaOff val="0"/>
                </a:srgbClr>
              </a:solidFill>
              <a:latin typeface="Aptos" panose="020B0004020202020204" pitchFamily="34" charset="0"/>
              <a:ea typeface="+mn-ea"/>
              <a:cs typeface="+mn-cs"/>
            </a:rPr>
            <a:t>Finance for Insurance Professionals</a:t>
          </a:r>
        </a:p>
        <a:p>
          <a:pPr marL="114300" lvl="1" indent="-114300" algn="l" defTabSz="533400">
            <a:lnSpc>
              <a:spcPct val="90000"/>
            </a:lnSpc>
            <a:spcBef>
              <a:spcPct val="0"/>
            </a:spcBef>
            <a:spcAft>
              <a:spcPct val="15000"/>
            </a:spcAft>
            <a:buFont typeface="Arial" panose="020B0604020202020204" pitchFamily="34" charset="0"/>
            <a:buNone/>
          </a:pPr>
          <a:r>
            <a:rPr lang="en-US" sz="1400" kern="1200" dirty="0">
              <a:solidFill>
                <a:srgbClr val="000000">
                  <a:hueOff val="0"/>
                  <a:satOff val="0"/>
                  <a:lumOff val="0"/>
                  <a:alphaOff val="0"/>
                </a:srgbClr>
              </a:solidFill>
              <a:latin typeface="Aptos" panose="020B0004020202020204" pitchFamily="34" charset="0"/>
              <a:ea typeface="+mn-ea"/>
              <a:cs typeface="+mn-cs"/>
            </a:rPr>
            <a:t>Insurance Immersion</a:t>
          </a:r>
        </a:p>
        <a:p>
          <a:pPr marL="114300" lvl="1" indent="-114300" algn="l" defTabSz="533400">
            <a:lnSpc>
              <a:spcPct val="90000"/>
            </a:lnSpc>
            <a:spcBef>
              <a:spcPct val="0"/>
            </a:spcBef>
            <a:spcAft>
              <a:spcPct val="15000"/>
            </a:spcAft>
            <a:buNone/>
          </a:pPr>
          <a:r>
            <a:rPr lang="en-US" sz="1400" b="1" kern="1200" dirty="0">
              <a:latin typeface="Aptos" panose="020B0004020202020204" pitchFamily="34" charset="0"/>
            </a:rPr>
            <a:t>Industry Advantage</a:t>
          </a:r>
          <a:endParaRPr lang="en-US" sz="1400" b="1" kern="1200" dirty="0">
            <a:solidFill>
              <a:srgbClr val="000000">
                <a:hueOff val="0"/>
                <a:satOff val="0"/>
                <a:lumOff val="0"/>
                <a:alphaOff val="0"/>
              </a:srgbClr>
            </a:solidFill>
            <a:latin typeface="Aptos" panose="020B0004020202020204" pitchFamily="34" charset="0"/>
            <a:ea typeface="+mn-ea"/>
            <a:cs typeface="+mn-cs"/>
          </a:endParaRPr>
        </a:p>
      </dsp:txBody>
      <dsp:txXfrm>
        <a:off x="4993155" y="1086411"/>
        <a:ext cx="2504527" cy="3562778"/>
      </dsp:txXfrm>
    </dsp:sp>
    <dsp:sp modelId="{7B20D6E0-8BAD-4E3F-8FD4-0782031B95A4}">
      <dsp:nvSpPr>
        <dsp:cNvPr id="0" name=""/>
        <dsp:cNvSpPr/>
      </dsp:nvSpPr>
      <dsp:spPr>
        <a:xfrm>
          <a:off x="5067264" y="0"/>
          <a:ext cx="2504527"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marL="0" lvl="0" indent="0" algn="ctr" defTabSz="1022350">
            <a:lnSpc>
              <a:spcPct val="90000"/>
            </a:lnSpc>
            <a:spcBef>
              <a:spcPct val="0"/>
            </a:spcBef>
            <a:spcAft>
              <a:spcPct val="35000"/>
            </a:spcAft>
            <a:buNone/>
          </a:pPr>
          <a:r>
            <a:rPr lang="en-US" sz="2300" b="1" kern="1200" dirty="0">
              <a:solidFill>
                <a:schemeClr val="tx2"/>
              </a:solidFill>
              <a:latin typeface="Aptos" panose="020B0004020202020204" pitchFamily="34" charset="0"/>
            </a:rPr>
            <a:t>Talent Mobility Suite</a:t>
          </a:r>
          <a:r>
            <a:rPr lang="en-US" sz="2300" kern="1200" dirty="0"/>
            <a:t>	</a:t>
          </a:r>
        </a:p>
      </dsp:txBody>
      <dsp:txXfrm>
        <a:off x="5067264" y="0"/>
        <a:ext cx="2504527" cy="846600"/>
      </dsp:txXfrm>
    </dsp:sp>
    <dsp:sp modelId="{68A82D13-93A7-4C37-A958-E2D3DE23FCC9}">
      <dsp:nvSpPr>
        <dsp:cNvPr id="0" name=""/>
        <dsp:cNvSpPr/>
      </dsp:nvSpPr>
      <dsp:spPr>
        <a:xfrm>
          <a:off x="7748167" y="0"/>
          <a:ext cx="846600" cy="8466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8800C-C05C-42B5-B263-5E475A52DF1B}">
      <dsp:nvSpPr>
        <dsp:cNvPr id="0" name=""/>
        <dsp:cNvSpPr/>
      </dsp:nvSpPr>
      <dsp:spPr>
        <a:xfrm>
          <a:off x="7832827" y="84660"/>
          <a:ext cx="677280" cy="677280"/>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37F10-4181-4C71-B066-0F94D4DC4C93}">
      <dsp:nvSpPr>
        <dsp:cNvPr id="0" name=""/>
        <dsp:cNvSpPr/>
      </dsp:nvSpPr>
      <dsp:spPr>
        <a:xfrm>
          <a:off x="8754563" y="1039560"/>
          <a:ext cx="2504527" cy="35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ptos" panose="020B0004020202020204" pitchFamily="34" charset="0"/>
            </a:rPr>
            <a:t>Strategic Leadership Experience</a:t>
          </a:r>
        </a:p>
      </dsp:txBody>
      <dsp:txXfrm>
        <a:off x="8754563" y="1039560"/>
        <a:ext cx="2504527" cy="3562778"/>
      </dsp:txXfrm>
    </dsp:sp>
    <dsp:sp modelId="{56910E56-E095-4750-BDD4-33F4AAE74A1E}">
      <dsp:nvSpPr>
        <dsp:cNvPr id="0" name=""/>
        <dsp:cNvSpPr/>
      </dsp:nvSpPr>
      <dsp:spPr>
        <a:xfrm>
          <a:off x="8594373" y="0"/>
          <a:ext cx="2858066" cy="84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marL="0" lvl="0" indent="0" algn="ctr" defTabSz="1022350">
            <a:lnSpc>
              <a:spcPct val="90000"/>
            </a:lnSpc>
            <a:spcBef>
              <a:spcPct val="0"/>
            </a:spcBef>
            <a:spcAft>
              <a:spcPct val="35000"/>
            </a:spcAft>
            <a:buNone/>
          </a:pPr>
          <a:r>
            <a:rPr lang="en-US" sz="2300" b="1" kern="1200" dirty="0">
              <a:solidFill>
                <a:schemeClr val="tx2"/>
              </a:solidFill>
              <a:latin typeface="Aptos" panose="020B0004020202020204" pitchFamily="34" charset="0"/>
            </a:rPr>
            <a:t>Strategic Leadership Experience</a:t>
          </a:r>
        </a:p>
      </dsp:txBody>
      <dsp:txXfrm>
        <a:off x="8594373" y="0"/>
        <a:ext cx="2858066" cy="846600"/>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0.27546</cdr:x>
      <cdr:y>0.35144</cdr:y>
    </cdr:from>
    <cdr:to>
      <cdr:x>0.72398</cdr:x>
      <cdr:y>0.6515</cdr:y>
    </cdr:to>
    <cdr:sp macro="" textlink="">
      <cdr:nvSpPr>
        <cdr:cNvPr id="2" name="TextBox 24"/>
        <cdr:cNvSpPr txBox="1"/>
      </cdr:nvSpPr>
      <cdr:spPr>
        <a:xfrm xmlns:a="http://schemas.openxmlformats.org/drawingml/2006/main">
          <a:off x="476905" y="562673"/>
          <a:ext cx="776524" cy="4804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94%</a:t>
          </a:r>
        </a:p>
      </cdr:txBody>
    </cdr:sp>
  </cdr:relSizeAnchor>
</c:userShapes>
</file>

<file path=ppt/drawings/drawing10.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92%</a:t>
          </a:r>
        </a:p>
      </cdr:txBody>
    </cdr:sp>
  </cdr:relSizeAnchor>
</c:userShapes>
</file>

<file path=ppt/drawings/drawing11.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92%</a:t>
          </a:r>
        </a:p>
      </cdr:txBody>
    </cdr:sp>
  </cdr:relSizeAnchor>
</c:userShapes>
</file>

<file path=ppt/drawings/drawing2.xml><?xml version="1.0" encoding="utf-8"?>
<c:userShapes xmlns:c="http://schemas.openxmlformats.org/drawingml/2006/chart">
  <cdr:relSizeAnchor xmlns:cdr="http://schemas.openxmlformats.org/drawingml/2006/chartDrawing">
    <cdr:from>
      <cdr:x>0.14293</cdr:x>
      <cdr:y>0.32979</cdr:y>
    </cdr:from>
    <cdr:to>
      <cdr:x>0.85706</cdr:x>
      <cdr:y>0.64671</cdr:y>
    </cdr:to>
    <cdr:sp macro="" textlink="">
      <cdr:nvSpPr>
        <cdr:cNvPr id="2" name="TextBox 24"/>
        <cdr:cNvSpPr txBox="1"/>
      </cdr:nvSpPr>
      <cdr:spPr>
        <a:xfrm xmlns:a="http://schemas.openxmlformats.org/drawingml/2006/main">
          <a:off x="232770" y="498717"/>
          <a:ext cx="1162969" cy="4792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93%</a:t>
          </a:r>
        </a:p>
      </cdr:txBody>
    </cdr:sp>
  </cdr:relSizeAnchor>
</c:userShapes>
</file>

<file path=ppt/drawings/drawing3.xml><?xml version="1.0" encoding="utf-8"?>
<c:userShapes xmlns:c="http://schemas.openxmlformats.org/drawingml/2006/chart">
  <cdr:relSizeAnchor xmlns:cdr="http://schemas.openxmlformats.org/drawingml/2006/chartDrawing">
    <cdr:from>
      <cdr:x>0.28587</cdr:x>
      <cdr:y>0.35707</cdr:y>
    </cdr:from>
    <cdr:to>
      <cdr:x>0.71413</cdr:x>
      <cdr:y>0.64293</cdr:y>
    </cdr:to>
    <cdr:sp macro="" textlink="">
      <cdr:nvSpPr>
        <cdr:cNvPr id="2" name="TextBox 24"/>
        <cdr:cNvSpPr txBox="1"/>
      </cdr:nvSpPr>
      <cdr:spPr>
        <a:xfrm xmlns:a="http://schemas.openxmlformats.org/drawingml/2006/main">
          <a:off x="649191" y="583619"/>
          <a:ext cx="972544" cy="4672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94%</a:t>
          </a:r>
        </a:p>
      </cdr:txBody>
    </cdr:sp>
  </cdr:relSizeAnchor>
</c:userShapes>
</file>

<file path=ppt/drawings/drawing4.xml><?xml version="1.0" encoding="utf-8"?>
<c:userShapes xmlns:c="http://schemas.openxmlformats.org/drawingml/2006/chart">
  <cdr:relSizeAnchor xmlns:cdr="http://schemas.openxmlformats.org/drawingml/2006/chartDrawing">
    <cdr:from>
      <cdr:x>0.28587</cdr:x>
      <cdr:y>0.35707</cdr:y>
    </cdr:from>
    <cdr:to>
      <cdr:x>0.71413</cdr:x>
      <cdr:y>0.5802</cdr:y>
    </cdr:to>
    <cdr:sp macro="" textlink="">
      <cdr:nvSpPr>
        <cdr:cNvPr id="2" name="TextBox 24"/>
        <cdr:cNvSpPr txBox="1"/>
      </cdr:nvSpPr>
      <cdr:spPr>
        <a:xfrm xmlns:a="http://schemas.openxmlformats.org/drawingml/2006/main">
          <a:off x="831204" y="738790"/>
          <a:ext cx="124522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95%</a:t>
          </a:r>
        </a:p>
      </cdr:txBody>
    </cdr:sp>
  </cdr:relSizeAnchor>
</c:userShapes>
</file>

<file path=ppt/drawings/drawing5.xml><?xml version="1.0" encoding="utf-8"?>
<c:userShapes xmlns:c="http://schemas.openxmlformats.org/drawingml/2006/chart">
  <cdr:relSizeAnchor xmlns:cdr="http://schemas.openxmlformats.org/drawingml/2006/chartDrawing">
    <cdr:from>
      <cdr:x>0.28587</cdr:x>
      <cdr:y>0.35707</cdr:y>
    </cdr:from>
    <cdr:to>
      <cdr:x>0.71413</cdr:x>
      <cdr:y>0.65648</cdr:y>
    </cdr:to>
    <cdr:sp macro="" textlink="">
      <cdr:nvSpPr>
        <cdr:cNvPr id="2" name="TextBox 24"/>
        <cdr:cNvSpPr txBox="1"/>
      </cdr:nvSpPr>
      <cdr:spPr>
        <a:xfrm xmlns:a="http://schemas.openxmlformats.org/drawingml/2006/main">
          <a:off x="700070" y="550565"/>
          <a:ext cx="104877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98%</a:t>
          </a:r>
        </a:p>
      </cdr:txBody>
    </cdr:sp>
  </cdr:relSizeAnchor>
</c:userShapes>
</file>

<file path=ppt/drawings/drawing6.xml><?xml version="1.0" encoding="utf-8"?>
<c:userShapes xmlns:c="http://schemas.openxmlformats.org/drawingml/2006/chart">
  <cdr:relSizeAnchor xmlns:cdr="http://schemas.openxmlformats.org/drawingml/2006/chartDrawing">
    <cdr:from>
      <cdr:x>0.28587</cdr:x>
      <cdr:y>0.35707</cdr:y>
    </cdr:from>
    <cdr:to>
      <cdr:x>0.71413</cdr:x>
      <cdr:y>0.6521</cdr:y>
    </cdr:to>
    <cdr:sp macro="" textlink="">
      <cdr:nvSpPr>
        <cdr:cNvPr id="2" name="TextBox 24"/>
        <cdr:cNvSpPr txBox="1"/>
      </cdr:nvSpPr>
      <cdr:spPr>
        <a:xfrm xmlns:a="http://schemas.openxmlformats.org/drawingml/2006/main">
          <a:off x="556799" y="558745"/>
          <a:ext cx="83413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93%</a:t>
          </a:r>
        </a:p>
      </cdr:txBody>
    </cdr:sp>
  </cdr:relSizeAnchor>
</c:userShapes>
</file>

<file path=ppt/drawings/drawing7.xml><?xml version="1.0" encoding="utf-8"?>
<c:userShapes xmlns:c="http://schemas.openxmlformats.org/drawingml/2006/chart">
  <cdr:relSizeAnchor xmlns:cdr="http://schemas.openxmlformats.org/drawingml/2006/chartDrawing">
    <cdr:from>
      <cdr:x>0.14293</cdr:x>
      <cdr:y>0.32979</cdr:y>
    </cdr:from>
    <cdr:to>
      <cdr:x>0.85706</cdr:x>
      <cdr:y>0.64671</cdr:y>
    </cdr:to>
    <cdr:sp macro="" textlink="">
      <cdr:nvSpPr>
        <cdr:cNvPr id="2" name="TextBox 24"/>
        <cdr:cNvSpPr txBox="1"/>
      </cdr:nvSpPr>
      <cdr:spPr>
        <a:xfrm xmlns:a="http://schemas.openxmlformats.org/drawingml/2006/main">
          <a:off x="232770" y="498717"/>
          <a:ext cx="1162969" cy="4792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93%</a:t>
          </a:r>
        </a:p>
      </cdr:txBody>
    </cdr:sp>
  </cdr:relSizeAnchor>
</c:userShapes>
</file>

<file path=ppt/drawings/drawing8.xml><?xml version="1.0" encoding="utf-8"?>
<c:userShapes xmlns:c="http://schemas.openxmlformats.org/drawingml/2006/chart">
  <cdr:relSizeAnchor xmlns:cdr="http://schemas.openxmlformats.org/drawingml/2006/chartDrawing">
    <cdr:from>
      <cdr:x>0.14293</cdr:x>
      <cdr:y>0.32979</cdr:y>
    </cdr:from>
    <cdr:to>
      <cdr:x>0.85706</cdr:x>
      <cdr:y>0.6323</cdr:y>
    </cdr:to>
    <cdr:sp macro="" textlink="">
      <cdr:nvSpPr>
        <cdr:cNvPr id="2" name="TextBox 24"/>
        <cdr:cNvSpPr txBox="1"/>
      </cdr:nvSpPr>
      <cdr:spPr>
        <a:xfrm xmlns:a="http://schemas.openxmlformats.org/drawingml/2006/main">
          <a:off x="218983" y="469739"/>
          <a:ext cx="109411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b="1" dirty="0"/>
            <a:t>96%</a:t>
          </a:r>
        </a:p>
      </cdr:txBody>
    </cdr:sp>
  </cdr:relSizeAnchor>
</c:userShapes>
</file>

<file path=ppt/drawings/drawing9.xml><?xml version="1.0" encoding="utf-8"?>
<c:userShapes xmlns:c="http://schemas.openxmlformats.org/drawingml/2006/chart">
  <cdr:relSizeAnchor xmlns:cdr="http://schemas.openxmlformats.org/drawingml/2006/chartDrawing">
    <cdr:from>
      <cdr:x>0.14293</cdr:x>
      <cdr:y>0.43224</cdr:y>
    </cdr:from>
    <cdr:to>
      <cdr:x>0.85706</cdr:x>
      <cdr:y>0.56775</cdr:y>
    </cdr:to>
    <cdr:sp macro="" textlink="">
      <cdr:nvSpPr>
        <cdr:cNvPr id="2" name="TextBox 24"/>
        <cdr:cNvSpPr txBox="1"/>
      </cdr:nvSpPr>
      <cdr:spPr>
        <a:xfrm xmlns:a="http://schemas.openxmlformats.org/drawingml/2006/main">
          <a:off x="570683" y="1472599"/>
          <a:ext cx="285124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latin typeface="Aptos" panose="020B0004020202020204" pitchFamily="34" charset="0"/>
            </a:rPr>
            <a:t>75%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6/2/2025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6/2/2025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allup.com/workplace/646538/employee-turnover-preventable-often-ignored.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73738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115285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The unique elements of a life insurer's financial operations and strategy are complex and difficult to understand, even for successful leaders.</a:t>
            </a:r>
          </a:p>
          <a:p>
            <a:pPr algn="l"/>
            <a:endParaRPr lang="en-US" b="0" i="0" dirty="0">
              <a:solidFill>
                <a:srgbClr val="35424A"/>
              </a:solidFill>
              <a:effectLst/>
              <a:latin typeface="Open Sans" panose="020B0606030504020204" pitchFamily="34" charset="0"/>
            </a:endParaRPr>
          </a:p>
          <a:p>
            <a:pPr algn="l"/>
            <a:r>
              <a:rPr lang="en-US" b="0" i="1" dirty="0">
                <a:solidFill>
                  <a:srgbClr val="35424A"/>
                </a:solidFill>
                <a:effectLst/>
                <a:latin typeface="Open Sans" panose="020B0606030504020204" pitchFamily="34" charset="0"/>
              </a:rPr>
              <a:t>Finance for Insurance Leaders</a:t>
            </a:r>
            <a:r>
              <a:rPr lang="en-US" b="0" i="0" dirty="0">
                <a:solidFill>
                  <a:srgbClr val="35424A"/>
                </a:solidFill>
                <a:effectLst/>
                <a:latin typeface="Open Sans" panose="020B0606030504020204" pitchFamily="34" charset="0"/>
              </a:rPr>
              <a:t> provides non-financial leaders at life insurance companies with an understanding of the unique aspects of financial management in the industry. Our dynamic instructor — an expert in insurance finance — comes to your location and engages groups of 10-25 leaders in meaningful, relevant discussion. An open-enrollment session is also available.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LOMA’s Strategic Leadership Experience (nomination only) improves your bench strength and prepares the next generation of leaders</a:t>
            </a:r>
            <a:endParaRPr lang="en-US" sz="1200" b="0" dirty="0">
              <a:solidFill>
                <a:schemeClr val="tx1"/>
              </a:solidFill>
            </a:endParaRPr>
          </a:p>
          <a:p>
            <a:endParaRPr lang="en-US" dirty="0"/>
          </a:p>
          <a:p>
            <a:r>
              <a:rPr lang="en-US" b="1" dirty="0"/>
              <a:t>Proposed</a:t>
            </a:r>
            <a:r>
              <a:rPr lang="en-US" b="1" baseline="0" dirty="0"/>
              <a:t> language for Strategic Leadership Experience:</a:t>
            </a:r>
          </a:p>
          <a:p>
            <a:r>
              <a:rPr lang="en-US" sz="1200" b="0" i="0" kern="1200" dirty="0">
                <a:solidFill>
                  <a:schemeClr val="tx1"/>
                </a:solidFill>
                <a:effectLst/>
                <a:latin typeface="+mn-lt"/>
                <a:ea typeface="+mn-ea"/>
                <a:cs typeface="+mn-cs"/>
              </a:rPr>
              <a:t>Developed in partnership with Wharton Executive Education and our member companies, the </a:t>
            </a:r>
            <a:r>
              <a:rPr lang="en-US" sz="1200" b="0" i="1" kern="1200" dirty="0">
                <a:solidFill>
                  <a:schemeClr val="tx1"/>
                </a:solidFill>
                <a:effectLst/>
                <a:latin typeface="+mn-lt"/>
                <a:ea typeface="+mn-ea"/>
                <a:cs typeface="+mn-cs"/>
              </a:rPr>
              <a:t>Strategic Leadership Experience</a:t>
            </a:r>
            <a:r>
              <a:rPr lang="en-US" sz="1200" b="0" i="0" kern="1200" dirty="0">
                <a:solidFill>
                  <a:schemeClr val="tx1"/>
                </a:solidFill>
                <a:effectLst/>
                <a:latin typeface="+mn-lt"/>
                <a:ea typeface="+mn-ea"/>
                <a:cs typeface="+mn-cs"/>
              </a:rPr>
              <a:t> focuses exclusively on top-of-mind issues facing our industry today — including key industry trends, critical thinking and decision-making, operational excellence, and mergers &amp; acquisitions.</a:t>
            </a:r>
          </a:p>
          <a:p>
            <a:r>
              <a:rPr lang="en-US" sz="1200" b="0" i="0" kern="1200" dirty="0">
                <a:solidFill>
                  <a:schemeClr val="tx1"/>
                </a:solidFill>
                <a:effectLst/>
                <a:latin typeface="+mn-lt"/>
                <a:ea typeface="+mn-ea"/>
                <a:cs typeface="+mn-cs"/>
              </a:rPr>
              <a:t>This nomination-only program will equip senior leaders with the knowledge and skills needed to continue to transform the annuity, life insurance, retirement, and workplace benefits industries. </a:t>
            </a:r>
          </a:p>
          <a:p>
            <a:r>
              <a:rPr lang="en-US" dirty="0"/>
              <a:t>Reach out to</a:t>
            </a:r>
            <a:r>
              <a:rPr lang="en-US" baseline="0" dirty="0"/>
              <a:t> Janet Castricum, LLIF, Director of Executive Development, at jcastricum@limra.com for more information.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16</a:t>
            </a:fld>
            <a:endParaRPr lang="en-US"/>
          </a:p>
        </p:txBody>
      </p:sp>
    </p:spTree>
    <p:extLst>
      <p:ext uri="{BB962C8B-B14F-4D97-AF65-F5344CB8AC3E}">
        <p14:creationId xmlns:p14="http://schemas.microsoft.com/office/powerpoint/2010/main" val="70388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17</a:t>
            </a:fld>
            <a:endParaRPr lang="en-US" dirty="0"/>
          </a:p>
        </p:txBody>
      </p:sp>
    </p:spTree>
    <p:extLst>
      <p:ext uri="{BB962C8B-B14F-4D97-AF65-F5344CB8AC3E}">
        <p14:creationId xmlns:p14="http://schemas.microsoft.com/office/powerpoint/2010/main" val="105254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230882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purpose is to advance the industry by empowering our members through insights, connections, knowledge and solutions. </a:t>
            </a:r>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20</a:t>
            </a:fld>
            <a:endParaRPr lang="en-US" dirty="0"/>
          </a:p>
        </p:txBody>
      </p:sp>
    </p:spTree>
    <p:extLst>
      <p:ext uri="{BB962C8B-B14F-4D97-AF65-F5344CB8AC3E}">
        <p14:creationId xmlns:p14="http://schemas.microsoft.com/office/powerpoint/2010/main" val="60404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8AED4EE-C9DA-462C-B712-3D4638B353E0}" type="slidenum">
              <a:rPr lang="en-US" smtClean="0"/>
              <a:t>21</a:t>
            </a:fld>
            <a:endParaRPr lang="en-US" dirty="0"/>
          </a:p>
        </p:txBody>
      </p:sp>
      <p:sp>
        <p:nvSpPr>
          <p:cNvPr id="5" name="Notes Placeholder 4"/>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endParaRPr lang="en-US" sz="1200" b="1" i="1" dirty="0">
              <a:solidFill>
                <a:schemeClr val="tx2"/>
              </a:solidFill>
            </a:endParaRPr>
          </a:p>
        </p:txBody>
      </p:sp>
    </p:spTree>
    <p:extLst>
      <p:ext uri="{BB962C8B-B14F-4D97-AF65-F5344CB8AC3E}">
        <p14:creationId xmlns:p14="http://schemas.microsoft.com/office/powerpoint/2010/main" val="87278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22</a:t>
            </a:fld>
            <a:endParaRPr lang="en-US" dirty="0"/>
          </a:p>
        </p:txBody>
      </p:sp>
    </p:spTree>
    <p:extLst>
      <p:ext uri="{BB962C8B-B14F-4D97-AF65-F5344CB8AC3E}">
        <p14:creationId xmlns:p14="http://schemas.microsoft.com/office/powerpoint/2010/main" val="353939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66666"/>
                </a:solidFill>
                <a:latin typeface="Source Sans Pro"/>
              </a:rPr>
              <a:t>According to the U.S. Census Bureau, the 65-and-older population will almost double over the next 30 years, reaching 88 million by 2050. Workforces are aging quickly, and the insurance industry in particular is especially affected by this.</a:t>
            </a:r>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23</a:t>
            </a:fld>
            <a:endParaRPr lang="en-US" dirty="0"/>
          </a:p>
        </p:txBody>
      </p:sp>
    </p:spTree>
    <p:extLst>
      <p:ext uri="{BB962C8B-B14F-4D97-AF65-F5344CB8AC3E}">
        <p14:creationId xmlns:p14="http://schemas.microsoft.com/office/powerpoint/2010/main" val="362176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those leaders indicating that they had direct reports who have taken LOMA education, 84% have themselves earned a LOMA certificate or designation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90% of employees reporting to leaders who do </a:t>
            </a:r>
            <a:r>
              <a:rPr lang="en-US" sz="1200" i="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have a LOMA certificate or designation have </a:t>
            </a:r>
            <a:r>
              <a:rPr lang="en-US" sz="1200" i="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taken LOMA education (alternate wording, only 10% of employees whose managers have not taken LOMA education enroll in LOMA education themselves)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49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According to </a:t>
            </a:r>
            <a:r>
              <a:rPr lang="en-US" sz="1800" u="sng"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3"/>
              </a:rPr>
              <a:t>a Gallup measure</a:t>
            </a:r>
            <a:r>
              <a:rPr lang="en-US"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51 percent of U.S. workers are “watching for or actively seeking” a new position. Gallup suggests it costs approximately 200 percent of leaders’/managers’ salary to replace them. For technical professionals, the cost is 80 percent, and for frontline employees, it is 40 percent. On a positive note, some turnover can be “highly preventable.” Forty-two percent of those who voluntarily left their job within the last year say their manager or employer could have “done something” to keep them from walking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D6F12-64FC-490E-8EB3-0A41227B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933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28</a:t>
            </a:fld>
            <a:endParaRPr lang="en-US" dirty="0"/>
          </a:p>
        </p:txBody>
      </p:sp>
    </p:spTree>
    <p:extLst>
      <p:ext uri="{BB962C8B-B14F-4D97-AF65-F5344CB8AC3E}">
        <p14:creationId xmlns:p14="http://schemas.microsoft.com/office/powerpoint/2010/main" val="1052544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21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4"/>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endParaRPr lang="en-US" sz="1200" b="0" i="0" dirty="0">
              <a:solidFill>
                <a:schemeClr val="tx2"/>
              </a:solidFill>
            </a:endParaRPr>
          </a:p>
          <a:p>
            <a:pPr marL="0" indent="0">
              <a:buFont typeface="Arial" panose="020B0604020202020204" pitchFamily="34" charset="0"/>
              <a:buNone/>
            </a:pPr>
            <a:endParaRPr lang="en-US" sz="1200" b="0" i="0" dirty="0">
              <a:solidFill>
                <a:schemeClr val="tx2"/>
              </a:solidFill>
            </a:endParaRPr>
          </a:p>
        </p:txBody>
      </p:sp>
    </p:spTree>
    <p:extLst>
      <p:ext uri="{BB962C8B-B14F-4D97-AF65-F5344CB8AC3E}">
        <p14:creationId xmlns:p14="http://schemas.microsoft.com/office/powerpoint/2010/main" val="363230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LOMA Member Survey, 94% of members rate Insurance Immersion among the most valuable programs we offer. Since it’s inception, more than 6,000 people at over 100 companies have attended Insurance Immersion.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Designed for top performers who need to quickly understand the life insurance business,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Insurance Immersion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offers over 14 hours of dynamic, instructor-led content. Learners discuss and apply what they learn in small group activities, ask questions to clarify ideas, and relate answers to their specific roles.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Expert instructors provide a clear and concise overview of: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Industry trends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insurance products and operations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insurers make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077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Insurance Immersion program has had overwhelmingly positive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share a client success story from Western &amp; Southern Financial Group. Since 2015, Western &amp; Southern has provided the Insurance Immersion program to 475 associates (stat updated July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 </a:t>
            </a:r>
            <a:r>
              <a:rPr lang="en-US" dirty="0" err="1"/>
              <a:t>Swensgard</a:t>
            </a:r>
            <a:r>
              <a:rPr lang="en-US" dirty="0"/>
              <a:t>, AVP Talent stated “Immersion helps us upskill our associates, which ultimately helps improve their engagement, which in turn helps us retain top talent. Employees can navigate their roles more readily and have an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72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Immersion is available to a variety of audiences. </a:t>
            </a:r>
          </a:p>
          <a:p>
            <a:r>
              <a:rPr lang="en-US" dirty="0"/>
              <a:t>Since 2008, </a:t>
            </a:r>
            <a:r>
              <a:rPr lang="en-US" b="1" dirty="0"/>
              <a:t>Insurance Immersion </a:t>
            </a:r>
            <a:r>
              <a:rPr lang="en-US" dirty="0"/>
              <a:t>has helped industry professionals quickly learn about the key concepts of life insurance products and company operations. This program is delivered live, either in-person or virtually via LOMA’s Adobe Connect virtual classroom. We offer open-enrollment public sessions 2-4 times per year as well as company-specific or private sessions. This program is great for newly recruited professionals who need to learn about the industry quickly, emerging leaders who need a broader perspective of the business, and skilled professionals with roles expanding beyond a single business unit. </a:t>
            </a:r>
          </a:p>
          <a:p>
            <a:endParaRPr lang="en-US" dirty="0"/>
          </a:p>
          <a:p>
            <a:r>
              <a:rPr lang="en-US" b="1" dirty="0"/>
              <a:t>Executive Immersion </a:t>
            </a:r>
            <a:r>
              <a:rPr lang="en-US" dirty="0"/>
              <a:t>expedites industry onboarding for executives. This 1:1 program is great for individual executives, small groups of executives, or Board of Directors. Leaders get to ask questions and discuss which course topics they’d like to focus on with a knowledgeable instructor. Executive Immersion offers 6 hours of instructions either in-person or virtually via Webex.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351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36</a:t>
            </a:fld>
            <a:endParaRPr lang="en-US" dirty="0"/>
          </a:p>
        </p:txBody>
      </p:sp>
    </p:spTree>
    <p:extLst>
      <p:ext uri="{BB962C8B-B14F-4D97-AF65-F5344CB8AC3E}">
        <p14:creationId xmlns:p14="http://schemas.microsoft.com/office/powerpoint/2010/main" val="2175934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program feedback.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87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Schedule a meeting with LOMA’s Member Solutions Director and our Facilitated Learning Team to discuss the various options.  </a:t>
            </a:r>
          </a:p>
          <a:p>
            <a:pPr marL="742950" lvl="1" indent="-285750">
              <a:buFont typeface="Arial" panose="020B0604020202020204" pitchFamily="34" charset="0"/>
              <a:buChar char="•"/>
            </a:pPr>
            <a:r>
              <a:rPr lang="en-US" dirty="0"/>
              <a:t>Who to include</a:t>
            </a:r>
          </a:p>
          <a:p>
            <a:pPr marL="1200150" lvl="2" indent="-285750">
              <a:buFont typeface="Arial" panose="020B0604020202020204" pitchFamily="34" charset="0"/>
              <a:buChar char="•"/>
            </a:pPr>
            <a:r>
              <a:rPr lang="en-US" dirty="0"/>
              <a:t>L&amp;D contacts</a:t>
            </a:r>
          </a:p>
          <a:p>
            <a:pPr marL="1200150" lvl="2" indent="-285750">
              <a:buFont typeface="Arial" panose="020B0604020202020204" pitchFamily="34" charset="0"/>
              <a:buChar char="•"/>
            </a:pPr>
            <a:r>
              <a:rPr lang="en-US" dirty="0"/>
              <a:t>HR contacts</a:t>
            </a:r>
          </a:p>
          <a:p>
            <a:pPr marL="1200150" lvl="2" indent="-285750">
              <a:buFont typeface="Arial" panose="020B0604020202020204" pitchFamily="34" charset="0"/>
              <a:buChar char="•"/>
            </a:pPr>
            <a:r>
              <a:rPr lang="en-US" dirty="0"/>
              <a:t>Business Unit contacts</a:t>
            </a:r>
          </a:p>
          <a:p>
            <a:pPr marL="742950" lvl="1" indent="-285750">
              <a:buFont typeface="Arial" panose="020B0604020202020204" pitchFamily="34" charset="0"/>
              <a:buChar char="•"/>
            </a:pPr>
            <a:r>
              <a:rPr lang="en-US" dirty="0"/>
              <a:t>Determine target audience(s)</a:t>
            </a:r>
          </a:p>
          <a:p>
            <a:pPr marL="1200150" lvl="2" indent="-285750">
              <a:buFont typeface="Arial" panose="020B0604020202020204" pitchFamily="34" charset="0"/>
              <a:buChar char="•"/>
            </a:pPr>
            <a:r>
              <a:rPr lang="en-US" dirty="0"/>
              <a:t>Think outside the box/who might benefit (e.g. finance, IT, </a:t>
            </a:r>
            <a:r>
              <a:rPr lang="en-US" dirty="0" err="1"/>
              <a:t>etc</a:t>
            </a:r>
            <a:r>
              <a:rPr lang="en-US" dirty="0"/>
              <a:t>)</a:t>
            </a:r>
          </a:p>
          <a:p>
            <a:pPr marL="1200150" lvl="2" indent="-285750">
              <a:buFont typeface="Arial" panose="020B0604020202020204" pitchFamily="34" charset="0"/>
              <a:buChar char="•"/>
            </a:pPr>
            <a:r>
              <a:rPr lang="en-US" dirty="0"/>
              <a:t>Are the groups the right size/do you need to combine areas</a:t>
            </a:r>
          </a:p>
          <a:p>
            <a:pPr marL="1200150" lvl="2" indent="-285750">
              <a:buFont typeface="Arial" panose="020B0604020202020204" pitchFamily="34" charset="0"/>
              <a:buChar char="•"/>
            </a:pPr>
            <a:r>
              <a:rPr lang="en-US" dirty="0"/>
              <a:t>Are any of these areas time restricted (e.g. Call Centers with coverage schedules)</a:t>
            </a:r>
          </a:p>
          <a:p>
            <a:pPr marL="742950" lvl="1" indent="-285750">
              <a:buFont typeface="Arial" panose="020B0604020202020204" pitchFamily="34" charset="0"/>
              <a:buChar char="•"/>
            </a:pPr>
            <a:r>
              <a:rPr lang="en-US" dirty="0"/>
              <a:t>Schedule secondary meeting</a:t>
            </a:r>
          </a:p>
          <a:p>
            <a:pPr marL="1200150" lvl="2" indent="-285750">
              <a:buFont typeface="Arial" panose="020B0604020202020204" pitchFamily="34" charset="0"/>
              <a:buChar char="•"/>
            </a:pPr>
            <a:r>
              <a:rPr lang="en-US" dirty="0"/>
              <a:t>Answer outstanding questions</a:t>
            </a:r>
          </a:p>
          <a:p>
            <a:pPr marL="1200150" lvl="2" indent="-285750">
              <a:buFont typeface="Arial" panose="020B0604020202020204" pitchFamily="34" charset="0"/>
              <a:buChar char="•"/>
            </a:pPr>
            <a:r>
              <a:rPr lang="en-US" dirty="0"/>
              <a:t>Determine how best to move forward if parties agree the sessions meet the need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485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2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Retain top talent with investments in their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Expand your talent pool – recruit top talent with functional/skills expertise outside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new employee speed to proficiency with learning courses that prepare them to have an impact quickly</a:t>
            </a:r>
          </a:p>
          <a:p>
            <a:pPr marL="0" indent="0">
              <a:buFont typeface="Arial" panose="020B0604020202020204" pitchFamily="34" charset="0"/>
              <a:buNone/>
            </a:pPr>
            <a:endParaRPr lang="en-US" sz="1200" dirty="0"/>
          </a:p>
          <a:p>
            <a:pPr marL="285750" indent="-285750">
              <a:buFont typeface="Arial" panose="020B0604020202020204" pitchFamily="34" charset="0"/>
              <a:buChar char="•"/>
            </a:pPr>
            <a:r>
              <a:rPr lang="en-US" sz="1200" dirty="0"/>
              <a:t>Delivered </a:t>
            </a:r>
            <a:r>
              <a:rPr lang="en-US" sz="1200" b="1" dirty="0">
                <a:solidFill>
                  <a:srgbClr val="002F70"/>
                </a:solidFill>
              </a:rPr>
              <a:t>61,000+ </a:t>
            </a:r>
            <a:r>
              <a:rPr lang="en-US" sz="1200" dirty="0"/>
              <a:t>designation courses and </a:t>
            </a:r>
            <a:r>
              <a:rPr lang="en-US" sz="1200" b="1" dirty="0">
                <a:solidFill>
                  <a:srgbClr val="002F70"/>
                </a:solidFill>
              </a:rPr>
              <a:t>7,000+ </a:t>
            </a:r>
            <a:r>
              <a:rPr lang="en-US" sz="1200" dirty="0"/>
              <a:t>short online courses</a:t>
            </a:r>
          </a:p>
          <a:p>
            <a:pPr marL="285750" indent="-285750">
              <a:buFont typeface="Arial" panose="020B0604020202020204" pitchFamily="34" charset="0"/>
              <a:buChar char="•"/>
            </a:pPr>
            <a:r>
              <a:rPr lang="en-US" sz="1200" dirty="0"/>
              <a:t>Advanced foundational industry knowledge in more than </a:t>
            </a:r>
            <a:r>
              <a:rPr lang="en-US" sz="1200" b="1" dirty="0">
                <a:solidFill>
                  <a:srgbClr val="002F70"/>
                </a:solidFill>
              </a:rPr>
              <a:t>1,100 companies</a:t>
            </a:r>
            <a:endParaRPr lang="en-US" sz="1200" dirty="0"/>
          </a:p>
          <a:p>
            <a:pPr marL="285750" indent="-285750">
              <a:buFont typeface="Arial" panose="020B0604020202020204" pitchFamily="34" charset="0"/>
              <a:buChar char="•"/>
            </a:pPr>
            <a:r>
              <a:rPr lang="en-US" sz="1200" dirty="0"/>
              <a:t>Awarded </a:t>
            </a:r>
            <a:r>
              <a:rPr lang="en-US" sz="1200" b="1" dirty="0">
                <a:solidFill>
                  <a:srgbClr val="002F70"/>
                </a:solidFill>
              </a:rPr>
              <a:t>21,500+ </a:t>
            </a:r>
            <a:r>
              <a:rPr lang="en-US" sz="1200" dirty="0"/>
              <a:t>globally recognized professional designations and certificates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Accelerate Impact Suite: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Increase new employees’ speed to proficiency with courses that prepare them to have an impact quickly. </a:t>
            </a:r>
          </a:p>
          <a:p>
            <a:r>
              <a:rPr lang="en-US" b="0" dirty="0"/>
              <a:t>Employees will gain a solid understanding of financial concepts to prepare them for successful job performance as well as build competence and confidence to contribute to your company’s overall profitability and growth. </a:t>
            </a:r>
          </a:p>
          <a:p>
            <a:endParaRPr lang="en-US" b="0" dirty="0"/>
          </a:p>
          <a:p>
            <a:r>
              <a:rPr lang="en-US" b="0" dirty="0"/>
              <a:t>Talent</a:t>
            </a:r>
            <a:r>
              <a:rPr lang="en-US" b="0" baseline="0" dirty="0"/>
              <a:t> Mobility Suite: </a:t>
            </a:r>
          </a:p>
          <a:p>
            <a:r>
              <a:rPr lang="en-US" b="0" dirty="0"/>
              <a:t>Boost employees’ knowledge through professional development</a:t>
            </a:r>
            <a:r>
              <a:rPr lang="en-US" b="0" baseline="0" dirty="0"/>
              <a:t> opportunities in topics such as compliance, customer service, and life insurance. Our globally-recognized professional designations and facilitated learning programs help learners navigate the challenges of our ever-changing industry and prepare for what lies ahead. </a:t>
            </a:r>
          </a:p>
          <a:p>
            <a:endParaRPr lang="en-US" b="0" baseline="0" dirty="0"/>
          </a:p>
          <a:p>
            <a:r>
              <a:rPr lang="en-US" b="0" baseline="0" dirty="0"/>
              <a:t>Strategic Leadership Experience: </a:t>
            </a:r>
          </a:p>
          <a:p>
            <a:r>
              <a:rPr lang="en-US" b="0" baseline="0" dirty="0"/>
              <a:t>This nomination-only program, in partnership with Wharton Executive Education </a:t>
            </a:r>
            <a:r>
              <a:rPr lang="en-US" b="0" i="0" dirty="0">
                <a:solidFill>
                  <a:srgbClr val="FFFFFF"/>
                </a:solidFill>
                <a:effectLst/>
                <a:latin typeface="Open Sans" panose="020B0606030504020204" pitchFamily="34" charset="0"/>
              </a:rPr>
              <a:t>focuses exclusively on critical opportunities facing our industry today — including key trends, enterprise thinking and financial decision-making, operational excellence, and growth strategies.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7144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3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DC454-0D30-4815-742D-86E3C90A0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02AC5-AFC1-45B5-CC3B-0D96DF2EB11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5B17031-8FBB-5BD2-F010-4391B6992B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47DCAE2E-CF64-7BFF-E94E-3DFA5AB78C23}"/>
              </a:ext>
            </a:extLst>
          </p:cNvPr>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r>
              <a:rPr lang="en-US" sz="1200" b="0" i="0" dirty="0">
                <a:solidFill>
                  <a:schemeClr val="tx2"/>
                </a:solidFill>
              </a:rPr>
              <a:t>NOTE: Use this slide or slide 17, depending on audience</a:t>
            </a:r>
          </a:p>
          <a:p>
            <a:pPr marL="0" indent="0">
              <a:buFont typeface="Arial" panose="020B0604020202020204" pitchFamily="34" charset="0"/>
              <a:buNone/>
            </a:pPr>
            <a:endParaRPr lang="en-US" sz="1200" b="0" i="0" dirty="0">
              <a:solidFill>
                <a:schemeClr val="tx2"/>
              </a:solidFill>
            </a:endParaRPr>
          </a:p>
          <a:p>
            <a:pPr marL="171450" indent="-171450">
              <a:buFont typeface="Arial" panose="020B0604020202020204" pitchFamily="34" charset="0"/>
              <a:buChar char="•"/>
            </a:pPr>
            <a:r>
              <a:rPr lang="en-US" sz="1200" b="0" i="0" dirty="0">
                <a:solidFill>
                  <a:schemeClr val="tx2"/>
                </a:solidFill>
              </a:rPr>
              <a:t>Talent development is growing in importance in today’s workforce</a:t>
            </a:r>
          </a:p>
          <a:p>
            <a:pPr marL="171450" indent="-171450">
              <a:buFont typeface="Arial" panose="020B0604020202020204" pitchFamily="34" charset="0"/>
              <a:buChar char="•"/>
            </a:pPr>
            <a:r>
              <a:rPr lang="en-US" sz="1200" b="0" i="0" dirty="0">
                <a:solidFill>
                  <a:schemeClr val="tx2"/>
                </a:solidFill>
              </a:rPr>
              <a:t>Large employers anticipate nearly 40% of the core skills needed will be different by 2030</a:t>
            </a:r>
          </a:p>
          <a:p>
            <a:pPr marL="171450" indent="-171450">
              <a:buFont typeface="Arial" panose="020B0604020202020204" pitchFamily="34" charset="0"/>
              <a:buChar char="•"/>
            </a:pPr>
            <a:r>
              <a:rPr lang="en-US" sz="1200" b="0" i="0" dirty="0">
                <a:solidFill>
                  <a:schemeClr val="tx2"/>
                </a:solidFill>
              </a:rPr>
              <a:t>91% of Learning and Development professionals see continuous learning as essential to career success</a:t>
            </a:r>
          </a:p>
          <a:p>
            <a:pPr marL="0" indent="0">
              <a:buFont typeface="Arial" panose="020B0604020202020204" pitchFamily="34" charset="0"/>
              <a:buNone/>
            </a:pPr>
            <a:endParaRPr lang="en-US" sz="1200" b="0" i="0" dirty="0">
              <a:solidFill>
                <a:schemeClr val="tx2"/>
              </a:solidFill>
            </a:endParaRPr>
          </a:p>
          <a:p>
            <a:pPr marL="171450" indent="-171450">
              <a:buFont typeface="Arial" panose="020B0604020202020204" pitchFamily="34" charset="0"/>
              <a:buChar char="•"/>
            </a:pPr>
            <a:r>
              <a:rPr lang="en-US" sz="1200" b="0" i="0" dirty="0">
                <a:solidFill>
                  <a:schemeClr val="tx2"/>
                </a:solidFill>
              </a:rPr>
              <a:t>Industry Advantage, aligns with these trends by supporting career growth and learning </a:t>
            </a:r>
          </a:p>
          <a:p>
            <a:pPr marL="171450" indent="-171450">
              <a:buFont typeface="Arial" panose="020B0604020202020204" pitchFamily="34" charset="0"/>
              <a:buChar char="•"/>
            </a:pPr>
            <a:r>
              <a:rPr lang="en-US" sz="1200" b="0" i="0" dirty="0">
                <a:solidFill>
                  <a:schemeClr val="tx2"/>
                </a:solidFill>
              </a:rPr>
              <a:t>Over 5,500 industry professional have completed 38,000 Industry Advantage courses</a:t>
            </a:r>
          </a:p>
        </p:txBody>
      </p:sp>
    </p:spTree>
    <p:extLst>
      <p:ext uri="{BB962C8B-B14F-4D97-AF65-F5344CB8AC3E}">
        <p14:creationId xmlns:p14="http://schemas.microsoft.com/office/powerpoint/2010/main" val="159405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Industry Advantage is a subscription-based program available for enterprise purchase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unlimited access to a deep library of short, industry-specific content features foundational and emerging topics across life insurance, annuities, and workplace benefits verticals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Won a 2024 Gold HCM Excellence award for “Best Association Professional Development Program” from the Brandon Hall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Build a foundation and stay current: </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Provides industry-specific,  foundational knowledge on life insurance, annuities, and workplace benefits</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Offers short content on hot topics to keep employees up-to-date on industry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Personalized Learning: </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Bite-sized, ever-expanding course library with mobile-ready content</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Customized learning paths to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Simple to Administer: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Compatible with your learning experience platform</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All access, cost effective annual subscription</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Group purchase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43</a:t>
            </a:fld>
            <a:endParaRPr lang="en-US" dirty="0"/>
          </a:p>
        </p:txBody>
      </p:sp>
    </p:spTree>
    <p:extLst>
      <p:ext uri="{BB962C8B-B14F-4D97-AF65-F5344CB8AC3E}">
        <p14:creationId xmlns:p14="http://schemas.microsoft.com/office/powerpoint/2010/main" val="523770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Course library currently consists of 232 courses across annuities, life insurance, and workplace benefits topics</a:t>
            </a:r>
          </a:p>
          <a:p>
            <a:pPr marL="171450" indent="-171450">
              <a:buFont typeface="Arial" panose="020B0604020202020204" pitchFamily="34" charset="0"/>
              <a:buChar char="•"/>
            </a:pPr>
            <a:r>
              <a:rPr lang="en-US" dirty="0"/>
              <a:t>Includes foundational topics, deeper dives, and current trends</a:t>
            </a:r>
          </a:p>
          <a:p>
            <a:pPr marL="171450" indent="-171450">
              <a:buFont typeface="Arial" panose="020B0604020202020204" pitchFamily="34" charset="0"/>
              <a:buChar char="•"/>
            </a:pPr>
            <a:r>
              <a:rPr lang="en-US" dirty="0"/>
              <a:t>Library is always expanding</a:t>
            </a:r>
          </a:p>
          <a:p>
            <a:pPr marL="171450" indent="-171450">
              <a:buFont typeface="Arial" panose="020B0604020202020204" pitchFamily="34" charset="0"/>
              <a:buChar char="•"/>
            </a:pPr>
            <a:r>
              <a:rPr lang="en-US" dirty="0"/>
              <a:t>99% of learners found the Industry Advantage learning to be effective (2023 Industry Advantage Survey)</a:t>
            </a:r>
          </a:p>
        </p:txBody>
      </p:sp>
      <p:sp>
        <p:nvSpPr>
          <p:cNvPr id="4" name="Slide Number Placeholder 3"/>
          <p:cNvSpPr>
            <a:spLocks noGrp="1"/>
          </p:cNvSpPr>
          <p:nvPr>
            <p:ph type="sldNum" sz="quarter" idx="5"/>
          </p:nvPr>
        </p:nvSpPr>
        <p:spPr/>
        <p:txBody>
          <a:bodyPr/>
          <a:lstStyle/>
          <a:p>
            <a:fld id="{48AED4EE-C9DA-462C-B712-3D4638B353E0}" type="slidenum">
              <a:rPr lang="en-US" smtClean="0"/>
              <a:t>44</a:t>
            </a:fld>
            <a:endParaRPr lang="en-US" dirty="0"/>
          </a:p>
        </p:txBody>
      </p:sp>
    </p:spTree>
    <p:extLst>
      <p:ext uri="{BB962C8B-B14F-4D97-AF65-F5344CB8AC3E}">
        <p14:creationId xmlns:p14="http://schemas.microsoft.com/office/powerpoint/2010/main" val="4056576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Curated learning paths available to customize learning needs </a:t>
            </a:r>
          </a:p>
          <a:p>
            <a:pPr marL="171450" indent="-171450">
              <a:buFont typeface="Arial" panose="020B0604020202020204" pitchFamily="34" charset="0"/>
              <a:buChar char="•"/>
            </a:pPr>
            <a:r>
              <a:rPr lang="en-US" dirty="0"/>
              <a:t>Currently 17 suggested learning paths across key industry verticals</a:t>
            </a:r>
          </a:p>
          <a:p>
            <a:pPr marL="171450" indent="-171450">
              <a:buFont typeface="Arial" panose="020B0604020202020204" pitchFamily="34" charset="0"/>
              <a:buChar char="•"/>
            </a:pPr>
            <a:r>
              <a:rPr lang="en-US" dirty="0"/>
              <a:t>81% of companies who have purchased Industry Advantage are utilizing learning paths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100% of Industry Advantage liaisons stated they are satisfied with the Industry Advantage course library</a:t>
            </a:r>
          </a:p>
          <a:p>
            <a:endParaRPr lang="en-US" dirty="0"/>
          </a:p>
          <a:p>
            <a:r>
              <a:rPr lang="en-US" dirty="0"/>
              <a:t>Recommendations for learning path utilization includes: </a:t>
            </a:r>
          </a:p>
          <a:p>
            <a:pPr marL="171450" indent="-171450">
              <a:buFont typeface="Arial" panose="020B0604020202020204" pitchFamily="34" charset="0"/>
              <a:buChar char="•"/>
            </a:pPr>
            <a:r>
              <a:rPr lang="en-US" dirty="0"/>
              <a:t>Company leaders assign learning paths to team members and employees</a:t>
            </a:r>
          </a:p>
          <a:p>
            <a:pPr marL="171450" indent="-171450">
              <a:buFont typeface="Arial" panose="020B0604020202020204" pitchFamily="34" charset="0"/>
              <a:buChar char="•"/>
            </a:pPr>
            <a:r>
              <a:rPr lang="en-US" dirty="0"/>
              <a:t>Assign courses as annual training for HR, IT, or compliance </a:t>
            </a:r>
          </a:p>
          <a:p>
            <a:pPr marL="171450" indent="-171450">
              <a:buFont typeface="Arial" panose="020B0604020202020204" pitchFamily="34" charset="0"/>
              <a:buChar char="•"/>
            </a:pPr>
            <a:r>
              <a:rPr lang="en-US" dirty="0"/>
              <a:t>Train across line of business, functional area, build knowledge or cross train across your organization </a:t>
            </a:r>
          </a:p>
        </p:txBody>
      </p:sp>
      <p:sp>
        <p:nvSpPr>
          <p:cNvPr id="4" name="Slide Number Placeholder 3"/>
          <p:cNvSpPr>
            <a:spLocks noGrp="1"/>
          </p:cNvSpPr>
          <p:nvPr>
            <p:ph type="sldNum" sz="quarter" idx="5"/>
          </p:nvPr>
        </p:nvSpPr>
        <p:spPr/>
        <p:txBody>
          <a:bodyPr/>
          <a:lstStyle/>
          <a:p>
            <a:fld id="{48AED4EE-C9DA-462C-B712-3D4638B353E0}" type="slidenum">
              <a:rPr lang="en-US" smtClean="0"/>
              <a:t>45</a:t>
            </a:fld>
            <a:endParaRPr lang="en-US" dirty="0"/>
          </a:p>
        </p:txBody>
      </p:sp>
    </p:spTree>
    <p:extLst>
      <p:ext uri="{BB962C8B-B14F-4D97-AF65-F5344CB8AC3E}">
        <p14:creationId xmlns:p14="http://schemas.microsoft.com/office/powerpoint/2010/main" val="4053973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92% of learners stating the length of the courses is “about right” for their learning needs</a:t>
            </a:r>
          </a:p>
          <a:p>
            <a:pPr marL="171450" indent="-171450">
              <a:buFont typeface="Arial" panose="020B0604020202020204" pitchFamily="34" charset="0"/>
              <a:buChar char="•"/>
            </a:pPr>
            <a:r>
              <a:rPr lang="en-US" dirty="0"/>
              <a:t>92% would recommend a course to a colleague</a:t>
            </a:r>
          </a:p>
          <a:p>
            <a:pPr marL="171450" indent="-171450">
              <a:buFont typeface="Arial" panose="020B0604020202020204" pitchFamily="34" charset="0"/>
              <a:buChar char="•"/>
            </a:pPr>
            <a:r>
              <a:rPr lang="en-US" dirty="0"/>
              <a:t>The average star rating across all courses is 4.6/5</a:t>
            </a:r>
          </a:p>
        </p:txBody>
      </p:sp>
      <p:sp>
        <p:nvSpPr>
          <p:cNvPr id="4" name="Slide Number Placeholder 3"/>
          <p:cNvSpPr>
            <a:spLocks noGrp="1"/>
          </p:cNvSpPr>
          <p:nvPr>
            <p:ph type="sldNum" sz="quarter" idx="5"/>
          </p:nvPr>
        </p:nvSpPr>
        <p:spPr/>
        <p:txBody>
          <a:bodyPr/>
          <a:lstStyle/>
          <a:p>
            <a:fld id="{48AED4EE-C9DA-462C-B712-3D4638B353E0}" type="slidenum">
              <a:rPr lang="en-US" smtClean="0"/>
              <a:t>46</a:t>
            </a:fld>
            <a:endParaRPr lang="en-US" dirty="0"/>
          </a:p>
        </p:txBody>
      </p:sp>
    </p:spTree>
    <p:extLst>
      <p:ext uri="{BB962C8B-B14F-4D97-AF65-F5344CB8AC3E}">
        <p14:creationId xmlns:p14="http://schemas.microsoft.com/office/powerpoint/2010/main" val="1034247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for implementing an Industry Advantage initial program include: </a:t>
            </a:r>
          </a:p>
          <a:p>
            <a:endParaRPr lang="en-US" dirty="0"/>
          </a:p>
          <a:p>
            <a:pPr marL="171450" indent="-171450">
              <a:buFont typeface="Arial" panose="020B0604020202020204" pitchFamily="34" charset="0"/>
              <a:buChar char="•"/>
            </a:pPr>
            <a:r>
              <a:rPr lang="en-US" dirty="0"/>
              <a:t>Identify your learning objective </a:t>
            </a:r>
          </a:p>
          <a:p>
            <a:pPr marL="628650" lvl="1" indent="-171450">
              <a:buFont typeface="Arial" panose="020B0604020202020204" pitchFamily="34" charset="0"/>
              <a:buChar char="•"/>
            </a:pPr>
            <a:r>
              <a:rPr lang="en-US" dirty="0"/>
              <a:t>Annual required training? Upskilling or reskilling employees? Onboarding new hires? </a:t>
            </a:r>
          </a:p>
          <a:p>
            <a:pPr marL="171450" indent="-171450">
              <a:buFont typeface="Arial" panose="020B0604020202020204" pitchFamily="34" charset="0"/>
              <a:buChar char="•"/>
            </a:pPr>
            <a:r>
              <a:rPr lang="en-US" dirty="0"/>
              <a:t>Communicate the Industry Advantage program to participating employees</a:t>
            </a:r>
          </a:p>
          <a:p>
            <a:pPr marL="171450" indent="-171450">
              <a:buFont typeface="Arial" panose="020B0604020202020204" pitchFamily="34" charset="0"/>
              <a:buChar char="•"/>
            </a:pPr>
            <a:r>
              <a:rPr lang="en-US" dirty="0"/>
              <a:t>Monitor program utilization and employee feedback for 90 days </a:t>
            </a:r>
          </a:p>
          <a:p>
            <a:pPr marL="171450" indent="-171450">
              <a:buFont typeface="Arial" panose="020B0604020202020204" pitchFamily="34" charset="0"/>
              <a:buChar char="•"/>
            </a:pPr>
            <a:r>
              <a:rPr lang="en-US" dirty="0"/>
              <a:t>Once the pilot is complete and feedback has been gathered, we can regroup to discuss next steps and expanding to broader employee populations</a:t>
            </a:r>
          </a:p>
        </p:txBody>
      </p:sp>
      <p:sp>
        <p:nvSpPr>
          <p:cNvPr id="4" name="Slide Number Placeholder 3"/>
          <p:cNvSpPr>
            <a:spLocks noGrp="1"/>
          </p:cNvSpPr>
          <p:nvPr>
            <p:ph type="sldNum" sz="quarter" idx="5"/>
          </p:nvPr>
        </p:nvSpPr>
        <p:spPr/>
        <p:txBody>
          <a:bodyPr/>
          <a:lstStyle/>
          <a:p>
            <a:fld id="{48AED4EE-C9DA-462C-B712-3D4638B353E0}" type="slidenum">
              <a:rPr lang="en-US" smtClean="0"/>
              <a:t>47</a:t>
            </a:fld>
            <a:endParaRPr lang="en-US" dirty="0"/>
          </a:p>
        </p:txBody>
      </p:sp>
    </p:spTree>
    <p:extLst>
      <p:ext uri="{BB962C8B-B14F-4D97-AF65-F5344CB8AC3E}">
        <p14:creationId xmlns:p14="http://schemas.microsoft.com/office/powerpoint/2010/main" val="1749142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Industry Advantage was designed with your employees in mind</a:t>
            </a:r>
          </a:p>
          <a:p>
            <a:pPr marL="171450" indent="-171450">
              <a:buFont typeface="Arial" panose="020B0604020202020204" pitchFamily="34" charset="0"/>
              <a:buChar char="•"/>
            </a:pPr>
            <a:r>
              <a:rPr lang="en-US" dirty="0"/>
              <a:t>Mobile-ready, self-paced learning in short segments</a:t>
            </a:r>
          </a:p>
          <a:p>
            <a:pPr marL="171450" indent="-171450">
              <a:buFont typeface="Arial" panose="020B0604020202020204" pitchFamily="34" charset="0"/>
              <a:buChar char="•"/>
            </a:pPr>
            <a:r>
              <a:rPr lang="en-US" dirty="0"/>
              <a:t>Customizable learning paths available with unlimited course access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427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50</a:t>
            </a:fld>
            <a:endParaRPr lang="en-US"/>
          </a:p>
        </p:txBody>
      </p:sp>
    </p:spTree>
    <p:extLst>
      <p:ext uri="{BB962C8B-B14F-4D97-AF65-F5344CB8AC3E}">
        <p14:creationId xmlns:p14="http://schemas.microsoft.com/office/powerpoint/2010/main" val="2136569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LOMA’s Strategic Leadership Experience (nomination only) improves your bench strength and prepares the next generation of leaders</a:t>
            </a:r>
            <a:endParaRPr lang="en-US" sz="1200" b="0" dirty="0">
              <a:solidFill>
                <a:schemeClr val="tx1"/>
              </a:solidFill>
            </a:endParaRPr>
          </a:p>
          <a:p>
            <a:endParaRPr lang="en-US" dirty="0"/>
          </a:p>
          <a:p>
            <a:r>
              <a:rPr lang="en-US" b="1" dirty="0"/>
              <a:t>Proposed</a:t>
            </a:r>
            <a:r>
              <a:rPr lang="en-US" b="1" baseline="0" dirty="0"/>
              <a:t> language for Strategic Leadership Experience:</a:t>
            </a:r>
          </a:p>
          <a:p>
            <a:r>
              <a:rPr lang="en-US" sz="1200" b="0" i="0" kern="1200" dirty="0">
                <a:solidFill>
                  <a:schemeClr val="tx1"/>
                </a:solidFill>
                <a:effectLst/>
                <a:latin typeface="+mn-lt"/>
                <a:ea typeface="+mn-ea"/>
                <a:cs typeface="+mn-cs"/>
              </a:rPr>
              <a:t>Developed in partnership with Wharton Executive Education and our member companies, the </a:t>
            </a:r>
            <a:r>
              <a:rPr lang="en-US" sz="1200" b="0" i="1" kern="1200" dirty="0">
                <a:solidFill>
                  <a:schemeClr val="tx1"/>
                </a:solidFill>
                <a:effectLst/>
                <a:latin typeface="+mn-lt"/>
                <a:ea typeface="+mn-ea"/>
                <a:cs typeface="+mn-cs"/>
              </a:rPr>
              <a:t>Strategic Leadership Experience</a:t>
            </a:r>
            <a:r>
              <a:rPr lang="en-US" sz="1200" b="0" i="0" kern="1200" dirty="0">
                <a:solidFill>
                  <a:schemeClr val="tx1"/>
                </a:solidFill>
                <a:effectLst/>
                <a:latin typeface="+mn-lt"/>
                <a:ea typeface="+mn-ea"/>
                <a:cs typeface="+mn-cs"/>
              </a:rPr>
              <a:t> focuses exclusively on top-of-mind issues facing our industry today — including key industry trends, critical thinking and decision-making, operational excellence, and mergers &amp; acquisitions.</a:t>
            </a:r>
          </a:p>
          <a:p>
            <a:r>
              <a:rPr lang="en-US" sz="1200" b="0" i="0" kern="1200" dirty="0">
                <a:solidFill>
                  <a:schemeClr val="tx1"/>
                </a:solidFill>
                <a:effectLst/>
                <a:latin typeface="+mn-lt"/>
                <a:ea typeface="+mn-ea"/>
                <a:cs typeface="+mn-cs"/>
              </a:rPr>
              <a:t>This nomination-only program will equip senior leaders with the knowledge and skills needed to continue to transform the annuity, life insurance, retirement, and workplace benefits industries. </a:t>
            </a:r>
          </a:p>
          <a:p>
            <a:r>
              <a:rPr lang="en-US" dirty="0"/>
              <a:t>Reach out to</a:t>
            </a:r>
            <a:r>
              <a:rPr lang="en-US" baseline="0" dirty="0"/>
              <a:t> Janet Castricum, LLIF, Director of Executive Development, at jcastricum@limra.com for more information.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51</a:t>
            </a:fld>
            <a:endParaRPr lang="en-US"/>
          </a:p>
        </p:txBody>
      </p:sp>
    </p:spTree>
    <p:extLst>
      <p:ext uri="{BB962C8B-B14F-4D97-AF65-F5344CB8AC3E}">
        <p14:creationId xmlns:p14="http://schemas.microsoft.com/office/powerpoint/2010/main" val="70388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111959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189163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E0D3C-2757-5626-09E8-580530049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22C20-755D-0270-F5A6-94E07C558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459A5-A3A0-7802-92BF-CDDDE3E90010}"/>
              </a:ext>
            </a:extLst>
          </p:cNvPr>
          <p:cNvSpPr>
            <a:spLocks noGrp="1"/>
          </p:cNvSpPr>
          <p:nvPr>
            <p:ph type="body" idx="1"/>
          </p:nvPr>
        </p:nvSpPr>
        <p:spPr/>
        <p:txBody>
          <a:bodyPr/>
          <a:lstStyle/>
          <a:p>
            <a:pPr marL="342900" indent="-342900">
              <a:buClrTx/>
              <a:buSzPct val="100000"/>
              <a:buFont typeface="Arial" panose="020B0604020202020204" pitchFamily="34" charset="0"/>
              <a:buChar char="•"/>
            </a:pPr>
            <a:r>
              <a:rPr lang="en-US" dirty="0"/>
              <a:t>Meaningful development experience forges connections and partnerships among colleagues</a:t>
            </a:r>
            <a:endParaRPr lang="en-US" sz="1200" dirty="0"/>
          </a:p>
          <a:p>
            <a:pPr marL="342900" indent="-342900">
              <a:buClrTx/>
              <a:buSzPct val="100000"/>
              <a:buFont typeface="Arial" panose="020B0604020202020204" pitchFamily="34" charset="0"/>
              <a:buChar char="•"/>
            </a:pPr>
            <a:endParaRPr lang="en-US" sz="1200" dirty="0"/>
          </a:p>
          <a:p>
            <a:pPr marL="342900" indent="-342900">
              <a:buClrTx/>
              <a:buSzPct val="100000"/>
              <a:buFont typeface="Arial" panose="020B0604020202020204" pitchFamily="34" charset="0"/>
              <a:buChar char="•"/>
            </a:pPr>
            <a:r>
              <a:rPr lang="en-US" sz="1200" dirty="0"/>
              <a:t>Engaging, concentrated learning experience promotes networking and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LOMA Member Survey, 94% of members rate Insurance Immersion among the most valuable programs we offer. Since it’s inception, more than 6,000 people at over 100 companies have attended Insurance Immersion.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Designed for top performers who need to quickly understand the life insurance business,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Insurance Immersion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offers over 14 hours of dynamic, instructor-led content. Learners discuss and apply what they learn in small group activities, ask questions to clarify ideas, and relate answers to their specific roles.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Expert instructors provide a clear and concise overview of: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Industry trends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insurance products and operations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insurers make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65F02332-3A6C-C058-C2FE-D9C7DC2D465E}"/>
              </a:ext>
            </a:extLst>
          </p:cNvPr>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351379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35972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96683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3955565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3" name="Picture 2" descr="A group of people looking at a computer&#10;&#10;Description automatically generated">
            <a:extLst>
              <a:ext uri="{FF2B5EF4-FFF2-40B4-BE49-F238E27FC236}">
                <a16:creationId xmlns:a16="http://schemas.microsoft.com/office/drawing/2014/main" id="{38042B79-3C6E-05B2-8E0E-86DCA9B1C87C}"/>
              </a:ext>
            </a:extLst>
          </p:cNvPr>
          <p:cNvPicPr>
            <a:picLocks noChangeAspect="1"/>
          </p:cNvPicPr>
          <p:nvPr userDrawn="1"/>
        </p:nvPicPr>
        <p:blipFill>
          <a:blip r:embed="rId2"/>
          <a:srcRect t="14869"/>
          <a:stretch/>
        </p:blipFill>
        <p:spPr>
          <a:xfrm>
            <a:off x="0" y="-60178"/>
            <a:ext cx="12192000" cy="6924862"/>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pos="3840" userDrawn="1">
          <p15:clr>
            <a:srgbClr val="FBAE40"/>
          </p15:clr>
        </p15:guide>
        <p15:guide id="2"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396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572455"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2114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21249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58179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3179179225"/>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346858"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2996510112"/>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372602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3361473779"/>
      </p:ext>
    </p:extLst>
  </p:cSld>
  <p:clrMapOvr>
    <a:masterClrMapping/>
  </p:clrMapOvr>
  <p:hf hdr="0" dt="0"/>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810669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5202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35480175"/>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865483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975936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246021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885153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91751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81133600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3503" y="6109063"/>
            <a:ext cx="876814" cy="291737"/>
          </a:xfrm>
          <a:prstGeom prst="rect">
            <a:avLst/>
          </a:prstGeom>
        </p:spPr>
      </p:pic>
    </p:spTree>
    <p:extLst>
      <p:ext uri="{BB962C8B-B14F-4D97-AF65-F5344CB8AC3E}">
        <p14:creationId xmlns:p14="http://schemas.microsoft.com/office/powerpoint/2010/main" val="117310441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2193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5127"/>
            <a:ext cx="12188952" cy="6744954"/>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421154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6557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4" y="-1054817"/>
            <a:ext cx="12198096" cy="8386191"/>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2411709322"/>
      </p:ext>
    </p:extLst>
  </p:cSld>
  <p:clrMapOvr>
    <a:masterClrMapping/>
  </p:clrMapOvr>
  <p:extLst>
    <p:ext uri="{DCECCB84-F9BA-43D5-87BE-67443E8EF086}">
      <p15:sldGuideLst xmlns:p15="http://schemas.microsoft.com/office/powerpoint/2012/main">
        <p15:guide id="1" pos="3840">
          <p15:clr>
            <a:srgbClr val="FBAE40"/>
          </p15:clr>
        </p15:guide>
        <p15:guide id="2" pos="2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4287741884"/>
      </p:ext>
    </p:extLst>
  </p:cSld>
  <p:clrMapOvr>
    <a:masterClrMapping/>
  </p:clrMapOvr>
  <p:hf hdr="0" dt="0"/>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1321099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450334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566728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931584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860979440"/>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291816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70934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2692211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2847892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Tree>
    <p:extLst>
      <p:ext uri="{BB962C8B-B14F-4D97-AF65-F5344CB8AC3E}">
        <p14:creationId xmlns:p14="http://schemas.microsoft.com/office/powerpoint/2010/main" val="155743884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96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572455"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354405810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73880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84494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Our Mission Statement slide">
    <p:bg>
      <p:bgPr>
        <a:solidFill>
          <a:srgbClr val="006EA0"/>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9609789" y="6160335"/>
            <a:ext cx="2196637" cy="405662"/>
            <a:chOff x="9609789" y="6029706"/>
            <a:chExt cx="2196637" cy="405662"/>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9789" y="6064294"/>
              <a:ext cx="1024128" cy="3407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2026" y="6029706"/>
              <a:ext cx="914400" cy="405662"/>
            </a:xfrm>
            <a:prstGeom prst="rect">
              <a:avLst/>
            </a:prstGeom>
          </p:spPr>
        </p:pic>
      </p:grpSp>
      <p:grpSp>
        <p:nvGrpSpPr>
          <p:cNvPr id="2" name="Group 1"/>
          <p:cNvGrpSpPr/>
          <p:nvPr userDrawn="1"/>
        </p:nvGrpSpPr>
        <p:grpSpPr>
          <a:xfrm>
            <a:off x="1051820" y="1368079"/>
            <a:ext cx="4443873" cy="3689131"/>
            <a:chOff x="935277" y="1565306"/>
            <a:chExt cx="4443873" cy="3689131"/>
          </a:xfrm>
        </p:grpSpPr>
        <p:sp>
          <p:nvSpPr>
            <p:cNvPr id="7" name="Rectangle 6"/>
            <p:cNvSpPr/>
            <p:nvPr userDrawn="1"/>
          </p:nvSpPr>
          <p:spPr>
            <a:xfrm>
              <a:off x="935277" y="1565306"/>
              <a:ext cx="4443873" cy="3689131"/>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063744" y="1773082"/>
              <a:ext cx="4133546" cy="3234219"/>
            </a:xfrm>
            <a:prstGeom prst="rect">
              <a:avLst/>
            </a:prstGeom>
            <a:no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sp>
        <p:nvSpPr>
          <p:cNvPr id="4" name="Picture Placeholder 3"/>
          <p:cNvSpPr>
            <a:spLocks noGrp="1"/>
          </p:cNvSpPr>
          <p:nvPr>
            <p:ph type="pic" sz="quarter" idx="10"/>
          </p:nvPr>
        </p:nvSpPr>
        <p:spPr>
          <a:xfrm>
            <a:off x="6364288" y="1368425"/>
            <a:ext cx="5208587" cy="36893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92501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51966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411103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37141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647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5.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701" r:id="rId5"/>
    <p:sldLayoutId id="2147483694" r:id="rId6"/>
    <p:sldLayoutId id="2147483669" r:id="rId7"/>
    <p:sldLayoutId id="2147483693" r:id="rId8"/>
    <p:sldLayoutId id="2147483692" r:id="rId9"/>
    <p:sldLayoutId id="2147483689" r:id="rId10"/>
    <p:sldLayoutId id="2147483691" r:id="rId11"/>
    <p:sldLayoutId id="2147483697" r:id="rId12"/>
    <p:sldLayoutId id="2147483700" r:id="rId13"/>
    <p:sldLayoutId id="2147483698" r:id="rId14"/>
    <p:sldLayoutId id="2147483719" r:id="rId15"/>
    <p:sldLayoutId id="2147483737" r:id="rId16"/>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6886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4261057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8" r:id="rId17"/>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urancebusinessmag.com/ca/news/breaking-news/report-reveals-truth-about-how-many-millennials-want-to-work-in-insurance-227021.aspx"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hyperlink" Target="https://www.forbes.com/sites/larissafaw/2015/11/30/millennials-just-dont-want-to-be-insurance-agents/?sh=78e294a9183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61.jpe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forbes.com/sites/larissafaw/2015/11/30/millennials-just-dont-want-to-be-insurance-agents/?sh=78e294a91838" TargetMode="External"/><Relationship Id="rId2" Type="http://schemas.openxmlformats.org/officeDocument/2006/relationships/hyperlink" Target="https://www.insurancebusinessmag.com/ca/news/breaking-news/report-reveals-truth-about-how-many-millennials-want-to-work-in-insurance-227021.aspx" TargetMode="External"/><Relationship Id="rId1" Type="http://schemas.openxmlformats.org/officeDocument/2006/relationships/slideLayout" Target="../slideLayouts/slideLayout31.xml"/><Relationship Id="rId4" Type="http://schemas.openxmlformats.org/officeDocument/2006/relationships/hyperlink" Target="https://www.theinstitutes.org/doc/Millennial-Generation-Survey-Repor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image" Target="../media/image67.jpeg"/><Relationship Id="rId5" Type="http://schemas.openxmlformats.org/officeDocument/2006/relationships/image" Target="../media/image66.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Layout" Target="../diagrams/layout1.xml"/><Relationship Id="rId7" Type="http://schemas.openxmlformats.org/officeDocument/2006/relationships/image" Target="../media/image53.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chart" Target="../charts/chart7.xml"/><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3.jpeg"/><Relationship Id="rId2" Type="http://schemas.openxmlformats.org/officeDocument/2006/relationships/image" Target="../media/image70.jpeg"/><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image" Target="../media/image72.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74.png"/><Relationship Id="rId7" Type="http://schemas.openxmlformats.org/officeDocument/2006/relationships/image" Target="../media/image76.png"/><Relationship Id="rId12" Type="http://schemas.microsoft.com/office/2007/relationships/hdphoto" Target="../media/hdphoto8.wdp"/><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microsoft.com/office/2007/relationships/hdphoto" Target="../media/hdphoto5.wdp"/><Relationship Id="rId11" Type="http://schemas.openxmlformats.org/officeDocument/2006/relationships/image" Target="../media/image78.png"/><Relationship Id="rId5" Type="http://schemas.openxmlformats.org/officeDocument/2006/relationships/image" Target="../media/image75.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7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institutes.org/doc/Millennial-Generation-Survey-Report.pdf" TargetMode="External"/><Relationship Id="rId2" Type="http://schemas.openxmlformats.org/officeDocument/2006/relationships/hyperlink" Target="https://www.insurancebusinessmag.com/ca/news/breaking-news/report-reveals-truth-about-how-many-millennials-want-to-work-in-insurance-227021.aspx" TargetMode="Externa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8" Type="http://schemas.openxmlformats.org/officeDocument/2006/relationships/hyperlink" Target="https://services.loma.org/HIOS/Prod/Industry_Advantage/Catalog/index.html?crsID=17" TargetMode="External"/><Relationship Id="rId13" Type="http://schemas.openxmlformats.org/officeDocument/2006/relationships/hyperlink" Target="https://services.loma.org/HIOS/Prod/Industry_Advantage/Catalog/index.html?crsID=82" TargetMode="External"/><Relationship Id="rId3" Type="http://schemas.openxmlformats.org/officeDocument/2006/relationships/image" Target="../media/image80.jpeg"/><Relationship Id="rId7" Type="http://schemas.openxmlformats.org/officeDocument/2006/relationships/hyperlink" Target="https://services.loma.org/HIOS/Prod/Industry_Advantage/Catalog/index.html?crsID=34" TargetMode="External"/><Relationship Id="rId12" Type="http://schemas.openxmlformats.org/officeDocument/2006/relationships/hyperlink" Target="https://services.loma.org/HIOS/Prod/Industry_Advantage/Catalog/index.html?crsID=118"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services.loma.org/HIOS/Prod/Industry_Advantage/Catalog/index.html?crsID=30" TargetMode="External"/><Relationship Id="rId11" Type="http://schemas.openxmlformats.org/officeDocument/2006/relationships/hyperlink" Target="https://services.loma.org/HIOS/Prod/Industry_Advantage/Catalog/index.html?template=lp&amp;lp=financial-literacy-and-wellness" TargetMode="External"/><Relationship Id="rId5" Type="http://schemas.openxmlformats.org/officeDocument/2006/relationships/image" Target="../media/image82.png"/><Relationship Id="rId15" Type="http://schemas.openxmlformats.org/officeDocument/2006/relationships/image" Target="../media/image83.jpg"/><Relationship Id="rId10" Type="http://schemas.openxmlformats.org/officeDocument/2006/relationships/hyperlink" Target="https://services.loma.org/HIOS/Prod/Industry_Advantage/Catalog/index.html?crsID=169" TargetMode="External"/><Relationship Id="rId4" Type="http://schemas.openxmlformats.org/officeDocument/2006/relationships/image" Target="../media/image81.png"/><Relationship Id="rId9" Type="http://schemas.openxmlformats.org/officeDocument/2006/relationships/hyperlink" Target="https://services.loma.org/HIOS/Prod/Industry_Advantage/Catalog/index.html?crsID=158" TargetMode="External"/><Relationship Id="rId14" Type="http://schemas.openxmlformats.org/officeDocument/2006/relationships/hyperlink" Target="https://services.loma.org/HIOS/Prod/Industry_Advantage/Catalog/index.html?crsID=6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7" Type="http://schemas.microsoft.com/office/2007/relationships/hdphoto" Target="../media/hdphoto9.wdp"/><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image" Target="../media/image85.jpeg"/><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87.png"/><Relationship Id="rId4" Type="http://schemas.openxmlformats.org/officeDocument/2006/relationships/chart" Target="../charts/chart11.xml"/></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4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36.jpeg"/><Relationship Id="rId5" Type="http://schemas.openxmlformats.org/officeDocument/2006/relationships/image" Target="../media/image31.png"/><Relationship Id="rId10" Type="http://schemas.openxmlformats.org/officeDocument/2006/relationships/image" Target="../media/image35.jpeg"/><Relationship Id="rId4" Type="http://schemas.microsoft.com/office/2007/relationships/hdphoto" Target="../media/hdphoto1.wdp"/><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latin typeface="Aptos" panose="020B0004020202020204" pitchFamily="34" charset="0"/>
              </a:rPr>
              <a:t>A Sustainable Talent Strategy</a:t>
            </a:r>
          </a:p>
        </p:txBody>
      </p:sp>
      <p:sp>
        <p:nvSpPr>
          <p:cNvPr id="7" name="Text Placeholder 9"/>
          <p:cNvSpPr txBox="1">
            <a:spLocks/>
          </p:cNvSpPr>
          <p:nvPr/>
        </p:nvSpPr>
        <p:spPr>
          <a:xfrm>
            <a:off x="437966" y="5857314"/>
            <a:ext cx="5449824" cy="333375"/>
          </a:xfrm>
          <a:prstGeom prst="rect">
            <a:avLst/>
          </a:prstGeom>
        </p:spPr>
        <p:txBody>
          <a:bodyPr lIns="0" tIns="0" rIns="0" bIns="0" anchor="ctr" anchorCtr="0"/>
          <a:lstStyle>
            <a:lvl1pPr marL="0" indent="0" algn="l" rtl="0" eaLnBrk="1" fontAlgn="base" hangingPunct="1">
              <a:lnSpc>
                <a:spcPct val="120000"/>
              </a:lnSpc>
              <a:spcBef>
                <a:spcPts val="0"/>
              </a:spcBef>
              <a:spcAft>
                <a:spcPts val="1260"/>
              </a:spcAft>
              <a:buClr>
                <a:schemeClr val="accent1"/>
              </a:buClr>
              <a:buSzPct val="90000"/>
              <a:buFont typeface="Arial"/>
              <a:buNone/>
              <a:defRPr sz="18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latin typeface="Aptos" panose="020B0004020202020204" pitchFamily="34" charset="0"/>
              </a:rPr>
              <a:t>Name • Department</a:t>
            </a:r>
          </a:p>
        </p:txBody>
      </p:sp>
      <p:sp>
        <p:nvSpPr>
          <p:cNvPr id="8" name="Text Placeholder 15"/>
          <p:cNvSpPr txBox="1">
            <a:spLocks/>
          </p:cNvSpPr>
          <p:nvPr/>
        </p:nvSpPr>
        <p:spPr>
          <a:xfrm>
            <a:off x="437966" y="6196529"/>
            <a:ext cx="5449824" cy="333375"/>
          </a:xfrm>
          <a:prstGeom prst="rect">
            <a:avLst/>
          </a:prstGeom>
        </p:spPr>
        <p:txBody>
          <a:bodyPr lIns="0" tIns="0" rIns="0" bIns="0" anchor="ctr" anchorCtr="0"/>
          <a:lstStyle>
            <a:lvl1pPr marL="0" indent="0" algn="l" rtl="0" eaLnBrk="1" fontAlgn="base" hangingPunct="1">
              <a:lnSpc>
                <a:spcPct val="120000"/>
              </a:lnSpc>
              <a:spcBef>
                <a:spcPts val="0"/>
              </a:spcBef>
              <a:spcAft>
                <a:spcPts val="1260"/>
              </a:spcAft>
              <a:buClr>
                <a:schemeClr val="accent1"/>
              </a:buClr>
              <a:buSzPct val="90000"/>
              <a:buFont typeface="Arial"/>
              <a:buNone/>
              <a:defRPr sz="1600" b="0" i="1">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a:latin typeface="Aptos" panose="020B0004020202020204" pitchFamily="34" charset="0"/>
              </a:rPr>
              <a:t>Date</a:t>
            </a:r>
            <a:endParaRPr lang="en-US" kern="0" dirty="0">
              <a:latin typeface="Aptos" panose="020B0004020202020204" pitchFamily="34" charset="0"/>
            </a:endParaRPr>
          </a:p>
        </p:txBody>
      </p:sp>
    </p:spTree>
    <p:extLst>
      <p:ext uri="{BB962C8B-B14F-4D97-AF65-F5344CB8AC3E}">
        <p14:creationId xmlns:p14="http://schemas.microsoft.com/office/powerpoint/2010/main" val="247953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005B-8128-57BC-FF46-1D428C72DFB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9AAABE33-2EAA-C19B-F612-8D1F2D74A9D6}"/>
              </a:ext>
            </a:extLst>
          </p:cNvPr>
          <p:cNvSpPr txBox="1"/>
          <p:nvPr/>
        </p:nvSpPr>
        <p:spPr>
          <a:xfrm>
            <a:off x="6634974" y="2271695"/>
            <a:ext cx="5408343" cy="2977376"/>
          </a:xfrm>
          <a:prstGeom prst="rect">
            <a:avLst/>
          </a:prstGeom>
          <a:solidFill>
            <a:srgbClr val="EAE6E2"/>
          </a:solidFill>
        </p:spPr>
        <p:txBody>
          <a:bodyPr wrap="square" rtlCol="0">
            <a:spAutoFit/>
          </a:bodyPr>
          <a:lstStyle/>
          <a:p>
            <a:endParaRPr lang="en-US" dirty="0"/>
          </a:p>
        </p:txBody>
      </p:sp>
      <p:sp>
        <p:nvSpPr>
          <p:cNvPr id="7" name="Title 6">
            <a:extLst>
              <a:ext uri="{FF2B5EF4-FFF2-40B4-BE49-F238E27FC236}">
                <a16:creationId xmlns:a16="http://schemas.microsoft.com/office/drawing/2014/main" id="{DCE8F202-8489-700B-4C5B-F5BA5082A981}"/>
              </a:ext>
            </a:extLst>
          </p:cNvPr>
          <p:cNvSpPr>
            <a:spLocks noGrp="1"/>
          </p:cNvSpPr>
          <p:nvPr>
            <p:ph type="title"/>
          </p:nvPr>
        </p:nvSpPr>
        <p:spPr/>
        <p:txBody>
          <a:bodyPr/>
          <a:lstStyle/>
          <a:p>
            <a:r>
              <a:rPr lang="en-US" dirty="0">
                <a:latin typeface="Aptos" panose="020B0004020202020204" pitchFamily="34" charset="0"/>
              </a:rPr>
              <a:t>Insurance Immersion</a:t>
            </a:r>
          </a:p>
        </p:txBody>
      </p:sp>
      <p:sp>
        <p:nvSpPr>
          <p:cNvPr id="6" name="Slide Number Placeholder 5">
            <a:extLst>
              <a:ext uri="{FF2B5EF4-FFF2-40B4-BE49-F238E27FC236}">
                <a16:creationId xmlns:a16="http://schemas.microsoft.com/office/drawing/2014/main" id="{DD9E7839-F02C-C26C-BBDF-2AA7F6419F6C}"/>
              </a:ext>
            </a:extLst>
          </p:cNvPr>
          <p:cNvSpPr>
            <a:spLocks noGrp="1"/>
          </p:cNvSpPr>
          <p:nvPr>
            <p:ph type="sldNum" sz="quarter" idx="4294967295"/>
          </p:nvPr>
        </p:nvSpPr>
        <p:spPr/>
        <p:txBody>
          <a:bodyPr/>
          <a:lstStyle/>
          <a:p>
            <a:fld id="{FA06F0F5-DF6A-4E0E-AC03-6B0D0B0A1300}" type="slidenum">
              <a:rPr lang="en-US" sz="900" smtClean="0"/>
              <a:pPr/>
              <a:t>10</a:t>
            </a:fld>
            <a:endParaRPr lang="en-US" sz="900" dirty="0"/>
          </a:p>
        </p:txBody>
      </p:sp>
      <p:sp>
        <p:nvSpPr>
          <p:cNvPr id="8" name="Rectangle 7">
            <a:extLst>
              <a:ext uri="{FF2B5EF4-FFF2-40B4-BE49-F238E27FC236}">
                <a16:creationId xmlns:a16="http://schemas.microsoft.com/office/drawing/2014/main" id="{FA3362F6-EBF9-0ADC-3008-989B9A309AD4}"/>
              </a:ext>
            </a:extLst>
          </p:cNvPr>
          <p:cNvSpPr/>
          <p:nvPr/>
        </p:nvSpPr>
        <p:spPr>
          <a:xfrm>
            <a:off x="9153899" y="2944533"/>
            <a:ext cx="2480083" cy="1552669"/>
          </a:xfrm>
          <a:prstGeom prst="rect">
            <a:avLst/>
          </a:prstGeom>
        </p:spPr>
        <p:txBody>
          <a:bodyPr wrap="square">
            <a:spAutoFit/>
          </a:bodyPr>
          <a:lstStyle/>
          <a:p>
            <a:pPr>
              <a:lnSpc>
                <a:spcPct val="107000"/>
              </a:lnSpc>
              <a:spcAft>
                <a:spcPts val="800"/>
              </a:spcAft>
            </a:pPr>
            <a:r>
              <a:rPr lang="en-US" b="1" dirty="0">
                <a:latin typeface="Aptos" panose="020B0004020202020204" pitchFamily="34" charset="0"/>
                <a:ea typeface="Calibri" panose="020F0502020204030204" pitchFamily="34" charset="0"/>
                <a:cs typeface="Times New Roman" panose="02020603050405020304" pitchFamily="18" charset="0"/>
              </a:rPr>
              <a:t>of members rate Insurance Immersion among the most valuable programs we offer</a:t>
            </a:r>
            <a:r>
              <a:rPr lang="en-US" baseline="30000" dirty="0">
                <a:latin typeface="Aptos" panose="020B0004020202020204" pitchFamily="34" charset="0"/>
                <a:ea typeface="Calibri" panose="020F0502020204030204" pitchFamily="34" charset="0"/>
                <a:cs typeface="Times New Roman" panose="02020603050405020304" pitchFamily="18" charset="0"/>
              </a:rPr>
              <a:t>10</a:t>
            </a:r>
            <a:endParaRPr lang="en-US" sz="1600" baseline="30000" dirty="0">
              <a:effectLst/>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7C41DFCF-D47C-AE70-45CF-941E4CD10DBC}"/>
              </a:ext>
            </a:extLst>
          </p:cNvPr>
          <p:cNvGraphicFramePr/>
          <p:nvPr>
            <p:extLst>
              <p:ext uri="{D42A27DB-BD31-4B8C-83A1-F6EECF244321}">
                <p14:modId xmlns:p14="http://schemas.microsoft.com/office/powerpoint/2010/main" val="3580825530"/>
              </p:ext>
            </p:extLst>
          </p:nvPr>
        </p:nvGraphicFramePr>
        <p:xfrm>
          <a:off x="6634974" y="2686352"/>
          <a:ext cx="2907628" cy="20690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CEE9925-1D59-3EBC-08D5-DF425DC5A5AE}"/>
              </a:ext>
            </a:extLst>
          </p:cNvPr>
          <p:cNvSpPr txBox="1"/>
          <p:nvPr/>
        </p:nvSpPr>
        <p:spPr>
          <a:xfrm>
            <a:off x="306660" y="2344874"/>
            <a:ext cx="6234598" cy="2862322"/>
          </a:xfrm>
          <a:prstGeom prst="rect">
            <a:avLst/>
          </a:prstGeom>
          <a:noFill/>
        </p:spPr>
        <p:txBody>
          <a:bodyPr wrap="square">
            <a:spAutoFit/>
          </a:bodyPr>
          <a:lstStyle/>
          <a:p>
            <a:pPr>
              <a:buClrTx/>
              <a:buSzPct val="100000"/>
            </a:pPr>
            <a:endParaRPr lang="en-US" dirty="0">
              <a:latin typeface="Aptos" panose="020B0004020202020204" pitchFamily="34" charset="0"/>
            </a:endParaRPr>
          </a:p>
          <a:p>
            <a:pPr marL="342900" indent="-342900">
              <a:buClrTx/>
              <a:buSzPct val="100000"/>
              <a:buFont typeface="Arial" panose="020B0604020202020204" pitchFamily="34" charset="0"/>
              <a:buChar char="•"/>
            </a:pPr>
            <a:r>
              <a:rPr lang="en-US" b="1" dirty="0">
                <a:latin typeface="Aptos" panose="020B0004020202020204" pitchFamily="34" charset="0"/>
              </a:rPr>
              <a:t>Ideal for: </a:t>
            </a:r>
            <a:endParaRPr lang="en-US" sz="1800" b="1" dirty="0">
              <a:latin typeface="Aptos" panose="020B0004020202020204" pitchFamily="34" charset="0"/>
            </a:endParaRPr>
          </a:p>
          <a:p>
            <a:pPr marL="800100" lvl="1" indent="-342900">
              <a:buSzPct val="100000"/>
              <a:buFont typeface="Arial" panose="020B0604020202020204" pitchFamily="34" charset="0"/>
              <a:buChar char="•"/>
            </a:pPr>
            <a:r>
              <a:rPr lang="en-US" dirty="0">
                <a:latin typeface="Aptos" panose="020B0004020202020204" pitchFamily="34" charset="0"/>
              </a:rPr>
              <a:t>Mid-level managers</a:t>
            </a:r>
          </a:p>
          <a:p>
            <a:pPr marL="800100" lvl="1" indent="-342900">
              <a:buSzPct val="100000"/>
              <a:buFont typeface="Arial" panose="020B0604020202020204" pitchFamily="34" charset="0"/>
              <a:buChar char="•"/>
            </a:pPr>
            <a:r>
              <a:rPr lang="en-US" dirty="0">
                <a:latin typeface="Aptos" panose="020B0004020202020204" pitchFamily="34" charset="0"/>
              </a:rPr>
              <a:t>Emerging leaders</a:t>
            </a:r>
          </a:p>
          <a:p>
            <a:pPr marL="800100" lvl="1" indent="-342900">
              <a:buSzPct val="100000"/>
              <a:buFont typeface="Arial" panose="020B0604020202020204" pitchFamily="34" charset="0"/>
              <a:buChar char="•"/>
            </a:pPr>
            <a:r>
              <a:rPr lang="en-US" dirty="0">
                <a:latin typeface="Aptos" panose="020B0004020202020204" pitchFamily="34" charset="0"/>
              </a:rPr>
              <a:t>High potentials</a:t>
            </a:r>
          </a:p>
          <a:p>
            <a:pPr lvl="1">
              <a:buSzPct val="100000"/>
            </a:pPr>
            <a:endParaRPr lang="en-US" sz="1800" dirty="0">
              <a:latin typeface="Aptos" panose="020B0004020202020204" pitchFamily="34" charset="0"/>
            </a:endParaRPr>
          </a:p>
          <a:p>
            <a:pPr marL="342900" indent="-342900">
              <a:buClrTx/>
              <a:buSzPct val="100000"/>
              <a:buFont typeface="Arial" panose="020B0604020202020204" pitchFamily="34" charset="0"/>
              <a:buChar char="•"/>
            </a:pPr>
            <a:r>
              <a:rPr lang="en-US" dirty="0">
                <a:latin typeface="Aptos" panose="020B0004020202020204" pitchFamily="34" charset="0"/>
              </a:rPr>
              <a:t>Fourteen hours of live, fast-paced instruction lets learners connect with peers, </a:t>
            </a:r>
            <a:r>
              <a:rPr lang="en-US" sz="1800" dirty="0">
                <a:latin typeface="Aptos" panose="020B0004020202020204" pitchFamily="34" charset="0"/>
              </a:rPr>
              <a:t>ask questions </a:t>
            </a:r>
            <a:r>
              <a:rPr lang="en-US" dirty="0">
                <a:latin typeface="Aptos" panose="020B0004020202020204" pitchFamily="34" charset="0"/>
              </a:rPr>
              <a:t>&amp; relate answers to their specific roles</a:t>
            </a:r>
            <a:endParaRPr lang="en-US" sz="1800" dirty="0">
              <a:latin typeface="Aptos" panose="020B0004020202020204" pitchFamily="34" charset="0"/>
            </a:endParaRPr>
          </a:p>
          <a:p>
            <a:pPr marL="342900" indent="-342900">
              <a:buClrTx/>
              <a:buSzPct val="100000"/>
              <a:buFont typeface="Arial" panose="020B0604020202020204" pitchFamily="34" charset="0"/>
              <a:buChar char="•"/>
            </a:pPr>
            <a:endParaRPr lang="en-US" sz="1800" dirty="0">
              <a:latin typeface="Aptos" panose="020B0004020202020204" pitchFamily="34" charset="0"/>
            </a:endParaRPr>
          </a:p>
        </p:txBody>
      </p:sp>
      <p:sp>
        <p:nvSpPr>
          <p:cNvPr id="2" name="Text Placeholder 3">
            <a:extLst>
              <a:ext uri="{FF2B5EF4-FFF2-40B4-BE49-F238E27FC236}">
                <a16:creationId xmlns:a16="http://schemas.microsoft.com/office/drawing/2014/main" id="{C743E8A5-1F50-6DDE-95D8-F772A0BDBE1A}"/>
              </a:ext>
            </a:extLst>
          </p:cNvPr>
          <p:cNvSpPr txBox="1">
            <a:spLocks/>
          </p:cNvSpPr>
          <p:nvPr/>
        </p:nvSpPr>
        <p:spPr bwMode="auto">
          <a:xfrm>
            <a:off x="461365" y="6375759"/>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ptos" panose="020B0004020202020204" pitchFamily="34" charset="0"/>
              </a:rPr>
              <a:t>10</a:t>
            </a:r>
            <a:r>
              <a:rPr lang="en-US" kern="0" dirty="0">
                <a:solidFill>
                  <a:srgbClr val="000000"/>
                </a:solidFill>
                <a:latin typeface="Aptos" panose="020B0004020202020204" pitchFamily="34" charset="0"/>
              </a:rPr>
              <a:t>2019 LOMA Member Survey</a:t>
            </a:r>
            <a:endParaRPr lang="en-US" dirty="0">
              <a:latin typeface="Aptos" panose="020B0004020202020204" pitchFamily="34" charset="0"/>
            </a:endParaRPr>
          </a:p>
        </p:txBody>
      </p:sp>
      <p:sp>
        <p:nvSpPr>
          <p:cNvPr id="4" name="TextBox 3">
            <a:extLst>
              <a:ext uri="{FF2B5EF4-FFF2-40B4-BE49-F238E27FC236}">
                <a16:creationId xmlns:a16="http://schemas.microsoft.com/office/drawing/2014/main" id="{690CFCE0-DFD3-0DCB-60F6-1B91494F7773}"/>
              </a:ext>
            </a:extLst>
          </p:cNvPr>
          <p:cNvSpPr txBox="1"/>
          <p:nvPr/>
        </p:nvSpPr>
        <p:spPr>
          <a:xfrm>
            <a:off x="306660" y="1053489"/>
            <a:ext cx="11736657" cy="830997"/>
          </a:xfrm>
          <a:prstGeom prst="rect">
            <a:avLst/>
          </a:prstGeom>
          <a:noFill/>
        </p:spPr>
        <p:txBody>
          <a:bodyPr wrap="square">
            <a:spAutoFit/>
          </a:bodyPr>
          <a:lstStyle/>
          <a:p>
            <a:pPr algn="ctr">
              <a:buClrTx/>
              <a:buSzPct val="100000"/>
            </a:pPr>
            <a:r>
              <a:rPr lang="en-US" sz="2400" b="1" i="1" dirty="0">
                <a:solidFill>
                  <a:schemeClr val="accent4"/>
                </a:solidFill>
                <a:latin typeface="Aptos" panose="020B0004020202020204" pitchFamily="34" charset="0"/>
              </a:rPr>
              <a:t>Dynamic, instructor-led content focused on life insurance products, operations, </a:t>
            </a:r>
          </a:p>
          <a:p>
            <a:pPr algn="ctr">
              <a:buClrTx/>
              <a:buSzPct val="100000"/>
            </a:pPr>
            <a:r>
              <a:rPr lang="en-US" sz="2400" b="1" i="1" dirty="0">
                <a:solidFill>
                  <a:schemeClr val="accent4"/>
                </a:solidFill>
                <a:latin typeface="Aptos" panose="020B0004020202020204" pitchFamily="34" charset="0"/>
              </a:rPr>
              <a:t>and how insurers make money</a:t>
            </a:r>
          </a:p>
        </p:txBody>
      </p:sp>
    </p:spTree>
    <p:extLst>
      <p:ext uri="{BB962C8B-B14F-4D97-AF65-F5344CB8AC3E}">
        <p14:creationId xmlns:p14="http://schemas.microsoft.com/office/powerpoint/2010/main" val="231071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7A633-CA5C-8872-AF61-E8FF942CFEA5}"/>
              </a:ext>
            </a:extLst>
          </p:cNvPr>
          <p:cNvSpPr>
            <a:spLocks noGrp="1"/>
          </p:cNvSpPr>
          <p:nvPr>
            <p:ph type="title"/>
          </p:nvPr>
        </p:nvSpPr>
        <p:spPr/>
        <p:txBody>
          <a:bodyPr/>
          <a:lstStyle/>
          <a:p>
            <a:r>
              <a:rPr lang="en-US" dirty="0">
                <a:latin typeface="Aptos" panose="020B0004020202020204" pitchFamily="34" charset="0"/>
              </a:rPr>
              <a:t>Talent Mobility Suite</a:t>
            </a:r>
          </a:p>
        </p:txBody>
      </p:sp>
      <p:sp>
        <p:nvSpPr>
          <p:cNvPr id="3" name="Slide Number Placeholder 2">
            <a:extLst>
              <a:ext uri="{FF2B5EF4-FFF2-40B4-BE49-F238E27FC236}">
                <a16:creationId xmlns:a16="http://schemas.microsoft.com/office/drawing/2014/main" id="{1400FE9A-0BA3-5661-DE8F-E1F6F2BB6BF9}"/>
              </a:ext>
            </a:extLst>
          </p:cNvPr>
          <p:cNvSpPr>
            <a:spLocks noGrp="1"/>
          </p:cNvSpPr>
          <p:nvPr>
            <p:ph type="sldNum" sz="quarter" idx="4294967295"/>
          </p:nvPr>
        </p:nvSpPr>
        <p:spPr/>
        <p:txBody>
          <a:bodyPr/>
          <a:lstStyle/>
          <a:p>
            <a:fld id="{FA06F0F5-DF6A-4E0E-AC03-6B0D0B0A1300}" type="slidenum">
              <a:rPr lang="en-US" sz="900" smtClean="0"/>
              <a:pPr/>
              <a:t>11</a:t>
            </a:fld>
            <a:endParaRPr lang="en-US" sz="900" dirty="0"/>
          </a:p>
        </p:txBody>
      </p:sp>
      <p:pic>
        <p:nvPicPr>
          <p:cNvPr id="8" name="Picture Placeholder 7" descr="A person walking up stairs with yellow arrows&#10;&#10;Description automatically generated">
            <a:extLst>
              <a:ext uri="{FF2B5EF4-FFF2-40B4-BE49-F238E27FC236}">
                <a16:creationId xmlns:a16="http://schemas.microsoft.com/office/drawing/2014/main" id="{2BEF81D2-C81C-F523-6538-0C76252A0700}"/>
              </a:ext>
            </a:extLst>
          </p:cNvPr>
          <p:cNvPicPr>
            <a:picLocks noGrp="1" noChangeAspect="1"/>
          </p:cNvPicPr>
          <p:nvPr>
            <p:ph type="pic" sz="quarter" idx="10"/>
          </p:nvPr>
        </p:nvPicPr>
        <p:blipFill rotWithShape="1">
          <a:blip r:embed="rId3"/>
          <a:srcRect l="640" t="8686" r="-640" b="45794"/>
          <a:stretch/>
        </p:blipFill>
        <p:spPr>
          <a:xfrm>
            <a:off x="0" y="0"/>
            <a:ext cx="12192000" cy="4162425"/>
          </a:xfrm>
        </p:spPr>
      </p:pic>
    </p:spTree>
    <p:extLst>
      <p:ext uri="{BB962C8B-B14F-4D97-AF65-F5344CB8AC3E}">
        <p14:creationId xmlns:p14="http://schemas.microsoft.com/office/powerpoint/2010/main" val="46250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6750" y="2675170"/>
            <a:ext cx="3228975" cy="3049356"/>
            <a:chOff x="390525" y="2646475"/>
            <a:chExt cx="3228975" cy="3087574"/>
          </a:xfrm>
        </p:grpSpPr>
        <p:sp>
          <p:nvSpPr>
            <p:cNvPr id="53" name="Rectangle 52"/>
            <p:cNvSpPr/>
            <p:nvPr/>
          </p:nvSpPr>
          <p:spPr>
            <a:xfrm>
              <a:off x="390525" y="4208694"/>
              <a:ext cx="3228975" cy="1525355"/>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2" name="Rectangle 51"/>
            <p:cNvSpPr/>
            <p:nvPr/>
          </p:nvSpPr>
          <p:spPr>
            <a:xfrm>
              <a:off x="390525" y="2646475"/>
              <a:ext cx="3228975" cy="1525355"/>
            </a:xfrm>
            <a:prstGeom prst="rect">
              <a:avLst/>
            </a:prstGeom>
            <a:solidFill>
              <a:srgbClr val="129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2" name="Title 1"/>
          <p:cNvSpPr>
            <a:spLocks noGrp="1"/>
          </p:cNvSpPr>
          <p:nvPr>
            <p:ph type="title"/>
          </p:nvPr>
        </p:nvSpPr>
        <p:spPr/>
        <p:txBody>
          <a:bodyPr/>
          <a:lstStyle/>
          <a:p>
            <a:r>
              <a:rPr lang="en-US" dirty="0">
                <a:latin typeface="Aptos" panose="020B0004020202020204" pitchFamily="34" charset="0"/>
              </a:rPr>
              <a:t>Get Employees Onboard and Keep Them</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latin typeface="+mj-lt"/>
              </a:rPr>
              <a:pPr/>
              <a:t>12</a:t>
            </a:fld>
            <a:endParaRPr lang="en-US" sz="900" dirty="0">
              <a:latin typeface="+mj-lt"/>
            </a:endParaRPr>
          </a:p>
        </p:txBody>
      </p:sp>
      <p:sp>
        <p:nvSpPr>
          <p:cNvPr id="30" name="Text Placeholder 3"/>
          <p:cNvSpPr>
            <a:spLocks noGrp="1"/>
          </p:cNvSpPr>
          <p:nvPr>
            <p:ph type="body" sz="quarter" idx="14"/>
          </p:nvPr>
        </p:nvSpPr>
        <p:spPr>
          <a:xfrm>
            <a:off x="400050" y="6199632"/>
            <a:ext cx="9372600" cy="658368"/>
          </a:xfrm>
        </p:spPr>
        <p:txBody>
          <a:bodyPr/>
          <a:lstStyle/>
          <a:p>
            <a:r>
              <a:rPr lang="en-US" sz="900" baseline="30000" dirty="0">
                <a:solidFill>
                  <a:srgbClr val="666666"/>
                </a:solidFill>
                <a:latin typeface="Aptos" panose="020B0004020202020204" pitchFamily="34" charset="0"/>
              </a:rPr>
              <a:t>11</a:t>
            </a:r>
            <a:r>
              <a:rPr lang="en-US" sz="900" dirty="0">
                <a:latin typeface="Aptos" panose="020B0004020202020204" pitchFamily="34" charset="0"/>
              </a:rPr>
              <a:t> </a:t>
            </a:r>
            <a:r>
              <a:rPr lang="en-US" sz="900" dirty="0">
                <a:latin typeface="Aptos" panose="020B0004020202020204" pitchFamily="34" charset="0"/>
                <a:hlinkClick r:id="rId3"/>
              </a:rPr>
              <a:t>https://www.insurancebusinessmag.com/ca/news/breaking-news/report-reveals-truth-about-how-many-millennials-want-to-work-in-insurance-227021.aspx</a:t>
            </a:r>
            <a:endParaRPr lang="en-US" sz="900" dirty="0">
              <a:latin typeface="Aptos" panose="020B0004020202020204" pitchFamily="34" charset="0"/>
            </a:endParaRPr>
          </a:p>
          <a:p>
            <a:r>
              <a:rPr lang="en-US" sz="900" baseline="30000" dirty="0">
                <a:solidFill>
                  <a:srgbClr val="666666"/>
                </a:solidFill>
                <a:latin typeface="Aptos" panose="020B0004020202020204" pitchFamily="34" charset="0"/>
              </a:rPr>
              <a:t>12</a:t>
            </a:r>
            <a:r>
              <a:rPr lang="en-US" sz="900" dirty="0">
                <a:solidFill>
                  <a:srgbClr val="666666"/>
                </a:solidFill>
                <a:latin typeface="Aptos" panose="020B0004020202020204" pitchFamily="34" charset="0"/>
              </a:rPr>
              <a:t> </a:t>
            </a:r>
            <a:r>
              <a:rPr lang="en-US" sz="900" dirty="0">
                <a:latin typeface="Aptos" panose="020B0004020202020204" pitchFamily="34" charset="0"/>
                <a:hlinkClick r:id="rId4"/>
              </a:rPr>
              <a:t>https://www.forbes.com/sites/larissafaw/2015/11/30/millennials-just-dont-want-to-be-insurance-agents/?sh=78e294a91838</a:t>
            </a:r>
            <a:endParaRPr lang="en-US" sz="900" dirty="0">
              <a:solidFill>
                <a:srgbClr val="666666"/>
              </a:solidFill>
              <a:latin typeface="Aptos" panose="020B0004020202020204" pitchFamily="34" charset="0"/>
            </a:endParaRPr>
          </a:p>
          <a:p>
            <a:r>
              <a:rPr lang="en-US" sz="900" baseline="30000" dirty="0">
                <a:solidFill>
                  <a:srgbClr val="666666"/>
                </a:solidFill>
                <a:latin typeface="Aptos" panose="020B0004020202020204" pitchFamily="34" charset="0"/>
              </a:rPr>
              <a:t>13 </a:t>
            </a:r>
            <a:r>
              <a:rPr lang="en-US" sz="900" dirty="0">
                <a:solidFill>
                  <a:srgbClr val="666666"/>
                </a:solidFill>
                <a:latin typeface="Aptos" panose="020B0004020202020204" pitchFamily="34" charset="0"/>
              </a:rPr>
              <a:t>Ibid.</a:t>
            </a:r>
            <a:endParaRPr lang="en-US" sz="900" dirty="0">
              <a:latin typeface="Aptos" panose="020B0004020202020204" pitchFamily="34" charset="0"/>
            </a:endParaRPr>
          </a:p>
          <a:p>
            <a:r>
              <a:rPr lang="en-US" sz="900" baseline="30000" dirty="0">
                <a:latin typeface="Aptos" panose="020B0004020202020204" pitchFamily="34" charset="0"/>
              </a:rPr>
              <a:t>14</a:t>
            </a:r>
            <a:r>
              <a:rPr lang="en-US" sz="900" dirty="0">
                <a:latin typeface="Aptos" panose="020B0004020202020204" pitchFamily="34" charset="0"/>
              </a:rPr>
              <a:t>2022 LOMA Member Survey</a:t>
            </a:r>
          </a:p>
          <a:p>
            <a:r>
              <a:rPr lang="en-US" sz="900" baseline="30000" dirty="0">
                <a:latin typeface="Aptos" panose="020B0004020202020204" pitchFamily="34" charset="0"/>
              </a:rPr>
              <a:t>15</a:t>
            </a:r>
            <a:r>
              <a:rPr lang="en-US" sz="900" dirty="0">
                <a:latin typeface="Aptos" panose="020B0004020202020204" pitchFamily="34" charset="0"/>
              </a:rPr>
              <a:t>Ibid</a:t>
            </a:r>
          </a:p>
        </p:txBody>
      </p:sp>
      <p:sp>
        <p:nvSpPr>
          <p:cNvPr id="11" name="Slide Number Placeholder 2"/>
          <p:cNvSpPr>
            <a:spLocks noGrp="1"/>
          </p:cNvSpPr>
          <p:nvPr>
            <p:ph type="sldNum" sz="quarter" idx="4294967295"/>
          </p:nvPr>
        </p:nvSpPr>
        <p:spPr>
          <a:xfrm>
            <a:off x="0" y="6346253"/>
            <a:ext cx="443753" cy="365125"/>
          </a:xfrm>
          <a:prstGeom prst="rect">
            <a:avLst/>
          </a:prstGeom>
        </p:spPr>
        <p:txBody>
          <a:bodyPr/>
          <a:lstStyle/>
          <a:p>
            <a:fld id="{FA06F0F5-DF6A-4E0E-AC03-6B0D0B0A1300}" type="slidenum">
              <a:rPr lang="en-US" sz="900" smtClean="0"/>
              <a:pPr/>
              <a:t>12</a:t>
            </a:fld>
            <a:endParaRPr lang="en-US" sz="900" dirty="0"/>
          </a:p>
        </p:txBody>
      </p:sp>
      <p:sp>
        <p:nvSpPr>
          <p:cNvPr id="25" name="Rectangle 24"/>
          <p:cNvSpPr/>
          <p:nvPr/>
        </p:nvSpPr>
        <p:spPr>
          <a:xfrm>
            <a:off x="666750" y="1122594"/>
            <a:ext cx="3228975" cy="1525355"/>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4" name="Text Placeholder 4"/>
          <p:cNvSpPr txBox="1">
            <a:spLocks/>
          </p:cNvSpPr>
          <p:nvPr/>
        </p:nvSpPr>
        <p:spPr>
          <a:xfrm>
            <a:off x="974010" y="1297353"/>
            <a:ext cx="2597865" cy="1245822"/>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3200" b="1" kern="0" dirty="0">
                <a:solidFill>
                  <a:srgbClr val="F9C606"/>
                </a:solidFill>
                <a:latin typeface="Aptos" panose="020B0004020202020204" pitchFamily="34" charset="0"/>
              </a:rPr>
              <a:t>78%</a:t>
            </a:r>
            <a:r>
              <a:rPr lang="en-US" sz="2000" kern="0" dirty="0">
                <a:solidFill>
                  <a:srgbClr val="F9C606"/>
                </a:solidFill>
                <a:latin typeface="Aptos" panose="020B0004020202020204" pitchFamily="34" charset="0"/>
              </a:rPr>
              <a:t> </a:t>
            </a:r>
            <a:r>
              <a:rPr lang="en-US" sz="2000" kern="0" dirty="0">
                <a:solidFill>
                  <a:schemeClr val="bg1"/>
                </a:solidFill>
                <a:latin typeface="Aptos" panose="020B0004020202020204" pitchFamily="34" charset="0"/>
              </a:rPr>
              <a:t>of Millennials are </a:t>
            </a:r>
            <a:r>
              <a:rPr lang="en-US" sz="2000" b="1" kern="0" dirty="0">
                <a:solidFill>
                  <a:srgbClr val="F9C606"/>
                </a:solidFill>
                <a:latin typeface="Aptos" panose="020B0004020202020204" pitchFamily="34" charset="0"/>
              </a:rPr>
              <a:t>unfamiliar</a:t>
            </a:r>
            <a:r>
              <a:rPr lang="en-US" sz="2000" kern="0" dirty="0">
                <a:solidFill>
                  <a:srgbClr val="F9C606"/>
                </a:solidFill>
                <a:latin typeface="Aptos" panose="020B0004020202020204" pitchFamily="34" charset="0"/>
              </a:rPr>
              <a:t> </a:t>
            </a:r>
            <a:r>
              <a:rPr lang="en-US" sz="2000" kern="0" dirty="0">
                <a:solidFill>
                  <a:schemeClr val="bg1"/>
                </a:solidFill>
                <a:latin typeface="Aptos" panose="020B0004020202020204" pitchFamily="34" charset="0"/>
              </a:rPr>
              <a:t>with the industry</a:t>
            </a:r>
            <a:r>
              <a:rPr lang="en-US" sz="1800" kern="0" baseline="30000" dirty="0">
                <a:solidFill>
                  <a:schemeClr val="bg1"/>
                </a:solidFill>
                <a:latin typeface="Aptos" panose="020B0004020202020204" pitchFamily="34" charset="0"/>
              </a:rPr>
              <a:t>11</a:t>
            </a:r>
            <a:endParaRPr lang="en-US" sz="2000" kern="0" baseline="30000" dirty="0">
              <a:solidFill>
                <a:schemeClr val="bg1"/>
              </a:solidFill>
              <a:latin typeface="Aptos" panose="020B0004020202020204" pitchFamily="34" charset="0"/>
            </a:endParaRPr>
          </a:p>
        </p:txBody>
      </p:sp>
      <p:sp>
        <p:nvSpPr>
          <p:cNvPr id="16" name="Text Placeholder 4"/>
          <p:cNvSpPr txBox="1">
            <a:spLocks/>
          </p:cNvSpPr>
          <p:nvPr/>
        </p:nvSpPr>
        <p:spPr>
          <a:xfrm>
            <a:off x="857250" y="4376843"/>
            <a:ext cx="2838450" cy="1185757"/>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800" b="1" kern="0" dirty="0">
                <a:solidFill>
                  <a:srgbClr val="005F9F"/>
                </a:solidFill>
                <a:latin typeface="Aptos" panose="020B0004020202020204" pitchFamily="34" charset="0"/>
              </a:rPr>
              <a:t>51% </a:t>
            </a:r>
            <a:r>
              <a:rPr lang="en-US" sz="2000" kern="0" dirty="0">
                <a:latin typeface="Aptos" panose="020B0004020202020204" pitchFamily="34" charset="0"/>
              </a:rPr>
              <a:t>say insurance agents </a:t>
            </a:r>
            <a:r>
              <a:rPr lang="en-US" sz="2000" b="1" kern="0" dirty="0">
                <a:solidFill>
                  <a:srgbClr val="005F9F"/>
                </a:solidFill>
                <a:latin typeface="Aptos" panose="020B0004020202020204" pitchFamily="34" charset="0"/>
              </a:rPr>
              <a:t>only</a:t>
            </a:r>
            <a:r>
              <a:rPr lang="en-US" sz="2000" kern="0" dirty="0">
                <a:latin typeface="Aptos" panose="020B0004020202020204" pitchFamily="34" charset="0"/>
              </a:rPr>
              <a:t> care about making money</a:t>
            </a:r>
            <a:r>
              <a:rPr lang="en-US" sz="2000" kern="0" baseline="30000" dirty="0">
                <a:latin typeface="Aptos" panose="020B0004020202020204" pitchFamily="34" charset="0"/>
              </a:rPr>
              <a:t>13</a:t>
            </a:r>
            <a:endParaRPr lang="en-US" sz="2000" kern="0" dirty="0">
              <a:latin typeface="Aptos" panose="020B0004020202020204" pitchFamily="34" charset="0"/>
            </a:endParaRPr>
          </a:p>
        </p:txBody>
      </p:sp>
      <p:sp>
        <p:nvSpPr>
          <p:cNvPr id="22" name="Rectangle 21"/>
          <p:cNvSpPr/>
          <p:nvPr/>
        </p:nvSpPr>
        <p:spPr>
          <a:xfrm>
            <a:off x="7983419" y="3448050"/>
            <a:ext cx="3484681" cy="2271325"/>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81950" y="1119572"/>
            <a:ext cx="3476625" cy="2270598"/>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p:cNvSpPr txBox="1">
            <a:spLocks/>
          </p:cNvSpPr>
          <p:nvPr/>
        </p:nvSpPr>
        <p:spPr>
          <a:xfrm>
            <a:off x="8338251" y="3818857"/>
            <a:ext cx="2927594" cy="1900132"/>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800" b="1" kern="0" dirty="0">
                <a:solidFill>
                  <a:srgbClr val="005F9F"/>
                </a:solidFill>
                <a:latin typeface="Aptos" panose="020B0004020202020204" pitchFamily="34" charset="0"/>
              </a:rPr>
              <a:t>97% </a:t>
            </a:r>
            <a:r>
              <a:rPr lang="en-US" sz="2000" kern="0" dirty="0">
                <a:latin typeface="Aptos" panose="020B0004020202020204" pitchFamily="34" charset="0"/>
              </a:rPr>
              <a:t>say they have a </a:t>
            </a:r>
            <a:r>
              <a:rPr lang="en-US" sz="2000" b="1" kern="0" dirty="0">
                <a:solidFill>
                  <a:srgbClr val="005F9F"/>
                </a:solidFill>
                <a:latin typeface="Aptos" panose="020B0004020202020204" pitchFamily="34" charset="0"/>
              </a:rPr>
              <a:t>positive perception </a:t>
            </a:r>
            <a:r>
              <a:rPr lang="en-US" sz="2000" kern="0" dirty="0">
                <a:latin typeface="Aptos" panose="020B0004020202020204" pitchFamily="34" charset="0"/>
              </a:rPr>
              <a:t>of the industry after taking LOMA courses</a:t>
            </a:r>
            <a:r>
              <a:rPr lang="en-US" sz="2000" kern="0" baseline="30000" dirty="0">
                <a:latin typeface="Aptos" panose="020B0004020202020204" pitchFamily="34" charset="0"/>
              </a:rPr>
              <a:t>15</a:t>
            </a:r>
            <a:endParaRPr lang="en-US" sz="2000" kern="0" dirty="0">
              <a:latin typeface="Aptos" panose="020B0004020202020204" pitchFamily="34" charset="0"/>
            </a:endParaRPr>
          </a:p>
        </p:txBody>
      </p:sp>
      <p:sp>
        <p:nvSpPr>
          <p:cNvPr id="32" name="Text Placeholder 4"/>
          <p:cNvSpPr txBox="1">
            <a:spLocks/>
          </p:cNvSpPr>
          <p:nvPr/>
        </p:nvSpPr>
        <p:spPr>
          <a:xfrm>
            <a:off x="8010069" y="1400098"/>
            <a:ext cx="3146520" cy="1855636"/>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lgn="r">
              <a:buClr>
                <a:srgbClr val="005F9F"/>
              </a:buClr>
              <a:buSzPct val="100000"/>
              <a:buNone/>
            </a:pPr>
            <a:r>
              <a:rPr lang="en-US" sz="2800" b="1" kern="0" dirty="0">
                <a:solidFill>
                  <a:srgbClr val="F9C606"/>
                </a:solidFill>
                <a:latin typeface="Aptos" panose="020B0004020202020204" pitchFamily="34" charset="0"/>
              </a:rPr>
              <a:t>98% </a:t>
            </a:r>
            <a:r>
              <a:rPr lang="en-US" sz="2000" kern="0" dirty="0">
                <a:solidFill>
                  <a:schemeClr val="bg1"/>
                </a:solidFill>
                <a:latin typeface="Aptos" panose="020B0004020202020204" pitchFamily="34" charset="0"/>
              </a:rPr>
              <a:t>are </a:t>
            </a:r>
            <a:r>
              <a:rPr lang="en-US" sz="2000" b="1" kern="0" dirty="0">
                <a:solidFill>
                  <a:srgbClr val="F9C606"/>
                </a:solidFill>
                <a:latin typeface="Aptos" panose="020B0004020202020204" pitchFamily="34" charset="0"/>
              </a:rPr>
              <a:t>confident</a:t>
            </a:r>
            <a:br>
              <a:rPr lang="en-US" sz="2000" kern="0" dirty="0">
                <a:solidFill>
                  <a:schemeClr val="bg1"/>
                </a:solidFill>
                <a:latin typeface="Aptos" panose="020B0004020202020204" pitchFamily="34" charset="0"/>
              </a:rPr>
            </a:br>
            <a:r>
              <a:rPr lang="en-US" sz="2000" kern="0" dirty="0">
                <a:solidFill>
                  <a:schemeClr val="bg1"/>
                </a:solidFill>
                <a:latin typeface="Aptos" panose="020B0004020202020204" pitchFamily="34" charset="0"/>
              </a:rPr>
              <a:t>that they can apply the knowledge gained</a:t>
            </a:r>
            <a:br>
              <a:rPr lang="en-US" sz="2000" kern="0" dirty="0">
                <a:solidFill>
                  <a:schemeClr val="bg1"/>
                </a:solidFill>
                <a:latin typeface="Aptos" panose="020B0004020202020204" pitchFamily="34" charset="0"/>
              </a:rPr>
            </a:br>
            <a:r>
              <a:rPr lang="en-US" sz="2000" kern="0" dirty="0">
                <a:solidFill>
                  <a:schemeClr val="bg1"/>
                </a:solidFill>
                <a:latin typeface="Aptos" panose="020B0004020202020204" pitchFamily="34" charset="0"/>
              </a:rPr>
              <a:t>because courses provide</a:t>
            </a:r>
            <a:br>
              <a:rPr lang="en-US" sz="2000" kern="0" dirty="0">
                <a:solidFill>
                  <a:schemeClr val="bg1"/>
                </a:solidFill>
                <a:latin typeface="Aptos" panose="020B0004020202020204" pitchFamily="34" charset="0"/>
              </a:rPr>
            </a:br>
            <a:r>
              <a:rPr lang="en-US" sz="2000" b="1" kern="0" dirty="0">
                <a:solidFill>
                  <a:srgbClr val="F9C606"/>
                </a:solidFill>
                <a:latin typeface="Aptos" panose="020B0004020202020204" pitchFamily="34" charset="0"/>
              </a:rPr>
              <a:t>real-world examples</a:t>
            </a:r>
            <a:r>
              <a:rPr lang="en-US" sz="2000" kern="0" baseline="30000" dirty="0">
                <a:solidFill>
                  <a:schemeClr val="bg1"/>
                </a:solidFill>
                <a:latin typeface="Aptos" panose="020B0004020202020204" pitchFamily="34" charset="0"/>
              </a:rPr>
              <a:t>14</a:t>
            </a:r>
            <a:endParaRPr lang="en-US" sz="2000" b="1" kern="0" dirty="0">
              <a:solidFill>
                <a:srgbClr val="F9C606"/>
              </a:solidFill>
              <a:latin typeface="Aptos" panose="020B0004020202020204" pitchFamily="34" charset="0"/>
            </a:endParaRPr>
          </a:p>
        </p:txBody>
      </p:sp>
      <p:sp>
        <p:nvSpPr>
          <p:cNvPr id="39" name="Text Placeholder 4"/>
          <p:cNvSpPr txBox="1">
            <a:spLocks/>
          </p:cNvSpPr>
          <p:nvPr/>
        </p:nvSpPr>
        <p:spPr>
          <a:xfrm>
            <a:off x="913451" y="2809736"/>
            <a:ext cx="2272982" cy="445525"/>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800" b="1" kern="0" dirty="0">
                <a:solidFill>
                  <a:schemeClr val="bg1"/>
                </a:solidFill>
              </a:rPr>
              <a:t>78% </a:t>
            </a:r>
            <a:r>
              <a:rPr lang="en-US" sz="2000" kern="0" dirty="0">
                <a:solidFill>
                  <a:schemeClr val="bg1"/>
                </a:solidFill>
              </a:rPr>
              <a:t>of </a:t>
            </a:r>
            <a:r>
              <a:rPr lang="en-US" sz="2000" kern="0" dirty="0">
                <a:solidFill>
                  <a:schemeClr val="bg1"/>
                </a:solidFill>
                <a:latin typeface="Aptos" panose="020B0004020202020204" pitchFamily="34" charset="0"/>
              </a:rPr>
              <a:t>women</a:t>
            </a:r>
            <a:endParaRPr lang="en-US" sz="2000" kern="0" dirty="0">
              <a:latin typeface="Aptos" panose="020B0004020202020204" pitchFamily="34" charset="0"/>
            </a:endParaRPr>
          </a:p>
        </p:txBody>
      </p:sp>
      <p:sp>
        <p:nvSpPr>
          <p:cNvPr id="40" name="Text Placeholder 4"/>
          <p:cNvSpPr txBox="1">
            <a:spLocks/>
          </p:cNvSpPr>
          <p:nvPr/>
        </p:nvSpPr>
        <p:spPr>
          <a:xfrm>
            <a:off x="857250" y="3152775"/>
            <a:ext cx="2990850" cy="1459731"/>
          </a:xfrm>
          <a:prstGeom prst="rect">
            <a:avLst/>
          </a:prstGeom>
        </p:spPr>
        <p:txBody>
          <a:bodyPr anchor="t"/>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indent="0">
              <a:buClr>
                <a:srgbClr val="005F9F"/>
              </a:buClr>
              <a:buSzPct val="100000"/>
              <a:buNone/>
            </a:pPr>
            <a:r>
              <a:rPr lang="en-US" sz="2000" kern="0" dirty="0">
                <a:latin typeface="Aptos" panose="020B0004020202020204" pitchFamily="34" charset="0"/>
              </a:rPr>
              <a:t>and </a:t>
            </a:r>
            <a:r>
              <a:rPr lang="en-US" sz="2800" b="1" kern="0" dirty="0">
                <a:solidFill>
                  <a:schemeClr val="bg1"/>
                </a:solidFill>
                <a:latin typeface="Aptos" panose="020B0004020202020204" pitchFamily="34" charset="0"/>
              </a:rPr>
              <a:t>68%</a:t>
            </a:r>
            <a:r>
              <a:rPr lang="en-US" sz="2800" kern="0" dirty="0">
                <a:solidFill>
                  <a:schemeClr val="bg1"/>
                </a:solidFill>
                <a:latin typeface="Aptos" panose="020B0004020202020204" pitchFamily="34" charset="0"/>
              </a:rPr>
              <a:t> </a:t>
            </a:r>
            <a:r>
              <a:rPr lang="en-US" sz="2000" kern="0" dirty="0">
                <a:solidFill>
                  <a:schemeClr val="bg1"/>
                </a:solidFill>
                <a:latin typeface="Aptos" panose="020B0004020202020204" pitchFamily="34" charset="0"/>
              </a:rPr>
              <a:t>of men </a:t>
            </a:r>
            <a:r>
              <a:rPr lang="en-US" sz="2000" kern="0" dirty="0">
                <a:latin typeface="Aptos" panose="020B0004020202020204" pitchFamily="34" charset="0"/>
              </a:rPr>
              <a:t>say insurance is too boring</a:t>
            </a:r>
            <a:r>
              <a:rPr lang="en-US" sz="2000" kern="0" baseline="30000" dirty="0">
                <a:latin typeface="Aptos" panose="020B0004020202020204" pitchFamily="34" charset="0"/>
              </a:rPr>
              <a:t>12</a:t>
            </a:r>
            <a:endParaRPr lang="en-US" sz="2000" kern="0" dirty="0">
              <a:latin typeface="Aptos" panose="020B0004020202020204" pitchFamily="34" charset="0"/>
            </a:endParaRPr>
          </a:p>
        </p:txBody>
      </p:sp>
      <p:pic>
        <p:nvPicPr>
          <p:cNvPr id="54" name="Picture 8" descr="http://llglobal/cs/mktg/Collateral/Stock%20Photos/Collaboration%20and%20Leadership/GettyImages-1345107602-1200max.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496" y="1125855"/>
            <a:ext cx="3964692" cy="264312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http://llglobal/cs/mktg/Collateral/Stock%20Photos/Collaboration%20and%20Leadership/GettyImages-502393910-1200max.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52574" y="3838575"/>
            <a:ext cx="3972226"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8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FBF6B2-35EE-690F-1D4B-8E2D668256B4}"/>
              </a:ext>
            </a:extLst>
          </p:cNvPr>
          <p:cNvSpPr txBox="1"/>
          <p:nvPr/>
        </p:nvSpPr>
        <p:spPr>
          <a:xfrm>
            <a:off x="8229600" y="3166301"/>
            <a:ext cx="3824749" cy="2864987"/>
          </a:xfrm>
          <a:prstGeom prst="rect">
            <a:avLst/>
          </a:prstGeom>
          <a:solidFill>
            <a:srgbClr val="EAE6E2"/>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4E2B9865-9482-800C-757C-DB03A7A42BA0}"/>
              </a:ext>
            </a:extLst>
          </p:cNvPr>
          <p:cNvSpPr txBox="1"/>
          <p:nvPr/>
        </p:nvSpPr>
        <p:spPr>
          <a:xfrm>
            <a:off x="4182965" y="3166301"/>
            <a:ext cx="3824749" cy="2864987"/>
          </a:xfrm>
          <a:prstGeom prst="rect">
            <a:avLst/>
          </a:prstGeom>
          <a:solidFill>
            <a:srgbClr val="EAE6E2"/>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103D426F-64D5-A0CC-8E75-0073F23647A4}"/>
              </a:ext>
            </a:extLst>
          </p:cNvPr>
          <p:cNvSpPr txBox="1"/>
          <p:nvPr/>
        </p:nvSpPr>
        <p:spPr>
          <a:xfrm>
            <a:off x="137651" y="3160787"/>
            <a:ext cx="3824749" cy="2864987"/>
          </a:xfrm>
          <a:prstGeom prst="rect">
            <a:avLst/>
          </a:prstGeom>
          <a:solidFill>
            <a:srgbClr val="EAE6E2"/>
          </a:solidFill>
        </p:spPr>
        <p:txBody>
          <a:bodyPr wrap="square" rtlCol="0">
            <a:spAutoFit/>
          </a:bodyPr>
          <a:lstStyle/>
          <a:p>
            <a:endParaRPr lang="en-US" dirty="0"/>
          </a:p>
        </p:txBody>
      </p:sp>
      <p:sp>
        <p:nvSpPr>
          <p:cNvPr id="3" name="Rectangle 2"/>
          <p:cNvSpPr/>
          <p:nvPr/>
        </p:nvSpPr>
        <p:spPr>
          <a:xfrm>
            <a:off x="346271" y="949018"/>
            <a:ext cx="11114681" cy="707886"/>
          </a:xfrm>
          <a:prstGeom prst="rect">
            <a:avLst/>
          </a:prstGeom>
        </p:spPr>
        <p:txBody>
          <a:bodyPr wrap="square">
            <a:spAutoFit/>
          </a:bodyPr>
          <a:lstStyle/>
          <a:p>
            <a:pPr algn="ctr"/>
            <a:r>
              <a:rPr lang="en-US" sz="2000" b="1" i="1" dirty="0">
                <a:solidFill>
                  <a:schemeClr val="tx2"/>
                </a:solidFill>
                <a:latin typeface="Aptos" panose="020B0004020202020204" pitchFamily="34" charset="0"/>
              </a:rPr>
              <a:t>Meet the industry-specific needs of your entire workforce with unlimited access to a deep library of short content on foundational and emerging topics</a:t>
            </a:r>
          </a:p>
        </p:txBody>
      </p:sp>
      <p:pic>
        <p:nvPicPr>
          <p:cNvPr id="6" name="Picture 5"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689" y="2038166"/>
            <a:ext cx="729776" cy="7761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008" y="3160787"/>
            <a:ext cx="3714082" cy="369332"/>
          </a:xfrm>
          <a:prstGeom prst="rect">
            <a:avLst/>
          </a:prstGeom>
          <a:noFill/>
        </p:spPr>
        <p:txBody>
          <a:bodyPr wrap="square" rtlCol="0">
            <a:spAutoFit/>
          </a:bodyPr>
          <a:lstStyle/>
          <a:p>
            <a:pPr algn="ctr"/>
            <a:r>
              <a:rPr lang="en-US" b="1" dirty="0">
                <a:solidFill>
                  <a:schemeClr val="tx2"/>
                </a:solidFill>
                <a:latin typeface="Aptos" panose="020B0004020202020204" pitchFamily="34" charset="0"/>
              </a:rPr>
              <a:t>Build a Foundation &amp; Stay Current</a:t>
            </a:r>
          </a:p>
        </p:txBody>
      </p:sp>
      <p:sp>
        <p:nvSpPr>
          <p:cNvPr id="8" name="TextBox 7"/>
          <p:cNvSpPr txBox="1"/>
          <p:nvPr/>
        </p:nvSpPr>
        <p:spPr>
          <a:xfrm>
            <a:off x="4285707" y="3172019"/>
            <a:ext cx="3630334" cy="369332"/>
          </a:xfrm>
          <a:prstGeom prst="rect">
            <a:avLst/>
          </a:prstGeom>
          <a:noFill/>
        </p:spPr>
        <p:txBody>
          <a:bodyPr wrap="square" rtlCol="0">
            <a:spAutoFit/>
          </a:bodyPr>
          <a:lstStyle/>
          <a:p>
            <a:pPr algn="ctr"/>
            <a:r>
              <a:rPr lang="en-US" b="1" dirty="0">
                <a:solidFill>
                  <a:schemeClr val="tx2"/>
                </a:solidFill>
                <a:latin typeface="Aptos" panose="020B0004020202020204" pitchFamily="34" charset="0"/>
              </a:rPr>
              <a:t>Personalized Learning</a:t>
            </a:r>
          </a:p>
        </p:txBody>
      </p:sp>
      <p:sp>
        <p:nvSpPr>
          <p:cNvPr id="9" name="Rectangle 8"/>
          <p:cNvSpPr/>
          <p:nvPr/>
        </p:nvSpPr>
        <p:spPr>
          <a:xfrm>
            <a:off x="8601788" y="3172019"/>
            <a:ext cx="2767338" cy="369332"/>
          </a:xfrm>
          <a:prstGeom prst="rect">
            <a:avLst/>
          </a:prstGeom>
        </p:spPr>
        <p:txBody>
          <a:bodyPr wrap="square">
            <a:spAutoFit/>
          </a:bodyPr>
          <a:lstStyle/>
          <a:p>
            <a:pPr algn="ctr"/>
            <a:r>
              <a:rPr lang="en-US" b="1" dirty="0">
                <a:solidFill>
                  <a:schemeClr val="tx2"/>
                </a:solidFill>
                <a:latin typeface="Aptos" panose="020B0004020202020204" pitchFamily="34" charset="0"/>
              </a:rPr>
              <a:t>Simple to Administer</a:t>
            </a:r>
          </a:p>
        </p:txBody>
      </p:sp>
      <p:sp>
        <p:nvSpPr>
          <p:cNvPr id="11" name="Rectangle 10"/>
          <p:cNvSpPr/>
          <p:nvPr/>
        </p:nvSpPr>
        <p:spPr>
          <a:xfrm>
            <a:off x="4182965" y="3818350"/>
            <a:ext cx="3630334" cy="1815882"/>
          </a:xfrm>
          <a:prstGeom prst="rect">
            <a:avLst/>
          </a:prstGeom>
        </p:spPr>
        <p:txBody>
          <a:bodyPr wrap="square">
            <a:spAutoFit/>
          </a:bodyPr>
          <a:lstStyle/>
          <a:p>
            <a:pPr marL="342891" indent="-342891">
              <a:buFont typeface="Arial" panose="020B0604020202020204" pitchFamily="34" charset="0"/>
              <a:buChar char="•"/>
            </a:pPr>
            <a:r>
              <a:rPr lang="en-US" sz="1600" dirty="0">
                <a:latin typeface="Aptos" panose="020B0004020202020204" pitchFamily="34" charset="0"/>
              </a:rPr>
              <a:t>Bite-sized, ever-expanding course library with mobile-ready content</a:t>
            </a:r>
          </a:p>
          <a:p>
            <a:endParaRPr lang="en-US" sz="1600" dirty="0">
              <a:latin typeface="Aptos" panose="020B0004020202020204" pitchFamily="34" charset="0"/>
            </a:endParaRPr>
          </a:p>
          <a:p>
            <a:pPr marL="342891" indent="-342891">
              <a:buFont typeface="Arial" panose="020B0604020202020204" pitchFamily="34" charset="0"/>
              <a:buChar char="•"/>
            </a:pPr>
            <a:r>
              <a:rPr lang="en-US" sz="1600" dirty="0">
                <a:latin typeface="Aptos" panose="020B0004020202020204" pitchFamily="34" charset="0"/>
              </a:rPr>
              <a:t>Customized learning paths to growth</a:t>
            </a:r>
          </a:p>
          <a:p>
            <a:pPr marL="342891" indent="-342891">
              <a:buFont typeface="Arial" panose="020B0604020202020204" pitchFamily="34" charset="0"/>
              <a:buChar char="•"/>
            </a:pPr>
            <a:endParaRPr lang="en-US" sz="1600" dirty="0">
              <a:latin typeface="Aptos" panose="020B0004020202020204" pitchFamily="34" charset="0"/>
            </a:endParaRPr>
          </a:p>
          <a:p>
            <a:pPr marL="342891" indent="-342891">
              <a:buFont typeface="Arial" panose="020B0604020202020204" pitchFamily="34" charset="0"/>
              <a:buChar char="•"/>
            </a:pPr>
            <a:endParaRPr lang="en-US" sz="1600" dirty="0">
              <a:latin typeface="Aptos" panose="020B0004020202020204" pitchFamily="34" charset="0"/>
            </a:endParaRPr>
          </a:p>
        </p:txBody>
      </p:sp>
      <p:sp>
        <p:nvSpPr>
          <p:cNvPr id="12" name="Rectangle 11"/>
          <p:cNvSpPr/>
          <p:nvPr/>
        </p:nvSpPr>
        <p:spPr>
          <a:xfrm>
            <a:off x="352718" y="3756762"/>
            <a:ext cx="3393372" cy="2062103"/>
          </a:xfrm>
          <a:prstGeom prst="rect">
            <a:avLst/>
          </a:prstGeom>
        </p:spPr>
        <p:txBody>
          <a:bodyPr wrap="square">
            <a:spAutoFit/>
          </a:bodyPr>
          <a:lstStyle/>
          <a:p>
            <a:pPr marL="342891" indent="-342891">
              <a:buFont typeface="Arial" panose="020B0604020202020204" pitchFamily="34" charset="0"/>
              <a:buChar char="•"/>
            </a:pPr>
            <a:r>
              <a:rPr lang="en-US" sz="1600" dirty="0">
                <a:latin typeface="Aptos" panose="020B0004020202020204" pitchFamily="34" charset="0"/>
              </a:rPr>
              <a:t>Provides industry-specific,  foundational knowledge on life insurance, annuities, and workplace benefits</a:t>
            </a:r>
          </a:p>
          <a:p>
            <a:endParaRPr lang="en-US" sz="1600" dirty="0">
              <a:latin typeface="Aptos" panose="020B0004020202020204" pitchFamily="34" charset="0"/>
            </a:endParaRPr>
          </a:p>
          <a:p>
            <a:pPr marL="342891" indent="-342891">
              <a:buFont typeface="Arial" panose="020B0604020202020204" pitchFamily="34" charset="0"/>
              <a:buChar char="•"/>
            </a:pPr>
            <a:r>
              <a:rPr lang="en-US" sz="1600" dirty="0">
                <a:latin typeface="Aptos" panose="020B0004020202020204" pitchFamily="34" charset="0"/>
              </a:rPr>
              <a:t>Offers short content on hot topics to keep employees up-to-date on industry trends</a:t>
            </a:r>
          </a:p>
        </p:txBody>
      </p:sp>
      <p:sp>
        <p:nvSpPr>
          <p:cNvPr id="13" name="Rectangle 12"/>
          <p:cNvSpPr/>
          <p:nvPr/>
        </p:nvSpPr>
        <p:spPr>
          <a:xfrm>
            <a:off x="8383700" y="3768963"/>
            <a:ext cx="3203515" cy="1815882"/>
          </a:xfrm>
          <a:prstGeom prst="rect">
            <a:avLst/>
          </a:prstGeom>
        </p:spPr>
        <p:txBody>
          <a:bodyPr wrap="square">
            <a:spAutoFit/>
          </a:bodyPr>
          <a:lstStyle/>
          <a:p>
            <a:pPr marL="380990" indent="-380990">
              <a:buFont typeface="Arial" panose="020B0604020202020204" pitchFamily="34" charset="0"/>
              <a:buChar char="•"/>
            </a:pPr>
            <a:r>
              <a:rPr lang="en-US" sz="1600" dirty="0">
                <a:latin typeface="Aptos" panose="020B0004020202020204" pitchFamily="34" charset="0"/>
              </a:rPr>
              <a:t>Compatible with your learning experience platform</a:t>
            </a:r>
          </a:p>
          <a:p>
            <a:pPr marL="380990" indent="-380990">
              <a:buFont typeface="Arial" panose="020B0604020202020204" pitchFamily="34" charset="0"/>
              <a:buChar char="•"/>
            </a:pPr>
            <a:endParaRPr lang="en-US" sz="1600" dirty="0">
              <a:latin typeface="Aptos" panose="020B0004020202020204" pitchFamily="34" charset="0"/>
            </a:endParaRPr>
          </a:p>
          <a:p>
            <a:pPr marL="380990" indent="-380990">
              <a:buFont typeface="Arial" panose="020B0604020202020204" pitchFamily="34" charset="0"/>
              <a:buChar char="•"/>
            </a:pPr>
            <a:r>
              <a:rPr lang="en-US" sz="1600" dirty="0">
                <a:latin typeface="Aptos" panose="020B0004020202020204" pitchFamily="34" charset="0"/>
              </a:rPr>
              <a:t>All access, cost effective annual subscription</a:t>
            </a:r>
          </a:p>
          <a:p>
            <a:pPr marL="380990" indent="-380990">
              <a:buFont typeface="Arial" panose="020B0604020202020204" pitchFamily="34" charset="0"/>
              <a:buChar char="•"/>
            </a:pPr>
            <a:endParaRPr lang="en-US" sz="1600" dirty="0">
              <a:latin typeface="Aptos" panose="020B0004020202020204" pitchFamily="34" charset="0"/>
            </a:endParaRPr>
          </a:p>
          <a:p>
            <a:pPr marL="380990" indent="-380990">
              <a:buFont typeface="Arial" panose="020B0604020202020204" pitchFamily="34" charset="0"/>
              <a:buChar char="•"/>
            </a:pPr>
            <a:r>
              <a:rPr lang="en-US" sz="1600" dirty="0">
                <a:latin typeface="Aptos" panose="020B0004020202020204" pitchFamily="34" charset="0"/>
              </a:rPr>
              <a:t>Group purchase model </a:t>
            </a:r>
          </a:p>
        </p:txBody>
      </p:sp>
      <p:sp>
        <p:nvSpPr>
          <p:cNvPr id="14" name="Title 13"/>
          <p:cNvSpPr>
            <a:spLocks noGrp="1"/>
          </p:cNvSpPr>
          <p:nvPr>
            <p:ph type="title"/>
          </p:nvPr>
        </p:nvSpPr>
        <p:spPr/>
        <p:txBody>
          <a:bodyPr/>
          <a:lstStyle/>
          <a:p>
            <a:r>
              <a:rPr lang="en-US" dirty="0">
                <a:latin typeface="Aptos" panose="020B0004020202020204" pitchFamily="34" charset="0"/>
              </a:rPr>
              <a:t>Build Your Industry Advantage</a:t>
            </a:r>
          </a:p>
        </p:txBody>
      </p:sp>
      <p:pic>
        <p:nvPicPr>
          <p:cNvPr id="2052" name="Picture 4" descr="Picture">
            <a:extLst>
              <a:ext uri="{FF2B5EF4-FFF2-40B4-BE49-F238E27FC236}">
                <a16:creationId xmlns:a16="http://schemas.microsoft.com/office/drawing/2014/main" id="{8037E805-14AC-6547-3D7D-AF5EFBD91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073" y="2038166"/>
            <a:ext cx="805699" cy="797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a:extLst>
              <a:ext uri="{FF2B5EF4-FFF2-40B4-BE49-F238E27FC236}">
                <a16:creationId xmlns:a16="http://schemas.microsoft.com/office/drawing/2014/main" id="{157BD793-7EB5-8051-DFD0-4CE5AA245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375" y="2038166"/>
            <a:ext cx="941583" cy="94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7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ptos" panose="020B0004020202020204" pitchFamily="34" charset="0"/>
              </a:rPr>
              <a:t>FLMI Designation as the Global Standard</a:t>
            </a:r>
          </a:p>
        </p:txBody>
      </p:sp>
      <p:sp>
        <p:nvSpPr>
          <p:cNvPr id="4" name="Content Placeholder 2"/>
          <p:cNvSpPr txBox="1">
            <a:spLocks/>
          </p:cNvSpPr>
          <p:nvPr/>
        </p:nvSpPr>
        <p:spPr>
          <a:xfrm>
            <a:off x="0" y="976497"/>
            <a:ext cx="7626133" cy="805276"/>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spcAft>
                <a:spcPts val="0"/>
              </a:spcAft>
            </a:pPr>
            <a:r>
              <a:rPr lang="en-US" sz="1800" b="1" i="1" dirty="0">
                <a:solidFill>
                  <a:schemeClr val="tx2"/>
                </a:solidFill>
                <a:latin typeface="Aptos" panose="020B0004020202020204" pitchFamily="34" charset="0"/>
              </a:rPr>
              <a:t>Empower your career-minded workforce to exceed expectations with broad-based knowledge of insurance and financial services</a:t>
            </a:r>
          </a:p>
          <a:p>
            <a:pPr>
              <a:spcAft>
                <a:spcPts val="0"/>
              </a:spcAft>
            </a:pPr>
            <a:endParaRPr lang="en-US" sz="1600" b="1" dirty="0">
              <a:latin typeface="Aptos" panose="020B0004020202020204" pitchFamily="34" charset="0"/>
            </a:endParaRPr>
          </a:p>
          <a:p>
            <a:endParaRPr lang="en-US" kern="0" dirty="0">
              <a:latin typeface="Aptos" panose="020B0004020202020204" pitchFamily="34" charset="0"/>
            </a:endParaRPr>
          </a:p>
          <a:p>
            <a:endParaRPr lang="en-US" kern="0" dirty="0">
              <a:latin typeface="Aptos" panose="020B0004020202020204" pitchFamily="34" charset="0"/>
            </a:endParaRPr>
          </a:p>
          <a:p>
            <a:endParaRPr lang="en-US" kern="0" dirty="0">
              <a:latin typeface="Aptos" panose="020B0004020202020204" pitchFamily="34" charset="0"/>
            </a:endParaRPr>
          </a:p>
        </p:txBody>
      </p:sp>
      <p:graphicFrame>
        <p:nvGraphicFramePr>
          <p:cNvPr id="5" name="Chart 4">
            <a:extLst>
              <a:ext uri="{FF2B5EF4-FFF2-40B4-BE49-F238E27FC236}">
                <a16:creationId xmlns:a16="http://schemas.microsoft.com/office/drawing/2014/main" id="{BFFBDF13-C694-D65C-ADCD-40AC97E79995}"/>
              </a:ext>
            </a:extLst>
          </p:cNvPr>
          <p:cNvGraphicFramePr/>
          <p:nvPr/>
        </p:nvGraphicFramePr>
        <p:xfrm>
          <a:off x="7708567" y="2008728"/>
          <a:ext cx="2448912" cy="154189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524E6D0-708D-E5B3-C2A7-5BDCFF12B755}"/>
              </a:ext>
            </a:extLst>
          </p:cNvPr>
          <p:cNvSpPr/>
          <p:nvPr/>
        </p:nvSpPr>
        <p:spPr>
          <a:xfrm>
            <a:off x="9604461" y="2151523"/>
            <a:ext cx="2298403" cy="1256306"/>
          </a:xfrm>
          <a:prstGeom prst="rect">
            <a:avLst/>
          </a:prstGeom>
        </p:spPr>
        <p:txBody>
          <a:bodyPr wrap="square">
            <a:spAutoFit/>
          </a:bodyPr>
          <a:lstStyle/>
          <a:p>
            <a:pPr>
              <a:lnSpc>
                <a:spcPct val="107000"/>
              </a:lnSpc>
              <a:spcAft>
                <a:spcPts val="800"/>
              </a:spcAft>
            </a:pPr>
            <a:r>
              <a:rPr lang="en-US" dirty="0">
                <a:latin typeface="Aptos" panose="020B0004020202020204" pitchFamily="34" charset="0"/>
                <a:ea typeface="Calibri" panose="020F0502020204030204" pitchFamily="34" charset="0"/>
                <a:cs typeface="Times New Roman" panose="02020603050405020304" pitchFamily="18" charset="0"/>
              </a:rPr>
              <a:t>of learners find designations to be valuable or very valuable</a:t>
            </a:r>
            <a:r>
              <a:rPr lang="en-US" baseline="30000" dirty="0">
                <a:latin typeface="Aptos" panose="020B0004020202020204" pitchFamily="34" charset="0"/>
                <a:ea typeface="Calibri" panose="020F0502020204030204" pitchFamily="34" charset="0"/>
                <a:cs typeface="Times New Roman" panose="02020603050405020304" pitchFamily="18" charset="0"/>
              </a:rPr>
              <a:t>16</a:t>
            </a:r>
            <a:endParaRPr lang="en-US" sz="1600" baseline="300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8" name="Text Placeholder 3">
            <a:extLst>
              <a:ext uri="{FF2B5EF4-FFF2-40B4-BE49-F238E27FC236}">
                <a16:creationId xmlns:a16="http://schemas.microsoft.com/office/drawing/2014/main" id="{B461AEBB-7728-B011-FC04-2D899517AAC1}"/>
              </a:ext>
            </a:extLst>
          </p:cNvPr>
          <p:cNvSpPr txBox="1">
            <a:spLocks/>
          </p:cNvSpPr>
          <p:nvPr/>
        </p:nvSpPr>
        <p:spPr bwMode="auto">
          <a:xfrm>
            <a:off x="461365" y="6375759"/>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16</a:t>
            </a:r>
            <a:r>
              <a:rPr lang="en-US" kern="0" dirty="0">
                <a:solidFill>
                  <a:srgbClr val="000000"/>
                </a:solidFill>
                <a:latin typeface="Arial" panose="020B0604020202020204" pitchFamily="34" charset="0"/>
              </a:rPr>
              <a:t>2022 LOMA Member Survey</a:t>
            </a:r>
          </a:p>
          <a:p>
            <a:r>
              <a:rPr lang="en-US" kern="0" baseline="30000" dirty="0">
                <a:solidFill>
                  <a:srgbClr val="000000"/>
                </a:solidFill>
                <a:latin typeface="Arial" panose="020B0604020202020204" pitchFamily="34" charset="0"/>
              </a:rPr>
              <a:t>17</a:t>
            </a:r>
            <a:r>
              <a:rPr lang="en-US" kern="0" dirty="0">
                <a:solidFill>
                  <a:srgbClr val="000000"/>
                </a:solidFill>
                <a:latin typeface="Arial" panose="020B0604020202020204" pitchFamily="34" charset="0"/>
              </a:rPr>
              <a:t>Ibid</a:t>
            </a:r>
            <a:endParaRPr lang="en-US" baseline="30000" dirty="0"/>
          </a:p>
        </p:txBody>
      </p:sp>
      <p:pic>
        <p:nvPicPr>
          <p:cNvPr id="9" name="Picture 8">
            <a:extLst>
              <a:ext uri="{FF2B5EF4-FFF2-40B4-BE49-F238E27FC236}">
                <a16:creationId xmlns:a16="http://schemas.microsoft.com/office/drawing/2014/main" id="{C4938919-1911-28EB-CDDD-4748788E6288}"/>
              </a:ext>
            </a:extLst>
          </p:cNvPr>
          <p:cNvPicPr>
            <a:picLocks noChangeAspect="1"/>
          </p:cNvPicPr>
          <p:nvPr/>
        </p:nvPicPr>
        <p:blipFill>
          <a:blip r:embed="rId4"/>
          <a:stretch>
            <a:fillRect/>
          </a:stretch>
        </p:blipFill>
        <p:spPr>
          <a:xfrm>
            <a:off x="82433" y="1898793"/>
            <a:ext cx="7626134" cy="3996388"/>
          </a:xfrm>
          <a:prstGeom prst="rect">
            <a:avLst/>
          </a:prstGeom>
        </p:spPr>
      </p:pic>
      <p:graphicFrame>
        <p:nvGraphicFramePr>
          <p:cNvPr id="10" name="Chart 9">
            <a:extLst>
              <a:ext uri="{FF2B5EF4-FFF2-40B4-BE49-F238E27FC236}">
                <a16:creationId xmlns:a16="http://schemas.microsoft.com/office/drawing/2014/main" id="{F2570FF6-7F4E-A1A6-E3CE-C31B2F00683D}"/>
              </a:ext>
            </a:extLst>
          </p:cNvPr>
          <p:cNvGraphicFramePr/>
          <p:nvPr/>
        </p:nvGraphicFramePr>
        <p:xfrm>
          <a:off x="7708567" y="3830444"/>
          <a:ext cx="2448912" cy="1541896"/>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BE0EBEC4-8D29-34A9-C407-A16028E662BD}"/>
              </a:ext>
            </a:extLst>
          </p:cNvPr>
          <p:cNvSpPr/>
          <p:nvPr/>
        </p:nvSpPr>
        <p:spPr>
          <a:xfrm>
            <a:off x="9604461" y="3973239"/>
            <a:ext cx="2298403" cy="1552669"/>
          </a:xfrm>
          <a:prstGeom prst="rect">
            <a:avLst/>
          </a:prstGeom>
        </p:spPr>
        <p:txBody>
          <a:bodyPr wrap="square">
            <a:spAutoFit/>
          </a:bodyPr>
          <a:lstStyle/>
          <a:p>
            <a:pPr>
              <a:lnSpc>
                <a:spcPct val="107000"/>
              </a:lnSpc>
              <a:spcAft>
                <a:spcPts val="800"/>
              </a:spcAft>
            </a:pPr>
            <a:r>
              <a:rPr lang="en-US" dirty="0">
                <a:latin typeface="Aptos" panose="020B0004020202020204" pitchFamily="34" charset="0"/>
                <a:ea typeface="Calibri" panose="020F0502020204030204" pitchFamily="34" charset="0"/>
                <a:cs typeface="Times New Roman" panose="02020603050405020304" pitchFamily="18" charset="0"/>
              </a:rPr>
              <a:t>of learners agree real-world examples in the courses helped them in their day-to-day work</a:t>
            </a:r>
            <a:r>
              <a:rPr lang="en-US" sz="1600" baseline="30000" dirty="0">
                <a:latin typeface="Aptos" panose="020B0004020202020204" pitchFamily="34" charset="0"/>
                <a:ea typeface="Calibri" panose="020F0502020204030204" pitchFamily="34" charset="0"/>
                <a:cs typeface="Times New Roman" panose="02020603050405020304" pitchFamily="18" charset="0"/>
              </a:rPr>
              <a:t>17</a:t>
            </a:r>
            <a:endParaRPr lang="en-US" sz="1600" baseline="300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34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539299-9C86-9829-2FD9-9A9DF841A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89" y="1889096"/>
            <a:ext cx="5475211" cy="30798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prstGeom prst="rect">
            <a:avLst/>
          </a:prstGeom>
        </p:spPr>
        <p:txBody>
          <a:bodyPr>
            <a:normAutofit/>
          </a:bodyPr>
          <a:lstStyle/>
          <a:p>
            <a:r>
              <a:rPr lang="en-US" dirty="0">
                <a:latin typeface="Aptos" panose="020B0004020202020204" pitchFamily="34" charset="0"/>
              </a:rPr>
              <a:t>Non-Financial Managers Unlock Financial Fluency</a:t>
            </a:r>
          </a:p>
        </p:txBody>
      </p:sp>
      <p:sp>
        <p:nvSpPr>
          <p:cNvPr id="3" name="Content Placeholder 2"/>
          <p:cNvSpPr>
            <a:spLocks noGrp="1"/>
          </p:cNvSpPr>
          <p:nvPr>
            <p:ph idx="4294967295"/>
          </p:nvPr>
        </p:nvSpPr>
        <p:spPr>
          <a:xfrm>
            <a:off x="192741" y="1163655"/>
            <a:ext cx="6087067" cy="4530689"/>
          </a:xfrm>
          <a:prstGeom prst="rect">
            <a:avLst/>
          </a:prstGeom>
        </p:spPr>
        <p:txBody>
          <a:bodyPr/>
          <a:lstStyle/>
          <a:p>
            <a:pPr algn="ctr">
              <a:lnSpc>
                <a:spcPct val="100000"/>
              </a:lnSpc>
              <a:spcAft>
                <a:spcPts val="0"/>
              </a:spcAft>
            </a:pPr>
            <a:r>
              <a:rPr lang="en-US" sz="1800" b="1" dirty="0">
                <a:solidFill>
                  <a:schemeClr val="tx2"/>
                </a:solidFill>
                <a:latin typeface="Aptos" panose="020B0004020202020204" pitchFamily="34" charset="0"/>
              </a:rPr>
              <a:t>Finance for Insurance Leaders: a 2-Day, In-Person Program to Help Leaders </a:t>
            </a:r>
          </a:p>
          <a:p>
            <a:pPr algn="ctr">
              <a:lnSpc>
                <a:spcPct val="100000"/>
              </a:lnSpc>
              <a:spcAft>
                <a:spcPts val="0"/>
              </a:spcAft>
            </a:pPr>
            <a:r>
              <a:rPr lang="en-US" sz="1800" b="1" dirty="0">
                <a:solidFill>
                  <a:schemeClr val="tx2"/>
                </a:solidFill>
                <a:latin typeface="Aptos" panose="020B0004020202020204" pitchFamily="34" charset="0"/>
              </a:rPr>
              <a:t>Master the Language of Numbers</a:t>
            </a:r>
          </a:p>
          <a:p>
            <a:pPr algn="ctr">
              <a:lnSpc>
                <a:spcPct val="100000"/>
              </a:lnSpc>
              <a:spcAft>
                <a:spcPts val="0"/>
              </a:spcAft>
            </a:pPr>
            <a:endParaRPr lang="en-US" sz="300" dirty="0">
              <a:latin typeface="Aptos" panose="020B0004020202020204" pitchFamily="34" charset="0"/>
            </a:endParaRPr>
          </a:p>
          <a:p>
            <a:pPr marL="342900" indent="-342900">
              <a:buClrTx/>
              <a:buSzPct val="100000"/>
              <a:buFont typeface="Arial" panose="020B0604020202020204" pitchFamily="34" charset="0"/>
              <a:buChar char="•"/>
            </a:pPr>
            <a:r>
              <a:rPr lang="en-US" sz="1800" dirty="0">
                <a:latin typeface="Aptos" panose="020B0004020202020204" pitchFamily="34" charset="0"/>
              </a:rPr>
              <a:t>Clarifies industry-specific financial concepts, strengthens financial acumen, and helps leaders apply them in their roles</a:t>
            </a:r>
          </a:p>
          <a:p>
            <a:pPr marL="342900" indent="-342900">
              <a:buClrTx/>
              <a:buSzPct val="100000"/>
              <a:buFont typeface="Arial" panose="020B0604020202020204" pitchFamily="34" charset="0"/>
              <a:buChar char="•"/>
            </a:pPr>
            <a:r>
              <a:rPr lang="en-US" sz="1800" dirty="0">
                <a:latin typeface="Aptos" panose="020B0004020202020204" pitchFamily="34" charset="0"/>
              </a:rPr>
              <a:t>Offers meaningful discussion with our dynamic instructor and groups of 10-25 leaders</a:t>
            </a:r>
            <a:endParaRPr lang="en-US" sz="1800" b="1" dirty="0">
              <a:solidFill>
                <a:srgbClr val="005F9F"/>
              </a:solidFill>
              <a:latin typeface="Aptos" panose="020B0004020202020204" pitchFamily="34" charset="0"/>
            </a:endParaRPr>
          </a:p>
          <a:p>
            <a:pPr>
              <a:lnSpc>
                <a:spcPct val="100000"/>
              </a:lnSpc>
              <a:spcAft>
                <a:spcPts val="0"/>
              </a:spcAft>
              <a:buClr>
                <a:srgbClr val="026EA0"/>
              </a:buClr>
            </a:pPr>
            <a:r>
              <a:rPr lang="en-US" sz="1800" b="1" dirty="0">
                <a:solidFill>
                  <a:schemeClr val="tx2"/>
                </a:solidFill>
                <a:latin typeface="Aptos" panose="020B0004020202020204" pitchFamily="34" charset="0"/>
              </a:rPr>
              <a:t>Who Participates:</a:t>
            </a:r>
          </a:p>
          <a:p>
            <a:pPr marL="800091" marR="0" lvl="1" indent="-342891"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Senior &amp; middle managers in non-financial business areas</a:t>
            </a:r>
          </a:p>
          <a:p>
            <a:pPr marL="800091" marR="0" lvl="1" indent="-342891"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Leaders in Operations, IT, Marketing, HR, Distribution, and Products</a:t>
            </a:r>
          </a:p>
          <a:p>
            <a:pPr marL="800091" marR="0" lvl="1" indent="-342891"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Top leaders who need stronger financial acumen to achieve next level</a:t>
            </a:r>
            <a:endParaRPr lang="en-US" sz="1800"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410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8175" y="1447799"/>
            <a:ext cx="5248275" cy="885825"/>
          </a:xfrm>
          <a:prstGeom prst="rect">
            <a:avLst/>
          </a:prstGeom>
          <a:solidFill>
            <a:srgbClr val="005F9F"/>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8175" y="1438275"/>
            <a:ext cx="5248275" cy="4295775"/>
          </a:xfrm>
          <a:prstGeom prst="rect">
            <a:avLst/>
          </a:prstGeom>
          <a:solidFill>
            <a:schemeClr val="bg1"/>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86500" y="1438275"/>
            <a:ext cx="5248275" cy="4295775"/>
          </a:xfrm>
          <a:prstGeom prst="rect">
            <a:avLst/>
          </a:prstGeom>
          <a:solidFill>
            <a:srgbClr val="F2F1EE"/>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prstGeom prst="rect">
            <a:avLst/>
          </a:prstGeom>
        </p:spPr>
        <p:txBody>
          <a:bodyPr>
            <a:normAutofit/>
          </a:bodyPr>
          <a:lstStyle/>
          <a:p>
            <a:r>
              <a:rPr lang="en-US" dirty="0">
                <a:latin typeface="Aptos" panose="020B0004020202020204" pitchFamily="34" charset="0"/>
              </a:rPr>
              <a:t>Prepare Leaders for the Future   </a:t>
            </a:r>
          </a:p>
        </p:txBody>
      </p:sp>
      <p:sp>
        <p:nvSpPr>
          <p:cNvPr id="2" name="Rounded Rectangle 1"/>
          <p:cNvSpPr/>
          <p:nvPr/>
        </p:nvSpPr>
        <p:spPr>
          <a:xfrm>
            <a:off x="6606540"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ptos" panose="020B0004020202020204" pitchFamily="34" charset="0"/>
              </a:rPr>
              <a:t>Key Industry Trends</a:t>
            </a:r>
          </a:p>
        </p:txBody>
      </p:sp>
      <p:sp>
        <p:nvSpPr>
          <p:cNvPr id="4" name="Rounded Rectangle 3"/>
          <p:cNvSpPr/>
          <p:nvPr/>
        </p:nvSpPr>
        <p:spPr>
          <a:xfrm>
            <a:off x="9014079"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ptos" panose="020B0004020202020204" pitchFamily="34" charset="0"/>
              </a:rPr>
              <a:t>Enterprise Thinking &amp; Financial Decision Making</a:t>
            </a:r>
          </a:p>
        </p:txBody>
      </p:sp>
      <p:sp>
        <p:nvSpPr>
          <p:cNvPr id="5" name="Rounded Rectangle 4"/>
          <p:cNvSpPr/>
          <p:nvPr/>
        </p:nvSpPr>
        <p:spPr>
          <a:xfrm>
            <a:off x="6606540"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ptos" panose="020B0004020202020204" pitchFamily="34" charset="0"/>
              </a:rPr>
              <a:t>Growth Strategies </a:t>
            </a:r>
          </a:p>
        </p:txBody>
      </p:sp>
      <p:sp>
        <p:nvSpPr>
          <p:cNvPr id="6" name="Rounded Rectangle 5"/>
          <p:cNvSpPr/>
          <p:nvPr/>
        </p:nvSpPr>
        <p:spPr>
          <a:xfrm>
            <a:off x="9014079"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ptos" panose="020B0004020202020204" pitchFamily="34" charset="0"/>
              </a:rPr>
              <a:t>Operational Excellence</a:t>
            </a:r>
          </a:p>
        </p:txBody>
      </p:sp>
      <p:sp>
        <p:nvSpPr>
          <p:cNvPr id="8" name="TextBox 7"/>
          <p:cNvSpPr txBox="1"/>
          <p:nvPr/>
        </p:nvSpPr>
        <p:spPr>
          <a:xfrm>
            <a:off x="6315075" y="1640384"/>
            <a:ext cx="5200650" cy="769441"/>
          </a:xfrm>
          <a:prstGeom prst="rect">
            <a:avLst/>
          </a:prstGeom>
          <a:noFill/>
        </p:spPr>
        <p:txBody>
          <a:bodyPr wrap="square" rtlCol="0">
            <a:spAutoFit/>
          </a:bodyPr>
          <a:lstStyle/>
          <a:p>
            <a:pPr algn="ctr"/>
            <a:r>
              <a:rPr lang="en-US" sz="2200" b="1" dirty="0">
                <a:solidFill>
                  <a:srgbClr val="002F70"/>
                </a:solidFill>
                <a:latin typeface="Aptos" panose="020B0004020202020204" pitchFamily="34" charset="0"/>
              </a:rPr>
              <a:t>A Focus on Strategic Imperatives Prepares Tomorrow’s Leaders</a:t>
            </a:r>
          </a:p>
        </p:txBody>
      </p:sp>
      <p:sp>
        <p:nvSpPr>
          <p:cNvPr id="11" name="TextBox 10"/>
          <p:cNvSpPr txBox="1"/>
          <p:nvPr/>
        </p:nvSpPr>
        <p:spPr>
          <a:xfrm>
            <a:off x="895350" y="1633683"/>
            <a:ext cx="4690935" cy="769441"/>
          </a:xfrm>
          <a:prstGeom prst="rect">
            <a:avLst/>
          </a:prstGeom>
          <a:noFill/>
        </p:spPr>
        <p:txBody>
          <a:bodyPr wrap="square" rtlCol="0">
            <a:spAutoFit/>
          </a:bodyPr>
          <a:lstStyle/>
          <a:p>
            <a:pPr algn="ctr"/>
            <a:r>
              <a:rPr lang="en-US" sz="2200" b="1" dirty="0">
                <a:solidFill>
                  <a:srgbClr val="002F70"/>
                </a:solidFill>
                <a:latin typeface="Aptos" panose="020B0004020202020204" pitchFamily="34" charset="0"/>
              </a:rPr>
              <a:t>Executive Development </a:t>
            </a:r>
          </a:p>
          <a:p>
            <a:pPr algn="ctr"/>
            <a:r>
              <a:rPr lang="en-US" sz="2200" b="1" dirty="0">
                <a:solidFill>
                  <a:srgbClr val="002F70"/>
                </a:solidFill>
                <a:latin typeface="Aptos" panose="020B0004020202020204" pitchFamily="34" charset="0"/>
              </a:rPr>
              <a:t>Builds Industry Acumen</a:t>
            </a:r>
          </a:p>
        </p:txBody>
      </p:sp>
      <p:sp>
        <p:nvSpPr>
          <p:cNvPr id="7" name="TextBox 6"/>
          <p:cNvSpPr txBox="1"/>
          <p:nvPr/>
        </p:nvSpPr>
        <p:spPr>
          <a:xfrm>
            <a:off x="6543674" y="4927734"/>
            <a:ext cx="4714875" cy="430887"/>
          </a:xfrm>
          <a:prstGeom prst="rect">
            <a:avLst/>
          </a:prstGeom>
          <a:solidFill>
            <a:srgbClr val="F9C606"/>
          </a:solidFill>
        </p:spPr>
        <p:txBody>
          <a:bodyPr wrap="square" rtlCol="0">
            <a:spAutoFit/>
          </a:bodyPr>
          <a:lstStyle/>
          <a:p>
            <a:pPr algn="ctr"/>
            <a:r>
              <a:rPr lang="en-US" sz="2200" b="1" i="1" dirty="0">
                <a:solidFill>
                  <a:srgbClr val="002F70"/>
                </a:solidFill>
                <a:latin typeface="Aptos" panose="020B0004020202020204" pitchFamily="34" charset="0"/>
              </a:rPr>
              <a:t>Nomination only</a:t>
            </a:r>
          </a:p>
        </p:txBody>
      </p:sp>
      <p:pic>
        <p:nvPicPr>
          <p:cNvPr id="15" name="Picture 14" descr="A close-up of a logo&#10;&#10;Description automatically generated">
            <a:extLst>
              <a:ext uri="{FF2B5EF4-FFF2-40B4-BE49-F238E27FC236}">
                <a16:creationId xmlns:a16="http://schemas.microsoft.com/office/drawing/2014/main" id="{CC52DA76-B33C-4DDC-489B-7E2DA27D8A1D}"/>
              </a:ext>
            </a:extLst>
          </p:cNvPr>
          <p:cNvPicPr>
            <a:picLocks noChangeAspect="1"/>
          </p:cNvPicPr>
          <p:nvPr/>
        </p:nvPicPr>
        <p:blipFill>
          <a:blip r:embed="rId3"/>
          <a:stretch>
            <a:fillRect/>
          </a:stretch>
        </p:blipFill>
        <p:spPr>
          <a:xfrm>
            <a:off x="789216" y="4570364"/>
            <a:ext cx="4714876" cy="1122590"/>
          </a:xfrm>
          <a:prstGeom prst="rect">
            <a:avLst/>
          </a:prstGeom>
        </p:spPr>
      </p:pic>
      <p:sp>
        <p:nvSpPr>
          <p:cNvPr id="17" name="TextBox 16">
            <a:extLst>
              <a:ext uri="{FF2B5EF4-FFF2-40B4-BE49-F238E27FC236}">
                <a16:creationId xmlns:a16="http://schemas.microsoft.com/office/drawing/2014/main" id="{E565AA44-0A73-9F72-D831-567E2EC667F0}"/>
              </a:ext>
            </a:extLst>
          </p:cNvPr>
          <p:cNvSpPr txBox="1"/>
          <p:nvPr/>
        </p:nvSpPr>
        <p:spPr>
          <a:xfrm>
            <a:off x="895350" y="2506894"/>
            <a:ext cx="4608742"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Designed as a continuous learning experience with 3 sessions over 24 months</a:t>
            </a:r>
          </a:p>
          <a:p>
            <a:pPr marL="285750" indent="-285750">
              <a:buFont typeface="Arial" panose="020B0604020202020204" pitchFamily="34" charset="0"/>
              <a:buChar char="•"/>
            </a:pPr>
            <a:r>
              <a:rPr lang="en-US" dirty="0">
                <a:latin typeface="Aptos" panose="020B0004020202020204" pitchFamily="34" charset="0"/>
              </a:rPr>
              <a:t>Held in person on the campus of the Wharton School at the University of Pennsylvania in Philadelphia, PA</a:t>
            </a:r>
          </a:p>
        </p:txBody>
      </p:sp>
    </p:spTree>
    <p:extLst>
      <p:ext uri="{BB962C8B-B14F-4D97-AF65-F5344CB8AC3E}">
        <p14:creationId xmlns:p14="http://schemas.microsoft.com/office/powerpoint/2010/main" val="252816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3200" dirty="0">
                <a:latin typeface="Aptos" panose="020B0004020202020204" pitchFamily="34" charset="0"/>
              </a:rPr>
              <a:t>A Complete Financial Services Talent Partner</a:t>
            </a:r>
          </a:p>
        </p:txBody>
      </p:sp>
      <p:grpSp>
        <p:nvGrpSpPr>
          <p:cNvPr id="15" name="Group 14"/>
          <p:cNvGrpSpPr/>
          <p:nvPr/>
        </p:nvGrpSpPr>
        <p:grpSpPr>
          <a:xfrm>
            <a:off x="4386263" y="2140743"/>
            <a:ext cx="3419474" cy="2974182"/>
            <a:chOff x="4386263" y="2578893"/>
            <a:chExt cx="3419474" cy="2974182"/>
          </a:xfrm>
        </p:grpSpPr>
        <p:sp>
          <p:nvSpPr>
            <p:cNvPr id="17" name="Rectangle 16"/>
            <p:cNvSpPr/>
            <p:nvPr/>
          </p:nvSpPr>
          <p:spPr>
            <a:xfrm>
              <a:off x="43862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8" name="Oval 17"/>
            <p:cNvSpPr/>
            <p:nvPr/>
          </p:nvSpPr>
          <p:spPr>
            <a:xfrm>
              <a:off x="5436393" y="2578893"/>
              <a:ext cx="1319213" cy="1319213"/>
            </a:xfrm>
            <a:prstGeom prst="ellipse">
              <a:avLst/>
            </a:prstGeom>
            <a:solidFill>
              <a:schemeClr val="bg1"/>
            </a:solidFill>
            <a:ln>
              <a:solidFill>
                <a:srgbClr val="F9C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19" name="Picture 8" descr="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9856" y="2795107"/>
              <a:ext cx="712287" cy="8410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29137" y="4114800"/>
              <a:ext cx="3133725" cy="1200329"/>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rPr>
                <a:t>Develop and Retain</a:t>
              </a:r>
            </a:p>
            <a:p>
              <a:pPr algn="ctr"/>
              <a:r>
                <a:rPr lang="en-US" sz="2400" b="1" dirty="0">
                  <a:solidFill>
                    <a:srgbClr val="F9C606"/>
                  </a:solidFill>
                  <a:latin typeface="Aptos" panose="020B0004020202020204" pitchFamily="34" charset="0"/>
                </a:rPr>
                <a:t>Talent Mobility Suite</a:t>
              </a:r>
            </a:p>
            <a:p>
              <a:pPr algn="ctr"/>
              <a:r>
                <a:rPr lang="en-US" sz="2400" b="1" dirty="0">
                  <a:solidFill>
                    <a:srgbClr val="004C9D"/>
                  </a:solidFill>
                  <a:latin typeface="Aptos" panose="020B0004020202020204" pitchFamily="34" charset="0"/>
                </a:rPr>
                <a:t> </a:t>
              </a:r>
            </a:p>
          </p:txBody>
        </p:sp>
      </p:grpSp>
      <p:grpSp>
        <p:nvGrpSpPr>
          <p:cNvPr id="16" name="Group 15"/>
          <p:cNvGrpSpPr/>
          <p:nvPr/>
        </p:nvGrpSpPr>
        <p:grpSpPr>
          <a:xfrm>
            <a:off x="7962901" y="978693"/>
            <a:ext cx="3419474" cy="2974182"/>
            <a:chOff x="7962901" y="2578893"/>
            <a:chExt cx="3419474" cy="2974182"/>
          </a:xfrm>
        </p:grpSpPr>
        <p:sp>
          <p:nvSpPr>
            <p:cNvPr id="31" name="Rectangle 30"/>
            <p:cNvSpPr/>
            <p:nvPr/>
          </p:nvSpPr>
          <p:spPr>
            <a:xfrm>
              <a:off x="7962901"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2" name="TextBox 31"/>
            <p:cNvSpPr txBox="1"/>
            <p:nvPr/>
          </p:nvSpPr>
          <p:spPr>
            <a:xfrm>
              <a:off x="7991474" y="3924300"/>
              <a:ext cx="3371519" cy="1569660"/>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rPr>
                <a:t>Deepen Executive Bench Strength</a:t>
              </a:r>
            </a:p>
            <a:p>
              <a:pPr algn="ctr"/>
              <a:r>
                <a:rPr lang="en-US" sz="2400" b="1" dirty="0">
                  <a:solidFill>
                    <a:srgbClr val="F9C606"/>
                  </a:solidFill>
                  <a:latin typeface="Aptos" panose="020B0004020202020204" pitchFamily="34" charset="0"/>
                </a:rPr>
                <a:t>Strategic Leadership Experience</a:t>
              </a:r>
            </a:p>
          </p:txBody>
        </p:sp>
        <p:sp>
          <p:nvSpPr>
            <p:cNvPr id="34" name="Oval 33"/>
            <p:cNvSpPr/>
            <p:nvPr/>
          </p:nvSpPr>
          <p:spPr>
            <a:xfrm>
              <a:off x="8979693" y="2578893"/>
              <a:ext cx="1319213" cy="1319213"/>
            </a:xfrm>
            <a:prstGeom prst="ellipse">
              <a:avLst/>
            </a:prstGeom>
            <a:solidFill>
              <a:schemeClr val="bg1"/>
            </a:solidFill>
            <a:ln>
              <a:solidFill>
                <a:srgbClr val="F9C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5" name="Picture 6" descr="Pi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9724" y="2789464"/>
              <a:ext cx="828676" cy="820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04863" y="3226593"/>
            <a:ext cx="3419474" cy="2974182"/>
            <a:chOff x="804863" y="2578893"/>
            <a:chExt cx="3419474" cy="2974182"/>
          </a:xfrm>
        </p:grpSpPr>
        <p:sp>
          <p:nvSpPr>
            <p:cNvPr id="36" name="Rectangle 35"/>
            <p:cNvSpPr/>
            <p:nvPr/>
          </p:nvSpPr>
          <p:spPr>
            <a:xfrm>
              <a:off x="8048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7" name="Oval 36"/>
            <p:cNvSpPr/>
            <p:nvPr/>
          </p:nvSpPr>
          <p:spPr>
            <a:xfrm>
              <a:off x="1854993" y="2578893"/>
              <a:ext cx="1319213" cy="1319213"/>
            </a:xfrm>
            <a:prstGeom prst="ellipse">
              <a:avLst/>
            </a:prstGeom>
            <a:solidFill>
              <a:schemeClr val="bg1"/>
            </a:solidFill>
            <a:ln>
              <a:solidFill>
                <a:srgbClr val="F9C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050" name="Picture 2" descr="Pictu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9609" y="2876550"/>
              <a:ext cx="773615" cy="74282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359517" y="3909482"/>
              <a:ext cx="2374284" cy="1569660"/>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rPr>
                <a:t>Onboard Effectively </a:t>
              </a:r>
            </a:p>
            <a:p>
              <a:pPr algn="ctr"/>
              <a:r>
                <a:rPr lang="en-US" sz="2400" b="1" dirty="0">
                  <a:solidFill>
                    <a:srgbClr val="F9C606"/>
                  </a:solidFill>
                  <a:latin typeface="Aptos" panose="020B0004020202020204" pitchFamily="34" charset="0"/>
                </a:rPr>
                <a:t>Accelerate Impact Suite</a:t>
              </a:r>
            </a:p>
          </p:txBody>
        </p:sp>
      </p:grpSp>
      <p:grpSp>
        <p:nvGrpSpPr>
          <p:cNvPr id="2055" name="Group 2054"/>
          <p:cNvGrpSpPr/>
          <p:nvPr/>
        </p:nvGrpSpPr>
        <p:grpSpPr>
          <a:xfrm>
            <a:off x="3767138" y="2376489"/>
            <a:ext cx="1219201" cy="1300161"/>
            <a:chOff x="3871913" y="2490789"/>
            <a:chExt cx="1219201" cy="1300161"/>
          </a:xfrm>
        </p:grpSpPr>
        <p:sp>
          <p:nvSpPr>
            <p:cNvPr id="46" name="Rectangle 45"/>
            <p:cNvSpPr/>
            <p:nvPr/>
          </p:nvSpPr>
          <p:spPr>
            <a:xfrm>
              <a:off x="3871913" y="2743200"/>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3" name="Group 2052"/>
            <p:cNvGrpSpPr/>
            <p:nvPr/>
          </p:nvGrpSpPr>
          <p:grpSpPr>
            <a:xfrm rot="5400000">
              <a:off x="4319588" y="2043114"/>
              <a:ext cx="323851" cy="1219201"/>
              <a:chOff x="3200400" y="1647824"/>
              <a:chExt cx="323851" cy="1219201"/>
            </a:xfrm>
          </p:grpSpPr>
          <p:sp>
            <p:nvSpPr>
              <p:cNvPr id="2052" name="Right Arrow 2051"/>
              <p:cNvSpPr/>
              <p:nvPr/>
            </p:nvSpPr>
            <p:spPr>
              <a:xfrm rot="16200000">
                <a:off x="3157538" y="1690686"/>
                <a:ext cx="409575" cy="323851"/>
              </a:xfrm>
              <a:prstGeom prst="rightArrow">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281363" y="1819275"/>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7453313" y="1243014"/>
            <a:ext cx="1219201" cy="1300161"/>
            <a:chOff x="3871913" y="2490789"/>
            <a:chExt cx="1219201" cy="1300161"/>
          </a:xfrm>
        </p:grpSpPr>
        <p:sp>
          <p:nvSpPr>
            <p:cNvPr id="51" name="Rectangle 50"/>
            <p:cNvSpPr/>
            <p:nvPr/>
          </p:nvSpPr>
          <p:spPr>
            <a:xfrm>
              <a:off x="3871913" y="2743200"/>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5400000">
              <a:off x="4319588" y="2043114"/>
              <a:ext cx="323851" cy="1219201"/>
              <a:chOff x="3200400" y="1647824"/>
              <a:chExt cx="323851" cy="1219201"/>
            </a:xfrm>
          </p:grpSpPr>
          <p:sp>
            <p:nvSpPr>
              <p:cNvPr id="53" name="Right Arrow 52"/>
              <p:cNvSpPr/>
              <p:nvPr/>
            </p:nvSpPr>
            <p:spPr>
              <a:xfrm rot="16200000">
                <a:off x="3157538" y="1690686"/>
                <a:ext cx="409575" cy="323851"/>
              </a:xfrm>
              <a:prstGeom prst="rightArrow">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81363" y="1819275"/>
                <a:ext cx="166687" cy="1047750"/>
              </a:xfrm>
              <a:prstGeom prst="rect">
                <a:avLst/>
              </a:prstGeom>
              <a:solidFill>
                <a:srgbClr val="E1D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7613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Our Organization and Brands</a:t>
            </a:r>
          </a:p>
        </p:txBody>
      </p:sp>
      <p:sp>
        <p:nvSpPr>
          <p:cNvPr id="4" name="Slide Number Placeholder 2"/>
          <p:cNvSpPr>
            <a:spLocks noGrp="1"/>
          </p:cNvSpPr>
          <p:nvPr>
            <p:ph type="sldNum" sz="quarter" idx="4294967295"/>
          </p:nvPr>
        </p:nvSpPr>
        <p:spPr>
          <a:prstGeom prst="rect">
            <a:avLst/>
          </a:prstGeom>
        </p:spPr>
        <p:txBody>
          <a:bodyPr/>
          <a:lstStyle/>
          <a:p>
            <a:fld id="{FA06F0F5-DF6A-4E0E-AC03-6B0D0B0A1300}" type="slidenum">
              <a:rPr lang="en-US" sz="900" smtClean="0"/>
              <a:pPr/>
              <a:t>18</a:t>
            </a:fld>
            <a:endParaRPr lang="en-US" sz="900" dirty="0"/>
          </a:p>
        </p:txBody>
      </p:sp>
      <p:sp>
        <p:nvSpPr>
          <p:cNvPr id="5" name="Rectangle 4"/>
          <p:cNvSpPr/>
          <p:nvPr/>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58722" y="4220054"/>
            <a:ext cx="2308354" cy="707886"/>
          </a:xfrm>
          <a:prstGeom prst="rect">
            <a:avLst/>
          </a:prstGeom>
          <a:noFill/>
        </p:spPr>
        <p:txBody>
          <a:bodyPr wrap="square" rtlCol="0">
            <a:spAutoFit/>
          </a:bodyPr>
          <a:lstStyle/>
          <a:p>
            <a:pPr algn="ctr"/>
            <a:r>
              <a:rPr lang="en-US" sz="2000" b="1" dirty="0">
                <a:solidFill>
                  <a:srgbClr val="005F9F"/>
                </a:solidFill>
                <a:latin typeface="Aptos" panose="020B0004020202020204" pitchFamily="34" charset="0"/>
                <a:cs typeface="Arial" panose="020B0604020202020204" pitchFamily="34" charset="0"/>
              </a:rPr>
              <a:t>Life</a:t>
            </a:r>
            <a:br>
              <a:rPr lang="en-US" sz="2000" b="1" dirty="0">
                <a:solidFill>
                  <a:srgbClr val="005F9F"/>
                </a:solidFill>
                <a:latin typeface="Aptos" panose="020B0004020202020204" pitchFamily="34" charset="0"/>
                <a:cs typeface="Arial" panose="020B0604020202020204" pitchFamily="34" charset="0"/>
              </a:rPr>
            </a:br>
            <a:r>
              <a:rPr lang="en-US" sz="2000" b="1" dirty="0">
                <a:solidFill>
                  <a:srgbClr val="005F9F"/>
                </a:solidFill>
                <a:latin typeface="Aptos" panose="020B0004020202020204" pitchFamily="34" charset="0"/>
                <a:cs typeface="Arial" panose="020B0604020202020204" pitchFamily="34" charset="0"/>
              </a:rPr>
              <a:t>Insurance</a:t>
            </a:r>
          </a:p>
        </p:txBody>
      </p:sp>
      <p:sp>
        <p:nvSpPr>
          <p:cNvPr id="9" name="TextBox 8"/>
          <p:cNvSpPr txBox="1"/>
          <p:nvPr/>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ptos" panose="020B0004020202020204" pitchFamily="34" charset="0"/>
                <a:cs typeface="Arial" panose="020B0604020202020204" pitchFamily="34" charset="0"/>
              </a:rPr>
              <a:t>Annuities</a:t>
            </a:r>
          </a:p>
        </p:txBody>
      </p:sp>
      <p:sp>
        <p:nvSpPr>
          <p:cNvPr id="10" name="TextBox 9"/>
          <p:cNvSpPr txBox="1"/>
          <p:nvPr/>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ptos" panose="020B0004020202020204" pitchFamily="34" charset="0"/>
                <a:cs typeface="Arial" panose="020B0604020202020204" pitchFamily="34" charset="0"/>
              </a:rPr>
              <a:t>Workplace</a:t>
            </a:r>
            <a:r>
              <a:rPr lang="en-US" sz="2000" b="1" baseline="0" dirty="0">
                <a:solidFill>
                  <a:srgbClr val="005F9F"/>
                </a:solidFill>
                <a:latin typeface="Aptos" panose="020B0004020202020204" pitchFamily="34" charset="0"/>
                <a:cs typeface="Arial" panose="020B0604020202020204" pitchFamily="34" charset="0"/>
              </a:rPr>
              <a:t> Benefits</a:t>
            </a:r>
            <a:endParaRPr lang="en-US" sz="2000" b="1" dirty="0">
              <a:solidFill>
                <a:srgbClr val="005F9F"/>
              </a:solidFill>
              <a:latin typeface="Aptos" panose="020B0004020202020204" pitchFamily="34" charset="0"/>
              <a:cs typeface="Arial" panose="020B0604020202020204" pitchFamily="34" charset="0"/>
            </a:endParaRPr>
          </a:p>
        </p:txBody>
      </p:sp>
      <p:cxnSp>
        <p:nvCxnSpPr>
          <p:cNvPr id="11" name="Straight Connector 10"/>
          <p:cNvCxnSpPr/>
          <p:nvPr/>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650" y="2172095"/>
            <a:ext cx="4838700" cy="1429476"/>
          </a:xfrm>
          <a:prstGeom prst="rect">
            <a:avLst/>
          </a:prstGeom>
        </p:spPr>
      </p:pic>
    </p:spTree>
    <p:extLst>
      <p:ext uri="{BB962C8B-B14F-4D97-AF65-F5344CB8AC3E}">
        <p14:creationId xmlns:p14="http://schemas.microsoft.com/office/powerpoint/2010/main" val="19537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6725" y="247650"/>
            <a:ext cx="11306175" cy="581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19</a:t>
            </a:fld>
            <a:endParaRPr lang="en-US" sz="900" dirty="0"/>
          </a:p>
        </p:txBody>
      </p:sp>
      <p:sp>
        <p:nvSpPr>
          <p:cNvPr id="6" name="Rectangle 5"/>
          <p:cNvSpPr/>
          <p:nvPr/>
        </p:nvSpPr>
        <p:spPr>
          <a:xfrm>
            <a:off x="6505575" y="1524000"/>
            <a:ext cx="4870531" cy="3857625"/>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21445" y="1820511"/>
            <a:ext cx="3704621" cy="3197927"/>
          </a:xfrm>
          <a:prstGeom prst="rect">
            <a:avLst/>
          </a:prstGeom>
          <a:noFill/>
        </p:spPr>
        <p:txBody>
          <a:bodyPr wrap="square" rtlCol="0">
            <a:spAutoFit/>
          </a:bodyPr>
          <a:lstStyle/>
          <a:p>
            <a:pPr marL="0" marR="0" lvl="0" indent="0" defTabSz="914400" rtl="0" eaLnBrk="1" fontAlgn="auto" latinLnBrk="0" hangingPunct="1">
              <a:lnSpc>
                <a:spcPts val="3500"/>
              </a:lnSpc>
              <a:spcBef>
                <a:spcPts val="0"/>
              </a:spcBef>
              <a:spcAft>
                <a:spcPts val="0"/>
              </a:spcAft>
              <a:buClrTx/>
              <a:buSzTx/>
              <a:buFontTx/>
              <a:buNone/>
              <a:tabLst/>
              <a:defRPr/>
            </a:pPr>
            <a:r>
              <a:rPr lang="en-US" sz="2600" dirty="0">
                <a:solidFill>
                  <a:schemeClr val="bg1"/>
                </a:solidFill>
                <a:latin typeface="Aptos" panose="020B0004020202020204" pitchFamily="34" charset="0"/>
                <a:cs typeface="Arial" panose="020B0604020202020204" pitchFamily="34" charset="0"/>
              </a:rPr>
              <a:t>Advancing</a:t>
            </a:r>
            <a:r>
              <a:rPr kumimoji="0" lang="en-US" sz="2600" i="0" u="none" strike="noStrike" kern="1200" cap="none" spc="0" normalizeH="0" noProof="0" dirty="0">
                <a:ln>
                  <a:noFill/>
                </a:ln>
                <a:solidFill>
                  <a:schemeClr val="bg1"/>
                </a:solidFill>
                <a:uLnTx/>
                <a:uFillTx/>
                <a:latin typeface="Aptos" panose="020B0004020202020204" pitchFamily="34" charset="0"/>
                <a:cs typeface="Arial" panose="020B0604020202020204" pitchFamily="34" charset="0"/>
              </a:rPr>
              <a:t> </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the</a:t>
            </a:r>
            <a:r>
              <a:rPr lang="en-US" sz="2600" dirty="0">
                <a:solidFill>
                  <a:schemeClr val="bg1"/>
                </a:solidFill>
                <a:latin typeface="Aptos" panose="020B0004020202020204" pitchFamily="34" charset="0"/>
                <a:cs typeface="Arial" panose="020B0604020202020204" pitchFamily="34" charset="0"/>
              </a:rPr>
              <a:t> </a:t>
            </a:r>
            <a:br>
              <a:rPr lang="en-US" sz="2600" dirty="0">
                <a:solidFill>
                  <a:schemeClr val="bg1"/>
                </a:solidFill>
                <a:latin typeface="Aptos" panose="020B0004020202020204" pitchFamily="34" charset="0"/>
                <a:cs typeface="Arial" panose="020B0604020202020204" pitchFamily="34" charset="0"/>
              </a:rPr>
            </a:b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financial services industry</a:t>
            </a:r>
            <a:r>
              <a:rPr kumimoji="0" lang="en-US" sz="2600" i="0" u="none" strike="noStrike" kern="1200" cap="none" spc="0" normalizeH="0" noProof="0" dirty="0">
                <a:ln>
                  <a:noFill/>
                </a:ln>
                <a:solidFill>
                  <a:schemeClr val="bg1"/>
                </a:solidFill>
                <a:uLnTx/>
                <a:uFillTx/>
                <a:latin typeface="Aptos" panose="020B0004020202020204" pitchFamily="34" charset="0"/>
                <a:cs typeface="Arial" panose="020B0604020202020204" pitchFamily="34" charset="0"/>
              </a:rPr>
              <a:t> </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by empowering our members</a:t>
            </a:r>
            <a:b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br>
            <a:r>
              <a:rPr lang="en-US" sz="2600" dirty="0">
                <a:solidFill>
                  <a:schemeClr val="bg1"/>
                </a:solidFill>
                <a:latin typeface="Aptos" panose="020B0004020202020204" pitchFamily="34" charset="0"/>
                <a:cs typeface="Arial" panose="020B0604020202020204" pitchFamily="34" charset="0"/>
              </a:rPr>
              <a:t>w</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ith</a:t>
            </a:r>
            <a:r>
              <a:rPr lang="en-US" sz="2600" dirty="0">
                <a:solidFill>
                  <a:schemeClr val="bg1"/>
                </a:solidFill>
                <a:latin typeface="Aptos" panose="020B0004020202020204" pitchFamily="34" charset="0"/>
                <a:cs typeface="Arial" panose="020B0604020202020204" pitchFamily="34" charset="0"/>
              </a:rPr>
              <a:t> </a:t>
            </a:r>
            <a:r>
              <a:rPr kumimoji="0" lang="en-US" sz="2600" b="1" i="0" u="none" strike="noStrike" kern="1200" cap="none" spc="0" normalizeH="0" baseline="0" noProof="0" dirty="0">
                <a:ln>
                  <a:noFill/>
                </a:ln>
                <a:solidFill>
                  <a:srgbClr val="14B1D6"/>
                </a:solidFill>
                <a:uLnTx/>
                <a:uFillTx/>
                <a:latin typeface="Aptos" panose="020B0004020202020204" pitchFamily="34" charset="0"/>
                <a:cs typeface="Arial" panose="020B0604020202020204" pitchFamily="34" charset="0"/>
              </a:rPr>
              <a:t>knowledge</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a:t>
            </a:r>
            <a:r>
              <a:rPr kumimoji="0" lang="en-US" sz="2600" i="0" u="none" strike="noStrike" kern="1200" cap="none" spc="0" normalizeH="0" noProof="0" dirty="0">
                <a:ln>
                  <a:noFill/>
                </a:ln>
                <a:solidFill>
                  <a:schemeClr val="bg1"/>
                </a:solidFill>
                <a:uLnTx/>
                <a:uFillTx/>
                <a:latin typeface="Aptos" panose="020B0004020202020204" pitchFamily="34" charset="0"/>
                <a:cs typeface="Arial" panose="020B0604020202020204" pitchFamily="34" charset="0"/>
              </a:rPr>
              <a:t> </a:t>
            </a:r>
            <a:r>
              <a:rPr kumimoji="0" lang="en-US" sz="2600" b="1" i="0" u="none" strike="noStrike" kern="1200" cap="none" spc="0" normalizeH="0" baseline="0" noProof="0" dirty="0">
                <a:ln>
                  <a:noFill/>
                </a:ln>
                <a:solidFill>
                  <a:srgbClr val="14B1D6"/>
                </a:solidFill>
                <a:uLnTx/>
                <a:uFillTx/>
                <a:latin typeface="Aptos" panose="020B0004020202020204" pitchFamily="34" charset="0"/>
                <a:cs typeface="Arial" panose="020B0604020202020204" pitchFamily="34" charset="0"/>
              </a:rPr>
              <a:t>insights</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 </a:t>
            </a:r>
            <a:r>
              <a:rPr kumimoji="0" lang="en-US" sz="2600" b="1" i="0" u="none" strike="noStrike" kern="1200" cap="none" spc="0" normalizeH="0" baseline="0" noProof="0" dirty="0">
                <a:ln>
                  <a:noFill/>
                </a:ln>
                <a:solidFill>
                  <a:srgbClr val="14B1D6"/>
                </a:solidFill>
                <a:uLnTx/>
                <a:uFillTx/>
                <a:latin typeface="Aptos" panose="020B0004020202020204" pitchFamily="34" charset="0"/>
                <a:cs typeface="Arial" panose="020B0604020202020204" pitchFamily="34" charset="0"/>
              </a:rPr>
              <a:t>connections</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a:t>
            </a:r>
            <a:r>
              <a:rPr kumimoji="0" lang="en-US" sz="2600" i="0" u="none" strike="noStrike" kern="1200" cap="none" spc="0" normalizeH="0" noProof="0" dirty="0">
                <a:ln>
                  <a:noFill/>
                </a:ln>
                <a:solidFill>
                  <a:schemeClr val="bg1"/>
                </a:solidFill>
                <a:uLnTx/>
                <a:uFillTx/>
                <a:latin typeface="Aptos" panose="020B0004020202020204" pitchFamily="34" charset="0"/>
                <a:cs typeface="Arial" panose="020B0604020202020204" pitchFamily="34" charset="0"/>
              </a:rPr>
              <a:t> </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and </a:t>
            </a:r>
            <a:r>
              <a:rPr kumimoji="0" lang="en-US" sz="2600" b="1" i="0" u="none" strike="noStrike" kern="1200" cap="none" spc="0" normalizeH="0" baseline="0" noProof="0" dirty="0">
                <a:ln>
                  <a:noFill/>
                </a:ln>
                <a:solidFill>
                  <a:srgbClr val="14B1D6"/>
                </a:solidFill>
                <a:uLnTx/>
                <a:uFillTx/>
                <a:latin typeface="Aptos" panose="020B0004020202020204" pitchFamily="34" charset="0"/>
                <a:cs typeface="Arial" panose="020B0604020202020204" pitchFamily="34" charset="0"/>
              </a:rPr>
              <a:t>solutions</a:t>
            </a:r>
            <a:r>
              <a:rPr kumimoji="0" lang="en-US" sz="26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t>.</a:t>
            </a:r>
          </a:p>
        </p:txBody>
      </p:sp>
      <p:sp>
        <p:nvSpPr>
          <p:cNvPr id="10" name="Rectangle 9"/>
          <p:cNvSpPr/>
          <p:nvPr/>
        </p:nvSpPr>
        <p:spPr>
          <a:xfrm flipH="1">
            <a:off x="6835688" y="1671818"/>
            <a:ext cx="45719" cy="3514363"/>
          </a:xfrm>
          <a:prstGeom prst="rect">
            <a:avLst/>
          </a:prstGeom>
          <a:solidFill>
            <a:srgbClr val="129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 y="1524000"/>
            <a:ext cx="5781675" cy="3854096"/>
          </a:xfrm>
          <a:prstGeom prst="rect">
            <a:avLst/>
          </a:prstGeom>
          <a:noFill/>
        </p:spPr>
      </p:pic>
    </p:spTree>
    <p:extLst>
      <p:ext uri="{BB962C8B-B14F-4D97-AF65-F5344CB8AC3E}">
        <p14:creationId xmlns:p14="http://schemas.microsoft.com/office/powerpoint/2010/main" val="102388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LIMRA and LOMA: Empowering Our Members</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4" name="Rectangle 3"/>
          <p:cNvSpPr/>
          <p:nvPr/>
        </p:nvSpPr>
        <p:spPr>
          <a:xfrm>
            <a:off x="6732784" y="1065401"/>
            <a:ext cx="4986638" cy="47817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5" name="Rectangle 4"/>
          <p:cNvSpPr/>
          <p:nvPr/>
        </p:nvSpPr>
        <p:spPr>
          <a:xfrm>
            <a:off x="384534" y="1065401"/>
            <a:ext cx="6031345" cy="4781725"/>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88192" y="2213454"/>
            <a:ext cx="2286000" cy="192024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C809"/>
              </a:solidFill>
            </a:endParaRPr>
          </a:p>
        </p:txBody>
      </p:sp>
      <p:sp>
        <p:nvSpPr>
          <p:cNvPr id="7" name="Rectangle 6"/>
          <p:cNvSpPr/>
          <p:nvPr/>
        </p:nvSpPr>
        <p:spPr>
          <a:xfrm>
            <a:off x="1056262" y="2772478"/>
            <a:ext cx="1949760" cy="1200329"/>
          </a:xfrm>
          <a:prstGeom prst="rect">
            <a:avLst/>
          </a:prstGeom>
        </p:spPr>
        <p:txBody>
          <a:bodyPr wrap="square">
            <a:spAutoFit/>
          </a:bodyPr>
          <a:lstStyle/>
          <a:p>
            <a:pPr algn="ctr"/>
            <a:r>
              <a:rPr lang="en-US" dirty="0">
                <a:solidFill>
                  <a:srgbClr val="505050"/>
                </a:solidFill>
                <a:latin typeface="Aptos" panose="020B0004020202020204" pitchFamily="34" charset="0"/>
                <a:cs typeface="Arial" panose="020B0604020202020204" pitchFamily="34" charset="0"/>
              </a:rPr>
              <a:t>Premier financial services industry research organization</a:t>
            </a:r>
            <a:endParaRPr lang="en-US" dirty="0">
              <a:solidFill>
                <a:srgbClr val="505050"/>
              </a:solidFill>
              <a:latin typeface="Aptos" panose="020B0004020202020204" pitchFamily="34" charset="0"/>
            </a:endParaRPr>
          </a:p>
        </p:txBody>
      </p:sp>
      <p:sp>
        <p:nvSpPr>
          <p:cNvPr id="8" name="Rectangle 7"/>
          <p:cNvSpPr/>
          <p:nvPr/>
        </p:nvSpPr>
        <p:spPr>
          <a:xfrm>
            <a:off x="384534" y="1122964"/>
            <a:ext cx="6084085" cy="1107996"/>
          </a:xfrm>
          <a:prstGeom prst="rect">
            <a:avLst/>
          </a:prstGeom>
          <a:noFill/>
        </p:spPr>
        <p:txBody>
          <a:bodyPr wrap="square">
            <a:spAutoFit/>
          </a:bodyPr>
          <a:lstStyle/>
          <a:p>
            <a:pPr algn="ctr" defTabSz="914378">
              <a:buClr>
                <a:schemeClr val="accent1"/>
              </a:buClr>
              <a:defRPr/>
            </a:pPr>
            <a:r>
              <a:rPr lang="en-US" sz="2800" b="1" dirty="0">
                <a:solidFill>
                  <a:srgbClr val="F9C606"/>
                </a:solidFill>
                <a:latin typeface="Aptos" panose="020B0004020202020204" pitchFamily="34" charset="0"/>
              </a:rPr>
              <a:t>Largest</a:t>
            </a:r>
            <a:r>
              <a:rPr lang="en-US" sz="2800" b="1" dirty="0">
                <a:solidFill>
                  <a:schemeClr val="bg1"/>
                </a:solidFill>
                <a:latin typeface="Aptos" panose="020B0004020202020204" pitchFamily="34" charset="0"/>
              </a:rPr>
              <a:t> </a:t>
            </a:r>
            <a:r>
              <a:rPr lang="en-US" sz="2000" b="1" dirty="0">
                <a:solidFill>
                  <a:schemeClr val="bg1"/>
                </a:solidFill>
                <a:latin typeface="Aptos" panose="020B0004020202020204" pitchFamily="34" charset="0"/>
              </a:rPr>
              <a:t>trade association in the </a:t>
            </a:r>
            <a:br>
              <a:rPr lang="en-US" sz="2000" b="1" dirty="0">
                <a:solidFill>
                  <a:schemeClr val="bg1"/>
                </a:solidFill>
                <a:latin typeface="Aptos" panose="020B0004020202020204" pitchFamily="34" charset="0"/>
              </a:rPr>
            </a:br>
            <a:r>
              <a:rPr lang="en-US" sz="2000" b="1" dirty="0">
                <a:solidFill>
                  <a:schemeClr val="bg1"/>
                </a:solidFill>
                <a:latin typeface="Aptos" panose="020B0004020202020204" pitchFamily="34" charset="0"/>
              </a:rPr>
              <a:t>world serving financial services</a:t>
            </a:r>
          </a:p>
          <a:p>
            <a:pPr algn="ctr" defTabSz="914378">
              <a:buClr>
                <a:schemeClr val="accent1"/>
              </a:buClr>
              <a:defRPr/>
            </a:pPr>
            <a:endParaRPr lang="en-US" b="1" dirty="0">
              <a:solidFill>
                <a:schemeClr val="bg1"/>
              </a:solidFill>
              <a:latin typeface="Aptos" panose="020B0004020202020204" pitchFamily="34" charset="0"/>
            </a:endParaRPr>
          </a:p>
        </p:txBody>
      </p:sp>
      <p:sp>
        <p:nvSpPr>
          <p:cNvPr id="9" name="Content Placeholder 2">
            <a:extLst>
              <a:ext uri="{FF2B5EF4-FFF2-40B4-BE49-F238E27FC236}">
                <a16:creationId xmlns:a16="http://schemas.microsoft.com/office/drawing/2014/main" id="{E297B020-5162-4D5C-B266-201B74FD7BED}"/>
              </a:ext>
            </a:extLst>
          </p:cNvPr>
          <p:cNvSpPr txBox="1">
            <a:spLocks/>
          </p:cNvSpPr>
          <p:nvPr/>
        </p:nvSpPr>
        <p:spPr>
          <a:xfrm>
            <a:off x="902577" y="2331509"/>
            <a:ext cx="2240452"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rgbClr val="005F9F"/>
                </a:solidFill>
                <a:latin typeface="Aptos" panose="020B0004020202020204" pitchFamily="34" charset="0"/>
              </a:rPr>
              <a:t>LIMRA</a:t>
            </a:r>
          </a:p>
        </p:txBody>
      </p:sp>
      <p:sp>
        <p:nvSpPr>
          <p:cNvPr id="10" name="TextBox 9"/>
          <p:cNvSpPr txBox="1"/>
          <p:nvPr/>
        </p:nvSpPr>
        <p:spPr>
          <a:xfrm>
            <a:off x="780739" y="4747001"/>
            <a:ext cx="5164446" cy="954107"/>
          </a:xfrm>
          <a:prstGeom prst="rect">
            <a:avLst/>
          </a:prstGeom>
          <a:noFill/>
        </p:spPr>
        <p:txBody>
          <a:bodyPr wrap="square" rtlCol="0">
            <a:spAutoFit/>
          </a:bodyPr>
          <a:lstStyle/>
          <a:p>
            <a:pPr algn="ctr" defTabSz="914378">
              <a:buClr>
                <a:schemeClr val="accent1"/>
              </a:buClr>
              <a:buSzPct val="135000"/>
              <a:defRPr/>
            </a:pPr>
            <a:r>
              <a:rPr lang="en-US" dirty="0">
                <a:solidFill>
                  <a:schemeClr val="bg1"/>
                </a:solidFill>
                <a:latin typeface="Aptos" panose="020B0004020202020204" pitchFamily="34" charset="0"/>
              </a:rPr>
              <a:t>Serving members for over</a:t>
            </a:r>
            <a:r>
              <a:rPr lang="en-US" sz="2800" dirty="0">
                <a:solidFill>
                  <a:schemeClr val="bg1"/>
                </a:solidFill>
                <a:latin typeface="Aptos" panose="020B0004020202020204" pitchFamily="34" charset="0"/>
              </a:rPr>
              <a:t> </a:t>
            </a:r>
            <a:r>
              <a:rPr lang="en-US" sz="2800" b="1" dirty="0">
                <a:solidFill>
                  <a:srgbClr val="F9C606"/>
                </a:solidFill>
                <a:latin typeface="Aptos" panose="020B0004020202020204" pitchFamily="34" charset="0"/>
              </a:rPr>
              <a:t>100</a:t>
            </a:r>
            <a:r>
              <a:rPr lang="en-US" dirty="0">
                <a:solidFill>
                  <a:schemeClr val="accent2"/>
                </a:solidFill>
                <a:latin typeface="Aptos" panose="020B0004020202020204" pitchFamily="34" charset="0"/>
              </a:rPr>
              <a:t> </a:t>
            </a:r>
            <a:r>
              <a:rPr lang="en-US" dirty="0">
                <a:solidFill>
                  <a:schemeClr val="bg1"/>
                </a:solidFill>
                <a:latin typeface="Aptos" panose="020B0004020202020204" pitchFamily="34" charset="0"/>
              </a:rPr>
              <a:t>years</a:t>
            </a:r>
            <a:endParaRPr lang="en-US" sz="2800" b="1" dirty="0">
              <a:solidFill>
                <a:schemeClr val="bg1"/>
              </a:solidFill>
              <a:latin typeface="Aptos" panose="020B0004020202020204" pitchFamily="34" charset="0"/>
            </a:endParaRPr>
          </a:p>
          <a:p>
            <a:pPr algn="ctr" defTabSz="914378">
              <a:buClr>
                <a:schemeClr val="accent1"/>
              </a:buClr>
              <a:defRPr/>
            </a:pPr>
            <a:r>
              <a:rPr lang="en-US" dirty="0">
                <a:solidFill>
                  <a:schemeClr val="bg1"/>
                </a:solidFill>
                <a:latin typeface="Aptos" panose="020B0004020202020204" pitchFamily="34" charset="0"/>
              </a:rPr>
              <a:t>Over</a:t>
            </a:r>
            <a:r>
              <a:rPr lang="en-US" sz="2800" b="1" dirty="0">
                <a:solidFill>
                  <a:srgbClr val="FAC809"/>
                </a:solidFill>
                <a:latin typeface="Aptos" panose="020B0004020202020204" pitchFamily="34" charset="0"/>
              </a:rPr>
              <a:t> </a:t>
            </a:r>
            <a:r>
              <a:rPr lang="en-US" sz="2800" b="1" dirty="0">
                <a:solidFill>
                  <a:srgbClr val="F9C606"/>
                </a:solidFill>
                <a:latin typeface="Aptos" panose="020B0004020202020204" pitchFamily="34" charset="0"/>
              </a:rPr>
              <a:t>700</a:t>
            </a:r>
            <a:r>
              <a:rPr lang="en-US" dirty="0">
                <a:solidFill>
                  <a:schemeClr val="accent2"/>
                </a:solidFill>
                <a:latin typeface="Aptos" panose="020B0004020202020204" pitchFamily="34" charset="0"/>
              </a:rPr>
              <a:t> </a:t>
            </a:r>
            <a:r>
              <a:rPr lang="en-US" dirty="0">
                <a:solidFill>
                  <a:schemeClr val="bg1"/>
                </a:solidFill>
                <a:latin typeface="Aptos" panose="020B0004020202020204" pitchFamily="34" charset="0"/>
              </a:rPr>
              <a:t>member companies in </a:t>
            </a:r>
            <a:r>
              <a:rPr lang="en-US" sz="2800" b="1" dirty="0">
                <a:solidFill>
                  <a:srgbClr val="F9C606"/>
                </a:solidFill>
                <a:latin typeface="Aptos" panose="020B0004020202020204" pitchFamily="34" charset="0"/>
              </a:rPr>
              <a:t>66</a:t>
            </a:r>
            <a:r>
              <a:rPr lang="en-US" dirty="0">
                <a:solidFill>
                  <a:schemeClr val="bg1"/>
                </a:solidFill>
                <a:latin typeface="Aptos" panose="020B0004020202020204" pitchFamily="34" charset="0"/>
              </a:rPr>
              <a:t> countries</a:t>
            </a:r>
          </a:p>
        </p:txBody>
      </p:sp>
      <p:sp>
        <p:nvSpPr>
          <p:cNvPr id="11" name="Rectangle 10"/>
          <p:cNvSpPr/>
          <p:nvPr/>
        </p:nvSpPr>
        <p:spPr>
          <a:xfrm>
            <a:off x="3612439" y="2213968"/>
            <a:ext cx="2286000" cy="192024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C809"/>
              </a:solidFill>
            </a:endParaRPr>
          </a:p>
        </p:txBody>
      </p:sp>
      <p:sp>
        <p:nvSpPr>
          <p:cNvPr id="12" name="Rectangle 11"/>
          <p:cNvSpPr/>
          <p:nvPr/>
        </p:nvSpPr>
        <p:spPr>
          <a:xfrm>
            <a:off x="3772120" y="2772992"/>
            <a:ext cx="1949760" cy="1200329"/>
          </a:xfrm>
          <a:prstGeom prst="rect">
            <a:avLst/>
          </a:prstGeom>
        </p:spPr>
        <p:txBody>
          <a:bodyPr wrap="square">
            <a:spAutoFit/>
          </a:bodyPr>
          <a:lstStyle/>
          <a:p>
            <a:pPr algn="ctr"/>
            <a:r>
              <a:rPr lang="en-US" dirty="0">
                <a:solidFill>
                  <a:srgbClr val="505050"/>
                </a:solidFill>
                <a:latin typeface="Aptos" panose="020B0004020202020204" pitchFamily="34" charset="0"/>
                <a:cs typeface="Arial" panose="020B0604020202020204" pitchFamily="34" charset="0"/>
              </a:rPr>
              <a:t>Flagship for industry professional development</a:t>
            </a:r>
            <a:endParaRPr lang="en-US" dirty="0">
              <a:solidFill>
                <a:srgbClr val="505050"/>
              </a:solidFill>
              <a:latin typeface="Aptos" panose="020B0004020202020204" pitchFamily="34" charset="0"/>
            </a:endParaRPr>
          </a:p>
        </p:txBody>
      </p:sp>
      <p:sp>
        <p:nvSpPr>
          <p:cNvPr id="13" name="Content Placeholder 2">
            <a:extLst>
              <a:ext uri="{FF2B5EF4-FFF2-40B4-BE49-F238E27FC236}">
                <a16:creationId xmlns:a16="http://schemas.microsoft.com/office/drawing/2014/main" id="{E297B020-5162-4D5C-B266-201B74FD7BED}"/>
              </a:ext>
            </a:extLst>
          </p:cNvPr>
          <p:cNvSpPr txBox="1">
            <a:spLocks/>
          </p:cNvSpPr>
          <p:nvPr/>
        </p:nvSpPr>
        <p:spPr>
          <a:xfrm>
            <a:off x="3632720" y="2332023"/>
            <a:ext cx="2240452"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rgbClr val="005F9F"/>
                </a:solidFill>
                <a:latin typeface="Aptos" panose="020B0004020202020204" pitchFamily="34" charset="0"/>
              </a:rPr>
              <a:t>LOMA</a:t>
            </a:r>
          </a:p>
        </p:txBody>
      </p:sp>
      <p:sp>
        <p:nvSpPr>
          <p:cNvPr id="14" name="Rectangle 13"/>
          <p:cNvSpPr/>
          <p:nvPr/>
        </p:nvSpPr>
        <p:spPr>
          <a:xfrm>
            <a:off x="6727971" y="1133844"/>
            <a:ext cx="4991448" cy="492443"/>
          </a:xfrm>
          <a:prstGeom prst="rect">
            <a:avLst/>
          </a:prstGeom>
          <a:noFill/>
        </p:spPr>
        <p:txBody>
          <a:bodyPr wrap="square">
            <a:spAutoFit/>
          </a:bodyPr>
          <a:lstStyle/>
          <a:p>
            <a:pPr algn="ctr" defTabSz="914378">
              <a:buClr>
                <a:schemeClr val="accent1"/>
              </a:buClr>
              <a:defRPr/>
            </a:pPr>
            <a:r>
              <a:rPr lang="en-US" sz="2600" b="1" dirty="0">
                <a:solidFill>
                  <a:srgbClr val="005F9F"/>
                </a:solidFill>
                <a:latin typeface="Aptos" panose="020B0004020202020204" pitchFamily="34" charset="0"/>
              </a:rPr>
              <a:t>The Key Markets We Serve</a:t>
            </a:r>
          </a:p>
        </p:txBody>
      </p:sp>
      <p:grpSp>
        <p:nvGrpSpPr>
          <p:cNvPr id="15" name="Group 14"/>
          <p:cNvGrpSpPr/>
          <p:nvPr/>
        </p:nvGrpSpPr>
        <p:grpSpPr>
          <a:xfrm>
            <a:off x="7430091" y="1840757"/>
            <a:ext cx="1303783" cy="1303783"/>
            <a:chOff x="2466975" y="3429000"/>
            <a:chExt cx="1704975" cy="1704975"/>
          </a:xfrm>
          <a:solidFill>
            <a:srgbClr val="F9C606"/>
          </a:solidFill>
        </p:grpSpPr>
        <p:sp>
          <p:nvSpPr>
            <p:cNvPr id="16" name="Oval 15"/>
            <p:cNvSpPr/>
            <p:nvPr/>
          </p:nvSpPr>
          <p:spPr>
            <a:xfrm>
              <a:off x="2466975"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1629" y="3654657"/>
              <a:ext cx="1135046" cy="1233212"/>
            </a:xfrm>
            <a:prstGeom prst="rect">
              <a:avLst/>
            </a:prstGeom>
            <a:grpFill/>
          </p:spPr>
        </p:pic>
      </p:grpSp>
      <p:grpSp>
        <p:nvGrpSpPr>
          <p:cNvPr id="18" name="Group 17"/>
          <p:cNvGrpSpPr/>
          <p:nvPr/>
        </p:nvGrpSpPr>
        <p:grpSpPr>
          <a:xfrm>
            <a:off x="9798419" y="1840757"/>
            <a:ext cx="1303783" cy="1303783"/>
            <a:chOff x="4314825" y="3429000"/>
            <a:chExt cx="1704975" cy="1704975"/>
          </a:xfrm>
          <a:solidFill>
            <a:srgbClr val="F9C606"/>
          </a:solidFill>
        </p:grpSpPr>
        <p:sp>
          <p:nvSpPr>
            <p:cNvPr id="19" name="Oval 18"/>
            <p:cNvSpPr/>
            <p:nvPr/>
          </p:nvSpPr>
          <p:spPr>
            <a:xfrm>
              <a:off x="4314825"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0575" y="3701662"/>
              <a:ext cx="1171575" cy="1078315"/>
            </a:xfrm>
            <a:prstGeom prst="rect">
              <a:avLst/>
            </a:prstGeom>
            <a:grpFill/>
          </p:spPr>
        </p:pic>
      </p:grpSp>
      <p:grpSp>
        <p:nvGrpSpPr>
          <p:cNvPr id="21" name="Group 20"/>
          <p:cNvGrpSpPr/>
          <p:nvPr/>
        </p:nvGrpSpPr>
        <p:grpSpPr>
          <a:xfrm>
            <a:off x="7513981" y="3814711"/>
            <a:ext cx="1303783" cy="1303783"/>
            <a:chOff x="6172200" y="3429000"/>
            <a:chExt cx="1704975" cy="1704975"/>
          </a:xfrm>
          <a:solidFill>
            <a:srgbClr val="F9C606"/>
          </a:solidFill>
        </p:grpSpPr>
        <p:sp>
          <p:nvSpPr>
            <p:cNvPr id="22" name="Oval 21"/>
            <p:cNvSpPr/>
            <p:nvPr/>
          </p:nvSpPr>
          <p:spPr>
            <a:xfrm>
              <a:off x="6172200"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5723" y="3719512"/>
              <a:ext cx="1057276" cy="1171575"/>
            </a:xfrm>
            <a:prstGeom prst="rect">
              <a:avLst/>
            </a:prstGeom>
            <a:grpFill/>
          </p:spPr>
        </p:pic>
      </p:grpSp>
      <p:grpSp>
        <p:nvGrpSpPr>
          <p:cNvPr id="24" name="Group 23"/>
          <p:cNvGrpSpPr/>
          <p:nvPr/>
        </p:nvGrpSpPr>
        <p:grpSpPr>
          <a:xfrm>
            <a:off x="9882309" y="3814711"/>
            <a:ext cx="1303783" cy="1303783"/>
            <a:chOff x="8029575" y="3429000"/>
            <a:chExt cx="1704975" cy="1704975"/>
          </a:xfrm>
          <a:solidFill>
            <a:srgbClr val="F9C606"/>
          </a:solidFill>
        </p:grpSpPr>
        <p:sp>
          <p:nvSpPr>
            <p:cNvPr id="25" name="Oval 24"/>
            <p:cNvSpPr/>
            <p:nvPr/>
          </p:nvSpPr>
          <p:spPr>
            <a:xfrm>
              <a:off x="8029575" y="3429000"/>
              <a:ext cx="1704975" cy="1704975"/>
            </a:xfrm>
            <a:prstGeom prst="ellipse">
              <a:avLst/>
            </a:prstGeom>
            <a:grpFill/>
            <a:ln w="19050">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1510" y="3700445"/>
              <a:ext cx="1109679" cy="1109679"/>
            </a:xfrm>
            <a:prstGeom prst="rect">
              <a:avLst/>
            </a:prstGeom>
            <a:grpFill/>
          </p:spPr>
        </p:pic>
      </p:grpSp>
      <p:sp>
        <p:nvSpPr>
          <p:cNvPr id="27" name="Flowchart: Process 26"/>
          <p:cNvSpPr/>
          <p:nvPr/>
        </p:nvSpPr>
        <p:spPr>
          <a:xfrm>
            <a:off x="6999405" y="3160518"/>
            <a:ext cx="2149385"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latin typeface="Aptos" panose="020B0004020202020204" pitchFamily="34" charset="0"/>
              </a:rPr>
              <a:t>LIFE INSURANCE</a:t>
            </a:r>
          </a:p>
        </p:txBody>
      </p:sp>
      <p:sp>
        <p:nvSpPr>
          <p:cNvPr id="28" name="Flowchart: Process 27"/>
          <p:cNvSpPr/>
          <p:nvPr/>
        </p:nvSpPr>
        <p:spPr>
          <a:xfrm>
            <a:off x="9417556" y="3160518"/>
            <a:ext cx="2149385"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latin typeface="Aptos" panose="020B0004020202020204" pitchFamily="34" charset="0"/>
              </a:rPr>
              <a:t>ANNUITY</a:t>
            </a:r>
          </a:p>
        </p:txBody>
      </p:sp>
      <p:sp>
        <p:nvSpPr>
          <p:cNvPr id="29" name="Flowchart: Process 28"/>
          <p:cNvSpPr/>
          <p:nvPr/>
        </p:nvSpPr>
        <p:spPr>
          <a:xfrm>
            <a:off x="6874968" y="5158498"/>
            <a:ext cx="2638148"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latin typeface="Aptos" panose="020B0004020202020204" pitchFamily="34" charset="0"/>
              </a:rPr>
              <a:t>WORKPLACE BENEFITS</a:t>
            </a:r>
          </a:p>
        </p:txBody>
      </p:sp>
      <p:sp>
        <p:nvSpPr>
          <p:cNvPr id="30" name="Flowchart: Process 29"/>
          <p:cNvSpPr/>
          <p:nvPr/>
        </p:nvSpPr>
        <p:spPr>
          <a:xfrm>
            <a:off x="9486066" y="5158498"/>
            <a:ext cx="2149385"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5F9F"/>
                </a:solidFill>
                <a:latin typeface="Aptos" panose="020B0004020202020204" pitchFamily="34" charset="0"/>
              </a:rPr>
              <a:t>INTERNATIONAL</a:t>
            </a:r>
          </a:p>
        </p:txBody>
      </p:sp>
      <p:sp>
        <p:nvSpPr>
          <p:cNvPr id="31" name="Isosceles Triangle 30"/>
          <p:cNvSpPr/>
          <p:nvPr/>
        </p:nvSpPr>
        <p:spPr>
          <a:xfrm flipV="1">
            <a:off x="1438386" y="4228831"/>
            <a:ext cx="1202389" cy="455702"/>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4154244" y="4239856"/>
            <a:ext cx="1202389" cy="455702"/>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599124"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1165487"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3599125" y="2762250"/>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60725" y="2762250"/>
            <a:ext cx="2252662" cy="666750"/>
          </a:xfrm>
          <a:prstGeom prst="rect">
            <a:avLst/>
          </a:prstGeom>
          <a:solidFill>
            <a:srgbClr val="F9C606"/>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 y="-48915"/>
            <a:ext cx="12191998" cy="890341"/>
          </a:xfrm>
        </p:spPr>
        <p:txBody>
          <a:bodyPr/>
          <a:lstStyle/>
          <a:p>
            <a:r>
              <a:rPr lang="en-US" dirty="0">
                <a:latin typeface="Aptos" panose="020B0004020202020204" pitchFamily="34" charset="0"/>
              </a:rPr>
              <a:t>Empowering Our Members</a:t>
            </a:r>
          </a:p>
        </p:txBody>
      </p:sp>
      <p:sp>
        <p:nvSpPr>
          <p:cNvPr id="6" name="Slide Number Placeholder 5"/>
          <p:cNvSpPr>
            <a:spLocks noGrp="1"/>
          </p:cNvSpPr>
          <p:nvPr>
            <p:ph type="sldNum" sz="quarter" idx="4294967295"/>
          </p:nvPr>
        </p:nvSpPr>
        <p:spPr/>
        <p:txBody>
          <a:bodyPr/>
          <a:lstStyle/>
          <a:p>
            <a:endParaRPr lang="en-US" sz="900" dirty="0"/>
          </a:p>
        </p:txBody>
      </p:sp>
      <p:sp>
        <p:nvSpPr>
          <p:cNvPr id="31" name="Rectangle 30"/>
          <p:cNvSpPr/>
          <p:nvPr/>
        </p:nvSpPr>
        <p:spPr>
          <a:xfrm>
            <a:off x="1179775" y="2879057"/>
            <a:ext cx="2209800" cy="461665"/>
          </a:xfrm>
          <a:prstGeom prst="rect">
            <a:avLst/>
          </a:prstGeom>
        </p:spPr>
        <p:txBody>
          <a:bodyPr wrap="square" anchor="ctr">
            <a:spAutoFit/>
          </a:bodyPr>
          <a:lstStyle/>
          <a:p>
            <a:pPr algn="ctr"/>
            <a:r>
              <a:rPr lang="en-US" sz="2400" b="1" dirty="0">
                <a:solidFill>
                  <a:srgbClr val="231F20"/>
                </a:solidFill>
                <a:latin typeface="Aptos" panose="020B0004020202020204" pitchFamily="34" charset="0"/>
              </a:rPr>
              <a:t>Insights </a:t>
            </a:r>
          </a:p>
        </p:txBody>
      </p:sp>
      <p:sp>
        <p:nvSpPr>
          <p:cNvPr id="36" name="Rectangle 35"/>
          <p:cNvSpPr/>
          <p:nvPr/>
        </p:nvSpPr>
        <p:spPr>
          <a:xfrm>
            <a:off x="3599125" y="2865208"/>
            <a:ext cx="2257425" cy="461665"/>
          </a:xfrm>
          <a:prstGeom prst="rect">
            <a:avLst/>
          </a:prstGeom>
        </p:spPr>
        <p:txBody>
          <a:bodyPr wrap="square" anchor="ctr">
            <a:spAutoFit/>
          </a:bodyPr>
          <a:lstStyle/>
          <a:p>
            <a:pPr algn="ctr"/>
            <a:r>
              <a:rPr lang="en-US" sz="2400" b="1" dirty="0">
                <a:latin typeface="Aptos" panose="020B0004020202020204" pitchFamily="34" charset="0"/>
              </a:rPr>
              <a:t>Connections</a:t>
            </a:r>
            <a:r>
              <a:rPr lang="en-US" sz="2400" b="1" dirty="0">
                <a:solidFill>
                  <a:schemeClr val="bg1"/>
                </a:solidFill>
                <a:latin typeface="Aptos" panose="020B0004020202020204" pitchFamily="34" charset="0"/>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04040"/>
                </a:solidFill>
                <a:latin typeface="Aptos" panose="020B0004020202020204" pitchFamily="34" charset="0"/>
              </a:rPr>
              <a:t>Advancing the financial services industry</a:t>
            </a:r>
          </a:p>
          <a:p>
            <a:pPr algn="ctr"/>
            <a:r>
              <a:rPr lang="en-US" sz="3200" dirty="0">
                <a:solidFill>
                  <a:srgbClr val="404040"/>
                </a:solidFill>
                <a:latin typeface="Aptos" panose="020B0004020202020204" pitchFamily="34" charset="0"/>
              </a:rPr>
              <a:t>by empowering our members with</a:t>
            </a: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20</a:t>
            </a:fld>
            <a:endParaRPr lang="en-US" sz="900" dirty="0"/>
          </a:p>
        </p:txBody>
      </p:sp>
      <p:grpSp>
        <p:nvGrpSpPr>
          <p:cNvPr id="2" name="Group 1"/>
          <p:cNvGrpSpPr/>
          <p:nvPr/>
        </p:nvGrpSpPr>
        <p:grpSpPr>
          <a:xfrm>
            <a:off x="6051813" y="2762250"/>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717698" y="965173"/>
              <a:ext cx="2200275" cy="461665"/>
            </a:xfrm>
            <a:prstGeom prst="rect">
              <a:avLst/>
            </a:prstGeom>
          </p:spPr>
          <p:txBody>
            <a:bodyPr wrap="square" anchor="ctr">
              <a:spAutoFit/>
            </a:bodyPr>
            <a:lstStyle/>
            <a:p>
              <a:pPr algn="ctr"/>
              <a:r>
                <a:rPr lang="en-US" sz="2400" b="1" dirty="0">
                  <a:solidFill>
                    <a:srgbClr val="231F20"/>
                  </a:solidFill>
                  <a:latin typeface="Aptos" panose="020B0004020202020204" pitchFamily="34" charset="0"/>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93776" y="1880552"/>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2444" y="3678975"/>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925" y="3678425"/>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1" name="Rectangle 50"/>
            <p:cNvSpPr/>
            <p:nvPr/>
          </p:nvSpPr>
          <p:spPr>
            <a:xfrm>
              <a:off x="8677275" y="2835584"/>
              <a:ext cx="2228850" cy="498598"/>
            </a:xfrm>
            <a:prstGeom prst="rect">
              <a:avLst/>
            </a:prstGeom>
          </p:spPr>
          <p:txBody>
            <a:bodyPr wrap="square" anchor="ctr">
              <a:spAutoFit/>
            </a:bodyPr>
            <a:lstStyle/>
            <a:p>
              <a:pPr algn="ctr">
                <a:lnSpc>
                  <a:spcPct val="110000"/>
                </a:lnSpc>
                <a:spcBef>
                  <a:spcPts val="75"/>
                </a:spcBef>
                <a:buSzPct val="100000"/>
              </a:pPr>
              <a:r>
                <a:rPr lang="en-US" sz="2400" b="1" dirty="0">
                  <a:solidFill>
                    <a:srgbClr val="231F20"/>
                  </a:solidFill>
                  <a:latin typeface="Aptos" panose="020B0004020202020204" pitchFamily="34" charset="0"/>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Tree>
    <p:extLst>
      <p:ext uri="{BB962C8B-B14F-4D97-AF65-F5344CB8AC3E}">
        <p14:creationId xmlns:p14="http://schemas.microsoft.com/office/powerpoint/2010/main" val="224830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8281"/>
            <a:ext cx="12191998" cy="890341"/>
          </a:xfrm>
        </p:spPr>
        <p:txBody>
          <a:bodyPr/>
          <a:lstStyle/>
          <a:p>
            <a:r>
              <a:rPr lang="en-US" dirty="0">
                <a:latin typeface="Aptos" panose="020B0004020202020204" pitchFamily="34" charset="0"/>
              </a:rPr>
              <a:t>Maximize Employee Growth with Knowledge &amp; Skills</a:t>
            </a:r>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21</a:t>
            </a:fld>
            <a:endParaRPr lang="en-US" sz="900" dirty="0"/>
          </a:p>
        </p:txBody>
      </p:sp>
      <p:sp>
        <p:nvSpPr>
          <p:cNvPr id="15" name="Text Placeholder 1"/>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200" kern="0" dirty="0"/>
              <a:t>LIMRA Benefits Attitude Tracker 2022. </a:t>
            </a:r>
          </a:p>
        </p:txBody>
      </p:sp>
      <p:sp>
        <p:nvSpPr>
          <p:cNvPr id="11" name="Rectangle 10"/>
          <p:cNvSpPr/>
          <p:nvPr/>
        </p:nvSpPr>
        <p:spPr>
          <a:xfrm flipH="1">
            <a:off x="1156097" y="1457528"/>
            <a:ext cx="4879517" cy="3467535"/>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42182" y="1452753"/>
            <a:ext cx="4783713" cy="2929007"/>
          </a:xfrm>
          <a:prstGeom prst="rect">
            <a:avLst/>
          </a:prstGeom>
        </p:spPr>
        <p:txBody>
          <a:bodyPr wrap="square">
            <a:spAutoFit/>
          </a:bodyPr>
          <a:lstStyle/>
          <a:p>
            <a:pPr>
              <a:lnSpc>
                <a:spcPts val="2800"/>
              </a:lnSpc>
              <a:tabLst>
                <a:tab pos="457200" algn="l"/>
              </a:tabLst>
            </a:pPr>
            <a:r>
              <a:rPr lang="en-US" sz="2400" b="1" dirty="0">
                <a:latin typeface="Aptos" panose="020B0004020202020204" pitchFamily="34" charset="0"/>
                <a:ea typeface="MS PGothic" panose="020B0600070205080204" pitchFamily="34" charset="-128"/>
                <a:cs typeface="Times New Roman" panose="02020603050405020304" pitchFamily="18" charset="0"/>
              </a:rPr>
              <a:t>Impact of </a:t>
            </a:r>
            <a:r>
              <a:rPr lang="en-US" sz="2400" b="1" dirty="0">
                <a:solidFill>
                  <a:srgbClr val="000000"/>
                </a:solidFill>
                <a:latin typeface="Aptos" panose="020B0004020202020204" pitchFamily="34" charset="0"/>
                <a:ea typeface="MS PGothic" panose="020B0600070205080204" pitchFamily="34" charset="-128"/>
                <a:cs typeface="Times New Roman" panose="02020603050405020304" pitchFamily="18" charset="0"/>
              </a:rPr>
              <a:t>Employee Turnover</a:t>
            </a:r>
          </a:p>
          <a:p>
            <a:pPr marL="227013" marR="0" lvl="0" indent="-227013">
              <a:spcBef>
                <a:spcPts val="1800"/>
              </a:spcBef>
              <a:spcAft>
                <a:spcPts val="1200"/>
              </a:spcAft>
              <a:buFont typeface="Symbol" panose="05050102010706020507" pitchFamily="18" charset="2"/>
              <a:buChar char=""/>
              <a:tabLst>
                <a:tab pos="457200" algn="l"/>
              </a:tabLst>
            </a:pPr>
            <a:r>
              <a:rPr lang="en-US" sz="1600" dirty="0">
                <a:solidFill>
                  <a:schemeClr val="bg1"/>
                </a:solidFill>
                <a:latin typeface="Aptos" panose="020B0004020202020204" pitchFamily="34" charset="0"/>
                <a:ea typeface="MS PGothic" panose="020B0600070205080204" pitchFamily="34" charset="-128"/>
                <a:cs typeface="Times New Roman" panose="02020603050405020304" pitchFamily="18" charset="0"/>
              </a:rPr>
              <a:t>Nearly 1/3 of employee turnover is due to lack of professional development opportunities.</a:t>
            </a:r>
            <a:r>
              <a:rPr lang="en-US" sz="1600" baseline="30000" dirty="0">
                <a:solidFill>
                  <a:schemeClr val="bg1"/>
                </a:solidFill>
                <a:latin typeface="Aptos" panose="020B0004020202020204" pitchFamily="34" charset="0"/>
                <a:ea typeface="MS PGothic" panose="020B0600070205080204" pitchFamily="34" charset="-128"/>
                <a:cs typeface="Times New Roman" panose="02020603050405020304" pitchFamily="18" charset="0"/>
              </a:rPr>
              <a:t>1</a:t>
            </a:r>
          </a:p>
          <a:p>
            <a:pPr marL="227013" marR="0" lvl="0" indent="-227013">
              <a:spcBef>
                <a:spcPts val="1800"/>
              </a:spcBef>
              <a:spcAft>
                <a:spcPts val="1200"/>
              </a:spcAft>
              <a:buFont typeface="Symbol" panose="05050102010706020507" pitchFamily="18" charset="2"/>
              <a:buChar char=""/>
              <a:tabLst>
                <a:tab pos="457200" algn="l"/>
              </a:tabLst>
            </a:pPr>
            <a:r>
              <a:rPr lang="en-US" sz="1600" b="0" baseline="0" dirty="0">
                <a:solidFill>
                  <a:schemeClr val="bg1"/>
                </a:solidFill>
                <a:latin typeface="Aptos" panose="020B0004020202020204" pitchFamily="34" charset="0"/>
              </a:rPr>
              <a:t>Total loss to a business from ineffective training is $13.5 million per year, per 1,000 employees.</a:t>
            </a:r>
            <a:r>
              <a:rPr lang="en-US" sz="1600" baseline="30000" dirty="0">
                <a:solidFill>
                  <a:schemeClr val="bg1"/>
                </a:solidFill>
                <a:latin typeface="Aptos" panose="020B0004020202020204" pitchFamily="34" charset="0"/>
              </a:rPr>
              <a:t>2</a:t>
            </a:r>
            <a:endParaRPr lang="en-US" sz="1600" b="0" baseline="30000" dirty="0">
              <a:solidFill>
                <a:schemeClr val="bg1"/>
              </a:solidFill>
              <a:latin typeface="Aptos" panose="020B0004020202020204" pitchFamily="34" charset="0"/>
            </a:endParaRPr>
          </a:p>
          <a:p>
            <a:pPr marL="227013" marR="0" lvl="0" indent="-227013">
              <a:spcBef>
                <a:spcPts val="1800"/>
              </a:spcBef>
              <a:spcAft>
                <a:spcPts val="1200"/>
              </a:spcAft>
              <a:buFont typeface="Symbol" panose="05050102010706020507" pitchFamily="18" charset="2"/>
              <a:buChar char=""/>
              <a:tabLst>
                <a:tab pos="457200" algn="l"/>
              </a:tabLst>
            </a:pPr>
            <a:r>
              <a:rPr lang="en-US" sz="1600" b="0" baseline="0" dirty="0">
                <a:solidFill>
                  <a:schemeClr val="bg1"/>
                </a:solidFill>
                <a:latin typeface="Aptos" panose="020B0004020202020204" pitchFamily="34" charset="0"/>
              </a:rPr>
              <a:t>The cost of replacing an individual employee. is 1.5-2x the employee’s annual salary.</a:t>
            </a:r>
            <a:r>
              <a:rPr lang="en-US" sz="1600" baseline="30000" dirty="0">
                <a:solidFill>
                  <a:schemeClr val="bg1"/>
                </a:solidFill>
                <a:latin typeface="Aptos" panose="020B0004020202020204" pitchFamily="34" charset="0"/>
              </a:rPr>
              <a:t>2</a:t>
            </a:r>
            <a:endParaRPr lang="en-US" sz="1600" b="0" baseline="30000" dirty="0">
              <a:solidFill>
                <a:schemeClr val="bg1"/>
              </a:solidFill>
              <a:latin typeface="Aptos" panose="020B0004020202020204" pitchFamily="34" charset="0"/>
            </a:endParaRPr>
          </a:p>
        </p:txBody>
      </p:sp>
      <p:sp>
        <p:nvSpPr>
          <p:cNvPr id="17" name="Rectangle 16"/>
          <p:cNvSpPr/>
          <p:nvPr/>
        </p:nvSpPr>
        <p:spPr>
          <a:xfrm>
            <a:off x="6068163" y="1452753"/>
            <a:ext cx="4882896" cy="3472311"/>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9639677" y="2913213"/>
            <a:ext cx="3472312" cy="60795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14631" y="1476224"/>
            <a:ext cx="4778696" cy="3344505"/>
          </a:xfrm>
          <a:prstGeom prst="rect">
            <a:avLst/>
          </a:prstGeom>
          <a:solidFill>
            <a:srgbClr val="F9C606"/>
          </a:solidFill>
        </p:spPr>
        <p:txBody>
          <a:bodyPr wrap="square">
            <a:spAutoFit/>
          </a:bodyPr>
          <a:lstStyle/>
          <a:p>
            <a:pPr marR="0" lvl="0">
              <a:lnSpc>
                <a:spcPts val="2800"/>
              </a:lnSpc>
              <a:spcBef>
                <a:spcPts val="0"/>
              </a:spcBef>
              <a:tabLst>
                <a:tab pos="457200" algn="l"/>
              </a:tabLst>
            </a:pPr>
            <a:r>
              <a:rPr lang="en-US" sz="2400" b="1" dirty="0">
                <a:latin typeface="Aptos" panose="020B0004020202020204" pitchFamily="34" charset="0"/>
                <a:ea typeface="MS PGothic" panose="020B0600070205080204" pitchFamily="34" charset="-128"/>
                <a:cs typeface="Times New Roman" panose="02020603050405020304" pitchFamily="18" charset="0"/>
              </a:rPr>
              <a:t>Hire and Engage Top Talent</a:t>
            </a:r>
            <a:endParaRPr lang="en-US" sz="1600" kern="1200" dirty="0">
              <a:latin typeface="Aptos" panose="020B0004020202020204" pitchFamily="34" charset="0"/>
            </a:endParaRPr>
          </a:p>
          <a:p>
            <a:pPr marL="227013" indent="-227013">
              <a:spcBef>
                <a:spcPts val="1800"/>
              </a:spcBef>
              <a:spcAft>
                <a:spcPts val="1200"/>
              </a:spcAft>
              <a:buFont typeface="Symbol" panose="05050102010706020507" pitchFamily="18" charset="2"/>
              <a:buChar char=""/>
              <a:tabLst>
                <a:tab pos="457200" algn="l"/>
              </a:tabLst>
            </a:pPr>
            <a:r>
              <a:rPr lang="en-US" sz="1600" dirty="0">
                <a:latin typeface="Aptos" panose="020B0004020202020204" pitchFamily="34" charset="0"/>
                <a:ea typeface="MS PGothic" panose="020B0600070205080204" pitchFamily="34" charset="-128"/>
                <a:cs typeface="Times New Roman" panose="02020603050405020304" pitchFamily="18" charset="0"/>
              </a:rPr>
              <a:t>25% of skillsets for jobs have changed. By 2027, this number is expected to double.</a:t>
            </a:r>
            <a:r>
              <a:rPr lang="en-US" sz="1600" baseline="30000" dirty="0">
                <a:latin typeface="Aptos" panose="020B0004020202020204" pitchFamily="34" charset="0"/>
                <a:ea typeface="MS PGothic" panose="020B0600070205080204" pitchFamily="34" charset="-128"/>
                <a:cs typeface="Times New Roman" panose="02020603050405020304" pitchFamily="18" charset="0"/>
              </a:rPr>
              <a:t>3</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ptos" panose="020B0004020202020204" pitchFamily="34" charset="0"/>
                <a:ea typeface="MS PGothic" panose="020B0600070205080204" pitchFamily="34" charset="-128"/>
                <a:cs typeface="Times New Roman" panose="02020603050405020304" pitchFamily="18" charset="0"/>
              </a:rPr>
              <a:t>“Progress toward career goals” is the #1 motivation for employees to learn.</a:t>
            </a:r>
            <a:r>
              <a:rPr lang="en-US" sz="1600" baseline="30000" dirty="0">
                <a:latin typeface="Aptos" panose="020B0004020202020204" pitchFamily="34" charset="0"/>
                <a:ea typeface="MS PGothic" panose="020B0600070205080204" pitchFamily="34" charset="-128"/>
                <a:cs typeface="Times New Roman" panose="02020603050405020304" pitchFamily="18" charset="0"/>
              </a:rPr>
              <a:t>3</a:t>
            </a: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ptos" panose="020B0004020202020204" pitchFamily="34" charset="0"/>
                <a:ea typeface="MS PGothic" panose="020B0600070205080204" pitchFamily="34" charset="-128"/>
                <a:cs typeface="Times New Roman" panose="02020603050405020304" pitchFamily="18" charset="0"/>
              </a:rPr>
              <a:t>74% employees aren’t achieving their full potential at work due to lack of professional development </a:t>
            </a:r>
            <a:r>
              <a:rPr lang="en-US" sz="1600" dirty="0">
                <a:latin typeface="Aptos" panose="020B0004020202020204" pitchFamily="34" charset="0"/>
                <a:ea typeface="MS PGothic" panose="020B0600070205080204" pitchFamily="34" charset="-128"/>
                <a:cs typeface="Times New Roman" panose="02020603050405020304" pitchFamily="18" charset="0"/>
              </a:rPr>
              <a:t>opportunities.</a:t>
            </a:r>
            <a:r>
              <a:rPr lang="en-US" sz="1600" baseline="30000" dirty="0">
                <a:latin typeface="Aptos" panose="020B0004020202020204" pitchFamily="34" charset="0"/>
                <a:ea typeface="MS PGothic" panose="020B0600070205080204" pitchFamily="34" charset="-128"/>
                <a:cs typeface="Times New Roman" panose="02020603050405020304" pitchFamily="18" charset="0"/>
              </a:rPr>
              <a:t>1</a:t>
            </a:r>
            <a:endParaRPr lang="en-US" sz="1600" dirty="0">
              <a:latin typeface="Aptos" panose="020B0004020202020204" pitchFamily="34" charset="0"/>
              <a:ea typeface="MS PGothic" panose="020B0600070205080204" pitchFamily="34" charset="-128"/>
              <a:cs typeface="Times New Roman" panose="02020603050405020304" pitchFamily="18" charset="0"/>
            </a:endParaRPr>
          </a:p>
          <a:p>
            <a:pPr marL="227013" marR="0" lvl="0" indent="-227013">
              <a:spcBef>
                <a:spcPts val="600"/>
              </a:spcBef>
              <a:spcAft>
                <a:spcPts val="1200"/>
              </a:spcAft>
              <a:buFont typeface="Symbol" panose="05050102010706020507" pitchFamily="18" charset="2"/>
              <a:buChar char=""/>
              <a:tabLst>
                <a:tab pos="457200" algn="l"/>
              </a:tabLst>
            </a:pPr>
            <a:endParaRPr lang="en-US" sz="1600" dirty="0">
              <a:solidFill>
                <a:srgbClr val="000000"/>
              </a:solidFill>
              <a:latin typeface="Aptos" panose="020B0004020202020204" pitchFamily="34" charset="0"/>
              <a:ea typeface="MS PGothic" panose="020B0600070205080204" pitchFamily="34" charset="-128"/>
              <a:cs typeface="Times New Roman" panose="02020603050405020304" pitchFamily="18" charset="0"/>
            </a:endParaRPr>
          </a:p>
        </p:txBody>
      </p:sp>
      <p:sp>
        <p:nvSpPr>
          <p:cNvPr id="20" name="Isosceles Triangle 19"/>
          <p:cNvSpPr/>
          <p:nvPr/>
        </p:nvSpPr>
        <p:spPr>
          <a:xfrm rot="16200000" flipH="1">
            <a:off x="-966484" y="2884932"/>
            <a:ext cx="3472311" cy="60795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
            <a:extLst>
              <a:ext uri="{FF2B5EF4-FFF2-40B4-BE49-F238E27FC236}">
                <a16:creationId xmlns:a16="http://schemas.microsoft.com/office/drawing/2014/main" id="{19EF197A-F308-A2D6-4FFE-432F59428BF7}"/>
              </a:ext>
            </a:extLst>
          </p:cNvPr>
          <p:cNvSpPr txBox="1">
            <a:spLocks/>
          </p:cNvSpPr>
          <p:nvPr/>
        </p:nvSpPr>
        <p:spPr bwMode="auto">
          <a:xfrm>
            <a:off x="465694" y="6230660"/>
            <a:ext cx="8877780" cy="627340"/>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a:t>
            </a:r>
            <a:r>
              <a:rPr lang="en-US" kern="0" dirty="0">
                <a:solidFill>
                  <a:srgbClr val="000000"/>
                </a:solidFill>
                <a:latin typeface="Arial" panose="020B0604020202020204" pitchFamily="34" charset="0"/>
              </a:rPr>
              <a:t>https://www.shiftelearning.com/blog/statistics-on-corporate-training-and-what-they-mean-for-your-companys-future</a:t>
            </a:r>
          </a:p>
          <a:p>
            <a:r>
              <a:rPr lang="en-US" kern="0" baseline="30000" dirty="0">
                <a:solidFill>
                  <a:srgbClr val="000000"/>
                </a:solidFill>
                <a:latin typeface="Arial" panose="020B0604020202020204" pitchFamily="34" charset="0"/>
              </a:rPr>
              <a:t>2</a:t>
            </a:r>
            <a:r>
              <a:rPr lang="en-US" dirty="0">
                <a:solidFill>
                  <a:srgbClr val="000000"/>
                </a:solidFill>
                <a:latin typeface="Arial" panose="020B0604020202020204" pitchFamily="34" charset="0"/>
              </a:rPr>
              <a:t>https://www.gallup.com/workplace/247391/fixable-problem-costs-businesses-trillion.aspx</a:t>
            </a:r>
            <a:endParaRPr lang="en-US" sz="1000" dirty="0">
              <a:solidFill>
                <a:srgbClr val="000000"/>
              </a:solidFill>
              <a:latin typeface="Arial" panose="020B0604020202020204" pitchFamily="34" charset="0"/>
            </a:endParaRPr>
          </a:p>
          <a:p>
            <a:r>
              <a:rPr lang="en-US" baseline="30000" dirty="0"/>
              <a:t>3</a:t>
            </a:r>
            <a:r>
              <a:rPr lang="en-US" dirty="0"/>
              <a:t>https://learning.linkedin.com/resources/workplace-learning-report</a:t>
            </a:r>
          </a:p>
          <a:p>
            <a:endParaRPr lang="en-US" kern="0" dirty="0">
              <a:solidFill>
                <a:srgbClr val="000000"/>
              </a:solidFill>
              <a:latin typeface="Arial" panose="020B0604020202020204" pitchFamily="34" charset="0"/>
            </a:endParaRPr>
          </a:p>
          <a:p>
            <a:endParaRPr lang="en-US" kern="0" dirty="0">
              <a:solidFill>
                <a:srgbClr val="000000"/>
              </a:solidFill>
              <a:latin typeface="Arial" panose="020B0604020202020204" pitchFamily="34" charset="0"/>
            </a:endParaRPr>
          </a:p>
          <a:p>
            <a:endParaRPr lang="en-US" kern="0" dirty="0"/>
          </a:p>
        </p:txBody>
      </p:sp>
    </p:spTree>
    <p:extLst>
      <p:ext uri="{BB962C8B-B14F-4D97-AF65-F5344CB8AC3E}">
        <p14:creationId xmlns:p14="http://schemas.microsoft.com/office/powerpoint/2010/main" val="427274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B541B-9500-57C3-0743-4897AF4743AC}"/>
              </a:ext>
            </a:extLst>
          </p:cNvPr>
          <p:cNvSpPr txBox="1"/>
          <p:nvPr/>
        </p:nvSpPr>
        <p:spPr>
          <a:xfrm>
            <a:off x="7021902" y="1302589"/>
            <a:ext cx="4252823" cy="3830128"/>
          </a:xfrm>
          <a:prstGeom prst="rect">
            <a:avLst/>
          </a:prstGeom>
          <a:solidFill>
            <a:schemeClr val="bg1">
              <a:lumMod val="85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latin typeface="Aptos" panose="020B0004020202020204" pitchFamily="34" charset="0"/>
              </a:rPr>
              <a:t>Closing the Knowledge Gap</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22</a:t>
            </a:fld>
            <a:endParaRPr lang="en-US" sz="900" dirty="0"/>
          </a:p>
        </p:txBody>
      </p:sp>
      <p:sp>
        <p:nvSpPr>
          <p:cNvPr id="5" name="Rectangle 4"/>
          <p:cNvSpPr/>
          <p:nvPr/>
        </p:nvSpPr>
        <p:spPr>
          <a:xfrm>
            <a:off x="310396" y="6177776"/>
            <a:ext cx="9246558" cy="661720"/>
          </a:xfrm>
          <a:prstGeom prst="rect">
            <a:avLst/>
          </a:prstGeom>
        </p:spPr>
        <p:txBody>
          <a:bodyPr wrap="square">
            <a:spAutoFit/>
          </a:bodyPr>
          <a:lstStyle/>
          <a:p>
            <a:r>
              <a:rPr lang="en-US" sz="900" baseline="30000" dirty="0"/>
              <a:t>4</a:t>
            </a:r>
            <a:r>
              <a:rPr lang="en-US" sz="900" dirty="0"/>
              <a:t>https://www.gallup.com/workplace/393395/world-workplace-broken-fix.aspx</a:t>
            </a:r>
          </a:p>
          <a:p>
            <a:r>
              <a:rPr lang="en-US" sz="900" baseline="30000" dirty="0"/>
              <a:t>5</a:t>
            </a:r>
            <a:r>
              <a:rPr lang="en-US" sz="900" dirty="0"/>
              <a:t>2025 Workplace Learning Report, LinkedIn</a:t>
            </a:r>
          </a:p>
          <a:p>
            <a:r>
              <a:rPr lang="en-US" sz="900" baseline="30000" dirty="0"/>
              <a:t>6</a:t>
            </a:r>
            <a:r>
              <a:rPr lang="en-US" sz="900" dirty="0"/>
              <a:t>LOMA Member Survey, 2022</a:t>
            </a:r>
          </a:p>
          <a:p>
            <a:endParaRPr lang="en-US" sz="1000" dirty="0"/>
          </a:p>
        </p:txBody>
      </p:sp>
      <p:sp>
        <p:nvSpPr>
          <p:cNvPr id="13" name="Rectangle 12"/>
          <p:cNvSpPr/>
          <p:nvPr/>
        </p:nvSpPr>
        <p:spPr>
          <a:xfrm>
            <a:off x="7635055" y="3132862"/>
            <a:ext cx="3146927" cy="1256306"/>
          </a:xfrm>
          <a:prstGeom prst="rect">
            <a:avLst/>
          </a:prstGeom>
        </p:spPr>
        <p:txBody>
          <a:bodyPr wrap="square">
            <a:spAutoFit/>
          </a:bodyPr>
          <a:lstStyle/>
          <a:p>
            <a:pPr>
              <a:lnSpc>
                <a:spcPct val="107000"/>
              </a:lnSpc>
              <a:spcAft>
                <a:spcPts val="800"/>
              </a:spcAft>
            </a:pPr>
            <a:r>
              <a:rPr lang="en-US" dirty="0">
                <a:latin typeface="Aptos" panose="020B0004020202020204" pitchFamily="34" charset="0"/>
                <a:ea typeface="Calibri" panose="020F0502020204030204" pitchFamily="34" charset="0"/>
                <a:cs typeface="Times New Roman" panose="02020603050405020304" pitchFamily="18" charset="0"/>
              </a:rPr>
              <a:t>of learners believe </a:t>
            </a:r>
            <a:r>
              <a:rPr lang="en-US" b="1" dirty="0">
                <a:latin typeface="Aptos" panose="020B0004020202020204" pitchFamily="34" charset="0"/>
                <a:ea typeface="Calibri" panose="020F0502020204030204" pitchFamily="34" charset="0"/>
                <a:cs typeface="Times New Roman" panose="02020603050405020304" pitchFamily="18" charset="0"/>
              </a:rPr>
              <a:t>LOMA courses are a good preparation for the future of work.</a:t>
            </a:r>
            <a:r>
              <a:rPr lang="en-US" baseline="30000" dirty="0">
                <a:latin typeface="Aptos" panose="020B0004020202020204" pitchFamily="34" charset="0"/>
                <a:ea typeface="Calibri" panose="020F0502020204030204" pitchFamily="34" charset="0"/>
                <a:cs typeface="Times New Roman" panose="02020603050405020304" pitchFamily="18" charset="0"/>
              </a:rPr>
              <a:t>6</a:t>
            </a:r>
            <a:r>
              <a:rPr lang="en-US" dirty="0">
                <a:latin typeface="Aptos" panose="020B0004020202020204" pitchFamily="34" charset="0"/>
                <a:ea typeface="Calibri" panose="020F0502020204030204" pitchFamily="34" charset="0"/>
                <a:cs typeface="Times New Roman" panose="02020603050405020304" pitchFamily="18" charset="0"/>
              </a:rPr>
              <a:t> </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894B0F0-6942-52B5-3C72-31D2B9743859}"/>
              </a:ext>
            </a:extLst>
          </p:cNvPr>
          <p:cNvSpPr txBox="1"/>
          <p:nvPr/>
        </p:nvSpPr>
        <p:spPr>
          <a:xfrm>
            <a:off x="2413160" y="3903522"/>
            <a:ext cx="3516402" cy="971292"/>
          </a:xfrm>
          <a:prstGeom prst="rect">
            <a:avLst/>
          </a:prstGeom>
          <a:noFill/>
        </p:spPr>
        <p:txBody>
          <a:bodyPr wrap="square">
            <a:spAutoFit/>
          </a:bodyPr>
          <a:lstStyle/>
          <a:p>
            <a:pPr marL="0" marR="0">
              <a:lnSpc>
                <a:spcPct val="107000"/>
              </a:lnSpc>
              <a:spcBef>
                <a:spcPts val="0"/>
              </a:spcBef>
              <a:spcAft>
                <a:spcPts val="800"/>
              </a:spcAft>
              <a:tabLst>
                <a:tab pos="744220" algn="l"/>
              </a:tabLst>
            </a:pPr>
            <a:r>
              <a:rPr lang="en-US" sz="1800" dirty="0">
                <a:effectLst/>
                <a:latin typeface="Aptos" panose="020B0004020202020204" pitchFamily="34" charset="0"/>
                <a:ea typeface="Calibri" panose="020F0502020204030204" pitchFamily="34" charset="0"/>
                <a:cs typeface="Times New Roman" panose="02020603050405020304" pitchFamily="18" charset="0"/>
              </a:rPr>
              <a:t>68% of employees agree that “learning helps me </a:t>
            </a:r>
            <a:r>
              <a:rPr lang="en-US" sz="1800" b="1" dirty="0">
                <a:effectLst/>
                <a:latin typeface="Aptos" panose="020B0004020202020204" pitchFamily="34" charset="0"/>
                <a:ea typeface="Calibri" panose="020F0502020204030204" pitchFamily="34" charset="0"/>
                <a:cs typeface="Times New Roman" panose="02020603050405020304" pitchFamily="18" charset="0"/>
              </a:rPr>
              <a:t>adapt during times of change”</a:t>
            </a:r>
            <a:r>
              <a:rPr lang="en-US" sz="1800" dirty="0">
                <a:effectLst/>
                <a:latin typeface="Aptos" panose="020B0004020202020204" pitchFamily="34" charset="0"/>
                <a:ea typeface="Calibri" panose="020F0502020204030204" pitchFamily="34" charset="0"/>
                <a:cs typeface="Times New Roman" panose="02020603050405020304" pitchFamily="18" charset="0"/>
              </a:rPr>
              <a:t>.</a:t>
            </a:r>
            <a:r>
              <a:rPr lang="en-US" baseline="30000" dirty="0">
                <a:latin typeface="Aptos" panose="020B0004020202020204" pitchFamily="34" charset="0"/>
                <a:ea typeface="Calibri" panose="020F0502020204030204" pitchFamily="34" charset="0"/>
                <a:cs typeface="Times New Roman" panose="02020603050405020304" pitchFamily="18" charset="0"/>
              </a:rPr>
              <a:t>5</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585E4E3-9D16-9583-73C9-CFDC4B290E87}"/>
              </a:ext>
            </a:extLst>
          </p:cNvPr>
          <p:cNvSpPr txBox="1"/>
          <p:nvPr/>
        </p:nvSpPr>
        <p:spPr>
          <a:xfrm>
            <a:off x="2413160" y="1449985"/>
            <a:ext cx="3516402" cy="1256306"/>
          </a:xfrm>
          <a:prstGeom prst="rect">
            <a:avLst/>
          </a:prstGeom>
          <a:noFill/>
        </p:spPr>
        <p:txBody>
          <a:bodyPr wrap="square">
            <a:spAutoFit/>
          </a:bodyPr>
          <a:lstStyle/>
          <a:p>
            <a:pPr>
              <a:lnSpc>
                <a:spcPct val="107000"/>
              </a:lnSpc>
              <a:spcAft>
                <a:spcPts val="800"/>
              </a:spcAft>
            </a:pPr>
            <a:r>
              <a:rPr lang="en-US" dirty="0">
                <a:latin typeface="Aptos" panose="020B0004020202020204" pitchFamily="34" charset="0"/>
                <a:ea typeface="Calibri" panose="020F0502020204030204" pitchFamily="34" charset="0"/>
                <a:cs typeface="Times New Roman" panose="02020603050405020304" pitchFamily="18" charset="0"/>
              </a:rPr>
              <a:t>Businesses with </a:t>
            </a:r>
            <a:r>
              <a:rPr lang="en-US" b="1" dirty="0">
                <a:latin typeface="Aptos" panose="020B0004020202020204" pitchFamily="34" charset="0"/>
                <a:ea typeface="Calibri" panose="020F0502020204030204" pitchFamily="34" charset="0"/>
                <a:cs typeface="Times New Roman" panose="02020603050405020304" pitchFamily="18" charset="0"/>
              </a:rPr>
              <a:t>engaged workers </a:t>
            </a:r>
            <a:r>
              <a:rPr lang="en-US" dirty="0">
                <a:latin typeface="Aptos" panose="020B0004020202020204" pitchFamily="34" charset="0"/>
                <a:ea typeface="Calibri" panose="020F0502020204030204" pitchFamily="34" charset="0"/>
                <a:cs typeface="Times New Roman" panose="02020603050405020304" pitchFamily="18" charset="0"/>
              </a:rPr>
              <a:t>have </a:t>
            </a:r>
            <a:r>
              <a:rPr lang="en-US" b="1" dirty="0">
                <a:latin typeface="Aptos" panose="020B0004020202020204" pitchFamily="34" charset="0"/>
                <a:ea typeface="Calibri" panose="020F0502020204030204" pitchFamily="34" charset="0"/>
                <a:cs typeface="Times New Roman" panose="02020603050405020304" pitchFamily="18" charset="0"/>
              </a:rPr>
              <a:t>23% higher profit </a:t>
            </a:r>
            <a:r>
              <a:rPr lang="en-US" dirty="0">
                <a:latin typeface="Aptos" panose="020B0004020202020204" pitchFamily="34" charset="0"/>
                <a:ea typeface="Calibri" panose="020F0502020204030204" pitchFamily="34" charset="0"/>
                <a:cs typeface="Times New Roman" panose="02020603050405020304" pitchFamily="18" charset="0"/>
              </a:rPr>
              <a:t>compared with business units with disengaged workers.</a:t>
            </a:r>
            <a:r>
              <a:rPr lang="en-US" sz="1600" baseline="30000" dirty="0">
                <a:latin typeface="Aptos" panose="020B0004020202020204" pitchFamily="34" charset="0"/>
                <a:ea typeface="Calibri" panose="020F0502020204030204" pitchFamily="34" charset="0"/>
                <a:cs typeface="Times New Roman" panose="02020603050405020304" pitchFamily="18" charset="0"/>
              </a:rPr>
              <a:t>4</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21" name="Chart 20">
            <a:extLst>
              <a:ext uri="{FF2B5EF4-FFF2-40B4-BE49-F238E27FC236}">
                <a16:creationId xmlns:a16="http://schemas.microsoft.com/office/drawing/2014/main" id="{16AFFE7B-9780-5A75-FCD7-51E4F687F4E0}"/>
              </a:ext>
            </a:extLst>
          </p:cNvPr>
          <p:cNvGraphicFramePr/>
          <p:nvPr/>
        </p:nvGraphicFramePr>
        <p:xfrm>
          <a:off x="8234651" y="1589040"/>
          <a:ext cx="1947734" cy="1564805"/>
        </p:xfrm>
        <a:graphic>
          <a:graphicData uri="http://schemas.openxmlformats.org/drawingml/2006/chart">
            <c:chart xmlns:c="http://schemas.openxmlformats.org/drawingml/2006/chart" xmlns:r="http://schemas.openxmlformats.org/officeDocument/2006/relationships" r:id="rId3"/>
          </a:graphicData>
        </a:graphic>
      </p:graphicFrame>
      <p:pic>
        <p:nvPicPr>
          <p:cNvPr id="2052" name="Picture 4" descr="Picture">
            <a:extLst>
              <a:ext uri="{FF2B5EF4-FFF2-40B4-BE49-F238E27FC236}">
                <a16:creationId xmlns:a16="http://schemas.microsoft.com/office/drawing/2014/main" id="{299EBB91-1D71-55F4-D23B-79726BA39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61" y="1549832"/>
            <a:ext cx="972503" cy="1056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cture">
            <a:extLst>
              <a:ext uri="{FF2B5EF4-FFF2-40B4-BE49-F238E27FC236}">
                <a16:creationId xmlns:a16="http://schemas.microsoft.com/office/drawing/2014/main" id="{0FD3E177-F720-2CA5-BF4D-5FCED9AEF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421" y="3806963"/>
            <a:ext cx="1145139" cy="106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4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1795" y="1160953"/>
            <a:ext cx="4592799" cy="4730801"/>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Aptos" panose="020B0004020202020204" pitchFamily="34" charset="0"/>
              </a:rPr>
              <a:t>Workforce Shifts Will Apply More Pressure </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23</a:t>
            </a:fld>
            <a:endParaRPr lang="en-US" sz="900" dirty="0"/>
          </a:p>
        </p:txBody>
      </p:sp>
      <p:sp>
        <p:nvSpPr>
          <p:cNvPr id="4" name="Text Placeholder 3"/>
          <p:cNvSpPr>
            <a:spLocks noGrp="1"/>
          </p:cNvSpPr>
          <p:nvPr>
            <p:ph type="body" sz="quarter" idx="14"/>
          </p:nvPr>
        </p:nvSpPr>
        <p:spPr>
          <a:xfrm>
            <a:off x="167594" y="6050289"/>
            <a:ext cx="5346858" cy="658368"/>
          </a:xfrm>
        </p:spPr>
        <p:txBody>
          <a:bodyPr/>
          <a:lstStyle/>
          <a:p>
            <a:r>
              <a:rPr lang="en-US" baseline="30000" dirty="0">
                <a:solidFill>
                  <a:srgbClr val="666666"/>
                </a:solidFill>
                <a:latin typeface="Source Sans Pro"/>
              </a:rPr>
              <a:t>1 </a:t>
            </a:r>
            <a:r>
              <a:rPr lang="en-US" dirty="0">
                <a:solidFill>
                  <a:srgbClr val="666666"/>
                </a:solidFill>
                <a:latin typeface="Source Sans Pro"/>
              </a:rPr>
              <a:t>U.S. Bureau of Labor Statistics.</a:t>
            </a:r>
          </a:p>
          <a:p>
            <a:r>
              <a:rPr lang="en-US" baseline="30000" dirty="0">
                <a:solidFill>
                  <a:srgbClr val="666666"/>
                </a:solidFill>
                <a:latin typeface="Source Sans Pro"/>
              </a:rPr>
              <a:t>2</a:t>
            </a:r>
            <a:r>
              <a:rPr lang="en-US" dirty="0">
                <a:solidFill>
                  <a:srgbClr val="666666"/>
                </a:solidFill>
                <a:latin typeface="Source Sans Pro"/>
              </a:rPr>
              <a:t> https://www.uschamber.com/workforce/education/the-america-works-report-industry-perspectives</a:t>
            </a:r>
          </a:p>
          <a:p>
            <a:endParaRPr lang="en-US" dirty="0"/>
          </a:p>
        </p:txBody>
      </p:sp>
      <p:sp>
        <p:nvSpPr>
          <p:cNvPr id="10" name="Rectangle 9"/>
          <p:cNvSpPr/>
          <p:nvPr/>
        </p:nvSpPr>
        <p:spPr>
          <a:xfrm>
            <a:off x="631131" y="3658671"/>
            <a:ext cx="4583463" cy="2233083"/>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p:cNvSpPr txBox="1">
            <a:spLocks/>
          </p:cNvSpPr>
          <p:nvPr/>
        </p:nvSpPr>
        <p:spPr>
          <a:xfrm>
            <a:off x="798963" y="1305731"/>
            <a:ext cx="4234953" cy="186522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buClr>
                <a:schemeClr val="bg1"/>
              </a:buClr>
            </a:pPr>
            <a:r>
              <a:rPr lang="en-US" kern="0" dirty="0">
                <a:solidFill>
                  <a:schemeClr val="bg1"/>
                </a:solidFill>
                <a:latin typeface="Aptos" panose="020B0004020202020204" pitchFamily="34" charset="0"/>
              </a:rPr>
              <a:t>In the next 15 years</a:t>
            </a:r>
            <a:endParaRPr lang="en-US" b="1" kern="0" dirty="0">
              <a:solidFill>
                <a:srgbClr val="FAC809"/>
              </a:solidFill>
              <a:latin typeface="Aptos" panose="020B0004020202020204" pitchFamily="34" charset="0"/>
            </a:endParaRPr>
          </a:p>
          <a:p>
            <a:pPr>
              <a:buClr>
                <a:schemeClr val="bg1"/>
              </a:buClr>
            </a:pPr>
            <a:r>
              <a:rPr lang="en-US" sz="3000" b="1" kern="0" dirty="0">
                <a:solidFill>
                  <a:srgbClr val="F9C606"/>
                </a:solidFill>
                <a:latin typeface="Aptos" panose="020B0004020202020204" pitchFamily="34" charset="0"/>
              </a:rPr>
              <a:t>50% </a:t>
            </a:r>
            <a:r>
              <a:rPr lang="en-US" kern="0" dirty="0">
                <a:solidFill>
                  <a:schemeClr val="bg1"/>
                </a:solidFill>
                <a:latin typeface="Aptos" panose="020B0004020202020204" pitchFamily="34" charset="0"/>
              </a:rPr>
              <a:t>of the current insurance workforce will retire. That’s nearly </a:t>
            </a:r>
            <a:r>
              <a:rPr lang="en-US" sz="2600" b="1" kern="0" dirty="0">
                <a:solidFill>
                  <a:srgbClr val="F9C606"/>
                </a:solidFill>
                <a:latin typeface="Aptos" panose="020B0004020202020204" pitchFamily="34" charset="0"/>
              </a:rPr>
              <a:t>400,000 employees</a:t>
            </a:r>
            <a:endParaRPr lang="en-US" sz="2000" u="sng" kern="0" baseline="30000" dirty="0">
              <a:solidFill>
                <a:srgbClr val="F9C606"/>
              </a:solidFill>
              <a:latin typeface="Aptos" panose="020B0004020202020204" pitchFamily="34" charset="0"/>
            </a:endParaRPr>
          </a:p>
        </p:txBody>
      </p:sp>
      <p:sp>
        <p:nvSpPr>
          <p:cNvPr id="16" name="Isosceles Triangle 15"/>
          <p:cNvSpPr/>
          <p:nvPr/>
        </p:nvSpPr>
        <p:spPr>
          <a:xfrm rot="10800000">
            <a:off x="612458" y="3658671"/>
            <a:ext cx="4611472" cy="719313"/>
          </a:xfrm>
          <a:prstGeom prst="triangle">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
          <p:cNvSpPr txBox="1">
            <a:spLocks/>
          </p:cNvSpPr>
          <p:nvPr/>
        </p:nvSpPr>
        <p:spPr>
          <a:xfrm>
            <a:off x="798963" y="4507476"/>
            <a:ext cx="4234953" cy="1318064"/>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buClr>
                <a:schemeClr val="bg1"/>
              </a:buClr>
            </a:pPr>
            <a:r>
              <a:rPr lang="en-US" kern="0" dirty="0">
                <a:solidFill>
                  <a:schemeClr val="bg1"/>
                </a:solidFill>
                <a:latin typeface="Aptos" panose="020B0004020202020204" pitchFamily="34" charset="0"/>
              </a:rPr>
              <a:t>While </a:t>
            </a:r>
            <a:r>
              <a:rPr lang="en-US" sz="3000" b="1" kern="0" dirty="0">
                <a:solidFill>
                  <a:srgbClr val="F9C606"/>
                </a:solidFill>
                <a:latin typeface="Aptos" panose="020B0004020202020204" pitchFamily="34" charset="0"/>
              </a:rPr>
              <a:t>less than 25%</a:t>
            </a:r>
            <a:r>
              <a:rPr lang="en-US" sz="3000" kern="0" baseline="30000" dirty="0">
                <a:solidFill>
                  <a:srgbClr val="F9C606"/>
                </a:solidFill>
                <a:latin typeface="Aptos" panose="020B0004020202020204" pitchFamily="34" charset="0"/>
              </a:rPr>
              <a:t> </a:t>
            </a:r>
            <a:r>
              <a:rPr lang="en-US" kern="0" dirty="0">
                <a:solidFill>
                  <a:schemeClr val="bg1"/>
                </a:solidFill>
                <a:latin typeface="Aptos" panose="020B0004020202020204" pitchFamily="34" charset="0"/>
              </a:rPr>
              <a:t>of the industry is under the age of 35</a:t>
            </a:r>
            <a:endParaRPr lang="en-US" sz="1800" u="sng" kern="0" baseline="30000" dirty="0">
              <a:solidFill>
                <a:schemeClr val="bg1"/>
              </a:solidFill>
              <a:latin typeface="Aptos" panose="020B00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128" y="986351"/>
            <a:ext cx="4241434" cy="1662582"/>
          </a:xfrm>
          <a:prstGeom prst="rect">
            <a:avLst/>
          </a:prstGeom>
        </p:spPr>
      </p:pic>
      <p:sp>
        <p:nvSpPr>
          <p:cNvPr id="20" name="Text Placeholder 2"/>
          <p:cNvSpPr txBox="1">
            <a:spLocks/>
          </p:cNvSpPr>
          <p:nvPr/>
        </p:nvSpPr>
        <p:spPr>
          <a:xfrm>
            <a:off x="6292032" y="1315816"/>
            <a:ext cx="3087638" cy="1026558"/>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spcAft>
                <a:spcPts val="1000"/>
              </a:spcAft>
              <a:buClr>
                <a:schemeClr val="bg1"/>
              </a:buClr>
            </a:pPr>
            <a:r>
              <a:rPr lang="en-US" sz="2400" b="1" kern="0" dirty="0">
                <a:latin typeface="Franklin Gothic Medium" panose="020B0603020102020204" pitchFamily="34" charset="0"/>
                <a:cs typeface="Times New Roman" panose="02020603050405020304" pitchFamily="18" charset="0"/>
              </a:rPr>
              <a:t>Talent Crisis Remains </a:t>
            </a:r>
            <a:br>
              <a:rPr lang="en-US" sz="2400" b="1" kern="0" dirty="0">
                <a:latin typeface="Franklin Gothic Medium" panose="020B0603020102020204" pitchFamily="34" charset="0"/>
                <a:cs typeface="Times New Roman" panose="02020603050405020304" pitchFamily="18" charset="0"/>
              </a:rPr>
            </a:br>
            <a:r>
              <a:rPr lang="en-US" sz="2400" b="1" kern="0" dirty="0">
                <a:latin typeface="Franklin Gothic Medium" panose="020B0603020102020204" pitchFamily="34" charset="0"/>
                <a:cs typeface="Times New Roman" panose="02020603050405020304" pitchFamily="18" charset="0"/>
              </a:rPr>
              <a:t>a Challenge</a:t>
            </a:r>
          </a:p>
          <a:p>
            <a:pPr>
              <a:lnSpc>
                <a:spcPct val="100000"/>
              </a:lnSpc>
              <a:buClr>
                <a:schemeClr val="bg1"/>
              </a:buClr>
            </a:pPr>
            <a:r>
              <a:rPr lang="en-US" sz="1400" kern="0" baseline="30000" dirty="0">
                <a:latin typeface="Franklin Gothic Medium" panose="020B0603020102020204" pitchFamily="34" charset="0"/>
                <a:cs typeface="Times New Roman" panose="02020603050405020304" pitchFamily="18" charset="0"/>
              </a:rPr>
              <a:t>Insurance Industry</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580" t="13338"/>
          <a:stretch/>
        </p:blipFill>
        <p:spPr>
          <a:xfrm>
            <a:off x="7305773" y="2696069"/>
            <a:ext cx="4580240" cy="1970104"/>
          </a:xfrm>
          <a:prstGeom prst="rect">
            <a:avLst/>
          </a:prstGeom>
        </p:spPr>
      </p:pic>
      <p:sp>
        <p:nvSpPr>
          <p:cNvPr id="22" name="Text Placeholder 2"/>
          <p:cNvSpPr txBox="1">
            <a:spLocks/>
          </p:cNvSpPr>
          <p:nvPr/>
        </p:nvSpPr>
        <p:spPr>
          <a:xfrm>
            <a:off x="7651060" y="2787475"/>
            <a:ext cx="3708238" cy="1492199"/>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spcAft>
                <a:spcPts val="1200"/>
              </a:spcAft>
              <a:buClr>
                <a:schemeClr val="bg1"/>
              </a:buClr>
            </a:pPr>
            <a:r>
              <a:rPr lang="en-US" sz="2400" b="1" kern="0" dirty="0">
                <a:latin typeface="Times New Roman" panose="02020603050405020304" pitchFamily="18" charset="0"/>
                <a:cs typeface="Times New Roman" panose="02020603050405020304" pitchFamily="18" charset="0"/>
              </a:rPr>
              <a:t>Q&amp;A: Insurers Group Warns Of ‘Retirement Cliff’ In U.S. Workforce</a:t>
            </a:r>
          </a:p>
          <a:p>
            <a:pPr>
              <a:lnSpc>
                <a:spcPct val="100000"/>
              </a:lnSpc>
              <a:spcAft>
                <a:spcPts val="0"/>
              </a:spcAft>
              <a:buClr>
                <a:schemeClr val="bg1"/>
              </a:buClr>
            </a:pPr>
            <a:r>
              <a:rPr lang="en-US" sz="1400" kern="0" baseline="30000" dirty="0">
                <a:latin typeface="Times New Roman" panose="02020603050405020304" pitchFamily="18" charset="0"/>
                <a:cs typeface="Times New Roman" panose="02020603050405020304" pitchFamily="18" charset="0"/>
              </a:rPr>
              <a:t>WGLT</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5580" t="13338" r="7133"/>
          <a:stretch/>
        </p:blipFill>
        <p:spPr>
          <a:xfrm>
            <a:off x="6012733" y="4760534"/>
            <a:ext cx="5148604" cy="1065006"/>
          </a:xfrm>
          <a:prstGeom prst="rect">
            <a:avLst/>
          </a:prstGeom>
        </p:spPr>
      </p:pic>
      <p:sp>
        <p:nvSpPr>
          <p:cNvPr id="24" name="Text Placeholder 2"/>
          <p:cNvSpPr txBox="1">
            <a:spLocks/>
          </p:cNvSpPr>
          <p:nvPr/>
        </p:nvSpPr>
        <p:spPr>
          <a:xfrm>
            <a:off x="6244897" y="4816041"/>
            <a:ext cx="4690195" cy="633613"/>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spcAft>
                <a:spcPts val="800"/>
              </a:spcAft>
              <a:buClr>
                <a:schemeClr val="bg1"/>
              </a:buClr>
            </a:pPr>
            <a:r>
              <a:rPr lang="en-US" sz="2800" b="1" kern="0" dirty="0">
                <a:latin typeface="Goudy Old Style" panose="02020502050305020303" pitchFamily="18" charset="0"/>
                <a:cs typeface="Times New Roman" panose="02020603050405020304" pitchFamily="18" charset="0"/>
              </a:rPr>
              <a:t>Tomorrow’s Talent Challenge</a:t>
            </a:r>
          </a:p>
          <a:p>
            <a:pPr>
              <a:lnSpc>
                <a:spcPct val="100000"/>
              </a:lnSpc>
              <a:spcAft>
                <a:spcPts val="0"/>
              </a:spcAft>
              <a:buClr>
                <a:schemeClr val="bg1"/>
              </a:buClr>
            </a:pPr>
            <a:r>
              <a:rPr lang="en-US" sz="1600" kern="0" baseline="30000" dirty="0">
                <a:latin typeface="Goudy Old Style" panose="02020502050305020303" pitchFamily="18" charset="0"/>
                <a:cs typeface="Times New Roman" panose="02020603050405020304" pitchFamily="18" charset="0"/>
              </a:rPr>
              <a:t>Marguerite Tortorello</a:t>
            </a:r>
          </a:p>
        </p:txBody>
      </p:sp>
      <p:sp>
        <p:nvSpPr>
          <p:cNvPr id="17" name="Rectangle 16"/>
          <p:cNvSpPr/>
          <p:nvPr/>
        </p:nvSpPr>
        <p:spPr>
          <a:xfrm>
            <a:off x="3799878" y="2861271"/>
            <a:ext cx="284052" cy="415498"/>
          </a:xfrm>
          <a:prstGeom prst="rect">
            <a:avLst/>
          </a:prstGeom>
        </p:spPr>
        <p:txBody>
          <a:bodyPr wrap="none">
            <a:spAutoFit/>
          </a:bodyPr>
          <a:lstStyle/>
          <a:p>
            <a:r>
              <a:rPr lang="en-US" sz="2100" kern="0" baseline="30000" dirty="0">
                <a:solidFill>
                  <a:schemeClr val="accent2"/>
                </a:solidFill>
              </a:rPr>
              <a:t>1</a:t>
            </a:r>
            <a:endParaRPr lang="en-US" sz="2100" dirty="0">
              <a:solidFill>
                <a:schemeClr val="accent2"/>
              </a:solidFill>
            </a:endParaRPr>
          </a:p>
        </p:txBody>
      </p:sp>
      <p:sp>
        <p:nvSpPr>
          <p:cNvPr id="26" name="Rectangle 25"/>
          <p:cNvSpPr/>
          <p:nvPr/>
        </p:nvSpPr>
        <p:spPr>
          <a:xfrm>
            <a:off x="4393641" y="5123137"/>
            <a:ext cx="284052" cy="307777"/>
          </a:xfrm>
          <a:prstGeom prst="rect">
            <a:avLst/>
          </a:prstGeom>
        </p:spPr>
        <p:txBody>
          <a:bodyPr wrap="none">
            <a:spAutoFit/>
          </a:bodyPr>
          <a:lstStyle/>
          <a:p>
            <a:pPr>
              <a:buClr>
                <a:schemeClr val="bg1"/>
              </a:buClr>
            </a:pPr>
            <a:r>
              <a:rPr lang="en-US" sz="2100" kern="0" baseline="30000" dirty="0">
                <a:solidFill>
                  <a:schemeClr val="bg1"/>
                </a:solidFill>
              </a:rPr>
              <a:t>2</a:t>
            </a:r>
            <a:endParaRPr lang="en-US" sz="2100" u="sng" kern="0" baseline="30000" dirty="0">
              <a:solidFill>
                <a:schemeClr val="bg1"/>
              </a:solidFill>
            </a:endParaRPr>
          </a:p>
        </p:txBody>
      </p:sp>
    </p:spTree>
    <p:extLst>
      <p:ext uri="{BB962C8B-B14F-4D97-AF65-F5344CB8AC3E}">
        <p14:creationId xmlns:p14="http://schemas.microsoft.com/office/powerpoint/2010/main" val="395467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74325" y="2165233"/>
            <a:ext cx="5084064" cy="3112639"/>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Aptos" panose="020B0004020202020204" pitchFamily="34" charset="0"/>
              </a:rPr>
              <a:t>The Industry Has Hiring Headwinds </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24</a:t>
            </a:fld>
            <a:endParaRPr lang="en-US" sz="900" dirty="0"/>
          </a:p>
        </p:txBody>
      </p:sp>
      <p:sp>
        <p:nvSpPr>
          <p:cNvPr id="10" name="Rectangle 9"/>
          <p:cNvSpPr/>
          <p:nvPr/>
        </p:nvSpPr>
        <p:spPr>
          <a:xfrm>
            <a:off x="6328749" y="2908668"/>
            <a:ext cx="4877383" cy="2246769"/>
          </a:xfrm>
          <a:prstGeom prst="rect">
            <a:avLst/>
          </a:prstGeom>
        </p:spPr>
        <p:txBody>
          <a:bodyPr wrap="square">
            <a:spAutoFit/>
          </a:bodyPr>
          <a:lstStyle/>
          <a:p>
            <a:r>
              <a:rPr lang="en-US" sz="2800" b="1" dirty="0">
                <a:solidFill>
                  <a:srgbClr val="F9C606"/>
                </a:solidFill>
                <a:latin typeface="Aptos" panose="020B0004020202020204" pitchFamily="34" charset="0"/>
              </a:rPr>
              <a:t>51% </a:t>
            </a:r>
            <a:r>
              <a:rPr lang="en-US" dirty="0">
                <a:solidFill>
                  <a:schemeClr val="bg1"/>
                </a:solidFill>
                <a:latin typeface="Aptos" panose="020B0004020202020204" pitchFamily="34" charset="0"/>
              </a:rPr>
              <a:t>say insurance agents only care about making money</a:t>
            </a:r>
            <a:r>
              <a:rPr lang="en-US" baseline="30000" dirty="0">
                <a:solidFill>
                  <a:schemeClr val="bg1"/>
                </a:solidFill>
                <a:latin typeface="Aptos" panose="020B0004020202020204" pitchFamily="34" charset="0"/>
              </a:rPr>
              <a:t>4</a:t>
            </a:r>
          </a:p>
          <a:p>
            <a:pPr>
              <a:spcBef>
                <a:spcPts val="1200"/>
              </a:spcBef>
            </a:pPr>
            <a:r>
              <a:rPr lang="en-US" sz="2800" b="1" dirty="0">
                <a:solidFill>
                  <a:srgbClr val="F9C606"/>
                </a:solidFill>
                <a:latin typeface="Aptos" panose="020B0004020202020204" pitchFamily="34" charset="0"/>
              </a:rPr>
              <a:t>39% </a:t>
            </a:r>
            <a:r>
              <a:rPr lang="en-US" dirty="0">
                <a:solidFill>
                  <a:schemeClr val="bg1"/>
                </a:solidFill>
                <a:latin typeface="Aptos" panose="020B0004020202020204" pitchFamily="34" charset="0"/>
              </a:rPr>
              <a:t>say there are a lack of career options</a:t>
            </a:r>
            <a:r>
              <a:rPr lang="en-US" baseline="30000" dirty="0">
                <a:solidFill>
                  <a:schemeClr val="bg1"/>
                </a:solidFill>
                <a:latin typeface="Aptos" panose="020B0004020202020204" pitchFamily="34" charset="0"/>
              </a:rPr>
              <a:t>4</a:t>
            </a:r>
          </a:p>
          <a:p>
            <a:pPr>
              <a:spcBef>
                <a:spcPts val="1200"/>
              </a:spcBef>
            </a:pPr>
            <a:r>
              <a:rPr lang="en-US" sz="2800" b="1" dirty="0">
                <a:solidFill>
                  <a:srgbClr val="F9C606"/>
                </a:solidFill>
                <a:latin typeface="Aptos" panose="020B0004020202020204" pitchFamily="34" charset="0"/>
              </a:rPr>
              <a:t>30% </a:t>
            </a:r>
            <a:r>
              <a:rPr lang="en-US" dirty="0">
                <a:solidFill>
                  <a:schemeClr val="bg1"/>
                </a:solidFill>
                <a:latin typeface="Aptos" panose="020B0004020202020204" pitchFamily="34" charset="0"/>
              </a:rPr>
              <a:t>say my educational plans don’t apply to the industry</a:t>
            </a:r>
            <a:r>
              <a:rPr lang="en-US" baseline="30000" dirty="0">
                <a:solidFill>
                  <a:schemeClr val="bg1"/>
                </a:solidFill>
                <a:latin typeface="Aptos" panose="020B0004020202020204" pitchFamily="34" charset="0"/>
              </a:rPr>
              <a:t>5</a:t>
            </a:r>
          </a:p>
        </p:txBody>
      </p:sp>
      <p:sp>
        <p:nvSpPr>
          <p:cNvPr id="17" name="Rectangle 16"/>
          <p:cNvSpPr/>
          <p:nvPr/>
        </p:nvSpPr>
        <p:spPr>
          <a:xfrm>
            <a:off x="621795" y="1353169"/>
            <a:ext cx="5086658" cy="1243389"/>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3617" y="2596562"/>
            <a:ext cx="1992008" cy="2681310"/>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621794" y="1454116"/>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r>
              <a:rPr lang="en-US" sz="3000" b="1" kern="0" dirty="0">
                <a:solidFill>
                  <a:srgbClr val="F9C606"/>
                </a:solidFill>
                <a:latin typeface="Aptos" panose="020B0004020202020204" pitchFamily="34" charset="0"/>
              </a:rPr>
              <a:t>78% </a:t>
            </a:r>
            <a:r>
              <a:rPr lang="en-US" dirty="0">
                <a:solidFill>
                  <a:schemeClr val="bg1"/>
                </a:solidFill>
                <a:latin typeface="Aptos" panose="020B0004020202020204" pitchFamily="34" charset="0"/>
              </a:rPr>
              <a:t>of Millennials are </a:t>
            </a:r>
            <a:br>
              <a:rPr lang="en-US" dirty="0">
                <a:solidFill>
                  <a:schemeClr val="bg1"/>
                </a:solidFill>
                <a:latin typeface="Aptos" panose="020B0004020202020204" pitchFamily="34" charset="0"/>
              </a:rPr>
            </a:br>
            <a:r>
              <a:rPr lang="en-US" dirty="0">
                <a:solidFill>
                  <a:schemeClr val="bg1"/>
                </a:solidFill>
                <a:latin typeface="Aptos" panose="020B0004020202020204" pitchFamily="34" charset="0"/>
              </a:rPr>
              <a:t>unfamiliar with the industry</a:t>
            </a:r>
            <a:r>
              <a:rPr lang="en-US" baseline="30000" dirty="0">
                <a:solidFill>
                  <a:schemeClr val="bg1"/>
                </a:solidFill>
                <a:latin typeface="Aptos" panose="020B0004020202020204" pitchFamily="34" charset="0"/>
              </a:rPr>
              <a:t>3</a:t>
            </a:r>
            <a:endParaRPr lang="en-US" sz="2000" u="sng" kern="0" baseline="30000" dirty="0">
              <a:solidFill>
                <a:schemeClr val="bg1"/>
              </a:solidFill>
              <a:latin typeface="Aptos" panose="020B0004020202020204" pitchFamily="34" charset="0"/>
            </a:endParaRPr>
          </a:p>
        </p:txBody>
      </p:sp>
      <p:sp>
        <p:nvSpPr>
          <p:cNvPr id="23" name="Rectangle 22"/>
          <p:cNvSpPr/>
          <p:nvPr/>
        </p:nvSpPr>
        <p:spPr>
          <a:xfrm>
            <a:off x="2613804" y="2596562"/>
            <a:ext cx="3094649" cy="268131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p:cNvSpPr txBox="1">
            <a:spLocks/>
          </p:cNvSpPr>
          <p:nvPr/>
        </p:nvSpPr>
        <p:spPr>
          <a:xfrm>
            <a:off x="3435905" y="2799087"/>
            <a:ext cx="2263922" cy="21552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buClr>
                <a:schemeClr val="bg1"/>
              </a:buClr>
            </a:pPr>
            <a:r>
              <a:rPr lang="en-US" dirty="0">
                <a:solidFill>
                  <a:srgbClr val="000000"/>
                </a:solidFill>
                <a:latin typeface="Aptos" panose="020B0004020202020204" pitchFamily="34" charset="0"/>
              </a:rPr>
              <a:t>Yet, they are forecasted </a:t>
            </a:r>
            <a:br>
              <a:rPr lang="en-US" dirty="0">
                <a:solidFill>
                  <a:srgbClr val="000000"/>
                </a:solidFill>
                <a:latin typeface="Aptos" panose="020B0004020202020204" pitchFamily="34" charset="0"/>
              </a:rPr>
            </a:br>
            <a:r>
              <a:rPr lang="en-US" dirty="0">
                <a:solidFill>
                  <a:srgbClr val="000000"/>
                </a:solidFill>
                <a:latin typeface="Aptos" panose="020B0004020202020204" pitchFamily="34" charset="0"/>
              </a:rPr>
              <a:t>to make up </a:t>
            </a:r>
            <a:br>
              <a:rPr lang="en-US" dirty="0">
                <a:solidFill>
                  <a:srgbClr val="000000"/>
                </a:solidFill>
                <a:latin typeface="Aptos" panose="020B0004020202020204" pitchFamily="34" charset="0"/>
              </a:rPr>
            </a:br>
            <a:r>
              <a:rPr lang="en-US" sz="3000" b="1" kern="0" dirty="0">
                <a:solidFill>
                  <a:srgbClr val="004C9D"/>
                </a:solidFill>
                <a:latin typeface="Aptos" panose="020B0004020202020204" pitchFamily="34" charset="0"/>
              </a:rPr>
              <a:t>75% </a:t>
            </a:r>
            <a:r>
              <a:rPr lang="en-US" kern="0" dirty="0">
                <a:latin typeface="Aptos" panose="020B0004020202020204" pitchFamily="34" charset="0"/>
              </a:rPr>
              <a:t>of the global workforce by 2025</a:t>
            </a:r>
            <a:r>
              <a:rPr lang="en-US" baseline="30000" dirty="0">
                <a:latin typeface="Aptos" panose="020B0004020202020204" pitchFamily="34" charset="0"/>
              </a:rPr>
              <a:t>3</a:t>
            </a:r>
            <a:r>
              <a:rPr lang="en-US" kern="0" dirty="0">
                <a:latin typeface="Aptos" panose="020B0004020202020204" pitchFamily="34" charset="0"/>
              </a:rPr>
              <a:t> </a:t>
            </a:r>
            <a:endParaRPr lang="en-US" u="sng" kern="0" baseline="30000" dirty="0">
              <a:latin typeface="Aptos" panose="020B0004020202020204" pitchFamily="34" charset="0"/>
            </a:endParaRPr>
          </a:p>
        </p:txBody>
      </p:sp>
      <p:sp>
        <p:nvSpPr>
          <p:cNvPr id="25" name="Isosceles Triangle 24"/>
          <p:cNvSpPr/>
          <p:nvPr/>
        </p:nvSpPr>
        <p:spPr>
          <a:xfrm rot="5400000">
            <a:off x="1615556" y="3577565"/>
            <a:ext cx="2681303" cy="71931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p:cNvSpPr txBox="1">
            <a:spLocks/>
          </p:cNvSpPr>
          <p:nvPr/>
        </p:nvSpPr>
        <p:spPr>
          <a:xfrm>
            <a:off x="753965" y="2790461"/>
            <a:ext cx="2054962" cy="1620450"/>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pPr>
            <a:r>
              <a:rPr lang="en-US" sz="2000" b="1" kern="0" dirty="0">
                <a:solidFill>
                  <a:srgbClr val="F9C606"/>
                </a:solidFill>
                <a:latin typeface="Aptos" panose="020B0004020202020204" pitchFamily="34" charset="0"/>
              </a:rPr>
              <a:t>Less than </a:t>
            </a:r>
            <a:r>
              <a:rPr lang="en-US" sz="3000" b="1" kern="0" dirty="0">
                <a:solidFill>
                  <a:srgbClr val="F9C606"/>
                </a:solidFill>
                <a:latin typeface="Aptos" panose="020B0004020202020204" pitchFamily="34" charset="0"/>
              </a:rPr>
              <a:t>4%</a:t>
            </a:r>
            <a:r>
              <a:rPr lang="en-US" sz="3000" kern="0" baseline="30000" dirty="0">
                <a:solidFill>
                  <a:srgbClr val="F9C606"/>
                </a:solidFill>
                <a:latin typeface="Aptos" panose="020B0004020202020204" pitchFamily="34" charset="0"/>
              </a:rPr>
              <a:t> </a:t>
            </a:r>
            <a:r>
              <a:rPr lang="en-US" dirty="0">
                <a:solidFill>
                  <a:schemeClr val="bg1"/>
                </a:solidFill>
                <a:latin typeface="Aptos" panose="020B0004020202020204" pitchFamily="34" charset="0"/>
              </a:rPr>
              <a:t>Millennials would consider working in insurance</a:t>
            </a:r>
            <a:r>
              <a:rPr lang="en-US" baseline="30000" dirty="0">
                <a:solidFill>
                  <a:schemeClr val="bg1"/>
                </a:solidFill>
                <a:latin typeface="Aptos" panose="020B0004020202020204" pitchFamily="34" charset="0"/>
              </a:rPr>
              <a:t>3</a:t>
            </a:r>
          </a:p>
        </p:txBody>
      </p:sp>
      <p:sp>
        <p:nvSpPr>
          <p:cNvPr id="26" name="Rectangle 25"/>
          <p:cNvSpPr/>
          <p:nvPr/>
        </p:nvSpPr>
        <p:spPr>
          <a:xfrm>
            <a:off x="6171731" y="1366753"/>
            <a:ext cx="5086658" cy="873784"/>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10800000">
            <a:off x="6176919" y="2223382"/>
            <a:ext cx="5084064" cy="71931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
          <p:cNvSpPr txBox="1">
            <a:spLocks/>
          </p:cNvSpPr>
          <p:nvPr/>
        </p:nvSpPr>
        <p:spPr>
          <a:xfrm>
            <a:off x="6174324" y="1459871"/>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r>
              <a:rPr lang="en-US" sz="3000" b="1" kern="0" dirty="0">
                <a:solidFill>
                  <a:srgbClr val="004C9D"/>
                </a:solidFill>
                <a:latin typeface="Aptos" panose="020B0004020202020204" pitchFamily="34" charset="0"/>
              </a:rPr>
              <a:t>78% </a:t>
            </a:r>
            <a:r>
              <a:rPr lang="en-US" dirty="0">
                <a:latin typeface="Aptos" panose="020B0004020202020204" pitchFamily="34" charset="0"/>
              </a:rPr>
              <a:t>of women and </a:t>
            </a:r>
            <a:r>
              <a:rPr lang="en-US" sz="2400" b="1" kern="0" dirty="0">
                <a:solidFill>
                  <a:srgbClr val="004C9D"/>
                </a:solidFill>
                <a:latin typeface="Aptos" panose="020B0004020202020204" pitchFamily="34" charset="0"/>
              </a:rPr>
              <a:t>68% </a:t>
            </a:r>
            <a:r>
              <a:rPr lang="en-US" dirty="0">
                <a:latin typeface="Aptos" panose="020B0004020202020204" pitchFamily="34" charset="0"/>
              </a:rPr>
              <a:t>of men </a:t>
            </a:r>
            <a:br>
              <a:rPr lang="en-US" dirty="0">
                <a:latin typeface="Aptos" panose="020B0004020202020204" pitchFamily="34" charset="0"/>
              </a:rPr>
            </a:br>
            <a:r>
              <a:rPr lang="en-US" dirty="0">
                <a:latin typeface="Aptos" panose="020B0004020202020204" pitchFamily="34" charset="0"/>
              </a:rPr>
              <a:t>say insurance is </a:t>
            </a:r>
            <a:br>
              <a:rPr lang="en-US" dirty="0">
                <a:latin typeface="Aptos" panose="020B0004020202020204" pitchFamily="34" charset="0"/>
              </a:rPr>
            </a:br>
            <a:r>
              <a:rPr lang="en-US" dirty="0">
                <a:latin typeface="Aptos" panose="020B0004020202020204" pitchFamily="34" charset="0"/>
              </a:rPr>
              <a:t>too boring</a:t>
            </a:r>
            <a:r>
              <a:rPr lang="en-US" sz="2000" baseline="30000" dirty="0">
                <a:latin typeface="Aptos" panose="020B0004020202020204" pitchFamily="34" charset="0"/>
              </a:rPr>
              <a:t>6</a:t>
            </a:r>
            <a:endParaRPr lang="en-US" sz="2000" u="sng" kern="0" baseline="30000" dirty="0">
              <a:latin typeface="Aptos" panose="020B0004020202020204" pitchFamily="34" charset="0"/>
            </a:endParaRPr>
          </a:p>
        </p:txBody>
      </p:sp>
      <p:sp>
        <p:nvSpPr>
          <p:cNvPr id="20" name="Text Placeholder 3"/>
          <p:cNvSpPr>
            <a:spLocks noGrp="1"/>
          </p:cNvSpPr>
          <p:nvPr>
            <p:ph type="body" sz="quarter" idx="14"/>
          </p:nvPr>
        </p:nvSpPr>
        <p:spPr>
          <a:xfrm>
            <a:off x="365061" y="6199632"/>
            <a:ext cx="8288402" cy="658368"/>
          </a:xfrm>
        </p:spPr>
        <p:txBody>
          <a:bodyPr/>
          <a:lstStyle/>
          <a:p>
            <a:r>
              <a:rPr lang="en-US" baseline="30000" dirty="0">
                <a:solidFill>
                  <a:srgbClr val="666666"/>
                </a:solidFill>
              </a:rPr>
              <a:t>3</a:t>
            </a:r>
            <a:r>
              <a:rPr lang="en-US" dirty="0"/>
              <a:t> </a:t>
            </a:r>
            <a:r>
              <a:rPr lang="en-US" dirty="0">
                <a:hlinkClick r:id="rId2"/>
              </a:rPr>
              <a:t>https://www.insurancebusinessmag.com/ca/news/breaking-news/report-reveals-truth-about-how-many-millennials-want-to-work-in-insurance-227021.aspx</a:t>
            </a:r>
            <a:endParaRPr lang="en-US" dirty="0"/>
          </a:p>
          <a:p>
            <a:r>
              <a:rPr lang="en-US" baseline="30000" dirty="0">
                <a:solidFill>
                  <a:srgbClr val="666666"/>
                </a:solidFill>
              </a:rPr>
              <a:t>4</a:t>
            </a:r>
            <a:r>
              <a:rPr lang="en-US" dirty="0">
                <a:solidFill>
                  <a:srgbClr val="666666"/>
                </a:solidFill>
              </a:rPr>
              <a:t> </a:t>
            </a:r>
            <a:r>
              <a:rPr lang="en-US" dirty="0">
                <a:hlinkClick r:id="rId3"/>
              </a:rPr>
              <a:t>https://www.forbes.com/sites/larissafaw/2015/11/30/millennials-just-dont-want-to-be-insurance-agents/?sh=78e294a91838</a:t>
            </a:r>
            <a:r>
              <a:rPr lang="en-US" dirty="0">
                <a:solidFill>
                  <a:srgbClr val="666666"/>
                </a:solidFill>
              </a:rPr>
              <a:t>.</a:t>
            </a:r>
          </a:p>
          <a:p>
            <a:r>
              <a:rPr lang="en-US" baseline="30000" dirty="0">
                <a:solidFill>
                  <a:srgbClr val="666666"/>
                </a:solidFill>
              </a:rPr>
              <a:t>5</a:t>
            </a:r>
            <a:r>
              <a:rPr lang="en-US" dirty="0">
                <a:solidFill>
                  <a:srgbClr val="666666"/>
                </a:solidFill>
              </a:rPr>
              <a:t> </a:t>
            </a:r>
            <a:r>
              <a:rPr lang="en-US" dirty="0">
                <a:hlinkClick r:id="rId4"/>
              </a:rPr>
              <a:t>https://www.theinstitutes.org/doc/Millennial-Generation-Survey-Report.pdf</a:t>
            </a:r>
            <a:endParaRPr lang="en-US" dirty="0"/>
          </a:p>
          <a:p>
            <a:endParaRPr lang="en-US" dirty="0"/>
          </a:p>
          <a:p>
            <a:endParaRPr lang="en-US" dirty="0"/>
          </a:p>
        </p:txBody>
      </p:sp>
    </p:spTree>
    <p:extLst>
      <p:ext uri="{BB962C8B-B14F-4D97-AF65-F5344CB8AC3E}">
        <p14:creationId xmlns:p14="http://schemas.microsoft.com/office/powerpoint/2010/main" val="1873484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Once a LOMA Learner, Always a LOMA Learner </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latin typeface="+mj-lt"/>
              </a:rPr>
              <a:pPr/>
              <a:t>25</a:t>
            </a:fld>
            <a:endParaRPr lang="en-US" sz="900" dirty="0">
              <a:latin typeface="+mj-lt"/>
            </a:endParaRPr>
          </a:p>
        </p:txBody>
      </p:sp>
      <p:sp>
        <p:nvSpPr>
          <p:cNvPr id="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25</a:t>
            </a:fld>
            <a:endParaRPr lang="en-US" sz="900" dirty="0"/>
          </a:p>
        </p:txBody>
      </p:sp>
      <p:graphicFrame>
        <p:nvGraphicFramePr>
          <p:cNvPr id="17" name="Object 16"/>
          <p:cNvGraphicFramePr>
            <a:graphicFrameLocks noChangeAspect="1"/>
          </p:cNvGraphicFramePr>
          <p:nvPr/>
        </p:nvGraphicFramePr>
        <p:xfrm>
          <a:off x="8360301" y="3450944"/>
          <a:ext cx="3269724" cy="2185670"/>
        </p:xfrm>
        <a:graphic>
          <a:graphicData uri="http://schemas.openxmlformats.org/presentationml/2006/ole">
            <mc:AlternateContent xmlns:mc="http://schemas.openxmlformats.org/markup-compatibility/2006">
              <mc:Choice xmlns:v="urn:schemas-microsoft-com:vml" Requires="v">
                <p:oleObj r:id="rId2" imgW="5320440" imgH="3555360" progId="">
                  <p:embed/>
                </p:oleObj>
              </mc:Choice>
              <mc:Fallback>
                <p:oleObj r:id="rId2" imgW="5320440" imgH="3555360" progId="">
                  <p:embed/>
                  <p:pic>
                    <p:nvPicPr>
                      <p:cNvPr id="17" name="Object 16"/>
                      <p:cNvPicPr/>
                      <p:nvPr/>
                    </p:nvPicPr>
                    <p:blipFill>
                      <a:blip r:embed="rId3"/>
                      <a:stretch>
                        <a:fillRect/>
                      </a:stretch>
                    </p:blipFill>
                    <p:spPr>
                      <a:xfrm>
                        <a:off x="8360301" y="3450944"/>
                        <a:ext cx="3269724" cy="218567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8360301" y="1226688"/>
          <a:ext cx="3269724" cy="2177864"/>
        </p:xfrm>
        <a:graphic>
          <a:graphicData uri="http://schemas.openxmlformats.org/presentationml/2006/ole">
            <mc:AlternateContent xmlns:mc="http://schemas.openxmlformats.org/markup-compatibility/2006">
              <mc:Choice xmlns:v="urn:schemas-microsoft-com:vml" Requires="v">
                <p:oleObj r:id="rId4" imgW="5320440" imgH="3542760" progId="">
                  <p:embed/>
                </p:oleObj>
              </mc:Choice>
              <mc:Fallback>
                <p:oleObj r:id="rId4" imgW="5320440" imgH="3542760" progId="">
                  <p:embed/>
                  <p:pic>
                    <p:nvPicPr>
                      <p:cNvPr id="18" name="Object 17"/>
                      <p:cNvPicPr/>
                      <p:nvPr/>
                    </p:nvPicPr>
                    <p:blipFill>
                      <a:blip r:embed="rId5"/>
                      <a:stretch>
                        <a:fillRect/>
                      </a:stretch>
                    </p:blipFill>
                    <p:spPr>
                      <a:xfrm>
                        <a:off x="8360301" y="1226688"/>
                        <a:ext cx="3269724" cy="2177864"/>
                      </a:xfrm>
                      <a:prstGeom prst="rect">
                        <a:avLst/>
                      </a:prstGeom>
                    </p:spPr>
                  </p:pic>
                </p:oleObj>
              </mc:Fallback>
            </mc:AlternateContent>
          </a:graphicData>
        </a:graphic>
      </p:graphicFrame>
      <p:pic>
        <p:nvPicPr>
          <p:cNvPr id="21" name="Picture 20" descr="Pictur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flipH="1">
            <a:off x="468068" y="1229234"/>
            <a:ext cx="3970581" cy="440956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504221" y="1228725"/>
            <a:ext cx="3782530" cy="217170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13746" y="3453939"/>
            <a:ext cx="3782530" cy="2186074"/>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47064" y="3629573"/>
            <a:ext cx="3630161" cy="1754326"/>
          </a:xfrm>
          <a:prstGeom prst="rect">
            <a:avLst/>
          </a:prstGeom>
        </p:spPr>
        <p:txBody>
          <a:bodyPr wrap="square">
            <a:spAutoFit/>
          </a:bodyPr>
          <a:lstStyle/>
          <a:p>
            <a:r>
              <a:rPr lang="en-US" sz="2000" dirty="0">
                <a:solidFill>
                  <a:schemeClr val="bg1"/>
                </a:solidFill>
                <a:latin typeface="Aptos" panose="020B0004020202020204" pitchFamily="34" charset="0"/>
                <a:ea typeface="Calibri" panose="020F0502020204030204" pitchFamily="34" charset="0"/>
              </a:rPr>
              <a:t>About </a:t>
            </a:r>
            <a:r>
              <a:rPr lang="en-US" sz="2800" b="1" dirty="0">
                <a:solidFill>
                  <a:srgbClr val="F9C606"/>
                </a:solidFill>
                <a:latin typeface="Aptos" panose="020B0004020202020204" pitchFamily="34" charset="0"/>
                <a:ea typeface="Calibri" panose="020F0502020204030204" pitchFamily="34" charset="0"/>
              </a:rPr>
              <a:t>80%</a:t>
            </a:r>
            <a:r>
              <a:rPr lang="en-US" sz="2000" dirty="0">
                <a:solidFill>
                  <a:srgbClr val="F9C606"/>
                </a:solidFill>
                <a:latin typeface="Aptos" panose="020B0004020202020204" pitchFamily="34" charset="0"/>
                <a:ea typeface="Calibri" panose="020F0502020204030204" pitchFamily="34" charset="0"/>
              </a:rPr>
              <a:t> </a:t>
            </a:r>
            <a:r>
              <a:rPr lang="en-US" sz="2000" dirty="0">
                <a:solidFill>
                  <a:schemeClr val="bg1"/>
                </a:solidFill>
                <a:latin typeface="Aptos" panose="020B0004020202020204" pitchFamily="34" charset="0"/>
                <a:ea typeface="Calibri" panose="020F0502020204030204" pitchFamily="34" charset="0"/>
              </a:rPr>
              <a:t>of those with a LOMA credential indicated they were </a:t>
            </a:r>
            <a:r>
              <a:rPr lang="en-US" sz="2000" b="1" dirty="0">
                <a:solidFill>
                  <a:srgbClr val="F9C606"/>
                </a:solidFill>
                <a:latin typeface="Aptos" panose="020B0004020202020204" pitchFamily="34" charset="0"/>
                <a:ea typeface="Calibri" panose="020F0502020204030204" pitchFamily="34" charset="0"/>
              </a:rPr>
              <a:t>enthusiastic</a:t>
            </a:r>
            <a:r>
              <a:rPr lang="en-US" sz="2000" dirty="0">
                <a:solidFill>
                  <a:schemeClr val="bg1"/>
                </a:solidFill>
                <a:latin typeface="Aptos" panose="020B0004020202020204" pitchFamily="34" charset="0"/>
                <a:ea typeface="Calibri" panose="020F0502020204030204" pitchFamily="34" charset="0"/>
              </a:rPr>
              <a:t> about pursuing more professional development with LOMA</a:t>
            </a:r>
            <a:endParaRPr lang="en-US" sz="2000" dirty="0">
              <a:solidFill>
                <a:schemeClr val="bg1"/>
              </a:solidFill>
              <a:latin typeface="Aptos" panose="020B0004020202020204" pitchFamily="34" charset="0"/>
            </a:endParaRPr>
          </a:p>
        </p:txBody>
      </p:sp>
      <p:sp>
        <p:nvSpPr>
          <p:cNvPr id="30" name="Rectangle 29"/>
          <p:cNvSpPr/>
          <p:nvPr/>
        </p:nvSpPr>
        <p:spPr>
          <a:xfrm>
            <a:off x="4656590" y="1524000"/>
            <a:ext cx="3353936" cy="1541319"/>
          </a:xfrm>
          <a:prstGeom prst="rect">
            <a:avLst/>
          </a:prstGeom>
        </p:spPr>
        <p:txBody>
          <a:bodyPr wrap="square">
            <a:spAutoFit/>
          </a:bodyPr>
          <a:lstStyle/>
          <a:p>
            <a:pPr marR="0" lvl="0" algn="r">
              <a:lnSpc>
                <a:spcPct val="107000"/>
              </a:lnSpc>
              <a:spcBef>
                <a:spcPts val="0"/>
              </a:spcBef>
              <a:spcAft>
                <a:spcPts val="800"/>
              </a:spcAft>
            </a:pPr>
            <a:r>
              <a:rPr lang="en-US" sz="2800" b="1" dirty="0">
                <a:solidFill>
                  <a:srgbClr val="005F9F"/>
                </a:solidFill>
                <a:latin typeface="Aptos" panose="020B0004020202020204" pitchFamily="34" charset="0"/>
                <a:ea typeface="Calibri" panose="020F0502020204030204" pitchFamily="34" charset="0"/>
                <a:cs typeface="Calibri" panose="020F0502020204030204" pitchFamily="34" charset="0"/>
              </a:rPr>
              <a:t>77%</a:t>
            </a:r>
            <a:r>
              <a:rPr lang="en-US" sz="2000" b="1" dirty="0">
                <a:solidFill>
                  <a:srgbClr val="005F9F"/>
                </a:solidFill>
                <a:latin typeface="Aptos" panose="020B0004020202020204" pitchFamily="34" charset="0"/>
                <a:ea typeface="Calibri" panose="020F0502020204030204" pitchFamily="34" charset="0"/>
                <a:cs typeface="Calibri" panose="020F0502020204030204" pitchFamily="34" charset="0"/>
              </a:rPr>
              <a:t> </a:t>
            </a:r>
            <a:r>
              <a:rPr lang="en-US" sz="2000" dirty="0">
                <a:latin typeface="Aptos" panose="020B0004020202020204" pitchFamily="34" charset="0"/>
                <a:ea typeface="Calibri" panose="020F0502020204030204" pitchFamily="34" charset="0"/>
                <a:cs typeface="Calibri" panose="020F0502020204030204" pitchFamily="34" charset="0"/>
              </a:rPr>
              <a:t>of respondents who have taken a LOMA course went on to </a:t>
            </a:r>
            <a:r>
              <a:rPr lang="en-US" sz="2000" b="1" dirty="0">
                <a:solidFill>
                  <a:srgbClr val="005F9F"/>
                </a:solidFill>
                <a:latin typeface="Aptos" panose="020B0004020202020204" pitchFamily="34" charset="0"/>
                <a:ea typeface="Calibri" panose="020F0502020204030204" pitchFamily="34" charset="0"/>
                <a:cs typeface="Calibri" panose="020F0502020204030204" pitchFamily="34" charset="0"/>
              </a:rPr>
              <a:t>earn</a:t>
            </a:r>
            <a:r>
              <a:rPr lang="en-US" sz="2000" dirty="0">
                <a:latin typeface="Aptos" panose="020B0004020202020204" pitchFamily="34" charset="0"/>
                <a:ea typeface="Calibri" panose="020F0502020204030204" pitchFamily="34" charset="0"/>
                <a:cs typeface="Calibri" panose="020F0502020204030204" pitchFamily="34" charset="0"/>
              </a:rPr>
              <a:t> a LOMA certificate or designation</a:t>
            </a:r>
            <a:endParaRPr lang="en-US" sz="2000" dirty="0">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00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12082" y="1410824"/>
            <a:ext cx="9367836" cy="3425348"/>
            <a:chOff x="1395412" y="1524000"/>
            <a:chExt cx="9367836" cy="3425348"/>
          </a:xfrm>
        </p:grpSpPr>
        <p:grpSp>
          <p:nvGrpSpPr>
            <p:cNvPr id="3" name="Group 2"/>
            <p:cNvGrpSpPr/>
            <p:nvPr/>
          </p:nvGrpSpPr>
          <p:grpSpPr>
            <a:xfrm>
              <a:off x="1395412" y="1524000"/>
              <a:ext cx="9348788" cy="2533651"/>
              <a:chOff x="2483346" y="1524000"/>
              <a:chExt cx="7109270" cy="3314701"/>
            </a:xfrm>
          </p:grpSpPr>
          <p:sp>
            <p:nvSpPr>
              <p:cNvPr id="29" name="Rectangle 28"/>
              <p:cNvSpPr/>
              <p:nvPr/>
            </p:nvSpPr>
            <p:spPr>
              <a:xfrm>
                <a:off x="2483346" y="1524001"/>
                <a:ext cx="3038552" cy="3314700"/>
              </a:xfrm>
              <a:prstGeom prst="rect">
                <a:avLst/>
              </a:prstGeom>
              <a:solidFill>
                <a:srgbClr val="129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p:cNvSpPr/>
              <p:nvPr/>
            </p:nvSpPr>
            <p:spPr>
              <a:xfrm>
                <a:off x="5558114" y="1524000"/>
                <a:ext cx="4034502" cy="3314700"/>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3" name="Isosceles Triangle 32"/>
            <p:cNvSpPr/>
            <p:nvPr/>
          </p:nvSpPr>
          <p:spPr>
            <a:xfrm rot="10800000">
              <a:off x="1438273" y="4099402"/>
              <a:ext cx="9324975" cy="849946"/>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 name="Title 1"/>
          <p:cNvSpPr>
            <a:spLocks noGrp="1"/>
          </p:cNvSpPr>
          <p:nvPr>
            <p:ph type="title"/>
          </p:nvPr>
        </p:nvSpPr>
        <p:spPr/>
        <p:txBody>
          <a:bodyPr/>
          <a:lstStyle/>
          <a:p>
            <a:r>
              <a:rPr lang="en-US" dirty="0">
                <a:latin typeface="Aptos" panose="020B0004020202020204" pitchFamily="34" charset="0"/>
              </a:rPr>
              <a:t>Value Is Established; Leader Action Is Inconsistent</a:t>
            </a:r>
          </a:p>
        </p:txBody>
      </p:sp>
      <p:sp>
        <p:nvSpPr>
          <p:cNvPr id="8" name="Rectangle 7"/>
          <p:cNvSpPr/>
          <p:nvPr/>
        </p:nvSpPr>
        <p:spPr>
          <a:xfrm>
            <a:off x="1695450" y="1873020"/>
            <a:ext cx="3667126" cy="154131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Calibri" panose="020F0502020204030204" pitchFamily="34" charset="0"/>
              </a:rPr>
              <a:t>94% of leaders</a:t>
            </a:r>
            <a:br>
              <a:rPr kumimoji="0" lang="en-US" sz="2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br>
            <a:r>
              <a:rPr kumimoji="0" lang="en-US" sz="20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Calibri" panose="020F0502020204030204" pitchFamily="34" charset="0"/>
              </a:rPr>
              <a:t>with LOMA-educated direct reports would </a:t>
            </a:r>
            <a:r>
              <a:rPr kumimoji="0" lang="en-US" sz="2000" b="1"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Calibri" panose="020F0502020204030204" pitchFamily="34" charset="0"/>
              </a:rPr>
              <a:t>recommend</a:t>
            </a:r>
            <a:r>
              <a:rPr kumimoji="0" lang="en-US" sz="20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Calibri" panose="020F0502020204030204" pitchFamily="34" charset="0"/>
              </a:rPr>
              <a:t> LOMA courses to a colleague</a:t>
            </a:r>
            <a:endParaRPr kumimoji="0" lang="en-US" sz="20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619749" y="1843103"/>
            <a:ext cx="3000375" cy="1738938"/>
          </a:xfrm>
          <a:prstGeom prst="rect">
            <a:avLst/>
          </a:prstGeom>
        </p:spPr>
        <p:txBody>
          <a:bodyPr wrap="square">
            <a:sp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Calibri" panose="020F0502020204030204" pitchFamily="34" charset="0"/>
              </a:rPr>
              <a:t>Leaders report that employees who have taken LOMA courses are </a:t>
            </a:r>
            <a:r>
              <a:rPr kumimoji="0" lang="en-US" sz="2000" b="1" i="0" u="none" strike="noStrike" kern="1200" cap="none" spc="0" normalizeH="0" baseline="0" noProof="0" dirty="0">
                <a:ln>
                  <a:noFill/>
                </a:ln>
                <a:solidFill>
                  <a:srgbClr val="F9C606"/>
                </a:solidFill>
                <a:effectLst/>
                <a:uLnTx/>
                <a:uFillTx/>
                <a:latin typeface="Aptos" panose="020B0004020202020204" pitchFamily="34" charset="0"/>
                <a:ea typeface="Calibri" panose="020F0502020204030204" pitchFamily="34" charset="0"/>
                <a:cs typeface="Calibri" panose="020F0502020204030204" pitchFamily="34" charset="0"/>
              </a:rPr>
              <a:t>more knowledgeable </a:t>
            </a:r>
            <a:r>
              <a:rPr kumimoji="0" lang="en-US" sz="2000"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Calibri" panose="020F0502020204030204" pitchFamily="34" charset="0"/>
              </a:rPr>
              <a:t>than those who did not</a:t>
            </a:r>
            <a:endParaRPr kumimoji="0" lang="en-US" sz="2000"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Rectangle 34"/>
          <p:cNvSpPr/>
          <p:nvPr/>
        </p:nvSpPr>
        <p:spPr>
          <a:xfrm>
            <a:off x="2052637" y="4836172"/>
            <a:ext cx="8086725" cy="88267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2F70"/>
                </a:solidFill>
                <a:effectLst/>
                <a:uLnTx/>
                <a:uFillTx/>
                <a:latin typeface="Aptos" panose="020B0004020202020204" pitchFamily="34" charset="0"/>
                <a:ea typeface="Calibri" panose="020F0502020204030204" pitchFamily="34" charset="0"/>
                <a:cs typeface="Calibri" panose="020F0502020204030204" pitchFamily="34" charset="0"/>
              </a:rPr>
              <a:t>Only </a:t>
            </a:r>
            <a:r>
              <a:rPr kumimoji="0" lang="en-US" sz="2400" b="1" i="0" u="none" strike="noStrike" kern="1200" cap="none" spc="0" normalizeH="0" baseline="0" noProof="0" dirty="0">
                <a:ln>
                  <a:noFill/>
                </a:ln>
                <a:solidFill>
                  <a:srgbClr val="129DC0"/>
                </a:solidFill>
                <a:effectLst/>
                <a:uLnTx/>
                <a:uFillTx/>
                <a:latin typeface="Aptos" panose="020B0004020202020204" pitchFamily="34" charset="0"/>
                <a:ea typeface="Calibri" panose="020F0502020204030204" pitchFamily="34" charset="0"/>
                <a:cs typeface="Calibri" panose="020F0502020204030204" pitchFamily="34" charset="0"/>
              </a:rPr>
              <a:t>A THIRD </a:t>
            </a:r>
            <a:r>
              <a:rPr kumimoji="0" lang="en-US" sz="2400" b="0" i="0" u="none" strike="noStrike" kern="1200" cap="none" spc="0" normalizeH="0" baseline="0" noProof="0" dirty="0">
                <a:ln>
                  <a:noFill/>
                </a:ln>
                <a:solidFill>
                  <a:srgbClr val="002F70"/>
                </a:solidFill>
                <a:effectLst/>
                <a:uLnTx/>
                <a:uFillTx/>
                <a:latin typeface="Aptos" panose="020B0004020202020204" pitchFamily="34" charset="0"/>
                <a:ea typeface="Calibri" panose="020F0502020204030204" pitchFamily="34" charset="0"/>
                <a:cs typeface="Calibri" panose="020F0502020204030204" pitchFamily="34" charset="0"/>
              </a:rPr>
              <a:t>of responding LOMA students say LOMA courses were </a:t>
            </a:r>
            <a:r>
              <a:rPr kumimoji="0" lang="en-US" sz="2400" b="1" i="0" u="none" strike="noStrike" kern="1200" cap="none" spc="0" normalizeH="0" baseline="0" noProof="0" dirty="0">
                <a:ln>
                  <a:noFill/>
                </a:ln>
                <a:solidFill>
                  <a:srgbClr val="129DC0"/>
                </a:solidFill>
                <a:effectLst/>
                <a:uLnTx/>
                <a:uFillTx/>
                <a:latin typeface="Aptos" panose="020B0004020202020204" pitchFamily="34" charset="0"/>
                <a:ea typeface="Calibri" panose="020F0502020204030204" pitchFamily="34" charset="0"/>
                <a:cs typeface="Calibri" panose="020F0502020204030204" pitchFamily="34" charset="0"/>
              </a:rPr>
              <a:t>recommended by their manager </a:t>
            </a:r>
            <a:endParaRPr kumimoji="0" lang="en-US" sz="2400" b="1" i="0" u="none" strike="noStrike" kern="1200" cap="none" spc="0" normalizeH="0" baseline="0" noProof="0" dirty="0">
              <a:ln>
                <a:noFill/>
              </a:ln>
              <a:solidFill>
                <a:srgbClr val="129DC0"/>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
        <p:nvSpPr>
          <p:cNvPr id="42" name="Rectangle 41"/>
          <p:cNvSpPr/>
          <p:nvPr/>
        </p:nvSpPr>
        <p:spPr>
          <a:xfrm>
            <a:off x="9124950" y="1670527"/>
            <a:ext cx="150495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F9C606"/>
                </a:solidFill>
                <a:effectLst/>
                <a:uLnTx/>
                <a:uFillTx/>
                <a:latin typeface="Aptos" panose="020B0004020202020204" pitchFamily="34" charset="0"/>
                <a:ea typeface="Calibri" panose="020F0502020204030204" pitchFamily="34" charset="0"/>
                <a:cs typeface="Calibri" panose="020F0502020204030204" pitchFamily="34" charset="0"/>
              </a:rPr>
              <a:t>100%</a:t>
            </a:r>
            <a:r>
              <a:rPr kumimoji="0" lang="en-US" sz="1400" b="0" i="0" u="none" strike="noStrike" kern="1200" cap="none" spc="0" normalizeH="0" baseline="0" noProof="0" dirty="0">
                <a:ln>
                  <a:noFill/>
                </a:ln>
                <a:solidFill>
                  <a:srgbClr val="F9C606"/>
                </a:solidFill>
                <a:effectLst/>
                <a:uLnTx/>
                <a:uFillTx/>
                <a:latin typeface="Aptos" panose="020B000402020202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Calibri" panose="020F0502020204030204" pitchFamily="34" charset="0"/>
              </a:rPr>
              <a:t>of leaders in Customer Service</a:t>
            </a:r>
            <a:endParaRPr kumimoji="0" lang="en-US" sz="1400"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
        <p:nvSpPr>
          <p:cNvPr id="43" name="Rectangle 42"/>
          <p:cNvSpPr/>
          <p:nvPr/>
        </p:nvSpPr>
        <p:spPr>
          <a:xfrm>
            <a:off x="9204439" y="2949020"/>
            <a:ext cx="1358786"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F9C606"/>
                </a:solidFill>
                <a:effectLst/>
                <a:uLnTx/>
                <a:uFillTx/>
                <a:latin typeface="Aptos" panose="020B0004020202020204" pitchFamily="34" charset="0"/>
                <a:ea typeface="Calibri" panose="020F0502020204030204" pitchFamily="34" charset="0"/>
                <a:cs typeface="Calibri" panose="020F0502020204030204" pitchFamily="34" charset="0"/>
              </a:rPr>
              <a:t>90%</a:t>
            </a:r>
            <a:r>
              <a:rPr kumimoji="0" lang="en-US" sz="1400" b="0" i="0" u="none" strike="noStrike" kern="1200" cap="none" spc="0" normalizeH="0" baseline="0" noProof="0" dirty="0">
                <a:ln>
                  <a:noFill/>
                </a:ln>
                <a:solidFill>
                  <a:srgbClr val="F9C606"/>
                </a:solidFill>
                <a:effectLst/>
                <a:uLnTx/>
                <a:uFillTx/>
                <a:latin typeface="Aptos" panose="020B000402020202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Calibri" panose="020F0502020204030204" pitchFamily="34" charset="0"/>
              </a:rPr>
              <a:t>of leaders in New Business</a:t>
            </a:r>
            <a:endParaRPr kumimoji="0" lang="en-US" sz="1400"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grpSp>
        <p:nvGrpSpPr>
          <p:cNvPr id="56" name="Group 55"/>
          <p:cNvGrpSpPr/>
          <p:nvPr/>
        </p:nvGrpSpPr>
        <p:grpSpPr>
          <a:xfrm>
            <a:off x="8822966" y="1470502"/>
            <a:ext cx="311510" cy="2419349"/>
            <a:chOff x="8670565" y="1229556"/>
            <a:chExt cx="319923" cy="2669777"/>
          </a:xfrm>
        </p:grpSpPr>
        <p:sp>
          <p:nvSpPr>
            <p:cNvPr id="54" name="Isosceles Triangle 53"/>
            <p:cNvSpPr/>
            <p:nvPr/>
          </p:nvSpPr>
          <p:spPr>
            <a:xfrm rot="16200000" flipV="1">
              <a:off x="8206639" y="1693482"/>
              <a:ext cx="1247775" cy="319923"/>
            </a:xfrm>
            <a:prstGeom prst="triangl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Isosceles Triangle 54"/>
            <p:cNvSpPr/>
            <p:nvPr/>
          </p:nvSpPr>
          <p:spPr>
            <a:xfrm rot="16200000" flipV="1">
              <a:off x="8206639" y="3115484"/>
              <a:ext cx="1247775" cy="319923"/>
            </a:xfrm>
            <a:prstGeom prst="triangl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7" name="Rectangle 56"/>
          <p:cNvSpPr/>
          <p:nvPr/>
        </p:nvSpPr>
        <p:spPr>
          <a:xfrm>
            <a:off x="5453062" y="4117545"/>
            <a:ext cx="1285875" cy="53758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1" u="none" strike="noStrike" kern="1200" cap="none" spc="0" normalizeH="0" baseline="0" noProof="0" dirty="0">
                <a:ln>
                  <a:noFill/>
                </a:ln>
                <a:solidFill>
                  <a:srgbClr val="005F9F"/>
                </a:solidFill>
                <a:effectLst/>
                <a:uLnTx/>
                <a:uFillTx/>
                <a:latin typeface="Aptos" panose="020B0004020202020204" pitchFamily="34" charset="0"/>
                <a:ea typeface="Calibri" panose="020F0502020204030204" pitchFamily="34" charset="0"/>
                <a:cs typeface="Calibri" panose="020F0502020204030204" pitchFamily="34" charset="0"/>
              </a:rPr>
              <a:t>YET</a:t>
            </a:r>
            <a:endParaRPr kumimoji="0" lang="en-US" sz="2800" b="1" i="1" u="none" strike="noStrike" kern="1200" cap="none" spc="0" normalizeH="0" baseline="0" noProof="0" dirty="0">
              <a:ln>
                <a:noFill/>
              </a:ln>
              <a:solidFill>
                <a:srgbClr val="005F9F"/>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68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49B-70EE-0802-A6C2-12DFC88FAA18}"/>
              </a:ext>
            </a:extLst>
          </p:cNvPr>
          <p:cNvSpPr>
            <a:spLocks noGrp="1"/>
          </p:cNvSpPr>
          <p:nvPr>
            <p:ph type="title"/>
          </p:nvPr>
        </p:nvSpPr>
        <p:spPr/>
        <p:txBody>
          <a:bodyPr/>
          <a:lstStyle/>
          <a:p>
            <a:r>
              <a:rPr lang="en-US" dirty="0">
                <a:latin typeface="Aptos" panose="020B0004020202020204" pitchFamily="34" charset="0"/>
              </a:rPr>
              <a:t>Unlock Employee Potential</a:t>
            </a:r>
          </a:p>
        </p:txBody>
      </p:sp>
      <p:sp>
        <p:nvSpPr>
          <p:cNvPr id="3" name="Slide Number Placeholder 2">
            <a:extLst>
              <a:ext uri="{FF2B5EF4-FFF2-40B4-BE49-F238E27FC236}">
                <a16:creationId xmlns:a16="http://schemas.microsoft.com/office/drawing/2014/main" id="{15DF3556-58DF-3401-75E5-CAA9E0E80CB9}"/>
              </a:ext>
            </a:extLst>
          </p:cNvPr>
          <p:cNvSpPr>
            <a:spLocks noGrp="1"/>
          </p:cNvSpPr>
          <p:nvPr>
            <p:ph type="sldNum" sz="quarter" idx="4294967295"/>
          </p:nvPr>
        </p:nvSpPr>
        <p:spPr/>
        <p:txBody>
          <a:bodyPr/>
          <a:lstStyle/>
          <a:p>
            <a:fld id="{FA06F0F5-DF6A-4E0E-AC03-6B0D0B0A1300}" type="slidenum">
              <a:rPr lang="en-US" sz="900" smtClean="0"/>
              <a:pPr/>
              <a:t>27</a:t>
            </a:fld>
            <a:endParaRPr lang="en-US" sz="900" dirty="0"/>
          </a:p>
        </p:txBody>
      </p:sp>
      <p:graphicFrame>
        <p:nvGraphicFramePr>
          <p:cNvPr id="4" name="Diagram 3">
            <a:extLst>
              <a:ext uri="{FF2B5EF4-FFF2-40B4-BE49-F238E27FC236}">
                <a16:creationId xmlns:a16="http://schemas.microsoft.com/office/drawing/2014/main" id="{499E9F2A-115C-DDB8-C9CD-25258848BD07}"/>
              </a:ext>
            </a:extLst>
          </p:cNvPr>
          <p:cNvGraphicFramePr/>
          <p:nvPr>
            <p:extLst>
              <p:ext uri="{D42A27DB-BD31-4B8C-83A1-F6EECF244321}">
                <p14:modId xmlns:p14="http://schemas.microsoft.com/office/powerpoint/2010/main" val="2497961251"/>
              </p:ext>
            </p:extLst>
          </p:nvPr>
        </p:nvGraphicFramePr>
        <p:xfrm>
          <a:off x="369570" y="1414985"/>
          <a:ext cx="11452860" cy="4956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BC44E64-4E05-0866-1DC1-A9EB3EE13D67}"/>
              </a:ext>
            </a:extLst>
          </p:cNvPr>
          <p:cNvSpPr txBox="1"/>
          <p:nvPr/>
        </p:nvSpPr>
        <p:spPr>
          <a:xfrm rot="16200000">
            <a:off x="-998109" y="4310165"/>
            <a:ext cx="3469085" cy="338555"/>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ptos" panose="020B0004020202020204" pitchFamily="34" charset="0"/>
              </a:rPr>
              <a:t>Onboard Effectively</a:t>
            </a:r>
          </a:p>
        </p:txBody>
      </p:sp>
      <p:sp>
        <p:nvSpPr>
          <p:cNvPr id="6" name="TextBox 5">
            <a:extLst>
              <a:ext uri="{FF2B5EF4-FFF2-40B4-BE49-F238E27FC236}">
                <a16:creationId xmlns:a16="http://schemas.microsoft.com/office/drawing/2014/main" id="{12E0CF08-D2A5-2F8C-101A-636713B5D6C8}"/>
              </a:ext>
            </a:extLst>
          </p:cNvPr>
          <p:cNvSpPr txBox="1"/>
          <p:nvPr/>
        </p:nvSpPr>
        <p:spPr>
          <a:xfrm rot="16200000">
            <a:off x="3025391" y="4310164"/>
            <a:ext cx="3469086" cy="338555"/>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ptos" panose="020B0004020202020204" pitchFamily="34" charset="0"/>
              </a:rPr>
              <a:t>Develop and Retain</a:t>
            </a:r>
          </a:p>
        </p:txBody>
      </p:sp>
      <p:sp>
        <p:nvSpPr>
          <p:cNvPr id="7" name="TextBox 6">
            <a:extLst>
              <a:ext uri="{FF2B5EF4-FFF2-40B4-BE49-F238E27FC236}">
                <a16:creationId xmlns:a16="http://schemas.microsoft.com/office/drawing/2014/main" id="{8E261EA1-4E44-19A1-FC0D-A6C1F8E20160}"/>
              </a:ext>
            </a:extLst>
          </p:cNvPr>
          <p:cNvSpPr txBox="1"/>
          <p:nvPr/>
        </p:nvSpPr>
        <p:spPr>
          <a:xfrm rot="16200000">
            <a:off x="6695969" y="4278271"/>
            <a:ext cx="3532875" cy="338554"/>
          </a:xfrm>
          <a:prstGeom prst="rect">
            <a:avLst/>
          </a:prstGeom>
          <a:solidFill>
            <a:schemeClr val="tx2"/>
          </a:solidFill>
        </p:spPr>
        <p:txBody>
          <a:bodyPr wrap="square" rtlCol="0">
            <a:spAutoFit/>
          </a:bodyPr>
          <a:lstStyle/>
          <a:p>
            <a:pPr algn="ctr" defTabSz="1219170" fontAlgn="base">
              <a:spcBef>
                <a:spcPct val="0"/>
              </a:spcBef>
              <a:spcAft>
                <a:spcPct val="0"/>
              </a:spcAft>
            </a:pPr>
            <a:r>
              <a:rPr lang="en-US" sz="1600" dirty="0">
                <a:solidFill>
                  <a:srgbClr val="FFFFFF"/>
                </a:solidFill>
                <a:latin typeface="Aptos" panose="020B0004020202020204" pitchFamily="34" charset="0"/>
              </a:rPr>
              <a:t>Deepen Executive Bench Strength</a:t>
            </a:r>
          </a:p>
        </p:txBody>
      </p:sp>
      <p:sp>
        <p:nvSpPr>
          <p:cNvPr id="13" name="Oval 12">
            <a:extLst>
              <a:ext uri="{FF2B5EF4-FFF2-40B4-BE49-F238E27FC236}">
                <a16:creationId xmlns:a16="http://schemas.microsoft.com/office/drawing/2014/main" id="{54BD7CF1-B15F-3318-384B-161803EF50AA}"/>
              </a:ext>
            </a:extLst>
          </p:cNvPr>
          <p:cNvSpPr/>
          <p:nvPr/>
        </p:nvSpPr>
        <p:spPr>
          <a:xfrm>
            <a:off x="331384" y="1427193"/>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Picture">
            <a:extLst>
              <a:ext uri="{FF2B5EF4-FFF2-40B4-BE49-F238E27FC236}">
                <a16:creationId xmlns:a16="http://schemas.microsoft.com/office/drawing/2014/main" id="{D8CBC9E8-FC44-55FF-2E5D-6F1FCC28EDF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979" y="1622323"/>
            <a:ext cx="565071" cy="54258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03DECC76-E8BB-C2A4-E477-B99B14A7F52A}"/>
              </a:ext>
            </a:extLst>
          </p:cNvPr>
          <p:cNvSpPr/>
          <p:nvPr/>
        </p:nvSpPr>
        <p:spPr>
          <a:xfrm>
            <a:off x="4373093" y="1425386"/>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92BEECE-CFBB-A505-A30D-4F03B035EF4C}"/>
              </a:ext>
            </a:extLst>
          </p:cNvPr>
          <p:cNvSpPr/>
          <p:nvPr/>
        </p:nvSpPr>
        <p:spPr>
          <a:xfrm>
            <a:off x="8086268" y="1425386"/>
            <a:ext cx="894061" cy="89683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descr="Picture">
            <a:extLst>
              <a:ext uri="{FF2B5EF4-FFF2-40B4-BE49-F238E27FC236}">
                <a16:creationId xmlns:a16="http://schemas.microsoft.com/office/drawing/2014/main" id="{CB080DB8-57A8-DEE2-E997-C78F72725EA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47906" y="1573165"/>
            <a:ext cx="544436" cy="6428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icture">
            <a:extLst>
              <a:ext uri="{FF2B5EF4-FFF2-40B4-BE49-F238E27FC236}">
                <a16:creationId xmlns:a16="http://schemas.microsoft.com/office/drawing/2014/main" id="{20E2F053-28AA-1090-1A77-C52BE22CD41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44414" y="1582995"/>
            <a:ext cx="577770" cy="572078"/>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Right 25">
            <a:extLst>
              <a:ext uri="{FF2B5EF4-FFF2-40B4-BE49-F238E27FC236}">
                <a16:creationId xmlns:a16="http://schemas.microsoft.com/office/drawing/2014/main" id="{179B8A17-47CB-C42E-6933-248F02419597}"/>
              </a:ext>
            </a:extLst>
          </p:cNvPr>
          <p:cNvSpPr/>
          <p:nvPr/>
        </p:nvSpPr>
        <p:spPr>
          <a:xfrm>
            <a:off x="3608439" y="2155073"/>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1D7B396-1AC5-523B-E3AA-0C6DD2C3352A}"/>
              </a:ext>
            </a:extLst>
          </p:cNvPr>
          <p:cNvSpPr/>
          <p:nvPr/>
        </p:nvSpPr>
        <p:spPr>
          <a:xfrm>
            <a:off x="7258771" y="2155072"/>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8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3200" dirty="0">
                <a:latin typeface="Aptos" panose="020B0004020202020204" pitchFamily="34" charset="0"/>
              </a:rPr>
              <a:t>A Complete Industry Talent Partner</a:t>
            </a:r>
          </a:p>
        </p:txBody>
      </p:sp>
      <p:grpSp>
        <p:nvGrpSpPr>
          <p:cNvPr id="15" name="Group 14"/>
          <p:cNvGrpSpPr/>
          <p:nvPr/>
        </p:nvGrpSpPr>
        <p:grpSpPr>
          <a:xfrm>
            <a:off x="4311433" y="978693"/>
            <a:ext cx="3419474" cy="2974182"/>
            <a:chOff x="4386263" y="2578893"/>
            <a:chExt cx="3419474" cy="2974182"/>
          </a:xfrm>
        </p:grpSpPr>
        <p:sp>
          <p:nvSpPr>
            <p:cNvPr id="17" name="Rectangle 16"/>
            <p:cNvSpPr/>
            <p:nvPr/>
          </p:nvSpPr>
          <p:spPr>
            <a:xfrm>
              <a:off x="43862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8" name="Oval 17"/>
            <p:cNvSpPr/>
            <p:nvPr/>
          </p:nvSpPr>
          <p:spPr>
            <a:xfrm>
              <a:off x="54363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19" name="Picture 8" descr="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9856" y="2795107"/>
              <a:ext cx="712287" cy="8410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29137" y="4114800"/>
              <a:ext cx="3133725" cy="1200329"/>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rPr>
                <a:t>Develop and Retain</a:t>
              </a:r>
            </a:p>
            <a:p>
              <a:pPr algn="ctr"/>
              <a:r>
                <a:rPr lang="en-US" sz="2400" b="1" dirty="0">
                  <a:solidFill>
                    <a:srgbClr val="F9C606"/>
                  </a:solidFill>
                  <a:latin typeface="Aptos" panose="020B0004020202020204" pitchFamily="34" charset="0"/>
                </a:rPr>
                <a:t>Talent Mobility Suite</a:t>
              </a:r>
            </a:p>
            <a:p>
              <a:pPr algn="ctr"/>
              <a:r>
                <a:rPr lang="en-US" sz="2400" b="1" dirty="0">
                  <a:solidFill>
                    <a:srgbClr val="004C9D"/>
                  </a:solidFill>
                  <a:latin typeface="Aptos" panose="020B0004020202020204" pitchFamily="34" charset="0"/>
                </a:rPr>
                <a:t> </a:t>
              </a:r>
            </a:p>
          </p:txBody>
        </p:sp>
      </p:grpSp>
      <p:grpSp>
        <p:nvGrpSpPr>
          <p:cNvPr id="16" name="Group 15"/>
          <p:cNvGrpSpPr/>
          <p:nvPr/>
        </p:nvGrpSpPr>
        <p:grpSpPr>
          <a:xfrm>
            <a:off x="7962901" y="978693"/>
            <a:ext cx="3419474" cy="2974182"/>
            <a:chOff x="7962901" y="2578893"/>
            <a:chExt cx="3419474" cy="2974182"/>
          </a:xfrm>
        </p:grpSpPr>
        <p:sp>
          <p:nvSpPr>
            <p:cNvPr id="31" name="Rectangle 30"/>
            <p:cNvSpPr/>
            <p:nvPr/>
          </p:nvSpPr>
          <p:spPr>
            <a:xfrm>
              <a:off x="7962901"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2" name="TextBox 31"/>
            <p:cNvSpPr txBox="1"/>
            <p:nvPr/>
          </p:nvSpPr>
          <p:spPr>
            <a:xfrm>
              <a:off x="7991474" y="3924300"/>
              <a:ext cx="3371519" cy="1569660"/>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rPr>
                <a:t>Deepen Executive Bench Strength</a:t>
              </a:r>
            </a:p>
            <a:p>
              <a:pPr algn="ctr"/>
              <a:r>
                <a:rPr lang="en-US" sz="2400" b="1" dirty="0">
                  <a:solidFill>
                    <a:srgbClr val="F9C606"/>
                  </a:solidFill>
                  <a:latin typeface="Aptos" panose="020B0004020202020204" pitchFamily="34" charset="0"/>
                </a:rPr>
                <a:t>Strategic Leadership Experience</a:t>
              </a:r>
            </a:p>
          </p:txBody>
        </p:sp>
        <p:sp>
          <p:nvSpPr>
            <p:cNvPr id="34" name="Oval 33"/>
            <p:cNvSpPr/>
            <p:nvPr/>
          </p:nvSpPr>
          <p:spPr>
            <a:xfrm>
              <a:off x="89796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35" name="Picture 6" descr="Pi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29724" y="2789464"/>
              <a:ext cx="828676" cy="820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41724" y="978693"/>
            <a:ext cx="3419474" cy="2974182"/>
            <a:chOff x="804863" y="2578893"/>
            <a:chExt cx="3419474" cy="2974182"/>
          </a:xfrm>
        </p:grpSpPr>
        <p:sp>
          <p:nvSpPr>
            <p:cNvPr id="36" name="Rectangle 35"/>
            <p:cNvSpPr/>
            <p:nvPr/>
          </p:nvSpPr>
          <p:spPr>
            <a:xfrm>
              <a:off x="804863" y="3428999"/>
              <a:ext cx="3419474" cy="2124076"/>
            </a:xfrm>
            <a:prstGeom prst="rect">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7" name="Oval 36"/>
            <p:cNvSpPr/>
            <p:nvPr/>
          </p:nvSpPr>
          <p:spPr>
            <a:xfrm>
              <a:off x="1854993" y="2578893"/>
              <a:ext cx="1319213" cy="1319213"/>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pic>
          <p:nvPicPr>
            <p:cNvPr id="2050" name="Picture 2" descr="Pictu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9609" y="2876550"/>
              <a:ext cx="773615" cy="74282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359517" y="3909482"/>
              <a:ext cx="2374284" cy="1569660"/>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rPr>
                <a:t>Onboard Effectively </a:t>
              </a:r>
            </a:p>
            <a:p>
              <a:pPr algn="ctr"/>
              <a:r>
                <a:rPr lang="en-US" sz="2400" b="1" dirty="0">
                  <a:solidFill>
                    <a:srgbClr val="F9C606"/>
                  </a:solidFill>
                  <a:latin typeface="Aptos" panose="020B0004020202020204" pitchFamily="34" charset="0"/>
                </a:rPr>
                <a:t>Accelerate Impact Suite</a:t>
              </a:r>
            </a:p>
          </p:txBody>
        </p:sp>
      </p:grpSp>
      <p:sp>
        <p:nvSpPr>
          <p:cNvPr id="2" name="Arrow: Right 1">
            <a:extLst>
              <a:ext uri="{FF2B5EF4-FFF2-40B4-BE49-F238E27FC236}">
                <a16:creationId xmlns:a16="http://schemas.microsoft.com/office/drawing/2014/main" id="{955D3F91-C5AF-6753-FE19-96F8664B602F}"/>
              </a:ext>
            </a:extLst>
          </p:cNvPr>
          <p:cNvSpPr/>
          <p:nvPr/>
        </p:nvSpPr>
        <p:spPr>
          <a:xfrm>
            <a:off x="3710865" y="2139517"/>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DC3621C2-845E-C806-738B-C419BB484BF7}"/>
              </a:ext>
            </a:extLst>
          </p:cNvPr>
          <p:cNvSpPr/>
          <p:nvPr/>
        </p:nvSpPr>
        <p:spPr>
          <a:xfrm>
            <a:off x="7361197" y="2139516"/>
            <a:ext cx="764654" cy="361985"/>
          </a:xfrm>
          <a:prstGeom prst="rightArrow">
            <a:avLst/>
          </a:prstGeom>
          <a:solidFill>
            <a:srgbClr val="EAE6E2"/>
          </a:solidFill>
          <a:ln>
            <a:solidFill>
              <a:srgbClr val="EA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7ED3DE-041A-C08B-994A-359F1BD0C7F2}"/>
              </a:ext>
            </a:extLst>
          </p:cNvPr>
          <p:cNvSpPr txBox="1"/>
          <p:nvPr/>
        </p:nvSpPr>
        <p:spPr>
          <a:xfrm>
            <a:off x="794622" y="4264081"/>
            <a:ext cx="2293224" cy="338554"/>
          </a:xfrm>
          <a:prstGeom prst="rect">
            <a:avLst/>
          </a:prstGeom>
          <a:noFill/>
        </p:spPr>
        <p:txBody>
          <a:bodyPr wrap="square" rtlCol="0">
            <a:spAutoFit/>
          </a:bodyPr>
          <a:lstStyle/>
          <a:p>
            <a:r>
              <a:rPr lang="en-US" sz="1600" b="1" dirty="0">
                <a:latin typeface="Aptos" panose="020B0004020202020204" pitchFamily="34" charset="0"/>
              </a:rPr>
              <a:t>Certificate Programs</a:t>
            </a:r>
          </a:p>
        </p:txBody>
      </p:sp>
      <p:sp>
        <p:nvSpPr>
          <p:cNvPr id="6" name="Rectangle 5">
            <a:extLst>
              <a:ext uri="{FF2B5EF4-FFF2-40B4-BE49-F238E27FC236}">
                <a16:creationId xmlns:a16="http://schemas.microsoft.com/office/drawing/2014/main" id="{FA5914B2-374C-DF8A-1F32-9A28F1D66F3E}"/>
              </a:ext>
            </a:extLst>
          </p:cNvPr>
          <p:cNvSpPr/>
          <p:nvPr/>
        </p:nvSpPr>
        <p:spPr>
          <a:xfrm>
            <a:off x="1938306" y="4849819"/>
            <a:ext cx="1929438" cy="868507"/>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ea typeface="Calibri" panose="020F0502020204030204" pitchFamily="34" charset="0"/>
                <a:cs typeface="Times New Roman" panose="02020603050405020304" pitchFamily="18" charset="0"/>
              </a:rPr>
              <a:t>Of learners believe LOMA courses are a good preparation for the future of work</a:t>
            </a:r>
            <a:r>
              <a:rPr lang="en-US" sz="1200" baseline="30000" dirty="0">
                <a:latin typeface="Aptos" panose="020B0004020202020204" pitchFamily="34" charset="0"/>
                <a:ea typeface="Calibri" panose="020F0502020204030204" pitchFamily="34" charset="0"/>
                <a:cs typeface="Times New Roman" panose="02020603050405020304" pitchFamily="18" charset="0"/>
              </a:rPr>
              <a:t>7</a:t>
            </a:r>
            <a:r>
              <a:rPr lang="en-US" sz="1200" dirty="0">
                <a:latin typeface="Aptos" panose="020B0004020202020204" pitchFamily="34" charset="0"/>
                <a:ea typeface="Calibri" panose="020F0502020204030204" pitchFamily="34" charset="0"/>
                <a:cs typeface="Times New Roman" panose="02020603050405020304" pitchFamily="18" charset="0"/>
              </a:rPr>
              <a:t> </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A4DBE292-520D-AA43-5407-15B2340F5829}"/>
              </a:ext>
            </a:extLst>
          </p:cNvPr>
          <p:cNvGraphicFramePr/>
          <p:nvPr>
            <p:extLst>
              <p:ext uri="{D42A27DB-BD31-4B8C-83A1-F6EECF244321}">
                <p14:modId xmlns:p14="http://schemas.microsoft.com/office/powerpoint/2010/main" val="444967100"/>
              </p:ext>
            </p:extLst>
          </p:nvPr>
        </p:nvGraphicFramePr>
        <p:xfrm>
          <a:off x="539882" y="4727129"/>
          <a:ext cx="1532101" cy="1424358"/>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67BBED58-225E-FC99-3256-53CBDD0DDFA2}"/>
              </a:ext>
            </a:extLst>
          </p:cNvPr>
          <p:cNvSpPr txBox="1"/>
          <p:nvPr/>
        </p:nvSpPr>
        <p:spPr>
          <a:xfrm>
            <a:off x="4488011" y="4264081"/>
            <a:ext cx="2886262" cy="338554"/>
          </a:xfrm>
          <a:prstGeom prst="rect">
            <a:avLst/>
          </a:prstGeom>
          <a:noFill/>
        </p:spPr>
        <p:txBody>
          <a:bodyPr wrap="square" rtlCol="0">
            <a:spAutoFit/>
          </a:bodyPr>
          <a:lstStyle/>
          <a:p>
            <a:pPr algn="ctr"/>
            <a:r>
              <a:rPr lang="en-US" sz="1600" b="1" dirty="0">
                <a:latin typeface="Aptos" panose="020B0004020202020204" pitchFamily="34" charset="0"/>
              </a:rPr>
              <a:t>Professional Designations</a:t>
            </a:r>
          </a:p>
        </p:txBody>
      </p:sp>
      <p:graphicFrame>
        <p:nvGraphicFramePr>
          <p:cNvPr id="9" name="Chart 8">
            <a:extLst>
              <a:ext uri="{FF2B5EF4-FFF2-40B4-BE49-F238E27FC236}">
                <a16:creationId xmlns:a16="http://schemas.microsoft.com/office/drawing/2014/main" id="{4FACDE3E-CE66-B272-4B9B-7C91351B83A3}"/>
              </a:ext>
            </a:extLst>
          </p:cNvPr>
          <p:cNvGraphicFramePr/>
          <p:nvPr>
            <p:extLst>
              <p:ext uri="{D42A27DB-BD31-4B8C-83A1-F6EECF244321}">
                <p14:modId xmlns:p14="http://schemas.microsoft.com/office/powerpoint/2010/main" val="862059419"/>
              </p:ext>
            </p:extLst>
          </p:nvPr>
        </p:nvGraphicFramePr>
        <p:xfrm>
          <a:off x="4475519" y="4727129"/>
          <a:ext cx="1532101" cy="1424358"/>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31AE64D5-F7D1-37CC-71D8-1B06CC1C43F7}"/>
              </a:ext>
            </a:extLst>
          </p:cNvPr>
          <p:cNvSpPr/>
          <p:nvPr/>
        </p:nvSpPr>
        <p:spPr>
          <a:xfrm>
            <a:off x="5872833" y="4942635"/>
            <a:ext cx="1557102" cy="678391"/>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cs typeface="Calibri" panose="020F0502020204030204" pitchFamily="34" charset="0"/>
              </a:rPr>
              <a:t>Of learners say it’s a strong foundation in industry concepts</a:t>
            </a:r>
            <a:r>
              <a:rPr lang="en-US" sz="1200" baseline="30000" dirty="0">
                <a:latin typeface="Aptos" panose="020B0004020202020204" pitchFamily="34" charset="0"/>
                <a:ea typeface="Calibri" panose="020F0502020204030204" pitchFamily="34" charset="0"/>
                <a:cs typeface="Calibri" panose="020F0502020204030204" pitchFamily="34" charset="0"/>
              </a:rPr>
              <a:t>8</a:t>
            </a:r>
            <a:endParaRPr lang="en-US" sz="1200"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A08D2CB-359D-6B9E-2922-273EEC2C9D7E}"/>
              </a:ext>
            </a:extLst>
          </p:cNvPr>
          <p:cNvSpPr txBox="1"/>
          <p:nvPr/>
        </p:nvSpPr>
        <p:spPr>
          <a:xfrm>
            <a:off x="909887" y="6260838"/>
            <a:ext cx="6216072" cy="507831"/>
          </a:xfrm>
          <a:prstGeom prst="rect">
            <a:avLst/>
          </a:prstGeom>
          <a:noFill/>
        </p:spPr>
        <p:txBody>
          <a:bodyPr wrap="square" rtlCol="0">
            <a:spAutoFit/>
          </a:bodyPr>
          <a:lstStyle/>
          <a:p>
            <a:r>
              <a:rPr lang="en-US" sz="900" baseline="30000" dirty="0"/>
              <a:t>7</a:t>
            </a:r>
            <a:r>
              <a:rPr lang="en-US" sz="900" dirty="0"/>
              <a:t>LOMA Member Survey 2022</a:t>
            </a:r>
          </a:p>
          <a:p>
            <a:r>
              <a:rPr lang="en-US" sz="900" baseline="30000" dirty="0"/>
              <a:t>8</a:t>
            </a:r>
            <a:r>
              <a:rPr lang="en-US" sz="900" dirty="0"/>
              <a:t>LOMA Member Survey 2019</a:t>
            </a:r>
          </a:p>
          <a:p>
            <a:r>
              <a:rPr lang="en-US" sz="900" baseline="30000" dirty="0"/>
              <a:t>9</a:t>
            </a:r>
            <a:r>
              <a:rPr lang="en-US" sz="900" dirty="0"/>
              <a:t>Strategic Leadership Experience program evaluation</a:t>
            </a:r>
          </a:p>
        </p:txBody>
      </p:sp>
      <p:sp>
        <p:nvSpPr>
          <p:cNvPr id="12" name="Rectangle 11">
            <a:extLst>
              <a:ext uri="{FF2B5EF4-FFF2-40B4-BE49-F238E27FC236}">
                <a16:creationId xmlns:a16="http://schemas.microsoft.com/office/drawing/2014/main" id="{3AA35D06-E260-04B4-0C71-EA39E92EB5A0}"/>
              </a:ext>
            </a:extLst>
          </p:cNvPr>
          <p:cNvSpPr/>
          <p:nvPr/>
        </p:nvSpPr>
        <p:spPr>
          <a:xfrm>
            <a:off x="8411156" y="4264081"/>
            <a:ext cx="3077004" cy="480773"/>
          </a:xfrm>
          <a:prstGeom prst="rect">
            <a:avLst/>
          </a:prstGeom>
        </p:spPr>
        <p:txBody>
          <a:bodyPr wrap="square">
            <a:spAutoFit/>
          </a:bodyPr>
          <a:lstStyle/>
          <a:p>
            <a:pPr>
              <a:lnSpc>
                <a:spcPct val="107000"/>
              </a:lnSpc>
              <a:spcAft>
                <a:spcPts val="800"/>
              </a:spcAft>
            </a:pPr>
            <a:r>
              <a:rPr lang="en-US" sz="1200" b="1" dirty="0">
                <a:latin typeface="Aptos" panose="020B0004020202020204" pitchFamily="34" charset="0"/>
                <a:cs typeface="Calibri" panose="020F0502020204030204" pitchFamily="34" charset="0"/>
              </a:rPr>
              <a:t>On a scale of 1-5, respondents to the program evaluation rate the program</a:t>
            </a:r>
            <a:r>
              <a:rPr lang="en-US" sz="1200" b="1" baseline="30000" dirty="0">
                <a:latin typeface="Aptos" panose="020B0004020202020204" pitchFamily="34" charset="0"/>
                <a:cs typeface="Calibri" panose="020F0502020204030204" pitchFamily="34" charset="0"/>
              </a:rPr>
              <a:t>9</a:t>
            </a:r>
            <a:r>
              <a:rPr lang="en-US" sz="1200" b="1" dirty="0">
                <a:latin typeface="Aptos" panose="020B0004020202020204" pitchFamily="34" charset="0"/>
                <a:cs typeface="Calibri" panose="020F0502020204030204" pitchFamily="34" charset="0"/>
              </a:rPr>
              <a:t>: </a:t>
            </a:r>
            <a:endParaRPr lang="en-US" sz="1200" b="1"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9658E4A-E0A1-E0FA-3FD1-4C6424D199F3}"/>
              </a:ext>
            </a:extLst>
          </p:cNvPr>
          <p:cNvSpPr/>
          <p:nvPr/>
        </p:nvSpPr>
        <p:spPr>
          <a:xfrm>
            <a:off x="9195838" y="5048558"/>
            <a:ext cx="1725124" cy="678391"/>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cs typeface="Calibri" panose="020F0502020204030204" pitchFamily="34" charset="0"/>
              </a:rPr>
              <a:t>Overall rating of the Strategic Leadership Experience program</a:t>
            </a:r>
            <a:endParaRPr lang="en-US" sz="1200"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23" name="TextBox 24">
            <a:extLst>
              <a:ext uri="{FF2B5EF4-FFF2-40B4-BE49-F238E27FC236}">
                <a16:creationId xmlns:a16="http://schemas.microsoft.com/office/drawing/2014/main" id="{C324F0E5-9E69-BB27-A148-5BE44F8C6899}"/>
              </a:ext>
            </a:extLst>
          </p:cNvPr>
          <p:cNvSpPr txBox="1"/>
          <p:nvPr/>
        </p:nvSpPr>
        <p:spPr>
          <a:xfrm>
            <a:off x="8356777" y="5150386"/>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a:solidFill>
                  <a:schemeClr val="tx2"/>
                </a:solidFill>
                <a:latin typeface="Aptos" panose="020B0004020202020204" pitchFamily="34" charset="0"/>
              </a:rPr>
              <a:t>4.8</a:t>
            </a:r>
            <a:endParaRPr lang="en-US" sz="2400" b="1" dirty="0">
              <a:solidFill>
                <a:schemeClr val="tx2"/>
              </a:solidFill>
              <a:latin typeface="Aptos" panose="020B0004020202020204" pitchFamily="34" charset="0"/>
            </a:endParaRPr>
          </a:p>
        </p:txBody>
      </p:sp>
    </p:spTree>
    <p:extLst>
      <p:ext uri="{BB962C8B-B14F-4D97-AF65-F5344CB8AC3E}">
        <p14:creationId xmlns:p14="http://schemas.microsoft.com/office/powerpoint/2010/main" val="248436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75E5-E097-9667-B954-CB430C8A09C7}"/>
              </a:ext>
            </a:extLst>
          </p:cNvPr>
          <p:cNvSpPr>
            <a:spLocks noGrp="1"/>
          </p:cNvSpPr>
          <p:nvPr>
            <p:ph type="title"/>
          </p:nvPr>
        </p:nvSpPr>
        <p:spPr/>
        <p:txBody>
          <a:bodyPr/>
          <a:lstStyle/>
          <a:p>
            <a:r>
              <a:rPr lang="en-US" dirty="0">
                <a:latin typeface="Aptos" panose="020B0004020202020204" pitchFamily="34" charset="0"/>
              </a:rPr>
              <a:t>Accelerate Impact: Choose an Onboarding Solution</a:t>
            </a:r>
          </a:p>
        </p:txBody>
      </p:sp>
      <p:sp>
        <p:nvSpPr>
          <p:cNvPr id="3" name="Slide Number Placeholder 2">
            <a:extLst>
              <a:ext uri="{FF2B5EF4-FFF2-40B4-BE49-F238E27FC236}">
                <a16:creationId xmlns:a16="http://schemas.microsoft.com/office/drawing/2014/main" id="{AC45E844-C3A7-B58C-CF09-7A94CEA8256F}"/>
              </a:ext>
            </a:extLst>
          </p:cNvPr>
          <p:cNvSpPr>
            <a:spLocks noGrp="1"/>
          </p:cNvSpPr>
          <p:nvPr>
            <p:ph type="sldNum" sz="quarter" idx="4294967295"/>
          </p:nvPr>
        </p:nvSpPr>
        <p:spPr/>
        <p:txBody>
          <a:bodyPr/>
          <a:lstStyle/>
          <a:p>
            <a:fld id="{FA06F0F5-DF6A-4E0E-AC03-6B0D0B0A1300}" type="slidenum">
              <a:rPr lang="en-US" sz="900" smtClean="0"/>
              <a:pPr/>
              <a:t>29</a:t>
            </a:fld>
            <a:endParaRPr lang="en-US" sz="900" dirty="0"/>
          </a:p>
        </p:txBody>
      </p:sp>
      <p:graphicFrame>
        <p:nvGraphicFramePr>
          <p:cNvPr id="6" name="Table 6">
            <a:extLst>
              <a:ext uri="{FF2B5EF4-FFF2-40B4-BE49-F238E27FC236}">
                <a16:creationId xmlns:a16="http://schemas.microsoft.com/office/drawing/2014/main" id="{02728777-C976-A03F-1436-16C43C35A405}"/>
              </a:ext>
            </a:extLst>
          </p:cNvPr>
          <p:cNvGraphicFramePr>
            <a:graphicFrameLocks noGrp="1"/>
          </p:cNvGraphicFramePr>
          <p:nvPr>
            <p:extLst>
              <p:ext uri="{D42A27DB-BD31-4B8C-83A1-F6EECF244321}">
                <p14:modId xmlns:p14="http://schemas.microsoft.com/office/powerpoint/2010/main" val="26781829"/>
              </p:ext>
            </p:extLst>
          </p:nvPr>
        </p:nvGraphicFramePr>
        <p:xfrm>
          <a:off x="426720" y="1359200"/>
          <a:ext cx="11338560" cy="4139599"/>
        </p:xfrm>
        <a:graphic>
          <a:graphicData uri="http://schemas.openxmlformats.org/drawingml/2006/table">
            <a:tbl>
              <a:tblPr firstRow="1" bandRow="1">
                <a:tableStyleId>{5C22544A-7EE6-4342-B048-85BDC9FD1C3A}</a:tableStyleId>
              </a:tblPr>
              <a:tblGrid>
                <a:gridCol w="1889760">
                  <a:extLst>
                    <a:ext uri="{9D8B030D-6E8A-4147-A177-3AD203B41FA5}">
                      <a16:colId xmlns:a16="http://schemas.microsoft.com/office/drawing/2014/main" val="1574729979"/>
                    </a:ext>
                  </a:extLst>
                </a:gridCol>
                <a:gridCol w="1889760">
                  <a:extLst>
                    <a:ext uri="{9D8B030D-6E8A-4147-A177-3AD203B41FA5}">
                      <a16:colId xmlns:a16="http://schemas.microsoft.com/office/drawing/2014/main" val="2730340350"/>
                    </a:ext>
                  </a:extLst>
                </a:gridCol>
                <a:gridCol w="1889760">
                  <a:extLst>
                    <a:ext uri="{9D8B030D-6E8A-4147-A177-3AD203B41FA5}">
                      <a16:colId xmlns:a16="http://schemas.microsoft.com/office/drawing/2014/main" val="2236075140"/>
                    </a:ext>
                  </a:extLst>
                </a:gridCol>
                <a:gridCol w="1889760">
                  <a:extLst>
                    <a:ext uri="{9D8B030D-6E8A-4147-A177-3AD203B41FA5}">
                      <a16:colId xmlns:a16="http://schemas.microsoft.com/office/drawing/2014/main" val="4285383108"/>
                    </a:ext>
                  </a:extLst>
                </a:gridCol>
                <a:gridCol w="1889760">
                  <a:extLst>
                    <a:ext uri="{9D8B030D-6E8A-4147-A177-3AD203B41FA5}">
                      <a16:colId xmlns:a16="http://schemas.microsoft.com/office/drawing/2014/main" val="3387720142"/>
                    </a:ext>
                  </a:extLst>
                </a:gridCol>
                <a:gridCol w="1889760">
                  <a:extLst>
                    <a:ext uri="{9D8B030D-6E8A-4147-A177-3AD203B41FA5}">
                      <a16:colId xmlns:a16="http://schemas.microsoft.com/office/drawing/2014/main" val="2578285400"/>
                    </a:ext>
                  </a:extLst>
                </a:gridCol>
              </a:tblGrid>
              <a:tr h="348221">
                <a:tc>
                  <a:txBody>
                    <a:bodyPr/>
                    <a:lstStyle/>
                    <a:p>
                      <a:pPr algn="ctr"/>
                      <a:r>
                        <a:rPr lang="en-US" sz="1600" dirty="0">
                          <a:solidFill>
                            <a:schemeClr val="bg1">
                              <a:lumMod val="95000"/>
                            </a:schemeClr>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Ideal Candidate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Time to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lumMod val="95000"/>
                            </a:schemeClr>
                          </a:solidFill>
                        </a:rPr>
                        <a:t>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56703645"/>
                  </a:ext>
                </a:extLst>
              </a:tr>
              <a:tr h="952405">
                <a:tc>
                  <a:txBody>
                    <a:bodyPr/>
                    <a:lstStyle/>
                    <a:p>
                      <a:r>
                        <a:rPr lang="en-US" sz="1600" b="1" dirty="0">
                          <a:solidFill>
                            <a:schemeClr val="tx1"/>
                          </a:solidFill>
                          <a:latin typeface="Aptos" panose="020B0004020202020204" pitchFamily="34" charset="0"/>
                        </a:rPr>
                        <a:t>FLMI Level 1 Certificate in Insurance Fundamentals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2 fully online, self-paced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New &amp; recent hires within 2 years of industry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10-12 hours per course</a:t>
                      </a:r>
                      <a:br>
                        <a:rPr lang="en-US" sz="1600" dirty="0">
                          <a:solidFill>
                            <a:schemeClr val="tx1"/>
                          </a:solidFill>
                          <a:latin typeface="Aptos" panose="020B0004020202020204" pitchFamily="34" charset="0"/>
                        </a:rPr>
                      </a:br>
                      <a:endParaRPr lang="en-US" sz="16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$335 per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Builds a foundation of industry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837775"/>
                  </a:ext>
                </a:extLst>
              </a:tr>
              <a:tr h="1387791">
                <a:tc>
                  <a:txBody>
                    <a:bodyPr/>
                    <a:lstStyle/>
                    <a:p>
                      <a:r>
                        <a:rPr lang="en-US" sz="1600" b="1" dirty="0">
                          <a:solidFill>
                            <a:schemeClr val="tx1"/>
                          </a:solidFill>
                          <a:latin typeface="Aptos" panose="020B0004020202020204" pitchFamily="34" charset="0"/>
                        </a:rPr>
                        <a:t>Insurance Immersion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14 hours of live, dynamic instructor-led training, in-person and virtual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Mid-level managers, emerging leaders, and high potentials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14 hours of live 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$23,750 for up to 18 participants;</a:t>
                      </a:r>
                      <a:r>
                        <a:rPr lang="en-US" sz="1600" baseline="0" dirty="0">
                          <a:solidFill>
                            <a:schemeClr val="tx1"/>
                          </a:solidFill>
                          <a:latin typeface="Aptos" panose="020B0004020202020204" pitchFamily="34" charset="0"/>
                        </a:rPr>
                        <a:t> $725 per participant over 18 </a:t>
                      </a:r>
                      <a:endParaRPr lang="en-US" sz="16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Aft>
                          <a:spcPts val="0"/>
                        </a:spcAft>
                        <a:buClrTx/>
                        <a:buSzPct val="100000"/>
                        <a:buFont typeface="Arial" panose="020B0604020202020204" pitchFamily="34" charset="0"/>
                        <a:buNone/>
                      </a:pPr>
                      <a:r>
                        <a:rPr lang="en-US" sz="1600" dirty="0">
                          <a:latin typeface="Aptos" panose="020B0004020202020204" pitchFamily="34" charset="0"/>
                        </a:rPr>
                        <a:t>Learners connect with peers, ask questions &amp; relate answers to their specific roles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082958"/>
                  </a:ext>
                </a:extLst>
              </a:tr>
              <a:tr h="1170098">
                <a:tc>
                  <a:txBody>
                    <a:bodyPr/>
                    <a:lstStyle/>
                    <a:p>
                      <a:r>
                        <a:rPr lang="en-US" sz="1600" b="1" dirty="0">
                          <a:solidFill>
                            <a:schemeClr val="tx1"/>
                          </a:solidFill>
                          <a:latin typeface="Aptos" panose="020B0004020202020204" pitchFamily="34" charset="0"/>
                        </a:rPr>
                        <a:t>Executive Immersion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1:1</a:t>
                      </a:r>
                      <a:r>
                        <a:rPr lang="en-US" sz="1600" baseline="0" dirty="0">
                          <a:solidFill>
                            <a:schemeClr val="tx1"/>
                          </a:solidFill>
                          <a:latin typeface="Aptos" panose="020B0004020202020204" pitchFamily="34" charset="0"/>
                        </a:rPr>
                        <a:t> session, virtual or in-person, for 1-3 executives</a:t>
                      </a:r>
                      <a:endParaRPr lang="en-US" sz="16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Executives</a:t>
                      </a:r>
                      <a:r>
                        <a:rPr lang="en-US" sz="1600" baseline="0" dirty="0">
                          <a:solidFill>
                            <a:schemeClr val="tx1"/>
                          </a:solidFill>
                          <a:latin typeface="Aptos" panose="020B0004020202020204" pitchFamily="34" charset="0"/>
                        </a:rPr>
                        <a:t> new to the life insurance business</a:t>
                      </a:r>
                      <a:endParaRPr lang="en-US" sz="16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6 hours of live instruction</a:t>
                      </a:r>
                      <a:r>
                        <a:rPr lang="en-US" sz="1600" baseline="0" dirty="0">
                          <a:solidFill>
                            <a:schemeClr val="tx1"/>
                          </a:solidFill>
                          <a:latin typeface="Aptos" panose="020B0004020202020204" pitchFamily="34" charset="0"/>
                        </a:rPr>
                        <a:t> and discussion</a:t>
                      </a:r>
                      <a:endParaRPr lang="en-US" sz="16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$4,250</a:t>
                      </a:r>
                      <a:r>
                        <a:rPr lang="en-US" sz="1600" baseline="0" dirty="0">
                          <a:solidFill>
                            <a:schemeClr val="tx1"/>
                          </a:solidFill>
                          <a:latin typeface="Aptos" panose="020B0004020202020204" pitchFamily="34" charset="0"/>
                        </a:rPr>
                        <a:t> for 1 executive; $2,125 for each additional executive</a:t>
                      </a:r>
                      <a:endParaRPr lang="en-US" sz="16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Aptos" panose="020B0004020202020204" pitchFamily="34" charset="0"/>
                        </a:rPr>
                        <a:t>Flexible,</a:t>
                      </a:r>
                      <a:r>
                        <a:rPr lang="en-US" sz="1600" baseline="0" dirty="0">
                          <a:solidFill>
                            <a:schemeClr val="tx1"/>
                          </a:solidFill>
                          <a:latin typeface="Aptos" panose="020B0004020202020204" pitchFamily="34" charset="0"/>
                        </a:rPr>
                        <a:t> tailored training expedites executive onboarding</a:t>
                      </a:r>
                      <a:endParaRPr lang="en-US" sz="1600" dirty="0">
                        <a:solidFill>
                          <a:schemeClr val="tx1"/>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186299"/>
                  </a:ext>
                </a:extLst>
              </a:tr>
            </a:tbl>
          </a:graphicData>
        </a:graphic>
      </p:graphicFrame>
    </p:spTree>
    <p:extLst>
      <p:ext uri="{BB962C8B-B14F-4D97-AF65-F5344CB8AC3E}">
        <p14:creationId xmlns:p14="http://schemas.microsoft.com/office/powerpoint/2010/main" val="57838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74276" y="1193610"/>
            <a:ext cx="8606672" cy="4594794"/>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p:cNvSpPr/>
          <p:nvPr/>
        </p:nvSpPr>
        <p:spPr>
          <a:xfrm>
            <a:off x="5888871" y="3822756"/>
            <a:ext cx="3924607" cy="1649691"/>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3" name="Title 2"/>
          <p:cNvSpPr>
            <a:spLocks noGrp="1"/>
          </p:cNvSpPr>
          <p:nvPr>
            <p:ph type="title"/>
          </p:nvPr>
        </p:nvSpPr>
        <p:spPr>
          <a:xfrm>
            <a:off x="5782" y="-49718"/>
            <a:ext cx="12191998" cy="890341"/>
          </a:xfrm>
        </p:spPr>
        <p:txBody>
          <a:bodyPr/>
          <a:lstStyle/>
          <a:p>
            <a:r>
              <a:rPr lang="en-US" dirty="0">
                <a:latin typeface="Aptos" panose="020B0004020202020204" pitchFamily="34" charset="0"/>
              </a:rPr>
              <a:t>The Stability Challenge</a:t>
            </a:r>
          </a:p>
        </p:txBody>
      </p:sp>
      <p:sp>
        <p:nvSpPr>
          <p:cNvPr id="6" name="Slide Number Placehold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 Placeholder 2"/>
          <p:cNvSpPr>
            <a:spLocks noGrp="1"/>
          </p:cNvSpPr>
          <p:nvPr>
            <p:ph type="body" sz="quarter" idx="4294967295"/>
          </p:nvPr>
        </p:nvSpPr>
        <p:spPr>
          <a:xfrm>
            <a:off x="1721922" y="1805980"/>
            <a:ext cx="4367789" cy="1404406"/>
          </a:xfrm>
          <a:prstGeom prst="rect">
            <a:avLst/>
          </a:prstGeom>
        </p:spPr>
        <p:txBody>
          <a:bodyPr/>
          <a:lstStyle/>
          <a:p>
            <a:pPr>
              <a:lnSpc>
                <a:spcPct val="100000"/>
              </a:lnSpc>
              <a:buClr>
                <a:schemeClr val="bg1"/>
              </a:buClr>
            </a:pPr>
            <a:r>
              <a:rPr lang="en-US" sz="4000" b="1" dirty="0">
                <a:solidFill>
                  <a:srgbClr val="F9C606"/>
                </a:solidFill>
                <a:latin typeface="Aptos" panose="020B0004020202020204" pitchFamily="34" charset="0"/>
              </a:rPr>
              <a:t>51% </a:t>
            </a:r>
            <a:r>
              <a:rPr lang="en-US" sz="3000" dirty="0">
                <a:solidFill>
                  <a:schemeClr val="bg1"/>
                </a:solidFill>
                <a:latin typeface="Aptos" panose="020B0004020202020204" pitchFamily="34" charset="0"/>
              </a:rPr>
              <a:t>of workers are seeking a new position.</a:t>
            </a:r>
            <a:r>
              <a:rPr lang="en-US" sz="3000" baseline="30000" dirty="0">
                <a:solidFill>
                  <a:schemeClr val="bg1"/>
                </a:solidFill>
                <a:latin typeface="Aptos" panose="020B0004020202020204" pitchFamily="34" charset="0"/>
              </a:rPr>
              <a:t>1</a:t>
            </a:r>
            <a:endParaRPr lang="en-US" sz="3000" dirty="0">
              <a:solidFill>
                <a:schemeClr val="bg1"/>
              </a:solidFill>
              <a:latin typeface="Aptos" panose="020B0004020202020204" pitchFamily="34" charset="0"/>
            </a:endParaRPr>
          </a:p>
        </p:txBody>
      </p:sp>
      <p:sp>
        <p:nvSpPr>
          <p:cNvPr id="5" name="Rectangle 4"/>
          <p:cNvSpPr/>
          <p:nvPr/>
        </p:nvSpPr>
        <p:spPr>
          <a:xfrm>
            <a:off x="1721922" y="3822756"/>
            <a:ext cx="4168897" cy="1649691"/>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6608185" y="4053616"/>
            <a:ext cx="3080857" cy="1250983"/>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Employees are</a:t>
            </a:r>
            <a:r>
              <a:rPr kumimoji="0" lang="en-US" sz="1800" b="1" i="0" u="none" strike="noStrike" kern="1200" cap="none" spc="0" normalizeH="0" baseline="0" noProof="0" dirty="0">
                <a:ln>
                  <a:noFill/>
                </a:ln>
                <a:solidFill>
                  <a:srgbClr val="004C9D"/>
                </a:solidFill>
                <a:effectLst/>
                <a:uLnTx/>
                <a:uFillTx/>
                <a:latin typeface="Aptos" panose="020B0004020202020204" pitchFamily="34" charset="0"/>
              </a:rPr>
              <a:t> </a:t>
            </a:r>
            <a:r>
              <a:rPr kumimoji="0" lang="en-US" sz="3200" b="1" i="0" u="none" strike="noStrike" kern="1200" cap="none" spc="0" normalizeH="0" baseline="0" noProof="0" dirty="0">
                <a:ln>
                  <a:noFill/>
                </a:ln>
                <a:solidFill>
                  <a:srgbClr val="004C9D"/>
                </a:solidFill>
                <a:effectLst/>
                <a:uLnTx/>
                <a:uFillTx/>
                <a:latin typeface="Aptos" panose="020B0004020202020204" pitchFamily="34" charset="0"/>
              </a:rPr>
              <a:t>5.8x </a:t>
            </a:r>
            <a:r>
              <a:rPr kumimoji="0" lang="en-US" b="1" i="0" u="none" strike="noStrike" kern="1200" cap="none" spc="0" normalizeH="0" baseline="0" noProof="0" dirty="0">
                <a:ln>
                  <a:noFill/>
                </a:ln>
                <a:solidFill>
                  <a:srgbClr val="004C9D"/>
                </a:solidFill>
                <a:effectLst/>
                <a:uLnTx/>
                <a:uFillTx/>
                <a:latin typeface="Aptos" panose="020B0004020202020204" pitchFamily="34" charset="0"/>
              </a:rPr>
              <a:t>likely to stay </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when they believe their </a:t>
            </a:r>
            <a:r>
              <a:rPr lang="en-US" b="1" dirty="0">
                <a:solidFill>
                  <a:srgbClr val="004C9D"/>
                </a:solidFill>
                <a:latin typeface="Aptos" panose="020B0004020202020204" pitchFamily="34" charset="0"/>
              </a:rPr>
              <a:t>employer cares about them</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a:t>
            </a:r>
            <a:r>
              <a:rPr kumimoji="0" lang="en-US" sz="1800" b="0" i="0" u="none" strike="noStrike" kern="1200" cap="none" spc="0" normalizeH="0" baseline="30000" noProof="0" dirty="0">
                <a:ln>
                  <a:noFill/>
                </a:ln>
                <a:solidFill>
                  <a:srgbClr val="000000"/>
                </a:solidFill>
                <a:effectLst/>
                <a:uLnTx/>
                <a:uFillTx/>
                <a:latin typeface="Aptos" panose="020B0004020202020204" pitchFamily="34" charset="0"/>
              </a:rPr>
              <a:t>3</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 </a:t>
            </a:r>
            <a:endParaRPr kumimoji="0" lang="en-US" b="0" i="0" u="none" strike="noStrike" kern="1200" cap="none" spc="0" normalizeH="0" baseline="0" noProof="0" dirty="0">
              <a:ln>
                <a:noFill/>
              </a:ln>
              <a:solidFill>
                <a:srgbClr val="000000"/>
              </a:solidFill>
              <a:effectLst/>
              <a:uLnTx/>
              <a:uFillTx/>
              <a:latin typeface="Aptos" panose="020B0004020202020204" pitchFamily="34" charset="0"/>
            </a:endParaRPr>
          </a:p>
        </p:txBody>
      </p:sp>
      <p:sp>
        <p:nvSpPr>
          <p:cNvPr id="4" name="Isosceles Triangle 3"/>
          <p:cNvSpPr/>
          <p:nvPr/>
        </p:nvSpPr>
        <p:spPr>
          <a:xfrm rot="5400000">
            <a:off x="5423683" y="4297372"/>
            <a:ext cx="1649691" cy="71931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Text Placeholder 2"/>
          <p:cNvSpPr txBox="1">
            <a:spLocks/>
          </p:cNvSpPr>
          <p:nvPr/>
        </p:nvSpPr>
        <p:spPr>
          <a:xfrm>
            <a:off x="250110" y="6338446"/>
            <a:ext cx="6596322" cy="307451"/>
          </a:xfr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kumimoji="0" lang="en-US" sz="800" b="0" i="0" u="none" kern="1200" cap="none" spc="0" normalizeH="0" baseline="30000" noProof="0" dirty="0">
                <a:ln>
                  <a:noFill/>
                </a:ln>
                <a:solidFill>
                  <a:srgbClr val="000000"/>
                </a:solidFill>
                <a:effectLst/>
                <a:uLnTx/>
                <a:uFillTx/>
                <a:latin typeface="Aptos" panose="020B0004020202020204" pitchFamily="34" charset="0"/>
              </a:rPr>
              <a:t>1</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rPr>
              <a:t>2024 BEAT Study: Benefits and Employee Attitude Tracker, LIMRA, 2024.</a:t>
            </a: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lang="en-US" sz="800" baseline="30000" dirty="0">
                <a:solidFill>
                  <a:srgbClr val="000000"/>
                </a:solidFill>
                <a:latin typeface="Aptos" panose="020B0004020202020204" pitchFamily="34" charset="0"/>
              </a:rPr>
              <a:t>2</a:t>
            </a:r>
            <a:r>
              <a:rPr lang="en-US" sz="800" i="1" dirty="0">
                <a:solidFill>
                  <a:srgbClr val="000000"/>
                </a:solidFill>
                <a:latin typeface="Aptos" panose="020B0004020202020204" pitchFamily="34" charset="0"/>
              </a:rPr>
              <a:t>42% of Employee Turnover Is Preventable but Often Ignored</a:t>
            </a:r>
            <a:r>
              <a:rPr lang="en-US" sz="800" dirty="0">
                <a:solidFill>
                  <a:srgbClr val="000000"/>
                </a:solidFill>
                <a:latin typeface="Aptos" panose="020B0004020202020204" pitchFamily="34" charset="0"/>
              </a:rPr>
              <a:t>, Gallup, 2024.</a:t>
            </a:r>
            <a:endParaRPr kumimoji="0" lang="en-US" sz="800" b="0" i="0" u="none" strike="noStrike" kern="1200" cap="none" spc="0" normalizeH="0" baseline="30000" noProof="0" dirty="0">
              <a:ln>
                <a:noFill/>
              </a:ln>
              <a:solidFill>
                <a:srgbClr val="000000"/>
              </a:solidFill>
              <a:effectLst/>
              <a:uLnTx/>
              <a:uFillTx/>
              <a:latin typeface="Aptos" panose="020B0004020202020204" pitchFamily="34" charset="0"/>
            </a:endParaRPr>
          </a:p>
        </p:txBody>
      </p:sp>
      <p:sp>
        <p:nvSpPr>
          <p:cNvPr id="13" name="TextBox 12"/>
          <p:cNvSpPr txBox="1"/>
          <p:nvPr/>
        </p:nvSpPr>
        <p:spPr>
          <a:xfrm>
            <a:off x="2146885" y="4201093"/>
            <a:ext cx="3730727" cy="967381"/>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0B0004020202020204" pitchFamily="34" charset="0"/>
              </a:rPr>
              <a:t>Workers are </a:t>
            </a:r>
            <a:r>
              <a:rPr lang="en-US" sz="3200" b="1" dirty="0">
                <a:solidFill>
                  <a:srgbClr val="F9C606"/>
                </a:solidFill>
                <a:latin typeface="Aptos" panose="020B0004020202020204" pitchFamily="34" charset="0"/>
              </a:rPr>
              <a:t>7.7x</a:t>
            </a:r>
            <a:r>
              <a:rPr kumimoji="0" lang="en-US" sz="1800" b="0" i="0" u="none" strike="noStrike" kern="1200" cap="none" spc="0" normalizeH="0" baseline="0" noProof="0" dirty="0">
                <a:ln>
                  <a:noFill/>
                </a:ln>
                <a:solidFill>
                  <a:srgbClr val="F9C606"/>
                </a:solidFill>
                <a:effectLst/>
                <a:uLnTx/>
                <a:uFillTx/>
                <a:latin typeface="Aptos" panose="020B0004020202020204" pitchFamily="34" charset="0"/>
              </a:rPr>
              <a:t>  </a:t>
            </a:r>
            <a:r>
              <a:rPr kumimoji="0" lang="en-US" sz="1800" b="1" i="0" u="none" strike="noStrike" kern="1200" cap="none" spc="0" normalizeH="0" baseline="0" noProof="0" dirty="0">
                <a:ln>
                  <a:noFill/>
                </a:ln>
                <a:solidFill>
                  <a:srgbClr val="F9C606"/>
                </a:solidFill>
                <a:effectLst/>
                <a:uLnTx/>
                <a:uFillTx/>
                <a:latin typeface="Aptos" panose="020B0004020202020204" pitchFamily="34" charset="0"/>
              </a:rPr>
              <a:t>more </a:t>
            </a:r>
            <a:r>
              <a:rPr lang="en-US" b="1" dirty="0">
                <a:solidFill>
                  <a:srgbClr val="F9C606"/>
                </a:solidFill>
                <a:latin typeface="Aptos" panose="020B0004020202020204" pitchFamily="34" charset="0"/>
              </a:rPr>
              <a:t>likely to stay </a:t>
            </a:r>
            <a:r>
              <a:rPr lang="en-US" dirty="0">
                <a:solidFill>
                  <a:srgbClr val="FFFFFF"/>
                </a:solidFill>
                <a:latin typeface="Aptos" panose="020B0004020202020204" pitchFamily="34" charset="0"/>
              </a:rPr>
              <a:t>when they feel their </a:t>
            </a:r>
            <a:r>
              <a:rPr lang="en-US" b="1" dirty="0">
                <a:solidFill>
                  <a:srgbClr val="F9C606"/>
                </a:solidFill>
                <a:latin typeface="Aptos" panose="020B0004020202020204" pitchFamily="34" charset="0"/>
              </a:rPr>
              <a:t>contributions are valued</a:t>
            </a:r>
            <a:r>
              <a:rPr lang="en-US" dirty="0">
                <a:solidFill>
                  <a:srgbClr val="FFFFFF"/>
                </a:solidFill>
                <a:latin typeface="Aptos" panose="020B0004020202020204" pitchFamily="34" charset="0"/>
              </a:rPr>
              <a:t>.</a:t>
            </a:r>
            <a:r>
              <a:rPr lang="en-US" baseline="30000" dirty="0">
                <a:solidFill>
                  <a:srgbClr val="FFFFFF"/>
                </a:solidFill>
                <a:latin typeface="Aptos" panose="020B0004020202020204" pitchFamily="34" charset="0"/>
              </a:rPr>
              <a:t>2</a:t>
            </a: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9690"/>
          <a:stretch/>
        </p:blipFill>
        <p:spPr>
          <a:xfrm>
            <a:off x="6096000" y="1385553"/>
            <a:ext cx="3717479" cy="1990322"/>
          </a:xfrm>
          <a:prstGeom prst="rect">
            <a:avLst/>
          </a:prstGeom>
        </p:spPr>
      </p:pic>
    </p:spTree>
    <p:extLst>
      <p:ext uri="{BB962C8B-B14F-4D97-AF65-F5344CB8AC3E}">
        <p14:creationId xmlns:p14="http://schemas.microsoft.com/office/powerpoint/2010/main" val="2620728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a:latin typeface="Aptos" panose="020B0004020202020204" pitchFamily="34" charset="0"/>
              </a:rPr>
              <a:t>Executive Immersion</a:t>
            </a:r>
          </a:p>
        </p:txBody>
      </p:sp>
      <p:sp>
        <p:nvSpPr>
          <p:cNvPr id="3" name="Content Placeholder 2"/>
          <p:cNvSpPr>
            <a:spLocks noGrp="1"/>
          </p:cNvSpPr>
          <p:nvPr>
            <p:ph idx="4294967295"/>
          </p:nvPr>
        </p:nvSpPr>
        <p:spPr>
          <a:xfrm>
            <a:off x="284162" y="1511298"/>
            <a:ext cx="5811838" cy="3835400"/>
          </a:xfrm>
          <a:prstGeom prst="rect">
            <a:avLst/>
          </a:prstGeom>
        </p:spPr>
        <p:txBody>
          <a:bodyPr/>
          <a:lstStyle/>
          <a:p>
            <a:pPr algn="ctr">
              <a:lnSpc>
                <a:spcPct val="100000"/>
              </a:lnSpc>
            </a:pPr>
            <a:r>
              <a:rPr lang="en-US" b="1" dirty="0">
                <a:solidFill>
                  <a:srgbClr val="005F9F"/>
                </a:solidFill>
                <a:latin typeface="Aptos" panose="020B0004020202020204" pitchFamily="34" charset="0"/>
              </a:rPr>
              <a:t>Learn the Industry. Lead the Industry.</a:t>
            </a:r>
          </a:p>
          <a:p>
            <a:pPr marL="342900" indent="-342900">
              <a:buClrTx/>
              <a:buSzPct val="100000"/>
              <a:buFont typeface="Arial" panose="020B0604020202020204" pitchFamily="34" charset="0"/>
              <a:buChar char="•"/>
            </a:pPr>
            <a:r>
              <a:rPr lang="en-US" sz="1800" dirty="0">
                <a:latin typeface="Aptos" panose="020B0004020202020204" pitchFamily="34" charset="0"/>
              </a:rPr>
              <a:t>1:1 sessions with knowledgeable instructors let executives ask their most pressing questions</a:t>
            </a:r>
          </a:p>
          <a:p>
            <a:pPr marL="342900" indent="-342900">
              <a:buClrTx/>
              <a:buSzPct val="100000"/>
              <a:buFont typeface="Arial" panose="020B0604020202020204" pitchFamily="34" charset="0"/>
              <a:buChar char="•"/>
            </a:pPr>
            <a:r>
              <a:rPr lang="en-US" sz="1800" dirty="0">
                <a:latin typeface="Aptos" panose="020B0004020202020204" pitchFamily="34" charset="0"/>
              </a:rPr>
              <a:t>Offers a holistic view of the industry and how insurance companies function</a:t>
            </a:r>
          </a:p>
          <a:p>
            <a:pPr marL="342900" indent="-342900">
              <a:buClrTx/>
              <a:buSzPct val="100000"/>
              <a:buFont typeface="Arial" panose="020B0604020202020204" pitchFamily="34" charset="0"/>
              <a:buChar char="•"/>
            </a:pPr>
            <a:r>
              <a:rPr lang="en-US" sz="1800" dirty="0">
                <a:latin typeface="Aptos" panose="020B0004020202020204" pitchFamily="34" charset="0"/>
              </a:rPr>
              <a:t>Executives set the pace and decide which course topics they’d like to focus on</a:t>
            </a:r>
          </a:p>
          <a:p>
            <a:pPr marL="342900" indent="-342900">
              <a:buClrTx/>
              <a:buSzPct val="100000"/>
              <a:buFont typeface="Arial" panose="020B0604020202020204" pitchFamily="34" charset="0"/>
              <a:buChar char="•"/>
            </a:pPr>
            <a:r>
              <a:rPr lang="en-US" sz="1800" dirty="0">
                <a:latin typeface="Aptos" panose="020B0004020202020204" pitchFamily="34" charset="0"/>
              </a:rPr>
              <a:t>Live training delivered in-person or virtually</a:t>
            </a:r>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p:txBody>
      </p:sp>
      <p:sp>
        <p:nvSpPr>
          <p:cNvPr id="5" name="Slide Number Placeholder 2"/>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50" name="Picture 2">
            <a:extLst>
              <a:ext uri="{FF2B5EF4-FFF2-40B4-BE49-F238E27FC236}">
                <a16:creationId xmlns:a16="http://schemas.microsoft.com/office/drawing/2014/main" id="{6A904130-9CA6-F22B-3C38-78C16A6F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83" y="1329574"/>
            <a:ext cx="6107417" cy="41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6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8281"/>
            <a:ext cx="12191998" cy="890341"/>
          </a:xfrm>
        </p:spPr>
        <p:txBody>
          <a:bodyPr/>
          <a:lstStyle/>
          <a:p>
            <a:r>
              <a:rPr lang="en-US" dirty="0">
                <a:latin typeface="Aptos" panose="020B0004020202020204" pitchFamily="34" charset="0"/>
              </a:rPr>
              <a:t>Ensure Top Talent Understand Our Business</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 Placeholder 1"/>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260"/>
              </a:spcAft>
              <a:buClr>
                <a:srgbClr val="4298BE"/>
              </a:buClr>
              <a:buSzPct val="900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LIMRA Benefits Attitude Tracker 2022. </a:t>
            </a:r>
          </a:p>
        </p:txBody>
      </p:sp>
      <p:grpSp>
        <p:nvGrpSpPr>
          <p:cNvPr id="4" name="Group 3">
            <a:extLst>
              <a:ext uri="{FF2B5EF4-FFF2-40B4-BE49-F238E27FC236}">
                <a16:creationId xmlns:a16="http://schemas.microsoft.com/office/drawing/2014/main" id="{A0C6CC21-B0FC-7143-C32A-78B3DFC4275A}"/>
              </a:ext>
            </a:extLst>
          </p:cNvPr>
          <p:cNvGrpSpPr/>
          <p:nvPr/>
        </p:nvGrpSpPr>
        <p:grpSpPr>
          <a:xfrm>
            <a:off x="213901" y="1148195"/>
            <a:ext cx="11766063" cy="5075038"/>
            <a:chOff x="465694" y="1297768"/>
            <a:chExt cx="11214114" cy="4510585"/>
          </a:xfrm>
        </p:grpSpPr>
        <p:sp>
          <p:nvSpPr>
            <p:cNvPr id="11" name="Rectangle 10"/>
            <p:cNvSpPr/>
            <p:nvPr/>
          </p:nvSpPr>
          <p:spPr>
            <a:xfrm flipH="1">
              <a:off x="1208194" y="1297768"/>
              <a:ext cx="4004794" cy="4049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p:cNvSpPr/>
            <p:nvPr/>
          </p:nvSpPr>
          <p:spPr>
            <a:xfrm>
              <a:off x="5212987" y="1297768"/>
              <a:ext cx="5738071" cy="4049486"/>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Isosceles Triangle 17"/>
            <p:cNvSpPr/>
            <p:nvPr/>
          </p:nvSpPr>
          <p:spPr>
            <a:xfrm rot="5400000">
              <a:off x="9351089" y="3018535"/>
              <a:ext cx="4049486" cy="60795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p:cNvSpPr/>
            <p:nvPr/>
          </p:nvSpPr>
          <p:spPr>
            <a:xfrm>
              <a:off x="1192666" y="1586639"/>
              <a:ext cx="3870247" cy="4221714"/>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tab pos="457200" algn="l"/>
                </a:tabLst>
                <a:defRPr/>
              </a:pPr>
              <a:r>
                <a:rPr kumimoji="0" lang="en-US" sz="2400" b="1"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rPr>
                <a:t>Connect With Success</a:t>
              </a:r>
            </a:p>
            <a:p>
              <a:pPr marL="0" marR="0" lvl="0" indent="0" algn="ctr" defTabSz="914400" rtl="0" eaLnBrk="1" fontAlgn="auto" latinLnBrk="0" hangingPunct="1">
                <a:lnSpc>
                  <a:spcPts val="2800"/>
                </a:lnSpc>
                <a:spcBef>
                  <a:spcPts val="0"/>
                </a:spcBef>
                <a:spcAft>
                  <a:spcPts val="0"/>
                </a:spcAft>
                <a:buClrTx/>
                <a:buSzTx/>
                <a:buFontTx/>
                <a:buNone/>
                <a:tabLst>
                  <a:tab pos="457200" algn="l"/>
                </a:tabLst>
                <a:defRPr/>
              </a:pP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rPr>
                <a:t>Large employers worldwide anticipate 39% of the core skills needed in the job market will be different by 2030.</a:t>
              </a:r>
              <a:r>
                <a:rPr kumimoji="0" lang="en-US" sz="1600" b="0" i="0" u="none" strike="noStrike" kern="1200" cap="none" spc="0" normalizeH="0" baseline="3000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rPr>
                <a:t>1</a:t>
              </a: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rPr>
                <a:t>91% of L&amp;D professionals agree continuous learning is more important than ever to career success.</a:t>
              </a:r>
              <a:r>
                <a:rPr kumimoji="0" lang="en-US" sz="1600" b="0" i="0" u="none" strike="noStrike" kern="1200" cap="none" spc="0" normalizeH="0" baseline="3000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rPr>
                <a:t>1</a:t>
              </a: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rPr>
                <a:t>42% of employers say they will face a skills gap within the next 2 years.</a:t>
              </a:r>
              <a:r>
                <a:rPr kumimoji="0" lang="en-US" sz="1600" b="0" i="0" u="none" strike="noStrike" kern="1200" cap="none" spc="0" normalizeH="0" baseline="3000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rPr>
                <a:t>2</a:t>
              </a: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endParaRP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1200"/>
                </a:spcAft>
                <a:buClrTx/>
                <a:buSzTx/>
                <a:buFontTx/>
                <a:buNone/>
                <a:tabLst>
                  <a:tab pos="457200" algn="l"/>
                </a:tabLst>
                <a:defRPr/>
              </a:pP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endParaRP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S PGothic" panose="020B0600070205080204" pitchFamily="34" charset="-128"/>
                <a:cs typeface="Times New Roman" panose="02020603050405020304" pitchFamily="18" charset="0"/>
              </a:endParaRPr>
            </a:p>
          </p:txBody>
        </p:sp>
        <p:sp>
          <p:nvSpPr>
            <p:cNvPr id="20" name="Isosceles Triangle 19"/>
            <p:cNvSpPr/>
            <p:nvPr/>
          </p:nvSpPr>
          <p:spPr>
            <a:xfrm rot="16200000" flipH="1">
              <a:off x="-1255072" y="3018534"/>
              <a:ext cx="4049486" cy="60795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3" name="Text Placeholder 3">
            <a:extLst>
              <a:ext uri="{FF2B5EF4-FFF2-40B4-BE49-F238E27FC236}">
                <a16:creationId xmlns:a16="http://schemas.microsoft.com/office/drawing/2014/main" id="{19EF197A-F308-A2D6-4FFE-432F59428BF7}"/>
              </a:ext>
            </a:extLst>
          </p:cNvPr>
          <p:cNvSpPr txBox="1">
            <a:spLocks/>
          </p:cNvSpPr>
          <p:nvPr/>
        </p:nvSpPr>
        <p:spPr bwMode="auto">
          <a:xfrm>
            <a:off x="213901" y="6289701"/>
            <a:ext cx="8877780" cy="347193"/>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kumimoji="0" lang="en-US" sz="1000" b="0" i="0" u="none" strike="noStrike" kern="0" cap="none" spc="0" normalizeH="0" baseline="30000" noProof="0" dirty="0">
                <a:ln>
                  <a:noFill/>
                </a:ln>
                <a:solidFill>
                  <a:srgbClr val="000000"/>
                </a:solidFill>
                <a:effectLst/>
                <a:uLnTx/>
                <a:uFillTx/>
                <a:latin typeface="Arial" panose="020B0604020202020204" pitchFamily="34" charset="0"/>
                <a:ea typeface="+mn-ea"/>
                <a:cs typeface="+mn-cs"/>
              </a:rPr>
              <a:t>1</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LinkedIn Workplace Learning Report </a:t>
            </a:r>
            <a:endParaRPr kumimoji="0" lang="en-US" sz="1000" b="0" i="0" u="none" strike="noStrike" kern="0" cap="none" spc="0" normalizeH="0" baseline="3000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kumimoji="0" lang="en-US" sz="1000" b="0" i="0" u="none" strike="noStrike" kern="1200" cap="none" spc="0" normalizeH="0" baseline="30000" noProof="0" dirty="0">
                <a:ln>
                  <a:noFill/>
                </a:ln>
                <a:solidFill>
                  <a:srgbClr val="000000"/>
                </a:solidFill>
                <a:effectLst/>
                <a:uLnTx/>
                <a:uFillTx/>
                <a:latin typeface="Arial" panose="020B0604020202020204"/>
                <a:ea typeface="+mn-ea"/>
                <a:cs typeface="+mn-cs"/>
              </a:rPr>
              <a:t>2</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Salary.com</a:t>
            </a:r>
            <a:endParaRPr kumimoji="0" lang="en-US" sz="10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endParaRPr kumimoji="0" lang="en-US" sz="1000" b="0" i="0" u="none" strike="noStrike" kern="1200" cap="none" spc="0" normalizeH="0" baseline="30000" noProof="0" dirty="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A7490E8-1FD1-96D7-3577-4E958AFD2478}"/>
              </a:ext>
            </a:extLst>
          </p:cNvPr>
          <p:cNvSpPr/>
          <p:nvPr/>
        </p:nvSpPr>
        <p:spPr>
          <a:xfrm>
            <a:off x="5238371" y="1488604"/>
            <a:ext cx="5933455" cy="3057247"/>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tab pos="457200" algn="l"/>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MS PGothic" panose="020B0600070205080204" pitchFamily="34" charset="-128"/>
                <a:cs typeface="Times New Roman" panose="02020603050405020304" pitchFamily="18" charset="0"/>
              </a:rPr>
              <a:t>Insurance Immersion is a Concentrated Learning Experience For:</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S PGothic" panose="020B0600070205080204" pitchFamily="34" charset="-128"/>
                <a:cs typeface="Times New Roman" panose="02020603050405020304" pitchFamily="18" charset="0"/>
              </a:rPr>
              <a:t>Mid-level managers, emerging leaders, high potentials</a:t>
            </a: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S PGothic" panose="020B0600070205080204" pitchFamily="34" charset="-128"/>
                <a:cs typeface="Times New Roman" panose="02020603050405020304" pitchFamily="18" charset="0"/>
              </a:rPr>
              <a:t>Employees in their roles for 6 months to 2 years or longer</a:t>
            </a: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S PGothic" panose="020B0600070205080204" pitchFamily="34" charset="-128"/>
                <a:cs typeface="Times New Roman" panose="02020603050405020304" pitchFamily="18" charset="0"/>
              </a:rPr>
              <a:t>Individuals who need to quickly develop a holistic view of products, operations, and solvency/profitability</a:t>
            </a: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S PGothic" panose="020B0600070205080204" pitchFamily="34" charset="-128"/>
                <a:cs typeface="Times New Roman" panose="02020603050405020304" pitchFamily="18" charset="0"/>
              </a:rPr>
              <a:t>Those who can benefit from learning and collaborating with peers/colleagues </a:t>
            </a:r>
          </a:p>
        </p:txBody>
      </p:sp>
    </p:spTree>
    <p:extLst>
      <p:ext uri="{BB962C8B-B14F-4D97-AF65-F5344CB8AC3E}">
        <p14:creationId xmlns:p14="http://schemas.microsoft.com/office/powerpoint/2010/main" val="2665222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EBFFDB-889A-3873-E9CF-F08A7A05432B}"/>
              </a:ext>
            </a:extLst>
          </p:cNvPr>
          <p:cNvSpPr>
            <a:spLocks noGrp="1"/>
          </p:cNvSpPr>
          <p:nvPr>
            <p:ph type="title"/>
          </p:nvPr>
        </p:nvSpPr>
        <p:spPr/>
        <p:txBody>
          <a:bodyPr/>
          <a:lstStyle/>
          <a:p>
            <a:r>
              <a:rPr lang="en-US" dirty="0">
                <a:latin typeface="Aptos" panose="020B0004020202020204" pitchFamily="34" charset="0"/>
              </a:rPr>
              <a:t>Concentrated, Effective Learning for Top Performers</a:t>
            </a:r>
          </a:p>
        </p:txBody>
      </p:sp>
      <p:sp>
        <p:nvSpPr>
          <p:cNvPr id="6" name="Slide Number Placeholder 5">
            <a:extLst>
              <a:ext uri="{FF2B5EF4-FFF2-40B4-BE49-F238E27FC236}">
                <a16:creationId xmlns:a16="http://schemas.microsoft.com/office/drawing/2014/main" id="{1420E3BB-28A8-4518-2442-4627EBCDB68F}"/>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ext Placeholder 3">
            <a:extLst>
              <a:ext uri="{FF2B5EF4-FFF2-40B4-BE49-F238E27FC236}">
                <a16:creationId xmlns:a16="http://schemas.microsoft.com/office/drawing/2014/main" id="{F937ED87-3DED-9054-DBC3-88020F099710}"/>
              </a:ext>
            </a:extLst>
          </p:cNvPr>
          <p:cNvSpPr txBox="1">
            <a:spLocks/>
          </p:cNvSpPr>
          <p:nvPr/>
        </p:nvSpPr>
        <p:spPr bwMode="auto">
          <a:xfrm>
            <a:off x="461365" y="6322750"/>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kumimoji="0" lang="en-US" sz="1000" b="0" i="0" u="none" strike="noStrike" kern="0" cap="none" spc="0" normalizeH="0" baseline="30000" noProof="0" dirty="0">
                <a:ln>
                  <a:noFill/>
                </a:ln>
                <a:solidFill>
                  <a:srgbClr val="000000"/>
                </a:solidFill>
                <a:effectLst/>
                <a:uLnTx/>
                <a:uFillTx/>
                <a:latin typeface="Arial" panose="020B0604020202020204" pitchFamily="34" charset="0"/>
                <a:ea typeface="+mn-ea"/>
                <a:cs typeface="+mn-cs"/>
              </a:rPr>
              <a:t>3</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2024 Insurance Immersion Participant </a:t>
            </a:r>
            <a:r>
              <a:rPr kumimoji="0" lang="en-US" sz="1000" b="0" i="0" u="none" strike="noStrike" kern="0" cap="none" spc="0" normalizeH="0" baseline="0" noProof="0">
                <a:ln>
                  <a:noFill/>
                </a:ln>
                <a:solidFill>
                  <a:srgbClr val="000000"/>
                </a:solidFill>
                <a:effectLst/>
                <a:uLnTx/>
                <a:uFillTx/>
                <a:latin typeface="Arial" panose="020B0604020202020204" pitchFamily="34" charset="0"/>
                <a:ea typeface="+mn-ea"/>
                <a:cs typeface="+mn-cs"/>
              </a:rPr>
              <a:t>Feedback Survey</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D70EC01-B914-46E5-CAE5-9A277C783E0D}"/>
              </a:ext>
            </a:extLst>
          </p:cNvPr>
          <p:cNvSpPr/>
          <p:nvPr/>
        </p:nvSpPr>
        <p:spPr>
          <a:xfrm>
            <a:off x="894437" y="1071157"/>
            <a:ext cx="9943745" cy="86914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Times New Roman" panose="02020603050405020304" pitchFamily="18" charset="0"/>
              </a:rPr>
              <a:t>97% of participants rate the educational value of Insurance Immersion as above average or outstanding</a:t>
            </a:r>
            <a:r>
              <a:rPr kumimoji="0" lang="en-US" sz="2400" b="0" i="0" u="none" strike="noStrike" kern="1200" cap="none" spc="0" normalizeH="0" baseline="30000" noProof="0" dirty="0">
                <a:ln>
                  <a:noFill/>
                </a:ln>
                <a:solidFill>
                  <a:srgbClr val="002060"/>
                </a:solidFill>
                <a:effectLst/>
                <a:uLnTx/>
                <a:uFillTx/>
                <a:latin typeface="Aptos" panose="020B0004020202020204" pitchFamily="34" charset="0"/>
                <a:ea typeface="Calibri" panose="020F0502020204030204" pitchFamily="34" charset="0"/>
                <a:cs typeface="Times New Roman" panose="02020603050405020304" pitchFamily="18" charset="0"/>
              </a:rPr>
              <a:t>3</a:t>
            </a:r>
          </a:p>
        </p:txBody>
      </p:sp>
      <p:grpSp>
        <p:nvGrpSpPr>
          <p:cNvPr id="4" name="Group 3">
            <a:extLst>
              <a:ext uri="{FF2B5EF4-FFF2-40B4-BE49-F238E27FC236}">
                <a16:creationId xmlns:a16="http://schemas.microsoft.com/office/drawing/2014/main" id="{30427962-FD79-39CB-5E7F-CD69A461E15D}"/>
              </a:ext>
            </a:extLst>
          </p:cNvPr>
          <p:cNvGrpSpPr/>
          <p:nvPr/>
        </p:nvGrpSpPr>
        <p:grpSpPr>
          <a:xfrm>
            <a:off x="894438" y="2153585"/>
            <a:ext cx="4742183" cy="3702906"/>
            <a:chOff x="632237" y="1484243"/>
            <a:chExt cx="4742183" cy="3702906"/>
          </a:xfrm>
          <a:solidFill>
            <a:srgbClr val="EAE6E2"/>
          </a:solidFill>
        </p:grpSpPr>
        <p:sp>
          <p:nvSpPr>
            <p:cNvPr id="5" name="TextBox 4">
              <a:extLst>
                <a:ext uri="{FF2B5EF4-FFF2-40B4-BE49-F238E27FC236}">
                  <a16:creationId xmlns:a16="http://schemas.microsoft.com/office/drawing/2014/main" id="{79C70D4D-0A70-C3BB-7441-BA7F8A54BD84}"/>
                </a:ext>
              </a:extLst>
            </p:cNvPr>
            <p:cNvSpPr txBox="1"/>
            <p:nvPr/>
          </p:nvSpPr>
          <p:spPr>
            <a:xfrm>
              <a:off x="632237" y="1484243"/>
              <a:ext cx="4742183" cy="3702906"/>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7F51B22-4779-3C88-F583-451F18F76719}"/>
                </a:ext>
              </a:extLst>
            </p:cNvPr>
            <p:cNvSpPr txBox="1"/>
            <p:nvPr/>
          </p:nvSpPr>
          <p:spPr>
            <a:xfrm>
              <a:off x="797368" y="1680438"/>
              <a:ext cx="4336497"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t>For groups of 18-30 employees,</a:t>
              </a:r>
              <a:br>
                <a:rPr kumimoji="0" lang="en-US" sz="20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br>
              <a:r>
                <a:rPr kumimoji="0" lang="en-US" sz="20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t>expert instructors provide </a:t>
              </a:r>
              <a:br>
                <a:rPr kumimoji="0" lang="en-US" sz="20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br>
              <a:r>
                <a:rPr kumimoji="0" lang="en-US" sz="20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t>a clear, concise overview of:</a:t>
              </a:r>
            </a:p>
          </p:txBody>
        </p:sp>
        <p:sp>
          <p:nvSpPr>
            <p:cNvPr id="11" name="Rectangle 10">
              <a:extLst>
                <a:ext uri="{FF2B5EF4-FFF2-40B4-BE49-F238E27FC236}">
                  <a16:creationId xmlns:a16="http://schemas.microsoft.com/office/drawing/2014/main" id="{F0224D8F-D090-C324-EFCF-830F7663338D}"/>
                </a:ext>
              </a:extLst>
            </p:cNvPr>
            <p:cNvSpPr/>
            <p:nvPr/>
          </p:nvSpPr>
          <p:spPr>
            <a:xfrm>
              <a:off x="797368" y="2924577"/>
              <a:ext cx="4577052" cy="1323439"/>
            </a:xfrm>
            <a:prstGeom prst="rect">
              <a:avLst/>
            </a:prstGeom>
            <a:grp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Industry trends</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Life insurance products &amp; operations</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insurers make money</a:t>
              </a:r>
            </a:p>
          </p:txBody>
        </p:sp>
      </p:grpSp>
      <p:grpSp>
        <p:nvGrpSpPr>
          <p:cNvPr id="12" name="Group 11">
            <a:extLst>
              <a:ext uri="{FF2B5EF4-FFF2-40B4-BE49-F238E27FC236}">
                <a16:creationId xmlns:a16="http://schemas.microsoft.com/office/drawing/2014/main" id="{77FC7E68-DC54-68B1-7B55-2698333B6C73}"/>
              </a:ext>
            </a:extLst>
          </p:cNvPr>
          <p:cNvGrpSpPr/>
          <p:nvPr/>
        </p:nvGrpSpPr>
        <p:grpSpPr>
          <a:xfrm>
            <a:off x="6096000" y="2153585"/>
            <a:ext cx="4920564" cy="3702906"/>
            <a:chOff x="632237" y="1484243"/>
            <a:chExt cx="4920564" cy="3702906"/>
          </a:xfrm>
        </p:grpSpPr>
        <p:sp>
          <p:nvSpPr>
            <p:cNvPr id="15" name="TextBox 14">
              <a:extLst>
                <a:ext uri="{FF2B5EF4-FFF2-40B4-BE49-F238E27FC236}">
                  <a16:creationId xmlns:a16="http://schemas.microsoft.com/office/drawing/2014/main" id="{7AA4B3C9-77A6-8569-D701-C7F78577B84B}"/>
                </a:ext>
              </a:extLst>
            </p:cNvPr>
            <p:cNvSpPr txBox="1"/>
            <p:nvPr/>
          </p:nvSpPr>
          <p:spPr>
            <a:xfrm>
              <a:off x="632237" y="1484243"/>
              <a:ext cx="4742183" cy="3702906"/>
            </a:xfrm>
            <a:prstGeom prst="rect">
              <a:avLst/>
            </a:prstGeom>
            <a:solidFill>
              <a:srgbClr val="EAE6E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F0C09BCA-EEAB-A7CB-7681-745A35B203CE}"/>
                </a:ext>
              </a:extLst>
            </p:cNvPr>
            <p:cNvSpPr txBox="1"/>
            <p:nvPr/>
          </p:nvSpPr>
          <p:spPr>
            <a:xfrm>
              <a:off x="1091614" y="1680438"/>
              <a:ext cx="38234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t>In 14 hours of live, fast-paced instruction, learners:</a:t>
              </a:r>
            </a:p>
          </p:txBody>
        </p:sp>
        <p:sp>
          <p:nvSpPr>
            <p:cNvPr id="17" name="Rectangle 16">
              <a:extLst>
                <a:ext uri="{FF2B5EF4-FFF2-40B4-BE49-F238E27FC236}">
                  <a16:creationId xmlns:a16="http://schemas.microsoft.com/office/drawing/2014/main" id="{30625B01-F0AC-D21A-EC7E-AF080D2F2A40}"/>
                </a:ext>
              </a:extLst>
            </p:cNvPr>
            <p:cNvSpPr/>
            <p:nvPr/>
          </p:nvSpPr>
          <p:spPr>
            <a:xfrm>
              <a:off x="810619" y="2696456"/>
              <a:ext cx="4742182" cy="181588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Discuss and connect with peers</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Apply learning in small-group activities</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Ask questions to clarify concepts</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Get answers that relate to their specific roles</a:t>
              </a:r>
            </a:p>
          </p:txBody>
        </p:sp>
      </p:grpSp>
    </p:spTree>
    <p:extLst>
      <p:ext uri="{BB962C8B-B14F-4D97-AF65-F5344CB8AC3E}">
        <p14:creationId xmlns:p14="http://schemas.microsoft.com/office/powerpoint/2010/main" val="222633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icture">
            <a:extLst>
              <a:ext uri="{FF2B5EF4-FFF2-40B4-BE49-F238E27FC236}">
                <a16:creationId xmlns:a16="http://schemas.microsoft.com/office/drawing/2014/main" id="{35F807C5-AB38-98C7-00DF-DE665EE6BD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5" r="21192"/>
          <a:stretch/>
        </p:blipFill>
        <p:spPr bwMode="auto">
          <a:xfrm>
            <a:off x="6983755" y="1028343"/>
            <a:ext cx="5208245" cy="4801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latin typeface="Aptos" panose="020B0004020202020204" pitchFamily="34" charset="0"/>
              </a:rPr>
              <a:t>Client Success Story</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p:cNvSpPr txBox="1"/>
          <p:nvPr/>
        </p:nvSpPr>
        <p:spPr>
          <a:xfrm>
            <a:off x="0" y="1028343"/>
            <a:ext cx="7302626" cy="4801314"/>
          </a:xfrm>
          <a:prstGeom prst="rect">
            <a:avLst/>
          </a:prstGeom>
          <a:solidFill>
            <a:srgbClr val="EAE6E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There is a war for talent, and we know people want to be upskilled.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Many of the people who come to us don’t come from a financial services background. </a:t>
            </a:r>
            <a:r>
              <a:rPr kumimoji="0" lang="en-US" sz="1800" b="1"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Immersion helps us upskill our associates, which ultimately helps improve their engagement, which in turn helps us retain top talent. </a:t>
            </a:r>
            <a: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Employees can navigate their roles more readily and have an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Immersion provides an opportunity for us to be students of our industry.</a:t>
            </a:r>
            <a: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Associates are pleasantly surprised at how interactive and engaging Immersion is, and they love hearing from the knowledgeable facilitators and having outside industry experts give them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285750" marR="0" lvl="0" indent="-285750" algn="r"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Heather </a:t>
            </a:r>
            <a:r>
              <a:rPr kumimoji="0" lang="en-US" sz="1800" b="0" i="0" u="none" strike="noStrike" kern="1200" cap="none" spc="0" normalizeH="0" baseline="0" noProof="0" dirty="0" err="1">
                <a:ln>
                  <a:noFill/>
                </a:ln>
                <a:solidFill>
                  <a:srgbClr val="000000"/>
                </a:solidFill>
                <a:effectLst/>
                <a:uLnTx/>
                <a:uFillTx/>
                <a:latin typeface="Aptos" panose="020B0004020202020204" pitchFamily="34" charset="0"/>
                <a:ea typeface="+mn-ea"/>
                <a:cs typeface="+mn-cs"/>
              </a:rPr>
              <a:t>Swensgard</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AVP Talent,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Western &amp; Southern Financial Group</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9838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D3DD748-E104-1397-881F-AF69E79D5410}"/>
              </a:ext>
            </a:extLst>
          </p:cNvPr>
          <p:cNvGrpSpPr/>
          <p:nvPr/>
        </p:nvGrpSpPr>
        <p:grpSpPr>
          <a:xfrm>
            <a:off x="6627929" y="1756702"/>
            <a:ext cx="4924949" cy="4209563"/>
            <a:chOff x="6164103" y="1975537"/>
            <a:chExt cx="4742182" cy="3693319"/>
          </a:xfrm>
          <a:solidFill>
            <a:schemeClr val="accent6"/>
          </a:solidFill>
        </p:grpSpPr>
        <p:sp>
          <p:nvSpPr>
            <p:cNvPr id="4" name="TextBox 3">
              <a:extLst>
                <a:ext uri="{FF2B5EF4-FFF2-40B4-BE49-F238E27FC236}">
                  <a16:creationId xmlns:a16="http://schemas.microsoft.com/office/drawing/2014/main" id="{4E2B9865-9482-800C-757C-DB03A7A42BA0}"/>
                </a:ext>
              </a:extLst>
            </p:cNvPr>
            <p:cNvSpPr txBox="1"/>
            <p:nvPr/>
          </p:nvSpPr>
          <p:spPr>
            <a:xfrm>
              <a:off x="6164103" y="1975537"/>
              <a:ext cx="4742182" cy="369331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p:cNvSpPr txBox="1"/>
            <p:nvPr/>
          </p:nvSpPr>
          <p:spPr>
            <a:xfrm>
              <a:off x="6744461" y="2162144"/>
              <a:ext cx="3831569" cy="40504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Executive Immersion</a:t>
              </a:r>
            </a:p>
          </p:txBody>
        </p:sp>
        <p:sp>
          <p:nvSpPr>
            <p:cNvPr id="11" name="Rectangle 10"/>
            <p:cNvSpPr/>
            <p:nvPr/>
          </p:nvSpPr>
          <p:spPr>
            <a:xfrm>
              <a:off x="6619410" y="2808475"/>
              <a:ext cx="3831569" cy="2457292"/>
            </a:xfrm>
            <a:prstGeom prst="rect">
              <a:avLst/>
            </a:prstGeom>
            <a:grp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Executives set the pace and decide  topics of focus</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1:1 or small group sessions with knowledgeable instructors </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Live training delivered in-person or virtually</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Unique &amp; specific to life insurance execs coming from other industries</a:t>
              </a:r>
            </a:p>
          </p:txBody>
        </p:sp>
      </p:grpSp>
      <p:grpSp>
        <p:nvGrpSpPr>
          <p:cNvPr id="6" name="Group 5">
            <a:extLst>
              <a:ext uri="{FF2B5EF4-FFF2-40B4-BE49-F238E27FC236}">
                <a16:creationId xmlns:a16="http://schemas.microsoft.com/office/drawing/2014/main" id="{BA98A6A3-5AE0-9BD6-A079-A4F2BB8891B2}"/>
              </a:ext>
            </a:extLst>
          </p:cNvPr>
          <p:cNvGrpSpPr/>
          <p:nvPr/>
        </p:nvGrpSpPr>
        <p:grpSpPr>
          <a:xfrm>
            <a:off x="639122" y="1756701"/>
            <a:ext cx="4924949" cy="4209563"/>
            <a:chOff x="632237" y="1484243"/>
            <a:chExt cx="4742183" cy="3702906"/>
          </a:xfrm>
          <a:solidFill>
            <a:schemeClr val="tx2"/>
          </a:solidFill>
        </p:grpSpPr>
        <p:sp>
          <p:nvSpPr>
            <p:cNvPr id="2" name="TextBox 1">
              <a:extLst>
                <a:ext uri="{FF2B5EF4-FFF2-40B4-BE49-F238E27FC236}">
                  <a16:creationId xmlns:a16="http://schemas.microsoft.com/office/drawing/2014/main" id="{103D426F-64D5-A0CC-8E75-0073F23647A4}"/>
                </a:ext>
              </a:extLst>
            </p:cNvPr>
            <p:cNvSpPr txBox="1"/>
            <p:nvPr/>
          </p:nvSpPr>
          <p:spPr>
            <a:xfrm>
              <a:off x="632237" y="1484243"/>
              <a:ext cx="4742183" cy="3702906"/>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p:cNvSpPr txBox="1"/>
            <p:nvPr/>
          </p:nvSpPr>
          <p:spPr>
            <a:xfrm>
              <a:off x="1091614" y="1680438"/>
              <a:ext cx="3823427" cy="40610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Insurance Immersion</a:t>
              </a:r>
            </a:p>
          </p:txBody>
        </p:sp>
        <p:sp>
          <p:nvSpPr>
            <p:cNvPr id="12" name="Rectangle 11"/>
            <p:cNvSpPr/>
            <p:nvPr/>
          </p:nvSpPr>
          <p:spPr>
            <a:xfrm>
              <a:off x="797368" y="2338298"/>
              <a:ext cx="4577052" cy="2247084"/>
            </a:xfrm>
            <a:prstGeom prst="rect">
              <a:avLst/>
            </a:prstGeom>
            <a:grp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For top performers who need to quickly understand the insurance industry</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Collaborative learning for groups of 18-30</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Cultivates culture and connection in an engaging, concentrated learning experience</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Delivered in-person or virtually via open-enrollment or company specific sessions</a:t>
              </a:r>
            </a:p>
          </p:txBody>
        </p:sp>
      </p:grpSp>
      <p:sp>
        <p:nvSpPr>
          <p:cNvPr id="14" name="Title 13"/>
          <p:cNvSpPr>
            <a:spLocks noGrp="1"/>
          </p:cNvSpPr>
          <p:nvPr>
            <p:ph type="title"/>
          </p:nvPr>
        </p:nvSpPr>
        <p:spPr/>
        <p:txBody>
          <a:bodyPr/>
          <a:lstStyle/>
          <a:p>
            <a:r>
              <a:rPr lang="en-US" dirty="0">
                <a:latin typeface="Aptos" panose="020B0004020202020204" pitchFamily="34" charset="0"/>
              </a:rPr>
              <a:t>Business Knowledge to Drive Innovative Solutions</a:t>
            </a:r>
          </a:p>
        </p:txBody>
      </p:sp>
      <p:sp>
        <p:nvSpPr>
          <p:cNvPr id="3" name="Rectangle 2"/>
          <p:cNvSpPr/>
          <p:nvPr/>
        </p:nvSpPr>
        <p:spPr>
          <a:xfrm>
            <a:off x="318909" y="1077257"/>
            <a:ext cx="1155418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uLnTx/>
                <a:uFillTx/>
                <a:latin typeface="Aptos" panose="020B0004020202020204" pitchFamily="34" charset="0"/>
                <a:ea typeface="+mn-ea"/>
                <a:cs typeface="+mn-cs"/>
              </a:rPr>
              <a:t>Proven solution for building a solid foundation of industry knowledge, quickly </a:t>
            </a:r>
          </a:p>
        </p:txBody>
      </p:sp>
    </p:spTree>
    <p:extLst>
      <p:ext uri="{BB962C8B-B14F-4D97-AF65-F5344CB8AC3E}">
        <p14:creationId xmlns:p14="http://schemas.microsoft.com/office/powerpoint/2010/main" val="3855701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AE460-6B8C-698C-1D7E-803990E088C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C74755E-CB63-4D17-26FB-DE1F5F66079E}"/>
              </a:ext>
            </a:extLst>
          </p:cNvPr>
          <p:cNvSpPr txBox="1"/>
          <p:nvPr/>
        </p:nvSpPr>
        <p:spPr>
          <a:xfrm>
            <a:off x="7368987" y="1002195"/>
            <a:ext cx="4817231" cy="4925269"/>
          </a:xfrm>
          <a:prstGeom prst="rect">
            <a:avLst/>
          </a:prstGeom>
          <a:solidFill>
            <a:srgbClr val="E2DED9"/>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F20C97E9-A19C-B470-FE09-97889EAFC62D}"/>
              </a:ext>
            </a:extLst>
          </p:cNvPr>
          <p:cNvSpPr>
            <a:spLocks noGrp="1"/>
          </p:cNvSpPr>
          <p:nvPr>
            <p:ph type="title"/>
          </p:nvPr>
        </p:nvSpPr>
        <p:spPr/>
        <p:txBody>
          <a:bodyPr/>
          <a:lstStyle/>
          <a:p>
            <a:r>
              <a:rPr lang="en-US" dirty="0">
                <a:latin typeface="Aptos" panose="020B0004020202020204" pitchFamily="34" charset="0"/>
              </a:rPr>
              <a:t>Who Attends </a:t>
            </a:r>
            <a:r>
              <a:rPr lang="en-US">
                <a:latin typeface="Aptos" panose="020B0004020202020204" pitchFamily="34" charset="0"/>
              </a:rPr>
              <a:t>Insurance Immersion?</a:t>
            </a:r>
            <a:endParaRPr lang="en-US" dirty="0">
              <a:latin typeface="Aptos" panose="020B0004020202020204" pitchFamily="34" charset="0"/>
            </a:endParaRPr>
          </a:p>
        </p:txBody>
      </p:sp>
      <p:sp>
        <p:nvSpPr>
          <p:cNvPr id="3" name="TextBox 2">
            <a:extLst>
              <a:ext uri="{FF2B5EF4-FFF2-40B4-BE49-F238E27FC236}">
                <a16:creationId xmlns:a16="http://schemas.microsoft.com/office/drawing/2014/main" id="{B0EC0607-564A-A68C-1DFB-8593684AAC02}"/>
              </a:ext>
            </a:extLst>
          </p:cNvPr>
          <p:cNvSpPr txBox="1"/>
          <p:nvPr/>
        </p:nvSpPr>
        <p:spPr>
          <a:xfrm>
            <a:off x="362309" y="1002195"/>
            <a:ext cx="4364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Top Functional Areas:</a:t>
            </a: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1026" name="Picture 2" descr="Picture">
            <a:extLst>
              <a:ext uri="{FF2B5EF4-FFF2-40B4-BE49-F238E27FC236}">
                <a16:creationId xmlns:a16="http://schemas.microsoft.com/office/drawing/2014/main" id="{FBD194F7-88C4-391F-F1F8-52A987DE0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6" y="5192992"/>
            <a:ext cx="1056467" cy="10564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267C96-A341-9D2C-3762-37244F3D1E1B}"/>
              </a:ext>
            </a:extLst>
          </p:cNvPr>
          <p:cNvSpPr txBox="1"/>
          <p:nvPr/>
        </p:nvSpPr>
        <p:spPr>
          <a:xfrm>
            <a:off x="1746260" y="2111520"/>
            <a:ext cx="1321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Marketing</a:t>
            </a:r>
          </a:p>
        </p:txBody>
      </p:sp>
      <p:sp>
        <p:nvSpPr>
          <p:cNvPr id="6" name="TextBox 5">
            <a:extLst>
              <a:ext uri="{FF2B5EF4-FFF2-40B4-BE49-F238E27FC236}">
                <a16:creationId xmlns:a16="http://schemas.microsoft.com/office/drawing/2014/main" id="{B40C8A50-48E4-2060-1869-407EF8385B7B}"/>
              </a:ext>
            </a:extLst>
          </p:cNvPr>
          <p:cNvSpPr txBox="1"/>
          <p:nvPr/>
        </p:nvSpPr>
        <p:spPr>
          <a:xfrm>
            <a:off x="1746260" y="3835102"/>
            <a:ext cx="17045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Information Technology</a:t>
            </a:r>
          </a:p>
        </p:txBody>
      </p:sp>
      <p:sp>
        <p:nvSpPr>
          <p:cNvPr id="7" name="TextBox 6">
            <a:extLst>
              <a:ext uri="{FF2B5EF4-FFF2-40B4-BE49-F238E27FC236}">
                <a16:creationId xmlns:a16="http://schemas.microsoft.com/office/drawing/2014/main" id="{2349FCDE-DC79-5A8C-8322-6DDD6A4011BA}"/>
              </a:ext>
            </a:extLst>
          </p:cNvPr>
          <p:cNvSpPr txBox="1"/>
          <p:nvPr/>
        </p:nvSpPr>
        <p:spPr>
          <a:xfrm>
            <a:off x="1746260" y="5536559"/>
            <a:ext cx="1405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Finance/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Accounting</a:t>
            </a:r>
          </a:p>
        </p:txBody>
      </p:sp>
      <p:sp>
        <p:nvSpPr>
          <p:cNvPr id="8" name="TextBox 7">
            <a:extLst>
              <a:ext uri="{FF2B5EF4-FFF2-40B4-BE49-F238E27FC236}">
                <a16:creationId xmlns:a16="http://schemas.microsoft.com/office/drawing/2014/main" id="{D8A458E3-3432-19F3-2AF2-2DF25381B9A3}"/>
              </a:ext>
            </a:extLst>
          </p:cNvPr>
          <p:cNvSpPr txBox="1"/>
          <p:nvPr/>
        </p:nvSpPr>
        <p:spPr>
          <a:xfrm>
            <a:off x="4645750" y="2853878"/>
            <a:ext cx="17045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Administration</a:t>
            </a:r>
          </a:p>
        </p:txBody>
      </p:sp>
      <p:pic>
        <p:nvPicPr>
          <p:cNvPr id="1028" name="Picture 4" descr="Picture">
            <a:extLst>
              <a:ext uri="{FF2B5EF4-FFF2-40B4-BE49-F238E27FC236}">
                <a16:creationId xmlns:a16="http://schemas.microsoft.com/office/drawing/2014/main" id="{AFB4EE6B-CD53-0549-D3B9-FB07E1789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89" y="3627731"/>
            <a:ext cx="1060704" cy="664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a:extLst>
              <a:ext uri="{FF2B5EF4-FFF2-40B4-BE49-F238E27FC236}">
                <a16:creationId xmlns:a16="http://schemas.microsoft.com/office/drawing/2014/main" id="{5A55BE0C-9484-9475-8260-347E6458B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825" y="2588615"/>
            <a:ext cx="1056467" cy="1056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a:extLst>
              <a:ext uri="{FF2B5EF4-FFF2-40B4-BE49-F238E27FC236}">
                <a16:creationId xmlns:a16="http://schemas.microsoft.com/office/drawing/2014/main" id="{D7C0025A-7FE1-6592-03C0-2654D5F90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89" y="1811131"/>
            <a:ext cx="1060704" cy="9158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B3E9E9EB-798C-05C3-9FB7-29FA691349E4}"/>
              </a:ext>
            </a:extLst>
          </p:cNvPr>
          <p:cNvGraphicFramePr/>
          <p:nvPr>
            <p:extLst>
              <p:ext uri="{D42A27DB-BD31-4B8C-83A1-F6EECF244321}">
                <p14:modId xmlns:p14="http://schemas.microsoft.com/office/powerpoint/2010/main" val="3556945396"/>
              </p:ext>
            </p:extLst>
          </p:nvPr>
        </p:nvGraphicFramePr>
        <p:xfrm>
          <a:off x="7781296" y="1591137"/>
          <a:ext cx="3992612" cy="3406865"/>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2F038391-D813-10DC-9B01-AA5E211EAFD5}"/>
              </a:ext>
            </a:extLst>
          </p:cNvPr>
          <p:cNvSpPr txBox="1"/>
          <p:nvPr/>
        </p:nvSpPr>
        <p:spPr>
          <a:xfrm>
            <a:off x="7368987" y="5074894"/>
            <a:ext cx="48172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Of attendees have been with their company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6 months – 2 years</a:t>
            </a:r>
          </a:p>
        </p:txBody>
      </p:sp>
      <p:sp>
        <p:nvSpPr>
          <p:cNvPr id="12" name="TextBox 11">
            <a:extLst>
              <a:ext uri="{FF2B5EF4-FFF2-40B4-BE49-F238E27FC236}">
                <a16:creationId xmlns:a16="http://schemas.microsoft.com/office/drawing/2014/main" id="{40141E3A-C65A-D17B-B47B-7A779A0D0703}"/>
              </a:ext>
            </a:extLst>
          </p:cNvPr>
          <p:cNvSpPr txBox="1"/>
          <p:nvPr/>
        </p:nvSpPr>
        <p:spPr>
          <a:xfrm>
            <a:off x="7368987" y="1052580"/>
            <a:ext cx="48172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Industry Experience:</a:t>
            </a: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4" name="Picture 2" descr="Picture">
            <a:extLst>
              <a:ext uri="{FF2B5EF4-FFF2-40B4-BE49-F238E27FC236}">
                <a16:creationId xmlns:a16="http://schemas.microsoft.com/office/drawing/2014/main" id="{54456BC4-A8F3-43AB-4487-12095C02C4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2878" y="4544543"/>
            <a:ext cx="1145138" cy="1060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A35984-FCD0-E421-D71B-FBAF9617202A}"/>
              </a:ext>
            </a:extLst>
          </p:cNvPr>
          <p:cNvSpPr txBox="1"/>
          <p:nvPr/>
        </p:nvSpPr>
        <p:spPr>
          <a:xfrm>
            <a:off x="4645750" y="4890227"/>
            <a:ext cx="1704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Legal</a:t>
            </a:r>
          </a:p>
        </p:txBody>
      </p:sp>
    </p:spTree>
    <p:extLst>
      <p:ext uri="{BB962C8B-B14F-4D97-AF65-F5344CB8AC3E}">
        <p14:creationId xmlns:p14="http://schemas.microsoft.com/office/powerpoint/2010/main" val="3766135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480F9-B8B6-1132-BC4B-680FD8931F2D}"/>
              </a:ext>
            </a:extLst>
          </p:cNvPr>
          <p:cNvSpPr txBox="1"/>
          <p:nvPr/>
        </p:nvSpPr>
        <p:spPr>
          <a:xfrm>
            <a:off x="9648808" y="945537"/>
            <a:ext cx="2231136" cy="4799451"/>
          </a:xfrm>
          <a:prstGeom prst="rect">
            <a:avLst/>
          </a:prstGeom>
          <a:solidFill>
            <a:schemeClr val="accent5">
              <a:lumMod val="20000"/>
              <a:lumOff val="8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1CE4D8C3-1FFA-294C-6E1E-D47529E31707}"/>
              </a:ext>
            </a:extLst>
          </p:cNvPr>
          <p:cNvSpPr txBox="1"/>
          <p:nvPr/>
        </p:nvSpPr>
        <p:spPr>
          <a:xfrm>
            <a:off x="7289903" y="945538"/>
            <a:ext cx="2231136" cy="4799451"/>
          </a:xfrm>
          <a:prstGeom prst="rect">
            <a:avLst/>
          </a:prstGeom>
          <a:solidFill>
            <a:schemeClr val="accent4">
              <a:lumMod val="20000"/>
              <a:lumOff val="80000"/>
            </a:schemeClr>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439416CC-D2B1-926F-CE73-06AA0B03A543}"/>
              </a:ext>
            </a:extLst>
          </p:cNvPr>
          <p:cNvSpPr txBox="1"/>
          <p:nvPr/>
        </p:nvSpPr>
        <p:spPr>
          <a:xfrm>
            <a:off x="4930998" y="945539"/>
            <a:ext cx="2231136" cy="4799451"/>
          </a:xfrm>
          <a:prstGeom prst="rect">
            <a:avLst/>
          </a:prstGeom>
          <a:solidFill>
            <a:schemeClr val="accent2">
              <a:lumMod val="20000"/>
              <a:lumOff val="80000"/>
            </a:schemeClr>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2C697065-7D03-0D85-2AD2-F0F2FFCEE232}"/>
              </a:ext>
            </a:extLst>
          </p:cNvPr>
          <p:cNvSpPr txBox="1"/>
          <p:nvPr/>
        </p:nvSpPr>
        <p:spPr>
          <a:xfrm>
            <a:off x="2572093" y="945540"/>
            <a:ext cx="2231136" cy="4799451"/>
          </a:xfrm>
          <a:prstGeom prst="rect">
            <a:avLst/>
          </a:prstGeom>
          <a:solidFill>
            <a:schemeClr val="accent1">
              <a:lumMod val="20000"/>
              <a:lumOff val="80000"/>
            </a:schemeClr>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899CAB05-4064-471B-ACE9-501170A1EF52}"/>
              </a:ext>
            </a:extLst>
          </p:cNvPr>
          <p:cNvSpPr txBox="1"/>
          <p:nvPr/>
        </p:nvSpPr>
        <p:spPr>
          <a:xfrm>
            <a:off x="212180" y="945541"/>
            <a:ext cx="2232144" cy="4799451"/>
          </a:xfrm>
          <a:prstGeom prst="rect">
            <a:avLst/>
          </a:prstGeom>
          <a:solidFill>
            <a:schemeClr val="tx2">
              <a:lumMod val="20000"/>
              <a:lumOff val="8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A4E1CBE-8849-EF62-0FEC-494180D43400}"/>
              </a:ext>
            </a:extLst>
          </p:cNvPr>
          <p:cNvSpPr>
            <a:spLocks noGrp="1"/>
          </p:cNvSpPr>
          <p:nvPr>
            <p:ph type="title"/>
          </p:nvPr>
        </p:nvSpPr>
        <p:spPr/>
        <p:txBody>
          <a:bodyPr/>
          <a:lstStyle/>
          <a:p>
            <a:r>
              <a:rPr lang="en-US" dirty="0"/>
              <a:t>Build Industry Knowledge Across Functional Areas </a:t>
            </a:r>
          </a:p>
        </p:txBody>
      </p:sp>
      <p:sp>
        <p:nvSpPr>
          <p:cNvPr id="3" name="Slide Number Placeholder 2">
            <a:extLst>
              <a:ext uri="{FF2B5EF4-FFF2-40B4-BE49-F238E27FC236}">
                <a16:creationId xmlns:a16="http://schemas.microsoft.com/office/drawing/2014/main" id="{EE0B82D8-B805-C378-8FF9-3EFCB48F72EB}"/>
              </a:ext>
            </a:extLst>
          </p:cNvPr>
          <p:cNvSpPr>
            <a:spLocks noGrp="1"/>
          </p:cNvSpPr>
          <p:nvPr>
            <p:ph type="sldNum" sz="quarter" idx="4294967295"/>
          </p:nvPr>
        </p:nvSpPr>
        <p:spPr/>
        <p:txBody>
          <a:bodyPr/>
          <a:lstStyle/>
          <a:p>
            <a:fld id="{FA06F0F5-DF6A-4E0E-AC03-6B0D0B0A1300}" type="slidenum">
              <a:rPr lang="en-US" sz="900" smtClean="0"/>
              <a:pPr/>
              <a:t>36</a:t>
            </a:fld>
            <a:endParaRPr lang="en-US" sz="900" dirty="0"/>
          </a:p>
        </p:txBody>
      </p:sp>
      <p:pic>
        <p:nvPicPr>
          <p:cNvPr id="5" name="Picture 8" descr="Picture">
            <a:extLst>
              <a:ext uri="{FF2B5EF4-FFF2-40B4-BE49-F238E27FC236}">
                <a16:creationId xmlns:a16="http://schemas.microsoft.com/office/drawing/2014/main" id="{02788100-1D53-90F7-69A3-0B08203C97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90" b="97740" l="3415" r="98049">
                        <a14:foregroundMark x1="3902" y1="38983" x2="3902" y2="38983"/>
                        <a14:foregroundMark x1="41951" y1="89831" x2="41951" y2="89831"/>
                        <a14:foregroundMark x1="25854" y1="96610" x2="25854" y2="96610"/>
                        <a14:foregroundMark x1="98049" y1="27684" x2="98049" y2="27684"/>
                        <a14:foregroundMark x1="93171" y1="3390" x2="93171" y2="3390"/>
                        <a14:foregroundMark x1="38537" y1="94915" x2="38537" y2="94915"/>
                        <a14:foregroundMark x1="31220" y1="94915" x2="31220" y2="94915"/>
                        <a14:foregroundMark x1="33171" y1="97740" x2="33171" y2="97740"/>
                      </a14:backgroundRemoval>
                    </a14:imgEffect>
                  </a14:imgLayer>
                </a14:imgProps>
              </a:ext>
              <a:ext uri="{28A0092B-C50C-407E-A947-70E740481C1C}">
                <a14:useLocalDpi xmlns:a14="http://schemas.microsoft.com/office/drawing/2010/main" val="0"/>
              </a:ext>
            </a:extLst>
          </a:blip>
          <a:srcRect/>
          <a:stretch>
            <a:fillRect/>
          </a:stretch>
        </p:blipFill>
        <p:spPr bwMode="auto">
          <a:xfrm>
            <a:off x="894722" y="1299083"/>
            <a:ext cx="1060704" cy="91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cture">
            <a:extLst>
              <a:ext uri="{FF2B5EF4-FFF2-40B4-BE49-F238E27FC236}">
                <a16:creationId xmlns:a16="http://schemas.microsoft.com/office/drawing/2014/main" id="{1EE1AB73-76FC-E000-4367-2853ACA2D17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488" b="96020" l="5473" r="96517">
                        <a14:foregroundMark x1="73632" y1="8458" x2="73632" y2="8458"/>
                        <a14:foregroundMark x1="57214" y1="2985" x2="57214" y2="2985"/>
                        <a14:foregroundMark x1="49751" y1="21891" x2="49751" y2="21891"/>
                        <a14:foregroundMark x1="5970" y1="74129" x2="5970" y2="74129"/>
                        <a14:foregroundMark x1="21393" y1="96020" x2="21393" y2="96020"/>
                        <a14:foregroundMark x1="96517" y1="71642" x2="96517" y2="71642"/>
                      </a14:backgroundRemoval>
                    </a14:imgEffect>
                  </a14:imgLayer>
                </a14:imgProps>
              </a:ext>
              <a:ext uri="{28A0092B-C50C-407E-A947-70E740481C1C}">
                <a14:useLocalDpi xmlns:a14="http://schemas.microsoft.com/office/drawing/2010/main" val="0"/>
              </a:ext>
            </a:extLst>
          </a:blip>
          <a:srcRect/>
          <a:stretch>
            <a:fillRect/>
          </a:stretch>
        </p:blipFill>
        <p:spPr bwMode="auto">
          <a:xfrm>
            <a:off x="5547456" y="1284675"/>
            <a:ext cx="1056467" cy="10564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icture">
            <a:extLst>
              <a:ext uri="{FF2B5EF4-FFF2-40B4-BE49-F238E27FC236}">
                <a16:creationId xmlns:a16="http://schemas.microsoft.com/office/drawing/2014/main" id="{4B2635A0-25B0-0C12-2845-2D88E8CA70B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871" b="96172" l="1914" r="92823">
                        <a14:foregroundMark x1="54545" y1="20096" x2="54545" y2="20096"/>
                        <a14:foregroundMark x1="35407" y1="2871" x2="35407" y2="2871"/>
                        <a14:foregroundMark x1="1914" y1="75120" x2="1914" y2="75120"/>
                        <a14:foregroundMark x1="76555" y1="67464" x2="76555" y2="67464"/>
                        <a14:foregroundMark x1="87081" y1="57895" x2="87081" y2="57895"/>
                        <a14:foregroundMark x1="89474" y1="82297" x2="89474" y2="82297"/>
                        <a14:foregroundMark x1="92823" y1="71770" x2="92823" y2="71770"/>
                        <a14:foregroundMark x1="68421" y1="96172" x2="68421" y2="96172"/>
                        <a14:backgroundMark x1="82775" y1="63636" x2="82775" y2="63636"/>
                        <a14:backgroundMark x1="74641" y1="69856" x2="74641" y2="69856"/>
                        <a14:backgroundMark x1="73684" y1="57895" x2="73684" y2="57895"/>
                      </a14:backgroundRemoval>
                    </a14:imgEffect>
                  </a14:imgLayer>
                </a14:imgProps>
              </a:ext>
              <a:ext uri="{28A0092B-C50C-407E-A947-70E740481C1C}">
                <a14:useLocalDpi xmlns:a14="http://schemas.microsoft.com/office/drawing/2010/main" val="0"/>
              </a:ext>
            </a:extLst>
          </a:blip>
          <a:srcRect/>
          <a:stretch>
            <a:fillRect/>
          </a:stretch>
        </p:blipFill>
        <p:spPr bwMode="auto">
          <a:xfrm>
            <a:off x="7847260" y="1284676"/>
            <a:ext cx="1056467" cy="10564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48B4A2-EBF8-B04C-F52F-EFA6C0CA7730}"/>
              </a:ext>
            </a:extLst>
          </p:cNvPr>
          <p:cNvSpPr txBox="1"/>
          <p:nvPr/>
        </p:nvSpPr>
        <p:spPr>
          <a:xfrm>
            <a:off x="764433" y="2465490"/>
            <a:ext cx="1321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Marketing</a:t>
            </a:r>
          </a:p>
        </p:txBody>
      </p:sp>
      <p:sp>
        <p:nvSpPr>
          <p:cNvPr id="10" name="TextBox 9">
            <a:extLst>
              <a:ext uri="{FF2B5EF4-FFF2-40B4-BE49-F238E27FC236}">
                <a16:creationId xmlns:a16="http://schemas.microsoft.com/office/drawing/2014/main" id="{631764AE-5657-44C6-F394-BE274C2E8CA5}"/>
              </a:ext>
            </a:extLst>
          </p:cNvPr>
          <p:cNvSpPr txBox="1"/>
          <p:nvPr/>
        </p:nvSpPr>
        <p:spPr>
          <a:xfrm>
            <a:off x="2541148" y="2466762"/>
            <a:ext cx="22620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Technology</a:t>
            </a:r>
          </a:p>
        </p:txBody>
      </p:sp>
      <p:sp>
        <p:nvSpPr>
          <p:cNvPr id="11" name="TextBox 10">
            <a:extLst>
              <a:ext uri="{FF2B5EF4-FFF2-40B4-BE49-F238E27FC236}">
                <a16:creationId xmlns:a16="http://schemas.microsoft.com/office/drawing/2014/main" id="{1DE66DB2-51EA-9DFC-DDF5-70B309153721}"/>
              </a:ext>
            </a:extLst>
          </p:cNvPr>
          <p:cNvSpPr txBox="1"/>
          <p:nvPr/>
        </p:nvSpPr>
        <p:spPr>
          <a:xfrm>
            <a:off x="4945008" y="2472940"/>
            <a:ext cx="22311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Finance/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Accounting</a:t>
            </a:r>
          </a:p>
        </p:txBody>
      </p:sp>
      <p:sp>
        <p:nvSpPr>
          <p:cNvPr id="12" name="TextBox 11">
            <a:extLst>
              <a:ext uri="{FF2B5EF4-FFF2-40B4-BE49-F238E27FC236}">
                <a16:creationId xmlns:a16="http://schemas.microsoft.com/office/drawing/2014/main" id="{0F0240E9-C620-E33E-A9BD-2FB2C2BA3D5D}"/>
              </a:ext>
            </a:extLst>
          </p:cNvPr>
          <p:cNvSpPr txBox="1"/>
          <p:nvPr/>
        </p:nvSpPr>
        <p:spPr>
          <a:xfrm>
            <a:off x="7316064" y="2466762"/>
            <a:ext cx="22049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Administration</a:t>
            </a:r>
          </a:p>
        </p:txBody>
      </p:sp>
      <p:sp>
        <p:nvSpPr>
          <p:cNvPr id="13" name="TextBox 12">
            <a:extLst>
              <a:ext uri="{FF2B5EF4-FFF2-40B4-BE49-F238E27FC236}">
                <a16:creationId xmlns:a16="http://schemas.microsoft.com/office/drawing/2014/main" id="{1AAB7638-C69C-A63F-95E3-46E396E267EE}"/>
              </a:ext>
            </a:extLst>
          </p:cNvPr>
          <p:cNvSpPr txBox="1"/>
          <p:nvPr/>
        </p:nvSpPr>
        <p:spPr>
          <a:xfrm>
            <a:off x="222939" y="3320411"/>
            <a:ext cx="2232144" cy="1754326"/>
          </a:xfrm>
          <a:prstGeom prst="rect">
            <a:avLst/>
          </a:prstGeom>
          <a:noFill/>
        </p:spPr>
        <p:txBody>
          <a:bodyPr wrap="square" rtlCol="0">
            <a:spAutoFit/>
          </a:bodyPr>
          <a:lstStyle/>
          <a:p>
            <a:pPr algn="ctr"/>
            <a:r>
              <a:rPr lang="en-US" dirty="0"/>
              <a:t>Build an understanding of core insurance concepts to create effective and targeted campaigns</a:t>
            </a:r>
          </a:p>
        </p:txBody>
      </p:sp>
      <p:sp>
        <p:nvSpPr>
          <p:cNvPr id="15" name="TextBox 14">
            <a:extLst>
              <a:ext uri="{FF2B5EF4-FFF2-40B4-BE49-F238E27FC236}">
                <a16:creationId xmlns:a16="http://schemas.microsoft.com/office/drawing/2014/main" id="{C99FFC68-C60F-B1E5-34DA-E629BF06A78A}"/>
              </a:ext>
            </a:extLst>
          </p:cNvPr>
          <p:cNvSpPr txBox="1"/>
          <p:nvPr/>
        </p:nvSpPr>
        <p:spPr>
          <a:xfrm>
            <a:off x="2586943" y="3378496"/>
            <a:ext cx="2217191" cy="1477328"/>
          </a:xfrm>
          <a:prstGeom prst="rect">
            <a:avLst/>
          </a:prstGeom>
          <a:noFill/>
        </p:spPr>
        <p:txBody>
          <a:bodyPr wrap="square" rtlCol="0">
            <a:spAutoFit/>
          </a:bodyPr>
          <a:lstStyle/>
          <a:p>
            <a:pPr algn="ctr"/>
            <a:r>
              <a:rPr lang="en-US" dirty="0"/>
              <a:t>Get up to speed on core insurance concepts to better serve internal customers </a:t>
            </a:r>
          </a:p>
        </p:txBody>
      </p:sp>
      <p:pic>
        <p:nvPicPr>
          <p:cNvPr id="17" name="Picture 4" descr="Picture">
            <a:extLst>
              <a:ext uri="{FF2B5EF4-FFF2-40B4-BE49-F238E27FC236}">
                <a16:creationId xmlns:a16="http://schemas.microsoft.com/office/drawing/2014/main" id="{A9FB032E-7F7C-F878-EC80-0B3757D664E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9379" l="0" r="99611">
                        <a14:foregroundMark x1="82490" y1="1863" x2="82490" y2="1863"/>
                        <a14:foregroundMark x1="77043" y1="1863" x2="77043" y2="1863"/>
                        <a14:foregroundMark x1="73152" y1="21118" x2="73152" y2="21118"/>
                        <a14:foregroundMark x1="79767" y1="22981" x2="79767" y2="22981"/>
                        <a14:foregroundMark x1="98444" y1="9317" x2="97665" y2="55901"/>
                        <a14:foregroundMark x1="73541" y1="24845" x2="84439" y2="24431"/>
                        <a14:foregroundMark x1="90670" y1="24224" x2="95331" y2="24224"/>
                        <a14:foregroundMark x1="73623" y1="34578" x2="73888" y2="47904"/>
                        <a14:foregroundMark x1="73541" y1="30435" x2="73553" y2="31042"/>
                        <a14:foregroundMark x1="86381" y1="38509" x2="86770" y2="37888"/>
                        <a14:foregroundMark x1="74950" y1="92547" x2="75097" y2="96894"/>
                        <a14:foregroundMark x1="74764" y1="87066" x2="74950" y2="92547"/>
                        <a14:foregroundMark x1="75097" y1="96894" x2="89494" y2="95652"/>
                        <a14:foregroundMark x1="96612" y1="88660" x2="99611" y2="85714"/>
                        <a14:foregroundMark x1="95249" y1="89999" x2="95589" y2="89665"/>
                        <a14:foregroundMark x1="92023" y1="93168" x2="93690" y2="91530"/>
                        <a14:foregroundMark x1="89494" y1="95652" x2="92023" y2="93168"/>
                        <a14:foregroundMark x1="99454" y1="75211" x2="99222" y2="59627"/>
                        <a14:foregroundMark x1="99611" y1="85714" x2="99486" y2="77342"/>
                        <a14:foregroundMark x1="75875" y1="95652" x2="92996" y2="97516"/>
                        <a14:foregroundMark x1="97778" y1="97006" x2="98833" y2="96894"/>
                        <a14:foregroundMark x1="94401" y1="97366" x2="95745" y2="97223"/>
                        <a14:foregroundMark x1="92996" y1="97516" x2="93612" y2="97450"/>
                        <a14:foregroundMark x1="2983" y1="11949" x2="0" y2="17391"/>
                        <a14:foregroundMark x1="5179" y1="7943" x2="4820" y2="8597"/>
                        <a14:foregroundMark x1="5449" y1="7450" x2="5400" y2="7539"/>
                        <a14:foregroundMark x1="137" y1="20700" x2="2335" y2="73913"/>
                        <a14:foregroundMark x1="0" y1="17391" x2="123" y2="20358"/>
                        <a14:foregroundMark x1="63942" y1="7129" x2="68093" y2="7453"/>
                        <a14:foregroundMark x1="67315" y1="18634" x2="68470" y2="47767"/>
                        <a14:foregroundMark x1="3891" y1="73292" x2="20623" y2="72050"/>
                        <a14:foregroundMark x1="20623" y1="72050" x2="59922" y2="72050"/>
                        <a14:foregroundMark x1="40070" y1="83818" x2="41634" y2="83851"/>
                        <a14:foregroundMark x1="12451" y1="83230" x2="34722" y2="83704"/>
                        <a14:foregroundMark x1="41634" y1="83851" x2="60547" y2="82234"/>
                        <a14:foregroundMark x1="39080" y1="93789" x2="49805" y2="99379"/>
                        <a14:foregroundMark x1="37889" y1="93168" x2="39080" y2="93789"/>
                        <a14:foregroundMark x1="34543" y1="91424" x2="37889" y2="93168"/>
                        <a14:backgroundMark x1="6226" y1="14907" x2="5837" y2="15528"/>
                        <a14:backgroundMark x1="33852" y1="13665" x2="33852" y2="13665"/>
                        <a14:backgroundMark x1="63424" y1="9317" x2="63424" y2="9317"/>
                        <a14:backgroundMark x1="61868" y1="7453" x2="61868" y2="7453"/>
                        <a14:backgroundMark x1="57588" y1="8696" x2="56031" y2="9317"/>
                        <a14:backgroundMark x1="37743" y1="11801" x2="58366" y2="7453"/>
                        <a14:backgroundMark x1="58366" y1="7453" x2="63813" y2="7453"/>
                        <a14:backgroundMark x1="95720" y1="91304" x2="93385" y2="90683"/>
                        <a14:backgroundMark x1="70817" y1="47826" x2="70428" y2="86957"/>
                        <a14:backgroundMark x1="98833" y1="99379" x2="98833" y2="99379"/>
                        <a14:backgroundMark x1="94942" y1="89441" x2="94942" y2="89441"/>
                        <a14:backgroundMark x1="92218" y1="93168" x2="92218" y2="93168"/>
                        <a14:backgroundMark x1="75875" y1="92547" x2="75875" y2="92547"/>
                        <a14:backgroundMark x1="35409" y1="93168" x2="35409" y2="93168"/>
                        <a14:backgroundMark x1="35798" y1="88199" x2="35798" y2="88199"/>
                        <a14:backgroundMark x1="32296" y1="93789" x2="32296" y2="93789"/>
                        <a14:backgroundMark x1="33852" y1="88820" x2="33852" y2="88820"/>
                        <a14:backgroundMark x1="33852" y1="91304" x2="33852" y2="91304"/>
                        <a14:backgroundMark x1="36187" y1="91304" x2="36187" y2="91304"/>
                        <a14:backgroundMark x1="33852" y1="91304" x2="33852" y2="91304"/>
                        <a14:backgroundMark x1="31907" y1="87578" x2="34630" y2="91304"/>
                        <a14:backgroundMark x1="5447" y1="7453" x2="42412" y2="10559"/>
                        <a14:backgroundMark x1="3502" y1="9938" x2="3891" y2="11180"/>
                        <a14:backgroundMark x1="5058" y1="9317" x2="3891" y2="8696"/>
                        <a14:backgroundMark x1="5837" y1="9317" x2="5058" y2="7453"/>
                        <a14:backgroundMark x1="81712" y1="26087" x2="82490" y2="29193"/>
                        <a14:backgroundMark x1="95331" y1="90683" x2="96887" y2="87578"/>
                      </a14:backgroundRemoval>
                    </a14:imgEffect>
                  </a14:imgLayer>
                </a14:imgProps>
              </a:ext>
              <a:ext uri="{28A0092B-C50C-407E-A947-70E740481C1C}">
                <a14:useLocalDpi xmlns:a14="http://schemas.microsoft.com/office/drawing/2010/main" val="0"/>
              </a:ext>
            </a:extLst>
          </a:blip>
          <a:srcRect/>
          <a:stretch>
            <a:fillRect/>
          </a:stretch>
        </p:blipFill>
        <p:spPr bwMode="auto">
          <a:xfrm>
            <a:off x="3017368" y="1404924"/>
            <a:ext cx="1459632"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DDBA7C2-B557-B1BE-03FE-C9BF7E3C108D}"/>
              </a:ext>
            </a:extLst>
          </p:cNvPr>
          <p:cNvSpPr txBox="1"/>
          <p:nvPr/>
        </p:nvSpPr>
        <p:spPr>
          <a:xfrm>
            <a:off x="4932809" y="3429000"/>
            <a:ext cx="2231137" cy="1477328"/>
          </a:xfrm>
          <a:prstGeom prst="rect">
            <a:avLst/>
          </a:prstGeom>
          <a:noFill/>
        </p:spPr>
        <p:txBody>
          <a:bodyPr wrap="square" rtlCol="0">
            <a:spAutoFit/>
          </a:bodyPr>
          <a:lstStyle/>
          <a:p>
            <a:pPr algn="ctr"/>
            <a:r>
              <a:rPr lang="en-US" dirty="0"/>
              <a:t>Learn about key insurance products and operations to better understand the big picture</a:t>
            </a:r>
          </a:p>
        </p:txBody>
      </p:sp>
      <p:sp>
        <p:nvSpPr>
          <p:cNvPr id="22" name="TextBox 21">
            <a:extLst>
              <a:ext uri="{FF2B5EF4-FFF2-40B4-BE49-F238E27FC236}">
                <a16:creationId xmlns:a16="http://schemas.microsoft.com/office/drawing/2014/main" id="{1A6EBA8A-3188-C416-A982-1CD0375BF1FE}"/>
              </a:ext>
            </a:extLst>
          </p:cNvPr>
          <p:cNvSpPr txBox="1"/>
          <p:nvPr/>
        </p:nvSpPr>
        <p:spPr>
          <a:xfrm>
            <a:off x="7303912" y="3283366"/>
            <a:ext cx="2231136" cy="2308324"/>
          </a:xfrm>
          <a:prstGeom prst="rect">
            <a:avLst/>
          </a:prstGeom>
          <a:noFill/>
        </p:spPr>
        <p:txBody>
          <a:bodyPr wrap="square" rtlCol="0">
            <a:spAutoFit/>
          </a:bodyPr>
          <a:lstStyle/>
          <a:p>
            <a:pPr algn="ctr"/>
            <a:r>
              <a:rPr lang="en-US" dirty="0"/>
              <a:t>Broaden understanding of the business to understand how finance impacts overall company performance and profitability</a:t>
            </a:r>
          </a:p>
        </p:txBody>
      </p:sp>
      <p:pic>
        <p:nvPicPr>
          <p:cNvPr id="7" name="Picture 2" descr="Picture">
            <a:extLst>
              <a:ext uri="{FF2B5EF4-FFF2-40B4-BE49-F238E27FC236}">
                <a16:creationId xmlns:a16="http://schemas.microsoft.com/office/drawing/2014/main" id="{07B1CDA0-A36D-7785-1E35-649F75AEFEF5}"/>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488" b="97015" l="3687" r="96774">
                        <a14:foregroundMark x1="53456" y1="12438" x2="53456" y2="12438"/>
                        <a14:foregroundMark x1="64516" y1="8458" x2="64516" y2="8458"/>
                        <a14:foregroundMark x1="91705" y1="37811" x2="91705" y2="37811"/>
                        <a14:foregroundMark x1="94931" y1="51244" x2="94931" y2="51244"/>
                        <a14:foregroundMark x1="65438" y1="92537" x2="65438" y2="92537"/>
                        <a14:foregroundMark x1="42396" y1="97015" x2="42396" y2="97015"/>
                        <a14:foregroundMark x1="6912" y1="43284" x2="6912" y2="43284"/>
                        <a14:foregroundMark x1="48387" y1="2985" x2="48387" y2="2985"/>
                        <a14:foregroundMark x1="3687" y1="52239" x2="3687" y2="52239"/>
                        <a14:foregroundMark x1="96774" y1="44279" x2="96774" y2="44279"/>
                        <a14:foregroundMark x1="90783" y1="46766" x2="90783" y2="46766"/>
                        <a14:foregroundMark x1="96774" y1="47761" x2="96774" y2="47761"/>
                      </a14:backgroundRemoval>
                    </a14:imgEffect>
                  </a14:imgLayer>
                </a14:imgProps>
              </a:ext>
              <a:ext uri="{28A0092B-C50C-407E-A947-70E740481C1C}">
                <a14:useLocalDpi xmlns:a14="http://schemas.microsoft.com/office/drawing/2010/main" val="0"/>
              </a:ext>
            </a:extLst>
          </a:blip>
          <a:srcRect/>
          <a:stretch>
            <a:fillRect/>
          </a:stretch>
        </p:blipFill>
        <p:spPr bwMode="auto">
          <a:xfrm>
            <a:off x="10245263" y="1284675"/>
            <a:ext cx="1060704" cy="98249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86B0C57-663E-8A99-19BA-03FAEFDACE7C}"/>
              </a:ext>
            </a:extLst>
          </p:cNvPr>
          <p:cNvSpPr txBox="1"/>
          <p:nvPr/>
        </p:nvSpPr>
        <p:spPr>
          <a:xfrm>
            <a:off x="9647878" y="2472940"/>
            <a:ext cx="22049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ptos" panose="020B0004020202020204" pitchFamily="34" charset="0"/>
              </a:rPr>
              <a:t>Legal</a:t>
            </a:r>
            <a:endPar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23" name="TextBox 22">
            <a:extLst>
              <a:ext uri="{FF2B5EF4-FFF2-40B4-BE49-F238E27FC236}">
                <a16:creationId xmlns:a16="http://schemas.microsoft.com/office/drawing/2014/main" id="{DCE19FED-28A7-845B-9F50-33A000CE2461}"/>
              </a:ext>
            </a:extLst>
          </p:cNvPr>
          <p:cNvSpPr txBox="1"/>
          <p:nvPr/>
        </p:nvSpPr>
        <p:spPr>
          <a:xfrm>
            <a:off x="9634798" y="3320411"/>
            <a:ext cx="2231136" cy="1754326"/>
          </a:xfrm>
          <a:prstGeom prst="rect">
            <a:avLst/>
          </a:prstGeom>
          <a:noFill/>
        </p:spPr>
        <p:txBody>
          <a:bodyPr wrap="square" rtlCol="0">
            <a:spAutoFit/>
          </a:bodyPr>
          <a:lstStyle/>
          <a:p>
            <a:pPr algn="ctr"/>
            <a:r>
              <a:rPr lang="en-US" dirty="0"/>
              <a:t>Understand unique aspects of life insurance to knowledgeably interpret laws and regulations</a:t>
            </a:r>
          </a:p>
        </p:txBody>
      </p:sp>
    </p:spTree>
    <p:extLst>
      <p:ext uri="{BB962C8B-B14F-4D97-AF65-F5344CB8AC3E}">
        <p14:creationId xmlns:p14="http://schemas.microsoft.com/office/powerpoint/2010/main" val="58901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latin typeface="Aptos" panose="020B0004020202020204" pitchFamily="34" charset="0"/>
              </a:rPr>
              <a:t>What Makes Insurance Immersion Valuable? </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C4FC51A1-3A96-9C59-2E36-17ACC7B85C30}"/>
              </a:ext>
            </a:extLst>
          </p:cNvPr>
          <p:cNvGrpSpPr/>
          <p:nvPr/>
        </p:nvGrpSpPr>
        <p:grpSpPr>
          <a:xfrm>
            <a:off x="410818" y="1113183"/>
            <a:ext cx="3975652" cy="1724294"/>
            <a:chOff x="675861" y="1457740"/>
            <a:chExt cx="3975652" cy="1724294"/>
          </a:xfrm>
        </p:grpSpPr>
        <p:sp>
          <p:nvSpPr>
            <p:cNvPr id="4" name="Speech Bubble: Rectangle with Corners Rounded 3">
              <a:extLst>
                <a:ext uri="{FF2B5EF4-FFF2-40B4-BE49-F238E27FC236}">
                  <a16:creationId xmlns:a16="http://schemas.microsoft.com/office/drawing/2014/main" id="{4CA3ABB0-D583-B41F-8A14-CF545D2F7692}"/>
                </a:ext>
              </a:extLst>
            </p:cNvPr>
            <p:cNvSpPr/>
            <p:nvPr/>
          </p:nvSpPr>
          <p:spPr>
            <a:xfrm>
              <a:off x="675861" y="1457740"/>
              <a:ext cx="3975652" cy="1724294"/>
            </a:xfrm>
            <a:prstGeom prst="wedgeRoundRectCallou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6" name="TextBox 5">
              <a:extLst>
                <a:ext uri="{FF2B5EF4-FFF2-40B4-BE49-F238E27FC236}">
                  <a16:creationId xmlns:a16="http://schemas.microsoft.com/office/drawing/2014/main" id="{5E334803-84EC-5456-C65C-DC8FBE805AD9}"/>
                </a:ext>
              </a:extLst>
            </p:cNvPr>
            <p:cNvSpPr txBox="1"/>
            <p:nvPr/>
          </p:nvSpPr>
          <p:spPr>
            <a:xfrm>
              <a:off x="775252" y="1638228"/>
              <a:ext cx="377687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a:t>
              </a:r>
              <a:r>
                <a:rPr kumimoji="0" lang="en-US" sz="18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Excellent foundational program </a:t>
              </a: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with the right level of detail that made it an effective use of my time.” </a:t>
              </a:r>
              <a:r>
                <a:rPr kumimoji="0" lang="en-US" sz="1800" b="0" i="1" u="none" strike="noStrike" kern="1200" cap="none" spc="0" normalizeH="0" baseline="0" noProof="0" dirty="0">
                  <a:ln>
                    <a:noFill/>
                  </a:ln>
                  <a:solidFill>
                    <a:srgbClr val="FFFFFF"/>
                  </a:solidFill>
                  <a:effectLst/>
                  <a:uLnTx/>
                  <a:uFillTx/>
                  <a:latin typeface="Aptos" panose="020B0004020202020204" pitchFamily="34" charset="0"/>
                  <a:ea typeface="+mn-ea"/>
                  <a:cs typeface="+mn-cs"/>
                </a:rPr>
                <a:t>(February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grpSp>
      <p:sp>
        <p:nvSpPr>
          <p:cNvPr id="8" name="Speech Bubble: Oval 7">
            <a:extLst>
              <a:ext uri="{FF2B5EF4-FFF2-40B4-BE49-F238E27FC236}">
                <a16:creationId xmlns:a16="http://schemas.microsoft.com/office/drawing/2014/main" id="{E72DFAEF-42E6-8353-15F2-A7054290D2D7}"/>
              </a:ext>
            </a:extLst>
          </p:cNvPr>
          <p:cNvSpPr/>
          <p:nvPr/>
        </p:nvSpPr>
        <p:spPr>
          <a:xfrm>
            <a:off x="165651" y="3429000"/>
            <a:ext cx="4121428" cy="1997765"/>
          </a:xfrm>
          <a:prstGeom prst="wedgeEllipse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 have taken many continuing education courses for my career, and </a:t>
            </a: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this was one of the best</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b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(April 2023)</a:t>
            </a:r>
          </a:p>
        </p:txBody>
      </p:sp>
      <p:sp>
        <p:nvSpPr>
          <p:cNvPr id="10" name="Speech Bubble: Rectangle with Corners Rounded 9">
            <a:extLst>
              <a:ext uri="{FF2B5EF4-FFF2-40B4-BE49-F238E27FC236}">
                <a16:creationId xmlns:a16="http://schemas.microsoft.com/office/drawing/2014/main" id="{23C552A3-9DD7-CE99-BCC6-AAF2F58AA301}"/>
              </a:ext>
            </a:extLst>
          </p:cNvPr>
          <p:cNvSpPr/>
          <p:nvPr/>
        </p:nvSpPr>
        <p:spPr>
          <a:xfrm>
            <a:off x="4565374" y="2044147"/>
            <a:ext cx="3438939" cy="2769705"/>
          </a:xfrm>
          <a:prstGeom prst="wedgeRoundRectCallout">
            <a:avLst/>
          </a:prstGeom>
          <a:solidFill>
            <a:srgbClr val="F9C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“This program provided a </a:t>
            </a: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great overview of the world of life insurance and annuities</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Each topic was presented in such a way that was easy to follow and understand.”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(August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1" name="Speech Bubble: Oval 10">
            <a:extLst>
              <a:ext uri="{FF2B5EF4-FFF2-40B4-BE49-F238E27FC236}">
                <a16:creationId xmlns:a16="http://schemas.microsoft.com/office/drawing/2014/main" id="{17E8D7B4-BC22-F7EF-40FE-2C05D2F12C3B}"/>
              </a:ext>
            </a:extLst>
          </p:cNvPr>
          <p:cNvSpPr/>
          <p:nvPr/>
        </p:nvSpPr>
        <p:spPr>
          <a:xfrm>
            <a:off x="8004313" y="896086"/>
            <a:ext cx="4154554" cy="2158488"/>
          </a:xfrm>
          <a:prstGeom prst="wedgeEllipseCallo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“I really enjoyed learning more about life insurance. The exercises were </a:t>
            </a:r>
            <a:r>
              <a:rPr kumimoji="0" lang="en-US" sz="18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helpful, interactive, and fun</a:t>
            </a: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 </a:t>
            </a:r>
            <a:r>
              <a:rPr kumimoji="0" lang="en-US" sz="1800" b="0" i="1" u="none" strike="noStrike" kern="1200" cap="none" spc="0" normalizeH="0" baseline="0" noProof="0" dirty="0">
                <a:ln>
                  <a:noFill/>
                </a:ln>
                <a:solidFill>
                  <a:srgbClr val="FFFFFF"/>
                </a:solidFill>
                <a:effectLst/>
                <a:uLnTx/>
                <a:uFillTx/>
                <a:latin typeface="Aptos" panose="020B0004020202020204" pitchFamily="34" charset="0"/>
                <a:ea typeface="+mn-ea"/>
                <a:cs typeface="+mn-cs"/>
              </a:rPr>
              <a:t>(March 2023)</a:t>
            </a: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2" name="Speech Bubble: Rectangle with Corners Rounded 11">
            <a:extLst>
              <a:ext uri="{FF2B5EF4-FFF2-40B4-BE49-F238E27FC236}">
                <a16:creationId xmlns:a16="http://schemas.microsoft.com/office/drawing/2014/main" id="{152FC0B4-D8FB-6DD9-1AC5-3738772D45CC}"/>
              </a:ext>
            </a:extLst>
          </p:cNvPr>
          <p:cNvSpPr/>
          <p:nvPr/>
        </p:nvSpPr>
        <p:spPr>
          <a:xfrm>
            <a:off x="8362120" y="3702471"/>
            <a:ext cx="3438939" cy="1724294"/>
          </a:xfrm>
          <a:prstGeom prst="wedgeRoundRect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 found value in the [program]. I thought it was </a:t>
            </a: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comprehensive without being overwhelming</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(September 2024)</a:t>
            </a:r>
          </a:p>
        </p:txBody>
      </p:sp>
    </p:spTree>
    <p:extLst>
      <p:ext uri="{BB962C8B-B14F-4D97-AF65-F5344CB8AC3E}">
        <p14:creationId xmlns:p14="http://schemas.microsoft.com/office/powerpoint/2010/main" val="3997985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0EDC-B137-E3B6-AEC6-44341468BA4F}"/>
              </a:ext>
            </a:extLst>
          </p:cNvPr>
          <p:cNvSpPr>
            <a:spLocks noGrp="1"/>
          </p:cNvSpPr>
          <p:nvPr>
            <p:ph type="title"/>
          </p:nvPr>
        </p:nvSpPr>
        <p:spPr/>
        <p:txBody>
          <a:bodyPr>
            <a:normAutofit/>
          </a:bodyPr>
          <a:lstStyle/>
          <a:p>
            <a:r>
              <a:rPr lang="en-US" dirty="0">
                <a:latin typeface="Aptos" panose="020B0004020202020204" pitchFamily="34" charset="0"/>
              </a:rPr>
              <a:t>Steps </a:t>
            </a:r>
            <a:r>
              <a:rPr lang="en-US" sz="3200" dirty="0">
                <a:latin typeface="Aptos" panose="020B0004020202020204" pitchFamily="34" charset="0"/>
              </a:rPr>
              <a:t>To Bring Insurance Immersion To (Your Organization)</a:t>
            </a:r>
            <a:endParaRPr lang="en-US" dirty="0">
              <a:latin typeface="Aptos" panose="020B0004020202020204" pitchFamily="34" charset="0"/>
            </a:endParaRPr>
          </a:p>
        </p:txBody>
      </p:sp>
      <p:sp>
        <p:nvSpPr>
          <p:cNvPr id="3" name="Slide Number Placeholder 2">
            <a:extLst>
              <a:ext uri="{FF2B5EF4-FFF2-40B4-BE49-F238E27FC236}">
                <a16:creationId xmlns:a16="http://schemas.microsoft.com/office/drawing/2014/main" id="{F4925C4E-DC64-63F6-8E2D-337E1B713FAB}"/>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349D465A-12CE-B767-1AED-9E4752FEB684}"/>
              </a:ext>
            </a:extLst>
          </p:cNvPr>
          <p:cNvSpPr txBox="1"/>
          <p:nvPr/>
        </p:nvSpPr>
        <p:spPr>
          <a:xfrm>
            <a:off x="544285" y="2136338"/>
            <a:ext cx="11103429" cy="221599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Schedule meeting with LOMA Member Solutions Director to discuss options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Determine who should be included and target audience(s)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Schedule secondary meeting to answer questions and define next steps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950967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a:latin typeface="Aptos" panose="020B0004020202020204" pitchFamily="34" charset="0"/>
              </a:rPr>
              <a:t>Executive Immersion</a:t>
            </a:r>
          </a:p>
        </p:txBody>
      </p:sp>
      <p:sp>
        <p:nvSpPr>
          <p:cNvPr id="3" name="Content Placeholder 2"/>
          <p:cNvSpPr>
            <a:spLocks noGrp="1"/>
          </p:cNvSpPr>
          <p:nvPr>
            <p:ph idx="4294967295"/>
          </p:nvPr>
        </p:nvSpPr>
        <p:spPr>
          <a:xfrm>
            <a:off x="284162" y="1511298"/>
            <a:ext cx="5811838" cy="3835400"/>
          </a:xfrm>
          <a:prstGeom prst="rect">
            <a:avLst/>
          </a:prstGeom>
        </p:spPr>
        <p:txBody>
          <a:bodyPr/>
          <a:lstStyle/>
          <a:p>
            <a:pPr algn="ctr">
              <a:lnSpc>
                <a:spcPct val="100000"/>
              </a:lnSpc>
            </a:pPr>
            <a:r>
              <a:rPr lang="en-US" b="1" dirty="0">
                <a:solidFill>
                  <a:srgbClr val="005F9F"/>
                </a:solidFill>
                <a:latin typeface="Aptos" panose="020B0004020202020204" pitchFamily="34" charset="0"/>
              </a:rPr>
              <a:t>Learn the Industry. Lead the Industry.</a:t>
            </a:r>
          </a:p>
          <a:p>
            <a:pPr marL="342900" indent="-342900">
              <a:buClrTx/>
              <a:buSzPct val="100000"/>
              <a:buFont typeface="Arial" panose="020B0604020202020204" pitchFamily="34" charset="0"/>
              <a:buChar char="•"/>
            </a:pPr>
            <a:r>
              <a:rPr lang="en-US" sz="1800" dirty="0">
                <a:latin typeface="Aptos" panose="020B0004020202020204" pitchFamily="34" charset="0"/>
              </a:rPr>
              <a:t>1:1 sessions with knowledgeable instructors let executives ask their most pressing questions</a:t>
            </a:r>
          </a:p>
          <a:p>
            <a:pPr marL="342900" indent="-342900">
              <a:buClrTx/>
              <a:buSzPct val="100000"/>
              <a:buFont typeface="Arial" panose="020B0604020202020204" pitchFamily="34" charset="0"/>
              <a:buChar char="•"/>
            </a:pPr>
            <a:r>
              <a:rPr lang="en-US" sz="1800" dirty="0">
                <a:latin typeface="Aptos" panose="020B0004020202020204" pitchFamily="34" charset="0"/>
              </a:rPr>
              <a:t>Offers a holistic view of the industry and how insurance companies function</a:t>
            </a:r>
          </a:p>
          <a:p>
            <a:pPr marL="342900" indent="-342900">
              <a:buClrTx/>
              <a:buSzPct val="100000"/>
              <a:buFont typeface="Arial" panose="020B0604020202020204" pitchFamily="34" charset="0"/>
              <a:buChar char="•"/>
            </a:pPr>
            <a:r>
              <a:rPr lang="en-US" sz="1800" dirty="0">
                <a:latin typeface="Aptos" panose="020B0004020202020204" pitchFamily="34" charset="0"/>
              </a:rPr>
              <a:t>Executives set the pace and decide which course topics they’d like to focus on</a:t>
            </a:r>
          </a:p>
          <a:p>
            <a:pPr marL="342900" indent="-342900">
              <a:buClrTx/>
              <a:buSzPct val="100000"/>
              <a:buFont typeface="Arial" panose="020B0604020202020204" pitchFamily="34" charset="0"/>
              <a:buChar char="•"/>
            </a:pPr>
            <a:r>
              <a:rPr lang="en-US" sz="1800" dirty="0">
                <a:latin typeface="Aptos" panose="020B0004020202020204" pitchFamily="34" charset="0"/>
              </a:rPr>
              <a:t>Live training delivered in person or virtually</a:t>
            </a:r>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p:txBody>
      </p:sp>
      <p:sp>
        <p:nvSpPr>
          <p:cNvPr id="5" name="Slide Number Placeholder 2"/>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50" name="Picture 2">
            <a:extLst>
              <a:ext uri="{FF2B5EF4-FFF2-40B4-BE49-F238E27FC236}">
                <a16:creationId xmlns:a16="http://schemas.microsoft.com/office/drawing/2014/main" id="{6A904130-9CA6-F22B-3C38-78C16A6F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83" y="1329574"/>
            <a:ext cx="6107417" cy="41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0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74325" y="1353169"/>
            <a:ext cx="5084064" cy="3924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Aptos" panose="020B0004020202020204" pitchFamily="34" charset="0"/>
              </a:rPr>
              <a:t>Making an Impression</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4</a:t>
            </a:fld>
            <a:endParaRPr lang="en-US" sz="900" dirty="0"/>
          </a:p>
        </p:txBody>
      </p:sp>
      <p:sp>
        <p:nvSpPr>
          <p:cNvPr id="10" name="Rectangle 9"/>
          <p:cNvSpPr/>
          <p:nvPr/>
        </p:nvSpPr>
        <p:spPr>
          <a:xfrm>
            <a:off x="6277665" y="1481666"/>
            <a:ext cx="4877383" cy="1184940"/>
          </a:xfrm>
          <a:prstGeom prst="rect">
            <a:avLst/>
          </a:prstGeom>
        </p:spPr>
        <p:txBody>
          <a:bodyPr wrap="square">
            <a:spAutoFit/>
          </a:bodyPr>
          <a:lstStyle/>
          <a:p>
            <a:pPr algn="ctr">
              <a:spcBef>
                <a:spcPts val="1200"/>
              </a:spcBef>
            </a:pPr>
            <a:r>
              <a:rPr lang="en-US" sz="2800" b="1" dirty="0">
                <a:solidFill>
                  <a:srgbClr val="F9C606"/>
                </a:solidFill>
                <a:latin typeface="Aptos" panose="020B0004020202020204" pitchFamily="34" charset="0"/>
              </a:rPr>
              <a:t>30% </a:t>
            </a:r>
            <a:r>
              <a:rPr lang="en-US" sz="2100" dirty="0">
                <a:solidFill>
                  <a:schemeClr val="bg1"/>
                </a:solidFill>
                <a:latin typeface="Aptos" panose="020B0004020202020204" pitchFamily="34" charset="0"/>
              </a:rPr>
              <a:t>say my educational plans don’t apply to the industry</a:t>
            </a:r>
            <a:r>
              <a:rPr lang="en-US" sz="2100" baseline="30000" dirty="0">
                <a:solidFill>
                  <a:schemeClr val="bg1"/>
                </a:solidFill>
                <a:latin typeface="Aptos" panose="020B0004020202020204" pitchFamily="34" charset="0"/>
              </a:rPr>
              <a:t>5</a:t>
            </a:r>
          </a:p>
          <a:p>
            <a:pPr algn="ctr">
              <a:spcBef>
                <a:spcPts val="1200"/>
              </a:spcBef>
            </a:pPr>
            <a:endParaRPr lang="en-US" baseline="30000" dirty="0">
              <a:solidFill>
                <a:schemeClr val="bg1"/>
              </a:solidFill>
              <a:latin typeface="Aptos" panose="020B0004020202020204" pitchFamily="34" charset="0"/>
            </a:endParaRPr>
          </a:p>
        </p:txBody>
      </p:sp>
      <p:sp>
        <p:nvSpPr>
          <p:cNvPr id="17" name="Rectangle 16"/>
          <p:cNvSpPr/>
          <p:nvPr/>
        </p:nvSpPr>
        <p:spPr>
          <a:xfrm>
            <a:off x="621795" y="1353169"/>
            <a:ext cx="5086658" cy="1243389"/>
          </a:xfrm>
          <a:prstGeom prst="rect">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33617" y="2596562"/>
            <a:ext cx="1992008" cy="2681310"/>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621794" y="1454116"/>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r>
              <a:rPr lang="en-US" sz="2800" b="1" kern="0" dirty="0">
                <a:solidFill>
                  <a:srgbClr val="F9C606"/>
                </a:solidFill>
                <a:latin typeface="Aptos" panose="020B0004020202020204" pitchFamily="34" charset="0"/>
              </a:rPr>
              <a:t>78% </a:t>
            </a:r>
            <a:r>
              <a:rPr lang="en-US" dirty="0">
                <a:solidFill>
                  <a:schemeClr val="bg1"/>
                </a:solidFill>
                <a:latin typeface="Aptos" panose="020B0004020202020204" pitchFamily="34" charset="0"/>
              </a:rPr>
              <a:t>of Millennials are </a:t>
            </a:r>
            <a:br>
              <a:rPr lang="en-US" dirty="0">
                <a:solidFill>
                  <a:schemeClr val="bg1"/>
                </a:solidFill>
                <a:latin typeface="Aptos" panose="020B0004020202020204" pitchFamily="34" charset="0"/>
              </a:rPr>
            </a:br>
            <a:r>
              <a:rPr lang="en-US" dirty="0">
                <a:solidFill>
                  <a:schemeClr val="bg1"/>
                </a:solidFill>
                <a:latin typeface="Aptos" panose="020B0004020202020204" pitchFamily="34" charset="0"/>
              </a:rPr>
              <a:t>unfamiliar with the industry</a:t>
            </a:r>
            <a:r>
              <a:rPr lang="en-US" baseline="30000" dirty="0">
                <a:solidFill>
                  <a:schemeClr val="bg1"/>
                </a:solidFill>
                <a:latin typeface="Aptos" panose="020B0004020202020204" pitchFamily="34" charset="0"/>
              </a:rPr>
              <a:t>4</a:t>
            </a:r>
            <a:endParaRPr lang="en-US" sz="2000" u="sng" kern="0" baseline="30000" dirty="0">
              <a:solidFill>
                <a:schemeClr val="bg1"/>
              </a:solidFill>
              <a:latin typeface="Aptos" panose="020B0004020202020204" pitchFamily="34" charset="0"/>
            </a:endParaRPr>
          </a:p>
        </p:txBody>
      </p:sp>
      <p:sp>
        <p:nvSpPr>
          <p:cNvPr id="23" name="Rectangle 22"/>
          <p:cNvSpPr/>
          <p:nvPr/>
        </p:nvSpPr>
        <p:spPr>
          <a:xfrm>
            <a:off x="2596551" y="2596562"/>
            <a:ext cx="3094649" cy="2681310"/>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p:cNvSpPr txBox="1">
            <a:spLocks/>
          </p:cNvSpPr>
          <p:nvPr/>
        </p:nvSpPr>
        <p:spPr>
          <a:xfrm>
            <a:off x="3435905" y="2799087"/>
            <a:ext cx="2263922" cy="21552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buClr>
                <a:schemeClr val="bg1"/>
              </a:buClr>
            </a:pPr>
            <a:r>
              <a:rPr lang="en-US" dirty="0">
                <a:solidFill>
                  <a:srgbClr val="000000"/>
                </a:solidFill>
                <a:latin typeface="Aptos" panose="020B0004020202020204" pitchFamily="34" charset="0"/>
              </a:rPr>
              <a:t>Yet, they are forecasted </a:t>
            </a:r>
            <a:br>
              <a:rPr lang="en-US" dirty="0">
                <a:solidFill>
                  <a:srgbClr val="000000"/>
                </a:solidFill>
                <a:latin typeface="Aptos" panose="020B0004020202020204" pitchFamily="34" charset="0"/>
              </a:rPr>
            </a:br>
            <a:r>
              <a:rPr lang="en-US" dirty="0">
                <a:solidFill>
                  <a:srgbClr val="000000"/>
                </a:solidFill>
                <a:latin typeface="Aptos" panose="020B0004020202020204" pitchFamily="34" charset="0"/>
              </a:rPr>
              <a:t>to make up </a:t>
            </a:r>
            <a:br>
              <a:rPr lang="en-US" dirty="0">
                <a:solidFill>
                  <a:srgbClr val="000000"/>
                </a:solidFill>
                <a:latin typeface="Aptos" panose="020B0004020202020204" pitchFamily="34" charset="0"/>
              </a:rPr>
            </a:br>
            <a:r>
              <a:rPr lang="en-US" sz="2800" b="1" kern="0" dirty="0">
                <a:solidFill>
                  <a:srgbClr val="004C9D"/>
                </a:solidFill>
                <a:latin typeface="Aptos" panose="020B0004020202020204" pitchFamily="34" charset="0"/>
              </a:rPr>
              <a:t>75% </a:t>
            </a:r>
            <a:r>
              <a:rPr lang="en-US" kern="0" dirty="0">
                <a:latin typeface="Aptos" panose="020B0004020202020204" pitchFamily="34" charset="0"/>
              </a:rPr>
              <a:t>of the global workforce by 2025</a:t>
            </a:r>
            <a:r>
              <a:rPr lang="en-US" baseline="30000" dirty="0">
                <a:latin typeface="Aptos" panose="020B0004020202020204" pitchFamily="34" charset="0"/>
              </a:rPr>
              <a:t>4</a:t>
            </a:r>
            <a:r>
              <a:rPr lang="en-US" kern="0" dirty="0">
                <a:latin typeface="Aptos" panose="020B0004020202020204" pitchFamily="34" charset="0"/>
              </a:rPr>
              <a:t> </a:t>
            </a:r>
            <a:endParaRPr lang="en-US" u="sng" kern="0" baseline="30000" dirty="0">
              <a:latin typeface="Aptos" panose="020B0004020202020204" pitchFamily="34" charset="0"/>
            </a:endParaRPr>
          </a:p>
        </p:txBody>
      </p:sp>
      <p:sp>
        <p:nvSpPr>
          <p:cNvPr id="25" name="Isosceles Triangle 24"/>
          <p:cNvSpPr/>
          <p:nvPr/>
        </p:nvSpPr>
        <p:spPr>
          <a:xfrm rot="5400000">
            <a:off x="1615556" y="3577565"/>
            <a:ext cx="2681303" cy="719313"/>
          </a:xfrm>
          <a:prstGeom prst="triangle">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p:cNvSpPr txBox="1">
            <a:spLocks/>
          </p:cNvSpPr>
          <p:nvPr/>
        </p:nvSpPr>
        <p:spPr>
          <a:xfrm>
            <a:off x="753965" y="2790461"/>
            <a:ext cx="2054962" cy="1620450"/>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00000"/>
              </a:lnSpc>
            </a:pPr>
            <a:r>
              <a:rPr lang="en-US" b="1" kern="0" dirty="0">
                <a:solidFill>
                  <a:srgbClr val="F9C606"/>
                </a:solidFill>
                <a:latin typeface="Aptos" panose="020B0004020202020204" pitchFamily="34" charset="0"/>
              </a:rPr>
              <a:t>Less than </a:t>
            </a:r>
            <a:r>
              <a:rPr lang="en-US" sz="2800" b="1" kern="0" dirty="0">
                <a:solidFill>
                  <a:srgbClr val="F9C606"/>
                </a:solidFill>
                <a:latin typeface="Aptos" panose="020B0004020202020204" pitchFamily="34" charset="0"/>
              </a:rPr>
              <a:t>4%</a:t>
            </a:r>
            <a:r>
              <a:rPr lang="en-US" sz="2800" kern="0" baseline="30000" dirty="0">
                <a:solidFill>
                  <a:srgbClr val="F9C606"/>
                </a:solidFill>
                <a:latin typeface="Aptos" panose="020B0004020202020204" pitchFamily="34" charset="0"/>
              </a:rPr>
              <a:t> </a:t>
            </a:r>
            <a:r>
              <a:rPr lang="en-US" dirty="0">
                <a:solidFill>
                  <a:schemeClr val="bg1"/>
                </a:solidFill>
                <a:latin typeface="Aptos" panose="020B0004020202020204" pitchFamily="34" charset="0"/>
              </a:rPr>
              <a:t>Millennials would consider working in insurance</a:t>
            </a:r>
            <a:r>
              <a:rPr lang="en-US" baseline="30000" dirty="0">
                <a:solidFill>
                  <a:schemeClr val="bg1"/>
                </a:solidFill>
                <a:latin typeface="Aptos" panose="020B0004020202020204" pitchFamily="34" charset="0"/>
              </a:rPr>
              <a:t>4</a:t>
            </a:r>
          </a:p>
        </p:txBody>
      </p:sp>
      <p:sp>
        <p:nvSpPr>
          <p:cNvPr id="27" name="Text Placeholder 2"/>
          <p:cNvSpPr txBox="1">
            <a:spLocks/>
          </p:cNvSpPr>
          <p:nvPr/>
        </p:nvSpPr>
        <p:spPr>
          <a:xfrm>
            <a:off x="6174324" y="1459871"/>
            <a:ext cx="5086659" cy="1103857"/>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buClr>
                <a:schemeClr val="bg1"/>
              </a:buClr>
            </a:pPr>
            <a:endParaRPr lang="en-US" sz="2000" u="sng" kern="0" baseline="30000" dirty="0"/>
          </a:p>
        </p:txBody>
      </p:sp>
      <p:sp>
        <p:nvSpPr>
          <p:cNvPr id="20" name="Text Placeholder 3"/>
          <p:cNvSpPr>
            <a:spLocks noGrp="1"/>
          </p:cNvSpPr>
          <p:nvPr>
            <p:ph type="body" sz="quarter" idx="14"/>
          </p:nvPr>
        </p:nvSpPr>
        <p:spPr>
          <a:xfrm>
            <a:off x="365061" y="5967660"/>
            <a:ext cx="10052568" cy="694398"/>
          </a:xfrm>
        </p:spPr>
        <p:txBody>
          <a:bodyPr/>
          <a:lstStyle/>
          <a:p>
            <a:r>
              <a:rPr lang="en-US" baseline="30000" dirty="0">
                <a:solidFill>
                  <a:srgbClr val="666666"/>
                </a:solidFill>
                <a:latin typeface="Aptos" panose="020B0004020202020204" pitchFamily="34" charset="0"/>
              </a:rPr>
              <a:t>4</a:t>
            </a:r>
            <a:r>
              <a:rPr lang="en-US" dirty="0">
                <a:latin typeface="Aptos" panose="020B0004020202020204" pitchFamily="34" charset="0"/>
                <a:hlinkClick r:id="rId2"/>
              </a:rPr>
              <a:t>https://www.insurancebusinessmag.com/ca/news/breaking-news/report-reveals-truth-about-how-many-millennials-want-to-work-in-insurance-227021.aspx</a:t>
            </a:r>
            <a:endParaRPr lang="en-US" dirty="0">
              <a:latin typeface="Aptos" panose="020B0004020202020204" pitchFamily="34" charset="0"/>
            </a:endParaRPr>
          </a:p>
          <a:p>
            <a:r>
              <a:rPr lang="en-US" baseline="30000" dirty="0">
                <a:solidFill>
                  <a:srgbClr val="666666"/>
                </a:solidFill>
                <a:latin typeface="Aptos" panose="020B0004020202020204" pitchFamily="34" charset="0"/>
              </a:rPr>
              <a:t>5</a:t>
            </a:r>
            <a:r>
              <a:rPr lang="en-US" dirty="0">
                <a:latin typeface="Aptos" panose="020B0004020202020204" pitchFamily="34" charset="0"/>
                <a:hlinkClick r:id="rId3"/>
              </a:rPr>
              <a:t>https://www.theinstitutes.org/doc/Millennial-Generation-Survey-Report.pdf</a:t>
            </a:r>
            <a:endParaRPr lang="en-US" dirty="0">
              <a:latin typeface="Aptos" panose="020B0004020202020204" pitchFamily="34" charset="0"/>
            </a:endParaRPr>
          </a:p>
          <a:p>
            <a:r>
              <a:rPr lang="en-US" baseline="30000" dirty="0">
                <a:latin typeface="Aptos" panose="020B0004020202020204" pitchFamily="34" charset="0"/>
              </a:rPr>
              <a:t>6</a:t>
            </a:r>
            <a:r>
              <a:rPr lang="en-US" dirty="0">
                <a:latin typeface="Aptos" panose="020B0004020202020204" pitchFamily="34" charset="0"/>
              </a:rPr>
              <a:t>2022 LOMA Member Survey</a:t>
            </a:r>
          </a:p>
        </p:txBody>
      </p:sp>
      <p:sp>
        <p:nvSpPr>
          <p:cNvPr id="4" name="Rectangle 3">
            <a:extLst>
              <a:ext uri="{FF2B5EF4-FFF2-40B4-BE49-F238E27FC236}">
                <a16:creationId xmlns:a16="http://schemas.microsoft.com/office/drawing/2014/main" id="{0812F4EE-C2F9-7DC3-BA29-837892419BB1}"/>
              </a:ext>
            </a:extLst>
          </p:cNvPr>
          <p:cNvSpPr/>
          <p:nvPr/>
        </p:nvSpPr>
        <p:spPr>
          <a:xfrm>
            <a:off x="6171731" y="3700360"/>
            <a:ext cx="5086658" cy="1577512"/>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54828DDC-7C6F-CB94-A9D6-49CECEDB5CE5}"/>
              </a:ext>
            </a:extLst>
          </p:cNvPr>
          <p:cNvSpPr/>
          <p:nvPr/>
        </p:nvSpPr>
        <p:spPr>
          <a:xfrm>
            <a:off x="6165450" y="2288883"/>
            <a:ext cx="5090190" cy="1142387"/>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5AB62C0B-0575-01BA-E16D-A545835F0DC8}"/>
              </a:ext>
            </a:extLst>
          </p:cNvPr>
          <p:cNvSpPr txBox="1">
            <a:spLocks/>
          </p:cNvSpPr>
          <p:nvPr/>
        </p:nvSpPr>
        <p:spPr>
          <a:xfrm>
            <a:off x="6171375" y="3429000"/>
            <a:ext cx="5086659" cy="1830021"/>
          </a:xfrm>
          <a:prstGeom prst="rect">
            <a:avLst/>
          </a:prstGeom>
          <a:solidFill>
            <a:srgbClr val="F9C606"/>
          </a:solidFill>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00000"/>
              </a:lnSpc>
              <a:spcAft>
                <a:spcPts val="0"/>
              </a:spcAft>
              <a:buClr>
                <a:schemeClr val="bg1"/>
              </a:buClr>
            </a:pPr>
            <a:r>
              <a:rPr lang="en-US" sz="2800" b="1" kern="0" dirty="0">
                <a:solidFill>
                  <a:schemeClr val="accent1"/>
                </a:solidFill>
                <a:latin typeface="Aptos" panose="020B0004020202020204" pitchFamily="34" charset="0"/>
              </a:rPr>
              <a:t>97% </a:t>
            </a:r>
            <a:r>
              <a:rPr lang="en-US" dirty="0">
                <a:latin typeface="Aptos" panose="020B0004020202020204" pitchFamily="34" charset="0"/>
              </a:rPr>
              <a:t>of LOMA learners </a:t>
            </a:r>
          </a:p>
          <a:p>
            <a:pPr algn="ctr">
              <a:lnSpc>
                <a:spcPct val="100000"/>
              </a:lnSpc>
              <a:spcAft>
                <a:spcPts val="0"/>
              </a:spcAft>
              <a:buClr>
                <a:schemeClr val="bg1"/>
              </a:buClr>
            </a:pPr>
            <a:r>
              <a:rPr lang="en-US" dirty="0">
                <a:latin typeface="Aptos" panose="020B0004020202020204" pitchFamily="34" charset="0"/>
              </a:rPr>
              <a:t>say they have a positive perception </a:t>
            </a:r>
          </a:p>
          <a:p>
            <a:pPr algn="ctr">
              <a:lnSpc>
                <a:spcPct val="100000"/>
              </a:lnSpc>
              <a:spcAft>
                <a:spcPts val="0"/>
              </a:spcAft>
              <a:buClr>
                <a:schemeClr val="bg1"/>
              </a:buClr>
            </a:pPr>
            <a:r>
              <a:rPr lang="en-US" dirty="0">
                <a:latin typeface="Aptos" panose="020B0004020202020204" pitchFamily="34" charset="0"/>
              </a:rPr>
              <a:t>of the insurance industry</a:t>
            </a:r>
          </a:p>
          <a:p>
            <a:pPr algn="ctr">
              <a:lnSpc>
                <a:spcPct val="100000"/>
              </a:lnSpc>
              <a:spcAft>
                <a:spcPts val="0"/>
              </a:spcAft>
              <a:buClr>
                <a:schemeClr val="bg1"/>
              </a:buClr>
            </a:pPr>
            <a:r>
              <a:rPr lang="en-US" dirty="0">
                <a:latin typeface="Aptos" panose="020B0004020202020204" pitchFamily="34" charset="0"/>
              </a:rPr>
              <a:t>after taking a course</a:t>
            </a:r>
            <a:r>
              <a:rPr lang="en-US" baseline="30000" dirty="0">
                <a:latin typeface="Aptos" panose="020B0004020202020204" pitchFamily="34" charset="0"/>
              </a:rPr>
              <a:t>6</a:t>
            </a:r>
            <a:endParaRPr lang="en-US" sz="2000" u="sng" kern="0" baseline="30000" dirty="0">
              <a:latin typeface="Aptos" panose="020B0004020202020204" pitchFamily="34" charset="0"/>
            </a:endParaRPr>
          </a:p>
        </p:txBody>
      </p:sp>
    </p:spTree>
    <p:extLst>
      <p:ext uri="{BB962C8B-B14F-4D97-AF65-F5344CB8AC3E}">
        <p14:creationId xmlns:p14="http://schemas.microsoft.com/office/powerpoint/2010/main" val="3323085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8" cy="890341"/>
          </a:xfrm>
        </p:spPr>
        <p:txBody>
          <a:bodyPr>
            <a:normAutofit/>
          </a:bodyPr>
          <a:lstStyle/>
          <a:p>
            <a:r>
              <a:rPr lang="en-US" dirty="0">
                <a:latin typeface="Aptos" panose="020B0004020202020204" pitchFamily="34" charset="0"/>
              </a:rPr>
              <a:t>Professional Designations</a:t>
            </a:r>
          </a:p>
        </p:txBody>
      </p:sp>
      <p:sp>
        <p:nvSpPr>
          <p:cNvPr id="4" name="Content Placeholder 2"/>
          <p:cNvSpPr txBox="1">
            <a:spLocks/>
          </p:cNvSpPr>
          <p:nvPr/>
        </p:nvSpPr>
        <p:spPr>
          <a:xfrm>
            <a:off x="6090218" y="745177"/>
            <a:ext cx="5300134" cy="5028665"/>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r>
              <a:rPr lang="en-US" b="1" dirty="0">
                <a:solidFill>
                  <a:srgbClr val="005F9F"/>
                </a:solidFill>
                <a:latin typeface="Aptos" panose="020B0004020202020204" pitchFamily="34" charset="0"/>
              </a:rPr>
              <a:t>The Global Standard in                                    Life Insurance Knowledge </a:t>
            </a:r>
          </a:p>
          <a:p>
            <a:pPr>
              <a:spcAft>
                <a:spcPts val="0"/>
              </a:spcAft>
            </a:pPr>
            <a:r>
              <a:rPr lang="en-US" sz="1600" dirty="0">
                <a:latin typeface="Aptos" panose="020B0004020202020204" pitchFamily="34" charset="0"/>
              </a:rPr>
              <a:t>FLMI empowers your workforce to exceed expectations in this highly complex industry.</a:t>
            </a:r>
          </a:p>
          <a:p>
            <a:pPr>
              <a:spcAft>
                <a:spcPts val="0"/>
              </a:spcAft>
            </a:pPr>
            <a:endParaRPr lang="en-US" sz="1600" b="1" dirty="0">
              <a:latin typeface="Aptos" panose="020B0004020202020204" pitchFamily="34" charset="0"/>
            </a:endParaRPr>
          </a:p>
          <a:p>
            <a:pPr>
              <a:spcAft>
                <a:spcPts val="0"/>
              </a:spcAft>
            </a:pPr>
            <a:r>
              <a:rPr lang="en-US" sz="1600" b="1" dirty="0">
                <a:latin typeface="Aptos" panose="020B0004020202020204" pitchFamily="34" charset="0"/>
              </a:rPr>
              <a:t>Topics Offered Are Imperative to Your Business</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Life Insurance Principles and Products</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Insurance Administration and Operations </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Financial Concepts for the Insurance Business</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Marketing </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Compliance and Legal</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Improving Operations</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Institutional Investing</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Financial Reporting and Accounting</a:t>
            </a:r>
          </a:p>
          <a:p>
            <a:pPr marL="171450" indent="-171450">
              <a:spcAft>
                <a:spcPts val="0"/>
              </a:spcAft>
              <a:buClrTx/>
              <a:buSzPct val="100000"/>
              <a:buFont typeface="Arial" panose="020B0604020202020204" pitchFamily="34" charset="0"/>
              <a:buChar char="•"/>
            </a:pPr>
            <a:r>
              <a:rPr lang="en-US" sz="1600" dirty="0">
                <a:latin typeface="Aptos" panose="020B0004020202020204" pitchFamily="34" charset="0"/>
              </a:rPr>
              <a:t>Risk Management and Product Development</a:t>
            </a:r>
          </a:p>
          <a:p>
            <a:endParaRPr lang="en-US" kern="0" dirty="0">
              <a:latin typeface="Aptos" panose="020B0004020202020204" pitchFamily="34" charset="0"/>
            </a:endParaRPr>
          </a:p>
          <a:p>
            <a:endParaRPr lang="en-US" kern="0" dirty="0">
              <a:latin typeface="Aptos" panose="020B0004020202020204" pitchFamily="34" charset="0"/>
            </a:endParaRPr>
          </a:p>
          <a:p>
            <a:endParaRPr lang="en-US" kern="0" dirty="0">
              <a:latin typeface="Aptos" panose="020B0004020202020204" pitchFamily="34" charset="0"/>
            </a:endParaRPr>
          </a:p>
          <a:p>
            <a:endParaRPr lang="en-US" kern="0" dirty="0">
              <a:latin typeface="Aptos" panose="020B0004020202020204" pitchFamily="34" charset="0"/>
            </a:endParaRPr>
          </a:p>
          <a:p>
            <a:endParaRPr lang="en-US" kern="0" dirty="0">
              <a:latin typeface="Aptos" panose="020B0004020202020204" pitchFamily="34" charset="0"/>
            </a:endParaRPr>
          </a:p>
        </p:txBody>
      </p:sp>
      <p:pic>
        <p:nvPicPr>
          <p:cNvPr id="6" name="Picture 5" descr="A group of people around a table">
            <a:extLst>
              <a:ext uri="{FF2B5EF4-FFF2-40B4-BE49-F238E27FC236}">
                <a16:creationId xmlns:a16="http://schemas.microsoft.com/office/drawing/2014/main" id="{AAF03B18-E780-2F28-3DF2-29A8B6732943}"/>
              </a:ext>
            </a:extLst>
          </p:cNvPr>
          <p:cNvPicPr>
            <a:picLocks noChangeAspect="1"/>
          </p:cNvPicPr>
          <p:nvPr/>
        </p:nvPicPr>
        <p:blipFill>
          <a:blip r:embed="rId2"/>
          <a:stretch>
            <a:fillRect/>
          </a:stretch>
        </p:blipFill>
        <p:spPr>
          <a:xfrm>
            <a:off x="0" y="1699217"/>
            <a:ext cx="5645426" cy="3757737"/>
          </a:xfrm>
          <a:prstGeom prst="rect">
            <a:avLst/>
          </a:prstGeom>
        </p:spPr>
      </p:pic>
    </p:spTree>
    <p:extLst>
      <p:ext uri="{BB962C8B-B14F-4D97-AF65-F5344CB8AC3E}">
        <p14:creationId xmlns:p14="http://schemas.microsoft.com/office/powerpoint/2010/main" val="2840425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539299-9C86-9829-2FD9-9A9DF841A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89" y="1889096"/>
            <a:ext cx="5475211" cy="30798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prstGeom prst="rect">
            <a:avLst/>
          </a:prstGeom>
        </p:spPr>
        <p:txBody>
          <a:bodyPr>
            <a:normAutofit/>
          </a:bodyPr>
          <a:lstStyle/>
          <a:p>
            <a:r>
              <a:rPr lang="en-US" dirty="0">
                <a:latin typeface="Aptos" panose="020B0004020202020204" pitchFamily="34" charset="0"/>
              </a:rPr>
              <a:t>Finance for Insurance Leaders</a:t>
            </a:r>
          </a:p>
        </p:txBody>
      </p:sp>
      <p:sp>
        <p:nvSpPr>
          <p:cNvPr id="3" name="Content Placeholder 2"/>
          <p:cNvSpPr>
            <a:spLocks noGrp="1"/>
          </p:cNvSpPr>
          <p:nvPr>
            <p:ph idx="4294967295"/>
          </p:nvPr>
        </p:nvSpPr>
        <p:spPr>
          <a:xfrm>
            <a:off x="192741" y="1163655"/>
            <a:ext cx="6087067" cy="4530689"/>
          </a:xfrm>
          <a:prstGeom prst="rect">
            <a:avLst/>
          </a:prstGeom>
        </p:spPr>
        <p:txBody>
          <a:bodyPr/>
          <a:lstStyle/>
          <a:p>
            <a:pPr algn="ctr">
              <a:lnSpc>
                <a:spcPct val="100000"/>
              </a:lnSpc>
              <a:spcAft>
                <a:spcPts val="0"/>
              </a:spcAft>
            </a:pPr>
            <a:r>
              <a:rPr lang="en-US" sz="1800" b="1" dirty="0">
                <a:solidFill>
                  <a:srgbClr val="005F9F"/>
                </a:solidFill>
                <a:latin typeface="Aptos" panose="020B0004020202020204" pitchFamily="34" charset="0"/>
              </a:rPr>
              <a:t>A 2-Day, In-Person Program to Help Leaders </a:t>
            </a:r>
          </a:p>
          <a:p>
            <a:pPr algn="ctr">
              <a:lnSpc>
                <a:spcPct val="100000"/>
              </a:lnSpc>
              <a:spcAft>
                <a:spcPts val="0"/>
              </a:spcAft>
            </a:pPr>
            <a:r>
              <a:rPr lang="en-US" sz="1800" b="1" dirty="0">
                <a:solidFill>
                  <a:srgbClr val="005F9F"/>
                </a:solidFill>
                <a:latin typeface="Aptos" panose="020B0004020202020204" pitchFamily="34" charset="0"/>
              </a:rPr>
              <a:t>Master the Language of Numbers</a:t>
            </a:r>
          </a:p>
          <a:p>
            <a:pPr algn="ctr">
              <a:lnSpc>
                <a:spcPct val="100000"/>
              </a:lnSpc>
              <a:spcAft>
                <a:spcPts val="0"/>
              </a:spcAft>
            </a:pPr>
            <a:endParaRPr lang="en-US" sz="300" dirty="0">
              <a:latin typeface="Aptos" panose="020B0004020202020204" pitchFamily="34" charset="0"/>
            </a:endParaRPr>
          </a:p>
          <a:p>
            <a:pPr marL="342900" indent="-342900">
              <a:buClrTx/>
              <a:buSzPct val="100000"/>
              <a:buFont typeface="Arial" panose="020B0604020202020204" pitchFamily="34" charset="0"/>
              <a:buChar char="•"/>
            </a:pPr>
            <a:r>
              <a:rPr lang="en-US" sz="1800" dirty="0">
                <a:latin typeface="Aptos" panose="020B0004020202020204" pitchFamily="34" charset="0"/>
              </a:rPr>
              <a:t>Clarifies industry-specific financial concepts, strengthens financial acumen, and helps leaders apply them in their roles</a:t>
            </a:r>
          </a:p>
          <a:p>
            <a:pPr marL="342900" indent="-342900">
              <a:buClrTx/>
              <a:buSzPct val="100000"/>
              <a:buFont typeface="Arial" panose="020B0604020202020204" pitchFamily="34" charset="0"/>
              <a:buChar char="•"/>
            </a:pPr>
            <a:r>
              <a:rPr lang="en-US" sz="1800" dirty="0">
                <a:latin typeface="Aptos" panose="020B0004020202020204" pitchFamily="34" charset="0"/>
              </a:rPr>
              <a:t>Offers meaningful discussion with our dynamic instructor and groups of 10-25 leaders</a:t>
            </a:r>
            <a:endParaRPr lang="en-US" sz="1800" b="1" dirty="0">
              <a:solidFill>
                <a:srgbClr val="005F9F"/>
              </a:solidFill>
              <a:latin typeface="Aptos" panose="020B0004020202020204" pitchFamily="34" charset="0"/>
            </a:endParaRPr>
          </a:p>
          <a:p>
            <a:pPr>
              <a:lnSpc>
                <a:spcPct val="100000"/>
              </a:lnSpc>
              <a:spcAft>
                <a:spcPts val="0"/>
              </a:spcAft>
              <a:buClr>
                <a:srgbClr val="026EA0"/>
              </a:buClr>
            </a:pPr>
            <a:r>
              <a:rPr lang="en-US" sz="1800" b="1" dirty="0">
                <a:solidFill>
                  <a:srgbClr val="005F9F"/>
                </a:solidFill>
                <a:latin typeface="Aptos" panose="020B0004020202020204" pitchFamily="34" charset="0"/>
              </a:rPr>
              <a:t>Who Participates:</a:t>
            </a:r>
          </a:p>
          <a:p>
            <a:pPr marL="800091" marR="0" lvl="1"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Senior &amp; middle managers in non-financial business areas</a:t>
            </a:r>
          </a:p>
          <a:p>
            <a:pPr marL="800091" marR="0" lvl="1"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Leaders in Operations, IT, Marketing, HR, Distribution, and Products</a:t>
            </a:r>
          </a:p>
          <a:p>
            <a:pPr marL="800091" marR="0" lvl="1"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Top leaders who need stronger financial acumen to achieve next level</a:t>
            </a:r>
            <a:endParaRPr lang="en-US" sz="1800"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554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4B3F-F327-A67D-C5DA-8AE6CD2B7E8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614A6C9-700C-AB74-F3BE-56DF9D087843}"/>
              </a:ext>
            </a:extLst>
          </p:cNvPr>
          <p:cNvSpPr>
            <a:spLocks noGrp="1"/>
          </p:cNvSpPr>
          <p:nvPr>
            <p:ph type="title"/>
          </p:nvPr>
        </p:nvSpPr>
        <p:spPr>
          <a:xfrm>
            <a:off x="0" y="-28281"/>
            <a:ext cx="12191998" cy="890341"/>
          </a:xfrm>
        </p:spPr>
        <p:txBody>
          <a:bodyPr/>
          <a:lstStyle/>
          <a:p>
            <a:r>
              <a:rPr lang="en-US" dirty="0">
                <a:latin typeface="Aptos" panose="020B0004020202020204" pitchFamily="34" charset="0"/>
              </a:rPr>
              <a:t>Maximize Employee Potential. Build Additional Knowledge.</a:t>
            </a:r>
          </a:p>
        </p:txBody>
      </p:sp>
      <p:sp>
        <p:nvSpPr>
          <p:cNvPr id="15" name="Text Placeholder 1">
            <a:extLst>
              <a:ext uri="{FF2B5EF4-FFF2-40B4-BE49-F238E27FC236}">
                <a16:creationId xmlns:a16="http://schemas.microsoft.com/office/drawing/2014/main" id="{B971E8D2-BC77-8E12-86FA-285C06151ACA}"/>
              </a:ext>
            </a:extLst>
          </p:cNvPr>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260"/>
              </a:spcAft>
              <a:buClr>
                <a:srgbClr val="4298BE"/>
              </a:buClr>
              <a:buSzPct val="900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LIMRA Benefits Attitude Tracker 2022. </a:t>
            </a:r>
          </a:p>
        </p:txBody>
      </p:sp>
      <p:sp>
        <p:nvSpPr>
          <p:cNvPr id="11" name="Rectangle 10">
            <a:extLst>
              <a:ext uri="{FF2B5EF4-FFF2-40B4-BE49-F238E27FC236}">
                <a16:creationId xmlns:a16="http://schemas.microsoft.com/office/drawing/2014/main" id="{C3FABF0E-6C97-91F6-1FC1-373A942A735E}"/>
              </a:ext>
            </a:extLst>
          </p:cNvPr>
          <p:cNvSpPr/>
          <p:nvPr/>
        </p:nvSpPr>
        <p:spPr>
          <a:xfrm flipH="1">
            <a:off x="1156097" y="1457528"/>
            <a:ext cx="4879517" cy="3467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5D7F3F3-7481-A6FE-475E-C3FCDAF0362C}"/>
              </a:ext>
            </a:extLst>
          </p:cNvPr>
          <p:cNvSpPr/>
          <p:nvPr/>
        </p:nvSpPr>
        <p:spPr>
          <a:xfrm>
            <a:off x="1153419" y="1579529"/>
            <a:ext cx="4871236" cy="2867452"/>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tab pos="457200" algn="l"/>
              </a:tabLst>
              <a:defRPr/>
            </a:pPr>
            <a:r>
              <a:rPr kumimoji="0" lang="en-US" sz="2350" b="1" i="0" u="none" strike="noStrike" kern="1200" cap="none" spc="0" normalizeH="0" baseline="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rPr>
              <a:t>Talent Development is Top of Mind</a:t>
            </a:r>
          </a:p>
          <a:p>
            <a:pPr marL="227013" marR="0" lvl="0" indent="-227013" algn="l" defTabSz="914400" rtl="0" eaLnBrk="1" fontAlgn="auto" latinLnBrk="0" hangingPunct="1">
              <a:lnSpc>
                <a:spcPct val="100000"/>
              </a:lnSpc>
              <a:spcBef>
                <a:spcPts val="18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rPr>
              <a:t>Large employers anticipate nearly 40% of the core skills needed will be different by 2030.</a:t>
            </a:r>
            <a:r>
              <a:rPr kumimoji="0" lang="en-US" sz="1600" b="0" i="0" u="none" strike="noStrike" kern="1200" cap="none" spc="0" normalizeH="0" baseline="3000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rPr>
              <a:t>1</a:t>
            </a: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rPr>
              <a:t>91% of L&amp;D professionals agree continuous learning is more important than ever for career success.</a:t>
            </a:r>
            <a:r>
              <a:rPr kumimoji="0" lang="en-US" sz="1600" b="0" i="0" u="none" strike="noStrike" kern="1200" cap="none" spc="0" normalizeH="0" baseline="3000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rPr>
              <a:t> 2</a:t>
            </a:r>
            <a:endParaRPr kumimoji="0" lang="en-US" sz="1600" b="0" i="0" u="none" strike="noStrike" kern="1200" cap="none" spc="0" normalizeH="0" baseline="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endParaRP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rPr>
              <a:t>“Progress toward career goals” is the #1 reason employees spend time learning.</a:t>
            </a:r>
            <a:r>
              <a:rPr kumimoji="0" lang="en-US" sz="1600" b="0" i="0" u="none" strike="noStrike" kern="1200" cap="none" spc="0" normalizeH="0" baseline="30000" noProof="0" dirty="0">
                <a:ln>
                  <a:noFill/>
                </a:ln>
                <a:solidFill>
                  <a:schemeClr val="bg1"/>
                </a:solidFill>
                <a:effectLst/>
                <a:uLnTx/>
                <a:uFillTx/>
                <a:latin typeface="Aptos" panose="020B0004020202020204" pitchFamily="34" charset="0"/>
                <a:ea typeface="MS PGothic" panose="020B0600070205080204" pitchFamily="34" charset="-128"/>
                <a:cs typeface="Times New Roman" panose="02020603050405020304" pitchFamily="18" charset="0"/>
              </a:rPr>
              <a:t>2</a:t>
            </a:r>
          </a:p>
        </p:txBody>
      </p:sp>
      <p:sp>
        <p:nvSpPr>
          <p:cNvPr id="17" name="Rectangle 16">
            <a:extLst>
              <a:ext uri="{FF2B5EF4-FFF2-40B4-BE49-F238E27FC236}">
                <a16:creationId xmlns:a16="http://schemas.microsoft.com/office/drawing/2014/main" id="{8A2554AE-2910-0FEA-F335-01215BE18FBC}"/>
              </a:ext>
            </a:extLst>
          </p:cNvPr>
          <p:cNvSpPr/>
          <p:nvPr/>
        </p:nvSpPr>
        <p:spPr>
          <a:xfrm>
            <a:off x="6068163" y="1452753"/>
            <a:ext cx="4882896" cy="3472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Isosceles Triangle 17">
            <a:extLst>
              <a:ext uri="{FF2B5EF4-FFF2-40B4-BE49-F238E27FC236}">
                <a16:creationId xmlns:a16="http://schemas.microsoft.com/office/drawing/2014/main" id="{C06C288C-D3FA-1F3C-B7ED-A53F619F2F44}"/>
              </a:ext>
            </a:extLst>
          </p:cNvPr>
          <p:cNvSpPr/>
          <p:nvPr/>
        </p:nvSpPr>
        <p:spPr>
          <a:xfrm rot="5400000">
            <a:off x="9639677" y="2913213"/>
            <a:ext cx="3472312" cy="60795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4ED5EEE7-16B3-7B68-EBB2-C7720888F548}"/>
              </a:ext>
            </a:extLst>
          </p:cNvPr>
          <p:cNvSpPr/>
          <p:nvPr/>
        </p:nvSpPr>
        <p:spPr>
          <a:xfrm>
            <a:off x="6204912" y="1562822"/>
            <a:ext cx="4778696" cy="3252172"/>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tab pos="457200" algn="l"/>
              </a:tabLst>
              <a:defRPr/>
            </a:pPr>
            <a:r>
              <a:rPr kumimoji="0" lang="en-US" sz="2350" b="1"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rPr>
              <a:t>Elevate Your Advantage</a:t>
            </a:r>
            <a:endParaRPr kumimoji="0" lang="en-US" sz="2350" b="0" i="0" u="none" strike="noStrike" kern="1200" cap="none" spc="0" normalizeH="0" baseline="0" noProof="0" dirty="0">
              <a:ln>
                <a:noFill/>
              </a:ln>
              <a:effectLst/>
              <a:uLnTx/>
              <a:uFillTx/>
              <a:latin typeface="Aptos" panose="020B0004020202020204" pitchFamily="34" charset="0"/>
              <a:ea typeface="+mn-ea"/>
              <a:cs typeface="+mn-cs"/>
            </a:endParaRPr>
          </a:p>
          <a:p>
            <a:pPr marL="227013" marR="0" lvl="0" indent="-227013" algn="l" defTabSz="914400" rtl="0" eaLnBrk="1" fontAlgn="auto" latinLnBrk="0" hangingPunct="1">
              <a:lnSpc>
                <a:spcPct val="100000"/>
              </a:lnSpc>
              <a:spcBef>
                <a:spcPts val="18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rPr>
              <a:t>5,500 </a:t>
            </a:r>
            <a:r>
              <a:rPr lang="en-US" sz="1600" dirty="0">
                <a:latin typeface="Aptos" panose="020B0004020202020204" pitchFamily="34" charset="0"/>
                <a:ea typeface="MS PGothic" panose="020B0600070205080204" pitchFamily="34" charset="-128"/>
                <a:cs typeface="Times New Roman" panose="02020603050405020304" pitchFamily="18" charset="0"/>
              </a:rPr>
              <a:t>industry professionals </a:t>
            </a:r>
            <a:r>
              <a:rPr kumimoji="0" lang="en-US" sz="1600" b="0"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rPr>
              <a:t>have completed 38,000 Industry Advantage courses.</a:t>
            </a:r>
            <a:r>
              <a:rPr kumimoji="0" lang="en-US" sz="1600" b="0" i="0" u="none" strike="noStrike" kern="1200" cap="none" spc="0" normalizeH="0" baseline="3000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rPr>
              <a:t> 3</a:t>
            </a:r>
            <a:endParaRPr kumimoji="0" lang="en-US" sz="1600" b="0"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endParaRPr>
          </a:p>
          <a:p>
            <a:pPr marL="227013" marR="0" lvl="0" indent="-227013" algn="l" defTabSz="914400" rtl="0" eaLnBrk="1" fontAlgn="auto" latinLnBrk="0" hangingPunct="1">
              <a:lnSpc>
                <a:spcPct val="100000"/>
              </a:lnSpc>
              <a:spcBef>
                <a:spcPts val="1800"/>
              </a:spcBef>
              <a:spcAft>
                <a:spcPts val="1200"/>
              </a:spcAft>
              <a:buClrTx/>
              <a:buSzTx/>
              <a:buFont typeface="Symbol" panose="05050102010706020507" pitchFamily="18" charset="2"/>
              <a:buChar char=""/>
              <a:tabLst>
                <a:tab pos="457200" algn="l"/>
              </a:tabLst>
              <a:defRPr/>
            </a:pPr>
            <a:r>
              <a:rPr kumimoji="0" lang="en-US" sz="1600" b="0"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rPr>
              <a:t>100% of Industry Advantage liaisons are satisfied with their experience with the program.</a:t>
            </a:r>
            <a:r>
              <a:rPr lang="en-US" sz="1600" baseline="30000" dirty="0">
                <a:latin typeface="Aptos" panose="020B0004020202020204" pitchFamily="34" charset="0"/>
                <a:ea typeface="MS PGothic" panose="020B0600070205080204" pitchFamily="34" charset="-128"/>
                <a:cs typeface="Times New Roman" panose="02020603050405020304" pitchFamily="18" charset="0"/>
              </a:rPr>
              <a:t>3</a:t>
            </a:r>
            <a:endParaRPr kumimoji="0" lang="en-US" sz="1600" b="0"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endParaRP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r>
              <a:rPr lang="en-US" sz="1600" dirty="0">
                <a:latin typeface="Aptos" panose="020B0004020202020204" pitchFamily="34" charset="0"/>
                <a:ea typeface="MS PGothic" panose="020B0600070205080204" pitchFamily="34" charset="-128"/>
                <a:cs typeface="Times New Roman" panose="02020603050405020304" pitchFamily="18" charset="0"/>
              </a:rPr>
              <a:t>10</a:t>
            </a:r>
            <a:r>
              <a:rPr kumimoji="0" lang="en-US" sz="1600" b="0"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rPr>
              <a:t>0% of liaisons are satisfied with the Industry Advantage course library.</a:t>
            </a:r>
            <a:r>
              <a:rPr kumimoji="0" lang="en-US" sz="1600" b="0" i="0" u="none" strike="noStrike" kern="1200" cap="none" spc="0" normalizeH="0" baseline="3000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rPr>
              <a:t> 3</a:t>
            </a:r>
            <a:endParaRPr kumimoji="0" lang="en-US" sz="1600" b="0" i="0" u="none" strike="noStrike" kern="1200" cap="none" spc="0" normalizeH="0" baseline="0" noProof="0" dirty="0">
              <a:ln>
                <a:noFill/>
              </a:ln>
              <a:effectLst/>
              <a:uLnTx/>
              <a:uFillTx/>
              <a:latin typeface="Aptos" panose="020B0004020202020204" pitchFamily="34" charset="0"/>
              <a:ea typeface="MS PGothic" panose="020B0600070205080204" pitchFamily="34" charset="-128"/>
              <a:cs typeface="Times New Roman" panose="02020603050405020304" pitchFamily="18" charset="0"/>
            </a:endParaRPr>
          </a:p>
          <a:p>
            <a:pPr marL="227013" marR="0" lvl="0" indent="-227013" algn="l" defTabSz="914400" rtl="0" eaLnBrk="1" fontAlgn="auto" latinLnBrk="0" hangingPunct="1">
              <a:lnSpc>
                <a:spcPct val="100000"/>
              </a:lnSpc>
              <a:spcBef>
                <a:spcPts val="600"/>
              </a:spcBef>
              <a:spcAft>
                <a:spcPts val="1200"/>
              </a:spcAft>
              <a:buClrTx/>
              <a:buSzTx/>
              <a:buFont typeface="Symbol" panose="05050102010706020507" pitchFamily="18" charset="2"/>
              <a:buChar char=""/>
              <a:tabLst>
                <a:tab pos="457200" algn="l"/>
              </a:tabLst>
              <a:defRPr/>
            </a:pP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S PGothic" panose="020B0600070205080204" pitchFamily="34" charset="-128"/>
              <a:cs typeface="Times New Roman" panose="02020603050405020304" pitchFamily="18" charset="0"/>
            </a:endParaRPr>
          </a:p>
        </p:txBody>
      </p:sp>
      <p:sp>
        <p:nvSpPr>
          <p:cNvPr id="20" name="Isosceles Triangle 19">
            <a:extLst>
              <a:ext uri="{FF2B5EF4-FFF2-40B4-BE49-F238E27FC236}">
                <a16:creationId xmlns:a16="http://schemas.microsoft.com/office/drawing/2014/main" id="{FE2AFE7B-8458-362D-C117-906B60848C42}"/>
              </a:ext>
            </a:extLst>
          </p:cNvPr>
          <p:cNvSpPr/>
          <p:nvPr/>
        </p:nvSpPr>
        <p:spPr>
          <a:xfrm rot="16200000" flipH="1">
            <a:off x="-966484" y="2884932"/>
            <a:ext cx="3472311" cy="60795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6720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4C98-2959-3ECD-BAEB-83F50E21EC89}"/>
              </a:ext>
            </a:extLst>
          </p:cNvPr>
          <p:cNvSpPr>
            <a:spLocks noGrp="1"/>
          </p:cNvSpPr>
          <p:nvPr>
            <p:ph type="title"/>
          </p:nvPr>
        </p:nvSpPr>
        <p:spPr/>
        <p:txBody>
          <a:bodyPr/>
          <a:lstStyle/>
          <a:p>
            <a:r>
              <a:rPr lang="en-US" dirty="0">
                <a:latin typeface="Aptos" panose="020B0004020202020204" pitchFamily="34" charset="0"/>
              </a:rPr>
              <a:t>Industry Advantage </a:t>
            </a:r>
          </a:p>
        </p:txBody>
      </p:sp>
      <p:sp>
        <p:nvSpPr>
          <p:cNvPr id="4" name="Rectangle 3">
            <a:extLst>
              <a:ext uri="{FF2B5EF4-FFF2-40B4-BE49-F238E27FC236}">
                <a16:creationId xmlns:a16="http://schemas.microsoft.com/office/drawing/2014/main" id="{E6B349D7-4FC9-AD01-C8B9-08980B5CA64D}"/>
              </a:ext>
            </a:extLst>
          </p:cNvPr>
          <p:cNvSpPr/>
          <p:nvPr/>
        </p:nvSpPr>
        <p:spPr>
          <a:xfrm>
            <a:off x="346271" y="949018"/>
            <a:ext cx="1111468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4C9D"/>
                </a:solidFill>
                <a:effectLst/>
                <a:uLnTx/>
                <a:uFillTx/>
                <a:latin typeface="Aptos" panose="020B0004020202020204" pitchFamily="34" charset="0"/>
                <a:ea typeface="+mn-ea"/>
                <a:cs typeface="+mn-cs"/>
              </a:rPr>
              <a:t>Award-winning subscription program featuring unlimited access to a deep library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4C9D"/>
                </a:solidFill>
                <a:effectLst/>
                <a:uLnTx/>
                <a:uFillTx/>
                <a:latin typeface="Aptos" panose="020B0004020202020204" pitchFamily="34" charset="0"/>
                <a:ea typeface="+mn-ea"/>
                <a:cs typeface="+mn-cs"/>
              </a:rPr>
              <a:t>of short, industry-specific content on foundational, emerging, and trending topics</a:t>
            </a:r>
          </a:p>
        </p:txBody>
      </p:sp>
      <p:pic>
        <p:nvPicPr>
          <p:cNvPr id="5" name="Picture 4" descr="Picture">
            <a:extLst>
              <a:ext uri="{FF2B5EF4-FFF2-40B4-BE49-F238E27FC236}">
                <a16:creationId xmlns:a16="http://schemas.microsoft.com/office/drawing/2014/main" id="{F2116AE2-CC9D-5B34-2F53-69A2DE114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8776" y="2565347"/>
            <a:ext cx="128971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icture">
            <a:extLst>
              <a:ext uri="{FF2B5EF4-FFF2-40B4-BE49-F238E27FC236}">
                <a16:creationId xmlns:a16="http://schemas.microsoft.com/office/drawing/2014/main" id="{88D2B3DC-0343-C374-A51D-D744C149C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815" y="2565347"/>
            <a:ext cx="138504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icture">
            <a:extLst>
              <a:ext uri="{FF2B5EF4-FFF2-40B4-BE49-F238E27FC236}">
                <a16:creationId xmlns:a16="http://schemas.microsoft.com/office/drawing/2014/main" id="{9A6A6177-A2F6-5720-47E7-430B5082B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520" y="2565347"/>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E1E95E8-99F5-CB1F-9A03-039F41283BFB}"/>
              </a:ext>
            </a:extLst>
          </p:cNvPr>
          <p:cNvSpPr txBox="1"/>
          <p:nvPr/>
        </p:nvSpPr>
        <p:spPr>
          <a:xfrm>
            <a:off x="346271" y="4085461"/>
            <a:ext cx="2934139" cy="646331"/>
          </a:xfrm>
          <a:prstGeom prst="rect">
            <a:avLst/>
          </a:prstGeom>
          <a:noFill/>
        </p:spPr>
        <p:txBody>
          <a:bodyPr wrap="square" rtlCol="0">
            <a:spAutoFit/>
          </a:bodyPr>
          <a:lstStyle/>
          <a:p>
            <a:pPr algn="ctr"/>
            <a:r>
              <a:rPr lang="en-US" b="1" dirty="0"/>
              <a:t>Build a Foundation &amp; </a:t>
            </a:r>
          </a:p>
          <a:p>
            <a:pPr algn="ctr"/>
            <a:r>
              <a:rPr lang="en-US" b="1" dirty="0"/>
              <a:t>Stay Current</a:t>
            </a:r>
          </a:p>
        </p:txBody>
      </p:sp>
      <p:sp>
        <p:nvSpPr>
          <p:cNvPr id="9" name="TextBox 8">
            <a:extLst>
              <a:ext uri="{FF2B5EF4-FFF2-40B4-BE49-F238E27FC236}">
                <a16:creationId xmlns:a16="http://schemas.microsoft.com/office/drawing/2014/main" id="{B624DC81-E1B8-82F4-C20E-1BCF0968EE10}"/>
              </a:ext>
            </a:extLst>
          </p:cNvPr>
          <p:cNvSpPr txBox="1"/>
          <p:nvPr/>
        </p:nvSpPr>
        <p:spPr>
          <a:xfrm>
            <a:off x="4514411" y="4223960"/>
            <a:ext cx="2934139" cy="369332"/>
          </a:xfrm>
          <a:prstGeom prst="rect">
            <a:avLst/>
          </a:prstGeom>
          <a:noFill/>
        </p:spPr>
        <p:txBody>
          <a:bodyPr wrap="square" rtlCol="0">
            <a:spAutoFit/>
          </a:bodyPr>
          <a:lstStyle/>
          <a:p>
            <a:pPr algn="ctr"/>
            <a:r>
              <a:rPr lang="en-US" b="1" dirty="0"/>
              <a:t>Personalized Learning </a:t>
            </a:r>
          </a:p>
        </p:txBody>
      </p:sp>
      <p:sp>
        <p:nvSpPr>
          <p:cNvPr id="10" name="TextBox 9">
            <a:extLst>
              <a:ext uri="{FF2B5EF4-FFF2-40B4-BE49-F238E27FC236}">
                <a16:creationId xmlns:a16="http://schemas.microsoft.com/office/drawing/2014/main" id="{6AEF006E-B9C4-B0DC-CF8D-009D6B27468D}"/>
              </a:ext>
            </a:extLst>
          </p:cNvPr>
          <p:cNvSpPr txBox="1"/>
          <p:nvPr/>
        </p:nvSpPr>
        <p:spPr>
          <a:xfrm>
            <a:off x="8682551" y="4223960"/>
            <a:ext cx="2934139" cy="369332"/>
          </a:xfrm>
          <a:prstGeom prst="rect">
            <a:avLst/>
          </a:prstGeom>
          <a:noFill/>
        </p:spPr>
        <p:txBody>
          <a:bodyPr wrap="square" rtlCol="0">
            <a:spAutoFit/>
          </a:bodyPr>
          <a:lstStyle/>
          <a:p>
            <a:pPr algn="ctr"/>
            <a:r>
              <a:rPr lang="en-US" b="1" dirty="0"/>
              <a:t>Simple to Administer</a:t>
            </a:r>
          </a:p>
        </p:txBody>
      </p:sp>
    </p:spTree>
    <p:extLst>
      <p:ext uri="{BB962C8B-B14F-4D97-AF65-F5344CB8AC3E}">
        <p14:creationId xmlns:p14="http://schemas.microsoft.com/office/powerpoint/2010/main" val="2117242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57FFE7-8682-996C-CE89-1C046FE32614}"/>
              </a:ext>
            </a:extLst>
          </p:cNvPr>
          <p:cNvSpPr>
            <a:spLocks noGrp="1"/>
          </p:cNvSpPr>
          <p:nvPr>
            <p:ph type="title"/>
          </p:nvPr>
        </p:nvSpPr>
        <p:spPr/>
        <p:txBody>
          <a:bodyPr/>
          <a:lstStyle/>
          <a:p>
            <a:r>
              <a:rPr lang="en-US" dirty="0">
                <a:latin typeface="Aptos" panose="020B0004020202020204" pitchFamily="34" charset="0"/>
              </a:rPr>
              <a:t>Sample Content: Over 230 Courses &amp; Growing!</a:t>
            </a:r>
          </a:p>
        </p:txBody>
      </p:sp>
      <p:pic>
        <p:nvPicPr>
          <p:cNvPr id="8" name="Picture 4" descr="Picture">
            <a:extLst>
              <a:ext uri="{FF2B5EF4-FFF2-40B4-BE49-F238E27FC236}">
                <a16:creationId xmlns:a16="http://schemas.microsoft.com/office/drawing/2014/main" id="{DE569535-5E2A-EC53-EE62-D21469798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57" y="1196096"/>
            <a:ext cx="9810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8B1D04B6-D605-F5F5-8248-ACDC694AC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59" y="3078738"/>
            <a:ext cx="1134244" cy="1134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D5A8127-78A8-262F-6194-8D5490A8B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357" y="4952019"/>
            <a:ext cx="1089662" cy="9595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58359FD-9375-AF9F-9464-3B7CDA936E60}"/>
              </a:ext>
            </a:extLst>
          </p:cNvPr>
          <p:cNvSpPr txBox="1"/>
          <p:nvPr/>
        </p:nvSpPr>
        <p:spPr>
          <a:xfrm>
            <a:off x="151753" y="2253639"/>
            <a:ext cx="24268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t>Foundational Topics</a:t>
            </a:r>
          </a:p>
        </p:txBody>
      </p:sp>
      <p:sp>
        <p:nvSpPr>
          <p:cNvPr id="13" name="TextBox 12">
            <a:extLst>
              <a:ext uri="{FF2B5EF4-FFF2-40B4-BE49-F238E27FC236}">
                <a16:creationId xmlns:a16="http://schemas.microsoft.com/office/drawing/2014/main" id="{C03D635A-0FC3-5422-FDDE-039B96FA3EF2}"/>
              </a:ext>
            </a:extLst>
          </p:cNvPr>
          <p:cNvSpPr txBox="1"/>
          <p:nvPr/>
        </p:nvSpPr>
        <p:spPr>
          <a:xfrm>
            <a:off x="97459" y="4269851"/>
            <a:ext cx="24268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t>Deeper Dives</a:t>
            </a:r>
          </a:p>
        </p:txBody>
      </p:sp>
      <p:sp>
        <p:nvSpPr>
          <p:cNvPr id="14" name="TextBox 13">
            <a:extLst>
              <a:ext uri="{FF2B5EF4-FFF2-40B4-BE49-F238E27FC236}">
                <a16:creationId xmlns:a16="http://schemas.microsoft.com/office/drawing/2014/main" id="{95D39246-27F7-8329-1D67-409C4AB1B6E6}"/>
              </a:ext>
            </a:extLst>
          </p:cNvPr>
          <p:cNvSpPr txBox="1"/>
          <p:nvPr/>
        </p:nvSpPr>
        <p:spPr>
          <a:xfrm>
            <a:off x="151753" y="5916731"/>
            <a:ext cx="24268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4C9D"/>
                </a:solidFill>
                <a:effectLst/>
                <a:uLnTx/>
                <a:uFillTx/>
                <a:latin typeface="Aptos" panose="020B0004020202020204" pitchFamily="34" charset="0"/>
                <a:ea typeface="+mn-ea"/>
                <a:cs typeface="+mn-cs"/>
              </a:rPr>
              <a:t>Current Trends</a:t>
            </a:r>
          </a:p>
        </p:txBody>
      </p:sp>
      <p:sp>
        <p:nvSpPr>
          <p:cNvPr id="16" name="TextBox 15">
            <a:extLst>
              <a:ext uri="{FF2B5EF4-FFF2-40B4-BE49-F238E27FC236}">
                <a16:creationId xmlns:a16="http://schemas.microsoft.com/office/drawing/2014/main" id="{862196FC-5EA6-D638-19A0-2CF36C7AD59E}"/>
              </a:ext>
            </a:extLst>
          </p:cNvPr>
          <p:cNvSpPr txBox="1"/>
          <p:nvPr/>
        </p:nvSpPr>
        <p:spPr>
          <a:xfrm>
            <a:off x="2524328" y="1407067"/>
            <a:ext cx="6100916" cy="11285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6">
                  <a:extLst>
                    <a:ext uri="{A12FA001-AC4F-418D-AE19-62706E023703}">
                      <ahyp:hlinkClr xmlns:ahyp="http://schemas.microsoft.com/office/drawing/2018/hyperlinkcolor" val="tx"/>
                    </a:ext>
                  </a:extLst>
                </a:hlinkClick>
              </a:rPr>
              <a:t>The Purpose of Life Insurance</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7">
                  <a:extLst>
                    <a:ext uri="{A12FA001-AC4F-418D-AE19-62706E023703}">
                      <ahyp:hlinkClr xmlns:ahyp="http://schemas.microsoft.com/office/drawing/2018/hyperlinkcolor" val="tx"/>
                    </a:ext>
                  </a:extLst>
                </a:hlinkClick>
              </a:rPr>
              <a:t>Risk Management Basics</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8">
                  <a:extLst>
                    <a:ext uri="{A12FA001-AC4F-418D-AE19-62706E023703}">
                      <ahyp:hlinkClr xmlns:ahyp="http://schemas.microsoft.com/office/drawing/2018/hyperlinkcolor" val="tx"/>
                    </a:ext>
                  </a:extLst>
                </a:hlinkClick>
              </a:rPr>
              <a:t>Overview of the New Business Process</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p:txBody>
      </p:sp>
      <p:sp>
        <p:nvSpPr>
          <p:cNvPr id="18" name="TextBox 17">
            <a:extLst>
              <a:ext uri="{FF2B5EF4-FFF2-40B4-BE49-F238E27FC236}">
                <a16:creationId xmlns:a16="http://schemas.microsoft.com/office/drawing/2014/main" id="{73C5DE2B-0EBF-566E-B544-B998FABA4533}"/>
              </a:ext>
            </a:extLst>
          </p:cNvPr>
          <p:cNvSpPr txBox="1"/>
          <p:nvPr/>
        </p:nvSpPr>
        <p:spPr>
          <a:xfrm>
            <a:off x="2524328" y="3202234"/>
            <a:ext cx="6100916" cy="11285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9">
                  <a:extLst>
                    <a:ext uri="{A12FA001-AC4F-418D-AE19-62706E023703}">
                      <ahyp:hlinkClr xmlns:ahyp="http://schemas.microsoft.com/office/drawing/2018/hyperlinkcolor" val="tx"/>
                    </a:ext>
                  </a:extLst>
                </a:hlinkClick>
              </a:rPr>
              <a:t>403(b) Retirement Plans</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Late Enrollees and Renewal Underwriting</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Financial Literacy and Wellness</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p:txBody>
      </p:sp>
      <p:sp>
        <p:nvSpPr>
          <p:cNvPr id="20" name="TextBox 19">
            <a:extLst>
              <a:ext uri="{FF2B5EF4-FFF2-40B4-BE49-F238E27FC236}">
                <a16:creationId xmlns:a16="http://schemas.microsoft.com/office/drawing/2014/main" id="{170C81A3-17F0-FAD6-1B34-A52F2FB93518}"/>
              </a:ext>
            </a:extLst>
          </p:cNvPr>
          <p:cNvSpPr txBox="1"/>
          <p:nvPr/>
        </p:nvSpPr>
        <p:spPr>
          <a:xfrm>
            <a:off x="2524328" y="4956421"/>
            <a:ext cx="6100916" cy="11285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lang="en-US" dirty="0">
                <a:solidFill>
                  <a:schemeClr val="tx2"/>
                </a:solidFill>
                <a:latin typeface="Aptos" panose="020B0004020202020204" pitchFamily="34" charset="0"/>
                <a:hlinkClick r:id="rId12">
                  <a:extLst>
                    <a:ext uri="{A12FA001-AC4F-418D-AE19-62706E023703}">
                      <ahyp:hlinkClr xmlns:ahyp="http://schemas.microsoft.com/office/drawing/2018/hyperlinkcolor" val="tx"/>
                    </a:ext>
                  </a:extLst>
                </a:hlinkClick>
              </a:rPr>
              <a:t>AI Basics: Intro to AI for Life Insurance Professionals</a:t>
            </a:r>
            <a:endParaRPr lang="en-US" dirty="0">
              <a:solidFill>
                <a:schemeClr val="tx2"/>
              </a:solidFill>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13">
                  <a:extLst>
                    <a:ext uri="{A12FA001-AC4F-418D-AE19-62706E023703}">
                      <ahyp:hlinkClr xmlns:ahyp="http://schemas.microsoft.com/office/drawing/2018/hyperlinkcolor" val="tx"/>
                    </a:ext>
                  </a:extLst>
                </a:hlinkClick>
              </a:rPr>
              <a:t>Combatting Elder Financial Exploitation</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800"/>
              </a:spcAft>
              <a:buClr>
                <a:srgbClr val="231F20"/>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Underwriting Transgender Individuals</a:t>
            </a:r>
            <a:endParaRPr kumimoji="0" lang="en-US" sz="1800" b="0" i="0" u="none" strike="noStrike" kern="1200" cap="none" spc="0" normalizeH="0" baseline="0" noProof="0" dirty="0">
              <a:ln>
                <a:noFill/>
              </a:ln>
              <a:solidFill>
                <a:schemeClr val="tx2"/>
              </a:solidFill>
              <a:effectLst/>
              <a:uLnTx/>
              <a:uFillTx/>
              <a:latin typeface="Aptos" panose="020B0004020202020204" pitchFamily="34" charset="0"/>
              <a:ea typeface="+mn-ea"/>
              <a:cs typeface="+mn-cs"/>
            </a:endParaRPr>
          </a:p>
        </p:txBody>
      </p:sp>
      <p:pic>
        <p:nvPicPr>
          <p:cNvPr id="25" name="Picture 24" descr="A person and person looking at a tablet&#10;&#10;Description automatically generated">
            <a:extLst>
              <a:ext uri="{FF2B5EF4-FFF2-40B4-BE49-F238E27FC236}">
                <a16:creationId xmlns:a16="http://schemas.microsoft.com/office/drawing/2014/main" id="{BB8866B1-1E88-7BDC-B932-7AF4D7ED93D7}"/>
              </a:ext>
            </a:extLst>
          </p:cNvPr>
          <p:cNvPicPr>
            <a:picLocks noChangeAspect="1"/>
          </p:cNvPicPr>
          <p:nvPr/>
        </p:nvPicPr>
        <p:blipFill rotWithShape="1">
          <a:blip r:embed="rId15"/>
          <a:srcRect l="21987" r="20561"/>
          <a:stretch/>
        </p:blipFill>
        <p:spPr>
          <a:xfrm>
            <a:off x="8288571" y="1509817"/>
            <a:ext cx="3920362" cy="3838365"/>
          </a:xfrm>
          <a:prstGeom prst="rect">
            <a:avLst/>
          </a:prstGeom>
        </p:spPr>
      </p:pic>
    </p:spTree>
    <p:extLst>
      <p:ext uri="{BB962C8B-B14F-4D97-AF65-F5344CB8AC3E}">
        <p14:creationId xmlns:p14="http://schemas.microsoft.com/office/powerpoint/2010/main" val="2604741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9B9E-2441-5BF3-FA57-343641D4A97B}"/>
              </a:ext>
            </a:extLst>
          </p:cNvPr>
          <p:cNvSpPr>
            <a:spLocks noGrp="1"/>
          </p:cNvSpPr>
          <p:nvPr>
            <p:ph type="title"/>
          </p:nvPr>
        </p:nvSpPr>
        <p:spPr/>
        <p:txBody>
          <a:bodyPr/>
          <a:lstStyle/>
          <a:p>
            <a:r>
              <a:rPr lang="en-US" dirty="0">
                <a:latin typeface="Aptos" panose="020B0004020202020204" pitchFamily="34" charset="0"/>
              </a:rPr>
              <a:t>Learning Paths Support Employee Knowledge</a:t>
            </a:r>
          </a:p>
        </p:txBody>
      </p:sp>
      <p:sp>
        <p:nvSpPr>
          <p:cNvPr id="14" name="TextBox 13">
            <a:extLst>
              <a:ext uri="{FF2B5EF4-FFF2-40B4-BE49-F238E27FC236}">
                <a16:creationId xmlns:a16="http://schemas.microsoft.com/office/drawing/2014/main" id="{4BB72599-8130-DFF8-B81D-40734830AF49}"/>
              </a:ext>
            </a:extLst>
          </p:cNvPr>
          <p:cNvSpPr txBox="1"/>
          <p:nvPr/>
        </p:nvSpPr>
        <p:spPr>
          <a:xfrm>
            <a:off x="234176" y="4020125"/>
            <a:ext cx="3404942" cy="1169551"/>
          </a:xfrm>
          <a:prstGeom prst="rect">
            <a:avLst/>
          </a:prstGeom>
          <a:solidFill>
            <a:schemeClr val="tx2"/>
          </a:solidFill>
        </p:spPr>
        <p:txBody>
          <a:bodyPr wrap="square" rtlCol="0">
            <a:spAutoFit/>
          </a:bodyPr>
          <a:lstStyle/>
          <a:p>
            <a:pPr algn="ctr"/>
            <a:endParaRPr lang="en-US" sz="800" dirty="0">
              <a:solidFill>
                <a:schemeClr val="bg1"/>
              </a:solidFill>
              <a:latin typeface="Aptos" panose="020B0004020202020204" pitchFamily="34" charset="0"/>
            </a:endParaRPr>
          </a:p>
          <a:p>
            <a:pPr algn="ctr"/>
            <a:r>
              <a:rPr lang="en-US" dirty="0">
                <a:solidFill>
                  <a:schemeClr val="bg1"/>
                </a:solidFill>
                <a:latin typeface="Aptos" panose="020B0004020202020204" pitchFamily="34" charset="0"/>
              </a:rPr>
              <a:t>Recommend company leaders assign learning paths to team members and employees</a:t>
            </a:r>
          </a:p>
          <a:p>
            <a:pPr algn="ctr"/>
            <a:endParaRPr lang="en-US" sz="800" dirty="0">
              <a:solidFill>
                <a:schemeClr val="bg1"/>
              </a:solidFill>
              <a:latin typeface="Aptos" panose="020B0004020202020204" pitchFamily="34" charset="0"/>
            </a:endParaRPr>
          </a:p>
        </p:txBody>
      </p:sp>
      <p:sp>
        <p:nvSpPr>
          <p:cNvPr id="16" name="TextBox 15">
            <a:extLst>
              <a:ext uri="{FF2B5EF4-FFF2-40B4-BE49-F238E27FC236}">
                <a16:creationId xmlns:a16="http://schemas.microsoft.com/office/drawing/2014/main" id="{EAE6E4AB-8EEC-6F58-68E8-7EB8B9D0DF1E}"/>
              </a:ext>
            </a:extLst>
          </p:cNvPr>
          <p:cNvSpPr txBox="1"/>
          <p:nvPr/>
        </p:nvSpPr>
        <p:spPr>
          <a:xfrm>
            <a:off x="4370935" y="4020125"/>
            <a:ext cx="3401568" cy="1169551"/>
          </a:xfrm>
          <a:prstGeom prst="rect">
            <a:avLst/>
          </a:prstGeom>
          <a:solidFill>
            <a:schemeClr val="tx2"/>
          </a:solidFill>
        </p:spPr>
        <p:txBody>
          <a:bodyPr wrap="square" rtlCol="0">
            <a:spAutoFit/>
          </a:bodyPr>
          <a:lstStyle/>
          <a:p>
            <a:pPr algn="ctr"/>
            <a:endParaRPr lang="en-US" sz="800" dirty="0">
              <a:solidFill>
                <a:schemeClr val="bg1"/>
              </a:solidFill>
              <a:latin typeface="Aptos" panose="020B0004020202020204" pitchFamily="34" charset="0"/>
            </a:endParaRPr>
          </a:p>
          <a:p>
            <a:pPr algn="ctr"/>
            <a:r>
              <a:rPr lang="en-US" dirty="0">
                <a:solidFill>
                  <a:schemeClr val="bg1"/>
                </a:solidFill>
                <a:latin typeface="Aptos" panose="020B0004020202020204" pitchFamily="34" charset="0"/>
              </a:rPr>
              <a:t>Use for Human Resources, Technology, and Compliance annual training</a:t>
            </a:r>
          </a:p>
          <a:p>
            <a:pPr algn="ctr"/>
            <a:endParaRPr lang="en-US" sz="800" dirty="0">
              <a:solidFill>
                <a:schemeClr val="bg1"/>
              </a:solidFill>
              <a:latin typeface="Aptos" panose="020B0004020202020204" pitchFamily="34" charset="0"/>
            </a:endParaRPr>
          </a:p>
        </p:txBody>
      </p:sp>
      <p:sp>
        <p:nvSpPr>
          <p:cNvPr id="15" name="Oval 14">
            <a:extLst>
              <a:ext uri="{FF2B5EF4-FFF2-40B4-BE49-F238E27FC236}">
                <a16:creationId xmlns:a16="http://schemas.microsoft.com/office/drawing/2014/main" id="{D8CD3D6B-3737-61EF-E4EA-DF8A480261B4}"/>
              </a:ext>
            </a:extLst>
          </p:cNvPr>
          <p:cNvSpPr/>
          <p:nvPr/>
        </p:nvSpPr>
        <p:spPr>
          <a:xfrm>
            <a:off x="5309278" y="2434778"/>
            <a:ext cx="1280160" cy="1280160"/>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7A2847DB-7F51-B75E-7DC6-7B1FAEF9523C}"/>
              </a:ext>
            </a:extLst>
          </p:cNvPr>
          <p:cNvGrpSpPr/>
          <p:nvPr/>
        </p:nvGrpSpPr>
        <p:grpSpPr>
          <a:xfrm>
            <a:off x="1296567" y="2434778"/>
            <a:ext cx="1280160" cy="1280160"/>
            <a:chOff x="355033" y="2866490"/>
            <a:chExt cx="1280160" cy="1280160"/>
          </a:xfrm>
        </p:grpSpPr>
        <p:sp>
          <p:nvSpPr>
            <p:cNvPr id="13" name="Oval 12">
              <a:extLst>
                <a:ext uri="{FF2B5EF4-FFF2-40B4-BE49-F238E27FC236}">
                  <a16:creationId xmlns:a16="http://schemas.microsoft.com/office/drawing/2014/main" id="{CADA3CD2-903B-D614-2EA8-AC186A59F8D9}"/>
                </a:ext>
              </a:extLst>
            </p:cNvPr>
            <p:cNvSpPr/>
            <p:nvPr/>
          </p:nvSpPr>
          <p:spPr>
            <a:xfrm>
              <a:off x="355033" y="2866490"/>
              <a:ext cx="1280160" cy="1280160"/>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098" name="Picture 2" descr="Picture">
              <a:extLst>
                <a:ext uri="{FF2B5EF4-FFF2-40B4-BE49-F238E27FC236}">
                  <a16:creationId xmlns:a16="http://schemas.microsoft.com/office/drawing/2014/main" id="{C32F3B77-B741-996B-E3CD-4FAA113A59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6042" l="10000" r="90000">
                          <a14:foregroundMark x1="39412" y1="96042" x2="39412" y2="96042"/>
                          <a14:foregroundMark x1="63725" y1="38542" x2="63725" y2="38542"/>
                          <a14:foregroundMark x1="59412" y1="19375" x2="59412" y2="19375"/>
                          <a14:foregroundMark x1="65882" y1="20625" x2="65882" y2="20625"/>
                          <a14:foregroundMark x1="86078" y1="23958" x2="86078" y2="23958"/>
                          <a14:foregroundMark x1="78627" y1="33958" x2="78627" y2="33958"/>
                          <a14:foregroundMark x1="78627" y1="45417" x2="78627" y2="45417"/>
                          <a14:foregroundMark x1="77451" y1="44167" x2="77451" y2="44167"/>
                          <a14:foregroundMark x1="80588" y1="32917" x2="80588" y2="32917"/>
                          <a14:foregroundMark x1="80588" y1="35208" x2="80588" y2="35208"/>
                          <a14:foregroundMark x1="64706" y1="45417" x2="64706" y2="45417"/>
                          <a14:foregroundMark x1="63725" y1="46458" x2="63725" y2="46458"/>
                          <a14:foregroundMark x1="38235" y1="16042" x2="38235" y2="16042"/>
                        </a14:backgroundRemoval>
                      </a14:imgEffect>
                    </a14:imgLayer>
                  </a14:imgProps>
                </a:ext>
                <a:ext uri="{28A0092B-C50C-407E-A947-70E740481C1C}">
                  <a14:useLocalDpi xmlns:a14="http://schemas.microsoft.com/office/drawing/2010/main" val="0"/>
                </a:ext>
              </a:extLst>
            </a:blip>
            <a:srcRect/>
            <a:stretch>
              <a:fillRect/>
            </a:stretch>
          </p:blipFill>
          <p:spPr bwMode="auto">
            <a:xfrm>
              <a:off x="468037" y="2991945"/>
              <a:ext cx="1039559" cy="97840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4B57EC82-922F-BAAD-5FB3-D35D02320AE2}"/>
              </a:ext>
            </a:extLst>
          </p:cNvPr>
          <p:cNvSpPr txBox="1"/>
          <p:nvPr/>
        </p:nvSpPr>
        <p:spPr>
          <a:xfrm>
            <a:off x="234176" y="875791"/>
            <a:ext cx="11671712" cy="892552"/>
          </a:xfrm>
          <a:prstGeom prst="rect">
            <a:avLst/>
          </a:prstGeom>
          <a:noFill/>
        </p:spPr>
        <p:txBody>
          <a:bodyPr wrap="square">
            <a:spAutoFit/>
          </a:bodyPr>
          <a:lstStyle/>
          <a:p>
            <a:pPr algn="ctr"/>
            <a:endParaRPr lang="en-US" sz="800" dirty="0">
              <a:solidFill>
                <a:schemeClr val="bg1"/>
              </a:solidFill>
              <a:latin typeface="Aptos" panose="020B0004020202020204" pitchFamily="34" charset="0"/>
            </a:endParaRPr>
          </a:p>
          <a:p>
            <a:pPr algn="ctr"/>
            <a:r>
              <a:rPr lang="en-US" sz="2200" b="1" i="1" dirty="0">
                <a:solidFill>
                  <a:schemeClr val="tx2"/>
                </a:solidFill>
                <a:latin typeface="Aptos" panose="020B0004020202020204" pitchFamily="34" charset="0"/>
              </a:rPr>
              <a:t>Industry Advantage offers 17 curated learning paths across </a:t>
            </a:r>
          </a:p>
          <a:p>
            <a:pPr algn="ctr"/>
            <a:r>
              <a:rPr lang="en-US" sz="2200" b="1" i="1" dirty="0">
                <a:solidFill>
                  <a:schemeClr val="tx2"/>
                </a:solidFill>
                <a:latin typeface="Aptos" panose="020B0004020202020204" pitchFamily="34" charset="0"/>
              </a:rPr>
              <a:t>life insurance, annuities, and workplace benefits</a:t>
            </a:r>
          </a:p>
        </p:txBody>
      </p:sp>
      <p:sp>
        <p:nvSpPr>
          <p:cNvPr id="20" name="TextBox 19">
            <a:extLst>
              <a:ext uri="{FF2B5EF4-FFF2-40B4-BE49-F238E27FC236}">
                <a16:creationId xmlns:a16="http://schemas.microsoft.com/office/drawing/2014/main" id="{30ABE093-D31A-0A4D-5F38-C6E8443EF1D6}"/>
              </a:ext>
            </a:extLst>
          </p:cNvPr>
          <p:cNvSpPr txBox="1"/>
          <p:nvPr/>
        </p:nvSpPr>
        <p:spPr>
          <a:xfrm>
            <a:off x="8504320" y="4019244"/>
            <a:ext cx="3401568" cy="1170432"/>
          </a:xfrm>
          <a:prstGeom prst="rect">
            <a:avLst/>
          </a:prstGeom>
          <a:solidFill>
            <a:schemeClr val="tx2"/>
          </a:solidFill>
        </p:spPr>
        <p:txBody>
          <a:bodyPr wrap="square" rtlCol="0">
            <a:spAutoFit/>
          </a:bodyPr>
          <a:lstStyle/>
          <a:p>
            <a:pPr algn="ctr"/>
            <a:endParaRPr lang="en-US" sz="800" dirty="0">
              <a:solidFill>
                <a:schemeClr val="bg1"/>
              </a:solidFill>
              <a:latin typeface="Aptos" panose="020B0004020202020204" pitchFamily="34" charset="0"/>
            </a:endParaRPr>
          </a:p>
          <a:p>
            <a:pPr algn="ctr"/>
            <a:r>
              <a:rPr lang="en-US" dirty="0">
                <a:solidFill>
                  <a:schemeClr val="bg1"/>
                </a:solidFill>
                <a:latin typeface="Aptos" panose="020B0004020202020204" pitchFamily="34" charset="0"/>
              </a:rPr>
              <a:t>Utilize to train across line of business, functional area, build knowledge, or cross train</a:t>
            </a:r>
            <a:endParaRPr lang="en-US" sz="800" dirty="0">
              <a:solidFill>
                <a:schemeClr val="bg1"/>
              </a:solidFill>
              <a:latin typeface="Aptos" panose="020B0004020202020204" pitchFamily="34" charset="0"/>
            </a:endParaRPr>
          </a:p>
        </p:txBody>
      </p:sp>
      <p:grpSp>
        <p:nvGrpSpPr>
          <p:cNvPr id="23" name="Group 22">
            <a:extLst>
              <a:ext uri="{FF2B5EF4-FFF2-40B4-BE49-F238E27FC236}">
                <a16:creationId xmlns:a16="http://schemas.microsoft.com/office/drawing/2014/main" id="{D6E3A5CF-7A5E-6F55-B9EF-408DA9AAFF17}"/>
              </a:ext>
            </a:extLst>
          </p:cNvPr>
          <p:cNvGrpSpPr/>
          <p:nvPr/>
        </p:nvGrpSpPr>
        <p:grpSpPr>
          <a:xfrm>
            <a:off x="9321990" y="2434778"/>
            <a:ext cx="1280160" cy="1280160"/>
            <a:chOff x="343708" y="5331945"/>
            <a:chExt cx="1280160" cy="1280160"/>
          </a:xfrm>
        </p:grpSpPr>
        <p:sp>
          <p:nvSpPr>
            <p:cNvPr id="21" name="Oval 20">
              <a:extLst>
                <a:ext uri="{FF2B5EF4-FFF2-40B4-BE49-F238E27FC236}">
                  <a16:creationId xmlns:a16="http://schemas.microsoft.com/office/drawing/2014/main" id="{9435313C-2AD1-B1C7-F57A-BA3FB6DC0A60}"/>
                </a:ext>
              </a:extLst>
            </p:cNvPr>
            <p:cNvSpPr/>
            <p:nvPr/>
          </p:nvSpPr>
          <p:spPr>
            <a:xfrm>
              <a:off x="343708" y="5331945"/>
              <a:ext cx="1280160" cy="1280160"/>
            </a:xfrm>
            <a:prstGeom prst="ellipse">
              <a:avLst/>
            </a:prstGeom>
            <a:solidFill>
              <a:schemeClr val="bg1"/>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Picture 2" descr="Picture">
              <a:extLst>
                <a:ext uri="{FF2B5EF4-FFF2-40B4-BE49-F238E27FC236}">
                  <a16:creationId xmlns:a16="http://schemas.microsoft.com/office/drawing/2014/main" id="{1266DDDD-0FD1-2396-18BF-D96F79F77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23" y="5580338"/>
              <a:ext cx="777925" cy="80888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Picture">
            <a:extLst>
              <a:ext uri="{FF2B5EF4-FFF2-40B4-BE49-F238E27FC236}">
                <a16:creationId xmlns:a16="http://schemas.microsoft.com/office/drawing/2014/main" id="{6E0D8F2B-1B2C-9000-3739-7318BC68B36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488" b="99005" l="6218" r="96891">
                        <a14:foregroundMark x1="49223" y1="85572" x2="49223" y2="85572"/>
                        <a14:foregroundMark x1="51295" y1="92040" x2="51295" y2="92040"/>
                        <a14:foregroundMark x1="76166" y1="22886" x2="76166" y2="22886"/>
                        <a14:foregroundMark x1="79793" y1="26368" x2="79793" y2="26368"/>
                        <a14:foregroundMark x1="87047" y1="26368" x2="87047" y2="26368"/>
                        <a14:foregroundMark x1="89119" y1="48756" x2="89119" y2="48756"/>
                        <a14:foregroundMark x1="85492" y1="68159" x2="85492" y2="68159"/>
                        <a14:foregroundMark x1="74611" y1="8955" x2="74611" y2="8955"/>
                        <a14:foregroundMark x1="52850" y1="8955" x2="52850" y2="8955"/>
                        <a14:foregroundMark x1="49223" y1="8955" x2="49223" y2="8955"/>
                        <a14:foregroundMark x1="45596" y1="2488" x2="45596" y2="2488"/>
                        <a14:foregroundMark x1="24352" y1="2488" x2="24352" y2="2488"/>
                        <a14:foregroundMark x1="25907" y1="7463" x2="25907" y2="7463"/>
                        <a14:foregroundMark x1="11399" y1="33333" x2="11399" y2="33333"/>
                        <a14:foregroundMark x1="11399" y1="21393" x2="11399" y2="21393"/>
                        <a14:foregroundMark x1="9845" y1="19403" x2="9845" y2="19403"/>
                        <a14:foregroundMark x1="6218" y1="22886" x2="6218" y2="22886"/>
                        <a14:foregroundMark x1="6218" y1="43781" x2="6218" y2="43781"/>
                        <a14:foregroundMark x1="11399" y1="66169" x2="11399" y2="66169"/>
                        <a14:foregroundMark x1="45596" y1="48756" x2="45596" y2="48756"/>
                        <a14:foregroundMark x1="13472" y1="48756" x2="13472" y2="48756"/>
                        <a14:foregroundMark x1="7772" y1="48756" x2="7772" y2="48756"/>
                        <a14:foregroundMark x1="97927" y1="47264" x2="97927" y2="47264"/>
                        <a14:foregroundMark x1="90674" y1="24876" x2="90674" y2="24876"/>
                        <a14:foregroundMark x1="49223" y1="94030" x2="49223" y2="94030"/>
                        <a14:foregroundMark x1="49223" y1="99005" x2="49223" y2="99005"/>
                        <a14:foregroundMark x1="60104" y1="92040" x2="60104" y2="92040"/>
                      </a14:backgroundRemoval>
                    </a14:imgEffect>
                  </a14:imgLayer>
                </a14:imgProps>
              </a:ext>
              <a:ext uri="{28A0092B-C50C-407E-A947-70E740481C1C}">
                <a14:useLocalDpi xmlns:a14="http://schemas.microsoft.com/office/drawing/2010/main" val="0"/>
              </a:ext>
            </a:extLst>
          </a:blip>
          <a:srcRect/>
          <a:stretch>
            <a:fillRect/>
          </a:stretch>
        </p:blipFill>
        <p:spPr bwMode="auto">
          <a:xfrm>
            <a:off x="5479625" y="2585654"/>
            <a:ext cx="939466" cy="97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45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70A5-E69D-AE62-91D6-8A0E16517931}"/>
              </a:ext>
            </a:extLst>
          </p:cNvPr>
          <p:cNvSpPr>
            <a:spLocks noGrp="1"/>
          </p:cNvSpPr>
          <p:nvPr>
            <p:ph type="title"/>
          </p:nvPr>
        </p:nvSpPr>
        <p:spPr/>
        <p:txBody>
          <a:bodyPr/>
          <a:lstStyle/>
          <a:p>
            <a:r>
              <a:rPr lang="en-US" dirty="0">
                <a:latin typeface="Aptos" panose="020B0004020202020204" pitchFamily="34" charset="0"/>
              </a:rPr>
              <a:t>Industry Advantage Gets Rave Reviews </a:t>
            </a:r>
          </a:p>
        </p:txBody>
      </p:sp>
      <p:graphicFrame>
        <p:nvGraphicFramePr>
          <p:cNvPr id="20" name="Chart 19">
            <a:extLst>
              <a:ext uri="{FF2B5EF4-FFF2-40B4-BE49-F238E27FC236}">
                <a16:creationId xmlns:a16="http://schemas.microsoft.com/office/drawing/2014/main" id="{2196058B-8C72-FCE1-4E6B-F871B01E7A6F}"/>
              </a:ext>
            </a:extLst>
          </p:cNvPr>
          <p:cNvGraphicFramePr/>
          <p:nvPr/>
        </p:nvGraphicFramePr>
        <p:xfrm>
          <a:off x="662632" y="1043749"/>
          <a:ext cx="1947734" cy="156480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C80BCE26-E740-31A2-05D3-7EA041669428}"/>
              </a:ext>
            </a:extLst>
          </p:cNvPr>
          <p:cNvSpPr/>
          <p:nvPr/>
        </p:nvSpPr>
        <p:spPr>
          <a:xfrm>
            <a:off x="2561803" y="1192323"/>
            <a:ext cx="3326041" cy="126765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of learners believe the short, just-in-time length of Industry Advantage courses is “about right” for their learning needs</a:t>
            </a:r>
            <a:r>
              <a:rPr lang="en-US" baseline="30000" dirty="0">
                <a:solidFill>
                  <a:srgbClr val="000000"/>
                </a:solidFill>
                <a:latin typeface="Aptos" panose="020B0004020202020204" pitchFamily="34" charset="0"/>
                <a:ea typeface="Calibri" panose="020F0502020204030204" pitchFamily="34" charset="0"/>
                <a:cs typeface="Times New Roman" panose="02020603050405020304" pitchFamily="18" charset="0"/>
              </a:rPr>
              <a:t>4</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B8688559-5CB7-B277-CE20-3CF8C169C237}"/>
              </a:ext>
            </a:extLst>
          </p:cNvPr>
          <p:cNvGraphicFramePr/>
          <p:nvPr/>
        </p:nvGraphicFramePr>
        <p:xfrm>
          <a:off x="686293" y="4207170"/>
          <a:ext cx="1947734" cy="156480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29143784-4879-832E-B893-38ACE8E33E66}"/>
              </a:ext>
            </a:extLst>
          </p:cNvPr>
          <p:cNvSpPr/>
          <p:nvPr/>
        </p:nvSpPr>
        <p:spPr>
          <a:xfrm>
            <a:off x="2561803" y="4588287"/>
            <a:ext cx="3146927" cy="67492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of learners would recommend the courses to a colleague</a:t>
            </a:r>
            <a:r>
              <a:rPr kumimoji="0" lang="en-US" sz="1800" b="0" i="0" u="none" strike="noStrike" kern="1200" cap="none" spc="0" normalizeH="0" baseline="3000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4</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pic>
        <p:nvPicPr>
          <p:cNvPr id="13" name="Picture 2">
            <a:extLst>
              <a:ext uri="{FF2B5EF4-FFF2-40B4-BE49-F238E27FC236}">
                <a16:creationId xmlns:a16="http://schemas.microsoft.com/office/drawing/2014/main" id="{AAA5442E-0D86-364C-D841-4A7D9C92F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320" y="1687686"/>
            <a:ext cx="4552118" cy="3209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04321C-1D10-A63D-594A-F98901F18DBA}"/>
              </a:ext>
            </a:extLst>
          </p:cNvPr>
          <p:cNvSpPr txBox="1"/>
          <p:nvPr/>
        </p:nvSpPr>
        <p:spPr>
          <a:xfrm>
            <a:off x="1016654" y="3061671"/>
            <a:ext cx="1288050" cy="646331"/>
          </a:xfrm>
          <a:prstGeom prst="rect">
            <a:avLst/>
          </a:prstGeom>
          <a:noFill/>
        </p:spPr>
        <p:txBody>
          <a:bodyPr wrap="square" rtlCol="0">
            <a:spAutoFit/>
          </a:bodyPr>
          <a:lstStyle/>
          <a:p>
            <a:r>
              <a:rPr lang="en-US" sz="3600" b="1" dirty="0">
                <a:solidFill>
                  <a:schemeClr val="accent1"/>
                </a:solidFill>
              </a:rPr>
              <a:t>4.6/5</a:t>
            </a:r>
          </a:p>
        </p:txBody>
      </p:sp>
      <p:sp>
        <p:nvSpPr>
          <p:cNvPr id="5" name="Rectangle 4">
            <a:extLst>
              <a:ext uri="{FF2B5EF4-FFF2-40B4-BE49-F238E27FC236}">
                <a16:creationId xmlns:a16="http://schemas.microsoft.com/office/drawing/2014/main" id="{0E057881-2523-68F2-88F5-4285935A8A47}"/>
              </a:ext>
            </a:extLst>
          </p:cNvPr>
          <p:cNvSpPr/>
          <p:nvPr/>
        </p:nvSpPr>
        <p:spPr>
          <a:xfrm>
            <a:off x="2519120" y="3065420"/>
            <a:ext cx="3146927" cy="67492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Average star rating across Industry Advantage courses</a:t>
            </a:r>
            <a:r>
              <a:rPr kumimoji="0" lang="en-US" sz="1800" b="0" i="0" u="none" strike="noStrike" kern="1200" cap="none" spc="0" normalizeH="0" baseline="3000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rPr>
              <a:t>5</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564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C8A0-5F1C-6D2E-C423-E2D066DF6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0D4C-8E45-FAE0-D86E-E3E8165F40C0}"/>
              </a:ext>
            </a:extLst>
          </p:cNvPr>
          <p:cNvSpPr>
            <a:spLocks noGrp="1"/>
          </p:cNvSpPr>
          <p:nvPr>
            <p:ph type="title"/>
          </p:nvPr>
        </p:nvSpPr>
        <p:spPr/>
        <p:txBody>
          <a:bodyPr/>
          <a:lstStyle/>
          <a:p>
            <a:r>
              <a:rPr lang="en-US" dirty="0">
                <a:latin typeface="Aptos" panose="020B0004020202020204" pitchFamily="34" charset="0"/>
              </a:rPr>
              <a:t>Best Practices for Initial Program Implementation </a:t>
            </a:r>
          </a:p>
        </p:txBody>
      </p:sp>
      <p:sp>
        <p:nvSpPr>
          <p:cNvPr id="9" name="TextBox 8">
            <a:extLst>
              <a:ext uri="{FF2B5EF4-FFF2-40B4-BE49-F238E27FC236}">
                <a16:creationId xmlns:a16="http://schemas.microsoft.com/office/drawing/2014/main" id="{A87D5C3B-293E-E38E-FEBF-E471F2E59D59}"/>
              </a:ext>
            </a:extLst>
          </p:cNvPr>
          <p:cNvSpPr txBox="1"/>
          <p:nvPr/>
        </p:nvSpPr>
        <p:spPr>
          <a:xfrm>
            <a:off x="1861332" y="1142124"/>
            <a:ext cx="3359371" cy="646331"/>
          </a:xfrm>
          <a:prstGeom prst="rect">
            <a:avLst/>
          </a:prstGeom>
          <a:noFill/>
        </p:spPr>
        <p:txBody>
          <a:bodyPr wrap="square" rtlCol="0">
            <a:spAutoFit/>
          </a:bodyPr>
          <a:lstStyle/>
          <a:p>
            <a:r>
              <a:rPr lang="en-US" dirty="0"/>
              <a:t>Identify learning objective such as annual required training</a:t>
            </a:r>
          </a:p>
        </p:txBody>
      </p:sp>
      <p:pic>
        <p:nvPicPr>
          <p:cNvPr id="11" name="Picture 4" descr="Picture">
            <a:extLst>
              <a:ext uri="{FF2B5EF4-FFF2-40B4-BE49-F238E27FC236}">
                <a16:creationId xmlns:a16="http://schemas.microsoft.com/office/drawing/2014/main" id="{E5C516D2-5433-2A32-1D50-35F4F39C0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83" y="976086"/>
            <a:ext cx="978408" cy="978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icture">
            <a:extLst>
              <a:ext uri="{FF2B5EF4-FFF2-40B4-BE49-F238E27FC236}">
                <a16:creationId xmlns:a16="http://schemas.microsoft.com/office/drawing/2014/main" id="{F89CAFB7-F1FD-3BBC-574D-A703AE33E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83" y="2484866"/>
            <a:ext cx="978408" cy="9784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B88A2C4-C5A1-6627-C146-C4DD1F90C587}"/>
              </a:ext>
            </a:extLst>
          </p:cNvPr>
          <p:cNvSpPr txBox="1"/>
          <p:nvPr/>
        </p:nvSpPr>
        <p:spPr>
          <a:xfrm>
            <a:off x="1861332" y="2512405"/>
            <a:ext cx="3359371" cy="923330"/>
          </a:xfrm>
          <a:prstGeom prst="rect">
            <a:avLst/>
          </a:prstGeom>
          <a:noFill/>
        </p:spPr>
        <p:txBody>
          <a:bodyPr wrap="square">
            <a:spAutoFit/>
          </a:bodyPr>
          <a:lstStyle/>
          <a:p>
            <a:r>
              <a:rPr lang="en-US" dirty="0"/>
              <a:t>On-going, consistent communication with leaders and employees</a:t>
            </a:r>
          </a:p>
        </p:txBody>
      </p:sp>
      <p:pic>
        <p:nvPicPr>
          <p:cNvPr id="5122" name="Picture 2" descr="Picture">
            <a:extLst>
              <a:ext uri="{FF2B5EF4-FFF2-40B4-BE49-F238E27FC236}">
                <a16:creationId xmlns:a16="http://schemas.microsoft.com/office/drawing/2014/main" id="{EC1DC6EE-D711-C89D-9585-49641A1264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07" y="3993646"/>
            <a:ext cx="1285360" cy="9784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74C6871-9AE3-3583-AF91-5BDAD18E2C43}"/>
              </a:ext>
            </a:extLst>
          </p:cNvPr>
          <p:cNvSpPr txBox="1"/>
          <p:nvPr/>
        </p:nvSpPr>
        <p:spPr>
          <a:xfrm>
            <a:off x="1861332" y="3882685"/>
            <a:ext cx="3359371" cy="1200329"/>
          </a:xfrm>
          <a:prstGeom prst="rect">
            <a:avLst/>
          </a:prstGeom>
          <a:noFill/>
        </p:spPr>
        <p:txBody>
          <a:bodyPr wrap="square">
            <a:spAutoFit/>
          </a:bodyPr>
          <a:lstStyle/>
          <a:p>
            <a:r>
              <a:rPr lang="en-US" dirty="0"/>
              <a:t>Monitor 90-day initial program focused on:</a:t>
            </a:r>
          </a:p>
          <a:p>
            <a:pPr marL="742950" lvl="1" indent="-285750">
              <a:buFont typeface="Arial" panose="020B0604020202020204" pitchFamily="34" charset="0"/>
              <a:buChar char="•"/>
            </a:pPr>
            <a:r>
              <a:rPr lang="en-US" dirty="0"/>
              <a:t>Program Utilization</a:t>
            </a:r>
          </a:p>
          <a:p>
            <a:pPr marL="742950" lvl="1" indent="-285750">
              <a:buFont typeface="Arial" panose="020B0604020202020204" pitchFamily="34" charset="0"/>
              <a:buChar char="•"/>
            </a:pPr>
            <a:r>
              <a:rPr lang="en-US" dirty="0"/>
              <a:t>Employee Feedback</a:t>
            </a:r>
          </a:p>
        </p:txBody>
      </p:sp>
      <p:sp>
        <p:nvSpPr>
          <p:cNvPr id="6" name="TextBox 5">
            <a:extLst>
              <a:ext uri="{FF2B5EF4-FFF2-40B4-BE49-F238E27FC236}">
                <a16:creationId xmlns:a16="http://schemas.microsoft.com/office/drawing/2014/main" id="{AD23C520-7B88-1F76-2ADE-2BB3550566F8}"/>
              </a:ext>
            </a:extLst>
          </p:cNvPr>
          <p:cNvSpPr txBox="1"/>
          <p:nvPr/>
        </p:nvSpPr>
        <p:spPr>
          <a:xfrm>
            <a:off x="1861332" y="5668464"/>
            <a:ext cx="3659406" cy="646331"/>
          </a:xfrm>
          <a:prstGeom prst="rect">
            <a:avLst/>
          </a:prstGeom>
          <a:noFill/>
        </p:spPr>
        <p:txBody>
          <a:bodyPr wrap="square">
            <a:spAutoFit/>
          </a:bodyPr>
          <a:lstStyle/>
          <a:p>
            <a:r>
              <a:rPr lang="en-US" dirty="0"/>
              <a:t>Expand to broader employee populations</a:t>
            </a:r>
          </a:p>
        </p:txBody>
      </p:sp>
      <p:pic>
        <p:nvPicPr>
          <p:cNvPr id="1026" name="Picture 2" descr="Picture">
            <a:extLst>
              <a:ext uri="{FF2B5EF4-FFF2-40B4-BE49-F238E27FC236}">
                <a16:creationId xmlns:a16="http://schemas.microsoft.com/office/drawing/2014/main" id="{9D0C8CAD-1650-A5B9-3CBF-E4619C6DAB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83" y="5502426"/>
            <a:ext cx="978408" cy="978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and person looking at a computer&#10;&#10;AI-generated content may be incorrect.">
            <a:extLst>
              <a:ext uri="{FF2B5EF4-FFF2-40B4-BE49-F238E27FC236}">
                <a16:creationId xmlns:a16="http://schemas.microsoft.com/office/drawing/2014/main" id="{0568DBB3-8472-3942-BB8F-A875231A7638}"/>
              </a:ext>
            </a:extLst>
          </p:cNvPr>
          <p:cNvPicPr>
            <a:picLocks noChangeAspect="1"/>
          </p:cNvPicPr>
          <p:nvPr/>
        </p:nvPicPr>
        <p:blipFill>
          <a:blip r:embed="rId7"/>
          <a:stretch>
            <a:fillRect/>
          </a:stretch>
        </p:blipFill>
        <p:spPr>
          <a:xfrm>
            <a:off x="6299136" y="1788455"/>
            <a:ext cx="5543557" cy="3689930"/>
          </a:xfrm>
          <a:prstGeom prst="rect">
            <a:avLst/>
          </a:prstGeom>
        </p:spPr>
      </p:pic>
    </p:spTree>
    <p:extLst>
      <p:ext uri="{BB962C8B-B14F-4D97-AF65-F5344CB8AC3E}">
        <p14:creationId xmlns:p14="http://schemas.microsoft.com/office/powerpoint/2010/main" val="93434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99F0D-6A16-1562-2719-84B7180AD7FB}"/>
              </a:ext>
            </a:extLst>
          </p:cNvPr>
          <p:cNvSpPr>
            <a:spLocks noGrp="1"/>
          </p:cNvSpPr>
          <p:nvPr>
            <p:ph type="title"/>
          </p:nvPr>
        </p:nvSpPr>
        <p:spPr>
          <a:xfrm>
            <a:off x="0" y="-30864"/>
            <a:ext cx="12191998" cy="890341"/>
          </a:xfrm>
        </p:spPr>
        <p:txBody>
          <a:bodyPr/>
          <a:lstStyle/>
          <a:p>
            <a:r>
              <a:rPr lang="en-US" dirty="0">
                <a:latin typeface="Aptos" panose="020B0004020202020204" pitchFamily="34" charset="0"/>
              </a:rPr>
              <a:t>Industry Advantage Pricing</a:t>
            </a:r>
          </a:p>
        </p:txBody>
      </p:sp>
      <p:graphicFrame>
        <p:nvGraphicFramePr>
          <p:cNvPr id="4" name="Table 3">
            <a:extLst>
              <a:ext uri="{FF2B5EF4-FFF2-40B4-BE49-F238E27FC236}">
                <a16:creationId xmlns:a16="http://schemas.microsoft.com/office/drawing/2014/main" id="{EEBAC1B0-E89E-1922-B2F5-ED7DC83D5D91}"/>
              </a:ext>
            </a:extLst>
          </p:cNvPr>
          <p:cNvGraphicFramePr>
            <a:graphicFrameLocks noGrp="1"/>
          </p:cNvGraphicFramePr>
          <p:nvPr/>
        </p:nvGraphicFramePr>
        <p:xfrm>
          <a:off x="332814" y="1102835"/>
          <a:ext cx="5064604" cy="4450749"/>
        </p:xfrm>
        <a:graphic>
          <a:graphicData uri="http://schemas.openxmlformats.org/drawingml/2006/table">
            <a:tbl>
              <a:tblPr firstRow="1" firstCol="1" bandRow="1">
                <a:tableStyleId>{6E25E649-3F16-4E02-A733-19D2CDBF48F0}</a:tableStyleId>
              </a:tblPr>
              <a:tblGrid>
                <a:gridCol w="1348490">
                  <a:extLst>
                    <a:ext uri="{9D8B030D-6E8A-4147-A177-3AD203B41FA5}">
                      <a16:colId xmlns:a16="http://schemas.microsoft.com/office/drawing/2014/main" val="3902471148"/>
                    </a:ext>
                  </a:extLst>
                </a:gridCol>
                <a:gridCol w="1634345">
                  <a:extLst>
                    <a:ext uri="{9D8B030D-6E8A-4147-A177-3AD203B41FA5}">
                      <a16:colId xmlns:a16="http://schemas.microsoft.com/office/drawing/2014/main" val="3984823281"/>
                    </a:ext>
                  </a:extLst>
                </a:gridCol>
                <a:gridCol w="2081769">
                  <a:extLst>
                    <a:ext uri="{9D8B030D-6E8A-4147-A177-3AD203B41FA5}">
                      <a16:colId xmlns:a16="http://schemas.microsoft.com/office/drawing/2014/main" val="2326974429"/>
                    </a:ext>
                  </a:extLst>
                </a:gridCol>
              </a:tblGrid>
              <a:tr h="719586">
                <a:tc gridSpan="2">
                  <a:txBody>
                    <a:bodyPr/>
                    <a:lstStyle/>
                    <a:p>
                      <a:pPr marL="0" marR="0" algn="ctr">
                        <a:spcBef>
                          <a:spcPts val="0"/>
                        </a:spcBef>
                        <a:spcAft>
                          <a:spcPts val="0"/>
                        </a:spcAft>
                      </a:pPr>
                      <a:r>
                        <a:rPr lang="en-US" sz="2000" dirty="0">
                          <a:effectLst/>
                          <a:latin typeface="Aptos" panose="020B0004020202020204" pitchFamily="34" charset="0"/>
                        </a:rPr>
                        <a:t>Seat Range</a:t>
                      </a:r>
                    </a:p>
                    <a:p>
                      <a:pPr marL="0" marR="0" algn="ctr">
                        <a:spcBef>
                          <a:spcPts val="0"/>
                        </a:spcBef>
                        <a:spcAft>
                          <a:spcPts val="0"/>
                        </a:spcAft>
                      </a:pPr>
                      <a:endParaRPr lang="en-US" sz="2000" dirty="0">
                        <a:effectLst/>
                        <a:latin typeface="Aptos" panose="020B0004020202020204" pitchFamily="34" charset="0"/>
                        <a:ea typeface="Calibri" panose="020F0502020204030204" pitchFamily="34" charset="0"/>
                      </a:endParaRPr>
                    </a:p>
                  </a:txBody>
                  <a:tcPr marL="68580" marR="68580" marT="0" marB="0" anchor="b"/>
                </a:tc>
                <a:tc hMerge="1">
                  <a:txBody>
                    <a:bodyPr/>
                    <a:lstStyle/>
                    <a:p>
                      <a:endParaRPr lang="en-US"/>
                    </a:p>
                  </a:txBody>
                  <a:tcPr/>
                </a:tc>
                <a:tc>
                  <a:txBody>
                    <a:bodyPr/>
                    <a:lstStyle/>
                    <a:p>
                      <a:pPr marL="0" marR="0" algn="ctr">
                        <a:spcBef>
                          <a:spcPts val="0"/>
                        </a:spcBef>
                        <a:spcAft>
                          <a:spcPts val="0"/>
                        </a:spcAft>
                      </a:pPr>
                      <a:r>
                        <a:rPr lang="en-US" sz="2000" dirty="0">
                          <a:effectLst/>
                          <a:latin typeface="Aptos" panose="020B0004020202020204" pitchFamily="34" charset="0"/>
                        </a:rPr>
                        <a:t>Unit  Cost *</a:t>
                      </a:r>
                    </a:p>
                    <a:p>
                      <a:pPr marL="0" marR="0" algn="ctr">
                        <a:spcBef>
                          <a:spcPts val="0"/>
                        </a:spcBef>
                        <a:spcAft>
                          <a:spcPts val="0"/>
                        </a:spcAft>
                      </a:pPr>
                      <a:endParaRPr lang="en-US" sz="2000" dirty="0">
                        <a:effectLst/>
                        <a:latin typeface="Aptos" panose="020B000402020202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655020032"/>
                  </a:ext>
                </a:extLst>
              </a:tr>
              <a:tr h="395227">
                <a:tc>
                  <a:txBody>
                    <a:bodyPr/>
                    <a:lstStyle/>
                    <a:p>
                      <a:pPr marL="0" marR="0" algn="r">
                        <a:spcBef>
                          <a:spcPts val="0"/>
                        </a:spcBef>
                        <a:spcAft>
                          <a:spcPts val="0"/>
                        </a:spcAft>
                      </a:pPr>
                      <a:r>
                        <a:rPr lang="en-US" sz="2000" dirty="0">
                          <a:effectLst/>
                          <a:latin typeface="Aptos" panose="020B0004020202020204" pitchFamily="34" charset="0"/>
                        </a:rPr>
                        <a:t>100</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dirty="0">
                          <a:effectLst/>
                          <a:latin typeface="Aptos" panose="020B0004020202020204" pitchFamily="34" charset="0"/>
                        </a:rPr>
                        <a:t>250</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latin typeface="Aptos" panose="020B0004020202020204" pitchFamily="34" charset="0"/>
                        </a:rPr>
                        <a:t>$69</a:t>
                      </a:r>
                      <a:endParaRPr lang="en-US" sz="2000" dirty="0">
                        <a:effectLst/>
                        <a:latin typeface="Aptos" panose="020B00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7351100"/>
                  </a:ext>
                </a:extLst>
              </a:tr>
              <a:tr h="395227">
                <a:tc>
                  <a:txBody>
                    <a:bodyPr/>
                    <a:lstStyle/>
                    <a:p>
                      <a:pPr marL="0" marR="0" algn="r">
                        <a:spcBef>
                          <a:spcPts val="0"/>
                        </a:spcBef>
                        <a:spcAft>
                          <a:spcPts val="0"/>
                        </a:spcAft>
                      </a:pPr>
                      <a:r>
                        <a:rPr lang="en-US" sz="2000" dirty="0">
                          <a:effectLst/>
                          <a:latin typeface="Aptos" panose="020B0004020202020204" pitchFamily="34" charset="0"/>
                        </a:rPr>
                        <a:t>251</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latin typeface="Aptos" panose="020B0004020202020204" pitchFamily="34" charset="0"/>
                        </a:rPr>
                        <a:t>500</a:t>
                      </a:r>
                      <a:endParaRPr lang="en-US" sz="200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latin typeface="Aptos" panose="020B0004020202020204" pitchFamily="34" charset="0"/>
                        </a:rPr>
                        <a:t>$65</a:t>
                      </a:r>
                      <a:endParaRPr lang="en-US" sz="2000" dirty="0">
                        <a:effectLst/>
                        <a:latin typeface="Aptos" panose="020B00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19610355"/>
                  </a:ext>
                </a:extLst>
              </a:tr>
              <a:tr h="408856">
                <a:tc>
                  <a:txBody>
                    <a:bodyPr/>
                    <a:lstStyle/>
                    <a:p>
                      <a:pPr marL="0" marR="0" algn="r">
                        <a:spcBef>
                          <a:spcPts val="0"/>
                        </a:spcBef>
                        <a:spcAft>
                          <a:spcPts val="0"/>
                        </a:spcAft>
                      </a:pPr>
                      <a:r>
                        <a:rPr lang="en-US" sz="2000" dirty="0">
                          <a:effectLst/>
                          <a:latin typeface="Aptos" panose="020B0004020202020204" pitchFamily="34" charset="0"/>
                        </a:rPr>
                        <a:t>501</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latin typeface="Aptos" panose="020B0004020202020204" pitchFamily="34" charset="0"/>
                        </a:rPr>
                        <a:t>1,000</a:t>
                      </a:r>
                      <a:endParaRPr lang="en-US" sz="200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latin typeface="Aptos" panose="020B0004020202020204" pitchFamily="34" charset="0"/>
                        </a:rPr>
                        <a:t>$60</a:t>
                      </a:r>
                      <a:endParaRPr lang="en-US" sz="2000" dirty="0">
                        <a:effectLst/>
                        <a:latin typeface="Aptos" panose="020B00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38433604"/>
                  </a:ext>
                </a:extLst>
              </a:tr>
              <a:tr h="404515">
                <a:tc>
                  <a:txBody>
                    <a:bodyPr/>
                    <a:lstStyle/>
                    <a:p>
                      <a:pPr marL="0" marR="0" algn="r">
                        <a:spcBef>
                          <a:spcPts val="0"/>
                        </a:spcBef>
                        <a:spcAft>
                          <a:spcPts val="0"/>
                        </a:spcAft>
                      </a:pPr>
                      <a:r>
                        <a:rPr lang="en-US" sz="2000" dirty="0">
                          <a:effectLst/>
                          <a:latin typeface="Aptos" panose="020B0004020202020204" pitchFamily="34" charset="0"/>
                        </a:rPr>
                        <a:t>1,001</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dirty="0">
                          <a:effectLst/>
                          <a:latin typeface="Aptos" panose="020B0004020202020204" pitchFamily="34" charset="0"/>
                        </a:rPr>
                        <a:t>2,500</a:t>
                      </a:r>
                    </a:p>
                  </a:txBody>
                  <a:tcPr marL="68580" marR="68580" marT="0" marB="0" anchor="b"/>
                </a:tc>
                <a:tc>
                  <a:txBody>
                    <a:bodyPr/>
                    <a:lstStyle/>
                    <a:p>
                      <a:pPr marL="0" marR="0" algn="ctr">
                        <a:spcBef>
                          <a:spcPts val="0"/>
                        </a:spcBef>
                        <a:spcAft>
                          <a:spcPts val="0"/>
                        </a:spcAft>
                      </a:pPr>
                      <a:r>
                        <a:rPr lang="en-US" sz="2000" dirty="0">
                          <a:effectLst/>
                          <a:latin typeface="Aptos" panose="020B0004020202020204" pitchFamily="34" charset="0"/>
                        </a:rPr>
                        <a:t>$55</a:t>
                      </a:r>
                      <a:endParaRPr lang="en-US" sz="2000" dirty="0">
                        <a:effectLst/>
                        <a:latin typeface="Aptos" panose="020B00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65687615"/>
                  </a:ext>
                </a:extLst>
              </a:tr>
              <a:tr h="408856">
                <a:tc>
                  <a:txBody>
                    <a:bodyPr/>
                    <a:lstStyle/>
                    <a:p>
                      <a:pPr marL="0" marR="0" algn="r">
                        <a:spcBef>
                          <a:spcPts val="0"/>
                        </a:spcBef>
                        <a:spcAft>
                          <a:spcPts val="0"/>
                        </a:spcAft>
                      </a:pPr>
                      <a:r>
                        <a:rPr lang="en-US" sz="2000" dirty="0">
                          <a:effectLst/>
                          <a:latin typeface="Aptos" panose="020B0004020202020204" pitchFamily="34" charset="0"/>
                        </a:rPr>
                        <a:t>2,501</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latin typeface="Aptos" panose="020B0004020202020204" pitchFamily="34" charset="0"/>
                        </a:rPr>
                        <a:t>5,000</a:t>
                      </a:r>
                      <a:endParaRPr lang="en-US" sz="200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latin typeface="Aptos" panose="020B0004020202020204" pitchFamily="34" charset="0"/>
                        </a:rPr>
                        <a:t>$50</a:t>
                      </a:r>
                      <a:endParaRPr lang="en-US" sz="2000" dirty="0">
                        <a:effectLst/>
                        <a:latin typeface="Aptos" panose="020B00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130010979"/>
                  </a:ext>
                </a:extLst>
              </a:tr>
              <a:tr h="402041">
                <a:tc>
                  <a:txBody>
                    <a:bodyPr/>
                    <a:lstStyle/>
                    <a:p>
                      <a:pPr marL="0" marR="0" algn="r">
                        <a:spcBef>
                          <a:spcPts val="0"/>
                        </a:spcBef>
                        <a:spcAft>
                          <a:spcPts val="0"/>
                        </a:spcAft>
                      </a:pPr>
                      <a:r>
                        <a:rPr lang="en-US" sz="2000" dirty="0">
                          <a:effectLst/>
                          <a:latin typeface="Aptos" panose="020B0004020202020204" pitchFamily="34" charset="0"/>
                        </a:rPr>
                        <a:t>5,001</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latin typeface="Aptos" panose="020B0004020202020204" pitchFamily="34" charset="0"/>
                        </a:rPr>
                        <a:t>7,500</a:t>
                      </a:r>
                      <a:endParaRPr lang="en-US" sz="200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effectLst/>
                          <a:latin typeface="Aptos" panose="020B0004020202020204" pitchFamily="34" charset="0"/>
                        </a:rPr>
                        <a:t>$45</a:t>
                      </a:r>
                      <a:endParaRPr lang="en-US" sz="2000" dirty="0">
                        <a:effectLst/>
                        <a:latin typeface="Aptos" panose="020B00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63221812"/>
                  </a:ext>
                </a:extLst>
              </a:tr>
              <a:tr h="402041">
                <a:tc>
                  <a:txBody>
                    <a:bodyPr/>
                    <a:lstStyle/>
                    <a:p>
                      <a:pPr marL="0" marR="0" algn="r">
                        <a:spcBef>
                          <a:spcPts val="0"/>
                        </a:spcBef>
                        <a:spcAft>
                          <a:spcPts val="0"/>
                        </a:spcAft>
                      </a:pPr>
                      <a:r>
                        <a:rPr lang="en-US" sz="2000" dirty="0">
                          <a:effectLst/>
                          <a:latin typeface="Aptos" panose="020B0004020202020204" pitchFamily="34" charset="0"/>
                        </a:rPr>
                        <a:t>7,501</a:t>
                      </a:r>
                      <a:endParaRPr lang="en-US" sz="2000" dirty="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000">
                          <a:effectLst/>
                          <a:latin typeface="Aptos" panose="020B0004020202020204" pitchFamily="34" charset="0"/>
                        </a:rPr>
                        <a:t>10,000</a:t>
                      </a:r>
                      <a:endParaRPr lang="en-US" sz="2000">
                        <a:effectLst/>
                        <a:latin typeface="Aptos" panose="020B000402020202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a:effectLst/>
                          <a:latin typeface="Aptos" panose="020B0004020202020204" pitchFamily="34" charset="0"/>
                        </a:rPr>
                        <a:t>$40</a:t>
                      </a:r>
                      <a:endParaRPr lang="en-US" sz="2000">
                        <a:effectLst/>
                        <a:latin typeface="Aptos" panose="020B00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03762717"/>
                  </a:ext>
                </a:extLst>
              </a:tr>
              <a:tr h="408856">
                <a:tc gridSpan="2">
                  <a:txBody>
                    <a:bodyPr/>
                    <a:lstStyle/>
                    <a:p>
                      <a:pPr marL="0" marR="0" algn="ctr">
                        <a:spcBef>
                          <a:spcPts val="0"/>
                        </a:spcBef>
                        <a:spcAft>
                          <a:spcPts val="0"/>
                        </a:spcAft>
                      </a:pPr>
                      <a:endParaRPr lang="en-US" sz="2000" dirty="0">
                        <a:effectLst/>
                        <a:latin typeface="Aptos" panose="020B0004020202020204" pitchFamily="34" charset="0"/>
                      </a:endParaRPr>
                    </a:p>
                    <a:p>
                      <a:pPr marL="0" marR="0" algn="ctr">
                        <a:spcBef>
                          <a:spcPts val="0"/>
                        </a:spcBef>
                        <a:spcAft>
                          <a:spcPts val="0"/>
                        </a:spcAft>
                      </a:pPr>
                      <a:r>
                        <a:rPr lang="en-US" sz="2000" dirty="0">
                          <a:effectLst/>
                          <a:latin typeface="Aptos" panose="020B0004020202020204" pitchFamily="34" charset="0"/>
                        </a:rPr>
                        <a:t>10,000+</a:t>
                      </a:r>
                    </a:p>
                    <a:p>
                      <a:pPr marL="0" marR="0" algn="ctr">
                        <a:spcBef>
                          <a:spcPts val="0"/>
                        </a:spcBef>
                        <a:spcAft>
                          <a:spcPts val="0"/>
                        </a:spcAft>
                      </a:pPr>
                      <a:endParaRPr lang="en-US" sz="2000" dirty="0">
                        <a:effectLst/>
                        <a:latin typeface="Aptos" panose="020B0004020202020204" pitchFamily="34" charset="0"/>
                        <a:ea typeface="Calibri" panose="020F0502020204030204" pitchFamily="34" charset="0"/>
                      </a:endParaRPr>
                    </a:p>
                  </a:txBody>
                  <a:tcPr marL="68580" marR="68580" marT="0" marB="0" anchor="b"/>
                </a:tc>
                <a:tc hMerge="1">
                  <a:txBody>
                    <a:bodyPr/>
                    <a:lstStyle/>
                    <a:p>
                      <a:endParaRPr lang="en-US"/>
                    </a:p>
                  </a:txBody>
                  <a:tcPr/>
                </a:tc>
                <a:tc>
                  <a:txBody>
                    <a:bodyPr/>
                    <a:lstStyle/>
                    <a:p>
                      <a:pPr marL="0" marR="0" algn="ctr">
                        <a:spcBef>
                          <a:spcPts val="0"/>
                        </a:spcBef>
                        <a:spcAft>
                          <a:spcPts val="0"/>
                        </a:spcAft>
                      </a:pPr>
                      <a:r>
                        <a:rPr lang="en-US" sz="2000" dirty="0">
                          <a:effectLst/>
                          <a:latin typeface="Aptos" panose="020B0004020202020204" pitchFamily="34" charset="0"/>
                        </a:rPr>
                        <a:t>Let’s Talk</a:t>
                      </a:r>
                    </a:p>
                    <a:p>
                      <a:pPr marL="0" marR="0" algn="ctr">
                        <a:spcBef>
                          <a:spcPts val="0"/>
                        </a:spcBef>
                        <a:spcAft>
                          <a:spcPts val="0"/>
                        </a:spcAft>
                      </a:pPr>
                      <a:endParaRPr lang="en-US" sz="2000" dirty="0">
                        <a:effectLst/>
                        <a:latin typeface="Aptos" panose="020B000402020202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01953578"/>
                  </a:ext>
                </a:extLst>
              </a:tr>
            </a:tbl>
          </a:graphicData>
        </a:graphic>
      </p:graphicFrame>
      <p:sp>
        <p:nvSpPr>
          <p:cNvPr id="5" name="TextBox 4">
            <a:extLst>
              <a:ext uri="{FF2B5EF4-FFF2-40B4-BE49-F238E27FC236}">
                <a16:creationId xmlns:a16="http://schemas.microsoft.com/office/drawing/2014/main" id="{C41E9BC8-7A31-9C54-9E6A-7D985B8A0C38}"/>
              </a:ext>
            </a:extLst>
          </p:cNvPr>
          <p:cNvSpPr txBox="1"/>
          <p:nvPr/>
        </p:nvSpPr>
        <p:spPr>
          <a:xfrm>
            <a:off x="351064" y="6534210"/>
            <a:ext cx="7469436" cy="246221"/>
          </a:xfrm>
          <a:prstGeom prst="rect">
            <a:avLst/>
          </a:prstGeom>
          <a:noFill/>
        </p:spPr>
        <p:txBody>
          <a:bodyPr wrap="square" rtlCol="0">
            <a:spAutoFit/>
          </a:bodyPr>
          <a:lstStyle/>
          <a:p>
            <a:r>
              <a:rPr lang="en-US" sz="1000" dirty="0"/>
              <a:t>*Enterprise purchase discount available</a:t>
            </a:r>
          </a:p>
        </p:txBody>
      </p:sp>
      <p:pic>
        <p:nvPicPr>
          <p:cNvPr id="6" name="Picture 4" descr="Picture">
            <a:extLst>
              <a:ext uri="{FF2B5EF4-FFF2-40B4-BE49-F238E27FC236}">
                <a16:creationId xmlns:a16="http://schemas.microsoft.com/office/drawing/2014/main" id="{CEA5D244-D76A-B308-A1F5-5D1EBC74ED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77"/>
          <a:stretch/>
        </p:blipFill>
        <p:spPr bwMode="auto">
          <a:xfrm>
            <a:off x="6164021" y="1825456"/>
            <a:ext cx="5695165" cy="320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94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4694-CBE5-C876-8459-88BB7E5F8365}"/>
              </a:ext>
            </a:extLst>
          </p:cNvPr>
          <p:cNvSpPr>
            <a:spLocks noGrp="1"/>
          </p:cNvSpPr>
          <p:nvPr>
            <p:ph type="title"/>
          </p:nvPr>
        </p:nvSpPr>
        <p:spPr>
          <a:xfrm>
            <a:off x="0" y="-40790"/>
            <a:ext cx="11726417" cy="890341"/>
          </a:xfrm>
        </p:spPr>
        <p:txBody>
          <a:bodyPr/>
          <a:lstStyle/>
          <a:p>
            <a:r>
              <a:rPr lang="en-US" dirty="0">
                <a:latin typeface="Aptos" panose="020B0004020202020204" pitchFamily="34" charset="0"/>
              </a:rPr>
              <a:t>Designed with Your Employees in Mind</a:t>
            </a:r>
          </a:p>
        </p:txBody>
      </p:sp>
      <p:sp>
        <p:nvSpPr>
          <p:cNvPr id="4" name="Oval 3"/>
          <p:cNvSpPr/>
          <p:nvPr/>
        </p:nvSpPr>
        <p:spPr>
          <a:xfrm>
            <a:off x="10058400" y="1650104"/>
            <a:ext cx="1202547" cy="12087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Oval 4"/>
          <p:cNvSpPr/>
          <p:nvPr/>
        </p:nvSpPr>
        <p:spPr>
          <a:xfrm>
            <a:off x="8560037" y="1650104"/>
            <a:ext cx="1202547" cy="1208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Oval 5"/>
          <p:cNvSpPr/>
          <p:nvPr/>
        </p:nvSpPr>
        <p:spPr>
          <a:xfrm>
            <a:off x="7067550" y="1650104"/>
            <a:ext cx="1202547" cy="12087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Oval 6"/>
          <p:cNvSpPr/>
          <p:nvPr/>
        </p:nvSpPr>
        <p:spPr>
          <a:xfrm>
            <a:off x="8560627" y="3787048"/>
            <a:ext cx="1202547" cy="1208759"/>
          </a:xfrm>
          <a:prstGeom prst="ellipse">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Content Placeholder 2"/>
          <p:cNvSpPr txBox="1">
            <a:spLocks/>
          </p:cNvSpPr>
          <p:nvPr/>
        </p:nvSpPr>
        <p:spPr>
          <a:xfrm>
            <a:off x="6904306" y="2694143"/>
            <a:ext cx="1600240" cy="9741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Mobile Ready</a:t>
            </a:r>
          </a:p>
        </p:txBody>
      </p:sp>
      <p:sp>
        <p:nvSpPr>
          <p:cNvPr id="10" name="Oval 9"/>
          <p:cNvSpPr/>
          <p:nvPr/>
        </p:nvSpPr>
        <p:spPr>
          <a:xfrm>
            <a:off x="10060875" y="3775169"/>
            <a:ext cx="1202547" cy="12087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val 10"/>
          <p:cNvSpPr/>
          <p:nvPr/>
        </p:nvSpPr>
        <p:spPr>
          <a:xfrm>
            <a:off x="7067550" y="3785066"/>
            <a:ext cx="1202547" cy="12087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Content Placeholder 2"/>
          <p:cNvSpPr txBox="1">
            <a:spLocks/>
          </p:cNvSpPr>
          <p:nvPr/>
        </p:nvSpPr>
        <p:spPr>
          <a:xfrm>
            <a:off x="8436284" y="2697292"/>
            <a:ext cx="1600085" cy="9739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Self-Paced</a:t>
            </a:r>
          </a:p>
        </p:txBody>
      </p:sp>
      <p:sp>
        <p:nvSpPr>
          <p:cNvPr id="15" name="Content Placeholder 2"/>
          <p:cNvSpPr txBox="1">
            <a:spLocks/>
          </p:cNvSpPr>
          <p:nvPr/>
        </p:nvSpPr>
        <p:spPr>
          <a:xfrm>
            <a:off x="9875029" y="2679186"/>
            <a:ext cx="1600085" cy="9739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Short Segments</a:t>
            </a:r>
          </a:p>
        </p:txBody>
      </p:sp>
      <p:sp>
        <p:nvSpPr>
          <p:cNvPr id="16" name="Content Placeholder 2"/>
          <p:cNvSpPr txBox="1">
            <a:spLocks/>
          </p:cNvSpPr>
          <p:nvPr/>
        </p:nvSpPr>
        <p:spPr>
          <a:xfrm>
            <a:off x="6820452" y="4552688"/>
            <a:ext cx="1599567" cy="15615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000000"/>
                </a:solidFill>
                <a:latin typeface="Aptos" panose="020B0004020202020204" pitchFamily="34" charset="0"/>
              </a:rPr>
              <a:t>Customizable</a:t>
            </a: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Learning Paths</a:t>
            </a:r>
          </a:p>
        </p:txBody>
      </p:sp>
      <p:sp>
        <p:nvSpPr>
          <p:cNvPr id="20" name="Content Placeholder 2"/>
          <p:cNvSpPr txBox="1">
            <a:spLocks/>
          </p:cNvSpPr>
          <p:nvPr/>
        </p:nvSpPr>
        <p:spPr>
          <a:xfrm>
            <a:off x="8303728" y="4557671"/>
            <a:ext cx="1778975" cy="15615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Unlimited Course Access</a:t>
            </a:r>
          </a:p>
        </p:txBody>
      </p:sp>
      <p:sp>
        <p:nvSpPr>
          <p:cNvPr id="21" name="Content Placeholder 2"/>
          <p:cNvSpPr txBox="1">
            <a:spLocks/>
          </p:cNvSpPr>
          <p:nvPr/>
        </p:nvSpPr>
        <p:spPr>
          <a:xfrm>
            <a:off x="9928031" y="4557671"/>
            <a:ext cx="1599567" cy="15615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Globally </a:t>
            </a: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Recognized Learning</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306" y="1792971"/>
            <a:ext cx="904731" cy="90473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701" y="1809262"/>
            <a:ext cx="904731" cy="90473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8493" y="1788757"/>
            <a:ext cx="904731" cy="90473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6732" y="3883200"/>
            <a:ext cx="904731" cy="90473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3561" y="3920310"/>
            <a:ext cx="904731" cy="904731"/>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3495" y="3599916"/>
            <a:ext cx="1619961" cy="1619961"/>
          </a:xfrm>
          <a:prstGeom prst="rect">
            <a:avLst/>
          </a:prstGeom>
        </p:spPr>
      </p:pic>
      <p:sp>
        <p:nvSpPr>
          <p:cNvPr id="28"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26" name="Picture 2" descr="Pictu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363" y="1566328"/>
            <a:ext cx="6096000" cy="406717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3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defTabSz="1219170" fontAlgn="base">
              <a:spcBef>
                <a:spcPct val="0"/>
              </a:spcBef>
              <a:spcAft>
                <a:spcPct val="0"/>
              </a:spcAft>
            </a:pPr>
            <a:r>
              <a:rPr lang="en-US" sz="2400" dirty="0">
                <a:solidFill>
                  <a:srgbClr val="000000"/>
                </a:solidFill>
                <a:latin typeface="Arial" charset="0"/>
              </a:rPr>
              <a:t> </a:t>
            </a:r>
          </a:p>
        </p:txBody>
      </p:sp>
      <p:sp>
        <p:nvSpPr>
          <p:cNvPr id="20" name="TextBox 19"/>
          <p:cNvSpPr txBox="1"/>
          <p:nvPr/>
        </p:nvSpPr>
        <p:spPr>
          <a:xfrm>
            <a:off x="1164627" y="963416"/>
            <a:ext cx="2293224" cy="707886"/>
          </a:xfrm>
          <a:prstGeom prst="rect">
            <a:avLst/>
          </a:prstGeom>
          <a:solidFill>
            <a:srgbClr val="026EA0"/>
          </a:solidFill>
        </p:spPr>
        <p:txBody>
          <a:bodyPr wrap="square" rtlCol="0">
            <a:spAutoFit/>
          </a:bodyPr>
          <a:lstStyle/>
          <a:p>
            <a:pPr algn="ctr" defTabSz="1219170" fontAlgn="base">
              <a:spcBef>
                <a:spcPct val="0"/>
              </a:spcBef>
              <a:spcAft>
                <a:spcPct val="0"/>
              </a:spcAft>
            </a:pPr>
            <a:r>
              <a:rPr lang="en-US" sz="2000" dirty="0">
                <a:solidFill>
                  <a:srgbClr val="FFFFFF"/>
                </a:solidFill>
                <a:latin typeface="Aptos" panose="020B0004020202020204" pitchFamily="34" charset="0"/>
              </a:rPr>
              <a:t>Accelerate Impact Suite</a:t>
            </a:r>
          </a:p>
        </p:txBody>
      </p:sp>
      <p:sp>
        <p:nvSpPr>
          <p:cNvPr id="21" name="TextBox 20"/>
          <p:cNvSpPr txBox="1"/>
          <p:nvPr/>
        </p:nvSpPr>
        <p:spPr>
          <a:xfrm>
            <a:off x="5221616" y="987676"/>
            <a:ext cx="2309213" cy="707886"/>
          </a:xfrm>
          <a:prstGeom prst="rect">
            <a:avLst/>
          </a:prstGeom>
          <a:solidFill>
            <a:srgbClr val="026EA0"/>
          </a:solidFill>
        </p:spPr>
        <p:txBody>
          <a:bodyPr wrap="square" rtlCol="0">
            <a:spAutoFit/>
          </a:bodyPr>
          <a:lstStyle/>
          <a:p>
            <a:pPr algn="ctr" defTabSz="1219170" fontAlgn="base">
              <a:spcBef>
                <a:spcPct val="0"/>
              </a:spcBef>
              <a:spcAft>
                <a:spcPct val="0"/>
              </a:spcAft>
            </a:pPr>
            <a:r>
              <a:rPr lang="en-US" sz="2000" dirty="0">
                <a:solidFill>
                  <a:srgbClr val="FFFFFF"/>
                </a:solidFill>
                <a:latin typeface="Aptos" panose="020B0004020202020204" pitchFamily="34" charset="0"/>
              </a:rPr>
              <a:t>Talent Mobility Suite</a:t>
            </a:r>
          </a:p>
        </p:txBody>
      </p:sp>
      <p:sp>
        <p:nvSpPr>
          <p:cNvPr id="22" name="TextBox 21"/>
          <p:cNvSpPr txBox="1"/>
          <p:nvPr/>
        </p:nvSpPr>
        <p:spPr>
          <a:xfrm>
            <a:off x="8483907" y="987676"/>
            <a:ext cx="2886263" cy="707886"/>
          </a:xfrm>
          <a:prstGeom prst="rect">
            <a:avLst/>
          </a:prstGeom>
          <a:solidFill>
            <a:srgbClr val="026EA0"/>
          </a:solidFill>
        </p:spPr>
        <p:txBody>
          <a:bodyPr wrap="square" rtlCol="0">
            <a:spAutoFit/>
          </a:bodyPr>
          <a:lstStyle/>
          <a:p>
            <a:pPr algn="ctr" defTabSz="1219170" fontAlgn="base">
              <a:spcBef>
                <a:spcPct val="0"/>
              </a:spcBef>
              <a:spcAft>
                <a:spcPct val="0"/>
              </a:spcAft>
            </a:pPr>
            <a:r>
              <a:rPr lang="en-US" sz="2000" dirty="0">
                <a:solidFill>
                  <a:srgbClr val="FFFFFF"/>
                </a:solidFill>
                <a:latin typeface="Aptos" panose="020B0004020202020204" pitchFamily="34" charset="0"/>
              </a:rPr>
              <a:t>Strategic Leadership Experience</a:t>
            </a:r>
          </a:p>
        </p:txBody>
      </p:sp>
      <p:sp>
        <p:nvSpPr>
          <p:cNvPr id="3" name="Title 2"/>
          <p:cNvSpPr>
            <a:spLocks noGrp="1"/>
          </p:cNvSpPr>
          <p:nvPr>
            <p:ph type="title"/>
          </p:nvPr>
        </p:nvSpPr>
        <p:spPr/>
        <p:txBody>
          <a:bodyPr/>
          <a:lstStyle/>
          <a:p>
            <a:r>
              <a:rPr lang="en-US" dirty="0">
                <a:latin typeface="Aptos" panose="020B0004020202020204" pitchFamily="34" charset="0"/>
              </a:rPr>
              <a:t>Connecting the Next Generation of Leaders to the Industry</a:t>
            </a:r>
          </a:p>
        </p:txBody>
      </p:sp>
      <p:sp>
        <p:nvSpPr>
          <p:cNvPr id="25" name="TextBox 24"/>
          <p:cNvSpPr txBox="1"/>
          <p:nvPr/>
        </p:nvSpPr>
        <p:spPr>
          <a:xfrm>
            <a:off x="1114637" y="2021457"/>
            <a:ext cx="1239775" cy="584775"/>
          </a:xfrm>
          <a:prstGeom prst="rect">
            <a:avLst/>
          </a:prstGeom>
          <a:noFill/>
        </p:spPr>
        <p:txBody>
          <a:bodyPr wrap="square" rtlCol="0">
            <a:spAutoFit/>
          </a:bodyPr>
          <a:lstStyle/>
          <a:p>
            <a:r>
              <a:rPr lang="en-US" sz="1600" b="1" dirty="0">
                <a:solidFill>
                  <a:srgbClr val="026EA0"/>
                </a:solidFill>
                <a:latin typeface="Aptos" panose="020B0004020202020204" pitchFamily="34" charset="0"/>
              </a:rPr>
              <a:t>Certificate Programs</a:t>
            </a:r>
          </a:p>
        </p:txBody>
      </p:sp>
      <p:sp>
        <p:nvSpPr>
          <p:cNvPr id="27" name="TextBox 26"/>
          <p:cNvSpPr txBox="1"/>
          <p:nvPr/>
        </p:nvSpPr>
        <p:spPr>
          <a:xfrm>
            <a:off x="1066397" y="4017119"/>
            <a:ext cx="1287077" cy="584775"/>
          </a:xfrm>
          <a:prstGeom prst="rect">
            <a:avLst/>
          </a:prstGeom>
          <a:noFill/>
        </p:spPr>
        <p:txBody>
          <a:bodyPr wrap="square" rtlCol="0">
            <a:spAutoFit/>
          </a:bodyPr>
          <a:lstStyle/>
          <a:p>
            <a:r>
              <a:rPr lang="en-US" sz="1600" b="1" dirty="0">
                <a:solidFill>
                  <a:srgbClr val="026EA0"/>
                </a:solidFill>
                <a:latin typeface="Aptos" panose="020B0004020202020204" pitchFamily="34" charset="0"/>
              </a:rPr>
              <a:t>Insurance Immersion</a:t>
            </a:r>
          </a:p>
        </p:txBody>
      </p:sp>
      <p:sp>
        <p:nvSpPr>
          <p:cNvPr id="28" name="Rectangle 27"/>
          <p:cNvSpPr/>
          <p:nvPr/>
        </p:nvSpPr>
        <p:spPr>
          <a:xfrm>
            <a:off x="2226574" y="4892956"/>
            <a:ext cx="1616963" cy="1080424"/>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ea typeface="Calibri" panose="020F0502020204030204" pitchFamily="34" charset="0"/>
                <a:cs typeface="Times New Roman" panose="02020603050405020304" pitchFamily="18" charset="0"/>
              </a:rPr>
              <a:t>Of members rate Insurance Immersion among the most valuable programs we offer</a:t>
            </a:r>
            <a:r>
              <a:rPr lang="en-US" sz="1200" baseline="30000" dirty="0">
                <a:latin typeface="Aptos" panose="020B0004020202020204" pitchFamily="34" charset="0"/>
                <a:ea typeface="Calibri" panose="020F0502020204030204" pitchFamily="34" charset="0"/>
                <a:cs typeface="Times New Roman" panose="02020603050405020304" pitchFamily="18" charset="0"/>
              </a:rPr>
              <a:t>7</a:t>
            </a:r>
            <a:endParaRPr lang="en-US" sz="1200" baseline="30000" dirty="0">
              <a:effectLst/>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29" name="Chart 28"/>
          <p:cNvGraphicFramePr/>
          <p:nvPr>
            <p:extLst>
              <p:ext uri="{D42A27DB-BD31-4B8C-83A1-F6EECF244321}">
                <p14:modId xmlns:p14="http://schemas.microsoft.com/office/powerpoint/2010/main" val="3511263213"/>
              </p:ext>
            </p:extLst>
          </p:nvPr>
        </p:nvGraphicFramePr>
        <p:xfrm>
          <a:off x="705678" y="4601834"/>
          <a:ext cx="1731304" cy="160105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2202589" y="2777885"/>
            <a:ext cx="1689188" cy="876009"/>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ea typeface="Calibri" panose="020F0502020204030204" pitchFamily="34" charset="0"/>
                <a:cs typeface="Times New Roman" panose="02020603050405020304" pitchFamily="18" charset="0"/>
              </a:rPr>
              <a:t>Of learners believe that LOMA courses are a good preparation for the future of work</a:t>
            </a:r>
            <a:r>
              <a:rPr lang="en-US" sz="1200" baseline="30000" dirty="0">
                <a:latin typeface="Aptos" panose="020B0004020202020204" pitchFamily="34" charset="0"/>
                <a:ea typeface="Calibri" panose="020F0502020204030204" pitchFamily="34" charset="0"/>
                <a:cs typeface="Times New Roman" panose="02020603050405020304" pitchFamily="18" charset="0"/>
              </a:rPr>
              <a:t>7</a:t>
            </a:r>
            <a:r>
              <a:rPr lang="en-US" sz="1200" dirty="0">
                <a:latin typeface="Aptos" panose="020B0004020202020204" pitchFamily="34" charset="0"/>
                <a:ea typeface="Calibri" panose="020F0502020204030204" pitchFamily="34" charset="0"/>
                <a:cs typeface="Times New Roman" panose="02020603050405020304" pitchFamily="18" charset="0"/>
              </a:rPr>
              <a:t> </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31" name="Chart 30"/>
          <p:cNvGraphicFramePr/>
          <p:nvPr>
            <p:extLst>
              <p:ext uri="{D42A27DB-BD31-4B8C-83A1-F6EECF244321}">
                <p14:modId xmlns:p14="http://schemas.microsoft.com/office/powerpoint/2010/main" val="1322852301"/>
              </p:ext>
            </p:extLst>
          </p:nvPr>
        </p:nvGraphicFramePr>
        <p:xfrm>
          <a:off x="808471" y="2532325"/>
          <a:ext cx="1628511" cy="1512215"/>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4906152" y="3096819"/>
            <a:ext cx="1274291" cy="882806"/>
          </a:xfrm>
          <a:prstGeom prst="rect">
            <a:avLst/>
          </a:prstGeom>
        </p:spPr>
        <p:txBody>
          <a:bodyPr wrap="square">
            <a:spAutoFit/>
          </a:bodyPr>
          <a:lstStyle/>
          <a:p>
            <a:pPr algn="r">
              <a:lnSpc>
                <a:spcPct val="107000"/>
              </a:lnSpc>
              <a:spcAft>
                <a:spcPts val="800"/>
              </a:spcAft>
            </a:pPr>
            <a:r>
              <a:rPr lang="en-US" sz="1200" dirty="0">
                <a:latin typeface="Aptos" panose="020B0004020202020204" pitchFamily="34" charset="0"/>
                <a:ea typeface="Calibri" panose="020F0502020204030204" pitchFamily="34" charset="0"/>
                <a:cs typeface="Times New Roman" panose="02020603050405020304" pitchFamily="18" charset="0"/>
              </a:rPr>
              <a:t>Of learners say that it improved their business acumen</a:t>
            </a:r>
            <a:r>
              <a:rPr lang="en-US" sz="1200" baseline="30000" dirty="0">
                <a:latin typeface="Aptos" panose="020B0004020202020204" pitchFamily="34" charset="0"/>
                <a:ea typeface="Calibri" panose="020F0502020204030204" pitchFamily="34" charset="0"/>
                <a:cs typeface="Times New Roman" panose="02020603050405020304" pitchFamily="18" charset="0"/>
              </a:rPr>
              <a:t>8</a:t>
            </a:r>
            <a:endParaRPr lang="en-US" sz="1200" baseline="300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33" name="TextBox 32"/>
          <p:cNvSpPr txBox="1"/>
          <p:nvPr/>
        </p:nvSpPr>
        <p:spPr>
          <a:xfrm>
            <a:off x="4637745" y="1990567"/>
            <a:ext cx="1721293" cy="584775"/>
          </a:xfrm>
          <a:prstGeom prst="rect">
            <a:avLst/>
          </a:prstGeom>
          <a:noFill/>
        </p:spPr>
        <p:txBody>
          <a:bodyPr wrap="square" rtlCol="0">
            <a:spAutoFit/>
          </a:bodyPr>
          <a:lstStyle/>
          <a:p>
            <a:r>
              <a:rPr lang="en-US" sz="1600" b="1" dirty="0">
                <a:solidFill>
                  <a:srgbClr val="026EA0"/>
                </a:solidFill>
                <a:latin typeface="Aptos" panose="020B0004020202020204" pitchFamily="34" charset="0"/>
              </a:rPr>
              <a:t>Professional Designations</a:t>
            </a:r>
          </a:p>
        </p:txBody>
      </p:sp>
      <p:sp>
        <p:nvSpPr>
          <p:cNvPr id="34" name="Rounded Rectangle 33"/>
          <p:cNvSpPr/>
          <p:nvPr/>
        </p:nvSpPr>
        <p:spPr>
          <a:xfrm rot="16200000">
            <a:off x="4371408" y="3851311"/>
            <a:ext cx="4132673" cy="369457"/>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4"/>
          <p:cNvSpPr txBox="1"/>
          <p:nvPr/>
        </p:nvSpPr>
        <p:spPr>
          <a:xfrm>
            <a:off x="5285895" y="2731582"/>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4298BE"/>
                </a:solidFill>
              </a:rPr>
              <a:t>94%</a:t>
            </a:r>
          </a:p>
        </p:txBody>
      </p:sp>
      <p:sp>
        <p:nvSpPr>
          <p:cNvPr id="36" name="Rectangle 35"/>
          <p:cNvSpPr/>
          <p:nvPr/>
        </p:nvSpPr>
        <p:spPr>
          <a:xfrm>
            <a:off x="6671135" y="2478401"/>
            <a:ext cx="1557102" cy="678391"/>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cs typeface="Calibri" panose="020F0502020204030204" pitchFamily="34" charset="0"/>
              </a:rPr>
              <a:t>Of learners say it’s a strong foundation in industry concepts</a:t>
            </a:r>
            <a:r>
              <a:rPr lang="en-US" sz="1200" baseline="30000" dirty="0">
                <a:latin typeface="Aptos" panose="020B0004020202020204" pitchFamily="34" charset="0"/>
                <a:ea typeface="Calibri" panose="020F0502020204030204" pitchFamily="34" charset="0"/>
                <a:cs typeface="Calibri" panose="020F0502020204030204" pitchFamily="34" charset="0"/>
              </a:rPr>
              <a:t>8</a:t>
            </a:r>
            <a:endParaRPr lang="en-US" sz="1200"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37" name="TextBox 24"/>
          <p:cNvSpPr txBox="1"/>
          <p:nvPr/>
        </p:nvSpPr>
        <p:spPr>
          <a:xfrm>
            <a:off x="6671134" y="2067381"/>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2F70"/>
                </a:solidFill>
              </a:rPr>
              <a:t>96%</a:t>
            </a:r>
          </a:p>
        </p:txBody>
      </p:sp>
      <p:sp>
        <p:nvSpPr>
          <p:cNvPr id="38" name="Rounded Rectangle 37"/>
          <p:cNvSpPr/>
          <p:nvPr/>
        </p:nvSpPr>
        <p:spPr>
          <a:xfrm rot="16200000">
            <a:off x="4563078" y="3831579"/>
            <a:ext cx="3753015" cy="351805"/>
          </a:xfrm>
          <a:prstGeom prst="roundRect">
            <a:avLst/>
          </a:prstGeom>
          <a:solidFill>
            <a:srgbClr val="002F70"/>
          </a:solidFill>
          <a:ln>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a:off x="4574992" y="4061881"/>
            <a:ext cx="3718521" cy="362470"/>
          </a:xfrm>
          <a:prstGeom prst="roundRect">
            <a:avLst/>
          </a:prstGeom>
          <a:solidFill>
            <a:srgbClr val="4298BE"/>
          </a:solidFill>
          <a:ln>
            <a:solidFill>
              <a:srgbClr val="429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52752" y="3849364"/>
            <a:ext cx="1956195" cy="1117101"/>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cs typeface="Calibri" panose="020F0502020204030204" pitchFamily="34" charset="0"/>
              </a:rPr>
              <a:t>Of learners say it increased their commitment to their careers</a:t>
            </a:r>
            <a:r>
              <a:rPr lang="en-US" sz="1200" baseline="30000" dirty="0">
                <a:latin typeface="Aptos" panose="020B0004020202020204" pitchFamily="34" charset="0"/>
                <a:ea typeface="Calibri" panose="020F0502020204030204" pitchFamily="34" charset="0"/>
                <a:cs typeface="Times New Roman" panose="02020603050405020304" pitchFamily="18" charset="0"/>
              </a:rPr>
              <a:t>8</a:t>
            </a:r>
          </a:p>
          <a:p>
            <a:pPr>
              <a:lnSpc>
                <a:spcPct val="107000"/>
              </a:lnSpc>
              <a:spcAft>
                <a:spcPts val="800"/>
              </a:spcAft>
            </a:pPr>
            <a:endParaRPr lang="en-US" sz="1200"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1" name="TextBox 24"/>
          <p:cNvSpPr txBox="1"/>
          <p:nvPr/>
        </p:nvSpPr>
        <p:spPr>
          <a:xfrm>
            <a:off x="6663185" y="3438344"/>
            <a:ext cx="972546" cy="46723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F9C606"/>
                </a:solidFill>
              </a:rPr>
              <a:t>80%</a:t>
            </a:r>
          </a:p>
        </p:txBody>
      </p:sp>
      <p:sp>
        <p:nvSpPr>
          <p:cNvPr id="42" name="Rounded Rectangle 41"/>
          <p:cNvSpPr/>
          <p:nvPr/>
        </p:nvSpPr>
        <p:spPr>
          <a:xfrm rot="16200000">
            <a:off x="4759258" y="4239847"/>
            <a:ext cx="3356973" cy="369457"/>
          </a:xfrm>
          <a:prstGeom prst="roundRect">
            <a:avLst/>
          </a:prstGeom>
          <a:solidFill>
            <a:srgbClr val="F9C606"/>
          </a:solidFill>
          <a:ln>
            <a:solidFill>
              <a:srgbClr val="F9C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BDE3237-EF82-8C68-7AA0-33CF88CF93BB}"/>
              </a:ext>
            </a:extLst>
          </p:cNvPr>
          <p:cNvSpPr/>
          <p:nvPr/>
        </p:nvSpPr>
        <p:spPr>
          <a:xfrm>
            <a:off x="8483907" y="1841551"/>
            <a:ext cx="2886263" cy="480773"/>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cs typeface="Calibri" panose="020F0502020204030204" pitchFamily="34" charset="0"/>
              </a:rPr>
              <a:t>On a scale of 1-5, respondents to the program evaluation rate the program</a:t>
            </a:r>
            <a:r>
              <a:rPr lang="en-US" sz="1200" baseline="30000" dirty="0">
                <a:latin typeface="Aptos" panose="020B0004020202020204" pitchFamily="34" charset="0"/>
                <a:cs typeface="Calibri" panose="020F0502020204030204" pitchFamily="34" charset="0"/>
              </a:rPr>
              <a:t>9</a:t>
            </a:r>
            <a:r>
              <a:rPr lang="en-US" sz="1200" dirty="0">
                <a:latin typeface="Aptos" panose="020B0004020202020204" pitchFamily="34" charset="0"/>
                <a:cs typeface="Calibri" panose="020F0502020204030204" pitchFamily="34" charset="0"/>
              </a:rPr>
              <a:t>: </a:t>
            </a:r>
            <a:endParaRPr lang="en-US" sz="1200"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75E5737E-844C-01B9-8DB6-FC399C45DABA}"/>
              </a:ext>
            </a:extLst>
          </p:cNvPr>
          <p:cNvSpPr/>
          <p:nvPr/>
        </p:nvSpPr>
        <p:spPr>
          <a:xfrm>
            <a:off x="9448800" y="2725542"/>
            <a:ext cx="1725124" cy="480773"/>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cs typeface="Calibri" panose="020F0502020204030204" pitchFamily="34" charset="0"/>
              </a:rPr>
              <a:t>“I would recommend this program to others”</a:t>
            </a:r>
            <a:endParaRPr lang="en-US" sz="1200"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6" name="TextBox 24">
            <a:extLst>
              <a:ext uri="{FF2B5EF4-FFF2-40B4-BE49-F238E27FC236}">
                <a16:creationId xmlns:a16="http://schemas.microsoft.com/office/drawing/2014/main" id="{FCCFA995-84A2-8B12-1AAC-BD9C22CF7914}"/>
              </a:ext>
            </a:extLst>
          </p:cNvPr>
          <p:cNvSpPr txBox="1"/>
          <p:nvPr/>
        </p:nvSpPr>
        <p:spPr>
          <a:xfrm>
            <a:off x="8609739" y="2752409"/>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2F70"/>
                </a:solidFill>
              </a:rPr>
              <a:t>4.8</a:t>
            </a:r>
          </a:p>
        </p:txBody>
      </p:sp>
      <p:sp>
        <p:nvSpPr>
          <p:cNvPr id="8" name="Rectangle 7">
            <a:extLst>
              <a:ext uri="{FF2B5EF4-FFF2-40B4-BE49-F238E27FC236}">
                <a16:creationId xmlns:a16="http://schemas.microsoft.com/office/drawing/2014/main" id="{C5B69EA4-7BA7-4192-0855-67449807AF46}"/>
              </a:ext>
            </a:extLst>
          </p:cNvPr>
          <p:cNvSpPr/>
          <p:nvPr/>
        </p:nvSpPr>
        <p:spPr>
          <a:xfrm>
            <a:off x="9445278" y="3525056"/>
            <a:ext cx="1725124" cy="678391"/>
          </a:xfrm>
          <a:prstGeom prst="rect">
            <a:avLst/>
          </a:prstGeom>
        </p:spPr>
        <p:txBody>
          <a:bodyPr wrap="square">
            <a:spAutoFit/>
          </a:bodyPr>
          <a:lstStyle/>
          <a:p>
            <a:pPr>
              <a:lnSpc>
                <a:spcPct val="107000"/>
              </a:lnSpc>
              <a:spcAft>
                <a:spcPts val="800"/>
              </a:spcAft>
            </a:pPr>
            <a:r>
              <a:rPr lang="en-US" sz="1200" dirty="0">
                <a:latin typeface="Aptos" panose="020B0004020202020204" pitchFamily="34" charset="0"/>
                <a:cs typeface="Calibri" panose="020F0502020204030204" pitchFamily="34" charset="0"/>
              </a:rPr>
              <a:t>Overall rating of the Strategic Leadership Experience program</a:t>
            </a:r>
            <a:endParaRPr lang="en-US" sz="1200" baseline="30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9" name="TextBox 24">
            <a:extLst>
              <a:ext uri="{FF2B5EF4-FFF2-40B4-BE49-F238E27FC236}">
                <a16:creationId xmlns:a16="http://schemas.microsoft.com/office/drawing/2014/main" id="{68DC365E-A2D4-8FE9-A1C4-01B0BECC17F0}"/>
              </a:ext>
            </a:extLst>
          </p:cNvPr>
          <p:cNvSpPr txBox="1"/>
          <p:nvPr/>
        </p:nvSpPr>
        <p:spPr>
          <a:xfrm>
            <a:off x="8606217" y="3626884"/>
            <a:ext cx="972546" cy="4672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2F70"/>
                </a:solidFill>
              </a:rPr>
              <a:t>4.8</a:t>
            </a:r>
          </a:p>
        </p:txBody>
      </p:sp>
      <p:sp>
        <p:nvSpPr>
          <p:cNvPr id="12" name="TextBox 11">
            <a:extLst>
              <a:ext uri="{FF2B5EF4-FFF2-40B4-BE49-F238E27FC236}">
                <a16:creationId xmlns:a16="http://schemas.microsoft.com/office/drawing/2014/main" id="{87009B20-C7F4-0913-0167-EDC224C936E6}"/>
              </a:ext>
            </a:extLst>
          </p:cNvPr>
          <p:cNvSpPr txBox="1"/>
          <p:nvPr/>
        </p:nvSpPr>
        <p:spPr>
          <a:xfrm>
            <a:off x="904389" y="6289841"/>
            <a:ext cx="6216072" cy="553998"/>
          </a:xfrm>
          <a:prstGeom prst="rect">
            <a:avLst/>
          </a:prstGeom>
          <a:noFill/>
        </p:spPr>
        <p:txBody>
          <a:bodyPr wrap="square" rtlCol="0">
            <a:spAutoFit/>
          </a:bodyPr>
          <a:lstStyle/>
          <a:p>
            <a:r>
              <a:rPr lang="en-US" sz="1000" baseline="30000" dirty="0">
                <a:latin typeface="Aptos" panose="020B0004020202020204" pitchFamily="34" charset="0"/>
              </a:rPr>
              <a:t>7</a:t>
            </a:r>
            <a:r>
              <a:rPr lang="en-US" sz="1000" dirty="0">
                <a:latin typeface="Aptos" panose="020B0004020202020204" pitchFamily="34" charset="0"/>
              </a:rPr>
              <a:t>LOMA Member Survey 2022</a:t>
            </a:r>
          </a:p>
          <a:p>
            <a:r>
              <a:rPr lang="en-US" sz="1000" baseline="30000" dirty="0">
                <a:latin typeface="Aptos" panose="020B0004020202020204" pitchFamily="34" charset="0"/>
              </a:rPr>
              <a:t>8</a:t>
            </a:r>
            <a:r>
              <a:rPr lang="en-US" sz="1000" dirty="0">
                <a:latin typeface="Aptos" panose="020B0004020202020204" pitchFamily="34" charset="0"/>
              </a:rPr>
              <a:t>LOMA Member Survey 2019</a:t>
            </a:r>
          </a:p>
          <a:p>
            <a:r>
              <a:rPr lang="en-US" sz="1000" baseline="30000" dirty="0">
                <a:latin typeface="Aptos" panose="020B0004020202020204" pitchFamily="34" charset="0"/>
              </a:rPr>
              <a:t>9</a:t>
            </a:r>
            <a:r>
              <a:rPr lang="en-US" sz="1000" dirty="0">
                <a:latin typeface="Aptos" panose="020B0004020202020204" pitchFamily="34" charset="0"/>
              </a:rPr>
              <a:t>Strategic Leadership Experience program evaluation</a:t>
            </a:r>
          </a:p>
        </p:txBody>
      </p:sp>
    </p:spTree>
    <p:extLst>
      <p:ext uri="{BB962C8B-B14F-4D97-AF65-F5344CB8AC3E}">
        <p14:creationId xmlns:p14="http://schemas.microsoft.com/office/powerpoint/2010/main" val="239145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dirty="0">
                <a:latin typeface="Aptos" panose="020B0004020202020204" pitchFamily="34" charset="0"/>
              </a:rPr>
              <a:t>Next Steps </a:t>
            </a:r>
          </a:p>
        </p:txBody>
      </p:sp>
      <p:sp>
        <p:nvSpPr>
          <p:cNvPr id="6" name="Content Placeholder 5"/>
          <p:cNvSpPr>
            <a:spLocks noGrp="1"/>
          </p:cNvSpPr>
          <p:nvPr>
            <p:ph idx="4294967295"/>
          </p:nvPr>
        </p:nvSpPr>
        <p:spPr>
          <a:xfrm>
            <a:off x="951171" y="1507634"/>
            <a:ext cx="9022562" cy="4232766"/>
          </a:xfrm>
          <a:solidFill>
            <a:schemeClr val="accent4"/>
          </a:solidFill>
        </p:spPr>
        <p:txBody>
          <a:bodyPr/>
          <a:lstStyle/>
          <a:p>
            <a:pPr marL="457200" indent="-457200">
              <a:spcAft>
                <a:spcPts val="1600"/>
              </a:spcAft>
              <a:buClr>
                <a:srgbClr val="231F20"/>
              </a:buClr>
              <a:buFont typeface="Arial" panose="020B0604020202020204" pitchFamily="34" charset="0"/>
              <a:buChar char="•"/>
            </a:pPr>
            <a:r>
              <a:rPr lang="en-US" sz="2800" b="1" dirty="0">
                <a:latin typeface="Aptos" panose="020B0004020202020204" pitchFamily="34" charset="0"/>
              </a:rPr>
              <a:t>CUSTOMIZE NEXT STEPS TO FIT YOUR NEEDS</a:t>
            </a:r>
          </a:p>
          <a:p>
            <a:pPr marL="457200" indent="-457200">
              <a:spcAft>
                <a:spcPts val="1600"/>
              </a:spcAft>
              <a:buClr>
                <a:srgbClr val="231F20"/>
              </a:buClr>
              <a:buFont typeface="Arial" panose="020B0604020202020204" pitchFamily="34" charset="0"/>
              <a:buChar char="•"/>
            </a:pPr>
            <a:r>
              <a:rPr lang="en-US" sz="2800" dirty="0">
                <a:latin typeface="Aptos" panose="020B0004020202020204" pitchFamily="34" charset="0"/>
              </a:rPr>
              <a:t>Identify Industry Advantage Learning Paths of interest </a:t>
            </a:r>
          </a:p>
          <a:p>
            <a:pPr marL="457200" indent="-457200">
              <a:spcAft>
                <a:spcPts val="1600"/>
              </a:spcAft>
              <a:buClr>
                <a:srgbClr val="231F20"/>
              </a:buClr>
              <a:buFont typeface="Arial" panose="020B0604020202020204" pitchFamily="34" charset="0"/>
              <a:buChar char="•"/>
            </a:pPr>
            <a:r>
              <a:rPr lang="en-US" sz="2800" dirty="0">
                <a:latin typeface="Aptos" panose="020B0004020202020204" pitchFamily="34" charset="0"/>
              </a:rPr>
              <a:t>Review applicable learning paths and Industry Advantage demo</a:t>
            </a:r>
          </a:p>
          <a:p>
            <a:pPr marL="457200" indent="-457200">
              <a:spcAft>
                <a:spcPts val="1600"/>
              </a:spcAft>
              <a:buClr>
                <a:srgbClr val="231F20"/>
              </a:buClr>
              <a:buFont typeface="Arial" panose="020B0604020202020204" pitchFamily="34" charset="0"/>
              <a:buChar char="•"/>
            </a:pPr>
            <a:r>
              <a:rPr lang="en-US" sz="2800" dirty="0">
                <a:latin typeface="Aptos" panose="020B0004020202020204" pitchFamily="34" charset="0"/>
              </a:rPr>
              <a:t>Schedule follow up meeting with LOMA contacts</a:t>
            </a:r>
          </a:p>
          <a:p>
            <a:pPr marL="457200" indent="-457200" algn="ctr">
              <a:spcAft>
                <a:spcPts val="1600"/>
              </a:spcAft>
              <a:buClr>
                <a:srgbClr val="231F20"/>
              </a:buClr>
              <a:buFont typeface="Arial" panose="020B0604020202020204" pitchFamily="34" charset="0"/>
              <a:buChar char="•"/>
            </a:pPr>
            <a:endParaRPr lang="en-US" sz="2800" dirty="0">
              <a:latin typeface="Aptos" panose="020B0004020202020204" pitchFamily="34" charset="0"/>
            </a:endParaRPr>
          </a:p>
        </p:txBody>
      </p:sp>
      <p:sp>
        <p:nvSpPr>
          <p:cNvPr id="3" name="Text Placeholder 3">
            <a:extLst>
              <a:ext uri="{FF2B5EF4-FFF2-40B4-BE49-F238E27FC236}">
                <a16:creationId xmlns:a16="http://schemas.microsoft.com/office/drawing/2014/main" id="{508A3962-E770-2B80-D24E-5CF1E166E617}"/>
              </a:ext>
            </a:extLst>
          </p:cNvPr>
          <p:cNvSpPr txBox="1">
            <a:spLocks/>
          </p:cNvSpPr>
          <p:nvPr/>
        </p:nvSpPr>
        <p:spPr bwMode="auto">
          <a:xfrm>
            <a:off x="209215" y="5854029"/>
            <a:ext cx="9365731" cy="1007327"/>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kumimoji="0" lang="en-US" sz="1000" b="0" i="0" u="none" strike="noStrike" kern="0" cap="none" spc="0" normalizeH="0" baseline="30000" noProof="0" dirty="0">
                <a:ln>
                  <a:noFill/>
                </a:ln>
                <a:solidFill>
                  <a:srgbClr val="000000"/>
                </a:solidFill>
                <a:effectLst/>
                <a:uLnTx/>
                <a:uFillTx/>
                <a:latin typeface="Aptos" panose="020B0004020202020204" pitchFamily="34" charset="0"/>
                <a:ea typeface="+mn-ea"/>
                <a:cs typeface="+mn-cs"/>
              </a:rPr>
              <a:t>1</a:t>
            </a:r>
            <a:r>
              <a:rPr kumimoji="0" lang="en-US" sz="1000" b="0" i="0" u="none" strike="noStrike" kern="0" cap="none" spc="0" normalizeH="0" noProof="0" dirty="0">
                <a:ln>
                  <a:noFill/>
                </a:ln>
                <a:solidFill>
                  <a:srgbClr val="000000"/>
                </a:solidFill>
                <a:effectLst/>
                <a:uLnTx/>
                <a:uFillTx/>
                <a:latin typeface="Aptos" panose="020B0004020202020204" pitchFamily="34" charset="0"/>
                <a:ea typeface="+mn-ea"/>
                <a:cs typeface="+mn-cs"/>
              </a:rPr>
              <a:t>https://www.weforum.org/stories/2025/01/future-of-jobs-report-2025-jobs-of-the-future-and-the-skills-you-need-to-get-them/</a:t>
            </a:r>
            <a:endParaRPr lang="en-US" kern="0" dirty="0">
              <a:solidFill>
                <a:srgbClr val="000000"/>
              </a:solidFill>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lang="en-US" kern="0" baseline="30000" dirty="0">
                <a:solidFill>
                  <a:srgbClr val="000000"/>
                </a:solidFill>
                <a:latin typeface="Aptos" panose="020B0004020202020204" pitchFamily="34" charset="0"/>
              </a:rPr>
              <a:t>2</a:t>
            </a:r>
            <a:r>
              <a:rPr lang="en-US" kern="0" dirty="0">
                <a:solidFill>
                  <a:srgbClr val="000000"/>
                </a:solidFill>
                <a:latin typeface="Aptos" panose="020B0004020202020204" pitchFamily="34" charset="0"/>
              </a:rPr>
              <a:t>Workplace Learning Report 2025, LinkedIn</a:t>
            </a:r>
            <a:endParaRPr kumimoji="0" lang="en-US" sz="1000" b="0" i="0" u="none" strike="noStrike" kern="0" cap="none" spc="0" normalizeH="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r>
              <a:rPr lang="en-US" kern="0" baseline="30000" dirty="0">
                <a:solidFill>
                  <a:srgbClr val="000000"/>
                </a:solidFill>
                <a:latin typeface="Aptos" panose="020B0004020202020204" pitchFamily="34" charset="0"/>
              </a:rPr>
              <a:t>3</a:t>
            </a:r>
            <a:r>
              <a:rPr lang="en-US" kern="0" dirty="0">
                <a:solidFill>
                  <a:srgbClr val="000000"/>
                </a:solidFill>
                <a:latin typeface="Aptos" panose="020B0004020202020204" pitchFamily="34" charset="0"/>
              </a:rPr>
              <a:t>2025 Industry Advantage Liaison Survey</a:t>
            </a:r>
            <a:endParaRPr lang="en-US" kern="0" baseline="30000" dirty="0">
              <a:solidFill>
                <a:srgbClr val="000000"/>
              </a:solidFill>
              <a:latin typeface="Aptos" panose="020B0004020202020204" pitchFamily="34" charset="0"/>
            </a:endParaRPr>
          </a:p>
          <a:p>
            <a:pPr marL="0" marR="0" lvl="0" indent="0" algn="l" defTabSz="914400" rtl="0" eaLnBrk="1" fontAlgn="base" latinLnBrk="0" hangingPunct="1">
              <a:lnSpc>
                <a:spcPct val="110000"/>
              </a:lnSpc>
              <a:spcBef>
                <a:spcPts val="0"/>
              </a:spcBef>
              <a:spcAft>
                <a:spcPts val="0"/>
              </a:spcAft>
              <a:buClr>
                <a:srgbClr val="4298BE"/>
              </a:buClr>
              <a:buSzPct val="90000"/>
              <a:buFont typeface="Arial"/>
              <a:buNone/>
              <a:tabLst/>
              <a:defRPr/>
            </a:pPr>
            <a:r>
              <a:rPr lang="en-US" kern="0" baseline="30000" dirty="0">
                <a:solidFill>
                  <a:srgbClr val="000000"/>
                </a:solidFill>
                <a:latin typeface="Aptos" panose="020B0004020202020204" pitchFamily="34" charset="0"/>
              </a:rPr>
              <a:t>4</a:t>
            </a:r>
            <a:r>
              <a:rPr kumimoji="0" lang="en-US" sz="1000" b="0" i="0" u="none" strike="noStrike" kern="0" cap="none" spc="0" normalizeH="0" baseline="0" noProof="0" dirty="0">
                <a:ln>
                  <a:noFill/>
                </a:ln>
                <a:solidFill>
                  <a:srgbClr val="000000"/>
                </a:solidFill>
                <a:effectLst/>
                <a:uLnTx/>
                <a:uFillTx/>
                <a:latin typeface="Aptos" panose="020B0004020202020204" pitchFamily="34" charset="0"/>
                <a:ea typeface="+mn-ea"/>
                <a:cs typeface="+mn-cs"/>
              </a:rPr>
              <a:t>Industry Advantage Survey, 2023</a:t>
            </a:r>
          </a:p>
          <a:p>
            <a:pPr marL="0" marR="0" lvl="0" indent="0" algn="l" defTabSz="914400" rtl="0" eaLnBrk="1" fontAlgn="base" latinLnBrk="0" hangingPunct="1">
              <a:lnSpc>
                <a:spcPct val="110000"/>
              </a:lnSpc>
              <a:spcBef>
                <a:spcPts val="0"/>
              </a:spcBef>
              <a:spcAft>
                <a:spcPts val="0"/>
              </a:spcAft>
              <a:buClr>
                <a:srgbClr val="4298BE"/>
              </a:buClr>
              <a:buSzPct val="90000"/>
              <a:buFont typeface="Arial"/>
              <a:buNone/>
              <a:tabLst/>
              <a:defRPr/>
            </a:pPr>
            <a:r>
              <a:rPr lang="en-US" kern="0" baseline="30000" dirty="0">
                <a:solidFill>
                  <a:srgbClr val="000000"/>
                </a:solidFill>
                <a:latin typeface="Aptos" panose="020B0004020202020204" pitchFamily="34" charset="0"/>
              </a:rPr>
              <a:t>5</a:t>
            </a:r>
            <a:r>
              <a:rPr kumimoji="0" lang="en-US" sz="1000" b="0" i="0" u="none" strike="noStrike" kern="0" cap="none" spc="0" normalizeH="0" baseline="0" noProof="0" dirty="0">
                <a:ln>
                  <a:noFill/>
                </a:ln>
                <a:solidFill>
                  <a:srgbClr val="000000"/>
                </a:solidFill>
                <a:effectLst/>
                <a:uLnTx/>
                <a:uFillTx/>
                <a:latin typeface="Aptos" panose="020B0004020202020204" pitchFamily="34" charset="0"/>
                <a:ea typeface="+mn-ea"/>
                <a:cs typeface="+mn-cs"/>
              </a:rPr>
              <a:t>Industry Advantage Course Survey</a:t>
            </a:r>
            <a:endParaRPr kumimoji="0" lang="en-US" sz="1000" b="0" i="0" u="none" strike="noStrike" kern="0" cap="none" spc="0" normalizeH="0" baseline="30000" noProof="0" dirty="0">
              <a:ln>
                <a:noFill/>
              </a:ln>
              <a:effectLst/>
              <a:uLnTx/>
              <a:uFillTx/>
              <a:latin typeface="Aptos" panose="020B00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endParaRPr kumimoji="0" lang="en-US" sz="1000" b="0" i="0" u="none" strike="noStrike" kern="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
                <a:srgbClr val="4298BE"/>
              </a:buClr>
              <a:buSzPct val="90000"/>
              <a:buFont typeface="Arial"/>
              <a:buNone/>
              <a:tabLst/>
              <a:defRPr/>
            </a:pPr>
            <a:endParaRPr kumimoji="0" lang="en-US" sz="1000" b="0" i="0" u="none" strike="noStrike" kern="0" cap="none" spc="0" normalizeH="0" baseline="0" noProof="0" dirty="0">
              <a:ln>
                <a:noFill/>
              </a:ln>
              <a:solidFill>
                <a:srgbClr val="00000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321072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8175" y="1447799"/>
            <a:ext cx="5248275" cy="885825"/>
          </a:xfrm>
          <a:prstGeom prst="rect">
            <a:avLst/>
          </a:prstGeom>
          <a:solidFill>
            <a:srgbClr val="005F9F"/>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8175" y="1438275"/>
            <a:ext cx="5248275" cy="4295775"/>
          </a:xfrm>
          <a:prstGeom prst="rect">
            <a:avLst/>
          </a:prstGeom>
          <a:solidFill>
            <a:srgbClr val="F2F1EE"/>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86500" y="1438275"/>
            <a:ext cx="5248275" cy="4295775"/>
          </a:xfrm>
          <a:prstGeom prst="rect">
            <a:avLst/>
          </a:prstGeom>
          <a:solidFill>
            <a:srgbClr val="F2F1EE"/>
          </a:solid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12191998" cy="890341"/>
          </a:xfrm>
          <a:prstGeom prst="rect">
            <a:avLst/>
          </a:prstGeom>
        </p:spPr>
        <p:txBody>
          <a:bodyPr>
            <a:normAutofit/>
          </a:bodyPr>
          <a:lstStyle/>
          <a:p>
            <a:r>
              <a:rPr lang="en-US" dirty="0">
                <a:latin typeface="Aptos" panose="020B0004020202020204" pitchFamily="34" charset="0"/>
              </a:rPr>
              <a:t>Prepare Leaders for the Future   </a:t>
            </a:r>
          </a:p>
        </p:txBody>
      </p:sp>
      <p:sp>
        <p:nvSpPr>
          <p:cNvPr id="2" name="Rounded Rectangle 1"/>
          <p:cNvSpPr/>
          <p:nvPr/>
        </p:nvSpPr>
        <p:spPr>
          <a:xfrm>
            <a:off x="6606538"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Key Industry Trends</a:t>
            </a:r>
          </a:p>
        </p:txBody>
      </p:sp>
      <p:sp>
        <p:nvSpPr>
          <p:cNvPr id="4" name="Rounded Rectangle 3"/>
          <p:cNvSpPr/>
          <p:nvPr/>
        </p:nvSpPr>
        <p:spPr>
          <a:xfrm>
            <a:off x="9014077"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Growth Strategies</a:t>
            </a:r>
          </a:p>
        </p:txBody>
      </p:sp>
      <p:sp>
        <p:nvSpPr>
          <p:cNvPr id="5" name="Rounded Rectangle 4"/>
          <p:cNvSpPr/>
          <p:nvPr/>
        </p:nvSpPr>
        <p:spPr>
          <a:xfrm>
            <a:off x="6606540" y="376237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latin typeface="Aptos" panose="020B0004020202020204" pitchFamily="34" charset="0"/>
              </a:rPr>
              <a:t>Enterprise Thinking &amp; Financial Decision Making </a:t>
            </a:r>
          </a:p>
        </p:txBody>
      </p:sp>
      <p:sp>
        <p:nvSpPr>
          <p:cNvPr id="6" name="Rounded Rectangle 5"/>
          <p:cNvSpPr/>
          <p:nvPr/>
        </p:nvSpPr>
        <p:spPr>
          <a:xfrm>
            <a:off x="9014077" y="2676525"/>
            <a:ext cx="2221992" cy="914400"/>
          </a:xfrm>
          <a:prstGeom prst="round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Operational Excellence</a:t>
            </a:r>
          </a:p>
        </p:txBody>
      </p:sp>
      <p:sp>
        <p:nvSpPr>
          <p:cNvPr id="8" name="TextBox 7"/>
          <p:cNvSpPr txBox="1"/>
          <p:nvPr/>
        </p:nvSpPr>
        <p:spPr>
          <a:xfrm>
            <a:off x="6315073" y="1640384"/>
            <a:ext cx="5200650" cy="769441"/>
          </a:xfrm>
          <a:prstGeom prst="rect">
            <a:avLst/>
          </a:prstGeom>
          <a:noFill/>
        </p:spPr>
        <p:txBody>
          <a:bodyPr wrap="square" rtlCol="0">
            <a:spAutoFit/>
          </a:bodyPr>
          <a:lstStyle/>
          <a:p>
            <a:pPr algn="ctr"/>
            <a:r>
              <a:rPr lang="en-US" sz="2200" b="1" dirty="0">
                <a:solidFill>
                  <a:srgbClr val="002F70"/>
                </a:solidFill>
                <a:latin typeface="Aptos" panose="020B0004020202020204" pitchFamily="34" charset="0"/>
              </a:rPr>
              <a:t>A Focus on Strategic Imperatives Prepares Tomorrow’s Leaders</a:t>
            </a:r>
          </a:p>
        </p:txBody>
      </p:sp>
      <p:sp>
        <p:nvSpPr>
          <p:cNvPr id="11" name="TextBox 10"/>
          <p:cNvSpPr txBox="1"/>
          <p:nvPr/>
        </p:nvSpPr>
        <p:spPr>
          <a:xfrm>
            <a:off x="895348" y="1633683"/>
            <a:ext cx="4690935" cy="769441"/>
          </a:xfrm>
          <a:prstGeom prst="rect">
            <a:avLst/>
          </a:prstGeom>
          <a:noFill/>
        </p:spPr>
        <p:txBody>
          <a:bodyPr wrap="square" rtlCol="0">
            <a:spAutoFit/>
          </a:bodyPr>
          <a:lstStyle/>
          <a:p>
            <a:pPr algn="ctr"/>
            <a:r>
              <a:rPr lang="en-US" sz="2200" b="1" dirty="0">
                <a:solidFill>
                  <a:srgbClr val="002F70"/>
                </a:solidFill>
                <a:latin typeface="Aptos" panose="020B0004020202020204" pitchFamily="34" charset="0"/>
              </a:rPr>
              <a:t>Executive Development </a:t>
            </a:r>
          </a:p>
          <a:p>
            <a:pPr algn="ctr"/>
            <a:r>
              <a:rPr lang="en-US" sz="2200" b="1" dirty="0">
                <a:solidFill>
                  <a:srgbClr val="002F70"/>
                </a:solidFill>
                <a:latin typeface="Aptos" panose="020B0004020202020204" pitchFamily="34" charset="0"/>
              </a:rPr>
              <a:t>Builds Industry Acumen  </a:t>
            </a:r>
          </a:p>
        </p:txBody>
      </p:sp>
      <p:sp>
        <p:nvSpPr>
          <p:cNvPr id="7" name="TextBox 6"/>
          <p:cNvSpPr txBox="1"/>
          <p:nvPr/>
        </p:nvSpPr>
        <p:spPr>
          <a:xfrm>
            <a:off x="6543674" y="4927734"/>
            <a:ext cx="4714875" cy="430887"/>
          </a:xfrm>
          <a:prstGeom prst="rect">
            <a:avLst/>
          </a:prstGeom>
          <a:solidFill>
            <a:srgbClr val="F9C606"/>
          </a:solidFill>
        </p:spPr>
        <p:txBody>
          <a:bodyPr wrap="square" rtlCol="0">
            <a:spAutoFit/>
          </a:bodyPr>
          <a:lstStyle/>
          <a:p>
            <a:pPr algn="ctr"/>
            <a:r>
              <a:rPr lang="en-US" sz="2200" b="1" i="1" dirty="0">
                <a:solidFill>
                  <a:srgbClr val="002F70"/>
                </a:solidFill>
                <a:latin typeface="Aptos" panose="020B0004020202020204" pitchFamily="34" charset="0"/>
              </a:rPr>
              <a:t>Nomination only</a:t>
            </a:r>
          </a:p>
        </p:txBody>
      </p:sp>
      <p:pic>
        <p:nvPicPr>
          <p:cNvPr id="15" name="Picture 14" descr="A group of people hiking up a hill&#10;&#10;Description automatically generated">
            <a:extLst>
              <a:ext uri="{FF2B5EF4-FFF2-40B4-BE49-F238E27FC236}">
                <a16:creationId xmlns:a16="http://schemas.microsoft.com/office/drawing/2014/main" id="{F7CF38EF-C1E9-BD96-E711-96A17300B38F}"/>
              </a:ext>
            </a:extLst>
          </p:cNvPr>
          <p:cNvPicPr>
            <a:picLocks noChangeAspect="1"/>
          </p:cNvPicPr>
          <p:nvPr/>
        </p:nvPicPr>
        <p:blipFill rotWithShape="1">
          <a:blip r:embed="rId3"/>
          <a:srcRect t="7580"/>
          <a:stretch/>
        </p:blipFill>
        <p:spPr>
          <a:xfrm>
            <a:off x="657225" y="2396812"/>
            <a:ext cx="5219286" cy="3327836"/>
          </a:xfrm>
          <a:prstGeom prst="rect">
            <a:avLst/>
          </a:prstGeom>
        </p:spPr>
      </p:pic>
    </p:spTree>
    <p:extLst>
      <p:ext uri="{BB962C8B-B14F-4D97-AF65-F5344CB8AC3E}">
        <p14:creationId xmlns:p14="http://schemas.microsoft.com/office/powerpoint/2010/main" val="370143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43AC-4E93-12C1-AA9F-8CCE37AB9270}"/>
              </a:ext>
            </a:extLst>
          </p:cNvPr>
          <p:cNvSpPr>
            <a:spLocks noGrp="1"/>
          </p:cNvSpPr>
          <p:nvPr>
            <p:ph type="title"/>
          </p:nvPr>
        </p:nvSpPr>
        <p:spPr/>
        <p:txBody>
          <a:bodyPr/>
          <a:lstStyle/>
          <a:p>
            <a:r>
              <a:rPr lang="en-US" dirty="0">
                <a:latin typeface="Aptos" panose="020B0004020202020204" pitchFamily="34" charset="0"/>
              </a:rPr>
              <a:t>Leveraging Professional Development</a:t>
            </a:r>
          </a:p>
        </p:txBody>
      </p:sp>
      <p:sp>
        <p:nvSpPr>
          <p:cNvPr id="3" name="Slide Number Placeholder 2">
            <a:extLst>
              <a:ext uri="{FF2B5EF4-FFF2-40B4-BE49-F238E27FC236}">
                <a16:creationId xmlns:a16="http://schemas.microsoft.com/office/drawing/2014/main" id="{10DF282B-9C3A-D983-2F31-0FEA7D86D875}"/>
              </a:ext>
            </a:extLst>
          </p:cNvPr>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7" name="TextBox 6">
            <a:extLst>
              <a:ext uri="{FF2B5EF4-FFF2-40B4-BE49-F238E27FC236}">
                <a16:creationId xmlns:a16="http://schemas.microsoft.com/office/drawing/2014/main" id="{459A57C4-BD0A-1E73-DAE3-F30B020E3453}"/>
              </a:ext>
            </a:extLst>
          </p:cNvPr>
          <p:cNvSpPr txBox="1"/>
          <p:nvPr/>
        </p:nvSpPr>
        <p:spPr>
          <a:xfrm>
            <a:off x="8214058" y="961632"/>
            <a:ext cx="2889504" cy="704088"/>
          </a:xfrm>
          <a:prstGeom prst="rect">
            <a:avLst/>
          </a:prstGeom>
          <a:solidFill>
            <a:srgbClr val="026EA0"/>
          </a:solidFill>
        </p:spPr>
        <p:txBody>
          <a:bodyPr wrap="square" rtlCol="0" anchor="ctr">
            <a:spAutoFit/>
          </a:bodyPr>
          <a:lstStyle/>
          <a:p>
            <a:pPr algn="ctr" defTabSz="1219170" fontAlgn="base">
              <a:spcBef>
                <a:spcPct val="0"/>
              </a:spcBef>
              <a:spcAft>
                <a:spcPct val="0"/>
              </a:spcAft>
            </a:pPr>
            <a:r>
              <a:rPr lang="en-US" sz="2000" dirty="0">
                <a:solidFill>
                  <a:srgbClr val="FFFFFF"/>
                </a:solidFill>
                <a:latin typeface="Aptos" panose="020B0004020202020204" pitchFamily="34" charset="0"/>
              </a:rPr>
              <a:t>Strategic Leadership Experience</a:t>
            </a:r>
          </a:p>
        </p:txBody>
      </p:sp>
      <p:pic>
        <p:nvPicPr>
          <p:cNvPr id="1028" name="Picture 4" descr="Picture">
            <a:extLst>
              <a:ext uri="{FF2B5EF4-FFF2-40B4-BE49-F238E27FC236}">
                <a16:creationId xmlns:a16="http://schemas.microsoft.com/office/drawing/2014/main" id="{A898FA24-AFF9-3866-31FD-1B10AD12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12" b="90397" l="9924" r="89885">
                        <a14:foregroundMark x1="51718" y1="11065" x2="51718" y2="11065"/>
                        <a14:foregroundMark x1="75763" y1="30689" x2="75763" y2="30689"/>
                        <a14:foregroundMark x1="89695" y1="65762" x2="89695" y2="65762"/>
                        <a14:foregroundMark x1="16603" y1="31106" x2="16603" y2="31106"/>
                        <a14:foregroundMark x1="10878" y1="56159" x2="10878" y2="56159"/>
                        <a14:foregroundMark x1="37786" y1="90397" x2="37786" y2="90397"/>
                        <a14:backgroundMark x1="27863" y1="65344" x2="27863" y2="65344"/>
                        <a14:backgroundMark x1="72519" y1="67015" x2="72519" y2="67015"/>
                        <a14:backgroundMark x1="71947" y1="66180" x2="71947" y2="66180"/>
                        <a14:backgroundMark x1="72137" y1="65762" x2="72137" y2="69311"/>
                        <a14:backgroundMark x1="27863" y1="65553" x2="27863" y2="68894"/>
                      </a14:backgroundRemoval>
                    </a14:imgEffect>
                  </a14:imgLayer>
                </a14:imgProps>
              </a:ext>
              <a:ext uri="{28A0092B-C50C-407E-A947-70E740481C1C}">
                <a14:useLocalDpi xmlns:a14="http://schemas.microsoft.com/office/drawing/2010/main" val="0"/>
              </a:ext>
            </a:extLst>
          </a:blip>
          <a:srcRect/>
          <a:stretch>
            <a:fillRect/>
          </a:stretch>
        </p:blipFill>
        <p:spPr bwMode="auto">
          <a:xfrm>
            <a:off x="8774459" y="1556952"/>
            <a:ext cx="1768703" cy="16168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335B3D-3AEE-1C43-5299-002CA8368443}"/>
              </a:ext>
            </a:extLst>
          </p:cNvPr>
          <p:cNvSpPr txBox="1"/>
          <p:nvPr/>
        </p:nvSpPr>
        <p:spPr>
          <a:xfrm>
            <a:off x="8215679" y="3128435"/>
            <a:ext cx="2886263" cy="369332"/>
          </a:xfrm>
          <a:prstGeom prst="rect">
            <a:avLst/>
          </a:prstGeom>
          <a:noFill/>
        </p:spPr>
        <p:txBody>
          <a:bodyPr wrap="square" rtlCol="0">
            <a:spAutoFit/>
          </a:bodyPr>
          <a:lstStyle/>
          <a:p>
            <a:pPr algn="ctr"/>
            <a:r>
              <a:rPr lang="en-US" dirty="0">
                <a:latin typeface="Aptos" panose="020B0004020202020204" pitchFamily="34" charset="0"/>
              </a:rPr>
              <a:t>Strategic Leader </a:t>
            </a:r>
          </a:p>
        </p:txBody>
      </p:sp>
      <p:pic>
        <p:nvPicPr>
          <p:cNvPr id="1030" name="Picture 6" descr="Picture">
            <a:extLst>
              <a:ext uri="{FF2B5EF4-FFF2-40B4-BE49-F238E27FC236}">
                <a16:creationId xmlns:a16="http://schemas.microsoft.com/office/drawing/2014/main" id="{2F6FFACE-632B-FA92-F15D-462E017B8D7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6042" l="9901" r="89934">
                        <a14:foregroundMark x1="20957" y1="13958" x2="20957" y2="13958"/>
                        <a14:foregroundMark x1="47525" y1="15833" x2="47525" y2="15833"/>
                        <a14:foregroundMark x1="81518" y1="13542" x2="81518" y2="13542"/>
                        <a14:foregroundMark x1="89769" y1="36250" x2="89769" y2="36250"/>
                        <a14:foregroundMark x1="79538" y1="57500" x2="79538" y2="57500"/>
                        <a14:foregroundMark x1="50495" y1="69375" x2="50495" y2="69375"/>
                        <a14:foregroundMark x1="51485" y1="96042" x2="51485" y2="96042"/>
                        <a14:foregroundMark x1="20792" y1="61875" x2="20792" y2="61875"/>
                        <a14:backgroundMark x1="50495" y1="76875" x2="50165" y2="75625"/>
                        <a14:backgroundMark x1="50825" y1="76667" x2="50825" y2="76667"/>
                      </a14:backgroundRemoval>
                    </a14:imgEffect>
                  </a14:imgLayer>
                </a14:imgProps>
              </a:ext>
              <a:ext uri="{28A0092B-C50C-407E-A947-70E740481C1C}">
                <a14:useLocalDpi xmlns:a14="http://schemas.microsoft.com/office/drawing/2010/main" val="0"/>
              </a:ext>
            </a:extLst>
          </a:blip>
          <a:srcRect/>
          <a:stretch>
            <a:fillRect/>
          </a:stretch>
        </p:blipFill>
        <p:spPr bwMode="auto">
          <a:xfrm>
            <a:off x="8663848" y="3649774"/>
            <a:ext cx="1989925" cy="1576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B936846-6197-54F7-2367-01E5D97FF337}"/>
              </a:ext>
            </a:extLst>
          </p:cNvPr>
          <p:cNvSpPr txBox="1"/>
          <p:nvPr/>
        </p:nvSpPr>
        <p:spPr>
          <a:xfrm>
            <a:off x="8215679" y="5293175"/>
            <a:ext cx="2886263" cy="646331"/>
          </a:xfrm>
          <a:prstGeom prst="rect">
            <a:avLst/>
          </a:prstGeom>
          <a:noFill/>
        </p:spPr>
        <p:txBody>
          <a:bodyPr wrap="square" rtlCol="0">
            <a:spAutoFit/>
          </a:bodyPr>
          <a:lstStyle/>
          <a:p>
            <a:pPr algn="ctr"/>
            <a:r>
              <a:rPr lang="en-US" dirty="0">
                <a:latin typeface="Aptos" panose="020B0004020202020204" pitchFamily="34" charset="0"/>
              </a:rPr>
              <a:t>Vice and Assistant Vice President</a:t>
            </a:r>
          </a:p>
        </p:txBody>
      </p:sp>
      <p:pic>
        <p:nvPicPr>
          <p:cNvPr id="1026" name="Picture 2" descr="Picture">
            <a:extLst>
              <a:ext uri="{FF2B5EF4-FFF2-40B4-BE49-F238E27FC236}">
                <a16:creationId xmlns:a16="http://schemas.microsoft.com/office/drawing/2014/main" id="{1261CA14-8DF5-F97A-3C80-B0D7A89D98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3874" y="1620502"/>
            <a:ext cx="1418633" cy="15100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90B43F-5447-57DA-E87D-6853D5CFCB3D}"/>
              </a:ext>
            </a:extLst>
          </p:cNvPr>
          <p:cNvSpPr txBox="1"/>
          <p:nvPr/>
        </p:nvSpPr>
        <p:spPr>
          <a:xfrm>
            <a:off x="1088438" y="1113621"/>
            <a:ext cx="2889504" cy="400110"/>
          </a:xfrm>
          <a:prstGeom prst="rect">
            <a:avLst/>
          </a:prstGeom>
          <a:solidFill>
            <a:srgbClr val="026EA0"/>
          </a:solidFill>
        </p:spPr>
        <p:txBody>
          <a:bodyPr wrap="square" rtlCol="0" anchor="ctr">
            <a:spAutoFit/>
          </a:bodyPr>
          <a:lstStyle/>
          <a:p>
            <a:pPr algn="ctr" defTabSz="1219170" fontAlgn="base">
              <a:spcBef>
                <a:spcPct val="0"/>
              </a:spcBef>
              <a:spcAft>
                <a:spcPct val="0"/>
              </a:spcAft>
            </a:pPr>
            <a:r>
              <a:rPr lang="en-US" sz="2000" dirty="0">
                <a:solidFill>
                  <a:srgbClr val="FFFFFF"/>
                </a:solidFill>
                <a:latin typeface="Aptos" panose="020B0004020202020204" pitchFamily="34" charset="0"/>
              </a:rPr>
              <a:t>Accelerate Impact Suite</a:t>
            </a:r>
          </a:p>
        </p:txBody>
      </p:sp>
      <p:sp>
        <p:nvSpPr>
          <p:cNvPr id="9" name="TextBox 8">
            <a:extLst>
              <a:ext uri="{FF2B5EF4-FFF2-40B4-BE49-F238E27FC236}">
                <a16:creationId xmlns:a16="http://schemas.microsoft.com/office/drawing/2014/main" id="{50CD6BDF-4207-95AA-40B8-1121CEB45FB3}"/>
              </a:ext>
            </a:extLst>
          </p:cNvPr>
          <p:cNvSpPr txBox="1"/>
          <p:nvPr/>
        </p:nvSpPr>
        <p:spPr>
          <a:xfrm>
            <a:off x="1386578" y="3128435"/>
            <a:ext cx="2293224" cy="369332"/>
          </a:xfrm>
          <a:prstGeom prst="rect">
            <a:avLst/>
          </a:prstGeom>
          <a:noFill/>
        </p:spPr>
        <p:txBody>
          <a:bodyPr wrap="square" rtlCol="0">
            <a:spAutoFit/>
          </a:bodyPr>
          <a:lstStyle/>
          <a:p>
            <a:pPr algn="ctr"/>
            <a:r>
              <a:rPr lang="en-US" dirty="0">
                <a:latin typeface="Aptos" panose="020B0004020202020204" pitchFamily="34" charset="0"/>
              </a:rPr>
              <a:t>Early Career</a:t>
            </a:r>
          </a:p>
        </p:txBody>
      </p:sp>
      <p:pic>
        <p:nvPicPr>
          <p:cNvPr id="1032" name="Picture 8" descr="Picture">
            <a:extLst>
              <a:ext uri="{FF2B5EF4-FFF2-40B4-BE49-F238E27FC236}">
                <a16:creationId xmlns:a16="http://schemas.microsoft.com/office/drawing/2014/main" id="{DF41FCE7-48B7-DF0E-947B-3ADD66E76D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3425" y="3899379"/>
            <a:ext cx="1279530" cy="1417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D9734A6-C964-DBDE-A5AA-35F53314BAA2}"/>
              </a:ext>
            </a:extLst>
          </p:cNvPr>
          <p:cNvSpPr txBox="1"/>
          <p:nvPr/>
        </p:nvSpPr>
        <p:spPr>
          <a:xfrm>
            <a:off x="1430191" y="5322876"/>
            <a:ext cx="2205999" cy="646331"/>
          </a:xfrm>
          <a:prstGeom prst="rect">
            <a:avLst/>
          </a:prstGeom>
          <a:noFill/>
        </p:spPr>
        <p:txBody>
          <a:bodyPr wrap="square" rtlCol="0">
            <a:spAutoFit/>
          </a:bodyPr>
          <a:lstStyle/>
          <a:p>
            <a:pPr algn="ctr"/>
            <a:r>
              <a:rPr lang="en-US" dirty="0">
                <a:latin typeface="Aptos" panose="020B0004020202020204" pitchFamily="34" charset="0"/>
              </a:rPr>
              <a:t>Moving into a </a:t>
            </a:r>
          </a:p>
          <a:p>
            <a:pPr algn="ctr"/>
            <a:r>
              <a:rPr lang="en-US" dirty="0">
                <a:latin typeface="Aptos" panose="020B0004020202020204" pitchFamily="34" charset="0"/>
              </a:rPr>
              <a:t>New Role</a:t>
            </a:r>
          </a:p>
        </p:txBody>
      </p:sp>
      <p:pic>
        <p:nvPicPr>
          <p:cNvPr id="1034" name="Picture 10" descr="Picture">
            <a:extLst>
              <a:ext uri="{FF2B5EF4-FFF2-40B4-BE49-F238E27FC236}">
                <a16:creationId xmlns:a16="http://schemas.microsoft.com/office/drawing/2014/main" id="{80D2D7A9-0BFB-1AD9-9FA6-6447C3C451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6684" y="1600183"/>
            <a:ext cx="1418633" cy="1618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F04679-8FA1-11BF-D6F1-37FDD485B261}"/>
              </a:ext>
            </a:extLst>
          </p:cNvPr>
          <p:cNvSpPr txBox="1"/>
          <p:nvPr/>
        </p:nvSpPr>
        <p:spPr>
          <a:xfrm>
            <a:off x="4651248" y="1113621"/>
            <a:ext cx="2889504" cy="400110"/>
          </a:xfrm>
          <a:prstGeom prst="rect">
            <a:avLst/>
          </a:prstGeom>
          <a:solidFill>
            <a:srgbClr val="026EA0"/>
          </a:solidFill>
        </p:spPr>
        <p:txBody>
          <a:bodyPr wrap="square" rtlCol="0" anchor="ctr">
            <a:spAutoFit/>
          </a:bodyPr>
          <a:lstStyle/>
          <a:p>
            <a:pPr algn="ctr" defTabSz="1219170" fontAlgn="base">
              <a:spcBef>
                <a:spcPct val="0"/>
              </a:spcBef>
              <a:spcAft>
                <a:spcPct val="0"/>
              </a:spcAft>
            </a:pPr>
            <a:r>
              <a:rPr lang="en-US" sz="2000" dirty="0">
                <a:solidFill>
                  <a:srgbClr val="FFFFFF"/>
                </a:solidFill>
                <a:latin typeface="Aptos" panose="020B0004020202020204" pitchFamily="34" charset="0"/>
              </a:rPr>
              <a:t>Talent Mobility Suite</a:t>
            </a:r>
          </a:p>
        </p:txBody>
      </p:sp>
      <p:sp>
        <p:nvSpPr>
          <p:cNvPr id="13" name="TextBox 12">
            <a:extLst>
              <a:ext uri="{FF2B5EF4-FFF2-40B4-BE49-F238E27FC236}">
                <a16:creationId xmlns:a16="http://schemas.microsoft.com/office/drawing/2014/main" id="{6B15E675-1710-785C-20D9-FA9C2416D35A}"/>
              </a:ext>
            </a:extLst>
          </p:cNvPr>
          <p:cNvSpPr txBox="1"/>
          <p:nvPr/>
        </p:nvSpPr>
        <p:spPr>
          <a:xfrm>
            <a:off x="4525493" y="3112933"/>
            <a:ext cx="3141015" cy="369332"/>
          </a:xfrm>
          <a:prstGeom prst="rect">
            <a:avLst/>
          </a:prstGeom>
          <a:noFill/>
        </p:spPr>
        <p:txBody>
          <a:bodyPr wrap="square" rtlCol="0">
            <a:spAutoFit/>
          </a:bodyPr>
          <a:lstStyle/>
          <a:p>
            <a:pPr algn="ctr"/>
            <a:r>
              <a:rPr lang="en-US" dirty="0">
                <a:latin typeface="Aptos" panose="020B0004020202020204" pitchFamily="34" charset="0"/>
              </a:rPr>
              <a:t>Career-Minded Professional </a:t>
            </a:r>
          </a:p>
        </p:txBody>
      </p:sp>
      <p:sp>
        <p:nvSpPr>
          <p:cNvPr id="14" name="TextBox 13">
            <a:extLst>
              <a:ext uri="{FF2B5EF4-FFF2-40B4-BE49-F238E27FC236}">
                <a16:creationId xmlns:a16="http://schemas.microsoft.com/office/drawing/2014/main" id="{CC5883A9-7A0F-9EB4-503E-1BD1B61DEF4C}"/>
              </a:ext>
            </a:extLst>
          </p:cNvPr>
          <p:cNvSpPr txBox="1"/>
          <p:nvPr/>
        </p:nvSpPr>
        <p:spPr>
          <a:xfrm>
            <a:off x="4525493" y="4448737"/>
            <a:ext cx="3141015" cy="369332"/>
          </a:xfrm>
          <a:prstGeom prst="rect">
            <a:avLst/>
          </a:prstGeom>
          <a:noFill/>
        </p:spPr>
        <p:txBody>
          <a:bodyPr wrap="square" rtlCol="0">
            <a:spAutoFit/>
          </a:bodyPr>
          <a:lstStyle/>
          <a:p>
            <a:pPr algn="ctr"/>
            <a:r>
              <a:rPr lang="en-US" dirty="0">
                <a:latin typeface="Aptos" panose="020B0004020202020204" pitchFamily="34" charset="0"/>
              </a:rPr>
              <a:t>Non-Financial Leader </a:t>
            </a:r>
          </a:p>
        </p:txBody>
      </p:sp>
      <p:sp>
        <p:nvSpPr>
          <p:cNvPr id="15" name="TextBox 14">
            <a:extLst>
              <a:ext uri="{FF2B5EF4-FFF2-40B4-BE49-F238E27FC236}">
                <a16:creationId xmlns:a16="http://schemas.microsoft.com/office/drawing/2014/main" id="{3CA871F7-7150-518E-E7BE-E537A36DD260}"/>
              </a:ext>
            </a:extLst>
          </p:cNvPr>
          <p:cNvSpPr txBox="1"/>
          <p:nvPr/>
        </p:nvSpPr>
        <p:spPr>
          <a:xfrm>
            <a:off x="4525493" y="6091127"/>
            <a:ext cx="3141015" cy="646331"/>
          </a:xfrm>
          <a:prstGeom prst="rect">
            <a:avLst/>
          </a:prstGeom>
          <a:noFill/>
        </p:spPr>
        <p:txBody>
          <a:bodyPr wrap="square" rtlCol="0">
            <a:spAutoFit/>
          </a:bodyPr>
          <a:lstStyle/>
          <a:p>
            <a:pPr algn="ctr"/>
            <a:r>
              <a:rPr lang="en-US" dirty="0">
                <a:latin typeface="Aptos" panose="020B0004020202020204" pitchFamily="34" charset="0"/>
              </a:rPr>
              <a:t>Manager, Emerging Leader, High-Potential Employee</a:t>
            </a:r>
          </a:p>
        </p:txBody>
      </p:sp>
      <p:pic>
        <p:nvPicPr>
          <p:cNvPr id="1036" name="Picture 12" descr="Picture">
            <a:extLst>
              <a:ext uri="{FF2B5EF4-FFF2-40B4-BE49-F238E27FC236}">
                <a16:creationId xmlns:a16="http://schemas.microsoft.com/office/drawing/2014/main" id="{1EFAF0FB-836B-4192-2B09-C0CA4E15D4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6235" y="4824993"/>
            <a:ext cx="1279530" cy="12795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cture">
            <a:extLst>
              <a:ext uri="{FF2B5EF4-FFF2-40B4-BE49-F238E27FC236}">
                <a16:creationId xmlns:a16="http://schemas.microsoft.com/office/drawing/2014/main" id="{CB648D19-675E-3E7C-C8D2-6467C48CCF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3202" y="3479800"/>
            <a:ext cx="1045597" cy="104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4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EF7BEE-CDD7-E6C2-BFE1-D361E3986BC1}"/>
              </a:ext>
            </a:extLst>
          </p:cNvPr>
          <p:cNvSpPr>
            <a:spLocks noGrp="1"/>
          </p:cNvSpPr>
          <p:nvPr>
            <p:ph type="title"/>
          </p:nvPr>
        </p:nvSpPr>
        <p:spPr/>
        <p:txBody>
          <a:bodyPr/>
          <a:lstStyle/>
          <a:p>
            <a:r>
              <a:rPr lang="en-US" dirty="0">
                <a:latin typeface="Aptos" panose="020B0004020202020204" pitchFamily="34" charset="0"/>
              </a:rPr>
              <a:t>Accelerate Impact Suite</a:t>
            </a:r>
          </a:p>
        </p:txBody>
      </p:sp>
      <p:sp>
        <p:nvSpPr>
          <p:cNvPr id="4" name="Slide Number Placeholder 3">
            <a:extLst>
              <a:ext uri="{FF2B5EF4-FFF2-40B4-BE49-F238E27FC236}">
                <a16:creationId xmlns:a16="http://schemas.microsoft.com/office/drawing/2014/main" id="{C6339BB9-88CC-9F3C-C23F-75A1892B881F}"/>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mtClean="0"/>
              <a:pPr/>
              <a:t>7</a:t>
            </a:fld>
            <a:endParaRPr lang="en-US" dirty="0"/>
          </a:p>
        </p:txBody>
      </p:sp>
      <p:pic>
        <p:nvPicPr>
          <p:cNvPr id="12" name="Picture Placeholder 11" descr="A group of people riding bicycles&#10;&#10;Description automatically generated">
            <a:extLst>
              <a:ext uri="{FF2B5EF4-FFF2-40B4-BE49-F238E27FC236}">
                <a16:creationId xmlns:a16="http://schemas.microsoft.com/office/drawing/2014/main" id="{2174C131-A0A5-412D-02A2-C39E19DB0515}"/>
              </a:ext>
            </a:extLst>
          </p:cNvPr>
          <p:cNvPicPr>
            <a:picLocks noGrp="1" noChangeAspect="1"/>
          </p:cNvPicPr>
          <p:nvPr>
            <p:ph type="pic" sz="quarter" idx="10"/>
          </p:nvPr>
        </p:nvPicPr>
        <p:blipFill>
          <a:blip r:embed="rId2"/>
          <a:srcRect t="22257" b="22257"/>
          <a:stretch>
            <a:fillRect/>
          </a:stretch>
        </p:blipFill>
        <p:spPr/>
      </p:pic>
    </p:spTree>
    <p:extLst>
      <p:ext uri="{BB962C8B-B14F-4D97-AF65-F5344CB8AC3E}">
        <p14:creationId xmlns:p14="http://schemas.microsoft.com/office/powerpoint/2010/main" val="94469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ptos" panose="020B0004020202020204" pitchFamily="34" charset="0"/>
              </a:rPr>
              <a:t>Two Choices to Jump Start Success </a:t>
            </a:r>
          </a:p>
        </p:txBody>
      </p:sp>
      <p:sp>
        <p:nvSpPr>
          <p:cNvPr id="4" name="Slide Number Placeholder 3"/>
          <p:cNvSpPr>
            <a:spLocks noGrp="1"/>
          </p:cNvSpPr>
          <p:nvPr>
            <p:ph type="sldNum" sz="quarter" idx="4"/>
          </p:nvPr>
        </p:nvSpPr>
        <p:spPr>
          <a:prstGeom prst="rect">
            <a:avLst/>
          </a:prstGeom>
        </p:spPr>
        <p:txBody>
          <a:bodyPr/>
          <a:lstStyle/>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785700495"/>
              </p:ext>
            </p:extLst>
          </p:nvPr>
        </p:nvGraphicFramePr>
        <p:xfrm>
          <a:off x="342901" y="916817"/>
          <a:ext cx="11506198" cy="4133216"/>
        </p:xfrm>
        <a:graphic>
          <a:graphicData uri="http://schemas.openxmlformats.org/drawingml/2006/table">
            <a:tbl>
              <a:tblPr firstRow="1" bandRow="1">
                <a:tableStyleId>{5C22544A-7EE6-4342-B048-85BDC9FD1C3A}</a:tableStyleId>
              </a:tblPr>
              <a:tblGrid>
                <a:gridCol w="2665962">
                  <a:extLst>
                    <a:ext uri="{9D8B030D-6E8A-4147-A177-3AD203B41FA5}">
                      <a16:colId xmlns:a16="http://schemas.microsoft.com/office/drawing/2014/main" val="2844862"/>
                    </a:ext>
                  </a:extLst>
                </a:gridCol>
                <a:gridCol w="3123344">
                  <a:extLst>
                    <a:ext uri="{9D8B030D-6E8A-4147-A177-3AD203B41FA5}">
                      <a16:colId xmlns:a16="http://schemas.microsoft.com/office/drawing/2014/main" val="4150218301"/>
                    </a:ext>
                  </a:extLst>
                </a:gridCol>
                <a:gridCol w="5716892">
                  <a:extLst>
                    <a:ext uri="{9D8B030D-6E8A-4147-A177-3AD203B41FA5}">
                      <a16:colId xmlns:a16="http://schemas.microsoft.com/office/drawing/2014/main" val="314434671"/>
                    </a:ext>
                  </a:extLst>
                </a:gridCol>
              </a:tblGrid>
              <a:tr h="684534">
                <a:tc gridSpan="3">
                  <a:txBody>
                    <a:bodyPr/>
                    <a:lstStyle/>
                    <a:p>
                      <a:pPr marL="0" marR="0" lvl="0" indent="0" algn="ctr" defTabSz="960072" rtl="0" eaLnBrk="1" fontAlgn="auto" latinLnBrk="0" hangingPunct="1">
                        <a:lnSpc>
                          <a:spcPct val="100000"/>
                        </a:lnSpc>
                        <a:spcBef>
                          <a:spcPts val="0"/>
                        </a:spcBef>
                        <a:spcAft>
                          <a:spcPts val="0"/>
                        </a:spcAft>
                        <a:buClrTx/>
                        <a:buSzTx/>
                        <a:buFontTx/>
                        <a:buNone/>
                        <a:tabLst/>
                        <a:defRPr/>
                      </a:pPr>
                      <a:endParaRPr lang="en-US" sz="1900" b="1" baseline="0" dirty="0">
                        <a:solidFill>
                          <a:schemeClr val="tx1"/>
                        </a:solidFill>
                      </a:endParaRPr>
                    </a:p>
                    <a:p>
                      <a:pPr marL="0" marR="0" lvl="0" indent="0" algn="ctr" defTabSz="960072" rtl="0" eaLnBrk="1" fontAlgn="auto" latinLnBrk="0" hangingPunct="1">
                        <a:lnSpc>
                          <a:spcPct val="100000"/>
                        </a:lnSpc>
                        <a:spcBef>
                          <a:spcPts val="0"/>
                        </a:spcBef>
                        <a:spcAft>
                          <a:spcPts val="0"/>
                        </a:spcAft>
                        <a:buClrTx/>
                        <a:buSzTx/>
                        <a:buFontTx/>
                        <a:buNone/>
                        <a:tabLst/>
                        <a:defRPr/>
                      </a:pPr>
                      <a:endParaRPr lang="en-US" sz="1900" b="1" baseline="0"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60072" rtl="0" eaLnBrk="1" fontAlgn="auto" latinLnBrk="0" hangingPunct="1">
                        <a:lnSpc>
                          <a:spcPct val="100000"/>
                        </a:lnSpc>
                        <a:spcBef>
                          <a:spcPts val="0"/>
                        </a:spcBef>
                        <a:spcAft>
                          <a:spcPts val="0"/>
                        </a:spcAft>
                        <a:buClrTx/>
                        <a:buSzTx/>
                        <a:buFontTx/>
                        <a:buNone/>
                        <a:tabLst/>
                        <a:defRPr/>
                      </a:pPr>
                      <a:endParaRPr lang="en-US" sz="1900" b="1" baseline="0"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50" dirty="0"/>
                    </a:p>
                  </a:txBody>
                  <a:tcPr>
                    <a:lnL w="12700" cmpd="sng">
                      <a:noFill/>
                    </a:lnL>
                  </a:tcPr>
                </a:tc>
                <a:extLst>
                  <a:ext uri="{0D108BD9-81ED-4DB2-BD59-A6C34878D82A}">
                    <a16:rowId xmlns:a16="http://schemas.microsoft.com/office/drawing/2014/main" val="1148175483"/>
                  </a:ext>
                </a:extLst>
              </a:tr>
              <a:tr h="1991360">
                <a:tc>
                  <a:txBody>
                    <a:bodyPr/>
                    <a:lstStyle/>
                    <a:p>
                      <a:pPr marL="0" indent="0" algn="l">
                        <a:buFont typeface="Arial" panose="020B0604020202020204" pitchFamily="34" charset="0"/>
                        <a:buNone/>
                      </a:pPr>
                      <a:endParaRPr lang="en-US" sz="1900" dirty="0">
                        <a:latin typeface="Aptos" panose="020B0004020202020204" pitchFamily="34" charset="0"/>
                      </a:endParaRPr>
                    </a:p>
                    <a:p>
                      <a:pPr marL="0" indent="0" algn="ctr">
                        <a:buFont typeface="Arial" panose="020B0604020202020204" pitchFamily="34" charset="0"/>
                        <a:buNone/>
                      </a:pPr>
                      <a:endParaRPr lang="en-US" sz="1900" b="1" dirty="0">
                        <a:solidFill>
                          <a:srgbClr val="004C9D"/>
                        </a:solidFill>
                        <a:latin typeface="Aptos" panose="020B0004020202020204" pitchFamily="34" charset="0"/>
                      </a:endParaRPr>
                    </a:p>
                    <a:p>
                      <a:pPr marL="0" indent="0" algn="ctr">
                        <a:buFont typeface="Arial" panose="020B0604020202020204" pitchFamily="34" charset="0"/>
                        <a:buNone/>
                      </a:pPr>
                      <a:r>
                        <a:rPr lang="en-US" sz="1900" b="1" dirty="0">
                          <a:solidFill>
                            <a:srgbClr val="004C9D"/>
                          </a:solidFill>
                          <a:latin typeface="Aptos" panose="020B0004020202020204" pitchFamily="34" charset="0"/>
                        </a:rPr>
                        <a:t>LOMA 281</a:t>
                      </a:r>
                      <a:r>
                        <a:rPr lang="en-US" sz="1900" dirty="0">
                          <a:solidFill>
                            <a:srgbClr val="004C9D"/>
                          </a:solidFill>
                          <a:latin typeface="Aptos" panose="020B0004020202020204" pitchFamily="34" charset="0"/>
                        </a:rPr>
                        <a:t>:</a:t>
                      </a:r>
                    </a:p>
                    <a:p>
                      <a:pPr marL="0" indent="0" algn="ctr">
                        <a:buFont typeface="Arial" panose="020B0604020202020204" pitchFamily="34" charset="0"/>
                        <a:buNone/>
                      </a:pPr>
                      <a:r>
                        <a:rPr lang="en-US" sz="1600" dirty="0">
                          <a:latin typeface="Aptos" panose="020B0004020202020204" pitchFamily="34" charset="0"/>
                        </a:rPr>
                        <a:t>Meeting Customer Needs</a:t>
                      </a:r>
                      <a:r>
                        <a:rPr lang="en-US" sz="1600" baseline="0" dirty="0">
                          <a:latin typeface="Aptos" panose="020B0004020202020204" pitchFamily="34" charset="0"/>
                        </a:rPr>
                        <a:t> with Insurance </a:t>
                      </a:r>
                    </a:p>
                    <a:p>
                      <a:pPr marL="0" indent="0" algn="ctr">
                        <a:buFont typeface="Arial" panose="020B0604020202020204" pitchFamily="34" charset="0"/>
                        <a:buNone/>
                      </a:pPr>
                      <a:r>
                        <a:rPr lang="en-US" sz="1600" baseline="0" dirty="0">
                          <a:latin typeface="Aptos" panose="020B0004020202020204" pitchFamily="34" charset="0"/>
                        </a:rPr>
                        <a:t>&amp; Annuities</a:t>
                      </a:r>
                      <a:endParaRPr lang="en-US" sz="1900" dirty="0">
                        <a:latin typeface="Aptos" panose="020B00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20054" rtl="0" eaLnBrk="1" fontAlgn="auto" latinLnBrk="0" hangingPunct="1">
                        <a:lnSpc>
                          <a:spcPct val="100000"/>
                        </a:lnSpc>
                        <a:spcBef>
                          <a:spcPts val="0"/>
                        </a:spcBef>
                        <a:spcAft>
                          <a:spcPts val="0"/>
                        </a:spcAft>
                        <a:buClrTx/>
                        <a:buSzTx/>
                        <a:buFontTx/>
                        <a:buNone/>
                        <a:tabLst/>
                        <a:defRPr/>
                      </a:pPr>
                      <a:endParaRPr lang="en-US" sz="1900" b="1" baseline="0" dirty="0">
                        <a:solidFill>
                          <a:srgbClr val="004C9D"/>
                        </a:solidFill>
                        <a:latin typeface="Aptos" panose="020B0004020202020204" pitchFamily="34" charset="0"/>
                      </a:endParaRPr>
                    </a:p>
                    <a:p>
                      <a:pPr marL="0" marR="0" lvl="0" indent="0" algn="ctr" defTabSz="720054" rtl="0" eaLnBrk="1" fontAlgn="auto" latinLnBrk="0" hangingPunct="1">
                        <a:lnSpc>
                          <a:spcPct val="100000"/>
                        </a:lnSpc>
                        <a:spcBef>
                          <a:spcPts val="0"/>
                        </a:spcBef>
                        <a:spcAft>
                          <a:spcPts val="0"/>
                        </a:spcAft>
                        <a:buClrTx/>
                        <a:buSzTx/>
                        <a:buFontTx/>
                        <a:buNone/>
                        <a:tabLst/>
                        <a:defRPr/>
                      </a:pPr>
                      <a:r>
                        <a:rPr lang="en-US" sz="1900" b="1" baseline="0" dirty="0">
                          <a:solidFill>
                            <a:srgbClr val="004C9D"/>
                          </a:solidFill>
                          <a:latin typeface="Aptos" panose="020B0004020202020204" pitchFamily="34" charset="0"/>
                        </a:rPr>
                        <a:t>LOMA 291</a:t>
                      </a:r>
                      <a:r>
                        <a:rPr lang="en-US" sz="1900" baseline="0" dirty="0">
                          <a:solidFill>
                            <a:srgbClr val="004C9D"/>
                          </a:solidFill>
                          <a:latin typeface="Aptos" panose="020B0004020202020204" pitchFamily="34" charset="0"/>
                        </a:rPr>
                        <a:t>:</a:t>
                      </a:r>
                    </a:p>
                    <a:p>
                      <a:pPr marL="0" marR="0" lvl="0" indent="0" algn="ctr" defTabSz="720054" rtl="0" eaLnBrk="1" fontAlgn="auto" latinLnBrk="0" hangingPunct="1">
                        <a:lnSpc>
                          <a:spcPct val="100000"/>
                        </a:lnSpc>
                        <a:spcBef>
                          <a:spcPts val="0"/>
                        </a:spcBef>
                        <a:spcAft>
                          <a:spcPts val="0"/>
                        </a:spcAft>
                        <a:buClrTx/>
                        <a:buSzTx/>
                        <a:buFontTx/>
                        <a:buNone/>
                        <a:tabLst/>
                        <a:defRPr/>
                      </a:pPr>
                      <a:r>
                        <a:rPr lang="en-US" sz="1900" baseline="0" dirty="0">
                          <a:latin typeface="Aptos" panose="020B0004020202020204" pitchFamily="34" charset="0"/>
                        </a:rPr>
                        <a:t> </a:t>
                      </a:r>
                      <a:r>
                        <a:rPr lang="en-US" sz="1600" baseline="0" dirty="0">
                          <a:latin typeface="Aptos" panose="020B0004020202020204" pitchFamily="34" charset="0"/>
                        </a:rPr>
                        <a:t>Improving the Bottom Line: Insurance Company Operations</a:t>
                      </a:r>
                      <a:endParaRPr lang="en-US" sz="1900" dirty="0">
                        <a:latin typeface="Aptos" panose="020B000402020202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dirty="0">
                        <a:latin typeface="Aptos" panose="020B0004020202020204" pitchFamily="34" charset="0"/>
                      </a:endParaRPr>
                    </a:p>
                    <a:p>
                      <a:pPr algn="ctr"/>
                      <a:endParaRPr lang="en-US" sz="1900" b="1" dirty="0">
                        <a:latin typeface="Aptos" panose="020B0004020202020204" pitchFamily="34" charset="0"/>
                      </a:endParaRPr>
                    </a:p>
                    <a:p>
                      <a:pPr algn="ctr"/>
                      <a:r>
                        <a:rPr lang="en-US" sz="1900" b="1" dirty="0">
                          <a:solidFill>
                            <a:srgbClr val="004C9D"/>
                          </a:solidFill>
                          <a:latin typeface="Aptos" panose="020B0004020202020204" pitchFamily="34" charset="0"/>
                        </a:rPr>
                        <a:t>Insurance Immersion</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9826"/>
                  </a:ext>
                </a:extLst>
              </a:tr>
              <a:tr h="1440816">
                <a:tc gridSpan="2">
                  <a:txBody>
                    <a:bodyPr/>
                    <a:lstStyle/>
                    <a:p>
                      <a:pPr algn="ctr"/>
                      <a:r>
                        <a:rPr lang="en-US" sz="1600" i="1" dirty="0">
                          <a:latin typeface="Aptos" panose="020B0004020202020204" pitchFamily="34" charset="0"/>
                        </a:rPr>
                        <a:t>Two fully online, self-paced courses build a</a:t>
                      </a:r>
                      <a:r>
                        <a:rPr lang="en-US" sz="1600" i="1" baseline="0" dirty="0">
                          <a:latin typeface="Aptos" panose="020B0004020202020204" pitchFamily="34" charset="0"/>
                        </a:rPr>
                        <a:t> foundation of industry knowledge for established employees within two years of hiring</a:t>
                      </a:r>
                      <a:endParaRPr lang="en-US" sz="1600" i="1" dirty="0">
                        <a:latin typeface="Aptos" panose="020B000402020202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i="1"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latin typeface="Aptos" panose="020B0004020202020204" pitchFamily="34" charset="0"/>
                        </a:rPr>
                        <a:t>An</a:t>
                      </a:r>
                      <a:r>
                        <a:rPr lang="en-US" sz="1600" i="1" baseline="0" dirty="0">
                          <a:latin typeface="Aptos" panose="020B0004020202020204" pitchFamily="34" charset="0"/>
                        </a:rPr>
                        <a:t> instructor-led training program provides 14 hours of live instruction to managers, specialists, and analysts</a:t>
                      </a:r>
                      <a:endParaRPr lang="en-US" sz="1600" i="1" dirty="0">
                        <a:latin typeface="Aptos" panose="020B000402020202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421973"/>
                  </a:ext>
                </a:extLst>
              </a:tr>
            </a:tbl>
          </a:graphicData>
        </a:graphic>
      </p:graphicFrame>
      <p:sp>
        <p:nvSpPr>
          <p:cNvPr id="3" name="Oval 2"/>
          <p:cNvSpPr/>
          <p:nvPr/>
        </p:nvSpPr>
        <p:spPr>
          <a:xfrm>
            <a:off x="2671313" y="1045098"/>
            <a:ext cx="594797" cy="602416"/>
          </a:xfrm>
          <a:prstGeom prst="ellips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F70"/>
                </a:solidFill>
              </a:rPr>
              <a:t>1</a:t>
            </a:r>
          </a:p>
        </p:txBody>
      </p:sp>
      <p:sp>
        <p:nvSpPr>
          <p:cNvPr id="7" name="Oval 6"/>
          <p:cNvSpPr/>
          <p:nvPr/>
        </p:nvSpPr>
        <p:spPr>
          <a:xfrm>
            <a:off x="8726701" y="1108997"/>
            <a:ext cx="594797" cy="602416"/>
          </a:xfrm>
          <a:prstGeom prst="ellips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F70"/>
                </a:solidFill>
              </a:rPr>
              <a:t>2</a:t>
            </a:r>
          </a:p>
        </p:txBody>
      </p:sp>
      <p:cxnSp>
        <p:nvCxnSpPr>
          <p:cNvPr id="10" name="Straight Connector 9"/>
          <p:cNvCxnSpPr/>
          <p:nvPr/>
        </p:nvCxnSpPr>
        <p:spPr>
          <a:xfrm>
            <a:off x="6167306" y="1082954"/>
            <a:ext cx="9782" cy="3958981"/>
          </a:xfrm>
          <a:prstGeom prst="line">
            <a:avLst/>
          </a:prstGeom>
          <a:ln w="15875">
            <a:solidFill>
              <a:srgbClr val="004C9D"/>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700" y="5407042"/>
            <a:ext cx="11506199" cy="461665"/>
          </a:xfrm>
          <a:prstGeom prst="rect">
            <a:avLst/>
          </a:prstGeom>
          <a:solidFill>
            <a:srgbClr val="F9C606"/>
          </a:solidFill>
          <a:ln>
            <a:noFill/>
          </a:ln>
        </p:spPr>
        <p:txBody>
          <a:bodyPr wrap="square">
            <a:spAutoFit/>
          </a:bodyPr>
          <a:lstStyle/>
          <a:p>
            <a:pPr algn="ctr" defTabSz="1280064">
              <a:defRPr/>
            </a:pPr>
            <a:r>
              <a:rPr lang="en-US" sz="2400" b="1" dirty="0">
                <a:solidFill>
                  <a:srgbClr val="002F70"/>
                </a:solidFill>
                <a:latin typeface="Aptos" panose="020B0004020202020204" pitchFamily="34" charset="0"/>
              </a:rPr>
              <a:t>FLMI Level 1 Certificate in Insurance Fundamentals</a:t>
            </a:r>
          </a:p>
        </p:txBody>
      </p:sp>
      <p:sp>
        <p:nvSpPr>
          <p:cNvPr id="12" name="Right Arrow 11"/>
          <p:cNvSpPr/>
          <p:nvPr/>
        </p:nvSpPr>
        <p:spPr>
          <a:xfrm rot="5400000">
            <a:off x="2656323" y="4702087"/>
            <a:ext cx="607101" cy="577121"/>
          </a:xfrm>
          <a:prstGeom prst="rightArrow">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8785066" y="4753374"/>
            <a:ext cx="607101" cy="577121"/>
          </a:xfrm>
          <a:prstGeom prst="rightArrow">
            <a:avLst/>
          </a:prstGeom>
          <a:solidFill>
            <a:srgbClr val="004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8</a:t>
            </a:fld>
            <a:endParaRPr lang="en-US" sz="900" dirty="0"/>
          </a:p>
        </p:txBody>
      </p:sp>
    </p:spTree>
    <p:extLst>
      <p:ext uri="{BB962C8B-B14F-4D97-AF65-F5344CB8AC3E}">
        <p14:creationId xmlns:p14="http://schemas.microsoft.com/office/powerpoint/2010/main" val="77428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0B72-DFB2-C229-6120-A3541BBAF4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1FBC02-4D1E-6105-D954-B61353959076}"/>
              </a:ext>
            </a:extLst>
          </p:cNvPr>
          <p:cNvSpPr>
            <a:spLocks noGrp="1"/>
          </p:cNvSpPr>
          <p:nvPr>
            <p:ph type="title"/>
          </p:nvPr>
        </p:nvSpPr>
        <p:spPr/>
        <p:txBody>
          <a:bodyPr>
            <a:normAutofit/>
          </a:bodyPr>
          <a:lstStyle/>
          <a:p>
            <a:r>
              <a:rPr lang="en-US" dirty="0">
                <a:latin typeface="Aptos" panose="020B0004020202020204" pitchFamily="34" charset="0"/>
              </a:rPr>
              <a:t>FLMI Level 1 Certificate in Insurance Fundamentals</a:t>
            </a:r>
          </a:p>
        </p:txBody>
      </p:sp>
      <p:pic>
        <p:nvPicPr>
          <p:cNvPr id="5" name="Content Placeholder 4">
            <a:extLst>
              <a:ext uri="{FF2B5EF4-FFF2-40B4-BE49-F238E27FC236}">
                <a16:creationId xmlns:a16="http://schemas.microsoft.com/office/drawing/2014/main" id="{239C1C7F-291D-A79E-A15A-D0681BA98CB7}"/>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6286500" y="1377950"/>
            <a:ext cx="5905500" cy="3938588"/>
          </a:xfrm>
        </p:spPr>
      </p:pic>
      <p:sp>
        <p:nvSpPr>
          <p:cNvPr id="2" name="Content Placeholder 1">
            <a:extLst>
              <a:ext uri="{FF2B5EF4-FFF2-40B4-BE49-F238E27FC236}">
                <a16:creationId xmlns:a16="http://schemas.microsoft.com/office/drawing/2014/main" id="{6507E18C-4113-0ACA-7078-4BB5B0CA3C8B}"/>
              </a:ext>
            </a:extLst>
          </p:cNvPr>
          <p:cNvSpPr>
            <a:spLocks noGrp="1"/>
          </p:cNvSpPr>
          <p:nvPr>
            <p:ph idx="4294967295"/>
          </p:nvPr>
        </p:nvSpPr>
        <p:spPr>
          <a:xfrm>
            <a:off x="1536962" y="1096291"/>
            <a:ext cx="9499075" cy="445171"/>
          </a:xfrm>
        </p:spPr>
        <p:txBody>
          <a:bodyPr/>
          <a:lstStyle/>
          <a:p>
            <a:pPr algn="ctr">
              <a:lnSpc>
                <a:spcPct val="100000"/>
              </a:lnSpc>
            </a:pPr>
            <a:r>
              <a:rPr lang="en-US" sz="2400" b="1" i="1" dirty="0">
                <a:solidFill>
                  <a:schemeClr val="accent4"/>
                </a:solidFill>
                <a:latin typeface="Aptos" panose="020B0004020202020204" pitchFamily="34" charset="0"/>
              </a:rPr>
              <a:t>Faster Employee Proficiency Improves Your Bottom Line</a:t>
            </a:r>
          </a:p>
        </p:txBody>
      </p:sp>
      <p:sp>
        <p:nvSpPr>
          <p:cNvPr id="7" name="Slide Number Placeholder 2">
            <a:extLst>
              <a:ext uri="{FF2B5EF4-FFF2-40B4-BE49-F238E27FC236}">
                <a16:creationId xmlns:a16="http://schemas.microsoft.com/office/drawing/2014/main" id="{63740C88-5A5C-CFB0-7688-5A42E8641E9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sp>
        <p:nvSpPr>
          <p:cNvPr id="8" name="TextBox 7">
            <a:extLst>
              <a:ext uri="{FF2B5EF4-FFF2-40B4-BE49-F238E27FC236}">
                <a16:creationId xmlns:a16="http://schemas.microsoft.com/office/drawing/2014/main" id="{7D69FF57-895F-6D8C-EA91-85933CE31B30}"/>
              </a:ext>
            </a:extLst>
          </p:cNvPr>
          <p:cNvSpPr txBox="1"/>
          <p:nvPr/>
        </p:nvSpPr>
        <p:spPr>
          <a:xfrm>
            <a:off x="888492" y="3805274"/>
            <a:ext cx="2719387" cy="923330"/>
          </a:xfrm>
          <a:prstGeom prst="rect">
            <a:avLst/>
          </a:prstGeom>
          <a:noFill/>
        </p:spPr>
        <p:txBody>
          <a:bodyPr wrap="square">
            <a:spAutoFit/>
          </a:bodyPr>
          <a:lstStyle/>
          <a:p>
            <a:pPr algn="ctr">
              <a:buClr>
                <a:schemeClr val="tx1"/>
              </a:buClr>
              <a:buSzPct val="100000"/>
            </a:pPr>
            <a:r>
              <a:rPr lang="en-US" sz="1800" dirty="0">
                <a:latin typeface="Aptos" panose="020B0004020202020204" pitchFamily="34" charset="0"/>
              </a:rPr>
              <a:t>Supports early career professionals with highly interactive online courses</a:t>
            </a:r>
          </a:p>
        </p:txBody>
      </p:sp>
      <p:sp>
        <p:nvSpPr>
          <p:cNvPr id="10" name="TextBox 9">
            <a:extLst>
              <a:ext uri="{FF2B5EF4-FFF2-40B4-BE49-F238E27FC236}">
                <a16:creationId xmlns:a16="http://schemas.microsoft.com/office/drawing/2014/main" id="{28679D89-FA07-95E1-F873-29FA48E5DD0B}"/>
              </a:ext>
            </a:extLst>
          </p:cNvPr>
          <p:cNvSpPr txBox="1"/>
          <p:nvPr/>
        </p:nvSpPr>
        <p:spPr>
          <a:xfrm>
            <a:off x="4386405" y="3786175"/>
            <a:ext cx="2933700" cy="1200329"/>
          </a:xfrm>
          <a:prstGeom prst="rect">
            <a:avLst/>
          </a:prstGeom>
          <a:noFill/>
        </p:spPr>
        <p:txBody>
          <a:bodyPr wrap="square">
            <a:spAutoFit/>
          </a:bodyPr>
          <a:lstStyle/>
          <a:p>
            <a:pPr algn="ctr">
              <a:buClr>
                <a:schemeClr val="tx1"/>
              </a:buClr>
              <a:buSzPct val="100000"/>
            </a:pPr>
            <a:r>
              <a:rPr lang="en-US" sz="1800" dirty="0">
                <a:latin typeface="Aptos" panose="020B0004020202020204" pitchFamily="34" charset="0"/>
              </a:rPr>
              <a:t>Provides critical background on individual and group life insurance and annuity products </a:t>
            </a:r>
          </a:p>
        </p:txBody>
      </p:sp>
      <p:sp>
        <p:nvSpPr>
          <p:cNvPr id="12" name="TextBox 11">
            <a:extLst>
              <a:ext uri="{FF2B5EF4-FFF2-40B4-BE49-F238E27FC236}">
                <a16:creationId xmlns:a16="http://schemas.microsoft.com/office/drawing/2014/main" id="{ABFA1B51-1563-2452-B297-257C6E82399F}"/>
              </a:ext>
            </a:extLst>
          </p:cNvPr>
          <p:cNvSpPr txBox="1"/>
          <p:nvPr/>
        </p:nvSpPr>
        <p:spPr>
          <a:xfrm>
            <a:off x="8386762" y="3801827"/>
            <a:ext cx="2933700" cy="1200329"/>
          </a:xfrm>
          <a:prstGeom prst="rect">
            <a:avLst/>
          </a:prstGeom>
          <a:noFill/>
        </p:spPr>
        <p:txBody>
          <a:bodyPr wrap="square">
            <a:spAutoFit/>
          </a:bodyPr>
          <a:lstStyle/>
          <a:p>
            <a:pPr algn="ctr">
              <a:buClr>
                <a:schemeClr val="tx1"/>
              </a:buClr>
              <a:buSzPct val="100000"/>
            </a:pPr>
            <a:r>
              <a:rPr lang="en-US" sz="1800" dirty="0">
                <a:latin typeface="Aptos" panose="020B0004020202020204" pitchFamily="34" charset="0"/>
              </a:rPr>
              <a:t>Focuses on operations, functions, and product development unique to insurance </a:t>
            </a:r>
          </a:p>
        </p:txBody>
      </p:sp>
      <p:pic>
        <p:nvPicPr>
          <p:cNvPr id="1030" name="Picture 6" descr="Picture">
            <a:extLst>
              <a:ext uri="{FF2B5EF4-FFF2-40B4-BE49-F238E27FC236}">
                <a16:creationId xmlns:a16="http://schemas.microsoft.com/office/drawing/2014/main" id="{370556AC-B06F-7F4F-1F57-F2DDFFE50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010" y="1973294"/>
            <a:ext cx="1700213" cy="15748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9D5F39A-6F35-1A8E-4109-629B75E45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8324" y="2433624"/>
            <a:ext cx="1352551" cy="1352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
            <a:extLst>
              <a:ext uri="{FF2B5EF4-FFF2-40B4-BE49-F238E27FC236}">
                <a16:creationId xmlns:a16="http://schemas.microsoft.com/office/drawing/2014/main" id="{BE4EF52A-59E3-5B98-F6C2-A7982078034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292" l="10000" r="90000">
                        <a14:foregroundMark x1="32157" y1="10417" x2="32157" y2="10417"/>
                        <a14:foregroundMark x1="64902" y1="20000" x2="64902" y2="20000"/>
                        <a14:foregroundMark x1="63137" y1="39167" x2="63137" y2="39167"/>
                        <a14:foregroundMark x1="63725" y1="43958" x2="63725" y2="43958"/>
                        <a14:foregroundMark x1="78824" y1="23750" x2="78824" y2="23750"/>
                        <a14:foregroundMark x1="78431" y1="32708" x2="78431" y2="32708"/>
                        <a14:foregroundMark x1="79412" y1="37292" x2="79412" y2="37292"/>
                        <a14:foregroundMark x1="79020" y1="40625" x2="79020" y2="40625"/>
                        <a14:foregroundMark x1="23529" y1="92292" x2="23529" y2="92292"/>
                        <a14:foregroundMark x1="10392" y1="50625" x2="10392" y2="50625"/>
                        <a14:foregroundMark x1="10588" y1="46250" x2="10588" y2="46250"/>
                        <a14:foregroundMark x1="10196" y1="46250" x2="10196" y2="46250"/>
                        <a14:foregroundMark x1="10196" y1="46250" x2="10196" y2="46250"/>
                      </a14:backgroundRemoval>
                    </a14:imgEffect>
                  </a14:imgLayer>
                </a14:imgProps>
              </a:ext>
              <a:ext uri="{28A0092B-C50C-407E-A947-70E740481C1C}">
                <a14:useLocalDpi xmlns:a14="http://schemas.microsoft.com/office/drawing/2010/main" val="0"/>
              </a:ext>
            </a:extLst>
          </a:blip>
          <a:srcRect/>
          <a:stretch>
            <a:fillRect/>
          </a:stretch>
        </p:blipFill>
        <p:spPr bwMode="auto">
          <a:xfrm>
            <a:off x="1381125" y="2185437"/>
            <a:ext cx="1700784" cy="160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59279"/>
      </p:ext>
    </p:extLst>
  </p:cSld>
  <p:clrMapOvr>
    <a:masterClrMapping/>
  </p:clrMapOvr>
</p:sld>
</file>

<file path=ppt/theme/theme1.xml><?xml version="1.0" encoding="utf-8"?>
<a:theme xmlns:a="http://schemas.openxmlformats.org/drawingml/2006/main" name="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2.xml><?xml version="1.0" encoding="utf-8"?>
<a:theme xmlns:a="http://schemas.openxmlformats.org/drawingml/2006/main" name="1_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2_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4551F03ED9645943E3073FBB9B378" ma:contentTypeVersion="4" ma:contentTypeDescription="Create a new document." ma:contentTypeScope="" ma:versionID="189718ddba6440684e9237ce03badbdb">
  <xsd:schema xmlns:xsd="http://www.w3.org/2001/XMLSchema" xmlns:xs="http://www.w3.org/2001/XMLSchema" xmlns:p="http://schemas.microsoft.com/office/2006/metadata/properties" xmlns:ns3="8bf391c0-aa9e-4abb-ab47-36901c9f9598" targetNamespace="http://schemas.microsoft.com/office/2006/metadata/properties" ma:root="true" ma:fieldsID="f59c4749813dab9023ae9ec61f1874ca" ns3:_="">
    <xsd:import namespace="8bf391c0-aa9e-4abb-ab47-36901c9f95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391c0-aa9e-4abb-ab47-36901c9f9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f391c0-aa9e-4abb-ab47-36901c9f9598" xsi:nil="true"/>
  </documentManagement>
</p:properties>
</file>

<file path=customXml/itemProps1.xml><?xml version="1.0" encoding="utf-8"?>
<ds:datastoreItem xmlns:ds="http://schemas.openxmlformats.org/officeDocument/2006/customXml" ds:itemID="{62F8DBD8-B254-4F2B-8065-6E88616F0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391c0-aa9e-4abb-ab47-36901c9f9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287CD4A8-A75F-4042-8B00-3ABE0B150AC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bf391c0-aa9e-4abb-ab47-36901c9f95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2022 BRAND_LIMRA-LOMA presentation WIDE_BC_v4</Template>
  <TotalTime>17272</TotalTime>
  <Words>5521</Words>
  <Application>Microsoft Office PowerPoint</Application>
  <PresentationFormat>Widescreen</PresentationFormat>
  <Paragraphs>778</Paragraphs>
  <Slides>51</Slides>
  <Notes>39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0</vt:i4>
      </vt:variant>
      <vt:variant>
        <vt:lpstr>Slide Titles</vt:lpstr>
      </vt:variant>
      <vt:variant>
        <vt:i4>51</vt:i4>
      </vt:variant>
    </vt:vector>
  </HeadingPairs>
  <TitlesOfParts>
    <vt:vector size="64" baseType="lpstr">
      <vt:lpstr>Aptos</vt:lpstr>
      <vt:lpstr>Arial</vt:lpstr>
      <vt:lpstr>Calibri</vt:lpstr>
      <vt:lpstr>Franklin Gothic Medium</vt:lpstr>
      <vt:lpstr>Futura Std Medium</vt:lpstr>
      <vt:lpstr>Goudy Old Style</vt:lpstr>
      <vt:lpstr>Open Sans</vt:lpstr>
      <vt:lpstr>Source Sans Pro</vt:lpstr>
      <vt:lpstr>Symbol</vt:lpstr>
      <vt:lpstr>Times New Roman</vt:lpstr>
      <vt:lpstr>2022 LIMRA-LOMA Presentation</vt:lpstr>
      <vt:lpstr>1_2022 LIMRA-LOMA Presentation</vt:lpstr>
      <vt:lpstr>2_2022 LIMRA-LOMA Presentation</vt:lpstr>
      <vt:lpstr>A Sustainable Talent Strategy</vt:lpstr>
      <vt:lpstr>LIMRA and LOMA: Empowering Our Members</vt:lpstr>
      <vt:lpstr>The Stability Challenge</vt:lpstr>
      <vt:lpstr>Making an Impression</vt:lpstr>
      <vt:lpstr>Connecting the Next Generation of Leaders to the Industry</vt:lpstr>
      <vt:lpstr>Leveraging Professional Development</vt:lpstr>
      <vt:lpstr>Accelerate Impact Suite</vt:lpstr>
      <vt:lpstr>Two Choices to Jump Start Success </vt:lpstr>
      <vt:lpstr>FLMI Level 1 Certificate in Insurance Fundamentals</vt:lpstr>
      <vt:lpstr>Insurance Immersion</vt:lpstr>
      <vt:lpstr>Talent Mobility Suite</vt:lpstr>
      <vt:lpstr>Get Employees Onboard and Keep Them</vt:lpstr>
      <vt:lpstr>Build Your Industry Advantage</vt:lpstr>
      <vt:lpstr>FLMI Designation as the Global Standard</vt:lpstr>
      <vt:lpstr>Non-Financial Managers Unlock Financial Fluency</vt:lpstr>
      <vt:lpstr>Prepare Leaders for the Future   </vt:lpstr>
      <vt:lpstr>A Complete Financial Services Talent Partner</vt:lpstr>
      <vt:lpstr>Our Organization and Brands</vt:lpstr>
      <vt:lpstr>PowerPoint Presentation</vt:lpstr>
      <vt:lpstr>Empowering Our Members</vt:lpstr>
      <vt:lpstr>Maximize Employee Growth with Knowledge &amp; Skills</vt:lpstr>
      <vt:lpstr>Closing the Knowledge Gap</vt:lpstr>
      <vt:lpstr>Workforce Shifts Will Apply More Pressure </vt:lpstr>
      <vt:lpstr>The Industry Has Hiring Headwinds </vt:lpstr>
      <vt:lpstr>Once a LOMA Learner, Always a LOMA Learner </vt:lpstr>
      <vt:lpstr>Value Is Established; Leader Action Is Inconsistent</vt:lpstr>
      <vt:lpstr>Unlock Employee Potential</vt:lpstr>
      <vt:lpstr>A Complete Industry Talent Partner</vt:lpstr>
      <vt:lpstr>Accelerate Impact: Choose an Onboarding Solution</vt:lpstr>
      <vt:lpstr>Executive Immersion</vt:lpstr>
      <vt:lpstr>Ensure Top Talent Understand Our Business</vt:lpstr>
      <vt:lpstr>Concentrated, Effective Learning for Top Performers</vt:lpstr>
      <vt:lpstr>Client Success Story</vt:lpstr>
      <vt:lpstr>Business Knowledge to Drive Innovative Solutions</vt:lpstr>
      <vt:lpstr>Who Attends Insurance Immersion?</vt:lpstr>
      <vt:lpstr>Build Industry Knowledge Across Functional Areas </vt:lpstr>
      <vt:lpstr>What Makes Insurance Immersion Valuable? </vt:lpstr>
      <vt:lpstr>Steps To Bring Insurance Immersion To (Your Organization)</vt:lpstr>
      <vt:lpstr>Executive Immersion</vt:lpstr>
      <vt:lpstr>Professional Designations</vt:lpstr>
      <vt:lpstr>Finance for Insurance Leaders</vt:lpstr>
      <vt:lpstr>Maximize Employee Potential. Build Additional Knowledge.</vt:lpstr>
      <vt:lpstr>Industry Advantage </vt:lpstr>
      <vt:lpstr>Sample Content: Over 230 Courses &amp; Growing!</vt:lpstr>
      <vt:lpstr>Learning Paths Support Employee Knowledge</vt:lpstr>
      <vt:lpstr>Industry Advantage Gets Rave Reviews </vt:lpstr>
      <vt:lpstr>Best Practices for Initial Program Implementation </vt:lpstr>
      <vt:lpstr>Industry Advantage Pricing</vt:lpstr>
      <vt:lpstr>Designed with Your Employees in Mind</vt:lpstr>
      <vt:lpstr>Next Steps </vt:lpstr>
      <vt:lpstr>Prepare Leaders for the Future   </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Tribble, Christie</cp:lastModifiedBy>
  <cp:revision>312</cp:revision>
  <dcterms:created xsi:type="dcterms:W3CDTF">2022-04-11T13:26:10Z</dcterms:created>
  <dcterms:modified xsi:type="dcterms:W3CDTF">2025-06-02T14:46:58Z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0x0101001A04551F03ED9645943E3073FBB9B378</vt:lpwstr>
  </property>
</Properties>
</file>