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000000"/>
    <a:srgbClr val="FFFFAF"/>
    <a:srgbClr val="FFFFE5"/>
    <a:srgbClr val="D3BDFF"/>
    <a:srgbClr val="AE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C6AA5-5F49-A0DD-F5A6-D2E2A503C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19716F-81F0-FA16-75A8-E21FD15A3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F631B-CCD4-7B31-653B-139D4BFAE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8B545-F9DC-4B57-1EF6-D499334BF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DE5E5-45D1-92F6-6F98-28C4ED4B2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3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1BBE3-3782-BED9-B8CF-ECF6AD709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92788-E28B-3AC3-2DF4-B72499A95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969E4-17BF-7DAC-E0A3-F9BA55822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F5640-DEE6-633F-BF8A-C40A9E1AC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7E089-0DCB-7D87-CDD6-10E06F997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89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495E4-970E-FFFF-AE24-C43206F95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D5565-45AA-FE1E-3B1C-23B3C9356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8F771-B53B-62CF-F73B-BCED023A5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DD6DD-5928-226A-AA4C-456B212B5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7154E-EB25-E9C2-BF5C-A05037CB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97F98-B87C-6016-7D35-0B885A554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EC3FC-D04E-479D-62EF-F3531E874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94867-3CEB-6407-D110-D302D60E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D6D4A-41C0-38B3-9A12-7E5BBF8AD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DD53A-7E61-EFC7-461F-D29213AFF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2ABBD-2927-9F2E-357D-98F216CA5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F5B69-1853-CB8C-65CF-7E39A446C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499B3-9AD3-644A-ABF9-1B4BC5238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C870D-3723-E82D-8EBE-101B3F9CA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EE513-5DA5-437D-66A5-2711D5AB0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0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1258-53F2-9EBD-387C-EE5D97FCC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B478B-F728-37D0-A9F9-B9E1294AD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EF966-996F-84EB-7831-F7C8F67B4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F5638-56A9-9A2D-EE8B-55856FB0A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2EC7D-9933-6BC0-11D8-017823147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0099C-86F4-2AAA-44EE-52346829C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E5011-47F7-8E3D-9F61-89B68C1FE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A6C23-91C4-1E76-DFA1-5D7400C26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7BD974-3792-FB6F-5D66-5AEF51D37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DE1CA-1BB0-F5FE-89E1-D0D10CB3DA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E126C9-FAA2-F8B5-DEF8-949BC6DD90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D1AFB9-90C7-367D-8A4B-02F650ED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49E934-B9C9-0AC3-DEC2-9E32D64E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F586A7-8523-5E6D-90E6-BC60EC5F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4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0A5C-AA7D-DF33-022D-CEAB955BF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E9BF0A-40FA-5A0E-21FD-ED7AB3D99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E8137A-A16B-76EC-5879-4AF8B018B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05942B-A3DA-DBB2-4E27-22E1A37F6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9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CCEF79-C353-5688-E2DF-305867FEA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A18034-B2E9-DFEE-A666-5D20209A9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01BE1-3AA0-9A4C-DBF8-011332945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0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28C1A-58AF-7ED8-F8BD-A39E620D5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C4E5E-F959-9929-4E36-34861F899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8DC306-E291-33C3-C029-E1B05F893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36BC1-F81E-5E7B-E2D3-7B5BC7F0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5D670-AF29-2DF1-5D87-37D7EA472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9C0F2-6680-0578-2B40-24230727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1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5971C-7C02-7F03-7734-5E6379FA9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8683B4-AF9A-3101-6880-378945FE5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1043B-456E-FA5B-643D-90C6BCFE8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1F18D-1481-B290-9492-0EE3C6083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2D7052-E3B7-A064-D2BA-A9F52D522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46A59-7405-29FA-F0EB-ACBE29642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8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D711D9-73A1-DC00-1AEB-6D8E663C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45734-BFCF-3772-17C6-49BB84298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6E853-A0EE-D1DB-49CD-8B34940EF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B078C-2B55-434F-959B-F4C1383E94BB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2D02D-F840-B714-20E8-F21803A0E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28D61-8ECF-7BCD-4A7A-D87BF7EA8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3C04B-1EA4-4034-9F08-3900D6196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8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B28E37-1AF2-2732-1491-26BAA43B7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581701"/>
              </p:ext>
            </p:extLst>
          </p:nvPr>
        </p:nvGraphicFramePr>
        <p:xfrm>
          <a:off x="355061" y="223238"/>
          <a:ext cx="11374635" cy="664827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98285">
                  <a:extLst>
                    <a:ext uri="{9D8B030D-6E8A-4147-A177-3AD203B41FA5}">
                      <a16:colId xmlns:a16="http://schemas.microsoft.com/office/drawing/2014/main" val="845880463"/>
                    </a:ext>
                  </a:extLst>
                </a:gridCol>
                <a:gridCol w="4667293">
                  <a:extLst>
                    <a:ext uri="{9D8B030D-6E8A-4147-A177-3AD203B41FA5}">
                      <a16:colId xmlns:a16="http://schemas.microsoft.com/office/drawing/2014/main" val="2679629047"/>
                    </a:ext>
                  </a:extLst>
                </a:gridCol>
                <a:gridCol w="4909057">
                  <a:extLst>
                    <a:ext uri="{9D8B030D-6E8A-4147-A177-3AD203B41FA5}">
                      <a16:colId xmlns:a16="http://schemas.microsoft.com/office/drawing/2014/main" val="1118909992"/>
                    </a:ext>
                  </a:extLst>
                </a:gridCol>
              </a:tblGrid>
              <a:tr h="6372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21405"/>
                  </a:ext>
                </a:extLst>
              </a:tr>
              <a:tr h="78690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FORMAT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Subscription-Based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Bite-Sized Short e-Learning</a:t>
                      </a:r>
                    </a:p>
                    <a:p>
                      <a:pPr algn="l"/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Just In Time Learning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**Exclusively Introduce To Designees, Followed By A Public Launch Of The New Learning Platform Later In 2024. </a:t>
                      </a:r>
                    </a:p>
                    <a:p>
                      <a:pPr algn="l"/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785077"/>
                  </a:ext>
                </a:extLst>
              </a:tr>
              <a:tr h="108126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PRIMARY AUDIENCE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Professionals at Member Company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Designees participating in The College’s Professional Recertification Program </a:t>
                      </a:r>
                    </a:p>
                    <a:p>
                      <a:pPr marL="171450" indent="-1714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Financial Advisors</a:t>
                      </a:r>
                    </a:p>
                    <a:p>
                      <a:pPr marL="171450" indent="-171450" algn="l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Agents</a:t>
                      </a:r>
                    </a:p>
                    <a:p>
                      <a:pPr algn="l"/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693653"/>
                  </a:ext>
                </a:extLst>
              </a:tr>
              <a:tr h="111982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MOTIVATION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111111"/>
                          </a:solidFill>
                          <a:latin typeface="Bahnschrift Condensed" panose="020B0502040204020203" pitchFamily="34" charset="0"/>
                        </a:rPr>
                        <a:t>Deeper Dive Into Industry Education Topics</a:t>
                      </a:r>
                    </a:p>
                    <a:p>
                      <a:pPr marL="171450" indent="-171450" algn="l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Broader Understanding of The Business</a:t>
                      </a:r>
                    </a:p>
                    <a:p>
                      <a:pPr marL="171450" indent="-171450" algn="l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Refresh Knowledge About Industry Topics</a:t>
                      </a:r>
                    </a:p>
                    <a:p>
                      <a:pPr algn="l"/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rgbClr val="111111"/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CE Credit 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rgbClr val="111111"/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Gain Applied Financial Knowledge 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rgbClr val="111111"/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Bring Value To Client Conversations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04730"/>
                  </a:ext>
                </a:extLst>
              </a:tr>
              <a:tr h="86482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FEATURES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924452"/>
                  </a:ext>
                </a:extLst>
              </a:tr>
              <a:tr h="110053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TOPICS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Foundational Knowledge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Trending Topics/ Emerging Issues</a:t>
                      </a:r>
                    </a:p>
                    <a:p>
                      <a:pPr algn="l"/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  <a:p>
                      <a:pPr algn="l"/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13212"/>
                  </a:ext>
                </a:extLst>
              </a:tr>
              <a:tr h="104416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COST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Enterprise-Wide Purchase Model with tiered pricing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          starting at $65/Seat, Min 100 Seats</a:t>
                      </a:r>
                    </a:p>
                    <a:p>
                      <a:pPr algn="l"/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rgbClr val="000000"/>
                          </a:solidFill>
                          <a:latin typeface="Bahnschrift Condensed" panose="020B0502040204020203" pitchFamily="34" charset="0"/>
                        </a:rPr>
                        <a:t>Unknown (as of 1/1/24)</a:t>
                      </a:r>
                      <a:endParaRPr lang="en-US" sz="1200" dirty="0">
                        <a:solidFill>
                          <a:srgbClr val="00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035542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8D68193-F6CB-A4D7-D1B8-8F7ADA7985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56"/>
          <a:stretch/>
        </p:blipFill>
        <p:spPr>
          <a:xfrm>
            <a:off x="2274978" y="316002"/>
            <a:ext cx="1219437" cy="43414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1C85B4-D520-A752-F165-D2CF00F9AF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530"/>
          <a:stretch/>
        </p:blipFill>
        <p:spPr>
          <a:xfrm>
            <a:off x="6885358" y="325079"/>
            <a:ext cx="1213354" cy="4286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FBE9D8E-0253-28A9-2AC7-A50A40DA7A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8865" y="556649"/>
            <a:ext cx="779695" cy="23157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395CEC0-0D4F-6ECF-77AE-48D26AE78B54}"/>
              </a:ext>
            </a:extLst>
          </p:cNvPr>
          <p:cNvSpPr txBox="1"/>
          <p:nvPr/>
        </p:nvSpPr>
        <p:spPr>
          <a:xfrm>
            <a:off x="6835844" y="4765596"/>
            <a:ext cx="371686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18181E"/>
                </a:solidFill>
                <a:effectLst/>
                <a:latin typeface="Bahnschrift Condensed" panose="020B0502040204020203" pitchFamily="34" charset="0"/>
              </a:rPr>
              <a:t>Financial Planning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18181E"/>
                </a:solidFill>
                <a:effectLst/>
                <a:latin typeface="Bahnschrift Condensed" panose="020B0502040204020203" pitchFamily="34" charset="0"/>
              </a:rPr>
              <a:t>Retirement Planning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18181E"/>
                </a:solidFill>
                <a:effectLst/>
                <a:latin typeface="Bahnschrift Condensed" panose="020B0502040204020203" pitchFamily="34" charset="0"/>
              </a:rPr>
              <a:t>Wealth Management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18181E"/>
                </a:solidFill>
                <a:effectLst/>
                <a:latin typeface="Bahnschrift Condensed" panose="020B0502040204020203" pitchFamily="34" charset="0"/>
              </a:rPr>
              <a:t>Insurance and Risk Management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18181E"/>
                </a:solidFill>
                <a:effectLst/>
                <a:latin typeface="Bahnschrift Condensed" panose="020B0502040204020203" pitchFamily="34" charset="0"/>
              </a:rPr>
              <a:t>Advanced Planning</a:t>
            </a:r>
          </a:p>
          <a:p>
            <a:endParaRPr lang="en-US" sz="10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78BB000-C1C1-1C08-81BE-FEB5C8A4E0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469" y="1148801"/>
            <a:ext cx="346137" cy="268888"/>
          </a:xfrm>
          <a:prstGeom prst="rect">
            <a:avLst/>
          </a:prstGeom>
        </p:spPr>
      </p:pic>
      <p:pic>
        <p:nvPicPr>
          <p:cNvPr id="1026" name="Picture 2" descr="Audience Icons - Free SVG &amp; PNG Audience Images - Noun Project">
            <a:extLst>
              <a:ext uri="{FF2B5EF4-FFF2-40B4-BE49-F238E27FC236}">
                <a16:creationId xmlns:a16="http://schemas.microsoft.com/office/drawing/2014/main" id="{3D4C32A5-5F1D-DB14-245B-F8AFCD6BB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408" y="-965922"/>
            <a:ext cx="74199" cy="7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usiness motivation icon vector Stock Vector by ©adekvat 121121972">
            <a:extLst>
              <a:ext uri="{FF2B5EF4-FFF2-40B4-BE49-F238E27FC236}">
                <a16:creationId xmlns:a16="http://schemas.microsoft.com/office/drawing/2014/main" id="{AB4D8A4A-015C-F29A-AA95-32E503036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15" y="3021884"/>
            <a:ext cx="346137" cy="346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ew Feature Icon Images – Browse 5,173 Stock Photos, Vectors, and Video |  Adobe Stock">
            <a:extLst>
              <a:ext uri="{FF2B5EF4-FFF2-40B4-BE49-F238E27FC236}">
                <a16:creationId xmlns:a16="http://schemas.microsoft.com/office/drawing/2014/main" id="{B573B5AC-21F3-5919-2746-DAFE61FF2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714" y="4095271"/>
            <a:ext cx="410292" cy="410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opic Icons - Free SVG &amp; PNG Topic Images - Noun Project">
            <a:extLst>
              <a:ext uri="{FF2B5EF4-FFF2-40B4-BE49-F238E27FC236}">
                <a16:creationId xmlns:a16="http://schemas.microsoft.com/office/drawing/2014/main" id="{BAEF2DA3-24C3-6963-BDB7-000498D8C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83" y="4987663"/>
            <a:ext cx="410292" cy="410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rice list - Free business and finance icons">
            <a:extLst>
              <a:ext uri="{FF2B5EF4-FFF2-40B4-BE49-F238E27FC236}">
                <a16:creationId xmlns:a16="http://schemas.microsoft.com/office/drawing/2014/main" id="{4B3F5974-99D8-E0C0-D4B6-40B7710DE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77" y="6167309"/>
            <a:ext cx="338553" cy="33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8FC11614-9BB4-7C46-0AC4-D232BD0F7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9" y="1884580"/>
            <a:ext cx="346779" cy="346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4E8D13E-F4BE-14F2-E3DC-BA7454328F6D}"/>
              </a:ext>
            </a:extLst>
          </p:cNvPr>
          <p:cNvSpPr txBox="1"/>
          <p:nvPr/>
        </p:nvSpPr>
        <p:spPr>
          <a:xfrm>
            <a:off x="3266317" y="303256"/>
            <a:ext cx="281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ahnschrift Condensed" panose="020B0502040204020203" pitchFamily="34" charset="0"/>
              </a:rPr>
              <a:t>Industry Advantage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022C68-B795-367C-57F4-542E6F8418C8}"/>
              </a:ext>
            </a:extLst>
          </p:cNvPr>
          <p:cNvSpPr txBox="1"/>
          <p:nvPr/>
        </p:nvSpPr>
        <p:spPr>
          <a:xfrm>
            <a:off x="8971075" y="4765596"/>
            <a:ext cx="2073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Philanthropic Planning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Practice Management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Diversity, Equity, and Inclusion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Ethics in Financial Services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9FB95E4-5743-172E-F612-CC75596FF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784245"/>
              </p:ext>
            </p:extLst>
          </p:nvPr>
        </p:nvGraphicFramePr>
        <p:xfrm>
          <a:off x="2274978" y="5387990"/>
          <a:ext cx="3501957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319">
                  <a:extLst>
                    <a:ext uri="{9D8B030D-6E8A-4147-A177-3AD203B41FA5}">
                      <a16:colId xmlns:a16="http://schemas.microsoft.com/office/drawing/2014/main" val="3215867132"/>
                    </a:ext>
                  </a:extLst>
                </a:gridCol>
                <a:gridCol w="1167319">
                  <a:extLst>
                    <a:ext uri="{9D8B030D-6E8A-4147-A177-3AD203B41FA5}">
                      <a16:colId xmlns:a16="http://schemas.microsoft.com/office/drawing/2014/main" val="2973597845"/>
                    </a:ext>
                  </a:extLst>
                </a:gridCol>
                <a:gridCol w="1167319">
                  <a:extLst>
                    <a:ext uri="{9D8B030D-6E8A-4147-A177-3AD203B41FA5}">
                      <a16:colId xmlns:a16="http://schemas.microsoft.com/office/drawing/2014/main" val="2756250604"/>
                    </a:ext>
                  </a:extLst>
                </a:gridCol>
              </a:tblGrid>
              <a:tr h="17873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Life Insurance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Annuities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Workplace Benefit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02468290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ED96DDB6-008F-0A2A-FC8E-9DB20842049C}"/>
              </a:ext>
            </a:extLst>
          </p:cNvPr>
          <p:cNvSpPr txBox="1"/>
          <p:nvPr/>
        </p:nvSpPr>
        <p:spPr>
          <a:xfrm>
            <a:off x="2334440" y="1865105"/>
            <a:ext cx="11599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Claim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Operation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Customer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IT</a:t>
            </a:r>
          </a:p>
          <a:p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C57C2B-E112-D076-8F32-6F17ED41DACD}"/>
              </a:ext>
            </a:extLst>
          </p:cNvPr>
          <p:cNvSpPr txBox="1"/>
          <p:nvPr/>
        </p:nvSpPr>
        <p:spPr>
          <a:xfrm>
            <a:off x="3991369" y="1865105"/>
            <a:ext cx="174697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HR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Underwriting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Middle Management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18181E"/>
                </a:solidFill>
                <a:latin typeface="Bahnschrift Condensed" panose="020B0502040204020203" pitchFamily="34" charset="0"/>
              </a:rPr>
              <a:t>Associate/ Specialist</a:t>
            </a:r>
          </a:p>
          <a:p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B7C568B-9AE9-4A2F-6EDD-5DEBF25BDE73}"/>
              </a:ext>
            </a:extLst>
          </p:cNvPr>
          <p:cNvSpPr txBox="1"/>
          <p:nvPr/>
        </p:nvSpPr>
        <p:spPr>
          <a:xfrm>
            <a:off x="4325329" y="3977252"/>
            <a:ext cx="2419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Ever-expanding Course Library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Unlimited Access To A Deep Library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FFDB4A9-4131-575A-F197-A1714948EE8E}"/>
              </a:ext>
            </a:extLst>
          </p:cNvPr>
          <p:cNvSpPr txBox="1"/>
          <p:nvPr/>
        </p:nvSpPr>
        <p:spPr>
          <a:xfrm>
            <a:off x="2175075" y="3977252"/>
            <a:ext cx="2419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Customizable Learning Paths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en-US" sz="12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Mobile-Ready Content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1109108-0984-3AC7-CD67-7B0865F84CD6}"/>
              </a:ext>
            </a:extLst>
          </p:cNvPr>
          <p:cNvSpPr txBox="1"/>
          <p:nvPr/>
        </p:nvSpPr>
        <p:spPr>
          <a:xfrm>
            <a:off x="6835844" y="3900307"/>
            <a:ext cx="37766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50 Hours Of Content in CFP - Certified Financial Planner</a:t>
            </a:r>
          </a:p>
          <a:p>
            <a:pPr marL="171450" indent="-1714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10 Hours Of New Content Released Quarterly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Automated CE Reporting</a:t>
            </a:r>
          </a:p>
        </p:txBody>
      </p:sp>
    </p:spTree>
    <p:extLst>
      <p:ext uri="{BB962C8B-B14F-4D97-AF65-F5344CB8AC3E}">
        <p14:creationId xmlns:p14="http://schemas.microsoft.com/office/powerpoint/2010/main" val="1857720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187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Condensed</vt:lpstr>
      <vt:lpstr>Calibri</vt:lpstr>
      <vt:lpstr>Calibri Light</vt:lpstr>
      <vt:lpstr>Office Theme</vt:lpstr>
      <vt:lpstr>PowerPoint Presentation</vt:lpstr>
    </vt:vector>
  </TitlesOfParts>
  <Company>LL Global,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Chung, Annie</dc:creator>
  <cp:lastModifiedBy>Rodriguez, Jazlynn</cp:lastModifiedBy>
  <cp:revision>11</cp:revision>
  <dcterms:created xsi:type="dcterms:W3CDTF">2023-12-11T14:31:16Z</dcterms:created>
  <dcterms:modified xsi:type="dcterms:W3CDTF">2024-01-04T20:07:17Z</dcterms:modified>
</cp:coreProperties>
</file>