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3" r:id="rId5"/>
    <p:sldMasterId id="2147483740" r:id="rId6"/>
    <p:sldMasterId id="2147483781" r:id="rId7"/>
    <p:sldMasterId id="2147483732" r:id="rId8"/>
    <p:sldMasterId id="2147483803" r:id="rId9"/>
    <p:sldMasterId id="2147483813" r:id="rId10"/>
    <p:sldMasterId id="2147483838" r:id="rId11"/>
    <p:sldMasterId id="2147483853" r:id="rId12"/>
    <p:sldMasterId id="2147483868" r:id="rId13"/>
  </p:sldMasterIdLst>
  <p:notesMasterIdLst>
    <p:notesMasterId r:id="rId18"/>
  </p:notesMasterIdLst>
  <p:handoutMasterIdLst>
    <p:handoutMasterId r:id="rId19"/>
  </p:handoutMasterIdLst>
  <p:sldIdLst>
    <p:sldId id="416" r:id="rId14"/>
    <p:sldId id="431" r:id="rId15"/>
    <p:sldId id="1063" r:id="rId16"/>
    <p:sldId id="43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9860-90C8-B3BB-B294-172D972F0638}" name="Van Pelt, Katelyn" initials="KV" userId="S::Kvpelt@limra.com::88ee0716-758e-4a11-9a49-b88ef2d54992" providerId="AD"/>
  <p188:author id="{4A8DFA87-00AD-5D75-878E-BC75513179C5}" name="Rabuse, Lisa" initials="LR" userId="S::LRabuse@limra.com::0e1023f4-4478-4ea9-90b3-460579b1d0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C84"/>
    <a:srgbClr val="F7921E"/>
    <a:srgbClr val="FAC809"/>
    <a:srgbClr val="0B9EC1"/>
    <a:srgbClr val="008145"/>
    <a:srgbClr val="00788E"/>
    <a:srgbClr val="6B95C3"/>
    <a:srgbClr val="EBFFF5"/>
    <a:srgbClr val="DAAA00"/>
    <a:srgbClr val="1C8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218" autoAdjust="0"/>
  </p:normalViewPr>
  <p:slideViewPr>
    <p:cSldViewPr snapToGrid="0">
      <p:cViewPr varScale="1">
        <p:scale>
          <a:sx n="70" d="100"/>
          <a:sy n="70" d="100"/>
        </p:scale>
        <p:origin x="512" y="72"/>
      </p:cViewPr>
      <p:guideLst/>
    </p:cSldViewPr>
  </p:slideViewPr>
  <p:notesTextViewPr>
    <p:cViewPr>
      <p:scale>
        <a:sx n="3" d="2"/>
        <a:sy n="3" d="2"/>
      </p:scale>
      <p:origin x="0" y="0"/>
    </p:cViewPr>
  </p:notesTextViewPr>
  <p:sorterViewPr>
    <p:cViewPr>
      <p:scale>
        <a:sx n="125" d="100"/>
        <a:sy n="125"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t>9/30/2025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t>‹#›</a:t>
            </a:fld>
            <a:endParaRPr lang="en-US"/>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D3BE4-62BE-4B60-BFFF-70CF8F0F7C95}"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ED4EE-C9DA-462C-B712-3D4638B353E0}" type="slidenum">
              <a:rPr lang="en-US" smtClean="0"/>
              <a:t>‹#›</a:t>
            </a:fld>
            <a:endParaRPr lang="en-US"/>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fun fact you may not know is that LIMRA and LOMA represent the largest trade association serving the financial services industry. LIMRA is widely known for providing industry benchmarking and research. And, LOMA is known for providing professional development and education. </a:t>
            </a:r>
            <a:r>
              <a:rPr lang="en-US" sz="1200" kern="1200" dirty="0">
                <a:solidFill>
                  <a:schemeClr val="tx1"/>
                </a:solidFill>
                <a:latin typeface="+mn-lt"/>
                <a:ea typeface="+mn-ea"/>
                <a:cs typeface="+mn-cs"/>
              </a:rPr>
              <a:t>For more than a century, we’ve served as the largest trade association supporting the financial services industry. Today, we’re working with over 700 member companies, in 66 countries, to help them confidently navigate the changing industry by helping them understand trends, inform their strategies, develop their talent, and create solutions that advance the life insurance, annuity, and workplace benefits industries.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62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383E-FD54-25E9-96C9-137058B88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8905C-E987-884E-6148-8A92D2E5E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35143-EAEB-F37E-2E31-F2BECC760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877CC1-C8DC-EA32-A89D-662FB8F699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19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38.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62457589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3731842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3931271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275587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a:latin typeface="Aptos" panose="020B0004020202020204" pitchFamily="34" charset="0"/>
              </a:rPr>
              <a:t>SECURE</a:t>
            </a:r>
            <a:br>
              <a:rPr lang="en-US" sz="1600" b="1">
                <a:latin typeface="Aptos" panose="020B0004020202020204" pitchFamily="34" charset="0"/>
              </a:rPr>
            </a:br>
            <a:r>
              <a:rPr lang="en-US" sz="1600" b="1">
                <a:latin typeface="Aptos" panose="020B0004020202020204" pitchFamily="34" charset="0"/>
              </a:rPr>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a:solidFill>
                  <a:schemeClr val="tx1">
                    <a:lumMod val="65000"/>
                    <a:lumOff val="35000"/>
                  </a:schemeClr>
                </a:solidFill>
                <a:latin typeface="Aptos" panose="020B0004020202020204" pitchFamily="34" charset="0"/>
                <a:cs typeface="Arial" panose="020B0604020202020204" pitchFamily="34" charset="0"/>
              </a:rPr>
              <a:t>Helping members advance retirement readiness and the financial security of their clients through research, education, and innovation</a:t>
            </a:r>
            <a:endParaRPr lang="en-US">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a:solidFill>
                  <a:schemeClr val="bg1"/>
                </a:solidFill>
                <a:latin typeface="Aptos" panose="020B0004020202020204" pitchFamily="34" charset="0"/>
                <a:cs typeface="Arial" panose="020B0604020202020204" pitchFamily="34" charset="0"/>
              </a:rPr>
            </a:br>
            <a:r>
              <a:rPr lang="en-US" sz="2400">
                <a:solidFill>
                  <a:srgbClr val="DAAA00"/>
                </a:solidFill>
                <a:latin typeface="Aptos" panose="020B0004020202020204" pitchFamily="34" charset="0"/>
                <a:cs typeface="Arial" panose="020B0604020202020204" pitchFamily="34" charset="0"/>
              </a:rPr>
              <a:t>knowledge</a:t>
            </a:r>
            <a:r>
              <a:rPr lang="en-US" sz="2400">
                <a:solidFill>
                  <a:schemeClr val="bg1"/>
                </a:solidFill>
                <a:latin typeface="Aptos" panose="020B0004020202020204" pitchFamily="34" charset="0"/>
                <a:cs typeface="Arial" panose="020B0604020202020204" pitchFamily="34" charset="0"/>
              </a:rPr>
              <a:t>, </a:t>
            </a:r>
            <a:r>
              <a:rPr lang="en-US" sz="2400">
                <a:solidFill>
                  <a:srgbClr val="DAAA00"/>
                </a:solidFill>
                <a:latin typeface="Aptos" panose="020B0004020202020204" pitchFamily="34" charset="0"/>
                <a:cs typeface="Arial" panose="020B0604020202020204" pitchFamily="34" charset="0"/>
              </a:rPr>
              <a:t>insights</a:t>
            </a:r>
            <a:r>
              <a:rPr lang="en-US" sz="2400">
                <a:solidFill>
                  <a:schemeClr val="bg1"/>
                </a:solidFill>
                <a:latin typeface="Aptos" panose="020B0004020202020204" pitchFamily="34" charset="0"/>
                <a:cs typeface="Arial" panose="020B0604020202020204" pitchFamily="34" charset="0"/>
              </a:rPr>
              <a:t>, </a:t>
            </a:r>
            <a:r>
              <a:rPr lang="en-US" sz="2400">
                <a:solidFill>
                  <a:srgbClr val="DAAA00"/>
                </a:solidFill>
                <a:latin typeface="Aptos" panose="020B0004020202020204" pitchFamily="34" charset="0"/>
                <a:cs typeface="Arial" panose="020B0604020202020204" pitchFamily="34" charset="0"/>
              </a:rPr>
              <a:t>connections</a:t>
            </a:r>
            <a:r>
              <a:rPr lang="en-US" sz="2400">
                <a:solidFill>
                  <a:schemeClr val="bg1"/>
                </a:solidFill>
                <a:latin typeface="Aptos" panose="020B0004020202020204" pitchFamily="34" charset="0"/>
                <a:cs typeface="Arial" panose="020B0604020202020204" pitchFamily="34" charset="0"/>
              </a:rPr>
              <a:t>, and </a:t>
            </a:r>
            <a:r>
              <a:rPr lang="en-US" sz="2400">
                <a:solidFill>
                  <a:srgbClr val="DAAA00"/>
                </a:solidFill>
                <a:latin typeface="Aptos" panose="020B0004020202020204" pitchFamily="34" charset="0"/>
                <a:cs typeface="Arial" panose="020B0604020202020204" pitchFamily="34" charset="0"/>
              </a:rPr>
              <a:t>solutions</a:t>
            </a:r>
            <a:endParaRPr lang="en-US" sz="240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396479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102366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196070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1837111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a:t>Click to edit section text</a:t>
            </a:r>
          </a:p>
        </p:txBody>
      </p:sp>
    </p:spTree>
    <p:extLst>
      <p:ext uri="{BB962C8B-B14F-4D97-AF65-F5344CB8AC3E}">
        <p14:creationId xmlns:p14="http://schemas.microsoft.com/office/powerpoint/2010/main" val="2905958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a:solidFill>
                    <a:srgbClr val="404040"/>
                  </a:solidFill>
                  <a:latin typeface="Aptos" panose="020B0004020202020204" pitchFamily="34" charset="0"/>
                  <a:cs typeface="Arial" panose="020B0604020202020204" pitchFamily="34" charset="0"/>
                </a:rPr>
              </a:br>
              <a:r>
                <a:rPr lang="en-US" sz="2400">
                  <a:solidFill>
                    <a:srgbClr val="404040"/>
                  </a:solidFill>
                  <a:latin typeface="Aptos" panose="020B0004020202020204" pitchFamily="34" charset="0"/>
                  <a:cs typeface="Arial" panose="020B0604020202020204" pitchFamily="34" charset="0"/>
                </a:rPr>
                <a:t>members with </a:t>
              </a:r>
              <a:r>
                <a:rPr lang="en-US" sz="2400" b="1">
                  <a:solidFill>
                    <a:srgbClr val="002F70"/>
                  </a:solidFill>
                  <a:latin typeface="Aptos" panose="020B0004020202020204" pitchFamily="34" charset="0"/>
                  <a:cs typeface="Arial" panose="020B0604020202020204" pitchFamily="34" charset="0"/>
                </a:rPr>
                <a:t>knowledge</a:t>
              </a:r>
              <a:r>
                <a:rPr lang="en-US" sz="2400">
                  <a:solidFill>
                    <a:srgbClr val="404040"/>
                  </a:solidFill>
                  <a:latin typeface="Aptos" panose="020B0004020202020204" pitchFamily="34" charset="0"/>
                  <a:cs typeface="Arial" panose="020B0604020202020204" pitchFamily="34" charset="0"/>
                </a:rPr>
                <a:t>, </a:t>
              </a:r>
              <a:r>
                <a:rPr lang="en-US" sz="2400" b="1">
                  <a:solidFill>
                    <a:srgbClr val="002F70"/>
                  </a:solidFill>
                  <a:latin typeface="Aptos" panose="020B0004020202020204" pitchFamily="34" charset="0"/>
                  <a:cs typeface="Arial" panose="020B0604020202020204" pitchFamily="34" charset="0"/>
                </a:rPr>
                <a:t>insights</a:t>
              </a:r>
              <a:r>
                <a:rPr lang="en-US" sz="2400">
                  <a:solidFill>
                    <a:srgbClr val="404040"/>
                  </a:solidFill>
                  <a:latin typeface="Aptos" panose="020B0004020202020204" pitchFamily="34" charset="0"/>
                  <a:cs typeface="Arial" panose="020B0604020202020204" pitchFamily="34" charset="0"/>
                </a:rPr>
                <a:t>, </a:t>
              </a:r>
              <a:r>
                <a:rPr lang="en-US" sz="2400" b="1">
                  <a:solidFill>
                    <a:srgbClr val="002F70"/>
                  </a:solidFill>
                  <a:latin typeface="Aptos" panose="020B0004020202020204" pitchFamily="34" charset="0"/>
                  <a:cs typeface="Arial" panose="020B0604020202020204" pitchFamily="34" charset="0"/>
                </a:rPr>
                <a:t>connections</a:t>
              </a:r>
              <a:r>
                <a:rPr lang="en-US" sz="2400">
                  <a:solidFill>
                    <a:srgbClr val="404040"/>
                  </a:solidFill>
                  <a:latin typeface="Aptos" panose="020B0004020202020204" pitchFamily="34" charset="0"/>
                  <a:cs typeface="Arial" panose="020B0604020202020204" pitchFamily="34" charset="0"/>
                </a:rPr>
                <a:t>, and </a:t>
              </a:r>
              <a:r>
                <a:rPr lang="en-US" sz="2400" b="1">
                  <a:solidFill>
                    <a:srgbClr val="002F70"/>
                  </a:solidFill>
                  <a:latin typeface="Aptos" panose="020B0004020202020204" pitchFamily="34" charset="0"/>
                  <a:cs typeface="Arial" panose="020B0604020202020204" pitchFamily="34" charset="0"/>
                </a:rPr>
                <a:t>solutions</a:t>
              </a:r>
              <a:endParaRPr lang="en-US" sz="2400" b="1">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21148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a:solidFill>
                  <a:schemeClr val="tx1">
                    <a:lumMod val="65000"/>
                    <a:lumOff val="35000"/>
                  </a:schemeClr>
                </a:solidFill>
                <a:latin typeface="Aptos" panose="020B0004020202020204" pitchFamily="34" charset="0"/>
                <a:cs typeface="Arial" panose="020B0604020202020204" pitchFamily="34" charset="0"/>
              </a:rPr>
              <a:t> </a:t>
            </a:r>
            <a:br>
              <a:rPr lang="en-US" sz="240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a:ln>
                  <a:noFill/>
                </a:ln>
                <a:solidFill>
                  <a:schemeClr val="bg1"/>
                </a:solidFill>
                <a:uLnTx/>
                <a:uFillTx/>
                <a:latin typeface="Aptos" panose="020B0004020202020204" pitchFamily="34" charset="0"/>
                <a:cs typeface="Arial" panose="020B0604020202020204" pitchFamily="34" charset="0"/>
              </a:rPr>
            </a:br>
            <a:r>
              <a:rPr lang="en-US" sz="240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52051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4" name="Title Placeholder 37">
            <a:extLst>
              <a:ext uri="{FF2B5EF4-FFF2-40B4-BE49-F238E27FC236}">
                <a16:creationId xmlns:a16="http://schemas.microsoft.com/office/drawing/2014/main" id="{29EE1251-4FBF-261F-DBD6-76E167176FA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dirty="0"/>
              <a:t>Click to edit slide heading</a:t>
            </a:r>
          </a:p>
        </p:txBody>
      </p:sp>
    </p:spTree>
    <p:extLst>
      <p:ext uri="{BB962C8B-B14F-4D97-AF65-F5344CB8AC3E}">
        <p14:creationId xmlns:p14="http://schemas.microsoft.com/office/powerpoint/2010/main" val="172424425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9092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83" t="1" r="7841" b="-914"/>
          <a:stretch/>
        </p:blipFill>
        <p:spPr>
          <a:xfrm>
            <a:off x="76200" y="0"/>
            <a:ext cx="12105961" cy="6858000"/>
          </a:xfrm>
          <a:prstGeom prst="rect">
            <a:avLst/>
          </a:prstGeom>
        </p:spPr>
      </p:pic>
      <p:pic>
        <p:nvPicPr>
          <p:cNvPr id="2" name="Picture 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444" r="-1"/>
          <a:stretch/>
        </p:blipFill>
        <p:spPr>
          <a:xfrm>
            <a:off x="3252" y="937644"/>
            <a:ext cx="858766" cy="1945486"/>
          </a:xfrm>
          <a:prstGeom prst="rect">
            <a:avLst/>
          </a:prstGeom>
        </p:spPr>
      </p:pic>
      <p:sp>
        <p:nvSpPr>
          <p:cNvPr id="8" name="Title 3"/>
          <p:cNvSpPr>
            <a:spLocks noGrp="1"/>
          </p:cNvSpPr>
          <p:nvPr>
            <p:ph type="title" hasCustomPrompt="1"/>
          </p:nvPr>
        </p:nvSpPr>
        <p:spPr>
          <a:xfrm>
            <a:off x="3197517" y="3228020"/>
            <a:ext cx="4779531" cy="1723373"/>
          </a:xfrm>
          <a:prstGeom prst="rect">
            <a:avLst/>
          </a:prstGeom>
        </p:spPr>
        <p:txBody>
          <a:bodyPr/>
          <a:lstStyle>
            <a:lvl1pPr>
              <a:defRPr sz="4000">
                <a:solidFill>
                  <a:schemeClr val="bg1"/>
                </a:solidFill>
                <a:latin typeface="Aptos" panose="020B0004020202020204" pitchFamily="34" charset="0"/>
              </a:defRPr>
            </a:lvl1pPr>
          </a:lstStyle>
          <a:p>
            <a:r>
              <a:rPr lang="en-US"/>
              <a:t>Session Title </a:t>
            </a:r>
            <a:br>
              <a:rPr lang="en-US"/>
            </a:br>
            <a:r>
              <a:rPr lang="en-US"/>
              <a:t>Goes Here</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1115" y="5972432"/>
            <a:ext cx="2164080" cy="639327"/>
          </a:xfrm>
          <a:prstGeom prst="rect">
            <a:avLst/>
          </a:prstGeom>
        </p:spPr>
      </p:pic>
    </p:spTree>
    <p:extLst>
      <p:ext uri="{BB962C8B-B14F-4D97-AF65-F5344CB8AC3E}">
        <p14:creationId xmlns:p14="http://schemas.microsoft.com/office/powerpoint/2010/main" val="2562603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2762"/>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 r="7841"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latin typeface="Aptos" panose="020B0004020202020204" pitchFamily="34" charset="0"/>
            </a:endParaRPr>
          </a:p>
        </p:txBody>
      </p:sp>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Tree>
    <p:extLst>
      <p:ext uri="{BB962C8B-B14F-4D97-AF65-F5344CB8AC3E}">
        <p14:creationId xmlns:p14="http://schemas.microsoft.com/office/powerpoint/2010/main" val="895566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ptos" panose="020B0004020202020204" pitchFamily="34" charset="0"/>
                <a:cs typeface="Arial" panose="020B0604020202020204" pitchFamily="34" charset="0"/>
              </a:defRPr>
            </a:lvl1pPr>
            <a:lvl2pPr>
              <a:defRPr sz="2400">
                <a:latin typeface="Aptos" panose="020B0004020202020204" pitchFamily="34" charset="0"/>
                <a:cs typeface="Arial" panose="020B0604020202020204" pitchFamily="34" charset="0"/>
              </a:defRPr>
            </a:lvl2pPr>
            <a:lvl3pPr>
              <a:defRPr sz="2000">
                <a:latin typeface="Aptos" panose="020B00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4" name="Title Placeholder 37">
            <a:extLst>
              <a:ext uri="{FF2B5EF4-FFF2-40B4-BE49-F238E27FC236}">
                <a16:creationId xmlns:a16="http://schemas.microsoft.com/office/drawing/2014/main" id="{4169534F-74A9-224C-C81D-E16A8196B10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a:t>Click to edit slide heading</a:t>
            </a:r>
          </a:p>
        </p:txBody>
      </p:sp>
    </p:spTree>
    <p:extLst>
      <p:ext uri="{BB962C8B-B14F-4D97-AF65-F5344CB8AC3E}">
        <p14:creationId xmlns:p14="http://schemas.microsoft.com/office/powerpoint/2010/main" val="3069372451"/>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p:txBody>
      </p:sp>
      <p:sp>
        <p:nvSpPr>
          <p:cNvPr id="4" name="Title Placeholder 37">
            <a:extLst>
              <a:ext uri="{FF2B5EF4-FFF2-40B4-BE49-F238E27FC236}">
                <a16:creationId xmlns:a16="http://schemas.microsoft.com/office/drawing/2014/main" id="{29EE1251-4FBF-261F-DBD6-76E167176FA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2762"/>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 r="7841"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4414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2762"/>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 r="7841"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1835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2762"/>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 r="7841"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007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7035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717589" y="1003300"/>
            <a:ext cx="3788191" cy="43688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ptos" panose="020B00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5935326" y="1990105"/>
            <a:ext cx="4736687" cy="318549"/>
          </a:xfrm>
          <a:prstGeom prst="rect">
            <a:avLst/>
          </a:prstGeom>
        </p:spPr>
        <p:txBody>
          <a:bodyPr wrap="square" lIns="0" tIns="0" rIns="0" bIns="0">
            <a:noAutofit/>
          </a:bodyPr>
          <a:lstStyle>
            <a:lvl1pPr marL="0" indent="0">
              <a:buFontTx/>
              <a:buNone/>
              <a:defRPr sz="230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5935325" y="2453940"/>
            <a:ext cx="4736687" cy="249299"/>
          </a:xfrm>
          <a:prstGeom prst="rect">
            <a:avLst/>
          </a:prstGeom>
          <a:noFill/>
        </p:spPr>
        <p:txBody>
          <a:bodyPr wrap="square" lIns="0" tIns="0" rIns="0" bIns="0">
            <a:noAutofit/>
          </a:bodyPr>
          <a:lstStyle>
            <a:lvl1pPr marL="0" indent="0">
              <a:buFontTx/>
              <a:buNone/>
              <a:defRPr sz="200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9" name="Text Placeholder 8"/>
          <p:cNvSpPr>
            <a:spLocks noGrp="1"/>
          </p:cNvSpPr>
          <p:nvPr>
            <p:ph type="body" sz="quarter" idx="13" hasCustomPrompt="1"/>
          </p:nvPr>
        </p:nvSpPr>
        <p:spPr>
          <a:xfrm>
            <a:off x="5935325" y="2862375"/>
            <a:ext cx="4736687" cy="249299"/>
          </a:xfrm>
          <a:prstGeom prst="rect">
            <a:avLst/>
          </a:prstGeom>
          <a:noFill/>
        </p:spPr>
        <p:txBody>
          <a:bodyPr wrap="square" lIns="0" tIns="0" rIns="0" bIns="0">
            <a:noAutofit/>
          </a:bodyPr>
          <a:lstStyle>
            <a:lvl1pPr marL="0" indent="0">
              <a:buFontTx/>
              <a:buNone/>
              <a:defRPr sz="2000"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1684277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Tex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2700"/>
            <a:ext cx="12192000" cy="8001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a:t>Click to edit slide heading</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158468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0"/>
            <a:ext cx="12192000" cy="7874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a:t>Click to edit slide heading</a:t>
            </a:r>
          </a:p>
        </p:txBody>
      </p:sp>
      <p:sp>
        <p:nvSpPr>
          <p:cNvPr id="6" name="Chart Placeholder 7"/>
          <p:cNvSpPr>
            <a:spLocks noGrp="1"/>
          </p:cNvSpPr>
          <p:nvPr>
            <p:ph type="chart" sz="quarter" idx="10"/>
          </p:nvPr>
        </p:nvSpPr>
        <p:spPr>
          <a:xfrm>
            <a:off x="1841501" y="1804989"/>
            <a:ext cx="8145463" cy="3597275"/>
          </a:xfrm>
          <a:prstGeom prst="rect">
            <a:avLst/>
          </a:prstGeom>
        </p:spPr>
        <p:txBody>
          <a:bodyPr/>
          <a:lstStyle/>
          <a:p>
            <a:endParaRPr lang="en-US"/>
          </a:p>
        </p:txBody>
      </p:sp>
    </p:spTree>
    <p:extLst>
      <p:ext uri="{BB962C8B-B14F-4D97-AF65-F5344CB8AC3E}">
        <p14:creationId xmlns:p14="http://schemas.microsoft.com/office/powerpoint/2010/main" val="2619280206"/>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25400"/>
            <a:ext cx="12192000" cy="754349"/>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a:t>Click to edit slide heading</a:t>
            </a:r>
          </a:p>
        </p:txBody>
      </p:sp>
    </p:spTree>
    <p:extLst>
      <p:ext uri="{BB962C8B-B14F-4D97-AF65-F5344CB8AC3E}">
        <p14:creationId xmlns:p14="http://schemas.microsoft.com/office/powerpoint/2010/main" val="144595384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24" y="-6775496"/>
            <a:ext cx="12204920" cy="150486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2955324147"/>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894235935"/>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49577995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0878185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93547393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38365981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45638183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9804344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7746796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35628031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44330223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874398117"/>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SECURE</a:t>
            </a:r>
            <a:br>
              <a:rPr lang="en-US" sz="1600" b="1" dirty="0">
                <a:latin typeface="Aptos" panose="020B0004020202020204" pitchFamily="34" charset="0"/>
              </a:rPr>
            </a:br>
            <a:r>
              <a:rPr lang="en-US" sz="1600" b="1" dirty="0">
                <a:latin typeface="Aptos" panose="020B0004020202020204" pitchFamily="34" charset="0"/>
              </a:rPr>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ptos" panose="020B0004020202020204" pitchFamily="34" charset="0"/>
                <a:cs typeface="Arial" panose="020B0604020202020204" pitchFamily="34" charset="0"/>
              </a:rPr>
            </a:br>
            <a:r>
              <a:rPr lang="en-US" sz="2400" dirty="0">
                <a:solidFill>
                  <a:srgbClr val="DAAA00"/>
                </a:solidFill>
                <a:latin typeface="Aptos" panose="020B0004020202020204" pitchFamily="34" charset="0"/>
                <a:cs typeface="Arial" panose="020B0604020202020204" pitchFamily="34" charset="0"/>
              </a:rPr>
              <a:t>knowledge</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insights</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connections</a:t>
            </a:r>
            <a:r>
              <a:rPr lang="en-US" sz="2400" dirty="0">
                <a:solidFill>
                  <a:schemeClr val="bg1"/>
                </a:solidFill>
                <a:latin typeface="Aptos" panose="020B0004020202020204" pitchFamily="34" charset="0"/>
                <a:cs typeface="Arial" panose="020B0604020202020204" pitchFamily="34" charset="0"/>
              </a:rPr>
              <a:t>, and </a:t>
            </a:r>
            <a:r>
              <a:rPr lang="en-US" sz="2400" dirty="0">
                <a:solidFill>
                  <a:srgbClr val="DAAA00"/>
                </a:solidFill>
                <a:latin typeface="Aptos" panose="020B00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815334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223026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50245732"/>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472876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68632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404358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dirty="0"/>
              <a:t>Click to edit section text</a:t>
            </a:r>
          </a:p>
        </p:txBody>
      </p:sp>
    </p:spTree>
    <p:extLst>
      <p:ext uri="{BB962C8B-B14F-4D97-AF65-F5344CB8AC3E}">
        <p14:creationId xmlns:p14="http://schemas.microsoft.com/office/powerpoint/2010/main" val="2328923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7073764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dirty="0">
                  <a:solidFill>
                    <a:srgbClr val="404040"/>
                  </a:solidFill>
                  <a:latin typeface="Aptos" panose="020B0004020202020204" pitchFamily="34" charset="0"/>
                  <a:cs typeface="Arial" panose="020B0604020202020204" pitchFamily="34" charset="0"/>
                </a:rPr>
              </a:br>
              <a:r>
                <a:rPr lang="en-US" sz="2400" dirty="0">
                  <a:solidFill>
                    <a:srgbClr val="404040"/>
                  </a:solidFill>
                  <a:latin typeface="Aptos" panose="020B0004020202020204" pitchFamily="34" charset="0"/>
                  <a:cs typeface="Arial" panose="020B0604020202020204" pitchFamily="34" charset="0"/>
                </a:rPr>
                <a:t>members with </a:t>
              </a:r>
              <a:r>
                <a:rPr lang="en-US" sz="2400" b="1" dirty="0">
                  <a:solidFill>
                    <a:srgbClr val="002F70"/>
                  </a:solidFill>
                  <a:latin typeface="Aptos" panose="020B0004020202020204" pitchFamily="34" charset="0"/>
                  <a:cs typeface="Arial" panose="020B0604020202020204" pitchFamily="34" charset="0"/>
                </a:rPr>
                <a:t>knowledge</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insights</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connections</a:t>
              </a:r>
              <a:r>
                <a:rPr lang="en-US" sz="2400" dirty="0">
                  <a:solidFill>
                    <a:srgbClr val="404040"/>
                  </a:solidFill>
                  <a:latin typeface="Aptos" panose="020B0004020202020204" pitchFamily="34" charset="0"/>
                  <a:cs typeface="Arial" panose="020B0604020202020204" pitchFamily="34" charset="0"/>
                </a:rPr>
                <a:t>, and </a:t>
              </a:r>
              <a:r>
                <a:rPr lang="en-US" sz="2400" b="1" dirty="0">
                  <a:solidFill>
                    <a:srgbClr val="002F70"/>
                  </a:solidFill>
                  <a:latin typeface="Aptos" panose="020B00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0071579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4160579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dirty="0">
                <a:solidFill>
                  <a:schemeClr val="tx1">
                    <a:lumMod val="65000"/>
                    <a:lumOff val="35000"/>
                  </a:schemeClr>
                </a:solidFill>
                <a:latin typeface="Aptos" panose="020B0004020202020204" pitchFamily="34" charset="0"/>
                <a:cs typeface="Arial" panose="020B0604020202020204" pitchFamily="34" charset="0"/>
              </a:rPr>
              <a:t> </a:t>
            </a:r>
            <a:br>
              <a:rPr lang="en-US" sz="2400" dirty="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2400" dirty="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dirty="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1496419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3875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4" name="Title Placeholder 37">
            <a:extLst>
              <a:ext uri="{FF2B5EF4-FFF2-40B4-BE49-F238E27FC236}">
                <a16:creationId xmlns:a16="http://schemas.microsoft.com/office/drawing/2014/main" id="{29EE1251-4FBF-261F-DBD6-76E167176FA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dirty="0"/>
              <a:t>Click to edit slide heading</a:t>
            </a:r>
          </a:p>
        </p:txBody>
      </p:sp>
    </p:spTree>
    <p:extLst>
      <p:ext uri="{BB962C8B-B14F-4D97-AF65-F5344CB8AC3E}">
        <p14:creationId xmlns:p14="http://schemas.microsoft.com/office/powerpoint/2010/main" val="407118827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4324164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417687057"/>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105503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840517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907685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40999818"/>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47967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513898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1594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1512082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74372356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761662278"/>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3558246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487118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235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824" y="0"/>
            <a:ext cx="12204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617775462"/>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solidFill>
                  <a:schemeClr val="tx1"/>
                </a:solidFill>
              </a:defRPr>
            </a:lvl1pPr>
          </a:lstStyle>
          <a:p>
            <a:fld id="{FA06F0F5-DF6A-4E0E-AC03-6B0D0B0A1300}" type="slidenum">
              <a:rPr lang="en-US" sz="900" smtClean="0"/>
              <a:pPr/>
              <a:t>‹#›</a:t>
            </a:fld>
            <a:endParaRPr lang="en-US" sz="900"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191387757"/>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3882507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1491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4248092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785034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3002938225"/>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1762291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29532570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4252860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50108299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89914075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186093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51718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980496335"/>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780089982"/>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bout Us">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716677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65745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230848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5419275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749511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024797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690564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105003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31.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10.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5.xml"/><Relationship Id="rId1" Type="http://schemas.openxmlformats.org/officeDocument/2006/relationships/slideLayout" Target="../slideLayouts/slideLayout32.xml"/><Relationship Id="rId4" Type="http://schemas.openxmlformats.org/officeDocument/2006/relationships/image" Target="../media/image2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6.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image" Target="../media/image28.png"/><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7.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theme" Target="../theme/theme8.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3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9.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94" r:id="rId13"/>
    <p:sldLayoutId id="2147483669" r:id="rId14"/>
    <p:sldLayoutId id="2147483693" r:id="rId15"/>
    <p:sldLayoutId id="2147483692" r:id="rId16"/>
    <p:sldLayoutId id="2147483689" r:id="rId17"/>
    <p:sldLayoutId id="2147483701" r:id="rId18"/>
    <p:sldLayoutId id="2147483691" r:id="rId19"/>
    <p:sldLayoutId id="2147483697" r:id="rId20"/>
    <p:sldLayoutId id="2147483698" r:id="rId21"/>
    <p:sldLayoutId id="2147483700" r:id="rId22"/>
    <p:sldLayoutId id="2147483810" r:id="rId23"/>
    <p:sldLayoutId id="2147483812" r:id="rId24"/>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61851683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86" r:id="rId1"/>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pic>
        <p:nvPicPr>
          <p:cNvPr id="4" name="Picture 3"/>
          <p:cNvPicPr>
            <a:picLocks noChangeAspect="1"/>
          </p:cNvPicPr>
          <p:nvPr userDrawn="1"/>
        </p:nvPicPr>
        <p:blipFill rotWithShape="1">
          <a:blip r:embed="rId6">
            <a:extLst>
              <a:ext uri="{28A0092B-C50C-407E-A947-70E740481C1C}">
                <a14:useLocalDpi xmlns:a14="http://schemas.microsoft.com/office/drawing/2010/main" val="0"/>
              </a:ext>
            </a:extLst>
          </a:blip>
          <a:srcRect l="6727" t="64403" r="805" b="24183"/>
          <a:stretch/>
        </p:blipFill>
        <p:spPr>
          <a:xfrm>
            <a:off x="1" y="8117"/>
            <a:ext cx="12192000" cy="787463"/>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99" r:id="rId1"/>
    <p:sldLayoutId id="2147483744" r:id="rId2"/>
    <p:sldLayoutId id="2147483759" r:id="rId3"/>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98" r:id="rId1"/>
    <p:sldLayoutId id="2147483796" r:id="rId2"/>
    <p:sldLayoutId id="214748379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6963" t="-242" b="123"/>
          <a:stretch/>
        </p:blipFill>
        <p:spPr>
          <a:xfrm>
            <a:off x="1" y="0"/>
            <a:ext cx="12192000" cy="686600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1115" y="5972432"/>
            <a:ext cx="2164080" cy="639327"/>
          </a:xfrm>
          <a:prstGeom prst="rect">
            <a:avLst/>
          </a:prstGeom>
        </p:spPr>
      </p:pic>
    </p:spTree>
    <p:extLst>
      <p:ext uri="{BB962C8B-B14F-4D97-AF65-F5344CB8AC3E}">
        <p14:creationId xmlns:p14="http://schemas.microsoft.com/office/powerpoint/2010/main" val="3020297566"/>
      </p:ext>
    </p:extLst>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714616" y="6111736"/>
            <a:ext cx="1823748" cy="525463"/>
          </a:xfrm>
          <a:prstGeom prst="rect">
            <a:avLst/>
          </a:prstGeom>
        </p:spPr>
      </p:pic>
      <p:sp>
        <p:nvSpPr>
          <p:cNvPr id="4" name="Rectangle 3"/>
          <p:cNvSpPr/>
          <p:nvPr userDrawn="1"/>
        </p:nvSpPr>
        <p:spPr>
          <a:xfrm>
            <a:off x="0" y="1"/>
            <a:ext cx="12192000" cy="7886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753600" y="0"/>
            <a:ext cx="2438400" cy="788695"/>
          </a:xfrm>
          <a:prstGeom prst="rect">
            <a:avLst/>
          </a:prstGeom>
        </p:spPr>
      </p:pic>
    </p:spTree>
    <p:extLst>
      <p:ext uri="{BB962C8B-B14F-4D97-AF65-F5344CB8AC3E}">
        <p14:creationId xmlns:p14="http://schemas.microsoft.com/office/powerpoint/2010/main" val="33949744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60" algn="l" rtl="0" eaLnBrk="1" fontAlgn="base" hangingPunct="1">
        <a:spcBef>
          <a:spcPct val="0"/>
        </a:spcBef>
        <a:spcAft>
          <a:spcPct val="0"/>
        </a:spcAft>
        <a:defRPr sz="3780" b="1">
          <a:solidFill>
            <a:schemeClr val="bg1"/>
          </a:solidFill>
          <a:latin typeface="Times New Roman" pitchFamily="18" charset="0"/>
        </a:defRPr>
      </a:lvl6pPr>
      <a:lvl7pPr marL="960120" algn="l" rtl="0" eaLnBrk="1" fontAlgn="base" hangingPunct="1">
        <a:spcBef>
          <a:spcPct val="0"/>
        </a:spcBef>
        <a:spcAft>
          <a:spcPct val="0"/>
        </a:spcAft>
        <a:defRPr sz="3780" b="1">
          <a:solidFill>
            <a:schemeClr val="bg1"/>
          </a:solidFill>
          <a:latin typeface="Times New Roman" pitchFamily="18" charset="0"/>
        </a:defRPr>
      </a:lvl7pPr>
      <a:lvl8pPr marL="1440180" algn="l" rtl="0" eaLnBrk="1" fontAlgn="base" hangingPunct="1">
        <a:spcBef>
          <a:spcPct val="0"/>
        </a:spcBef>
        <a:spcAft>
          <a:spcPct val="0"/>
        </a:spcAft>
        <a:defRPr sz="3780" b="1">
          <a:solidFill>
            <a:schemeClr val="bg1"/>
          </a:solidFill>
          <a:latin typeface="Times New Roman" pitchFamily="18" charset="0"/>
        </a:defRPr>
      </a:lvl8pPr>
      <a:lvl9pPr marL="1920240"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97"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27"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90"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87"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93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998"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705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711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120" rtl="0" eaLnBrk="1" latinLnBrk="0" hangingPunct="1">
        <a:defRPr sz="1891" kern="1200">
          <a:solidFill>
            <a:schemeClr val="tx1"/>
          </a:solidFill>
          <a:latin typeface="+mn-lt"/>
          <a:ea typeface="+mn-ea"/>
          <a:cs typeface="+mn-cs"/>
        </a:defRPr>
      </a:lvl1pPr>
      <a:lvl2pPr marL="480060" algn="l" defTabSz="960120" rtl="0" eaLnBrk="1" latinLnBrk="0" hangingPunct="1">
        <a:defRPr sz="1891" kern="1200">
          <a:solidFill>
            <a:schemeClr val="tx1"/>
          </a:solidFill>
          <a:latin typeface="+mn-lt"/>
          <a:ea typeface="+mn-ea"/>
          <a:cs typeface="+mn-cs"/>
        </a:defRPr>
      </a:lvl2pPr>
      <a:lvl3pPr marL="960120" algn="l" defTabSz="960120" rtl="0" eaLnBrk="1" latinLnBrk="0" hangingPunct="1">
        <a:defRPr sz="1891" kern="1200">
          <a:solidFill>
            <a:schemeClr val="tx1"/>
          </a:solidFill>
          <a:latin typeface="+mn-lt"/>
          <a:ea typeface="+mn-ea"/>
          <a:cs typeface="+mn-cs"/>
        </a:defRPr>
      </a:lvl3pPr>
      <a:lvl4pPr marL="1440180" algn="l" defTabSz="960120" rtl="0" eaLnBrk="1" latinLnBrk="0" hangingPunct="1">
        <a:defRPr sz="1891" kern="1200">
          <a:solidFill>
            <a:schemeClr val="tx1"/>
          </a:solidFill>
          <a:latin typeface="+mn-lt"/>
          <a:ea typeface="+mn-ea"/>
          <a:cs typeface="+mn-cs"/>
        </a:defRPr>
      </a:lvl4pPr>
      <a:lvl5pPr marL="1920240" algn="l" defTabSz="960120" rtl="0" eaLnBrk="1" latinLnBrk="0" hangingPunct="1">
        <a:defRPr sz="1891" kern="1200">
          <a:solidFill>
            <a:schemeClr val="tx1"/>
          </a:solidFill>
          <a:latin typeface="+mn-lt"/>
          <a:ea typeface="+mn-ea"/>
          <a:cs typeface="+mn-cs"/>
        </a:defRPr>
      </a:lvl5pPr>
      <a:lvl6pPr marL="2400300" algn="l" defTabSz="960120" rtl="0" eaLnBrk="1" latinLnBrk="0" hangingPunct="1">
        <a:defRPr sz="1891" kern="1200">
          <a:solidFill>
            <a:schemeClr val="tx1"/>
          </a:solidFill>
          <a:latin typeface="+mn-lt"/>
          <a:ea typeface="+mn-ea"/>
          <a:cs typeface="+mn-cs"/>
        </a:defRPr>
      </a:lvl6pPr>
      <a:lvl7pPr marL="2880360" algn="l" defTabSz="960120" rtl="0" eaLnBrk="1" latinLnBrk="0" hangingPunct="1">
        <a:defRPr sz="1891" kern="1200">
          <a:solidFill>
            <a:schemeClr val="tx1"/>
          </a:solidFill>
          <a:latin typeface="+mn-lt"/>
          <a:ea typeface="+mn-ea"/>
          <a:cs typeface="+mn-cs"/>
        </a:defRPr>
      </a:lvl7pPr>
      <a:lvl8pPr marL="3360420" algn="l" defTabSz="960120" rtl="0" eaLnBrk="1" latinLnBrk="0" hangingPunct="1">
        <a:defRPr sz="1891" kern="1200">
          <a:solidFill>
            <a:schemeClr val="tx1"/>
          </a:solidFill>
          <a:latin typeface="+mn-lt"/>
          <a:ea typeface="+mn-ea"/>
          <a:cs typeface="+mn-cs"/>
        </a:defRPr>
      </a:lvl8pPr>
      <a:lvl9pPr marL="3840480" algn="l" defTabSz="960120"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27433166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22505595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83" r:id="rId15"/>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32118818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benefitnews.com/news/new-research-reveals-roi-of-education-benefits-on-business-outcomes?utm_source=chatgpt.com"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benefitnews.com/news/new-research-reveals-roi-of-education-benefits-on-business-outcomes?utm_source=chatgpt.com" TargetMode="External"/><Relationship Id="rId7"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hyperlink" Target="https://www.benefitnews.com/news/new-research-reveals-roi-of-education-benefits-on-business-outcomes?utm_source=chatgpt.com" TargetMode="Externa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2" y="-56458"/>
            <a:ext cx="12191998" cy="890341"/>
          </a:xfrm>
        </p:spPr>
        <p:txBody>
          <a:bodyPr/>
          <a:lstStyle/>
          <a:p>
            <a:r>
              <a:rPr lang="en-US" dirty="0"/>
              <a:t>About Us</a:t>
            </a:r>
          </a:p>
        </p:txBody>
      </p:sp>
      <p:sp>
        <p:nvSpPr>
          <p:cNvPr id="2" name="Rectangle 1"/>
          <p:cNvSpPr/>
          <p:nvPr/>
        </p:nvSpPr>
        <p:spPr>
          <a:xfrm>
            <a:off x="1634470" y="914400"/>
            <a:ext cx="8923061" cy="822960"/>
          </a:xfrm>
          <a:prstGeom prst="rect">
            <a:avLst/>
          </a:prstGeom>
          <a:solidFill>
            <a:schemeClr val="accent2"/>
          </a:solidFill>
          <a:ln>
            <a:noFill/>
          </a:ln>
          <a:effectLst>
            <a:outerShdw blurRad="50800" dist="38100" dir="2700000" algn="tl" rotWithShape="0">
              <a:prstClr val="black">
                <a:alpha val="40000"/>
              </a:prstClr>
            </a:outerShdw>
          </a:effectLst>
        </p:spPr>
        <p:txBody>
          <a:bodyPr wrap="square" lIns="0" tIns="0" rIns="0" bIns="0" anchor="ctr">
            <a:noAutofit/>
          </a:bodyPr>
          <a:lstStyle/>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The </a:t>
            </a: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LARGEST</a:t>
            </a: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 trade association serving the</a:t>
            </a:r>
          </a:p>
          <a:p>
            <a:pPr algn="ctr" defTabSz="914378">
              <a:buClr>
                <a:srgbClr val="0B9EC1"/>
              </a:buClr>
              <a:defRPr/>
            </a:pPr>
            <a:r>
              <a:rPr lang="en-US" b="1" dirty="0">
                <a:solidFill>
                  <a:srgbClr val="002F70"/>
                </a:solidFill>
                <a:latin typeface="Arial" panose="020B0604020202020204"/>
              </a:rPr>
              <a:t>insurance &amp; </a:t>
            </a: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financial services</a:t>
            </a:r>
            <a:r>
              <a:rPr lang="en-US" b="1" dirty="0">
                <a:solidFill>
                  <a:srgbClr val="002F70"/>
                </a:solidFill>
              </a:rPr>
              <a:t> industry in the world</a:t>
            </a:r>
          </a:p>
        </p:txBody>
      </p:sp>
      <p:grpSp>
        <p:nvGrpSpPr>
          <p:cNvPr id="43" name="Group 42">
            <a:extLst>
              <a:ext uri="{FF2B5EF4-FFF2-40B4-BE49-F238E27FC236}">
                <a16:creationId xmlns:a16="http://schemas.microsoft.com/office/drawing/2014/main" id="{144100C2-FBDF-7620-EA09-8C18CC7A83BE}"/>
              </a:ext>
            </a:extLst>
          </p:cNvPr>
          <p:cNvGrpSpPr/>
          <p:nvPr/>
        </p:nvGrpSpPr>
        <p:grpSpPr>
          <a:xfrm>
            <a:off x="2002495" y="2865559"/>
            <a:ext cx="8187010" cy="3354741"/>
            <a:chOff x="2002495" y="2865559"/>
            <a:chExt cx="8187010" cy="3354741"/>
          </a:xfrm>
        </p:grpSpPr>
        <p:grpSp>
          <p:nvGrpSpPr>
            <p:cNvPr id="21" name="Group 20"/>
            <p:cNvGrpSpPr/>
            <p:nvPr/>
          </p:nvGrpSpPr>
          <p:grpSpPr>
            <a:xfrm>
              <a:off x="2002495" y="3365126"/>
              <a:ext cx="8187010" cy="2152454"/>
              <a:chOff x="2071001" y="3185356"/>
              <a:chExt cx="8187010" cy="2152454"/>
            </a:xfrm>
          </p:grpSpPr>
          <p:cxnSp>
            <p:nvCxnSpPr>
              <p:cNvPr id="36" name="Straight Connector 35"/>
              <p:cNvCxnSpPr/>
              <p:nvPr/>
            </p:nvCxnSpPr>
            <p:spPr>
              <a:xfrm>
                <a:off x="1025801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071001" y="3185356"/>
                <a:ext cx="8181975" cy="2152454"/>
                <a:chOff x="2071001" y="3185356"/>
                <a:chExt cx="8181975" cy="2152454"/>
              </a:xfrm>
            </p:grpSpPr>
            <p:cxnSp>
              <p:nvCxnSpPr>
                <p:cNvPr id="31" name="Straight Connector 30"/>
                <p:cNvCxnSpPr/>
                <p:nvPr/>
              </p:nvCxnSpPr>
              <p:spPr>
                <a:xfrm>
                  <a:off x="2071001" y="3185356"/>
                  <a:ext cx="81819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7100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71001" y="5337810"/>
                  <a:ext cx="15144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8724486" y="5337810"/>
                <a:ext cx="153352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87BE8F3-FF9D-C4C3-A96F-97A33FF3FDB5}"/>
                </a:ext>
              </a:extLst>
            </p:cNvPr>
            <p:cNvGrpSpPr/>
            <p:nvPr/>
          </p:nvGrpSpPr>
          <p:grpSpPr>
            <a:xfrm>
              <a:off x="2943213" y="2883440"/>
              <a:ext cx="2834640" cy="2026668"/>
              <a:chOff x="3110915" y="2043046"/>
              <a:chExt cx="2514600" cy="2026668"/>
            </a:xfrm>
            <a:effectLst>
              <a:outerShdw blurRad="50800" dist="38100" dir="2700000" algn="tl" rotWithShape="0">
                <a:prstClr val="black">
                  <a:alpha val="40000"/>
                </a:prstClr>
              </a:outerShdw>
            </a:effectLst>
          </p:grpSpPr>
          <p:sp>
            <p:nvSpPr>
              <p:cNvPr id="8" name="Rectangle 7"/>
              <p:cNvSpPr/>
              <p:nvPr/>
            </p:nvSpPr>
            <p:spPr>
              <a:xfrm>
                <a:off x="3110915" y="2698114"/>
                <a:ext cx="2514600" cy="1371600"/>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Premier financial services industry research organization</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2" name="Rectangle 11"/>
              <p:cNvSpPr/>
              <p:nvPr/>
            </p:nvSpPr>
            <p:spPr>
              <a:xfrm>
                <a:off x="3110915" y="2043046"/>
                <a:ext cx="2514600" cy="68580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LIMRA</a:t>
                </a:r>
              </a:p>
            </p:txBody>
          </p:sp>
        </p:grpSp>
        <p:grpSp>
          <p:nvGrpSpPr>
            <p:cNvPr id="40" name="Group 39">
              <a:extLst>
                <a:ext uri="{FF2B5EF4-FFF2-40B4-BE49-F238E27FC236}">
                  <a16:creationId xmlns:a16="http://schemas.microsoft.com/office/drawing/2014/main" id="{2B36375D-B5F9-584C-2BFA-29A70F6006E0}"/>
                </a:ext>
              </a:extLst>
            </p:cNvPr>
            <p:cNvGrpSpPr/>
            <p:nvPr/>
          </p:nvGrpSpPr>
          <p:grpSpPr>
            <a:xfrm>
              <a:off x="6734186" y="2865559"/>
              <a:ext cx="2834640" cy="2062431"/>
              <a:chOff x="6734186" y="2865559"/>
              <a:chExt cx="2834640" cy="2062431"/>
            </a:xfrm>
            <a:effectLst>
              <a:outerShdw blurRad="50800" dist="38100" dir="2700000" algn="tl" rotWithShape="0">
                <a:prstClr val="black">
                  <a:alpha val="40000"/>
                </a:prstClr>
              </a:outerShdw>
            </a:effectLst>
          </p:grpSpPr>
          <p:sp>
            <p:nvSpPr>
              <p:cNvPr id="11" name="Rectangle 10"/>
              <p:cNvSpPr/>
              <p:nvPr/>
            </p:nvSpPr>
            <p:spPr>
              <a:xfrm>
                <a:off x="6734186" y="3556390"/>
                <a:ext cx="2834640" cy="1371600"/>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Flagship for industry talent solutions and professional development</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4" name="Rectangle 13"/>
              <p:cNvSpPr/>
              <p:nvPr/>
            </p:nvSpPr>
            <p:spPr>
              <a:xfrm>
                <a:off x="6734186" y="2865559"/>
                <a:ext cx="2834640" cy="68580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LOMA</a:t>
                </a:r>
              </a:p>
            </p:txBody>
          </p:sp>
        </p:grpSp>
        <p:sp>
          <p:nvSpPr>
            <p:cNvPr id="5" name="TextBox 4"/>
            <p:cNvSpPr txBox="1"/>
            <p:nvPr/>
          </p:nvSpPr>
          <p:spPr>
            <a:xfrm>
              <a:off x="3243275" y="5081527"/>
              <a:ext cx="5705450" cy="1138773"/>
            </a:xfrm>
            <a:prstGeom prst="rect">
              <a:avLst/>
            </a:prstGeom>
            <a:solidFill>
              <a:srgbClr val="002F70"/>
            </a:solidFill>
            <a:effectLst>
              <a:outerShdw blurRad="50800" dist="38100" dir="2700000" algn="tl" rotWithShape="0">
                <a:prstClr val="black">
                  <a:alpha val="40000"/>
                </a:prstClr>
              </a:outerShdw>
            </a:effectLst>
          </p:spPr>
          <p:txBody>
            <a:bodyPr wrap="square" lIns="274320" tIns="91440" rIns="274320" bIns="182880" rtlCol="0">
              <a:spAutoFit/>
            </a:bodyPr>
            <a:lstStyle/>
            <a:p>
              <a:pPr marL="0" marR="0" lvl="0" indent="0" algn="ctr" defTabSz="914378" rtl="0" eaLnBrk="1" fontAlgn="auto" latinLnBrk="0" hangingPunct="1">
                <a:lnSpc>
                  <a:spcPct val="100000"/>
                </a:lnSpc>
                <a:spcBef>
                  <a:spcPts val="0"/>
                </a:spcBef>
                <a:spcAft>
                  <a:spcPts val="0"/>
                </a:spcAft>
                <a:buClr>
                  <a:srgbClr val="0B9EC1"/>
                </a:buClr>
                <a:buSzPct val="135000"/>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Serving members for over</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100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years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Over</a:t>
              </a:r>
              <a:r>
                <a:rPr kumimoji="0" lang="en-US" sz="2800" b="1" i="0" u="none" strike="noStrike" kern="1200" cap="none" spc="0" normalizeH="0" baseline="0" noProof="0" dirty="0">
                  <a:ln>
                    <a:noFill/>
                  </a:ln>
                  <a:solidFill>
                    <a:srgbClr val="FAC809"/>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700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member companies in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66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countries</a:t>
              </a:r>
            </a:p>
          </p:txBody>
        </p:sp>
      </p:grpSp>
      <p:sp>
        <p:nvSpPr>
          <p:cNvPr id="30" name="TextBox 29">
            <a:extLst>
              <a:ext uri="{FF2B5EF4-FFF2-40B4-BE49-F238E27FC236}">
                <a16:creationId xmlns:a16="http://schemas.microsoft.com/office/drawing/2014/main" id="{BA30DB4F-592A-97D2-E1C7-0FFE26FC6E54}"/>
              </a:ext>
            </a:extLst>
          </p:cNvPr>
          <p:cNvSpPr txBox="1"/>
          <p:nvPr/>
        </p:nvSpPr>
        <p:spPr>
          <a:xfrm>
            <a:off x="45722" y="2009072"/>
            <a:ext cx="12146277" cy="584775"/>
          </a:xfrm>
          <a:prstGeom prst="rect">
            <a:avLst/>
          </a:prstGeom>
          <a:noFill/>
        </p:spPr>
        <p:txBody>
          <a:bodyPr wrap="square" rtlCol="0">
            <a:spAutoFit/>
          </a:bodyPr>
          <a:lstStyle/>
          <a:p>
            <a:pPr algn="ctr"/>
            <a:r>
              <a:rPr lang="en-US" sz="3200" b="1"/>
              <a:t>LIMRA </a:t>
            </a:r>
            <a:r>
              <a:rPr lang="en-US" sz="3200"/>
              <a:t>Member </a:t>
            </a:r>
            <a:r>
              <a:rPr lang="en-US" sz="3200" dirty="0"/>
              <a:t>since </a:t>
            </a:r>
            <a:r>
              <a:rPr lang="en-US" sz="3200" b="1" dirty="0"/>
              <a:t>1931, </a:t>
            </a:r>
            <a:r>
              <a:rPr lang="en-US" sz="3200" b="1"/>
              <a:t>LOMA </a:t>
            </a:r>
            <a:r>
              <a:rPr lang="en-US" sz="3200"/>
              <a:t>Member </a:t>
            </a:r>
            <a:r>
              <a:rPr lang="en-US" sz="3200" dirty="0"/>
              <a:t>since </a:t>
            </a:r>
            <a:r>
              <a:rPr lang="en-US" sz="3200" b="1" dirty="0"/>
              <a:t>1935</a:t>
            </a:r>
          </a:p>
        </p:txBody>
      </p:sp>
    </p:spTree>
    <p:extLst>
      <p:ext uri="{BB962C8B-B14F-4D97-AF65-F5344CB8AC3E}">
        <p14:creationId xmlns:p14="http://schemas.microsoft.com/office/powerpoint/2010/main" val="31553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17A-713F-E6F2-9554-6461282872F1}"/>
              </a:ext>
            </a:extLst>
          </p:cNvPr>
          <p:cNvSpPr>
            <a:spLocks noGrp="1"/>
          </p:cNvSpPr>
          <p:nvPr>
            <p:ph type="title"/>
          </p:nvPr>
        </p:nvSpPr>
        <p:spPr/>
        <p:txBody>
          <a:bodyPr/>
          <a:lstStyle/>
          <a:p>
            <a:r>
              <a:rPr lang="en-US" dirty="0">
                <a:solidFill>
                  <a:schemeClr val="bg1">
                    <a:lumMod val="95000"/>
                  </a:schemeClr>
                </a:solidFill>
                <a:latin typeface="Aptos" panose="020B0004020202020204" pitchFamily="34" charset="0"/>
              </a:rPr>
              <a:t>ROI of Employer-Sponsored Education</a:t>
            </a: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5A670873-476F-491A-077E-1DDF7AD09CFA}"/>
              </a:ext>
            </a:extLst>
          </p:cNvPr>
          <p:cNvSpPr txBox="1"/>
          <p:nvPr/>
        </p:nvSpPr>
        <p:spPr>
          <a:xfrm>
            <a:off x="4328160" y="1967061"/>
            <a:ext cx="7863840" cy="2923877"/>
          </a:xfrm>
          <a:prstGeom prst="rect">
            <a:avLst/>
          </a:prstGeom>
          <a:noFill/>
        </p:spPr>
        <p:txBody>
          <a:bodyPr wrap="square" anchor="ctr">
            <a:spAutoFit/>
          </a:bodyPr>
          <a:lstStyle/>
          <a:p>
            <a:pPr>
              <a:defRPr sz="2000" b="1">
                <a:solidFill>
                  <a:srgbClr val="0066CC"/>
                </a:solidFill>
              </a:defRPr>
            </a:pPr>
            <a:r>
              <a:rPr lang="en-US" sz="2000" dirty="0">
                <a:solidFill>
                  <a:schemeClr val="tx2"/>
                </a:solidFill>
                <a:latin typeface="Aptos" panose="020B0004020202020204" pitchFamily="34" charset="0"/>
              </a:rPr>
              <a:t>Key Insights</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Transforms individual learning into organization-wide knowledge sharing.</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Boosts retention, productivity, and internal mobility.</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Builds resilient, future-ready teams aligned to business needs.</a:t>
            </a:r>
          </a:p>
          <a:p>
            <a:pPr marL="285750" indent="-285750">
              <a:buFont typeface="Arial" panose="020B0604020202020204" pitchFamily="34" charset="0"/>
              <a:buChar char="•"/>
              <a:defRPr sz="1800">
                <a:solidFill>
                  <a:srgbClr val="323232"/>
                </a:solidFill>
              </a:defRPr>
            </a:pPr>
            <a:endParaRPr lang="en-US" dirty="0">
              <a:latin typeface="Aptos" panose="020B0004020202020204" pitchFamily="34" charset="0"/>
            </a:endParaRPr>
          </a:p>
          <a:p>
            <a:pPr>
              <a:defRPr sz="2000" b="1">
                <a:solidFill>
                  <a:srgbClr val="0066CC"/>
                </a:solidFill>
              </a:defRPr>
            </a:pPr>
            <a:r>
              <a:rPr lang="en-US" sz="2000" dirty="0">
                <a:solidFill>
                  <a:schemeClr val="tx2"/>
                </a:solidFill>
                <a:latin typeface="Aptos" panose="020B0004020202020204" pitchFamily="34" charset="0"/>
              </a:rPr>
              <a:t>Supporting Data</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80%: Increased confidence helping teammates.</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54%: Shared new skills with coworkers.</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71%: Reported higher productivity.</a:t>
            </a:r>
          </a:p>
          <a:p>
            <a:pPr marL="285750" indent="-285750">
              <a:buFont typeface="Arial" panose="020B0604020202020204" pitchFamily="34" charset="0"/>
              <a:buChar char="•"/>
              <a:defRPr sz="1800">
                <a:solidFill>
                  <a:srgbClr val="323232"/>
                </a:solidFill>
              </a:defRPr>
            </a:pPr>
            <a:r>
              <a:rPr lang="en-US" dirty="0">
                <a:latin typeface="Aptos" panose="020B0004020202020204" pitchFamily="34" charset="0"/>
              </a:rPr>
              <a:t>66%: Managers acknowledged performance improvements.</a:t>
            </a:r>
          </a:p>
        </p:txBody>
      </p:sp>
      <p:sp>
        <p:nvSpPr>
          <p:cNvPr id="7" name="Text Placeholder 3">
            <a:extLst>
              <a:ext uri="{FF2B5EF4-FFF2-40B4-BE49-F238E27FC236}">
                <a16:creationId xmlns:a16="http://schemas.microsoft.com/office/drawing/2014/main" id="{3E031E0F-E6DD-CEA0-AF76-0379A77860BD}"/>
              </a:ext>
            </a:extLst>
          </p:cNvPr>
          <p:cNvSpPr>
            <a:spLocks noGrp="1"/>
          </p:cNvSpPr>
          <p:nvPr>
            <p:ph type="body" sz="quarter" idx="14"/>
          </p:nvPr>
        </p:nvSpPr>
        <p:spPr>
          <a:xfrm>
            <a:off x="417448" y="6283234"/>
            <a:ext cx="5346858" cy="355224"/>
          </a:xfrm>
        </p:spPr>
        <p:txBody>
          <a:bodyPr anchor="ctr"/>
          <a:lstStyle/>
          <a:p>
            <a:r>
              <a:rPr lang="en-US" sz="600" dirty="0"/>
              <a:t>Source:</a:t>
            </a:r>
          </a:p>
          <a:p>
            <a:r>
              <a:rPr lang="en-US" sz="600" dirty="0"/>
              <a:t>Hafner, L. (2025, September 26). New research reveals ROI of education benefits on business outcomes. </a:t>
            </a:r>
            <a:r>
              <a:rPr lang="en-US" sz="600" i="1" dirty="0"/>
              <a:t>Employee Benefit News</a:t>
            </a:r>
            <a:r>
              <a:rPr lang="en-US" sz="600" dirty="0"/>
              <a:t>. </a:t>
            </a:r>
            <a:r>
              <a:rPr lang="en-US" sz="600" dirty="0">
                <a:hlinkClick r:id="rId2"/>
              </a:rPr>
              <a:t>https://www.benefitnews.com/news/new-research-reveals-roi-of-education-benefits-on-business-outcomes</a:t>
            </a:r>
            <a:endParaRPr lang="en-US" sz="600" dirty="0"/>
          </a:p>
        </p:txBody>
      </p:sp>
      <p:pic>
        <p:nvPicPr>
          <p:cNvPr id="8" name="Picture 7" descr="Business team brainstorming">
            <a:extLst>
              <a:ext uri="{FF2B5EF4-FFF2-40B4-BE49-F238E27FC236}">
                <a16:creationId xmlns:a16="http://schemas.microsoft.com/office/drawing/2014/main" id="{821B2997-C2C5-5287-0B33-D36507B7B551}"/>
              </a:ext>
            </a:extLst>
          </p:cNvPr>
          <p:cNvPicPr>
            <a:picLocks noChangeAspect="1"/>
          </p:cNvPicPr>
          <p:nvPr/>
        </p:nvPicPr>
        <p:blipFill>
          <a:blip r:embed="rId3"/>
          <a:srcRect/>
          <a:stretch/>
        </p:blipFill>
        <p:spPr bwMode="auto">
          <a:xfrm>
            <a:off x="0" y="2048256"/>
            <a:ext cx="4061049" cy="2707366"/>
          </a:xfrm>
          <a:prstGeom prst="rect">
            <a:avLst/>
          </a:prstGeom>
          <a:noFill/>
          <a:ln>
            <a:noFill/>
          </a:ln>
          <a:effectLst/>
        </p:spPr>
      </p:pic>
    </p:spTree>
    <p:extLst>
      <p:ext uri="{BB962C8B-B14F-4D97-AF65-F5344CB8AC3E}">
        <p14:creationId xmlns:p14="http://schemas.microsoft.com/office/powerpoint/2010/main" val="198795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98199-2CB8-FC21-3DFC-C3A49188307B}"/>
            </a:ext>
          </a:extLst>
        </p:cNvPr>
        <p:cNvGrpSpPr/>
        <p:nvPr/>
      </p:nvGrpSpPr>
      <p:grpSpPr>
        <a:xfrm>
          <a:off x="0" y="0"/>
          <a:ext cx="0" cy="0"/>
          <a:chOff x="0" y="0"/>
          <a:chExt cx="0" cy="0"/>
        </a:xfrm>
      </p:grpSpPr>
      <p:sp>
        <p:nvSpPr>
          <p:cNvPr id="64" name="Title 4">
            <a:extLst>
              <a:ext uri="{FF2B5EF4-FFF2-40B4-BE49-F238E27FC236}">
                <a16:creationId xmlns:a16="http://schemas.microsoft.com/office/drawing/2014/main" id="{D48A38E5-01BE-4EC7-DB3F-2D3FA04901C5}"/>
              </a:ext>
            </a:extLst>
          </p:cNvPr>
          <p:cNvSpPr>
            <a:spLocks noGrp="1"/>
          </p:cNvSpPr>
          <p:nvPr>
            <p:ph type="title"/>
          </p:nvPr>
        </p:nvSpPr>
        <p:spPr>
          <a:xfrm>
            <a:off x="32686" y="-72127"/>
            <a:ext cx="12191998" cy="890341"/>
          </a:xfrm>
        </p:spPr>
        <p:txBody>
          <a:bodyPr>
            <a:noAutofit/>
          </a:bodyPr>
          <a:lstStyle/>
          <a:p>
            <a:r>
              <a:rPr lang="en-US" dirty="0">
                <a:latin typeface="Aptos" panose="020B0004020202020204" pitchFamily="34" charset="0"/>
              </a:rPr>
              <a:t>Business Impact &amp; Strategic Value</a:t>
            </a:r>
          </a:p>
        </p:txBody>
      </p:sp>
      <p:sp>
        <p:nvSpPr>
          <p:cNvPr id="2" name="Text Placeholder 3">
            <a:extLst>
              <a:ext uri="{FF2B5EF4-FFF2-40B4-BE49-F238E27FC236}">
                <a16:creationId xmlns:a16="http://schemas.microsoft.com/office/drawing/2014/main" id="{F4B43090-1734-849D-1C49-D4ABD0034C5B}"/>
              </a:ext>
            </a:extLst>
          </p:cNvPr>
          <p:cNvSpPr txBox="1">
            <a:spLocks/>
          </p:cNvSpPr>
          <p:nvPr/>
        </p:nvSpPr>
        <p:spPr>
          <a:xfrm>
            <a:off x="417448" y="6283234"/>
            <a:ext cx="5346858" cy="355224"/>
          </a:xfrm>
          <a:prstGeom prst="rect">
            <a:avLst/>
          </a:prstGeom>
          <a:ln>
            <a:noFill/>
          </a:ln>
        </p:spPr>
        <p:txBody>
          <a:bodyPr anchor="ctr"/>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600" kern="0"/>
              <a:t>Source:</a:t>
            </a:r>
          </a:p>
          <a:p>
            <a:r>
              <a:rPr lang="en-US" sz="600" kern="0"/>
              <a:t>Hafner, L. (2025, September 26). New research reveals ROI of education benefits on business outcomes. </a:t>
            </a:r>
            <a:r>
              <a:rPr lang="en-US" sz="600" i="1" kern="0"/>
              <a:t>Employee Benefit News</a:t>
            </a:r>
            <a:r>
              <a:rPr lang="en-US" sz="600" kern="0"/>
              <a:t>. </a:t>
            </a:r>
            <a:r>
              <a:rPr lang="en-US" sz="600" kern="0">
                <a:hlinkClick r:id="rId3"/>
              </a:rPr>
              <a:t>https://www.benefitnews.com/news/new-research-reveals-roi-of-education-benefits-on-business-outcomes</a:t>
            </a:r>
            <a:endParaRPr lang="en-US" sz="600" kern="0" dirty="0"/>
          </a:p>
        </p:txBody>
      </p:sp>
      <p:grpSp>
        <p:nvGrpSpPr>
          <p:cNvPr id="20" name="Group 19">
            <a:extLst>
              <a:ext uri="{FF2B5EF4-FFF2-40B4-BE49-F238E27FC236}">
                <a16:creationId xmlns:a16="http://schemas.microsoft.com/office/drawing/2014/main" id="{73247291-6F14-5D66-5120-5C83B5BBE519}"/>
              </a:ext>
            </a:extLst>
          </p:cNvPr>
          <p:cNvGrpSpPr/>
          <p:nvPr/>
        </p:nvGrpSpPr>
        <p:grpSpPr>
          <a:xfrm>
            <a:off x="4495800" y="1280160"/>
            <a:ext cx="3200400" cy="4297680"/>
            <a:chOff x="4495800" y="1188720"/>
            <a:chExt cx="3200400" cy="4297680"/>
          </a:xfrm>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08F9A954-7D4B-297F-B8C9-370A506C9BDD}"/>
                </a:ext>
              </a:extLst>
            </p:cNvPr>
            <p:cNvSpPr/>
            <p:nvPr/>
          </p:nvSpPr>
          <p:spPr>
            <a:xfrm>
              <a:off x="4495800" y="1828800"/>
              <a:ext cx="3200400" cy="3657600"/>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b">
              <a:noAutofit/>
            </a:bodyPr>
            <a:lstStyle/>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Programs appeal across demographics — entry-level to executive.</a:t>
              </a:r>
            </a:p>
            <a:p>
              <a:pPr marL="377190" lvl="1" indent="-285750">
                <a:buFont typeface="Arial" panose="020B0604020202020204" pitchFamily="34" charset="0"/>
                <a:buChar char="•"/>
                <a:defRPr sz="1800">
                  <a:solidFill>
                    <a:srgbClr val="323232"/>
                  </a:solidFill>
                </a:defRPr>
              </a:pPr>
              <a:endParaRPr lang="en-US" sz="1400" dirty="0">
                <a:latin typeface="Aptos" panose="020B0004020202020204" pitchFamily="34" charset="0"/>
              </a:endParaRPr>
            </a:p>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High interest in AI-related courses (women, underserved groups, workers 50+).</a:t>
              </a:r>
            </a:p>
            <a:p>
              <a:pPr marL="377190" lvl="1" indent="-285750">
                <a:buFont typeface="Arial" panose="020B0604020202020204" pitchFamily="34" charset="0"/>
                <a:buChar char="•"/>
                <a:defRPr sz="1800">
                  <a:solidFill>
                    <a:srgbClr val="323232"/>
                  </a:solidFill>
                </a:defRPr>
              </a:pPr>
              <a:endParaRPr lang="en-US" sz="1400" dirty="0">
                <a:latin typeface="Aptos" panose="020B0004020202020204" pitchFamily="34" charset="0"/>
              </a:endParaRPr>
            </a:p>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Free programs break down barriers and show employer investment in long-term growth.</a:t>
              </a:r>
            </a:p>
          </p:txBody>
        </p:sp>
        <p:sp>
          <p:nvSpPr>
            <p:cNvPr id="38" name="Rectangle 37">
              <a:extLst>
                <a:ext uri="{FF2B5EF4-FFF2-40B4-BE49-F238E27FC236}">
                  <a16:creationId xmlns:a16="http://schemas.microsoft.com/office/drawing/2014/main" id="{0D7FB8F4-8B04-0028-0DFF-089425F7FD6E}"/>
                </a:ext>
              </a:extLst>
            </p:cNvPr>
            <p:cNvSpPr/>
            <p:nvPr/>
          </p:nvSpPr>
          <p:spPr>
            <a:xfrm>
              <a:off x="4495800" y="1188720"/>
              <a:ext cx="3200400" cy="640080"/>
            </a:xfrm>
            <a:prstGeom prst="rect">
              <a:avLst/>
            </a:prstGeom>
            <a:solidFill>
              <a:schemeClr val="tx2"/>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b="1" kern="0" dirty="0">
                  <a:solidFill>
                    <a:schemeClr val="bg1"/>
                  </a:solidFill>
                  <a:latin typeface="Aptos" panose="020B0004020202020204" pitchFamily="34" charset="0"/>
                </a:rPr>
                <a:t>Equity &amp; Mobility</a:t>
              </a:r>
            </a:p>
          </p:txBody>
        </p:sp>
        <p:pic>
          <p:nvPicPr>
            <p:cNvPr id="6" name="Graphic 5" descr="Business Growth outline">
              <a:extLst>
                <a:ext uri="{FF2B5EF4-FFF2-40B4-BE49-F238E27FC236}">
                  <a16:creationId xmlns:a16="http://schemas.microsoft.com/office/drawing/2014/main" id="{F02473CD-F9D2-63D2-474B-DD7482199F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958760"/>
              <a:ext cx="914400" cy="914400"/>
            </a:xfrm>
            <a:prstGeom prst="rect">
              <a:avLst/>
            </a:prstGeom>
          </p:spPr>
        </p:pic>
      </p:grpSp>
      <p:grpSp>
        <p:nvGrpSpPr>
          <p:cNvPr id="21" name="Group 20">
            <a:extLst>
              <a:ext uri="{FF2B5EF4-FFF2-40B4-BE49-F238E27FC236}">
                <a16:creationId xmlns:a16="http://schemas.microsoft.com/office/drawing/2014/main" id="{EF99840F-5BED-9F8D-3B40-21B4960C22ED}"/>
              </a:ext>
            </a:extLst>
          </p:cNvPr>
          <p:cNvGrpSpPr/>
          <p:nvPr/>
        </p:nvGrpSpPr>
        <p:grpSpPr>
          <a:xfrm>
            <a:off x="8343900" y="1280160"/>
            <a:ext cx="3200400" cy="4297680"/>
            <a:chOff x="8343900" y="1188720"/>
            <a:chExt cx="3200400" cy="4297680"/>
          </a:xfrm>
          <a:effectLst>
            <a:outerShdw blurRad="50800" dist="38100" dir="2700000" algn="tl" rotWithShape="0">
              <a:prstClr val="black">
                <a:alpha val="40000"/>
              </a:prstClr>
            </a:outerShdw>
          </a:effectLst>
        </p:grpSpPr>
        <p:sp>
          <p:nvSpPr>
            <p:cNvPr id="29" name="Rectangle 28">
              <a:extLst>
                <a:ext uri="{FF2B5EF4-FFF2-40B4-BE49-F238E27FC236}">
                  <a16:creationId xmlns:a16="http://schemas.microsoft.com/office/drawing/2014/main" id="{F3F85FB9-8C54-CB0E-F92F-4487F3275104}"/>
                </a:ext>
              </a:extLst>
            </p:cNvPr>
            <p:cNvSpPr/>
            <p:nvPr/>
          </p:nvSpPr>
          <p:spPr>
            <a:xfrm>
              <a:off x="8343900" y="1828800"/>
              <a:ext cx="3200400" cy="3657600"/>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oAutofit/>
            </a:bodyPr>
            <a:lstStyle/>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Best ROI when programs are tied directly to business-critical skills.</a:t>
              </a:r>
            </a:p>
            <a:p>
              <a:pPr marL="377190" lvl="1" indent="-285750">
                <a:buFont typeface="Arial" panose="020B0604020202020204" pitchFamily="34" charset="0"/>
                <a:buChar char="•"/>
                <a:defRPr sz="1800">
                  <a:solidFill>
                    <a:srgbClr val="323232"/>
                  </a:solidFill>
                </a:defRPr>
              </a:pPr>
              <a:endParaRPr lang="en-US" sz="1400" dirty="0">
                <a:latin typeface="Aptos" panose="020B0004020202020204" pitchFamily="34" charset="0"/>
              </a:endParaRPr>
            </a:p>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Education benefits drive stronger performance, resilience, and adaptability.</a:t>
              </a:r>
            </a:p>
          </p:txBody>
        </p:sp>
        <p:sp>
          <p:nvSpPr>
            <p:cNvPr id="30" name="Rectangle 29">
              <a:extLst>
                <a:ext uri="{FF2B5EF4-FFF2-40B4-BE49-F238E27FC236}">
                  <a16:creationId xmlns:a16="http://schemas.microsoft.com/office/drawing/2014/main" id="{C2B70D34-3758-3DC4-663D-E020BF778D6E}"/>
                </a:ext>
              </a:extLst>
            </p:cNvPr>
            <p:cNvSpPr/>
            <p:nvPr/>
          </p:nvSpPr>
          <p:spPr>
            <a:xfrm>
              <a:off x="8343900" y="1188720"/>
              <a:ext cx="3200400" cy="640080"/>
            </a:xfrm>
            <a:prstGeom prst="rect">
              <a:avLst/>
            </a:prstGeom>
            <a:solidFill>
              <a:schemeClr val="tx2"/>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b="1" kern="0" dirty="0">
                  <a:solidFill>
                    <a:schemeClr val="bg1"/>
                  </a:solidFill>
                  <a:latin typeface="Aptos" panose="020B0004020202020204" pitchFamily="34" charset="0"/>
                </a:rPr>
                <a:t>Strategic Alignment</a:t>
              </a:r>
              <a:endParaRPr lang="en-US" b="1" kern="0" baseline="30000" dirty="0">
                <a:solidFill>
                  <a:schemeClr val="bg1"/>
                </a:solidFill>
                <a:latin typeface="Aptos" panose="020B0004020202020204" pitchFamily="34" charset="0"/>
              </a:endParaRPr>
            </a:p>
          </p:txBody>
        </p:sp>
        <p:pic>
          <p:nvPicPr>
            <p:cNvPr id="9" name="Graphic 8" descr="Bar graph with upward trend outline">
              <a:extLst>
                <a:ext uri="{FF2B5EF4-FFF2-40B4-BE49-F238E27FC236}">
                  <a16:creationId xmlns:a16="http://schemas.microsoft.com/office/drawing/2014/main" id="{68DD02BF-EB66-6363-C29B-C26C606CE7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86900" y="1958760"/>
              <a:ext cx="914400" cy="914400"/>
            </a:xfrm>
            <a:prstGeom prst="rect">
              <a:avLst/>
            </a:prstGeom>
          </p:spPr>
        </p:pic>
      </p:grpSp>
      <p:grpSp>
        <p:nvGrpSpPr>
          <p:cNvPr id="16" name="Group 15">
            <a:extLst>
              <a:ext uri="{FF2B5EF4-FFF2-40B4-BE49-F238E27FC236}">
                <a16:creationId xmlns:a16="http://schemas.microsoft.com/office/drawing/2014/main" id="{8D3993CC-7832-66B3-1B3A-03840807A00C}"/>
              </a:ext>
            </a:extLst>
          </p:cNvPr>
          <p:cNvGrpSpPr/>
          <p:nvPr/>
        </p:nvGrpSpPr>
        <p:grpSpPr>
          <a:xfrm>
            <a:off x="647700" y="1280160"/>
            <a:ext cx="3200400" cy="4297680"/>
            <a:chOff x="647700" y="1188720"/>
            <a:chExt cx="3200400" cy="4297680"/>
          </a:xfrm>
          <a:effectLst>
            <a:outerShdw blurRad="50800" dist="38100" dir="2700000" algn="tl" rotWithShape="0">
              <a:prstClr val="black">
                <a:alpha val="40000"/>
              </a:prstClr>
            </a:outerShdw>
          </a:effectLst>
        </p:grpSpPr>
        <p:sp>
          <p:nvSpPr>
            <p:cNvPr id="18" name="Rectangle 17">
              <a:extLst>
                <a:ext uri="{FF2B5EF4-FFF2-40B4-BE49-F238E27FC236}">
                  <a16:creationId xmlns:a16="http://schemas.microsoft.com/office/drawing/2014/main" id="{DF82E144-958A-0874-1636-A785DEDC6C54}"/>
                </a:ext>
              </a:extLst>
            </p:cNvPr>
            <p:cNvSpPr/>
            <p:nvPr/>
          </p:nvSpPr>
          <p:spPr>
            <a:xfrm>
              <a:off x="647700" y="1828800"/>
              <a:ext cx="3200400" cy="3657600"/>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b">
              <a:noAutofit/>
            </a:bodyPr>
            <a:lstStyle/>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Retention: 76% of graduates stay ≥1 year; 98% if promoted internally.</a:t>
              </a:r>
            </a:p>
            <a:p>
              <a:pPr marL="377190" lvl="1" indent="-285750">
                <a:buFont typeface="Arial" panose="020B0604020202020204" pitchFamily="34" charset="0"/>
                <a:buChar char="•"/>
                <a:defRPr sz="1800">
                  <a:solidFill>
                    <a:srgbClr val="323232"/>
                  </a:solidFill>
                </a:defRPr>
              </a:pPr>
              <a:endParaRPr lang="en-US" sz="1400" dirty="0">
                <a:latin typeface="Aptos" panose="020B0004020202020204" pitchFamily="34" charset="0"/>
              </a:endParaRPr>
            </a:p>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Recruitment: Internal pipelines strengthened through education tracking.</a:t>
              </a:r>
            </a:p>
            <a:p>
              <a:pPr marL="377190" lvl="1" indent="-285750">
                <a:buFont typeface="Arial" panose="020B0604020202020204" pitchFamily="34" charset="0"/>
                <a:buChar char="•"/>
                <a:defRPr sz="1800">
                  <a:solidFill>
                    <a:srgbClr val="323232"/>
                  </a:solidFill>
                </a:defRPr>
              </a:pPr>
              <a:endParaRPr lang="en-US" sz="1400" dirty="0">
                <a:latin typeface="Aptos" panose="020B0004020202020204" pitchFamily="34" charset="0"/>
              </a:endParaRPr>
            </a:p>
            <a:p>
              <a:pPr marL="377190" lvl="1" indent="-285750">
                <a:buFont typeface="Arial" panose="020B0604020202020204" pitchFamily="34" charset="0"/>
                <a:buChar char="•"/>
                <a:defRPr sz="1800">
                  <a:solidFill>
                    <a:srgbClr val="323232"/>
                  </a:solidFill>
                </a:defRPr>
              </a:pPr>
              <a:r>
                <a:rPr lang="en-US" sz="1400" dirty="0">
                  <a:latin typeface="Aptos" panose="020B0004020202020204" pitchFamily="34" charset="0"/>
                </a:rPr>
                <a:t>Engagement: Career coaches + manager involvement maximize skill use.</a:t>
              </a:r>
            </a:p>
          </p:txBody>
        </p:sp>
        <p:sp>
          <p:nvSpPr>
            <p:cNvPr id="19" name="Rectangle 18">
              <a:extLst>
                <a:ext uri="{FF2B5EF4-FFF2-40B4-BE49-F238E27FC236}">
                  <a16:creationId xmlns:a16="http://schemas.microsoft.com/office/drawing/2014/main" id="{05451E14-6E8D-344B-1394-A696D3F20EF6}"/>
                </a:ext>
              </a:extLst>
            </p:cNvPr>
            <p:cNvSpPr/>
            <p:nvPr/>
          </p:nvSpPr>
          <p:spPr>
            <a:xfrm>
              <a:off x="647700" y="1188720"/>
              <a:ext cx="3200400" cy="640080"/>
            </a:xfrm>
            <a:prstGeom prst="rect">
              <a:avLst/>
            </a:prstGeom>
            <a:solidFill>
              <a:schemeClr val="tx2"/>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fontAlgn="base">
                <a:lnSpc>
                  <a:spcPct val="110000"/>
                </a:lnSpc>
                <a:spcBef>
                  <a:spcPts val="75"/>
                </a:spcBef>
                <a:spcAft>
                  <a:spcPts val="1260"/>
                </a:spcAft>
                <a:buClr>
                  <a:srgbClr val="0B9EC1"/>
                </a:buClr>
                <a:buSzPct val="100000"/>
                <a:defRPr/>
              </a:pPr>
              <a:r>
                <a:rPr lang="en-US" b="1" kern="0" dirty="0">
                  <a:solidFill>
                    <a:schemeClr val="bg1"/>
                  </a:solidFill>
                  <a:latin typeface="Aptos" panose="020B0004020202020204" pitchFamily="34" charset="0"/>
                </a:rPr>
                <a:t>Organizational Benefits</a:t>
              </a:r>
            </a:p>
          </p:txBody>
        </p:sp>
        <p:pic>
          <p:nvPicPr>
            <p:cNvPr id="15" name="Graphic 14" descr="Group of people outline">
              <a:extLst>
                <a:ext uri="{FF2B5EF4-FFF2-40B4-BE49-F238E27FC236}">
                  <a16:creationId xmlns:a16="http://schemas.microsoft.com/office/drawing/2014/main" id="{BA1AF623-E06C-16FF-494D-74E4DFDB02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0700" y="1958760"/>
              <a:ext cx="914400" cy="914400"/>
            </a:xfrm>
            <a:prstGeom prst="rect">
              <a:avLst/>
            </a:prstGeom>
          </p:spPr>
        </p:pic>
      </p:grpSp>
    </p:spTree>
    <p:extLst>
      <p:ext uri="{BB962C8B-B14F-4D97-AF65-F5344CB8AC3E}">
        <p14:creationId xmlns:p14="http://schemas.microsoft.com/office/powerpoint/2010/main" val="4652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9D1F-CE79-CC93-CAF0-5322724C1E51}"/>
              </a:ext>
            </a:extLst>
          </p:cNvPr>
          <p:cNvSpPr>
            <a:spLocks noGrp="1"/>
          </p:cNvSpPr>
          <p:nvPr>
            <p:ph type="title"/>
          </p:nvPr>
        </p:nvSpPr>
        <p:spPr/>
        <p:txBody>
          <a:bodyPr/>
          <a:lstStyle/>
          <a:p>
            <a:r>
              <a:rPr lang="en-US" dirty="0"/>
              <a:t>Business Impact &amp; Strategic Value</a:t>
            </a:r>
          </a:p>
        </p:txBody>
      </p:sp>
      <p:sp>
        <p:nvSpPr>
          <p:cNvPr id="4" name="Text Placeholder 3">
            <a:extLst>
              <a:ext uri="{FF2B5EF4-FFF2-40B4-BE49-F238E27FC236}">
                <a16:creationId xmlns:a16="http://schemas.microsoft.com/office/drawing/2014/main" id="{BD814606-6EEF-3978-A95F-5B58BD222550}"/>
              </a:ext>
            </a:extLst>
          </p:cNvPr>
          <p:cNvSpPr>
            <a:spLocks noGrp="1"/>
          </p:cNvSpPr>
          <p:nvPr>
            <p:ph type="body" sz="quarter" idx="14"/>
          </p:nvPr>
        </p:nvSpPr>
        <p:spPr>
          <a:xfrm>
            <a:off x="417448" y="6283234"/>
            <a:ext cx="5346858" cy="355224"/>
          </a:xfrm>
        </p:spPr>
        <p:txBody>
          <a:bodyPr anchor="ctr"/>
          <a:lstStyle/>
          <a:p>
            <a:r>
              <a:rPr lang="en-US" sz="600" dirty="0"/>
              <a:t>Source:</a:t>
            </a:r>
          </a:p>
          <a:p>
            <a:r>
              <a:rPr lang="en-US" sz="600" dirty="0"/>
              <a:t>Hafner, L. (2025, September 26). New research reveals ROI of education benefits on business outcomes. </a:t>
            </a:r>
            <a:r>
              <a:rPr lang="en-US" sz="600" i="1" dirty="0"/>
              <a:t>Employee Benefit News</a:t>
            </a:r>
            <a:r>
              <a:rPr lang="en-US" sz="600" dirty="0"/>
              <a:t>. </a:t>
            </a:r>
            <a:r>
              <a:rPr lang="en-US" sz="600" dirty="0">
                <a:hlinkClick r:id="rId2"/>
              </a:rPr>
              <a:t>https://www.benefitnews.com/news/new-research-reveals-roi-of-education-benefits-on-business-outcomes</a:t>
            </a:r>
            <a:endParaRPr lang="en-US" sz="600" dirty="0"/>
          </a:p>
        </p:txBody>
      </p:sp>
      <p:sp>
        <p:nvSpPr>
          <p:cNvPr id="6" name="TextBox 5">
            <a:extLst>
              <a:ext uri="{FF2B5EF4-FFF2-40B4-BE49-F238E27FC236}">
                <a16:creationId xmlns:a16="http://schemas.microsoft.com/office/drawing/2014/main" id="{56C85B73-A341-CA27-AB2C-B6F51CCB2517}"/>
              </a:ext>
            </a:extLst>
          </p:cNvPr>
          <p:cNvSpPr txBox="1"/>
          <p:nvPr/>
        </p:nvSpPr>
        <p:spPr>
          <a:xfrm>
            <a:off x="3050177" y="436049"/>
            <a:ext cx="6100354" cy="5724644"/>
          </a:xfrm>
          <a:prstGeom prst="rect">
            <a:avLst/>
          </a:prstGeom>
          <a:noFill/>
        </p:spPr>
        <p:txBody>
          <a:bodyPr wrap="square">
            <a:spAutoFit/>
          </a:bodyPr>
          <a:lstStyle/>
          <a:p>
            <a:pPr>
              <a:defRPr>
                <a:solidFill>
                  <a:srgbClr val="0066CC"/>
                </a:solidFill>
              </a:defRPr>
            </a:pPr>
            <a:endParaRPr lang="en-US" dirty="0"/>
          </a:p>
          <a:p>
            <a:pPr>
              <a:defRPr sz="2000" b="1">
                <a:solidFill>
                  <a:srgbClr val="0066CC"/>
                </a:solidFill>
              </a:defRPr>
            </a:pPr>
            <a:r>
              <a:rPr lang="en-US" sz="2000" dirty="0">
                <a:solidFill>
                  <a:srgbClr val="2C5C84"/>
                </a:solidFill>
              </a:rPr>
              <a:t>Organizational Benefits</a:t>
            </a:r>
          </a:p>
          <a:p>
            <a:pPr lvl="1">
              <a:defRPr sz="1800">
                <a:solidFill>
                  <a:srgbClr val="323232"/>
                </a:solidFill>
              </a:defRPr>
            </a:pPr>
            <a:r>
              <a:rPr lang="en-US" dirty="0"/>
              <a:t>Retention: 76% of graduates stay ≥1 year; 98% if promoted internally.</a:t>
            </a:r>
          </a:p>
          <a:p>
            <a:pPr lvl="1">
              <a:defRPr sz="1800">
                <a:solidFill>
                  <a:srgbClr val="323232"/>
                </a:solidFill>
              </a:defRPr>
            </a:pPr>
            <a:r>
              <a:rPr lang="en-US" dirty="0"/>
              <a:t>Recruitment: Internal pipelines strengthened through education tracking.</a:t>
            </a:r>
          </a:p>
          <a:p>
            <a:pPr lvl="1">
              <a:defRPr sz="1800">
                <a:solidFill>
                  <a:srgbClr val="323232"/>
                </a:solidFill>
              </a:defRPr>
            </a:pPr>
            <a:r>
              <a:rPr lang="en-US" dirty="0"/>
              <a:t>Engagement: Career coaches + manager involvement maximize skill use.</a:t>
            </a:r>
          </a:p>
          <a:p>
            <a:pPr>
              <a:defRPr sz="2000" b="1">
                <a:solidFill>
                  <a:srgbClr val="0066CC"/>
                </a:solidFill>
              </a:defRPr>
            </a:pPr>
            <a:r>
              <a:rPr lang="en-US" sz="2000" dirty="0">
                <a:solidFill>
                  <a:srgbClr val="2C5C84"/>
                </a:solidFill>
              </a:rPr>
              <a:t>Equity &amp; Mobility</a:t>
            </a:r>
          </a:p>
          <a:p>
            <a:pPr lvl="1">
              <a:defRPr sz="1800">
                <a:solidFill>
                  <a:srgbClr val="323232"/>
                </a:solidFill>
              </a:defRPr>
            </a:pPr>
            <a:r>
              <a:rPr lang="en-US" dirty="0"/>
              <a:t>Programs appeal across demographics — entry-level to executive.</a:t>
            </a:r>
          </a:p>
          <a:p>
            <a:pPr lvl="1">
              <a:defRPr sz="1800">
                <a:solidFill>
                  <a:srgbClr val="323232"/>
                </a:solidFill>
              </a:defRPr>
            </a:pPr>
            <a:r>
              <a:rPr lang="en-US" dirty="0"/>
              <a:t>High interest in AI-related courses (women, underserved groups, workers 50+).</a:t>
            </a:r>
          </a:p>
          <a:p>
            <a:pPr lvl="1">
              <a:defRPr sz="1800">
                <a:solidFill>
                  <a:srgbClr val="323232"/>
                </a:solidFill>
              </a:defRPr>
            </a:pPr>
            <a:r>
              <a:rPr lang="en-US" dirty="0"/>
              <a:t>Free programs break down barriers and show employer investment in long-term growth.</a:t>
            </a:r>
          </a:p>
          <a:p>
            <a:pPr>
              <a:defRPr sz="2000" b="1">
                <a:solidFill>
                  <a:srgbClr val="0066CC"/>
                </a:solidFill>
              </a:defRPr>
            </a:pPr>
            <a:r>
              <a:rPr lang="en-US" sz="2000" dirty="0">
                <a:solidFill>
                  <a:srgbClr val="2C5C84"/>
                </a:solidFill>
              </a:rPr>
              <a:t>Strategic Alignment</a:t>
            </a:r>
          </a:p>
          <a:p>
            <a:pPr lvl="1">
              <a:defRPr sz="1800">
                <a:solidFill>
                  <a:srgbClr val="323232"/>
                </a:solidFill>
              </a:defRPr>
            </a:pPr>
            <a:r>
              <a:rPr lang="en-US" dirty="0"/>
              <a:t>Best ROI when programs are tied directly to business-critical skills.</a:t>
            </a:r>
          </a:p>
          <a:p>
            <a:pPr lvl="1">
              <a:defRPr sz="1800">
                <a:solidFill>
                  <a:srgbClr val="323232"/>
                </a:solidFill>
              </a:defRPr>
            </a:pPr>
            <a:r>
              <a:rPr lang="en-US" dirty="0"/>
              <a:t>Education benefits drive stronger performance, resilience, and adaptability.</a:t>
            </a:r>
          </a:p>
        </p:txBody>
      </p:sp>
    </p:spTree>
    <p:extLst>
      <p:ext uri="{BB962C8B-B14F-4D97-AF65-F5344CB8AC3E}">
        <p14:creationId xmlns:p14="http://schemas.microsoft.com/office/powerpoint/2010/main" val="3102189986"/>
      </p:ext>
    </p:extLst>
  </p:cSld>
  <p:clrMapOvr>
    <a:masterClrMapping/>
  </p:clrMapOvr>
</p:sld>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Custom 1">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10.xml><?xml version="1.0" encoding="utf-8"?>
<a:theme xmlns:a="http://schemas.openxmlformats.org/drawingml/2006/main" name="4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3.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4.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42-2022 AC Speaker_INTERNAL Pwpt Presentation Template_v7.potx" id="{8D5B3717-74B3-4A84-9A0E-03543D039C70}" vid="{FA8D8EEA-99B7-4D0E-B286-D670C072D904}"/>
    </a:ext>
  </a:extLst>
</a:theme>
</file>

<file path=ppt/theme/theme6.xml><?xml version="1.0" encoding="utf-8"?>
<a:theme xmlns:a="http://schemas.openxmlformats.org/drawingml/2006/main" name="Content Slide_short mosaic">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 Distribution Presentation - Salka" id="{C534B47F-7117-4FF8-A286-B60F7F604C5A}" vid="{0FCFEA2A-0DDE-4485-8D44-1A167B1D10D5}"/>
    </a:ext>
  </a:extLst>
</a:theme>
</file>

<file path=ppt/theme/theme7.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Custom 1">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8.xml><?xml version="1.0" encoding="utf-8"?>
<a:theme xmlns:a="http://schemas.openxmlformats.org/drawingml/2006/main" name="2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9.xml><?xml version="1.0" encoding="utf-8"?>
<a:theme xmlns:a="http://schemas.openxmlformats.org/drawingml/2006/main" name="3_2022 LIMRA-LOMA Presentation">
  <a:themeElements>
    <a:clrScheme name="Custom 4">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004C9D"/>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bf391c0-aa9e-4abb-ab47-36901c9f959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04551F03ED9645943E3073FBB9B378" ma:contentTypeVersion="6" ma:contentTypeDescription="Create a new document." ma:contentTypeScope="" ma:versionID="1dc998708b0df8f16ace99854a1988d4">
  <xsd:schema xmlns:xsd="http://www.w3.org/2001/XMLSchema" xmlns:xs="http://www.w3.org/2001/XMLSchema" xmlns:p="http://schemas.microsoft.com/office/2006/metadata/properties" xmlns:ns3="8bf391c0-aa9e-4abb-ab47-36901c9f9598" targetNamespace="http://schemas.microsoft.com/office/2006/metadata/properties" ma:root="true" ma:fieldsID="b5a9547d47e0f3fb523642a26eaf83a7" ns3:_="">
    <xsd:import namespace="8bf391c0-aa9e-4abb-ab47-36901c9f959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391c0-aa9e-4abb-ab47-36901c9f95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7CD4A8-A75F-4042-8B00-3ABE0B150ACA}">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8bf391c0-aa9e-4abb-ab47-36901c9f9598"/>
    <ds:schemaRef ds:uri="http://www.w3.org/XML/1998/namespace"/>
    <ds:schemaRef ds:uri="http://purl.org/dc/dcmitype/"/>
  </ds:schemaRefs>
</ds:datastoreItem>
</file>

<file path=customXml/itemProps2.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3.xml><?xml version="1.0" encoding="utf-8"?>
<ds:datastoreItem xmlns:ds="http://schemas.openxmlformats.org/officeDocument/2006/customXml" ds:itemID="{66039729-95E2-49F7-AF9C-1468977A3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391c0-aa9e-4abb-ab47-36901c9f95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581e3ce-4a9d-45ce-8651-3641256f74b2}" enabled="0" method="" siteId="{a581e3ce-4a9d-45ce-8651-3641256f74b2}" removed="1"/>
</clbl:labelList>
</file>

<file path=docProps/app.xml><?xml version="1.0" encoding="utf-8"?>
<Properties xmlns="http://schemas.openxmlformats.org/officeDocument/2006/extended-properties" xmlns:vt="http://schemas.openxmlformats.org/officeDocument/2006/docPropsVTypes">
  <Template>2022 BRAND_LIMRA presentation WIDE_BC_v4</Template>
  <TotalTime>5258</TotalTime>
  <Words>564</Words>
  <Application>Microsoft Office PowerPoint</Application>
  <PresentationFormat>Widescreen</PresentationFormat>
  <Paragraphs>60</Paragraphs>
  <Slides>4</Slides>
  <Notes>2</Notes>
  <HiddenSlides>2</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4</vt:i4>
      </vt:variant>
    </vt:vector>
  </HeadingPairs>
  <TitlesOfParts>
    <vt:vector size="20" baseType="lpstr">
      <vt:lpstr>Aptos</vt:lpstr>
      <vt:lpstr>Arial</vt:lpstr>
      <vt:lpstr>Arial Black</vt:lpstr>
      <vt:lpstr>Calibri</vt:lpstr>
      <vt:lpstr>Futura Std Medium</vt:lpstr>
      <vt:lpstr>Times New Roman</vt:lpstr>
      <vt:lpstr>2022 LIMRA-LOMA Presentation</vt:lpstr>
      <vt:lpstr>Title Slides</vt:lpstr>
      <vt:lpstr>Interior Slides</vt:lpstr>
      <vt:lpstr>Divider Transition Slide</vt:lpstr>
      <vt:lpstr>Speakers Dark Blue DOTS</vt:lpstr>
      <vt:lpstr>Content Slide_short mosaic</vt:lpstr>
      <vt:lpstr>1_2022 LIMRA-LOMA Presentation</vt:lpstr>
      <vt:lpstr>2_2022 LIMRA-LOMA Presentation</vt:lpstr>
      <vt:lpstr>3_2022 LIMRA-LOMA Presentation</vt:lpstr>
      <vt:lpstr>4_2022 LIMRA-LOMA Presentation</vt:lpstr>
      <vt:lpstr>About Us</vt:lpstr>
      <vt:lpstr>ROI of Employer-Sponsored Education</vt:lpstr>
      <vt:lpstr>Business Impact &amp; Strategic Value</vt:lpstr>
      <vt:lpstr>Business Impact &amp; Strategic Value</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Tribble, Christie</cp:lastModifiedBy>
  <cp:revision>32</cp:revision>
  <dcterms:created xsi:type="dcterms:W3CDTF">2022-04-11T13:29:07Z</dcterms:created>
  <dcterms:modified xsi:type="dcterms:W3CDTF">2025-09-30T12:32:44Z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0x0101001A04551F03ED9645943E3073FBB9B378</vt:lpwstr>
  </property>
  <property fmtid="{D5CDD505-2E9C-101B-9397-08002B2CF9AE}" pid="3" name="MediaServiceImageTags">
    <vt:lpwstr/>
  </property>
</Properties>
</file>