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2" r:id="rId5"/>
  </p:sldMasterIdLst>
  <p:notesMasterIdLst>
    <p:notesMasterId r:id="rId30"/>
  </p:notesMasterIdLst>
  <p:handoutMasterIdLst>
    <p:handoutMasterId r:id="rId31"/>
  </p:handoutMasterIdLst>
  <p:sldIdLst>
    <p:sldId id="401" r:id="rId6"/>
    <p:sldId id="510" r:id="rId7"/>
    <p:sldId id="504" r:id="rId8"/>
    <p:sldId id="452" r:id="rId9"/>
    <p:sldId id="488" r:id="rId10"/>
    <p:sldId id="490" r:id="rId11"/>
    <p:sldId id="486" r:id="rId12"/>
    <p:sldId id="499" r:id="rId13"/>
    <p:sldId id="485" r:id="rId14"/>
    <p:sldId id="466" r:id="rId15"/>
    <p:sldId id="467" r:id="rId16"/>
    <p:sldId id="500" r:id="rId17"/>
    <p:sldId id="505" r:id="rId18"/>
    <p:sldId id="494" r:id="rId19"/>
    <p:sldId id="480" r:id="rId20"/>
    <p:sldId id="498" r:id="rId21"/>
    <p:sldId id="511" r:id="rId22"/>
    <p:sldId id="506" r:id="rId23"/>
    <p:sldId id="410" r:id="rId24"/>
    <p:sldId id="419" r:id="rId25"/>
    <p:sldId id="509" r:id="rId26"/>
    <p:sldId id="507" r:id="rId27"/>
    <p:sldId id="508" r:id="rId28"/>
    <p:sldId id="460" r:id="rId2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A00"/>
    <a:srgbClr val="002F70"/>
    <a:srgbClr val="404040"/>
    <a:srgbClr val="006EA0"/>
    <a:srgbClr val="026EA0"/>
    <a:srgbClr val="769EC7"/>
    <a:srgbClr val="C4BFC0"/>
    <a:srgbClr val="4298BE"/>
    <a:srgbClr val="FFF8B3"/>
    <a:srgbClr val="007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0547" autoAdjust="0"/>
  </p:normalViewPr>
  <p:slideViewPr>
    <p:cSldViewPr snapToGrid="0">
      <p:cViewPr varScale="1">
        <p:scale>
          <a:sx n="68" d="100"/>
          <a:sy n="68" d="100"/>
        </p:scale>
        <p:origin x="700" y="76"/>
      </p:cViewPr>
      <p:guideLst/>
    </p:cSldViewPr>
  </p:slideViewPr>
  <p:notesTextViewPr>
    <p:cViewPr>
      <p:scale>
        <a:sx n="3" d="2"/>
        <a:sy n="3" d="2"/>
      </p:scale>
      <p:origin x="0" y="0"/>
    </p:cViewPr>
  </p:notesTextViewPr>
  <p:sorterViewPr>
    <p:cViewPr>
      <p:scale>
        <a:sx n="50" d="100"/>
        <a:sy n="50" d="100"/>
      </p:scale>
      <p:origin x="0" y="0"/>
    </p:cViewPr>
  </p:sorterViewPr>
  <p:notesViewPr>
    <p:cSldViewPr snapToGrid="0">
      <p:cViewPr varScale="1">
        <p:scale>
          <a:sx n="78" d="100"/>
          <a:sy n="78" d="100"/>
        </p:scale>
        <p:origin x="32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Rank 1</c:v>
                </c:pt>
              </c:strCache>
            </c:strRef>
          </c:tx>
          <c:spPr>
            <a:solidFill>
              <a:schemeClr val="accent1"/>
            </a:solidFill>
            <a:ln>
              <a:noFill/>
            </a:ln>
            <a:effectLst/>
          </c:spPr>
          <c:invertIfNegative val="0"/>
          <c:dLbls>
            <c:dLbl>
              <c:idx val="0"/>
              <c:layout>
                <c:manualLayout>
                  <c:x val="6.194347657762291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B2-4DFC-B9A3-245DA8951BD3}"/>
                </c:ext>
              </c:extLst>
            </c:dLbl>
            <c:dLbl>
              <c:idx val="1"/>
              <c:layout>
                <c:manualLayout>
                  <c:x val="4.645760743321718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B2-4DFC-B9A3-245DA8951BD3}"/>
                </c:ext>
              </c:extLst>
            </c:dLbl>
            <c:dLbl>
              <c:idx val="2"/>
              <c:layout>
                <c:manualLayout>
                  <c:x val="6.1943476577622919E-3"/>
                  <c:y val="-1.64203612479474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B2-4DFC-B9A3-245DA8951B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Employer's commitment to DEI</c:v>
                </c:pt>
                <c:pt idx="1">
                  <c:v>Ability to acquire new skills</c:v>
                </c:pt>
                <c:pt idx="2">
                  <c:v>Other insurance benefits</c:v>
                </c:pt>
                <c:pt idx="3">
                  <c:v>Ability to do meaningful or rewarding work</c:v>
                </c:pt>
                <c:pt idx="4">
                  <c:v>Retirement plan</c:v>
                </c:pt>
                <c:pt idx="5">
                  <c:v>Ability to work remotely</c:v>
                </c:pt>
                <c:pt idx="6">
                  <c:v>Opportunity for career advancement</c:v>
                </c:pt>
                <c:pt idx="7">
                  <c:v>Employer location</c:v>
                </c:pt>
                <c:pt idx="8">
                  <c:v>Paid time off</c:v>
                </c:pt>
                <c:pt idx="9">
                  <c:v>Flexible work schedule</c:v>
                </c:pt>
                <c:pt idx="10">
                  <c:v>Medical benefits</c:v>
                </c:pt>
                <c:pt idx="11">
                  <c:v>Work-life balance</c:v>
                </c:pt>
                <c:pt idx="12">
                  <c:v>Salary/income</c:v>
                </c:pt>
              </c:strCache>
            </c:strRef>
          </c:cat>
          <c:val>
            <c:numRef>
              <c:f>Sheet1!$B$2:$B$14</c:f>
              <c:numCache>
                <c:formatCode>0%</c:formatCode>
                <c:ptCount val="13"/>
                <c:pt idx="0">
                  <c:v>0.01</c:v>
                </c:pt>
                <c:pt idx="1">
                  <c:v>0.02</c:v>
                </c:pt>
                <c:pt idx="2">
                  <c:v>0.01</c:v>
                </c:pt>
                <c:pt idx="3">
                  <c:v>0.05</c:v>
                </c:pt>
                <c:pt idx="4">
                  <c:v>0.03</c:v>
                </c:pt>
                <c:pt idx="5">
                  <c:v>0.08</c:v>
                </c:pt>
                <c:pt idx="6">
                  <c:v>0.05</c:v>
                </c:pt>
                <c:pt idx="7">
                  <c:v>0.06</c:v>
                </c:pt>
                <c:pt idx="8">
                  <c:v>0.03</c:v>
                </c:pt>
                <c:pt idx="9">
                  <c:v>0.08</c:v>
                </c:pt>
                <c:pt idx="10">
                  <c:v>0.05</c:v>
                </c:pt>
                <c:pt idx="11">
                  <c:v>0.12</c:v>
                </c:pt>
                <c:pt idx="12">
                  <c:v>0.42</c:v>
                </c:pt>
              </c:numCache>
            </c:numRef>
          </c:val>
          <c:extLst>
            <c:ext xmlns:c16="http://schemas.microsoft.com/office/drawing/2014/chart" uri="{C3380CC4-5D6E-409C-BE32-E72D297353CC}">
              <c16:uniqueId val="{00000000-A4B2-4DFC-B9A3-245DA8951BD3}"/>
            </c:ext>
          </c:extLst>
        </c:ser>
        <c:ser>
          <c:idx val="1"/>
          <c:order val="1"/>
          <c:tx>
            <c:strRef>
              <c:f>Sheet1!$C$1</c:f>
              <c:strCache>
                <c:ptCount val="1"/>
                <c:pt idx="0">
                  <c:v>Rank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Employer's commitment to DEI</c:v>
                </c:pt>
                <c:pt idx="1">
                  <c:v>Ability to acquire new skills</c:v>
                </c:pt>
                <c:pt idx="2">
                  <c:v>Other insurance benefits</c:v>
                </c:pt>
                <c:pt idx="3">
                  <c:v>Ability to do meaningful or rewarding work</c:v>
                </c:pt>
                <c:pt idx="4">
                  <c:v>Retirement plan</c:v>
                </c:pt>
                <c:pt idx="5">
                  <c:v>Ability to work remotely</c:v>
                </c:pt>
                <c:pt idx="6">
                  <c:v>Opportunity for career advancement</c:v>
                </c:pt>
                <c:pt idx="7">
                  <c:v>Employer location</c:v>
                </c:pt>
                <c:pt idx="8">
                  <c:v>Paid time off</c:v>
                </c:pt>
                <c:pt idx="9">
                  <c:v>Flexible work schedule</c:v>
                </c:pt>
                <c:pt idx="10">
                  <c:v>Medical benefits</c:v>
                </c:pt>
                <c:pt idx="11">
                  <c:v>Work-life balance</c:v>
                </c:pt>
                <c:pt idx="12">
                  <c:v>Salary/income</c:v>
                </c:pt>
              </c:strCache>
            </c:strRef>
          </c:cat>
          <c:val>
            <c:numRef>
              <c:f>Sheet1!$C$2:$C$14</c:f>
              <c:numCache>
                <c:formatCode>0%</c:formatCode>
                <c:ptCount val="13"/>
                <c:pt idx="0">
                  <c:v>0.01</c:v>
                </c:pt>
                <c:pt idx="1">
                  <c:v>0.03</c:v>
                </c:pt>
                <c:pt idx="2">
                  <c:v>0.03</c:v>
                </c:pt>
                <c:pt idx="3">
                  <c:v>0.04</c:v>
                </c:pt>
                <c:pt idx="4">
                  <c:v>0.05</c:v>
                </c:pt>
                <c:pt idx="5">
                  <c:v>0.06</c:v>
                </c:pt>
                <c:pt idx="6">
                  <c:v>7.0000000000000007E-2</c:v>
                </c:pt>
                <c:pt idx="7">
                  <c:v>0.09</c:v>
                </c:pt>
                <c:pt idx="8">
                  <c:v>7.0000000000000007E-2</c:v>
                </c:pt>
                <c:pt idx="9">
                  <c:v>0.1</c:v>
                </c:pt>
                <c:pt idx="10">
                  <c:v>0.12</c:v>
                </c:pt>
                <c:pt idx="11">
                  <c:v>0.12</c:v>
                </c:pt>
                <c:pt idx="12">
                  <c:v>0.21</c:v>
                </c:pt>
              </c:numCache>
            </c:numRef>
          </c:val>
          <c:extLst>
            <c:ext xmlns:c16="http://schemas.microsoft.com/office/drawing/2014/chart" uri="{C3380CC4-5D6E-409C-BE32-E72D297353CC}">
              <c16:uniqueId val="{00000001-A4B2-4DFC-B9A3-245DA8951BD3}"/>
            </c:ext>
          </c:extLst>
        </c:ser>
        <c:ser>
          <c:idx val="2"/>
          <c:order val="2"/>
          <c:tx>
            <c:strRef>
              <c:f>Sheet1!$D$1</c:f>
              <c:strCache>
                <c:ptCount val="1"/>
                <c:pt idx="0">
                  <c:v>Rank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Employer's commitment to DEI</c:v>
                </c:pt>
                <c:pt idx="1">
                  <c:v>Ability to acquire new skills</c:v>
                </c:pt>
                <c:pt idx="2">
                  <c:v>Other insurance benefits</c:v>
                </c:pt>
                <c:pt idx="3">
                  <c:v>Ability to do meaningful or rewarding work</c:v>
                </c:pt>
                <c:pt idx="4">
                  <c:v>Retirement plan</c:v>
                </c:pt>
                <c:pt idx="5">
                  <c:v>Ability to work remotely</c:v>
                </c:pt>
                <c:pt idx="6">
                  <c:v>Opportunity for career advancement</c:v>
                </c:pt>
                <c:pt idx="7">
                  <c:v>Employer location</c:v>
                </c:pt>
                <c:pt idx="8">
                  <c:v>Paid time off</c:v>
                </c:pt>
                <c:pt idx="9">
                  <c:v>Flexible work schedule</c:v>
                </c:pt>
                <c:pt idx="10">
                  <c:v>Medical benefits</c:v>
                </c:pt>
                <c:pt idx="11">
                  <c:v>Work-life balance</c:v>
                </c:pt>
                <c:pt idx="12">
                  <c:v>Salary/income</c:v>
                </c:pt>
              </c:strCache>
            </c:strRef>
          </c:cat>
          <c:val>
            <c:numRef>
              <c:f>Sheet1!$D$2:$D$14</c:f>
              <c:numCache>
                <c:formatCode>0%</c:formatCode>
                <c:ptCount val="13"/>
                <c:pt idx="0">
                  <c:v>0.02</c:v>
                </c:pt>
                <c:pt idx="1">
                  <c:v>0.03</c:v>
                </c:pt>
                <c:pt idx="2">
                  <c:v>0.05</c:v>
                </c:pt>
                <c:pt idx="3">
                  <c:v>0.05</c:v>
                </c:pt>
                <c:pt idx="4">
                  <c:v>0.06</c:v>
                </c:pt>
                <c:pt idx="5">
                  <c:v>7.0000000000000007E-2</c:v>
                </c:pt>
                <c:pt idx="6">
                  <c:v>0.06</c:v>
                </c:pt>
                <c:pt idx="7">
                  <c:v>0.08</c:v>
                </c:pt>
                <c:pt idx="8">
                  <c:v>0.11</c:v>
                </c:pt>
                <c:pt idx="9">
                  <c:v>0.1</c:v>
                </c:pt>
                <c:pt idx="10">
                  <c:v>0.12</c:v>
                </c:pt>
                <c:pt idx="11">
                  <c:v>0.12</c:v>
                </c:pt>
                <c:pt idx="12">
                  <c:v>0.13</c:v>
                </c:pt>
              </c:numCache>
            </c:numRef>
          </c:val>
          <c:extLst>
            <c:ext xmlns:c16="http://schemas.microsoft.com/office/drawing/2014/chart" uri="{C3380CC4-5D6E-409C-BE32-E72D297353CC}">
              <c16:uniqueId val="{00000002-A4B2-4DFC-B9A3-245DA8951BD3}"/>
            </c:ext>
          </c:extLst>
        </c:ser>
        <c:ser>
          <c:idx val="3"/>
          <c:order val="3"/>
          <c:tx>
            <c:strRef>
              <c:f>Sheet1!$E$1</c:f>
              <c:strCache>
                <c:ptCount val="1"/>
                <c:pt idx="0">
                  <c:v>Rank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Employer's commitment to DEI</c:v>
                </c:pt>
                <c:pt idx="1">
                  <c:v>Ability to acquire new skills</c:v>
                </c:pt>
                <c:pt idx="2">
                  <c:v>Other insurance benefits</c:v>
                </c:pt>
                <c:pt idx="3">
                  <c:v>Ability to do meaningful or rewarding work</c:v>
                </c:pt>
                <c:pt idx="4">
                  <c:v>Retirement plan</c:v>
                </c:pt>
                <c:pt idx="5">
                  <c:v>Ability to work remotely</c:v>
                </c:pt>
                <c:pt idx="6">
                  <c:v>Opportunity for career advancement</c:v>
                </c:pt>
                <c:pt idx="7">
                  <c:v>Employer location</c:v>
                </c:pt>
                <c:pt idx="8">
                  <c:v>Paid time off</c:v>
                </c:pt>
                <c:pt idx="9">
                  <c:v>Flexible work schedule</c:v>
                </c:pt>
                <c:pt idx="10">
                  <c:v>Medical benefits</c:v>
                </c:pt>
                <c:pt idx="11">
                  <c:v>Work-life balance</c:v>
                </c:pt>
                <c:pt idx="12">
                  <c:v>Salary/income</c:v>
                </c:pt>
              </c:strCache>
            </c:strRef>
          </c:cat>
          <c:val>
            <c:numRef>
              <c:f>Sheet1!$E$2:$E$14</c:f>
              <c:numCache>
                <c:formatCode>0%</c:formatCode>
                <c:ptCount val="13"/>
                <c:pt idx="0">
                  <c:v>0.02</c:v>
                </c:pt>
                <c:pt idx="1">
                  <c:v>0.04</c:v>
                </c:pt>
                <c:pt idx="2">
                  <c:v>0.06</c:v>
                </c:pt>
                <c:pt idx="3">
                  <c:v>0.06</c:v>
                </c:pt>
                <c:pt idx="4">
                  <c:v>0.08</c:v>
                </c:pt>
                <c:pt idx="5">
                  <c:v>0.05</c:v>
                </c:pt>
                <c:pt idx="6">
                  <c:v>7.0000000000000007E-2</c:v>
                </c:pt>
                <c:pt idx="7">
                  <c:v>0.08</c:v>
                </c:pt>
                <c:pt idx="8">
                  <c:v>0.13</c:v>
                </c:pt>
                <c:pt idx="9">
                  <c:v>0.11</c:v>
                </c:pt>
                <c:pt idx="10">
                  <c:v>0.12</c:v>
                </c:pt>
                <c:pt idx="11">
                  <c:v>0.11</c:v>
                </c:pt>
                <c:pt idx="12">
                  <c:v>0.08</c:v>
                </c:pt>
              </c:numCache>
            </c:numRef>
          </c:val>
          <c:extLst>
            <c:ext xmlns:c16="http://schemas.microsoft.com/office/drawing/2014/chart" uri="{C3380CC4-5D6E-409C-BE32-E72D297353CC}">
              <c16:uniqueId val="{00000003-A4B2-4DFC-B9A3-245DA8951BD3}"/>
            </c:ext>
          </c:extLst>
        </c:ser>
        <c:ser>
          <c:idx val="4"/>
          <c:order val="4"/>
          <c:tx>
            <c:strRef>
              <c:f>Sheet1!$F$1</c:f>
              <c:strCache>
                <c:ptCount val="1"/>
                <c:pt idx="0">
                  <c:v>Rank 5</c:v>
                </c:pt>
              </c:strCache>
            </c:strRef>
          </c:tx>
          <c:spPr>
            <a:solidFill>
              <a:schemeClr val="accent5"/>
            </a:solidFill>
            <a:ln>
              <a:noFill/>
            </a:ln>
            <a:effectLst/>
          </c:spPr>
          <c:invertIfNegative val="0"/>
          <c:dLbls>
            <c:delete val="1"/>
          </c:dLbls>
          <c:cat>
            <c:strRef>
              <c:f>Sheet1!$A$2:$A$14</c:f>
              <c:strCache>
                <c:ptCount val="13"/>
                <c:pt idx="0">
                  <c:v>Employer's commitment to DEI</c:v>
                </c:pt>
                <c:pt idx="1">
                  <c:v>Ability to acquire new skills</c:v>
                </c:pt>
                <c:pt idx="2">
                  <c:v>Other insurance benefits</c:v>
                </c:pt>
                <c:pt idx="3">
                  <c:v>Ability to do meaningful or rewarding work</c:v>
                </c:pt>
                <c:pt idx="4">
                  <c:v>Retirement plan</c:v>
                </c:pt>
                <c:pt idx="5">
                  <c:v>Ability to work remotely</c:v>
                </c:pt>
                <c:pt idx="6">
                  <c:v>Opportunity for career advancement</c:v>
                </c:pt>
                <c:pt idx="7">
                  <c:v>Employer location</c:v>
                </c:pt>
                <c:pt idx="8">
                  <c:v>Paid time off</c:v>
                </c:pt>
                <c:pt idx="9">
                  <c:v>Flexible work schedule</c:v>
                </c:pt>
                <c:pt idx="10">
                  <c:v>Medical benefits</c:v>
                </c:pt>
                <c:pt idx="11">
                  <c:v>Work-life balance</c:v>
                </c:pt>
                <c:pt idx="12">
                  <c:v>Salary/income</c:v>
                </c:pt>
              </c:strCache>
            </c:strRef>
          </c:cat>
          <c:val>
            <c:numRef>
              <c:f>Sheet1!$F$2:$F$14</c:f>
              <c:numCache>
                <c:formatCode>0%</c:formatCode>
                <c:ptCount val="13"/>
                <c:pt idx="0">
                  <c:v>0.03</c:v>
                </c:pt>
                <c:pt idx="1">
                  <c:v>0.05</c:v>
                </c:pt>
                <c:pt idx="2">
                  <c:v>0.08</c:v>
                </c:pt>
                <c:pt idx="3">
                  <c:v>7.0000000000000007E-2</c:v>
                </c:pt>
                <c:pt idx="4">
                  <c:v>0.09</c:v>
                </c:pt>
                <c:pt idx="5">
                  <c:v>0.06</c:v>
                </c:pt>
                <c:pt idx="6">
                  <c:v>7.0000000000000007E-2</c:v>
                </c:pt>
                <c:pt idx="7">
                  <c:v>0.08</c:v>
                </c:pt>
                <c:pt idx="8">
                  <c:v>0.13</c:v>
                </c:pt>
                <c:pt idx="9">
                  <c:v>0.09</c:v>
                </c:pt>
                <c:pt idx="10">
                  <c:v>0.09</c:v>
                </c:pt>
                <c:pt idx="11">
                  <c:v>0.11</c:v>
                </c:pt>
                <c:pt idx="12">
                  <c:v>0.06</c:v>
                </c:pt>
              </c:numCache>
            </c:numRef>
          </c:val>
          <c:extLst>
            <c:ext xmlns:c16="http://schemas.microsoft.com/office/drawing/2014/chart" uri="{C3380CC4-5D6E-409C-BE32-E72D297353CC}">
              <c16:uniqueId val="{00000005-A4B2-4DFC-B9A3-245DA8951BD3}"/>
            </c:ext>
          </c:extLst>
        </c:ser>
        <c:ser>
          <c:idx val="5"/>
          <c:order val="5"/>
          <c:tx>
            <c:strRef>
              <c:f>Sheet1!$G$1</c:f>
              <c:strCache>
                <c:ptCount val="1"/>
                <c:pt idx="0">
                  <c:v>Sum</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Employer's commitment to DEI</c:v>
                </c:pt>
                <c:pt idx="1">
                  <c:v>Ability to acquire new skills</c:v>
                </c:pt>
                <c:pt idx="2">
                  <c:v>Other insurance benefits</c:v>
                </c:pt>
                <c:pt idx="3">
                  <c:v>Ability to do meaningful or rewarding work</c:v>
                </c:pt>
                <c:pt idx="4">
                  <c:v>Retirement plan</c:v>
                </c:pt>
                <c:pt idx="5">
                  <c:v>Ability to work remotely</c:v>
                </c:pt>
                <c:pt idx="6">
                  <c:v>Opportunity for career advancement</c:v>
                </c:pt>
                <c:pt idx="7">
                  <c:v>Employer location</c:v>
                </c:pt>
                <c:pt idx="8">
                  <c:v>Paid time off</c:v>
                </c:pt>
                <c:pt idx="9">
                  <c:v>Flexible work schedule</c:v>
                </c:pt>
                <c:pt idx="10">
                  <c:v>Medical benefits</c:v>
                </c:pt>
                <c:pt idx="11">
                  <c:v>Work-life balance</c:v>
                </c:pt>
                <c:pt idx="12">
                  <c:v>Salary/income</c:v>
                </c:pt>
              </c:strCache>
            </c:strRef>
          </c:cat>
          <c:val>
            <c:numRef>
              <c:f>Sheet1!$G$2:$G$14</c:f>
              <c:numCache>
                <c:formatCode>0%</c:formatCode>
                <c:ptCount val="13"/>
                <c:pt idx="0">
                  <c:v>0.09</c:v>
                </c:pt>
                <c:pt idx="1">
                  <c:v>0.16999999999999998</c:v>
                </c:pt>
                <c:pt idx="2">
                  <c:v>0.22999999999999998</c:v>
                </c:pt>
                <c:pt idx="3">
                  <c:v>0.27</c:v>
                </c:pt>
                <c:pt idx="4">
                  <c:v>0.31000000000000005</c:v>
                </c:pt>
                <c:pt idx="5">
                  <c:v>0.32</c:v>
                </c:pt>
                <c:pt idx="6">
                  <c:v>0.32</c:v>
                </c:pt>
                <c:pt idx="7">
                  <c:v>0.39</c:v>
                </c:pt>
                <c:pt idx="8">
                  <c:v>0.47000000000000003</c:v>
                </c:pt>
                <c:pt idx="9">
                  <c:v>0.48</c:v>
                </c:pt>
                <c:pt idx="10">
                  <c:v>0.5</c:v>
                </c:pt>
                <c:pt idx="11">
                  <c:v>0.57999999999999996</c:v>
                </c:pt>
                <c:pt idx="12">
                  <c:v>0.89999999999999991</c:v>
                </c:pt>
              </c:numCache>
            </c:numRef>
          </c:val>
          <c:extLst>
            <c:ext xmlns:c16="http://schemas.microsoft.com/office/drawing/2014/chart" uri="{C3380CC4-5D6E-409C-BE32-E72D297353CC}">
              <c16:uniqueId val="{00000006-A4B2-4DFC-B9A3-245DA8951BD3}"/>
            </c:ext>
          </c:extLst>
        </c:ser>
        <c:dLbls>
          <c:dLblPos val="ctr"/>
          <c:showLegendKey val="0"/>
          <c:showVal val="1"/>
          <c:showCatName val="0"/>
          <c:showSerName val="0"/>
          <c:showPercent val="0"/>
          <c:showBubbleSize val="0"/>
        </c:dLbls>
        <c:gapWidth val="75"/>
        <c:overlap val="100"/>
        <c:axId val="466651704"/>
        <c:axId val="466656624"/>
      </c:barChart>
      <c:catAx>
        <c:axId val="466651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6656624"/>
        <c:crosses val="autoZero"/>
        <c:auto val="1"/>
        <c:lblAlgn val="ctr"/>
        <c:lblOffset val="100"/>
        <c:noMultiLvlLbl val="0"/>
      </c:catAx>
      <c:valAx>
        <c:axId val="466656624"/>
        <c:scaling>
          <c:orientation val="minMax"/>
          <c:max val="1"/>
        </c:scaling>
        <c:delete val="1"/>
        <c:axPos val="b"/>
        <c:numFmt formatCode="0%" sourceLinked="1"/>
        <c:majorTickMark val="out"/>
        <c:minorTickMark val="none"/>
        <c:tickLblPos val="nextTo"/>
        <c:crossAx val="466651704"/>
        <c:crosses val="autoZero"/>
        <c:crossBetween val="between"/>
      </c:valAx>
      <c:spPr>
        <a:noFill/>
        <a:ln>
          <a:noFill/>
        </a:ln>
        <a:effectLst/>
      </c:spPr>
    </c:plotArea>
    <c:legend>
      <c:legendPos val="b"/>
      <c:legendEntry>
        <c:idx val="5"/>
        <c:delete val="1"/>
      </c:legendEntry>
      <c:layout>
        <c:manualLayout>
          <c:xMode val="edge"/>
          <c:yMode val="edge"/>
          <c:x val="0.12880469209641479"/>
          <c:y val="0.94943601877351536"/>
          <c:w val="0.69297673156709072"/>
          <c:h val="4.05840395904710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65426817854144"/>
          <c:y val="4.3650793650793648E-2"/>
          <c:w val="0.67424515789851003"/>
          <c:h val="0.84412332717669547"/>
        </c:manualLayout>
      </c:layout>
      <c:barChart>
        <c:barDir val="bar"/>
        <c:grouping val="percentStacked"/>
        <c:varyColors val="0"/>
        <c:ser>
          <c:idx val="0"/>
          <c:order val="0"/>
          <c:tx>
            <c:strRef>
              <c:f>Sheet1!$B$1</c:f>
              <c:strCache>
                <c:ptCount val="1"/>
                <c:pt idx="0">
                  <c:v>Often</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4D5D-42AC-B64B-7A9FC268F023}"/>
                </c:ext>
              </c:extLst>
            </c:dLbl>
            <c:dLbl>
              <c:idx val="1"/>
              <c:layout>
                <c:manualLayout>
                  <c:x val="3.776241683273705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5D-42AC-B64B-7A9FC268F023}"/>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 mental health conditions</c:v>
                </c:pt>
                <c:pt idx="1">
                  <c:v>Thoughts of suicide</c:v>
                </c:pt>
                <c:pt idx="2">
                  <c:v>Alcohol or substance abuse</c:v>
                </c:pt>
                <c:pt idx="3">
                  <c:v>Grief or loss</c:v>
                </c:pt>
                <c:pt idx="4">
                  <c:v>Relationship or family conflicts</c:v>
                </c:pt>
                <c:pt idx="5">
                  <c:v>Depression</c:v>
                </c:pt>
                <c:pt idx="6">
                  <c:v>Difficulty managing stress</c:v>
                </c:pt>
                <c:pt idx="7">
                  <c:v>Anxiety</c:v>
                </c:pt>
              </c:strCache>
            </c:strRef>
          </c:cat>
          <c:val>
            <c:numRef>
              <c:f>Sheet1!$B$2:$B$9</c:f>
              <c:numCache>
                <c:formatCode>0%</c:formatCode>
                <c:ptCount val="8"/>
                <c:pt idx="0">
                  <c:v>0.02</c:v>
                </c:pt>
                <c:pt idx="1">
                  <c:v>0.03</c:v>
                </c:pt>
                <c:pt idx="2">
                  <c:v>0.04</c:v>
                </c:pt>
                <c:pt idx="3">
                  <c:v>0.08</c:v>
                </c:pt>
                <c:pt idx="4">
                  <c:v>0.1</c:v>
                </c:pt>
                <c:pt idx="5">
                  <c:v>0.15</c:v>
                </c:pt>
                <c:pt idx="6">
                  <c:v>0.15</c:v>
                </c:pt>
                <c:pt idx="7">
                  <c:v>0.24</c:v>
                </c:pt>
              </c:numCache>
            </c:numRef>
          </c:val>
          <c:extLst>
            <c:ext xmlns:c16="http://schemas.microsoft.com/office/drawing/2014/chart" uri="{C3380CC4-5D6E-409C-BE32-E72D297353CC}">
              <c16:uniqueId val="{00000000-4D5D-42AC-B64B-7A9FC268F023}"/>
            </c:ext>
          </c:extLst>
        </c:ser>
        <c:ser>
          <c:idx val="1"/>
          <c:order val="1"/>
          <c:tx>
            <c:strRef>
              <c:f>Sheet1!$C$1</c:f>
              <c:strCache>
                <c:ptCount val="1"/>
                <c:pt idx="0">
                  <c:v>Sometimes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4D5D-42AC-B64B-7A9FC268F023}"/>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 mental health conditions</c:v>
                </c:pt>
                <c:pt idx="1">
                  <c:v>Thoughts of suicide</c:v>
                </c:pt>
                <c:pt idx="2">
                  <c:v>Alcohol or substance abuse</c:v>
                </c:pt>
                <c:pt idx="3">
                  <c:v>Grief or loss</c:v>
                </c:pt>
                <c:pt idx="4">
                  <c:v>Relationship or family conflicts</c:v>
                </c:pt>
                <c:pt idx="5">
                  <c:v>Depression</c:v>
                </c:pt>
                <c:pt idx="6">
                  <c:v>Difficulty managing stress</c:v>
                </c:pt>
                <c:pt idx="7">
                  <c:v>Anxiety</c:v>
                </c:pt>
              </c:strCache>
            </c:strRef>
          </c:cat>
          <c:val>
            <c:numRef>
              <c:f>Sheet1!$C$2:$C$9</c:f>
              <c:numCache>
                <c:formatCode>0%</c:formatCode>
                <c:ptCount val="8"/>
                <c:pt idx="0">
                  <c:v>0.02</c:v>
                </c:pt>
                <c:pt idx="1">
                  <c:v>0.09</c:v>
                </c:pt>
                <c:pt idx="2">
                  <c:v>0.09</c:v>
                </c:pt>
                <c:pt idx="3">
                  <c:v>0.24</c:v>
                </c:pt>
                <c:pt idx="4">
                  <c:v>0.27</c:v>
                </c:pt>
                <c:pt idx="5">
                  <c:v>0.28000000000000003</c:v>
                </c:pt>
                <c:pt idx="6">
                  <c:v>0.36</c:v>
                </c:pt>
                <c:pt idx="7">
                  <c:v>0.34</c:v>
                </c:pt>
              </c:numCache>
            </c:numRef>
          </c:val>
          <c:extLst>
            <c:ext xmlns:c16="http://schemas.microsoft.com/office/drawing/2014/chart" uri="{C3380CC4-5D6E-409C-BE32-E72D297353CC}">
              <c16:uniqueId val="{00000001-4D5D-42AC-B64B-7A9FC268F023}"/>
            </c:ext>
          </c:extLst>
        </c:ser>
        <c:ser>
          <c:idx val="2"/>
          <c:order val="2"/>
          <c:tx>
            <c:strRef>
              <c:f>Sheet1!$D$1</c:f>
              <c:strCache>
                <c:ptCount val="1"/>
                <c:pt idx="0">
                  <c:v>Rarely</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4D5D-42AC-B64B-7A9FC268F023}"/>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 mental health conditions</c:v>
                </c:pt>
                <c:pt idx="1">
                  <c:v>Thoughts of suicide</c:v>
                </c:pt>
                <c:pt idx="2">
                  <c:v>Alcohol or substance abuse</c:v>
                </c:pt>
                <c:pt idx="3">
                  <c:v>Grief or loss</c:v>
                </c:pt>
                <c:pt idx="4">
                  <c:v>Relationship or family conflicts</c:v>
                </c:pt>
                <c:pt idx="5">
                  <c:v>Depression</c:v>
                </c:pt>
                <c:pt idx="6">
                  <c:v>Difficulty managing stress</c:v>
                </c:pt>
                <c:pt idx="7">
                  <c:v>Anxiety</c:v>
                </c:pt>
              </c:strCache>
            </c:strRef>
          </c:cat>
          <c:val>
            <c:numRef>
              <c:f>Sheet1!$D$2:$D$9</c:f>
              <c:numCache>
                <c:formatCode>0%</c:formatCode>
                <c:ptCount val="8"/>
                <c:pt idx="0">
                  <c:v>0.02</c:v>
                </c:pt>
                <c:pt idx="1">
                  <c:v>0.14000000000000001</c:v>
                </c:pt>
                <c:pt idx="2">
                  <c:v>0.13</c:v>
                </c:pt>
                <c:pt idx="3">
                  <c:v>0.3</c:v>
                </c:pt>
                <c:pt idx="4">
                  <c:v>0.32</c:v>
                </c:pt>
                <c:pt idx="5">
                  <c:v>0.24</c:v>
                </c:pt>
                <c:pt idx="6">
                  <c:v>0.28000000000000003</c:v>
                </c:pt>
                <c:pt idx="7">
                  <c:v>0.22</c:v>
                </c:pt>
              </c:numCache>
            </c:numRef>
          </c:val>
          <c:extLst>
            <c:ext xmlns:c16="http://schemas.microsoft.com/office/drawing/2014/chart" uri="{C3380CC4-5D6E-409C-BE32-E72D297353CC}">
              <c16:uniqueId val="{00000002-4D5D-42AC-B64B-7A9FC268F023}"/>
            </c:ext>
          </c:extLst>
        </c:ser>
        <c:ser>
          <c:idx val="3"/>
          <c:order val="3"/>
          <c:tx>
            <c:strRef>
              <c:f>Sheet1!$E$1</c:f>
              <c:strCache>
                <c:ptCount val="1"/>
                <c:pt idx="0">
                  <c:v>Never/NA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 mental health conditions</c:v>
                </c:pt>
                <c:pt idx="1">
                  <c:v>Thoughts of suicide</c:v>
                </c:pt>
                <c:pt idx="2">
                  <c:v>Alcohol or substance abuse</c:v>
                </c:pt>
                <c:pt idx="3">
                  <c:v>Grief or loss</c:v>
                </c:pt>
                <c:pt idx="4">
                  <c:v>Relationship or family conflicts</c:v>
                </c:pt>
                <c:pt idx="5">
                  <c:v>Depression</c:v>
                </c:pt>
                <c:pt idx="6">
                  <c:v>Difficulty managing stress</c:v>
                </c:pt>
                <c:pt idx="7">
                  <c:v>Anxiety</c:v>
                </c:pt>
              </c:strCache>
            </c:strRef>
          </c:cat>
          <c:val>
            <c:numRef>
              <c:f>Sheet1!$E$2:$E$9</c:f>
              <c:numCache>
                <c:formatCode>0%</c:formatCode>
                <c:ptCount val="8"/>
                <c:pt idx="0">
                  <c:v>0.93</c:v>
                </c:pt>
                <c:pt idx="1">
                  <c:v>0.74</c:v>
                </c:pt>
                <c:pt idx="2">
                  <c:v>0.74</c:v>
                </c:pt>
                <c:pt idx="3">
                  <c:v>0.38</c:v>
                </c:pt>
                <c:pt idx="4">
                  <c:v>0.31</c:v>
                </c:pt>
                <c:pt idx="5">
                  <c:v>0.33</c:v>
                </c:pt>
                <c:pt idx="6">
                  <c:v>0.21</c:v>
                </c:pt>
                <c:pt idx="7">
                  <c:v>0.2</c:v>
                </c:pt>
              </c:numCache>
            </c:numRef>
          </c:val>
          <c:extLst>
            <c:ext xmlns:c16="http://schemas.microsoft.com/office/drawing/2014/chart" uri="{C3380CC4-5D6E-409C-BE32-E72D297353CC}">
              <c16:uniqueId val="{00000003-4D5D-42AC-B64B-7A9FC268F023}"/>
            </c:ext>
          </c:extLst>
        </c:ser>
        <c:dLbls>
          <c:dLblPos val="ctr"/>
          <c:showLegendKey val="0"/>
          <c:showVal val="1"/>
          <c:showCatName val="0"/>
          <c:showSerName val="0"/>
          <c:showPercent val="0"/>
          <c:showBubbleSize val="0"/>
        </c:dLbls>
        <c:gapWidth val="75"/>
        <c:overlap val="100"/>
        <c:axId val="552313872"/>
        <c:axId val="552321088"/>
      </c:barChart>
      <c:catAx>
        <c:axId val="55231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2321088"/>
        <c:crosses val="autoZero"/>
        <c:auto val="1"/>
        <c:lblAlgn val="ctr"/>
        <c:lblOffset val="100"/>
        <c:noMultiLvlLbl val="0"/>
      </c:catAx>
      <c:valAx>
        <c:axId val="552321088"/>
        <c:scaling>
          <c:orientation val="minMax"/>
        </c:scaling>
        <c:delete val="1"/>
        <c:axPos val="b"/>
        <c:numFmt formatCode="0%" sourceLinked="1"/>
        <c:majorTickMark val="none"/>
        <c:minorTickMark val="none"/>
        <c:tickLblPos val="nextTo"/>
        <c:crossAx val="552313872"/>
        <c:crosses val="autoZero"/>
        <c:crossBetween val="between"/>
      </c:valAx>
      <c:spPr>
        <a:noFill/>
        <a:ln>
          <a:noFill/>
        </a:ln>
        <a:effectLst/>
      </c:spPr>
    </c:plotArea>
    <c:legend>
      <c:legendPos val="b"/>
      <c:layout>
        <c:manualLayout>
          <c:xMode val="edge"/>
          <c:yMode val="edge"/>
          <c:x val="9.6488565034701879E-2"/>
          <c:y val="0.91763229727348417"/>
          <c:w val="0.72469057267507953"/>
          <c:h val="6.002819092057936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46044244469441E-2"/>
          <c:y val="3.314977137291801E-2"/>
          <c:w val="0.7740149722663977"/>
          <c:h val="0.96685022862708203"/>
        </c:manualLayout>
      </c:layout>
      <c:doughnutChart>
        <c:varyColors val="1"/>
        <c:ser>
          <c:idx val="0"/>
          <c:order val="0"/>
          <c:tx>
            <c:strRef>
              <c:f>Sheet1!$B$1</c:f>
              <c:strCache>
                <c:ptCount val="1"/>
                <c:pt idx="0">
                  <c:v>All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42-424A-950C-7B5BDB2B4A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42-424A-950C-7B5BDB2B4A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742-424A-950C-7B5BDB2B4A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742-424A-950C-7B5BDB2B4A0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742-424A-950C-7B5BDB2B4A08}"/>
              </c:ext>
            </c:extLst>
          </c:dPt>
          <c:dLbls>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42-424A-950C-7B5BDB2B4A08}"/>
                </c:ext>
              </c:extLst>
            </c:dLbl>
            <c:dLbl>
              <c:idx val="1"/>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42-424A-950C-7B5BDB2B4A08}"/>
                </c:ext>
              </c:extLst>
            </c:dLbl>
            <c:dLbl>
              <c:idx val="2"/>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42-424A-950C-7B5BDB2B4A08}"/>
                </c:ext>
              </c:extLst>
            </c:dLbl>
            <c:dLbl>
              <c:idx val="3"/>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7500584608070016"/>
                      <c:h val="0.15749996635036004"/>
                    </c:manualLayout>
                  </c15:layout>
                </c:ext>
                <c:ext xmlns:c16="http://schemas.microsoft.com/office/drawing/2014/chart" uri="{C3380CC4-5D6E-409C-BE32-E72D297353CC}">
                  <c16:uniqueId val="{00000007-F742-424A-950C-7B5BDB2B4A08}"/>
                </c:ext>
              </c:extLst>
            </c:dLbl>
            <c:dLbl>
              <c:idx val="4"/>
              <c:layout>
                <c:manualLayout>
                  <c:x val="2.4646688110381313E-3"/>
                  <c:y val="-2.1550844605962717E-2"/>
                </c:manualLayout>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767893615885814"/>
                      <c:h val="0.17337303990847297"/>
                    </c:manualLayout>
                  </c15:layout>
                </c:ext>
                <c:ext xmlns:c16="http://schemas.microsoft.com/office/drawing/2014/chart" uri="{C3380CC4-5D6E-409C-BE32-E72D297353CC}">
                  <c16:uniqueId val="{00000009-F742-424A-950C-7B5BDB2B4A0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Extremely interested</c:v>
                </c:pt>
                <c:pt idx="1">
                  <c:v>Very interested </c:v>
                </c:pt>
                <c:pt idx="2">
                  <c:v>Somewhat interested</c:v>
                </c:pt>
                <c:pt idx="3">
                  <c:v>Slightly interested</c:v>
                </c:pt>
                <c:pt idx="4">
                  <c:v>Not at all interested</c:v>
                </c:pt>
              </c:strCache>
            </c:strRef>
          </c:cat>
          <c:val>
            <c:numRef>
              <c:f>Sheet1!$B$2:$B$6</c:f>
              <c:numCache>
                <c:formatCode>0%</c:formatCode>
                <c:ptCount val="5"/>
                <c:pt idx="0">
                  <c:v>0.22</c:v>
                </c:pt>
                <c:pt idx="1">
                  <c:v>0.27</c:v>
                </c:pt>
                <c:pt idx="2">
                  <c:v>0.27</c:v>
                </c:pt>
                <c:pt idx="3">
                  <c:v>0.14000000000000001</c:v>
                </c:pt>
                <c:pt idx="4">
                  <c:v>0.11</c:v>
                </c:pt>
              </c:numCache>
            </c:numRef>
          </c:val>
          <c:extLst>
            <c:ext xmlns:c16="http://schemas.microsoft.com/office/drawing/2014/chart" uri="{C3380CC4-5D6E-409C-BE32-E72D297353CC}">
              <c16:uniqueId val="{0000000A-F742-424A-950C-7B5BDB2B4A08}"/>
            </c:ext>
          </c:extLst>
        </c:ser>
        <c:dLbls>
          <c:showLegendKey val="0"/>
          <c:showVal val="1"/>
          <c:showCatName val="0"/>
          <c:showSerName val="0"/>
          <c:showPercent val="0"/>
          <c:showBubbleSize val="0"/>
          <c:showLeaderLines val="1"/>
        </c:dLbls>
        <c:firstSliceAng val="0"/>
        <c:holeSize val="4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“My company is invested in my </a:t>
            </a:r>
          </a:p>
          <a:p>
            <a:pPr>
              <a:defRPr/>
            </a:pPr>
            <a:r>
              <a:rPr lang="en-US"/>
              <a:t>mental well-being”</a:t>
            </a:r>
          </a:p>
        </c:rich>
      </c:tx>
      <c:layout>
        <c:manualLayout>
          <c:xMode val="edge"/>
          <c:yMode val="edge"/>
          <c:x val="0.19610882594899517"/>
          <c:y val="3.697685728046054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305936183544278E-2"/>
          <c:y val="0.14921619096289523"/>
          <c:w val="0.9230054128868328"/>
          <c:h val="0.6701405099320793"/>
        </c:manualLayout>
      </c:layout>
      <c:barChart>
        <c:barDir val="col"/>
        <c:grouping val="clustered"/>
        <c:varyColors val="0"/>
        <c:ser>
          <c:idx val="0"/>
          <c:order val="0"/>
          <c:tx>
            <c:strRef>
              <c:f>Sheet1!$B$1</c:f>
              <c:strCache>
                <c:ptCount val="1"/>
                <c:pt idx="0">
                  <c:v>Agree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F5FA-4403-B4DC-66A7532FA01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employees</c:v>
                </c:pt>
                <c:pt idx="1">
                  <c:v>Sometimes/often have mental health challenges</c:v>
                </c:pt>
                <c:pt idx="2">
                  <c:v>Rarely/never have mental health challenges</c:v>
                </c:pt>
              </c:strCache>
            </c:strRef>
          </c:cat>
          <c:val>
            <c:numRef>
              <c:f>Sheet1!$B$2:$B$4</c:f>
              <c:numCache>
                <c:formatCode>0%</c:formatCode>
                <c:ptCount val="3"/>
                <c:pt idx="0">
                  <c:v>0.38</c:v>
                </c:pt>
                <c:pt idx="1">
                  <c:v>0.35</c:v>
                </c:pt>
                <c:pt idx="2">
                  <c:v>0.48</c:v>
                </c:pt>
              </c:numCache>
            </c:numRef>
          </c:val>
          <c:extLst>
            <c:ext xmlns:c16="http://schemas.microsoft.com/office/drawing/2014/chart" uri="{C3380CC4-5D6E-409C-BE32-E72D297353CC}">
              <c16:uniqueId val="{00000000-402A-47C5-9930-EB963E7CC082}"/>
            </c:ext>
          </c:extLst>
        </c:ser>
        <c:dLbls>
          <c:dLblPos val="outEnd"/>
          <c:showLegendKey val="0"/>
          <c:showVal val="1"/>
          <c:showCatName val="0"/>
          <c:showSerName val="0"/>
          <c:showPercent val="0"/>
          <c:showBubbleSize val="0"/>
        </c:dLbls>
        <c:gapWidth val="90"/>
        <c:axId val="552313872"/>
        <c:axId val="552321088"/>
      </c:barChart>
      <c:catAx>
        <c:axId val="55231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2321088"/>
        <c:crosses val="autoZero"/>
        <c:auto val="1"/>
        <c:lblAlgn val="ctr"/>
        <c:lblOffset val="100"/>
        <c:noMultiLvlLbl val="0"/>
      </c:catAx>
      <c:valAx>
        <c:axId val="552321088"/>
        <c:scaling>
          <c:orientation val="minMax"/>
        </c:scaling>
        <c:delete val="1"/>
        <c:axPos val="l"/>
        <c:numFmt formatCode="0%" sourceLinked="1"/>
        <c:majorTickMark val="out"/>
        <c:minorTickMark val="none"/>
        <c:tickLblPos val="nextTo"/>
        <c:crossAx val="55231387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52021059941999"/>
          <c:y val="4.569055036344756E-2"/>
          <c:w val="0.54947978940057995"/>
          <c:h val="0.90861889927310491"/>
        </c:manualLayout>
      </c:layout>
      <c:barChart>
        <c:barDir val="bar"/>
        <c:grouping val="clustered"/>
        <c:varyColors val="0"/>
        <c:ser>
          <c:idx val="0"/>
          <c:order val="0"/>
          <c:tx>
            <c:strRef>
              <c:f>Sheet1!$B$1</c:f>
              <c:strCache>
                <c:ptCount val="1"/>
                <c:pt idx="0">
                  <c:v>All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None of the above</c:v>
                </c:pt>
                <c:pt idx="1">
                  <c:v>Access to substance abuse treatment</c:v>
                </c:pt>
                <c:pt idx="2">
                  <c:v>Employee resource groups</c:v>
                </c:pt>
                <c:pt idx="3">
                  <c:v>Lump sum payment upon mental health diagnosis</c:v>
                </c:pt>
                <c:pt idx="4">
                  <c:v>Help paying for treatment at inpatient mental facility</c:v>
                </c:pt>
                <c:pt idx="5">
                  <c:v>Mental health first aid training</c:v>
                </c:pt>
                <c:pt idx="6">
                  <c:v>Education about mental/emotional issues</c:v>
                </c:pt>
                <c:pt idx="7">
                  <c:v>Meditation, mindfulness, or therapy app</c:v>
                </c:pt>
                <c:pt idx="8">
                  <c:v>Help paying for treatment at outpatient mental facility</c:v>
                </c:pt>
                <c:pt idx="9">
                  <c:v>Service to help find a therapist</c:v>
                </c:pt>
                <c:pt idx="10">
                  <c:v>Employee assistance program</c:v>
                </c:pt>
                <c:pt idx="11">
                  <c:v>No cost-sharing for mental health visits</c:v>
                </c:pt>
                <c:pt idx="12">
                  <c:v>Free/discounted therapy sessions</c:v>
                </c:pt>
                <c:pt idx="13">
                  <c:v>PTO to deal with stress or mental health issues</c:v>
                </c:pt>
              </c:strCache>
            </c:strRef>
          </c:cat>
          <c:val>
            <c:numRef>
              <c:f>Sheet1!$B$2:$B$15</c:f>
              <c:numCache>
                <c:formatCode>0%</c:formatCode>
                <c:ptCount val="14"/>
                <c:pt idx="0">
                  <c:v>0.09</c:v>
                </c:pt>
                <c:pt idx="1">
                  <c:v>0.21</c:v>
                </c:pt>
                <c:pt idx="2">
                  <c:v>0.22</c:v>
                </c:pt>
                <c:pt idx="3">
                  <c:v>0.25</c:v>
                </c:pt>
                <c:pt idx="4">
                  <c:v>0.27</c:v>
                </c:pt>
                <c:pt idx="5">
                  <c:v>0.28000000000000003</c:v>
                </c:pt>
                <c:pt idx="6">
                  <c:v>0.28000000000000003</c:v>
                </c:pt>
                <c:pt idx="7">
                  <c:v>0.3</c:v>
                </c:pt>
                <c:pt idx="8">
                  <c:v>0.31</c:v>
                </c:pt>
                <c:pt idx="9">
                  <c:v>0.37</c:v>
                </c:pt>
                <c:pt idx="10">
                  <c:v>0.4</c:v>
                </c:pt>
                <c:pt idx="11">
                  <c:v>0.46</c:v>
                </c:pt>
                <c:pt idx="12">
                  <c:v>0.47</c:v>
                </c:pt>
                <c:pt idx="13">
                  <c:v>0.57999999999999996</c:v>
                </c:pt>
              </c:numCache>
            </c:numRef>
          </c:val>
          <c:extLst>
            <c:ext xmlns:c16="http://schemas.microsoft.com/office/drawing/2014/chart" uri="{C3380CC4-5D6E-409C-BE32-E72D297353CC}">
              <c16:uniqueId val="{00000000-33A5-4066-ABE3-614E799573E5}"/>
            </c:ext>
          </c:extLst>
        </c:ser>
        <c:dLbls>
          <c:dLblPos val="outEnd"/>
          <c:showLegendKey val="0"/>
          <c:showVal val="1"/>
          <c:showCatName val="0"/>
          <c:showSerName val="0"/>
          <c:showPercent val="0"/>
          <c:showBubbleSize val="0"/>
        </c:dLbls>
        <c:gapWidth val="67"/>
        <c:axId val="483733168"/>
        <c:axId val="483742352"/>
      </c:barChart>
      <c:catAx>
        <c:axId val="48373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3742352"/>
        <c:crosses val="autoZero"/>
        <c:auto val="1"/>
        <c:lblAlgn val="ctr"/>
        <c:lblOffset val="100"/>
        <c:noMultiLvlLbl val="0"/>
      </c:catAx>
      <c:valAx>
        <c:axId val="483742352"/>
        <c:scaling>
          <c:orientation val="minMax"/>
          <c:max val="0.70000000000000007"/>
        </c:scaling>
        <c:delete val="1"/>
        <c:axPos val="b"/>
        <c:numFmt formatCode="0%" sourceLinked="1"/>
        <c:majorTickMark val="out"/>
        <c:minorTickMark val="none"/>
        <c:tickLblPos val="nextTo"/>
        <c:crossAx val="48373316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Employer's commitment to DEI</c:v>
                </c:pt>
                <c:pt idx="1">
                  <c:v>Other insurance benefits</c:v>
                </c:pt>
                <c:pt idx="2">
                  <c:v>Ability to work remotely</c:v>
                </c:pt>
                <c:pt idx="3">
                  <c:v>Medical benefits</c:v>
                </c:pt>
                <c:pt idx="4">
                  <c:v>Work-life balance</c:v>
                </c:pt>
                <c:pt idx="5">
                  <c:v>Salary/income</c:v>
                </c:pt>
              </c:strCache>
            </c:strRef>
          </c:cat>
          <c:val>
            <c:numRef>
              <c:f>Sheet1!$B$2:$B$7</c:f>
              <c:numCache>
                <c:formatCode>0%</c:formatCode>
                <c:ptCount val="6"/>
                <c:pt idx="0">
                  <c:v>0.09</c:v>
                </c:pt>
                <c:pt idx="1">
                  <c:v>0.22999999999999998</c:v>
                </c:pt>
                <c:pt idx="2">
                  <c:v>0.32</c:v>
                </c:pt>
                <c:pt idx="3">
                  <c:v>0.5</c:v>
                </c:pt>
                <c:pt idx="4">
                  <c:v>0.57999999999999996</c:v>
                </c:pt>
                <c:pt idx="5">
                  <c:v>0.89999999999999991</c:v>
                </c:pt>
              </c:numCache>
            </c:numRef>
          </c:val>
          <c:extLst>
            <c:ext xmlns:c16="http://schemas.microsoft.com/office/drawing/2014/chart" uri="{C3380CC4-5D6E-409C-BE32-E72D297353CC}">
              <c16:uniqueId val="{00000000-9F08-4B06-B4B7-1E95F3A3CB42}"/>
            </c:ext>
          </c:extLst>
        </c:ser>
        <c:ser>
          <c:idx val="1"/>
          <c:order val="1"/>
          <c:tx>
            <c:strRef>
              <c:f>Sheet1!$C$1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Employer's commitment to DEI</c:v>
                </c:pt>
                <c:pt idx="1">
                  <c:v>Other insurance benefits</c:v>
                </c:pt>
                <c:pt idx="2">
                  <c:v>Ability to work remotely</c:v>
                </c:pt>
                <c:pt idx="3">
                  <c:v>Medical benefits</c:v>
                </c:pt>
                <c:pt idx="4">
                  <c:v>Work-life balance</c:v>
                </c:pt>
                <c:pt idx="5">
                  <c:v>Salary/income</c:v>
                </c:pt>
              </c:strCache>
            </c:strRef>
          </c:cat>
          <c:val>
            <c:numRef>
              <c:f>Sheet1!$C$2:$C$7</c:f>
              <c:numCache>
                <c:formatCode>0%</c:formatCode>
                <c:ptCount val="6"/>
                <c:pt idx="0">
                  <c:v>0.1</c:v>
                </c:pt>
                <c:pt idx="1">
                  <c:v>0.30000000000000004</c:v>
                </c:pt>
                <c:pt idx="2">
                  <c:v>0.27999999999999997</c:v>
                </c:pt>
                <c:pt idx="3">
                  <c:v>0.53999999999999992</c:v>
                </c:pt>
                <c:pt idx="4">
                  <c:v>0.54999999999999993</c:v>
                </c:pt>
                <c:pt idx="5">
                  <c:v>0.87</c:v>
                </c:pt>
              </c:numCache>
            </c:numRef>
          </c:val>
          <c:extLst>
            <c:ext xmlns:c16="http://schemas.microsoft.com/office/drawing/2014/chart" uri="{C3380CC4-5D6E-409C-BE32-E72D297353CC}">
              <c16:uniqueId val="{00000001-9F08-4B06-B4B7-1E95F3A3CB42}"/>
            </c:ext>
          </c:extLst>
        </c:ser>
        <c:ser>
          <c:idx val="2"/>
          <c:order val="2"/>
          <c:tx>
            <c:strRef>
              <c:f>Sheet1!$D$1</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Employer's commitment to DEI</c:v>
                </c:pt>
                <c:pt idx="1">
                  <c:v>Other insurance benefits</c:v>
                </c:pt>
                <c:pt idx="2">
                  <c:v>Ability to work remotely</c:v>
                </c:pt>
                <c:pt idx="3">
                  <c:v>Medical benefits</c:v>
                </c:pt>
                <c:pt idx="4">
                  <c:v>Work-life balance</c:v>
                </c:pt>
                <c:pt idx="5">
                  <c:v>Salary/income</c:v>
                </c:pt>
              </c:strCache>
            </c:strRef>
          </c:cat>
          <c:val>
            <c:numRef>
              <c:f>Sheet1!$D$2:$D$7</c:f>
              <c:numCache>
                <c:formatCode>0%</c:formatCode>
                <c:ptCount val="6"/>
                <c:pt idx="0">
                  <c:v>0.14000000000000001</c:v>
                </c:pt>
                <c:pt idx="1">
                  <c:v>0.27</c:v>
                </c:pt>
                <c:pt idx="2">
                  <c:v>0.27</c:v>
                </c:pt>
                <c:pt idx="3">
                  <c:v>0.54</c:v>
                </c:pt>
                <c:pt idx="4">
                  <c:v>0.5</c:v>
                </c:pt>
                <c:pt idx="5">
                  <c:v>0.82</c:v>
                </c:pt>
              </c:numCache>
            </c:numRef>
          </c:val>
          <c:extLst>
            <c:ext xmlns:c16="http://schemas.microsoft.com/office/drawing/2014/chart" uri="{C3380CC4-5D6E-409C-BE32-E72D297353CC}">
              <c16:uniqueId val="{00000002-9F08-4B06-B4B7-1E95F3A3CB42}"/>
            </c:ext>
          </c:extLst>
        </c:ser>
        <c:dLbls>
          <c:dLblPos val="outEnd"/>
          <c:showLegendKey val="0"/>
          <c:showVal val="1"/>
          <c:showCatName val="0"/>
          <c:showSerName val="0"/>
          <c:showPercent val="0"/>
          <c:showBubbleSize val="0"/>
        </c:dLbls>
        <c:gapWidth val="70"/>
        <c:axId val="398909416"/>
        <c:axId val="398909744"/>
      </c:barChart>
      <c:catAx>
        <c:axId val="398909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8909744"/>
        <c:crosses val="autoZero"/>
        <c:auto val="1"/>
        <c:lblAlgn val="ctr"/>
        <c:lblOffset val="100"/>
        <c:noMultiLvlLbl val="0"/>
      </c:catAx>
      <c:valAx>
        <c:axId val="398909744"/>
        <c:scaling>
          <c:orientation val="minMax"/>
          <c:max val="1"/>
        </c:scaling>
        <c:delete val="1"/>
        <c:axPos val="b"/>
        <c:numFmt formatCode="0%" sourceLinked="1"/>
        <c:majorTickMark val="out"/>
        <c:minorTickMark val="none"/>
        <c:tickLblPos val="nextTo"/>
        <c:crossAx val="398909416"/>
        <c:crosses val="autoZero"/>
        <c:crossBetween val="between"/>
      </c:valAx>
      <c:spPr>
        <a:noFill/>
        <a:ln>
          <a:noFill/>
        </a:ln>
        <a:effectLst/>
      </c:spPr>
    </c:plotArea>
    <c:legend>
      <c:legendPos val="r"/>
      <c:layout>
        <c:manualLayout>
          <c:xMode val="edge"/>
          <c:yMode val="edge"/>
          <c:x val="0.84760152941730571"/>
          <c:y val="0.55509971813067505"/>
          <c:w val="0.10019618673277586"/>
          <c:h val="0.28894542528911416"/>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76958782929915"/>
          <c:y val="1.8565400843881856E-2"/>
          <c:w val="0.5532304121707009"/>
          <c:h val="0.96286919831223627"/>
        </c:manualLayout>
      </c:layout>
      <c:barChart>
        <c:barDir val="bar"/>
        <c:grouping val="clustered"/>
        <c:varyColors val="0"/>
        <c:ser>
          <c:idx val="0"/>
          <c:order val="0"/>
          <c:tx>
            <c:strRef>
              <c:f>Sheet1!$B$1</c:f>
              <c:strCache>
                <c:ptCount val="1"/>
                <c:pt idx="0">
                  <c:v>Odds Ratios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 have good opportunities for career advancement</c:v>
                </c:pt>
                <c:pt idx="1">
                  <c:v>I feel connected to my co-workers</c:v>
                </c:pt>
                <c:pt idx="2">
                  <c:v>Employer is committed to DEI</c:v>
                </c:pt>
                <c:pt idx="3">
                  <c:v>I am paid fairly for my work</c:v>
                </c:pt>
                <c:pt idx="4">
                  <c:v>My company shares my values</c:v>
                </c:pt>
                <c:pt idx="5">
                  <c:v>I trust management at my company</c:v>
                </c:pt>
                <c:pt idx="6">
                  <c:v>I have a good relationship with my direct supervisor</c:v>
                </c:pt>
                <c:pt idx="7">
                  <c:v>Company provides training/tools I need to do my job</c:v>
                </c:pt>
                <c:pt idx="8">
                  <c:v>My employer cares about me</c:v>
                </c:pt>
                <c:pt idx="9">
                  <c:v>My employer values my contributions</c:v>
                </c:pt>
              </c:strCache>
            </c:strRef>
          </c:cat>
          <c:val>
            <c:numRef>
              <c:f>Sheet1!$B$2:$B$11</c:f>
              <c:numCache>
                <c:formatCode>0.0</c:formatCode>
                <c:ptCount val="10"/>
                <c:pt idx="0">
                  <c:v>3.4</c:v>
                </c:pt>
                <c:pt idx="1">
                  <c:v>3.5</c:v>
                </c:pt>
                <c:pt idx="2">
                  <c:v>3.9</c:v>
                </c:pt>
                <c:pt idx="3">
                  <c:v>4.2</c:v>
                </c:pt>
                <c:pt idx="4">
                  <c:v>4.7</c:v>
                </c:pt>
                <c:pt idx="5">
                  <c:v>4.9000000000000004</c:v>
                </c:pt>
                <c:pt idx="6">
                  <c:v>4.9000000000000004</c:v>
                </c:pt>
                <c:pt idx="7">
                  <c:v>5</c:v>
                </c:pt>
                <c:pt idx="8">
                  <c:v>5.8</c:v>
                </c:pt>
                <c:pt idx="9">
                  <c:v>7.7</c:v>
                </c:pt>
              </c:numCache>
            </c:numRef>
          </c:val>
          <c:extLst>
            <c:ext xmlns:c16="http://schemas.microsoft.com/office/drawing/2014/chart" uri="{C3380CC4-5D6E-409C-BE32-E72D297353CC}">
              <c16:uniqueId val="{00000000-B16D-4356-ABAB-8D0CD0D55437}"/>
            </c:ext>
          </c:extLst>
        </c:ser>
        <c:dLbls>
          <c:dLblPos val="outEnd"/>
          <c:showLegendKey val="0"/>
          <c:showVal val="1"/>
          <c:showCatName val="0"/>
          <c:showSerName val="0"/>
          <c:showPercent val="0"/>
          <c:showBubbleSize val="0"/>
        </c:dLbls>
        <c:gapWidth val="60"/>
        <c:axId val="1090536447"/>
        <c:axId val="1421470320"/>
      </c:barChart>
      <c:catAx>
        <c:axId val="109053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21470320"/>
        <c:crosses val="autoZero"/>
        <c:auto val="1"/>
        <c:lblAlgn val="ctr"/>
        <c:lblOffset val="100"/>
        <c:noMultiLvlLbl val="0"/>
      </c:catAx>
      <c:valAx>
        <c:axId val="1421470320"/>
        <c:scaling>
          <c:orientation val="minMax"/>
        </c:scaling>
        <c:delete val="1"/>
        <c:axPos val="b"/>
        <c:numFmt formatCode="0.0" sourceLinked="1"/>
        <c:majorTickMark val="none"/>
        <c:minorTickMark val="none"/>
        <c:tickLblPos val="nextTo"/>
        <c:crossAx val="109053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2196067054829E-2"/>
          <c:y val="4.242197198521834E-2"/>
          <c:w val="0.44318713950978439"/>
          <c:h val="0.90721315030929106"/>
        </c:manualLayout>
      </c:layout>
      <c:barChart>
        <c:barDir val="col"/>
        <c:grouping val="percentStacked"/>
        <c:varyColors val="0"/>
        <c:ser>
          <c:idx val="0"/>
          <c:order val="0"/>
          <c:tx>
            <c:strRef>
              <c:f>Sheet1!$B$1</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I am happy with my job</c:v>
                </c:pt>
              </c:strCache>
            </c:strRef>
          </c:cat>
          <c:val>
            <c:numRef>
              <c:f>Sheet1!$B$2</c:f>
              <c:numCache>
                <c:formatCode>0%</c:formatCode>
                <c:ptCount val="1"/>
                <c:pt idx="0">
                  <c:v>0.5</c:v>
                </c:pt>
              </c:numCache>
            </c:numRef>
          </c:val>
          <c:extLst>
            <c:ext xmlns:c16="http://schemas.microsoft.com/office/drawing/2014/chart" uri="{C3380CC4-5D6E-409C-BE32-E72D297353CC}">
              <c16:uniqueId val="{00000000-11BF-4753-AF23-152D200ABF75}"/>
            </c:ext>
          </c:extLst>
        </c:ser>
        <c:ser>
          <c:idx val="1"/>
          <c:order val="1"/>
          <c:tx>
            <c:strRef>
              <c:f>Sheet1!$C$1</c:f>
              <c:strCache>
                <c:ptCount val="1"/>
                <c:pt idx="0">
                  <c:v>Somewhat agree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I am happy with my job</c:v>
                </c:pt>
              </c:strCache>
            </c:strRef>
          </c:cat>
          <c:val>
            <c:numRef>
              <c:f>Sheet1!$C$2</c:f>
              <c:numCache>
                <c:formatCode>0%</c:formatCode>
                <c:ptCount val="1"/>
                <c:pt idx="0">
                  <c:v>0.26</c:v>
                </c:pt>
              </c:numCache>
            </c:numRef>
          </c:val>
          <c:extLst>
            <c:ext xmlns:c16="http://schemas.microsoft.com/office/drawing/2014/chart" uri="{C3380CC4-5D6E-409C-BE32-E72D297353CC}">
              <c16:uniqueId val="{00000001-11BF-4753-AF23-152D200ABF75}"/>
            </c:ext>
          </c:extLst>
        </c:ser>
        <c:ser>
          <c:idx val="2"/>
          <c:order val="2"/>
          <c:tx>
            <c:strRef>
              <c:f>Sheet1!$D$1</c:f>
              <c:strCache>
                <c:ptCount val="1"/>
                <c:pt idx="0">
                  <c:v>Neutral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I am happy with my job</c:v>
                </c:pt>
              </c:strCache>
            </c:strRef>
          </c:cat>
          <c:val>
            <c:numRef>
              <c:f>Sheet1!$D$2</c:f>
              <c:numCache>
                <c:formatCode>0%</c:formatCode>
                <c:ptCount val="1"/>
                <c:pt idx="0">
                  <c:v>0.1</c:v>
                </c:pt>
              </c:numCache>
            </c:numRef>
          </c:val>
          <c:extLst>
            <c:ext xmlns:c16="http://schemas.microsoft.com/office/drawing/2014/chart" uri="{C3380CC4-5D6E-409C-BE32-E72D297353CC}">
              <c16:uniqueId val="{00000002-11BF-4753-AF23-152D200ABF75}"/>
            </c:ext>
          </c:extLst>
        </c:ser>
        <c:ser>
          <c:idx val="3"/>
          <c:order val="3"/>
          <c:tx>
            <c:strRef>
              <c:f>Sheet1!$E$1</c:f>
              <c:strCache>
                <c:ptCount val="1"/>
                <c:pt idx="0">
                  <c:v>Somewhat disagree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I am happy with my job</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3-11BF-4753-AF23-152D200ABF75}"/>
            </c:ext>
          </c:extLst>
        </c:ser>
        <c:ser>
          <c:idx val="4"/>
          <c:order val="4"/>
          <c:tx>
            <c:strRef>
              <c:f>Sheet1!$F$1</c:f>
              <c:strCache>
                <c:ptCount val="1"/>
                <c:pt idx="0">
                  <c:v>Disagree</c:v>
                </c:pt>
              </c:strCache>
            </c:strRef>
          </c:tx>
          <c:spPr>
            <a:solidFill>
              <a:schemeClr val="accent2"/>
            </a:solidFill>
            <a:ln>
              <a:noFill/>
            </a:ln>
            <a:effectLst/>
          </c:spPr>
          <c:invertIfNegative val="0"/>
          <c:dLbls>
            <c:dLbl>
              <c:idx val="6"/>
              <c:layout>
                <c:manualLayout>
                  <c:x val="3.980099502487561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BF-4753-AF23-152D200ABF75}"/>
                </c:ext>
              </c:extLst>
            </c:dLbl>
            <c:dLbl>
              <c:idx val="8"/>
              <c:layout>
                <c:manualLayout>
                  <c:x val="5.970149253731343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BF-4753-AF23-152D200ABF7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I am happy with my job</c:v>
                </c:pt>
              </c:strCache>
            </c:strRef>
          </c:cat>
          <c:val>
            <c:numRef>
              <c:f>Sheet1!$F$2</c:f>
              <c:numCache>
                <c:formatCode>0%</c:formatCode>
                <c:ptCount val="1"/>
                <c:pt idx="0">
                  <c:v>7.0000000000000007E-2</c:v>
                </c:pt>
              </c:numCache>
            </c:numRef>
          </c:val>
          <c:extLst>
            <c:ext xmlns:c16="http://schemas.microsoft.com/office/drawing/2014/chart" uri="{C3380CC4-5D6E-409C-BE32-E72D297353CC}">
              <c16:uniqueId val="{00000006-11BF-4753-AF23-152D200ABF75}"/>
            </c:ext>
          </c:extLst>
        </c:ser>
        <c:dLbls>
          <c:dLblPos val="ctr"/>
          <c:showLegendKey val="0"/>
          <c:showVal val="1"/>
          <c:showCatName val="0"/>
          <c:showSerName val="0"/>
          <c:showPercent val="0"/>
          <c:showBubbleSize val="0"/>
        </c:dLbls>
        <c:gapWidth val="63"/>
        <c:overlap val="100"/>
        <c:axId val="552313872"/>
        <c:axId val="552321088"/>
      </c:barChart>
      <c:catAx>
        <c:axId val="552313872"/>
        <c:scaling>
          <c:orientation val="minMax"/>
        </c:scaling>
        <c:delete val="1"/>
        <c:axPos val="b"/>
        <c:numFmt formatCode="General" sourceLinked="1"/>
        <c:majorTickMark val="none"/>
        <c:minorTickMark val="none"/>
        <c:tickLblPos val="nextTo"/>
        <c:crossAx val="552321088"/>
        <c:crosses val="autoZero"/>
        <c:auto val="1"/>
        <c:lblAlgn val="ctr"/>
        <c:lblOffset val="100"/>
        <c:noMultiLvlLbl val="0"/>
      </c:catAx>
      <c:valAx>
        <c:axId val="552321088"/>
        <c:scaling>
          <c:orientation val="minMax"/>
        </c:scaling>
        <c:delete val="1"/>
        <c:axPos val="l"/>
        <c:numFmt formatCode="0%" sourceLinked="1"/>
        <c:majorTickMark val="none"/>
        <c:minorTickMark val="none"/>
        <c:tickLblPos val="nextTo"/>
        <c:crossAx val="552313872"/>
        <c:crosses val="autoZero"/>
        <c:crossBetween val="between"/>
      </c:valAx>
      <c:spPr>
        <a:noFill/>
        <a:ln>
          <a:noFill/>
        </a:ln>
        <a:effectLst/>
      </c:spPr>
    </c:plotArea>
    <c:legend>
      <c:legendPos val="r"/>
      <c:layout>
        <c:manualLayout>
          <c:xMode val="edge"/>
          <c:yMode val="edge"/>
          <c:x val="0.51157269482258882"/>
          <c:y val="3.2083879309890137E-2"/>
          <c:w val="0.45369264255156505"/>
          <c:h val="0.86005058259513512"/>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8465759961822"/>
          <c:y val="4.3650793650793648E-2"/>
          <c:w val="0.79452386065378189"/>
          <c:h val="0.63046903305651714"/>
        </c:manualLayout>
      </c:layout>
      <c:barChart>
        <c:barDir val="bar"/>
        <c:grouping val="percentStacked"/>
        <c:varyColors val="0"/>
        <c:ser>
          <c:idx val="0"/>
          <c:order val="0"/>
          <c:tx>
            <c:strRef>
              <c:f>Sheet1!$B$1</c:f>
              <c:strCache>
                <c:ptCount val="1"/>
                <c:pt idx="0">
                  <c:v>I would like to leave as soon as possible, and am currently looking for a new position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Baby Boomers</c:v>
                </c:pt>
                <c:pt idx="1">
                  <c:v>Gen X</c:v>
                </c:pt>
                <c:pt idx="2">
                  <c:v>Millennials</c:v>
                </c:pt>
                <c:pt idx="3">
                  <c:v>Gen Z</c:v>
                </c:pt>
                <c:pt idx="4">
                  <c:v>All</c:v>
                </c:pt>
              </c:strCache>
            </c:strRef>
          </c:cat>
          <c:val>
            <c:numRef>
              <c:f>Sheet1!$B$2:$B$6</c:f>
              <c:numCache>
                <c:formatCode>0%</c:formatCode>
                <c:ptCount val="5"/>
                <c:pt idx="0">
                  <c:v>0.06</c:v>
                </c:pt>
                <c:pt idx="1">
                  <c:v>0.06</c:v>
                </c:pt>
                <c:pt idx="2">
                  <c:v>0.08</c:v>
                </c:pt>
                <c:pt idx="3">
                  <c:v>0.11</c:v>
                </c:pt>
                <c:pt idx="4">
                  <c:v>0.08</c:v>
                </c:pt>
              </c:numCache>
            </c:numRef>
          </c:val>
          <c:extLst>
            <c:ext xmlns:c16="http://schemas.microsoft.com/office/drawing/2014/chart" uri="{C3380CC4-5D6E-409C-BE32-E72D297353CC}">
              <c16:uniqueId val="{00000000-902F-4245-9874-DBFD1280B218}"/>
            </c:ext>
          </c:extLst>
        </c:ser>
        <c:ser>
          <c:idx val="1"/>
          <c:order val="1"/>
          <c:tx>
            <c:strRef>
              <c:f>Sheet1!$C$1</c:f>
              <c:strCache>
                <c:ptCount val="1"/>
                <c:pt idx="0">
                  <c:v>I am not in a real hurry to leave, but I am actively looking for a new position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Baby Boomers</c:v>
                </c:pt>
                <c:pt idx="1">
                  <c:v>Gen X</c:v>
                </c:pt>
                <c:pt idx="2">
                  <c:v>Millennials</c:v>
                </c:pt>
                <c:pt idx="3">
                  <c:v>Gen Z</c:v>
                </c:pt>
                <c:pt idx="4">
                  <c:v>All</c:v>
                </c:pt>
              </c:strCache>
            </c:strRef>
          </c:cat>
          <c:val>
            <c:numRef>
              <c:f>Sheet1!$C$2:$C$6</c:f>
              <c:numCache>
                <c:formatCode>0%</c:formatCode>
                <c:ptCount val="5"/>
                <c:pt idx="0">
                  <c:v>0.08</c:v>
                </c:pt>
                <c:pt idx="1">
                  <c:v>0.11</c:v>
                </c:pt>
                <c:pt idx="2">
                  <c:v>0.16</c:v>
                </c:pt>
                <c:pt idx="3">
                  <c:v>0.19</c:v>
                </c:pt>
                <c:pt idx="4">
                  <c:v>0.14000000000000001</c:v>
                </c:pt>
              </c:numCache>
            </c:numRef>
          </c:val>
          <c:extLst>
            <c:ext xmlns:c16="http://schemas.microsoft.com/office/drawing/2014/chart" uri="{C3380CC4-5D6E-409C-BE32-E72D297353CC}">
              <c16:uniqueId val="{00000001-902F-4245-9874-DBFD1280B218}"/>
            </c:ext>
          </c:extLst>
        </c:ser>
        <c:ser>
          <c:idx val="2"/>
          <c:order val="2"/>
          <c:tx>
            <c:strRef>
              <c:f>Sheet1!$D$1</c:f>
              <c:strCache>
                <c:ptCount val="1"/>
                <c:pt idx="0">
                  <c:v>I am not actively looking, but I am open to considering new opportunities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Baby Boomers</c:v>
                </c:pt>
                <c:pt idx="1">
                  <c:v>Gen X</c:v>
                </c:pt>
                <c:pt idx="2">
                  <c:v>Millennials</c:v>
                </c:pt>
                <c:pt idx="3">
                  <c:v>Gen Z</c:v>
                </c:pt>
                <c:pt idx="4">
                  <c:v>All</c:v>
                </c:pt>
              </c:strCache>
            </c:strRef>
          </c:cat>
          <c:val>
            <c:numRef>
              <c:f>Sheet1!$D$2:$D$6</c:f>
              <c:numCache>
                <c:formatCode>0%</c:formatCode>
                <c:ptCount val="5"/>
                <c:pt idx="0">
                  <c:v>0.23</c:v>
                </c:pt>
                <c:pt idx="1">
                  <c:v>0.31</c:v>
                </c:pt>
                <c:pt idx="2">
                  <c:v>0.31</c:v>
                </c:pt>
                <c:pt idx="3">
                  <c:v>0.34</c:v>
                </c:pt>
                <c:pt idx="4">
                  <c:v>0.31</c:v>
                </c:pt>
              </c:numCache>
            </c:numRef>
          </c:val>
          <c:extLst>
            <c:ext xmlns:c16="http://schemas.microsoft.com/office/drawing/2014/chart" uri="{C3380CC4-5D6E-409C-BE32-E72D297353CC}">
              <c16:uniqueId val="{00000002-902F-4245-9874-DBFD1280B218}"/>
            </c:ext>
          </c:extLst>
        </c:ser>
        <c:ser>
          <c:idx val="3"/>
          <c:order val="3"/>
          <c:tx>
            <c:strRef>
              <c:f>Sheet1!$E$1</c:f>
              <c:strCache>
                <c:ptCount val="1"/>
                <c:pt idx="0">
                  <c:v>For the short-term at least, I feel committed to staying with my current employer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Baby Boomers</c:v>
                </c:pt>
                <c:pt idx="1">
                  <c:v>Gen X</c:v>
                </c:pt>
                <c:pt idx="2">
                  <c:v>Millennials</c:v>
                </c:pt>
                <c:pt idx="3">
                  <c:v>Gen Z</c:v>
                </c:pt>
                <c:pt idx="4">
                  <c:v>All</c:v>
                </c:pt>
              </c:strCache>
            </c:strRef>
          </c:cat>
          <c:val>
            <c:numRef>
              <c:f>Sheet1!$E$2:$E$6</c:f>
              <c:numCache>
                <c:formatCode>0%</c:formatCode>
                <c:ptCount val="5"/>
                <c:pt idx="0">
                  <c:v>0.16</c:v>
                </c:pt>
                <c:pt idx="1">
                  <c:v>0.15</c:v>
                </c:pt>
                <c:pt idx="2">
                  <c:v>0.15</c:v>
                </c:pt>
                <c:pt idx="3">
                  <c:v>0.17</c:v>
                </c:pt>
                <c:pt idx="4">
                  <c:v>0.15</c:v>
                </c:pt>
              </c:numCache>
            </c:numRef>
          </c:val>
          <c:extLst>
            <c:ext xmlns:c16="http://schemas.microsoft.com/office/drawing/2014/chart" uri="{C3380CC4-5D6E-409C-BE32-E72D297353CC}">
              <c16:uniqueId val="{00000003-902F-4245-9874-DBFD1280B218}"/>
            </c:ext>
          </c:extLst>
        </c:ser>
        <c:ser>
          <c:idx val="4"/>
          <c:order val="4"/>
          <c:tx>
            <c:strRef>
              <c:f>Sheet1!$F$1</c:f>
              <c:strCache>
                <c:ptCount val="1"/>
                <c:pt idx="0">
                  <c:v>I would like to remain with my current employer for a long time</c:v>
                </c:pt>
              </c:strCache>
            </c:strRef>
          </c:tx>
          <c:spPr>
            <a:solidFill>
              <a:schemeClr val="accent2"/>
            </a:solidFill>
            <a:ln>
              <a:noFill/>
            </a:ln>
            <a:effectLst/>
          </c:spPr>
          <c:invertIfNegative val="0"/>
          <c:dLbls>
            <c:dLbl>
              <c:idx val="6"/>
              <c:layout>
                <c:manualLayout>
                  <c:x val="3.980099502487561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2F-4245-9874-DBFD1280B218}"/>
                </c:ext>
              </c:extLst>
            </c:dLbl>
            <c:dLbl>
              <c:idx val="8"/>
              <c:layout>
                <c:manualLayout>
                  <c:x val="5.970149253731343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2F-4245-9874-DBFD1280B218}"/>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Baby Boomers</c:v>
                </c:pt>
                <c:pt idx="1">
                  <c:v>Gen X</c:v>
                </c:pt>
                <c:pt idx="2">
                  <c:v>Millennials</c:v>
                </c:pt>
                <c:pt idx="3">
                  <c:v>Gen Z</c:v>
                </c:pt>
                <c:pt idx="4">
                  <c:v>All</c:v>
                </c:pt>
              </c:strCache>
            </c:strRef>
          </c:cat>
          <c:val>
            <c:numRef>
              <c:f>Sheet1!$F$2:$F$6</c:f>
              <c:numCache>
                <c:formatCode>0%</c:formatCode>
                <c:ptCount val="5"/>
                <c:pt idx="0">
                  <c:v>0.47</c:v>
                </c:pt>
                <c:pt idx="1">
                  <c:v>0.37</c:v>
                </c:pt>
                <c:pt idx="2">
                  <c:v>0.3</c:v>
                </c:pt>
                <c:pt idx="3">
                  <c:v>0.2</c:v>
                </c:pt>
                <c:pt idx="4">
                  <c:v>0.32</c:v>
                </c:pt>
              </c:numCache>
            </c:numRef>
          </c:val>
          <c:extLst>
            <c:ext xmlns:c16="http://schemas.microsoft.com/office/drawing/2014/chart" uri="{C3380CC4-5D6E-409C-BE32-E72D297353CC}">
              <c16:uniqueId val="{00000006-902F-4245-9874-DBFD1280B218}"/>
            </c:ext>
          </c:extLst>
        </c:ser>
        <c:dLbls>
          <c:dLblPos val="ctr"/>
          <c:showLegendKey val="0"/>
          <c:showVal val="1"/>
          <c:showCatName val="0"/>
          <c:showSerName val="0"/>
          <c:showPercent val="0"/>
          <c:showBubbleSize val="0"/>
        </c:dLbls>
        <c:gapWidth val="75"/>
        <c:overlap val="100"/>
        <c:axId val="552313872"/>
        <c:axId val="552321088"/>
      </c:barChart>
      <c:catAx>
        <c:axId val="55231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2321088"/>
        <c:crosses val="autoZero"/>
        <c:auto val="1"/>
        <c:lblAlgn val="ctr"/>
        <c:lblOffset val="100"/>
        <c:noMultiLvlLbl val="0"/>
      </c:catAx>
      <c:valAx>
        <c:axId val="552321088"/>
        <c:scaling>
          <c:orientation val="minMax"/>
        </c:scaling>
        <c:delete val="1"/>
        <c:axPos val="b"/>
        <c:numFmt formatCode="0%" sourceLinked="1"/>
        <c:majorTickMark val="none"/>
        <c:minorTickMark val="none"/>
        <c:tickLblPos val="nextTo"/>
        <c:crossAx val="552313872"/>
        <c:crosses val="autoZero"/>
        <c:crossBetween val="between"/>
      </c:valAx>
      <c:spPr>
        <a:noFill/>
        <a:ln>
          <a:noFill/>
        </a:ln>
        <a:effectLst/>
      </c:spPr>
    </c:plotArea>
    <c:legend>
      <c:legendPos val="b"/>
      <c:layout>
        <c:manualLayout>
          <c:xMode val="edge"/>
          <c:yMode val="edge"/>
          <c:x val="1.3636363636363636E-2"/>
          <c:y val="0.7059862847440197"/>
          <c:w val="0.86592537580529705"/>
          <c:h val="0.2677655611955111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17202537182852"/>
          <c:y val="4.3650793650793648E-2"/>
          <c:w val="0.7447273257509478"/>
          <c:h val="0.85652262217222852"/>
        </c:manualLayout>
      </c:layout>
      <c:barChart>
        <c:barDir val="bar"/>
        <c:grouping val="percentStacked"/>
        <c:varyColors val="0"/>
        <c:ser>
          <c:idx val="0"/>
          <c:order val="0"/>
          <c:tx>
            <c:strRef>
              <c:f>Sheet1!$B$1</c:f>
              <c:strCache>
                <c:ptCount val="1"/>
                <c:pt idx="0">
                  <c:v>Extremely well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Critical illness</c:v>
                </c:pt>
                <c:pt idx="1">
                  <c:v>Hospital indemnity</c:v>
                </c:pt>
                <c:pt idx="2">
                  <c:v>LTD</c:v>
                </c:pt>
                <c:pt idx="3">
                  <c:v>Accident</c:v>
                </c:pt>
                <c:pt idx="4">
                  <c:v>STD</c:v>
                </c:pt>
                <c:pt idx="5">
                  <c:v>Life</c:v>
                </c:pt>
                <c:pt idx="6">
                  <c:v>Retirement</c:v>
                </c:pt>
                <c:pt idx="7">
                  <c:v>Medical</c:v>
                </c:pt>
                <c:pt idx="8">
                  <c:v>Dental</c:v>
                </c:pt>
              </c:strCache>
            </c:strRef>
          </c:cat>
          <c:val>
            <c:numRef>
              <c:f>Sheet1!$B$2:$B$10</c:f>
              <c:numCache>
                <c:formatCode>0%</c:formatCode>
                <c:ptCount val="9"/>
                <c:pt idx="0">
                  <c:v>0.15</c:v>
                </c:pt>
                <c:pt idx="1">
                  <c:v>0.16</c:v>
                </c:pt>
                <c:pt idx="2">
                  <c:v>0.17</c:v>
                </c:pt>
                <c:pt idx="3">
                  <c:v>0.18</c:v>
                </c:pt>
                <c:pt idx="4">
                  <c:v>0.17</c:v>
                </c:pt>
                <c:pt idx="5">
                  <c:v>0.24</c:v>
                </c:pt>
                <c:pt idx="6">
                  <c:v>0.2</c:v>
                </c:pt>
                <c:pt idx="7">
                  <c:v>0.25</c:v>
                </c:pt>
                <c:pt idx="8">
                  <c:v>0.3</c:v>
                </c:pt>
              </c:numCache>
            </c:numRef>
          </c:val>
          <c:extLst>
            <c:ext xmlns:c16="http://schemas.microsoft.com/office/drawing/2014/chart" uri="{C3380CC4-5D6E-409C-BE32-E72D297353CC}">
              <c16:uniqueId val="{00000000-E051-491B-8900-8DD132E65F9C}"/>
            </c:ext>
          </c:extLst>
        </c:ser>
        <c:ser>
          <c:idx val="1"/>
          <c:order val="1"/>
          <c:tx>
            <c:strRef>
              <c:f>Sheet1!$C$1</c:f>
              <c:strCache>
                <c:ptCount val="1"/>
                <c:pt idx="0">
                  <c:v>Very well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Critical illness</c:v>
                </c:pt>
                <c:pt idx="1">
                  <c:v>Hospital indemnity</c:v>
                </c:pt>
                <c:pt idx="2">
                  <c:v>LTD</c:v>
                </c:pt>
                <c:pt idx="3">
                  <c:v>Accident</c:v>
                </c:pt>
                <c:pt idx="4">
                  <c:v>STD</c:v>
                </c:pt>
                <c:pt idx="5">
                  <c:v>Life</c:v>
                </c:pt>
                <c:pt idx="6">
                  <c:v>Retirement</c:v>
                </c:pt>
                <c:pt idx="7">
                  <c:v>Medical</c:v>
                </c:pt>
                <c:pt idx="8">
                  <c:v>Dental</c:v>
                </c:pt>
              </c:strCache>
            </c:strRef>
          </c:cat>
          <c:val>
            <c:numRef>
              <c:f>Sheet1!$C$2:$C$10</c:f>
              <c:numCache>
                <c:formatCode>0%</c:formatCode>
                <c:ptCount val="9"/>
                <c:pt idx="0">
                  <c:v>0.24</c:v>
                </c:pt>
                <c:pt idx="1">
                  <c:v>0.27</c:v>
                </c:pt>
                <c:pt idx="2">
                  <c:v>0.28999999999999998</c:v>
                </c:pt>
                <c:pt idx="3">
                  <c:v>0.28000000000000003</c:v>
                </c:pt>
                <c:pt idx="4">
                  <c:v>0.3</c:v>
                </c:pt>
                <c:pt idx="5">
                  <c:v>0.32</c:v>
                </c:pt>
                <c:pt idx="6">
                  <c:v>0.38</c:v>
                </c:pt>
                <c:pt idx="7">
                  <c:v>0.44</c:v>
                </c:pt>
                <c:pt idx="8">
                  <c:v>0.42</c:v>
                </c:pt>
              </c:numCache>
            </c:numRef>
          </c:val>
          <c:extLst>
            <c:ext xmlns:c16="http://schemas.microsoft.com/office/drawing/2014/chart" uri="{C3380CC4-5D6E-409C-BE32-E72D297353CC}">
              <c16:uniqueId val="{00000001-E051-491B-8900-8DD132E65F9C}"/>
            </c:ext>
          </c:extLst>
        </c:ser>
        <c:ser>
          <c:idx val="2"/>
          <c:order val="2"/>
          <c:tx>
            <c:strRef>
              <c:f>Sheet1!$D$1</c:f>
              <c:strCache>
                <c:ptCount val="1"/>
                <c:pt idx="0">
                  <c:v>Somewhat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Critical illness</c:v>
                </c:pt>
                <c:pt idx="1">
                  <c:v>Hospital indemnity</c:v>
                </c:pt>
                <c:pt idx="2">
                  <c:v>LTD</c:v>
                </c:pt>
                <c:pt idx="3">
                  <c:v>Accident</c:v>
                </c:pt>
                <c:pt idx="4">
                  <c:v>STD</c:v>
                </c:pt>
                <c:pt idx="5">
                  <c:v>Life</c:v>
                </c:pt>
                <c:pt idx="6">
                  <c:v>Retirement</c:v>
                </c:pt>
                <c:pt idx="7">
                  <c:v>Medical</c:v>
                </c:pt>
                <c:pt idx="8">
                  <c:v>Dental</c:v>
                </c:pt>
              </c:strCache>
            </c:strRef>
          </c:cat>
          <c:val>
            <c:numRef>
              <c:f>Sheet1!$D$2:$D$10</c:f>
              <c:numCache>
                <c:formatCode>0%</c:formatCode>
                <c:ptCount val="9"/>
                <c:pt idx="0">
                  <c:v>0.35</c:v>
                </c:pt>
                <c:pt idx="1">
                  <c:v>0.31</c:v>
                </c:pt>
                <c:pt idx="2">
                  <c:v>0.32</c:v>
                </c:pt>
                <c:pt idx="3">
                  <c:v>0.32</c:v>
                </c:pt>
                <c:pt idx="4">
                  <c:v>0.32</c:v>
                </c:pt>
                <c:pt idx="5">
                  <c:v>0.28000000000000003</c:v>
                </c:pt>
                <c:pt idx="6">
                  <c:v>0.28999999999999998</c:v>
                </c:pt>
                <c:pt idx="7">
                  <c:v>0.24</c:v>
                </c:pt>
                <c:pt idx="8">
                  <c:v>0.21</c:v>
                </c:pt>
              </c:numCache>
            </c:numRef>
          </c:val>
          <c:extLst>
            <c:ext xmlns:c16="http://schemas.microsoft.com/office/drawing/2014/chart" uri="{C3380CC4-5D6E-409C-BE32-E72D297353CC}">
              <c16:uniqueId val="{00000002-E051-491B-8900-8DD132E65F9C}"/>
            </c:ext>
          </c:extLst>
        </c:ser>
        <c:ser>
          <c:idx val="3"/>
          <c:order val="3"/>
          <c:tx>
            <c:strRef>
              <c:f>Sheet1!$E$1</c:f>
              <c:strCache>
                <c:ptCount val="1"/>
                <c:pt idx="0">
                  <c:v>Slightly</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Critical illness</c:v>
                </c:pt>
                <c:pt idx="1">
                  <c:v>Hospital indemnity</c:v>
                </c:pt>
                <c:pt idx="2">
                  <c:v>LTD</c:v>
                </c:pt>
                <c:pt idx="3">
                  <c:v>Accident</c:v>
                </c:pt>
                <c:pt idx="4">
                  <c:v>STD</c:v>
                </c:pt>
                <c:pt idx="5">
                  <c:v>Life</c:v>
                </c:pt>
                <c:pt idx="6">
                  <c:v>Retirement</c:v>
                </c:pt>
                <c:pt idx="7">
                  <c:v>Medical</c:v>
                </c:pt>
                <c:pt idx="8">
                  <c:v>Dental</c:v>
                </c:pt>
              </c:strCache>
            </c:strRef>
          </c:cat>
          <c:val>
            <c:numRef>
              <c:f>Sheet1!$E$2:$E$10</c:f>
              <c:numCache>
                <c:formatCode>0%</c:formatCode>
                <c:ptCount val="9"/>
                <c:pt idx="0">
                  <c:v>0.17</c:v>
                </c:pt>
                <c:pt idx="1">
                  <c:v>0.14000000000000001</c:v>
                </c:pt>
                <c:pt idx="2">
                  <c:v>0.16</c:v>
                </c:pt>
                <c:pt idx="3">
                  <c:v>0.16</c:v>
                </c:pt>
                <c:pt idx="4">
                  <c:v>0.14000000000000001</c:v>
                </c:pt>
                <c:pt idx="5">
                  <c:v>0.11</c:v>
                </c:pt>
                <c:pt idx="6">
                  <c:v>0.09</c:v>
                </c:pt>
                <c:pt idx="7">
                  <c:v>0.05</c:v>
                </c:pt>
                <c:pt idx="8">
                  <c:v>0.05</c:v>
                </c:pt>
              </c:numCache>
            </c:numRef>
          </c:val>
          <c:extLst>
            <c:ext xmlns:c16="http://schemas.microsoft.com/office/drawing/2014/chart" uri="{C3380CC4-5D6E-409C-BE32-E72D297353CC}">
              <c16:uniqueId val="{00000003-E051-491B-8900-8DD132E65F9C}"/>
            </c:ext>
          </c:extLst>
        </c:ser>
        <c:ser>
          <c:idx val="4"/>
          <c:order val="4"/>
          <c:tx>
            <c:strRef>
              <c:f>Sheet1!$F$1</c:f>
              <c:strCache>
                <c:ptCount val="1"/>
                <c:pt idx="0">
                  <c:v>Not at all</c:v>
                </c:pt>
              </c:strCache>
            </c:strRef>
          </c:tx>
          <c:spPr>
            <a:solidFill>
              <a:schemeClr val="accent2"/>
            </a:solidFill>
            <a:ln>
              <a:noFill/>
            </a:ln>
            <a:effectLst/>
          </c:spPr>
          <c:invertIfNegative val="0"/>
          <c:dLbls>
            <c:dLbl>
              <c:idx val="6"/>
              <c:layout>
                <c:manualLayout>
                  <c:x val="3.980099502487561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51-491B-8900-8DD132E65F9C}"/>
                </c:ext>
              </c:extLst>
            </c:dLbl>
            <c:dLbl>
              <c:idx val="7"/>
              <c:delete val="1"/>
              <c:extLst>
                <c:ext xmlns:c15="http://schemas.microsoft.com/office/drawing/2012/chart" uri="{CE6537A1-D6FC-4f65-9D91-7224C49458BB}"/>
                <c:ext xmlns:c16="http://schemas.microsoft.com/office/drawing/2014/chart" uri="{C3380CC4-5D6E-409C-BE32-E72D297353CC}">
                  <c16:uniqueId val="{00000000-F472-4374-8719-0DD3F2CA9DE1}"/>
                </c:ext>
              </c:extLst>
            </c:dLbl>
            <c:dLbl>
              <c:idx val="8"/>
              <c:delete val="1"/>
              <c:extLst>
                <c:ext xmlns:c15="http://schemas.microsoft.com/office/drawing/2012/chart" uri="{CE6537A1-D6FC-4f65-9D91-7224C49458BB}"/>
                <c:ext xmlns:c16="http://schemas.microsoft.com/office/drawing/2014/chart" uri="{C3380CC4-5D6E-409C-BE32-E72D297353CC}">
                  <c16:uniqueId val="{00000005-E051-491B-8900-8DD132E65F9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Critical illness</c:v>
                </c:pt>
                <c:pt idx="1">
                  <c:v>Hospital indemnity</c:v>
                </c:pt>
                <c:pt idx="2">
                  <c:v>LTD</c:v>
                </c:pt>
                <c:pt idx="3">
                  <c:v>Accident</c:v>
                </c:pt>
                <c:pt idx="4">
                  <c:v>STD</c:v>
                </c:pt>
                <c:pt idx="5">
                  <c:v>Life</c:v>
                </c:pt>
                <c:pt idx="6">
                  <c:v>Retirement</c:v>
                </c:pt>
                <c:pt idx="7">
                  <c:v>Medical</c:v>
                </c:pt>
                <c:pt idx="8">
                  <c:v>Dental</c:v>
                </c:pt>
              </c:strCache>
            </c:strRef>
          </c:cat>
          <c:val>
            <c:numRef>
              <c:f>Sheet1!$F$2:$F$10</c:f>
              <c:numCache>
                <c:formatCode>0%</c:formatCode>
                <c:ptCount val="9"/>
                <c:pt idx="0">
                  <c:v>0.1</c:v>
                </c:pt>
                <c:pt idx="1">
                  <c:v>0.11</c:v>
                </c:pt>
                <c:pt idx="2">
                  <c:v>7.0000000000000007E-2</c:v>
                </c:pt>
                <c:pt idx="3">
                  <c:v>7.0000000000000007E-2</c:v>
                </c:pt>
                <c:pt idx="4">
                  <c:v>7.0000000000000007E-2</c:v>
                </c:pt>
                <c:pt idx="5">
                  <c:v>0.05</c:v>
                </c:pt>
                <c:pt idx="6">
                  <c:v>0.04</c:v>
                </c:pt>
                <c:pt idx="7">
                  <c:v>0.02</c:v>
                </c:pt>
                <c:pt idx="8">
                  <c:v>0.02</c:v>
                </c:pt>
              </c:numCache>
            </c:numRef>
          </c:val>
          <c:extLst>
            <c:ext xmlns:c16="http://schemas.microsoft.com/office/drawing/2014/chart" uri="{C3380CC4-5D6E-409C-BE32-E72D297353CC}">
              <c16:uniqueId val="{00000006-E051-491B-8900-8DD132E65F9C}"/>
            </c:ext>
          </c:extLst>
        </c:ser>
        <c:dLbls>
          <c:dLblPos val="ctr"/>
          <c:showLegendKey val="0"/>
          <c:showVal val="1"/>
          <c:showCatName val="0"/>
          <c:showSerName val="0"/>
          <c:showPercent val="0"/>
          <c:showBubbleSize val="0"/>
        </c:dLbls>
        <c:gapWidth val="63"/>
        <c:overlap val="100"/>
        <c:axId val="552313872"/>
        <c:axId val="552321088"/>
      </c:barChart>
      <c:catAx>
        <c:axId val="55231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2321088"/>
        <c:crosses val="autoZero"/>
        <c:auto val="1"/>
        <c:lblAlgn val="ctr"/>
        <c:lblOffset val="100"/>
        <c:noMultiLvlLbl val="0"/>
      </c:catAx>
      <c:valAx>
        <c:axId val="552321088"/>
        <c:scaling>
          <c:orientation val="minMax"/>
        </c:scaling>
        <c:delete val="1"/>
        <c:axPos val="b"/>
        <c:numFmt formatCode="0%" sourceLinked="1"/>
        <c:majorTickMark val="none"/>
        <c:minorTickMark val="none"/>
        <c:tickLblPos val="nextTo"/>
        <c:crossAx val="552313872"/>
        <c:crosses val="autoZero"/>
        <c:crossBetween val="between"/>
      </c:valAx>
      <c:spPr>
        <a:noFill/>
        <a:ln>
          <a:noFill/>
        </a:ln>
        <a:effectLst/>
      </c:spPr>
    </c:plotArea>
    <c:legend>
      <c:legendPos val="b"/>
      <c:layout>
        <c:manualLayout>
          <c:xMode val="edge"/>
          <c:yMode val="edge"/>
          <c:x val="0"/>
          <c:y val="0.93128436814250681"/>
          <c:w val="0.99925871245260989"/>
          <c:h val="6.81599175103111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 With High Understanding</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05665375233124"/>
          <c:y val="0.11542265546521839"/>
          <c:w val="0.63430940829453286"/>
          <c:h val="0.84267514636904806"/>
        </c:manualLayout>
      </c:layout>
      <c:barChart>
        <c:barDir val="bar"/>
        <c:grouping val="clustered"/>
        <c:varyColors val="0"/>
        <c:ser>
          <c:idx val="0"/>
          <c:order val="0"/>
          <c:tx>
            <c:strRef>
              <c:f>Sheet1!$B$1</c:f>
              <c:strCache>
                <c:ptCount val="1"/>
                <c:pt idx="0">
                  <c:v>Employer communicates VERY/EXTREMELY well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Hospital indemnity</c:v>
                </c:pt>
                <c:pt idx="1">
                  <c:v>STD</c:v>
                </c:pt>
                <c:pt idx="2">
                  <c:v>Life</c:v>
                </c:pt>
                <c:pt idx="3">
                  <c:v>Dental</c:v>
                </c:pt>
              </c:strCache>
            </c:strRef>
          </c:cat>
          <c:val>
            <c:numRef>
              <c:f>Sheet1!$B$2:$B$5</c:f>
              <c:numCache>
                <c:formatCode>0%</c:formatCode>
                <c:ptCount val="4"/>
                <c:pt idx="0">
                  <c:v>0.55000000000000004</c:v>
                </c:pt>
                <c:pt idx="1">
                  <c:v>0.59</c:v>
                </c:pt>
                <c:pt idx="2">
                  <c:v>0.71</c:v>
                </c:pt>
                <c:pt idx="3">
                  <c:v>0.85</c:v>
                </c:pt>
              </c:numCache>
            </c:numRef>
          </c:val>
          <c:extLst>
            <c:ext xmlns:c16="http://schemas.microsoft.com/office/drawing/2014/chart" uri="{C3380CC4-5D6E-409C-BE32-E72D297353CC}">
              <c16:uniqueId val="{00000000-5B2F-4E8B-826C-1CD0388C7B43}"/>
            </c:ext>
          </c:extLst>
        </c:ser>
        <c:ser>
          <c:idx val="1"/>
          <c:order val="1"/>
          <c:tx>
            <c:strRef>
              <c:f>Sheet1!$C$1</c:f>
              <c:strCache>
                <c:ptCount val="1"/>
                <c:pt idx="0">
                  <c:v>Employer communicates SOMEWHAT well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Hospital indemnity</c:v>
                </c:pt>
                <c:pt idx="1">
                  <c:v>STD</c:v>
                </c:pt>
                <c:pt idx="2">
                  <c:v>Life</c:v>
                </c:pt>
                <c:pt idx="3">
                  <c:v>Dental</c:v>
                </c:pt>
              </c:strCache>
            </c:strRef>
          </c:cat>
          <c:val>
            <c:numRef>
              <c:f>Sheet1!$C$2:$C$5</c:f>
              <c:numCache>
                <c:formatCode>0%</c:formatCode>
                <c:ptCount val="4"/>
                <c:pt idx="0">
                  <c:v>0.28000000000000003</c:v>
                </c:pt>
                <c:pt idx="1">
                  <c:v>0.35</c:v>
                </c:pt>
                <c:pt idx="2">
                  <c:v>0.42</c:v>
                </c:pt>
                <c:pt idx="3">
                  <c:v>0.63</c:v>
                </c:pt>
              </c:numCache>
            </c:numRef>
          </c:val>
          <c:extLst>
            <c:ext xmlns:c16="http://schemas.microsoft.com/office/drawing/2014/chart" uri="{C3380CC4-5D6E-409C-BE32-E72D297353CC}">
              <c16:uniqueId val="{00000001-5B2F-4E8B-826C-1CD0388C7B43}"/>
            </c:ext>
          </c:extLst>
        </c:ser>
        <c:ser>
          <c:idx val="2"/>
          <c:order val="2"/>
          <c:tx>
            <c:strRef>
              <c:f>Sheet1!$D$1</c:f>
              <c:strCache>
                <c:ptCount val="1"/>
                <c:pt idx="0">
                  <c:v>Employer does NOT communicate well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Hospital indemnity</c:v>
                </c:pt>
                <c:pt idx="1">
                  <c:v>STD</c:v>
                </c:pt>
                <c:pt idx="2">
                  <c:v>Life</c:v>
                </c:pt>
                <c:pt idx="3">
                  <c:v>Dental</c:v>
                </c:pt>
              </c:strCache>
            </c:strRef>
          </c:cat>
          <c:val>
            <c:numRef>
              <c:f>Sheet1!$D$2:$D$5</c:f>
              <c:numCache>
                <c:formatCode>0%</c:formatCode>
                <c:ptCount val="4"/>
                <c:pt idx="0">
                  <c:v>0.13</c:v>
                </c:pt>
                <c:pt idx="1">
                  <c:v>0.24</c:v>
                </c:pt>
                <c:pt idx="2">
                  <c:v>0.34</c:v>
                </c:pt>
                <c:pt idx="3">
                  <c:v>0.53</c:v>
                </c:pt>
              </c:numCache>
            </c:numRef>
          </c:val>
          <c:extLst>
            <c:ext xmlns:c16="http://schemas.microsoft.com/office/drawing/2014/chart" uri="{C3380CC4-5D6E-409C-BE32-E72D297353CC}">
              <c16:uniqueId val="{00000002-5B2F-4E8B-826C-1CD0388C7B43}"/>
            </c:ext>
          </c:extLst>
        </c:ser>
        <c:dLbls>
          <c:dLblPos val="outEnd"/>
          <c:showLegendKey val="0"/>
          <c:showVal val="1"/>
          <c:showCatName val="0"/>
          <c:showSerName val="0"/>
          <c:showPercent val="0"/>
          <c:showBubbleSize val="0"/>
        </c:dLbls>
        <c:gapWidth val="80"/>
        <c:axId val="696994664"/>
        <c:axId val="696997616"/>
      </c:barChart>
      <c:catAx>
        <c:axId val="696994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96997616"/>
        <c:crosses val="autoZero"/>
        <c:auto val="1"/>
        <c:lblAlgn val="ctr"/>
        <c:lblOffset val="100"/>
        <c:noMultiLvlLbl val="0"/>
      </c:catAx>
      <c:valAx>
        <c:axId val="696997616"/>
        <c:scaling>
          <c:orientation val="minMax"/>
        </c:scaling>
        <c:delete val="1"/>
        <c:axPos val="b"/>
        <c:numFmt formatCode="0%" sourceLinked="1"/>
        <c:majorTickMark val="none"/>
        <c:minorTickMark val="none"/>
        <c:tickLblPos val="nextTo"/>
        <c:crossAx val="696994664"/>
        <c:crosses val="autoZero"/>
        <c:crossBetween val="between"/>
      </c:valAx>
      <c:spPr>
        <a:noFill/>
        <a:ln>
          <a:noFill/>
        </a:ln>
        <a:effectLst/>
      </c:spPr>
    </c:plotArea>
    <c:legend>
      <c:legendPos val="r"/>
      <c:layout>
        <c:manualLayout>
          <c:xMode val="edge"/>
          <c:yMode val="edge"/>
          <c:x val="0.77225879466011527"/>
          <c:y val="0.3237333502081674"/>
          <c:w val="0.2270323277129703"/>
          <c:h val="0.55226210392821262"/>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864898466639"/>
          <c:y val="4.3650793650793648E-2"/>
          <c:w val="0.71521296680020263"/>
          <c:h val="0.81860805314027696"/>
        </c:manualLayout>
      </c:layout>
      <c:barChart>
        <c:barDir val="bar"/>
        <c:grouping val="percentStacked"/>
        <c:varyColors val="0"/>
        <c:ser>
          <c:idx val="0"/>
          <c:order val="0"/>
          <c:tx>
            <c:strRef>
              <c:f>Sheet1!$B$1</c:f>
              <c:strCache>
                <c:ptCount val="1"/>
                <c:pt idx="0">
                  <c:v>Extremely confident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Employer communicates very/extremely well</c:v>
                </c:pt>
                <c:pt idx="1">
                  <c:v>Employer communicates somewhat well</c:v>
                </c:pt>
                <c:pt idx="2">
                  <c:v>Employer does not communicate well</c:v>
                </c:pt>
                <c:pt idx="3">
                  <c:v>All employees</c:v>
                </c:pt>
              </c:strCache>
            </c:strRef>
          </c:cat>
          <c:val>
            <c:numRef>
              <c:f>Sheet1!$B$2:$B$5</c:f>
              <c:numCache>
                <c:formatCode>0%</c:formatCode>
                <c:ptCount val="4"/>
                <c:pt idx="0">
                  <c:v>0.34</c:v>
                </c:pt>
                <c:pt idx="1">
                  <c:v>0.09</c:v>
                </c:pt>
                <c:pt idx="2">
                  <c:v>0.09</c:v>
                </c:pt>
                <c:pt idx="3">
                  <c:v>0.23</c:v>
                </c:pt>
              </c:numCache>
            </c:numRef>
          </c:val>
          <c:extLst>
            <c:ext xmlns:c16="http://schemas.microsoft.com/office/drawing/2014/chart" uri="{C3380CC4-5D6E-409C-BE32-E72D297353CC}">
              <c16:uniqueId val="{00000000-43BE-4DC3-801D-476CADCC3F7F}"/>
            </c:ext>
          </c:extLst>
        </c:ser>
        <c:ser>
          <c:idx val="1"/>
          <c:order val="1"/>
          <c:tx>
            <c:strRef>
              <c:f>Sheet1!$C$1</c:f>
              <c:strCache>
                <c:ptCount val="1"/>
                <c:pt idx="0">
                  <c:v>Very confident</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Employer communicates very/extremely well</c:v>
                </c:pt>
                <c:pt idx="1">
                  <c:v>Employer communicates somewhat well</c:v>
                </c:pt>
                <c:pt idx="2">
                  <c:v>Employer does not communicate well</c:v>
                </c:pt>
                <c:pt idx="3">
                  <c:v>All employees</c:v>
                </c:pt>
              </c:strCache>
            </c:strRef>
          </c:cat>
          <c:val>
            <c:numRef>
              <c:f>Sheet1!$C$2:$C$5</c:f>
              <c:numCache>
                <c:formatCode>0%</c:formatCode>
                <c:ptCount val="4"/>
                <c:pt idx="0">
                  <c:v>0.52</c:v>
                </c:pt>
                <c:pt idx="1">
                  <c:v>0.41</c:v>
                </c:pt>
                <c:pt idx="2">
                  <c:v>0.23</c:v>
                </c:pt>
                <c:pt idx="3">
                  <c:v>0.44</c:v>
                </c:pt>
              </c:numCache>
            </c:numRef>
          </c:val>
          <c:extLst>
            <c:ext xmlns:c16="http://schemas.microsoft.com/office/drawing/2014/chart" uri="{C3380CC4-5D6E-409C-BE32-E72D297353CC}">
              <c16:uniqueId val="{00000001-43BE-4DC3-801D-476CADCC3F7F}"/>
            </c:ext>
          </c:extLst>
        </c:ser>
        <c:ser>
          <c:idx val="2"/>
          <c:order val="2"/>
          <c:tx>
            <c:strRef>
              <c:f>Sheet1!$D$1</c:f>
              <c:strCache>
                <c:ptCount val="1"/>
                <c:pt idx="0">
                  <c:v>Somewhat confident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Employer communicates very/extremely well</c:v>
                </c:pt>
                <c:pt idx="1">
                  <c:v>Employer communicates somewhat well</c:v>
                </c:pt>
                <c:pt idx="2">
                  <c:v>Employer does not communicate well</c:v>
                </c:pt>
                <c:pt idx="3">
                  <c:v>All employees</c:v>
                </c:pt>
              </c:strCache>
            </c:strRef>
          </c:cat>
          <c:val>
            <c:numRef>
              <c:f>Sheet1!$D$2:$D$5</c:f>
              <c:numCache>
                <c:formatCode>0%</c:formatCode>
                <c:ptCount val="4"/>
                <c:pt idx="0">
                  <c:v>0.12</c:v>
                </c:pt>
                <c:pt idx="1">
                  <c:v>0.42</c:v>
                </c:pt>
                <c:pt idx="2">
                  <c:v>0.39</c:v>
                </c:pt>
                <c:pt idx="3">
                  <c:v>0.26</c:v>
                </c:pt>
              </c:numCache>
            </c:numRef>
          </c:val>
          <c:extLst>
            <c:ext xmlns:c16="http://schemas.microsoft.com/office/drawing/2014/chart" uri="{C3380CC4-5D6E-409C-BE32-E72D297353CC}">
              <c16:uniqueId val="{00000002-43BE-4DC3-801D-476CADCC3F7F}"/>
            </c:ext>
          </c:extLst>
        </c:ser>
        <c:ser>
          <c:idx val="3"/>
          <c:order val="3"/>
          <c:tx>
            <c:strRef>
              <c:f>Sheet1!$E$1</c:f>
              <c:strCache>
                <c:ptCount val="1"/>
                <c:pt idx="0">
                  <c:v>Slightly confident</c:v>
                </c:pt>
              </c:strCache>
            </c:strRef>
          </c:tx>
          <c:spPr>
            <a:solidFill>
              <a:schemeClr val="accent2">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43BE-4DC3-801D-476CADCC3F7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Employer communicates very/extremely well</c:v>
                </c:pt>
                <c:pt idx="1">
                  <c:v>Employer communicates somewhat well</c:v>
                </c:pt>
                <c:pt idx="2">
                  <c:v>Employer does not communicate well</c:v>
                </c:pt>
                <c:pt idx="3">
                  <c:v>All employees</c:v>
                </c:pt>
              </c:strCache>
            </c:strRef>
          </c:cat>
          <c:val>
            <c:numRef>
              <c:f>Sheet1!$E$2:$E$5</c:f>
              <c:numCache>
                <c:formatCode>0%</c:formatCode>
                <c:ptCount val="4"/>
                <c:pt idx="0">
                  <c:v>0.01</c:v>
                </c:pt>
                <c:pt idx="1">
                  <c:v>7.0000000000000007E-2</c:v>
                </c:pt>
                <c:pt idx="2">
                  <c:v>0.22</c:v>
                </c:pt>
                <c:pt idx="3">
                  <c:v>7.0000000000000007E-2</c:v>
                </c:pt>
              </c:numCache>
            </c:numRef>
          </c:val>
          <c:extLst>
            <c:ext xmlns:c16="http://schemas.microsoft.com/office/drawing/2014/chart" uri="{C3380CC4-5D6E-409C-BE32-E72D297353CC}">
              <c16:uniqueId val="{00000004-43BE-4DC3-801D-476CADCC3F7F}"/>
            </c:ext>
          </c:extLst>
        </c:ser>
        <c:ser>
          <c:idx val="4"/>
          <c:order val="4"/>
          <c:tx>
            <c:strRef>
              <c:f>Sheet1!$F$1</c:f>
              <c:strCache>
                <c:ptCount val="1"/>
                <c:pt idx="0">
                  <c:v>Not at all confident</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43BE-4DC3-801D-476CADCC3F7F}"/>
                </c:ext>
              </c:extLst>
            </c:dLbl>
            <c:dLbl>
              <c:idx val="1"/>
              <c:delete val="1"/>
              <c:extLst>
                <c:ext xmlns:c15="http://schemas.microsoft.com/office/drawing/2012/chart" uri="{CE6537A1-D6FC-4f65-9D91-7224C49458BB}"/>
                <c:ext xmlns:c16="http://schemas.microsoft.com/office/drawing/2014/chart" uri="{C3380CC4-5D6E-409C-BE32-E72D297353CC}">
                  <c16:uniqueId val="{00000000-6792-40E6-8D66-89B15EA16775}"/>
                </c:ext>
              </c:extLst>
            </c:dLbl>
            <c:dLbl>
              <c:idx val="3"/>
              <c:delete val="1"/>
              <c:extLst>
                <c:ext xmlns:c15="http://schemas.microsoft.com/office/drawing/2012/chart" uri="{CE6537A1-D6FC-4f65-9D91-7224C49458BB}"/>
                <c:ext xmlns:c16="http://schemas.microsoft.com/office/drawing/2014/chart" uri="{C3380CC4-5D6E-409C-BE32-E72D297353CC}">
                  <c16:uniqueId val="{00000001-6792-40E6-8D66-89B15EA16775}"/>
                </c:ext>
              </c:extLst>
            </c:dLbl>
            <c:dLbl>
              <c:idx val="6"/>
              <c:layout>
                <c:manualLayout>
                  <c:x val="3.980099502487561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BE-4DC3-801D-476CADCC3F7F}"/>
                </c:ext>
              </c:extLst>
            </c:dLbl>
            <c:dLbl>
              <c:idx val="8"/>
              <c:layout>
                <c:manualLayout>
                  <c:x val="5.970149253731343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BE-4DC3-801D-476CADCC3F7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Employer communicates very/extremely well</c:v>
                </c:pt>
                <c:pt idx="1">
                  <c:v>Employer communicates somewhat well</c:v>
                </c:pt>
                <c:pt idx="2">
                  <c:v>Employer does not communicate well</c:v>
                </c:pt>
                <c:pt idx="3">
                  <c:v>All employees</c:v>
                </c:pt>
              </c:strCache>
            </c:strRef>
          </c:cat>
          <c:val>
            <c:numRef>
              <c:f>Sheet1!$F$2:$F$5</c:f>
              <c:numCache>
                <c:formatCode>0%</c:formatCode>
                <c:ptCount val="4"/>
                <c:pt idx="0">
                  <c:v>0</c:v>
                </c:pt>
                <c:pt idx="1">
                  <c:v>0.01</c:v>
                </c:pt>
                <c:pt idx="2">
                  <c:v>0.08</c:v>
                </c:pt>
                <c:pt idx="3">
                  <c:v>0.02</c:v>
                </c:pt>
              </c:numCache>
            </c:numRef>
          </c:val>
          <c:extLst>
            <c:ext xmlns:c16="http://schemas.microsoft.com/office/drawing/2014/chart" uri="{C3380CC4-5D6E-409C-BE32-E72D297353CC}">
              <c16:uniqueId val="{00000008-43BE-4DC3-801D-476CADCC3F7F}"/>
            </c:ext>
          </c:extLst>
        </c:ser>
        <c:dLbls>
          <c:dLblPos val="ctr"/>
          <c:showLegendKey val="0"/>
          <c:showVal val="1"/>
          <c:showCatName val="0"/>
          <c:showSerName val="0"/>
          <c:showPercent val="0"/>
          <c:showBubbleSize val="0"/>
        </c:dLbls>
        <c:gapWidth val="63"/>
        <c:overlap val="100"/>
        <c:axId val="552313872"/>
        <c:axId val="552321088"/>
      </c:barChart>
      <c:catAx>
        <c:axId val="55231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2321088"/>
        <c:crosses val="autoZero"/>
        <c:auto val="1"/>
        <c:lblAlgn val="ctr"/>
        <c:lblOffset val="100"/>
        <c:noMultiLvlLbl val="0"/>
      </c:catAx>
      <c:valAx>
        <c:axId val="552321088"/>
        <c:scaling>
          <c:orientation val="minMax"/>
        </c:scaling>
        <c:delete val="1"/>
        <c:axPos val="b"/>
        <c:numFmt formatCode="0%" sourceLinked="1"/>
        <c:majorTickMark val="none"/>
        <c:minorTickMark val="none"/>
        <c:tickLblPos val="nextTo"/>
        <c:crossAx val="552313872"/>
        <c:crosses val="autoZero"/>
        <c:crossBetween val="between"/>
      </c:valAx>
      <c:spPr>
        <a:noFill/>
        <a:ln>
          <a:noFill/>
        </a:ln>
        <a:effectLst/>
      </c:spPr>
    </c:plotArea>
    <c:legend>
      <c:legendPos val="b"/>
      <c:layout>
        <c:manualLayout>
          <c:xMode val="edge"/>
          <c:yMode val="edge"/>
          <c:x val="0"/>
          <c:y val="0.92170992514824523"/>
          <c:w val="0.99925871245260989"/>
          <c:h val="6.81599175103111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58744211064943E-2"/>
          <c:y val="1.7728480391310836E-2"/>
          <c:w val="0.97808251157787007"/>
          <c:h val="0.69562255011944185"/>
        </c:manualLayout>
      </c:layout>
      <c:barChart>
        <c:barDir val="col"/>
        <c:grouping val="clustered"/>
        <c:varyColors val="0"/>
        <c:ser>
          <c:idx val="0"/>
          <c:order val="0"/>
          <c:tx>
            <c:strRef>
              <c:f>Sheet1!$B$1</c:f>
              <c:strCache>
                <c:ptCount val="1"/>
                <c:pt idx="0">
                  <c:v>Currently received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Only during open enrollment</c:v>
                </c:pt>
                <c:pt idx="1">
                  <c:v>A few times throughout the year</c:v>
                </c:pt>
                <c:pt idx="2">
                  <c:v>Frequently throughout the year</c:v>
                </c:pt>
                <c:pt idx="3">
                  <c:v>Other</c:v>
                </c:pt>
              </c:strCache>
            </c:strRef>
          </c:cat>
          <c:val>
            <c:numRef>
              <c:f>Sheet1!$B$2:$B$5</c:f>
              <c:numCache>
                <c:formatCode>0%</c:formatCode>
                <c:ptCount val="4"/>
                <c:pt idx="0">
                  <c:v>0.5</c:v>
                </c:pt>
                <c:pt idx="1">
                  <c:v>0.33</c:v>
                </c:pt>
                <c:pt idx="2">
                  <c:v>0.13</c:v>
                </c:pt>
                <c:pt idx="3">
                  <c:v>0.03</c:v>
                </c:pt>
              </c:numCache>
            </c:numRef>
          </c:val>
          <c:extLst>
            <c:ext xmlns:c16="http://schemas.microsoft.com/office/drawing/2014/chart" uri="{C3380CC4-5D6E-409C-BE32-E72D297353CC}">
              <c16:uniqueId val="{00000000-B1F6-4A90-9807-CC6DCB0AE225}"/>
            </c:ext>
          </c:extLst>
        </c:ser>
        <c:ser>
          <c:idx val="1"/>
          <c:order val="1"/>
          <c:tx>
            <c:strRef>
              <c:f>Sheet1!$C$1</c:f>
              <c:strCache>
                <c:ptCount val="1"/>
                <c:pt idx="0">
                  <c:v>Preference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Only during open enrollment</c:v>
                </c:pt>
                <c:pt idx="1">
                  <c:v>A few times throughout the year</c:v>
                </c:pt>
                <c:pt idx="2">
                  <c:v>Frequently throughout the year</c:v>
                </c:pt>
                <c:pt idx="3">
                  <c:v>Other</c:v>
                </c:pt>
              </c:strCache>
            </c:strRef>
          </c:cat>
          <c:val>
            <c:numRef>
              <c:f>Sheet1!$C$2:$C$5</c:f>
              <c:numCache>
                <c:formatCode>0%</c:formatCode>
                <c:ptCount val="4"/>
                <c:pt idx="0">
                  <c:v>0.23</c:v>
                </c:pt>
                <c:pt idx="1">
                  <c:v>0.5</c:v>
                </c:pt>
                <c:pt idx="2">
                  <c:v>0.23</c:v>
                </c:pt>
                <c:pt idx="3">
                  <c:v>0.04</c:v>
                </c:pt>
              </c:numCache>
            </c:numRef>
          </c:val>
          <c:extLst>
            <c:ext xmlns:c16="http://schemas.microsoft.com/office/drawing/2014/chart" uri="{C3380CC4-5D6E-409C-BE32-E72D297353CC}">
              <c16:uniqueId val="{00000001-B1F6-4A90-9807-CC6DCB0AE225}"/>
            </c:ext>
          </c:extLst>
        </c:ser>
        <c:dLbls>
          <c:dLblPos val="outEnd"/>
          <c:showLegendKey val="0"/>
          <c:showVal val="1"/>
          <c:showCatName val="0"/>
          <c:showSerName val="0"/>
          <c:showPercent val="0"/>
          <c:showBubbleSize val="0"/>
        </c:dLbls>
        <c:gapWidth val="107"/>
        <c:overlap val="-10"/>
        <c:axId val="431065128"/>
        <c:axId val="431068080"/>
      </c:barChart>
      <c:catAx>
        <c:axId val="43106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1068080"/>
        <c:crosses val="autoZero"/>
        <c:auto val="1"/>
        <c:lblAlgn val="ctr"/>
        <c:lblOffset val="100"/>
        <c:noMultiLvlLbl val="0"/>
      </c:catAx>
      <c:valAx>
        <c:axId val="431068080"/>
        <c:scaling>
          <c:orientation val="minMax"/>
        </c:scaling>
        <c:delete val="1"/>
        <c:axPos val="l"/>
        <c:numFmt formatCode="0%" sourceLinked="1"/>
        <c:majorTickMark val="none"/>
        <c:minorTickMark val="none"/>
        <c:tickLblPos val="nextTo"/>
        <c:crossAx val="431065128"/>
        <c:crosses val="autoZero"/>
        <c:crossBetween val="between"/>
      </c:valAx>
      <c:spPr>
        <a:noFill/>
        <a:ln>
          <a:noFill/>
        </a:ln>
        <a:effectLst/>
      </c:spPr>
    </c:plotArea>
    <c:legend>
      <c:legendPos val="b"/>
      <c:layout>
        <c:manualLayout>
          <c:xMode val="edge"/>
          <c:yMode val="edge"/>
          <c:x val="1.0464660296909527E-2"/>
          <c:y val="0.90889277022190396"/>
          <c:w val="0.9763086993643868"/>
          <c:h val="7.214621808637557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0.16799</cdr:y>
    </cdr:from>
    <cdr:to>
      <cdr:x>1</cdr:x>
      <cdr:y>0.16957</cdr:y>
    </cdr:to>
    <cdr:cxnSp macro="">
      <cdr:nvCxnSpPr>
        <cdr:cNvPr id="2" name="Straight Connector 1">
          <a:extLst xmlns:a="http://schemas.openxmlformats.org/drawingml/2006/main">
            <a:ext uri="{FF2B5EF4-FFF2-40B4-BE49-F238E27FC236}">
              <a16:creationId xmlns:a16="http://schemas.microsoft.com/office/drawing/2014/main" id="{80E26FF2-7A4E-D9EC-970E-895FF5F69A23}"/>
            </a:ext>
          </a:extLst>
        </cdr:cNvPr>
        <cdr:cNvCxnSpPr/>
      </cdr:nvCxnSpPr>
      <cdr:spPr>
        <a:xfrm xmlns:a="http://schemas.openxmlformats.org/drawingml/2006/main">
          <a:off x="0" y="1404901"/>
          <a:ext cx="16764000" cy="13214"/>
        </a:xfrm>
        <a:prstGeom xmlns:a="http://schemas.openxmlformats.org/drawingml/2006/main" prst="line">
          <a:avLst/>
        </a:prstGeom>
        <a:ln xmlns:a="http://schemas.openxmlformats.org/drawingml/2006/main" w="38100">
          <a:solidFill>
            <a:schemeClr val="accent1"/>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0.24929</cdr:y>
    </cdr:from>
    <cdr:to>
      <cdr:x>0.97413</cdr:x>
      <cdr:y>0.24929</cdr:y>
    </cdr:to>
    <cdr:cxnSp macro="">
      <cdr:nvCxnSpPr>
        <cdr:cNvPr id="3" name="Straight Connector 2">
          <a:extLst xmlns:a="http://schemas.openxmlformats.org/drawingml/2006/main">
            <a:ext uri="{FF2B5EF4-FFF2-40B4-BE49-F238E27FC236}">
              <a16:creationId xmlns:a16="http://schemas.microsoft.com/office/drawing/2014/main" id="{72359700-DCDD-3709-1F4D-50103D181EC9}"/>
            </a:ext>
          </a:extLst>
        </cdr:cNvPr>
        <cdr:cNvCxnSpPr/>
      </cdr:nvCxnSpPr>
      <cdr:spPr>
        <a:xfrm xmlns:a="http://schemas.openxmlformats.org/drawingml/2006/main">
          <a:off x="0" y="1795129"/>
          <a:ext cx="16924149"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Slide Number Placeholder 1">
          <a:extLst xmlns:a="http://schemas.openxmlformats.org/drawingml/2006/main">
            <a:ext uri="{FF2B5EF4-FFF2-40B4-BE49-F238E27FC236}">
              <a16:creationId xmlns:a16="http://schemas.microsoft.com/office/drawing/2014/main" id="{4C7EE878-3747-FE93-33F1-077DD2D9FC28}"/>
            </a:ext>
          </a:extLst>
        </cdr:cNvPr>
        <cdr:cNvSpPr>
          <a:spLocks xmlns:a="http://schemas.openxmlformats.org/drawingml/2006/main" noGrp="1"/>
        </cdr:cNvSpPr>
      </cdr:nvSpPr>
      <cdr:spPr>
        <a:xfrm xmlns:a="http://schemas.openxmlformats.org/drawingml/2006/main" flipV="1">
          <a:off x="-177801" y="-1068545"/>
          <a:ext cx="0" cy="0"/>
        </a:xfrm>
      </cdr:spPr>
      <cdr:txBody>
        <a:bodyPr xmlns:a="http://schemas.openxmlformats.org/drawingml/2006/main">
          <a:norm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Aft>
              <a:spcPts val="600"/>
            </a:spcAft>
          </a:pPr>
          <a:fld id="{FA06F0F5-DF6A-4E0E-AC03-6B0D0B0A1300}" type="slidenum">
            <a:rPr lang="en-US" sz="900" smtClean="0"/>
            <a:pPr>
              <a:spcAft>
                <a:spcPts val="600"/>
              </a:spcAft>
            </a:pPr>
            <a:t>13</a:t>
          </a:fld>
          <a:endParaRPr lang="en-US"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1A54686D-1A2B-4337-B141-16C810AEFD68}" type="datetimeFigureOut">
              <a:rPr lang="en-US" smtClean="0"/>
              <a:t>6/7/2024</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89D3BE4-62BE-4B60-BFFF-70CF8F0F7C95}" type="datetimeFigureOut">
              <a:rPr lang="en-US" smtClean="0"/>
              <a:t>6/7/2024</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543545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146406"/>
          </a:xfrm>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219869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1233362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2344725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48457"/>
            <a:ext cx="5486400" cy="4019121"/>
          </a:xfrm>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13</a:t>
            </a:fld>
            <a:endParaRPr lang="en-US" dirty="0"/>
          </a:p>
        </p:txBody>
      </p:sp>
    </p:spTree>
    <p:extLst>
      <p:ext uri="{BB962C8B-B14F-4D97-AF65-F5344CB8AC3E}">
        <p14:creationId xmlns:p14="http://schemas.microsoft.com/office/powerpoint/2010/main" val="185737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3265163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1510266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16</a:t>
            </a:fld>
            <a:endParaRPr lang="en-US" dirty="0"/>
          </a:p>
        </p:txBody>
      </p:sp>
    </p:spTree>
    <p:extLst>
      <p:ext uri="{BB962C8B-B14F-4D97-AF65-F5344CB8AC3E}">
        <p14:creationId xmlns:p14="http://schemas.microsoft.com/office/powerpoint/2010/main" val="3299219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48457"/>
            <a:ext cx="5486400" cy="3982298"/>
          </a:xfrm>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17</a:t>
            </a:fld>
            <a:endParaRPr lang="en-US" dirty="0"/>
          </a:p>
        </p:txBody>
      </p:sp>
    </p:spTree>
    <p:extLst>
      <p:ext uri="{BB962C8B-B14F-4D97-AF65-F5344CB8AC3E}">
        <p14:creationId xmlns:p14="http://schemas.microsoft.com/office/powerpoint/2010/main" val="3064120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18</a:t>
            </a:fld>
            <a:endParaRPr lang="en-US" dirty="0"/>
          </a:p>
        </p:txBody>
      </p:sp>
    </p:spTree>
    <p:extLst>
      <p:ext uri="{BB962C8B-B14F-4D97-AF65-F5344CB8AC3E}">
        <p14:creationId xmlns:p14="http://schemas.microsoft.com/office/powerpoint/2010/main" val="2533588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19</a:t>
            </a:fld>
            <a:endParaRPr lang="en-US" dirty="0"/>
          </a:p>
        </p:txBody>
      </p:sp>
    </p:spTree>
    <p:extLst>
      <p:ext uri="{BB962C8B-B14F-4D97-AF65-F5344CB8AC3E}">
        <p14:creationId xmlns:p14="http://schemas.microsoft.com/office/powerpoint/2010/main" val="121632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2120078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20</a:t>
            </a:fld>
            <a:endParaRPr lang="en-US" dirty="0"/>
          </a:p>
        </p:txBody>
      </p:sp>
    </p:spTree>
    <p:extLst>
      <p:ext uri="{BB962C8B-B14F-4D97-AF65-F5344CB8AC3E}">
        <p14:creationId xmlns:p14="http://schemas.microsoft.com/office/powerpoint/2010/main" val="464331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980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22</a:t>
            </a:fld>
            <a:endParaRPr lang="en-US" dirty="0"/>
          </a:p>
        </p:txBody>
      </p:sp>
    </p:spTree>
    <p:extLst>
      <p:ext uri="{BB962C8B-B14F-4D97-AF65-F5344CB8AC3E}">
        <p14:creationId xmlns:p14="http://schemas.microsoft.com/office/powerpoint/2010/main" val="3718370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23</a:t>
            </a:fld>
            <a:endParaRPr lang="en-US" dirty="0"/>
          </a:p>
        </p:txBody>
      </p:sp>
    </p:spTree>
    <p:extLst>
      <p:ext uri="{BB962C8B-B14F-4D97-AF65-F5344CB8AC3E}">
        <p14:creationId xmlns:p14="http://schemas.microsoft.com/office/powerpoint/2010/main" val="1339583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(next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69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232981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225539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60318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134332"/>
          </a:xfrm>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206049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75703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5486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722882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68785580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grpSp>
        <p:nvGrpSpPr>
          <p:cNvPr id="2" name="Group 1">
            <a:extLst>
              <a:ext uri="{FF2B5EF4-FFF2-40B4-BE49-F238E27FC236}">
                <a16:creationId xmlns:a16="http://schemas.microsoft.com/office/drawing/2014/main" id="{C3CB0C08-1240-1B6E-5DBB-526FF86C7DFF}"/>
              </a:ext>
            </a:extLst>
          </p:cNvPr>
          <p:cNvGrpSpPr/>
          <p:nvPr userDrawn="1"/>
        </p:nvGrpSpPr>
        <p:grpSpPr>
          <a:xfrm>
            <a:off x="3046829" y="1056027"/>
            <a:ext cx="6098342" cy="3200400"/>
            <a:chOff x="1425508" y="1056027"/>
            <a:chExt cx="6098342" cy="3200400"/>
          </a:xfrm>
        </p:grpSpPr>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gr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709348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4" y="0"/>
            <a:ext cx="12195955" cy="5081647"/>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195831354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grpSp>
        <p:nvGrpSpPr>
          <p:cNvPr id="17" name="Group 16"/>
          <p:cNvGrpSpPr/>
          <p:nvPr userDrawn="1"/>
        </p:nvGrpSpPr>
        <p:grpSpPr>
          <a:xfrm>
            <a:off x="2807354" y="4059591"/>
            <a:ext cx="1920240" cy="759886"/>
            <a:chOff x="2807354" y="4059591"/>
            <a:chExt cx="1920240" cy="759886"/>
          </a:xfrm>
        </p:grpSpPr>
        <p:sp>
          <p:nvSpPr>
            <p:cNvPr id="18" name="Rectangle 17"/>
            <p:cNvSpPr/>
            <p:nvPr userDrawn="1"/>
          </p:nvSpPr>
          <p:spPr>
            <a:xfrm>
              <a:off x="2807354"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extBox 20"/>
            <p:cNvSpPr txBox="1"/>
            <p:nvPr userDrawn="1"/>
          </p:nvSpPr>
          <p:spPr>
            <a:xfrm>
              <a:off x="2807354"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Life Insurance</a:t>
              </a:r>
            </a:p>
          </p:txBody>
        </p:sp>
      </p:grpSp>
      <p:grpSp>
        <p:nvGrpSpPr>
          <p:cNvPr id="21" name="Group 20"/>
          <p:cNvGrpSpPr/>
          <p:nvPr userDrawn="1"/>
        </p:nvGrpSpPr>
        <p:grpSpPr>
          <a:xfrm>
            <a:off x="5135880" y="4059591"/>
            <a:ext cx="1920240" cy="759886"/>
            <a:chOff x="5135880" y="4059591"/>
            <a:chExt cx="1920240" cy="759886"/>
          </a:xfrm>
        </p:grpSpPr>
        <p:sp>
          <p:nvSpPr>
            <p:cNvPr id="22" name="Rectangle 21"/>
            <p:cNvSpPr/>
            <p:nvPr userDrawn="1"/>
          </p:nvSpPr>
          <p:spPr>
            <a:xfrm>
              <a:off x="5135880"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21"/>
            <p:cNvSpPr txBox="1"/>
            <p:nvPr userDrawn="1"/>
          </p:nvSpPr>
          <p:spPr>
            <a:xfrm>
              <a:off x="5135880"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grpSp>
      <p:grpSp>
        <p:nvGrpSpPr>
          <p:cNvPr id="24" name="Group 23"/>
          <p:cNvGrpSpPr/>
          <p:nvPr userDrawn="1"/>
        </p:nvGrpSpPr>
        <p:grpSpPr>
          <a:xfrm>
            <a:off x="7464407" y="4059591"/>
            <a:ext cx="1920240" cy="759886"/>
            <a:chOff x="7464407" y="4059591"/>
            <a:chExt cx="1920240" cy="759886"/>
          </a:xfrm>
        </p:grpSpPr>
        <p:sp>
          <p:nvSpPr>
            <p:cNvPr id="27" name="Rectangle 26"/>
            <p:cNvSpPr/>
            <p:nvPr userDrawn="1"/>
          </p:nvSpPr>
          <p:spPr>
            <a:xfrm>
              <a:off x="7464407"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TextBox 22"/>
            <p:cNvSpPr txBox="1"/>
            <p:nvPr userDrawn="1"/>
          </p:nvSpPr>
          <p:spPr>
            <a:xfrm>
              <a:off x="7572354" y="4089739"/>
              <a:ext cx="170434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Workplace Benefits</a:t>
              </a:r>
            </a:p>
          </p:txBody>
        </p:sp>
      </p:grpSp>
      <p:cxnSp>
        <p:nvCxnSpPr>
          <p:cNvPr id="35" name="Straight Connector 34"/>
          <p:cNvCxnSpPr/>
          <p:nvPr userDrawn="1"/>
        </p:nvCxnSpPr>
        <p:spPr>
          <a:xfrm>
            <a:off x="2804160" y="3684004"/>
            <a:ext cx="6583680"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650" y="2036734"/>
            <a:ext cx="4838700" cy="1429476"/>
          </a:xfrm>
          <a:prstGeom prst="rect">
            <a:avLst/>
          </a:prstGeom>
        </p:spPr>
      </p:pic>
    </p:spTree>
    <p:extLst>
      <p:ext uri="{BB962C8B-B14F-4D97-AF65-F5344CB8AC3E}">
        <p14:creationId xmlns:p14="http://schemas.microsoft.com/office/powerpoint/2010/main" val="12114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Rectangle 11"/>
          <p:cNvSpPr/>
          <p:nvPr userDrawn="1"/>
        </p:nvSpPr>
        <p:spPr>
          <a:xfrm>
            <a:off x="1051820" y="1368425"/>
            <a:ext cx="4443873" cy="3689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155347" y="1750771"/>
            <a:ext cx="4239611" cy="2785378"/>
          </a:xfrm>
          <a:prstGeom prst="rect">
            <a:avLst/>
          </a:prstGeom>
          <a:solidFill>
            <a:schemeClr val="bg1">
              <a:lumMod val="95000"/>
            </a:schemeClr>
          </a:solid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pic>
        <p:nvPicPr>
          <p:cNvPr id="14"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Tree>
    <p:extLst>
      <p:ext uri="{BB962C8B-B14F-4D97-AF65-F5344CB8AC3E}">
        <p14:creationId xmlns:p14="http://schemas.microsoft.com/office/powerpoint/2010/main" val="520517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terior Slide blank">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120"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10" name="Title Placeholder 37"/>
          <p:cNvSpPr>
            <a:spLocks noGrp="1"/>
          </p:cNvSpPr>
          <p:nvPr>
            <p:ph type="title" hasCustomPrompt="1"/>
          </p:nvPr>
        </p:nvSpPr>
        <p:spPr>
          <a:xfrm>
            <a:off x="0" y="132049"/>
            <a:ext cx="12192000" cy="635000"/>
          </a:xfrm>
          <a:prstGeom prst="rect">
            <a:avLst/>
          </a:prstGeom>
          <a:noFill/>
        </p:spPr>
        <p:txBody>
          <a:bodyPr vert="horz" wrap="none" lIns="365760" tIns="0" rIns="365760" bIns="0" rtlCol="0" anchor="ctr" anchorCtr="0">
            <a:no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2839234587"/>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vider Transition slide ">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993541-C696-DC3F-E453-50E167D7AB0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0" y="0"/>
            <a:ext cx="12192000" cy="5212326"/>
          </a:xfrm>
          <a:prstGeom prst="rect">
            <a:avLst/>
          </a:prstGeom>
          <a:solidFill>
            <a:schemeClr val="bg1"/>
          </a:solidFill>
        </p:spPr>
      </p:pic>
      <p:sp>
        <p:nvSpPr>
          <p:cNvPr id="3" name="Rectangle 2">
            <a:extLst>
              <a:ext uri="{FF2B5EF4-FFF2-40B4-BE49-F238E27FC236}">
                <a16:creationId xmlns:a16="http://schemas.microsoft.com/office/drawing/2014/main" id="{4AEF6EDC-3C4F-7DA4-EAB1-B76B31B4994B}"/>
              </a:ext>
            </a:extLst>
          </p:cNvPr>
          <p:cNvSpPr/>
          <p:nvPr userDrawn="1"/>
        </p:nvSpPr>
        <p:spPr>
          <a:xfrm>
            <a:off x="0" y="4360373"/>
            <a:ext cx="12192000" cy="860128"/>
          </a:xfrm>
          <a:prstGeom prst="rect">
            <a:avLst/>
          </a:prstGeom>
          <a:solidFill>
            <a:srgbClr val="154099">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200" dirty="0">
              <a:solidFill>
                <a:srgbClr val="002F70"/>
              </a:solidFill>
            </a:endParaRPr>
          </a:p>
        </p:txBody>
      </p:sp>
      <p:sp>
        <p:nvSpPr>
          <p:cNvPr id="5" name="Rectangle 4">
            <a:extLst>
              <a:ext uri="{FF2B5EF4-FFF2-40B4-BE49-F238E27FC236}">
                <a16:creationId xmlns:a16="http://schemas.microsoft.com/office/drawing/2014/main" id="{D5C53798-85AF-7077-009F-B5732AB8BFFF}"/>
              </a:ext>
            </a:extLst>
          </p:cNvPr>
          <p:cNvSpPr/>
          <p:nvPr userDrawn="1"/>
        </p:nvSpPr>
        <p:spPr>
          <a:xfrm>
            <a:off x="0" y="4184821"/>
            <a:ext cx="12192000" cy="1755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200" dirty="0">
              <a:solidFill>
                <a:srgbClr val="002F70"/>
              </a:solidFill>
            </a:endParaRPr>
          </a:p>
        </p:txBody>
      </p:sp>
      <p:pic>
        <p:nvPicPr>
          <p:cNvPr id="6" name="Picture 5">
            <a:extLst>
              <a:ext uri="{FF2B5EF4-FFF2-40B4-BE49-F238E27FC236}">
                <a16:creationId xmlns:a16="http://schemas.microsoft.com/office/drawing/2014/main" id="{C3683A0F-B45B-20C5-7588-03E468091BA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679459" y="5980289"/>
            <a:ext cx="2163305" cy="623297"/>
          </a:xfrm>
          <a:prstGeom prst="rect">
            <a:avLst/>
          </a:prstGeom>
        </p:spPr>
      </p:pic>
    </p:spTree>
    <p:extLst>
      <p:ext uri="{BB962C8B-B14F-4D97-AF65-F5344CB8AC3E}">
        <p14:creationId xmlns:p14="http://schemas.microsoft.com/office/powerpoint/2010/main" val="59917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3" y="0"/>
            <a:ext cx="12195952" cy="5081647"/>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50246706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3" y="0"/>
            <a:ext cx="12195952" cy="5081646"/>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142241896"/>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2" y="0"/>
            <a:ext cx="12195950" cy="5081646"/>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794818387"/>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2" y="0"/>
            <a:ext cx="12195950" cy="5081645"/>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424003802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39527661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994495060"/>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828511970"/>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668" r:id="rId11"/>
    <p:sldLayoutId id="2147483695" r:id="rId12"/>
    <p:sldLayoutId id="2147483687" r:id="rId13"/>
    <p:sldLayoutId id="2147483694" r:id="rId14"/>
    <p:sldLayoutId id="2147483669" r:id="rId15"/>
    <p:sldLayoutId id="2147483693" r:id="rId16"/>
    <p:sldLayoutId id="2147483692" r:id="rId17"/>
    <p:sldLayoutId id="2147483689" r:id="rId18"/>
    <p:sldLayoutId id="2147483701" r:id="rId19"/>
    <p:sldLayoutId id="2147483691" r:id="rId20"/>
    <p:sldLayoutId id="2147483697" r:id="rId21"/>
    <p:sldLayoutId id="2147483698" r:id="rId22"/>
    <p:sldLayoutId id="2147483700" r:id="rId23"/>
    <p:sldLayoutId id="2147483711" r:id="rId24"/>
    <p:sldLayoutId id="2147483713" r:id="rId25"/>
  </p:sldLayoutIdLst>
  <p:hf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679459" y="5980289"/>
            <a:ext cx="2163305" cy="623297"/>
          </a:xfrm>
          <a:prstGeom prst="rect">
            <a:avLst/>
          </a:prstGeom>
        </p:spPr>
      </p:pic>
      <p:pic>
        <p:nvPicPr>
          <p:cNvPr id="5" name="Picture 4">
            <a:extLst>
              <a:ext uri="{FF2B5EF4-FFF2-40B4-BE49-F238E27FC236}">
                <a16:creationId xmlns:a16="http://schemas.microsoft.com/office/drawing/2014/main" id="{E82EA76D-0B8A-3C66-5346-E0B358C2746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8119"/>
            <a:ext cx="12208933" cy="872415"/>
          </a:xfrm>
          <a:prstGeom prst="rect">
            <a:avLst/>
          </a:prstGeom>
        </p:spPr>
      </p:pic>
    </p:spTree>
    <p:extLst>
      <p:ext uri="{BB962C8B-B14F-4D97-AF65-F5344CB8AC3E}">
        <p14:creationId xmlns:p14="http://schemas.microsoft.com/office/powerpoint/2010/main" val="3709074250"/>
      </p:ext>
    </p:extLst>
  </p:cSld>
  <p:clrMap bg1="lt1" tx1="dk1" bg2="lt2" tx2="dk2" accent1="accent1" accent2="accent2" accent3="accent3" accent4="accent4" accent5="accent5" accent6="accent6" hlink="hlink" folHlink="folHlink"/>
  <p:hf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60" algn="l" rtl="0" eaLnBrk="1" fontAlgn="base" hangingPunct="1">
        <a:spcBef>
          <a:spcPct val="0"/>
        </a:spcBef>
        <a:spcAft>
          <a:spcPct val="0"/>
        </a:spcAft>
        <a:defRPr sz="3780" b="1">
          <a:solidFill>
            <a:schemeClr val="bg1"/>
          </a:solidFill>
          <a:latin typeface="Times New Roman" pitchFamily="18" charset="0"/>
        </a:defRPr>
      </a:lvl6pPr>
      <a:lvl7pPr marL="960120" algn="l" rtl="0" eaLnBrk="1" fontAlgn="base" hangingPunct="1">
        <a:spcBef>
          <a:spcPct val="0"/>
        </a:spcBef>
        <a:spcAft>
          <a:spcPct val="0"/>
        </a:spcAft>
        <a:defRPr sz="3780" b="1">
          <a:solidFill>
            <a:schemeClr val="bg1"/>
          </a:solidFill>
          <a:latin typeface="Times New Roman" pitchFamily="18" charset="0"/>
        </a:defRPr>
      </a:lvl7pPr>
      <a:lvl8pPr marL="1440180" algn="l" rtl="0" eaLnBrk="1" fontAlgn="base" hangingPunct="1">
        <a:spcBef>
          <a:spcPct val="0"/>
        </a:spcBef>
        <a:spcAft>
          <a:spcPct val="0"/>
        </a:spcAft>
        <a:defRPr sz="3780" b="1">
          <a:solidFill>
            <a:schemeClr val="bg1"/>
          </a:solidFill>
          <a:latin typeface="Times New Roman" pitchFamily="18" charset="0"/>
        </a:defRPr>
      </a:lvl8pPr>
      <a:lvl9pPr marL="1920240"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97"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27"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90"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87"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93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998"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705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711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120" rtl="0" eaLnBrk="1" latinLnBrk="0" hangingPunct="1">
        <a:defRPr sz="1891" kern="1200">
          <a:solidFill>
            <a:schemeClr val="tx1"/>
          </a:solidFill>
          <a:latin typeface="+mn-lt"/>
          <a:ea typeface="+mn-ea"/>
          <a:cs typeface="+mn-cs"/>
        </a:defRPr>
      </a:lvl1pPr>
      <a:lvl2pPr marL="480060" algn="l" defTabSz="960120" rtl="0" eaLnBrk="1" latinLnBrk="0" hangingPunct="1">
        <a:defRPr sz="1891" kern="1200">
          <a:solidFill>
            <a:schemeClr val="tx1"/>
          </a:solidFill>
          <a:latin typeface="+mn-lt"/>
          <a:ea typeface="+mn-ea"/>
          <a:cs typeface="+mn-cs"/>
        </a:defRPr>
      </a:lvl2pPr>
      <a:lvl3pPr marL="960120" algn="l" defTabSz="960120" rtl="0" eaLnBrk="1" latinLnBrk="0" hangingPunct="1">
        <a:defRPr sz="1891" kern="1200">
          <a:solidFill>
            <a:schemeClr val="tx1"/>
          </a:solidFill>
          <a:latin typeface="+mn-lt"/>
          <a:ea typeface="+mn-ea"/>
          <a:cs typeface="+mn-cs"/>
        </a:defRPr>
      </a:lvl3pPr>
      <a:lvl4pPr marL="1440180" algn="l" defTabSz="960120" rtl="0" eaLnBrk="1" latinLnBrk="0" hangingPunct="1">
        <a:defRPr sz="1891" kern="1200">
          <a:solidFill>
            <a:schemeClr val="tx1"/>
          </a:solidFill>
          <a:latin typeface="+mn-lt"/>
          <a:ea typeface="+mn-ea"/>
          <a:cs typeface="+mn-cs"/>
        </a:defRPr>
      </a:lvl4pPr>
      <a:lvl5pPr marL="1920240" algn="l" defTabSz="960120" rtl="0" eaLnBrk="1" latinLnBrk="0" hangingPunct="1">
        <a:defRPr sz="1891" kern="1200">
          <a:solidFill>
            <a:schemeClr val="tx1"/>
          </a:solidFill>
          <a:latin typeface="+mn-lt"/>
          <a:ea typeface="+mn-ea"/>
          <a:cs typeface="+mn-cs"/>
        </a:defRPr>
      </a:lvl5pPr>
      <a:lvl6pPr marL="2400300" algn="l" defTabSz="960120" rtl="0" eaLnBrk="1" latinLnBrk="0" hangingPunct="1">
        <a:defRPr sz="1891" kern="1200">
          <a:solidFill>
            <a:schemeClr val="tx1"/>
          </a:solidFill>
          <a:latin typeface="+mn-lt"/>
          <a:ea typeface="+mn-ea"/>
          <a:cs typeface="+mn-cs"/>
        </a:defRPr>
      </a:lvl6pPr>
      <a:lvl7pPr marL="2880360" algn="l" defTabSz="960120" rtl="0" eaLnBrk="1" latinLnBrk="0" hangingPunct="1">
        <a:defRPr sz="1891" kern="1200">
          <a:solidFill>
            <a:schemeClr val="tx1"/>
          </a:solidFill>
          <a:latin typeface="+mn-lt"/>
          <a:ea typeface="+mn-ea"/>
          <a:cs typeface="+mn-cs"/>
        </a:defRPr>
      </a:lvl7pPr>
      <a:lvl8pPr marL="3360420" algn="l" defTabSz="960120" rtl="0" eaLnBrk="1" latinLnBrk="0" hangingPunct="1">
        <a:defRPr sz="1891" kern="1200">
          <a:solidFill>
            <a:schemeClr val="tx1"/>
          </a:solidFill>
          <a:latin typeface="+mn-lt"/>
          <a:ea typeface="+mn-ea"/>
          <a:cs typeface="+mn-cs"/>
        </a:defRPr>
      </a:lvl8pPr>
      <a:lvl9pPr marL="3840480" algn="l" defTabSz="960120"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hyperlink" Target="https://www.loma.org/en/professional-development/talent-mobility-suite/finance-for-insurance-leaders/" TargetMode="External"/><Relationship Id="rId3" Type="http://schemas.openxmlformats.org/officeDocument/2006/relationships/hyperlink" Target="https://www.loma.org/en/professional-development/accelerate-impact-suite/" TargetMode="External"/><Relationship Id="rId7" Type="http://schemas.openxmlformats.org/officeDocument/2006/relationships/hyperlink" Target="https://www.loma.org/en/professional-development/facilitated-learning/strategic-leadership-experience-learnmore/"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www.loma.org/en/professional-development/talent-mobility-suite" TargetMode="External"/><Relationship Id="rId11" Type="http://schemas.openxmlformats.org/officeDocument/2006/relationships/image" Target="../media/image36.png"/><Relationship Id="rId5" Type="http://schemas.openxmlformats.org/officeDocument/2006/relationships/hyperlink" Target="https://www.loma.org/en/professional-development/talent-mobility-suite/industry-advantage/" TargetMode="External"/><Relationship Id="rId10" Type="http://schemas.openxmlformats.org/officeDocument/2006/relationships/image" Target="../media/image35.png"/><Relationship Id="rId4" Type="http://schemas.openxmlformats.org/officeDocument/2006/relationships/hyperlink" Target="https://www.loma.org/en/professional-development/accelerate-impact-suite/insurance-immersion/" TargetMode="External"/><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mailto:catkins@limra.com" TargetMode="External"/><Relationship Id="rId7"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hyperlink" Target="mailto:mrand@limra.com" TargetMode="External"/><Relationship Id="rId5" Type="http://schemas.openxmlformats.org/officeDocument/2006/relationships/hyperlink" Target="mailto:kfehring@limra.com" TargetMode="Externa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7" y="5089550"/>
            <a:ext cx="11999065" cy="477054"/>
          </a:xfrm>
        </p:spPr>
        <p:txBody>
          <a:bodyPr/>
          <a:lstStyle/>
          <a:p>
            <a:r>
              <a:rPr lang="en-US" dirty="0"/>
              <a:t>LIMRA LOMA Key Employee Findings and Resources</a:t>
            </a:r>
          </a:p>
        </p:txBody>
      </p:sp>
      <p:sp>
        <p:nvSpPr>
          <p:cNvPr id="10" name="Text Placeholder 9"/>
          <p:cNvSpPr>
            <a:spLocks noGrp="1"/>
          </p:cNvSpPr>
          <p:nvPr>
            <p:ph type="body" sz="quarter" idx="10"/>
          </p:nvPr>
        </p:nvSpPr>
        <p:spPr>
          <a:xfrm>
            <a:off x="441027" y="5685867"/>
            <a:ext cx="9739921" cy="477054"/>
          </a:xfrm>
        </p:spPr>
        <p:txBody>
          <a:bodyPr/>
          <a:lstStyle/>
          <a:p>
            <a:r>
              <a:rPr lang="en-US" dirty="0"/>
              <a:t>Kelly Fehring, Member Relations Director, Barb Kimball, Member Solutions Director, and Mike Rand, Member Solutions Director</a:t>
            </a:r>
          </a:p>
        </p:txBody>
      </p:sp>
      <p:sp>
        <p:nvSpPr>
          <p:cNvPr id="11" name="Text Placeholder 10"/>
          <p:cNvSpPr>
            <a:spLocks noGrp="1"/>
          </p:cNvSpPr>
          <p:nvPr>
            <p:ph type="body" sz="quarter" idx="11"/>
          </p:nvPr>
        </p:nvSpPr>
        <p:spPr>
          <a:xfrm>
            <a:off x="441027" y="6282185"/>
            <a:ext cx="5449824" cy="333375"/>
          </a:xfrm>
        </p:spPr>
        <p:txBody>
          <a:bodyPr/>
          <a:lstStyle/>
          <a:p>
            <a:r>
              <a:rPr lang="en-US" dirty="0"/>
              <a:t>June 12</a:t>
            </a:r>
            <a:r>
              <a:rPr lang="en-US" baseline="30000" dirty="0"/>
              <a:t>th</a:t>
            </a:r>
            <a:r>
              <a:rPr lang="en-US" dirty="0"/>
              <a:t>, 2024</a:t>
            </a:r>
          </a:p>
        </p:txBody>
      </p:sp>
    </p:spTree>
    <p:extLst>
      <p:ext uri="{BB962C8B-B14F-4D97-AF65-F5344CB8AC3E}">
        <p14:creationId xmlns:p14="http://schemas.microsoft.com/office/powerpoint/2010/main" val="256378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Understanding of Benefits</a:t>
            </a:r>
          </a:p>
        </p:txBody>
      </p:sp>
      <p:graphicFrame>
        <p:nvGraphicFramePr>
          <p:cNvPr id="2" name="Chart 1">
            <a:extLst>
              <a:ext uri="{FF2B5EF4-FFF2-40B4-BE49-F238E27FC236}">
                <a16:creationId xmlns:a16="http://schemas.microsoft.com/office/drawing/2014/main" id="{63CD39E9-64A7-74A3-BF45-8C861D3A3607}"/>
              </a:ext>
            </a:extLst>
          </p:cNvPr>
          <p:cNvGraphicFramePr/>
          <p:nvPr>
            <p:extLst>
              <p:ext uri="{D42A27DB-BD31-4B8C-83A1-F6EECF244321}">
                <p14:modId xmlns:p14="http://schemas.microsoft.com/office/powerpoint/2010/main" val="3005674302"/>
              </p:ext>
            </p:extLst>
          </p:nvPr>
        </p:nvGraphicFramePr>
        <p:xfrm>
          <a:off x="369455" y="935182"/>
          <a:ext cx="11453091" cy="49876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D28D36D-1812-9A9B-EB32-8D25F55B5318}"/>
              </a:ext>
            </a:extLst>
          </p:cNvPr>
          <p:cNvSpPr txBox="1"/>
          <p:nvPr/>
        </p:nvSpPr>
        <p:spPr>
          <a:xfrm>
            <a:off x="575035" y="6478537"/>
            <a:ext cx="6105236" cy="379463"/>
          </a:xfrm>
          <a:prstGeom prst="rect">
            <a:avLst/>
          </a:prstGeom>
          <a:noFill/>
        </p:spPr>
        <p:txBody>
          <a:bodyPr wrap="square">
            <a:spAutoFit/>
          </a:bodyPr>
          <a:lstStyle/>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Based on employees who are offered the given benefit.</a:t>
            </a:r>
          </a:p>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 </a:t>
            </a:r>
            <a:endParaRPr lang="en-US" sz="933" dirty="0"/>
          </a:p>
        </p:txBody>
      </p:sp>
      <p:sp>
        <p:nvSpPr>
          <p:cNvPr id="3" name="Slide Number Placeholder 2">
            <a:extLst>
              <a:ext uri="{FF2B5EF4-FFF2-40B4-BE49-F238E27FC236}">
                <a16:creationId xmlns:a16="http://schemas.microsoft.com/office/drawing/2014/main" id="{A3FE9784-8666-47E5-1CDB-8D241F9F4BC4}"/>
              </a:ext>
            </a:extLst>
          </p:cNvPr>
          <p:cNvSpPr>
            <a:spLocks noGrp="1"/>
          </p:cNvSpPr>
          <p:nvPr>
            <p:ph type="sldNum" sz="quarter" idx="4294967295"/>
          </p:nvPr>
        </p:nvSpPr>
        <p:spPr/>
        <p:txBody>
          <a:bodyPr/>
          <a:lstStyle/>
          <a:p>
            <a:fld id="{FA06F0F5-DF6A-4E0E-AC03-6B0D0B0A1300}" type="slidenum">
              <a:rPr lang="en-US" sz="900" smtClean="0"/>
              <a:pPr/>
              <a:t>10</a:t>
            </a:fld>
            <a:endParaRPr lang="en-US" sz="900" dirty="0"/>
          </a:p>
        </p:txBody>
      </p:sp>
      <p:sp>
        <p:nvSpPr>
          <p:cNvPr id="6" name="Slide Number Placeholder 1">
            <a:extLst>
              <a:ext uri="{FF2B5EF4-FFF2-40B4-BE49-F238E27FC236}">
                <a16:creationId xmlns:a16="http://schemas.microsoft.com/office/drawing/2014/main" id="{09B815C6-FC66-3EA2-DCA3-00004B9C8602}"/>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10</a:t>
            </a:fld>
            <a:endParaRPr lang="en-US" sz="900" dirty="0"/>
          </a:p>
        </p:txBody>
      </p:sp>
    </p:spTree>
    <p:extLst>
      <p:ext uri="{BB962C8B-B14F-4D97-AF65-F5344CB8AC3E}">
        <p14:creationId xmlns:p14="http://schemas.microsoft.com/office/powerpoint/2010/main" val="40806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Understanding by Quality of Communication</a:t>
            </a:r>
          </a:p>
        </p:txBody>
      </p:sp>
      <p:sp>
        <p:nvSpPr>
          <p:cNvPr id="3" name="TextBox 2">
            <a:extLst>
              <a:ext uri="{FF2B5EF4-FFF2-40B4-BE49-F238E27FC236}">
                <a16:creationId xmlns:a16="http://schemas.microsoft.com/office/drawing/2014/main" id="{99F4A798-CAF0-F0F5-8E1D-D559C62E48DB}"/>
              </a:ext>
            </a:extLst>
          </p:cNvPr>
          <p:cNvSpPr txBox="1"/>
          <p:nvPr/>
        </p:nvSpPr>
        <p:spPr>
          <a:xfrm>
            <a:off x="521110" y="6296782"/>
            <a:ext cx="8614913" cy="523028"/>
          </a:xfrm>
          <a:prstGeom prst="rect">
            <a:avLst/>
          </a:prstGeom>
          <a:noFill/>
        </p:spPr>
        <p:txBody>
          <a:bodyPr wrap="square">
            <a:spAutoFit/>
          </a:bodyPr>
          <a:lstStyle/>
          <a:p>
            <a:pPr>
              <a:tabLst>
                <a:tab pos="304815" algn="l"/>
              </a:tabLst>
            </a:pP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Represents percent of employees who say they understand the benefit extremely or very well. Based on employees who are offered the given benefit and have had an open enrollment within the past two years.</a:t>
            </a:r>
          </a:p>
          <a:p>
            <a:pPr>
              <a:tabLst>
                <a:tab pos="304815" algn="l"/>
              </a:tabLst>
            </a:pP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a:t>
            </a:r>
          </a:p>
        </p:txBody>
      </p:sp>
      <p:graphicFrame>
        <p:nvGraphicFramePr>
          <p:cNvPr id="4" name="Chart 3">
            <a:extLst>
              <a:ext uri="{FF2B5EF4-FFF2-40B4-BE49-F238E27FC236}">
                <a16:creationId xmlns:a16="http://schemas.microsoft.com/office/drawing/2014/main" id="{27F35CE9-95C0-BC25-0C27-127D0EEE37B9}"/>
              </a:ext>
            </a:extLst>
          </p:cNvPr>
          <p:cNvGraphicFramePr/>
          <p:nvPr>
            <p:extLst>
              <p:ext uri="{D42A27DB-BD31-4B8C-83A1-F6EECF244321}">
                <p14:modId xmlns:p14="http://schemas.microsoft.com/office/powerpoint/2010/main" val="952449378"/>
              </p:ext>
            </p:extLst>
          </p:nvPr>
        </p:nvGraphicFramePr>
        <p:xfrm>
          <a:off x="0" y="1094155"/>
          <a:ext cx="11944028" cy="508235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01AFFFF8-0B78-CEC4-721A-CB44679764B9}"/>
              </a:ext>
            </a:extLst>
          </p:cNvPr>
          <p:cNvSpPr>
            <a:spLocks noGrp="1"/>
          </p:cNvSpPr>
          <p:nvPr>
            <p:ph type="sldNum" sz="quarter" idx="4294967295"/>
          </p:nvPr>
        </p:nvSpPr>
        <p:spPr/>
        <p:txBody>
          <a:bodyPr/>
          <a:lstStyle/>
          <a:p>
            <a:fld id="{FA06F0F5-DF6A-4E0E-AC03-6B0D0B0A1300}" type="slidenum">
              <a:rPr lang="en-US" sz="900" smtClean="0"/>
              <a:pPr/>
              <a:t>11</a:t>
            </a:fld>
            <a:endParaRPr lang="en-US" sz="900" dirty="0"/>
          </a:p>
        </p:txBody>
      </p:sp>
      <p:sp>
        <p:nvSpPr>
          <p:cNvPr id="6" name="Slide Number Placeholder 1">
            <a:extLst>
              <a:ext uri="{FF2B5EF4-FFF2-40B4-BE49-F238E27FC236}">
                <a16:creationId xmlns:a16="http://schemas.microsoft.com/office/drawing/2014/main" id="{8248DBB7-144C-BD40-E258-283BEF9E3461}"/>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11</a:t>
            </a:fld>
            <a:endParaRPr lang="en-US" sz="900" dirty="0"/>
          </a:p>
        </p:txBody>
      </p:sp>
    </p:spTree>
    <p:extLst>
      <p:ext uri="{BB962C8B-B14F-4D97-AF65-F5344CB8AC3E}">
        <p14:creationId xmlns:p14="http://schemas.microsoft.com/office/powerpoint/2010/main" val="75492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Confidence in Benefit Decisions</a:t>
            </a:r>
          </a:p>
        </p:txBody>
      </p:sp>
      <p:graphicFrame>
        <p:nvGraphicFramePr>
          <p:cNvPr id="2" name="Chart 1">
            <a:extLst>
              <a:ext uri="{FF2B5EF4-FFF2-40B4-BE49-F238E27FC236}">
                <a16:creationId xmlns:a16="http://schemas.microsoft.com/office/drawing/2014/main" id="{473C5D05-F965-413B-C0EE-C99823BD80F3}"/>
              </a:ext>
            </a:extLst>
          </p:cNvPr>
          <p:cNvGraphicFramePr/>
          <p:nvPr>
            <p:extLst>
              <p:ext uri="{D42A27DB-BD31-4B8C-83A1-F6EECF244321}">
                <p14:modId xmlns:p14="http://schemas.microsoft.com/office/powerpoint/2010/main" val="2331502523"/>
              </p:ext>
            </p:extLst>
          </p:nvPr>
        </p:nvGraphicFramePr>
        <p:xfrm>
          <a:off x="381000" y="1028700"/>
          <a:ext cx="11582400" cy="49068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45C5B3E-400F-D737-6CA0-97042FE05BBA}"/>
              </a:ext>
            </a:extLst>
          </p:cNvPr>
          <p:cNvSpPr txBox="1"/>
          <p:nvPr/>
        </p:nvSpPr>
        <p:spPr>
          <a:xfrm>
            <a:off x="560439" y="6441570"/>
            <a:ext cx="7410450" cy="379463"/>
          </a:xfrm>
          <a:prstGeom prst="rect">
            <a:avLst/>
          </a:prstGeom>
          <a:noFill/>
        </p:spPr>
        <p:txBody>
          <a:bodyPr wrap="square">
            <a:spAutoFit/>
          </a:bodyPr>
          <a:lstStyle/>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Based on employees who are offered insurance benefits and have had an open enrollment period within the past two years.</a:t>
            </a:r>
          </a:p>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 </a:t>
            </a:r>
            <a:endParaRPr lang="en-US" sz="933" dirty="0"/>
          </a:p>
        </p:txBody>
      </p:sp>
      <p:sp>
        <p:nvSpPr>
          <p:cNvPr id="7" name="Slide Number Placeholder 6">
            <a:extLst>
              <a:ext uri="{FF2B5EF4-FFF2-40B4-BE49-F238E27FC236}">
                <a16:creationId xmlns:a16="http://schemas.microsoft.com/office/drawing/2014/main" id="{1E0A8EF5-A070-8C70-08AB-9A476114B8E9}"/>
              </a:ext>
            </a:extLst>
          </p:cNvPr>
          <p:cNvSpPr>
            <a:spLocks noGrp="1"/>
          </p:cNvSpPr>
          <p:nvPr>
            <p:ph type="sldNum" sz="quarter" idx="4294967295"/>
          </p:nvPr>
        </p:nvSpPr>
        <p:spPr/>
        <p:txBody>
          <a:bodyPr/>
          <a:lstStyle/>
          <a:p>
            <a:fld id="{FA06F0F5-DF6A-4E0E-AC03-6B0D0B0A1300}" type="slidenum">
              <a:rPr lang="en-US" sz="900" smtClean="0"/>
              <a:pPr/>
              <a:t>12</a:t>
            </a:fld>
            <a:endParaRPr lang="en-US" sz="900" dirty="0"/>
          </a:p>
        </p:txBody>
      </p:sp>
      <p:sp>
        <p:nvSpPr>
          <p:cNvPr id="4" name="Slide Number Placeholder 1">
            <a:extLst>
              <a:ext uri="{FF2B5EF4-FFF2-40B4-BE49-F238E27FC236}">
                <a16:creationId xmlns:a16="http://schemas.microsoft.com/office/drawing/2014/main" id="{E8D99561-FE83-E76F-7764-9833B6A4B22A}"/>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12</a:t>
            </a:fld>
            <a:endParaRPr lang="en-US" sz="900" dirty="0"/>
          </a:p>
        </p:txBody>
      </p:sp>
    </p:spTree>
    <p:extLst>
      <p:ext uri="{BB962C8B-B14F-4D97-AF65-F5344CB8AC3E}">
        <p14:creationId xmlns:p14="http://schemas.microsoft.com/office/powerpoint/2010/main" val="82323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Frequency of Communication</a:t>
            </a:r>
          </a:p>
        </p:txBody>
      </p:sp>
      <p:graphicFrame>
        <p:nvGraphicFramePr>
          <p:cNvPr id="2" name="Chart 1">
            <a:extLst>
              <a:ext uri="{FF2B5EF4-FFF2-40B4-BE49-F238E27FC236}">
                <a16:creationId xmlns:a16="http://schemas.microsoft.com/office/drawing/2014/main" id="{691AE639-8B28-901A-1AF6-0AC10C3DAD78}"/>
              </a:ext>
            </a:extLst>
          </p:cNvPr>
          <p:cNvGraphicFramePr/>
          <p:nvPr>
            <p:extLst>
              <p:ext uri="{D42A27DB-BD31-4B8C-83A1-F6EECF244321}">
                <p14:modId xmlns:p14="http://schemas.microsoft.com/office/powerpoint/2010/main" val="2633898477"/>
              </p:ext>
            </p:extLst>
          </p:nvPr>
        </p:nvGraphicFramePr>
        <p:xfrm>
          <a:off x="177801" y="1030838"/>
          <a:ext cx="5918199" cy="52533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A8ED040-E147-B4EC-B8D1-0B78A5819121}"/>
              </a:ext>
            </a:extLst>
          </p:cNvPr>
          <p:cNvSpPr txBox="1"/>
          <p:nvPr/>
        </p:nvSpPr>
        <p:spPr>
          <a:xfrm>
            <a:off x="725701" y="6311605"/>
            <a:ext cx="6992471" cy="379463"/>
          </a:xfrm>
          <a:prstGeom prst="rect">
            <a:avLst/>
          </a:prstGeom>
          <a:noFill/>
        </p:spPr>
        <p:txBody>
          <a:bodyPr wrap="square">
            <a:spAutoFit/>
          </a:bodyPr>
          <a:lstStyle/>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Based on employees who are offered insurance benefits and have had an open enrollment within the past two years.</a:t>
            </a:r>
          </a:p>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 </a:t>
            </a:r>
            <a:endParaRPr lang="en-US" sz="933" dirty="0"/>
          </a:p>
        </p:txBody>
      </p:sp>
      <p:pic>
        <p:nvPicPr>
          <p:cNvPr id="3" name="Picture 2">
            <a:extLst>
              <a:ext uri="{FF2B5EF4-FFF2-40B4-BE49-F238E27FC236}">
                <a16:creationId xmlns:a16="http://schemas.microsoft.com/office/drawing/2014/main" id="{E73A5457-05C8-4E67-5FEA-3D4163FC49D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169891" y="755432"/>
            <a:ext cx="6022110" cy="5149340"/>
          </a:xfrm>
          <a:prstGeom prst="rect">
            <a:avLst/>
          </a:prstGeom>
        </p:spPr>
      </p:pic>
      <p:sp>
        <p:nvSpPr>
          <p:cNvPr id="6" name="Slide Number Placeholder 5">
            <a:extLst>
              <a:ext uri="{FF2B5EF4-FFF2-40B4-BE49-F238E27FC236}">
                <a16:creationId xmlns:a16="http://schemas.microsoft.com/office/drawing/2014/main" id="{B9700871-1BF9-AD74-B02A-2825F708B70C}"/>
              </a:ext>
            </a:extLst>
          </p:cNvPr>
          <p:cNvSpPr>
            <a:spLocks noGrp="1"/>
          </p:cNvSpPr>
          <p:nvPr>
            <p:ph type="sldNum" sz="quarter" idx="4294967295"/>
          </p:nvPr>
        </p:nvSpPr>
        <p:spPr/>
        <p:txBody>
          <a:bodyPr/>
          <a:lstStyle/>
          <a:p>
            <a:fld id="{FA06F0F5-DF6A-4E0E-AC03-6B0D0B0A1300}" type="slidenum">
              <a:rPr lang="en-US" sz="900" smtClean="0"/>
              <a:pPr/>
              <a:t>13</a:t>
            </a:fld>
            <a:endParaRPr lang="en-US" sz="900" dirty="0"/>
          </a:p>
        </p:txBody>
      </p:sp>
      <p:sp>
        <p:nvSpPr>
          <p:cNvPr id="7" name="Slide Number Placeholder 1">
            <a:extLst>
              <a:ext uri="{FF2B5EF4-FFF2-40B4-BE49-F238E27FC236}">
                <a16:creationId xmlns:a16="http://schemas.microsoft.com/office/drawing/2014/main" id="{DA96B4E0-6C16-322D-71F4-2E8F42283BD0}"/>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13</a:t>
            </a:fld>
            <a:endParaRPr lang="en-US" sz="900" dirty="0"/>
          </a:p>
        </p:txBody>
      </p:sp>
    </p:spTree>
    <p:extLst>
      <p:ext uri="{BB962C8B-B14F-4D97-AF65-F5344CB8AC3E}">
        <p14:creationId xmlns:p14="http://schemas.microsoft.com/office/powerpoint/2010/main" val="142021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Prevalence of Mental Health Challenges</a:t>
            </a:r>
          </a:p>
        </p:txBody>
      </p:sp>
      <p:graphicFrame>
        <p:nvGraphicFramePr>
          <p:cNvPr id="2" name="Chart 1">
            <a:extLst>
              <a:ext uri="{FF2B5EF4-FFF2-40B4-BE49-F238E27FC236}">
                <a16:creationId xmlns:a16="http://schemas.microsoft.com/office/drawing/2014/main" id="{B4D15FD5-E386-A46C-1FD0-303FA2A64E59}"/>
              </a:ext>
            </a:extLst>
          </p:cNvPr>
          <p:cNvGraphicFramePr/>
          <p:nvPr>
            <p:extLst>
              <p:ext uri="{D42A27DB-BD31-4B8C-83A1-F6EECF244321}">
                <p14:modId xmlns:p14="http://schemas.microsoft.com/office/powerpoint/2010/main" val="4088652224"/>
              </p:ext>
            </p:extLst>
          </p:nvPr>
        </p:nvGraphicFramePr>
        <p:xfrm>
          <a:off x="444285" y="1126210"/>
          <a:ext cx="11369024" cy="518676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D1CD59A-CE0B-F48B-C19E-1468DBEC2F11}"/>
              </a:ext>
            </a:extLst>
          </p:cNvPr>
          <p:cNvSpPr txBox="1"/>
          <p:nvPr/>
        </p:nvSpPr>
        <p:spPr>
          <a:xfrm>
            <a:off x="444285" y="6412994"/>
            <a:ext cx="6106332" cy="379463"/>
          </a:xfrm>
          <a:prstGeom prst="rect">
            <a:avLst/>
          </a:prstGeom>
          <a:noFill/>
        </p:spPr>
        <p:txBody>
          <a:bodyPr wrap="square">
            <a:spAutoFit/>
          </a:bodyPr>
          <a:lstStyle/>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Represents frequency with which employees have experienced mental health challenges in the past year.</a:t>
            </a:r>
          </a:p>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 </a:t>
            </a:r>
            <a:endParaRPr lang="en-US" sz="933" dirty="0"/>
          </a:p>
        </p:txBody>
      </p:sp>
      <p:sp>
        <p:nvSpPr>
          <p:cNvPr id="3" name="Slide Number Placeholder 2">
            <a:extLst>
              <a:ext uri="{FF2B5EF4-FFF2-40B4-BE49-F238E27FC236}">
                <a16:creationId xmlns:a16="http://schemas.microsoft.com/office/drawing/2014/main" id="{BE508B3A-E838-4CCB-1A11-E2507EADC852}"/>
              </a:ext>
            </a:extLst>
          </p:cNvPr>
          <p:cNvSpPr>
            <a:spLocks noGrp="1"/>
          </p:cNvSpPr>
          <p:nvPr>
            <p:ph type="sldNum" sz="quarter" idx="4294967295"/>
          </p:nvPr>
        </p:nvSpPr>
        <p:spPr/>
        <p:txBody>
          <a:bodyPr/>
          <a:lstStyle/>
          <a:p>
            <a:fld id="{FA06F0F5-DF6A-4E0E-AC03-6B0D0B0A1300}" type="slidenum">
              <a:rPr lang="en-US" sz="900" smtClean="0"/>
              <a:pPr/>
              <a:t>14</a:t>
            </a:fld>
            <a:endParaRPr lang="en-US" sz="900" dirty="0"/>
          </a:p>
        </p:txBody>
      </p:sp>
      <p:sp>
        <p:nvSpPr>
          <p:cNvPr id="6" name="Slide Number Placeholder 1">
            <a:extLst>
              <a:ext uri="{FF2B5EF4-FFF2-40B4-BE49-F238E27FC236}">
                <a16:creationId xmlns:a16="http://schemas.microsoft.com/office/drawing/2014/main" id="{1AF51F76-3619-52ED-32A3-7C0E51B0D0E2}"/>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14</a:t>
            </a:fld>
            <a:endParaRPr lang="en-US" sz="900" dirty="0"/>
          </a:p>
        </p:txBody>
      </p:sp>
    </p:spTree>
    <p:extLst>
      <p:ext uri="{BB962C8B-B14F-4D97-AF65-F5344CB8AC3E}">
        <p14:creationId xmlns:p14="http://schemas.microsoft.com/office/powerpoint/2010/main" val="184319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in Mental Health Benefits</a:t>
            </a:r>
          </a:p>
        </p:txBody>
      </p:sp>
      <p:sp>
        <p:nvSpPr>
          <p:cNvPr id="3" name="Text Placeholder 2">
            <a:extLst>
              <a:ext uri="{FF2B5EF4-FFF2-40B4-BE49-F238E27FC236}">
                <a16:creationId xmlns:a16="http://schemas.microsoft.com/office/drawing/2014/main" id="{D07AA453-0E8C-80F1-FD97-BAA367BE6292}"/>
              </a:ext>
            </a:extLst>
          </p:cNvPr>
          <p:cNvSpPr>
            <a:spLocks noGrp="1"/>
          </p:cNvSpPr>
          <p:nvPr>
            <p:ph type="body" sz="quarter" idx="14"/>
          </p:nvPr>
        </p:nvSpPr>
        <p:spPr/>
        <p:txBody>
          <a:bodyPr/>
          <a:lstStyle/>
          <a:p>
            <a:endParaRPr lang="en-US"/>
          </a:p>
        </p:txBody>
      </p:sp>
      <p:graphicFrame>
        <p:nvGraphicFramePr>
          <p:cNvPr id="2" name="Chart 1">
            <a:extLst>
              <a:ext uri="{FF2B5EF4-FFF2-40B4-BE49-F238E27FC236}">
                <a16:creationId xmlns:a16="http://schemas.microsoft.com/office/drawing/2014/main" id="{DE68CE46-2D99-FACC-4FDD-0E50A30B248D}"/>
              </a:ext>
            </a:extLst>
          </p:cNvPr>
          <p:cNvGraphicFramePr/>
          <p:nvPr>
            <p:extLst>
              <p:ext uri="{D42A27DB-BD31-4B8C-83A1-F6EECF244321}">
                <p14:modId xmlns:p14="http://schemas.microsoft.com/office/powerpoint/2010/main" val="2166714284"/>
              </p:ext>
            </p:extLst>
          </p:nvPr>
        </p:nvGraphicFramePr>
        <p:xfrm>
          <a:off x="5727700" y="952500"/>
          <a:ext cx="68707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BCD4229-40F3-4571-A39D-9E17C3EFFA9A}"/>
              </a:ext>
            </a:extLst>
          </p:cNvPr>
          <p:cNvSpPr txBox="1"/>
          <p:nvPr/>
        </p:nvSpPr>
        <p:spPr>
          <a:xfrm>
            <a:off x="5905501" y="6509187"/>
            <a:ext cx="2400300" cy="379463"/>
          </a:xfrm>
          <a:prstGeom prst="rect">
            <a:avLst/>
          </a:prstGeom>
          <a:noFill/>
        </p:spPr>
        <p:txBody>
          <a:bodyPr wrap="square">
            <a:spAutoFit/>
          </a:bodyPr>
          <a:lstStyle/>
          <a:p>
            <a:pPr>
              <a:tabLst>
                <a:tab pos="304815" algn="l"/>
              </a:tabLst>
            </a:pP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Based on all employees.</a:t>
            </a:r>
          </a:p>
          <a:p>
            <a:pPr>
              <a:tabLst>
                <a:tab pos="304815" algn="l"/>
              </a:tabLst>
            </a:pP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a:t>
            </a:r>
          </a:p>
        </p:txBody>
      </p:sp>
      <p:pic>
        <p:nvPicPr>
          <p:cNvPr id="7" name="Picture 6" descr="A person holding a plant in their hands&#10;&#10;Description automatically generated">
            <a:extLst>
              <a:ext uri="{FF2B5EF4-FFF2-40B4-BE49-F238E27FC236}">
                <a16:creationId xmlns:a16="http://schemas.microsoft.com/office/drawing/2014/main" id="{6BC87C2C-695E-326E-F66C-1D8F7142A7C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 y="737937"/>
            <a:ext cx="5935854" cy="6132763"/>
          </a:xfrm>
          <a:prstGeom prst="rect">
            <a:avLst/>
          </a:prstGeom>
        </p:spPr>
      </p:pic>
      <p:sp>
        <p:nvSpPr>
          <p:cNvPr id="6" name="Slide Number Placeholder 5">
            <a:extLst>
              <a:ext uri="{FF2B5EF4-FFF2-40B4-BE49-F238E27FC236}">
                <a16:creationId xmlns:a16="http://schemas.microsoft.com/office/drawing/2014/main" id="{1D844926-B035-60C4-60BC-989DBAF3C7AE}"/>
              </a:ext>
            </a:extLst>
          </p:cNvPr>
          <p:cNvSpPr>
            <a:spLocks noGrp="1"/>
          </p:cNvSpPr>
          <p:nvPr>
            <p:ph type="sldNum" sz="quarter" idx="4294967295"/>
          </p:nvPr>
        </p:nvSpPr>
        <p:spPr/>
        <p:txBody>
          <a:bodyPr/>
          <a:lstStyle/>
          <a:p>
            <a:fld id="{FA06F0F5-DF6A-4E0E-AC03-6B0D0B0A1300}" type="slidenum">
              <a:rPr lang="en-US" sz="900" smtClean="0"/>
              <a:pPr/>
              <a:t>15</a:t>
            </a:fld>
            <a:endParaRPr lang="en-US" sz="900" dirty="0"/>
          </a:p>
        </p:txBody>
      </p:sp>
    </p:spTree>
    <p:extLst>
      <p:ext uri="{BB962C8B-B14F-4D97-AF65-F5344CB8AC3E}">
        <p14:creationId xmlns:p14="http://schemas.microsoft.com/office/powerpoint/2010/main" val="38584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Are Employers Invested in Mental Well-being?</a:t>
            </a:r>
          </a:p>
        </p:txBody>
      </p:sp>
      <p:graphicFrame>
        <p:nvGraphicFramePr>
          <p:cNvPr id="2" name="Chart 1">
            <a:extLst>
              <a:ext uri="{FF2B5EF4-FFF2-40B4-BE49-F238E27FC236}">
                <a16:creationId xmlns:a16="http://schemas.microsoft.com/office/drawing/2014/main" id="{56D6894C-FAB3-F501-8F8B-5626067793D7}"/>
              </a:ext>
            </a:extLst>
          </p:cNvPr>
          <p:cNvGraphicFramePr/>
          <p:nvPr>
            <p:extLst>
              <p:ext uri="{D42A27DB-BD31-4B8C-83A1-F6EECF244321}">
                <p14:modId xmlns:p14="http://schemas.microsoft.com/office/powerpoint/2010/main" val="2070714016"/>
              </p:ext>
            </p:extLst>
          </p:nvPr>
        </p:nvGraphicFramePr>
        <p:xfrm>
          <a:off x="342900" y="1045028"/>
          <a:ext cx="5105400" cy="568092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7348C30-45E0-9133-D402-AFD285367654}"/>
              </a:ext>
            </a:extLst>
          </p:cNvPr>
          <p:cNvSpPr txBox="1"/>
          <p:nvPr/>
        </p:nvSpPr>
        <p:spPr>
          <a:xfrm>
            <a:off x="414617" y="6478537"/>
            <a:ext cx="5524500" cy="379463"/>
          </a:xfrm>
          <a:prstGeom prst="rect">
            <a:avLst/>
          </a:prstGeom>
          <a:noFill/>
        </p:spPr>
        <p:txBody>
          <a:bodyPr wrap="square" rtlCol="0">
            <a:spAutoFit/>
          </a:bodyPr>
          <a:lstStyle/>
          <a:p>
            <a:r>
              <a:rPr lang="en-US" sz="933" dirty="0"/>
              <a:t>Agreement rated 8-10 on a 0-10 scale.</a:t>
            </a:r>
          </a:p>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a:t>
            </a:r>
            <a:endParaRPr lang="en-US" sz="933" dirty="0"/>
          </a:p>
        </p:txBody>
      </p:sp>
      <p:pic>
        <p:nvPicPr>
          <p:cNvPr id="7" name="Picture 6" descr="A stack of rocks in water&#10;&#10;Description automatically generated">
            <a:extLst>
              <a:ext uri="{FF2B5EF4-FFF2-40B4-BE49-F238E27FC236}">
                <a16:creationId xmlns:a16="http://schemas.microsoft.com/office/drawing/2014/main" id="{E6B3390E-6158-846D-F2DA-F07960BA0F4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977719" y="760478"/>
            <a:ext cx="6226981" cy="6097522"/>
          </a:xfrm>
          <a:prstGeom prst="rect">
            <a:avLst/>
          </a:prstGeom>
        </p:spPr>
      </p:pic>
      <p:sp>
        <p:nvSpPr>
          <p:cNvPr id="4" name="Slide Number Placeholder 3">
            <a:extLst>
              <a:ext uri="{FF2B5EF4-FFF2-40B4-BE49-F238E27FC236}">
                <a16:creationId xmlns:a16="http://schemas.microsoft.com/office/drawing/2014/main" id="{80777445-630C-1540-6DE6-C3EB7971B543}"/>
              </a:ext>
            </a:extLst>
          </p:cNvPr>
          <p:cNvSpPr>
            <a:spLocks noGrp="1"/>
          </p:cNvSpPr>
          <p:nvPr>
            <p:ph type="sldNum" sz="quarter" idx="4294967295"/>
          </p:nvPr>
        </p:nvSpPr>
        <p:spPr/>
        <p:txBody>
          <a:bodyPr/>
          <a:lstStyle/>
          <a:p>
            <a:fld id="{FA06F0F5-DF6A-4E0E-AC03-6B0D0B0A1300}" type="slidenum">
              <a:rPr lang="en-US" sz="900" smtClean="0"/>
              <a:pPr/>
              <a:t>16</a:t>
            </a:fld>
            <a:endParaRPr lang="en-US" sz="900" dirty="0"/>
          </a:p>
        </p:txBody>
      </p:sp>
      <p:sp>
        <p:nvSpPr>
          <p:cNvPr id="6" name="Slide Number Placeholder 1">
            <a:extLst>
              <a:ext uri="{FF2B5EF4-FFF2-40B4-BE49-F238E27FC236}">
                <a16:creationId xmlns:a16="http://schemas.microsoft.com/office/drawing/2014/main" id="{E098E415-6D79-4633-8FF1-2F050BFB2A65}"/>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16</a:t>
            </a:fld>
            <a:endParaRPr lang="en-US" sz="900" dirty="0"/>
          </a:p>
        </p:txBody>
      </p:sp>
    </p:spTree>
    <p:extLst>
      <p:ext uri="{BB962C8B-B14F-4D97-AF65-F5344CB8AC3E}">
        <p14:creationId xmlns:p14="http://schemas.microsoft.com/office/powerpoint/2010/main" val="256117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Desired Mental Health Benefits</a:t>
            </a:r>
          </a:p>
        </p:txBody>
      </p:sp>
      <p:sp>
        <p:nvSpPr>
          <p:cNvPr id="2" name="TextBox 1">
            <a:extLst>
              <a:ext uri="{FF2B5EF4-FFF2-40B4-BE49-F238E27FC236}">
                <a16:creationId xmlns:a16="http://schemas.microsoft.com/office/drawing/2014/main" id="{004F5D78-338C-5012-E125-B5306BA217C4}"/>
              </a:ext>
            </a:extLst>
          </p:cNvPr>
          <p:cNvSpPr txBox="1"/>
          <p:nvPr/>
        </p:nvSpPr>
        <p:spPr>
          <a:xfrm>
            <a:off x="414617" y="6478537"/>
            <a:ext cx="6102349" cy="379463"/>
          </a:xfrm>
          <a:prstGeom prst="rect">
            <a:avLst/>
          </a:prstGeom>
          <a:noFill/>
        </p:spPr>
        <p:txBody>
          <a:bodyPr wrap="square">
            <a:spAutoFit/>
          </a:bodyPr>
          <a:lstStyle/>
          <a:p>
            <a:pPr>
              <a:tabLst>
                <a:tab pos="304815" algn="l"/>
              </a:tabLst>
            </a:pP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Based on all employees.</a:t>
            </a:r>
          </a:p>
          <a:p>
            <a:pPr>
              <a:tabLst>
                <a:tab pos="304815" algn="l"/>
              </a:tabLst>
            </a:pP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a:t>
            </a:r>
          </a:p>
        </p:txBody>
      </p:sp>
      <p:graphicFrame>
        <p:nvGraphicFramePr>
          <p:cNvPr id="3" name="Chart 2">
            <a:extLst>
              <a:ext uri="{FF2B5EF4-FFF2-40B4-BE49-F238E27FC236}">
                <a16:creationId xmlns:a16="http://schemas.microsoft.com/office/drawing/2014/main" id="{BEE32D32-E371-AA78-002E-6F43DC68F965}"/>
              </a:ext>
            </a:extLst>
          </p:cNvPr>
          <p:cNvGraphicFramePr/>
          <p:nvPr/>
        </p:nvGraphicFramePr>
        <p:xfrm>
          <a:off x="254000" y="1104900"/>
          <a:ext cx="11430000" cy="52959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a:extLst>
              <a:ext uri="{FF2B5EF4-FFF2-40B4-BE49-F238E27FC236}">
                <a16:creationId xmlns:a16="http://schemas.microsoft.com/office/drawing/2014/main" id="{98482FF2-3690-9480-6A68-D4E3F04B3650}"/>
              </a:ext>
            </a:extLst>
          </p:cNvPr>
          <p:cNvSpPr>
            <a:spLocks noGrp="1"/>
          </p:cNvSpPr>
          <p:nvPr>
            <p:ph type="sldNum" sz="quarter" idx="4294967295"/>
          </p:nvPr>
        </p:nvSpPr>
        <p:spPr/>
        <p:txBody>
          <a:bodyPr/>
          <a:lstStyle/>
          <a:p>
            <a:fld id="{FA06F0F5-DF6A-4E0E-AC03-6B0D0B0A1300}" type="slidenum">
              <a:rPr lang="en-US" sz="900" smtClean="0"/>
              <a:pPr/>
              <a:t>17</a:t>
            </a:fld>
            <a:endParaRPr lang="en-US" sz="900" dirty="0"/>
          </a:p>
        </p:txBody>
      </p:sp>
      <p:sp>
        <p:nvSpPr>
          <p:cNvPr id="4" name="Slide Number Placeholder 1">
            <a:extLst>
              <a:ext uri="{FF2B5EF4-FFF2-40B4-BE49-F238E27FC236}">
                <a16:creationId xmlns:a16="http://schemas.microsoft.com/office/drawing/2014/main" id="{02CAA529-A54F-680B-E889-A3649FB2CBA3}"/>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17</a:t>
            </a:fld>
            <a:endParaRPr lang="en-US" sz="900" dirty="0"/>
          </a:p>
        </p:txBody>
      </p:sp>
    </p:spTree>
    <p:extLst>
      <p:ext uri="{BB962C8B-B14F-4D97-AF65-F5344CB8AC3E}">
        <p14:creationId xmlns:p14="http://schemas.microsoft.com/office/powerpoint/2010/main" val="357544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Slide Number Placeholder 1">
            <a:extLst>
              <a:ext uri="{FF2B5EF4-FFF2-40B4-BE49-F238E27FC236}">
                <a16:creationId xmlns:a16="http://schemas.microsoft.com/office/drawing/2014/main" id="{7665122F-78FA-ABE5-D12C-B440509742BA}"/>
              </a:ext>
            </a:extLst>
          </p:cNvPr>
          <p:cNvSpPr>
            <a:spLocks noGrp="1"/>
          </p:cNvSpPr>
          <p:nvPr>
            <p:ph type="sldNum" sz="quarter" idx="4294967295"/>
          </p:nvPr>
        </p:nvSpPr>
        <p:spPr>
          <a:xfrm>
            <a:off x="192741" y="6412994"/>
            <a:ext cx="443753" cy="365125"/>
          </a:xfrm>
        </p:spPr>
        <p:txBody>
          <a:bodyPr/>
          <a:lstStyle/>
          <a:p>
            <a:pPr>
              <a:spcAft>
                <a:spcPts val="600"/>
              </a:spcAft>
            </a:pPr>
            <a:fld id="{FA06F0F5-DF6A-4E0E-AC03-6B0D0B0A1300}" type="slidenum">
              <a:rPr lang="en-US" sz="900" smtClean="0"/>
              <a:pPr>
                <a:spcAft>
                  <a:spcPts val="600"/>
                </a:spcAft>
              </a:pPr>
              <a:t>18</a:t>
            </a:fld>
            <a:endParaRPr lang="en-US" sz="900"/>
          </a:p>
        </p:txBody>
      </p:sp>
      <p:pic>
        <p:nvPicPr>
          <p:cNvPr id="2050" name="Picture 2" descr="Picture">
            <a:extLst>
              <a:ext uri="{FF2B5EF4-FFF2-40B4-BE49-F238E27FC236}">
                <a16:creationId xmlns:a16="http://schemas.microsoft.com/office/drawing/2014/main" id="{E591E031-0DA7-9AAE-9706-1676CE7879E9}"/>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t="9957" b="38704"/>
          <a:stretch/>
        </p:blipFill>
        <p:spPr bwMode="auto">
          <a:xfrm>
            <a:off x="20" y="10"/>
            <a:ext cx="12191980" cy="4162415"/>
          </a:xfrm>
          <a:prstGeom prst="rect">
            <a:avLst/>
          </a:prstGeom>
          <a:solidFill>
            <a:srgbClr val="FFFFFF"/>
          </a:solidFill>
        </p:spPr>
      </p:pic>
      <p:sp>
        <p:nvSpPr>
          <p:cNvPr id="2" name="Title Placeholder 37">
            <a:extLst>
              <a:ext uri="{FF2B5EF4-FFF2-40B4-BE49-F238E27FC236}">
                <a16:creationId xmlns:a16="http://schemas.microsoft.com/office/drawing/2014/main" id="{ED846293-650A-7A73-D633-A789FD2B69FD}"/>
              </a:ext>
            </a:extLst>
          </p:cNvPr>
          <p:cNvSpPr txBox="1">
            <a:spLocks/>
          </p:cNvSpPr>
          <p:nvPr/>
        </p:nvSpPr>
        <p:spPr>
          <a:xfrm>
            <a:off x="5782" y="4391025"/>
            <a:ext cx="12024293" cy="1219199"/>
          </a:xfrm>
          <a:prstGeom prst="rect">
            <a:avLst/>
          </a:prstGeom>
          <a:noFill/>
        </p:spPr>
        <p:txBody>
          <a:bodyPr vert="horz" wrap="none" lIns="274320" tIns="0" rIns="182880" bIns="0" rtlCol="0" anchor="ctr" anchorCtr="0">
            <a:normAutofit/>
          </a:bodyPr>
          <a:lstStyle>
            <a:lvl1pPr algn="r" defTabSz="914400" rtl="0" eaLnBrk="1" latinLnBrk="0" hangingPunct="1">
              <a:lnSpc>
                <a:spcPct val="90000"/>
              </a:lnSpc>
              <a:spcBef>
                <a:spcPct val="0"/>
              </a:spcBef>
              <a:buNone/>
              <a:defRPr sz="3200" b="0" kern="1200" baseline="0">
                <a:solidFill>
                  <a:schemeClr val="bg1"/>
                </a:solidFill>
                <a:latin typeface="+mj-lt"/>
                <a:ea typeface="+mj-ea"/>
                <a:cs typeface="+mj-cs"/>
              </a:defRPr>
            </a:lvl1pPr>
          </a:lstStyle>
          <a:p>
            <a:pPr fontAlgn="base">
              <a:lnSpc>
                <a:spcPct val="100000"/>
              </a:lnSpc>
              <a:spcAft>
                <a:spcPts val="600"/>
              </a:spcAft>
            </a:pPr>
            <a:r>
              <a:rPr lang="en-US" b="0" baseline="0">
                <a:latin typeface="Arial"/>
                <a:ea typeface="+mj-ea"/>
                <a:cs typeface="Arial"/>
              </a:rPr>
              <a:t>Your LIMRA/LOMA Resources and Solutions</a:t>
            </a:r>
          </a:p>
        </p:txBody>
      </p:sp>
    </p:spTree>
    <p:extLst>
      <p:ext uri="{BB962C8B-B14F-4D97-AF65-F5344CB8AC3E}">
        <p14:creationId xmlns:p14="http://schemas.microsoft.com/office/powerpoint/2010/main" val="124749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3599124"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1165487"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3599125" y="2762250"/>
            <a:ext cx="2238375" cy="666750"/>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160725" y="2762250"/>
            <a:ext cx="2252662" cy="666750"/>
          </a:xfrm>
          <a:prstGeom prst="rect">
            <a:avLst/>
          </a:prstGeom>
          <a:solidFill>
            <a:srgbClr val="FAC809"/>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2" y="-48915"/>
            <a:ext cx="12191998" cy="890341"/>
          </a:xfrm>
        </p:spPr>
        <p:txBody>
          <a:bodyPr/>
          <a:lstStyle/>
          <a:p>
            <a:r>
              <a:rPr lang="en-US" dirty="0"/>
              <a:t>Empowering Our Members</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pPr/>
              <a:t>19</a:t>
            </a:fld>
            <a:endParaRPr lang="en-US" sz="900" dirty="0"/>
          </a:p>
        </p:txBody>
      </p:sp>
      <p:sp>
        <p:nvSpPr>
          <p:cNvPr id="31" name="Rectangle 30"/>
          <p:cNvSpPr/>
          <p:nvPr/>
        </p:nvSpPr>
        <p:spPr>
          <a:xfrm>
            <a:off x="1179775" y="2879057"/>
            <a:ext cx="2209800" cy="461665"/>
          </a:xfrm>
          <a:prstGeom prst="rect">
            <a:avLst/>
          </a:prstGeom>
        </p:spPr>
        <p:txBody>
          <a:bodyPr wrap="square" anchor="ctr">
            <a:spAutoFit/>
          </a:bodyPr>
          <a:lstStyle/>
          <a:p>
            <a:pPr algn="ctr"/>
            <a:r>
              <a:rPr lang="en-US" sz="2400" b="1" dirty="0">
                <a:solidFill>
                  <a:srgbClr val="231F20"/>
                </a:solidFill>
                <a:latin typeface="+mj-lt"/>
              </a:rPr>
              <a:t>Insights </a:t>
            </a:r>
          </a:p>
        </p:txBody>
      </p:sp>
      <p:sp>
        <p:nvSpPr>
          <p:cNvPr id="36" name="Rectangle 35"/>
          <p:cNvSpPr/>
          <p:nvPr/>
        </p:nvSpPr>
        <p:spPr>
          <a:xfrm>
            <a:off x="3599125" y="2865208"/>
            <a:ext cx="2257425" cy="461665"/>
          </a:xfrm>
          <a:prstGeom prst="rect">
            <a:avLst/>
          </a:prstGeom>
        </p:spPr>
        <p:txBody>
          <a:bodyPr wrap="square" anchor="ctr">
            <a:spAutoFit/>
          </a:bodyPr>
          <a:lstStyle/>
          <a:p>
            <a:pPr algn="ctr"/>
            <a:r>
              <a:rPr lang="en-US" sz="2400" b="1" dirty="0">
                <a:latin typeface="+mj-lt"/>
              </a:rPr>
              <a:t>Connections</a:t>
            </a:r>
            <a:r>
              <a:rPr lang="en-US" sz="2400" b="1" dirty="0">
                <a:solidFill>
                  <a:schemeClr val="bg1"/>
                </a:solidFill>
                <a:latin typeface="+mj-lt"/>
              </a:rPr>
              <a:t> </a:t>
            </a:r>
          </a:p>
        </p:txBody>
      </p:sp>
      <p:sp>
        <p:nvSpPr>
          <p:cNvPr id="9" name="Rectangle 8"/>
          <p:cNvSpPr/>
          <p:nvPr/>
        </p:nvSpPr>
        <p:spPr>
          <a:xfrm>
            <a:off x="1273629" y="1535973"/>
            <a:ext cx="9644742"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04040"/>
                </a:solidFill>
              </a:rPr>
              <a:t>Advancing the financial services industry</a:t>
            </a:r>
          </a:p>
          <a:p>
            <a:pPr algn="ctr"/>
            <a:r>
              <a:rPr lang="en-US" sz="3200" dirty="0">
                <a:solidFill>
                  <a:srgbClr val="404040"/>
                </a:solidFill>
              </a:rPr>
              <a:t>by empowering our members with</a:t>
            </a:r>
          </a:p>
        </p:txBody>
      </p:sp>
      <p:sp>
        <p:nvSpPr>
          <p:cNvPr id="6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19</a:t>
            </a:fld>
            <a:endParaRPr lang="en-US" sz="900" dirty="0"/>
          </a:p>
        </p:txBody>
      </p:sp>
      <p:grpSp>
        <p:nvGrpSpPr>
          <p:cNvPr id="2" name="Group 1"/>
          <p:cNvGrpSpPr/>
          <p:nvPr/>
        </p:nvGrpSpPr>
        <p:grpSpPr>
          <a:xfrm>
            <a:off x="6051813" y="2762250"/>
            <a:ext cx="2238375" cy="2724150"/>
            <a:chOff x="10698647" y="862215"/>
            <a:chExt cx="2238375" cy="2724150"/>
          </a:xfrm>
        </p:grpSpPr>
        <p:sp>
          <p:nvSpPr>
            <p:cNvPr id="65" name="Rectangle 64"/>
            <p:cNvSpPr/>
            <p:nvPr/>
          </p:nvSpPr>
          <p:spPr>
            <a:xfrm>
              <a:off x="10698647" y="1071765"/>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0703876" y="862215"/>
              <a:ext cx="2232932"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717698" y="965173"/>
              <a:ext cx="2200275" cy="461665"/>
            </a:xfrm>
            <a:prstGeom prst="rect">
              <a:avLst/>
            </a:prstGeom>
          </p:spPr>
          <p:txBody>
            <a:bodyPr wrap="square" anchor="ctr">
              <a:spAutoFit/>
            </a:bodyPr>
            <a:lstStyle/>
            <a:p>
              <a:pPr algn="ctr"/>
              <a:r>
                <a:rPr lang="en-US" sz="2400" b="1" dirty="0">
                  <a:solidFill>
                    <a:srgbClr val="231F20"/>
                  </a:solidFill>
                  <a:latin typeface="+mj-lt"/>
                </a:rPr>
                <a:t>Knowledge</a:t>
              </a:r>
            </a:p>
          </p:txBody>
        </p:sp>
        <p:pic>
          <p:nvPicPr>
            <p:cNvPr id="23" name="Picture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5532" y="1897855"/>
              <a:ext cx="1448115" cy="1124932"/>
            </a:xfrm>
            <a:prstGeom prst="rect">
              <a:avLst/>
            </a:prstGeom>
          </p:spPr>
        </p:pic>
      </p:grpSp>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72444" y="3678975"/>
            <a:ext cx="1288806" cy="1400270"/>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925" y="3678425"/>
            <a:ext cx="1276350" cy="1329257"/>
          </a:xfrm>
          <a:prstGeom prst="rect">
            <a:avLst/>
          </a:prstGeom>
        </p:spPr>
      </p:pic>
      <p:grpSp>
        <p:nvGrpSpPr>
          <p:cNvPr id="3" name="Group 2"/>
          <p:cNvGrpSpPr/>
          <p:nvPr/>
        </p:nvGrpSpPr>
        <p:grpSpPr>
          <a:xfrm>
            <a:off x="8492822" y="2762250"/>
            <a:ext cx="2243137" cy="2724150"/>
            <a:chOff x="8667750" y="2762250"/>
            <a:chExt cx="2243137" cy="2724150"/>
          </a:xfrm>
        </p:grpSpPr>
        <p:sp>
          <p:nvSpPr>
            <p:cNvPr id="67" name="Rectangle 66"/>
            <p:cNvSpPr/>
            <p:nvPr/>
          </p:nvSpPr>
          <p:spPr>
            <a:xfrm>
              <a:off x="8672512"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8667750" y="2762250"/>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677275" y="2835584"/>
              <a:ext cx="2228850" cy="498598"/>
            </a:xfrm>
            <a:prstGeom prst="rect">
              <a:avLst/>
            </a:prstGeom>
          </p:spPr>
          <p:txBody>
            <a:bodyPr wrap="square" anchor="ctr">
              <a:spAutoFit/>
            </a:bodyPr>
            <a:lstStyle/>
            <a:p>
              <a:pPr algn="ctr">
                <a:lnSpc>
                  <a:spcPct val="110000"/>
                </a:lnSpc>
                <a:spcBef>
                  <a:spcPts val="75"/>
                </a:spcBef>
                <a:buSzPct val="100000"/>
              </a:pPr>
              <a:r>
                <a:rPr lang="en-US" sz="2400" b="1" dirty="0">
                  <a:solidFill>
                    <a:srgbClr val="231F20"/>
                  </a:solidFill>
                  <a:latin typeface="+mj-lt"/>
                </a:rPr>
                <a:t>Solutions</a:t>
              </a:r>
            </a:p>
          </p:txBody>
        </p:sp>
        <p:pic>
          <p:nvPicPr>
            <p:cNvPr id="35" name="Picture 3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5896" y="3709971"/>
              <a:ext cx="1252554" cy="1252554"/>
            </a:xfrm>
            <a:prstGeom prst="rect">
              <a:avLst/>
            </a:prstGeom>
          </p:spPr>
        </p:pic>
      </p:grpSp>
    </p:spTree>
    <p:extLst>
      <p:ext uri="{BB962C8B-B14F-4D97-AF65-F5344CB8AC3E}">
        <p14:creationId xmlns:p14="http://schemas.microsoft.com/office/powerpoint/2010/main" val="174594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82" y="-30864"/>
            <a:ext cx="12191998" cy="890341"/>
          </a:xfrm>
        </p:spPr>
        <p:txBody>
          <a:bodyPr wrap="none" anchor="ctr">
            <a:normAutofit/>
          </a:bodyPr>
          <a:lstStyle/>
          <a:p>
            <a:r>
              <a:rPr lang="en-US" dirty="0"/>
              <a:t>Introductions and About Us</a:t>
            </a:r>
          </a:p>
        </p:txBody>
      </p:sp>
      <p:pic>
        <p:nvPicPr>
          <p:cNvPr id="6" name="Picture 5" descr="A blue and white rectangular sign with white text&#10;&#10;Description automatically generated">
            <a:extLst>
              <a:ext uri="{FF2B5EF4-FFF2-40B4-BE49-F238E27FC236}">
                <a16:creationId xmlns:a16="http://schemas.microsoft.com/office/drawing/2014/main" id="{968E29B7-77A0-10B2-1BF7-1820F5D6EEF0}"/>
              </a:ext>
            </a:extLst>
          </p:cNvPr>
          <p:cNvPicPr>
            <a:picLocks noChangeAspect="1"/>
          </p:cNvPicPr>
          <p:nvPr/>
        </p:nvPicPr>
        <p:blipFill>
          <a:blip r:embed="rId3"/>
          <a:stretch>
            <a:fillRect/>
          </a:stretch>
        </p:blipFill>
        <p:spPr>
          <a:xfrm>
            <a:off x="1789471" y="1091468"/>
            <a:ext cx="9029700" cy="4311681"/>
          </a:xfrm>
          <a:prstGeom prst="rect">
            <a:avLst/>
          </a:prstGeom>
          <a:noFill/>
        </p:spPr>
      </p:pic>
      <p:sp>
        <p:nvSpPr>
          <p:cNvPr id="11" name="Slide Number Placeholder 1">
            <a:extLst>
              <a:ext uri="{FF2B5EF4-FFF2-40B4-BE49-F238E27FC236}">
                <a16:creationId xmlns:a16="http://schemas.microsoft.com/office/drawing/2014/main" id="{4C7EE878-3747-FE93-33F1-077DD2D9FC28}"/>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2</a:t>
            </a:fld>
            <a:endParaRPr lang="en-US" sz="900" dirty="0"/>
          </a:p>
        </p:txBody>
      </p:sp>
    </p:spTree>
    <p:extLst>
      <p:ext uri="{BB962C8B-B14F-4D97-AF65-F5344CB8AC3E}">
        <p14:creationId xmlns:p14="http://schemas.microsoft.com/office/powerpoint/2010/main" val="3337319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4"/>
          <p:cNvSpPr>
            <a:spLocks noGrp="1"/>
          </p:cNvSpPr>
          <p:nvPr>
            <p:ph type="title"/>
          </p:nvPr>
        </p:nvSpPr>
        <p:spPr>
          <a:xfrm>
            <a:off x="32686" y="-72127"/>
            <a:ext cx="12191998" cy="890341"/>
          </a:xfrm>
        </p:spPr>
        <p:txBody>
          <a:bodyPr/>
          <a:lstStyle/>
          <a:p>
            <a:r>
              <a:rPr lang="en-US" dirty="0"/>
              <a:t>Industry-Leading Solutions</a:t>
            </a:r>
          </a:p>
        </p:txBody>
      </p:sp>
      <p:sp>
        <p:nvSpPr>
          <p:cNvPr id="27"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20</a:t>
            </a:fld>
            <a:endParaRPr lang="en-US" sz="900" dirty="0"/>
          </a:p>
        </p:txBody>
      </p:sp>
      <p:grpSp>
        <p:nvGrpSpPr>
          <p:cNvPr id="32" name="Group 31"/>
          <p:cNvGrpSpPr/>
          <p:nvPr/>
        </p:nvGrpSpPr>
        <p:grpSpPr>
          <a:xfrm>
            <a:off x="11209045" y="9361"/>
            <a:ext cx="970425" cy="762163"/>
            <a:chOff x="9700280" y="2762251"/>
            <a:chExt cx="970425" cy="757400"/>
          </a:xfrm>
        </p:grpSpPr>
        <p:grpSp>
          <p:nvGrpSpPr>
            <p:cNvPr id="33" name="Group 32"/>
            <p:cNvGrpSpPr/>
            <p:nvPr/>
          </p:nvGrpSpPr>
          <p:grpSpPr>
            <a:xfrm>
              <a:off x="9700280" y="2762251"/>
              <a:ext cx="970425" cy="757400"/>
              <a:chOff x="8672512" y="2762250"/>
              <a:chExt cx="2244629" cy="2776079"/>
            </a:xfrm>
          </p:grpSpPr>
          <p:sp>
            <p:nvSpPr>
              <p:cNvPr id="50" name="Rectangle 49"/>
              <p:cNvSpPr/>
              <p:nvPr/>
            </p:nvSpPr>
            <p:spPr>
              <a:xfrm>
                <a:off x="8672512" y="2971797"/>
                <a:ext cx="2238375" cy="2566532"/>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1" name="Rectangle 50"/>
              <p:cNvSpPr/>
              <p:nvPr/>
            </p:nvSpPr>
            <p:spPr>
              <a:xfrm>
                <a:off x="8678767" y="2762250"/>
                <a:ext cx="2238374"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 name="Rectangle 51"/>
              <p:cNvSpPr/>
              <p:nvPr/>
            </p:nvSpPr>
            <p:spPr>
              <a:xfrm>
                <a:off x="8677275" y="2954078"/>
                <a:ext cx="2228850" cy="261610"/>
              </a:xfrm>
              <a:prstGeom prst="rect">
                <a:avLst/>
              </a:prstGeom>
            </p:spPr>
            <p:txBody>
              <a:bodyPr wrap="square" anchor="ctr">
                <a:spAutoFit/>
              </a:bodyPr>
              <a:lstStyle/>
              <a:p>
                <a:pPr algn="ctr">
                  <a:lnSpc>
                    <a:spcPct val="110000"/>
                  </a:lnSpc>
                  <a:spcBef>
                    <a:spcPts val="75"/>
                  </a:spcBef>
                  <a:buSzPct val="100000"/>
                </a:pPr>
                <a:r>
                  <a:rPr lang="en-US" sz="1000" b="1" dirty="0">
                    <a:solidFill>
                      <a:srgbClr val="231F20"/>
                    </a:solidFill>
                    <a:latin typeface="+mj-lt"/>
                  </a:rPr>
                  <a:t>Solutions</a:t>
                </a:r>
              </a:p>
            </p:txBody>
          </p:sp>
        </p:grpSp>
        <p:pic>
          <p:nvPicPr>
            <p:cNvPr id="49" name="Picture 48"/>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952696" y="2983125"/>
              <a:ext cx="456704" cy="456704"/>
            </a:xfrm>
            <a:prstGeom prst="rect">
              <a:avLst/>
            </a:prstGeom>
          </p:spPr>
        </p:pic>
      </p:grpSp>
      <p:pic>
        <p:nvPicPr>
          <p:cNvPr id="4" name="Picture 3">
            <a:extLst>
              <a:ext uri="{FF2B5EF4-FFF2-40B4-BE49-F238E27FC236}">
                <a16:creationId xmlns:a16="http://schemas.microsoft.com/office/drawing/2014/main" id="{3A21E03C-92FC-766D-1078-C15B94B32C7A}"/>
              </a:ext>
            </a:extLst>
          </p:cNvPr>
          <p:cNvPicPr>
            <a:picLocks noChangeAspect="1"/>
          </p:cNvPicPr>
          <p:nvPr/>
        </p:nvPicPr>
        <p:blipFill>
          <a:blip r:embed="rId5"/>
          <a:stretch>
            <a:fillRect/>
          </a:stretch>
        </p:blipFill>
        <p:spPr>
          <a:xfrm>
            <a:off x="2586037" y="1004887"/>
            <a:ext cx="7019925" cy="4848225"/>
          </a:xfrm>
          <a:prstGeom prst="rect">
            <a:avLst/>
          </a:prstGeom>
        </p:spPr>
      </p:pic>
    </p:spTree>
    <p:extLst>
      <p:ext uri="{BB962C8B-B14F-4D97-AF65-F5344CB8AC3E}">
        <p14:creationId xmlns:p14="http://schemas.microsoft.com/office/powerpoint/2010/main" val="236585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9">
            <a:extLst>
              <a:ext uri="{FF2B5EF4-FFF2-40B4-BE49-F238E27FC236}">
                <a16:creationId xmlns:a16="http://schemas.microsoft.com/office/drawing/2014/main" id="{9AE42001-80A7-35E1-9817-23FA50F7F365}"/>
              </a:ext>
            </a:extLst>
          </p:cNvPr>
          <p:cNvSpPr>
            <a:spLocks noGrp="1"/>
          </p:cNvSpPr>
          <p:nvPr>
            <p:ph type="title"/>
          </p:nvPr>
        </p:nvSpPr>
        <p:spPr/>
        <p:txBody>
          <a:bodyPr>
            <a:normAutofit/>
          </a:bodyPr>
          <a:lstStyle/>
          <a:p>
            <a:r>
              <a:rPr lang="en-US" sz="2800" dirty="0">
                <a:latin typeface="Arial" panose="020B0604020202020204" pitchFamily="34" charset="0"/>
                <a:cs typeface="Arial" panose="020B0604020202020204" pitchFamily="34" charset="0"/>
              </a:rPr>
              <a:t>LOMA Professional Development Solutions</a:t>
            </a:r>
          </a:p>
        </p:txBody>
      </p:sp>
      <p:sp>
        <p:nvSpPr>
          <p:cNvPr id="12" name="TextBox 11">
            <a:extLst>
              <a:ext uri="{FF2B5EF4-FFF2-40B4-BE49-F238E27FC236}">
                <a16:creationId xmlns:a16="http://schemas.microsoft.com/office/drawing/2014/main" id="{1D6F09B9-1E6E-C219-0FAC-EC5889622A08}"/>
              </a:ext>
            </a:extLst>
          </p:cNvPr>
          <p:cNvSpPr txBox="1"/>
          <p:nvPr/>
        </p:nvSpPr>
        <p:spPr>
          <a:xfrm>
            <a:off x="905256" y="4571998"/>
            <a:ext cx="3141929" cy="1371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Accelerate Impact Suite</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hlinkClick r:id="rId3"/>
              </a:rPr>
              <a:t>Certificate Programs</a:t>
            </a:r>
            <a:endPar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hlinkClick r:id="rId4"/>
              </a:rPr>
              <a:t>Facilitated Learning</a:t>
            </a:r>
            <a:endPar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hlinkClick r:id="rId5"/>
              </a:rPr>
              <a:t>Industry Advantage</a:t>
            </a:r>
            <a:endParaRPr kumimoji="0" lang="en-US" sz="1400" b="0" i="1"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C65B9C73-4C0C-5B23-FBA5-DDB17097029E}"/>
              </a:ext>
            </a:extLst>
          </p:cNvPr>
          <p:cNvSpPr txBox="1"/>
          <p:nvPr/>
        </p:nvSpPr>
        <p:spPr>
          <a:xfrm>
            <a:off x="4525035" y="4571998"/>
            <a:ext cx="3141929" cy="1371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Talent Mobility Suite</a:t>
            </a:r>
            <a:endPar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hlinkClick r:id="rId6"/>
              </a:rPr>
              <a:t>Designation Programs</a:t>
            </a:r>
            <a:endPar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hlinkClick r:id="rId5"/>
              </a:rPr>
              <a:t>Industry Advantage</a:t>
            </a:r>
            <a:endParaRPr kumimoji="0" lang="en-US" sz="1400" b="0" i="1"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1F90CC7F-7D7F-0527-6FB0-EB2FB1929400}"/>
              </a:ext>
            </a:extLst>
          </p:cNvPr>
          <p:cNvSpPr txBox="1"/>
          <p:nvPr/>
        </p:nvSpPr>
        <p:spPr>
          <a:xfrm>
            <a:off x="7871791" y="4297678"/>
            <a:ext cx="4006605" cy="16459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ts val="840"/>
              </a:spcAft>
              <a:buClrTx/>
              <a:buSzTx/>
              <a:buFontTx/>
              <a:buNone/>
              <a:tabLst/>
              <a:defRPr/>
            </a:pPr>
            <a:endPar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hlinkClick r:id="" action="ppaction://noaction"/>
            </a:endParaRPr>
          </a:p>
          <a:p>
            <a:pPr marL="0" marR="0" lvl="0" indent="0" algn="ctr" defTabSz="889000" rtl="0" eaLnBrk="1" fontAlgn="auto" latinLnBrk="0" hangingPunct="1">
              <a:lnSpc>
                <a:spcPct val="90000"/>
              </a:lnSpc>
              <a:spcBef>
                <a:spcPct val="0"/>
              </a:spcBef>
              <a:spcAft>
                <a:spcPts val="84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hlinkClick r:id="rId7"/>
              </a:rPr>
              <a:t>Strategic Leadership Experience</a:t>
            </a:r>
            <a:endPar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endParaRPr>
          </a:p>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in partnership with</a:t>
            </a:r>
          </a:p>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rPr>
              <a:t>Wharton Executive Education</a:t>
            </a:r>
          </a:p>
          <a:p>
            <a:pPr marL="0" marR="0" lvl="0" indent="0" algn="ctr" defTabSz="889000" rtl="0" eaLnBrk="1" fontAlgn="auto" latinLnBrk="0" hangingPunct="1">
              <a:lnSpc>
                <a:spcPct val="90000"/>
              </a:lnSpc>
              <a:spcBef>
                <a:spcPct val="0"/>
              </a:spcBef>
              <a:spcAft>
                <a:spcPts val="0"/>
              </a:spcAft>
              <a:buClrTx/>
              <a:buSzTx/>
              <a:buFontTx/>
              <a:buNone/>
              <a:tabLst/>
              <a:defRPr/>
            </a:pPr>
            <a:endParaRPr kumimoji="0" lang="en-US" sz="1200" b="0" i="1"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endParaRPr>
          </a:p>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hlinkClick r:id="rId8"/>
              </a:rPr>
              <a:t>Finance for Insurance Leaders</a:t>
            </a:r>
            <a:endPar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endParaRPr>
          </a:p>
          <a:p>
            <a:pPr marL="0" marR="0" lvl="0" indent="0" algn="ctr" defTabSz="889000" rtl="0" eaLnBrk="1" fontAlgn="auto" latinLnBrk="0" hangingPunct="1">
              <a:lnSpc>
                <a:spcPct val="90000"/>
              </a:lnSpc>
              <a:spcBef>
                <a:spcPct val="0"/>
              </a:spcBef>
              <a:spcAft>
                <a:spcPts val="0"/>
              </a:spcAft>
              <a:buClrTx/>
              <a:buSzTx/>
              <a:buFontTx/>
              <a:buNone/>
              <a:tabLst/>
              <a:defRPr/>
            </a:pPr>
            <a:endParaRPr kumimoji="0" lang="en-US" sz="1200" b="0" i="1"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A4A20DF3-3689-D107-69BC-FD5498E3D66E}"/>
              </a:ext>
            </a:extLst>
          </p:cNvPr>
          <p:cNvSpPr txBox="1"/>
          <p:nvPr/>
        </p:nvSpPr>
        <p:spPr>
          <a:xfrm>
            <a:off x="1174998" y="1016359"/>
            <a:ext cx="2872188" cy="914400"/>
          </a:xfrm>
          <a:prstGeom prst="rect">
            <a:avLst/>
          </a:prstGeom>
          <a:solidFill>
            <a:srgbClr val="F9C606"/>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6304" numCol="1" spcCol="1270" anchor="ctr" anchorCtr="0">
            <a:noAutofit/>
          </a:bodyPr>
          <a:lstStyle/>
          <a:p>
            <a:pPr marL="0" marR="0" lvl="0" indent="0" algn="ctr" defTabSz="8890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Onboard Effectively</a:t>
            </a:r>
          </a:p>
        </p:txBody>
      </p:sp>
      <p:sp>
        <p:nvSpPr>
          <p:cNvPr id="9" name="TextBox 8">
            <a:extLst>
              <a:ext uri="{FF2B5EF4-FFF2-40B4-BE49-F238E27FC236}">
                <a16:creationId xmlns:a16="http://schemas.microsoft.com/office/drawing/2014/main" id="{4F436538-A741-16C0-8216-87F0DB3E704C}"/>
              </a:ext>
            </a:extLst>
          </p:cNvPr>
          <p:cNvSpPr txBox="1"/>
          <p:nvPr/>
        </p:nvSpPr>
        <p:spPr>
          <a:xfrm>
            <a:off x="7871791" y="1026939"/>
            <a:ext cx="3564835" cy="914399"/>
          </a:xfrm>
          <a:prstGeom prst="rect">
            <a:avLst/>
          </a:prstGeom>
          <a:solidFill>
            <a:srgbClr val="F9C606"/>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6304" numCol="1" spcCol="1270" anchor="ctr" anchorCtr="0">
            <a:noAutofit/>
          </a:bodyPr>
          <a:lstStyle/>
          <a:p>
            <a:pPr marL="0" marR="0" lvl="0" indent="0" algn="ctr" defTabSz="8890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Succession Planning/Leadership Development</a:t>
            </a:r>
          </a:p>
        </p:txBody>
      </p:sp>
      <p:pic>
        <p:nvPicPr>
          <p:cNvPr id="10" name="Picture 9">
            <a:extLst>
              <a:ext uri="{FF2B5EF4-FFF2-40B4-BE49-F238E27FC236}">
                <a16:creationId xmlns:a16="http://schemas.microsoft.com/office/drawing/2014/main" id="{44CB939E-2494-AC20-E979-6095CDBC8492}"/>
              </a:ext>
            </a:extLst>
          </p:cNvPr>
          <p:cNvPicPr>
            <a:picLocks noChangeAspect="1"/>
          </p:cNvPicPr>
          <p:nvPr/>
        </p:nvPicPr>
        <p:blipFill>
          <a:blip r:embed="rId9"/>
          <a:stretch>
            <a:fillRect/>
          </a:stretch>
        </p:blipFill>
        <p:spPr>
          <a:xfrm>
            <a:off x="1457322" y="2139696"/>
            <a:ext cx="2365846" cy="2432302"/>
          </a:xfrm>
          <a:prstGeom prst="rect">
            <a:avLst/>
          </a:prstGeom>
        </p:spPr>
      </p:pic>
      <p:pic>
        <p:nvPicPr>
          <p:cNvPr id="13" name="Picture 12">
            <a:extLst>
              <a:ext uri="{FF2B5EF4-FFF2-40B4-BE49-F238E27FC236}">
                <a16:creationId xmlns:a16="http://schemas.microsoft.com/office/drawing/2014/main" id="{696B636F-7FD8-4501-055C-3DDDB1C41AEF}"/>
              </a:ext>
            </a:extLst>
          </p:cNvPr>
          <p:cNvPicPr>
            <a:picLocks noChangeAspect="1"/>
          </p:cNvPicPr>
          <p:nvPr/>
        </p:nvPicPr>
        <p:blipFill>
          <a:blip r:embed="rId10"/>
          <a:stretch>
            <a:fillRect/>
          </a:stretch>
        </p:blipFill>
        <p:spPr>
          <a:xfrm>
            <a:off x="4808994" y="2066483"/>
            <a:ext cx="2576961" cy="2537517"/>
          </a:xfrm>
          <a:prstGeom prst="rect">
            <a:avLst/>
          </a:prstGeom>
        </p:spPr>
      </p:pic>
      <p:pic>
        <p:nvPicPr>
          <p:cNvPr id="17" name="Picture 16">
            <a:extLst>
              <a:ext uri="{FF2B5EF4-FFF2-40B4-BE49-F238E27FC236}">
                <a16:creationId xmlns:a16="http://schemas.microsoft.com/office/drawing/2014/main" id="{F1D54A88-00D1-270D-97D0-31DE530544BA}"/>
              </a:ext>
            </a:extLst>
          </p:cNvPr>
          <p:cNvPicPr>
            <a:picLocks noChangeAspect="1"/>
          </p:cNvPicPr>
          <p:nvPr/>
        </p:nvPicPr>
        <p:blipFill>
          <a:blip r:embed="rId11"/>
          <a:stretch>
            <a:fillRect/>
          </a:stretch>
        </p:blipFill>
        <p:spPr>
          <a:xfrm>
            <a:off x="8505593" y="2139694"/>
            <a:ext cx="2450457" cy="2411145"/>
          </a:xfrm>
          <a:prstGeom prst="rect">
            <a:avLst/>
          </a:prstGeom>
        </p:spPr>
      </p:pic>
      <p:sp>
        <p:nvSpPr>
          <p:cNvPr id="2" name="TextBox 1">
            <a:extLst>
              <a:ext uri="{FF2B5EF4-FFF2-40B4-BE49-F238E27FC236}">
                <a16:creationId xmlns:a16="http://schemas.microsoft.com/office/drawing/2014/main" id="{7DD9E44A-D563-C108-1417-6BDBA46A64B6}"/>
              </a:ext>
            </a:extLst>
          </p:cNvPr>
          <p:cNvSpPr txBox="1"/>
          <p:nvPr/>
        </p:nvSpPr>
        <p:spPr>
          <a:xfrm>
            <a:off x="4523394" y="1026939"/>
            <a:ext cx="3029312" cy="959537"/>
          </a:xfrm>
          <a:prstGeom prst="rect">
            <a:avLst/>
          </a:prstGeom>
          <a:solidFill>
            <a:srgbClr val="F9C606"/>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6304" numCol="1" spcCol="1270" anchor="ctr" anchorCtr="0">
            <a:noAutofit/>
          </a:bodyPr>
          <a:lstStyle/>
          <a:p>
            <a:pPr marL="0" marR="0" lvl="0" indent="0" algn="ctr" defTabSz="8890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Develop and Retain</a:t>
            </a:r>
          </a:p>
        </p:txBody>
      </p:sp>
      <p:sp>
        <p:nvSpPr>
          <p:cNvPr id="3" name="Slide Number Placeholder 2">
            <a:extLst>
              <a:ext uri="{FF2B5EF4-FFF2-40B4-BE49-F238E27FC236}">
                <a16:creationId xmlns:a16="http://schemas.microsoft.com/office/drawing/2014/main" id="{F5608EC1-39BE-4EB9-34CE-DD25D77EF2C6}"/>
              </a:ext>
            </a:extLst>
          </p:cNvPr>
          <p:cNvSpPr>
            <a:spLocks noGrp="1"/>
          </p:cNvSpPr>
          <p:nvPr>
            <p:ph type="sldNum" sz="quarter" idx="4294967295"/>
          </p:nvPr>
        </p:nvSpPr>
        <p:spPr/>
        <p:txBody>
          <a:bodyPr/>
          <a:lstStyle/>
          <a:p>
            <a:fld id="{FA06F0F5-DF6A-4E0E-AC03-6B0D0B0A1300}" type="slidenum">
              <a:rPr lang="en-US" sz="900" smtClean="0"/>
              <a:pPr/>
              <a:t>21</a:t>
            </a:fld>
            <a:endParaRPr lang="en-US" sz="900" dirty="0"/>
          </a:p>
        </p:txBody>
      </p:sp>
      <p:sp>
        <p:nvSpPr>
          <p:cNvPr id="4" name="Slide Number Placeholder 1">
            <a:extLst>
              <a:ext uri="{FF2B5EF4-FFF2-40B4-BE49-F238E27FC236}">
                <a16:creationId xmlns:a16="http://schemas.microsoft.com/office/drawing/2014/main" id="{12A69AAD-764E-58E1-8CD9-09A695C161B0}"/>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21</a:t>
            </a:fld>
            <a:endParaRPr lang="en-US" sz="900" dirty="0"/>
          </a:p>
        </p:txBody>
      </p:sp>
    </p:spTree>
    <p:extLst>
      <p:ext uri="{BB962C8B-B14F-4D97-AF65-F5344CB8AC3E}">
        <p14:creationId xmlns:p14="http://schemas.microsoft.com/office/powerpoint/2010/main" val="9303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a:extLst>
              <a:ext uri="{FF2B5EF4-FFF2-40B4-BE49-F238E27FC236}">
                <a16:creationId xmlns:a16="http://schemas.microsoft.com/office/drawing/2014/main" id="{4C173ACC-C150-05C8-A848-03FE021E15F6}"/>
              </a:ext>
            </a:extLst>
          </p:cNvPr>
          <p:cNvSpPr>
            <a:spLocks noGrp="1"/>
          </p:cNvSpPr>
          <p:nvPr>
            <p:ph type="sldNum" sz="quarter" idx="4294967295"/>
          </p:nvPr>
        </p:nvSpPr>
        <p:spPr>
          <a:xfrm>
            <a:off x="192741" y="6412994"/>
            <a:ext cx="443753" cy="365125"/>
          </a:xfrm>
        </p:spPr>
        <p:txBody>
          <a:bodyPr/>
          <a:lstStyle/>
          <a:p>
            <a:pPr>
              <a:spcAft>
                <a:spcPts val="600"/>
              </a:spcAft>
            </a:pPr>
            <a:fld id="{FA06F0F5-DF6A-4E0E-AC03-6B0D0B0A1300}" type="slidenum">
              <a:rPr lang="en-US" sz="900" smtClean="0"/>
              <a:pPr>
                <a:spcAft>
                  <a:spcPts val="600"/>
                </a:spcAft>
              </a:pPr>
              <a:t>22</a:t>
            </a:fld>
            <a:endParaRPr lang="en-US" sz="900"/>
          </a:p>
        </p:txBody>
      </p:sp>
      <p:pic>
        <p:nvPicPr>
          <p:cNvPr id="3074" name="Picture 2" descr="Picture">
            <a:extLst>
              <a:ext uri="{FF2B5EF4-FFF2-40B4-BE49-F238E27FC236}">
                <a16:creationId xmlns:a16="http://schemas.microsoft.com/office/drawing/2014/main" id="{91754386-051A-DE93-6443-DD046B41EAAA}"/>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t="24522" b="24139"/>
          <a:stretch/>
        </p:blipFill>
        <p:spPr bwMode="auto">
          <a:xfrm>
            <a:off x="20" y="10"/>
            <a:ext cx="12191980" cy="4162415"/>
          </a:xfrm>
          <a:prstGeom prst="rect">
            <a:avLst/>
          </a:prstGeom>
          <a:solidFill>
            <a:srgbClr val="FFFFFF"/>
          </a:solidFill>
        </p:spPr>
      </p:pic>
      <p:sp>
        <p:nvSpPr>
          <p:cNvPr id="2" name="Title Placeholder 37">
            <a:extLst>
              <a:ext uri="{FF2B5EF4-FFF2-40B4-BE49-F238E27FC236}">
                <a16:creationId xmlns:a16="http://schemas.microsoft.com/office/drawing/2014/main" id="{ED846293-650A-7A73-D633-A789FD2B69FD}"/>
              </a:ext>
            </a:extLst>
          </p:cNvPr>
          <p:cNvSpPr txBox="1">
            <a:spLocks/>
          </p:cNvSpPr>
          <p:nvPr/>
        </p:nvSpPr>
        <p:spPr>
          <a:xfrm>
            <a:off x="5782" y="4391025"/>
            <a:ext cx="12024293" cy="1219199"/>
          </a:xfrm>
          <a:prstGeom prst="rect">
            <a:avLst/>
          </a:prstGeom>
          <a:noFill/>
        </p:spPr>
        <p:txBody>
          <a:bodyPr vert="horz" wrap="none" lIns="274320" tIns="0" rIns="182880" bIns="0" rtlCol="0" anchor="ctr" anchorCtr="0">
            <a:normAutofit/>
          </a:bodyPr>
          <a:lstStyle>
            <a:lvl1pPr algn="r" defTabSz="914400" rtl="0" eaLnBrk="1" latinLnBrk="0" hangingPunct="1">
              <a:lnSpc>
                <a:spcPct val="90000"/>
              </a:lnSpc>
              <a:spcBef>
                <a:spcPct val="0"/>
              </a:spcBef>
              <a:buNone/>
              <a:defRPr sz="3200" b="0" kern="1200" baseline="0">
                <a:solidFill>
                  <a:schemeClr val="bg1"/>
                </a:solidFill>
                <a:latin typeface="+mj-lt"/>
                <a:ea typeface="+mj-ea"/>
                <a:cs typeface="+mj-cs"/>
              </a:defRPr>
            </a:lvl1pPr>
          </a:lstStyle>
          <a:p>
            <a:pPr fontAlgn="base">
              <a:lnSpc>
                <a:spcPct val="100000"/>
              </a:lnSpc>
              <a:spcAft>
                <a:spcPts val="600"/>
              </a:spcAft>
            </a:pPr>
            <a:r>
              <a:rPr lang="en-US" b="0" baseline="0">
                <a:latin typeface="Arial"/>
                <a:ea typeface="+mj-ea"/>
                <a:cs typeface="Arial"/>
              </a:rPr>
              <a:t>How can we help you?</a:t>
            </a:r>
          </a:p>
        </p:txBody>
      </p:sp>
    </p:spTree>
    <p:extLst>
      <p:ext uri="{BB962C8B-B14F-4D97-AF65-F5344CB8AC3E}">
        <p14:creationId xmlns:p14="http://schemas.microsoft.com/office/powerpoint/2010/main" val="1817061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4"/>
          <p:cNvSpPr>
            <a:spLocks noGrp="1"/>
          </p:cNvSpPr>
          <p:nvPr>
            <p:ph type="title"/>
          </p:nvPr>
        </p:nvSpPr>
        <p:spPr>
          <a:xfrm>
            <a:off x="32686" y="-72127"/>
            <a:ext cx="12191998" cy="890341"/>
          </a:xfrm>
        </p:spPr>
        <p:txBody>
          <a:bodyPr/>
          <a:lstStyle/>
          <a:p>
            <a:r>
              <a:rPr lang="en-US" dirty="0"/>
              <a:t>Thrivent</a:t>
            </a:r>
          </a:p>
        </p:txBody>
      </p:sp>
      <p:sp>
        <p:nvSpPr>
          <p:cNvPr id="27"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23</a:t>
            </a:fld>
            <a:endParaRPr lang="en-US" sz="900" dirty="0"/>
          </a:p>
        </p:txBody>
      </p:sp>
      <p:sp>
        <p:nvSpPr>
          <p:cNvPr id="3" name="TextBox 2">
            <a:extLst>
              <a:ext uri="{FF2B5EF4-FFF2-40B4-BE49-F238E27FC236}">
                <a16:creationId xmlns:a16="http://schemas.microsoft.com/office/drawing/2014/main" id="{A5CC4BA2-54FF-33E0-B84E-6724460C3144}"/>
              </a:ext>
            </a:extLst>
          </p:cNvPr>
          <p:cNvSpPr txBox="1"/>
          <p:nvPr/>
        </p:nvSpPr>
        <p:spPr>
          <a:xfrm>
            <a:off x="3195687" y="3013501"/>
            <a:ext cx="6555000" cy="830997"/>
          </a:xfrm>
          <a:prstGeom prst="rect">
            <a:avLst/>
          </a:prstGeom>
          <a:noFill/>
        </p:spPr>
        <p:txBody>
          <a:bodyPr wrap="none" rtlCol="0">
            <a:spAutoFit/>
          </a:bodyPr>
          <a:lstStyle/>
          <a:p>
            <a:r>
              <a:rPr lang="en-US" sz="4800" dirty="0"/>
              <a:t>How may we help you?</a:t>
            </a:r>
          </a:p>
        </p:txBody>
      </p:sp>
    </p:spTree>
    <p:extLst>
      <p:ext uri="{BB962C8B-B14F-4D97-AF65-F5344CB8AC3E}">
        <p14:creationId xmlns:p14="http://schemas.microsoft.com/office/powerpoint/2010/main" val="3629408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4CFFCCF-BF89-51CE-92C8-441EC33BD819}"/>
              </a:ext>
            </a:extLst>
          </p:cNvPr>
          <p:cNvSpPr txBox="1"/>
          <p:nvPr/>
        </p:nvSpPr>
        <p:spPr>
          <a:xfrm>
            <a:off x="8073887" y="4074140"/>
            <a:ext cx="3200400" cy="95410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Calibri" panose="020F0502020204030204" pitchFamily="34" charset="0"/>
              </a:rPr>
              <a:t>Barb </a:t>
            </a:r>
            <a:r>
              <a:rPr lang="en-US" sz="1400" b="1" kern="100" dirty="0">
                <a:solidFill>
                  <a:srgbClr val="000000"/>
                </a:solidFill>
                <a:latin typeface="Arial" panose="020B0604020202020204"/>
                <a:ea typeface="Calibri" panose="020F0502020204030204" pitchFamily="34" charset="0"/>
                <a:cs typeface="Calibri" panose="020F0502020204030204" pitchFamily="34" charset="0"/>
              </a:rPr>
              <a:t>Kimball</a:t>
            </a:r>
            <a:endParaRPr kumimoji="0" lang="en-US" sz="1400" b="0" i="0" u="none" strike="noStrike" kern="100" cap="none" spc="0" normalizeH="0" baseline="0" noProof="0" dirty="0">
              <a:ln>
                <a:noFill/>
              </a:ln>
              <a:solidFill>
                <a:srgbClr val="000000"/>
              </a:solidFill>
              <a:effectLst/>
              <a:uLnTx/>
              <a:uFillTx/>
              <a:latin typeface="Arial" panose="020B0604020202020204"/>
              <a:ea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000000"/>
                </a:solidFill>
                <a:effectLst/>
                <a:uLnTx/>
                <a:uFillTx/>
                <a:latin typeface="Arial" panose="020B0604020202020204"/>
                <a:ea typeface="Calibri Light" panose="020F0302020204030204" pitchFamily="34" charset="0"/>
                <a:cs typeface="Calibri Light" panose="020F0302020204030204" pitchFamily="34" charset="0"/>
              </a:rPr>
              <a:t>Member Solutions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000000"/>
                </a:solidFill>
                <a:effectLst/>
                <a:uLnTx/>
                <a:uFillTx/>
                <a:latin typeface="Arial" panose="020B0604020202020204"/>
                <a:ea typeface="Calibri Light" panose="020F0302020204030204" pitchFamily="34" charset="0"/>
                <a:cs typeface="Calibri Light" panose="020F0302020204030204" pitchFamily="34" charset="0"/>
                <a:hlinkClick r:id="rId3"/>
              </a:rPr>
              <a:t>bkimball@limra.com</a:t>
            </a:r>
            <a:r>
              <a:rPr kumimoji="0" lang="en-US" sz="1400" b="0" i="0" u="none" strike="noStrike" kern="100" cap="none" spc="0" normalizeH="0" baseline="0" noProof="0" dirty="0">
                <a:ln>
                  <a:noFill/>
                </a:ln>
                <a:solidFill>
                  <a:srgbClr val="000000"/>
                </a:solidFill>
                <a:effectLst/>
                <a:uLnTx/>
                <a:uFillTx/>
                <a:latin typeface="Arial" panose="020B0604020202020204"/>
                <a:ea typeface="Calibri Light" panose="020F0302020204030204" pitchFamily="34" charset="0"/>
                <a:cs typeface="Calibri Light" panose="020F03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000000"/>
                </a:solidFill>
                <a:effectLst/>
                <a:uLnTx/>
                <a:uFillTx/>
                <a:latin typeface="Arial" panose="020B0604020202020204"/>
                <a:ea typeface="Calibri Light" panose="020F0302020204030204" pitchFamily="34" charset="0"/>
                <a:cs typeface="Calibri Light" panose="020F0302020204030204" pitchFamily="34" charset="0"/>
              </a:rPr>
              <a:t>(860) 214-3350</a:t>
            </a:r>
          </a:p>
        </p:txBody>
      </p:sp>
      <p:pic>
        <p:nvPicPr>
          <p:cNvPr id="14" name="Picture 13">
            <a:extLst>
              <a:ext uri="{FF2B5EF4-FFF2-40B4-BE49-F238E27FC236}">
                <a16:creationId xmlns:a16="http://schemas.microsoft.com/office/drawing/2014/main" id="{5472C357-0722-281E-3072-619BBCBA8B73}"/>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8686800" y="1997765"/>
            <a:ext cx="1828800" cy="1828800"/>
          </a:xfrm>
          <a:prstGeom prst="rect">
            <a:avLst/>
          </a:prstGeom>
          <a:ln w="38100" cap="sq">
            <a:solidFill>
              <a:srgbClr val="002F70"/>
            </a:solidFill>
            <a:prstDash val="solid"/>
            <a:miter lim="800000"/>
          </a:ln>
          <a:effectLst>
            <a:outerShdw blurRad="50800" dist="38100" dir="2700000" algn="tl" rotWithShape="0">
              <a:srgbClr val="000000">
                <a:alpha val="43000"/>
              </a:srgbClr>
            </a:outerShdw>
          </a:effectLst>
        </p:spPr>
      </p:pic>
      <p:sp>
        <p:nvSpPr>
          <p:cNvPr id="2" name="Title 6">
            <a:extLst>
              <a:ext uri="{FF2B5EF4-FFF2-40B4-BE49-F238E27FC236}">
                <a16:creationId xmlns:a16="http://schemas.microsoft.com/office/drawing/2014/main" id="{33044578-2E1F-563A-1F90-2B91E827DA35}"/>
              </a:ext>
            </a:extLst>
          </p:cNvPr>
          <p:cNvSpPr>
            <a:spLocks noGrp="1"/>
          </p:cNvSpPr>
          <p:nvPr>
            <p:ph type="title"/>
          </p:nvPr>
        </p:nvSpPr>
        <p:spPr>
          <a:xfrm>
            <a:off x="5782" y="-30864"/>
            <a:ext cx="12191998" cy="890341"/>
          </a:xfrm>
        </p:spPr>
        <p:txBody>
          <a:bodyPr/>
          <a:lstStyle/>
          <a:p>
            <a:r>
              <a:rPr lang="en-US" dirty="0"/>
              <a:t>Your Partnership Team</a:t>
            </a:r>
          </a:p>
        </p:txBody>
      </p:sp>
      <p:sp>
        <p:nvSpPr>
          <p:cNvPr id="5" name="Text Placeholder 6">
            <a:extLst>
              <a:ext uri="{FF2B5EF4-FFF2-40B4-BE49-F238E27FC236}">
                <a16:creationId xmlns:a16="http://schemas.microsoft.com/office/drawing/2014/main" id="{B77A1C1D-34A8-5927-40CE-CC912E75C7D3}"/>
              </a:ext>
            </a:extLst>
          </p:cNvPr>
          <p:cNvSpPr txBox="1">
            <a:spLocks/>
          </p:cNvSpPr>
          <p:nvPr/>
        </p:nvSpPr>
        <p:spPr>
          <a:xfrm>
            <a:off x="990600" y="4074140"/>
            <a:ext cx="3200400" cy="1005840"/>
          </a:xfrm>
          <a:prstGeom prst="rect">
            <a:avLst/>
          </a:prstGeom>
          <a:ln>
            <a:noFill/>
          </a:ln>
        </p:spPr>
        <p:txBody>
          <a:bodyPr anchor="t"/>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r>
              <a:rPr lang="en-US" sz="1400" b="1" kern="0" dirty="0"/>
              <a:t>Kelly Fehring</a:t>
            </a:r>
            <a:r>
              <a:rPr lang="en-US" sz="1400" kern="0" dirty="0"/>
              <a:t>, FLMI, ACS, CLU</a:t>
            </a:r>
          </a:p>
          <a:p>
            <a:pPr algn="ctr"/>
            <a:r>
              <a:rPr lang="en-US" sz="1400" kern="0" dirty="0"/>
              <a:t>Member Relations Director </a:t>
            </a:r>
          </a:p>
          <a:p>
            <a:pPr algn="ctr"/>
            <a:r>
              <a:rPr lang="en-US" sz="1400" kern="0" dirty="0">
                <a:hlinkClick r:id="rId5"/>
              </a:rPr>
              <a:t>kfehring@limra.com</a:t>
            </a:r>
            <a:r>
              <a:rPr lang="en-US" sz="1400" kern="0" dirty="0"/>
              <a:t> </a:t>
            </a:r>
          </a:p>
          <a:p>
            <a:pPr algn="ctr"/>
            <a:r>
              <a:rPr lang="en-US" sz="1400" kern="0" dirty="0"/>
              <a:t>(513) 384-8061</a:t>
            </a:r>
          </a:p>
        </p:txBody>
      </p:sp>
      <p:sp>
        <p:nvSpPr>
          <p:cNvPr id="7" name="Text Placeholder 6">
            <a:extLst>
              <a:ext uri="{FF2B5EF4-FFF2-40B4-BE49-F238E27FC236}">
                <a16:creationId xmlns:a16="http://schemas.microsoft.com/office/drawing/2014/main" id="{3E486EFD-E49C-4650-666B-98EE844D945A}"/>
              </a:ext>
            </a:extLst>
          </p:cNvPr>
          <p:cNvSpPr txBox="1">
            <a:spLocks/>
          </p:cNvSpPr>
          <p:nvPr/>
        </p:nvSpPr>
        <p:spPr>
          <a:xfrm>
            <a:off x="4495800" y="4074140"/>
            <a:ext cx="3200400" cy="1412260"/>
          </a:xfrm>
          <a:prstGeom prst="rect">
            <a:avLst/>
          </a:prstGeom>
          <a:ln>
            <a:noFill/>
          </a:ln>
        </p:spPr>
        <p:txBody>
          <a:bodyPr anchor="t"/>
          <a:lstStyle>
            <a:lvl1pPr marL="0" indent="0" algn="l" rtl="0" eaLnBrk="1" fontAlgn="base" hangingPunct="1">
              <a:lnSpc>
                <a:spcPct val="100000"/>
              </a:lnSpc>
              <a:spcBef>
                <a:spcPts val="0"/>
              </a:spcBef>
              <a:spcAft>
                <a:spcPts val="0"/>
              </a:spcAft>
              <a:buClr>
                <a:schemeClr val="accent1"/>
              </a:buClr>
              <a:buSzPct val="90000"/>
              <a:buFont typeface="Arial"/>
              <a:buNone/>
              <a:defRPr sz="8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r>
              <a:rPr lang="en-US" sz="1400" b="1" kern="0" dirty="0"/>
              <a:t>Mike Rand</a:t>
            </a:r>
            <a:endParaRPr lang="en-US" sz="1400" kern="0" dirty="0"/>
          </a:p>
          <a:p>
            <a:pPr algn="ctr"/>
            <a:r>
              <a:rPr lang="en-US" sz="1400" kern="0" dirty="0"/>
              <a:t>Member Solutions Director</a:t>
            </a:r>
          </a:p>
          <a:p>
            <a:pPr algn="ctr"/>
            <a:r>
              <a:rPr lang="en-US" sz="1400" dirty="0">
                <a:solidFill>
                  <a:srgbClr val="002F6B"/>
                </a:solidFill>
                <a:hlinkClick r:id="rId6"/>
              </a:rPr>
              <a:t>mrand@limra.com</a:t>
            </a:r>
            <a:endParaRPr lang="en-US" sz="1400" dirty="0">
              <a:solidFill>
                <a:srgbClr val="002F6B"/>
              </a:solidFill>
            </a:endParaRPr>
          </a:p>
          <a:p>
            <a:pPr algn="ctr"/>
            <a:r>
              <a:rPr lang="en-US" sz="1400" dirty="0"/>
              <a:t>(860) 285-7871</a:t>
            </a:r>
          </a:p>
        </p:txBody>
      </p:sp>
      <p:pic>
        <p:nvPicPr>
          <p:cNvPr id="3" name="Picture 2">
            <a:extLst>
              <a:ext uri="{FF2B5EF4-FFF2-40B4-BE49-F238E27FC236}">
                <a16:creationId xmlns:a16="http://schemas.microsoft.com/office/drawing/2014/main" id="{38A67010-5CEB-5539-3F91-72FD69F5AEDE}"/>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l="1206" t="1311" r="6747" b="6190"/>
          <a:stretch/>
        </p:blipFill>
        <p:spPr>
          <a:xfrm>
            <a:off x="1673352" y="2002536"/>
            <a:ext cx="1828800" cy="1828800"/>
          </a:xfrm>
          <a:prstGeom prst="rect">
            <a:avLst/>
          </a:prstGeom>
          <a:ln w="38100" cap="sq">
            <a:solidFill>
              <a:srgbClr val="002F7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D6209C10-D70B-97A2-9618-9005DEC38CA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129" t="3018" r="2599" b="29920"/>
          <a:stretch/>
        </p:blipFill>
        <p:spPr>
          <a:xfrm>
            <a:off x="5184648" y="2002536"/>
            <a:ext cx="1828800" cy="1828800"/>
          </a:xfrm>
          <a:prstGeom prst="rect">
            <a:avLst/>
          </a:prstGeom>
          <a:ln w="38100" cap="sq">
            <a:solidFill>
              <a:srgbClr val="002F7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9E73F321-A50C-6052-9C0C-FB1796CB2CA6}"/>
              </a:ext>
            </a:extLst>
          </p:cNvPr>
          <p:cNvSpPr>
            <a:spLocks noGrp="1"/>
          </p:cNvSpPr>
          <p:nvPr>
            <p:ph type="sldNum" sz="quarter" idx="4294967295"/>
          </p:nvPr>
        </p:nvSpPr>
        <p:spPr/>
        <p:txBody>
          <a:bodyPr/>
          <a:lstStyle/>
          <a:p>
            <a:fld id="{FA06F0F5-DF6A-4E0E-AC03-6B0D0B0A1300}" type="slidenum">
              <a:rPr lang="en-US" sz="900" smtClean="0"/>
              <a:pPr/>
              <a:t>24</a:t>
            </a:fld>
            <a:endParaRPr lang="en-US" sz="900" dirty="0"/>
          </a:p>
        </p:txBody>
      </p:sp>
      <p:sp>
        <p:nvSpPr>
          <p:cNvPr id="6" name="Slide Number Placeholder 1">
            <a:extLst>
              <a:ext uri="{FF2B5EF4-FFF2-40B4-BE49-F238E27FC236}">
                <a16:creationId xmlns:a16="http://schemas.microsoft.com/office/drawing/2014/main" id="{1741E912-B4FE-3828-77FD-16E1B5B0B437}"/>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24</a:t>
            </a:fld>
            <a:endParaRPr lang="en-US" sz="900" dirty="0"/>
          </a:p>
        </p:txBody>
      </p:sp>
    </p:spTree>
    <p:extLst>
      <p:ext uri="{BB962C8B-B14F-4D97-AF65-F5344CB8AC3E}">
        <p14:creationId xmlns:p14="http://schemas.microsoft.com/office/powerpoint/2010/main" val="187628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12F758FA-B87D-3602-11E5-B5AA4D651A07}"/>
              </a:ext>
            </a:extLst>
          </p:cNvPr>
          <p:cNvSpPr>
            <a:spLocks noGrp="1"/>
          </p:cNvSpPr>
          <p:nvPr>
            <p:ph type="body" sz="quarter" idx="14"/>
          </p:nvPr>
        </p:nvSpPr>
        <p:spPr/>
        <p:txBody>
          <a:bodyPr/>
          <a:lstStyle/>
          <a:p>
            <a:endParaRPr lang="en-US"/>
          </a:p>
        </p:txBody>
      </p:sp>
      <p:sp>
        <p:nvSpPr>
          <p:cNvPr id="2" name="TextBox 1">
            <a:extLst>
              <a:ext uri="{FF2B5EF4-FFF2-40B4-BE49-F238E27FC236}">
                <a16:creationId xmlns:a16="http://schemas.microsoft.com/office/drawing/2014/main" id="{240F682C-DA60-47E9-5E3E-1ACC932F56BE}"/>
              </a:ext>
            </a:extLst>
          </p:cNvPr>
          <p:cNvSpPr txBox="1"/>
          <p:nvPr/>
        </p:nvSpPr>
        <p:spPr>
          <a:xfrm>
            <a:off x="6641785" y="859477"/>
            <a:ext cx="5409506" cy="5592172"/>
          </a:xfrm>
          <a:prstGeom prst="rect">
            <a:avLst/>
          </a:prstGeom>
          <a:noFill/>
        </p:spPr>
        <p:txBody>
          <a:bodyPr wrap="square" rtlCol="0">
            <a:spAutoFit/>
          </a:bodyPr>
          <a:lstStyle/>
          <a:p>
            <a:pPr marL="304815" indent="-304815">
              <a:lnSpc>
                <a:spcPct val="190000"/>
              </a:lnSpc>
              <a:buFont typeface="Arial" panose="020B0604020202020204" pitchFamily="34" charset="0"/>
              <a:buChar char="•"/>
            </a:pPr>
            <a:r>
              <a:rPr lang="en-US" sz="2667" dirty="0"/>
              <a:t>Annual Benefits and Employee Attitude Tracker:  What do we know?</a:t>
            </a:r>
          </a:p>
          <a:p>
            <a:pPr marL="304815" indent="-304815">
              <a:lnSpc>
                <a:spcPct val="190000"/>
              </a:lnSpc>
              <a:buFont typeface="Arial" panose="020B0604020202020204" pitchFamily="34" charset="0"/>
              <a:buChar char="•"/>
            </a:pPr>
            <a:r>
              <a:rPr lang="en-US" sz="2667" dirty="0"/>
              <a:t>Your LIMRA/LOMA Resources and Solutions</a:t>
            </a:r>
          </a:p>
          <a:p>
            <a:pPr marL="304815" indent="-304815">
              <a:lnSpc>
                <a:spcPct val="190000"/>
              </a:lnSpc>
              <a:buFont typeface="Arial" panose="020B0604020202020204" pitchFamily="34" charset="0"/>
              <a:buChar char="•"/>
            </a:pPr>
            <a:r>
              <a:rPr lang="en-US" sz="2667" dirty="0"/>
              <a:t>Thrivent:  How can we help you?</a:t>
            </a:r>
          </a:p>
          <a:p>
            <a:pPr marL="304815" indent="-304815">
              <a:buFont typeface="Arial" panose="020B0604020202020204" pitchFamily="34" charset="0"/>
              <a:buChar char="•"/>
            </a:pPr>
            <a:endParaRPr lang="en-US" sz="2667" dirty="0"/>
          </a:p>
          <a:p>
            <a:pPr marL="304815" indent="-304815">
              <a:buFont typeface="Arial" panose="020B0604020202020204" pitchFamily="34" charset="0"/>
              <a:buChar char="•"/>
            </a:pPr>
            <a:endParaRPr lang="en-US" sz="2667" dirty="0"/>
          </a:p>
        </p:txBody>
      </p:sp>
      <p:pic>
        <p:nvPicPr>
          <p:cNvPr id="4" name="Picture 3" descr="A lighthouse with a blue sky&#10;&#10;Description automatically generated">
            <a:extLst>
              <a:ext uri="{FF2B5EF4-FFF2-40B4-BE49-F238E27FC236}">
                <a16:creationId xmlns:a16="http://schemas.microsoft.com/office/drawing/2014/main" id="{139E98A2-57B7-9761-A194-1918C37F176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a:off x="0" y="737619"/>
            <a:ext cx="6224337" cy="6120382"/>
          </a:xfrm>
          <a:prstGeom prst="rect">
            <a:avLst/>
          </a:prstGeom>
        </p:spPr>
      </p:pic>
      <p:sp>
        <p:nvSpPr>
          <p:cNvPr id="6" name="Slide Number Placeholder 5">
            <a:extLst>
              <a:ext uri="{FF2B5EF4-FFF2-40B4-BE49-F238E27FC236}">
                <a16:creationId xmlns:a16="http://schemas.microsoft.com/office/drawing/2014/main" id="{52F846D6-EA0E-F49E-FDF1-8A7C77DCBD9D}"/>
              </a:ext>
            </a:extLst>
          </p:cNvPr>
          <p:cNvSpPr>
            <a:spLocks noGrp="1"/>
          </p:cNvSpPr>
          <p:nvPr>
            <p:ph type="sldNum" sz="quarter" idx="4294967295"/>
          </p:nvPr>
        </p:nvSpPr>
        <p:spPr/>
        <p:txBody>
          <a:bodyPr/>
          <a:lstStyle/>
          <a:p>
            <a:fld id="{FA06F0F5-DF6A-4E0E-AC03-6B0D0B0A1300}" type="slidenum">
              <a:rPr lang="en-US" sz="900" smtClean="0"/>
              <a:pPr/>
              <a:t>3</a:t>
            </a:fld>
            <a:endParaRPr lang="en-US" sz="900" dirty="0"/>
          </a:p>
        </p:txBody>
      </p:sp>
    </p:spTree>
    <p:extLst>
      <p:ext uri="{BB962C8B-B14F-4D97-AF65-F5344CB8AC3E}">
        <p14:creationId xmlns:p14="http://schemas.microsoft.com/office/powerpoint/2010/main" val="337359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Slide Number Placeholder 1">
            <a:extLst>
              <a:ext uri="{FF2B5EF4-FFF2-40B4-BE49-F238E27FC236}">
                <a16:creationId xmlns:a16="http://schemas.microsoft.com/office/drawing/2014/main" id="{105B2A25-79F5-BA1F-2574-468EE40F58A1}"/>
              </a:ext>
            </a:extLst>
          </p:cNvPr>
          <p:cNvSpPr>
            <a:spLocks noGrp="1"/>
          </p:cNvSpPr>
          <p:nvPr>
            <p:ph type="sldNum" sz="quarter" idx="4294967295"/>
          </p:nvPr>
        </p:nvSpPr>
        <p:spPr>
          <a:xfrm>
            <a:off x="192741" y="6412994"/>
            <a:ext cx="443753" cy="365125"/>
          </a:xfrm>
        </p:spPr>
        <p:txBody>
          <a:bodyPr/>
          <a:lstStyle/>
          <a:p>
            <a:pPr>
              <a:spcAft>
                <a:spcPts val="600"/>
              </a:spcAft>
            </a:pPr>
            <a:fld id="{FA06F0F5-DF6A-4E0E-AC03-6B0D0B0A1300}" type="slidenum">
              <a:rPr lang="en-US" sz="900" smtClean="0"/>
              <a:pPr>
                <a:spcAft>
                  <a:spcPts val="600"/>
                </a:spcAft>
              </a:pPr>
              <a:t>4</a:t>
            </a:fld>
            <a:endParaRPr lang="en-US" sz="900"/>
          </a:p>
        </p:txBody>
      </p:sp>
      <p:pic>
        <p:nvPicPr>
          <p:cNvPr id="1026" name="Picture 2" descr="Picture">
            <a:extLst>
              <a:ext uri="{FF2B5EF4-FFF2-40B4-BE49-F238E27FC236}">
                <a16:creationId xmlns:a16="http://schemas.microsoft.com/office/drawing/2014/main" id="{31A57C5F-8412-99CE-E8CD-A58001EC6BAA}"/>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b="48661"/>
          <a:stretch/>
        </p:blipFill>
        <p:spPr bwMode="auto">
          <a:xfrm>
            <a:off x="20" y="10"/>
            <a:ext cx="12191980" cy="4162415"/>
          </a:xfrm>
          <a:prstGeom prst="rect">
            <a:avLst/>
          </a:prstGeom>
          <a:solidFill>
            <a:srgbClr val="FFFFFF"/>
          </a:solidFill>
        </p:spPr>
      </p:pic>
      <p:sp>
        <p:nvSpPr>
          <p:cNvPr id="2" name="Title Placeholder 37">
            <a:extLst>
              <a:ext uri="{FF2B5EF4-FFF2-40B4-BE49-F238E27FC236}">
                <a16:creationId xmlns:a16="http://schemas.microsoft.com/office/drawing/2014/main" id="{ED846293-650A-7A73-D633-A789FD2B69FD}"/>
              </a:ext>
            </a:extLst>
          </p:cNvPr>
          <p:cNvSpPr txBox="1">
            <a:spLocks/>
          </p:cNvSpPr>
          <p:nvPr/>
        </p:nvSpPr>
        <p:spPr>
          <a:xfrm>
            <a:off x="5782" y="4391025"/>
            <a:ext cx="12024293" cy="1219199"/>
          </a:xfrm>
          <a:prstGeom prst="rect">
            <a:avLst/>
          </a:prstGeom>
          <a:noFill/>
        </p:spPr>
        <p:txBody>
          <a:bodyPr vert="horz" wrap="none" lIns="274320" tIns="0" rIns="182880" bIns="0" rtlCol="0" anchor="ctr" anchorCtr="0">
            <a:normAutofit/>
          </a:bodyPr>
          <a:lstStyle>
            <a:lvl1pPr algn="r" defTabSz="914400" rtl="0" eaLnBrk="1" latinLnBrk="0" hangingPunct="1">
              <a:lnSpc>
                <a:spcPct val="90000"/>
              </a:lnSpc>
              <a:spcBef>
                <a:spcPct val="0"/>
              </a:spcBef>
              <a:buNone/>
              <a:defRPr sz="3200" b="0" kern="1200" baseline="0">
                <a:solidFill>
                  <a:schemeClr val="bg1"/>
                </a:solidFill>
                <a:latin typeface="+mj-lt"/>
                <a:ea typeface="+mj-ea"/>
                <a:cs typeface="+mj-cs"/>
              </a:defRPr>
            </a:lvl1pPr>
          </a:lstStyle>
          <a:p>
            <a:pPr fontAlgn="base">
              <a:lnSpc>
                <a:spcPct val="100000"/>
              </a:lnSpc>
              <a:spcAft>
                <a:spcPts val="600"/>
              </a:spcAft>
            </a:pPr>
            <a:r>
              <a:rPr lang="en-US" b="0" baseline="0">
                <a:latin typeface="Arial"/>
                <a:ea typeface="+mj-ea"/>
                <a:cs typeface="Arial"/>
              </a:rPr>
              <a:t>Benefit and Employee Attitudes Tracker</a:t>
            </a:r>
          </a:p>
        </p:txBody>
      </p:sp>
    </p:spTree>
    <p:extLst>
      <p:ext uri="{BB962C8B-B14F-4D97-AF65-F5344CB8AC3E}">
        <p14:creationId xmlns:p14="http://schemas.microsoft.com/office/powerpoint/2010/main" val="73859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Important Factors in a Potential Employer</a:t>
            </a:r>
          </a:p>
        </p:txBody>
      </p:sp>
      <p:graphicFrame>
        <p:nvGraphicFramePr>
          <p:cNvPr id="2" name="Chart 1">
            <a:extLst>
              <a:ext uri="{FF2B5EF4-FFF2-40B4-BE49-F238E27FC236}">
                <a16:creationId xmlns:a16="http://schemas.microsoft.com/office/drawing/2014/main" id="{F58EF7E6-8C10-941E-4F98-2CF0758EFD4C}"/>
              </a:ext>
            </a:extLst>
          </p:cNvPr>
          <p:cNvGraphicFramePr/>
          <p:nvPr>
            <p:extLst>
              <p:ext uri="{D42A27DB-BD31-4B8C-83A1-F6EECF244321}">
                <p14:modId xmlns:p14="http://schemas.microsoft.com/office/powerpoint/2010/main" val="578853728"/>
              </p:ext>
            </p:extLst>
          </p:nvPr>
        </p:nvGraphicFramePr>
        <p:xfrm>
          <a:off x="469900" y="1181100"/>
          <a:ext cx="10934700" cy="5156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F5DD4F0-874C-7A12-F46B-38E16DD08B10}"/>
              </a:ext>
            </a:extLst>
          </p:cNvPr>
          <p:cNvSpPr txBox="1"/>
          <p:nvPr/>
        </p:nvSpPr>
        <p:spPr>
          <a:xfrm>
            <a:off x="636494" y="6434170"/>
            <a:ext cx="7513320" cy="379463"/>
          </a:xfrm>
          <a:prstGeom prst="rect">
            <a:avLst/>
          </a:prstGeom>
          <a:noFill/>
        </p:spPr>
        <p:txBody>
          <a:bodyPr wrap="square">
            <a:spAutoFit/>
          </a:bodyPr>
          <a:lstStyle/>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Based on all employees. Employees ranked the top five most important factors they would look for in a potential employer</a:t>
            </a:r>
          </a:p>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a:t>
            </a:r>
            <a:endParaRPr lang="en-US" sz="933" dirty="0"/>
          </a:p>
        </p:txBody>
      </p:sp>
      <p:sp>
        <p:nvSpPr>
          <p:cNvPr id="3" name="Slide Number Placeholder 2">
            <a:extLst>
              <a:ext uri="{FF2B5EF4-FFF2-40B4-BE49-F238E27FC236}">
                <a16:creationId xmlns:a16="http://schemas.microsoft.com/office/drawing/2014/main" id="{33F315A3-3CB4-78D7-DB83-1141A7D5CB1A}"/>
              </a:ext>
            </a:extLst>
          </p:cNvPr>
          <p:cNvSpPr>
            <a:spLocks noGrp="1"/>
          </p:cNvSpPr>
          <p:nvPr>
            <p:ph type="sldNum" sz="quarter" idx="4294967295"/>
          </p:nvPr>
        </p:nvSpPr>
        <p:spPr/>
        <p:txBody>
          <a:bodyPr/>
          <a:lstStyle/>
          <a:p>
            <a:fld id="{FA06F0F5-DF6A-4E0E-AC03-6B0D0B0A1300}" type="slidenum">
              <a:rPr lang="en-US" sz="900" smtClean="0"/>
              <a:pPr/>
              <a:t>5</a:t>
            </a:fld>
            <a:endParaRPr lang="en-US" sz="900" dirty="0"/>
          </a:p>
        </p:txBody>
      </p:sp>
      <p:sp>
        <p:nvSpPr>
          <p:cNvPr id="6" name="Slide Number Placeholder 1">
            <a:extLst>
              <a:ext uri="{FF2B5EF4-FFF2-40B4-BE49-F238E27FC236}">
                <a16:creationId xmlns:a16="http://schemas.microsoft.com/office/drawing/2014/main" id="{53DCF00A-B1D5-0893-EFA0-A26A19652629}"/>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5</a:t>
            </a:fld>
            <a:endParaRPr lang="en-US" sz="900" dirty="0"/>
          </a:p>
        </p:txBody>
      </p:sp>
    </p:spTree>
    <p:extLst>
      <p:ext uri="{BB962C8B-B14F-4D97-AF65-F5344CB8AC3E}">
        <p14:creationId xmlns:p14="http://schemas.microsoft.com/office/powerpoint/2010/main" val="125977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Important Employer Factors Over Time</a:t>
            </a:r>
          </a:p>
        </p:txBody>
      </p:sp>
      <p:sp>
        <p:nvSpPr>
          <p:cNvPr id="3" name="TextBox 2">
            <a:extLst>
              <a:ext uri="{FF2B5EF4-FFF2-40B4-BE49-F238E27FC236}">
                <a16:creationId xmlns:a16="http://schemas.microsoft.com/office/drawing/2014/main" id="{E67A5066-2C8C-D548-66E3-9F290613C56C}"/>
              </a:ext>
            </a:extLst>
          </p:cNvPr>
          <p:cNvSpPr txBox="1"/>
          <p:nvPr/>
        </p:nvSpPr>
        <p:spPr>
          <a:xfrm>
            <a:off x="632919" y="6432729"/>
            <a:ext cx="6112041" cy="379463"/>
          </a:xfrm>
          <a:prstGeom prst="rect">
            <a:avLst/>
          </a:prstGeom>
          <a:noFill/>
        </p:spPr>
        <p:txBody>
          <a:bodyPr wrap="square">
            <a:spAutoFit/>
          </a:bodyPr>
          <a:lstStyle/>
          <a:p>
            <a:pPr>
              <a:tabLst>
                <a:tab pos="304815" algn="l"/>
              </a:tabLst>
            </a:pP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Represents the percent of employees who ranked the given factor in their top five.</a:t>
            </a:r>
          </a:p>
          <a:p>
            <a:pPr>
              <a:tabLst>
                <a:tab pos="304815" algn="l"/>
              </a:tabLst>
            </a:pP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a:t>
            </a:r>
          </a:p>
        </p:txBody>
      </p:sp>
      <p:graphicFrame>
        <p:nvGraphicFramePr>
          <p:cNvPr id="4" name="Chart 3">
            <a:extLst>
              <a:ext uri="{FF2B5EF4-FFF2-40B4-BE49-F238E27FC236}">
                <a16:creationId xmlns:a16="http://schemas.microsoft.com/office/drawing/2014/main" id="{D406979B-62F4-EEE2-2C08-C5FAEE82B1A7}"/>
              </a:ext>
            </a:extLst>
          </p:cNvPr>
          <p:cNvGraphicFramePr/>
          <p:nvPr>
            <p:extLst>
              <p:ext uri="{D42A27DB-BD31-4B8C-83A1-F6EECF244321}">
                <p14:modId xmlns:p14="http://schemas.microsoft.com/office/powerpoint/2010/main" val="3607904194"/>
              </p:ext>
            </p:extLst>
          </p:nvPr>
        </p:nvGraphicFramePr>
        <p:xfrm>
          <a:off x="641684" y="1165726"/>
          <a:ext cx="10748210" cy="496075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9C24F7A-C2E1-3971-F8D4-3EF9E9202B90}"/>
              </a:ext>
            </a:extLst>
          </p:cNvPr>
          <p:cNvSpPr>
            <a:spLocks noGrp="1"/>
          </p:cNvSpPr>
          <p:nvPr>
            <p:ph type="sldNum" sz="quarter" idx="4294967295"/>
          </p:nvPr>
        </p:nvSpPr>
        <p:spPr/>
        <p:txBody>
          <a:bodyPr/>
          <a:lstStyle/>
          <a:p>
            <a:fld id="{FA06F0F5-DF6A-4E0E-AC03-6B0D0B0A1300}" type="slidenum">
              <a:rPr lang="en-US" sz="900" smtClean="0"/>
              <a:pPr/>
              <a:t>6</a:t>
            </a:fld>
            <a:endParaRPr lang="en-US" sz="900" dirty="0"/>
          </a:p>
        </p:txBody>
      </p:sp>
      <p:sp>
        <p:nvSpPr>
          <p:cNvPr id="6" name="Slide Number Placeholder 1">
            <a:extLst>
              <a:ext uri="{FF2B5EF4-FFF2-40B4-BE49-F238E27FC236}">
                <a16:creationId xmlns:a16="http://schemas.microsoft.com/office/drawing/2014/main" id="{346AABEA-41E2-7F1D-E6FE-A7498DD7E753}"/>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6</a:t>
            </a:fld>
            <a:endParaRPr lang="en-US" sz="900" dirty="0"/>
          </a:p>
        </p:txBody>
      </p:sp>
    </p:spTree>
    <p:extLst>
      <p:ext uri="{BB962C8B-B14F-4D97-AF65-F5344CB8AC3E}">
        <p14:creationId xmlns:p14="http://schemas.microsoft.com/office/powerpoint/2010/main" val="121838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Factors Associated With Employee Loyalty</a:t>
            </a:r>
          </a:p>
        </p:txBody>
      </p:sp>
      <p:sp>
        <p:nvSpPr>
          <p:cNvPr id="3" name="TextBox 2">
            <a:extLst>
              <a:ext uri="{FF2B5EF4-FFF2-40B4-BE49-F238E27FC236}">
                <a16:creationId xmlns:a16="http://schemas.microsoft.com/office/drawing/2014/main" id="{C4620B56-24FC-0045-67B8-66E805803016}"/>
              </a:ext>
            </a:extLst>
          </p:cNvPr>
          <p:cNvSpPr txBox="1"/>
          <p:nvPr/>
        </p:nvSpPr>
        <p:spPr>
          <a:xfrm>
            <a:off x="727587" y="6255091"/>
            <a:ext cx="8248650" cy="523028"/>
          </a:xfrm>
          <a:prstGeom prst="rect">
            <a:avLst/>
          </a:prstGeom>
          <a:noFill/>
        </p:spPr>
        <p:txBody>
          <a:bodyPr wrap="square">
            <a:spAutoFit/>
          </a:bodyPr>
          <a:lstStyle/>
          <a:p>
            <a:pPr>
              <a:tabLst>
                <a:tab pos="304815" algn="l"/>
              </a:tabLst>
            </a:pP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Represents the </a:t>
            </a:r>
            <a:r>
              <a:rPr lang="en-US" sz="933" i="1"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number of times more likely</a:t>
            </a: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 an employee who agrees with an attitude is to want to stay with their employer over the long term, compared with employees who disagree with the attitude. Disagreement rated 0</a:t>
            </a:r>
            <a:r>
              <a:rPr lang="en-US" sz="933" dirty="0">
                <a:solidFill>
                  <a:srgbClr val="000000"/>
                </a:solidFill>
                <a:latin typeface="Arial" panose="020B0604020202020204" pitchFamily="34" charset="0"/>
                <a:ea typeface="MS PGothic" panose="020B0600070205080204" pitchFamily="34" charset="-128"/>
                <a:cs typeface="Arial" panose="020B0604020202020204" pitchFamily="34" charset="0"/>
              </a:rPr>
              <a:t>–</a:t>
            </a: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4 and agreement rated 6</a:t>
            </a:r>
            <a:r>
              <a:rPr lang="en-US" sz="933" dirty="0">
                <a:solidFill>
                  <a:srgbClr val="000000"/>
                </a:solidFill>
                <a:latin typeface="Arial" panose="020B0604020202020204" pitchFamily="34" charset="0"/>
                <a:ea typeface="MS PGothic" panose="020B0600070205080204" pitchFamily="34" charset="-128"/>
                <a:cs typeface="Arial" panose="020B0604020202020204" pitchFamily="34" charset="0"/>
              </a:rPr>
              <a:t>–</a:t>
            </a: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10 on a 0</a:t>
            </a:r>
            <a:r>
              <a:rPr lang="en-US" sz="933" dirty="0">
                <a:solidFill>
                  <a:srgbClr val="000000"/>
                </a:solidFill>
                <a:latin typeface="Arial" panose="020B0604020202020204" pitchFamily="34" charset="0"/>
                <a:ea typeface="MS PGothic" panose="020B0600070205080204" pitchFamily="34" charset="-128"/>
                <a:cs typeface="Arial" panose="020B0604020202020204" pitchFamily="34" charset="0"/>
              </a:rPr>
              <a:t>–</a:t>
            </a: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10 scale. </a:t>
            </a:r>
          </a:p>
          <a:p>
            <a:pPr>
              <a:tabLst>
                <a:tab pos="304815" algn="l"/>
              </a:tabLst>
            </a:pPr>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a:t>
            </a:r>
          </a:p>
        </p:txBody>
      </p:sp>
      <p:graphicFrame>
        <p:nvGraphicFramePr>
          <p:cNvPr id="4" name="Chart 3">
            <a:extLst>
              <a:ext uri="{FF2B5EF4-FFF2-40B4-BE49-F238E27FC236}">
                <a16:creationId xmlns:a16="http://schemas.microsoft.com/office/drawing/2014/main" id="{BA7362BA-3531-D577-A59C-F8C6A0399454}"/>
              </a:ext>
            </a:extLst>
          </p:cNvPr>
          <p:cNvGraphicFramePr/>
          <p:nvPr>
            <p:extLst>
              <p:ext uri="{D42A27DB-BD31-4B8C-83A1-F6EECF244321}">
                <p14:modId xmlns:p14="http://schemas.microsoft.com/office/powerpoint/2010/main" val="3504310385"/>
              </p:ext>
            </p:extLst>
          </p:nvPr>
        </p:nvGraphicFramePr>
        <p:xfrm>
          <a:off x="393700" y="1308100"/>
          <a:ext cx="10972800" cy="47371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87BDE73D-33E6-7147-6353-1BC3BFCE1E0F}"/>
              </a:ext>
            </a:extLst>
          </p:cNvPr>
          <p:cNvSpPr>
            <a:spLocks noGrp="1"/>
          </p:cNvSpPr>
          <p:nvPr>
            <p:ph type="sldNum" sz="quarter" idx="4294967295"/>
          </p:nvPr>
        </p:nvSpPr>
        <p:spPr/>
        <p:txBody>
          <a:bodyPr/>
          <a:lstStyle/>
          <a:p>
            <a:fld id="{FA06F0F5-DF6A-4E0E-AC03-6B0D0B0A1300}" type="slidenum">
              <a:rPr lang="en-US" sz="900" smtClean="0"/>
              <a:pPr/>
              <a:t>7</a:t>
            </a:fld>
            <a:endParaRPr lang="en-US" sz="900" dirty="0"/>
          </a:p>
        </p:txBody>
      </p:sp>
      <p:sp>
        <p:nvSpPr>
          <p:cNvPr id="6" name="Slide Number Placeholder 1">
            <a:extLst>
              <a:ext uri="{FF2B5EF4-FFF2-40B4-BE49-F238E27FC236}">
                <a16:creationId xmlns:a16="http://schemas.microsoft.com/office/drawing/2014/main" id="{B4A70D24-40B6-26FB-2436-D2F421E07B61}"/>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7</a:t>
            </a:fld>
            <a:endParaRPr lang="en-US" sz="900" dirty="0"/>
          </a:p>
        </p:txBody>
      </p:sp>
    </p:spTree>
    <p:extLst>
      <p:ext uri="{BB962C8B-B14F-4D97-AF65-F5344CB8AC3E}">
        <p14:creationId xmlns:p14="http://schemas.microsoft.com/office/powerpoint/2010/main" val="125612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Overall Job Satisfaction</a:t>
            </a:r>
          </a:p>
        </p:txBody>
      </p:sp>
      <p:sp>
        <p:nvSpPr>
          <p:cNvPr id="3" name="TextBox 2">
            <a:extLst>
              <a:ext uri="{FF2B5EF4-FFF2-40B4-BE49-F238E27FC236}">
                <a16:creationId xmlns:a16="http://schemas.microsoft.com/office/drawing/2014/main" id="{51ED2CDE-9CB6-F998-4875-93FFA1C11305}"/>
              </a:ext>
            </a:extLst>
          </p:cNvPr>
          <p:cNvSpPr txBox="1"/>
          <p:nvPr/>
        </p:nvSpPr>
        <p:spPr>
          <a:xfrm>
            <a:off x="636494" y="6255091"/>
            <a:ext cx="7561181" cy="523028"/>
          </a:xfrm>
          <a:prstGeom prst="rect">
            <a:avLst/>
          </a:prstGeom>
          <a:noFill/>
        </p:spPr>
        <p:txBody>
          <a:bodyPr wrap="square" rtlCol="0">
            <a:spAutoFit/>
          </a:bodyPr>
          <a:lstStyle/>
          <a:p>
            <a:r>
              <a:rPr lang="en-US" sz="933" dirty="0"/>
              <a:t>Agreement was rated on a 0–10 scale; some categories were merged as follows: Disagree = 0–2, Somewhat disagree = 3–4, Neutral = 5, Somewhat agree = 6–7, Agree = 8–10.</a:t>
            </a:r>
          </a:p>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a:t>
            </a:r>
            <a:endParaRPr lang="en-US" sz="933" dirty="0"/>
          </a:p>
        </p:txBody>
      </p:sp>
      <p:graphicFrame>
        <p:nvGraphicFramePr>
          <p:cNvPr id="4" name="Chart 3">
            <a:extLst>
              <a:ext uri="{FF2B5EF4-FFF2-40B4-BE49-F238E27FC236}">
                <a16:creationId xmlns:a16="http://schemas.microsoft.com/office/drawing/2014/main" id="{21428F37-7122-BCAE-A8CB-0D202C493354}"/>
              </a:ext>
            </a:extLst>
          </p:cNvPr>
          <p:cNvGraphicFramePr/>
          <p:nvPr>
            <p:extLst>
              <p:ext uri="{D42A27DB-BD31-4B8C-83A1-F6EECF244321}">
                <p14:modId xmlns:p14="http://schemas.microsoft.com/office/powerpoint/2010/main" val="643798995"/>
              </p:ext>
            </p:extLst>
          </p:nvPr>
        </p:nvGraphicFramePr>
        <p:xfrm>
          <a:off x="149727" y="1572905"/>
          <a:ext cx="4481094" cy="47964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FDD6503-3096-AC22-DC48-D9F7B639F697}"/>
              </a:ext>
            </a:extLst>
          </p:cNvPr>
          <p:cNvSpPr txBox="1"/>
          <p:nvPr/>
        </p:nvSpPr>
        <p:spPr>
          <a:xfrm>
            <a:off x="-462547" y="1139684"/>
            <a:ext cx="6112041" cy="400110"/>
          </a:xfrm>
          <a:prstGeom prst="rect">
            <a:avLst/>
          </a:prstGeom>
          <a:noFill/>
        </p:spPr>
        <p:txBody>
          <a:bodyPr wrap="square">
            <a:spAutoFit/>
          </a:bodyPr>
          <a:lstStyle/>
          <a:p>
            <a:pPr algn="ctr" rtl="0">
              <a:defRPr sz="2880" b="0" i="0" u="none" strike="noStrike" kern="1200" spc="0" baseline="0">
                <a:solidFill>
                  <a:srgbClr val="000000">
                    <a:lumMod val="65000"/>
                    <a:lumOff val="35000"/>
                  </a:srgbClr>
                </a:solidFill>
                <a:latin typeface="+mn-lt"/>
                <a:ea typeface="+mn-ea"/>
                <a:cs typeface="+mn-cs"/>
              </a:defRPr>
            </a:pPr>
            <a:r>
              <a:rPr lang="en-US" sz="2000" dirty="0"/>
              <a:t>“Overall, I am happy with my job”</a:t>
            </a:r>
          </a:p>
        </p:txBody>
      </p:sp>
      <p:sp>
        <p:nvSpPr>
          <p:cNvPr id="10" name="Rectangle: Rounded Corners 9">
            <a:extLst>
              <a:ext uri="{FF2B5EF4-FFF2-40B4-BE49-F238E27FC236}">
                <a16:creationId xmlns:a16="http://schemas.microsoft.com/office/drawing/2014/main" id="{A53DE8FC-FD34-CA4D-AEFE-26FB6A6DADB0}"/>
              </a:ext>
            </a:extLst>
          </p:cNvPr>
          <p:cNvSpPr/>
          <p:nvPr/>
        </p:nvSpPr>
        <p:spPr>
          <a:xfrm>
            <a:off x="6170864" y="1215884"/>
            <a:ext cx="4694989" cy="45685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8209BE16-CD05-5627-D981-331822BBF47D}"/>
              </a:ext>
            </a:extLst>
          </p:cNvPr>
          <p:cNvSpPr txBox="1"/>
          <p:nvPr/>
        </p:nvSpPr>
        <p:spPr>
          <a:xfrm>
            <a:off x="6710482" y="1215884"/>
            <a:ext cx="4293937" cy="4359279"/>
          </a:xfrm>
          <a:prstGeom prst="roundRect">
            <a:avLst/>
          </a:prstGeom>
          <a:noFill/>
          <a:ln w="76200">
            <a:noFill/>
          </a:ln>
        </p:spPr>
        <p:txBody>
          <a:bodyPr wrap="square" rtlCol="0">
            <a:spAutoFit/>
          </a:bodyPr>
          <a:lstStyle/>
          <a:p>
            <a:endParaRPr lang="en-US" sz="1067" b="1" dirty="0">
              <a:solidFill>
                <a:schemeClr val="bg1"/>
              </a:solidFill>
            </a:endParaRPr>
          </a:p>
          <a:p>
            <a:pPr>
              <a:spcBef>
                <a:spcPts val="800"/>
              </a:spcBef>
            </a:pPr>
            <a:r>
              <a:rPr lang="en-US" sz="1867" b="1" dirty="0">
                <a:solidFill>
                  <a:schemeClr val="bg1"/>
                </a:solidFill>
              </a:rPr>
              <a:t>Which types of employees </a:t>
            </a:r>
            <a:br>
              <a:rPr lang="en-US" sz="1867" b="1" dirty="0">
                <a:solidFill>
                  <a:schemeClr val="bg1"/>
                </a:solidFill>
              </a:rPr>
            </a:br>
            <a:r>
              <a:rPr lang="en-US" sz="1867" b="1" dirty="0">
                <a:solidFill>
                  <a:schemeClr val="bg1"/>
                </a:solidFill>
              </a:rPr>
              <a:t>are happiest?</a:t>
            </a:r>
          </a:p>
          <a:p>
            <a:pPr marL="304815" indent="-304815">
              <a:spcBef>
                <a:spcPts val="2000"/>
              </a:spcBef>
              <a:buFont typeface="Arial" panose="020B0604020202020204" pitchFamily="34" charset="0"/>
              <a:buChar char="•"/>
            </a:pPr>
            <a:r>
              <a:rPr lang="en-US" sz="1867" dirty="0">
                <a:solidFill>
                  <a:schemeClr val="bg1"/>
                </a:solidFill>
              </a:rPr>
              <a:t>Baby Boomers</a:t>
            </a:r>
          </a:p>
          <a:p>
            <a:pPr marL="304815" indent="-304815">
              <a:spcBef>
                <a:spcPts val="2000"/>
              </a:spcBef>
              <a:buFont typeface="Arial" panose="020B0604020202020204" pitchFamily="34" charset="0"/>
              <a:buChar char="•"/>
            </a:pPr>
            <a:r>
              <a:rPr lang="en-US" sz="1867" dirty="0">
                <a:solidFill>
                  <a:schemeClr val="bg1"/>
                </a:solidFill>
              </a:rPr>
              <a:t>Higher income workers</a:t>
            </a:r>
          </a:p>
          <a:p>
            <a:pPr marL="304815" indent="-304815">
              <a:spcBef>
                <a:spcPts val="2000"/>
              </a:spcBef>
              <a:buFont typeface="Arial" panose="020B0604020202020204" pitchFamily="34" charset="0"/>
              <a:buChar char="•"/>
            </a:pPr>
            <a:r>
              <a:rPr lang="en-US" sz="1867" dirty="0">
                <a:solidFill>
                  <a:schemeClr val="bg1"/>
                </a:solidFill>
              </a:rPr>
              <a:t>Senior executives</a:t>
            </a:r>
          </a:p>
          <a:p>
            <a:pPr marL="304815" indent="-304815">
              <a:spcBef>
                <a:spcPts val="2000"/>
              </a:spcBef>
              <a:buFont typeface="Arial" panose="020B0604020202020204" pitchFamily="34" charset="0"/>
              <a:buChar char="•"/>
            </a:pPr>
            <a:r>
              <a:rPr lang="en-US" sz="1867" dirty="0">
                <a:solidFill>
                  <a:schemeClr val="bg1"/>
                </a:solidFill>
              </a:rPr>
              <a:t>Employees at small/midsize companies</a:t>
            </a:r>
          </a:p>
          <a:p>
            <a:pPr marL="304815" indent="-304815">
              <a:spcBef>
                <a:spcPts val="2000"/>
              </a:spcBef>
              <a:buFont typeface="Arial" panose="020B0604020202020204" pitchFamily="34" charset="0"/>
              <a:buChar char="•"/>
            </a:pPr>
            <a:r>
              <a:rPr lang="en-US" sz="1867" dirty="0">
                <a:solidFill>
                  <a:schemeClr val="bg1"/>
                </a:solidFill>
              </a:rPr>
              <a:t>Remote/hybrid workers</a:t>
            </a:r>
          </a:p>
        </p:txBody>
      </p:sp>
      <p:sp>
        <p:nvSpPr>
          <p:cNvPr id="2" name="Slide Number Placeholder 1">
            <a:extLst>
              <a:ext uri="{FF2B5EF4-FFF2-40B4-BE49-F238E27FC236}">
                <a16:creationId xmlns:a16="http://schemas.microsoft.com/office/drawing/2014/main" id="{70ADD021-9F93-E86C-438A-27AC3F2DD132}"/>
              </a:ext>
            </a:extLst>
          </p:cNvPr>
          <p:cNvSpPr>
            <a:spLocks noGrp="1"/>
          </p:cNvSpPr>
          <p:nvPr>
            <p:ph type="sldNum" sz="quarter" idx="4294967295"/>
          </p:nvPr>
        </p:nvSpPr>
        <p:spPr/>
        <p:txBody>
          <a:bodyPr/>
          <a:lstStyle/>
          <a:p>
            <a:fld id="{FA06F0F5-DF6A-4E0E-AC03-6B0D0B0A1300}" type="slidenum">
              <a:rPr lang="en-US" sz="900" smtClean="0"/>
              <a:pPr/>
              <a:t>8</a:t>
            </a:fld>
            <a:endParaRPr lang="en-US" sz="900" dirty="0"/>
          </a:p>
        </p:txBody>
      </p:sp>
      <p:sp>
        <p:nvSpPr>
          <p:cNvPr id="6" name="Slide Number Placeholder 1">
            <a:extLst>
              <a:ext uri="{FF2B5EF4-FFF2-40B4-BE49-F238E27FC236}">
                <a16:creationId xmlns:a16="http://schemas.microsoft.com/office/drawing/2014/main" id="{BCA2AEA2-E79E-23B0-A341-33854C949217}"/>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8</a:t>
            </a:fld>
            <a:endParaRPr lang="en-US" sz="900" dirty="0"/>
          </a:p>
        </p:txBody>
      </p:sp>
    </p:spTree>
    <p:extLst>
      <p:ext uri="{BB962C8B-B14F-4D97-AF65-F5344CB8AC3E}">
        <p14:creationId xmlns:p14="http://schemas.microsoft.com/office/powerpoint/2010/main" val="109968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Plans to Change Jobs</a:t>
            </a:r>
          </a:p>
        </p:txBody>
      </p:sp>
      <p:graphicFrame>
        <p:nvGraphicFramePr>
          <p:cNvPr id="2" name="Chart 1">
            <a:extLst>
              <a:ext uri="{FF2B5EF4-FFF2-40B4-BE49-F238E27FC236}">
                <a16:creationId xmlns:a16="http://schemas.microsoft.com/office/drawing/2014/main" id="{D60F7280-F1ED-E2AE-41C3-A675E0C51091}"/>
              </a:ext>
            </a:extLst>
          </p:cNvPr>
          <p:cNvGraphicFramePr/>
          <p:nvPr>
            <p:extLst>
              <p:ext uri="{D42A27DB-BD31-4B8C-83A1-F6EECF244321}">
                <p14:modId xmlns:p14="http://schemas.microsoft.com/office/powerpoint/2010/main" val="3125931009"/>
              </p:ext>
            </p:extLst>
          </p:nvPr>
        </p:nvGraphicFramePr>
        <p:xfrm>
          <a:off x="533400" y="965200"/>
          <a:ext cx="11176000" cy="55753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BED156-5445-D852-E3AF-C1BAE519FD3E}"/>
              </a:ext>
            </a:extLst>
          </p:cNvPr>
          <p:cNvSpPr txBox="1"/>
          <p:nvPr/>
        </p:nvSpPr>
        <p:spPr>
          <a:xfrm>
            <a:off x="421964" y="6622102"/>
            <a:ext cx="6101751" cy="235898"/>
          </a:xfrm>
          <a:prstGeom prst="rect">
            <a:avLst/>
          </a:prstGeom>
          <a:noFill/>
        </p:spPr>
        <p:txBody>
          <a:bodyPr wrap="square">
            <a:spAutoFit/>
          </a:bodyPr>
          <a:lstStyle/>
          <a:p>
            <a:r>
              <a:rPr lang="en-US" sz="933"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Source: 2024 BEAT Study, LIMRA.</a:t>
            </a:r>
            <a:endParaRPr lang="en-US" sz="933" dirty="0"/>
          </a:p>
        </p:txBody>
      </p:sp>
      <p:sp>
        <p:nvSpPr>
          <p:cNvPr id="3" name="Slide Number Placeholder 2">
            <a:extLst>
              <a:ext uri="{FF2B5EF4-FFF2-40B4-BE49-F238E27FC236}">
                <a16:creationId xmlns:a16="http://schemas.microsoft.com/office/drawing/2014/main" id="{61DE701F-3661-CD4D-96CC-08F928D977AB}"/>
              </a:ext>
            </a:extLst>
          </p:cNvPr>
          <p:cNvSpPr>
            <a:spLocks noGrp="1"/>
          </p:cNvSpPr>
          <p:nvPr>
            <p:ph type="sldNum" sz="quarter" idx="4294967295"/>
          </p:nvPr>
        </p:nvSpPr>
        <p:spPr/>
        <p:txBody>
          <a:bodyPr/>
          <a:lstStyle/>
          <a:p>
            <a:fld id="{FA06F0F5-DF6A-4E0E-AC03-6B0D0B0A1300}" type="slidenum">
              <a:rPr lang="en-US" sz="900" smtClean="0"/>
              <a:pPr/>
              <a:t>9</a:t>
            </a:fld>
            <a:endParaRPr lang="en-US" sz="900" dirty="0"/>
          </a:p>
        </p:txBody>
      </p:sp>
      <p:sp>
        <p:nvSpPr>
          <p:cNvPr id="6" name="Slide Number Placeholder 1">
            <a:extLst>
              <a:ext uri="{FF2B5EF4-FFF2-40B4-BE49-F238E27FC236}">
                <a16:creationId xmlns:a16="http://schemas.microsoft.com/office/drawing/2014/main" id="{67BFD6F0-7481-6F17-2143-573F72F519BD}"/>
              </a:ext>
            </a:extLst>
          </p:cNvPr>
          <p:cNvSpPr>
            <a:spLocks noGrp="1"/>
          </p:cNvSpPr>
          <p:nvPr>
            <p:ph type="sldNum" sz="quarter" idx="4294967295"/>
          </p:nvPr>
        </p:nvSpPr>
        <p:spPr>
          <a:xfrm>
            <a:off x="192741" y="6412994"/>
            <a:ext cx="443753" cy="365125"/>
          </a:xfrm>
        </p:spPr>
        <p:txBody>
          <a:bodyPr>
            <a:normAutofit/>
          </a:bodyPr>
          <a:lstStyle/>
          <a:p>
            <a:pPr>
              <a:spcAft>
                <a:spcPts val="600"/>
              </a:spcAft>
            </a:pPr>
            <a:fld id="{FA06F0F5-DF6A-4E0E-AC03-6B0D0B0A1300}" type="slidenum">
              <a:rPr lang="en-US" sz="900" smtClean="0"/>
              <a:pPr>
                <a:spcAft>
                  <a:spcPts val="600"/>
                </a:spcAft>
              </a:pPr>
              <a:t>9</a:t>
            </a:fld>
            <a:endParaRPr lang="en-US" sz="900" dirty="0"/>
          </a:p>
        </p:txBody>
      </p:sp>
    </p:spTree>
    <p:extLst>
      <p:ext uri="{BB962C8B-B14F-4D97-AF65-F5344CB8AC3E}">
        <p14:creationId xmlns:p14="http://schemas.microsoft.com/office/powerpoint/2010/main" val="3982700216"/>
      </p:ext>
    </p:extLst>
  </p:cSld>
  <p:clrMapOvr>
    <a:masterClrMapping/>
  </p:clrMapOvr>
</p:sld>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Interior Slides">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042-2022 AC Speaker_INTERNAL Pwpt Presentation Template_v7.potx" id="{8D5B3717-74B3-4A84-9A0E-03543D039C70}" vid="{9A1AB4F1-D810-4AE7-94DF-D767354C92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Props1.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3.xml><?xml version="1.0" encoding="utf-8"?>
<ds:datastoreItem xmlns:ds="http://schemas.openxmlformats.org/officeDocument/2006/customXml" ds:itemID="{287CD4A8-A75F-4042-8B00-3ABE0B150ACA}">
  <ds:schemaRefs>
    <ds:schemaRef ds:uri="http://schemas.openxmlformats.org/package/2006/metadata/core-properties"/>
    <ds:schemaRef ds:uri="05c452c8-1c6f-4d8e-b449-e328afff9455"/>
    <ds:schemaRef ds:uri="ff47d776-8114-4207-8cc3-ed44e79849e7"/>
    <ds:schemaRef ds:uri="http://schemas.microsoft.com/office/infopath/2007/PartnerControls"/>
    <ds:schemaRef ds:uri="http://purl.org/dc/dcmitype/"/>
    <ds:schemaRef ds:uri="http://www.w3.org/XML/1998/namespace"/>
    <ds:schemaRef ds:uri="http://purl.org/dc/terms/"/>
    <ds:schemaRef ds:uri="f9a02c79-f89a-4756-8ef1-377f3f7b1aa2"/>
    <ds:schemaRef ds:uri="http://schemas.microsoft.com/office/2006/documentManagement/typ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980</TotalTime>
  <Words>743</Words>
  <Application>Microsoft Office PowerPoint</Application>
  <PresentationFormat>Widescreen</PresentationFormat>
  <Paragraphs>176</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Times New Roman</vt:lpstr>
      <vt:lpstr>2022 LIMRA-LOMA Presentation</vt:lpstr>
      <vt:lpstr>Interior Slides</vt:lpstr>
      <vt:lpstr>LIMRA LOMA Key Employee Findings and Resources</vt:lpstr>
      <vt:lpstr>Introductions and About Us</vt:lpstr>
      <vt:lpstr>Agenda</vt:lpstr>
      <vt:lpstr>PowerPoint Presentation</vt:lpstr>
      <vt:lpstr>Important Factors in a Potential Employer</vt:lpstr>
      <vt:lpstr>Important Employer Factors Over Time</vt:lpstr>
      <vt:lpstr>Factors Associated With Employee Loyalty</vt:lpstr>
      <vt:lpstr>Overall Job Satisfaction</vt:lpstr>
      <vt:lpstr>Plans to Change Jobs</vt:lpstr>
      <vt:lpstr>Understanding of Benefits</vt:lpstr>
      <vt:lpstr>Understanding by Quality of Communication</vt:lpstr>
      <vt:lpstr>Confidence in Benefit Decisions</vt:lpstr>
      <vt:lpstr>Frequency of Communication</vt:lpstr>
      <vt:lpstr>Prevalence of Mental Health Challenges</vt:lpstr>
      <vt:lpstr>Interest in Mental Health Benefits</vt:lpstr>
      <vt:lpstr>Are Employers Invested in Mental Well-being?</vt:lpstr>
      <vt:lpstr>Desired Mental Health Benefits</vt:lpstr>
      <vt:lpstr>PowerPoint Presentation</vt:lpstr>
      <vt:lpstr>Empowering Our Members</vt:lpstr>
      <vt:lpstr>Industry-Leading Solutions</vt:lpstr>
      <vt:lpstr>LOMA Professional Development Solutions</vt:lpstr>
      <vt:lpstr>PowerPoint Presentation</vt:lpstr>
      <vt:lpstr>Thrivent</vt:lpstr>
      <vt:lpstr>Your Partnership Team</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Fehring, Kelly</cp:lastModifiedBy>
  <cp:revision>62</cp:revision>
  <cp:lastPrinted>2024-05-14T16:50:56Z</cp:lastPrinted>
  <dcterms:created xsi:type="dcterms:W3CDTF">2022-04-11T13:29:07Z</dcterms:created>
  <dcterms:modified xsi:type="dcterms:W3CDTF">2024-06-07T21:41:10Z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