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52"/>
  </p:notesMasterIdLst>
  <p:handoutMasterIdLst>
    <p:handoutMasterId r:id="rId53"/>
  </p:handoutMasterIdLst>
  <p:sldIdLst>
    <p:sldId id="256" r:id="rId6"/>
    <p:sldId id="360" r:id="rId7"/>
    <p:sldId id="308" r:id="rId8"/>
    <p:sldId id="263" r:id="rId9"/>
    <p:sldId id="283" r:id="rId10"/>
    <p:sldId id="466" r:id="rId11"/>
    <p:sldId id="382" r:id="rId12"/>
    <p:sldId id="377" r:id="rId13"/>
    <p:sldId id="379" r:id="rId14"/>
    <p:sldId id="471" r:id="rId15"/>
    <p:sldId id="284" r:id="rId16"/>
    <p:sldId id="475" r:id="rId17"/>
    <p:sldId id="476" r:id="rId18"/>
    <p:sldId id="442" r:id="rId19"/>
    <p:sldId id="356" r:id="rId20"/>
    <p:sldId id="378" r:id="rId21"/>
    <p:sldId id="465" r:id="rId22"/>
    <p:sldId id="477" r:id="rId23"/>
    <p:sldId id="949" r:id="rId24"/>
    <p:sldId id="346" r:id="rId25"/>
    <p:sldId id="368" r:id="rId26"/>
    <p:sldId id="394" r:id="rId27"/>
    <p:sldId id="307" r:id="rId28"/>
    <p:sldId id="447" r:id="rId29"/>
    <p:sldId id="468" r:id="rId30"/>
    <p:sldId id="469" r:id="rId31"/>
    <p:sldId id="470" r:id="rId32"/>
    <p:sldId id="386" r:id="rId33"/>
    <p:sldId id="385" r:id="rId34"/>
    <p:sldId id="479" r:id="rId35"/>
    <p:sldId id="467" r:id="rId36"/>
    <p:sldId id="330" r:id="rId37"/>
    <p:sldId id="264" r:id="rId38"/>
    <p:sldId id="452" r:id="rId39"/>
    <p:sldId id="457" r:id="rId40"/>
    <p:sldId id="453" r:id="rId41"/>
    <p:sldId id="454" r:id="rId42"/>
    <p:sldId id="398" r:id="rId43"/>
    <p:sldId id="399" r:id="rId44"/>
    <p:sldId id="438" r:id="rId45"/>
    <p:sldId id="432" r:id="rId46"/>
    <p:sldId id="437" r:id="rId47"/>
    <p:sldId id="441" r:id="rId48"/>
    <p:sldId id="458" r:id="rId49"/>
    <p:sldId id="322" r:id="rId50"/>
    <p:sldId id="352" r:id="rId51"/>
  </p:sldIdLst>
  <p:sldSz cx="12192000" cy="6858000"/>
  <p:notesSz cx="7010400" cy="9296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Jacqueline" initials="LJ" lastIdx="26" clrIdx="0">
    <p:extLst>
      <p:ext uri="{19B8F6BF-5375-455C-9EA6-DF929625EA0E}">
        <p15:presenceInfo xmlns:p15="http://schemas.microsoft.com/office/powerpoint/2012/main" userId="S-1-5-21-3670347269-1734258486-2757495605-7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B2D"/>
    <a:srgbClr val="902749"/>
    <a:srgbClr val="5EAE46"/>
    <a:srgbClr val="FFFFFF"/>
    <a:srgbClr val="9DDFA5"/>
    <a:srgbClr val="38A845"/>
    <a:srgbClr val="3333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9162" autoAdjust="0"/>
  </p:normalViewPr>
  <p:slideViewPr>
    <p:cSldViewPr snapToGrid="0">
      <p:cViewPr varScale="1">
        <p:scale>
          <a:sx n="57" d="100"/>
          <a:sy n="57" d="100"/>
        </p:scale>
        <p:origin x="968" y="60"/>
      </p:cViewPr>
      <p:guideLst/>
    </p:cSldViewPr>
  </p:slideViewPr>
  <p:notesTextViewPr>
    <p:cViewPr>
      <p:scale>
        <a:sx n="3" d="2"/>
        <a:sy n="3" d="2"/>
      </p:scale>
      <p:origin x="0" y="0"/>
    </p:cViewPr>
  </p:notesTextViewPr>
  <p:sorterViewPr>
    <p:cViewPr>
      <p:scale>
        <a:sx n="100" d="100"/>
        <a:sy n="100" d="100"/>
      </p:scale>
      <p:origin x="0" y="-243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E7F44-A5DF-4F32-B648-89BB44E7906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189B316-4901-4580-8BFA-859F9B2B2978}">
      <dgm:prSet/>
      <dgm:spPr/>
      <dgm:t>
        <a:bodyPr/>
        <a:lstStyle/>
        <a:p>
          <a:pPr rtl="0"/>
          <a:r>
            <a:rPr lang="en-US" b="0" dirty="0"/>
            <a:t>Subject matter expertise delivered via online video</a:t>
          </a:r>
          <a:endParaRPr lang="en-US" dirty="0"/>
        </a:p>
      </dgm:t>
    </dgm:pt>
    <dgm:pt modelId="{A1574EE0-9EAB-4A59-96ED-1882FD4C1628}" type="parTrans" cxnId="{2A740F1A-6F66-42B8-8C0E-EFE12D9B8D7C}">
      <dgm:prSet/>
      <dgm:spPr/>
      <dgm:t>
        <a:bodyPr/>
        <a:lstStyle/>
        <a:p>
          <a:endParaRPr lang="en-US"/>
        </a:p>
      </dgm:t>
    </dgm:pt>
    <dgm:pt modelId="{2B3AAE76-78D2-4910-8E8D-609A6BD99B31}" type="sibTrans" cxnId="{2A740F1A-6F66-42B8-8C0E-EFE12D9B8D7C}">
      <dgm:prSet/>
      <dgm:spPr/>
      <dgm:t>
        <a:bodyPr/>
        <a:lstStyle/>
        <a:p>
          <a:endParaRPr lang="en-US"/>
        </a:p>
      </dgm:t>
    </dgm:pt>
    <dgm:pt modelId="{2B3F4EA6-0B02-4133-8417-359C0611121B}">
      <dgm:prSet/>
      <dgm:spPr/>
      <dgm:t>
        <a:bodyPr/>
        <a:lstStyle/>
        <a:p>
          <a:pPr rtl="0"/>
          <a:r>
            <a:rPr lang="en-US" b="0"/>
            <a:t>Fully-scripted facilitator guide </a:t>
          </a:r>
          <a:endParaRPr lang="en-US"/>
        </a:p>
      </dgm:t>
    </dgm:pt>
    <dgm:pt modelId="{89221F5F-86C9-4F38-B2CB-5654F158B473}" type="parTrans" cxnId="{21F1E961-3A4B-4753-8761-68859DD74A83}">
      <dgm:prSet/>
      <dgm:spPr/>
      <dgm:t>
        <a:bodyPr/>
        <a:lstStyle/>
        <a:p>
          <a:endParaRPr lang="en-US"/>
        </a:p>
      </dgm:t>
    </dgm:pt>
    <dgm:pt modelId="{2D5E7C7C-4A53-4366-8748-DC118C5F60A5}" type="sibTrans" cxnId="{21F1E961-3A4B-4753-8761-68859DD74A83}">
      <dgm:prSet/>
      <dgm:spPr/>
      <dgm:t>
        <a:bodyPr/>
        <a:lstStyle/>
        <a:p>
          <a:endParaRPr lang="en-US"/>
        </a:p>
      </dgm:t>
    </dgm:pt>
    <dgm:pt modelId="{B0B2B56B-33D8-4ED1-8413-462759741EB4}">
      <dgm:prSet/>
      <dgm:spPr/>
      <dgm:t>
        <a:bodyPr/>
        <a:lstStyle/>
        <a:p>
          <a:pPr rtl="0"/>
          <a:r>
            <a:rPr lang="en-US" b="0"/>
            <a:t>Digital participant guides</a:t>
          </a:r>
          <a:endParaRPr lang="en-US"/>
        </a:p>
      </dgm:t>
    </dgm:pt>
    <dgm:pt modelId="{A56D78D9-914E-45A0-89F2-BCED50284711}" type="parTrans" cxnId="{6BDBF28B-0D7F-4D07-910C-710B93C0BB6E}">
      <dgm:prSet/>
      <dgm:spPr/>
      <dgm:t>
        <a:bodyPr/>
        <a:lstStyle/>
        <a:p>
          <a:endParaRPr lang="en-US"/>
        </a:p>
      </dgm:t>
    </dgm:pt>
    <dgm:pt modelId="{DE00827D-63CE-49CD-9ADF-6E8E6E42A177}" type="sibTrans" cxnId="{6BDBF28B-0D7F-4D07-910C-710B93C0BB6E}">
      <dgm:prSet/>
      <dgm:spPr/>
      <dgm:t>
        <a:bodyPr/>
        <a:lstStyle/>
        <a:p>
          <a:endParaRPr lang="en-US"/>
        </a:p>
      </dgm:t>
    </dgm:pt>
    <dgm:pt modelId="{B00460B4-693E-44EF-88AB-5C923F45DBEB}">
      <dgm:prSet/>
      <dgm:spPr/>
      <dgm:t>
        <a:bodyPr/>
        <a:lstStyle/>
        <a:p>
          <a:pPr rtl="0"/>
          <a:r>
            <a:rPr lang="en-US" b="0"/>
            <a:t>Multimedia platform for in-program and post-program learning</a:t>
          </a:r>
          <a:endParaRPr lang="en-US"/>
        </a:p>
      </dgm:t>
    </dgm:pt>
    <dgm:pt modelId="{3F000741-5DCB-42A1-8B4B-017711DB845C}" type="parTrans" cxnId="{B1920EA9-2DAD-454C-BBD6-4482A9E22400}">
      <dgm:prSet/>
      <dgm:spPr/>
      <dgm:t>
        <a:bodyPr/>
        <a:lstStyle/>
        <a:p>
          <a:endParaRPr lang="en-US"/>
        </a:p>
      </dgm:t>
    </dgm:pt>
    <dgm:pt modelId="{8ADA08A4-E339-4110-AFFD-04CB25BAF856}" type="sibTrans" cxnId="{B1920EA9-2DAD-454C-BBD6-4482A9E22400}">
      <dgm:prSet/>
      <dgm:spPr/>
      <dgm:t>
        <a:bodyPr/>
        <a:lstStyle/>
        <a:p>
          <a:endParaRPr lang="en-US"/>
        </a:p>
      </dgm:t>
    </dgm:pt>
    <dgm:pt modelId="{4119BAD7-1452-4A77-AE2F-1D039CCCCF0F}">
      <dgm:prSet/>
      <dgm:spPr/>
      <dgm:t>
        <a:bodyPr/>
        <a:lstStyle/>
        <a:p>
          <a:pPr rtl="0"/>
          <a:r>
            <a:rPr lang="en-US" b="0"/>
            <a:t>Targeted skill assessments</a:t>
          </a:r>
          <a:endParaRPr lang="en-US"/>
        </a:p>
      </dgm:t>
    </dgm:pt>
    <dgm:pt modelId="{BC8AD7C6-F381-4997-8969-0267A3A1831D}" type="parTrans" cxnId="{16695187-4D17-4A31-B2DA-F02EEA889625}">
      <dgm:prSet/>
      <dgm:spPr/>
      <dgm:t>
        <a:bodyPr/>
        <a:lstStyle/>
        <a:p>
          <a:endParaRPr lang="en-US"/>
        </a:p>
      </dgm:t>
    </dgm:pt>
    <dgm:pt modelId="{112BAF5F-6A06-4FCF-9F25-32AE5888A252}" type="sibTrans" cxnId="{16695187-4D17-4A31-B2DA-F02EEA889625}">
      <dgm:prSet/>
      <dgm:spPr/>
      <dgm:t>
        <a:bodyPr/>
        <a:lstStyle/>
        <a:p>
          <a:endParaRPr lang="en-US"/>
        </a:p>
      </dgm:t>
    </dgm:pt>
    <dgm:pt modelId="{5F70AF7F-EDCF-4813-AEA6-760BD4EF26CB}">
      <dgm:prSet/>
      <dgm:spPr/>
      <dgm:t>
        <a:bodyPr/>
        <a:lstStyle/>
        <a:p>
          <a:pPr rtl="0"/>
          <a:r>
            <a:rPr lang="en-US" b="0"/>
            <a:t>Developmental assessments </a:t>
          </a:r>
          <a:endParaRPr lang="en-US"/>
        </a:p>
      </dgm:t>
    </dgm:pt>
    <dgm:pt modelId="{86F29E38-70A9-4A5C-9500-737D454E8E55}" type="parTrans" cxnId="{9006ECB8-32FA-4373-8D1D-9ED2006C4062}">
      <dgm:prSet/>
      <dgm:spPr/>
      <dgm:t>
        <a:bodyPr/>
        <a:lstStyle/>
        <a:p>
          <a:endParaRPr lang="en-US"/>
        </a:p>
      </dgm:t>
    </dgm:pt>
    <dgm:pt modelId="{80B35172-6287-420E-B86F-D84F29302177}" type="sibTrans" cxnId="{9006ECB8-32FA-4373-8D1D-9ED2006C4062}">
      <dgm:prSet/>
      <dgm:spPr/>
      <dgm:t>
        <a:bodyPr/>
        <a:lstStyle/>
        <a:p>
          <a:endParaRPr lang="en-US"/>
        </a:p>
      </dgm:t>
    </dgm:pt>
    <dgm:pt modelId="{E74F5CC7-2371-4543-B496-7F7378A23464}">
      <dgm:prSet/>
      <dgm:spPr/>
      <dgm:t>
        <a:bodyPr/>
        <a:lstStyle/>
        <a:p>
          <a:pPr rtl="0"/>
          <a:r>
            <a:rPr lang="en-US" b="0"/>
            <a:t>Wall charts</a:t>
          </a:r>
          <a:endParaRPr lang="en-US"/>
        </a:p>
      </dgm:t>
    </dgm:pt>
    <dgm:pt modelId="{63722884-3B33-453F-B01A-0A6BB406C244}" type="parTrans" cxnId="{6CA190FF-1D3A-4648-B8CC-E17F433E0DE9}">
      <dgm:prSet/>
      <dgm:spPr/>
      <dgm:t>
        <a:bodyPr/>
        <a:lstStyle/>
        <a:p>
          <a:endParaRPr lang="en-US"/>
        </a:p>
      </dgm:t>
    </dgm:pt>
    <dgm:pt modelId="{5F40A91B-8791-4D67-93D7-ACCB3F544B6A}" type="sibTrans" cxnId="{6CA190FF-1D3A-4648-B8CC-E17F433E0DE9}">
      <dgm:prSet/>
      <dgm:spPr/>
      <dgm:t>
        <a:bodyPr/>
        <a:lstStyle/>
        <a:p>
          <a:endParaRPr lang="en-US"/>
        </a:p>
      </dgm:t>
    </dgm:pt>
    <dgm:pt modelId="{4EF5D69D-98EF-43E8-A532-5E8EE03F7D07}">
      <dgm:prSet/>
      <dgm:spPr/>
      <dgm:t>
        <a:bodyPr/>
        <a:lstStyle/>
        <a:p>
          <a:pPr rtl="0"/>
          <a:r>
            <a:rPr lang="en-US" b="0"/>
            <a:t>Digital coaching guides</a:t>
          </a:r>
          <a:endParaRPr lang="en-US"/>
        </a:p>
      </dgm:t>
    </dgm:pt>
    <dgm:pt modelId="{2D9D1A90-7E42-40CD-ABE2-FAE3F11121AF}" type="parTrans" cxnId="{A91DD14E-184B-4582-B891-6DB459AAC5B7}">
      <dgm:prSet/>
      <dgm:spPr/>
      <dgm:t>
        <a:bodyPr/>
        <a:lstStyle/>
        <a:p>
          <a:endParaRPr lang="en-US"/>
        </a:p>
      </dgm:t>
    </dgm:pt>
    <dgm:pt modelId="{AFE5688F-92A4-4CAF-B4A1-63FC3DB2B118}" type="sibTrans" cxnId="{A91DD14E-184B-4582-B891-6DB459AAC5B7}">
      <dgm:prSet/>
      <dgm:spPr/>
      <dgm:t>
        <a:bodyPr/>
        <a:lstStyle/>
        <a:p>
          <a:endParaRPr lang="en-US"/>
        </a:p>
      </dgm:t>
    </dgm:pt>
    <dgm:pt modelId="{7C9D8A8C-9959-4117-98E8-CAED895F1AFD}" type="pres">
      <dgm:prSet presAssocID="{020E7F44-A5DF-4F32-B648-89BB44E79069}" presName="diagram" presStyleCnt="0">
        <dgm:presLayoutVars>
          <dgm:dir/>
          <dgm:resizeHandles val="exact"/>
        </dgm:presLayoutVars>
      </dgm:prSet>
      <dgm:spPr/>
    </dgm:pt>
    <dgm:pt modelId="{E8D96872-C204-4757-A253-48CB4A15791E}" type="pres">
      <dgm:prSet presAssocID="{6189B316-4901-4580-8BFA-859F9B2B2978}" presName="node" presStyleLbl="node1" presStyleIdx="0" presStyleCnt="8">
        <dgm:presLayoutVars>
          <dgm:bulletEnabled val="1"/>
        </dgm:presLayoutVars>
      </dgm:prSet>
      <dgm:spPr/>
    </dgm:pt>
    <dgm:pt modelId="{82491129-DD80-4CB2-B4EC-2EB924EF742D}" type="pres">
      <dgm:prSet presAssocID="{2B3AAE76-78D2-4910-8E8D-609A6BD99B31}" presName="sibTrans" presStyleCnt="0"/>
      <dgm:spPr/>
    </dgm:pt>
    <dgm:pt modelId="{C54D7B51-C60A-490C-9F48-011E2790463F}" type="pres">
      <dgm:prSet presAssocID="{2B3F4EA6-0B02-4133-8417-359C0611121B}" presName="node" presStyleLbl="node1" presStyleIdx="1" presStyleCnt="8">
        <dgm:presLayoutVars>
          <dgm:bulletEnabled val="1"/>
        </dgm:presLayoutVars>
      </dgm:prSet>
      <dgm:spPr/>
    </dgm:pt>
    <dgm:pt modelId="{9C842FDC-F62C-4E7D-9A44-2CFEE91B87C7}" type="pres">
      <dgm:prSet presAssocID="{2D5E7C7C-4A53-4366-8748-DC118C5F60A5}" presName="sibTrans" presStyleCnt="0"/>
      <dgm:spPr/>
    </dgm:pt>
    <dgm:pt modelId="{BEF46B8C-38A3-4B37-965C-6B96D58325B4}" type="pres">
      <dgm:prSet presAssocID="{B0B2B56B-33D8-4ED1-8413-462759741EB4}" presName="node" presStyleLbl="node1" presStyleIdx="2" presStyleCnt="8">
        <dgm:presLayoutVars>
          <dgm:bulletEnabled val="1"/>
        </dgm:presLayoutVars>
      </dgm:prSet>
      <dgm:spPr/>
    </dgm:pt>
    <dgm:pt modelId="{287FBF8E-D613-4A36-8B80-A07F183F02B2}" type="pres">
      <dgm:prSet presAssocID="{DE00827D-63CE-49CD-9ADF-6E8E6E42A177}" presName="sibTrans" presStyleCnt="0"/>
      <dgm:spPr/>
    </dgm:pt>
    <dgm:pt modelId="{1EC32E94-6DD7-4A31-A918-09BA56B5EC03}" type="pres">
      <dgm:prSet presAssocID="{B00460B4-693E-44EF-88AB-5C923F45DBEB}" presName="node" presStyleLbl="node1" presStyleIdx="3" presStyleCnt="8">
        <dgm:presLayoutVars>
          <dgm:bulletEnabled val="1"/>
        </dgm:presLayoutVars>
      </dgm:prSet>
      <dgm:spPr/>
    </dgm:pt>
    <dgm:pt modelId="{71A250BB-1A7E-4C32-81C7-E2CA3E20FF5E}" type="pres">
      <dgm:prSet presAssocID="{8ADA08A4-E339-4110-AFFD-04CB25BAF856}" presName="sibTrans" presStyleCnt="0"/>
      <dgm:spPr/>
    </dgm:pt>
    <dgm:pt modelId="{1A9EAC5E-263C-4A36-B94E-1E2E7E8DCA8F}" type="pres">
      <dgm:prSet presAssocID="{4119BAD7-1452-4A77-AE2F-1D039CCCCF0F}" presName="node" presStyleLbl="node1" presStyleIdx="4" presStyleCnt="8">
        <dgm:presLayoutVars>
          <dgm:bulletEnabled val="1"/>
        </dgm:presLayoutVars>
      </dgm:prSet>
      <dgm:spPr/>
    </dgm:pt>
    <dgm:pt modelId="{5714B2B5-2C4E-4268-B98B-7F438C2B62CB}" type="pres">
      <dgm:prSet presAssocID="{112BAF5F-6A06-4FCF-9F25-32AE5888A252}" presName="sibTrans" presStyleCnt="0"/>
      <dgm:spPr/>
    </dgm:pt>
    <dgm:pt modelId="{177626A8-947A-4E85-A570-F6ED6C03615F}" type="pres">
      <dgm:prSet presAssocID="{5F70AF7F-EDCF-4813-AEA6-760BD4EF26CB}" presName="node" presStyleLbl="node1" presStyleIdx="5" presStyleCnt="8">
        <dgm:presLayoutVars>
          <dgm:bulletEnabled val="1"/>
        </dgm:presLayoutVars>
      </dgm:prSet>
      <dgm:spPr/>
    </dgm:pt>
    <dgm:pt modelId="{DB1438AD-FA88-491D-B026-57055E63D861}" type="pres">
      <dgm:prSet presAssocID="{80B35172-6287-420E-B86F-D84F29302177}" presName="sibTrans" presStyleCnt="0"/>
      <dgm:spPr/>
    </dgm:pt>
    <dgm:pt modelId="{C631A60C-E9BC-4F86-B8A6-3314CD1AA346}" type="pres">
      <dgm:prSet presAssocID="{E74F5CC7-2371-4543-B496-7F7378A23464}" presName="node" presStyleLbl="node1" presStyleIdx="6" presStyleCnt="8">
        <dgm:presLayoutVars>
          <dgm:bulletEnabled val="1"/>
        </dgm:presLayoutVars>
      </dgm:prSet>
      <dgm:spPr/>
    </dgm:pt>
    <dgm:pt modelId="{EC1F3D92-40F6-4C7A-BAD5-0F6A1D07F36E}" type="pres">
      <dgm:prSet presAssocID="{5F40A91B-8791-4D67-93D7-ACCB3F544B6A}" presName="sibTrans" presStyleCnt="0"/>
      <dgm:spPr/>
    </dgm:pt>
    <dgm:pt modelId="{7043CA5B-155B-4D65-80DC-503AB12E5BD3}" type="pres">
      <dgm:prSet presAssocID="{4EF5D69D-98EF-43E8-A532-5E8EE03F7D07}" presName="node" presStyleLbl="node1" presStyleIdx="7" presStyleCnt="8">
        <dgm:presLayoutVars>
          <dgm:bulletEnabled val="1"/>
        </dgm:presLayoutVars>
      </dgm:prSet>
      <dgm:spPr/>
    </dgm:pt>
  </dgm:ptLst>
  <dgm:cxnLst>
    <dgm:cxn modelId="{8B16D415-210D-45AA-BB7F-C616595CAEF5}" type="presOf" srcId="{B00460B4-693E-44EF-88AB-5C923F45DBEB}" destId="{1EC32E94-6DD7-4A31-A918-09BA56B5EC03}" srcOrd="0" destOrd="0" presId="urn:microsoft.com/office/officeart/2005/8/layout/default"/>
    <dgm:cxn modelId="{023F0016-AC3F-4A2A-A867-09BC6811110B}" type="presOf" srcId="{020E7F44-A5DF-4F32-B648-89BB44E79069}" destId="{7C9D8A8C-9959-4117-98E8-CAED895F1AFD}" srcOrd="0" destOrd="0" presId="urn:microsoft.com/office/officeart/2005/8/layout/default"/>
    <dgm:cxn modelId="{2A740F1A-6F66-42B8-8C0E-EFE12D9B8D7C}" srcId="{020E7F44-A5DF-4F32-B648-89BB44E79069}" destId="{6189B316-4901-4580-8BFA-859F9B2B2978}" srcOrd="0" destOrd="0" parTransId="{A1574EE0-9EAB-4A59-96ED-1882FD4C1628}" sibTransId="{2B3AAE76-78D2-4910-8E8D-609A6BD99B31}"/>
    <dgm:cxn modelId="{21F1E961-3A4B-4753-8761-68859DD74A83}" srcId="{020E7F44-A5DF-4F32-B648-89BB44E79069}" destId="{2B3F4EA6-0B02-4133-8417-359C0611121B}" srcOrd="1" destOrd="0" parTransId="{89221F5F-86C9-4F38-B2CB-5654F158B473}" sibTransId="{2D5E7C7C-4A53-4366-8748-DC118C5F60A5}"/>
    <dgm:cxn modelId="{A91DD14E-184B-4582-B891-6DB459AAC5B7}" srcId="{020E7F44-A5DF-4F32-B648-89BB44E79069}" destId="{4EF5D69D-98EF-43E8-A532-5E8EE03F7D07}" srcOrd="7" destOrd="0" parTransId="{2D9D1A90-7E42-40CD-ABE2-FAE3F11121AF}" sibTransId="{AFE5688F-92A4-4CAF-B4A1-63FC3DB2B118}"/>
    <dgm:cxn modelId="{F99F7E83-8BB8-421D-B745-892BACCBEF95}" type="presOf" srcId="{5F70AF7F-EDCF-4813-AEA6-760BD4EF26CB}" destId="{177626A8-947A-4E85-A570-F6ED6C03615F}" srcOrd="0" destOrd="0" presId="urn:microsoft.com/office/officeart/2005/8/layout/default"/>
    <dgm:cxn modelId="{16695187-4D17-4A31-B2DA-F02EEA889625}" srcId="{020E7F44-A5DF-4F32-B648-89BB44E79069}" destId="{4119BAD7-1452-4A77-AE2F-1D039CCCCF0F}" srcOrd="4" destOrd="0" parTransId="{BC8AD7C6-F381-4997-8969-0267A3A1831D}" sibTransId="{112BAF5F-6A06-4FCF-9F25-32AE5888A252}"/>
    <dgm:cxn modelId="{1E3CFA88-FDBD-47DE-AC53-2288AD652B11}" type="presOf" srcId="{E74F5CC7-2371-4543-B496-7F7378A23464}" destId="{C631A60C-E9BC-4F86-B8A6-3314CD1AA346}" srcOrd="0" destOrd="0" presId="urn:microsoft.com/office/officeart/2005/8/layout/default"/>
    <dgm:cxn modelId="{6BDBF28B-0D7F-4D07-910C-710B93C0BB6E}" srcId="{020E7F44-A5DF-4F32-B648-89BB44E79069}" destId="{B0B2B56B-33D8-4ED1-8413-462759741EB4}" srcOrd="2" destOrd="0" parTransId="{A56D78D9-914E-45A0-89F2-BCED50284711}" sibTransId="{DE00827D-63CE-49CD-9ADF-6E8E6E42A177}"/>
    <dgm:cxn modelId="{E5B3779A-EB2D-4335-9A19-23FCF05AAB97}" type="presOf" srcId="{6189B316-4901-4580-8BFA-859F9B2B2978}" destId="{E8D96872-C204-4757-A253-48CB4A15791E}" srcOrd="0" destOrd="0" presId="urn:microsoft.com/office/officeart/2005/8/layout/default"/>
    <dgm:cxn modelId="{6F9952A2-D9EC-4B66-9AAB-A306D5D76BE6}" type="presOf" srcId="{B0B2B56B-33D8-4ED1-8413-462759741EB4}" destId="{BEF46B8C-38A3-4B37-965C-6B96D58325B4}" srcOrd="0" destOrd="0" presId="urn:microsoft.com/office/officeart/2005/8/layout/default"/>
    <dgm:cxn modelId="{B1920EA9-2DAD-454C-BBD6-4482A9E22400}" srcId="{020E7F44-A5DF-4F32-B648-89BB44E79069}" destId="{B00460B4-693E-44EF-88AB-5C923F45DBEB}" srcOrd="3" destOrd="0" parTransId="{3F000741-5DCB-42A1-8B4B-017711DB845C}" sibTransId="{8ADA08A4-E339-4110-AFFD-04CB25BAF856}"/>
    <dgm:cxn modelId="{394E7EAF-8577-4C4A-AD97-124F0983E5FF}" type="presOf" srcId="{4119BAD7-1452-4A77-AE2F-1D039CCCCF0F}" destId="{1A9EAC5E-263C-4A36-B94E-1E2E7E8DCA8F}" srcOrd="0" destOrd="0" presId="urn:microsoft.com/office/officeart/2005/8/layout/default"/>
    <dgm:cxn modelId="{9006ECB8-32FA-4373-8D1D-9ED2006C4062}" srcId="{020E7F44-A5DF-4F32-B648-89BB44E79069}" destId="{5F70AF7F-EDCF-4813-AEA6-760BD4EF26CB}" srcOrd="5" destOrd="0" parTransId="{86F29E38-70A9-4A5C-9500-737D454E8E55}" sibTransId="{80B35172-6287-420E-B86F-D84F29302177}"/>
    <dgm:cxn modelId="{0DFE5AD4-0E77-432A-BB38-E8997324D2C0}" type="presOf" srcId="{2B3F4EA6-0B02-4133-8417-359C0611121B}" destId="{C54D7B51-C60A-490C-9F48-011E2790463F}" srcOrd="0" destOrd="0" presId="urn:microsoft.com/office/officeart/2005/8/layout/default"/>
    <dgm:cxn modelId="{661C15D7-EFD0-44C3-815E-6A174691373F}" type="presOf" srcId="{4EF5D69D-98EF-43E8-A532-5E8EE03F7D07}" destId="{7043CA5B-155B-4D65-80DC-503AB12E5BD3}" srcOrd="0" destOrd="0" presId="urn:microsoft.com/office/officeart/2005/8/layout/default"/>
    <dgm:cxn modelId="{6CA190FF-1D3A-4648-B8CC-E17F433E0DE9}" srcId="{020E7F44-A5DF-4F32-B648-89BB44E79069}" destId="{E74F5CC7-2371-4543-B496-7F7378A23464}" srcOrd="6" destOrd="0" parTransId="{63722884-3B33-453F-B01A-0A6BB406C244}" sibTransId="{5F40A91B-8791-4D67-93D7-ACCB3F544B6A}"/>
    <dgm:cxn modelId="{532A952D-1E05-4F69-89FB-56D62C9004B1}" type="presParOf" srcId="{7C9D8A8C-9959-4117-98E8-CAED895F1AFD}" destId="{E8D96872-C204-4757-A253-48CB4A15791E}" srcOrd="0" destOrd="0" presId="urn:microsoft.com/office/officeart/2005/8/layout/default"/>
    <dgm:cxn modelId="{C84EF105-0571-4D4F-AC69-CD1DD7E4CBF2}" type="presParOf" srcId="{7C9D8A8C-9959-4117-98E8-CAED895F1AFD}" destId="{82491129-DD80-4CB2-B4EC-2EB924EF742D}" srcOrd="1" destOrd="0" presId="urn:microsoft.com/office/officeart/2005/8/layout/default"/>
    <dgm:cxn modelId="{276B1D76-D7B7-49DF-A6DF-39081AAC42A2}" type="presParOf" srcId="{7C9D8A8C-9959-4117-98E8-CAED895F1AFD}" destId="{C54D7B51-C60A-490C-9F48-011E2790463F}" srcOrd="2" destOrd="0" presId="urn:microsoft.com/office/officeart/2005/8/layout/default"/>
    <dgm:cxn modelId="{3EAC4B20-12A3-4D67-8DC8-21CB3AA6A087}" type="presParOf" srcId="{7C9D8A8C-9959-4117-98E8-CAED895F1AFD}" destId="{9C842FDC-F62C-4E7D-9A44-2CFEE91B87C7}" srcOrd="3" destOrd="0" presId="urn:microsoft.com/office/officeart/2005/8/layout/default"/>
    <dgm:cxn modelId="{030D2576-52B3-496C-8F96-770B4828941A}" type="presParOf" srcId="{7C9D8A8C-9959-4117-98E8-CAED895F1AFD}" destId="{BEF46B8C-38A3-4B37-965C-6B96D58325B4}" srcOrd="4" destOrd="0" presId="urn:microsoft.com/office/officeart/2005/8/layout/default"/>
    <dgm:cxn modelId="{69DF7D1F-5673-4F5E-853A-45EF569C8706}" type="presParOf" srcId="{7C9D8A8C-9959-4117-98E8-CAED895F1AFD}" destId="{287FBF8E-D613-4A36-8B80-A07F183F02B2}" srcOrd="5" destOrd="0" presId="urn:microsoft.com/office/officeart/2005/8/layout/default"/>
    <dgm:cxn modelId="{5366E234-410D-493E-B124-677CD5F11A14}" type="presParOf" srcId="{7C9D8A8C-9959-4117-98E8-CAED895F1AFD}" destId="{1EC32E94-6DD7-4A31-A918-09BA56B5EC03}" srcOrd="6" destOrd="0" presId="urn:microsoft.com/office/officeart/2005/8/layout/default"/>
    <dgm:cxn modelId="{53F77FEB-10AE-4FAB-9633-1F7863B2208C}" type="presParOf" srcId="{7C9D8A8C-9959-4117-98E8-CAED895F1AFD}" destId="{71A250BB-1A7E-4C32-81C7-E2CA3E20FF5E}" srcOrd="7" destOrd="0" presId="urn:microsoft.com/office/officeart/2005/8/layout/default"/>
    <dgm:cxn modelId="{90B9DB6A-0629-4994-A4F2-D04D64F82EFF}" type="presParOf" srcId="{7C9D8A8C-9959-4117-98E8-CAED895F1AFD}" destId="{1A9EAC5E-263C-4A36-B94E-1E2E7E8DCA8F}" srcOrd="8" destOrd="0" presId="urn:microsoft.com/office/officeart/2005/8/layout/default"/>
    <dgm:cxn modelId="{2891903C-B08A-4E6A-A711-204DDBE41369}" type="presParOf" srcId="{7C9D8A8C-9959-4117-98E8-CAED895F1AFD}" destId="{5714B2B5-2C4E-4268-B98B-7F438C2B62CB}" srcOrd="9" destOrd="0" presId="urn:microsoft.com/office/officeart/2005/8/layout/default"/>
    <dgm:cxn modelId="{4EE146C0-D916-4ED4-B5E5-965A040DEBAE}" type="presParOf" srcId="{7C9D8A8C-9959-4117-98E8-CAED895F1AFD}" destId="{177626A8-947A-4E85-A570-F6ED6C03615F}" srcOrd="10" destOrd="0" presId="urn:microsoft.com/office/officeart/2005/8/layout/default"/>
    <dgm:cxn modelId="{6CCB154D-5715-414E-A432-E6619D9CF26A}" type="presParOf" srcId="{7C9D8A8C-9959-4117-98E8-CAED895F1AFD}" destId="{DB1438AD-FA88-491D-B026-57055E63D861}" srcOrd="11" destOrd="0" presId="urn:microsoft.com/office/officeart/2005/8/layout/default"/>
    <dgm:cxn modelId="{8073C2A3-5040-4DB9-A2D1-CA7FB3FE9A1C}" type="presParOf" srcId="{7C9D8A8C-9959-4117-98E8-CAED895F1AFD}" destId="{C631A60C-E9BC-4F86-B8A6-3314CD1AA346}" srcOrd="12" destOrd="0" presId="urn:microsoft.com/office/officeart/2005/8/layout/default"/>
    <dgm:cxn modelId="{CE2D464A-1867-4AF0-8419-ED48BA3CAC24}" type="presParOf" srcId="{7C9D8A8C-9959-4117-98E8-CAED895F1AFD}" destId="{EC1F3D92-40F6-4C7A-BAD5-0F6A1D07F36E}" srcOrd="13" destOrd="0" presId="urn:microsoft.com/office/officeart/2005/8/layout/default"/>
    <dgm:cxn modelId="{C96C8901-176B-4D49-B151-8A9132E965BF}" type="presParOf" srcId="{7C9D8A8C-9959-4117-98E8-CAED895F1AFD}" destId="{7043CA5B-155B-4D65-80DC-503AB12E5BD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052332-08D7-4A31-816A-460A263B3D2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FC6F84F-A60B-4368-A869-D1EF9A5FBA23}">
      <dgm:prSet/>
      <dgm:spPr>
        <a:solidFill>
          <a:schemeClr val="tx2"/>
        </a:solidFill>
        <a:ln>
          <a:solidFill>
            <a:schemeClr val="tx2"/>
          </a:solidFill>
        </a:ln>
      </dgm:spPr>
      <dgm:t>
        <a:bodyPr/>
        <a:lstStyle/>
        <a:p>
          <a:pPr rtl="0"/>
          <a:r>
            <a:rPr lang="en-US" dirty="0"/>
            <a:t>Facilitator Certification</a:t>
          </a:r>
        </a:p>
      </dgm:t>
    </dgm:pt>
    <dgm:pt modelId="{134A4989-63B3-400C-B616-E6A44AB33BF3}" type="parTrans" cxnId="{64024D51-B454-4B25-83D6-ED6D462D6C6A}">
      <dgm:prSet/>
      <dgm:spPr/>
      <dgm:t>
        <a:bodyPr/>
        <a:lstStyle/>
        <a:p>
          <a:endParaRPr lang="en-US"/>
        </a:p>
      </dgm:t>
    </dgm:pt>
    <dgm:pt modelId="{7617FFA5-E0AC-4A57-B3FC-E0CAD27D6915}" type="sibTrans" cxnId="{64024D51-B454-4B25-83D6-ED6D462D6C6A}">
      <dgm:prSet/>
      <dgm:spPr/>
      <dgm:t>
        <a:bodyPr/>
        <a:lstStyle/>
        <a:p>
          <a:endParaRPr lang="en-US"/>
        </a:p>
      </dgm:t>
    </dgm:pt>
    <dgm:pt modelId="{39E9CF5A-10DC-4B29-BEC9-E32B8C69B55E}">
      <dgm:prSet/>
      <dgm:spPr>
        <a:solidFill>
          <a:schemeClr val="bg2">
            <a:lumMod val="20000"/>
            <a:lumOff val="80000"/>
            <a:alpha val="90000"/>
          </a:schemeClr>
        </a:solidFill>
        <a:ln>
          <a:noFill/>
        </a:ln>
      </dgm:spPr>
      <dgm:t>
        <a:bodyPr/>
        <a:lstStyle/>
        <a:p>
          <a:pPr rtl="0"/>
          <a:r>
            <a:rPr lang="en-US" dirty="0"/>
            <a:t>$750/facilitator</a:t>
          </a:r>
        </a:p>
      </dgm:t>
    </dgm:pt>
    <dgm:pt modelId="{0F6AEC5B-93CC-449D-A8AF-8590FA2B43C8}" type="parTrans" cxnId="{03925966-6F75-4EE2-81AC-A2D8E26F5433}">
      <dgm:prSet/>
      <dgm:spPr/>
      <dgm:t>
        <a:bodyPr/>
        <a:lstStyle/>
        <a:p>
          <a:endParaRPr lang="en-US"/>
        </a:p>
      </dgm:t>
    </dgm:pt>
    <dgm:pt modelId="{B3E0FEFD-3B22-40C3-A0A3-3ADE7B72FDE1}" type="sibTrans" cxnId="{03925966-6F75-4EE2-81AC-A2D8E26F5433}">
      <dgm:prSet/>
      <dgm:spPr/>
      <dgm:t>
        <a:bodyPr/>
        <a:lstStyle/>
        <a:p>
          <a:endParaRPr lang="en-US"/>
        </a:p>
      </dgm:t>
    </dgm:pt>
    <dgm:pt modelId="{ED60C420-D65B-475E-B10E-05A52306431B}">
      <dgm:prSet/>
      <dgm:spPr>
        <a:solidFill>
          <a:schemeClr val="accent5"/>
        </a:solidFill>
        <a:ln>
          <a:solidFill>
            <a:schemeClr val="accent5"/>
          </a:solidFill>
        </a:ln>
      </dgm:spPr>
      <dgm:t>
        <a:bodyPr/>
        <a:lstStyle/>
        <a:p>
          <a:pPr rtl="0"/>
          <a:r>
            <a:rPr lang="en-US" dirty="0"/>
            <a:t>Coach Certification</a:t>
          </a:r>
        </a:p>
      </dgm:t>
    </dgm:pt>
    <dgm:pt modelId="{C651664A-0114-40E6-A310-6A186585AC30}" type="parTrans" cxnId="{889DE8C4-6716-4122-A629-3E1B2CE0C541}">
      <dgm:prSet/>
      <dgm:spPr/>
      <dgm:t>
        <a:bodyPr/>
        <a:lstStyle/>
        <a:p>
          <a:endParaRPr lang="en-US"/>
        </a:p>
      </dgm:t>
    </dgm:pt>
    <dgm:pt modelId="{3DF98C06-2A73-42B4-8A78-65D685E28971}" type="sibTrans" cxnId="{889DE8C4-6716-4122-A629-3E1B2CE0C541}">
      <dgm:prSet/>
      <dgm:spPr/>
      <dgm:t>
        <a:bodyPr/>
        <a:lstStyle/>
        <a:p>
          <a:endParaRPr lang="en-US"/>
        </a:p>
      </dgm:t>
    </dgm:pt>
    <dgm:pt modelId="{685793E8-C13C-41DC-A519-50CA8D1C9858}">
      <dgm:prSet/>
      <dgm:spPr>
        <a:solidFill>
          <a:schemeClr val="accent4">
            <a:lumMod val="20000"/>
            <a:lumOff val="80000"/>
            <a:alpha val="90000"/>
          </a:schemeClr>
        </a:solidFill>
        <a:ln>
          <a:noFill/>
        </a:ln>
      </dgm:spPr>
      <dgm:t>
        <a:bodyPr/>
        <a:lstStyle/>
        <a:p>
          <a:pPr rtl="0"/>
          <a:r>
            <a:rPr lang="en-US" dirty="0"/>
            <a:t>$195/coach</a:t>
          </a:r>
        </a:p>
      </dgm:t>
    </dgm:pt>
    <dgm:pt modelId="{4E06F631-7D91-48FD-98E2-CDFD0657CACF}" type="parTrans" cxnId="{CB9E1574-BB38-47C2-8BF7-0A413B45471B}">
      <dgm:prSet/>
      <dgm:spPr/>
      <dgm:t>
        <a:bodyPr/>
        <a:lstStyle/>
        <a:p>
          <a:endParaRPr lang="en-US"/>
        </a:p>
      </dgm:t>
    </dgm:pt>
    <dgm:pt modelId="{9C6682BE-C1E7-4321-890B-72BB39D01799}" type="sibTrans" cxnId="{CB9E1574-BB38-47C2-8BF7-0A413B45471B}">
      <dgm:prSet/>
      <dgm:spPr/>
      <dgm:t>
        <a:bodyPr/>
        <a:lstStyle/>
        <a:p>
          <a:endParaRPr lang="en-US"/>
        </a:p>
      </dgm:t>
    </dgm:pt>
    <dgm:pt modelId="{6F93550F-16F9-4613-8193-042807F5FF62}">
      <dgm:prSet/>
      <dgm:spPr>
        <a:solidFill>
          <a:schemeClr val="accent2"/>
        </a:solidFill>
        <a:ln>
          <a:solidFill>
            <a:schemeClr val="accent2"/>
          </a:solidFill>
        </a:ln>
      </dgm:spPr>
      <dgm:t>
        <a:bodyPr/>
        <a:lstStyle/>
        <a:p>
          <a:pPr rtl="0"/>
          <a:r>
            <a:rPr lang="en-US" dirty="0"/>
            <a:t>Printed Participant Guides</a:t>
          </a:r>
        </a:p>
      </dgm:t>
    </dgm:pt>
    <dgm:pt modelId="{E3EDB972-13C2-4632-A049-7190950EBE95}" type="parTrans" cxnId="{B98F9275-2A78-46EB-9020-04778EF2FCF6}">
      <dgm:prSet/>
      <dgm:spPr/>
      <dgm:t>
        <a:bodyPr/>
        <a:lstStyle/>
        <a:p>
          <a:endParaRPr lang="en-US"/>
        </a:p>
      </dgm:t>
    </dgm:pt>
    <dgm:pt modelId="{6B6E94DE-2EC8-4377-8B70-1E79C8923BFC}" type="sibTrans" cxnId="{B98F9275-2A78-46EB-9020-04778EF2FCF6}">
      <dgm:prSet/>
      <dgm:spPr/>
      <dgm:t>
        <a:bodyPr/>
        <a:lstStyle/>
        <a:p>
          <a:endParaRPr lang="en-US"/>
        </a:p>
      </dgm:t>
    </dgm:pt>
    <dgm:pt modelId="{B5A13224-B3FA-4089-A58C-0BCF4699A328}">
      <dgm:prSet/>
      <dgm:spPr>
        <a:solidFill>
          <a:schemeClr val="accent3">
            <a:lumMod val="20000"/>
            <a:lumOff val="80000"/>
            <a:alpha val="90000"/>
          </a:schemeClr>
        </a:solidFill>
        <a:ln>
          <a:noFill/>
        </a:ln>
      </dgm:spPr>
      <dgm:t>
        <a:bodyPr/>
        <a:lstStyle/>
        <a:p>
          <a:pPr rtl="0"/>
          <a:r>
            <a:rPr lang="en-US" dirty="0">
              <a:solidFill>
                <a:srgbClr val="FF0000"/>
              </a:solidFill>
            </a:rPr>
            <a:t>TBD</a:t>
          </a:r>
        </a:p>
      </dgm:t>
    </dgm:pt>
    <dgm:pt modelId="{15EDB547-DC37-4931-844B-D90CA118A23F}" type="parTrans" cxnId="{9958F32B-ECF4-4BBE-9346-44757EA6E94A}">
      <dgm:prSet/>
      <dgm:spPr/>
      <dgm:t>
        <a:bodyPr/>
        <a:lstStyle/>
        <a:p>
          <a:endParaRPr lang="en-US"/>
        </a:p>
      </dgm:t>
    </dgm:pt>
    <dgm:pt modelId="{59B2048A-6C01-46FC-9EF7-EA91214ED89D}" type="sibTrans" cxnId="{9958F32B-ECF4-4BBE-9346-44757EA6E94A}">
      <dgm:prSet/>
      <dgm:spPr/>
      <dgm:t>
        <a:bodyPr/>
        <a:lstStyle/>
        <a:p>
          <a:endParaRPr lang="en-US"/>
        </a:p>
      </dgm:t>
    </dgm:pt>
    <dgm:pt modelId="{B3C301F8-DAF3-464B-8FC1-6751AB044134}">
      <dgm:prSet/>
      <dgm:spPr>
        <a:solidFill>
          <a:schemeClr val="bg2">
            <a:lumMod val="20000"/>
            <a:lumOff val="80000"/>
            <a:alpha val="90000"/>
          </a:schemeClr>
        </a:solidFill>
        <a:ln>
          <a:noFill/>
        </a:ln>
      </dgm:spPr>
      <dgm:t>
        <a:bodyPr/>
        <a:lstStyle/>
        <a:p>
          <a:r>
            <a:rPr lang="en-US" dirty="0"/>
            <a:t>Includes:</a:t>
          </a:r>
        </a:p>
      </dgm:t>
    </dgm:pt>
    <dgm:pt modelId="{05A578E8-D470-4D04-B9CB-BB14C88E9C8F}" type="parTrans" cxnId="{80949DCC-EE82-4C30-B16E-955D99F23D05}">
      <dgm:prSet/>
      <dgm:spPr/>
      <dgm:t>
        <a:bodyPr/>
        <a:lstStyle/>
        <a:p>
          <a:endParaRPr lang="en-US"/>
        </a:p>
      </dgm:t>
    </dgm:pt>
    <dgm:pt modelId="{1267EE08-EB37-41AC-93D7-49A3D53D8890}" type="sibTrans" cxnId="{80949DCC-EE82-4C30-B16E-955D99F23D05}">
      <dgm:prSet/>
      <dgm:spPr/>
      <dgm:t>
        <a:bodyPr/>
        <a:lstStyle/>
        <a:p>
          <a:endParaRPr lang="en-US"/>
        </a:p>
      </dgm:t>
    </dgm:pt>
    <dgm:pt modelId="{58B310C1-80B9-4F17-9F63-2CE94E9F4948}">
      <dgm:prSet/>
      <dgm:spPr/>
      <dgm:t>
        <a:bodyPr/>
        <a:lstStyle/>
        <a:p>
          <a:r>
            <a:rPr lang="en-US" dirty="0"/>
            <a:t>Self-paced, E-learning Certification</a:t>
          </a:r>
        </a:p>
      </dgm:t>
    </dgm:pt>
    <dgm:pt modelId="{7889BA59-4C68-4018-BB21-FF41C5B2C8C5}" type="parTrans" cxnId="{23724018-518E-44C1-B764-359BB34B6EE7}">
      <dgm:prSet/>
      <dgm:spPr/>
      <dgm:t>
        <a:bodyPr/>
        <a:lstStyle/>
        <a:p>
          <a:endParaRPr lang="en-US"/>
        </a:p>
      </dgm:t>
    </dgm:pt>
    <dgm:pt modelId="{448DEF89-313F-4511-A045-EFCD06E86A31}" type="sibTrans" cxnId="{23724018-518E-44C1-B764-359BB34B6EE7}">
      <dgm:prSet/>
      <dgm:spPr/>
      <dgm:t>
        <a:bodyPr/>
        <a:lstStyle/>
        <a:p>
          <a:endParaRPr lang="en-US"/>
        </a:p>
      </dgm:t>
    </dgm:pt>
    <dgm:pt modelId="{4392D5F8-EBF1-4DF0-9944-4AAAE29B972D}">
      <dgm:prSet/>
      <dgm:spPr/>
      <dgm:t>
        <a:bodyPr/>
        <a:lstStyle/>
        <a:p>
          <a:r>
            <a:rPr lang="en-US" dirty="0"/>
            <a:t>Live Demonstration Webinar </a:t>
          </a:r>
        </a:p>
      </dgm:t>
    </dgm:pt>
    <dgm:pt modelId="{85EC329B-016E-4F27-BAB6-EDC6CA7A778D}" type="parTrans" cxnId="{D63622AD-9D4F-406E-AFE0-83A2C4B8B492}">
      <dgm:prSet/>
      <dgm:spPr/>
      <dgm:t>
        <a:bodyPr/>
        <a:lstStyle/>
        <a:p>
          <a:endParaRPr lang="en-US"/>
        </a:p>
      </dgm:t>
    </dgm:pt>
    <dgm:pt modelId="{9D296844-7A8B-4D6E-A039-B7CFF99FBEC9}" type="sibTrans" cxnId="{D63622AD-9D4F-406E-AFE0-83A2C4B8B492}">
      <dgm:prSet/>
      <dgm:spPr/>
      <dgm:t>
        <a:bodyPr/>
        <a:lstStyle/>
        <a:p>
          <a:endParaRPr lang="en-US"/>
        </a:p>
      </dgm:t>
    </dgm:pt>
    <dgm:pt modelId="{76AB3098-EBC5-4B11-821F-0E7F64931EEB}">
      <dgm:prSet/>
      <dgm:spPr/>
      <dgm:t>
        <a:bodyPr/>
        <a:lstStyle/>
        <a:p>
          <a:r>
            <a:rPr lang="en-US" dirty="0"/>
            <a:t>E-learning program foundation modules </a:t>
          </a:r>
        </a:p>
      </dgm:t>
    </dgm:pt>
    <dgm:pt modelId="{9539B87A-EA84-479C-8FC6-E144FA1773F5}" type="parTrans" cxnId="{3A1BE662-04E3-4725-B740-FAC3AB2C989B}">
      <dgm:prSet/>
      <dgm:spPr/>
      <dgm:t>
        <a:bodyPr/>
        <a:lstStyle/>
        <a:p>
          <a:endParaRPr lang="en-US"/>
        </a:p>
      </dgm:t>
    </dgm:pt>
    <dgm:pt modelId="{7C672911-8E15-4527-ADDF-D46B14DEE3F7}" type="sibTrans" cxnId="{3A1BE662-04E3-4725-B740-FAC3AB2C989B}">
      <dgm:prSet/>
      <dgm:spPr/>
      <dgm:t>
        <a:bodyPr/>
        <a:lstStyle/>
        <a:p>
          <a:endParaRPr lang="en-US"/>
        </a:p>
      </dgm:t>
    </dgm:pt>
    <dgm:pt modelId="{A316DE43-B65E-41EE-BABA-D965FA98377E}">
      <dgm:prSet/>
      <dgm:spPr/>
      <dgm:t>
        <a:bodyPr/>
        <a:lstStyle/>
        <a:p>
          <a:r>
            <a:rPr lang="en-US" dirty="0"/>
            <a:t>Video demonstrations</a:t>
          </a:r>
        </a:p>
      </dgm:t>
    </dgm:pt>
    <dgm:pt modelId="{3FF0C81D-BE7A-4E26-843C-62454270B37A}" type="parTrans" cxnId="{E4C6BCD0-53C0-47A1-B5E1-377344988DC8}">
      <dgm:prSet/>
      <dgm:spPr/>
      <dgm:t>
        <a:bodyPr/>
        <a:lstStyle/>
        <a:p>
          <a:endParaRPr lang="en-US"/>
        </a:p>
      </dgm:t>
    </dgm:pt>
    <dgm:pt modelId="{F70BC9AB-712A-453F-B225-B1D465A90F4F}" type="sibTrans" cxnId="{E4C6BCD0-53C0-47A1-B5E1-377344988DC8}">
      <dgm:prSet/>
      <dgm:spPr/>
      <dgm:t>
        <a:bodyPr/>
        <a:lstStyle/>
        <a:p>
          <a:endParaRPr lang="en-US"/>
        </a:p>
      </dgm:t>
    </dgm:pt>
    <dgm:pt modelId="{B617E0A9-355B-4F0C-8B0C-80183235633E}">
      <dgm:prSet/>
      <dgm:spPr/>
      <dgm:t>
        <a:bodyPr/>
        <a:lstStyle/>
        <a:p>
          <a:r>
            <a:rPr lang="en-US" dirty="0"/>
            <a:t>Facilitation materials</a:t>
          </a:r>
        </a:p>
      </dgm:t>
    </dgm:pt>
    <dgm:pt modelId="{FFDDD6F1-7A2B-467D-BE6A-59E9F780701C}" type="parTrans" cxnId="{410B7760-CB25-407E-A5B1-E69A1000FD32}">
      <dgm:prSet/>
      <dgm:spPr/>
      <dgm:t>
        <a:bodyPr/>
        <a:lstStyle/>
        <a:p>
          <a:endParaRPr lang="en-US"/>
        </a:p>
      </dgm:t>
    </dgm:pt>
    <dgm:pt modelId="{13E64402-65AB-4069-AD62-D11B611F0E52}" type="sibTrans" cxnId="{410B7760-CB25-407E-A5B1-E69A1000FD32}">
      <dgm:prSet/>
      <dgm:spPr/>
      <dgm:t>
        <a:bodyPr/>
        <a:lstStyle/>
        <a:p>
          <a:endParaRPr lang="en-US"/>
        </a:p>
      </dgm:t>
    </dgm:pt>
    <dgm:pt modelId="{31068218-8186-48B1-B6ED-232E8E5AA019}">
      <dgm:prSet/>
      <dgm:spPr/>
      <dgm:t>
        <a:bodyPr/>
        <a:lstStyle/>
        <a:p>
          <a:r>
            <a:rPr lang="en-US" dirty="0"/>
            <a:t>Website Access</a:t>
          </a:r>
        </a:p>
      </dgm:t>
    </dgm:pt>
    <dgm:pt modelId="{07226BB0-6958-4DC5-BE55-38E1A6E5615C}" type="parTrans" cxnId="{870C8778-64E3-4E9C-B07F-9F37709B847E}">
      <dgm:prSet/>
      <dgm:spPr/>
      <dgm:t>
        <a:bodyPr/>
        <a:lstStyle/>
        <a:p>
          <a:endParaRPr lang="en-US"/>
        </a:p>
      </dgm:t>
    </dgm:pt>
    <dgm:pt modelId="{EA5CB899-5F22-4BCE-9647-FA06FD679316}" type="sibTrans" cxnId="{870C8778-64E3-4E9C-B07F-9F37709B847E}">
      <dgm:prSet/>
      <dgm:spPr/>
      <dgm:t>
        <a:bodyPr/>
        <a:lstStyle/>
        <a:p>
          <a:endParaRPr lang="en-US"/>
        </a:p>
      </dgm:t>
    </dgm:pt>
    <dgm:pt modelId="{953AE5E8-6C3D-40B2-A199-654A746C3322}">
      <dgm:prSet/>
      <dgm:spPr>
        <a:solidFill>
          <a:schemeClr val="accent4">
            <a:lumMod val="20000"/>
            <a:lumOff val="80000"/>
            <a:alpha val="90000"/>
          </a:schemeClr>
        </a:solidFill>
        <a:ln>
          <a:noFill/>
        </a:ln>
      </dgm:spPr>
      <dgm:t>
        <a:bodyPr/>
        <a:lstStyle/>
        <a:p>
          <a:r>
            <a:rPr lang="en-US" dirty="0"/>
            <a:t>Self-paced, E-learning Certification</a:t>
          </a:r>
        </a:p>
      </dgm:t>
    </dgm:pt>
    <dgm:pt modelId="{11EA1731-895D-493F-BDAE-F4A99060B762}" type="parTrans" cxnId="{9B19EED7-A7B1-4DBB-A6D1-9A266BE2223E}">
      <dgm:prSet/>
      <dgm:spPr/>
      <dgm:t>
        <a:bodyPr/>
        <a:lstStyle/>
        <a:p>
          <a:endParaRPr lang="en-US"/>
        </a:p>
      </dgm:t>
    </dgm:pt>
    <dgm:pt modelId="{CB17D887-376A-403B-9138-CB1BE124FD1E}" type="sibTrans" cxnId="{9B19EED7-A7B1-4DBB-A6D1-9A266BE2223E}">
      <dgm:prSet/>
      <dgm:spPr/>
      <dgm:t>
        <a:bodyPr/>
        <a:lstStyle/>
        <a:p>
          <a:endParaRPr lang="en-US"/>
        </a:p>
      </dgm:t>
    </dgm:pt>
    <dgm:pt modelId="{DF3C57A5-E170-4519-9AFC-E2FB7296AA84}">
      <dgm:prSet/>
      <dgm:spPr/>
      <dgm:t>
        <a:bodyPr/>
        <a:lstStyle/>
        <a:p>
          <a:r>
            <a:rPr lang="en-US"/>
            <a:t>Coach kit</a:t>
          </a:r>
        </a:p>
      </dgm:t>
    </dgm:pt>
    <dgm:pt modelId="{9198CC62-645D-4859-87AB-50FA87D58D0C}" type="parTrans" cxnId="{159351E6-E0C3-4A14-A75F-A4442262F2CE}">
      <dgm:prSet/>
      <dgm:spPr/>
      <dgm:t>
        <a:bodyPr/>
        <a:lstStyle/>
        <a:p>
          <a:endParaRPr lang="en-US"/>
        </a:p>
      </dgm:t>
    </dgm:pt>
    <dgm:pt modelId="{7E1310CD-8231-416C-AA46-5F205D4A49B5}" type="sibTrans" cxnId="{159351E6-E0C3-4A14-A75F-A4442262F2CE}">
      <dgm:prSet/>
      <dgm:spPr/>
      <dgm:t>
        <a:bodyPr/>
        <a:lstStyle/>
        <a:p>
          <a:endParaRPr lang="en-US"/>
        </a:p>
      </dgm:t>
    </dgm:pt>
    <dgm:pt modelId="{32291265-5E29-415C-A332-9E3ABFE1CCEF}">
      <dgm:prSet/>
      <dgm:spPr/>
      <dgm:t>
        <a:bodyPr/>
        <a:lstStyle/>
        <a:p>
          <a:r>
            <a:rPr lang="en-US"/>
            <a:t>Digital Participant guide</a:t>
          </a:r>
        </a:p>
      </dgm:t>
    </dgm:pt>
    <dgm:pt modelId="{91394C14-2A82-4321-97A6-458230F24938}" type="parTrans" cxnId="{9777B5D9-FEE9-4713-8B7E-39FBDD60214B}">
      <dgm:prSet/>
      <dgm:spPr/>
      <dgm:t>
        <a:bodyPr/>
        <a:lstStyle/>
        <a:p>
          <a:endParaRPr lang="en-US"/>
        </a:p>
      </dgm:t>
    </dgm:pt>
    <dgm:pt modelId="{24CC5B18-AE6A-4886-8F44-6A839EE33920}" type="sibTrans" cxnId="{9777B5D9-FEE9-4713-8B7E-39FBDD60214B}">
      <dgm:prSet/>
      <dgm:spPr/>
      <dgm:t>
        <a:bodyPr/>
        <a:lstStyle/>
        <a:p>
          <a:endParaRPr lang="en-US"/>
        </a:p>
      </dgm:t>
    </dgm:pt>
    <dgm:pt modelId="{444B15AF-6C0E-4CF8-BE3D-148F136D77F3}">
      <dgm:prSet/>
      <dgm:spPr/>
      <dgm:t>
        <a:bodyPr/>
        <a:lstStyle/>
        <a:p>
          <a:r>
            <a:rPr lang="en-US"/>
            <a:t>Coach’s guide – includes detailed content and applications projects aligned with the 10 modules </a:t>
          </a:r>
        </a:p>
      </dgm:t>
    </dgm:pt>
    <dgm:pt modelId="{187987E2-A556-4387-ADD1-E15A1EE2A72C}" type="parTrans" cxnId="{05062FEE-7FEB-4231-816B-C61FF9BD163A}">
      <dgm:prSet/>
      <dgm:spPr/>
      <dgm:t>
        <a:bodyPr/>
        <a:lstStyle/>
        <a:p>
          <a:endParaRPr lang="en-US"/>
        </a:p>
      </dgm:t>
    </dgm:pt>
    <dgm:pt modelId="{401939A5-B7A8-454A-AF87-63167CE9D1F2}" type="sibTrans" cxnId="{05062FEE-7FEB-4231-816B-C61FF9BD163A}">
      <dgm:prSet/>
      <dgm:spPr/>
      <dgm:t>
        <a:bodyPr/>
        <a:lstStyle/>
        <a:p>
          <a:endParaRPr lang="en-US"/>
        </a:p>
      </dgm:t>
    </dgm:pt>
    <dgm:pt modelId="{12CE8FC6-B343-4F41-AF56-76CFF891E41A}">
      <dgm:prSet/>
      <dgm:spPr/>
      <dgm:t>
        <a:bodyPr/>
        <a:lstStyle/>
        <a:p>
          <a:r>
            <a:rPr lang="en-US" dirty="0"/>
            <a:t>Website access</a:t>
          </a:r>
        </a:p>
      </dgm:t>
    </dgm:pt>
    <dgm:pt modelId="{9C87837D-F814-4606-BF8E-8631D71426BF}" type="parTrans" cxnId="{57D51EA9-55AA-457C-A604-409C7DB2D7A6}">
      <dgm:prSet/>
      <dgm:spPr/>
      <dgm:t>
        <a:bodyPr/>
        <a:lstStyle/>
        <a:p>
          <a:endParaRPr lang="en-US"/>
        </a:p>
      </dgm:t>
    </dgm:pt>
    <dgm:pt modelId="{C83A5177-6647-4217-A7A6-D5FC636F4301}" type="sibTrans" cxnId="{57D51EA9-55AA-457C-A604-409C7DB2D7A6}">
      <dgm:prSet/>
      <dgm:spPr/>
      <dgm:t>
        <a:bodyPr/>
        <a:lstStyle/>
        <a:p>
          <a:endParaRPr lang="en-US"/>
        </a:p>
      </dgm:t>
    </dgm:pt>
    <dgm:pt modelId="{83E179A1-BFDA-4F3A-843E-7F5E9E127724}">
      <dgm:prSet/>
      <dgm:spPr>
        <a:solidFill>
          <a:schemeClr val="bg2">
            <a:lumMod val="20000"/>
            <a:lumOff val="80000"/>
            <a:alpha val="90000"/>
          </a:schemeClr>
        </a:solidFill>
        <a:ln>
          <a:noFill/>
        </a:ln>
      </dgm:spPr>
      <dgm:t>
        <a:bodyPr/>
        <a:lstStyle/>
        <a:p>
          <a:r>
            <a:rPr lang="en-US" dirty="0"/>
            <a:t>2 developmental assessments</a:t>
          </a:r>
        </a:p>
      </dgm:t>
    </dgm:pt>
    <dgm:pt modelId="{C68D36EF-2B6D-463C-92EA-C0AF87A7CE95}" type="parTrans" cxnId="{68128A44-83FB-407A-BCFA-93A392B2D948}">
      <dgm:prSet/>
      <dgm:spPr/>
      <dgm:t>
        <a:bodyPr/>
        <a:lstStyle/>
        <a:p>
          <a:endParaRPr lang="en-US"/>
        </a:p>
      </dgm:t>
    </dgm:pt>
    <dgm:pt modelId="{6355AF55-7972-4AB3-97DC-11B467186063}" type="sibTrans" cxnId="{68128A44-83FB-407A-BCFA-93A392B2D948}">
      <dgm:prSet/>
      <dgm:spPr/>
      <dgm:t>
        <a:bodyPr/>
        <a:lstStyle/>
        <a:p>
          <a:endParaRPr lang="en-US"/>
        </a:p>
      </dgm:t>
    </dgm:pt>
    <dgm:pt modelId="{679619BF-FE43-4BB4-AD95-47ED044DA136}">
      <dgm:prSet/>
      <dgm:spPr>
        <a:solidFill>
          <a:schemeClr val="accent3">
            <a:lumMod val="20000"/>
            <a:lumOff val="80000"/>
            <a:alpha val="90000"/>
          </a:schemeClr>
        </a:solidFill>
        <a:ln>
          <a:noFill/>
        </a:ln>
      </dgm:spPr>
      <dgm:t>
        <a:bodyPr/>
        <a:lstStyle/>
        <a:p>
          <a:pPr rtl="0"/>
          <a:r>
            <a:rPr lang="en-US" dirty="0"/>
            <a:t>Digital guides are included standard with the program</a:t>
          </a:r>
        </a:p>
      </dgm:t>
    </dgm:pt>
    <dgm:pt modelId="{78D8B05D-38DA-4EE1-BBB0-0001BE50F119}" type="parTrans" cxnId="{3148949D-0D0F-450F-B0EF-D8DEC22610C1}">
      <dgm:prSet/>
      <dgm:spPr/>
      <dgm:t>
        <a:bodyPr/>
        <a:lstStyle/>
        <a:p>
          <a:endParaRPr lang="en-US"/>
        </a:p>
      </dgm:t>
    </dgm:pt>
    <dgm:pt modelId="{C7C315A6-A1DB-4785-9E4F-7896773602B3}" type="sibTrans" cxnId="{3148949D-0D0F-450F-B0EF-D8DEC22610C1}">
      <dgm:prSet/>
      <dgm:spPr/>
      <dgm:t>
        <a:bodyPr/>
        <a:lstStyle/>
        <a:p>
          <a:endParaRPr lang="en-US"/>
        </a:p>
      </dgm:t>
    </dgm:pt>
    <dgm:pt modelId="{1BD75566-5297-41BC-836A-919B27CACA38}">
      <dgm:prSet/>
      <dgm:spPr>
        <a:solidFill>
          <a:schemeClr val="accent2"/>
        </a:solidFill>
        <a:ln>
          <a:solidFill>
            <a:schemeClr val="accent2"/>
          </a:solidFill>
        </a:ln>
      </dgm:spPr>
      <dgm:t>
        <a:bodyPr/>
        <a:lstStyle/>
        <a:p>
          <a:pPr rtl="0"/>
          <a:r>
            <a:rPr lang="en-US" dirty="0"/>
            <a:t>Master Trainer Certification</a:t>
          </a:r>
        </a:p>
      </dgm:t>
    </dgm:pt>
    <dgm:pt modelId="{F8E2C468-912F-444C-9B20-FFA11C8E0DDF}" type="parTrans" cxnId="{DBF6D917-F70F-427D-807E-7221D5382B92}">
      <dgm:prSet/>
      <dgm:spPr/>
      <dgm:t>
        <a:bodyPr/>
        <a:lstStyle/>
        <a:p>
          <a:endParaRPr lang="en-US"/>
        </a:p>
      </dgm:t>
    </dgm:pt>
    <dgm:pt modelId="{692D3F01-5C6B-4371-9E80-264717F6E9D1}" type="sibTrans" cxnId="{DBF6D917-F70F-427D-807E-7221D5382B92}">
      <dgm:prSet/>
      <dgm:spPr/>
      <dgm:t>
        <a:bodyPr/>
        <a:lstStyle/>
        <a:p>
          <a:endParaRPr lang="en-US"/>
        </a:p>
      </dgm:t>
    </dgm:pt>
    <dgm:pt modelId="{BCBC0F72-49CD-4046-8A79-033E304C70E1}">
      <dgm:prSet/>
      <dgm:spPr/>
      <dgm:t>
        <a:bodyPr/>
        <a:lstStyle/>
        <a:p>
          <a:pPr rtl="0"/>
          <a:r>
            <a:rPr lang="en-US" dirty="0"/>
            <a:t>$250/facilitator</a:t>
          </a:r>
        </a:p>
      </dgm:t>
    </dgm:pt>
    <dgm:pt modelId="{E29F78A5-FBF4-4FD2-B5E8-D96DF2EB4D2B}" type="parTrans" cxnId="{C1B9143C-EA99-434D-94F5-76B96142170D}">
      <dgm:prSet/>
      <dgm:spPr/>
      <dgm:t>
        <a:bodyPr/>
        <a:lstStyle/>
        <a:p>
          <a:endParaRPr lang="en-US"/>
        </a:p>
      </dgm:t>
    </dgm:pt>
    <dgm:pt modelId="{27DC559E-59E2-4475-A3D1-9B77B161CA0D}" type="sibTrans" cxnId="{C1B9143C-EA99-434D-94F5-76B96142170D}">
      <dgm:prSet/>
      <dgm:spPr/>
      <dgm:t>
        <a:bodyPr/>
        <a:lstStyle/>
        <a:p>
          <a:endParaRPr lang="en-US"/>
        </a:p>
      </dgm:t>
    </dgm:pt>
    <dgm:pt modelId="{15F8D11A-2FC6-4319-9F5F-CAC686411C40}">
      <dgm:prSet/>
      <dgm:spPr/>
      <dgm:t>
        <a:bodyPr/>
        <a:lstStyle/>
        <a:p>
          <a:r>
            <a:rPr lang="en-US" dirty="0"/>
            <a:t>Must be Facilitator Certified</a:t>
          </a:r>
        </a:p>
      </dgm:t>
    </dgm:pt>
    <dgm:pt modelId="{78DECE28-4C13-48B4-A411-D5943BB37A05}" type="parTrans" cxnId="{BABAE0BE-F654-4AC8-B005-45500F323388}">
      <dgm:prSet/>
      <dgm:spPr/>
      <dgm:t>
        <a:bodyPr/>
        <a:lstStyle/>
        <a:p>
          <a:endParaRPr lang="en-US"/>
        </a:p>
      </dgm:t>
    </dgm:pt>
    <dgm:pt modelId="{14652A32-5161-4BD3-8F37-018713A9959B}" type="sibTrans" cxnId="{BABAE0BE-F654-4AC8-B005-45500F323388}">
      <dgm:prSet/>
      <dgm:spPr/>
      <dgm:t>
        <a:bodyPr/>
        <a:lstStyle/>
        <a:p>
          <a:endParaRPr lang="en-US"/>
        </a:p>
      </dgm:t>
    </dgm:pt>
    <dgm:pt modelId="{4E1FED25-E768-4E56-ACBA-F886D5D48D8F}" type="pres">
      <dgm:prSet presAssocID="{01052332-08D7-4A31-816A-460A263B3D27}" presName="Name0" presStyleCnt="0">
        <dgm:presLayoutVars>
          <dgm:dir/>
          <dgm:animLvl val="lvl"/>
          <dgm:resizeHandles val="exact"/>
        </dgm:presLayoutVars>
      </dgm:prSet>
      <dgm:spPr/>
    </dgm:pt>
    <dgm:pt modelId="{58D18534-ACAB-46C3-B9B5-629B7383D4F0}" type="pres">
      <dgm:prSet presAssocID="{CFC6F84F-A60B-4368-A869-D1EF9A5FBA23}" presName="composite" presStyleCnt="0"/>
      <dgm:spPr/>
    </dgm:pt>
    <dgm:pt modelId="{64963917-85D5-469F-9237-639F31A5EE58}" type="pres">
      <dgm:prSet presAssocID="{CFC6F84F-A60B-4368-A869-D1EF9A5FBA23}" presName="parTx" presStyleLbl="alignNode1" presStyleIdx="0" presStyleCnt="4">
        <dgm:presLayoutVars>
          <dgm:chMax val="0"/>
          <dgm:chPref val="0"/>
          <dgm:bulletEnabled val="1"/>
        </dgm:presLayoutVars>
      </dgm:prSet>
      <dgm:spPr/>
    </dgm:pt>
    <dgm:pt modelId="{840B9454-4B89-4731-AED5-894570F5FEDC}" type="pres">
      <dgm:prSet presAssocID="{CFC6F84F-A60B-4368-A869-D1EF9A5FBA23}" presName="desTx" presStyleLbl="alignAccFollowNode1" presStyleIdx="0" presStyleCnt="4">
        <dgm:presLayoutVars>
          <dgm:bulletEnabled val="1"/>
        </dgm:presLayoutVars>
      </dgm:prSet>
      <dgm:spPr/>
    </dgm:pt>
    <dgm:pt modelId="{CFCED671-83B5-4C49-B39A-BC184C0FA1A4}" type="pres">
      <dgm:prSet presAssocID="{7617FFA5-E0AC-4A57-B3FC-E0CAD27D6915}" presName="space" presStyleCnt="0"/>
      <dgm:spPr/>
    </dgm:pt>
    <dgm:pt modelId="{DEA23790-7C01-4EED-A7A4-E770A26B9E29}" type="pres">
      <dgm:prSet presAssocID="{ED60C420-D65B-475E-B10E-05A52306431B}" presName="composite" presStyleCnt="0"/>
      <dgm:spPr/>
    </dgm:pt>
    <dgm:pt modelId="{62D4966E-7047-4B55-9898-4E780689CF5A}" type="pres">
      <dgm:prSet presAssocID="{ED60C420-D65B-475E-B10E-05A52306431B}" presName="parTx" presStyleLbl="alignNode1" presStyleIdx="1" presStyleCnt="4">
        <dgm:presLayoutVars>
          <dgm:chMax val="0"/>
          <dgm:chPref val="0"/>
          <dgm:bulletEnabled val="1"/>
        </dgm:presLayoutVars>
      </dgm:prSet>
      <dgm:spPr/>
    </dgm:pt>
    <dgm:pt modelId="{6AEAC6F3-5676-494F-8788-C7DE81445088}" type="pres">
      <dgm:prSet presAssocID="{ED60C420-D65B-475E-B10E-05A52306431B}" presName="desTx" presStyleLbl="alignAccFollowNode1" presStyleIdx="1" presStyleCnt="4">
        <dgm:presLayoutVars>
          <dgm:bulletEnabled val="1"/>
        </dgm:presLayoutVars>
      </dgm:prSet>
      <dgm:spPr/>
    </dgm:pt>
    <dgm:pt modelId="{CD31F31A-6B3E-4BD4-8EE7-FEC226A0F9A2}" type="pres">
      <dgm:prSet presAssocID="{3DF98C06-2A73-42B4-8A78-65D685E28971}" presName="space" presStyleCnt="0"/>
      <dgm:spPr/>
    </dgm:pt>
    <dgm:pt modelId="{E6D784E1-D8F5-4C3B-9118-5871EA30EB5D}" type="pres">
      <dgm:prSet presAssocID="{6F93550F-16F9-4613-8193-042807F5FF62}" presName="composite" presStyleCnt="0"/>
      <dgm:spPr/>
    </dgm:pt>
    <dgm:pt modelId="{D7CD96AB-3735-4283-86A2-A0D83F64AC76}" type="pres">
      <dgm:prSet presAssocID="{6F93550F-16F9-4613-8193-042807F5FF62}" presName="parTx" presStyleLbl="alignNode1" presStyleIdx="2" presStyleCnt="4" custLinFactY="100000" custLinFactNeighborX="175" custLinFactNeighborY="164232">
        <dgm:presLayoutVars>
          <dgm:chMax val="0"/>
          <dgm:chPref val="0"/>
          <dgm:bulletEnabled val="1"/>
        </dgm:presLayoutVars>
      </dgm:prSet>
      <dgm:spPr/>
    </dgm:pt>
    <dgm:pt modelId="{86CAF5FF-CBB3-44C9-9954-B0C0723FFE34}" type="pres">
      <dgm:prSet presAssocID="{6F93550F-16F9-4613-8193-042807F5FF62}" presName="desTx" presStyleLbl="alignAccFollowNode1" presStyleIdx="2" presStyleCnt="4" custScaleY="39886" custLinFactY="573259" custLinFactNeighborX="1084" custLinFactNeighborY="600000">
        <dgm:presLayoutVars>
          <dgm:bulletEnabled val="1"/>
        </dgm:presLayoutVars>
      </dgm:prSet>
      <dgm:spPr/>
    </dgm:pt>
    <dgm:pt modelId="{AD93C43D-5778-4636-BAF9-6318CD270EA5}" type="pres">
      <dgm:prSet presAssocID="{6B6E94DE-2EC8-4377-8B70-1E79C8923BFC}" presName="space" presStyleCnt="0"/>
      <dgm:spPr/>
    </dgm:pt>
    <dgm:pt modelId="{8DC55CE2-1993-4CC3-B51A-DF3F5D115B1C}" type="pres">
      <dgm:prSet presAssocID="{1BD75566-5297-41BC-836A-919B27CACA38}" presName="composite" presStyleCnt="0"/>
      <dgm:spPr/>
    </dgm:pt>
    <dgm:pt modelId="{59A33B0D-8F7F-4BF5-BE0C-220E355A8EB8}" type="pres">
      <dgm:prSet presAssocID="{1BD75566-5297-41BC-836A-919B27CACA38}" presName="parTx" presStyleLbl="alignNode1" presStyleIdx="3" presStyleCnt="4" custLinFactX="-13215" custLinFactY="-5897" custLinFactNeighborX="-100000" custLinFactNeighborY="-100000">
        <dgm:presLayoutVars>
          <dgm:chMax val="0"/>
          <dgm:chPref val="0"/>
          <dgm:bulletEnabled val="1"/>
        </dgm:presLayoutVars>
      </dgm:prSet>
      <dgm:spPr/>
    </dgm:pt>
    <dgm:pt modelId="{113815D7-5ACC-46E4-9EDC-216A5174D343}" type="pres">
      <dgm:prSet presAssocID="{1BD75566-5297-41BC-836A-919B27CACA38}" presName="desTx" presStyleLbl="alignAccFollowNode1" presStyleIdx="3" presStyleCnt="4" custScaleY="30328" custLinFactX="-13054" custLinFactY="-2472080" custLinFactNeighborX="-100000" custLinFactNeighborY="-2500000">
        <dgm:presLayoutVars>
          <dgm:bulletEnabled val="1"/>
        </dgm:presLayoutVars>
      </dgm:prSet>
      <dgm:spPr/>
    </dgm:pt>
  </dgm:ptLst>
  <dgm:cxnLst>
    <dgm:cxn modelId="{A09ADF00-B8F9-4B38-B99C-2156DB59F335}" type="presOf" srcId="{58B310C1-80B9-4F17-9F63-2CE94E9F4948}" destId="{840B9454-4B89-4731-AED5-894570F5FEDC}" srcOrd="0" destOrd="3" presId="urn:microsoft.com/office/officeart/2005/8/layout/hList1"/>
    <dgm:cxn modelId="{880B8F01-A73C-4C0D-BDCC-4C264F792123}" type="presOf" srcId="{A316DE43-B65E-41EE-BABA-D965FA98377E}" destId="{840B9454-4B89-4731-AED5-894570F5FEDC}" srcOrd="0" destOrd="6" presId="urn:microsoft.com/office/officeart/2005/8/layout/hList1"/>
    <dgm:cxn modelId="{5FFFF803-B548-4E4C-8E95-26D7B8905358}" type="presOf" srcId="{B5A13224-B3FA-4089-A58C-0BCF4699A328}" destId="{86CAF5FF-CBB3-44C9-9954-B0C0723FFE34}" srcOrd="0" destOrd="0" presId="urn:microsoft.com/office/officeart/2005/8/layout/hList1"/>
    <dgm:cxn modelId="{44115E15-A10D-4CE7-A637-17EB900071C2}" type="presOf" srcId="{6F93550F-16F9-4613-8193-042807F5FF62}" destId="{D7CD96AB-3735-4283-86A2-A0D83F64AC76}" srcOrd="0" destOrd="0" presId="urn:microsoft.com/office/officeart/2005/8/layout/hList1"/>
    <dgm:cxn modelId="{DBF6D917-F70F-427D-807E-7221D5382B92}" srcId="{01052332-08D7-4A31-816A-460A263B3D27}" destId="{1BD75566-5297-41BC-836A-919B27CACA38}" srcOrd="3" destOrd="0" parTransId="{F8E2C468-912F-444C-9B20-FFA11C8E0DDF}" sibTransId="{692D3F01-5C6B-4371-9E80-264717F6E9D1}"/>
    <dgm:cxn modelId="{23724018-518E-44C1-B764-359BB34B6EE7}" srcId="{B3C301F8-DAF3-464B-8FC1-6751AB044134}" destId="{58B310C1-80B9-4F17-9F63-2CE94E9F4948}" srcOrd="1" destOrd="0" parTransId="{7889BA59-4C68-4018-BB21-FF41C5B2C8C5}" sibTransId="{448DEF89-313F-4511-A045-EFCD06E86A31}"/>
    <dgm:cxn modelId="{A4125927-C020-4C09-BFB1-60FB7B6A0195}" type="presOf" srcId="{4392D5F8-EBF1-4DF0-9944-4AAAE29B972D}" destId="{840B9454-4B89-4731-AED5-894570F5FEDC}" srcOrd="0" destOrd="4" presId="urn:microsoft.com/office/officeart/2005/8/layout/hList1"/>
    <dgm:cxn modelId="{9958F32B-ECF4-4BBE-9346-44757EA6E94A}" srcId="{6F93550F-16F9-4613-8193-042807F5FF62}" destId="{B5A13224-B3FA-4089-A58C-0BCF4699A328}" srcOrd="0" destOrd="0" parTransId="{15EDB547-DC37-4931-844B-D90CA118A23F}" sibTransId="{59B2048A-6C01-46FC-9EF7-EA91214ED89D}"/>
    <dgm:cxn modelId="{D9CA232E-8BF4-4008-8C10-ECC20DBD99D7}" type="presOf" srcId="{39E9CF5A-10DC-4B29-BEC9-E32B8C69B55E}" destId="{840B9454-4B89-4731-AED5-894570F5FEDC}" srcOrd="0" destOrd="0" presId="urn:microsoft.com/office/officeart/2005/8/layout/hList1"/>
    <dgm:cxn modelId="{9896A33A-DA48-45DE-9FA3-4711D957FC9B}" type="presOf" srcId="{679619BF-FE43-4BB4-AD95-47ED044DA136}" destId="{86CAF5FF-CBB3-44C9-9954-B0C0723FFE34}" srcOrd="0" destOrd="1" presId="urn:microsoft.com/office/officeart/2005/8/layout/hList1"/>
    <dgm:cxn modelId="{C1B9143C-EA99-434D-94F5-76B96142170D}" srcId="{1BD75566-5297-41BC-836A-919B27CACA38}" destId="{BCBC0F72-49CD-4046-8A79-033E304C70E1}" srcOrd="0" destOrd="0" parTransId="{E29F78A5-FBF4-4FD2-B5E8-D96DF2EB4D2B}" sibTransId="{27DC559E-59E2-4475-A3D1-9B77B161CA0D}"/>
    <dgm:cxn modelId="{410B7760-CB25-407E-A5B1-E69A1000FD32}" srcId="{B3C301F8-DAF3-464B-8FC1-6751AB044134}" destId="{B617E0A9-355B-4F0C-8B0C-80183235633E}" srcOrd="5" destOrd="0" parTransId="{FFDDD6F1-7A2B-467D-BE6A-59E9F780701C}" sibTransId="{13E64402-65AB-4069-AD62-D11B611F0E52}"/>
    <dgm:cxn modelId="{12AA7D60-B1F9-4AAF-9A92-4714BE5A7B44}" type="presOf" srcId="{B617E0A9-355B-4F0C-8B0C-80183235633E}" destId="{840B9454-4B89-4731-AED5-894570F5FEDC}" srcOrd="0" destOrd="7" presId="urn:microsoft.com/office/officeart/2005/8/layout/hList1"/>
    <dgm:cxn modelId="{3A1BE662-04E3-4725-B740-FAC3AB2C989B}" srcId="{B3C301F8-DAF3-464B-8FC1-6751AB044134}" destId="{76AB3098-EBC5-4B11-821F-0E7F64931EEB}" srcOrd="3" destOrd="0" parTransId="{9539B87A-EA84-479C-8FC6-E144FA1773F5}" sibTransId="{7C672911-8E15-4527-ADDF-D46B14DEE3F7}"/>
    <dgm:cxn modelId="{AB3DEE62-C765-4983-97FB-1F91A4DFB159}" type="presOf" srcId="{31068218-8186-48B1-B6ED-232E8E5AA019}" destId="{840B9454-4B89-4731-AED5-894570F5FEDC}" srcOrd="0" destOrd="8" presId="urn:microsoft.com/office/officeart/2005/8/layout/hList1"/>
    <dgm:cxn modelId="{68128A44-83FB-407A-BCFA-93A392B2D948}" srcId="{B3C301F8-DAF3-464B-8FC1-6751AB044134}" destId="{83E179A1-BFDA-4F3A-843E-7F5E9E127724}" srcOrd="0" destOrd="0" parTransId="{C68D36EF-2B6D-463C-92EA-C0AF87A7CE95}" sibTransId="{6355AF55-7972-4AB3-97DC-11B467186063}"/>
    <dgm:cxn modelId="{03925966-6F75-4EE2-81AC-A2D8E26F5433}" srcId="{CFC6F84F-A60B-4368-A869-D1EF9A5FBA23}" destId="{39E9CF5A-10DC-4B29-BEC9-E32B8C69B55E}" srcOrd="0" destOrd="0" parTransId="{0F6AEC5B-93CC-449D-A8AF-8590FA2B43C8}" sibTransId="{B3E0FEFD-3B22-40C3-A0A3-3ADE7B72FDE1}"/>
    <dgm:cxn modelId="{627FE44B-12DB-4628-A393-2D99BEBDE448}" type="presOf" srcId="{01052332-08D7-4A31-816A-460A263B3D27}" destId="{4E1FED25-E768-4E56-ACBA-F886D5D48D8F}" srcOrd="0" destOrd="0" presId="urn:microsoft.com/office/officeart/2005/8/layout/hList1"/>
    <dgm:cxn modelId="{64024D51-B454-4B25-83D6-ED6D462D6C6A}" srcId="{01052332-08D7-4A31-816A-460A263B3D27}" destId="{CFC6F84F-A60B-4368-A869-D1EF9A5FBA23}" srcOrd="0" destOrd="0" parTransId="{134A4989-63B3-400C-B616-E6A44AB33BF3}" sibTransId="{7617FFA5-E0AC-4A57-B3FC-E0CAD27D6915}"/>
    <dgm:cxn modelId="{CB9E1574-BB38-47C2-8BF7-0A413B45471B}" srcId="{ED60C420-D65B-475E-B10E-05A52306431B}" destId="{685793E8-C13C-41DC-A519-50CA8D1C9858}" srcOrd="0" destOrd="0" parTransId="{4E06F631-7D91-48FD-98E2-CDFD0657CACF}" sibTransId="{9C6682BE-C1E7-4321-890B-72BB39D01799}"/>
    <dgm:cxn modelId="{B98F9275-2A78-46EB-9020-04778EF2FCF6}" srcId="{01052332-08D7-4A31-816A-460A263B3D27}" destId="{6F93550F-16F9-4613-8193-042807F5FF62}" srcOrd="2" destOrd="0" parTransId="{E3EDB972-13C2-4632-A049-7190950EBE95}" sibTransId="{6B6E94DE-2EC8-4377-8B70-1E79C8923BFC}"/>
    <dgm:cxn modelId="{34984E77-74CA-4911-81EC-6EAA624F37F3}" type="presOf" srcId="{DF3C57A5-E170-4519-9AFC-E2FB7296AA84}" destId="{6AEAC6F3-5676-494F-8788-C7DE81445088}" srcOrd="0" destOrd="2" presId="urn:microsoft.com/office/officeart/2005/8/layout/hList1"/>
    <dgm:cxn modelId="{870C8778-64E3-4E9C-B07F-9F37709B847E}" srcId="{B3C301F8-DAF3-464B-8FC1-6751AB044134}" destId="{31068218-8186-48B1-B6ED-232E8E5AA019}" srcOrd="6" destOrd="0" parTransId="{07226BB0-6958-4DC5-BE55-38E1A6E5615C}" sibTransId="{EA5CB899-5F22-4BCE-9647-FA06FD679316}"/>
    <dgm:cxn modelId="{08D3E481-319D-46B8-83F4-8860A6FB8C08}" type="presOf" srcId="{B3C301F8-DAF3-464B-8FC1-6751AB044134}" destId="{840B9454-4B89-4731-AED5-894570F5FEDC}" srcOrd="0" destOrd="1" presId="urn:microsoft.com/office/officeart/2005/8/layout/hList1"/>
    <dgm:cxn modelId="{4BCB5C86-9A61-4781-9D62-5D8ECAEE86D2}" type="presOf" srcId="{1BD75566-5297-41BC-836A-919B27CACA38}" destId="{59A33B0D-8F7F-4BF5-BE0C-220E355A8EB8}" srcOrd="0" destOrd="0" presId="urn:microsoft.com/office/officeart/2005/8/layout/hList1"/>
    <dgm:cxn modelId="{D6AB418D-91BF-4292-B308-638C6E253745}" type="presOf" srcId="{12CE8FC6-B343-4F41-AF56-76CFF891E41A}" destId="{6AEAC6F3-5676-494F-8788-C7DE81445088}" srcOrd="0" destOrd="5" presId="urn:microsoft.com/office/officeart/2005/8/layout/hList1"/>
    <dgm:cxn modelId="{3148949D-0D0F-450F-B0EF-D8DEC22610C1}" srcId="{6F93550F-16F9-4613-8193-042807F5FF62}" destId="{679619BF-FE43-4BB4-AD95-47ED044DA136}" srcOrd="1" destOrd="0" parTransId="{78D8B05D-38DA-4EE1-BBB0-0001BE50F119}" sibTransId="{C7C315A6-A1DB-4785-9E4F-7896773602B3}"/>
    <dgm:cxn modelId="{103B9AA0-144F-40A9-B3B8-1398DC74F928}" type="presOf" srcId="{953AE5E8-6C3D-40B2-A199-654A746C3322}" destId="{6AEAC6F3-5676-494F-8788-C7DE81445088}" srcOrd="0" destOrd="1" presId="urn:microsoft.com/office/officeart/2005/8/layout/hList1"/>
    <dgm:cxn modelId="{82AAE4A3-9EA4-46C1-8961-3CBA9458E047}" type="presOf" srcId="{83E179A1-BFDA-4F3A-843E-7F5E9E127724}" destId="{840B9454-4B89-4731-AED5-894570F5FEDC}" srcOrd="0" destOrd="2" presId="urn:microsoft.com/office/officeart/2005/8/layout/hList1"/>
    <dgm:cxn modelId="{57D51EA9-55AA-457C-A604-409C7DB2D7A6}" srcId="{ED60C420-D65B-475E-B10E-05A52306431B}" destId="{12CE8FC6-B343-4F41-AF56-76CFF891E41A}" srcOrd="3" destOrd="0" parTransId="{9C87837D-F814-4606-BF8E-8631D71426BF}" sibTransId="{C83A5177-6647-4217-A7A6-D5FC636F4301}"/>
    <dgm:cxn modelId="{D63622AD-9D4F-406E-AFE0-83A2C4B8B492}" srcId="{B3C301F8-DAF3-464B-8FC1-6751AB044134}" destId="{4392D5F8-EBF1-4DF0-9944-4AAAE29B972D}" srcOrd="2" destOrd="0" parTransId="{85EC329B-016E-4F27-BAB6-EDC6CA7A778D}" sibTransId="{9D296844-7A8B-4D6E-A039-B7CFF99FBEC9}"/>
    <dgm:cxn modelId="{BABAE0BE-F654-4AC8-B005-45500F323388}" srcId="{1BD75566-5297-41BC-836A-919B27CACA38}" destId="{15F8D11A-2FC6-4319-9F5F-CAC686411C40}" srcOrd="1" destOrd="0" parTransId="{78DECE28-4C13-48B4-A411-D5943BB37A05}" sibTransId="{14652A32-5161-4BD3-8F37-018713A9959B}"/>
    <dgm:cxn modelId="{889DE8C4-6716-4122-A629-3E1B2CE0C541}" srcId="{01052332-08D7-4A31-816A-460A263B3D27}" destId="{ED60C420-D65B-475E-B10E-05A52306431B}" srcOrd="1" destOrd="0" parTransId="{C651664A-0114-40E6-A310-6A186585AC30}" sibTransId="{3DF98C06-2A73-42B4-8A78-65D685E28971}"/>
    <dgm:cxn modelId="{C7ECFDC6-00F6-4023-B733-EC689C77F8C4}" type="presOf" srcId="{685793E8-C13C-41DC-A519-50CA8D1C9858}" destId="{6AEAC6F3-5676-494F-8788-C7DE81445088}" srcOrd="0" destOrd="0" presId="urn:microsoft.com/office/officeart/2005/8/layout/hList1"/>
    <dgm:cxn modelId="{D15DE5C7-2A7B-4D0E-9203-47BE20DA66FF}" type="presOf" srcId="{444B15AF-6C0E-4CF8-BE3D-148F136D77F3}" destId="{6AEAC6F3-5676-494F-8788-C7DE81445088}" srcOrd="0" destOrd="4" presId="urn:microsoft.com/office/officeart/2005/8/layout/hList1"/>
    <dgm:cxn modelId="{80949DCC-EE82-4C30-B16E-955D99F23D05}" srcId="{CFC6F84F-A60B-4368-A869-D1EF9A5FBA23}" destId="{B3C301F8-DAF3-464B-8FC1-6751AB044134}" srcOrd="1" destOrd="0" parTransId="{05A578E8-D470-4D04-B9CB-BB14C88E9C8F}" sibTransId="{1267EE08-EB37-41AC-93D7-49A3D53D8890}"/>
    <dgm:cxn modelId="{E4C6BCD0-53C0-47A1-B5E1-377344988DC8}" srcId="{B3C301F8-DAF3-464B-8FC1-6751AB044134}" destId="{A316DE43-B65E-41EE-BABA-D965FA98377E}" srcOrd="4" destOrd="0" parTransId="{3FF0C81D-BE7A-4E26-843C-62454270B37A}" sibTransId="{F70BC9AB-712A-453F-B225-B1D465A90F4F}"/>
    <dgm:cxn modelId="{0E6653D7-D410-41D2-A395-7AA3A71A32BD}" type="presOf" srcId="{32291265-5E29-415C-A332-9E3ABFE1CCEF}" destId="{6AEAC6F3-5676-494F-8788-C7DE81445088}" srcOrd="0" destOrd="3" presId="urn:microsoft.com/office/officeart/2005/8/layout/hList1"/>
    <dgm:cxn modelId="{E3F374D7-1360-4FD6-BEC9-8197BA03F33A}" type="presOf" srcId="{76AB3098-EBC5-4B11-821F-0E7F64931EEB}" destId="{840B9454-4B89-4731-AED5-894570F5FEDC}" srcOrd="0" destOrd="5" presId="urn:microsoft.com/office/officeart/2005/8/layout/hList1"/>
    <dgm:cxn modelId="{9B19EED7-A7B1-4DBB-A6D1-9A266BE2223E}" srcId="{ED60C420-D65B-475E-B10E-05A52306431B}" destId="{953AE5E8-6C3D-40B2-A199-654A746C3322}" srcOrd="1" destOrd="0" parTransId="{11EA1731-895D-493F-BDAE-F4A99060B762}" sibTransId="{CB17D887-376A-403B-9138-CB1BE124FD1E}"/>
    <dgm:cxn modelId="{2C8806D8-DC69-4F12-BF96-B5544AB9ADF7}" type="presOf" srcId="{BCBC0F72-49CD-4046-8A79-033E304C70E1}" destId="{113815D7-5ACC-46E4-9EDC-216A5174D343}" srcOrd="0" destOrd="0" presId="urn:microsoft.com/office/officeart/2005/8/layout/hList1"/>
    <dgm:cxn modelId="{9777B5D9-FEE9-4713-8B7E-39FBDD60214B}" srcId="{DF3C57A5-E170-4519-9AFC-E2FB7296AA84}" destId="{32291265-5E29-415C-A332-9E3ABFE1CCEF}" srcOrd="0" destOrd="0" parTransId="{91394C14-2A82-4321-97A6-458230F24938}" sibTransId="{24CC5B18-AE6A-4886-8F44-6A839EE33920}"/>
    <dgm:cxn modelId="{159351E6-E0C3-4A14-A75F-A4442262F2CE}" srcId="{ED60C420-D65B-475E-B10E-05A52306431B}" destId="{DF3C57A5-E170-4519-9AFC-E2FB7296AA84}" srcOrd="2" destOrd="0" parTransId="{9198CC62-645D-4859-87AB-50FA87D58D0C}" sibTransId="{7E1310CD-8231-416C-AA46-5F205D4A49B5}"/>
    <dgm:cxn modelId="{2CCCF1E6-ED57-471D-8B60-FB816CD29B11}" type="presOf" srcId="{15F8D11A-2FC6-4319-9F5F-CAC686411C40}" destId="{113815D7-5ACC-46E4-9EDC-216A5174D343}" srcOrd="0" destOrd="1" presId="urn:microsoft.com/office/officeart/2005/8/layout/hList1"/>
    <dgm:cxn modelId="{05062FEE-7FEB-4231-816B-C61FF9BD163A}" srcId="{DF3C57A5-E170-4519-9AFC-E2FB7296AA84}" destId="{444B15AF-6C0E-4CF8-BE3D-148F136D77F3}" srcOrd="1" destOrd="0" parTransId="{187987E2-A556-4387-ADD1-E15A1EE2A72C}" sibTransId="{401939A5-B7A8-454A-AF87-63167CE9D1F2}"/>
    <dgm:cxn modelId="{F9CCD2F3-3837-4805-83EC-DEF488583543}" type="presOf" srcId="{CFC6F84F-A60B-4368-A869-D1EF9A5FBA23}" destId="{64963917-85D5-469F-9237-639F31A5EE58}" srcOrd="0" destOrd="0" presId="urn:microsoft.com/office/officeart/2005/8/layout/hList1"/>
    <dgm:cxn modelId="{8FCEA8FB-4699-43F3-8EA5-E079126DF87A}" type="presOf" srcId="{ED60C420-D65B-475E-B10E-05A52306431B}" destId="{62D4966E-7047-4B55-9898-4E780689CF5A}" srcOrd="0" destOrd="0" presId="urn:microsoft.com/office/officeart/2005/8/layout/hList1"/>
    <dgm:cxn modelId="{F0928EF6-D053-4654-9DAB-293BF06C9180}" type="presParOf" srcId="{4E1FED25-E768-4E56-ACBA-F886D5D48D8F}" destId="{58D18534-ACAB-46C3-B9B5-629B7383D4F0}" srcOrd="0" destOrd="0" presId="urn:microsoft.com/office/officeart/2005/8/layout/hList1"/>
    <dgm:cxn modelId="{F8091954-63A3-4B91-B19A-6AE043DC8436}" type="presParOf" srcId="{58D18534-ACAB-46C3-B9B5-629B7383D4F0}" destId="{64963917-85D5-469F-9237-639F31A5EE58}" srcOrd="0" destOrd="0" presId="urn:microsoft.com/office/officeart/2005/8/layout/hList1"/>
    <dgm:cxn modelId="{A2E58AAD-6545-4D3B-96B1-2C540248AAD2}" type="presParOf" srcId="{58D18534-ACAB-46C3-B9B5-629B7383D4F0}" destId="{840B9454-4B89-4731-AED5-894570F5FEDC}" srcOrd="1" destOrd="0" presId="urn:microsoft.com/office/officeart/2005/8/layout/hList1"/>
    <dgm:cxn modelId="{358D347C-C3D8-4412-A676-4EF038C7C2E3}" type="presParOf" srcId="{4E1FED25-E768-4E56-ACBA-F886D5D48D8F}" destId="{CFCED671-83B5-4C49-B39A-BC184C0FA1A4}" srcOrd="1" destOrd="0" presId="urn:microsoft.com/office/officeart/2005/8/layout/hList1"/>
    <dgm:cxn modelId="{B5B12257-2E66-4CA1-A9EB-AECD0474EEA8}" type="presParOf" srcId="{4E1FED25-E768-4E56-ACBA-F886D5D48D8F}" destId="{DEA23790-7C01-4EED-A7A4-E770A26B9E29}" srcOrd="2" destOrd="0" presId="urn:microsoft.com/office/officeart/2005/8/layout/hList1"/>
    <dgm:cxn modelId="{6AADB929-995D-4568-AD72-95CB2AC00434}" type="presParOf" srcId="{DEA23790-7C01-4EED-A7A4-E770A26B9E29}" destId="{62D4966E-7047-4B55-9898-4E780689CF5A}" srcOrd="0" destOrd="0" presId="urn:microsoft.com/office/officeart/2005/8/layout/hList1"/>
    <dgm:cxn modelId="{22D5C1ED-A760-4B03-B98D-AAA7A7764993}" type="presParOf" srcId="{DEA23790-7C01-4EED-A7A4-E770A26B9E29}" destId="{6AEAC6F3-5676-494F-8788-C7DE81445088}" srcOrd="1" destOrd="0" presId="urn:microsoft.com/office/officeart/2005/8/layout/hList1"/>
    <dgm:cxn modelId="{A6FA24B1-6341-4DEE-A91C-EA09C154E1A9}" type="presParOf" srcId="{4E1FED25-E768-4E56-ACBA-F886D5D48D8F}" destId="{CD31F31A-6B3E-4BD4-8EE7-FEC226A0F9A2}" srcOrd="3" destOrd="0" presId="urn:microsoft.com/office/officeart/2005/8/layout/hList1"/>
    <dgm:cxn modelId="{FD92B2B6-98D3-41CE-8F27-1F34E8E7FDA9}" type="presParOf" srcId="{4E1FED25-E768-4E56-ACBA-F886D5D48D8F}" destId="{E6D784E1-D8F5-4C3B-9118-5871EA30EB5D}" srcOrd="4" destOrd="0" presId="urn:microsoft.com/office/officeart/2005/8/layout/hList1"/>
    <dgm:cxn modelId="{AE6A814D-FFCF-4D05-829B-A7F1684775A3}" type="presParOf" srcId="{E6D784E1-D8F5-4C3B-9118-5871EA30EB5D}" destId="{D7CD96AB-3735-4283-86A2-A0D83F64AC76}" srcOrd="0" destOrd="0" presId="urn:microsoft.com/office/officeart/2005/8/layout/hList1"/>
    <dgm:cxn modelId="{D517CC36-DB9E-47C7-A305-99C83DDA26E7}" type="presParOf" srcId="{E6D784E1-D8F5-4C3B-9118-5871EA30EB5D}" destId="{86CAF5FF-CBB3-44C9-9954-B0C0723FFE34}" srcOrd="1" destOrd="0" presId="urn:microsoft.com/office/officeart/2005/8/layout/hList1"/>
    <dgm:cxn modelId="{8530608F-1180-4CDF-977C-610B3B7B388E}" type="presParOf" srcId="{4E1FED25-E768-4E56-ACBA-F886D5D48D8F}" destId="{AD93C43D-5778-4636-BAF9-6318CD270EA5}" srcOrd="5" destOrd="0" presId="urn:microsoft.com/office/officeart/2005/8/layout/hList1"/>
    <dgm:cxn modelId="{42EE479E-9F33-4F6E-A925-CE826A9D4630}" type="presParOf" srcId="{4E1FED25-E768-4E56-ACBA-F886D5D48D8F}" destId="{8DC55CE2-1993-4CC3-B51A-DF3F5D115B1C}" srcOrd="6" destOrd="0" presId="urn:microsoft.com/office/officeart/2005/8/layout/hList1"/>
    <dgm:cxn modelId="{C7B1263C-F283-4E18-BF4D-0343A5E674F7}" type="presParOf" srcId="{8DC55CE2-1993-4CC3-B51A-DF3F5D115B1C}" destId="{59A33B0D-8F7F-4BF5-BE0C-220E355A8EB8}" srcOrd="0" destOrd="0" presId="urn:microsoft.com/office/officeart/2005/8/layout/hList1"/>
    <dgm:cxn modelId="{CB0D47A9-BBC1-42D5-A992-9DFE8AC41F35}" type="presParOf" srcId="{8DC55CE2-1993-4CC3-B51A-DF3F5D115B1C}" destId="{113815D7-5ACC-46E4-9EDC-216A5174D3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AB50C-7567-4D78-8C4D-0DF7294B4FED}"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DED3EFCD-88C7-4E4B-A070-B95726B5F25B}">
      <dgm:prSet phldrT="[Text]"/>
      <dgm:spPr/>
      <dgm:t>
        <a:bodyPr/>
        <a:lstStyle/>
        <a:p>
          <a:r>
            <a:rPr lang="en-US" dirty="0"/>
            <a:t>Initial Call</a:t>
          </a:r>
        </a:p>
      </dgm:t>
    </dgm:pt>
    <dgm:pt modelId="{D2718D2B-278A-4E15-B255-A3C7FFEC0095}" type="parTrans" cxnId="{0D84CBDC-EC05-408C-93AE-E68FEDE8FB74}">
      <dgm:prSet/>
      <dgm:spPr/>
      <dgm:t>
        <a:bodyPr/>
        <a:lstStyle/>
        <a:p>
          <a:endParaRPr lang="en-US"/>
        </a:p>
      </dgm:t>
    </dgm:pt>
    <dgm:pt modelId="{B4F6D3A9-4B79-4334-9624-D6BA50BF1E97}" type="sibTrans" cxnId="{0D84CBDC-EC05-408C-93AE-E68FEDE8FB74}">
      <dgm:prSet/>
      <dgm:spPr/>
      <dgm:t>
        <a:bodyPr/>
        <a:lstStyle/>
        <a:p>
          <a:endParaRPr lang="en-US"/>
        </a:p>
      </dgm:t>
    </dgm:pt>
    <dgm:pt modelId="{DF1A3342-9525-4CC9-8BD6-8433EEACA623}">
      <dgm:prSet phldrT="[Text]"/>
      <dgm:spPr/>
      <dgm:t>
        <a:bodyPr/>
        <a:lstStyle/>
        <a:p>
          <a:r>
            <a:rPr lang="en-US" dirty="0"/>
            <a:t>Use the appropriate Discussion Questions </a:t>
          </a:r>
          <a:endParaRPr lang="en-US" i="1" dirty="0"/>
        </a:p>
      </dgm:t>
    </dgm:pt>
    <dgm:pt modelId="{9E07C3E1-19EA-440E-840F-DB5F836BAA97}" type="parTrans" cxnId="{8E4E2C0D-1206-4B60-8AF5-6F03EE2261FB}">
      <dgm:prSet/>
      <dgm:spPr/>
      <dgm:t>
        <a:bodyPr/>
        <a:lstStyle/>
        <a:p>
          <a:endParaRPr lang="en-US"/>
        </a:p>
      </dgm:t>
    </dgm:pt>
    <dgm:pt modelId="{83321677-5BB3-45E9-97EC-1CAFD450115B}" type="sibTrans" cxnId="{8E4E2C0D-1206-4B60-8AF5-6F03EE2261FB}">
      <dgm:prSet/>
      <dgm:spPr/>
      <dgm:t>
        <a:bodyPr/>
        <a:lstStyle/>
        <a:p>
          <a:endParaRPr lang="en-US"/>
        </a:p>
      </dgm:t>
    </dgm:pt>
    <dgm:pt modelId="{49715C5F-CF86-492E-AC2B-ADCE066B5D13}">
      <dgm:prSet phldrT="[Text]"/>
      <dgm:spPr/>
      <dgm:t>
        <a:bodyPr/>
        <a:lstStyle/>
        <a:p>
          <a:r>
            <a:rPr lang="en-US" dirty="0"/>
            <a:t>Follow-up Email/NDA</a:t>
          </a:r>
        </a:p>
      </dgm:t>
    </dgm:pt>
    <dgm:pt modelId="{56023250-BD07-4E75-A576-2F2FEFABEE94}" type="parTrans" cxnId="{96D10046-DE5E-4AAA-8741-94D723C59832}">
      <dgm:prSet/>
      <dgm:spPr/>
      <dgm:t>
        <a:bodyPr/>
        <a:lstStyle/>
        <a:p>
          <a:endParaRPr lang="en-US"/>
        </a:p>
      </dgm:t>
    </dgm:pt>
    <dgm:pt modelId="{B816FEEA-C179-4F6F-8A8F-713B7DD62F63}" type="sibTrans" cxnId="{96D10046-DE5E-4AAA-8741-94D723C59832}">
      <dgm:prSet/>
      <dgm:spPr/>
      <dgm:t>
        <a:bodyPr/>
        <a:lstStyle/>
        <a:p>
          <a:endParaRPr lang="en-US"/>
        </a:p>
      </dgm:t>
    </dgm:pt>
    <dgm:pt modelId="{A62F5023-0976-45C3-AC13-966090B78938}">
      <dgm:prSet phldrT="[Text]"/>
      <dgm:spPr/>
      <dgm:t>
        <a:bodyPr/>
        <a:lstStyle/>
        <a:p>
          <a:r>
            <a:rPr lang="en-US" dirty="0"/>
            <a:t>Send follow-up email and NDA</a:t>
          </a:r>
          <a:endParaRPr lang="en-US" i="1" dirty="0"/>
        </a:p>
      </dgm:t>
    </dgm:pt>
    <dgm:pt modelId="{AF5C07F3-23D7-48D5-83CF-F7792A752318}" type="parTrans" cxnId="{C21EADB3-F62D-4D1C-8DFE-2E1FEDE1D7DB}">
      <dgm:prSet/>
      <dgm:spPr/>
      <dgm:t>
        <a:bodyPr/>
        <a:lstStyle/>
        <a:p>
          <a:endParaRPr lang="en-US"/>
        </a:p>
      </dgm:t>
    </dgm:pt>
    <dgm:pt modelId="{DD856515-AC21-4805-B92E-3350E04CD4C3}" type="sibTrans" cxnId="{C21EADB3-F62D-4D1C-8DFE-2E1FEDE1D7DB}">
      <dgm:prSet/>
      <dgm:spPr/>
      <dgm:t>
        <a:bodyPr/>
        <a:lstStyle/>
        <a:p>
          <a:endParaRPr lang="en-US"/>
        </a:p>
      </dgm:t>
    </dgm:pt>
    <dgm:pt modelId="{93FEF3AF-2BA4-46D6-9DD7-0B8E8542781B}">
      <dgm:prSet phldrT="[Text]"/>
      <dgm:spPr/>
      <dgm:t>
        <a:bodyPr/>
        <a:lstStyle/>
        <a:p>
          <a:r>
            <a:rPr lang="en-US" dirty="0"/>
            <a:t>Follow-up Call</a:t>
          </a:r>
        </a:p>
      </dgm:t>
    </dgm:pt>
    <dgm:pt modelId="{F148EA22-2386-42DC-BCB8-8864022EAE3C}" type="parTrans" cxnId="{D3E42EF9-1462-43AB-ABC9-469B335F957E}">
      <dgm:prSet/>
      <dgm:spPr/>
      <dgm:t>
        <a:bodyPr/>
        <a:lstStyle/>
        <a:p>
          <a:endParaRPr lang="en-US"/>
        </a:p>
      </dgm:t>
    </dgm:pt>
    <dgm:pt modelId="{55D7A5B2-E94D-4A62-9801-7212A2083E1B}" type="sibTrans" cxnId="{D3E42EF9-1462-43AB-ABC9-469B335F957E}">
      <dgm:prSet/>
      <dgm:spPr/>
      <dgm:t>
        <a:bodyPr/>
        <a:lstStyle/>
        <a:p>
          <a:endParaRPr lang="en-US"/>
        </a:p>
      </dgm:t>
    </dgm:pt>
    <dgm:pt modelId="{686DDC99-CECD-480E-B13A-1925DC5BDEF2}">
      <dgm:prSet phldrT="[Text]"/>
      <dgm:spPr/>
      <dgm:t>
        <a:bodyPr/>
        <a:lstStyle/>
        <a:p>
          <a:r>
            <a:rPr lang="en-US" dirty="0"/>
            <a:t>Follow-up from material review</a:t>
          </a:r>
        </a:p>
      </dgm:t>
    </dgm:pt>
    <dgm:pt modelId="{B59D0F5C-C670-4A41-83A7-FC7364F7F603}" type="parTrans" cxnId="{93E637C7-8E47-41D6-9442-2DBEAC668097}">
      <dgm:prSet/>
      <dgm:spPr/>
      <dgm:t>
        <a:bodyPr/>
        <a:lstStyle/>
        <a:p>
          <a:endParaRPr lang="en-US"/>
        </a:p>
      </dgm:t>
    </dgm:pt>
    <dgm:pt modelId="{914D6279-BAC3-4B4A-BBE3-65FA1FF497D8}" type="sibTrans" cxnId="{93E637C7-8E47-41D6-9442-2DBEAC668097}">
      <dgm:prSet/>
      <dgm:spPr/>
      <dgm:t>
        <a:bodyPr/>
        <a:lstStyle/>
        <a:p>
          <a:endParaRPr lang="en-US"/>
        </a:p>
      </dgm:t>
    </dgm:pt>
    <dgm:pt modelId="{FE910DF8-FDF1-4013-97B6-C36A818C071F}">
      <dgm:prSet phldrT="[Text]"/>
      <dgm:spPr/>
      <dgm:t>
        <a:bodyPr/>
        <a:lstStyle/>
        <a:p>
          <a:r>
            <a:rPr lang="en-US" dirty="0"/>
            <a:t>Proposal Email </a:t>
          </a:r>
        </a:p>
      </dgm:t>
    </dgm:pt>
    <dgm:pt modelId="{429FD688-EE46-4BBD-9D71-7AF868E12A6B}" type="parTrans" cxnId="{B96545AE-28C7-40AD-BF3B-F5854866BE26}">
      <dgm:prSet/>
      <dgm:spPr/>
      <dgm:t>
        <a:bodyPr/>
        <a:lstStyle/>
        <a:p>
          <a:endParaRPr lang="en-US"/>
        </a:p>
      </dgm:t>
    </dgm:pt>
    <dgm:pt modelId="{CA652059-1B41-4B2D-8411-92BE6218EFF1}" type="sibTrans" cxnId="{B96545AE-28C7-40AD-BF3B-F5854866BE26}">
      <dgm:prSet/>
      <dgm:spPr/>
      <dgm:t>
        <a:bodyPr/>
        <a:lstStyle/>
        <a:p>
          <a:endParaRPr lang="en-US"/>
        </a:p>
      </dgm:t>
    </dgm:pt>
    <dgm:pt modelId="{4AEB521A-7FC7-43D6-9641-6CAE9243D05C}">
      <dgm:prSet phldrT="[Text]"/>
      <dgm:spPr/>
      <dgm:t>
        <a:bodyPr/>
        <a:lstStyle/>
        <a:p>
          <a:r>
            <a:rPr lang="en-US" dirty="0"/>
            <a:t>Qualify interest – Do you have the right person?</a:t>
          </a:r>
        </a:p>
      </dgm:t>
    </dgm:pt>
    <dgm:pt modelId="{C4AB292E-8D6E-419D-99B6-AC1D03AA6BC4}" type="parTrans" cxnId="{00A20382-9A01-436E-B37E-0127BDBA06AC}">
      <dgm:prSet/>
      <dgm:spPr/>
      <dgm:t>
        <a:bodyPr/>
        <a:lstStyle/>
        <a:p>
          <a:endParaRPr lang="en-US"/>
        </a:p>
      </dgm:t>
    </dgm:pt>
    <dgm:pt modelId="{ADF2DB26-EB5E-4E1C-A4A5-BF4ABD6DD52C}" type="sibTrans" cxnId="{00A20382-9A01-436E-B37E-0127BDBA06AC}">
      <dgm:prSet/>
      <dgm:spPr/>
      <dgm:t>
        <a:bodyPr/>
        <a:lstStyle/>
        <a:p>
          <a:endParaRPr lang="en-US"/>
        </a:p>
      </dgm:t>
    </dgm:pt>
    <dgm:pt modelId="{0DCD15B0-462C-4497-8D21-261A06A4B987}">
      <dgm:prSet phldrT="[Text]"/>
      <dgm:spPr/>
      <dgm:t>
        <a:bodyPr/>
        <a:lstStyle/>
        <a:p>
          <a:r>
            <a:rPr lang="en-US" dirty="0"/>
            <a:t>Send proposal email with Proposal</a:t>
          </a:r>
        </a:p>
      </dgm:t>
    </dgm:pt>
    <dgm:pt modelId="{9D0927F1-2BB5-4469-A11E-EEBDC71114FF}" type="parTrans" cxnId="{086D25FB-C33A-4EF8-B053-40E97C95BF26}">
      <dgm:prSet/>
      <dgm:spPr/>
      <dgm:t>
        <a:bodyPr/>
        <a:lstStyle/>
        <a:p>
          <a:endParaRPr lang="en-US"/>
        </a:p>
      </dgm:t>
    </dgm:pt>
    <dgm:pt modelId="{3A2A4722-130F-4C39-8ECB-305CCDEA176A}" type="sibTrans" cxnId="{086D25FB-C33A-4EF8-B053-40E97C95BF26}">
      <dgm:prSet/>
      <dgm:spPr/>
      <dgm:t>
        <a:bodyPr/>
        <a:lstStyle/>
        <a:p>
          <a:endParaRPr lang="en-US"/>
        </a:p>
      </dgm:t>
    </dgm:pt>
    <dgm:pt modelId="{4D57D67F-8885-4310-ACF3-982E673AFFDD}">
      <dgm:prSet phldrT="[Text]"/>
      <dgm:spPr/>
      <dgm:t>
        <a:bodyPr/>
        <a:lstStyle/>
        <a:p>
          <a:r>
            <a:rPr lang="en-US" dirty="0"/>
            <a:t>Acquire details for proposal</a:t>
          </a:r>
        </a:p>
      </dgm:t>
    </dgm:pt>
    <dgm:pt modelId="{FD1D9F07-B860-438A-9D31-C4B9AC2FB396}" type="parTrans" cxnId="{2BB84D72-848A-4AD1-881B-4111F4866ABC}">
      <dgm:prSet/>
      <dgm:spPr/>
      <dgm:t>
        <a:bodyPr/>
        <a:lstStyle/>
        <a:p>
          <a:endParaRPr lang="en-US"/>
        </a:p>
      </dgm:t>
    </dgm:pt>
    <dgm:pt modelId="{0B6F57D3-9440-40E9-A1DE-D4CD40518C67}" type="sibTrans" cxnId="{2BB84D72-848A-4AD1-881B-4111F4866ABC}">
      <dgm:prSet/>
      <dgm:spPr/>
      <dgm:t>
        <a:bodyPr/>
        <a:lstStyle/>
        <a:p>
          <a:endParaRPr lang="en-US"/>
        </a:p>
      </dgm:t>
    </dgm:pt>
    <dgm:pt modelId="{902914E5-5540-49F9-93EF-EE80FA9BFB8F}">
      <dgm:prSet phldrT="[Text]"/>
      <dgm:spPr/>
      <dgm:t>
        <a:bodyPr/>
        <a:lstStyle/>
        <a:p>
          <a:r>
            <a:rPr lang="en-US" i="0" dirty="0"/>
            <a:t>Sales Presentation</a:t>
          </a:r>
        </a:p>
      </dgm:t>
    </dgm:pt>
    <dgm:pt modelId="{F4A32D8A-34C4-483F-A698-CC991ED5DCD3}" type="parTrans" cxnId="{852FC480-4245-4881-976C-677CD3C3DBE8}">
      <dgm:prSet/>
      <dgm:spPr/>
      <dgm:t>
        <a:bodyPr/>
        <a:lstStyle/>
        <a:p>
          <a:endParaRPr lang="en-US"/>
        </a:p>
      </dgm:t>
    </dgm:pt>
    <dgm:pt modelId="{A2F60F1F-7703-451F-AA1D-CA63E13FD374}" type="sibTrans" cxnId="{852FC480-4245-4881-976C-677CD3C3DBE8}">
      <dgm:prSet/>
      <dgm:spPr/>
      <dgm:t>
        <a:bodyPr/>
        <a:lstStyle/>
        <a:p>
          <a:endParaRPr lang="en-US"/>
        </a:p>
      </dgm:t>
    </dgm:pt>
    <dgm:pt modelId="{05506758-26CC-498C-BB61-B5DAB6E94190}">
      <dgm:prSet phldrT="[Text]"/>
      <dgm:spPr/>
      <dgm:t>
        <a:bodyPr/>
        <a:lstStyle/>
        <a:p>
          <a:r>
            <a:rPr lang="en-US" dirty="0"/>
            <a:t>Understand decision criteria</a:t>
          </a:r>
          <a:endParaRPr lang="en-US" i="1" dirty="0"/>
        </a:p>
      </dgm:t>
    </dgm:pt>
    <dgm:pt modelId="{BE41DBB5-ADF8-47FD-9021-D3031F913EB0}" type="parTrans" cxnId="{AF6E5AF7-6276-40C9-B915-548923BE1DF1}">
      <dgm:prSet/>
      <dgm:spPr/>
      <dgm:t>
        <a:bodyPr/>
        <a:lstStyle/>
        <a:p>
          <a:endParaRPr lang="en-US"/>
        </a:p>
      </dgm:t>
    </dgm:pt>
    <dgm:pt modelId="{47E05100-3C5B-40E4-9AA2-B2D24060B889}" type="sibTrans" cxnId="{AF6E5AF7-6276-40C9-B915-548923BE1DF1}">
      <dgm:prSet/>
      <dgm:spPr/>
      <dgm:t>
        <a:bodyPr/>
        <a:lstStyle/>
        <a:p>
          <a:endParaRPr lang="en-US"/>
        </a:p>
      </dgm:t>
    </dgm:pt>
    <dgm:pt modelId="{91513903-37E5-4C6C-9297-7AC39696718E}">
      <dgm:prSet/>
      <dgm:spPr/>
      <dgm:t>
        <a:bodyPr/>
        <a:lstStyle/>
        <a:p>
          <a:r>
            <a:rPr lang="en-US" dirty="0"/>
            <a:t>Fully tell product story</a:t>
          </a:r>
        </a:p>
      </dgm:t>
    </dgm:pt>
    <dgm:pt modelId="{4845A45A-0CEC-4E73-A15A-F4ECBA95F3AF}" type="parTrans" cxnId="{F33E27E8-B0F7-4793-8DFC-316EEA9B2DBC}">
      <dgm:prSet/>
      <dgm:spPr/>
      <dgm:t>
        <a:bodyPr/>
        <a:lstStyle/>
        <a:p>
          <a:endParaRPr lang="en-US"/>
        </a:p>
      </dgm:t>
    </dgm:pt>
    <dgm:pt modelId="{212704D0-010A-4183-B692-A5A345C4EE97}" type="sibTrans" cxnId="{F33E27E8-B0F7-4793-8DFC-316EEA9B2DBC}">
      <dgm:prSet/>
      <dgm:spPr/>
      <dgm:t>
        <a:bodyPr/>
        <a:lstStyle/>
        <a:p>
          <a:endParaRPr lang="en-US"/>
        </a:p>
      </dgm:t>
    </dgm:pt>
    <dgm:pt modelId="{118518CC-BAAB-4EA7-87BB-9B4BE4B9AEF9}">
      <dgm:prSet/>
      <dgm:spPr/>
      <dgm:t>
        <a:bodyPr/>
        <a:lstStyle/>
        <a:p>
          <a:r>
            <a:rPr lang="en-US" dirty="0"/>
            <a:t>Gain buy-in for our solution</a:t>
          </a:r>
        </a:p>
      </dgm:t>
    </dgm:pt>
    <dgm:pt modelId="{E8B7B531-85CF-47CA-957E-2B082CC7739E}" type="parTrans" cxnId="{E91A59B8-A7E0-4701-B30D-783B9A733E78}">
      <dgm:prSet/>
      <dgm:spPr/>
      <dgm:t>
        <a:bodyPr/>
        <a:lstStyle/>
        <a:p>
          <a:endParaRPr lang="en-US"/>
        </a:p>
      </dgm:t>
    </dgm:pt>
    <dgm:pt modelId="{B677AD81-09D4-4A6F-86D5-0D1AD1502DE9}" type="sibTrans" cxnId="{E91A59B8-A7E0-4701-B30D-783B9A733E78}">
      <dgm:prSet/>
      <dgm:spPr/>
      <dgm:t>
        <a:bodyPr/>
        <a:lstStyle/>
        <a:p>
          <a:endParaRPr lang="en-US"/>
        </a:p>
      </dgm:t>
    </dgm:pt>
    <dgm:pt modelId="{DA104E77-D3D7-4D6F-B14C-D4BA39ECB29D}">
      <dgm:prSet/>
      <dgm:spPr/>
      <dgm:t>
        <a:bodyPr/>
        <a:lstStyle/>
        <a:p>
          <a:r>
            <a:rPr lang="en-US" dirty="0"/>
            <a:t>Create deeper interest</a:t>
          </a:r>
        </a:p>
      </dgm:t>
    </dgm:pt>
    <dgm:pt modelId="{ED4894D3-48AA-45ED-9BF6-69D4E77E2E7D}" type="parTrans" cxnId="{462A4E60-14FF-4B6D-999D-E2A0FCEC1DF8}">
      <dgm:prSet/>
      <dgm:spPr/>
      <dgm:t>
        <a:bodyPr/>
        <a:lstStyle/>
        <a:p>
          <a:endParaRPr lang="en-US"/>
        </a:p>
      </dgm:t>
    </dgm:pt>
    <dgm:pt modelId="{FA61725F-41CD-4802-9C21-391DD5BAEEEB}" type="sibTrans" cxnId="{462A4E60-14FF-4B6D-999D-E2A0FCEC1DF8}">
      <dgm:prSet/>
      <dgm:spPr/>
      <dgm:t>
        <a:bodyPr/>
        <a:lstStyle/>
        <a:p>
          <a:endParaRPr lang="en-US"/>
        </a:p>
      </dgm:t>
    </dgm:pt>
    <dgm:pt modelId="{3EAF58B4-919D-4004-ADDA-FA4FBA837333}">
      <dgm:prSet/>
      <dgm:spPr/>
      <dgm:t>
        <a:bodyPr/>
        <a:lstStyle/>
        <a:p>
          <a:r>
            <a:rPr lang="en-US" dirty="0"/>
            <a:t>Identify material reviewers</a:t>
          </a:r>
        </a:p>
      </dgm:t>
    </dgm:pt>
    <dgm:pt modelId="{B3255695-23C7-468E-BE25-5A9073007F6D}" type="parTrans" cxnId="{519B74E4-EAE5-4FAE-AC66-585ED4414B1B}">
      <dgm:prSet/>
      <dgm:spPr/>
      <dgm:t>
        <a:bodyPr/>
        <a:lstStyle/>
        <a:p>
          <a:endParaRPr lang="en-US"/>
        </a:p>
      </dgm:t>
    </dgm:pt>
    <dgm:pt modelId="{22C82EEE-7DD5-4AF2-B53E-E6EC0DE4CAE2}" type="sibTrans" cxnId="{519B74E4-EAE5-4FAE-AC66-585ED4414B1B}">
      <dgm:prSet/>
      <dgm:spPr/>
      <dgm:t>
        <a:bodyPr/>
        <a:lstStyle/>
        <a:p>
          <a:endParaRPr lang="en-US"/>
        </a:p>
      </dgm:t>
    </dgm:pt>
    <dgm:pt modelId="{7E0C5B0D-A8B7-4DE4-8CFC-0497DBBE39A6}">
      <dgm:prSet phldrT="[Text]"/>
      <dgm:spPr/>
      <dgm:t>
        <a:bodyPr/>
        <a:lstStyle/>
        <a:p>
          <a:r>
            <a:rPr lang="en-US" i="0" dirty="0"/>
            <a:t>Send materials email once executed</a:t>
          </a:r>
        </a:p>
      </dgm:t>
    </dgm:pt>
    <dgm:pt modelId="{2556E8B1-B994-4AD8-A3A7-4B3D1C9F795C}" type="parTrans" cxnId="{2E248381-F515-48A4-B4BA-63B60BF68C6D}">
      <dgm:prSet/>
      <dgm:spPr/>
      <dgm:t>
        <a:bodyPr/>
        <a:lstStyle/>
        <a:p>
          <a:endParaRPr lang="en-US"/>
        </a:p>
      </dgm:t>
    </dgm:pt>
    <dgm:pt modelId="{2110EF02-C648-4312-9B0F-2F98438354CC}" type="sibTrans" cxnId="{2E248381-F515-48A4-B4BA-63B60BF68C6D}">
      <dgm:prSet/>
      <dgm:spPr/>
      <dgm:t>
        <a:bodyPr/>
        <a:lstStyle/>
        <a:p>
          <a:endParaRPr lang="en-US"/>
        </a:p>
      </dgm:t>
    </dgm:pt>
    <dgm:pt modelId="{7B959578-6C76-42EF-A566-609CBB2DA571}" type="pres">
      <dgm:prSet presAssocID="{6C8AB50C-7567-4D78-8C4D-0DF7294B4FED}" presName="linearFlow" presStyleCnt="0">
        <dgm:presLayoutVars>
          <dgm:dir/>
          <dgm:animLvl val="lvl"/>
          <dgm:resizeHandles val="exact"/>
        </dgm:presLayoutVars>
      </dgm:prSet>
      <dgm:spPr/>
    </dgm:pt>
    <dgm:pt modelId="{580D7EC3-0895-4277-A132-D869A8A8C152}" type="pres">
      <dgm:prSet presAssocID="{DED3EFCD-88C7-4E4B-A070-B95726B5F25B}" presName="composite" presStyleCnt="0"/>
      <dgm:spPr/>
    </dgm:pt>
    <dgm:pt modelId="{4E6BD6E7-A40A-465F-8920-383109AD1DD2}" type="pres">
      <dgm:prSet presAssocID="{DED3EFCD-88C7-4E4B-A070-B95726B5F25B}" presName="parTx" presStyleLbl="node1" presStyleIdx="0" presStyleCnt="5">
        <dgm:presLayoutVars>
          <dgm:chMax val="0"/>
          <dgm:chPref val="0"/>
          <dgm:bulletEnabled val="1"/>
        </dgm:presLayoutVars>
      </dgm:prSet>
      <dgm:spPr/>
    </dgm:pt>
    <dgm:pt modelId="{51CD48D1-507A-4E0D-B882-7DA2ADC2A75F}" type="pres">
      <dgm:prSet presAssocID="{DED3EFCD-88C7-4E4B-A070-B95726B5F25B}" presName="parSh" presStyleLbl="node1" presStyleIdx="0" presStyleCnt="5"/>
      <dgm:spPr/>
    </dgm:pt>
    <dgm:pt modelId="{C6F1BF17-298D-45A5-8B41-9B61259320B8}" type="pres">
      <dgm:prSet presAssocID="{DED3EFCD-88C7-4E4B-A070-B95726B5F25B}" presName="desTx" presStyleLbl="fgAcc1" presStyleIdx="0" presStyleCnt="5">
        <dgm:presLayoutVars>
          <dgm:bulletEnabled val="1"/>
        </dgm:presLayoutVars>
      </dgm:prSet>
      <dgm:spPr/>
    </dgm:pt>
    <dgm:pt modelId="{0A3136A6-6940-4D4C-9242-4C32E319E139}" type="pres">
      <dgm:prSet presAssocID="{B4F6D3A9-4B79-4334-9624-D6BA50BF1E97}" presName="sibTrans" presStyleLbl="sibTrans2D1" presStyleIdx="0" presStyleCnt="4"/>
      <dgm:spPr/>
    </dgm:pt>
    <dgm:pt modelId="{3726836E-59C4-4CDC-BD39-2DCAB8FF12F1}" type="pres">
      <dgm:prSet presAssocID="{B4F6D3A9-4B79-4334-9624-D6BA50BF1E97}" presName="connTx" presStyleLbl="sibTrans2D1" presStyleIdx="0" presStyleCnt="4"/>
      <dgm:spPr/>
    </dgm:pt>
    <dgm:pt modelId="{32DC984E-DA16-434A-984A-797B7EF4E9F4}" type="pres">
      <dgm:prSet presAssocID="{902914E5-5540-49F9-93EF-EE80FA9BFB8F}" presName="composite" presStyleCnt="0"/>
      <dgm:spPr/>
    </dgm:pt>
    <dgm:pt modelId="{B377BDCE-C588-4F3A-BE0F-D3F9939BE910}" type="pres">
      <dgm:prSet presAssocID="{902914E5-5540-49F9-93EF-EE80FA9BFB8F}" presName="parTx" presStyleLbl="node1" presStyleIdx="0" presStyleCnt="5">
        <dgm:presLayoutVars>
          <dgm:chMax val="0"/>
          <dgm:chPref val="0"/>
          <dgm:bulletEnabled val="1"/>
        </dgm:presLayoutVars>
      </dgm:prSet>
      <dgm:spPr/>
    </dgm:pt>
    <dgm:pt modelId="{4B4F0CA3-C64D-4733-B534-1948C56D212A}" type="pres">
      <dgm:prSet presAssocID="{902914E5-5540-49F9-93EF-EE80FA9BFB8F}" presName="parSh" presStyleLbl="node1" presStyleIdx="1" presStyleCnt="5"/>
      <dgm:spPr/>
    </dgm:pt>
    <dgm:pt modelId="{AF59E2AF-BE01-4DE5-92DC-F5F782672E35}" type="pres">
      <dgm:prSet presAssocID="{902914E5-5540-49F9-93EF-EE80FA9BFB8F}" presName="desTx" presStyleLbl="fgAcc1" presStyleIdx="1" presStyleCnt="5">
        <dgm:presLayoutVars>
          <dgm:bulletEnabled val="1"/>
        </dgm:presLayoutVars>
      </dgm:prSet>
      <dgm:spPr/>
    </dgm:pt>
    <dgm:pt modelId="{CCC0AE1B-2D5F-4B93-91CC-76124398EBC7}" type="pres">
      <dgm:prSet presAssocID="{A2F60F1F-7703-451F-AA1D-CA63E13FD374}" presName="sibTrans" presStyleLbl="sibTrans2D1" presStyleIdx="1" presStyleCnt="4"/>
      <dgm:spPr/>
    </dgm:pt>
    <dgm:pt modelId="{BC48B5A9-A874-4139-8265-7819B1E51A1E}" type="pres">
      <dgm:prSet presAssocID="{A2F60F1F-7703-451F-AA1D-CA63E13FD374}" presName="connTx" presStyleLbl="sibTrans2D1" presStyleIdx="1" presStyleCnt="4"/>
      <dgm:spPr/>
    </dgm:pt>
    <dgm:pt modelId="{67281D16-A6E5-4F51-81BE-5623074C1B2E}" type="pres">
      <dgm:prSet presAssocID="{49715C5F-CF86-492E-AC2B-ADCE066B5D13}" presName="composite" presStyleCnt="0"/>
      <dgm:spPr/>
    </dgm:pt>
    <dgm:pt modelId="{215E1DF6-27B1-4B7D-B2BF-764868920316}" type="pres">
      <dgm:prSet presAssocID="{49715C5F-CF86-492E-AC2B-ADCE066B5D13}" presName="parTx" presStyleLbl="node1" presStyleIdx="1" presStyleCnt="5">
        <dgm:presLayoutVars>
          <dgm:chMax val="0"/>
          <dgm:chPref val="0"/>
          <dgm:bulletEnabled val="1"/>
        </dgm:presLayoutVars>
      </dgm:prSet>
      <dgm:spPr/>
    </dgm:pt>
    <dgm:pt modelId="{04FE0031-402D-484C-B38D-37BB593BD9D7}" type="pres">
      <dgm:prSet presAssocID="{49715C5F-CF86-492E-AC2B-ADCE066B5D13}" presName="parSh" presStyleLbl="node1" presStyleIdx="2" presStyleCnt="5"/>
      <dgm:spPr/>
    </dgm:pt>
    <dgm:pt modelId="{E8FCD07B-E0BB-44DA-BE74-2C50E4C584D9}" type="pres">
      <dgm:prSet presAssocID="{49715C5F-CF86-492E-AC2B-ADCE066B5D13}" presName="desTx" presStyleLbl="fgAcc1" presStyleIdx="2" presStyleCnt="5">
        <dgm:presLayoutVars>
          <dgm:bulletEnabled val="1"/>
        </dgm:presLayoutVars>
      </dgm:prSet>
      <dgm:spPr/>
    </dgm:pt>
    <dgm:pt modelId="{13FD1DE9-D7A4-40DE-BF1E-0A3520B55469}" type="pres">
      <dgm:prSet presAssocID="{B816FEEA-C179-4F6F-8A8F-713B7DD62F63}" presName="sibTrans" presStyleLbl="sibTrans2D1" presStyleIdx="2" presStyleCnt="4"/>
      <dgm:spPr/>
    </dgm:pt>
    <dgm:pt modelId="{A66A5662-1DAB-49B9-9C74-A997064CA05B}" type="pres">
      <dgm:prSet presAssocID="{B816FEEA-C179-4F6F-8A8F-713B7DD62F63}" presName="connTx" presStyleLbl="sibTrans2D1" presStyleIdx="2" presStyleCnt="4"/>
      <dgm:spPr/>
    </dgm:pt>
    <dgm:pt modelId="{8E26F4E3-8CE1-4D5C-8A24-5BCE9C905B46}" type="pres">
      <dgm:prSet presAssocID="{93FEF3AF-2BA4-46D6-9DD7-0B8E8542781B}" presName="composite" presStyleCnt="0"/>
      <dgm:spPr/>
    </dgm:pt>
    <dgm:pt modelId="{FC9EFF4F-555A-422D-99B5-2930F50BFC26}" type="pres">
      <dgm:prSet presAssocID="{93FEF3AF-2BA4-46D6-9DD7-0B8E8542781B}" presName="parTx" presStyleLbl="node1" presStyleIdx="2" presStyleCnt="5">
        <dgm:presLayoutVars>
          <dgm:chMax val="0"/>
          <dgm:chPref val="0"/>
          <dgm:bulletEnabled val="1"/>
        </dgm:presLayoutVars>
      </dgm:prSet>
      <dgm:spPr/>
    </dgm:pt>
    <dgm:pt modelId="{0C49219D-71A6-46EC-85E9-4DBC61AEFAF6}" type="pres">
      <dgm:prSet presAssocID="{93FEF3AF-2BA4-46D6-9DD7-0B8E8542781B}" presName="parSh" presStyleLbl="node1" presStyleIdx="3" presStyleCnt="5"/>
      <dgm:spPr/>
    </dgm:pt>
    <dgm:pt modelId="{B7416870-C1CE-4947-9D5B-1BD7F1D909FE}" type="pres">
      <dgm:prSet presAssocID="{93FEF3AF-2BA4-46D6-9DD7-0B8E8542781B}" presName="desTx" presStyleLbl="fgAcc1" presStyleIdx="3" presStyleCnt="5">
        <dgm:presLayoutVars>
          <dgm:bulletEnabled val="1"/>
        </dgm:presLayoutVars>
      </dgm:prSet>
      <dgm:spPr/>
    </dgm:pt>
    <dgm:pt modelId="{815EA517-7F8E-4A5C-8EFC-303075ADC899}" type="pres">
      <dgm:prSet presAssocID="{55D7A5B2-E94D-4A62-9801-7212A2083E1B}" presName="sibTrans" presStyleLbl="sibTrans2D1" presStyleIdx="3" presStyleCnt="4"/>
      <dgm:spPr/>
    </dgm:pt>
    <dgm:pt modelId="{57D8977A-DE1C-45FA-A3A8-E7D26BF6183D}" type="pres">
      <dgm:prSet presAssocID="{55D7A5B2-E94D-4A62-9801-7212A2083E1B}" presName="connTx" presStyleLbl="sibTrans2D1" presStyleIdx="3" presStyleCnt="4"/>
      <dgm:spPr/>
    </dgm:pt>
    <dgm:pt modelId="{4B24B562-CB90-4DA7-9A73-16746C6283C7}" type="pres">
      <dgm:prSet presAssocID="{FE910DF8-FDF1-4013-97B6-C36A818C071F}" presName="composite" presStyleCnt="0"/>
      <dgm:spPr/>
    </dgm:pt>
    <dgm:pt modelId="{F7A1B374-EB9F-4220-8A45-C67C772864EF}" type="pres">
      <dgm:prSet presAssocID="{FE910DF8-FDF1-4013-97B6-C36A818C071F}" presName="parTx" presStyleLbl="node1" presStyleIdx="3" presStyleCnt="5">
        <dgm:presLayoutVars>
          <dgm:chMax val="0"/>
          <dgm:chPref val="0"/>
          <dgm:bulletEnabled val="1"/>
        </dgm:presLayoutVars>
      </dgm:prSet>
      <dgm:spPr/>
    </dgm:pt>
    <dgm:pt modelId="{339EEE40-F21B-49D0-8132-D955A617C5FE}" type="pres">
      <dgm:prSet presAssocID="{FE910DF8-FDF1-4013-97B6-C36A818C071F}" presName="parSh" presStyleLbl="node1" presStyleIdx="4" presStyleCnt="5"/>
      <dgm:spPr/>
    </dgm:pt>
    <dgm:pt modelId="{6F679D7B-04F0-4078-AACE-4806DD735BA8}" type="pres">
      <dgm:prSet presAssocID="{FE910DF8-FDF1-4013-97B6-C36A818C071F}" presName="desTx" presStyleLbl="fgAcc1" presStyleIdx="4" presStyleCnt="5">
        <dgm:presLayoutVars>
          <dgm:bulletEnabled val="1"/>
        </dgm:presLayoutVars>
      </dgm:prSet>
      <dgm:spPr/>
    </dgm:pt>
  </dgm:ptLst>
  <dgm:cxnLst>
    <dgm:cxn modelId="{8E4E2C0D-1206-4B60-8AF5-6F03EE2261FB}" srcId="{DED3EFCD-88C7-4E4B-A070-B95726B5F25B}" destId="{DF1A3342-9525-4CC9-8BD6-8433EEACA623}" srcOrd="1" destOrd="0" parTransId="{9E07C3E1-19EA-440E-840F-DB5F836BAA97}" sibTransId="{83321677-5BB3-45E9-97EC-1CAFD450115B}"/>
    <dgm:cxn modelId="{5DF18B19-3151-4312-83F6-223BCC240060}" type="presOf" srcId="{49715C5F-CF86-492E-AC2B-ADCE066B5D13}" destId="{215E1DF6-27B1-4B7D-B2BF-764868920316}" srcOrd="0" destOrd="0" presId="urn:microsoft.com/office/officeart/2005/8/layout/process3"/>
    <dgm:cxn modelId="{FA5E201D-ADA9-44B0-B5EF-25C4D22E96F9}" type="presOf" srcId="{A2F60F1F-7703-451F-AA1D-CA63E13FD374}" destId="{CCC0AE1B-2D5F-4B93-91CC-76124398EBC7}" srcOrd="0" destOrd="0" presId="urn:microsoft.com/office/officeart/2005/8/layout/process3"/>
    <dgm:cxn modelId="{DF6E2F20-14B4-429A-8109-D77B0C2CFDD6}" type="presOf" srcId="{DF1A3342-9525-4CC9-8BD6-8433EEACA623}" destId="{C6F1BF17-298D-45A5-8B41-9B61259320B8}" srcOrd="0" destOrd="1" presId="urn:microsoft.com/office/officeart/2005/8/layout/process3"/>
    <dgm:cxn modelId="{B087C625-D54E-4D6D-BBB8-E009A2E90F06}" type="presOf" srcId="{B4F6D3A9-4B79-4334-9624-D6BA50BF1E97}" destId="{0A3136A6-6940-4D4C-9242-4C32E319E139}" srcOrd="0" destOrd="0" presId="urn:microsoft.com/office/officeart/2005/8/layout/process3"/>
    <dgm:cxn modelId="{628FB126-F115-446C-A969-8532E30D881E}" type="presOf" srcId="{FE910DF8-FDF1-4013-97B6-C36A818C071F}" destId="{F7A1B374-EB9F-4220-8A45-C67C772864EF}" srcOrd="0" destOrd="0" presId="urn:microsoft.com/office/officeart/2005/8/layout/process3"/>
    <dgm:cxn modelId="{462A4E60-14FF-4B6D-999D-E2A0FCEC1DF8}" srcId="{902914E5-5540-49F9-93EF-EE80FA9BFB8F}" destId="{DA104E77-D3D7-4D6F-B14C-D4BA39ECB29D}" srcOrd="3" destOrd="0" parTransId="{ED4894D3-48AA-45ED-9BF6-69D4E77E2E7D}" sibTransId="{FA61725F-41CD-4802-9C21-391DD5BAEEEB}"/>
    <dgm:cxn modelId="{96D10046-DE5E-4AAA-8741-94D723C59832}" srcId="{6C8AB50C-7567-4D78-8C4D-0DF7294B4FED}" destId="{49715C5F-CF86-492E-AC2B-ADCE066B5D13}" srcOrd="2" destOrd="0" parTransId="{56023250-BD07-4E75-A576-2F2FEFABEE94}" sibTransId="{B816FEEA-C179-4F6F-8A8F-713B7DD62F63}"/>
    <dgm:cxn modelId="{BA1BB166-1F36-43D2-83DC-C964E0CB67E6}" type="presOf" srcId="{05506758-26CC-498C-BB61-B5DAB6E94190}" destId="{AF59E2AF-BE01-4DE5-92DC-F5F782672E35}" srcOrd="0" destOrd="0" presId="urn:microsoft.com/office/officeart/2005/8/layout/process3"/>
    <dgm:cxn modelId="{B1698C49-A607-468F-BE67-B4216FDFE20B}" type="presOf" srcId="{B816FEEA-C179-4F6F-8A8F-713B7DD62F63}" destId="{13FD1DE9-D7A4-40DE-BF1E-0A3520B55469}" srcOrd="0" destOrd="0" presId="urn:microsoft.com/office/officeart/2005/8/layout/process3"/>
    <dgm:cxn modelId="{45037F70-9A0C-4631-8C88-0019A6C9B125}" type="presOf" srcId="{93FEF3AF-2BA4-46D6-9DD7-0B8E8542781B}" destId="{0C49219D-71A6-46EC-85E9-4DBC61AEFAF6}" srcOrd="1" destOrd="0" presId="urn:microsoft.com/office/officeart/2005/8/layout/process3"/>
    <dgm:cxn modelId="{2BB84D72-848A-4AD1-881B-4111F4866ABC}" srcId="{93FEF3AF-2BA4-46D6-9DD7-0B8E8542781B}" destId="{4D57D67F-8885-4310-ACF3-982E673AFFDD}" srcOrd="1" destOrd="0" parTransId="{FD1D9F07-B860-438A-9D31-C4B9AC2FB396}" sibTransId="{0B6F57D3-9440-40E9-A1DE-D4CD40518C67}"/>
    <dgm:cxn modelId="{D2011177-2ABA-4459-8923-80F640CC0202}" type="presOf" srcId="{A62F5023-0976-45C3-AC13-966090B78938}" destId="{E8FCD07B-E0BB-44DA-BE74-2C50E4C584D9}" srcOrd="0" destOrd="0" presId="urn:microsoft.com/office/officeart/2005/8/layout/process3"/>
    <dgm:cxn modelId="{B3137258-2ED3-491A-B0D1-684BA432E862}" type="presOf" srcId="{3EAF58B4-919D-4004-ADDA-FA4FBA837333}" destId="{AF59E2AF-BE01-4DE5-92DC-F5F782672E35}" srcOrd="0" destOrd="4" presId="urn:microsoft.com/office/officeart/2005/8/layout/process3"/>
    <dgm:cxn modelId="{5C5F3B7F-0C87-41A4-B512-8685932F6670}" type="presOf" srcId="{0DCD15B0-462C-4497-8D21-261A06A4B987}" destId="{6F679D7B-04F0-4078-AACE-4806DD735BA8}" srcOrd="0" destOrd="0" presId="urn:microsoft.com/office/officeart/2005/8/layout/process3"/>
    <dgm:cxn modelId="{05D1A37F-76BA-4EEB-9B86-72C3A451339B}" type="presOf" srcId="{902914E5-5540-49F9-93EF-EE80FA9BFB8F}" destId="{4B4F0CA3-C64D-4733-B534-1948C56D212A}" srcOrd="1" destOrd="0" presId="urn:microsoft.com/office/officeart/2005/8/layout/process3"/>
    <dgm:cxn modelId="{852FC480-4245-4881-976C-677CD3C3DBE8}" srcId="{6C8AB50C-7567-4D78-8C4D-0DF7294B4FED}" destId="{902914E5-5540-49F9-93EF-EE80FA9BFB8F}" srcOrd="1" destOrd="0" parTransId="{F4A32D8A-34C4-483F-A698-CC991ED5DCD3}" sibTransId="{A2F60F1F-7703-451F-AA1D-CA63E13FD374}"/>
    <dgm:cxn modelId="{2E248381-F515-48A4-B4BA-63B60BF68C6D}" srcId="{49715C5F-CF86-492E-AC2B-ADCE066B5D13}" destId="{7E0C5B0D-A8B7-4DE4-8CFC-0497DBBE39A6}" srcOrd="1" destOrd="0" parTransId="{2556E8B1-B994-4AD8-A3A7-4B3D1C9F795C}" sibTransId="{2110EF02-C648-4312-9B0F-2F98438354CC}"/>
    <dgm:cxn modelId="{00A20382-9A01-436E-B37E-0127BDBA06AC}" srcId="{DED3EFCD-88C7-4E4B-A070-B95726B5F25B}" destId="{4AEB521A-7FC7-43D6-9641-6CAE9243D05C}" srcOrd="0" destOrd="0" parTransId="{C4AB292E-8D6E-419D-99B6-AC1D03AA6BC4}" sibTransId="{ADF2DB26-EB5E-4E1C-A4A5-BF4ABD6DD52C}"/>
    <dgm:cxn modelId="{8A538786-8126-4DAF-82EE-D89C4951FDC2}" type="presOf" srcId="{55D7A5B2-E94D-4A62-9801-7212A2083E1B}" destId="{815EA517-7F8E-4A5C-8EFC-303075ADC899}" srcOrd="0" destOrd="0" presId="urn:microsoft.com/office/officeart/2005/8/layout/process3"/>
    <dgm:cxn modelId="{6EFEB687-6666-4207-90BA-EDDD5046FD83}" type="presOf" srcId="{118518CC-BAAB-4EA7-87BB-9B4BE4B9AEF9}" destId="{AF59E2AF-BE01-4DE5-92DC-F5F782672E35}" srcOrd="0" destOrd="2" presId="urn:microsoft.com/office/officeart/2005/8/layout/process3"/>
    <dgm:cxn modelId="{1322F088-55F2-4E81-A84B-BA807BB17E7F}" type="presOf" srcId="{93FEF3AF-2BA4-46D6-9DD7-0B8E8542781B}" destId="{FC9EFF4F-555A-422D-99B5-2930F50BFC26}" srcOrd="0" destOrd="0" presId="urn:microsoft.com/office/officeart/2005/8/layout/process3"/>
    <dgm:cxn modelId="{A09C3B9F-6B3E-4407-8C1C-B6EDD455EEA9}" type="presOf" srcId="{4D57D67F-8885-4310-ACF3-982E673AFFDD}" destId="{B7416870-C1CE-4947-9D5B-1BD7F1D909FE}" srcOrd="0" destOrd="1" presId="urn:microsoft.com/office/officeart/2005/8/layout/process3"/>
    <dgm:cxn modelId="{E666C3A7-D79A-412F-B255-DAEFADC6672E}" type="presOf" srcId="{DED3EFCD-88C7-4E4B-A070-B95726B5F25B}" destId="{51CD48D1-507A-4E0D-B882-7DA2ADC2A75F}" srcOrd="1" destOrd="0" presId="urn:microsoft.com/office/officeart/2005/8/layout/process3"/>
    <dgm:cxn modelId="{B96545AE-28C7-40AD-BF3B-F5854866BE26}" srcId="{6C8AB50C-7567-4D78-8C4D-0DF7294B4FED}" destId="{FE910DF8-FDF1-4013-97B6-C36A818C071F}" srcOrd="4" destOrd="0" parTransId="{429FD688-EE46-4BBD-9D71-7AF868E12A6B}" sibTransId="{CA652059-1B41-4B2D-8411-92BE6218EFF1}"/>
    <dgm:cxn modelId="{7D0D49AE-2308-487F-AF94-6B3E2725BF69}" type="presOf" srcId="{B4F6D3A9-4B79-4334-9624-D6BA50BF1E97}" destId="{3726836E-59C4-4CDC-BD39-2DCAB8FF12F1}" srcOrd="1" destOrd="0" presId="urn:microsoft.com/office/officeart/2005/8/layout/process3"/>
    <dgm:cxn modelId="{C21EADB3-F62D-4D1C-8DFE-2E1FEDE1D7DB}" srcId="{49715C5F-CF86-492E-AC2B-ADCE066B5D13}" destId="{A62F5023-0976-45C3-AC13-966090B78938}" srcOrd="0" destOrd="0" parTransId="{AF5C07F3-23D7-48D5-83CF-F7792A752318}" sibTransId="{DD856515-AC21-4805-B92E-3350E04CD4C3}"/>
    <dgm:cxn modelId="{E91A59B8-A7E0-4701-B30D-783B9A733E78}" srcId="{902914E5-5540-49F9-93EF-EE80FA9BFB8F}" destId="{118518CC-BAAB-4EA7-87BB-9B4BE4B9AEF9}" srcOrd="2" destOrd="0" parTransId="{E8B7B531-85CF-47CA-957E-2B082CC7739E}" sibTransId="{B677AD81-09D4-4A6F-86D5-0D1AD1502DE9}"/>
    <dgm:cxn modelId="{F7CD10BA-E539-48EC-A9F2-4843503AE4C5}" type="presOf" srcId="{49715C5F-CF86-492E-AC2B-ADCE066B5D13}" destId="{04FE0031-402D-484C-B38D-37BB593BD9D7}" srcOrd="1" destOrd="0" presId="urn:microsoft.com/office/officeart/2005/8/layout/process3"/>
    <dgm:cxn modelId="{158C9ABB-3411-47CE-82AB-97551FC05298}" type="presOf" srcId="{55D7A5B2-E94D-4A62-9801-7212A2083E1B}" destId="{57D8977A-DE1C-45FA-A3A8-E7D26BF6183D}" srcOrd="1" destOrd="0" presId="urn:microsoft.com/office/officeart/2005/8/layout/process3"/>
    <dgm:cxn modelId="{B9A16FBD-2DB9-494F-B084-8AE13DD09608}" type="presOf" srcId="{DED3EFCD-88C7-4E4B-A070-B95726B5F25B}" destId="{4E6BD6E7-A40A-465F-8920-383109AD1DD2}" srcOrd="0" destOrd="0" presId="urn:microsoft.com/office/officeart/2005/8/layout/process3"/>
    <dgm:cxn modelId="{93E637C7-8E47-41D6-9442-2DBEAC668097}" srcId="{93FEF3AF-2BA4-46D6-9DD7-0B8E8542781B}" destId="{686DDC99-CECD-480E-B13A-1925DC5BDEF2}" srcOrd="0" destOrd="0" parTransId="{B59D0F5C-C670-4A41-83A7-FC7364F7F603}" sibTransId="{914D6279-BAC3-4B4A-BBE3-65FA1FF497D8}"/>
    <dgm:cxn modelId="{15698CC9-BB62-4471-8D0A-854C195B7F96}" type="presOf" srcId="{4AEB521A-7FC7-43D6-9641-6CAE9243D05C}" destId="{C6F1BF17-298D-45A5-8B41-9B61259320B8}" srcOrd="0" destOrd="0" presId="urn:microsoft.com/office/officeart/2005/8/layout/process3"/>
    <dgm:cxn modelId="{247491CB-7E29-42AF-84BB-58333D65598C}" type="presOf" srcId="{A2F60F1F-7703-451F-AA1D-CA63E13FD374}" destId="{BC48B5A9-A874-4139-8265-7819B1E51A1E}" srcOrd="1" destOrd="0" presId="urn:microsoft.com/office/officeart/2005/8/layout/process3"/>
    <dgm:cxn modelId="{A44632CE-C60F-425D-BBD1-29471CABA5E3}" type="presOf" srcId="{902914E5-5540-49F9-93EF-EE80FA9BFB8F}" destId="{B377BDCE-C588-4F3A-BE0F-D3F9939BE910}" srcOrd="0" destOrd="0" presId="urn:microsoft.com/office/officeart/2005/8/layout/process3"/>
    <dgm:cxn modelId="{89ED99CE-6859-48FB-8F1C-9A99555A962D}" type="presOf" srcId="{DA104E77-D3D7-4D6F-B14C-D4BA39ECB29D}" destId="{AF59E2AF-BE01-4DE5-92DC-F5F782672E35}" srcOrd="0" destOrd="3" presId="urn:microsoft.com/office/officeart/2005/8/layout/process3"/>
    <dgm:cxn modelId="{80D4EFD1-B4C9-4ACB-AF98-C6DCC0A3BBFA}" type="presOf" srcId="{91513903-37E5-4C6C-9297-7AC39696718E}" destId="{AF59E2AF-BE01-4DE5-92DC-F5F782672E35}" srcOrd="0" destOrd="1" presId="urn:microsoft.com/office/officeart/2005/8/layout/process3"/>
    <dgm:cxn modelId="{F57A97D9-1F2D-4214-83CF-7FCB24E350B8}" type="presOf" srcId="{686DDC99-CECD-480E-B13A-1925DC5BDEF2}" destId="{B7416870-C1CE-4947-9D5B-1BD7F1D909FE}" srcOrd="0" destOrd="0" presId="urn:microsoft.com/office/officeart/2005/8/layout/process3"/>
    <dgm:cxn modelId="{0D84CBDC-EC05-408C-93AE-E68FEDE8FB74}" srcId="{6C8AB50C-7567-4D78-8C4D-0DF7294B4FED}" destId="{DED3EFCD-88C7-4E4B-A070-B95726B5F25B}" srcOrd="0" destOrd="0" parTransId="{D2718D2B-278A-4E15-B255-A3C7FFEC0095}" sibTransId="{B4F6D3A9-4B79-4334-9624-D6BA50BF1E97}"/>
    <dgm:cxn modelId="{17F5F5DC-9726-45E6-9C08-16BA4AA342FB}" type="presOf" srcId="{6C8AB50C-7567-4D78-8C4D-0DF7294B4FED}" destId="{7B959578-6C76-42EF-A566-609CBB2DA571}" srcOrd="0" destOrd="0" presId="urn:microsoft.com/office/officeart/2005/8/layout/process3"/>
    <dgm:cxn modelId="{A21C19DE-285F-4099-B2F8-690FDC268B56}" type="presOf" srcId="{7E0C5B0D-A8B7-4DE4-8CFC-0497DBBE39A6}" destId="{E8FCD07B-E0BB-44DA-BE74-2C50E4C584D9}" srcOrd="0" destOrd="1" presId="urn:microsoft.com/office/officeart/2005/8/layout/process3"/>
    <dgm:cxn modelId="{519B74E4-EAE5-4FAE-AC66-585ED4414B1B}" srcId="{902914E5-5540-49F9-93EF-EE80FA9BFB8F}" destId="{3EAF58B4-919D-4004-ADDA-FA4FBA837333}" srcOrd="4" destOrd="0" parTransId="{B3255695-23C7-468E-BE25-5A9073007F6D}" sibTransId="{22C82EEE-7DD5-4AF2-B53E-E6EC0DE4CAE2}"/>
    <dgm:cxn modelId="{F33E27E8-B0F7-4793-8DFC-316EEA9B2DBC}" srcId="{902914E5-5540-49F9-93EF-EE80FA9BFB8F}" destId="{91513903-37E5-4C6C-9297-7AC39696718E}" srcOrd="1" destOrd="0" parTransId="{4845A45A-0CEC-4E73-A15A-F4ECBA95F3AF}" sibTransId="{212704D0-010A-4183-B692-A5A345C4EE97}"/>
    <dgm:cxn modelId="{0FFE9DF0-A758-4EDD-ABF7-62BA7B95DC26}" type="presOf" srcId="{FE910DF8-FDF1-4013-97B6-C36A818C071F}" destId="{339EEE40-F21B-49D0-8132-D955A617C5FE}" srcOrd="1" destOrd="0" presId="urn:microsoft.com/office/officeart/2005/8/layout/process3"/>
    <dgm:cxn modelId="{AF6E5AF7-6276-40C9-B915-548923BE1DF1}" srcId="{902914E5-5540-49F9-93EF-EE80FA9BFB8F}" destId="{05506758-26CC-498C-BB61-B5DAB6E94190}" srcOrd="0" destOrd="0" parTransId="{BE41DBB5-ADF8-47FD-9021-D3031F913EB0}" sibTransId="{47E05100-3C5B-40E4-9AA2-B2D24060B889}"/>
    <dgm:cxn modelId="{D3E42EF9-1462-43AB-ABC9-469B335F957E}" srcId="{6C8AB50C-7567-4D78-8C4D-0DF7294B4FED}" destId="{93FEF3AF-2BA4-46D6-9DD7-0B8E8542781B}" srcOrd="3" destOrd="0" parTransId="{F148EA22-2386-42DC-BCB8-8864022EAE3C}" sibTransId="{55D7A5B2-E94D-4A62-9801-7212A2083E1B}"/>
    <dgm:cxn modelId="{086D25FB-C33A-4EF8-B053-40E97C95BF26}" srcId="{FE910DF8-FDF1-4013-97B6-C36A818C071F}" destId="{0DCD15B0-462C-4497-8D21-261A06A4B987}" srcOrd="0" destOrd="0" parTransId="{9D0927F1-2BB5-4469-A11E-EEBDC71114FF}" sibTransId="{3A2A4722-130F-4C39-8ECB-305CCDEA176A}"/>
    <dgm:cxn modelId="{0176BBFF-3C9F-4416-93E3-F37DE033A80C}" type="presOf" srcId="{B816FEEA-C179-4F6F-8A8F-713B7DD62F63}" destId="{A66A5662-1DAB-49B9-9C74-A997064CA05B}" srcOrd="1" destOrd="0" presId="urn:microsoft.com/office/officeart/2005/8/layout/process3"/>
    <dgm:cxn modelId="{A3F59B8F-DA29-47D6-AA54-A0680338C642}" type="presParOf" srcId="{7B959578-6C76-42EF-A566-609CBB2DA571}" destId="{580D7EC3-0895-4277-A132-D869A8A8C152}" srcOrd="0" destOrd="0" presId="urn:microsoft.com/office/officeart/2005/8/layout/process3"/>
    <dgm:cxn modelId="{F72D207D-9A34-47FA-AC9C-21F90C8E3256}" type="presParOf" srcId="{580D7EC3-0895-4277-A132-D869A8A8C152}" destId="{4E6BD6E7-A40A-465F-8920-383109AD1DD2}" srcOrd="0" destOrd="0" presId="urn:microsoft.com/office/officeart/2005/8/layout/process3"/>
    <dgm:cxn modelId="{403FD7F8-E84F-4CA6-BBF7-683DEEA9A3E9}" type="presParOf" srcId="{580D7EC3-0895-4277-A132-D869A8A8C152}" destId="{51CD48D1-507A-4E0D-B882-7DA2ADC2A75F}" srcOrd="1" destOrd="0" presId="urn:microsoft.com/office/officeart/2005/8/layout/process3"/>
    <dgm:cxn modelId="{A820C0B9-C87E-4F48-B03E-FAB8FB57B0F1}" type="presParOf" srcId="{580D7EC3-0895-4277-A132-D869A8A8C152}" destId="{C6F1BF17-298D-45A5-8B41-9B61259320B8}" srcOrd="2" destOrd="0" presId="urn:microsoft.com/office/officeart/2005/8/layout/process3"/>
    <dgm:cxn modelId="{4055EB01-0665-408D-8011-D3DBA078B58F}" type="presParOf" srcId="{7B959578-6C76-42EF-A566-609CBB2DA571}" destId="{0A3136A6-6940-4D4C-9242-4C32E319E139}" srcOrd="1" destOrd="0" presId="urn:microsoft.com/office/officeart/2005/8/layout/process3"/>
    <dgm:cxn modelId="{DCFF9E5B-1028-424A-B768-D66C31D00273}" type="presParOf" srcId="{0A3136A6-6940-4D4C-9242-4C32E319E139}" destId="{3726836E-59C4-4CDC-BD39-2DCAB8FF12F1}" srcOrd="0" destOrd="0" presId="urn:microsoft.com/office/officeart/2005/8/layout/process3"/>
    <dgm:cxn modelId="{0DC517CA-4C2F-495D-A075-6E9DC3CC87A6}" type="presParOf" srcId="{7B959578-6C76-42EF-A566-609CBB2DA571}" destId="{32DC984E-DA16-434A-984A-797B7EF4E9F4}" srcOrd="2" destOrd="0" presId="urn:microsoft.com/office/officeart/2005/8/layout/process3"/>
    <dgm:cxn modelId="{B9C5E9D7-B682-4C6D-8D2F-06AD99D82962}" type="presParOf" srcId="{32DC984E-DA16-434A-984A-797B7EF4E9F4}" destId="{B377BDCE-C588-4F3A-BE0F-D3F9939BE910}" srcOrd="0" destOrd="0" presId="urn:microsoft.com/office/officeart/2005/8/layout/process3"/>
    <dgm:cxn modelId="{DAB23882-3028-46F0-8E88-4FDE7B02F90F}" type="presParOf" srcId="{32DC984E-DA16-434A-984A-797B7EF4E9F4}" destId="{4B4F0CA3-C64D-4733-B534-1948C56D212A}" srcOrd="1" destOrd="0" presId="urn:microsoft.com/office/officeart/2005/8/layout/process3"/>
    <dgm:cxn modelId="{653076A5-6653-4696-B79C-44BDABE14798}" type="presParOf" srcId="{32DC984E-DA16-434A-984A-797B7EF4E9F4}" destId="{AF59E2AF-BE01-4DE5-92DC-F5F782672E35}" srcOrd="2" destOrd="0" presId="urn:microsoft.com/office/officeart/2005/8/layout/process3"/>
    <dgm:cxn modelId="{74231A27-0E6E-4A91-9E68-97B477ED45EC}" type="presParOf" srcId="{7B959578-6C76-42EF-A566-609CBB2DA571}" destId="{CCC0AE1B-2D5F-4B93-91CC-76124398EBC7}" srcOrd="3" destOrd="0" presId="urn:microsoft.com/office/officeart/2005/8/layout/process3"/>
    <dgm:cxn modelId="{3B119006-21D2-4EC2-AD3C-6D4FD5E7FB02}" type="presParOf" srcId="{CCC0AE1B-2D5F-4B93-91CC-76124398EBC7}" destId="{BC48B5A9-A874-4139-8265-7819B1E51A1E}" srcOrd="0" destOrd="0" presId="urn:microsoft.com/office/officeart/2005/8/layout/process3"/>
    <dgm:cxn modelId="{20A335FD-10E8-4713-8E21-9E698BD595F8}" type="presParOf" srcId="{7B959578-6C76-42EF-A566-609CBB2DA571}" destId="{67281D16-A6E5-4F51-81BE-5623074C1B2E}" srcOrd="4" destOrd="0" presId="urn:microsoft.com/office/officeart/2005/8/layout/process3"/>
    <dgm:cxn modelId="{C185A765-13DB-48FB-8F32-1C33824F2CDB}" type="presParOf" srcId="{67281D16-A6E5-4F51-81BE-5623074C1B2E}" destId="{215E1DF6-27B1-4B7D-B2BF-764868920316}" srcOrd="0" destOrd="0" presId="urn:microsoft.com/office/officeart/2005/8/layout/process3"/>
    <dgm:cxn modelId="{A2CCA3AA-CFB7-46C2-B4FA-C81B5F98D2D9}" type="presParOf" srcId="{67281D16-A6E5-4F51-81BE-5623074C1B2E}" destId="{04FE0031-402D-484C-B38D-37BB593BD9D7}" srcOrd="1" destOrd="0" presId="urn:microsoft.com/office/officeart/2005/8/layout/process3"/>
    <dgm:cxn modelId="{7EDD414D-3DD1-4C87-A015-8EC5D55088E0}" type="presParOf" srcId="{67281D16-A6E5-4F51-81BE-5623074C1B2E}" destId="{E8FCD07B-E0BB-44DA-BE74-2C50E4C584D9}" srcOrd="2" destOrd="0" presId="urn:microsoft.com/office/officeart/2005/8/layout/process3"/>
    <dgm:cxn modelId="{0AA1A710-EF63-4C8A-954E-A128FBBD93D3}" type="presParOf" srcId="{7B959578-6C76-42EF-A566-609CBB2DA571}" destId="{13FD1DE9-D7A4-40DE-BF1E-0A3520B55469}" srcOrd="5" destOrd="0" presId="urn:microsoft.com/office/officeart/2005/8/layout/process3"/>
    <dgm:cxn modelId="{75802BAD-92BD-4A5C-AB08-E99A6FC37328}" type="presParOf" srcId="{13FD1DE9-D7A4-40DE-BF1E-0A3520B55469}" destId="{A66A5662-1DAB-49B9-9C74-A997064CA05B}" srcOrd="0" destOrd="0" presId="urn:microsoft.com/office/officeart/2005/8/layout/process3"/>
    <dgm:cxn modelId="{1172C122-587A-4193-AE44-0E7B6FE21976}" type="presParOf" srcId="{7B959578-6C76-42EF-A566-609CBB2DA571}" destId="{8E26F4E3-8CE1-4D5C-8A24-5BCE9C905B46}" srcOrd="6" destOrd="0" presId="urn:microsoft.com/office/officeart/2005/8/layout/process3"/>
    <dgm:cxn modelId="{D4F49C5E-C089-4158-8F21-9AFAA7A68D0A}" type="presParOf" srcId="{8E26F4E3-8CE1-4D5C-8A24-5BCE9C905B46}" destId="{FC9EFF4F-555A-422D-99B5-2930F50BFC26}" srcOrd="0" destOrd="0" presId="urn:microsoft.com/office/officeart/2005/8/layout/process3"/>
    <dgm:cxn modelId="{E67A71E2-3395-40D2-AD37-4F43E6FAFBCC}" type="presParOf" srcId="{8E26F4E3-8CE1-4D5C-8A24-5BCE9C905B46}" destId="{0C49219D-71A6-46EC-85E9-4DBC61AEFAF6}" srcOrd="1" destOrd="0" presId="urn:microsoft.com/office/officeart/2005/8/layout/process3"/>
    <dgm:cxn modelId="{F5CA46F5-EEE9-434C-8C4A-FC5EB8A7FA63}" type="presParOf" srcId="{8E26F4E3-8CE1-4D5C-8A24-5BCE9C905B46}" destId="{B7416870-C1CE-4947-9D5B-1BD7F1D909FE}" srcOrd="2" destOrd="0" presId="urn:microsoft.com/office/officeart/2005/8/layout/process3"/>
    <dgm:cxn modelId="{4D973922-E724-4C5E-8B15-E9CE3C82846F}" type="presParOf" srcId="{7B959578-6C76-42EF-A566-609CBB2DA571}" destId="{815EA517-7F8E-4A5C-8EFC-303075ADC899}" srcOrd="7" destOrd="0" presId="urn:microsoft.com/office/officeart/2005/8/layout/process3"/>
    <dgm:cxn modelId="{80435AF0-ECE1-417A-B9D4-96D47F9B9A9E}" type="presParOf" srcId="{815EA517-7F8E-4A5C-8EFC-303075ADC899}" destId="{57D8977A-DE1C-45FA-A3A8-E7D26BF6183D}" srcOrd="0" destOrd="0" presId="urn:microsoft.com/office/officeart/2005/8/layout/process3"/>
    <dgm:cxn modelId="{1CC8E66F-2FC4-48AA-8DCA-6BA2AACEAF97}" type="presParOf" srcId="{7B959578-6C76-42EF-A566-609CBB2DA571}" destId="{4B24B562-CB90-4DA7-9A73-16746C6283C7}" srcOrd="8" destOrd="0" presId="urn:microsoft.com/office/officeart/2005/8/layout/process3"/>
    <dgm:cxn modelId="{70C3EA41-1B14-4628-8CAA-0E36C2BBB8FB}" type="presParOf" srcId="{4B24B562-CB90-4DA7-9A73-16746C6283C7}" destId="{F7A1B374-EB9F-4220-8A45-C67C772864EF}" srcOrd="0" destOrd="0" presId="urn:microsoft.com/office/officeart/2005/8/layout/process3"/>
    <dgm:cxn modelId="{4CD646EC-84F1-4A84-8938-7378E1E5F2CF}" type="presParOf" srcId="{4B24B562-CB90-4DA7-9A73-16746C6283C7}" destId="{339EEE40-F21B-49D0-8132-D955A617C5FE}" srcOrd="1" destOrd="0" presId="urn:microsoft.com/office/officeart/2005/8/layout/process3"/>
    <dgm:cxn modelId="{06334007-6E25-4D06-A00B-9D2B7D852EF5}" type="presParOf" srcId="{4B24B562-CB90-4DA7-9A73-16746C6283C7}" destId="{6F679D7B-04F0-4078-AACE-4806DD735BA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96872-C204-4757-A253-48CB4A15791E}">
      <dsp:nvSpPr>
        <dsp:cNvPr id="0" name=""/>
        <dsp:cNvSpPr/>
      </dsp:nvSpPr>
      <dsp:spPr>
        <a:xfrm>
          <a:off x="29687" y="1012"/>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dirty="0"/>
            <a:t>Subject matter expertise delivered via online video</a:t>
          </a:r>
          <a:endParaRPr lang="en-US" sz="2100" kern="1200" dirty="0"/>
        </a:p>
      </dsp:txBody>
      <dsp:txXfrm>
        <a:off x="29687" y="1012"/>
        <a:ext cx="2356428" cy="1413856"/>
      </dsp:txXfrm>
    </dsp:sp>
    <dsp:sp modelId="{C54D7B51-C60A-490C-9F48-011E2790463F}">
      <dsp:nvSpPr>
        <dsp:cNvPr id="0" name=""/>
        <dsp:cNvSpPr/>
      </dsp:nvSpPr>
      <dsp:spPr>
        <a:xfrm>
          <a:off x="2621758" y="1012"/>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Fully-scripted facilitator guide </a:t>
          </a:r>
          <a:endParaRPr lang="en-US" sz="2100" kern="1200"/>
        </a:p>
      </dsp:txBody>
      <dsp:txXfrm>
        <a:off x="2621758" y="1012"/>
        <a:ext cx="2356428" cy="1413856"/>
      </dsp:txXfrm>
    </dsp:sp>
    <dsp:sp modelId="{BEF46B8C-38A3-4B37-965C-6B96D58325B4}">
      <dsp:nvSpPr>
        <dsp:cNvPr id="0" name=""/>
        <dsp:cNvSpPr/>
      </dsp:nvSpPr>
      <dsp:spPr>
        <a:xfrm>
          <a:off x="5213829" y="1012"/>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Digital participant guides</a:t>
          </a:r>
          <a:endParaRPr lang="en-US" sz="2100" kern="1200"/>
        </a:p>
      </dsp:txBody>
      <dsp:txXfrm>
        <a:off x="5213829" y="1012"/>
        <a:ext cx="2356428" cy="1413856"/>
      </dsp:txXfrm>
    </dsp:sp>
    <dsp:sp modelId="{1EC32E94-6DD7-4A31-A918-09BA56B5EC03}">
      <dsp:nvSpPr>
        <dsp:cNvPr id="0" name=""/>
        <dsp:cNvSpPr/>
      </dsp:nvSpPr>
      <dsp:spPr>
        <a:xfrm>
          <a:off x="29687" y="1650512"/>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Multimedia platform for in-program and post-program learning</a:t>
          </a:r>
          <a:endParaRPr lang="en-US" sz="2100" kern="1200"/>
        </a:p>
      </dsp:txBody>
      <dsp:txXfrm>
        <a:off x="29687" y="1650512"/>
        <a:ext cx="2356428" cy="1413856"/>
      </dsp:txXfrm>
    </dsp:sp>
    <dsp:sp modelId="{1A9EAC5E-263C-4A36-B94E-1E2E7E8DCA8F}">
      <dsp:nvSpPr>
        <dsp:cNvPr id="0" name=""/>
        <dsp:cNvSpPr/>
      </dsp:nvSpPr>
      <dsp:spPr>
        <a:xfrm>
          <a:off x="2621758" y="1650512"/>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Targeted skill assessments</a:t>
          </a:r>
          <a:endParaRPr lang="en-US" sz="2100" kern="1200"/>
        </a:p>
      </dsp:txBody>
      <dsp:txXfrm>
        <a:off x="2621758" y="1650512"/>
        <a:ext cx="2356428" cy="1413856"/>
      </dsp:txXfrm>
    </dsp:sp>
    <dsp:sp modelId="{177626A8-947A-4E85-A570-F6ED6C03615F}">
      <dsp:nvSpPr>
        <dsp:cNvPr id="0" name=""/>
        <dsp:cNvSpPr/>
      </dsp:nvSpPr>
      <dsp:spPr>
        <a:xfrm>
          <a:off x="5213829" y="1650512"/>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Developmental assessments </a:t>
          </a:r>
          <a:endParaRPr lang="en-US" sz="2100" kern="1200"/>
        </a:p>
      </dsp:txBody>
      <dsp:txXfrm>
        <a:off x="5213829" y="1650512"/>
        <a:ext cx="2356428" cy="1413856"/>
      </dsp:txXfrm>
    </dsp:sp>
    <dsp:sp modelId="{C631A60C-E9BC-4F86-B8A6-3314CD1AA346}">
      <dsp:nvSpPr>
        <dsp:cNvPr id="0" name=""/>
        <dsp:cNvSpPr/>
      </dsp:nvSpPr>
      <dsp:spPr>
        <a:xfrm>
          <a:off x="1325722" y="3300011"/>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Wall charts</a:t>
          </a:r>
          <a:endParaRPr lang="en-US" sz="2100" kern="1200"/>
        </a:p>
      </dsp:txBody>
      <dsp:txXfrm>
        <a:off x="1325722" y="3300011"/>
        <a:ext cx="2356428" cy="1413856"/>
      </dsp:txXfrm>
    </dsp:sp>
    <dsp:sp modelId="{7043CA5B-155B-4D65-80DC-503AB12E5BD3}">
      <dsp:nvSpPr>
        <dsp:cNvPr id="0" name=""/>
        <dsp:cNvSpPr/>
      </dsp:nvSpPr>
      <dsp:spPr>
        <a:xfrm>
          <a:off x="3917793" y="3300011"/>
          <a:ext cx="2356428" cy="14138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Digital coaching guides</a:t>
          </a:r>
          <a:endParaRPr lang="en-US" sz="2100" kern="1200"/>
        </a:p>
      </dsp:txBody>
      <dsp:txXfrm>
        <a:off x="3917793" y="3300011"/>
        <a:ext cx="2356428" cy="1413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63917-85D5-469F-9237-639F31A5EE58}">
      <dsp:nvSpPr>
        <dsp:cNvPr id="0" name=""/>
        <dsp:cNvSpPr/>
      </dsp:nvSpPr>
      <dsp:spPr>
        <a:xfrm>
          <a:off x="4010" y="178407"/>
          <a:ext cx="2411759" cy="555281"/>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Facilitator Certification</a:t>
          </a:r>
        </a:p>
      </dsp:txBody>
      <dsp:txXfrm>
        <a:off x="4010" y="178407"/>
        <a:ext cx="2411759" cy="555281"/>
      </dsp:txXfrm>
    </dsp:sp>
    <dsp:sp modelId="{840B9454-4B89-4731-AED5-894570F5FEDC}">
      <dsp:nvSpPr>
        <dsp:cNvPr id="0" name=""/>
        <dsp:cNvSpPr/>
      </dsp:nvSpPr>
      <dsp:spPr>
        <a:xfrm>
          <a:off x="4010" y="733688"/>
          <a:ext cx="2411759" cy="3513600"/>
        </a:xfrm>
        <a:prstGeom prst="rect">
          <a:avLst/>
        </a:prstGeom>
        <a:solidFill>
          <a:schemeClr val="bg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$750/facilitator</a:t>
          </a:r>
        </a:p>
        <a:p>
          <a:pPr marL="171450" lvl="1" indent="-171450" algn="l" defTabSz="711200">
            <a:lnSpc>
              <a:spcPct val="90000"/>
            </a:lnSpc>
            <a:spcBef>
              <a:spcPct val="0"/>
            </a:spcBef>
            <a:spcAft>
              <a:spcPct val="15000"/>
            </a:spcAft>
            <a:buChar char="•"/>
          </a:pPr>
          <a:r>
            <a:rPr lang="en-US" sz="1600" kern="1200" dirty="0"/>
            <a:t>Includes:</a:t>
          </a:r>
        </a:p>
        <a:p>
          <a:pPr marL="342900" lvl="2" indent="-171450" algn="l" defTabSz="711200">
            <a:lnSpc>
              <a:spcPct val="90000"/>
            </a:lnSpc>
            <a:spcBef>
              <a:spcPct val="0"/>
            </a:spcBef>
            <a:spcAft>
              <a:spcPct val="15000"/>
            </a:spcAft>
            <a:buChar char="•"/>
          </a:pPr>
          <a:r>
            <a:rPr lang="en-US" sz="1600" kern="1200" dirty="0"/>
            <a:t>2 developmental assessments</a:t>
          </a:r>
        </a:p>
        <a:p>
          <a:pPr marL="342900" lvl="2" indent="-171450" algn="l" defTabSz="711200">
            <a:lnSpc>
              <a:spcPct val="90000"/>
            </a:lnSpc>
            <a:spcBef>
              <a:spcPct val="0"/>
            </a:spcBef>
            <a:spcAft>
              <a:spcPct val="15000"/>
            </a:spcAft>
            <a:buChar char="•"/>
          </a:pPr>
          <a:r>
            <a:rPr lang="en-US" sz="1600" kern="1200" dirty="0"/>
            <a:t>Self-paced, E-learning Certification</a:t>
          </a:r>
        </a:p>
        <a:p>
          <a:pPr marL="342900" lvl="2" indent="-171450" algn="l" defTabSz="711200">
            <a:lnSpc>
              <a:spcPct val="90000"/>
            </a:lnSpc>
            <a:spcBef>
              <a:spcPct val="0"/>
            </a:spcBef>
            <a:spcAft>
              <a:spcPct val="15000"/>
            </a:spcAft>
            <a:buChar char="•"/>
          </a:pPr>
          <a:r>
            <a:rPr lang="en-US" sz="1600" kern="1200" dirty="0"/>
            <a:t>Live Demonstration Webinar </a:t>
          </a:r>
        </a:p>
        <a:p>
          <a:pPr marL="342900" lvl="2" indent="-171450" algn="l" defTabSz="711200">
            <a:lnSpc>
              <a:spcPct val="90000"/>
            </a:lnSpc>
            <a:spcBef>
              <a:spcPct val="0"/>
            </a:spcBef>
            <a:spcAft>
              <a:spcPct val="15000"/>
            </a:spcAft>
            <a:buChar char="•"/>
          </a:pPr>
          <a:r>
            <a:rPr lang="en-US" sz="1600" kern="1200" dirty="0"/>
            <a:t>E-learning program foundation modules </a:t>
          </a:r>
        </a:p>
        <a:p>
          <a:pPr marL="342900" lvl="2" indent="-171450" algn="l" defTabSz="711200">
            <a:lnSpc>
              <a:spcPct val="90000"/>
            </a:lnSpc>
            <a:spcBef>
              <a:spcPct val="0"/>
            </a:spcBef>
            <a:spcAft>
              <a:spcPct val="15000"/>
            </a:spcAft>
            <a:buChar char="•"/>
          </a:pPr>
          <a:r>
            <a:rPr lang="en-US" sz="1600" kern="1200" dirty="0"/>
            <a:t>Video demonstrations</a:t>
          </a:r>
        </a:p>
        <a:p>
          <a:pPr marL="342900" lvl="2" indent="-171450" algn="l" defTabSz="711200">
            <a:lnSpc>
              <a:spcPct val="90000"/>
            </a:lnSpc>
            <a:spcBef>
              <a:spcPct val="0"/>
            </a:spcBef>
            <a:spcAft>
              <a:spcPct val="15000"/>
            </a:spcAft>
            <a:buChar char="•"/>
          </a:pPr>
          <a:r>
            <a:rPr lang="en-US" sz="1600" kern="1200" dirty="0"/>
            <a:t>Facilitation materials</a:t>
          </a:r>
        </a:p>
        <a:p>
          <a:pPr marL="342900" lvl="2" indent="-171450" algn="l" defTabSz="711200">
            <a:lnSpc>
              <a:spcPct val="90000"/>
            </a:lnSpc>
            <a:spcBef>
              <a:spcPct val="0"/>
            </a:spcBef>
            <a:spcAft>
              <a:spcPct val="15000"/>
            </a:spcAft>
            <a:buChar char="•"/>
          </a:pPr>
          <a:r>
            <a:rPr lang="en-US" sz="1600" kern="1200" dirty="0"/>
            <a:t>Website Access</a:t>
          </a:r>
        </a:p>
      </dsp:txBody>
      <dsp:txXfrm>
        <a:off x="4010" y="733688"/>
        <a:ext cx="2411759" cy="3513600"/>
      </dsp:txXfrm>
    </dsp:sp>
    <dsp:sp modelId="{62D4966E-7047-4B55-9898-4E780689CF5A}">
      <dsp:nvSpPr>
        <dsp:cNvPr id="0" name=""/>
        <dsp:cNvSpPr/>
      </dsp:nvSpPr>
      <dsp:spPr>
        <a:xfrm>
          <a:off x="2753417" y="178407"/>
          <a:ext cx="2411759" cy="555281"/>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Coach Certification</a:t>
          </a:r>
        </a:p>
      </dsp:txBody>
      <dsp:txXfrm>
        <a:off x="2753417" y="178407"/>
        <a:ext cx="2411759" cy="555281"/>
      </dsp:txXfrm>
    </dsp:sp>
    <dsp:sp modelId="{6AEAC6F3-5676-494F-8788-C7DE81445088}">
      <dsp:nvSpPr>
        <dsp:cNvPr id="0" name=""/>
        <dsp:cNvSpPr/>
      </dsp:nvSpPr>
      <dsp:spPr>
        <a:xfrm>
          <a:off x="2753417" y="733688"/>
          <a:ext cx="2411759" cy="3513600"/>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$195/coach</a:t>
          </a:r>
        </a:p>
        <a:p>
          <a:pPr marL="171450" lvl="1" indent="-171450" algn="l" defTabSz="711200">
            <a:lnSpc>
              <a:spcPct val="90000"/>
            </a:lnSpc>
            <a:spcBef>
              <a:spcPct val="0"/>
            </a:spcBef>
            <a:spcAft>
              <a:spcPct val="15000"/>
            </a:spcAft>
            <a:buChar char="•"/>
          </a:pPr>
          <a:r>
            <a:rPr lang="en-US" sz="1600" kern="1200" dirty="0"/>
            <a:t>Self-paced, E-learning Certification</a:t>
          </a:r>
        </a:p>
        <a:p>
          <a:pPr marL="171450" lvl="1" indent="-171450" algn="l" defTabSz="711200">
            <a:lnSpc>
              <a:spcPct val="90000"/>
            </a:lnSpc>
            <a:spcBef>
              <a:spcPct val="0"/>
            </a:spcBef>
            <a:spcAft>
              <a:spcPct val="15000"/>
            </a:spcAft>
            <a:buChar char="•"/>
          </a:pPr>
          <a:r>
            <a:rPr lang="en-US" sz="1600" kern="1200"/>
            <a:t>Coach kit</a:t>
          </a:r>
        </a:p>
        <a:p>
          <a:pPr marL="342900" lvl="2" indent="-171450" algn="l" defTabSz="711200">
            <a:lnSpc>
              <a:spcPct val="90000"/>
            </a:lnSpc>
            <a:spcBef>
              <a:spcPct val="0"/>
            </a:spcBef>
            <a:spcAft>
              <a:spcPct val="15000"/>
            </a:spcAft>
            <a:buChar char="•"/>
          </a:pPr>
          <a:r>
            <a:rPr lang="en-US" sz="1600" kern="1200"/>
            <a:t>Digital Participant guide</a:t>
          </a:r>
        </a:p>
        <a:p>
          <a:pPr marL="342900" lvl="2" indent="-171450" algn="l" defTabSz="711200">
            <a:lnSpc>
              <a:spcPct val="90000"/>
            </a:lnSpc>
            <a:spcBef>
              <a:spcPct val="0"/>
            </a:spcBef>
            <a:spcAft>
              <a:spcPct val="15000"/>
            </a:spcAft>
            <a:buChar char="•"/>
          </a:pPr>
          <a:r>
            <a:rPr lang="en-US" sz="1600" kern="1200"/>
            <a:t>Coach’s guide – includes detailed content and applications projects aligned with the 10 modules </a:t>
          </a:r>
        </a:p>
        <a:p>
          <a:pPr marL="171450" lvl="1" indent="-171450" algn="l" defTabSz="711200">
            <a:lnSpc>
              <a:spcPct val="90000"/>
            </a:lnSpc>
            <a:spcBef>
              <a:spcPct val="0"/>
            </a:spcBef>
            <a:spcAft>
              <a:spcPct val="15000"/>
            </a:spcAft>
            <a:buChar char="•"/>
          </a:pPr>
          <a:r>
            <a:rPr lang="en-US" sz="1600" kern="1200" dirty="0"/>
            <a:t>Website access</a:t>
          </a:r>
        </a:p>
      </dsp:txBody>
      <dsp:txXfrm>
        <a:off x="2753417" y="733688"/>
        <a:ext cx="2411759" cy="3513600"/>
      </dsp:txXfrm>
    </dsp:sp>
    <dsp:sp modelId="{D7CD96AB-3735-4283-86A2-A0D83F64AC76}">
      <dsp:nvSpPr>
        <dsp:cNvPr id="0" name=""/>
        <dsp:cNvSpPr/>
      </dsp:nvSpPr>
      <dsp:spPr>
        <a:xfrm>
          <a:off x="5507043" y="2173681"/>
          <a:ext cx="2411759" cy="555281"/>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Printed Participant Guides</a:t>
          </a:r>
        </a:p>
      </dsp:txBody>
      <dsp:txXfrm>
        <a:off x="5507043" y="2173681"/>
        <a:ext cx="2411759" cy="555281"/>
      </dsp:txXfrm>
    </dsp:sp>
    <dsp:sp modelId="{86CAF5FF-CBB3-44C9-9954-B0C0723FFE34}">
      <dsp:nvSpPr>
        <dsp:cNvPr id="0" name=""/>
        <dsp:cNvSpPr/>
      </dsp:nvSpPr>
      <dsp:spPr>
        <a:xfrm>
          <a:off x="5528966" y="2740186"/>
          <a:ext cx="2411759" cy="1401434"/>
        </a:xfrm>
        <a:prstGeom prst="rect">
          <a:avLst/>
        </a:prstGeom>
        <a:solidFill>
          <a:schemeClr val="accent3">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rgbClr val="FF0000"/>
              </a:solidFill>
            </a:rPr>
            <a:t>TBD</a:t>
          </a:r>
        </a:p>
        <a:p>
          <a:pPr marL="171450" lvl="1" indent="-171450" algn="l" defTabSz="711200" rtl="0">
            <a:lnSpc>
              <a:spcPct val="90000"/>
            </a:lnSpc>
            <a:spcBef>
              <a:spcPct val="0"/>
            </a:spcBef>
            <a:spcAft>
              <a:spcPct val="15000"/>
            </a:spcAft>
            <a:buChar char="•"/>
          </a:pPr>
          <a:r>
            <a:rPr lang="en-US" sz="1600" kern="1200" dirty="0"/>
            <a:t>Digital guides are included standard with the program</a:t>
          </a:r>
        </a:p>
      </dsp:txBody>
      <dsp:txXfrm>
        <a:off x="5528966" y="2740186"/>
        <a:ext cx="2411759" cy="1401434"/>
      </dsp:txXfrm>
    </dsp:sp>
    <dsp:sp modelId="{59A33B0D-8F7F-4BF5-BE0C-220E355A8EB8}">
      <dsp:nvSpPr>
        <dsp:cNvPr id="0" name=""/>
        <dsp:cNvSpPr/>
      </dsp:nvSpPr>
      <dsp:spPr>
        <a:xfrm>
          <a:off x="5521755" y="202378"/>
          <a:ext cx="2411759" cy="555281"/>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t>Master Trainer Certification</a:t>
          </a:r>
        </a:p>
      </dsp:txBody>
      <dsp:txXfrm>
        <a:off x="5521755" y="202378"/>
        <a:ext cx="2411759" cy="555281"/>
      </dsp:txXfrm>
    </dsp:sp>
    <dsp:sp modelId="{113815D7-5ACC-46E4-9EDC-216A5174D343}">
      <dsp:nvSpPr>
        <dsp:cNvPr id="0" name=""/>
        <dsp:cNvSpPr/>
      </dsp:nvSpPr>
      <dsp:spPr>
        <a:xfrm>
          <a:off x="5525638" y="779736"/>
          <a:ext cx="2411759" cy="10656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$250/facilitator</a:t>
          </a:r>
        </a:p>
        <a:p>
          <a:pPr marL="171450" lvl="1" indent="-171450" algn="l" defTabSz="711200">
            <a:lnSpc>
              <a:spcPct val="90000"/>
            </a:lnSpc>
            <a:spcBef>
              <a:spcPct val="0"/>
            </a:spcBef>
            <a:spcAft>
              <a:spcPct val="15000"/>
            </a:spcAft>
            <a:buChar char="•"/>
          </a:pPr>
          <a:r>
            <a:rPr lang="en-US" sz="1600" kern="1200" dirty="0"/>
            <a:t>Must be Facilitator Certified</a:t>
          </a:r>
        </a:p>
      </dsp:txBody>
      <dsp:txXfrm>
        <a:off x="5525638" y="779736"/>
        <a:ext cx="2411759" cy="1065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D48D1-507A-4E0D-B882-7DA2ADC2A75F}">
      <dsp:nvSpPr>
        <dsp:cNvPr id="0" name=""/>
        <dsp:cNvSpPr/>
      </dsp:nvSpPr>
      <dsp:spPr>
        <a:xfrm>
          <a:off x="5947" y="25362"/>
          <a:ext cx="1341939" cy="7863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Initial Call</a:t>
          </a:r>
        </a:p>
      </dsp:txBody>
      <dsp:txXfrm>
        <a:off x="5947" y="25362"/>
        <a:ext cx="1341939" cy="524253"/>
      </dsp:txXfrm>
    </dsp:sp>
    <dsp:sp modelId="{C6F1BF17-298D-45A5-8B41-9B61259320B8}">
      <dsp:nvSpPr>
        <dsp:cNvPr id="0" name=""/>
        <dsp:cNvSpPr/>
      </dsp:nvSpPr>
      <dsp:spPr>
        <a:xfrm>
          <a:off x="280802" y="549615"/>
          <a:ext cx="1341939" cy="318307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Qualify interest – Do you have the right person?</a:t>
          </a:r>
        </a:p>
        <a:p>
          <a:pPr marL="114300" lvl="1" indent="-114300" algn="l" defTabSz="622300">
            <a:lnSpc>
              <a:spcPct val="90000"/>
            </a:lnSpc>
            <a:spcBef>
              <a:spcPct val="0"/>
            </a:spcBef>
            <a:spcAft>
              <a:spcPct val="15000"/>
            </a:spcAft>
            <a:buChar char="•"/>
          </a:pPr>
          <a:r>
            <a:rPr lang="en-US" sz="1400" kern="1200" dirty="0"/>
            <a:t>Use the appropriate Discussion Questions </a:t>
          </a:r>
          <a:endParaRPr lang="en-US" sz="1400" i="1" kern="1200" dirty="0"/>
        </a:p>
      </dsp:txBody>
      <dsp:txXfrm>
        <a:off x="320106" y="588919"/>
        <a:ext cx="1263331" cy="3104467"/>
      </dsp:txXfrm>
    </dsp:sp>
    <dsp:sp modelId="{0A3136A6-6940-4D4C-9242-4C32E319E139}">
      <dsp:nvSpPr>
        <dsp:cNvPr id="0" name=""/>
        <dsp:cNvSpPr/>
      </dsp:nvSpPr>
      <dsp:spPr>
        <a:xfrm>
          <a:off x="1551320" y="120436"/>
          <a:ext cx="431278" cy="3341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551320" y="187257"/>
        <a:ext cx="331047" cy="200462"/>
      </dsp:txXfrm>
    </dsp:sp>
    <dsp:sp modelId="{4B4F0CA3-C64D-4733-B534-1948C56D212A}">
      <dsp:nvSpPr>
        <dsp:cNvPr id="0" name=""/>
        <dsp:cNvSpPr/>
      </dsp:nvSpPr>
      <dsp:spPr>
        <a:xfrm>
          <a:off x="2161620" y="25362"/>
          <a:ext cx="1341939" cy="78637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i="0" kern="1200" dirty="0"/>
            <a:t>Sales Presentation</a:t>
          </a:r>
        </a:p>
      </dsp:txBody>
      <dsp:txXfrm>
        <a:off x="2161620" y="25362"/>
        <a:ext cx="1341939" cy="524253"/>
      </dsp:txXfrm>
    </dsp:sp>
    <dsp:sp modelId="{AF59E2AF-BE01-4DE5-92DC-F5F782672E35}">
      <dsp:nvSpPr>
        <dsp:cNvPr id="0" name=""/>
        <dsp:cNvSpPr/>
      </dsp:nvSpPr>
      <dsp:spPr>
        <a:xfrm>
          <a:off x="2436475" y="549615"/>
          <a:ext cx="1341939" cy="31830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Understand decision criteria</a:t>
          </a:r>
          <a:endParaRPr lang="en-US" sz="1400" i="1" kern="1200" dirty="0"/>
        </a:p>
        <a:p>
          <a:pPr marL="114300" lvl="1" indent="-114300" algn="l" defTabSz="622300">
            <a:lnSpc>
              <a:spcPct val="90000"/>
            </a:lnSpc>
            <a:spcBef>
              <a:spcPct val="0"/>
            </a:spcBef>
            <a:spcAft>
              <a:spcPct val="15000"/>
            </a:spcAft>
            <a:buChar char="•"/>
          </a:pPr>
          <a:r>
            <a:rPr lang="en-US" sz="1400" kern="1200" dirty="0"/>
            <a:t>Fully tell product story</a:t>
          </a:r>
        </a:p>
        <a:p>
          <a:pPr marL="114300" lvl="1" indent="-114300" algn="l" defTabSz="622300">
            <a:lnSpc>
              <a:spcPct val="90000"/>
            </a:lnSpc>
            <a:spcBef>
              <a:spcPct val="0"/>
            </a:spcBef>
            <a:spcAft>
              <a:spcPct val="15000"/>
            </a:spcAft>
            <a:buChar char="•"/>
          </a:pPr>
          <a:r>
            <a:rPr lang="en-US" sz="1400" kern="1200" dirty="0"/>
            <a:t>Gain buy-in for our solution</a:t>
          </a:r>
        </a:p>
        <a:p>
          <a:pPr marL="114300" lvl="1" indent="-114300" algn="l" defTabSz="622300">
            <a:lnSpc>
              <a:spcPct val="90000"/>
            </a:lnSpc>
            <a:spcBef>
              <a:spcPct val="0"/>
            </a:spcBef>
            <a:spcAft>
              <a:spcPct val="15000"/>
            </a:spcAft>
            <a:buChar char="•"/>
          </a:pPr>
          <a:r>
            <a:rPr lang="en-US" sz="1400" kern="1200" dirty="0"/>
            <a:t>Create deeper interest</a:t>
          </a:r>
        </a:p>
        <a:p>
          <a:pPr marL="114300" lvl="1" indent="-114300" algn="l" defTabSz="622300">
            <a:lnSpc>
              <a:spcPct val="90000"/>
            </a:lnSpc>
            <a:spcBef>
              <a:spcPct val="0"/>
            </a:spcBef>
            <a:spcAft>
              <a:spcPct val="15000"/>
            </a:spcAft>
            <a:buChar char="•"/>
          </a:pPr>
          <a:r>
            <a:rPr lang="en-US" sz="1400" kern="1200" dirty="0"/>
            <a:t>Identify material reviewers</a:t>
          </a:r>
        </a:p>
      </dsp:txBody>
      <dsp:txXfrm>
        <a:off x="2475779" y="588919"/>
        <a:ext cx="1263331" cy="3104467"/>
      </dsp:txXfrm>
    </dsp:sp>
    <dsp:sp modelId="{CCC0AE1B-2D5F-4B93-91CC-76124398EBC7}">
      <dsp:nvSpPr>
        <dsp:cNvPr id="0" name=""/>
        <dsp:cNvSpPr/>
      </dsp:nvSpPr>
      <dsp:spPr>
        <a:xfrm>
          <a:off x="3706993" y="120436"/>
          <a:ext cx="431278" cy="3341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06993" y="187257"/>
        <a:ext cx="331047" cy="200462"/>
      </dsp:txXfrm>
    </dsp:sp>
    <dsp:sp modelId="{04FE0031-402D-484C-B38D-37BB593BD9D7}">
      <dsp:nvSpPr>
        <dsp:cNvPr id="0" name=""/>
        <dsp:cNvSpPr/>
      </dsp:nvSpPr>
      <dsp:spPr>
        <a:xfrm>
          <a:off x="4317293" y="25362"/>
          <a:ext cx="1341939" cy="7863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Follow-up Email/NDA</a:t>
          </a:r>
        </a:p>
      </dsp:txBody>
      <dsp:txXfrm>
        <a:off x="4317293" y="25362"/>
        <a:ext cx="1341939" cy="524253"/>
      </dsp:txXfrm>
    </dsp:sp>
    <dsp:sp modelId="{E8FCD07B-E0BB-44DA-BE74-2C50E4C584D9}">
      <dsp:nvSpPr>
        <dsp:cNvPr id="0" name=""/>
        <dsp:cNvSpPr/>
      </dsp:nvSpPr>
      <dsp:spPr>
        <a:xfrm>
          <a:off x="4592148" y="549615"/>
          <a:ext cx="1341939" cy="318307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Send follow-up email and NDA</a:t>
          </a:r>
          <a:endParaRPr lang="en-US" sz="1400" i="1" kern="1200" dirty="0"/>
        </a:p>
        <a:p>
          <a:pPr marL="114300" lvl="1" indent="-114300" algn="l" defTabSz="622300">
            <a:lnSpc>
              <a:spcPct val="90000"/>
            </a:lnSpc>
            <a:spcBef>
              <a:spcPct val="0"/>
            </a:spcBef>
            <a:spcAft>
              <a:spcPct val="15000"/>
            </a:spcAft>
            <a:buChar char="•"/>
          </a:pPr>
          <a:r>
            <a:rPr lang="en-US" sz="1400" i="0" kern="1200" dirty="0"/>
            <a:t>Send materials email once executed</a:t>
          </a:r>
        </a:p>
      </dsp:txBody>
      <dsp:txXfrm>
        <a:off x="4631452" y="588919"/>
        <a:ext cx="1263331" cy="3104467"/>
      </dsp:txXfrm>
    </dsp:sp>
    <dsp:sp modelId="{13FD1DE9-D7A4-40DE-BF1E-0A3520B55469}">
      <dsp:nvSpPr>
        <dsp:cNvPr id="0" name=""/>
        <dsp:cNvSpPr/>
      </dsp:nvSpPr>
      <dsp:spPr>
        <a:xfrm>
          <a:off x="5862666" y="120436"/>
          <a:ext cx="431278" cy="3341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62666" y="187257"/>
        <a:ext cx="331047" cy="200462"/>
      </dsp:txXfrm>
    </dsp:sp>
    <dsp:sp modelId="{0C49219D-71A6-46EC-85E9-4DBC61AEFAF6}">
      <dsp:nvSpPr>
        <dsp:cNvPr id="0" name=""/>
        <dsp:cNvSpPr/>
      </dsp:nvSpPr>
      <dsp:spPr>
        <a:xfrm>
          <a:off x="6472966" y="25362"/>
          <a:ext cx="1341939" cy="7863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Follow-up Call</a:t>
          </a:r>
        </a:p>
      </dsp:txBody>
      <dsp:txXfrm>
        <a:off x="6472966" y="25362"/>
        <a:ext cx="1341939" cy="524253"/>
      </dsp:txXfrm>
    </dsp:sp>
    <dsp:sp modelId="{B7416870-C1CE-4947-9D5B-1BD7F1D909FE}">
      <dsp:nvSpPr>
        <dsp:cNvPr id="0" name=""/>
        <dsp:cNvSpPr/>
      </dsp:nvSpPr>
      <dsp:spPr>
        <a:xfrm>
          <a:off x="6747821" y="549615"/>
          <a:ext cx="1341939" cy="318307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Follow-up from material review</a:t>
          </a:r>
        </a:p>
        <a:p>
          <a:pPr marL="114300" lvl="1" indent="-114300" algn="l" defTabSz="622300">
            <a:lnSpc>
              <a:spcPct val="90000"/>
            </a:lnSpc>
            <a:spcBef>
              <a:spcPct val="0"/>
            </a:spcBef>
            <a:spcAft>
              <a:spcPct val="15000"/>
            </a:spcAft>
            <a:buChar char="•"/>
          </a:pPr>
          <a:r>
            <a:rPr lang="en-US" sz="1400" kern="1200" dirty="0"/>
            <a:t>Acquire details for proposal</a:t>
          </a:r>
        </a:p>
      </dsp:txBody>
      <dsp:txXfrm>
        <a:off x="6787125" y="588919"/>
        <a:ext cx="1263331" cy="3104467"/>
      </dsp:txXfrm>
    </dsp:sp>
    <dsp:sp modelId="{815EA517-7F8E-4A5C-8EFC-303075ADC899}">
      <dsp:nvSpPr>
        <dsp:cNvPr id="0" name=""/>
        <dsp:cNvSpPr/>
      </dsp:nvSpPr>
      <dsp:spPr>
        <a:xfrm>
          <a:off x="8018339" y="120436"/>
          <a:ext cx="431278" cy="3341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018339" y="187257"/>
        <a:ext cx="331047" cy="200462"/>
      </dsp:txXfrm>
    </dsp:sp>
    <dsp:sp modelId="{339EEE40-F21B-49D0-8132-D955A617C5FE}">
      <dsp:nvSpPr>
        <dsp:cNvPr id="0" name=""/>
        <dsp:cNvSpPr/>
      </dsp:nvSpPr>
      <dsp:spPr>
        <a:xfrm>
          <a:off x="8628639" y="25362"/>
          <a:ext cx="1341939" cy="78637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Proposal Email </a:t>
          </a:r>
        </a:p>
      </dsp:txBody>
      <dsp:txXfrm>
        <a:off x="8628639" y="25362"/>
        <a:ext cx="1341939" cy="524253"/>
      </dsp:txXfrm>
    </dsp:sp>
    <dsp:sp modelId="{6F679D7B-04F0-4078-AACE-4806DD735BA8}">
      <dsp:nvSpPr>
        <dsp:cNvPr id="0" name=""/>
        <dsp:cNvSpPr/>
      </dsp:nvSpPr>
      <dsp:spPr>
        <a:xfrm>
          <a:off x="8903494" y="549615"/>
          <a:ext cx="1341939" cy="318307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Send proposal email with Proposal</a:t>
          </a:r>
        </a:p>
      </dsp:txBody>
      <dsp:txXfrm>
        <a:off x="8942798" y="588919"/>
        <a:ext cx="1263331" cy="31044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82A5C828-2D14-4F9B-8110-348F39ABC668}" type="datetimeFigureOut">
              <a:rPr lang="en-US" smtClean="0"/>
              <a:t>5/28/2024</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292F6269-2C54-4BAD-B945-CD06433F475D}" type="slidenum">
              <a:rPr lang="en-US" smtClean="0"/>
              <a:t>‹#›</a:t>
            </a:fld>
            <a:endParaRPr lang="en-US"/>
          </a:p>
        </p:txBody>
      </p:sp>
    </p:spTree>
    <p:extLst>
      <p:ext uri="{BB962C8B-B14F-4D97-AF65-F5344CB8AC3E}">
        <p14:creationId xmlns:p14="http://schemas.microsoft.com/office/powerpoint/2010/main" val="354260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FAA82E4-6752-441D-B9EA-F0C5D9FFD70A}" type="datetimeFigureOut">
              <a:rPr lang="en-US" smtClean="0"/>
              <a:t>5/28/2024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6DA1030F-962F-44F2-9AF8-082EC5EB20F7}" type="slidenum">
              <a:rPr lang="en-US" smtClean="0"/>
              <a:t>‹#›</a:t>
            </a:fld>
            <a:endParaRPr lang="en-US"/>
          </a:p>
        </p:txBody>
      </p:sp>
    </p:spTree>
    <p:extLst>
      <p:ext uri="{BB962C8B-B14F-4D97-AF65-F5344CB8AC3E}">
        <p14:creationId xmlns:p14="http://schemas.microsoft.com/office/powerpoint/2010/main" val="18854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a:t>
            </a:fld>
            <a:endParaRPr lang="en-US" dirty="0"/>
          </a:p>
        </p:txBody>
      </p:sp>
    </p:spTree>
    <p:extLst>
      <p:ext uri="{BB962C8B-B14F-4D97-AF65-F5344CB8AC3E}">
        <p14:creationId xmlns:p14="http://schemas.microsoft.com/office/powerpoint/2010/main" val="246414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12</a:t>
            </a:fld>
            <a:endParaRPr lang="en-US"/>
          </a:p>
        </p:txBody>
      </p:sp>
    </p:spTree>
    <p:extLst>
      <p:ext uri="{BB962C8B-B14F-4D97-AF65-F5344CB8AC3E}">
        <p14:creationId xmlns:p14="http://schemas.microsoft.com/office/powerpoint/2010/main" val="412759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13</a:t>
            </a:fld>
            <a:endParaRPr lang="en-US"/>
          </a:p>
        </p:txBody>
      </p:sp>
    </p:spTree>
    <p:extLst>
      <p:ext uri="{BB962C8B-B14F-4D97-AF65-F5344CB8AC3E}">
        <p14:creationId xmlns:p14="http://schemas.microsoft.com/office/powerpoint/2010/main" val="240594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Trustworthy Selling was built as a totally immersive, learning program that packages together everything needed to deliver a first class and effective training program. There is no content to tailor, or modify, it’s a turnkey system.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subject matter expertise in the program is delivered via online video. So facilitators don’t have to become subject matter experts which removes a tremendous amount of heavy lifting off their shoulders. This also creates consistency in the message being delivered in the core content as well as scalability as it pertains to implementing company-wide. </a:t>
            </a:r>
          </a:p>
          <a:p>
            <a:endParaRPr lang="en-US" dirty="0"/>
          </a:p>
          <a:p>
            <a:r>
              <a:rPr lang="en-US" dirty="0"/>
              <a:t>Fully scripted facilitator guides tell exactly how to tee up content, debrief content, lead group discussions and run adult learning activities.</a:t>
            </a:r>
          </a:p>
          <a:p>
            <a:r>
              <a:rPr lang="en-US" dirty="0"/>
              <a:t> </a:t>
            </a:r>
          </a:p>
          <a:p>
            <a:r>
              <a:rPr lang="en-US" dirty="0"/>
              <a:t>Participant guide – interactive digital guide with field-tested resources to keep learner engaged (in-person or virtual in 3 languages)</a:t>
            </a:r>
          </a:p>
          <a:p>
            <a:endParaRPr lang="en-US" dirty="0"/>
          </a:p>
          <a:p>
            <a:r>
              <a:rPr lang="en-US" dirty="0"/>
              <a:t>Website – hosts videos, multimedia tools and resources as well as access to videos via TS mobile</a:t>
            </a:r>
          </a:p>
          <a:p>
            <a:endParaRPr lang="en-US" dirty="0"/>
          </a:p>
          <a:p>
            <a:r>
              <a:rPr lang="en-US" dirty="0"/>
              <a:t>Skill assessments &amp; profiles – scientific feedback and skill development based on industry best practices.</a:t>
            </a:r>
          </a:p>
          <a:p>
            <a:endParaRPr lang="en-US" dirty="0"/>
          </a:p>
          <a:p>
            <a:r>
              <a:rPr lang="en-US" dirty="0"/>
              <a:t>Developmental assessments – industry validated to personalize the learning experience.</a:t>
            </a:r>
          </a:p>
          <a:p>
            <a:endParaRPr lang="en-US" dirty="0"/>
          </a:p>
          <a:p>
            <a:r>
              <a:rPr lang="en-US" dirty="0"/>
              <a:t>Wall charts – Each of core concepts of the program (TS model, Four Facets of Trust, Behavioral Economics Techniques and more) are captured in wall charts so that they stay top of mind during the program and beyond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mn-ea"/>
                <a:cs typeface="+mn-cs"/>
              </a:rPr>
              <a:t>Coaching</a:t>
            </a:r>
            <a:r>
              <a:rPr lang="en-US" sz="1200" b="0" i="0" kern="1200" baseline="0" dirty="0">
                <a:solidFill>
                  <a:schemeClr val="tx1"/>
                </a:solidFill>
                <a:effectLst/>
                <a:latin typeface="Arial" charset="0"/>
                <a:ea typeface="+mn-ea"/>
                <a:cs typeface="+mn-cs"/>
              </a:rPr>
              <a:t> guides - </a:t>
            </a:r>
            <a:r>
              <a:rPr lang="en-US" sz="1200" b="0" i="0" kern="1200" dirty="0">
                <a:solidFill>
                  <a:schemeClr val="tx1"/>
                </a:solidFill>
                <a:effectLst/>
                <a:latin typeface="Arial" charset="0"/>
                <a:ea typeface="+mn-ea"/>
                <a:cs typeface="+mn-cs"/>
              </a:rPr>
              <a:t>Participants, coaches and facilitators receive coaching materials, so that this critical accountability component stays in focus throughout the curriculum.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14</a:t>
            </a:fld>
            <a:endParaRPr lang="en-US"/>
          </a:p>
        </p:txBody>
      </p:sp>
    </p:spTree>
    <p:extLst>
      <p:ext uri="{BB962C8B-B14F-4D97-AF65-F5344CB8AC3E}">
        <p14:creationId xmlns:p14="http://schemas.microsoft.com/office/powerpoint/2010/main" val="2783783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program can cover all your customer-facing representatives, as a key element in your risk management policies.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Scalable delivery – self-paced, cost-effective solution built on a platform many companies are already connected to for AML and Elder-Abuse training.  We can integrate with a company’s own Learning Management System with single-sign on.</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program is flexible – companies may choose to combine Fiduciary Essentials with Role Specific courses, or they may choose to use one or the other.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15</a:t>
            </a:fld>
            <a:endParaRPr lang="en-US"/>
          </a:p>
        </p:txBody>
      </p:sp>
    </p:spTree>
    <p:extLst>
      <p:ext uri="{BB962C8B-B14F-4D97-AF65-F5344CB8AC3E}">
        <p14:creationId xmlns:p14="http://schemas.microsoft.com/office/powerpoint/2010/main" val="136016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16</a:t>
            </a:fld>
            <a:endParaRPr lang="en-US"/>
          </a:p>
        </p:txBody>
      </p:sp>
    </p:spTree>
    <p:extLst>
      <p:ext uri="{BB962C8B-B14F-4D97-AF65-F5344CB8AC3E}">
        <p14:creationId xmlns:p14="http://schemas.microsoft.com/office/powerpoint/2010/main" val="108835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materials</a:t>
            </a:r>
            <a:r>
              <a:rPr lang="en-US" baseline="0" dirty="0"/>
              <a:t> are designed for Instructor lead delivery – either live in a classroom setting or in the virtual classroom; and we offer some modules in a self-study format to help break up your </a:t>
            </a:r>
            <a:r>
              <a:rPr lang="en-US" baseline="0" dirty="0" err="1"/>
              <a:t>inperson</a:t>
            </a:r>
            <a:r>
              <a:rPr lang="en-US" baseline="0" dirty="0"/>
              <a:t> delivery sessions.  So, you can basically have it your way (Blended Learning)…  delivering the foundational modules in a self-study format, delivering the tactical modules in the live classroom, delivering Seller Psychology in the virtual classroom and then bring everyone back to together for Capstone in the live classroom.  </a:t>
            </a:r>
          </a:p>
          <a:p>
            <a:endParaRPr lang="en-US" baseline="0" dirty="0"/>
          </a:p>
          <a:p>
            <a:r>
              <a:rPr lang="en-US" dirty="0"/>
              <a:t>Trustworthy Selling is highly structured and highly flexible to accommodate any delivery model.  The LIMRA/HPN team is in a unique position when it compared to other training organizations.  We understand you, understand the industry, and know the product inside and out.  We know what success looks like across many different organizations and channels.  As such, we can consult with you to develop the most suitable delivery model for your unique needs, whether that be through the standard delivery model or something tech-enabled using our team of skilled facilitators. </a:t>
            </a:r>
          </a:p>
          <a:p>
            <a:endParaRPr lang="en-US" dirty="0"/>
          </a:p>
          <a:p>
            <a:r>
              <a:rPr lang="en-US" dirty="0"/>
              <a:t>The standard delivery model is designed for traditional, instructor-led classroom delivery, using certified company facilitators.  The subject matter expertise is provided through streaming video, enabling consistency and standardization of training.  A key role for the facilitator is to bridge the agency’s culture with the Trustworthy Selling concepts.  Facilitator certification is conducted through virtual delivery, so extensive time is not taken out of the field.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17</a:t>
            </a:fld>
            <a:endParaRPr lang="en-JM" dirty="0"/>
          </a:p>
        </p:txBody>
      </p:sp>
    </p:spTree>
    <p:extLst>
      <p:ext uri="{BB962C8B-B14F-4D97-AF65-F5344CB8AC3E}">
        <p14:creationId xmlns:p14="http://schemas.microsoft.com/office/powerpoint/2010/main" val="3006646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of great results, one</a:t>
            </a:r>
            <a:r>
              <a:rPr lang="en-US" baseline="0" dirty="0"/>
              <a:t> of our projects for 2021 into 2022 was to get our digital badge system up and running so participants can be recognized for their commitment to completing this program.  We issue badges for all program completions to the following groups – certified facilitator, certified coach, certified master trainer, and tsprogram graduate.  </a:t>
            </a:r>
          </a:p>
        </p:txBody>
      </p:sp>
      <p:sp>
        <p:nvSpPr>
          <p:cNvPr id="4" name="Slide Number Placeholder 3"/>
          <p:cNvSpPr>
            <a:spLocks noGrp="1"/>
          </p:cNvSpPr>
          <p:nvPr>
            <p:ph type="sldNum" sz="quarter" idx="10"/>
          </p:nvPr>
        </p:nvSpPr>
        <p:spPr/>
        <p:txBody>
          <a:bodyPr/>
          <a:lstStyle/>
          <a:p>
            <a:pPr defTabSz="931774">
              <a:defRPr/>
            </a:pPr>
            <a:fld id="{FEA829E4-7B8F-48ED-BCF8-1C0A3C644052}" type="slidenum">
              <a:rPr lang="en-JM">
                <a:solidFill>
                  <a:prstClr val="black"/>
                </a:solidFill>
                <a:latin typeface="Arial" charset="0"/>
              </a:rPr>
              <a:pPr defTabSz="931774">
                <a:defRPr/>
              </a:pPr>
              <a:t>18</a:t>
            </a:fld>
            <a:endParaRPr lang="en-JM">
              <a:solidFill>
                <a:prstClr val="black"/>
              </a:solidFill>
              <a:latin typeface="Arial" charset="0"/>
            </a:endParaRPr>
          </a:p>
        </p:txBody>
      </p:sp>
    </p:spTree>
    <p:extLst>
      <p:ext uri="{BB962C8B-B14F-4D97-AF65-F5344CB8AC3E}">
        <p14:creationId xmlns:p14="http://schemas.microsoft.com/office/powerpoint/2010/main" val="3556663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something to boast</a:t>
            </a:r>
            <a:r>
              <a:rPr lang="en-US" baseline="0" dirty="0"/>
              <a:t> about!</a:t>
            </a:r>
          </a:p>
          <a:p>
            <a:endParaRPr lang="en-US" baseline="0" dirty="0"/>
          </a:p>
          <a:p>
            <a:pPr defTabSz="931774">
              <a:defRPr/>
            </a:pPr>
            <a:r>
              <a:rPr lang="en-US" baseline="0" dirty="0"/>
              <a:t>For the fourth year in a row, we have been mentioned by Selling Power magazine as one of the top 25 sales training companies in North America!</a:t>
            </a: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EA829E4-7B8F-48ED-BCF8-1C0A3C644052}" type="slidenum">
              <a:rPr kumimoji="0" lang="en-JM"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JM"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855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20</a:t>
            </a:fld>
            <a:endParaRPr lang="en-US"/>
          </a:p>
        </p:txBody>
      </p:sp>
    </p:spTree>
    <p:extLst>
      <p:ext uri="{BB962C8B-B14F-4D97-AF65-F5344CB8AC3E}">
        <p14:creationId xmlns:p14="http://schemas.microsoft.com/office/powerpoint/2010/main" val="90775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21</a:t>
            </a:fld>
            <a:endParaRPr lang="en-US"/>
          </a:p>
        </p:txBody>
      </p:sp>
    </p:spTree>
    <p:extLst>
      <p:ext uri="{BB962C8B-B14F-4D97-AF65-F5344CB8AC3E}">
        <p14:creationId xmlns:p14="http://schemas.microsoft.com/office/powerpoint/2010/main" val="35362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2</a:t>
            </a:fld>
            <a:endParaRPr lang="en-US" dirty="0"/>
          </a:p>
        </p:txBody>
      </p:sp>
    </p:spTree>
    <p:extLst>
      <p:ext uri="{BB962C8B-B14F-4D97-AF65-F5344CB8AC3E}">
        <p14:creationId xmlns:p14="http://schemas.microsoft.com/office/powerpoint/2010/main" val="54021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22</a:t>
            </a:fld>
            <a:endParaRPr lang="en-US"/>
          </a:p>
        </p:txBody>
      </p:sp>
    </p:spTree>
    <p:extLst>
      <p:ext uri="{BB962C8B-B14F-4D97-AF65-F5344CB8AC3E}">
        <p14:creationId xmlns:p14="http://schemas.microsoft.com/office/powerpoint/2010/main" val="240571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27</a:t>
            </a:fld>
            <a:endParaRPr lang="en-US"/>
          </a:p>
        </p:txBody>
      </p:sp>
    </p:spTree>
    <p:extLst>
      <p:ext uri="{BB962C8B-B14F-4D97-AF65-F5344CB8AC3E}">
        <p14:creationId xmlns:p14="http://schemas.microsoft.com/office/powerpoint/2010/main" val="814168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costs:</a:t>
            </a:r>
          </a:p>
          <a:p>
            <a:r>
              <a:rPr lang="en-US" dirty="0"/>
              <a:t>LMS to LMS integration ($3000 to CFM); allow 2-4 weeks to implement</a:t>
            </a:r>
          </a:p>
          <a:p>
            <a:r>
              <a:rPr lang="en-US" dirty="0"/>
              <a:t>Company-specific tailoring $1,000 per course for the first two courses ($500 to CFM);</a:t>
            </a:r>
          </a:p>
          <a:p>
            <a:r>
              <a:rPr lang="en-US" dirty="0"/>
              <a:t>	$500 per course for courses 3 – 8 ($250 to CFM); allow 5-10 business days to implement </a:t>
            </a:r>
          </a:p>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32</a:t>
            </a:fld>
            <a:endParaRPr lang="en-US"/>
          </a:p>
        </p:txBody>
      </p:sp>
    </p:spTree>
    <p:extLst>
      <p:ext uri="{BB962C8B-B14F-4D97-AF65-F5344CB8AC3E}">
        <p14:creationId xmlns:p14="http://schemas.microsoft.com/office/powerpoint/2010/main" val="4031022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35</a:t>
            </a:fld>
            <a:endParaRPr lang="en-US"/>
          </a:p>
        </p:txBody>
      </p:sp>
    </p:spTree>
    <p:extLst>
      <p:ext uri="{BB962C8B-B14F-4D97-AF65-F5344CB8AC3E}">
        <p14:creationId xmlns:p14="http://schemas.microsoft.com/office/powerpoint/2010/main" val="2820445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36</a:t>
            </a:fld>
            <a:endParaRPr lang="en-US"/>
          </a:p>
        </p:txBody>
      </p:sp>
    </p:spTree>
    <p:extLst>
      <p:ext uri="{BB962C8B-B14F-4D97-AF65-F5344CB8AC3E}">
        <p14:creationId xmlns:p14="http://schemas.microsoft.com/office/powerpoint/2010/main" val="291421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37</a:t>
            </a:fld>
            <a:endParaRPr lang="en-US"/>
          </a:p>
        </p:txBody>
      </p:sp>
    </p:spTree>
    <p:extLst>
      <p:ext uri="{BB962C8B-B14F-4D97-AF65-F5344CB8AC3E}">
        <p14:creationId xmlns:p14="http://schemas.microsoft.com/office/powerpoint/2010/main" val="2584049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38</a:t>
            </a:fld>
            <a:endParaRPr lang="en-US"/>
          </a:p>
        </p:txBody>
      </p:sp>
    </p:spTree>
    <p:extLst>
      <p:ext uri="{BB962C8B-B14F-4D97-AF65-F5344CB8AC3E}">
        <p14:creationId xmlns:p14="http://schemas.microsoft.com/office/powerpoint/2010/main" val="2426491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39</a:t>
            </a:fld>
            <a:endParaRPr lang="en-US"/>
          </a:p>
        </p:txBody>
      </p:sp>
    </p:spTree>
    <p:extLst>
      <p:ext uri="{BB962C8B-B14F-4D97-AF65-F5344CB8AC3E}">
        <p14:creationId xmlns:p14="http://schemas.microsoft.com/office/powerpoint/2010/main" val="1084985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43</a:t>
            </a:fld>
            <a:endParaRPr lang="en-US"/>
          </a:p>
        </p:txBody>
      </p:sp>
    </p:spTree>
    <p:extLst>
      <p:ext uri="{BB962C8B-B14F-4D97-AF65-F5344CB8AC3E}">
        <p14:creationId xmlns:p14="http://schemas.microsoft.com/office/powerpoint/2010/main" val="17941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4</a:t>
            </a:fld>
            <a:endParaRPr lang="en-US"/>
          </a:p>
        </p:txBody>
      </p:sp>
    </p:spTree>
    <p:extLst>
      <p:ext uri="{BB962C8B-B14F-4D97-AF65-F5344CB8AC3E}">
        <p14:creationId xmlns:p14="http://schemas.microsoft.com/office/powerpoint/2010/main" val="22539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5</a:t>
            </a:fld>
            <a:endParaRPr lang="en-US"/>
          </a:p>
        </p:txBody>
      </p:sp>
    </p:spTree>
    <p:extLst>
      <p:ext uri="{BB962C8B-B14F-4D97-AF65-F5344CB8AC3E}">
        <p14:creationId xmlns:p14="http://schemas.microsoft.com/office/powerpoint/2010/main" val="335058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charset="0"/>
                <a:ea typeface="+mn-ea"/>
                <a:cs typeface="+mn-cs"/>
              </a:rPr>
              <a:t>Trustworthy Selling has always centered on the premise that “selling is serving”.</a:t>
            </a:r>
            <a:r>
              <a:rPr lang="en-US" sz="1100" b="0" i="0" kern="1200" baseline="0" dirty="0">
                <a:solidFill>
                  <a:schemeClr val="tx1"/>
                </a:solidFill>
                <a:effectLst/>
                <a:latin typeface="Arial" charset="0"/>
                <a:ea typeface="+mn-ea"/>
                <a:cs typeface="+mn-cs"/>
              </a:rPr>
              <a:t>  From our POV, the move to a best-interest standard is a no-brainer.  </a:t>
            </a:r>
            <a:r>
              <a:rPr lang="en-US" sz="1100" b="0" i="0" kern="1200" dirty="0">
                <a:solidFill>
                  <a:schemeClr val="tx1"/>
                </a:solidFill>
                <a:effectLst/>
                <a:latin typeface="Arial" charset="0"/>
                <a:ea typeface="+mn-ea"/>
                <a:cs typeface="+mn-cs"/>
              </a:rPr>
              <a:t>In order to motivate</a:t>
            </a:r>
            <a:r>
              <a:rPr lang="en-US" sz="1100" b="0" i="0" kern="1200" baseline="0" dirty="0">
                <a:solidFill>
                  <a:schemeClr val="tx1"/>
                </a:solidFill>
                <a:effectLst/>
                <a:latin typeface="Arial" charset="0"/>
                <a:ea typeface="+mn-ea"/>
                <a:cs typeface="+mn-cs"/>
              </a:rPr>
              <a:t> effectively</a:t>
            </a:r>
            <a:r>
              <a:rPr lang="en-US" sz="1100" b="0" i="0" kern="1200" dirty="0">
                <a:solidFill>
                  <a:schemeClr val="tx1"/>
                </a:solidFill>
                <a:effectLst/>
                <a:latin typeface="Arial" charset="0"/>
                <a:ea typeface="+mn-ea"/>
                <a:cs typeface="+mn-cs"/>
              </a:rPr>
              <a:t>, financial representatives truly need to be on the same side of the table as their prospects and clients and function at all times in their best interest. </a:t>
            </a:r>
          </a:p>
          <a:p>
            <a:pPr marL="171450" indent="-171450">
              <a:buFont typeface="Arial" panose="020B0604020202020204" pitchFamily="34" charset="0"/>
              <a:buChar char="•"/>
            </a:pPr>
            <a:endParaRPr lang="en-US" sz="1100" b="0" i="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100" b="0" i="0" kern="1200" dirty="0">
                <a:solidFill>
                  <a:schemeClr val="tx1"/>
                </a:solidFill>
                <a:effectLst/>
                <a:latin typeface="Arial" charset="0"/>
                <a:ea typeface="+mn-ea"/>
                <a:cs typeface="+mn-cs"/>
              </a:rPr>
              <a:t>This means taking them through a process grounded in a deep understanding of the prospects unique situation and educating them on how the products and services of our industry are designed to help them meet their goals.</a:t>
            </a:r>
          </a:p>
          <a:p>
            <a:pPr marL="171450" indent="-171450">
              <a:buFont typeface="Arial" panose="020B0604020202020204" pitchFamily="34" charset="0"/>
              <a:buChar char="•"/>
            </a:pPr>
            <a:endParaRPr lang="en-US" sz="1100" b="0" i="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100" b="0" i="0" kern="1200" dirty="0">
                <a:solidFill>
                  <a:schemeClr val="tx1"/>
                </a:solidFill>
                <a:effectLst/>
                <a:latin typeface="Arial" charset="0"/>
                <a:ea typeface="+mn-ea"/>
                <a:cs typeface="+mn-cs"/>
              </a:rPr>
              <a:t>It means taking them through a process that uses simple language to explain complex products to ensure the prospect agrees that the solution being recommended fits their best interest. It means taking them through a process that is transparent and builds trust – motivating the prospect to take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As your organization</a:t>
            </a:r>
            <a:r>
              <a:rPr lang="en-US" sz="1100" baseline="0" dirty="0"/>
              <a:t> evaluates how you can better serve your clients’ best interests, know that Trustworthy Selling provides a proven process to do just that.</a:t>
            </a:r>
            <a:r>
              <a:rPr lang="en-US" sz="1100" b="0" i="0" kern="1200" dirty="0">
                <a:solidFill>
                  <a:srgbClr val="FF0000"/>
                </a:solidFill>
                <a:effectLst/>
                <a:latin typeface="Arial" charset="0"/>
                <a:ea typeface="+mn-ea"/>
                <a:cs typeface="+mn-cs"/>
              </a:rPr>
              <a:t> For trustworthy financial professionals The PROCESS</a:t>
            </a:r>
            <a:r>
              <a:rPr lang="en-US" sz="1100" b="0" i="0" kern="1200" baseline="0" dirty="0">
                <a:solidFill>
                  <a:srgbClr val="FF0000"/>
                </a:solidFill>
                <a:effectLst/>
                <a:latin typeface="Arial" charset="0"/>
                <a:ea typeface="+mn-ea"/>
                <a:cs typeface="+mn-cs"/>
              </a:rPr>
              <a:t> is the Product!</a:t>
            </a:r>
            <a:endParaRPr lang="en-US" sz="1100" b="0" i="0" kern="1200" dirty="0">
              <a:solidFill>
                <a:srgbClr val="FF0000"/>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41053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7</a:t>
            </a:fld>
            <a:endParaRPr lang="en-US"/>
          </a:p>
        </p:txBody>
      </p:sp>
    </p:spTree>
    <p:extLst>
      <p:ext uri="{BB962C8B-B14F-4D97-AF65-F5344CB8AC3E}">
        <p14:creationId xmlns:p14="http://schemas.microsoft.com/office/powerpoint/2010/main" val="150150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9</a:t>
            </a:fld>
            <a:endParaRPr lang="en-US"/>
          </a:p>
        </p:txBody>
      </p:sp>
    </p:spTree>
    <p:extLst>
      <p:ext uri="{BB962C8B-B14F-4D97-AF65-F5344CB8AC3E}">
        <p14:creationId xmlns:p14="http://schemas.microsoft.com/office/powerpoint/2010/main" val="230166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Trustworthy</a:t>
            </a:r>
            <a:r>
              <a:rPr lang="en-US" baseline="0" dirty="0"/>
              <a:t> is expanding.  Outside of all of the translation work we are doing for our international markets, we are creating new iterations of the program in order to accommodate our member company’s development needs.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a LI and RM advisor development opportunity we offer our full program (10 modules of content) in a Quick Start edition for those brand new agents to get them launched quickly into the business, and a Professional edition for those FPs that have been in the business for 6 or more 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for the Multiline agent the Quick Start and Professional editions are also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2022 we brought the Modularized content design to the market.  We have this content available in a Quick Start Edition and a Professional Edition.  Providing our client companies with the ability to pick and choose the modules right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r>
              <a:rPr lang="en-US" baseline="0" dirty="0"/>
              <a:t>And, in 2023, we created the </a:t>
            </a:r>
            <a:r>
              <a:rPr lang="en-US" baseline="0" dirty="0" err="1"/>
              <a:t>SkillSet</a:t>
            </a:r>
            <a:r>
              <a:rPr lang="en-US" baseline="0" dirty="0"/>
              <a:t> version of the program.  Again available in the Quick Start and Professional editions. </a:t>
            </a:r>
            <a:r>
              <a:rPr lang="en-US" sz="1200" kern="1200" dirty="0" err="1">
                <a:solidFill>
                  <a:schemeClr val="tx1"/>
                </a:solidFill>
                <a:effectLst/>
                <a:latin typeface="+mn-lt"/>
                <a:ea typeface="+mn-ea"/>
                <a:cs typeface="+mn-cs"/>
              </a:rPr>
              <a:t>SkillSet</a:t>
            </a:r>
            <a:r>
              <a:rPr lang="en-US" sz="1200" kern="1200" dirty="0">
                <a:solidFill>
                  <a:schemeClr val="tx1"/>
                </a:solidFill>
                <a:effectLst/>
                <a:latin typeface="+mn-lt"/>
                <a:ea typeface="+mn-ea"/>
                <a:cs typeface="+mn-cs"/>
              </a:rPr>
              <a:t> is designed for sales professionals who have been in the career for 5 years or less and have a good understanding of a company’s sales process, products, and have a client base to work with.  These individuals are looking for ways to:</a:t>
            </a:r>
          </a:p>
          <a:p>
            <a:pPr lvl="1"/>
            <a:r>
              <a:rPr lang="en-US" sz="1200" kern="1200" dirty="0">
                <a:solidFill>
                  <a:schemeClr val="tx1"/>
                </a:solidFill>
                <a:effectLst/>
                <a:latin typeface="+mn-lt"/>
                <a:ea typeface="+mn-ea"/>
                <a:cs typeface="+mn-cs"/>
              </a:rPr>
              <a:t>Sharpen their skills to drive higher productivity.</a:t>
            </a:r>
          </a:p>
          <a:p>
            <a:pPr lvl="1"/>
            <a:r>
              <a:rPr lang="en-US" sz="1200" kern="1200" dirty="0">
                <a:solidFill>
                  <a:schemeClr val="tx1"/>
                </a:solidFill>
                <a:effectLst/>
                <a:latin typeface="+mn-lt"/>
                <a:ea typeface="+mn-ea"/>
                <a:cs typeface="+mn-cs"/>
              </a:rPr>
              <a:t>Grow their business by accelerating the process from business development to sale.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829E4-7B8F-48ED-BCF8-1C0A3C644052}" type="slidenum">
              <a:rPr kumimoji="0" lang="en-JM"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JM"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1819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DA1030F-962F-44F2-9AF8-082EC5EB20F7}" type="slidenum">
              <a:rPr lang="en-US" smtClean="0"/>
              <a:t>11</a:t>
            </a:fld>
            <a:endParaRPr lang="en-US"/>
          </a:p>
        </p:txBody>
      </p:sp>
    </p:spTree>
    <p:extLst>
      <p:ext uri="{BB962C8B-B14F-4D97-AF65-F5344CB8AC3E}">
        <p14:creationId xmlns:p14="http://schemas.microsoft.com/office/powerpoint/2010/main" val="3491045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14" name="Picture Placeholder 18" descr="ThinkstockPhotos-515072784.jpg"/>
          <p:cNvPicPr>
            <a:picLocks noChangeAspect="1"/>
          </p:cNvPicPr>
          <p:nvPr/>
        </p:nvPicPr>
        <p:blipFill>
          <a:blip r:embed="rId2" cstate="email">
            <a:extLst>
              <a:ext uri="{28A0092B-C50C-407E-A947-70E740481C1C}">
                <a14:useLocalDpi xmlns:a14="http://schemas.microsoft.com/office/drawing/2010/main" val="0"/>
              </a:ext>
            </a:extLst>
          </a:blip>
          <a:srcRect t="15126" b="15126"/>
          <a:stretch>
            <a:fillRect/>
          </a:stretch>
        </p:blipFill>
        <p:spPr bwMode="auto">
          <a:xfrm>
            <a:off x="12636" y="2"/>
            <a:ext cx="12192000" cy="5651173"/>
          </a:xfrm>
          <a:prstGeom prst="rect">
            <a:avLst/>
          </a:prstGeom>
          <a:noFill/>
          <a:ln w="9525">
            <a:noFill/>
            <a:miter lim="800000"/>
            <a:headEnd/>
            <a:tailEnd/>
          </a:ln>
          <a:effectLst/>
        </p:spPr>
      </p:pic>
      <p:sp>
        <p:nvSpPr>
          <p:cNvPr id="17" name="Rectangle 16"/>
          <p:cNvSpPr/>
          <p:nvPr/>
        </p:nvSpPr>
        <p:spPr>
          <a:xfrm>
            <a:off x="0" y="3439950"/>
            <a:ext cx="12192000" cy="2211239"/>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5" name="Right Triangle 14"/>
          <p:cNvSpPr/>
          <p:nvPr/>
        </p:nvSpPr>
        <p:spPr>
          <a:xfrm rot="10800000">
            <a:off x="9528655" y="1"/>
            <a:ext cx="2675984" cy="2675984"/>
          </a:xfrm>
          <a:prstGeom prst="rtTriangle">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4" hasCustomPrompt="1"/>
          </p:nvPr>
        </p:nvSpPr>
        <p:spPr>
          <a:xfrm>
            <a:off x="10379981" y="287868"/>
            <a:ext cx="1401391" cy="596629"/>
          </a:xfrm>
        </p:spPr>
        <p:txBody>
          <a:bodyPr numCol="1" anchor="ctr" anchorCtr="0"/>
          <a:lstStyle>
            <a:lvl1pPr marL="0" indent="0" algn="r">
              <a:lnSpc>
                <a:spcPct val="100000"/>
              </a:lnSpc>
              <a:spcAft>
                <a:spcPts val="0"/>
              </a:spcAft>
              <a:buNone/>
              <a:defRPr sz="1333" b="1" baseline="0">
                <a:solidFill>
                  <a:srgbClr val="FFFFFF"/>
                </a:solidFill>
              </a:defRPr>
            </a:lvl1pPr>
            <a:lvl2pPr marL="300552" indent="0">
              <a:buNone/>
              <a:defRPr/>
            </a:lvl2pPr>
            <a:lvl3pPr marL="611685" indent="0">
              <a:buNone/>
              <a:defRPr/>
            </a:lvl3pPr>
            <a:lvl4pPr marL="914354" indent="0">
              <a:buNone/>
              <a:defRPr/>
            </a:lvl4pPr>
            <a:lvl5pPr marL="1214907" indent="0">
              <a:buNone/>
              <a:defRPr/>
            </a:lvl5pPr>
          </a:lstStyle>
          <a:p>
            <a:pPr lvl="0"/>
            <a:r>
              <a:rPr lang="en-US" dirty="0"/>
              <a:t>ADD GROUP/SECTION</a:t>
            </a:r>
          </a:p>
        </p:txBody>
      </p:sp>
      <p:sp>
        <p:nvSpPr>
          <p:cNvPr id="16" name="Right Triangle 15"/>
          <p:cNvSpPr/>
          <p:nvPr/>
        </p:nvSpPr>
        <p:spPr>
          <a:xfrm rot="13500000">
            <a:off x="-2443942" y="994214"/>
            <a:ext cx="4887895" cy="4887895"/>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18" name="Rectangle 2"/>
          <p:cNvSpPr>
            <a:spLocks noGrp="1" noChangeArrowheads="1"/>
          </p:cNvSpPr>
          <p:nvPr>
            <p:ph type="ctrTitle"/>
          </p:nvPr>
        </p:nvSpPr>
        <p:spPr>
          <a:xfrm>
            <a:off x="3652231" y="3459865"/>
            <a:ext cx="8129828" cy="1349220"/>
          </a:xfrm>
          <a:prstGeom prst="rect">
            <a:avLst/>
          </a:prstGeom>
          <a:effectLst/>
        </p:spPr>
        <p:txBody>
          <a:bodyPr lIns="0" rIns="0" bIns="0" anchor="b"/>
          <a:lstStyle>
            <a:lvl1pPr algn="r">
              <a:lnSpc>
                <a:spcPct val="90000"/>
              </a:lnSpc>
              <a:defRPr sz="4267" b="1">
                <a:solidFill>
                  <a:schemeClr val="bg1"/>
                </a:solidFill>
                <a:latin typeface="Arial"/>
                <a:cs typeface="Arial"/>
              </a:defRPr>
            </a:lvl1pPr>
          </a:lstStyle>
          <a:p>
            <a:r>
              <a:rPr lang="en-US"/>
              <a:t>Click to edit Master title style</a:t>
            </a:r>
            <a:endParaRPr lang="en-US" dirty="0"/>
          </a:p>
        </p:txBody>
      </p:sp>
      <p:sp>
        <p:nvSpPr>
          <p:cNvPr id="19" name="Text Placeholder 7"/>
          <p:cNvSpPr>
            <a:spLocks noGrp="1"/>
          </p:cNvSpPr>
          <p:nvPr>
            <p:ph type="body" sz="quarter" idx="12"/>
          </p:nvPr>
        </p:nvSpPr>
        <p:spPr>
          <a:xfrm>
            <a:off x="3652231" y="5050531"/>
            <a:ext cx="8129828" cy="600652"/>
          </a:xfrm>
        </p:spPr>
        <p:txBody>
          <a:bodyPr lIns="0" rIns="0" bIns="0" numCol="1"/>
          <a:lstStyle>
            <a:lvl1pPr marL="0" indent="0" algn="r">
              <a:lnSpc>
                <a:spcPct val="90000"/>
              </a:lnSpc>
              <a:spcAft>
                <a:spcPts val="0"/>
              </a:spcAft>
              <a:buNone/>
              <a:defRPr sz="2400" b="0">
                <a:solidFill>
                  <a:schemeClr val="bg1"/>
                </a:solidFill>
                <a:effectLst/>
              </a:defRPr>
            </a:lvl1pPr>
          </a:lstStyle>
          <a:p>
            <a:pPr lvl="0"/>
            <a:r>
              <a:rPr lang="en-US"/>
              <a:t>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0454" y="6231490"/>
            <a:ext cx="1551418" cy="457200"/>
          </a:xfrm>
          <a:prstGeom prst="rect">
            <a:avLst/>
          </a:prstGeom>
        </p:spPr>
      </p:pic>
    </p:spTree>
    <p:extLst>
      <p:ext uri="{BB962C8B-B14F-4D97-AF65-F5344CB8AC3E}">
        <p14:creationId xmlns:p14="http://schemas.microsoft.com/office/powerpoint/2010/main" val="34574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_3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3121152"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10" name="Content Placeholder 2"/>
          <p:cNvSpPr>
            <a:spLocks noGrp="1"/>
          </p:cNvSpPr>
          <p:nvPr>
            <p:ph idx="16"/>
          </p:nvPr>
        </p:nvSpPr>
        <p:spPr>
          <a:xfrm>
            <a:off x="4543932" y="1377696"/>
            <a:ext cx="3121152"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Content Placeholder 2"/>
          <p:cNvSpPr>
            <a:spLocks noGrp="1"/>
          </p:cNvSpPr>
          <p:nvPr>
            <p:ph idx="17"/>
          </p:nvPr>
        </p:nvSpPr>
        <p:spPr>
          <a:xfrm>
            <a:off x="8319769" y="1377696"/>
            <a:ext cx="3121152"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3"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15"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55786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_3Column_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3718984"/>
            <a:ext cx="3121152"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2133" b="1"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Enter Subhead Here</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5" name="Content Placeholder 4"/>
          <p:cNvSpPr>
            <a:spLocks noGrp="1"/>
          </p:cNvSpPr>
          <p:nvPr>
            <p:ph sz="quarter" idx="18" hasCustomPrompt="1"/>
          </p:nvPr>
        </p:nvSpPr>
        <p:spPr>
          <a:xfrm>
            <a:off x="1239661" y="1377696"/>
            <a:ext cx="2178049" cy="2178051"/>
          </a:xfrm>
          <a:noFill/>
          <a:ln>
            <a:solidFill>
              <a:schemeClr val="bg1"/>
            </a:solidFill>
          </a:ln>
        </p:spPr>
        <p:txBody>
          <a:bodyPr anchor="ctr"/>
          <a:lstStyle>
            <a:lvl1pPr marL="0" indent="0" algn="ctr">
              <a:buFont typeface="Arial"/>
              <a:buNone/>
              <a:defRPr b="1"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Insert Icon, graphic, image</a:t>
            </a:r>
          </a:p>
        </p:txBody>
      </p:sp>
      <p:sp>
        <p:nvSpPr>
          <p:cNvPr id="15" name="Content Placeholder 2"/>
          <p:cNvSpPr>
            <a:spLocks noGrp="1"/>
          </p:cNvSpPr>
          <p:nvPr>
            <p:ph idx="21"/>
          </p:nvPr>
        </p:nvSpPr>
        <p:spPr>
          <a:xfrm>
            <a:off x="768096" y="4284139"/>
            <a:ext cx="3121152" cy="1693328"/>
          </a:xfrm>
        </p:spPr>
        <p:txBody>
          <a:bodyPr lIns="0" tIns="0" rIns="0" numCol="1" spcCol="457200"/>
          <a:lstStyle>
            <a:lvl1pPr marL="0" indent="0" algn="ctr">
              <a:lnSpc>
                <a:spcPct val="110000"/>
              </a:lnSpc>
              <a:spcBef>
                <a:spcPts val="0"/>
              </a:spcBef>
              <a:spcAft>
                <a:spcPts val="1600"/>
              </a:spcAft>
              <a:buClr>
                <a:schemeClr val="accent1"/>
              </a:buClr>
              <a:buSzPct val="90000"/>
              <a:buFont typeface="Arial"/>
              <a:buNone/>
              <a:defRPr sz="160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0" name="Content Placeholder 2"/>
          <p:cNvSpPr>
            <a:spLocks noGrp="1"/>
          </p:cNvSpPr>
          <p:nvPr>
            <p:ph idx="22" hasCustomPrompt="1"/>
          </p:nvPr>
        </p:nvSpPr>
        <p:spPr>
          <a:xfrm>
            <a:off x="4578096" y="3718984"/>
            <a:ext cx="3121152"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2133" b="1"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Enter Subhead Here</a:t>
            </a:r>
          </a:p>
        </p:txBody>
      </p:sp>
      <p:sp>
        <p:nvSpPr>
          <p:cNvPr id="21" name="Content Placeholder 4"/>
          <p:cNvSpPr>
            <a:spLocks noGrp="1"/>
          </p:cNvSpPr>
          <p:nvPr>
            <p:ph sz="quarter" idx="23" hasCustomPrompt="1"/>
          </p:nvPr>
        </p:nvSpPr>
        <p:spPr>
          <a:xfrm>
            <a:off x="5049661" y="1377696"/>
            <a:ext cx="2178049" cy="2178051"/>
          </a:xfrm>
          <a:noFill/>
          <a:ln>
            <a:solidFill>
              <a:schemeClr val="bg1"/>
            </a:solidFill>
          </a:ln>
        </p:spPr>
        <p:txBody>
          <a:bodyPr anchor="ctr"/>
          <a:lstStyle>
            <a:lvl1pPr marL="0" indent="0" algn="ctr">
              <a:buFont typeface="Arial"/>
              <a:buNone/>
              <a:defRPr b="1"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Insert Icon, graphic, image</a:t>
            </a:r>
          </a:p>
        </p:txBody>
      </p:sp>
      <p:sp>
        <p:nvSpPr>
          <p:cNvPr id="22" name="Content Placeholder 2"/>
          <p:cNvSpPr>
            <a:spLocks noGrp="1"/>
          </p:cNvSpPr>
          <p:nvPr>
            <p:ph idx="24"/>
          </p:nvPr>
        </p:nvSpPr>
        <p:spPr>
          <a:xfrm>
            <a:off x="4578096" y="4284139"/>
            <a:ext cx="3121152" cy="1693328"/>
          </a:xfrm>
        </p:spPr>
        <p:txBody>
          <a:bodyPr lIns="0" tIns="0" rIns="0" numCol="1" spcCol="457200"/>
          <a:lstStyle>
            <a:lvl1pPr marL="0" indent="0" algn="ctr">
              <a:lnSpc>
                <a:spcPct val="110000"/>
              </a:lnSpc>
              <a:spcBef>
                <a:spcPts val="0"/>
              </a:spcBef>
              <a:spcAft>
                <a:spcPts val="1600"/>
              </a:spcAft>
              <a:buClr>
                <a:schemeClr val="accent1"/>
              </a:buClr>
              <a:buSzPct val="90000"/>
              <a:buFont typeface="Arial"/>
              <a:buNone/>
              <a:defRPr sz="160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3" name="Content Placeholder 2"/>
          <p:cNvSpPr>
            <a:spLocks noGrp="1"/>
          </p:cNvSpPr>
          <p:nvPr>
            <p:ph idx="25" hasCustomPrompt="1"/>
          </p:nvPr>
        </p:nvSpPr>
        <p:spPr>
          <a:xfrm>
            <a:off x="8319769" y="3718984"/>
            <a:ext cx="3121152" cy="455083"/>
          </a:xfrm>
        </p:spPr>
        <p:txBody>
          <a:bodyPr lIns="0" tIns="0" rIns="0" numCol="1" spcCol="457200" anchor="b"/>
          <a:lstStyle>
            <a:lvl1pPr marL="0" indent="0" algn="ctr">
              <a:lnSpc>
                <a:spcPct val="110000"/>
              </a:lnSpc>
              <a:spcBef>
                <a:spcPts val="0"/>
              </a:spcBef>
              <a:spcAft>
                <a:spcPts val="3200"/>
              </a:spcAft>
              <a:buClr>
                <a:schemeClr val="accent1"/>
              </a:buClr>
              <a:buSzPct val="90000"/>
              <a:buFont typeface="Arial"/>
              <a:buNone/>
              <a:defRPr sz="2133" b="1"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Enter Subhead Here</a:t>
            </a:r>
          </a:p>
        </p:txBody>
      </p:sp>
      <p:sp>
        <p:nvSpPr>
          <p:cNvPr id="24" name="Content Placeholder 4"/>
          <p:cNvSpPr>
            <a:spLocks noGrp="1"/>
          </p:cNvSpPr>
          <p:nvPr>
            <p:ph sz="quarter" idx="26" hasCustomPrompt="1"/>
          </p:nvPr>
        </p:nvSpPr>
        <p:spPr>
          <a:xfrm>
            <a:off x="8791336" y="1377696"/>
            <a:ext cx="2178049" cy="2178051"/>
          </a:xfrm>
          <a:noFill/>
          <a:ln>
            <a:solidFill>
              <a:schemeClr val="bg1"/>
            </a:solidFill>
          </a:ln>
        </p:spPr>
        <p:txBody>
          <a:bodyPr anchor="ctr"/>
          <a:lstStyle>
            <a:lvl1pPr marL="0" indent="0" algn="ctr">
              <a:buFont typeface="Arial"/>
              <a:buNone/>
              <a:defRPr b="1"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Insert Icon, graphic, image</a:t>
            </a:r>
          </a:p>
        </p:txBody>
      </p:sp>
      <p:sp>
        <p:nvSpPr>
          <p:cNvPr id="25" name="Content Placeholder 2"/>
          <p:cNvSpPr>
            <a:spLocks noGrp="1"/>
          </p:cNvSpPr>
          <p:nvPr>
            <p:ph idx="27"/>
          </p:nvPr>
        </p:nvSpPr>
        <p:spPr>
          <a:xfrm>
            <a:off x="8319769" y="4284139"/>
            <a:ext cx="3121152" cy="1693328"/>
          </a:xfrm>
        </p:spPr>
        <p:txBody>
          <a:bodyPr lIns="0" tIns="0" rIns="0" numCol="1" spcCol="457200"/>
          <a:lstStyle>
            <a:lvl1pPr marL="0" indent="0" algn="ctr">
              <a:lnSpc>
                <a:spcPct val="110000"/>
              </a:lnSpc>
              <a:spcBef>
                <a:spcPts val="0"/>
              </a:spcBef>
              <a:spcAft>
                <a:spcPts val="1600"/>
              </a:spcAft>
              <a:buClr>
                <a:schemeClr val="accent1"/>
              </a:buClr>
              <a:buSzPct val="90000"/>
              <a:buFont typeface="Arial"/>
              <a:buNone/>
              <a:defRPr sz="160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7"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lvl1pPr algn="l">
              <a:defRPr/>
            </a:lvl1pPr>
          </a:lstStyle>
          <a:p>
            <a:r>
              <a:rPr lang="en-US"/>
              <a:t>Click to edit Master title style</a:t>
            </a:r>
            <a:endParaRPr lang="en-US" dirty="0"/>
          </a:p>
        </p:txBody>
      </p:sp>
      <p:sp>
        <p:nvSpPr>
          <p:cNvPr id="28"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094214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_1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380982" indent="-380982">
              <a:lnSpc>
                <a:spcPct val="110000"/>
              </a:lnSpc>
              <a:spcBef>
                <a:spcPts val="0"/>
              </a:spcBef>
              <a:spcAft>
                <a:spcPts val="2400"/>
              </a:spcAft>
              <a:buClr>
                <a:schemeClr val="accent1"/>
              </a:buClr>
              <a:buSzPct val="90000"/>
              <a:buFont typeface="Arial"/>
              <a:buChar char="•"/>
              <a:defRPr sz="1867"/>
            </a:lvl1pPr>
            <a:lvl2pPr marL="380982" indent="-380982">
              <a:lnSpc>
                <a:spcPct val="110000"/>
              </a:lnSpc>
              <a:spcBef>
                <a:spcPts val="0"/>
              </a:spcBef>
              <a:spcAft>
                <a:spcPts val="2400"/>
              </a:spcAft>
              <a:buClr>
                <a:schemeClr val="accent1"/>
              </a:buClr>
              <a:buSzPct val="90000"/>
              <a:buFont typeface="Arial"/>
              <a:buChar char="•"/>
              <a:defRPr sz="1867"/>
            </a:lvl2pPr>
            <a:lvl3pPr marL="380982" indent="-380982">
              <a:lnSpc>
                <a:spcPct val="110000"/>
              </a:lnSpc>
              <a:spcBef>
                <a:spcPts val="0"/>
              </a:spcBef>
              <a:spcAft>
                <a:spcPts val="2400"/>
              </a:spcAft>
              <a:buClr>
                <a:schemeClr val="accent1"/>
              </a:buClr>
              <a:buSzPct val="90000"/>
              <a:buFont typeface="Arial"/>
              <a:buChar char="•"/>
              <a:defRPr sz="1867"/>
            </a:lvl3pPr>
            <a:lvl4pPr marL="380982" indent="-380982">
              <a:lnSpc>
                <a:spcPct val="110000"/>
              </a:lnSpc>
              <a:spcBef>
                <a:spcPts val="0"/>
              </a:spcBef>
              <a:spcAft>
                <a:spcPts val="2400"/>
              </a:spcAft>
              <a:buClr>
                <a:schemeClr val="accent1"/>
              </a:buClr>
              <a:buSzPct val="90000"/>
              <a:buFont typeface="Arial"/>
              <a:buChar char="•"/>
              <a:defRPr sz="1867"/>
            </a:lvl4pPr>
            <a:lvl5pPr marL="380982" indent="-380982">
              <a:lnSpc>
                <a:spcPct val="110000"/>
              </a:lnSpc>
              <a:spcBef>
                <a:spcPts val="0"/>
              </a:spcBef>
              <a:spcAft>
                <a:spcPts val="2400"/>
              </a:spcAft>
              <a:buClr>
                <a:schemeClr val="accent1"/>
              </a:buClr>
              <a:buSzPct val="90000"/>
              <a:buFont typeface="Arial"/>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8"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9"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22211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_2Column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425696"/>
          </a:xfrm>
        </p:spPr>
        <p:txBody>
          <a:bodyPr lIns="0" tIns="0" rIns="0" numCol="1" spcCol="457200"/>
          <a:lstStyle>
            <a:lvl1pPr marL="304784" indent="-304784">
              <a:lnSpc>
                <a:spcPct val="110000"/>
              </a:lnSpc>
              <a:spcBef>
                <a:spcPts val="0"/>
              </a:spcBef>
              <a:spcAft>
                <a:spcPts val="2400"/>
              </a:spcAft>
              <a:buClr>
                <a:schemeClr val="accent1"/>
              </a:buClr>
              <a:buSzPct val="90000"/>
              <a:buFont typeface="Arial"/>
              <a:buChar char="•"/>
              <a:defRPr sz="1867"/>
            </a:lvl1pPr>
            <a:lvl2pPr marL="304784" indent="-304784">
              <a:lnSpc>
                <a:spcPct val="110000"/>
              </a:lnSpc>
              <a:spcBef>
                <a:spcPts val="0"/>
              </a:spcBef>
              <a:spcAft>
                <a:spcPts val="2400"/>
              </a:spcAft>
              <a:buClr>
                <a:schemeClr val="accent1"/>
              </a:buClr>
              <a:buSzPct val="90000"/>
              <a:buFont typeface="Arial"/>
              <a:buChar char="•"/>
              <a:defRPr sz="1867"/>
            </a:lvl2pPr>
            <a:lvl3pPr marL="304784" indent="-304784">
              <a:lnSpc>
                <a:spcPct val="110000"/>
              </a:lnSpc>
              <a:spcBef>
                <a:spcPts val="0"/>
              </a:spcBef>
              <a:spcAft>
                <a:spcPts val="2400"/>
              </a:spcAft>
              <a:buClr>
                <a:schemeClr val="accent1"/>
              </a:buClr>
              <a:buSzPct val="90000"/>
              <a:buFont typeface="Arial"/>
              <a:buChar char="•"/>
              <a:defRPr sz="1867"/>
            </a:lvl3pPr>
            <a:lvl4pPr marL="304784" indent="-304784">
              <a:lnSpc>
                <a:spcPct val="110000"/>
              </a:lnSpc>
              <a:spcBef>
                <a:spcPts val="0"/>
              </a:spcBef>
              <a:spcAft>
                <a:spcPts val="2400"/>
              </a:spcAft>
              <a:buClr>
                <a:schemeClr val="accent1"/>
              </a:buClr>
              <a:buSzPct val="90000"/>
              <a:buFont typeface="Arial"/>
              <a:buChar char="•"/>
              <a:defRPr sz="1867"/>
            </a:lvl4pPr>
            <a:lvl5pPr marL="304784" indent="-304784">
              <a:lnSpc>
                <a:spcPct val="110000"/>
              </a:lnSpc>
              <a:spcBef>
                <a:spcPts val="0"/>
              </a:spcBef>
              <a:spcAft>
                <a:spcPts val="2400"/>
              </a:spcAft>
              <a:buClr>
                <a:schemeClr val="accent1"/>
              </a:buClr>
              <a:buSzPct val="90000"/>
              <a:buFont typeface="Arial"/>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10" name="Content Placeholder 2"/>
          <p:cNvSpPr>
            <a:spLocks noGrp="1"/>
          </p:cNvSpPr>
          <p:nvPr>
            <p:ph idx="16"/>
          </p:nvPr>
        </p:nvSpPr>
        <p:spPr>
          <a:xfrm>
            <a:off x="6400800" y="1377696"/>
            <a:ext cx="5035296" cy="4425696"/>
          </a:xfrm>
        </p:spPr>
        <p:txBody>
          <a:bodyPr lIns="0" tIns="0" rIns="0" numCol="1" spcCol="457200"/>
          <a:lstStyle>
            <a:lvl1pPr marL="304784" indent="-304784">
              <a:lnSpc>
                <a:spcPct val="110000"/>
              </a:lnSpc>
              <a:spcBef>
                <a:spcPts val="0"/>
              </a:spcBef>
              <a:spcAft>
                <a:spcPts val="2400"/>
              </a:spcAft>
              <a:buClr>
                <a:schemeClr val="accent1"/>
              </a:buClr>
              <a:buSzPct val="90000"/>
              <a:buFont typeface="Arial"/>
              <a:buChar char="•"/>
              <a:defRPr sz="1867"/>
            </a:lvl1pPr>
            <a:lvl2pPr marL="304784" indent="-304784">
              <a:lnSpc>
                <a:spcPct val="110000"/>
              </a:lnSpc>
              <a:spcBef>
                <a:spcPts val="0"/>
              </a:spcBef>
              <a:spcAft>
                <a:spcPts val="2400"/>
              </a:spcAft>
              <a:buClr>
                <a:schemeClr val="accent1"/>
              </a:buClr>
              <a:buSzPct val="90000"/>
              <a:buFont typeface="Arial"/>
              <a:buChar char="•"/>
              <a:defRPr sz="1867"/>
            </a:lvl2pPr>
            <a:lvl3pPr marL="304784" indent="-304784">
              <a:lnSpc>
                <a:spcPct val="110000"/>
              </a:lnSpc>
              <a:spcBef>
                <a:spcPts val="0"/>
              </a:spcBef>
              <a:spcAft>
                <a:spcPts val="2400"/>
              </a:spcAft>
              <a:buClr>
                <a:schemeClr val="accent1"/>
              </a:buClr>
              <a:buSzPct val="90000"/>
              <a:buFont typeface="Arial"/>
              <a:buChar char="•"/>
              <a:defRPr sz="1867"/>
            </a:lvl3pPr>
            <a:lvl4pPr marL="304784" indent="-304784">
              <a:lnSpc>
                <a:spcPct val="110000"/>
              </a:lnSpc>
              <a:spcBef>
                <a:spcPts val="0"/>
              </a:spcBef>
              <a:spcAft>
                <a:spcPts val="2400"/>
              </a:spcAft>
              <a:buClr>
                <a:schemeClr val="accent1"/>
              </a:buClr>
              <a:buSzPct val="90000"/>
              <a:buFont typeface="Arial"/>
              <a:buChar char="•"/>
              <a:defRPr sz="1867"/>
            </a:lvl4pPr>
            <a:lvl5pPr marL="304784" indent="-304784">
              <a:lnSpc>
                <a:spcPct val="110000"/>
              </a:lnSpc>
              <a:spcBef>
                <a:spcPts val="0"/>
              </a:spcBef>
              <a:spcAft>
                <a:spcPts val="2400"/>
              </a:spcAft>
              <a:buClr>
                <a:schemeClr val="accent1"/>
              </a:buClr>
              <a:buSzPct val="90000"/>
              <a:buFont typeface="Arial"/>
              <a:buChar cha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12"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64702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Welcome_ Slide">
    <p:spTree>
      <p:nvGrpSpPr>
        <p:cNvPr id="1" name=""/>
        <p:cNvGrpSpPr/>
        <p:nvPr/>
      </p:nvGrpSpPr>
      <p:grpSpPr>
        <a:xfrm>
          <a:off x="0" y="0"/>
          <a:ext cx="0" cy="0"/>
          <a:chOff x="0" y="0"/>
          <a:chExt cx="0" cy="0"/>
        </a:xfrm>
      </p:grpSpPr>
      <p:sp>
        <p:nvSpPr>
          <p:cNvPr id="13" name="Pentagon 12"/>
          <p:cNvSpPr/>
          <p:nvPr/>
        </p:nvSpPr>
        <p:spPr>
          <a:xfrm>
            <a:off x="1537394" y="0"/>
            <a:ext cx="10244665" cy="6858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Pentagon 15"/>
          <p:cNvSpPr/>
          <p:nvPr/>
        </p:nvSpPr>
        <p:spPr>
          <a:xfrm>
            <a:off x="2" y="0"/>
            <a:ext cx="11494191" cy="6858000"/>
          </a:xfrm>
          <a:prstGeom prst="homePlat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entagon 1"/>
          <p:cNvSpPr/>
          <p:nvPr/>
        </p:nvSpPr>
        <p:spPr>
          <a:xfrm>
            <a:off x="2" y="0"/>
            <a:ext cx="11494191" cy="6858000"/>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2"/>
          <p:cNvSpPr>
            <a:spLocks noGrp="1" noChangeArrowheads="1"/>
          </p:cNvSpPr>
          <p:nvPr>
            <p:ph type="ctrTitle" hasCustomPrompt="1"/>
          </p:nvPr>
        </p:nvSpPr>
        <p:spPr>
          <a:xfrm>
            <a:off x="1066800" y="2861733"/>
            <a:ext cx="7518400" cy="1117600"/>
          </a:xfrm>
          <a:prstGeom prst="rect">
            <a:avLst/>
          </a:prstGeom>
          <a:effectLst/>
        </p:spPr>
        <p:txBody>
          <a:bodyPr wrap="square" lIns="0" rIns="0" bIns="0" anchor="ctr">
            <a:noAutofit/>
          </a:bodyPr>
          <a:lstStyle>
            <a:lvl1pPr algn="l">
              <a:lnSpc>
                <a:spcPct val="90000"/>
              </a:lnSpc>
              <a:defRPr sz="10000" b="1" i="0">
                <a:solidFill>
                  <a:schemeClr val="bg1"/>
                </a:solidFill>
                <a:latin typeface="Arial"/>
                <a:cs typeface="Arial"/>
              </a:defRPr>
            </a:lvl1pPr>
          </a:lstStyle>
          <a:p>
            <a:r>
              <a:rPr lang="en-US" dirty="0"/>
              <a:t>Welcome</a:t>
            </a:r>
          </a:p>
        </p:txBody>
      </p:sp>
      <p:pic>
        <p:nvPicPr>
          <p:cNvPr id="15" name="Picture 2" descr="C:\Users\mhilla\Desktop\08LIM5-logo-2col.jpg"/>
          <p:cNvPicPr>
            <a:picLocks noChangeAspect="1" noChangeArrowheads="1"/>
          </p:cNvPicPr>
          <p:nvPr/>
        </p:nvPicPr>
        <p:blipFill>
          <a:blip r:embed="rId2" cstate="print"/>
          <a:srcRect/>
          <a:stretch>
            <a:fillRect/>
          </a:stretch>
        </p:blipFill>
        <p:spPr bwMode="auto">
          <a:xfrm>
            <a:off x="10379977" y="6097133"/>
            <a:ext cx="1402080" cy="467360"/>
          </a:xfrm>
          <a:prstGeom prst="rect">
            <a:avLst/>
          </a:prstGeom>
          <a:noFill/>
        </p:spPr>
      </p:pic>
      <p:sp>
        <p:nvSpPr>
          <p:cNvPr id="5" name="Text Placeholder 4"/>
          <p:cNvSpPr>
            <a:spLocks noGrp="1"/>
          </p:cNvSpPr>
          <p:nvPr>
            <p:ph type="body" sz="quarter" idx="10" hasCustomPrompt="1"/>
          </p:nvPr>
        </p:nvSpPr>
        <p:spPr>
          <a:xfrm>
            <a:off x="1066800" y="4199467"/>
            <a:ext cx="3386667" cy="1898651"/>
          </a:xfrm>
        </p:spPr>
        <p:txBody>
          <a:bodyPr/>
          <a:lstStyle>
            <a:lvl1pPr marL="0" indent="0">
              <a:lnSpc>
                <a:spcPct val="100000"/>
              </a:lnSpc>
              <a:spcAft>
                <a:spcPts val="0"/>
              </a:spcAft>
              <a:buFont typeface="Arial"/>
              <a:buNone/>
              <a:defRPr b="1" baseline="0">
                <a:solidFill>
                  <a:srgbClr val="FFFFFF"/>
                </a:solidFill>
              </a:defRPr>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Presenters Name</a:t>
            </a:r>
          </a:p>
          <a:p>
            <a:pPr lvl="0"/>
            <a:r>
              <a:rPr lang="en-US" dirty="0"/>
              <a:t>Presenters Title</a:t>
            </a:r>
          </a:p>
          <a:p>
            <a:pPr lvl="0"/>
            <a:r>
              <a:rPr lang="en-US" dirty="0"/>
              <a:t>XXX-XXX-XXXX</a:t>
            </a:r>
          </a:p>
          <a:p>
            <a:pPr lvl="0"/>
            <a:r>
              <a:rPr lang="en-US" dirty="0"/>
              <a:t>John </a:t>
            </a:r>
            <a:r>
              <a:rPr lang="en-US" dirty="0" err="1"/>
              <a:t>Does@limra.com</a:t>
            </a:r>
            <a:endParaRPr lang="en-US" dirty="0"/>
          </a:p>
        </p:txBody>
      </p:sp>
      <p:sp>
        <p:nvSpPr>
          <p:cNvPr id="18" name="Text Placeholder 4"/>
          <p:cNvSpPr>
            <a:spLocks noGrp="1"/>
          </p:cNvSpPr>
          <p:nvPr>
            <p:ph type="body" sz="quarter" idx="11" hasCustomPrompt="1"/>
          </p:nvPr>
        </p:nvSpPr>
        <p:spPr>
          <a:xfrm>
            <a:off x="5198533" y="4199467"/>
            <a:ext cx="3386667" cy="1898651"/>
          </a:xfrm>
        </p:spPr>
        <p:txBody>
          <a:bodyPr/>
          <a:lstStyle>
            <a:lvl1pPr marL="0" indent="0">
              <a:lnSpc>
                <a:spcPct val="100000"/>
              </a:lnSpc>
              <a:spcAft>
                <a:spcPts val="0"/>
              </a:spcAft>
              <a:buFont typeface="Arial"/>
              <a:buNone/>
              <a:defRPr b="1" baseline="0">
                <a:solidFill>
                  <a:srgbClr val="FFFFFF"/>
                </a:solidFill>
              </a:defRPr>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Presenters Name</a:t>
            </a:r>
          </a:p>
          <a:p>
            <a:pPr lvl="0"/>
            <a:r>
              <a:rPr lang="en-US" dirty="0"/>
              <a:t>Presenters Title</a:t>
            </a:r>
          </a:p>
          <a:p>
            <a:pPr lvl="0"/>
            <a:r>
              <a:rPr lang="en-US" dirty="0"/>
              <a:t>XXX-XXX-XXXX</a:t>
            </a:r>
          </a:p>
          <a:p>
            <a:pPr lvl="0"/>
            <a:r>
              <a:rPr lang="en-US" dirty="0"/>
              <a:t>John </a:t>
            </a:r>
            <a:r>
              <a:rPr lang="en-US" dirty="0" err="1"/>
              <a:t>Does@limra.com</a:t>
            </a:r>
            <a:endParaRPr lang="en-US" dirty="0"/>
          </a:p>
        </p:txBody>
      </p:sp>
    </p:spTree>
    <p:extLst>
      <p:ext uri="{BB962C8B-B14F-4D97-AF65-F5344CB8AC3E}">
        <p14:creationId xmlns:p14="http://schemas.microsoft.com/office/powerpoint/2010/main" val="269682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3" name="Pentagon 12"/>
          <p:cNvSpPr/>
          <p:nvPr/>
        </p:nvSpPr>
        <p:spPr>
          <a:xfrm>
            <a:off x="1537394" y="0"/>
            <a:ext cx="10244665" cy="685800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entagon 1"/>
          <p:cNvSpPr/>
          <p:nvPr/>
        </p:nvSpPr>
        <p:spPr>
          <a:xfrm>
            <a:off x="1249528" y="0"/>
            <a:ext cx="10244665" cy="6858000"/>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2"/>
          <p:cNvSpPr>
            <a:spLocks noGrp="1" noChangeArrowheads="1"/>
          </p:cNvSpPr>
          <p:nvPr>
            <p:ph type="ctrTitle" hasCustomPrompt="1"/>
          </p:nvPr>
        </p:nvSpPr>
        <p:spPr>
          <a:xfrm>
            <a:off x="3945467" y="2861733"/>
            <a:ext cx="4639733" cy="1117600"/>
          </a:xfrm>
          <a:prstGeom prst="rect">
            <a:avLst/>
          </a:prstGeom>
          <a:effectLst/>
        </p:spPr>
        <p:txBody>
          <a:bodyPr wrap="square" lIns="0" rIns="0" bIns="0" anchor="ctr">
            <a:noAutofit/>
          </a:bodyPr>
          <a:lstStyle>
            <a:lvl1pPr algn="l">
              <a:lnSpc>
                <a:spcPct val="90000"/>
              </a:lnSpc>
              <a:defRPr sz="5333" b="1" i="0">
                <a:solidFill>
                  <a:schemeClr val="tx2"/>
                </a:solidFill>
                <a:latin typeface="Arial"/>
                <a:cs typeface="Arial"/>
              </a:defRPr>
            </a:lvl1pPr>
          </a:lstStyle>
          <a:p>
            <a:r>
              <a:rPr lang="en-US" dirty="0"/>
              <a:t>Thank You!</a:t>
            </a:r>
          </a:p>
        </p:txBody>
      </p:sp>
      <p:sp>
        <p:nvSpPr>
          <p:cNvPr id="11" name="Right Triangle 10"/>
          <p:cNvSpPr/>
          <p:nvPr/>
        </p:nvSpPr>
        <p:spPr>
          <a:xfrm rot="13500000">
            <a:off x="-2443942" y="994214"/>
            <a:ext cx="4887895" cy="4887895"/>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pic>
        <p:nvPicPr>
          <p:cNvPr id="15" name="Picture 2" descr="C:\Users\mhilla\Desktop\08LIM5-logo-2col.jpg"/>
          <p:cNvPicPr>
            <a:picLocks noChangeAspect="1" noChangeArrowheads="1"/>
          </p:cNvPicPr>
          <p:nvPr/>
        </p:nvPicPr>
        <p:blipFill>
          <a:blip r:embed="rId2" cstate="print"/>
          <a:srcRect/>
          <a:stretch>
            <a:fillRect/>
          </a:stretch>
        </p:blipFill>
        <p:spPr bwMode="auto">
          <a:xfrm>
            <a:off x="10379977" y="6097133"/>
            <a:ext cx="1402080" cy="467360"/>
          </a:xfrm>
          <a:prstGeom prst="rect">
            <a:avLst/>
          </a:prstGeom>
          <a:noFill/>
        </p:spPr>
      </p:pic>
      <p:sp>
        <p:nvSpPr>
          <p:cNvPr id="5" name="Text Placeholder 4"/>
          <p:cNvSpPr>
            <a:spLocks noGrp="1"/>
          </p:cNvSpPr>
          <p:nvPr>
            <p:ph type="body" sz="quarter" idx="10" hasCustomPrompt="1"/>
          </p:nvPr>
        </p:nvSpPr>
        <p:spPr>
          <a:xfrm>
            <a:off x="3945467" y="4199467"/>
            <a:ext cx="4097867" cy="1898651"/>
          </a:xfrm>
        </p:spPr>
        <p:txBody>
          <a:bodyPr/>
          <a:lstStyle>
            <a:lvl1pPr marL="0" indent="0">
              <a:buFont typeface="Arial"/>
              <a:buNone/>
              <a:defRPr baseline="0"/>
            </a:lvl1pPr>
            <a:lvl2pPr marL="300552" indent="0">
              <a:buFont typeface="Arial"/>
              <a:buNone/>
              <a:defRPr/>
            </a:lvl2pPr>
            <a:lvl3pPr marL="611685" indent="0">
              <a:buFont typeface="Arial"/>
              <a:buNone/>
              <a:defRPr/>
            </a:lvl3pPr>
            <a:lvl4pPr marL="914354" indent="0">
              <a:buFont typeface="Arial"/>
              <a:buNone/>
              <a:defRPr/>
            </a:lvl4pPr>
            <a:lvl5pPr marL="1214907" indent="0">
              <a:buFont typeface="Arial"/>
              <a:buNone/>
              <a:defRPr/>
            </a:lvl5pPr>
          </a:lstStyle>
          <a:p>
            <a:pPr lvl="0"/>
            <a:r>
              <a:rPr lang="en-US" dirty="0"/>
              <a:t>This if for additional information about where to find details on </a:t>
            </a:r>
            <a:r>
              <a:rPr lang="en-US" dirty="0" err="1"/>
              <a:t>LIMRA.org</a:t>
            </a:r>
            <a:endParaRPr lang="en-US" dirty="0"/>
          </a:p>
          <a:p>
            <a:pPr lvl="0"/>
            <a:r>
              <a:rPr lang="en-US" dirty="0"/>
              <a:t>Or Name and Contact information for the </a:t>
            </a:r>
            <a:r>
              <a:rPr lang="en-US" dirty="0" err="1"/>
              <a:t>presentor</a:t>
            </a:r>
            <a:endParaRPr lang="en-US" dirty="0"/>
          </a:p>
          <a:p>
            <a:pPr lvl="0"/>
            <a:endParaRPr lang="en-US" dirty="0"/>
          </a:p>
        </p:txBody>
      </p:sp>
    </p:spTree>
    <p:extLst>
      <p:ext uri="{BB962C8B-B14F-4D97-AF65-F5344CB8AC3E}">
        <p14:creationId xmlns:p14="http://schemas.microsoft.com/office/powerpoint/2010/main" val="1317537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ack Page">
    <p:bg>
      <p:bgPr>
        <a:solidFill>
          <a:schemeClr val="bg1"/>
        </a:solidFill>
        <a:effectLst/>
      </p:bgPr>
    </p:bg>
    <p:spTree>
      <p:nvGrpSpPr>
        <p:cNvPr id="1" name=""/>
        <p:cNvGrpSpPr/>
        <p:nvPr/>
      </p:nvGrpSpPr>
      <p:grpSpPr>
        <a:xfrm>
          <a:off x="0" y="0"/>
          <a:ext cx="0" cy="0"/>
          <a:chOff x="0" y="0"/>
          <a:chExt cx="0" cy="0"/>
        </a:xfrm>
      </p:grpSpPr>
      <p:pic>
        <p:nvPicPr>
          <p:cNvPr id="7" name="Picture 6" descr="Back-Pg_LL-Global-Logo_3Col_0115-ResearchSpecificTHIS-PUB.png"/>
          <p:cNvPicPr>
            <a:picLocks noChangeAspect="1"/>
          </p:cNvPicPr>
          <p:nvPr/>
        </p:nvPicPr>
        <p:blipFill rotWithShape="1">
          <a:blip r:embed="rId2" cstate="print"/>
          <a:srcRect b="44269"/>
          <a:stretch/>
        </p:blipFill>
        <p:spPr>
          <a:xfrm>
            <a:off x="2434167" y="3684604"/>
            <a:ext cx="7278624" cy="1107545"/>
          </a:xfrm>
          <a:prstGeom prst="rect">
            <a:avLst/>
          </a:prstGeom>
        </p:spPr>
      </p:pic>
      <p:pic>
        <p:nvPicPr>
          <p:cNvPr id="8" name="Picture 7" descr="Call-LIMRAFirst-2014.png"/>
          <p:cNvPicPr>
            <a:picLocks noChangeAspect="1"/>
          </p:cNvPicPr>
          <p:nvPr/>
        </p:nvPicPr>
        <p:blipFill>
          <a:blip r:embed="rId3" cstate="print"/>
          <a:stretch>
            <a:fillRect/>
          </a:stretch>
        </p:blipFill>
        <p:spPr>
          <a:xfrm>
            <a:off x="4977553" y="1372129"/>
            <a:ext cx="2194560" cy="899499"/>
          </a:xfrm>
          <a:prstGeom prst="rect">
            <a:avLst/>
          </a:prstGeom>
        </p:spPr>
      </p:pic>
      <p:sp>
        <p:nvSpPr>
          <p:cNvPr id="9" name="TextBox 8"/>
          <p:cNvSpPr txBox="1"/>
          <p:nvPr/>
        </p:nvSpPr>
        <p:spPr>
          <a:xfrm>
            <a:off x="1913471" y="4961490"/>
            <a:ext cx="8348133" cy="615361"/>
          </a:xfrm>
          <a:prstGeom prst="rect">
            <a:avLst/>
          </a:prstGeom>
          <a:noFill/>
        </p:spPr>
        <p:txBody>
          <a:bodyPr wrap="square" lIns="0" tIns="0" rIns="0" bIns="0" rtlCol="0">
            <a:spAutoFit/>
          </a:bodyPr>
          <a:lstStyle/>
          <a:p>
            <a:pPr algn="ctr"/>
            <a:r>
              <a:rPr lang="en-US" sz="1333" dirty="0">
                <a:solidFill>
                  <a:schemeClr val="tx2"/>
                </a:solidFill>
              </a:rPr>
              <a:t>©2016, LL Global,</a:t>
            </a:r>
            <a:r>
              <a:rPr lang="en-US" sz="1333" baseline="0" dirty="0">
                <a:solidFill>
                  <a:schemeClr val="tx2"/>
                </a:solidFill>
              </a:rPr>
              <a:t> Inc.</a:t>
            </a:r>
            <a:r>
              <a:rPr lang="en-US" sz="1333" baseline="30000" dirty="0">
                <a:solidFill>
                  <a:schemeClr val="tx2"/>
                </a:solidFill>
              </a:rPr>
              <a:t>®</a:t>
            </a:r>
          </a:p>
          <a:p>
            <a:pPr algn="ctr"/>
            <a:r>
              <a:rPr lang="en-US" sz="1333" baseline="0" dirty="0">
                <a:solidFill>
                  <a:schemeClr val="tx2"/>
                </a:solidFill>
              </a:rPr>
              <a:t>This publication is a benefit of the LIMRA membership. No part may be shared with other organizations or reproduced in any form without LL </a:t>
            </a:r>
            <a:r>
              <a:rPr lang="en-US" sz="1333" baseline="0" dirty="0" err="1">
                <a:solidFill>
                  <a:schemeClr val="tx2"/>
                </a:solidFill>
              </a:rPr>
              <a:t>Global’s</a:t>
            </a:r>
            <a:r>
              <a:rPr lang="en-US" sz="1333" baseline="0" dirty="0">
                <a:solidFill>
                  <a:schemeClr val="tx2"/>
                </a:solidFill>
              </a:rPr>
              <a:t> written permission.</a:t>
            </a:r>
            <a:endParaRPr lang="en-US" sz="1333" dirty="0">
              <a:solidFill>
                <a:schemeClr val="tx2"/>
              </a:solidFill>
            </a:endParaRPr>
          </a:p>
        </p:txBody>
      </p:sp>
      <p:sp>
        <p:nvSpPr>
          <p:cNvPr id="12" name="Text Placeholder 11"/>
          <p:cNvSpPr>
            <a:spLocks noGrp="1"/>
          </p:cNvSpPr>
          <p:nvPr>
            <p:ph type="body" sz="quarter" idx="10"/>
          </p:nvPr>
        </p:nvSpPr>
        <p:spPr>
          <a:xfrm>
            <a:off x="4334937" y="5977468"/>
            <a:ext cx="3539067" cy="575733"/>
          </a:xfrm>
        </p:spPr>
        <p:txBody>
          <a:bodyPr numCol="1"/>
          <a:lstStyle>
            <a:lvl1pPr marL="0" indent="0" algn="ctr">
              <a:lnSpc>
                <a:spcPct val="100000"/>
              </a:lnSpc>
              <a:spcAft>
                <a:spcPts val="0"/>
              </a:spcAft>
              <a:buFontTx/>
              <a:buNone/>
              <a:defRPr sz="1067"/>
            </a:lvl1pPr>
            <a:lvl2pPr marL="0" indent="0" algn="ctr">
              <a:lnSpc>
                <a:spcPct val="100000"/>
              </a:lnSpc>
              <a:spcAft>
                <a:spcPts val="0"/>
              </a:spcAft>
              <a:buFontTx/>
              <a:buNone/>
              <a:defRPr sz="1067"/>
            </a:lvl2pPr>
            <a:lvl3pPr marL="0" indent="0" algn="ctr">
              <a:lnSpc>
                <a:spcPct val="100000"/>
              </a:lnSpc>
              <a:spcAft>
                <a:spcPts val="0"/>
              </a:spcAft>
              <a:buFontTx/>
              <a:buNone/>
              <a:defRPr sz="1067"/>
            </a:lvl3pPr>
            <a:lvl4pPr marL="0" indent="0" algn="ctr">
              <a:lnSpc>
                <a:spcPct val="100000"/>
              </a:lnSpc>
              <a:spcAft>
                <a:spcPts val="0"/>
              </a:spcAft>
              <a:buFontTx/>
              <a:buNone/>
              <a:defRPr sz="1067"/>
            </a:lvl4pPr>
            <a:lvl5pPr marL="0" indent="0" algn="ctr">
              <a:lnSpc>
                <a:spcPct val="100000"/>
              </a:lnSpc>
              <a:spcAft>
                <a:spcPts val="0"/>
              </a:spcAft>
              <a:buFontTx/>
              <a:buNone/>
              <a:defRPr sz="1067"/>
            </a:lvl5pPr>
          </a:lstStyle>
          <a:p>
            <a:pPr lvl="0"/>
            <a:r>
              <a:rPr lang="en-US"/>
              <a:t>Edit Master text styles</a:t>
            </a:r>
          </a:p>
        </p:txBody>
      </p:sp>
    </p:spTree>
    <p:extLst>
      <p:ext uri="{BB962C8B-B14F-4D97-AF65-F5344CB8AC3E}">
        <p14:creationId xmlns:p14="http://schemas.microsoft.com/office/powerpoint/2010/main" val="559234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8" name="Slide Number Placeholder 3"/>
          <p:cNvSpPr>
            <a:spLocks noGrp="1"/>
          </p:cNvSpPr>
          <p:nvPr>
            <p:ph type="sldNum" sz="quarter" idx="4"/>
          </p:nvPr>
        </p:nvSpPr>
        <p:spPr>
          <a:xfrm>
            <a:off x="9934226" y="6415620"/>
            <a:ext cx="223237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Tree>
    <p:extLst>
      <p:ext uri="{BB962C8B-B14F-4D97-AF65-F5344CB8AC3E}">
        <p14:creationId xmlns:p14="http://schemas.microsoft.com/office/powerpoint/2010/main" val="1308317345"/>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orient="horz" pos="1152">
          <p15:clr>
            <a:srgbClr val="FBAE40"/>
          </p15:clr>
        </p15:guide>
        <p15:guide id="4" pos="1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1100" y="365131"/>
            <a:ext cx="10174288" cy="71860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6628" y="1681163"/>
            <a:ext cx="4882896"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Edit Master text styles</a:t>
            </a:r>
          </a:p>
        </p:txBody>
      </p:sp>
      <p:sp>
        <p:nvSpPr>
          <p:cNvPr id="4" name="Content Placeholder 3"/>
          <p:cNvSpPr>
            <a:spLocks noGrp="1"/>
          </p:cNvSpPr>
          <p:nvPr>
            <p:ph sz="half" idx="2"/>
          </p:nvPr>
        </p:nvSpPr>
        <p:spPr>
          <a:xfrm>
            <a:off x="1196628" y="2505075"/>
            <a:ext cx="48828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84075" y="1681163"/>
            <a:ext cx="4882896"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Edit Master text styles</a:t>
            </a:r>
          </a:p>
        </p:txBody>
      </p:sp>
      <p:sp>
        <p:nvSpPr>
          <p:cNvPr id="6" name="Content Placeholder 5"/>
          <p:cNvSpPr>
            <a:spLocks noGrp="1"/>
          </p:cNvSpPr>
          <p:nvPr>
            <p:ph sz="quarter" idx="4"/>
          </p:nvPr>
        </p:nvSpPr>
        <p:spPr>
          <a:xfrm>
            <a:off x="6384075" y="2505075"/>
            <a:ext cx="48828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3"/>
          <p:cNvSpPr>
            <a:spLocks noGrp="1"/>
          </p:cNvSpPr>
          <p:nvPr>
            <p:ph type="sldNum" sz="quarter" idx="12"/>
          </p:nvPr>
        </p:nvSpPr>
        <p:spPr>
          <a:xfrm>
            <a:off x="9434696" y="6424091"/>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
        <p:nvSpPr>
          <p:cNvPr id="10" name="Text Placeholder 6"/>
          <p:cNvSpPr>
            <a:spLocks noGrp="1"/>
          </p:cNvSpPr>
          <p:nvPr>
            <p:ph type="body" sz="quarter" idx="13"/>
          </p:nvPr>
        </p:nvSpPr>
        <p:spPr>
          <a:xfrm>
            <a:off x="1181100" y="6337724"/>
            <a:ext cx="8253413" cy="388939"/>
          </a:xfrm>
        </p:spPr>
        <p:txBody>
          <a:bodyPr lIns="0" tIns="0" rIns="0" bIns="0" anchor="b" anchorCtr="0">
            <a:normAutofit/>
          </a:bodyPr>
          <a:lstStyle>
            <a:lvl1pPr marL="111120" indent="-111120">
              <a:lnSpc>
                <a:spcPts val="1100"/>
              </a:lnSpc>
              <a:spcBef>
                <a:spcPts val="0"/>
              </a:spcBef>
              <a:spcAft>
                <a:spcPts val="200"/>
              </a:spcAft>
              <a:buNone/>
              <a:tabLst/>
              <a:defRPr sz="1000"/>
            </a:lvl1pPr>
            <a:lvl2pPr marL="342882" indent="0">
              <a:buNone/>
              <a:defRPr/>
            </a:lvl2pPr>
            <a:lvl3pPr marL="685766" indent="0">
              <a:buNone/>
              <a:defRPr/>
            </a:lvl3pPr>
            <a:lvl4pPr marL="1028649" indent="0">
              <a:buNone/>
              <a:defRPr/>
            </a:lvl4pPr>
            <a:lvl5pPr marL="1371532" indent="0">
              <a:buNone/>
              <a:defRPr/>
            </a:lvl5pPr>
          </a:lstStyle>
          <a:p>
            <a:pPr lvl="0"/>
            <a:r>
              <a:rPr lang="en-US"/>
              <a:t>Edit Master text styles</a:t>
            </a:r>
          </a:p>
        </p:txBody>
      </p:sp>
    </p:spTree>
    <p:extLst>
      <p:ext uri="{BB962C8B-B14F-4D97-AF65-F5344CB8AC3E}">
        <p14:creationId xmlns:p14="http://schemas.microsoft.com/office/powerpoint/2010/main" val="1352606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1100" y="365131"/>
            <a:ext cx="10174288" cy="71860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6628" y="1681163"/>
            <a:ext cx="4882896"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Edit Master text styles</a:t>
            </a:r>
          </a:p>
        </p:txBody>
      </p:sp>
      <p:sp>
        <p:nvSpPr>
          <p:cNvPr id="4" name="Content Placeholder 3"/>
          <p:cNvSpPr>
            <a:spLocks noGrp="1"/>
          </p:cNvSpPr>
          <p:nvPr>
            <p:ph sz="half" idx="2"/>
          </p:nvPr>
        </p:nvSpPr>
        <p:spPr>
          <a:xfrm>
            <a:off x="1196628" y="2505075"/>
            <a:ext cx="48828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84075" y="1681163"/>
            <a:ext cx="4882896"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n-US"/>
              <a:t>Edit Master text styles</a:t>
            </a:r>
          </a:p>
        </p:txBody>
      </p:sp>
      <p:sp>
        <p:nvSpPr>
          <p:cNvPr id="6" name="Content Placeholder 5"/>
          <p:cNvSpPr>
            <a:spLocks noGrp="1"/>
          </p:cNvSpPr>
          <p:nvPr>
            <p:ph sz="quarter" idx="4"/>
          </p:nvPr>
        </p:nvSpPr>
        <p:spPr>
          <a:xfrm>
            <a:off x="6384075" y="2505075"/>
            <a:ext cx="488289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3"/>
          <p:cNvSpPr>
            <a:spLocks noGrp="1"/>
          </p:cNvSpPr>
          <p:nvPr>
            <p:ph type="sldNum" sz="quarter" idx="12"/>
          </p:nvPr>
        </p:nvSpPr>
        <p:spPr>
          <a:xfrm>
            <a:off x="9434696" y="6424091"/>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
        <p:nvSpPr>
          <p:cNvPr id="10" name="Text Placeholder 6"/>
          <p:cNvSpPr>
            <a:spLocks noGrp="1"/>
          </p:cNvSpPr>
          <p:nvPr>
            <p:ph type="body" sz="quarter" idx="13"/>
          </p:nvPr>
        </p:nvSpPr>
        <p:spPr>
          <a:xfrm>
            <a:off x="1181100" y="6337724"/>
            <a:ext cx="8253413" cy="388939"/>
          </a:xfrm>
        </p:spPr>
        <p:txBody>
          <a:bodyPr lIns="0" tIns="0" rIns="0" bIns="0" anchor="b" anchorCtr="0">
            <a:normAutofit/>
          </a:bodyPr>
          <a:lstStyle>
            <a:lvl1pPr marL="111120" indent="-111120">
              <a:lnSpc>
                <a:spcPts val="1100"/>
              </a:lnSpc>
              <a:spcBef>
                <a:spcPts val="0"/>
              </a:spcBef>
              <a:spcAft>
                <a:spcPts val="200"/>
              </a:spcAft>
              <a:buNone/>
              <a:tabLst/>
              <a:defRPr sz="1000"/>
            </a:lvl1pPr>
            <a:lvl2pPr marL="342882" indent="0">
              <a:buNone/>
              <a:defRPr/>
            </a:lvl2pPr>
            <a:lvl3pPr marL="685766" indent="0">
              <a:buNone/>
              <a:defRPr/>
            </a:lvl3pPr>
            <a:lvl4pPr marL="1028649" indent="0">
              <a:buNone/>
              <a:defRPr/>
            </a:lvl4pPr>
            <a:lvl5pPr marL="1371532" indent="0">
              <a:buNone/>
              <a:defRPr/>
            </a:lvl5pPr>
          </a:lstStyle>
          <a:p>
            <a:pPr lvl="0"/>
            <a:r>
              <a:rPr lang="en-US"/>
              <a:t>Edit Master text styles</a:t>
            </a:r>
          </a:p>
        </p:txBody>
      </p:sp>
    </p:spTree>
    <p:extLst>
      <p:ext uri="{BB962C8B-B14F-4D97-AF65-F5344CB8AC3E}">
        <p14:creationId xmlns:p14="http://schemas.microsoft.com/office/powerpoint/2010/main" val="314863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_w/Top_Picture">
    <p:spTree>
      <p:nvGrpSpPr>
        <p:cNvPr id="1" name=""/>
        <p:cNvGrpSpPr/>
        <p:nvPr/>
      </p:nvGrpSpPr>
      <p:grpSpPr>
        <a:xfrm>
          <a:off x="0" y="0"/>
          <a:ext cx="0" cy="0"/>
          <a:chOff x="0" y="0"/>
          <a:chExt cx="0" cy="0"/>
        </a:xfrm>
      </p:grpSpPr>
      <p:sp>
        <p:nvSpPr>
          <p:cNvPr id="14" name="Rectangle 13"/>
          <p:cNvSpPr/>
          <p:nvPr/>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5" name="Right Triangle 14"/>
          <p:cNvSpPr/>
          <p:nvPr/>
        </p:nvSpPr>
        <p:spPr>
          <a:xfrm rot="13500000">
            <a:off x="-589365" y="4228322"/>
            <a:ext cx="1178740" cy="1178740"/>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2" name="Rectangle 2"/>
          <p:cNvSpPr>
            <a:spLocks noGrp="1" noChangeArrowheads="1"/>
          </p:cNvSpPr>
          <p:nvPr>
            <p:ph type="ctrTitle"/>
          </p:nvPr>
        </p:nvSpPr>
        <p:spPr>
          <a:xfrm>
            <a:off x="1105634" y="3984197"/>
            <a:ext cx="10676436" cy="1666991"/>
          </a:xfrm>
          <a:prstGeom prst="rect">
            <a:avLst/>
          </a:prstGeom>
          <a:effectLst/>
        </p:spPr>
        <p:txBody>
          <a:bodyPr lIns="0" rIns="0" bIns="0" anchor="ctr"/>
          <a:lstStyle>
            <a:lvl1pPr algn="r">
              <a:lnSpc>
                <a:spcPct val="90000"/>
              </a:lnSpc>
              <a:defRPr sz="4267" b="1">
                <a:solidFill>
                  <a:srgbClr val="FFFFFF"/>
                </a:solidFill>
                <a:latin typeface="Arial"/>
                <a:cs typeface="Aria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0" y="8"/>
            <a:ext cx="12192000" cy="3983567"/>
          </a:xfrm>
          <a:solidFill>
            <a:schemeClr val="bg1">
              <a:lumMod val="85000"/>
              <a:alpha val="80000"/>
            </a:schemeClr>
          </a:solidFill>
        </p:spPr>
        <p:txBody>
          <a:bodyPr/>
          <a:lstStyle/>
          <a:p>
            <a:r>
              <a:rPr lang="en-US"/>
              <a:t>Click icon to add picture</a:t>
            </a:r>
          </a:p>
        </p:txBody>
      </p:sp>
      <p:sp>
        <p:nvSpPr>
          <p:cNvPr id="19"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54" y="6231490"/>
            <a:ext cx="1551418" cy="457200"/>
          </a:xfrm>
          <a:prstGeom prst="rect">
            <a:avLst/>
          </a:prstGeom>
        </p:spPr>
      </p:pic>
    </p:spTree>
    <p:extLst>
      <p:ext uri="{BB962C8B-B14F-4D97-AF65-F5344CB8AC3E}">
        <p14:creationId xmlns:p14="http://schemas.microsoft.com/office/powerpoint/2010/main" val="421461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3" y="382061"/>
            <a:ext cx="10172700" cy="701675"/>
          </a:xfrm>
        </p:spPr>
        <p:txBody>
          <a:bodyPr anchor="b" anchorCtr="0"/>
          <a:lstStyle/>
          <a:p>
            <a:r>
              <a:rPr lang="en-US"/>
              <a:t>Click to edit Master title style</a:t>
            </a:r>
            <a:endParaRPr lang="en-US" dirty="0"/>
          </a:p>
        </p:txBody>
      </p:sp>
      <p:sp>
        <p:nvSpPr>
          <p:cNvPr id="3" name="Content Placeholder 2"/>
          <p:cNvSpPr>
            <a:spLocks noGrp="1"/>
          </p:cNvSpPr>
          <p:nvPr>
            <p:ph idx="1"/>
          </p:nvPr>
        </p:nvSpPr>
        <p:spPr>
          <a:xfrm>
            <a:off x="1181103" y="1825625"/>
            <a:ext cx="101727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3"/>
          <p:cNvSpPr>
            <a:spLocks noGrp="1"/>
          </p:cNvSpPr>
          <p:nvPr>
            <p:ph type="sldNum" sz="quarter" idx="4"/>
          </p:nvPr>
        </p:nvSpPr>
        <p:spPr>
          <a:xfrm>
            <a:off x="9434696" y="6424091"/>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
        <p:nvSpPr>
          <p:cNvPr id="7" name="Text Placeholder 6"/>
          <p:cNvSpPr>
            <a:spLocks noGrp="1"/>
          </p:cNvSpPr>
          <p:nvPr>
            <p:ph type="body" sz="quarter" idx="12"/>
          </p:nvPr>
        </p:nvSpPr>
        <p:spPr>
          <a:xfrm>
            <a:off x="1181100" y="6337724"/>
            <a:ext cx="8253413" cy="388939"/>
          </a:xfrm>
        </p:spPr>
        <p:txBody>
          <a:bodyPr lIns="0" tIns="0" rIns="0" bIns="0" anchor="b" anchorCtr="0">
            <a:normAutofit/>
          </a:bodyPr>
          <a:lstStyle>
            <a:lvl1pPr marL="111120" indent="-111120">
              <a:lnSpc>
                <a:spcPts val="1100"/>
              </a:lnSpc>
              <a:spcBef>
                <a:spcPts val="0"/>
              </a:spcBef>
              <a:spcAft>
                <a:spcPts val="200"/>
              </a:spcAft>
              <a:buNone/>
              <a:tabLst/>
              <a:defRPr sz="1000"/>
            </a:lvl1pPr>
            <a:lvl2pPr marL="342882" indent="0">
              <a:buNone/>
              <a:defRPr/>
            </a:lvl2pPr>
            <a:lvl3pPr marL="685766" indent="0">
              <a:buNone/>
              <a:defRPr/>
            </a:lvl3pPr>
            <a:lvl4pPr marL="1028649" indent="0">
              <a:buNone/>
              <a:defRPr/>
            </a:lvl4pPr>
            <a:lvl5pPr marL="1371532" indent="0">
              <a:buNone/>
              <a:defRPr/>
            </a:lvl5pPr>
          </a:lstStyle>
          <a:p>
            <a:pPr lvl="0"/>
            <a:r>
              <a:rPr lang="en-US"/>
              <a:t>Edit Master text styles</a:t>
            </a:r>
          </a:p>
        </p:txBody>
      </p:sp>
    </p:spTree>
    <p:extLst>
      <p:ext uri="{BB962C8B-B14F-4D97-AF65-F5344CB8AC3E}">
        <p14:creationId xmlns:p14="http://schemas.microsoft.com/office/powerpoint/2010/main" val="361863857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orient="horz" pos="1152">
          <p15:clr>
            <a:srgbClr val="FBAE40"/>
          </p15:clr>
        </p15:guide>
        <p15:guide id="4" pos="10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3" y="382061"/>
            <a:ext cx="10172700" cy="701675"/>
          </a:xfrm>
        </p:spPr>
        <p:txBody>
          <a:bodyPr anchor="b" anchorCtr="0"/>
          <a:lstStyle/>
          <a:p>
            <a:r>
              <a:rPr lang="en-US"/>
              <a:t>Click to edit Master title style</a:t>
            </a:r>
            <a:endParaRPr lang="en-US" dirty="0"/>
          </a:p>
        </p:txBody>
      </p:sp>
      <p:sp>
        <p:nvSpPr>
          <p:cNvPr id="3" name="Content Placeholder 2"/>
          <p:cNvSpPr>
            <a:spLocks noGrp="1"/>
          </p:cNvSpPr>
          <p:nvPr>
            <p:ph idx="1"/>
          </p:nvPr>
        </p:nvSpPr>
        <p:spPr>
          <a:xfrm>
            <a:off x="1181103" y="1825625"/>
            <a:ext cx="101727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3"/>
          <p:cNvSpPr>
            <a:spLocks noGrp="1"/>
          </p:cNvSpPr>
          <p:nvPr>
            <p:ph type="sldNum" sz="quarter" idx="4"/>
          </p:nvPr>
        </p:nvSpPr>
        <p:spPr>
          <a:xfrm>
            <a:off x="9434696" y="6424091"/>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1A07E01-C852-4AB4-97EE-CACC2EE93F0E}" type="slidenum">
              <a:rPr lang="en-US" smtClean="0"/>
              <a:t>‹#›</a:t>
            </a:fld>
            <a:endParaRPr lang="en-US"/>
          </a:p>
        </p:txBody>
      </p:sp>
      <p:sp>
        <p:nvSpPr>
          <p:cNvPr id="7" name="Text Placeholder 6"/>
          <p:cNvSpPr>
            <a:spLocks noGrp="1"/>
          </p:cNvSpPr>
          <p:nvPr>
            <p:ph type="body" sz="quarter" idx="12"/>
          </p:nvPr>
        </p:nvSpPr>
        <p:spPr>
          <a:xfrm>
            <a:off x="1181100" y="6337724"/>
            <a:ext cx="8253413" cy="388939"/>
          </a:xfrm>
        </p:spPr>
        <p:txBody>
          <a:bodyPr lIns="0" tIns="0" rIns="0" bIns="0" anchor="b" anchorCtr="0">
            <a:normAutofit/>
          </a:bodyPr>
          <a:lstStyle>
            <a:lvl1pPr marL="111120" indent="-111120">
              <a:lnSpc>
                <a:spcPts val="1100"/>
              </a:lnSpc>
              <a:spcBef>
                <a:spcPts val="0"/>
              </a:spcBef>
              <a:spcAft>
                <a:spcPts val="200"/>
              </a:spcAft>
              <a:buNone/>
              <a:tabLst/>
              <a:defRPr sz="1000"/>
            </a:lvl1pPr>
            <a:lvl2pPr marL="342882" indent="0">
              <a:buNone/>
              <a:defRPr/>
            </a:lvl2pPr>
            <a:lvl3pPr marL="685766" indent="0">
              <a:buNone/>
              <a:defRPr/>
            </a:lvl3pPr>
            <a:lvl4pPr marL="1028649" indent="0">
              <a:buNone/>
              <a:defRPr/>
            </a:lvl4pPr>
            <a:lvl5pPr marL="1371532" indent="0">
              <a:buNone/>
              <a:defRPr/>
            </a:lvl5pPr>
          </a:lstStyle>
          <a:p>
            <a:pPr lvl="0"/>
            <a:r>
              <a:rPr lang="en-US"/>
              <a:t>Edit Master text styles</a:t>
            </a:r>
          </a:p>
        </p:txBody>
      </p:sp>
    </p:spTree>
    <p:extLst>
      <p:ext uri="{BB962C8B-B14F-4D97-AF65-F5344CB8AC3E}">
        <p14:creationId xmlns:p14="http://schemas.microsoft.com/office/powerpoint/2010/main" val="196818515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orient="horz" pos="1152">
          <p15:clr>
            <a:srgbClr val="FBAE40"/>
          </p15:clr>
        </p15:guide>
        <p15:guide id="4" pos="10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025E52-9718-4934-BCC8-58669CC2FCC0}"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A07E01-C852-4AB4-97EE-CACC2EE93F0E}" type="slidenum">
              <a:rPr lang="en-US" smtClean="0"/>
              <a:t>‹#›</a:t>
            </a:fld>
            <a:endParaRPr lang="en-US"/>
          </a:p>
        </p:txBody>
      </p:sp>
    </p:spTree>
    <p:extLst>
      <p:ext uri="{BB962C8B-B14F-4D97-AF65-F5344CB8AC3E}">
        <p14:creationId xmlns:p14="http://schemas.microsoft.com/office/powerpoint/2010/main" val="2964390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keyword top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46980"/>
            <a:ext cx="10972800" cy="1525588"/>
          </a:xfrm>
        </p:spPr>
        <p:txBody>
          <a:bodyPr>
            <a:noAutofit/>
          </a:bodyPr>
          <a:lstStyle>
            <a:lvl1pPr algn="l">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092982" y="2516861"/>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09601" y="2516862"/>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31341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02463"/>
            <a:ext cx="10972800" cy="4581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79571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9" name="Picture 8" descr="kk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600" y="6306284"/>
            <a:ext cx="1241135" cy="365760"/>
          </a:xfrm>
          <a:prstGeom prst="rect">
            <a:avLst/>
          </a:prstGeom>
        </p:spPr>
      </p:pic>
    </p:spTree>
    <p:extLst>
      <p:ext uri="{BB962C8B-B14F-4D97-AF65-F5344CB8AC3E}">
        <p14:creationId xmlns:p14="http://schemas.microsoft.com/office/powerpoint/2010/main" val="1309868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S logo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71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S bottom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99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090199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02463"/>
            <a:ext cx="10972800" cy="4581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7927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ubhead_w/BottomPicture">
    <p:spTree>
      <p:nvGrpSpPr>
        <p:cNvPr id="1" name=""/>
        <p:cNvGrpSpPr/>
        <p:nvPr/>
      </p:nvGrpSpPr>
      <p:grpSpPr>
        <a:xfrm>
          <a:off x="0" y="0"/>
          <a:ext cx="0" cy="0"/>
          <a:chOff x="0" y="0"/>
          <a:chExt cx="0" cy="0"/>
        </a:xfrm>
      </p:grpSpPr>
      <p:sp>
        <p:nvSpPr>
          <p:cNvPr id="14" name="Rectangle 13"/>
          <p:cNvSpPr/>
          <p:nvPr/>
        </p:nvSpPr>
        <p:spPr>
          <a:xfrm>
            <a:off x="1" y="1"/>
            <a:ext cx="12204636"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l"/>
            <a:endParaRPr lang="en-US" sz="2400" dirty="0"/>
          </a:p>
        </p:txBody>
      </p:sp>
      <p:sp>
        <p:nvSpPr>
          <p:cNvPr id="12" name="Rectangle 2"/>
          <p:cNvSpPr>
            <a:spLocks noGrp="1" noChangeArrowheads="1"/>
          </p:cNvSpPr>
          <p:nvPr>
            <p:ph type="ctrTitle"/>
          </p:nvPr>
        </p:nvSpPr>
        <p:spPr>
          <a:xfrm>
            <a:off x="1049879" y="270933"/>
            <a:ext cx="10732191" cy="1396059"/>
          </a:xfrm>
          <a:prstGeom prst="rect">
            <a:avLst/>
          </a:prstGeom>
          <a:effectLst/>
        </p:spPr>
        <p:txBody>
          <a:bodyPr lIns="0" rIns="0" bIns="0" anchor="ctr"/>
          <a:lstStyle>
            <a:lvl1pPr algn="r">
              <a:lnSpc>
                <a:spcPct val="90000"/>
              </a:lnSpc>
              <a:defRPr sz="4267" b="1" i="0">
                <a:solidFill>
                  <a:srgbClr val="FFFFFF"/>
                </a:solidFill>
                <a:latin typeface="Arial"/>
                <a:cs typeface="Aria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0" y="1666998"/>
            <a:ext cx="12192000" cy="3983567"/>
          </a:xfrm>
          <a:solidFill>
            <a:schemeClr val="bg1">
              <a:lumMod val="85000"/>
              <a:alpha val="80000"/>
            </a:schemeClr>
          </a:solidFill>
        </p:spPr>
        <p:txBody>
          <a:bodyPr/>
          <a:lstStyle/>
          <a:p>
            <a:r>
              <a:rPr lang="en-US"/>
              <a:t>Click icon to add picture</a:t>
            </a:r>
          </a:p>
        </p:txBody>
      </p:sp>
      <p:sp>
        <p:nvSpPr>
          <p:cNvPr id="10"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19" name="Right Triangle 18"/>
          <p:cNvSpPr/>
          <p:nvPr/>
        </p:nvSpPr>
        <p:spPr>
          <a:xfrm rot="13500000">
            <a:off x="-589365" y="244143"/>
            <a:ext cx="1178740" cy="1178740"/>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54" y="6231490"/>
            <a:ext cx="1551418" cy="457200"/>
          </a:xfrm>
          <a:prstGeom prst="rect">
            <a:avLst/>
          </a:prstGeom>
        </p:spPr>
      </p:pic>
    </p:spTree>
    <p:extLst>
      <p:ext uri="{BB962C8B-B14F-4D97-AF65-F5344CB8AC3E}">
        <p14:creationId xmlns:p14="http://schemas.microsoft.com/office/powerpoint/2010/main" val="3914707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563762" y="1590867"/>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
        <p:nvSpPr>
          <p:cNvPr id="7" name="Content Placeholder 3"/>
          <p:cNvSpPr>
            <a:spLocks noGrp="1"/>
          </p:cNvSpPr>
          <p:nvPr>
            <p:ph sz="quarter" idx="11"/>
          </p:nvPr>
        </p:nvSpPr>
        <p:spPr>
          <a:xfrm>
            <a:off x="609600" y="1590867"/>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356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563762" y="1602463"/>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609601" y="1601788"/>
            <a:ext cx="5039762" cy="4572000"/>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131059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11516"/>
            <a:ext cx="50186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6542638" y="1611516"/>
            <a:ext cx="5039762" cy="4572000"/>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07289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520982" y="1602463"/>
            <a:ext cx="9162107" cy="36666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1524000" y="5305425"/>
            <a:ext cx="9144000" cy="506413"/>
          </a:xfrm>
        </p:spPr>
        <p:txBody>
          <a:bodyPr anchor="ctr">
            <a:normAutofit/>
          </a:bodyPr>
          <a:lstStyle>
            <a:lvl1pPr marL="0" indent="0">
              <a:buNone/>
              <a:defRPr sz="1200"/>
            </a:lvl1pPr>
          </a:lstStyle>
          <a:p>
            <a:pPr lvl="0"/>
            <a:r>
              <a:rPr lang="en-US"/>
              <a:t>Edit Master text styles</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7988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9" name="Picture 8" descr="kk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 y="6306284"/>
            <a:ext cx="1241135" cy="365760"/>
          </a:xfrm>
          <a:prstGeom prst="rect">
            <a:avLst/>
          </a:prstGeom>
        </p:spPr>
      </p:pic>
    </p:spTree>
    <p:extLst>
      <p:ext uri="{BB962C8B-B14F-4D97-AF65-F5344CB8AC3E}">
        <p14:creationId xmlns:p14="http://schemas.microsoft.com/office/powerpoint/2010/main" val="1294892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Slide Picture">
    <p:spTree>
      <p:nvGrpSpPr>
        <p:cNvPr id="1" name=""/>
        <p:cNvGrpSpPr/>
        <p:nvPr/>
      </p:nvGrpSpPr>
      <p:grpSpPr>
        <a:xfrm>
          <a:off x="0" y="0"/>
          <a:ext cx="0" cy="0"/>
          <a:chOff x="0" y="0"/>
          <a:chExt cx="0" cy="0"/>
        </a:xfrm>
      </p:grpSpPr>
      <p:pic>
        <p:nvPicPr>
          <p:cNvPr id="9" name="Picture 8" descr="kk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icture Placeholder 2"/>
          <p:cNvSpPr>
            <a:spLocks noGrp="1"/>
          </p:cNvSpPr>
          <p:nvPr>
            <p:ph type="pic" sz="quarter" idx="10"/>
          </p:nvPr>
        </p:nvSpPr>
        <p:spPr>
          <a:xfrm>
            <a:off x="0" y="0"/>
            <a:ext cx="12192000" cy="6858000"/>
          </a:xfrm>
        </p:spPr>
        <p:txBody>
          <a:bodyPr/>
          <a:lstStyle/>
          <a:p>
            <a:r>
              <a:rPr lang="en-US"/>
              <a:t>Click icon to add picture</a:t>
            </a:r>
          </a:p>
        </p:txBody>
      </p:sp>
      <p:sp>
        <p:nvSpPr>
          <p:cNvPr id="4"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 y="6306284"/>
            <a:ext cx="1241135" cy="365760"/>
          </a:xfrm>
          <a:prstGeom prst="rect">
            <a:avLst/>
          </a:prstGeom>
        </p:spPr>
      </p:pic>
    </p:spTree>
    <p:extLst>
      <p:ext uri="{BB962C8B-B14F-4D97-AF65-F5344CB8AC3E}">
        <p14:creationId xmlns:p14="http://schemas.microsoft.com/office/powerpoint/2010/main" val="1947375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eyword top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46980"/>
            <a:ext cx="10972800" cy="1525588"/>
          </a:xfrm>
        </p:spPr>
        <p:txBody>
          <a:bodyPr>
            <a:noAutofit/>
          </a:bodyPr>
          <a:lstStyle>
            <a:lvl1pPr algn="l">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092982" y="2516861"/>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09601" y="2516862"/>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3807469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eyword top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546980"/>
            <a:ext cx="10972800" cy="1525588"/>
          </a:xfrm>
        </p:spPr>
        <p:txBody>
          <a:bodyPr>
            <a:noAutofit/>
          </a:bodyPr>
          <a:lstStyle>
            <a:lvl1pPr algn="r">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06584" y="2507129"/>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542637" y="2507805"/>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732819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eyword bottom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18" y="4648199"/>
            <a:ext cx="10972800" cy="1525588"/>
          </a:xfrm>
        </p:spPr>
        <p:txBody>
          <a:bodyPr>
            <a:noAutofit/>
          </a:bodyPr>
          <a:lstStyle>
            <a:lvl1pPr algn="l">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096001" y="688060"/>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09601" y="688736"/>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364618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eyword bottom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18" y="4648199"/>
            <a:ext cx="10972800" cy="1525588"/>
          </a:xfrm>
        </p:spPr>
        <p:txBody>
          <a:bodyPr>
            <a:noAutofit/>
          </a:bodyPr>
          <a:lstStyle>
            <a:lvl1pPr algn="r">
              <a:defRPr sz="12000">
                <a:solidFill>
                  <a:schemeClr val="bg1">
                    <a:lumMod val="75000"/>
                  </a:schemeClr>
                </a:solidFill>
                <a:effectLst/>
              </a:defRPr>
            </a:lvl1pPr>
          </a:lstStyle>
          <a:p>
            <a:r>
              <a:rPr lang="en-US" dirty="0"/>
              <a:t>keyword</a:t>
            </a:r>
          </a:p>
        </p:txBody>
      </p:sp>
      <p:sp>
        <p:nvSpPr>
          <p:cNvPr id="4" name="Content Placeholder 3"/>
          <p:cNvSpPr>
            <a:spLocks noGrp="1"/>
          </p:cNvSpPr>
          <p:nvPr>
            <p:ph sz="quarter" idx="10"/>
          </p:nvPr>
        </p:nvSpPr>
        <p:spPr>
          <a:xfrm>
            <a:off x="612618" y="688060"/>
            <a:ext cx="5489417" cy="3657601"/>
          </a:xfrm>
        </p:spPr>
        <p:txBody>
          <a:bodyPr>
            <a:normAutofit/>
          </a:bodyPr>
          <a:lstStyle>
            <a:lvl1pPr>
              <a:defRPr sz="3200">
                <a:solidFill>
                  <a:schemeClr val="accent1"/>
                </a:solidFill>
              </a:defRPr>
            </a:lvl1pPr>
            <a:lvl2pPr>
              <a:defRPr sz="2800">
                <a:solidFill>
                  <a:schemeClr val="accent1"/>
                </a:solidFill>
              </a:defRPr>
            </a:lvl2pPr>
            <a:lvl3pPr>
              <a:defRPr sz="2400">
                <a:solidFill>
                  <a:schemeClr val="accent1"/>
                </a:solidFill>
              </a:defRPr>
            </a:lvl3pPr>
            <a:lvl4pPr>
              <a:defRPr sz="2000">
                <a:solidFill>
                  <a:schemeClr val="accent1"/>
                </a:solidFill>
              </a:defRPr>
            </a:lvl4pPr>
            <a:lvl5pPr>
              <a:defRPr sz="20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545656" y="688736"/>
            <a:ext cx="5039762" cy="3656925"/>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660107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allout_quotes">
    <p:spTree>
      <p:nvGrpSpPr>
        <p:cNvPr id="1" name=""/>
        <p:cNvGrpSpPr/>
        <p:nvPr/>
      </p:nvGrpSpPr>
      <p:grpSpPr>
        <a:xfrm>
          <a:off x="0" y="0"/>
          <a:ext cx="0" cy="0"/>
          <a:chOff x="0" y="0"/>
          <a:chExt cx="0" cy="0"/>
        </a:xfrm>
      </p:grpSpPr>
      <p:sp>
        <p:nvSpPr>
          <p:cNvPr id="15" name="Rectangle 14"/>
          <p:cNvSpPr/>
          <p:nvPr/>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7" name="Rectangle 2"/>
          <p:cNvSpPr>
            <a:spLocks noGrp="1" noChangeArrowheads="1"/>
          </p:cNvSpPr>
          <p:nvPr>
            <p:ph type="ctrTitle" hasCustomPrompt="1"/>
          </p:nvPr>
        </p:nvSpPr>
        <p:spPr>
          <a:xfrm>
            <a:off x="3623733" y="1303867"/>
            <a:ext cx="7823200" cy="2878667"/>
          </a:xfrm>
          <a:prstGeom prst="rect">
            <a:avLst/>
          </a:prstGeom>
          <a:effectLst/>
        </p:spPr>
        <p:txBody>
          <a:bodyPr wrap="square" lIns="0" rIns="0" bIns="0" anchor="ctr">
            <a:noAutofit/>
          </a:bodyPr>
          <a:lstStyle>
            <a:lvl1pPr algn="l">
              <a:lnSpc>
                <a:spcPct val="100000"/>
              </a:lnSpc>
              <a:defRPr sz="4267" b="1" i="1">
                <a:solidFill>
                  <a:schemeClr val="bg1"/>
                </a:solidFill>
                <a:latin typeface="Arial"/>
                <a:cs typeface="Arial"/>
              </a:defRPr>
            </a:lvl1pPr>
          </a:lstStyle>
          <a:p>
            <a:r>
              <a:rPr lang="en-US" dirty="0"/>
              <a:t>Click to edit Master title style </a:t>
            </a:r>
          </a:p>
        </p:txBody>
      </p:sp>
      <p:sp>
        <p:nvSpPr>
          <p:cNvPr id="20" name="Right Triangle 19"/>
          <p:cNvSpPr/>
          <p:nvPr/>
        </p:nvSpPr>
        <p:spPr>
          <a:xfrm rot="13500000">
            <a:off x="-2007292" y="813353"/>
            <a:ext cx="4014587" cy="4014587"/>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22"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5" name="Text Placeholder 4"/>
          <p:cNvSpPr>
            <a:spLocks noGrp="1"/>
          </p:cNvSpPr>
          <p:nvPr>
            <p:ph type="body" sz="quarter" idx="10" hasCustomPrompt="1"/>
          </p:nvPr>
        </p:nvSpPr>
        <p:spPr>
          <a:xfrm>
            <a:off x="5232404" y="4690533"/>
            <a:ext cx="6214533" cy="440267"/>
          </a:xfrm>
        </p:spPr>
        <p:txBody>
          <a:bodyPr/>
          <a:lstStyle>
            <a:lvl1pPr algn="r">
              <a:defRPr b="1" i="1" baseline="0">
                <a:solidFill>
                  <a:srgbClr val="004C97"/>
                </a:solidFill>
              </a:defRPr>
            </a:lvl1pPr>
          </a:lstStyle>
          <a:p>
            <a:pPr lvl="0"/>
            <a:r>
              <a:rPr lang="en-US" dirty="0"/>
              <a:t>Click to edit name or source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54" y="6231490"/>
            <a:ext cx="1551418" cy="457200"/>
          </a:xfrm>
          <a:prstGeom prst="rect">
            <a:avLst/>
          </a:prstGeom>
        </p:spPr>
      </p:pic>
    </p:spTree>
    <p:extLst>
      <p:ext uri="{BB962C8B-B14F-4D97-AF65-F5344CB8AC3E}">
        <p14:creationId xmlns:p14="http://schemas.microsoft.com/office/powerpoint/2010/main" val="3731292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3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8392561" y="1602463"/>
            <a:ext cx="31898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609600" y="1601788"/>
            <a:ext cx="7312181" cy="4572000"/>
          </a:xfrm>
        </p:spPr>
        <p:txBody>
          <a:bodyPr/>
          <a:lstStyle/>
          <a:p>
            <a:r>
              <a:rPr lang="en-US"/>
              <a:t>Click icon to add picture</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402134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3 Pic Righ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270217" y="1602463"/>
            <a:ext cx="7312181" cy="4572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02463"/>
            <a:ext cx="3189837"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826356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amous Quote">
    <p:spTree>
      <p:nvGrpSpPr>
        <p:cNvPr id="1" name=""/>
        <p:cNvGrpSpPr/>
        <p:nvPr/>
      </p:nvGrpSpPr>
      <p:grpSpPr>
        <a:xfrm>
          <a:off x="0" y="0"/>
          <a:ext cx="0" cy="0"/>
          <a:chOff x="0" y="0"/>
          <a:chExt cx="0" cy="0"/>
        </a:xfrm>
      </p:grpSpPr>
      <p:sp>
        <p:nvSpPr>
          <p:cNvPr id="2" name="Title 1"/>
          <p:cNvSpPr>
            <a:spLocks noGrp="1"/>
          </p:cNvSpPr>
          <p:nvPr>
            <p:ph type="title"/>
          </p:nvPr>
        </p:nvSpPr>
        <p:spPr>
          <a:xfrm>
            <a:off x="5178581" y="2077015"/>
            <a:ext cx="6394765" cy="1354247"/>
          </a:xfrm>
        </p:spPr>
        <p:txBody>
          <a:bodyPr/>
          <a:lstStyle/>
          <a:p>
            <a:r>
              <a:rPr lang="en-US"/>
              <a:t>Click to edit Master title style</a:t>
            </a:r>
          </a:p>
        </p:txBody>
      </p:sp>
      <p:sp>
        <p:nvSpPr>
          <p:cNvPr id="6" name="Picture Placeholder 5"/>
          <p:cNvSpPr>
            <a:spLocks noGrp="1"/>
          </p:cNvSpPr>
          <p:nvPr>
            <p:ph type="pic" sz="quarter" idx="10"/>
          </p:nvPr>
        </p:nvSpPr>
        <p:spPr>
          <a:xfrm>
            <a:off x="1538460" y="1612256"/>
            <a:ext cx="2735263" cy="3648075"/>
          </a:xfrm>
        </p:spPr>
        <p:txBody>
          <a:bodyPr/>
          <a:lstStyle>
            <a:lvl1pPr marL="0" indent="0">
              <a:buNone/>
              <a:defRPr/>
            </a:lvl1pPr>
          </a:lstStyle>
          <a:p>
            <a:r>
              <a:rPr lang="en-US"/>
              <a:t>Click icon to add picture</a:t>
            </a:r>
          </a:p>
        </p:txBody>
      </p:sp>
      <p:cxnSp>
        <p:nvCxnSpPr>
          <p:cNvPr id="10" name="Straight Connector 9"/>
          <p:cNvCxnSpPr/>
          <p:nvPr/>
        </p:nvCxnSpPr>
        <p:spPr>
          <a:xfrm flipV="1">
            <a:off x="5178582" y="3892990"/>
            <a:ext cx="6409854" cy="9054"/>
          </a:xfrm>
          <a:prstGeom prst="line">
            <a:avLst/>
          </a:prstGeom>
        </p:spPr>
        <p:style>
          <a:lnRef idx="2">
            <a:schemeClr val="accent2"/>
          </a:lnRef>
          <a:fillRef idx="0">
            <a:schemeClr val="accent2"/>
          </a:fillRef>
          <a:effectRef idx="1">
            <a:schemeClr val="accent2"/>
          </a:effectRef>
          <a:fontRef idx="minor">
            <a:schemeClr val="tx1"/>
          </a:fontRef>
        </p:style>
      </p:cxnSp>
      <p:sp>
        <p:nvSpPr>
          <p:cNvPr id="12" name="Text Placeholder 11"/>
          <p:cNvSpPr>
            <a:spLocks noGrp="1"/>
          </p:cNvSpPr>
          <p:nvPr>
            <p:ph type="body" sz="quarter" idx="11"/>
          </p:nvPr>
        </p:nvSpPr>
        <p:spPr>
          <a:xfrm>
            <a:off x="5178425" y="4237038"/>
            <a:ext cx="6394450" cy="525462"/>
          </a:xfrm>
        </p:spPr>
        <p:txBody>
          <a:bodyPr>
            <a:noAutofit/>
          </a:bodyPr>
          <a:lstStyle>
            <a:lvl1pPr marL="0" indent="0" algn="ctr">
              <a:buNone/>
              <a:defRPr sz="2400">
                <a:solidFill>
                  <a:schemeClr val="accent6"/>
                </a:solidFill>
              </a:defRPr>
            </a:lvl1pPr>
            <a:lvl2pPr marL="457200" indent="0" algn="ctr">
              <a:buNone/>
              <a:defRPr sz="2000">
                <a:solidFill>
                  <a:schemeClr val="accent6"/>
                </a:solidFill>
              </a:defRPr>
            </a:lvl2pPr>
            <a:lvl3pPr marL="914400" indent="0" algn="ctr">
              <a:buNone/>
              <a:defRPr sz="1800">
                <a:solidFill>
                  <a:schemeClr val="accent6"/>
                </a:solidFill>
              </a:defRPr>
            </a:lvl3pPr>
            <a:lvl4pPr marL="1371600" indent="0" algn="ctr">
              <a:buNone/>
              <a:defRPr sz="1600">
                <a:solidFill>
                  <a:schemeClr val="accent6"/>
                </a:solidFill>
              </a:defRPr>
            </a:lvl4pPr>
            <a:lvl5pPr marL="1828800" indent="0" algn="ctr">
              <a:buNone/>
              <a:defRPr sz="1600">
                <a:solidFill>
                  <a:schemeClr val="accent6"/>
                </a:solidFill>
              </a:defRPr>
            </a:lvl5pPr>
          </a:lstStyle>
          <a:p>
            <a:pPr lvl="0"/>
            <a:r>
              <a:rPr lang="en-US"/>
              <a:t>Edit Master text styles</a:t>
            </a:r>
          </a:p>
        </p:txBody>
      </p:sp>
      <p:sp>
        <p:nvSpPr>
          <p:cNvPr id="13"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548411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ar with Tree">
    <p:spTree>
      <p:nvGrpSpPr>
        <p:cNvPr id="1" name=""/>
        <p:cNvGrpSpPr/>
        <p:nvPr/>
      </p:nvGrpSpPr>
      <p:grpSpPr>
        <a:xfrm>
          <a:off x="0" y="0"/>
          <a:ext cx="0" cy="0"/>
          <a:chOff x="0" y="0"/>
          <a:chExt cx="0" cy="0"/>
        </a:xfrm>
      </p:grpSpPr>
      <p:sp>
        <p:nvSpPr>
          <p:cNvPr id="3" name="Rectangle 2"/>
          <p:cNvSpPr/>
          <p:nvPr userDrawn="1"/>
        </p:nvSpPr>
        <p:spPr>
          <a:xfrm>
            <a:off x="0" y="-2"/>
            <a:ext cx="5334000" cy="68508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Google Shape;126;p28"/>
          <p:cNvPicPr preferRelativeResize="0"/>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0" y="-2"/>
            <a:ext cx="5334000" cy="6850812"/>
          </a:xfrm>
          <a:prstGeom prst="rect">
            <a:avLst/>
          </a:prstGeom>
          <a:noFill/>
          <a:ln>
            <a:noFill/>
          </a:ln>
        </p:spPr>
      </p:pic>
      <p:pic>
        <p:nvPicPr>
          <p:cNvPr id="10" name="Google Shape;108;p25"/>
          <p:cNvPicPr preferRelativeResize="0">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620560" y="6306284"/>
            <a:ext cx="1219213" cy="365760"/>
          </a:xfrm>
          <a:prstGeom prst="rect">
            <a:avLst/>
          </a:prstGeom>
          <a:noFill/>
          <a:ln>
            <a:noFill/>
          </a:ln>
        </p:spPr>
      </p:pic>
      <p:sp>
        <p:nvSpPr>
          <p:cNvPr id="2" name="Title 1"/>
          <p:cNvSpPr>
            <a:spLocks noGrp="1"/>
          </p:cNvSpPr>
          <p:nvPr>
            <p:ph type="title"/>
          </p:nvPr>
        </p:nvSpPr>
        <p:spPr>
          <a:xfrm>
            <a:off x="609600" y="685800"/>
            <a:ext cx="4114800" cy="5487988"/>
          </a:xfrm>
        </p:spPr>
        <p:txBody>
          <a:bodyPr>
            <a:normAutofit/>
          </a:bodyPr>
          <a:lstStyle>
            <a:lvl1pPr>
              <a:defRPr sz="6000">
                <a:solidFill>
                  <a:schemeClr val="bg1">
                    <a:lumMod val="85000"/>
                  </a:schemeClr>
                </a:solidFill>
              </a:defRPr>
            </a:lvl1pPr>
          </a:lstStyle>
          <a:p>
            <a:r>
              <a:rPr lang="en-US" dirty="0"/>
              <a:t>Click to edit Master title style</a:t>
            </a:r>
          </a:p>
        </p:txBody>
      </p:sp>
      <p:sp>
        <p:nvSpPr>
          <p:cNvPr id="7" name="Text Placeholder 6"/>
          <p:cNvSpPr>
            <a:spLocks noGrp="1"/>
          </p:cNvSpPr>
          <p:nvPr>
            <p:ph type="body" sz="quarter" idx="11"/>
          </p:nvPr>
        </p:nvSpPr>
        <p:spPr>
          <a:xfrm>
            <a:off x="6019799" y="685800"/>
            <a:ext cx="5562601" cy="5487988"/>
          </a:xfrm>
        </p:spPr>
        <p:txBody>
          <a:bodyPr>
            <a:normAutofit/>
          </a:bodyPr>
          <a:lstStyle>
            <a:lvl1pPr marL="0" indent="0">
              <a:buNone/>
              <a:defRPr sz="4000"/>
            </a:lvl1pPr>
            <a:lvl2pPr marL="457200" indent="0">
              <a:buNone/>
              <a:defRPr sz="3600"/>
            </a:lvl2pPr>
            <a:lvl3pPr marL="914400" indent="0">
              <a:buNone/>
              <a:defRPr sz="3200"/>
            </a:lvl3pPr>
            <a:lvl4pPr marL="1371600" indent="0">
              <a:buNone/>
              <a:defRPr sz="2800"/>
            </a:lvl4pPr>
            <a:lvl5pPr marL="1828800" indent="0">
              <a:buNone/>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6926282"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58184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ue Bar Lef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293893" y="1293892"/>
            <a:ext cx="6858002" cy="4270217"/>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609600" y="685800"/>
            <a:ext cx="3200400" cy="5487988"/>
          </a:xfrm>
        </p:spPr>
        <p:txBody>
          <a:bodyPr/>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1"/>
          </p:nvPr>
        </p:nvSpPr>
        <p:spPr>
          <a:xfrm>
            <a:off x="4734963" y="685800"/>
            <a:ext cx="6847438" cy="5487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6926282"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9" name="Google Shape;108;p25"/>
          <p:cNvPicPr preferRelativeResize="0">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620560" y="6306284"/>
            <a:ext cx="1219213" cy="365760"/>
          </a:xfrm>
          <a:prstGeom prst="rect">
            <a:avLst/>
          </a:prstGeom>
          <a:noFill/>
          <a:ln>
            <a:noFill/>
          </a:ln>
        </p:spPr>
      </p:pic>
    </p:spTree>
    <p:extLst>
      <p:ext uri="{BB962C8B-B14F-4D97-AF65-F5344CB8AC3E}">
        <p14:creationId xmlns:p14="http://schemas.microsoft.com/office/powerpoint/2010/main" val="2049168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Bar Righ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627891" y="1296154"/>
            <a:ext cx="6858002" cy="4270217"/>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8382000" y="685799"/>
            <a:ext cx="3189838" cy="5497041"/>
          </a:xfrm>
        </p:spPr>
        <p:txBody>
          <a:bodyPr/>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1"/>
          </p:nvPr>
        </p:nvSpPr>
        <p:spPr>
          <a:xfrm>
            <a:off x="615636" y="685799"/>
            <a:ext cx="6847438" cy="5497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1406496" y="663166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012168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sight Lef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211310" y="2211310"/>
            <a:ext cx="6858002" cy="2435382"/>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2906162" y="76200"/>
            <a:ext cx="8676238" cy="114300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820562" y="1593850"/>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1520983" y="2514601"/>
            <a:ext cx="1828800" cy="1828800"/>
          </a:xfrm>
          <a:prstGeom prst="ellipse">
            <a:avLst/>
          </a:prstGeom>
        </p:spPr>
        <p:style>
          <a:lnRef idx="2">
            <a:schemeClr val="accent1"/>
          </a:lnRef>
          <a:fillRef idx="1">
            <a:schemeClr val="lt1"/>
          </a:fillRef>
          <a:effectRef idx="0">
            <a:schemeClr val="accent1"/>
          </a:effectRef>
          <a:fontRef idx="none"/>
        </p:style>
        <p:txBody>
          <a:bodyPr/>
          <a:lstStyle/>
          <a:p>
            <a:r>
              <a:rPr lang="en-US"/>
              <a:t>Click icon to add picture</a:t>
            </a:r>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pic>
        <p:nvPicPr>
          <p:cNvPr id="10" name="Google Shape;108;p25"/>
          <p:cNvPicPr preferRelativeResize="0">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620560" y="6306284"/>
            <a:ext cx="1219213" cy="365760"/>
          </a:xfrm>
          <a:prstGeom prst="rect">
            <a:avLst/>
          </a:prstGeom>
          <a:noFill/>
          <a:ln>
            <a:noFill/>
          </a:ln>
        </p:spPr>
      </p:pic>
    </p:spTree>
    <p:extLst>
      <p:ext uri="{BB962C8B-B14F-4D97-AF65-F5344CB8AC3E}">
        <p14:creationId xmlns:p14="http://schemas.microsoft.com/office/powerpoint/2010/main" val="2481887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sight Right">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545308" y="2211308"/>
            <a:ext cx="6858002" cy="2435382"/>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623179" y="78087"/>
            <a:ext cx="8676238" cy="114300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623179" y="1602903"/>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8842218" y="2514599"/>
            <a:ext cx="1828800" cy="1828800"/>
          </a:xfrm>
          <a:prstGeom prst="ellipse">
            <a:avLst/>
          </a:prstGeom>
        </p:spPr>
        <p:style>
          <a:lnRef idx="2">
            <a:schemeClr val="accent1"/>
          </a:lnRef>
          <a:fillRef idx="1">
            <a:schemeClr val="lt1"/>
          </a:fillRef>
          <a:effectRef idx="0">
            <a:schemeClr val="accent1"/>
          </a:effectRef>
          <a:fontRef idx="none"/>
        </p:style>
        <p:txBody>
          <a:bodyPr/>
          <a:lstStyle/>
          <a:p>
            <a:r>
              <a:rPr lang="en-US"/>
              <a:t>Click icon to add picture</a:t>
            </a:r>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594709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ig Insight Left">
    <p:spTree>
      <p:nvGrpSpPr>
        <p:cNvPr id="1" name=""/>
        <p:cNvGrpSpPr/>
        <p:nvPr/>
      </p:nvGrpSpPr>
      <p:grpSpPr>
        <a:xfrm>
          <a:off x="0" y="0"/>
          <a:ext cx="0" cy="0"/>
          <a:chOff x="0" y="0"/>
          <a:chExt cx="0" cy="0"/>
        </a:xfrm>
      </p:grpSpPr>
      <p:sp>
        <p:nvSpPr>
          <p:cNvPr id="2" name="Title 1"/>
          <p:cNvSpPr>
            <a:spLocks noGrp="1"/>
          </p:cNvSpPr>
          <p:nvPr>
            <p:ph type="title"/>
          </p:nvPr>
        </p:nvSpPr>
        <p:spPr>
          <a:xfrm>
            <a:off x="2906162" y="76200"/>
            <a:ext cx="8676238" cy="1143000"/>
          </a:xfrm>
        </p:spPr>
        <p:txBody>
          <a:bodyPr/>
          <a:lstStyle/>
          <a:p>
            <a:r>
              <a:rPr lang="en-US" dirty="0"/>
              <a:t>Click to edit Master title style</a:t>
            </a:r>
          </a:p>
        </p:txBody>
      </p:sp>
      <p:sp>
        <p:nvSpPr>
          <p:cNvPr id="7" name="Text Placeholder 6"/>
          <p:cNvSpPr>
            <a:spLocks noGrp="1"/>
          </p:cNvSpPr>
          <p:nvPr>
            <p:ph type="body" sz="quarter" idx="11"/>
          </p:nvPr>
        </p:nvSpPr>
        <p:spPr>
          <a:xfrm>
            <a:off x="3820562" y="1593850"/>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769543" y="1593850"/>
            <a:ext cx="4114800" cy="4114800"/>
          </a:xfrm>
          <a:prstGeom prst="ellipse">
            <a:avLst/>
          </a:prstGeom>
        </p:spPr>
        <p:style>
          <a:lnRef idx="2">
            <a:schemeClr val="accent1"/>
          </a:lnRef>
          <a:fillRef idx="1">
            <a:schemeClr val="lt1"/>
          </a:fillRef>
          <a:effectRef idx="0">
            <a:schemeClr val="accent1"/>
          </a:effectRef>
          <a:fontRef idx="none"/>
        </p:style>
        <p:txBody>
          <a:bodyPr/>
          <a:lstStyle>
            <a:lvl1pPr marL="0" indent="0">
              <a:buNone/>
              <a:defRPr/>
            </a:lvl1pPr>
          </a:lstStyle>
          <a:p>
            <a:r>
              <a:rPr lang="en-US"/>
              <a:t>Click icon to add picture</a:t>
            </a:r>
            <a:endParaRPr lang="en-US" dirty="0"/>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2140348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g Insight Right">
    <p:spTree>
      <p:nvGrpSpPr>
        <p:cNvPr id="1" name=""/>
        <p:cNvGrpSpPr/>
        <p:nvPr/>
      </p:nvGrpSpPr>
      <p:grpSpPr>
        <a:xfrm>
          <a:off x="0" y="0"/>
          <a:ext cx="0" cy="0"/>
          <a:chOff x="0" y="0"/>
          <a:chExt cx="0" cy="0"/>
        </a:xfrm>
      </p:grpSpPr>
      <p:sp>
        <p:nvSpPr>
          <p:cNvPr id="2" name="Title 1"/>
          <p:cNvSpPr>
            <a:spLocks noGrp="1"/>
          </p:cNvSpPr>
          <p:nvPr>
            <p:ph type="title"/>
          </p:nvPr>
        </p:nvSpPr>
        <p:spPr>
          <a:xfrm>
            <a:off x="615635" y="76201"/>
            <a:ext cx="8676238" cy="1143000"/>
          </a:xfrm>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615635" y="1611952"/>
            <a:ext cx="7761839" cy="4579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8836183" y="1593850"/>
            <a:ext cx="4114800" cy="4114800"/>
          </a:xfrm>
          <a:prstGeom prst="ellipse">
            <a:avLst/>
          </a:prstGeom>
        </p:spPr>
        <p:style>
          <a:lnRef idx="2">
            <a:schemeClr val="accent1"/>
          </a:lnRef>
          <a:fillRef idx="1">
            <a:schemeClr val="lt1"/>
          </a:fillRef>
          <a:effectRef idx="0">
            <a:schemeClr val="accent1"/>
          </a:effectRef>
          <a:fontRef idx="none"/>
        </p:style>
        <p:txBody>
          <a:bodyPr/>
          <a:lstStyle>
            <a:lvl1pPr marL="0" indent="0">
              <a:buNone/>
              <a:defRPr/>
            </a:lvl1pPr>
          </a:lstStyle>
          <a:p>
            <a:r>
              <a:rPr lang="en-US"/>
              <a:t>Click icon to add picture</a:t>
            </a:r>
            <a:endParaRPr lang="en-US" dirty="0"/>
          </a:p>
        </p:txBody>
      </p:sp>
      <p:sp>
        <p:nvSpPr>
          <p:cNvPr id="6"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243324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allout_values">
    <p:spTree>
      <p:nvGrpSpPr>
        <p:cNvPr id="1" name=""/>
        <p:cNvGrpSpPr/>
        <p:nvPr/>
      </p:nvGrpSpPr>
      <p:grpSpPr>
        <a:xfrm>
          <a:off x="0" y="0"/>
          <a:ext cx="0" cy="0"/>
          <a:chOff x="0" y="0"/>
          <a:chExt cx="0" cy="0"/>
        </a:xfrm>
      </p:grpSpPr>
      <p:sp>
        <p:nvSpPr>
          <p:cNvPr id="15" name="Rectangle 14"/>
          <p:cNvSpPr/>
          <p:nvPr/>
        </p:nvSpPr>
        <p:spPr>
          <a:xfrm>
            <a:off x="0" y="-18105"/>
            <a:ext cx="12192000" cy="5669280"/>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a:p>
        </p:txBody>
      </p:sp>
      <p:sp>
        <p:nvSpPr>
          <p:cNvPr id="17" name="Rectangle 2"/>
          <p:cNvSpPr>
            <a:spLocks noGrp="1" noChangeArrowheads="1"/>
          </p:cNvSpPr>
          <p:nvPr>
            <p:ph type="ctrTitle" hasCustomPrompt="1"/>
          </p:nvPr>
        </p:nvSpPr>
        <p:spPr>
          <a:xfrm>
            <a:off x="3420533" y="3979333"/>
            <a:ext cx="6434667" cy="1100667"/>
          </a:xfrm>
          <a:prstGeom prst="rect">
            <a:avLst/>
          </a:prstGeom>
          <a:effectLst/>
        </p:spPr>
        <p:txBody>
          <a:bodyPr wrap="square" lIns="0" rIns="0" bIns="0" anchor="t">
            <a:noAutofit/>
          </a:bodyPr>
          <a:lstStyle>
            <a:lvl1pPr algn="r">
              <a:lnSpc>
                <a:spcPct val="100000"/>
              </a:lnSpc>
              <a:defRPr sz="2133" b="1" i="0">
                <a:solidFill>
                  <a:schemeClr val="bg1"/>
                </a:solidFill>
                <a:latin typeface="Arial"/>
                <a:cs typeface="Arial"/>
              </a:defRPr>
            </a:lvl1pPr>
          </a:lstStyle>
          <a:p>
            <a:r>
              <a:rPr lang="en-US" dirty="0"/>
              <a:t>Click to edit Master title style </a:t>
            </a:r>
          </a:p>
        </p:txBody>
      </p:sp>
      <p:sp>
        <p:nvSpPr>
          <p:cNvPr id="20" name="Right Triangle 19"/>
          <p:cNvSpPr/>
          <p:nvPr/>
        </p:nvSpPr>
        <p:spPr>
          <a:xfrm rot="13500000">
            <a:off x="-2007292" y="813353"/>
            <a:ext cx="4014587" cy="4014587"/>
          </a:xfrm>
          <a:prstGeom prst="rtTriangle">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400" dirty="0"/>
              <a:t>        </a:t>
            </a:r>
          </a:p>
        </p:txBody>
      </p:sp>
      <p:sp>
        <p:nvSpPr>
          <p:cNvPr id="22" name="Rectangle 6"/>
          <p:cNvSpPr txBox="1">
            <a:spLocks noChangeArrowheads="1"/>
          </p:cNvSpPr>
          <p:nvPr/>
        </p:nvSpPr>
        <p:spPr bwMode="auto">
          <a:xfrm>
            <a:off x="471051" y="6231490"/>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sp>
        <p:nvSpPr>
          <p:cNvPr id="3" name="Text Placeholder 2"/>
          <p:cNvSpPr>
            <a:spLocks noGrp="1"/>
          </p:cNvSpPr>
          <p:nvPr>
            <p:ph type="body" sz="quarter" idx="10" hasCustomPrompt="1"/>
          </p:nvPr>
        </p:nvSpPr>
        <p:spPr>
          <a:xfrm>
            <a:off x="3420537" y="1320800"/>
            <a:ext cx="6553200" cy="2455333"/>
          </a:xfrm>
        </p:spPr>
        <p:txBody>
          <a:bodyPr/>
          <a:lstStyle>
            <a:lvl1pPr>
              <a:lnSpc>
                <a:spcPct val="100000"/>
              </a:lnSpc>
              <a:defRPr sz="16666" b="1" i="1">
                <a:solidFill>
                  <a:schemeClr val="bg1"/>
                </a:solidFill>
              </a:defRPr>
            </a:lvl1pPr>
          </a:lstStyle>
          <a:p>
            <a:pPr lvl="0"/>
            <a:r>
              <a:rPr lang="en-US" dirty="0"/>
              <a:t>XX%</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54" y="6231490"/>
            <a:ext cx="1551418" cy="457200"/>
          </a:xfrm>
          <a:prstGeom prst="rect">
            <a:avLst/>
          </a:prstGeom>
        </p:spPr>
      </p:pic>
    </p:spTree>
    <p:extLst>
      <p:ext uri="{BB962C8B-B14F-4D97-AF65-F5344CB8AC3E}">
        <p14:creationId xmlns:p14="http://schemas.microsoft.com/office/powerpoint/2010/main" val="2968832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ree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1" y="1611516"/>
            <a:ext cx="338328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4404360" y="1620569"/>
            <a:ext cx="338328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quarter" idx="12"/>
          </p:nvPr>
        </p:nvSpPr>
        <p:spPr>
          <a:xfrm>
            <a:off x="8199120" y="1611516"/>
            <a:ext cx="338328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066548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our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1"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quarter" idx="11"/>
          </p:nvPr>
        </p:nvSpPr>
        <p:spPr>
          <a:xfrm>
            <a:off x="3413761"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quarter" idx="12"/>
          </p:nvPr>
        </p:nvSpPr>
        <p:spPr>
          <a:xfrm>
            <a:off x="6217921"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quarter" idx="13"/>
          </p:nvPr>
        </p:nvSpPr>
        <p:spPr>
          <a:xfrm>
            <a:off x="9022080" y="1611516"/>
            <a:ext cx="256032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926224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ing ">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914"/>
            <a:ext cx="10972800" cy="1143000"/>
          </a:xfrm>
        </p:spPr>
        <p:txBody>
          <a:bodyPr>
            <a:normAutofit/>
          </a:bodyPr>
          <a:lstStyle>
            <a:lvl1pPr>
              <a:defRPr sz="3200"/>
            </a:lvl1pPr>
          </a:lstStyle>
          <a:p>
            <a:r>
              <a:rPr lang="en-US"/>
              <a:t>Click to edit Master title style</a:t>
            </a:r>
          </a:p>
        </p:txBody>
      </p:sp>
      <p:sp>
        <p:nvSpPr>
          <p:cNvPr id="3" name="Subtitle 2"/>
          <p:cNvSpPr>
            <a:spLocks noGrp="1"/>
          </p:cNvSpPr>
          <p:nvPr>
            <p:ph type="subTitle" idx="1"/>
          </p:nvPr>
        </p:nvSpPr>
        <p:spPr>
          <a:xfrm>
            <a:off x="609600" y="3804719"/>
            <a:ext cx="10972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404493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 TS">
    <p:spTree>
      <p:nvGrpSpPr>
        <p:cNvPr id="1" name=""/>
        <p:cNvGrpSpPr/>
        <p:nvPr/>
      </p:nvGrpSpPr>
      <p:grpSpPr>
        <a:xfrm>
          <a:off x="0" y="0"/>
          <a:ext cx="0" cy="0"/>
          <a:chOff x="0" y="0"/>
          <a:chExt cx="0" cy="0"/>
        </a:xfrm>
      </p:grpSpPr>
      <p:sp>
        <p:nvSpPr>
          <p:cNvPr id="2" name="Title 1"/>
          <p:cNvSpPr>
            <a:spLocks noGrp="1"/>
          </p:cNvSpPr>
          <p:nvPr>
            <p:ph type="title"/>
          </p:nvPr>
        </p:nvSpPr>
        <p:spPr>
          <a:xfrm>
            <a:off x="609599" y="684680"/>
            <a:ext cx="10972800" cy="1819358"/>
          </a:xfrm>
        </p:spPr>
        <p:txBody>
          <a:bodyPr>
            <a:norm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609599" y="2858702"/>
            <a:ext cx="10972800" cy="1179862"/>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38564"/>
            <a:ext cx="12192000" cy="2819436"/>
          </a:xfrm>
          <a:prstGeom prst="rect">
            <a:avLst/>
          </a:prstGeom>
          <a:blipFill>
            <a:blip r:embed="rId3" cstate="email">
              <a:extLst>
                <a:ext uri="{28A0092B-C50C-407E-A947-70E740481C1C}">
                  <a14:useLocalDpi xmlns:a14="http://schemas.microsoft.com/office/drawing/2010/main"/>
                </a:ext>
              </a:extLst>
            </a:blip>
            <a:stretch>
              <a:fillRect/>
            </a:stretch>
          </a:blipFill>
        </p:spPr>
      </p:pic>
      <p:pic>
        <p:nvPicPr>
          <p:cNvPr id="5" name="Picture Placeholder 3"/>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t="-1038" b="-1038"/>
          <a:stretch/>
        </p:blipFill>
        <p:spPr>
          <a:xfrm>
            <a:off x="3006706" y="4611302"/>
            <a:ext cx="6178587" cy="1892034"/>
          </a:xfrm>
          <a:prstGeom prst="rect">
            <a:avLst/>
          </a:prstGeom>
        </p:spPr>
      </p:pic>
      <p:cxnSp>
        <p:nvCxnSpPr>
          <p:cNvPr id="7" name="Straight Connector 6"/>
          <p:cNvCxnSpPr/>
          <p:nvPr/>
        </p:nvCxnSpPr>
        <p:spPr>
          <a:xfrm>
            <a:off x="609599" y="2751133"/>
            <a:ext cx="109728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59253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Section - TS">
    <p:spTree>
      <p:nvGrpSpPr>
        <p:cNvPr id="1" name=""/>
        <p:cNvGrpSpPr/>
        <p:nvPr/>
      </p:nvGrpSpPr>
      <p:grpSpPr>
        <a:xfrm>
          <a:off x="0" y="0"/>
          <a:ext cx="0" cy="0"/>
          <a:chOff x="0" y="0"/>
          <a:chExt cx="0" cy="0"/>
        </a:xfrm>
      </p:grpSpPr>
      <p:sp>
        <p:nvSpPr>
          <p:cNvPr id="2" name="Title 1"/>
          <p:cNvSpPr>
            <a:spLocks noGrp="1"/>
          </p:cNvSpPr>
          <p:nvPr>
            <p:ph type="title"/>
          </p:nvPr>
        </p:nvSpPr>
        <p:spPr>
          <a:xfrm>
            <a:off x="618653" y="2292984"/>
            <a:ext cx="10972800" cy="1819358"/>
          </a:xfrm>
        </p:spPr>
        <p:txBody>
          <a:bodyPr>
            <a:normAutofit/>
          </a:bodyPr>
          <a:lstStyle>
            <a:lvl1pPr>
              <a:defRPr sz="3200"/>
            </a:lvl1pPr>
          </a:lstStyle>
          <a:p>
            <a:r>
              <a:rPr lang="en-US"/>
              <a:t>Click to edit Master title style</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744" y="4809460"/>
            <a:ext cx="7641125" cy="2519321"/>
          </a:xfrm>
          <a:prstGeom prst="parallelogram">
            <a:avLst/>
          </a:prstGeom>
          <a:blipFill>
            <a:blip r:embed="rId3" cstate="email">
              <a:extLst>
                <a:ext uri="{28A0092B-C50C-407E-A947-70E740481C1C}">
                  <a14:useLocalDpi xmlns:a14="http://schemas.microsoft.com/office/drawing/2010/main"/>
                </a:ext>
              </a:extLst>
            </a:blip>
            <a:stretch>
              <a:fillRect/>
            </a:stretch>
          </a:blipFill>
        </p:spPr>
      </p:pic>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5184619" y="-452675"/>
            <a:ext cx="7641125" cy="2519321"/>
          </a:xfrm>
          <a:prstGeom prst="parallelogram">
            <a:avLst/>
          </a:prstGeom>
          <a:blipFill>
            <a:blip r:embed="rId3" cstate="email">
              <a:extLst>
                <a:ext uri="{28A0092B-C50C-407E-A947-70E740481C1C}">
                  <a14:useLocalDpi xmlns:a14="http://schemas.microsoft.com/office/drawing/2010/main"/>
                </a:ext>
              </a:extLst>
            </a:blip>
            <a:stretch>
              <a:fillRect/>
            </a:stretch>
          </a:blipFill>
        </p:spPr>
      </p:pic>
      <p:sp>
        <p:nvSpPr>
          <p:cNvPr id="6" name="Parallelogram 5"/>
          <p:cNvSpPr/>
          <p:nvPr/>
        </p:nvSpPr>
        <p:spPr>
          <a:xfrm>
            <a:off x="-633744" y="-452675"/>
            <a:ext cx="6246893" cy="2519322"/>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6578851" y="4809460"/>
            <a:ext cx="6246893" cy="2519322"/>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18653" y="0"/>
            <a:ext cx="4116309" cy="1819275"/>
          </a:xfrm>
        </p:spPr>
        <p:txBody>
          <a:bodyPr anchor="ctr">
            <a:noAutofit/>
          </a:bodyPr>
          <a:lstStyle>
            <a:lvl1pPr marL="0" indent="0">
              <a:buNone/>
              <a:defRPr sz="28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p:cNvSpPr>
            <a:spLocks noGrp="1"/>
          </p:cNvSpPr>
          <p:nvPr>
            <p:ph type="body" sz="quarter" idx="11"/>
          </p:nvPr>
        </p:nvSpPr>
        <p:spPr>
          <a:xfrm>
            <a:off x="7478162" y="5035880"/>
            <a:ext cx="4113291" cy="1819275"/>
          </a:xfrm>
        </p:spPr>
        <p:txBody>
          <a:bodyPr anchor="ctr">
            <a:noAutofit/>
          </a:bodyPr>
          <a:lstStyle>
            <a:lvl1pPr marL="0" indent="0">
              <a:buNone/>
              <a:defRPr sz="28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ubtitle 2"/>
          <p:cNvSpPr txBox="1">
            <a:spLocks/>
          </p:cNvSpPr>
          <p:nvPr/>
        </p:nvSpPr>
        <p:spPr>
          <a:xfrm>
            <a:off x="0"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lgn="l">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1321429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564"/>
            <a:ext cx="10972800" cy="1143000"/>
          </a:xfrm>
        </p:spPr>
        <p:txBody>
          <a:bodyPr>
            <a:normAutofit/>
          </a:bodyPr>
          <a:lstStyle>
            <a:lvl1pPr>
              <a:defRPr sz="3200"/>
            </a:lvl1pPr>
          </a:lstStyle>
          <a:p>
            <a:r>
              <a:rPr lang="en-US" dirty="0"/>
              <a:t>Click to edit Master title style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38564"/>
            <a:ext cx="12192000" cy="2819436"/>
          </a:xfrm>
          <a:prstGeom prst="rect">
            <a:avLst/>
          </a:prstGeom>
          <a:blipFill>
            <a:blip r:embed="rId3" cstate="email">
              <a:extLst>
                <a:ext uri="{28A0092B-C50C-407E-A947-70E740481C1C}">
                  <a14:useLocalDpi xmlns:a14="http://schemas.microsoft.com/office/drawing/2010/main"/>
                </a:ext>
              </a:extLst>
            </a:blip>
            <a:stretch>
              <a:fillRect/>
            </a:stretch>
          </a:blipFill>
        </p:spPr>
      </p:pic>
      <p:grpSp>
        <p:nvGrpSpPr>
          <p:cNvPr id="8" name="Group 7"/>
          <p:cNvGrpSpPr/>
          <p:nvPr/>
        </p:nvGrpSpPr>
        <p:grpSpPr>
          <a:xfrm>
            <a:off x="2514600" y="4983480"/>
            <a:ext cx="7162800" cy="731520"/>
            <a:chOff x="914400" y="4983480"/>
            <a:chExt cx="7162800" cy="731520"/>
          </a:xfrm>
        </p:grpSpPr>
        <p:sp>
          <p:nvSpPr>
            <p:cNvPr id="9" name="TextBox 8"/>
            <p:cNvSpPr txBox="1"/>
            <p:nvPr/>
          </p:nvSpPr>
          <p:spPr>
            <a:xfrm>
              <a:off x="5470817" y="5225047"/>
              <a:ext cx="260638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spc="100" dirty="0" err="1">
                  <a:solidFill>
                    <a:schemeClr val="bg1"/>
                  </a:solidFill>
                  <a:ea typeface="Helvetica Neue LT Com 65 Medium" charset="0"/>
                  <a:cs typeface="Helvetica Neue LT Com 65 Medium" charset="0"/>
                </a:rPr>
                <a:t>trustworthysellinginfo.com</a:t>
              </a:r>
              <a:endParaRPr lang="en-JM" sz="1400" spc="100" dirty="0">
                <a:solidFill>
                  <a:schemeClr val="bg1"/>
                </a:solidFill>
                <a:ea typeface="Helvetica Neue LT Com 65 Medium" charset="0"/>
                <a:cs typeface="Helvetica Neue LT Com 65 Medium" charset="0"/>
              </a:endParaRPr>
            </a:p>
          </p:txBody>
        </p:sp>
        <p:cxnSp>
          <p:nvCxnSpPr>
            <p:cNvPr id="10" name="Straight Connector 9"/>
            <p:cNvCxnSpPr/>
            <p:nvPr/>
          </p:nvCxnSpPr>
          <p:spPr>
            <a:xfrm>
              <a:off x="5156458" y="5112236"/>
              <a:ext cx="0" cy="533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4983480"/>
              <a:ext cx="2274158" cy="73152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3119" y="5130495"/>
              <a:ext cx="1255074" cy="508305"/>
            </a:xfrm>
            <a:prstGeom prst="rect">
              <a:avLst/>
            </a:prstGeom>
          </p:spPr>
        </p:pic>
      </p:grpSp>
      <p:pic>
        <p:nvPicPr>
          <p:cNvPr id="13" name="Picture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8200" y="1261144"/>
            <a:ext cx="5435600" cy="1630680"/>
          </a:xfrm>
          <a:prstGeom prst="rect">
            <a:avLst/>
          </a:prstGeom>
        </p:spPr>
      </p:pic>
      <p:sp>
        <p:nvSpPr>
          <p:cNvPr id="14"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prstClr val="black"/>
                </a:solidFill>
                <a:latin typeface="Arial" pitchFamily="34" charset="0"/>
                <a:cs typeface="Arial" pitchFamily="34" charset="0"/>
              </a:rPr>
              <a:t>Copyright © — LL Global Services, Inc., and Hoopis Performance Network, LLC. All rights reserved.</a:t>
            </a:r>
            <a:endParaRPr lang="en-US" kern="0" dirty="0">
              <a:solidFill>
                <a:srgbClr val="FFFFFF"/>
              </a:solidFill>
              <a:ea typeface="Arial" charset="0"/>
              <a:cs typeface="Arial" pitchFamily="34" charset="0"/>
            </a:endParaRPr>
          </a:p>
        </p:txBody>
      </p:sp>
    </p:spTree>
    <p:extLst>
      <p:ext uri="{BB962C8B-B14F-4D97-AF65-F5344CB8AC3E}">
        <p14:creationId xmlns:p14="http://schemas.microsoft.com/office/powerpoint/2010/main" val="3056877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ree Cover">
    <p:spTree>
      <p:nvGrpSpPr>
        <p:cNvPr id="1" name=""/>
        <p:cNvGrpSpPr/>
        <p:nvPr/>
      </p:nvGrpSpPr>
      <p:grpSpPr>
        <a:xfrm>
          <a:off x="0" y="0"/>
          <a:ext cx="0" cy="0"/>
          <a:chOff x="0" y="0"/>
          <a:chExt cx="0" cy="0"/>
        </a:xfrm>
      </p:grpSpPr>
      <p:pic>
        <p:nvPicPr>
          <p:cNvPr id="14" name="Google Shape;104;p25"/>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pic>
        <p:nvPicPr>
          <p:cNvPr id="9" name="Google Shape;108;p25"/>
          <p:cNvPicPr preferRelativeResize="0"/>
          <p:nvPr userDrawn="1"/>
        </p:nvPicPr>
        <p:blipFill>
          <a:blip r:embed="rId3" cstate="email">
            <a:alphaModFix/>
            <a:extLst>
              <a:ext uri="{28A0092B-C50C-407E-A947-70E740481C1C}">
                <a14:useLocalDpi xmlns:a14="http://schemas.microsoft.com/office/drawing/2010/main"/>
              </a:ext>
            </a:extLst>
          </a:blip>
          <a:stretch>
            <a:fillRect/>
          </a:stretch>
        </p:blipFill>
        <p:spPr>
          <a:xfrm>
            <a:off x="3750784" y="3840352"/>
            <a:ext cx="2877633" cy="863281"/>
          </a:xfrm>
          <a:prstGeom prst="rect">
            <a:avLst/>
          </a:prstGeom>
          <a:noFill/>
          <a:ln>
            <a:noFill/>
          </a:ln>
        </p:spPr>
      </p:pic>
      <p:sp>
        <p:nvSpPr>
          <p:cNvPr id="8" name="Title 1"/>
          <p:cNvSpPr>
            <a:spLocks noGrp="1"/>
          </p:cNvSpPr>
          <p:nvPr>
            <p:ph type="title"/>
          </p:nvPr>
        </p:nvSpPr>
        <p:spPr>
          <a:xfrm>
            <a:off x="609585" y="2042125"/>
            <a:ext cx="10972800" cy="1143000"/>
          </a:xfrm>
        </p:spPr>
        <p:txBody>
          <a:bodyPr>
            <a:normAutofit/>
          </a:bodyPr>
          <a:lstStyle>
            <a:lvl1pPr>
              <a:defRPr sz="4000">
                <a:solidFill>
                  <a:schemeClr val="bg1"/>
                </a:solidFill>
              </a:defRPr>
            </a:lvl1pPr>
          </a:lstStyle>
          <a:p>
            <a:r>
              <a:rPr lang="en-US" dirty="0"/>
              <a:t>Click to edit Master title style</a:t>
            </a:r>
          </a:p>
        </p:txBody>
      </p:sp>
      <p:cxnSp>
        <p:nvCxnSpPr>
          <p:cNvPr id="17" name="Google Shape;107;p25"/>
          <p:cNvCxnSpPr/>
          <p:nvPr/>
        </p:nvCxnSpPr>
        <p:spPr>
          <a:xfrm>
            <a:off x="2766985" y="3429007"/>
            <a:ext cx="6658000" cy="0"/>
          </a:xfrm>
          <a:prstGeom prst="straightConnector1">
            <a:avLst/>
          </a:prstGeom>
          <a:noFill/>
          <a:ln w="9525" cap="flat" cmpd="sng">
            <a:solidFill>
              <a:srgbClr val="FFFFFF"/>
            </a:solidFill>
            <a:prstDash val="solid"/>
            <a:round/>
            <a:headEnd type="none" w="med" len="med"/>
            <a:tailEnd type="none" w="med" len="med"/>
          </a:ln>
        </p:spPr>
      </p:cxnSp>
      <p:sp>
        <p:nvSpPr>
          <p:cNvPr id="19" name="Google Shape;106;p25"/>
          <p:cNvSpPr txBox="1"/>
          <p:nvPr/>
        </p:nvSpPr>
        <p:spPr>
          <a:xfrm>
            <a:off x="6764083" y="3671233"/>
            <a:ext cx="1743200" cy="1032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6667" kern="0">
                <a:solidFill>
                  <a:srgbClr val="FFFFFF"/>
                </a:solidFill>
                <a:latin typeface="Times New Roman"/>
                <a:ea typeface="Times New Roman"/>
                <a:cs typeface="Times New Roman"/>
                <a:sym typeface="Times New Roman"/>
              </a:rPr>
              <a:t>| 2.0</a:t>
            </a:r>
            <a:endParaRPr sz="6667" kern="0">
              <a:solidFill>
                <a:srgbClr val="FFFFFF"/>
              </a:solidFill>
              <a:latin typeface="Times New Roman"/>
              <a:ea typeface="Times New Roman"/>
              <a:cs typeface="Times New Roman"/>
              <a:sym typeface="Times New Roman"/>
            </a:endParaRPr>
          </a:p>
        </p:txBody>
      </p:sp>
      <p:sp>
        <p:nvSpPr>
          <p:cNvPr id="21" name="Subtitle 2"/>
          <p:cNvSpPr txBox="1">
            <a:spLocks/>
          </p:cNvSpPr>
          <p:nvPr/>
        </p:nvSpPr>
        <p:spPr>
          <a:xfrm>
            <a:off x="3907675" y="6632654"/>
            <a:ext cx="5265718" cy="228600"/>
          </a:xfrm>
          <a:prstGeom prst="rect">
            <a:avLst/>
          </a:prstGeom>
        </p:spPr>
        <p:txBody>
          <a:bodyPr lIns="0" tIns="0" rIns="0" bIns="0" anchor="ctr" anchorCtr="1"/>
          <a:lstStyle>
            <a:lvl1pPr marL="0" marR="0" indent="0" algn="ctr" defTabSz="914400" rtl="0" eaLnBrk="0" fontAlgn="base" latinLnBrk="0" hangingPunct="0">
              <a:lnSpc>
                <a:spcPct val="100000"/>
              </a:lnSpc>
              <a:spcBef>
                <a:spcPts val="0"/>
              </a:spcBef>
              <a:spcAft>
                <a:spcPct val="0"/>
              </a:spcAft>
              <a:buClrTx/>
              <a:buSzTx/>
              <a:buFontTx/>
              <a:buNone/>
              <a:tabLst/>
              <a:defRPr sz="800" baseline="0">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en-US" dirty="0">
                <a:solidFill>
                  <a:schemeClr val="bg1"/>
                </a:solidFill>
                <a:latin typeface="Arial" pitchFamily="34" charset="0"/>
                <a:cs typeface="Arial" pitchFamily="34" charset="0"/>
              </a:rPr>
              <a:t>Copyright © — LL Global Services, Inc., and Hoopis Performance Network, LLC. All rights reserved.</a:t>
            </a:r>
            <a:endParaRPr lang="en-US" kern="0" dirty="0">
              <a:solidFill>
                <a:schemeClr val="bg1"/>
              </a:solidFill>
              <a:ea typeface="Arial" charset="0"/>
              <a:cs typeface="Arial" pitchFamily="34" charset="0"/>
            </a:endParaRPr>
          </a:p>
        </p:txBody>
      </p:sp>
    </p:spTree>
    <p:extLst>
      <p:ext uri="{BB962C8B-B14F-4D97-AF65-F5344CB8AC3E}">
        <p14:creationId xmlns:p14="http://schemas.microsoft.com/office/powerpoint/2010/main" val="2789882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2"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p:nvSpPr>
        <p:spPr>
          <a:xfrm>
            <a:off x="11247349" y="-1111937"/>
            <a:ext cx="25359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769027" y="1377696"/>
            <a:ext cx="3393068"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baseline="0">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defRPr baseline="0"/>
            </a:lvl1pPr>
          </a:lstStyle>
          <a:p>
            <a:r>
              <a:rPr lang="en-US" dirty="0"/>
              <a:t>Click to edit slide heading</a:t>
            </a:r>
          </a:p>
        </p:txBody>
      </p:sp>
      <p:sp>
        <p:nvSpPr>
          <p:cNvPr id="1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996674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Chart icon to add a Chart on this side</a:t>
            </a:r>
          </a:p>
        </p:txBody>
      </p:sp>
      <p:sp>
        <p:nvSpPr>
          <p:cNvPr id="2" name="TextBox 1"/>
          <p:cNvSpPr txBox="1"/>
          <p:nvPr/>
        </p:nvSpPr>
        <p:spPr>
          <a:xfrm>
            <a:off x="11247349" y="-1111937"/>
            <a:ext cx="25359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8015890" y="1377696"/>
            <a:ext cx="3420207" cy="4521200"/>
          </a:xfrm>
        </p:spPr>
        <p:txBody>
          <a:bodyPr lIns="0" tIns="0" rIns="0" numCol="1" spcCol="457200" anchor="ctr"/>
          <a:lstStyle>
            <a:lvl1pPr marL="0" indent="0">
              <a:lnSpc>
                <a:spcPct val="100000"/>
              </a:lnSpc>
              <a:spcBef>
                <a:spcPts val="0"/>
              </a:spcBef>
              <a:spcAft>
                <a:spcPts val="2400"/>
              </a:spcAft>
              <a:buClr>
                <a:schemeClr val="accent1"/>
              </a:buClr>
              <a:buSzPct val="90000"/>
              <a:buFont typeface="Arial"/>
              <a:buNone/>
              <a:defRPr sz="4000" b="1" i="1">
                <a:solidFill>
                  <a:schemeClr val="accent1"/>
                </a:solidFill>
              </a:defRPr>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188083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ext+Image/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096"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3733"/>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edit text</a:t>
            </a:r>
          </a:p>
        </p:txBody>
      </p:sp>
      <p:sp>
        <p:nvSpPr>
          <p:cNvPr id="2" name="TextBox 1"/>
          <p:cNvSpPr txBox="1"/>
          <p:nvPr/>
        </p:nvSpPr>
        <p:spPr>
          <a:xfrm>
            <a:off x="11247349" y="-1111937"/>
            <a:ext cx="25359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hasCustomPrompt="1"/>
          </p:nvPr>
        </p:nvSpPr>
        <p:spPr>
          <a:xfrm>
            <a:off x="6400800" y="1377696"/>
            <a:ext cx="5035296" cy="4521200"/>
          </a:xfrm>
        </p:spPr>
        <p:txBody>
          <a:bodyPr lIns="0" tIns="0" rIns="0" numCol="1" spcCol="457200"/>
          <a:lstStyle>
            <a:lvl1pPr marL="0" indent="0">
              <a:lnSpc>
                <a:spcPct val="100000"/>
              </a:lnSpc>
              <a:spcBef>
                <a:spcPts val="0"/>
              </a:spcBef>
              <a:spcAft>
                <a:spcPts val="2400"/>
              </a:spcAft>
              <a:buClr>
                <a:schemeClr val="accent1"/>
              </a:buClr>
              <a:buSzPct val="90000"/>
              <a:buFont typeface="Arial"/>
              <a:buNone/>
              <a:defRPr sz="2667"/>
            </a:lvl1pPr>
            <a:lvl2pPr marL="300559" indent="0">
              <a:lnSpc>
                <a:spcPct val="120000"/>
              </a:lnSpc>
              <a:spcBef>
                <a:spcPts val="0"/>
              </a:spcBef>
              <a:spcAft>
                <a:spcPts val="1600"/>
              </a:spcAft>
              <a:buClr>
                <a:schemeClr val="accent1"/>
              </a:buClr>
              <a:buSzPct val="90000"/>
              <a:buFont typeface="Arial"/>
              <a:buNone/>
              <a:defRPr sz="2133"/>
            </a:lvl2pPr>
            <a:lvl3pPr marL="611701" indent="0">
              <a:lnSpc>
                <a:spcPct val="120000"/>
              </a:lnSpc>
              <a:spcBef>
                <a:spcPts val="0"/>
              </a:spcBef>
              <a:spcAft>
                <a:spcPts val="1600"/>
              </a:spcAft>
              <a:buClr>
                <a:schemeClr val="accent1"/>
              </a:buClr>
              <a:buSzPct val="90000"/>
              <a:buFont typeface="Arial"/>
              <a:buNone/>
              <a:defRPr sz="1867"/>
            </a:lvl3pPr>
            <a:lvl4pPr marL="914377" indent="0">
              <a:lnSpc>
                <a:spcPct val="120000"/>
              </a:lnSpc>
              <a:spcBef>
                <a:spcPts val="0"/>
              </a:spcBef>
              <a:spcAft>
                <a:spcPts val="1600"/>
              </a:spcAft>
              <a:buClr>
                <a:schemeClr val="accent1"/>
              </a:buClr>
              <a:buSzPct val="90000"/>
              <a:buFont typeface="Arial"/>
              <a:buNone/>
              <a:defRPr sz="1867"/>
            </a:lvl4pPr>
            <a:lvl5pPr marL="1214936" indent="0">
              <a:lnSpc>
                <a:spcPct val="120000"/>
              </a:lnSpc>
              <a:spcBef>
                <a:spcPts val="0"/>
              </a:spcBef>
              <a:spcAft>
                <a:spcPts val="1600"/>
              </a:spcAft>
              <a:buClr>
                <a:schemeClr val="accent1"/>
              </a:buClr>
              <a:buSzPct val="90000"/>
              <a:buFont typeface="Arial"/>
              <a:buNone/>
              <a:defRPr sz="1600"/>
            </a:lvl5pPr>
          </a:lstStyle>
          <a:p>
            <a:pPr lvl="0"/>
            <a:r>
              <a:rPr lang="en-US" dirty="0"/>
              <a:t>Click to add a image or graphic</a:t>
            </a:r>
          </a:p>
        </p:txBody>
      </p:sp>
      <p:sp>
        <p:nvSpPr>
          <p:cNvPr id="11" name="Title Placeholder 37"/>
          <p:cNvSpPr>
            <a:spLocks noGrp="1"/>
          </p:cNvSpPr>
          <p:nvPr>
            <p:ph type="title" hasCustomPrompt="1"/>
          </p:nvPr>
        </p:nvSpPr>
        <p:spPr>
          <a:xfrm>
            <a:off x="471051" y="-60960"/>
            <a:ext cx="11311005" cy="987552"/>
          </a:xfrm>
          <a:prstGeom prst="rect">
            <a:avLst/>
          </a:prstGeom>
        </p:spPr>
        <p:txBody>
          <a:bodyPr vert="horz" wrap="none" lIns="0" tIns="0" rIns="0" bIns="0" rtlCol="0" anchor="b">
            <a:normAutofit/>
          </a:bodyPr>
          <a:lstStyle>
            <a:lvl1pPr algn="l">
              <a:defRPr/>
            </a:lvl1pPr>
          </a:lstStyle>
          <a:p>
            <a:r>
              <a:rPr lang="en-US" dirty="0"/>
              <a:t>Click to edit slide heading</a:t>
            </a:r>
          </a:p>
        </p:txBody>
      </p:sp>
      <p:sp>
        <p:nvSpPr>
          <p:cNvPr id="13" name="Text Placeholder 22"/>
          <p:cNvSpPr>
            <a:spLocks noGrp="1"/>
          </p:cNvSpPr>
          <p:nvPr>
            <p:ph type="body" sz="quarter" idx="10"/>
          </p:nvPr>
        </p:nvSpPr>
        <p:spPr>
          <a:xfrm>
            <a:off x="768351"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24678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1Column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10668000" cy="4425696"/>
          </a:xfrm>
        </p:spPr>
        <p:txBody>
          <a:bodyPr lIns="0" tIns="0" rIns="0" numCol="1" anchor="ctr"/>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22"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2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3615804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540996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Text Placeholder 17"/>
          <p:cNvSpPr>
            <a:spLocks noGrp="1"/>
          </p:cNvSpPr>
          <p:nvPr>
            <p:ph type="body" sz="quarter" idx="23"/>
          </p:nvPr>
        </p:nvSpPr>
        <p:spPr>
          <a:xfrm>
            <a:off x="609600" y="1168400"/>
            <a:ext cx="6705600" cy="431800"/>
          </a:xfrm>
        </p:spPr>
        <p:txBody>
          <a:bodyPr>
            <a:noAutofit/>
          </a:bodyPr>
          <a:lstStyle>
            <a:lvl1pPr marL="0" indent="0" algn="l">
              <a:buFontTx/>
              <a:buNone/>
              <a:defRPr sz="1400" b="1" i="1">
                <a:solidFill>
                  <a:schemeClr val="accent6">
                    <a:lumMod val="60000"/>
                    <a:lumOff val="40000"/>
                  </a:schemeClr>
                </a:solidFill>
                <a:latin typeface="Arial Regular" charset="0"/>
                <a:ea typeface="Arial Regular" charset="0"/>
                <a:cs typeface="Arial Regular"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25661215"/>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Text Placeholder 17"/>
          <p:cNvSpPr>
            <a:spLocks noGrp="1"/>
          </p:cNvSpPr>
          <p:nvPr>
            <p:ph type="body" sz="quarter" idx="23"/>
          </p:nvPr>
        </p:nvSpPr>
        <p:spPr>
          <a:xfrm>
            <a:off x="609600" y="1168400"/>
            <a:ext cx="6705600" cy="431800"/>
          </a:xfrm>
        </p:spPr>
        <p:txBody>
          <a:bodyPr>
            <a:noAutofit/>
          </a:bodyPr>
          <a:lstStyle>
            <a:lvl1pPr marL="0" indent="0" algn="l">
              <a:buFontTx/>
              <a:buNone/>
              <a:defRPr sz="1400" b="1" i="1">
                <a:solidFill>
                  <a:schemeClr val="accent6">
                    <a:lumMod val="60000"/>
                    <a:lumOff val="40000"/>
                  </a:schemeClr>
                </a:solidFill>
                <a:latin typeface="Arial Regular" charset="0"/>
                <a:ea typeface="Arial Regular" charset="0"/>
                <a:cs typeface="Arial Regular"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5747328"/>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Text Placeholder 17"/>
          <p:cNvSpPr>
            <a:spLocks noGrp="1"/>
          </p:cNvSpPr>
          <p:nvPr>
            <p:ph type="body" sz="quarter" idx="23"/>
          </p:nvPr>
        </p:nvSpPr>
        <p:spPr>
          <a:xfrm>
            <a:off x="609600" y="1168400"/>
            <a:ext cx="6705600" cy="431800"/>
          </a:xfrm>
        </p:spPr>
        <p:txBody>
          <a:bodyPr>
            <a:noAutofit/>
          </a:bodyPr>
          <a:lstStyle>
            <a:lvl1pPr marL="0" indent="0" algn="l">
              <a:buFontTx/>
              <a:buNone/>
              <a:defRPr sz="1400" b="1" i="1">
                <a:solidFill>
                  <a:schemeClr val="accent6">
                    <a:lumMod val="60000"/>
                    <a:lumOff val="40000"/>
                  </a:schemeClr>
                </a:solidFill>
                <a:latin typeface="Arial Regular" charset="0"/>
                <a:ea typeface="Arial Regular" charset="0"/>
                <a:cs typeface="Arial Regular"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793822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2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1377696"/>
            <a:ext cx="5035296"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p:nvPr>
        </p:nvSpPr>
        <p:spPr>
          <a:xfrm>
            <a:off x="6400800" y="1377696"/>
            <a:ext cx="5035296" cy="4521200"/>
          </a:xfrm>
        </p:spPr>
        <p:txBody>
          <a:bodyPr lIns="0" tIns="0" rIns="0" numCol="1" spcCol="457200"/>
          <a:lstStyle>
            <a:lvl1pPr marL="0" indent="0">
              <a:lnSpc>
                <a:spcPct val="110000"/>
              </a:lnSpc>
              <a:spcBef>
                <a:spcPts val="0"/>
              </a:spcBef>
              <a:spcAft>
                <a:spcPts val="2400"/>
              </a:spcAft>
              <a:buClr>
                <a:schemeClr val="accent1"/>
              </a:buClr>
              <a:buSzPct val="90000"/>
              <a:buFont typeface="Arial"/>
              <a:buNone/>
              <a:defRPr sz="1867"/>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lvl1pPr algn="l">
              <a:defRPr/>
            </a:lvl1pPr>
          </a:lstStyle>
          <a:p>
            <a:r>
              <a:rPr lang="en-US"/>
              <a:t>Click to edit Master title style</a:t>
            </a:r>
            <a:endParaRPr lang="en-US" dirty="0"/>
          </a:p>
        </p:txBody>
      </p:sp>
      <p:sp>
        <p:nvSpPr>
          <p:cNvPr id="1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18143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2Column_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8100"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Chart goes on this side</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p:nvPr>
        </p:nvSpPr>
        <p:spPr>
          <a:xfrm>
            <a:off x="8314944" y="1377696"/>
            <a:ext cx="3121152" cy="4521200"/>
          </a:xfrm>
        </p:spPr>
        <p:txBody>
          <a:bodyPr lIns="0" tIns="0" rIns="0" numCol="1" spcCol="457200" anchor="ctr"/>
          <a:lstStyle>
            <a:lvl1pPr marL="0" indent="0">
              <a:lnSpc>
                <a:spcPct val="120000"/>
              </a:lnSpc>
              <a:spcBef>
                <a:spcPts val="0"/>
              </a:spcBef>
              <a:spcAft>
                <a:spcPts val="2400"/>
              </a:spcAft>
              <a:buClr>
                <a:schemeClr val="accent1"/>
              </a:buClr>
              <a:buSzPct val="90000"/>
              <a:buFont typeface="Arial"/>
              <a:buNone/>
              <a:defRPr sz="2133" b="1" i="1"/>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lvl1pPr algn="l">
              <a:defRPr/>
            </a:lvl1pPr>
          </a:lstStyle>
          <a:p>
            <a:r>
              <a:rPr lang="en-US"/>
              <a:t>Click to edit Master title style</a:t>
            </a:r>
            <a:endParaRPr lang="en-US" dirty="0"/>
          </a:p>
        </p:txBody>
      </p:sp>
      <p:sp>
        <p:nvSpPr>
          <p:cNvPr id="1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364177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_2Column_chart_B">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4996" y="1377696"/>
            <a:ext cx="6801104" cy="4521200"/>
          </a:xfrm>
        </p:spPr>
        <p:txBody>
          <a:bodyPr lIns="0" tIns="0" rIns="0" numCol="1" spcCol="457200" anchor="ctr"/>
          <a:lstStyle>
            <a:lvl1pPr marL="0" indent="0" algn="ctr">
              <a:lnSpc>
                <a:spcPct val="110000"/>
              </a:lnSpc>
              <a:spcBef>
                <a:spcPts val="0"/>
              </a:spcBef>
              <a:spcAft>
                <a:spcPts val="2400"/>
              </a:spcAft>
              <a:buClr>
                <a:schemeClr val="accent1"/>
              </a:buClr>
              <a:buSzPct val="90000"/>
              <a:buFont typeface="Arial"/>
              <a:buNone/>
              <a:defRPr sz="1867" baseline="0"/>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dirty="0"/>
              <a:t>Chart goes on this side</a:t>
            </a:r>
          </a:p>
        </p:txBody>
      </p:sp>
      <p:sp>
        <p:nvSpPr>
          <p:cNvPr id="2" name="TextBox 1"/>
          <p:cNvSpPr txBox="1"/>
          <p:nvPr/>
        </p:nvSpPr>
        <p:spPr>
          <a:xfrm>
            <a:off x="11247350" y="-1111937"/>
            <a:ext cx="269626" cy="461665"/>
          </a:xfrm>
          <a:prstGeom prst="rect">
            <a:avLst/>
          </a:prstGeom>
          <a:noFill/>
        </p:spPr>
        <p:txBody>
          <a:bodyPr wrap="none" rtlCol="0">
            <a:spAutoFit/>
          </a:bodyPr>
          <a:lstStyle/>
          <a:p>
            <a:r>
              <a:rPr lang="en-US" sz="2400" dirty="0"/>
              <a:t> </a:t>
            </a:r>
          </a:p>
        </p:txBody>
      </p:sp>
      <p:sp>
        <p:nvSpPr>
          <p:cNvPr id="9" name="Content Placeholder 2"/>
          <p:cNvSpPr>
            <a:spLocks noGrp="1"/>
          </p:cNvSpPr>
          <p:nvPr>
            <p:ph idx="16"/>
          </p:nvPr>
        </p:nvSpPr>
        <p:spPr>
          <a:xfrm>
            <a:off x="769028" y="1377696"/>
            <a:ext cx="3121152" cy="4521200"/>
          </a:xfrm>
        </p:spPr>
        <p:txBody>
          <a:bodyPr lIns="0" tIns="0" rIns="0" numCol="1" spcCol="457200" anchor="ctr"/>
          <a:lstStyle>
            <a:lvl1pPr marL="0" indent="0">
              <a:lnSpc>
                <a:spcPct val="120000"/>
              </a:lnSpc>
              <a:spcBef>
                <a:spcPts val="0"/>
              </a:spcBef>
              <a:spcAft>
                <a:spcPts val="2400"/>
              </a:spcAft>
              <a:buClr>
                <a:schemeClr val="accent1"/>
              </a:buClr>
              <a:buSzPct val="90000"/>
              <a:buFont typeface="Arial"/>
              <a:buNone/>
              <a:defRPr sz="2133" b="1" i="1"/>
            </a:lvl1pPr>
            <a:lvl2pPr marL="300552" indent="0">
              <a:lnSpc>
                <a:spcPct val="120000"/>
              </a:lnSpc>
              <a:spcBef>
                <a:spcPts val="0"/>
              </a:spcBef>
              <a:spcAft>
                <a:spcPts val="1600"/>
              </a:spcAft>
              <a:buClr>
                <a:schemeClr val="accent1"/>
              </a:buClr>
              <a:buSzPct val="90000"/>
              <a:buFont typeface="Arial"/>
              <a:buNone/>
              <a:defRPr sz="2133"/>
            </a:lvl2pPr>
            <a:lvl3pPr marL="611685" indent="0">
              <a:lnSpc>
                <a:spcPct val="120000"/>
              </a:lnSpc>
              <a:spcBef>
                <a:spcPts val="0"/>
              </a:spcBef>
              <a:spcAft>
                <a:spcPts val="1600"/>
              </a:spcAft>
              <a:buClr>
                <a:schemeClr val="accent1"/>
              </a:buClr>
              <a:buSzPct val="90000"/>
              <a:buFont typeface="Arial"/>
              <a:buNone/>
              <a:defRPr sz="1867"/>
            </a:lvl3pPr>
            <a:lvl4pPr marL="914354" indent="0">
              <a:lnSpc>
                <a:spcPct val="120000"/>
              </a:lnSpc>
              <a:spcBef>
                <a:spcPts val="0"/>
              </a:spcBef>
              <a:spcAft>
                <a:spcPts val="1600"/>
              </a:spcAft>
              <a:buClr>
                <a:schemeClr val="accent1"/>
              </a:buClr>
              <a:buSzPct val="90000"/>
              <a:buFont typeface="Arial"/>
              <a:buNone/>
              <a:defRPr sz="1867"/>
            </a:lvl4pPr>
            <a:lvl5pPr marL="1214907" indent="0">
              <a:lnSpc>
                <a:spcPct val="120000"/>
              </a:lnSpc>
              <a:spcBef>
                <a:spcPts val="0"/>
              </a:spcBef>
              <a:spcAft>
                <a:spcPts val="1600"/>
              </a:spcAft>
              <a:buClr>
                <a:schemeClr val="accent1"/>
              </a:buClr>
              <a:buSzPct val="90000"/>
              <a:buFont typeface="Arial"/>
              <a:buNone/>
              <a:defRPr sz="1600"/>
            </a:lvl5pPr>
          </a:lstStyle>
          <a:p>
            <a:pPr lvl="0"/>
            <a:r>
              <a:rPr lang="en-US"/>
              <a:t>Edit Master text styles</a:t>
            </a:r>
          </a:p>
        </p:txBody>
      </p:sp>
      <p:sp>
        <p:nvSpPr>
          <p:cNvPr id="11"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sp>
        <p:nvSpPr>
          <p:cNvPr id="13" name="Text Placeholder 22"/>
          <p:cNvSpPr>
            <a:spLocks noGrp="1"/>
          </p:cNvSpPr>
          <p:nvPr>
            <p:ph type="body" sz="quarter" idx="10"/>
          </p:nvPr>
        </p:nvSpPr>
        <p:spPr>
          <a:xfrm>
            <a:off x="768353" y="6062133"/>
            <a:ext cx="8900583" cy="508000"/>
          </a:xfrm>
        </p:spPr>
        <p:txBody>
          <a:bodyPr anchor="b"/>
          <a:lstStyle>
            <a:lvl1pPr>
              <a:defRPr sz="1067"/>
            </a:lvl1pPr>
          </a:lstStyle>
          <a:p>
            <a:pPr lvl="0"/>
            <a:r>
              <a:rPr lang="en-US"/>
              <a:t>Edit Master text styles</a:t>
            </a:r>
          </a:p>
        </p:txBody>
      </p:sp>
    </p:spTree>
    <p:extLst>
      <p:ext uri="{BB962C8B-B14F-4D97-AF65-F5344CB8AC3E}">
        <p14:creationId xmlns:p14="http://schemas.microsoft.com/office/powerpoint/2010/main" val="249168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image" Target="../media/image8.png"/><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image" Target="../media/image6.jpe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768096" y="1377696"/>
            <a:ext cx="10668000" cy="4425696"/>
          </a:xfrm>
          <a:prstGeom prst="rect">
            <a:avLst/>
          </a:prstGeom>
          <a:noFill/>
          <a:ln w="9525">
            <a:noFill/>
            <a:miter lim="800000"/>
            <a:headEnd/>
            <a:tailEnd/>
          </a:ln>
          <a:effectLst/>
        </p:spPr>
        <p:txBody>
          <a:bodyPr vert="horz" wrap="square" lIns="0" tIns="0" rIns="0" bIns="0" numCol="1" spcCol="347472" anchor="t" anchorCtr="0" compatLnSpc="1">
            <a:prstTxWarp prst="textNoShape">
              <a:avLst/>
            </a:prstTxWarp>
          </a:bodyPr>
          <a:lstStyle/>
          <a:p>
            <a:pPr lvl="0"/>
            <a:r>
              <a:rPr lang="en-US" dirty="0"/>
              <a:t>Click to edit Master text styles</a:t>
            </a:r>
          </a:p>
        </p:txBody>
      </p:sp>
      <p:sp>
        <p:nvSpPr>
          <p:cNvPr id="13" name="Text Placeholder 7"/>
          <p:cNvSpPr txBox="1">
            <a:spLocks/>
          </p:cNvSpPr>
          <p:nvPr/>
        </p:nvSpPr>
        <p:spPr>
          <a:xfrm>
            <a:off x="801513" y="6189682"/>
            <a:ext cx="9358491" cy="379412"/>
          </a:xfrm>
          <a:prstGeom prst="rect">
            <a:avLst/>
          </a:prstGeom>
        </p:spPr>
        <p:txBody>
          <a:bodyPr lIns="121920" anchor="b" anchorCtr="0"/>
          <a:lstStyle>
            <a:lvl1pPr>
              <a:lnSpc>
                <a:spcPts val="1200"/>
              </a:lnSpc>
              <a:spcBef>
                <a:spcPts val="0"/>
              </a:spcBef>
              <a:buNone/>
              <a:defRPr sz="1000">
                <a:latin typeface="Arial Narrow" pitchFamily="34" charset="0"/>
              </a:defRPr>
            </a:lvl1pPr>
            <a:lvl2pPr>
              <a:defRPr sz="1000">
                <a:latin typeface="Arial Narrow" pitchFamily="34" charset="0"/>
              </a:defRPr>
            </a:lvl2pPr>
            <a:lvl3pPr>
              <a:defRPr sz="1000">
                <a:latin typeface="Arial Narrow" pitchFamily="34" charset="0"/>
              </a:defRPr>
            </a:lvl3pPr>
            <a:lvl4pPr>
              <a:defRPr sz="1000">
                <a:latin typeface="Arial Narrow" pitchFamily="34" charset="0"/>
              </a:defRPr>
            </a:lvl4pPr>
            <a:lvl5pPr>
              <a:buNone/>
              <a:defRPr sz="1000">
                <a:latin typeface="Arial Narrow" pitchFamily="34" charset="0"/>
              </a:defRPr>
            </a:lvl5pPr>
          </a:lstStyle>
          <a:p>
            <a:pPr marL="300552" marR="0" lvl="0" indent="-300552" algn="l" defTabSz="1219139" rtl="0" eaLnBrk="1" fontAlgn="base" latinLnBrk="0" hangingPunct="1">
              <a:lnSpc>
                <a:spcPts val="1600"/>
              </a:lnSpc>
              <a:spcBef>
                <a:spcPts val="0"/>
              </a:spcBef>
              <a:spcAft>
                <a:spcPts val="800"/>
              </a:spcAft>
              <a:buClr>
                <a:schemeClr val="tx2"/>
              </a:buClr>
              <a:buSzPct val="100000"/>
              <a:buFont typeface="Wingdings 3" pitchFamily="18" charset="2"/>
              <a:buNone/>
              <a:tabLst/>
              <a:defRPr/>
            </a:pPr>
            <a:endParaRPr kumimoji="0" lang="en-US" sz="1333" b="0" i="0" u="none" strike="noStrike" kern="0" cap="none" spc="0" normalizeH="0" baseline="0" noProof="0" dirty="0">
              <a:ln>
                <a:noFill/>
              </a:ln>
              <a:solidFill>
                <a:schemeClr val="tx1"/>
              </a:solidFill>
              <a:effectLst/>
              <a:uLnTx/>
              <a:uFillTx/>
              <a:latin typeface="Arial Narrow" pitchFamily="34" charset="0"/>
              <a:ea typeface="+mn-ea"/>
              <a:cs typeface="+mn-cs"/>
            </a:endParaRPr>
          </a:p>
        </p:txBody>
      </p:sp>
      <p:sp>
        <p:nvSpPr>
          <p:cNvPr id="25" name="Rectangle 6"/>
          <p:cNvSpPr txBox="1">
            <a:spLocks noChangeArrowheads="1"/>
          </p:cNvSpPr>
          <p:nvPr/>
        </p:nvSpPr>
        <p:spPr bwMode="auto">
          <a:xfrm>
            <a:off x="471063" y="6231490"/>
            <a:ext cx="330463"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b="1" smtClean="0"/>
              <a:pPr algn="l"/>
              <a:t>‹#›</a:t>
            </a:fld>
            <a:r>
              <a:rPr lang="en-US" sz="1067" b="1" dirty="0"/>
              <a:t> </a:t>
            </a:r>
          </a:p>
        </p:txBody>
      </p:sp>
      <p:sp>
        <p:nvSpPr>
          <p:cNvPr id="38" name="Title Placeholder 37"/>
          <p:cNvSpPr>
            <a:spLocks noGrp="1"/>
          </p:cNvSpPr>
          <p:nvPr>
            <p:ph type="title"/>
          </p:nvPr>
        </p:nvSpPr>
        <p:spPr>
          <a:xfrm>
            <a:off x="471063" y="355619"/>
            <a:ext cx="11311007" cy="430108"/>
          </a:xfrm>
          <a:prstGeom prst="rect">
            <a:avLst/>
          </a:prstGeom>
        </p:spPr>
        <p:txBody>
          <a:bodyPr vert="horz" wrap="none" lIns="0" tIns="0" rIns="0" bIns="0" rtlCol="0" anchor="b">
            <a:normAutofit/>
          </a:bodyPr>
          <a:lstStyle/>
          <a:p>
            <a:r>
              <a:rPr lang="en-US"/>
              <a:t>Click to edit Master title style</a:t>
            </a:r>
            <a:endParaRPr lang="en-US" dirty="0"/>
          </a:p>
        </p:txBody>
      </p:sp>
      <p:cxnSp>
        <p:nvCxnSpPr>
          <p:cNvPr id="41" name="Straight Connector 40"/>
          <p:cNvCxnSpPr/>
          <p:nvPr/>
        </p:nvCxnSpPr>
        <p:spPr>
          <a:xfrm>
            <a:off x="471063" y="904241"/>
            <a:ext cx="11311007" cy="0"/>
          </a:xfrm>
          <a:prstGeom prst="line">
            <a:avLst/>
          </a:prstGeom>
          <a:ln w="34925">
            <a:headEnd type="none" w="sm" len="sm"/>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90454" y="6231490"/>
            <a:ext cx="1551418" cy="457200"/>
          </a:xfrm>
          <a:prstGeom prst="rect">
            <a:avLst/>
          </a:prstGeom>
        </p:spPr>
      </p:pic>
    </p:spTree>
    <p:extLst>
      <p:ext uri="{BB962C8B-B14F-4D97-AF65-F5344CB8AC3E}">
        <p14:creationId xmlns:p14="http://schemas.microsoft.com/office/powerpoint/2010/main" val="3721908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723" r:id="rId23"/>
    <p:sldLayoutId id="2147483724" r:id="rId24"/>
    <p:sldLayoutId id="2147483725" r:id="rId25"/>
    <p:sldLayoutId id="2147483726" r:id="rId26"/>
    <p:sldLayoutId id="2147483727" r:id="rId27"/>
  </p:sldLayoutIdLst>
  <p:txStyles>
    <p:titleStyle>
      <a:lvl1pPr algn="l" rtl="0" eaLnBrk="1" fontAlgn="base" hangingPunct="1">
        <a:lnSpc>
          <a:spcPct val="120000"/>
        </a:lnSpc>
        <a:spcBef>
          <a:spcPct val="0"/>
        </a:spcBef>
        <a:spcAft>
          <a:spcPct val="0"/>
        </a:spcAft>
        <a:defRPr sz="2400" b="1" i="0" u="none">
          <a:solidFill>
            <a:schemeClr val="tx2"/>
          </a:solidFill>
          <a:latin typeface="Arial"/>
          <a:ea typeface="+mj-ea"/>
          <a:cs typeface="Arial"/>
        </a:defRPr>
      </a:lvl1pPr>
      <a:lvl2pPr algn="l" rtl="0" eaLnBrk="1" fontAlgn="base" hangingPunct="1">
        <a:spcBef>
          <a:spcPct val="0"/>
        </a:spcBef>
        <a:spcAft>
          <a:spcPct val="0"/>
        </a:spcAft>
        <a:defRPr sz="4800" b="1">
          <a:solidFill>
            <a:schemeClr val="bg1"/>
          </a:solidFill>
          <a:latin typeface="Times New Roman" pitchFamily="18" charset="0"/>
        </a:defRPr>
      </a:lvl2pPr>
      <a:lvl3pPr algn="l" rtl="0" eaLnBrk="1" fontAlgn="base" hangingPunct="1">
        <a:spcBef>
          <a:spcPct val="0"/>
        </a:spcBef>
        <a:spcAft>
          <a:spcPct val="0"/>
        </a:spcAft>
        <a:defRPr sz="4800" b="1">
          <a:solidFill>
            <a:schemeClr val="bg1"/>
          </a:solidFill>
          <a:latin typeface="Times New Roman" pitchFamily="18" charset="0"/>
        </a:defRPr>
      </a:lvl3pPr>
      <a:lvl4pPr algn="l" rtl="0" eaLnBrk="1" fontAlgn="base" hangingPunct="1">
        <a:spcBef>
          <a:spcPct val="0"/>
        </a:spcBef>
        <a:spcAft>
          <a:spcPct val="0"/>
        </a:spcAft>
        <a:defRPr sz="4800" b="1">
          <a:solidFill>
            <a:schemeClr val="bg1"/>
          </a:solidFill>
          <a:latin typeface="Times New Roman" pitchFamily="18" charset="0"/>
        </a:defRPr>
      </a:lvl4pPr>
      <a:lvl5pPr algn="l" rtl="0" eaLnBrk="1" fontAlgn="base" hangingPunct="1">
        <a:spcBef>
          <a:spcPct val="0"/>
        </a:spcBef>
        <a:spcAft>
          <a:spcPct val="0"/>
        </a:spcAft>
        <a:defRPr sz="4800" b="1">
          <a:solidFill>
            <a:schemeClr val="bg1"/>
          </a:solidFill>
          <a:latin typeface="Times New Roman" pitchFamily="18" charset="0"/>
        </a:defRPr>
      </a:lvl5pPr>
      <a:lvl6pPr marL="609570" algn="l" rtl="0" eaLnBrk="1" fontAlgn="base" hangingPunct="1">
        <a:spcBef>
          <a:spcPct val="0"/>
        </a:spcBef>
        <a:spcAft>
          <a:spcPct val="0"/>
        </a:spcAft>
        <a:defRPr sz="4800" b="1">
          <a:solidFill>
            <a:schemeClr val="bg1"/>
          </a:solidFill>
          <a:latin typeface="Times New Roman" pitchFamily="18" charset="0"/>
        </a:defRPr>
      </a:lvl6pPr>
      <a:lvl7pPr marL="1219139" algn="l" rtl="0" eaLnBrk="1" fontAlgn="base" hangingPunct="1">
        <a:spcBef>
          <a:spcPct val="0"/>
        </a:spcBef>
        <a:spcAft>
          <a:spcPct val="0"/>
        </a:spcAft>
        <a:defRPr sz="4800" b="1">
          <a:solidFill>
            <a:schemeClr val="bg1"/>
          </a:solidFill>
          <a:latin typeface="Times New Roman" pitchFamily="18" charset="0"/>
        </a:defRPr>
      </a:lvl7pPr>
      <a:lvl8pPr marL="1828709" algn="l" rtl="0" eaLnBrk="1" fontAlgn="base" hangingPunct="1">
        <a:spcBef>
          <a:spcPct val="0"/>
        </a:spcBef>
        <a:spcAft>
          <a:spcPct val="0"/>
        </a:spcAft>
        <a:defRPr sz="4800" b="1">
          <a:solidFill>
            <a:schemeClr val="bg1"/>
          </a:solidFill>
          <a:latin typeface="Times New Roman" pitchFamily="18" charset="0"/>
        </a:defRPr>
      </a:lvl8pPr>
      <a:lvl9pPr marL="2438278" algn="l" rtl="0" eaLnBrk="1" fontAlgn="base" hangingPunct="1">
        <a:spcBef>
          <a:spcPct val="0"/>
        </a:spcBef>
        <a:spcAft>
          <a:spcPct val="0"/>
        </a:spcAft>
        <a:defRPr sz="480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ea typeface="+mn-ea"/>
          <a:cs typeface="+mn-cs"/>
        </a:defRPr>
      </a:lvl1pPr>
      <a:lvl2pPr marL="300552" indent="0" algn="l" rtl="0" eaLnBrk="1" fontAlgn="base" hangingPunct="1">
        <a:lnSpc>
          <a:spcPct val="120000"/>
        </a:lnSpc>
        <a:spcBef>
          <a:spcPts val="0"/>
        </a:spcBef>
        <a:spcAft>
          <a:spcPts val="1600"/>
        </a:spcAft>
        <a:buClr>
          <a:schemeClr val="accent1"/>
        </a:buClr>
        <a:buSzPct val="90000"/>
        <a:buFont typeface="Arial"/>
        <a:buNone/>
        <a:defRPr sz="2000" b="0">
          <a:solidFill>
            <a:schemeClr val="tx1"/>
          </a:solidFill>
          <a:latin typeface="+mn-lt"/>
        </a:defRPr>
      </a:lvl2pPr>
      <a:lvl3pPr marL="611685"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54"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07"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3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0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66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23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475549" y="6325582"/>
            <a:ext cx="1205949" cy="361785"/>
          </a:xfrm>
          <a:prstGeom prst="rect">
            <a:avLst/>
          </a:prstGeom>
        </p:spPr>
      </p:pic>
      <p:pic>
        <p:nvPicPr>
          <p:cNvPr id="5" name="Picture 4" descr="kkk.jpg"/>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76200"/>
            <a:ext cx="10972800" cy="1143000"/>
          </a:xfrm>
          <a:prstGeom prst="rect">
            <a:avLst/>
          </a:prstGeom>
          <a:ln>
            <a:noFill/>
          </a:ln>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611517"/>
            <a:ext cx="10972800" cy="45588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6" name="Text Placeholder 6"/>
          <p:cNvSpPr txBox="1">
            <a:spLocks/>
          </p:cNvSpPr>
          <p:nvPr/>
        </p:nvSpPr>
        <p:spPr>
          <a:xfrm>
            <a:off x="531448" y="6175131"/>
            <a:ext cx="1094153" cy="4064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JM" sz="1100" b="0" i="0">
              <a:solidFill>
                <a:schemeClr val="accent2"/>
              </a:solidFill>
              <a:latin typeface="Arial Regular" charset="0"/>
              <a:ea typeface="Arial Regular" charset="0"/>
              <a:cs typeface="Arial Regular" charset="0"/>
            </a:endParaRPr>
          </a:p>
        </p:txBody>
      </p:sp>
      <p:pic>
        <p:nvPicPr>
          <p:cNvPr id="6" name="Picture 5"/>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10722321" y="6325582"/>
            <a:ext cx="1241135" cy="365760"/>
          </a:xfrm>
          <a:prstGeom prst="rect">
            <a:avLst/>
          </a:prstGeom>
        </p:spPr>
      </p:pic>
    </p:spTree>
    <p:extLst>
      <p:ext uri="{BB962C8B-B14F-4D97-AF65-F5344CB8AC3E}">
        <p14:creationId xmlns:p14="http://schemas.microsoft.com/office/powerpoint/2010/main" val="7318497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lvl1pPr algn="ctr" defTabSz="914400" rtl="0" eaLnBrk="1" latinLnBrk="0" hangingPunct="1">
        <a:spcBef>
          <a:spcPct val="0"/>
        </a:spcBef>
        <a:buNone/>
        <a:defRPr sz="3600" b="0" i="0" kern="1200" cap="none" spc="20" baseline="0">
          <a:ln w="0"/>
          <a:solidFill>
            <a:schemeClr val="accent3"/>
          </a:solidFill>
          <a:effectLst/>
          <a:latin typeface="+mj-lt"/>
          <a:ea typeface="Helvetica Neue LT Com 55 Roman" charset="0"/>
          <a:cs typeface="Helvetica Neue LT Com 55 Roman" charset="0"/>
        </a:defRPr>
      </a:lvl1pPr>
    </p:titleStyle>
    <p:bodyStyle>
      <a:lvl1pPr marL="342900" indent="-342900" algn="l" defTabSz="914400" rtl="0" eaLnBrk="1" latinLnBrk="0" hangingPunct="1">
        <a:spcBef>
          <a:spcPct val="20000"/>
        </a:spcBef>
        <a:buFont typeface="Arial" pitchFamily="34" charset="0"/>
        <a:buChar char="•"/>
        <a:defRPr sz="1800" b="0" i="0" kern="1200">
          <a:solidFill>
            <a:schemeClr val="tx1">
              <a:lumMod val="50000"/>
              <a:lumOff val="50000"/>
            </a:schemeClr>
          </a:solidFill>
          <a:latin typeface="+mn-lt"/>
          <a:ea typeface="Helvetica Neue LT Com 45 Light" charset="0"/>
          <a:cs typeface="Helvetica Neue LT Com 45 Light" charset="0"/>
        </a:defRPr>
      </a:lvl1pPr>
      <a:lvl2pPr marL="742950" indent="-285750" algn="l" defTabSz="914400" rtl="0" eaLnBrk="1" latinLnBrk="0" hangingPunct="1">
        <a:spcBef>
          <a:spcPct val="20000"/>
        </a:spcBef>
        <a:buFont typeface="Arial" pitchFamily="34" charset="0"/>
        <a:buChar char="–"/>
        <a:defRPr sz="1600" b="0" i="0" kern="1200">
          <a:solidFill>
            <a:schemeClr val="tx1">
              <a:lumMod val="50000"/>
              <a:lumOff val="50000"/>
            </a:schemeClr>
          </a:solidFill>
          <a:latin typeface="+mn-lt"/>
          <a:ea typeface="Helvetica Neue LT Com 45 Light" charset="0"/>
          <a:cs typeface="Helvetica Neue LT Com 45 Light" charset="0"/>
        </a:defRPr>
      </a:lvl2pPr>
      <a:lvl3pPr marL="1143000" indent="-228600" algn="l" defTabSz="914400" rtl="0" eaLnBrk="1" latinLnBrk="0" hangingPunct="1">
        <a:spcBef>
          <a:spcPct val="20000"/>
        </a:spcBef>
        <a:buFont typeface="Arial" pitchFamily="34" charset="0"/>
        <a:buChar char="•"/>
        <a:defRPr sz="1400" b="0" i="0" kern="1200">
          <a:solidFill>
            <a:schemeClr val="tx1">
              <a:lumMod val="50000"/>
              <a:lumOff val="50000"/>
            </a:schemeClr>
          </a:solidFill>
          <a:latin typeface="+mn-lt"/>
          <a:ea typeface="Helvetica Neue LT Com 45 Light" charset="0"/>
          <a:cs typeface="Helvetica Neue LT Com 45 Light" charset="0"/>
        </a:defRPr>
      </a:lvl3pPr>
      <a:lvl4pPr marL="16002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mn-lt"/>
          <a:ea typeface="Helvetica Neue LT Com 45 Light" charset="0"/>
          <a:cs typeface="Helvetica Neue LT Com 45 Light" charset="0"/>
        </a:defRPr>
      </a:lvl4pPr>
      <a:lvl5pPr marL="2057400" indent="-228600" algn="l" defTabSz="914400" rtl="0" eaLnBrk="1" latinLnBrk="0" hangingPunct="1">
        <a:spcBef>
          <a:spcPct val="20000"/>
        </a:spcBef>
        <a:buFont typeface="Arial" pitchFamily="34" charset="0"/>
        <a:buChar char="»"/>
        <a:defRPr sz="1200" b="0" i="0" kern="1200">
          <a:solidFill>
            <a:schemeClr val="tx1">
              <a:lumMod val="50000"/>
              <a:lumOff val="50000"/>
            </a:schemeClr>
          </a:solidFill>
          <a:latin typeface="+mn-lt"/>
          <a:ea typeface="Helvetica Neue LT Com 45 Light" charset="0"/>
          <a:cs typeface="Helvetica Neue LT Com 45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240">
          <p15:clr>
            <a:srgbClr val="F26B43"/>
          </p15:clr>
        </p15:guide>
        <p15:guide id="4" orient="horz" pos="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tegritysolutions.com/about/events/isell-openworkshop/" TargetMode="External"/><Relationship Id="rId2" Type="http://schemas.openxmlformats.org/officeDocument/2006/relationships/hyperlink" Target="https://www.sandler.com/online-sales-courses/#course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janek.com/attend-a-workshop/" TargetMode="External"/><Relationship Id="rId2" Type="http://schemas.openxmlformats.org/officeDocument/2006/relationships/hyperlink" Target="https://global.wilsonlearning.com/event/workshops/" TargetMode="External"/><Relationship Id="rId1" Type="http://schemas.openxmlformats.org/officeDocument/2006/relationships/slideLayout" Target="../slideLayouts/slideLayout6.xml"/><Relationship Id="rId4" Type="http://schemas.openxmlformats.org/officeDocument/2006/relationships/hyperlink" Target="https://brooksgroup.com/wp-content/uploads/2020/09/thebrooksgroup_gsaguide20200324.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alesreadinessgroup.com/sales-training-on-demand"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www.salesreadinessgroup.com/sales-training-programs?pageNumber=0&amp;sortType=null&amp;sortOrder=undefined&amp;program_type=1%2C2&amp;program_delivery=3" TargetMode="External"/><Relationship Id="rId4" Type="http://schemas.openxmlformats.org/officeDocument/2006/relationships/hyperlink" Target="https://www.salesreadinessgroup.com/sales-coaching-on-deman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4.xml"/><Relationship Id="rId1" Type="http://schemas.openxmlformats.org/officeDocument/2006/relationships/slideLayout" Target="../slideLayouts/slideLayout6.xml"/><Relationship Id="rId5" Type="http://schemas.openxmlformats.org/officeDocument/2006/relationships/slide" Target="slide44.xml"/><Relationship Id="rId4" Type="http://schemas.openxmlformats.org/officeDocument/2006/relationships/slide" Target="slide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llglobal/prod/ProdPort/Sales%20%20Marketing%20Resources/Forms/AllItems.aspx?RootFolder=%2Fprod%2FProdPort%2FSales%20%20Marketing%20Resources%2FTrustworthy%20Selling%2FSupporting%20Documents%2FSales%20Presentations&amp;FolderCTID=0x0120001731C7F50A85C54CAB310E8692CAD818&amp;View=%7BE0C6CC51%2D966D%2D4274%2DB692%2DA80F819BE525%7D"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mailto:info@tsprogram.co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634" y="3801317"/>
            <a:ext cx="10982288" cy="1666991"/>
          </a:xfrm>
        </p:spPr>
        <p:txBody>
          <a:bodyPr/>
          <a:lstStyle/>
          <a:p>
            <a:r>
              <a:rPr lang="en-US" dirty="0"/>
              <a:t>Trustworthy Selling Product Line</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349" b="26349"/>
          <a:stretch>
            <a:fillRect/>
          </a:stretch>
        </p:blipFill>
        <p:spPr/>
      </p:pic>
      <p:sp>
        <p:nvSpPr>
          <p:cNvPr id="3" name="Subtitle 2"/>
          <p:cNvSpPr>
            <a:spLocks noGrp="1"/>
          </p:cNvSpPr>
          <p:nvPr>
            <p:ph type="body" sz="quarter" idx="4294967295"/>
          </p:nvPr>
        </p:nvSpPr>
        <p:spPr>
          <a:xfrm>
            <a:off x="4508530" y="5866187"/>
            <a:ext cx="8129587" cy="857342"/>
          </a:xfrm>
        </p:spPr>
        <p:txBody>
          <a:bodyPr/>
          <a:lstStyle/>
          <a:p>
            <a:r>
              <a:rPr lang="en-US" sz="2000" b="1" dirty="0"/>
              <a:t>Sales Playbook </a:t>
            </a:r>
            <a:r>
              <a:rPr lang="en-US" dirty="0"/>
              <a:t>– </a:t>
            </a:r>
            <a:r>
              <a:rPr lang="en-US" sz="2400" b="1" dirty="0">
                <a:solidFill>
                  <a:srgbClr val="FF0000"/>
                </a:solidFill>
              </a:rPr>
              <a:t>INTERNAL USE ONLY</a:t>
            </a:r>
            <a:br>
              <a:rPr lang="en-US" sz="2400" b="1" dirty="0">
                <a:solidFill>
                  <a:srgbClr val="FF0000"/>
                </a:solidFill>
              </a:rPr>
            </a:br>
            <a:endParaRPr lang="en-US" sz="1800" b="1" dirty="0"/>
          </a:p>
        </p:txBody>
      </p:sp>
      <p:sp>
        <p:nvSpPr>
          <p:cNvPr id="5" name="Rectangle 4"/>
          <p:cNvSpPr/>
          <p:nvPr/>
        </p:nvSpPr>
        <p:spPr>
          <a:xfrm>
            <a:off x="5378188" y="4987610"/>
            <a:ext cx="6825086" cy="487506"/>
          </a:xfrm>
          <a:prstGeom prst="rect">
            <a:avLst/>
          </a:prstGeom>
        </p:spPr>
        <p:txBody>
          <a:bodyPr wrap="square">
            <a:spAutoFit/>
          </a:bodyPr>
          <a:lstStyle/>
          <a:p>
            <a:pPr>
              <a:lnSpc>
                <a:spcPct val="107000"/>
              </a:lnSpc>
              <a:spcAft>
                <a:spcPts val="800"/>
              </a:spcAft>
            </a:pPr>
            <a:r>
              <a:rPr lang="en-US" sz="2400" i="1" dirty="0">
                <a:latin typeface="Calibri" panose="020F0502020204030204" pitchFamily="34" charset="0"/>
                <a:ea typeface="Calibri" panose="020F0502020204030204" pitchFamily="34" charset="0"/>
                <a:cs typeface="Times New Roman" panose="02020603050405020304" pitchFamily="18" charset="0"/>
              </a:rPr>
              <a:t>Transforming transactions into enduring relationships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2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B53F4-D811-3F5B-E3FC-797E7F797AB1}"/>
              </a:ext>
            </a:extLst>
          </p:cNvPr>
          <p:cNvSpPr txBox="1"/>
          <p:nvPr/>
        </p:nvSpPr>
        <p:spPr>
          <a:xfrm>
            <a:off x="3495288" y="685800"/>
            <a:ext cx="3000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5596"/>
                </a:solidFill>
                <a:effectLst/>
                <a:uLnTx/>
                <a:uFillTx/>
                <a:latin typeface="Calibri"/>
                <a:ea typeface="+mn-ea"/>
                <a:cs typeface="+mn-cs"/>
              </a:rPr>
              <a:t> </a:t>
            </a:r>
          </a:p>
        </p:txBody>
      </p:sp>
      <p:pic>
        <p:nvPicPr>
          <p:cNvPr id="6" name="Picture 5"/>
          <p:cNvPicPr>
            <a:picLocks noChangeAspect="1"/>
          </p:cNvPicPr>
          <p:nvPr/>
        </p:nvPicPr>
        <p:blipFill>
          <a:blip r:embed="rId3"/>
          <a:stretch>
            <a:fillRect/>
          </a:stretch>
        </p:blipFill>
        <p:spPr>
          <a:xfrm>
            <a:off x="1219200" y="2066992"/>
            <a:ext cx="1905000" cy="1696118"/>
          </a:xfrm>
          <a:prstGeom prst="rect">
            <a:avLst/>
          </a:prstGeom>
          <a:ln>
            <a:solidFill>
              <a:schemeClr val="accent2">
                <a:lumMod val="60000"/>
                <a:lumOff val="40000"/>
              </a:schemeClr>
            </a:solidFill>
          </a:ln>
        </p:spPr>
      </p:pic>
      <p:sp>
        <p:nvSpPr>
          <p:cNvPr id="11" name="TextBox 10">
            <a:extLst>
              <a:ext uri="{FF2B5EF4-FFF2-40B4-BE49-F238E27FC236}">
                <a16:creationId xmlns:a16="http://schemas.microsoft.com/office/drawing/2014/main" id="{BF9B506A-7173-16FC-97EE-3A6D7F86EC88}"/>
              </a:ext>
            </a:extLst>
          </p:cNvPr>
          <p:cNvSpPr txBox="1"/>
          <p:nvPr/>
        </p:nvSpPr>
        <p:spPr>
          <a:xfrm>
            <a:off x="940198" y="4205643"/>
            <a:ext cx="24888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Full Program                                   </a:t>
            </a:r>
            <a:r>
              <a:rPr kumimoji="0" lang="en-US" sz="1400" b="0" i="0" u="none" strike="noStrike" kern="1200" cap="none" spc="0" normalizeH="0" baseline="0" noProof="0" dirty="0">
                <a:ln>
                  <a:noFill/>
                </a:ln>
                <a:solidFill>
                  <a:srgbClr val="1B3A66"/>
                </a:solidFill>
                <a:effectLst/>
                <a:uLnTx/>
                <a:uFillTx/>
                <a:latin typeface="Calibri"/>
                <a:ea typeface="+mn-ea"/>
                <a:cs typeface="+mn-cs"/>
              </a:rPr>
              <a:t>(10 modules of content)</a:t>
            </a:r>
            <a:endParaRPr kumimoji="0" lang="en-US" sz="1800" b="0" i="0" u="none" strike="noStrike" kern="1200" cap="none" spc="0" normalizeH="0" baseline="0" noProof="0" dirty="0">
              <a:ln>
                <a:noFill/>
              </a:ln>
              <a:solidFill>
                <a:srgbClr val="1B3A66"/>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B40943CE-1700-C047-D786-DE7FA441AD63}"/>
              </a:ext>
            </a:extLst>
          </p:cNvPr>
          <p:cNvGrpSpPr/>
          <p:nvPr/>
        </p:nvGrpSpPr>
        <p:grpSpPr>
          <a:xfrm>
            <a:off x="3508940" y="2054329"/>
            <a:ext cx="2729514" cy="2797646"/>
            <a:chOff x="3429000" y="2054329"/>
            <a:chExt cx="2729514" cy="2797646"/>
          </a:xfrm>
        </p:grpSpPr>
        <p:pic>
          <p:nvPicPr>
            <p:cNvPr id="7" name="Picture 6"/>
            <p:cNvPicPr>
              <a:picLocks noChangeAspect="1"/>
            </p:cNvPicPr>
            <p:nvPr/>
          </p:nvPicPr>
          <p:blipFill>
            <a:blip r:embed="rId4"/>
            <a:stretch>
              <a:fillRect/>
            </a:stretch>
          </p:blipFill>
          <p:spPr>
            <a:xfrm>
              <a:off x="3429000" y="2054329"/>
              <a:ext cx="2729514" cy="1696118"/>
            </a:xfrm>
            <a:prstGeom prst="rect">
              <a:avLst/>
            </a:prstGeom>
            <a:ln>
              <a:solidFill>
                <a:schemeClr val="accent2">
                  <a:lumMod val="60000"/>
                  <a:lumOff val="40000"/>
                </a:schemeClr>
              </a:solidFill>
            </a:ln>
          </p:spPr>
        </p:pic>
        <p:sp>
          <p:nvSpPr>
            <p:cNvPr id="12" name="TextBox 11">
              <a:extLst>
                <a:ext uri="{FF2B5EF4-FFF2-40B4-BE49-F238E27FC236}">
                  <a16:creationId xmlns:a16="http://schemas.microsoft.com/office/drawing/2014/main" id="{BF9B506A-7173-16FC-97EE-3A6D7F86EC88}"/>
                </a:ext>
              </a:extLst>
            </p:cNvPr>
            <p:cNvSpPr txBox="1"/>
            <p:nvPr/>
          </p:nvSpPr>
          <p:spPr>
            <a:xfrm>
              <a:off x="3495288" y="4205644"/>
              <a:ext cx="26478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Full Program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Multiline Edition</a:t>
              </a:r>
            </a:p>
          </p:txBody>
        </p:sp>
      </p:grpSp>
      <p:grpSp>
        <p:nvGrpSpPr>
          <p:cNvPr id="17" name="Group 16">
            <a:extLst>
              <a:ext uri="{FF2B5EF4-FFF2-40B4-BE49-F238E27FC236}">
                <a16:creationId xmlns:a16="http://schemas.microsoft.com/office/drawing/2014/main" id="{20A74741-70E6-A148-2A69-A0706D756BCC}"/>
              </a:ext>
            </a:extLst>
          </p:cNvPr>
          <p:cNvGrpSpPr/>
          <p:nvPr/>
        </p:nvGrpSpPr>
        <p:grpSpPr>
          <a:xfrm>
            <a:off x="6477000" y="2054329"/>
            <a:ext cx="2362200" cy="2810309"/>
            <a:chOff x="6487612" y="2054329"/>
            <a:chExt cx="2362200" cy="2810309"/>
          </a:xfrm>
        </p:grpSpPr>
        <p:pic>
          <p:nvPicPr>
            <p:cNvPr id="8" name="Picture 7"/>
            <p:cNvPicPr>
              <a:picLocks noChangeAspect="1"/>
            </p:cNvPicPr>
            <p:nvPr/>
          </p:nvPicPr>
          <p:blipFill>
            <a:blip r:embed="rId5"/>
            <a:stretch>
              <a:fillRect/>
            </a:stretch>
          </p:blipFill>
          <p:spPr>
            <a:xfrm>
              <a:off x="6781800" y="2054329"/>
              <a:ext cx="1763963" cy="1696118"/>
            </a:xfrm>
            <a:prstGeom prst="rect">
              <a:avLst/>
            </a:prstGeom>
            <a:ln>
              <a:solidFill>
                <a:schemeClr val="accent2">
                  <a:lumMod val="60000"/>
                  <a:lumOff val="40000"/>
                </a:schemeClr>
              </a:solidFill>
            </a:ln>
          </p:spPr>
        </p:pic>
        <p:sp>
          <p:nvSpPr>
            <p:cNvPr id="13" name="TextBox 12">
              <a:extLst>
                <a:ext uri="{FF2B5EF4-FFF2-40B4-BE49-F238E27FC236}">
                  <a16:creationId xmlns:a16="http://schemas.microsoft.com/office/drawing/2014/main" id="{BF9B506A-7173-16FC-97EE-3A6D7F86EC88}"/>
                </a:ext>
              </a:extLst>
            </p:cNvPr>
            <p:cNvSpPr txBox="1"/>
            <p:nvPr/>
          </p:nvSpPr>
          <p:spPr>
            <a:xfrm>
              <a:off x="6487612" y="4218307"/>
              <a:ext cx="236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Modularized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Program</a:t>
              </a:r>
            </a:p>
          </p:txBody>
        </p:sp>
      </p:grpSp>
      <p:grpSp>
        <p:nvGrpSpPr>
          <p:cNvPr id="9" name="Group 8">
            <a:extLst>
              <a:ext uri="{FF2B5EF4-FFF2-40B4-BE49-F238E27FC236}">
                <a16:creationId xmlns:a16="http://schemas.microsoft.com/office/drawing/2014/main" id="{A3C02354-D03D-9B9A-E888-9CB32B0FA32E}"/>
              </a:ext>
            </a:extLst>
          </p:cNvPr>
          <p:cNvGrpSpPr/>
          <p:nvPr/>
        </p:nvGrpSpPr>
        <p:grpSpPr>
          <a:xfrm>
            <a:off x="744523" y="4869123"/>
            <a:ext cx="10409562" cy="1150677"/>
            <a:chOff x="744523" y="4074550"/>
            <a:chExt cx="10409562" cy="2372241"/>
          </a:xfrm>
        </p:grpSpPr>
        <p:sp>
          <p:nvSpPr>
            <p:cNvPr id="3" name="TextBox 2">
              <a:extLst>
                <a:ext uri="{FF2B5EF4-FFF2-40B4-BE49-F238E27FC236}">
                  <a16:creationId xmlns:a16="http://schemas.microsoft.com/office/drawing/2014/main" id="{BF9B506A-7173-16FC-97EE-3A6D7F86EC88}"/>
                </a:ext>
              </a:extLst>
            </p:cNvPr>
            <p:cNvSpPr txBox="1"/>
            <p:nvPr/>
          </p:nvSpPr>
          <p:spPr>
            <a:xfrm>
              <a:off x="3657600" y="5475823"/>
              <a:ext cx="2057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New to the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B3A66"/>
                  </a:solidFill>
                  <a:effectLst/>
                  <a:uLnTx/>
                  <a:uFillTx/>
                  <a:latin typeface="Calibri"/>
                  <a:ea typeface="+mn-ea"/>
                  <a:cs typeface="+mn-cs"/>
                </a:rPr>
                <a:t>Quick Start </a:t>
              </a:r>
            </a:p>
          </p:txBody>
        </p:sp>
        <p:sp>
          <p:nvSpPr>
            <p:cNvPr id="4" name="TextBox 3">
              <a:extLst>
                <a:ext uri="{FF2B5EF4-FFF2-40B4-BE49-F238E27FC236}">
                  <a16:creationId xmlns:a16="http://schemas.microsoft.com/office/drawing/2014/main" id="{814EE0A0-9269-5137-DE9D-BA250539CDB1}"/>
                </a:ext>
              </a:extLst>
            </p:cNvPr>
            <p:cNvSpPr txBox="1"/>
            <p:nvPr/>
          </p:nvSpPr>
          <p:spPr>
            <a:xfrm>
              <a:off x="6178898" y="5614322"/>
              <a:ext cx="182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Experienced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B3A66"/>
                  </a:solidFill>
                  <a:effectLst/>
                  <a:uLnTx/>
                  <a:uFillTx/>
                  <a:latin typeface="Calibri"/>
                  <a:ea typeface="+mn-ea"/>
                  <a:cs typeface="+mn-cs"/>
                </a:rPr>
                <a:t>Professional</a:t>
              </a:r>
            </a:p>
          </p:txBody>
        </p:sp>
        <p:sp>
          <p:nvSpPr>
            <p:cNvPr id="15" name="Right Brace 14"/>
            <p:cNvSpPr/>
            <p:nvPr/>
          </p:nvSpPr>
          <p:spPr>
            <a:xfrm rot="5400000">
              <a:off x="4763183" y="55890"/>
              <a:ext cx="2372241" cy="1040956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5" name="Picture 4"/>
          <p:cNvPicPr>
            <a:picLocks noChangeAspect="1"/>
          </p:cNvPicPr>
          <p:nvPr/>
        </p:nvPicPr>
        <p:blipFill>
          <a:blip r:embed="rId6"/>
          <a:stretch>
            <a:fillRect/>
          </a:stretch>
        </p:blipFill>
        <p:spPr>
          <a:xfrm>
            <a:off x="9067800" y="2054328"/>
            <a:ext cx="1637021" cy="1696119"/>
          </a:xfrm>
          <a:prstGeom prst="rect">
            <a:avLst/>
          </a:prstGeom>
          <a:ln>
            <a:solidFill>
              <a:schemeClr val="accent2">
                <a:lumMod val="60000"/>
                <a:lumOff val="40000"/>
              </a:schemeClr>
            </a:solidFill>
          </a:ln>
        </p:spPr>
      </p:pic>
      <p:sp>
        <p:nvSpPr>
          <p:cNvPr id="19" name="TextBox 18">
            <a:extLst>
              <a:ext uri="{FF2B5EF4-FFF2-40B4-BE49-F238E27FC236}">
                <a16:creationId xmlns:a16="http://schemas.microsoft.com/office/drawing/2014/main" id="{BF9B506A-7173-16FC-97EE-3A6D7F86EC88}"/>
              </a:ext>
            </a:extLst>
          </p:cNvPr>
          <p:cNvSpPr txBox="1"/>
          <p:nvPr/>
        </p:nvSpPr>
        <p:spPr>
          <a:xfrm>
            <a:off x="8763000" y="4210128"/>
            <a:ext cx="236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B3A66"/>
                </a:solidFill>
                <a:effectLst/>
                <a:uLnTx/>
                <a:uFillTx/>
                <a:latin typeface="Calibri"/>
                <a:ea typeface="+mn-ea"/>
                <a:cs typeface="+mn-cs"/>
              </a:rPr>
              <a:t>SkillSet</a:t>
            </a:r>
            <a:r>
              <a:rPr kumimoji="0" lang="en-US" sz="1800" b="0" i="0" u="none" strike="noStrike" kern="1200" cap="none" spc="0" normalizeH="0" baseline="0" noProof="0" dirty="0">
                <a:ln>
                  <a:noFill/>
                </a:ln>
                <a:solidFill>
                  <a:srgbClr val="1B3A66"/>
                </a:solidFill>
                <a:effectLst/>
                <a:uLnTx/>
                <a:uFillTx/>
                <a:latin typeface="Calibri"/>
                <a:ea typeface="+mn-ea"/>
                <a:cs typeface="+mn-cs"/>
              </a:rPr>
              <a:t> </a:t>
            </a:r>
            <a:r>
              <a:rPr kumimoji="0" lang="en-US" sz="1200" b="0" i="1" u="none" strike="noStrike" kern="1200" cap="none" spc="0" normalizeH="0" baseline="0" noProof="0" dirty="0">
                <a:ln>
                  <a:noFill/>
                </a:ln>
                <a:solidFill>
                  <a:srgbClr val="1B3A66"/>
                </a:solidFill>
                <a:effectLst/>
                <a:uLnTx/>
                <a:uFillTx/>
                <a:latin typeface="Calibri"/>
                <a:ea typeface="+mn-ea"/>
                <a:cs typeface="+mn-cs"/>
              </a:rPr>
              <a:t>powered by </a:t>
            </a:r>
            <a:r>
              <a:rPr kumimoji="0" lang="en-US" sz="1800" b="0" i="0" u="none" strike="noStrike" kern="1200" cap="none" spc="0" normalizeH="0" baseline="0" noProof="0" dirty="0">
                <a:ln>
                  <a:noFill/>
                </a:ln>
                <a:solidFill>
                  <a:srgbClr val="1B3A66"/>
                </a:solidFill>
                <a:effectLst/>
                <a:uLnTx/>
                <a:uFillTx/>
                <a:latin typeface="Calibri"/>
                <a:ea typeface="+mn-ea"/>
                <a:cs typeface="+mn-cs"/>
              </a:rPr>
              <a:t>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A66"/>
                </a:solidFill>
                <a:effectLst/>
                <a:uLnTx/>
                <a:uFillTx/>
                <a:latin typeface="Calibri"/>
                <a:ea typeface="+mn-ea"/>
                <a:cs typeface="+mn-cs"/>
              </a:rPr>
              <a:t>(</a:t>
            </a:r>
            <a:r>
              <a:rPr lang="en-US" sz="1400" dirty="0">
                <a:solidFill>
                  <a:srgbClr val="1B3A66"/>
                </a:solidFill>
                <a:latin typeface="Calibri"/>
              </a:rPr>
              <a:t>Bus Dev &amp; </a:t>
            </a:r>
            <a:r>
              <a:rPr lang="en-US" sz="1400" dirty="0" err="1">
                <a:solidFill>
                  <a:srgbClr val="1B3A66"/>
                </a:solidFill>
                <a:latin typeface="Calibri"/>
              </a:rPr>
              <a:t>Coll</a:t>
            </a:r>
            <a:r>
              <a:rPr lang="en-US" sz="1400" dirty="0">
                <a:solidFill>
                  <a:srgbClr val="1B3A66"/>
                </a:solidFill>
                <a:latin typeface="Calibri"/>
              </a:rPr>
              <a:t> Disc</a:t>
            </a:r>
            <a:r>
              <a:rPr kumimoji="0" lang="en-US" sz="1400" b="0" i="0" u="none" strike="noStrike" kern="1200" cap="none" spc="0" normalizeH="0" baseline="0" noProof="0" dirty="0">
                <a:ln>
                  <a:noFill/>
                </a:ln>
                <a:solidFill>
                  <a:srgbClr val="1B3A66"/>
                </a:solidFill>
                <a:effectLst/>
                <a:uLnTx/>
                <a:uFillTx/>
                <a:latin typeface="Calibri"/>
                <a:ea typeface="+mn-ea"/>
                <a:cs typeface="+mn-cs"/>
              </a:rPr>
              <a:t>)</a:t>
            </a:r>
          </a:p>
        </p:txBody>
      </p:sp>
      <p:sp>
        <p:nvSpPr>
          <p:cNvPr id="18" name="Title 4"/>
          <p:cNvSpPr txBox="1">
            <a:spLocks/>
          </p:cNvSpPr>
          <p:nvPr/>
        </p:nvSpPr>
        <p:spPr>
          <a:xfrm>
            <a:off x="471063" y="355619"/>
            <a:ext cx="11311007" cy="430108"/>
          </a:xfrm>
          <a:prstGeom prst="rect">
            <a:avLst/>
          </a:prstGeom>
        </p:spPr>
        <p:txBody>
          <a:bodyPr>
            <a:normAutofit fontScale="90000" lnSpcReduction="20000"/>
          </a:bodyPr>
          <a:lstStyle>
            <a:lvl1pPr algn="l" rtl="0" eaLnBrk="1" fontAlgn="base" hangingPunct="1">
              <a:lnSpc>
                <a:spcPct val="120000"/>
              </a:lnSpc>
              <a:spcBef>
                <a:spcPct val="0"/>
              </a:spcBef>
              <a:spcAft>
                <a:spcPct val="0"/>
              </a:spcAft>
              <a:defRPr sz="2400" b="1" i="0" u="none">
                <a:solidFill>
                  <a:schemeClr val="tx2"/>
                </a:solidFill>
                <a:latin typeface="Arial"/>
                <a:ea typeface="+mj-ea"/>
                <a:cs typeface="Arial"/>
              </a:defRPr>
            </a:lvl1pPr>
            <a:lvl2pPr algn="l" rtl="0" eaLnBrk="1" fontAlgn="base" hangingPunct="1">
              <a:spcBef>
                <a:spcPct val="0"/>
              </a:spcBef>
              <a:spcAft>
                <a:spcPct val="0"/>
              </a:spcAft>
              <a:defRPr sz="4800" b="1">
                <a:solidFill>
                  <a:schemeClr val="bg1"/>
                </a:solidFill>
                <a:latin typeface="Times New Roman" pitchFamily="18" charset="0"/>
              </a:defRPr>
            </a:lvl2pPr>
            <a:lvl3pPr algn="l" rtl="0" eaLnBrk="1" fontAlgn="base" hangingPunct="1">
              <a:spcBef>
                <a:spcPct val="0"/>
              </a:spcBef>
              <a:spcAft>
                <a:spcPct val="0"/>
              </a:spcAft>
              <a:defRPr sz="4800" b="1">
                <a:solidFill>
                  <a:schemeClr val="bg1"/>
                </a:solidFill>
                <a:latin typeface="Times New Roman" pitchFamily="18" charset="0"/>
              </a:defRPr>
            </a:lvl3pPr>
            <a:lvl4pPr algn="l" rtl="0" eaLnBrk="1" fontAlgn="base" hangingPunct="1">
              <a:spcBef>
                <a:spcPct val="0"/>
              </a:spcBef>
              <a:spcAft>
                <a:spcPct val="0"/>
              </a:spcAft>
              <a:defRPr sz="4800" b="1">
                <a:solidFill>
                  <a:schemeClr val="bg1"/>
                </a:solidFill>
                <a:latin typeface="Times New Roman" pitchFamily="18" charset="0"/>
              </a:defRPr>
            </a:lvl4pPr>
            <a:lvl5pPr algn="l" rtl="0" eaLnBrk="1" fontAlgn="base" hangingPunct="1">
              <a:spcBef>
                <a:spcPct val="0"/>
              </a:spcBef>
              <a:spcAft>
                <a:spcPct val="0"/>
              </a:spcAft>
              <a:defRPr sz="4800" b="1">
                <a:solidFill>
                  <a:schemeClr val="bg1"/>
                </a:solidFill>
                <a:latin typeface="Times New Roman" pitchFamily="18" charset="0"/>
              </a:defRPr>
            </a:lvl5pPr>
            <a:lvl6pPr marL="609570" algn="l" rtl="0" eaLnBrk="1" fontAlgn="base" hangingPunct="1">
              <a:spcBef>
                <a:spcPct val="0"/>
              </a:spcBef>
              <a:spcAft>
                <a:spcPct val="0"/>
              </a:spcAft>
              <a:defRPr sz="4800" b="1">
                <a:solidFill>
                  <a:schemeClr val="bg1"/>
                </a:solidFill>
                <a:latin typeface="Times New Roman" pitchFamily="18" charset="0"/>
              </a:defRPr>
            </a:lvl6pPr>
            <a:lvl7pPr marL="1219139" algn="l" rtl="0" eaLnBrk="1" fontAlgn="base" hangingPunct="1">
              <a:spcBef>
                <a:spcPct val="0"/>
              </a:spcBef>
              <a:spcAft>
                <a:spcPct val="0"/>
              </a:spcAft>
              <a:defRPr sz="4800" b="1">
                <a:solidFill>
                  <a:schemeClr val="bg1"/>
                </a:solidFill>
                <a:latin typeface="Times New Roman" pitchFamily="18" charset="0"/>
              </a:defRPr>
            </a:lvl7pPr>
            <a:lvl8pPr marL="1828709" algn="l" rtl="0" eaLnBrk="1" fontAlgn="base" hangingPunct="1">
              <a:spcBef>
                <a:spcPct val="0"/>
              </a:spcBef>
              <a:spcAft>
                <a:spcPct val="0"/>
              </a:spcAft>
              <a:defRPr sz="4800" b="1">
                <a:solidFill>
                  <a:schemeClr val="bg1"/>
                </a:solidFill>
                <a:latin typeface="Times New Roman" pitchFamily="18" charset="0"/>
              </a:defRPr>
            </a:lvl8pPr>
            <a:lvl9pPr marL="2438278" algn="l" rtl="0" eaLnBrk="1" fontAlgn="base" hangingPunct="1">
              <a:spcBef>
                <a:spcPct val="0"/>
              </a:spcBef>
              <a:spcAft>
                <a:spcPct val="0"/>
              </a:spcAft>
              <a:defRPr sz="4800" b="1">
                <a:solidFill>
                  <a:schemeClr val="bg1"/>
                </a:solidFill>
                <a:latin typeface="Times New Roman" pitchFamily="18" charset="0"/>
              </a:defRPr>
            </a:lvl9pPr>
          </a:lstStyle>
          <a:p>
            <a:r>
              <a:rPr lang="en-US" kern="0" dirty="0"/>
              <a:t>Editions of the Program</a:t>
            </a:r>
          </a:p>
        </p:txBody>
      </p:sp>
    </p:spTree>
    <p:extLst>
      <p:ext uri="{BB962C8B-B14F-4D97-AF65-F5344CB8AC3E}">
        <p14:creationId xmlns:p14="http://schemas.microsoft.com/office/powerpoint/2010/main" val="3450842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p:txBody>
          <a:bodyPr/>
          <a:lstStyle/>
          <a:p>
            <a:pPr marL="0" indent="0">
              <a:lnSpc>
                <a:spcPct val="100000"/>
              </a:lnSpc>
              <a:spcAft>
                <a:spcPts val="0"/>
              </a:spcAft>
              <a:buNone/>
            </a:pPr>
            <a:endParaRPr lang="en-US" sz="2000" dirty="0"/>
          </a:p>
          <a:p>
            <a:pPr marL="0" indent="0">
              <a:lnSpc>
                <a:spcPct val="100000"/>
              </a:lnSpc>
              <a:spcAft>
                <a:spcPts val="0"/>
              </a:spcAft>
              <a:buNone/>
            </a:pPr>
            <a:r>
              <a:rPr lang="en-US" sz="2000" dirty="0"/>
              <a:t>Comprehensive learning system comprised of 24 hours of training content</a:t>
            </a:r>
          </a:p>
          <a:p>
            <a:pPr marL="0" indent="0">
              <a:lnSpc>
                <a:spcPct val="100000"/>
              </a:lnSpc>
              <a:spcAft>
                <a:spcPts val="0"/>
              </a:spcAft>
              <a:buNone/>
            </a:pPr>
            <a:endParaRPr lang="en-US" sz="2000" dirty="0"/>
          </a:p>
          <a:p>
            <a:pPr marL="0" indent="0">
              <a:lnSpc>
                <a:spcPct val="100000"/>
              </a:lnSpc>
              <a:spcAft>
                <a:spcPts val="0"/>
              </a:spcAft>
              <a:buNone/>
            </a:pPr>
            <a:r>
              <a:rPr lang="en-US" sz="2000" dirty="0"/>
              <a:t>10 Instructor-Led Modules covering array of content:</a:t>
            </a:r>
          </a:p>
          <a:p>
            <a:pPr>
              <a:lnSpc>
                <a:spcPct val="100000"/>
              </a:lnSpc>
              <a:spcAft>
                <a:spcPts val="0"/>
              </a:spcAft>
            </a:pPr>
            <a:r>
              <a:rPr lang="en-US" sz="2000" dirty="0"/>
              <a:t>Strategic insights from consumer research</a:t>
            </a:r>
          </a:p>
          <a:p>
            <a:pPr>
              <a:lnSpc>
                <a:spcPct val="100000"/>
              </a:lnSpc>
              <a:spcAft>
                <a:spcPts val="0"/>
              </a:spcAft>
            </a:pPr>
            <a:r>
              <a:rPr lang="en-US" sz="2000" dirty="0"/>
              <a:t>Tactical application of insights to grow sales</a:t>
            </a:r>
          </a:p>
          <a:p>
            <a:pPr>
              <a:lnSpc>
                <a:spcPct val="100000"/>
              </a:lnSpc>
              <a:spcAft>
                <a:spcPts val="0"/>
              </a:spcAft>
            </a:pPr>
            <a:r>
              <a:rPr lang="en-US" sz="2000" dirty="0"/>
              <a:t>Psychological awareness of self and others</a:t>
            </a:r>
          </a:p>
          <a:p>
            <a:pPr marL="0" indent="0">
              <a:lnSpc>
                <a:spcPct val="100000"/>
              </a:lnSpc>
              <a:spcAft>
                <a:spcPts val="0"/>
              </a:spcAft>
              <a:buNone/>
            </a:pPr>
            <a:endParaRPr lang="en-US" sz="2000" dirty="0"/>
          </a:p>
          <a:p>
            <a:pPr marL="0" indent="0">
              <a:lnSpc>
                <a:spcPct val="100000"/>
              </a:lnSpc>
              <a:spcAft>
                <a:spcPts val="0"/>
              </a:spcAft>
              <a:buNone/>
            </a:pPr>
            <a:r>
              <a:rPr lang="en-US" sz="2000" dirty="0"/>
              <a:t>2 Industry-validated assessments</a:t>
            </a:r>
          </a:p>
          <a:p>
            <a:pPr>
              <a:lnSpc>
                <a:spcPct val="100000"/>
              </a:lnSpc>
              <a:spcAft>
                <a:spcPts val="0"/>
              </a:spcAft>
            </a:pPr>
            <a:r>
              <a:rPr lang="en-US" sz="2000" dirty="0"/>
              <a:t>Personality Styles Profile</a:t>
            </a:r>
          </a:p>
          <a:p>
            <a:r>
              <a:rPr lang="en-US" sz="2000" dirty="0"/>
              <a:t>Sales Booster</a:t>
            </a:r>
          </a:p>
          <a:p>
            <a:pPr marL="0" indent="0">
              <a:lnSpc>
                <a:spcPct val="100000"/>
              </a:lnSpc>
              <a:spcAft>
                <a:spcPts val="0"/>
              </a:spcAft>
              <a:buNone/>
            </a:pPr>
            <a:r>
              <a:rPr lang="en-US" sz="2000" dirty="0"/>
              <a:t>Supplemental Resources </a:t>
            </a:r>
          </a:p>
          <a:p>
            <a:pPr>
              <a:lnSpc>
                <a:spcPct val="100000"/>
              </a:lnSpc>
              <a:spcAft>
                <a:spcPts val="0"/>
              </a:spcAft>
            </a:pPr>
            <a:r>
              <a:rPr lang="en-US" sz="2000" dirty="0"/>
              <a:t>Infographics</a:t>
            </a:r>
          </a:p>
          <a:p>
            <a:pPr>
              <a:lnSpc>
                <a:spcPct val="100000"/>
              </a:lnSpc>
              <a:spcAft>
                <a:spcPts val="0"/>
              </a:spcAft>
            </a:pPr>
            <a:r>
              <a:rPr lang="en-US" sz="2000" dirty="0"/>
              <a:t>eLearning Knowledge Reviews</a:t>
            </a:r>
          </a:p>
          <a:p>
            <a:pPr>
              <a:lnSpc>
                <a:spcPct val="100000"/>
              </a:lnSpc>
              <a:spcAft>
                <a:spcPts val="0"/>
              </a:spcAft>
            </a:pPr>
            <a:r>
              <a:rPr lang="en-US" sz="2000" dirty="0"/>
              <a:t>Resources for Results that provide step-by-step processes, sample language and tools</a:t>
            </a:r>
          </a:p>
          <a:p>
            <a:pPr>
              <a:lnSpc>
                <a:spcPct val="100000"/>
              </a:lnSpc>
              <a:spcAft>
                <a:spcPts val="0"/>
              </a:spcAft>
            </a:pPr>
            <a:r>
              <a:rPr lang="en-US" sz="2000" dirty="0"/>
              <a:t>Coaching Tools and Resources</a:t>
            </a:r>
          </a:p>
          <a:p>
            <a:endParaRPr lang="en-US" sz="2000" dirty="0"/>
          </a:p>
        </p:txBody>
      </p:sp>
      <p:sp>
        <p:nvSpPr>
          <p:cNvPr id="6" name="Title 5"/>
          <p:cNvSpPr>
            <a:spLocks noGrp="1"/>
          </p:cNvSpPr>
          <p:nvPr>
            <p:ph type="title"/>
          </p:nvPr>
        </p:nvSpPr>
        <p:spPr/>
        <p:txBody>
          <a:bodyPr>
            <a:noAutofit/>
          </a:bodyPr>
          <a:lstStyle/>
          <a:p>
            <a:r>
              <a:rPr lang="en-US" dirty="0"/>
              <a:t>Full Program Components</a:t>
            </a:r>
          </a:p>
        </p:txBody>
      </p:sp>
      <p:grpSp>
        <p:nvGrpSpPr>
          <p:cNvPr id="19" name="Group 18"/>
          <p:cNvGrpSpPr/>
          <p:nvPr/>
        </p:nvGrpSpPr>
        <p:grpSpPr>
          <a:xfrm>
            <a:off x="8068736" y="2481579"/>
            <a:ext cx="3200400" cy="2743200"/>
            <a:chOff x="4016375" y="1384300"/>
            <a:chExt cx="571500" cy="514351"/>
          </a:xfrm>
        </p:grpSpPr>
        <p:sp>
          <p:nvSpPr>
            <p:cNvPr id="20" name="Freeform 7"/>
            <p:cNvSpPr>
              <a:spLocks/>
            </p:cNvSpPr>
            <p:nvPr/>
          </p:nvSpPr>
          <p:spPr bwMode="auto">
            <a:xfrm>
              <a:off x="4035425" y="1414463"/>
              <a:ext cx="333375" cy="358775"/>
            </a:xfrm>
            <a:custGeom>
              <a:avLst/>
              <a:gdLst>
                <a:gd name="T0" fmla="*/ 0 w 420"/>
                <a:gd name="T1" fmla="*/ 0 h 454"/>
                <a:gd name="T2" fmla="*/ 420 w 420"/>
                <a:gd name="T3" fmla="*/ 0 h 454"/>
                <a:gd name="T4" fmla="*/ 420 w 420"/>
                <a:gd name="T5" fmla="*/ 139 h 454"/>
                <a:gd name="T6" fmla="*/ 385 w 420"/>
                <a:gd name="T7" fmla="*/ 139 h 454"/>
                <a:gd name="T8" fmla="*/ 385 w 420"/>
                <a:gd name="T9" fmla="*/ 37 h 454"/>
                <a:gd name="T10" fmla="*/ 35 w 420"/>
                <a:gd name="T11" fmla="*/ 37 h 454"/>
                <a:gd name="T12" fmla="*/ 35 w 420"/>
                <a:gd name="T13" fmla="*/ 416 h 454"/>
                <a:gd name="T14" fmla="*/ 385 w 420"/>
                <a:gd name="T15" fmla="*/ 416 h 454"/>
                <a:gd name="T16" fmla="*/ 385 w 420"/>
                <a:gd name="T17" fmla="*/ 385 h 454"/>
                <a:gd name="T18" fmla="*/ 420 w 420"/>
                <a:gd name="T19" fmla="*/ 385 h 454"/>
                <a:gd name="T20" fmla="*/ 420 w 420"/>
                <a:gd name="T21" fmla="*/ 454 h 454"/>
                <a:gd name="T22" fmla="*/ 0 w 420"/>
                <a:gd name="T23" fmla="*/ 454 h 454"/>
                <a:gd name="T24" fmla="*/ 0 w 420"/>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54">
                  <a:moveTo>
                    <a:pt x="0" y="0"/>
                  </a:moveTo>
                  <a:lnTo>
                    <a:pt x="420" y="0"/>
                  </a:lnTo>
                  <a:lnTo>
                    <a:pt x="420" y="139"/>
                  </a:lnTo>
                  <a:lnTo>
                    <a:pt x="385" y="139"/>
                  </a:lnTo>
                  <a:lnTo>
                    <a:pt x="385" y="37"/>
                  </a:lnTo>
                  <a:lnTo>
                    <a:pt x="35" y="37"/>
                  </a:lnTo>
                  <a:lnTo>
                    <a:pt x="35" y="416"/>
                  </a:lnTo>
                  <a:lnTo>
                    <a:pt x="385" y="416"/>
                  </a:lnTo>
                  <a:lnTo>
                    <a:pt x="385" y="385"/>
                  </a:lnTo>
                  <a:lnTo>
                    <a:pt x="420" y="385"/>
                  </a:lnTo>
                  <a:lnTo>
                    <a:pt x="420" y="454"/>
                  </a:lnTo>
                  <a:lnTo>
                    <a:pt x="0" y="454"/>
                  </a:lnTo>
                  <a:lnTo>
                    <a:pt x="0"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4267200" y="1527175"/>
              <a:ext cx="320675" cy="371475"/>
            </a:xfrm>
            <a:custGeom>
              <a:avLst/>
              <a:gdLst>
                <a:gd name="T0" fmla="*/ 308 w 402"/>
                <a:gd name="T1" fmla="*/ 0 h 468"/>
                <a:gd name="T2" fmla="*/ 355 w 402"/>
                <a:gd name="T3" fmla="*/ 22 h 468"/>
                <a:gd name="T4" fmla="*/ 375 w 402"/>
                <a:gd name="T5" fmla="*/ 34 h 468"/>
                <a:gd name="T6" fmla="*/ 388 w 402"/>
                <a:gd name="T7" fmla="*/ 49 h 468"/>
                <a:gd name="T8" fmla="*/ 396 w 402"/>
                <a:gd name="T9" fmla="*/ 69 h 468"/>
                <a:gd name="T10" fmla="*/ 400 w 402"/>
                <a:gd name="T11" fmla="*/ 91 h 468"/>
                <a:gd name="T12" fmla="*/ 402 w 402"/>
                <a:gd name="T13" fmla="*/ 207 h 468"/>
                <a:gd name="T14" fmla="*/ 363 w 402"/>
                <a:gd name="T15" fmla="*/ 250 h 468"/>
                <a:gd name="T16" fmla="*/ 363 w 402"/>
                <a:gd name="T17" fmla="*/ 468 h 468"/>
                <a:gd name="T18" fmla="*/ 184 w 402"/>
                <a:gd name="T19" fmla="*/ 468 h 468"/>
                <a:gd name="T20" fmla="*/ 184 w 402"/>
                <a:gd name="T21" fmla="*/ 462 h 468"/>
                <a:gd name="T22" fmla="*/ 184 w 402"/>
                <a:gd name="T23" fmla="*/ 442 h 468"/>
                <a:gd name="T24" fmla="*/ 184 w 402"/>
                <a:gd name="T25" fmla="*/ 415 h 468"/>
                <a:gd name="T26" fmla="*/ 186 w 402"/>
                <a:gd name="T27" fmla="*/ 381 h 468"/>
                <a:gd name="T28" fmla="*/ 186 w 402"/>
                <a:gd name="T29" fmla="*/ 342 h 468"/>
                <a:gd name="T30" fmla="*/ 186 w 402"/>
                <a:gd name="T31" fmla="*/ 299 h 468"/>
                <a:gd name="T32" fmla="*/ 186 w 402"/>
                <a:gd name="T33" fmla="*/ 258 h 468"/>
                <a:gd name="T34" fmla="*/ 186 w 402"/>
                <a:gd name="T35" fmla="*/ 216 h 468"/>
                <a:gd name="T36" fmla="*/ 186 w 402"/>
                <a:gd name="T37" fmla="*/ 181 h 468"/>
                <a:gd name="T38" fmla="*/ 186 w 402"/>
                <a:gd name="T39" fmla="*/ 152 h 468"/>
                <a:gd name="T40" fmla="*/ 186 w 402"/>
                <a:gd name="T41" fmla="*/ 132 h 468"/>
                <a:gd name="T42" fmla="*/ 186 w 402"/>
                <a:gd name="T43" fmla="*/ 124 h 468"/>
                <a:gd name="T44" fmla="*/ 139 w 402"/>
                <a:gd name="T45" fmla="*/ 169 h 468"/>
                <a:gd name="T46" fmla="*/ 125 w 402"/>
                <a:gd name="T47" fmla="*/ 179 h 468"/>
                <a:gd name="T48" fmla="*/ 110 w 402"/>
                <a:gd name="T49" fmla="*/ 179 h 468"/>
                <a:gd name="T50" fmla="*/ 96 w 402"/>
                <a:gd name="T51" fmla="*/ 173 h 468"/>
                <a:gd name="T52" fmla="*/ 19 w 402"/>
                <a:gd name="T53" fmla="*/ 114 h 468"/>
                <a:gd name="T54" fmla="*/ 6 w 402"/>
                <a:gd name="T55" fmla="*/ 99 h 468"/>
                <a:gd name="T56" fmla="*/ 0 w 402"/>
                <a:gd name="T57" fmla="*/ 81 h 468"/>
                <a:gd name="T58" fmla="*/ 2 w 402"/>
                <a:gd name="T59" fmla="*/ 63 h 468"/>
                <a:gd name="T60" fmla="*/ 9 w 402"/>
                <a:gd name="T61" fmla="*/ 46 h 468"/>
                <a:gd name="T62" fmla="*/ 108 w 402"/>
                <a:gd name="T63" fmla="*/ 104 h 468"/>
                <a:gd name="T64" fmla="*/ 149 w 402"/>
                <a:gd name="T65" fmla="*/ 51 h 468"/>
                <a:gd name="T66" fmla="*/ 157 w 402"/>
                <a:gd name="T67" fmla="*/ 44 h 468"/>
                <a:gd name="T68" fmla="*/ 165 w 402"/>
                <a:gd name="T69" fmla="*/ 36 h 468"/>
                <a:gd name="T70" fmla="*/ 176 w 402"/>
                <a:gd name="T71" fmla="*/ 30 h 468"/>
                <a:gd name="T72" fmla="*/ 233 w 402"/>
                <a:gd name="T73" fmla="*/ 2 h 468"/>
                <a:gd name="T74" fmla="*/ 273 w 402"/>
                <a:gd name="T75" fmla="*/ 65 h 468"/>
                <a:gd name="T76" fmla="*/ 308 w 402"/>
                <a:gd name="T7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468">
                  <a:moveTo>
                    <a:pt x="308" y="0"/>
                  </a:moveTo>
                  <a:lnTo>
                    <a:pt x="355" y="22"/>
                  </a:lnTo>
                  <a:lnTo>
                    <a:pt x="375" y="34"/>
                  </a:lnTo>
                  <a:lnTo>
                    <a:pt x="388" y="49"/>
                  </a:lnTo>
                  <a:lnTo>
                    <a:pt x="396" y="69"/>
                  </a:lnTo>
                  <a:lnTo>
                    <a:pt x="400" y="91"/>
                  </a:lnTo>
                  <a:lnTo>
                    <a:pt x="402" y="207"/>
                  </a:lnTo>
                  <a:lnTo>
                    <a:pt x="363" y="250"/>
                  </a:lnTo>
                  <a:lnTo>
                    <a:pt x="363" y="468"/>
                  </a:lnTo>
                  <a:lnTo>
                    <a:pt x="184" y="468"/>
                  </a:lnTo>
                  <a:lnTo>
                    <a:pt x="184" y="462"/>
                  </a:lnTo>
                  <a:lnTo>
                    <a:pt x="184" y="442"/>
                  </a:lnTo>
                  <a:lnTo>
                    <a:pt x="184" y="415"/>
                  </a:lnTo>
                  <a:lnTo>
                    <a:pt x="186" y="381"/>
                  </a:lnTo>
                  <a:lnTo>
                    <a:pt x="186" y="342"/>
                  </a:lnTo>
                  <a:lnTo>
                    <a:pt x="186" y="299"/>
                  </a:lnTo>
                  <a:lnTo>
                    <a:pt x="186" y="258"/>
                  </a:lnTo>
                  <a:lnTo>
                    <a:pt x="186" y="216"/>
                  </a:lnTo>
                  <a:lnTo>
                    <a:pt x="186" y="181"/>
                  </a:lnTo>
                  <a:lnTo>
                    <a:pt x="186" y="152"/>
                  </a:lnTo>
                  <a:lnTo>
                    <a:pt x="186" y="132"/>
                  </a:lnTo>
                  <a:lnTo>
                    <a:pt x="186" y="124"/>
                  </a:lnTo>
                  <a:lnTo>
                    <a:pt x="139" y="169"/>
                  </a:lnTo>
                  <a:lnTo>
                    <a:pt x="125" y="179"/>
                  </a:lnTo>
                  <a:lnTo>
                    <a:pt x="110" y="179"/>
                  </a:lnTo>
                  <a:lnTo>
                    <a:pt x="96" y="173"/>
                  </a:lnTo>
                  <a:lnTo>
                    <a:pt x="19" y="114"/>
                  </a:lnTo>
                  <a:lnTo>
                    <a:pt x="6" y="99"/>
                  </a:lnTo>
                  <a:lnTo>
                    <a:pt x="0" y="81"/>
                  </a:lnTo>
                  <a:lnTo>
                    <a:pt x="2" y="63"/>
                  </a:lnTo>
                  <a:lnTo>
                    <a:pt x="9" y="46"/>
                  </a:lnTo>
                  <a:lnTo>
                    <a:pt x="108" y="104"/>
                  </a:lnTo>
                  <a:lnTo>
                    <a:pt x="149" y="51"/>
                  </a:lnTo>
                  <a:lnTo>
                    <a:pt x="157" y="44"/>
                  </a:lnTo>
                  <a:lnTo>
                    <a:pt x="165" y="36"/>
                  </a:lnTo>
                  <a:lnTo>
                    <a:pt x="176" y="30"/>
                  </a:lnTo>
                  <a:lnTo>
                    <a:pt x="233" y="2"/>
                  </a:lnTo>
                  <a:lnTo>
                    <a:pt x="273" y="65"/>
                  </a:lnTo>
                  <a:lnTo>
                    <a:pt x="308"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p:nvSpPr>
          <p:spPr bwMode="auto">
            <a:xfrm>
              <a:off x="4016375" y="1384300"/>
              <a:ext cx="371475" cy="650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0"/>
            <p:cNvSpPr>
              <a:spLocks noChangeArrowheads="1"/>
            </p:cNvSpPr>
            <p:nvPr/>
          </p:nvSpPr>
          <p:spPr bwMode="auto">
            <a:xfrm>
              <a:off x="4135438" y="1757363"/>
              <a:ext cx="34925" cy="1412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1"/>
            <p:cNvSpPr>
              <a:spLocks noChangeArrowheads="1"/>
            </p:cNvSpPr>
            <p:nvPr/>
          </p:nvSpPr>
          <p:spPr bwMode="auto">
            <a:xfrm>
              <a:off x="4238625" y="1757363"/>
              <a:ext cx="34925" cy="1412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4425950" y="1385888"/>
              <a:ext cx="101600" cy="127000"/>
            </a:xfrm>
            <a:custGeom>
              <a:avLst/>
              <a:gdLst>
                <a:gd name="T0" fmla="*/ 63 w 128"/>
                <a:gd name="T1" fmla="*/ 0 h 161"/>
                <a:gd name="T2" fmla="*/ 84 w 128"/>
                <a:gd name="T3" fmla="*/ 4 h 161"/>
                <a:gd name="T4" fmla="*/ 102 w 128"/>
                <a:gd name="T5" fmla="*/ 13 h 161"/>
                <a:gd name="T6" fmla="*/ 116 w 128"/>
                <a:gd name="T7" fmla="*/ 27 h 161"/>
                <a:gd name="T8" fmla="*/ 124 w 128"/>
                <a:gd name="T9" fmla="*/ 47 h 161"/>
                <a:gd name="T10" fmla="*/ 128 w 128"/>
                <a:gd name="T11" fmla="*/ 68 h 161"/>
                <a:gd name="T12" fmla="*/ 128 w 128"/>
                <a:gd name="T13" fmla="*/ 92 h 161"/>
                <a:gd name="T14" fmla="*/ 124 w 128"/>
                <a:gd name="T15" fmla="*/ 114 h 161"/>
                <a:gd name="T16" fmla="*/ 116 w 128"/>
                <a:gd name="T17" fmla="*/ 133 h 161"/>
                <a:gd name="T18" fmla="*/ 102 w 128"/>
                <a:gd name="T19" fmla="*/ 147 h 161"/>
                <a:gd name="T20" fmla="*/ 84 w 128"/>
                <a:gd name="T21" fmla="*/ 157 h 161"/>
                <a:gd name="T22" fmla="*/ 63 w 128"/>
                <a:gd name="T23" fmla="*/ 161 h 161"/>
                <a:gd name="T24" fmla="*/ 41 w 128"/>
                <a:gd name="T25" fmla="*/ 157 h 161"/>
                <a:gd name="T26" fmla="*/ 24 w 128"/>
                <a:gd name="T27" fmla="*/ 147 h 161"/>
                <a:gd name="T28" fmla="*/ 10 w 128"/>
                <a:gd name="T29" fmla="*/ 133 h 161"/>
                <a:gd name="T30" fmla="*/ 2 w 128"/>
                <a:gd name="T31" fmla="*/ 114 h 161"/>
                <a:gd name="T32" fmla="*/ 0 w 128"/>
                <a:gd name="T33" fmla="*/ 92 h 161"/>
                <a:gd name="T34" fmla="*/ 0 w 128"/>
                <a:gd name="T35" fmla="*/ 68 h 161"/>
                <a:gd name="T36" fmla="*/ 2 w 128"/>
                <a:gd name="T37" fmla="*/ 47 h 161"/>
                <a:gd name="T38" fmla="*/ 10 w 128"/>
                <a:gd name="T39" fmla="*/ 27 h 161"/>
                <a:gd name="T40" fmla="*/ 24 w 128"/>
                <a:gd name="T41" fmla="*/ 13 h 161"/>
                <a:gd name="T42" fmla="*/ 41 w 128"/>
                <a:gd name="T43" fmla="*/ 4 h 161"/>
                <a:gd name="T44" fmla="*/ 63 w 128"/>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61">
                  <a:moveTo>
                    <a:pt x="63" y="0"/>
                  </a:moveTo>
                  <a:lnTo>
                    <a:pt x="84" y="4"/>
                  </a:lnTo>
                  <a:lnTo>
                    <a:pt x="102" y="13"/>
                  </a:lnTo>
                  <a:lnTo>
                    <a:pt x="116" y="27"/>
                  </a:lnTo>
                  <a:lnTo>
                    <a:pt x="124" y="47"/>
                  </a:lnTo>
                  <a:lnTo>
                    <a:pt x="128" y="68"/>
                  </a:lnTo>
                  <a:lnTo>
                    <a:pt x="128" y="92"/>
                  </a:lnTo>
                  <a:lnTo>
                    <a:pt x="124" y="114"/>
                  </a:lnTo>
                  <a:lnTo>
                    <a:pt x="116" y="133"/>
                  </a:lnTo>
                  <a:lnTo>
                    <a:pt x="102" y="147"/>
                  </a:lnTo>
                  <a:lnTo>
                    <a:pt x="84" y="157"/>
                  </a:lnTo>
                  <a:lnTo>
                    <a:pt x="63" y="161"/>
                  </a:lnTo>
                  <a:lnTo>
                    <a:pt x="41" y="157"/>
                  </a:lnTo>
                  <a:lnTo>
                    <a:pt x="24" y="147"/>
                  </a:lnTo>
                  <a:lnTo>
                    <a:pt x="10" y="133"/>
                  </a:lnTo>
                  <a:lnTo>
                    <a:pt x="2" y="114"/>
                  </a:lnTo>
                  <a:lnTo>
                    <a:pt x="0" y="92"/>
                  </a:lnTo>
                  <a:lnTo>
                    <a:pt x="0" y="68"/>
                  </a:lnTo>
                  <a:lnTo>
                    <a:pt x="2" y="47"/>
                  </a:lnTo>
                  <a:lnTo>
                    <a:pt x="10" y="27"/>
                  </a:lnTo>
                  <a:lnTo>
                    <a:pt x="24" y="13"/>
                  </a:lnTo>
                  <a:lnTo>
                    <a:pt x="41" y="4"/>
                  </a:lnTo>
                  <a:lnTo>
                    <a:pt x="63"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05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777326" y="1546219"/>
            <a:ext cx="10698480" cy="4425696"/>
          </a:xfrm>
        </p:spPr>
        <p:txBody>
          <a:bodyPr/>
          <a:lstStyle/>
          <a:p>
            <a:pPr marL="0" indent="0">
              <a:lnSpc>
                <a:spcPct val="100000"/>
              </a:lnSpc>
              <a:spcAft>
                <a:spcPts val="0"/>
              </a:spcAft>
              <a:buNone/>
            </a:pPr>
            <a:endParaRPr lang="en-US" sz="2000" dirty="0"/>
          </a:p>
          <a:p>
            <a:pPr marL="0" indent="0">
              <a:buNone/>
            </a:pPr>
            <a:r>
              <a:rPr lang="en-US" dirty="0"/>
              <a:t>Our Modularized Trustworthy Selling content focuses on the tactical training modules from the Trustworthy Selling House of Sales that deliver the sales skill elements which support your sales professional’s development opportunities to take their business to the next level.</a:t>
            </a:r>
          </a:p>
          <a:p>
            <a:pPr marL="0" lvl="0" indent="0">
              <a:lnSpc>
                <a:spcPct val="100000"/>
              </a:lnSpc>
              <a:spcAft>
                <a:spcPts val="0"/>
              </a:spcAft>
              <a:buNone/>
            </a:pPr>
            <a:r>
              <a:rPr lang="en-US" sz="2000" dirty="0"/>
              <a:t>Pick and choose the modules right for your organization:</a:t>
            </a:r>
          </a:p>
          <a:p>
            <a:pPr lvl="4">
              <a:lnSpc>
                <a:spcPct val="100000"/>
              </a:lnSpc>
              <a:spcAft>
                <a:spcPts val="0"/>
              </a:spcAft>
            </a:pPr>
            <a:r>
              <a:rPr lang="en-US" sz="1800" dirty="0">
                <a:ea typeface="+mn-ea"/>
                <a:cs typeface="+mn-cs"/>
              </a:rPr>
              <a:t>Understanding Today’s Consumer</a:t>
            </a:r>
          </a:p>
          <a:p>
            <a:pPr lvl="4">
              <a:lnSpc>
                <a:spcPct val="100000"/>
              </a:lnSpc>
              <a:spcAft>
                <a:spcPts val="0"/>
              </a:spcAft>
            </a:pPr>
            <a:r>
              <a:rPr lang="en-US" sz="1800" dirty="0">
                <a:ea typeface="+mn-ea"/>
                <a:cs typeface="+mn-cs"/>
              </a:rPr>
              <a:t>Understanding &amp; Adapting Your Selling Style</a:t>
            </a:r>
          </a:p>
          <a:p>
            <a:pPr lvl="4">
              <a:lnSpc>
                <a:spcPct val="100000"/>
              </a:lnSpc>
              <a:spcAft>
                <a:spcPts val="0"/>
              </a:spcAft>
            </a:pPr>
            <a:r>
              <a:rPr lang="en-US" sz="1800" dirty="0">
                <a:ea typeface="+mn-ea"/>
                <a:cs typeface="+mn-cs"/>
              </a:rPr>
              <a:t>Business Development Strategies</a:t>
            </a:r>
          </a:p>
          <a:p>
            <a:pPr lvl="4">
              <a:lnSpc>
                <a:spcPct val="100000"/>
              </a:lnSpc>
              <a:spcAft>
                <a:spcPts val="0"/>
              </a:spcAft>
            </a:pPr>
            <a:r>
              <a:rPr lang="en-US" sz="1800" dirty="0">
                <a:ea typeface="+mn-ea"/>
                <a:cs typeface="+mn-cs"/>
              </a:rPr>
              <a:t>Engagement Strategies</a:t>
            </a:r>
          </a:p>
          <a:p>
            <a:pPr lvl="4">
              <a:lnSpc>
                <a:spcPct val="100000"/>
              </a:lnSpc>
              <a:spcAft>
                <a:spcPts val="0"/>
              </a:spcAft>
            </a:pPr>
            <a:r>
              <a:rPr lang="en-US" sz="1800" dirty="0">
                <a:ea typeface="+mn-ea"/>
                <a:cs typeface="+mn-cs"/>
              </a:rPr>
              <a:t>Collaborative Discovery</a:t>
            </a:r>
          </a:p>
          <a:p>
            <a:pPr lvl="4">
              <a:lnSpc>
                <a:spcPct val="100000"/>
              </a:lnSpc>
              <a:spcAft>
                <a:spcPts val="0"/>
              </a:spcAft>
            </a:pPr>
            <a:r>
              <a:rPr lang="en-US" sz="1800" dirty="0">
                <a:ea typeface="+mn-ea"/>
                <a:cs typeface="+mn-cs"/>
              </a:rPr>
              <a:t>Gaining Commitment</a:t>
            </a:r>
          </a:p>
          <a:p>
            <a:pPr lvl="4">
              <a:lnSpc>
                <a:spcPct val="100000"/>
              </a:lnSpc>
              <a:spcAft>
                <a:spcPts val="0"/>
              </a:spcAft>
            </a:pPr>
            <a:r>
              <a:rPr lang="en-US" sz="1800" dirty="0">
                <a:ea typeface="+mn-ea"/>
                <a:cs typeface="+mn-cs"/>
              </a:rPr>
              <a:t>Deepening the Client Relationship</a:t>
            </a:r>
          </a:p>
          <a:p>
            <a:pPr lvl="4">
              <a:lnSpc>
                <a:spcPct val="100000"/>
              </a:lnSpc>
              <a:spcAft>
                <a:spcPts val="0"/>
              </a:spcAft>
            </a:pPr>
            <a:r>
              <a:rPr lang="en-US" sz="1800" dirty="0">
                <a:ea typeface="+mn-ea"/>
                <a:cs typeface="+mn-cs"/>
              </a:rPr>
              <a:t>Seller Psychology</a:t>
            </a:r>
          </a:p>
          <a:p>
            <a:pPr marL="0" lvl="4" indent="0">
              <a:lnSpc>
                <a:spcPct val="100000"/>
              </a:lnSpc>
              <a:spcAft>
                <a:spcPts val="0"/>
              </a:spcAft>
              <a:buNone/>
            </a:pPr>
            <a:endParaRPr lang="en-US" sz="934" dirty="0">
              <a:ea typeface="+mn-ea"/>
              <a:cs typeface="+mn-cs"/>
            </a:endParaRPr>
          </a:p>
          <a:p>
            <a:pPr marL="0" indent="0">
              <a:lnSpc>
                <a:spcPct val="100000"/>
              </a:lnSpc>
              <a:spcAft>
                <a:spcPts val="0"/>
              </a:spcAft>
              <a:buNone/>
            </a:pPr>
            <a:r>
              <a:rPr lang="en-US" sz="1800" dirty="0"/>
              <a:t>Supplemental Resources </a:t>
            </a:r>
          </a:p>
          <a:p>
            <a:pPr>
              <a:lnSpc>
                <a:spcPct val="100000"/>
              </a:lnSpc>
              <a:spcAft>
                <a:spcPts val="0"/>
              </a:spcAft>
            </a:pPr>
            <a:r>
              <a:rPr lang="en-US" sz="1800" dirty="0"/>
              <a:t>Infographics</a:t>
            </a:r>
          </a:p>
          <a:p>
            <a:pPr>
              <a:lnSpc>
                <a:spcPct val="100000"/>
              </a:lnSpc>
              <a:spcAft>
                <a:spcPts val="0"/>
              </a:spcAft>
            </a:pPr>
            <a:r>
              <a:rPr lang="en-US" sz="1800" dirty="0"/>
              <a:t>eLearning Knowledge Reviews</a:t>
            </a:r>
          </a:p>
          <a:p>
            <a:pPr>
              <a:lnSpc>
                <a:spcPct val="100000"/>
              </a:lnSpc>
              <a:spcAft>
                <a:spcPts val="0"/>
              </a:spcAft>
            </a:pPr>
            <a:r>
              <a:rPr lang="en-US" sz="1800" dirty="0"/>
              <a:t>Resources for Results that provide step-by-step processes, sample language and tools</a:t>
            </a:r>
          </a:p>
          <a:p>
            <a:pPr>
              <a:lnSpc>
                <a:spcPct val="100000"/>
              </a:lnSpc>
              <a:spcAft>
                <a:spcPts val="0"/>
              </a:spcAft>
            </a:pPr>
            <a:r>
              <a:rPr lang="en-US" sz="1800" dirty="0"/>
              <a:t>Coaching Tools and Resources</a:t>
            </a:r>
          </a:p>
          <a:p>
            <a:endParaRPr lang="en-US" sz="2000" dirty="0"/>
          </a:p>
        </p:txBody>
      </p:sp>
      <p:sp>
        <p:nvSpPr>
          <p:cNvPr id="6" name="Title 5"/>
          <p:cNvSpPr>
            <a:spLocks noGrp="1"/>
          </p:cNvSpPr>
          <p:nvPr>
            <p:ph type="title"/>
          </p:nvPr>
        </p:nvSpPr>
        <p:spPr/>
        <p:txBody>
          <a:bodyPr>
            <a:noAutofit/>
          </a:bodyPr>
          <a:lstStyle/>
          <a:p>
            <a:r>
              <a:rPr lang="en-US" dirty="0"/>
              <a:t>Modularized Program Components</a:t>
            </a:r>
          </a:p>
        </p:txBody>
      </p:sp>
      <p:grpSp>
        <p:nvGrpSpPr>
          <p:cNvPr id="19" name="Group 18"/>
          <p:cNvGrpSpPr/>
          <p:nvPr/>
        </p:nvGrpSpPr>
        <p:grpSpPr>
          <a:xfrm>
            <a:off x="8068736" y="2481579"/>
            <a:ext cx="3200400" cy="2743200"/>
            <a:chOff x="4016375" y="1384300"/>
            <a:chExt cx="571500" cy="514351"/>
          </a:xfrm>
        </p:grpSpPr>
        <p:sp>
          <p:nvSpPr>
            <p:cNvPr id="20" name="Freeform 7"/>
            <p:cNvSpPr>
              <a:spLocks/>
            </p:cNvSpPr>
            <p:nvPr/>
          </p:nvSpPr>
          <p:spPr bwMode="auto">
            <a:xfrm>
              <a:off x="4035425" y="1414463"/>
              <a:ext cx="333375" cy="358775"/>
            </a:xfrm>
            <a:custGeom>
              <a:avLst/>
              <a:gdLst>
                <a:gd name="T0" fmla="*/ 0 w 420"/>
                <a:gd name="T1" fmla="*/ 0 h 454"/>
                <a:gd name="T2" fmla="*/ 420 w 420"/>
                <a:gd name="T3" fmla="*/ 0 h 454"/>
                <a:gd name="T4" fmla="*/ 420 w 420"/>
                <a:gd name="T5" fmla="*/ 139 h 454"/>
                <a:gd name="T6" fmla="*/ 385 w 420"/>
                <a:gd name="T7" fmla="*/ 139 h 454"/>
                <a:gd name="T8" fmla="*/ 385 w 420"/>
                <a:gd name="T9" fmla="*/ 37 h 454"/>
                <a:gd name="T10" fmla="*/ 35 w 420"/>
                <a:gd name="T11" fmla="*/ 37 h 454"/>
                <a:gd name="T12" fmla="*/ 35 w 420"/>
                <a:gd name="T13" fmla="*/ 416 h 454"/>
                <a:gd name="T14" fmla="*/ 385 w 420"/>
                <a:gd name="T15" fmla="*/ 416 h 454"/>
                <a:gd name="T16" fmla="*/ 385 w 420"/>
                <a:gd name="T17" fmla="*/ 385 h 454"/>
                <a:gd name="T18" fmla="*/ 420 w 420"/>
                <a:gd name="T19" fmla="*/ 385 h 454"/>
                <a:gd name="T20" fmla="*/ 420 w 420"/>
                <a:gd name="T21" fmla="*/ 454 h 454"/>
                <a:gd name="T22" fmla="*/ 0 w 420"/>
                <a:gd name="T23" fmla="*/ 454 h 454"/>
                <a:gd name="T24" fmla="*/ 0 w 420"/>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54">
                  <a:moveTo>
                    <a:pt x="0" y="0"/>
                  </a:moveTo>
                  <a:lnTo>
                    <a:pt x="420" y="0"/>
                  </a:lnTo>
                  <a:lnTo>
                    <a:pt x="420" y="139"/>
                  </a:lnTo>
                  <a:lnTo>
                    <a:pt x="385" y="139"/>
                  </a:lnTo>
                  <a:lnTo>
                    <a:pt x="385" y="37"/>
                  </a:lnTo>
                  <a:lnTo>
                    <a:pt x="35" y="37"/>
                  </a:lnTo>
                  <a:lnTo>
                    <a:pt x="35" y="416"/>
                  </a:lnTo>
                  <a:lnTo>
                    <a:pt x="385" y="416"/>
                  </a:lnTo>
                  <a:lnTo>
                    <a:pt x="385" y="385"/>
                  </a:lnTo>
                  <a:lnTo>
                    <a:pt x="420" y="385"/>
                  </a:lnTo>
                  <a:lnTo>
                    <a:pt x="420" y="454"/>
                  </a:lnTo>
                  <a:lnTo>
                    <a:pt x="0" y="454"/>
                  </a:lnTo>
                  <a:lnTo>
                    <a:pt x="0"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4267200" y="1527175"/>
              <a:ext cx="320675" cy="371475"/>
            </a:xfrm>
            <a:custGeom>
              <a:avLst/>
              <a:gdLst>
                <a:gd name="T0" fmla="*/ 308 w 402"/>
                <a:gd name="T1" fmla="*/ 0 h 468"/>
                <a:gd name="T2" fmla="*/ 355 w 402"/>
                <a:gd name="T3" fmla="*/ 22 h 468"/>
                <a:gd name="T4" fmla="*/ 375 w 402"/>
                <a:gd name="T5" fmla="*/ 34 h 468"/>
                <a:gd name="T6" fmla="*/ 388 w 402"/>
                <a:gd name="T7" fmla="*/ 49 h 468"/>
                <a:gd name="T8" fmla="*/ 396 w 402"/>
                <a:gd name="T9" fmla="*/ 69 h 468"/>
                <a:gd name="T10" fmla="*/ 400 w 402"/>
                <a:gd name="T11" fmla="*/ 91 h 468"/>
                <a:gd name="T12" fmla="*/ 402 w 402"/>
                <a:gd name="T13" fmla="*/ 207 h 468"/>
                <a:gd name="T14" fmla="*/ 363 w 402"/>
                <a:gd name="T15" fmla="*/ 250 h 468"/>
                <a:gd name="T16" fmla="*/ 363 w 402"/>
                <a:gd name="T17" fmla="*/ 468 h 468"/>
                <a:gd name="T18" fmla="*/ 184 w 402"/>
                <a:gd name="T19" fmla="*/ 468 h 468"/>
                <a:gd name="T20" fmla="*/ 184 w 402"/>
                <a:gd name="T21" fmla="*/ 462 h 468"/>
                <a:gd name="T22" fmla="*/ 184 w 402"/>
                <a:gd name="T23" fmla="*/ 442 h 468"/>
                <a:gd name="T24" fmla="*/ 184 w 402"/>
                <a:gd name="T25" fmla="*/ 415 h 468"/>
                <a:gd name="T26" fmla="*/ 186 w 402"/>
                <a:gd name="T27" fmla="*/ 381 h 468"/>
                <a:gd name="T28" fmla="*/ 186 w 402"/>
                <a:gd name="T29" fmla="*/ 342 h 468"/>
                <a:gd name="T30" fmla="*/ 186 w 402"/>
                <a:gd name="T31" fmla="*/ 299 h 468"/>
                <a:gd name="T32" fmla="*/ 186 w 402"/>
                <a:gd name="T33" fmla="*/ 258 h 468"/>
                <a:gd name="T34" fmla="*/ 186 w 402"/>
                <a:gd name="T35" fmla="*/ 216 h 468"/>
                <a:gd name="T36" fmla="*/ 186 w 402"/>
                <a:gd name="T37" fmla="*/ 181 h 468"/>
                <a:gd name="T38" fmla="*/ 186 w 402"/>
                <a:gd name="T39" fmla="*/ 152 h 468"/>
                <a:gd name="T40" fmla="*/ 186 w 402"/>
                <a:gd name="T41" fmla="*/ 132 h 468"/>
                <a:gd name="T42" fmla="*/ 186 w 402"/>
                <a:gd name="T43" fmla="*/ 124 h 468"/>
                <a:gd name="T44" fmla="*/ 139 w 402"/>
                <a:gd name="T45" fmla="*/ 169 h 468"/>
                <a:gd name="T46" fmla="*/ 125 w 402"/>
                <a:gd name="T47" fmla="*/ 179 h 468"/>
                <a:gd name="T48" fmla="*/ 110 w 402"/>
                <a:gd name="T49" fmla="*/ 179 h 468"/>
                <a:gd name="T50" fmla="*/ 96 w 402"/>
                <a:gd name="T51" fmla="*/ 173 h 468"/>
                <a:gd name="T52" fmla="*/ 19 w 402"/>
                <a:gd name="T53" fmla="*/ 114 h 468"/>
                <a:gd name="T54" fmla="*/ 6 w 402"/>
                <a:gd name="T55" fmla="*/ 99 h 468"/>
                <a:gd name="T56" fmla="*/ 0 w 402"/>
                <a:gd name="T57" fmla="*/ 81 h 468"/>
                <a:gd name="T58" fmla="*/ 2 w 402"/>
                <a:gd name="T59" fmla="*/ 63 h 468"/>
                <a:gd name="T60" fmla="*/ 9 w 402"/>
                <a:gd name="T61" fmla="*/ 46 h 468"/>
                <a:gd name="T62" fmla="*/ 108 w 402"/>
                <a:gd name="T63" fmla="*/ 104 h 468"/>
                <a:gd name="T64" fmla="*/ 149 w 402"/>
                <a:gd name="T65" fmla="*/ 51 h 468"/>
                <a:gd name="T66" fmla="*/ 157 w 402"/>
                <a:gd name="T67" fmla="*/ 44 h 468"/>
                <a:gd name="T68" fmla="*/ 165 w 402"/>
                <a:gd name="T69" fmla="*/ 36 h 468"/>
                <a:gd name="T70" fmla="*/ 176 w 402"/>
                <a:gd name="T71" fmla="*/ 30 h 468"/>
                <a:gd name="T72" fmla="*/ 233 w 402"/>
                <a:gd name="T73" fmla="*/ 2 h 468"/>
                <a:gd name="T74" fmla="*/ 273 w 402"/>
                <a:gd name="T75" fmla="*/ 65 h 468"/>
                <a:gd name="T76" fmla="*/ 308 w 402"/>
                <a:gd name="T7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468">
                  <a:moveTo>
                    <a:pt x="308" y="0"/>
                  </a:moveTo>
                  <a:lnTo>
                    <a:pt x="355" y="22"/>
                  </a:lnTo>
                  <a:lnTo>
                    <a:pt x="375" y="34"/>
                  </a:lnTo>
                  <a:lnTo>
                    <a:pt x="388" y="49"/>
                  </a:lnTo>
                  <a:lnTo>
                    <a:pt x="396" y="69"/>
                  </a:lnTo>
                  <a:lnTo>
                    <a:pt x="400" y="91"/>
                  </a:lnTo>
                  <a:lnTo>
                    <a:pt x="402" y="207"/>
                  </a:lnTo>
                  <a:lnTo>
                    <a:pt x="363" y="250"/>
                  </a:lnTo>
                  <a:lnTo>
                    <a:pt x="363" y="468"/>
                  </a:lnTo>
                  <a:lnTo>
                    <a:pt x="184" y="468"/>
                  </a:lnTo>
                  <a:lnTo>
                    <a:pt x="184" y="462"/>
                  </a:lnTo>
                  <a:lnTo>
                    <a:pt x="184" y="442"/>
                  </a:lnTo>
                  <a:lnTo>
                    <a:pt x="184" y="415"/>
                  </a:lnTo>
                  <a:lnTo>
                    <a:pt x="186" y="381"/>
                  </a:lnTo>
                  <a:lnTo>
                    <a:pt x="186" y="342"/>
                  </a:lnTo>
                  <a:lnTo>
                    <a:pt x="186" y="299"/>
                  </a:lnTo>
                  <a:lnTo>
                    <a:pt x="186" y="258"/>
                  </a:lnTo>
                  <a:lnTo>
                    <a:pt x="186" y="216"/>
                  </a:lnTo>
                  <a:lnTo>
                    <a:pt x="186" y="181"/>
                  </a:lnTo>
                  <a:lnTo>
                    <a:pt x="186" y="152"/>
                  </a:lnTo>
                  <a:lnTo>
                    <a:pt x="186" y="132"/>
                  </a:lnTo>
                  <a:lnTo>
                    <a:pt x="186" y="124"/>
                  </a:lnTo>
                  <a:lnTo>
                    <a:pt x="139" y="169"/>
                  </a:lnTo>
                  <a:lnTo>
                    <a:pt x="125" y="179"/>
                  </a:lnTo>
                  <a:lnTo>
                    <a:pt x="110" y="179"/>
                  </a:lnTo>
                  <a:lnTo>
                    <a:pt x="96" y="173"/>
                  </a:lnTo>
                  <a:lnTo>
                    <a:pt x="19" y="114"/>
                  </a:lnTo>
                  <a:lnTo>
                    <a:pt x="6" y="99"/>
                  </a:lnTo>
                  <a:lnTo>
                    <a:pt x="0" y="81"/>
                  </a:lnTo>
                  <a:lnTo>
                    <a:pt x="2" y="63"/>
                  </a:lnTo>
                  <a:lnTo>
                    <a:pt x="9" y="46"/>
                  </a:lnTo>
                  <a:lnTo>
                    <a:pt x="108" y="104"/>
                  </a:lnTo>
                  <a:lnTo>
                    <a:pt x="149" y="51"/>
                  </a:lnTo>
                  <a:lnTo>
                    <a:pt x="157" y="44"/>
                  </a:lnTo>
                  <a:lnTo>
                    <a:pt x="165" y="36"/>
                  </a:lnTo>
                  <a:lnTo>
                    <a:pt x="176" y="30"/>
                  </a:lnTo>
                  <a:lnTo>
                    <a:pt x="233" y="2"/>
                  </a:lnTo>
                  <a:lnTo>
                    <a:pt x="273" y="65"/>
                  </a:lnTo>
                  <a:lnTo>
                    <a:pt x="308"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p:nvSpPr>
          <p:spPr bwMode="auto">
            <a:xfrm>
              <a:off x="4016375" y="1384300"/>
              <a:ext cx="371475" cy="650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0"/>
            <p:cNvSpPr>
              <a:spLocks noChangeArrowheads="1"/>
            </p:cNvSpPr>
            <p:nvPr/>
          </p:nvSpPr>
          <p:spPr bwMode="auto">
            <a:xfrm>
              <a:off x="4135438" y="1757363"/>
              <a:ext cx="34925" cy="1412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1"/>
            <p:cNvSpPr>
              <a:spLocks noChangeArrowheads="1"/>
            </p:cNvSpPr>
            <p:nvPr/>
          </p:nvSpPr>
          <p:spPr bwMode="auto">
            <a:xfrm>
              <a:off x="4238625" y="1757363"/>
              <a:ext cx="34925" cy="1412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4425950" y="1385888"/>
              <a:ext cx="101600" cy="127000"/>
            </a:xfrm>
            <a:custGeom>
              <a:avLst/>
              <a:gdLst>
                <a:gd name="T0" fmla="*/ 63 w 128"/>
                <a:gd name="T1" fmla="*/ 0 h 161"/>
                <a:gd name="T2" fmla="*/ 84 w 128"/>
                <a:gd name="T3" fmla="*/ 4 h 161"/>
                <a:gd name="T4" fmla="*/ 102 w 128"/>
                <a:gd name="T5" fmla="*/ 13 h 161"/>
                <a:gd name="T6" fmla="*/ 116 w 128"/>
                <a:gd name="T7" fmla="*/ 27 h 161"/>
                <a:gd name="T8" fmla="*/ 124 w 128"/>
                <a:gd name="T9" fmla="*/ 47 h 161"/>
                <a:gd name="T10" fmla="*/ 128 w 128"/>
                <a:gd name="T11" fmla="*/ 68 h 161"/>
                <a:gd name="T12" fmla="*/ 128 w 128"/>
                <a:gd name="T13" fmla="*/ 92 h 161"/>
                <a:gd name="T14" fmla="*/ 124 w 128"/>
                <a:gd name="T15" fmla="*/ 114 h 161"/>
                <a:gd name="T16" fmla="*/ 116 w 128"/>
                <a:gd name="T17" fmla="*/ 133 h 161"/>
                <a:gd name="T18" fmla="*/ 102 w 128"/>
                <a:gd name="T19" fmla="*/ 147 h 161"/>
                <a:gd name="T20" fmla="*/ 84 w 128"/>
                <a:gd name="T21" fmla="*/ 157 h 161"/>
                <a:gd name="T22" fmla="*/ 63 w 128"/>
                <a:gd name="T23" fmla="*/ 161 h 161"/>
                <a:gd name="T24" fmla="*/ 41 w 128"/>
                <a:gd name="T25" fmla="*/ 157 h 161"/>
                <a:gd name="T26" fmla="*/ 24 w 128"/>
                <a:gd name="T27" fmla="*/ 147 h 161"/>
                <a:gd name="T28" fmla="*/ 10 w 128"/>
                <a:gd name="T29" fmla="*/ 133 h 161"/>
                <a:gd name="T30" fmla="*/ 2 w 128"/>
                <a:gd name="T31" fmla="*/ 114 h 161"/>
                <a:gd name="T32" fmla="*/ 0 w 128"/>
                <a:gd name="T33" fmla="*/ 92 h 161"/>
                <a:gd name="T34" fmla="*/ 0 w 128"/>
                <a:gd name="T35" fmla="*/ 68 h 161"/>
                <a:gd name="T36" fmla="*/ 2 w 128"/>
                <a:gd name="T37" fmla="*/ 47 h 161"/>
                <a:gd name="T38" fmla="*/ 10 w 128"/>
                <a:gd name="T39" fmla="*/ 27 h 161"/>
                <a:gd name="T40" fmla="*/ 24 w 128"/>
                <a:gd name="T41" fmla="*/ 13 h 161"/>
                <a:gd name="T42" fmla="*/ 41 w 128"/>
                <a:gd name="T43" fmla="*/ 4 h 161"/>
                <a:gd name="T44" fmla="*/ 63 w 128"/>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61">
                  <a:moveTo>
                    <a:pt x="63" y="0"/>
                  </a:moveTo>
                  <a:lnTo>
                    <a:pt x="84" y="4"/>
                  </a:lnTo>
                  <a:lnTo>
                    <a:pt x="102" y="13"/>
                  </a:lnTo>
                  <a:lnTo>
                    <a:pt x="116" y="27"/>
                  </a:lnTo>
                  <a:lnTo>
                    <a:pt x="124" y="47"/>
                  </a:lnTo>
                  <a:lnTo>
                    <a:pt x="128" y="68"/>
                  </a:lnTo>
                  <a:lnTo>
                    <a:pt x="128" y="92"/>
                  </a:lnTo>
                  <a:lnTo>
                    <a:pt x="124" y="114"/>
                  </a:lnTo>
                  <a:lnTo>
                    <a:pt x="116" y="133"/>
                  </a:lnTo>
                  <a:lnTo>
                    <a:pt x="102" y="147"/>
                  </a:lnTo>
                  <a:lnTo>
                    <a:pt x="84" y="157"/>
                  </a:lnTo>
                  <a:lnTo>
                    <a:pt x="63" y="161"/>
                  </a:lnTo>
                  <a:lnTo>
                    <a:pt x="41" y="157"/>
                  </a:lnTo>
                  <a:lnTo>
                    <a:pt x="24" y="147"/>
                  </a:lnTo>
                  <a:lnTo>
                    <a:pt x="10" y="133"/>
                  </a:lnTo>
                  <a:lnTo>
                    <a:pt x="2" y="114"/>
                  </a:lnTo>
                  <a:lnTo>
                    <a:pt x="0" y="92"/>
                  </a:lnTo>
                  <a:lnTo>
                    <a:pt x="0" y="68"/>
                  </a:lnTo>
                  <a:lnTo>
                    <a:pt x="2" y="47"/>
                  </a:lnTo>
                  <a:lnTo>
                    <a:pt x="10" y="27"/>
                  </a:lnTo>
                  <a:lnTo>
                    <a:pt x="24" y="13"/>
                  </a:lnTo>
                  <a:lnTo>
                    <a:pt x="41" y="4"/>
                  </a:lnTo>
                  <a:lnTo>
                    <a:pt x="63"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701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p:txBody>
          <a:bodyPr/>
          <a:lstStyle/>
          <a:p>
            <a:pPr marL="0" indent="0">
              <a:lnSpc>
                <a:spcPct val="100000"/>
              </a:lnSpc>
              <a:spcAft>
                <a:spcPts val="0"/>
              </a:spcAft>
              <a:buNone/>
            </a:pPr>
            <a:endParaRPr lang="en-US" sz="2000" dirty="0"/>
          </a:p>
          <a:p>
            <a:pPr marL="0" lvl="0" indent="0">
              <a:buNone/>
            </a:pPr>
            <a:r>
              <a:rPr lang="en-US" sz="1800" dirty="0" err="1"/>
              <a:t>SkillSet</a:t>
            </a:r>
            <a:r>
              <a:rPr lang="en-US" sz="1800" dirty="0"/>
              <a:t> is a 1-day program (6 total hours of delivered content) that can be delivered in a live classroom setting or virtually.  </a:t>
            </a:r>
          </a:p>
          <a:p>
            <a:pPr marL="0" lvl="0" indent="0">
              <a:buNone/>
            </a:pPr>
            <a:r>
              <a:rPr lang="en-US" sz="1800" dirty="0" err="1"/>
              <a:t>SkillSet</a:t>
            </a:r>
            <a:r>
              <a:rPr lang="en-US" sz="1800" dirty="0"/>
              <a:t> offers a pre-learning opportunity which introduces the                                                                            learner to Trustworthy Selling and our Trustworthy Selling model.</a:t>
            </a:r>
          </a:p>
          <a:p>
            <a:pPr marL="0" lvl="0" indent="0">
              <a:lnSpc>
                <a:spcPct val="100000"/>
              </a:lnSpc>
              <a:spcAft>
                <a:spcPts val="0"/>
              </a:spcAft>
              <a:buNone/>
            </a:pPr>
            <a:r>
              <a:rPr lang="en-US" sz="1800" dirty="0" err="1"/>
              <a:t>SkillSet</a:t>
            </a:r>
            <a:r>
              <a:rPr lang="en-US" sz="1800" dirty="0"/>
              <a:t> focuses on the core sales effectiveness skills of</a:t>
            </a:r>
          </a:p>
          <a:p>
            <a:pPr lvl="0">
              <a:lnSpc>
                <a:spcPct val="100000"/>
              </a:lnSpc>
              <a:spcAft>
                <a:spcPts val="0"/>
              </a:spcAft>
            </a:pPr>
            <a:r>
              <a:rPr lang="en-US" sz="1800" dirty="0"/>
              <a:t>Business Development Strategies</a:t>
            </a:r>
          </a:p>
          <a:p>
            <a:pPr lvl="0">
              <a:lnSpc>
                <a:spcPct val="100000"/>
              </a:lnSpc>
              <a:spcAft>
                <a:spcPts val="0"/>
              </a:spcAft>
            </a:pPr>
            <a:r>
              <a:rPr lang="en-US" sz="1800" dirty="0"/>
              <a:t>Collaborative Discovery</a:t>
            </a:r>
          </a:p>
          <a:p>
            <a:pPr marL="0" lvl="0" indent="0">
              <a:buNone/>
            </a:pPr>
            <a:r>
              <a:rPr lang="en-US" sz="1800" dirty="0"/>
              <a:t>with the goal of helping sales professionals get in front of the                                                                         right potential clients, build trust quickly, and identify the needs and                                                                         desires of the potential client through the art of questioning so they                                                                        can make proper recommendations. </a:t>
            </a:r>
          </a:p>
          <a:p>
            <a:pPr marL="0" lvl="0" indent="0">
              <a:buNone/>
            </a:pPr>
            <a:r>
              <a:rPr lang="en-US" sz="1800" dirty="0" err="1"/>
              <a:t>SkillSet</a:t>
            </a:r>
            <a:r>
              <a:rPr lang="en-US" sz="1800" dirty="0"/>
              <a:t> is easy to implement, easy to execute! </a:t>
            </a:r>
          </a:p>
          <a:p>
            <a:endParaRPr lang="en-US" sz="2000" dirty="0"/>
          </a:p>
        </p:txBody>
      </p:sp>
      <p:sp>
        <p:nvSpPr>
          <p:cNvPr id="6" name="Title 5"/>
          <p:cNvSpPr>
            <a:spLocks noGrp="1"/>
          </p:cNvSpPr>
          <p:nvPr>
            <p:ph type="title"/>
          </p:nvPr>
        </p:nvSpPr>
        <p:spPr/>
        <p:txBody>
          <a:bodyPr>
            <a:noAutofit/>
          </a:bodyPr>
          <a:lstStyle/>
          <a:p>
            <a:r>
              <a:rPr lang="en-US" dirty="0" err="1"/>
              <a:t>SkillSet</a:t>
            </a:r>
            <a:r>
              <a:rPr lang="en-US" dirty="0"/>
              <a:t> </a:t>
            </a:r>
            <a:r>
              <a:rPr lang="en-US" sz="1600" i="1" dirty="0"/>
              <a:t>powered by </a:t>
            </a:r>
            <a:r>
              <a:rPr lang="en-US" dirty="0"/>
              <a:t>TS Program Components</a:t>
            </a:r>
          </a:p>
        </p:txBody>
      </p:sp>
      <p:grpSp>
        <p:nvGrpSpPr>
          <p:cNvPr id="19" name="Group 18"/>
          <p:cNvGrpSpPr/>
          <p:nvPr/>
        </p:nvGrpSpPr>
        <p:grpSpPr>
          <a:xfrm>
            <a:off x="8068736" y="2481579"/>
            <a:ext cx="3200400" cy="2743200"/>
            <a:chOff x="4016375" y="1384300"/>
            <a:chExt cx="571500" cy="514351"/>
          </a:xfrm>
        </p:grpSpPr>
        <p:sp>
          <p:nvSpPr>
            <p:cNvPr id="20" name="Freeform 7"/>
            <p:cNvSpPr>
              <a:spLocks/>
            </p:cNvSpPr>
            <p:nvPr/>
          </p:nvSpPr>
          <p:spPr bwMode="auto">
            <a:xfrm>
              <a:off x="4035425" y="1414463"/>
              <a:ext cx="333375" cy="358775"/>
            </a:xfrm>
            <a:custGeom>
              <a:avLst/>
              <a:gdLst>
                <a:gd name="T0" fmla="*/ 0 w 420"/>
                <a:gd name="T1" fmla="*/ 0 h 454"/>
                <a:gd name="T2" fmla="*/ 420 w 420"/>
                <a:gd name="T3" fmla="*/ 0 h 454"/>
                <a:gd name="T4" fmla="*/ 420 w 420"/>
                <a:gd name="T5" fmla="*/ 139 h 454"/>
                <a:gd name="T6" fmla="*/ 385 w 420"/>
                <a:gd name="T7" fmla="*/ 139 h 454"/>
                <a:gd name="T8" fmla="*/ 385 w 420"/>
                <a:gd name="T9" fmla="*/ 37 h 454"/>
                <a:gd name="T10" fmla="*/ 35 w 420"/>
                <a:gd name="T11" fmla="*/ 37 h 454"/>
                <a:gd name="T12" fmla="*/ 35 w 420"/>
                <a:gd name="T13" fmla="*/ 416 h 454"/>
                <a:gd name="T14" fmla="*/ 385 w 420"/>
                <a:gd name="T15" fmla="*/ 416 h 454"/>
                <a:gd name="T16" fmla="*/ 385 w 420"/>
                <a:gd name="T17" fmla="*/ 385 h 454"/>
                <a:gd name="T18" fmla="*/ 420 w 420"/>
                <a:gd name="T19" fmla="*/ 385 h 454"/>
                <a:gd name="T20" fmla="*/ 420 w 420"/>
                <a:gd name="T21" fmla="*/ 454 h 454"/>
                <a:gd name="T22" fmla="*/ 0 w 420"/>
                <a:gd name="T23" fmla="*/ 454 h 454"/>
                <a:gd name="T24" fmla="*/ 0 w 420"/>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454">
                  <a:moveTo>
                    <a:pt x="0" y="0"/>
                  </a:moveTo>
                  <a:lnTo>
                    <a:pt x="420" y="0"/>
                  </a:lnTo>
                  <a:lnTo>
                    <a:pt x="420" y="139"/>
                  </a:lnTo>
                  <a:lnTo>
                    <a:pt x="385" y="139"/>
                  </a:lnTo>
                  <a:lnTo>
                    <a:pt x="385" y="37"/>
                  </a:lnTo>
                  <a:lnTo>
                    <a:pt x="35" y="37"/>
                  </a:lnTo>
                  <a:lnTo>
                    <a:pt x="35" y="416"/>
                  </a:lnTo>
                  <a:lnTo>
                    <a:pt x="385" y="416"/>
                  </a:lnTo>
                  <a:lnTo>
                    <a:pt x="385" y="385"/>
                  </a:lnTo>
                  <a:lnTo>
                    <a:pt x="420" y="385"/>
                  </a:lnTo>
                  <a:lnTo>
                    <a:pt x="420" y="454"/>
                  </a:lnTo>
                  <a:lnTo>
                    <a:pt x="0" y="454"/>
                  </a:lnTo>
                  <a:lnTo>
                    <a:pt x="0"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4267200" y="1527175"/>
              <a:ext cx="320675" cy="371475"/>
            </a:xfrm>
            <a:custGeom>
              <a:avLst/>
              <a:gdLst>
                <a:gd name="T0" fmla="*/ 308 w 402"/>
                <a:gd name="T1" fmla="*/ 0 h 468"/>
                <a:gd name="T2" fmla="*/ 355 w 402"/>
                <a:gd name="T3" fmla="*/ 22 h 468"/>
                <a:gd name="T4" fmla="*/ 375 w 402"/>
                <a:gd name="T5" fmla="*/ 34 h 468"/>
                <a:gd name="T6" fmla="*/ 388 w 402"/>
                <a:gd name="T7" fmla="*/ 49 h 468"/>
                <a:gd name="T8" fmla="*/ 396 w 402"/>
                <a:gd name="T9" fmla="*/ 69 h 468"/>
                <a:gd name="T10" fmla="*/ 400 w 402"/>
                <a:gd name="T11" fmla="*/ 91 h 468"/>
                <a:gd name="T12" fmla="*/ 402 w 402"/>
                <a:gd name="T13" fmla="*/ 207 h 468"/>
                <a:gd name="T14" fmla="*/ 363 w 402"/>
                <a:gd name="T15" fmla="*/ 250 h 468"/>
                <a:gd name="T16" fmla="*/ 363 w 402"/>
                <a:gd name="T17" fmla="*/ 468 h 468"/>
                <a:gd name="T18" fmla="*/ 184 w 402"/>
                <a:gd name="T19" fmla="*/ 468 h 468"/>
                <a:gd name="T20" fmla="*/ 184 w 402"/>
                <a:gd name="T21" fmla="*/ 462 h 468"/>
                <a:gd name="T22" fmla="*/ 184 w 402"/>
                <a:gd name="T23" fmla="*/ 442 h 468"/>
                <a:gd name="T24" fmla="*/ 184 w 402"/>
                <a:gd name="T25" fmla="*/ 415 h 468"/>
                <a:gd name="T26" fmla="*/ 186 w 402"/>
                <a:gd name="T27" fmla="*/ 381 h 468"/>
                <a:gd name="T28" fmla="*/ 186 w 402"/>
                <a:gd name="T29" fmla="*/ 342 h 468"/>
                <a:gd name="T30" fmla="*/ 186 w 402"/>
                <a:gd name="T31" fmla="*/ 299 h 468"/>
                <a:gd name="T32" fmla="*/ 186 w 402"/>
                <a:gd name="T33" fmla="*/ 258 h 468"/>
                <a:gd name="T34" fmla="*/ 186 w 402"/>
                <a:gd name="T35" fmla="*/ 216 h 468"/>
                <a:gd name="T36" fmla="*/ 186 w 402"/>
                <a:gd name="T37" fmla="*/ 181 h 468"/>
                <a:gd name="T38" fmla="*/ 186 w 402"/>
                <a:gd name="T39" fmla="*/ 152 h 468"/>
                <a:gd name="T40" fmla="*/ 186 w 402"/>
                <a:gd name="T41" fmla="*/ 132 h 468"/>
                <a:gd name="T42" fmla="*/ 186 w 402"/>
                <a:gd name="T43" fmla="*/ 124 h 468"/>
                <a:gd name="T44" fmla="*/ 139 w 402"/>
                <a:gd name="T45" fmla="*/ 169 h 468"/>
                <a:gd name="T46" fmla="*/ 125 w 402"/>
                <a:gd name="T47" fmla="*/ 179 h 468"/>
                <a:gd name="T48" fmla="*/ 110 w 402"/>
                <a:gd name="T49" fmla="*/ 179 h 468"/>
                <a:gd name="T50" fmla="*/ 96 w 402"/>
                <a:gd name="T51" fmla="*/ 173 h 468"/>
                <a:gd name="T52" fmla="*/ 19 w 402"/>
                <a:gd name="T53" fmla="*/ 114 h 468"/>
                <a:gd name="T54" fmla="*/ 6 w 402"/>
                <a:gd name="T55" fmla="*/ 99 h 468"/>
                <a:gd name="T56" fmla="*/ 0 w 402"/>
                <a:gd name="T57" fmla="*/ 81 h 468"/>
                <a:gd name="T58" fmla="*/ 2 w 402"/>
                <a:gd name="T59" fmla="*/ 63 h 468"/>
                <a:gd name="T60" fmla="*/ 9 w 402"/>
                <a:gd name="T61" fmla="*/ 46 h 468"/>
                <a:gd name="T62" fmla="*/ 108 w 402"/>
                <a:gd name="T63" fmla="*/ 104 h 468"/>
                <a:gd name="T64" fmla="*/ 149 w 402"/>
                <a:gd name="T65" fmla="*/ 51 h 468"/>
                <a:gd name="T66" fmla="*/ 157 w 402"/>
                <a:gd name="T67" fmla="*/ 44 h 468"/>
                <a:gd name="T68" fmla="*/ 165 w 402"/>
                <a:gd name="T69" fmla="*/ 36 h 468"/>
                <a:gd name="T70" fmla="*/ 176 w 402"/>
                <a:gd name="T71" fmla="*/ 30 h 468"/>
                <a:gd name="T72" fmla="*/ 233 w 402"/>
                <a:gd name="T73" fmla="*/ 2 h 468"/>
                <a:gd name="T74" fmla="*/ 273 w 402"/>
                <a:gd name="T75" fmla="*/ 65 h 468"/>
                <a:gd name="T76" fmla="*/ 308 w 402"/>
                <a:gd name="T7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2" h="468">
                  <a:moveTo>
                    <a:pt x="308" y="0"/>
                  </a:moveTo>
                  <a:lnTo>
                    <a:pt x="355" y="22"/>
                  </a:lnTo>
                  <a:lnTo>
                    <a:pt x="375" y="34"/>
                  </a:lnTo>
                  <a:lnTo>
                    <a:pt x="388" y="49"/>
                  </a:lnTo>
                  <a:lnTo>
                    <a:pt x="396" y="69"/>
                  </a:lnTo>
                  <a:lnTo>
                    <a:pt x="400" y="91"/>
                  </a:lnTo>
                  <a:lnTo>
                    <a:pt x="402" y="207"/>
                  </a:lnTo>
                  <a:lnTo>
                    <a:pt x="363" y="250"/>
                  </a:lnTo>
                  <a:lnTo>
                    <a:pt x="363" y="468"/>
                  </a:lnTo>
                  <a:lnTo>
                    <a:pt x="184" y="468"/>
                  </a:lnTo>
                  <a:lnTo>
                    <a:pt x="184" y="462"/>
                  </a:lnTo>
                  <a:lnTo>
                    <a:pt x="184" y="442"/>
                  </a:lnTo>
                  <a:lnTo>
                    <a:pt x="184" y="415"/>
                  </a:lnTo>
                  <a:lnTo>
                    <a:pt x="186" y="381"/>
                  </a:lnTo>
                  <a:lnTo>
                    <a:pt x="186" y="342"/>
                  </a:lnTo>
                  <a:lnTo>
                    <a:pt x="186" y="299"/>
                  </a:lnTo>
                  <a:lnTo>
                    <a:pt x="186" y="258"/>
                  </a:lnTo>
                  <a:lnTo>
                    <a:pt x="186" y="216"/>
                  </a:lnTo>
                  <a:lnTo>
                    <a:pt x="186" y="181"/>
                  </a:lnTo>
                  <a:lnTo>
                    <a:pt x="186" y="152"/>
                  </a:lnTo>
                  <a:lnTo>
                    <a:pt x="186" y="132"/>
                  </a:lnTo>
                  <a:lnTo>
                    <a:pt x="186" y="124"/>
                  </a:lnTo>
                  <a:lnTo>
                    <a:pt x="139" y="169"/>
                  </a:lnTo>
                  <a:lnTo>
                    <a:pt x="125" y="179"/>
                  </a:lnTo>
                  <a:lnTo>
                    <a:pt x="110" y="179"/>
                  </a:lnTo>
                  <a:lnTo>
                    <a:pt x="96" y="173"/>
                  </a:lnTo>
                  <a:lnTo>
                    <a:pt x="19" y="114"/>
                  </a:lnTo>
                  <a:lnTo>
                    <a:pt x="6" y="99"/>
                  </a:lnTo>
                  <a:lnTo>
                    <a:pt x="0" y="81"/>
                  </a:lnTo>
                  <a:lnTo>
                    <a:pt x="2" y="63"/>
                  </a:lnTo>
                  <a:lnTo>
                    <a:pt x="9" y="46"/>
                  </a:lnTo>
                  <a:lnTo>
                    <a:pt x="108" y="104"/>
                  </a:lnTo>
                  <a:lnTo>
                    <a:pt x="149" y="51"/>
                  </a:lnTo>
                  <a:lnTo>
                    <a:pt x="157" y="44"/>
                  </a:lnTo>
                  <a:lnTo>
                    <a:pt x="165" y="36"/>
                  </a:lnTo>
                  <a:lnTo>
                    <a:pt x="176" y="30"/>
                  </a:lnTo>
                  <a:lnTo>
                    <a:pt x="233" y="2"/>
                  </a:lnTo>
                  <a:lnTo>
                    <a:pt x="273" y="65"/>
                  </a:lnTo>
                  <a:lnTo>
                    <a:pt x="308"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p:nvSpPr>
          <p:spPr bwMode="auto">
            <a:xfrm>
              <a:off x="4016375" y="1384300"/>
              <a:ext cx="371475" cy="650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0"/>
            <p:cNvSpPr>
              <a:spLocks noChangeArrowheads="1"/>
            </p:cNvSpPr>
            <p:nvPr/>
          </p:nvSpPr>
          <p:spPr bwMode="auto">
            <a:xfrm>
              <a:off x="4135438" y="1757363"/>
              <a:ext cx="34925" cy="1412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1"/>
            <p:cNvSpPr>
              <a:spLocks noChangeArrowheads="1"/>
            </p:cNvSpPr>
            <p:nvPr/>
          </p:nvSpPr>
          <p:spPr bwMode="auto">
            <a:xfrm>
              <a:off x="4238625" y="1757363"/>
              <a:ext cx="34925" cy="141288"/>
            </a:xfrm>
            <a:prstGeom prst="rect">
              <a:avLst/>
            </a:prstGeom>
            <a:solidFill>
              <a:srgbClr val="333333"/>
            </a:solidFill>
            <a:ln w="0">
              <a:solidFill>
                <a:srgbClr val="2F454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auto">
            <a:xfrm>
              <a:off x="4425950" y="1385888"/>
              <a:ext cx="101600" cy="127000"/>
            </a:xfrm>
            <a:custGeom>
              <a:avLst/>
              <a:gdLst>
                <a:gd name="T0" fmla="*/ 63 w 128"/>
                <a:gd name="T1" fmla="*/ 0 h 161"/>
                <a:gd name="T2" fmla="*/ 84 w 128"/>
                <a:gd name="T3" fmla="*/ 4 h 161"/>
                <a:gd name="T4" fmla="*/ 102 w 128"/>
                <a:gd name="T5" fmla="*/ 13 h 161"/>
                <a:gd name="T6" fmla="*/ 116 w 128"/>
                <a:gd name="T7" fmla="*/ 27 h 161"/>
                <a:gd name="T8" fmla="*/ 124 w 128"/>
                <a:gd name="T9" fmla="*/ 47 h 161"/>
                <a:gd name="T10" fmla="*/ 128 w 128"/>
                <a:gd name="T11" fmla="*/ 68 h 161"/>
                <a:gd name="T12" fmla="*/ 128 w 128"/>
                <a:gd name="T13" fmla="*/ 92 h 161"/>
                <a:gd name="T14" fmla="*/ 124 w 128"/>
                <a:gd name="T15" fmla="*/ 114 h 161"/>
                <a:gd name="T16" fmla="*/ 116 w 128"/>
                <a:gd name="T17" fmla="*/ 133 h 161"/>
                <a:gd name="T18" fmla="*/ 102 w 128"/>
                <a:gd name="T19" fmla="*/ 147 h 161"/>
                <a:gd name="T20" fmla="*/ 84 w 128"/>
                <a:gd name="T21" fmla="*/ 157 h 161"/>
                <a:gd name="T22" fmla="*/ 63 w 128"/>
                <a:gd name="T23" fmla="*/ 161 h 161"/>
                <a:gd name="T24" fmla="*/ 41 w 128"/>
                <a:gd name="T25" fmla="*/ 157 h 161"/>
                <a:gd name="T26" fmla="*/ 24 w 128"/>
                <a:gd name="T27" fmla="*/ 147 h 161"/>
                <a:gd name="T28" fmla="*/ 10 w 128"/>
                <a:gd name="T29" fmla="*/ 133 h 161"/>
                <a:gd name="T30" fmla="*/ 2 w 128"/>
                <a:gd name="T31" fmla="*/ 114 h 161"/>
                <a:gd name="T32" fmla="*/ 0 w 128"/>
                <a:gd name="T33" fmla="*/ 92 h 161"/>
                <a:gd name="T34" fmla="*/ 0 w 128"/>
                <a:gd name="T35" fmla="*/ 68 h 161"/>
                <a:gd name="T36" fmla="*/ 2 w 128"/>
                <a:gd name="T37" fmla="*/ 47 h 161"/>
                <a:gd name="T38" fmla="*/ 10 w 128"/>
                <a:gd name="T39" fmla="*/ 27 h 161"/>
                <a:gd name="T40" fmla="*/ 24 w 128"/>
                <a:gd name="T41" fmla="*/ 13 h 161"/>
                <a:gd name="T42" fmla="*/ 41 w 128"/>
                <a:gd name="T43" fmla="*/ 4 h 161"/>
                <a:gd name="T44" fmla="*/ 63 w 128"/>
                <a:gd name="T4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61">
                  <a:moveTo>
                    <a:pt x="63" y="0"/>
                  </a:moveTo>
                  <a:lnTo>
                    <a:pt x="84" y="4"/>
                  </a:lnTo>
                  <a:lnTo>
                    <a:pt x="102" y="13"/>
                  </a:lnTo>
                  <a:lnTo>
                    <a:pt x="116" y="27"/>
                  </a:lnTo>
                  <a:lnTo>
                    <a:pt x="124" y="47"/>
                  </a:lnTo>
                  <a:lnTo>
                    <a:pt x="128" y="68"/>
                  </a:lnTo>
                  <a:lnTo>
                    <a:pt x="128" y="92"/>
                  </a:lnTo>
                  <a:lnTo>
                    <a:pt x="124" y="114"/>
                  </a:lnTo>
                  <a:lnTo>
                    <a:pt x="116" y="133"/>
                  </a:lnTo>
                  <a:lnTo>
                    <a:pt x="102" y="147"/>
                  </a:lnTo>
                  <a:lnTo>
                    <a:pt x="84" y="157"/>
                  </a:lnTo>
                  <a:lnTo>
                    <a:pt x="63" y="161"/>
                  </a:lnTo>
                  <a:lnTo>
                    <a:pt x="41" y="157"/>
                  </a:lnTo>
                  <a:lnTo>
                    <a:pt x="24" y="147"/>
                  </a:lnTo>
                  <a:lnTo>
                    <a:pt x="10" y="133"/>
                  </a:lnTo>
                  <a:lnTo>
                    <a:pt x="2" y="114"/>
                  </a:lnTo>
                  <a:lnTo>
                    <a:pt x="0" y="92"/>
                  </a:lnTo>
                  <a:lnTo>
                    <a:pt x="0" y="68"/>
                  </a:lnTo>
                  <a:lnTo>
                    <a:pt x="2" y="47"/>
                  </a:lnTo>
                  <a:lnTo>
                    <a:pt x="10" y="27"/>
                  </a:lnTo>
                  <a:lnTo>
                    <a:pt x="24" y="13"/>
                  </a:lnTo>
                  <a:lnTo>
                    <a:pt x="41" y="4"/>
                  </a:lnTo>
                  <a:lnTo>
                    <a:pt x="63" y="0"/>
                  </a:lnTo>
                  <a:close/>
                </a:path>
              </a:pathLst>
            </a:custGeom>
            <a:solidFill>
              <a:srgbClr val="333333"/>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2796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17703468"/>
              </p:ext>
            </p:extLst>
          </p:nvPr>
        </p:nvGraphicFramePr>
        <p:xfrm>
          <a:off x="3836150" y="1347251"/>
          <a:ext cx="7599945" cy="4714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Program Materials</a:t>
            </a:r>
          </a:p>
        </p:txBody>
      </p:sp>
      <p:sp>
        <p:nvSpPr>
          <p:cNvPr id="4" name="Text Placeholder 3"/>
          <p:cNvSpPr>
            <a:spLocks noGrp="1"/>
          </p:cNvSpPr>
          <p:nvPr>
            <p:ph type="body" sz="quarter" idx="10"/>
          </p:nvPr>
        </p:nvSpPr>
        <p:spPr/>
        <p:txBody>
          <a:bodyPr/>
          <a:lstStyle/>
          <a:p>
            <a:endParaRPr lang="en-US"/>
          </a:p>
        </p:txBody>
      </p:sp>
      <p:grpSp>
        <p:nvGrpSpPr>
          <p:cNvPr id="6" name="Group 5"/>
          <p:cNvGrpSpPr>
            <a:grpSpLocks noChangeAspect="1"/>
          </p:cNvGrpSpPr>
          <p:nvPr/>
        </p:nvGrpSpPr>
        <p:grpSpPr>
          <a:xfrm>
            <a:off x="720936" y="2470251"/>
            <a:ext cx="2757160" cy="2468880"/>
            <a:chOff x="5202238" y="1354138"/>
            <a:chExt cx="592138" cy="530225"/>
          </a:xfrm>
        </p:grpSpPr>
        <p:sp>
          <p:nvSpPr>
            <p:cNvPr id="7" name="Freeform 13"/>
            <p:cNvSpPr>
              <a:spLocks/>
            </p:cNvSpPr>
            <p:nvPr/>
          </p:nvSpPr>
          <p:spPr bwMode="auto">
            <a:xfrm>
              <a:off x="5478463" y="1463675"/>
              <a:ext cx="193675" cy="120650"/>
            </a:xfrm>
            <a:custGeom>
              <a:avLst/>
              <a:gdLst>
                <a:gd name="T0" fmla="*/ 209 w 244"/>
                <a:gd name="T1" fmla="*/ 0 h 151"/>
                <a:gd name="T2" fmla="*/ 244 w 244"/>
                <a:gd name="T3" fmla="*/ 35 h 151"/>
                <a:gd name="T4" fmla="*/ 148 w 244"/>
                <a:gd name="T5" fmla="*/ 131 h 151"/>
                <a:gd name="T6" fmla="*/ 103 w 244"/>
                <a:gd name="T7" fmla="*/ 86 h 151"/>
                <a:gd name="T8" fmla="*/ 38 w 244"/>
                <a:gd name="T9" fmla="*/ 151 h 151"/>
                <a:gd name="T10" fmla="*/ 0 w 244"/>
                <a:gd name="T11" fmla="*/ 116 h 151"/>
                <a:gd name="T12" fmla="*/ 103 w 244"/>
                <a:gd name="T13" fmla="*/ 14 h 151"/>
                <a:gd name="T14" fmla="*/ 148 w 244"/>
                <a:gd name="T15" fmla="*/ 61 h 151"/>
                <a:gd name="T16" fmla="*/ 209 w 24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51">
                  <a:moveTo>
                    <a:pt x="209" y="0"/>
                  </a:moveTo>
                  <a:lnTo>
                    <a:pt x="244" y="35"/>
                  </a:lnTo>
                  <a:lnTo>
                    <a:pt x="148" y="131"/>
                  </a:lnTo>
                  <a:lnTo>
                    <a:pt x="103" y="86"/>
                  </a:lnTo>
                  <a:lnTo>
                    <a:pt x="38" y="151"/>
                  </a:lnTo>
                  <a:lnTo>
                    <a:pt x="0" y="116"/>
                  </a:lnTo>
                  <a:lnTo>
                    <a:pt x="103" y="14"/>
                  </a:lnTo>
                  <a:lnTo>
                    <a:pt x="148" y="61"/>
                  </a:lnTo>
                  <a:lnTo>
                    <a:pt x="209" y="0"/>
                  </a:lnTo>
                  <a:close/>
                </a:path>
              </a:pathLst>
            </a:custGeom>
            <a:solidFill>
              <a:srgbClr val="2F4546"/>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5613400" y="1439863"/>
              <a:ext cx="84138" cy="82550"/>
            </a:xfrm>
            <a:custGeom>
              <a:avLst/>
              <a:gdLst>
                <a:gd name="T0" fmla="*/ 106 w 106"/>
                <a:gd name="T1" fmla="*/ 0 h 104"/>
                <a:gd name="T2" fmla="*/ 81 w 106"/>
                <a:gd name="T3" fmla="*/ 104 h 104"/>
                <a:gd name="T4" fmla="*/ 0 w 106"/>
                <a:gd name="T5" fmla="*/ 24 h 104"/>
                <a:gd name="T6" fmla="*/ 106 w 106"/>
                <a:gd name="T7" fmla="*/ 0 h 104"/>
              </a:gdLst>
              <a:ahLst/>
              <a:cxnLst>
                <a:cxn ang="0">
                  <a:pos x="T0" y="T1"/>
                </a:cxn>
                <a:cxn ang="0">
                  <a:pos x="T2" y="T3"/>
                </a:cxn>
                <a:cxn ang="0">
                  <a:pos x="T4" y="T5"/>
                </a:cxn>
                <a:cxn ang="0">
                  <a:pos x="T6" y="T7"/>
                </a:cxn>
              </a:cxnLst>
              <a:rect l="0" t="0" r="r" b="b"/>
              <a:pathLst>
                <a:path w="106" h="104">
                  <a:moveTo>
                    <a:pt x="106" y="0"/>
                  </a:moveTo>
                  <a:lnTo>
                    <a:pt x="81" y="104"/>
                  </a:lnTo>
                  <a:lnTo>
                    <a:pt x="0" y="24"/>
                  </a:lnTo>
                  <a:lnTo>
                    <a:pt x="106" y="0"/>
                  </a:lnTo>
                  <a:close/>
                </a:path>
              </a:pathLst>
            </a:custGeom>
            <a:solidFill>
              <a:srgbClr val="2F4546"/>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5283200" y="1536700"/>
              <a:ext cx="153988" cy="192088"/>
            </a:xfrm>
            <a:custGeom>
              <a:avLst/>
              <a:gdLst>
                <a:gd name="T0" fmla="*/ 96 w 192"/>
                <a:gd name="T1" fmla="*/ 0 h 242"/>
                <a:gd name="T2" fmla="*/ 118 w 192"/>
                <a:gd name="T3" fmla="*/ 2 h 242"/>
                <a:gd name="T4" fmla="*/ 137 w 192"/>
                <a:gd name="T5" fmla="*/ 8 h 242"/>
                <a:gd name="T6" fmla="*/ 155 w 192"/>
                <a:gd name="T7" fmla="*/ 20 h 242"/>
                <a:gd name="T8" fmla="*/ 171 w 192"/>
                <a:gd name="T9" fmla="*/ 35 h 242"/>
                <a:gd name="T10" fmla="*/ 183 w 192"/>
                <a:gd name="T11" fmla="*/ 57 h 242"/>
                <a:gd name="T12" fmla="*/ 188 w 192"/>
                <a:gd name="T13" fmla="*/ 87 h 242"/>
                <a:gd name="T14" fmla="*/ 192 w 192"/>
                <a:gd name="T15" fmla="*/ 120 h 242"/>
                <a:gd name="T16" fmla="*/ 188 w 192"/>
                <a:gd name="T17" fmla="*/ 155 h 242"/>
                <a:gd name="T18" fmla="*/ 183 w 192"/>
                <a:gd name="T19" fmla="*/ 185 h 242"/>
                <a:gd name="T20" fmla="*/ 171 w 192"/>
                <a:gd name="T21" fmla="*/ 206 h 242"/>
                <a:gd name="T22" fmla="*/ 155 w 192"/>
                <a:gd name="T23" fmla="*/ 222 h 242"/>
                <a:gd name="T24" fmla="*/ 137 w 192"/>
                <a:gd name="T25" fmla="*/ 234 h 242"/>
                <a:gd name="T26" fmla="*/ 118 w 192"/>
                <a:gd name="T27" fmla="*/ 240 h 242"/>
                <a:gd name="T28" fmla="*/ 96 w 192"/>
                <a:gd name="T29" fmla="*/ 242 h 242"/>
                <a:gd name="T30" fmla="*/ 75 w 192"/>
                <a:gd name="T31" fmla="*/ 240 h 242"/>
                <a:gd name="T32" fmla="*/ 55 w 192"/>
                <a:gd name="T33" fmla="*/ 234 h 242"/>
                <a:gd name="T34" fmla="*/ 37 w 192"/>
                <a:gd name="T35" fmla="*/ 222 h 242"/>
                <a:gd name="T36" fmla="*/ 22 w 192"/>
                <a:gd name="T37" fmla="*/ 206 h 242"/>
                <a:gd name="T38" fmla="*/ 10 w 192"/>
                <a:gd name="T39" fmla="*/ 185 h 242"/>
                <a:gd name="T40" fmla="*/ 4 w 192"/>
                <a:gd name="T41" fmla="*/ 155 h 242"/>
                <a:gd name="T42" fmla="*/ 0 w 192"/>
                <a:gd name="T43" fmla="*/ 120 h 242"/>
                <a:gd name="T44" fmla="*/ 4 w 192"/>
                <a:gd name="T45" fmla="*/ 87 h 242"/>
                <a:gd name="T46" fmla="*/ 10 w 192"/>
                <a:gd name="T47" fmla="*/ 57 h 242"/>
                <a:gd name="T48" fmla="*/ 22 w 192"/>
                <a:gd name="T49" fmla="*/ 35 h 242"/>
                <a:gd name="T50" fmla="*/ 37 w 192"/>
                <a:gd name="T51" fmla="*/ 20 h 242"/>
                <a:gd name="T52" fmla="*/ 55 w 192"/>
                <a:gd name="T53" fmla="*/ 8 h 242"/>
                <a:gd name="T54" fmla="*/ 75 w 192"/>
                <a:gd name="T55" fmla="*/ 2 h 242"/>
                <a:gd name="T56" fmla="*/ 96 w 192"/>
                <a:gd name="T5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42">
                  <a:moveTo>
                    <a:pt x="96" y="0"/>
                  </a:moveTo>
                  <a:lnTo>
                    <a:pt x="118" y="2"/>
                  </a:lnTo>
                  <a:lnTo>
                    <a:pt x="137" y="8"/>
                  </a:lnTo>
                  <a:lnTo>
                    <a:pt x="155" y="20"/>
                  </a:lnTo>
                  <a:lnTo>
                    <a:pt x="171" y="35"/>
                  </a:lnTo>
                  <a:lnTo>
                    <a:pt x="183" y="57"/>
                  </a:lnTo>
                  <a:lnTo>
                    <a:pt x="188" y="87"/>
                  </a:lnTo>
                  <a:lnTo>
                    <a:pt x="192" y="120"/>
                  </a:lnTo>
                  <a:lnTo>
                    <a:pt x="188" y="155"/>
                  </a:lnTo>
                  <a:lnTo>
                    <a:pt x="183" y="185"/>
                  </a:lnTo>
                  <a:lnTo>
                    <a:pt x="171" y="206"/>
                  </a:lnTo>
                  <a:lnTo>
                    <a:pt x="155" y="222"/>
                  </a:lnTo>
                  <a:lnTo>
                    <a:pt x="137" y="234"/>
                  </a:lnTo>
                  <a:lnTo>
                    <a:pt x="118" y="240"/>
                  </a:lnTo>
                  <a:lnTo>
                    <a:pt x="96" y="242"/>
                  </a:lnTo>
                  <a:lnTo>
                    <a:pt x="75" y="240"/>
                  </a:lnTo>
                  <a:lnTo>
                    <a:pt x="55" y="234"/>
                  </a:lnTo>
                  <a:lnTo>
                    <a:pt x="37" y="222"/>
                  </a:lnTo>
                  <a:lnTo>
                    <a:pt x="22" y="206"/>
                  </a:lnTo>
                  <a:lnTo>
                    <a:pt x="10" y="185"/>
                  </a:lnTo>
                  <a:lnTo>
                    <a:pt x="4" y="155"/>
                  </a:lnTo>
                  <a:lnTo>
                    <a:pt x="0" y="120"/>
                  </a:lnTo>
                  <a:lnTo>
                    <a:pt x="4" y="87"/>
                  </a:lnTo>
                  <a:lnTo>
                    <a:pt x="10" y="57"/>
                  </a:lnTo>
                  <a:lnTo>
                    <a:pt x="22" y="35"/>
                  </a:lnTo>
                  <a:lnTo>
                    <a:pt x="37" y="20"/>
                  </a:lnTo>
                  <a:lnTo>
                    <a:pt x="55" y="8"/>
                  </a:lnTo>
                  <a:lnTo>
                    <a:pt x="75" y="2"/>
                  </a:lnTo>
                  <a:lnTo>
                    <a:pt x="96" y="0"/>
                  </a:lnTo>
                  <a:close/>
                </a:path>
              </a:pathLst>
            </a:custGeom>
            <a:solidFill>
              <a:srgbClr val="2F4546"/>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p:nvSpPr>
          <p:spPr bwMode="auto">
            <a:xfrm>
              <a:off x="5348288" y="1354138"/>
              <a:ext cx="446088" cy="403225"/>
            </a:xfrm>
            <a:custGeom>
              <a:avLst/>
              <a:gdLst>
                <a:gd name="T0" fmla="*/ 0 w 562"/>
                <a:gd name="T1" fmla="*/ 0 h 507"/>
                <a:gd name="T2" fmla="*/ 562 w 562"/>
                <a:gd name="T3" fmla="*/ 0 h 507"/>
                <a:gd name="T4" fmla="*/ 562 w 562"/>
                <a:gd name="T5" fmla="*/ 391 h 507"/>
                <a:gd name="T6" fmla="*/ 356 w 562"/>
                <a:gd name="T7" fmla="*/ 391 h 507"/>
                <a:gd name="T8" fmla="*/ 238 w 562"/>
                <a:gd name="T9" fmla="*/ 499 h 507"/>
                <a:gd name="T10" fmla="*/ 232 w 562"/>
                <a:gd name="T11" fmla="*/ 503 h 507"/>
                <a:gd name="T12" fmla="*/ 224 w 562"/>
                <a:gd name="T13" fmla="*/ 507 h 507"/>
                <a:gd name="T14" fmla="*/ 216 w 562"/>
                <a:gd name="T15" fmla="*/ 507 h 507"/>
                <a:gd name="T16" fmla="*/ 211 w 562"/>
                <a:gd name="T17" fmla="*/ 507 h 507"/>
                <a:gd name="T18" fmla="*/ 203 w 562"/>
                <a:gd name="T19" fmla="*/ 505 h 507"/>
                <a:gd name="T20" fmla="*/ 197 w 562"/>
                <a:gd name="T21" fmla="*/ 501 h 507"/>
                <a:gd name="T22" fmla="*/ 191 w 562"/>
                <a:gd name="T23" fmla="*/ 495 h 507"/>
                <a:gd name="T24" fmla="*/ 187 w 562"/>
                <a:gd name="T25" fmla="*/ 489 h 507"/>
                <a:gd name="T26" fmla="*/ 185 w 562"/>
                <a:gd name="T27" fmla="*/ 483 h 507"/>
                <a:gd name="T28" fmla="*/ 185 w 562"/>
                <a:gd name="T29" fmla="*/ 476 h 507"/>
                <a:gd name="T30" fmla="*/ 185 w 562"/>
                <a:gd name="T31" fmla="*/ 391 h 507"/>
                <a:gd name="T32" fmla="*/ 134 w 562"/>
                <a:gd name="T33" fmla="*/ 391 h 507"/>
                <a:gd name="T34" fmla="*/ 136 w 562"/>
                <a:gd name="T35" fmla="*/ 356 h 507"/>
                <a:gd name="T36" fmla="*/ 220 w 562"/>
                <a:gd name="T37" fmla="*/ 356 h 507"/>
                <a:gd name="T38" fmla="*/ 220 w 562"/>
                <a:gd name="T39" fmla="*/ 466 h 507"/>
                <a:gd name="T40" fmla="*/ 342 w 562"/>
                <a:gd name="T41" fmla="*/ 356 h 507"/>
                <a:gd name="T42" fmla="*/ 525 w 562"/>
                <a:gd name="T43" fmla="*/ 356 h 507"/>
                <a:gd name="T44" fmla="*/ 525 w 562"/>
                <a:gd name="T45" fmla="*/ 36 h 507"/>
                <a:gd name="T46" fmla="*/ 38 w 562"/>
                <a:gd name="T47" fmla="*/ 36 h 507"/>
                <a:gd name="T48" fmla="*/ 38 w 562"/>
                <a:gd name="T49" fmla="*/ 199 h 507"/>
                <a:gd name="T50" fmla="*/ 26 w 562"/>
                <a:gd name="T51" fmla="*/ 199 h 507"/>
                <a:gd name="T52" fmla="*/ 16 w 562"/>
                <a:gd name="T53" fmla="*/ 199 h 507"/>
                <a:gd name="T54" fmla="*/ 0 w 562"/>
                <a:gd name="T55" fmla="*/ 199 h 507"/>
                <a:gd name="T56" fmla="*/ 0 w 562"/>
                <a:gd name="T57"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507">
                  <a:moveTo>
                    <a:pt x="0" y="0"/>
                  </a:moveTo>
                  <a:lnTo>
                    <a:pt x="562" y="0"/>
                  </a:lnTo>
                  <a:lnTo>
                    <a:pt x="562" y="391"/>
                  </a:lnTo>
                  <a:lnTo>
                    <a:pt x="356" y="391"/>
                  </a:lnTo>
                  <a:lnTo>
                    <a:pt x="238" y="499"/>
                  </a:lnTo>
                  <a:lnTo>
                    <a:pt x="232" y="503"/>
                  </a:lnTo>
                  <a:lnTo>
                    <a:pt x="224" y="507"/>
                  </a:lnTo>
                  <a:lnTo>
                    <a:pt x="216" y="507"/>
                  </a:lnTo>
                  <a:lnTo>
                    <a:pt x="211" y="507"/>
                  </a:lnTo>
                  <a:lnTo>
                    <a:pt x="203" y="505"/>
                  </a:lnTo>
                  <a:lnTo>
                    <a:pt x="197" y="501"/>
                  </a:lnTo>
                  <a:lnTo>
                    <a:pt x="191" y="495"/>
                  </a:lnTo>
                  <a:lnTo>
                    <a:pt x="187" y="489"/>
                  </a:lnTo>
                  <a:lnTo>
                    <a:pt x="185" y="483"/>
                  </a:lnTo>
                  <a:lnTo>
                    <a:pt x="185" y="476"/>
                  </a:lnTo>
                  <a:lnTo>
                    <a:pt x="185" y="391"/>
                  </a:lnTo>
                  <a:lnTo>
                    <a:pt x="134" y="391"/>
                  </a:lnTo>
                  <a:lnTo>
                    <a:pt x="136" y="356"/>
                  </a:lnTo>
                  <a:lnTo>
                    <a:pt x="220" y="356"/>
                  </a:lnTo>
                  <a:lnTo>
                    <a:pt x="220" y="466"/>
                  </a:lnTo>
                  <a:lnTo>
                    <a:pt x="342" y="356"/>
                  </a:lnTo>
                  <a:lnTo>
                    <a:pt x="525" y="356"/>
                  </a:lnTo>
                  <a:lnTo>
                    <a:pt x="525" y="36"/>
                  </a:lnTo>
                  <a:lnTo>
                    <a:pt x="38" y="36"/>
                  </a:lnTo>
                  <a:lnTo>
                    <a:pt x="38" y="199"/>
                  </a:lnTo>
                  <a:lnTo>
                    <a:pt x="26" y="199"/>
                  </a:lnTo>
                  <a:lnTo>
                    <a:pt x="16" y="199"/>
                  </a:lnTo>
                  <a:lnTo>
                    <a:pt x="0" y="199"/>
                  </a:lnTo>
                  <a:lnTo>
                    <a:pt x="0" y="0"/>
                  </a:lnTo>
                  <a:close/>
                </a:path>
              </a:pathLst>
            </a:custGeom>
            <a:solidFill>
              <a:srgbClr val="2F4546"/>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7"/>
            <p:cNvSpPr>
              <a:spLocks/>
            </p:cNvSpPr>
            <p:nvPr/>
          </p:nvSpPr>
          <p:spPr bwMode="auto">
            <a:xfrm>
              <a:off x="5202238" y="1752600"/>
              <a:ext cx="315913" cy="131763"/>
            </a:xfrm>
            <a:custGeom>
              <a:avLst/>
              <a:gdLst>
                <a:gd name="T0" fmla="*/ 198 w 396"/>
                <a:gd name="T1" fmla="*/ 0 h 167"/>
                <a:gd name="T2" fmla="*/ 253 w 396"/>
                <a:gd name="T3" fmla="*/ 4 h 167"/>
                <a:gd name="T4" fmla="*/ 306 w 396"/>
                <a:gd name="T5" fmla="*/ 20 h 167"/>
                <a:gd name="T6" fmla="*/ 324 w 396"/>
                <a:gd name="T7" fmla="*/ 26 h 167"/>
                <a:gd name="T8" fmla="*/ 342 w 396"/>
                <a:gd name="T9" fmla="*/ 34 h 167"/>
                <a:gd name="T10" fmla="*/ 355 w 396"/>
                <a:gd name="T11" fmla="*/ 39 h 167"/>
                <a:gd name="T12" fmla="*/ 377 w 396"/>
                <a:gd name="T13" fmla="*/ 53 h 167"/>
                <a:gd name="T14" fmla="*/ 391 w 396"/>
                <a:gd name="T15" fmla="*/ 73 h 167"/>
                <a:gd name="T16" fmla="*/ 396 w 396"/>
                <a:gd name="T17" fmla="*/ 94 h 167"/>
                <a:gd name="T18" fmla="*/ 396 w 396"/>
                <a:gd name="T19" fmla="*/ 149 h 167"/>
                <a:gd name="T20" fmla="*/ 396 w 396"/>
                <a:gd name="T21" fmla="*/ 161 h 167"/>
                <a:gd name="T22" fmla="*/ 396 w 396"/>
                <a:gd name="T23" fmla="*/ 167 h 167"/>
                <a:gd name="T24" fmla="*/ 0 w 396"/>
                <a:gd name="T25" fmla="*/ 167 h 167"/>
                <a:gd name="T26" fmla="*/ 0 w 396"/>
                <a:gd name="T27" fmla="*/ 132 h 167"/>
                <a:gd name="T28" fmla="*/ 0 w 396"/>
                <a:gd name="T29" fmla="*/ 112 h 167"/>
                <a:gd name="T30" fmla="*/ 0 w 396"/>
                <a:gd name="T31" fmla="*/ 94 h 167"/>
                <a:gd name="T32" fmla="*/ 6 w 396"/>
                <a:gd name="T33" fmla="*/ 73 h 167"/>
                <a:gd name="T34" fmla="*/ 19 w 396"/>
                <a:gd name="T35" fmla="*/ 53 h 167"/>
                <a:gd name="T36" fmla="*/ 41 w 396"/>
                <a:gd name="T37" fmla="*/ 39 h 167"/>
                <a:gd name="T38" fmla="*/ 55 w 396"/>
                <a:gd name="T39" fmla="*/ 34 h 167"/>
                <a:gd name="T40" fmla="*/ 72 w 396"/>
                <a:gd name="T41" fmla="*/ 26 h 167"/>
                <a:gd name="T42" fmla="*/ 90 w 396"/>
                <a:gd name="T43" fmla="*/ 20 h 167"/>
                <a:gd name="T44" fmla="*/ 143 w 396"/>
                <a:gd name="T45" fmla="*/ 4 h 167"/>
                <a:gd name="T46" fmla="*/ 198 w 396"/>
                <a:gd name="T4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6" h="167">
                  <a:moveTo>
                    <a:pt x="198" y="0"/>
                  </a:moveTo>
                  <a:lnTo>
                    <a:pt x="253" y="4"/>
                  </a:lnTo>
                  <a:lnTo>
                    <a:pt x="306" y="20"/>
                  </a:lnTo>
                  <a:lnTo>
                    <a:pt x="324" y="26"/>
                  </a:lnTo>
                  <a:lnTo>
                    <a:pt x="342" y="34"/>
                  </a:lnTo>
                  <a:lnTo>
                    <a:pt x="355" y="39"/>
                  </a:lnTo>
                  <a:lnTo>
                    <a:pt x="377" y="53"/>
                  </a:lnTo>
                  <a:lnTo>
                    <a:pt x="391" y="73"/>
                  </a:lnTo>
                  <a:lnTo>
                    <a:pt x="396" y="94"/>
                  </a:lnTo>
                  <a:lnTo>
                    <a:pt x="396" y="149"/>
                  </a:lnTo>
                  <a:lnTo>
                    <a:pt x="396" y="161"/>
                  </a:lnTo>
                  <a:lnTo>
                    <a:pt x="396" y="167"/>
                  </a:lnTo>
                  <a:lnTo>
                    <a:pt x="0" y="167"/>
                  </a:lnTo>
                  <a:lnTo>
                    <a:pt x="0" y="132"/>
                  </a:lnTo>
                  <a:lnTo>
                    <a:pt x="0" y="112"/>
                  </a:lnTo>
                  <a:lnTo>
                    <a:pt x="0" y="94"/>
                  </a:lnTo>
                  <a:lnTo>
                    <a:pt x="6" y="73"/>
                  </a:lnTo>
                  <a:lnTo>
                    <a:pt x="19" y="53"/>
                  </a:lnTo>
                  <a:lnTo>
                    <a:pt x="41" y="39"/>
                  </a:lnTo>
                  <a:lnTo>
                    <a:pt x="55" y="34"/>
                  </a:lnTo>
                  <a:lnTo>
                    <a:pt x="72" y="26"/>
                  </a:lnTo>
                  <a:lnTo>
                    <a:pt x="90" y="20"/>
                  </a:lnTo>
                  <a:lnTo>
                    <a:pt x="143" y="4"/>
                  </a:lnTo>
                  <a:lnTo>
                    <a:pt x="198" y="0"/>
                  </a:lnTo>
                  <a:close/>
                </a:path>
              </a:pathLst>
            </a:custGeom>
            <a:solidFill>
              <a:srgbClr val="2F4546"/>
            </a:solid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8429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sz="1800" i="1" dirty="0"/>
          </a:p>
          <a:p>
            <a:pPr lvl="0"/>
            <a:r>
              <a:rPr lang="en-US" sz="1800" i="1" dirty="0"/>
              <a:t>Based on your clients needs – share with them and discuss the three (3) that are most relevant</a:t>
            </a:r>
          </a:p>
          <a:p>
            <a:pPr lvl="0"/>
            <a:r>
              <a:rPr lang="en-US" sz="1800" b="1" dirty="0">
                <a:solidFill>
                  <a:schemeClr val="accent2"/>
                </a:solidFill>
              </a:rPr>
              <a:t>1.  Relevant</a:t>
            </a:r>
            <a:r>
              <a:rPr lang="en-US" sz="1800" dirty="0">
                <a:solidFill>
                  <a:schemeClr val="accent2"/>
                </a:solidFill>
              </a:rPr>
              <a:t> </a:t>
            </a:r>
            <a:r>
              <a:rPr lang="en-US" sz="1800" dirty="0"/>
              <a:t>– built for the industry, by the industry – content is financial services specific, no tailoring required.</a:t>
            </a:r>
          </a:p>
          <a:p>
            <a:pPr lvl="0"/>
            <a:r>
              <a:rPr lang="en-US" sz="1800" b="1" dirty="0">
                <a:solidFill>
                  <a:schemeClr val="accent2"/>
                </a:solidFill>
              </a:rPr>
              <a:t>2.  Proven Results</a:t>
            </a:r>
            <a:r>
              <a:rPr lang="en-US" sz="1800" dirty="0">
                <a:solidFill>
                  <a:schemeClr val="accent2"/>
                </a:solidFill>
              </a:rPr>
              <a:t> </a:t>
            </a:r>
            <a:r>
              <a:rPr lang="en-US" sz="1800" dirty="0"/>
              <a:t>– Proven impact-based on more than 2 dozen impact studies we have seen a 26% average lift in productivity since inception. </a:t>
            </a:r>
          </a:p>
          <a:p>
            <a:pPr lvl="0"/>
            <a:r>
              <a:rPr lang="en-US" sz="1800" b="1" dirty="0">
                <a:solidFill>
                  <a:schemeClr val="accent2"/>
                </a:solidFill>
              </a:rPr>
              <a:t>3.  Built</a:t>
            </a:r>
            <a:r>
              <a:rPr lang="en-US" sz="1800" dirty="0">
                <a:solidFill>
                  <a:schemeClr val="accent2"/>
                </a:solidFill>
              </a:rPr>
              <a:t>-</a:t>
            </a:r>
            <a:r>
              <a:rPr lang="en-US" sz="1800" b="1" dirty="0">
                <a:solidFill>
                  <a:schemeClr val="accent2"/>
                </a:solidFill>
              </a:rPr>
              <a:t>in Reinforcement </a:t>
            </a:r>
            <a:r>
              <a:rPr lang="en-US" sz="1800" dirty="0"/>
              <a:t>– provides ongoing skill development tools and coaching resources via a state-of-the-art platform for 6 months or more following the program.</a:t>
            </a:r>
          </a:p>
          <a:p>
            <a:pPr lvl="0"/>
            <a:r>
              <a:rPr lang="en-US" sz="1800" b="1" dirty="0">
                <a:solidFill>
                  <a:schemeClr val="accent2"/>
                </a:solidFill>
              </a:rPr>
              <a:t>4.  Consistent &amp; Scalable</a:t>
            </a:r>
            <a:r>
              <a:rPr lang="en-US" sz="1800" dirty="0">
                <a:solidFill>
                  <a:schemeClr val="accent2"/>
                </a:solidFill>
              </a:rPr>
              <a:t> </a:t>
            </a:r>
            <a:r>
              <a:rPr lang="en-US" sz="1800" dirty="0"/>
              <a:t>– the majority of the subject matter expertise is delivered via streaming, online video.  The facilitator’s primary role is to facilitate the program by leading discussions, conducting debrief activities and providing their own practical insights on certain topics.  This ensures quality and consistency of program delivery across the enterprise.</a:t>
            </a:r>
          </a:p>
          <a:p>
            <a:pPr lvl="0"/>
            <a:r>
              <a:rPr lang="en-US" sz="1800" b="1" dirty="0">
                <a:solidFill>
                  <a:schemeClr val="accent2"/>
                </a:solidFill>
              </a:rPr>
              <a:t>5.  Proven Deployment Strategies </a:t>
            </a:r>
            <a:r>
              <a:rPr lang="en-US" sz="1800" b="1" dirty="0"/>
              <a:t>– </a:t>
            </a:r>
            <a:r>
              <a:rPr lang="en-US" sz="1800" dirty="0"/>
              <a:t>We take the worry out of large-scale training implementations by providing personal consultation on implementation in your sales culture.    </a:t>
            </a:r>
            <a:r>
              <a:rPr lang="en-US" sz="1800" b="1" dirty="0">
                <a:solidFill>
                  <a:srgbClr val="FF0000"/>
                </a:solidFill>
              </a:rPr>
              <a:t>***KEY CONCERN***</a:t>
            </a:r>
          </a:p>
        </p:txBody>
      </p:sp>
      <p:sp>
        <p:nvSpPr>
          <p:cNvPr id="3" name="Title 2"/>
          <p:cNvSpPr>
            <a:spLocks noGrp="1"/>
          </p:cNvSpPr>
          <p:nvPr>
            <p:ph type="title"/>
          </p:nvPr>
        </p:nvSpPr>
        <p:spPr/>
        <p:txBody>
          <a:bodyPr>
            <a:noAutofit/>
          </a:bodyPr>
          <a:lstStyle/>
          <a:p>
            <a:r>
              <a:rPr lang="en-US" dirty="0"/>
              <a:t>Program Differentiators </a:t>
            </a:r>
          </a:p>
        </p:txBody>
      </p:sp>
    </p:spTree>
    <p:extLst>
      <p:ext uri="{BB962C8B-B14F-4D97-AF65-F5344CB8AC3E}">
        <p14:creationId xmlns:p14="http://schemas.microsoft.com/office/powerpoint/2010/main" val="241183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96" y="1743456"/>
            <a:ext cx="10668000" cy="4425696"/>
          </a:xfrm>
        </p:spPr>
        <p:txBody>
          <a:bodyPr/>
          <a:lstStyle/>
          <a:p>
            <a:pPr lvl="0"/>
            <a:r>
              <a:rPr lang="en-US" sz="1800" b="1" dirty="0">
                <a:solidFill>
                  <a:schemeClr val="accent2"/>
                </a:solidFill>
              </a:rPr>
              <a:t>6.  Marries the Science Behind How People Buy with the Art of How Top Professionals Sell</a:t>
            </a:r>
            <a:r>
              <a:rPr lang="en-US" sz="1800" dirty="0">
                <a:solidFill>
                  <a:schemeClr val="accent2"/>
                </a:solidFill>
              </a:rPr>
              <a:t> </a:t>
            </a:r>
            <a:r>
              <a:rPr lang="en-US" sz="1800" dirty="0"/>
              <a:t>– The science is the research-based data featuring industry trends, the consumer mindset, behavioral economics and more.  The art is the skills, language and best practices utilized by the top financial professionals in the industry. </a:t>
            </a:r>
          </a:p>
          <a:p>
            <a:pPr lvl="0"/>
            <a:r>
              <a:rPr lang="en-US" sz="1800" b="1" dirty="0">
                <a:solidFill>
                  <a:schemeClr val="accent2"/>
                </a:solidFill>
              </a:rPr>
              <a:t>7.  Combines Assessment &amp; Development </a:t>
            </a:r>
            <a:r>
              <a:rPr lang="en-US" sz="1800" dirty="0"/>
              <a:t>– integrates two assessment into development and coaching which leads to a very personalized experience for our participants.  No other sales effectiveness program offers industry validated assessments to support understanding, growth, and development.</a:t>
            </a:r>
          </a:p>
          <a:p>
            <a:pPr lvl="0"/>
            <a:r>
              <a:rPr lang="en-US" sz="1800" b="1" dirty="0">
                <a:solidFill>
                  <a:schemeClr val="accent2"/>
                </a:solidFill>
              </a:rPr>
              <a:t>8.  Measuring Impact </a:t>
            </a:r>
            <a:r>
              <a:rPr lang="en-US" sz="1800" dirty="0"/>
              <a:t>– ROI - on how we measure impact.  Scientific way to measure impact of a training program.</a:t>
            </a:r>
          </a:p>
          <a:p>
            <a:pPr lvl="0"/>
            <a:r>
              <a:rPr lang="en-US" sz="1800" b="1" dirty="0">
                <a:solidFill>
                  <a:schemeClr val="accent2"/>
                </a:solidFill>
              </a:rPr>
              <a:t>9.  Professional Development </a:t>
            </a:r>
            <a:r>
              <a:rPr lang="en-US" sz="1800" dirty="0"/>
              <a:t>– qualifies as an elective for the American College FSCP designation and for C-E credit with the Institute in Canada.</a:t>
            </a:r>
          </a:p>
          <a:p>
            <a:pPr lvl="0"/>
            <a:r>
              <a:rPr lang="en-US" sz="1800" b="1" dirty="0">
                <a:solidFill>
                  <a:schemeClr val="accent2"/>
                </a:solidFill>
              </a:rPr>
              <a:t>10.  Best Interest of the Consumer </a:t>
            </a:r>
            <a:r>
              <a:rPr lang="en-US" sz="1800" dirty="0"/>
              <a:t>– the </a:t>
            </a:r>
            <a:r>
              <a:rPr lang="en-US" sz="1800" i="1" dirty="0"/>
              <a:t>only</a:t>
            </a:r>
            <a:r>
              <a:rPr lang="en-US" sz="1800" dirty="0"/>
              <a:t> industry-specific sales effectiveness program that supports alignment with best interest standards.  Selling is serving has always been our mantra.</a:t>
            </a:r>
          </a:p>
          <a:p>
            <a:endParaRPr lang="en-US" sz="1800" dirty="0"/>
          </a:p>
        </p:txBody>
      </p:sp>
      <p:sp>
        <p:nvSpPr>
          <p:cNvPr id="3" name="Title 2"/>
          <p:cNvSpPr>
            <a:spLocks noGrp="1"/>
          </p:cNvSpPr>
          <p:nvPr>
            <p:ph type="title"/>
          </p:nvPr>
        </p:nvSpPr>
        <p:spPr/>
        <p:txBody>
          <a:bodyPr>
            <a:noAutofit/>
          </a:bodyPr>
          <a:lstStyle/>
          <a:p>
            <a:r>
              <a:rPr lang="en-US" dirty="0"/>
              <a:t>Program Differentiators (cont.)</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5322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64821" y="4538430"/>
            <a:ext cx="1947139" cy="1141036"/>
          </a:xfrm>
        </p:spPr>
        <p:txBody>
          <a:bodyPr>
            <a:normAutofit/>
          </a:bodyPr>
          <a:lstStyle/>
          <a:p>
            <a:pPr marL="0" indent="0" algn="ctr">
              <a:buNone/>
            </a:pPr>
            <a:r>
              <a:rPr lang="en-US" dirty="0"/>
              <a:t>Live Classroom</a:t>
            </a:r>
          </a:p>
        </p:txBody>
      </p:sp>
      <p:pic>
        <p:nvPicPr>
          <p:cNvPr id="6" name="Picture 5"/>
          <p:cNvPicPr>
            <a:picLocks noChangeAspect="1"/>
          </p:cNvPicPr>
          <p:nvPr/>
        </p:nvPicPr>
        <p:blipFill rotWithShape="1">
          <a:blip r:embed="rId3"/>
          <a:srcRect t="6829" b="16080"/>
          <a:stretch/>
        </p:blipFill>
        <p:spPr>
          <a:xfrm>
            <a:off x="823348" y="2448035"/>
            <a:ext cx="2093973" cy="1592211"/>
          </a:xfrm>
          <a:prstGeom prst="rect">
            <a:avLst/>
          </a:prstGeom>
          <a:ln>
            <a:solidFill>
              <a:srgbClr val="92D050"/>
            </a:solidFill>
          </a:ln>
        </p:spPr>
      </p:pic>
      <p:pic>
        <p:nvPicPr>
          <p:cNvPr id="8" name="Picture 7"/>
          <p:cNvPicPr>
            <a:picLocks noChangeAspect="1"/>
          </p:cNvPicPr>
          <p:nvPr/>
        </p:nvPicPr>
        <p:blipFill>
          <a:blip r:embed="rId4"/>
          <a:stretch>
            <a:fillRect/>
          </a:stretch>
        </p:blipFill>
        <p:spPr>
          <a:xfrm>
            <a:off x="3691324" y="2444496"/>
            <a:ext cx="2064370" cy="1586115"/>
          </a:xfrm>
          <a:prstGeom prst="rect">
            <a:avLst/>
          </a:prstGeom>
          <a:ln>
            <a:solidFill>
              <a:schemeClr val="accent3"/>
            </a:solidFill>
          </a:ln>
        </p:spPr>
      </p:pic>
      <p:pic>
        <p:nvPicPr>
          <p:cNvPr id="10" name="Picture 9"/>
          <p:cNvPicPr>
            <a:picLocks noChangeAspect="1"/>
          </p:cNvPicPr>
          <p:nvPr/>
        </p:nvPicPr>
        <p:blipFill>
          <a:blip r:embed="rId5"/>
          <a:stretch>
            <a:fillRect/>
          </a:stretch>
        </p:blipFill>
        <p:spPr>
          <a:xfrm>
            <a:off x="6588420" y="2444496"/>
            <a:ext cx="2225158" cy="1601846"/>
          </a:xfrm>
          <a:prstGeom prst="rect">
            <a:avLst/>
          </a:prstGeom>
          <a:ln>
            <a:solidFill>
              <a:schemeClr val="accent3"/>
            </a:solidFill>
          </a:ln>
        </p:spPr>
      </p:pic>
      <p:sp>
        <p:nvSpPr>
          <p:cNvPr id="11" name="Content Placeholder 2"/>
          <p:cNvSpPr txBox="1">
            <a:spLocks/>
          </p:cNvSpPr>
          <p:nvPr/>
        </p:nvSpPr>
        <p:spPr>
          <a:xfrm>
            <a:off x="3607435" y="4538430"/>
            <a:ext cx="2222914" cy="12081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i="0" kern="1200">
                <a:solidFill>
                  <a:schemeClr val="accent1"/>
                </a:solidFill>
                <a:latin typeface="+mn-lt"/>
                <a:ea typeface="Helvetica Neue LT Com 45 Light" charset="0"/>
                <a:cs typeface="Helvetica Neue LT Com 45 Light" charset="0"/>
              </a:defRPr>
            </a:lvl1pPr>
            <a:lvl2pPr marL="742950" indent="-285750" algn="l" defTabSz="914400" rtl="0" eaLnBrk="1" latinLnBrk="0" hangingPunct="1">
              <a:spcBef>
                <a:spcPct val="20000"/>
              </a:spcBef>
              <a:buFont typeface="Arial" pitchFamily="34" charset="0"/>
              <a:buChar char="–"/>
              <a:defRPr sz="2800" b="0" i="0" kern="1200">
                <a:solidFill>
                  <a:schemeClr val="accent1"/>
                </a:solidFill>
                <a:latin typeface="+mn-lt"/>
                <a:ea typeface="Helvetica Neue LT Com 45 Light" charset="0"/>
                <a:cs typeface="Helvetica Neue LT Com 45 Light" charset="0"/>
              </a:defRPr>
            </a:lvl2pPr>
            <a:lvl3pPr marL="1143000" indent="-228600" algn="l" defTabSz="914400" rtl="0" eaLnBrk="1" latinLnBrk="0" hangingPunct="1">
              <a:spcBef>
                <a:spcPct val="20000"/>
              </a:spcBef>
              <a:buFont typeface="Arial" pitchFamily="34" charset="0"/>
              <a:buChar char="•"/>
              <a:defRPr sz="2400" b="0" i="0" kern="1200">
                <a:solidFill>
                  <a:schemeClr val="accent1"/>
                </a:solidFill>
                <a:latin typeface="+mn-lt"/>
                <a:ea typeface="Helvetica Neue LT Com 45 Light" charset="0"/>
                <a:cs typeface="Helvetica Neue LT Com 45 Light" charset="0"/>
              </a:defRPr>
            </a:lvl3pPr>
            <a:lvl4pPr marL="1600200" indent="-228600" algn="l" defTabSz="914400" rtl="0" eaLnBrk="1" latinLnBrk="0" hangingPunct="1">
              <a:spcBef>
                <a:spcPct val="20000"/>
              </a:spcBef>
              <a:buFont typeface="Arial" pitchFamily="34" charset="0"/>
              <a:buChar char="–"/>
              <a:defRPr sz="2000" b="0" i="0" kern="1200">
                <a:solidFill>
                  <a:schemeClr val="accent1"/>
                </a:solidFill>
                <a:latin typeface="+mn-lt"/>
                <a:ea typeface="Helvetica Neue LT Com 45 Light" charset="0"/>
                <a:cs typeface="Helvetica Neue LT Com 45 Light"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Helvetica Neue LT Com 45 Light" charset="0"/>
                <a:cs typeface="Helvetica Neue LT Com 45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ea typeface="+mn-ea"/>
                <a:cs typeface="+mn-cs"/>
              </a:rPr>
              <a:t>Virtual Classroom</a:t>
            </a:r>
          </a:p>
        </p:txBody>
      </p:sp>
      <p:sp>
        <p:nvSpPr>
          <p:cNvPr id="12" name="Content Placeholder 2"/>
          <p:cNvSpPr txBox="1">
            <a:spLocks/>
          </p:cNvSpPr>
          <p:nvPr/>
        </p:nvSpPr>
        <p:spPr>
          <a:xfrm>
            <a:off x="6727429" y="4571998"/>
            <a:ext cx="1947139" cy="11410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accent1"/>
                </a:solidFill>
                <a:latin typeface="+mn-lt"/>
                <a:ea typeface="Helvetica Neue LT Com 45 Light" charset="0"/>
                <a:cs typeface="Helvetica Neue LT Com 45 Light" charset="0"/>
              </a:defRPr>
            </a:lvl1pPr>
            <a:lvl2pPr marL="742950" indent="-285750" algn="l" defTabSz="914400" rtl="0" eaLnBrk="1" latinLnBrk="0" hangingPunct="1">
              <a:spcBef>
                <a:spcPct val="20000"/>
              </a:spcBef>
              <a:buFont typeface="Arial" pitchFamily="34" charset="0"/>
              <a:buChar char="–"/>
              <a:defRPr sz="2800" b="0" i="0" kern="1200">
                <a:solidFill>
                  <a:schemeClr val="accent1"/>
                </a:solidFill>
                <a:latin typeface="+mn-lt"/>
                <a:ea typeface="Helvetica Neue LT Com 45 Light" charset="0"/>
                <a:cs typeface="Helvetica Neue LT Com 45 Light" charset="0"/>
              </a:defRPr>
            </a:lvl2pPr>
            <a:lvl3pPr marL="1143000" indent="-228600" algn="l" defTabSz="914400" rtl="0" eaLnBrk="1" latinLnBrk="0" hangingPunct="1">
              <a:spcBef>
                <a:spcPct val="20000"/>
              </a:spcBef>
              <a:buFont typeface="Arial" pitchFamily="34" charset="0"/>
              <a:buChar char="•"/>
              <a:defRPr sz="2400" b="0" i="0" kern="1200">
                <a:solidFill>
                  <a:schemeClr val="accent1"/>
                </a:solidFill>
                <a:latin typeface="+mn-lt"/>
                <a:ea typeface="Helvetica Neue LT Com 45 Light" charset="0"/>
                <a:cs typeface="Helvetica Neue LT Com 45 Light" charset="0"/>
              </a:defRPr>
            </a:lvl3pPr>
            <a:lvl4pPr marL="1600200" indent="-228600" algn="l" defTabSz="914400" rtl="0" eaLnBrk="1" latinLnBrk="0" hangingPunct="1">
              <a:spcBef>
                <a:spcPct val="20000"/>
              </a:spcBef>
              <a:buFont typeface="Arial" pitchFamily="34" charset="0"/>
              <a:buChar char="–"/>
              <a:defRPr sz="2000" b="0" i="0" kern="1200">
                <a:solidFill>
                  <a:schemeClr val="accent1"/>
                </a:solidFill>
                <a:latin typeface="+mn-lt"/>
                <a:ea typeface="Helvetica Neue LT Com 45 Light" charset="0"/>
                <a:cs typeface="Helvetica Neue LT Com 45 Light"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Helvetica Neue LT Com 45 Light" charset="0"/>
                <a:cs typeface="Helvetica Neue LT Com 45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Self Study</a:t>
            </a:r>
          </a:p>
        </p:txBody>
      </p:sp>
      <p:pic>
        <p:nvPicPr>
          <p:cNvPr id="7" name="Picture 6"/>
          <p:cNvPicPr>
            <a:picLocks noChangeAspect="1"/>
          </p:cNvPicPr>
          <p:nvPr/>
        </p:nvPicPr>
        <p:blipFill>
          <a:blip r:embed="rId6"/>
          <a:stretch>
            <a:fillRect/>
          </a:stretch>
        </p:blipFill>
        <p:spPr>
          <a:xfrm>
            <a:off x="295354" y="312350"/>
            <a:ext cx="11498053" cy="646232"/>
          </a:xfrm>
          <a:prstGeom prst="rect">
            <a:avLst/>
          </a:prstGeom>
        </p:spPr>
      </p:pic>
      <p:pic>
        <p:nvPicPr>
          <p:cNvPr id="9" name="Picture 8"/>
          <p:cNvPicPr>
            <a:picLocks noChangeAspect="1"/>
          </p:cNvPicPr>
          <p:nvPr/>
        </p:nvPicPr>
        <p:blipFill>
          <a:blip r:embed="rId7"/>
          <a:stretch>
            <a:fillRect/>
          </a:stretch>
        </p:blipFill>
        <p:spPr>
          <a:xfrm>
            <a:off x="9544239" y="2444496"/>
            <a:ext cx="2074522" cy="1601846"/>
          </a:xfrm>
          <a:prstGeom prst="rect">
            <a:avLst/>
          </a:prstGeom>
          <a:ln>
            <a:solidFill>
              <a:schemeClr val="accent3"/>
            </a:solidFill>
          </a:ln>
        </p:spPr>
      </p:pic>
      <p:sp>
        <p:nvSpPr>
          <p:cNvPr id="13" name="Content Placeholder 2"/>
          <p:cNvSpPr txBox="1">
            <a:spLocks/>
          </p:cNvSpPr>
          <p:nvPr/>
        </p:nvSpPr>
        <p:spPr>
          <a:xfrm>
            <a:off x="9470043" y="4538429"/>
            <a:ext cx="2222914" cy="12081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i="0" kern="1200">
                <a:solidFill>
                  <a:schemeClr val="accent1"/>
                </a:solidFill>
                <a:latin typeface="+mn-lt"/>
                <a:ea typeface="Helvetica Neue LT Com 45 Light" charset="0"/>
                <a:cs typeface="Helvetica Neue LT Com 45 Light" charset="0"/>
              </a:defRPr>
            </a:lvl1pPr>
            <a:lvl2pPr marL="742950" indent="-285750" algn="l" defTabSz="914400" rtl="0" eaLnBrk="1" latinLnBrk="0" hangingPunct="1">
              <a:spcBef>
                <a:spcPct val="20000"/>
              </a:spcBef>
              <a:buFont typeface="Arial" pitchFamily="34" charset="0"/>
              <a:buChar char="–"/>
              <a:defRPr sz="2800" b="0" i="0" kern="1200">
                <a:solidFill>
                  <a:schemeClr val="accent1"/>
                </a:solidFill>
                <a:latin typeface="+mn-lt"/>
                <a:ea typeface="Helvetica Neue LT Com 45 Light" charset="0"/>
                <a:cs typeface="Helvetica Neue LT Com 45 Light" charset="0"/>
              </a:defRPr>
            </a:lvl2pPr>
            <a:lvl3pPr marL="1143000" indent="-228600" algn="l" defTabSz="914400" rtl="0" eaLnBrk="1" latinLnBrk="0" hangingPunct="1">
              <a:spcBef>
                <a:spcPct val="20000"/>
              </a:spcBef>
              <a:buFont typeface="Arial" pitchFamily="34" charset="0"/>
              <a:buChar char="•"/>
              <a:defRPr sz="2400" b="0" i="0" kern="1200">
                <a:solidFill>
                  <a:schemeClr val="accent1"/>
                </a:solidFill>
                <a:latin typeface="+mn-lt"/>
                <a:ea typeface="Helvetica Neue LT Com 45 Light" charset="0"/>
                <a:cs typeface="Helvetica Neue LT Com 45 Light" charset="0"/>
              </a:defRPr>
            </a:lvl3pPr>
            <a:lvl4pPr marL="1600200" indent="-228600" algn="l" defTabSz="914400" rtl="0" eaLnBrk="1" latinLnBrk="0" hangingPunct="1">
              <a:spcBef>
                <a:spcPct val="20000"/>
              </a:spcBef>
              <a:buFont typeface="Arial" pitchFamily="34" charset="0"/>
              <a:buChar char="–"/>
              <a:defRPr sz="2000" b="0" i="0" kern="1200">
                <a:solidFill>
                  <a:schemeClr val="accent1"/>
                </a:solidFill>
                <a:latin typeface="+mn-lt"/>
                <a:ea typeface="Helvetica Neue LT Com 45 Light" charset="0"/>
                <a:cs typeface="Helvetica Neue LT Com 45 Light"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Helvetica Neue LT Com 45 Light" charset="0"/>
                <a:cs typeface="Helvetica Neue LT Com 45 Light"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ea typeface="+mn-ea"/>
                <a:cs typeface="+mn-cs"/>
              </a:rPr>
              <a:t>Blended Learning</a:t>
            </a:r>
          </a:p>
        </p:txBody>
      </p:sp>
    </p:spTree>
    <p:extLst>
      <p:ext uri="{BB962C8B-B14F-4D97-AF65-F5344CB8AC3E}">
        <p14:creationId xmlns:p14="http://schemas.microsoft.com/office/powerpoint/2010/main" val="147491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81200" y="1030021"/>
            <a:ext cx="8675687" cy="608012"/>
          </a:xfrm>
          <a:prstGeom prst="rect">
            <a:avLst/>
          </a:prstGeom>
        </p:spPr>
        <p:txBody>
          <a:bodyPr>
            <a:normAutofit/>
          </a:bodyPr>
          <a:lstStyle/>
          <a:p>
            <a:pPr algn="ctr"/>
            <a:r>
              <a:rPr lang="en-US" sz="3400" dirty="0">
                <a:solidFill>
                  <a:schemeClr val="accent3"/>
                </a:solidFill>
              </a:rPr>
              <a:t>Recognizing Our Participants</a:t>
            </a:r>
          </a:p>
        </p:txBody>
      </p:sp>
      <p:sp>
        <p:nvSpPr>
          <p:cNvPr id="5" name="Text Placeholder 4"/>
          <p:cNvSpPr>
            <a:spLocks noGrp="1"/>
          </p:cNvSpPr>
          <p:nvPr>
            <p:ph type="body" sz="quarter" idx="4294967295"/>
          </p:nvPr>
        </p:nvSpPr>
        <p:spPr>
          <a:xfrm>
            <a:off x="838200" y="1981200"/>
            <a:ext cx="7151687" cy="1371600"/>
          </a:xfrm>
          <a:prstGeom prst="rect">
            <a:avLst/>
          </a:prstGeom>
        </p:spPr>
        <p:txBody>
          <a:bodyPr anchor="t" anchorCtr="0">
            <a:noAutofit/>
          </a:bodyPr>
          <a:lstStyle/>
          <a:p>
            <a:pPr marL="0" indent="0">
              <a:buNone/>
            </a:pPr>
            <a:r>
              <a:rPr lang="en-US" sz="2600" dirty="0">
                <a:solidFill>
                  <a:schemeClr val="accent4"/>
                </a:solidFill>
              </a:rPr>
              <a:t>Digital Badges are here!</a:t>
            </a:r>
          </a:p>
          <a:p>
            <a:pPr marL="0" indent="0">
              <a:buNone/>
            </a:pPr>
            <a:endParaRPr lang="en-US" sz="2800" dirty="0"/>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164744" y="2804529"/>
            <a:ext cx="2163364" cy="2114566"/>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3559047" y="2743201"/>
            <a:ext cx="2210049" cy="2179980"/>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blip>
          <a:stretch>
            <a:fillRect/>
          </a:stretch>
        </p:blipFill>
        <p:spPr>
          <a:xfrm>
            <a:off x="6048956" y="2836724"/>
            <a:ext cx="2267476" cy="2050176"/>
          </a:xfrm>
          <a:prstGeom prst="rect">
            <a:avLst/>
          </a:prstGeom>
        </p:spPr>
      </p:pic>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8725539" y="2804529"/>
            <a:ext cx="2270860" cy="2114566"/>
          </a:xfrm>
          <a:prstGeom prst="rect">
            <a:avLst/>
          </a:prstGeom>
        </p:spPr>
      </p:pic>
    </p:spTree>
    <p:extLst>
      <p:ext uri="{BB962C8B-B14F-4D97-AF65-F5344CB8AC3E}">
        <p14:creationId xmlns:p14="http://schemas.microsoft.com/office/powerpoint/2010/main" val="193758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7646" y="125507"/>
            <a:ext cx="5201014" cy="3581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9082" y="142267"/>
            <a:ext cx="5416307" cy="354787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3181781"/>
            <a:ext cx="5154081" cy="3550712"/>
          </a:xfrm>
          <a:prstGeom prst="rect">
            <a:avLst/>
          </a:prstGeom>
        </p:spPr>
      </p:pic>
      <p:pic>
        <p:nvPicPr>
          <p:cNvPr id="6" name="Picture 5">
            <a:extLst>
              <a:ext uri="{FF2B5EF4-FFF2-40B4-BE49-F238E27FC236}">
                <a16:creationId xmlns:a16="http://schemas.microsoft.com/office/drawing/2014/main" id="{45B91E1D-0F3B-8103-4394-F0D2C1ED95E1}"/>
              </a:ext>
            </a:extLst>
          </p:cNvPr>
          <p:cNvPicPr>
            <a:picLocks noChangeAspect="1"/>
          </p:cNvPicPr>
          <p:nvPr/>
        </p:nvPicPr>
        <p:blipFill>
          <a:blip r:embed="rId6"/>
          <a:stretch>
            <a:fillRect/>
          </a:stretch>
        </p:blipFill>
        <p:spPr>
          <a:xfrm>
            <a:off x="5619066" y="3181781"/>
            <a:ext cx="5154081" cy="3542729"/>
          </a:xfrm>
          <a:prstGeom prst="rect">
            <a:avLst/>
          </a:prstGeom>
          <a:ln>
            <a:solidFill>
              <a:schemeClr val="tx1"/>
            </a:solidFill>
          </a:ln>
        </p:spPr>
      </p:pic>
    </p:spTree>
    <p:extLst>
      <p:ext uri="{BB962C8B-B14F-4D97-AF65-F5344CB8AC3E}">
        <p14:creationId xmlns:p14="http://schemas.microsoft.com/office/powerpoint/2010/main" val="402964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00401" y="1143776"/>
            <a:ext cx="10652329" cy="5224940"/>
          </a:xfrm>
        </p:spPr>
        <p:txBody>
          <a:bodyPr anchor="t"/>
          <a:lstStyle/>
          <a:p>
            <a:pPr algn="l">
              <a:lnSpc>
                <a:spcPct val="100000"/>
              </a:lnSpc>
              <a:spcAft>
                <a:spcPts val="0"/>
              </a:spcAft>
            </a:pPr>
            <a:r>
              <a:rPr lang="en-US" sz="2400" b="1" dirty="0">
                <a:solidFill>
                  <a:schemeClr val="accent2"/>
                </a:solidFill>
              </a:rPr>
              <a:t>This is YOUR resource.  It’s NOT FOR MEMBERS.</a:t>
            </a:r>
            <a:br>
              <a:rPr lang="en-US" sz="2400" b="1" dirty="0">
                <a:solidFill>
                  <a:schemeClr val="accent2"/>
                </a:solidFill>
              </a:rPr>
            </a:br>
            <a:endParaRPr lang="en-US" sz="2400" b="1" dirty="0">
              <a:solidFill>
                <a:schemeClr val="accent2"/>
              </a:solidFill>
            </a:endParaRPr>
          </a:p>
          <a:p>
            <a:pPr algn="l"/>
            <a:r>
              <a:rPr lang="en-US" sz="2000" dirty="0"/>
              <a:t>This Playbook is designed to help you sell Trustworthy Selling.  It is for </a:t>
            </a:r>
            <a:r>
              <a:rPr lang="en-US" sz="2000" b="1" u="sng" dirty="0"/>
              <a:t>internal use only </a:t>
            </a:r>
            <a:r>
              <a:rPr lang="en-US" sz="2000" dirty="0"/>
              <a:t>and no part of it should ever be shared with members, prospects, existing clients, or anyone outside of our organization. Only approved marketing collateral should be sent to members/prospects.</a:t>
            </a:r>
          </a:p>
          <a:p>
            <a:pPr algn="l"/>
            <a:r>
              <a:rPr lang="en-US" sz="2000" dirty="0"/>
              <a:t>The Playbook provides information on the courses, target markets, pricing, competition, FAQs, and a specific sales approach to follow. It also includes step-by-step instructions on how to get important information to members so that they can evaluate our program.  Additionally, there are links to important resources and job aids to help you succeed in selling the program.</a:t>
            </a:r>
          </a:p>
          <a:p>
            <a:pPr algn="l"/>
            <a:r>
              <a:rPr lang="en-US" sz="2000" dirty="0"/>
              <a:t>If you study the Playbook, you should be well prepared to execute our sales plan.  The more we all use it, the easier it will be for everyone to succeed..  </a:t>
            </a:r>
          </a:p>
          <a:p>
            <a:pPr algn="l">
              <a:lnSpc>
                <a:spcPct val="100000"/>
              </a:lnSpc>
              <a:spcAft>
                <a:spcPts val="0"/>
              </a:spcAft>
            </a:pPr>
            <a:endParaRPr lang="en-US" sz="2000" dirty="0"/>
          </a:p>
        </p:txBody>
      </p:sp>
      <p:sp>
        <p:nvSpPr>
          <p:cNvPr id="8" name="Title 7"/>
          <p:cNvSpPr>
            <a:spLocks noGrp="1"/>
          </p:cNvSpPr>
          <p:nvPr>
            <p:ph type="title"/>
          </p:nvPr>
        </p:nvSpPr>
        <p:spPr/>
        <p:txBody>
          <a:bodyPr>
            <a:noAutofit/>
          </a:bodyPr>
          <a:lstStyle/>
          <a:p>
            <a:r>
              <a:rPr lang="en-US" i="1" dirty="0"/>
              <a:t>Using This Playbook</a:t>
            </a:r>
            <a:endParaRPr lang="en-US" dirty="0">
              <a:solidFill>
                <a:schemeClr val="accent2"/>
              </a:solidFill>
            </a:endParaRPr>
          </a:p>
        </p:txBody>
      </p:sp>
    </p:spTree>
    <p:extLst>
      <p:ext uri="{BB962C8B-B14F-4D97-AF65-F5344CB8AC3E}">
        <p14:creationId xmlns:p14="http://schemas.microsoft.com/office/powerpoint/2010/main" val="75826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Target Markets, Selling Points, and Pricing</a:t>
            </a:r>
          </a:p>
        </p:txBody>
      </p:sp>
    </p:spTree>
    <p:extLst>
      <p:ext uri="{BB962C8B-B14F-4D97-AF65-F5344CB8AC3E}">
        <p14:creationId xmlns:p14="http://schemas.microsoft.com/office/powerpoint/2010/main" val="342844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6"/>
          </p:nvPr>
        </p:nvSpPr>
        <p:spPr>
          <a:xfrm>
            <a:off x="5693463" y="1272585"/>
            <a:ext cx="3121152" cy="4521200"/>
          </a:xfrm>
        </p:spPr>
        <p:txBody>
          <a:bodyPr/>
          <a:lstStyle/>
          <a:p>
            <a:pPr>
              <a:lnSpc>
                <a:spcPct val="100000"/>
              </a:lnSpc>
              <a:spcAft>
                <a:spcPts val="0"/>
              </a:spcAft>
            </a:pPr>
            <a:r>
              <a:rPr lang="en-US" sz="1800" b="1" dirty="0"/>
              <a:t>Independent Distribution</a:t>
            </a:r>
          </a:p>
          <a:p>
            <a:pPr marL="342900" indent="-342900">
              <a:lnSpc>
                <a:spcPct val="100000"/>
              </a:lnSpc>
              <a:spcAft>
                <a:spcPts val="0"/>
              </a:spcAft>
              <a:buFont typeface="Arial" panose="020B0604020202020204" pitchFamily="34" charset="0"/>
              <a:buChar char="•"/>
            </a:pPr>
            <a:r>
              <a:rPr lang="en-US" sz="1800" dirty="0" err="1"/>
              <a:t>Ameritas</a:t>
            </a:r>
            <a:r>
              <a:rPr lang="en-US" sz="1800" dirty="0"/>
              <a:t> </a:t>
            </a:r>
          </a:p>
          <a:p>
            <a:pPr marL="342900" indent="-342900">
              <a:lnSpc>
                <a:spcPct val="100000"/>
              </a:lnSpc>
              <a:spcAft>
                <a:spcPts val="0"/>
              </a:spcAft>
              <a:buFont typeface="Arial" panose="020B0604020202020204" pitchFamily="34" charset="0"/>
              <a:buChar char="•"/>
            </a:pPr>
            <a:endParaRPr lang="en-US" sz="1800" i="1" dirty="0">
              <a:solidFill>
                <a:schemeClr val="accent5"/>
              </a:solidFill>
            </a:endParaRPr>
          </a:p>
        </p:txBody>
      </p:sp>
      <p:sp>
        <p:nvSpPr>
          <p:cNvPr id="11" name="Octagon 10"/>
          <p:cNvSpPr/>
          <p:nvPr/>
        </p:nvSpPr>
        <p:spPr>
          <a:xfrm>
            <a:off x="5632663" y="3414116"/>
            <a:ext cx="2286000" cy="22860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68096" y="1178916"/>
            <a:ext cx="3327654" cy="4521200"/>
          </a:xfrm>
        </p:spPr>
        <p:txBody>
          <a:bodyPr/>
          <a:lstStyle/>
          <a:p>
            <a:pPr>
              <a:lnSpc>
                <a:spcPct val="100000"/>
              </a:lnSpc>
              <a:spcAft>
                <a:spcPts val="0"/>
              </a:spcAft>
            </a:pPr>
            <a:r>
              <a:rPr lang="en-US" sz="1800" b="1" dirty="0"/>
              <a:t>Captive Distribution</a:t>
            </a:r>
            <a:endParaRPr lang="en-US" sz="1800" dirty="0"/>
          </a:p>
          <a:p>
            <a:pPr marL="285750" indent="-285750">
              <a:lnSpc>
                <a:spcPct val="100000"/>
              </a:lnSpc>
              <a:spcAft>
                <a:spcPts val="0"/>
              </a:spcAft>
              <a:buFont typeface="Arial" panose="020B0604020202020204" pitchFamily="34" charset="0"/>
              <a:buChar char="•"/>
            </a:pPr>
            <a:r>
              <a:rPr lang="en-US" sz="1400" dirty="0"/>
              <a:t>1847Financial</a:t>
            </a:r>
          </a:p>
          <a:p>
            <a:pPr marL="285750" indent="-285750">
              <a:lnSpc>
                <a:spcPct val="100000"/>
              </a:lnSpc>
              <a:spcAft>
                <a:spcPts val="0"/>
              </a:spcAft>
              <a:buFont typeface="Arial" panose="020B0604020202020204" pitchFamily="34" charset="0"/>
              <a:buChar char="•"/>
            </a:pPr>
            <a:r>
              <a:rPr lang="en-US" sz="1400" dirty="0"/>
              <a:t>Aditya Birla Sun Life – India</a:t>
            </a:r>
          </a:p>
          <a:p>
            <a:pPr marL="285750" indent="-285750">
              <a:lnSpc>
                <a:spcPct val="100000"/>
              </a:lnSpc>
              <a:spcAft>
                <a:spcPts val="0"/>
              </a:spcAft>
              <a:buFont typeface="Arial" panose="020B0604020202020204" pitchFamily="34" charset="0"/>
              <a:buChar char="•"/>
            </a:pPr>
            <a:r>
              <a:rPr lang="en-US" sz="1400" dirty="0"/>
              <a:t>AIA China</a:t>
            </a:r>
          </a:p>
          <a:p>
            <a:pPr marL="285750" indent="-285750">
              <a:lnSpc>
                <a:spcPct val="100000"/>
              </a:lnSpc>
              <a:spcAft>
                <a:spcPts val="0"/>
              </a:spcAft>
              <a:buFont typeface="Arial" panose="020B0604020202020204" pitchFamily="34" charset="0"/>
              <a:buChar char="•"/>
            </a:pPr>
            <a:r>
              <a:rPr lang="en-US" sz="1400" dirty="0"/>
              <a:t>AIA Philippines</a:t>
            </a:r>
          </a:p>
          <a:p>
            <a:pPr marL="285750" indent="-285750">
              <a:lnSpc>
                <a:spcPct val="100000"/>
              </a:lnSpc>
              <a:spcAft>
                <a:spcPts val="0"/>
              </a:spcAft>
              <a:buFont typeface="Arial" panose="020B0604020202020204" pitchFamily="34" charset="0"/>
              <a:buChar char="•"/>
            </a:pPr>
            <a:r>
              <a:rPr lang="en-US" sz="1400" dirty="0"/>
              <a:t>Allianz Philippines</a:t>
            </a:r>
          </a:p>
          <a:p>
            <a:pPr marL="285750" indent="-285750">
              <a:lnSpc>
                <a:spcPct val="100000"/>
              </a:lnSpc>
              <a:spcAft>
                <a:spcPts val="0"/>
              </a:spcAft>
              <a:buFont typeface="Arial" panose="020B0604020202020204" pitchFamily="34" charset="0"/>
              <a:buChar char="•"/>
            </a:pPr>
            <a:r>
              <a:rPr lang="en-US" sz="1400" dirty="0"/>
              <a:t>Canada Life</a:t>
            </a:r>
          </a:p>
          <a:p>
            <a:pPr marL="285750" indent="-285750">
              <a:lnSpc>
                <a:spcPct val="100000"/>
              </a:lnSpc>
              <a:spcAft>
                <a:spcPts val="0"/>
              </a:spcAft>
              <a:buFont typeface="Arial" panose="020B0604020202020204" pitchFamily="34" charset="0"/>
              <a:buChar char="•"/>
            </a:pPr>
            <a:r>
              <a:rPr lang="en-US" sz="1400" dirty="0"/>
              <a:t>Catholic Financial</a:t>
            </a:r>
          </a:p>
          <a:p>
            <a:pPr marL="285750" indent="-285750">
              <a:lnSpc>
                <a:spcPct val="100000"/>
              </a:lnSpc>
              <a:spcAft>
                <a:spcPts val="0"/>
              </a:spcAft>
              <a:buFont typeface="Arial" panose="020B0604020202020204" pitchFamily="34" charset="0"/>
              <a:buChar char="•"/>
            </a:pPr>
            <a:r>
              <a:rPr lang="en-US" sz="1400" dirty="0"/>
              <a:t>CITIC </a:t>
            </a:r>
            <a:r>
              <a:rPr lang="en-US" sz="1400" dirty="0" err="1"/>
              <a:t>Pru</a:t>
            </a:r>
            <a:r>
              <a:rPr lang="en-US" sz="1400" dirty="0"/>
              <a:t> - China </a:t>
            </a:r>
          </a:p>
          <a:p>
            <a:pPr marL="285750" indent="-285750">
              <a:lnSpc>
                <a:spcPct val="100000"/>
              </a:lnSpc>
              <a:spcAft>
                <a:spcPts val="0"/>
              </a:spcAft>
              <a:buFont typeface="Arial" panose="020B0604020202020204" pitchFamily="34" charset="0"/>
              <a:buChar char="•"/>
            </a:pPr>
            <a:r>
              <a:rPr lang="en-US" sz="1400" dirty="0"/>
              <a:t>Desjardins Financial Security Network</a:t>
            </a:r>
          </a:p>
          <a:p>
            <a:pPr marL="285750" indent="-285750">
              <a:lnSpc>
                <a:spcPct val="100000"/>
              </a:lnSpc>
              <a:spcAft>
                <a:spcPts val="0"/>
              </a:spcAft>
              <a:buFont typeface="Arial" panose="020B0604020202020204" pitchFamily="34" charset="0"/>
              <a:buChar char="•"/>
            </a:pPr>
            <a:r>
              <a:rPr lang="en-US" sz="1400" dirty="0"/>
              <a:t>FWD - Thailand, Malaysia; Philippines</a:t>
            </a:r>
          </a:p>
          <a:p>
            <a:pPr marL="285750" indent="-285750">
              <a:lnSpc>
                <a:spcPct val="100000"/>
              </a:lnSpc>
              <a:spcAft>
                <a:spcPts val="0"/>
              </a:spcAft>
              <a:buFont typeface="Arial" panose="020B0604020202020204" pitchFamily="34" charset="0"/>
              <a:buChar char="•"/>
            </a:pPr>
            <a:r>
              <a:rPr lang="en-US" sz="1400" dirty="0"/>
              <a:t>Guardian (content license)</a:t>
            </a:r>
          </a:p>
          <a:p>
            <a:pPr marL="285750" indent="-285750">
              <a:lnSpc>
                <a:spcPct val="100000"/>
              </a:lnSpc>
              <a:spcAft>
                <a:spcPts val="0"/>
              </a:spcAft>
              <a:buFont typeface="Arial" panose="020B0604020202020204" pitchFamily="34" charset="0"/>
              <a:buChar char="•"/>
            </a:pPr>
            <a:r>
              <a:rPr lang="en-US" sz="1400" dirty="0"/>
              <a:t>Industrial Alliance (Canada)</a:t>
            </a:r>
          </a:p>
          <a:p>
            <a:pPr marL="285750" indent="-285750">
              <a:lnSpc>
                <a:spcPct val="100000"/>
              </a:lnSpc>
              <a:spcAft>
                <a:spcPts val="0"/>
              </a:spcAft>
              <a:buFont typeface="Arial" panose="020B0604020202020204" pitchFamily="34" charset="0"/>
              <a:buChar char="•"/>
            </a:pPr>
            <a:r>
              <a:rPr lang="en-US" sz="1400" dirty="0"/>
              <a:t>Investors Group (Canada)</a:t>
            </a:r>
          </a:p>
          <a:p>
            <a:pPr marL="285750" indent="-285750">
              <a:lnSpc>
                <a:spcPct val="100000"/>
              </a:lnSpc>
              <a:spcAft>
                <a:spcPts val="0"/>
              </a:spcAft>
              <a:buFont typeface="Arial" panose="020B0604020202020204" pitchFamily="34" charset="0"/>
              <a:buChar char="•"/>
            </a:pPr>
            <a:r>
              <a:rPr lang="en-US" sz="1400" dirty="0"/>
              <a:t>Manulife – Japan</a:t>
            </a:r>
          </a:p>
          <a:p>
            <a:pPr marL="285750" indent="-285750">
              <a:lnSpc>
                <a:spcPct val="100000"/>
              </a:lnSpc>
              <a:spcAft>
                <a:spcPts val="0"/>
              </a:spcAft>
              <a:buFont typeface="Arial" panose="020B0604020202020204" pitchFamily="34" charset="0"/>
              <a:buChar char="•"/>
            </a:pPr>
            <a:r>
              <a:rPr lang="en-US" sz="1400" dirty="0"/>
              <a:t>Modern Woodman</a:t>
            </a:r>
          </a:p>
          <a:p>
            <a:pPr marL="285750" indent="-285750">
              <a:lnSpc>
                <a:spcPct val="100000"/>
              </a:lnSpc>
              <a:spcAft>
                <a:spcPts val="0"/>
              </a:spcAft>
              <a:buFont typeface="Arial" panose="020B0604020202020204" pitchFamily="34" charset="0"/>
              <a:buChar char="•"/>
            </a:pPr>
            <a:r>
              <a:rPr lang="en-US" sz="1400" dirty="0"/>
              <a:t>Mutual of Omaha</a:t>
            </a:r>
          </a:p>
          <a:p>
            <a:pPr marL="285750" indent="-285750">
              <a:lnSpc>
                <a:spcPct val="100000"/>
              </a:lnSpc>
              <a:spcAft>
                <a:spcPts val="0"/>
              </a:spcAft>
              <a:buFont typeface="Arial" panose="020B0604020202020204" pitchFamily="34" charset="0"/>
              <a:buChar char="•"/>
            </a:pPr>
            <a:r>
              <a:rPr lang="en-US" sz="1400" dirty="0"/>
              <a:t>Old Mutual – South Africa</a:t>
            </a:r>
          </a:p>
          <a:p>
            <a:pPr marL="285750" indent="-285750">
              <a:lnSpc>
                <a:spcPct val="100000"/>
              </a:lnSpc>
              <a:spcAft>
                <a:spcPts val="0"/>
              </a:spcAft>
              <a:buFont typeface="Arial" panose="020B0604020202020204" pitchFamily="34" charset="0"/>
              <a:buChar char="•"/>
            </a:pPr>
            <a:r>
              <a:rPr lang="en-US" sz="1400" dirty="0"/>
              <a:t>Pan American Life – Trinidad</a:t>
            </a:r>
          </a:p>
          <a:p>
            <a:pPr marL="285750" indent="-285750">
              <a:lnSpc>
                <a:spcPct val="100000"/>
              </a:lnSpc>
              <a:spcAft>
                <a:spcPts val="0"/>
              </a:spcAft>
              <a:buFont typeface="Arial" panose="020B0604020202020204" pitchFamily="34" charset="0"/>
              <a:buChar char="•"/>
            </a:pPr>
            <a:r>
              <a:rPr lang="en-US" sz="1400" dirty="0"/>
              <a:t>Prudential</a:t>
            </a:r>
          </a:p>
          <a:p>
            <a:pPr marL="285750" indent="-285750">
              <a:lnSpc>
                <a:spcPct val="100000"/>
              </a:lnSpc>
              <a:spcAft>
                <a:spcPts val="0"/>
              </a:spcAft>
              <a:buFont typeface="Arial" panose="020B0604020202020204" pitchFamily="34" charset="0"/>
              <a:buChar char="•"/>
            </a:pPr>
            <a:r>
              <a:rPr lang="en-US" sz="1400" dirty="0"/>
              <a:t>Sanlam – South Africa</a:t>
            </a:r>
          </a:p>
          <a:p>
            <a:pPr marL="285750" indent="-285750">
              <a:lnSpc>
                <a:spcPct val="100000"/>
              </a:lnSpc>
              <a:spcAft>
                <a:spcPts val="0"/>
              </a:spcAft>
              <a:buFont typeface="Arial" panose="020B0604020202020204" pitchFamily="34" charset="0"/>
              <a:buChar char="•"/>
            </a:pPr>
            <a:r>
              <a:rPr lang="en-US" sz="1400" dirty="0"/>
              <a:t>Sun Life (Canada)</a:t>
            </a:r>
          </a:p>
          <a:p>
            <a:pPr marL="285750" indent="-285750">
              <a:lnSpc>
                <a:spcPct val="100000"/>
              </a:lnSpc>
              <a:spcAft>
                <a:spcPts val="0"/>
              </a:spcAft>
              <a:buFont typeface="Arial" panose="020B0604020202020204" pitchFamily="34" charset="0"/>
              <a:buChar char="•"/>
            </a:pPr>
            <a:r>
              <a:rPr lang="en-US" sz="1400" dirty="0"/>
              <a:t>Western &amp; Southern </a:t>
            </a:r>
          </a:p>
          <a:p>
            <a:pPr marL="285750" indent="-285750">
              <a:lnSpc>
                <a:spcPct val="100000"/>
              </a:lnSpc>
              <a:spcAft>
                <a:spcPts val="0"/>
              </a:spcAft>
              <a:buFont typeface="Arial" panose="020B0604020202020204" pitchFamily="34" charset="0"/>
              <a:buChar char="•"/>
            </a:pPr>
            <a:r>
              <a:rPr lang="en-US" sz="1400" dirty="0"/>
              <a:t>Zurich - Malaysia</a:t>
            </a:r>
          </a:p>
          <a:p>
            <a:pPr marL="285750" indent="-285750">
              <a:lnSpc>
                <a:spcPct val="100000"/>
              </a:lnSpc>
              <a:spcAft>
                <a:spcPts val="0"/>
              </a:spcAft>
              <a:buFont typeface="Arial" panose="020B0604020202020204" pitchFamily="34" charset="0"/>
              <a:buChar char="•"/>
            </a:pPr>
            <a:endParaRPr lang="en-US" sz="1200" dirty="0"/>
          </a:p>
          <a:p>
            <a:pPr marL="285750" indent="-285750">
              <a:lnSpc>
                <a:spcPct val="100000"/>
              </a:lnSpc>
              <a:spcAft>
                <a:spcPts val="0"/>
              </a:spcAft>
              <a:buFont typeface="Arial" panose="020B0604020202020204" pitchFamily="34" charset="0"/>
              <a:buChar char="•"/>
            </a:pPr>
            <a:endParaRPr lang="en-US" sz="1200" dirty="0"/>
          </a:p>
          <a:p>
            <a:pPr marL="285750" indent="-285750">
              <a:lnSpc>
                <a:spcPct val="100000"/>
              </a:lnSpc>
              <a:spcAft>
                <a:spcPts val="0"/>
              </a:spcAft>
              <a:buFont typeface="Arial" panose="020B0604020202020204" pitchFamily="34" charset="0"/>
              <a:buChar char="•"/>
            </a:pPr>
            <a:endParaRPr lang="en-US" sz="1200" dirty="0"/>
          </a:p>
          <a:p>
            <a:pPr>
              <a:lnSpc>
                <a:spcPct val="100000"/>
              </a:lnSpc>
              <a:spcAft>
                <a:spcPts val="0"/>
              </a:spcAft>
            </a:pPr>
            <a:endParaRPr lang="en-US" sz="1200" dirty="0"/>
          </a:p>
        </p:txBody>
      </p:sp>
      <p:sp>
        <p:nvSpPr>
          <p:cNvPr id="7" name="Content Placeholder 6"/>
          <p:cNvSpPr>
            <a:spLocks noGrp="1"/>
          </p:cNvSpPr>
          <p:nvPr>
            <p:ph idx="17"/>
          </p:nvPr>
        </p:nvSpPr>
        <p:spPr>
          <a:xfrm>
            <a:off x="8907129" y="1272585"/>
            <a:ext cx="3121152" cy="4521200"/>
          </a:xfrm>
        </p:spPr>
        <p:txBody>
          <a:bodyPr/>
          <a:lstStyle/>
          <a:p>
            <a:pPr>
              <a:lnSpc>
                <a:spcPct val="100000"/>
              </a:lnSpc>
              <a:spcAft>
                <a:spcPts val="0"/>
              </a:spcAft>
            </a:pPr>
            <a:r>
              <a:rPr lang="en-US" b="1" dirty="0"/>
              <a:t>Multi-line Distribution</a:t>
            </a:r>
          </a:p>
          <a:p>
            <a:pPr marL="285750" indent="-285750">
              <a:lnSpc>
                <a:spcPct val="100000"/>
              </a:lnSpc>
              <a:spcAft>
                <a:spcPts val="0"/>
              </a:spcAft>
              <a:buFont typeface="Arial" panose="020B0604020202020204" pitchFamily="34" charset="0"/>
              <a:buChar char="•"/>
            </a:pPr>
            <a:r>
              <a:rPr lang="en-US" sz="1800" dirty="0"/>
              <a:t>Co-operators (Canada)</a:t>
            </a:r>
          </a:p>
          <a:p>
            <a:pPr marL="285750" indent="-285750">
              <a:lnSpc>
                <a:spcPct val="100000"/>
              </a:lnSpc>
              <a:spcAft>
                <a:spcPts val="0"/>
              </a:spcAft>
              <a:buFont typeface="Arial" panose="020B0604020202020204" pitchFamily="34" charset="0"/>
              <a:buChar char="•"/>
            </a:pPr>
            <a:r>
              <a:rPr lang="en-US" sz="1800" dirty="0"/>
              <a:t>Farm Bureau Iowa</a:t>
            </a:r>
          </a:p>
          <a:p>
            <a:pPr marL="285750" indent="-285750">
              <a:lnSpc>
                <a:spcPct val="100000"/>
              </a:lnSpc>
              <a:spcAft>
                <a:spcPts val="0"/>
              </a:spcAft>
              <a:buFont typeface="Arial" panose="020B0604020202020204" pitchFamily="34" charset="0"/>
              <a:buChar char="•"/>
            </a:pPr>
            <a:r>
              <a:rPr lang="en-US" sz="1800" dirty="0"/>
              <a:t>Farm Bureau of Michigan</a:t>
            </a:r>
          </a:p>
          <a:p>
            <a:pPr marL="285750" indent="-285750">
              <a:lnSpc>
                <a:spcPct val="100000"/>
              </a:lnSpc>
              <a:spcAft>
                <a:spcPts val="0"/>
              </a:spcAft>
              <a:buFont typeface="Arial" panose="020B0604020202020204" pitchFamily="34" charset="0"/>
              <a:buChar char="•"/>
            </a:pPr>
            <a:r>
              <a:rPr lang="en-US" sz="1800" dirty="0"/>
              <a:t>Horace Mann</a:t>
            </a:r>
          </a:p>
          <a:p>
            <a:pPr marL="285750" indent="-285750">
              <a:lnSpc>
                <a:spcPct val="100000"/>
              </a:lnSpc>
              <a:spcAft>
                <a:spcPts val="0"/>
              </a:spcAft>
              <a:buFont typeface="Arial" panose="020B0604020202020204" pitchFamily="34" charset="0"/>
              <a:buChar char="•"/>
            </a:pPr>
            <a:r>
              <a:rPr lang="en-US" sz="1800" dirty="0"/>
              <a:t>Indiana Farm Bureau</a:t>
            </a:r>
          </a:p>
          <a:p>
            <a:pPr marL="285750" indent="-285750">
              <a:lnSpc>
                <a:spcPct val="100000"/>
              </a:lnSpc>
              <a:spcAft>
                <a:spcPts val="0"/>
              </a:spcAft>
              <a:buFont typeface="Arial" panose="020B0604020202020204" pitchFamily="34" charset="0"/>
              <a:buChar char="•"/>
            </a:pPr>
            <a:r>
              <a:rPr lang="en-US" sz="1800" dirty="0"/>
              <a:t>Patriot Life</a:t>
            </a:r>
          </a:p>
          <a:p>
            <a:endParaRPr lang="en-US" b="1" dirty="0"/>
          </a:p>
        </p:txBody>
      </p:sp>
      <p:sp>
        <p:nvSpPr>
          <p:cNvPr id="4" name="Title 3"/>
          <p:cNvSpPr>
            <a:spLocks noGrp="1"/>
          </p:cNvSpPr>
          <p:nvPr>
            <p:ph type="title"/>
          </p:nvPr>
        </p:nvSpPr>
        <p:spPr/>
        <p:txBody>
          <a:bodyPr>
            <a:normAutofit/>
          </a:bodyPr>
          <a:lstStyle/>
          <a:p>
            <a:r>
              <a:rPr lang="en-US" dirty="0"/>
              <a:t>Current Roster of Companies</a:t>
            </a:r>
          </a:p>
        </p:txBody>
      </p:sp>
      <p:sp>
        <p:nvSpPr>
          <p:cNvPr id="6" name="Octagon 5"/>
          <p:cNvSpPr/>
          <p:nvPr/>
        </p:nvSpPr>
        <p:spPr>
          <a:xfrm>
            <a:off x="5385775" y="3233201"/>
            <a:ext cx="2779776" cy="2466915"/>
          </a:xfrm>
          <a:prstGeom prst="octagon">
            <a:avLst/>
          </a:prstGeom>
        </p:spPr>
        <p:txBody>
          <a:bodyPr wrap="square">
            <a:spAutoFit/>
          </a:bodyPr>
          <a:lstStyle/>
          <a:p>
            <a:pPr algn="ctr"/>
            <a:r>
              <a:rPr lang="en-US" dirty="0">
                <a:solidFill>
                  <a:schemeClr val="bg1"/>
                </a:solidFill>
                <a:ea typeface="Calibri" panose="020F0502020204030204" pitchFamily="34" charset="0"/>
              </a:rPr>
              <a:t>You may cite these firms in a conversation, although you should NOT circulate the list!!</a:t>
            </a:r>
            <a:endParaRPr lang="en-US" dirty="0">
              <a:solidFill>
                <a:schemeClr val="bg1"/>
              </a:solidFill>
            </a:endParaRPr>
          </a:p>
        </p:txBody>
      </p:sp>
      <p:sp>
        <p:nvSpPr>
          <p:cNvPr id="8" name="Content Placeholder 1"/>
          <p:cNvSpPr txBox="1">
            <a:spLocks/>
          </p:cNvSpPr>
          <p:nvPr/>
        </p:nvSpPr>
        <p:spPr bwMode="auto">
          <a:xfrm>
            <a:off x="3350958" y="1178916"/>
            <a:ext cx="2880795" cy="4521200"/>
          </a:xfrm>
          <a:prstGeom prst="rect">
            <a:avLst/>
          </a:prstGeom>
          <a:noFill/>
          <a:ln w="9525">
            <a:noFill/>
            <a:miter lim="800000"/>
            <a:headEnd/>
            <a:tailEnd/>
          </a:ln>
          <a:effectLst/>
        </p:spPr>
        <p:txBody>
          <a:bodyPr vert="horz" wrap="square" lIns="0" tIns="0" rIns="0" bIns="0" numCol="1" spcCol="457200" anchor="t" anchorCtr="0" compatLnSpc="1">
            <a:prstTxWarp prst="textNoShape">
              <a:avLst/>
            </a:prstTxWarp>
          </a:bodyPr>
          <a:lstStyle>
            <a:lvl1pPr marL="0" indent="0" algn="l" rtl="0" eaLnBrk="1" fontAlgn="base" hangingPunct="1">
              <a:lnSpc>
                <a:spcPct val="110000"/>
              </a:lnSpc>
              <a:spcBef>
                <a:spcPts val="0"/>
              </a:spcBef>
              <a:spcAft>
                <a:spcPts val="2400"/>
              </a:spcAft>
              <a:buClr>
                <a:schemeClr val="accent1"/>
              </a:buClr>
              <a:buSzPct val="90000"/>
              <a:buFont typeface="Arial"/>
              <a:buNone/>
              <a:defRPr sz="1867" b="0">
                <a:solidFill>
                  <a:schemeClr val="tx1"/>
                </a:solidFill>
                <a:latin typeface="+mn-lt"/>
                <a:ea typeface="+mn-ea"/>
                <a:cs typeface="+mn-cs"/>
              </a:defRPr>
            </a:lvl1pPr>
            <a:lvl2pPr marL="300552" indent="0" algn="l" rtl="0" eaLnBrk="1" fontAlgn="base" hangingPunct="1">
              <a:lnSpc>
                <a:spcPct val="120000"/>
              </a:lnSpc>
              <a:spcBef>
                <a:spcPts val="0"/>
              </a:spcBef>
              <a:spcAft>
                <a:spcPts val="1600"/>
              </a:spcAft>
              <a:buClr>
                <a:schemeClr val="accent1"/>
              </a:buClr>
              <a:buSzPct val="90000"/>
              <a:buFont typeface="Arial"/>
              <a:buNone/>
              <a:defRPr sz="2133" b="0">
                <a:solidFill>
                  <a:schemeClr val="tx1"/>
                </a:solidFill>
                <a:latin typeface="+mn-lt"/>
              </a:defRPr>
            </a:lvl2pPr>
            <a:lvl3pPr marL="611685"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54"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07"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3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0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66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23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a:lstStyle>
          <a:p>
            <a:pPr marL="285750" indent="-285750">
              <a:lnSpc>
                <a:spcPct val="100000"/>
              </a:lnSpc>
              <a:spcAft>
                <a:spcPts val="0"/>
              </a:spcAft>
              <a:buFont typeface="Arial" panose="020B0604020202020204" pitchFamily="34" charset="0"/>
              <a:buChar char="•"/>
            </a:pPr>
            <a:endParaRPr lang="en-US" sz="1200" kern="0" dirty="0"/>
          </a:p>
          <a:p>
            <a:pPr>
              <a:lnSpc>
                <a:spcPct val="100000"/>
              </a:lnSpc>
              <a:spcAft>
                <a:spcPts val="0"/>
              </a:spcAft>
            </a:pPr>
            <a:endParaRPr lang="en-US" sz="1200" kern="0" dirty="0"/>
          </a:p>
        </p:txBody>
      </p:sp>
      <p:sp>
        <p:nvSpPr>
          <p:cNvPr id="9" name="Content Placeholder 1"/>
          <p:cNvSpPr txBox="1">
            <a:spLocks/>
          </p:cNvSpPr>
          <p:nvPr/>
        </p:nvSpPr>
        <p:spPr bwMode="auto">
          <a:xfrm>
            <a:off x="3240184" y="1366253"/>
            <a:ext cx="2880795" cy="4521200"/>
          </a:xfrm>
          <a:prstGeom prst="rect">
            <a:avLst/>
          </a:prstGeom>
          <a:noFill/>
          <a:ln w="9525">
            <a:noFill/>
            <a:miter lim="800000"/>
            <a:headEnd/>
            <a:tailEnd/>
          </a:ln>
          <a:effectLst/>
        </p:spPr>
        <p:txBody>
          <a:bodyPr vert="horz" wrap="square" lIns="0" tIns="0" rIns="0" bIns="0" numCol="1" spcCol="457200" anchor="t" anchorCtr="0" compatLnSpc="1">
            <a:prstTxWarp prst="textNoShape">
              <a:avLst/>
            </a:prstTxWarp>
          </a:bodyPr>
          <a:lstStyle>
            <a:lvl1pPr marL="0" indent="0" algn="l" rtl="0" eaLnBrk="1" fontAlgn="base" hangingPunct="1">
              <a:lnSpc>
                <a:spcPct val="110000"/>
              </a:lnSpc>
              <a:spcBef>
                <a:spcPts val="0"/>
              </a:spcBef>
              <a:spcAft>
                <a:spcPts val="2400"/>
              </a:spcAft>
              <a:buClr>
                <a:schemeClr val="accent1"/>
              </a:buClr>
              <a:buSzPct val="90000"/>
              <a:buFont typeface="Arial"/>
              <a:buNone/>
              <a:defRPr sz="1867" b="0">
                <a:solidFill>
                  <a:schemeClr val="tx1"/>
                </a:solidFill>
                <a:latin typeface="+mn-lt"/>
                <a:ea typeface="+mn-ea"/>
                <a:cs typeface="+mn-cs"/>
              </a:defRPr>
            </a:lvl1pPr>
            <a:lvl2pPr marL="300552" indent="0" algn="l" rtl="0" eaLnBrk="1" fontAlgn="base" hangingPunct="1">
              <a:lnSpc>
                <a:spcPct val="120000"/>
              </a:lnSpc>
              <a:spcBef>
                <a:spcPts val="0"/>
              </a:spcBef>
              <a:spcAft>
                <a:spcPts val="1600"/>
              </a:spcAft>
              <a:buClr>
                <a:schemeClr val="accent1"/>
              </a:buClr>
              <a:buSzPct val="90000"/>
              <a:buFont typeface="Arial"/>
              <a:buNone/>
              <a:defRPr sz="2133" b="0">
                <a:solidFill>
                  <a:schemeClr val="tx1"/>
                </a:solidFill>
                <a:latin typeface="+mn-lt"/>
              </a:defRPr>
            </a:lvl2pPr>
            <a:lvl3pPr marL="611685"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54"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07"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3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0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66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23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a:lstStyle>
          <a:p>
            <a:pPr marL="285750" indent="-285750">
              <a:lnSpc>
                <a:spcPct val="100000"/>
              </a:lnSpc>
              <a:spcAft>
                <a:spcPts val="0"/>
              </a:spcAft>
              <a:buFont typeface="Arial" panose="020B0604020202020204" pitchFamily="34" charset="0"/>
              <a:buChar char="•"/>
            </a:pPr>
            <a:endParaRPr lang="en-US" sz="1200" kern="0" dirty="0"/>
          </a:p>
          <a:p>
            <a:pPr>
              <a:lnSpc>
                <a:spcPct val="100000"/>
              </a:lnSpc>
              <a:spcAft>
                <a:spcPts val="0"/>
              </a:spcAft>
            </a:pPr>
            <a:endParaRPr lang="en-US" sz="1200" kern="0" dirty="0"/>
          </a:p>
        </p:txBody>
      </p:sp>
    </p:spTree>
    <p:extLst>
      <p:ext uri="{BB962C8B-B14F-4D97-AF65-F5344CB8AC3E}">
        <p14:creationId xmlns:p14="http://schemas.microsoft.com/office/powerpoint/2010/main" val="70606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ctagon 10"/>
          <p:cNvSpPr/>
          <p:nvPr/>
        </p:nvSpPr>
        <p:spPr>
          <a:xfrm>
            <a:off x="5927561" y="4459910"/>
            <a:ext cx="2286000" cy="22860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a:lnSpc>
                <a:spcPct val="100000"/>
              </a:lnSpc>
              <a:spcAft>
                <a:spcPts val="0"/>
              </a:spcAft>
            </a:pPr>
            <a:r>
              <a:rPr lang="en-US" sz="1800" b="1" dirty="0"/>
              <a:t>Captive Distribution</a:t>
            </a:r>
            <a:endParaRPr lang="en-US" sz="1200" dirty="0"/>
          </a:p>
          <a:p>
            <a:pPr marL="285750" indent="-285750">
              <a:lnSpc>
                <a:spcPct val="100000"/>
              </a:lnSpc>
              <a:spcAft>
                <a:spcPts val="0"/>
              </a:spcAft>
              <a:buFont typeface="Arial" panose="020B0604020202020204" pitchFamily="34" charset="0"/>
              <a:buChar char="•"/>
            </a:pPr>
            <a:r>
              <a:rPr lang="en-US" sz="1200" dirty="0"/>
              <a:t>AAA Life</a:t>
            </a:r>
          </a:p>
          <a:p>
            <a:pPr marL="285750" indent="-285750">
              <a:lnSpc>
                <a:spcPct val="100000"/>
              </a:lnSpc>
              <a:spcAft>
                <a:spcPts val="0"/>
              </a:spcAft>
              <a:buFont typeface="Arial" panose="020B0604020202020204" pitchFamily="34" charset="0"/>
              <a:buChar char="•"/>
            </a:pPr>
            <a:r>
              <a:rPr lang="en-US" sz="1200" dirty="0"/>
              <a:t>AIA – Singapore</a:t>
            </a:r>
          </a:p>
          <a:p>
            <a:pPr marL="285750" indent="-285750">
              <a:lnSpc>
                <a:spcPct val="100000"/>
              </a:lnSpc>
              <a:spcAft>
                <a:spcPts val="0"/>
              </a:spcAft>
              <a:buFont typeface="Arial" panose="020B0604020202020204" pitchFamily="34" charset="0"/>
              <a:buChar char="•"/>
            </a:pPr>
            <a:r>
              <a:rPr lang="en-US" sz="1200" dirty="0"/>
              <a:t>AIG</a:t>
            </a:r>
          </a:p>
          <a:p>
            <a:pPr marL="285750" indent="-285750">
              <a:lnSpc>
                <a:spcPct val="100000"/>
              </a:lnSpc>
              <a:spcAft>
                <a:spcPts val="0"/>
              </a:spcAft>
              <a:buFont typeface="Arial" panose="020B0604020202020204" pitchFamily="34" charset="0"/>
              <a:buChar char="•"/>
            </a:pPr>
            <a:r>
              <a:rPr lang="en-US" sz="1200" dirty="0"/>
              <a:t>Baltimore Life</a:t>
            </a:r>
          </a:p>
          <a:p>
            <a:pPr marL="285750" indent="-285750">
              <a:lnSpc>
                <a:spcPct val="100000"/>
              </a:lnSpc>
              <a:spcAft>
                <a:spcPts val="0"/>
              </a:spcAft>
              <a:buFont typeface="Arial" panose="020B0604020202020204" pitchFamily="34" charset="0"/>
              <a:buChar char="•"/>
            </a:pPr>
            <a:r>
              <a:rPr lang="en-US" sz="1200" dirty="0"/>
              <a:t>Bankers Life</a:t>
            </a:r>
          </a:p>
          <a:p>
            <a:pPr marL="285750" indent="-285750">
              <a:lnSpc>
                <a:spcPct val="100000"/>
              </a:lnSpc>
              <a:spcAft>
                <a:spcPts val="0"/>
              </a:spcAft>
              <a:buFont typeface="Arial" panose="020B0604020202020204" pitchFamily="34" charset="0"/>
              <a:buChar char="•"/>
            </a:pPr>
            <a:r>
              <a:rPr lang="en-US" sz="1200" dirty="0"/>
              <a:t>Catholic Order of Foresters</a:t>
            </a:r>
          </a:p>
          <a:p>
            <a:pPr marL="285750" indent="-285750">
              <a:lnSpc>
                <a:spcPct val="100000"/>
              </a:lnSpc>
              <a:spcAft>
                <a:spcPts val="0"/>
              </a:spcAft>
              <a:buFont typeface="Arial" panose="020B0604020202020204" pitchFamily="34" charset="0"/>
              <a:buChar char="•"/>
            </a:pPr>
            <a:r>
              <a:rPr lang="en-US" sz="1200" dirty="0" err="1"/>
              <a:t>FaithLife</a:t>
            </a:r>
            <a:r>
              <a:rPr lang="en-US" sz="1200" dirty="0"/>
              <a:t> Financial</a:t>
            </a:r>
          </a:p>
          <a:p>
            <a:pPr marL="285750" indent="-285750">
              <a:lnSpc>
                <a:spcPct val="100000"/>
              </a:lnSpc>
              <a:spcAft>
                <a:spcPts val="0"/>
              </a:spcAft>
              <a:buFont typeface="Arial" panose="020B0604020202020204" pitchFamily="34" charset="0"/>
              <a:buChar char="•"/>
            </a:pPr>
            <a:r>
              <a:rPr lang="en-US" sz="1200" dirty="0"/>
              <a:t>Financial Horizons</a:t>
            </a:r>
          </a:p>
          <a:p>
            <a:pPr marL="285750" indent="-285750">
              <a:lnSpc>
                <a:spcPct val="100000"/>
              </a:lnSpc>
              <a:spcAft>
                <a:spcPts val="0"/>
              </a:spcAft>
              <a:buFont typeface="Arial" panose="020B0604020202020204" pitchFamily="34" charset="0"/>
              <a:buChar char="•"/>
            </a:pPr>
            <a:r>
              <a:rPr lang="en-US" sz="1200" dirty="0"/>
              <a:t>First Protective</a:t>
            </a:r>
          </a:p>
          <a:p>
            <a:pPr marL="285750" indent="-285750">
              <a:lnSpc>
                <a:spcPct val="100000"/>
              </a:lnSpc>
              <a:spcAft>
                <a:spcPts val="0"/>
              </a:spcAft>
              <a:buFont typeface="Arial" panose="020B0604020202020204" pitchFamily="34" charset="0"/>
              <a:buChar char="•"/>
            </a:pPr>
            <a:r>
              <a:rPr lang="en-US" sz="1200" dirty="0"/>
              <a:t>Genworth</a:t>
            </a:r>
          </a:p>
          <a:p>
            <a:pPr marL="285750" indent="-285750">
              <a:lnSpc>
                <a:spcPct val="100000"/>
              </a:lnSpc>
              <a:spcAft>
                <a:spcPts val="0"/>
              </a:spcAft>
              <a:buFont typeface="Arial" panose="020B0604020202020204" pitchFamily="34" charset="0"/>
              <a:buChar char="•"/>
            </a:pPr>
            <a:r>
              <a:rPr lang="en-US" sz="1200" dirty="0"/>
              <a:t>Great West Life/London Life</a:t>
            </a:r>
          </a:p>
          <a:p>
            <a:pPr marL="285750" indent="-285750">
              <a:lnSpc>
                <a:spcPct val="100000"/>
              </a:lnSpc>
              <a:spcAft>
                <a:spcPts val="0"/>
              </a:spcAft>
              <a:buFont typeface="Arial" panose="020B0604020202020204" pitchFamily="34" charset="0"/>
              <a:buChar char="•"/>
            </a:pPr>
            <a:r>
              <a:rPr lang="en-US" sz="1200" dirty="0"/>
              <a:t>GPM</a:t>
            </a:r>
          </a:p>
          <a:p>
            <a:pPr marL="285750" indent="-285750">
              <a:lnSpc>
                <a:spcPct val="100000"/>
              </a:lnSpc>
              <a:spcAft>
                <a:spcPts val="0"/>
              </a:spcAft>
              <a:buFont typeface="Arial" panose="020B0604020202020204" pitchFamily="34" charset="0"/>
              <a:buChar char="•"/>
            </a:pPr>
            <a:r>
              <a:rPr lang="en-US" sz="1200" dirty="0"/>
              <a:t>Great Eastern - Singapore</a:t>
            </a:r>
          </a:p>
          <a:p>
            <a:pPr marL="285750" indent="-285750">
              <a:lnSpc>
                <a:spcPct val="100000"/>
              </a:lnSpc>
              <a:spcAft>
                <a:spcPts val="0"/>
              </a:spcAft>
              <a:buFont typeface="Arial" panose="020B0604020202020204" pitchFamily="34" charset="0"/>
              <a:buChar char="•"/>
            </a:pPr>
            <a:r>
              <a:rPr lang="en-US" sz="1200" dirty="0"/>
              <a:t>Great West</a:t>
            </a:r>
          </a:p>
          <a:p>
            <a:pPr marL="285750" indent="-285750">
              <a:lnSpc>
                <a:spcPct val="100000"/>
              </a:lnSpc>
              <a:spcAft>
                <a:spcPts val="0"/>
              </a:spcAft>
              <a:buFont typeface="Arial" panose="020B0604020202020204" pitchFamily="34" charset="0"/>
              <a:buChar char="•"/>
            </a:pPr>
            <a:r>
              <a:rPr lang="en-US" sz="1200" dirty="0"/>
              <a:t>Guardian (pilot)</a:t>
            </a:r>
          </a:p>
          <a:p>
            <a:pPr marL="285750" indent="-285750">
              <a:lnSpc>
                <a:spcPct val="100000"/>
              </a:lnSpc>
              <a:spcAft>
                <a:spcPts val="0"/>
              </a:spcAft>
              <a:buFont typeface="Arial" panose="020B0604020202020204" pitchFamily="34" charset="0"/>
              <a:buChar char="•"/>
            </a:pPr>
            <a:r>
              <a:rPr lang="en-US" sz="1200" dirty="0"/>
              <a:t>Knights of Columbus – Canada</a:t>
            </a:r>
          </a:p>
          <a:p>
            <a:pPr marL="285750" indent="-285750">
              <a:lnSpc>
                <a:spcPct val="100000"/>
              </a:lnSpc>
              <a:spcAft>
                <a:spcPts val="0"/>
              </a:spcAft>
              <a:buFont typeface="Arial" panose="020B0604020202020204" pitchFamily="34" charset="0"/>
              <a:buChar char="•"/>
            </a:pPr>
            <a:r>
              <a:rPr lang="en-US" sz="1200" dirty="0"/>
              <a:t>Lafayette Life</a:t>
            </a:r>
          </a:p>
          <a:p>
            <a:pPr marL="285750" indent="-285750">
              <a:lnSpc>
                <a:spcPct val="100000"/>
              </a:lnSpc>
              <a:spcAft>
                <a:spcPts val="0"/>
              </a:spcAft>
              <a:buFont typeface="Arial" panose="020B0604020202020204" pitchFamily="34" charset="0"/>
              <a:buChar char="•"/>
            </a:pPr>
            <a:r>
              <a:rPr lang="en-US" sz="1200" dirty="0"/>
              <a:t>Legal &amp; General</a:t>
            </a:r>
          </a:p>
          <a:p>
            <a:pPr marL="285750" indent="-285750">
              <a:lnSpc>
                <a:spcPct val="100000"/>
              </a:lnSpc>
              <a:spcAft>
                <a:spcPts val="0"/>
              </a:spcAft>
              <a:buFont typeface="Arial" panose="020B0604020202020204" pitchFamily="34" charset="0"/>
              <a:buChar char="•"/>
            </a:pPr>
            <a:r>
              <a:rPr lang="en-US" sz="1200" dirty="0"/>
              <a:t>Liberty Group – South Africa</a:t>
            </a:r>
          </a:p>
          <a:p>
            <a:pPr marL="285750" indent="-285750">
              <a:lnSpc>
                <a:spcPct val="100000"/>
              </a:lnSpc>
              <a:spcAft>
                <a:spcPts val="0"/>
              </a:spcAft>
              <a:buFont typeface="Arial" panose="020B0604020202020204" pitchFamily="34" charset="0"/>
              <a:buChar char="•"/>
            </a:pPr>
            <a:r>
              <a:rPr lang="en-US" sz="1200" dirty="0"/>
              <a:t>Manulife - Singapore</a:t>
            </a:r>
          </a:p>
          <a:p>
            <a:pPr marL="285750" indent="-285750">
              <a:lnSpc>
                <a:spcPct val="100000"/>
              </a:lnSpc>
              <a:spcAft>
                <a:spcPts val="0"/>
              </a:spcAft>
              <a:buFont typeface="Arial" panose="020B0604020202020204" pitchFamily="34" charset="0"/>
              <a:buChar char="•"/>
            </a:pPr>
            <a:r>
              <a:rPr lang="en-US" sz="1200" dirty="0"/>
              <a:t>Maritime Financial</a:t>
            </a:r>
          </a:p>
          <a:p>
            <a:pPr marL="285750" indent="-285750">
              <a:lnSpc>
                <a:spcPct val="100000"/>
              </a:lnSpc>
              <a:spcAft>
                <a:spcPts val="0"/>
              </a:spcAft>
              <a:buFont typeface="Arial" panose="020B0604020202020204" pitchFamily="34" charset="0"/>
              <a:buChar char="•"/>
            </a:pPr>
            <a:r>
              <a:rPr lang="en-US" sz="1200" dirty="0"/>
              <a:t>Mass Financial Group</a:t>
            </a:r>
          </a:p>
          <a:p>
            <a:pPr marL="285750" indent="-285750">
              <a:lnSpc>
                <a:spcPct val="100000"/>
              </a:lnSpc>
              <a:spcAft>
                <a:spcPts val="0"/>
              </a:spcAft>
              <a:buFont typeface="Arial" panose="020B0604020202020204" pitchFamily="34" charset="0"/>
              <a:buChar char="•"/>
            </a:pPr>
            <a:r>
              <a:rPr lang="en-US" sz="1200" dirty="0"/>
              <a:t>Mass Mutual – OK; Hoopis; Home Office</a:t>
            </a:r>
          </a:p>
          <a:p>
            <a:pPr marL="285750" indent="-285750">
              <a:lnSpc>
                <a:spcPct val="100000"/>
              </a:lnSpc>
              <a:spcAft>
                <a:spcPts val="0"/>
              </a:spcAft>
              <a:buFont typeface="Arial" panose="020B0604020202020204" pitchFamily="34" charset="0"/>
              <a:buChar char="•"/>
            </a:pPr>
            <a:r>
              <a:rPr lang="en-US" sz="1200" dirty="0"/>
              <a:t>New York Life (pilot)</a:t>
            </a:r>
          </a:p>
          <a:p>
            <a:pPr marL="285750" indent="-285750">
              <a:lnSpc>
                <a:spcPct val="100000"/>
              </a:lnSpc>
              <a:spcAft>
                <a:spcPts val="0"/>
              </a:spcAft>
              <a:buFont typeface="Arial" panose="020B0604020202020204" pitchFamily="34" charset="0"/>
              <a:buChar char="•"/>
            </a:pPr>
            <a:endParaRPr lang="en-US" sz="1200" dirty="0"/>
          </a:p>
        </p:txBody>
      </p:sp>
      <p:sp>
        <p:nvSpPr>
          <p:cNvPr id="4" name="Title 3"/>
          <p:cNvSpPr>
            <a:spLocks noGrp="1"/>
          </p:cNvSpPr>
          <p:nvPr>
            <p:ph type="title"/>
          </p:nvPr>
        </p:nvSpPr>
        <p:spPr/>
        <p:txBody>
          <a:bodyPr>
            <a:normAutofit/>
          </a:bodyPr>
          <a:lstStyle/>
          <a:p>
            <a:r>
              <a:rPr lang="en-US" dirty="0"/>
              <a:t>Discontinued Opportunities</a:t>
            </a:r>
          </a:p>
        </p:txBody>
      </p:sp>
      <p:sp>
        <p:nvSpPr>
          <p:cNvPr id="6" name="Octagon 5"/>
          <p:cNvSpPr/>
          <p:nvPr/>
        </p:nvSpPr>
        <p:spPr>
          <a:xfrm>
            <a:off x="5652098" y="4369453"/>
            <a:ext cx="2779776" cy="2466915"/>
          </a:xfrm>
          <a:prstGeom prst="octagon">
            <a:avLst/>
          </a:prstGeom>
        </p:spPr>
        <p:txBody>
          <a:bodyPr wrap="square">
            <a:spAutoFit/>
          </a:bodyPr>
          <a:lstStyle/>
          <a:p>
            <a:pPr algn="ctr"/>
            <a:r>
              <a:rPr lang="en-US" dirty="0">
                <a:solidFill>
                  <a:schemeClr val="bg1"/>
                </a:solidFill>
                <a:ea typeface="Calibri" panose="020F0502020204030204" pitchFamily="34" charset="0"/>
              </a:rPr>
              <a:t>You may cite these firms in a conversation, although you should NOT circulate the list!!</a:t>
            </a:r>
            <a:endParaRPr lang="en-US" dirty="0">
              <a:solidFill>
                <a:schemeClr val="bg1"/>
              </a:solidFill>
            </a:endParaRPr>
          </a:p>
        </p:txBody>
      </p:sp>
      <p:sp>
        <p:nvSpPr>
          <p:cNvPr id="7" name="Content Placeholder 1"/>
          <p:cNvSpPr>
            <a:spLocks noGrp="1"/>
          </p:cNvSpPr>
          <p:nvPr>
            <p:ph idx="1"/>
          </p:nvPr>
        </p:nvSpPr>
        <p:spPr>
          <a:xfrm>
            <a:off x="8660918" y="1362021"/>
            <a:ext cx="3121152" cy="4521200"/>
          </a:xfrm>
        </p:spPr>
        <p:txBody>
          <a:bodyPr/>
          <a:lstStyle/>
          <a:p>
            <a:pPr>
              <a:lnSpc>
                <a:spcPct val="100000"/>
              </a:lnSpc>
              <a:spcAft>
                <a:spcPts val="0"/>
              </a:spcAft>
            </a:pPr>
            <a:r>
              <a:rPr lang="en-US" sz="1800" b="1" dirty="0"/>
              <a:t>Independent Distribution</a:t>
            </a:r>
          </a:p>
          <a:p>
            <a:pPr marL="285750" indent="-285750">
              <a:lnSpc>
                <a:spcPct val="100000"/>
              </a:lnSpc>
              <a:spcAft>
                <a:spcPts val="0"/>
              </a:spcAft>
              <a:buFont typeface="Arial" panose="020B0604020202020204" pitchFamily="34" charset="0"/>
              <a:buChar char="•"/>
            </a:pPr>
            <a:r>
              <a:rPr lang="en-US" sz="1800" dirty="0"/>
              <a:t>Financial Horizons</a:t>
            </a:r>
          </a:p>
          <a:p>
            <a:pPr marL="285750" indent="-285750">
              <a:lnSpc>
                <a:spcPct val="100000"/>
              </a:lnSpc>
              <a:spcAft>
                <a:spcPts val="0"/>
              </a:spcAft>
              <a:buFont typeface="Arial" panose="020B0604020202020204" pitchFamily="34" charset="0"/>
              <a:buChar char="•"/>
            </a:pPr>
            <a:r>
              <a:rPr lang="en-US" sz="1800" dirty="0"/>
              <a:t>First Protective</a:t>
            </a:r>
          </a:p>
          <a:p>
            <a:pPr marL="285750" indent="-285750">
              <a:lnSpc>
                <a:spcPct val="100000"/>
              </a:lnSpc>
              <a:spcAft>
                <a:spcPts val="0"/>
              </a:spcAft>
              <a:buFont typeface="Arial" panose="020B0604020202020204" pitchFamily="34" charset="0"/>
              <a:buChar char="•"/>
            </a:pPr>
            <a:r>
              <a:rPr lang="en-US" sz="1800" dirty="0"/>
              <a:t>Foresters Financial (Cetera)</a:t>
            </a:r>
          </a:p>
          <a:p>
            <a:pPr marL="285750" indent="-285750">
              <a:lnSpc>
                <a:spcPct val="100000"/>
              </a:lnSpc>
              <a:spcAft>
                <a:spcPts val="0"/>
              </a:spcAft>
              <a:buFont typeface="Arial" panose="020B0604020202020204" pitchFamily="34" charset="0"/>
              <a:buChar char="•"/>
            </a:pPr>
            <a:r>
              <a:rPr lang="en-US" sz="1800" dirty="0"/>
              <a:t>Great West</a:t>
            </a:r>
          </a:p>
          <a:p>
            <a:pPr marL="285750" indent="-285750">
              <a:lnSpc>
                <a:spcPct val="100000"/>
              </a:lnSpc>
              <a:spcAft>
                <a:spcPts val="0"/>
              </a:spcAft>
              <a:buFont typeface="Arial" panose="020B0604020202020204" pitchFamily="34" charset="0"/>
              <a:buChar char="•"/>
            </a:pPr>
            <a:r>
              <a:rPr lang="en-US" sz="1800" dirty="0"/>
              <a:t>Ivari - Canada</a:t>
            </a:r>
          </a:p>
          <a:p>
            <a:pPr marL="285750" indent="-285750">
              <a:lnSpc>
                <a:spcPct val="100000"/>
              </a:lnSpc>
              <a:spcAft>
                <a:spcPts val="0"/>
              </a:spcAft>
              <a:buFont typeface="Arial" panose="020B0604020202020204" pitchFamily="34" charset="0"/>
              <a:buChar char="•"/>
            </a:pPr>
            <a:r>
              <a:rPr lang="en-US" sz="1800" dirty="0"/>
              <a:t>Sun Life - Canada</a:t>
            </a:r>
          </a:p>
        </p:txBody>
      </p:sp>
      <p:sp>
        <p:nvSpPr>
          <p:cNvPr id="9" name="Content Placeholder 6"/>
          <p:cNvSpPr>
            <a:spLocks noGrp="1"/>
          </p:cNvSpPr>
          <p:nvPr>
            <p:ph idx="17"/>
          </p:nvPr>
        </p:nvSpPr>
        <p:spPr>
          <a:xfrm>
            <a:off x="8660918" y="3622621"/>
            <a:ext cx="3121152" cy="2497618"/>
          </a:xfrm>
        </p:spPr>
        <p:txBody>
          <a:bodyPr/>
          <a:lstStyle/>
          <a:p>
            <a:pPr>
              <a:lnSpc>
                <a:spcPct val="100000"/>
              </a:lnSpc>
              <a:spcAft>
                <a:spcPts val="0"/>
              </a:spcAft>
            </a:pPr>
            <a:r>
              <a:rPr lang="en-US" b="1" dirty="0"/>
              <a:t>Multi-line Distribution</a:t>
            </a:r>
          </a:p>
          <a:p>
            <a:pPr marL="285750" indent="-285750">
              <a:lnSpc>
                <a:spcPct val="100000"/>
              </a:lnSpc>
              <a:spcAft>
                <a:spcPts val="0"/>
              </a:spcAft>
              <a:buFont typeface="Arial" panose="020B0604020202020204" pitchFamily="34" charset="0"/>
              <a:buChar char="•"/>
            </a:pPr>
            <a:r>
              <a:rPr lang="en-US" sz="1800" dirty="0"/>
              <a:t>Alfa Insurance</a:t>
            </a:r>
          </a:p>
          <a:p>
            <a:pPr marL="285750" indent="-285750">
              <a:lnSpc>
                <a:spcPct val="100000"/>
              </a:lnSpc>
              <a:spcAft>
                <a:spcPts val="0"/>
              </a:spcAft>
              <a:buFont typeface="Arial" panose="020B0604020202020204" pitchFamily="34" charset="0"/>
              <a:buChar char="•"/>
            </a:pPr>
            <a:r>
              <a:rPr lang="en-US" sz="1800" dirty="0"/>
              <a:t>American National</a:t>
            </a:r>
          </a:p>
          <a:p>
            <a:pPr marL="285750" indent="-285750">
              <a:lnSpc>
                <a:spcPct val="100000"/>
              </a:lnSpc>
              <a:spcAft>
                <a:spcPts val="0"/>
              </a:spcAft>
              <a:buFont typeface="Arial" panose="020B0604020202020204" pitchFamily="34" charset="0"/>
              <a:buChar char="•"/>
            </a:pPr>
            <a:r>
              <a:rPr lang="en-US" sz="1800" dirty="0"/>
              <a:t>Cincinnati Life</a:t>
            </a:r>
          </a:p>
          <a:p>
            <a:pPr marL="285750" indent="-285750">
              <a:lnSpc>
                <a:spcPct val="100000"/>
              </a:lnSpc>
              <a:spcAft>
                <a:spcPts val="0"/>
              </a:spcAft>
              <a:buFont typeface="Arial" panose="020B0604020202020204" pitchFamily="34" charset="0"/>
              <a:buChar char="•"/>
            </a:pPr>
            <a:r>
              <a:rPr lang="en-US" sz="1800" dirty="0"/>
              <a:t>Country Financial</a:t>
            </a:r>
          </a:p>
          <a:p>
            <a:pPr marL="285750" indent="-285750">
              <a:lnSpc>
                <a:spcPct val="100000"/>
              </a:lnSpc>
              <a:spcAft>
                <a:spcPts val="0"/>
              </a:spcAft>
              <a:buFont typeface="Arial" panose="020B0604020202020204" pitchFamily="34" charset="0"/>
              <a:buChar char="•"/>
            </a:pPr>
            <a:r>
              <a:rPr lang="en-US" sz="1800" dirty="0"/>
              <a:t>Desjardins</a:t>
            </a:r>
          </a:p>
          <a:p>
            <a:endParaRPr lang="en-US" b="1" dirty="0"/>
          </a:p>
        </p:txBody>
      </p:sp>
      <p:sp>
        <p:nvSpPr>
          <p:cNvPr id="10" name="Content Placeholder 1"/>
          <p:cNvSpPr>
            <a:spLocks noGrp="1"/>
          </p:cNvSpPr>
          <p:nvPr>
            <p:ph idx="1"/>
          </p:nvPr>
        </p:nvSpPr>
        <p:spPr>
          <a:xfrm>
            <a:off x="3986366" y="1490907"/>
            <a:ext cx="3121152" cy="4521200"/>
          </a:xfrm>
        </p:spPr>
        <p:txBody>
          <a:bodyPr/>
          <a:lstStyle/>
          <a:p>
            <a:pPr marL="285750" indent="-285750">
              <a:lnSpc>
                <a:spcPct val="100000"/>
              </a:lnSpc>
              <a:spcAft>
                <a:spcPts val="0"/>
              </a:spcAft>
              <a:buFont typeface="Arial" panose="020B0604020202020204" pitchFamily="34" charset="0"/>
              <a:buChar char="•"/>
            </a:pPr>
            <a:endParaRPr lang="en-US" sz="1200" dirty="0"/>
          </a:p>
          <a:p>
            <a:pPr marL="285750" indent="-285750">
              <a:lnSpc>
                <a:spcPct val="100000"/>
              </a:lnSpc>
              <a:spcAft>
                <a:spcPts val="0"/>
              </a:spcAft>
              <a:buFont typeface="Arial" panose="020B0604020202020204" pitchFamily="34" charset="0"/>
              <a:buChar char="•"/>
            </a:pPr>
            <a:r>
              <a:rPr lang="en-US" sz="1200" dirty="0"/>
              <a:t>Northwestern Mutual – Home Office; </a:t>
            </a:r>
            <a:r>
              <a:rPr lang="en-US" sz="1200" dirty="0" err="1"/>
              <a:t>Derrickson</a:t>
            </a:r>
            <a:r>
              <a:rPr lang="en-US" sz="1200" dirty="0"/>
              <a:t> Financial Group; Hubbell FG; Ricci FG; Theodore FG</a:t>
            </a:r>
          </a:p>
          <a:p>
            <a:pPr marL="285750" indent="-285750">
              <a:lnSpc>
                <a:spcPct val="100000"/>
              </a:lnSpc>
              <a:spcAft>
                <a:spcPts val="0"/>
              </a:spcAft>
              <a:buFont typeface="Arial" panose="020B0604020202020204" pitchFamily="34" charset="0"/>
              <a:buChar char="•"/>
            </a:pPr>
            <a:r>
              <a:rPr lang="en-US" sz="1200" dirty="0" err="1"/>
              <a:t>NorthStar</a:t>
            </a:r>
            <a:r>
              <a:rPr lang="en-US" sz="1200" dirty="0"/>
              <a:t> Resource Group</a:t>
            </a:r>
          </a:p>
          <a:p>
            <a:pPr marL="285750" indent="-285750">
              <a:lnSpc>
                <a:spcPct val="100000"/>
              </a:lnSpc>
              <a:spcAft>
                <a:spcPts val="0"/>
              </a:spcAft>
              <a:buFont typeface="Arial" panose="020B0604020202020204" pitchFamily="34" charset="0"/>
              <a:buChar char="•"/>
            </a:pPr>
            <a:r>
              <a:rPr lang="en-US" sz="1200" dirty="0"/>
              <a:t>One America</a:t>
            </a:r>
          </a:p>
          <a:p>
            <a:pPr marL="285750" indent="-285750">
              <a:lnSpc>
                <a:spcPct val="100000"/>
              </a:lnSpc>
              <a:spcAft>
                <a:spcPts val="0"/>
              </a:spcAft>
              <a:buFont typeface="Arial" panose="020B0604020202020204" pitchFamily="34" charset="0"/>
              <a:buChar char="•"/>
            </a:pPr>
            <a:r>
              <a:rPr lang="en-US" sz="1200" dirty="0"/>
              <a:t>Penn Mutual</a:t>
            </a:r>
          </a:p>
          <a:p>
            <a:pPr marL="285750" indent="-285750">
              <a:lnSpc>
                <a:spcPct val="100000"/>
              </a:lnSpc>
              <a:spcAft>
                <a:spcPts val="0"/>
              </a:spcAft>
              <a:buFont typeface="Arial" panose="020B0604020202020204" pitchFamily="34" charset="0"/>
              <a:buChar char="•"/>
            </a:pPr>
            <a:r>
              <a:rPr lang="en-US" sz="1200" dirty="0"/>
              <a:t>PPI – Canada</a:t>
            </a:r>
          </a:p>
          <a:p>
            <a:pPr marL="285750" indent="-285750">
              <a:lnSpc>
                <a:spcPct val="100000"/>
              </a:lnSpc>
              <a:spcAft>
                <a:spcPts val="0"/>
              </a:spcAft>
              <a:buFont typeface="Arial" panose="020B0604020202020204" pitchFamily="34" charset="0"/>
              <a:buChar char="•"/>
            </a:pPr>
            <a:r>
              <a:rPr lang="en-US" sz="1200" dirty="0"/>
              <a:t>Principal Financial</a:t>
            </a:r>
          </a:p>
          <a:p>
            <a:pPr marL="285750" indent="-285750">
              <a:lnSpc>
                <a:spcPct val="100000"/>
              </a:lnSpc>
              <a:spcAft>
                <a:spcPts val="0"/>
              </a:spcAft>
              <a:buFont typeface="Arial" panose="020B0604020202020204" pitchFamily="34" charset="0"/>
              <a:buChar char="•"/>
            </a:pPr>
            <a:r>
              <a:rPr lang="en-US" sz="1200" dirty="0"/>
              <a:t>Protective Life</a:t>
            </a:r>
          </a:p>
          <a:p>
            <a:pPr marL="285750" indent="-285750">
              <a:lnSpc>
                <a:spcPct val="100000"/>
              </a:lnSpc>
              <a:spcAft>
                <a:spcPts val="0"/>
              </a:spcAft>
              <a:buFont typeface="Arial" panose="020B0604020202020204" pitchFamily="34" charset="0"/>
              <a:buChar char="•"/>
            </a:pPr>
            <a:r>
              <a:rPr lang="en-US" sz="1200" dirty="0"/>
              <a:t>Prudential (Singapore)</a:t>
            </a:r>
          </a:p>
          <a:p>
            <a:pPr marL="285750" indent="-285750">
              <a:lnSpc>
                <a:spcPct val="100000"/>
              </a:lnSpc>
              <a:spcAft>
                <a:spcPts val="0"/>
              </a:spcAft>
              <a:buFont typeface="Arial" panose="020B0604020202020204" pitchFamily="34" charset="0"/>
              <a:buChar char="•"/>
            </a:pPr>
            <a:r>
              <a:rPr lang="en-US" sz="1200" dirty="0"/>
              <a:t>RBC</a:t>
            </a:r>
          </a:p>
          <a:p>
            <a:pPr marL="285750" indent="-285750">
              <a:lnSpc>
                <a:spcPct val="100000"/>
              </a:lnSpc>
              <a:spcAft>
                <a:spcPts val="0"/>
              </a:spcAft>
              <a:buFont typeface="Arial" panose="020B0604020202020204" pitchFamily="34" charset="0"/>
              <a:buChar char="•"/>
            </a:pPr>
            <a:r>
              <a:rPr lang="en-US" sz="1200" dirty="0"/>
              <a:t>Sanlam – South Africa</a:t>
            </a:r>
          </a:p>
          <a:p>
            <a:pPr marL="285750" indent="-285750">
              <a:lnSpc>
                <a:spcPct val="100000"/>
              </a:lnSpc>
              <a:spcAft>
                <a:spcPts val="0"/>
              </a:spcAft>
              <a:buFont typeface="Arial" panose="020B0604020202020204" pitchFamily="34" charset="0"/>
              <a:buChar char="•"/>
            </a:pPr>
            <a:r>
              <a:rPr lang="en-US" sz="1200" dirty="0"/>
              <a:t>SSQ – Canada</a:t>
            </a:r>
          </a:p>
          <a:p>
            <a:pPr marL="285750" indent="-285750">
              <a:lnSpc>
                <a:spcPct val="100000"/>
              </a:lnSpc>
              <a:spcAft>
                <a:spcPts val="0"/>
              </a:spcAft>
              <a:buFont typeface="Arial" panose="020B0604020202020204" pitchFamily="34" charset="0"/>
              <a:buChar char="•"/>
            </a:pPr>
            <a:r>
              <a:rPr lang="en-US" sz="1200" dirty="0"/>
              <a:t>Tata AIA – India </a:t>
            </a:r>
          </a:p>
          <a:p>
            <a:pPr marL="285750" indent="-285750">
              <a:lnSpc>
                <a:spcPct val="100000"/>
              </a:lnSpc>
              <a:spcAft>
                <a:spcPts val="0"/>
              </a:spcAft>
              <a:buFont typeface="Arial" panose="020B0604020202020204" pitchFamily="34" charset="0"/>
              <a:buChar char="•"/>
            </a:pPr>
            <a:r>
              <a:rPr lang="en-US" sz="1200" dirty="0"/>
              <a:t>TD Insurance</a:t>
            </a:r>
          </a:p>
          <a:p>
            <a:pPr marL="285750" indent="-285750">
              <a:lnSpc>
                <a:spcPct val="100000"/>
              </a:lnSpc>
              <a:spcAft>
                <a:spcPts val="0"/>
              </a:spcAft>
              <a:buFont typeface="Arial" panose="020B0604020202020204" pitchFamily="34" charset="0"/>
              <a:buChar char="•"/>
            </a:pPr>
            <a:r>
              <a:rPr lang="en-US" sz="1200" dirty="0"/>
              <a:t>Thrivent</a:t>
            </a:r>
          </a:p>
          <a:p>
            <a:pPr marL="285750" indent="-285750">
              <a:lnSpc>
                <a:spcPct val="100000"/>
              </a:lnSpc>
              <a:spcAft>
                <a:spcPts val="0"/>
              </a:spcAft>
              <a:buFont typeface="Arial" panose="020B0604020202020204" pitchFamily="34" charset="0"/>
              <a:buChar char="•"/>
            </a:pPr>
            <a:r>
              <a:rPr lang="en-US" sz="1200" dirty="0"/>
              <a:t>USAA</a:t>
            </a:r>
          </a:p>
          <a:p>
            <a:pPr marL="285750" indent="-285750">
              <a:lnSpc>
                <a:spcPct val="100000"/>
              </a:lnSpc>
              <a:spcAft>
                <a:spcPts val="0"/>
              </a:spcAft>
              <a:buFont typeface="Arial" panose="020B0604020202020204" pitchFamily="34" charset="0"/>
              <a:buChar char="•"/>
            </a:pPr>
            <a:r>
              <a:rPr lang="en-US" sz="1200" dirty="0"/>
              <a:t>WAEPA</a:t>
            </a:r>
          </a:p>
          <a:p>
            <a:pPr marL="285750" indent="-285750">
              <a:lnSpc>
                <a:spcPct val="100000"/>
              </a:lnSpc>
              <a:spcAft>
                <a:spcPts val="0"/>
              </a:spcAft>
              <a:buFont typeface="Arial" panose="020B0604020202020204" pitchFamily="34" charset="0"/>
              <a:buChar char="•"/>
            </a:pPr>
            <a:r>
              <a:rPr lang="en-US" sz="1200" dirty="0"/>
              <a:t>ZLC Financial (Canada)</a:t>
            </a:r>
          </a:p>
        </p:txBody>
      </p:sp>
    </p:spTree>
    <p:extLst>
      <p:ext uri="{BB962C8B-B14F-4D97-AF65-F5344CB8AC3E}">
        <p14:creationId xmlns:p14="http://schemas.microsoft.com/office/powerpoint/2010/main" val="272990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Target Buyers – Key Roles Involved in Evaluating and Deciding on a Solution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17703769"/>
              </p:ext>
            </p:extLst>
          </p:nvPr>
        </p:nvGraphicFramePr>
        <p:xfrm>
          <a:off x="3899623" y="1757196"/>
          <a:ext cx="7504430" cy="2863884"/>
        </p:xfrm>
        <a:graphic>
          <a:graphicData uri="http://schemas.openxmlformats.org/drawingml/2006/table">
            <a:tbl>
              <a:tblPr firstRow="1" bandRow="1">
                <a:tableStyleId>{5C22544A-7EE6-4342-B048-85BDC9FD1C3A}</a:tableStyleId>
              </a:tblPr>
              <a:tblGrid>
                <a:gridCol w="4644107">
                  <a:extLst>
                    <a:ext uri="{9D8B030D-6E8A-4147-A177-3AD203B41FA5}">
                      <a16:colId xmlns:a16="http://schemas.microsoft.com/office/drawing/2014/main" val="2404761470"/>
                    </a:ext>
                  </a:extLst>
                </a:gridCol>
                <a:gridCol w="2860323">
                  <a:extLst>
                    <a:ext uri="{9D8B030D-6E8A-4147-A177-3AD203B41FA5}">
                      <a16:colId xmlns:a16="http://schemas.microsoft.com/office/drawing/2014/main" val="1606450586"/>
                    </a:ext>
                  </a:extLst>
                </a:gridCol>
              </a:tblGrid>
              <a:tr h="469583">
                <a:tc>
                  <a:txBody>
                    <a:bodyPr/>
                    <a:lstStyle/>
                    <a:p>
                      <a:r>
                        <a:rPr lang="en-US" dirty="0"/>
                        <a:t>Target</a:t>
                      </a:r>
                      <a:r>
                        <a:rPr lang="en-US" baseline="0" dirty="0"/>
                        <a:t> Positions</a:t>
                      </a:r>
                      <a:endParaRPr lang="en-US" dirty="0"/>
                    </a:p>
                  </a:txBody>
                  <a:tcPr/>
                </a:tc>
                <a:tc>
                  <a:txBody>
                    <a:bodyPr/>
                    <a:lstStyle/>
                    <a:p>
                      <a:r>
                        <a:rPr lang="en-US" dirty="0"/>
                        <a:t>Where to Find</a:t>
                      </a:r>
                    </a:p>
                  </a:txBody>
                  <a:tcPr/>
                </a:tc>
                <a:extLst>
                  <a:ext uri="{0D108BD9-81ED-4DB2-BD59-A6C34878D82A}">
                    <a16:rowId xmlns:a16="http://schemas.microsoft.com/office/drawing/2014/main" val="3488619825"/>
                  </a:ext>
                </a:extLst>
              </a:tr>
              <a:tr h="469583">
                <a:tc>
                  <a:txBody>
                    <a:bodyPr/>
                    <a:lstStyle/>
                    <a:p>
                      <a:r>
                        <a:rPr lang="en-US" sz="2000" dirty="0"/>
                        <a:t>VP, Sales</a:t>
                      </a:r>
                    </a:p>
                  </a:txBody>
                  <a:tcPr/>
                </a:tc>
                <a:tc>
                  <a:txBody>
                    <a:bodyPr/>
                    <a:lstStyle/>
                    <a:p>
                      <a:r>
                        <a:rPr lang="en-US" sz="2000" dirty="0"/>
                        <a:t>Salesforce</a:t>
                      </a:r>
                    </a:p>
                  </a:txBody>
                  <a:tcPr/>
                </a:tc>
                <a:extLst>
                  <a:ext uri="{0D108BD9-81ED-4DB2-BD59-A6C34878D82A}">
                    <a16:rowId xmlns:a16="http://schemas.microsoft.com/office/drawing/2014/main" val="383887259"/>
                  </a:ext>
                </a:extLst>
              </a:tr>
              <a:tr h="515969">
                <a:tc>
                  <a:txBody>
                    <a:bodyPr/>
                    <a:lstStyle/>
                    <a:p>
                      <a:r>
                        <a:rPr lang="en-US" sz="2000" dirty="0"/>
                        <a:t>VP, Training</a:t>
                      </a:r>
                      <a:r>
                        <a:rPr lang="en-US" sz="2000" baseline="0" dirty="0"/>
                        <a:t> &amp; Development</a:t>
                      </a:r>
                      <a:endParaRPr lang="en-US" sz="2000" dirty="0"/>
                    </a:p>
                  </a:txBody>
                  <a:tcPr/>
                </a:tc>
                <a:tc>
                  <a:txBody>
                    <a:bodyPr/>
                    <a:lstStyle/>
                    <a:p>
                      <a:r>
                        <a:rPr lang="en-US" sz="2000" dirty="0"/>
                        <a:t>Salesforce</a:t>
                      </a:r>
                    </a:p>
                  </a:txBody>
                  <a:tcPr/>
                </a:tc>
                <a:extLst>
                  <a:ext uri="{0D108BD9-81ED-4DB2-BD59-A6C34878D82A}">
                    <a16:rowId xmlns:a16="http://schemas.microsoft.com/office/drawing/2014/main" val="3176188992"/>
                  </a:ext>
                </a:extLst>
              </a:tr>
              <a:tr h="469583">
                <a:tc>
                  <a:txBody>
                    <a:bodyPr/>
                    <a:lstStyle/>
                    <a:p>
                      <a:r>
                        <a:rPr lang="en-US" sz="2000" dirty="0"/>
                        <a:t>CDO, Distribution</a:t>
                      </a:r>
                    </a:p>
                  </a:txBody>
                  <a:tcPr/>
                </a:tc>
                <a:tc>
                  <a:txBody>
                    <a:bodyPr/>
                    <a:lstStyle/>
                    <a:p>
                      <a:r>
                        <a:rPr lang="en-US" sz="2000" dirty="0"/>
                        <a:t>Salesforce</a:t>
                      </a:r>
                    </a:p>
                  </a:txBody>
                  <a:tcPr/>
                </a:tc>
                <a:extLst>
                  <a:ext uri="{0D108BD9-81ED-4DB2-BD59-A6C34878D82A}">
                    <a16:rowId xmlns:a16="http://schemas.microsoft.com/office/drawing/2014/main" val="187110696"/>
                  </a:ext>
                </a:extLst>
              </a:tr>
              <a:tr h="469583">
                <a:tc>
                  <a:txBody>
                    <a:bodyPr/>
                    <a:lstStyle/>
                    <a:p>
                      <a:r>
                        <a:rPr lang="en-US" sz="2000" dirty="0"/>
                        <a:t>CAO,</a:t>
                      </a:r>
                      <a:r>
                        <a:rPr lang="en-US" sz="2000" baseline="0" dirty="0"/>
                        <a:t> Agency</a:t>
                      </a:r>
                      <a:endParaRPr lang="en-US" sz="2000" dirty="0"/>
                    </a:p>
                  </a:txBody>
                  <a:tcPr/>
                </a:tc>
                <a:tc>
                  <a:txBody>
                    <a:bodyPr/>
                    <a:lstStyle/>
                    <a:p>
                      <a:r>
                        <a:rPr lang="en-US" sz="2000" dirty="0"/>
                        <a:t>Salesforce</a:t>
                      </a:r>
                    </a:p>
                  </a:txBody>
                  <a:tcPr/>
                </a:tc>
                <a:extLst>
                  <a:ext uri="{0D108BD9-81ED-4DB2-BD59-A6C34878D82A}">
                    <a16:rowId xmlns:a16="http://schemas.microsoft.com/office/drawing/2014/main" val="312558220"/>
                  </a:ext>
                </a:extLst>
              </a:tr>
              <a:tr h="469583">
                <a:tc>
                  <a:txBody>
                    <a:bodyPr/>
                    <a:lstStyle/>
                    <a:p>
                      <a:r>
                        <a:rPr lang="en-US" sz="2000" dirty="0"/>
                        <a:t>Managing Partners/Directors</a:t>
                      </a:r>
                    </a:p>
                  </a:txBody>
                  <a:tcPr/>
                </a:tc>
                <a:tc>
                  <a:txBody>
                    <a:bodyPr/>
                    <a:lstStyle/>
                    <a:p>
                      <a:r>
                        <a:rPr lang="en-US" sz="2000" dirty="0"/>
                        <a:t>Salesforce</a:t>
                      </a:r>
                    </a:p>
                  </a:txBody>
                  <a:tcPr/>
                </a:tc>
                <a:extLst>
                  <a:ext uri="{0D108BD9-81ED-4DB2-BD59-A6C34878D82A}">
                    <a16:rowId xmlns:a16="http://schemas.microsoft.com/office/drawing/2014/main" val="3761652287"/>
                  </a:ext>
                </a:extLst>
              </a:tr>
            </a:tbl>
          </a:graphicData>
        </a:graphic>
      </p:graphicFrame>
      <p:grpSp>
        <p:nvGrpSpPr>
          <p:cNvPr id="8" name="Group 7"/>
          <p:cNvGrpSpPr>
            <a:grpSpLocks noChangeAspect="1"/>
          </p:cNvGrpSpPr>
          <p:nvPr/>
        </p:nvGrpSpPr>
        <p:grpSpPr>
          <a:xfrm>
            <a:off x="768353" y="2317139"/>
            <a:ext cx="2370623" cy="2377440"/>
            <a:chOff x="4587875" y="1974850"/>
            <a:chExt cx="1103313" cy="1106488"/>
          </a:xfrm>
        </p:grpSpPr>
        <p:sp>
          <p:nvSpPr>
            <p:cNvPr id="9" name="Freeform 251"/>
            <p:cNvSpPr>
              <a:spLocks noEditPoints="1"/>
            </p:cNvSpPr>
            <p:nvPr/>
          </p:nvSpPr>
          <p:spPr bwMode="auto">
            <a:xfrm>
              <a:off x="4748213" y="2211388"/>
              <a:ext cx="706438" cy="706438"/>
            </a:xfrm>
            <a:custGeom>
              <a:avLst/>
              <a:gdLst>
                <a:gd name="T0" fmla="*/ 393 w 445"/>
                <a:gd name="T1" fmla="*/ 79 h 445"/>
                <a:gd name="T2" fmla="*/ 366 w 445"/>
                <a:gd name="T3" fmla="*/ 106 h 445"/>
                <a:gd name="T4" fmla="*/ 353 w 445"/>
                <a:gd name="T5" fmla="*/ 92 h 445"/>
                <a:gd name="T6" fmla="*/ 339 w 445"/>
                <a:gd name="T7" fmla="*/ 79 h 445"/>
                <a:gd name="T8" fmla="*/ 223 w 445"/>
                <a:gd name="T9" fmla="*/ 0 h 445"/>
                <a:gd name="T10" fmla="*/ 299 w 445"/>
                <a:gd name="T11" fmla="*/ 14 h 445"/>
                <a:gd name="T12" fmla="*/ 305 w 445"/>
                <a:gd name="T13" fmla="*/ 58 h 445"/>
                <a:gd name="T14" fmla="*/ 252 w 445"/>
                <a:gd name="T15" fmla="*/ 41 h 445"/>
                <a:gd name="T16" fmla="*/ 186 w 445"/>
                <a:gd name="T17" fmla="*/ 42 h 445"/>
                <a:gd name="T18" fmla="*/ 121 w 445"/>
                <a:gd name="T19" fmla="*/ 71 h 445"/>
                <a:gd name="T20" fmla="*/ 71 w 445"/>
                <a:gd name="T21" fmla="*/ 119 h 445"/>
                <a:gd name="T22" fmla="*/ 43 w 445"/>
                <a:gd name="T23" fmla="*/ 186 h 445"/>
                <a:gd name="T24" fmla="*/ 43 w 445"/>
                <a:gd name="T25" fmla="*/ 259 h 445"/>
                <a:gd name="T26" fmla="*/ 71 w 445"/>
                <a:gd name="T27" fmla="*/ 324 h 445"/>
                <a:gd name="T28" fmla="*/ 121 w 445"/>
                <a:gd name="T29" fmla="*/ 375 h 445"/>
                <a:gd name="T30" fmla="*/ 186 w 445"/>
                <a:gd name="T31" fmla="*/ 403 h 445"/>
                <a:gd name="T32" fmla="*/ 260 w 445"/>
                <a:gd name="T33" fmla="*/ 403 h 445"/>
                <a:gd name="T34" fmla="*/ 326 w 445"/>
                <a:gd name="T35" fmla="*/ 375 h 445"/>
                <a:gd name="T36" fmla="*/ 375 w 445"/>
                <a:gd name="T37" fmla="*/ 324 h 445"/>
                <a:gd name="T38" fmla="*/ 403 w 445"/>
                <a:gd name="T39" fmla="*/ 259 h 445"/>
                <a:gd name="T40" fmla="*/ 404 w 445"/>
                <a:gd name="T41" fmla="*/ 194 h 445"/>
                <a:gd name="T42" fmla="*/ 387 w 445"/>
                <a:gd name="T43" fmla="*/ 140 h 445"/>
                <a:gd name="T44" fmla="*/ 431 w 445"/>
                <a:gd name="T45" fmla="*/ 146 h 445"/>
                <a:gd name="T46" fmla="*/ 445 w 445"/>
                <a:gd name="T47" fmla="*/ 222 h 445"/>
                <a:gd name="T48" fmla="*/ 431 w 445"/>
                <a:gd name="T49" fmla="*/ 300 h 445"/>
                <a:gd name="T50" fmla="*/ 393 w 445"/>
                <a:gd name="T51" fmla="*/ 366 h 445"/>
                <a:gd name="T52" fmla="*/ 335 w 445"/>
                <a:gd name="T53" fmla="*/ 414 h 445"/>
                <a:gd name="T54" fmla="*/ 263 w 445"/>
                <a:gd name="T55" fmla="*/ 441 h 445"/>
                <a:gd name="T56" fmla="*/ 184 w 445"/>
                <a:gd name="T57" fmla="*/ 441 h 445"/>
                <a:gd name="T58" fmla="*/ 110 w 445"/>
                <a:gd name="T59" fmla="*/ 414 h 445"/>
                <a:gd name="T60" fmla="*/ 53 w 445"/>
                <a:gd name="T61" fmla="*/ 366 h 445"/>
                <a:gd name="T62" fmla="*/ 14 w 445"/>
                <a:gd name="T63" fmla="*/ 300 h 445"/>
                <a:gd name="T64" fmla="*/ 0 w 445"/>
                <a:gd name="T65" fmla="*/ 222 h 445"/>
                <a:gd name="T66" fmla="*/ 14 w 445"/>
                <a:gd name="T67" fmla="*/ 145 h 445"/>
                <a:gd name="T68" fmla="*/ 53 w 445"/>
                <a:gd name="T69" fmla="*/ 79 h 445"/>
                <a:gd name="T70" fmla="*/ 110 w 445"/>
                <a:gd name="T71" fmla="*/ 31 h 445"/>
                <a:gd name="T72" fmla="*/ 184 w 445"/>
                <a:gd name="T73" fmla="*/ 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5" h="445">
                  <a:moveTo>
                    <a:pt x="366" y="53"/>
                  </a:moveTo>
                  <a:lnTo>
                    <a:pt x="393" y="79"/>
                  </a:lnTo>
                  <a:lnTo>
                    <a:pt x="393" y="79"/>
                  </a:lnTo>
                  <a:lnTo>
                    <a:pt x="366" y="106"/>
                  </a:lnTo>
                  <a:lnTo>
                    <a:pt x="366" y="106"/>
                  </a:lnTo>
                  <a:lnTo>
                    <a:pt x="353" y="92"/>
                  </a:lnTo>
                  <a:lnTo>
                    <a:pt x="339" y="79"/>
                  </a:lnTo>
                  <a:lnTo>
                    <a:pt x="339" y="79"/>
                  </a:lnTo>
                  <a:lnTo>
                    <a:pt x="366" y="53"/>
                  </a:lnTo>
                  <a:close/>
                  <a:moveTo>
                    <a:pt x="223" y="0"/>
                  </a:moveTo>
                  <a:lnTo>
                    <a:pt x="262" y="4"/>
                  </a:lnTo>
                  <a:lnTo>
                    <a:pt x="299" y="14"/>
                  </a:lnTo>
                  <a:lnTo>
                    <a:pt x="334" y="29"/>
                  </a:lnTo>
                  <a:lnTo>
                    <a:pt x="305" y="58"/>
                  </a:lnTo>
                  <a:lnTo>
                    <a:pt x="280" y="47"/>
                  </a:lnTo>
                  <a:lnTo>
                    <a:pt x="252" y="41"/>
                  </a:lnTo>
                  <a:lnTo>
                    <a:pt x="223" y="38"/>
                  </a:lnTo>
                  <a:lnTo>
                    <a:pt x="186" y="42"/>
                  </a:lnTo>
                  <a:lnTo>
                    <a:pt x="151" y="53"/>
                  </a:lnTo>
                  <a:lnTo>
                    <a:pt x="121" y="71"/>
                  </a:lnTo>
                  <a:lnTo>
                    <a:pt x="93" y="92"/>
                  </a:lnTo>
                  <a:lnTo>
                    <a:pt x="71" y="119"/>
                  </a:lnTo>
                  <a:lnTo>
                    <a:pt x="54" y="151"/>
                  </a:lnTo>
                  <a:lnTo>
                    <a:pt x="43" y="186"/>
                  </a:lnTo>
                  <a:lnTo>
                    <a:pt x="39" y="222"/>
                  </a:lnTo>
                  <a:lnTo>
                    <a:pt x="43" y="259"/>
                  </a:lnTo>
                  <a:lnTo>
                    <a:pt x="54" y="294"/>
                  </a:lnTo>
                  <a:lnTo>
                    <a:pt x="71" y="324"/>
                  </a:lnTo>
                  <a:lnTo>
                    <a:pt x="93" y="353"/>
                  </a:lnTo>
                  <a:lnTo>
                    <a:pt x="121" y="375"/>
                  </a:lnTo>
                  <a:lnTo>
                    <a:pt x="151" y="391"/>
                  </a:lnTo>
                  <a:lnTo>
                    <a:pt x="186" y="403"/>
                  </a:lnTo>
                  <a:lnTo>
                    <a:pt x="223" y="407"/>
                  </a:lnTo>
                  <a:lnTo>
                    <a:pt x="260" y="403"/>
                  </a:lnTo>
                  <a:lnTo>
                    <a:pt x="294" y="391"/>
                  </a:lnTo>
                  <a:lnTo>
                    <a:pt x="326" y="375"/>
                  </a:lnTo>
                  <a:lnTo>
                    <a:pt x="353" y="353"/>
                  </a:lnTo>
                  <a:lnTo>
                    <a:pt x="375" y="324"/>
                  </a:lnTo>
                  <a:lnTo>
                    <a:pt x="393" y="294"/>
                  </a:lnTo>
                  <a:lnTo>
                    <a:pt x="403" y="259"/>
                  </a:lnTo>
                  <a:lnTo>
                    <a:pt x="407" y="222"/>
                  </a:lnTo>
                  <a:lnTo>
                    <a:pt x="404" y="194"/>
                  </a:lnTo>
                  <a:lnTo>
                    <a:pt x="398" y="165"/>
                  </a:lnTo>
                  <a:lnTo>
                    <a:pt x="387" y="140"/>
                  </a:lnTo>
                  <a:lnTo>
                    <a:pt x="416" y="112"/>
                  </a:lnTo>
                  <a:lnTo>
                    <a:pt x="431" y="146"/>
                  </a:lnTo>
                  <a:lnTo>
                    <a:pt x="441" y="183"/>
                  </a:lnTo>
                  <a:lnTo>
                    <a:pt x="445" y="222"/>
                  </a:lnTo>
                  <a:lnTo>
                    <a:pt x="441" y="263"/>
                  </a:lnTo>
                  <a:lnTo>
                    <a:pt x="431" y="300"/>
                  </a:lnTo>
                  <a:lnTo>
                    <a:pt x="414" y="335"/>
                  </a:lnTo>
                  <a:lnTo>
                    <a:pt x="393" y="366"/>
                  </a:lnTo>
                  <a:lnTo>
                    <a:pt x="366" y="392"/>
                  </a:lnTo>
                  <a:lnTo>
                    <a:pt x="335" y="414"/>
                  </a:lnTo>
                  <a:lnTo>
                    <a:pt x="300" y="431"/>
                  </a:lnTo>
                  <a:lnTo>
                    <a:pt x="263" y="441"/>
                  </a:lnTo>
                  <a:lnTo>
                    <a:pt x="223" y="445"/>
                  </a:lnTo>
                  <a:lnTo>
                    <a:pt x="184" y="441"/>
                  </a:lnTo>
                  <a:lnTo>
                    <a:pt x="145" y="431"/>
                  </a:lnTo>
                  <a:lnTo>
                    <a:pt x="110" y="414"/>
                  </a:lnTo>
                  <a:lnTo>
                    <a:pt x="80" y="392"/>
                  </a:lnTo>
                  <a:lnTo>
                    <a:pt x="53" y="366"/>
                  </a:lnTo>
                  <a:lnTo>
                    <a:pt x="31" y="335"/>
                  </a:lnTo>
                  <a:lnTo>
                    <a:pt x="14" y="300"/>
                  </a:lnTo>
                  <a:lnTo>
                    <a:pt x="4" y="263"/>
                  </a:lnTo>
                  <a:lnTo>
                    <a:pt x="0" y="222"/>
                  </a:lnTo>
                  <a:lnTo>
                    <a:pt x="4" y="182"/>
                  </a:lnTo>
                  <a:lnTo>
                    <a:pt x="14" y="145"/>
                  </a:lnTo>
                  <a:lnTo>
                    <a:pt x="31" y="110"/>
                  </a:lnTo>
                  <a:lnTo>
                    <a:pt x="53" y="79"/>
                  </a:lnTo>
                  <a:lnTo>
                    <a:pt x="80" y="53"/>
                  </a:lnTo>
                  <a:lnTo>
                    <a:pt x="110" y="31"/>
                  </a:lnTo>
                  <a:lnTo>
                    <a:pt x="145" y="14"/>
                  </a:lnTo>
                  <a:lnTo>
                    <a:pt x="184" y="4"/>
                  </a:lnTo>
                  <a:lnTo>
                    <a:pt x="223"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52"/>
            <p:cNvSpPr>
              <a:spLocks noEditPoints="1"/>
            </p:cNvSpPr>
            <p:nvPr/>
          </p:nvSpPr>
          <p:spPr bwMode="auto">
            <a:xfrm>
              <a:off x="4738688" y="2201863"/>
              <a:ext cx="727075" cy="725488"/>
            </a:xfrm>
            <a:custGeom>
              <a:avLst/>
              <a:gdLst>
                <a:gd name="T0" fmla="*/ 404 w 458"/>
                <a:gd name="T1" fmla="*/ 80 h 457"/>
                <a:gd name="T2" fmla="*/ 366 w 458"/>
                <a:gd name="T3" fmla="*/ 118 h 457"/>
                <a:gd name="T4" fmla="*/ 354 w 458"/>
                <a:gd name="T5" fmla="*/ 103 h 457"/>
                <a:gd name="T6" fmla="*/ 345 w 458"/>
                <a:gd name="T7" fmla="*/ 85 h 457"/>
                <a:gd name="T8" fmla="*/ 372 w 458"/>
                <a:gd name="T9" fmla="*/ 59 h 457"/>
                <a:gd name="T10" fmla="*/ 229 w 458"/>
                <a:gd name="T11" fmla="*/ 0 h 457"/>
                <a:gd name="T12" fmla="*/ 309 w 458"/>
                <a:gd name="T13" fmla="*/ 14 h 457"/>
                <a:gd name="T14" fmla="*/ 306 w 458"/>
                <a:gd name="T15" fmla="*/ 69 h 457"/>
                <a:gd name="T16" fmla="*/ 256 w 458"/>
                <a:gd name="T17" fmla="*/ 53 h 457"/>
                <a:gd name="T18" fmla="*/ 193 w 458"/>
                <a:gd name="T19" fmla="*/ 55 h 457"/>
                <a:gd name="T20" fmla="*/ 129 w 458"/>
                <a:gd name="T21" fmla="*/ 82 h 457"/>
                <a:gd name="T22" fmla="*/ 82 w 458"/>
                <a:gd name="T23" fmla="*/ 129 h 457"/>
                <a:gd name="T24" fmla="*/ 55 w 458"/>
                <a:gd name="T25" fmla="*/ 193 h 457"/>
                <a:gd name="T26" fmla="*/ 55 w 458"/>
                <a:gd name="T27" fmla="*/ 264 h 457"/>
                <a:gd name="T28" fmla="*/ 82 w 458"/>
                <a:gd name="T29" fmla="*/ 328 h 457"/>
                <a:gd name="T30" fmla="*/ 129 w 458"/>
                <a:gd name="T31" fmla="*/ 375 h 457"/>
                <a:gd name="T32" fmla="*/ 193 w 458"/>
                <a:gd name="T33" fmla="*/ 402 h 457"/>
                <a:gd name="T34" fmla="*/ 264 w 458"/>
                <a:gd name="T35" fmla="*/ 402 h 457"/>
                <a:gd name="T36" fmla="*/ 328 w 458"/>
                <a:gd name="T37" fmla="*/ 375 h 457"/>
                <a:gd name="T38" fmla="*/ 375 w 458"/>
                <a:gd name="T39" fmla="*/ 328 h 457"/>
                <a:gd name="T40" fmla="*/ 402 w 458"/>
                <a:gd name="T41" fmla="*/ 264 h 457"/>
                <a:gd name="T42" fmla="*/ 404 w 458"/>
                <a:gd name="T43" fmla="*/ 201 h 457"/>
                <a:gd name="T44" fmla="*/ 388 w 458"/>
                <a:gd name="T45" fmla="*/ 151 h 457"/>
                <a:gd name="T46" fmla="*/ 443 w 458"/>
                <a:gd name="T47" fmla="*/ 148 h 457"/>
                <a:gd name="T48" fmla="*/ 458 w 458"/>
                <a:gd name="T49" fmla="*/ 228 h 457"/>
                <a:gd name="T50" fmla="*/ 443 w 458"/>
                <a:gd name="T51" fmla="*/ 309 h 457"/>
                <a:gd name="T52" fmla="*/ 404 w 458"/>
                <a:gd name="T53" fmla="*/ 375 h 457"/>
                <a:gd name="T54" fmla="*/ 345 w 458"/>
                <a:gd name="T55" fmla="*/ 425 h 457"/>
                <a:gd name="T56" fmla="*/ 270 w 458"/>
                <a:gd name="T57" fmla="*/ 454 h 457"/>
                <a:gd name="T58" fmla="*/ 188 w 458"/>
                <a:gd name="T59" fmla="*/ 454 h 457"/>
                <a:gd name="T60" fmla="*/ 114 w 458"/>
                <a:gd name="T61" fmla="*/ 425 h 457"/>
                <a:gd name="T62" fmla="*/ 54 w 458"/>
                <a:gd name="T63" fmla="*/ 375 h 457"/>
                <a:gd name="T64" fmla="*/ 15 w 458"/>
                <a:gd name="T65" fmla="*/ 309 h 457"/>
                <a:gd name="T66" fmla="*/ 0 w 458"/>
                <a:gd name="T67" fmla="*/ 228 h 457"/>
                <a:gd name="T68" fmla="*/ 15 w 458"/>
                <a:gd name="T69" fmla="*/ 148 h 457"/>
                <a:gd name="T70" fmla="*/ 54 w 458"/>
                <a:gd name="T71" fmla="*/ 82 h 457"/>
                <a:gd name="T72" fmla="*/ 114 w 458"/>
                <a:gd name="T73" fmla="*/ 32 h 457"/>
                <a:gd name="T74" fmla="*/ 188 w 458"/>
                <a:gd name="T75" fmla="*/ 3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8" h="457">
                  <a:moveTo>
                    <a:pt x="377" y="53"/>
                  </a:moveTo>
                  <a:lnTo>
                    <a:pt x="404" y="80"/>
                  </a:lnTo>
                  <a:lnTo>
                    <a:pt x="404" y="82"/>
                  </a:lnTo>
                  <a:lnTo>
                    <a:pt x="366" y="118"/>
                  </a:lnTo>
                  <a:lnTo>
                    <a:pt x="366" y="118"/>
                  </a:lnTo>
                  <a:lnTo>
                    <a:pt x="354" y="103"/>
                  </a:lnTo>
                  <a:lnTo>
                    <a:pt x="340" y="91"/>
                  </a:lnTo>
                  <a:lnTo>
                    <a:pt x="345" y="85"/>
                  </a:lnTo>
                  <a:lnTo>
                    <a:pt x="345" y="85"/>
                  </a:lnTo>
                  <a:lnTo>
                    <a:pt x="372" y="59"/>
                  </a:lnTo>
                  <a:lnTo>
                    <a:pt x="377" y="53"/>
                  </a:lnTo>
                  <a:close/>
                  <a:moveTo>
                    <a:pt x="229" y="0"/>
                  </a:moveTo>
                  <a:lnTo>
                    <a:pt x="270" y="3"/>
                  </a:lnTo>
                  <a:lnTo>
                    <a:pt x="309" y="14"/>
                  </a:lnTo>
                  <a:lnTo>
                    <a:pt x="345" y="32"/>
                  </a:lnTo>
                  <a:lnTo>
                    <a:pt x="306" y="69"/>
                  </a:lnTo>
                  <a:lnTo>
                    <a:pt x="282" y="60"/>
                  </a:lnTo>
                  <a:lnTo>
                    <a:pt x="256" y="53"/>
                  </a:lnTo>
                  <a:lnTo>
                    <a:pt x="229" y="51"/>
                  </a:lnTo>
                  <a:lnTo>
                    <a:pt x="193" y="55"/>
                  </a:lnTo>
                  <a:lnTo>
                    <a:pt x="160" y="65"/>
                  </a:lnTo>
                  <a:lnTo>
                    <a:pt x="129" y="82"/>
                  </a:lnTo>
                  <a:lnTo>
                    <a:pt x="104" y="103"/>
                  </a:lnTo>
                  <a:lnTo>
                    <a:pt x="82" y="129"/>
                  </a:lnTo>
                  <a:lnTo>
                    <a:pt x="65" y="160"/>
                  </a:lnTo>
                  <a:lnTo>
                    <a:pt x="55" y="193"/>
                  </a:lnTo>
                  <a:lnTo>
                    <a:pt x="51" y="228"/>
                  </a:lnTo>
                  <a:lnTo>
                    <a:pt x="55" y="264"/>
                  </a:lnTo>
                  <a:lnTo>
                    <a:pt x="65" y="297"/>
                  </a:lnTo>
                  <a:lnTo>
                    <a:pt x="82" y="328"/>
                  </a:lnTo>
                  <a:lnTo>
                    <a:pt x="104" y="354"/>
                  </a:lnTo>
                  <a:lnTo>
                    <a:pt x="129" y="375"/>
                  </a:lnTo>
                  <a:lnTo>
                    <a:pt x="160" y="392"/>
                  </a:lnTo>
                  <a:lnTo>
                    <a:pt x="193" y="402"/>
                  </a:lnTo>
                  <a:lnTo>
                    <a:pt x="229" y="406"/>
                  </a:lnTo>
                  <a:lnTo>
                    <a:pt x="264" y="402"/>
                  </a:lnTo>
                  <a:lnTo>
                    <a:pt x="297" y="392"/>
                  </a:lnTo>
                  <a:lnTo>
                    <a:pt x="328" y="375"/>
                  </a:lnTo>
                  <a:lnTo>
                    <a:pt x="354" y="354"/>
                  </a:lnTo>
                  <a:lnTo>
                    <a:pt x="375" y="328"/>
                  </a:lnTo>
                  <a:lnTo>
                    <a:pt x="392" y="297"/>
                  </a:lnTo>
                  <a:lnTo>
                    <a:pt x="402" y="264"/>
                  </a:lnTo>
                  <a:lnTo>
                    <a:pt x="406" y="228"/>
                  </a:lnTo>
                  <a:lnTo>
                    <a:pt x="404" y="201"/>
                  </a:lnTo>
                  <a:lnTo>
                    <a:pt x="399" y="175"/>
                  </a:lnTo>
                  <a:lnTo>
                    <a:pt x="388" y="151"/>
                  </a:lnTo>
                  <a:lnTo>
                    <a:pt x="425" y="112"/>
                  </a:lnTo>
                  <a:lnTo>
                    <a:pt x="443" y="148"/>
                  </a:lnTo>
                  <a:lnTo>
                    <a:pt x="454" y="187"/>
                  </a:lnTo>
                  <a:lnTo>
                    <a:pt x="458" y="228"/>
                  </a:lnTo>
                  <a:lnTo>
                    <a:pt x="454" y="269"/>
                  </a:lnTo>
                  <a:lnTo>
                    <a:pt x="443" y="309"/>
                  </a:lnTo>
                  <a:lnTo>
                    <a:pt x="427" y="343"/>
                  </a:lnTo>
                  <a:lnTo>
                    <a:pt x="404" y="375"/>
                  </a:lnTo>
                  <a:lnTo>
                    <a:pt x="375" y="404"/>
                  </a:lnTo>
                  <a:lnTo>
                    <a:pt x="345" y="425"/>
                  </a:lnTo>
                  <a:lnTo>
                    <a:pt x="309" y="442"/>
                  </a:lnTo>
                  <a:lnTo>
                    <a:pt x="270" y="454"/>
                  </a:lnTo>
                  <a:lnTo>
                    <a:pt x="229" y="457"/>
                  </a:lnTo>
                  <a:lnTo>
                    <a:pt x="188" y="454"/>
                  </a:lnTo>
                  <a:lnTo>
                    <a:pt x="150" y="442"/>
                  </a:lnTo>
                  <a:lnTo>
                    <a:pt x="114" y="425"/>
                  </a:lnTo>
                  <a:lnTo>
                    <a:pt x="82" y="404"/>
                  </a:lnTo>
                  <a:lnTo>
                    <a:pt x="54" y="375"/>
                  </a:lnTo>
                  <a:lnTo>
                    <a:pt x="32" y="343"/>
                  </a:lnTo>
                  <a:lnTo>
                    <a:pt x="15" y="309"/>
                  </a:lnTo>
                  <a:lnTo>
                    <a:pt x="4" y="269"/>
                  </a:lnTo>
                  <a:lnTo>
                    <a:pt x="0" y="228"/>
                  </a:lnTo>
                  <a:lnTo>
                    <a:pt x="4" y="187"/>
                  </a:lnTo>
                  <a:lnTo>
                    <a:pt x="15" y="148"/>
                  </a:lnTo>
                  <a:lnTo>
                    <a:pt x="32" y="114"/>
                  </a:lnTo>
                  <a:lnTo>
                    <a:pt x="54" y="82"/>
                  </a:lnTo>
                  <a:lnTo>
                    <a:pt x="82" y="53"/>
                  </a:lnTo>
                  <a:lnTo>
                    <a:pt x="114" y="32"/>
                  </a:lnTo>
                  <a:lnTo>
                    <a:pt x="150" y="14"/>
                  </a:lnTo>
                  <a:lnTo>
                    <a:pt x="188" y="3"/>
                  </a:lnTo>
                  <a:lnTo>
                    <a:pt x="229"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53"/>
            <p:cNvSpPr>
              <a:spLocks noEditPoints="1"/>
            </p:cNvSpPr>
            <p:nvPr/>
          </p:nvSpPr>
          <p:spPr bwMode="auto">
            <a:xfrm>
              <a:off x="4897438" y="2357438"/>
              <a:ext cx="411163" cy="411163"/>
            </a:xfrm>
            <a:custGeom>
              <a:avLst/>
              <a:gdLst>
                <a:gd name="T0" fmla="*/ 206 w 259"/>
                <a:gd name="T1" fmla="*/ 26 h 259"/>
                <a:gd name="T2" fmla="*/ 206 w 259"/>
                <a:gd name="T3" fmla="*/ 26 h 259"/>
                <a:gd name="T4" fmla="*/ 220 w 259"/>
                <a:gd name="T5" fmla="*/ 39 h 259"/>
                <a:gd name="T6" fmla="*/ 233 w 259"/>
                <a:gd name="T7" fmla="*/ 53 h 259"/>
                <a:gd name="T8" fmla="*/ 233 w 259"/>
                <a:gd name="T9" fmla="*/ 53 h 259"/>
                <a:gd name="T10" fmla="*/ 196 w 259"/>
                <a:gd name="T11" fmla="*/ 90 h 259"/>
                <a:gd name="T12" fmla="*/ 196 w 259"/>
                <a:gd name="T13" fmla="*/ 90 h 259"/>
                <a:gd name="T14" fmla="*/ 184 w 259"/>
                <a:gd name="T15" fmla="*/ 75 h 259"/>
                <a:gd name="T16" fmla="*/ 169 w 259"/>
                <a:gd name="T17" fmla="*/ 63 h 259"/>
                <a:gd name="T18" fmla="*/ 206 w 259"/>
                <a:gd name="T19" fmla="*/ 26 h 259"/>
                <a:gd name="T20" fmla="*/ 129 w 259"/>
                <a:gd name="T21" fmla="*/ 0 h 259"/>
                <a:gd name="T22" fmla="*/ 150 w 259"/>
                <a:gd name="T23" fmla="*/ 3 h 259"/>
                <a:gd name="T24" fmla="*/ 170 w 259"/>
                <a:gd name="T25" fmla="*/ 8 h 259"/>
                <a:gd name="T26" fmla="*/ 125 w 259"/>
                <a:gd name="T27" fmla="*/ 53 h 259"/>
                <a:gd name="T28" fmla="*/ 101 w 259"/>
                <a:gd name="T29" fmla="*/ 57 h 259"/>
                <a:gd name="T30" fmla="*/ 81 w 259"/>
                <a:gd name="T31" fmla="*/ 68 h 259"/>
                <a:gd name="T32" fmla="*/ 65 w 259"/>
                <a:gd name="T33" fmla="*/ 85 h 259"/>
                <a:gd name="T34" fmla="*/ 55 w 259"/>
                <a:gd name="T35" fmla="*/ 107 h 259"/>
                <a:gd name="T36" fmla="*/ 51 w 259"/>
                <a:gd name="T37" fmla="*/ 130 h 259"/>
                <a:gd name="T38" fmla="*/ 54 w 259"/>
                <a:gd name="T39" fmla="*/ 152 h 259"/>
                <a:gd name="T40" fmla="*/ 61 w 259"/>
                <a:gd name="T41" fmla="*/ 170 h 259"/>
                <a:gd name="T42" fmla="*/ 74 w 259"/>
                <a:gd name="T43" fmla="*/ 185 h 259"/>
                <a:gd name="T44" fmla="*/ 90 w 259"/>
                <a:gd name="T45" fmla="*/ 198 h 259"/>
                <a:gd name="T46" fmla="*/ 109 w 259"/>
                <a:gd name="T47" fmla="*/ 206 h 259"/>
                <a:gd name="T48" fmla="*/ 129 w 259"/>
                <a:gd name="T49" fmla="*/ 208 h 259"/>
                <a:gd name="T50" fmla="*/ 152 w 259"/>
                <a:gd name="T51" fmla="*/ 204 h 259"/>
                <a:gd name="T52" fmla="*/ 174 w 259"/>
                <a:gd name="T53" fmla="*/ 194 h 259"/>
                <a:gd name="T54" fmla="*/ 191 w 259"/>
                <a:gd name="T55" fmla="*/ 179 h 259"/>
                <a:gd name="T56" fmla="*/ 202 w 259"/>
                <a:gd name="T57" fmla="*/ 158 h 259"/>
                <a:gd name="T58" fmla="*/ 208 w 259"/>
                <a:gd name="T59" fmla="*/ 134 h 259"/>
                <a:gd name="T60" fmla="*/ 251 w 259"/>
                <a:gd name="T61" fmla="*/ 89 h 259"/>
                <a:gd name="T62" fmla="*/ 256 w 259"/>
                <a:gd name="T63" fmla="*/ 109 h 259"/>
                <a:gd name="T64" fmla="*/ 259 w 259"/>
                <a:gd name="T65" fmla="*/ 130 h 259"/>
                <a:gd name="T66" fmla="*/ 255 w 259"/>
                <a:gd name="T67" fmla="*/ 161 h 259"/>
                <a:gd name="T68" fmla="*/ 245 w 259"/>
                <a:gd name="T69" fmla="*/ 188 h 259"/>
                <a:gd name="T70" fmla="*/ 229 w 259"/>
                <a:gd name="T71" fmla="*/ 211 h 259"/>
                <a:gd name="T72" fmla="*/ 210 w 259"/>
                <a:gd name="T73" fmla="*/ 231 h 259"/>
                <a:gd name="T74" fmla="*/ 186 w 259"/>
                <a:gd name="T75" fmla="*/ 247 h 259"/>
                <a:gd name="T76" fmla="*/ 159 w 259"/>
                <a:gd name="T77" fmla="*/ 257 h 259"/>
                <a:gd name="T78" fmla="*/ 129 w 259"/>
                <a:gd name="T79" fmla="*/ 259 h 259"/>
                <a:gd name="T80" fmla="*/ 100 w 259"/>
                <a:gd name="T81" fmla="*/ 257 h 259"/>
                <a:gd name="T82" fmla="*/ 72 w 259"/>
                <a:gd name="T83" fmla="*/ 247 h 259"/>
                <a:gd name="T84" fmla="*/ 49 w 259"/>
                <a:gd name="T85" fmla="*/ 231 h 259"/>
                <a:gd name="T86" fmla="*/ 28 w 259"/>
                <a:gd name="T87" fmla="*/ 211 h 259"/>
                <a:gd name="T88" fmla="*/ 13 w 259"/>
                <a:gd name="T89" fmla="*/ 188 h 259"/>
                <a:gd name="T90" fmla="*/ 2 w 259"/>
                <a:gd name="T91" fmla="*/ 161 h 259"/>
                <a:gd name="T92" fmla="*/ 0 w 259"/>
                <a:gd name="T93" fmla="*/ 130 h 259"/>
                <a:gd name="T94" fmla="*/ 2 w 259"/>
                <a:gd name="T95" fmla="*/ 100 h 259"/>
                <a:gd name="T96" fmla="*/ 13 w 259"/>
                <a:gd name="T97" fmla="*/ 73 h 259"/>
                <a:gd name="T98" fmla="*/ 28 w 259"/>
                <a:gd name="T99" fmla="*/ 49 h 259"/>
                <a:gd name="T100" fmla="*/ 49 w 259"/>
                <a:gd name="T101" fmla="*/ 30 h 259"/>
                <a:gd name="T102" fmla="*/ 72 w 259"/>
                <a:gd name="T103" fmla="*/ 14 h 259"/>
                <a:gd name="T104" fmla="*/ 100 w 259"/>
                <a:gd name="T105" fmla="*/ 4 h 259"/>
                <a:gd name="T106" fmla="*/ 129 w 259"/>
                <a:gd name="T10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259">
                  <a:moveTo>
                    <a:pt x="206" y="26"/>
                  </a:moveTo>
                  <a:lnTo>
                    <a:pt x="206" y="26"/>
                  </a:lnTo>
                  <a:lnTo>
                    <a:pt x="220" y="39"/>
                  </a:lnTo>
                  <a:lnTo>
                    <a:pt x="233" y="53"/>
                  </a:lnTo>
                  <a:lnTo>
                    <a:pt x="233" y="53"/>
                  </a:lnTo>
                  <a:lnTo>
                    <a:pt x="196" y="90"/>
                  </a:lnTo>
                  <a:lnTo>
                    <a:pt x="196" y="90"/>
                  </a:lnTo>
                  <a:lnTo>
                    <a:pt x="184" y="75"/>
                  </a:lnTo>
                  <a:lnTo>
                    <a:pt x="169" y="63"/>
                  </a:lnTo>
                  <a:lnTo>
                    <a:pt x="206" y="26"/>
                  </a:lnTo>
                  <a:close/>
                  <a:moveTo>
                    <a:pt x="129" y="0"/>
                  </a:moveTo>
                  <a:lnTo>
                    <a:pt x="150" y="3"/>
                  </a:lnTo>
                  <a:lnTo>
                    <a:pt x="170" y="8"/>
                  </a:lnTo>
                  <a:lnTo>
                    <a:pt x="125" y="53"/>
                  </a:lnTo>
                  <a:lnTo>
                    <a:pt x="101" y="57"/>
                  </a:lnTo>
                  <a:lnTo>
                    <a:pt x="81" y="68"/>
                  </a:lnTo>
                  <a:lnTo>
                    <a:pt x="65" y="85"/>
                  </a:lnTo>
                  <a:lnTo>
                    <a:pt x="55" y="107"/>
                  </a:lnTo>
                  <a:lnTo>
                    <a:pt x="51" y="130"/>
                  </a:lnTo>
                  <a:lnTo>
                    <a:pt x="54" y="152"/>
                  </a:lnTo>
                  <a:lnTo>
                    <a:pt x="61" y="170"/>
                  </a:lnTo>
                  <a:lnTo>
                    <a:pt x="74" y="185"/>
                  </a:lnTo>
                  <a:lnTo>
                    <a:pt x="90" y="198"/>
                  </a:lnTo>
                  <a:lnTo>
                    <a:pt x="109" y="206"/>
                  </a:lnTo>
                  <a:lnTo>
                    <a:pt x="129" y="208"/>
                  </a:lnTo>
                  <a:lnTo>
                    <a:pt x="152" y="204"/>
                  </a:lnTo>
                  <a:lnTo>
                    <a:pt x="174" y="194"/>
                  </a:lnTo>
                  <a:lnTo>
                    <a:pt x="191" y="179"/>
                  </a:lnTo>
                  <a:lnTo>
                    <a:pt x="202" y="158"/>
                  </a:lnTo>
                  <a:lnTo>
                    <a:pt x="208" y="134"/>
                  </a:lnTo>
                  <a:lnTo>
                    <a:pt x="251" y="89"/>
                  </a:lnTo>
                  <a:lnTo>
                    <a:pt x="256" y="109"/>
                  </a:lnTo>
                  <a:lnTo>
                    <a:pt x="259" y="130"/>
                  </a:lnTo>
                  <a:lnTo>
                    <a:pt x="255" y="161"/>
                  </a:lnTo>
                  <a:lnTo>
                    <a:pt x="245" y="188"/>
                  </a:lnTo>
                  <a:lnTo>
                    <a:pt x="229" y="211"/>
                  </a:lnTo>
                  <a:lnTo>
                    <a:pt x="210" y="231"/>
                  </a:lnTo>
                  <a:lnTo>
                    <a:pt x="186" y="247"/>
                  </a:lnTo>
                  <a:lnTo>
                    <a:pt x="159" y="257"/>
                  </a:lnTo>
                  <a:lnTo>
                    <a:pt x="129" y="259"/>
                  </a:lnTo>
                  <a:lnTo>
                    <a:pt x="100" y="257"/>
                  </a:lnTo>
                  <a:lnTo>
                    <a:pt x="72" y="247"/>
                  </a:lnTo>
                  <a:lnTo>
                    <a:pt x="49" y="231"/>
                  </a:lnTo>
                  <a:lnTo>
                    <a:pt x="28" y="211"/>
                  </a:lnTo>
                  <a:lnTo>
                    <a:pt x="13" y="188"/>
                  </a:lnTo>
                  <a:lnTo>
                    <a:pt x="2" y="161"/>
                  </a:lnTo>
                  <a:lnTo>
                    <a:pt x="0" y="130"/>
                  </a:lnTo>
                  <a:lnTo>
                    <a:pt x="2" y="100"/>
                  </a:lnTo>
                  <a:lnTo>
                    <a:pt x="13" y="73"/>
                  </a:lnTo>
                  <a:lnTo>
                    <a:pt x="28" y="49"/>
                  </a:lnTo>
                  <a:lnTo>
                    <a:pt x="49" y="30"/>
                  </a:lnTo>
                  <a:lnTo>
                    <a:pt x="72" y="14"/>
                  </a:lnTo>
                  <a:lnTo>
                    <a:pt x="100" y="4"/>
                  </a:lnTo>
                  <a:lnTo>
                    <a:pt x="129"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54"/>
            <p:cNvSpPr>
              <a:spLocks noEditPoints="1"/>
            </p:cNvSpPr>
            <p:nvPr/>
          </p:nvSpPr>
          <p:spPr bwMode="auto">
            <a:xfrm>
              <a:off x="4587875" y="2047875"/>
              <a:ext cx="1030288" cy="1033463"/>
            </a:xfrm>
            <a:custGeom>
              <a:avLst/>
              <a:gdLst>
                <a:gd name="T0" fmla="*/ 554 w 649"/>
                <a:gd name="T1" fmla="*/ 95 h 651"/>
                <a:gd name="T2" fmla="*/ 567 w 649"/>
                <a:gd name="T3" fmla="*/ 109 h 651"/>
                <a:gd name="T4" fmla="*/ 531 w 649"/>
                <a:gd name="T5" fmla="*/ 147 h 651"/>
                <a:gd name="T6" fmla="*/ 503 w 649"/>
                <a:gd name="T7" fmla="*/ 120 h 651"/>
                <a:gd name="T8" fmla="*/ 324 w 649"/>
                <a:gd name="T9" fmla="*/ 0 h 651"/>
                <a:gd name="T10" fmla="*/ 403 w 649"/>
                <a:gd name="T11" fmla="*/ 11 h 651"/>
                <a:gd name="T12" fmla="*/ 476 w 649"/>
                <a:gd name="T13" fmla="*/ 38 h 651"/>
                <a:gd name="T14" fmla="*/ 472 w 649"/>
                <a:gd name="T15" fmla="*/ 95 h 651"/>
                <a:gd name="T16" fmla="*/ 403 w 649"/>
                <a:gd name="T17" fmla="*/ 63 h 651"/>
                <a:gd name="T18" fmla="*/ 324 w 649"/>
                <a:gd name="T19" fmla="*/ 52 h 651"/>
                <a:gd name="T20" fmla="*/ 237 w 649"/>
                <a:gd name="T21" fmla="*/ 66 h 651"/>
                <a:gd name="T22" fmla="*/ 163 w 649"/>
                <a:gd name="T23" fmla="*/ 104 h 651"/>
                <a:gd name="T24" fmla="*/ 104 w 649"/>
                <a:gd name="T25" fmla="*/ 165 h 651"/>
                <a:gd name="T26" fmla="*/ 64 w 649"/>
                <a:gd name="T27" fmla="*/ 239 h 651"/>
                <a:gd name="T28" fmla="*/ 51 w 649"/>
                <a:gd name="T29" fmla="*/ 325 h 651"/>
                <a:gd name="T30" fmla="*/ 64 w 649"/>
                <a:gd name="T31" fmla="*/ 412 h 651"/>
                <a:gd name="T32" fmla="*/ 104 w 649"/>
                <a:gd name="T33" fmla="*/ 486 h 651"/>
                <a:gd name="T34" fmla="*/ 163 w 649"/>
                <a:gd name="T35" fmla="*/ 545 h 651"/>
                <a:gd name="T36" fmla="*/ 237 w 649"/>
                <a:gd name="T37" fmla="*/ 585 h 651"/>
                <a:gd name="T38" fmla="*/ 324 w 649"/>
                <a:gd name="T39" fmla="*/ 599 h 651"/>
                <a:gd name="T40" fmla="*/ 410 w 649"/>
                <a:gd name="T41" fmla="*/ 585 h 651"/>
                <a:gd name="T42" fmla="*/ 485 w 649"/>
                <a:gd name="T43" fmla="*/ 545 h 651"/>
                <a:gd name="T44" fmla="*/ 545 w 649"/>
                <a:gd name="T45" fmla="*/ 486 h 651"/>
                <a:gd name="T46" fmla="*/ 583 w 649"/>
                <a:gd name="T47" fmla="*/ 412 h 651"/>
                <a:gd name="T48" fmla="*/ 597 w 649"/>
                <a:gd name="T49" fmla="*/ 325 h 651"/>
                <a:gd name="T50" fmla="*/ 586 w 649"/>
                <a:gd name="T51" fmla="*/ 247 h 651"/>
                <a:gd name="T52" fmla="*/ 554 w 649"/>
                <a:gd name="T53" fmla="*/ 177 h 651"/>
                <a:gd name="T54" fmla="*/ 612 w 649"/>
                <a:gd name="T55" fmla="*/ 174 h 651"/>
                <a:gd name="T56" fmla="*/ 638 w 649"/>
                <a:gd name="T57" fmla="*/ 247 h 651"/>
                <a:gd name="T58" fmla="*/ 649 w 649"/>
                <a:gd name="T59" fmla="*/ 325 h 651"/>
                <a:gd name="T60" fmla="*/ 637 w 649"/>
                <a:gd name="T61" fmla="*/ 410 h 651"/>
                <a:gd name="T62" fmla="*/ 605 w 649"/>
                <a:gd name="T63" fmla="*/ 488 h 651"/>
                <a:gd name="T64" fmla="*/ 554 w 649"/>
                <a:gd name="T65" fmla="*/ 554 h 651"/>
                <a:gd name="T66" fmla="*/ 486 w 649"/>
                <a:gd name="T67" fmla="*/ 607 h 651"/>
                <a:gd name="T68" fmla="*/ 409 w 649"/>
                <a:gd name="T69" fmla="*/ 639 h 651"/>
                <a:gd name="T70" fmla="*/ 324 w 649"/>
                <a:gd name="T71" fmla="*/ 651 h 651"/>
                <a:gd name="T72" fmla="*/ 240 w 649"/>
                <a:gd name="T73" fmla="*/ 639 h 651"/>
                <a:gd name="T74" fmla="*/ 161 w 649"/>
                <a:gd name="T75" fmla="*/ 607 h 651"/>
                <a:gd name="T76" fmla="*/ 95 w 649"/>
                <a:gd name="T77" fmla="*/ 554 h 651"/>
                <a:gd name="T78" fmla="*/ 42 w 649"/>
                <a:gd name="T79" fmla="*/ 488 h 651"/>
                <a:gd name="T80" fmla="*/ 10 w 649"/>
                <a:gd name="T81" fmla="*/ 410 h 651"/>
                <a:gd name="T82" fmla="*/ 0 w 649"/>
                <a:gd name="T83" fmla="*/ 325 h 651"/>
                <a:gd name="T84" fmla="*/ 10 w 649"/>
                <a:gd name="T85" fmla="*/ 241 h 651"/>
                <a:gd name="T86" fmla="*/ 42 w 649"/>
                <a:gd name="T87" fmla="*/ 163 h 651"/>
                <a:gd name="T88" fmla="*/ 95 w 649"/>
                <a:gd name="T89" fmla="*/ 95 h 651"/>
                <a:gd name="T90" fmla="*/ 161 w 649"/>
                <a:gd name="T91" fmla="*/ 44 h 651"/>
                <a:gd name="T92" fmla="*/ 240 w 649"/>
                <a:gd name="T93" fmla="*/ 12 h 651"/>
                <a:gd name="T94" fmla="*/ 324 w 649"/>
                <a:gd name="T9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9" h="651">
                  <a:moveTo>
                    <a:pt x="540" y="82"/>
                  </a:moveTo>
                  <a:lnTo>
                    <a:pt x="554" y="95"/>
                  </a:lnTo>
                  <a:lnTo>
                    <a:pt x="567" y="109"/>
                  </a:lnTo>
                  <a:lnTo>
                    <a:pt x="567" y="109"/>
                  </a:lnTo>
                  <a:lnTo>
                    <a:pt x="531" y="147"/>
                  </a:lnTo>
                  <a:lnTo>
                    <a:pt x="531" y="147"/>
                  </a:lnTo>
                  <a:lnTo>
                    <a:pt x="503" y="120"/>
                  </a:lnTo>
                  <a:lnTo>
                    <a:pt x="503" y="120"/>
                  </a:lnTo>
                  <a:lnTo>
                    <a:pt x="540" y="82"/>
                  </a:lnTo>
                  <a:close/>
                  <a:moveTo>
                    <a:pt x="324" y="0"/>
                  </a:moveTo>
                  <a:lnTo>
                    <a:pt x="364" y="3"/>
                  </a:lnTo>
                  <a:lnTo>
                    <a:pt x="403" y="11"/>
                  </a:lnTo>
                  <a:lnTo>
                    <a:pt x="440" y="22"/>
                  </a:lnTo>
                  <a:lnTo>
                    <a:pt x="476" y="38"/>
                  </a:lnTo>
                  <a:lnTo>
                    <a:pt x="509" y="58"/>
                  </a:lnTo>
                  <a:lnTo>
                    <a:pt x="472" y="95"/>
                  </a:lnTo>
                  <a:lnTo>
                    <a:pt x="438" y="77"/>
                  </a:lnTo>
                  <a:lnTo>
                    <a:pt x="403" y="63"/>
                  </a:lnTo>
                  <a:lnTo>
                    <a:pt x="364" y="56"/>
                  </a:lnTo>
                  <a:lnTo>
                    <a:pt x="324" y="52"/>
                  </a:lnTo>
                  <a:lnTo>
                    <a:pt x="279" y="56"/>
                  </a:lnTo>
                  <a:lnTo>
                    <a:pt x="237" y="66"/>
                  </a:lnTo>
                  <a:lnTo>
                    <a:pt x="199" y="82"/>
                  </a:lnTo>
                  <a:lnTo>
                    <a:pt x="163" y="104"/>
                  </a:lnTo>
                  <a:lnTo>
                    <a:pt x="131" y="132"/>
                  </a:lnTo>
                  <a:lnTo>
                    <a:pt x="104" y="165"/>
                  </a:lnTo>
                  <a:lnTo>
                    <a:pt x="81" y="200"/>
                  </a:lnTo>
                  <a:lnTo>
                    <a:pt x="64" y="239"/>
                  </a:lnTo>
                  <a:lnTo>
                    <a:pt x="54" y="281"/>
                  </a:lnTo>
                  <a:lnTo>
                    <a:pt x="51" y="325"/>
                  </a:lnTo>
                  <a:lnTo>
                    <a:pt x="54" y="370"/>
                  </a:lnTo>
                  <a:lnTo>
                    <a:pt x="64" y="412"/>
                  </a:lnTo>
                  <a:lnTo>
                    <a:pt x="81" y="451"/>
                  </a:lnTo>
                  <a:lnTo>
                    <a:pt x="104" y="486"/>
                  </a:lnTo>
                  <a:lnTo>
                    <a:pt x="131" y="519"/>
                  </a:lnTo>
                  <a:lnTo>
                    <a:pt x="163" y="545"/>
                  </a:lnTo>
                  <a:lnTo>
                    <a:pt x="199" y="569"/>
                  </a:lnTo>
                  <a:lnTo>
                    <a:pt x="237" y="585"/>
                  </a:lnTo>
                  <a:lnTo>
                    <a:pt x="279" y="596"/>
                  </a:lnTo>
                  <a:lnTo>
                    <a:pt x="324" y="599"/>
                  </a:lnTo>
                  <a:lnTo>
                    <a:pt x="368" y="596"/>
                  </a:lnTo>
                  <a:lnTo>
                    <a:pt x="410" y="585"/>
                  </a:lnTo>
                  <a:lnTo>
                    <a:pt x="450" y="569"/>
                  </a:lnTo>
                  <a:lnTo>
                    <a:pt x="485" y="545"/>
                  </a:lnTo>
                  <a:lnTo>
                    <a:pt x="517" y="519"/>
                  </a:lnTo>
                  <a:lnTo>
                    <a:pt x="545" y="486"/>
                  </a:lnTo>
                  <a:lnTo>
                    <a:pt x="567" y="451"/>
                  </a:lnTo>
                  <a:lnTo>
                    <a:pt x="583" y="412"/>
                  </a:lnTo>
                  <a:lnTo>
                    <a:pt x="594" y="370"/>
                  </a:lnTo>
                  <a:lnTo>
                    <a:pt x="597" y="325"/>
                  </a:lnTo>
                  <a:lnTo>
                    <a:pt x="595" y="285"/>
                  </a:lnTo>
                  <a:lnTo>
                    <a:pt x="586" y="247"/>
                  </a:lnTo>
                  <a:lnTo>
                    <a:pt x="572" y="211"/>
                  </a:lnTo>
                  <a:lnTo>
                    <a:pt x="554" y="177"/>
                  </a:lnTo>
                  <a:lnTo>
                    <a:pt x="591" y="140"/>
                  </a:lnTo>
                  <a:lnTo>
                    <a:pt x="612" y="174"/>
                  </a:lnTo>
                  <a:lnTo>
                    <a:pt x="627" y="209"/>
                  </a:lnTo>
                  <a:lnTo>
                    <a:pt x="638" y="247"/>
                  </a:lnTo>
                  <a:lnTo>
                    <a:pt x="646" y="285"/>
                  </a:lnTo>
                  <a:lnTo>
                    <a:pt x="649" y="325"/>
                  </a:lnTo>
                  <a:lnTo>
                    <a:pt x="646" y="368"/>
                  </a:lnTo>
                  <a:lnTo>
                    <a:pt x="637" y="410"/>
                  </a:lnTo>
                  <a:lnTo>
                    <a:pt x="624" y="449"/>
                  </a:lnTo>
                  <a:lnTo>
                    <a:pt x="605" y="488"/>
                  </a:lnTo>
                  <a:lnTo>
                    <a:pt x="582" y="522"/>
                  </a:lnTo>
                  <a:lnTo>
                    <a:pt x="554" y="554"/>
                  </a:lnTo>
                  <a:lnTo>
                    <a:pt x="522" y="584"/>
                  </a:lnTo>
                  <a:lnTo>
                    <a:pt x="486" y="607"/>
                  </a:lnTo>
                  <a:lnTo>
                    <a:pt x="449" y="625"/>
                  </a:lnTo>
                  <a:lnTo>
                    <a:pt x="409" y="639"/>
                  </a:lnTo>
                  <a:lnTo>
                    <a:pt x="367" y="647"/>
                  </a:lnTo>
                  <a:lnTo>
                    <a:pt x="324" y="651"/>
                  </a:lnTo>
                  <a:lnTo>
                    <a:pt x="281" y="647"/>
                  </a:lnTo>
                  <a:lnTo>
                    <a:pt x="240" y="639"/>
                  </a:lnTo>
                  <a:lnTo>
                    <a:pt x="200" y="625"/>
                  </a:lnTo>
                  <a:lnTo>
                    <a:pt x="161" y="607"/>
                  </a:lnTo>
                  <a:lnTo>
                    <a:pt x="127" y="584"/>
                  </a:lnTo>
                  <a:lnTo>
                    <a:pt x="95" y="554"/>
                  </a:lnTo>
                  <a:lnTo>
                    <a:pt x="67" y="522"/>
                  </a:lnTo>
                  <a:lnTo>
                    <a:pt x="42" y="488"/>
                  </a:lnTo>
                  <a:lnTo>
                    <a:pt x="24" y="449"/>
                  </a:lnTo>
                  <a:lnTo>
                    <a:pt x="10" y="410"/>
                  </a:lnTo>
                  <a:lnTo>
                    <a:pt x="2" y="368"/>
                  </a:lnTo>
                  <a:lnTo>
                    <a:pt x="0" y="325"/>
                  </a:lnTo>
                  <a:lnTo>
                    <a:pt x="2" y="283"/>
                  </a:lnTo>
                  <a:lnTo>
                    <a:pt x="10" y="241"/>
                  </a:lnTo>
                  <a:lnTo>
                    <a:pt x="24" y="200"/>
                  </a:lnTo>
                  <a:lnTo>
                    <a:pt x="42" y="163"/>
                  </a:lnTo>
                  <a:lnTo>
                    <a:pt x="67" y="129"/>
                  </a:lnTo>
                  <a:lnTo>
                    <a:pt x="95" y="95"/>
                  </a:lnTo>
                  <a:lnTo>
                    <a:pt x="127" y="67"/>
                  </a:lnTo>
                  <a:lnTo>
                    <a:pt x="161" y="44"/>
                  </a:lnTo>
                  <a:lnTo>
                    <a:pt x="200" y="25"/>
                  </a:lnTo>
                  <a:lnTo>
                    <a:pt x="240" y="12"/>
                  </a:lnTo>
                  <a:lnTo>
                    <a:pt x="281" y="3"/>
                  </a:lnTo>
                  <a:lnTo>
                    <a:pt x="324"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55"/>
            <p:cNvSpPr>
              <a:spLocks/>
            </p:cNvSpPr>
            <p:nvPr/>
          </p:nvSpPr>
          <p:spPr bwMode="auto">
            <a:xfrm>
              <a:off x="5492750" y="1995488"/>
              <a:ext cx="177800" cy="177800"/>
            </a:xfrm>
            <a:custGeom>
              <a:avLst/>
              <a:gdLst>
                <a:gd name="T0" fmla="*/ 62 w 112"/>
                <a:gd name="T1" fmla="*/ 0 h 112"/>
                <a:gd name="T2" fmla="*/ 68 w 112"/>
                <a:gd name="T3" fmla="*/ 44 h 112"/>
                <a:gd name="T4" fmla="*/ 112 w 112"/>
                <a:gd name="T5" fmla="*/ 49 h 112"/>
                <a:gd name="T6" fmla="*/ 49 w 112"/>
                <a:gd name="T7" fmla="*/ 112 h 112"/>
                <a:gd name="T8" fmla="*/ 6 w 112"/>
                <a:gd name="T9" fmla="*/ 106 h 112"/>
                <a:gd name="T10" fmla="*/ 0 w 112"/>
                <a:gd name="T11" fmla="*/ 63 h 112"/>
                <a:gd name="T12" fmla="*/ 62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62" y="0"/>
                  </a:moveTo>
                  <a:lnTo>
                    <a:pt x="68" y="44"/>
                  </a:lnTo>
                  <a:lnTo>
                    <a:pt x="112" y="49"/>
                  </a:lnTo>
                  <a:lnTo>
                    <a:pt x="49" y="112"/>
                  </a:lnTo>
                  <a:lnTo>
                    <a:pt x="6" y="106"/>
                  </a:lnTo>
                  <a:lnTo>
                    <a:pt x="0" y="63"/>
                  </a:lnTo>
                  <a:lnTo>
                    <a:pt x="62"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56"/>
            <p:cNvSpPr>
              <a:spLocks noEditPoints="1"/>
            </p:cNvSpPr>
            <p:nvPr/>
          </p:nvSpPr>
          <p:spPr bwMode="auto">
            <a:xfrm>
              <a:off x="5473700" y="1974850"/>
              <a:ext cx="217488" cy="217488"/>
            </a:xfrm>
            <a:custGeom>
              <a:avLst/>
              <a:gdLst>
                <a:gd name="T0" fmla="*/ 65 w 137"/>
                <a:gd name="T1" fmla="*/ 40 h 137"/>
                <a:gd name="T2" fmla="*/ 25 w 137"/>
                <a:gd name="T3" fmla="*/ 80 h 137"/>
                <a:gd name="T4" fmla="*/ 25 w 137"/>
                <a:gd name="T5" fmla="*/ 84 h 137"/>
                <a:gd name="T6" fmla="*/ 25 w 137"/>
                <a:gd name="T7" fmla="*/ 84 h 137"/>
                <a:gd name="T8" fmla="*/ 29 w 137"/>
                <a:gd name="T9" fmla="*/ 108 h 137"/>
                <a:gd name="T10" fmla="*/ 54 w 137"/>
                <a:gd name="T11" fmla="*/ 110 h 137"/>
                <a:gd name="T12" fmla="*/ 54 w 137"/>
                <a:gd name="T13" fmla="*/ 110 h 137"/>
                <a:gd name="T14" fmla="*/ 56 w 137"/>
                <a:gd name="T15" fmla="*/ 110 h 137"/>
                <a:gd name="T16" fmla="*/ 93 w 137"/>
                <a:gd name="T17" fmla="*/ 73 h 137"/>
                <a:gd name="T18" fmla="*/ 96 w 137"/>
                <a:gd name="T19" fmla="*/ 72 h 137"/>
                <a:gd name="T20" fmla="*/ 83 w 137"/>
                <a:gd name="T21" fmla="*/ 69 h 137"/>
                <a:gd name="T22" fmla="*/ 79 w 137"/>
                <a:gd name="T23" fmla="*/ 69 h 137"/>
                <a:gd name="T24" fmla="*/ 74 w 137"/>
                <a:gd name="T25" fmla="*/ 68 h 137"/>
                <a:gd name="T26" fmla="*/ 71 w 137"/>
                <a:gd name="T27" fmla="*/ 66 h 137"/>
                <a:gd name="T28" fmla="*/ 69 w 137"/>
                <a:gd name="T29" fmla="*/ 63 h 137"/>
                <a:gd name="T30" fmla="*/ 68 w 137"/>
                <a:gd name="T31" fmla="*/ 58 h 137"/>
                <a:gd name="T32" fmla="*/ 66 w 137"/>
                <a:gd name="T33" fmla="*/ 54 h 137"/>
                <a:gd name="T34" fmla="*/ 65 w 137"/>
                <a:gd name="T35" fmla="*/ 44 h 137"/>
                <a:gd name="T36" fmla="*/ 65 w 137"/>
                <a:gd name="T37" fmla="*/ 40 h 137"/>
                <a:gd name="T38" fmla="*/ 75 w 137"/>
                <a:gd name="T39" fmla="*/ 0 h 137"/>
                <a:gd name="T40" fmla="*/ 79 w 137"/>
                <a:gd name="T41" fmla="*/ 0 h 137"/>
                <a:gd name="T42" fmla="*/ 83 w 137"/>
                <a:gd name="T43" fmla="*/ 3 h 137"/>
                <a:gd name="T44" fmla="*/ 86 w 137"/>
                <a:gd name="T45" fmla="*/ 7 h 137"/>
                <a:gd name="T46" fmla="*/ 87 w 137"/>
                <a:gd name="T47" fmla="*/ 12 h 137"/>
                <a:gd name="T48" fmla="*/ 92 w 137"/>
                <a:gd name="T49" fmla="*/ 45 h 137"/>
                <a:gd name="T50" fmla="*/ 125 w 137"/>
                <a:gd name="T51" fmla="*/ 49 h 137"/>
                <a:gd name="T52" fmla="*/ 129 w 137"/>
                <a:gd name="T53" fmla="*/ 50 h 137"/>
                <a:gd name="T54" fmla="*/ 132 w 137"/>
                <a:gd name="T55" fmla="*/ 51 h 137"/>
                <a:gd name="T56" fmla="*/ 134 w 137"/>
                <a:gd name="T57" fmla="*/ 54 h 137"/>
                <a:gd name="T58" fmla="*/ 136 w 137"/>
                <a:gd name="T59" fmla="*/ 58 h 137"/>
                <a:gd name="T60" fmla="*/ 137 w 137"/>
                <a:gd name="T61" fmla="*/ 60 h 137"/>
                <a:gd name="T62" fmla="*/ 136 w 137"/>
                <a:gd name="T63" fmla="*/ 64 h 137"/>
                <a:gd name="T64" fmla="*/ 134 w 137"/>
                <a:gd name="T65" fmla="*/ 68 h 137"/>
                <a:gd name="T66" fmla="*/ 133 w 137"/>
                <a:gd name="T67" fmla="*/ 71 h 137"/>
                <a:gd name="T68" fmla="*/ 70 w 137"/>
                <a:gd name="T69" fmla="*/ 134 h 137"/>
                <a:gd name="T70" fmla="*/ 68 w 137"/>
                <a:gd name="T71" fmla="*/ 136 h 137"/>
                <a:gd name="T72" fmla="*/ 64 w 137"/>
                <a:gd name="T73" fmla="*/ 137 h 137"/>
                <a:gd name="T74" fmla="*/ 61 w 137"/>
                <a:gd name="T75" fmla="*/ 137 h 137"/>
                <a:gd name="T76" fmla="*/ 60 w 137"/>
                <a:gd name="T77" fmla="*/ 137 h 137"/>
                <a:gd name="T78" fmla="*/ 30 w 137"/>
                <a:gd name="T79" fmla="*/ 134 h 137"/>
                <a:gd name="T80" fmla="*/ 30 w 137"/>
                <a:gd name="T81" fmla="*/ 134 h 137"/>
                <a:gd name="T82" fmla="*/ 15 w 137"/>
                <a:gd name="T83" fmla="*/ 132 h 137"/>
                <a:gd name="T84" fmla="*/ 11 w 137"/>
                <a:gd name="T85" fmla="*/ 131 h 137"/>
                <a:gd name="T86" fmla="*/ 7 w 137"/>
                <a:gd name="T87" fmla="*/ 128 h 137"/>
                <a:gd name="T88" fmla="*/ 6 w 137"/>
                <a:gd name="T89" fmla="*/ 125 h 137"/>
                <a:gd name="T90" fmla="*/ 5 w 137"/>
                <a:gd name="T91" fmla="*/ 121 h 137"/>
                <a:gd name="T92" fmla="*/ 2 w 137"/>
                <a:gd name="T93" fmla="*/ 108 h 137"/>
                <a:gd name="T94" fmla="*/ 2 w 137"/>
                <a:gd name="T95" fmla="*/ 108 h 137"/>
                <a:gd name="T96" fmla="*/ 0 w 137"/>
                <a:gd name="T97" fmla="*/ 77 h 137"/>
                <a:gd name="T98" fmla="*/ 0 w 137"/>
                <a:gd name="T99" fmla="*/ 73 h 137"/>
                <a:gd name="T100" fmla="*/ 1 w 137"/>
                <a:gd name="T101" fmla="*/ 69 h 137"/>
                <a:gd name="T102" fmla="*/ 2 w 137"/>
                <a:gd name="T103" fmla="*/ 67 h 137"/>
                <a:gd name="T104" fmla="*/ 56 w 137"/>
                <a:gd name="T105" fmla="*/ 13 h 137"/>
                <a:gd name="T106" fmla="*/ 65 w 137"/>
                <a:gd name="T107" fmla="*/ 4 h 137"/>
                <a:gd name="T108" fmla="*/ 68 w 137"/>
                <a:gd name="T109" fmla="*/ 1 h 137"/>
                <a:gd name="T110" fmla="*/ 70 w 137"/>
                <a:gd name="T111" fmla="*/ 0 h 137"/>
                <a:gd name="T112" fmla="*/ 70 w 137"/>
                <a:gd name="T113" fmla="*/ 0 h 137"/>
                <a:gd name="T114" fmla="*/ 75 w 137"/>
                <a:gd name="T11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37">
                  <a:moveTo>
                    <a:pt x="65" y="40"/>
                  </a:moveTo>
                  <a:lnTo>
                    <a:pt x="25" y="80"/>
                  </a:lnTo>
                  <a:lnTo>
                    <a:pt x="25" y="84"/>
                  </a:lnTo>
                  <a:lnTo>
                    <a:pt x="25" y="84"/>
                  </a:lnTo>
                  <a:lnTo>
                    <a:pt x="29" y="108"/>
                  </a:lnTo>
                  <a:lnTo>
                    <a:pt x="54" y="110"/>
                  </a:lnTo>
                  <a:lnTo>
                    <a:pt x="54" y="110"/>
                  </a:lnTo>
                  <a:lnTo>
                    <a:pt x="56" y="110"/>
                  </a:lnTo>
                  <a:lnTo>
                    <a:pt x="93" y="73"/>
                  </a:lnTo>
                  <a:lnTo>
                    <a:pt x="96" y="72"/>
                  </a:lnTo>
                  <a:lnTo>
                    <a:pt x="83" y="69"/>
                  </a:lnTo>
                  <a:lnTo>
                    <a:pt x="79" y="69"/>
                  </a:lnTo>
                  <a:lnTo>
                    <a:pt x="74" y="68"/>
                  </a:lnTo>
                  <a:lnTo>
                    <a:pt x="71" y="66"/>
                  </a:lnTo>
                  <a:lnTo>
                    <a:pt x="69" y="63"/>
                  </a:lnTo>
                  <a:lnTo>
                    <a:pt x="68" y="58"/>
                  </a:lnTo>
                  <a:lnTo>
                    <a:pt x="66" y="54"/>
                  </a:lnTo>
                  <a:lnTo>
                    <a:pt x="65" y="44"/>
                  </a:lnTo>
                  <a:lnTo>
                    <a:pt x="65" y="40"/>
                  </a:lnTo>
                  <a:close/>
                  <a:moveTo>
                    <a:pt x="75" y="0"/>
                  </a:moveTo>
                  <a:lnTo>
                    <a:pt x="79" y="0"/>
                  </a:lnTo>
                  <a:lnTo>
                    <a:pt x="83" y="3"/>
                  </a:lnTo>
                  <a:lnTo>
                    <a:pt x="86" y="7"/>
                  </a:lnTo>
                  <a:lnTo>
                    <a:pt x="87" y="12"/>
                  </a:lnTo>
                  <a:lnTo>
                    <a:pt x="92" y="45"/>
                  </a:lnTo>
                  <a:lnTo>
                    <a:pt x="125" y="49"/>
                  </a:lnTo>
                  <a:lnTo>
                    <a:pt x="129" y="50"/>
                  </a:lnTo>
                  <a:lnTo>
                    <a:pt x="132" y="51"/>
                  </a:lnTo>
                  <a:lnTo>
                    <a:pt x="134" y="54"/>
                  </a:lnTo>
                  <a:lnTo>
                    <a:pt x="136" y="58"/>
                  </a:lnTo>
                  <a:lnTo>
                    <a:pt x="137" y="60"/>
                  </a:lnTo>
                  <a:lnTo>
                    <a:pt x="136" y="64"/>
                  </a:lnTo>
                  <a:lnTo>
                    <a:pt x="134" y="68"/>
                  </a:lnTo>
                  <a:lnTo>
                    <a:pt x="133" y="71"/>
                  </a:lnTo>
                  <a:lnTo>
                    <a:pt x="70" y="134"/>
                  </a:lnTo>
                  <a:lnTo>
                    <a:pt x="68" y="136"/>
                  </a:lnTo>
                  <a:lnTo>
                    <a:pt x="64" y="137"/>
                  </a:lnTo>
                  <a:lnTo>
                    <a:pt x="61" y="137"/>
                  </a:lnTo>
                  <a:lnTo>
                    <a:pt x="60" y="137"/>
                  </a:lnTo>
                  <a:lnTo>
                    <a:pt x="30" y="134"/>
                  </a:lnTo>
                  <a:lnTo>
                    <a:pt x="30" y="134"/>
                  </a:lnTo>
                  <a:lnTo>
                    <a:pt x="15" y="132"/>
                  </a:lnTo>
                  <a:lnTo>
                    <a:pt x="11" y="131"/>
                  </a:lnTo>
                  <a:lnTo>
                    <a:pt x="7" y="128"/>
                  </a:lnTo>
                  <a:lnTo>
                    <a:pt x="6" y="125"/>
                  </a:lnTo>
                  <a:lnTo>
                    <a:pt x="5" y="121"/>
                  </a:lnTo>
                  <a:lnTo>
                    <a:pt x="2" y="108"/>
                  </a:lnTo>
                  <a:lnTo>
                    <a:pt x="2" y="108"/>
                  </a:lnTo>
                  <a:lnTo>
                    <a:pt x="0" y="77"/>
                  </a:lnTo>
                  <a:lnTo>
                    <a:pt x="0" y="73"/>
                  </a:lnTo>
                  <a:lnTo>
                    <a:pt x="1" y="69"/>
                  </a:lnTo>
                  <a:lnTo>
                    <a:pt x="2" y="67"/>
                  </a:lnTo>
                  <a:lnTo>
                    <a:pt x="56" y="13"/>
                  </a:lnTo>
                  <a:lnTo>
                    <a:pt x="65" y="4"/>
                  </a:lnTo>
                  <a:lnTo>
                    <a:pt x="68" y="1"/>
                  </a:lnTo>
                  <a:lnTo>
                    <a:pt x="70" y="0"/>
                  </a:lnTo>
                  <a:lnTo>
                    <a:pt x="70" y="0"/>
                  </a:lnTo>
                  <a:lnTo>
                    <a:pt x="75"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57"/>
            <p:cNvSpPr>
              <a:spLocks/>
            </p:cNvSpPr>
            <p:nvPr/>
          </p:nvSpPr>
          <p:spPr bwMode="auto">
            <a:xfrm>
              <a:off x="5043488" y="2506663"/>
              <a:ext cx="115888" cy="115888"/>
            </a:xfrm>
            <a:custGeom>
              <a:avLst/>
              <a:gdLst>
                <a:gd name="T0" fmla="*/ 37 w 73"/>
                <a:gd name="T1" fmla="*/ 0 h 73"/>
                <a:gd name="T2" fmla="*/ 41 w 73"/>
                <a:gd name="T3" fmla="*/ 0 h 73"/>
                <a:gd name="T4" fmla="*/ 45 w 73"/>
                <a:gd name="T5" fmla="*/ 1 h 73"/>
                <a:gd name="T6" fmla="*/ 58 w 73"/>
                <a:gd name="T7" fmla="*/ 6 h 73"/>
                <a:gd name="T8" fmla="*/ 67 w 73"/>
                <a:gd name="T9" fmla="*/ 15 h 73"/>
                <a:gd name="T10" fmla="*/ 73 w 73"/>
                <a:gd name="T11" fmla="*/ 28 h 73"/>
                <a:gd name="T12" fmla="*/ 73 w 73"/>
                <a:gd name="T13" fmla="*/ 28 h 73"/>
                <a:gd name="T14" fmla="*/ 73 w 73"/>
                <a:gd name="T15" fmla="*/ 32 h 73"/>
                <a:gd name="T16" fmla="*/ 73 w 73"/>
                <a:gd name="T17" fmla="*/ 36 h 73"/>
                <a:gd name="T18" fmla="*/ 71 w 73"/>
                <a:gd name="T19" fmla="*/ 51 h 73"/>
                <a:gd name="T20" fmla="*/ 63 w 73"/>
                <a:gd name="T21" fmla="*/ 63 h 73"/>
                <a:gd name="T22" fmla="*/ 51 w 73"/>
                <a:gd name="T23" fmla="*/ 71 h 73"/>
                <a:gd name="T24" fmla="*/ 37 w 73"/>
                <a:gd name="T25" fmla="*/ 73 h 73"/>
                <a:gd name="T26" fmla="*/ 35 w 73"/>
                <a:gd name="T27" fmla="*/ 73 h 73"/>
                <a:gd name="T28" fmla="*/ 22 w 73"/>
                <a:gd name="T29" fmla="*/ 69 h 73"/>
                <a:gd name="T30" fmla="*/ 10 w 73"/>
                <a:gd name="T31" fmla="*/ 62 h 73"/>
                <a:gd name="T32" fmla="*/ 3 w 73"/>
                <a:gd name="T33" fmla="*/ 50 h 73"/>
                <a:gd name="T34" fmla="*/ 0 w 73"/>
                <a:gd name="T35" fmla="*/ 36 h 73"/>
                <a:gd name="T36" fmla="*/ 1 w 73"/>
                <a:gd name="T37" fmla="*/ 26 h 73"/>
                <a:gd name="T38" fmla="*/ 7 w 73"/>
                <a:gd name="T39" fmla="*/ 15 h 73"/>
                <a:gd name="T40" fmla="*/ 14 w 73"/>
                <a:gd name="T41" fmla="*/ 8 h 73"/>
                <a:gd name="T42" fmla="*/ 24 w 73"/>
                <a:gd name="T43" fmla="*/ 1 h 73"/>
                <a:gd name="T44" fmla="*/ 37 w 73"/>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73">
                  <a:moveTo>
                    <a:pt x="37" y="0"/>
                  </a:moveTo>
                  <a:lnTo>
                    <a:pt x="41" y="0"/>
                  </a:lnTo>
                  <a:lnTo>
                    <a:pt x="45" y="1"/>
                  </a:lnTo>
                  <a:lnTo>
                    <a:pt x="58" y="6"/>
                  </a:lnTo>
                  <a:lnTo>
                    <a:pt x="67" y="15"/>
                  </a:lnTo>
                  <a:lnTo>
                    <a:pt x="73" y="28"/>
                  </a:lnTo>
                  <a:lnTo>
                    <a:pt x="73" y="28"/>
                  </a:lnTo>
                  <a:lnTo>
                    <a:pt x="73" y="32"/>
                  </a:lnTo>
                  <a:lnTo>
                    <a:pt x="73" y="36"/>
                  </a:lnTo>
                  <a:lnTo>
                    <a:pt x="71" y="51"/>
                  </a:lnTo>
                  <a:lnTo>
                    <a:pt x="63" y="63"/>
                  </a:lnTo>
                  <a:lnTo>
                    <a:pt x="51" y="71"/>
                  </a:lnTo>
                  <a:lnTo>
                    <a:pt x="37" y="73"/>
                  </a:lnTo>
                  <a:lnTo>
                    <a:pt x="35" y="73"/>
                  </a:lnTo>
                  <a:lnTo>
                    <a:pt x="22" y="69"/>
                  </a:lnTo>
                  <a:lnTo>
                    <a:pt x="10" y="62"/>
                  </a:lnTo>
                  <a:lnTo>
                    <a:pt x="3" y="50"/>
                  </a:lnTo>
                  <a:lnTo>
                    <a:pt x="0" y="36"/>
                  </a:lnTo>
                  <a:lnTo>
                    <a:pt x="1" y="26"/>
                  </a:lnTo>
                  <a:lnTo>
                    <a:pt x="7" y="15"/>
                  </a:lnTo>
                  <a:lnTo>
                    <a:pt x="14" y="8"/>
                  </a:lnTo>
                  <a:lnTo>
                    <a:pt x="24" y="1"/>
                  </a:lnTo>
                  <a:lnTo>
                    <a:pt x="37"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58"/>
            <p:cNvSpPr>
              <a:spLocks/>
            </p:cNvSpPr>
            <p:nvPr/>
          </p:nvSpPr>
          <p:spPr bwMode="auto">
            <a:xfrm>
              <a:off x="5072063" y="2060575"/>
              <a:ext cx="533400" cy="533400"/>
            </a:xfrm>
            <a:custGeom>
              <a:avLst/>
              <a:gdLst>
                <a:gd name="T0" fmla="*/ 315 w 336"/>
                <a:gd name="T1" fmla="*/ 0 h 336"/>
                <a:gd name="T2" fmla="*/ 319 w 336"/>
                <a:gd name="T3" fmla="*/ 0 h 336"/>
                <a:gd name="T4" fmla="*/ 323 w 336"/>
                <a:gd name="T5" fmla="*/ 1 h 336"/>
                <a:gd name="T6" fmla="*/ 327 w 336"/>
                <a:gd name="T7" fmla="*/ 3 h 336"/>
                <a:gd name="T8" fmla="*/ 331 w 336"/>
                <a:gd name="T9" fmla="*/ 5 h 336"/>
                <a:gd name="T10" fmla="*/ 333 w 336"/>
                <a:gd name="T11" fmla="*/ 9 h 336"/>
                <a:gd name="T12" fmla="*/ 335 w 336"/>
                <a:gd name="T13" fmla="*/ 12 h 336"/>
                <a:gd name="T14" fmla="*/ 336 w 336"/>
                <a:gd name="T15" fmla="*/ 15 h 336"/>
                <a:gd name="T16" fmla="*/ 336 w 336"/>
                <a:gd name="T17" fmla="*/ 21 h 336"/>
                <a:gd name="T18" fmla="*/ 336 w 336"/>
                <a:gd name="T19" fmla="*/ 24 h 336"/>
                <a:gd name="T20" fmla="*/ 333 w 336"/>
                <a:gd name="T21" fmla="*/ 28 h 336"/>
                <a:gd name="T22" fmla="*/ 331 w 336"/>
                <a:gd name="T23" fmla="*/ 32 h 336"/>
                <a:gd name="T24" fmla="*/ 331 w 336"/>
                <a:gd name="T25" fmla="*/ 32 h 336"/>
                <a:gd name="T26" fmla="*/ 283 w 336"/>
                <a:gd name="T27" fmla="*/ 80 h 336"/>
                <a:gd name="T28" fmla="*/ 262 w 336"/>
                <a:gd name="T29" fmla="*/ 101 h 336"/>
                <a:gd name="T30" fmla="*/ 226 w 336"/>
                <a:gd name="T31" fmla="*/ 139 h 336"/>
                <a:gd name="T32" fmla="*/ 32 w 336"/>
                <a:gd name="T33" fmla="*/ 331 h 336"/>
                <a:gd name="T34" fmla="*/ 32 w 336"/>
                <a:gd name="T35" fmla="*/ 332 h 336"/>
                <a:gd name="T36" fmla="*/ 28 w 336"/>
                <a:gd name="T37" fmla="*/ 335 h 336"/>
                <a:gd name="T38" fmla="*/ 23 w 336"/>
                <a:gd name="T39" fmla="*/ 336 h 336"/>
                <a:gd name="T40" fmla="*/ 19 w 336"/>
                <a:gd name="T41" fmla="*/ 336 h 336"/>
                <a:gd name="T42" fmla="*/ 14 w 336"/>
                <a:gd name="T43" fmla="*/ 336 h 336"/>
                <a:gd name="T44" fmla="*/ 9 w 336"/>
                <a:gd name="T45" fmla="*/ 334 h 336"/>
                <a:gd name="T46" fmla="*/ 5 w 336"/>
                <a:gd name="T47" fmla="*/ 331 h 336"/>
                <a:gd name="T48" fmla="*/ 0 w 336"/>
                <a:gd name="T49" fmla="*/ 322 h 336"/>
                <a:gd name="T50" fmla="*/ 0 w 336"/>
                <a:gd name="T51" fmla="*/ 313 h 336"/>
                <a:gd name="T52" fmla="*/ 5 w 336"/>
                <a:gd name="T53" fmla="*/ 304 h 336"/>
                <a:gd name="T54" fmla="*/ 59 w 336"/>
                <a:gd name="T55" fmla="*/ 250 h 336"/>
                <a:gd name="T56" fmla="*/ 96 w 336"/>
                <a:gd name="T57" fmla="*/ 213 h 336"/>
                <a:gd name="T58" fmla="*/ 96 w 336"/>
                <a:gd name="T59" fmla="*/ 213 h 336"/>
                <a:gd name="T60" fmla="*/ 130 w 336"/>
                <a:gd name="T61" fmla="*/ 180 h 336"/>
                <a:gd name="T62" fmla="*/ 135 w 336"/>
                <a:gd name="T63" fmla="*/ 174 h 336"/>
                <a:gd name="T64" fmla="*/ 135 w 336"/>
                <a:gd name="T65" fmla="*/ 174 h 336"/>
                <a:gd name="T66" fmla="*/ 162 w 336"/>
                <a:gd name="T67" fmla="*/ 148 h 336"/>
                <a:gd name="T68" fmla="*/ 167 w 336"/>
                <a:gd name="T69" fmla="*/ 142 h 336"/>
                <a:gd name="T70" fmla="*/ 167 w 336"/>
                <a:gd name="T71" fmla="*/ 142 h 336"/>
                <a:gd name="T72" fmla="*/ 198 w 336"/>
                <a:gd name="T73" fmla="*/ 112 h 336"/>
                <a:gd name="T74" fmla="*/ 198 w 336"/>
                <a:gd name="T75" fmla="*/ 112 h 336"/>
                <a:gd name="T76" fmla="*/ 255 w 336"/>
                <a:gd name="T77" fmla="*/ 54 h 336"/>
                <a:gd name="T78" fmla="*/ 255 w 336"/>
                <a:gd name="T79" fmla="*/ 54 h 336"/>
                <a:gd name="T80" fmla="*/ 267 w 336"/>
                <a:gd name="T81" fmla="*/ 42 h 336"/>
                <a:gd name="T82" fmla="*/ 267 w 336"/>
                <a:gd name="T83" fmla="*/ 41 h 336"/>
                <a:gd name="T84" fmla="*/ 278 w 336"/>
                <a:gd name="T85" fmla="*/ 30 h 336"/>
                <a:gd name="T86" fmla="*/ 278 w 336"/>
                <a:gd name="T87" fmla="*/ 30 h 336"/>
                <a:gd name="T88" fmla="*/ 304 w 336"/>
                <a:gd name="T89" fmla="*/ 5 h 336"/>
                <a:gd name="T90" fmla="*/ 308 w 336"/>
                <a:gd name="T91" fmla="*/ 3 h 336"/>
                <a:gd name="T92" fmla="*/ 312 w 336"/>
                <a:gd name="T93" fmla="*/ 1 h 336"/>
                <a:gd name="T94" fmla="*/ 315 w 336"/>
                <a:gd name="T9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336">
                  <a:moveTo>
                    <a:pt x="315" y="0"/>
                  </a:moveTo>
                  <a:lnTo>
                    <a:pt x="319" y="0"/>
                  </a:lnTo>
                  <a:lnTo>
                    <a:pt x="323" y="1"/>
                  </a:lnTo>
                  <a:lnTo>
                    <a:pt x="327" y="3"/>
                  </a:lnTo>
                  <a:lnTo>
                    <a:pt x="331" y="5"/>
                  </a:lnTo>
                  <a:lnTo>
                    <a:pt x="333" y="9"/>
                  </a:lnTo>
                  <a:lnTo>
                    <a:pt x="335" y="12"/>
                  </a:lnTo>
                  <a:lnTo>
                    <a:pt x="336" y="15"/>
                  </a:lnTo>
                  <a:lnTo>
                    <a:pt x="336" y="21"/>
                  </a:lnTo>
                  <a:lnTo>
                    <a:pt x="336" y="24"/>
                  </a:lnTo>
                  <a:lnTo>
                    <a:pt x="333" y="28"/>
                  </a:lnTo>
                  <a:lnTo>
                    <a:pt x="331" y="32"/>
                  </a:lnTo>
                  <a:lnTo>
                    <a:pt x="331" y="32"/>
                  </a:lnTo>
                  <a:lnTo>
                    <a:pt x="283" y="80"/>
                  </a:lnTo>
                  <a:lnTo>
                    <a:pt x="262" y="101"/>
                  </a:lnTo>
                  <a:lnTo>
                    <a:pt x="226" y="139"/>
                  </a:lnTo>
                  <a:lnTo>
                    <a:pt x="32" y="331"/>
                  </a:lnTo>
                  <a:lnTo>
                    <a:pt x="32" y="332"/>
                  </a:lnTo>
                  <a:lnTo>
                    <a:pt x="28" y="335"/>
                  </a:lnTo>
                  <a:lnTo>
                    <a:pt x="23" y="336"/>
                  </a:lnTo>
                  <a:lnTo>
                    <a:pt x="19" y="336"/>
                  </a:lnTo>
                  <a:lnTo>
                    <a:pt x="14" y="336"/>
                  </a:lnTo>
                  <a:lnTo>
                    <a:pt x="9" y="334"/>
                  </a:lnTo>
                  <a:lnTo>
                    <a:pt x="5" y="331"/>
                  </a:lnTo>
                  <a:lnTo>
                    <a:pt x="0" y="322"/>
                  </a:lnTo>
                  <a:lnTo>
                    <a:pt x="0" y="313"/>
                  </a:lnTo>
                  <a:lnTo>
                    <a:pt x="5" y="304"/>
                  </a:lnTo>
                  <a:lnTo>
                    <a:pt x="59" y="250"/>
                  </a:lnTo>
                  <a:lnTo>
                    <a:pt x="96" y="213"/>
                  </a:lnTo>
                  <a:lnTo>
                    <a:pt x="96" y="213"/>
                  </a:lnTo>
                  <a:lnTo>
                    <a:pt x="130" y="180"/>
                  </a:lnTo>
                  <a:lnTo>
                    <a:pt x="135" y="174"/>
                  </a:lnTo>
                  <a:lnTo>
                    <a:pt x="135" y="174"/>
                  </a:lnTo>
                  <a:lnTo>
                    <a:pt x="162" y="148"/>
                  </a:lnTo>
                  <a:lnTo>
                    <a:pt x="167" y="142"/>
                  </a:lnTo>
                  <a:lnTo>
                    <a:pt x="167" y="142"/>
                  </a:lnTo>
                  <a:lnTo>
                    <a:pt x="198" y="112"/>
                  </a:lnTo>
                  <a:lnTo>
                    <a:pt x="198" y="112"/>
                  </a:lnTo>
                  <a:lnTo>
                    <a:pt x="255" y="54"/>
                  </a:lnTo>
                  <a:lnTo>
                    <a:pt x="255" y="54"/>
                  </a:lnTo>
                  <a:lnTo>
                    <a:pt x="267" y="42"/>
                  </a:lnTo>
                  <a:lnTo>
                    <a:pt x="267" y="41"/>
                  </a:lnTo>
                  <a:lnTo>
                    <a:pt x="278" y="30"/>
                  </a:lnTo>
                  <a:lnTo>
                    <a:pt x="278" y="30"/>
                  </a:lnTo>
                  <a:lnTo>
                    <a:pt x="304" y="5"/>
                  </a:lnTo>
                  <a:lnTo>
                    <a:pt x="308" y="3"/>
                  </a:lnTo>
                  <a:lnTo>
                    <a:pt x="312" y="1"/>
                  </a:lnTo>
                  <a:lnTo>
                    <a:pt x="315"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854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99" y="1377696"/>
            <a:ext cx="7834033" cy="4521200"/>
          </a:xfrm>
        </p:spPr>
        <p:txBody>
          <a:bodyPr/>
          <a:lstStyle/>
          <a:p>
            <a:pPr marL="342900" indent="-342900" algn="l">
              <a:lnSpc>
                <a:spcPct val="100000"/>
              </a:lnSpc>
              <a:spcAft>
                <a:spcPts val="1200"/>
              </a:spcAft>
              <a:buFont typeface="Arial" panose="020B0604020202020204" pitchFamily="34" charset="0"/>
              <a:buChar char="•"/>
            </a:pPr>
            <a:r>
              <a:rPr lang="en-US" dirty="0"/>
              <a:t>Getting new agents and advisors off to quick start</a:t>
            </a:r>
          </a:p>
          <a:p>
            <a:pPr marL="342900" indent="-342900" algn="l">
              <a:lnSpc>
                <a:spcPct val="100000"/>
              </a:lnSpc>
              <a:spcAft>
                <a:spcPts val="1200"/>
              </a:spcAft>
              <a:buFont typeface="Arial" panose="020B0604020202020204" pitchFamily="34" charset="0"/>
              <a:buChar char="•"/>
            </a:pPr>
            <a:r>
              <a:rPr lang="en-US" dirty="0"/>
              <a:t>Increasing agent productivity, efficiency, and results</a:t>
            </a:r>
          </a:p>
          <a:p>
            <a:pPr marL="342900" indent="-342900" algn="l">
              <a:lnSpc>
                <a:spcPct val="100000"/>
              </a:lnSpc>
              <a:spcAft>
                <a:spcPts val="1200"/>
              </a:spcAft>
              <a:buFont typeface="Arial" panose="020B0604020202020204" pitchFamily="34" charset="0"/>
              <a:buChar char="•"/>
            </a:pPr>
            <a:r>
              <a:rPr lang="en-US" dirty="0"/>
              <a:t>Agent and advisor retention training and the right resources to do so</a:t>
            </a:r>
          </a:p>
          <a:p>
            <a:pPr marL="342900" indent="-342900" algn="l">
              <a:lnSpc>
                <a:spcPct val="100000"/>
              </a:lnSpc>
              <a:spcAft>
                <a:spcPts val="1200"/>
              </a:spcAft>
              <a:buFont typeface="Arial" panose="020B0604020202020204" pitchFamily="34" charset="0"/>
              <a:buChar char="•"/>
            </a:pPr>
            <a:r>
              <a:rPr lang="en-US" dirty="0"/>
              <a:t>Nailing the right language for referrals, sales and overcoming prospecting objections</a:t>
            </a:r>
          </a:p>
          <a:p>
            <a:pPr marL="342900" indent="-342900" algn="l">
              <a:lnSpc>
                <a:spcPct val="100000"/>
              </a:lnSpc>
              <a:spcAft>
                <a:spcPts val="1200"/>
              </a:spcAft>
              <a:buFont typeface="Arial" panose="020B0604020202020204" pitchFamily="34" charset="0"/>
              <a:buChar char="•"/>
            </a:pPr>
            <a:r>
              <a:rPr lang="en-US" dirty="0"/>
              <a:t>Building trust in sales and financial services</a:t>
            </a:r>
          </a:p>
          <a:p>
            <a:pPr marL="342900" indent="-342900" algn="l">
              <a:lnSpc>
                <a:spcPct val="100000"/>
              </a:lnSpc>
              <a:spcAft>
                <a:spcPts val="1200"/>
              </a:spcAft>
              <a:buFont typeface="Arial" panose="020B0604020202020204" pitchFamily="34" charset="0"/>
              <a:buChar char="•"/>
            </a:pPr>
            <a:r>
              <a:rPr lang="en-US" dirty="0"/>
              <a:t>Ensuring and maintaining up-to-date resources and information for the field </a:t>
            </a:r>
          </a:p>
          <a:p>
            <a:pPr marL="342900" indent="-342900" algn="l">
              <a:lnSpc>
                <a:spcPct val="100000"/>
              </a:lnSpc>
              <a:spcAft>
                <a:spcPts val="1200"/>
              </a:spcAft>
              <a:buFont typeface="Arial" panose="020B0604020202020204" pitchFamily="34" charset="0"/>
              <a:buChar char="•"/>
            </a:pPr>
            <a:r>
              <a:rPr lang="en-US" dirty="0"/>
              <a:t>Implementing new solutions with ease</a:t>
            </a:r>
          </a:p>
          <a:p>
            <a:pPr marL="342900" indent="-342900" algn="l">
              <a:lnSpc>
                <a:spcPct val="100000"/>
              </a:lnSpc>
              <a:spcAft>
                <a:spcPts val="1200"/>
              </a:spcAft>
              <a:buFont typeface="Arial" panose="020B0604020202020204" pitchFamily="34" charset="0"/>
              <a:buChar char="•"/>
            </a:pPr>
            <a:r>
              <a:rPr lang="en-US" dirty="0"/>
              <a:t>Supporting field management with coaching and training resources to improve their effectiveness</a:t>
            </a:r>
          </a:p>
          <a:p>
            <a:pPr marL="342900" indent="-342900" algn="l">
              <a:lnSpc>
                <a:spcPct val="100000"/>
              </a:lnSpc>
              <a:spcAft>
                <a:spcPts val="1200"/>
              </a:spcAft>
              <a:buFont typeface="Arial" panose="020B0604020202020204" pitchFamily="34" charset="0"/>
              <a:buChar char="•"/>
            </a:pPr>
            <a:r>
              <a:rPr lang="en-US" dirty="0"/>
              <a:t>Pivoting to multi-line products</a:t>
            </a:r>
          </a:p>
        </p:txBody>
      </p:sp>
      <p:sp>
        <p:nvSpPr>
          <p:cNvPr id="3" name="Title 2"/>
          <p:cNvSpPr>
            <a:spLocks noGrp="1"/>
          </p:cNvSpPr>
          <p:nvPr>
            <p:ph type="title"/>
          </p:nvPr>
        </p:nvSpPr>
        <p:spPr/>
        <p:txBody>
          <a:bodyPr>
            <a:normAutofit/>
          </a:bodyPr>
          <a:lstStyle/>
          <a:p>
            <a:r>
              <a:rPr lang="en-US" dirty="0"/>
              <a:t>Broad Pain Points – What to listen for…</a:t>
            </a:r>
          </a:p>
        </p:txBody>
      </p:sp>
      <p:sp>
        <p:nvSpPr>
          <p:cNvPr id="5" name="Text Placeholder 4"/>
          <p:cNvSpPr>
            <a:spLocks noGrp="1"/>
          </p:cNvSpPr>
          <p:nvPr>
            <p:ph type="body" sz="quarter" idx="10"/>
          </p:nvPr>
        </p:nvSpPr>
        <p:spPr/>
        <p:txBody>
          <a:bodyPr/>
          <a:lstStyle/>
          <a:p>
            <a:endParaRPr lang="en-US" dirty="0"/>
          </a:p>
        </p:txBody>
      </p:sp>
      <p:grpSp>
        <p:nvGrpSpPr>
          <p:cNvPr id="9" name="Group 8"/>
          <p:cNvGrpSpPr>
            <a:grpSpLocks noChangeAspect="1"/>
          </p:cNvGrpSpPr>
          <p:nvPr/>
        </p:nvGrpSpPr>
        <p:grpSpPr>
          <a:xfrm>
            <a:off x="9142400" y="2509530"/>
            <a:ext cx="1683483" cy="1828800"/>
            <a:chOff x="6596874" y="3924300"/>
            <a:chExt cx="754063" cy="819151"/>
          </a:xfrm>
        </p:grpSpPr>
        <p:sp>
          <p:nvSpPr>
            <p:cNvPr id="10" name="Freeform 21"/>
            <p:cNvSpPr>
              <a:spLocks/>
            </p:cNvSpPr>
            <p:nvPr/>
          </p:nvSpPr>
          <p:spPr bwMode="auto">
            <a:xfrm>
              <a:off x="6596874" y="3924300"/>
              <a:ext cx="754063" cy="755650"/>
            </a:xfrm>
            <a:custGeom>
              <a:avLst/>
              <a:gdLst>
                <a:gd name="T0" fmla="*/ 361 w 475"/>
                <a:gd name="T1" fmla="*/ 0 h 476"/>
                <a:gd name="T2" fmla="*/ 413 w 475"/>
                <a:gd name="T3" fmla="*/ 17 h 476"/>
                <a:gd name="T4" fmla="*/ 440 w 475"/>
                <a:gd name="T5" fmla="*/ 41 h 476"/>
                <a:gd name="T6" fmla="*/ 470 w 475"/>
                <a:gd name="T7" fmla="*/ 88 h 476"/>
                <a:gd name="T8" fmla="*/ 475 w 475"/>
                <a:gd name="T9" fmla="*/ 141 h 476"/>
                <a:gd name="T10" fmla="*/ 458 w 475"/>
                <a:gd name="T11" fmla="*/ 193 h 476"/>
                <a:gd name="T12" fmla="*/ 377 w 475"/>
                <a:gd name="T13" fmla="*/ 279 h 476"/>
                <a:gd name="T14" fmla="*/ 318 w 475"/>
                <a:gd name="T15" fmla="*/ 266 h 476"/>
                <a:gd name="T16" fmla="*/ 267 w 475"/>
                <a:gd name="T17" fmla="*/ 275 h 476"/>
                <a:gd name="T18" fmla="*/ 162 w 475"/>
                <a:gd name="T19" fmla="*/ 172 h 476"/>
                <a:gd name="T20" fmla="*/ 54 w 475"/>
                <a:gd name="T21" fmla="*/ 280 h 476"/>
                <a:gd name="T22" fmla="*/ 30 w 475"/>
                <a:gd name="T23" fmla="*/ 323 h 476"/>
                <a:gd name="T24" fmla="*/ 30 w 475"/>
                <a:gd name="T25" fmla="*/ 373 h 476"/>
                <a:gd name="T26" fmla="*/ 56 w 475"/>
                <a:gd name="T27" fmla="*/ 416 h 476"/>
                <a:gd name="T28" fmla="*/ 79 w 475"/>
                <a:gd name="T29" fmla="*/ 436 h 476"/>
                <a:gd name="T30" fmla="*/ 127 w 475"/>
                <a:gd name="T31" fmla="*/ 450 h 476"/>
                <a:gd name="T32" fmla="*/ 179 w 475"/>
                <a:gd name="T33" fmla="*/ 436 h 476"/>
                <a:gd name="T34" fmla="*/ 183 w 475"/>
                <a:gd name="T35" fmla="*/ 436 h 476"/>
                <a:gd name="T36" fmla="*/ 187 w 475"/>
                <a:gd name="T37" fmla="*/ 446 h 476"/>
                <a:gd name="T38" fmla="*/ 191 w 475"/>
                <a:gd name="T39" fmla="*/ 458 h 476"/>
                <a:gd name="T40" fmla="*/ 189 w 475"/>
                <a:gd name="T41" fmla="*/ 460 h 476"/>
                <a:gd name="T42" fmla="*/ 149 w 475"/>
                <a:gd name="T43" fmla="*/ 475 h 476"/>
                <a:gd name="T44" fmla="*/ 104 w 475"/>
                <a:gd name="T45" fmla="*/ 473 h 476"/>
                <a:gd name="T46" fmla="*/ 60 w 475"/>
                <a:gd name="T47" fmla="*/ 454 h 476"/>
                <a:gd name="T48" fmla="*/ 36 w 475"/>
                <a:gd name="T49" fmla="*/ 434 h 476"/>
                <a:gd name="T50" fmla="*/ 9 w 475"/>
                <a:gd name="T51" fmla="*/ 394 h 476"/>
                <a:gd name="T52" fmla="*/ 0 w 475"/>
                <a:gd name="T53" fmla="*/ 347 h 476"/>
                <a:gd name="T54" fmla="*/ 10 w 475"/>
                <a:gd name="T55" fmla="*/ 301 h 476"/>
                <a:gd name="T56" fmla="*/ 37 w 475"/>
                <a:gd name="T57" fmla="*/ 260 h 476"/>
                <a:gd name="T58" fmla="*/ 144 w 475"/>
                <a:gd name="T59" fmla="*/ 154 h 476"/>
                <a:gd name="T60" fmla="*/ 262 w 475"/>
                <a:gd name="T61" fmla="*/ 36 h 476"/>
                <a:gd name="T62" fmla="*/ 309 w 475"/>
                <a:gd name="T63" fmla="*/ 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5" h="476">
                  <a:moveTo>
                    <a:pt x="335" y="0"/>
                  </a:moveTo>
                  <a:lnTo>
                    <a:pt x="361" y="0"/>
                  </a:lnTo>
                  <a:lnTo>
                    <a:pt x="388" y="6"/>
                  </a:lnTo>
                  <a:lnTo>
                    <a:pt x="413" y="17"/>
                  </a:lnTo>
                  <a:lnTo>
                    <a:pt x="435" y="36"/>
                  </a:lnTo>
                  <a:lnTo>
                    <a:pt x="440" y="41"/>
                  </a:lnTo>
                  <a:lnTo>
                    <a:pt x="458" y="63"/>
                  </a:lnTo>
                  <a:lnTo>
                    <a:pt x="470" y="88"/>
                  </a:lnTo>
                  <a:lnTo>
                    <a:pt x="475" y="115"/>
                  </a:lnTo>
                  <a:lnTo>
                    <a:pt x="475" y="141"/>
                  </a:lnTo>
                  <a:lnTo>
                    <a:pt x="470" y="168"/>
                  </a:lnTo>
                  <a:lnTo>
                    <a:pt x="458" y="193"/>
                  </a:lnTo>
                  <a:lnTo>
                    <a:pt x="440" y="215"/>
                  </a:lnTo>
                  <a:lnTo>
                    <a:pt x="377" y="279"/>
                  </a:lnTo>
                  <a:lnTo>
                    <a:pt x="349" y="268"/>
                  </a:lnTo>
                  <a:lnTo>
                    <a:pt x="318" y="266"/>
                  </a:lnTo>
                  <a:lnTo>
                    <a:pt x="292" y="267"/>
                  </a:lnTo>
                  <a:lnTo>
                    <a:pt x="267" y="275"/>
                  </a:lnTo>
                  <a:lnTo>
                    <a:pt x="164" y="171"/>
                  </a:lnTo>
                  <a:lnTo>
                    <a:pt x="162" y="172"/>
                  </a:lnTo>
                  <a:lnTo>
                    <a:pt x="160" y="173"/>
                  </a:lnTo>
                  <a:lnTo>
                    <a:pt x="54" y="280"/>
                  </a:lnTo>
                  <a:lnTo>
                    <a:pt x="39" y="299"/>
                  </a:lnTo>
                  <a:lnTo>
                    <a:pt x="30" y="323"/>
                  </a:lnTo>
                  <a:lnTo>
                    <a:pt x="26" y="347"/>
                  </a:lnTo>
                  <a:lnTo>
                    <a:pt x="30" y="373"/>
                  </a:lnTo>
                  <a:lnTo>
                    <a:pt x="40" y="397"/>
                  </a:lnTo>
                  <a:lnTo>
                    <a:pt x="56" y="416"/>
                  </a:lnTo>
                  <a:lnTo>
                    <a:pt x="60" y="420"/>
                  </a:lnTo>
                  <a:lnTo>
                    <a:pt x="79" y="436"/>
                  </a:lnTo>
                  <a:lnTo>
                    <a:pt x="102" y="446"/>
                  </a:lnTo>
                  <a:lnTo>
                    <a:pt x="127" y="450"/>
                  </a:lnTo>
                  <a:lnTo>
                    <a:pt x="154" y="446"/>
                  </a:lnTo>
                  <a:lnTo>
                    <a:pt x="179" y="436"/>
                  </a:lnTo>
                  <a:lnTo>
                    <a:pt x="182" y="434"/>
                  </a:lnTo>
                  <a:lnTo>
                    <a:pt x="183" y="436"/>
                  </a:lnTo>
                  <a:lnTo>
                    <a:pt x="184" y="437"/>
                  </a:lnTo>
                  <a:lnTo>
                    <a:pt x="187" y="446"/>
                  </a:lnTo>
                  <a:lnTo>
                    <a:pt x="191" y="455"/>
                  </a:lnTo>
                  <a:lnTo>
                    <a:pt x="191" y="458"/>
                  </a:lnTo>
                  <a:lnTo>
                    <a:pt x="191" y="459"/>
                  </a:lnTo>
                  <a:lnTo>
                    <a:pt x="189" y="460"/>
                  </a:lnTo>
                  <a:lnTo>
                    <a:pt x="170" y="468"/>
                  </a:lnTo>
                  <a:lnTo>
                    <a:pt x="149" y="475"/>
                  </a:lnTo>
                  <a:lnTo>
                    <a:pt x="127" y="476"/>
                  </a:lnTo>
                  <a:lnTo>
                    <a:pt x="104" y="473"/>
                  </a:lnTo>
                  <a:lnTo>
                    <a:pt x="80" y="466"/>
                  </a:lnTo>
                  <a:lnTo>
                    <a:pt x="60" y="454"/>
                  </a:lnTo>
                  <a:lnTo>
                    <a:pt x="41" y="438"/>
                  </a:lnTo>
                  <a:lnTo>
                    <a:pt x="36" y="434"/>
                  </a:lnTo>
                  <a:lnTo>
                    <a:pt x="21" y="415"/>
                  </a:lnTo>
                  <a:lnTo>
                    <a:pt x="9" y="394"/>
                  </a:lnTo>
                  <a:lnTo>
                    <a:pt x="2" y="372"/>
                  </a:lnTo>
                  <a:lnTo>
                    <a:pt x="0" y="347"/>
                  </a:lnTo>
                  <a:lnTo>
                    <a:pt x="2" y="323"/>
                  </a:lnTo>
                  <a:lnTo>
                    <a:pt x="10" y="301"/>
                  </a:lnTo>
                  <a:lnTo>
                    <a:pt x="22" y="279"/>
                  </a:lnTo>
                  <a:lnTo>
                    <a:pt x="37" y="260"/>
                  </a:lnTo>
                  <a:lnTo>
                    <a:pt x="141" y="155"/>
                  </a:lnTo>
                  <a:lnTo>
                    <a:pt x="144" y="154"/>
                  </a:lnTo>
                  <a:lnTo>
                    <a:pt x="145" y="151"/>
                  </a:lnTo>
                  <a:lnTo>
                    <a:pt x="262" y="36"/>
                  </a:lnTo>
                  <a:lnTo>
                    <a:pt x="284" y="17"/>
                  </a:lnTo>
                  <a:lnTo>
                    <a:pt x="309" y="6"/>
                  </a:lnTo>
                  <a:lnTo>
                    <a:pt x="335"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auto">
            <a:xfrm>
              <a:off x="6923899" y="4387850"/>
              <a:ext cx="288925" cy="287338"/>
            </a:xfrm>
            <a:custGeom>
              <a:avLst/>
              <a:gdLst>
                <a:gd name="T0" fmla="*/ 112 w 182"/>
                <a:gd name="T1" fmla="*/ 0 h 181"/>
                <a:gd name="T2" fmla="*/ 137 w 182"/>
                <a:gd name="T3" fmla="*/ 2 h 181"/>
                <a:gd name="T4" fmla="*/ 160 w 182"/>
                <a:gd name="T5" fmla="*/ 10 h 181"/>
                <a:gd name="T6" fmla="*/ 182 w 182"/>
                <a:gd name="T7" fmla="*/ 23 h 181"/>
                <a:gd name="T8" fmla="*/ 25 w 182"/>
                <a:gd name="T9" fmla="*/ 181 h 181"/>
                <a:gd name="T10" fmla="*/ 11 w 182"/>
                <a:gd name="T11" fmla="*/ 158 h 181"/>
                <a:gd name="T12" fmla="*/ 2 w 182"/>
                <a:gd name="T13" fmla="*/ 132 h 181"/>
                <a:gd name="T14" fmla="*/ 0 w 182"/>
                <a:gd name="T15" fmla="*/ 105 h 181"/>
                <a:gd name="T16" fmla="*/ 6 w 182"/>
                <a:gd name="T17" fmla="*/ 79 h 181"/>
                <a:gd name="T18" fmla="*/ 16 w 182"/>
                <a:gd name="T19" fmla="*/ 54 h 181"/>
                <a:gd name="T20" fmla="*/ 33 w 182"/>
                <a:gd name="T21" fmla="*/ 32 h 181"/>
                <a:gd name="T22" fmla="*/ 51 w 182"/>
                <a:gd name="T23" fmla="*/ 18 h 181"/>
                <a:gd name="T24" fmla="*/ 71 w 182"/>
                <a:gd name="T25" fmla="*/ 7 h 181"/>
                <a:gd name="T26" fmla="*/ 91 w 182"/>
                <a:gd name="T27" fmla="*/ 1 h 181"/>
                <a:gd name="T28" fmla="*/ 112 w 182"/>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81">
                  <a:moveTo>
                    <a:pt x="112" y="0"/>
                  </a:moveTo>
                  <a:lnTo>
                    <a:pt x="137" y="2"/>
                  </a:lnTo>
                  <a:lnTo>
                    <a:pt x="160" y="10"/>
                  </a:lnTo>
                  <a:lnTo>
                    <a:pt x="182" y="23"/>
                  </a:lnTo>
                  <a:lnTo>
                    <a:pt x="25" y="181"/>
                  </a:lnTo>
                  <a:lnTo>
                    <a:pt x="11" y="158"/>
                  </a:lnTo>
                  <a:lnTo>
                    <a:pt x="2" y="132"/>
                  </a:lnTo>
                  <a:lnTo>
                    <a:pt x="0" y="105"/>
                  </a:lnTo>
                  <a:lnTo>
                    <a:pt x="6" y="79"/>
                  </a:lnTo>
                  <a:lnTo>
                    <a:pt x="16" y="54"/>
                  </a:lnTo>
                  <a:lnTo>
                    <a:pt x="33" y="32"/>
                  </a:lnTo>
                  <a:lnTo>
                    <a:pt x="51" y="18"/>
                  </a:lnTo>
                  <a:lnTo>
                    <a:pt x="71" y="7"/>
                  </a:lnTo>
                  <a:lnTo>
                    <a:pt x="91" y="1"/>
                  </a:lnTo>
                  <a:lnTo>
                    <a:pt x="112"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3"/>
            <p:cNvSpPr>
              <a:spLocks/>
            </p:cNvSpPr>
            <p:nvPr/>
          </p:nvSpPr>
          <p:spPr bwMode="auto">
            <a:xfrm>
              <a:off x="6992161" y="4452938"/>
              <a:ext cx="288925" cy="290513"/>
            </a:xfrm>
            <a:custGeom>
              <a:avLst/>
              <a:gdLst>
                <a:gd name="T0" fmla="*/ 157 w 182"/>
                <a:gd name="T1" fmla="*/ 0 h 183"/>
                <a:gd name="T2" fmla="*/ 172 w 182"/>
                <a:gd name="T3" fmla="*/ 25 h 183"/>
                <a:gd name="T4" fmla="*/ 180 w 182"/>
                <a:gd name="T5" fmla="*/ 49 h 183"/>
                <a:gd name="T6" fmla="*/ 182 w 182"/>
                <a:gd name="T7" fmla="*/ 77 h 183"/>
                <a:gd name="T8" fmla="*/ 177 w 182"/>
                <a:gd name="T9" fmla="*/ 103 h 183"/>
                <a:gd name="T10" fmla="*/ 167 w 182"/>
                <a:gd name="T11" fmla="*/ 127 h 183"/>
                <a:gd name="T12" fmla="*/ 150 w 182"/>
                <a:gd name="T13" fmla="*/ 149 h 183"/>
                <a:gd name="T14" fmla="*/ 131 w 182"/>
                <a:gd name="T15" fmla="*/ 164 h 183"/>
                <a:gd name="T16" fmla="*/ 112 w 182"/>
                <a:gd name="T17" fmla="*/ 174 h 183"/>
                <a:gd name="T18" fmla="*/ 91 w 182"/>
                <a:gd name="T19" fmla="*/ 181 h 183"/>
                <a:gd name="T20" fmla="*/ 69 w 182"/>
                <a:gd name="T21" fmla="*/ 183 h 183"/>
                <a:gd name="T22" fmla="*/ 46 w 182"/>
                <a:gd name="T23" fmla="*/ 181 h 183"/>
                <a:gd name="T24" fmla="*/ 21 w 182"/>
                <a:gd name="T25" fmla="*/ 172 h 183"/>
                <a:gd name="T26" fmla="*/ 0 w 182"/>
                <a:gd name="T27" fmla="*/ 159 h 183"/>
                <a:gd name="T28" fmla="*/ 157 w 182"/>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83">
                  <a:moveTo>
                    <a:pt x="157" y="0"/>
                  </a:moveTo>
                  <a:lnTo>
                    <a:pt x="172" y="25"/>
                  </a:lnTo>
                  <a:lnTo>
                    <a:pt x="180" y="49"/>
                  </a:lnTo>
                  <a:lnTo>
                    <a:pt x="182" y="77"/>
                  </a:lnTo>
                  <a:lnTo>
                    <a:pt x="177" y="103"/>
                  </a:lnTo>
                  <a:lnTo>
                    <a:pt x="167" y="127"/>
                  </a:lnTo>
                  <a:lnTo>
                    <a:pt x="150" y="149"/>
                  </a:lnTo>
                  <a:lnTo>
                    <a:pt x="131" y="164"/>
                  </a:lnTo>
                  <a:lnTo>
                    <a:pt x="112" y="174"/>
                  </a:lnTo>
                  <a:lnTo>
                    <a:pt x="91" y="181"/>
                  </a:lnTo>
                  <a:lnTo>
                    <a:pt x="69" y="183"/>
                  </a:lnTo>
                  <a:lnTo>
                    <a:pt x="46" y="181"/>
                  </a:lnTo>
                  <a:lnTo>
                    <a:pt x="21" y="172"/>
                  </a:lnTo>
                  <a:lnTo>
                    <a:pt x="0" y="159"/>
                  </a:lnTo>
                  <a:lnTo>
                    <a:pt x="157" y="0"/>
                  </a:lnTo>
                  <a:close/>
                </a:path>
              </a:pathLst>
            </a:custGeom>
            <a:solidFill>
              <a:srgbClr val="444444"/>
            </a:solid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0469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Competitive Landscape</a:t>
            </a:r>
          </a:p>
        </p:txBody>
      </p:sp>
      <p:graphicFrame>
        <p:nvGraphicFramePr>
          <p:cNvPr id="5" name="Table 4"/>
          <p:cNvGraphicFramePr>
            <a:graphicFrameLocks noGrp="1"/>
          </p:cNvGraphicFramePr>
          <p:nvPr>
            <p:extLst>
              <p:ext uri="{D42A27DB-BD31-4B8C-83A1-F6EECF244321}">
                <p14:modId xmlns:p14="http://schemas.microsoft.com/office/powerpoint/2010/main" val="3284287126"/>
              </p:ext>
            </p:extLst>
          </p:nvPr>
        </p:nvGraphicFramePr>
        <p:xfrm>
          <a:off x="471063" y="1068008"/>
          <a:ext cx="11424851" cy="5227138"/>
        </p:xfrm>
        <a:graphic>
          <a:graphicData uri="http://schemas.openxmlformats.org/drawingml/2006/table">
            <a:tbl>
              <a:tblPr firstRow="1" bandRow="1">
                <a:tableStyleId>{5C22544A-7EE6-4342-B048-85BDC9FD1C3A}</a:tableStyleId>
              </a:tblPr>
              <a:tblGrid>
                <a:gridCol w="1489506">
                  <a:extLst>
                    <a:ext uri="{9D8B030D-6E8A-4147-A177-3AD203B41FA5}">
                      <a16:colId xmlns:a16="http://schemas.microsoft.com/office/drawing/2014/main" val="3645430878"/>
                    </a:ext>
                  </a:extLst>
                </a:gridCol>
                <a:gridCol w="1499017">
                  <a:extLst>
                    <a:ext uri="{9D8B030D-6E8A-4147-A177-3AD203B41FA5}">
                      <a16:colId xmlns:a16="http://schemas.microsoft.com/office/drawing/2014/main" val="3639287260"/>
                    </a:ext>
                  </a:extLst>
                </a:gridCol>
                <a:gridCol w="2723903">
                  <a:extLst>
                    <a:ext uri="{9D8B030D-6E8A-4147-A177-3AD203B41FA5}">
                      <a16:colId xmlns:a16="http://schemas.microsoft.com/office/drawing/2014/main" val="2761242617"/>
                    </a:ext>
                  </a:extLst>
                </a:gridCol>
                <a:gridCol w="1049785">
                  <a:extLst>
                    <a:ext uri="{9D8B030D-6E8A-4147-A177-3AD203B41FA5}">
                      <a16:colId xmlns:a16="http://schemas.microsoft.com/office/drawing/2014/main" val="3460334737"/>
                    </a:ext>
                  </a:extLst>
                </a:gridCol>
                <a:gridCol w="1080687">
                  <a:extLst>
                    <a:ext uri="{9D8B030D-6E8A-4147-A177-3AD203B41FA5}">
                      <a16:colId xmlns:a16="http://schemas.microsoft.com/office/drawing/2014/main" val="1239244969"/>
                    </a:ext>
                  </a:extLst>
                </a:gridCol>
                <a:gridCol w="3581953">
                  <a:extLst>
                    <a:ext uri="{9D8B030D-6E8A-4147-A177-3AD203B41FA5}">
                      <a16:colId xmlns:a16="http://schemas.microsoft.com/office/drawing/2014/main" val="3497481954"/>
                    </a:ext>
                  </a:extLst>
                </a:gridCol>
              </a:tblGrid>
              <a:tr h="716607">
                <a:tc>
                  <a:txBody>
                    <a:bodyPr/>
                    <a:lstStyle/>
                    <a:p>
                      <a:pPr algn="ctr"/>
                      <a:r>
                        <a:rPr lang="en-US" sz="1400" dirty="0"/>
                        <a:t>Company</a:t>
                      </a:r>
                    </a:p>
                  </a:txBody>
                  <a:tcPr/>
                </a:tc>
                <a:tc>
                  <a:txBody>
                    <a:bodyPr/>
                    <a:lstStyle/>
                    <a:p>
                      <a:pPr algn="ctr"/>
                      <a:r>
                        <a:rPr lang="en-US" sz="1400" dirty="0"/>
                        <a:t>Financial</a:t>
                      </a:r>
                      <a:r>
                        <a:rPr lang="en-US" sz="1400" baseline="0" dirty="0"/>
                        <a:t> Company’s using product</a:t>
                      </a:r>
                      <a:endParaRPr lang="en-US" sz="1400" dirty="0"/>
                    </a:p>
                  </a:txBody>
                  <a:tcPr/>
                </a:tc>
                <a:tc>
                  <a:txBody>
                    <a:bodyPr/>
                    <a:lstStyle/>
                    <a:p>
                      <a:pPr algn="ctr"/>
                      <a:r>
                        <a:rPr lang="en-US" sz="1400" dirty="0"/>
                        <a:t>Product</a:t>
                      </a:r>
                    </a:p>
                  </a:txBody>
                  <a:tcPr/>
                </a:tc>
                <a:tc>
                  <a:txBody>
                    <a:bodyPr/>
                    <a:lstStyle/>
                    <a:p>
                      <a:pPr algn="ctr"/>
                      <a:r>
                        <a:rPr lang="en-US" sz="1400" dirty="0"/>
                        <a:t>Pricing</a:t>
                      </a:r>
                    </a:p>
                  </a:txBody>
                  <a:tcPr/>
                </a:tc>
                <a:tc>
                  <a:txBody>
                    <a:bodyPr/>
                    <a:lstStyle/>
                    <a:p>
                      <a:pPr algn="ctr"/>
                      <a:r>
                        <a:rPr lang="en-US" sz="1400" dirty="0"/>
                        <a:t>Delivery</a:t>
                      </a:r>
                      <a:r>
                        <a:rPr lang="en-US" sz="1400" baseline="0" dirty="0"/>
                        <a:t> Options</a:t>
                      </a:r>
                      <a:endParaRPr lang="en-US" sz="1400" dirty="0"/>
                    </a:p>
                  </a:txBody>
                  <a:tcPr/>
                </a:tc>
                <a:tc>
                  <a:txBody>
                    <a:bodyPr/>
                    <a:lstStyle/>
                    <a:p>
                      <a:pPr algn="ctr"/>
                      <a:r>
                        <a:rPr lang="en-US" sz="1400" dirty="0"/>
                        <a:t>Overview of offering</a:t>
                      </a:r>
                    </a:p>
                  </a:txBody>
                  <a:tcPr/>
                </a:tc>
                <a:extLst>
                  <a:ext uri="{0D108BD9-81ED-4DB2-BD59-A6C34878D82A}">
                    <a16:rowId xmlns:a16="http://schemas.microsoft.com/office/drawing/2014/main" val="3541466351"/>
                  </a:ext>
                </a:extLst>
              </a:tr>
              <a:tr h="1764068">
                <a:tc>
                  <a:txBody>
                    <a:bodyPr/>
                    <a:lstStyle/>
                    <a:p>
                      <a:r>
                        <a:rPr lang="en-US" sz="2000" dirty="0"/>
                        <a:t>Sandler Training</a:t>
                      </a:r>
                    </a:p>
                  </a:txBody>
                  <a:tcPr/>
                </a:tc>
                <a:tc>
                  <a:txBody>
                    <a:bodyPr/>
                    <a:lstStyle/>
                    <a:p>
                      <a:r>
                        <a:rPr lang="en-US" sz="1050" dirty="0"/>
                        <a:t>MassMutual;</a:t>
                      </a:r>
                    </a:p>
                    <a:p>
                      <a:r>
                        <a:rPr lang="en-US" sz="1050" dirty="0"/>
                        <a:t>New</a:t>
                      </a:r>
                      <a:r>
                        <a:rPr lang="en-US" sz="1050" baseline="0" dirty="0"/>
                        <a:t> York Life;</a:t>
                      </a:r>
                    </a:p>
                    <a:p>
                      <a:r>
                        <a:rPr lang="en-US" sz="1050" baseline="0" dirty="0"/>
                        <a:t>US Bank</a:t>
                      </a:r>
                      <a:endParaRPr lang="en-US" sz="1050" dirty="0"/>
                    </a:p>
                  </a:txBody>
                  <a:tcPr/>
                </a:tc>
                <a:tc>
                  <a:txBody>
                    <a:bodyPr/>
                    <a:lstStyle/>
                    <a:p>
                      <a:r>
                        <a:rPr lang="en-US" sz="1050" dirty="0">
                          <a:solidFill>
                            <a:schemeClr val="tx1"/>
                          </a:solidFill>
                        </a:rPr>
                        <a:t>Programs focused on Prospecting, Social Selling, Enterprise Selling, Customer Success, Sales Management, Selling Into the C-Suite, and Coaching result in common processes, culture, and sales language within client organizations, translating to increased revenue and more accurate forecasting.</a:t>
                      </a:r>
                    </a:p>
                  </a:txBody>
                  <a:tcPr/>
                </a:tc>
                <a:tc>
                  <a:txBody>
                    <a:bodyPr/>
                    <a:lstStyle/>
                    <a:p>
                      <a:r>
                        <a:rPr lang="en-US" sz="1050" dirty="0">
                          <a:hlinkClick r:id="rId2"/>
                        </a:rPr>
                        <a:t>Online, individual,</a:t>
                      </a:r>
                      <a:r>
                        <a:rPr lang="en-US" sz="1050" baseline="0" dirty="0">
                          <a:hlinkClick r:id="rId2"/>
                        </a:rPr>
                        <a:t> sales courses </a:t>
                      </a:r>
                      <a:r>
                        <a:rPr lang="en-US" sz="1050" baseline="0" dirty="0"/>
                        <a:t>– </a:t>
                      </a:r>
                      <a:r>
                        <a:rPr lang="en-US" sz="1050" baseline="0" dirty="0">
                          <a:solidFill>
                            <a:schemeClr val="tx1"/>
                          </a:solidFill>
                        </a:rPr>
                        <a:t>click on each to see price </a:t>
                      </a:r>
                      <a:endParaRPr lang="en-US" sz="105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Translated into over 20 languages. </a:t>
                      </a:r>
                      <a:r>
                        <a:rPr lang="en-US" sz="1050" baseline="0" dirty="0">
                          <a:solidFill>
                            <a:schemeClr val="tx1"/>
                          </a:solidFill>
                        </a:rPr>
                        <a:t>Virtual led, live -in person led, online courses</a:t>
                      </a:r>
                      <a:endParaRPr lang="en-US" sz="1050" dirty="0">
                        <a:solidFill>
                          <a:schemeClr val="tx1"/>
                        </a:solidFill>
                      </a:endParaRPr>
                    </a:p>
                    <a:p>
                      <a:r>
                        <a:rPr lang="en-US" sz="1050" baseline="0" dirty="0"/>
                        <a:t>reinforced with online tools</a:t>
                      </a:r>
                    </a:p>
                  </a:txBody>
                  <a:tcPr/>
                </a:tc>
                <a:tc>
                  <a:txBody>
                    <a:bodyPr/>
                    <a:lstStyle/>
                    <a:p>
                      <a:r>
                        <a:rPr lang="en-US" sz="900" dirty="0"/>
                        <a:t>Sandler Selling has been in the business for 50+ years.  They were born out of the B2B and enterprise selling space; however has developed expertise and presence in the B2C space for sales training within financial services. Their training is delivered through 250+ franchisees locally (domestically) and internationally. </a:t>
                      </a:r>
                    </a:p>
                  </a:txBody>
                  <a:tcPr/>
                </a:tc>
                <a:extLst>
                  <a:ext uri="{0D108BD9-81ED-4DB2-BD59-A6C34878D82A}">
                    <a16:rowId xmlns:a16="http://schemas.microsoft.com/office/drawing/2014/main" val="2073276466"/>
                  </a:ext>
                </a:extLst>
              </a:tr>
              <a:tr h="1072124">
                <a:tc>
                  <a:txBody>
                    <a:bodyPr/>
                    <a:lstStyle/>
                    <a:p>
                      <a:r>
                        <a:rPr lang="en-US" sz="2000" dirty="0"/>
                        <a:t>Integrity Solutions</a:t>
                      </a: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900" dirty="0"/>
                        <a:t>American</a:t>
                      </a:r>
                      <a:r>
                        <a:rPr lang="en-US" sz="900" baseline="0" dirty="0"/>
                        <a:t> Family Insurance; Ameriprise; </a:t>
                      </a:r>
                      <a:r>
                        <a:rPr lang="en-US" sz="900" baseline="0" dirty="0" err="1"/>
                        <a:t>Amica</a:t>
                      </a:r>
                      <a:r>
                        <a:rPr lang="en-US" sz="900" baseline="0" dirty="0"/>
                        <a:t>; </a:t>
                      </a:r>
                      <a:r>
                        <a:rPr lang="en-US" sz="900" baseline="0" dirty="0" err="1"/>
                        <a:t>Athene</a:t>
                      </a:r>
                      <a:r>
                        <a:rPr lang="en-US" sz="900" baseline="0" dirty="0"/>
                        <a:t>; AXA; Guardian; The Hartford; Lincoln; MetLife; Modern Woodmen; Principal; Transamerica</a:t>
                      </a:r>
                      <a:endParaRPr lang="en-US" sz="900" dirty="0"/>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1050" dirty="0"/>
                        <a:t>Integrity</a:t>
                      </a:r>
                      <a:r>
                        <a:rPr lang="en-US" sz="1050" baseline="0" dirty="0"/>
                        <a:t> Selling </a:t>
                      </a:r>
                      <a:r>
                        <a:rPr lang="en-US" sz="1050" dirty="0"/>
                        <a:t>is very process-driven, built around a 6-step sales process. </a:t>
                      </a:r>
                    </a:p>
                  </a:txBody>
                  <a:tcPr/>
                </a:tc>
                <a:tc>
                  <a:txBody>
                    <a:bodyPr/>
                    <a:lstStyle/>
                    <a:p>
                      <a:r>
                        <a:rPr lang="en-US" sz="1050" dirty="0">
                          <a:hlinkClick r:id="rId3"/>
                        </a:rPr>
                        <a:t>Workshop description</a:t>
                      </a:r>
                      <a:r>
                        <a:rPr lang="en-US" sz="1050" baseline="0" dirty="0">
                          <a:hlinkClick r:id="rId3"/>
                        </a:rPr>
                        <a:t> </a:t>
                      </a:r>
                      <a:r>
                        <a:rPr lang="en-US" sz="1050" baseline="0" dirty="0">
                          <a:solidFill>
                            <a:schemeClr val="tx1"/>
                          </a:solidFill>
                        </a:rPr>
                        <a:t>for </a:t>
                      </a:r>
                      <a:r>
                        <a:rPr lang="en-US" sz="1050" baseline="0" dirty="0" err="1">
                          <a:solidFill>
                            <a:schemeClr val="tx1"/>
                          </a:solidFill>
                        </a:rPr>
                        <a:t>indiv</a:t>
                      </a:r>
                      <a:r>
                        <a:rPr lang="en-US" sz="1050" baseline="0" dirty="0">
                          <a:solidFill>
                            <a:schemeClr val="tx1"/>
                          </a:solidFill>
                        </a:rPr>
                        <a:t>. / group discount – Integrity Selling (facilitator led virtual) $1,950 per person</a:t>
                      </a:r>
                      <a:endParaRPr lang="en-US" sz="1050" dirty="0">
                        <a:solidFill>
                          <a:schemeClr val="tx1"/>
                        </a:solidFill>
                      </a:endParaRPr>
                    </a:p>
                  </a:txBody>
                  <a:tcPr/>
                </a:tc>
                <a:tc>
                  <a:txBody>
                    <a:bodyPr/>
                    <a:lstStyle/>
                    <a:p>
                      <a:r>
                        <a:rPr lang="en-US" sz="1050" dirty="0">
                          <a:solidFill>
                            <a:schemeClr val="tx1"/>
                          </a:solidFill>
                        </a:rPr>
                        <a:t>Blended mixes (live, virtual, self guided,</a:t>
                      </a:r>
                      <a:r>
                        <a:rPr lang="en-US" sz="1050" baseline="0" dirty="0">
                          <a:solidFill>
                            <a:schemeClr val="tx1"/>
                          </a:solidFill>
                        </a:rPr>
                        <a:t> hands on)</a:t>
                      </a:r>
                      <a:endParaRPr lang="en-US" sz="1050" dirty="0">
                        <a:solidFill>
                          <a:schemeClr val="tx1"/>
                        </a:solidFill>
                      </a:endParaRPr>
                    </a:p>
                  </a:txBody>
                  <a:tcPr/>
                </a:tc>
                <a:tc>
                  <a:txBody>
                    <a:bodyPr/>
                    <a:lstStyle/>
                    <a:p>
                      <a:r>
                        <a:rPr lang="en-US" sz="900" dirty="0"/>
                        <a:t>There is no emphasis on business development – instead a focus on “demonstrate, validate, negotiate,” not as relevant to financial services.  It doesn’t cover collaboration, creating ongoing relationships, or client retention like Trustworthy Selling does.  It stresses honesty and integrity but overlooks the importance of competence, reputation and consumer behavior.  It is an old program; the author is gone.</a:t>
                      </a:r>
                    </a:p>
                  </a:txBody>
                  <a:tcPr/>
                </a:tc>
                <a:extLst>
                  <a:ext uri="{0D108BD9-81ED-4DB2-BD59-A6C34878D82A}">
                    <a16:rowId xmlns:a16="http://schemas.microsoft.com/office/drawing/2014/main" val="2551459896"/>
                  </a:ext>
                </a:extLst>
              </a:tr>
              <a:tr h="1199930">
                <a:tc>
                  <a:txBody>
                    <a:bodyPr/>
                    <a:lstStyle/>
                    <a:p>
                      <a:r>
                        <a:rPr lang="en-US" sz="2000" dirty="0"/>
                        <a:t>Rain Group</a:t>
                      </a: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1050" baseline="0" dirty="0"/>
                        <a:t>Bank of America; John Hancock; Fidelity; </a:t>
                      </a:r>
                      <a:r>
                        <a:rPr lang="en-US" sz="1050" baseline="0" dirty="0" err="1">
                          <a:solidFill>
                            <a:schemeClr val="tx1"/>
                          </a:solidFill>
                        </a:rPr>
                        <a:t>TransAmerica</a:t>
                      </a:r>
                      <a:r>
                        <a:rPr lang="en-US" sz="1050" baseline="0" dirty="0">
                          <a:solidFill>
                            <a:schemeClr val="tx1"/>
                          </a:solidFill>
                        </a:rPr>
                        <a:t>; </a:t>
                      </a:r>
                      <a:r>
                        <a:rPr lang="en-US" sz="1050" baseline="0" dirty="0" err="1">
                          <a:solidFill>
                            <a:schemeClr val="tx1"/>
                          </a:solidFill>
                        </a:rPr>
                        <a:t>SwissRe</a:t>
                      </a:r>
                      <a:r>
                        <a:rPr lang="en-US" sz="1050" baseline="0" dirty="0">
                          <a:solidFill>
                            <a:schemeClr val="tx1"/>
                          </a:solidFill>
                        </a:rPr>
                        <a:t>; BCBS MA; </a:t>
                      </a:r>
                      <a:endParaRPr lang="en-US" sz="1050" dirty="0">
                        <a:solidFill>
                          <a:schemeClr val="tx1"/>
                        </a:solidFill>
                      </a:endParaRPr>
                    </a:p>
                    <a:p>
                      <a:endParaRPr lang="en-US" sz="1050" dirty="0"/>
                    </a:p>
                  </a:txBody>
                  <a:tcPr/>
                </a:tc>
                <a:tc>
                  <a:txBody>
                    <a:bodyPr/>
                    <a:lstStyle/>
                    <a:p>
                      <a:r>
                        <a:rPr lang="en-US" sz="1050" dirty="0"/>
                        <a:t>Rain Group offers sales training programs, consulting, and coaching to help improve financial services sales. </a:t>
                      </a:r>
                    </a:p>
                  </a:txBody>
                  <a:tcPr/>
                </a:tc>
                <a:tc>
                  <a:txBody>
                    <a:bodyPr/>
                    <a:lstStyle/>
                    <a:p>
                      <a:r>
                        <a:rPr lang="en-US" sz="1050" dirty="0">
                          <a:solidFill>
                            <a:schemeClr val="tx1"/>
                          </a:solidFill>
                        </a:rPr>
                        <a:t>All programs</a:t>
                      </a:r>
                      <a:r>
                        <a:rPr lang="en-US" sz="1050" baseline="0" dirty="0">
                          <a:solidFill>
                            <a:schemeClr val="tx1"/>
                          </a:solidFill>
                        </a:rPr>
                        <a:t> refer to contacting them</a:t>
                      </a:r>
                      <a:endParaRPr lang="en-US" sz="1050" dirty="0">
                        <a:solidFill>
                          <a:schemeClr val="tx1"/>
                        </a:solidFill>
                      </a:endParaRPr>
                    </a:p>
                  </a:txBody>
                  <a:tcPr/>
                </a:tc>
                <a:tc>
                  <a:txBody>
                    <a:bodyPr/>
                    <a:lstStyle/>
                    <a:p>
                      <a:r>
                        <a:rPr lang="en-US" sz="1050" dirty="0">
                          <a:solidFill>
                            <a:schemeClr val="tx1"/>
                          </a:solidFill>
                        </a:rPr>
                        <a:t>Live, virtual, asynchronous</a:t>
                      </a: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900" dirty="0"/>
                        <a:t>Banks and financial institutions struggle to engage conversations that lead to new business and generate the internal referrals necessary to grow accounts as much as they should. Financial services companies who have overcome these challenges experience much greater profit and revenue growth than the rest.  Claim to have Financial Services expertise and base</a:t>
                      </a:r>
                      <a:r>
                        <a:rPr lang="en-US" sz="900" baseline="0" dirty="0"/>
                        <a:t> their content on research.</a:t>
                      </a:r>
                      <a:endParaRPr lang="en-US" sz="900" dirty="0"/>
                    </a:p>
                  </a:txBody>
                  <a:tcPr/>
                </a:tc>
                <a:extLst>
                  <a:ext uri="{0D108BD9-81ED-4DB2-BD59-A6C34878D82A}">
                    <a16:rowId xmlns:a16="http://schemas.microsoft.com/office/drawing/2014/main" val="2023731071"/>
                  </a:ext>
                </a:extLst>
              </a:tr>
            </a:tbl>
          </a:graphicData>
        </a:graphic>
      </p:graphicFrame>
    </p:spTree>
    <p:extLst>
      <p:ext uri="{BB962C8B-B14F-4D97-AF65-F5344CB8AC3E}">
        <p14:creationId xmlns:p14="http://schemas.microsoft.com/office/powerpoint/2010/main" val="2625083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Competitive Landscape</a:t>
            </a:r>
          </a:p>
        </p:txBody>
      </p:sp>
      <p:graphicFrame>
        <p:nvGraphicFramePr>
          <p:cNvPr id="5" name="Table 4"/>
          <p:cNvGraphicFramePr>
            <a:graphicFrameLocks noGrp="1"/>
          </p:cNvGraphicFramePr>
          <p:nvPr>
            <p:extLst>
              <p:ext uri="{D42A27DB-BD31-4B8C-83A1-F6EECF244321}">
                <p14:modId xmlns:p14="http://schemas.microsoft.com/office/powerpoint/2010/main" val="409228792"/>
              </p:ext>
            </p:extLst>
          </p:nvPr>
        </p:nvGraphicFramePr>
        <p:xfrm>
          <a:off x="471063" y="1068008"/>
          <a:ext cx="11424851" cy="5558703"/>
        </p:xfrm>
        <a:graphic>
          <a:graphicData uri="http://schemas.openxmlformats.org/drawingml/2006/table">
            <a:tbl>
              <a:tblPr firstRow="1" bandRow="1">
                <a:tableStyleId>{5C22544A-7EE6-4342-B048-85BDC9FD1C3A}</a:tableStyleId>
              </a:tblPr>
              <a:tblGrid>
                <a:gridCol w="1489506">
                  <a:extLst>
                    <a:ext uri="{9D8B030D-6E8A-4147-A177-3AD203B41FA5}">
                      <a16:colId xmlns:a16="http://schemas.microsoft.com/office/drawing/2014/main" val="3645430878"/>
                    </a:ext>
                  </a:extLst>
                </a:gridCol>
                <a:gridCol w="1499017">
                  <a:extLst>
                    <a:ext uri="{9D8B030D-6E8A-4147-A177-3AD203B41FA5}">
                      <a16:colId xmlns:a16="http://schemas.microsoft.com/office/drawing/2014/main" val="3639287260"/>
                    </a:ext>
                  </a:extLst>
                </a:gridCol>
                <a:gridCol w="2411375">
                  <a:extLst>
                    <a:ext uri="{9D8B030D-6E8A-4147-A177-3AD203B41FA5}">
                      <a16:colId xmlns:a16="http://schemas.microsoft.com/office/drawing/2014/main" val="2761242617"/>
                    </a:ext>
                  </a:extLst>
                </a:gridCol>
                <a:gridCol w="2136002">
                  <a:extLst>
                    <a:ext uri="{9D8B030D-6E8A-4147-A177-3AD203B41FA5}">
                      <a16:colId xmlns:a16="http://schemas.microsoft.com/office/drawing/2014/main" val="3460334737"/>
                    </a:ext>
                  </a:extLst>
                </a:gridCol>
                <a:gridCol w="779228">
                  <a:extLst>
                    <a:ext uri="{9D8B030D-6E8A-4147-A177-3AD203B41FA5}">
                      <a16:colId xmlns:a16="http://schemas.microsoft.com/office/drawing/2014/main" val="1239244969"/>
                    </a:ext>
                  </a:extLst>
                </a:gridCol>
                <a:gridCol w="3109723">
                  <a:extLst>
                    <a:ext uri="{9D8B030D-6E8A-4147-A177-3AD203B41FA5}">
                      <a16:colId xmlns:a16="http://schemas.microsoft.com/office/drawing/2014/main" val="3497481954"/>
                    </a:ext>
                  </a:extLst>
                </a:gridCol>
              </a:tblGrid>
              <a:tr h="700027">
                <a:tc>
                  <a:txBody>
                    <a:bodyPr/>
                    <a:lstStyle/>
                    <a:p>
                      <a:pPr algn="ctr"/>
                      <a:r>
                        <a:rPr lang="en-US" sz="1400" dirty="0"/>
                        <a:t>Company</a:t>
                      </a:r>
                    </a:p>
                  </a:txBody>
                  <a:tcPr/>
                </a:tc>
                <a:tc>
                  <a:txBody>
                    <a:bodyPr/>
                    <a:lstStyle/>
                    <a:p>
                      <a:pPr algn="ctr"/>
                      <a:r>
                        <a:rPr lang="en-US" sz="1400" dirty="0"/>
                        <a:t>Financial</a:t>
                      </a:r>
                      <a:r>
                        <a:rPr lang="en-US" sz="1400" baseline="0" dirty="0"/>
                        <a:t> Company’s using product</a:t>
                      </a:r>
                      <a:endParaRPr lang="en-US" sz="1400" dirty="0"/>
                    </a:p>
                  </a:txBody>
                  <a:tcPr/>
                </a:tc>
                <a:tc>
                  <a:txBody>
                    <a:bodyPr/>
                    <a:lstStyle/>
                    <a:p>
                      <a:pPr algn="ctr"/>
                      <a:r>
                        <a:rPr lang="en-US" sz="1400" dirty="0"/>
                        <a:t>Product</a:t>
                      </a:r>
                    </a:p>
                  </a:txBody>
                  <a:tcPr/>
                </a:tc>
                <a:tc>
                  <a:txBody>
                    <a:bodyPr/>
                    <a:lstStyle/>
                    <a:p>
                      <a:pPr algn="ctr"/>
                      <a:r>
                        <a:rPr lang="en-US" sz="1400" dirty="0"/>
                        <a:t>Pricing</a:t>
                      </a:r>
                    </a:p>
                  </a:txBody>
                  <a:tcPr/>
                </a:tc>
                <a:tc>
                  <a:txBody>
                    <a:bodyPr/>
                    <a:lstStyle/>
                    <a:p>
                      <a:pPr algn="ctr"/>
                      <a:r>
                        <a:rPr lang="en-US" sz="1400" dirty="0"/>
                        <a:t>Delivery</a:t>
                      </a:r>
                      <a:r>
                        <a:rPr lang="en-US" sz="1400" baseline="0" dirty="0"/>
                        <a:t> Options</a:t>
                      </a:r>
                      <a:endParaRPr lang="en-US" sz="1400" dirty="0"/>
                    </a:p>
                  </a:txBody>
                  <a:tcPr/>
                </a:tc>
                <a:tc>
                  <a:txBody>
                    <a:bodyPr/>
                    <a:lstStyle/>
                    <a:p>
                      <a:pPr algn="ctr"/>
                      <a:r>
                        <a:rPr lang="en-US" sz="1400" dirty="0"/>
                        <a:t>Overview of offering</a:t>
                      </a:r>
                    </a:p>
                  </a:txBody>
                  <a:tcPr/>
                </a:tc>
                <a:extLst>
                  <a:ext uri="{0D108BD9-81ED-4DB2-BD59-A6C34878D82A}">
                    <a16:rowId xmlns:a16="http://schemas.microsoft.com/office/drawing/2014/main" val="3541466351"/>
                  </a:ext>
                </a:extLst>
              </a:tr>
              <a:tr h="1531308">
                <a:tc>
                  <a:txBody>
                    <a:bodyPr/>
                    <a:lstStyle/>
                    <a:p>
                      <a:r>
                        <a:rPr lang="en-US" sz="2000" dirty="0"/>
                        <a:t>Wilson Learning</a:t>
                      </a:r>
                    </a:p>
                  </a:txBody>
                  <a:tcPr/>
                </a:tc>
                <a:tc>
                  <a:txBody>
                    <a:bodyPr/>
                    <a:lstStyle/>
                    <a:p>
                      <a:r>
                        <a:rPr lang="en-US" sz="1050" dirty="0">
                          <a:solidFill>
                            <a:schemeClr val="tx1"/>
                          </a:solidFill>
                        </a:rPr>
                        <a:t>Very</a:t>
                      </a:r>
                      <a:r>
                        <a:rPr lang="en-US" sz="1050" baseline="0" dirty="0">
                          <a:solidFill>
                            <a:schemeClr val="tx1"/>
                          </a:solidFill>
                        </a:rPr>
                        <a:t> secretive!</a:t>
                      </a:r>
                      <a:endParaRPr lang="en-US" sz="1050" dirty="0">
                        <a:solidFill>
                          <a:schemeClr val="tx1"/>
                        </a:solidFill>
                      </a:endParaRPr>
                    </a:p>
                  </a:txBody>
                  <a:tcPr/>
                </a:tc>
                <a:tc>
                  <a:txBody>
                    <a:bodyPr/>
                    <a:lstStyle/>
                    <a:p>
                      <a:r>
                        <a:rPr lang="en-US" sz="900" dirty="0"/>
                        <a:t>Counselor Selling has been around for the past 55 years and was the sales training standard of the 20th century. </a:t>
                      </a:r>
                    </a:p>
                    <a:p>
                      <a:r>
                        <a:rPr lang="en-US" sz="900" dirty="0"/>
                        <a:t>CS has added courses such as Selling in a Virtual Environment;</a:t>
                      </a:r>
                      <a:r>
                        <a:rPr lang="en-US" sz="900" baseline="0" dirty="0"/>
                        <a:t> CS in a Virtual Environment since 2020. </a:t>
                      </a:r>
                      <a:r>
                        <a:rPr lang="en-US" sz="900" dirty="0"/>
                        <a:t>Both programs also have similar steps in the sales process that correspond and build on relating, discovering, advocating and supporting. </a:t>
                      </a:r>
                    </a:p>
                    <a:p>
                      <a:r>
                        <a:rPr lang="en-US" sz="900" baseline="0" dirty="0"/>
                        <a:t>For the advisor and sales leader they have 31 courses designed to support Financial Services sales effectiveness. </a:t>
                      </a:r>
                      <a:endParaRPr lang="en-US" sz="900" dirty="0"/>
                    </a:p>
                  </a:txBody>
                  <a:tcPr/>
                </a:tc>
                <a:tc>
                  <a:txBody>
                    <a:bodyPr/>
                    <a:lstStyle/>
                    <a:p>
                      <a:r>
                        <a:rPr lang="en-US" sz="1050" dirty="0">
                          <a:hlinkClick r:id="rId2"/>
                        </a:rPr>
                        <a:t>Public seminar registration page</a:t>
                      </a:r>
                      <a:r>
                        <a:rPr lang="en-US" sz="1050" dirty="0"/>
                        <a:t>, scroll to see various program title  and price per person –click on “sign up online” for</a:t>
                      </a:r>
                      <a:r>
                        <a:rPr lang="en-US" sz="1050" baseline="0" dirty="0"/>
                        <a:t> prices. </a:t>
                      </a:r>
                    </a:p>
                    <a:p>
                      <a:r>
                        <a:rPr lang="en-US" sz="1050" baseline="0" dirty="0"/>
                        <a:t>May also be corporate custom programs.</a:t>
                      </a:r>
                      <a:endParaRPr lang="en-US" sz="1050" dirty="0"/>
                    </a:p>
                  </a:txBody>
                  <a:tcPr/>
                </a:tc>
                <a:tc>
                  <a:txBody>
                    <a:bodyPr/>
                    <a:lstStyle/>
                    <a:p>
                      <a:r>
                        <a:rPr lang="en-US" sz="1050" dirty="0">
                          <a:solidFill>
                            <a:schemeClr val="tx1"/>
                          </a:solidFill>
                        </a:rPr>
                        <a:t>Virtual </a:t>
                      </a:r>
                    </a:p>
                  </a:txBody>
                  <a:tcPr/>
                </a:tc>
                <a:tc>
                  <a:txBody>
                    <a:bodyPr/>
                    <a:lstStyle/>
                    <a:p>
                      <a:r>
                        <a:rPr lang="en-US" sz="900" dirty="0"/>
                        <a:t>The Trustworthy Selling approach complements Counselor Selling in that it also addresses knowledge and skills, tools and processes, measurement and feedback, and ongoing management and coaching.  Trustworthy Selling looks also at becoming a “conscious competent” – not only knowing what to do but also understanding why it works. </a:t>
                      </a:r>
                      <a:r>
                        <a:rPr lang="en-US" sz="900" baseline="0" dirty="0"/>
                        <a:t>CS is available in 50 countries.  </a:t>
                      </a:r>
                      <a:endParaRPr lang="en-US" sz="900" dirty="0"/>
                    </a:p>
                  </a:txBody>
                  <a:tcPr/>
                </a:tc>
                <a:extLst>
                  <a:ext uri="{0D108BD9-81ED-4DB2-BD59-A6C34878D82A}">
                    <a16:rowId xmlns:a16="http://schemas.microsoft.com/office/drawing/2014/main" val="2574135415"/>
                  </a:ext>
                </a:extLst>
              </a:tr>
              <a:tr h="1550583">
                <a:tc>
                  <a:txBody>
                    <a:bodyPr/>
                    <a:lstStyle/>
                    <a:p>
                      <a:r>
                        <a:rPr lang="en-US" sz="2000" dirty="0" err="1"/>
                        <a:t>Janek</a:t>
                      </a:r>
                      <a:endParaRPr lang="en-US" sz="2000" dirty="0"/>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1050" dirty="0"/>
                        <a:t>New York Life; </a:t>
                      </a:r>
                      <a:r>
                        <a:rPr lang="en-US" sz="1050" dirty="0" err="1">
                          <a:solidFill>
                            <a:schemeClr val="tx1"/>
                          </a:solidFill>
                        </a:rPr>
                        <a:t>MapFre</a:t>
                      </a:r>
                      <a:r>
                        <a:rPr lang="en-US" sz="1050" dirty="0">
                          <a:solidFill>
                            <a:schemeClr val="tx1"/>
                          </a:solidFill>
                        </a:rPr>
                        <a:t>;</a:t>
                      </a:r>
                      <a:r>
                        <a:rPr lang="en-US" sz="1050" baseline="0" dirty="0">
                          <a:solidFill>
                            <a:schemeClr val="tx1"/>
                          </a:solidFill>
                        </a:rPr>
                        <a:t> </a:t>
                      </a:r>
                      <a:r>
                        <a:rPr lang="en-US" sz="1050" dirty="0">
                          <a:solidFill>
                            <a:schemeClr val="tx1"/>
                          </a:solidFill>
                        </a:rPr>
                        <a:t>Blue Cross Blue Shield; March; Great American; </a:t>
                      </a:r>
                      <a:r>
                        <a:rPr lang="en-US" sz="1050" dirty="0" err="1">
                          <a:solidFill>
                            <a:schemeClr val="tx1"/>
                          </a:solidFill>
                        </a:rPr>
                        <a:t>Optum</a:t>
                      </a:r>
                      <a:r>
                        <a:rPr lang="en-US" sz="1050" dirty="0">
                          <a:solidFill>
                            <a:schemeClr val="tx1"/>
                          </a:solidFill>
                        </a:rPr>
                        <a:t>; Blue Shield of California; TIAA; Santander; LPL Financial;</a:t>
                      </a:r>
                      <a:r>
                        <a:rPr lang="en-US" sz="1050" baseline="0" dirty="0">
                          <a:solidFill>
                            <a:schemeClr val="tx1"/>
                          </a:solidFill>
                        </a:rPr>
                        <a:t> HSBC; East West Bank</a:t>
                      </a:r>
                      <a:endParaRPr lang="en-US" sz="1050" dirty="0"/>
                    </a:p>
                  </a:txBody>
                  <a:tcPr/>
                </a:tc>
                <a:tc>
                  <a:txBody>
                    <a:bodyPr/>
                    <a:lstStyle/>
                    <a:p>
                      <a:r>
                        <a:rPr lang="en-US" sz="1050" dirty="0"/>
                        <a:t>Critical Selling Skills; Critical</a:t>
                      </a:r>
                      <a:r>
                        <a:rPr lang="en-US" sz="1050" baseline="0" dirty="0"/>
                        <a:t> Negotiating Skills; Selling Virtually are programs Janet offers to companies in the Financial Services space. </a:t>
                      </a:r>
                      <a:endParaRPr lang="en-US" sz="1050" dirty="0"/>
                    </a:p>
                  </a:txBody>
                  <a:tcPr/>
                </a:tc>
                <a:tc>
                  <a:txBody>
                    <a:bodyPr/>
                    <a:lstStyle/>
                    <a:p>
                      <a:r>
                        <a:rPr lang="en-US" sz="1050" dirty="0">
                          <a:solidFill>
                            <a:schemeClr val="tx1"/>
                          </a:solidFill>
                        </a:rPr>
                        <a:t>Workshops for hands on –</a:t>
                      </a:r>
                      <a:r>
                        <a:rPr lang="en-US" sz="1050" baseline="0" dirty="0">
                          <a:solidFill>
                            <a:schemeClr val="tx1"/>
                          </a:solidFill>
                        </a:rPr>
                        <a:t> (not dedicated corporate) </a:t>
                      </a:r>
                      <a:r>
                        <a:rPr lang="en-US" sz="1050" baseline="0" dirty="0">
                          <a:hlinkClick r:id="rId3"/>
                        </a:rPr>
                        <a:t>schedule and costs</a:t>
                      </a:r>
                      <a:endParaRPr lang="en-US" sz="1050" dirty="0"/>
                    </a:p>
                  </a:txBody>
                  <a:tcPr/>
                </a:tc>
                <a:tc>
                  <a:txBody>
                    <a:bodyPr/>
                    <a:lstStyle/>
                    <a:p>
                      <a:r>
                        <a:rPr lang="en-US" sz="1050" dirty="0">
                          <a:solidFill>
                            <a:schemeClr val="tx1"/>
                          </a:solidFill>
                        </a:rPr>
                        <a:t>Onsite or virtual instructor led; blended (e-learning</a:t>
                      </a:r>
                      <a:r>
                        <a:rPr lang="en-US" sz="1050" baseline="0" dirty="0">
                          <a:solidFill>
                            <a:schemeClr val="tx1"/>
                          </a:solidFill>
                        </a:rPr>
                        <a:t> and face to face)</a:t>
                      </a:r>
                      <a:endParaRPr lang="en-US" sz="1050" dirty="0">
                        <a:solidFill>
                          <a:schemeClr val="tx1"/>
                        </a:solidFill>
                      </a:endParaRP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900" dirty="0" err="1"/>
                        <a:t>Janek</a:t>
                      </a:r>
                      <a:r>
                        <a:rPr lang="en-US" sz="900" dirty="0"/>
                        <a:t> helps sales teams win more often. They implement proven sales training and sales consulting solutions that are customized to the challenges and culture of your organization, driving results that speak for themselves. The </a:t>
                      </a:r>
                      <a:r>
                        <a:rPr lang="en-US" sz="900" dirty="0" err="1"/>
                        <a:t>Janek</a:t>
                      </a:r>
                      <a:r>
                        <a:rPr lang="en-US" sz="900" dirty="0"/>
                        <a:t> sales training approach is designed to shift thinking from what you’re selling to how you’re selling it, giving you the tools to respond to the needs of modern buyers.  </a:t>
                      </a:r>
                    </a:p>
                  </a:txBody>
                  <a:tcPr/>
                </a:tc>
                <a:extLst>
                  <a:ext uri="{0D108BD9-81ED-4DB2-BD59-A6C34878D82A}">
                    <a16:rowId xmlns:a16="http://schemas.microsoft.com/office/drawing/2014/main" val="2073276466"/>
                  </a:ext>
                </a:extLst>
              </a:tr>
              <a:tr h="1025967">
                <a:tc>
                  <a:txBody>
                    <a:bodyPr/>
                    <a:lstStyle/>
                    <a:p>
                      <a:r>
                        <a:rPr lang="en-US" sz="2000" dirty="0"/>
                        <a:t>Brooks Group</a:t>
                      </a: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1050" dirty="0">
                          <a:solidFill>
                            <a:schemeClr val="tx1"/>
                          </a:solidFill>
                        </a:rPr>
                        <a:t>Wells Fargo; Chase</a:t>
                      </a: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900" dirty="0"/>
                        <a:t>Brooks</a:t>
                      </a:r>
                      <a:r>
                        <a:rPr lang="en-US" sz="900" baseline="0" dirty="0"/>
                        <a:t> Group’s</a:t>
                      </a:r>
                      <a:r>
                        <a:rPr lang="en-US" sz="900" dirty="0"/>
                        <a:t> repeatable steps of the IMPACT business sales training program allow sales teams to meet prospects and customers where they are in the buying process to maintain alignment, build credibility, improve the predictability of the sales funnel, and engage in meaningful dialogue that progresses the sale. </a:t>
                      </a:r>
                    </a:p>
                  </a:txBody>
                  <a:tcPr/>
                </a:tc>
                <a:tc>
                  <a:txBody>
                    <a:bodyPr/>
                    <a:lstStyle/>
                    <a:p>
                      <a:r>
                        <a:rPr lang="en-US" sz="900" dirty="0">
                          <a:solidFill>
                            <a:schemeClr val="tx1"/>
                          </a:solidFill>
                        </a:rPr>
                        <a:t>Pricing Guide</a:t>
                      </a:r>
                    </a:p>
                    <a:p>
                      <a:r>
                        <a:rPr lang="en-US" sz="900" dirty="0">
                          <a:hlinkClick r:id="rId4"/>
                        </a:rPr>
                        <a:t>https://brooksgroup.com/wp-content/uploads/2020/09/thebrooksgroup_gsaguide20200324.pdf</a:t>
                      </a:r>
                      <a:endParaRPr lang="en-US" sz="900" dirty="0"/>
                    </a:p>
                    <a:p>
                      <a:r>
                        <a:rPr lang="en-US" sz="900" dirty="0">
                          <a:solidFill>
                            <a:schemeClr val="tx1"/>
                          </a:solidFill>
                        </a:rPr>
                        <a:t>Or – under “Sales Training” on website, can select</a:t>
                      </a:r>
                      <a:r>
                        <a:rPr lang="en-US" sz="900" baseline="0" dirty="0">
                          <a:solidFill>
                            <a:schemeClr val="tx1"/>
                          </a:solidFill>
                        </a:rPr>
                        <a:t> </a:t>
                      </a:r>
                      <a:r>
                        <a:rPr lang="en-US" sz="900" dirty="0">
                          <a:solidFill>
                            <a:schemeClr val="tx1"/>
                          </a:solidFill>
                        </a:rPr>
                        <a:t>specific programs to view price when trying to enroll (works for programs for individual</a:t>
                      </a:r>
                      <a:r>
                        <a:rPr lang="en-US" sz="900" baseline="0" dirty="0">
                          <a:solidFill>
                            <a:schemeClr val="tx1"/>
                          </a:solidFill>
                        </a:rPr>
                        <a:t> but not teams</a:t>
                      </a:r>
                      <a:r>
                        <a:rPr lang="en-US" sz="900" dirty="0">
                          <a:solidFill>
                            <a:schemeClr val="tx1"/>
                          </a:solidFill>
                        </a:rPr>
                        <a:t>)</a:t>
                      </a:r>
                    </a:p>
                  </a:txBody>
                  <a:tcPr/>
                </a:tc>
                <a:tc>
                  <a:txBody>
                    <a:bodyPr/>
                    <a:lstStyle/>
                    <a:p>
                      <a:r>
                        <a:rPr lang="en-US" sz="1050" dirty="0">
                          <a:solidFill>
                            <a:schemeClr val="tx1"/>
                          </a:solidFill>
                        </a:rPr>
                        <a:t>Virtual,</a:t>
                      </a:r>
                      <a:r>
                        <a:rPr lang="en-US" sz="1050" baseline="0" dirty="0">
                          <a:solidFill>
                            <a:schemeClr val="tx1"/>
                          </a:solidFill>
                        </a:rPr>
                        <a:t> live</a:t>
                      </a:r>
                      <a:endParaRPr lang="en-US" sz="1050" dirty="0">
                        <a:solidFill>
                          <a:schemeClr val="tx1"/>
                        </a:solidFill>
                      </a:endParaRPr>
                    </a:p>
                  </a:txBody>
                  <a:tcPr/>
                </a:tc>
                <a:tc>
                  <a:txBody>
                    <a:bodyPr/>
                    <a:lstStyle/>
                    <a:p>
                      <a:r>
                        <a:rPr lang="en-US" sz="900" dirty="0"/>
                        <a:t>Financial planning and investment advising is a complex role that requires frequent personal interactions and exchanges. Your sales team will master the techniques of understanding buyer behavior style and adapting their personality to approach the prospect in the most effective way during sales conversations.</a:t>
                      </a:r>
                    </a:p>
                  </a:txBody>
                  <a:tcPr/>
                </a:tc>
                <a:extLst>
                  <a:ext uri="{0D108BD9-81ED-4DB2-BD59-A6C34878D82A}">
                    <a16:rowId xmlns:a16="http://schemas.microsoft.com/office/drawing/2014/main" val="2551459896"/>
                  </a:ext>
                </a:extLst>
              </a:tr>
            </a:tbl>
          </a:graphicData>
        </a:graphic>
      </p:graphicFrame>
    </p:spTree>
    <p:extLst>
      <p:ext uri="{BB962C8B-B14F-4D97-AF65-F5344CB8AC3E}">
        <p14:creationId xmlns:p14="http://schemas.microsoft.com/office/powerpoint/2010/main" val="848930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Competitive Landscape</a:t>
            </a:r>
          </a:p>
        </p:txBody>
      </p:sp>
      <p:graphicFrame>
        <p:nvGraphicFramePr>
          <p:cNvPr id="5" name="Table 4"/>
          <p:cNvGraphicFramePr>
            <a:graphicFrameLocks noGrp="1"/>
          </p:cNvGraphicFramePr>
          <p:nvPr>
            <p:extLst>
              <p:ext uri="{D42A27DB-BD31-4B8C-83A1-F6EECF244321}">
                <p14:modId xmlns:p14="http://schemas.microsoft.com/office/powerpoint/2010/main" val="129648195"/>
              </p:ext>
            </p:extLst>
          </p:nvPr>
        </p:nvGraphicFramePr>
        <p:xfrm>
          <a:off x="471063" y="1068008"/>
          <a:ext cx="11424851" cy="5143500"/>
        </p:xfrm>
        <a:graphic>
          <a:graphicData uri="http://schemas.openxmlformats.org/drawingml/2006/table">
            <a:tbl>
              <a:tblPr firstRow="1" bandRow="1">
                <a:tableStyleId>{5C22544A-7EE6-4342-B048-85BDC9FD1C3A}</a:tableStyleId>
              </a:tblPr>
              <a:tblGrid>
                <a:gridCol w="1489506">
                  <a:extLst>
                    <a:ext uri="{9D8B030D-6E8A-4147-A177-3AD203B41FA5}">
                      <a16:colId xmlns:a16="http://schemas.microsoft.com/office/drawing/2014/main" val="3645430878"/>
                    </a:ext>
                  </a:extLst>
                </a:gridCol>
                <a:gridCol w="1499017">
                  <a:extLst>
                    <a:ext uri="{9D8B030D-6E8A-4147-A177-3AD203B41FA5}">
                      <a16:colId xmlns:a16="http://schemas.microsoft.com/office/drawing/2014/main" val="3639287260"/>
                    </a:ext>
                  </a:extLst>
                </a:gridCol>
                <a:gridCol w="2723903">
                  <a:extLst>
                    <a:ext uri="{9D8B030D-6E8A-4147-A177-3AD203B41FA5}">
                      <a16:colId xmlns:a16="http://schemas.microsoft.com/office/drawing/2014/main" val="2761242617"/>
                    </a:ext>
                  </a:extLst>
                </a:gridCol>
                <a:gridCol w="1049785">
                  <a:extLst>
                    <a:ext uri="{9D8B030D-6E8A-4147-A177-3AD203B41FA5}">
                      <a16:colId xmlns:a16="http://schemas.microsoft.com/office/drawing/2014/main" val="3460334737"/>
                    </a:ext>
                  </a:extLst>
                </a:gridCol>
                <a:gridCol w="1080687">
                  <a:extLst>
                    <a:ext uri="{9D8B030D-6E8A-4147-A177-3AD203B41FA5}">
                      <a16:colId xmlns:a16="http://schemas.microsoft.com/office/drawing/2014/main" val="1239244969"/>
                    </a:ext>
                  </a:extLst>
                </a:gridCol>
                <a:gridCol w="3581953">
                  <a:extLst>
                    <a:ext uri="{9D8B030D-6E8A-4147-A177-3AD203B41FA5}">
                      <a16:colId xmlns:a16="http://schemas.microsoft.com/office/drawing/2014/main" val="3497481954"/>
                    </a:ext>
                  </a:extLst>
                </a:gridCol>
              </a:tblGrid>
              <a:tr h="700027">
                <a:tc>
                  <a:txBody>
                    <a:bodyPr/>
                    <a:lstStyle/>
                    <a:p>
                      <a:pPr algn="ctr"/>
                      <a:r>
                        <a:rPr lang="en-US" sz="1400" dirty="0"/>
                        <a:t>Company</a:t>
                      </a:r>
                    </a:p>
                  </a:txBody>
                  <a:tcPr/>
                </a:tc>
                <a:tc>
                  <a:txBody>
                    <a:bodyPr/>
                    <a:lstStyle/>
                    <a:p>
                      <a:pPr algn="ctr"/>
                      <a:r>
                        <a:rPr lang="en-US" sz="1400" dirty="0"/>
                        <a:t>Financial</a:t>
                      </a:r>
                      <a:r>
                        <a:rPr lang="en-US" sz="1400" baseline="0" dirty="0"/>
                        <a:t> Company’s using product</a:t>
                      </a:r>
                      <a:endParaRPr lang="en-US" sz="1400" dirty="0"/>
                    </a:p>
                  </a:txBody>
                  <a:tcPr/>
                </a:tc>
                <a:tc>
                  <a:txBody>
                    <a:bodyPr/>
                    <a:lstStyle/>
                    <a:p>
                      <a:pPr algn="ctr"/>
                      <a:r>
                        <a:rPr lang="en-US" sz="1400" dirty="0"/>
                        <a:t>Product</a:t>
                      </a:r>
                    </a:p>
                  </a:txBody>
                  <a:tcPr/>
                </a:tc>
                <a:tc>
                  <a:txBody>
                    <a:bodyPr/>
                    <a:lstStyle/>
                    <a:p>
                      <a:pPr algn="ctr"/>
                      <a:r>
                        <a:rPr lang="en-US" sz="1400" dirty="0"/>
                        <a:t>Pricing</a:t>
                      </a:r>
                    </a:p>
                  </a:txBody>
                  <a:tcPr/>
                </a:tc>
                <a:tc>
                  <a:txBody>
                    <a:bodyPr/>
                    <a:lstStyle/>
                    <a:p>
                      <a:pPr algn="ctr"/>
                      <a:r>
                        <a:rPr lang="en-US" sz="1400" dirty="0"/>
                        <a:t>Delivery</a:t>
                      </a:r>
                      <a:r>
                        <a:rPr lang="en-US" sz="1400" baseline="0" dirty="0"/>
                        <a:t> Options</a:t>
                      </a:r>
                      <a:endParaRPr lang="en-US" sz="1400" dirty="0"/>
                    </a:p>
                  </a:txBody>
                  <a:tcPr/>
                </a:tc>
                <a:tc>
                  <a:txBody>
                    <a:bodyPr/>
                    <a:lstStyle/>
                    <a:p>
                      <a:pPr algn="ctr"/>
                      <a:r>
                        <a:rPr lang="en-US" sz="1400" dirty="0"/>
                        <a:t>Overview of offering</a:t>
                      </a:r>
                    </a:p>
                  </a:txBody>
                  <a:tcPr/>
                </a:tc>
                <a:extLst>
                  <a:ext uri="{0D108BD9-81ED-4DB2-BD59-A6C34878D82A}">
                    <a16:rowId xmlns:a16="http://schemas.microsoft.com/office/drawing/2014/main" val="3541466351"/>
                  </a:ext>
                </a:extLst>
              </a:tr>
              <a:tr h="1531308">
                <a:tc>
                  <a:txBody>
                    <a:bodyPr/>
                    <a:lstStyle/>
                    <a:p>
                      <a:r>
                        <a:rPr lang="en-US" sz="1800" dirty="0"/>
                        <a:t>Sales</a:t>
                      </a:r>
                      <a:r>
                        <a:rPr lang="en-US" sz="1800" baseline="0" dirty="0"/>
                        <a:t> Readiness Group</a:t>
                      </a:r>
                      <a:endParaRPr lang="en-US" sz="1800" dirty="0"/>
                    </a:p>
                  </a:txBody>
                  <a:tcPr/>
                </a:tc>
                <a:tc>
                  <a:txBody>
                    <a:bodyPr/>
                    <a:lstStyle/>
                    <a:p>
                      <a:r>
                        <a:rPr lang="en-US" sz="1050" dirty="0">
                          <a:solidFill>
                            <a:schemeClr val="tx1"/>
                          </a:solidFill>
                        </a:rPr>
                        <a:t>LPL Financial; AIG; Kemper; Johnson bank (Johnson Financial Group); MassMutual; </a:t>
                      </a:r>
                      <a:r>
                        <a:rPr lang="en-US" sz="1050" dirty="0" err="1">
                          <a:solidFill>
                            <a:schemeClr val="tx1"/>
                          </a:solidFill>
                        </a:rPr>
                        <a:t>GenRe</a:t>
                      </a:r>
                      <a:r>
                        <a:rPr lang="en-US" sz="1050" dirty="0">
                          <a:solidFill>
                            <a:schemeClr val="tx1"/>
                          </a:solidFill>
                        </a:rPr>
                        <a:t>;</a:t>
                      </a:r>
                    </a:p>
                  </a:txBody>
                  <a:tcPr/>
                </a:tc>
                <a:tc>
                  <a:txBody>
                    <a:bodyPr/>
                    <a:lstStyle/>
                    <a:p>
                      <a:r>
                        <a:rPr lang="en-US" sz="1050" dirty="0"/>
                        <a:t>SRG customized sales training programs give sales professionals a complete selling framework, essential skills, and practical tools to proactively create new opportunities and close more profitable deals — even in an increasingly competitive market.</a:t>
                      </a:r>
                    </a:p>
                  </a:txBody>
                  <a:tcPr/>
                </a:tc>
                <a:tc>
                  <a:txBody>
                    <a:bodyPr/>
                    <a:lstStyle/>
                    <a:p>
                      <a:r>
                        <a:rPr lang="en-US" sz="900" b="1" dirty="0">
                          <a:solidFill>
                            <a:schemeClr val="tx1"/>
                          </a:solidFill>
                        </a:rPr>
                        <a:t>Online</a:t>
                      </a:r>
                      <a:r>
                        <a:rPr lang="en-US" sz="900" b="1" baseline="0" dirty="0">
                          <a:solidFill>
                            <a:schemeClr val="tx1"/>
                          </a:solidFill>
                        </a:rPr>
                        <a:t> </a:t>
                      </a:r>
                      <a:r>
                        <a:rPr lang="en-US" sz="900" b="1" dirty="0">
                          <a:solidFill>
                            <a:schemeClr val="tx1"/>
                          </a:solidFill>
                        </a:rPr>
                        <a:t>Sales Training </a:t>
                      </a:r>
                      <a:endParaRPr lang="en-US" sz="900" dirty="0">
                        <a:solidFill>
                          <a:schemeClr val="tx1"/>
                        </a:solidFill>
                      </a:endParaRPr>
                    </a:p>
                    <a:p>
                      <a:r>
                        <a:rPr lang="en-US" sz="900" dirty="0">
                          <a:solidFill>
                            <a:srgbClr val="7030A0"/>
                          </a:solidFill>
                          <a:hlinkClick r:id="rId3"/>
                        </a:rPr>
                        <a:t>Comprehensive  Selling Skills</a:t>
                      </a:r>
                      <a:r>
                        <a:rPr lang="en-US" sz="900" baseline="0" dirty="0">
                          <a:solidFill>
                            <a:srgbClr val="7030A0"/>
                          </a:solidFill>
                        </a:rPr>
                        <a:t> -</a:t>
                      </a:r>
                      <a:r>
                        <a:rPr lang="en-US" sz="900" dirty="0">
                          <a:solidFill>
                            <a:srgbClr val="7030A0"/>
                          </a:solidFill>
                        </a:rPr>
                        <a:t> </a:t>
                      </a:r>
                      <a:r>
                        <a:rPr lang="en-US" sz="900" dirty="0">
                          <a:solidFill>
                            <a:schemeClr val="tx1"/>
                          </a:solidFill>
                        </a:rPr>
                        <a:t>$595 /1 </a:t>
                      </a:r>
                      <a:r>
                        <a:rPr lang="en-US" sz="900" dirty="0" err="1">
                          <a:solidFill>
                            <a:schemeClr val="tx1"/>
                          </a:solidFill>
                        </a:rPr>
                        <a:t>yr</a:t>
                      </a:r>
                      <a:r>
                        <a:rPr lang="en-US" sz="900" dirty="0">
                          <a:solidFill>
                            <a:schemeClr val="tx1"/>
                          </a:solidFill>
                        </a:rPr>
                        <a:t> access</a:t>
                      </a:r>
                    </a:p>
                    <a:p>
                      <a:r>
                        <a:rPr lang="en-US" sz="900" dirty="0">
                          <a:solidFill>
                            <a:schemeClr val="tx1"/>
                          </a:solidFill>
                        </a:rPr>
                        <a:t>Same price for Online Individual </a:t>
                      </a:r>
                      <a:r>
                        <a:rPr lang="en-US" sz="900" dirty="0">
                          <a:solidFill>
                            <a:srgbClr val="7030A0"/>
                          </a:solidFill>
                          <a:hlinkClick r:id="rId4"/>
                        </a:rPr>
                        <a:t>High Impact Sales Coaching </a:t>
                      </a:r>
                      <a:endParaRPr lang="en-US" sz="900" dirty="0">
                        <a:solidFill>
                          <a:srgbClr val="7030A0"/>
                        </a:solidFill>
                      </a:endParaRPr>
                    </a:p>
                    <a:p>
                      <a:endParaRPr lang="en-US" sz="900" dirty="0">
                        <a:solidFill>
                          <a:srgbClr val="7030A0"/>
                        </a:solidFill>
                      </a:endParaRPr>
                    </a:p>
                    <a:p>
                      <a:r>
                        <a:rPr lang="en-US" sz="900" dirty="0">
                          <a:solidFill>
                            <a:schemeClr val="tx1"/>
                          </a:solidFill>
                        </a:rPr>
                        <a:t>Costs</a:t>
                      </a:r>
                      <a:r>
                        <a:rPr lang="en-US" sz="900" dirty="0">
                          <a:solidFill>
                            <a:srgbClr val="7030A0"/>
                          </a:solidFill>
                        </a:rPr>
                        <a:t> </a:t>
                      </a:r>
                      <a:r>
                        <a:rPr lang="en-US" sz="900" dirty="0">
                          <a:solidFill>
                            <a:srgbClr val="7030A0"/>
                          </a:solidFill>
                          <a:hlinkClick r:id="rId5"/>
                        </a:rPr>
                        <a:t>for</a:t>
                      </a:r>
                      <a:r>
                        <a:rPr lang="en-US" sz="900" b="1" dirty="0">
                          <a:solidFill>
                            <a:srgbClr val="7030A0"/>
                          </a:solidFill>
                          <a:hlinkClick r:id="rId5"/>
                        </a:rPr>
                        <a:t> </a:t>
                      </a:r>
                      <a:r>
                        <a:rPr lang="en-US" sz="900" b="0" dirty="0">
                          <a:solidFill>
                            <a:srgbClr val="7030A0"/>
                          </a:solidFill>
                          <a:hlinkClick r:id="rId5"/>
                        </a:rPr>
                        <a:t>private or public </a:t>
                      </a:r>
                      <a:r>
                        <a:rPr lang="en-US" sz="900" b="0" baseline="0" dirty="0">
                          <a:solidFill>
                            <a:srgbClr val="7030A0"/>
                          </a:solidFill>
                          <a:hlinkClick r:id="rId5"/>
                        </a:rPr>
                        <a:t>training programs </a:t>
                      </a:r>
                      <a:r>
                        <a:rPr lang="en-US" sz="900" dirty="0">
                          <a:solidFill>
                            <a:schemeClr val="tx1"/>
                          </a:solidFill>
                        </a:rPr>
                        <a:t>(</a:t>
                      </a:r>
                      <a:r>
                        <a:rPr lang="en-US" sz="900" dirty="0" err="1">
                          <a:solidFill>
                            <a:schemeClr val="tx1"/>
                          </a:solidFill>
                        </a:rPr>
                        <a:t>indiv</a:t>
                      </a:r>
                      <a:r>
                        <a:rPr lang="en-US" sz="900" baseline="0" dirty="0">
                          <a:solidFill>
                            <a:schemeClr val="tx1"/>
                          </a:solidFill>
                        </a:rPr>
                        <a:t> or small group) filter by ‘delivery option’ to see all programs</a:t>
                      </a:r>
                      <a:endParaRPr lang="en-US" sz="900" dirty="0">
                        <a:solidFill>
                          <a:schemeClr val="tx1"/>
                        </a:solidFill>
                      </a:endParaRPr>
                    </a:p>
                  </a:txBody>
                  <a:tcPr/>
                </a:tc>
                <a:tc>
                  <a:txBody>
                    <a:bodyPr/>
                    <a:lstStyle/>
                    <a:p>
                      <a:r>
                        <a:rPr lang="en-US" sz="1050" dirty="0"/>
                        <a:t>Interactive workshops, </a:t>
                      </a:r>
                      <a:r>
                        <a:rPr lang="en-US" sz="1050" dirty="0">
                          <a:solidFill>
                            <a:schemeClr val="tx1"/>
                          </a:solidFill>
                        </a:rPr>
                        <a:t>virtual, in person, blended</a:t>
                      </a:r>
                    </a:p>
                  </a:txBody>
                  <a:tcPr/>
                </a:tc>
                <a:tc>
                  <a:txBody>
                    <a:bodyPr/>
                    <a:lstStyle/>
                    <a:p>
                      <a:r>
                        <a:rPr lang="en-US" sz="900" dirty="0"/>
                        <a:t>Turn your team into top performers, trusted advisors, and master negotiators</a:t>
                      </a:r>
                      <a:r>
                        <a:rPr lang="en-US" sz="900" baseline="0" dirty="0"/>
                        <a:t> </a:t>
                      </a:r>
                      <a:r>
                        <a:rPr lang="en-US" sz="900" dirty="0"/>
                        <a:t>with selling skills training that actually sticks We provide a complete system that includes assessment, customization, engaging training, and ongoing reinforcement, so you get the lasting behavioral change that drives sales results.</a:t>
                      </a:r>
                      <a:r>
                        <a:rPr lang="en-US" sz="900" baseline="0" dirty="0"/>
                        <a:t>  I</a:t>
                      </a:r>
                      <a:r>
                        <a:rPr lang="en-US" sz="900" dirty="0"/>
                        <a:t>nteractive workshops feature scenario-based learning, business-specific exercises, and role-playing. The program content will benefit different sales roles across organizations, not just sales reps. Salespeople get a consistent approach and common language to apply and adopt in the field.</a:t>
                      </a:r>
                    </a:p>
                  </a:txBody>
                  <a:tcPr/>
                </a:tc>
                <a:extLst>
                  <a:ext uri="{0D108BD9-81ED-4DB2-BD59-A6C34878D82A}">
                    <a16:rowId xmlns:a16="http://schemas.microsoft.com/office/drawing/2014/main" val="2574135415"/>
                  </a:ext>
                </a:extLst>
              </a:tr>
              <a:tr h="1014306">
                <a:tc>
                  <a:txBody>
                    <a:bodyPr/>
                    <a:lstStyle/>
                    <a:p>
                      <a:r>
                        <a:rPr lang="en-US" sz="1600" dirty="0"/>
                        <a:t>Richardson Sales </a:t>
                      </a:r>
                      <a:r>
                        <a:rPr lang="en-US" sz="1400" dirty="0"/>
                        <a:t>Performance</a:t>
                      </a:r>
                    </a:p>
                  </a:txBody>
                  <a:tcPr/>
                </a:tc>
                <a:tc>
                  <a:txBody>
                    <a:bodyPr/>
                    <a:lstStyle/>
                    <a:p>
                      <a:r>
                        <a:rPr lang="en-US" sz="1050" dirty="0">
                          <a:solidFill>
                            <a:schemeClr val="tx1"/>
                          </a:solidFill>
                        </a:rPr>
                        <a:t>Northwestern</a:t>
                      </a:r>
                      <a:r>
                        <a:rPr lang="en-US" sz="1050" baseline="0" dirty="0">
                          <a:solidFill>
                            <a:schemeClr val="tx1"/>
                          </a:solidFill>
                        </a:rPr>
                        <a:t> Mutual; Chubb; MetLife; Aetna; Liberty Mutual; Cigna; Willis Towers Wilson; Gallagher; QBE; Goldman Sachs; Capitol One; Charles Schwab; PNC; BMO Harris Bank; </a:t>
                      </a:r>
                      <a:r>
                        <a:rPr lang="en-US" sz="1050" baseline="0" dirty="0" err="1">
                          <a:solidFill>
                            <a:schemeClr val="tx1"/>
                          </a:solidFill>
                        </a:rPr>
                        <a:t>Societe</a:t>
                      </a:r>
                      <a:r>
                        <a:rPr lang="en-US" sz="1050" baseline="0" dirty="0">
                          <a:solidFill>
                            <a:schemeClr val="tx1"/>
                          </a:solidFill>
                        </a:rPr>
                        <a:t> </a:t>
                      </a:r>
                      <a:r>
                        <a:rPr lang="en-US" sz="1050" baseline="0" dirty="0" err="1">
                          <a:solidFill>
                            <a:schemeClr val="tx1"/>
                          </a:solidFill>
                        </a:rPr>
                        <a:t>Generale</a:t>
                      </a:r>
                      <a:endParaRPr lang="en-US" sz="1050" dirty="0">
                        <a:solidFill>
                          <a:schemeClr val="tx1"/>
                        </a:solidFill>
                      </a:endParaRPr>
                    </a:p>
                  </a:txBody>
                  <a:tcPr/>
                </a:tc>
                <a:tc>
                  <a:txBody>
                    <a:bodyPr/>
                    <a:lstStyle/>
                    <a:p>
                      <a:r>
                        <a:rPr lang="en-US" sz="1050" dirty="0"/>
                        <a:t>Connected Selling Curriculum</a:t>
                      </a:r>
                    </a:p>
                    <a:p>
                      <a:r>
                        <a:rPr lang="en-US" sz="1050" dirty="0">
                          <a:solidFill>
                            <a:schemeClr val="tx1"/>
                          </a:solidFill>
                        </a:rPr>
                        <a:t>2021: new, forward-thinking sales methodology: Sprint Selling™. Sprint Selling™ stands on the shoulders of two of the most powerful selling approaches ever to exist: Solution Selling and Consultative Selling. This new methodology […] into a single effective program to increase win rates, reduce cycle time and drive revenue.</a:t>
                      </a: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900" dirty="0"/>
                        <a:t>Capital</a:t>
                      </a:r>
                      <a:r>
                        <a:rPr lang="en-US" sz="900" baseline="0" dirty="0"/>
                        <a:t> One; Goldman Sachs; KPMG; Oppenheimer Funds; Charles Schwab; PNC</a:t>
                      </a:r>
                      <a:endParaRPr lang="en-US" sz="900" dirty="0"/>
                    </a:p>
                  </a:txBody>
                  <a:tcPr/>
                </a:tc>
                <a:tc>
                  <a:txBody>
                    <a:bodyPr/>
                    <a:lstStyle/>
                    <a:p>
                      <a:r>
                        <a:rPr lang="en-US" sz="1050" dirty="0"/>
                        <a:t>live, virtual, and digital</a:t>
                      </a:r>
                    </a:p>
                  </a:txBody>
                  <a:tcPr/>
                </a:tc>
                <a:tc>
                  <a:txBody>
                    <a:bodyPr/>
                    <a:lstStyle/>
                    <a:p>
                      <a:pPr marL="0" marR="0" lvl="0" indent="0" algn="l" defTabSz="1219139" rtl="0" eaLnBrk="1" fontAlgn="auto" latinLnBrk="0" hangingPunct="1">
                        <a:lnSpc>
                          <a:spcPct val="100000"/>
                        </a:lnSpc>
                        <a:spcBef>
                          <a:spcPts val="0"/>
                        </a:spcBef>
                        <a:spcAft>
                          <a:spcPts val="0"/>
                        </a:spcAft>
                        <a:buClrTx/>
                        <a:buSzTx/>
                        <a:buFontTx/>
                        <a:buNone/>
                        <a:tabLst/>
                        <a:defRPr/>
                      </a:pPr>
                      <a:r>
                        <a:rPr lang="en-US" sz="900" dirty="0"/>
                        <a:t>Grounded in behavioral science, Connected Selling Curriculum addresses all selling roles and all phases of the sales cycle to give teams the right learning at the right time. Speed to proficiency is crucial for today’s competitive sales teams looking to upskill.  </a:t>
                      </a:r>
                    </a:p>
                  </a:txBody>
                  <a:tcPr/>
                </a:tc>
                <a:extLst>
                  <a:ext uri="{0D108BD9-81ED-4DB2-BD59-A6C34878D82A}">
                    <a16:rowId xmlns:a16="http://schemas.microsoft.com/office/drawing/2014/main" val="2073276466"/>
                  </a:ext>
                </a:extLst>
              </a:tr>
            </a:tbl>
          </a:graphicData>
        </a:graphic>
      </p:graphicFrame>
    </p:spTree>
    <p:extLst>
      <p:ext uri="{BB962C8B-B14F-4D97-AF65-F5344CB8AC3E}">
        <p14:creationId xmlns:p14="http://schemas.microsoft.com/office/powerpoint/2010/main" val="1681704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6"/>
          </p:nvPr>
        </p:nvSpPr>
        <p:spPr>
          <a:xfrm>
            <a:off x="1371599" y="1168400"/>
            <a:ext cx="5849937" cy="4521200"/>
          </a:xfrm>
        </p:spPr>
        <p:txBody>
          <a:bodyPr/>
          <a:lstStyle/>
          <a:p>
            <a:pPr marL="342900" indent="-342900">
              <a:lnSpc>
                <a:spcPct val="100000"/>
              </a:lnSpc>
              <a:spcAft>
                <a:spcPts val="0"/>
              </a:spcAft>
              <a:buFont typeface="Arial" panose="020B0604020202020204" pitchFamily="34" charset="0"/>
              <a:buChar char="•"/>
            </a:pPr>
            <a:r>
              <a:rPr lang="en-US" sz="2800" dirty="0"/>
              <a:t>Participant fees are pay as you go.</a:t>
            </a:r>
          </a:p>
          <a:p>
            <a:pPr marL="342900" indent="-342900">
              <a:lnSpc>
                <a:spcPct val="100000"/>
              </a:lnSpc>
              <a:spcAft>
                <a:spcPts val="0"/>
              </a:spcAft>
              <a:buFont typeface="Arial" panose="020B0604020202020204" pitchFamily="34" charset="0"/>
              <a:buChar char="•"/>
            </a:pPr>
            <a:r>
              <a:rPr lang="en-US" sz="2800" dirty="0"/>
              <a:t>Pricing applies to all editions of Trustworthy Selling.</a:t>
            </a:r>
          </a:p>
          <a:p>
            <a:pPr marL="342900" indent="-342900">
              <a:lnSpc>
                <a:spcPct val="100000"/>
              </a:lnSpc>
              <a:spcAft>
                <a:spcPts val="0"/>
              </a:spcAft>
              <a:buFont typeface="Arial" panose="020B0604020202020204" pitchFamily="34" charset="0"/>
              <a:buChar char="•"/>
            </a:pPr>
            <a:r>
              <a:rPr lang="en-US" sz="2800" dirty="0"/>
              <a:t>Term is for 2 years.</a:t>
            </a:r>
          </a:p>
          <a:p>
            <a:pPr marL="342900" indent="-342900">
              <a:lnSpc>
                <a:spcPct val="100000"/>
              </a:lnSpc>
              <a:spcAft>
                <a:spcPts val="0"/>
              </a:spcAft>
              <a:buFont typeface="Arial" panose="020B0604020202020204" pitchFamily="34" charset="0"/>
              <a:buChar char="•"/>
            </a:pPr>
            <a:r>
              <a:rPr lang="en-US" sz="2800" dirty="0"/>
              <a:t>50% higher fees for non-members.</a:t>
            </a:r>
          </a:p>
          <a:p>
            <a:pPr marL="342900" indent="-342900">
              <a:lnSpc>
                <a:spcPct val="100000"/>
              </a:lnSpc>
              <a:spcAft>
                <a:spcPts val="0"/>
              </a:spcAft>
              <a:buFont typeface="Arial" panose="020B0604020202020204" pitchFamily="34" charset="0"/>
              <a:buChar char="•"/>
            </a:pPr>
            <a:endParaRPr lang="en-US" sz="2800" dirty="0"/>
          </a:p>
          <a:p>
            <a:pPr marL="342900" indent="-342900">
              <a:lnSpc>
                <a:spcPct val="100000"/>
              </a:lnSpc>
              <a:spcAft>
                <a:spcPts val="0"/>
              </a:spcAft>
              <a:buFont typeface="Arial" panose="020B0604020202020204" pitchFamily="34" charset="0"/>
              <a:buChar char="•"/>
            </a:pPr>
            <a:r>
              <a:rPr lang="en-US" sz="2800" b="1" dirty="0">
                <a:solidFill>
                  <a:schemeClr val="accent2"/>
                </a:solidFill>
              </a:rPr>
              <a:t>For ALL pricing options, see next slides</a:t>
            </a:r>
            <a:endParaRPr lang="en-US" sz="2800" dirty="0"/>
          </a:p>
        </p:txBody>
      </p:sp>
      <p:sp>
        <p:nvSpPr>
          <p:cNvPr id="3" name="Title 2"/>
          <p:cNvSpPr>
            <a:spLocks noGrp="1"/>
          </p:cNvSpPr>
          <p:nvPr>
            <p:ph type="title"/>
          </p:nvPr>
        </p:nvSpPr>
        <p:spPr/>
        <p:txBody>
          <a:bodyPr>
            <a:normAutofit/>
          </a:bodyPr>
          <a:lstStyle/>
          <a:p>
            <a:r>
              <a:rPr lang="en-US" dirty="0"/>
              <a:t>Pricing</a:t>
            </a:r>
          </a:p>
        </p:txBody>
      </p:sp>
      <p:sp>
        <p:nvSpPr>
          <p:cNvPr id="8" name="Freeform 130"/>
          <p:cNvSpPr>
            <a:spLocks noChangeAspect="1" noEditPoints="1"/>
          </p:cNvSpPr>
          <p:nvPr/>
        </p:nvSpPr>
        <p:spPr bwMode="auto">
          <a:xfrm rot="1297594">
            <a:off x="7501515" y="1898999"/>
            <a:ext cx="1620301" cy="1828800"/>
          </a:xfrm>
          <a:custGeom>
            <a:avLst/>
            <a:gdLst>
              <a:gd name="T0" fmla="*/ 272 w 272"/>
              <a:gd name="T1" fmla="*/ 135 h 307"/>
              <a:gd name="T2" fmla="*/ 267 w 272"/>
              <a:gd name="T3" fmla="*/ 50 h 307"/>
              <a:gd name="T4" fmla="*/ 263 w 272"/>
              <a:gd name="T5" fmla="*/ 33 h 307"/>
              <a:gd name="T6" fmla="*/ 256 w 272"/>
              <a:gd name="T7" fmla="*/ 20 h 307"/>
              <a:gd name="T8" fmla="*/ 244 w 272"/>
              <a:gd name="T9" fmla="*/ 9 h 307"/>
              <a:gd name="T10" fmla="*/ 231 w 272"/>
              <a:gd name="T11" fmla="*/ 2 h 307"/>
              <a:gd name="T12" fmla="*/ 215 w 272"/>
              <a:gd name="T13" fmla="*/ 0 h 307"/>
              <a:gd name="T14" fmla="*/ 198 w 272"/>
              <a:gd name="T15" fmla="*/ 2 h 307"/>
              <a:gd name="T16" fmla="*/ 117 w 272"/>
              <a:gd name="T17" fmla="*/ 26 h 307"/>
              <a:gd name="T18" fmla="*/ 113 w 272"/>
              <a:gd name="T19" fmla="*/ 28 h 307"/>
              <a:gd name="T20" fmla="*/ 109 w 272"/>
              <a:gd name="T21" fmla="*/ 32 h 307"/>
              <a:gd name="T22" fmla="*/ 105 w 272"/>
              <a:gd name="T23" fmla="*/ 34 h 307"/>
              <a:gd name="T24" fmla="*/ 8 w 272"/>
              <a:gd name="T25" fmla="*/ 174 h 307"/>
              <a:gd name="T26" fmla="*/ 1 w 272"/>
              <a:gd name="T27" fmla="*/ 187 h 307"/>
              <a:gd name="T28" fmla="*/ 0 w 272"/>
              <a:gd name="T29" fmla="*/ 201 h 307"/>
              <a:gd name="T30" fmla="*/ 2 w 272"/>
              <a:gd name="T31" fmla="*/ 214 h 307"/>
              <a:gd name="T32" fmla="*/ 9 w 272"/>
              <a:gd name="T33" fmla="*/ 227 h 307"/>
              <a:gd name="T34" fmla="*/ 18 w 272"/>
              <a:gd name="T35" fmla="*/ 236 h 307"/>
              <a:gd name="T36" fmla="*/ 108 w 272"/>
              <a:gd name="T37" fmla="*/ 299 h 307"/>
              <a:gd name="T38" fmla="*/ 121 w 272"/>
              <a:gd name="T39" fmla="*/ 306 h 307"/>
              <a:gd name="T40" fmla="*/ 135 w 272"/>
              <a:gd name="T41" fmla="*/ 307 h 307"/>
              <a:gd name="T42" fmla="*/ 149 w 272"/>
              <a:gd name="T43" fmla="*/ 306 h 307"/>
              <a:gd name="T44" fmla="*/ 161 w 272"/>
              <a:gd name="T45" fmla="*/ 299 h 307"/>
              <a:gd name="T46" fmla="*/ 171 w 272"/>
              <a:gd name="T47" fmla="*/ 288 h 307"/>
              <a:gd name="T48" fmla="*/ 268 w 272"/>
              <a:gd name="T49" fmla="*/ 149 h 307"/>
              <a:gd name="T50" fmla="*/ 271 w 272"/>
              <a:gd name="T51" fmla="*/ 145 h 307"/>
              <a:gd name="T52" fmla="*/ 272 w 272"/>
              <a:gd name="T53" fmla="*/ 139 h 307"/>
              <a:gd name="T54" fmla="*/ 272 w 272"/>
              <a:gd name="T55" fmla="*/ 135 h 307"/>
              <a:gd name="T56" fmla="*/ 183 w 272"/>
              <a:gd name="T57" fmla="*/ 97 h 307"/>
              <a:gd name="T58" fmla="*/ 174 w 272"/>
              <a:gd name="T59" fmla="*/ 88 h 307"/>
              <a:gd name="T60" fmla="*/ 169 w 272"/>
              <a:gd name="T61" fmla="*/ 74 h 307"/>
              <a:gd name="T62" fmla="*/ 169 w 272"/>
              <a:gd name="T63" fmla="*/ 62 h 307"/>
              <a:gd name="T64" fmla="*/ 175 w 272"/>
              <a:gd name="T65" fmla="*/ 49 h 307"/>
              <a:gd name="T66" fmla="*/ 185 w 272"/>
              <a:gd name="T67" fmla="*/ 40 h 307"/>
              <a:gd name="T68" fmla="*/ 197 w 272"/>
              <a:gd name="T69" fmla="*/ 36 h 307"/>
              <a:gd name="T70" fmla="*/ 210 w 272"/>
              <a:gd name="T71" fmla="*/ 36 h 307"/>
              <a:gd name="T72" fmla="*/ 222 w 272"/>
              <a:gd name="T73" fmla="*/ 41 h 307"/>
              <a:gd name="T74" fmla="*/ 231 w 272"/>
              <a:gd name="T75" fmla="*/ 50 h 307"/>
              <a:gd name="T76" fmla="*/ 237 w 272"/>
              <a:gd name="T77" fmla="*/ 64 h 307"/>
              <a:gd name="T78" fmla="*/ 237 w 272"/>
              <a:gd name="T79" fmla="*/ 76 h 307"/>
              <a:gd name="T80" fmla="*/ 231 w 272"/>
              <a:gd name="T81" fmla="*/ 89 h 307"/>
              <a:gd name="T82" fmla="*/ 221 w 272"/>
              <a:gd name="T83" fmla="*/ 98 h 307"/>
              <a:gd name="T84" fmla="*/ 209 w 272"/>
              <a:gd name="T85" fmla="*/ 102 h 307"/>
              <a:gd name="T86" fmla="*/ 195 w 272"/>
              <a:gd name="T87" fmla="*/ 102 h 307"/>
              <a:gd name="T88" fmla="*/ 183 w 272"/>
              <a:gd name="T89" fmla="*/ 9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2" h="307">
                <a:moveTo>
                  <a:pt x="272" y="135"/>
                </a:moveTo>
                <a:lnTo>
                  <a:pt x="267" y="50"/>
                </a:lnTo>
                <a:lnTo>
                  <a:pt x="263" y="33"/>
                </a:lnTo>
                <a:lnTo>
                  <a:pt x="256" y="20"/>
                </a:lnTo>
                <a:lnTo>
                  <a:pt x="244" y="9"/>
                </a:lnTo>
                <a:lnTo>
                  <a:pt x="231" y="2"/>
                </a:lnTo>
                <a:lnTo>
                  <a:pt x="215" y="0"/>
                </a:lnTo>
                <a:lnTo>
                  <a:pt x="198" y="2"/>
                </a:lnTo>
                <a:lnTo>
                  <a:pt x="117" y="26"/>
                </a:lnTo>
                <a:lnTo>
                  <a:pt x="113" y="28"/>
                </a:lnTo>
                <a:lnTo>
                  <a:pt x="109" y="32"/>
                </a:lnTo>
                <a:lnTo>
                  <a:pt x="105" y="34"/>
                </a:lnTo>
                <a:lnTo>
                  <a:pt x="8" y="174"/>
                </a:lnTo>
                <a:lnTo>
                  <a:pt x="1" y="187"/>
                </a:lnTo>
                <a:lnTo>
                  <a:pt x="0" y="201"/>
                </a:lnTo>
                <a:lnTo>
                  <a:pt x="2" y="214"/>
                </a:lnTo>
                <a:lnTo>
                  <a:pt x="9" y="227"/>
                </a:lnTo>
                <a:lnTo>
                  <a:pt x="18" y="236"/>
                </a:lnTo>
                <a:lnTo>
                  <a:pt x="108" y="299"/>
                </a:lnTo>
                <a:lnTo>
                  <a:pt x="121" y="306"/>
                </a:lnTo>
                <a:lnTo>
                  <a:pt x="135" y="307"/>
                </a:lnTo>
                <a:lnTo>
                  <a:pt x="149" y="306"/>
                </a:lnTo>
                <a:lnTo>
                  <a:pt x="161" y="299"/>
                </a:lnTo>
                <a:lnTo>
                  <a:pt x="171" y="288"/>
                </a:lnTo>
                <a:lnTo>
                  <a:pt x="268" y="149"/>
                </a:lnTo>
                <a:lnTo>
                  <a:pt x="271" y="145"/>
                </a:lnTo>
                <a:lnTo>
                  <a:pt x="272" y="139"/>
                </a:lnTo>
                <a:lnTo>
                  <a:pt x="272" y="135"/>
                </a:lnTo>
                <a:close/>
                <a:moveTo>
                  <a:pt x="183" y="97"/>
                </a:moveTo>
                <a:lnTo>
                  <a:pt x="174" y="88"/>
                </a:lnTo>
                <a:lnTo>
                  <a:pt x="169" y="74"/>
                </a:lnTo>
                <a:lnTo>
                  <a:pt x="169" y="62"/>
                </a:lnTo>
                <a:lnTo>
                  <a:pt x="175" y="49"/>
                </a:lnTo>
                <a:lnTo>
                  <a:pt x="185" y="40"/>
                </a:lnTo>
                <a:lnTo>
                  <a:pt x="197" y="36"/>
                </a:lnTo>
                <a:lnTo>
                  <a:pt x="210" y="36"/>
                </a:lnTo>
                <a:lnTo>
                  <a:pt x="222" y="41"/>
                </a:lnTo>
                <a:lnTo>
                  <a:pt x="231" y="50"/>
                </a:lnTo>
                <a:lnTo>
                  <a:pt x="237" y="64"/>
                </a:lnTo>
                <a:lnTo>
                  <a:pt x="237" y="76"/>
                </a:lnTo>
                <a:lnTo>
                  <a:pt x="231" y="89"/>
                </a:lnTo>
                <a:lnTo>
                  <a:pt x="221" y="98"/>
                </a:lnTo>
                <a:lnTo>
                  <a:pt x="209" y="102"/>
                </a:lnTo>
                <a:lnTo>
                  <a:pt x="195" y="102"/>
                </a:lnTo>
                <a:lnTo>
                  <a:pt x="183" y="97"/>
                </a:lnTo>
                <a:close/>
              </a:path>
            </a:pathLst>
          </a:custGeom>
          <a:solidFill>
            <a:srgbClr val="333333"/>
          </a:solidFill>
          <a:ln w="0">
            <a:solidFill>
              <a:srgbClr val="54535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9020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Full Program Pricing Schedule</a:t>
            </a:r>
          </a:p>
        </p:txBody>
      </p:sp>
      <p:sp>
        <p:nvSpPr>
          <p:cNvPr id="4" name="Text Placeholder 3"/>
          <p:cNvSpPr>
            <a:spLocks noGrp="1"/>
          </p:cNvSpPr>
          <p:nvPr>
            <p:ph type="body" sz="quarter" idx="10"/>
          </p:nvPr>
        </p:nvSpPr>
        <p:spPr>
          <a:xfrm>
            <a:off x="916732" y="5808132"/>
            <a:ext cx="8900583" cy="508000"/>
          </a:xfrm>
        </p:spPr>
        <p:txBody>
          <a:bodyPr/>
          <a:lstStyle/>
          <a:p>
            <a:endParaRPr lang="en-US" dirty="0"/>
          </a:p>
          <a:p>
            <a:r>
              <a:rPr lang="en-US" dirty="0"/>
              <a:t> </a:t>
            </a:r>
            <a:r>
              <a:rPr lang="en-US" b="1" i="1" dirty="0"/>
              <a:t>Pricing applies to all versions of Trustworthy Selling: Professional, Quick Start and Multi-Line </a:t>
            </a:r>
            <a:endParaRPr lang="en-US" dirty="0"/>
          </a:p>
          <a:p>
            <a:r>
              <a:rPr lang="en-US" dirty="0"/>
              <a:t>*Companies have up to 24 months to use all participant licenses. ** Total License Fee is due upon signed Service Agreement.</a:t>
            </a:r>
          </a:p>
        </p:txBody>
      </p:sp>
      <p:graphicFrame>
        <p:nvGraphicFramePr>
          <p:cNvPr id="6" name="Table 5">
            <a:extLst>
              <a:ext uri="{FF2B5EF4-FFF2-40B4-BE49-F238E27FC236}">
                <a16:creationId xmlns:a16="http://schemas.microsoft.com/office/drawing/2014/main" id="{059F75B2-93C5-41B8-0814-6CED2F18FBD2}"/>
              </a:ext>
            </a:extLst>
          </p:cNvPr>
          <p:cNvGraphicFramePr>
            <a:graphicFrameLocks noGrp="1"/>
          </p:cNvGraphicFramePr>
          <p:nvPr>
            <p:extLst>
              <p:ext uri="{D42A27DB-BD31-4B8C-83A1-F6EECF244321}">
                <p14:modId xmlns:p14="http://schemas.microsoft.com/office/powerpoint/2010/main" val="1414530888"/>
              </p:ext>
            </p:extLst>
          </p:nvPr>
        </p:nvGraphicFramePr>
        <p:xfrm>
          <a:off x="3211551" y="1583473"/>
          <a:ext cx="5754029" cy="3803084"/>
        </p:xfrm>
        <a:graphic>
          <a:graphicData uri="http://schemas.openxmlformats.org/drawingml/2006/table">
            <a:tbl>
              <a:tblPr firstRow="1" firstCol="1" lastRow="1" lastCol="1" bandRow="1" bandCol="1"/>
              <a:tblGrid>
                <a:gridCol w="3003874">
                  <a:extLst>
                    <a:ext uri="{9D8B030D-6E8A-4147-A177-3AD203B41FA5}">
                      <a16:colId xmlns:a16="http://schemas.microsoft.com/office/drawing/2014/main" val="1747321923"/>
                    </a:ext>
                  </a:extLst>
                </a:gridCol>
                <a:gridCol w="2750155">
                  <a:extLst>
                    <a:ext uri="{9D8B030D-6E8A-4147-A177-3AD203B41FA5}">
                      <a16:colId xmlns:a16="http://schemas.microsoft.com/office/drawing/2014/main" val="3674277814"/>
                    </a:ext>
                  </a:extLst>
                </a:gridCol>
              </a:tblGrid>
              <a:tr h="761404">
                <a:tc>
                  <a:txBody>
                    <a:bodyPr/>
                    <a:lstStyle/>
                    <a:p>
                      <a:pPr marL="0" marR="0" algn="ctr">
                        <a:lnSpc>
                          <a:spcPct val="107000"/>
                        </a:lnSpc>
                        <a:spcBef>
                          <a:spcPts val="1125"/>
                        </a:spcBef>
                        <a:spcAft>
                          <a:spcPts val="0"/>
                        </a:spcAft>
                      </a:pPr>
                      <a:r>
                        <a:rPr lang="en-US" sz="2400" b="1" kern="100" dirty="0">
                          <a:solidFill>
                            <a:srgbClr val="FFFFFF"/>
                          </a:solidFill>
                          <a:effectLst/>
                          <a:highlight>
                            <a:srgbClr val="129DC0"/>
                          </a:highlight>
                          <a:latin typeface="Calibri" panose="020F0502020204030204" pitchFamily="34" charset="0"/>
                          <a:ea typeface="Calibri" panose="020F0502020204030204" pitchFamily="34" charset="0"/>
                          <a:cs typeface="Times New Roman" panose="02020603050405020304" pitchFamily="18" charset="0"/>
                        </a:rPr>
                        <a:t>*Number</a:t>
                      </a:r>
                      <a:r>
                        <a:rPr lang="en-US" sz="2400" b="1" kern="100" spc="205" dirty="0">
                          <a:solidFill>
                            <a:srgbClr val="FFFFFF"/>
                          </a:solidFill>
                          <a:effectLst/>
                          <a:highlight>
                            <a:srgbClr val="129DC0"/>
                          </a:highlight>
                          <a:latin typeface="Calibri" panose="020F0502020204030204" pitchFamily="34" charset="0"/>
                          <a:ea typeface="Calibri" panose="020F0502020204030204" pitchFamily="34" charset="0"/>
                          <a:cs typeface="Times New Roman" panose="02020603050405020304" pitchFamily="18" charset="0"/>
                        </a:rPr>
                        <a:t> </a:t>
                      </a:r>
                      <a:r>
                        <a:rPr lang="en-US" sz="2400" b="1" kern="100" dirty="0">
                          <a:solidFill>
                            <a:srgbClr val="FFFFFF"/>
                          </a:solidFill>
                          <a:effectLst/>
                          <a:highlight>
                            <a:srgbClr val="129DC0"/>
                          </a:highlight>
                          <a:latin typeface="Calibri" panose="020F0502020204030204" pitchFamily="34" charset="0"/>
                          <a:ea typeface="Calibri" panose="020F0502020204030204" pitchFamily="34" charset="0"/>
                          <a:cs typeface="Times New Roman" panose="02020603050405020304" pitchFamily="18" charset="0"/>
                        </a:rPr>
                        <a:t>of</a:t>
                      </a:r>
                      <a:r>
                        <a:rPr lang="en-US" sz="2400" b="1" kern="100" spc="210" dirty="0">
                          <a:solidFill>
                            <a:srgbClr val="FFFFFF"/>
                          </a:solidFill>
                          <a:effectLst/>
                          <a:highlight>
                            <a:srgbClr val="129DC0"/>
                          </a:highlight>
                          <a:latin typeface="Calibri" panose="020F0502020204030204" pitchFamily="34" charset="0"/>
                          <a:ea typeface="Calibri" panose="020F0502020204030204" pitchFamily="34" charset="0"/>
                          <a:cs typeface="Times New Roman" panose="02020603050405020304" pitchFamily="18" charset="0"/>
                        </a:rPr>
                        <a:t> </a:t>
                      </a:r>
                      <a:r>
                        <a:rPr lang="en-US" sz="2400" b="1" kern="100" spc="-10" dirty="0">
                          <a:solidFill>
                            <a:srgbClr val="FFFFFF"/>
                          </a:solidFill>
                          <a:effectLst/>
                          <a:highlight>
                            <a:srgbClr val="129DC0"/>
                          </a:highlight>
                          <a:latin typeface="Calibri" panose="020F0502020204030204" pitchFamily="34" charset="0"/>
                          <a:ea typeface="Calibri" panose="020F0502020204030204" pitchFamily="34" charset="0"/>
                          <a:cs typeface="Times New Roman" panose="02020603050405020304" pitchFamily="18" charset="0"/>
                        </a:rPr>
                        <a:t>Participants</a:t>
                      </a:r>
                      <a:endParaRPr lang="en-US" sz="2400" kern="100" dirty="0">
                        <a:effectLst/>
                        <a:highlight>
                          <a:srgbClr val="129DC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129DC0"/>
                    </a:solidFill>
                  </a:tcPr>
                </a:tc>
                <a:tc>
                  <a:txBody>
                    <a:bodyPr/>
                    <a:lstStyle/>
                    <a:p>
                      <a:pPr marL="8890" marR="0" algn="ctr">
                        <a:lnSpc>
                          <a:spcPct val="107000"/>
                        </a:lnSpc>
                        <a:spcBef>
                          <a:spcPts val="1125"/>
                        </a:spcBef>
                        <a:spcAft>
                          <a:spcPts val="0"/>
                        </a:spcAft>
                      </a:pPr>
                      <a:r>
                        <a:rPr lang="en-US" sz="2400" b="1" kern="100">
                          <a:solidFill>
                            <a:srgbClr val="FFFFFF"/>
                          </a:solidFill>
                          <a:effectLst/>
                          <a:highlight>
                            <a:srgbClr val="603F99"/>
                          </a:highlight>
                          <a:latin typeface="Calibri" panose="020F0502020204030204" pitchFamily="34" charset="0"/>
                          <a:ea typeface="Calibri" panose="020F0502020204030204" pitchFamily="34" charset="0"/>
                          <a:cs typeface="Times New Roman" panose="02020603050405020304" pitchFamily="18" charset="0"/>
                        </a:rPr>
                        <a:t>**Total License Fee</a:t>
                      </a:r>
                      <a:endParaRPr lang="en-US" sz="2400" kern="100">
                        <a:effectLst/>
                        <a:highlight>
                          <a:srgbClr val="603F99"/>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603F99"/>
                    </a:solidFill>
                  </a:tcPr>
                </a:tc>
                <a:extLst>
                  <a:ext uri="{0D108BD9-81ED-4DB2-BD59-A6C34878D82A}">
                    <a16:rowId xmlns:a16="http://schemas.microsoft.com/office/drawing/2014/main" val="2156163592"/>
                  </a:ext>
                </a:extLst>
              </a:tr>
              <a:tr h="568088">
                <a:tc>
                  <a:txBody>
                    <a:bodyPr/>
                    <a:lstStyle/>
                    <a:p>
                      <a:pPr marL="0" marR="279400" algn="ctr">
                        <a:lnSpc>
                          <a:spcPct val="107000"/>
                        </a:lnSpc>
                        <a:spcBef>
                          <a:spcPts val="675"/>
                        </a:spcBef>
                        <a:spcAft>
                          <a:spcPts val="0"/>
                        </a:spcAft>
                      </a:pPr>
                      <a:r>
                        <a:rPr lang="en-US" sz="2400" kern="100" spc="-10" dirty="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Per Participant</a:t>
                      </a:r>
                      <a:endParaRPr lang="en-US" sz="2400" kern="1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EEAF6"/>
                    </a:solidFill>
                  </a:tcPr>
                </a:tc>
                <a:tc>
                  <a:txBody>
                    <a:bodyPr/>
                    <a:lstStyle/>
                    <a:p>
                      <a:pPr marL="236855" marR="188595" algn="ctr">
                        <a:lnSpc>
                          <a:spcPct val="107000"/>
                        </a:lnSpc>
                        <a:spcBef>
                          <a:spcPts val="675"/>
                        </a:spcBef>
                        <a:spcAft>
                          <a:spcPts val="0"/>
                        </a:spcAft>
                      </a:pPr>
                      <a:r>
                        <a:rPr lang="en-US" sz="2400" kern="100" spc="-10" dirty="0">
                          <a:solidFill>
                            <a:srgbClr val="000000"/>
                          </a:solidFill>
                          <a:effectLst/>
                          <a:highlight>
                            <a:srgbClr val="9EA1D6"/>
                          </a:highlight>
                          <a:latin typeface="Calibri" panose="020F0502020204030204" pitchFamily="34" charset="0"/>
                          <a:ea typeface="Calibri" panose="020F0502020204030204" pitchFamily="34" charset="0"/>
                          <a:cs typeface="Times New Roman" panose="02020603050405020304" pitchFamily="18" charset="0"/>
                        </a:rPr>
                        <a:t>$895 per participant</a:t>
                      </a:r>
                      <a:endParaRPr lang="en-US" sz="2400" kern="100" dirty="0">
                        <a:effectLst/>
                        <a:highlight>
                          <a:srgbClr val="9EA1D6"/>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9EA1D6"/>
                    </a:solidFill>
                  </a:tcPr>
                </a:tc>
                <a:extLst>
                  <a:ext uri="{0D108BD9-81ED-4DB2-BD59-A6C34878D82A}">
                    <a16:rowId xmlns:a16="http://schemas.microsoft.com/office/drawing/2014/main" val="1230925290"/>
                  </a:ext>
                </a:extLst>
              </a:tr>
              <a:tr h="568088">
                <a:tc>
                  <a:txBody>
                    <a:bodyPr/>
                    <a:lstStyle/>
                    <a:p>
                      <a:pPr marL="0" marR="279400" algn="ctr">
                        <a:lnSpc>
                          <a:spcPct val="107000"/>
                        </a:lnSpc>
                        <a:spcBef>
                          <a:spcPts val="675"/>
                        </a:spcBef>
                        <a:spcAft>
                          <a:spcPts val="0"/>
                        </a:spcAft>
                      </a:pPr>
                      <a:r>
                        <a:rPr lang="en-US" sz="2400" kern="100" spc="-10">
                          <a:effectLst/>
                          <a:latin typeface="Calibri" panose="020F0502020204030204" pitchFamily="34" charset="0"/>
                          <a:ea typeface="Calibri" panose="020F0502020204030204" pitchFamily="34" charset="0"/>
                          <a:cs typeface="Times New Roman" panose="02020603050405020304" pitchFamily="18" charset="0"/>
                        </a:rPr>
                        <a:t>100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tc>
                  <a:txBody>
                    <a:bodyPr/>
                    <a:lstStyle/>
                    <a:p>
                      <a:pPr marL="236855" marR="188595" algn="ctr">
                        <a:lnSpc>
                          <a:spcPct val="107000"/>
                        </a:lnSpc>
                        <a:spcBef>
                          <a:spcPts val="675"/>
                        </a:spcBef>
                        <a:spcAft>
                          <a:spcPts val="0"/>
                        </a:spcAft>
                      </a:pPr>
                      <a:r>
                        <a:rPr lang="en-US" sz="2400" kern="100" spc="-10" dirty="0">
                          <a:effectLst/>
                          <a:latin typeface="Calibri" panose="020F0502020204030204" pitchFamily="34" charset="0"/>
                          <a:ea typeface="Calibri" panose="020F0502020204030204" pitchFamily="34" charset="0"/>
                          <a:cs typeface="Times New Roman" panose="02020603050405020304" pitchFamily="18" charset="0"/>
                        </a:rPr>
                        <a:t>$59,500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extLst>
                  <a:ext uri="{0D108BD9-81ED-4DB2-BD59-A6C34878D82A}">
                    <a16:rowId xmlns:a16="http://schemas.microsoft.com/office/drawing/2014/main" val="2932324177"/>
                  </a:ext>
                </a:extLst>
              </a:tr>
              <a:tr h="568088">
                <a:tc>
                  <a:txBody>
                    <a:bodyPr/>
                    <a:lstStyle/>
                    <a:p>
                      <a:pPr marL="0" marR="279400" algn="ctr">
                        <a:lnSpc>
                          <a:spcPct val="107000"/>
                        </a:lnSpc>
                        <a:spcBef>
                          <a:spcPts val="675"/>
                        </a:spcBef>
                        <a:spcAft>
                          <a:spcPts val="0"/>
                        </a:spcAft>
                      </a:pPr>
                      <a:r>
                        <a:rPr lang="en-US" sz="2400" kern="100" spc="-10">
                          <a:solidFill>
                            <a:srgbClr val="000000"/>
                          </a:solidFill>
                          <a:effectLst/>
                          <a:highlight>
                            <a:srgbClr val="D0E2EC"/>
                          </a:highlight>
                          <a:latin typeface="Calibri" panose="020F0502020204030204" pitchFamily="34" charset="0"/>
                          <a:ea typeface="Calibri" panose="020F0502020204030204" pitchFamily="34" charset="0"/>
                          <a:cs typeface="Times New Roman" panose="02020603050405020304" pitchFamily="18" charset="0"/>
                        </a:rPr>
                        <a:t>101 to 250</a:t>
                      </a:r>
                      <a:endParaRPr lang="en-US" sz="2400" kern="100">
                        <a:effectLst/>
                        <a:highlight>
                          <a:srgbClr val="D0E2EC"/>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0E2EC"/>
                    </a:solidFill>
                  </a:tcPr>
                </a:tc>
                <a:tc>
                  <a:txBody>
                    <a:bodyPr/>
                    <a:lstStyle/>
                    <a:p>
                      <a:pPr marL="236855" marR="188595" algn="ctr">
                        <a:lnSpc>
                          <a:spcPct val="107000"/>
                        </a:lnSpc>
                        <a:spcBef>
                          <a:spcPts val="675"/>
                        </a:spcBef>
                        <a:spcAft>
                          <a:spcPts val="0"/>
                        </a:spcAft>
                      </a:pPr>
                      <a:r>
                        <a:rPr lang="en-US" sz="2400" kern="100" spc="-10" dirty="0">
                          <a:solidFill>
                            <a:srgbClr val="000000"/>
                          </a:solidFill>
                          <a:effectLst/>
                          <a:highlight>
                            <a:srgbClr val="9EA1D6"/>
                          </a:highlight>
                          <a:latin typeface="Calibri" panose="020F0502020204030204" pitchFamily="34" charset="0"/>
                          <a:ea typeface="Calibri" panose="020F0502020204030204" pitchFamily="34" charset="0"/>
                          <a:cs typeface="Times New Roman" panose="02020603050405020304" pitchFamily="18" charset="0"/>
                        </a:rPr>
                        <a:t>$123,750</a:t>
                      </a:r>
                      <a:endParaRPr lang="en-US" sz="2400" kern="100" dirty="0">
                        <a:effectLst/>
                        <a:highlight>
                          <a:srgbClr val="9EA1D6"/>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9EA1D6"/>
                    </a:solidFill>
                  </a:tcPr>
                </a:tc>
                <a:extLst>
                  <a:ext uri="{0D108BD9-81ED-4DB2-BD59-A6C34878D82A}">
                    <a16:rowId xmlns:a16="http://schemas.microsoft.com/office/drawing/2014/main" val="2375418963"/>
                  </a:ext>
                </a:extLst>
              </a:tr>
              <a:tr h="568088">
                <a:tc>
                  <a:txBody>
                    <a:bodyPr/>
                    <a:lstStyle/>
                    <a:p>
                      <a:pPr marL="0" marR="279400" algn="ctr">
                        <a:lnSpc>
                          <a:spcPct val="107000"/>
                        </a:lnSpc>
                        <a:spcBef>
                          <a:spcPts val="675"/>
                        </a:spcBef>
                        <a:spcAft>
                          <a:spcPts val="0"/>
                        </a:spcAft>
                      </a:pPr>
                      <a:r>
                        <a:rPr lang="en-US" sz="2400" kern="100" spc="-10">
                          <a:effectLst/>
                          <a:latin typeface="Calibri" panose="020F0502020204030204" pitchFamily="34" charset="0"/>
                          <a:ea typeface="Calibri" panose="020F0502020204030204" pitchFamily="34" charset="0"/>
                          <a:cs typeface="Times New Roman" panose="02020603050405020304" pitchFamily="18" charset="0"/>
                        </a:rPr>
                        <a:t>251 to 500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tc>
                  <a:txBody>
                    <a:bodyPr/>
                    <a:lstStyle/>
                    <a:p>
                      <a:pPr marL="236855" marR="188595" algn="ctr">
                        <a:lnSpc>
                          <a:spcPct val="107000"/>
                        </a:lnSpc>
                        <a:spcBef>
                          <a:spcPts val="675"/>
                        </a:spcBef>
                        <a:spcAft>
                          <a:spcPts val="0"/>
                        </a:spcAft>
                      </a:pPr>
                      <a:r>
                        <a:rPr lang="en-US" sz="2400" kern="100" spc="-10" dirty="0">
                          <a:effectLst/>
                          <a:latin typeface="Calibri" panose="020F0502020204030204" pitchFamily="34" charset="0"/>
                          <a:ea typeface="Calibri" panose="020F0502020204030204" pitchFamily="34" charset="0"/>
                          <a:cs typeface="Times New Roman" panose="02020603050405020304" pitchFamily="18" charset="0"/>
                        </a:rPr>
                        <a:t>$225,000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extLst>
                  <a:ext uri="{0D108BD9-81ED-4DB2-BD59-A6C34878D82A}">
                    <a16:rowId xmlns:a16="http://schemas.microsoft.com/office/drawing/2014/main" val="3513984853"/>
                  </a:ext>
                </a:extLst>
              </a:tr>
              <a:tr h="568088">
                <a:tc>
                  <a:txBody>
                    <a:bodyPr/>
                    <a:lstStyle/>
                    <a:p>
                      <a:pPr marL="0" marR="93345" algn="l">
                        <a:lnSpc>
                          <a:spcPct val="107000"/>
                        </a:lnSpc>
                        <a:spcBef>
                          <a:spcPts val="675"/>
                        </a:spcBef>
                        <a:spcAft>
                          <a:spcPts val="0"/>
                        </a:spcAft>
                      </a:pPr>
                      <a:r>
                        <a:rPr lang="en-US" sz="2400" kern="100" spc="-25" dirty="0">
                          <a:solidFill>
                            <a:srgbClr val="000000"/>
                          </a:solidFill>
                          <a:effectLst/>
                          <a:highlight>
                            <a:srgbClr val="D0E2EC"/>
                          </a:highlight>
                          <a:latin typeface="Calibri" panose="020F0502020204030204" pitchFamily="34" charset="0"/>
                          <a:ea typeface="Calibri" panose="020F0502020204030204" pitchFamily="34" charset="0"/>
                          <a:cs typeface="Times New Roman" panose="02020603050405020304" pitchFamily="18" charset="0"/>
                        </a:rPr>
                        <a:t>          501 to 1,000</a:t>
                      </a:r>
                      <a:endParaRPr lang="en-US" sz="2400" kern="100" dirty="0">
                        <a:effectLst/>
                        <a:highlight>
                          <a:srgbClr val="D0E2EC"/>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0E2EC"/>
                    </a:solidFill>
                  </a:tcPr>
                </a:tc>
                <a:tc>
                  <a:txBody>
                    <a:bodyPr/>
                    <a:lstStyle/>
                    <a:p>
                      <a:pPr marL="236855" marR="188595" algn="ctr">
                        <a:lnSpc>
                          <a:spcPct val="107000"/>
                        </a:lnSpc>
                        <a:spcBef>
                          <a:spcPts val="675"/>
                        </a:spcBef>
                        <a:spcAft>
                          <a:spcPts val="0"/>
                        </a:spcAft>
                      </a:pPr>
                      <a:r>
                        <a:rPr lang="en-US" sz="2400" kern="100" spc="-10" dirty="0">
                          <a:solidFill>
                            <a:srgbClr val="000000"/>
                          </a:solidFill>
                          <a:effectLst/>
                          <a:highlight>
                            <a:srgbClr val="9EA1D6"/>
                          </a:highlight>
                          <a:latin typeface="Calibri" panose="020F0502020204030204" pitchFamily="34" charset="0"/>
                          <a:ea typeface="Calibri" panose="020F0502020204030204" pitchFamily="34" charset="0"/>
                          <a:cs typeface="Times New Roman" panose="02020603050405020304" pitchFamily="18" charset="0"/>
                        </a:rPr>
                        <a:t>$395,000</a:t>
                      </a:r>
                      <a:endParaRPr lang="en-US" sz="2400" kern="100" dirty="0">
                        <a:effectLst/>
                        <a:highlight>
                          <a:srgbClr val="9EA1D6"/>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9EA1D6"/>
                    </a:solidFill>
                  </a:tcPr>
                </a:tc>
                <a:extLst>
                  <a:ext uri="{0D108BD9-81ED-4DB2-BD59-A6C34878D82A}">
                    <a16:rowId xmlns:a16="http://schemas.microsoft.com/office/drawing/2014/main" val="80122210"/>
                  </a:ext>
                </a:extLst>
              </a:tr>
            </a:tbl>
          </a:graphicData>
        </a:graphic>
      </p:graphicFrame>
    </p:spTree>
    <p:extLst>
      <p:ext uri="{BB962C8B-B14F-4D97-AF65-F5344CB8AC3E}">
        <p14:creationId xmlns:p14="http://schemas.microsoft.com/office/powerpoint/2010/main" val="280585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mj-lt"/>
              <a:buAutoNum type="arabicPeriod"/>
            </a:pPr>
            <a:r>
              <a:rPr lang="en-US" dirty="0">
                <a:solidFill>
                  <a:schemeClr val="tx2">
                    <a:lumMod val="60000"/>
                    <a:lumOff val="40000"/>
                  </a:schemeClr>
                </a:solidFill>
                <a:hlinkClick r:id="rId2" action="ppaction://hlinksldjump"/>
              </a:rPr>
              <a:t>Program Overview</a:t>
            </a:r>
            <a:endParaRPr lang="en-US" dirty="0">
              <a:solidFill>
                <a:schemeClr val="tx2">
                  <a:lumMod val="60000"/>
                  <a:lumOff val="40000"/>
                </a:schemeClr>
              </a:solidFill>
            </a:endParaRPr>
          </a:p>
          <a:p>
            <a:pPr marL="457200" indent="-457200">
              <a:buFont typeface="+mj-lt"/>
              <a:buAutoNum type="arabicPeriod"/>
            </a:pPr>
            <a:r>
              <a:rPr lang="en-US" dirty="0">
                <a:solidFill>
                  <a:schemeClr val="tx2">
                    <a:lumMod val="60000"/>
                    <a:lumOff val="40000"/>
                  </a:schemeClr>
                </a:solidFill>
                <a:hlinkClick r:id="rId3" action="ppaction://hlinksldjump"/>
              </a:rPr>
              <a:t>Target Markets, Selling Points, and Pricing</a:t>
            </a:r>
            <a:endParaRPr lang="en-US" dirty="0">
              <a:solidFill>
                <a:schemeClr val="tx2">
                  <a:lumMod val="60000"/>
                  <a:lumOff val="40000"/>
                </a:schemeClr>
              </a:solidFill>
            </a:endParaRPr>
          </a:p>
          <a:p>
            <a:pPr marL="457200" indent="-457200">
              <a:buFont typeface="+mj-lt"/>
              <a:buAutoNum type="arabicPeriod"/>
            </a:pPr>
            <a:r>
              <a:rPr lang="en-US" dirty="0">
                <a:solidFill>
                  <a:schemeClr val="tx2">
                    <a:lumMod val="60000"/>
                    <a:lumOff val="40000"/>
                  </a:schemeClr>
                </a:solidFill>
                <a:hlinkClick r:id="rId4" action="ppaction://hlinksldjump"/>
              </a:rPr>
              <a:t>Selling the Program</a:t>
            </a:r>
            <a:endParaRPr lang="en-US" dirty="0">
              <a:solidFill>
                <a:schemeClr val="tx2">
                  <a:lumMod val="60000"/>
                  <a:lumOff val="40000"/>
                </a:schemeClr>
              </a:solidFill>
            </a:endParaRPr>
          </a:p>
          <a:p>
            <a:pPr marL="457200" indent="-457200">
              <a:buFont typeface="+mj-lt"/>
              <a:buAutoNum type="arabicPeriod"/>
            </a:pPr>
            <a:r>
              <a:rPr lang="en-US" u="sng" dirty="0">
                <a:solidFill>
                  <a:schemeClr val="tx2">
                    <a:lumMod val="60000"/>
                    <a:lumOff val="40000"/>
                  </a:schemeClr>
                </a:solidFill>
                <a:hlinkClick r:id="rId5" action="ppaction://hlinksldjump"/>
              </a:rPr>
              <a:t>Onboarding Resources</a:t>
            </a:r>
            <a:endParaRPr lang="en-US" u="sng" dirty="0">
              <a:solidFill>
                <a:schemeClr val="tx2">
                  <a:lumMod val="60000"/>
                  <a:lumOff val="40000"/>
                </a:schemeClr>
              </a:solidFill>
            </a:endParaRPr>
          </a:p>
        </p:txBody>
      </p:sp>
      <p:sp>
        <p:nvSpPr>
          <p:cNvPr id="2" name="Title 1"/>
          <p:cNvSpPr>
            <a:spLocks noGrp="1"/>
          </p:cNvSpPr>
          <p:nvPr>
            <p:ph type="title"/>
          </p:nvPr>
        </p:nvSpPr>
        <p:spPr/>
        <p:txBody>
          <a:bodyPr>
            <a:normAutofit/>
          </a:bodyPr>
          <a:lstStyle/>
          <a:p>
            <a:r>
              <a:rPr lang="en-US" dirty="0"/>
              <a:t>Table of Contents</a:t>
            </a:r>
          </a:p>
        </p:txBody>
      </p:sp>
    </p:spTree>
    <p:extLst>
      <p:ext uri="{BB962C8B-B14F-4D97-AF65-F5344CB8AC3E}">
        <p14:creationId xmlns:p14="http://schemas.microsoft.com/office/powerpoint/2010/main" val="1058478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SkillSet</a:t>
            </a:r>
            <a:r>
              <a:rPr lang="en-US" dirty="0"/>
              <a:t> Pricing Schedule</a:t>
            </a:r>
          </a:p>
        </p:txBody>
      </p:sp>
      <p:graphicFrame>
        <p:nvGraphicFramePr>
          <p:cNvPr id="7" name="Table 6">
            <a:extLst>
              <a:ext uri="{FF2B5EF4-FFF2-40B4-BE49-F238E27FC236}">
                <a16:creationId xmlns:a16="http://schemas.microsoft.com/office/drawing/2014/main" id="{8C094FFA-445A-DE84-7CBF-6847B29E4249}"/>
              </a:ext>
            </a:extLst>
          </p:cNvPr>
          <p:cNvGraphicFramePr>
            <a:graphicFrameLocks noGrp="1"/>
          </p:cNvGraphicFramePr>
          <p:nvPr>
            <p:extLst>
              <p:ext uri="{D42A27DB-BD31-4B8C-83A1-F6EECF244321}">
                <p14:modId xmlns:p14="http://schemas.microsoft.com/office/powerpoint/2010/main" val="950344381"/>
              </p:ext>
            </p:extLst>
          </p:nvPr>
        </p:nvGraphicFramePr>
        <p:xfrm>
          <a:off x="3055434" y="1393902"/>
          <a:ext cx="6144323" cy="4138581"/>
        </p:xfrm>
        <a:graphic>
          <a:graphicData uri="http://schemas.openxmlformats.org/drawingml/2006/table">
            <a:tbl>
              <a:tblPr firstRow="1" firstCol="1" lastRow="1" lastCol="1" bandRow="1" bandCol="1"/>
              <a:tblGrid>
                <a:gridCol w="2140267">
                  <a:extLst>
                    <a:ext uri="{9D8B030D-6E8A-4147-A177-3AD203B41FA5}">
                      <a16:colId xmlns:a16="http://schemas.microsoft.com/office/drawing/2014/main" val="2013039612"/>
                    </a:ext>
                  </a:extLst>
                </a:gridCol>
                <a:gridCol w="1863789">
                  <a:extLst>
                    <a:ext uri="{9D8B030D-6E8A-4147-A177-3AD203B41FA5}">
                      <a16:colId xmlns:a16="http://schemas.microsoft.com/office/drawing/2014/main" val="3360370820"/>
                    </a:ext>
                  </a:extLst>
                </a:gridCol>
                <a:gridCol w="2140267">
                  <a:extLst>
                    <a:ext uri="{9D8B030D-6E8A-4147-A177-3AD203B41FA5}">
                      <a16:colId xmlns:a16="http://schemas.microsoft.com/office/drawing/2014/main" val="2576688214"/>
                    </a:ext>
                  </a:extLst>
                </a:gridCol>
              </a:tblGrid>
              <a:tr h="854841">
                <a:tc>
                  <a:txBody>
                    <a:bodyPr/>
                    <a:lstStyle/>
                    <a:p>
                      <a:pPr marL="9525" marR="0" algn="ctr">
                        <a:lnSpc>
                          <a:spcPct val="107000"/>
                        </a:lnSpc>
                        <a:spcBef>
                          <a:spcPts val="0"/>
                        </a:spcBef>
                        <a:spcAft>
                          <a:spcPts val="0"/>
                        </a:spcAft>
                      </a:pPr>
                      <a:r>
                        <a:rPr lang="en-US" sz="1800" b="1" kern="100" spc="-25" dirty="0">
                          <a:solidFill>
                            <a:srgbClr val="FFFFFF"/>
                          </a:solidFill>
                          <a:effectLst/>
                          <a:highlight>
                            <a:srgbClr val="129DC0"/>
                          </a:highligh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highlight>
                          <a:srgbClr val="129DC0"/>
                        </a:highlight>
                        <a:latin typeface="Calibri" panose="020F0502020204030204" pitchFamily="34" charset="0"/>
                        <a:ea typeface="Calibri" panose="020F0502020204030204" pitchFamily="34" charset="0"/>
                        <a:cs typeface="Times New Roman" panose="02020603050405020304" pitchFamily="18" charset="0"/>
                      </a:endParaRPr>
                    </a:p>
                    <a:p>
                      <a:pPr marL="9525" marR="0" algn="ctr">
                        <a:lnSpc>
                          <a:spcPct val="107000"/>
                        </a:lnSpc>
                        <a:spcBef>
                          <a:spcPts val="0"/>
                        </a:spcBef>
                        <a:spcAft>
                          <a:spcPts val="0"/>
                        </a:spcAft>
                      </a:pPr>
                      <a:r>
                        <a:rPr lang="en-US" sz="1800" b="1" kern="100" spc="-25" dirty="0">
                          <a:solidFill>
                            <a:srgbClr val="FFFFFF"/>
                          </a:solidFill>
                          <a:effectLst/>
                          <a:highlight>
                            <a:srgbClr val="129DC0"/>
                          </a:highlight>
                          <a:latin typeface="Calibri" panose="020F0502020204030204" pitchFamily="34" charset="0"/>
                          <a:ea typeface="Calibri" panose="020F0502020204030204" pitchFamily="34" charset="0"/>
                          <a:cs typeface="Times New Roman" panose="02020603050405020304" pitchFamily="18" charset="0"/>
                        </a:rPr>
                        <a:t>*Number of Participants</a:t>
                      </a:r>
                      <a:endParaRPr lang="en-US" sz="1800" kern="100" dirty="0">
                        <a:effectLst/>
                        <a:highlight>
                          <a:srgbClr val="129DC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129DC0"/>
                    </a:solidFill>
                  </a:tcPr>
                </a:tc>
                <a:tc>
                  <a:txBody>
                    <a:bodyPr/>
                    <a:lstStyle/>
                    <a:p>
                      <a:pPr marL="0" marR="0" algn="l">
                        <a:lnSpc>
                          <a:spcPct val="107000"/>
                        </a:lnSpc>
                        <a:spcBef>
                          <a:spcPts val="110"/>
                        </a:spcBef>
                        <a:spcAft>
                          <a:spcPts val="0"/>
                        </a:spcAft>
                      </a:pPr>
                      <a:r>
                        <a:rPr lang="en-US" sz="1800" kern="100">
                          <a:effectLst/>
                          <a:highlight>
                            <a:srgbClr val="008145"/>
                          </a:highlight>
                          <a:latin typeface="Calibri" panose="020F0502020204030204" pitchFamily="34" charset="0"/>
                          <a:ea typeface="Calibri" panose="020F0502020204030204" pitchFamily="34" charset="0"/>
                          <a:cs typeface="Times New Roman" panose="02020603050405020304" pitchFamily="18" charset="0"/>
                        </a:rPr>
                        <a:t> </a:t>
                      </a:r>
                    </a:p>
                    <a:p>
                      <a:pPr marL="9525" marR="0" algn="ctr">
                        <a:lnSpc>
                          <a:spcPct val="107000"/>
                        </a:lnSpc>
                        <a:spcBef>
                          <a:spcPts val="0"/>
                        </a:spcBef>
                        <a:spcAft>
                          <a:spcPts val="0"/>
                        </a:spcAft>
                      </a:pPr>
                      <a:r>
                        <a:rPr lang="en-US" sz="1800" b="1" kern="100" spc="-25">
                          <a:solidFill>
                            <a:srgbClr val="FFFFFF"/>
                          </a:solidFill>
                          <a:effectLst/>
                          <a:highlight>
                            <a:srgbClr val="008145"/>
                          </a:highlight>
                          <a:latin typeface="Calibri" panose="020F0502020204030204" pitchFamily="34" charset="0"/>
                          <a:ea typeface="Calibri" panose="020F0502020204030204" pitchFamily="34" charset="0"/>
                          <a:cs typeface="Times New Roman" panose="02020603050405020304" pitchFamily="18" charset="0"/>
                        </a:rPr>
                        <a:t>Cost per Participant</a:t>
                      </a:r>
                      <a:endParaRPr lang="en-US" sz="1800" kern="100">
                        <a:effectLst/>
                        <a:highlight>
                          <a:srgbClr val="008145"/>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008145"/>
                    </a:solidFill>
                  </a:tcPr>
                </a:tc>
                <a:tc>
                  <a:txBody>
                    <a:bodyPr/>
                    <a:lstStyle/>
                    <a:p>
                      <a:pPr marL="9525" marR="0" algn="ctr">
                        <a:lnSpc>
                          <a:spcPct val="107000"/>
                        </a:lnSpc>
                        <a:spcBef>
                          <a:spcPts val="0"/>
                        </a:spcBef>
                        <a:spcAft>
                          <a:spcPts val="0"/>
                        </a:spcAft>
                      </a:pPr>
                      <a:r>
                        <a:rPr lang="en-US" sz="1800" b="1" kern="100" spc="-25">
                          <a:solidFill>
                            <a:srgbClr val="FFFFFF"/>
                          </a:solidFill>
                          <a:effectLst/>
                          <a:highlight>
                            <a:srgbClr val="603F99"/>
                          </a:highligh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highlight>
                          <a:srgbClr val="603F99"/>
                        </a:highlight>
                        <a:latin typeface="Calibri" panose="020F0502020204030204" pitchFamily="34" charset="0"/>
                        <a:ea typeface="Calibri" panose="020F0502020204030204" pitchFamily="34" charset="0"/>
                        <a:cs typeface="Times New Roman" panose="02020603050405020304" pitchFamily="18" charset="0"/>
                      </a:endParaRPr>
                    </a:p>
                    <a:p>
                      <a:pPr marL="9525" marR="0" algn="ctr">
                        <a:lnSpc>
                          <a:spcPct val="107000"/>
                        </a:lnSpc>
                        <a:spcBef>
                          <a:spcPts val="0"/>
                        </a:spcBef>
                        <a:spcAft>
                          <a:spcPts val="0"/>
                        </a:spcAft>
                      </a:pPr>
                      <a:r>
                        <a:rPr lang="en-US" sz="1800" b="1" kern="100" spc="-25">
                          <a:solidFill>
                            <a:srgbClr val="FFFFFF"/>
                          </a:solidFill>
                          <a:effectLst/>
                          <a:highlight>
                            <a:srgbClr val="603F99"/>
                          </a:highlight>
                          <a:latin typeface="Calibri" panose="020F0502020204030204" pitchFamily="34" charset="0"/>
                          <a:ea typeface="Calibri" panose="020F0502020204030204" pitchFamily="34" charset="0"/>
                          <a:cs typeface="Times New Roman" panose="02020603050405020304" pitchFamily="18" charset="0"/>
                        </a:rPr>
                        <a:t>**Total Licensing Fee</a:t>
                      </a:r>
                      <a:endParaRPr lang="en-US" sz="1800" kern="100">
                        <a:effectLst/>
                        <a:highlight>
                          <a:srgbClr val="603F99"/>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603F99"/>
                    </a:solidFill>
                  </a:tcPr>
                </a:tc>
                <a:extLst>
                  <a:ext uri="{0D108BD9-81ED-4DB2-BD59-A6C34878D82A}">
                    <a16:rowId xmlns:a16="http://schemas.microsoft.com/office/drawing/2014/main" val="884269196"/>
                  </a:ext>
                </a:extLst>
              </a:tr>
              <a:tr h="467301">
                <a:tc>
                  <a:txBody>
                    <a:bodyPr/>
                    <a:lstStyle/>
                    <a:p>
                      <a:pPr marL="0" marR="0" algn="ctr">
                        <a:lnSpc>
                          <a:spcPct val="107000"/>
                        </a:lnSpc>
                        <a:spcBef>
                          <a:spcPts val="675"/>
                        </a:spcBef>
                        <a:spcAft>
                          <a:spcPts val="0"/>
                        </a:spcAft>
                      </a:pPr>
                      <a:r>
                        <a:rPr lang="en-US"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Up to 25*</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FFFFFF"/>
                    </a:solidFill>
                  </a:tcPr>
                </a:tc>
                <a:tc>
                  <a:txBody>
                    <a:bodyPr/>
                    <a:lstStyle/>
                    <a:p>
                      <a:pPr marL="0" marR="0" algn="ctr">
                        <a:lnSpc>
                          <a:spcPct val="107000"/>
                        </a:lnSpc>
                        <a:spcBef>
                          <a:spcPts val="675"/>
                        </a:spcBef>
                        <a:spcAft>
                          <a:spcPts val="0"/>
                        </a:spcAft>
                      </a:pPr>
                      <a:r>
                        <a:rPr lang="en-US" sz="1800" kern="100" spc="-1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$495.00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FFFFFF"/>
                    </a:solidFill>
                  </a:tcPr>
                </a:tc>
                <a:tc>
                  <a:txBody>
                    <a:bodyPr/>
                    <a:lstStyle/>
                    <a:p>
                      <a:pPr marL="0" marR="0" algn="ctr">
                        <a:lnSpc>
                          <a:spcPct val="107000"/>
                        </a:lnSpc>
                        <a:spcBef>
                          <a:spcPts val="675"/>
                        </a:spcBef>
                        <a:spcAft>
                          <a:spcPts val="0"/>
                        </a:spcAft>
                      </a:pPr>
                      <a:r>
                        <a:rPr lang="en-US" sz="1800" kern="100" spc="-1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$12,375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FFFFFF"/>
                    </a:solidFill>
                  </a:tcPr>
                </a:tc>
                <a:extLst>
                  <a:ext uri="{0D108BD9-81ED-4DB2-BD59-A6C34878D82A}">
                    <a16:rowId xmlns:a16="http://schemas.microsoft.com/office/drawing/2014/main" val="3166301455"/>
                  </a:ext>
                </a:extLst>
              </a:tr>
              <a:tr h="467301">
                <a:tc>
                  <a:txBody>
                    <a:bodyPr/>
                    <a:lstStyle/>
                    <a:p>
                      <a:pPr marL="0" marR="0" algn="ctr">
                        <a:lnSpc>
                          <a:spcPct val="107000"/>
                        </a:lnSpc>
                        <a:spcBef>
                          <a:spcPts val="675"/>
                        </a:spcBef>
                        <a:spcAft>
                          <a:spcPts val="0"/>
                        </a:spcAft>
                      </a:pPr>
                      <a:r>
                        <a:rPr lang="en-US" sz="1800" kern="10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Up to 50*</a:t>
                      </a:r>
                      <a:endParaRPr lang="en-US" sz="18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EEAF6"/>
                    </a:solidFill>
                  </a:tcPr>
                </a:tc>
                <a:tc>
                  <a:txBody>
                    <a:bodyPr/>
                    <a:lstStyle/>
                    <a:p>
                      <a:pPr marL="0" marR="0" algn="ctr">
                        <a:lnSpc>
                          <a:spcPct val="107000"/>
                        </a:lnSpc>
                        <a:spcBef>
                          <a:spcPts val="675"/>
                        </a:spcBef>
                        <a:spcAft>
                          <a:spcPts val="0"/>
                        </a:spcAft>
                      </a:pPr>
                      <a:r>
                        <a:rPr lang="en-US" sz="1800" kern="100" spc="-10" dirty="0">
                          <a:solidFill>
                            <a:srgbClr val="000000"/>
                          </a:solidFill>
                          <a:effectLst/>
                          <a:highlight>
                            <a:srgbClr val="E2EFD9"/>
                          </a:highlight>
                          <a:latin typeface="Calibri" panose="020F0502020204030204" pitchFamily="34" charset="0"/>
                          <a:ea typeface="Calibri" panose="020F0502020204030204" pitchFamily="34" charset="0"/>
                          <a:cs typeface="Times New Roman" panose="02020603050405020304" pitchFamily="18" charset="0"/>
                        </a:rPr>
                        <a:t>$450.00</a:t>
                      </a:r>
                      <a:endParaRPr lang="en-US" sz="1800" kern="100" dirty="0">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E2EFD9"/>
                    </a:solidFill>
                  </a:tcPr>
                </a:tc>
                <a:tc>
                  <a:txBody>
                    <a:bodyPr/>
                    <a:lstStyle/>
                    <a:p>
                      <a:pPr marL="0" marR="0" algn="ctr">
                        <a:lnSpc>
                          <a:spcPct val="107000"/>
                        </a:lnSpc>
                        <a:spcBef>
                          <a:spcPts val="675"/>
                        </a:spcBef>
                        <a:spcAft>
                          <a:spcPts val="0"/>
                        </a:spcAft>
                      </a:pPr>
                      <a:r>
                        <a:rPr lang="en-US" sz="1800" kern="100" spc="-10">
                          <a:solidFill>
                            <a:srgbClr val="000000"/>
                          </a:solidFill>
                          <a:effectLst/>
                          <a:highlight>
                            <a:srgbClr val="D3CBE5"/>
                          </a:highlight>
                          <a:latin typeface="Calibri" panose="020F0502020204030204" pitchFamily="34" charset="0"/>
                          <a:ea typeface="Calibri" panose="020F0502020204030204" pitchFamily="34" charset="0"/>
                          <a:cs typeface="Times New Roman" panose="02020603050405020304" pitchFamily="18" charset="0"/>
                        </a:rPr>
                        <a:t>$22,500</a:t>
                      </a:r>
                      <a:endParaRPr lang="en-US" sz="1800" kern="100">
                        <a:effectLst/>
                        <a:highlight>
                          <a:srgbClr val="D3CBE5"/>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3CBE5"/>
                    </a:solidFill>
                  </a:tcPr>
                </a:tc>
                <a:extLst>
                  <a:ext uri="{0D108BD9-81ED-4DB2-BD59-A6C34878D82A}">
                    <a16:rowId xmlns:a16="http://schemas.microsoft.com/office/drawing/2014/main" val="370462347"/>
                  </a:ext>
                </a:extLst>
              </a:tr>
              <a:tr h="467301">
                <a:tc>
                  <a:txBody>
                    <a:bodyPr/>
                    <a:lstStyle/>
                    <a:p>
                      <a:pPr marL="0" marR="0" algn="ctr">
                        <a:lnSpc>
                          <a:spcPct val="107000"/>
                        </a:lnSpc>
                        <a:spcBef>
                          <a:spcPts val="675"/>
                        </a:spcBef>
                        <a:spcAft>
                          <a:spcPts val="0"/>
                        </a:spcAft>
                      </a:pPr>
                      <a:r>
                        <a:rPr lang="en-US" sz="1800" kern="10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Up to 75*</a:t>
                      </a:r>
                      <a:endParaRPr lang="en-US" sz="1800" kern="10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FFFFFF"/>
                    </a:solidFill>
                  </a:tcPr>
                </a:tc>
                <a:tc>
                  <a:txBody>
                    <a:bodyPr/>
                    <a:lstStyle/>
                    <a:p>
                      <a:pPr marL="0" marR="0" algn="ctr">
                        <a:lnSpc>
                          <a:spcPct val="107000"/>
                        </a:lnSpc>
                        <a:spcBef>
                          <a:spcPts val="675"/>
                        </a:spcBef>
                        <a:spcAft>
                          <a:spcPts val="0"/>
                        </a:spcAft>
                      </a:pPr>
                      <a:r>
                        <a:rPr lang="en-US" sz="1800" kern="100" spc="-1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$425.00</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FFFFFF"/>
                    </a:solidFill>
                  </a:tcPr>
                </a:tc>
                <a:tc>
                  <a:txBody>
                    <a:bodyPr/>
                    <a:lstStyle/>
                    <a:p>
                      <a:pPr marL="0" marR="0" algn="ctr">
                        <a:lnSpc>
                          <a:spcPct val="107000"/>
                        </a:lnSpc>
                        <a:spcBef>
                          <a:spcPts val="675"/>
                        </a:spcBef>
                        <a:spcAft>
                          <a:spcPts val="0"/>
                        </a:spcAft>
                      </a:pPr>
                      <a:r>
                        <a:rPr lang="en-US" sz="1800" kern="100" spc="-1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$31,875</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FFFFFF"/>
                    </a:solidFill>
                  </a:tcPr>
                </a:tc>
                <a:extLst>
                  <a:ext uri="{0D108BD9-81ED-4DB2-BD59-A6C34878D82A}">
                    <a16:rowId xmlns:a16="http://schemas.microsoft.com/office/drawing/2014/main" val="3361404282"/>
                  </a:ext>
                </a:extLst>
              </a:tr>
              <a:tr h="467301">
                <a:tc>
                  <a:txBody>
                    <a:bodyPr/>
                    <a:lstStyle/>
                    <a:p>
                      <a:pPr marL="0" marR="0" algn="ctr">
                        <a:lnSpc>
                          <a:spcPct val="107000"/>
                        </a:lnSpc>
                        <a:spcBef>
                          <a:spcPts val="675"/>
                        </a:spcBef>
                        <a:spcAft>
                          <a:spcPts val="0"/>
                        </a:spcAft>
                      </a:pPr>
                      <a:r>
                        <a:rPr lang="en-US" sz="1800" kern="10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Up to 100*</a:t>
                      </a:r>
                      <a:endParaRPr lang="en-US" sz="18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EEAF6"/>
                    </a:solidFill>
                  </a:tcPr>
                </a:tc>
                <a:tc>
                  <a:txBody>
                    <a:bodyPr/>
                    <a:lstStyle/>
                    <a:p>
                      <a:pPr marL="0" marR="0" algn="ctr">
                        <a:lnSpc>
                          <a:spcPct val="107000"/>
                        </a:lnSpc>
                        <a:spcBef>
                          <a:spcPts val="675"/>
                        </a:spcBef>
                        <a:spcAft>
                          <a:spcPts val="0"/>
                        </a:spcAft>
                      </a:pPr>
                      <a:r>
                        <a:rPr lang="en-US" sz="1800" kern="100" spc="-10">
                          <a:effectLst/>
                          <a:highlight>
                            <a:srgbClr val="E2EFD9"/>
                          </a:highligh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E2EFD9"/>
                    </a:solidFill>
                  </a:tcPr>
                </a:tc>
                <a:tc>
                  <a:txBody>
                    <a:bodyPr/>
                    <a:lstStyle/>
                    <a:p>
                      <a:pPr marL="0" marR="0" algn="ctr">
                        <a:lnSpc>
                          <a:spcPct val="107000"/>
                        </a:lnSpc>
                        <a:spcBef>
                          <a:spcPts val="675"/>
                        </a:spcBef>
                        <a:spcAft>
                          <a:spcPts val="0"/>
                        </a:spcAft>
                      </a:pPr>
                      <a:r>
                        <a:rPr lang="en-US" sz="1800" kern="100" spc="-10" dirty="0">
                          <a:solidFill>
                            <a:srgbClr val="000000"/>
                          </a:solidFill>
                          <a:effectLst/>
                          <a:highlight>
                            <a:srgbClr val="D3CBE5"/>
                          </a:highlight>
                          <a:latin typeface="Calibri" panose="020F0502020204030204" pitchFamily="34" charset="0"/>
                          <a:ea typeface="Calibri" panose="020F0502020204030204" pitchFamily="34" charset="0"/>
                          <a:cs typeface="Times New Roman" panose="02020603050405020304" pitchFamily="18" charset="0"/>
                        </a:rPr>
                        <a:t>$39,500</a:t>
                      </a:r>
                      <a:endParaRPr lang="en-US" sz="1800" kern="100" dirty="0">
                        <a:effectLst/>
                        <a:highlight>
                          <a:srgbClr val="D3CBE5"/>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3CBE5"/>
                    </a:solidFill>
                  </a:tcPr>
                </a:tc>
                <a:extLst>
                  <a:ext uri="{0D108BD9-81ED-4DB2-BD59-A6C34878D82A}">
                    <a16:rowId xmlns:a16="http://schemas.microsoft.com/office/drawing/2014/main" val="2910382233"/>
                  </a:ext>
                </a:extLst>
              </a:tr>
              <a:tr h="467301">
                <a:tc>
                  <a:txBody>
                    <a:bodyPr/>
                    <a:lstStyle/>
                    <a:p>
                      <a:pPr marL="0" marR="0" algn="ctr">
                        <a:lnSpc>
                          <a:spcPct val="107000"/>
                        </a:lnSpc>
                        <a:spcBef>
                          <a:spcPts val="675"/>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Up to 250*</a:t>
                      </a: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tc>
                  <a:txBody>
                    <a:bodyPr/>
                    <a:lstStyle/>
                    <a:p>
                      <a:pPr marL="0" marR="0" algn="ctr">
                        <a:lnSpc>
                          <a:spcPct val="107000"/>
                        </a:lnSpc>
                        <a:spcBef>
                          <a:spcPts val="675"/>
                        </a:spcBef>
                        <a:spcAft>
                          <a:spcPts val="0"/>
                        </a:spcAft>
                      </a:pPr>
                      <a:r>
                        <a:rPr lang="en-US" sz="1800" kern="100" spc="-1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tc>
                  <a:txBody>
                    <a:bodyPr/>
                    <a:lstStyle/>
                    <a:p>
                      <a:pPr marL="0" marR="0" algn="ctr">
                        <a:lnSpc>
                          <a:spcPct val="107000"/>
                        </a:lnSpc>
                        <a:spcBef>
                          <a:spcPts val="675"/>
                        </a:spcBef>
                        <a:spcAft>
                          <a:spcPts val="0"/>
                        </a:spcAft>
                      </a:pPr>
                      <a:r>
                        <a:rPr lang="en-US" sz="1800" kern="100" spc="-10" dirty="0">
                          <a:effectLst/>
                          <a:latin typeface="Calibri" panose="020F0502020204030204" pitchFamily="34" charset="0"/>
                          <a:ea typeface="Calibri" panose="020F0502020204030204" pitchFamily="34" charset="0"/>
                          <a:cs typeface="Times New Roman" panose="02020603050405020304" pitchFamily="18" charset="0"/>
                        </a:rPr>
                        <a:t>$87,500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extLst>
                  <a:ext uri="{0D108BD9-81ED-4DB2-BD59-A6C34878D82A}">
                    <a16:rowId xmlns:a16="http://schemas.microsoft.com/office/drawing/2014/main" val="2009823901"/>
                  </a:ext>
                </a:extLst>
              </a:tr>
              <a:tr h="467301">
                <a:tc>
                  <a:txBody>
                    <a:bodyPr/>
                    <a:lstStyle/>
                    <a:p>
                      <a:pPr marL="0" marR="0" algn="ctr">
                        <a:lnSpc>
                          <a:spcPct val="107000"/>
                        </a:lnSpc>
                        <a:spcBef>
                          <a:spcPts val="675"/>
                        </a:spcBef>
                        <a:spcAft>
                          <a:spcPts val="0"/>
                        </a:spcAft>
                      </a:pPr>
                      <a:r>
                        <a:rPr lang="en-US" sz="1800" kern="100">
                          <a:solidFill>
                            <a:srgbClr val="000000"/>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rPr>
                        <a:t>Up to 500*</a:t>
                      </a:r>
                      <a:endParaRPr lang="en-US" sz="18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EEAF6"/>
                    </a:solidFill>
                  </a:tcPr>
                </a:tc>
                <a:tc>
                  <a:txBody>
                    <a:bodyPr/>
                    <a:lstStyle/>
                    <a:p>
                      <a:pPr marL="0" marR="0" algn="ctr">
                        <a:lnSpc>
                          <a:spcPct val="107000"/>
                        </a:lnSpc>
                        <a:spcBef>
                          <a:spcPts val="675"/>
                        </a:spcBef>
                        <a:spcAft>
                          <a:spcPts val="0"/>
                        </a:spcAft>
                      </a:pPr>
                      <a:r>
                        <a:rPr lang="en-US" sz="1800" kern="100" spc="-10">
                          <a:effectLst/>
                          <a:highlight>
                            <a:srgbClr val="E2EFD9"/>
                          </a:highligh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E2EFD9"/>
                    </a:solidFill>
                  </a:tcPr>
                </a:tc>
                <a:tc>
                  <a:txBody>
                    <a:bodyPr/>
                    <a:lstStyle/>
                    <a:p>
                      <a:pPr marL="0" marR="0" algn="ctr">
                        <a:lnSpc>
                          <a:spcPct val="107000"/>
                        </a:lnSpc>
                        <a:spcBef>
                          <a:spcPts val="675"/>
                        </a:spcBef>
                        <a:spcAft>
                          <a:spcPts val="0"/>
                        </a:spcAft>
                      </a:pPr>
                      <a:r>
                        <a:rPr lang="en-US" sz="1800" kern="100" spc="-10" dirty="0">
                          <a:solidFill>
                            <a:srgbClr val="000000"/>
                          </a:solidFill>
                          <a:effectLst/>
                          <a:highlight>
                            <a:srgbClr val="D3CBE5"/>
                          </a:highlight>
                          <a:latin typeface="Calibri" panose="020F0502020204030204" pitchFamily="34" charset="0"/>
                          <a:ea typeface="Calibri" panose="020F0502020204030204" pitchFamily="34" charset="0"/>
                          <a:cs typeface="Times New Roman" panose="02020603050405020304" pitchFamily="18" charset="0"/>
                        </a:rPr>
                        <a:t>$162,500</a:t>
                      </a:r>
                      <a:endParaRPr lang="en-US" sz="1800" kern="100" dirty="0">
                        <a:effectLst/>
                        <a:highlight>
                          <a:srgbClr val="D3CBE5"/>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solidFill>
                      <a:srgbClr val="D3CBE5"/>
                    </a:solidFill>
                  </a:tcPr>
                </a:tc>
                <a:extLst>
                  <a:ext uri="{0D108BD9-81ED-4DB2-BD59-A6C34878D82A}">
                    <a16:rowId xmlns:a16="http://schemas.microsoft.com/office/drawing/2014/main" val="1807036067"/>
                  </a:ext>
                </a:extLst>
              </a:tr>
              <a:tr h="467301">
                <a:tc>
                  <a:txBody>
                    <a:bodyPr/>
                    <a:lstStyle/>
                    <a:p>
                      <a:pPr marL="0" marR="0" algn="ctr">
                        <a:lnSpc>
                          <a:spcPct val="107000"/>
                        </a:lnSpc>
                        <a:spcBef>
                          <a:spcPts val="675"/>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Up to 1,000*</a:t>
                      </a: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tc>
                  <a:txBody>
                    <a:bodyPr/>
                    <a:lstStyle/>
                    <a:p>
                      <a:pPr marL="0" marR="0" algn="ctr">
                        <a:lnSpc>
                          <a:spcPct val="107000"/>
                        </a:lnSpc>
                        <a:spcBef>
                          <a:spcPts val="675"/>
                        </a:spcBef>
                        <a:spcAft>
                          <a:spcPts val="0"/>
                        </a:spcAft>
                      </a:pPr>
                      <a:r>
                        <a:rPr lang="en-US" sz="1800" kern="100" spc="-1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tc>
                  <a:txBody>
                    <a:bodyPr/>
                    <a:lstStyle/>
                    <a:p>
                      <a:pPr marL="0" marR="0" algn="ctr">
                        <a:lnSpc>
                          <a:spcPct val="107000"/>
                        </a:lnSpc>
                        <a:spcBef>
                          <a:spcPts val="675"/>
                        </a:spcBef>
                        <a:spcAft>
                          <a:spcPts val="0"/>
                        </a:spcAft>
                      </a:pPr>
                      <a:r>
                        <a:rPr lang="en-US" sz="1800" kern="100" spc="-10" dirty="0">
                          <a:effectLst/>
                          <a:latin typeface="Calibri" panose="020F0502020204030204" pitchFamily="34" charset="0"/>
                          <a:ea typeface="Calibri" panose="020F0502020204030204" pitchFamily="34" charset="0"/>
                          <a:cs typeface="Times New Roman" panose="02020603050405020304" pitchFamily="18" charset="0"/>
                        </a:rPr>
                        <a:t>$295,000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99928A"/>
                      </a:solidFill>
                      <a:prstDash val="solid"/>
                      <a:round/>
                      <a:headEnd type="none" w="med" len="med"/>
                      <a:tailEnd type="none" w="med" len="med"/>
                    </a:lnL>
                    <a:lnR w="12700" cap="flat" cmpd="sng" algn="ctr">
                      <a:solidFill>
                        <a:srgbClr val="99928A"/>
                      </a:solidFill>
                      <a:prstDash val="solid"/>
                      <a:round/>
                      <a:headEnd type="none" w="med" len="med"/>
                      <a:tailEnd type="none" w="med" len="med"/>
                    </a:lnR>
                    <a:lnT w="12700" cap="flat" cmpd="sng" algn="ctr">
                      <a:solidFill>
                        <a:srgbClr val="99928A"/>
                      </a:solidFill>
                      <a:prstDash val="solid"/>
                      <a:round/>
                      <a:headEnd type="none" w="med" len="med"/>
                      <a:tailEnd type="none" w="med" len="med"/>
                    </a:lnT>
                    <a:lnB w="12700" cap="flat" cmpd="sng" algn="ctr">
                      <a:solidFill>
                        <a:srgbClr val="99928A"/>
                      </a:solidFill>
                      <a:prstDash val="solid"/>
                      <a:round/>
                      <a:headEnd type="none" w="med" len="med"/>
                      <a:tailEnd type="none" w="med" len="med"/>
                    </a:lnB>
                    <a:noFill/>
                  </a:tcPr>
                </a:tc>
                <a:extLst>
                  <a:ext uri="{0D108BD9-81ED-4DB2-BD59-A6C34878D82A}">
                    <a16:rowId xmlns:a16="http://schemas.microsoft.com/office/drawing/2014/main" val="3892455329"/>
                  </a:ext>
                </a:extLst>
              </a:tr>
            </a:tbl>
          </a:graphicData>
        </a:graphic>
      </p:graphicFrame>
      <p:sp>
        <p:nvSpPr>
          <p:cNvPr id="8" name="Text Placeholder 3">
            <a:extLst>
              <a:ext uri="{FF2B5EF4-FFF2-40B4-BE49-F238E27FC236}">
                <a16:creationId xmlns:a16="http://schemas.microsoft.com/office/drawing/2014/main" id="{439FEBEA-D458-1FFF-79DC-A9C3E730082B}"/>
              </a:ext>
            </a:extLst>
          </p:cNvPr>
          <p:cNvSpPr txBox="1">
            <a:spLocks/>
          </p:cNvSpPr>
          <p:nvPr/>
        </p:nvSpPr>
        <p:spPr bwMode="auto">
          <a:xfrm>
            <a:off x="916732" y="5808132"/>
            <a:ext cx="8900583" cy="508000"/>
          </a:xfrm>
          <a:prstGeom prst="rect">
            <a:avLst/>
          </a:prstGeom>
          <a:noFill/>
          <a:ln w="9525">
            <a:noFill/>
            <a:miter lim="800000"/>
            <a:headEnd/>
            <a:tailEnd/>
          </a:ln>
          <a:effectLst/>
        </p:spPr>
        <p:txBody>
          <a:bodyPr vert="horz" wrap="square" lIns="0" tIns="0" rIns="0" bIns="0" numCol="1" spcCol="347472" anchor="b" anchorCtr="0" compatLnSpc="1">
            <a:prstTxWarp prst="textNoShape">
              <a:avLst/>
            </a:prstTxWarp>
          </a:bodyPr>
          <a:lstStyle>
            <a:lvl1pPr marL="0" indent="0" algn="l" rtl="0" eaLnBrk="1" fontAlgn="base" hangingPunct="1">
              <a:lnSpc>
                <a:spcPct val="120000"/>
              </a:lnSpc>
              <a:spcBef>
                <a:spcPts val="0"/>
              </a:spcBef>
              <a:spcAft>
                <a:spcPts val="1600"/>
              </a:spcAft>
              <a:buClr>
                <a:schemeClr val="accent1"/>
              </a:buClr>
              <a:buSzPct val="90000"/>
              <a:buFont typeface="Arial"/>
              <a:buNone/>
              <a:defRPr sz="1067" b="0">
                <a:solidFill>
                  <a:schemeClr val="tx1"/>
                </a:solidFill>
                <a:latin typeface="+mn-lt"/>
                <a:ea typeface="+mn-ea"/>
                <a:cs typeface="+mn-cs"/>
              </a:defRPr>
            </a:lvl1pPr>
            <a:lvl2pPr marL="300552" indent="0" algn="l" rtl="0" eaLnBrk="1" fontAlgn="base" hangingPunct="1">
              <a:lnSpc>
                <a:spcPct val="120000"/>
              </a:lnSpc>
              <a:spcBef>
                <a:spcPts val="0"/>
              </a:spcBef>
              <a:spcAft>
                <a:spcPts val="1600"/>
              </a:spcAft>
              <a:buClr>
                <a:schemeClr val="accent1"/>
              </a:buClr>
              <a:buSzPct val="90000"/>
              <a:buFont typeface="Arial"/>
              <a:buNone/>
              <a:defRPr sz="2000" b="0">
                <a:solidFill>
                  <a:schemeClr val="tx1"/>
                </a:solidFill>
                <a:latin typeface="+mn-lt"/>
              </a:defRPr>
            </a:lvl2pPr>
            <a:lvl3pPr marL="611685"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defRPr>
            </a:lvl3pPr>
            <a:lvl4pPr marL="914354" indent="0" algn="l" rtl="0" eaLnBrk="1" fontAlgn="base" hangingPunct="1">
              <a:lnSpc>
                <a:spcPct val="120000"/>
              </a:lnSpc>
              <a:spcBef>
                <a:spcPts val="0"/>
              </a:spcBef>
              <a:spcAft>
                <a:spcPts val="1600"/>
              </a:spcAft>
              <a:buClr>
                <a:schemeClr val="accent1"/>
              </a:buClr>
              <a:buSzPct val="90000"/>
              <a:buFont typeface="Arial"/>
              <a:buNone/>
              <a:defRPr sz="1867" b="0">
                <a:solidFill>
                  <a:schemeClr val="tx1"/>
                </a:solidFill>
                <a:latin typeface="+mn-lt"/>
                <a:cs typeface="Arial" charset="0"/>
              </a:defRPr>
            </a:lvl4pPr>
            <a:lvl5pPr marL="1214907" indent="0" algn="l" rtl="0" eaLnBrk="1" fontAlgn="base" hangingPunct="1">
              <a:lnSpc>
                <a:spcPct val="120000"/>
              </a:lnSpc>
              <a:spcBef>
                <a:spcPts val="0"/>
              </a:spcBef>
              <a:spcAft>
                <a:spcPts val="1600"/>
              </a:spcAft>
              <a:buClr>
                <a:schemeClr val="accent1"/>
              </a:buClr>
              <a:buSzPct val="90000"/>
              <a:buFont typeface="Arial"/>
              <a:buNone/>
              <a:defRPr sz="1600" b="0">
                <a:solidFill>
                  <a:schemeClr val="tx1"/>
                </a:solidFill>
                <a:latin typeface="+mn-lt"/>
                <a:cs typeface="Arial" charset="0"/>
              </a:defRPr>
            </a:lvl5pPr>
            <a:lvl6pPr marL="275153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6pPr>
            <a:lvl7pPr marL="3361100"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7pPr>
            <a:lvl8pPr marL="397066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8pPr>
            <a:lvl9pPr marL="4580239" indent="-304784" algn="l" rtl="0" eaLnBrk="1" fontAlgn="base" hangingPunct="1">
              <a:lnSpc>
                <a:spcPts val="3467"/>
              </a:lnSpc>
              <a:spcBef>
                <a:spcPts val="800"/>
              </a:spcBef>
              <a:spcAft>
                <a:spcPct val="0"/>
              </a:spcAft>
              <a:buSzPct val="130000"/>
              <a:buChar char="•"/>
              <a:defRPr sz="2933">
                <a:solidFill>
                  <a:schemeClr val="tx1"/>
                </a:solidFill>
                <a:latin typeface="+mn-lt"/>
                <a:cs typeface="Arial" charset="0"/>
              </a:defRPr>
            </a:lvl9pPr>
          </a:lstStyle>
          <a:p>
            <a:endParaRPr lang="en-US" kern="0" dirty="0"/>
          </a:p>
          <a:p>
            <a:r>
              <a:rPr lang="en-US" kern="0" dirty="0"/>
              <a:t> </a:t>
            </a:r>
            <a:r>
              <a:rPr lang="en-US" b="1" i="1" kern="0" dirty="0"/>
              <a:t>Pricing applies to all versions of SkillSet: Professional, Quick Start</a:t>
            </a:r>
            <a:endParaRPr lang="en-US" kern="0" dirty="0"/>
          </a:p>
          <a:p>
            <a:r>
              <a:rPr lang="en-US" kern="0" dirty="0"/>
              <a:t>*Companies have up to 24 months to use all participant licenses. ** Total License Fee is due upon signed Service Agreement.</a:t>
            </a:r>
          </a:p>
        </p:txBody>
      </p:sp>
    </p:spTree>
    <p:extLst>
      <p:ext uri="{BB962C8B-B14F-4D97-AF65-F5344CB8AC3E}">
        <p14:creationId xmlns:p14="http://schemas.microsoft.com/office/powerpoint/2010/main" val="43929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Modular Enterprise Pricing Schedule</a:t>
            </a:r>
          </a:p>
        </p:txBody>
      </p:sp>
      <p:pic>
        <p:nvPicPr>
          <p:cNvPr id="4" name="Content Placeholder 3"/>
          <p:cNvPicPr>
            <a:picLocks noGrp="1" noChangeAspect="1"/>
          </p:cNvPicPr>
          <p:nvPr>
            <p:ph idx="1"/>
          </p:nvPr>
        </p:nvPicPr>
        <p:blipFill>
          <a:blip r:embed="rId2"/>
          <a:stretch>
            <a:fillRect/>
          </a:stretch>
        </p:blipFill>
        <p:spPr>
          <a:xfrm>
            <a:off x="3247085" y="945761"/>
            <a:ext cx="5758962" cy="5414332"/>
          </a:xfrm>
          <a:prstGeom prst="rect">
            <a:avLst/>
          </a:prstGeom>
        </p:spPr>
      </p:pic>
    </p:spTree>
    <p:extLst>
      <p:ext uri="{BB962C8B-B14F-4D97-AF65-F5344CB8AC3E}">
        <p14:creationId xmlns:p14="http://schemas.microsoft.com/office/powerpoint/2010/main" val="3205878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91380"/>
              </p:ext>
            </p:extLst>
          </p:nvPr>
        </p:nvGraphicFramePr>
        <p:xfrm>
          <a:off x="768096" y="1377696"/>
          <a:ext cx="10668000" cy="442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a:bodyPr>
          <a:lstStyle/>
          <a:p>
            <a:r>
              <a:rPr lang="en-US" sz="2200" dirty="0"/>
              <a:t>Other Fees</a:t>
            </a: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03112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Selling the Program</a:t>
            </a:r>
          </a:p>
        </p:txBody>
      </p:sp>
    </p:spTree>
    <p:extLst>
      <p:ext uri="{BB962C8B-B14F-4D97-AF65-F5344CB8AC3E}">
        <p14:creationId xmlns:p14="http://schemas.microsoft.com/office/powerpoint/2010/main" val="1601340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pPr algn="ctr"/>
            <a:r>
              <a:rPr lang="en-US" sz="6000" dirty="0"/>
              <a:t>General Campaign – Sales Presentation</a:t>
            </a:r>
          </a:p>
        </p:txBody>
      </p:sp>
    </p:spTree>
    <p:extLst>
      <p:ext uri="{BB962C8B-B14F-4D97-AF65-F5344CB8AC3E}">
        <p14:creationId xmlns:p14="http://schemas.microsoft.com/office/powerpoint/2010/main" val="3567201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08887657"/>
              </p:ext>
            </p:extLst>
          </p:nvPr>
        </p:nvGraphicFramePr>
        <p:xfrm>
          <a:off x="710005" y="2584240"/>
          <a:ext cx="10251382" cy="3758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a:bodyPr>
          <a:lstStyle/>
          <a:p>
            <a:r>
              <a:rPr lang="en-US" dirty="0">
                <a:solidFill>
                  <a:schemeClr val="tx1"/>
                </a:solidFill>
              </a:rPr>
              <a:t>5 Touch Sales Campaign – General Campaign</a:t>
            </a:r>
          </a:p>
        </p:txBody>
      </p:sp>
      <p:grpSp>
        <p:nvGrpSpPr>
          <p:cNvPr id="8" name="Group 7"/>
          <p:cNvGrpSpPr/>
          <p:nvPr/>
        </p:nvGrpSpPr>
        <p:grpSpPr>
          <a:xfrm>
            <a:off x="1215613" y="2197832"/>
            <a:ext cx="663601" cy="449506"/>
            <a:chOff x="2795588" y="3978276"/>
            <a:chExt cx="796925" cy="820737"/>
          </a:xfrm>
          <a:solidFill>
            <a:schemeClr val="accent2"/>
          </a:solidFill>
        </p:grpSpPr>
        <p:sp>
          <p:nvSpPr>
            <p:cNvPr id="9" name="Freeform 27"/>
            <p:cNvSpPr>
              <a:spLocks/>
            </p:cNvSpPr>
            <p:nvPr/>
          </p:nvSpPr>
          <p:spPr bwMode="auto">
            <a:xfrm>
              <a:off x="3151188" y="4116389"/>
              <a:ext cx="301625" cy="306388"/>
            </a:xfrm>
            <a:custGeom>
              <a:avLst/>
              <a:gdLst>
                <a:gd name="T0" fmla="*/ 20 w 190"/>
                <a:gd name="T1" fmla="*/ 0 h 193"/>
                <a:gd name="T2" fmla="*/ 51 w 190"/>
                <a:gd name="T3" fmla="*/ 4 h 193"/>
                <a:gd name="T4" fmla="*/ 81 w 190"/>
                <a:gd name="T5" fmla="*/ 12 h 193"/>
                <a:gd name="T6" fmla="*/ 109 w 190"/>
                <a:gd name="T7" fmla="*/ 26 h 193"/>
                <a:gd name="T8" fmla="*/ 135 w 190"/>
                <a:gd name="T9" fmla="*/ 46 h 193"/>
                <a:gd name="T10" fmla="*/ 156 w 190"/>
                <a:gd name="T11" fmla="*/ 70 h 193"/>
                <a:gd name="T12" fmla="*/ 173 w 190"/>
                <a:gd name="T13" fmla="*/ 97 h 193"/>
                <a:gd name="T14" fmla="*/ 182 w 190"/>
                <a:gd name="T15" fmla="*/ 122 h 193"/>
                <a:gd name="T16" fmla="*/ 189 w 190"/>
                <a:gd name="T17" fmla="*/ 147 h 193"/>
                <a:gd name="T18" fmla="*/ 190 w 190"/>
                <a:gd name="T19" fmla="*/ 173 h 193"/>
                <a:gd name="T20" fmla="*/ 189 w 190"/>
                <a:gd name="T21" fmla="*/ 178 h 193"/>
                <a:gd name="T22" fmla="*/ 186 w 190"/>
                <a:gd name="T23" fmla="*/ 185 h 193"/>
                <a:gd name="T24" fmla="*/ 182 w 190"/>
                <a:gd name="T25" fmla="*/ 189 h 193"/>
                <a:gd name="T26" fmla="*/ 177 w 190"/>
                <a:gd name="T27" fmla="*/ 191 h 193"/>
                <a:gd name="T28" fmla="*/ 171 w 190"/>
                <a:gd name="T29" fmla="*/ 193 h 193"/>
                <a:gd name="T30" fmla="*/ 171 w 190"/>
                <a:gd name="T31" fmla="*/ 193 h 193"/>
                <a:gd name="T32" fmla="*/ 164 w 190"/>
                <a:gd name="T33" fmla="*/ 191 h 193"/>
                <a:gd name="T34" fmla="*/ 159 w 190"/>
                <a:gd name="T35" fmla="*/ 189 h 193"/>
                <a:gd name="T36" fmla="*/ 155 w 190"/>
                <a:gd name="T37" fmla="*/ 185 h 193"/>
                <a:gd name="T38" fmla="*/ 152 w 190"/>
                <a:gd name="T39" fmla="*/ 178 h 193"/>
                <a:gd name="T40" fmla="*/ 151 w 190"/>
                <a:gd name="T41" fmla="*/ 173 h 193"/>
                <a:gd name="T42" fmla="*/ 147 w 190"/>
                <a:gd name="T43" fmla="*/ 143 h 193"/>
                <a:gd name="T44" fmla="*/ 138 w 190"/>
                <a:gd name="T45" fmla="*/ 116 h 193"/>
                <a:gd name="T46" fmla="*/ 122 w 190"/>
                <a:gd name="T47" fmla="*/ 89 h 193"/>
                <a:gd name="T48" fmla="*/ 101 w 190"/>
                <a:gd name="T49" fmla="*/ 68 h 193"/>
                <a:gd name="T50" fmla="*/ 76 w 190"/>
                <a:gd name="T51" fmla="*/ 54 h 193"/>
                <a:gd name="T52" fmla="*/ 49 w 190"/>
                <a:gd name="T53" fmla="*/ 44 h 193"/>
                <a:gd name="T54" fmla="*/ 20 w 190"/>
                <a:gd name="T55" fmla="*/ 40 h 193"/>
                <a:gd name="T56" fmla="*/ 15 w 190"/>
                <a:gd name="T57" fmla="*/ 40 h 193"/>
                <a:gd name="T58" fmla="*/ 9 w 190"/>
                <a:gd name="T59" fmla="*/ 37 h 193"/>
                <a:gd name="T60" fmla="*/ 6 w 190"/>
                <a:gd name="T61" fmla="*/ 34 h 193"/>
                <a:gd name="T62" fmla="*/ 3 w 190"/>
                <a:gd name="T63" fmla="*/ 30 h 193"/>
                <a:gd name="T64" fmla="*/ 0 w 190"/>
                <a:gd name="T65" fmla="*/ 25 h 193"/>
                <a:gd name="T66" fmla="*/ 0 w 190"/>
                <a:gd name="T67" fmla="*/ 20 h 193"/>
                <a:gd name="T68" fmla="*/ 0 w 190"/>
                <a:gd name="T69" fmla="*/ 15 h 193"/>
                <a:gd name="T70" fmla="*/ 3 w 190"/>
                <a:gd name="T71" fmla="*/ 9 h 193"/>
                <a:gd name="T72" fmla="*/ 6 w 190"/>
                <a:gd name="T73" fmla="*/ 6 h 193"/>
                <a:gd name="T74" fmla="*/ 9 w 190"/>
                <a:gd name="T75" fmla="*/ 3 h 193"/>
                <a:gd name="T76" fmla="*/ 15 w 190"/>
                <a:gd name="T77" fmla="*/ 2 h 193"/>
                <a:gd name="T78" fmla="*/ 20 w 190"/>
                <a:gd name="T7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193">
                  <a:moveTo>
                    <a:pt x="20" y="0"/>
                  </a:moveTo>
                  <a:lnTo>
                    <a:pt x="51" y="4"/>
                  </a:lnTo>
                  <a:lnTo>
                    <a:pt x="81" y="12"/>
                  </a:lnTo>
                  <a:lnTo>
                    <a:pt x="109" y="26"/>
                  </a:lnTo>
                  <a:lnTo>
                    <a:pt x="135" y="46"/>
                  </a:lnTo>
                  <a:lnTo>
                    <a:pt x="156" y="70"/>
                  </a:lnTo>
                  <a:lnTo>
                    <a:pt x="173" y="97"/>
                  </a:lnTo>
                  <a:lnTo>
                    <a:pt x="182" y="122"/>
                  </a:lnTo>
                  <a:lnTo>
                    <a:pt x="189" y="147"/>
                  </a:lnTo>
                  <a:lnTo>
                    <a:pt x="190" y="173"/>
                  </a:lnTo>
                  <a:lnTo>
                    <a:pt x="189" y="178"/>
                  </a:lnTo>
                  <a:lnTo>
                    <a:pt x="186" y="185"/>
                  </a:lnTo>
                  <a:lnTo>
                    <a:pt x="182" y="189"/>
                  </a:lnTo>
                  <a:lnTo>
                    <a:pt x="177" y="191"/>
                  </a:lnTo>
                  <a:lnTo>
                    <a:pt x="171" y="193"/>
                  </a:lnTo>
                  <a:lnTo>
                    <a:pt x="171" y="193"/>
                  </a:lnTo>
                  <a:lnTo>
                    <a:pt x="164" y="191"/>
                  </a:lnTo>
                  <a:lnTo>
                    <a:pt x="159" y="189"/>
                  </a:lnTo>
                  <a:lnTo>
                    <a:pt x="155" y="185"/>
                  </a:lnTo>
                  <a:lnTo>
                    <a:pt x="152" y="178"/>
                  </a:lnTo>
                  <a:lnTo>
                    <a:pt x="151" y="173"/>
                  </a:lnTo>
                  <a:lnTo>
                    <a:pt x="147" y="143"/>
                  </a:lnTo>
                  <a:lnTo>
                    <a:pt x="138" y="116"/>
                  </a:lnTo>
                  <a:lnTo>
                    <a:pt x="122" y="89"/>
                  </a:lnTo>
                  <a:lnTo>
                    <a:pt x="101" y="68"/>
                  </a:lnTo>
                  <a:lnTo>
                    <a:pt x="76" y="54"/>
                  </a:lnTo>
                  <a:lnTo>
                    <a:pt x="49" y="44"/>
                  </a:lnTo>
                  <a:lnTo>
                    <a:pt x="20" y="40"/>
                  </a:lnTo>
                  <a:lnTo>
                    <a:pt x="15" y="40"/>
                  </a:lnTo>
                  <a:lnTo>
                    <a:pt x="9" y="37"/>
                  </a:lnTo>
                  <a:lnTo>
                    <a:pt x="6" y="34"/>
                  </a:lnTo>
                  <a:lnTo>
                    <a:pt x="3" y="30"/>
                  </a:lnTo>
                  <a:lnTo>
                    <a:pt x="0" y="25"/>
                  </a:lnTo>
                  <a:lnTo>
                    <a:pt x="0" y="20"/>
                  </a:lnTo>
                  <a:lnTo>
                    <a:pt x="0" y="15"/>
                  </a:lnTo>
                  <a:lnTo>
                    <a:pt x="3" y="9"/>
                  </a:lnTo>
                  <a:lnTo>
                    <a:pt x="6" y="6"/>
                  </a:lnTo>
                  <a:lnTo>
                    <a:pt x="9" y="3"/>
                  </a:lnTo>
                  <a:lnTo>
                    <a:pt x="15" y="2"/>
                  </a:lnTo>
                  <a:lnTo>
                    <a:pt x="20"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8"/>
            <p:cNvSpPr>
              <a:spLocks/>
            </p:cNvSpPr>
            <p:nvPr/>
          </p:nvSpPr>
          <p:spPr bwMode="auto">
            <a:xfrm>
              <a:off x="3151188" y="3978276"/>
              <a:ext cx="441325" cy="444500"/>
            </a:xfrm>
            <a:custGeom>
              <a:avLst/>
              <a:gdLst>
                <a:gd name="T0" fmla="*/ 20 w 278"/>
                <a:gd name="T1" fmla="*/ 0 h 280"/>
                <a:gd name="T2" fmla="*/ 20 w 278"/>
                <a:gd name="T3" fmla="*/ 0 h 280"/>
                <a:gd name="T4" fmla="*/ 55 w 278"/>
                <a:gd name="T5" fmla="*/ 2 h 280"/>
                <a:gd name="T6" fmla="*/ 91 w 278"/>
                <a:gd name="T7" fmla="*/ 10 h 280"/>
                <a:gd name="T8" fmla="*/ 123 w 278"/>
                <a:gd name="T9" fmla="*/ 22 h 280"/>
                <a:gd name="T10" fmla="*/ 155 w 278"/>
                <a:gd name="T11" fmla="*/ 39 h 280"/>
                <a:gd name="T12" fmla="*/ 185 w 278"/>
                <a:gd name="T13" fmla="*/ 60 h 280"/>
                <a:gd name="T14" fmla="*/ 211 w 278"/>
                <a:gd name="T15" fmla="*/ 86 h 280"/>
                <a:gd name="T16" fmla="*/ 233 w 278"/>
                <a:gd name="T17" fmla="*/ 115 h 280"/>
                <a:gd name="T18" fmla="*/ 252 w 278"/>
                <a:gd name="T19" fmla="*/ 146 h 280"/>
                <a:gd name="T20" fmla="*/ 266 w 278"/>
                <a:gd name="T21" fmla="*/ 183 h 280"/>
                <a:gd name="T22" fmla="*/ 275 w 278"/>
                <a:gd name="T23" fmla="*/ 221 h 280"/>
                <a:gd name="T24" fmla="*/ 278 w 278"/>
                <a:gd name="T25" fmla="*/ 260 h 280"/>
                <a:gd name="T26" fmla="*/ 277 w 278"/>
                <a:gd name="T27" fmla="*/ 265 h 280"/>
                <a:gd name="T28" fmla="*/ 274 w 278"/>
                <a:gd name="T29" fmla="*/ 272 h 280"/>
                <a:gd name="T30" fmla="*/ 270 w 278"/>
                <a:gd name="T31" fmla="*/ 276 h 280"/>
                <a:gd name="T32" fmla="*/ 265 w 278"/>
                <a:gd name="T33" fmla="*/ 278 h 280"/>
                <a:gd name="T34" fmla="*/ 258 w 278"/>
                <a:gd name="T35" fmla="*/ 280 h 280"/>
                <a:gd name="T36" fmla="*/ 258 w 278"/>
                <a:gd name="T37" fmla="*/ 280 h 280"/>
                <a:gd name="T38" fmla="*/ 252 w 278"/>
                <a:gd name="T39" fmla="*/ 278 h 280"/>
                <a:gd name="T40" fmla="*/ 247 w 278"/>
                <a:gd name="T41" fmla="*/ 276 h 280"/>
                <a:gd name="T42" fmla="*/ 243 w 278"/>
                <a:gd name="T43" fmla="*/ 272 h 280"/>
                <a:gd name="T44" fmla="*/ 240 w 278"/>
                <a:gd name="T45" fmla="*/ 265 h 280"/>
                <a:gd name="T46" fmla="*/ 239 w 278"/>
                <a:gd name="T47" fmla="*/ 260 h 280"/>
                <a:gd name="T48" fmla="*/ 236 w 278"/>
                <a:gd name="T49" fmla="*/ 226 h 280"/>
                <a:gd name="T50" fmla="*/ 229 w 278"/>
                <a:gd name="T51" fmla="*/ 195 h 280"/>
                <a:gd name="T52" fmla="*/ 216 w 278"/>
                <a:gd name="T53" fmla="*/ 163 h 280"/>
                <a:gd name="T54" fmla="*/ 198 w 278"/>
                <a:gd name="T55" fmla="*/ 133 h 280"/>
                <a:gd name="T56" fmla="*/ 176 w 278"/>
                <a:gd name="T57" fmla="*/ 106 h 280"/>
                <a:gd name="T58" fmla="*/ 151 w 278"/>
                <a:gd name="T59" fmla="*/ 83 h 280"/>
                <a:gd name="T60" fmla="*/ 121 w 278"/>
                <a:gd name="T61" fmla="*/ 65 h 280"/>
                <a:gd name="T62" fmla="*/ 89 w 278"/>
                <a:gd name="T63" fmla="*/ 51 h 280"/>
                <a:gd name="T64" fmla="*/ 55 w 278"/>
                <a:gd name="T65" fmla="*/ 43 h 280"/>
                <a:gd name="T66" fmla="*/ 20 w 278"/>
                <a:gd name="T67" fmla="*/ 39 h 280"/>
                <a:gd name="T68" fmla="*/ 15 w 278"/>
                <a:gd name="T69" fmla="*/ 39 h 280"/>
                <a:gd name="T70" fmla="*/ 9 w 278"/>
                <a:gd name="T71" fmla="*/ 36 h 280"/>
                <a:gd name="T72" fmla="*/ 6 w 278"/>
                <a:gd name="T73" fmla="*/ 34 h 280"/>
                <a:gd name="T74" fmla="*/ 3 w 278"/>
                <a:gd name="T75" fmla="*/ 30 h 280"/>
                <a:gd name="T76" fmla="*/ 0 w 278"/>
                <a:gd name="T77" fmla="*/ 24 h 280"/>
                <a:gd name="T78" fmla="*/ 0 w 278"/>
                <a:gd name="T79" fmla="*/ 19 h 280"/>
                <a:gd name="T80" fmla="*/ 2 w 278"/>
                <a:gd name="T81" fmla="*/ 13 h 280"/>
                <a:gd name="T82" fmla="*/ 4 w 278"/>
                <a:gd name="T83" fmla="*/ 7 h 280"/>
                <a:gd name="T84" fmla="*/ 8 w 278"/>
                <a:gd name="T85" fmla="*/ 4 h 280"/>
                <a:gd name="T86" fmla="*/ 13 w 278"/>
                <a:gd name="T87" fmla="*/ 1 h 280"/>
                <a:gd name="T88" fmla="*/ 20 w 278"/>
                <a:gd name="T8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80">
                  <a:moveTo>
                    <a:pt x="20" y="0"/>
                  </a:moveTo>
                  <a:lnTo>
                    <a:pt x="20" y="0"/>
                  </a:lnTo>
                  <a:lnTo>
                    <a:pt x="55" y="2"/>
                  </a:lnTo>
                  <a:lnTo>
                    <a:pt x="91" y="10"/>
                  </a:lnTo>
                  <a:lnTo>
                    <a:pt x="123" y="22"/>
                  </a:lnTo>
                  <a:lnTo>
                    <a:pt x="155" y="39"/>
                  </a:lnTo>
                  <a:lnTo>
                    <a:pt x="185" y="60"/>
                  </a:lnTo>
                  <a:lnTo>
                    <a:pt x="211" y="86"/>
                  </a:lnTo>
                  <a:lnTo>
                    <a:pt x="233" y="115"/>
                  </a:lnTo>
                  <a:lnTo>
                    <a:pt x="252" y="146"/>
                  </a:lnTo>
                  <a:lnTo>
                    <a:pt x="266" y="183"/>
                  </a:lnTo>
                  <a:lnTo>
                    <a:pt x="275" y="221"/>
                  </a:lnTo>
                  <a:lnTo>
                    <a:pt x="278" y="260"/>
                  </a:lnTo>
                  <a:lnTo>
                    <a:pt x="277" y="265"/>
                  </a:lnTo>
                  <a:lnTo>
                    <a:pt x="274" y="272"/>
                  </a:lnTo>
                  <a:lnTo>
                    <a:pt x="270" y="276"/>
                  </a:lnTo>
                  <a:lnTo>
                    <a:pt x="265" y="278"/>
                  </a:lnTo>
                  <a:lnTo>
                    <a:pt x="258" y="280"/>
                  </a:lnTo>
                  <a:lnTo>
                    <a:pt x="258" y="280"/>
                  </a:lnTo>
                  <a:lnTo>
                    <a:pt x="252" y="278"/>
                  </a:lnTo>
                  <a:lnTo>
                    <a:pt x="247" y="276"/>
                  </a:lnTo>
                  <a:lnTo>
                    <a:pt x="243" y="272"/>
                  </a:lnTo>
                  <a:lnTo>
                    <a:pt x="240" y="265"/>
                  </a:lnTo>
                  <a:lnTo>
                    <a:pt x="239" y="260"/>
                  </a:lnTo>
                  <a:lnTo>
                    <a:pt x="236" y="226"/>
                  </a:lnTo>
                  <a:lnTo>
                    <a:pt x="229" y="195"/>
                  </a:lnTo>
                  <a:lnTo>
                    <a:pt x="216" y="163"/>
                  </a:lnTo>
                  <a:lnTo>
                    <a:pt x="198" y="133"/>
                  </a:lnTo>
                  <a:lnTo>
                    <a:pt x="176" y="106"/>
                  </a:lnTo>
                  <a:lnTo>
                    <a:pt x="151" y="83"/>
                  </a:lnTo>
                  <a:lnTo>
                    <a:pt x="121" y="65"/>
                  </a:lnTo>
                  <a:lnTo>
                    <a:pt x="89" y="51"/>
                  </a:lnTo>
                  <a:lnTo>
                    <a:pt x="55" y="43"/>
                  </a:lnTo>
                  <a:lnTo>
                    <a:pt x="20" y="39"/>
                  </a:lnTo>
                  <a:lnTo>
                    <a:pt x="15" y="39"/>
                  </a:lnTo>
                  <a:lnTo>
                    <a:pt x="9" y="36"/>
                  </a:lnTo>
                  <a:lnTo>
                    <a:pt x="6" y="34"/>
                  </a:lnTo>
                  <a:lnTo>
                    <a:pt x="3" y="30"/>
                  </a:lnTo>
                  <a:lnTo>
                    <a:pt x="0" y="24"/>
                  </a:lnTo>
                  <a:lnTo>
                    <a:pt x="0" y="19"/>
                  </a:lnTo>
                  <a:lnTo>
                    <a:pt x="2" y="13"/>
                  </a:lnTo>
                  <a:lnTo>
                    <a:pt x="4" y="7"/>
                  </a:lnTo>
                  <a:lnTo>
                    <a:pt x="8" y="4"/>
                  </a:lnTo>
                  <a:lnTo>
                    <a:pt x="13" y="1"/>
                  </a:lnTo>
                  <a:lnTo>
                    <a:pt x="20"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9"/>
            <p:cNvSpPr>
              <a:spLocks/>
            </p:cNvSpPr>
            <p:nvPr/>
          </p:nvSpPr>
          <p:spPr bwMode="auto">
            <a:xfrm>
              <a:off x="2795588" y="3989388"/>
              <a:ext cx="769938" cy="809625"/>
            </a:xfrm>
            <a:custGeom>
              <a:avLst/>
              <a:gdLst>
                <a:gd name="T0" fmla="*/ 72 w 485"/>
                <a:gd name="T1" fmla="*/ 0 h 510"/>
                <a:gd name="T2" fmla="*/ 88 w 485"/>
                <a:gd name="T3" fmla="*/ 4 h 510"/>
                <a:gd name="T4" fmla="*/ 101 w 485"/>
                <a:gd name="T5" fmla="*/ 14 h 510"/>
                <a:gd name="T6" fmla="*/ 167 w 485"/>
                <a:gd name="T7" fmla="*/ 83 h 510"/>
                <a:gd name="T8" fmla="*/ 173 w 485"/>
                <a:gd name="T9" fmla="*/ 95 h 510"/>
                <a:gd name="T10" fmla="*/ 176 w 485"/>
                <a:gd name="T11" fmla="*/ 106 h 510"/>
                <a:gd name="T12" fmla="*/ 174 w 485"/>
                <a:gd name="T13" fmla="*/ 120 h 510"/>
                <a:gd name="T14" fmla="*/ 168 w 485"/>
                <a:gd name="T15" fmla="*/ 131 h 510"/>
                <a:gd name="T16" fmla="*/ 138 w 485"/>
                <a:gd name="T17" fmla="*/ 172 h 510"/>
                <a:gd name="T18" fmla="*/ 140 w 485"/>
                <a:gd name="T19" fmla="*/ 176 h 510"/>
                <a:gd name="T20" fmla="*/ 143 w 485"/>
                <a:gd name="T21" fmla="*/ 182 h 510"/>
                <a:gd name="T22" fmla="*/ 148 w 485"/>
                <a:gd name="T23" fmla="*/ 190 h 510"/>
                <a:gd name="T24" fmla="*/ 155 w 485"/>
                <a:gd name="T25" fmla="*/ 202 h 510"/>
                <a:gd name="T26" fmla="*/ 165 w 485"/>
                <a:gd name="T27" fmla="*/ 216 h 510"/>
                <a:gd name="T28" fmla="*/ 180 w 485"/>
                <a:gd name="T29" fmla="*/ 233 h 510"/>
                <a:gd name="T30" fmla="*/ 197 w 485"/>
                <a:gd name="T31" fmla="*/ 254 h 510"/>
                <a:gd name="T32" fmla="*/ 219 w 485"/>
                <a:gd name="T33" fmla="*/ 278 h 510"/>
                <a:gd name="T34" fmla="*/ 241 w 485"/>
                <a:gd name="T35" fmla="*/ 302 h 510"/>
                <a:gd name="T36" fmla="*/ 260 w 485"/>
                <a:gd name="T37" fmla="*/ 320 h 510"/>
                <a:gd name="T38" fmla="*/ 277 w 485"/>
                <a:gd name="T39" fmla="*/ 334 h 510"/>
                <a:gd name="T40" fmla="*/ 290 w 485"/>
                <a:gd name="T41" fmla="*/ 346 h 510"/>
                <a:gd name="T42" fmla="*/ 300 w 485"/>
                <a:gd name="T43" fmla="*/ 354 h 510"/>
                <a:gd name="T44" fmla="*/ 309 w 485"/>
                <a:gd name="T45" fmla="*/ 360 h 510"/>
                <a:gd name="T46" fmla="*/ 316 w 485"/>
                <a:gd name="T47" fmla="*/ 364 h 510"/>
                <a:gd name="T48" fmla="*/ 320 w 485"/>
                <a:gd name="T49" fmla="*/ 366 h 510"/>
                <a:gd name="T50" fmla="*/ 362 w 485"/>
                <a:gd name="T51" fmla="*/ 338 h 510"/>
                <a:gd name="T52" fmla="*/ 371 w 485"/>
                <a:gd name="T53" fmla="*/ 334 h 510"/>
                <a:gd name="T54" fmla="*/ 383 w 485"/>
                <a:gd name="T55" fmla="*/ 333 h 510"/>
                <a:gd name="T56" fmla="*/ 397 w 485"/>
                <a:gd name="T57" fmla="*/ 336 h 510"/>
                <a:gd name="T58" fmla="*/ 410 w 485"/>
                <a:gd name="T59" fmla="*/ 345 h 510"/>
                <a:gd name="T60" fmla="*/ 474 w 485"/>
                <a:gd name="T61" fmla="*/ 414 h 510"/>
                <a:gd name="T62" fmla="*/ 484 w 485"/>
                <a:gd name="T63" fmla="*/ 429 h 510"/>
                <a:gd name="T64" fmla="*/ 485 w 485"/>
                <a:gd name="T65" fmla="*/ 444 h 510"/>
                <a:gd name="T66" fmla="*/ 480 w 485"/>
                <a:gd name="T67" fmla="*/ 460 h 510"/>
                <a:gd name="T68" fmla="*/ 469 w 485"/>
                <a:gd name="T69" fmla="*/ 472 h 510"/>
                <a:gd name="T70" fmla="*/ 446 w 485"/>
                <a:gd name="T71" fmla="*/ 489 h 510"/>
                <a:gd name="T72" fmla="*/ 427 w 485"/>
                <a:gd name="T73" fmla="*/ 501 h 510"/>
                <a:gd name="T74" fmla="*/ 406 w 485"/>
                <a:gd name="T75" fmla="*/ 507 h 510"/>
                <a:gd name="T76" fmla="*/ 383 w 485"/>
                <a:gd name="T77" fmla="*/ 510 h 510"/>
                <a:gd name="T78" fmla="*/ 354 w 485"/>
                <a:gd name="T79" fmla="*/ 506 h 510"/>
                <a:gd name="T80" fmla="*/ 324 w 485"/>
                <a:gd name="T81" fmla="*/ 497 h 510"/>
                <a:gd name="T82" fmla="*/ 291 w 485"/>
                <a:gd name="T83" fmla="*/ 482 h 510"/>
                <a:gd name="T84" fmla="*/ 256 w 485"/>
                <a:gd name="T85" fmla="*/ 461 h 510"/>
                <a:gd name="T86" fmla="*/ 227 w 485"/>
                <a:gd name="T87" fmla="*/ 440 h 510"/>
                <a:gd name="T88" fmla="*/ 199 w 485"/>
                <a:gd name="T89" fmla="*/ 418 h 510"/>
                <a:gd name="T90" fmla="*/ 174 w 485"/>
                <a:gd name="T91" fmla="*/ 396 h 510"/>
                <a:gd name="T92" fmla="*/ 154 w 485"/>
                <a:gd name="T93" fmla="*/ 375 h 510"/>
                <a:gd name="T94" fmla="*/ 135 w 485"/>
                <a:gd name="T95" fmla="*/ 357 h 510"/>
                <a:gd name="T96" fmla="*/ 99 w 485"/>
                <a:gd name="T97" fmla="*/ 313 h 510"/>
                <a:gd name="T98" fmla="*/ 66 w 485"/>
                <a:gd name="T99" fmla="*/ 271 h 510"/>
                <a:gd name="T100" fmla="*/ 40 w 485"/>
                <a:gd name="T101" fmla="*/ 230 h 510"/>
                <a:gd name="T102" fmla="*/ 20 w 485"/>
                <a:gd name="T103" fmla="*/ 190 h 510"/>
                <a:gd name="T104" fmla="*/ 9 w 485"/>
                <a:gd name="T105" fmla="*/ 161 h 510"/>
                <a:gd name="T106" fmla="*/ 3 w 485"/>
                <a:gd name="T107" fmla="*/ 134 h 510"/>
                <a:gd name="T108" fmla="*/ 0 w 485"/>
                <a:gd name="T109" fmla="*/ 109 h 510"/>
                <a:gd name="T110" fmla="*/ 3 w 485"/>
                <a:gd name="T111" fmla="*/ 82 h 510"/>
                <a:gd name="T112" fmla="*/ 11 w 485"/>
                <a:gd name="T113" fmla="*/ 58 h 510"/>
                <a:gd name="T114" fmla="*/ 24 w 485"/>
                <a:gd name="T115" fmla="*/ 37 h 510"/>
                <a:gd name="T116" fmla="*/ 42 w 485"/>
                <a:gd name="T117" fmla="*/ 15 h 510"/>
                <a:gd name="T118" fmla="*/ 51 w 485"/>
                <a:gd name="T119" fmla="*/ 7 h 510"/>
                <a:gd name="T120" fmla="*/ 61 w 485"/>
                <a:gd name="T121" fmla="*/ 3 h 510"/>
                <a:gd name="T122" fmla="*/ 72 w 485"/>
                <a:gd name="T1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 h="510">
                  <a:moveTo>
                    <a:pt x="72" y="0"/>
                  </a:moveTo>
                  <a:lnTo>
                    <a:pt x="88" y="4"/>
                  </a:lnTo>
                  <a:lnTo>
                    <a:pt x="101" y="14"/>
                  </a:lnTo>
                  <a:lnTo>
                    <a:pt x="167" y="83"/>
                  </a:lnTo>
                  <a:lnTo>
                    <a:pt x="173" y="95"/>
                  </a:lnTo>
                  <a:lnTo>
                    <a:pt x="176" y="106"/>
                  </a:lnTo>
                  <a:lnTo>
                    <a:pt x="174" y="120"/>
                  </a:lnTo>
                  <a:lnTo>
                    <a:pt x="168" y="131"/>
                  </a:lnTo>
                  <a:lnTo>
                    <a:pt x="138" y="172"/>
                  </a:lnTo>
                  <a:lnTo>
                    <a:pt x="140" y="176"/>
                  </a:lnTo>
                  <a:lnTo>
                    <a:pt x="143" y="182"/>
                  </a:lnTo>
                  <a:lnTo>
                    <a:pt x="148" y="190"/>
                  </a:lnTo>
                  <a:lnTo>
                    <a:pt x="155" y="202"/>
                  </a:lnTo>
                  <a:lnTo>
                    <a:pt x="165" y="216"/>
                  </a:lnTo>
                  <a:lnTo>
                    <a:pt x="180" y="233"/>
                  </a:lnTo>
                  <a:lnTo>
                    <a:pt x="197" y="254"/>
                  </a:lnTo>
                  <a:lnTo>
                    <a:pt x="219" y="278"/>
                  </a:lnTo>
                  <a:lnTo>
                    <a:pt x="241" y="302"/>
                  </a:lnTo>
                  <a:lnTo>
                    <a:pt x="260" y="320"/>
                  </a:lnTo>
                  <a:lnTo>
                    <a:pt x="277" y="334"/>
                  </a:lnTo>
                  <a:lnTo>
                    <a:pt x="290" y="346"/>
                  </a:lnTo>
                  <a:lnTo>
                    <a:pt x="300" y="354"/>
                  </a:lnTo>
                  <a:lnTo>
                    <a:pt x="309" y="360"/>
                  </a:lnTo>
                  <a:lnTo>
                    <a:pt x="316" y="364"/>
                  </a:lnTo>
                  <a:lnTo>
                    <a:pt x="320" y="366"/>
                  </a:lnTo>
                  <a:lnTo>
                    <a:pt x="362" y="338"/>
                  </a:lnTo>
                  <a:lnTo>
                    <a:pt x="371" y="334"/>
                  </a:lnTo>
                  <a:lnTo>
                    <a:pt x="383" y="333"/>
                  </a:lnTo>
                  <a:lnTo>
                    <a:pt x="397" y="336"/>
                  </a:lnTo>
                  <a:lnTo>
                    <a:pt x="410" y="345"/>
                  </a:lnTo>
                  <a:lnTo>
                    <a:pt x="474" y="414"/>
                  </a:lnTo>
                  <a:lnTo>
                    <a:pt x="484" y="429"/>
                  </a:lnTo>
                  <a:lnTo>
                    <a:pt x="485" y="444"/>
                  </a:lnTo>
                  <a:lnTo>
                    <a:pt x="480" y="460"/>
                  </a:lnTo>
                  <a:lnTo>
                    <a:pt x="469" y="472"/>
                  </a:lnTo>
                  <a:lnTo>
                    <a:pt x="446" y="489"/>
                  </a:lnTo>
                  <a:lnTo>
                    <a:pt x="427" y="501"/>
                  </a:lnTo>
                  <a:lnTo>
                    <a:pt x="406" y="507"/>
                  </a:lnTo>
                  <a:lnTo>
                    <a:pt x="383" y="510"/>
                  </a:lnTo>
                  <a:lnTo>
                    <a:pt x="354" y="506"/>
                  </a:lnTo>
                  <a:lnTo>
                    <a:pt x="324" y="497"/>
                  </a:lnTo>
                  <a:lnTo>
                    <a:pt x="291" y="482"/>
                  </a:lnTo>
                  <a:lnTo>
                    <a:pt x="256" y="461"/>
                  </a:lnTo>
                  <a:lnTo>
                    <a:pt x="227" y="440"/>
                  </a:lnTo>
                  <a:lnTo>
                    <a:pt x="199" y="418"/>
                  </a:lnTo>
                  <a:lnTo>
                    <a:pt x="174" y="396"/>
                  </a:lnTo>
                  <a:lnTo>
                    <a:pt x="154" y="375"/>
                  </a:lnTo>
                  <a:lnTo>
                    <a:pt x="135" y="357"/>
                  </a:lnTo>
                  <a:lnTo>
                    <a:pt x="99" y="313"/>
                  </a:lnTo>
                  <a:lnTo>
                    <a:pt x="66" y="271"/>
                  </a:lnTo>
                  <a:lnTo>
                    <a:pt x="40" y="230"/>
                  </a:lnTo>
                  <a:lnTo>
                    <a:pt x="20" y="190"/>
                  </a:lnTo>
                  <a:lnTo>
                    <a:pt x="9" y="161"/>
                  </a:lnTo>
                  <a:lnTo>
                    <a:pt x="3" y="134"/>
                  </a:lnTo>
                  <a:lnTo>
                    <a:pt x="0" y="109"/>
                  </a:lnTo>
                  <a:lnTo>
                    <a:pt x="3" y="82"/>
                  </a:lnTo>
                  <a:lnTo>
                    <a:pt x="11" y="58"/>
                  </a:lnTo>
                  <a:lnTo>
                    <a:pt x="24" y="37"/>
                  </a:lnTo>
                  <a:lnTo>
                    <a:pt x="42" y="15"/>
                  </a:lnTo>
                  <a:lnTo>
                    <a:pt x="51" y="7"/>
                  </a:lnTo>
                  <a:lnTo>
                    <a:pt x="61" y="3"/>
                  </a:lnTo>
                  <a:lnTo>
                    <a:pt x="72" y="0"/>
                  </a:lnTo>
                  <a:close/>
                </a:path>
              </a:pathLst>
            </a:custGeom>
            <a:grp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Freeform 34"/>
          <p:cNvSpPr>
            <a:spLocks noEditPoints="1"/>
          </p:cNvSpPr>
          <p:nvPr/>
        </p:nvSpPr>
        <p:spPr bwMode="auto">
          <a:xfrm>
            <a:off x="9807787" y="2047406"/>
            <a:ext cx="881346" cy="587525"/>
          </a:xfrm>
          <a:custGeom>
            <a:avLst/>
            <a:gdLst>
              <a:gd name="T0" fmla="*/ 45 w 612"/>
              <a:gd name="T1" fmla="*/ 177 h 527"/>
              <a:gd name="T2" fmla="*/ 41 w 612"/>
              <a:gd name="T3" fmla="*/ 182 h 527"/>
              <a:gd name="T4" fmla="*/ 39 w 612"/>
              <a:gd name="T5" fmla="*/ 478 h 527"/>
              <a:gd name="T6" fmla="*/ 42 w 612"/>
              <a:gd name="T7" fmla="*/ 485 h 527"/>
              <a:gd name="T8" fmla="*/ 48 w 612"/>
              <a:gd name="T9" fmla="*/ 487 h 527"/>
              <a:gd name="T10" fmla="*/ 455 w 612"/>
              <a:gd name="T11" fmla="*/ 487 h 527"/>
              <a:gd name="T12" fmla="*/ 460 w 612"/>
              <a:gd name="T13" fmla="*/ 482 h 527"/>
              <a:gd name="T14" fmla="*/ 461 w 612"/>
              <a:gd name="T15" fmla="*/ 216 h 527"/>
              <a:gd name="T16" fmla="*/ 327 w 612"/>
              <a:gd name="T17" fmla="*/ 350 h 527"/>
              <a:gd name="T18" fmla="*/ 253 w 612"/>
              <a:gd name="T19" fmla="*/ 371 h 527"/>
              <a:gd name="T20" fmla="*/ 246 w 612"/>
              <a:gd name="T21" fmla="*/ 371 h 527"/>
              <a:gd name="T22" fmla="*/ 241 w 612"/>
              <a:gd name="T23" fmla="*/ 366 h 527"/>
              <a:gd name="T24" fmla="*/ 241 w 612"/>
              <a:gd name="T25" fmla="*/ 359 h 527"/>
              <a:gd name="T26" fmla="*/ 262 w 612"/>
              <a:gd name="T27" fmla="*/ 284 h 527"/>
              <a:gd name="T28" fmla="*/ 369 w 612"/>
              <a:gd name="T29" fmla="*/ 177 h 527"/>
              <a:gd name="T30" fmla="*/ 559 w 612"/>
              <a:gd name="T31" fmla="*/ 0 h 527"/>
              <a:gd name="T32" fmla="*/ 570 w 612"/>
              <a:gd name="T33" fmla="*/ 2 h 527"/>
              <a:gd name="T34" fmla="*/ 579 w 612"/>
              <a:gd name="T35" fmla="*/ 8 h 527"/>
              <a:gd name="T36" fmla="*/ 610 w 612"/>
              <a:gd name="T37" fmla="*/ 42 h 527"/>
              <a:gd name="T38" fmla="*/ 609 w 612"/>
              <a:gd name="T39" fmla="*/ 66 h 527"/>
              <a:gd name="T40" fmla="*/ 498 w 612"/>
              <a:gd name="T41" fmla="*/ 180 h 527"/>
              <a:gd name="T42" fmla="*/ 500 w 612"/>
              <a:gd name="T43" fmla="*/ 189 h 527"/>
              <a:gd name="T44" fmla="*/ 496 w 612"/>
              <a:gd name="T45" fmla="*/ 498 h 527"/>
              <a:gd name="T46" fmla="*/ 470 w 612"/>
              <a:gd name="T47" fmla="*/ 523 h 527"/>
              <a:gd name="T48" fmla="*/ 48 w 612"/>
              <a:gd name="T49" fmla="*/ 527 h 527"/>
              <a:gd name="T50" fmla="*/ 14 w 612"/>
              <a:gd name="T51" fmla="*/ 512 h 527"/>
              <a:gd name="T52" fmla="*/ 0 w 612"/>
              <a:gd name="T53" fmla="*/ 478 h 527"/>
              <a:gd name="T54" fmla="*/ 4 w 612"/>
              <a:gd name="T55" fmla="*/ 167 h 527"/>
              <a:gd name="T56" fmla="*/ 30 w 612"/>
              <a:gd name="T57" fmla="*/ 142 h 527"/>
              <a:gd name="T58" fmla="*/ 398 w 612"/>
              <a:gd name="T59" fmla="*/ 138 h 527"/>
              <a:gd name="T60" fmla="*/ 407 w 612"/>
              <a:gd name="T61" fmla="*/ 139 h 527"/>
              <a:gd name="T62" fmla="*/ 547 w 612"/>
              <a:gd name="T63" fmla="*/ 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527">
                <a:moveTo>
                  <a:pt x="48" y="177"/>
                </a:moveTo>
                <a:lnTo>
                  <a:pt x="45" y="177"/>
                </a:lnTo>
                <a:lnTo>
                  <a:pt x="42" y="180"/>
                </a:lnTo>
                <a:lnTo>
                  <a:pt x="41" y="182"/>
                </a:lnTo>
                <a:lnTo>
                  <a:pt x="39" y="186"/>
                </a:lnTo>
                <a:lnTo>
                  <a:pt x="39" y="478"/>
                </a:lnTo>
                <a:lnTo>
                  <a:pt x="41" y="482"/>
                </a:lnTo>
                <a:lnTo>
                  <a:pt x="42" y="485"/>
                </a:lnTo>
                <a:lnTo>
                  <a:pt x="45" y="487"/>
                </a:lnTo>
                <a:lnTo>
                  <a:pt x="48" y="487"/>
                </a:lnTo>
                <a:lnTo>
                  <a:pt x="452" y="487"/>
                </a:lnTo>
                <a:lnTo>
                  <a:pt x="455" y="487"/>
                </a:lnTo>
                <a:lnTo>
                  <a:pt x="457" y="485"/>
                </a:lnTo>
                <a:lnTo>
                  <a:pt x="460" y="482"/>
                </a:lnTo>
                <a:lnTo>
                  <a:pt x="461" y="478"/>
                </a:lnTo>
                <a:lnTo>
                  <a:pt x="461" y="216"/>
                </a:lnTo>
                <a:lnTo>
                  <a:pt x="329" y="347"/>
                </a:lnTo>
                <a:lnTo>
                  <a:pt x="327" y="350"/>
                </a:lnTo>
                <a:lnTo>
                  <a:pt x="325" y="350"/>
                </a:lnTo>
                <a:lnTo>
                  <a:pt x="253" y="371"/>
                </a:lnTo>
                <a:lnTo>
                  <a:pt x="250" y="371"/>
                </a:lnTo>
                <a:lnTo>
                  <a:pt x="246" y="371"/>
                </a:lnTo>
                <a:lnTo>
                  <a:pt x="244" y="368"/>
                </a:lnTo>
                <a:lnTo>
                  <a:pt x="241" y="366"/>
                </a:lnTo>
                <a:lnTo>
                  <a:pt x="241" y="363"/>
                </a:lnTo>
                <a:lnTo>
                  <a:pt x="241" y="359"/>
                </a:lnTo>
                <a:lnTo>
                  <a:pt x="262" y="286"/>
                </a:lnTo>
                <a:lnTo>
                  <a:pt x="262" y="284"/>
                </a:lnTo>
                <a:lnTo>
                  <a:pt x="263" y="282"/>
                </a:lnTo>
                <a:lnTo>
                  <a:pt x="369" y="177"/>
                </a:lnTo>
                <a:lnTo>
                  <a:pt x="48" y="177"/>
                </a:lnTo>
                <a:close/>
                <a:moveTo>
                  <a:pt x="559" y="0"/>
                </a:moveTo>
                <a:lnTo>
                  <a:pt x="565" y="0"/>
                </a:lnTo>
                <a:lnTo>
                  <a:pt x="570" y="2"/>
                </a:lnTo>
                <a:lnTo>
                  <a:pt x="575" y="4"/>
                </a:lnTo>
                <a:lnTo>
                  <a:pt x="579" y="8"/>
                </a:lnTo>
                <a:lnTo>
                  <a:pt x="604" y="33"/>
                </a:lnTo>
                <a:lnTo>
                  <a:pt x="610" y="42"/>
                </a:lnTo>
                <a:lnTo>
                  <a:pt x="612" y="54"/>
                </a:lnTo>
                <a:lnTo>
                  <a:pt x="609" y="66"/>
                </a:lnTo>
                <a:lnTo>
                  <a:pt x="603" y="75"/>
                </a:lnTo>
                <a:lnTo>
                  <a:pt x="498" y="180"/>
                </a:lnTo>
                <a:lnTo>
                  <a:pt x="499" y="185"/>
                </a:lnTo>
                <a:lnTo>
                  <a:pt x="500" y="189"/>
                </a:lnTo>
                <a:lnTo>
                  <a:pt x="500" y="478"/>
                </a:lnTo>
                <a:lnTo>
                  <a:pt x="496" y="498"/>
                </a:lnTo>
                <a:lnTo>
                  <a:pt x="486" y="512"/>
                </a:lnTo>
                <a:lnTo>
                  <a:pt x="470" y="523"/>
                </a:lnTo>
                <a:lnTo>
                  <a:pt x="452" y="527"/>
                </a:lnTo>
                <a:lnTo>
                  <a:pt x="48" y="527"/>
                </a:lnTo>
                <a:lnTo>
                  <a:pt x="30" y="523"/>
                </a:lnTo>
                <a:lnTo>
                  <a:pt x="14" y="512"/>
                </a:lnTo>
                <a:lnTo>
                  <a:pt x="4" y="498"/>
                </a:lnTo>
                <a:lnTo>
                  <a:pt x="0" y="478"/>
                </a:lnTo>
                <a:lnTo>
                  <a:pt x="0" y="186"/>
                </a:lnTo>
                <a:lnTo>
                  <a:pt x="4" y="167"/>
                </a:lnTo>
                <a:lnTo>
                  <a:pt x="14" y="152"/>
                </a:lnTo>
                <a:lnTo>
                  <a:pt x="30" y="142"/>
                </a:lnTo>
                <a:lnTo>
                  <a:pt x="48" y="138"/>
                </a:lnTo>
                <a:lnTo>
                  <a:pt x="398" y="138"/>
                </a:lnTo>
                <a:lnTo>
                  <a:pt x="403" y="138"/>
                </a:lnTo>
                <a:lnTo>
                  <a:pt x="407" y="139"/>
                </a:lnTo>
                <a:lnTo>
                  <a:pt x="537" y="10"/>
                </a:lnTo>
                <a:lnTo>
                  <a:pt x="547" y="3"/>
                </a:lnTo>
                <a:lnTo>
                  <a:pt x="559" y="0"/>
                </a:lnTo>
                <a:close/>
              </a:path>
            </a:pathLst>
          </a:custGeom>
          <a:solidFill>
            <a:schemeClr val="accent6"/>
          </a:solid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10005" y="1030530"/>
            <a:ext cx="10607040" cy="923330"/>
          </a:xfrm>
          <a:prstGeom prst="rect">
            <a:avLst/>
          </a:prstGeom>
          <a:noFill/>
        </p:spPr>
        <p:txBody>
          <a:bodyPr wrap="square" rtlCol="0" anchor="ctr">
            <a:spAutoFit/>
          </a:bodyPr>
          <a:lstStyle/>
          <a:p>
            <a:r>
              <a:rPr lang="en-US" dirty="0"/>
              <a:t>The General Campaign for this program has been designed to be completed in 5 major touches/contacts with the member/prospect.  We know every sales interaction is unique, but your job is to guide the member through the process by proactively managing to this outlined approach.</a:t>
            </a:r>
          </a:p>
        </p:txBody>
      </p:sp>
      <p:sp>
        <p:nvSpPr>
          <p:cNvPr id="21" name="Freeform 34"/>
          <p:cNvSpPr>
            <a:spLocks noEditPoints="1"/>
          </p:cNvSpPr>
          <p:nvPr/>
        </p:nvSpPr>
        <p:spPr bwMode="auto">
          <a:xfrm>
            <a:off x="5507170" y="2063614"/>
            <a:ext cx="881346" cy="587525"/>
          </a:xfrm>
          <a:custGeom>
            <a:avLst/>
            <a:gdLst>
              <a:gd name="T0" fmla="*/ 45 w 612"/>
              <a:gd name="T1" fmla="*/ 177 h 527"/>
              <a:gd name="T2" fmla="*/ 41 w 612"/>
              <a:gd name="T3" fmla="*/ 182 h 527"/>
              <a:gd name="T4" fmla="*/ 39 w 612"/>
              <a:gd name="T5" fmla="*/ 478 h 527"/>
              <a:gd name="T6" fmla="*/ 42 w 612"/>
              <a:gd name="T7" fmla="*/ 485 h 527"/>
              <a:gd name="T8" fmla="*/ 48 w 612"/>
              <a:gd name="T9" fmla="*/ 487 h 527"/>
              <a:gd name="T10" fmla="*/ 455 w 612"/>
              <a:gd name="T11" fmla="*/ 487 h 527"/>
              <a:gd name="T12" fmla="*/ 460 w 612"/>
              <a:gd name="T13" fmla="*/ 482 h 527"/>
              <a:gd name="T14" fmla="*/ 461 w 612"/>
              <a:gd name="T15" fmla="*/ 216 h 527"/>
              <a:gd name="T16" fmla="*/ 327 w 612"/>
              <a:gd name="T17" fmla="*/ 350 h 527"/>
              <a:gd name="T18" fmla="*/ 253 w 612"/>
              <a:gd name="T19" fmla="*/ 371 h 527"/>
              <a:gd name="T20" fmla="*/ 246 w 612"/>
              <a:gd name="T21" fmla="*/ 371 h 527"/>
              <a:gd name="T22" fmla="*/ 241 w 612"/>
              <a:gd name="T23" fmla="*/ 366 h 527"/>
              <a:gd name="T24" fmla="*/ 241 w 612"/>
              <a:gd name="T25" fmla="*/ 359 h 527"/>
              <a:gd name="T26" fmla="*/ 262 w 612"/>
              <a:gd name="T27" fmla="*/ 284 h 527"/>
              <a:gd name="T28" fmla="*/ 369 w 612"/>
              <a:gd name="T29" fmla="*/ 177 h 527"/>
              <a:gd name="T30" fmla="*/ 559 w 612"/>
              <a:gd name="T31" fmla="*/ 0 h 527"/>
              <a:gd name="T32" fmla="*/ 570 w 612"/>
              <a:gd name="T33" fmla="*/ 2 h 527"/>
              <a:gd name="T34" fmla="*/ 579 w 612"/>
              <a:gd name="T35" fmla="*/ 8 h 527"/>
              <a:gd name="T36" fmla="*/ 610 w 612"/>
              <a:gd name="T37" fmla="*/ 42 h 527"/>
              <a:gd name="T38" fmla="*/ 609 w 612"/>
              <a:gd name="T39" fmla="*/ 66 h 527"/>
              <a:gd name="T40" fmla="*/ 498 w 612"/>
              <a:gd name="T41" fmla="*/ 180 h 527"/>
              <a:gd name="T42" fmla="*/ 500 w 612"/>
              <a:gd name="T43" fmla="*/ 189 h 527"/>
              <a:gd name="T44" fmla="*/ 496 w 612"/>
              <a:gd name="T45" fmla="*/ 498 h 527"/>
              <a:gd name="T46" fmla="*/ 470 w 612"/>
              <a:gd name="T47" fmla="*/ 523 h 527"/>
              <a:gd name="T48" fmla="*/ 48 w 612"/>
              <a:gd name="T49" fmla="*/ 527 h 527"/>
              <a:gd name="T50" fmla="*/ 14 w 612"/>
              <a:gd name="T51" fmla="*/ 512 h 527"/>
              <a:gd name="T52" fmla="*/ 0 w 612"/>
              <a:gd name="T53" fmla="*/ 478 h 527"/>
              <a:gd name="T54" fmla="*/ 4 w 612"/>
              <a:gd name="T55" fmla="*/ 167 h 527"/>
              <a:gd name="T56" fmla="*/ 30 w 612"/>
              <a:gd name="T57" fmla="*/ 142 h 527"/>
              <a:gd name="T58" fmla="*/ 398 w 612"/>
              <a:gd name="T59" fmla="*/ 138 h 527"/>
              <a:gd name="T60" fmla="*/ 407 w 612"/>
              <a:gd name="T61" fmla="*/ 139 h 527"/>
              <a:gd name="T62" fmla="*/ 547 w 612"/>
              <a:gd name="T63" fmla="*/ 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527">
                <a:moveTo>
                  <a:pt x="48" y="177"/>
                </a:moveTo>
                <a:lnTo>
                  <a:pt x="45" y="177"/>
                </a:lnTo>
                <a:lnTo>
                  <a:pt x="42" y="180"/>
                </a:lnTo>
                <a:lnTo>
                  <a:pt x="41" y="182"/>
                </a:lnTo>
                <a:lnTo>
                  <a:pt x="39" y="186"/>
                </a:lnTo>
                <a:lnTo>
                  <a:pt x="39" y="478"/>
                </a:lnTo>
                <a:lnTo>
                  <a:pt x="41" y="482"/>
                </a:lnTo>
                <a:lnTo>
                  <a:pt x="42" y="485"/>
                </a:lnTo>
                <a:lnTo>
                  <a:pt x="45" y="487"/>
                </a:lnTo>
                <a:lnTo>
                  <a:pt x="48" y="487"/>
                </a:lnTo>
                <a:lnTo>
                  <a:pt x="452" y="487"/>
                </a:lnTo>
                <a:lnTo>
                  <a:pt x="455" y="487"/>
                </a:lnTo>
                <a:lnTo>
                  <a:pt x="457" y="485"/>
                </a:lnTo>
                <a:lnTo>
                  <a:pt x="460" y="482"/>
                </a:lnTo>
                <a:lnTo>
                  <a:pt x="461" y="478"/>
                </a:lnTo>
                <a:lnTo>
                  <a:pt x="461" y="216"/>
                </a:lnTo>
                <a:lnTo>
                  <a:pt x="329" y="347"/>
                </a:lnTo>
                <a:lnTo>
                  <a:pt x="327" y="350"/>
                </a:lnTo>
                <a:lnTo>
                  <a:pt x="325" y="350"/>
                </a:lnTo>
                <a:lnTo>
                  <a:pt x="253" y="371"/>
                </a:lnTo>
                <a:lnTo>
                  <a:pt x="250" y="371"/>
                </a:lnTo>
                <a:lnTo>
                  <a:pt x="246" y="371"/>
                </a:lnTo>
                <a:lnTo>
                  <a:pt x="244" y="368"/>
                </a:lnTo>
                <a:lnTo>
                  <a:pt x="241" y="366"/>
                </a:lnTo>
                <a:lnTo>
                  <a:pt x="241" y="363"/>
                </a:lnTo>
                <a:lnTo>
                  <a:pt x="241" y="359"/>
                </a:lnTo>
                <a:lnTo>
                  <a:pt x="262" y="286"/>
                </a:lnTo>
                <a:lnTo>
                  <a:pt x="262" y="284"/>
                </a:lnTo>
                <a:lnTo>
                  <a:pt x="263" y="282"/>
                </a:lnTo>
                <a:lnTo>
                  <a:pt x="369" y="177"/>
                </a:lnTo>
                <a:lnTo>
                  <a:pt x="48" y="177"/>
                </a:lnTo>
                <a:close/>
                <a:moveTo>
                  <a:pt x="559" y="0"/>
                </a:moveTo>
                <a:lnTo>
                  <a:pt x="565" y="0"/>
                </a:lnTo>
                <a:lnTo>
                  <a:pt x="570" y="2"/>
                </a:lnTo>
                <a:lnTo>
                  <a:pt x="575" y="4"/>
                </a:lnTo>
                <a:lnTo>
                  <a:pt x="579" y="8"/>
                </a:lnTo>
                <a:lnTo>
                  <a:pt x="604" y="33"/>
                </a:lnTo>
                <a:lnTo>
                  <a:pt x="610" y="42"/>
                </a:lnTo>
                <a:lnTo>
                  <a:pt x="612" y="54"/>
                </a:lnTo>
                <a:lnTo>
                  <a:pt x="609" y="66"/>
                </a:lnTo>
                <a:lnTo>
                  <a:pt x="603" y="75"/>
                </a:lnTo>
                <a:lnTo>
                  <a:pt x="498" y="180"/>
                </a:lnTo>
                <a:lnTo>
                  <a:pt x="499" y="185"/>
                </a:lnTo>
                <a:lnTo>
                  <a:pt x="500" y="189"/>
                </a:lnTo>
                <a:lnTo>
                  <a:pt x="500" y="478"/>
                </a:lnTo>
                <a:lnTo>
                  <a:pt x="496" y="498"/>
                </a:lnTo>
                <a:lnTo>
                  <a:pt x="486" y="512"/>
                </a:lnTo>
                <a:lnTo>
                  <a:pt x="470" y="523"/>
                </a:lnTo>
                <a:lnTo>
                  <a:pt x="452" y="527"/>
                </a:lnTo>
                <a:lnTo>
                  <a:pt x="48" y="527"/>
                </a:lnTo>
                <a:lnTo>
                  <a:pt x="30" y="523"/>
                </a:lnTo>
                <a:lnTo>
                  <a:pt x="14" y="512"/>
                </a:lnTo>
                <a:lnTo>
                  <a:pt x="4" y="498"/>
                </a:lnTo>
                <a:lnTo>
                  <a:pt x="0" y="478"/>
                </a:lnTo>
                <a:lnTo>
                  <a:pt x="0" y="186"/>
                </a:lnTo>
                <a:lnTo>
                  <a:pt x="4" y="167"/>
                </a:lnTo>
                <a:lnTo>
                  <a:pt x="14" y="152"/>
                </a:lnTo>
                <a:lnTo>
                  <a:pt x="30" y="142"/>
                </a:lnTo>
                <a:lnTo>
                  <a:pt x="48" y="138"/>
                </a:lnTo>
                <a:lnTo>
                  <a:pt x="398" y="138"/>
                </a:lnTo>
                <a:lnTo>
                  <a:pt x="403" y="138"/>
                </a:lnTo>
                <a:lnTo>
                  <a:pt x="407" y="139"/>
                </a:lnTo>
                <a:lnTo>
                  <a:pt x="537" y="10"/>
                </a:lnTo>
                <a:lnTo>
                  <a:pt x="547" y="3"/>
                </a:lnTo>
                <a:lnTo>
                  <a:pt x="55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 name="Group 24"/>
          <p:cNvGrpSpPr/>
          <p:nvPr/>
        </p:nvGrpSpPr>
        <p:grpSpPr>
          <a:xfrm>
            <a:off x="7648636" y="2201497"/>
            <a:ext cx="663601" cy="449506"/>
            <a:chOff x="2795588" y="3978276"/>
            <a:chExt cx="796925" cy="820737"/>
          </a:xfrm>
          <a:solidFill>
            <a:schemeClr val="accent5"/>
          </a:solidFill>
        </p:grpSpPr>
        <p:sp>
          <p:nvSpPr>
            <p:cNvPr id="26" name="Freeform 27"/>
            <p:cNvSpPr>
              <a:spLocks/>
            </p:cNvSpPr>
            <p:nvPr/>
          </p:nvSpPr>
          <p:spPr bwMode="auto">
            <a:xfrm>
              <a:off x="3151188" y="4116389"/>
              <a:ext cx="301625" cy="306388"/>
            </a:xfrm>
            <a:custGeom>
              <a:avLst/>
              <a:gdLst>
                <a:gd name="T0" fmla="*/ 20 w 190"/>
                <a:gd name="T1" fmla="*/ 0 h 193"/>
                <a:gd name="T2" fmla="*/ 51 w 190"/>
                <a:gd name="T3" fmla="*/ 4 h 193"/>
                <a:gd name="T4" fmla="*/ 81 w 190"/>
                <a:gd name="T5" fmla="*/ 12 h 193"/>
                <a:gd name="T6" fmla="*/ 109 w 190"/>
                <a:gd name="T7" fmla="*/ 26 h 193"/>
                <a:gd name="T8" fmla="*/ 135 w 190"/>
                <a:gd name="T9" fmla="*/ 46 h 193"/>
                <a:gd name="T10" fmla="*/ 156 w 190"/>
                <a:gd name="T11" fmla="*/ 70 h 193"/>
                <a:gd name="T12" fmla="*/ 173 w 190"/>
                <a:gd name="T13" fmla="*/ 97 h 193"/>
                <a:gd name="T14" fmla="*/ 182 w 190"/>
                <a:gd name="T15" fmla="*/ 122 h 193"/>
                <a:gd name="T16" fmla="*/ 189 w 190"/>
                <a:gd name="T17" fmla="*/ 147 h 193"/>
                <a:gd name="T18" fmla="*/ 190 w 190"/>
                <a:gd name="T19" fmla="*/ 173 h 193"/>
                <a:gd name="T20" fmla="*/ 189 w 190"/>
                <a:gd name="T21" fmla="*/ 178 h 193"/>
                <a:gd name="T22" fmla="*/ 186 w 190"/>
                <a:gd name="T23" fmla="*/ 185 h 193"/>
                <a:gd name="T24" fmla="*/ 182 w 190"/>
                <a:gd name="T25" fmla="*/ 189 h 193"/>
                <a:gd name="T26" fmla="*/ 177 w 190"/>
                <a:gd name="T27" fmla="*/ 191 h 193"/>
                <a:gd name="T28" fmla="*/ 171 w 190"/>
                <a:gd name="T29" fmla="*/ 193 h 193"/>
                <a:gd name="T30" fmla="*/ 171 w 190"/>
                <a:gd name="T31" fmla="*/ 193 h 193"/>
                <a:gd name="T32" fmla="*/ 164 w 190"/>
                <a:gd name="T33" fmla="*/ 191 h 193"/>
                <a:gd name="T34" fmla="*/ 159 w 190"/>
                <a:gd name="T35" fmla="*/ 189 h 193"/>
                <a:gd name="T36" fmla="*/ 155 w 190"/>
                <a:gd name="T37" fmla="*/ 185 h 193"/>
                <a:gd name="T38" fmla="*/ 152 w 190"/>
                <a:gd name="T39" fmla="*/ 178 h 193"/>
                <a:gd name="T40" fmla="*/ 151 w 190"/>
                <a:gd name="T41" fmla="*/ 173 h 193"/>
                <a:gd name="T42" fmla="*/ 147 w 190"/>
                <a:gd name="T43" fmla="*/ 143 h 193"/>
                <a:gd name="T44" fmla="*/ 138 w 190"/>
                <a:gd name="T45" fmla="*/ 116 h 193"/>
                <a:gd name="T46" fmla="*/ 122 w 190"/>
                <a:gd name="T47" fmla="*/ 89 h 193"/>
                <a:gd name="T48" fmla="*/ 101 w 190"/>
                <a:gd name="T49" fmla="*/ 68 h 193"/>
                <a:gd name="T50" fmla="*/ 76 w 190"/>
                <a:gd name="T51" fmla="*/ 54 h 193"/>
                <a:gd name="T52" fmla="*/ 49 w 190"/>
                <a:gd name="T53" fmla="*/ 44 h 193"/>
                <a:gd name="T54" fmla="*/ 20 w 190"/>
                <a:gd name="T55" fmla="*/ 40 h 193"/>
                <a:gd name="T56" fmla="*/ 15 w 190"/>
                <a:gd name="T57" fmla="*/ 40 h 193"/>
                <a:gd name="T58" fmla="*/ 9 w 190"/>
                <a:gd name="T59" fmla="*/ 37 h 193"/>
                <a:gd name="T60" fmla="*/ 6 w 190"/>
                <a:gd name="T61" fmla="*/ 34 h 193"/>
                <a:gd name="T62" fmla="*/ 3 w 190"/>
                <a:gd name="T63" fmla="*/ 30 h 193"/>
                <a:gd name="T64" fmla="*/ 0 w 190"/>
                <a:gd name="T65" fmla="*/ 25 h 193"/>
                <a:gd name="T66" fmla="*/ 0 w 190"/>
                <a:gd name="T67" fmla="*/ 20 h 193"/>
                <a:gd name="T68" fmla="*/ 0 w 190"/>
                <a:gd name="T69" fmla="*/ 15 h 193"/>
                <a:gd name="T70" fmla="*/ 3 w 190"/>
                <a:gd name="T71" fmla="*/ 9 h 193"/>
                <a:gd name="T72" fmla="*/ 6 w 190"/>
                <a:gd name="T73" fmla="*/ 6 h 193"/>
                <a:gd name="T74" fmla="*/ 9 w 190"/>
                <a:gd name="T75" fmla="*/ 3 h 193"/>
                <a:gd name="T76" fmla="*/ 15 w 190"/>
                <a:gd name="T77" fmla="*/ 2 h 193"/>
                <a:gd name="T78" fmla="*/ 20 w 190"/>
                <a:gd name="T7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193">
                  <a:moveTo>
                    <a:pt x="20" y="0"/>
                  </a:moveTo>
                  <a:lnTo>
                    <a:pt x="51" y="4"/>
                  </a:lnTo>
                  <a:lnTo>
                    <a:pt x="81" y="12"/>
                  </a:lnTo>
                  <a:lnTo>
                    <a:pt x="109" y="26"/>
                  </a:lnTo>
                  <a:lnTo>
                    <a:pt x="135" y="46"/>
                  </a:lnTo>
                  <a:lnTo>
                    <a:pt x="156" y="70"/>
                  </a:lnTo>
                  <a:lnTo>
                    <a:pt x="173" y="97"/>
                  </a:lnTo>
                  <a:lnTo>
                    <a:pt x="182" y="122"/>
                  </a:lnTo>
                  <a:lnTo>
                    <a:pt x="189" y="147"/>
                  </a:lnTo>
                  <a:lnTo>
                    <a:pt x="190" y="173"/>
                  </a:lnTo>
                  <a:lnTo>
                    <a:pt x="189" y="178"/>
                  </a:lnTo>
                  <a:lnTo>
                    <a:pt x="186" y="185"/>
                  </a:lnTo>
                  <a:lnTo>
                    <a:pt x="182" y="189"/>
                  </a:lnTo>
                  <a:lnTo>
                    <a:pt x="177" y="191"/>
                  </a:lnTo>
                  <a:lnTo>
                    <a:pt x="171" y="193"/>
                  </a:lnTo>
                  <a:lnTo>
                    <a:pt x="171" y="193"/>
                  </a:lnTo>
                  <a:lnTo>
                    <a:pt x="164" y="191"/>
                  </a:lnTo>
                  <a:lnTo>
                    <a:pt x="159" y="189"/>
                  </a:lnTo>
                  <a:lnTo>
                    <a:pt x="155" y="185"/>
                  </a:lnTo>
                  <a:lnTo>
                    <a:pt x="152" y="178"/>
                  </a:lnTo>
                  <a:lnTo>
                    <a:pt x="151" y="173"/>
                  </a:lnTo>
                  <a:lnTo>
                    <a:pt x="147" y="143"/>
                  </a:lnTo>
                  <a:lnTo>
                    <a:pt x="138" y="116"/>
                  </a:lnTo>
                  <a:lnTo>
                    <a:pt x="122" y="89"/>
                  </a:lnTo>
                  <a:lnTo>
                    <a:pt x="101" y="68"/>
                  </a:lnTo>
                  <a:lnTo>
                    <a:pt x="76" y="54"/>
                  </a:lnTo>
                  <a:lnTo>
                    <a:pt x="49" y="44"/>
                  </a:lnTo>
                  <a:lnTo>
                    <a:pt x="20" y="40"/>
                  </a:lnTo>
                  <a:lnTo>
                    <a:pt x="15" y="40"/>
                  </a:lnTo>
                  <a:lnTo>
                    <a:pt x="9" y="37"/>
                  </a:lnTo>
                  <a:lnTo>
                    <a:pt x="6" y="34"/>
                  </a:lnTo>
                  <a:lnTo>
                    <a:pt x="3" y="30"/>
                  </a:lnTo>
                  <a:lnTo>
                    <a:pt x="0" y="25"/>
                  </a:lnTo>
                  <a:lnTo>
                    <a:pt x="0" y="20"/>
                  </a:lnTo>
                  <a:lnTo>
                    <a:pt x="0" y="15"/>
                  </a:lnTo>
                  <a:lnTo>
                    <a:pt x="3" y="9"/>
                  </a:lnTo>
                  <a:lnTo>
                    <a:pt x="6" y="6"/>
                  </a:lnTo>
                  <a:lnTo>
                    <a:pt x="9" y="3"/>
                  </a:lnTo>
                  <a:lnTo>
                    <a:pt x="15" y="2"/>
                  </a:lnTo>
                  <a:lnTo>
                    <a:pt x="20" y="0"/>
                  </a:lnTo>
                  <a:close/>
                </a:path>
              </a:pathLst>
            </a:custGeom>
            <a:grp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8"/>
            <p:cNvSpPr>
              <a:spLocks/>
            </p:cNvSpPr>
            <p:nvPr/>
          </p:nvSpPr>
          <p:spPr bwMode="auto">
            <a:xfrm>
              <a:off x="3151188" y="3978276"/>
              <a:ext cx="441325" cy="444500"/>
            </a:xfrm>
            <a:custGeom>
              <a:avLst/>
              <a:gdLst>
                <a:gd name="T0" fmla="*/ 20 w 278"/>
                <a:gd name="T1" fmla="*/ 0 h 280"/>
                <a:gd name="T2" fmla="*/ 20 w 278"/>
                <a:gd name="T3" fmla="*/ 0 h 280"/>
                <a:gd name="T4" fmla="*/ 55 w 278"/>
                <a:gd name="T5" fmla="*/ 2 h 280"/>
                <a:gd name="T6" fmla="*/ 91 w 278"/>
                <a:gd name="T7" fmla="*/ 10 h 280"/>
                <a:gd name="T8" fmla="*/ 123 w 278"/>
                <a:gd name="T9" fmla="*/ 22 h 280"/>
                <a:gd name="T10" fmla="*/ 155 w 278"/>
                <a:gd name="T11" fmla="*/ 39 h 280"/>
                <a:gd name="T12" fmla="*/ 185 w 278"/>
                <a:gd name="T13" fmla="*/ 60 h 280"/>
                <a:gd name="T14" fmla="*/ 211 w 278"/>
                <a:gd name="T15" fmla="*/ 86 h 280"/>
                <a:gd name="T16" fmla="*/ 233 w 278"/>
                <a:gd name="T17" fmla="*/ 115 h 280"/>
                <a:gd name="T18" fmla="*/ 252 w 278"/>
                <a:gd name="T19" fmla="*/ 146 h 280"/>
                <a:gd name="T20" fmla="*/ 266 w 278"/>
                <a:gd name="T21" fmla="*/ 183 h 280"/>
                <a:gd name="T22" fmla="*/ 275 w 278"/>
                <a:gd name="T23" fmla="*/ 221 h 280"/>
                <a:gd name="T24" fmla="*/ 278 w 278"/>
                <a:gd name="T25" fmla="*/ 260 h 280"/>
                <a:gd name="T26" fmla="*/ 277 w 278"/>
                <a:gd name="T27" fmla="*/ 265 h 280"/>
                <a:gd name="T28" fmla="*/ 274 w 278"/>
                <a:gd name="T29" fmla="*/ 272 h 280"/>
                <a:gd name="T30" fmla="*/ 270 w 278"/>
                <a:gd name="T31" fmla="*/ 276 h 280"/>
                <a:gd name="T32" fmla="*/ 265 w 278"/>
                <a:gd name="T33" fmla="*/ 278 h 280"/>
                <a:gd name="T34" fmla="*/ 258 w 278"/>
                <a:gd name="T35" fmla="*/ 280 h 280"/>
                <a:gd name="T36" fmla="*/ 258 w 278"/>
                <a:gd name="T37" fmla="*/ 280 h 280"/>
                <a:gd name="T38" fmla="*/ 252 w 278"/>
                <a:gd name="T39" fmla="*/ 278 h 280"/>
                <a:gd name="T40" fmla="*/ 247 w 278"/>
                <a:gd name="T41" fmla="*/ 276 h 280"/>
                <a:gd name="T42" fmla="*/ 243 w 278"/>
                <a:gd name="T43" fmla="*/ 272 h 280"/>
                <a:gd name="T44" fmla="*/ 240 w 278"/>
                <a:gd name="T45" fmla="*/ 265 h 280"/>
                <a:gd name="T46" fmla="*/ 239 w 278"/>
                <a:gd name="T47" fmla="*/ 260 h 280"/>
                <a:gd name="T48" fmla="*/ 236 w 278"/>
                <a:gd name="T49" fmla="*/ 226 h 280"/>
                <a:gd name="T50" fmla="*/ 229 w 278"/>
                <a:gd name="T51" fmla="*/ 195 h 280"/>
                <a:gd name="T52" fmla="*/ 216 w 278"/>
                <a:gd name="T53" fmla="*/ 163 h 280"/>
                <a:gd name="T54" fmla="*/ 198 w 278"/>
                <a:gd name="T55" fmla="*/ 133 h 280"/>
                <a:gd name="T56" fmla="*/ 176 w 278"/>
                <a:gd name="T57" fmla="*/ 106 h 280"/>
                <a:gd name="T58" fmla="*/ 151 w 278"/>
                <a:gd name="T59" fmla="*/ 83 h 280"/>
                <a:gd name="T60" fmla="*/ 121 w 278"/>
                <a:gd name="T61" fmla="*/ 65 h 280"/>
                <a:gd name="T62" fmla="*/ 89 w 278"/>
                <a:gd name="T63" fmla="*/ 51 h 280"/>
                <a:gd name="T64" fmla="*/ 55 w 278"/>
                <a:gd name="T65" fmla="*/ 43 h 280"/>
                <a:gd name="T66" fmla="*/ 20 w 278"/>
                <a:gd name="T67" fmla="*/ 39 h 280"/>
                <a:gd name="T68" fmla="*/ 15 w 278"/>
                <a:gd name="T69" fmla="*/ 39 h 280"/>
                <a:gd name="T70" fmla="*/ 9 w 278"/>
                <a:gd name="T71" fmla="*/ 36 h 280"/>
                <a:gd name="T72" fmla="*/ 6 w 278"/>
                <a:gd name="T73" fmla="*/ 34 h 280"/>
                <a:gd name="T74" fmla="*/ 3 w 278"/>
                <a:gd name="T75" fmla="*/ 30 h 280"/>
                <a:gd name="T76" fmla="*/ 0 w 278"/>
                <a:gd name="T77" fmla="*/ 24 h 280"/>
                <a:gd name="T78" fmla="*/ 0 w 278"/>
                <a:gd name="T79" fmla="*/ 19 h 280"/>
                <a:gd name="T80" fmla="*/ 2 w 278"/>
                <a:gd name="T81" fmla="*/ 13 h 280"/>
                <a:gd name="T82" fmla="*/ 4 w 278"/>
                <a:gd name="T83" fmla="*/ 7 h 280"/>
                <a:gd name="T84" fmla="*/ 8 w 278"/>
                <a:gd name="T85" fmla="*/ 4 h 280"/>
                <a:gd name="T86" fmla="*/ 13 w 278"/>
                <a:gd name="T87" fmla="*/ 1 h 280"/>
                <a:gd name="T88" fmla="*/ 20 w 278"/>
                <a:gd name="T8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80">
                  <a:moveTo>
                    <a:pt x="20" y="0"/>
                  </a:moveTo>
                  <a:lnTo>
                    <a:pt x="20" y="0"/>
                  </a:lnTo>
                  <a:lnTo>
                    <a:pt x="55" y="2"/>
                  </a:lnTo>
                  <a:lnTo>
                    <a:pt x="91" y="10"/>
                  </a:lnTo>
                  <a:lnTo>
                    <a:pt x="123" y="22"/>
                  </a:lnTo>
                  <a:lnTo>
                    <a:pt x="155" y="39"/>
                  </a:lnTo>
                  <a:lnTo>
                    <a:pt x="185" y="60"/>
                  </a:lnTo>
                  <a:lnTo>
                    <a:pt x="211" y="86"/>
                  </a:lnTo>
                  <a:lnTo>
                    <a:pt x="233" y="115"/>
                  </a:lnTo>
                  <a:lnTo>
                    <a:pt x="252" y="146"/>
                  </a:lnTo>
                  <a:lnTo>
                    <a:pt x="266" y="183"/>
                  </a:lnTo>
                  <a:lnTo>
                    <a:pt x="275" y="221"/>
                  </a:lnTo>
                  <a:lnTo>
                    <a:pt x="278" y="260"/>
                  </a:lnTo>
                  <a:lnTo>
                    <a:pt x="277" y="265"/>
                  </a:lnTo>
                  <a:lnTo>
                    <a:pt x="274" y="272"/>
                  </a:lnTo>
                  <a:lnTo>
                    <a:pt x="270" y="276"/>
                  </a:lnTo>
                  <a:lnTo>
                    <a:pt x="265" y="278"/>
                  </a:lnTo>
                  <a:lnTo>
                    <a:pt x="258" y="280"/>
                  </a:lnTo>
                  <a:lnTo>
                    <a:pt x="258" y="280"/>
                  </a:lnTo>
                  <a:lnTo>
                    <a:pt x="252" y="278"/>
                  </a:lnTo>
                  <a:lnTo>
                    <a:pt x="247" y="276"/>
                  </a:lnTo>
                  <a:lnTo>
                    <a:pt x="243" y="272"/>
                  </a:lnTo>
                  <a:lnTo>
                    <a:pt x="240" y="265"/>
                  </a:lnTo>
                  <a:lnTo>
                    <a:pt x="239" y="260"/>
                  </a:lnTo>
                  <a:lnTo>
                    <a:pt x="236" y="226"/>
                  </a:lnTo>
                  <a:lnTo>
                    <a:pt x="229" y="195"/>
                  </a:lnTo>
                  <a:lnTo>
                    <a:pt x="216" y="163"/>
                  </a:lnTo>
                  <a:lnTo>
                    <a:pt x="198" y="133"/>
                  </a:lnTo>
                  <a:lnTo>
                    <a:pt x="176" y="106"/>
                  </a:lnTo>
                  <a:lnTo>
                    <a:pt x="151" y="83"/>
                  </a:lnTo>
                  <a:lnTo>
                    <a:pt x="121" y="65"/>
                  </a:lnTo>
                  <a:lnTo>
                    <a:pt x="89" y="51"/>
                  </a:lnTo>
                  <a:lnTo>
                    <a:pt x="55" y="43"/>
                  </a:lnTo>
                  <a:lnTo>
                    <a:pt x="20" y="39"/>
                  </a:lnTo>
                  <a:lnTo>
                    <a:pt x="15" y="39"/>
                  </a:lnTo>
                  <a:lnTo>
                    <a:pt x="9" y="36"/>
                  </a:lnTo>
                  <a:lnTo>
                    <a:pt x="6" y="34"/>
                  </a:lnTo>
                  <a:lnTo>
                    <a:pt x="3" y="30"/>
                  </a:lnTo>
                  <a:lnTo>
                    <a:pt x="0" y="24"/>
                  </a:lnTo>
                  <a:lnTo>
                    <a:pt x="0" y="19"/>
                  </a:lnTo>
                  <a:lnTo>
                    <a:pt x="2" y="13"/>
                  </a:lnTo>
                  <a:lnTo>
                    <a:pt x="4" y="7"/>
                  </a:lnTo>
                  <a:lnTo>
                    <a:pt x="8" y="4"/>
                  </a:lnTo>
                  <a:lnTo>
                    <a:pt x="13" y="1"/>
                  </a:lnTo>
                  <a:lnTo>
                    <a:pt x="20" y="0"/>
                  </a:lnTo>
                  <a:close/>
                </a:path>
              </a:pathLst>
            </a:custGeom>
            <a:grp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9"/>
            <p:cNvSpPr>
              <a:spLocks/>
            </p:cNvSpPr>
            <p:nvPr/>
          </p:nvSpPr>
          <p:spPr bwMode="auto">
            <a:xfrm>
              <a:off x="2795588" y="3989388"/>
              <a:ext cx="769938" cy="809625"/>
            </a:xfrm>
            <a:custGeom>
              <a:avLst/>
              <a:gdLst>
                <a:gd name="T0" fmla="*/ 72 w 485"/>
                <a:gd name="T1" fmla="*/ 0 h 510"/>
                <a:gd name="T2" fmla="*/ 88 w 485"/>
                <a:gd name="T3" fmla="*/ 4 h 510"/>
                <a:gd name="T4" fmla="*/ 101 w 485"/>
                <a:gd name="T5" fmla="*/ 14 h 510"/>
                <a:gd name="T6" fmla="*/ 167 w 485"/>
                <a:gd name="T7" fmla="*/ 83 h 510"/>
                <a:gd name="T8" fmla="*/ 173 w 485"/>
                <a:gd name="T9" fmla="*/ 95 h 510"/>
                <a:gd name="T10" fmla="*/ 176 w 485"/>
                <a:gd name="T11" fmla="*/ 106 h 510"/>
                <a:gd name="T12" fmla="*/ 174 w 485"/>
                <a:gd name="T13" fmla="*/ 120 h 510"/>
                <a:gd name="T14" fmla="*/ 168 w 485"/>
                <a:gd name="T15" fmla="*/ 131 h 510"/>
                <a:gd name="T16" fmla="*/ 138 w 485"/>
                <a:gd name="T17" fmla="*/ 172 h 510"/>
                <a:gd name="T18" fmla="*/ 140 w 485"/>
                <a:gd name="T19" fmla="*/ 176 h 510"/>
                <a:gd name="T20" fmla="*/ 143 w 485"/>
                <a:gd name="T21" fmla="*/ 182 h 510"/>
                <a:gd name="T22" fmla="*/ 148 w 485"/>
                <a:gd name="T23" fmla="*/ 190 h 510"/>
                <a:gd name="T24" fmla="*/ 155 w 485"/>
                <a:gd name="T25" fmla="*/ 202 h 510"/>
                <a:gd name="T26" fmla="*/ 165 w 485"/>
                <a:gd name="T27" fmla="*/ 216 h 510"/>
                <a:gd name="T28" fmla="*/ 180 w 485"/>
                <a:gd name="T29" fmla="*/ 233 h 510"/>
                <a:gd name="T30" fmla="*/ 197 w 485"/>
                <a:gd name="T31" fmla="*/ 254 h 510"/>
                <a:gd name="T32" fmla="*/ 219 w 485"/>
                <a:gd name="T33" fmla="*/ 278 h 510"/>
                <a:gd name="T34" fmla="*/ 241 w 485"/>
                <a:gd name="T35" fmla="*/ 302 h 510"/>
                <a:gd name="T36" fmla="*/ 260 w 485"/>
                <a:gd name="T37" fmla="*/ 320 h 510"/>
                <a:gd name="T38" fmla="*/ 277 w 485"/>
                <a:gd name="T39" fmla="*/ 334 h 510"/>
                <a:gd name="T40" fmla="*/ 290 w 485"/>
                <a:gd name="T41" fmla="*/ 346 h 510"/>
                <a:gd name="T42" fmla="*/ 300 w 485"/>
                <a:gd name="T43" fmla="*/ 354 h 510"/>
                <a:gd name="T44" fmla="*/ 309 w 485"/>
                <a:gd name="T45" fmla="*/ 360 h 510"/>
                <a:gd name="T46" fmla="*/ 316 w 485"/>
                <a:gd name="T47" fmla="*/ 364 h 510"/>
                <a:gd name="T48" fmla="*/ 320 w 485"/>
                <a:gd name="T49" fmla="*/ 366 h 510"/>
                <a:gd name="T50" fmla="*/ 362 w 485"/>
                <a:gd name="T51" fmla="*/ 338 h 510"/>
                <a:gd name="T52" fmla="*/ 371 w 485"/>
                <a:gd name="T53" fmla="*/ 334 h 510"/>
                <a:gd name="T54" fmla="*/ 383 w 485"/>
                <a:gd name="T55" fmla="*/ 333 h 510"/>
                <a:gd name="T56" fmla="*/ 397 w 485"/>
                <a:gd name="T57" fmla="*/ 336 h 510"/>
                <a:gd name="T58" fmla="*/ 410 w 485"/>
                <a:gd name="T59" fmla="*/ 345 h 510"/>
                <a:gd name="T60" fmla="*/ 474 w 485"/>
                <a:gd name="T61" fmla="*/ 414 h 510"/>
                <a:gd name="T62" fmla="*/ 484 w 485"/>
                <a:gd name="T63" fmla="*/ 429 h 510"/>
                <a:gd name="T64" fmla="*/ 485 w 485"/>
                <a:gd name="T65" fmla="*/ 444 h 510"/>
                <a:gd name="T66" fmla="*/ 480 w 485"/>
                <a:gd name="T67" fmla="*/ 460 h 510"/>
                <a:gd name="T68" fmla="*/ 469 w 485"/>
                <a:gd name="T69" fmla="*/ 472 h 510"/>
                <a:gd name="T70" fmla="*/ 446 w 485"/>
                <a:gd name="T71" fmla="*/ 489 h 510"/>
                <a:gd name="T72" fmla="*/ 427 w 485"/>
                <a:gd name="T73" fmla="*/ 501 h 510"/>
                <a:gd name="T74" fmla="*/ 406 w 485"/>
                <a:gd name="T75" fmla="*/ 507 h 510"/>
                <a:gd name="T76" fmla="*/ 383 w 485"/>
                <a:gd name="T77" fmla="*/ 510 h 510"/>
                <a:gd name="T78" fmla="*/ 354 w 485"/>
                <a:gd name="T79" fmla="*/ 506 h 510"/>
                <a:gd name="T80" fmla="*/ 324 w 485"/>
                <a:gd name="T81" fmla="*/ 497 h 510"/>
                <a:gd name="T82" fmla="*/ 291 w 485"/>
                <a:gd name="T83" fmla="*/ 482 h 510"/>
                <a:gd name="T84" fmla="*/ 256 w 485"/>
                <a:gd name="T85" fmla="*/ 461 h 510"/>
                <a:gd name="T86" fmla="*/ 227 w 485"/>
                <a:gd name="T87" fmla="*/ 440 h 510"/>
                <a:gd name="T88" fmla="*/ 199 w 485"/>
                <a:gd name="T89" fmla="*/ 418 h 510"/>
                <a:gd name="T90" fmla="*/ 174 w 485"/>
                <a:gd name="T91" fmla="*/ 396 h 510"/>
                <a:gd name="T92" fmla="*/ 154 w 485"/>
                <a:gd name="T93" fmla="*/ 375 h 510"/>
                <a:gd name="T94" fmla="*/ 135 w 485"/>
                <a:gd name="T95" fmla="*/ 357 h 510"/>
                <a:gd name="T96" fmla="*/ 99 w 485"/>
                <a:gd name="T97" fmla="*/ 313 h 510"/>
                <a:gd name="T98" fmla="*/ 66 w 485"/>
                <a:gd name="T99" fmla="*/ 271 h 510"/>
                <a:gd name="T100" fmla="*/ 40 w 485"/>
                <a:gd name="T101" fmla="*/ 230 h 510"/>
                <a:gd name="T102" fmla="*/ 20 w 485"/>
                <a:gd name="T103" fmla="*/ 190 h 510"/>
                <a:gd name="T104" fmla="*/ 9 w 485"/>
                <a:gd name="T105" fmla="*/ 161 h 510"/>
                <a:gd name="T106" fmla="*/ 3 w 485"/>
                <a:gd name="T107" fmla="*/ 134 h 510"/>
                <a:gd name="T108" fmla="*/ 0 w 485"/>
                <a:gd name="T109" fmla="*/ 109 h 510"/>
                <a:gd name="T110" fmla="*/ 3 w 485"/>
                <a:gd name="T111" fmla="*/ 82 h 510"/>
                <a:gd name="T112" fmla="*/ 11 w 485"/>
                <a:gd name="T113" fmla="*/ 58 h 510"/>
                <a:gd name="T114" fmla="*/ 24 w 485"/>
                <a:gd name="T115" fmla="*/ 37 h 510"/>
                <a:gd name="T116" fmla="*/ 42 w 485"/>
                <a:gd name="T117" fmla="*/ 15 h 510"/>
                <a:gd name="T118" fmla="*/ 51 w 485"/>
                <a:gd name="T119" fmla="*/ 7 h 510"/>
                <a:gd name="T120" fmla="*/ 61 w 485"/>
                <a:gd name="T121" fmla="*/ 3 h 510"/>
                <a:gd name="T122" fmla="*/ 72 w 485"/>
                <a:gd name="T1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5" h="510">
                  <a:moveTo>
                    <a:pt x="72" y="0"/>
                  </a:moveTo>
                  <a:lnTo>
                    <a:pt x="88" y="4"/>
                  </a:lnTo>
                  <a:lnTo>
                    <a:pt x="101" y="14"/>
                  </a:lnTo>
                  <a:lnTo>
                    <a:pt x="167" y="83"/>
                  </a:lnTo>
                  <a:lnTo>
                    <a:pt x="173" y="95"/>
                  </a:lnTo>
                  <a:lnTo>
                    <a:pt x="176" y="106"/>
                  </a:lnTo>
                  <a:lnTo>
                    <a:pt x="174" y="120"/>
                  </a:lnTo>
                  <a:lnTo>
                    <a:pt x="168" y="131"/>
                  </a:lnTo>
                  <a:lnTo>
                    <a:pt x="138" y="172"/>
                  </a:lnTo>
                  <a:lnTo>
                    <a:pt x="140" y="176"/>
                  </a:lnTo>
                  <a:lnTo>
                    <a:pt x="143" y="182"/>
                  </a:lnTo>
                  <a:lnTo>
                    <a:pt x="148" y="190"/>
                  </a:lnTo>
                  <a:lnTo>
                    <a:pt x="155" y="202"/>
                  </a:lnTo>
                  <a:lnTo>
                    <a:pt x="165" y="216"/>
                  </a:lnTo>
                  <a:lnTo>
                    <a:pt x="180" y="233"/>
                  </a:lnTo>
                  <a:lnTo>
                    <a:pt x="197" y="254"/>
                  </a:lnTo>
                  <a:lnTo>
                    <a:pt x="219" y="278"/>
                  </a:lnTo>
                  <a:lnTo>
                    <a:pt x="241" y="302"/>
                  </a:lnTo>
                  <a:lnTo>
                    <a:pt x="260" y="320"/>
                  </a:lnTo>
                  <a:lnTo>
                    <a:pt x="277" y="334"/>
                  </a:lnTo>
                  <a:lnTo>
                    <a:pt x="290" y="346"/>
                  </a:lnTo>
                  <a:lnTo>
                    <a:pt x="300" y="354"/>
                  </a:lnTo>
                  <a:lnTo>
                    <a:pt x="309" y="360"/>
                  </a:lnTo>
                  <a:lnTo>
                    <a:pt x="316" y="364"/>
                  </a:lnTo>
                  <a:lnTo>
                    <a:pt x="320" y="366"/>
                  </a:lnTo>
                  <a:lnTo>
                    <a:pt x="362" y="338"/>
                  </a:lnTo>
                  <a:lnTo>
                    <a:pt x="371" y="334"/>
                  </a:lnTo>
                  <a:lnTo>
                    <a:pt x="383" y="333"/>
                  </a:lnTo>
                  <a:lnTo>
                    <a:pt x="397" y="336"/>
                  </a:lnTo>
                  <a:lnTo>
                    <a:pt x="410" y="345"/>
                  </a:lnTo>
                  <a:lnTo>
                    <a:pt x="474" y="414"/>
                  </a:lnTo>
                  <a:lnTo>
                    <a:pt x="484" y="429"/>
                  </a:lnTo>
                  <a:lnTo>
                    <a:pt x="485" y="444"/>
                  </a:lnTo>
                  <a:lnTo>
                    <a:pt x="480" y="460"/>
                  </a:lnTo>
                  <a:lnTo>
                    <a:pt x="469" y="472"/>
                  </a:lnTo>
                  <a:lnTo>
                    <a:pt x="446" y="489"/>
                  </a:lnTo>
                  <a:lnTo>
                    <a:pt x="427" y="501"/>
                  </a:lnTo>
                  <a:lnTo>
                    <a:pt x="406" y="507"/>
                  </a:lnTo>
                  <a:lnTo>
                    <a:pt x="383" y="510"/>
                  </a:lnTo>
                  <a:lnTo>
                    <a:pt x="354" y="506"/>
                  </a:lnTo>
                  <a:lnTo>
                    <a:pt x="324" y="497"/>
                  </a:lnTo>
                  <a:lnTo>
                    <a:pt x="291" y="482"/>
                  </a:lnTo>
                  <a:lnTo>
                    <a:pt x="256" y="461"/>
                  </a:lnTo>
                  <a:lnTo>
                    <a:pt x="227" y="440"/>
                  </a:lnTo>
                  <a:lnTo>
                    <a:pt x="199" y="418"/>
                  </a:lnTo>
                  <a:lnTo>
                    <a:pt x="174" y="396"/>
                  </a:lnTo>
                  <a:lnTo>
                    <a:pt x="154" y="375"/>
                  </a:lnTo>
                  <a:lnTo>
                    <a:pt x="135" y="357"/>
                  </a:lnTo>
                  <a:lnTo>
                    <a:pt x="99" y="313"/>
                  </a:lnTo>
                  <a:lnTo>
                    <a:pt x="66" y="271"/>
                  </a:lnTo>
                  <a:lnTo>
                    <a:pt x="40" y="230"/>
                  </a:lnTo>
                  <a:lnTo>
                    <a:pt x="20" y="190"/>
                  </a:lnTo>
                  <a:lnTo>
                    <a:pt x="9" y="161"/>
                  </a:lnTo>
                  <a:lnTo>
                    <a:pt x="3" y="134"/>
                  </a:lnTo>
                  <a:lnTo>
                    <a:pt x="0" y="109"/>
                  </a:lnTo>
                  <a:lnTo>
                    <a:pt x="3" y="82"/>
                  </a:lnTo>
                  <a:lnTo>
                    <a:pt x="11" y="58"/>
                  </a:lnTo>
                  <a:lnTo>
                    <a:pt x="24" y="37"/>
                  </a:lnTo>
                  <a:lnTo>
                    <a:pt x="42" y="15"/>
                  </a:lnTo>
                  <a:lnTo>
                    <a:pt x="51" y="7"/>
                  </a:lnTo>
                  <a:lnTo>
                    <a:pt x="61" y="3"/>
                  </a:lnTo>
                  <a:lnTo>
                    <a:pt x="72" y="0"/>
                  </a:lnTo>
                  <a:close/>
                </a:path>
              </a:pathLst>
            </a:custGeom>
            <a:grp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Freeform 6"/>
          <p:cNvSpPr>
            <a:spLocks/>
          </p:cNvSpPr>
          <p:nvPr/>
        </p:nvSpPr>
        <p:spPr bwMode="auto">
          <a:xfrm>
            <a:off x="3170631" y="2189949"/>
            <a:ext cx="637968" cy="423642"/>
          </a:xfrm>
          <a:custGeom>
            <a:avLst/>
            <a:gdLst>
              <a:gd name="T0" fmla="*/ 37 w 443"/>
              <a:gd name="T1" fmla="*/ 0 h 380"/>
              <a:gd name="T2" fmla="*/ 406 w 443"/>
              <a:gd name="T3" fmla="*/ 0 h 380"/>
              <a:gd name="T4" fmla="*/ 421 w 443"/>
              <a:gd name="T5" fmla="*/ 3 h 380"/>
              <a:gd name="T6" fmla="*/ 432 w 443"/>
              <a:gd name="T7" fmla="*/ 11 h 380"/>
              <a:gd name="T8" fmla="*/ 440 w 443"/>
              <a:gd name="T9" fmla="*/ 22 h 380"/>
              <a:gd name="T10" fmla="*/ 443 w 443"/>
              <a:gd name="T11" fmla="*/ 37 h 380"/>
              <a:gd name="T12" fmla="*/ 443 w 443"/>
              <a:gd name="T13" fmla="*/ 136 h 380"/>
              <a:gd name="T14" fmla="*/ 341 w 443"/>
              <a:gd name="T15" fmla="*/ 136 h 380"/>
              <a:gd name="T16" fmla="*/ 322 w 443"/>
              <a:gd name="T17" fmla="*/ 139 h 380"/>
              <a:gd name="T18" fmla="*/ 307 w 443"/>
              <a:gd name="T19" fmla="*/ 147 h 380"/>
              <a:gd name="T20" fmla="*/ 294 w 443"/>
              <a:gd name="T21" fmla="*/ 160 h 380"/>
              <a:gd name="T22" fmla="*/ 286 w 443"/>
              <a:gd name="T23" fmla="*/ 176 h 380"/>
              <a:gd name="T24" fmla="*/ 283 w 443"/>
              <a:gd name="T25" fmla="*/ 194 h 380"/>
              <a:gd name="T26" fmla="*/ 283 w 443"/>
              <a:gd name="T27" fmla="*/ 289 h 380"/>
              <a:gd name="T28" fmla="*/ 199 w 443"/>
              <a:gd name="T29" fmla="*/ 289 h 380"/>
              <a:gd name="T30" fmla="*/ 115 w 443"/>
              <a:gd name="T31" fmla="*/ 373 h 380"/>
              <a:gd name="T32" fmla="*/ 112 w 443"/>
              <a:gd name="T33" fmla="*/ 377 h 380"/>
              <a:gd name="T34" fmla="*/ 106 w 443"/>
              <a:gd name="T35" fmla="*/ 379 h 380"/>
              <a:gd name="T36" fmla="*/ 101 w 443"/>
              <a:gd name="T37" fmla="*/ 380 h 380"/>
              <a:gd name="T38" fmla="*/ 98 w 443"/>
              <a:gd name="T39" fmla="*/ 379 h 380"/>
              <a:gd name="T40" fmla="*/ 95 w 443"/>
              <a:gd name="T41" fmla="*/ 377 h 380"/>
              <a:gd name="T42" fmla="*/ 89 w 443"/>
              <a:gd name="T43" fmla="*/ 375 h 380"/>
              <a:gd name="T44" fmla="*/ 85 w 443"/>
              <a:gd name="T45" fmla="*/ 371 h 380"/>
              <a:gd name="T46" fmla="*/ 83 w 443"/>
              <a:gd name="T47" fmla="*/ 365 h 380"/>
              <a:gd name="T48" fmla="*/ 81 w 443"/>
              <a:gd name="T49" fmla="*/ 359 h 380"/>
              <a:gd name="T50" fmla="*/ 81 w 443"/>
              <a:gd name="T51" fmla="*/ 289 h 380"/>
              <a:gd name="T52" fmla="*/ 37 w 443"/>
              <a:gd name="T53" fmla="*/ 289 h 380"/>
              <a:gd name="T54" fmla="*/ 22 w 443"/>
              <a:gd name="T55" fmla="*/ 287 h 380"/>
              <a:gd name="T56" fmla="*/ 11 w 443"/>
              <a:gd name="T57" fmla="*/ 279 h 380"/>
              <a:gd name="T58" fmla="*/ 3 w 443"/>
              <a:gd name="T59" fmla="*/ 267 h 380"/>
              <a:gd name="T60" fmla="*/ 0 w 443"/>
              <a:gd name="T61" fmla="*/ 253 h 380"/>
              <a:gd name="T62" fmla="*/ 0 w 443"/>
              <a:gd name="T63" fmla="*/ 37 h 380"/>
              <a:gd name="T64" fmla="*/ 3 w 443"/>
              <a:gd name="T65" fmla="*/ 22 h 380"/>
              <a:gd name="T66" fmla="*/ 11 w 443"/>
              <a:gd name="T67" fmla="*/ 11 h 380"/>
              <a:gd name="T68" fmla="*/ 22 w 443"/>
              <a:gd name="T69" fmla="*/ 3 h 380"/>
              <a:gd name="T70" fmla="*/ 37 w 443"/>
              <a:gd name="T7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3" h="380">
                <a:moveTo>
                  <a:pt x="37" y="0"/>
                </a:moveTo>
                <a:lnTo>
                  <a:pt x="406" y="0"/>
                </a:lnTo>
                <a:lnTo>
                  <a:pt x="421" y="3"/>
                </a:lnTo>
                <a:lnTo>
                  <a:pt x="432" y="11"/>
                </a:lnTo>
                <a:lnTo>
                  <a:pt x="440" y="22"/>
                </a:lnTo>
                <a:lnTo>
                  <a:pt x="443" y="37"/>
                </a:lnTo>
                <a:lnTo>
                  <a:pt x="443" y="136"/>
                </a:lnTo>
                <a:lnTo>
                  <a:pt x="341" y="136"/>
                </a:lnTo>
                <a:lnTo>
                  <a:pt x="322" y="139"/>
                </a:lnTo>
                <a:lnTo>
                  <a:pt x="307" y="147"/>
                </a:lnTo>
                <a:lnTo>
                  <a:pt x="294" y="160"/>
                </a:lnTo>
                <a:lnTo>
                  <a:pt x="286" y="176"/>
                </a:lnTo>
                <a:lnTo>
                  <a:pt x="283" y="194"/>
                </a:lnTo>
                <a:lnTo>
                  <a:pt x="283" y="289"/>
                </a:lnTo>
                <a:lnTo>
                  <a:pt x="199" y="289"/>
                </a:lnTo>
                <a:lnTo>
                  <a:pt x="115" y="373"/>
                </a:lnTo>
                <a:lnTo>
                  <a:pt x="112" y="377"/>
                </a:lnTo>
                <a:lnTo>
                  <a:pt x="106" y="379"/>
                </a:lnTo>
                <a:lnTo>
                  <a:pt x="101" y="380"/>
                </a:lnTo>
                <a:lnTo>
                  <a:pt x="98" y="379"/>
                </a:lnTo>
                <a:lnTo>
                  <a:pt x="95" y="377"/>
                </a:lnTo>
                <a:lnTo>
                  <a:pt x="89" y="375"/>
                </a:lnTo>
                <a:lnTo>
                  <a:pt x="85" y="371"/>
                </a:lnTo>
                <a:lnTo>
                  <a:pt x="83" y="365"/>
                </a:lnTo>
                <a:lnTo>
                  <a:pt x="81" y="359"/>
                </a:lnTo>
                <a:lnTo>
                  <a:pt x="81" y="289"/>
                </a:lnTo>
                <a:lnTo>
                  <a:pt x="37" y="289"/>
                </a:lnTo>
                <a:lnTo>
                  <a:pt x="22" y="287"/>
                </a:lnTo>
                <a:lnTo>
                  <a:pt x="11" y="279"/>
                </a:lnTo>
                <a:lnTo>
                  <a:pt x="3" y="267"/>
                </a:lnTo>
                <a:lnTo>
                  <a:pt x="0" y="253"/>
                </a:lnTo>
                <a:lnTo>
                  <a:pt x="0" y="37"/>
                </a:lnTo>
                <a:lnTo>
                  <a:pt x="3" y="22"/>
                </a:lnTo>
                <a:lnTo>
                  <a:pt x="11" y="11"/>
                </a:lnTo>
                <a:lnTo>
                  <a:pt x="22" y="3"/>
                </a:lnTo>
                <a:lnTo>
                  <a:pt x="3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3615623" y="2371669"/>
            <a:ext cx="455074" cy="303239"/>
          </a:xfrm>
          <a:custGeom>
            <a:avLst/>
            <a:gdLst>
              <a:gd name="T0" fmla="*/ 32 w 316"/>
              <a:gd name="T1" fmla="*/ 0 h 272"/>
              <a:gd name="T2" fmla="*/ 285 w 316"/>
              <a:gd name="T3" fmla="*/ 0 h 272"/>
              <a:gd name="T4" fmla="*/ 296 w 316"/>
              <a:gd name="T5" fmla="*/ 2 h 272"/>
              <a:gd name="T6" fmla="*/ 307 w 316"/>
              <a:gd name="T7" fmla="*/ 9 h 272"/>
              <a:gd name="T8" fmla="*/ 313 w 316"/>
              <a:gd name="T9" fmla="*/ 19 h 272"/>
              <a:gd name="T10" fmla="*/ 316 w 316"/>
              <a:gd name="T11" fmla="*/ 31 h 272"/>
              <a:gd name="T12" fmla="*/ 316 w 316"/>
              <a:gd name="T13" fmla="*/ 179 h 272"/>
              <a:gd name="T14" fmla="*/ 313 w 316"/>
              <a:gd name="T15" fmla="*/ 192 h 272"/>
              <a:gd name="T16" fmla="*/ 307 w 316"/>
              <a:gd name="T17" fmla="*/ 201 h 272"/>
              <a:gd name="T18" fmla="*/ 296 w 316"/>
              <a:gd name="T19" fmla="*/ 208 h 272"/>
              <a:gd name="T20" fmla="*/ 285 w 316"/>
              <a:gd name="T21" fmla="*/ 210 h 272"/>
              <a:gd name="T22" fmla="*/ 260 w 316"/>
              <a:gd name="T23" fmla="*/ 210 h 272"/>
              <a:gd name="T24" fmla="*/ 260 w 316"/>
              <a:gd name="T25" fmla="*/ 252 h 272"/>
              <a:gd name="T26" fmla="*/ 260 w 316"/>
              <a:gd name="T27" fmla="*/ 257 h 272"/>
              <a:gd name="T28" fmla="*/ 257 w 316"/>
              <a:gd name="T29" fmla="*/ 263 h 272"/>
              <a:gd name="T30" fmla="*/ 253 w 316"/>
              <a:gd name="T31" fmla="*/ 268 h 272"/>
              <a:gd name="T32" fmla="*/ 248 w 316"/>
              <a:gd name="T33" fmla="*/ 270 h 272"/>
              <a:gd name="T34" fmla="*/ 244 w 316"/>
              <a:gd name="T35" fmla="*/ 272 h 272"/>
              <a:gd name="T36" fmla="*/ 240 w 316"/>
              <a:gd name="T37" fmla="*/ 272 h 272"/>
              <a:gd name="T38" fmla="*/ 235 w 316"/>
              <a:gd name="T39" fmla="*/ 272 h 272"/>
              <a:gd name="T40" fmla="*/ 231 w 316"/>
              <a:gd name="T41" fmla="*/ 269 h 272"/>
              <a:gd name="T42" fmla="*/ 226 w 316"/>
              <a:gd name="T43" fmla="*/ 267 h 272"/>
              <a:gd name="T44" fmla="*/ 171 w 316"/>
              <a:gd name="T45" fmla="*/ 210 h 272"/>
              <a:gd name="T46" fmla="*/ 32 w 316"/>
              <a:gd name="T47" fmla="*/ 210 h 272"/>
              <a:gd name="T48" fmla="*/ 19 w 316"/>
              <a:gd name="T49" fmla="*/ 208 h 272"/>
              <a:gd name="T50" fmla="*/ 9 w 316"/>
              <a:gd name="T51" fmla="*/ 201 h 272"/>
              <a:gd name="T52" fmla="*/ 3 w 316"/>
              <a:gd name="T53" fmla="*/ 192 h 272"/>
              <a:gd name="T54" fmla="*/ 0 w 316"/>
              <a:gd name="T55" fmla="*/ 179 h 272"/>
              <a:gd name="T56" fmla="*/ 0 w 316"/>
              <a:gd name="T57" fmla="*/ 31 h 272"/>
              <a:gd name="T58" fmla="*/ 3 w 316"/>
              <a:gd name="T59" fmla="*/ 19 h 272"/>
              <a:gd name="T60" fmla="*/ 9 w 316"/>
              <a:gd name="T61" fmla="*/ 9 h 272"/>
              <a:gd name="T62" fmla="*/ 19 w 316"/>
              <a:gd name="T63" fmla="*/ 2 h 272"/>
              <a:gd name="T64" fmla="*/ 32 w 316"/>
              <a:gd name="T6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6" h="272">
                <a:moveTo>
                  <a:pt x="32" y="0"/>
                </a:moveTo>
                <a:lnTo>
                  <a:pt x="285" y="0"/>
                </a:lnTo>
                <a:lnTo>
                  <a:pt x="296" y="2"/>
                </a:lnTo>
                <a:lnTo>
                  <a:pt x="307" y="9"/>
                </a:lnTo>
                <a:lnTo>
                  <a:pt x="313" y="19"/>
                </a:lnTo>
                <a:lnTo>
                  <a:pt x="316" y="31"/>
                </a:lnTo>
                <a:lnTo>
                  <a:pt x="316" y="179"/>
                </a:lnTo>
                <a:lnTo>
                  <a:pt x="313" y="192"/>
                </a:lnTo>
                <a:lnTo>
                  <a:pt x="307" y="201"/>
                </a:lnTo>
                <a:lnTo>
                  <a:pt x="296" y="208"/>
                </a:lnTo>
                <a:lnTo>
                  <a:pt x="285" y="210"/>
                </a:lnTo>
                <a:lnTo>
                  <a:pt x="260" y="210"/>
                </a:lnTo>
                <a:lnTo>
                  <a:pt x="260" y="252"/>
                </a:lnTo>
                <a:lnTo>
                  <a:pt x="260" y="257"/>
                </a:lnTo>
                <a:lnTo>
                  <a:pt x="257" y="263"/>
                </a:lnTo>
                <a:lnTo>
                  <a:pt x="253" y="268"/>
                </a:lnTo>
                <a:lnTo>
                  <a:pt x="248" y="270"/>
                </a:lnTo>
                <a:lnTo>
                  <a:pt x="244" y="272"/>
                </a:lnTo>
                <a:lnTo>
                  <a:pt x="240" y="272"/>
                </a:lnTo>
                <a:lnTo>
                  <a:pt x="235" y="272"/>
                </a:lnTo>
                <a:lnTo>
                  <a:pt x="231" y="269"/>
                </a:lnTo>
                <a:lnTo>
                  <a:pt x="226" y="267"/>
                </a:lnTo>
                <a:lnTo>
                  <a:pt x="171" y="210"/>
                </a:lnTo>
                <a:lnTo>
                  <a:pt x="32" y="210"/>
                </a:lnTo>
                <a:lnTo>
                  <a:pt x="19" y="208"/>
                </a:lnTo>
                <a:lnTo>
                  <a:pt x="9" y="201"/>
                </a:lnTo>
                <a:lnTo>
                  <a:pt x="3" y="192"/>
                </a:lnTo>
                <a:lnTo>
                  <a:pt x="0" y="179"/>
                </a:lnTo>
                <a:lnTo>
                  <a:pt x="0" y="31"/>
                </a:lnTo>
                <a:lnTo>
                  <a:pt x="3" y="19"/>
                </a:lnTo>
                <a:lnTo>
                  <a:pt x="9" y="9"/>
                </a:lnTo>
                <a:lnTo>
                  <a:pt x="19" y="2"/>
                </a:lnTo>
                <a:lnTo>
                  <a:pt x="3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61557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Step 1. The Initial Call</a:t>
            </a:r>
          </a:p>
        </p:txBody>
      </p:sp>
      <p:sp>
        <p:nvSpPr>
          <p:cNvPr id="9" name="TextBox 8"/>
          <p:cNvSpPr txBox="1"/>
          <p:nvPr/>
        </p:nvSpPr>
        <p:spPr>
          <a:xfrm>
            <a:off x="471063" y="1079148"/>
            <a:ext cx="11402929" cy="5047536"/>
          </a:xfrm>
          <a:prstGeom prst="rect">
            <a:avLst/>
          </a:prstGeom>
          <a:noFill/>
        </p:spPr>
        <p:txBody>
          <a:bodyPr wrap="square" rtlCol="0">
            <a:spAutoFit/>
          </a:bodyPr>
          <a:lstStyle/>
          <a:p>
            <a:r>
              <a:rPr lang="en-US" sz="1400" b="1" dirty="0">
                <a:solidFill>
                  <a:schemeClr val="accent2"/>
                </a:solidFill>
              </a:rPr>
              <a:t>Objective: </a:t>
            </a:r>
            <a:r>
              <a:rPr lang="en-US" sz="1400" dirty="0"/>
              <a:t>Qualify Interest in our Program, Introduce the program</a:t>
            </a:r>
          </a:p>
          <a:p>
            <a:endParaRPr lang="en-US" sz="1400" b="1" dirty="0"/>
          </a:p>
          <a:p>
            <a:pPr lvl="0"/>
            <a:r>
              <a:rPr lang="en-US" sz="1400" b="1" dirty="0"/>
              <a:t>Opening Statement:  </a:t>
            </a:r>
            <a:r>
              <a:rPr lang="en-US" sz="1400" dirty="0"/>
              <a:t>As you are well aware, our industry is going through a business transformation.  Companies need to interact with their clients.  We are operating in a new world and most of the companies I work with are evaluating their sales training programs. </a:t>
            </a:r>
          </a:p>
          <a:p>
            <a:pPr lvl="0"/>
            <a:endParaRPr lang="en-US" sz="1400" dirty="0"/>
          </a:p>
          <a:p>
            <a:pPr lvl="0"/>
            <a:r>
              <a:rPr lang="en-US" sz="1400" b="1" dirty="0"/>
              <a:t>Is this the case at your company? </a:t>
            </a:r>
          </a:p>
          <a:p>
            <a:pPr lvl="0"/>
            <a:endParaRPr lang="en-US" sz="1400" dirty="0"/>
          </a:p>
          <a:p>
            <a:pPr lvl="0"/>
            <a:r>
              <a:rPr lang="en-US" sz="1400" dirty="0"/>
              <a:t>What you may not know is that several years ago LIMRA, in partnership with the Hoopis Performance Network, launched a sales effectiveness program called Trustworthy Selling. As the name implies, TS is grounded in the best interest of the client, as it centers on the premise that “selling is serving”.  Built on a framework of LIMRA’s consumer research, we set out with a hypothesis that if financial reps spent less time selling product and more time motivating consumers to act on their own visible intentions to buy, we would actually grow sales.  </a:t>
            </a:r>
          </a:p>
          <a:p>
            <a:pPr lvl="0"/>
            <a:endParaRPr lang="en-US" sz="1400" dirty="0"/>
          </a:p>
          <a:p>
            <a:pPr lvl="0"/>
            <a:r>
              <a:rPr lang="en-US" sz="1400" dirty="0"/>
              <a:t>Since that time we’ve had some outstanding results. In fact, every member company that has adopted the program has experienced a positive impact on sales AND on investment production as well.</a:t>
            </a:r>
          </a:p>
          <a:p>
            <a:pPr lvl="0"/>
            <a:endParaRPr lang="en-US" sz="1400" dirty="0"/>
          </a:p>
          <a:p>
            <a:pPr lvl="0"/>
            <a:r>
              <a:rPr lang="en-US" sz="1400" dirty="0"/>
              <a:t>I’m thinking this is a program that is worth a look by companies like yours, who are transforming their sales culture and their sales training to meet the demands of an uncertain future.</a:t>
            </a:r>
          </a:p>
          <a:p>
            <a:pPr lvl="0"/>
            <a:endParaRPr lang="en-US" sz="1400" b="1" dirty="0"/>
          </a:p>
          <a:p>
            <a:pPr lvl="0"/>
            <a:r>
              <a:rPr lang="en-US" sz="1400" b="1" dirty="0"/>
              <a:t>Purpose of My Call</a:t>
            </a:r>
            <a:r>
              <a:rPr lang="en-US" sz="1400" dirty="0"/>
              <a:t>: I wanted to be sure that a) you know about Trustworthy Selling as you are exploring training for your consumer-centric initiatives, and b) I’d like to enlist your help in putting together a group of key stakeholders at XYZ who should also know about the program.</a:t>
            </a:r>
            <a:endParaRPr lang="en-US" sz="1400" i="1" dirty="0"/>
          </a:p>
          <a:p>
            <a:endParaRPr lang="en-US" sz="1400" i="1" dirty="0"/>
          </a:p>
          <a:p>
            <a:pPr lvl="0"/>
            <a:endParaRPr lang="en-US" sz="1400" b="1" dirty="0"/>
          </a:p>
          <a:p>
            <a:endParaRPr lang="en-US" sz="1400" dirty="0"/>
          </a:p>
        </p:txBody>
      </p:sp>
    </p:spTree>
    <p:extLst>
      <p:ext uri="{BB962C8B-B14F-4D97-AF65-F5344CB8AC3E}">
        <p14:creationId xmlns:p14="http://schemas.microsoft.com/office/powerpoint/2010/main" val="2299053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Step 1. The Initial Call – Discussion Questions </a:t>
            </a:r>
          </a:p>
        </p:txBody>
      </p:sp>
      <p:sp>
        <p:nvSpPr>
          <p:cNvPr id="9" name="TextBox 8"/>
          <p:cNvSpPr txBox="1"/>
          <p:nvPr/>
        </p:nvSpPr>
        <p:spPr>
          <a:xfrm>
            <a:off x="471063" y="959226"/>
            <a:ext cx="11402929" cy="7125027"/>
          </a:xfrm>
          <a:prstGeom prst="rect">
            <a:avLst/>
          </a:prstGeom>
          <a:noFill/>
        </p:spPr>
        <p:txBody>
          <a:bodyPr wrap="square" rtlCol="0">
            <a:spAutoFit/>
          </a:bodyPr>
          <a:lstStyle/>
          <a:p>
            <a:pPr marL="342900" lvl="0" indent="-342900">
              <a:spcBef>
                <a:spcPts val="600"/>
              </a:spcBef>
              <a:spcAft>
                <a:spcPts val="600"/>
              </a:spcAft>
              <a:buAutoNum type="arabicPeriod"/>
            </a:pPr>
            <a:r>
              <a:rPr lang="en-US" sz="1600" dirty="0"/>
              <a:t>What are your thoughts about the new era of consumer centric selling and ensuring sales behavior that aligns with the best interest of our clients?</a:t>
            </a:r>
          </a:p>
          <a:p>
            <a:pPr marL="800100" lvl="1" indent="-342900">
              <a:spcBef>
                <a:spcPts val="600"/>
              </a:spcBef>
              <a:spcAft>
                <a:spcPts val="600"/>
              </a:spcAft>
              <a:buAutoNum type="arabicPeriod"/>
            </a:pPr>
            <a:r>
              <a:rPr lang="en-US" sz="1600" dirty="0">
                <a:solidFill>
                  <a:prstClr val="black"/>
                </a:solidFill>
              </a:rPr>
              <a:t>How confident are you in your team’s ability to meet the needs of today’s consumer?</a:t>
            </a:r>
          </a:p>
          <a:p>
            <a:pPr marL="1257300" lvl="2" indent="-342900">
              <a:spcBef>
                <a:spcPts val="600"/>
              </a:spcBef>
              <a:spcAft>
                <a:spcPts val="600"/>
              </a:spcAft>
              <a:buAutoNum type="arabicPeriod"/>
            </a:pPr>
            <a:r>
              <a:rPr lang="en-US" sz="1600" dirty="0">
                <a:solidFill>
                  <a:prstClr val="black"/>
                </a:solidFill>
              </a:rPr>
              <a:t>What would you need to increase your confidence level?</a:t>
            </a:r>
          </a:p>
          <a:p>
            <a:pPr marL="1257300" lvl="2" indent="-342900">
              <a:spcBef>
                <a:spcPts val="600"/>
              </a:spcBef>
              <a:spcAft>
                <a:spcPts val="600"/>
              </a:spcAft>
              <a:buAutoNum type="arabicPeriod"/>
            </a:pPr>
            <a:r>
              <a:rPr lang="en-US" sz="1600" dirty="0">
                <a:solidFill>
                  <a:prstClr val="black"/>
                </a:solidFill>
              </a:rPr>
              <a:t>How critical do you think this is?  How urgent?</a:t>
            </a:r>
          </a:p>
          <a:p>
            <a:pPr marL="342900" indent="-342900">
              <a:spcBef>
                <a:spcPts val="600"/>
              </a:spcBef>
              <a:spcAft>
                <a:spcPts val="600"/>
              </a:spcAft>
              <a:buAutoNum type="arabicPeriod"/>
            </a:pPr>
            <a:r>
              <a:rPr lang="en-US" sz="1600" dirty="0">
                <a:solidFill>
                  <a:prstClr val="black"/>
                </a:solidFill>
              </a:rPr>
              <a:t>How do you see this year’s training and development focus being different from previous years?  </a:t>
            </a:r>
          </a:p>
          <a:p>
            <a:pPr marL="342900" indent="-342900">
              <a:spcBef>
                <a:spcPts val="600"/>
              </a:spcBef>
              <a:spcAft>
                <a:spcPts val="600"/>
              </a:spcAft>
              <a:buAutoNum type="arabicPeriod"/>
            </a:pPr>
            <a:r>
              <a:rPr lang="en-US" sz="1600" dirty="0">
                <a:solidFill>
                  <a:prstClr val="black"/>
                </a:solidFill>
              </a:rPr>
              <a:t>If you could change one thing about how your team executes, what would that be?</a:t>
            </a:r>
          </a:p>
          <a:p>
            <a:pPr marL="342900" indent="-342900">
              <a:spcBef>
                <a:spcPts val="600"/>
              </a:spcBef>
              <a:spcAft>
                <a:spcPts val="600"/>
              </a:spcAft>
              <a:buAutoNum type="arabicPeriod"/>
            </a:pPr>
            <a:r>
              <a:rPr lang="en-US" sz="1600" dirty="0">
                <a:solidFill>
                  <a:prstClr val="black"/>
                </a:solidFill>
              </a:rPr>
              <a:t>How confident are you that this year’s training and development focus will deliver significant sales results?</a:t>
            </a:r>
          </a:p>
          <a:p>
            <a:pPr marL="342900" lvl="0" indent="-342900">
              <a:spcBef>
                <a:spcPts val="600"/>
              </a:spcBef>
              <a:spcAft>
                <a:spcPts val="600"/>
              </a:spcAft>
              <a:buAutoNum type="arabicPeriod"/>
            </a:pPr>
            <a:r>
              <a:rPr lang="en-US" sz="1600" dirty="0"/>
              <a:t>What initiatives are underway or planned for the next 12 months to grow sales? (or productivity if more appropriate)</a:t>
            </a:r>
          </a:p>
          <a:p>
            <a:pPr marL="342900" lvl="0" indent="-342900">
              <a:spcBef>
                <a:spcPts val="600"/>
              </a:spcBef>
              <a:spcAft>
                <a:spcPts val="600"/>
              </a:spcAft>
              <a:buAutoNum type="arabicPeriod"/>
            </a:pPr>
            <a:r>
              <a:rPr lang="en-US" sz="1600" dirty="0"/>
              <a:t>How will you measure success of those initiatives?</a:t>
            </a:r>
          </a:p>
          <a:p>
            <a:pPr marL="342900" lvl="0" indent="-342900">
              <a:spcBef>
                <a:spcPts val="600"/>
              </a:spcBef>
              <a:spcAft>
                <a:spcPts val="600"/>
              </a:spcAft>
              <a:buAutoNum type="arabicPeriod"/>
            </a:pPr>
            <a:r>
              <a:rPr lang="en-US" sz="1600" dirty="0"/>
              <a:t>Have you considered sales effectiveness training to boost vertical growth for experienced and veteran reps?</a:t>
            </a:r>
          </a:p>
          <a:p>
            <a:pPr marL="342900" lvl="0" indent="-342900">
              <a:spcBef>
                <a:spcPts val="600"/>
              </a:spcBef>
              <a:spcAft>
                <a:spcPts val="600"/>
              </a:spcAft>
              <a:buAutoNum type="arabicPeriod"/>
            </a:pPr>
            <a:r>
              <a:rPr lang="en-US" sz="1600" dirty="0"/>
              <a:t>When was the last time XYZ updated their new agent training?</a:t>
            </a:r>
          </a:p>
          <a:p>
            <a:pPr marL="342900" indent="-342900">
              <a:spcBef>
                <a:spcPts val="600"/>
              </a:spcBef>
              <a:spcAft>
                <a:spcPts val="600"/>
              </a:spcAft>
              <a:buFontTx/>
              <a:buAutoNum type="arabicPeriod"/>
            </a:pPr>
            <a:r>
              <a:rPr lang="en-US" sz="1600" dirty="0"/>
              <a:t>How open is your training department in leveraging outside resources so they can focus on execution? Or do they prefer to build internally (and why)?</a:t>
            </a:r>
          </a:p>
          <a:p>
            <a:pPr marL="342900" lvl="0" indent="-342900">
              <a:spcBef>
                <a:spcPts val="600"/>
              </a:spcBef>
              <a:spcAft>
                <a:spcPts val="600"/>
              </a:spcAft>
              <a:buAutoNum type="arabicPeriod"/>
            </a:pPr>
            <a:endParaRPr lang="en-US" sz="1600" dirty="0"/>
          </a:p>
          <a:p>
            <a:pPr marL="342900" lvl="0" indent="-342900">
              <a:spcBef>
                <a:spcPts val="600"/>
              </a:spcBef>
              <a:spcAft>
                <a:spcPts val="600"/>
              </a:spcAft>
              <a:buAutoNum type="arabicPeriod"/>
            </a:pPr>
            <a:endParaRPr lang="en-US" sz="1600" dirty="0"/>
          </a:p>
          <a:p>
            <a:pPr lvl="0">
              <a:spcBef>
                <a:spcPts val="600"/>
              </a:spcBef>
              <a:spcAft>
                <a:spcPts val="600"/>
              </a:spcAft>
            </a:pPr>
            <a:endParaRPr lang="en-US" sz="1600" dirty="0"/>
          </a:p>
          <a:p>
            <a:pPr marL="342900" lvl="0" indent="-342900">
              <a:spcBef>
                <a:spcPts val="600"/>
              </a:spcBef>
              <a:spcAft>
                <a:spcPts val="600"/>
              </a:spcAft>
              <a:buAutoNum type="arabicPeriod"/>
            </a:pPr>
            <a:endParaRPr lang="en-US" sz="1100" b="1" dirty="0"/>
          </a:p>
          <a:p>
            <a:pPr>
              <a:spcBef>
                <a:spcPts val="600"/>
              </a:spcBef>
              <a:spcAft>
                <a:spcPts val="600"/>
              </a:spcAft>
            </a:pPr>
            <a:endParaRPr lang="en-US" sz="1400" dirty="0"/>
          </a:p>
        </p:txBody>
      </p:sp>
    </p:spTree>
    <p:extLst>
      <p:ext uri="{BB962C8B-B14F-4D97-AF65-F5344CB8AC3E}">
        <p14:creationId xmlns:p14="http://schemas.microsoft.com/office/powerpoint/2010/main" val="3294345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Step 1. The Initial Call</a:t>
            </a:r>
          </a:p>
        </p:txBody>
      </p:sp>
      <p:sp>
        <p:nvSpPr>
          <p:cNvPr id="9" name="TextBox 8"/>
          <p:cNvSpPr txBox="1"/>
          <p:nvPr/>
        </p:nvSpPr>
        <p:spPr>
          <a:xfrm>
            <a:off x="471063" y="959226"/>
            <a:ext cx="11402929" cy="3108543"/>
          </a:xfrm>
          <a:prstGeom prst="rect">
            <a:avLst/>
          </a:prstGeom>
          <a:noFill/>
        </p:spPr>
        <p:txBody>
          <a:bodyPr wrap="square" rtlCol="0">
            <a:spAutoFit/>
          </a:bodyPr>
          <a:lstStyle/>
          <a:p>
            <a:endParaRPr lang="en-US" sz="2000" i="1" dirty="0"/>
          </a:p>
          <a:p>
            <a:pPr lvl="0"/>
            <a:endParaRPr lang="en-US" sz="2000" dirty="0"/>
          </a:p>
          <a:p>
            <a:r>
              <a:rPr lang="en-US" sz="2000" b="1" dirty="0"/>
              <a:t>Closing Statement:  </a:t>
            </a:r>
            <a:r>
              <a:rPr lang="en-US" sz="2000" dirty="0"/>
              <a:t>Based on our discussion I’d like to suggest we schedule a virtual overview. I’m sure you’d agree, a more in depth review of our discussion today with your team and ours would save you time and also allow both teams to share any questions and concerns. After the virtual overview, your team members can decide whether or not to review the content. Does that sound fair?</a:t>
            </a:r>
          </a:p>
          <a:p>
            <a:endParaRPr lang="en-US" sz="2000" dirty="0"/>
          </a:p>
          <a:p>
            <a:pPr lvl="0"/>
            <a:endParaRPr lang="en-US" sz="1600" b="1" dirty="0"/>
          </a:p>
          <a:p>
            <a:endParaRPr lang="en-US" sz="2000" dirty="0"/>
          </a:p>
        </p:txBody>
      </p:sp>
    </p:spTree>
    <p:extLst>
      <p:ext uri="{BB962C8B-B14F-4D97-AF65-F5344CB8AC3E}">
        <p14:creationId xmlns:p14="http://schemas.microsoft.com/office/powerpoint/2010/main" val="3770859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Step 2. The Sales Presentation </a:t>
            </a:r>
          </a:p>
        </p:txBody>
      </p:sp>
      <p:sp>
        <p:nvSpPr>
          <p:cNvPr id="8" name="TextBox 7"/>
          <p:cNvSpPr txBox="1"/>
          <p:nvPr/>
        </p:nvSpPr>
        <p:spPr>
          <a:xfrm>
            <a:off x="471063" y="1348800"/>
            <a:ext cx="11311007" cy="5539978"/>
          </a:xfrm>
          <a:prstGeom prst="rect">
            <a:avLst/>
          </a:prstGeom>
          <a:noFill/>
        </p:spPr>
        <p:txBody>
          <a:bodyPr wrap="square" rtlCol="0">
            <a:spAutoFit/>
          </a:bodyPr>
          <a:lstStyle/>
          <a:p>
            <a:r>
              <a:rPr lang="en-US" sz="2000" b="1" dirty="0">
                <a:solidFill>
                  <a:schemeClr val="accent2"/>
                </a:solidFill>
              </a:rPr>
              <a:t>Objectives: </a:t>
            </a:r>
            <a:r>
              <a:rPr lang="en-US" sz="2000" dirty="0"/>
              <a:t>During your 2</a:t>
            </a:r>
            <a:r>
              <a:rPr lang="en-US" sz="2000" baseline="30000" dirty="0"/>
              <a:t>nd</a:t>
            </a:r>
            <a:r>
              <a:rPr lang="en-US" sz="2000" dirty="0"/>
              <a:t> touchpoint with the prospect you should be maintaining their interest and learning as much as you can in order to fully advance and review the materials</a:t>
            </a:r>
            <a:r>
              <a:rPr lang="en-US" sz="2000" b="1" dirty="0"/>
              <a:t>. Remember to start by asking questions.  Don’t just go into “pitch” mode.</a:t>
            </a:r>
            <a:endParaRPr lang="en-US" sz="2000" b="1" dirty="0">
              <a:solidFill>
                <a:schemeClr val="accent2"/>
              </a:solidFill>
            </a:endParaRPr>
          </a:p>
          <a:p>
            <a:endParaRPr lang="en-US" sz="2000" b="1" dirty="0"/>
          </a:p>
          <a:p>
            <a:pPr marL="285750" indent="-285750">
              <a:buFont typeface="Arial" panose="020B0604020202020204" pitchFamily="34" charset="0"/>
              <a:buChar char="•"/>
            </a:pPr>
            <a:endParaRPr lang="en-US" sz="2000" dirty="0"/>
          </a:p>
          <a:p>
            <a:pPr marL="342900" indent="-342900">
              <a:buFont typeface="+mj-lt"/>
              <a:buAutoNum type="arabicPeriod"/>
            </a:pPr>
            <a:r>
              <a:rPr lang="en-US" sz="2000" dirty="0"/>
              <a:t>Confirm what you learned in the initial call, so that you know it is still true.</a:t>
            </a:r>
          </a:p>
          <a:p>
            <a:pPr marL="342900" indent="-342900">
              <a:buFont typeface="+mj-lt"/>
              <a:buAutoNum type="arabicPeriod"/>
            </a:pPr>
            <a:r>
              <a:rPr lang="en-US" sz="2000" dirty="0"/>
              <a:t>Ask questions that help you understand how they’ll use the program, what aspects are important to them, what their concerns are, what positions will be trained, other programs they considering, etc. </a:t>
            </a:r>
          </a:p>
          <a:p>
            <a:pPr marL="342900" indent="-342900">
              <a:buFont typeface="+mj-lt"/>
              <a:buAutoNum type="arabicPeriod"/>
            </a:pPr>
            <a:r>
              <a:rPr lang="en-US" sz="2000" dirty="0"/>
              <a:t>Communicate our TS Story</a:t>
            </a:r>
          </a:p>
          <a:p>
            <a:pPr marL="342900" indent="-342900">
              <a:buFont typeface="+mj-lt"/>
              <a:buAutoNum type="arabicPeriod"/>
            </a:pPr>
            <a:r>
              <a:rPr lang="en-US" sz="2000" dirty="0"/>
              <a:t>Gain buy-in for our solution</a:t>
            </a:r>
          </a:p>
          <a:p>
            <a:pPr marL="342900" indent="-342900">
              <a:buFont typeface="+mj-lt"/>
              <a:buAutoNum type="arabicPeriod"/>
            </a:pPr>
            <a:r>
              <a:rPr lang="en-US" sz="2000" dirty="0"/>
              <a:t>Understand the prospects decision criteria</a:t>
            </a:r>
          </a:p>
          <a:p>
            <a:pPr marL="342900" indent="-342900">
              <a:buFont typeface="+mj-lt"/>
              <a:buAutoNum type="arabicPeriod"/>
            </a:pPr>
            <a:r>
              <a:rPr lang="en-US" sz="2000" dirty="0"/>
              <a:t>Communicate next steps</a:t>
            </a:r>
          </a:p>
          <a:p>
            <a:pPr marL="342900" indent="-342900">
              <a:buFont typeface="+mj-lt"/>
              <a:buAutoNum type="arabicPeriod"/>
            </a:pPr>
            <a:r>
              <a:rPr lang="en-US" sz="2000" dirty="0"/>
              <a:t>Get a commitment to have committed evaluators review the materials.  </a:t>
            </a:r>
          </a:p>
          <a:p>
            <a:pPr marL="342900" indent="-342900">
              <a:buFont typeface="+mj-lt"/>
              <a:buAutoNum type="arabicPeriod"/>
            </a:pPr>
            <a:r>
              <a:rPr lang="en-US" sz="2000" dirty="0"/>
              <a:t>Gather necessary information for evaluators.</a:t>
            </a:r>
          </a:p>
          <a:p>
            <a:endParaRPr lang="en-US" dirty="0"/>
          </a:p>
          <a:p>
            <a:r>
              <a:rPr lang="en-US" dirty="0">
                <a:solidFill>
                  <a:srgbClr val="FF0000"/>
                </a:solidFill>
              </a:rPr>
              <a:t>Link to </a:t>
            </a:r>
            <a:r>
              <a:rPr lang="en-US" u="sng" dirty="0">
                <a:solidFill>
                  <a:srgbClr val="FF0000"/>
                </a:solidFill>
                <a:hlinkClick r:id="rId3"/>
              </a:rPr>
              <a:t>Sales Presentation</a:t>
            </a:r>
            <a:endParaRPr lang="en-US" dirty="0">
              <a:solidFill>
                <a:srgbClr val="FF0000"/>
              </a:solidFill>
            </a:endParaRPr>
          </a:p>
          <a:p>
            <a:endParaRPr lang="en-US" dirty="0"/>
          </a:p>
        </p:txBody>
      </p:sp>
    </p:spTree>
    <p:extLst>
      <p:ext uri="{BB962C8B-B14F-4D97-AF65-F5344CB8AC3E}">
        <p14:creationId xmlns:p14="http://schemas.microsoft.com/office/powerpoint/2010/main" val="33827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Program Overview</a:t>
            </a:r>
          </a:p>
        </p:txBody>
      </p:sp>
    </p:spTree>
    <p:extLst>
      <p:ext uri="{BB962C8B-B14F-4D97-AF65-F5344CB8AC3E}">
        <p14:creationId xmlns:p14="http://schemas.microsoft.com/office/powerpoint/2010/main" val="6437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Dear &lt;NAME&gt;:</a:t>
            </a:r>
          </a:p>
          <a:p>
            <a:r>
              <a:rPr lang="en-US" dirty="0"/>
              <a:t>Attached is our Non-Disclosure Agreement for review of the Trustworthy Selling materials and website.</a:t>
            </a:r>
          </a:p>
          <a:p>
            <a:r>
              <a:rPr lang="en-US" dirty="0"/>
              <a:t>Please return an executed electronic copy to me at your earliest convenience. Once I receive this, the Trustworthy Selling materials will be shipped and we will facilitate access to the website. </a:t>
            </a:r>
          </a:p>
          <a:p>
            <a:r>
              <a:rPr lang="en-US" dirty="0"/>
              <a:t> Thank you!</a:t>
            </a:r>
          </a:p>
          <a:p>
            <a:endParaRPr lang="en-US" dirty="0"/>
          </a:p>
        </p:txBody>
      </p:sp>
      <p:sp>
        <p:nvSpPr>
          <p:cNvPr id="7" name="Title 6"/>
          <p:cNvSpPr>
            <a:spLocks noGrp="1"/>
          </p:cNvSpPr>
          <p:nvPr>
            <p:ph type="title"/>
          </p:nvPr>
        </p:nvSpPr>
        <p:spPr/>
        <p:txBody>
          <a:bodyPr>
            <a:normAutofit/>
          </a:bodyPr>
          <a:lstStyle/>
          <a:p>
            <a:r>
              <a:rPr lang="en-US" dirty="0"/>
              <a:t>Step 3.  Follow-up Email/NDA</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3500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Dear &lt;NAME&gt;</a:t>
            </a:r>
          </a:p>
          <a:p>
            <a:r>
              <a:rPr lang="en-US" dirty="0"/>
              <a:t>Attached please find the fully executed Non-Disclosure Agreement for review of the Trustworthy Selling program.  By way of this email, I’d like to introduce two colleagues on the Trustworthy Selling team that will help facilitate next steps.  </a:t>
            </a:r>
            <a:r>
              <a:rPr lang="en-US" dirty="0">
                <a:solidFill>
                  <a:srgbClr val="FF0000"/>
                </a:solidFill>
              </a:rPr>
              <a:t>&lt;INSERT LIMRA ACCOUNT MANAGER NAME&gt; </a:t>
            </a:r>
            <a:r>
              <a:rPr lang="en-US" dirty="0"/>
              <a:t>with LIMRA will coordinate the shipment of printed materials to you, and </a:t>
            </a:r>
            <a:r>
              <a:rPr lang="en-US" dirty="0">
                <a:solidFill>
                  <a:srgbClr val="FF0000"/>
                </a:solidFill>
              </a:rPr>
              <a:t>&lt;INSERT HPN ACCOUNT MANAGER&gt; </a:t>
            </a:r>
            <a:r>
              <a:rPr lang="en-US" dirty="0"/>
              <a:t>with HPN, will coordinate your website access.  I understand you will be looking at </a:t>
            </a:r>
            <a:r>
              <a:rPr lang="en-US" dirty="0">
                <a:solidFill>
                  <a:srgbClr val="FF0000"/>
                </a:solidFill>
              </a:rPr>
              <a:t>&lt;INSERT TS EDITION&gt;, </a:t>
            </a:r>
            <a:r>
              <a:rPr lang="en-US" dirty="0"/>
              <a:t>so we’ll plan to sending that/those edition(s) to you.</a:t>
            </a:r>
          </a:p>
          <a:p>
            <a:r>
              <a:rPr lang="en-US" dirty="0"/>
              <a:t>Please feel welcome to contact me via email or at the number below if I can answer any questions in the meantime.  We look forward to your review!</a:t>
            </a:r>
          </a:p>
          <a:p>
            <a:endParaRPr lang="en-US" dirty="0"/>
          </a:p>
        </p:txBody>
      </p:sp>
      <p:sp>
        <p:nvSpPr>
          <p:cNvPr id="7" name="Title 6"/>
          <p:cNvSpPr>
            <a:spLocks noGrp="1"/>
          </p:cNvSpPr>
          <p:nvPr>
            <p:ph type="title"/>
          </p:nvPr>
        </p:nvSpPr>
        <p:spPr/>
        <p:txBody>
          <a:bodyPr>
            <a:normAutofit/>
          </a:bodyPr>
          <a:lstStyle/>
          <a:p>
            <a:r>
              <a:rPr lang="en-US" dirty="0"/>
              <a:t>Step 3.  Materials Email</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98956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Objective: </a:t>
            </a:r>
            <a:r>
              <a:rPr lang="en-US" dirty="0"/>
              <a:t>During this touchpoint with the prospect you should be following up on the materials review and prepping for the Consideration Stage</a:t>
            </a:r>
          </a:p>
          <a:p>
            <a:r>
              <a:rPr lang="en-US" b="1" dirty="0"/>
              <a:t>Make sure to:</a:t>
            </a:r>
          </a:p>
          <a:p>
            <a:pPr marL="342900" indent="-342900">
              <a:buFont typeface="Arial" panose="020B0604020202020204" pitchFamily="34" charset="0"/>
              <a:buChar char="•"/>
            </a:pPr>
            <a:r>
              <a:rPr lang="en-US" dirty="0"/>
              <a:t>Ask about the materials review experience. Address any questions/concerns/issues</a:t>
            </a:r>
          </a:p>
          <a:p>
            <a:pPr marL="342900" indent="-342900">
              <a:buFont typeface="Arial" panose="020B0604020202020204" pitchFamily="34" charset="0"/>
              <a:buChar char="•"/>
            </a:pPr>
            <a:r>
              <a:rPr lang="en-US" dirty="0"/>
              <a:t>Secure critical information for complete proposal including decision maker, timeframe, target rollout date, etc. </a:t>
            </a:r>
          </a:p>
          <a:p>
            <a:pPr marL="342900" indent="-342900">
              <a:buFont typeface="Arial" panose="020B0604020202020204" pitchFamily="34" charset="0"/>
              <a:buChar char="•"/>
            </a:pPr>
            <a:r>
              <a:rPr lang="en-US" dirty="0"/>
              <a:t>Secure commitment for follow-up date after proposal is sent</a:t>
            </a:r>
          </a:p>
          <a:p>
            <a:endParaRPr lang="en-US" dirty="0"/>
          </a:p>
        </p:txBody>
      </p:sp>
      <p:sp>
        <p:nvSpPr>
          <p:cNvPr id="3" name="Title 2"/>
          <p:cNvSpPr>
            <a:spLocks noGrp="1"/>
          </p:cNvSpPr>
          <p:nvPr>
            <p:ph type="title"/>
          </p:nvPr>
        </p:nvSpPr>
        <p:spPr/>
        <p:txBody>
          <a:bodyPr>
            <a:normAutofit/>
          </a:bodyPr>
          <a:lstStyle/>
          <a:p>
            <a:r>
              <a:rPr lang="en-US" dirty="0"/>
              <a:t>Step 4.  Materials Follow-up Call </a:t>
            </a:r>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5686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946" y="1211082"/>
            <a:ext cx="10668000" cy="4425696"/>
          </a:xfrm>
        </p:spPr>
        <p:txBody>
          <a:bodyPr/>
          <a:lstStyle/>
          <a:p>
            <a:pPr>
              <a:spcAft>
                <a:spcPts val="0"/>
              </a:spcAft>
            </a:pPr>
            <a:r>
              <a:rPr lang="en-US" sz="2000" dirty="0">
                <a:ea typeface="Calibri" panose="020F0502020204030204" pitchFamily="34" charset="0"/>
                <a:cs typeface="Calibri" panose="020F0502020204030204" pitchFamily="34" charset="0"/>
              </a:rPr>
              <a:t>Dear &lt;NAME&gt;:</a:t>
            </a:r>
            <a:endParaRPr lang="en-US" sz="1600" dirty="0">
              <a:ea typeface="Calibri" panose="020F0502020204030204" pitchFamily="34" charset="0"/>
            </a:endParaRPr>
          </a:p>
          <a:p>
            <a:pPr>
              <a:spcAft>
                <a:spcPts val="0"/>
              </a:spcAft>
            </a:pPr>
            <a:r>
              <a:rPr lang="en-US" sz="2000" dirty="0">
                <a:ea typeface="Calibri" panose="020F0502020204030204" pitchFamily="34" charset="0"/>
                <a:cs typeface="Calibri" panose="020F0502020204030204" pitchFamily="34" charset="0"/>
              </a:rPr>
              <a:t> </a:t>
            </a:r>
            <a:endParaRPr lang="en-US" sz="1600" dirty="0">
              <a:ea typeface="Calibri" panose="020F0502020204030204" pitchFamily="34" charset="0"/>
            </a:endParaRPr>
          </a:p>
          <a:p>
            <a:pPr>
              <a:spcAft>
                <a:spcPts val="0"/>
              </a:spcAft>
            </a:pPr>
            <a:r>
              <a:rPr lang="en-US" sz="2000" dirty="0">
                <a:ea typeface="Calibri" panose="020F0502020204030204" pitchFamily="34" charset="0"/>
                <a:cs typeface="Calibri" panose="020F0502020204030204" pitchFamily="34" charset="0"/>
              </a:rPr>
              <a:t>Per your request, we are pleased to present our proposal for Trustworthy Selling®. This document provides a summary of the program, its results, standard pricing and deliverables. Our specific recommendations for implementation and pricing appear on pages &lt;INSERT PAGE #’s&gt;. </a:t>
            </a:r>
            <a:endParaRPr lang="en-US" sz="1600" dirty="0">
              <a:ea typeface="Calibri" panose="020F0502020204030204" pitchFamily="34" charset="0"/>
            </a:endParaRPr>
          </a:p>
          <a:p>
            <a:pPr>
              <a:spcAft>
                <a:spcPts val="0"/>
              </a:spcAft>
            </a:pPr>
            <a:r>
              <a:rPr lang="en-US" sz="2000" dirty="0">
                <a:ea typeface="Calibri" panose="020F0502020204030204" pitchFamily="34" charset="0"/>
                <a:cs typeface="Calibri" panose="020F0502020204030204" pitchFamily="34" charset="0"/>
              </a:rPr>
              <a:t> </a:t>
            </a:r>
            <a:endParaRPr lang="en-US" sz="1600" dirty="0">
              <a:ea typeface="Calibri" panose="020F0502020204030204" pitchFamily="34" charset="0"/>
            </a:endParaRPr>
          </a:p>
          <a:p>
            <a:pPr>
              <a:spcAft>
                <a:spcPts val="0"/>
              </a:spcAft>
            </a:pPr>
            <a:r>
              <a:rPr lang="en-US" sz="2000" dirty="0">
                <a:ea typeface="Calibri" panose="020F0502020204030204" pitchFamily="34" charset="0"/>
                <a:cs typeface="Calibri" panose="020F0502020204030204" pitchFamily="34" charset="0"/>
              </a:rPr>
              <a:t>I would like to set up a mutually convenient time to answer any questions you may have following your review and discuss our recommendations. Please let me know what dates and times work best for you and I will schedule this follow up call.</a:t>
            </a:r>
            <a:endParaRPr lang="en-US" sz="1600" dirty="0">
              <a:ea typeface="Calibri" panose="020F0502020204030204" pitchFamily="34" charset="0"/>
            </a:endParaRPr>
          </a:p>
          <a:p>
            <a:endParaRPr lang="en-US" dirty="0"/>
          </a:p>
        </p:txBody>
      </p:sp>
      <p:sp>
        <p:nvSpPr>
          <p:cNvPr id="3" name="Title 2"/>
          <p:cNvSpPr>
            <a:spLocks noGrp="1"/>
          </p:cNvSpPr>
          <p:nvPr>
            <p:ph type="title"/>
          </p:nvPr>
        </p:nvSpPr>
        <p:spPr/>
        <p:txBody>
          <a:bodyPr>
            <a:normAutofit/>
          </a:bodyPr>
          <a:lstStyle/>
          <a:p>
            <a:r>
              <a:rPr lang="en-US" dirty="0"/>
              <a:t>Step 5. Proposal Email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81557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On-boarding Resources</a:t>
            </a:r>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4549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8096" y="3136791"/>
            <a:ext cx="5035296" cy="2558200"/>
          </a:xfrm>
        </p:spPr>
        <p:txBody>
          <a:bodyPr/>
          <a:lstStyle/>
          <a:p>
            <a:pPr lvl="1"/>
            <a:r>
              <a:rPr lang="en-US" sz="2000" b="1" dirty="0"/>
              <a:t>LIMRA				</a:t>
            </a:r>
          </a:p>
          <a:p>
            <a:pPr marL="757752" lvl="1" indent="-457200">
              <a:buFont typeface="+mj-lt"/>
              <a:buAutoNum type="arabicPeriod"/>
            </a:pPr>
            <a:r>
              <a:rPr lang="en-US" sz="2000" dirty="0"/>
              <a:t>Cindy Shaw (cshaw@limra.com)</a:t>
            </a:r>
          </a:p>
          <a:p>
            <a:pPr marL="757752" lvl="1" indent="-457200">
              <a:buFont typeface="+mj-lt"/>
              <a:buAutoNum type="arabicPeriod"/>
            </a:pPr>
            <a:r>
              <a:rPr lang="en-US" sz="2000" dirty="0"/>
              <a:t>Sasha Henry (shenry@limra.com)</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p:txBody>
      </p:sp>
      <p:sp>
        <p:nvSpPr>
          <p:cNvPr id="3" name="Content Placeholder 2"/>
          <p:cNvSpPr>
            <a:spLocks noGrp="1"/>
          </p:cNvSpPr>
          <p:nvPr>
            <p:ph idx="16"/>
          </p:nvPr>
        </p:nvSpPr>
        <p:spPr>
          <a:xfrm>
            <a:off x="6400800" y="3136791"/>
            <a:ext cx="5035296" cy="2558200"/>
          </a:xfrm>
        </p:spPr>
        <p:txBody>
          <a:bodyPr/>
          <a:lstStyle/>
          <a:p>
            <a:r>
              <a:rPr lang="en-US" sz="2000" b="1" dirty="0"/>
              <a:t>HPN</a:t>
            </a:r>
          </a:p>
          <a:p>
            <a:pPr marL="457200" indent="-457200">
              <a:buFont typeface="+mj-lt"/>
              <a:buAutoNum type="arabicPeriod"/>
            </a:pPr>
            <a:r>
              <a:rPr lang="en-US" sz="2000" dirty="0"/>
              <a:t>Melissa Peck (melissa@hoopis.com)</a:t>
            </a:r>
          </a:p>
          <a:p>
            <a:pPr marL="457200" indent="-457200">
              <a:buFont typeface="+mj-lt"/>
              <a:buAutoNum type="arabicPeriod"/>
            </a:pPr>
            <a:r>
              <a:rPr lang="en-US" sz="2000" dirty="0"/>
              <a:t>Samantha Blyth (samantha@hoopis.com)</a:t>
            </a:r>
          </a:p>
        </p:txBody>
      </p:sp>
      <p:sp>
        <p:nvSpPr>
          <p:cNvPr id="5" name="Title 4"/>
          <p:cNvSpPr>
            <a:spLocks noGrp="1"/>
          </p:cNvSpPr>
          <p:nvPr>
            <p:ph type="title"/>
          </p:nvPr>
        </p:nvSpPr>
        <p:spPr/>
        <p:txBody>
          <a:bodyPr>
            <a:normAutofit/>
          </a:bodyPr>
          <a:lstStyle/>
          <a:p>
            <a:r>
              <a:rPr lang="en-US" dirty="0">
                <a:solidFill>
                  <a:schemeClr val="tx1"/>
                </a:solidFill>
              </a:rPr>
              <a:t>On-Boarding Process – Key Resources</a:t>
            </a:r>
          </a:p>
        </p:txBody>
      </p:sp>
      <p:sp>
        <p:nvSpPr>
          <p:cNvPr id="2" name="Text Placeholder 1"/>
          <p:cNvSpPr>
            <a:spLocks noGrp="1"/>
          </p:cNvSpPr>
          <p:nvPr>
            <p:ph type="body" sz="quarter" idx="10"/>
          </p:nvPr>
        </p:nvSpPr>
        <p:spPr/>
        <p:txBody>
          <a:bodyPr/>
          <a:lstStyle/>
          <a:p>
            <a:endParaRPr lang="en-US"/>
          </a:p>
        </p:txBody>
      </p:sp>
      <p:sp>
        <p:nvSpPr>
          <p:cNvPr id="4" name="Rectangle 3"/>
          <p:cNvSpPr/>
          <p:nvPr/>
        </p:nvSpPr>
        <p:spPr>
          <a:xfrm>
            <a:off x="792566" y="1446210"/>
            <a:ext cx="10668000" cy="1323439"/>
          </a:xfrm>
          <a:prstGeom prst="rect">
            <a:avLst/>
          </a:prstGeom>
        </p:spPr>
        <p:txBody>
          <a:bodyPr wrap="square">
            <a:spAutoFit/>
          </a:bodyPr>
          <a:lstStyle/>
          <a:p>
            <a:pPr lvl="0"/>
            <a:r>
              <a:rPr lang="en-US" sz="2000" dirty="0"/>
              <a:t>LIMRA’s Talent Solutions department is responsible for onboarding Trustworthy Selling client companies.  Primary contact at:  </a:t>
            </a:r>
            <a:r>
              <a:rPr lang="en-US" sz="2000" dirty="0">
                <a:hlinkClick r:id="rId2"/>
              </a:rPr>
              <a:t>info@tsprogram.com</a:t>
            </a:r>
            <a:endParaRPr lang="en-US" sz="2000" dirty="0"/>
          </a:p>
          <a:p>
            <a:pPr lvl="0"/>
            <a:endParaRPr lang="en-US" sz="2000" dirty="0"/>
          </a:p>
          <a:p>
            <a:pPr lvl="0"/>
            <a:r>
              <a:rPr lang="en-US" sz="2000" dirty="0"/>
              <a:t>Secondary contacts at:</a:t>
            </a:r>
          </a:p>
        </p:txBody>
      </p:sp>
    </p:spTree>
    <p:extLst>
      <p:ext uri="{BB962C8B-B14F-4D97-AF65-F5344CB8AC3E}">
        <p14:creationId xmlns:p14="http://schemas.microsoft.com/office/powerpoint/2010/main" val="518473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On-Boarding Process </a:t>
            </a:r>
          </a:p>
        </p:txBody>
      </p:sp>
      <p:sp>
        <p:nvSpPr>
          <p:cNvPr id="2" name="Content Placeholder 1"/>
          <p:cNvSpPr>
            <a:spLocks noGrp="1"/>
          </p:cNvSpPr>
          <p:nvPr>
            <p:ph idx="1"/>
          </p:nvPr>
        </p:nvSpPr>
        <p:spPr/>
        <p:txBody>
          <a:bodyPr anchor="t"/>
          <a:lstStyle/>
          <a:p>
            <a:r>
              <a:rPr lang="en-US" sz="1800" b="1" dirty="0">
                <a:latin typeface="+mj-lt"/>
              </a:rPr>
              <a:t>Fully Supported Deliveries</a:t>
            </a:r>
            <a:endParaRPr lang="en-US" sz="1800" dirty="0">
              <a:latin typeface="+mj-lt"/>
            </a:endParaRPr>
          </a:p>
          <a:p>
            <a:r>
              <a:rPr lang="en-US" sz="1800" dirty="0">
                <a:latin typeface="+mj-lt"/>
              </a:rPr>
              <a:t>The LIMRA/HPN team consults with each company as to what delivery methods are best for their corporate culture and provides implementation best practices including sample calendars and launch strategies. We are practitioners in this industry — we </a:t>
            </a:r>
            <a:r>
              <a:rPr lang="en-US" sz="1800" i="1" dirty="0">
                <a:latin typeface="+mj-lt"/>
              </a:rPr>
              <a:t>know </a:t>
            </a:r>
            <a:r>
              <a:rPr lang="en-US" sz="1800" dirty="0">
                <a:latin typeface="+mj-lt"/>
              </a:rPr>
              <a:t>you.  </a:t>
            </a:r>
            <a:r>
              <a:rPr lang="en-US" sz="1800" b="1" dirty="0">
                <a:solidFill>
                  <a:schemeClr val="accent2"/>
                </a:solidFill>
                <a:latin typeface="+mj-lt"/>
              </a:rPr>
              <a:t>This is a KEY DIFFERENTIATOR between us and other training organizations.  No other delivery partner provides the level of detailed support or time commitment to their customers during implementation or on-going delivery. </a:t>
            </a:r>
          </a:p>
          <a:p>
            <a:pPr marL="342900" indent="-342900">
              <a:lnSpc>
                <a:spcPct val="100000"/>
              </a:lnSpc>
              <a:spcAft>
                <a:spcPts val="0"/>
              </a:spcAft>
              <a:buClrTx/>
              <a:buAutoNum type="arabicPeriod"/>
            </a:pPr>
            <a:r>
              <a:rPr lang="en-US" sz="1800" dirty="0">
                <a:latin typeface="+mj-lt"/>
              </a:rPr>
              <a:t>NDA Signed for Material/Website Review</a:t>
            </a:r>
          </a:p>
          <a:p>
            <a:pPr marL="342900" indent="-342900">
              <a:lnSpc>
                <a:spcPct val="100000"/>
              </a:lnSpc>
              <a:spcAft>
                <a:spcPts val="0"/>
              </a:spcAft>
              <a:buClrTx/>
              <a:buAutoNum type="arabicPeriod"/>
            </a:pPr>
            <a:r>
              <a:rPr lang="en-US" sz="1800" dirty="0">
                <a:latin typeface="+mj-lt"/>
              </a:rPr>
              <a:t>License Agreement </a:t>
            </a:r>
          </a:p>
          <a:p>
            <a:pPr marL="342900" indent="-342900">
              <a:lnSpc>
                <a:spcPct val="100000"/>
              </a:lnSpc>
              <a:spcAft>
                <a:spcPts val="0"/>
              </a:spcAft>
              <a:buClrTx/>
              <a:buAutoNum type="arabicPeriod"/>
            </a:pPr>
            <a:r>
              <a:rPr lang="en-US" sz="1800" dirty="0">
                <a:latin typeface="+mj-lt"/>
              </a:rPr>
              <a:t>Account Manager Assigned from both HPN/LIMRA</a:t>
            </a:r>
          </a:p>
          <a:p>
            <a:pPr marL="342900" indent="-342900">
              <a:lnSpc>
                <a:spcPct val="100000"/>
              </a:lnSpc>
              <a:spcAft>
                <a:spcPts val="0"/>
              </a:spcAft>
              <a:buClrTx/>
              <a:buAutoNum type="arabicPeriod"/>
            </a:pPr>
            <a:r>
              <a:rPr lang="en-US" sz="1800" dirty="0">
                <a:latin typeface="+mj-lt"/>
              </a:rPr>
              <a:t>Implementation Calls Scheduled (depending on company size)</a:t>
            </a:r>
          </a:p>
          <a:p>
            <a:pPr marL="342900" indent="-342900">
              <a:lnSpc>
                <a:spcPct val="100000"/>
              </a:lnSpc>
              <a:spcAft>
                <a:spcPts val="0"/>
              </a:spcAft>
              <a:buClrTx/>
              <a:buAutoNum type="arabicPeriod"/>
            </a:pPr>
            <a:r>
              <a:rPr lang="en-US" sz="1800" dirty="0">
                <a:latin typeface="+mj-lt"/>
              </a:rPr>
              <a:t>Sample Delivery Models Provided</a:t>
            </a:r>
          </a:p>
          <a:p>
            <a:pPr marL="342900" indent="-342900">
              <a:lnSpc>
                <a:spcPct val="100000"/>
              </a:lnSpc>
              <a:spcAft>
                <a:spcPts val="0"/>
              </a:spcAft>
              <a:buClrTx/>
              <a:buAutoNum type="arabicPeriod"/>
            </a:pPr>
            <a:r>
              <a:rPr lang="en-US" sz="1800" dirty="0">
                <a:latin typeface="+mj-lt"/>
              </a:rPr>
              <a:t>Facilitator Certification</a:t>
            </a:r>
          </a:p>
          <a:p>
            <a:pPr marL="342900" indent="-342900">
              <a:lnSpc>
                <a:spcPct val="100000"/>
              </a:lnSpc>
              <a:spcAft>
                <a:spcPts val="0"/>
              </a:spcAft>
              <a:buClrTx/>
              <a:buAutoNum type="arabicPeriod"/>
            </a:pPr>
            <a:r>
              <a:rPr lang="en-US" sz="1800" dirty="0">
                <a:latin typeface="+mj-lt"/>
              </a:rPr>
              <a:t>Coach Certification</a:t>
            </a:r>
          </a:p>
          <a:p>
            <a:pPr marL="342900" indent="-342900">
              <a:lnSpc>
                <a:spcPct val="100000"/>
              </a:lnSpc>
              <a:spcAft>
                <a:spcPts val="0"/>
              </a:spcAft>
              <a:buClrTx/>
              <a:buAutoNum type="arabicPeriod"/>
            </a:pPr>
            <a:r>
              <a:rPr lang="en-US" sz="1800" dirty="0">
                <a:latin typeface="+mj-lt"/>
              </a:rPr>
              <a:t>Facilitator Launches first class</a:t>
            </a:r>
          </a:p>
          <a:p>
            <a:endParaRPr lang="en-US" dirty="0"/>
          </a:p>
        </p:txBody>
      </p:sp>
    </p:spTree>
    <p:extLst>
      <p:ext uri="{BB962C8B-B14F-4D97-AF65-F5344CB8AC3E}">
        <p14:creationId xmlns:p14="http://schemas.microsoft.com/office/powerpoint/2010/main" val="191932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783770" y="1419247"/>
            <a:ext cx="10652329" cy="4640309"/>
          </a:xfrm>
        </p:spPr>
        <p:txBody>
          <a:bodyPr/>
          <a:lstStyle/>
          <a:p>
            <a:pPr algn="l">
              <a:lnSpc>
                <a:spcPct val="100000"/>
              </a:lnSpc>
              <a:spcAft>
                <a:spcPts val="0"/>
              </a:spcAft>
            </a:pPr>
            <a:r>
              <a:rPr lang="en-US" sz="2800" b="1" dirty="0">
                <a:solidFill>
                  <a:schemeClr val="accent2"/>
                </a:solidFill>
              </a:rPr>
              <a:t>What it is…</a:t>
            </a:r>
          </a:p>
          <a:p>
            <a:pPr algn="l"/>
            <a:r>
              <a:rPr lang="en-US" sz="2200" dirty="0"/>
              <a:t>Trustworthy Selling and it’s many iterations is for financial sales professionals who are seeking to improve their ability to succeed (productivity and retention wise) in financial services sales. Trustworthy Selling is a sales effectiveness program that teaches sales professionals to sell by listening, advocate rather than pressure, and to partner and foster relationships for the long game. Unlike many of our competitors Trustworthy Selling was built by our industry for our industry.</a:t>
            </a:r>
          </a:p>
          <a:p>
            <a:pPr algn="l"/>
            <a:r>
              <a:rPr lang="en-US" sz="2800" b="1" dirty="0">
                <a:solidFill>
                  <a:schemeClr val="accent2"/>
                </a:solidFill>
              </a:rPr>
              <a:t>What it does…                                                                      </a:t>
            </a:r>
            <a:r>
              <a:rPr lang="en-US" sz="2200" dirty="0"/>
              <a:t>Trustworthy Selling provides the tools to grow from within and the confidence to build enduring relationships. It teaches that there is tangible meaning in what we do and comfort with its success. </a:t>
            </a:r>
          </a:p>
        </p:txBody>
      </p:sp>
      <p:sp>
        <p:nvSpPr>
          <p:cNvPr id="8" name="Title 7"/>
          <p:cNvSpPr>
            <a:spLocks noGrp="1"/>
          </p:cNvSpPr>
          <p:nvPr>
            <p:ph type="title"/>
          </p:nvPr>
        </p:nvSpPr>
        <p:spPr/>
        <p:txBody>
          <a:bodyPr>
            <a:noAutofit/>
          </a:bodyPr>
          <a:lstStyle/>
          <a:p>
            <a:r>
              <a:rPr lang="en-US" dirty="0"/>
              <a:t>Trustworthy Selling</a:t>
            </a:r>
            <a:endParaRPr lang="en-US" dirty="0">
              <a:solidFill>
                <a:schemeClr val="accent2"/>
              </a:solidFill>
            </a:endParaRPr>
          </a:p>
        </p:txBody>
      </p:sp>
    </p:spTree>
    <p:extLst>
      <p:ext uri="{BB962C8B-B14F-4D97-AF65-F5344CB8AC3E}">
        <p14:creationId xmlns:p14="http://schemas.microsoft.com/office/powerpoint/2010/main" val="280898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168720" y="2059591"/>
            <a:ext cx="2788920" cy="2231136"/>
          </a:xfrm>
          <a:prstGeom prst="rect">
            <a:avLst/>
          </a:prstGeom>
        </p:spPr>
      </p:pic>
      <p:pic>
        <p:nvPicPr>
          <p:cNvPr id="27" name="Picture 26"/>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206064" y="2059591"/>
            <a:ext cx="2788920" cy="2231136"/>
          </a:xfrm>
          <a:prstGeom prst="rect">
            <a:avLst/>
          </a:prstGeom>
        </p:spPr>
      </p:pic>
      <p:pic>
        <p:nvPicPr>
          <p:cNvPr id="26" name="Picture 25"/>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9131376" y="2059591"/>
            <a:ext cx="2788920" cy="2231136"/>
          </a:xfrm>
          <a:prstGeom prst="rect">
            <a:avLst/>
          </a:prstGeom>
        </p:spPr>
      </p:pic>
      <p:pic>
        <p:nvPicPr>
          <p:cNvPr id="24" name="Picture 23"/>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243408" y="2059591"/>
            <a:ext cx="2788920" cy="2233519"/>
          </a:xfrm>
          <a:prstGeom prst="rect">
            <a:avLst/>
          </a:prstGeom>
        </p:spPr>
      </p:pic>
      <p:sp>
        <p:nvSpPr>
          <p:cNvPr id="2" name="Title 1"/>
          <p:cNvSpPr>
            <a:spLocks noGrp="1"/>
          </p:cNvSpPr>
          <p:nvPr>
            <p:ph type="title"/>
          </p:nvPr>
        </p:nvSpPr>
        <p:spPr/>
        <p:txBody>
          <a:bodyPr>
            <a:normAutofit/>
          </a:bodyPr>
          <a:lstStyle/>
          <a:p>
            <a:r>
              <a:rPr lang="en-US" dirty="0"/>
              <a:t>Telling the Trustworthy Selling Story – “Selling is Serving”</a:t>
            </a:r>
          </a:p>
        </p:txBody>
      </p:sp>
      <p:sp>
        <p:nvSpPr>
          <p:cNvPr id="12" name="Freeform 11"/>
          <p:cNvSpPr/>
          <p:nvPr/>
        </p:nvSpPr>
        <p:spPr>
          <a:xfrm>
            <a:off x="381001" y="4069080"/>
            <a:ext cx="2743200" cy="1645920"/>
          </a:xfrm>
          <a:custGeom>
            <a:avLst/>
            <a:gdLst>
              <a:gd name="connsiteX0" fmla="*/ 0 w 2482907"/>
              <a:gd name="connsiteY0" fmla="*/ 0 h 781139"/>
              <a:gd name="connsiteX1" fmla="*/ 1448362 w 2482907"/>
              <a:gd name="connsiteY1" fmla="*/ 0 h 781139"/>
              <a:gd name="connsiteX2" fmla="*/ 1744242 w 2482907"/>
              <a:gd name="connsiteY2" fmla="*/ -83582 h 781139"/>
              <a:gd name="connsiteX3" fmla="*/ 2069089 w 2482907"/>
              <a:gd name="connsiteY3" fmla="*/ 0 h 781139"/>
              <a:gd name="connsiteX4" fmla="*/ 2482907 w 2482907"/>
              <a:gd name="connsiteY4" fmla="*/ 0 h 781139"/>
              <a:gd name="connsiteX5" fmla="*/ 2482907 w 2482907"/>
              <a:gd name="connsiteY5" fmla="*/ 130190 h 781139"/>
              <a:gd name="connsiteX6" fmla="*/ 2482907 w 2482907"/>
              <a:gd name="connsiteY6" fmla="*/ 130190 h 781139"/>
              <a:gd name="connsiteX7" fmla="*/ 2482907 w 2482907"/>
              <a:gd name="connsiteY7" fmla="*/ 325475 h 781139"/>
              <a:gd name="connsiteX8" fmla="*/ 2482907 w 2482907"/>
              <a:gd name="connsiteY8" fmla="*/ 781139 h 781139"/>
              <a:gd name="connsiteX9" fmla="*/ 2069089 w 2482907"/>
              <a:gd name="connsiteY9" fmla="*/ 781139 h 781139"/>
              <a:gd name="connsiteX10" fmla="*/ 1448362 w 2482907"/>
              <a:gd name="connsiteY10" fmla="*/ 781139 h 781139"/>
              <a:gd name="connsiteX11" fmla="*/ 1448362 w 2482907"/>
              <a:gd name="connsiteY11" fmla="*/ 781139 h 781139"/>
              <a:gd name="connsiteX12" fmla="*/ 0 w 2482907"/>
              <a:gd name="connsiteY12" fmla="*/ 781139 h 781139"/>
              <a:gd name="connsiteX13" fmla="*/ 0 w 2482907"/>
              <a:gd name="connsiteY13" fmla="*/ 325475 h 781139"/>
              <a:gd name="connsiteX14" fmla="*/ 0 w 2482907"/>
              <a:gd name="connsiteY14" fmla="*/ 130190 h 781139"/>
              <a:gd name="connsiteX15" fmla="*/ 0 w 2482907"/>
              <a:gd name="connsiteY15" fmla="*/ 130190 h 781139"/>
              <a:gd name="connsiteX16" fmla="*/ 0 w 2482907"/>
              <a:gd name="connsiteY16" fmla="*/ 0 h 78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907" h="781139">
                <a:moveTo>
                  <a:pt x="0" y="0"/>
                </a:moveTo>
                <a:lnTo>
                  <a:pt x="1448362" y="0"/>
                </a:lnTo>
                <a:lnTo>
                  <a:pt x="1744242" y="-83582"/>
                </a:lnTo>
                <a:lnTo>
                  <a:pt x="2069089" y="0"/>
                </a:lnTo>
                <a:lnTo>
                  <a:pt x="2482907" y="0"/>
                </a:lnTo>
                <a:lnTo>
                  <a:pt x="2482907" y="130190"/>
                </a:lnTo>
                <a:lnTo>
                  <a:pt x="2482907" y="130190"/>
                </a:lnTo>
                <a:lnTo>
                  <a:pt x="2482907" y="325475"/>
                </a:lnTo>
                <a:lnTo>
                  <a:pt x="2482907" y="781139"/>
                </a:lnTo>
                <a:lnTo>
                  <a:pt x="2069089" y="781139"/>
                </a:lnTo>
                <a:lnTo>
                  <a:pt x="1448362" y="781139"/>
                </a:lnTo>
                <a:lnTo>
                  <a:pt x="1448362" y="781139"/>
                </a:lnTo>
                <a:lnTo>
                  <a:pt x="0" y="781139"/>
                </a:lnTo>
                <a:lnTo>
                  <a:pt x="0" y="325475"/>
                </a:lnTo>
                <a:lnTo>
                  <a:pt x="0" y="130190"/>
                </a:lnTo>
                <a:lnTo>
                  <a:pt x="0" y="1301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622300" rtl="0">
              <a:lnSpc>
                <a:spcPct val="90000"/>
              </a:lnSpc>
              <a:spcBef>
                <a:spcPct val="0"/>
              </a:spcBef>
              <a:spcAft>
                <a:spcPct val="35000"/>
              </a:spcAft>
            </a:pPr>
            <a:r>
              <a:rPr lang="en-US" b="0" i="0" kern="1200" dirty="0"/>
              <a:t>is grounded in a deep understanding of the prospect’s unique situation</a:t>
            </a:r>
            <a:endParaRPr lang="en-US" kern="1200" dirty="0"/>
          </a:p>
        </p:txBody>
      </p:sp>
      <p:sp>
        <p:nvSpPr>
          <p:cNvPr id="14" name="Freeform 13"/>
          <p:cNvSpPr/>
          <p:nvPr/>
        </p:nvSpPr>
        <p:spPr>
          <a:xfrm>
            <a:off x="3352801" y="4069080"/>
            <a:ext cx="2743200" cy="1645920"/>
          </a:xfrm>
          <a:custGeom>
            <a:avLst/>
            <a:gdLst>
              <a:gd name="connsiteX0" fmla="*/ 0 w 2482907"/>
              <a:gd name="connsiteY0" fmla="*/ 0 h 781139"/>
              <a:gd name="connsiteX1" fmla="*/ 1448362 w 2482907"/>
              <a:gd name="connsiteY1" fmla="*/ 0 h 781139"/>
              <a:gd name="connsiteX2" fmla="*/ 1744242 w 2482907"/>
              <a:gd name="connsiteY2" fmla="*/ -83582 h 781139"/>
              <a:gd name="connsiteX3" fmla="*/ 2069089 w 2482907"/>
              <a:gd name="connsiteY3" fmla="*/ 0 h 781139"/>
              <a:gd name="connsiteX4" fmla="*/ 2482907 w 2482907"/>
              <a:gd name="connsiteY4" fmla="*/ 0 h 781139"/>
              <a:gd name="connsiteX5" fmla="*/ 2482907 w 2482907"/>
              <a:gd name="connsiteY5" fmla="*/ 130190 h 781139"/>
              <a:gd name="connsiteX6" fmla="*/ 2482907 w 2482907"/>
              <a:gd name="connsiteY6" fmla="*/ 130190 h 781139"/>
              <a:gd name="connsiteX7" fmla="*/ 2482907 w 2482907"/>
              <a:gd name="connsiteY7" fmla="*/ 325475 h 781139"/>
              <a:gd name="connsiteX8" fmla="*/ 2482907 w 2482907"/>
              <a:gd name="connsiteY8" fmla="*/ 781139 h 781139"/>
              <a:gd name="connsiteX9" fmla="*/ 2069089 w 2482907"/>
              <a:gd name="connsiteY9" fmla="*/ 781139 h 781139"/>
              <a:gd name="connsiteX10" fmla="*/ 1448362 w 2482907"/>
              <a:gd name="connsiteY10" fmla="*/ 781139 h 781139"/>
              <a:gd name="connsiteX11" fmla="*/ 1448362 w 2482907"/>
              <a:gd name="connsiteY11" fmla="*/ 781139 h 781139"/>
              <a:gd name="connsiteX12" fmla="*/ 0 w 2482907"/>
              <a:gd name="connsiteY12" fmla="*/ 781139 h 781139"/>
              <a:gd name="connsiteX13" fmla="*/ 0 w 2482907"/>
              <a:gd name="connsiteY13" fmla="*/ 325475 h 781139"/>
              <a:gd name="connsiteX14" fmla="*/ 0 w 2482907"/>
              <a:gd name="connsiteY14" fmla="*/ 130190 h 781139"/>
              <a:gd name="connsiteX15" fmla="*/ 0 w 2482907"/>
              <a:gd name="connsiteY15" fmla="*/ 130190 h 781139"/>
              <a:gd name="connsiteX16" fmla="*/ 0 w 2482907"/>
              <a:gd name="connsiteY16" fmla="*/ 0 h 78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907" h="781139">
                <a:moveTo>
                  <a:pt x="0" y="0"/>
                </a:moveTo>
                <a:lnTo>
                  <a:pt x="1448362" y="0"/>
                </a:lnTo>
                <a:lnTo>
                  <a:pt x="1744242" y="-83582"/>
                </a:lnTo>
                <a:lnTo>
                  <a:pt x="2069089" y="0"/>
                </a:lnTo>
                <a:lnTo>
                  <a:pt x="2482907" y="0"/>
                </a:lnTo>
                <a:lnTo>
                  <a:pt x="2482907" y="130190"/>
                </a:lnTo>
                <a:lnTo>
                  <a:pt x="2482907" y="130190"/>
                </a:lnTo>
                <a:lnTo>
                  <a:pt x="2482907" y="325475"/>
                </a:lnTo>
                <a:lnTo>
                  <a:pt x="2482907" y="781139"/>
                </a:lnTo>
                <a:lnTo>
                  <a:pt x="2069089" y="781139"/>
                </a:lnTo>
                <a:lnTo>
                  <a:pt x="1448362" y="781139"/>
                </a:lnTo>
                <a:lnTo>
                  <a:pt x="1448362" y="781139"/>
                </a:lnTo>
                <a:lnTo>
                  <a:pt x="0" y="781139"/>
                </a:lnTo>
                <a:lnTo>
                  <a:pt x="0" y="325475"/>
                </a:lnTo>
                <a:lnTo>
                  <a:pt x="0" y="130190"/>
                </a:lnTo>
                <a:lnTo>
                  <a:pt x="0" y="1301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622300" rtl="0">
              <a:lnSpc>
                <a:spcPct val="90000"/>
              </a:lnSpc>
              <a:spcBef>
                <a:spcPct val="0"/>
              </a:spcBef>
              <a:spcAft>
                <a:spcPct val="35000"/>
              </a:spcAft>
            </a:pPr>
            <a:r>
              <a:rPr lang="en-US" b="0" i="0" kern="1200" dirty="0"/>
              <a:t>educates them on how </a:t>
            </a:r>
            <a:r>
              <a:rPr lang="en-US" dirty="0"/>
              <a:t>financial services products &amp; solutions </a:t>
            </a:r>
            <a:r>
              <a:rPr lang="en-US" b="0" i="0" kern="1200" dirty="0"/>
              <a:t>are designed to help them meet their goals</a:t>
            </a:r>
            <a:endParaRPr lang="en-US" kern="1200" dirty="0"/>
          </a:p>
        </p:txBody>
      </p:sp>
      <p:sp>
        <p:nvSpPr>
          <p:cNvPr id="16" name="Freeform 15"/>
          <p:cNvSpPr/>
          <p:nvPr/>
        </p:nvSpPr>
        <p:spPr>
          <a:xfrm>
            <a:off x="6324601" y="4069080"/>
            <a:ext cx="2743200" cy="1645920"/>
          </a:xfrm>
          <a:custGeom>
            <a:avLst/>
            <a:gdLst>
              <a:gd name="connsiteX0" fmla="*/ 0 w 2482907"/>
              <a:gd name="connsiteY0" fmla="*/ 0 h 781139"/>
              <a:gd name="connsiteX1" fmla="*/ 1448362 w 2482907"/>
              <a:gd name="connsiteY1" fmla="*/ 0 h 781139"/>
              <a:gd name="connsiteX2" fmla="*/ 1744242 w 2482907"/>
              <a:gd name="connsiteY2" fmla="*/ -83582 h 781139"/>
              <a:gd name="connsiteX3" fmla="*/ 2069089 w 2482907"/>
              <a:gd name="connsiteY3" fmla="*/ 0 h 781139"/>
              <a:gd name="connsiteX4" fmla="*/ 2482907 w 2482907"/>
              <a:gd name="connsiteY4" fmla="*/ 0 h 781139"/>
              <a:gd name="connsiteX5" fmla="*/ 2482907 w 2482907"/>
              <a:gd name="connsiteY5" fmla="*/ 130190 h 781139"/>
              <a:gd name="connsiteX6" fmla="*/ 2482907 w 2482907"/>
              <a:gd name="connsiteY6" fmla="*/ 130190 h 781139"/>
              <a:gd name="connsiteX7" fmla="*/ 2482907 w 2482907"/>
              <a:gd name="connsiteY7" fmla="*/ 325475 h 781139"/>
              <a:gd name="connsiteX8" fmla="*/ 2482907 w 2482907"/>
              <a:gd name="connsiteY8" fmla="*/ 781139 h 781139"/>
              <a:gd name="connsiteX9" fmla="*/ 2069089 w 2482907"/>
              <a:gd name="connsiteY9" fmla="*/ 781139 h 781139"/>
              <a:gd name="connsiteX10" fmla="*/ 1448362 w 2482907"/>
              <a:gd name="connsiteY10" fmla="*/ 781139 h 781139"/>
              <a:gd name="connsiteX11" fmla="*/ 1448362 w 2482907"/>
              <a:gd name="connsiteY11" fmla="*/ 781139 h 781139"/>
              <a:gd name="connsiteX12" fmla="*/ 0 w 2482907"/>
              <a:gd name="connsiteY12" fmla="*/ 781139 h 781139"/>
              <a:gd name="connsiteX13" fmla="*/ 0 w 2482907"/>
              <a:gd name="connsiteY13" fmla="*/ 325475 h 781139"/>
              <a:gd name="connsiteX14" fmla="*/ 0 w 2482907"/>
              <a:gd name="connsiteY14" fmla="*/ 130190 h 781139"/>
              <a:gd name="connsiteX15" fmla="*/ 0 w 2482907"/>
              <a:gd name="connsiteY15" fmla="*/ 130190 h 781139"/>
              <a:gd name="connsiteX16" fmla="*/ 0 w 2482907"/>
              <a:gd name="connsiteY16" fmla="*/ 0 h 78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907" h="781139">
                <a:moveTo>
                  <a:pt x="0" y="0"/>
                </a:moveTo>
                <a:lnTo>
                  <a:pt x="1448362" y="0"/>
                </a:lnTo>
                <a:lnTo>
                  <a:pt x="1744242" y="-83582"/>
                </a:lnTo>
                <a:lnTo>
                  <a:pt x="2069089" y="0"/>
                </a:lnTo>
                <a:lnTo>
                  <a:pt x="2482907" y="0"/>
                </a:lnTo>
                <a:lnTo>
                  <a:pt x="2482907" y="130190"/>
                </a:lnTo>
                <a:lnTo>
                  <a:pt x="2482907" y="130190"/>
                </a:lnTo>
                <a:lnTo>
                  <a:pt x="2482907" y="325475"/>
                </a:lnTo>
                <a:lnTo>
                  <a:pt x="2482907" y="781139"/>
                </a:lnTo>
                <a:lnTo>
                  <a:pt x="2069089" y="781139"/>
                </a:lnTo>
                <a:lnTo>
                  <a:pt x="1448362" y="781139"/>
                </a:lnTo>
                <a:lnTo>
                  <a:pt x="1448362" y="781139"/>
                </a:lnTo>
                <a:lnTo>
                  <a:pt x="0" y="781139"/>
                </a:lnTo>
                <a:lnTo>
                  <a:pt x="0" y="325475"/>
                </a:lnTo>
                <a:lnTo>
                  <a:pt x="0" y="130190"/>
                </a:lnTo>
                <a:lnTo>
                  <a:pt x="0" y="1301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622300" rtl="0">
              <a:lnSpc>
                <a:spcPct val="90000"/>
              </a:lnSpc>
              <a:spcBef>
                <a:spcPct val="0"/>
              </a:spcBef>
              <a:spcAft>
                <a:spcPct val="35000"/>
              </a:spcAft>
            </a:pPr>
            <a:r>
              <a:rPr lang="en-US" b="0" i="0" kern="1200" dirty="0"/>
              <a:t>uses simple language to explain complex products to ensure the prospect agrees the solution fits their best interest</a:t>
            </a:r>
            <a:endParaRPr lang="en-US" kern="1200" dirty="0"/>
          </a:p>
        </p:txBody>
      </p:sp>
      <p:sp>
        <p:nvSpPr>
          <p:cNvPr id="18" name="Freeform 17"/>
          <p:cNvSpPr/>
          <p:nvPr/>
        </p:nvSpPr>
        <p:spPr>
          <a:xfrm>
            <a:off x="9296400" y="4069080"/>
            <a:ext cx="2743200" cy="1645920"/>
          </a:xfrm>
          <a:custGeom>
            <a:avLst/>
            <a:gdLst>
              <a:gd name="connsiteX0" fmla="*/ 0 w 2482907"/>
              <a:gd name="connsiteY0" fmla="*/ 0 h 781139"/>
              <a:gd name="connsiteX1" fmla="*/ 1448362 w 2482907"/>
              <a:gd name="connsiteY1" fmla="*/ 0 h 781139"/>
              <a:gd name="connsiteX2" fmla="*/ 1744242 w 2482907"/>
              <a:gd name="connsiteY2" fmla="*/ -83582 h 781139"/>
              <a:gd name="connsiteX3" fmla="*/ 2069089 w 2482907"/>
              <a:gd name="connsiteY3" fmla="*/ 0 h 781139"/>
              <a:gd name="connsiteX4" fmla="*/ 2482907 w 2482907"/>
              <a:gd name="connsiteY4" fmla="*/ 0 h 781139"/>
              <a:gd name="connsiteX5" fmla="*/ 2482907 w 2482907"/>
              <a:gd name="connsiteY5" fmla="*/ 130190 h 781139"/>
              <a:gd name="connsiteX6" fmla="*/ 2482907 w 2482907"/>
              <a:gd name="connsiteY6" fmla="*/ 130190 h 781139"/>
              <a:gd name="connsiteX7" fmla="*/ 2482907 w 2482907"/>
              <a:gd name="connsiteY7" fmla="*/ 325475 h 781139"/>
              <a:gd name="connsiteX8" fmla="*/ 2482907 w 2482907"/>
              <a:gd name="connsiteY8" fmla="*/ 781139 h 781139"/>
              <a:gd name="connsiteX9" fmla="*/ 2069089 w 2482907"/>
              <a:gd name="connsiteY9" fmla="*/ 781139 h 781139"/>
              <a:gd name="connsiteX10" fmla="*/ 1448362 w 2482907"/>
              <a:gd name="connsiteY10" fmla="*/ 781139 h 781139"/>
              <a:gd name="connsiteX11" fmla="*/ 1448362 w 2482907"/>
              <a:gd name="connsiteY11" fmla="*/ 781139 h 781139"/>
              <a:gd name="connsiteX12" fmla="*/ 0 w 2482907"/>
              <a:gd name="connsiteY12" fmla="*/ 781139 h 781139"/>
              <a:gd name="connsiteX13" fmla="*/ 0 w 2482907"/>
              <a:gd name="connsiteY13" fmla="*/ 325475 h 781139"/>
              <a:gd name="connsiteX14" fmla="*/ 0 w 2482907"/>
              <a:gd name="connsiteY14" fmla="*/ 130190 h 781139"/>
              <a:gd name="connsiteX15" fmla="*/ 0 w 2482907"/>
              <a:gd name="connsiteY15" fmla="*/ 130190 h 781139"/>
              <a:gd name="connsiteX16" fmla="*/ 0 w 2482907"/>
              <a:gd name="connsiteY16" fmla="*/ 0 h 78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82907" h="781139">
                <a:moveTo>
                  <a:pt x="0" y="0"/>
                </a:moveTo>
                <a:lnTo>
                  <a:pt x="1448362" y="0"/>
                </a:lnTo>
                <a:lnTo>
                  <a:pt x="1744242" y="-83582"/>
                </a:lnTo>
                <a:lnTo>
                  <a:pt x="2069089" y="0"/>
                </a:lnTo>
                <a:lnTo>
                  <a:pt x="2482907" y="0"/>
                </a:lnTo>
                <a:lnTo>
                  <a:pt x="2482907" y="130190"/>
                </a:lnTo>
                <a:lnTo>
                  <a:pt x="2482907" y="130190"/>
                </a:lnTo>
                <a:lnTo>
                  <a:pt x="2482907" y="325475"/>
                </a:lnTo>
                <a:lnTo>
                  <a:pt x="2482907" y="781139"/>
                </a:lnTo>
                <a:lnTo>
                  <a:pt x="2069089" y="781139"/>
                </a:lnTo>
                <a:lnTo>
                  <a:pt x="1448362" y="781139"/>
                </a:lnTo>
                <a:lnTo>
                  <a:pt x="1448362" y="781139"/>
                </a:lnTo>
                <a:lnTo>
                  <a:pt x="0" y="781139"/>
                </a:lnTo>
                <a:lnTo>
                  <a:pt x="0" y="325475"/>
                </a:lnTo>
                <a:lnTo>
                  <a:pt x="0" y="130190"/>
                </a:lnTo>
                <a:lnTo>
                  <a:pt x="0" y="1301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622300" rtl="0">
              <a:lnSpc>
                <a:spcPct val="90000"/>
              </a:lnSpc>
              <a:spcBef>
                <a:spcPct val="0"/>
              </a:spcBef>
              <a:spcAft>
                <a:spcPct val="35000"/>
              </a:spcAft>
            </a:pPr>
            <a:r>
              <a:rPr lang="en-US" b="0" i="0" kern="1200" dirty="0"/>
              <a:t>is transparent and builds trust – motivating the prospect to take action </a:t>
            </a:r>
            <a:endParaRPr lang="en-US" kern="1200" dirty="0"/>
          </a:p>
        </p:txBody>
      </p:sp>
      <p:grpSp>
        <p:nvGrpSpPr>
          <p:cNvPr id="7" name="Group 6"/>
          <p:cNvGrpSpPr/>
          <p:nvPr/>
        </p:nvGrpSpPr>
        <p:grpSpPr>
          <a:xfrm>
            <a:off x="243408" y="1539448"/>
            <a:ext cx="11705183" cy="520989"/>
            <a:chOff x="167460" y="1671977"/>
            <a:chExt cx="1656001" cy="520989"/>
          </a:xfrm>
          <a:noFill/>
        </p:grpSpPr>
        <p:sp>
          <p:nvSpPr>
            <p:cNvPr id="8" name="Rectangular Callout 7"/>
            <p:cNvSpPr/>
            <p:nvPr/>
          </p:nvSpPr>
          <p:spPr>
            <a:xfrm>
              <a:off x="167460" y="1671977"/>
              <a:ext cx="1656001" cy="520989"/>
            </a:xfrm>
            <a:prstGeom prst="wedgeRectCallout">
              <a:avLst>
                <a:gd name="adj1" fmla="val 20250"/>
                <a:gd name="adj2" fmla="val -607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ular Callout 4"/>
            <p:cNvSpPr txBox="1"/>
            <p:nvPr/>
          </p:nvSpPr>
          <p:spPr>
            <a:xfrm>
              <a:off x="167460" y="1671977"/>
              <a:ext cx="1656001" cy="52098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defTabSz="311150" rtl="0">
                <a:lnSpc>
                  <a:spcPct val="90000"/>
                </a:lnSpc>
                <a:spcBef>
                  <a:spcPct val="0"/>
                </a:spcBef>
                <a:spcAft>
                  <a:spcPct val="35000"/>
                </a:spcAft>
              </a:pPr>
              <a:r>
                <a:rPr lang="en-US" sz="2400" b="1" i="0" kern="1200" dirty="0">
                  <a:solidFill>
                    <a:schemeClr val="tx2"/>
                  </a:solidFill>
                </a:rPr>
                <a:t>Best interest </a:t>
              </a:r>
              <a:r>
                <a:rPr lang="en-US" sz="2400" b="0" i="0" kern="1200" dirty="0">
                  <a:solidFill>
                    <a:schemeClr val="tx2"/>
                  </a:solidFill>
                </a:rPr>
                <a:t>means taking prospects and clients through a </a:t>
              </a:r>
              <a:r>
                <a:rPr lang="en-US" sz="2400" b="0" i="1" kern="1200" dirty="0">
                  <a:solidFill>
                    <a:schemeClr val="tx2"/>
                  </a:solidFill>
                </a:rPr>
                <a:t>process</a:t>
              </a:r>
              <a:r>
                <a:rPr lang="en-US" sz="2400" b="0" i="0" kern="1200" dirty="0">
                  <a:solidFill>
                    <a:schemeClr val="tx2"/>
                  </a:solidFill>
                </a:rPr>
                <a:t> that:</a:t>
              </a:r>
              <a:endParaRPr lang="en-US" sz="2400" kern="1200" dirty="0">
                <a:solidFill>
                  <a:schemeClr val="tx2"/>
                </a:solidFill>
              </a:endParaRPr>
            </a:p>
          </p:txBody>
        </p:sp>
      </p:grpSp>
    </p:spTree>
    <p:extLst>
      <p:ext uri="{BB962C8B-B14F-4D97-AF65-F5344CB8AC3E}">
        <p14:creationId xmlns:p14="http://schemas.microsoft.com/office/powerpoint/2010/main" val="2100159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9888" y="1377696"/>
            <a:ext cx="8592182" cy="4425696"/>
          </a:xfrm>
        </p:spPr>
        <p:txBody>
          <a:bodyPr anchor="t"/>
          <a:lstStyle/>
          <a:p>
            <a:pPr algn="l"/>
            <a:r>
              <a:rPr lang="en-US" sz="1800" dirty="0"/>
              <a:t>The industry has evolved a lot in the last ten years.  Product, systems, and technology enhancements – however selling techniques and marketing approaches haven’t kept pace with changing consumer attitudes or buying behaviors.</a:t>
            </a:r>
          </a:p>
          <a:p>
            <a:pPr algn="l"/>
            <a:r>
              <a:rPr lang="en-US" sz="1800" dirty="0"/>
              <a:t>Today, buyers often see financial sales professionals as intimidating, confusing, and having a self-serving agenda. In fact, according to LIMRA research, more than 40% of consumers are afraid of making a mistake with financial decision-making. And when they finally meet with an agent or advisor, over 70% report feeling more confused afterwards.</a:t>
            </a:r>
          </a:p>
          <a:p>
            <a:pPr algn="l"/>
            <a:r>
              <a:rPr lang="en-US" sz="1800" b="1" dirty="0">
                <a:solidFill>
                  <a:schemeClr val="accent2"/>
                </a:solidFill>
              </a:rPr>
              <a:t>Overcoming these psychological barriers take new approaches that win confidence and put buyers at ease.</a:t>
            </a:r>
          </a:p>
          <a:p>
            <a:r>
              <a:rPr lang="en-US" sz="1800" dirty="0"/>
              <a:t>LIMRA and the Hoopis Performance Network collaborated to create this program specifically for the insurance and financial services industry. It is a courageous partnership that is founded on making a difference and changing the industry that’s been searching for an answer. </a:t>
            </a:r>
          </a:p>
        </p:txBody>
      </p:sp>
      <p:sp>
        <p:nvSpPr>
          <p:cNvPr id="6" name="Title 5"/>
          <p:cNvSpPr>
            <a:spLocks noGrp="1"/>
          </p:cNvSpPr>
          <p:nvPr>
            <p:ph type="title"/>
          </p:nvPr>
        </p:nvSpPr>
        <p:spPr/>
        <p:txBody>
          <a:bodyPr>
            <a:normAutofit/>
          </a:bodyPr>
          <a:lstStyle/>
          <a:p>
            <a:r>
              <a:rPr lang="en-US" dirty="0"/>
              <a:t>Why We Built Trustworthy Selling</a:t>
            </a:r>
          </a:p>
        </p:txBody>
      </p:sp>
      <p:grpSp>
        <p:nvGrpSpPr>
          <p:cNvPr id="8" name="Group 7"/>
          <p:cNvGrpSpPr>
            <a:grpSpLocks noChangeAspect="1"/>
          </p:cNvGrpSpPr>
          <p:nvPr/>
        </p:nvGrpSpPr>
        <p:grpSpPr>
          <a:xfrm>
            <a:off x="233319" y="2447544"/>
            <a:ext cx="2538129" cy="2286000"/>
            <a:chOff x="6548438" y="2039938"/>
            <a:chExt cx="958851" cy="863600"/>
          </a:xfrm>
          <a:solidFill>
            <a:srgbClr val="333333"/>
          </a:solidFill>
        </p:grpSpPr>
        <p:sp>
          <p:nvSpPr>
            <p:cNvPr id="9" name="Freeform 32"/>
            <p:cNvSpPr>
              <a:spLocks/>
            </p:cNvSpPr>
            <p:nvPr/>
          </p:nvSpPr>
          <p:spPr bwMode="auto">
            <a:xfrm>
              <a:off x="7188201" y="2082800"/>
              <a:ext cx="319088" cy="323850"/>
            </a:xfrm>
            <a:custGeom>
              <a:avLst/>
              <a:gdLst>
                <a:gd name="T0" fmla="*/ 98 w 201"/>
                <a:gd name="T1" fmla="*/ 0 h 204"/>
                <a:gd name="T2" fmla="*/ 115 w 201"/>
                <a:gd name="T3" fmla="*/ 3 h 204"/>
                <a:gd name="T4" fmla="*/ 129 w 201"/>
                <a:gd name="T5" fmla="*/ 6 h 204"/>
                <a:gd name="T6" fmla="*/ 137 w 201"/>
                <a:gd name="T7" fmla="*/ 8 h 204"/>
                <a:gd name="T8" fmla="*/ 139 w 201"/>
                <a:gd name="T9" fmla="*/ 11 h 204"/>
                <a:gd name="T10" fmla="*/ 73 w 201"/>
                <a:gd name="T11" fmla="*/ 77 h 204"/>
                <a:gd name="T12" fmla="*/ 88 w 201"/>
                <a:gd name="T13" fmla="*/ 116 h 204"/>
                <a:gd name="T14" fmla="*/ 127 w 201"/>
                <a:gd name="T15" fmla="*/ 129 h 204"/>
                <a:gd name="T16" fmla="*/ 193 w 201"/>
                <a:gd name="T17" fmla="*/ 64 h 204"/>
                <a:gd name="T18" fmla="*/ 194 w 201"/>
                <a:gd name="T19" fmla="*/ 66 h 204"/>
                <a:gd name="T20" fmla="*/ 197 w 201"/>
                <a:gd name="T21" fmla="*/ 74 h 204"/>
                <a:gd name="T22" fmla="*/ 200 w 201"/>
                <a:gd name="T23" fmla="*/ 86 h 204"/>
                <a:gd name="T24" fmla="*/ 201 w 201"/>
                <a:gd name="T25" fmla="*/ 100 h 204"/>
                <a:gd name="T26" fmla="*/ 201 w 201"/>
                <a:gd name="T27" fmla="*/ 117 h 204"/>
                <a:gd name="T28" fmla="*/ 196 w 201"/>
                <a:gd name="T29" fmla="*/ 136 h 204"/>
                <a:gd name="T30" fmla="*/ 187 w 201"/>
                <a:gd name="T31" fmla="*/ 156 h 204"/>
                <a:gd name="T32" fmla="*/ 172 w 201"/>
                <a:gd name="T33" fmla="*/ 174 h 204"/>
                <a:gd name="T34" fmla="*/ 156 w 201"/>
                <a:gd name="T35" fmla="*/ 187 h 204"/>
                <a:gd name="T36" fmla="*/ 139 w 201"/>
                <a:gd name="T37" fmla="*/ 196 h 204"/>
                <a:gd name="T38" fmla="*/ 119 w 201"/>
                <a:gd name="T39" fmla="*/ 202 h 204"/>
                <a:gd name="T40" fmla="*/ 101 w 201"/>
                <a:gd name="T41" fmla="*/ 204 h 204"/>
                <a:gd name="T42" fmla="*/ 81 w 201"/>
                <a:gd name="T43" fmla="*/ 202 h 204"/>
                <a:gd name="T44" fmla="*/ 63 w 201"/>
                <a:gd name="T45" fmla="*/ 196 h 204"/>
                <a:gd name="T46" fmla="*/ 44 w 201"/>
                <a:gd name="T47" fmla="*/ 187 h 204"/>
                <a:gd name="T48" fmla="*/ 29 w 201"/>
                <a:gd name="T49" fmla="*/ 174 h 204"/>
                <a:gd name="T50" fmla="*/ 14 w 201"/>
                <a:gd name="T51" fmla="*/ 157 h 204"/>
                <a:gd name="T52" fmla="*/ 5 w 201"/>
                <a:gd name="T53" fmla="*/ 136 h 204"/>
                <a:gd name="T54" fmla="*/ 0 w 201"/>
                <a:gd name="T55" fmla="*/ 114 h 204"/>
                <a:gd name="T56" fmla="*/ 0 w 201"/>
                <a:gd name="T57" fmla="*/ 92 h 204"/>
                <a:gd name="T58" fmla="*/ 5 w 201"/>
                <a:gd name="T59" fmla="*/ 70 h 204"/>
                <a:gd name="T60" fmla="*/ 14 w 201"/>
                <a:gd name="T61" fmla="*/ 50 h 204"/>
                <a:gd name="T62" fmla="*/ 29 w 201"/>
                <a:gd name="T63" fmla="*/ 32 h 204"/>
                <a:gd name="T64" fmla="*/ 47 w 201"/>
                <a:gd name="T65" fmla="*/ 16 h 204"/>
                <a:gd name="T66" fmla="*/ 66 w 201"/>
                <a:gd name="T67" fmla="*/ 7 h 204"/>
                <a:gd name="T68" fmla="*/ 83 w 201"/>
                <a:gd name="T69" fmla="*/ 3 h 204"/>
                <a:gd name="T70" fmla="*/ 98 w 201"/>
                <a:gd name="T7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204">
                  <a:moveTo>
                    <a:pt x="98" y="0"/>
                  </a:moveTo>
                  <a:lnTo>
                    <a:pt x="115" y="3"/>
                  </a:lnTo>
                  <a:lnTo>
                    <a:pt x="129" y="6"/>
                  </a:lnTo>
                  <a:lnTo>
                    <a:pt x="137" y="8"/>
                  </a:lnTo>
                  <a:lnTo>
                    <a:pt x="139" y="11"/>
                  </a:lnTo>
                  <a:lnTo>
                    <a:pt x="73" y="77"/>
                  </a:lnTo>
                  <a:lnTo>
                    <a:pt x="88" y="116"/>
                  </a:lnTo>
                  <a:lnTo>
                    <a:pt x="127" y="129"/>
                  </a:lnTo>
                  <a:lnTo>
                    <a:pt x="193" y="64"/>
                  </a:lnTo>
                  <a:lnTo>
                    <a:pt x="194" y="66"/>
                  </a:lnTo>
                  <a:lnTo>
                    <a:pt x="197" y="74"/>
                  </a:lnTo>
                  <a:lnTo>
                    <a:pt x="200" y="86"/>
                  </a:lnTo>
                  <a:lnTo>
                    <a:pt x="201" y="100"/>
                  </a:lnTo>
                  <a:lnTo>
                    <a:pt x="201" y="117"/>
                  </a:lnTo>
                  <a:lnTo>
                    <a:pt x="196" y="136"/>
                  </a:lnTo>
                  <a:lnTo>
                    <a:pt x="187" y="156"/>
                  </a:lnTo>
                  <a:lnTo>
                    <a:pt x="172" y="174"/>
                  </a:lnTo>
                  <a:lnTo>
                    <a:pt x="156" y="187"/>
                  </a:lnTo>
                  <a:lnTo>
                    <a:pt x="139" y="196"/>
                  </a:lnTo>
                  <a:lnTo>
                    <a:pt x="119" y="202"/>
                  </a:lnTo>
                  <a:lnTo>
                    <a:pt x="101" y="204"/>
                  </a:lnTo>
                  <a:lnTo>
                    <a:pt x="81" y="202"/>
                  </a:lnTo>
                  <a:lnTo>
                    <a:pt x="63" y="196"/>
                  </a:lnTo>
                  <a:lnTo>
                    <a:pt x="44" y="187"/>
                  </a:lnTo>
                  <a:lnTo>
                    <a:pt x="29" y="174"/>
                  </a:lnTo>
                  <a:lnTo>
                    <a:pt x="14" y="157"/>
                  </a:lnTo>
                  <a:lnTo>
                    <a:pt x="5" y="136"/>
                  </a:lnTo>
                  <a:lnTo>
                    <a:pt x="0" y="114"/>
                  </a:lnTo>
                  <a:lnTo>
                    <a:pt x="0" y="92"/>
                  </a:lnTo>
                  <a:lnTo>
                    <a:pt x="5" y="70"/>
                  </a:lnTo>
                  <a:lnTo>
                    <a:pt x="14" y="50"/>
                  </a:lnTo>
                  <a:lnTo>
                    <a:pt x="29" y="32"/>
                  </a:lnTo>
                  <a:lnTo>
                    <a:pt x="47" y="16"/>
                  </a:lnTo>
                  <a:lnTo>
                    <a:pt x="66" y="7"/>
                  </a:lnTo>
                  <a:lnTo>
                    <a:pt x="83" y="3"/>
                  </a:lnTo>
                  <a:lnTo>
                    <a:pt x="98" y="0"/>
                  </a:lnTo>
                  <a:close/>
                </a:path>
              </a:pathLst>
            </a:custGeom>
            <a:grp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33"/>
            <p:cNvSpPr>
              <a:spLocks/>
            </p:cNvSpPr>
            <p:nvPr/>
          </p:nvSpPr>
          <p:spPr bwMode="auto">
            <a:xfrm>
              <a:off x="6667501" y="2074863"/>
              <a:ext cx="252413" cy="252413"/>
            </a:xfrm>
            <a:custGeom>
              <a:avLst/>
              <a:gdLst>
                <a:gd name="T0" fmla="*/ 75 w 159"/>
                <a:gd name="T1" fmla="*/ 0 h 159"/>
                <a:gd name="T2" fmla="*/ 78 w 159"/>
                <a:gd name="T3" fmla="*/ 0 h 159"/>
                <a:gd name="T4" fmla="*/ 79 w 159"/>
                <a:gd name="T5" fmla="*/ 1 h 159"/>
                <a:gd name="T6" fmla="*/ 158 w 159"/>
                <a:gd name="T7" fmla="*/ 79 h 159"/>
                <a:gd name="T8" fmla="*/ 159 w 159"/>
                <a:gd name="T9" fmla="*/ 82 h 159"/>
                <a:gd name="T10" fmla="*/ 159 w 159"/>
                <a:gd name="T11" fmla="*/ 84 h 159"/>
                <a:gd name="T12" fmla="*/ 159 w 159"/>
                <a:gd name="T13" fmla="*/ 86 h 159"/>
                <a:gd name="T14" fmla="*/ 158 w 159"/>
                <a:gd name="T15" fmla="*/ 88 h 159"/>
                <a:gd name="T16" fmla="*/ 88 w 159"/>
                <a:gd name="T17" fmla="*/ 157 h 159"/>
                <a:gd name="T18" fmla="*/ 87 w 159"/>
                <a:gd name="T19" fmla="*/ 158 h 159"/>
                <a:gd name="T20" fmla="*/ 84 w 159"/>
                <a:gd name="T21" fmla="*/ 159 h 159"/>
                <a:gd name="T22" fmla="*/ 82 w 159"/>
                <a:gd name="T23" fmla="*/ 158 h 159"/>
                <a:gd name="T24" fmla="*/ 81 w 159"/>
                <a:gd name="T25" fmla="*/ 157 h 159"/>
                <a:gd name="T26" fmla="*/ 2 w 159"/>
                <a:gd name="T27" fmla="*/ 79 h 159"/>
                <a:gd name="T28" fmla="*/ 0 w 159"/>
                <a:gd name="T29" fmla="*/ 78 h 159"/>
                <a:gd name="T30" fmla="*/ 0 w 159"/>
                <a:gd name="T31" fmla="*/ 75 h 159"/>
                <a:gd name="T32" fmla="*/ 0 w 159"/>
                <a:gd name="T33" fmla="*/ 73 h 159"/>
                <a:gd name="T34" fmla="*/ 2 w 159"/>
                <a:gd name="T35" fmla="*/ 70 h 159"/>
                <a:gd name="T36" fmla="*/ 71 w 159"/>
                <a:gd name="T37" fmla="*/ 1 h 159"/>
                <a:gd name="T38" fmla="*/ 73 w 159"/>
                <a:gd name="T39" fmla="*/ 0 h 159"/>
                <a:gd name="T40" fmla="*/ 75 w 159"/>
                <a:gd name="T4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59">
                  <a:moveTo>
                    <a:pt x="75" y="0"/>
                  </a:moveTo>
                  <a:lnTo>
                    <a:pt x="78" y="0"/>
                  </a:lnTo>
                  <a:lnTo>
                    <a:pt x="79" y="1"/>
                  </a:lnTo>
                  <a:lnTo>
                    <a:pt x="158" y="79"/>
                  </a:lnTo>
                  <a:lnTo>
                    <a:pt x="159" y="82"/>
                  </a:lnTo>
                  <a:lnTo>
                    <a:pt x="159" y="84"/>
                  </a:lnTo>
                  <a:lnTo>
                    <a:pt x="159" y="86"/>
                  </a:lnTo>
                  <a:lnTo>
                    <a:pt x="158" y="88"/>
                  </a:lnTo>
                  <a:lnTo>
                    <a:pt x="88" y="157"/>
                  </a:lnTo>
                  <a:lnTo>
                    <a:pt x="87" y="158"/>
                  </a:lnTo>
                  <a:lnTo>
                    <a:pt x="84" y="159"/>
                  </a:lnTo>
                  <a:lnTo>
                    <a:pt x="82" y="158"/>
                  </a:lnTo>
                  <a:lnTo>
                    <a:pt x="81" y="157"/>
                  </a:lnTo>
                  <a:lnTo>
                    <a:pt x="2" y="79"/>
                  </a:lnTo>
                  <a:lnTo>
                    <a:pt x="0" y="78"/>
                  </a:lnTo>
                  <a:lnTo>
                    <a:pt x="0" y="75"/>
                  </a:lnTo>
                  <a:lnTo>
                    <a:pt x="0" y="73"/>
                  </a:lnTo>
                  <a:lnTo>
                    <a:pt x="2" y="70"/>
                  </a:lnTo>
                  <a:lnTo>
                    <a:pt x="71" y="1"/>
                  </a:lnTo>
                  <a:lnTo>
                    <a:pt x="73" y="0"/>
                  </a:lnTo>
                  <a:lnTo>
                    <a:pt x="75" y="0"/>
                  </a:lnTo>
                  <a:close/>
                </a:path>
              </a:pathLst>
            </a:custGeom>
            <a:grp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4"/>
            <p:cNvSpPr>
              <a:spLocks/>
            </p:cNvSpPr>
            <p:nvPr/>
          </p:nvSpPr>
          <p:spPr bwMode="auto">
            <a:xfrm>
              <a:off x="6835776" y="2039938"/>
              <a:ext cx="312738" cy="158750"/>
            </a:xfrm>
            <a:custGeom>
              <a:avLst/>
              <a:gdLst>
                <a:gd name="T0" fmla="*/ 60 w 197"/>
                <a:gd name="T1" fmla="*/ 0 h 100"/>
                <a:gd name="T2" fmla="*/ 85 w 197"/>
                <a:gd name="T3" fmla="*/ 2 h 100"/>
                <a:gd name="T4" fmla="*/ 107 w 197"/>
                <a:gd name="T5" fmla="*/ 8 h 100"/>
                <a:gd name="T6" fmla="*/ 127 w 197"/>
                <a:gd name="T7" fmla="*/ 16 h 100"/>
                <a:gd name="T8" fmla="*/ 144 w 197"/>
                <a:gd name="T9" fmla="*/ 25 h 100"/>
                <a:gd name="T10" fmla="*/ 159 w 197"/>
                <a:gd name="T11" fmla="*/ 35 h 100"/>
                <a:gd name="T12" fmla="*/ 174 w 197"/>
                <a:gd name="T13" fmla="*/ 48 h 100"/>
                <a:gd name="T14" fmla="*/ 185 w 197"/>
                <a:gd name="T15" fmla="*/ 60 h 100"/>
                <a:gd name="T16" fmla="*/ 190 w 197"/>
                <a:gd name="T17" fmla="*/ 64 h 100"/>
                <a:gd name="T18" fmla="*/ 193 w 197"/>
                <a:gd name="T19" fmla="*/ 70 h 100"/>
                <a:gd name="T20" fmla="*/ 194 w 197"/>
                <a:gd name="T21" fmla="*/ 72 h 100"/>
                <a:gd name="T22" fmla="*/ 195 w 197"/>
                <a:gd name="T23" fmla="*/ 75 h 100"/>
                <a:gd name="T24" fmla="*/ 197 w 197"/>
                <a:gd name="T25" fmla="*/ 77 h 100"/>
                <a:gd name="T26" fmla="*/ 197 w 197"/>
                <a:gd name="T27" fmla="*/ 79 h 100"/>
                <a:gd name="T28" fmla="*/ 197 w 197"/>
                <a:gd name="T29" fmla="*/ 80 h 100"/>
                <a:gd name="T30" fmla="*/ 197 w 197"/>
                <a:gd name="T31" fmla="*/ 84 h 100"/>
                <a:gd name="T32" fmla="*/ 194 w 197"/>
                <a:gd name="T33" fmla="*/ 88 h 100"/>
                <a:gd name="T34" fmla="*/ 192 w 197"/>
                <a:gd name="T35" fmla="*/ 91 h 100"/>
                <a:gd name="T36" fmla="*/ 189 w 197"/>
                <a:gd name="T37" fmla="*/ 92 h 100"/>
                <a:gd name="T38" fmla="*/ 185 w 197"/>
                <a:gd name="T39" fmla="*/ 92 h 100"/>
                <a:gd name="T40" fmla="*/ 181 w 197"/>
                <a:gd name="T41" fmla="*/ 92 h 100"/>
                <a:gd name="T42" fmla="*/ 178 w 197"/>
                <a:gd name="T43" fmla="*/ 91 h 100"/>
                <a:gd name="T44" fmla="*/ 160 w 197"/>
                <a:gd name="T45" fmla="*/ 84 h 100"/>
                <a:gd name="T46" fmla="*/ 140 w 197"/>
                <a:gd name="T47" fmla="*/ 81 h 100"/>
                <a:gd name="T48" fmla="*/ 121 w 197"/>
                <a:gd name="T49" fmla="*/ 84 h 100"/>
                <a:gd name="T50" fmla="*/ 102 w 197"/>
                <a:gd name="T51" fmla="*/ 91 h 100"/>
                <a:gd name="T52" fmla="*/ 86 w 197"/>
                <a:gd name="T53" fmla="*/ 98 h 100"/>
                <a:gd name="T54" fmla="*/ 84 w 197"/>
                <a:gd name="T55" fmla="*/ 100 h 100"/>
                <a:gd name="T56" fmla="*/ 81 w 197"/>
                <a:gd name="T57" fmla="*/ 98 h 100"/>
                <a:gd name="T58" fmla="*/ 80 w 197"/>
                <a:gd name="T59" fmla="*/ 97 h 100"/>
                <a:gd name="T60" fmla="*/ 72 w 197"/>
                <a:gd name="T61" fmla="*/ 91 h 100"/>
                <a:gd name="T62" fmla="*/ 2 w 197"/>
                <a:gd name="T63" fmla="*/ 20 h 100"/>
                <a:gd name="T64" fmla="*/ 1 w 197"/>
                <a:gd name="T65" fmla="*/ 18 h 100"/>
                <a:gd name="T66" fmla="*/ 0 w 197"/>
                <a:gd name="T67" fmla="*/ 16 h 100"/>
                <a:gd name="T68" fmla="*/ 1 w 197"/>
                <a:gd name="T69" fmla="*/ 13 h 100"/>
                <a:gd name="T70" fmla="*/ 2 w 197"/>
                <a:gd name="T71" fmla="*/ 12 h 100"/>
                <a:gd name="T72" fmla="*/ 5 w 197"/>
                <a:gd name="T73" fmla="*/ 10 h 100"/>
                <a:gd name="T74" fmla="*/ 32 w 197"/>
                <a:gd name="T75" fmla="*/ 2 h 100"/>
                <a:gd name="T76" fmla="*/ 60 w 197"/>
                <a:gd name="T7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100">
                  <a:moveTo>
                    <a:pt x="60" y="0"/>
                  </a:moveTo>
                  <a:lnTo>
                    <a:pt x="85" y="2"/>
                  </a:lnTo>
                  <a:lnTo>
                    <a:pt x="107" y="8"/>
                  </a:lnTo>
                  <a:lnTo>
                    <a:pt x="127" y="16"/>
                  </a:lnTo>
                  <a:lnTo>
                    <a:pt x="144" y="25"/>
                  </a:lnTo>
                  <a:lnTo>
                    <a:pt x="159" y="35"/>
                  </a:lnTo>
                  <a:lnTo>
                    <a:pt x="174" y="48"/>
                  </a:lnTo>
                  <a:lnTo>
                    <a:pt x="185" y="60"/>
                  </a:lnTo>
                  <a:lnTo>
                    <a:pt x="190" y="64"/>
                  </a:lnTo>
                  <a:lnTo>
                    <a:pt x="193" y="70"/>
                  </a:lnTo>
                  <a:lnTo>
                    <a:pt x="194" y="72"/>
                  </a:lnTo>
                  <a:lnTo>
                    <a:pt x="195" y="75"/>
                  </a:lnTo>
                  <a:lnTo>
                    <a:pt x="197" y="77"/>
                  </a:lnTo>
                  <a:lnTo>
                    <a:pt x="197" y="79"/>
                  </a:lnTo>
                  <a:lnTo>
                    <a:pt x="197" y="80"/>
                  </a:lnTo>
                  <a:lnTo>
                    <a:pt x="197" y="84"/>
                  </a:lnTo>
                  <a:lnTo>
                    <a:pt x="194" y="88"/>
                  </a:lnTo>
                  <a:lnTo>
                    <a:pt x="192" y="91"/>
                  </a:lnTo>
                  <a:lnTo>
                    <a:pt x="189" y="92"/>
                  </a:lnTo>
                  <a:lnTo>
                    <a:pt x="185" y="92"/>
                  </a:lnTo>
                  <a:lnTo>
                    <a:pt x="181" y="92"/>
                  </a:lnTo>
                  <a:lnTo>
                    <a:pt x="178" y="91"/>
                  </a:lnTo>
                  <a:lnTo>
                    <a:pt x="160" y="84"/>
                  </a:lnTo>
                  <a:lnTo>
                    <a:pt x="140" y="81"/>
                  </a:lnTo>
                  <a:lnTo>
                    <a:pt x="121" y="84"/>
                  </a:lnTo>
                  <a:lnTo>
                    <a:pt x="102" y="91"/>
                  </a:lnTo>
                  <a:lnTo>
                    <a:pt x="86" y="98"/>
                  </a:lnTo>
                  <a:lnTo>
                    <a:pt x="84" y="100"/>
                  </a:lnTo>
                  <a:lnTo>
                    <a:pt x="81" y="98"/>
                  </a:lnTo>
                  <a:lnTo>
                    <a:pt x="80" y="97"/>
                  </a:lnTo>
                  <a:lnTo>
                    <a:pt x="72" y="91"/>
                  </a:lnTo>
                  <a:lnTo>
                    <a:pt x="2" y="20"/>
                  </a:lnTo>
                  <a:lnTo>
                    <a:pt x="1" y="18"/>
                  </a:lnTo>
                  <a:lnTo>
                    <a:pt x="0" y="16"/>
                  </a:lnTo>
                  <a:lnTo>
                    <a:pt x="1" y="13"/>
                  </a:lnTo>
                  <a:lnTo>
                    <a:pt x="2" y="12"/>
                  </a:lnTo>
                  <a:lnTo>
                    <a:pt x="5" y="10"/>
                  </a:lnTo>
                  <a:lnTo>
                    <a:pt x="32" y="2"/>
                  </a:lnTo>
                  <a:lnTo>
                    <a:pt x="60" y="0"/>
                  </a:lnTo>
                  <a:close/>
                </a:path>
              </a:pathLst>
            </a:custGeom>
            <a:grp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5"/>
            <p:cNvSpPr>
              <a:spLocks/>
            </p:cNvSpPr>
            <p:nvPr/>
          </p:nvSpPr>
          <p:spPr bwMode="auto">
            <a:xfrm>
              <a:off x="6548438" y="2232025"/>
              <a:ext cx="238125" cy="239713"/>
            </a:xfrm>
            <a:custGeom>
              <a:avLst/>
              <a:gdLst>
                <a:gd name="T0" fmla="*/ 62 w 150"/>
                <a:gd name="T1" fmla="*/ 0 h 151"/>
                <a:gd name="T2" fmla="*/ 65 w 150"/>
                <a:gd name="T3" fmla="*/ 1 h 151"/>
                <a:gd name="T4" fmla="*/ 67 w 150"/>
                <a:gd name="T5" fmla="*/ 2 h 151"/>
                <a:gd name="T6" fmla="*/ 149 w 150"/>
                <a:gd name="T7" fmla="*/ 84 h 151"/>
                <a:gd name="T8" fmla="*/ 150 w 150"/>
                <a:gd name="T9" fmla="*/ 85 h 151"/>
                <a:gd name="T10" fmla="*/ 150 w 150"/>
                <a:gd name="T11" fmla="*/ 89 h 151"/>
                <a:gd name="T12" fmla="*/ 150 w 150"/>
                <a:gd name="T13" fmla="*/ 92 h 151"/>
                <a:gd name="T14" fmla="*/ 146 w 150"/>
                <a:gd name="T15" fmla="*/ 96 h 151"/>
                <a:gd name="T16" fmla="*/ 145 w 150"/>
                <a:gd name="T17" fmla="*/ 102 h 151"/>
                <a:gd name="T18" fmla="*/ 138 w 150"/>
                <a:gd name="T19" fmla="*/ 122 h 151"/>
                <a:gd name="T20" fmla="*/ 132 w 150"/>
                <a:gd name="T21" fmla="*/ 137 h 151"/>
                <a:gd name="T22" fmla="*/ 127 w 150"/>
                <a:gd name="T23" fmla="*/ 144 h 151"/>
                <a:gd name="T24" fmla="*/ 120 w 150"/>
                <a:gd name="T25" fmla="*/ 150 h 151"/>
                <a:gd name="T26" fmla="*/ 115 w 150"/>
                <a:gd name="T27" fmla="*/ 151 h 151"/>
                <a:gd name="T28" fmla="*/ 110 w 150"/>
                <a:gd name="T29" fmla="*/ 151 h 151"/>
                <a:gd name="T30" fmla="*/ 92 w 150"/>
                <a:gd name="T31" fmla="*/ 148 h 151"/>
                <a:gd name="T32" fmla="*/ 75 w 150"/>
                <a:gd name="T33" fmla="*/ 141 h 151"/>
                <a:gd name="T34" fmla="*/ 60 w 150"/>
                <a:gd name="T35" fmla="*/ 130 h 151"/>
                <a:gd name="T36" fmla="*/ 44 w 150"/>
                <a:gd name="T37" fmla="*/ 117 h 151"/>
                <a:gd name="T38" fmla="*/ 31 w 150"/>
                <a:gd name="T39" fmla="*/ 104 h 151"/>
                <a:gd name="T40" fmla="*/ 23 w 150"/>
                <a:gd name="T41" fmla="*/ 94 h 151"/>
                <a:gd name="T42" fmla="*/ 15 w 150"/>
                <a:gd name="T43" fmla="*/ 83 h 151"/>
                <a:gd name="T44" fmla="*/ 7 w 150"/>
                <a:gd name="T45" fmla="*/ 68 h 151"/>
                <a:gd name="T46" fmla="*/ 0 w 150"/>
                <a:gd name="T47" fmla="*/ 52 h 151"/>
                <a:gd name="T48" fmla="*/ 0 w 150"/>
                <a:gd name="T49" fmla="*/ 37 h 151"/>
                <a:gd name="T50" fmla="*/ 2 w 150"/>
                <a:gd name="T51" fmla="*/ 31 h 151"/>
                <a:gd name="T52" fmla="*/ 7 w 150"/>
                <a:gd name="T53" fmla="*/ 25 h 151"/>
                <a:gd name="T54" fmla="*/ 15 w 150"/>
                <a:gd name="T55" fmla="*/ 20 h 151"/>
                <a:gd name="T56" fmla="*/ 29 w 150"/>
                <a:gd name="T57" fmla="*/ 13 h 151"/>
                <a:gd name="T58" fmla="*/ 49 w 150"/>
                <a:gd name="T59" fmla="*/ 6 h 151"/>
                <a:gd name="T60" fmla="*/ 56 w 150"/>
                <a:gd name="T61" fmla="*/ 4 h 151"/>
                <a:gd name="T62" fmla="*/ 60 w 150"/>
                <a:gd name="T63" fmla="*/ 1 h 151"/>
                <a:gd name="T64" fmla="*/ 62 w 150"/>
                <a:gd name="T6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51">
                  <a:moveTo>
                    <a:pt x="62" y="0"/>
                  </a:moveTo>
                  <a:lnTo>
                    <a:pt x="65" y="1"/>
                  </a:lnTo>
                  <a:lnTo>
                    <a:pt x="67" y="2"/>
                  </a:lnTo>
                  <a:lnTo>
                    <a:pt x="149" y="84"/>
                  </a:lnTo>
                  <a:lnTo>
                    <a:pt x="150" y="85"/>
                  </a:lnTo>
                  <a:lnTo>
                    <a:pt x="150" y="89"/>
                  </a:lnTo>
                  <a:lnTo>
                    <a:pt x="150" y="92"/>
                  </a:lnTo>
                  <a:lnTo>
                    <a:pt x="146" y="96"/>
                  </a:lnTo>
                  <a:lnTo>
                    <a:pt x="145" y="102"/>
                  </a:lnTo>
                  <a:lnTo>
                    <a:pt x="138" y="122"/>
                  </a:lnTo>
                  <a:lnTo>
                    <a:pt x="132" y="137"/>
                  </a:lnTo>
                  <a:lnTo>
                    <a:pt x="127" y="144"/>
                  </a:lnTo>
                  <a:lnTo>
                    <a:pt x="120" y="150"/>
                  </a:lnTo>
                  <a:lnTo>
                    <a:pt x="115" y="151"/>
                  </a:lnTo>
                  <a:lnTo>
                    <a:pt x="110" y="151"/>
                  </a:lnTo>
                  <a:lnTo>
                    <a:pt x="92" y="148"/>
                  </a:lnTo>
                  <a:lnTo>
                    <a:pt x="75" y="141"/>
                  </a:lnTo>
                  <a:lnTo>
                    <a:pt x="60" y="130"/>
                  </a:lnTo>
                  <a:lnTo>
                    <a:pt x="44" y="117"/>
                  </a:lnTo>
                  <a:lnTo>
                    <a:pt x="31" y="104"/>
                  </a:lnTo>
                  <a:lnTo>
                    <a:pt x="23" y="94"/>
                  </a:lnTo>
                  <a:lnTo>
                    <a:pt x="15" y="83"/>
                  </a:lnTo>
                  <a:lnTo>
                    <a:pt x="7" y="68"/>
                  </a:lnTo>
                  <a:lnTo>
                    <a:pt x="0" y="52"/>
                  </a:lnTo>
                  <a:lnTo>
                    <a:pt x="0" y="37"/>
                  </a:lnTo>
                  <a:lnTo>
                    <a:pt x="2" y="31"/>
                  </a:lnTo>
                  <a:lnTo>
                    <a:pt x="7" y="25"/>
                  </a:lnTo>
                  <a:lnTo>
                    <a:pt x="15" y="20"/>
                  </a:lnTo>
                  <a:lnTo>
                    <a:pt x="29" y="13"/>
                  </a:lnTo>
                  <a:lnTo>
                    <a:pt x="49" y="6"/>
                  </a:lnTo>
                  <a:lnTo>
                    <a:pt x="56" y="4"/>
                  </a:lnTo>
                  <a:lnTo>
                    <a:pt x="60" y="1"/>
                  </a:lnTo>
                  <a:lnTo>
                    <a:pt x="62" y="0"/>
                  </a:lnTo>
                  <a:close/>
                </a:path>
              </a:pathLst>
            </a:custGeom>
            <a:grp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6"/>
            <p:cNvSpPr>
              <a:spLocks/>
            </p:cNvSpPr>
            <p:nvPr/>
          </p:nvSpPr>
          <p:spPr bwMode="auto">
            <a:xfrm>
              <a:off x="6691313" y="2305050"/>
              <a:ext cx="596900" cy="598488"/>
            </a:xfrm>
            <a:custGeom>
              <a:avLst/>
              <a:gdLst>
                <a:gd name="T0" fmla="*/ 296 w 376"/>
                <a:gd name="T1" fmla="*/ 0 h 377"/>
                <a:gd name="T2" fmla="*/ 308 w 376"/>
                <a:gd name="T3" fmla="*/ 26 h 377"/>
                <a:gd name="T4" fmla="*/ 326 w 376"/>
                <a:gd name="T5" fmla="*/ 50 h 377"/>
                <a:gd name="T6" fmla="*/ 350 w 376"/>
                <a:gd name="T7" fmla="*/ 68 h 377"/>
                <a:gd name="T8" fmla="*/ 376 w 376"/>
                <a:gd name="T9" fmla="*/ 80 h 377"/>
                <a:gd name="T10" fmla="*/ 334 w 376"/>
                <a:gd name="T11" fmla="*/ 122 h 377"/>
                <a:gd name="T12" fmla="*/ 334 w 376"/>
                <a:gd name="T13" fmla="*/ 122 h 377"/>
                <a:gd name="T14" fmla="*/ 254 w 376"/>
                <a:gd name="T15" fmla="*/ 202 h 377"/>
                <a:gd name="T16" fmla="*/ 254 w 376"/>
                <a:gd name="T17" fmla="*/ 202 h 377"/>
                <a:gd name="T18" fmla="*/ 94 w 376"/>
                <a:gd name="T19" fmla="*/ 361 h 377"/>
                <a:gd name="T20" fmla="*/ 84 w 376"/>
                <a:gd name="T21" fmla="*/ 371 h 377"/>
                <a:gd name="T22" fmla="*/ 71 w 376"/>
                <a:gd name="T23" fmla="*/ 376 h 377"/>
                <a:gd name="T24" fmla="*/ 56 w 376"/>
                <a:gd name="T25" fmla="*/ 377 h 377"/>
                <a:gd name="T26" fmla="*/ 42 w 376"/>
                <a:gd name="T27" fmla="*/ 376 h 377"/>
                <a:gd name="T28" fmla="*/ 29 w 376"/>
                <a:gd name="T29" fmla="*/ 369 h 377"/>
                <a:gd name="T30" fmla="*/ 17 w 376"/>
                <a:gd name="T31" fmla="*/ 361 h 377"/>
                <a:gd name="T32" fmla="*/ 16 w 376"/>
                <a:gd name="T33" fmla="*/ 359 h 377"/>
                <a:gd name="T34" fmla="*/ 5 w 376"/>
                <a:gd name="T35" fmla="*/ 344 h 377"/>
                <a:gd name="T36" fmla="*/ 0 w 376"/>
                <a:gd name="T37" fmla="*/ 329 h 377"/>
                <a:gd name="T38" fmla="*/ 0 w 376"/>
                <a:gd name="T39" fmla="*/ 312 h 377"/>
                <a:gd name="T40" fmla="*/ 5 w 376"/>
                <a:gd name="T41" fmla="*/ 296 h 377"/>
                <a:gd name="T42" fmla="*/ 16 w 376"/>
                <a:gd name="T43" fmla="*/ 281 h 377"/>
                <a:gd name="T44" fmla="*/ 296 w 376"/>
                <a:gd name="T4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 h="377">
                  <a:moveTo>
                    <a:pt x="296" y="0"/>
                  </a:moveTo>
                  <a:lnTo>
                    <a:pt x="308" y="26"/>
                  </a:lnTo>
                  <a:lnTo>
                    <a:pt x="326" y="50"/>
                  </a:lnTo>
                  <a:lnTo>
                    <a:pt x="350" y="68"/>
                  </a:lnTo>
                  <a:lnTo>
                    <a:pt x="376" y="80"/>
                  </a:lnTo>
                  <a:lnTo>
                    <a:pt x="334" y="122"/>
                  </a:lnTo>
                  <a:lnTo>
                    <a:pt x="334" y="122"/>
                  </a:lnTo>
                  <a:lnTo>
                    <a:pt x="254" y="202"/>
                  </a:lnTo>
                  <a:lnTo>
                    <a:pt x="254" y="202"/>
                  </a:lnTo>
                  <a:lnTo>
                    <a:pt x="94" y="361"/>
                  </a:lnTo>
                  <a:lnTo>
                    <a:pt x="84" y="371"/>
                  </a:lnTo>
                  <a:lnTo>
                    <a:pt x="71" y="376"/>
                  </a:lnTo>
                  <a:lnTo>
                    <a:pt x="56" y="377"/>
                  </a:lnTo>
                  <a:lnTo>
                    <a:pt x="42" y="376"/>
                  </a:lnTo>
                  <a:lnTo>
                    <a:pt x="29" y="369"/>
                  </a:lnTo>
                  <a:lnTo>
                    <a:pt x="17" y="361"/>
                  </a:lnTo>
                  <a:lnTo>
                    <a:pt x="16" y="359"/>
                  </a:lnTo>
                  <a:lnTo>
                    <a:pt x="5" y="344"/>
                  </a:lnTo>
                  <a:lnTo>
                    <a:pt x="0" y="329"/>
                  </a:lnTo>
                  <a:lnTo>
                    <a:pt x="0" y="312"/>
                  </a:lnTo>
                  <a:lnTo>
                    <a:pt x="5" y="296"/>
                  </a:lnTo>
                  <a:lnTo>
                    <a:pt x="16" y="281"/>
                  </a:lnTo>
                  <a:lnTo>
                    <a:pt x="296" y="0"/>
                  </a:lnTo>
                  <a:close/>
                </a:path>
              </a:pathLst>
            </a:custGeom>
            <a:grp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7"/>
            <p:cNvSpPr>
              <a:spLocks/>
            </p:cNvSpPr>
            <p:nvPr/>
          </p:nvSpPr>
          <p:spPr bwMode="auto">
            <a:xfrm>
              <a:off x="7118351" y="2524125"/>
              <a:ext cx="377825" cy="379413"/>
            </a:xfrm>
            <a:custGeom>
              <a:avLst/>
              <a:gdLst>
                <a:gd name="T0" fmla="*/ 81 w 238"/>
                <a:gd name="T1" fmla="*/ 0 h 239"/>
                <a:gd name="T2" fmla="*/ 223 w 238"/>
                <a:gd name="T3" fmla="*/ 143 h 239"/>
                <a:gd name="T4" fmla="*/ 233 w 238"/>
                <a:gd name="T5" fmla="*/ 158 h 239"/>
                <a:gd name="T6" fmla="*/ 238 w 238"/>
                <a:gd name="T7" fmla="*/ 174 h 239"/>
                <a:gd name="T8" fmla="*/ 238 w 238"/>
                <a:gd name="T9" fmla="*/ 191 h 239"/>
                <a:gd name="T10" fmla="*/ 233 w 238"/>
                <a:gd name="T11" fmla="*/ 208 h 239"/>
                <a:gd name="T12" fmla="*/ 223 w 238"/>
                <a:gd name="T13" fmla="*/ 222 h 239"/>
                <a:gd name="T14" fmla="*/ 221 w 238"/>
                <a:gd name="T15" fmla="*/ 222 h 239"/>
                <a:gd name="T16" fmla="*/ 209 w 238"/>
                <a:gd name="T17" fmla="*/ 231 h 239"/>
                <a:gd name="T18" fmla="*/ 196 w 238"/>
                <a:gd name="T19" fmla="*/ 237 h 239"/>
                <a:gd name="T20" fmla="*/ 182 w 238"/>
                <a:gd name="T21" fmla="*/ 239 h 239"/>
                <a:gd name="T22" fmla="*/ 167 w 238"/>
                <a:gd name="T23" fmla="*/ 237 h 239"/>
                <a:gd name="T24" fmla="*/ 154 w 238"/>
                <a:gd name="T25" fmla="*/ 231 h 239"/>
                <a:gd name="T26" fmla="*/ 142 w 238"/>
                <a:gd name="T27" fmla="*/ 222 h 239"/>
                <a:gd name="T28" fmla="*/ 0 w 238"/>
                <a:gd name="T29" fmla="*/ 80 h 239"/>
                <a:gd name="T30" fmla="*/ 81 w 238"/>
                <a:gd name="T3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39">
                  <a:moveTo>
                    <a:pt x="81" y="0"/>
                  </a:moveTo>
                  <a:lnTo>
                    <a:pt x="223" y="143"/>
                  </a:lnTo>
                  <a:lnTo>
                    <a:pt x="233" y="158"/>
                  </a:lnTo>
                  <a:lnTo>
                    <a:pt x="238" y="174"/>
                  </a:lnTo>
                  <a:lnTo>
                    <a:pt x="238" y="191"/>
                  </a:lnTo>
                  <a:lnTo>
                    <a:pt x="233" y="208"/>
                  </a:lnTo>
                  <a:lnTo>
                    <a:pt x="223" y="222"/>
                  </a:lnTo>
                  <a:lnTo>
                    <a:pt x="221" y="222"/>
                  </a:lnTo>
                  <a:lnTo>
                    <a:pt x="209" y="231"/>
                  </a:lnTo>
                  <a:lnTo>
                    <a:pt x="196" y="237"/>
                  </a:lnTo>
                  <a:lnTo>
                    <a:pt x="182" y="239"/>
                  </a:lnTo>
                  <a:lnTo>
                    <a:pt x="167" y="237"/>
                  </a:lnTo>
                  <a:lnTo>
                    <a:pt x="154" y="231"/>
                  </a:lnTo>
                  <a:lnTo>
                    <a:pt x="142" y="222"/>
                  </a:lnTo>
                  <a:lnTo>
                    <a:pt x="0" y="80"/>
                  </a:lnTo>
                  <a:lnTo>
                    <a:pt x="81" y="0"/>
                  </a:lnTo>
                  <a:close/>
                </a:path>
              </a:pathLst>
            </a:custGeom>
            <a:grp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8"/>
            <p:cNvSpPr>
              <a:spLocks/>
            </p:cNvSpPr>
            <p:nvPr/>
          </p:nvSpPr>
          <p:spPr bwMode="auto">
            <a:xfrm>
              <a:off x="6829426" y="2235200"/>
              <a:ext cx="239713" cy="241300"/>
            </a:xfrm>
            <a:custGeom>
              <a:avLst/>
              <a:gdLst>
                <a:gd name="T0" fmla="*/ 76 w 151"/>
                <a:gd name="T1" fmla="*/ 0 h 152"/>
                <a:gd name="T2" fmla="*/ 78 w 151"/>
                <a:gd name="T3" fmla="*/ 0 h 152"/>
                <a:gd name="T4" fmla="*/ 81 w 151"/>
                <a:gd name="T5" fmla="*/ 2 h 152"/>
                <a:gd name="T6" fmla="*/ 151 w 151"/>
                <a:gd name="T7" fmla="*/ 71 h 152"/>
                <a:gd name="T8" fmla="*/ 71 w 151"/>
                <a:gd name="T9" fmla="*/ 152 h 152"/>
                <a:gd name="T10" fmla="*/ 1 w 151"/>
                <a:gd name="T11" fmla="*/ 82 h 152"/>
                <a:gd name="T12" fmla="*/ 0 w 151"/>
                <a:gd name="T13" fmla="*/ 79 h 152"/>
                <a:gd name="T14" fmla="*/ 0 w 151"/>
                <a:gd name="T15" fmla="*/ 78 h 152"/>
                <a:gd name="T16" fmla="*/ 0 w 151"/>
                <a:gd name="T17" fmla="*/ 75 h 152"/>
                <a:gd name="T18" fmla="*/ 1 w 151"/>
                <a:gd name="T19" fmla="*/ 73 h 152"/>
                <a:gd name="T20" fmla="*/ 73 w 151"/>
                <a:gd name="T21" fmla="*/ 2 h 152"/>
                <a:gd name="T22" fmla="*/ 76 w 151"/>
                <a:gd name="T2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52">
                  <a:moveTo>
                    <a:pt x="76" y="0"/>
                  </a:moveTo>
                  <a:lnTo>
                    <a:pt x="78" y="0"/>
                  </a:lnTo>
                  <a:lnTo>
                    <a:pt x="81" y="2"/>
                  </a:lnTo>
                  <a:lnTo>
                    <a:pt x="151" y="71"/>
                  </a:lnTo>
                  <a:lnTo>
                    <a:pt x="71" y="152"/>
                  </a:lnTo>
                  <a:lnTo>
                    <a:pt x="1" y="82"/>
                  </a:lnTo>
                  <a:lnTo>
                    <a:pt x="0" y="79"/>
                  </a:lnTo>
                  <a:lnTo>
                    <a:pt x="0" y="78"/>
                  </a:lnTo>
                  <a:lnTo>
                    <a:pt x="0" y="75"/>
                  </a:lnTo>
                  <a:lnTo>
                    <a:pt x="1" y="73"/>
                  </a:lnTo>
                  <a:lnTo>
                    <a:pt x="73" y="2"/>
                  </a:lnTo>
                  <a:lnTo>
                    <a:pt x="76" y="0"/>
                  </a:lnTo>
                  <a:close/>
                </a:path>
              </a:pathLst>
            </a:custGeom>
            <a:grpFill/>
            <a:ln w="0">
              <a:solidFill>
                <a:srgbClr val="44444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1199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73583" y="2071225"/>
            <a:ext cx="8059967" cy="2839836"/>
            <a:chOff x="473583" y="2071225"/>
            <a:chExt cx="8059967" cy="2839836"/>
          </a:xfrm>
        </p:grpSpPr>
        <p:sp>
          <p:nvSpPr>
            <p:cNvPr id="27" name="Freeform 26"/>
            <p:cNvSpPr/>
            <p:nvPr/>
          </p:nvSpPr>
          <p:spPr>
            <a:xfrm>
              <a:off x="473583" y="2071225"/>
              <a:ext cx="2457307" cy="966373"/>
            </a:xfrm>
            <a:custGeom>
              <a:avLst/>
              <a:gdLst>
                <a:gd name="connsiteX0" fmla="*/ 0 w 2457307"/>
                <a:gd name="connsiteY0" fmla="*/ 0 h 966373"/>
                <a:gd name="connsiteX1" fmla="*/ 2457307 w 2457307"/>
                <a:gd name="connsiteY1" fmla="*/ 0 h 966373"/>
                <a:gd name="connsiteX2" fmla="*/ 2457307 w 2457307"/>
                <a:gd name="connsiteY2" fmla="*/ 966373 h 966373"/>
                <a:gd name="connsiteX3" fmla="*/ 0 w 2457307"/>
                <a:gd name="connsiteY3" fmla="*/ 966373 h 966373"/>
                <a:gd name="connsiteX4" fmla="*/ 0 w 2457307"/>
                <a:gd name="connsiteY4" fmla="*/ 0 h 96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07" h="966373">
                  <a:moveTo>
                    <a:pt x="0" y="0"/>
                  </a:moveTo>
                  <a:lnTo>
                    <a:pt x="2457307" y="0"/>
                  </a:lnTo>
                  <a:lnTo>
                    <a:pt x="2457307" y="966373"/>
                  </a:lnTo>
                  <a:lnTo>
                    <a:pt x="0" y="966373"/>
                  </a:lnTo>
                  <a:lnTo>
                    <a:pt x="0" y="0"/>
                  </a:lnTo>
                  <a:close/>
                </a:path>
              </a:pathLst>
            </a:custGeom>
            <a:solidFill>
              <a:srgbClr val="5EAE46"/>
            </a:solidFill>
            <a:ln>
              <a:noFill/>
            </a:ln>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a:t>New to the career</a:t>
              </a:r>
              <a:endParaRPr lang="en-US" sz="2800" kern="1200" dirty="0"/>
            </a:p>
          </p:txBody>
        </p:sp>
        <p:sp>
          <p:nvSpPr>
            <p:cNvPr id="28" name="Freeform 27"/>
            <p:cNvSpPr/>
            <p:nvPr/>
          </p:nvSpPr>
          <p:spPr>
            <a:xfrm>
              <a:off x="473583" y="3037599"/>
              <a:ext cx="2457307" cy="1873462"/>
            </a:xfrm>
            <a:custGeom>
              <a:avLst/>
              <a:gdLst>
                <a:gd name="connsiteX0" fmla="*/ 0 w 2457307"/>
                <a:gd name="connsiteY0" fmla="*/ 0 h 1873462"/>
                <a:gd name="connsiteX1" fmla="*/ 2457307 w 2457307"/>
                <a:gd name="connsiteY1" fmla="*/ 0 h 1873462"/>
                <a:gd name="connsiteX2" fmla="*/ 2457307 w 2457307"/>
                <a:gd name="connsiteY2" fmla="*/ 1873462 h 1873462"/>
                <a:gd name="connsiteX3" fmla="*/ 0 w 2457307"/>
                <a:gd name="connsiteY3" fmla="*/ 1873462 h 1873462"/>
                <a:gd name="connsiteX4" fmla="*/ 0 w 2457307"/>
                <a:gd name="connsiteY4" fmla="*/ 0 h 187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07" h="1873462">
                  <a:moveTo>
                    <a:pt x="0" y="0"/>
                  </a:moveTo>
                  <a:lnTo>
                    <a:pt x="2457307" y="0"/>
                  </a:lnTo>
                  <a:lnTo>
                    <a:pt x="2457307" y="1873462"/>
                  </a:lnTo>
                  <a:lnTo>
                    <a:pt x="0" y="1873462"/>
                  </a:lnTo>
                  <a:lnTo>
                    <a:pt x="0" y="0"/>
                  </a:lnTo>
                  <a:close/>
                </a:path>
              </a:pathLst>
            </a:custGeom>
            <a:solidFill>
              <a:srgbClr val="5EAE46">
                <a:alpha val="50196"/>
              </a:srgb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0" lvl="1" algn="ctr" defTabSz="1244600" rtl="0">
                <a:lnSpc>
                  <a:spcPct val="90000"/>
                </a:lnSpc>
                <a:spcBef>
                  <a:spcPct val="0"/>
                </a:spcBef>
                <a:spcAft>
                  <a:spcPct val="15000"/>
                </a:spcAft>
              </a:pPr>
              <a:r>
                <a:rPr lang="en-US" sz="2800" b="0" kern="1200" dirty="0">
                  <a:solidFill>
                    <a:schemeClr val="bg1"/>
                  </a:solidFill>
                </a:rPr>
                <a:t>Less than 6 months in career</a:t>
              </a:r>
              <a:endParaRPr lang="en-US" sz="2800" kern="1200" dirty="0">
                <a:solidFill>
                  <a:schemeClr val="bg1"/>
                </a:solidFill>
              </a:endParaRPr>
            </a:p>
          </p:txBody>
        </p:sp>
        <p:sp>
          <p:nvSpPr>
            <p:cNvPr id="29" name="Freeform 28"/>
            <p:cNvSpPr/>
            <p:nvPr/>
          </p:nvSpPr>
          <p:spPr>
            <a:xfrm>
              <a:off x="3274913" y="2071225"/>
              <a:ext cx="2457307" cy="966373"/>
            </a:xfrm>
            <a:custGeom>
              <a:avLst/>
              <a:gdLst>
                <a:gd name="connsiteX0" fmla="*/ 0 w 2457307"/>
                <a:gd name="connsiteY0" fmla="*/ 0 h 966373"/>
                <a:gd name="connsiteX1" fmla="*/ 2457307 w 2457307"/>
                <a:gd name="connsiteY1" fmla="*/ 0 h 966373"/>
                <a:gd name="connsiteX2" fmla="*/ 2457307 w 2457307"/>
                <a:gd name="connsiteY2" fmla="*/ 966373 h 966373"/>
                <a:gd name="connsiteX3" fmla="*/ 0 w 2457307"/>
                <a:gd name="connsiteY3" fmla="*/ 966373 h 966373"/>
                <a:gd name="connsiteX4" fmla="*/ 0 w 2457307"/>
                <a:gd name="connsiteY4" fmla="*/ 0 h 96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07" h="966373">
                  <a:moveTo>
                    <a:pt x="0" y="0"/>
                  </a:moveTo>
                  <a:lnTo>
                    <a:pt x="2457307" y="0"/>
                  </a:lnTo>
                  <a:lnTo>
                    <a:pt x="2457307" y="966373"/>
                  </a:lnTo>
                  <a:lnTo>
                    <a:pt x="0" y="966373"/>
                  </a:lnTo>
                  <a:lnTo>
                    <a:pt x="0" y="0"/>
                  </a:lnTo>
                  <a:close/>
                </a:path>
              </a:pathLst>
            </a:custGeom>
            <a:solidFill>
              <a:srgbClr val="902749"/>
            </a:solidFill>
            <a:ln>
              <a:noFill/>
            </a:ln>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a:solidFill>
                    <a:schemeClr val="bg1"/>
                  </a:solidFill>
                </a:rPr>
                <a:t>Experienced </a:t>
              </a:r>
            </a:p>
          </p:txBody>
        </p:sp>
        <p:sp>
          <p:nvSpPr>
            <p:cNvPr id="30" name="Freeform 29"/>
            <p:cNvSpPr/>
            <p:nvPr/>
          </p:nvSpPr>
          <p:spPr>
            <a:xfrm>
              <a:off x="3274913" y="3037599"/>
              <a:ext cx="2457307" cy="1873462"/>
            </a:xfrm>
            <a:custGeom>
              <a:avLst/>
              <a:gdLst>
                <a:gd name="connsiteX0" fmla="*/ 0 w 2457307"/>
                <a:gd name="connsiteY0" fmla="*/ 0 h 1873462"/>
                <a:gd name="connsiteX1" fmla="*/ 2457307 w 2457307"/>
                <a:gd name="connsiteY1" fmla="*/ 0 h 1873462"/>
                <a:gd name="connsiteX2" fmla="*/ 2457307 w 2457307"/>
                <a:gd name="connsiteY2" fmla="*/ 1873462 h 1873462"/>
                <a:gd name="connsiteX3" fmla="*/ 0 w 2457307"/>
                <a:gd name="connsiteY3" fmla="*/ 1873462 h 1873462"/>
                <a:gd name="connsiteX4" fmla="*/ 0 w 2457307"/>
                <a:gd name="connsiteY4" fmla="*/ 0 h 187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07" h="1873462">
                  <a:moveTo>
                    <a:pt x="0" y="0"/>
                  </a:moveTo>
                  <a:lnTo>
                    <a:pt x="2457307" y="0"/>
                  </a:lnTo>
                  <a:lnTo>
                    <a:pt x="2457307" y="1873462"/>
                  </a:lnTo>
                  <a:lnTo>
                    <a:pt x="0" y="1873462"/>
                  </a:lnTo>
                  <a:lnTo>
                    <a:pt x="0" y="0"/>
                  </a:lnTo>
                  <a:close/>
                </a:path>
              </a:pathLst>
            </a:custGeom>
            <a:solidFill>
              <a:srgbClr val="902749">
                <a:alpha val="50196"/>
              </a:srgb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0" lvl="1" algn="ctr" defTabSz="1244600" rtl="0">
                <a:lnSpc>
                  <a:spcPct val="90000"/>
                </a:lnSpc>
                <a:spcBef>
                  <a:spcPct val="0"/>
                </a:spcBef>
                <a:spcAft>
                  <a:spcPct val="15000"/>
                </a:spcAft>
              </a:pPr>
              <a:r>
                <a:rPr lang="en-US" sz="2800" kern="1200" dirty="0">
                  <a:solidFill>
                    <a:schemeClr val="bg1"/>
                  </a:solidFill>
                </a:rPr>
                <a:t>6 months or more in career</a:t>
              </a:r>
            </a:p>
          </p:txBody>
        </p:sp>
        <p:sp>
          <p:nvSpPr>
            <p:cNvPr id="31" name="Freeform 30"/>
            <p:cNvSpPr/>
            <p:nvPr/>
          </p:nvSpPr>
          <p:spPr>
            <a:xfrm>
              <a:off x="6076243" y="2071225"/>
              <a:ext cx="2457307" cy="966373"/>
            </a:xfrm>
            <a:custGeom>
              <a:avLst/>
              <a:gdLst>
                <a:gd name="connsiteX0" fmla="*/ 0 w 2457307"/>
                <a:gd name="connsiteY0" fmla="*/ 0 h 966373"/>
                <a:gd name="connsiteX1" fmla="*/ 2457307 w 2457307"/>
                <a:gd name="connsiteY1" fmla="*/ 0 h 966373"/>
                <a:gd name="connsiteX2" fmla="*/ 2457307 w 2457307"/>
                <a:gd name="connsiteY2" fmla="*/ 966373 h 966373"/>
                <a:gd name="connsiteX3" fmla="*/ 0 w 2457307"/>
                <a:gd name="connsiteY3" fmla="*/ 966373 h 966373"/>
                <a:gd name="connsiteX4" fmla="*/ 0 w 2457307"/>
                <a:gd name="connsiteY4" fmla="*/ 0 h 96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07" h="966373">
                  <a:moveTo>
                    <a:pt x="0" y="0"/>
                  </a:moveTo>
                  <a:lnTo>
                    <a:pt x="2457307" y="0"/>
                  </a:lnTo>
                  <a:lnTo>
                    <a:pt x="2457307" y="966373"/>
                  </a:lnTo>
                  <a:lnTo>
                    <a:pt x="0" y="966373"/>
                  </a:lnTo>
                  <a:lnTo>
                    <a:pt x="0" y="0"/>
                  </a:lnTo>
                  <a:close/>
                </a:path>
              </a:pathLst>
            </a:custGeom>
            <a:solidFill>
              <a:srgbClr val="EE6B2D"/>
            </a:solidFill>
            <a:ln>
              <a:noFill/>
            </a:ln>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dirty="0">
                  <a:solidFill>
                    <a:schemeClr val="bg1"/>
                  </a:solidFill>
                </a:rPr>
                <a:t>Multi-Line</a:t>
              </a:r>
            </a:p>
          </p:txBody>
        </p:sp>
        <p:sp>
          <p:nvSpPr>
            <p:cNvPr id="32" name="Freeform 31"/>
            <p:cNvSpPr/>
            <p:nvPr/>
          </p:nvSpPr>
          <p:spPr>
            <a:xfrm>
              <a:off x="6076243" y="3037599"/>
              <a:ext cx="2457307" cy="1873462"/>
            </a:xfrm>
            <a:custGeom>
              <a:avLst/>
              <a:gdLst>
                <a:gd name="connsiteX0" fmla="*/ 0 w 2457307"/>
                <a:gd name="connsiteY0" fmla="*/ 0 h 1873462"/>
                <a:gd name="connsiteX1" fmla="*/ 2457307 w 2457307"/>
                <a:gd name="connsiteY1" fmla="*/ 0 h 1873462"/>
                <a:gd name="connsiteX2" fmla="*/ 2457307 w 2457307"/>
                <a:gd name="connsiteY2" fmla="*/ 1873462 h 1873462"/>
                <a:gd name="connsiteX3" fmla="*/ 0 w 2457307"/>
                <a:gd name="connsiteY3" fmla="*/ 1873462 h 1873462"/>
                <a:gd name="connsiteX4" fmla="*/ 0 w 2457307"/>
                <a:gd name="connsiteY4" fmla="*/ 0 h 187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307" h="1873462">
                  <a:moveTo>
                    <a:pt x="0" y="0"/>
                  </a:moveTo>
                  <a:lnTo>
                    <a:pt x="2457307" y="0"/>
                  </a:lnTo>
                  <a:lnTo>
                    <a:pt x="2457307" y="1873462"/>
                  </a:lnTo>
                  <a:lnTo>
                    <a:pt x="0" y="1873462"/>
                  </a:lnTo>
                  <a:lnTo>
                    <a:pt x="0" y="0"/>
                  </a:lnTo>
                  <a:close/>
                </a:path>
              </a:pathLst>
            </a:custGeom>
            <a:solidFill>
              <a:srgbClr val="EE6B2D">
                <a:alpha val="50196"/>
              </a:srgb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0" lvl="1" algn="ctr" defTabSz="1244600" rtl="0">
                <a:lnSpc>
                  <a:spcPct val="90000"/>
                </a:lnSpc>
                <a:spcBef>
                  <a:spcPct val="0"/>
                </a:spcBef>
                <a:spcAft>
                  <a:spcPct val="15000"/>
                </a:spcAft>
              </a:pPr>
              <a:r>
                <a:rPr lang="en-US" sz="2800" kern="1200" dirty="0">
                  <a:solidFill>
                    <a:schemeClr val="bg1"/>
                  </a:solidFill>
                </a:rPr>
                <a:t>Selling both P&amp;C and Life products</a:t>
              </a:r>
              <a:endParaRPr lang="en-US" sz="1800" kern="1200" dirty="0">
                <a:solidFill>
                  <a:schemeClr val="bg1"/>
                </a:solidFill>
              </a:endParaRPr>
            </a:p>
          </p:txBody>
        </p:sp>
      </p:grpSp>
      <p:sp>
        <p:nvSpPr>
          <p:cNvPr id="3" name="Title 2"/>
          <p:cNvSpPr>
            <a:spLocks noGrp="1"/>
          </p:cNvSpPr>
          <p:nvPr>
            <p:ph type="title"/>
          </p:nvPr>
        </p:nvSpPr>
        <p:spPr>
          <a:xfrm>
            <a:off x="471063" y="380575"/>
            <a:ext cx="11311007" cy="430108"/>
          </a:xfrm>
        </p:spPr>
        <p:txBody>
          <a:bodyPr>
            <a:noAutofit/>
          </a:bodyPr>
          <a:lstStyle/>
          <a:p>
            <a:r>
              <a:rPr lang="en-US" dirty="0"/>
              <a:t>Target Participants</a:t>
            </a:r>
          </a:p>
        </p:txBody>
      </p:sp>
      <p:sp>
        <p:nvSpPr>
          <p:cNvPr id="4" name="Text Placeholder 3"/>
          <p:cNvSpPr>
            <a:spLocks noGrp="1"/>
          </p:cNvSpPr>
          <p:nvPr>
            <p:ph type="body" sz="quarter" idx="10"/>
          </p:nvPr>
        </p:nvSpPr>
        <p:spPr/>
        <p:txBody>
          <a:bodyPr/>
          <a:lstStyle/>
          <a:p>
            <a:endParaRPr lang="en-US"/>
          </a:p>
        </p:txBody>
      </p:sp>
      <p:grpSp>
        <p:nvGrpSpPr>
          <p:cNvPr id="6" name="Group 5"/>
          <p:cNvGrpSpPr>
            <a:grpSpLocks noChangeAspect="1"/>
          </p:cNvGrpSpPr>
          <p:nvPr/>
        </p:nvGrpSpPr>
        <p:grpSpPr>
          <a:xfrm>
            <a:off x="9305089" y="2334592"/>
            <a:ext cx="2371434" cy="2313103"/>
            <a:chOff x="7586663" y="3700463"/>
            <a:chExt cx="579438" cy="603250"/>
          </a:xfrm>
          <a:solidFill>
            <a:srgbClr val="333333"/>
          </a:solidFill>
        </p:grpSpPr>
        <p:sp>
          <p:nvSpPr>
            <p:cNvPr id="7" name="Freeform 82"/>
            <p:cNvSpPr>
              <a:spLocks/>
            </p:cNvSpPr>
            <p:nvPr/>
          </p:nvSpPr>
          <p:spPr bwMode="auto">
            <a:xfrm>
              <a:off x="7843838" y="3700463"/>
              <a:ext cx="90488" cy="114300"/>
            </a:xfrm>
            <a:custGeom>
              <a:avLst/>
              <a:gdLst>
                <a:gd name="T0" fmla="*/ 57 w 114"/>
                <a:gd name="T1" fmla="*/ 0 h 145"/>
                <a:gd name="T2" fmla="*/ 75 w 114"/>
                <a:gd name="T3" fmla="*/ 4 h 145"/>
                <a:gd name="T4" fmla="*/ 91 w 114"/>
                <a:gd name="T5" fmla="*/ 9 h 145"/>
                <a:gd name="T6" fmla="*/ 104 w 114"/>
                <a:gd name="T7" fmla="*/ 25 h 145"/>
                <a:gd name="T8" fmla="*/ 112 w 114"/>
                <a:gd name="T9" fmla="*/ 45 h 145"/>
                <a:gd name="T10" fmla="*/ 114 w 114"/>
                <a:gd name="T11" fmla="*/ 72 h 145"/>
                <a:gd name="T12" fmla="*/ 112 w 114"/>
                <a:gd name="T13" fmla="*/ 102 h 145"/>
                <a:gd name="T14" fmla="*/ 104 w 114"/>
                <a:gd name="T15" fmla="*/ 121 h 145"/>
                <a:gd name="T16" fmla="*/ 91 w 114"/>
                <a:gd name="T17" fmla="*/ 135 h 145"/>
                <a:gd name="T18" fmla="*/ 75 w 114"/>
                <a:gd name="T19" fmla="*/ 143 h 145"/>
                <a:gd name="T20" fmla="*/ 57 w 114"/>
                <a:gd name="T21" fmla="*/ 145 h 145"/>
                <a:gd name="T22" fmla="*/ 40 w 114"/>
                <a:gd name="T23" fmla="*/ 143 h 145"/>
                <a:gd name="T24" fmla="*/ 24 w 114"/>
                <a:gd name="T25" fmla="*/ 135 h 145"/>
                <a:gd name="T26" fmla="*/ 12 w 114"/>
                <a:gd name="T27" fmla="*/ 121 h 145"/>
                <a:gd name="T28" fmla="*/ 4 w 114"/>
                <a:gd name="T29" fmla="*/ 102 h 145"/>
                <a:gd name="T30" fmla="*/ 0 w 114"/>
                <a:gd name="T31" fmla="*/ 72 h 145"/>
                <a:gd name="T32" fmla="*/ 4 w 114"/>
                <a:gd name="T33" fmla="*/ 45 h 145"/>
                <a:gd name="T34" fmla="*/ 12 w 114"/>
                <a:gd name="T35" fmla="*/ 25 h 145"/>
                <a:gd name="T36" fmla="*/ 24 w 114"/>
                <a:gd name="T37" fmla="*/ 9 h 145"/>
                <a:gd name="T38" fmla="*/ 40 w 114"/>
                <a:gd name="T39" fmla="*/ 4 h 145"/>
                <a:gd name="T40" fmla="*/ 57 w 114"/>
                <a:gd name="T4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45">
                  <a:moveTo>
                    <a:pt x="57" y="0"/>
                  </a:moveTo>
                  <a:lnTo>
                    <a:pt x="75" y="4"/>
                  </a:lnTo>
                  <a:lnTo>
                    <a:pt x="91" y="9"/>
                  </a:lnTo>
                  <a:lnTo>
                    <a:pt x="104" y="25"/>
                  </a:lnTo>
                  <a:lnTo>
                    <a:pt x="112" y="45"/>
                  </a:lnTo>
                  <a:lnTo>
                    <a:pt x="114" y="72"/>
                  </a:lnTo>
                  <a:lnTo>
                    <a:pt x="112" y="102"/>
                  </a:lnTo>
                  <a:lnTo>
                    <a:pt x="104" y="121"/>
                  </a:lnTo>
                  <a:lnTo>
                    <a:pt x="91" y="135"/>
                  </a:lnTo>
                  <a:lnTo>
                    <a:pt x="75" y="143"/>
                  </a:lnTo>
                  <a:lnTo>
                    <a:pt x="57" y="145"/>
                  </a:lnTo>
                  <a:lnTo>
                    <a:pt x="40" y="143"/>
                  </a:lnTo>
                  <a:lnTo>
                    <a:pt x="24" y="135"/>
                  </a:lnTo>
                  <a:lnTo>
                    <a:pt x="12" y="121"/>
                  </a:lnTo>
                  <a:lnTo>
                    <a:pt x="4" y="102"/>
                  </a:lnTo>
                  <a:lnTo>
                    <a:pt x="0" y="72"/>
                  </a:lnTo>
                  <a:lnTo>
                    <a:pt x="4" y="45"/>
                  </a:lnTo>
                  <a:lnTo>
                    <a:pt x="12" y="25"/>
                  </a:lnTo>
                  <a:lnTo>
                    <a:pt x="24" y="9"/>
                  </a:lnTo>
                  <a:lnTo>
                    <a:pt x="40" y="4"/>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3"/>
            <p:cNvSpPr>
              <a:spLocks/>
            </p:cNvSpPr>
            <p:nvPr/>
          </p:nvSpPr>
          <p:spPr bwMode="auto">
            <a:xfrm>
              <a:off x="7794625" y="3829050"/>
              <a:ext cx="187325" cy="79375"/>
            </a:xfrm>
            <a:custGeom>
              <a:avLst/>
              <a:gdLst>
                <a:gd name="T0" fmla="*/ 118 w 236"/>
                <a:gd name="T1" fmla="*/ 0 h 100"/>
                <a:gd name="T2" fmla="*/ 152 w 236"/>
                <a:gd name="T3" fmla="*/ 2 h 100"/>
                <a:gd name="T4" fmla="*/ 183 w 236"/>
                <a:gd name="T5" fmla="*/ 11 h 100"/>
                <a:gd name="T6" fmla="*/ 191 w 236"/>
                <a:gd name="T7" fmla="*/ 15 h 100"/>
                <a:gd name="T8" fmla="*/ 199 w 236"/>
                <a:gd name="T9" fmla="*/ 17 h 100"/>
                <a:gd name="T10" fmla="*/ 207 w 236"/>
                <a:gd name="T11" fmla="*/ 21 h 100"/>
                <a:gd name="T12" fmla="*/ 212 w 236"/>
                <a:gd name="T13" fmla="*/ 23 h 100"/>
                <a:gd name="T14" fmla="*/ 224 w 236"/>
                <a:gd name="T15" fmla="*/ 31 h 100"/>
                <a:gd name="T16" fmla="*/ 234 w 236"/>
                <a:gd name="T17" fmla="*/ 43 h 100"/>
                <a:gd name="T18" fmla="*/ 236 w 236"/>
                <a:gd name="T19" fmla="*/ 57 h 100"/>
                <a:gd name="T20" fmla="*/ 236 w 236"/>
                <a:gd name="T21" fmla="*/ 100 h 100"/>
                <a:gd name="T22" fmla="*/ 0 w 236"/>
                <a:gd name="T23" fmla="*/ 100 h 100"/>
                <a:gd name="T24" fmla="*/ 0 w 236"/>
                <a:gd name="T25" fmla="*/ 57 h 100"/>
                <a:gd name="T26" fmla="*/ 4 w 236"/>
                <a:gd name="T27" fmla="*/ 43 h 100"/>
                <a:gd name="T28" fmla="*/ 12 w 236"/>
                <a:gd name="T29" fmla="*/ 31 h 100"/>
                <a:gd name="T30" fmla="*/ 26 w 236"/>
                <a:gd name="T31" fmla="*/ 23 h 100"/>
                <a:gd name="T32" fmla="*/ 30 w 236"/>
                <a:gd name="T33" fmla="*/ 21 h 100"/>
                <a:gd name="T34" fmla="*/ 38 w 236"/>
                <a:gd name="T35" fmla="*/ 17 h 100"/>
                <a:gd name="T36" fmla="*/ 46 w 236"/>
                <a:gd name="T37" fmla="*/ 15 h 100"/>
                <a:gd name="T38" fmla="*/ 53 w 236"/>
                <a:gd name="T39" fmla="*/ 11 h 100"/>
                <a:gd name="T40" fmla="*/ 85 w 236"/>
                <a:gd name="T41" fmla="*/ 2 h 100"/>
                <a:gd name="T42" fmla="*/ 118 w 236"/>
                <a:gd name="T4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 h="100">
                  <a:moveTo>
                    <a:pt x="118" y="0"/>
                  </a:moveTo>
                  <a:lnTo>
                    <a:pt x="152" y="2"/>
                  </a:lnTo>
                  <a:lnTo>
                    <a:pt x="183" y="11"/>
                  </a:lnTo>
                  <a:lnTo>
                    <a:pt x="191" y="15"/>
                  </a:lnTo>
                  <a:lnTo>
                    <a:pt x="199" y="17"/>
                  </a:lnTo>
                  <a:lnTo>
                    <a:pt x="207" y="21"/>
                  </a:lnTo>
                  <a:lnTo>
                    <a:pt x="212" y="23"/>
                  </a:lnTo>
                  <a:lnTo>
                    <a:pt x="224" y="31"/>
                  </a:lnTo>
                  <a:lnTo>
                    <a:pt x="234" y="43"/>
                  </a:lnTo>
                  <a:lnTo>
                    <a:pt x="236" y="57"/>
                  </a:lnTo>
                  <a:lnTo>
                    <a:pt x="236" y="100"/>
                  </a:lnTo>
                  <a:lnTo>
                    <a:pt x="0" y="100"/>
                  </a:lnTo>
                  <a:lnTo>
                    <a:pt x="0" y="57"/>
                  </a:lnTo>
                  <a:lnTo>
                    <a:pt x="4" y="43"/>
                  </a:lnTo>
                  <a:lnTo>
                    <a:pt x="12" y="31"/>
                  </a:lnTo>
                  <a:lnTo>
                    <a:pt x="26" y="23"/>
                  </a:lnTo>
                  <a:lnTo>
                    <a:pt x="30" y="21"/>
                  </a:lnTo>
                  <a:lnTo>
                    <a:pt x="38" y="17"/>
                  </a:lnTo>
                  <a:lnTo>
                    <a:pt x="46" y="15"/>
                  </a:lnTo>
                  <a:lnTo>
                    <a:pt x="53" y="11"/>
                  </a:lnTo>
                  <a:lnTo>
                    <a:pt x="85" y="2"/>
                  </a:lnTo>
                  <a:lnTo>
                    <a:pt x="118"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4"/>
            <p:cNvSpPr>
              <a:spLocks/>
            </p:cNvSpPr>
            <p:nvPr/>
          </p:nvSpPr>
          <p:spPr bwMode="auto">
            <a:xfrm>
              <a:off x="7645400" y="4083050"/>
              <a:ext cx="90488" cy="107950"/>
            </a:xfrm>
            <a:custGeom>
              <a:avLst/>
              <a:gdLst>
                <a:gd name="T0" fmla="*/ 57 w 114"/>
                <a:gd name="T1" fmla="*/ 0 h 135"/>
                <a:gd name="T2" fmla="*/ 78 w 114"/>
                <a:gd name="T3" fmla="*/ 4 h 135"/>
                <a:gd name="T4" fmla="*/ 96 w 114"/>
                <a:gd name="T5" fmla="*/ 15 h 135"/>
                <a:gd name="T6" fmla="*/ 108 w 114"/>
                <a:gd name="T7" fmla="*/ 35 h 135"/>
                <a:gd name="T8" fmla="*/ 114 w 114"/>
                <a:gd name="T9" fmla="*/ 59 h 135"/>
                <a:gd name="T10" fmla="*/ 114 w 114"/>
                <a:gd name="T11" fmla="*/ 76 h 135"/>
                <a:gd name="T12" fmla="*/ 108 w 114"/>
                <a:gd name="T13" fmla="*/ 100 h 135"/>
                <a:gd name="T14" fmla="*/ 96 w 114"/>
                <a:gd name="T15" fmla="*/ 120 h 135"/>
                <a:gd name="T16" fmla="*/ 78 w 114"/>
                <a:gd name="T17" fmla="*/ 131 h 135"/>
                <a:gd name="T18" fmla="*/ 57 w 114"/>
                <a:gd name="T19" fmla="*/ 135 h 135"/>
                <a:gd name="T20" fmla="*/ 33 w 114"/>
                <a:gd name="T21" fmla="*/ 131 h 135"/>
                <a:gd name="T22" fmla="*/ 16 w 114"/>
                <a:gd name="T23" fmla="*/ 120 h 135"/>
                <a:gd name="T24" fmla="*/ 4 w 114"/>
                <a:gd name="T25" fmla="*/ 100 h 135"/>
                <a:gd name="T26" fmla="*/ 0 w 114"/>
                <a:gd name="T27" fmla="*/ 76 h 135"/>
                <a:gd name="T28" fmla="*/ 0 w 114"/>
                <a:gd name="T29" fmla="*/ 59 h 135"/>
                <a:gd name="T30" fmla="*/ 4 w 114"/>
                <a:gd name="T31" fmla="*/ 35 h 135"/>
                <a:gd name="T32" fmla="*/ 16 w 114"/>
                <a:gd name="T33" fmla="*/ 15 h 135"/>
                <a:gd name="T34" fmla="*/ 33 w 114"/>
                <a:gd name="T35" fmla="*/ 4 h 135"/>
                <a:gd name="T36" fmla="*/ 57 w 114"/>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5">
                  <a:moveTo>
                    <a:pt x="57" y="0"/>
                  </a:moveTo>
                  <a:lnTo>
                    <a:pt x="78" y="4"/>
                  </a:lnTo>
                  <a:lnTo>
                    <a:pt x="96" y="15"/>
                  </a:lnTo>
                  <a:lnTo>
                    <a:pt x="108" y="35"/>
                  </a:lnTo>
                  <a:lnTo>
                    <a:pt x="114" y="59"/>
                  </a:lnTo>
                  <a:lnTo>
                    <a:pt x="114" y="76"/>
                  </a:lnTo>
                  <a:lnTo>
                    <a:pt x="108" y="100"/>
                  </a:lnTo>
                  <a:lnTo>
                    <a:pt x="96" y="120"/>
                  </a:lnTo>
                  <a:lnTo>
                    <a:pt x="78" y="131"/>
                  </a:lnTo>
                  <a:lnTo>
                    <a:pt x="57" y="135"/>
                  </a:lnTo>
                  <a:lnTo>
                    <a:pt x="33" y="131"/>
                  </a:lnTo>
                  <a:lnTo>
                    <a:pt x="16" y="120"/>
                  </a:lnTo>
                  <a:lnTo>
                    <a:pt x="4" y="100"/>
                  </a:lnTo>
                  <a:lnTo>
                    <a:pt x="0" y="76"/>
                  </a:lnTo>
                  <a:lnTo>
                    <a:pt x="0" y="59"/>
                  </a:lnTo>
                  <a:lnTo>
                    <a:pt x="4" y="35"/>
                  </a:lnTo>
                  <a:lnTo>
                    <a:pt x="16" y="15"/>
                  </a:lnTo>
                  <a:lnTo>
                    <a:pt x="33" y="4"/>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5"/>
            <p:cNvSpPr>
              <a:spLocks/>
            </p:cNvSpPr>
            <p:nvPr/>
          </p:nvSpPr>
          <p:spPr bwMode="auto">
            <a:xfrm>
              <a:off x="7769225" y="4083050"/>
              <a:ext cx="88900" cy="107950"/>
            </a:xfrm>
            <a:custGeom>
              <a:avLst/>
              <a:gdLst>
                <a:gd name="T0" fmla="*/ 55 w 112"/>
                <a:gd name="T1" fmla="*/ 0 h 135"/>
                <a:gd name="T2" fmla="*/ 78 w 112"/>
                <a:gd name="T3" fmla="*/ 4 h 135"/>
                <a:gd name="T4" fmla="*/ 96 w 112"/>
                <a:gd name="T5" fmla="*/ 15 h 135"/>
                <a:gd name="T6" fmla="*/ 108 w 112"/>
                <a:gd name="T7" fmla="*/ 35 h 135"/>
                <a:gd name="T8" fmla="*/ 112 w 112"/>
                <a:gd name="T9" fmla="*/ 59 h 135"/>
                <a:gd name="T10" fmla="*/ 112 w 112"/>
                <a:gd name="T11" fmla="*/ 76 h 135"/>
                <a:gd name="T12" fmla="*/ 108 w 112"/>
                <a:gd name="T13" fmla="*/ 100 h 135"/>
                <a:gd name="T14" fmla="*/ 96 w 112"/>
                <a:gd name="T15" fmla="*/ 120 h 135"/>
                <a:gd name="T16" fmla="*/ 78 w 112"/>
                <a:gd name="T17" fmla="*/ 131 h 135"/>
                <a:gd name="T18" fmla="*/ 55 w 112"/>
                <a:gd name="T19" fmla="*/ 135 h 135"/>
                <a:gd name="T20" fmla="*/ 33 w 112"/>
                <a:gd name="T21" fmla="*/ 131 h 135"/>
                <a:gd name="T22" fmla="*/ 16 w 112"/>
                <a:gd name="T23" fmla="*/ 120 h 135"/>
                <a:gd name="T24" fmla="*/ 4 w 112"/>
                <a:gd name="T25" fmla="*/ 100 h 135"/>
                <a:gd name="T26" fmla="*/ 0 w 112"/>
                <a:gd name="T27" fmla="*/ 76 h 135"/>
                <a:gd name="T28" fmla="*/ 0 w 112"/>
                <a:gd name="T29" fmla="*/ 59 h 135"/>
                <a:gd name="T30" fmla="*/ 4 w 112"/>
                <a:gd name="T31" fmla="*/ 35 h 135"/>
                <a:gd name="T32" fmla="*/ 16 w 112"/>
                <a:gd name="T33" fmla="*/ 15 h 135"/>
                <a:gd name="T34" fmla="*/ 33 w 112"/>
                <a:gd name="T35" fmla="*/ 4 h 135"/>
                <a:gd name="T36" fmla="*/ 55 w 112"/>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35">
                  <a:moveTo>
                    <a:pt x="55" y="0"/>
                  </a:moveTo>
                  <a:lnTo>
                    <a:pt x="78" y="4"/>
                  </a:lnTo>
                  <a:lnTo>
                    <a:pt x="96" y="15"/>
                  </a:lnTo>
                  <a:lnTo>
                    <a:pt x="108" y="35"/>
                  </a:lnTo>
                  <a:lnTo>
                    <a:pt x="112" y="59"/>
                  </a:lnTo>
                  <a:lnTo>
                    <a:pt x="112" y="76"/>
                  </a:lnTo>
                  <a:lnTo>
                    <a:pt x="108" y="100"/>
                  </a:lnTo>
                  <a:lnTo>
                    <a:pt x="96" y="120"/>
                  </a:lnTo>
                  <a:lnTo>
                    <a:pt x="78" y="131"/>
                  </a:lnTo>
                  <a:lnTo>
                    <a:pt x="55" y="135"/>
                  </a:lnTo>
                  <a:lnTo>
                    <a:pt x="33" y="131"/>
                  </a:lnTo>
                  <a:lnTo>
                    <a:pt x="16" y="120"/>
                  </a:lnTo>
                  <a:lnTo>
                    <a:pt x="4" y="100"/>
                  </a:lnTo>
                  <a:lnTo>
                    <a:pt x="0" y="76"/>
                  </a:lnTo>
                  <a:lnTo>
                    <a:pt x="0" y="59"/>
                  </a:lnTo>
                  <a:lnTo>
                    <a:pt x="4" y="35"/>
                  </a:lnTo>
                  <a:lnTo>
                    <a:pt x="16" y="15"/>
                  </a:lnTo>
                  <a:lnTo>
                    <a:pt x="33" y="4"/>
                  </a:lnTo>
                  <a:lnTo>
                    <a:pt x="55"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6"/>
            <p:cNvSpPr>
              <a:spLocks/>
            </p:cNvSpPr>
            <p:nvPr/>
          </p:nvSpPr>
          <p:spPr bwMode="auto">
            <a:xfrm>
              <a:off x="7893050" y="4083050"/>
              <a:ext cx="90488" cy="107950"/>
            </a:xfrm>
            <a:custGeom>
              <a:avLst/>
              <a:gdLst>
                <a:gd name="T0" fmla="*/ 57 w 114"/>
                <a:gd name="T1" fmla="*/ 0 h 135"/>
                <a:gd name="T2" fmla="*/ 79 w 114"/>
                <a:gd name="T3" fmla="*/ 4 h 135"/>
                <a:gd name="T4" fmla="*/ 96 w 114"/>
                <a:gd name="T5" fmla="*/ 15 h 135"/>
                <a:gd name="T6" fmla="*/ 108 w 114"/>
                <a:gd name="T7" fmla="*/ 35 h 135"/>
                <a:gd name="T8" fmla="*/ 114 w 114"/>
                <a:gd name="T9" fmla="*/ 59 h 135"/>
                <a:gd name="T10" fmla="*/ 114 w 114"/>
                <a:gd name="T11" fmla="*/ 76 h 135"/>
                <a:gd name="T12" fmla="*/ 108 w 114"/>
                <a:gd name="T13" fmla="*/ 100 h 135"/>
                <a:gd name="T14" fmla="*/ 96 w 114"/>
                <a:gd name="T15" fmla="*/ 120 h 135"/>
                <a:gd name="T16" fmla="*/ 79 w 114"/>
                <a:gd name="T17" fmla="*/ 131 h 135"/>
                <a:gd name="T18" fmla="*/ 57 w 114"/>
                <a:gd name="T19" fmla="*/ 135 h 135"/>
                <a:gd name="T20" fmla="*/ 33 w 114"/>
                <a:gd name="T21" fmla="*/ 131 h 135"/>
                <a:gd name="T22" fmla="*/ 16 w 114"/>
                <a:gd name="T23" fmla="*/ 120 h 135"/>
                <a:gd name="T24" fmla="*/ 4 w 114"/>
                <a:gd name="T25" fmla="*/ 100 h 135"/>
                <a:gd name="T26" fmla="*/ 0 w 114"/>
                <a:gd name="T27" fmla="*/ 76 h 135"/>
                <a:gd name="T28" fmla="*/ 0 w 114"/>
                <a:gd name="T29" fmla="*/ 59 h 135"/>
                <a:gd name="T30" fmla="*/ 4 w 114"/>
                <a:gd name="T31" fmla="*/ 35 h 135"/>
                <a:gd name="T32" fmla="*/ 16 w 114"/>
                <a:gd name="T33" fmla="*/ 15 h 135"/>
                <a:gd name="T34" fmla="*/ 33 w 114"/>
                <a:gd name="T35" fmla="*/ 4 h 135"/>
                <a:gd name="T36" fmla="*/ 57 w 114"/>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5">
                  <a:moveTo>
                    <a:pt x="57" y="0"/>
                  </a:moveTo>
                  <a:lnTo>
                    <a:pt x="79" y="4"/>
                  </a:lnTo>
                  <a:lnTo>
                    <a:pt x="96" y="15"/>
                  </a:lnTo>
                  <a:lnTo>
                    <a:pt x="108" y="35"/>
                  </a:lnTo>
                  <a:lnTo>
                    <a:pt x="114" y="59"/>
                  </a:lnTo>
                  <a:lnTo>
                    <a:pt x="114" y="76"/>
                  </a:lnTo>
                  <a:lnTo>
                    <a:pt x="108" y="100"/>
                  </a:lnTo>
                  <a:lnTo>
                    <a:pt x="96" y="120"/>
                  </a:lnTo>
                  <a:lnTo>
                    <a:pt x="79" y="131"/>
                  </a:lnTo>
                  <a:lnTo>
                    <a:pt x="57" y="135"/>
                  </a:lnTo>
                  <a:lnTo>
                    <a:pt x="33" y="131"/>
                  </a:lnTo>
                  <a:lnTo>
                    <a:pt x="16" y="120"/>
                  </a:lnTo>
                  <a:lnTo>
                    <a:pt x="4" y="100"/>
                  </a:lnTo>
                  <a:lnTo>
                    <a:pt x="0" y="76"/>
                  </a:lnTo>
                  <a:lnTo>
                    <a:pt x="0" y="59"/>
                  </a:lnTo>
                  <a:lnTo>
                    <a:pt x="4" y="35"/>
                  </a:lnTo>
                  <a:lnTo>
                    <a:pt x="16" y="15"/>
                  </a:lnTo>
                  <a:lnTo>
                    <a:pt x="33" y="4"/>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7"/>
            <p:cNvSpPr>
              <a:spLocks/>
            </p:cNvSpPr>
            <p:nvPr/>
          </p:nvSpPr>
          <p:spPr bwMode="auto">
            <a:xfrm>
              <a:off x="8018463" y="4083050"/>
              <a:ext cx="88900" cy="107950"/>
            </a:xfrm>
            <a:custGeom>
              <a:avLst/>
              <a:gdLst>
                <a:gd name="T0" fmla="*/ 55 w 112"/>
                <a:gd name="T1" fmla="*/ 0 h 135"/>
                <a:gd name="T2" fmla="*/ 79 w 112"/>
                <a:gd name="T3" fmla="*/ 4 h 135"/>
                <a:gd name="T4" fmla="*/ 96 w 112"/>
                <a:gd name="T5" fmla="*/ 15 h 135"/>
                <a:gd name="T6" fmla="*/ 108 w 112"/>
                <a:gd name="T7" fmla="*/ 35 h 135"/>
                <a:gd name="T8" fmla="*/ 112 w 112"/>
                <a:gd name="T9" fmla="*/ 59 h 135"/>
                <a:gd name="T10" fmla="*/ 112 w 112"/>
                <a:gd name="T11" fmla="*/ 76 h 135"/>
                <a:gd name="T12" fmla="*/ 108 w 112"/>
                <a:gd name="T13" fmla="*/ 100 h 135"/>
                <a:gd name="T14" fmla="*/ 96 w 112"/>
                <a:gd name="T15" fmla="*/ 120 h 135"/>
                <a:gd name="T16" fmla="*/ 79 w 112"/>
                <a:gd name="T17" fmla="*/ 131 h 135"/>
                <a:gd name="T18" fmla="*/ 55 w 112"/>
                <a:gd name="T19" fmla="*/ 135 h 135"/>
                <a:gd name="T20" fmla="*/ 34 w 112"/>
                <a:gd name="T21" fmla="*/ 131 h 135"/>
                <a:gd name="T22" fmla="*/ 16 w 112"/>
                <a:gd name="T23" fmla="*/ 120 h 135"/>
                <a:gd name="T24" fmla="*/ 4 w 112"/>
                <a:gd name="T25" fmla="*/ 100 h 135"/>
                <a:gd name="T26" fmla="*/ 0 w 112"/>
                <a:gd name="T27" fmla="*/ 76 h 135"/>
                <a:gd name="T28" fmla="*/ 0 w 112"/>
                <a:gd name="T29" fmla="*/ 59 h 135"/>
                <a:gd name="T30" fmla="*/ 4 w 112"/>
                <a:gd name="T31" fmla="*/ 35 h 135"/>
                <a:gd name="T32" fmla="*/ 16 w 112"/>
                <a:gd name="T33" fmla="*/ 15 h 135"/>
                <a:gd name="T34" fmla="*/ 34 w 112"/>
                <a:gd name="T35" fmla="*/ 4 h 135"/>
                <a:gd name="T36" fmla="*/ 55 w 112"/>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35">
                  <a:moveTo>
                    <a:pt x="55" y="0"/>
                  </a:moveTo>
                  <a:lnTo>
                    <a:pt x="79" y="4"/>
                  </a:lnTo>
                  <a:lnTo>
                    <a:pt x="96" y="15"/>
                  </a:lnTo>
                  <a:lnTo>
                    <a:pt x="108" y="35"/>
                  </a:lnTo>
                  <a:lnTo>
                    <a:pt x="112" y="59"/>
                  </a:lnTo>
                  <a:lnTo>
                    <a:pt x="112" y="76"/>
                  </a:lnTo>
                  <a:lnTo>
                    <a:pt x="108" y="100"/>
                  </a:lnTo>
                  <a:lnTo>
                    <a:pt x="96" y="120"/>
                  </a:lnTo>
                  <a:lnTo>
                    <a:pt x="79" y="131"/>
                  </a:lnTo>
                  <a:lnTo>
                    <a:pt x="55" y="135"/>
                  </a:lnTo>
                  <a:lnTo>
                    <a:pt x="34" y="131"/>
                  </a:lnTo>
                  <a:lnTo>
                    <a:pt x="16" y="120"/>
                  </a:lnTo>
                  <a:lnTo>
                    <a:pt x="4" y="100"/>
                  </a:lnTo>
                  <a:lnTo>
                    <a:pt x="0" y="76"/>
                  </a:lnTo>
                  <a:lnTo>
                    <a:pt x="0" y="59"/>
                  </a:lnTo>
                  <a:lnTo>
                    <a:pt x="4" y="35"/>
                  </a:lnTo>
                  <a:lnTo>
                    <a:pt x="16" y="15"/>
                  </a:lnTo>
                  <a:lnTo>
                    <a:pt x="34" y="4"/>
                  </a:lnTo>
                  <a:lnTo>
                    <a:pt x="55"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8"/>
            <p:cNvSpPr>
              <a:spLocks/>
            </p:cNvSpPr>
            <p:nvPr/>
          </p:nvSpPr>
          <p:spPr bwMode="auto">
            <a:xfrm>
              <a:off x="7707313" y="4194175"/>
              <a:ext cx="90488" cy="109538"/>
            </a:xfrm>
            <a:custGeom>
              <a:avLst/>
              <a:gdLst>
                <a:gd name="T0" fmla="*/ 57 w 114"/>
                <a:gd name="T1" fmla="*/ 0 h 138"/>
                <a:gd name="T2" fmla="*/ 79 w 114"/>
                <a:gd name="T3" fmla="*/ 6 h 138"/>
                <a:gd name="T4" fmla="*/ 97 w 114"/>
                <a:gd name="T5" fmla="*/ 18 h 138"/>
                <a:gd name="T6" fmla="*/ 110 w 114"/>
                <a:gd name="T7" fmla="*/ 35 h 138"/>
                <a:gd name="T8" fmla="*/ 114 w 114"/>
                <a:gd name="T9" fmla="*/ 59 h 138"/>
                <a:gd name="T10" fmla="*/ 114 w 114"/>
                <a:gd name="T11" fmla="*/ 79 h 138"/>
                <a:gd name="T12" fmla="*/ 110 w 114"/>
                <a:gd name="T13" fmla="*/ 102 h 138"/>
                <a:gd name="T14" fmla="*/ 97 w 114"/>
                <a:gd name="T15" fmla="*/ 120 h 138"/>
                <a:gd name="T16" fmla="*/ 79 w 114"/>
                <a:gd name="T17" fmla="*/ 134 h 138"/>
                <a:gd name="T18" fmla="*/ 57 w 114"/>
                <a:gd name="T19" fmla="*/ 138 h 138"/>
                <a:gd name="T20" fmla="*/ 36 w 114"/>
                <a:gd name="T21" fmla="*/ 134 h 138"/>
                <a:gd name="T22" fmla="*/ 16 w 114"/>
                <a:gd name="T23" fmla="*/ 120 h 138"/>
                <a:gd name="T24" fmla="*/ 4 w 114"/>
                <a:gd name="T25" fmla="*/ 102 h 138"/>
                <a:gd name="T26" fmla="*/ 0 w 114"/>
                <a:gd name="T27" fmla="*/ 79 h 138"/>
                <a:gd name="T28" fmla="*/ 0 w 114"/>
                <a:gd name="T29" fmla="*/ 59 h 138"/>
                <a:gd name="T30" fmla="*/ 4 w 114"/>
                <a:gd name="T31" fmla="*/ 35 h 138"/>
                <a:gd name="T32" fmla="*/ 16 w 114"/>
                <a:gd name="T33" fmla="*/ 18 h 138"/>
                <a:gd name="T34" fmla="*/ 36 w 114"/>
                <a:gd name="T35" fmla="*/ 6 h 138"/>
                <a:gd name="T36" fmla="*/ 57 w 11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7" y="0"/>
                  </a:moveTo>
                  <a:lnTo>
                    <a:pt x="79" y="6"/>
                  </a:lnTo>
                  <a:lnTo>
                    <a:pt x="97" y="18"/>
                  </a:lnTo>
                  <a:lnTo>
                    <a:pt x="110" y="35"/>
                  </a:lnTo>
                  <a:lnTo>
                    <a:pt x="114" y="59"/>
                  </a:lnTo>
                  <a:lnTo>
                    <a:pt x="114" y="79"/>
                  </a:lnTo>
                  <a:lnTo>
                    <a:pt x="110" y="102"/>
                  </a:lnTo>
                  <a:lnTo>
                    <a:pt x="97" y="120"/>
                  </a:lnTo>
                  <a:lnTo>
                    <a:pt x="79" y="134"/>
                  </a:lnTo>
                  <a:lnTo>
                    <a:pt x="57" y="138"/>
                  </a:lnTo>
                  <a:lnTo>
                    <a:pt x="36" y="134"/>
                  </a:lnTo>
                  <a:lnTo>
                    <a:pt x="16" y="120"/>
                  </a:lnTo>
                  <a:lnTo>
                    <a:pt x="4" y="102"/>
                  </a:lnTo>
                  <a:lnTo>
                    <a:pt x="0" y="79"/>
                  </a:lnTo>
                  <a:lnTo>
                    <a:pt x="0" y="59"/>
                  </a:lnTo>
                  <a:lnTo>
                    <a:pt x="4" y="35"/>
                  </a:lnTo>
                  <a:lnTo>
                    <a:pt x="16" y="18"/>
                  </a:lnTo>
                  <a:lnTo>
                    <a:pt x="36" y="6"/>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9"/>
            <p:cNvSpPr>
              <a:spLocks/>
            </p:cNvSpPr>
            <p:nvPr/>
          </p:nvSpPr>
          <p:spPr bwMode="auto">
            <a:xfrm>
              <a:off x="7586663" y="4194175"/>
              <a:ext cx="88900" cy="109538"/>
            </a:xfrm>
            <a:custGeom>
              <a:avLst/>
              <a:gdLst>
                <a:gd name="T0" fmla="*/ 55 w 112"/>
                <a:gd name="T1" fmla="*/ 0 h 138"/>
                <a:gd name="T2" fmla="*/ 79 w 112"/>
                <a:gd name="T3" fmla="*/ 6 h 138"/>
                <a:gd name="T4" fmla="*/ 96 w 112"/>
                <a:gd name="T5" fmla="*/ 18 h 138"/>
                <a:gd name="T6" fmla="*/ 108 w 112"/>
                <a:gd name="T7" fmla="*/ 35 h 138"/>
                <a:gd name="T8" fmla="*/ 112 w 112"/>
                <a:gd name="T9" fmla="*/ 59 h 138"/>
                <a:gd name="T10" fmla="*/ 112 w 112"/>
                <a:gd name="T11" fmla="*/ 79 h 138"/>
                <a:gd name="T12" fmla="*/ 108 w 112"/>
                <a:gd name="T13" fmla="*/ 102 h 138"/>
                <a:gd name="T14" fmla="*/ 96 w 112"/>
                <a:gd name="T15" fmla="*/ 120 h 138"/>
                <a:gd name="T16" fmla="*/ 79 w 112"/>
                <a:gd name="T17" fmla="*/ 134 h 138"/>
                <a:gd name="T18" fmla="*/ 55 w 112"/>
                <a:gd name="T19" fmla="*/ 138 h 138"/>
                <a:gd name="T20" fmla="*/ 34 w 112"/>
                <a:gd name="T21" fmla="*/ 134 h 138"/>
                <a:gd name="T22" fmla="*/ 16 w 112"/>
                <a:gd name="T23" fmla="*/ 120 h 138"/>
                <a:gd name="T24" fmla="*/ 4 w 112"/>
                <a:gd name="T25" fmla="*/ 102 h 138"/>
                <a:gd name="T26" fmla="*/ 0 w 112"/>
                <a:gd name="T27" fmla="*/ 79 h 138"/>
                <a:gd name="T28" fmla="*/ 0 w 112"/>
                <a:gd name="T29" fmla="*/ 59 h 138"/>
                <a:gd name="T30" fmla="*/ 4 w 112"/>
                <a:gd name="T31" fmla="*/ 35 h 138"/>
                <a:gd name="T32" fmla="*/ 16 w 112"/>
                <a:gd name="T33" fmla="*/ 18 h 138"/>
                <a:gd name="T34" fmla="*/ 34 w 112"/>
                <a:gd name="T35" fmla="*/ 6 h 138"/>
                <a:gd name="T36" fmla="*/ 55 w 112"/>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38">
                  <a:moveTo>
                    <a:pt x="55" y="0"/>
                  </a:moveTo>
                  <a:lnTo>
                    <a:pt x="79" y="6"/>
                  </a:lnTo>
                  <a:lnTo>
                    <a:pt x="96" y="18"/>
                  </a:lnTo>
                  <a:lnTo>
                    <a:pt x="108" y="35"/>
                  </a:lnTo>
                  <a:lnTo>
                    <a:pt x="112" y="59"/>
                  </a:lnTo>
                  <a:lnTo>
                    <a:pt x="112" y="79"/>
                  </a:lnTo>
                  <a:lnTo>
                    <a:pt x="108" y="102"/>
                  </a:lnTo>
                  <a:lnTo>
                    <a:pt x="96" y="120"/>
                  </a:lnTo>
                  <a:lnTo>
                    <a:pt x="79" y="134"/>
                  </a:lnTo>
                  <a:lnTo>
                    <a:pt x="55" y="138"/>
                  </a:lnTo>
                  <a:lnTo>
                    <a:pt x="34" y="134"/>
                  </a:lnTo>
                  <a:lnTo>
                    <a:pt x="16" y="120"/>
                  </a:lnTo>
                  <a:lnTo>
                    <a:pt x="4" y="102"/>
                  </a:lnTo>
                  <a:lnTo>
                    <a:pt x="0" y="79"/>
                  </a:lnTo>
                  <a:lnTo>
                    <a:pt x="0" y="59"/>
                  </a:lnTo>
                  <a:lnTo>
                    <a:pt x="4" y="35"/>
                  </a:lnTo>
                  <a:lnTo>
                    <a:pt x="16" y="18"/>
                  </a:lnTo>
                  <a:lnTo>
                    <a:pt x="34" y="6"/>
                  </a:lnTo>
                  <a:lnTo>
                    <a:pt x="55"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0"/>
            <p:cNvSpPr>
              <a:spLocks/>
            </p:cNvSpPr>
            <p:nvPr/>
          </p:nvSpPr>
          <p:spPr bwMode="auto">
            <a:xfrm>
              <a:off x="7831138" y="4194175"/>
              <a:ext cx="88900" cy="109538"/>
            </a:xfrm>
            <a:custGeom>
              <a:avLst/>
              <a:gdLst>
                <a:gd name="T0" fmla="*/ 56 w 111"/>
                <a:gd name="T1" fmla="*/ 0 h 138"/>
                <a:gd name="T2" fmla="*/ 78 w 111"/>
                <a:gd name="T3" fmla="*/ 6 h 138"/>
                <a:gd name="T4" fmla="*/ 96 w 111"/>
                <a:gd name="T5" fmla="*/ 18 h 138"/>
                <a:gd name="T6" fmla="*/ 108 w 111"/>
                <a:gd name="T7" fmla="*/ 35 h 138"/>
                <a:gd name="T8" fmla="*/ 111 w 111"/>
                <a:gd name="T9" fmla="*/ 59 h 138"/>
                <a:gd name="T10" fmla="*/ 111 w 111"/>
                <a:gd name="T11" fmla="*/ 79 h 138"/>
                <a:gd name="T12" fmla="*/ 108 w 111"/>
                <a:gd name="T13" fmla="*/ 102 h 138"/>
                <a:gd name="T14" fmla="*/ 96 w 111"/>
                <a:gd name="T15" fmla="*/ 120 h 138"/>
                <a:gd name="T16" fmla="*/ 78 w 111"/>
                <a:gd name="T17" fmla="*/ 134 h 138"/>
                <a:gd name="T18" fmla="*/ 56 w 111"/>
                <a:gd name="T19" fmla="*/ 138 h 138"/>
                <a:gd name="T20" fmla="*/ 33 w 111"/>
                <a:gd name="T21" fmla="*/ 134 h 138"/>
                <a:gd name="T22" fmla="*/ 15 w 111"/>
                <a:gd name="T23" fmla="*/ 120 h 138"/>
                <a:gd name="T24" fmla="*/ 3 w 111"/>
                <a:gd name="T25" fmla="*/ 102 h 138"/>
                <a:gd name="T26" fmla="*/ 0 w 111"/>
                <a:gd name="T27" fmla="*/ 79 h 138"/>
                <a:gd name="T28" fmla="*/ 0 w 111"/>
                <a:gd name="T29" fmla="*/ 59 h 138"/>
                <a:gd name="T30" fmla="*/ 3 w 111"/>
                <a:gd name="T31" fmla="*/ 35 h 138"/>
                <a:gd name="T32" fmla="*/ 15 w 111"/>
                <a:gd name="T33" fmla="*/ 18 h 138"/>
                <a:gd name="T34" fmla="*/ 33 w 111"/>
                <a:gd name="T35" fmla="*/ 6 h 138"/>
                <a:gd name="T36" fmla="*/ 56 w 111"/>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38">
                  <a:moveTo>
                    <a:pt x="56" y="0"/>
                  </a:moveTo>
                  <a:lnTo>
                    <a:pt x="78" y="6"/>
                  </a:lnTo>
                  <a:lnTo>
                    <a:pt x="96" y="18"/>
                  </a:lnTo>
                  <a:lnTo>
                    <a:pt x="108" y="35"/>
                  </a:lnTo>
                  <a:lnTo>
                    <a:pt x="111" y="59"/>
                  </a:lnTo>
                  <a:lnTo>
                    <a:pt x="111" y="79"/>
                  </a:lnTo>
                  <a:lnTo>
                    <a:pt x="108" y="102"/>
                  </a:lnTo>
                  <a:lnTo>
                    <a:pt x="96" y="120"/>
                  </a:lnTo>
                  <a:lnTo>
                    <a:pt x="78" y="134"/>
                  </a:lnTo>
                  <a:lnTo>
                    <a:pt x="56" y="138"/>
                  </a:lnTo>
                  <a:lnTo>
                    <a:pt x="33" y="134"/>
                  </a:lnTo>
                  <a:lnTo>
                    <a:pt x="15" y="120"/>
                  </a:lnTo>
                  <a:lnTo>
                    <a:pt x="3" y="102"/>
                  </a:lnTo>
                  <a:lnTo>
                    <a:pt x="0" y="79"/>
                  </a:lnTo>
                  <a:lnTo>
                    <a:pt x="0" y="59"/>
                  </a:lnTo>
                  <a:lnTo>
                    <a:pt x="3" y="35"/>
                  </a:lnTo>
                  <a:lnTo>
                    <a:pt x="15" y="18"/>
                  </a:lnTo>
                  <a:lnTo>
                    <a:pt x="33" y="6"/>
                  </a:lnTo>
                  <a:lnTo>
                    <a:pt x="56"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1"/>
            <p:cNvSpPr>
              <a:spLocks/>
            </p:cNvSpPr>
            <p:nvPr/>
          </p:nvSpPr>
          <p:spPr bwMode="auto">
            <a:xfrm>
              <a:off x="7951788" y="4194175"/>
              <a:ext cx="90488" cy="109538"/>
            </a:xfrm>
            <a:custGeom>
              <a:avLst/>
              <a:gdLst>
                <a:gd name="T0" fmla="*/ 57 w 114"/>
                <a:gd name="T1" fmla="*/ 0 h 138"/>
                <a:gd name="T2" fmla="*/ 80 w 114"/>
                <a:gd name="T3" fmla="*/ 6 h 138"/>
                <a:gd name="T4" fmla="*/ 98 w 114"/>
                <a:gd name="T5" fmla="*/ 18 h 138"/>
                <a:gd name="T6" fmla="*/ 110 w 114"/>
                <a:gd name="T7" fmla="*/ 35 h 138"/>
                <a:gd name="T8" fmla="*/ 114 w 114"/>
                <a:gd name="T9" fmla="*/ 59 h 138"/>
                <a:gd name="T10" fmla="*/ 114 w 114"/>
                <a:gd name="T11" fmla="*/ 79 h 138"/>
                <a:gd name="T12" fmla="*/ 110 w 114"/>
                <a:gd name="T13" fmla="*/ 102 h 138"/>
                <a:gd name="T14" fmla="*/ 98 w 114"/>
                <a:gd name="T15" fmla="*/ 120 h 138"/>
                <a:gd name="T16" fmla="*/ 80 w 114"/>
                <a:gd name="T17" fmla="*/ 134 h 138"/>
                <a:gd name="T18" fmla="*/ 57 w 114"/>
                <a:gd name="T19" fmla="*/ 138 h 138"/>
                <a:gd name="T20" fmla="*/ 35 w 114"/>
                <a:gd name="T21" fmla="*/ 134 h 138"/>
                <a:gd name="T22" fmla="*/ 17 w 114"/>
                <a:gd name="T23" fmla="*/ 120 h 138"/>
                <a:gd name="T24" fmla="*/ 6 w 114"/>
                <a:gd name="T25" fmla="*/ 102 h 138"/>
                <a:gd name="T26" fmla="*/ 0 w 114"/>
                <a:gd name="T27" fmla="*/ 79 h 138"/>
                <a:gd name="T28" fmla="*/ 0 w 114"/>
                <a:gd name="T29" fmla="*/ 59 h 138"/>
                <a:gd name="T30" fmla="*/ 6 w 114"/>
                <a:gd name="T31" fmla="*/ 35 h 138"/>
                <a:gd name="T32" fmla="*/ 17 w 114"/>
                <a:gd name="T33" fmla="*/ 18 h 138"/>
                <a:gd name="T34" fmla="*/ 35 w 114"/>
                <a:gd name="T35" fmla="*/ 6 h 138"/>
                <a:gd name="T36" fmla="*/ 57 w 11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7" y="0"/>
                  </a:moveTo>
                  <a:lnTo>
                    <a:pt x="80" y="6"/>
                  </a:lnTo>
                  <a:lnTo>
                    <a:pt x="98" y="18"/>
                  </a:lnTo>
                  <a:lnTo>
                    <a:pt x="110" y="35"/>
                  </a:lnTo>
                  <a:lnTo>
                    <a:pt x="114" y="59"/>
                  </a:lnTo>
                  <a:lnTo>
                    <a:pt x="114" y="79"/>
                  </a:lnTo>
                  <a:lnTo>
                    <a:pt x="110" y="102"/>
                  </a:lnTo>
                  <a:lnTo>
                    <a:pt x="98" y="120"/>
                  </a:lnTo>
                  <a:lnTo>
                    <a:pt x="80" y="134"/>
                  </a:lnTo>
                  <a:lnTo>
                    <a:pt x="57" y="138"/>
                  </a:lnTo>
                  <a:lnTo>
                    <a:pt x="35" y="134"/>
                  </a:lnTo>
                  <a:lnTo>
                    <a:pt x="17" y="120"/>
                  </a:lnTo>
                  <a:lnTo>
                    <a:pt x="6" y="102"/>
                  </a:lnTo>
                  <a:lnTo>
                    <a:pt x="0" y="79"/>
                  </a:lnTo>
                  <a:lnTo>
                    <a:pt x="0" y="59"/>
                  </a:lnTo>
                  <a:lnTo>
                    <a:pt x="6" y="35"/>
                  </a:lnTo>
                  <a:lnTo>
                    <a:pt x="17" y="18"/>
                  </a:lnTo>
                  <a:lnTo>
                    <a:pt x="35" y="6"/>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2"/>
            <p:cNvSpPr>
              <a:spLocks/>
            </p:cNvSpPr>
            <p:nvPr/>
          </p:nvSpPr>
          <p:spPr bwMode="auto">
            <a:xfrm>
              <a:off x="8075613" y="4194175"/>
              <a:ext cx="90488" cy="109538"/>
            </a:xfrm>
            <a:custGeom>
              <a:avLst/>
              <a:gdLst>
                <a:gd name="T0" fmla="*/ 57 w 114"/>
                <a:gd name="T1" fmla="*/ 0 h 138"/>
                <a:gd name="T2" fmla="*/ 78 w 114"/>
                <a:gd name="T3" fmla="*/ 6 h 138"/>
                <a:gd name="T4" fmla="*/ 96 w 114"/>
                <a:gd name="T5" fmla="*/ 18 h 138"/>
                <a:gd name="T6" fmla="*/ 108 w 114"/>
                <a:gd name="T7" fmla="*/ 35 h 138"/>
                <a:gd name="T8" fmla="*/ 114 w 114"/>
                <a:gd name="T9" fmla="*/ 59 h 138"/>
                <a:gd name="T10" fmla="*/ 114 w 114"/>
                <a:gd name="T11" fmla="*/ 79 h 138"/>
                <a:gd name="T12" fmla="*/ 108 w 114"/>
                <a:gd name="T13" fmla="*/ 102 h 138"/>
                <a:gd name="T14" fmla="*/ 96 w 114"/>
                <a:gd name="T15" fmla="*/ 120 h 138"/>
                <a:gd name="T16" fmla="*/ 78 w 114"/>
                <a:gd name="T17" fmla="*/ 134 h 138"/>
                <a:gd name="T18" fmla="*/ 57 w 114"/>
                <a:gd name="T19" fmla="*/ 138 h 138"/>
                <a:gd name="T20" fmla="*/ 33 w 114"/>
                <a:gd name="T21" fmla="*/ 134 h 138"/>
                <a:gd name="T22" fmla="*/ 16 w 114"/>
                <a:gd name="T23" fmla="*/ 120 h 138"/>
                <a:gd name="T24" fmla="*/ 4 w 114"/>
                <a:gd name="T25" fmla="*/ 102 h 138"/>
                <a:gd name="T26" fmla="*/ 0 w 114"/>
                <a:gd name="T27" fmla="*/ 79 h 138"/>
                <a:gd name="T28" fmla="*/ 0 w 114"/>
                <a:gd name="T29" fmla="*/ 59 h 138"/>
                <a:gd name="T30" fmla="*/ 4 w 114"/>
                <a:gd name="T31" fmla="*/ 35 h 138"/>
                <a:gd name="T32" fmla="*/ 16 w 114"/>
                <a:gd name="T33" fmla="*/ 18 h 138"/>
                <a:gd name="T34" fmla="*/ 33 w 114"/>
                <a:gd name="T35" fmla="*/ 6 h 138"/>
                <a:gd name="T36" fmla="*/ 57 w 11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7" y="0"/>
                  </a:moveTo>
                  <a:lnTo>
                    <a:pt x="78" y="6"/>
                  </a:lnTo>
                  <a:lnTo>
                    <a:pt x="96" y="18"/>
                  </a:lnTo>
                  <a:lnTo>
                    <a:pt x="108" y="35"/>
                  </a:lnTo>
                  <a:lnTo>
                    <a:pt x="114" y="59"/>
                  </a:lnTo>
                  <a:lnTo>
                    <a:pt x="114" y="79"/>
                  </a:lnTo>
                  <a:lnTo>
                    <a:pt x="108" y="102"/>
                  </a:lnTo>
                  <a:lnTo>
                    <a:pt x="96" y="120"/>
                  </a:lnTo>
                  <a:lnTo>
                    <a:pt x="78" y="134"/>
                  </a:lnTo>
                  <a:lnTo>
                    <a:pt x="57" y="138"/>
                  </a:lnTo>
                  <a:lnTo>
                    <a:pt x="33" y="134"/>
                  </a:lnTo>
                  <a:lnTo>
                    <a:pt x="16" y="120"/>
                  </a:lnTo>
                  <a:lnTo>
                    <a:pt x="4" y="102"/>
                  </a:lnTo>
                  <a:lnTo>
                    <a:pt x="0" y="79"/>
                  </a:lnTo>
                  <a:lnTo>
                    <a:pt x="0" y="59"/>
                  </a:lnTo>
                  <a:lnTo>
                    <a:pt x="4" y="35"/>
                  </a:lnTo>
                  <a:lnTo>
                    <a:pt x="16" y="18"/>
                  </a:lnTo>
                  <a:lnTo>
                    <a:pt x="33" y="6"/>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3"/>
            <p:cNvSpPr>
              <a:spLocks/>
            </p:cNvSpPr>
            <p:nvPr/>
          </p:nvSpPr>
          <p:spPr bwMode="auto">
            <a:xfrm>
              <a:off x="7751763" y="3933825"/>
              <a:ext cx="271463" cy="107950"/>
            </a:xfrm>
            <a:custGeom>
              <a:avLst/>
              <a:gdLst>
                <a:gd name="T0" fmla="*/ 0 w 342"/>
                <a:gd name="T1" fmla="*/ 0 h 136"/>
                <a:gd name="T2" fmla="*/ 342 w 342"/>
                <a:gd name="T3" fmla="*/ 0 h 136"/>
                <a:gd name="T4" fmla="*/ 342 w 342"/>
                <a:gd name="T5" fmla="*/ 43 h 136"/>
                <a:gd name="T6" fmla="*/ 281 w 342"/>
                <a:gd name="T7" fmla="*/ 81 h 136"/>
                <a:gd name="T8" fmla="*/ 281 w 342"/>
                <a:gd name="T9" fmla="*/ 136 h 136"/>
                <a:gd name="T10" fmla="*/ 61 w 342"/>
                <a:gd name="T11" fmla="*/ 136 h 136"/>
                <a:gd name="T12" fmla="*/ 61 w 342"/>
                <a:gd name="T13" fmla="*/ 81 h 136"/>
                <a:gd name="T14" fmla="*/ 0 w 342"/>
                <a:gd name="T15" fmla="*/ 43 h 136"/>
                <a:gd name="T16" fmla="*/ 0 w 342"/>
                <a:gd name="T1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36">
                  <a:moveTo>
                    <a:pt x="0" y="0"/>
                  </a:moveTo>
                  <a:lnTo>
                    <a:pt x="342" y="0"/>
                  </a:lnTo>
                  <a:lnTo>
                    <a:pt x="342" y="43"/>
                  </a:lnTo>
                  <a:lnTo>
                    <a:pt x="281" y="81"/>
                  </a:lnTo>
                  <a:lnTo>
                    <a:pt x="281" y="136"/>
                  </a:lnTo>
                  <a:lnTo>
                    <a:pt x="61" y="136"/>
                  </a:lnTo>
                  <a:lnTo>
                    <a:pt x="61" y="81"/>
                  </a:lnTo>
                  <a:lnTo>
                    <a:pt x="0" y="43"/>
                  </a:lnTo>
                  <a:lnTo>
                    <a:pt x="0"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4"/>
            <p:cNvSpPr>
              <a:spLocks/>
            </p:cNvSpPr>
            <p:nvPr/>
          </p:nvSpPr>
          <p:spPr bwMode="auto">
            <a:xfrm>
              <a:off x="7769225" y="4083050"/>
              <a:ext cx="88900" cy="107950"/>
            </a:xfrm>
            <a:custGeom>
              <a:avLst/>
              <a:gdLst>
                <a:gd name="T0" fmla="*/ 55 w 112"/>
                <a:gd name="T1" fmla="*/ 0 h 135"/>
                <a:gd name="T2" fmla="*/ 78 w 112"/>
                <a:gd name="T3" fmla="*/ 4 h 135"/>
                <a:gd name="T4" fmla="*/ 96 w 112"/>
                <a:gd name="T5" fmla="*/ 15 h 135"/>
                <a:gd name="T6" fmla="*/ 108 w 112"/>
                <a:gd name="T7" fmla="*/ 35 h 135"/>
                <a:gd name="T8" fmla="*/ 112 w 112"/>
                <a:gd name="T9" fmla="*/ 59 h 135"/>
                <a:gd name="T10" fmla="*/ 112 w 112"/>
                <a:gd name="T11" fmla="*/ 76 h 135"/>
                <a:gd name="T12" fmla="*/ 108 w 112"/>
                <a:gd name="T13" fmla="*/ 100 h 135"/>
                <a:gd name="T14" fmla="*/ 96 w 112"/>
                <a:gd name="T15" fmla="*/ 120 h 135"/>
                <a:gd name="T16" fmla="*/ 78 w 112"/>
                <a:gd name="T17" fmla="*/ 131 h 135"/>
                <a:gd name="T18" fmla="*/ 55 w 112"/>
                <a:gd name="T19" fmla="*/ 135 h 135"/>
                <a:gd name="T20" fmla="*/ 33 w 112"/>
                <a:gd name="T21" fmla="*/ 131 h 135"/>
                <a:gd name="T22" fmla="*/ 16 w 112"/>
                <a:gd name="T23" fmla="*/ 120 h 135"/>
                <a:gd name="T24" fmla="*/ 4 w 112"/>
                <a:gd name="T25" fmla="*/ 100 h 135"/>
                <a:gd name="T26" fmla="*/ 0 w 112"/>
                <a:gd name="T27" fmla="*/ 76 h 135"/>
                <a:gd name="T28" fmla="*/ 0 w 112"/>
                <a:gd name="T29" fmla="*/ 59 h 135"/>
                <a:gd name="T30" fmla="*/ 4 w 112"/>
                <a:gd name="T31" fmla="*/ 35 h 135"/>
                <a:gd name="T32" fmla="*/ 16 w 112"/>
                <a:gd name="T33" fmla="*/ 15 h 135"/>
                <a:gd name="T34" fmla="*/ 33 w 112"/>
                <a:gd name="T35" fmla="*/ 4 h 135"/>
                <a:gd name="T36" fmla="*/ 55 w 112"/>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35">
                  <a:moveTo>
                    <a:pt x="55" y="0"/>
                  </a:moveTo>
                  <a:lnTo>
                    <a:pt x="78" y="4"/>
                  </a:lnTo>
                  <a:lnTo>
                    <a:pt x="96" y="15"/>
                  </a:lnTo>
                  <a:lnTo>
                    <a:pt x="108" y="35"/>
                  </a:lnTo>
                  <a:lnTo>
                    <a:pt x="112" y="59"/>
                  </a:lnTo>
                  <a:lnTo>
                    <a:pt x="112" y="76"/>
                  </a:lnTo>
                  <a:lnTo>
                    <a:pt x="108" y="100"/>
                  </a:lnTo>
                  <a:lnTo>
                    <a:pt x="96" y="120"/>
                  </a:lnTo>
                  <a:lnTo>
                    <a:pt x="78" y="131"/>
                  </a:lnTo>
                  <a:lnTo>
                    <a:pt x="55" y="135"/>
                  </a:lnTo>
                  <a:lnTo>
                    <a:pt x="33" y="131"/>
                  </a:lnTo>
                  <a:lnTo>
                    <a:pt x="16" y="120"/>
                  </a:lnTo>
                  <a:lnTo>
                    <a:pt x="4" y="100"/>
                  </a:lnTo>
                  <a:lnTo>
                    <a:pt x="0" y="76"/>
                  </a:lnTo>
                  <a:lnTo>
                    <a:pt x="0" y="59"/>
                  </a:lnTo>
                  <a:lnTo>
                    <a:pt x="4" y="35"/>
                  </a:lnTo>
                  <a:lnTo>
                    <a:pt x="16" y="15"/>
                  </a:lnTo>
                  <a:lnTo>
                    <a:pt x="33" y="4"/>
                  </a:lnTo>
                  <a:lnTo>
                    <a:pt x="55"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95"/>
            <p:cNvSpPr>
              <a:spLocks/>
            </p:cNvSpPr>
            <p:nvPr/>
          </p:nvSpPr>
          <p:spPr bwMode="auto">
            <a:xfrm>
              <a:off x="7893050" y="4083050"/>
              <a:ext cx="90488" cy="107950"/>
            </a:xfrm>
            <a:custGeom>
              <a:avLst/>
              <a:gdLst>
                <a:gd name="T0" fmla="*/ 57 w 114"/>
                <a:gd name="T1" fmla="*/ 0 h 135"/>
                <a:gd name="T2" fmla="*/ 79 w 114"/>
                <a:gd name="T3" fmla="*/ 4 h 135"/>
                <a:gd name="T4" fmla="*/ 96 w 114"/>
                <a:gd name="T5" fmla="*/ 15 h 135"/>
                <a:gd name="T6" fmla="*/ 108 w 114"/>
                <a:gd name="T7" fmla="*/ 35 h 135"/>
                <a:gd name="T8" fmla="*/ 114 w 114"/>
                <a:gd name="T9" fmla="*/ 59 h 135"/>
                <a:gd name="T10" fmla="*/ 114 w 114"/>
                <a:gd name="T11" fmla="*/ 76 h 135"/>
                <a:gd name="T12" fmla="*/ 108 w 114"/>
                <a:gd name="T13" fmla="*/ 100 h 135"/>
                <a:gd name="T14" fmla="*/ 96 w 114"/>
                <a:gd name="T15" fmla="*/ 120 h 135"/>
                <a:gd name="T16" fmla="*/ 79 w 114"/>
                <a:gd name="T17" fmla="*/ 131 h 135"/>
                <a:gd name="T18" fmla="*/ 57 w 114"/>
                <a:gd name="T19" fmla="*/ 135 h 135"/>
                <a:gd name="T20" fmla="*/ 33 w 114"/>
                <a:gd name="T21" fmla="*/ 131 h 135"/>
                <a:gd name="T22" fmla="*/ 16 w 114"/>
                <a:gd name="T23" fmla="*/ 120 h 135"/>
                <a:gd name="T24" fmla="*/ 4 w 114"/>
                <a:gd name="T25" fmla="*/ 100 h 135"/>
                <a:gd name="T26" fmla="*/ 0 w 114"/>
                <a:gd name="T27" fmla="*/ 76 h 135"/>
                <a:gd name="T28" fmla="*/ 0 w 114"/>
                <a:gd name="T29" fmla="*/ 59 h 135"/>
                <a:gd name="T30" fmla="*/ 4 w 114"/>
                <a:gd name="T31" fmla="*/ 35 h 135"/>
                <a:gd name="T32" fmla="*/ 16 w 114"/>
                <a:gd name="T33" fmla="*/ 15 h 135"/>
                <a:gd name="T34" fmla="*/ 33 w 114"/>
                <a:gd name="T35" fmla="*/ 4 h 135"/>
                <a:gd name="T36" fmla="*/ 57 w 114"/>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5">
                  <a:moveTo>
                    <a:pt x="57" y="0"/>
                  </a:moveTo>
                  <a:lnTo>
                    <a:pt x="79" y="4"/>
                  </a:lnTo>
                  <a:lnTo>
                    <a:pt x="96" y="15"/>
                  </a:lnTo>
                  <a:lnTo>
                    <a:pt x="108" y="35"/>
                  </a:lnTo>
                  <a:lnTo>
                    <a:pt x="114" y="59"/>
                  </a:lnTo>
                  <a:lnTo>
                    <a:pt x="114" y="76"/>
                  </a:lnTo>
                  <a:lnTo>
                    <a:pt x="108" y="100"/>
                  </a:lnTo>
                  <a:lnTo>
                    <a:pt x="96" y="120"/>
                  </a:lnTo>
                  <a:lnTo>
                    <a:pt x="79" y="131"/>
                  </a:lnTo>
                  <a:lnTo>
                    <a:pt x="57" y="135"/>
                  </a:lnTo>
                  <a:lnTo>
                    <a:pt x="33" y="131"/>
                  </a:lnTo>
                  <a:lnTo>
                    <a:pt x="16" y="120"/>
                  </a:lnTo>
                  <a:lnTo>
                    <a:pt x="4" y="100"/>
                  </a:lnTo>
                  <a:lnTo>
                    <a:pt x="0" y="76"/>
                  </a:lnTo>
                  <a:lnTo>
                    <a:pt x="0" y="59"/>
                  </a:lnTo>
                  <a:lnTo>
                    <a:pt x="4" y="35"/>
                  </a:lnTo>
                  <a:lnTo>
                    <a:pt x="16" y="15"/>
                  </a:lnTo>
                  <a:lnTo>
                    <a:pt x="33" y="4"/>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96"/>
            <p:cNvSpPr>
              <a:spLocks/>
            </p:cNvSpPr>
            <p:nvPr/>
          </p:nvSpPr>
          <p:spPr bwMode="auto">
            <a:xfrm>
              <a:off x="8018463" y="4083050"/>
              <a:ext cx="88900" cy="107950"/>
            </a:xfrm>
            <a:custGeom>
              <a:avLst/>
              <a:gdLst>
                <a:gd name="T0" fmla="*/ 55 w 112"/>
                <a:gd name="T1" fmla="*/ 0 h 135"/>
                <a:gd name="T2" fmla="*/ 79 w 112"/>
                <a:gd name="T3" fmla="*/ 4 h 135"/>
                <a:gd name="T4" fmla="*/ 96 w 112"/>
                <a:gd name="T5" fmla="*/ 15 h 135"/>
                <a:gd name="T6" fmla="*/ 108 w 112"/>
                <a:gd name="T7" fmla="*/ 35 h 135"/>
                <a:gd name="T8" fmla="*/ 112 w 112"/>
                <a:gd name="T9" fmla="*/ 59 h 135"/>
                <a:gd name="T10" fmla="*/ 112 w 112"/>
                <a:gd name="T11" fmla="*/ 76 h 135"/>
                <a:gd name="T12" fmla="*/ 108 w 112"/>
                <a:gd name="T13" fmla="*/ 100 h 135"/>
                <a:gd name="T14" fmla="*/ 96 w 112"/>
                <a:gd name="T15" fmla="*/ 120 h 135"/>
                <a:gd name="T16" fmla="*/ 79 w 112"/>
                <a:gd name="T17" fmla="*/ 131 h 135"/>
                <a:gd name="T18" fmla="*/ 55 w 112"/>
                <a:gd name="T19" fmla="*/ 135 h 135"/>
                <a:gd name="T20" fmla="*/ 34 w 112"/>
                <a:gd name="T21" fmla="*/ 131 h 135"/>
                <a:gd name="T22" fmla="*/ 16 w 112"/>
                <a:gd name="T23" fmla="*/ 120 h 135"/>
                <a:gd name="T24" fmla="*/ 4 w 112"/>
                <a:gd name="T25" fmla="*/ 100 h 135"/>
                <a:gd name="T26" fmla="*/ 0 w 112"/>
                <a:gd name="T27" fmla="*/ 76 h 135"/>
                <a:gd name="T28" fmla="*/ 0 w 112"/>
                <a:gd name="T29" fmla="*/ 59 h 135"/>
                <a:gd name="T30" fmla="*/ 4 w 112"/>
                <a:gd name="T31" fmla="*/ 35 h 135"/>
                <a:gd name="T32" fmla="*/ 16 w 112"/>
                <a:gd name="T33" fmla="*/ 15 h 135"/>
                <a:gd name="T34" fmla="*/ 34 w 112"/>
                <a:gd name="T35" fmla="*/ 4 h 135"/>
                <a:gd name="T36" fmla="*/ 55 w 112"/>
                <a:gd name="T3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35">
                  <a:moveTo>
                    <a:pt x="55" y="0"/>
                  </a:moveTo>
                  <a:lnTo>
                    <a:pt x="79" y="4"/>
                  </a:lnTo>
                  <a:lnTo>
                    <a:pt x="96" y="15"/>
                  </a:lnTo>
                  <a:lnTo>
                    <a:pt x="108" y="35"/>
                  </a:lnTo>
                  <a:lnTo>
                    <a:pt x="112" y="59"/>
                  </a:lnTo>
                  <a:lnTo>
                    <a:pt x="112" y="76"/>
                  </a:lnTo>
                  <a:lnTo>
                    <a:pt x="108" y="100"/>
                  </a:lnTo>
                  <a:lnTo>
                    <a:pt x="96" y="120"/>
                  </a:lnTo>
                  <a:lnTo>
                    <a:pt x="79" y="131"/>
                  </a:lnTo>
                  <a:lnTo>
                    <a:pt x="55" y="135"/>
                  </a:lnTo>
                  <a:lnTo>
                    <a:pt x="34" y="131"/>
                  </a:lnTo>
                  <a:lnTo>
                    <a:pt x="16" y="120"/>
                  </a:lnTo>
                  <a:lnTo>
                    <a:pt x="4" y="100"/>
                  </a:lnTo>
                  <a:lnTo>
                    <a:pt x="0" y="76"/>
                  </a:lnTo>
                  <a:lnTo>
                    <a:pt x="0" y="59"/>
                  </a:lnTo>
                  <a:lnTo>
                    <a:pt x="4" y="35"/>
                  </a:lnTo>
                  <a:lnTo>
                    <a:pt x="16" y="15"/>
                  </a:lnTo>
                  <a:lnTo>
                    <a:pt x="34" y="4"/>
                  </a:lnTo>
                  <a:lnTo>
                    <a:pt x="55"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7"/>
            <p:cNvSpPr>
              <a:spLocks/>
            </p:cNvSpPr>
            <p:nvPr/>
          </p:nvSpPr>
          <p:spPr bwMode="auto">
            <a:xfrm>
              <a:off x="7707313" y="4194175"/>
              <a:ext cx="90488" cy="109538"/>
            </a:xfrm>
            <a:custGeom>
              <a:avLst/>
              <a:gdLst>
                <a:gd name="T0" fmla="*/ 57 w 114"/>
                <a:gd name="T1" fmla="*/ 0 h 138"/>
                <a:gd name="T2" fmla="*/ 79 w 114"/>
                <a:gd name="T3" fmla="*/ 6 h 138"/>
                <a:gd name="T4" fmla="*/ 97 w 114"/>
                <a:gd name="T5" fmla="*/ 18 h 138"/>
                <a:gd name="T6" fmla="*/ 110 w 114"/>
                <a:gd name="T7" fmla="*/ 35 h 138"/>
                <a:gd name="T8" fmla="*/ 114 w 114"/>
                <a:gd name="T9" fmla="*/ 59 h 138"/>
                <a:gd name="T10" fmla="*/ 114 w 114"/>
                <a:gd name="T11" fmla="*/ 79 h 138"/>
                <a:gd name="T12" fmla="*/ 110 w 114"/>
                <a:gd name="T13" fmla="*/ 102 h 138"/>
                <a:gd name="T14" fmla="*/ 97 w 114"/>
                <a:gd name="T15" fmla="*/ 120 h 138"/>
                <a:gd name="T16" fmla="*/ 79 w 114"/>
                <a:gd name="T17" fmla="*/ 134 h 138"/>
                <a:gd name="T18" fmla="*/ 57 w 114"/>
                <a:gd name="T19" fmla="*/ 138 h 138"/>
                <a:gd name="T20" fmla="*/ 36 w 114"/>
                <a:gd name="T21" fmla="*/ 134 h 138"/>
                <a:gd name="T22" fmla="*/ 16 w 114"/>
                <a:gd name="T23" fmla="*/ 120 h 138"/>
                <a:gd name="T24" fmla="*/ 4 w 114"/>
                <a:gd name="T25" fmla="*/ 102 h 138"/>
                <a:gd name="T26" fmla="*/ 0 w 114"/>
                <a:gd name="T27" fmla="*/ 79 h 138"/>
                <a:gd name="T28" fmla="*/ 0 w 114"/>
                <a:gd name="T29" fmla="*/ 59 h 138"/>
                <a:gd name="T30" fmla="*/ 4 w 114"/>
                <a:gd name="T31" fmla="*/ 35 h 138"/>
                <a:gd name="T32" fmla="*/ 16 w 114"/>
                <a:gd name="T33" fmla="*/ 18 h 138"/>
                <a:gd name="T34" fmla="*/ 36 w 114"/>
                <a:gd name="T35" fmla="*/ 6 h 138"/>
                <a:gd name="T36" fmla="*/ 57 w 11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7" y="0"/>
                  </a:moveTo>
                  <a:lnTo>
                    <a:pt x="79" y="6"/>
                  </a:lnTo>
                  <a:lnTo>
                    <a:pt x="97" y="18"/>
                  </a:lnTo>
                  <a:lnTo>
                    <a:pt x="110" y="35"/>
                  </a:lnTo>
                  <a:lnTo>
                    <a:pt x="114" y="59"/>
                  </a:lnTo>
                  <a:lnTo>
                    <a:pt x="114" y="79"/>
                  </a:lnTo>
                  <a:lnTo>
                    <a:pt x="110" y="102"/>
                  </a:lnTo>
                  <a:lnTo>
                    <a:pt x="97" y="120"/>
                  </a:lnTo>
                  <a:lnTo>
                    <a:pt x="79" y="134"/>
                  </a:lnTo>
                  <a:lnTo>
                    <a:pt x="57" y="138"/>
                  </a:lnTo>
                  <a:lnTo>
                    <a:pt x="36" y="134"/>
                  </a:lnTo>
                  <a:lnTo>
                    <a:pt x="16" y="120"/>
                  </a:lnTo>
                  <a:lnTo>
                    <a:pt x="4" y="102"/>
                  </a:lnTo>
                  <a:lnTo>
                    <a:pt x="0" y="79"/>
                  </a:lnTo>
                  <a:lnTo>
                    <a:pt x="0" y="59"/>
                  </a:lnTo>
                  <a:lnTo>
                    <a:pt x="4" y="35"/>
                  </a:lnTo>
                  <a:lnTo>
                    <a:pt x="16" y="18"/>
                  </a:lnTo>
                  <a:lnTo>
                    <a:pt x="36" y="6"/>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8"/>
            <p:cNvSpPr>
              <a:spLocks/>
            </p:cNvSpPr>
            <p:nvPr/>
          </p:nvSpPr>
          <p:spPr bwMode="auto">
            <a:xfrm>
              <a:off x="7831138" y="4194175"/>
              <a:ext cx="88900" cy="109538"/>
            </a:xfrm>
            <a:custGeom>
              <a:avLst/>
              <a:gdLst>
                <a:gd name="T0" fmla="*/ 56 w 111"/>
                <a:gd name="T1" fmla="*/ 0 h 138"/>
                <a:gd name="T2" fmla="*/ 78 w 111"/>
                <a:gd name="T3" fmla="*/ 6 h 138"/>
                <a:gd name="T4" fmla="*/ 96 w 111"/>
                <a:gd name="T5" fmla="*/ 18 h 138"/>
                <a:gd name="T6" fmla="*/ 108 w 111"/>
                <a:gd name="T7" fmla="*/ 35 h 138"/>
                <a:gd name="T8" fmla="*/ 111 w 111"/>
                <a:gd name="T9" fmla="*/ 59 h 138"/>
                <a:gd name="T10" fmla="*/ 111 w 111"/>
                <a:gd name="T11" fmla="*/ 79 h 138"/>
                <a:gd name="T12" fmla="*/ 108 w 111"/>
                <a:gd name="T13" fmla="*/ 102 h 138"/>
                <a:gd name="T14" fmla="*/ 96 w 111"/>
                <a:gd name="T15" fmla="*/ 120 h 138"/>
                <a:gd name="T16" fmla="*/ 78 w 111"/>
                <a:gd name="T17" fmla="*/ 134 h 138"/>
                <a:gd name="T18" fmla="*/ 56 w 111"/>
                <a:gd name="T19" fmla="*/ 138 h 138"/>
                <a:gd name="T20" fmla="*/ 33 w 111"/>
                <a:gd name="T21" fmla="*/ 134 h 138"/>
                <a:gd name="T22" fmla="*/ 15 w 111"/>
                <a:gd name="T23" fmla="*/ 120 h 138"/>
                <a:gd name="T24" fmla="*/ 3 w 111"/>
                <a:gd name="T25" fmla="*/ 102 h 138"/>
                <a:gd name="T26" fmla="*/ 0 w 111"/>
                <a:gd name="T27" fmla="*/ 79 h 138"/>
                <a:gd name="T28" fmla="*/ 0 w 111"/>
                <a:gd name="T29" fmla="*/ 59 h 138"/>
                <a:gd name="T30" fmla="*/ 3 w 111"/>
                <a:gd name="T31" fmla="*/ 35 h 138"/>
                <a:gd name="T32" fmla="*/ 15 w 111"/>
                <a:gd name="T33" fmla="*/ 18 h 138"/>
                <a:gd name="T34" fmla="*/ 33 w 111"/>
                <a:gd name="T35" fmla="*/ 6 h 138"/>
                <a:gd name="T36" fmla="*/ 56 w 111"/>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38">
                  <a:moveTo>
                    <a:pt x="56" y="0"/>
                  </a:moveTo>
                  <a:lnTo>
                    <a:pt x="78" y="6"/>
                  </a:lnTo>
                  <a:lnTo>
                    <a:pt x="96" y="18"/>
                  </a:lnTo>
                  <a:lnTo>
                    <a:pt x="108" y="35"/>
                  </a:lnTo>
                  <a:lnTo>
                    <a:pt x="111" y="59"/>
                  </a:lnTo>
                  <a:lnTo>
                    <a:pt x="111" y="79"/>
                  </a:lnTo>
                  <a:lnTo>
                    <a:pt x="108" y="102"/>
                  </a:lnTo>
                  <a:lnTo>
                    <a:pt x="96" y="120"/>
                  </a:lnTo>
                  <a:lnTo>
                    <a:pt x="78" y="134"/>
                  </a:lnTo>
                  <a:lnTo>
                    <a:pt x="56" y="138"/>
                  </a:lnTo>
                  <a:lnTo>
                    <a:pt x="33" y="134"/>
                  </a:lnTo>
                  <a:lnTo>
                    <a:pt x="15" y="120"/>
                  </a:lnTo>
                  <a:lnTo>
                    <a:pt x="3" y="102"/>
                  </a:lnTo>
                  <a:lnTo>
                    <a:pt x="0" y="79"/>
                  </a:lnTo>
                  <a:lnTo>
                    <a:pt x="0" y="59"/>
                  </a:lnTo>
                  <a:lnTo>
                    <a:pt x="3" y="35"/>
                  </a:lnTo>
                  <a:lnTo>
                    <a:pt x="15" y="18"/>
                  </a:lnTo>
                  <a:lnTo>
                    <a:pt x="33" y="6"/>
                  </a:lnTo>
                  <a:lnTo>
                    <a:pt x="56"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9"/>
            <p:cNvSpPr>
              <a:spLocks/>
            </p:cNvSpPr>
            <p:nvPr/>
          </p:nvSpPr>
          <p:spPr bwMode="auto">
            <a:xfrm>
              <a:off x="7951788" y="4194175"/>
              <a:ext cx="90488" cy="109538"/>
            </a:xfrm>
            <a:custGeom>
              <a:avLst/>
              <a:gdLst>
                <a:gd name="T0" fmla="*/ 57 w 114"/>
                <a:gd name="T1" fmla="*/ 0 h 138"/>
                <a:gd name="T2" fmla="*/ 80 w 114"/>
                <a:gd name="T3" fmla="*/ 6 h 138"/>
                <a:gd name="T4" fmla="*/ 98 w 114"/>
                <a:gd name="T5" fmla="*/ 18 h 138"/>
                <a:gd name="T6" fmla="*/ 110 w 114"/>
                <a:gd name="T7" fmla="*/ 35 h 138"/>
                <a:gd name="T8" fmla="*/ 114 w 114"/>
                <a:gd name="T9" fmla="*/ 59 h 138"/>
                <a:gd name="T10" fmla="*/ 114 w 114"/>
                <a:gd name="T11" fmla="*/ 79 h 138"/>
                <a:gd name="T12" fmla="*/ 110 w 114"/>
                <a:gd name="T13" fmla="*/ 102 h 138"/>
                <a:gd name="T14" fmla="*/ 98 w 114"/>
                <a:gd name="T15" fmla="*/ 120 h 138"/>
                <a:gd name="T16" fmla="*/ 80 w 114"/>
                <a:gd name="T17" fmla="*/ 134 h 138"/>
                <a:gd name="T18" fmla="*/ 57 w 114"/>
                <a:gd name="T19" fmla="*/ 138 h 138"/>
                <a:gd name="T20" fmla="*/ 35 w 114"/>
                <a:gd name="T21" fmla="*/ 134 h 138"/>
                <a:gd name="T22" fmla="*/ 17 w 114"/>
                <a:gd name="T23" fmla="*/ 120 h 138"/>
                <a:gd name="T24" fmla="*/ 6 w 114"/>
                <a:gd name="T25" fmla="*/ 102 h 138"/>
                <a:gd name="T26" fmla="*/ 0 w 114"/>
                <a:gd name="T27" fmla="*/ 79 h 138"/>
                <a:gd name="T28" fmla="*/ 0 w 114"/>
                <a:gd name="T29" fmla="*/ 59 h 138"/>
                <a:gd name="T30" fmla="*/ 6 w 114"/>
                <a:gd name="T31" fmla="*/ 35 h 138"/>
                <a:gd name="T32" fmla="*/ 17 w 114"/>
                <a:gd name="T33" fmla="*/ 18 h 138"/>
                <a:gd name="T34" fmla="*/ 35 w 114"/>
                <a:gd name="T35" fmla="*/ 6 h 138"/>
                <a:gd name="T36" fmla="*/ 57 w 11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7" y="0"/>
                  </a:moveTo>
                  <a:lnTo>
                    <a:pt x="80" y="6"/>
                  </a:lnTo>
                  <a:lnTo>
                    <a:pt x="98" y="18"/>
                  </a:lnTo>
                  <a:lnTo>
                    <a:pt x="110" y="35"/>
                  </a:lnTo>
                  <a:lnTo>
                    <a:pt x="114" y="59"/>
                  </a:lnTo>
                  <a:lnTo>
                    <a:pt x="114" y="79"/>
                  </a:lnTo>
                  <a:lnTo>
                    <a:pt x="110" y="102"/>
                  </a:lnTo>
                  <a:lnTo>
                    <a:pt x="98" y="120"/>
                  </a:lnTo>
                  <a:lnTo>
                    <a:pt x="80" y="134"/>
                  </a:lnTo>
                  <a:lnTo>
                    <a:pt x="57" y="138"/>
                  </a:lnTo>
                  <a:lnTo>
                    <a:pt x="35" y="134"/>
                  </a:lnTo>
                  <a:lnTo>
                    <a:pt x="17" y="120"/>
                  </a:lnTo>
                  <a:lnTo>
                    <a:pt x="6" y="102"/>
                  </a:lnTo>
                  <a:lnTo>
                    <a:pt x="0" y="79"/>
                  </a:lnTo>
                  <a:lnTo>
                    <a:pt x="0" y="59"/>
                  </a:lnTo>
                  <a:lnTo>
                    <a:pt x="6" y="35"/>
                  </a:lnTo>
                  <a:lnTo>
                    <a:pt x="17" y="18"/>
                  </a:lnTo>
                  <a:lnTo>
                    <a:pt x="35" y="6"/>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00"/>
            <p:cNvSpPr>
              <a:spLocks/>
            </p:cNvSpPr>
            <p:nvPr/>
          </p:nvSpPr>
          <p:spPr bwMode="auto">
            <a:xfrm>
              <a:off x="8075613" y="4194175"/>
              <a:ext cx="90488" cy="109538"/>
            </a:xfrm>
            <a:custGeom>
              <a:avLst/>
              <a:gdLst>
                <a:gd name="T0" fmla="*/ 57 w 114"/>
                <a:gd name="T1" fmla="*/ 0 h 138"/>
                <a:gd name="T2" fmla="*/ 78 w 114"/>
                <a:gd name="T3" fmla="*/ 6 h 138"/>
                <a:gd name="T4" fmla="*/ 96 w 114"/>
                <a:gd name="T5" fmla="*/ 18 h 138"/>
                <a:gd name="T6" fmla="*/ 108 w 114"/>
                <a:gd name="T7" fmla="*/ 35 h 138"/>
                <a:gd name="T8" fmla="*/ 114 w 114"/>
                <a:gd name="T9" fmla="*/ 59 h 138"/>
                <a:gd name="T10" fmla="*/ 114 w 114"/>
                <a:gd name="T11" fmla="*/ 79 h 138"/>
                <a:gd name="T12" fmla="*/ 108 w 114"/>
                <a:gd name="T13" fmla="*/ 102 h 138"/>
                <a:gd name="T14" fmla="*/ 96 w 114"/>
                <a:gd name="T15" fmla="*/ 120 h 138"/>
                <a:gd name="T16" fmla="*/ 78 w 114"/>
                <a:gd name="T17" fmla="*/ 134 h 138"/>
                <a:gd name="T18" fmla="*/ 57 w 114"/>
                <a:gd name="T19" fmla="*/ 138 h 138"/>
                <a:gd name="T20" fmla="*/ 33 w 114"/>
                <a:gd name="T21" fmla="*/ 134 h 138"/>
                <a:gd name="T22" fmla="*/ 16 w 114"/>
                <a:gd name="T23" fmla="*/ 120 h 138"/>
                <a:gd name="T24" fmla="*/ 4 w 114"/>
                <a:gd name="T25" fmla="*/ 102 h 138"/>
                <a:gd name="T26" fmla="*/ 0 w 114"/>
                <a:gd name="T27" fmla="*/ 79 h 138"/>
                <a:gd name="T28" fmla="*/ 0 w 114"/>
                <a:gd name="T29" fmla="*/ 59 h 138"/>
                <a:gd name="T30" fmla="*/ 4 w 114"/>
                <a:gd name="T31" fmla="*/ 35 h 138"/>
                <a:gd name="T32" fmla="*/ 16 w 114"/>
                <a:gd name="T33" fmla="*/ 18 h 138"/>
                <a:gd name="T34" fmla="*/ 33 w 114"/>
                <a:gd name="T35" fmla="*/ 6 h 138"/>
                <a:gd name="T36" fmla="*/ 57 w 114"/>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38">
                  <a:moveTo>
                    <a:pt x="57" y="0"/>
                  </a:moveTo>
                  <a:lnTo>
                    <a:pt x="78" y="6"/>
                  </a:lnTo>
                  <a:lnTo>
                    <a:pt x="96" y="18"/>
                  </a:lnTo>
                  <a:lnTo>
                    <a:pt x="108" y="35"/>
                  </a:lnTo>
                  <a:lnTo>
                    <a:pt x="114" y="59"/>
                  </a:lnTo>
                  <a:lnTo>
                    <a:pt x="114" y="79"/>
                  </a:lnTo>
                  <a:lnTo>
                    <a:pt x="108" y="102"/>
                  </a:lnTo>
                  <a:lnTo>
                    <a:pt x="96" y="120"/>
                  </a:lnTo>
                  <a:lnTo>
                    <a:pt x="78" y="134"/>
                  </a:lnTo>
                  <a:lnTo>
                    <a:pt x="57" y="138"/>
                  </a:lnTo>
                  <a:lnTo>
                    <a:pt x="33" y="134"/>
                  </a:lnTo>
                  <a:lnTo>
                    <a:pt x="16" y="120"/>
                  </a:lnTo>
                  <a:lnTo>
                    <a:pt x="4" y="102"/>
                  </a:lnTo>
                  <a:lnTo>
                    <a:pt x="0" y="79"/>
                  </a:lnTo>
                  <a:lnTo>
                    <a:pt x="0" y="59"/>
                  </a:lnTo>
                  <a:lnTo>
                    <a:pt x="4" y="35"/>
                  </a:lnTo>
                  <a:lnTo>
                    <a:pt x="16" y="18"/>
                  </a:lnTo>
                  <a:lnTo>
                    <a:pt x="33" y="6"/>
                  </a:lnTo>
                  <a:lnTo>
                    <a:pt x="57" y="0"/>
                  </a:lnTo>
                  <a:close/>
                </a:path>
              </a:pathLst>
            </a:custGeom>
            <a:grpFill/>
            <a:ln w="0">
              <a:solidFill>
                <a:srgbClr val="2F454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680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103257" y="1178592"/>
            <a:ext cx="3604548" cy="4860350"/>
          </a:xfrm>
          <a:prstGeom prst="rect">
            <a:avLst/>
          </a:prstGeom>
          <a:solidFill>
            <a:srgbClr val="EE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87160" y="1201783"/>
            <a:ext cx="3604548" cy="4860350"/>
          </a:xfrm>
          <a:prstGeom prst="rect">
            <a:avLst/>
          </a:prstGeom>
          <a:solidFill>
            <a:srgbClr val="902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17261" y="1237649"/>
            <a:ext cx="3544346" cy="859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33358" y="1201783"/>
            <a:ext cx="3544346" cy="859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71063" y="1201783"/>
            <a:ext cx="3604548" cy="4860350"/>
          </a:xfrm>
          <a:prstGeom prst="rect">
            <a:avLst/>
          </a:prstGeom>
          <a:solidFill>
            <a:srgbClr val="5EA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1164" y="1237650"/>
            <a:ext cx="3544346" cy="859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pPr algn="ctr"/>
            <a:r>
              <a:rPr lang="en-US" sz="1600" b="1" dirty="0">
                <a:solidFill>
                  <a:srgbClr val="5EAE46"/>
                </a:solidFill>
              </a:rPr>
              <a:t>New to Career — Trustworthy Selling Quick Start</a:t>
            </a:r>
          </a:p>
          <a:p>
            <a:pPr marL="173038" indent="-173038">
              <a:lnSpc>
                <a:spcPct val="100000"/>
              </a:lnSpc>
              <a:spcAft>
                <a:spcPts val="0"/>
              </a:spcAft>
              <a:buClr>
                <a:schemeClr val="bg1"/>
              </a:buClr>
              <a:buFont typeface="Arial" panose="020B0604020202020204" pitchFamily="34" charset="0"/>
              <a:buChar char="•"/>
            </a:pPr>
            <a:r>
              <a:rPr lang="en-US" sz="1400" dirty="0">
                <a:solidFill>
                  <a:srgbClr val="FFFFFF"/>
                </a:solidFill>
              </a:rPr>
              <a:t>Designed for brand new recruits to get them off to a fast start in the business. </a:t>
            </a:r>
          </a:p>
          <a:p>
            <a:pPr marL="173038" indent="-173038">
              <a:lnSpc>
                <a:spcPct val="100000"/>
              </a:lnSpc>
              <a:spcAft>
                <a:spcPts val="0"/>
              </a:spcAft>
              <a:buClr>
                <a:schemeClr val="bg1"/>
              </a:buClr>
              <a:buFont typeface="Arial" panose="020B0604020202020204" pitchFamily="34" charset="0"/>
              <a:buChar char="•"/>
            </a:pPr>
            <a:r>
              <a:rPr lang="en-US" sz="1400" dirty="0">
                <a:solidFill>
                  <a:srgbClr val="FFFFFF"/>
                </a:solidFill>
              </a:rPr>
              <a:t>It replaces sales/soft skills training and enhances your organization’s existing, proprietary initial training program.</a:t>
            </a:r>
          </a:p>
          <a:p>
            <a:pPr marL="285750" indent="-285750">
              <a:lnSpc>
                <a:spcPct val="100000"/>
              </a:lnSpc>
              <a:spcAft>
                <a:spcPts val="0"/>
              </a:spcAft>
              <a:buFont typeface="Arial" panose="020B0604020202020204" pitchFamily="34" charset="0"/>
              <a:buChar char="•"/>
            </a:pPr>
            <a:endParaRPr lang="en-US" sz="1400" dirty="0">
              <a:solidFill>
                <a:srgbClr val="FFFFFF"/>
              </a:solidFill>
            </a:endParaRPr>
          </a:p>
          <a:p>
            <a:r>
              <a:rPr lang="en-US" sz="1400" dirty="0">
                <a:solidFill>
                  <a:srgbClr val="FFFFFF"/>
                </a:solidFill>
              </a:rPr>
              <a:t>TS Quick Start provides new recruits with the skills, language and confidence they need to be productive immediately and sustain that success in today’s market. </a:t>
            </a:r>
          </a:p>
          <a:p>
            <a:r>
              <a:rPr lang="en-US" sz="1100" b="1" dirty="0">
                <a:solidFill>
                  <a:srgbClr val="FFFFFF"/>
                </a:solidFill>
              </a:rPr>
              <a:t>Key point:  </a:t>
            </a:r>
            <a:r>
              <a:rPr lang="en-US" sz="1100" dirty="0">
                <a:solidFill>
                  <a:srgbClr val="FFFFFF"/>
                </a:solidFill>
              </a:rPr>
              <a:t>Do not use “layer on top of existing sales training” use “replaces/enhances current sales skills” message for this edition.  </a:t>
            </a:r>
          </a:p>
        </p:txBody>
      </p:sp>
      <p:sp>
        <p:nvSpPr>
          <p:cNvPr id="5" name="Title 4"/>
          <p:cNvSpPr>
            <a:spLocks noGrp="1"/>
          </p:cNvSpPr>
          <p:nvPr>
            <p:ph type="title"/>
          </p:nvPr>
        </p:nvSpPr>
        <p:spPr/>
        <p:txBody>
          <a:bodyPr>
            <a:normAutofit/>
          </a:bodyPr>
          <a:lstStyle/>
          <a:p>
            <a:r>
              <a:rPr lang="en-US" dirty="0"/>
              <a:t>Three Versions</a:t>
            </a:r>
          </a:p>
        </p:txBody>
      </p:sp>
      <p:sp>
        <p:nvSpPr>
          <p:cNvPr id="8" name="Content Placeholder 7"/>
          <p:cNvSpPr>
            <a:spLocks noGrp="1"/>
          </p:cNvSpPr>
          <p:nvPr>
            <p:ph idx="16"/>
          </p:nvPr>
        </p:nvSpPr>
        <p:spPr>
          <a:xfrm>
            <a:off x="4442791" y="1377696"/>
            <a:ext cx="3222293" cy="4521200"/>
          </a:xfrm>
        </p:spPr>
        <p:txBody>
          <a:bodyPr/>
          <a:lstStyle/>
          <a:p>
            <a:pPr algn="ctr"/>
            <a:r>
              <a:rPr lang="en-US" sz="1600" b="1" dirty="0">
                <a:solidFill>
                  <a:srgbClr val="902749"/>
                </a:solidFill>
              </a:rPr>
              <a:t>Experienced — Trustworthy Selling Professional</a:t>
            </a:r>
          </a:p>
          <a:p>
            <a:pPr marL="173038" indent="-173038">
              <a:lnSpc>
                <a:spcPct val="100000"/>
              </a:lnSpc>
              <a:spcAft>
                <a:spcPts val="0"/>
              </a:spcAft>
              <a:buClr>
                <a:schemeClr val="bg1"/>
              </a:buClr>
              <a:buFont typeface="Arial" panose="020B0604020202020204" pitchFamily="34" charset="0"/>
              <a:buChar char="•"/>
            </a:pPr>
            <a:r>
              <a:rPr lang="en-US" sz="1400" dirty="0">
                <a:solidFill>
                  <a:srgbClr val="FFFFFF"/>
                </a:solidFill>
              </a:rPr>
              <a:t>Designed for experienced financial professionals to increase vertical growth productivity</a:t>
            </a:r>
          </a:p>
          <a:p>
            <a:pPr marL="173038" indent="-173038">
              <a:lnSpc>
                <a:spcPct val="100000"/>
              </a:lnSpc>
              <a:spcAft>
                <a:spcPts val="0"/>
              </a:spcAft>
              <a:buClr>
                <a:schemeClr val="bg1"/>
              </a:buClr>
              <a:buFont typeface="Arial" panose="020B0604020202020204" pitchFamily="34" charset="0"/>
              <a:buChar char="•"/>
            </a:pPr>
            <a:r>
              <a:rPr lang="en-US" sz="1400" dirty="0">
                <a:solidFill>
                  <a:srgbClr val="FFFFFF"/>
                </a:solidFill>
              </a:rPr>
              <a:t>TS Pro was also developed to help organizations overcome the retention cliff that has plagued the industry and typically occurs in the 2nd to 5th year in the business by re-engaging those producers who have plateaued in their career.</a:t>
            </a:r>
          </a:p>
          <a:p>
            <a:pPr marL="285750" indent="-285750">
              <a:lnSpc>
                <a:spcPct val="100000"/>
              </a:lnSpc>
              <a:spcAft>
                <a:spcPts val="0"/>
              </a:spcAft>
              <a:buFont typeface="Arial" panose="020B0604020202020204" pitchFamily="34" charset="0"/>
              <a:buChar char="•"/>
            </a:pPr>
            <a:endParaRPr lang="en-US" sz="1400" dirty="0">
              <a:solidFill>
                <a:srgbClr val="FFFFFF"/>
              </a:solidFill>
            </a:endParaRPr>
          </a:p>
          <a:p>
            <a:r>
              <a:rPr lang="en-US" sz="1400" dirty="0">
                <a:solidFill>
                  <a:srgbClr val="FFFFFF"/>
                </a:solidFill>
              </a:rPr>
              <a:t>TS Pro provides experienced representatives with in-depth insight into consumer behavior, buyer and seller psychology and sales techniques utilized by the top producers in the industry.</a:t>
            </a:r>
          </a:p>
        </p:txBody>
      </p:sp>
      <p:sp>
        <p:nvSpPr>
          <p:cNvPr id="9" name="Content Placeholder 8"/>
          <p:cNvSpPr>
            <a:spLocks noGrp="1"/>
          </p:cNvSpPr>
          <p:nvPr>
            <p:ph idx="17"/>
          </p:nvPr>
        </p:nvSpPr>
        <p:spPr>
          <a:xfrm>
            <a:off x="8253509" y="1377696"/>
            <a:ext cx="3246066" cy="4521200"/>
          </a:xfrm>
        </p:spPr>
        <p:txBody>
          <a:bodyPr/>
          <a:lstStyle/>
          <a:p>
            <a:pPr>
              <a:spcAft>
                <a:spcPts val="0"/>
              </a:spcAft>
            </a:pPr>
            <a:r>
              <a:rPr lang="en-US" sz="1800" b="1" dirty="0">
                <a:solidFill>
                  <a:srgbClr val="EE6B2D"/>
                </a:solidFill>
              </a:rPr>
              <a:t>Trustworthy Selling Multi-line</a:t>
            </a:r>
          </a:p>
          <a:p>
            <a:endParaRPr lang="en-US" sz="1100" b="1" dirty="0">
              <a:solidFill>
                <a:srgbClr val="EE6B2D"/>
              </a:solidFill>
            </a:endParaRPr>
          </a:p>
          <a:p>
            <a:pPr marL="173038" indent="-173038">
              <a:lnSpc>
                <a:spcPct val="100000"/>
              </a:lnSpc>
              <a:spcAft>
                <a:spcPts val="0"/>
              </a:spcAft>
              <a:buClr>
                <a:schemeClr val="bg1"/>
              </a:buClr>
              <a:buFont typeface="Arial" panose="020B0604020202020204" pitchFamily="34" charset="0"/>
              <a:buChar char="•"/>
            </a:pPr>
            <a:r>
              <a:rPr lang="en-US" sz="1400" dirty="0">
                <a:solidFill>
                  <a:srgbClr val="FFFFFF"/>
                </a:solidFill>
              </a:rPr>
              <a:t>Created specifically to help property and casualty agents improve their ability to pivot between the personal line the life conversation with prospects and customers. </a:t>
            </a:r>
          </a:p>
          <a:p>
            <a:pPr marL="173038" indent="-173038">
              <a:lnSpc>
                <a:spcPct val="100000"/>
              </a:lnSpc>
              <a:spcAft>
                <a:spcPts val="0"/>
              </a:spcAft>
              <a:buClr>
                <a:schemeClr val="bg1"/>
              </a:buClr>
              <a:buFont typeface="Arial" panose="020B0604020202020204" pitchFamily="34" charset="0"/>
              <a:buChar char="•"/>
            </a:pPr>
            <a:r>
              <a:rPr lang="en-US" sz="1400" dirty="0">
                <a:solidFill>
                  <a:srgbClr val="FFFFFF"/>
                </a:solidFill>
              </a:rPr>
              <a:t>Multiline agents who can do this successfully and improve their cross-line sales ratio are going to experience increased new business, higher retention, and more referrals.</a:t>
            </a:r>
          </a:p>
          <a:p>
            <a:pPr marL="173038" indent="-173038">
              <a:lnSpc>
                <a:spcPct val="100000"/>
              </a:lnSpc>
              <a:spcAft>
                <a:spcPts val="0"/>
              </a:spcAft>
              <a:buClr>
                <a:schemeClr val="bg1"/>
              </a:buClr>
              <a:buFont typeface="Arial" panose="020B0604020202020204" pitchFamily="34" charset="0"/>
              <a:buChar char="•"/>
            </a:pPr>
            <a:endParaRPr lang="en-US" sz="1400" dirty="0">
              <a:solidFill>
                <a:srgbClr val="FFFFFF"/>
              </a:solidFill>
            </a:endParaRPr>
          </a:p>
          <a:p>
            <a:pPr>
              <a:lnSpc>
                <a:spcPct val="100000"/>
              </a:lnSpc>
              <a:spcAft>
                <a:spcPts val="0"/>
              </a:spcAft>
              <a:buClr>
                <a:schemeClr val="bg1"/>
              </a:buClr>
            </a:pPr>
            <a:r>
              <a:rPr lang="en-US" sz="1400" dirty="0">
                <a:solidFill>
                  <a:srgbClr val="FFFFFF"/>
                </a:solidFill>
              </a:rPr>
              <a:t>We have a Quick Start and a Professional version for Multiline.</a:t>
            </a:r>
          </a:p>
        </p:txBody>
      </p:sp>
    </p:spTree>
    <p:extLst>
      <p:ext uri="{BB962C8B-B14F-4D97-AF65-F5344CB8AC3E}">
        <p14:creationId xmlns:p14="http://schemas.microsoft.com/office/powerpoint/2010/main" val="1189347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60&quot;&gt;&lt;object type=&quot;3&quot; unique_id=&quot;10061&quot;&gt;&lt;property id=&quot;20148&quot; value=&quot;5&quot;/&gt;&lt;property id=&quot;20300&quot; value=&quot;Slide 1 - &amp;quot;Trustworthy Selling – GENERIC&amp;quot;&quot;/&gt;&lt;property id=&quot;20307&quot; value=&quot;256&quot;/&gt;&lt;/object&gt;&lt;object type=&quot;3&quot; unique_id=&quot;10062&quot;&gt;&lt;property id=&quot;20148&quot; value=&quot;5&quot;/&gt;&lt;property id=&quot;20300&quot; value=&quot;Slide 2 - &amp;quot;Using This Playbook&amp;quot;&quot;/&gt;&lt;property id=&quot;20307&quot; value=&quot;360&quot;/&gt;&lt;/object&gt;&lt;object type=&quot;3&quot; unique_id=&quot;10063&quot;&gt;&lt;property id=&quot;20148&quot; value=&quot;5&quot;/&gt;&lt;property id=&quot;20300&quot; value=&quot;Slide 3 - &amp;quot;Table of Contents&amp;quot;&quot;/&gt;&lt;property id=&quot;20307&quot; value=&quot;308&quot;/&gt;&lt;/object&gt;&lt;object type=&quot;3&quot; unique_id=&quot;10064&quot;&gt;&lt;property id=&quot;20148&quot; value=&quot;5&quot;/&gt;&lt;property id=&quot;20300&quot; value=&quot;Slide 4 - &amp;quot;Program Overview&amp;quot;&quot;/&gt;&lt;property id=&quot;20307&quot; value=&quot;263&quot;/&gt;&lt;/object&gt;&lt;object type=&quot;3&quot; unique_id=&quot;10065&quot;&gt;&lt;property id=&quot;20148&quot; value=&quot;5&quot;/&gt;&lt;property id=&quot;20300&quot; value=&quot;Slide 5 - &amp;quot;Trustworthy Selling&amp;quot;&quot;/&gt;&lt;property id=&quot;20307&quot; value=&quot;283&quot;/&gt;&lt;/object&gt;&lt;object type=&quot;3&quot; unique_id=&quot;10066&quot;&gt;&lt;property id=&quot;20148&quot; value=&quot;5&quot;/&gt;&lt;property id=&quot;20300&quot; value=&quot;Slide 7 - &amp;quot;Why We Built Trustworthy Selling&amp;quot;&quot;/&gt;&lt;property id=&quot;20307&quot; value=&quot;382&quot;/&gt;&lt;/object&gt;&lt;object type=&quot;3&quot; unique_id=&quot;10067&quot;&gt;&lt;property id=&quot;20148&quot; value=&quot;5&quot;/&gt;&lt;property id=&quot;20300&quot; value=&quot;Slide 11 - &amp;quot;Full Program Components&amp;quot;&quot;/&gt;&lt;property id=&quot;20307&quot; value=&quot;284&quot;/&gt;&lt;/object&gt;&lt;object type=&quot;3&quot; unique_id=&quot;10068&quot;&gt;&lt;property id=&quot;20148&quot; value=&quot;5&quot;/&gt;&lt;property id=&quot;20300&quot; value=&quot;Slide 14 - &amp;quot;Program Materials&amp;quot;&quot;/&gt;&lt;property id=&quot;20307&quot; value=&quot;442&quot;/&gt;&lt;/object&gt;&lt;object type=&quot;3&quot; unique_id=&quot;10069&quot;&gt;&lt;property id=&quot;20148&quot; value=&quot;5&quot;/&gt;&lt;property id=&quot;20300&quot; value=&quot;Slide 8 - &amp;quot;Target Participants&amp;quot;&quot;/&gt;&lt;property id=&quot;20307&quot; value=&quot;377&quot;/&gt;&lt;/object&gt;&lt;object type=&quot;3&quot; unique_id=&quot;10070&quot;&gt;&lt;property id=&quot;20148&quot; value=&quot;5&quot;/&gt;&lt;property id=&quot;20300&quot; value=&quot;Slide 9 - &amp;quot;Three Editions&amp;quot;&quot;/&gt;&lt;property id=&quot;20307&quot; value=&quot;379&quot;/&gt;&lt;/object&gt;&lt;object type=&quot;3&quot; unique_id=&quot;10071&quot;&gt;&lt;property id=&quot;20148&quot; value=&quot;5&quot;/&gt;&lt;property id=&quot;20300&quot; value=&quot;Slide 15 - &amp;quot;Program Differentiators &amp;quot;&quot;/&gt;&lt;property id=&quot;20307&quot; value=&quot;356&quot;/&gt;&lt;/object&gt;&lt;object type=&quot;3&quot; unique_id=&quot;10072&quot;&gt;&lt;property id=&quot;20148&quot; value=&quot;5&quot;/&gt;&lt;property id=&quot;20300&quot; value=&quot;Slide 16 - &amp;quot;Program Differentiators (cont.)&amp;quot;&quot;/&gt;&lt;property id=&quot;20307&quot; value=&quot;378&quot;/&gt;&lt;/object&gt;&lt;object type=&quot;3&quot; unique_id=&quot;10074&quot;&gt;&lt;property id=&quot;20148&quot; value=&quot;5&quot;/&gt;&lt;property id=&quot;20300&quot; value=&quot;Slide 20 - &amp;quot;Target Markets, Selling Points, and Pricing&amp;quot;&quot;/&gt;&lt;property id=&quot;20307&quot; value=&quot;346&quot;/&gt;&lt;/object&gt;&lt;object type=&quot;3&quot; unique_id=&quot;10075&quot;&gt;&lt;property id=&quot;20148&quot; value=&quot;5&quot;/&gt;&lt;property id=&quot;20300&quot; value=&quot;Slide 21 - &amp;quot;Current Roster of Companies&amp;quot;&quot;/&gt;&lt;property id=&quot;20307&quot; value=&quot;368&quot;/&gt;&lt;/object&gt;&lt;object type=&quot;3&quot; unique_id=&quot;10076&quot;&gt;&lt;property id=&quot;20148&quot; value=&quot;5&quot;/&gt;&lt;property id=&quot;20300&quot; value=&quot;Slide 22 - &amp;quot;Discontinued Opportunities&amp;quot;&quot;/&gt;&lt;property id=&quot;20307&quot; value=&quot;394&quot;/&gt;&lt;/object&gt;&lt;object type=&quot;3&quot; unique_id=&quot;10077&quot;&gt;&lt;property id=&quot;20148&quot; value=&quot;5&quot;/&gt;&lt;property id=&quot;20300&quot; value=&quot;Slide 23 - &amp;quot;Target Buyers – Key Roles Involved in Evaluating and Deciding on a Solution&amp;quot;&quot;/&gt;&lt;property id=&quot;20307&quot; value=&quot;307&quot;/&gt;&lt;/object&gt;&lt;object type=&quot;3&quot; unique_id=&quot;10079&quot;&gt;&lt;property id=&quot;20148&quot; value=&quot;5&quot;/&gt;&lt;property id=&quot;20300&quot; value=&quot;Slide 25 - &amp;quot;Expansion Focus – 3 Markets, 3 Approaches&amp;quot;&quot;/&gt;&lt;property id=&quot;20307&quot; value=&quot;443&quot;/&gt;&lt;/object&gt;&lt;object type=&quot;3&quot; unique_id=&quot;10083&quot;&gt;&lt;property id=&quot;20148&quot; value=&quot;5&quot;/&gt;&lt;property id=&quot;20300&quot; value=&quot;Slide 24 - &amp;quot;Broad Pain Points – What to listen for…&amp;quot;&quot;/&gt;&lt;property id=&quot;20307&quot; value=&quot;447&quot;/&gt;&lt;/object&gt;&lt;object type=&quot;3&quot; unique_id=&quot;10085&quot;&gt;&lt;property id=&quot;20148&quot; value=&quot;5&quot;/&gt;&lt;property id=&quot;20300&quot; value=&quot;Slide 29 - &amp;quot;Pricing&amp;quot;&quot;/&gt;&lt;property id=&quot;20307&quot; value=&quot;386&quot;/&gt;&lt;/object&gt;&lt;object type=&quot;3&quot; unique_id=&quot;10086&quot;&gt;&lt;property id=&quot;20148&quot; value=&quot;5&quot;/&gt;&lt;property id=&quot;20300&quot; value=&quot;Slide 30 - &amp;quot;Full Program Pricing Schedule&amp;quot;&quot;/&gt;&lt;property id=&quot;20307&quot; value=&quot;385&quot;/&gt;&lt;/object&gt;&lt;object type=&quot;3&quot; unique_id=&quot;10087&quot;&gt;&lt;property id=&quot;20148&quot; value=&quot;5&quot;/&gt;&lt;property id=&quot;20300&quot; value=&quot;Slide 33 - &amp;quot;Other Fees&amp;quot;&quot;/&gt;&lt;property id=&quot;20307&quot; value=&quot;330&quot;/&gt;&lt;/object&gt;&lt;object type=&quot;3&quot; unique_id=&quot;10088&quot;&gt;&lt;property id=&quot;20148&quot; value=&quot;5&quot;/&gt;&lt;property id=&quot;20300&quot; value=&quot;Slide 34 - &amp;quot;Selling the Program&amp;quot;&quot;/&gt;&lt;property id=&quot;20307&quot; value=&quot;264&quot;/&gt;&lt;/object&gt;&lt;object type=&quot;3&quot; unique_id=&quot;10101&quot;&gt;&lt;property id=&quot;20148&quot; value=&quot;5&quot;/&gt;&lt;property id=&quot;20300&quot; value=&quot;Slide 35 - &amp;quot;General Campaign – Sales Presentation&amp;quot;&quot;/&gt;&lt;property id=&quot;20307&quot; value=&quot;452&quot;/&gt;&lt;/object&gt;&lt;object type=&quot;3&quot; unique_id=&quot;10102&quot;&gt;&lt;property id=&quot;20148&quot; value=&quot;5&quot;/&gt;&lt;property id=&quot;20300&quot; value=&quot;Slide 36 - &amp;quot;5 Touch Sales Campaign – General Campaign&amp;quot;&quot;/&gt;&lt;property id=&quot;20307&quot; value=&quot;457&quot;/&gt;&lt;/object&gt;&lt;object type=&quot;3&quot; unique_id=&quot;10103&quot;&gt;&lt;property id=&quot;20148&quot; value=&quot;5&quot;/&gt;&lt;property id=&quot;20300&quot; value=&quot;Slide 37 - &amp;quot;Step 1. The Initial Call&amp;quot;&quot;/&gt;&lt;property id=&quot;20307&quot; value=&quot;453&quot;/&gt;&lt;/object&gt;&lt;object type=&quot;3&quot; unique_id=&quot;10104&quot;&gt;&lt;property id=&quot;20148&quot; value=&quot;5&quot;/&gt;&lt;property id=&quot;20300&quot; value=&quot;Slide 38 - &amp;quot;Step 1. The Initial Call – Discussion Questions &amp;quot;&quot;/&gt;&lt;property id=&quot;20307&quot; value=&quot;454&quot;/&gt;&lt;/object&gt;&lt;object type=&quot;3&quot; unique_id=&quot;10105&quot;&gt;&lt;property id=&quot;20148&quot; value=&quot;5&quot;/&gt;&lt;property id=&quot;20300&quot; value=&quot;Slide 39 - &amp;quot;Step 1. The Initial Call&amp;quot;&quot;/&gt;&lt;property id=&quot;20307&quot; value=&quot;398&quot;/&gt;&lt;/object&gt;&lt;object type=&quot;3&quot; unique_id=&quot;10106&quot;&gt;&lt;property id=&quot;20148&quot; value=&quot;5&quot;/&gt;&lt;property id=&quot;20300&quot; value=&quot;Slide 40 - &amp;quot;Step 2. The Sales Presentation &amp;quot;&quot;/&gt;&lt;property id=&quot;20307&quot; value=&quot;399&quot;/&gt;&lt;/object&gt;&lt;object type=&quot;3&quot; unique_id=&quot;10107&quot;&gt;&lt;property id=&quot;20148&quot; value=&quot;5&quot;/&gt;&lt;property id=&quot;20300&quot; value=&quot;Slide 41 - &amp;quot;Step 3.  Follow-up Email/NDA&amp;quot;&quot;/&gt;&lt;property id=&quot;20307&quot; value=&quot;438&quot;/&gt;&lt;/object&gt;&lt;object type=&quot;3&quot; unique_id=&quot;10108&quot;&gt;&lt;property id=&quot;20148&quot; value=&quot;5&quot;/&gt;&lt;property id=&quot;20300&quot; value=&quot;Slide 42 - &amp;quot;Step 3.  Materials Email&amp;quot;&quot;/&gt;&lt;property id=&quot;20307&quot; value=&quot;432&quot;/&gt;&lt;/object&gt;&lt;object type=&quot;3&quot; unique_id=&quot;10109&quot;&gt;&lt;property id=&quot;20148&quot; value=&quot;5&quot;/&gt;&lt;property id=&quot;20300&quot; value=&quot;Slide 43 - &amp;quot;Step 4.  Materials Follow-up Call &amp;quot;&quot;/&gt;&lt;property id=&quot;20307&quot; value=&quot;437&quot;/&gt;&lt;/object&gt;&lt;object type=&quot;3&quot; unique_id=&quot;10110&quot;&gt;&lt;property id=&quot;20148&quot; value=&quot;5&quot;/&gt;&lt;property id=&quot;20300&quot; value=&quot;Slide 44 - &amp;quot;Step 5. Proposal Email &amp;quot;&quot;/&gt;&lt;property id=&quot;20307&quot; value=&quot;441&quot;/&gt;&lt;/object&gt;&lt;object type=&quot;3&quot; unique_id=&quot;10111&quot;&gt;&lt;property id=&quot;20148&quot; value=&quot;5&quot;/&gt;&lt;property id=&quot;20300&quot; value=&quot;Slide 45 - &amp;quot;On-boarding Resources&amp;quot;&quot;/&gt;&lt;property id=&quot;20307&quot; value=&quot;458&quot;/&gt;&lt;/object&gt;&lt;object type=&quot;3&quot; unique_id=&quot;10112&quot;&gt;&lt;property id=&quot;20148&quot; value=&quot;5&quot;/&gt;&lt;property id=&quot;20300&quot; value=&quot;Slide 46 - &amp;quot;On-Boarding Process – Key Resources&amp;quot;&quot;/&gt;&lt;property id=&quot;20307&quot; value=&quot;322&quot;/&gt;&lt;/object&gt;&lt;object type=&quot;3&quot; unique_id=&quot;10113&quot;&gt;&lt;property id=&quot;20148&quot; value=&quot;5&quot;/&gt;&lt;property id=&quot;20300&quot; value=&quot;Slide 47 - &amp;quot;On-Boarding Process &amp;quot;&quot;/&gt;&lt;property id=&quot;20307&quot; value=&quot;352&quot;/&gt;&lt;/object&gt;&lt;object type=&quot;3&quot; unique_id=&quot;14087&quot;&gt;&lt;property id=&quot;20148&quot; value=&quot;5&quot;/&gt;&lt;property id=&quot;20300&quot; value=&quot;Slide 6 - &amp;quot;Telling the Trustworthy Selling Story – “Selling is Serving”&amp;quot;&quot;/&gt;&lt;property id=&quot;20307&quot; value=&quot;466&quot;/&gt;&lt;/object&gt;&lt;object type=&quot;3&quot; unique_id=&quot;14088&quot;&gt;&lt;property id=&quot;20148&quot; value=&quot;5&quot;/&gt;&lt;property id=&quot;20300&quot; value=&quot;Slide 17&quot;/&gt;&lt;property id=&quot;20307&quot; value=&quot;465&quot;/&gt;&lt;/object&gt;&lt;object type=&quot;3&quot; unique_id=&quot;14182&quot;&gt;&lt;property id=&quot;20148&quot; value=&quot;5&quot;/&gt;&lt;property id=&quot;20300&quot; value=&quot;Slide 31 - &amp;quot;Modular Enterprise Pricing Schedule&amp;quot;&quot;/&gt;&lt;property id=&quot;20307&quot; value=&quot;467&quot;/&gt;&lt;/object&gt;&lt;object type=&quot;3&quot; unique_id=&quot;14184&quot;&gt;&lt;property id=&quot;20148&quot; value=&quot;5&quot;/&gt;&lt;property id=&quot;20300&quot; value=&quot;Slide 26 - &amp;quot;Competitive Landscape&amp;quot;&quot;/&gt;&lt;property id=&quot;20307&quot; value=&quot;468&quot;/&gt;&lt;/object&gt;&lt;object type=&quot;3&quot; unique_id=&quot;14185&quot;&gt;&lt;property id=&quot;20148&quot; value=&quot;5&quot;/&gt;&lt;property id=&quot;20300&quot; value=&quot;Slide 27 - &amp;quot;Competitive Landscape&amp;quot;&quot;/&gt;&lt;property id=&quot;20307&quot; value=&quot;469&quot;/&gt;&lt;/object&gt;&lt;object type=&quot;3&quot; unique_id=&quot;14186&quot;&gt;&lt;property id=&quot;20148&quot; value=&quot;5&quot;/&gt;&lt;property id=&quot;20300&quot; value=&quot;Slide 28 - &amp;quot;Competitive Landscape&amp;quot;&quot;/&gt;&lt;property id=&quot;20307&quot; value=&quot;470&quot;/&gt;&lt;/object&gt;&lt;object type=&quot;3&quot; unique_id=&quot;15314&quot;&gt;&lt;property id=&quot;20148&quot; value=&quot;5&quot;/&gt;&lt;property id=&quot;20300&quot; value=&quot;Slide 10&quot;/&gt;&lt;property id=&quot;20307&quot; value=&quot;471&quot;/&gt;&lt;/object&gt;&lt;object type=&quot;3&quot; unique_id=&quot;15315&quot;&gt;&lt;property id=&quot;20148&quot; value=&quot;5&quot;/&gt;&lt;property id=&quot;20300&quot; value=&quot;Slide 12 - &amp;quot;Modularized Program Components&amp;quot;&quot;/&gt;&lt;property id=&quot;20307&quot; value=&quot;475&quot;/&gt;&lt;/object&gt;&lt;object type=&quot;3&quot; unique_id=&quot;15316&quot;&gt;&lt;property id=&quot;20148&quot; value=&quot;5&quot;/&gt;&lt;property id=&quot;20300&quot; value=&quot;Slide 13 - &amp;quot;SkillSet powered by TS Program Components&amp;quot;&quot;/&gt;&lt;property id=&quot;20307&quot; value=&quot;476&quot;/&gt;&lt;/object&gt;&lt;object type=&quot;3&quot; unique_id=&quot;15317&quot;&gt;&lt;property id=&quot;20148&quot; value=&quot;5&quot;/&gt;&lt;property id=&quot;20300&quot; value=&quot;Slide 18 - &amp;quot;Recognizing Our Participants&amp;quot;&quot;/&gt;&lt;property id=&quot;20307&quot; value=&quot;477&quot;/&gt;&lt;/object&gt;&lt;object type=&quot;3&quot; unique_id=&quot;15318&quot;&gt;&lt;property id=&quot;20148&quot; value=&quot;5&quot;/&gt;&lt;property id=&quot;20300&quot; value=&quot;Slide 19&quot;/&gt;&lt;property id=&quot;20307&quot; value=&quot;478&quot;/&gt;&lt;/object&gt;&lt;object type=&quot;3&quot; unique_id=&quot;15607&quot;&gt;&lt;property id=&quot;20148&quot; value=&quot;5&quot;/&gt;&lt;property id=&quot;20300&quot; value=&quot;Slide 32 - &amp;quot;SkillSet Pricing Schedule&amp;quot;&quot;/&gt;&lt;property id=&quot;20307&quot; value=&quot;479&quot;/&gt;&lt;/object&gt;&lt;/object&gt;&lt;object type=&quot;8&quot; unique_id=&quot;10176&quot;&gt;&lt;/object&gt;&lt;/object&gt;&lt;/database&gt;"/>
  <p:tag name="SECTOMILLISECCONVERTED" val="1"/>
</p:tagLst>
</file>

<file path=ppt/theme/theme1.xml><?xml version="1.0" encoding="utf-8"?>
<a:theme xmlns:a="http://schemas.openxmlformats.org/drawingml/2006/main" name="Default Theme">
  <a:themeElements>
    <a:clrScheme name="LIMRA_PrimaryBlue">
      <a:dk1>
        <a:sysClr val="windowText" lastClr="000000"/>
      </a:dk1>
      <a:lt1>
        <a:sysClr val="window" lastClr="FFFFFF"/>
      </a:lt1>
      <a:dk2>
        <a:srgbClr val="004C97"/>
      </a:dk2>
      <a:lt2>
        <a:srgbClr val="99D6EA"/>
      </a:lt2>
      <a:accent1>
        <a:srgbClr val="00A9E0"/>
      </a:accent1>
      <a:accent2>
        <a:srgbClr val="009639"/>
      </a:accent2>
      <a:accent3>
        <a:srgbClr val="84BD00"/>
      </a:accent3>
      <a:accent4>
        <a:srgbClr val="F1C400"/>
      </a:accent4>
      <a:accent5>
        <a:srgbClr val="ED8B00"/>
      </a:accent5>
      <a:accent6>
        <a:srgbClr val="5F259F"/>
      </a:accent6>
      <a:hlink>
        <a:srgbClr val="0080FF"/>
      </a:hlink>
      <a:folHlink>
        <a:srgbClr val="5EAEFF"/>
      </a:folHlink>
    </a:clrScheme>
    <a:fontScheme name="LIMRA PPT 2014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ustworthy Selling">
  <a:themeElements>
    <a:clrScheme name="Trustworthy Selling Colors">
      <a:dk1>
        <a:srgbClr val="000000"/>
      </a:dk1>
      <a:lt1>
        <a:srgbClr val="FFFFFF"/>
      </a:lt1>
      <a:dk2>
        <a:srgbClr val="53575E"/>
      </a:dk2>
      <a:lt2>
        <a:srgbClr val="EEECE1"/>
      </a:lt2>
      <a:accent1>
        <a:srgbClr val="1B3A66"/>
      </a:accent1>
      <a:accent2>
        <a:srgbClr val="109899"/>
      </a:accent2>
      <a:accent3>
        <a:srgbClr val="005596"/>
      </a:accent3>
      <a:accent4>
        <a:srgbClr val="819EBF"/>
      </a:accent4>
      <a:accent5>
        <a:srgbClr val="385E8A"/>
      </a:accent5>
      <a:accent6>
        <a:srgbClr val="576A7F"/>
      </a:accent6>
      <a:hlink>
        <a:srgbClr val="E97724"/>
      </a:hlink>
      <a:folHlink>
        <a:srgbClr val="74B743"/>
      </a:folHlink>
    </a:clrScheme>
    <a:fontScheme name="Trustworthy Selling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 Template" id="{3BDDF113-5E66-47D2-ABC4-BC75D5B9C078}" vid="{520B873B-8934-4BE0-9413-E44E126588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AAC56EC12BC347BA3B731128AB1449" ma:contentTypeVersion="1" ma:contentTypeDescription="Create a new document." ma:contentTypeScope="" ma:versionID="7459424aa1f293cd9a1110d01e975020">
  <xsd:schema xmlns:xsd="http://www.w3.org/2001/XMLSchema" xmlns:xs="http://www.w3.org/2001/XMLSchema" xmlns:p="http://schemas.microsoft.com/office/2006/metadata/properties" xmlns:ns2="ff47d776-8114-4207-8cc3-ed44e79849e7" xmlns:ns3="05c452c8-1c6f-4d8e-b449-e328afff9455" targetNamespace="http://schemas.microsoft.com/office/2006/metadata/properties" ma:root="true" ma:fieldsID="0a9a60aaf66478c325c13428e36c9635" ns2:_="" ns3:_="">
    <xsd:import namespace="ff47d776-8114-4207-8cc3-ed44e79849e7"/>
    <xsd:import namespace="05c452c8-1c6f-4d8e-b449-e328afff9455"/>
    <xsd:element name="properties">
      <xsd:complexType>
        <xsd:sequence>
          <xsd:element name="documentManagement">
            <xsd:complexType>
              <xsd:all>
                <xsd:element ref="ns2:Sensitiv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ensitivity xmlns="ff47d776-8114-4207-8cc3-ed44e79849e7">Internal Use</Sensitivity>
  </documentManagement>
</p:properties>
</file>

<file path=customXml/itemProps1.xml><?xml version="1.0" encoding="utf-8"?>
<ds:datastoreItem xmlns:ds="http://schemas.openxmlformats.org/officeDocument/2006/customXml" ds:itemID="{F8134375-F28B-46C6-A155-045FD4538074}">
  <ds:schemaRefs>
    <ds:schemaRef ds:uri="http://schemas.microsoft.com/sharepoint/v3/contenttype/forms"/>
  </ds:schemaRefs>
</ds:datastoreItem>
</file>

<file path=customXml/itemProps2.xml><?xml version="1.0" encoding="utf-8"?>
<ds:datastoreItem xmlns:ds="http://schemas.openxmlformats.org/officeDocument/2006/customXml" ds:itemID="{D293DD53-F9B0-470B-8658-57C3E397B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69418A-7539-4B07-8792-40737BD88990}">
  <ds:schemaRefs>
    <ds:schemaRef ds:uri="05c452c8-1c6f-4d8e-b449-e328afff945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f47d776-8114-4207-8cc3-ed44e79849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for Product Team - FINAL</Template>
  <TotalTime>12728</TotalTime>
  <Words>6330</Words>
  <Application>Microsoft Office PowerPoint</Application>
  <PresentationFormat>Widescreen</PresentationFormat>
  <Paragraphs>621</Paragraphs>
  <Slides>46</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Arial Narrow</vt:lpstr>
      <vt:lpstr>Arial Regular</vt:lpstr>
      <vt:lpstr>Calibri</vt:lpstr>
      <vt:lpstr>Helvetica Neue LT Com 65 Medium</vt:lpstr>
      <vt:lpstr>Mission Gothic Regular</vt:lpstr>
      <vt:lpstr>Times New Roman</vt:lpstr>
      <vt:lpstr>Wingdings 3</vt:lpstr>
      <vt:lpstr>Default Theme</vt:lpstr>
      <vt:lpstr>Trustworthy Selling</vt:lpstr>
      <vt:lpstr>Trustworthy Selling Product Line</vt:lpstr>
      <vt:lpstr>Using This Playbook</vt:lpstr>
      <vt:lpstr>Table of Contents</vt:lpstr>
      <vt:lpstr>Program Overview</vt:lpstr>
      <vt:lpstr>Trustworthy Selling</vt:lpstr>
      <vt:lpstr>Telling the Trustworthy Selling Story – “Selling is Serving”</vt:lpstr>
      <vt:lpstr>Why We Built Trustworthy Selling</vt:lpstr>
      <vt:lpstr>Target Participants</vt:lpstr>
      <vt:lpstr>Three Versions</vt:lpstr>
      <vt:lpstr>PowerPoint Presentation</vt:lpstr>
      <vt:lpstr>Full Program Components</vt:lpstr>
      <vt:lpstr>Modularized Program Components</vt:lpstr>
      <vt:lpstr>SkillSet powered by TS Program Components</vt:lpstr>
      <vt:lpstr>Program Materials</vt:lpstr>
      <vt:lpstr>Program Differentiators </vt:lpstr>
      <vt:lpstr>Program Differentiators (cont.)</vt:lpstr>
      <vt:lpstr>PowerPoint Presentation</vt:lpstr>
      <vt:lpstr>Recognizing Our Participants</vt:lpstr>
      <vt:lpstr>PowerPoint Presentation</vt:lpstr>
      <vt:lpstr>Target Markets, Selling Points, and Pricing</vt:lpstr>
      <vt:lpstr>Current Roster of Companies</vt:lpstr>
      <vt:lpstr>Discontinued Opportunities</vt:lpstr>
      <vt:lpstr>Target Buyers – Key Roles Involved in Evaluating and Deciding on a Solution</vt:lpstr>
      <vt:lpstr>Broad Pain Points – What to listen for…</vt:lpstr>
      <vt:lpstr>Competitive Landscape</vt:lpstr>
      <vt:lpstr>Competitive Landscape</vt:lpstr>
      <vt:lpstr>Competitive Landscape</vt:lpstr>
      <vt:lpstr>Pricing</vt:lpstr>
      <vt:lpstr>Full Program Pricing Schedule</vt:lpstr>
      <vt:lpstr>SkillSet Pricing Schedule</vt:lpstr>
      <vt:lpstr>Modular Enterprise Pricing Schedule</vt:lpstr>
      <vt:lpstr>Other Fees</vt:lpstr>
      <vt:lpstr>Selling the Program</vt:lpstr>
      <vt:lpstr>General Campaign – Sales Presentation</vt:lpstr>
      <vt:lpstr>5 Touch Sales Campaign – General Campaign</vt:lpstr>
      <vt:lpstr>Step 1. The Initial Call</vt:lpstr>
      <vt:lpstr>Step 1. The Initial Call – Discussion Questions </vt:lpstr>
      <vt:lpstr>Step 1. The Initial Call</vt:lpstr>
      <vt:lpstr>Step 2. The Sales Presentation </vt:lpstr>
      <vt:lpstr>Step 3.  Follow-up Email/NDA</vt:lpstr>
      <vt:lpstr>Step 3.  Materials Email</vt:lpstr>
      <vt:lpstr>Step 4.  Materials Follow-up Call </vt:lpstr>
      <vt:lpstr>Step 5. Proposal Email </vt:lpstr>
      <vt:lpstr>On-boarding Resources</vt:lpstr>
      <vt:lpstr>On-Boarding Process – Key Resources</vt:lpstr>
      <vt:lpstr>On-Boarding Process </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Fiduciary Education for  Sales &amp; Service Professionals</dc:title>
  <dc:creator>Schmidt, Sarah</dc:creator>
  <cp:lastModifiedBy>Lucas, Jacqueline</cp:lastModifiedBy>
  <cp:revision>468</cp:revision>
  <cp:lastPrinted>2022-03-21T19:22:14Z</cp:lastPrinted>
  <dcterms:created xsi:type="dcterms:W3CDTF">2016-09-22T12:04:29Z</dcterms:created>
  <dcterms:modified xsi:type="dcterms:W3CDTF">2024-05-28T13:57:59Z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0x01010038AAC56EC12BC347BA3B731128AB1449</vt:lpwstr>
  </property>
</Properties>
</file>