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notesSlides/notesSlide23.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4.xml" ContentType="application/vnd.openxmlformats-officedocument.drawingml.chartshapes+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notesSlides/notesSlide2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76" r:id="rId5"/>
    <p:sldMasterId id="2147483681" r:id="rId6"/>
  </p:sldMasterIdLst>
  <p:notesMasterIdLst>
    <p:notesMasterId r:id="rId39"/>
  </p:notesMasterIdLst>
  <p:handoutMasterIdLst>
    <p:handoutMasterId r:id="rId40"/>
  </p:handoutMasterIdLst>
  <p:sldIdLst>
    <p:sldId id="256" r:id="rId7"/>
    <p:sldId id="446" r:id="rId8"/>
    <p:sldId id="479" r:id="rId9"/>
    <p:sldId id="480" r:id="rId10"/>
    <p:sldId id="481" r:id="rId11"/>
    <p:sldId id="466" r:id="rId12"/>
    <p:sldId id="490" r:id="rId13"/>
    <p:sldId id="258" r:id="rId14"/>
    <p:sldId id="291" r:id="rId15"/>
    <p:sldId id="487" r:id="rId16"/>
    <p:sldId id="460" r:id="rId17"/>
    <p:sldId id="488" r:id="rId18"/>
    <p:sldId id="476" r:id="rId19"/>
    <p:sldId id="277" r:id="rId20"/>
    <p:sldId id="451" r:id="rId21"/>
    <p:sldId id="269" r:id="rId22"/>
    <p:sldId id="489" r:id="rId23"/>
    <p:sldId id="491" r:id="rId24"/>
    <p:sldId id="471" r:id="rId25"/>
    <p:sldId id="472" r:id="rId26"/>
    <p:sldId id="470" r:id="rId27"/>
    <p:sldId id="477" r:id="rId28"/>
    <p:sldId id="474" r:id="rId29"/>
    <p:sldId id="455" r:id="rId30"/>
    <p:sldId id="276" r:id="rId31"/>
    <p:sldId id="292" r:id="rId32"/>
    <p:sldId id="478" r:id="rId33"/>
    <p:sldId id="492" r:id="rId34"/>
    <p:sldId id="486" r:id="rId35"/>
    <p:sldId id="452" r:id="rId36"/>
    <p:sldId id="465" r:id="rId37"/>
    <p:sldId id="28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96B520-F4B3-1C93-3000-72F5391189DD}" name="Beckwith, Tina" initials="BT" userId="S-1-5-21-3670347269-1734258486-2757495605-28709" providerId="AD"/>
  <p188:author id="{C249FA22-F411-ECA5-7C93-D85AC4B97618}" name="Van Pelt, Katelyn" initials="VPK" userId="S-1-5-21-3670347269-1734258486-2757495605-29705" providerId="AD"/>
  <p188:author id="{D5239860-90C8-B3BB-B294-172D972F0638}" name="Van Pelt, Katelyn" initials="VPK" userId="S::Kvpelt@limra.com::88ee0716-758e-4a11-9a49-b88ef2d54992" providerId="AD"/>
  <p188:author id="{9115616C-703F-C4B9-877F-FF95A269B690}" name="Pultz, Elizabeth" initials="PE" userId="S::epultz@limra.com::adcbaab1-c378-412c-a9c1-82492aa36705" providerId="AD"/>
  <p188:author id="{ED07AC70-0B0D-B8BF-DA77-BB4734AB79CA}" name="Gorney, Elizabeth" initials="GE" userId="S-1-5-21-3670347269-1734258486-2757495605-26694" providerId="AD"/>
  <p188:author id="{4A8DFA87-00AD-5D75-878E-BC75513179C5}" name="Rabuse, Lisa" initials="LR" userId="S::LRabuse@limra.com::0e1023f4-4478-4ea9-90b3-460579b1d080" providerId="AD"/>
  <p188:author id="{1E263992-E66F-3560-832A-8D77AF524F67}" name="Pultz, Elizabeth" initials="EP" userId="S::Epultz@limra.com::adcbaab1-c378-412c-a9c1-82492aa36705" providerId="AD"/>
  <p188:author id="{C588D094-7F57-0968-92F0-954F2AAC7060}" name="O'Donnell, Sean" initials="SO" userId="S::sodonnell@limra.com::8578962a-660b-4cca-bdb8-5bda722c6b5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Gorney, Elizabeth" initials="GE" lastIdx="25" clrIdx="0">
    <p:extLst>
      <p:ext uri="{19B8F6BF-5375-455C-9EA6-DF929625EA0E}">
        <p15:presenceInfo xmlns:p15="http://schemas.microsoft.com/office/powerpoint/2012/main" userId="S-1-5-21-3670347269-1734258486-2757495605-26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680"/>
    <a:srgbClr val="004C9D"/>
    <a:srgbClr val="008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625" autoAdjust="0"/>
  </p:normalViewPr>
  <p:slideViewPr>
    <p:cSldViewPr snapToGrid="0">
      <p:cViewPr varScale="1">
        <p:scale>
          <a:sx n="93" d="100"/>
          <a:sy n="93" d="100"/>
        </p:scale>
        <p:origin x="546" y="11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JU788BN\AppData\Local\Microsoft\Windows\INetCache\Content.Outlook\GZ3W9FJR\LIMRA%20Excel%20Chart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31065452755909"/>
          <c:y val="1.9572953736654804E-2"/>
          <c:w val="0.61074394032824197"/>
          <c:h val="0.96085409252669041"/>
        </c:manualLayout>
      </c:layout>
      <c:barChart>
        <c:barDir val="bar"/>
        <c:grouping val="clustered"/>
        <c:varyColors val="0"/>
        <c:ser>
          <c:idx val="0"/>
          <c:order val="0"/>
          <c:tx>
            <c:strRef>
              <c:f>Sheet1!$B$1</c:f>
              <c:strCache>
                <c:ptCount val="1"/>
                <c:pt idx="0">
                  <c:v>2024</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 hours or more</c:v>
                </c:pt>
                <c:pt idx="1">
                  <c:v>1 to 2 hours</c:v>
                </c:pt>
                <c:pt idx="2">
                  <c:v>30 minutes to 1 hour</c:v>
                </c:pt>
                <c:pt idx="3">
                  <c:v>Less than 30 minutes</c:v>
                </c:pt>
              </c:strCache>
            </c:strRef>
          </c:cat>
          <c:val>
            <c:numRef>
              <c:f>Sheet1!$B$2:$B$5</c:f>
              <c:numCache>
                <c:formatCode>0%</c:formatCode>
                <c:ptCount val="4"/>
                <c:pt idx="0">
                  <c:v>0.12</c:v>
                </c:pt>
                <c:pt idx="1">
                  <c:v>0.21</c:v>
                </c:pt>
                <c:pt idx="2">
                  <c:v>0.36</c:v>
                </c:pt>
                <c:pt idx="3">
                  <c:v>0.3</c:v>
                </c:pt>
              </c:numCache>
            </c:numRef>
          </c:val>
          <c:extLst>
            <c:ext xmlns:c16="http://schemas.microsoft.com/office/drawing/2014/chart" uri="{C3380CC4-5D6E-409C-BE32-E72D297353CC}">
              <c16:uniqueId val="{00000000-F853-4A57-85D8-D952F396AEE2}"/>
            </c:ext>
          </c:extLst>
        </c:ser>
        <c:ser>
          <c:idx val="1"/>
          <c:order val="1"/>
          <c:tx>
            <c:strRef>
              <c:f>Sheet1!$C$1</c:f>
              <c:strCache>
                <c:ptCount val="1"/>
                <c:pt idx="0">
                  <c:v>2022</c:v>
                </c:pt>
              </c:strCache>
            </c:strRef>
          </c:tx>
          <c:spPr>
            <a:solidFill>
              <a:srgbClr val="F9C60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 hours or more</c:v>
                </c:pt>
                <c:pt idx="1">
                  <c:v>1 to 2 hours</c:v>
                </c:pt>
                <c:pt idx="2">
                  <c:v>30 minutes to 1 hour</c:v>
                </c:pt>
                <c:pt idx="3">
                  <c:v>Less than 30 minutes</c:v>
                </c:pt>
              </c:strCache>
            </c:strRef>
          </c:cat>
          <c:val>
            <c:numRef>
              <c:f>Sheet1!$C$2:$C$5</c:f>
              <c:numCache>
                <c:formatCode>0%</c:formatCode>
                <c:ptCount val="4"/>
                <c:pt idx="0">
                  <c:v>0.14000000000000001</c:v>
                </c:pt>
                <c:pt idx="1">
                  <c:v>0.23</c:v>
                </c:pt>
                <c:pt idx="2">
                  <c:v>0.33</c:v>
                </c:pt>
                <c:pt idx="3">
                  <c:v>0.3</c:v>
                </c:pt>
              </c:numCache>
            </c:numRef>
          </c:val>
          <c:extLst>
            <c:ext xmlns:c16="http://schemas.microsoft.com/office/drawing/2014/chart" uri="{C3380CC4-5D6E-409C-BE32-E72D297353CC}">
              <c16:uniqueId val="{00000001-F853-4A57-85D8-D952F396AEE2}"/>
            </c:ext>
          </c:extLst>
        </c:ser>
        <c:ser>
          <c:idx val="2"/>
          <c:order val="2"/>
          <c:tx>
            <c:strRef>
              <c:f>Sheet1!$D$1</c:f>
              <c:strCache>
                <c:ptCount val="1"/>
                <c:pt idx="0">
                  <c:v>2015</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 hours or more</c:v>
                </c:pt>
                <c:pt idx="1">
                  <c:v>1 to 2 hours</c:v>
                </c:pt>
                <c:pt idx="2">
                  <c:v>30 minutes to 1 hour</c:v>
                </c:pt>
                <c:pt idx="3">
                  <c:v>Less than 30 minutes</c:v>
                </c:pt>
              </c:strCache>
            </c:strRef>
          </c:cat>
          <c:val>
            <c:numRef>
              <c:f>Sheet1!$D$2:$D$5</c:f>
              <c:numCache>
                <c:formatCode>0%</c:formatCode>
                <c:ptCount val="4"/>
                <c:pt idx="0">
                  <c:v>0.22</c:v>
                </c:pt>
                <c:pt idx="1">
                  <c:v>0.26</c:v>
                </c:pt>
                <c:pt idx="2">
                  <c:v>0.31</c:v>
                </c:pt>
                <c:pt idx="3">
                  <c:v>0.22</c:v>
                </c:pt>
              </c:numCache>
            </c:numRef>
          </c:val>
          <c:extLst>
            <c:ext xmlns:c16="http://schemas.microsoft.com/office/drawing/2014/chart" uri="{C3380CC4-5D6E-409C-BE32-E72D297353CC}">
              <c16:uniqueId val="{00000002-F853-4A57-85D8-D952F396AEE2}"/>
            </c:ext>
          </c:extLst>
        </c:ser>
        <c:dLbls>
          <c:dLblPos val="outEnd"/>
          <c:showLegendKey val="0"/>
          <c:showVal val="1"/>
          <c:showCatName val="0"/>
          <c:showSerName val="0"/>
          <c:showPercent val="0"/>
          <c:showBubbleSize val="0"/>
        </c:dLbls>
        <c:gapWidth val="100"/>
        <c:axId val="1090536447"/>
        <c:axId val="1421470320"/>
      </c:barChart>
      <c:catAx>
        <c:axId val="1090536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421470320"/>
        <c:crosses val="autoZero"/>
        <c:auto val="1"/>
        <c:lblAlgn val="ctr"/>
        <c:lblOffset val="100"/>
        <c:noMultiLvlLbl val="0"/>
      </c:catAx>
      <c:valAx>
        <c:axId val="1421470320"/>
        <c:scaling>
          <c:orientation val="minMax"/>
        </c:scaling>
        <c:delete val="1"/>
        <c:axPos val="b"/>
        <c:numFmt formatCode="0%" sourceLinked="1"/>
        <c:majorTickMark val="none"/>
        <c:minorTickMark val="none"/>
        <c:tickLblPos val="nextTo"/>
        <c:crossAx val="1090536447"/>
        <c:crosses val="autoZero"/>
        <c:crossBetween val="between"/>
      </c:valAx>
      <c:spPr>
        <a:noFill/>
        <a:ln>
          <a:noFill/>
        </a:ln>
        <a:effectLst/>
      </c:spPr>
    </c:plotArea>
    <c:legend>
      <c:legendPos val="r"/>
      <c:layout>
        <c:manualLayout>
          <c:xMode val="edge"/>
          <c:yMode val="edge"/>
          <c:x val="0.91997145669291336"/>
          <c:y val="0.26964735057583994"/>
          <c:w val="7.5341043307086616E-2"/>
          <c:h val="0.4927337685992098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317351058184236"/>
          <c:y val="0.10249250473119928"/>
          <c:w val="0.38517440786176865"/>
          <c:h val="0.84113661766664116"/>
        </c:manualLayout>
      </c:layout>
      <c:pieChart>
        <c:varyColors val="1"/>
        <c:ser>
          <c:idx val="0"/>
          <c:order val="0"/>
          <c:tx>
            <c:strRef>
              <c:f>Sheet1!$B$1</c:f>
              <c:strCache>
                <c:ptCount val="1"/>
                <c:pt idx="0">
                  <c:v>All</c:v>
                </c:pt>
              </c:strCache>
            </c:strRef>
          </c:tx>
          <c:spPr>
            <a:ln>
              <a:solidFill>
                <a:schemeClr val="bg1"/>
              </a:solidFill>
            </a:ln>
          </c:spPr>
          <c:dPt>
            <c:idx val="0"/>
            <c:bubble3D val="0"/>
            <c:explosion val="13"/>
            <c:spPr>
              <a:solidFill>
                <a:schemeClr val="accent1"/>
              </a:solidFill>
              <a:ln w="19050">
                <a:solidFill>
                  <a:schemeClr val="bg1"/>
                </a:solidFill>
              </a:ln>
              <a:effectLst/>
            </c:spPr>
            <c:extLst>
              <c:ext xmlns:c16="http://schemas.microsoft.com/office/drawing/2014/chart" uri="{C3380CC4-5D6E-409C-BE32-E72D297353CC}">
                <c16:uniqueId val="{00000001-FC0A-4436-9557-A2F194D67836}"/>
              </c:ext>
            </c:extLst>
          </c:dPt>
          <c:dPt>
            <c:idx val="1"/>
            <c:bubble3D val="0"/>
            <c:explosion val="11"/>
            <c:spPr>
              <a:solidFill>
                <a:schemeClr val="accent2"/>
              </a:solidFill>
              <a:ln w="19050">
                <a:solidFill>
                  <a:schemeClr val="bg1"/>
                </a:solidFill>
              </a:ln>
              <a:effectLst/>
            </c:spPr>
            <c:extLst>
              <c:ext xmlns:c16="http://schemas.microsoft.com/office/drawing/2014/chart" uri="{C3380CC4-5D6E-409C-BE32-E72D297353CC}">
                <c16:uniqueId val="{00000003-FC0A-4436-9557-A2F194D67836}"/>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FC0A-4436-9557-A2F194D67836}"/>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FC0A-4436-9557-A2F194D67836}"/>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FC0A-4436-9557-A2F194D67836}"/>
              </c:ext>
            </c:extLst>
          </c:dPt>
          <c:dLbls>
            <c:dLbl>
              <c:idx val="0"/>
              <c:layout>
                <c:manualLayout>
                  <c:x val="-8.028917071254571E-2"/>
                  <c:y val="0.15546459799441995"/>
                </c:manualLayout>
              </c:layout>
              <c:tx>
                <c:rich>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fld id="{E7785856-F797-4034-A256-88B4FDB6054E}" type="VALUE">
                      <a:rPr lang="en-US" sz="1800" b="1" baseline="0" smtClean="0">
                        <a:solidFill>
                          <a:schemeClr val="tx1"/>
                        </a:solidFill>
                      </a:rPr>
                      <a:pPr>
                        <a:defRPr sz="1800" b="1">
                          <a:solidFill>
                            <a:schemeClr val="bg1"/>
                          </a:solidFill>
                        </a:defRPr>
                      </a:pPr>
                      <a:t>[VALUE]</a:t>
                    </a:fld>
                    <a:endParaRPr lang="en-US"/>
                  </a:p>
                </c:rich>
              </c:tx>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C0A-4436-9557-A2F194D67836}"/>
                </c:ext>
              </c:extLst>
            </c:dLbl>
            <c:dLbl>
              <c:idx val="1"/>
              <c:layout>
                <c:manualLayout>
                  <c:x val="-9.8554388555664035E-2"/>
                  <c:y val="-0.12165858578221403"/>
                </c:manualLayout>
              </c:layout>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dirty="0"/>
                      <a:t>28%</a:t>
                    </a:r>
                  </a:p>
                </c:rich>
              </c:tx>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FC0A-4436-9557-A2F194D67836}"/>
                </c:ext>
              </c:extLst>
            </c:dLbl>
            <c:dLbl>
              <c:idx val="2"/>
              <c:layout>
                <c:manualLayout>
                  <c:x val="-7.4851191614723395E-2"/>
                  <c:y val="6.2357473894376451E-3"/>
                </c:manualLayout>
              </c:layout>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C0A-4436-9557-A2F194D67836}"/>
                </c:ext>
              </c:extLst>
            </c:dLbl>
            <c:dLbl>
              <c:idx val="3"/>
              <c:layout>
                <c:manualLayout>
                  <c:x val="-4.0419653266886707E-2"/>
                  <c:y val="-1.2649487227004417E-3"/>
                </c:manualLayout>
              </c:layout>
              <c:spPr>
                <a:noFill/>
                <a:ln>
                  <a:noFill/>
                </a:ln>
                <a:effectLst/>
              </c:spPr>
              <c:txPr>
                <a:bodyPr rot="0" spcFirstLastPara="1" vertOverflow="ellipsis" vert="horz" wrap="square" anchor="ctr" anchorCtr="0"/>
                <a:lstStyle/>
                <a:p>
                  <a:pPr algn="l">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15:layout>
                    <c:manualLayout>
                      <c:w val="9.9978238398873001E-2"/>
                      <c:h val="9.7825156016494524E-2"/>
                    </c:manualLayout>
                  </c15:layout>
                </c:ext>
                <c:ext xmlns:c16="http://schemas.microsoft.com/office/drawing/2014/chart" uri="{C3380CC4-5D6E-409C-BE32-E72D297353CC}">
                  <c16:uniqueId val="{00000007-FC0A-4436-9557-A2F194D67836}"/>
                </c:ext>
              </c:extLst>
            </c:dLbl>
            <c:dLbl>
              <c:idx val="4"/>
              <c:layout>
                <c:manualLayout>
                  <c:x val="-8.8551020893086516E-2"/>
                  <c:y val="4.2898094558171562E-2"/>
                </c:manualLayout>
              </c:layout>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eparator>
</c:separator>
              <c:extLst>
                <c:ext xmlns:c15="http://schemas.microsoft.com/office/drawing/2012/chart" uri="{CE6537A1-D6FC-4f65-9D91-7224C49458BB}">
                  <c15:layout>
                    <c:manualLayout>
                      <c:w val="6.0511971931311581E-2"/>
                      <c:h val="9.7423194220806031E-2"/>
                    </c:manualLayout>
                  </c15:layout>
                </c:ext>
                <c:ext xmlns:c16="http://schemas.microsoft.com/office/drawing/2014/chart" uri="{C3380CC4-5D6E-409C-BE32-E72D297353CC}">
                  <c16:uniqueId val="{00000009-FC0A-4436-9557-A2F194D67836}"/>
                </c:ext>
              </c:extLst>
            </c:dLbl>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Extremely interested</c:v>
                </c:pt>
                <c:pt idx="1">
                  <c:v>Very interested </c:v>
                </c:pt>
                <c:pt idx="2">
                  <c:v>Somewhat interested</c:v>
                </c:pt>
                <c:pt idx="3">
                  <c:v>Slightly interested</c:v>
                </c:pt>
                <c:pt idx="4">
                  <c:v>Not at all interested</c:v>
                </c:pt>
              </c:strCache>
            </c:strRef>
          </c:cat>
          <c:val>
            <c:numRef>
              <c:f>Sheet1!$B$2:$B$6</c:f>
              <c:numCache>
                <c:formatCode>0%</c:formatCode>
                <c:ptCount val="5"/>
                <c:pt idx="0">
                  <c:v>0.22</c:v>
                </c:pt>
                <c:pt idx="1">
                  <c:v>0.28000000000000003</c:v>
                </c:pt>
                <c:pt idx="2">
                  <c:v>0.27</c:v>
                </c:pt>
                <c:pt idx="3">
                  <c:v>0.14000000000000001</c:v>
                </c:pt>
                <c:pt idx="4">
                  <c:v>0.11</c:v>
                </c:pt>
              </c:numCache>
            </c:numRef>
          </c:val>
          <c:extLst>
            <c:ext xmlns:c16="http://schemas.microsoft.com/office/drawing/2014/chart" uri="{C3380CC4-5D6E-409C-BE32-E72D297353CC}">
              <c16:uniqueId val="{0000000A-FC0A-4436-9557-A2F194D67836}"/>
            </c:ext>
          </c:extLst>
        </c:ser>
        <c:dLbls>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77111168487151893"/>
          <c:y val="0.34650755785803045"/>
          <c:w val="0.19923787075855709"/>
          <c:h val="0.2984788890418005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052021059941999"/>
          <c:y val="4.569055036344756E-2"/>
          <c:w val="0.54947978940057995"/>
          <c:h val="0.90861889927310491"/>
        </c:manualLayout>
      </c:layout>
      <c:barChart>
        <c:barDir val="bar"/>
        <c:grouping val="clustered"/>
        <c:varyColors val="0"/>
        <c:ser>
          <c:idx val="0"/>
          <c:order val="0"/>
          <c:tx>
            <c:strRef>
              <c:f>Sheet1!$B$1</c:f>
              <c:strCache>
                <c:ptCount val="1"/>
                <c:pt idx="0">
                  <c:v>All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None of the above</c:v>
                </c:pt>
                <c:pt idx="1">
                  <c:v>Access to substance abuse treatment</c:v>
                </c:pt>
                <c:pt idx="2">
                  <c:v>Employee resource groups</c:v>
                </c:pt>
                <c:pt idx="3">
                  <c:v>Lump sum payment upon mental health diagnosis</c:v>
                </c:pt>
                <c:pt idx="4">
                  <c:v>Help paying for treatment at inpatient mental facility</c:v>
                </c:pt>
                <c:pt idx="5">
                  <c:v>Mental health first aid training</c:v>
                </c:pt>
                <c:pt idx="6">
                  <c:v>Education about mental/emotional issues</c:v>
                </c:pt>
                <c:pt idx="7">
                  <c:v>Meditation, mindfulness, or therapy app</c:v>
                </c:pt>
                <c:pt idx="8">
                  <c:v>Help paying for treatment at outpatient mental facility</c:v>
                </c:pt>
                <c:pt idx="9">
                  <c:v>Service to help find a therapist</c:v>
                </c:pt>
                <c:pt idx="10">
                  <c:v>Employee assistance program</c:v>
                </c:pt>
                <c:pt idx="11">
                  <c:v>No cost-sharing for mental health visits</c:v>
                </c:pt>
                <c:pt idx="12">
                  <c:v>Free/discounted therapy sessions</c:v>
                </c:pt>
                <c:pt idx="13">
                  <c:v>PTO to deal with stress or mental health issues</c:v>
                </c:pt>
              </c:strCache>
            </c:strRef>
          </c:cat>
          <c:val>
            <c:numRef>
              <c:f>Sheet1!$B$2:$B$15</c:f>
              <c:numCache>
                <c:formatCode>0%</c:formatCode>
                <c:ptCount val="14"/>
                <c:pt idx="0">
                  <c:v>0.09</c:v>
                </c:pt>
                <c:pt idx="1">
                  <c:v>0.21</c:v>
                </c:pt>
                <c:pt idx="2">
                  <c:v>0.22</c:v>
                </c:pt>
                <c:pt idx="3">
                  <c:v>0.25</c:v>
                </c:pt>
                <c:pt idx="4">
                  <c:v>0.27</c:v>
                </c:pt>
                <c:pt idx="5">
                  <c:v>0.28000000000000003</c:v>
                </c:pt>
                <c:pt idx="6">
                  <c:v>0.28000000000000003</c:v>
                </c:pt>
                <c:pt idx="7">
                  <c:v>0.3</c:v>
                </c:pt>
                <c:pt idx="8">
                  <c:v>0.31</c:v>
                </c:pt>
                <c:pt idx="9">
                  <c:v>0.37</c:v>
                </c:pt>
                <c:pt idx="10">
                  <c:v>0.4</c:v>
                </c:pt>
                <c:pt idx="11">
                  <c:v>0.46</c:v>
                </c:pt>
                <c:pt idx="12">
                  <c:v>0.47</c:v>
                </c:pt>
                <c:pt idx="13">
                  <c:v>0.57999999999999996</c:v>
                </c:pt>
              </c:numCache>
            </c:numRef>
          </c:val>
          <c:extLst>
            <c:ext xmlns:c16="http://schemas.microsoft.com/office/drawing/2014/chart" uri="{C3380CC4-5D6E-409C-BE32-E72D297353CC}">
              <c16:uniqueId val="{00000000-2139-46EE-8194-A9C0572AF83A}"/>
            </c:ext>
          </c:extLst>
        </c:ser>
        <c:dLbls>
          <c:dLblPos val="outEnd"/>
          <c:showLegendKey val="0"/>
          <c:showVal val="1"/>
          <c:showCatName val="0"/>
          <c:showSerName val="0"/>
          <c:showPercent val="0"/>
          <c:showBubbleSize val="0"/>
        </c:dLbls>
        <c:gapWidth val="67"/>
        <c:axId val="483733168"/>
        <c:axId val="483742352"/>
      </c:barChart>
      <c:catAx>
        <c:axId val="483733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83742352"/>
        <c:crosses val="autoZero"/>
        <c:auto val="1"/>
        <c:lblAlgn val="ctr"/>
        <c:lblOffset val="100"/>
        <c:noMultiLvlLbl val="0"/>
      </c:catAx>
      <c:valAx>
        <c:axId val="483742352"/>
        <c:scaling>
          <c:orientation val="minMax"/>
          <c:max val="0.70000000000000007"/>
        </c:scaling>
        <c:delete val="1"/>
        <c:axPos val="b"/>
        <c:numFmt formatCode="0%" sourceLinked="1"/>
        <c:majorTickMark val="out"/>
        <c:minorTickMark val="none"/>
        <c:tickLblPos val="nextTo"/>
        <c:crossAx val="48373316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Financial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9848-4105-A848-F341EA7FD4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9848-4105-A848-F341EA7FD405}"/>
              </c:ext>
            </c:extLst>
          </c:dPt>
          <c:dLbls>
            <c:dLbl>
              <c:idx val="0"/>
              <c:layout>
                <c:manualLayout>
                  <c:x val="4.6058711940697744E-2"/>
                  <c:y val="-0.1629399353645605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848-4105-A848-F341EA7FD405}"/>
                </c:ext>
              </c:extLst>
            </c:dLbl>
            <c:dLbl>
              <c:idx val="1"/>
              <c:delete val="1"/>
              <c:extLst>
                <c:ext xmlns:c15="http://schemas.microsoft.com/office/drawing/2012/chart" uri="{CE6537A1-D6FC-4f65-9D91-7224C49458BB}"/>
                <c:ext xmlns:c16="http://schemas.microsoft.com/office/drawing/2014/chart" uri="{C3380CC4-5D6E-409C-BE32-E72D297353CC}">
                  <c16:uniqueId val="{00000001-9848-4105-A848-F341EA7FD40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Yes</c:v>
                </c:pt>
                <c:pt idx="1">
                  <c:v>No</c:v>
                </c:pt>
              </c:strCache>
            </c:strRef>
          </c:cat>
          <c:val>
            <c:numRef>
              <c:f>Sheet1!$B$2:$B$5</c:f>
              <c:numCache>
                <c:formatCode>General</c:formatCode>
                <c:ptCount val="2"/>
                <c:pt idx="0">
                  <c:v>75</c:v>
                </c:pt>
                <c:pt idx="1">
                  <c:v>25</c:v>
                </c:pt>
              </c:numCache>
            </c:numRef>
          </c:val>
          <c:extLst>
            <c:ext xmlns:c16="http://schemas.microsoft.com/office/drawing/2014/chart" uri="{C3380CC4-5D6E-409C-BE32-E72D297353CC}">
              <c16:uniqueId val="{00000000-9848-4105-A848-F341EA7FD40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Emotional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03C-4F7B-A28D-F74A335825B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03C-4F7B-A28D-F74A335825B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BE-4C43-A4CF-5D3DC26A62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BE-4C43-A4CF-5D3DC26A6235}"/>
              </c:ext>
            </c:extLst>
          </c:dPt>
          <c:dLbls>
            <c:dLbl>
              <c:idx val="0"/>
              <c:layout>
                <c:manualLayout>
                  <c:x val="3.8720949180474036E-2"/>
                  <c:y val="-0.1541298282058056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3C-4F7B-A28D-F74A335825B5}"/>
                </c:ext>
              </c:extLst>
            </c:dLbl>
            <c:dLbl>
              <c:idx val="1"/>
              <c:delete val="1"/>
              <c:extLst>
                <c:ext xmlns:c15="http://schemas.microsoft.com/office/drawing/2012/chart" uri="{CE6537A1-D6FC-4f65-9D91-7224C49458BB}"/>
                <c:ext xmlns:c16="http://schemas.microsoft.com/office/drawing/2014/chart" uri="{C3380CC4-5D6E-409C-BE32-E72D297353CC}">
                  <c16:uniqueId val="{00000003-D03C-4F7B-A28D-F74A335825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Yes</c:v>
                </c:pt>
                <c:pt idx="1">
                  <c:v>No</c:v>
                </c:pt>
              </c:strCache>
            </c:strRef>
          </c:cat>
          <c:val>
            <c:numRef>
              <c:f>Sheet1!$B$2:$B$5</c:f>
              <c:numCache>
                <c:formatCode>General</c:formatCode>
                <c:ptCount val="4"/>
                <c:pt idx="0">
                  <c:v>77</c:v>
                </c:pt>
                <c:pt idx="1">
                  <c:v>23</c:v>
                </c:pt>
              </c:numCache>
            </c:numRef>
          </c:val>
          <c:extLst>
            <c:ext xmlns:c16="http://schemas.microsoft.com/office/drawing/2014/chart" uri="{C3380CC4-5D6E-409C-BE32-E72D297353CC}">
              <c16:uniqueId val="{00000004-D03C-4F7B-A28D-F74A335825B5}"/>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Physical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45C-4CAC-93DB-CC9E2B6EB1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45C-4CAC-93DB-CC9E2B6EB1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BA2-4279-A4E7-9941197C014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BA2-4279-A4E7-9941197C014A}"/>
              </c:ext>
            </c:extLst>
          </c:dPt>
          <c:dLbls>
            <c:dLbl>
              <c:idx val="0"/>
              <c:layout>
                <c:manualLayout>
                  <c:x val="5.2119299367561399E-2"/>
                  <c:y val="-0.2045758706422649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5C-4CAC-93DB-CC9E2B6EB1C7}"/>
                </c:ext>
              </c:extLst>
            </c:dLbl>
            <c:dLbl>
              <c:idx val="1"/>
              <c:delete val="1"/>
              <c:extLst>
                <c:ext xmlns:c15="http://schemas.microsoft.com/office/drawing/2012/chart" uri="{CE6537A1-D6FC-4f65-9D91-7224C49458BB}"/>
                <c:ext xmlns:c16="http://schemas.microsoft.com/office/drawing/2014/chart" uri="{C3380CC4-5D6E-409C-BE32-E72D297353CC}">
                  <c16:uniqueId val="{00000003-245C-4CAC-93DB-CC9E2B6EB1C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Yes</c:v>
                </c:pt>
                <c:pt idx="1">
                  <c:v>No</c:v>
                </c:pt>
              </c:strCache>
            </c:strRef>
          </c:cat>
          <c:val>
            <c:numRef>
              <c:f>Sheet1!$B$2:$B$5</c:f>
              <c:numCache>
                <c:formatCode>General</c:formatCode>
                <c:ptCount val="4"/>
                <c:pt idx="0">
                  <c:v>76</c:v>
                </c:pt>
                <c:pt idx="1">
                  <c:v>24</c:v>
                </c:pt>
              </c:numCache>
            </c:numRef>
          </c:val>
          <c:extLst>
            <c:ext xmlns:c16="http://schemas.microsoft.com/office/drawing/2014/chart" uri="{C3380CC4-5D6E-409C-BE32-E72D297353CC}">
              <c16:uniqueId val="{00000004-245C-4CAC-93DB-CC9E2B6EB1C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26864898466639"/>
          <c:y val="4.3650793650793648E-2"/>
          <c:w val="0.71521296680020263"/>
          <c:h val="0.81860805314027696"/>
        </c:manualLayout>
      </c:layout>
      <c:barChart>
        <c:barDir val="bar"/>
        <c:grouping val="percentStacked"/>
        <c:varyColors val="0"/>
        <c:ser>
          <c:idx val="0"/>
          <c:order val="0"/>
          <c:tx>
            <c:strRef>
              <c:f>Sheet1!$B$1</c:f>
              <c:strCache>
                <c:ptCount val="1"/>
                <c:pt idx="0">
                  <c:v>Extremely confident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Employer communicates very/extremely well</c:v>
                </c:pt>
                <c:pt idx="1">
                  <c:v>Employer communicates somewhat well</c:v>
                </c:pt>
                <c:pt idx="2">
                  <c:v>Employer does not communicate well</c:v>
                </c:pt>
                <c:pt idx="3">
                  <c:v>All employees</c:v>
                </c:pt>
              </c:strCache>
            </c:strRef>
          </c:cat>
          <c:val>
            <c:numRef>
              <c:f>Sheet1!$B$2:$B$5</c:f>
              <c:numCache>
                <c:formatCode>0%</c:formatCode>
                <c:ptCount val="4"/>
                <c:pt idx="0">
                  <c:v>0.34</c:v>
                </c:pt>
                <c:pt idx="1">
                  <c:v>0.09</c:v>
                </c:pt>
                <c:pt idx="2">
                  <c:v>0.09</c:v>
                </c:pt>
                <c:pt idx="3">
                  <c:v>0.23</c:v>
                </c:pt>
              </c:numCache>
            </c:numRef>
          </c:val>
          <c:extLst>
            <c:ext xmlns:c16="http://schemas.microsoft.com/office/drawing/2014/chart" uri="{C3380CC4-5D6E-409C-BE32-E72D297353CC}">
              <c16:uniqueId val="{00000000-9BCB-421F-9F94-E143BA932BF4}"/>
            </c:ext>
          </c:extLst>
        </c:ser>
        <c:ser>
          <c:idx val="1"/>
          <c:order val="1"/>
          <c:tx>
            <c:strRef>
              <c:f>Sheet1!$C$1</c:f>
              <c:strCache>
                <c:ptCount val="1"/>
                <c:pt idx="0">
                  <c:v>Very confident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Employer communicates very/extremely well</c:v>
                </c:pt>
                <c:pt idx="1">
                  <c:v>Employer communicates somewhat well</c:v>
                </c:pt>
                <c:pt idx="2">
                  <c:v>Employer does not communicate well</c:v>
                </c:pt>
                <c:pt idx="3">
                  <c:v>All employees</c:v>
                </c:pt>
              </c:strCache>
            </c:strRef>
          </c:cat>
          <c:val>
            <c:numRef>
              <c:f>Sheet1!$C$2:$C$5</c:f>
              <c:numCache>
                <c:formatCode>0%</c:formatCode>
                <c:ptCount val="4"/>
                <c:pt idx="0">
                  <c:v>0.52</c:v>
                </c:pt>
                <c:pt idx="1">
                  <c:v>0.41</c:v>
                </c:pt>
                <c:pt idx="2">
                  <c:v>0.23</c:v>
                </c:pt>
                <c:pt idx="3">
                  <c:v>0.44</c:v>
                </c:pt>
              </c:numCache>
            </c:numRef>
          </c:val>
          <c:extLst>
            <c:ext xmlns:c16="http://schemas.microsoft.com/office/drawing/2014/chart" uri="{C3380CC4-5D6E-409C-BE32-E72D297353CC}">
              <c16:uniqueId val="{00000001-9BCB-421F-9F94-E143BA932BF4}"/>
            </c:ext>
          </c:extLst>
        </c:ser>
        <c:ser>
          <c:idx val="2"/>
          <c:order val="2"/>
          <c:tx>
            <c:strRef>
              <c:f>Sheet1!$D$1</c:f>
              <c:strCache>
                <c:ptCount val="1"/>
                <c:pt idx="0">
                  <c:v>Somewhat confident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Employer communicates very/extremely well</c:v>
                </c:pt>
                <c:pt idx="1">
                  <c:v>Employer communicates somewhat well</c:v>
                </c:pt>
                <c:pt idx="2">
                  <c:v>Employer does not communicate well</c:v>
                </c:pt>
                <c:pt idx="3">
                  <c:v>All employees</c:v>
                </c:pt>
              </c:strCache>
            </c:strRef>
          </c:cat>
          <c:val>
            <c:numRef>
              <c:f>Sheet1!$D$2:$D$5</c:f>
              <c:numCache>
                <c:formatCode>0%</c:formatCode>
                <c:ptCount val="4"/>
                <c:pt idx="0">
                  <c:v>0.12</c:v>
                </c:pt>
                <c:pt idx="1">
                  <c:v>0.42</c:v>
                </c:pt>
                <c:pt idx="2">
                  <c:v>0.39</c:v>
                </c:pt>
                <c:pt idx="3">
                  <c:v>0.26</c:v>
                </c:pt>
              </c:numCache>
            </c:numRef>
          </c:val>
          <c:extLst>
            <c:ext xmlns:c16="http://schemas.microsoft.com/office/drawing/2014/chart" uri="{C3380CC4-5D6E-409C-BE32-E72D297353CC}">
              <c16:uniqueId val="{00000002-9BCB-421F-9F94-E143BA932BF4}"/>
            </c:ext>
          </c:extLst>
        </c:ser>
        <c:ser>
          <c:idx val="3"/>
          <c:order val="3"/>
          <c:tx>
            <c:strRef>
              <c:f>Sheet1!$E$1</c:f>
              <c:strCache>
                <c:ptCount val="1"/>
                <c:pt idx="0">
                  <c:v>Slightly confident</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9BCB-421F-9F94-E143BA932BF4}"/>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Employer communicates very/extremely well</c:v>
                </c:pt>
                <c:pt idx="1">
                  <c:v>Employer communicates somewhat well</c:v>
                </c:pt>
                <c:pt idx="2">
                  <c:v>Employer does not communicate well</c:v>
                </c:pt>
                <c:pt idx="3">
                  <c:v>All employees</c:v>
                </c:pt>
              </c:strCache>
            </c:strRef>
          </c:cat>
          <c:val>
            <c:numRef>
              <c:f>Sheet1!$E$2:$E$5</c:f>
              <c:numCache>
                <c:formatCode>0%</c:formatCode>
                <c:ptCount val="4"/>
                <c:pt idx="0">
                  <c:v>0.01</c:v>
                </c:pt>
                <c:pt idx="1">
                  <c:v>7.0000000000000007E-2</c:v>
                </c:pt>
                <c:pt idx="2">
                  <c:v>0.22</c:v>
                </c:pt>
                <c:pt idx="3">
                  <c:v>7.0000000000000007E-2</c:v>
                </c:pt>
              </c:numCache>
            </c:numRef>
          </c:val>
          <c:extLst>
            <c:ext xmlns:c16="http://schemas.microsoft.com/office/drawing/2014/chart" uri="{C3380CC4-5D6E-409C-BE32-E72D297353CC}">
              <c16:uniqueId val="{00000004-9BCB-421F-9F94-E143BA932BF4}"/>
            </c:ext>
          </c:extLst>
        </c:ser>
        <c:ser>
          <c:idx val="4"/>
          <c:order val="4"/>
          <c:tx>
            <c:strRef>
              <c:f>Sheet1!$F$1</c:f>
              <c:strCache>
                <c:ptCount val="1"/>
                <c:pt idx="0">
                  <c:v>Not at all confident</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9BCB-421F-9F94-E143BA932BF4}"/>
                </c:ext>
              </c:extLst>
            </c:dLbl>
            <c:dLbl>
              <c:idx val="1"/>
              <c:delete val="1"/>
              <c:extLst>
                <c:ext xmlns:c15="http://schemas.microsoft.com/office/drawing/2012/chart" uri="{CE6537A1-D6FC-4f65-9D91-7224C49458BB}"/>
                <c:ext xmlns:c16="http://schemas.microsoft.com/office/drawing/2014/chart" uri="{C3380CC4-5D6E-409C-BE32-E72D297353CC}">
                  <c16:uniqueId val="{00000006-9BCB-421F-9F94-E143BA932BF4}"/>
                </c:ext>
              </c:extLst>
            </c:dLbl>
            <c:dLbl>
              <c:idx val="3"/>
              <c:delete val="1"/>
              <c:extLst>
                <c:ext xmlns:c15="http://schemas.microsoft.com/office/drawing/2012/chart" uri="{CE6537A1-D6FC-4f65-9D91-7224C49458BB}"/>
                <c:ext xmlns:c16="http://schemas.microsoft.com/office/drawing/2014/chart" uri="{C3380CC4-5D6E-409C-BE32-E72D297353CC}">
                  <c16:uniqueId val="{00000007-9BCB-421F-9F94-E143BA932BF4}"/>
                </c:ext>
              </c:extLst>
            </c:dLbl>
            <c:dLbl>
              <c:idx val="6"/>
              <c:layout>
                <c:manualLayout>
                  <c:x val="3.98009950248756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BCB-421F-9F94-E143BA932BF4}"/>
                </c:ext>
              </c:extLst>
            </c:dLbl>
            <c:dLbl>
              <c:idx val="8"/>
              <c:layout>
                <c:manualLayout>
                  <c:x val="5.9701492537313433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BCB-421F-9F94-E143BA932BF4}"/>
                </c:ext>
              </c:extLst>
            </c:dLbl>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Employer communicates very/extremely well</c:v>
                </c:pt>
                <c:pt idx="1">
                  <c:v>Employer communicates somewhat well</c:v>
                </c:pt>
                <c:pt idx="2">
                  <c:v>Employer does not communicate well</c:v>
                </c:pt>
                <c:pt idx="3">
                  <c:v>All employees</c:v>
                </c:pt>
              </c:strCache>
            </c:strRef>
          </c:cat>
          <c:val>
            <c:numRef>
              <c:f>Sheet1!$F$2:$F$5</c:f>
              <c:numCache>
                <c:formatCode>0%</c:formatCode>
                <c:ptCount val="4"/>
                <c:pt idx="0">
                  <c:v>0</c:v>
                </c:pt>
                <c:pt idx="1">
                  <c:v>0.01</c:v>
                </c:pt>
                <c:pt idx="2">
                  <c:v>0.08</c:v>
                </c:pt>
                <c:pt idx="3">
                  <c:v>0.02</c:v>
                </c:pt>
              </c:numCache>
            </c:numRef>
          </c:val>
          <c:extLst>
            <c:ext xmlns:c16="http://schemas.microsoft.com/office/drawing/2014/chart" uri="{C3380CC4-5D6E-409C-BE32-E72D297353CC}">
              <c16:uniqueId val="{0000000A-9BCB-421F-9F94-E143BA932BF4}"/>
            </c:ext>
          </c:extLst>
        </c:ser>
        <c:dLbls>
          <c:dLblPos val="ctr"/>
          <c:showLegendKey val="0"/>
          <c:showVal val="1"/>
          <c:showCatName val="0"/>
          <c:showSerName val="0"/>
          <c:showPercent val="0"/>
          <c:showBubbleSize val="0"/>
        </c:dLbls>
        <c:gapWidth val="63"/>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0"/>
          <c:y val="0.92170992514824523"/>
          <c:w val="0.99925871245260989"/>
          <c:h val="6.81599175103111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317202537182852"/>
          <c:y val="4.3650793650793648E-2"/>
          <c:w val="0.7447273257509478"/>
          <c:h val="0.85652262217222852"/>
        </c:manualLayout>
      </c:layout>
      <c:barChart>
        <c:barDir val="bar"/>
        <c:grouping val="percentStacked"/>
        <c:varyColors val="0"/>
        <c:ser>
          <c:idx val="0"/>
          <c:order val="0"/>
          <c:tx>
            <c:strRef>
              <c:f>Sheet1!$B$1</c:f>
              <c:strCache>
                <c:ptCount val="1"/>
                <c:pt idx="0">
                  <c:v>Extremely well</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Critical illness</c:v>
                </c:pt>
                <c:pt idx="1">
                  <c:v>Hospital indemnity</c:v>
                </c:pt>
                <c:pt idx="2">
                  <c:v>LTD</c:v>
                </c:pt>
                <c:pt idx="3">
                  <c:v>Accident</c:v>
                </c:pt>
                <c:pt idx="4">
                  <c:v>STD</c:v>
                </c:pt>
                <c:pt idx="5">
                  <c:v>Life</c:v>
                </c:pt>
                <c:pt idx="6">
                  <c:v>Retirement</c:v>
                </c:pt>
                <c:pt idx="7">
                  <c:v>Medical</c:v>
                </c:pt>
                <c:pt idx="8">
                  <c:v>Dental</c:v>
                </c:pt>
              </c:strCache>
            </c:strRef>
          </c:cat>
          <c:val>
            <c:numRef>
              <c:f>Sheet1!$B$2:$B$10</c:f>
              <c:numCache>
                <c:formatCode>0%</c:formatCode>
                <c:ptCount val="9"/>
                <c:pt idx="0">
                  <c:v>0.15</c:v>
                </c:pt>
                <c:pt idx="1">
                  <c:v>0.16</c:v>
                </c:pt>
                <c:pt idx="2">
                  <c:v>0.17</c:v>
                </c:pt>
                <c:pt idx="3">
                  <c:v>0.18</c:v>
                </c:pt>
                <c:pt idx="4">
                  <c:v>0.17</c:v>
                </c:pt>
                <c:pt idx="5">
                  <c:v>0.24</c:v>
                </c:pt>
                <c:pt idx="6">
                  <c:v>0.2</c:v>
                </c:pt>
                <c:pt idx="7">
                  <c:v>0.25</c:v>
                </c:pt>
                <c:pt idx="8">
                  <c:v>0.3</c:v>
                </c:pt>
              </c:numCache>
            </c:numRef>
          </c:val>
          <c:extLst>
            <c:ext xmlns:c16="http://schemas.microsoft.com/office/drawing/2014/chart" uri="{C3380CC4-5D6E-409C-BE32-E72D297353CC}">
              <c16:uniqueId val="{00000000-E051-491B-8900-8DD132E65F9C}"/>
            </c:ext>
          </c:extLst>
        </c:ser>
        <c:ser>
          <c:idx val="1"/>
          <c:order val="1"/>
          <c:tx>
            <c:strRef>
              <c:f>Sheet1!$C$1</c:f>
              <c:strCache>
                <c:ptCount val="1"/>
                <c:pt idx="0">
                  <c:v>Very well</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Critical illness</c:v>
                </c:pt>
                <c:pt idx="1">
                  <c:v>Hospital indemnity</c:v>
                </c:pt>
                <c:pt idx="2">
                  <c:v>LTD</c:v>
                </c:pt>
                <c:pt idx="3">
                  <c:v>Accident</c:v>
                </c:pt>
                <c:pt idx="4">
                  <c:v>STD</c:v>
                </c:pt>
                <c:pt idx="5">
                  <c:v>Life</c:v>
                </c:pt>
                <c:pt idx="6">
                  <c:v>Retirement</c:v>
                </c:pt>
                <c:pt idx="7">
                  <c:v>Medical</c:v>
                </c:pt>
                <c:pt idx="8">
                  <c:v>Dental</c:v>
                </c:pt>
              </c:strCache>
            </c:strRef>
          </c:cat>
          <c:val>
            <c:numRef>
              <c:f>Sheet1!$C$2:$C$10</c:f>
              <c:numCache>
                <c:formatCode>0%</c:formatCode>
                <c:ptCount val="9"/>
                <c:pt idx="0">
                  <c:v>0.24</c:v>
                </c:pt>
                <c:pt idx="1">
                  <c:v>0.27</c:v>
                </c:pt>
                <c:pt idx="2">
                  <c:v>0.28999999999999998</c:v>
                </c:pt>
                <c:pt idx="3">
                  <c:v>0.28000000000000003</c:v>
                </c:pt>
                <c:pt idx="4">
                  <c:v>0.3</c:v>
                </c:pt>
                <c:pt idx="5">
                  <c:v>0.32</c:v>
                </c:pt>
                <c:pt idx="6">
                  <c:v>0.38</c:v>
                </c:pt>
                <c:pt idx="7">
                  <c:v>0.44</c:v>
                </c:pt>
                <c:pt idx="8">
                  <c:v>0.42</c:v>
                </c:pt>
              </c:numCache>
            </c:numRef>
          </c:val>
          <c:extLst>
            <c:ext xmlns:c16="http://schemas.microsoft.com/office/drawing/2014/chart" uri="{C3380CC4-5D6E-409C-BE32-E72D297353CC}">
              <c16:uniqueId val="{00000001-E051-491B-8900-8DD132E65F9C}"/>
            </c:ext>
          </c:extLst>
        </c:ser>
        <c:ser>
          <c:idx val="2"/>
          <c:order val="2"/>
          <c:tx>
            <c:strRef>
              <c:f>Sheet1!$D$1</c:f>
              <c:strCache>
                <c:ptCount val="1"/>
                <c:pt idx="0">
                  <c:v>Somewhat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Critical illness</c:v>
                </c:pt>
                <c:pt idx="1">
                  <c:v>Hospital indemnity</c:v>
                </c:pt>
                <c:pt idx="2">
                  <c:v>LTD</c:v>
                </c:pt>
                <c:pt idx="3">
                  <c:v>Accident</c:v>
                </c:pt>
                <c:pt idx="4">
                  <c:v>STD</c:v>
                </c:pt>
                <c:pt idx="5">
                  <c:v>Life</c:v>
                </c:pt>
                <c:pt idx="6">
                  <c:v>Retirement</c:v>
                </c:pt>
                <c:pt idx="7">
                  <c:v>Medical</c:v>
                </c:pt>
                <c:pt idx="8">
                  <c:v>Dental</c:v>
                </c:pt>
              </c:strCache>
            </c:strRef>
          </c:cat>
          <c:val>
            <c:numRef>
              <c:f>Sheet1!$D$2:$D$10</c:f>
              <c:numCache>
                <c:formatCode>0%</c:formatCode>
                <c:ptCount val="9"/>
                <c:pt idx="0">
                  <c:v>0.35</c:v>
                </c:pt>
                <c:pt idx="1">
                  <c:v>0.31</c:v>
                </c:pt>
                <c:pt idx="2">
                  <c:v>0.32</c:v>
                </c:pt>
                <c:pt idx="3">
                  <c:v>0.32</c:v>
                </c:pt>
                <c:pt idx="4">
                  <c:v>0.32</c:v>
                </c:pt>
                <c:pt idx="5">
                  <c:v>0.28000000000000003</c:v>
                </c:pt>
                <c:pt idx="6">
                  <c:v>0.28999999999999998</c:v>
                </c:pt>
                <c:pt idx="7">
                  <c:v>0.24</c:v>
                </c:pt>
                <c:pt idx="8">
                  <c:v>0.21</c:v>
                </c:pt>
              </c:numCache>
            </c:numRef>
          </c:val>
          <c:extLst>
            <c:ext xmlns:c16="http://schemas.microsoft.com/office/drawing/2014/chart" uri="{C3380CC4-5D6E-409C-BE32-E72D297353CC}">
              <c16:uniqueId val="{00000002-E051-491B-8900-8DD132E65F9C}"/>
            </c:ext>
          </c:extLst>
        </c:ser>
        <c:ser>
          <c:idx val="3"/>
          <c:order val="3"/>
          <c:tx>
            <c:strRef>
              <c:f>Sheet1!$E$1</c:f>
              <c:strCache>
                <c:ptCount val="1"/>
                <c:pt idx="0">
                  <c:v>Slightly</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Critical illness</c:v>
                </c:pt>
                <c:pt idx="1">
                  <c:v>Hospital indemnity</c:v>
                </c:pt>
                <c:pt idx="2">
                  <c:v>LTD</c:v>
                </c:pt>
                <c:pt idx="3">
                  <c:v>Accident</c:v>
                </c:pt>
                <c:pt idx="4">
                  <c:v>STD</c:v>
                </c:pt>
                <c:pt idx="5">
                  <c:v>Life</c:v>
                </c:pt>
                <c:pt idx="6">
                  <c:v>Retirement</c:v>
                </c:pt>
                <c:pt idx="7">
                  <c:v>Medical</c:v>
                </c:pt>
                <c:pt idx="8">
                  <c:v>Dental</c:v>
                </c:pt>
              </c:strCache>
            </c:strRef>
          </c:cat>
          <c:val>
            <c:numRef>
              <c:f>Sheet1!$E$2:$E$10</c:f>
              <c:numCache>
                <c:formatCode>0%</c:formatCode>
                <c:ptCount val="9"/>
                <c:pt idx="0">
                  <c:v>0.17</c:v>
                </c:pt>
                <c:pt idx="1">
                  <c:v>0.14000000000000001</c:v>
                </c:pt>
                <c:pt idx="2">
                  <c:v>0.16</c:v>
                </c:pt>
                <c:pt idx="3">
                  <c:v>0.16</c:v>
                </c:pt>
                <c:pt idx="4">
                  <c:v>0.14000000000000001</c:v>
                </c:pt>
                <c:pt idx="5">
                  <c:v>0.11</c:v>
                </c:pt>
                <c:pt idx="6">
                  <c:v>0.09</c:v>
                </c:pt>
                <c:pt idx="7">
                  <c:v>0.05</c:v>
                </c:pt>
                <c:pt idx="8">
                  <c:v>0.05</c:v>
                </c:pt>
              </c:numCache>
            </c:numRef>
          </c:val>
          <c:extLst>
            <c:ext xmlns:c16="http://schemas.microsoft.com/office/drawing/2014/chart" uri="{C3380CC4-5D6E-409C-BE32-E72D297353CC}">
              <c16:uniqueId val="{00000003-E051-491B-8900-8DD132E65F9C}"/>
            </c:ext>
          </c:extLst>
        </c:ser>
        <c:ser>
          <c:idx val="4"/>
          <c:order val="4"/>
          <c:tx>
            <c:strRef>
              <c:f>Sheet1!$F$1</c:f>
              <c:strCache>
                <c:ptCount val="1"/>
                <c:pt idx="0">
                  <c:v>Not at all</c:v>
                </c:pt>
              </c:strCache>
            </c:strRef>
          </c:tx>
          <c:spPr>
            <a:solidFill>
              <a:schemeClr val="accent2"/>
            </a:solidFill>
            <a:ln>
              <a:noFill/>
            </a:ln>
            <a:effectLst/>
          </c:spPr>
          <c:invertIfNegative val="0"/>
          <c:dLbls>
            <c:dLbl>
              <c:idx val="6"/>
              <c:layout>
                <c:manualLayout>
                  <c:x val="3.9800995024875619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51-491B-8900-8DD132E65F9C}"/>
                </c:ext>
              </c:extLst>
            </c:dLbl>
            <c:dLbl>
              <c:idx val="7"/>
              <c:delete val="1"/>
              <c:extLst>
                <c:ext xmlns:c15="http://schemas.microsoft.com/office/drawing/2012/chart" uri="{CE6537A1-D6FC-4f65-9D91-7224C49458BB}"/>
                <c:ext xmlns:c16="http://schemas.microsoft.com/office/drawing/2014/chart" uri="{C3380CC4-5D6E-409C-BE32-E72D297353CC}">
                  <c16:uniqueId val="{00000000-F472-4374-8719-0DD3F2CA9DE1}"/>
                </c:ext>
              </c:extLst>
            </c:dLbl>
            <c:dLbl>
              <c:idx val="8"/>
              <c:delete val="1"/>
              <c:extLst>
                <c:ext xmlns:c15="http://schemas.microsoft.com/office/drawing/2012/chart" uri="{CE6537A1-D6FC-4f65-9D91-7224C49458BB}"/>
                <c:ext xmlns:c16="http://schemas.microsoft.com/office/drawing/2014/chart" uri="{C3380CC4-5D6E-409C-BE32-E72D297353CC}">
                  <c16:uniqueId val="{00000005-E051-491B-8900-8DD132E65F9C}"/>
                </c:ext>
              </c:extLst>
            </c:dLbl>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Critical illness</c:v>
                </c:pt>
                <c:pt idx="1">
                  <c:v>Hospital indemnity</c:v>
                </c:pt>
                <c:pt idx="2">
                  <c:v>LTD</c:v>
                </c:pt>
                <c:pt idx="3">
                  <c:v>Accident</c:v>
                </c:pt>
                <c:pt idx="4">
                  <c:v>STD</c:v>
                </c:pt>
                <c:pt idx="5">
                  <c:v>Life</c:v>
                </c:pt>
                <c:pt idx="6">
                  <c:v>Retirement</c:v>
                </c:pt>
                <c:pt idx="7">
                  <c:v>Medical</c:v>
                </c:pt>
                <c:pt idx="8">
                  <c:v>Dental</c:v>
                </c:pt>
              </c:strCache>
            </c:strRef>
          </c:cat>
          <c:val>
            <c:numRef>
              <c:f>Sheet1!$F$2:$F$10</c:f>
              <c:numCache>
                <c:formatCode>0%</c:formatCode>
                <c:ptCount val="9"/>
                <c:pt idx="0">
                  <c:v>0.1</c:v>
                </c:pt>
                <c:pt idx="1">
                  <c:v>0.11</c:v>
                </c:pt>
                <c:pt idx="2">
                  <c:v>7.0000000000000007E-2</c:v>
                </c:pt>
                <c:pt idx="3">
                  <c:v>7.0000000000000007E-2</c:v>
                </c:pt>
                <c:pt idx="4">
                  <c:v>7.0000000000000007E-2</c:v>
                </c:pt>
                <c:pt idx="5">
                  <c:v>0.05</c:v>
                </c:pt>
                <c:pt idx="6">
                  <c:v>0.04</c:v>
                </c:pt>
                <c:pt idx="7">
                  <c:v>0.02</c:v>
                </c:pt>
                <c:pt idx="8">
                  <c:v>0.02</c:v>
                </c:pt>
              </c:numCache>
            </c:numRef>
          </c:val>
          <c:extLst>
            <c:ext xmlns:c16="http://schemas.microsoft.com/office/drawing/2014/chart" uri="{C3380CC4-5D6E-409C-BE32-E72D297353CC}">
              <c16:uniqueId val="{00000006-E051-491B-8900-8DD132E65F9C}"/>
            </c:ext>
          </c:extLst>
        </c:ser>
        <c:dLbls>
          <c:dLblPos val="ctr"/>
          <c:showLegendKey val="0"/>
          <c:showVal val="1"/>
          <c:showCatName val="0"/>
          <c:showSerName val="0"/>
          <c:showPercent val="0"/>
          <c:showBubbleSize val="0"/>
        </c:dLbls>
        <c:gapWidth val="63"/>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0"/>
          <c:y val="0.93128436814250681"/>
          <c:w val="0.99925871245260989"/>
          <c:h val="6.815991751031119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84531891217782"/>
          <c:y val="7.3198246341091025E-2"/>
          <c:w val="0.7550540343208122"/>
          <c:h val="0.68930631593488489"/>
        </c:manualLayout>
      </c:layout>
      <c:barChart>
        <c:barDir val="bar"/>
        <c:grouping val="percentStacked"/>
        <c:varyColors val="0"/>
        <c:ser>
          <c:idx val="0"/>
          <c:order val="0"/>
          <c:tx>
            <c:strRef>
              <c:f>Sheet1!$B$1</c:f>
              <c:strCache>
                <c:ptCount val="1"/>
                <c:pt idx="0">
                  <c:v>Don't need the benefit</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Sheet1!$B$2:$B$10</c:f>
              <c:numCache>
                <c:formatCode>0%</c:formatCode>
                <c:ptCount val="9"/>
                <c:pt idx="0">
                  <c:v>0.25</c:v>
                </c:pt>
                <c:pt idx="1">
                  <c:v>0.24</c:v>
                </c:pt>
                <c:pt idx="2">
                  <c:v>0.25</c:v>
                </c:pt>
                <c:pt idx="3">
                  <c:v>0.28000000000000003</c:v>
                </c:pt>
                <c:pt idx="4">
                  <c:v>0.28000000000000003</c:v>
                </c:pt>
                <c:pt idx="5">
                  <c:v>0.2</c:v>
                </c:pt>
                <c:pt idx="6">
                  <c:v>0.22</c:v>
                </c:pt>
                <c:pt idx="7">
                  <c:v>0.09</c:v>
                </c:pt>
                <c:pt idx="8">
                  <c:v>7.0000000000000007E-2</c:v>
                </c:pt>
              </c:numCache>
            </c:numRef>
          </c:val>
          <c:extLst>
            <c:ext xmlns:c16="http://schemas.microsoft.com/office/drawing/2014/chart" uri="{C3380CC4-5D6E-409C-BE32-E72D297353CC}">
              <c16:uniqueId val="{00000000-AACE-4068-B253-1137AB17F479}"/>
            </c:ext>
          </c:extLst>
        </c:ser>
        <c:ser>
          <c:idx val="1"/>
          <c:order val="1"/>
          <c:tx>
            <c:strRef>
              <c:f>Sheet1!$C$1</c:f>
              <c:strCache>
                <c:ptCount val="1"/>
                <c:pt idx="0">
                  <c:v>Not able to afford the benefit at this time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Sheet1!$C$2:$C$10</c:f>
              <c:numCache>
                <c:formatCode>0%</c:formatCode>
                <c:ptCount val="9"/>
                <c:pt idx="0">
                  <c:v>0.15</c:v>
                </c:pt>
                <c:pt idx="1">
                  <c:v>0.16</c:v>
                </c:pt>
                <c:pt idx="2">
                  <c:v>0.17</c:v>
                </c:pt>
                <c:pt idx="3">
                  <c:v>0.19</c:v>
                </c:pt>
                <c:pt idx="4">
                  <c:v>0.16</c:v>
                </c:pt>
                <c:pt idx="5">
                  <c:v>0.15</c:v>
                </c:pt>
                <c:pt idx="6">
                  <c:v>0.11</c:v>
                </c:pt>
                <c:pt idx="7">
                  <c:v>0.15</c:v>
                </c:pt>
                <c:pt idx="8">
                  <c:v>0.16</c:v>
                </c:pt>
              </c:numCache>
            </c:numRef>
          </c:val>
          <c:extLst>
            <c:ext xmlns:c16="http://schemas.microsoft.com/office/drawing/2014/chart" uri="{C3380CC4-5D6E-409C-BE32-E72D297353CC}">
              <c16:uniqueId val="{00000001-AACE-4068-B253-1137AB17F479}"/>
            </c:ext>
          </c:extLst>
        </c:ser>
        <c:ser>
          <c:idx val="2"/>
          <c:order val="2"/>
          <c:tx>
            <c:strRef>
              <c:f>Sheet1!$D$1</c:f>
              <c:strCache>
                <c:ptCount val="1"/>
                <c:pt idx="0">
                  <c:v>Don't think the benefit is worth the cost</c:v>
                </c:pt>
              </c:strCache>
            </c:strRef>
          </c:tx>
          <c:spPr>
            <a:solidFill>
              <a:schemeClr val="accent1">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Sheet1!$D$2:$D$10</c:f>
              <c:numCache>
                <c:formatCode>0%</c:formatCode>
                <c:ptCount val="9"/>
                <c:pt idx="0">
                  <c:v>0.21</c:v>
                </c:pt>
                <c:pt idx="1">
                  <c:v>0.23</c:v>
                </c:pt>
                <c:pt idx="2">
                  <c:v>0.21</c:v>
                </c:pt>
                <c:pt idx="3">
                  <c:v>0.2</c:v>
                </c:pt>
                <c:pt idx="4">
                  <c:v>0.23</c:v>
                </c:pt>
                <c:pt idx="5">
                  <c:v>0.15</c:v>
                </c:pt>
                <c:pt idx="6">
                  <c:v>0.2</c:v>
                </c:pt>
                <c:pt idx="7">
                  <c:v>0.16</c:v>
                </c:pt>
                <c:pt idx="8">
                  <c:v>0.12</c:v>
                </c:pt>
              </c:numCache>
            </c:numRef>
          </c:val>
          <c:extLst>
            <c:ext xmlns:c16="http://schemas.microsoft.com/office/drawing/2014/chart" uri="{C3380CC4-5D6E-409C-BE32-E72D297353CC}">
              <c16:uniqueId val="{00000002-AACE-4068-B253-1137AB17F479}"/>
            </c:ext>
          </c:extLst>
        </c:ser>
        <c:ser>
          <c:idx val="3"/>
          <c:order val="3"/>
          <c:tx>
            <c:strRef>
              <c:f>Sheet1!$E$1</c:f>
              <c:strCache>
                <c:ptCount val="1"/>
                <c:pt idx="0">
                  <c:v>Wanted to use the money for other benefits instead</c:v>
                </c:pt>
              </c:strCache>
            </c:strRef>
          </c:tx>
          <c:spPr>
            <a:solidFill>
              <a:schemeClr val="accent1">
                <a:lumMod val="20000"/>
                <a:lumOff val="80000"/>
              </a:schemeClr>
            </a:solidFill>
            <a:ln>
              <a:noFill/>
            </a:ln>
            <a:effectLst/>
          </c:spPr>
          <c:invertIfNegative val="0"/>
          <c:dLbls>
            <c:dLbl>
              <c:idx val="7"/>
              <c:delete val="1"/>
              <c:extLst>
                <c:ext xmlns:c15="http://schemas.microsoft.com/office/drawing/2012/chart" uri="{CE6537A1-D6FC-4f65-9D91-7224C49458BB}"/>
                <c:ext xmlns:c16="http://schemas.microsoft.com/office/drawing/2014/chart" uri="{C3380CC4-5D6E-409C-BE32-E72D297353CC}">
                  <c16:uniqueId val="{00000016-AACE-4068-B253-1137AB17F479}"/>
                </c:ext>
              </c:extLst>
            </c:dLbl>
            <c:dLbl>
              <c:idx val="8"/>
              <c:delete val="1"/>
              <c:extLst>
                <c:ext xmlns:c15="http://schemas.microsoft.com/office/drawing/2012/chart" uri="{CE6537A1-D6FC-4f65-9D91-7224C49458BB}"/>
                <c:ext xmlns:c16="http://schemas.microsoft.com/office/drawing/2014/chart" uri="{C3380CC4-5D6E-409C-BE32-E72D297353CC}">
                  <c16:uniqueId val="{00000014-AACE-4068-B253-1137AB17F47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Sheet1!$E$2:$E$10</c:f>
              <c:numCache>
                <c:formatCode>0%</c:formatCode>
                <c:ptCount val="9"/>
                <c:pt idx="0">
                  <c:v>0.1</c:v>
                </c:pt>
                <c:pt idx="1">
                  <c:v>0.09</c:v>
                </c:pt>
                <c:pt idx="2">
                  <c:v>0.11</c:v>
                </c:pt>
                <c:pt idx="3">
                  <c:v>0.08</c:v>
                </c:pt>
                <c:pt idx="4">
                  <c:v>0.1</c:v>
                </c:pt>
                <c:pt idx="5">
                  <c:v>0.05</c:v>
                </c:pt>
                <c:pt idx="6">
                  <c:v>0.04</c:v>
                </c:pt>
                <c:pt idx="7">
                  <c:v>0.03</c:v>
                </c:pt>
                <c:pt idx="8">
                  <c:v>0.01</c:v>
                </c:pt>
              </c:numCache>
            </c:numRef>
          </c:val>
          <c:extLst>
            <c:ext xmlns:c16="http://schemas.microsoft.com/office/drawing/2014/chart" uri="{C3380CC4-5D6E-409C-BE32-E72D297353CC}">
              <c16:uniqueId val="{00000003-AACE-4068-B253-1137AB17F479}"/>
            </c:ext>
          </c:extLst>
        </c:ser>
        <c:ser>
          <c:idx val="4"/>
          <c:order val="4"/>
          <c:tx>
            <c:strRef>
              <c:f>Sheet1!$F$1</c:f>
              <c:strCache>
                <c:ptCount val="1"/>
                <c:pt idx="0">
                  <c:v>Did not have enough information about the benefit</c:v>
                </c:pt>
              </c:strCache>
            </c:strRef>
          </c:tx>
          <c:spPr>
            <a:solidFill>
              <a:schemeClr val="accent3"/>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AACE-4068-B253-1137AB17F479}"/>
                </c:ext>
              </c:extLst>
            </c:dLbl>
            <c:dLbl>
              <c:idx val="7"/>
              <c:delete val="1"/>
              <c:extLst>
                <c:ext xmlns:c15="http://schemas.microsoft.com/office/drawing/2012/chart" uri="{CE6537A1-D6FC-4f65-9D91-7224C49458BB}"/>
                <c:ext xmlns:c16="http://schemas.microsoft.com/office/drawing/2014/chart" uri="{C3380CC4-5D6E-409C-BE32-E72D297353CC}">
                  <c16:uniqueId val="{00000015-AACE-4068-B253-1137AB17F479}"/>
                </c:ext>
              </c:extLst>
            </c:dLbl>
            <c:dLbl>
              <c:idx val="8"/>
              <c:delete val="1"/>
              <c:extLst>
                <c:ext xmlns:c15="http://schemas.microsoft.com/office/drawing/2012/chart" uri="{CE6537A1-D6FC-4f65-9D91-7224C49458BB}"/>
                <c:ext xmlns:c16="http://schemas.microsoft.com/office/drawing/2014/chart" uri="{C3380CC4-5D6E-409C-BE32-E72D297353CC}">
                  <c16:uniqueId val="{00000005-AACE-4068-B253-1137AB17F479}"/>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Sheet1!$F$2:$F$10</c:f>
              <c:numCache>
                <c:formatCode>0%</c:formatCode>
                <c:ptCount val="9"/>
                <c:pt idx="0">
                  <c:v>0.12</c:v>
                </c:pt>
                <c:pt idx="1">
                  <c:v>0.09</c:v>
                </c:pt>
                <c:pt idx="2">
                  <c:v>0.12</c:v>
                </c:pt>
                <c:pt idx="3">
                  <c:v>0.1</c:v>
                </c:pt>
                <c:pt idx="4">
                  <c:v>7.0000000000000007E-2</c:v>
                </c:pt>
                <c:pt idx="5">
                  <c:v>7.0000000000000007E-2</c:v>
                </c:pt>
                <c:pt idx="6">
                  <c:v>0.02</c:v>
                </c:pt>
                <c:pt idx="7">
                  <c:v>0.02</c:v>
                </c:pt>
                <c:pt idx="8">
                  <c:v>0.02</c:v>
                </c:pt>
              </c:numCache>
            </c:numRef>
          </c:val>
          <c:extLst>
            <c:ext xmlns:c16="http://schemas.microsoft.com/office/drawing/2014/chart" uri="{C3380CC4-5D6E-409C-BE32-E72D297353CC}">
              <c16:uniqueId val="{00000006-AACE-4068-B253-1137AB17F479}"/>
            </c:ext>
          </c:extLst>
        </c:ser>
        <c:ser>
          <c:idx val="5"/>
          <c:order val="5"/>
          <c:tx>
            <c:strRef>
              <c:f>Sheet1!$G$1</c:f>
              <c:strCache>
                <c:ptCount val="1"/>
                <c:pt idx="0">
                  <c:v>Have coverage through my spouse/partner or other family member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Sheet1!$G$2:$G$10</c:f>
              <c:numCache>
                <c:formatCode>0%</c:formatCode>
                <c:ptCount val="9"/>
                <c:pt idx="0">
                  <c:v>0.05</c:v>
                </c:pt>
                <c:pt idx="1">
                  <c:v>0.05</c:v>
                </c:pt>
                <c:pt idx="2">
                  <c:v>0.04</c:v>
                </c:pt>
                <c:pt idx="3">
                  <c:v>0.05</c:v>
                </c:pt>
                <c:pt idx="4">
                  <c:v>0.04</c:v>
                </c:pt>
                <c:pt idx="5">
                  <c:v>7.0000000000000007E-2</c:v>
                </c:pt>
                <c:pt idx="6">
                  <c:v>0.18</c:v>
                </c:pt>
                <c:pt idx="7">
                  <c:v>0.26</c:v>
                </c:pt>
                <c:pt idx="8">
                  <c:v>0.3</c:v>
                </c:pt>
              </c:numCache>
            </c:numRef>
          </c:val>
          <c:extLst>
            <c:ext xmlns:c16="http://schemas.microsoft.com/office/drawing/2014/chart" uri="{C3380CC4-5D6E-409C-BE32-E72D297353CC}">
              <c16:uniqueId val="{00000007-AACE-4068-B253-1137AB17F479}"/>
            </c:ext>
          </c:extLst>
        </c:ser>
        <c:ser>
          <c:idx val="6"/>
          <c:order val="6"/>
          <c:tx>
            <c:strRef>
              <c:f>Sheet1!$H$1</c:f>
              <c:strCache>
                <c:ptCount val="1"/>
                <c:pt idx="0">
                  <c:v>Purchased coverage on my own</c:v>
                </c:pt>
              </c:strCache>
            </c:strRef>
          </c:tx>
          <c:spPr>
            <a:solidFill>
              <a:schemeClr val="accent2">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A-AACE-4068-B253-1137AB17F479}"/>
                </c:ext>
              </c:extLst>
            </c:dLbl>
            <c:dLbl>
              <c:idx val="2"/>
              <c:delete val="1"/>
              <c:extLst>
                <c:ext xmlns:c15="http://schemas.microsoft.com/office/drawing/2012/chart" uri="{CE6537A1-D6FC-4f65-9D91-7224C49458BB}"/>
                <c:ext xmlns:c16="http://schemas.microsoft.com/office/drawing/2014/chart" uri="{C3380CC4-5D6E-409C-BE32-E72D297353CC}">
                  <c16:uniqueId val="{00000019-AACE-4068-B253-1137AB17F479}"/>
                </c:ext>
              </c:extLst>
            </c:dLbl>
            <c:dLbl>
              <c:idx val="3"/>
              <c:delete val="1"/>
              <c:extLst>
                <c:ext xmlns:c15="http://schemas.microsoft.com/office/drawing/2012/chart" uri="{CE6537A1-D6FC-4f65-9D91-7224C49458BB}"/>
                <c:ext xmlns:c16="http://schemas.microsoft.com/office/drawing/2014/chart" uri="{C3380CC4-5D6E-409C-BE32-E72D297353CC}">
                  <c16:uniqueId val="{00000018-AACE-4068-B253-1137AB17F479}"/>
                </c:ext>
              </c:extLst>
            </c:dLbl>
            <c:dLbl>
              <c:idx val="4"/>
              <c:delete val="1"/>
              <c:extLst>
                <c:ext xmlns:c15="http://schemas.microsoft.com/office/drawing/2012/chart" uri="{CE6537A1-D6FC-4f65-9D91-7224C49458BB}"/>
                <c:ext xmlns:c16="http://schemas.microsoft.com/office/drawing/2014/chart" uri="{C3380CC4-5D6E-409C-BE32-E72D297353CC}">
                  <c16:uniqueId val="{00000017-AACE-4068-B253-1137AB17F479}"/>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Sheet1!$H$2:$H$10</c:f>
              <c:numCache>
                <c:formatCode>0%</c:formatCode>
                <c:ptCount val="9"/>
                <c:pt idx="0">
                  <c:v>0.03</c:v>
                </c:pt>
                <c:pt idx="1">
                  <c:v>0.05</c:v>
                </c:pt>
                <c:pt idx="2">
                  <c:v>0.03</c:v>
                </c:pt>
                <c:pt idx="3">
                  <c:v>0.03</c:v>
                </c:pt>
                <c:pt idx="4">
                  <c:v>0.03</c:v>
                </c:pt>
                <c:pt idx="5">
                  <c:v>0.16</c:v>
                </c:pt>
                <c:pt idx="6">
                  <c:v>0.06</c:v>
                </c:pt>
                <c:pt idx="7">
                  <c:v>7.0000000000000007E-2</c:v>
                </c:pt>
                <c:pt idx="8">
                  <c:v>0.09</c:v>
                </c:pt>
              </c:numCache>
            </c:numRef>
          </c:val>
          <c:extLst>
            <c:ext xmlns:c16="http://schemas.microsoft.com/office/drawing/2014/chart" uri="{C3380CC4-5D6E-409C-BE32-E72D297353CC}">
              <c16:uniqueId val="{00000008-AACE-4068-B253-1137AB17F479}"/>
            </c:ext>
          </c:extLst>
        </c:ser>
        <c:ser>
          <c:idx val="7"/>
          <c:order val="7"/>
          <c:tx>
            <c:strRef>
              <c:f>Sheet1!$I$1</c:f>
              <c:strCache>
                <c:ptCount val="1"/>
                <c:pt idx="0">
                  <c:v>Have coverage from another source</c:v>
                </c:pt>
              </c:strCache>
            </c:strRef>
          </c:tx>
          <c:spPr>
            <a:solidFill>
              <a:schemeClr val="accent2">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Sheet1!$I$2:$I$10</c:f>
              <c:numCache>
                <c:formatCode>0%</c:formatCode>
                <c:ptCount val="9"/>
                <c:pt idx="0">
                  <c:v>7.0000000000000007E-2</c:v>
                </c:pt>
                <c:pt idx="1">
                  <c:v>0.09</c:v>
                </c:pt>
                <c:pt idx="2">
                  <c:v>0.05</c:v>
                </c:pt>
                <c:pt idx="3">
                  <c:v>7.0000000000000007E-2</c:v>
                </c:pt>
                <c:pt idx="4">
                  <c:v>7.0000000000000007E-2</c:v>
                </c:pt>
                <c:pt idx="5">
                  <c:v>0.15</c:v>
                </c:pt>
                <c:pt idx="6">
                  <c:v>0.13</c:v>
                </c:pt>
                <c:pt idx="7">
                  <c:v>0.2</c:v>
                </c:pt>
                <c:pt idx="8">
                  <c:v>0.22</c:v>
                </c:pt>
              </c:numCache>
            </c:numRef>
          </c:val>
          <c:extLst>
            <c:ext xmlns:c16="http://schemas.microsoft.com/office/drawing/2014/chart" uri="{C3380CC4-5D6E-409C-BE32-E72D297353CC}">
              <c16:uniqueId val="{00000009-AACE-4068-B253-1137AB17F479}"/>
            </c:ext>
          </c:extLst>
        </c:ser>
        <c:ser>
          <c:idx val="8"/>
          <c:order val="8"/>
          <c:tx>
            <c:strRef>
              <c:f>Sheet1!$J$1</c:f>
              <c:strCache>
                <c:ptCount val="1"/>
                <c:pt idx="0">
                  <c:v>Other</c:v>
                </c:pt>
              </c:strCache>
            </c:strRef>
          </c:tx>
          <c:spPr>
            <a:solidFill>
              <a:schemeClr val="accent5"/>
            </a:solidFill>
            <a:ln>
              <a:noFill/>
            </a:ln>
            <a:effectLst/>
          </c:spPr>
          <c:invertIfNegative val="0"/>
          <c:dLbls>
            <c:delete val="1"/>
          </c:dLbls>
          <c:cat>
            <c:strRef>
              <c:f>Sheet1!$A$2:$A$10</c:f>
              <c:strCache>
                <c:ptCount val="9"/>
                <c:pt idx="0">
                  <c:v>Hospital indemnity</c:v>
                </c:pt>
                <c:pt idx="1">
                  <c:v>Accident</c:v>
                </c:pt>
                <c:pt idx="2">
                  <c:v>Critical illness</c:v>
                </c:pt>
                <c:pt idx="3">
                  <c:v>LTD</c:v>
                </c:pt>
                <c:pt idx="4">
                  <c:v>STD</c:v>
                </c:pt>
                <c:pt idx="5">
                  <c:v>Life</c:v>
                </c:pt>
                <c:pt idx="6">
                  <c:v>Vision</c:v>
                </c:pt>
                <c:pt idx="7">
                  <c:v>Dental</c:v>
                </c:pt>
                <c:pt idx="8">
                  <c:v>Medical</c:v>
                </c:pt>
              </c:strCache>
            </c:strRef>
          </c:cat>
          <c:val>
            <c:numRef>
              <c:f>Sheet1!$J$2:$J$10</c:f>
              <c:numCache>
                <c:formatCode>0%</c:formatCode>
                <c:ptCount val="9"/>
                <c:pt idx="0">
                  <c:v>0.01</c:v>
                </c:pt>
                <c:pt idx="1">
                  <c:v>0</c:v>
                </c:pt>
                <c:pt idx="2">
                  <c:v>0.01</c:v>
                </c:pt>
                <c:pt idx="3">
                  <c:v>0.01</c:v>
                </c:pt>
                <c:pt idx="4">
                  <c:v>0.01</c:v>
                </c:pt>
                <c:pt idx="5">
                  <c:v>0.01</c:v>
                </c:pt>
                <c:pt idx="6">
                  <c:v>0.03</c:v>
                </c:pt>
                <c:pt idx="7">
                  <c:v>0.02</c:v>
                </c:pt>
                <c:pt idx="8">
                  <c:v>0.01</c:v>
                </c:pt>
              </c:numCache>
            </c:numRef>
          </c:val>
          <c:extLst>
            <c:ext xmlns:c16="http://schemas.microsoft.com/office/drawing/2014/chart" uri="{C3380CC4-5D6E-409C-BE32-E72D297353CC}">
              <c16:uniqueId val="{00000013-AACE-4068-B253-1137AB17F479}"/>
            </c:ext>
          </c:extLst>
        </c:ser>
        <c:dLbls>
          <c:dLblPos val="ctr"/>
          <c:showLegendKey val="0"/>
          <c:showVal val="1"/>
          <c:showCatName val="0"/>
          <c:showSerName val="0"/>
          <c:showPercent val="0"/>
          <c:showBubbleSize val="0"/>
        </c:dLbls>
        <c:gapWidth val="63"/>
        <c:overlap val="100"/>
        <c:axId val="552313872"/>
        <c:axId val="552321088"/>
      </c:barChart>
      <c:catAx>
        <c:axId val="5523138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52321088"/>
        <c:crosses val="autoZero"/>
        <c:auto val="1"/>
        <c:lblAlgn val="ctr"/>
        <c:lblOffset val="100"/>
        <c:noMultiLvlLbl val="0"/>
      </c:catAx>
      <c:valAx>
        <c:axId val="552321088"/>
        <c:scaling>
          <c:orientation val="minMax"/>
        </c:scaling>
        <c:delete val="1"/>
        <c:axPos val="b"/>
        <c:numFmt formatCode="0%" sourceLinked="1"/>
        <c:majorTickMark val="none"/>
        <c:minorTickMark val="none"/>
        <c:tickLblPos val="nextTo"/>
        <c:crossAx val="552313872"/>
        <c:crosses val="autoZero"/>
        <c:crossBetween val="between"/>
      </c:valAx>
      <c:spPr>
        <a:noFill/>
        <a:ln>
          <a:noFill/>
        </a:ln>
        <a:effectLst/>
      </c:spPr>
    </c:plotArea>
    <c:legend>
      <c:legendPos val="b"/>
      <c:layout>
        <c:manualLayout>
          <c:xMode val="edge"/>
          <c:yMode val="edge"/>
          <c:x val="0.14667508174469296"/>
          <c:y val="0.79540220573551523"/>
          <c:w val="0.8034032491349975"/>
          <c:h val="0.196622443942893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697316303564"/>
          <c:y val="5.4751619894794053E-2"/>
          <c:w val="0.86176713949894901"/>
          <c:h val="0.81839747093875892"/>
        </c:manualLayout>
      </c:layout>
      <c:barChart>
        <c:barDir val="bar"/>
        <c:grouping val="percentStacked"/>
        <c:varyColors val="0"/>
        <c:ser>
          <c:idx val="0"/>
          <c:order val="0"/>
          <c:tx>
            <c:strRef>
              <c:f>Sheet1!$B$1</c:f>
              <c:strCache>
                <c:ptCount val="1"/>
                <c:pt idx="0">
                  <c:v>Strongly Disagree </c:v>
                </c:pt>
              </c:strCache>
            </c:strRef>
          </c:tx>
          <c:spPr>
            <a:solidFill>
              <a:schemeClr val="accent1"/>
            </a:solidFill>
            <a:ln>
              <a:noFill/>
            </a:ln>
            <a:effectLst/>
          </c:spPr>
          <c:invertIfNegative val="0"/>
          <c:dLbls>
            <c:dLbl>
              <c:idx val="2"/>
              <c:layout>
                <c:manualLayout>
                  <c:x val="8.4665152101167842E-3"/>
                  <c:y val="-0.11183500318480891"/>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4CC-4A6A-8222-0C7B926CDF7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Distressed </c:v>
                </c:pt>
                <c:pt idx="1">
                  <c:v>Stressed </c:v>
                </c:pt>
                <c:pt idx="2">
                  <c:v>Well </c:v>
                </c:pt>
              </c:strCache>
            </c:strRef>
          </c:cat>
          <c:val>
            <c:numRef>
              <c:f>Sheet1!$B$2:$B$4</c:f>
              <c:numCache>
                <c:formatCode>0%</c:formatCode>
                <c:ptCount val="3"/>
                <c:pt idx="0">
                  <c:v>0.48</c:v>
                </c:pt>
                <c:pt idx="1">
                  <c:v>0.21</c:v>
                </c:pt>
                <c:pt idx="2">
                  <c:v>0.02</c:v>
                </c:pt>
              </c:numCache>
            </c:numRef>
          </c:val>
          <c:extLst>
            <c:ext xmlns:c16="http://schemas.microsoft.com/office/drawing/2014/chart" uri="{C3380CC4-5D6E-409C-BE32-E72D297353CC}">
              <c16:uniqueId val="{00000000-0FD8-4320-8F18-61FC1C4DBFA4}"/>
            </c:ext>
          </c:extLst>
        </c:ser>
        <c:ser>
          <c:idx val="1"/>
          <c:order val="1"/>
          <c:tx>
            <c:strRef>
              <c:f>Sheet1!$C$1</c:f>
              <c:strCache>
                <c:ptCount val="1"/>
                <c:pt idx="0">
                  <c:v>Somewhat Disagree</c:v>
                </c:pt>
              </c:strCache>
            </c:strRef>
          </c:tx>
          <c:spPr>
            <a:solidFill>
              <a:schemeClr val="accent2"/>
            </a:solidFill>
            <a:ln>
              <a:noFill/>
            </a:ln>
            <a:effectLst/>
          </c:spPr>
          <c:invertIfNegative val="0"/>
          <c:dLbls>
            <c:dLbl>
              <c:idx val="2"/>
              <c:layout>
                <c:manualLayout>
                  <c:x val="2.822171736705599E-2"/>
                  <c:y val="-0.1118347773918974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CC-4A6A-8222-0C7B926CDF73}"/>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Distressed </c:v>
                </c:pt>
                <c:pt idx="1">
                  <c:v>Stressed </c:v>
                </c:pt>
                <c:pt idx="2">
                  <c:v>Well </c:v>
                </c:pt>
              </c:strCache>
            </c:strRef>
          </c:cat>
          <c:val>
            <c:numRef>
              <c:f>Sheet1!$C$2:$C$4</c:f>
              <c:numCache>
                <c:formatCode>0%</c:formatCode>
                <c:ptCount val="3"/>
                <c:pt idx="0">
                  <c:v>0.14000000000000001</c:v>
                </c:pt>
                <c:pt idx="1">
                  <c:v>0.22</c:v>
                </c:pt>
                <c:pt idx="2">
                  <c:v>0.02</c:v>
                </c:pt>
              </c:numCache>
            </c:numRef>
          </c:val>
          <c:extLst>
            <c:ext xmlns:c16="http://schemas.microsoft.com/office/drawing/2014/chart" uri="{C3380CC4-5D6E-409C-BE32-E72D297353CC}">
              <c16:uniqueId val="{00000001-0FD8-4320-8F18-61FC1C4DBFA4}"/>
            </c:ext>
          </c:extLst>
        </c:ser>
        <c:ser>
          <c:idx val="2"/>
          <c:order val="2"/>
          <c:tx>
            <c:strRef>
              <c:f>Sheet1!$D$1</c:f>
              <c:strCache>
                <c:ptCount val="1"/>
                <c:pt idx="0">
                  <c:v>Neither Agree nor Disagree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Distressed </c:v>
                </c:pt>
                <c:pt idx="1">
                  <c:v>Stressed </c:v>
                </c:pt>
                <c:pt idx="2">
                  <c:v>Well </c:v>
                </c:pt>
              </c:strCache>
            </c:strRef>
          </c:cat>
          <c:val>
            <c:numRef>
              <c:f>Sheet1!$D$2:$D$4</c:f>
              <c:numCache>
                <c:formatCode>0%</c:formatCode>
                <c:ptCount val="3"/>
                <c:pt idx="0">
                  <c:v>0.12</c:v>
                </c:pt>
                <c:pt idx="1">
                  <c:v>0.24</c:v>
                </c:pt>
                <c:pt idx="2">
                  <c:v>0.09</c:v>
                </c:pt>
              </c:numCache>
            </c:numRef>
          </c:val>
          <c:extLst>
            <c:ext xmlns:c16="http://schemas.microsoft.com/office/drawing/2014/chart" uri="{C3380CC4-5D6E-409C-BE32-E72D297353CC}">
              <c16:uniqueId val="{00000002-0FD8-4320-8F18-61FC1C4DBFA4}"/>
            </c:ext>
          </c:extLst>
        </c:ser>
        <c:ser>
          <c:idx val="3"/>
          <c:order val="3"/>
          <c:tx>
            <c:strRef>
              <c:f>Sheet1!$E$1</c:f>
              <c:strCache>
                <c:ptCount val="1"/>
                <c:pt idx="0">
                  <c:v>Somewhat Agree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Distressed </c:v>
                </c:pt>
                <c:pt idx="1">
                  <c:v>Stressed </c:v>
                </c:pt>
                <c:pt idx="2">
                  <c:v>Well </c:v>
                </c:pt>
              </c:strCache>
            </c:strRef>
          </c:cat>
          <c:val>
            <c:numRef>
              <c:f>Sheet1!$E$2:$E$4</c:f>
              <c:numCache>
                <c:formatCode>0%</c:formatCode>
                <c:ptCount val="3"/>
                <c:pt idx="0">
                  <c:v>0.14000000000000001</c:v>
                </c:pt>
                <c:pt idx="1">
                  <c:v>0.27</c:v>
                </c:pt>
                <c:pt idx="2">
                  <c:v>0.2</c:v>
                </c:pt>
              </c:numCache>
            </c:numRef>
          </c:val>
          <c:extLst>
            <c:ext xmlns:c16="http://schemas.microsoft.com/office/drawing/2014/chart" uri="{C3380CC4-5D6E-409C-BE32-E72D297353CC}">
              <c16:uniqueId val="{00000003-0FD8-4320-8F18-61FC1C4DBFA4}"/>
            </c:ext>
          </c:extLst>
        </c:ser>
        <c:ser>
          <c:idx val="4"/>
          <c:order val="4"/>
          <c:tx>
            <c:strRef>
              <c:f>Sheet1!$F$1</c:f>
              <c:strCache>
                <c:ptCount val="1"/>
                <c:pt idx="0">
                  <c:v>Strongly Agree</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Distressed </c:v>
                </c:pt>
                <c:pt idx="1">
                  <c:v>Stressed </c:v>
                </c:pt>
                <c:pt idx="2">
                  <c:v>Well </c:v>
                </c:pt>
              </c:strCache>
            </c:strRef>
          </c:cat>
          <c:val>
            <c:numRef>
              <c:f>Sheet1!$F$2:$F$4</c:f>
              <c:numCache>
                <c:formatCode>0%</c:formatCode>
                <c:ptCount val="3"/>
                <c:pt idx="0">
                  <c:v>0.11</c:v>
                </c:pt>
                <c:pt idx="1">
                  <c:v>7.0000000000000007E-2</c:v>
                </c:pt>
                <c:pt idx="2">
                  <c:v>0.67</c:v>
                </c:pt>
              </c:numCache>
            </c:numRef>
          </c:val>
          <c:extLst>
            <c:ext xmlns:c16="http://schemas.microsoft.com/office/drawing/2014/chart" uri="{C3380CC4-5D6E-409C-BE32-E72D297353CC}">
              <c16:uniqueId val="{00000005-0FD8-4320-8F18-61FC1C4DBFA4}"/>
            </c:ext>
          </c:extLst>
        </c:ser>
        <c:dLbls>
          <c:dLblPos val="ctr"/>
          <c:showLegendKey val="0"/>
          <c:showVal val="1"/>
          <c:showCatName val="0"/>
          <c:showSerName val="0"/>
          <c:showPercent val="0"/>
          <c:showBubbleSize val="0"/>
        </c:dLbls>
        <c:gapWidth val="150"/>
        <c:overlap val="100"/>
        <c:axId val="601808399"/>
        <c:axId val="565401888"/>
      </c:barChart>
      <c:catAx>
        <c:axId val="60180839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565401888"/>
        <c:crosses val="autoZero"/>
        <c:auto val="1"/>
        <c:lblAlgn val="ctr"/>
        <c:lblOffset val="100"/>
        <c:noMultiLvlLbl val="0"/>
      </c:catAx>
      <c:valAx>
        <c:axId val="565401888"/>
        <c:scaling>
          <c:orientation val="minMax"/>
        </c:scaling>
        <c:delete val="1"/>
        <c:axPos val="t"/>
        <c:numFmt formatCode="0%" sourceLinked="1"/>
        <c:majorTickMark val="none"/>
        <c:minorTickMark val="none"/>
        <c:tickLblPos val="nextTo"/>
        <c:crossAx val="601808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2143410933931"/>
          <c:y val="0.13540049446946245"/>
          <c:w val="0.72278565890660684"/>
          <c:h val="0.75461824836255853"/>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Not Well at All </c:v>
                </c:pt>
                <c:pt idx="1">
                  <c:v>Slightly Well </c:v>
                </c:pt>
                <c:pt idx="2">
                  <c:v>Somewhat Well </c:v>
                </c:pt>
                <c:pt idx="3">
                  <c:v>Very Well </c:v>
                </c:pt>
                <c:pt idx="4">
                  <c:v>Extremely Well </c:v>
                </c:pt>
              </c:strCache>
            </c:strRef>
          </c:cat>
          <c:val>
            <c:numRef>
              <c:f>Sheet1!$B$2:$B$6</c:f>
              <c:numCache>
                <c:formatCode>0%</c:formatCode>
                <c:ptCount val="5"/>
                <c:pt idx="0">
                  <c:v>0.12</c:v>
                </c:pt>
                <c:pt idx="1">
                  <c:v>0.19</c:v>
                </c:pt>
                <c:pt idx="2">
                  <c:v>0.34</c:v>
                </c:pt>
                <c:pt idx="3">
                  <c:v>0.64</c:v>
                </c:pt>
                <c:pt idx="4">
                  <c:v>0.83</c:v>
                </c:pt>
              </c:numCache>
            </c:numRef>
          </c:val>
          <c:extLst>
            <c:ext xmlns:c16="http://schemas.microsoft.com/office/drawing/2014/chart" uri="{C3380CC4-5D6E-409C-BE32-E72D297353CC}">
              <c16:uniqueId val="{00000000-C289-48DA-9BA6-78D63AA05685}"/>
            </c:ext>
          </c:extLst>
        </c:ser>
        <c:dLbls>
          <c:dLblPos val="outEnd"/>
          <c:showLegendKey val="0"/>
          <c:showVal val="1"/>
          <c:showCatName val="0"/>
          <c:showSerName val="0"/>
          <c:showPercent val="0"/>
          <c:showBubbleSize val="0"/>
        </c:dLbls>
        <c:gapWidth val="182"/>
        <c:axId val="1127001647"/>
        <c:axId val="1127005967"/>
      </c:barChart>
      <c:catAx>
        <c:axId val="11270016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127005967"/>
        <c:crosses val="autoZero"/>
        <c:auto val="1"/>
        <c:lblAlgn val="ctr"/>
        <c:lblOffset val="100"/>
        <c:noMultiLvlLbl val="0"/>
      </c:catAx>
      <c:valAx>
        <c:axId val="1127005967"/>
        <c:scaling>
          <c:orientation val="minMax"/>
        </c:scaling>
        <c:delete val="1"/>
        <c:axPos val="b"/>
        <c:numFmt formatCode="0%" sourceLinked="1"/>
        <c:majorTickMark val="none"/>
        <c:minorTickMark val="none"/>
        <c:tickLblPos val="nextTo"/>
        <c:crossAx val="11270016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14548666282367"/>
          <c:y val="9.0073266358521115E-2"/>
          <c:w val="0.80153808854375974"/>
          <c:h val="0.77586627826883892"/>
        </c:manualLayout>
      </c:layout>
      <c:barChart>
        <c:barDir val="bar"/>
        <c:grouping val="percentStacked"/>
        <c:varyColors val="0"/>
        <c:ser>
          <c:idx val="0"/>
          <c:order val="0"/>
          <c:tx>
            <c:strRef>
              <c:f>Sheet1!$B$1</c:f>
              <c:strCache>
                <c:ptCount val="1"/>
                <c:pt idx="0">
                  <c:v>Extremely well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 throughout the year</c:v>
                </c:pt>
                <c:pt idx="1">
                  <c:v>A few times throughout the year</c:v>
                </c:pt>
                <c:pt idx="2">
                  <c:v>Only during open enrollment</c:v>
                </c:pt>
                <c:pt idx="3">
                  <c:v>All employees</c:v>
                </c:pt>
              </c:strCache>
            </c:strRef>
          </c:cat>
          <c:val>
            <c:numRef>
              <c:f>Sheet1!$B$2:$B$5</c:f>
              <c:numCache>
                <c:formatCode>0%</c:formatCode>
                <c:ptCount val="4"/>
                <c:pt idx="0">
                  <c:v>0.34</c:v>
                </c:pt>
                <c:pt idx="1">
                  <c:v>0.19</c:v>
                </c:pt>
                <c:pt idx="2">
                  <c:v>0.13</c:v>
                </c:pt>
                <c:pt idx="3">
                  <c:v>0.18</c:v>
                </c:pt>
              </c:numCache>
            </c:numRef>
          </c:val>
          <c:extLst>
            <c:ext xmlns:c16="http://schemas.microsoft.com/office/drawing/2014/chart" uri="{C3380CC4-5D6E-409C-BE32-E72D297353CC}">
              <c16:uniqueId val="{00000000-73F5-402B-B8C6-F119036EB649}"/>
            </c:ext>
          </c:extLst>
        </c:ser>
        <c:ser>
          <c:idx val="1"/>
          <c:order val="1"/>
          <c:tx>
            <c:strRef>
              <c:f>Sheet1!$C$1</c:f>
              <c:strCache>
                <c:ptCount val="1"/>
                <c:pt idx="0">
                  <c:v>Very Well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 throughout the year</c:v>
                </c:pt>
                <c:pt idx="1">
                  <c:v>A few times throughout the year</c:v>
                </c:pt>
                <c:pt idx="2">
                  <c:v>Only during open enrollment</c:v>
                </c:pt>
                <c:pt idx="3">
                  <c:v>All employees</c:v>
                </c:pt>
              </c:strCache>
            </c:strRef>
          </c:cat>
          <c:val>
            <c:numRef>
              <c:f>Sheet1!$C$2:$C$5</c:f>
              <c:numCache>
                <c:formatCode>0%</c:formatCode>
                <c:ptCount val="4"/>
                <c:pt idx="0">
                  <c:v>0.43</c:v>
                </c:pt>
                <c:pt idx="1">
                  <c:v>0.42</c:v>
                </c:pt>
                <c:pt idx="2">
                  <c:v>0.3</c:v>
                </c:pt>
                <c:pt idx="3">
                  <c:v>0.36</c:v>
                </c:pt>
              </c:numCache>
            </c:numRef>
          </c:val>
          <c:extLst>
            <c:ext xmlns:c16="http://schemas.microsoft.com/office/drawing/2014/chart" uri="{C3380CC4-5D6E-409C-BE32-E72D297353CC}">
              <c16:uniqueId val="{00000000-A953-4E91-9585-1A1797DD8D27}"/>
            </c:ext>
          </c:extLst>
        </c:ser>
        <c:ser>
          <c:idx val="2"/>
          <c:order val="2"/>
          <c:tx>
            <c:strRef>
              <c:f>Sheet1!$D$1</c:f>
              <c:strCache>
                <c:ptCount val="1"/>
                <c:pt idx="0">
                  <c:v>Somewhat Well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 throughout the year</c:v>
                </c:pt>
                <c:pt idx="1">
                  <c:v>A few times throughout the year</c:v>
                </c:pt>
                <c:pt idx="2">
                  <c:v>Only during open enrollment</c:v>
                </c:pt>
                <c:pt idx="3">
                  <c:v>All employees</c:v>
                </c:pt>
              </c:strCache>
            </c:strRef>
          </c:cat>
          <c:val>
            <c:numRef>
              <c:f>Sheet1!$D$2:$D$5</c:f>
              <c:numCache>
                <c:formatCode>0%</c:formatCode>
                <c:ptCount val="4"/>
                <c:pt idx="0">
                  <c:v>0.18</c:v>
                </c:pt>
                <c:pt idx="1">
                  <c:v>0.3</c:v>
                </c:pt>
                <c:pt idx="2">
                  <c:v>0.32</c:v>
                </c:pt>
                <c:pt idx="3">
                  <c:v>0.28999999999999998</c:v>
                </c:pt>
              </c:numCache>
            </c:numRef>
          </c:val>
          <c:extLst>
            <c:ext xmlns:c16="http://schemas.microsoft.com/office/drawing/2014/chart" uri="{C3380CC4-5D6E-409C-BE32-E72D297353CC}">
              <c16:uniqueId val="{00000001-A953-4E91-9585-1A1797DD8D27}"/>
            </c:ext>
          </c:extLst>
        </c:ser>
        <c:ser>
          <c:idx val="3"/>
          <c:order val="3"/>
          <c:tx>
            <c:strRef>
              <c:f>Sheet1!$E$1</c:f>
              <c:strCache>
                <c:ptCount val="1"/>
                <c:pt idx="0">
                  <c:v>Slightly Well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 throughout the year</c:v>
                </c:pt>
                <c:pt idx="1">
                  <c:v>A few times throughout the year</c:v>
                </c:pt>
                <c:pt idx="2">
                  <c:v>Only during open enrollment</c:v>
                </c:pt>
                <c:pt idx="3">
                  <c:v>All employees</c:v>
                </c:pt>
              </c:strCache>
            </c:strRef>
          </c:cat>
          <c:val>
            <c:numRef>
              <c:f>Sheet1!$E$2:$E$5</c:f>
              <c:numCache>
                <c:formatCode>0%</c:formatCode>
                <c:ptCount val="4"/>
                <c:pt idx="0">
                  <c:v>0.04</c:v>
                </c:pt>
                <c:pt idx="1">
                  <c:v>0.08</c:v>
                </c:pt>
                <c:pt idx="2">
                  <c:v>0.14000000000000001</c:v>
                </c:pt>
                <c:pt idx="3">
                  <c:v>0.1</c:v>
                </c:pt>
              </c:numCache>
            </c:numRef>
          </c:val>
          <c:extLst>
            <c:ext xmlns:c16="http://schemas.microsoft.com/office/drawing/2014/chart" uri="{C3380CC4-5D6E-409C-BE32-E72D297353CC}">
              <c16:uniqueId val="{00000002-A953-4E91-9585-1A1797DD8D27}"/>
            </c:ext>
          </c:extLst>
        </c:ser>
        <c:ser>
          <c:idx val="4"/>
          <c:order val="4"/>
          <c:tx>
            <c:strRef>
              <c:f>Sheet1!$F$1</c:f>
              <c:strCache>
                <c:ptCount val="1"/>
                <c:pt idx="0">
                  <c:v>Not well at all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 throughout the year</c:v>
                </c:pt>
                <c:pt idx="1">
                  <c:v>A few times throughout the year</c:v>
                </c:pt>
                <c:pt idx="2">
                  <c:v>Only during open enrollment</c:v>
                </c:pt>
                <c:pt idx="3">
                  <c:v>All employees</c:v>
                </c:pt>
              </c:strCache>
            </c:strRef>
          </c:cat>
          <c:val>
            <c:numRef>
              <c:f>Sheet1!$F$2:$F$5</c:f>
              <c:numCache>
                <c:formatCode>0%</c:formatCode>
                <c:ptCount val="4"/>
                <c:pt idx="1">
                  <c:v>0.01</c:v>
                </c:pt>
                <c:pt idx="2">
                  <c:v>0.11</c:v>
                </c:pt>
                <c:pt idx="3">
                  <c:v>7.0000000000000007E-2</c:v>
                </c:pt>
              </c:numCache>
            </c:numRef>
          </c:val>
          <c:extLst>
            <c:ext xmlns:c16="http://schemas.microsoft.com/office/drawing/2014/chart" uri="{C3380CC4-5D6E-409C-BE32-E72D297353CC}">
              <c16:uniqueId val="{00000003-A953-4E91-9585-1A1797DD8D27}"/>
            </c:ext>
          </c:extLst>
        </c:ser>
        <c:dLbls>
          <c:showLegendKey val="0"/>
          <c:showVal val="1"/>
          <c:showCatName val="0"/>
          <c:showSerName val="0"/>
          <c:showPercent val="0"/>
          <c:showBubbleSize val="0"/>
        </c:dLbls>
        <c:gapWidth val="182"/>
        <c:overlap val="100"/>
        <c:axId val="1457918943"/>
        <c:axId val="2006354447"/>
      </c:barChart>
      <c:catAx>
        <c:axId val="14579189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06354447"/>
        <c:crosses val="autoZero"/>
        <c:auto val="1"/>
        <c:lblAlgn val="ctr"/>
        <c:lblOffset val="100"/>
        <c:noMultiLvlLbl val="0"/>
      </c:catAx>
      <c:valAx>
        <c:axId val="2006354447"/>
        <c:scaling>
          <c:orientation val="minMax"/>
        </c:scaling>
        <c:delete val="1"/>
        <c:axPos val="b"/>
        <c:numFmt formatCode="0%" sourceLinked="1"/>
        <c:majorTickMark val="none"/>
        <c:minorTickMark val="none"/>
        <c:tickLblPos val="nextTo"/>
        <c:crossAx val="1457918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dirty="0">
                <a:solidFill>
                  <a:schemeClr val="tx1"/>
                </a:solidFill>
              </a:rPr>
              <a:t>Levels of Coverage</a:t>
            </a:r>
          </a:p>
          <a:p>
            <a:pPr>
              <a:defRPr/>
            </a:pPr>
            <a:r>
              <a:rPr lang="en-US" sz="1800" dirty="0">
                <a:solidFill>
                  <a:schemeClr val="tx1"/>
                </a:solidFill>
              </a:rPr>
              <a:t>Anchoring Versus Control Method by</a:t>
            </a:r>
            <a:r>
              <a:rPr lang="en-US" sz="1800" baseline="0" dirty="0">
                <a:solidFill>
                  <a:schemeClr val="tx1"/>
                </a:solidFill>
              </a:rPr>
              <a:t> </a:t>
            </a:r>
            <a:r>
              <a:rPr lang="en-US" sz="1800" dirty="0">
                <a:solidFill>
                  <a:schemeClr val="tx1"/>
                </a:solidFill>
              </a:rPr>
              <a:t>Type of Benefit </a:t>
            </a:r>
          </a:p>
        </c:rich>
      </c:tx>
      <c:layout>
        <c:manualLayout>
          <c:xMode val="edge"/>
          <c:yMode val="edge"/>
          <c:x val="0.1085950618732694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612909985499106E-2"/>
          <c:y val="0.11462531904738285"/>
          <c:w val="0.96096773202126795"/>
          <c:h val="0.74793691501203818"/>
        </c:manualLayout>
      </c:layout>
      <c:barChart>
        <c:barDir val="col"/>
        <c:grouping val="stacked"/>
        <c:varyColors val="0"/>
        <c:ser>
          <c:idx val="0"/>
          <c:order val="0"/>
          <c:tx>
            <c:strRef>
              <c:f>Sheet1!$B$1</c:f>
              <c:strCache>
                <c:ptCount val="1"/>
                <c:pt idx="0">
                  <c:v>Base Level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Control </c:v>
                </c:pt>
                <c:pt idx="1">
                  <c:v>Anchoring </c:v>
                </c:pt>
                <c:pt idx="3">
                  <c:v>Control </c:v>
                </c:pt>
                <c:pt idx="4">
                  <c:v>Anchoring </c:v>
                </c:pt>
                <c:pt idx="6">
                  <c:v>Control </c:v>
                </c:pt>
                <c:pt idx="7">
                  <c:v>Anchoring </c:v>
                </c:pt>
              </c:strCache>
            </c:strRef>
          </c:cat>
          <c:val>
            <c:numRef>
              <c:f>Sheet1!$B$2:$B$9</c:f>
              <c:numCache>
                <c:formatCode>0%</c:formatCode>
                <c:ptCount val="8"/>
                <c:pt idx="0">
                  <c:v>0.28000000000000003</c:v>
                </c:pt>
                <c:pt idx="1">
                  <c:v>0.19</c:v>
                </c:pt>
                <c:pt idx="3">
                  <c:v>0.37</c:v>
                </c:pt>
                <c:pt idx="4">
                  <c:v>0.22</c:v>
                </c:pt>
                <c:pt idx="6">
                  <c:v>0.45</c:v>
                </c:pt>
                <c:pt idx="7">
                  <c:v>0.45</c:v>
                </c:pt>
              </c:numCache>
            </c:numRef>
          </c:val>
          <c:extLst>
            <c:ext xmlns:c16="http://schemas.microsoft.com/office/drawing/2014/chart" uri="{C3380CC4-5D6E-409C-BE32-E72D297353CC}">
              <c16:uniqueId val="{00000000-0B0C-4D61-875D-9A9D007C5759}"/>
            </c:ext>
          </c:extLst>
        </c:ser>
        <c:ser>
          <c:idx val="1"/>
          <c:order val="1"/>
          <c:tx>
            <c:strRef>
              <c:f>Sheet1!$C$1</c:f>
              <c:strCache>
                <c:ptCount val="1"/>
                <c:pt idx="0">
                  <c:v>Mid Level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Control </c:v>
                </c:pt>
                <c:pt idx="1">
                  <c:v>Anchoring </c:v>
                </c:pt>
                <c:pt idx="3">
                  <c:v>Control </c:v>
                </c:pt>
                <c:pt idx="4">
                  <c:v>Anchoring </c:v>
                </c:pt>
                <c:pt idx="6">
                  <c:v>Control </c:v>
                </c:pt>
                <c:pt idx="7">
                  <c:v>Anchoring </c:v>
                </c:pt>
              </c:strCache>
            </c:strRef>
          </c:cat>
          <c:val>
            <c:numRef>
              <c:f>Sheet1!$C$2:$C$9</c:f>
              <c:numCache>
                <c:formatCode>0%</c:formatCode>
                <c:ptCount val="8"/>
                <c:pt idx="0">
                  <c:v>0.33</c:v>
                </c:pt>
                <c:pt idx="1">
                  <c:v>0.25</c:v>
                </c:pt>
                <c:pt idx="3">
                  <c:v>0.16</c:v>
                </c:pt>
                <c:pt idx="4">
                  <c:v>0.12</c:v>
                </c:pt>
                <c:pt idx="6">
                  <c:v>0.34</c:v>
                </c:pt>
                <c:pt idx="7">
                  <c:v>0.19</c:v>
                </c:pt>
              </c:numCache>
            </c:numRef>
          </c:val>
          <c:extLst>
            <c:ext xmlns:c16="http://schemas.microsoft.com/office/drawing/2014/chart" uri="{C3380CC4-5D6E-409C-BE32-E72D297353CC}">
              <c16:uniqueId val="{00000001-0B0C-4D61-875D-9A9D007C5759}"/>
            </c:ext>
          </c:extLst>
        </c:ser>
        <c:ser>
          <c:idx val="2"/>
          <c:order val="2"/>
          <c:tx>
            <c:strRef>
              <c:f>Sheet1!$D$1</c:f>
              <c:strCache>
                <c:ptCount val="1"/>
                <c:pt idx="0">
                  <c:v>High Level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Control </c:v>
                </c:pt>
                <c:pt idx="1">
                  <c:v>Anchoring </c:v>
                </c:pt>
                <c:pt idx="3">
                  <c:v>Control </c:v>
                </c:pt>
                <c:pt idx="4">
                  <c:v>Anchoring </c:v>
                </c:pt>
                <c:pt idx="6">
                  <c:v>Control </c:v>
                </c:pt>
                <c:pt idx="7">
                  <c:v>Anchoring </c:v>
                </c:pt>
              </c:strCache>
            </c:strRef>
          </c:cat>
          <c:val>
            <c:numRef>
              <c:f>Sheet1!$D$2:$D$9</c:f>
              <c:numCache>
                <c:formatCode>0%</c:formatCode>
                <c:ptCount val="8"/>
                <c:pt idx="0">
                  <c:v>0.39</c:v>
                </c:pt>
                <c:pt idx="1">
                  <c:v>0.56000000000000005</c:v>
                </c:pt>
                <c:pt idx="3">
                  <c:v>0.47</c:v>
                </c:pt>
                <c:pt idx="4">
                  <c:v>0.66</c:v>
                </c:pt>
                <c:pt idx="6">
                  <c:v>0.21</c:v>
                </c:pt>
                <c:pt idx="7">
                  <c:v>0.36</c:v>
                </c:pt>
              </c:numCache>
            </c:numRef>
          </c:val>
          <c:extLst>
            <c:ext xmlns:c16="http://schemas.microsoft.com/office/drawing/2014/chart" uri="{C3380CC4-5D6E-409C-BE32-E72D297353CC}">
              <c16:uniqueId val="{00000002-0B0C-4D61-875D-9A9D007C5759}"/>
            </c:ext>
          </c:extLst>
        </c:ser>
        <c:dLbls>
          <c:showLegendKey val="0"/>
          <c:showVal val="0"/>
          <c:showCatName val="0"/>
          <c:showSerName val="0"/>
          <c:showPercent val="0"/>
          <c:showBubbleSize val="0"/>
        </c:dLbls>
        <c:gapWidth val="150"/>
        <c:overlap val="100"/>
        <c:axId val="937888048"/>
        <c:axId val="1113429248"/>
      </c:barChart>
      <c:catAx>
        <c:axId val="937888048"/>
        <c:scaling>
          <c:orientation val="minMax"/>
        </c:scaling>
        <c:delete val="1"/>
        <c:axPos val="b"/>
        <c:numFmt formatCode="General" sourceLinked="1"/>
        <c:majorTickMark val="none"/>
        <c:minorTickMark val="none"/>
        <c:tickLblPos val="nextTo"/>
        <c:crossAx val="1113429248"/>
        <c:crosses val="autoZero"/>
        <c:auto val="1"/>
        <c:lblAlgn val="ctr"/>
        <c:lblOffset val="100"/>
        <c:noMultiLvlLbl val="0"/>
      </c:catAx>
      <c:valAx>
        <c:axId val="1113429248"/>
        <c:scaling>
          <c:orientation val="minMax"/>
        </c:scaling>
        <c:delete val="1"/>
        <c:axPos val="l"/>
        <c:numFmt formatCode="0%" sourceLinked="1"/>
        <c:majorTickMark val="none"/>
        <c:minorTickMark val="none"/>
        <c:tickLblPos val="nextTo"/>
        <c:crossAx val="9378880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'Wellness wheel by Generation'!$M$5</c:f>
              <c:strCache>
                <c:ptCount val="1"/>
                <c:pt idx="0">
                  <c:v>Gen Z</c:v>
                </c:pt>
              </c:strCache>
            </c:strRef>
          </c:tx>
          <c:spPr>
            <a:ln>
              <a:solidFill>
                <a:schemeClr val="tx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1-7603-44C9-AA02-9BCA793E3844}"/>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3-7603-44C9-AA02-9BCA793E3844}"/>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05-7603-44C9-AA02-9BCA793E3844}"/>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07-7603-44C9-AA02-9BCA793E3844}"/>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09-7603-44C9-AA02-9BCA793E3844}"/>
              </c:ext>
            </c:extLst>
          </c:dPt>
          <c:dLbls>
            <c:dLbl>
              <c:idx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7603-44C9-AA02-9BCA793E3844}"/>
                </c:ext>
              </c:extLst>
            </c:dLbl>
            <c:dLbl>
              <c:idx val="1"/>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fld id="{FFF3FD66-227B-49B7-A024-9D44775C3194}" type="VALUE">
                      <a:rPr lang="en-US" sz="1400">
                        <a:solidFill>
                          <a:schemeClr val="tx1"/>
                        </a:solidFill>
                      </a:rPr>
                      <a:pPr>
                        <a:defRPr sz="1400">
                          <a:solidFill>
                            <a:schemeClr val="bg1"/>
                          </a:solidFill>
                        </a:defRPr>
                      </a:pPr>
                      <a:t>[VALUE]</a:t>
                    </a:fld>
                    <a:endParaRPr lang="en-US"/>
                  </a:p>
                </c:rich>
              </c:tx>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03-44C9-AA02-9BCA793E3844}"/>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7603-44C9-AA02-9BCA793E3844}"/>
                </c:ext>
              </c:extLst>
            </c:dLbl>
            <c:dLbl>
              <c:idx val="3"/>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7603-44C9-AA02-9BCA793E3844}"/>
                </c:ext>
              </c:extLst>
            </c:dLbl>
            <c:dLbl>
              <c:idx val="4"/>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9-7603-44C9-AA02-9BCA793E384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'Wellness wheel by Generation'!$L$6:$L$10</c:f>
              <c:strCache>
                <c:ptCount val="5"/>
                <c:pt idx="0">
                  <c:v>Physical </c:v>
                </c:pt>
                <c:pt idx="1">
                  <c:v>Emotional</c:v>
                </c:pt>
                <c:pt idx="2">
                  <c:v>Financial </c:v>
                </c:pt>
                <c:pt idx="3">
                  <c:v>Professional </c:v>
                </c:pt>
                <c:pt idx="4">
                  <c:v>Societal</c:v>
                </c:pt>
              </c:strCache>
            </c:strRef>
          </c:cat>
          <c:val>
            <c:numRef>
              <c:f>'Wellness wheel by Generation'!$M$6:$M$10</c:f>
              <c:numCache>
                <c:formatCode>General</c:formatCode>
                <c:ptCount val="5"/>
                <c:pt idx="0">
                  <c:v>27</c:v>
                </c:pt>
                <c:pt idx="1">
                  <c:v>24</c:v>
                </c:pt>
                <c:pt idx="2">
                  <c:v>23</c:v>
                </c:pt>
                <c:pt idx="3">
                  <c:v>15</c:v>
                </c:pt>
                <c:pt idx="4">
                  <c:v>11</c:v>
                </c:pt>
              </c:numCache>
            </c:numRef>
          </c:val>
          <c:extLst>
            <c:ext xmlns:c16="http://schemas.microsoft.com/office/drawing/2014/chart" uri="{C3380CC4-5D6E-409C-BE32-E72D297353CC}">
              <c16:uniqueId val="{0000000A-7603-44C9-AA02-9BCA793E3844}"/>
            </c:ext>
          </c:extLst>
        </c:ser>
        <c:ser>
          <c:idx val="1"/>
          <c:order val="1"/>
          <c:tx>
            <c:strRef>
              <c:f>'Wellness wheel by Generation'!$N$5</c:f>
              <c:strCache>
                <c:ptCount val="1"/>
                <c:pt idx="0">
                  <c:v>Millennials</c:v>
                </c:pt>
              </c:strCache>
            </c:strRef>
          </c:tx>
          <c:spPr>
            <a:ln>
              <a:solidFill>
                <a:schemeClr val="tx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0C-7603-44C9-AA02-9BCA793E3844}"/>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0E-7603-44C9-AA02-9BCA793E3844}"/>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10-7603-44C9-AA02-9BCA793E3844}"/>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12-7603-44C9-AA02-9BCA793E3844}"/>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14-7603-44C9-AA02-9BCA793E3844}"/>
              </c:ext>
            </c:extLst>
          </c:dPt>
          <c:dLbls>
            <c:dLbl>
              <c:idx val="0"/>
              <c:layout>
                <c:manualLayout>
                  <c:x val="-1.9583524735303165E-3"/>
                  <c:y val="-2.8354347179110838E-3"/>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603-44C9-AA02-9BCA793E3844}"/>
                </c:ext>
              </c:extLst>
            </c:dLbl>
            <c:dLbl>
              <c:idx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E-7603-44C9-AA02-9BCA793E3844}"/>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0-7603-44C9-AA02-9BCA793E3844}"/>
                </c:ext>
              </c:extLst>
            </c:dLbl>
            <c:dLbl>
              <c:idx val="3"/>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US" sz="1400" dirty="0">
                        <a:solidFill>
                          <a:schemeClr val="tx1"/>
                        </a:solidFill>
                      </a:rPr>
                      <a:t>16</a:t>
                    </a:r>
                  </a:p>
                </c:rich>
              </c:tx>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7603-44C9-AA02-9BCA793E3844}"/>
                </c:ext>
              </c:extLst>
            </c:dLbl>
            <c:dLbl>
              <c:idx val="4"/>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14-7603-44C9-AA02-9BCA793E384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'Wellness wheel by Generation'!$L$6:$L$10</c:f>
              <c:strCache>
                <c:ptCount val="5"/>
                <c:pt idx="0">
                  <c:v>Physical </c:v>
                </c:pt>
                <c:pt idx="1">
                  <c:v>Emotional</c:v>
                </c:pt>
                <c:pt idx="2">
                  <c:v>Financial </c:v>
                </c:pt>
                <c:pt idx="3">
                  <c:v>Professional </c:v>
                </c:pt>
                <c:pt idx="4">
                  <c:v>Societal</c:v>
                </c:pt>
              </c:strCache>
            </c:strRef>
          </c:cat>
          <c:val>
            <c:numRef>
              <c:f>'Wellness wheel by Generation'!$N$6:$N$10</c:f>
              <c:numCache>
                <c:formatCode>General</c:formatCode>
                <c:ptCount val="5"/>
                <c:pt idx="0">
                  <c:v>29</c:v>
                </c:pt>
                <c:pt idx="1">
                  <c:v>21</c:v>
                </c:pt>
                <c:pt idx="2">
                  <c:v>24</c:v>
                </c:pt>
                <c:pt idx="3">
                  <c:v>15</c:v>
                </c:pt>
                <c:pt idx="4">
                  <c:v>10</c:v>
                </c:pt>
              </c:numCache>
            </c:numRef>
          </c:val>
          <c:extLst>
            <c:ext xmlns:c16="http://schemas.microsoft.com/office/drawing/2014/chart" uri="{C3380CC4-5D6E-409C-BE32-E72D297353CC}">
              <c16:uniqueId val="{00000015-7603-44C9-AA02-9BCA793E3844}"/>
            </c:ext>
          </c:extLst>
        </c:ser>
        <c:ser>
          <c:idx val="2"/>
          <c:order val="2"/>
          <c:tx>
            <c:strRef>
              <c:f>'Wellness wheel by Generation'!$O$5</c:f>
              <c:strCache>
                <c:ptCount val="1"/>
                <c:pt idx="0">
                  <c:v>Gen X</c:v>
                </c:pt>
              </c:strCache>
            </c:strRef>
          </c:tx>
          <c:spPr>
            <a:ln>
              <a:solidFill>
                <a:schemeClr val="tx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17-7603-44C9-AA02-9BCA793E3844}"/>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19-7603-44C9-AA02-9BCA793E3844}"/>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1B-7603-44C9-AA02-9BCA793E3844}"/>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1D-7603-44C9-AA02-9BCA793E3844}"/>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1F-7603-44C9-AA02-9BCA793E3844}"/>
              </c:ext>
            </c:extLst>
          </c:dPt>
          <c:dLbls>
            <c:dLbl>
              <c:idx val="0"/>
              <c:layout>
                <c:manualLayout>
                  <c:x val="-2.1469630397984614E-2"/>
                  <c:y val="-4.6784639313659615E-2"/>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6756432014916383E-2"/>
                      <c:h val="5.0485056083635266E-2"/>
                    </c:manualLayout>
                  </c15:layout>
                </c:ext>
                <c:ext xmlns:c16="http://schemas.microsoft.com/office/drawing/2014/chart" uri="{C3380CC4-5D6E-409C-BE32-E72D297353CC}">
                  <c16:uniqueId val="{00000017-7603-44C9-AA02-9BCA793E3844}"/>
                </c:ext>
              </c:extLst>
            </c:dLbl>
            <c:dLbl>
              <c:idx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603-44C9-AA02-9BCA793E3844}"/>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603-44C9-AA02-9BCA793E3844}"/>
                </c:ext>
              </c:extLst>
            </c:dLbl>
            <c:dLbl>
              <c:idx val="3"/>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603-44C9-AA02-9BCA793E3844}"/>
                </c:ext>
              </c:extLst>
            </c:dLbl>
            <c:dLbl>
              <c:idx val="4"/>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603-44C9-AA02-9BCA793E384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'Wellness wheel by Generation'!$L$6:$L$10</c:f>
              <c:strCache>
                <c:ptCount val="5"/>
                <c:pt idx="0">
                  <c:v>Physical </c:v>
                </c:pt>
                <c:pt idx="1">
                  <c:v>Emotional</c:v>
                </c:pt>
                <c:pt idx="2">
                  <c:v>Financial </c:v>
                </c:pt>
                <c:pt idx="3">
                  <c:v>Professional </c:v>
                </c:pt>
                <c:pt idx="4">
                  <c:v>Societal</c:v>
                </c:pt>
              </c:strCache>
            </c:strRef>
          </c:cat>
          <c:val>
            <c:numRef>
              <c:f>'Wellness wheel by Generation'!$O$6:$O$10</c:f>
              <c:numCache>
                <c:formatCode>General</c:formatCode>
                <c:ptCount val="5"/>
                <c:pt idx="0">
                  <c:v>34</c:v>
                </c:pt>
                <c:pt idx="1">
                  <c:v>19</c:v>
                </c:pt>
                <c:pt idx="2">
                  <c:v>25</c:v>
                </c:pt>
                <c:pt idx="3">
                  <c:v>14</c:v>
                </c:pt>
                <c:pt idx="4">
                  <c:v>8</c:v>
                </c:pt>
              </c:numCache>
            </c:numRef>
          </c:val>
          <c:extLst>
            <c:ext xmlns:c16="http://schemas.microsoft.com/office/drawing/2014/chart" uri="{C3380CC4-5D6E-409C-BE32-E72D297353CC}">
              <c16:uniqueId val="{00000020-7603-44C9-AA02-9BCA793E3844}"/>
            </c:ext>
          </c:extLst>
        </c:ser>
        <c:ser>
          <c:idx val="3"/>
          <c:order val="3"/>
          <c:tx>
            <c:strRef>
              <c:f>'Wellness wheel by Generation'!$P$5</c:f>
              <c:strCache>
                <c:ptCount val="1"/>
                <c:pt idx="0">
                  <c:v>Baby Boomers</c:v>
                </c:pt>
              </c:strCache>
            </c:strRef>
          </c:tx>
          <c:spPr>
            <a:ln>
              <a:solidFill>
                <a:schemeClr val="tx1"/>
              </a:solidFill>
            </a:ln>
          </c:spPr>
          <c:dPt>
            <c:idx val="0"/>
            <c:bubble3D val="0"/>
            <c:spPr>
              <a:solidFill>
                <a:schemeClr val="accent1"/>
              </a:solidFill>
              <a:ln w="19050">
                <a:solidFill>
                  <a:schemeClr val="bg1"/>
                </a:solidFill>
              </a:ln>
              <a:effectLst/>
            </c:spPr>
            <c:extLst>
              <c:ext xmlns:c16="http://schemas.microsoft.com/office/drawing/2014/chart" uri="{C3380CC4-5D6E-409C-BE32-E72D297353CC}">
                <c16:uniqueId val="{00000022-7603-44C9-AA02-9BCA793E3844}"/>
              </c:ext>
            </c:extLst>
          </c:dPt>
          <c:dPt>
            <c:idx val="1"/>
            <c:bubble3D val="0"/>
            <c:spPr>
              <a:solidFill>
                <a:schemeClr val="accent2"/>
              </a:solidFill>
              <a:ln w="19050">
                <a:solidFill>
                  <a:schemeClr val="bg1"/>
                </a:solidFill>
              </a:ln>
              <a:effectLst/>
            </c:spPr>
            <c:extLst>
              <c:ext xmlns:c16="http://schemas.microsoft.com/office/drawing/2014/chart" uri="{C3380CC4-5D6E-409C-BE32-E72D297353CC}">
                <c16:uniqueId val="{00000024-7603-44C9-AA02-9BCA793E3844}"/>
              </c:ext>
            </c:extLst>
          </c:dPt>
          <c:dPt>
            <c:idx val="2"/>
            <c:bubble3D val="0"/>
            <c:spPr>
              <a:solidFill>
                <a:schemeClr val="accent3"/>
              </a:solidFill>
              <a:ln w="19050">
                <a:solidFill>
                  <a:schemeClr val="bg1"/>
                </a:solidFill>
              </a:ln>
              <a:effectLst/>
            </c:spPr>
            <c:extLst>
              <c:ext xmlns:c16="http://schemas.microsoft.com/office/drawing/2014/chart" uri="{C3380CC4-5D6E-409C-BE32-E72D297353CC}">
                <c16:uniqueId val="{00000026-7603-44C9-AA02-9BCA793E3844}"/>
              </c:ext>
            </c:extLst>
          </c:dPt>
          <c:dPt>
            <c:idx val="3"/>
            <c:bubble3D val="0"/>
            <c:spPr>
              <a:solidFill>
                <a:schemeClr val="accent4"/>
              </a:solidFill>
              <a:ln w="19050">
                <a:solidFill>
                  <a:schemeClr val="bg1"/>
                </a:solidFill>
              </a:ln>
              <a:effectLst/>
            </c:spPr>
            <c:extLst>
              <c:ext xmlns:c16="http://schemas.microsoft.com/office/drawing/2014/chart" uri="{C3380CC4-5D6E-409C-BE32-E72D297353CC}">
                <c16:uniqueId val="{00000028-7603-44C9-AA02-9BCA793E3844}"/>
              </c:ext>
            </c:extLst>
          </c:dPt>
          <c:dPt>
            <c:idx val="4"/>
            <c:bubble3D val="0"/>
            <c:spPr>
              <a:solidFill>
                <a:schemeClr val="accent5"/>
              </a:solidFill>
              <a:ln w="19050">
                <a:solidFill>
                  <a:schemeClr val="bg1"/>
                </a:solidFill>
              </a:ln>
              <a:effectLst/>
            </c:spPr>
            <c:extLst>
              <c:ext xmlns:c16="http://schemas.microsoft.com/office/drawing/2014/chart" uri="{C3380CC4-5D6E-409C-BE32-E72D297353CC}">
                <c16:uniqueId val="{0000002A-7603-44C9-AA02-9BCA793E3844}"/>
              </c:ext>
            </c:extLst>
          </c:dPt>
          <c:dLbls>
            <c:dLbl>
              <c:idx val="0"/>
              <c:layout>
                <c:manualLayout>
                  <c:x val="-4.8958811838256122E-2"/>
                  <c:y val="-0.1275945623059988"/>
                </c:manualLayout>
              </c:layout>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603-44C9-AA02-9BCA793E3844}"/>
                </c:ext>
              </c:extLst>
            </c:dLbl>
            <c:dLbl>
              <c:idx val="1"/>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24-7603-44C9-AA02-9BCA793E3844}"/>
                </c:ext>
              </c:extLst>
            </c:dLbl>
            <c:dLbl>
              <c:idx val="2"/>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26-7603-44C9-AA02-9BCA793E3844}"/>
                </c:ext>
              </c:extLst>
            </c:dLbl>
            <c:dLbl>
              <c:idx val="3"/>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28-7603-44C9-AA02-9BCA793E3844}"/>
                </c:ext>
              </c:extLst>
            </c:dLbl>
            <c:dLbl>
              <c:idx val="4"/>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2A-7603-44C9-AA02-9BCA793E384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'Wellness wheel by Generation'!$L$6:$L$10</c:f>
              <c:strCache>
                <c:ptCount val="5"/>
                <c:pt idx="0">
                  <c:v>Physical </c:v>
                </c:pt>
                <c:pt idx="1">
                  <c:v>Emotional</c:v>
                </c:pt>
                <c:pt idx="2">
                  <c:v>Financial </c:v>
                </c:pt>
                <c:pt idx="3">
                  <c:v>Professional </c:v>
                </c:pt>
                <c:pt idx="4">
                  <c:v>Societal</c:v>
                </c:pt>
              </c:strCache>
            </c:strRef>
          </c:cat>
          <c:val>
            <c:numRef>
              <c:f>'Wellness wheel by Generation'!$P$6:$P$10</c:f>
              <c:numCache>
                <c:formatCode>General</c:formatCode>
                <c:ptCount val="5"/>
                <c:pt idx="0">
                  <c:v>40</c:v>
                </c:pt>
                <c:pt idx="1">
                  <c:v>16</c:v>
                </c:pt>
                <c:pt idx="2">
                  <c:v>26</c:v>
                </c:pt>
                <c:pt idx="3">
                  <c:v>12</c:v>
                </c:pt>
                <c:pt idx="4">
                  <c:v>6</c:v>
                </c:pt>
              </c:numCache>
            </c:numRef>
          </c:val>
          <c:extLst>
            <c:ext xmlns:c16="http://schemas.microsoft.com/office/drawing/2014/chart" uri="{C3380CC4-5D6E-409C-BE32-E72D297353CC}">
              <c16:uniqueId val="{0000002B-7603-44C9-AA02-9BCA793E3844}"/>
            </c:ext>
          </c:extLst>
        </c:ser>
        <c:dLbls>
          <c:showLegendKey val="0"/>
          <c:showVal val="0"/>
          <c:showCatName val="0"/>
          <c:showSerName val="0"/>
          <c:showPercent val="0"/>
          <c:showBubbleSize val="0"/>
          <c:showLeaderLines val="1"/>
        </c:dLbls>
        <c:firstSliceAng val="0"/>
        <c:holeSize val="41"/>
      </c:doughnutChart>
      <c:spPr>
        <a:noFill/>
        <a:ln>
          <a:noFill/>
        </a:ln>
        <a:effectLst/>
      </c:spPr>
    </c:plotArea>
    <c:legend>
      <c:legendPos val="r"/>
      <c:layout>
        <c:manualLayout>
          <c:xMode val="edge"/>
          <c:yMode val="edge"/>
          <c:x val="0.73390861932401896"/>
          <c:y val="0.59319908642197783"/>
          <c:w val="0.19051183581046127"/>
          <c:h val="0.2933603882943138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9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0.01979</cdr:x>
      <cdr:y>0.24929</cdr:y>
    </cdr:from>
    <cdr:to>
      <cdr:x>0.97413</cdr:x>
      <cdr:y>0.24929</cdr:y>
    </cdr:to>
    <cdr:cxnSp macro="">
      <cdr:nvCxnSpPr>
        <cdr:cNvPr id="3" name="Straight Connector 2">
          <a:extLst xmlns:a="http://schemas.openxmlformats.org/drawingml/2006/main">
            <a:ext uri="{FF2B5EF4-FFF2-40B4-BE49-F238E27FC236}">
              <a16:creationId xmlns:a16="http://schemas.microsoft.com/office/drawing/2014/main" id="{72359700-DCDD-3709-1F4D-50103D181EC9}"/>
            </a:ext>
          </a:extLst>
        </cdr:cNvPr>
        <cdr:cNvCxnSpPr/>
      </cdr:nvCxnSpPr>
      <cdr:spPr>
        <a:xfrm xmlns:a="http://schemas.openxmlformats.org/drawingml/2006/main">
          <a:off x="228599" y="993036"/>
          <a:ext cx="11026328" cy="0"/>
        </a:xfrm>
        <a:prstGeom xmlns:a="http://schemas.openxmlformats.org/drawingml/2006/main" prst="line">
          <a:avLst/>
        </a:prstGeom>
        <a:ln xmlns:a="http://schemas.openxmlformats.org/drawingml/2006/main" w="28575"/>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0.24467</cdr:x>
      <cdr:y>0.04645</cdr:y>
    </cdr:from>
    <cdr:to>
      <cdr:x>0.46403</cdr:x>
      <cdr:y>0.07683</cdr:y>
    </cdr:to>
    <cdr:sp macro="" textlink="">
      <cdr:nvSpPr>
        <cdr:cNvPr id="2" name="Left Brace 1"/>
        <cdr:cNvSpPr/>
      </cdr:nvSpPr>
      <cdr:spPr>
        <a:xfrm xmlns:a="http://schemas.openxmlformats.org/drawingml/2006/main" rot="5400000">
          <a:off x="6138113" y="-1446521"/>
          <a:ext cx="241866" cy="3874576"/>
        </a:xfrm>
        <a:prstGeom xmlns:a="http://schemas.openxmlformats.org/drawingml/2006/main" prst="leftBrace">
          <a:avLst/>
        </a:prstGeom>
        <a:ln xmlns:a="http://schemas.openxmlformats.org/drawingml/2006/main" w="19050">
          <a:solidFill>
            <a:schemeClr val="accent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0.29715</cdr:x>
      <cdr:y>0</cdr:y>
    </cdr:from>
    <cdr:to>
      <cdr:x>0.45536</cdr:x>
      <cdr:y>0.05355</cdr:y>
    </cdr:to>
    <cdr:sp macro="" textlink="">
      <cdr:nvSpPr>
        <cdr:cNvPr id="3" name="Text Box 2"/>
        <cdr:cNvSpPr txBox="1">
          <a:spLocks xmlns:a="http://schemas.openxmlformats.org/drawingml/2006/main" noChangeArrowheads="1"/>
        </cdr:cNvSpPr>
      </cdr:nvSpPr>
      <cdr:spPr bwMode="auto">
        <a:xfrm xmlns:a="http://schemas.openxmlformats.org/drawingml/2006/main">
          <a:off x="3499115" y="-859477"/>
          <a:ext cx="1863032" cy="2842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tabLst>
              <a:tab pos="457200" algn="l"/>
            </a:tabLst>
          </a:pPr>
          <a:r>
            <a:rPr lang="en-US" sz="1400" b="1" dirty="0">
              <a:solidFill>
                <a:schemeClr val="accent1"/>
              </a:solidFill>
              <a:effectLst/>
              <a:latin typeface="Arial" panose="020B0604020202020204" pitchFamily="34" charset="0"/>
              <a:ea typeface="MS PGothic" panose="020B0600070205080204" pitchFamily="34" charset="-128"/>
              <a:cs typeface="Times New Roman" panose="02020603050405020304" pitchFamily="18" charset="0"/>
            </a:rPr>
            <a:t>Cost-related</a:t>
          </a:r>
        </a:p>
      </cdr:txBody>
    </cdr:sp>
  </cdr:relSizeAnchor>
  <cdr:relSizeAnchor xmlns:cdr="http://schemas.openxmlformats.org/drawingml/2006/chartDrawing">
    <cdr:from>
      <cdr:x>0.48157</cdr:x>
      <cdr:y>0.04986</cdr:y>
    </cdr:from>
    <cdr:to>
      <cdr:x>0.93882</cdr:x>
      <cdr:y>0.06904</cdr:y>
    </cdr:to>
    <cdr:sp macro="" textlink="">
      <cdr:nvSpPr>
        <cdr:cNvPr id="4" name="Left Brace 3"/>
        <cdr:cNvSpPr/>
      </cdr:nvSpPr>
      <cdr:spPr>
        <a:xfrm xmlns:a="http://schemas.openxmlformats.org/drawingml/2006/main" rot="5400000">
          <a:off x="12468230" y="-3564944"/>
          <a:ext cx="152719" cy="8076575"/>
        </a:xfrm>
        <a:prstGeom xmlns:a="http://schemas.openxmlformats.org/drawingml/2006/main" prst="leftBrace">
          <a:avLst/>
        </a:prstGeom>
        <a:ln xmlns:a="http://schemas.openxmlformats.org/drawingml/2006/main" w="19050">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solidFill>
              <a:schemeClr val="accent2"/>
            </a:solidFill>
          </a:endParaRPr>
        </a:p>
      </cdr:txBody>
    </cdr:sp>
  </cdr:relSizeAnchor>
  <cdr:relSizeAnchor xmlns:cdr="http://schemas.openxmlformats.org/drawingml/2006/chartDrawing">
    <cdr:from>
      <cdr:x>0.63184</cdr:x>
      <cdr:y>0</cdr:y>
    </cdr:from>
    <cdr:to>
      <cdr:x>0.88507</cdr:x>
      <cdr:y>0.04709</cdr:y>
    </cdr:to>
    <cdr:sp macro="" textlink="">
      <cdr:nvSpPr>
        <cdr:cNvPr id="5" name="Text Box 2"/>
        <cdr:cNvSpPr txBox="1">
          <a:spLocks xmlns:a="http://schemas.openxmlformats.org/drawingml/2006/main" noChangeArrowheads="1"/>
        </cdr:cNvSpPr>
      </cdr:nvSpPr>
      <cdr:spPr bwMode="auto">
        <a:xfrm xmlns:a="http://schemas.openxmlformats.org/drawingml/2006/main">
          <a:off x="7440351" y="0"/>
          <a:ext cx="2981957" cy="24995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rot="0" vert="horz" wrap="square" lIns="91440" tIns="45720" rIns="91440" bIns="45720" anchor="t" anchorCtr="0">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a:spcBef>
              <a:spcPts val="0"/>
            </a:spcBef>
            <a:spcAft>
              <a:spcPts val="0"/>
            </a:spcAft>
            <a:tabLst>
              <a:tab pos="457200" algn="l"/>
            </a:tabLst>
          </a:pPr>
          <a:r>
            <a:rPr lang="en-US" sz="1400" b="1" dirty="0">
              <a:solidFill>
                <a:schemeClr val="accent2">
                  <a:lumMod val="75000"/>
                </a:schemeClr>
              </a:solidFill>
              <a:effectLst/>
              <a:latin typeface="Arial" panose="020B0604020202020204" pitchFamily="34" charset="0"/>
              <a:ea typeface="MS PGothic" panose="020B0600070205080204" pitchFamily="34" charset="-128"/>
              <a:cs typeface="Times New Roman" panose="02020603050405020304" pitchFamily="18" charset="0"/>
            </a:rPr>
            <a:t>Already</a:t>
          </a:r>
          <a:r>
            <a:rPr lang="en-US" sz="1400" b="1" baseline="0" dirty="0">
              <a:solidFill>
                <a:schemeClr val="accent2">
                  <a:lumMod val="75000"/>
                </a:schemeClr>
              </a:solidFill>
              <a:effectLst/>
              <a:latin typeface="Arial" panose="020B0604020202020204" pitchFamily="34" charset="0"/>
              <a:ea typeface="MS PGothic" panose="020B0600070205080204" pitchFamily="34" charset="-128"/>
              <a:cs typeface="Times New Roman" panose="02020603050405020304" pitchFamily="18" charset="0"/>
            </a:rPr>
            <a:t> Have Coverage</a:t>
          </a:r>
          <a:endParaRPr lang="en-US" sz="1400" b="1" dirty="0">
            <a:solidFill>
              <a:schemeClr val="accent2">
                <a:lumMod val="75000"/>
              </a:schemeClr>
            </a:solidFill>
            <a:effectLst/>
            <a:latin typeface="Arial" panose="020B0604020202020204" pitchFamily="34" charset="0"/>
            <a:ea typeface="MS PGothic" panose="020B0600070205080204" pitchFamily="34" charset="-128"/>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0.27118</cdr:y>
    </cdr:from>
    <cdr:to>
      <cdr:x>1</cdr:x>
      <cdr:y>0.27118</cdr:y>
    </cdr:to>
    <cdr:cxnSp macro="">
      <cdr:nvCxnSpPr>
        <cdr:cNvPr id="2" name="Straight Connector 1">
          <a:extLst xmlns:a="http://schemas.openxmlformats.org/drawingml/2006/main">
            <a:ext uri="{FF2B5EF4-FFF2-40B4-BE49-F238E27FC236}">
              <a16:creationId xmlns:a16="http://schemas.microsoft.com/office/drawing/2014/main" id="{D72B239E-C66D-3C25-5BBF-1975310A6510}"/>
            </a:ext>
          </a:extLst>
        </cdr:cNvPr>
        <cdr:cNvCxnSpPr/>
      </cdr:nvCxnSpPr>
      <cdr:spPr>
        <a:xfrm xmlns:a="http://schemas.openxmlformats.org/drawingml/2006/main">
          <a:off x="0" y="1218497"/>
          <a:ext cx="10622312" cy="0"/>
        </a:xfrm>
        <a:prstGeom xmlns:a="http://schemas.openxmlformats.org/drawingml/2006/main" prst="line">
          <a:avLst/>
        </a:prstGeom>
        <a:ln xmlns:a="http://schemas.openxmlformats.org/drawingml/2006/main" w="190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0.7576</cdr:x>
      <cdr:y>0.24376</cdr:y>
    </cdr:from>
    <cdr:to>
      <cdr:x>0.97868</cdr:x>
      <cdr:y>0.31162</cdr:y>
    </cdr:to>
    <cdr:sp macro="" textlink="">
      <cdr:nvSpPr>
        <cdr:cNvPr id="3" name="TextBox 1"/>
        <cdr:cNvSpPr txBox="1"/>
      </cdr:nvSpPr>
      <cdr:spPr>
        <a:xfrm xmlns:a="http://schemas.openxmlformats.org/drawingml/2006/main">
          <a:off x="4232702" y="940613"/>
          <a:ext cx="1235170" cy="26185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000" b="1" dirty="0">
              <a:solidFill>
                <a:schemeClr val="bg1"/>
              </a:solidFill>
              <a:latin typeface="EYInterstate" panose="02000503020000020004" pitchFamily="2" charset="0"/>
            </a:rPr>
            <a:t>Physical</a:t>
          </a:r>
        </a:p>
      </cdr:txBody>
    </cdr:sp>
  </cdr:relSizeAnchor>
</c:userShapes>
</file>

<file path=ppt/drawings/drawing5.xml><?xml version="1.0" encoding="utf-8"?>
<c:userShapes xmlns:c="http://schemas.openxmlformats.org/drawingml/2006/chart">
  <cdr:relSizeAnchor xmlns:cdr="http://schemas.openxmlformats.org/drawingml/2006/chartDrawing">
    <cdr:from>
      <cdr:x>0</cdr:x>
      <cdr:y>0.37135</cdr:y>
    </cdr:from>
    <cdr:to>
      <cdr:x>1</cdr:x>
      <cdr:y>0.43587</cdr:y>
    </cdr:to>
    <cdr:sp macro="" textlink="">
      <cdr:nvSpPr>
        <cdr:cNvPr id="2" name="Rectangle 1">
          <a:extLst xmlns:a="http://schemas.openxmlformats.org/drawingml/2006/main">
            <a:ext uri="{FF2B5EF4-FFF2-40B4-BE49-F238E27FC236}">
              <a16:creationId xmlns:a16="http://schemas.microsoft.com/office/drawing/2014/main" id="{B2F51A35-E20A-758A-A371-E412ED265A48}"/>
            </a:ext>
          </a:extLst>
        </cdr:cNvPr>
        <cdr:cNvSpPr/>
      </cdr:nvSpPr>
      <cdr:spPr>
        <a:xfrm xmlns:a="http://schemas.openxmlformats.org/drawingml/2006/main">
          <a:off x="0" y="1952090"/>
          <a:ext cx="9729092" cy="339178"/>
        </a:xfrm>
        <a:prstGeom xmlns:a="http://schemas.openxmlformats.org/drawingml/2006/main" prst="rect">
          <a:avLst/>
        </a:prstGeom>
        <a:noFill xmlns:a="http://schemas.openxmlformats.org/drawingml/2006/main"/>
        <a:ln xmlns:a="http://schemas.openxmlformats.org/drawingml/2006/main" w="28575">
          <a:solidFill>
            <a:schemeClr val="tx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cdr:x>
      <cdr:y>0.49839</cdr:y>
    </cdr:from>
    <cdr:to>
      <cdr:x>1</cdr:x>
      <cdr:y>0.56133</cdr:y>
    </cdr:to>
    <cdr:sp macro="" textlink="">
      <cdr:nvSpPr>
        <cdr:cNvPr id="3" name="Rectangle 2">
          <a:extLst xmlns:a="http://schemas.openxmlformats.org/drawingml/2006/main">
            <a:ext uri="{FF2B5EF4-FFF2-40B4-BE49-F238E27FC236}">
              <a16:creationId xmlns:a16="http://schemas.microsoft.com/office/drawing/2014/main" id="{B3B8FB2F-846D-B77E-606C-39D713EF0E1F}"/>
            </a:ext>
          </a:extLst>
        </cdr:cNvPr>
        <cdr:cNvSpPr/>
      </cdr:nvSpPr>
      <cdr:spPr>
        <a:xfrm xmlns:a="http://schemas.openxmlformats.org/drawingml/2006/main">
          <a:off x="0" y="2619910"/>
          <a:ext cx="9729092" cy="330872"/>
        </a:xfrm>
        <a:prstGeom xmlns:a="http://schemas.openxmlformats.org/drawingml/2006/main" prst="rect">
          <a:avLst/>
        </a:prstGeom>
        <a:noFill xmlns:a="http://schemas.openxmlformats.org/drawingml/2006/main"/>
        <a:ln xmlns:a="http://schemas.openxmlformats.org/drawingml/2006/main" w="28575">
          <a:solidFill>
            <a:schemeClr val="tx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xmlns:a="http://schemas.openxmlformats.org/drawingml/2006/main">
          <a:pPr algn="ctr"/>
          <a:endParaRPr lang="en-US"/>
        </a:p>
      </cdr:txBody>
    </cdr:sp>
  </cdr:relSizeAnchor>
  <cdr:relSizeAnchor xmlns:cdr="http://schemas.openxmlformats.org/drawingml/2006/chartDrawing">
    <cdr:from>
      <cdr:x>0</cdr:x>
      <cdr:y>0.62797</cdr:y>
    </cdr:from>
    <cdr:to>
      <cdr:x>1</cdr:x>
      <cdr:y>0.76451</cdr:y>
    </cdr:to>
    <cdr:sp macro="" textlink="">
      <cdr:nvSpPr>
        <cdr:cNvPr id="4" name="Rectangle 3">
          <a:extLst xmlns:a="http://schemas.openxmlformats.org/drawingml/2006/main">
            <a:ext uri="{FF2B5EF4-FFF2-40B4-BE49-F238E27FC236}">
              <a16:creationId xmlns:a16="http://schemas.microsoft.com/office/drawing/2014/main" id="{F39ED0D6-6B8C-D35E-30B2-5885E27E752F}"/>
            </a:ext>
          </a:extLst>
        </cdr:cNvPr>
        <cdr:cNvSpPr/>
      </cdr:nvSpPr>
      <cdr:spPr>
        <a:xfrm xmlns:a="http://schemas.openxmlformats.org/drawingml/2006/main">
          <a:off x="0" y="3301087"/>
          <a:ext cx="9729092" cy="717760"/>
        </a:xfrm>
        <a:prstGeom xmlns:a="http://schemas.openxmlformats.org/drawingml/2006/main" prst="rect">
          <a:avLst/>
        </a:prstGeom>
        <a:noFill xmlns:a="http://schemas.openxmlformats.org/drawingml/2006/main"/>
        <a:ln xmlns:a="http://schemas.openxmlformats.org/drawingml/2006/main" w="28575">
          <a:solidFill>
            <a:schemeClr val="tx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1371600" rtl="0" eaLnBrk="1" latinLnBrk="0" hangingPunct="1">
            <a:defRPr sz="2700" kern="1200">
              <a:solidFill>
                <a:schemeClr val="lt1"/>
              </a:solidFill>
              <a:latin typeface="+mn-lt"/>
              <a:ea typeface="+mn-ea"/>
              <a:cs typeface="+mn-cs"/>
            </a:defRPr>
          </a:lvl1pPr>
          <a:lvl2pPr marL="685800" algn="l" defTabSz="1371600" rtl="0" eaLnBrk="1" latinLnBrk="0" hangingPunct="1">
            <a:defRPr sz="2700" kern="1200">
              <a:solidFill>
                <a:schemeClr val="lt1"/>
              </a:solidFill>
              <a:latin typeface="+mn-lt"/>
              <a:ea typeface="+mn-ea"/>
              <a:cs typeface="+mn-cs"/>
            </a:defRPr>
          </a:lvl2pPr>
          <a:lvl3pPr marL="1371600" algn="l" defTabSz="1371600" rtl="0" eaLnBrk="1" latinLnBrk="0" hangingPunct="1">
            <a:defRPr sz="2700" kern="1200">
              <a:solidFill>
                <a:schemeClr val="lt1"/>
              </a:solidFill>
              <a:latin typeface="+mn-lt"/>
              <a:ea typeface="+mn-ea"/>
              <a:cs typeface="+mn-cs"/>
            </a:defRPr>
          </a:lvl3pPr>
          <a:lvl4pPr marL="2057400" algn="l" defTabSz="1371600" rtl="0" eaLnBrk="1" latinLnBrk="0" hangingPunct="1">
            <a:defRPr sz="2700" kern="1200">
              <a:solidFill>
                <a:schemeClr val="lt1"/>
              </a:solidFill>
              <a:latin typeface="+mn-lt"/>
              <a:ea typeface="+mn-ea"/>
              <a:cs typeface="+mn-cs"/>
            </a:defRPr>
          </a:lvl4pPr>
          <a:lvl5pPr marL="2743200" algn="l" defTabSz="1371600" rtl="0" eaLnBrk="1" latinLnBrk="0" hangingPunct="1">
            <a:defRPr sz="2700" kern="1200">
              <a:solidFill>
                <a:schemeClr val="lt1"/>
              </a:solidFill>
              <a:latin typeface="+mn-lt"/>
              <a:ea typeface="+mn-ea"/>
              <a:cs typeface="+mn-cs"/>
            </a:defRPr>
          </a:lvl5pPr>
          <a:lvl6pPr marL="3429000" algn="l" defTabSz="1371600" rtl="0" eaLnBrk="1" latinLnBrk="0" hangingPunct="1">
            <a:defRPr sz="2700" kern="1200">
              <a:solidFill>
                <a:schemeClr val="lt1"/>
              </a:solidFill>
              <a:latin typeface="+mn-lt"/>
              <a:ea typeface="+mn-ea"/>
              <a:cs typeface="+mn-cs"/>
            </a:defRPr>
          </a:lvl6pPr>
          <a:lvl7pPr marL="4114800" algn="l" defTabSz="1371600" rtl="0" eaLnBrk="1" latinLnBrk="0" hangingPunct="1">
            <a:defRPr sz="2700" kern="1200">
              <a:solidFill>
                <a:schemeClr val="lt1"/>
              </a:solidFill>
              <a:latin typeface="+mn-lt"/>
              <a:ea typeface="+mn-ea"/>
              <a:cs typeface="+mn-cs"/>
            </a:defRPr>
          </a:lvl7pPr>
          <a:lvl8pPr marL="4800600" algn="l" defTabSz="1371600" rtl="0" eaLnBrk="1" latinLnBrk="0" hangingPunct="1">
            <a:defRPr sz="2700" kern="1200">
              <a:solidFill>
                <a:schemeClr val="lt1"/>
              </a:solidFill>
              <a:latin typeface="+mn-lt"/>
              <a:ea typeface="+mn-ea"/>
              <a:cs typeface="+mn-cs"/>
            </a:defRPr>
          </a:lvl8pPr>
          <a:lvl9pPr marL="5486400" algn="l" defTabSz="1371600" rtl="0" eaLnBrk="1" latinLnBrk="0" hangingPunct="1">
            <a:defRPr sz="27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D8185A-E400-4172-B712-29B1E7DEE65D}" type="datetimeFigureOut">
              <a:rPr lang="en-US" smtClean="0"/>
              <a:t>1/3/2025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ACD835-0EF2-4106-8EB9-481EE1965918}" type="slidenum">
              <a:rPr lang="en-US" smtClean="0"/>
              <a:t>‹#›</a:t>
            </a:fld>
            <a:endParaRPr lang="en-US" dirty="0"/>
          </a:p>
        </p:txBody>
      </p:sp>
    </p:spTree>
    <p:extLst>
      <p:ext uri="{BB962C8B-B14F-4D97-AF65-F5344CB8AC3E}">
        <p14:creationId xmlns:p14="http://schemas.microsoft.com/office/powerpoint/2010/main" val="224085207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37344-006B-4B6A-9A13-80D1DE4AD135}" type="datetimeFigureOut">
              <a:rPr lang="en-US" smtClean="0"/>
              <a:t>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658B0-DDB4-4A61-89FE-276C2C31CE95}" type="slidenum">
              <a:rPr lang="en-US" smtClean="0"/>
              <a:t>‹#›</a:t>
            </a:fld>
            <a:endParaRPr lang="en-US" dirty="0"/>
          </a:p>
        </p:txBody>
      </p:sp>
    </p:spTree>
    <p:extLst>
      <p:ext uri="{BB962C8B-B14F-4D97-AF65-F5344CB8AC3E}">
        <p14:creationId xmlns:p14="http://schemas.microsoft.com/office/powerpoint/2010/main" val="28124650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535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7700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377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Considerations to Retain talent in the workforce. </a:t>
            </a:r>
          </a:p>
          <a:p>
            <a:endParaRPr lang="en-US" dirty="0"/>
          </a:p>
          <a:p>
            <a:pPr marL="171450" indent="-171450">
              <a:buFontTx/>
              <a:buChar char="-"/>
            </a:pPr>
            <a:r>
              <a:rPr lang="en-US" dirty="0"/>
              <a:t>Workers who feel their employer values their contributions are </a:t>
            </a:r>
            <a:r>
              <a:rPr lang="en-US" b="1" dirty="0"/>
              <a:t>7.7 times </a:t>
            </a:r>
            <a:r>
              <a:rPr lang="en-US" b="0" dirty="0"/>
              <a:t> more likely to plan to stay with their company for a long time, compared to workers who do not feel their contributions are valued. </a:t>
            </a:r>
          </a:p>
          <a:p>
            <a:pPr marL="171450" indent="-171450">
              <a:buFontTx/>
              <a:buChar char="-"/>
            </a:pPr>
            <a:r>
              <a:rPr lang="en-US" b="0" dirty="0"/>
              <a:t>Employees who believe their employer cares about them are </a:t>
            </a:r>
            <a:r>
              <a:rPr lang="en-US" b="1" dirty="0"/>
              <a:t>5.8 times </a:t>
            </a:r>
            <a:r>
              <a:rPr lang="en-US" b="0" dirty="0"/>
              <a:t>more likely to want to stay. </a:t>
            </a:r>
          </a:p>
          <a:p>
            <a:pPr marL="171450" indent="-171450">
              <a:buFontTx/>
              <a:buChar char="-"/>
            </a:pPr>
            <a:r>
              <a:rPr lang="en-US" b="1" dirty="0"/>
              <a:t>1 in 5 employees </a:t>
            </a:r>
            <a:r>
              <a:rPr lang="en-US" b="0" dirty="0"/>
              <a:t> say their benefits package (or lack of) make them </a:t>
            </a:r>
            <a:r>
              <a:rPr lang="en-US" b="0" i="1" dirty="0"/>
              <a:t>less </a:t>
            </a:r>
            <a:r>
              <a:rPr lang="en-US" b="0" i="0" dirty="0"/>
              <a:t>inclined to stay with their current employers. </a:t>
            </a:r>
            <a:endParaRPr lang="en-US" b="1" dirty="0"/>
          </a:p>
        </p:txBody>
      </p:sp>
    </p:spTree>
    <p:extLst>
      <p:ext uri="{BB962C8B-B14F-4D97-AF65-F5344CB8AC3E}">
        <p14:creationId xmlns:p14="http://schemas.microsoft.com/office/powerpoint/2010/main" val="112047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Employees who feel their employer communicates about benefits well are also much more likely to be satisfied with their options, as effective communication drives better understanding of the value of benefits.</a:t>
            </a:r>
          </a:p>
          <a:p>
            <a:r>
              <a:rPr lang="en-US" sz="1200" dirty="0"/>
              <a:t>Question: How well does your employer communicate about benefits?</a:t>
            </a:r>
          </a:p>
          <a:p>
            <a:r>
              <a:rPr lang="en-US" sz="1200" dirty="0"/>
              <a:t>Represents percent of employees who report high satisfaction with their benefits (satisfaction rated 8-10 on a 0-10 scale. Based on employees who are offered insurance benefits and have had an open enrollment period within the past two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Tree>
    <p:extLst>
      <p:ext uri="{BB962C8B-B14F-4D97-AF65-F5344CB8AC3E}">
        <p14:creationId xmlns:p14="http://schemas.microsoft.com/office/powerpoint/2010/main" val="2462526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4935B-C619-7F69-6F3C-8D18F9864A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D4692-A59B-6DB1-5B96-EA14002E36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944EB-C404-D752-951B-1298A729A7AE}"/>
              </a:ext>
            </a:extLst>
          </p:cNvPr>
          <p:cNvSpPr>
            <a:spLocks noGrp="1"/>
          </p:cNvSpPr>
          <p:nvPr>
            <p:ph type="body" idx="1"/>
          </p:nvPr>
        </p:nvSpPr>
        <p:spPr/>
        <p:txBody>
          <a:bodyPr/>
          <a:lstStyle/>
          <a:p>
            <a:r>
              <a:rPr lang="en-US" dirty="0"/>
              <a:t>Altogether, only 54% of employees feel their employer communication benefits information to them very or extremely well, leaving ample room for improvement. </a:t>
            </a:r>
          </a:p>
          <a:p>
            <a:endParaRPr lang="en-US" dirty="0"/>
          </a:p>
          <a:p>
            <a:r>
              <a:rPr lang="en-US" dirty="0"/>
              <a:t>Employees who receive information more regularly are much more likely to say their employer is communicating effectively. </a:t>
            </a:r>
          </a:p>
        </p:txBody>
      </p:sp>
    </p:spTree>
    <p:extLst>
      <p:ext uri="{BB962C8B-B14F-4D97-AF65-F5344CB8AC3E}">
        <p14:creationId xmlns:p14="http://schemas.microsoft.com/office/powerpoint/2010/main" val="1570402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EFBDB-52CE-1857-7D2F-F0CFE68C8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6E37F-A6FC-2159-46FB-E84DDDC292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71650-89E5-94C7-0594-2EF608858BE9}"/>
              </a:ext>
            </a:extLst>
          </p:cNvPr>
          <p:cNvSpPr>
            <a:spLocks noGrp="1"/>
          </p:cNvSpPr>
          <p:nvPr>
            <p:ph type="body" idx="1"/>
          </p:nvPr>
        </p:nvSpPr>
        <p:spPr/>
        <p:txBody>
          <a:bodyPr/>
          <a:lstStyle/>
          <a:p>
            <a:r>
              <a:rPr lang="en-US" dirty="0"/>
              <a:t>85% of workers prefer some type of digital benefits communication (Email, online information, webinars, text messages, virtual meetings or benefit fairs, videos, or social media.) </a:t>
            </a:r>
          </a:p>
          <a:p>
            <a:r>
              <a:rPr lang="en-US" dirty="0"/>
              <a:t>64% of workers prefer to receive benefits information by email, making it the single most-preferred benefits communication channel. </a:t>
            </a:r>
          </a:p>
          <a:p>
            <a:r>
              <a:rPr lang="en-US" dirty="0"/>
              <a:t>67% prefer some type of communication channel that allows them to ask questions (such as meetings, benefit fairs, webinars, or the option to speak to someone by phone)</a:t>
            </a:r>
          </a:p>
          <a:p>
            <a:r>
              <a:rPr lang="en-US" dirty="0"/>
              <a:t>44% of workers want access to in-person benefits education. </a:t>
            </a:r>
            <a:r>
              <a:rPr lang="en-US" b="1" dirty="0"/>
              <a:t>In contrast</a:t>
            </a:r>
            <a:r>
              <a:rPr lang="en-US" dirty="0"/>
              <a:t>, 37% want access to some type or virtual meeting or benefits fair. </a:t>
            </a:r>
          </a:p>
          <a:p>
            <a:r>
              <a:rPr lang="en-US" dirty="0"/>
              <a:t>39% still want to receive printed benefits information </a:t>
            </a:r>
          </a:p>
        </p:txBody>
      </p:sp>
    </p:spTree>
    <p:extLst>
      <p:ext uri="{BB962C8B-B14F-4D97-AF65-F5344CB8AC3E}">
        <p14:creationId xmlns:p14="http://schemas.microsoft.com/office/powerpoint/2010/main" val="208941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LTD: Increased enrollment rates for women, employees over age 40, and those with dependent children. </a:t>
            </a:r>
          </a:p>
          <a:p>
            <a:r>
              <a:rPr lang="en-US" dirty="0"/>
              <a:t>Accident Insurance: More likely to say coverage was right for someone like them. Increased enrollment rates for woman and employees over age 40.</a:t>
            </a:r>
          </a:p>
        </p:txBody>
      </p:sp>
    </p:spTree>
    <p:extLst>
      <p:ext uri="{BB962C8B-B14F-4D97-AF65-F5344CB8AC3E}">
        <p14:creationId xmlns:p14="http://schemas.microsoft.com/office/powerpoint/2010/main" val="349679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Anchoring: When making decisions about numbers, people’s answers are strongly influenced by any suggested value provided, regardless of whether the suggestion is realistic or even related to the topic at hand. This serves as an “Anchor” skewing peoples estimates. </a:t>
            </a:r>
          </a:p>
          <a:p>
            <a:endParaRPr lang="en-US" sz="1200" dirty="0"/>
          </a:p>
          <a:p>
            <a:r>
              <a:rPr lang="en-US" sz="1200" dirty="0"/>
              <a:t>To test this approach, messages were designed for each product that recommended a specific level of coverage. </a:t>
            </a:r>
          </a:p>
          <a:p>
            <a:endParaRPr lang="en-US" sz="1200" dirty="0"/>
          </a:p>
          <a:p>
            <a:pPr marL="171450" indent="-171450">
              <a:buFont typeface="Arial" panose="020B0604020202020204" pitchFamily="34" charset="0"/>
              <a:buChar char="•"/>
            </a:pPr>
            <a:r>
              <a:rPr lang="en-US" sz="1200" dirty="0"/>
              <a:t>For LTD, employees with mid to high incomes were more likely to enroll based on an anchoring message . Men and Married employees displayed more positive opinions </a:t>
            </a:r>
          </a:p>
          <a:p>
            <a:pPr marL="171450" indent="-171450">
              <a:buFont typeface="Arial" panose="020B0604020202020204" pitchFamily="34" charset="0"/>
              <a:buChar char="•"/>
            </a:pPr>
            <a:r>
              <a:rPr lang="en-US" sz="1200" dirty="0"/>
              <a:t>For Accident Insurance, this messaging improved opinions of LTD for employees over age 40 </a:t>
            </a:r>
          </a:p>
          <a:p>
            <a:pPr marL="171450" indent="-171450">
              <a:buFont typeface="Arial" panose="020B0604020202020204" pitchFamily="34" charset="0"/>
              <a:buChar char="•"/>
            </a:pPr>
            <a:r>
              <a:rPr lang="en-US" sz="1200" dirty="0"/>
              <a:t>For life insurance, men were more likely to enroll after seeing an anchoring message. </a:t>
            </a:r>
          </a:p>
          <a:p>
            <a:endParaRPr lang="en-US" dirty="0"/>
          </a:p>
        </p:txBody>
      </p:sp>
    </p:spTree>
    <p:extLst>
      <p:ext uri="{BB962C8B-B14F-4D97-AF65-F5344CB8AC3E}">
        <p14:creationId xmlns:p14="http://schemas.microsoft.com/office/powerpoint/2010/main" val="1348548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Anchoring with a recommendation is an effective way to increase the level of benefits coverage employees select. </a:t>
            </a:r>
          </a:p>
          <a:p>
            <a:endParaRPr lang="en-US" sz="1400" dirty="0"/>
          </a:p>
          <a:p>
            <a:r>
              <a:rPr lang="en-US" sz="1400" dirty="0"/>
              <a:t>Anchoring: When making decisions about numbers, people’s answers are strongly influenced by any suggested value provided, regardless of whether the suggestion is realistic or even related to the topic at hand. This serves as an “Anchor” skewing peoples estimates. </a:t>
            </a:r>
          </a:p>
          <a:p>
            <a:endParaRPr lang="en-US" sz="1400" dirty="0"/>
          </a:p>
          <a:p>
            <a:r>
              <a:rPr lang="en-US" sz="1400" dirty="0"/>
              <a:t>To test this approach, messages were designed for each product that recommended a specific level of coverage. </a:t>
            </a:r>
          </a:p>
          <a:p>
            <a:endParaRPr lang="en-US" sz="1400" dirty="0"/>
          </a:p>
          <a:p>
            <a:pPr marL="171450" indent="-171450">
              <a:buFont typeface="Arial" panose="020B0604020202020204" pitchFamily="34" charset="0"/>
              <a:buChar char="•"/>
            </a:pPr>
            <a:r>
              <a:rPr lang="en-US" sz="1400" dirty="0"/>
              <a:t>For LTD, employees with mid to high incomes were more likely to enroll based on an anchoring message . Men and Married employees displayed more positive opinions </a:t>
            </a:r>
          </a:p>
          <a:p>
            <a:pPr marL="171450" indent="-171450">
              <a:buFont typeface="Arial" panose="020B0604020202020204" pitchFamily="34" charset="0"/>
              <a:buChar char="•"/>
            </a:pPr>
            <a:r>
              <a:rPr lang="en-US" sz="1400" dirty="0"/>
              <a:t>For Accident Insurance, this messaging improved opinions of LTD for employees over age 40 </a:t>
            </a:r>
          </a:p>
          <a:p>
            <a:pPr marL="171450" indent="-171450">
              <a:buFont typeface="Arial" panose="020B0604020202020204" pitchFamily="34" charset="0"/>
              <a:buChar char="•"/>
            </a:pPr>
            <a:r>
              <a:rPr lang="en-US" sz="1400" dirty="0"/>
              <a:t>For life insurance, men were more likely to enroll after seeing an anchoring message. </a:t>
            </a:r>
          </a:p>
          <a:p>
            <a:pPr marL="457200" lvl="1" indent="0">
              <a:buNone/>
            </a:pPr>
            <a:endParaRPr lang="en-US" sz="1400" dirty="0"/>
          </a:p>
          <a:p>
            <a:endParaRPr lang="en-US" dirty="0"/>
          </a:p>
          <a:p>
            <a:endParaRPr lang="en-US" dirty="0"/>
          </a:p>
        </p:txBody>
      </p:sp>
    </p:spTree>
    <p:extLst>
      <p:ext uri="{BB962C8B-B14F-4D97-AF65-F5344CB8AC3E}">
        <p14:creationId xmlns:p14="http://schemas.microsoft.com/office/powerpoint/2010/main" val="1376534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3235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Tree>
    <p:extLst>
      <p:ext uri="{BB962C8B-B14F-4D97-AF65-F5344CB8AC3E}">
        <p14:creationId xmlns:p14="http://schemas.microsoft.com/office/powerpoint/2010/main" val="31751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6822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031134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Deliver Value for every dollar invested in Benefits. </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Arial" panose="020B0604020202020204" pitchFamily="34" charset="0"/>
                <a:ea typeface="Calibri" panose="020F0502020204030204" pitchFamily="34" charset="0"/>
                <a:cs typeface="Times New Roman" panose="02020603050405020304" pitchFamily="18" charset="0"/>
              </a:rPr>
              <a:t>Holistic and Flexible Strategies are important. The wheel can help organizations build a happier, healthier, and more productive and financially secure workforce. </a:t>
            </a:r>
          </a:p>
        </p:txBody>
      </p:sp>
    </p:spTree>
    <p:extLst>
      <p:ext uri="{BB962C8B-B14F-4D97-AF65-F5344CB8AC3E}">
        <p14:creationId xmlns:p14="http://schemas.microsoft.com/office/powerpoint/2010/main" val="1109949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Calibri" panose="020F0502020204030204" pitchFamily="34" charset="0"/>
                <a:cs typeface="Times New Roman" panose="02020603050405020304" pitchFamily="18" charset="0"/>
              </a:rPr>
              <a:t>Benefit needs are expanding, differ dramatically by generation, and are critical in the continued competition for talent. </a:t>
            </a:r>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t>All generations value financial wellness, but their underlying needs vary by generation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t>Gen Z and Millennials place higher value on mental wellness benefits than other generations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t>Younger Generations are more passionate about the common good, valuing societal wellness benefits more highly than the older generations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p>
          <a:p>
            <a:endParaRPr lang="en-US" sz="1800" dirty="0"/>
          </a:p>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950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2B8B-8CD5-FDE2-212D-596C827AB3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A01DE-953D-4962-4023-D8A7368536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5FFBC-5436-63FF-7A6C-B270126E0387}"/>
              </a:ext>
            </a:extLst>
          </p:cNvPr>
          <p:cNvSpPr>
            <a:spLocks noGrp="1"/>
          </p:cNvSpPr>
          <p:nvPr>
            <p:ph type="body" idx="1"/>
          </p:nvPr>
        </p:nvSpPr>
        <p:spPr/>
        <p:txBody>
          <a:bodyPr/>
          <a:lstStyle/>
          <a:p>
            <a:r>
              <a:rPr lang="en-US" dirty="0"/>
              <a:t>Half of workers are very or extremely interested in these, while only 11 percent are not interested at all. This suggests that new mental health offerings are likely to be well-received by employees. </a:t>
            </a:r>
          </a:p>
          <a:p>
            <a:endParaRPr lang="en-US" dirty="0"/>
          </a:p>
          <a:p>
            <a:r>
              <a:rPr lang="en-US" dirty="0"/>
              <a:t>Interest in mental health benefits is also particularly high among younger workers, Black and Hispanic employees, members of the LGBTQ+ community, more educated workers, and those with higher job levels. </a:t>
            </a:r>
          </a:p>
        </p:txBody>
      </p:sp>
    </p:spTree>
    <p:extLst>
      <p:ext uri="{BB962C8B-B14F-4D97-AF65-F5344CB8AC3E}">
        <p14:creationId xmlns:p14="http://schemas.microsoft.com/office/powerpoint/2010/main" val="1905041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2482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580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7DAB-3994-89B2-46FA-F966B73C1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CEBDA-A60B-5620-DD26-4F3E2A8BA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EC239-1632-2BFE-E916-8A34404E5FD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439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AED4EE-C9DA-462C-B712-3D4638B353E0}" type="slidenum">
              <a:rPr lang="en-US" smtClean="0"/>
              <a:t>6</a:t>
            </a:fld>
            <a:endParaRPr lang="en-US" dirty="0"/>
          </a:p>
        </p:txBody>
      </p:sp>
    </p:spTree>
    <p:extLst>
      <p:ext uri="{BB962C8B-B14F-4D97-AF65-F5344CB8AC3E}">
        <p14:creationId xmlns:p14="http://schemas.microsoft.com/office/powerpoint/2010/main" val="293840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903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While workers realize the importance of workplace benefits, there is competition and limitations for how money is allocated across benefits.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In 2023, the amount employees were willing to spend: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Top quartile: $300+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Average: $234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Median: $150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Bottom quartile: &lt; $50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1936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AED4EE-C9DA-462C-B712-3D4638B353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056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Two thirds of the financially well “strongly” agree that they have funds remaining each month after meeting basic obligations.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Meeting basic needs should be a primary focus of financial wellness efforts aimed at helping stressed and distressed individuals. Helping them build confidence to meet unexpected expenses may be critical steps in helping them move along the wellness spectrum and improve confidence in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Only 10% of distressed individuals strongly agree that they are able to enjoy life because of the way they are managing their finances while 62 percent of the financially well feel the same.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549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6523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B9C110-6438-3098-810D-75E206673F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3" y="0"/>
            <a:ext cx="12195952" cy="5081646"/>
          </a:xfrm>
          <a:prstGeom prst="rect">
            <a:avLst/>
          </a:prstGeom>
        </p:spPr>
      </p:pic>
      <p:sp>
        <p:nvSpPr>
          <p:cNvPr id="12" name="Text Placeholder 2"/>
          <p:cNvSpPr>
            <a:spLocks noGrp="1"/>
          </p:cNvSpPr>
          <p:nvPr>
            <p:ph type="body" sz="quarter" idx="10"/>
          </p:nvPr>
        </p:nvSpPr>
        <p:spPr>
          <a:xfrm>
            <a:off x="441028" y="5805131"/>
            <a:ext cx="5449824" cy="333375"/>
          </a:xfrm>
          <a:prstGeom prst="rect">
            <a:avLst/>
          </a:prstGeom>
        </p:spPr>
        <p:txBody>
          <a:bodyPr lIns="0" tIns="0" rIns="0" bIns="0" anchor="ctr" anchorCtr="0"/>
          <a:lstStyle>
            <a:lvl1pPr>
              <a:defRPr sz="1800">
                <a:solidFill>
                  <a:schemeClr val="bg1"/>
                </a:solidFill>
              </a:defRPr>
            </a:lvl1pPr>
          </a:lstStyle>
          <a:p>
            <a:pPr lvl="0"/>
            <a:r>
              <a:rPr lang="en-US"/>
              <a:t>Edit Master text styles</a:t>
            </a:r>
          </a:p>
        </p:txBody>
      </p:sp>
      <p:sp>
        <p:nvSpPr>
          <p:cNvPr id="14" name="Text Placeholder 2"/>
          <p:cNvSpPr>
            <a:spLocks noGrp="1"/>
          </p:cNvSpPr>
          <p:nvPr>
            <p:ph type="body" sz="quarter" idx="11"/>
          </p:nvPr>
        </p:nvSpPr>
        <p:spPr>
          <a:xfrm>
            <a:off x="441028" y="6159279"/>
            <a:ext cx="5449824" cy="333375"/>
          </a:xfrm>
          <a:prstGeom prst="rect">
            <a:avLst/>
          </a:prstGeom>
        </p:spPr>
        <p:txBody>
          <a:bodyPr lIns="0" tIns="0" rIns="0" bIns="0" anchor="ctr" anchorCtr="0"/>
          <a:lstStyle>
            <a:lvl1pPr>
              <a:defRPr sz="1600" i="1">
                <a:solidFill>
                  <a:schemeClr val="bg1"/>
                </a:solidFill>
              </a:defRPr>
            </a:lvl1pPr>
          </a:lstStyle>
          <a:p>
            <a:pPr lvl="0"/>
            <a:r>
              <a:rPr lang="en-US"/>
              <a:t>Edit Master text styles</a:t>
            </a:r>
          </a:p>
        </p:txBody>
      </p:sp>
      <p:sp>
        <p:nvSpPr>
          <p:cNvPr id="10" name="Rectangle 9"/>
          <p:cNvSpPr/>
          <p:nvPr/>
        </p:nvSpPr>
        <p:spPr>
          <a:xfrm>
            <a:off x="0" y="4995950"/>
            <a:ext cx="12198096" cy="1868734"/>
          </a:xfrm>
          <a:prstGeom prst="rect">
            <a:avLst/>
          </a:prstGeom>
          <a:solidFill>
            <a:srgbClr val="002F70"/>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dirty="0"/>
          </a:p>
        </p:txBody>
      </p:sp>
      <p:sp>
        <p:nvSpPr>
          <p:cNvPr id="13" name="Rectangle 2"/>
          <p:cNvSpPr>
            <a:spLocks noGrp="1" noChangeArrowheads="1"/>
          </p:cNvSpPr>
          <p:nvPr>
            <p:ph type="ctrTitle" hasCustomPrompt="1"/>
          </p:nvPr>
        </p:nvSpPr>
        <p:spPr>
          <a:xfrm>
            <a:off x="441028" y="5293508"/>
            <a:ext cx="5446762" cy="477054"/>
          </a:xfrm>
          <a:prstGeom prst="rect">
            <a:avLst/>
          </a:prstGeom>
          <a:noFill/>
          <a:effectLst/>
        </p:spPr>
        <p:txBody>
          <a:bodyPr wrap="square" lIns="0" rIns="182880" bIns="0" anchor="b" anchorCtr="0">
            <a:spAutoFit/>
          </a:bodyPr>
          <a:lstStyle>
            <a:lvl1pPr algn="l">
              <a:lnSpc>
                <a:spcPct val="100000"/>
              </a:lnSpc>
              <a:defRPr sz="2800" b="1">
                <a:solidFill>
                  <a:schemeClr val="bg1"/>
                </a:solidFill>
                <a:latin typeface="Arial"/>
                <a:cs typeface="Arial"/>
              </a:defRPr>
            </a:lvl1pPr>
          </a:lstStyle>
          <a:p>
            <a:r>
              <a:rPr lang="en-US"/>
              <a:t>Click to add Title</a:t>
            </a:r>
          </a:p>
        </p:txBody>
      </p:sp>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6824" y="1857042"/>
            <a:ext cx="1131113" cy="2562474"/>
          </a:xfrm>
          <a:prstGeom prst="rect">
            <a:avLst/>
          </a:prstGeom>
        </p:spPr>
      </p:pic>
      <p:pic>
        <p:nvPicPr>
          <p:cNvPr id="6" name="Picture 5">
            <a:extLst>
              <a:ext uri="{FF2B5EF4-FFF2-40B4-BE49-F238E27FC236}">
                <a16:creationId xmlns:a16="http://schemas.microsoft.com/office/drawing/2014/main" id="{536B5608-FA71-7FC1-F896-EDF841FE49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1199344894"/>
      </p:ext>
    </p:extLst>
  </p:cSld>
  <p:clrMapOvr>
    <a:masterClrMapping/>
  </p:clrMapOvr>
  <p:extLst>
    <p:ext uri="{DCECCB84-F9BA-43D5-87BE-67443E8EF086}">
      <p15:sldGuideLst xmlns:p15="http://schemas.microsoft.com/office/powerpoint/2012/main">
        <p15:guide id="1" orient="horz" pos="40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Section">
    <p:spTree>
      <p:nvGrpSpPr>
        <p:cNvPr id="1" name=""/>
        <p:cNvGrpSpPr/>
        <p:nvPr/>
      </p:nvGrpSpPr>
      <p:grpSpPr>
        <a:xfrm>
          <a:off x="0" y="0"/>
          <a:ext cx="0" cy="0"/>
          <a:chOff x="0" y="0"/>
          <a:chExt cx="0" cy="0"/>
        </a:xfrm>
      </p:grpSpPr>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10" name="Picture Placeholder 10"/>
          <p:cNvSpPr>
            <a:spLocks noGrp="1"/>
          </p:cNvSpPr>
          <p:nvPr>
            <p:ph type="pic" sz="quarter" idx="10" hasCustomPrompt="1"/>
          </p:nvPr>
        </p:nvSpPr>
        <p:spPr>
          <a:xfrm>
            <a:off x="0" y="0"/>
            <a:ext cx="12192000" cy="4162425"/>
          </a:xfrm>
          <a:prstGeom prst="rect">
            <a:avLst/>
          </a:prstGeom>
        </p:spPr>
        <p:txBody>
          <a:bodyPr anchor="ctr"/>
          <a:lstStyle>
            <a:lvl1pPr algn="ctr">
              <a:defRPr/>
            </a:lvl1pPr>
          </a:lstStyle>
          <a:p>
            <a:r>
              <a:rPr lang="en-US" dirty="0"/>
              <a:t>Click to add photo</a:t>
            </a:r>
          </a:p>
        </p:txBody>
      </p:sp>
      <p:sp>
        <p:nvSpPr>
          <p:cNvPr id="11" name="Rectangle 10"/>
          <p:cNvSpPr/>
          <p:nvPr/>
        </p:nvSpPr>
        <p:spPr>
          <a:xfrm>
            <a:off x="0" y="4133850"/>
            <a:ext cx="12191999" cy="787609"/>
          </a:xfrm>
          <a:prstGeom prst="rect">
            <a:avLst/>
          </a:prstGeom>
          <a:solidFill>
            <a:srgbClr val="EBE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BE8E5"/>
              </a:solidFill>
            </a:endParaRPr>
          </a:p>
        </p:txBody>
      </p:sp>
      <p:sp>
        <p:nvSpPr>
          <p:cNvPr id="12" name="Rectangle 11"/>
          <p:cNvSpPr/>
          <p:nvPr/>
        </p:nvSpPr>
        <p:spPr>
          <a:xfrm>
            <a:off x="0" y="4378221"/>
            <a:ext cx="12191999" cy="1241530"/>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solidFill>
                <a:srgbClr val="002F70"/>
              </a:solidFill>
            </a:endParaRPr>
          </a:p>
        </p:txBody>
      </p:sp>
      <p:sp>
        <p:nvSpPr>
          <p:cNvPr id="13" name="Title Placeholder 37"/>
          <p:cNvSpPr>
            <a:spLocks noGrp="1"/>
          </p:cNvSpPr>
          <p:nvPr>
            <p:ph type="title" hasCustomPrompt="1"/>
          </p:nvPr>
        </p:nvSpPr>
        <p:spPr>
          <a:xfrm>
            <a:off x="5782" y="4391025"/>
            <a:ext cx="12024293" cy="1219199"/>
          </a:xfrm>
          <a:prstGeom prst="rect">
            <a:avLst/>
          </a:prstGeom>
          <a:noFill/>
        </p:spPr>
        <p:txBody>
          <a:bodyPr vert="horz" wrap="none" lIns="274320" tIns="0" rIns="182880" bIns="0" rtlCol="0" anchor="ctr" anchorCtr="0">
            <a:normAutofit/>
          </a:bodyPr>
          <a:lstStyle>
            <a:lvl1pPr algn="r">
              <a:defRPr sz="3200" b="0" baseline="0">
                <a:solidFill>
                  <a:schemeClr val="bg1"/>
                </a:solidFill>
              </a:defRPr>
            </a:lvl1pPr>
          </a:lstStyle>
          <a:p>
            <a:r>
              <a:rPr lang="en-US"/>
              <a:t>Click to edit section text</a:t>
            </a:r>
          </a:p>
        </p:txBody>
      </p:sp>
    </p:spTree>
    <p:extLst>
      <p:ext uri="{BB962C8B-B14F-4D97-AF65-F5344CB8AC3E}">
        <p14:creationId xmlns:p14="http://schemas.microsoft.com/office/powerpoint/2010/main" val="373018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Blue bar-gray backgroun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Tree>
    <p:extLst>
      <p:ext uri="{BB962C8B-B14F-4D97-AF65-F5344CB8AC3E}">
        <p14:creationId xmlns:p14="http://schemas.microsoft.com/office/powerpoint/2010/main" val="429465981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Who We Are PP gray backgroun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7789" y="1368425"/>
            <a:ext cx="5993476" cy="3995284"/>
          </a:xfrm>
          <a:prstGeom prst="rect">
            <a:avLst/>
          </a:prstGeom>
          <a:noFill/>
        </p:spPr>
      </p:pic>
      <p:sp>
        <p:nvSpPr>
          <p:cNvPr id="22" name="Rectangle 21" hidden="1"/>
          <p:cNvSpPr/>
          <p:nvPr/>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grpSp>
        <p:nvGrpSpPr>
          <p:cNvPr id="8" name="Group 7"/>
          <p:cNvGrpSpPr/>
          <p:nvPr/>
        </p:nvGrpSpPr>
        <p:grpSpPr>
          <a:xfrm>
            <a:off x="7905830" y="1368425"/>
            <a:ext cx="3666956" cy="3689131"/>
            <a:chOff x="7012369" y="1565306"/>
            <a:chExt cx="4443873" cy="3689131"/>
          </a:xfrm>
          <a:solidFill>
            <a:schemeClr val="bg1">
              <a:lumMod val="95000"/>
            </a:schemeClr>
          </a:solidFill>
        </p:grpSpPr>
        <p:sp>
          <p:nvSpPr>
            <p:cNvPr id="9" name="Rectangle 8"/>
            <p:cNvSpPr/>
            <p:nvPr userDrawn="1"/>
          </p:nvSpPr>
          <p:spPr>
            <a:xfrm>
              <a:off x="7012369"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7167532" y="2039454"/>
              <a:ext cx="4133546" cy="3046988"/>
            </a:xfrm>
            <a:prstGeom prst="rect">
              <a:avLst/>
            </a:prstGeom>
            <a:grpFill/>
          </p:spPr>
          <p:txBody>
            <a:bodyPr wrap="square" rtlCol="0">
              <a:spAutoFit/>
            </a:bodyPr>
            <a:lstStyle/>
            <a:p>
              <a:pPr algn="ctr"/>
              <a:r>
                <a:rPr lang="en-US" sz="2400" dirty="0">
                  <a:solidFill>
                    <a:srgbClr val="404040"/>
                  </a:solidFill>
                  <a:latin typeface="Arial" panose="020B0604020202020204" pitchFamily="34" charset="0"/>
                  <a:cs typeface="Arial" panose="020B0604020202020204" pitchFamily="34" charset="0"/>
                </a:rPr>
                <a:t>Advancing the financial services industry by empowering our </a:t>
              </a:r>
              <a:br>
                <a:rPr lang="en-US" sz="2400" dirty="0">
                  <a:solidFill>
                    <a:srgbClr val="404040"/>
                  </a:solidFill>
                  <a:latin typeface="Arial" panose="020B0604020202020204" pitchFamily="34" charset="0"/>
                  <a:cs typeface="Arial" panose="020B0604020202020204" pitchFamily="34" charset="0"/>
                </a:rPr>
              </a:br>
              <a:r>
                <a:rPr lang="en-US" sz="2400" dirty="0">
                  <a:solidFill>
                    <a:srgbClr val="404040"/>
                  </a:solidFill>
                  <a:latin typeface="Arial" panose="020B0604020202020204" pitchFamily="34" charset="0"/>
                  <a:cs typeface="Arial" panose="020B0604020202020204" pitchFamily="34" charset="0"/>
                </a:rPr>
                <a:t>members with </a:t>
              </a:r>
              <a:r>
                <a:rPr lang="en-US" sz="2400" b="1" dirty="0">
                  <a:solidFill>
                    <a:srgbClr val="002F70"/>
                  </a:solidFill>
                  <a:latin typeface="Arial" panose="020B0604020202020204" pitchFamily="34" charset="0"/>
                  <a:cs typeface="Arial" panose="020B0604020202020204" pitchFamily="34" charset="0"/>
                </a:rPr>
                <a:t>knowledge</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insights</a:t>
              </a:r>
              <a:r>
                <a:rPr lang="en-US" sz="2400" dirty="0">
                  <a:solidFill>
                    <a:srgbClr val="404040"/>
                  </a:solidFill>
                  <a:latin typeface="Arial" panose="020B0604020202020204" pitchFamily="34" charset="0"/>
                  <a:cs typeface="Arial" panose="020B0604020202020204" pitchFamily="34" charset="0"/>
                </a:rPr>
                <a:t>, </a:t>
              </a:r>
              <a:r>
                <a:rPr lang="en-US" sz="2400" b="1" dirty="0">
                  <a:solidFill>
                    <a:srgbClr val="002F70"/>
                  </a:solidFill>
                  <a:latin typeface="Arial" panose="020B0604020202020204" pitchFamily="34" charset="0"/>
                  <a:cs typeface="Arial" panose="020B0604020202020204" pitchFamily="34" charset="0"/>
                </a:rPr>
                <a:t>connections</a:t>
              </a:r>
              <a:r>
                <a:rPr lang="en-US" sz="2400" dirty="0">
                  <a:solidFill>
                    <a:srgbClr val="404040"/>
                  </a:solidFill>
                  <a:latin typeface="Arial" panose="020B0604020202020204" pitchFamily="34" charset="0"/>
                  <a:cs typeface="Arial" panose="020B0604020202020204" pitchFamily="34" charset="0"/>
                </a:rPr>
                <a:t>, and </a:t>
              </a:r>
              <a:r>
                <a:rPr lang="en-US" sz="2400" b="1" dirty="0">
                  <a:solidFill>
                    <a:srgbClr val="002F70"/>
                  </a:solidFill>
                  <a:latin typeface="Arial" panose="020B0604020202020204" pitchFamily="34" charset="0"/>
                  <a:cs typeface="Arial" panose="020B0604020202020204" pitchFamily="34" charset="0"/>
                </a:rPr>
                <a:t>solutions</a:t>
              </a:r>
              <a:endParaRPr lang="en-US" sz="2400" b="1" dirty="0">
                <a:solidFill>
                  <a:srgbClr val="002F70"/>
                </a:solidFill>
              </a:endParaRPr>
            </a:p>
          </p:txBody>
        </p:sp>
      </p:grpSp>
      <p:sp>
        <p:nvSpPr>
          <p:cNvPr id="29"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23468641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17" name="Rectangle 16"/>
          <p:cNvSpPr/>
          <p:nvPr/>
        </p:nvSpPr>
        <p:spPr>
          <a:xfrm>
            <a:off x="7498100" y="419674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215670"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20" name="Rectangle 19"/>
          <p:cNvSpPr/>
          <p:nvPr/>
        </p:nvSpPr>
        <p:spPr>
          <a:xfrm>
            <a:off x="2938197" y="4194952"/>
            <a:ext cx="1754360" cy="759886"/>
          </a:xfrm>
          <a:prstGeom prst="rect">
            <a:avLst/>
          </a:prstGeom>
          <a:solidFill>
            <a:schemeClr val="bg1"/>
          </a:solidFill>
          <a:ln w="22225">
            <a:solidFill>
              <a:srgbClr val="C4BF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658722" y="4220054"/>
            <a:ext cx="2308354"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Life</a:t>
            </a:r>
            <a:br>
              <a:rPr lang="en-US" sz="2000" b="1" dirty="0">
                <a:solidFill>
                  <a:srgbClr val="005F9F"/>
                </a:solidFill>
                <a:latin typeface="Arial" panose="020B0604020202020204" pitchFamily="34" charset="0"/>
                <a:cs typeface="Arial" panose="020B0604020202020204" pitchFamily="34" charset="0"/>
              </a:rPr>
            </a:br>
            <a:r>
              <a:rPr lang="en-US" sz="2000" b="1" dirty="0">
                <a:solidFill>
                  <a:srgbClr val="005F9F"/>
                </a:solidFill>
                <a:latin typeface="Arial" panose="020B0604020202020204" pitchFamily="34" charset="0"/>
                <a:cs typeface="Arial" panose="020B0604020202020204" pitchFamily="34" charset="0"/>
              </a:rPr>
              <a:t>Insurance</a:t>
            </a:r>
          </a:p>
        </p:txBody>
      </p:sp>
      <p:sp>
        <p:nvSpPr>
          <p:cNvPr id="22" name="TextBox 21"/>
          <p:cNvSpPr txBox="1"/>
          <p:nvPr/>
        </p:nvSpPr>
        <p:spPr>
          <a:xfrm>
            <a:off x="5236297" y="4373942"/>
            <a:ext cx="1713106" cy="400110"/>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Annuities</a:t>
            </a:r>
          </a:p>
        </p:txBody>
      </p:sp>
      <p:sp>
        <p:nvSpPr>
          <p:cNvPr id="23" name="TextBox 22"/>
          <p:cNvSpPr txBox="1"/>
          <p:nvPr/>
        </p:nvSpPr>
        <p:spPr>
          <a:xfrm>
            <a:off x="7515854" y="4220054"/>
            <a:ext cx="1704346" cy="707886"/>
          </a:xfrm>
          <a:prstGeom prst="rect">
            <a:avLst/>
          </a:prstGeom>
          <a:noFill/>
        </p:spPr>
        <p:txBody>
          <a:bodyPr wrap="square" rtlCol="0">
            <a:spAutoFit/>
          </a:bodyPr>
          <a:lstStyle/>
          <a:p>
            <a:pPr algn="ctr"/>
            <a:r>
              <a:rPr lang="en-US" sz="2000" b="1" dirty="0">
                <a:solidFill>
                  <a:srgbClr val="005F9F"/>
                </a:solidFill>
                <a:latin typeface="Arial" panose="020B0604020202020204" pitchFamily="34" charset="0"/>
                <a:cs typeface="Arial" panose="020B0604020202020204" pitchFamily="34" charset="0"/>
              </a:rPr>
              <a:t>Workplace</a:t>
            </a:r>
            <a:r>
              <a:rPr lang="en-US" sz="2000" b="1" baseline="0" dirty="0">
                <a:solidFill>
                  <a:srgbClr val="005F9F"/>
                </a:solidFill>
                <a:latin typeface="Arial" panose="020B0604020202020204" pitchFamily="34" charset="0"/>
                <a:cs typeface="Arial" panose="020B0604020202020204" pitchFamily="34" charset="0"/>
              </a:rPr>
              <a:t> Benefits</a:t>
            </a:r>
            <a:endParaRPr lang="en-US" sz="2000" b="1" dirty="0">
              <a:solidFill>
                <a:srgbClr val="005F9F"/>
              </a:solidFill>
              <a:latin typeface="Arial" panose="020B0604020202020204" pitchFamily="34" charset="0"/>
              <a:cs typeface="Arial" panose="020B0604020202020204" pitchFamily="34" charset="0"/>
            </a:endParaRPr>
          </a:p>
        </p:txBody>
      </p:sp>
      <p:cxnSp>
        <p:nvCxnSpPr>
          <p:cNvPr id="24" name="Straight Connector 23"/>
          <p:cNvCxnSpPr/>
          <p:nvPr/>
        </p:nvCxnSpPr>
        <p:spPr>
          <a:xfrm>
            <a:off x="2938197" y="3819365"/>
            <a:ext cx="6314263" cy="0"/>
          </a:xfrm>
          <a:prstGeom prst="line">
            <a:avLst/>
          </a:prstGeom>
          <a:ln w="25400">
            <a:solidFill>
              <a:srgbClr val="C4BFC0"/>
            </a:solidFill>
          </a:ln>
        </p:spPr>
        <p:style>
          <a:lnRef idx="1">
            <a:schemeClr val="accent1"/>
          </a:lnRef>
          <a:fillRef idx="0">
            <a:schemeClr val="accent1"/>
          </a:fillRef>
          <a:effectRef idx="0">
            <a:schemeClr val="accent1"/>
          </a:effectRef>
          <a:fontRef idx="minor">
            <a:schemeClr val="tx1"/>
          </a:fontRef>
        </p:style>
      </p:cxnSp>
      <p:sp>
        <p:nvSpPr>
          <p:cNvPr id="25"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pic>
        <p:nvPicPr>
          <p:cNvPr id="27" name="Picture 2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76650" y="2172095"/>
            <a:ext cx="4838700" cy="1429476"/>
          </a:xfrm>
          <a:prstGeom prst="rect">
            <a:avLst/>
          </a:prstGeom>
        </p:spPr>
      </p:pic>
      <p:sp>
        <p:nvSpPr>
          <p:cNvPr id="28" name="Rectangle 27"/>
          <p:cNvSpPr/>
          <p:nvPr/>
        </p:nvSpPr>
        <p:spPr>
          <a:xfrm>
            <a:off x="9867901" y="5778395"/>
            <a:ext cx="2247899" cy="955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Tree>
    <p:extLst>
      <p:ext uri="{BB962C8B-B14F-4D97-AF65-F5344CB8AC3E}">
        <p14:creationId xmlns:p14="http://schemas.microsoft.com/office/powerpoint/2010/main" val="317281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grpSp>
        <p:nvGrpSpPr>
          <p:cNvPr id="5" name="Group 4"/>
          <p:cNvGrpSpPr/>
          <p:nvPr/>
        </p:nvGrpSpPr>
        <p:grpSpPr>
          <a:xfrm>
            <a:off x="1051820" y="1368425"/>
            <a:ext cx="4443873" cy="3689131"/>
            <a:chOff x="935277" y="1565306"/>
            <a:chExt cx="4443873" cy="3689131"/>
          </a:xfrm>
          <a:solidFill>
            <a:schemeClr val="bg1">
              <a:lumMod val="95000"/>
            </a:schemeClr>
          </a:solidFill>
        </p:grpSpPr>
        <p:sp>
          <p:nvSpPr>
            <p:cNvPr id="6" name="Rectangle 5"/>
            <p:cNvSpPr/>
            <p:nvPr userDrawn="1"/>
          </p:nvSpPr>
          <p:spPr>
            <a:xfrm>
              <a:off x="935277" y="1565306"/>
              <a:ext cx="4443873" cy="368913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1063744" y="1773082"/>
              <a:ext cx="4133546" cy="3234219"/>
            </a:xfrm>
            <a:prstGeom prst="rect">
              <a:avLst/>
            </a:prstGeom>
            <a:grpFill/>
          </p:spPr>
          <p:txBody>
            <a:bodyPr wrap="square" rtlCol="0">
              <a:spAutoFit/>
            </a:bodyPr>
            <a:lstStyle/>
            <a:p>
              <a:pPr marR="0" lvl="0" algn="ctr" defTabSz="914400" rtl="0" eaLnBrk="1" fontAlgn="auto" latinLnBrk="0" hangingPunct="1">
                <a:lnSpc>
                  <a:spcPts val="35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Our Mission</a:t>
              </a:r>
            </a:p>
            <a:p>
              <a:pPr marL="0" marR="0" lvl="0" indent="0" algn="ctr" defTabSz="914400" rtl="0" eaLnBrk="1" fontAlgn="auto" latinLnBrk="0" hangingPunct="1">
                <a:lnSpc>
                  <a:spcPts val="3500"/>
                </a:lnSpc>
                <a:spcBef>
                  <a:spcPts val="0"/>
                </a:spcBef>
                <a:spcAft>
                  <a:spcPts val="0"/>
                </a:spcAft>
                <a:buClrTx/>
                <a:buSzTx/>
                <a:buFontTx/>
                <a:buNone/>
                <a:tabLst/>
                <a:defRPr/>
              </a:pPr>
              <a:r>
                <a:rPr lang="en-US" sz="2400" dirty="0">
                  <a:solidFill>
                    <a:schemeClr val="tx1">
                      <a:lumMod val="65000"/>
                      <a:lumOff val="35000"/>
                    </a:schemeClr>
                  </a:solidFill>
                  <a:latin typeface="Arial" panose="020B0604020202020204" pitchFamily="34" charset="0"/>
                  <a:cs typeface="Arial" panose="020B0604020202020204" pitchFamily="34" charset="0"/>
                </a:rPr>
                <a:t>is to advance</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the</a:t>
              </a:r>
              <a:r>
                <a:rPr lang="en-US" sz="2400" dirty="0">
                  <a:solidFill>
                    <a:schemeClr val="tx1">
                      <a:lumMod val="65000"/>
                      <a:lumOff val="35000"/>
                    </a:schemeClr>
                  </a:solidFill>
                  <a:latin typeface="Arial" panose="020B0604020202020204" pitchFamily="34" charset="0"/>
                  <a:cs typeface="Arial" panose="020B0604020202020204" pitchFamily="34" charset="0"/>
                </a:rPr>
                <a:t> </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insurance and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financial services industry</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by empowering our members</a:t>
              </a:r>
              <a:br>
                <a:rPr kumimoji="0" lang="en-US" sz="2400" i="0" u="none" strike="noStrike" kern="1200" cap="none" spc="0" normalizeH="0" baseline="0" noProof="0" dirty="0">
                  <a:ln>
                    <a:noFill/>
                  </a:ln>
                  <a:solidFill>
                    <a:schemeClr val="bg1"/>
                  </a:solidFill>
                  <a:uLnTx/>
                  <a:uFillTx/>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w</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ith</a:t>
              </a:r>
              <a:r>
                <a:rPr lang="en-US" sz="2400" dirty="0">
                  <a:solidFill>
                    <a:schemeClr val="tx1">
                      <a:lumMod val="65000"/>
                      <a:lumOff val="35000"/>
                    </a:schemeClr>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knowledge</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insights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connections</a:t>
              </a:r>
              <a:r>
                <a:rPr kumimoji="0" lang="en-US" sz="2400" i="0" u="none" strike="noStrike" kern="1200" cap="none" spc="0" normalizeH="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 </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and </a:t>
              </a:r>
              <a:r>
                <a:rPr kumimoji="0" lang="en-US" sz="2400" b="1" i="0" u="none" strike="noStrike" kern="1200" cap="none" spc="0" normalizeH="0" baseline="0" noProof="0" dirty="0">
                  <a:ln>
                    <a:noFill/>
                  </a:ln>
                  <a:solidFill>
                    <a:srgbClr val="002F70"/>
                  </a:solidFill>
                  <a:uLnTx/>
                  <a:uFillTx/>
                  <a:latin typeface="Arial" panose="020B0604020202020204" pitchFamily="34" charset="0"/>
                  <a:cs typeface="Arial" panose="020B0604020202020204" pitchFamily="34" charset="0"/>
                </a:rPr>
                <a:t>solutions</a:t>
              </a:r>
              <a:r>
                <a:rPr kumimoji="0" lang="en-US" sz="2400" i="0" u="none" strike="noStrike" kern="1200" cap="none" spc="0" normalizeH="0" baseline="0" noProof="0" dirty="0">
                  <a:ln>
                    <a:noFill/>
                  </a:ln>
                  <a:solidFill>
                    <a:schemeClr val="tx1">
                      <a:lumMod val="65000"/>
                      <a:lumOff val="35000"/>
                    </a:schemeClr>
                  </a:solidFill>
                  <a:uLnTx/>
                  <a:uFillTx/>
                  <a:latin typeface="Arial" panose="020B0604020202020204" pitchFamily="34" charset="0"/>
                  <a:cs typeface="Arial" panose="020B0604020202020204" pitchFamily="34" charset="0"/>
                </a:rPr>
                <a:t>.</a:t>
              </a:r>
            </a:p>
          </p:txBody>
        </p:sp>
      </p:grpSp>
      <p:pic>
        <p:nvPicPr>
          <p:cNvPr id="9" name="Picture Placeholder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364288" y="1368425"/>
            <a:ext cx="5208587" cy="3689350"/>
          </a:xfrm>
          <a:prstGeom prst="rect">
            <a:avLst/>
          </a:prstGeom>
        </p:spPr>
      </p:pic>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Tree>
    <p:extLst>
      <p:ext uri="{BB962C8B-B14F-4D97-AF65-F5344CB8AC3E}">
        <p14:creationId xmlns:p14="http://schemas.microsoft.com/office/powerpoint/2010/main" val="3343997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397EF3-D18C-4DC3-9670-EA50C968395A}" type="slidenum">
              <a:rPr lang="en-US" smtClean="0"/>
              <a:t>‹#›</a:t>
            </a:fld>
            <a:endParaRPr lang="en-US" dirty="0"/>
          </a:p>
        </p:txBody>
      </p:sp>
    </p:spTree>
    <p:extLst>
      <p:ext uri="{BB962C8B-B14F-4D97-AF65-F5344CB8AC3E}">
        <p14:creationId xmlns:p14="http://schemas.microsoft.com/office/powerpoint/2010/main" val="3552287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0"/>
            <a:ext cx="12192000" cy="7874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a:t>Click to edit slide heading</a:t>
            </a:r>
          </a:p>
        </p:txBody>
      </p:sp>
      <p:sp>
        <p:nvSpPr>
          <p:cNvPr id="6" name="Chart Placeholder 7"/>
          <p:cNvSpPr>
            <a:spLocks noGrp="1"/>
          </p:cNvSpPr>
          <p:nvPr>
            <p:ph type="chart" sz="quarter" idx="10"/>
          </p:nvPr>
        </p:nvSpPr>
        <p:spPr>
          <a:xfrm>
            <a:off x="1841501" y="1804989"/>
            <a:ext cx="8145463" cy="3597275"/>
          </a:xfrm>
          <a:prstGeom prst="rect">
            <a:avLst/>
          </a:prstGeom>
        </p:spPr>
        <p:txBody>
          <a:bodyPr/>
          <a:lstStyle/>
          <a:p>
            <a:endParaRPr lang="en-US" dirty="0"/>
          </a:p>
        </p:txBody>
      </p:sp>
    </p:spTree>
    <p:extLst>
      <p:ext uri="{BB962C8B-B14F-4D97-AF65-F5344CB8AC3E}">
        <p14:creationId xmlns:p14="http://schemas.microsoft.com/office/powerpoint/2010/main" val="2740004910"/>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Blue bar-gray background">
    <p:bg>
      <p:bgPr>
        <a:solidFill>
          <a:srgbClr val="EBE8E5"/>
        </a:solidFill>
        <a:effectLst/>
      </p:bgPr>
    </p:bg>
    <p:spTree>
      <p:nvGrpSpPr>
        <p:cNvPr id="1" name=""/>
        <p:cNvGrpSpPr/>
        <p:nvPr/>
      </p:nvGrpSpPr>
      <p:grpSpPr>
        <a:xfrm>
          <a:off x="0" y="0"/>
          <a:ext cx="0" cy="0"/>
          <a:chOff x="0" y="0"/>
          <a:chExt cx="0" cy="0"/>
        </a:xfrm>
      </p:grpSpPr>
      <p:sp>
        <p:nvSpPr>
          <p:cNvPr id="7" name="Rectangle 6"/>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8"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5" name="Slide Number Placeholder 2"/>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38245745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Blue Bar-bullets/photo">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userDrawn="1"/>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F70"/>
              </a:solidFill>
              <a:effectLst/>
              <a:uLnTx/>
              <a:uFillTx/>
              <a:latin typeface="Arial" panose="020B0604020202020204"/>
              <a:ea typeface="+mn-ea"/>
              <a:cs typeface="+mn-cs"/>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06F0F5-DF6A-4E0E-AC03-6B0D0B0A1300}" type="slidenum">
              <a:rPr kumimoji="0" lang="en-US" sz="900" b="0" i="0" u="none" strike="noStrike" kern="1200" cap="none" spc="0" normalizeH="0" baseline="0" noProof="0" smtClean="0">
                <a:ln>
                  <a:noFill/>
                </a:ln>
                <a:solidFill>
                  <a:srgbClr val="000000"/>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3251671699"/>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ior Slide levels">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5" name="Text Placeholder 4"/>
          <p:cNvSpPr>
            <a:spLocks noGrp="1"/>
          </p:cNvSpPr>
          <p:nvPr>
            <p:ph type="body" sz="quarter" idx="10"/>
          </p:nvPr>
        </p:nvSpPr>
        <p:spPr>
          <a:xfrm>
            <a:off x="1684338" y="1816101"/>
            <a:ext cx="7759700" cy="3489325"/>
          </a:xfrm>
          <a:prstGeom prst="rect">
            <a:avLst/>
          </a:prstGeom>
        </p:spPr>
        <p:txBody>
          <a:bodyPr lIns="0" tIns="0" rIns="0" bIns="0"/>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40498863"/>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ullets on left-Photo right">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6106698" y="786687"/>
            <a:ext cx="6089904" cy="6089904"/>
          </a:xfrm>
          <a:prstGeom prst="rect">
            <a:avLst/>
          </a:prstGeom>
        </p:spPr>
        <p:txBody>
          <a:bodyPr anchor="ctr"/>
          <a:lstStyle>
            <a:lvl1pPr algn="ctr">
              <a:defRPr/>
            </a:lvl1pPr>
          </a:lstStyle>
          <a:p>
            <a:r>
              <a:rPr lang="en-US" dirty="0"/>
              <a:t>Click icon to add picture</a:t>
            </a:r>
          </a:p>
        </p:txBody>
      </p:sp>
      <p:sp>
        <p:nvSpPr>
          <p:cNvPr id="2" name="TextBox 1"/>
          <p:cNvSpPr txBox="1"/>
          <p:nvPr/>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5" name="Text Placeholder 4"/>
          <p:cNvSpPr>
            <a:spLocks noGrp="1"/>
          </p:cNvSpPr>
          <p:nvPr>
            <p:ph type="body" sz="quarter" idx="13"/>
          </p:nvPr>
        </p:nvSpPr>
        <p:spPr>
          <a:xfrm>
            <a:off x="266700" y="1143000"/>
            <a:ext cx="5570538" cy="4914900"/>
          </a:xfrm>
          <a:prstGeom prst="rect">
            <a:avLst/>
          </a:prstGeom>
        </p:spPr>
        <p:txBody>
          <a:bodyPr/>
          <a:lstStyle>
            <a:lvl1pPr marL="342900" indent="-342900">
              <a:lnSpc>
                <a:spcPct val="100000"/>
              </a:lnSpc>
              <a:spcAft>
                <a:spcPts val="1800"/>
              </a:spcAft>
              <a:buClr>
                <a:schemeClr val="tx1"/>
              </a:buClr>
              <a:buSzPct val="135000"/>
              <a:buFont typeface="Arial" panose="020B0604020202020204" pitchFamily="34" charset="0"/>
              <a:buChar char="•"/>
              <a:defRPr sz="2400"/>
            </a:lvl1pPr>
            <a:lvl2pPr marL="685800" indent="-342900">
              <a:lnSpc>
                <a:spcPct val="100000"/>
              </a:lnSpc>
              <a:spcAft>
                <a:spcPts val="1800"/>
              </a:spcAft>
              <a:buClr>
                <a:schemeClr val="tx1"/>
              </a:buClr>
              <a:buSzPct val="135000"/>
              <a:buFont typeface="Arial" panose="020B0604020202020204" pitchFamily="34" charset="0"/>
              <a:buChar char="•"/>
              <a:defRPr sz="2400"/>
            </a:lvl2pPr>
            <a:lvl3pPr marL="1031875" indent="-342900">
              <a:lnSpc>
                <a:spcPct val="100000"/>
              </a:lnSpc>
              <a:spcAft>
                <a:spcPts val="1200"/>
              </a:spcAft>
              <a:buClr>
                <a:schemeClr val="tx1"/>
              </a:buClr>
              <a:buSzPct val="135000"/>
              <a:buFont typeface="Arial" panose="020B0604020202020204" pitchFamily="34" charset="0"/>
              <a:buChar char="•"/>
              <a:defRPr sz="2400"/>
            </a:lvl3pPr>
          </a:lstStyle>
          <a:p>
            <a:pPr lvl="0"/>
            <a:r>
              <a:rPr lang="en-US"/>
              <a:t>Edit Master text styles</a:t>
            </a:r>
          </a:p>
          <a:p>
            <a:pPr lvl="1"/>
            <a:r>
              <a:rPr lang="en-US"/>
              <a:t>Second level</a:t>
            </a:r>
          </a:p>
          <a:p>
            <a:pPr lvl="2"/>
            <a:r>
              <a:rPr lang="en-US"/>
              <a:t>Third level</a:t>
            </a:r>
          </a:p>
        </p:txBody>
      </p:sp>
      <p:sp>
        <p:nvSpPr>
          <p:cNvPr id="12" name="Rectangle 11"/>
          <p:cNvSpPr/>
          <p:nvPr/>
        </p:nvSpPr>
        <p:spPr>
          <a:xfrm>
            <a:off x="0" y="-539"/>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3"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pic>
        <p:nvPicPr>
          <p:cNvPr id="6" name="Picture 5">
            <a:extLst>
              <a:ext uri="{FF2B5EF4-FFF2-40B4-BE49-F238E27FC236}">
                <a16:creationId xmlns:a16="http://schemas.microsoft.com/office/drawing/2014/main" id="{4D9EED95-9211-7622-2722-F7C0FC89E6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1902302105"/>
      </p:ext>
    </p:extLst>
  </p:cSld>
  <p:clrMapOvr>
    <a:masterClrMapping/>
  </p:clrMapOvr>
  <p:extLst>
    <p:ext uri="{DCECCB84-F9BA-43D5-87BE-67443E8EF086}">
      <p15:sldGuideLst xmlns:p15="http://schemas.microsoft.com/office/powerpoint/2012/main">
        <p15:guide id="1" pos="3840">
          <p15:clr>
            <a:srgbClr val="FBAE40"/>
          </p15:clr>
        </p15:guide>
        <p15:guide id="3" orient="horz" pos="2160">
          <p15:clr>
            <a:srgbClr val="FBAE40"/>
          </p15:clr>
        </p15:guide>
        <p15:guide id="4" orient="horz" pos="408">
          <p15:clr>
            <a:srgbClr val="FBAE40"/>
          </p15:clr>
        </p15:guide>
        <p15:guide id="5" orient="horz" pos="72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erior Slide chart">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
        <p:nvSpPr>
          <p:cNvPr id="8" name="Chart Placeholder 7"/>
          <p:cNvSpPr>
            <a:spLocks noGrp="1"/>
          </p:cNvSpPr>
          <p:nvPr>
            <p:ph type="chart" sz="quarter" idx="10"/>
          </p:nvPr>
        </p:nvSpPr>
        <p:spPr>
          <a:xfrm>
            <a:off x="1841501" y="1804989"/>
            <a:ext cx="8145463" cy="3597275"/>
          </a:xfrm>
          <a:prstGeom prst="rect">
            <a:avLst/>
          </a:prstGeom>
        </p:spPr>
        <p:txBody>
          <a:bodyPr/>
          <a:lstStyle/>
          <a:p>
            <a:endParaRPr lang="en-US" dirty="0"/>
          </a:p>
        </p:txBody>
      </p:sp>
    </p:spTree>
    <p:extLst>
      <p:ext uri="{BB962C8B-B14F-4D97-AF65-F5344CB8AC3E}">
        <p14:creationId xmlns:p14="http://schemas.microsoft.com/office/powerpoint/2010/main" val="1529357586"/>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terior Slide blank">
    <p:bg>
      <p:bgPr>
        <a:solidFill>
          <a:schemeClr val="bg1"/>
        </a:solidFill>
        <a:effectLst/>
      </p:bgPr>
    </p:bg>
    <p:spTree>
      <p:nvGrpSpPr>
        <p:cNvPr id="1" name=""/>
        <p:cNvGrpSpPr/>
        <p:nvPr/>
      </p:nvGrpSpPr>
      <p:grpSpPr>
        <a:xfrm>
          <a:off x="0" y="0"/>
          <a:ext cx="0" cy="0"/>
          <a:chOff x="0" y="0"/>
          <a:chExt cx="0" cy="0"/>
        </a:xfrm>
      </p:grpSpPr>
      <p:sp>
        <p:nvSpPr>
          <p:cNvPr id="2" name="TextBox 1"/>
          <p:cNvSpPr txBox="1"/>
          <p:nvPr userDrawn="1"/>
        </p:nvSpPr>
        <p:spPr>
          <a:xfrm>
            <a:off x="11247350" y="-1111937"/>
            <a:ext cx="251992" cy="383310"/>
          </a:xfrm>
          <a:prstGeom prst="rect">
            <a:avLst/>
          </a:prstGeom>
          <a:noFill/>
        </p:spPr>
        <p:txBody>
          <a:bodyPr wrap="none" rtlCol="0">
            <a:spAutoFit/>
          </a:bodyPr>
          <a:lstStyle/>
          <a:p>
            <a:pPr marL="0" marR="0" lvl="0" indent="0" algn="l" defTabSz="960120"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10" name="Title Placeholder 37"/>
          <p:cNvSpPr>
            <a:spLocks noGrp="1"/>
          </p:cNvSpPr>
          <p:nvPr>
            <p:ph type="title" hasCustomPrompt="1"/>
          </p:nvPr>
        </p:nvSpPr>
        <p:spPr>
          <a:xfrm>
            <a:off x="0" y="132049"/>
            <a:ext cx="12192000" cy="635000"/>
          </a:xfrm>
          <a:prstGeom prst="rect">
            <a:avLst/>
          </a:prstGeom>
          <a:noFill/>
        </p:spPr>
        <p:txBody>
          <a:bodyPr vert="horz" wrap="none" lIns="365760" tIns="0" rIns="365760" bIns="0" rtlCol="0" anchor="ctr" anchorCtr="0">
            <a:noAutofit/>
          </a:bodyPr>
          <a:lstStyle>
            <a:lvl1pPr algn="l">
              <a:defRPr sz="3200" b="0">
                <a:solidFill>
                  <a:schemeClr val="bg1"/>
                </a:solidFill>
              </a:defRPr>
            </a:lvl1pPr>
          </a:lstStyle>
          <a:p>
            <a:r>
              <a:rPr lang="en-US" dirty="0"/>
              <a:t>Click to edit slide heading</a:t>
            </a:r>
          </a:p>
        </p:txBody>
      </p:sp>
    </p:spTree>
    <p:extLst>
      <p:ext uri="{BB962C8B-B14F-4D97-AF65-F5344CB8AC3E}">
        <p14:creationId xmlns:p14="http://schemas.microsoft.com/office/powerpoint/2010/main" val="869384284"/>
      </p:ext>
    </p:extLst>
  </p:cSld>
  <p:clrMapOvr>
    <a:masterClrMapping/>
  </p:clrMapOvr>
  <p:extLst>
    <p:ext uri="{DCECCB84-F9BA-43D5-87BE-67443E8EF086}">
      <p15:sldGuideLst xmlns:p15="http://schemas.microsoft.com/office/powerpoint/2012/main">
        <p15:guide id="1" orient="horz" pos="1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bout Us">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5128"/>
            <a:ext cx="12175816" cy="6737685"/>
          </a:xfrm>
          <a:prstGeom prst="rect">
            <a:avLst/>
          </a:prstGeom>
        </p:spPr>
      </p:pic>
      <p:sp>
        <p:nvSpPr>
          <p:cNvPr id="20" name="Rectangle 19"/>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1" name="Rectangle 10"/>
          <p:cNvSpPr/>
          <p:nvPr/>
        </p:nvSpPr>
        <p:spPr>
          <a:xfrm>
            <a:off x="2997573"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p:cNvSpPr txBox="1">
            <a:spLocks/>
          </p:cNvSpPr>
          <p:nvPr/>
        </p:nvSpPr>
        <p:spPr>
          <a:xfrm>
            <a:off x="2996617" y="1593705"/>
            <a:ext cx="2836553"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LIMRA</a:t>
            </a:r>
          </a:p>
        </p:txBody>
      </p:sp>
      <p:sp>
        <p:nvSpPr>
          <p:cNvPr id="13" name="Rectangle 12"/>
          <p:cNvSpPr/>
          <p:nvPr/>
        </p:nvSpPr>
        <p:spPr>
          <a:xfrm>
            <a:off x="3276013" y="2270169"/>
            <a:ext cx="2277761" cy="1477328"/>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Premier financial services industry research and talent management organization</a:t>
            </a:r>
            <a:endParaRPr lang="en-US" dirty="0"/>
          </a:p>
        </p:txBody>
      </p:sp>
      <p:sp>
        <p:nvSpPr>
          <p:cNvPr id="14" name="Rectangle 13"/>
          <p:cNvSpPr/>
          <p:nvPr/>
        </p:nvSpPr>
        <p:spPr>
          <a:xfrm>
            <a:off x="6260319" y="1297096"/>
            <a:ext cx="2834640" cy="3200400"/>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p:cNvSpPr txBox="1">
            <a:spLocks/>
          </p:cNvSpPr>
          <p:nvPr/>
        </p:nvSpPr>
        <p:spPr>
          <a:xfrm>
            <a:off x="6301887" y="1603824"/>
            <a:ext cx="2751505" cy="359618"/>
          </a:xfrm>
        </p:spPr>
        <p:txBody>
          <a:bodyPr anchor="b"/>
          <a:lstStyle>
            <a:lvl1pPr algn="l" defTabSz="914400" rtl="0" eaLnBrk="1" latinLnBrk="0" hangingPunct="1">
              <a:lnSpc>
                <a:spcPct val="90000"/>
              </a:lnSpc>
              <a:spcBef>
                <a:spcPct val="0"/>
              </a:spcBef>
              <a:buNone/>
              <a:defRPr sz="2200" kern="1200">
                <a:solidFill>
                  <a:srgbClr val="002F70"/>
                </a:solidFill>
                <a:latin typeface="Arial" panose="020B0604020202020204" pitchFamily="34" charset="0"/>
                <a:ea typeface="+mj-ea"/>
                <a:cs typeface="Arial" panose="020B0604020202020204" pitchFamily="34" charset="0"/>
              </a:defRPr>
            </a:lvl1pPr>
          </a:lstStyle>
          <a:p>
            <a:pPr algn="ctr" fontAlgn="auto">
              <a:spcAft>
                <a:spcPts val="0"/>
              </a:spcAft>
            </a:pPr>
            <a:r>
              <a:rPr lang="en-US" sz="1600" b="1" dirty="0"/>
              <a:t>LOMA</a:t>
            </a:r>
          </a:p>
        </p:txBody>
      </p:sp>
      <p:sp>
        <p:nvSpPr>
          <p:cNvPr id="16" name="Rectangle 15"/>
          <p:cNvSpPr/>
          <p:nvPr/>
        </p:nvSpPr>
        <p:spPr>
          <a:xfrm>
            <a:off x="6464254" y="2270169"/>
            <a:ext cx="2426770" cy="1200329"/>
          </a:xfrm>
          <a:prstGeom prst="rect">
            <a:avLst/>
          </a:prstGeom>
        </p:spPr>
        <p:txBody>
          <a:bodyPr wrap="square">
            <a:sp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Flagship for industry professional development and industry networking</a:t>
            </a:r>
            <a:endParaRPr lang="en-US" dirty="0"/>
          </a:p>
        </p:txBody>
      </p:sp>
      <p:sp>
        <p:nvSpPr>
          <p:cNvPr id="22" name="Rectangle 21" hidden="1"/>
          <p:cNvSpPr/>
          <p:nvPr/>
        </p:nvSpPr>
        <p:spPr>
          <a:xfrm>
            <a:off x="-24938" y="5308671"/>
            <a:ext cx="12216384" cy="1596043"/>
          </a:xfrm>
          <a:prstGeom prst="rect">
            <a:avLst/>
          </a:prstGeom>
          <a:solidFill>
            <a:srgbClr val="002F7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endParaRPr lang="en-US" sz="1350" dirty="0"/>
          </a:p>
        </p:txBody>
      </p:sp>
      <p:sp>
        <p:nvSpPr>
          <p:cNvPr id="19" name="Rectangle 18"/>
          <p:cNvSpPr/>
          <p:nvPr/>
        </p:nvSpPr>
        <p:spPr>
          <a:xfrm>
            <a:off x="385884" y="5141475"/>
            <a:ext cx="11590410" cy="830997"/>
          </a:xfrm>
          <a:prstGeom prst="rect">
            <a:avLst/>
          </a:prstGeom>
        </p:spPr>
        <p:txBody>
          <a:bodyPr wrap="square">
            <a:spAutoFit/>
          </a:bodyPr>
          <a:lstStyle/>
          <a:p>
            <a:r>
              <a:rPr lang="en-US" sz="2400" dirty="0">
                <a:solidFill>
                  <a:schemeClr val="bg1"/>
                </a:solidFill>
                <a:latin typeface="Arial" panose="020B0604020202020204" pitchFamily="34" charset="0"/>
                <a:cs typeface="Arial" panose="020B0604020202020204" pitchFamily="34" charset="0"/>
              </a:rPr>
              <a:t>Advancing the financial services industry by empowering our members with </a:t>
            </a:r>
            <a:br>
              <a:rPr lang="en-US" sz="2400" dirty="0">
                <a:solidFill>
                  <a:schemeClr val="bg1"/>
                </a:solidFill>
                <a:latin typeface="Arial" panose="020B0604020202020204" pitchFamily="34" charset="0"/>
                <a:cs typeface="Arial" panose="020B0604020202020204" pitchFamily="34" charset="0"/>
              </a:rPr>
            </a:br>
            <a:r>
              <a:rPr lang="en-US" sz="2400" dirty="0">
                <a:solidFill>
                  <a:srgbClr val="DAAA00"/>
                </a:solidFill>
                <a:latin typeface="Arial" panose="020B0604020202020204" pitchFamily="34" charset="0"/>
                <a:cs typeface="Arial" panose="020B0604020202020204" pitchFamily="34" charset="0"/>
              </a:rPr>
              <a:t>knowledge</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insights</a:t>
            </a:r>
            <a:r>
              <a:rPr lang="en-US" sz="2400" dirty="0">
                <a:solidFill>
                  <a:schemeClr val="bg1"/>
                </a:solidFill>
                <a:latin typeface="Arial" panose="020B0604020202020204" pitchFamily="34" charset="0"/>
                <a:cs typeface="Arial" panose="020B0604020202020204" pitchFamily="34" charset="0"/>
              </a:rPr>
              <a:t>, </a:t>
            </a:r>
            <a:r>
              <a:rPr lang="en-US" sz="2400" dirty="0">
                <a:solidFill>
                  <a:srgbClr val="DAAA00"/>
                </a:solidFill>
                <a:latin typeface="Arial" panose="020B0604020202020204" pitchFamily="34" charset="0"/>
                <a:cs typeface="Arial" panose="020B0604020202020204" pitchFamily="34" charset="0"/>
              </a:rPr>
              <a:t>connections</a:t>
            </a:r>
            <a:r>
              <a:rPr lang="en-US" sz="2400" dirty="0">
                <a:solidFill>
                  <a:schemeClr val="bg1"/>
                </a:solidFill>
                <a:latin typeface="Arial" panose="020B0604020202020204" pitchFamily="34" charset="0"/>
                <a:cs typeface="Arial" panose="020B0604020202020204" pitchFamily="34" charset="0"/>
              </a:rPr>
              <a:t>, and </a:t>
            </a:r>
            <a:r>
              <a:rPr lang="en-US" sz="2400" dirty="0">
                <a:solidFill>
                  <a:srgbClr val="DAAA00"/>
                </a:solidFill>
                <a:latin typeface="Arial" panose="020B0604020202020204" pitchFamily="34" charset="0"/>
                <a:cs typeface="Arial" panose="020B0604020202020204" pitchFamily="34" charset="0"/>
              </a:rPr>
              <a:t>solutions</a:t>
            </a:r>
            <a:endParaRPr lang="en-US" sz="2400" dirty="0"/>
          </a:p>
        </p:txBody>
      </p:sp>
      <p:sp>
        <p:nvSpPr>
          <p:cNvPr id="21" name="Title Placeholder 37"/>
          <p:cNvSpPr>
            <a:spLocks noGrp="1"/>
          </p:cNvSpPr>
          <p:nvPr>
            <p:ph type="title" hasCustomPrompt="1"/>
          </p:nvPr>
        </p:nvSpPr>
        <p:spPr>
          <a:xfrm>
            <a:off x="2" y="0"/>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9870" y="6069026"/>
            <a:ext cx="1753030" cy="517891"/>
          </a:xfrm>
          <a:prstGeom prst="rect">
            <a:avLst/>
          </a:prstGeom>
        </p:spPr>
      </p:pic>
    </p:spTree>
    <p:extLst>
      <p:ext uri="{BB962C8B-B14F-4D97-AF65-F5344CB8AC3E}">
        <p14:creationId xmlns:p14="http://schemas.microsoft.com/office/powerpoint/2010/main" val="833060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ue Bar Section Header-blank">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27043"/>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5"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699516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ue Bar Section Header-1 lge box">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5" name="Rectangle 4"/>
          <p:cNvSpPr/>
          <p:nvPr/>
        </p:nvSpPr>
        <p:spPr>
          <a:xfrm>
            <a:off x="443799" y="1118774"/>
            <a:ext cx="11307818" cy="4512643"/>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3"/>
          <p:cNvSpPr>
            <a:spLocks noGrp="1"/>
          </p:cNvSpPr>
          <p:nvPr>
            <p:ph type="body" sz="quarter" idx="10"/>
          </p:nvPr>
        </p:nvSpPr>
        <p:spPr>
          <a:xfrm>
            <a:off x="443799" y="1234758"/>
            <a:ext cx="11311128" cy="400050"/>
          </a:xfrm>
          <a:prstGeom prst="rect">
            <a:avLst/>
          </a:prstGeom>
        </p:spPr>
        <p:txBody>
          <a:bodyPr anchor="ctr" anchorCtr="0"/>
          <a:lstStyle>
            <a:lvl1pPr algn="ctr">
              <a:defRPr sz="1800" b="1" cap="all" spc="20" baseline="0">
                <a:solidFill>
                  <a:srgbClr val="002F70"/>
                </a:solidFill>
              </a:defRPr>
            </a:lvl1pPr>
          </a:lstStyle>
          <a:p>
            <a:pPr lvl="0"/>
            <a:r>
              <a:rPr lang="en-US"/>
              <a:t>Edit Master text styles</a:t>
            </a:r>
          </a:p>
        </p:txBody>
      </p:sp>
      <p:sp>
        <p:nvSpPr>
          <p:cNvPr id="3" name="Chart Placeholder 2"/>
          <p:cNvSpPr>
            <a:spLocks noGrp="1"/>
          </p:cNvSpPr>
          <p:nvPr>
            <p:ph type="chart" sz="quarter" idx="15"/>
          </p:nvPr>
        </p:nvSpPr>
        <p:spPr>
          <a:xfrm>
            <a:off x="717550" y="1828800"/>
            <a:ext cx="10756900" cy="3568700"/>
          </a:xfrm>
          <a:prstGeom prst="rect">
            <a:avLst/>
          </a:prstGeom>
        </p:spPr>
        <p:txBody>
          <a:bodyPr/>
          <a:lstStyle>
            <a:lvl1pPr algn="ctr">
              <a:defRPr/>
            </a:lvl1pPr>
          </a:lstStyle>
          <a:p>
            <a:r>
              <a:rPr lang="en-US" dirty="0"/>
              <a:t>Click icon to add chart</a:t>
            </a:r>
          </a:p>
        </p:txBody>
      </p:sp>
      <p:sp>
        <p:nvSpPr>
          <p:cNvPr id="9"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11"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19271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Blue Bar-bullets/photo">
    <p:spTree>
      <p:nvGrpSpPr>
        <p:cNvPr id="1" name=""/>
        <p:cNvGrpSpPr/>
        <p:nvPr/>
      </p:nvGrpSpPr>
      <p:grpSpPr>
        <a:xfrm>
          <a:off x="0" y="0"/>
          <a:ext cx="0" cy="0"/>
          <a:chOff x="0" y="0"/>
          <a:chExt cx="0" cy="0"/>
        </a:xfrm>
      </p:grpSpPr>
      <p:sp>
        <p:nvSpPr>
          <p:cNvPr id="2" name="TextBox 1"/>
          <p:cNvSpPr txBox="1"/>
          <p:nvPr/>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10"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4" name="Text Placeholder 3"/>
          <p:cNvSpPr>
            <a:spLocks noGrp="1"/>
          </p:cNvSpPr>
          <p:nvPr>
            <p:ph type="body" sz="quarter" idx="10"/>
          </p:nvPr>
        </p:nvSpPr>
        <p:spPr>
          <a:xfrm>
            <a:off x="266700" y="1326776"/>
            <a:ext cx="5829300" cy="4731124"/>
          </a:xfrm>
          <a:prstGeom prst="rect">
            <a:avLst/>
          </a:prstGeom>
        </p:spPr>
        <p:txBody>
          <a:bodyPr/>
          <a:lstStyle>
            <a:lvl1pPr marL="347472" indent="-342900">
              <a:lnSpc>
                <a:spcPct val="100000"/>
              </a:lnSpc>
              <a:spcAft>
                <a:spcPts val="1800"/>
              </a:spcAft>
              <a:buClr>
                <a:schemeClr val="tx1"/>
              </a:buClr>
              <a:buSzPct val="135000"/>
              <a:buFont typeface="Arial" panose="020B0604020202020204" pitchFamily="34" charset="0"/>
              <a:buChar char="•"/>
              <a:defRPr sz="2000"/>
            </a:lvl1pPr>
            <a:lvl2pPr marL="685800" indent="-342900">
              <a:lnSpc>
                <a:spcPct val="100000"/>
              </a:lnSpc>
              <a:spcAft>
                <a:spcPts val="1800"/>
              </a:spcAft>
              <a:buClr>
                <a:schemeClr val="tx1"/>
              </a:buClr>
              <a:buSzPct val="135000"/>
              <a:buFont typeface="Arial" panose="020B0604020202020204" pitchFamily="34" charset="0"/>
              <a:buChar char="•"/>
              <a:defRPr sz="2000"/>
            </a:lvl2pPr>
            <a:lvl3pPr marL="1033463" indent="-342900">
              <a:lnSpc>
                <a:spcPct val="100000"/>
              </a:lnSpc>
              <a:spcAft>
                <a:spcPts val="1800"/>
              </a:spcAft>
              <a:buClr>
                <a:schemeClr val="tx1"/>
              </a:buClr>
              <a:buSzPct val="135000"/>
              <a:buFont typeface="Arial" panose="020B0604020202020204" pitchFamily="34" charset="0"/>
              <a:buChar char="•"/>
              <a:defRPr sz="2000"/>
            </a:lvl3pPr>
            <a:lvl4pPr marL="1371600" indent="-342900">
              <a:lnSpc>
                <a:spcPct val="100000"/>
              </a:lnSpc>
              <a:spcAft>
                <a:spcPts val="1800"/>
              </a:spcAft>
              <a:buClr>
                <a:schemeClr val="tx1"/>
              </a:buClr>
              <a:buSzPct val="135000"/>
              <a:buFont typeface="Arial" panose="020B0604020202020204" pitchFamily="34" charset="0"/>
              <a:buChar char="•"/>
              <a:defRPr sz="2000"/>
            </a:lvl4pPr>
            <a:lvl5pPr marL="1719263" indent="-342900">
              <a:buClr>
                <a:schemeClr val="tx1"/>
              </a:buClr>
              <a:buSzPct val="135000"/>
              <a:buFont typeface="Arial" panose="020B0604020202020204" pitchFamily="34" charset="0"/>
              <a:buChar char="•"/>
              <a:defRPr sz="2400"/>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Picture Placeholder 6"/>
          <p:cNvSpPr>
            <a:spLocks noGrp="1"/>
          </p:cNvSpPr>
          <p:nvPr>
            <p:ph type="pic" sz="quarter" idx="11"/>
          </p:nvPr>
        </p:nvSpPr>
        <p:spPr>
          <a:xfrm>
            <a:off x="6096000" y="1143000"/>
            <a:ext cx="5676900" cy="4593772"/>
          </a:xfrm>
          <a:prstGeom prst="rect">
            <a:avLst/>
          </a:prstGeom>
        </p:spPr>
        <p:txBody>
          <a:bodyPr/>
          <a:lstStyle>
            <a:lvl1pPr algn="ctr">
              <a:defRPr/>
            </a:lvl1pPr>
          </a:lstStyle>
          <a:p>
            <a:r>
              <a:rPr lang="en-US" dirty="0"/>
              <a:t>Click icon to add picture</a:t>
            </a:r>
          </a:p>
        </p:txBody>
      </p:sp>
      <p:sp>
        <p:nvSpPr>
          <p:cNvPr id="11"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9"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2760634034"/>
      </p:ext>
    </p:extLst>
  </p:cSld>
  <p:clrMapOvr>
    <a:masterClrMapping/>
  </p:clrMapOvr>
  <p:extLst>
    <p:ext uri="{DCECCB84-F9BA-43D5-87BE-67443E8EF086}">
      <p15:sldGuideLst xmlns:p15="http://schemas.microsoft.com/office/powerpoint/2012/main">
        <p15:guide id="1" orient="horz" pos="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Blue bar 2 boxes">
    <p:bg>
      <p:bgPr>
        <a:solidFill>
          <a:schemeClr val="bg1"/>
        </a:solidFill>
        <a:effectLst/>
      </p:bgPr>
    </p:bg>
    <p:spTree>
      <p:nvGrpSpPr>
        <p:cNvPr id="1" name=""/>
        <p:cNvGrpSpPr/>
        <p:nvPr/>
      </p:nvGrpSpPr>
      <p:grpSpPr>
        <a:xfrm>
          <a:off x="0" y="0"/>
          <a:ext cx="0" cy="0"/>
          <a:chOff x="0" y="0"/>
          <a:chExt cx="0" cy="0"/>
        </a:xfrm>
      </p:grpSpPr>
      <p:sp>
        <p:nvSpPr>
          <p:cNvPr id="13" name="Rectangle 12"/>
          <p:cNvSpPr/>
          <p:nvPr/>
        </p:nvSpPr>
        <p:spPr>
          <a:xfrm>
            <a:off x="6327228" y="1780925"/>
            <a:ext cx="5467717"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74278" y="1780925"/>
            <a:ext cx="5468112" cy="3978747"/>
          </a:xfrm>
          <a:prstGeom prst="rect">
            <a:avLst/>
          </a:prstGeom>
          <a:no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9" name="Text Placeholder 3"/>
          <p:cNvSpPr>
            <a:spLocks noGrp="1"/>
          </p:cNvSpPr>
          <p:nvPr>
            <p:ph type="body" sz="quarter" idx="10"/>
          </p:nvPr>
        </p:nvSpPr>
        <p:spPr>
          <a:xfrm>
            <a:off x="47427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6327228" y="1905318"/>
            <a:ext cx="5468112"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272193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Blue bar 3 boxes">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8"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4" name="Rectangle 3"/>
          <p:cNvSpPr/>
          <p:nvPr/>
        </p:nvSpPr>
        <p:spPr>
          <a:xfrm>
            <a:off x="8287119" y="158806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19999"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4372030" y="1582805"/>
            <a:ext cx="3474720" cy="3978747"/>
          </a:xfrm>
          <a:prstGeom prst="rect">
            <a:avLst/>
          </a:prstGeom>
          <a:solidFill>
            <a:schemeClr val="bg1"/>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95300"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0" name="Text Placeholder 3"/>
          <p:cNvSpPr>
            <a:spLocks noGrp="1"/>
          </p:cNvSpPr>
          <p:nvPr>
            <p:ph type="body" sz="quarter" idx="11"/>
          </p:nvPr>
        </p:nvSpPr>
        <p:spPr>
          <a:xfrm>
            <a:off x="436916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1" name="Text Placeholder 3"/>
          <p:cNvSpPr>
            <a:spLocks noGrp="1"/>
          </p:cNvSpPr>
          <p:nvPr>
            <p:ph type="body" sz="quarter" idx="12"/>
          </p:nvPr>
        </p:nvSpPr>
        <p:spPr>
          <a:xfrm>
            <a:off x="8286801" y="160051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12" name="Text Placeholder 9"/>
          <p:cNvSpPr>
            <a:spLocks noGrp="1"/>
          </p:cNvSpPr>
          <p:nvPr>
            <p:ph type="body" sz="quarter" idx="14"/>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105089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Blue bar multiple boxes/icons">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496051"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1247350" y="-1111937"/>
            <a:ext cx="251992" cy="383310"/>
          </a:xfrm>
          <a:prstGeom prst="rect">
            <a:avLst/>
          </a:prstGeom>
          <a:noFill/>
        </p:spPr>
        <p:txBody>
          <a:bodyPr wrap="none" rtlCol="0">
            <a:spAutoFit/>
          </a:bodyPr>
          <a:lstStyle/>
          <a:p>
            <a:pPr marL="0" marR="0" lvl="0" indent="0" algn="l" defTabSz="960072" rtl="0" eaLnBrk="1" fontAlgn="base" latinLnBrk="0" hangingPunct="1">
              <a:lnSpc>
                <a:spcPct val="100000"/>
              </a:lnSpc>
              <a:spcBef>
                <a:spcPct val="0"/>
              </a:spcBef>
              <a:spcAft>
                <a:spcPct val="0"/>
              </a:spcAft>
              <a:buClrTx/>
              <a:buSzTx/>
              <a:buFontTx/>
              <a:buNone/>
              <a:tabLst/>
              <a:defRPr/>
            </a:pPr>
            <a:r>
              <a:rPr kumimoji="0" lang="en-US" sz="1891" b="0" i="0" u="none" strike="noStrike" kern="1200" cap="none" spc="0" normalizeH="0" baseline="0" noProof="0" dirty="0">
                <a:ln>
                  <a:noFill/>
                </a:ln>
                <a:solidFill>
                  <a:srgbClr val="000000"/>
                </a:solidFill>
                <a:effectLst/>
                <a:uLnTx/>
                <a:uFillTx/>
                <a:latin typeface="Arial" charset="0"/>
                <a:ea typeface="+mn-ea"/>
                <a:cs typeface="+mn-cs"/>
              </a:rPr>
              <a:t> </a:t>
            </a:r>
          </a:p>
        </p:txBody>
      </p:sp>
      <p:sp>
        <p:nvSpPr>
          <p:cNvPr id="6" name="Rectangle 5"/>
          <p:cNvSpPr/>
          <p:nvPr/>
        </p:nvSpPr>
        <p:spPr>
          <a:xfrm>
            <a:off x="0" y="666"/>
            <a:ext cx="12191999" cy="78760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F70"/>
              </a:solidFill>
            </a:endParaRPr>
          </a:p>
        </p:txBody>
      </p:sp>
      <p:sp>
        <p:nvSpPr>
          <p:cNvPr id="9" name="Title Placeholder 37"/>
          <p:cNvSpPr>
            <a:spLocks noGrp="1"/>
          </p:cNvSpPr>
          <p:nvPr>
            <p:ph type="title" hasCustomPrompt="1"/>
          </p:nvPr>
        </p:nvSpPr>
        <p:spPr>
          <a:xfrm>
            <a:off x="5782" y="-30864"/>
            <a:ext cx="12191998" cy="890341"/>
          </a:xfrm>
          <a:prstGeom prst="rect">
            <a:avLst/>
          </a:prstGeom>
          <a:noFill/>
        </p:spPr>
        <p:txBody>
          <a:bodyPr vert="horz" wrap="none" lIns="274320" tIns="0" rIns="182880" bIns="0" rtlCol="0" anchor="ctr" anchorCtr="0">
            <a:normAutofit/>
          </a:bodyPr>
          <a:lstStyle>
            <a:lvl1pPr algn="l">
              <a:defRPr sz="3200" b="0">
                <a:solidFill>
                  <a:schemeClr val="bg1"/>
                </a:solidFill>
              </a:defRPr>
            </a:lvl1pPr>
          </a:lstStyle>
          <a:p>
            <a:r>
              <a:rPr lang="en-US"/>
              <a:t>Click to edit slide heading</a:t>
            </a:r>
          </a:p>
        </p:txBody>
      </p:sp>
      <p:sp>
        <p:nvSpPr>
          <p:cNvPr id="7" name="Rectangle 6"/>
          <p:cNvSpPr/>
          <p:nvPr/>
        </p:nvSpPr>
        <p:spPr>
          <a:xfrm>
            <a:off x="8199735"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358593" y="1113523"/>
            <a:ext cx="3474720" cy="4714467"/>
          </a:xfrm>
          <a:prstGeom prst="rect">
            <a:avLst/>
          </a:prstGeom>
          <a:solidFill>
            <a:schemeClr val="bg1">
              <a:lumMod val="95000"/>
            </a:schemeClr>
          </a:solidFill>
          <a:ln>
            <a:solidFill>
              <a:srgbClr val="9D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95300"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4" name="Text Placeholder 3"/>
          <p:cNvSpPr>
            <a:spLocks noGrp="1"/>
          </p:cNvSpPr>
          <p:nvPr>
            <p:ph type="body" sz="quarter" idx="11"/>
          </p:nvPr>
        </p:nvSpPr>
        <p:spPr>
          <a:xfrm>
            <a:off x="4369161"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5" name="Text Placeholder 3"/>
          <p:cNvSpPr>
            <a:spLocks noGrp="1"/>
          </p:cNvSpPr>
          <p:nvPr>
            <p:ph type="body" sz="quarter" idx="12"/>
          </p:nvPr>
        </p:nvSpPr>
        <p:spPr>
          <a:xfrm>
            <a:off x="8196787" y="1112838"/>
            <a:ext cx="3475038" cy="400050"/>
          </a:xfrm>
          <a:prstGeom prst="rect">
            <a:avLst/>
          </a:prstGeom>
        </p:spPr>
        <p:txBody>
          <a:bodyPr anchor="ctr" anchorCtr="0"/>
          <a:lstStyle>
            <a:lvl1pPr algn="ctr">
              <a:defRPr sz="1600" b="1" cap="all" spc="20" baseline="0">
                <a:solidFill>
                  <a:srgbClr val="002F70"/>
                </a:solidFill>
              </a:defRPr>
            </a:lvl1pPr>
          </a:lstStyle>
          <a:p>
            <a:pPr lvl="0"/>
            <a:r>
              <a:rPr lang="en-US"/>
              <a:t>Edit Master text styles</a:t>
            </a:r>
          </a:p>
        </p:txBody>
      </p:sp>
      <p:sp>
        <p:nvSpPr>
          <p:cNvPr id="18" name="Text Placeholder 16"/>
          <p:cNvSpPr>
            <a:spLocks noGrp="1"/>
          </p:cNvSpPr>
          <p:nvPr>
            <p:ph type="body" sz="quarter" idx="14"/>
          </p:nvPr>
        </p:nvSpPr>
        <p:spPr>
          <a:xfrm>
            <a:off x="4358593"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7" name="Text Placeholder 16"/>
          <p:cNvSpPr>
            <a:spLocks noGrp="1"/>
          </p:cNvSpPr>
          <p:nvPr>
            <p:ph type="body" sz="quarter" idx="13"/>
          </p:nvPr>
        </p:nvSpPr>
        <p:spPr>
          <a:xfrm>
            <a:off x="495300"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19" name="Text Placeholder 16"/>
          <p:cNvSpPr>
            <a:spLocks noGrp="1"/>
          </p:cNvSpPr>
          <p:nvPr>
            <p:ph type="body" sz="quarter" idx="15"/>
          </p:nvPr>
        </p:nvSpPr>
        <p:spPr>
          <a:xfrm>
            <a:off x="8199735" y="2535693"/>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0" name="Oval 19"/>
          <p:cNvSpPr/>
          <p:nvPr/>
        </p:nvSpPr>
        <p:spPr>
          <a:xfrm>
            <a:off x="1840166"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1" name="Oval 20"/>
          <p:cNvSpPr/>
          <p:nvPr/>
        </p:nvSpPr>
        <p:spPr>
          <a:xfrm>
            <a:off x="5745548"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2" name="Oval 21"/>
          <p:cNvSpPr/>
          <p:nvPr/>
        </p:nvSpPr>
        <p:spPr>
          <a:xfrm>
            <a:off x="9558784" y="1669428"/>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3" name="Oval 22"/>
          <p:cNvSpPr/>
          <p:nvPr/>
        </p:nvSpPr>
        <p:spPr>
          <a:xfrm>
            <a:off x="9558784"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4" name="Oval 23"/>
          <p:cNvSpPr/>
          <p:nvPr/>
        </p:nvSpPr>
        <p:spPr>
          <a:xfrm>
            <a:off x="1840166"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5" name="Oval 24"/>
          <p:cNvSpPr/>
          <p:nvPr/>
        </p:nvSpPr>
        <p:spPr>
          <a:xfrm>
            <a:off x="5745548" y="3811156"/>
            <a:ext cx="742946" cy="742946"/>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endParaRPr>
          </a:p>
        </p:txBody>
      </p:sp>
      <p:sp>
        <p:nvSpPr>
          <p:cNvPr id="29" name="Text Placeholder 16"/>
          <p:cNvSpPr>
            <a:spLocks noGrp="1"/>
          </p:cNvSpPr>
          <p:nvPr>
            <p:ph type="body" sz="quarter" idx="16"/>
          </p:nvPr>
        </p:nvSpPr>
        <p:spPr>
          <a:xfrm>
            <a:off x="4358593"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0" name="Text Placeholder 16"/>
          <p:cNvSpPr>
            <a:spLocks noGrp="1"/>
          </p:cNvSpPr>
          <p:nvPr>
            <p:ph type="body" sz="quarter" idx="17"/>
          </p:nvPr>
        </p:nvSpPr>
        <p:spPr>
          <a:xfrm>
            <a:off x="495300"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31" name="Text Placeholder 16"/>
          <p:cNvSpPr>
            <a:spLocks noGrp="1"/>
          </p:cNvSpPr>
          <p:nvPr>
            <p:ph type="body" sz="quarter" idx="18"/>
          </p:nvPr>
        </p:nvSpPr>
        <p:spPr>
          <a:xfrm>
            <a:off x="8199735" y="4658406"/>
            <a:ext cx="3475038" cy="849312"/>
          </a:xfrm>
          <a:prstGeom prst="rect">
            <a:avLst/>
          </a:prstGeom>
        </p:spPr>
        <p:txBody>
          <a:bodyPr anchor="ctr" anchorCtr="1"/>
          <a:lstStyle>
            <a:lvl1pPr algn="ctr">
              <a:lnSpc>
                <a:spcPct val="100000"/>
              </a:lnSpc>
              <a:spcAft>
                <a:spcPts val="600"/>
              </a:spcAft>
              <a:defRPr sz="1500">
                <a:solidFill>
                  <a:schemeClr val="tx1">
                    <a:lumMod val="65000"/>
                    <a:lumOff val="35000"/>
                  </a:schemeClr>
                </a:solidFill>
              </a:defRPr>
            </a:lvl1pPr>
            <a:lvl2pPr>
              <a:lnSpc>
                <a:spcPct val="100000"/>
              </a:lnSpc>
              <a:spcAft>
                <a:spcPts val="1200"/>
              </a:spcAft>
              <a:defRPr sz="1500"/>
            </a:lvl2pPr>
            <a:lvl3pPr>
              <a:lnSpc>
                <a:spcPct val="100000"/>
              </a:lnSpc>
              <a:spcAft>
                <a:spcPts val="1200"/>
              </a:spcAft>
              <a:defRPr sz="1500"/>
            </a:lvl3pPr>
            <a:lvl4pPr>
              <a:lnSpc>
                <a:spcPct val="100000"/>
              </a:lnSpc>
              <a:spcAft>
                <a:spcPts val="1200"/>
              </a:spcAft>
              <a:defRPr sz="1500"/>
            </a:lvl4pPr>
            <a:lvl5pPr>
              <a:lnSpc>
                <a:spcPct val="100000"/>
              </a:lnSpc>
              <a:spcAft>
                <a:spcPts val="1200"/>
              </a:spcAft>
              <a:defRPr sz="1500"/>
            </a:lvl5pPr>
          </a:lstStyle>
          <a:p>
            <a:pPr lvl="0"/>
            <a:r>
              <a:rPr lang="en-US"/>
              <a:t>Edit Master text styles</a:t>
            </a:r>
          </a:p>
        </p:txBody>
      </p:sp>
      <p:sp>
        <p:nvSpPr>
          <p:cNvPr id="26" name="Slide Number Placeholder 2"/>
          <p:cNvSpPr>
            <a:spLocks noGrp="1"/>
          </p:cNvSpPr>
          <p:nvPr>
            <p:ph type="sldNum" sz="quarter" idx="4294967295"/>
          </p:nvPr>
        </p:nvSpPr>
        <p:spPr>
          <a:xfrm>
            <a:off x="192741" y="6412994"/>
            <a:ext cx="443753" cy="365125"/>
          </a:xfrm>
          <a:prstGeom prst="rect">
            <a:avLst/>
          </a:prstGeom>
        </p:spPr>
        <p:txBody>
          <a:bodyPr/>
          <a:lstStyle/>
          <a:p>
            <a:fld id="{04397EF3-D18C-4DC3-9670-EA50C968395A}" type="slidenum">
              <a:rPr lang="en-US" smtClean="0"/>
              <a:t>‹#›</a:t>
            </a:fld>
            <a:endParaRPr lang="en-US" dirty="0"/>
          </a:p>
        </p:txBody>
      </p:sp>
      <p:sp>
        <p:nvSpPr>
          <p:cNvPr id="27" name="Text Placeholder 9"/>
          <p:cNvSpPr>
            <a:spLocks noGrp="1"/>
          </p:cNvSpPr>
          <p:nvPr>
            <p:ph type="body" sz="quarter" idx="19"/>
          </p:nvPr>
        </p:nvSpPr>
        <p:spPr>
          <a:xfrm>
            <a:off x="417448" y="5980090"/>
            <a:ext cx="5346858" cy="658368"/>
          </a:xfrm>
          <a:prstGeom prst="rect">
            <a:avLst/>
          </a:prstGeom>
          <a:ln>
            <a:noFill/>
          </a:ln>
        </p:spPr>
        <p:txBody>
          <a:bodyPr anchor="b"/>
          <a:lstStyle>
            <a:lvl1pPr>
              <a:lnSpc>
                <a:spcPct val="100000"/>
              </a:lnSpc>
              <a:spcAft>
                <a:spcPts val="0"/>
              </a:spcAft>
              <a:defRPr sz="800"/>
            </a:lvl1pPr>
          </a:lstStyle>
          <a:p>
            <a:pPr lvl="0"/>
            <a:r>
              <a:rPr lang="en-US"/>
              <a:t>Edit Master text styles</a:t>
            </a:r>
          </a:p>
        </p:txBody>
      </p:sp>
    </p:spTree>
    <p:extLst>
      <p:ext uri="{BB962C8B-B14F-4D97-AF65-F5344CB8AC3E}">
        <p14:creationId xmlns:p14="http://schemas.microsoft.com/office/powerpoint/2010/main" val="32681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37785-0494-8ED0-3EAB-CA88EA4784B6}"/>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0026032" y="6070461"/>
            <a:ext cx="1746868" cy="516071"/>
          </a:xfrm>
          <a:prstGeom prst="rect">
            <a:avLst/>
          </a:prstGeom>
        </p:spPr>
      </p:pic>
    </p:spTree>
    <p:extLst>
      <p:ext uri="{BB962C8B-B14F-4D97-AF65-F5344CB8AC3E}">
        <p14:creationId xmlns:p14="http://schemas.microsoft.com/office/powerpoint/2010/main" val="3791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9" r:id="rId16"/>
  </p:sldLayoutIdLst>
  <p:hf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26063" y="6088629"/>
            <a:ext cx="1263016" cy="516071"/>
          </a:xfrm>
          <a:prstGeom prst="rect">
            <a:avLst/>
          </a:prstGeom>
        </p:spPr>
      </p:pic>
    </p:spTree>
    <p:extLst>
      <p:ext uri="{BB962C8B-B14F-4D97-AF65-F5344CB8AC3E}">
        <p14:creationId xmlns:p14="http://schemas.microsoft.com/office/powerpoint/2010/main" val="1745823906"/>
      </p:ext>
    </p:extLst>
  </p:cSld>
  <p:clrMap bg1="lt1" tx1="dk1" bg2="lt2" tx2="dk2" accent1="accent1" accent2="accent2" accent3="accent3" accent4="accent4" accent5="accent5" accent6="accent6" hlink="hlink" folHlink="folHlink"/>
  <p:sldLayoutIdLst>
    <p:sldLayoutId id="2147483677" r:id="rId1"/>
    <p:sldLayoutId id="2147483678" r:id="rId2"/>
  </p:sldLayoutIdLst>
  <p:hf hdr="0" ft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072" rtl="0" eaLnBrk="1" latinLnBrk="0" hangingPunct="1">
        <a:defRPr sz="1891" kern="1200">
          <a:solidFill>
            <a:schemeClr val="tx1"/>
          </a:solidFill>
          <a:latin typeface="+mn-lt"/>
          <a:ea typeface="+mn-ea"/>
          <a:cs typeface="+mn-cs"/>
        </a:defRPr>
      </a:lvl1pPr>
      <a:lvl2pPr marL="480036" algn="l" defTabSz="960072" rtl="0" eaLnBrk="1" latinLnBrk="0" hangingPunct="1">
        <a:defRPr sz="1891" kern="1200">
          <a:solidFill>
            <a:schemeClr val="tx1"/>
          </a:solidFill>
          <a:latin typeface="+mn-lt"/>
          <a:ea typeface="+mn-ea"/>
          <a:cs typeface="+mn-cs"/>
        </a:defRPr>
      </a:lvl2pPr>
      <a:lvl3pPr marL="960072" algn="l" defTabSz="960072" rtl="0" eaLnBrk="1" latinLnBrk="0" hangingPunct="1">
        <a:defRPr sz="1891" kern="1200">
          <a:solidFill>
            <a:schemeClr val="tx1"/>
          </a:solidFill>
          <a:latin typeface="+mn-lt"/>
          <a:ea typeface="+mn-ea"/>
          <a:cs typeface="+mn-cs"/>
        </a:defRPr>
      </a:lvl3pPr>
      <a:lvl4pPr marL="1440108" algn="l" defTabSz="960072" rtl="0" eaLnBrk="1" latinLnBrk="0" hangingPunct="1">
        <a:defRPr sz="1891" kern="1200">
          <a:solidFill>
            <a:schemeClr val="tx1"/>
          </a:solidFill>
          <a:latin typeface="+mn-lt"/>
          <a:ea typeface="+mn-ea"/>
          <a:cs typeface="+mn-cs"/>
        </a:defRPr>
      </a:lvl4pPr>
      <a:lvl5pPr marL="1920144" algn="l" defTabSz="960072" rtl="0" eaLnBrk="1" latinLnBrk="0" hangingPunct="1">
        <a:defRPr sz="1891" kern="1200">
          <a:solidFill>
            <a:schemeClr val="tx1"/>
          </a:solidFill>
          <a:latin typeface="+mn-lt"/>
          <a:ea typeface="+mn-ea"/>
          <a:cs typeface="+mn-cs"/>
        </a:defRPr>
      </a:lvl5pPr>
      <a:lvl6pPr marL="2400180" algn="l" defTabSz="960072" rtl="0" eaLnBrk="1" latinLnBrk="0" hangingPunct="1">
        <a:defRPr sz="1891" kern="1200">
          <a:solidFill>
            <a:schemeClr val="tx1"/>
          </a:solidFill>
          <a:latin typeface="+mn-lt"/>
          <a:ea typeface="+mn-ea"/>
          <a:cs typeface="+mn-cs"/>
        </a:defRPr>
      </a:lvl6pPr>
      <a:lvl7pPr marL="2880216" algn="l" defTabSz="960072" rtl="0" eaLnBrk="1" latinLnBrk="0" hangingPunct="1">
        <a:defRPr sz="1891" kern="1200">
          <a:solidFill>
            <a:schemeClr val="tx1"/>
          </a:solidFill>
          <a:latin typeface="+mn-lt"/>
          <a:ea typeface="+mn-ea"/>
          <a:cs typeface="+mn-cs"/>
        </a:defRPr>
      </a:lvl7pPr>
      <a:lvl8pPr marL="3360252" algn="l" defTabSz="960072" rtl="0" eaLnBrk="1" latinLnBrk="0" hangingPunct="1">
        <a:defRPr sz="1891" kern="1200">
          <a:solidFill>
            <a:schemeClr val="tx1"/>
          </a:solidFill>
          <a:latin typeface="+mn-lt"/>
          <a:ea typeface="+mn-ea"/>
          <a:cs typeface="+mn-cs"/>
        </a:defRPr>
      </a:lvl8pPr>
      <a:lvl9pPr marL="3840288" algn="l" defTabSz="960072"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8">
          <p15:clr>
            <a:srgbClr val="F26B43"/>
          </p15:clr>
        </p15:guide>
        <p15:guide id="4" pos="7416">
          <p15:clr>
            <a:srgbClr val="F26B43"/>
          </p15:clr>
        </p15:guide>
        <p15:guide id="5" orient="horz" pos="3888">
          <p15:clr>
            <a:srgbClr val="F26B43"/>
          </p15:clr>
        </p15:guide>
        <p15:guide id="6" pos="7680">
          <p15:clr>
            <a:srgbClr val="F26B43"/>
          </p15:clr>
        </p15:guide>
        <p15:guide id="7">
          <p15:clr>
            <a:srgbClr val="F26B43"/>
          </p15:clr>
        </p15:guide>
        <p15:guide id="8" orient="horz">
          <p15:clr>
            <a:srgbClr val="F26B43"/>
          </p15:clr>
        </p15:guide>
        <p15:guide id="9" orient="horz" pos="429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679459" y="5980289"/>
            <a:ext cx="2163305" cy="623297"/>
          </a:xfrm>
          <a:prstGeom prst="rect">
            <a:avLst/>
          </a:prstGeom>
        </p:spPr>
      </p:pic>
      <p:pic>
        <p:nvPicPr>
          <p:cNvPr id="5" name="Picture 4">
            <a:extLst>
              <a:ext uri="{FF2B5EF4-FFF2-40B4-BE49-F238E27FC236}">
                <a16:creationId xmlns:a16="http://schemas.microsoft.com/office/drawing/2014/main" id="{E82EA76D-0B8A-3C66-5346-E0B358C27468}"/>
              </a:ext>
            </a:extLst>
          </p:cNvPr>
          <p:cNvPicPr>
            <a:picLocks noChangeAspect="1"/>
          </p:cNvPicPr>
          <p:nvPr userDrawn="1"/>
        </p:nvPicPr>
        <p:blipFill>
          <a:blip r:embed="rId6" cstate="hqprint">
            <a:extLst>
              <a:ext uri="{28A0092B-C50C-407E-A947-70E740481C1C}">
                <a14:useLocalDpi xmlns:a14="http://schemas.microsoft.com/office/drawing/2010/main"/>
              </a:ext>
            </a:extLst>
          </a:blip>
          <a:srcRect/>
          <a:stretch/>
        </p:blipFill>
        <p:spPr>
          <a:xfrm>
            <a:off x="0" y="8119"/>
            <a:ext cx="12208933" cy="872415"/>
          </a:xfrm>
          <a:prstGeom prst="rect">
            <a:avLst/>
          </a:prstGeom>
        </p:spPr>
      </p:pic>
    </p:spTree>
    <p:extLst>
      <p:ext uri="{BB962C8B-B14F-4D97-AF65-F5344CB8AC3E}">
        <p14:creationId xmlns:p14="http://schemas.microsoft.com/office/powerpoint/2010/main" val="108973634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hf hdr="0" dt="0"/>
  <p:txStyles>
    <p:titleStyle>
      <a:lvl1pPr algn="l" rtl="0" eaLnBrk="1" fontAlgn="base" hangingPunct="1">
        <a:lnSpc>
          <a:spcPct val="100000"/>
        </a:lnSpc>
        <a:spcBef>
          <a:spcPct val="0"/>
        </a:spcBef>
        <a:spcAft>
          <a:spcPct val="0"/>
        </a:spcAft>
        <a:defRPr sz="3780" b="1" baseline="0">
          <a:solidFill>
            <a:schemeClr val="tx2"/>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60" algn="l" rtl="0" eaLnBrk="1" fontAlgn="base" hangingPunct="1">
        <a:spcBef>
          <a:spcPct val="0"/>
        </a:spcBef>
        <a:spcAft>
          <a:spcPct val="0"/>
        </a:spcAft>
        <a:defRPr sz="3780" b="1">
          <a:solidFill>
            <a:schemeClr val="bg1"/>
          </a:solidFill>
          <a:latin typeface="Times New Roman" pitchFamily="18" charset="0"/>
        </a:defRPr>
      </a:lvl6pPr>
      <a:lvl7pPr marL="960120" algn="l" rtl="0" eaLnBrk="1" fontAlgn="base" hangingPunct="1">
        <a:spcBef>
          <a:spcPct val="0"/>
        </a:spcBef>
        <a:spcAft>
          <a:spcPct val="0"/>
        </a:spcAft>
        <a:defRPr sz="3780" b="1">
          <a:solidFill>
            <a:schemeClr val="bg1"/>
          </a:solidFill>
          <a:latin typeface="Times New Roman" pitchFamily="18" charset="0"/>
        </a:defRPr>
      </a:lvl7pPr>
      <a:lvl8pPr marL="1440180" algn="l" rtl="0" eaLnBrk="1" fontAlgn="base" hangingPunct="1">
        <a:spcBef>
          <a:spcPct val="0"/>
        </a:spcBef>
        <a:spcAft>
          <a:spcPct val="0"/>
        </a:spcAft>
        <a:defRPr sz="3780" b="1">
          <a:solidFill>
            <a:schemeClr val="bg1"/>
          </a:solidFill>
          <a:latin typeface="Times New Roman" pitchFamily="18" charset="0"/>
        </a:defRPr>
      </a:lvl8pPr>
      <a:lvl9pPr marL="1920240" algn="l" rtl="0" eaLnBrk="1" fontAlgn="base" hangingPunct="1">
        <a:spcBef>
          <a:spcPct val="0"/>
        </a:spcBef>
        <a:spcAft>
          <a:spcPct val="0"/>
        </a:spcAft>
        <a:defRPr sz="3780" b="1">
          <a:solidFill>
            <a:schemeClr val="bg1"/>
          </a:solidFill>
          <a:latin typeface="Times New Roman" pitchFamily="18" charset="0"/>
        </a:defRPr>
      </a:lvl9pPr>
    </p:titleStyle>
    <p:body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97"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27"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90"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87"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93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998"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705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7116" indent="-240030"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p:bodyStyle>
    <p:otherStyle>
      <a:defPPr>
        <a:defRPr lang="en-US"/>
      </a:defPPr>
      <a:lvl1pPr marL="0" algn="l" defTabSz="960120" rtl="0" eaLnBrk="1" latinLnBrk="0" hangingPunct="1">
        <a:defRPr sz="1891" kern="1200">
          <a:solidFill>
            <a:schemeClr val="tx1"/>
          </a:solidFill>
          <a:latin typeface="+mn-lt"/>
          <a:ea typeface="+mn-ea"/>
          <a:cs typeface="+mn-cs"/>
        </a:defRPr>
      </a:lvl1pPr>
      <a:lvl2pPr marL="480060" algn="l" defTabSz="960120" rtl="0" eaLnBrk="1" latinLnBrk="0" hangingPunct="1">
        <a:defRPr sz="1891" kern="1200">
          <a:solidFill>
            <a:schemeClr val="tx1"/>
          </a:solidFill>
          <a:latin typeface="+mn-lt"/>
          <a:ea typeface="+mn-ea"/>
          <a:cs typeface="+mn-cs"/>
        </a:defRPr>
      </a:lvl2pPr>
      <a:lvl3pPr marL="960120" algn="l" defTabSz="960120" rtl="0" eaLnBrk="1" latinLnBrk="0" hangingPunct="1">
        <a:defRPr sz="1891" kern="1200">
          <a:solidFill>
            <a:schemeClr val="tx1"/>
          </a:solidFill>
          <a:latin typeface="+mn-lt"/>
          <a:ea typeface="+mn-ea"/>
          <a:cs typeface="+mn-cs"/>
        </a:defRPr>
      </a:lvl3pPr>
      <a:lvl4pPr marL="1440180" algn="l" defTabSz="960120" rtl="0" eaLnBrk="1" latinLnBrk="0" hangingPunct="1">
        <a:defRPr sz="1891" kern="1200">
          <a:solidFill>
            <a:schemeClr val="tx1"/>
          </a:solidFill>
          <a:latin typeface="+mn-lt"/>
          <a:ea typeface="+mn-ea"/>
          <a:cs typeface="+mn-cs"/>
        </a:defRPr>
      </a:lvl4pPr>
      <a:lvl5pPr marL="1920240" algn="l" defTabSz="960120" rtl="0" eaLnBrk="1" latinLnBrk="0" hangingPunct="1">
        <a:defRPr sz="1891" kern="1200">
          <a:solidFill>
            <a:schemeClr val="tx1"/>
          </a:solidFill>
          <a:latin typeface="+mn-lt"/>
          <a:ea typeface="+mn-ea"/>
          <a:cs typeface="+mn-cs"/>
        </a:defRPr>
      </a:lvl5pPr>
      <a:lvl6pPr marL="2400300" algn="l" defTabSz="960120" rtl="0" eaLnBrk="1" latinLnBrk="0" hangingPunct="1">
        <a:defRPr sz="1891" kern="1200">
          <a:solidFill>
            <a:schemeClr val="tx1"/>
          </a:solidFill>
          <a:latin typeface="+mn-lt"/>
          <a:ea typeface="+mn-ea"/>
          <a:cs typeface="+mn-cs"/>
        </a:defRPr>
      </a:lvl6pPr>
      <a:lvl7pPr marL="2880360" algn="l" defTabSz="960120" rtl="0" eaLnBrk="1" latinLnBrk="0" hangingPunct="1">
        <a:defRPr sz="1891" kern="1200">
          <a:solidFill>
            <a:schemeClr val="tx1"/>
          </a:solidFill>
          <a:latin typeface="+mn-lt"/>
          <a:ea typeface="+mn-ea"/>
          <a:cs typeface="+mn-cs"/>
        </a:defRPr>
      </a:lvl7pPr>
      <a:lvl8pPr marL="3360420" algn="l" defTabSz="960120" rtl="0" eaLnBrk="1" latinLnBrk="0" hangingPunct="1">
        <a:defRPr sz="1891" kern="1200">
          <a:solidFill>
            <a:schemeClr val="tx1"/>
          </a:solidFill>
          <a:latin typeface="+mn-lt"/>
          <a:ea typeface="+mn-ea"/>
          <a:cs typeface="+mn-cs"/>
        </a:defRPr>
      </a:lvl8pPr>
      <a:lvl9pPr marL="3840480" algn="l" defTabSz="960120" rtl="0" eaLnBrk="1" latinLnBrk="0" hangingPunct="1">
        <a:defRPr sz="189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guide id="3" pos="252">
          <p15:clr>
            <a:srgbClr val="F26B43"/>
          </p15:clr>
        </p15:guide>
        <p15:guide id="4" pos="11124">
          <p15:clr>
            <a:srgbClr val="F26B43"/>
          </p15:clr>
        </p15:guide>
        <p15:guide id="5" orient="horz" pos="5832">
          <p15:clr>
            <a:srgbClr val="F26B43"/>
          </p15:clr>
        </p15:guide>
        <p15:guide id="6" pos="11520">
          <p15:clr>
            <a:srgbClr val="F26B43"/>
          </p15:clr>
        </p15:guide>
        <p15:guide id="7">
          <p15:clr>
            <a:srgbClr val="F26B43"/>
          </p15:clr>
        </p15:guide>
        <p15:guide id="8" orient="horz">
          <p15:clr>
            <a:srgbClr val="F26B43"/>
          </p15:clr>
        </p15:guide>
        <p15:guide id="9" orient="horz" pos="64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1.xml"/><Relationship Id="rId1" Type="http://schemas.openxmlformats.org/officeDocument/2006/relationships/tags" Target="../tags/tag1.xml"/><Relationship Id="rId4" Type="http://schemas.openxmlformats.org/officeDocument/2006/relationships/chart" Target="../charts/chart9.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chart" Target="../charts/chart14.xml"/><Relationship Id="rId4" Type="http://schemas.openxmlformats.org/officeDocument/2006/relationships/chart" Target="../charts/char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svg"/><Relationship Id="rId2" Type="http://schemas.openxmlformats.org/officeDocument/2006/relationships/image" Target="../media/image20.png"/><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4800" y="5209336"/>
            <a:ext cx="10833100" cy="907941"/>
          </a:xfrm>
        </p:spPr>
        <p:txBody>
          <a:bodyPr/>
          <a:lstStyle/>
          <a:p>
            <a:pPr algn="l"/>
            <a:r>
              <a:rPr lang="en-US" sz="2800" b="1" i="0" dirty="0">
                <a:effectLst/>
                <a:latin typeface="+mj-lt"/>
              </a:rPr>
              <a:t>Employee Insights </a:t>
            </a:r>
            <a:br>
              <a:rPr lang="en-US" sz="2800" b="1" i="0" dirty="0">
                <a:effectLst/>
                <a:latin typeface="+mj-lt"/>
              </a:rPr>
            </a:br>
            <a:r>
              <a:rPr lang="en-US" sz="2800" b="1" i="0" dirty="0">
                <a:effectLst/>
                <a:latin typeface="+mj-lt"/>
              </a:rPr>
              <a:t>Driving Change in Workplace Benefits</a:t>
            </a:r>
          </a:p>
        </p:txBody>
      </p:sp>
      <p:sp>
        <p:nvSpPr>
          <p:cNvPr id="5" name="Text Placeholder 4"/>
          <p:cNvSpPr>
            <a:spLocks noGrp="1"/>
          </p:cNvSpPr>
          <p:nvPr>
            <p:ph type="body" sz="quarter" idx="10"/>
          </p:nvPr>
        </p:nvSpPr>
        <p:spPr>
          <a:xfrm flipV="1">
            <a:off x="499513" y="6983153"/>
            <a:ext cx="10091150" cy="617443"/>
          </a:xfrm>
        </p:spPr>
        <p:txBody>
          <a:bodyPr/>
          <a:lstStyle/>
          <a:p>
            <a:br>
              <a:rPr lang="en-US" sz="1600" dirty="0"/>
            </a:br>
            <a:endParaRPr lang="en-US" sz="1600" dirty="0"/>
          </a:p>
        </p:txBody>
      </p:sp>
      <p:sp>
        <p:nvSpPr>
          <p:cNvPr id="6" name="Text Placeholder 5"/>
          <p:cNvSpPr>
            <a:spLocks noGrp="1"/>
          </p:cNvSpPr>
          <p:nvPr>
            <p:ph type="body" sz="quarter" idx="11"/>
          </p:nvPr>
        </p:nvSpPr>
        <p:spPr>
          <a:xfrm>
            <a:off x="304800" y="6235259"/>
            <a:ext cx="5449824" cy="333375"/>
          </a:xfrm>
        </p:spPr>
        <p:txBody>
          <a:bodyPr/>
          <a:lstStyle/>
          <a:p>
            <a:r>
              <a:rPr lang="en-US" dirty="0"/>
              <a:t>Employee Insights Series </a:t>
            </a:r>
          </a:p>
        </p:txBody>
      </p:sp>
    </p:spTree>
    <p:extLst>
      <p:ext uri="{BB962C8B-B14F-4D97-AF65-F5344CB8AC3E}">
        <p14:creationId xmlns:p14="http://schemas.microsoft.com/office/powerpoint/2010/main" val="3780771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Reasons for Not Enrolling</a:t>
            </a:r>
          </a:p>
        </p:txBody>
      </p:sp>
      <p:graphicFrame>
        <p:nvGraphicFramePr>
          <p:cNvPr id="2" name="Chart 1">
            <a:extLst>
              <a:ext uri="{FF2B5EF4-FFF2-40B4-BE49-F238E27FC236}">
                <a16:creationId xmlns:a16="http://schemas.microsoft.com/office/drawing/2014/main" id="{0A0AE163-470C-899A-7B03-D9B87B27EE6C}"/>
              </a:ext>
            </a:extLst>
          </p:cNvPr>
          <p:cNvGraphicFramePr/>
          <p:nvPr>
            <p:extLst>
              <p:ext uri="{D42A27DB-BD31-4B8C-83A1-F6EECF244321}">
                <p14:modId xmlns:p14="http://schemas.microsoft.com/office/powerpoint/2010/main" val="108365533"/>
              </p:ext>
            </p:extLst>
          </p:nvPr>
        </p:nvGraphicFramePr>
        <p:xfrm>
          <a:off x="208156" y="859477"/>
          <a:ext cx="11775688" cy="5307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7045A529-A9A9-B448-D966-FB1F253B6E67}"/>
              </a:ext>
            </a:extLst>
          </p:cNvPr>
          <p:cNvSpPr txBox="1"/>
          <p:nvPr/>
        </p:nvSpPr>
        <p:spPr>
          <a:xfrm>
            <a:off x="333756" y="6205965"/>
            <a:ext cx="8659091" cy="230832"/>
          </a:xfrm>
          <a:prstGeom prst="rect">
            <a:avLst/>
          </a:prstGeom>
          <a:noFill/>
        </p:spPr>
        <p:txBody>
          <a:bodyPr wrap="square">
            <a:spAutoFit/>
          </a:bodyPr>
          <a:lstStyle/>
          <a:p>
            <a:pPr defTabSz="914446"/>
            <a:r>
              <a:rPr lang="en-US" sz="9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Based on employees who were offered the given benefit but chose not to enroll. Excludes employees who were not eligible for the benefit.</a:t>
            </a:r>
          </a:p>
        </p:txBody>
      </p:sp>
      <p:sp>
        <p:nvSpPr>
          <p:cNvPr id="6" name="TextBox 5">
            <a:extLst>
              <a:ext uri="{FF2B5EF4-FFF2-40B4-BE49-F238E27FC236}">
                <a16:creationId xmlns:a16="http://schemas.microsoft.com/office/drawing/2014/main" id="{26604038-CDC6-D77B-5E25-9F6826B45932}"/>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spTree>
    <p:extLst>
      <p:ext uri="{BB962C8B-B14F-4D97-AF65-F5344CB8AC3E}">
        <p14:creationId xmlns:p14="http://schemas.microsoft.com/office/powerpoint/2010/main" val="260539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99DC-5B3B-0F55-615E-F897233F85F0}"/>
              </a:ext>
            </a:extLst>
          </p:cNvPr>
          <p:cNvSpPr>
            <a:spLocks noGrp="1"/>
          </p:cNvSpPr>
          <p:nvPr>
            <p:ph type="title"/>
          </p:nvPr>
        </p:nvSpPr>
        <p:spPr/>
        <p:txBody>
          <a:bodyPr/>
          <a:lstStyle/>
          <a:p>
            <a:r>
              <a:rPr lang="en-US" dirty="0"/>
              <a:t>Distressed Individuals Have Less to Put Towards Benefits </a:t>
            </a:r>
          </a:p>
        </p:txBody>
      </p:sp>
      <p:sp>
        <p:nvSpPr>
          <p:cNvPr id="4" name="TextBox 3">
            <a:extLst>
              <a:ext uri="{FF2B5EF4-FFF2-40B4-BE49-F238E27FC236}">
                <a16:creationId xmlns:a16="http://schemas.microsoft.com/office/drawing/2014/main" id="{37659422-C54F-9853-CBC6-C4B9584F0456}"/>
              </a:ext>
            </a:extLst>
          </p:cNvPr>
          <p:cNvSpPr txBox="1"/>
          <p:nvPr/>
        </p:nvSpPr>
        <p:spPr>
          <a:xfrm>
            <a:off x="333756" y="6344412"/>
            <a:ext cx="4963475" cy="276999"/>
          </a:xfrm>
          <a:prstGeom prst="rect">
            <a:avLst/>
          </a:prstGeom>
          <a:noFill/>
        </p:spPr>
        <p:txBody>
          <a:bodyPr wrap="none" rtlCol="0">
            <a:spAutoFit/>
          </a:bodyPr>
          <a:lstStyle/>
          <a:p>
            <a:r>
              <a:rPr lang="en-US" sz="1200" dirty="0"/>
              <a:t>Source: Financial Wellness Consumer-Employee Survey, LIMRA, 2022</a:t>
            </a:r>
          </a:p>
        </p:txBody>
      </p:sp>
      <p:graphicFrame>
        <p:nvGraphicFramePr>
          <p:cNvPr id="9" name="Chart 8">
            <a:extLst>
              <a:ext uri="{FF2B5EF4-FFF2-40B4-BE49-F238E27FC236}">
                <a16:creationId xmlns:a16="http://schemas.microsoft.com/office/drawing/2014/main" id="{CB7F5EEF-84F0-8053-EC2F-791680B2D697}"/>
              </a:ext>
            </a:extLst>
          </p:cNvPr>
          <p:cNvGraphicFramePr/>
          <p:nvPr>
            <p:extLst>
              <p:ext uri="{D42A27DB-BD31-4B8C-83A1-F6EECF244321}">
                <p14:modId xmlns:p14="http://schemas.microsoft.com/office/powerpoint/2010/main" val="98978271"/>
              </p:ext>
            </p:extLst>
          </p:nvPr>
        </p:nvGraphicFramePr>
        <p:xfrm>
          <a:off x="681131" y="1361751"/>
          <a:ext cx="10829738" cy="442883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D22B44B2-4FC7-AEFD-BFD1-CFAF0D405F87}"/>
              </a:ext>
            </a:extLst>
          </p:cNvPr>
          <p:cNvSpPr txBox="1"/>
          <p:nvPr/>
        </p:nvSpPr>
        <p:spPr>
          <a:xfrm>
            <a:off x="333755" y="1007808"/>
            <a:ext cx="11347961" cy="707886"/>
          </a:xfrm>
          <a:prstGeom prst="rect">
            <a:avLst/>
          </a:prstGeom>
          <a:noFill/>
        </p:spPr>
        <p:txBody>
          <a:bodyPr wrap="square" rtlCol="0">
            <a:spAutoFit/>
          </a:bodyPr>
          <a:lstStyle/>
          <a:p>
            <a:pPr algn="ctr"/>
            <a:r>
              <a:rPr lang="en-US" sz="2000" dirty="0"/>
              <a:t>I Usually Have Money</a:t>
            </a:r>
            <a:r>
              <a:rPr lang="en-US" sz="2000" baseline="0" dirty="0"/>
              <a:t> Left Over Each Month After Living Expenses and Debt Payments</a:t>
            </a:r>
            <a:endParaRPr lang="en-US" sz="2000" dirty="0"/>
          </a:p>
          <a:p>
            <a:pPr algn="ctr"/>
            <a:endParaRPr lang="en-US" sz="2000" dirty="0"/>
          </a:p>
        </p:txBody>
      </p:sp>
    </p:spTree>
    <p:extLst>
      <p:ext uri="{BB962C8B-B14F-4D97-AF65-F5344CB8AC3E}">
        <p14:creationId xmlns:p14="http://schemas.microsoft.com/office/powerpoint/2010/main" val="3833736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57D4-4CF1-3137-254E-B8A178249E15}"/>
              </a:ext>
            </a:extLst>
          </p:cNvPr>
          <p:cNvSpPr>
            <a:spLocks noGrp="1"/>
          </p:cNvSpPr>
          <p:nvPr>
            <p:ph type="title"/>
          </p:nvPr>
        </p:nvSpPr>
        <p:spPr/>
        <p:txBody>
          <a:bodyPr/>
          <a:lstStyle/>
          <a:p>
            <a:r>
              <a:rPr lang="en-US" dirty="0"/>
              <a:t>Wellness Works… in the Workplace</a:t>
            </a:r>
          </a:p>
        </p:txBody>
      </p:sp>
      <p:sp>
        <p:nvSpPr>
          <p:cNvPr id="29" name="TextBox 28">
            <a:extLst>
              <a:ext uri="{FF2B5EF4-FFF2-40B4-BE49-F238E27FC236}">
                <a16:creationId xmlns:a16="http://schemas.microsoft.com/office/drawing/2014/main" id="{229F6133-7BC2-4F7D-38CB-0D5A4019A7F8}"/>
              </a:ext>
            </a:extLst>
          </p:cNvPr>
          <p:cNvSpPr txBox="1"/>
          <p:nvPr/>
        </p:nvSpPr>
        <p:spPr>
          <a:xfrm>
            <a:off x="333756" y="6344412"/>
            <a:ext cx="6851299" cy="276999"/>
          </a:xfrm>
          <a:prstGeom prst="rect">
            <a:avLst/>
          </a:prstGeom>
          <a:noFill/>
        </p:spPr>
        <p:txBody>
          <a:bodyPr wrap="none" rtlCol="0">
            <a:spAutoFit/>
          </a:bodyPr>
          <a:lstStyle/>
          <a:p>
            <a:r>
              <a:rPr lang="en-US" sz="1200" dirty="0"/>
              <a:t>Source: Wellness at Work – Financial, Emotional, and Physical Wellness Programs, LIMRA, 2024.</a:t>
            </a:r>
          </a:p>
        </p:txBody>
      </p:sp>
      <p:grpSp>
        <p:nvGrpSpPr>
          <p:cNvPr id="12" name="Group 11">
            <a:extLst>
              <a:ext uri="{FF2B5EF4-FFF2-40B4-BE49-F238E27FC236}">
                <a16:creationId xmlns:a16="http://schemas.microsoft.com/office/drawing/2014/main" id="{D5B5B7C8-29CB-76D1-A077-F66C92528367}"/>
              </a:ext>
            </a:extLst>
          </p:cNvPr>
          <p:cNvGrpSpPr/>
          <p:nvPr/>
        </p:nvGrpSpPr>
        <p:grpSpPr>
          <a:xfrm>
            <a:off x="986156" y="1863706"/>
            <a:ext cx="10209687" cy="3130588"/>
            <a:chOff x="906639" y="1605799"/>
            <a:chExt cx="10209687" cy="3130588"/>
          </a:xfrm>
        </p:grpSpPr>
        <p:sp>
          <p:nvSpPr>
            <p:cNvPr id="5" name="TextBox 4">
              <a:extLst>
                <a:ext uri="{FF2B5EF4-FFF2-40B4-BE49-F238E27FC236}">
                  <a16:creationId xmlns:a16="http://schemas.microsoft.com/office/drawing/2014/main" id="{D235A8A0-435A-1244-0AA5-5724A5F26575}"/>
                </a:ext>
              </a:extLst>
            </p:cNvPr>
            <p:cNvSpPr txBox="1"/>
            <p:nvPr/>
          </p:nvSpPr>
          <p:spPr>
            <a:xfrm>
              <a:off x="6792041" y="2894236"/>
              <a:ext cx="4222130" cy="1631216"/>
            </a:xfrm>
            <a:prstGeom prst="rect">
              <a:avLst/>
            </a:prstGeom>
            <a:noFill/>
          </p:spPr>
          <p:txBody>
            <a:bodyPr wrap="square">
              <a:spAutoFit/>
            </a:bodyPr>
            <a:lstStyle/>
            <a:p>
              <a:pPr algn="ctr"/>
              <a:r>
                <a:rPr lang="en-US" sz="2000" b="1" dirty="0"/>
                <a:t>2/3</a:t>
              </a:r>
              <a:r>
                <a:rPr lang="en-US" sz="2000" dirty="0">
                  <a:solidFill>
                    <a:schemeClr val="accent1"/>
                  </a:solidFill>
                </a:rPr>
                <a:t> </a:t>
              </a:r>
              <a:r>
                <a:rPr lang="en-US" sz="2000" dirty="0"/>
                <a:t>of employees </a:t>
              </a:r>
            </a:p>
            <a:p>
              <a:pPr algn="ctr"/>
              <a:r>
                <a:rPr lang="en-US" sz="2000" dirty="0"/>
                <a:t>feel employers should offer programs to help employees address/reduce their financial, emotional, and/or physical stress.</a:t>
              </a:r>
            </a:p>
          </p:txBody>
        </p:sp>
        <p:sp>
          <p:nvSpPr>
            <p:cNvPr id="7" name="Rectangle 6">
              <a:extLst>
                <a:ext uri="{FF2B5EF4-FFF2-40B4-BE49-F238E27FC236}">
                  <a16:creationId xmlns:a16="http://schemas.microsoft.com/office/drawing/2014/main" id="{C5097E39-7CF0-06E2-3F92-D68373FC8CD3}"/>
                </a:ext>
              </a:extLst>
            </p:cNvPr>
            <p:cNvSpPr/>
            <p:nvPr/>
          </p:nvSpPr>
          <p:spPr>
            <a:xfrm>
              <a:off x="6689887" y="1605800"/>
              <a:ext cx="4426439" cy="3130587"/>
            </a:xfrm>
            <a:prstGeom prst="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784DC5F-4200-6EAE-186B-C1C24A4A1C03}"/>
                </a:ext>
              </a:extLst>
            </p:cNvPr>
            <p:cNvSpPr/>
            <p:nvPr/>
          </p:nvSpPr>
          <p:spPr>
            <a:xfrm>
              <a:off x="6699887" y="1605800"/>
              <a:ext cx="4416439" cy="1077502"/>
            </a:xfrm>
            <a:prstGeom prst="rect">
              <a:avLst/>
            </a:prstGeom>
            <a:solidFill>
              <a:schemeClr val="bg2">
                <a:lumMod val="20000"/>
                <a:lumOff val="80000"/>
              </a:schemeClr>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103D8457-72A9-7A07-E352-9039AFCE7FCF}"/>
                </a:ext>
              </a:extLst>
            </p:cNvPr>
            <p:cNvGrpSpPr/>
            <p:nvPr/>
          </p:nvGrpSpPr>
          <p:grpSpPr>
            <a:xfrm>
              <a:off x="7977309" y="1728394"/>
              <a:ext cx="1871594" cy="844059"/>
              <a:chOff x="7948773" y="2572054"/>
              <a:chExt cx="2069594" cy="914400"/>
            </a:xfrm>
          </p:grpSpPr>
          <p:pic>
            <p:nvPicPr>
              <p:cNvPr id="22" name="Graphic 21" descr="Man with solid fill">
                <a:extLst>
                  <a:ext uri="{FF2B5EF4-FFF2-40B4-BE49-F238E27FC236}">
                    <a16:creationId xmlns:a16="http://schemas.microsoft.com/office/drawing/2014/main" id="{9D23974E-55D1-4322-809A-49C5F648E4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3967" y="2572054"/>
                <a:ext cx="914400" cy="914400"/>
              </a:xfrm>
              <a:prstGeom prst="rect">
                <a:avLst/>
              </a:prstGeom>
            </p:spPr>
          </p:pic>
          <p:pic>
            <p:nvPicPr>
              <p:cNvPr id="23" name="Graphic 22" descr="Man with solid fill">
                <a:extLst>
                  <a:ext uri="{FF2B5EF4-FFF2-40B4-BE49-F238E27FC236}">
                    <a16:creationId xmlns:a16="http://schemas.microsoft.com/office/drawing/2014/main" id="{2643225D-9879-1ED4-8209-FC2C8092E1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6370" y="2572054"/>
                <a:ext cx="914400" cy="914400"/>
              </a:xfrm>
              <a:prstGeom prst="rect">
                <a:avLst/>
              </a:prstGeom>
            </p:spPr>
          </p:pic>
          <p:pic>
            <p:nvPicPr>
              <p:cNvPr id="24" name="Graphic 23" descr="Man with solid fill">
                <a:extLst>
                  <a:ext uri="{FF2B5EF4-FFF2-40B4-BE49-F238E27FC236}">
                    <a16:creationId xmlns:a16="http://schemas.microsoft.com/office/drawing/2014/main" id="{D7435AD7-4301-095A-44D3-707E5C39F7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48773" y="2572054"/>
                <a:ext cx="914400" cy="914400"/>
              </a:xfrm>
              <a:prstGeom prst="rect">
                <a:avLst/>
              </a:prstGeom>
            </p:spPr>
          </p:pic>
        </p:grpSp>
        <p:pic>
          <p:nvPicPr>
            <p:cNvPr id="9" name="Picture 8" descr="A person sitting in front of a computer&#10;&#10;Description automatically generated">
              <a:extLst>
                <a:ext uri="{FF2B5EF4-FFF2-40B4-BE49-F238E27FC236}">
                  <a16:creationId xmlns:a16="http://schemas.microsoft.com/office/drawing/2014/main" id="{481B2701-4CD5-AD15-4A4B-08156FFBEA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639" y="1605799"/>
              <a:ext cx="5565490" cy="3130587"/>
            </a:xfrm>
            <a:prstGeom prst="rect">
              <a:avLst/>
            </a:prstGeom>
            <a:ln>
              <a:solidFill>
                <a:schemeClr val="bg2">
                  <a:lumMod val="20000"/>
                  <a:lumOff val="80000"/>
                </a:schemeClr>
              </a:solidFill>
            </a:ln>
            <a:effectLst/>
          </p:spPr>
        </p:pic>
      </p:grpSp>
    </p:spTree>
    <p:extLst>
      <p:ext uri="{BB962C8B-B14F-4D97-AF65-F5344CB8AC3E}">
        <p14:creationId xmlns:p14="http://schemas.microsoft.com/office/powerpoint/2010/main" val="384260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99DC-5B3B-0F55-615E-F897233F85F0}"/>
              </a:ext>
            </a:extLst>
          </p:cNvPr>
          <p:cNvSpPr>
            <a:spLocks noGrp="1"/>
          </p:cNvSpPr>
          <p:nvPr>
            <p:ph type="title"/>
          </p:nvPr>
        </p:nvSpPr>
        <p:spPr/>
        <p:txBody>
          <a:bodyPr/>
          <a:lstStyle/>
          <a:p>
            <a:r>
              <a:rPr lang="en-US" dirty="0"/>
              <a:t>Wallet Share Will Always Influence Decision Making</a:t>
            </a:r>
          </a:p>
        </p:txBody>
      </p:sp>
      <p:sp>
        <p:nvSpPr>
          <p:cNvPr id="15" name="Rectangle 14">
            <a:extLst>
              <a:ext uri="{FF2B5EF4-FFF2-40B4-BE49-F238E27FC236}">
                <a16:creationId xmlns:a16="http://schemas.microsoft.com/office/drawing/2014/main" id="{EADBAA90-EF07-5327-54A4-34026F0AC968}"/>
              </a:ext>
            </a:extLst>
          </p:cNvPr>
          <p:cNvSpPr/>
          <p:nvPr/>
        </p:nvSpPr>
        <p:spPr>
          <a:xfrm>
            <a:off x="6096000" y="1413164"/>
            <a:ext cx="6206836" cy="423025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7D523E8B-9263-1C05-7355-BF3E9DC94C85}"/>
              </a:ext>
            </a:extLst>
          </p:cNvPr>
          <p:cNvGrpSpPr/>
          <p:nvPr/>
        </p:nvGrpSpPr>
        <p:grpSpPr>
          <a:xfrm>
            <a:off x="483361" y="1220018"/>
            <a:ext cx="5112327" cy="5012732"/>
            <a:chOff x="6477000" y="1413164"/>
            <a:chExt cx="5112327" cy="5012732"/>
          </a:xfrm>
        </p:grpSpPr>
        <p:cxnSp>
          <p:nvCxnSpPr>
            <p:cNvPr id="20" name="Straight Connector 19">
              <a:extLst>
                <a:ext uri="{FF2B5EF4-FFF2-40B4-BE49-F238E27FC236}">
                  <a16:creationId xmlns:a16="http://schemas.microsoft.com/office/drawing/2014/main" id="{B00DB891-EDDE-0608-AC8D-E1487CB9B563}"/>
                </a:ext>
              </a:extLst>
            </p:cNvPr>
            <p:cNvCxnSpPr>
              <a:cxnSpLocks/>
            </p:cNvCxnSpPr>
            <p:nvPr/>
          </p:nvCxnSpPr>
          <p:spPr>
            <a:xfrm>
              <a:off x="9123415" y="1987279"/>
              <a:ext cx="0" cy="384928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9278194-AFD5-115D-B3BC-3F527FB352C3}"/>
                </a:ext>
              </a:extLst>
            </p:cNvPr>
            <p:cNvSpPr/>
            <p:nvPr/>
          </p:nvSpPr>
          <p:spPr>
            <a:xfrm>
              <a:off x="6742545" y="2987513"/>
              <a:ext cx="4581236" cy="92301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Rectangle 4">
              <a:extLst>
                <a:ext uri="{FF2B5EF4-FFF2-40B4-BE49-F238E27FC236}">
                  <a16:creationId xmlns:a16="http://schemas.microsoft.com/office/drawing/2014/main" id="{80AC0266-C39A-FD9E-CF03-6B5F8E00FF0A}"/>
                </a:ext>
              </a:extLst>
            </p:cNvPr>
            <p:cNvSpPr/>
            <p:nvPr/>
          </p:nvSpPr>
          <p:spPr>
            <a:xfrm>
              <a:off x="6477000" y="1413164"/>
              <a:ext cx="5112327" cy="1196595"/>
            </a:xfrm>
            <a:prstGeom prst="rect">
              <a:avLst/>
            </a:prstGeom>
            <a:solidFill>
              <a:schemeClr val="accent1"/>
            </a:solid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D4C6366-A321-07B5-6B1E-F69A1D5A626D}"/>
                </a:ext>
              </a:extLst>
            </p:cNvPr>
            <p:cNvSpPr txBox="1"/>
            <p:nvPr/>
          </p:nvSpPr>
          <p:spPr>
            <a:xfrm>
              <a:off x="6742545" y="1549796"/>
              <a:ext cx="4581236" cy="923330"/>
            </a:xfrm>
            <a:prstGeom prst="rect">
              <a:avLst/>
            </a:prstGeom>
            <a:noFill/>
          </p:spPr>
          <p:txBody>
            <a:bodyPr wrap="square">
              <a:spAutoFit/>
            </a:bodyPr>
            <a:lstStyle/>
            <a:p>
              <a:pPr algn="ctr"/>
              <a:r>
                <a:rPr lang="en-US" sz="1800" dirty="0">
                  <a:solidFill>
                    <a:schemeClr val="bg1"/>
                  </a:solidFill>
                </a:rPr>
                <a:t>Given the increased scrutiny that workers are placing on how they are spending money, benefits providers need to:</a:t>
              </a:r>
            </a:p>
          </p:txBody>
        </p:sp>
        <p:sp>
          <p:nvSpPr>
            <p:cNvPr id="11" name="TextBox 10">
              <a:extLst>
                <a:ext uri="{FF2B5EF4-FFF2-40B4-BE49-F238E27FC236}">
                  <a16:creationId xmlns:a16="http://schemas.microsoft.com/office/drawing/2014/main" id="{64DB6FE4-57EE-F242-0A91-8948AE5CA6FE}"/>
                </a:ext>
              </a:extLst>
            </p:cNvPr>
            <p:cNvSpPr txBox="1"/>
            <p:nvPr/>
          </p:nvSpPr>
          <p:spPr>
            <a:xfrm>
              <a:off x="6823363" y="3156630"/>
              <a:ext cx="4419600" cy="584775"/>
            </a:xfrm>
            <a:prstGeom prst="rect">
              <a:avLst/>
            </a:prstGeom>
            <a:noFill/>
          </p:spPr>
          <p:txBody>
            <a:bodyPr wrap="square">
              <a:spAutoFit/>
            </a:bodyPr>
            <a:lstStyle/>
            <a:p>
              <a:pPr algn="ctr"/>
              <a:r>
                <a:rPr lang="en-US" sz="1600" dirty="0"/>
                <a:t>Ensure the right products are positioned in front of the right employees</a:t>
              </a:r>
            </a:p>
          </p:txBody>
        </p:sp>
        <p:sp>
          <p:nvSpPr>
            <p:cNvPr id="17" name="Rectangle 16">
              <a:extLst>
                <a:ext uri="{FF2B5EF4-FFF2-40B4-BE49-F238E27FC236}">
                  <a16:creationId xmlns:a16="http://schemas.microsoft.com/office/drawing/2014/main" id="{042088FE-D3B0-1299-F530-250B16F49B6B}"/>
                </a:ext>
              </a:extLst>
            </p:cNvPr>
            <p:cNvSpPr/>
            <p:nvPr/>
          </p:nvSpPr>
          <p:spPr>
            <a:xfrm>
              <a:off x="6742545" y="4248242"/>
              <a:ext cx="4581236" cy="92301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6" name="TextBox 15">
              <a:extLst>
                <a:ext uri="{FF2B5EF4-FFF2-40B4-BE49-F238E27FC236}">
                  <a16:creationId xmlns:a16="http://schemas.microsoft.com/office/drawing/2014/main" id="{AF697A25-DCF8-1E9A-F021-A06084F3D681}"/>
                </a:ext>
              </a:extLst>
            </p:cNvPr>
            <p:cNvSpPr txBox="1"/>
            <p:nvPr/>
          </p:nvSpPr>
          <p:spPr>
            <a:xfrm>
              <a:off x="6791785" y="4396608"/>
              <a:ext cx="4581236" cy="584775"/>
            </a:xfrm>
            <a:prstGeom prst="rect">
              <a:avLst/>
            </a:prstGeom>
            <a:noFill/>
          </p:spPr>
          <p:txBody>
            <a:bodyPr wrap="square">
              <a:spAutoFit/>
            </a:bodyPr>
            <a:lstStyle/>
            <a:p>
              <a:pPr algn="ctr"/>
              <a:r>
                <a:rPr lang="en-US" sz="1600" dirty="0"/>
                <a:t>Demonstrate value for the money </a:t>
              </a:r>
              <a:br>
                <a:rPr lang="en-US" sz="1600" dirty="0"/>
              </a:br>
              <a:r>
                <a:rPr lang="en-US" sz="1600" dirty="0"/>
                <a:t>employees are investing in their products</a:t>
              </a:r>
            </a:p>
          </p:txBody>
        </p:sp>
        <p:sp>
          <p:nvSpPr>
            <p:cNvPr id="3" name="Rectangle 2">
              <a:extLst>
                <a:ext uri="{FF2B5EF4-FFF2-40B4-BE49-F238E27FC236}">
                  <a16:creationId xmlns:a16="http://schemas.microsoft.com/office/drawing/2014/main" id="{BB542D82-0E20-AB66-BC0F-59867234D7B8}"/>
                </a:ext>
              </a:extLst>
            </p:cNvPr>
            <p:cNvSpPr/>
            <p:nvPr/>
          </p:nvSpPr>
          <p:spPr>
            <a:xfrm>
              <a:off x="6742545" y="5502886"/>
              <a:ext cx="4581236" cy="923010"/>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a:extLst>
                <a:ext uri="{FF2B5EF4-FFF2-40B4-BE49-F238E27FC236}">
                  <a16:creationId xmlns:a16="http://schemas.microsoft.com/office/drawing/2014/main" id="{87C2B9FC-60F3-3CDC-3217-A076A41EF083}"/>
                </a:ext>
              </a:extLst>
            </p:cNvPr>
            <p:cNvSpPr txBox="1"/>
            <p:nvPr/>
          </p:nvSpPr>
          <p:spPr>
            <a:xfrm>
              <a:off x="6886483" y="5672003"/>
              <a:ext cx="4391839" cy="584775"/>
            </a:xfrm>
            <a:prstGeom prst="rect">
              <a:avLst/>
            </a:prstGeom>
            <a:noFill/>
          </p:spPr>
          <p:txBody>
            <a:bodyPr wrap="square">
              <a:spAutoFit/>
            </a:bodyPr>
            <a:lstStyle/>
            <a:p>
              <a:pPr algn="ctr"/>
              <a:r>
                <a:rPr lang="en-US" sz="1600" dirty="0"/>
                <a:t>Employees are interested in wellness benefits as a means to reduce stress.</a:t>
              </a:r>
            </a:p>
          </p:txBody>
        </p:sp>
      </p:grpSp>
    </p:spTree>
    <p:extLst>
      <p:ext uri="{BB962C8B-B14F-4D97-AF65-F5344CB8AC3E}">
        <p14:creationId xmlns:p14="http://schemas.microsoft.com/office/powerpoint/2010/main" val="293728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7" t="17965" r="-47" b="30743"/>
          <a:stretch/>
        </p:blipFill>
        <p:spPr>
          <a:xfrm>
            <a:off x="0" y="0"/>
            <a:ext cx="12192000" cy="4162425"/>
          </a:xfrm>
        </p:spPr>
      </p:pic>
      <p:sp>
        <p:nvSpPr>
          <p:cNvPr id="3" name="Title 2"/>
          <p:cNvSpPr>
            <a:spLocks noGrp="1"/>
          </p:cNvSpPr>
          <p:nvPr>
            <p:ph type="title"/>
          </p:nvPr>
        </p:nvSpPr>
        <p:spPr/>
        <p:txBody>
          <a:bodyPr/>
          <a:lstStyle/>
          <a:p>
            <a:r>
              <a:rPr lang="en-US" dirty="0"/>
              <a:t>Effective Benefits Communication</a:t>
            </a:r>
          </a:p>
        </p:txBody>
      </p:sp>
    </p:spTree>
    <p:extLst>
      <p:ext uri="{BB962C8B-B14F-4D97-AF65-F5344CB8AC3E}">
        <p14:creationId xmlns:p14="http://schemas.microsoft.com/office/powerpoint/2010/main" val="3017736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110C-CB0C-F2A8-3BE5-C45AD18D51FD}"/>
              </a:ext>
            </a:extLst>
          </p:cNvPr>
          <p:cNvSpPr>
            <a:spLocks noGrp="1"/>
          </p:cNvSpPr>
          <p:nvPr>
            <p:ph type="title"/>
          </p:nvPr>
        </p:nvSpPr>
        <p:spPr/>
        <p:txBody>
          <a:bodyPr>
            <a:normAutofit/>
          </a:bodyPr>
          <a:lstStyle/>
          <a:p>
            <a:r>
              <a:rPr lang="en-US" dirty="0">
                <a:latin typeface="+mj-lt"/>
              </a:rPr>
              <a:t>High-Quality Benefits Encourage Employee Loyalty</a:t>
            </a:r>
          </a:p>
        </p:txBody>
      </p:sp>
      <p:sp>
        <p:nvSpPr>
          <p:cNvPr id="9" name="Rectangular Callout 10">
            <a:extLst>
              <a:ext uri="{FF2B5EF4-FFF2-40B4-BE49-F238E27FC236}">
                <a16:creationId xmlns:a16="http://schemas.microsoft.com/office/drawing/2014/main" id="{4ACBF5CF-27F8-384B-BF19-74B9C8ECA2E9}"/>
              </a:ext>
            </a:extLst>
          </p:cNvPr>
          <p:cNvSpPr/>
          <p:nvPr/>
        </p:nvSpPr>
        <p:spPr>
          <a:xfrm>
            <a:off x="5890906" y="1819468"/>
            <a:ext cx="3039129" cy="1788991"/>
          </a:xfrm>
          <a:prstGeom prst="wedgeRectCallout">
            <a:avLst>
              <a:gd name="adj1" fmla="val -8302"/>
              <a:gd name="adj2" fmla="val 73730"/>
            </a:avLst>
          </a:prstGeom>
          <a:solidFill>
            <a:schemeClr val="bg1"/>
          </a:solid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6D51615-3980-3D99-CCC9-C5285C1D65C8}"/>
              </a:ext>
            </a:extLst>
          </p:cNvPr>
          <p:cNvSpPr txBox="1"/>
          <p:nvPr/>
        </p:nvSpPr>
        <p:spPr>
          <a:xfrm>
            <a:off x="6091010" y="2113798"/>
            <a:ext cx="26389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a:rPr>
              <a:t> </a:t>
            </a:r>
            <a:r>
              <a:rPr lang="en-US" b="1" dirty="0">
                <a:latin typeface="Arial" panose="020B0604020202020204"/>
              </a:rPr>
              <a:t>41% </a:t>
            </a:r>
            <a:r>
              <a:rPr lang="en-US" dirty="0">
                <a:latin typeface="Arial" panose="020B0604020202020204"/>
              </a:rPr>
              <a:t>say their benefits packages make them much more inclined to stay.</a:t>
            </a:r>
            <a:endParaRPr kumimoji="0" lang="en-US" sz="1800" i="0" u="none" strike="noStrike" kern="1200" cap="none" spc="0" normalizeH="0" baseline="0" noProof="0" dirty="0">
              <a:ln>
                <a:noFill/>
              </a:ln>
              <a:effectLst/>
              <a:uLnTx/>
              <a:uFillTx/>
              <a:latin typeface="Arial" panose="020B0604020202020204"/>
              <a:ea typeface="+mn-ea"/>
              <a:cs typeface="+mn-cs"/>
            </a:endParaRPr>
          </a:p>
        </p:txBody>
      </p:sp>
      <p:sp>
        <p:nvSpPr>
          <p:cNvPr id="3" name="Rectangular Callout 13">
            <a:extLst>
              <a:ext uri="{FF2B5EF4-FFF2-40B4-BE49-F238E27FC236}">
                <a16:creationId xmlns:a16="http://schemas.microsoft.com/office/drawing/2014/main" id="{ED0024DF-7FCA-DC65-7854-917A6B11E12D}"/>
              </a:ext>
            </a:extLst>
          </p:cNvPr>
          <p:cNvSpPr/>
          <p:nvPr/>
        </p:nvSpPr>
        <p:spPr>
          <a:xfrm flipH="1">
            <a:off x="8260145" y="3335314"/>
            <a:ext cx="3039129" cy="1788991"/>
          </a:xfrm>
          <a:prstGeom prst="wedgeRectCallout">
            <a:avLst>
              <a:gd name="adj1" fmla="val -8302"/>
              <a:gd name="adj2" fmla="val 74000"/>
            </a:avLst>
          </a:prstGeom>
          <a:solidFill>
            <a:schemeClr val="bg1"/>
          </a:solidFill>
          <a:ln w="444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3" name="TextBox 22">
            <a:extLst>
              <a:ext uri="{FF2B5EF4-FFF2-40B4-BE49-F238E27FC236}">
                <a16:creationId xmlns:a16="http://schemas.microsoft.com/office/drawing/2014/main" id="{41EF7DC5-DCC3-8ABA-B005-08FF34E036A5}"/>
              </a:ext>
            </a:extLst>
          </p:cNvPr>
          <p:cNvSpPr txBox="1"/>
          <p:nvPr/>
        </p:nvSpPr>
        <p:spPr>
          <a:xfrm>
            <a:off x="8460593" y="3650831"/>
            <a:ext cx="267869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a:rPr>
              <a:t>21% </a:t>
            </a:r>
            <a:r>
              <a:rPr lang="en-US" dirty="0">
                <a:latin typeface="Arial" panose="020B0604020202020204"/>
              </a:rPr>
              <a:t>feel somewhat more inclined to stay because of their benefits.</a:t>
            </a:r>
            <a:endParaRPr kumimoji="0" lang="en-US" sz="1800" i="0" u="none" strike="noStrike" kern="1200" cap="none" spc="0" normalizeH="0" baseline="0" noProof="0" dirty="0">
              <a:ln>
                <a:noFill/>
              </a:ln>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9B425F2F-10A9-1065-2A55-0122DD643FB4}"/>
              </a:ext>
            </a:extLst>
          </p:cNvPr>
          <p:cNvSpPr/>
          <p:nvPr/>
        </p:nvSpPr>
        <p:spPr>
          <a:xfrm>
            <a:off x="1052716" y="1538287"/>
            <a:ext cx="3567462" cy="3964550"/>
          </a:xfrm>
          <a:prstGeom prst="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50CC10C6-C0EC-3900-2FD2-16915F2B5872}"/>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sp>
        <p:nvSpPr>
          <p:cNvPr id="5" name="Rectangle 4">
            <a:extLst>
              <a:ext uri="{FF2B5EF4-FFF2-40B4-BE49-F238E27FC236}">
                <a16:creationId xmlns:a16="http://schemas.microsoft.com/office/drawing/2014/main" id="{EB6E1FC6-6ABB-FED4-33F7-3A5F1F84DD7A}"/>
              </a:ext>
            </a:extLst>
          </p:cNvPr>
          <p:cNvSpPr/>
          <p:nvPr/>
        </p:nvSpPr>
        <p:spPr>
          <a:xfrm>
            <a:off x="1052716" y="1561655"/>
            <a:ext cx="3567462" cy="1381286"/>
          </a:xfrm>
          <a:prstGeom prst="rect">
            <a:avLst/>
          </a:prstGeom>
          <a:solidFill>
            <a:schemeClr val="accent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0640B30-4E74-3E03-5BDF-40D85299259E}"/>
              </a:ext>
            </a:extLst>
          </p:cNvPr>
          <p:cNvSpPr txBox="1"/>
          <p:nvPr/>
        </p:nvSpPr>
        <p:spPr>
          <a:xfrm>
            <a:off x="1249119" y="1819468"/>
            <a:ext cx="3174656" cy="830997"/>
          </a:xfrm>
          <a:prstGeom prst="rect">
            <a:avLst/>
          </a:prstGeom>
          <a:noFill/>
        </p:spPr>
        <p:txBody>
          <a:bodyPr wrap="square" rtlCol="0">
            <a:spAutoFit/>
          </a:bodyPr>
          <a:lstStyle/>
          <a:p>
            <a:pPr algn="ctr"/>
            <a:r>
              <a:rPr lang="en-US" sz="2400" b="1" dirty="0">
                <a:solidFill>
                  <a:schemeClr val="bg1"/>
                </a:solidFill>
              </a:rPr>
              <a:t>Key Considerations to Retain Talent</a:t>
            </a:r>
          </a:p>
        </p:txBody>
      </p:sp>
      <p:sp>
        <p:nvSpPr>
          <p:cNvPr id="27" name="TextBox 26">
            <a:extLst>
              <a:ext uri="{FF2B5EF4-FFF2-40B4-BE49-F238E27FC236}">
                <a16:creationId xmlns:a16="http://schemas.microsoft.com/office/drawing/2014/main" id="{B3106F0B-E39A-0266-5C79-6B6AD31ACDAF}"/>
              </a:ext>
            </a:extLst>
          </p:cNvPr>
          <p:cNvSpPr txBox="1"/>
          <p:nvPr/>
        </p:nvSpPr>
        <p:spPr>
          <a:xfrm>
            <a:off x="1197781" y="3260313"/>
            <a:ext cx="3174656" cy="1938992"/>
          </a:xfrm>
          <a:prstGeom prst="rect">
            <a:avLst/>
          </a:prstGeom>
          <a:noFill/>
        </p:spPr>
        <p:txBody>
          <a:bodyPr wrap="square" rtlCol="0">
            <a:spAutoFit/>
          </a:bodyPr>
          <a:lstStyle/>
          <a:p>
            <a:pPr algn="ctr"/>
            <a:r>
              <a:rPr lang="en-US" sz="2000" dirty="0"/>
              <a:t>When considering whether to stay with their current employer, there are a variety of factors that influence workers’ decisions.</a:t>
            </a:r>
          </a:p>
        </p:txBody>
      </p:sp>
    </p:spTree>
    <p:extLst>
      <p:ext uri="{BB962C8B-B14F-4D97-AF65-F5344CB8AC3E}">
        <p14:creationId xmlns:p14="http://schemas.microsoft.com/office/powerpoint/2010/main" val="728423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3D8F4A-4990-56E7-72A7-EEAC21DEB447}"/>
              </a:ext>
            </a:extLst>
          </p:cNvPr>
          <p:cNvSpPr>
            <a:spLocks noGrp="1"/>
          </p:cNvSpPr>
          <p:nvPr>
            <p:ph type="title"/>
          </p:nvPr>
        </p:nvSpPr>
        <p:spPr>
          <a:xfrm>
            <a:off x="2" y="-74428"/>
            <a:ext cx="12191998" cy="890341"/>
          </a:xfrm>
        </p:spPr>
        <p:txBody>
          <a:bodyPr>
            <a:noAutofit/>
          </a:bodyPr>
          <a:lstStyle/>
          <a:p>
            <a:r>
              <a:rPr lang="en-US" dirty="0"/>
              <a:t>Effective Communication Increases Satisfaction</a:t>
            </a:r>
          </a:p>
        </p:txBody>
      </p:sp>
      <p:sp>
        <p:nvSpPr>
          <p:cNvPr id="2" name="TextBox 1">
            <a:extLst>
              <a:ext uri="{FF2B5EF4-FFF2-40B4-BE49-F238E27FC236}">
                <a16:creationId xmlns:a16="http://schemas.microsoft.com/office/drawing/2014/main" id="{3BC0FD26-EBFF-1199-AA67-6EF6E78AB8EA}"/>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graphicFrame>
        <p:nvGraphicFramePr>
          <p:cNvPr id="7" name="Chart 6">
            <a:extLst>
              <a:ext uri="{FF2B5EF4-FFF2-40B4-BE49-F238E27FC236}">
                <a16:creationId xmlns:a16="http://schemas.microsoft.com/office/drawing/2014/main" id="{7A927A96-454F-B962-BDE6-A0B67B70DDF2}"/>
              </a:ext>
            </a:extLst>
          </p:cNvPr>
          <p:cNvGraphicFramePr/>
          <p:nvPr>
            <p:extLst>
              <p:ext uri="{D42A27DB-BD31-4B8C-83A1-F6EECF244321}">
                <p14:modId xmlns:p14="http://schemas.microsoft.com/office/powerpoint/2010/main" val="4234761866"/>
              </p:ext>
            </p:extLst>
          </p:nvPr>
        </p:nvGraphicFramePr>
        <p:xfrm>
          <a:off x="1680038" y="1094420"/>
          <a:ext cx="8112910" cy="476834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FC887013-9D07-E30D-AF6C-B0F349F74594}"/>
              </a:ext>
            </a:extLst>
          </p:cNvPr>
          <p:cNvSpPr txBox="1"/>
          <p:nvPr/>
        </p:nvSpPr>
        <p:spPr>
          <a:xfrm>
            <a:off x="655119" y="995237"/>
            <a:ext cx="10881761" cy="400110"/>
          </a:xfrm>
          <a:prstGeom prst="rect">
            <a:avLst/>
          </a:prstGeom>
          <a:noFill/>
        </p:spPr>
        <p:txBody>
          <a:bodyPr wrap="none" rtlCol="0">
            <a:spAutoFit/>
          </a:bodyPr>
          <a:lstStyle/>
          <a:p>
            <a:r>
              <a:rPr lang="en-US" sz="2000" dirty="0"/>
              <a:t>Percent of Employees Who Are Satisfied With Benefits by Quality of Employer Communication</a:t>
            </a:r>
          </a:p>
        </p:txBody>
      </p:sp>
    </p:spTree>
    <p:extLst>
      <p:ext uri="{BB962C8B-B14F-4D97-AF65-F5344CB8AC3E}">
        <p14:creationId xmlns:p14="http://schemas.microsoft.com/office/powerpoint/2010/main" val="1972284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8A605-0B70-550C-6C8B-3FD4254017C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D4AF2D0-6B0E-9CCE-F77B-403136DBC0EF}"/>
              </a:ext>
            </a:extLst>
          </p:cNvPr>
          <p:cNvSpPr>
            <a:spLocks noGrp="1"/>
          </p:cNvSpPr>
          <p:nvPr>
            <p:ph type="title"/>
          </p:nvPr>
        </p:nvSpPr>
        <p:spPr>
          <a:xfrm>
            <a:off x="2" y="-74428"/>
            <a:ext cx="12191998" cy="890341"/>
          </a:xfrm>
        </p:spPr>
        <p:txBody>
          <a:bodyPr>
            <a:noAutofit/>
          </a:bodyPr>
          <a:lstStyle/>
          <a:p>
            <a:r>
              <a:rPr lang="en-US" dirty="0"/>
              <a:t>Frequent Communication Efforts are Highly Effective </a:t>
            </a:r>
          </a:p>
        </p:txBody>
      </p:sp>
      <p:sp>
        <p:nvSpPr>
          <p:cNvPr id="2" name="TextBox 1">
            <a:extLst>
              <a:ext uri="{FF2B5EF4-FFF2-40B4-BE49-F238E27FC236}">
                <a16:creationId xmlns:a16="http://schemas.microsoft.com/office/drawing/2014/main" id="{8DADD99A-8933-EF59-BB57-9C0E827A585F}"/>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graphicFrame>
        <p:nvGraphicFramePr>
          <p:cNvPr id="10" name="Chart 9">
            <a:extLst>
              <a:ext uri="{FF2B5EF4-FFF2-40B4-BE49-F238E27FC236}">
                <a16:creationId xmlns:a16="http://schemas.microsoft.com/office/drawing/2014/main" id="{A7F1475A-3FAD-349F-F957-BC148DE87417}"/>
              </a:ext>
            </a:extLst>
          </p:cNvPr>
          <p:cNvGraphicFramePr/>
          <p:nvPr>
            <p:extLst>
              <p:ext uri="{D42A27DB-BD31-4B8C-83A1-F6EECF244321}">
                <p14:modId xmlns:p14="http://schemas.microsoft.com/office/powerpoint/2010/main" val="4082323250"/>
              </p:ext>
            </p:extLst>
          </p:nvPr>
        </p:nvGraphicFramePr>
        <p:xfrm>
          <a:off x="934403" y="1254052"/>
          <a:ext cx="10622312" cy="449333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A14340-FADA-55A5-AF08-0AAD257D5C11}"/>
              </a:ext>
            </a:extLst>
          </p:cNvPr>
          <p:cNvSpPr txBox="1"/>
          <p:nvPr/>
        </p:nvSpPr>
        <p:spPr>
          <a:xfrm>
            <a:off x="934403" y="1053997"/>
            <a:ext cx="10323194" cy="400110"/>
          </a:xfrm>
          <a:prstGeom prst="rect">
            <a:avLst/>
          </a:prstGeom>
          <a:noFill/>
        </p:spPr>
        <p:txBody>
          <a:bodyPr wrap="square" rtlCol="0">
            <a:spAutoFit/>
          </a:bodyPr>
          <a:lstStyle/>
          <a:p>
            <a:pPr algn="ctr"/>
            <a:r>
              <a:rPr lang="en-US" sz="2000" dirty="0"/>
              <a:t>How Well Does Your Employer Communicate Benefits Information?</a:t>
            </a:r>
          </a:p>
        </p:txBody>
      </p:sp>
      <p:sp>
        <p:nvSpPr>
          <p:cNvPr id="5" name="TextBox 4">
            <a:extLst>
              <a:ext uri="{FF2B5EF4-FFF2-40B4-BE49-F238E27FC236}">
                <a16:creationId xmlns:a16="http://schemas.microsoft.com/office/drawing/2014/main" id="{0630E7EE-B4ED-0388-1DC2-D430A9A571A4}"/>
              </a:ext>
            </a:extLst>
          </p:cNvPr>
          <p:cNvSpPr txBox="1"/>
          <p:nvPr/>
        </p:nvSpPr>
        <p:spPr>
          <a:xfrm>
            <a:off x="333756" y="6156035"/>
            <a:ext cx="8443337" cy="230832"/>
          </a:xfrm>
          <a:prstGeom prst="rect">
            <a:avLst/>
          </a:prstGeom>
          <a:noFill/>
        </p:spPr>
        <p:txBody>
          <a:bodyPr wrap="none" rtlCol="0">
            <a:spAutoFit/>
          </a:bodyPr>
          <a:lstStyle/>
          <a:p>
            <a:r>
              <a:rPr lang="en-US" sz="900" dirty="0"/>
              <a:t>Based on employees who are offered insurance benefits and have had an open enrollment within the past two years. May not add to 100 percent due to rounding.</a:t>
            </a:r>
          </a:p>
        </p:txBody>
      </p:sp>
      <p:sp>
        <p:nvSpPr>
          <p:cNvPr id="7" name="TextBox 6">
            <a:extLst>
              <a:ext uri="{FF2B5EF4-FFF2-40B4-BE49-F238E27FC236}">
                <a16:creationId xmlns:a16="http://schemas.microsoft.com/office/drawing/2014/main" id="{83B5D6D6-5681-C0A3-A1EF-6772A68916BA}"/>
              </a:ext>
            </a:extLst>
          </p:cNvPr>
          <p:cNvSpPr txBox="1"/>
          <p:nvPr/>
        </p:nvSpPr>
        <p:spPr>
          <a:xfrm rot="16200000">
            <a:off x="-1230250" y="3696227"/>
            <a:ext cx="3469460" cy="261610"/>
          </a:xfrm>
          <a:prstGeom prst="rect">
            <a:avLst/>
          </a:prstGeom>
          <a:noFill/>
        </p:spPr>
        <p:txBody>
          <a:bodyPr wrap="square" rtlCol="0">
            <a:spAutoFit/>
          </a:bodyPr>
          <a:lstStyle/>
          <a:p>
            <a:pPr algn="ctr"/>
            <a:r>
              <a:rPr lang="en-US" sz="1100" dirty="0"/>
              <a:t>Frequency of Communication</a:t>
            </a:r>
          </a:p>
        </p:txBody>
      </p:sp>
    </p:spTree>
    <p:extLst>
      <p:ext uri="{BB962C8B-B14F-4D97-AF65-F5344CB8AC3E}">
        <p14:creationId xmlns:p14="http://schemas.microsoft.com/office/powerpoint/2010/main" val="3874264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53F445-ABD2-F43E-14D7-0771C1D369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CF846F-0738-CC7A-A219-31FF73D9F0C4}"/>
              </a:ext>
            </a:extLst>
          </p:cNvPr>
          <p:cNvSpPr>
            <a:spLocks noGrp="1"/>
          </p:cNvSpPr>
          <p:nvPr>
            <p:ph type="title"/>
          </p:nvPr>
        </p:nvSpPr>
        <p:spPr/>
        <p:txBody>
          <a:bodyPr>
            <a:noAutofit/>
          </a:bodyPr>
          <a:lstStyle/>
          <a:p>
            <a:r>
              <a:rPr lang="en-US" dirty="0">
                <a:latin typeface="+mj-lt"/>
              </a:rPr>
              <a:t>Aligning Communication Methods with Workers’ Preferences</a:t>
            </a:r>
          </a:p>
        </p:txBody>
      </p:sp>
      <p:sp>
        <p:nvSpPr>
          <p:cNvPr id="25" name="Text Placeholder 24">
            <a:extLst>
              <a:ext uri="{FF2B5EF4-FFF2-40B4-BE49-F238E27FC236}">
                <a16:creationId xmlns:a16="http://schemas.microsoft.com/office/drawing/2014/main" id="{0CE4D1A3-3DED-9C7D-A62A-D33D37F6F990}"/>
              </a:ext>
            </a:extLst>
          </p:cNvPr>
          <p:cNvSpPr>
            <a:spLocks noGrp="1"/>
          </p:cNvSpPr>
          <p:nvPr>
            <p:ph type="body" sz="quarter" idx="14"/>
          </p:nvPr>
        </p:nvSpPr>
        <p:spPr/>
        <p:txBody>
          <a:bodyPr/>
          <a:lstStyle/>
          <a:p>
            <a:r>
              <a:rPr lang="en-US" sz="1200" dirty="0"/>
              <a:t>Source: 2024 BEAT Study: Benefits and Employee Attitude Tracker, LIMRA.</a:t>
            </a:r>
          </a:p>
        </p:txBody>
      </p:sp>
      <p:sp>
        <p:nvSpPr>
          <p:cNvPr id="3" name="Oval 2">
            <a:extLst>
              <a:ext uri="{FF2B5EF4-FFF2-40B4-BE49-F238E27FC236}">
                <a16:creationId xmlns:a16="http://schemas.microsoft.com/office/drawing/2014/main" id="{8DD5AF71-2F83-80D3-2641-07B6248E8FE3}"/>
              </a:ext>
            </a:extLst>
          </p:cNvPr>
          <p:cNvSpPr/>
          <p:nvPr/>
        </p:nvSpPr>
        <p:spPr>
          <a:xfrm>
            <a:off x="656305" y="1588584"/>
            <a:ext cx="2592525" cy="2592525"/>
          </a:xfrm>
          <a:prstGeom prst="ellipse">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7B27F983-01B7-D33E-CCF9-FAC0D4967003}"/>
              </a:ext>
            </a:extLst>
          </p:cNvPr>
          <p:cNvSpPr txBox="1"/>
          <p:nvPr/>
        </p:nvSpPr>
        <p:spPr>
          <a:xfrm>
            <a:off x="797470" y="2095954"/>
            <a:ext cx="22606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Digital Communication</a:t>
            </a:r>
          </a:p>
        </p:txBody>
      </p:sp>
      <p:sp>
        <p:nvSpPr>
          <p:cNvPr id="13" name="TextBox 12">
            <a:extLst>
              <a:ext uri="{FF2B5EF4-FFF2-40B4-BE49-F238E27FC236}">
                <a16:creationId xmlns:a16="http://schemas.microsoft.com/office/drawing/2014/main" id="{A06AB6E7-47F7-0FEF-8B1E-41494BB38DF1}"/>
              </a:ext>
            </a:extLst>
          </p:cNvPr>
          <p:cNvSpPr txBox="1"/>
          <p:nvPr/>
        </p:nvSpPr>
        <p:spPr>
          <a:xfrm>
            <a:off x="1322984" y="2737149"/>
            <a:ext cx="1209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Arial" panose="020B0604020202020204"/>
              </a:rPr>
              <a:t>85</a:t>
            </a: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mn-cs"/>
              </a:rPr>
              <a:t>%</a:t>
            </a:r>
          </a:p>
        </p:txBody>
      </p:sp>
      <p:sp>
        <p:nvSpPr>
          <p:cNvPr id="6" name="Oval 5">
            <a:extLst>
              <a:ext uri="{FF2B5EF4-FFF2-40B4-BE49-F238E27FC236}">
                <a16:creationId xmlns:a16="http://schemas.microsoft.com/office/drawing/2014/main" id="{042A5886-857B-579C-B54E-308F2ED033E1}"/>
              </a:ext>
            </a:extLst>
          </p:cNvPr>
          <p:cNvSpPr/>
          <p:nvPr/>
        </p:nvSpPr>
        <p:spPr>
          <a:xfrm>
            <a:off x="6832979" y="2907727"/>
            <a:ext cx="2546765" cy="2546765"/>
          </a:xfrm>
          <a:prstGeom prst="ellipse">
            <a:avLst/>
          </a:prstGeom>
          <a:solidFill>
            <a:schemeClr val="accent5"/>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BCA75E3-5BCD-32DB-525F-E73663FA098B}"/>
              </a:ext>
            </a:extLst>
          </p:cNvPr>
          <p:cNvSpPr txBox="1"/>
          <p:nvPr/>
        </p:nvSpPr>
        <p:spPr>
          <a:xfrm>
            <a:off x="7195949" y="3525131"/>
            <a:ext cx="18894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a:rPr>
              <a:t>In-person education</a:t>
            </a:r>
            <a:endPar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F65693EA-556A-902D-CBA0-90E07117D4BF}"/>
              </a:ext>
            </a:extLst>
          </p:cNvPr>
          <p:cNvSpPr txBox="1"/>
          <p:nvPr/>
        </p:nvSpPr>
        <p:spPr>
          <a:xfrm>
            <a:off x="7524969" y="4187786"/>
            <a:ext cx="1231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mn-cs"/>
              </a:rPr>
              <a:t>44%</a:t>
            </a:r>
          </a:p>
        </p:txBody>
      </p:sp>
      <p:sp>
        <p:nvSpPr>
          <p:cNvPr id="5" name="Oval 4">
            <a:extLst>
              <a:ext uri="{FF2B5EF4-FFF2-40B4-BE49-F238E27FC236}">
                <a16:creationId xmlns:a16="http://schemas.microsoft.com/office/drawing/2014/main" id="{B8000BA8-9A8B-FEFD-CCC1-FB06FA254A4D}"/>
              </a:ext>
            </a:extLst>
          </p:cNvPr>
          <p:cNvSpPr/>
          <p:nvPr/>
        </p:nvSpPr>
        <p:spPr>
          <a:xfrm>
            <a:off x="4805409" y="1724992"/>
            <a:ext cx="2592743" cy="2592743"/>
          </a:xfrm>
          <a:prstGeom prst="ellipse">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300BCBC1-E82A-901E-44B0-F260B724DAEB}"/>
              </a:ext>
            </a:extLst>
          </p:cNvPr>
          <p:cNvSpPr txBox="1"/>
          <p:nvPr/>
        </p:nvSpPr>
        <p:spPr>
          <a:xfrm>
            <a:off x="5102774" y="2095954"/>
            <a:ext cx="19332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a:rPr>
              <a:t>Email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a:ea typeface="+mn-ea"/>
                <a:cs typeface="+mn-cs"/>
              </a:rPr>
              <a:t>Communication</a:t>
            </a:r>
          </a:p>
        </p:txBody>
      </p:sp>
      <p:sp>
        <p:nvSpPr>
          <p:cNvPr id="17" name="TextBox 16">
            <a:extLst>
              <a:ext uri="{FF2B5EF4-FFF2-40B4-BE49-F238E27FC236}">
                <a16:creationId xmlns:a16="http://schemas.microsoft.com/office/drawing/2014/main" id="{BBC686F0-A3A0-A446-7D86-B342146B243D}"/>
              </a:ext>
            </a:extLst>
          </p:cNvPr>
          <p:cNvSpPr txBox="1"/>
          <p:nvPr/>
        </p:nvSpPr>
        <p:spPr>
          <a:xfrm>
            <a:off x="5216955" y="2734580"/>
            <a:ext cx="18190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a:ea typeface="+mn-ea"/>
                <a:cs typeface="+mn-cs"/>
              </a:rPr>
              <a:t>64%</a:t>
            </a:r>
          </a:p>
        </p:txBody>
      </p:sp>
      <p:sp>
        <p:nvSpPr>
          <p:cNvPr id="4" name="Oval 3">
            <a:extLst>
              <a:ext uri="{FF2B5EF4-FFF2-40B4-BE49-F238E27FC236}">
                <a16:creationId xmlns:a16="http://schemas.microsoft.com/office/drawing/2014/main" id="{DE170B95-8FA1-CEAC-B976-FAE134FD6DE5}"/>
              </a:ext>
            </a:extLst>
          </p:cNvPr>
          <p:cNvSpPr/>
          <p:nvPr/>
        </p:nvSpPr>
        <p:spPr>
          <a:xfrm>
            <a:off x="2659421" y="2921080"/>
            <a:ext cx="2533412" cy="2533412"/>
          </a:xfrm>
          <a:prstGeom prst="ellipse">
            <a:avLst/>
          </a:prstGeom>
          <a:solidFill>
            <a:schemeClr val="accent3"/>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DBD107B2-2E32-FDE4-643D-1428BDECB63A}"/>
              </a:ext>
            </a:extLst>
          </p:cNvPr>
          <p:cNvSpPr txBox="1"/>
          <p:nvPr/>
        </p:nvSpPr>
        <p:spPr>
          <a:xfrm>
            <a:off x="2873157" y="3482616"/>
            <a:ext cx="210593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rial" panose="020B0604020202020204"/>
              </a:rPr>
              <a:t>Channel that allows them to ask questions</a:t>
            </a:r>
            <a:endPar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70B1279-1F94-3281-4B90-F3C97BC99192}"/>
              </a:ext>
            </a:extLst>
          </p:cNvPr>
          <p:cNvSpPr txBox="1"/>
          <p:nvPr/>
        </p:nvSpPr>
        <p:spPr>
          <a:xfrm>
            <a:off x="3304875" y="4372714"/>
            <a:ext cx="12425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a:ea typeface="+mn-ea"/>
                <a:cs typeface="+mn-cs"/>
              </a:rPr>
              <a:t>67%</a:t>
            </a:r>
          </a:p>
        </p:txBody>
      </p:sp>
      <p:sp>
        <p:nvSpPr>
          <p:cNvPr id="7" name="Oval 6">
            <a:extLst>
              <a:ext uri="{FF2B5EF4-FFF2-40B4-BE49-F238E27FC236}">
                <a16:creationId xmlns:a16="http://schemas.microsoft.com/office/drawing/2014/main" id="{30C4437B-4118-48BE-4DB3-756A26D6D3B1}"/>
              </a:ext>
            </a:extLst>
          </p:cNvPr>
          <p:cNvSpPr/>
          <p:nvPr/>
        </p:nvSpPr>
        <p:spPr>
          <a:xfrm>
            <a:off x="8820126" y="1621187"/>
            <a:ext cx="2550275" cy="2550275"/>
          </a:xfrm>
          <a:prstGeom prst="ellipse">
            <a:avLst/>
          </a:prstGeom>
          <a:solidFill>
            <a:schemeClr val="accent4"/>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16904BDB-8AC1-3D2E-D9BC-002A81BFDBA9}"/>
              </a:ext>
            </a:extLst>
          </p:cNvPr>
          <p:cNvSpPr txBox="1"/>
          <p:nvPr/>
        </p:nvSpPr>
        <p:spPr>
          <a:xfrm>
            <a:off x="9150516" y="2095955"/>
            <a:ext cx="188949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a:rPr>
              <a:t>Printed information</a:t>
            </a:r>
            <a:endParaRPr kumimoji="0" lang="en-US" sz="1800" b="1" i="0" u="none" strike="noStrike" kern="1200" cap="none" spc="0" normalizeH="0" baseline="0" noProof="0" dirty="0">
              <a:ln>
                <a:noFill/>
              </a:ln>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FED6D91E-A4EE-4B62-CC0C-F80F9860CC32}"/>
              </a:ext>
            </a:extLst>
          </p:cNvPr>
          <p:cNvSpPr txBox="1"/>
          <p:nvPr/>
        </p:nvSpPr>
        <p:spPr>
          <a:xfrm>
            <a:off x="9532579" y="2742286"/>
            <a:ext cx="1273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rial" panose="020B0604020202020204"/>
                <a:ea typeface="+mn-ea"/>
                <a:cs typeface="+mn-cs"/>
              </a:rPr>
              <a:t>39%</a:t>
            </a:r>
          </a:p>
        </p:txBody>
      </p:sp>
    </p:spTree>
    <p:extLst>
      <p:ext uri="{BB962C8B-B14F-4D97-AF65-F5344CB8AC3E}">
        <p14:creationId xmlns:p14="http://schemas.microsoft.com/office/powerpoint/2010/main" val="4021544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6555-6BA0-742F-E1A9-932A8E9073B8}"/>
              </a:ext>
            </a:extLst>
          </p:cNvPr>
          <p:cNvSpPr>
            <a:spLocks noGrp="1"/>
          </p:cNvSpPr>
          <p:nvPr>
            <p:ph type="title"/>
          </p:nvPr>
        </p:nvSpPr>
        <p:spPr/>
        <p:txBody>
          <a:bodyPr/>
          <a:lstStyle/>
          <a:p>
            <a:r>
              <a:rPr lang="en-US" dirty="0"/>
              <a:t>Storytelling Increases Interest in Benefits</a:t>
            </a:r>
          </a:p>
        </p:txBody>
      </p:sp>
      <p:grpSp>
        <p:nvGrpSpPr>
          <p:cNvPr id="17" name="Group 16">
            <a:extLst>
              <a:ext uri="{FF2B5EF4-FFF2-40B4-BE49-F238E27FC236}">
                <a16:creationId xmlns:a16="http://schemas.microsoft.com/office/drawing/2014/main" id="{65E59674-B4AD-9E7D-6392-C9DB8ADFF2BE}"/>
              </a:ext>
            </a:extLst>
          </p:cNvPr>
          <p:cNvGrpSpPr/>
          <p:nvPr/>
        </p:nvGrpSpPr>
        <p:grpSpPr>
          <a:xfrm>
            <a:off x="1617506" y="1005271"/>
            <a:ext cx="8956987" cy="4847457"/>
            <a:chOff x="1640263" y="1005271"/>
            <a:chExt cx="8956987" cy="4847457"/>
          </a:xfrm>
        </p:grpSpPr>
        <p:sp>
          <p:nvSpPr>
            <p:cNvPr id="3" name="Rectangle 2">
              <a:extLst>
                <a:ext uri="{FF2B5EF4-FFF2-40B4-BE49-F238E27FC236}">
                  <a16:creationId xmlns:a16="http://schemas.microsoft.com/office/drawing/2014/main" id="{784EF3C9-2623-9A05-CB34-9480E2C288A4}"/>
                </a:ext>
              </a:extLst>
            </p:cNvPr>
            <p:cNvSpPr/>
            <p:nvPr/>
          </p:nvSpPr>
          <p:spPr>
            <a:xfrm>
              <a:off x="1640265" y="1005272"/>
              <a:ext cx="4019068" cy="4847456"/>
            </a:xfrm>
            <a:prstGeom prst="rect">
              <a:avLst/>
            </a:prstGeom>
            <a:noFill/>
            <a:ln w="44450">
              <a:solidFill>
                <a:srgbClr val="002F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649C391-2182-6D06-7C2B-F9610B6D0037}"/>
                </a:ext>
              </a:extLst>
            </p:cNvPr>
            <p:cNvSpPr/>
            <p:nvPr/>
          </p:nvSpPr>
          <p:spPr>
            <a:xfrm flipH="1">
              <a:off x="1640263" y="1005271"/>
              <a:ext cx="4019068" cy="872369"/>
            </a:xfrm>
            <a:prstGeom prst="rect">
              <a:avLst/>
            </a:prstGeom>
            <a:solidFill>
              <a:srgbClr val="002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79778B3-3972-BC42-75B8-08C707AE3D82}"/>
                </a:ext>
              </a:extLst>
            </p:cNvPr>
            <p:cNvSpPr/>
            <p:nvPr/>
          </p:nvSpPr>
          <p:spPr>
            <a:xfrm>
              <a:off x="1794494" y="1256789"/>
              <a:ext cx="3710605" cy="369332"/>
            </a:xfrm>
            <a:prstGeom prst="rect">
              <a:avLst/>
            </a:prstGeom>
          </p:spPr>
          <p:txBody>
            <a:bodyPr wrap="square">
              <a:spAutoFit/>
            </a:bodyPr>
            <a:lstStyle/>
            <a:p>
              <a:pPr algn="ctr"/>
              <a:r>
                <a:rPr lang="en-US" b="1" dirty="0">
                  <a:solidFill>
                    <a:schemeClr val="bg1"/>
                  </a:solidFill>
                  <a:latin typeface="Arial" panose="020B0604020202020204" pitchFamily="34" charset="0"/>
                  <a:ea typeface="MS Mincho"/>
                  <a:cs typeface="Arial" panose="020B0604020202020204" pitchFamily="34" charset="0"/>
                </a:rPr>
                <a:t>Accidents are unexpected. </a:t>
              </a:r>
              <a:r>
                <a:rPr lang="en-US" dirty="0">
                  <a:solidFill>
                    <a:srgbClr val="002F70"/>
                  </a:solidFill>
                  <a:latin typeface="Arial" panose="020B0604020202020204" pitchFamily="34" charset="0"/>
                  <a:ea typeface="MS Mincho"/>
                  <a:cs typeface="Arial" panose="020B0604020202020204" pitchFamily="34" charset="0"/>
                </a:rPr>
                <a:t> </a:t>
              </a:r>
            </a:p>
          </p:txBody>
        </p:sp>
        <p:sp>
          <p:nvSpPr>
            <p:cNvPr id="9" name="TextBox 8">
              <a:extLst>
                <a:ext uri="{FF2B5EF4-FFF2-40B4-BE49-F238E27FC236}">
                  <a16:creationId xmlns:a16="http://schemas.microsoft.com/office/drawing/2014/main" id="{6DD9D68F-5FCB-F3D6-4554-89CB1F74590A}"/>
                </a:ext>
              </a:extLst>
            </p:cNvPr>
            <p:cNvSpPr txBox="1"/>
            <p:nvPr/>
          </p:nvSpPr>
          <p:spPr>
            <a:xfrm>
              <a:off x="6659069" y="1935129"/>
              <a:ext cx="3857291" cy="646331"/>
            </a:xfrm>
            <a:prstGeom prst="rect">
              <a:avLst/>
            </a:prstGeom>
            <a:noFill/>
          </p:spPr>
          <p:txBody>
            <a:bodyPr wrap="square">
              <a:spAutoFit/>
            </a:bodyPr>
            <a:lstStyle/>
            <a:p>
              <a:pPr algn="ctr"/>
              <a:r>
                <a:rPr lang="en-US" b="1" dirty="0">
                  <a:solidFill>
                    <a:srgbClr val="004680"/>
                  </a:solidFill>
                </a:rPr>
                <a:t>Accident insurance can help with </a:t>
              </a:r>
            </a:p>
            <a:p>
              <a:pPr algn="ctr"/>
              <a:r>
                <a:rPr lang="en-US" b="1" dirty="0">
                  <a:solidFill>
                    <a:srgbClr val="004680"/>
                  </a:solidFill>
                </a:rPr>
                <a:t>many types of situations.</a:t>
              </a:r>
            </a:p>
          </p:txBody>
        </p:sp>
        <p:pic>
          <p:nvPicPr>
            <p:cNvPr id="6" name="Picture 5">
              <a:extLst>
                <a:ext uri="{FF2B5EF4-FFF2-40B4-BE49-F238E27FC236}">
                  <a16:creationId xmlns:a16="http://schemas.microsoft.com/office/drawing/2014/main" id="{734C7541-5A47-CC1F-134C-458BB7ADB7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5345" y="1226635"/>
              <a:ext cx="844741" cy="547430"/>
            </a:xfrm>
            <a:prstGeom prst="rect">
              <a:avLst/>
            </a:prstGeom>
          </p:spPr>
        </p:pic>
        <p:sp>
          <p:nvSpPr>
            <p:cNvPr id="14" name="TextBox 13">
              <a:extLst>
                <a:ext uri="{FF2B5EF4-FFF2-40B4-BE49-F238E27FC236}">
                  <a16:creationId xmlns:a16="http://schemas.microsoft.com/office/drawing/2014/main" id="{8A42DA84-1A03-3B61-26BA-E95C9C6489FE}"/>
                </a:ext>
              </a:extLst>
            </p:cNvPr>
            <p:cNvSpPr txBox="1"/>
            <p:nvPr/>
          </p:nvSpPr>
          <p:spPr>
            <a:xfrm>
              <a:off x="6876322" y="2677292"/>
              <a:ext cx="3422788" cy="3046988"/>
            </a:xfrm>
            <a:prstGeom prst="rect">
              <a:avLst/>
            </a:prstGeom>
            <a:noFill/>
          </p:spPr>
          <p:txBody>
            <a:bodyPr wrap="square" rtlCol="0">
              <a:spAutoFit/>
            </a:bodyPr>
            <a:lstStyle/>
            <a:p>
              <a:pPr algn="ctr"/>
              <a:r>
                <a:rPr lang="en-US" sz="1600" dirty="0"/>
                <a:t>Jake was involved in a minor car accident. He was ok except for an injured shoulder, which required a trip to the ER, x-rays, a few follow-up doctor visits, and three months of physical therapy. </a:t>
              </a:r>
            </a:p>
            <a:p>
              <a:pPr algn="ctr"/>
              <a:endParaRPr lang="en-US" sz="1600" dirty="0"/>
            </a:p>
            <a:p>
              <a:pPr algn="ctr"/>
              <a:r>
                <a:rPr lang="en-US" sz="1600" dirty="0"/>
                <a:t>Between deductibles and co-pays, Jake owed $2,100 in out-of-pocket medical expenses, but the cash benefits from his accident policy covered $1,700 of the cost.</a:t>
              </a:r>
              <a:endParaRPr lang="en-US" sz="3200" dirty="0"/>
            </a:p>
          </p:txBody>
        </p:sp>
        <p:sp>
          <p:nvSpPr>
            <p:cNvPr id="15" name="TextBox 14">
              <a:extLst>
                <a:ext uri="{FF2B5EF4-FFF2-40B4-BE49-F238E27FC236}">
                  <a16:creationId xmlns:a16="http://schemas.microsoft.com/office/drawing/2014/main" id="{A8B087EC-7863-D64E-168C-F32BB7F93E20}"/>
                </a:ext>
              </a:extLst>
            </p:cNvPr>
            <p:cNvSpPr txBox="1"/>
            <p:nvPr/>
          </p:nvSpPr>
          <p:spPr>
            <a:xfrm>
              <a:off x="1930583" y="2157024"/>
              <a:ext cx="3438426" cy="3416320"/>
            </a:xfrm>
            <a:prstGeom prst="rect">
              <a:avLst/>
            </a:prstGeom>
            <a:noFill/>
          </p:spPr>
          <p:txBody>
            <a:bodyPr wrap="square">
              <a:spAutoFit/>
            </a:bodyPr>
            <a:lstStyle/>
            <a:p>
              <a:pPr algn="ctr"/>
              <a:r>
                <a:rPr lang="en-US" dirty="0"/>
                <a:t>Accident insurance helps pay for out-of-pocket expenses after an accidental injury. This is supplemental coverage that works in addition to your major medical insurance. Cash benefits are paid directly to you, and can be used however you want, such as for copays, deductibles, paying bills, day-to-day living expenses, or childcare while you recover.</a:t>
              </a:r>
            </a:p>
          </p:txBody>
        </p:sp>
        <p:sp>
          <p:nvSpPr>
            <p:cNvPr id="16" name="Rectangle 15">
              <a:extLst>
                <a:ext uri="{FF2B5EF4-FFF2-40B4-BE49-F238E27FC236}">
                  <a16:creationId xmlns:a16="http://schemas.microsoft.com/office/drawing/2014/main" id="{CDD43450-1D40-0FC6-49B3-5DEC7D0DA933}"/>
                </a:ext>
              </a:extLst>
            </p:cNvPr>
            <p:cNvSpPr/>
            <p:nvPr/>
          </p:nvSpPr>
          <p:spPr>
            <a:xfrm>
              <a:off x="6578182" y="1005272"/>
              <a:ext cx="4019068" cy="4847456"/>
            </a:xfrm>
            <a:prstGeom prst="rect">
              <a:avLst/>
            </a:prstGeom>
            <a:no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Oval 6">
            <a:extLst>
              <a:ext uri="{FF2B5EF4-FFF2-40B4-BE49-F238E27FC236}">
                <a16:creationId xmlns:a16="http://schemas.microsoft.com/office/drawing/2014/main" id="{0AECC1DA-F9E4-4374-A432-3B3482C69C53}"/>
              </a:ext>
            </a:extLst>
          </p:cNvPr>
          <p:cNvSpPr/>
          <p:nvPr/>
        </p:nvSpPr>
        <p:spPr>
          <a:xfrm>
            <a:off x="1193103" y="5416544"/>
            <a:ext cx="848797" cy="872368"/>
          </a:xfrm>
          <a:prstGeom prst="ellipse">
            <a:avLst/>
          </a:prstGeom>
          <a:solidFill>
            <a:schemeClr val="bg1"/>
          </a:solidFill>
          <a:ln>
            <a:solidFill>
              <a:srgbClr val="004680"/>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Multiplication Sign 10">
            <a:extLst>
              <a:ext uri="{FF2B5EF4-FFF2-40B4-BE49-F238E27FC236}">
                <a16:creationId xmlns:a16="http://schemas.microsoft.com/office/drawing/2014/main" id="{BA607EEA-11F7-29A5-F3D4-D24A9F3C9A9B}"/>
              </a:ext>
            </a:extLst>
          </p:cNvPr>
          <p:cNvSpPr/>
          <p:nvPr/>
        </p:nvSpPr>
        <p:spPr>
          <a:xfrm>
            <a:off x="1299309" y="5524895"/>
            <a:ext cx="636384" cy="655666"/>
          </a:xfrm>
          <a:prstGeom prst="mathMultiply">
            <a:avLst>
              <a:gd name="adj1" fmla="val 1147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2F137046-658B-578F-080A-B20608B770CC}"/>
              </a:ext>
            </a:extLst>
          </p:cNvPr>
          <p:cNvSpPr/>
          <p:nvPr/>
        </p:nvSpPr>
        <p:spPr>
          <a:xfrm>
            <a:off x="6143312" y="5416544"/>
            <a:ext cx="848797" cy="872368"/>
          </a:xfrm>
          <a:prstGeom prst="ellipse">
            <a:avLst/>
          </a:prstGeom>
          <a:solidFill>
            <a:schemeClr val="bg1"/>
          </a:solidFill>
          <a:ln>
            <a:solidFill>
              <a:schemeClr val="accent1"/>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Checkmark with solid fill">
            <a:extLst>
              <a:ext uri="{FF2B5EF4-FFF2-40B4-BE49-F238E27FC236}">
                <a16:creationId xmlns:a16="http://schemas.microsoft.com/office/drawing/2014/main" id="{D34D128F-50FE-C077-9142-B2761C04EB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0138" y="5588485"/>
            <a:ext cx="552854" cy="552854"/>
          </a:xfrm>
          <a:prstGeom prst="rect">
            <a:avLst/>
          </a:prstGeom>
        </p:spPr>
      </p:pic>
    </p:spTree>
    <p:extLst>
      <p:ext uri="{BB962C8B-B14F-4D97-AF65-F5344CB8AC3E}">
        <p14:creationId xmlns:p14="http://schemas.microsoft.com/office/powerpoint/2010/main" val="1095374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5639-9C99-5431-9506-54EFF9611CE1}"/>
              </a:ext>
            </a:extLst>
          </p:cNvPr>
          <p:cNvSpPr>
            <a:spLocks noGrp="1"/>
          </p:cNvSpPr>
          <p:nvPr>
            <p:ph type="title"/>
          </p:nvPr>
        </p:nvSpPr>
        <p:spPr/>
        <p:txBody>
          <a:bodyPr/>
          <a:lstStyle/>
          <a:p>
            <a:r>
              <a:rPr lang="en-US" dirty="0"/>
              <a:t>Considerations in Today’s Benefits Space</a:t>
            </a:r>
          </a:p>
        </p:txBody>
      </p:sp>
      <p:pic>
        <p:nvPicPr>
          <p:cNvPr id="14" name="Picture Placeholder 13"/>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1116" r="21116"/>
          <a:stretch>
            <a:fillRect/>
          </a:stretch>
        </p:blipFill>
        <p:spPr/>
      </p:pic>
      <p:sp>
        <p:nvSpPr>
          <p:cNvPr id="3" name="Slide Number Placeholder 2"/>
          <p:cNvSpPr>
            <a:spLocks noGrp="1"/>
          </p:cNvSpPr>
          <p:nvPr>
            <p:ph type="sldNum" sz="quarter" idx="4294967295"/>
          </p:nvPr>
        </p:nvSpPr>
        <p:spPr/>
        <p:txBody>
          <a:bodyPr/>
          <a:lstStyle/>
          <a:p>
            <a:fld id="{04397EF3-D18C-4DC3-9670-EA50C968395A}" type="slidenum">
              <a:rPr lang="en-US" smtClean="0"/>
              <a:t>2</a:t>
            </a:fld>
            <a:endParaRPr lang="en-US" dirty="0"/>
          </a:p>
        </p:txBody>
      </p:sp>
      <p:grpSp>
        <p:nvGrpSpPr>
          <p:cNvPr id="5" name="Group 4">
            <a:extLst>
              <a:ext uri="{FF2B5EF4-FFF2-40B4-BE49-F238E27FC236}">
                <a16:creationId xmlns:a16="http://schemas.microsoft.com/office/drawing/2014/main" id="{5A40C9B4-0293-4F47-4DE2-E71C4E6D39C3}"/>
              </a:ext>
            </a:extLst>
          </p:cNvPr>
          <p:cNvGrpSpPr/>
          <p:nvPr/>
        </p:nvGrpSpPr>
        <p:grpSpPr>
          <a:xfrm>
            <a:off x="1111503" y="1305660"/>
            <a:ext cx="4360251" cy="4489426"/>
            <a:chOff x="1006907" y="1450205"/>
            <a:chExt cx="4360251" cy="4489426"/>
          </a:xfrm>
        </p:grpSpPr>
        <p:sp>
          <p:nvSpPr>
            <p:cNvPr id="4" name="TextBox 3">
              <a:extLst>
                <a:ext uri="{FF2B5EF4-FFF2-40B4-BE49-F238E27FC236}">
                  <a16:creationId xmlns:a16="http://schemas.microsoft.com/office/drawing/2014/main" id="{3873D89E-3A71-87AD-CE8A-A8B071F50DB2}"/>
                </a:ext>
              </a:extLst>
            </p:cNvPr>
            <p:cNvSpPr txBox="1"/>
            <p:nvPr/>
          </p:nvSpPr>
          <p:spPr>
            <a:xfrm>
              <a:off x="1801921" y="2792792"/>
              <a:ext cx="3490516" cy="461665"/>
            </a:xfrm>
            <a:prstGeom prst="rect">
              <a:avLst/>
            </a:prstGeom>
            <a:noFill/>
          </p:spPr>
          <p:txBody>
            <a:bodyPr wrap="square" lIns="91440" tIns="45720" rIns="91440" bIns="45720" rtlCol="0" anchor="t">
              <a:spAutoFit/>
            </a:bodyPr>
            <a:lstStyle/>
            <a:p>
              <a:pPr>
                <a:spcAft>
                  <a:spcPts val="1200"/>
                </a:spcAft>
              </a:pPr>
              <a:r>
                <a:rPr lang="en-US" sz="2400" dirty="0"/>
                <a:t>Limited Wallet Share</a:t>
              </a:r>
            </a:p>
          </p:txBody>
        </p:sp>
        <p:sp>
          <p:nvSpPr>
            <p:cNvPr id="8" name="TextBox 7">
              <a:extLst>
                <a:ext uri="{FF2B5EF4-FFF2-40B4-BE49-F238E27FC236}">
                  <a16:creationId xmlns:a16="http://schemas.microsoft.com/office/drawing/2014/main" id="{1F3D6BEB-3A8C-897B-C9C2-CF1338215345}"/>
                </a:ext>
              </a:extLst>
            </p:cNvPr>
            <p:cNvSpPr txBox="1"/>
            <p:nvPr/>
          </p:nvSpPr>
          <p:spPr>
            <a:xfrm>
              <a:off x="1801921" y="5108634"/>
              <a:ext cx="3565237" cy="830997"/>
            </a:xfrm>
            <a:prstGeom prst="rect">
              <a:avLst/>
            </a:prstGeom>
            <a:noFill/>
          </p:spPr>
          <p:txBody>
            <a:bodyPr wrap="square">
              <a:spAutoFit/>
            </a:bodyPr>
            <a:lstStyle/>
            <a:p>
              <a:pPr>
                <a:spcAft>
                  <a:spcPts val="1200"/>
                </a:spcAft>
              </a:pPr>
              <a:r>
                <a:rPr lang="en-US" sz="2400" dirty="0"/>
                <a:t>A Holistic Approach to Wellness </a:t>
              </a:r>
            </a:p>
          </p:txBody>
        </p:sp>
        <p:sp>
          <p:nvSpPr>
            <p:cNvPr id="10" name="TextBox 9">
              <a:extLst>
                <a:ext uri="{FF2B5EF4-FFF2-40B4-BE49-F238E27FC236}">
                  <a16:creationId xmlns:a16="http://schemas.microsoft.com/office/drawing/2014/main" id="{BCF7DA47-06CC-E779-0EB1-8549DE3ADE22}"/>
                </a:ext>
              </a:extLst>
            </p:cNvPr>
            <p:cNvSpPr txBox="1"/>
            <p:nvPr/>
          </p:nvSpPr>
          <p:spPr>
            <a:xfrm>
              <a:off x="1801921" y="1450205"/>
              <a:ext cx="3490516" cy="830997"/>
            </a:xfrm>
            <a:prstGeom prst="rect">
              <a:avLst/>
            </a:prstGeom>
            <a:noFill/>
          </p:spPr>
          <p:txBody>
            <a:bodyPr wrap="square">
              <a:spAutoFit/>
            </a:bodyPr>
            <a:lstStyle/>
            <a:p>
              <a:pPr>
                <a:spcAft>
                  <a:spcPts val="1200"/>
                </a:spcAft>
              </a:pPr>
              <a:r>
                <a:rPr lang="en-US" sz="2400" dirty="0"/>
                <a:t>Benefits Decision Making   </a:t>
              </a:r>
            </a:p>
          </p:txBody>
        </p:sp>
        <p:pic>
          <p:nvPicPr>
            <p:cNvPr id="15" name="Picture 14" descr="A hand holding a coin&#10;&#10;Description automatically generated">
              <a:extLst>
                <a:ext uri="{FF2B5EF4-FFF2-40B4-BE49-F238E27FC236}">
                  <a16:creationId xmlns:a16="http://schemas.microsoft.com/office/drawing/2014/main" id="{396AE88B-1767-5CFA-114A-87420A4FE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6907" y="2704536"/>
              <a:ext cx="638175" cy="638175"/>
            </a:xfrm>
            <a:prstGeom prst="rect">
              <a:avLst/>
            </a:prstGeom>
          </p:spPr>
        </p:pic>
        <p:pic>
          <p:nvPicPr>
            <p:cNvPr id="19" name="Picture 18" descr="A blue outline of a hand holding a plant&#10;&#10;Description automatically generated">
              <a:extLst>
                <a:ext uri="{FF2B5EF4-FFF2-40B4-BE49-F238E27FC236}">
                  <a16:creationId xmlns:a16="http://schemas.microsoft.com/office/drawing/2014/main" id="{52CA3BAE-DD0F-0387-7928-4B2C5EB1A9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195" y="5208219"/>
              <a:ext cx="609600" cy="631825"/>
            </a:xfrm>
            <a:prstGeom prst="rect">
              <a:avLst/>
            </a:prstGeom>
          </p:spPr>
        </p:pic>
        <p:sp>
          <p:nvSpPr>
            <p:cNvPr id="6" name="TextBox 5">
              <a:extLst>
                <a:ext uri="{FF2B5EF4-FFF2-40B4-BE49-F238E27FC236}">
                  <a16:creationId xmlns:a16="http://schemas.microsoft.com/office/drawing/2014/main" id="{EB6FE424-01B0-BA09-233E-9562688281B4}"/>
                </a:ext>
              </a:extLst>
            </p:cNvPr>
            <p:cNvSpPr txBox="1"/>
            <p:nvPr/>
          </p:nvSpPr>
          <p:spPr>
            <a:xfrm>
              <a:off x="1801921" y="3766047"/>
              <a:ext cx="3490516" cy="830997"/>
            </a:xfrm>
            <a:prstGeom prst="rect">
              <a:avLst/>
            </a:prstGeom>
            <a:noFill/>
          </p:spPr>
          <p:txBody>
            <a:bodyPr wrap="square" lIns="91440" tIns="45720" rIns="91440" bIns="45720" rtlCol="0" anchor="t">
              <a:spAutoFit/>
            </a:bodyPr>
            <a:lstStyle/>
            <a:p>
              <a:pPr>
                <a:spcAft>
                  <a:spcPts val="1200"/>
                </a:spcAft>
              </a:pPr>
              <a:r>
                <a:rPr lang="en-US" sz="2400" dirty="0"/>
                <a:t>Effective Benefits Communication </a:t>
              </a:r>
            </a:p>
          </p:txBody>
        </p:sp>
      </p:grpSp>
      <p:pic>
        <p:nvPicPr>
          <p:cNvPr id="9" name="Graphic 8" descr="Boardroom outline">
            <a:extLst>
              <a:ext uri="{FF2B5EF4-FFF2-40B4-BE49-F238E27FC236}">
                <a16:creationId xmlns:a16="http://schemas.microsoft.com/office/drawing/2014/main" id="{F6D96E96-2868-9E23-7EA4-6E45669FC3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2837" y="1241151"/>
            <a:ext cx="895506" cy="895506"/>
          </a:xfrm>
          <a:prstGeom prst="rect">
            <a:avLst/>
          </a:prstGeom>
        </p:spPr>
      </p:pic>
      <p:pic>
        <p:nvPicPr>
          <p:cNvPr id="13" name="Graphic 12" descr="Chat with solid fill">
            <a:extLst>
              <a:ext uri="{FF2B5EF4-FFF2-40B4-BE49-F238E27FC236}">
                <a16:creationId xmlns:a16="http://schemas.microsoft.com/office/drawing/2014/main" id="{2540FE94-FD86-DDC5-B53E-D2063F634B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2837" y="3639349"/>
            <a:ext cx="771448" cy="771448"/>
          </a:xfrm>
          <a:prstGeom prst="rect">
            <a:avLst/>
          </a:prstGeom>
        </p:spPr>
      </p:pic>
    </p:spTree>
    <p:extLst>
      <p:ext uri="{BB962C8B-B14F-4D97-AF65-F5344CB8AC3E}">
        <p14:creationId xmlns:p14="http://schemas.microsoft.com/office/powerpoint/2010/main" val="22324443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0FD26-EBFF-1199-AA67-6EF6E78AB8EA}"/>
              </a:ext>
            </a:extLst>
          </p:cNvPr>
          <p:cNvSpPr txBox="1"/>
          <p:nvPr/>
        </p:nvSpPr>
        <p:spPr>
          <a:xfrm>
            <a:off x="333756" y="6344412"/>
            <a:ext cx="6821804" cy="461665"/>
          </a:xfrm>
          <a:prstGeom prst="rect">
            <a:avLst/>
          </a:prstGeom>
          <a:noFill/>
        </p:spPr>
        <p:txBody>
          <a:bodyPr wrap="none" rtlCol="0">
            <a:spAutoFit/>
          </a:bodyPr>
          <a:lstStyle/>
          <a:p>
            <a:r>
              <a:rPr lang="en-US" sz="1200" dirty="0"/>
              <a:t>Numbers represent employees’ willingness to meet with someone to learn more about the product.</a:t>
            </a:r>
          </a:p>
          <a:p>
            <a:r>
              <a:rPr lang="en-US" sz="1200" dirty="0"/>
              <a:t>Source: Think Fast: Behavioral Economics and Benefits Messaging, LIMRA, 2023.</a:t>
            </a:r>
          </a:p>
        </p:txBody>
      </p:sp>
      <p:sp>
        <p:nvSpPr>
          <p:cNvPr id="13" name="TextBox 12">
            <a:extLst>
              <a:ext uri="{FF2B5EF4-FFF2-40B4-BE49-F238E27FC236}">
                <a16:creationId xmlns:a16="http://schemas.microsoft.com/office/drawing/2014/main" id="{3DD30323-25D7-BBEC-0322-5216A7632BBC}"/>
              </a:ext>
            </a:extLst>
          </p:cNvPr>
          <p:cNvSpPr txBox="1"/>
          <p:nvPr/>
        </p:nvSpPr>
        <p:spPr>
          <a:xfrm>
            <a:off x="1839026" y="5198600"/>
            <a:ext cx="8506327" cy="307777"/>
          </a:xfrm>
          <a:prstGeom prst="rect">
            <a:avLst/>
          </a:prstGeom>
          <a:noFill/>
        </p:spPr>
        <p:txBody>
          <a:bodyPr wrap="square" rtlCol="0">
            <a:spAutoFit/>
          </a:bodyPr>
          <a:lstStyle/>
          <a:p>
            <a:r>
              <a:rPr lang="en-US" sz="1400" i="1" dirty="0"/>
              <a:t>“No one ever made a decision because of a number. They need a story.” – Daniel Kahneman</a:t>
            </a:r>
          </a:p>
        </p:txBody>
      </p:sp>
      <p:grpSp>
        <p:nvGrpSpPr>
          <p:cNvPr id="45" name="Group 44">
            <a:extLst>
              <a:ext uri="{FF2B5EF4-FFF2-40B4-BE49-F238E27FC236}">
                <a16:creationId xmlns:a16="http://schemas.microsoft.com/office/drawing/2014/main" id="{B96326C6-7B27-44B8-2D35-C51C62B8BCDE}"/>
              </a:ext>
            </a:extLst>
          </p:cNvPr>
          <p:cNvGrpSpPr/>
          <p:nvPr/>
        </p:nvGrpSpPr>
        <p:grpSpPr>
          <a:xfrm>
            <a:off x="1067550" y="1591871"/>
            <a:ext cx="10056899" cy="2930299"/>
            <a:chOff x="1024942" y="2082034"/>
            <a:chExt cx="10056899" cy="2930299"/>
          </a:xfrm>
        </p:grpSpPr>
        <p:sp>
          <p:nvSpPr>
            <p:cNvPr id="39" name="Rectangle 38">
              <a:extLst>
                <a:ext uri="{FF2B5EF4-FFF2-40B4-BE49-F238E27FC236}">
                  <a16:creationId xmlns:a16="http://schemas.microsoft.com/office/drawing/2014/main" id="{8190BFF9-6077-5AB8-5F97-B7B0A33797E9}"/>
                </a:ext>
              </a:extLst>
            </p:cNvPr>
            <p:cNvSpPr/>
            <p:nvPr/>
          </p:nvSpPr>
          <p:spPr>
            <a:xfrm>
              <a:off x="8097630" y="2082034"/>
              <a:ext cx="2970781" cy="5772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1781255-25AB-1105-6298-1B1FF49B96CD}"/>
                </a:ext>
              </a:extLst>
            </p:cNvPr>
            <p:cNvSpPr/>
            <p:nvPr/>
          </p:nvSpPr>
          <p:spPr>
            <a:xfrm>
              <a:off x="4553323" y="2082034"/>
              <a:ext cx="3000137" cy="5847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EFEA591-29BB-51E1-0DBD-329F6AEF9F4E}"/>
                </a:ext>
              </a:extLst>
            </p:cNvPr>
            <p:cNvSpPr/>
            <p:nvPr/>
          </p:nvSpPr>
          <p:spPr>
            <a:xfrm>
              <a:off x="1024942" y="2082034"/>
              <a:ext cx="2997639" cy="2930299"/>
            </a:xfrm>
            <a:prstGeom prst="rect">
              <a:avLst/>
            </a:pr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5AAD398-A142-8AF9-4B92-72F4C140C051}"/>
                </a:ext>
              </a:extLst>
            </p:cNvPr>
            <p:cNvSpPr/>
            <p:nvPr/>
          </p:nvSpPr>
          <p:spPr>
            <a:xfrm>
              <a:off x="1040865" y="2102837"/>
              <a:ext cx="2965789" cy="5847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0CA23261-06F3-1D72-8C42-ABD7BC62639E}"/>
                </a:ext>
              </a:extLst>
            </p:cNvPr>
            <p:cNvSpPr txBox="1"/>
            <p:nvPr/>
          </p:nvSpPr>
          <p:spPr>
            <a:xfrm>
              <a:off x="1059682" y="2216920"/>
              <a:ext cx="2973278" cy="369332"/>
            </a:xfrm>
            <a:prstGeom prst="rect">
              <a:avLst/>
            </a:prstGeom>
            <a:noFill/>
          </p:spPr>
          <p:txBody>
            <a:bodyPr wrap="square">
              <a:spAutoFit/>
            </a:bodyPr>
            <a:lstStyle/>
            <a:p>
              <a:pPr algn="ctr"/>
              <a:r>
                <a:rPr lang="en-US" b="1" dirty="0">
                  <a:solidFill>
                    <a:schemeClr val="bg1"/>
                  </a:solidFill>
                </a:rPr>
                <a:t>Long-Term Disability </a:t>
              </a:r>
            </a:p>
          </p:txBody>
        </p:sp>
        <p:sp>
          <p:nvSpPr>
            <p:cNvPr id="5" name="TextBox 4">
              <a:extLst>
                <a:ext uri="{FF2B5EF4-FFF2-40B4-BE49-F238E27FC236}">
                  <a16:creationId xmlns:a16="http://schemas.microsoft.com/office/drawing/2014/main" id="{C17C56E8-6A13-3AEE-78A0-BCD1DB613D72}"/>
                </a:ext>
              </a:extLst>
            </p:cNvPr>
            <p:cNvSpPr txBox="1"/>
            <p:nvPr/>
          </p:nvSpPr>
          <p:spPr>
            <a:xfrm>
              <a:off x="1319454" y="3460284"/>
              <a:ext cx="844549" cy="400110"/>
            </a:xfrm>
            <a:prstGeom prst="rect">
              <a:avLst/>
            </a:prstGeom>
            <a:noFill/>
          </p:spPr>
          <p:txBody>
            <a:bodyPr wrap="square" rtlCol="0">
              <a:spAutoFit/>
            </a:bodyPr>
            <a:lstStyle/>
            <a:p>
              <a:pPr algn="ctr"/>
              <a:r>
                <a:rPr lang="en-US" sz="2000" b="1" dirty="0">
                  <a:solidFill>
                    <a:schemeClr val="tx2"/>
                  </a:solidFill>
                </a:rPr>
                <a:t>23%</a:t>
              </a:r>
            </a:p>
          </p:txBody>
        </p:sp>
        <p:sp>
          <p:nvSpPr>
            <p:cNvPr id="8" name="TextBox 7">
              <a:extLst>
                <a:ext uri="{FF2B5EF4-FFF2-40B4-BE49-F238E27FC236}">
                  <a16:creationId xmlns:a16="http://schemas.microsoft.com/office/drawing/2014/main" id="{74FFE93F-3A63-FFA8-677F-B668D97A90FB}"/>
                </a:ext>
              </a:extLst>
            </p:cNvPr>
            <p:cNvSpPr txBox="1"/>
            <p:nvPr/>
          </p:nvSpPr>
          <p:spPr>
            <a:xfrm>
              <a:off x="2896361" y="3458810"/>
              <a:ext cx="729047" cy="400110"/>
            </a:xfrm>
            <a:prstGeom prst="rect">
              <a:avLst/>
            </a:prstGeom>
            <a:noFill/>
          </p:spPr>
          <p:txBody>
            <a:bodyPr wrap="square" rtlCol="0">
              <a:spAutoFit/>
            </a:bodyPr>
            <a:lstStyle/>
            <a:p>
              <a:pPr algn="ctr"/>
              <a:r>
                <a:rPr lang="en-US" sz="2000" b="1" dirty="0">
                  <a:solidFill>
                    <a:schemeClr val="tx2"/>
                  </a:solidFill>
                </a:rPr>
                <a:t>30%</a:t>
              </a:r>
            </a:p>
          </p:txBody>
        </p:sp>
        <p:sp>
          <p:nvSpPr>
            <p:cNvPr id="25" name="TextBox 24">
              <a:extLst>
                <a:ext uri="{FF2B5EF4-FFF2-40B4-BE49-F238E27FC236}">
                  <a16:creationId xmlns:a16="http://schemas.microsoft.com/office/drawing/2014/main" id="{F82BB4E7-87DA-EF37-5BD2-6B85F47FD0E0}"/>
                </a:ext>
              </a:extLst>
            </p:cNvPr>
            <p:cNvSpPr txBox="1"/>
            <p:nvPr/>
          </p:nvSpPr>
          <p:spPr>
            <a:xfrm>
              <a:off x="1059682" y="2945829"/>
              <a:ext cx="1398832" cy="338554"/>
            </a:xfrm>
            <a:prstGeom prst="rect">
              <a:avLst/>
            </a:prstGeom>
            <a:noFill/>
          </p:spPr>
          <p:txBody>
            <a:bodyPr wrap="square">
              <a:spAutoFit/>
            </a:bodyPr>
            <a:lstStyle/>
            <a:p>
              <a:pPr algn="ctr"/>
              <a:r>
                <a:rPr lang="en-US" sz="1600" dirty="0">
                  <a:solidFill>
                    <a:schemeClr val="tx2"/>
                  </a:solidFill>
                </a:rPr>
                <a:t>Control</a:t>
              </a:r>
            </a:p>
          </p:txBody>
        </p:sp>
        <p:sp>
          <p:nvSpPr>
            <p:cNvPr id="26" name="TextBox 25">
              <a:extLst>
                <a:ext uri="{FF2B5EF4-FFF2-40B4-BE49-F238E27FC236}">
                  <a16:creationId xmlns:a16="http://schemas.microsoft.com/office/drawing/2014/main" id="{8795EDBD-70C4-F26C-69CD-181E77B3AEFD}"/>
                </a:ext>
              </a:extLst>
            </p:cNvPr>
            <p:cNvSpPr txBox="1"/>
            <p:nvPr/>
          </p:nvSpPr>
          <p:spPr>
            <a:xfrm>
              <a:off x="2486815" y="2947908"/>
              <a:ext cx="1548140" cy="338554"/>
            </a:xfrm>
            <a:prstGeom prst="rect">
              <a:avLst/>
            </a:prstGeom>
            <a:noFill/>
          </p:spPr>
          <p:txBody>
            <a:bodyPr wrap="square">
              <a:spAutoFit/>
            </a:bodyPr>
            <a:lstStyle/>
            <a:p>
              <a:pPr algn="ctr"/>
              <a:r>
                <a:rPr lang="en-US" sz="1600" dirty="0">
                  <a:solidFill>
                    <a:schemeClr val="tx2"/>
                  </a:solidFill>
                </a:rPr>
                <a:t>Storytelling</a:t>
              </a:r>
            </a:p>
          </p:txBody>
        </p:sp>
        <p:sp>
          <p:nvSpPr>
            <p:cNvPr id="27" name="Rectangle 26">
              <a:extLst>
                <a:ext uri="{FF2B5EF4-FFF2-40B4-BE49-F238E27FC236}">
                  <a16:creationId xmlns:a16="http://schemas.microsoft.com/office/drawing/2014/main" id="{D8E9EA1C-724E-D96A-22E1-DDFBF0DD913F}"/>
                </a:ext>
              </a:extLst>
            </p:cNvPr>
            <p:cNvSpPr/>
            <p:nvPr/>
          </p:nvSpPr>
          <p:spPr>
            <a:xfrm>
              <a:off x="4555821" y="2082034"/>
              <a:ext cx="2997639" cy="2930299"/>
            </a:xfrm>
            <a:prstGeom prst="rect">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F318C0B-E847-507B-F7D3-768F2A9E4A8B}"/>
                </a:ext>
              </a:extLst>
            </p:cNvPr>
            <p:cNvSpPr/>
            <p:nvPr/>
          </p:nvSpPr>
          <p:spPr>
            <a:xfrm>
              <a:off x="8084202" y="2082034"/>
              <a:ext cx="2997639" cy="2930299"/>
            </a:xfrm>
            <a:prstGeom prst="rect">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3CCAB0C-D8E0-109C-624B-22636849AAF0}"/>
                </a:ext>
              </a:extLst>
            </p:cNvPr>
            <p:cNvSpPr txBox="1"/>
            <p:nvPr/>
          </p:nvSpPr>
          <p:spPr>
            <a:xfrm>
              <a:off x="4587878" y="2197446"/>
              <a:ext cx="2965582" cy="369332"/>
            </a:xfrm>
            <a:prstGeom prst="rect">
              <a:avLst/>
            </a:prstGeom>
            <a:noFill/>
          </p:spPr>
          <p:txBody>
            <a:bodyPr wrap="square">
              <a:spAutoFit/>
            </a:bodyPr>
            <a:lstStyle/>
            <a:p>
              <a:pPr algn="ctr"/>
              <a:r>
                <a:rPr lang="en-US" b="1" dirty="0">
                  <a:solidFill>
                    <a:schemeClr val="bg1"/>
                  </a:solidFill>
                </a:rPr>
                <a:t>Accident Insurance</a:t>
              </a:r>
            </a:p>
          </p:txBody>
        </p:sp>
        <p:sp>
          <p:nvSpPr>
            <p:cNvPr id="31" name="TextBox 30">
              <a:extLst>
                <a:ext uri="{FF2B5EF4-FFF2-40B4-BE49-F238E27FC236}">
                  <a16:creationId xmlns:a16="http://schemas.microsoft.com/office/drawing/2014/main" id="{938E8915-7FA9-12AC-B2E5-D155A800FCE0}"/>
                </a:ext>
              </a:extLst>
            </p:cNvPr>
            <p:cNvSpPr txBox="1"/>
            <p:nvPr/>
          </p:nvSpPr>
          <p:spPr>
            <a:xfrm>
              <a:off x="4915589" y="3450615"/>
              <a:ext cx="743410" cy="400110"/>
            </a:xfrm>
            <a:prstGeom prst="rect">
              <a:avLst/>
            </a:prstGeom>
            <a:noFill/>
          </p:spPr>
          <p:txBody>
            <a:bodyPr wrap="square" rtlCol="0">
              <a:spAutoFit/>
            </a:bodyPr>
            <a:lstStyle/>
            <a:p>
              <a:pPr algn="ctr"/>
              <a:r>
                <a:rPr lang="en-US" sz="2000" b="1" dirty="0">
                  <a:solidFill>
                    <a:schemeClr val="accent3"/>
                  </a:solidFill>
                </a:rPr>
                <a:t>19%</a:t>
              </a:r>
            </a:p>
          </p:txBody>
        </p:sp>
        <p:sp>
          <p:nvSpPr>
            <p:cNvPr id="32" name="TextBox 31">
              <a:extLst>
                <a:ext uri="{FF2B5EF4-FFF2-40B4-BE49-F238E27FC236}">
                  <a16:creationId xmlns:a16="http://schemas.microsoft.com/office/drawing/2014/main" id="{09E65996-51E6-8BFE-A77D-FD3041545473}"/>
                </a:ext>
              </a:extLst>
            </p:cNvPr>
            <p:cNvSpPr txBox="1"/>
            <p:nvPr/>
          </p:nvSpPr>
          <p:spPr>
            <a:xfrm>
              <a:off x="6447787" y="3460284"/>
              <a:ext cx="743409" cy="400110"/>
            </a:xfrm>
            <a:prstGeom prst="rect">
              <a:avLst/>
            </a:prstGeom>
            <a:noFill/>
          </p:spPr>
          <p:txBody>
            <a:bodyPr wrap="square" rtlCol="0">
              <a:spAutoFit/>
            </a:bodyPr>
            <a:lstStyle/>
            <a:p>
              <a:pPr algn="ctr"/>
              <a:r>
                <a:rPr lang="en-US" sz="2000" b="1" dirty="0">
                  <a:solidFill>
                    <a:schemeClr val="accent3"/>
                  </a:solidFill>
                </a:rPr>
                <a:t>25%</a:t>
              </a:r>
            </a:p>
          </p:txBody>
        </p:sp>
        <p:sp>
          <p:nvSpPr>
            <p:cNvPr id="34" name="TextBox 33">
              <a:extLst>
                <a:ext uri="{FF2B5EF4-FFF2-40B4-BE49-F238E27FC236}">
                  <a16:creationId xmlns:a16="http://schemas.microsoft.com/office/drawing/2014/main" id="{A1509BF6-E032-7FA9-CF73-CEB2A98FA8AB}"/>
                </a:ext>
              </a:extLst>
            </p:cNvPr>
            <p:cNvSpPr txBox="1"/>
            <p:nvPr/>
          </p:nvSpPr>
          <p:spPr>
            <a:xfrm>
              <a:off x="8108009" y="2188609"/>
              <a:ext cx="2957910" cy="369332"/>
            </a:xfrm>
            <a:prstGeom prst="rect">
              <a:avLst/>
            </a:prstGeom>
            <a:noFill/>
          </p:spPr>
          <p:txBody>
            <a:bodyPr wrap="square">
              <a:spAutoFit/>
            </a:bodyPr>
            <a:lstStyle/>
            <a:p>
              <a:pPr algn="ctr"/>
              <a:r>
                <a:rPr lang="en-US" b="1" dirty="0">
                  <a:solidFill>
                    <a:schemeClr val="bg1"/>
                  </a:solidFill>
                </a:rPr>
                <a:t>Life Insurance</a:t>
              </a:r>
              <a:endParaRPr lang="en-US" dirty="0">
                <a:solidFill>
                  <a:schemeClr val="bg1"/>
                </a:solidFill>
              </a:endParaRPr>
            </a:p>
          </p:txBody>
        </p:sp>
        <p:sp>
          <p:nvSpPr>
            <p:cNvPr id="35" name="TextBox 34">
              <a:extLst>
                <a:ext uri="{FF2B5EF4-FFF2-40B4-BE49-F238E27FC236}">
                  <a16:creationId xmlns:a16="http://schemas.microsoft.com/office/drawing/2014/main" id="{E27174A8-C452-FC5A-6792-092E4672E121}"/>
                </a:ext>
              </a:extLst>
            </p:cNvPr>
            <p:cNvSpPr txBox="1"/>
            <p:nvPr/>
          </p:nvSpPr>
          <p:spPr>
            <a:xfrm>
              <a:off x="9960527" y="3431973"/>
              <a:ext cx="825879" cy="400110"/>
            </a:xfrm>
            <a:prstGeom prst="rect">
              <a:avLst/>
            </a:prstGeom>
            <a:noFill/>
          </p:spPr>
          <p:txBody>
            <a:bodyPr wrap="square" rtlCol="0">
              <a:spAutoFit/>
            </a:bodyPr>
            <a:lstStyle/>
            <a:p>
              <a:pPr algn="ctr"/>
              <a:r>
                <a:rPr lang="en-US" sz="2000" b="1" dirty="0">
                  <a:solidFill>
                    <a:schemeClr val="accent5"/>
                  </a:solidFill>
                </a:rPr>
                <a:t>25%</a:t>
              </a:r>
            </a:p>
          </p:txBody>
        </p:sp>
        <p:sp>
          <p:nvSpPr>
            <p:cNvPr id="36" name="TextBox 35">
              <a:extLst>
                <a:ext uri="{FF2B5EF4-FFF2-40B4-BE49-F238E27FC236}">
                  <a16:creationId xmlns:a16="http://schemas.microsoft.com/office/drawing/2014/main" id="{5F5F758A-BBA7-8F97-0444-A4C1E85AC408}"/>
                </a:ext>
              </a:extLst>
            </p:cNvPr>
            <p:cNvSpPr txBox="1"/>
            <p:nvPr/>
          </p:nvSpPr>
          <p:spPr>
            <a:xfrm>
              <a:off x="8429147" y="3438352"/>
              <a:ext cx="756555" cy="400110"/>
            </a:xfrm>
            <a:prstGeom prst="rect">
              <a:avLst/>
            </a:prstGeom>
            <a:noFill/>
          </p:spPr>
          <p:txBody>
            <a:bodyPr wrap="square" rtlCol="0">
              <a:spAutoFit/>
            </a:bodyPr>
            <a:lstStyle/>
            <a:p>
              <a:pPr algn="ctr"/>
              <a:r>
                <a:rPr lang="en-US" sz="2000" b="1" dirty="0">
                  <a:solidFill>
                    <a:schemeClr val="accent5"/>
                  </a:solidFill>
                </a:rPr>
                <a:t>30%</a:t>
              </a:r>
            </a:p>
          </p:txBody>
        </p:sp>
        <p:sp>
          <p:nvSpPr>
            <p:cNvPr id="40" name="TextBox 39">
              <a:extLst>
                <a:ext uri="{FF2B5EF4-FFF2-40B4-BE49-F238E27FC236}">
                  <a16:creationId xmlns:a16="http://schemas.microsoft.com/office/drawing/2014/main" id="{AE3CAD12-1702-12E7-3A30-F2313265D27B}"/>
                </a:ext>
              </a:extLst>
            </p:cNvPr>
            <p:cNvSpPr txBox="1"/>
            <p:nvPr/>
          </p:nvSpPr>
          <p:spPr>
            <a:xfrm>
              <a:off x="4587878" y="2932716"/>
              <a:ext cx="1398832" cy="338554"/>
            </a:xfrm>
            <a:prstGeom prst="rect">
              <a:avLst/>
            </a:prstGeom>
            <a:noFill/>
          </p:spPr>
          <p:txBody>
            <a:bodyPr wrap="square">
              <a:spAutoFit/>
            </a:bodyPr>
            <a:lstStyle/>
            <a:p>
              <a:pPr algn="ctr"/>
              <a:r>
                <a:rPr lang="en-US" sz="1600" dirty="0">
                  <a:solidFill>
                    <a:schemeClr val="accent3"/>
                  </a:solidFill>
                </a:rPr>
                <a:t>Control</a:t>
              </a:r>
            </a:p>
          </p:txBody>
        </p:sp>
        <p:sp>
          <p:nvSpPr>
            <p:cNvPr id="41" name="TextBox 40">
              <a:extLst>
                <a:ext uri="{FF2B5EF4-FFF2-40B4-BE49-F238E27FC236}">
                  <a16:creationId xmlns:a16="http://schemas.microsoft.com/office/drawing/2014/main" id="{EE342B36-80DE-A4E8-4575-EB59E25C0E1C}"/>
                </a:ext>
              </a:extLst>
            </p:cNvPr>
            <p:cNvSpPr txBox="1"/>
            <p:nvPr/>
          </p:nvSpPr>
          <p:spPr>
            <a:xfrm>
              <a:off x="6062888" y="2940819"/>
              <a:ext cx="1548140" cy="338554"/>
            </a:xfrm>
            <a:prstGeom prst="rect">
              <a:avLst/>
            </a:prstGeom>
            <a:noFill/>
          </p:spPr>
          <p:txBody>
            <a:bodyPr wrap="square">
              <a:spAutoFit/>
            </a:bodyPr>
            <a:lstStyle/>
            <a:p>
              <a:pPr algn="ctr"/>
              <a:r>
                <a:rPr lang="en-US" sz="1600" dirty="0">
                  <a:solidFill>
                    <a:schemeClr val="accent3"/>
                  </a:solidFill>
                </a:rPr>
                <a:t>Storytelling</a:t>
              </a:r>
            </a:p>
          </p:txBody>
        </p:sp>
        <p:sp>
          <p:nvSpPr>
            <p:cNvPr id="42" name="TextBox 41">
              <a:extLst>
                <a:ext uri="{FF2B5EF4-FFF2-40B4-BE49-F238E27FC236}">
                  <a16:creationId xmlns:a16="http://schemas.microsoft.com/office/drawing/2014/main" id="{9512EF2C-2D5A-80C3-66DB-2365130B5668}"/>
                </a:ext>
              </a:extLst>
            </p:cNvPr>
            <p:cNvSpPr txBox="1"/>
            <p:nvPr/>
          </p:nvSpPr>
          <p:spPr>
            <a:xfrm>
              <a:off x="9583019" y="2914789"/>
              <a:ext cx="1485392" cy="338554"/>
            </a:xfrm>
            <a:prstGeom prst="rect">
              <a:avLst/>
            </a:prstGeom>
            <a:noFill/>
          </p:spPr>
          <p:txBody>
            <a:bodyPr wrap="square">
              <a:spAutoFit/>
            </a:bodyPr>
            <a:lstStyle/>
            <a:p>
              <a:pPr algn="ctr"/>
              <a:r>
                <a:rPr lang="en-US" sz="1600" dirty="0">
                  <a:solidFill>
                    <a:schemeClr val="accent5"/>
                  </a:solidFill>
                </a:rPr>
                <a:t>Storytelling</a:t>
              </a:r>
            </a:p>
          </p:txBody>
        </p:sp>
        <p:sp>
          <p:nvSpPr>
            <p:cNvPr id="43" name="TextBox 42">
              <a:extLst>
                <a:ext uri="{FF2B5EF4-FFF2-40B4-BE49-F238E27FC236}">
                  <a16:creationId xmlns:a16="http://schemas.microsoft.com/office/drawing/2014/main" id="{DE32C637-1A49-8ADD-2B5B-D4892603F338}"/>
                </a:ext>
              </a:extLst>
            </p:cNvPr>
            <p:cNvSpPr txBox="1"/>
            <p:nvPr/>
          </p:nvSpPr>
          <p:spPr>
            <a:xfrm>
              <a:off x="8108009" y="2909405"/>
              <a:ext cx="1398832" cy="338554"/>
            </a:xfrm>
            <a:prstGeom prst="rect">
              <a:avLst/>
            </a:prstGeom>
            <a:noFill/>
          </p:spPr>
          <p:txBody>
            <a:bodyPr wrap="square">
              <a:spAutoFit/>
            </a:bodyPr>
            <a:lstStyle/>
            <a:p>
              <a:pPr algn="ctr"/>
              <a:r>
                <a:rPr lang="en-US" sz="1600" dirty="0">
                  <a:solidFill>
                    <a:schemeClr val="accent5"/>
                  </a:solidFill>
                </a:rPr>
                <a:t>Control</a:t>
              </a:r>
            </a:p>
          </p:txBody>
        </p:sp>
      </p:grpSp>
      <p:sp>
        <p:nvSpPr>
          <p:cNvPr id="7" name="Title 1">
            <a:extLst>
              <a:ext uri="{FF2B5EF4-FFF2-40B4-BE49-F238E27FC236}">
                <a16:creationId xmlns:a16="http://schemas.microsoft.com/office/drawing/2014/main" id="{40781036-F5E8-AF14-0854-9B7CB42F41C0}"/>
              </a:ext>
            </a:extLst>
          </p:cNvPr>
          <p:cNvSpPr txBox="1">
            <a:spLocks/>
          </p:cNvSpPr>
          <p:nvPr/>
        </p:nvSpPr>
        <p:spPr>
          <a:xfrm>
            <a:off x="2" y="0"/>
            <a:ext cx="12191998" cy="890341"/>
          </a:xfrm>
          <a:prstGeom prst="rect">
            <a:avLst/>
          </a:prstGeom>
          <a:noFill/>
        </p:spPr>
        <p:txBody>
          <a:bodyPr vert="horz" wrap="none" lIns="274320" tIns="0" rIns="182880" bIns="0" rtlCol="0" anchor="ctr" anchorCtr="0">
            <a:normAutofit/>
          </a:bodyPr>
          <a:lstStyle>
            <a:lvl1pPr algn="l" rtl="0" eaLnBrk="1" fontAlgn="base" hangingPunct="1">
              <a:lnSpc>
                <a:spcPct val="100000"/>
              </a:lnSpc>
              <a:spcBef>
                <a:spcPct val="0"/>
              </a:spcBef>
              <a:spcAft>
                <a:spcPct val="0"/>
              </a:spcAft>
              <a:defRPr sz="3200" b="0" baseline="0">
                <a:solidFill>
                  <a:schemeClr val="bg1"/>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a:lstStyle>
          <a:p>
            <a:r>
              <a:rPr lang="en-US" kern="0" dirty="0"/>
              <a:t>Storytelling Drives Behavior</a:t>
            </a:r>
          </a:p>
        </p:txBody>
      </p:sp>
    </p:spTree>
    <p:extLst>
      <p:ext uri="{BB962C8B-B14F-4D97-AF65-F5344CB8AC3E}">
        <p14:creationId xmlns:p14="http://schemas.microsoft.com/office/powerpoint/2010/main" val="405165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4CDFA-28D8-7B75-86F7-B2F16C13E2DC}"/>
              </a:ext>
            </a:extLst>
          </p:cNvPr>
          <p:cNvSpPr>
            <a:spLocks noGrp="1"/>
          </p:cNvSpPr>
          <p:nvPr>
            <p:ph type="title"/>
          </p:nvPr>
        </p:nvSpPr>
        <p:spPr/>
        <p:txBody>
          <a:bodyPr/>
          <a:lstStyle/>
          <a:p>
            <a:r>
              <a:rPr lang="en-US" dirty="0"/>
              <a:t>Influencing Decision Making With Anchoring Messages </a:t>
            </a:r>
          </a:p>
        </p:txBody>
      </p:sp>
      <p:sp>
        <p:nvSpPr>
          <p:cNvPr id="3" name="Rectangular Callout 10">
            <a:extLst>
              <a:ext uri="{FF2B5EF4-FFF2-40B4-BE49-F238E27FC236}">
                <a16:creationId xmlns:a16="http://schemas.microsoft.com/office/drawing/2014/main" id="{B65BA5F5-C342-C4BE-6397-DB5FFA1D70E9}"/>
              </a:ext>
            </a:extLst>
          </p:cNvPr>
          <p:cNvSpPr/>
          <p:nvPr/>
        </p:nvSpPr>
        <p:spPr>
          <a:xfrm>
            <a:off x="582506" y="1168504"/>
            <a:ext cx="4865794" cy="3644796"/>
          </a:xfrm>
          <a:prstGeom prst="wedgeRectCallout">
            <a:avLst>
              <a:gd name="adj1" fmla="val -8302"/>
              <a:gd name="adj2" fmla="val 73730"/>
            </a:avLst>
          </a:prstGeom>
          <a:solidFill>
            <a:schemeClr val="bg1"/>
          </a:solid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0712137-C390-89EA-86EE-4454A0045E7D}"/>
              </a:ext>
            </a:extLst>
          </p:cNvPr>
          <p:cNvSpPr/>
          <p:nvPr/>
        </p:nvSpPr>
        <p:spPr>
          <a:xfrm>
            <a:off x="582506" y="1168504"/>
            <a:ext cx="4865794" cy="73538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45F34F70-5C07-366E-FB72-FC5CD96EC29F}"/>
              </a:ext>
            </a:extLst>
          </p:cNvPr>
          <p:cNvSpPr/>
          <p:nvPr/>
        </p:nvSpPr>
        <p:spPr>
          <a:xfrm>
            <a:off x="822767" y="1358892"/>
            <a:ext cx="3812733" cy="3139321"/>
          </a:xfrm>
          <a:prstGeom prst="rect">
            <a:avLst/>
          </a:prstGeom>
        </p:spPr>
        <p:txBody>
          <a:bodyPr wrap="square">
            <a:spAutoFit/>
          </a:bodyPr>
          <a:lstStyle/>
          <a:p>
            <a:r>
              <a:rPr lang="en-US" sz="2200" b="1" dirty="0">
                <a:solidFill>
                  <a:schemeClr val="bg1"/>
                </a:solidFill>
                <a:latin typeface="Arial" panose="020B0604020202020204" pitchFamily="34" charset="0"/>
                <a:ea typeface="MS Mincho"/>
                <a:cs typeface="Arial" panose="020B0604020202020204" pitchFamily="34" charset="0"/>
              </a:rPr>
              <a:t>Life insurance provides </a:t>
            </a:r>
          </a:p>
          <a:p>
            <a:endParaRPr lang="en-US" sz="2200" b="1" dirty="0">
              <a:solidFill>
                <a:schemeClr val="bg1"/>
              </a:solidFill>
              <a:latin typeface="Arial" panose="020B0604020202020204" pitchFamily="34" charset="0"/>
              <a:ea typeface="MS Mincho"/>
              <a:cs typeface="Arial" panose="020B0604020202020204" pitchFamily="34" charset="0"/>
            </a:endParaRPr>
          </a:p>
          <a:p>
            <a:r>
              <a:rPr lang="en-US" sz="2200" dirty="0">
                <a:latin typeface="Arial" panose="020B0604020202020204" pitchFamily="34" charset="0"/>
                <a:ea typeface="MS Mincho"/>
                <a:cs typeface="Arial" panose="020B0604020202020204" pitchFamily="34" charset="0"/>
              </a:rPr>
              <a:t>financial security for your family if something were to happen to you. This insurance pays a cash benefit to your loved ones if you die, helping to protect your family’s financial future.</a:t>
            </a:r>
            <a:endParaRPr lang="en-US" sz="2200" dirty="0">
              <a:latin typeface="Arial" panose="020B0604020202020204" pitchFamily="34" charset="0"/>
              <a:ea typeface="Times New Roman" panose="02020603050405020304" pitchFamily="18" charset="0"/>
              <a:cs typeface="Arial" panose="020B0604020202020204" pitchFamily="34" charset="0"/>
            </a:endParaRPr>
          </a:p>
        </p:txBody>
      </p:sp>
      <p:sp>
        <p:nvSpPr>
          <p:cNvPr id="6" name="Rectangular Callout 13">
            <a:extLst>
              <a:ext uri="{FF2B5EF4-FFF2-40B4-BE49-F238E27FC236}">
                <a16:creationId xmlns:a16="http://schemas.microsoft.com/office/drawing/2014/main" id="{0C08A761-17FD-9D4E-9DD6-82787BFDEAB6}"/>
              </a:ext>
            </a:extLst>
          </p:cNvPr>
          <p:cNvSpPr/>
          <p:nvPr/>
        </p:nvSpPr>
        <p:spPr>
          <a:xfrm flipH="1">
            <a:off x="4699002" y="2212919"/>
            <a:ext cx="4737098" cy="3502081"/>
          </a:xfrm>
          <a:prstGeom prst="wedgeRectCallout">
            <a:avLst>
              <a:gd name="adj1" fmla="val -8302"/>
              <a:gd name="adj2" fmla="val 74000"/>
            </a:avLst>
          </a:pr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7CE56E0-4D56-54DF-3831-344CA1FB9331}"/>
              </a:ext>
            </a:extLst>
          </p:cNvPr>
          <p:cNvSpPr/>
          <p:nvPr/>
        </p:nvSpPr>
        <p:spPr>
          <a:xfrm flipH="1">
            <a:off x="4699002" y="2235513"/>
            <a:ext cx="4737098" cy="112308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3495804-7412-97B5-FC46-0599CA18A56E}"/>
              </a:ext>
            </a:extLst>
          </p:cNvPr>
          <p:cNvSpPr/>
          <p:nvPr/>
        </p:nvSpPr>
        <p:spPr>
          <a:xfrm>
            <a:off x="4905807" y="2397065"/>
            <a:ext cx="4415995" cy="3139321"/>
          </a:xfrm>
          <a:prstGeom prst="rect">
            <a:avLst/>
          </a:prstGeom>
        </p:spPr>
        <p:txBody>
          <a:bodyPr wrap="square">
            <a:spAutoFit/>
          </a:bodyPr>
          <a:lstStyle/>
          <a:p>
            <a:r>
              <a:rPr lang="en-US" sz="2200" b="1" dirty="0">
                <a:solidFill>
                  <a:schemeClr val="bg1"/>
                </a:solidFill>
                <a:latin typeface="Arial" panose="020B0604020202020204" pitchFamily="34" charset="0"/>
                <a:ea typeface="MS Mincho"/>
                <a:cs typeface="Arial" panose="020B0604020202020204" pitchFamily="34" charset="0"/>
              </a:rPr>
              <a:t>The amount of life insurance a person needs</a:t>
            </a:r>
            <a:r>
              <a:rPr lang="en-US" sz="2200" dirty="0">
                <a:solidFill>
                  <a:srgbClr val="002F70"/>
                </a:solidFill>
                <a:latin typeface="Arial" panose="020B0604020202020204" pitchFamily="34" charset="0"/>
                <a:ea typeface="MS Mincho"/>
                <a:cs typeface="Arial" panose="020B0604020202020204" pitchFamily="34" charset="0"/>
              </a:rPr>
              <a:t> </a:t>
            </a:r>
          </a:p>
          <a:p>
            <a:endParaRPr lang="en-US" sz="2200" dirty="0">
              <a:solidFill>
                <a:srgbClr val="002F70"/>
              </a:solidFill>
              <a:latin typeface="Arial" panose="020B0604020202020204" pitchFamily="34" charset="0"/>
              <a:ea typeface="MS Mincho"/>
              <a:cs typeface="Arial" panose="020B0604020202020204" pitchFamily="34" charset="0"/>
            </a:endParaRPr>
          </a:p>
          <a:p>
            <a:r>
              <a:rPr lang="en-US" sz="2200" dirty="0">
                <a:latin typeface="Arial" panose="020B0604020202020204" pitchFamily="34" charset="0"/>
                <a:ea typeface="MS Mincho"/>
                <a:cs typeface="Arial" panose="020B0604020202020204" pitchFamily="34" charset="0"/>
              </a:rPr>
              <a:t>depends on their personal situation. For someone of your age and income level, experts would recommend life insurance coverage equal to at least </a:t>
            </a:r>
          </a:p>
          <a:p>
            <a:r>
              <a:rPr lang="en-US" sz="2200" b="1" dirty="0">
                <a:solidFill>
                  <a:schemeClr val="accent5"/>
                </a:solidFill>
                <a:latin typeface="Arial" panose="020B0604020202020204" pitchFamily="34" charset="0"/>
                <a:ea typeface="MS Mincho"/>
                <a:cs typeface="Arial" panose="020B0604020202020204" pitchFamily="34" charset="0"/>
              </a:rPr>
              <a:t>3 times</a:t>
            </a:r>
            <a:r>
              <a:rPr lang="en-US" sz="2200" dirty="0">
                <a:solidFill>
                  <a:schemeClr val="accent5"/>
                </a:solidFill>
                <a:latin typeface="Arial" panose="020B0604020202020204" pitchFamily="34" charset="0"/>
                <a:ea typeface="MS Mincho"/>
                <a:cs typeface="Arial" panose="020B0604020202020204" pitchFamily="34" charset="0"/>
              </a:rPr>
              <a:t> </a:t>
            </a:r>
            <a:r>
              <a:rPr lang="en-US" sz="2200" dirty="0">
                <a:latin typeface="Arial" panose="020B0604020202020204" pitchFamily="34" charset="0"/>
                <a:ea typeface="MS Mincho"/>
                <a:cs typeface="Arial" panose="020B0604020202020204" pitchFamily="34" charset="0"/>
              </a:rPr>
              <a:t>your salary.</a:t>
            </a:r>
            <a:endParaRPr lang="en-US" sz="2200" dirty="0">
              <a:latin typeface="Arial" panose="020B0604020202020204" pitchFamily="34" charset="0"/>
              <a:ea typeface="Times New Roman" panose="02020603050405020304" pitchFamily="18"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F77DABCD-B7DF-605A-4AF6-C5A35981C6ED}"/>
              </a:ext>
            </a:extLst>
          </p:cNvPr>
          <p:cNvCxnSpPr>
            <a:cxnSpLocks/>
          </p:cNvCxnSpPr>
          <p:nvPr/>
        </p:nvCxnSpPr>
        <p:spPr>
          <a:xfrm flipV="1">
            <a:off x="5448300" y="5487323"/>
            <a:ext cx="0" cy="493364"/>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5282EC-4EE4-9A9E-4E4E-8841059762CA}"/>
              </a:ext>
            </a:extLst>
          </p:cNvPr>
          <p:cNvSpPr txBox="1"/>
          <p:nvPr/>
        </p:nvSpPr>
        <p:spPr>
          <a:xfrm>
            <a:off x="4699002" y="5905045"/>
            <a:ext cx="1460498" cy="461665"/>
          </a:xfrm>
          <a:prstGeom prst="rect">
            <a:avLst/>
          </a:prstGeom>
          <a:solidFill>
            <a:schemeClr val="accent5"/>
          </a:solidFill>
          <a:ln>
            <a:solidFill>
              <a:schemeClr val="accent5"/>
            </a:solidFill>
          </a:ln>
        </p:spPr>
        <p:txBody>
          <a:bodyPr wrap="square" rtlCol="0">
            <a:spAutoFit/>
          </a:bodyPr>
          <a:lstStyle/>
          <a:p>
            <a:pPr algn="ctr"/>
            <a:r>
              <a:rPr lang="en-US" sz="1200" dirty="0">
                <a:solidFill>
                  <a:schemeClr val="bg1"/>
                </a:solidFill>
              </a:rPr>
              <a:t>Suggested Value as the Anchor  </a:t>
            </a:r>
          </a:p>
        </p:txBody>
      </p:sp>
    </p:spTree>
    <p:extLst>
      <p:ext uri="{BB962C8B-B14F-4D97-AF65-F5344CB8AC3E}">
        <p14:creationId xmlns:p14="http://schemas.microsoft.com/office/powerpoint/2010/main" val="3877566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C0FD26-EBFF-1199-AA67-6EF6E78AB8EA}"/>
              </a:ext>
            </a:extLst>
          </p:cNvPr>
          <p:cNvSpPr txBox="1"/>
          <p:nvPr/>
        </p:nvSpPr>
        <p:spPr>
          <a:xfrm>
            <a:off x="333756" y="6344412"/>
            <a:ext cx="5064207" cy="253916"/>
          </a:xfrm>
          <a:prstGeom prst="rect">
            <a:avLst/>
          </a:prstGeom>
          <a:noFill/>
        </p:spPr>
        <p:txBody>
          <a:bodyPr wrap="none" rtlCol="0">
            <a:spAutoFit/>
          </a:bodyPr>
          <a:lstStyle/>
          <a:p>
            <a:r>
              <a:rPr lang="en-US" sz="1050" dirty="0"/>
              <a:t>Source: Think Fast: Behavioral Economics and Benefits Messaging, LIMRA, 2023.</a:t>
            </a:r>
          </a:p>
        </p:txBody>
      </p:sp>
      <p:sp>
        <p:nvSpPr>
          <p:cNvPr id="5" name="Title 1">
            <a:extLst>
              <a:ext uri="{FF2B5EF4-FFF2-40B4-BE49-F238E27FC236}">
                <a16:creationId xmlns:a16="http://schemas.microsoft.com/office/drawing/2014/main" id="{7292248E-803D-6C1A-0B5F-ED6BB15E6EEF}"/>
              </a:ext>
            </a:extLst>
          </p:cNvPr>
          <p:cNvSpPr txBox="1">
            <a:spLocks/>
          </p:cNvSpPr>
          <p:nvPr/>
        </p:nvSpPr>
        <p:spPr>
          <a:xfrm>
            <a:off x="2" y="0"/>
            <a:ext cx="12191998" cy="890341"/>
          </a:xfrm>
          <a:prstGeom prst="rect">
            <a:avLst/>
          </a:prstGeom>
          <a:noFill/>
        </p:spPr>
        <p:txBody>
          <a:bodyPr vert="horz" wrap="none" lIns="274320" tIns="0" rIns="182880" bIns="0" rtlCol="0" anchor="ctr" anchorCtr="0">
            <a:normAutofit/>
          </a:bodyPr>
          <a:lstStyle>
            <a:lvl1pPr algn="l" rtl="0" eaLnBrk="1" fontAlgn="base" hangingPunct="1">
              <a:lnSpc>
                <a:spcPct val="100000"/>
              </a:lnSpc>
              <a:spcBef>
                <a:spcPct val="0"/>
              </a:spcBef>
              <a:spcAft>
                <a:spcPct val="0"/>
              </a:spcAft>
              <a:defRPr sz="3200" b="0" baseline="0">
                <a:solidFill>
                  <a:schemeClr val="bg1"/>
                </a:solidFill>
                <a:latin typeface="Arial"/>
                <a:ea typeface="+mj-ea"/>
                <a:cs typeface="Arial"/>
              </a:defRPr>
            </a:lvl1pPr>
            <a:lvl2pPr algn="l" rtl="0" eaLnBrk="1" fontAlgn="base" hangingPunct="1">
              <a:spcBef>
                <a:spcPct val="0"/>
              </a:spcBef>
              <a:spcAft>
                <a:spcPct val="0"/>
              </a:spcAft>
              <a:defRPr sz="3780" b="1">
                <a:solidFill>
                  <a:schemeClr val="bg1"/>
                </a:solidFill>
                <a:latin typeface="Times New Roman" pitchFamily="18" charset="0"/>
              </a:defRPr>
            </a:lvl2pPr>
            <a:lvl3pPr algn="l" rtl="0" eaLnBrk="1" fontAlgn="base" hangingPunct="1">
              <a:spcBef>
                <a:spcPct val="0"/>
              </a:spcBef>
              <a:spcAft>
                <a:spcPct val="0"/>
              </a:spcAft>
              <a:defRPr sz="3780" b="1">
                <a:solidFill>
                  <a:schemeClr val="bg1"/>
                </a:solidFill>
                <a:latin typeface="Times New Roman" pitchFamily="18" charset="0"/>
              </a:defRPr>
            </a:lvl3pPr>
            <a:lvl4pPr algn="l" rtl="0" eaLnBrk="1" fontAlgn="base" hangingPunct="1">
              <a:spcBef>
                <a:spcPct val="0"/>
              </a:spcBef>
              <a:spcAft>
                <a:spcPct val="0"/>
              </a:spcAft>
              <a:defRPr sz="3780" b="1">
                <a:solidFill>
                  <a:schemeClr val="bg1"/>
                </a:solidFill>
                <a:latin typeface="Times New Roman" pitchFamily="18" charset="0"/>
              </a:defRPr>
            </a:lvl4pPr>
            <a:lvl5pPr algn="l" rtl="0" eaLnBrk="1" fontAlgn="base" hangingPunct="1">
              <a:spcBef>
                <a:spcPct val="0"/>
              </a:spcBef>
              <a:spcAft>
                <a:spcPct val="0"/>
              </a:spcAft>
              <a:defRPr sz="3780" b="1">
                <a:solidFill>
                  <a:schemeClr val="bg1"/>
                </a:solidFill>
                <a:latin typeface="Times New Roman" pitchFamily="18" charset="0"/>
              </a:defRPr>
            </a:lvl5pPr>
            <a:lvl6pPr marL="480036" algn="l" rtl="0" eaLnBrk="1" fontAlgn="base" hangingPunct="1">
              <a:spcBef>
                <a:spcPct val="0"/>
              </a:spcBef>
              <a:spcAft>
                <a:spcPct val="0"/>
              </a:spcAft>
              <a:defRPr sz="3780" b="1">
                <a:solidFill>
                  <a:schemeClr val="bg1"/>
                </a:solidFill>
                <a:latin typeface="Times New Roman" pitchFamily="18" charset="0"/>
              </a:defRPr>
            </a:lvl6pPr>
            <a:lvl7pPr marL="960072" algn="l" rtl="0" eaLnBrk="1" fontAlgn="base" hangingPunct="1">
              <a:spcBef>
                <a:spcPct val="0"/>
              </a:spcBef>
              <a:spcAft>
                <a:spcPct val="0"/>
              </a:spcAft>
              <a:defRPr sz="3780" b="1">
                <a:solidFill>
                  <a:schemeClr val="bg1"/>
                </a:solidFill>
                <a:latin typeface="Times New Roman" pitchFamily="18" charset="0"/>
              </a:defRPr>
            </a:lvl7pPr>
            <a:lvl8pPr marL="1440108" algn="l" rtl="0" eaLnBrk="1" fontAlgn="base" hangingPunct="1">
              <a:spcBef>
                <a:spcPct val="0"/>
              </a:spcBef>
              <a:spcAft>
                <a:spcPct val="0"/>
              </a:spcAft>
              <a:defRPr sz="3780" b="1">
                <a:solidFill>
                  <a:schemeClr val="bg1"/>
                </a:solidFill>
                <a:latin typeface="Times New Roman" pitchFamily="18" charset="0"/>
              </a:defRPr>
            </a:lvl8pPr>
            <a:lvl9pPr marL="1920144" algn="l" rtl="0" eaLnBrk="1" fontAlgn="base" hangingPunct="1">
              <a:spcBef>
                <a:spcPct val="0"/>
              </a:spcBef>
              <a:spcAft>
                <a:spcPct val="0"/>
              </a:spcAft>
              <a:defRPr sz="3780" b="1">
                <a:solidFill>
                  <a:schemeClr val="bg1"/>
                </a:solidFill>
                <a:latin typeface="Times New Roman" pitchFamily="18" charset="0"/>
              </a:defRPr>
            </a:lvl9pPr>
          </a:lstStyle>
          <a:p>
            <a:r>
              <a:rPr lang="en-US" kern="0" dirty="0"/>
              <a:t>Anchoring Influences the Level of Coverage Selected </a:t>
            </a:r>
          </a:p>
        </p:txBody>
      </p:sp>
      <p:graphicFrame>
        <p:nvGraphicFramePr>
          <p:cNvPr id="13" name="Chart 12">
            <a:extLst>
              <a:ext uri="{FF2B5EF4-FFF2-40B4-BE49-F238E27FC236}">
                <a16:creationId xmlns:a16="http://schemas.microsoft.com/office/drawing/2014/main" id="{DD76453D-D881-37AF-E3FF-0F68A395B081}"/>
              </a:ext>
            </a:extLst>
          </p:cNvPr>
          <p:cNvGraphicFramePr/>
          <p:nvPr>
            <p:extLst>
              <p:ext uri="{D42A27DB-BD31-4B8C-83A1-F6EECF244321}">
                <p14:modId xmlns:p14="http://schemas.microsoft.com/office/powerpoint/2010/main" val="1244694666"/>
              </p:ext>
            </p:extLst>
          </p:nvPr>
        </p:nvGraphicFramePr>
        <p:xfrm>
          <a:off x="2449302" y="969334"/>
          <a:ext cx="7158180" cy="4919332"/>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a:extLst>
              <a:ext uri="{FF2B5EF4-FFF2-40B4-BE49-F238E27FC236}">
                <a16:creationId xmlns:a16="http://schemas.microsoft.com/office/drawing/2014/main" id="{8BBBED8F-E17E-2500-5B46-DCEDD7843D0B}"/>
              </a:ext>
            </a:extLst>
          </p:cNvPr>
          <p:cNvGrpSpPr/>
          <p:nvPr/>
        </p:nvGrpSpPr>
        <p:grpSpPr>
          <a:xfrm>
            <a:off x="10012220" y="4475064"/>
            <a:ext cx="1062180" cy="811737"/>
            <a:chOff x="572656" y="4512010"/>
            <a:chExt cx="1062180" cy="811737"/>
          </a:xfrm>
        </p:grpSpPr>
        <p:sp>
          <p:nvSpPr>
            <p:cNvPr id="16" name="Rectangle 15">
              <a:extLst>
                <a:ext uri="{FF2B5EF4-FFF2-40B4-BE49-F238E27FC236}">
                  <a16:creationId xmlns:a16="http://schemas.microsoft.com/office/drawing/2014/main" id="{1EF7741D-39EA-1829-74FF-ADCFF6BDDB92}"/>
                </a:ext>
              </a:extLst>
            </p:cNvPr>
            <p:cNvSpPr/>
            <p:nvPr/>
          </p:nvSpPr>
          <p:spPr>
            <a:xfrm>
              <a:off x="572656" y="4599710"/>
              <a:ext cx="110836" cy="101600"/>
            </a:xfrm>
            <a:prstGeom prst="rect">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88C1124-CD1F-685C-5298-244B0DF4D75A}"/>
                </a:ext>
              </a:extLst>
            </p:cNvPr>
            <p:cNvSpPr/>
            <p:nvPr/>
          </p:nvSpPr>
          <p:spPr>
            <a:xfrm>
              <a:off x="572656" y="4867079"/>
              <a:ext cx="110836" cy="1016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D8A37AF-44A8-6A87-4A6B-89A8E145CAA2}"/>
                </a:ext>
              </a:extLst>
            </p:cNvPr>
            <p:cNvSpPr/>
            <p:nvPr/>
          </p:nvSpPr>
          <p:spPr>
            <a:xfrm>
              <a:off x="572656" y="5134449"/>
              <a:ext cx="110836" cy="101600"/>
            </a:xfrm>
            <a:prstGeom prst="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42737844-8B39-FC08-EBD3-0BDDBA215D6B}"/>
                </a:ext>
              </a:extLst>
            </p:cNvPr>
            <p:cNvSpPr txBox="1"/>
            <p:nvPr/>
          </p:nvSpPr>
          <p:spPr>
            <a:xfrm>
              <a:off x="707169" y="4512010"/>
              <a:ext cx="927667" cy="276999"/>
            </a:xfrm>
            <a:prstGeom prst="rect">
              <a:avLst/>
            </a:prstGeom>
            <a:noFill/>
          </p:spPr>
          <p:txBody>
            <a:bodyPr wrap="square" rtlCol="0">
              <a:spAutoFit/>
            </a:bodyPr>
            <a:lstStyle/>
            <a:p>
              <a:r>
                <a:rPr lang="en-US" sz="1200" dirty="0"/>
                <a:t>High Level</a:t>
              </a:r>
            </a:p>
          </p:txBody>
        </p:sp>
        <p:sp>
          <p:nvSpPr>
            <p:cNvPr id="20" name="TextBox 19">
              <a:extLst>
                <a:ext uri="{FF2B5EF4-FFF2-40B4-BE49-F238E27FC236}">
                  <a16:creationId xmlns:a16="http://schemas.microsoft.com/office/drawing/2014/main" id="{9B6BF33D-CA3C-0A76-A143-C349934701CD}"/>
                </a:ext>
              </a:extLst>
            </p:cNvPr>
            <p:cNvSpPr txBox="1"/>
            <p:nvPr/>
          </p:nvSpPr>
          <p:spPr>
            <a:xfrm>
              <a:off x="696928" y="4789009"/>
              <a:ext cx="927667" cy="276999"/>
            </a:xfrm>
            <a:prstGeom prst="rect">
              <a:avLst/>
            </a:prstGeom>
            <a:noFill/>
          </p:spPr>
          <p:txBody>
            <a:bodyPr wrap="square" rtlCol="0">
              <a:spAutoFit/>
            </a:bodyPr>
            <a:lstStyle/>
            <a:p>
              <a:r>
                <a:rPr lang="en-US" sz="1200" dirty="0"/>
                <a:t>Mid Level</a:t>
              </a:r>
            </a:p>
          </p:txBody>
        </p:sp>
        <p:sp>
          <p:nvSpPr>
            <p:cNvPr id="21" name="TextBox 20">
              <a:extLst>
                <a:ext uri="{FF2B5EF4-FFF2-40B4-BE49-F238E27FC236}">
                  <a16:creationId xmlns:a16="http://schemas.microsoft.com/office/drawing/2014/main" id="{A7EC93C2-DD5E-7C6E-07E3-885B882951A0}"/>
                </a:ext>
              </a:extLst>
            </p:cNvPr>
            <p:cNvSpPr txBox="1"/>
            <p:nvPr/>
          </p:nvSpPr>
          <p:spPr>
            <a:xfrm>
              <a:off x="699951" y="5046748"/>
              <a:ext cx="934885" cy="276999"/>
            </a:xfrm>
            <a:prstGeom prst="rect">
              <a:avLst/>
            </a:prstGeom>
            <a:noFill/>
          </p:spPr>
          <p:txBody>
            <a:bodyPr wrap="square" rtlCol="0">
              <a:spAutoFit/>
            </a:bodyPr>
            <a:lstStyle/>
            <a:p>
              <a:r>
                <a:rPr lang="en-US" sz="1200" dirty="0"/>
                <a:t>Base Level</a:t>
              </a:r>
            </a:p>
          </p:txBody>
        </p:sp>
      </p:grpSp>
      <p:cxnSp>
        <p:nvCxnSpPr>
          <p:cNvPr id="24" name="Straight Connector 23">
            <a:extLst>
              <a:ext uri="{FF2B5EF4-FFF2-40B4-BE49-F238E27FC236}">
                <a16:creationId xmlns:a16="http://schemas.microsoft.com/office/drawing/2014/main" id="{510AF9FB-FFC5-3D96-B7B9-897F739F3824}"/>
              </a:ext>
            </a:extLst>
          </p:cNvPr>
          <p:cNvCxnSpPr>
            <a:cxnSpLocks/>
          </p:cNvCxnSpPr>
          <p:nvPr/>
        </p:nvCxnSpPr>
        <p:spPr>
          <a:xfrm>
            <a:off x="2558473" y="5199103"/>
            <a:ext cx="7049009" cy="0"/>
          </a:xfrm>
          <a:prstGeom prst="line">
            <a:avLst/>
          </a:prstGeom>
          <a:ln>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947914B-1AD0-5F21-E848-CEEE45843A51}"/>
              </a:ext>
            </a:extLst>
          </p:cNvPr>
          <p:cNvGrpSpPr/>
          <p:nvPr/>
        </p:nvGrpSpPr>
        <p:grpSpPr>
          <a:xfrm>
            <a:off x="2678545" y="5278096"/>
            <a:ext cx="1811270" cy="277000"/>
            <a:chOff x="2669309" y="5278096"/>
            <a:chExt cx="1811270" cy="277000"/>
          </a:xfrm>
        </p:grpSpPr>
        <p:sp>
          <p:nvSpPr>
            <p:cNvPr id="29" name="TextBox 28">
              <a:extLst>
                <a:ext uri="{FF2B5EF4-FFF2-40B4-BE49-F238E27FC236}">
                  <a16:creationId xmlns:a16="http://schemas.microsoft.com/office/drawing/2014/main" id="{B7002917-7F1A-084F-19A4-B859D7CD4494}"/>
                </a:ext>
              </a:extLst>
            </p:cNvPr>
            <p:cNvSpPr txBox="1"/>
            <p:nvPr/>
          </p:nvSpPr>
          <p:spPr>
            <a:xfrm>
              <a:off x="2669309" y="5278097"/>
              <a:ext cx="738910" cy="276999"/>
            </a:xfrm>
            <a:prstGeom prst="rect">
              <a:avLst/>
            </a:prstGeom>
            <a:noFill/>
          </p:spPr>
          <p:txBody>
            <a:bodyPr wrap="square" rtlCol="0">
              <a:spAutoFit/>
            </a:bodyPr>
            <a:lstStyle/>
            <a:p>
              <a:pPr algn="ctr"/>
              <a:r>
                <a:rPr lang="en-US" sz="1200" dirty="0"/>
                <a:t>Control</a:t>
              </a:r>
            </a:p>
          </p:txBody>
        </p:sp>
        <p:sp>
          <p:nvSpPr>
            <p:cNvPr id="31" name="TextBox 30">
              <a:extLst>
                <a:ext uri="{FF2B5EF4-FFF2-40B4-BE49-F238E27FC236}">
                  <a16:creationId xmlns:a16="http://schemas.microsoft.com/office/drawing/2014/main" id="{E481C938-263A-35A7-D68D-4D92B7DA5880}"/>
                </a:ext>
              </a:extLst>
            </p:cNvPr>
            <p:cNvSpPr txBox="1"/>
            <p:nvPr/>
          </p:nvSpPr>
          <p:spPr>
            <a:xfrm>
              <a:off x="3399925" y="5278096"/>
              <a:ext cx="1080654" cy="276999"/>
            </a:xfrm>
            <a:prstGeom prst="rect">
              <a:avLst/>
            </a:prstGeom>
            <a:noFill/>
          </p:spPr>
          <p:txBody>
            <a:bodyPr wrap="square" rtlCol="0">
              <a:spAutoFit/>
            </a:bodyPr>
            <a:lstStyle/>
            <a:p>
              <a:pPr algn="ctr"/>
              <a:r>
                <a:rPr lang="en-US" sz="1200" dirty="0"/>
                <a:t>Anchoring</a:t>
              </a:r>
            </a:p>
          </p:txBody>
        </p:sp>
      </p:grpSp>
      <p:grpSp>
        <p:nvGrpSpPr>
          <p:cNvPr id="33" name="Group 32">
            <a:extLst>
              <a:ext uri="{FF2B5EF4-FFF2-40B4-BE49-F238E27FC236}">
                <a16:creationId xmlns:a16="http://schemas.microsoft.com/office/drawing/2014/main" id="{E8DF63E8-485D-1C21-DC85-A09A68432875}"/>
              </a:ext>
            </a:extLst>
          </p:cNvPr>
          <p:cNvGrpSpPr/>
          <p:nvPr/>
        </p:nvGrpSpPr>
        <p:grpSpPr>
          <a:xfrm>
            <a:off x="5269704" y="5286801"/>
            <a:ext cx="1811270" cy="277000"/>
            <a:chOff x="2669309" y="5278096"/>
            <a:chExt cx="1811270" cy="277000"/>
          </a:xfrm>
        </p:grpSpPr>
        <p:sp>
          <p:nvSpPr>
            <p:cNvPr id="34" name="TextBox 33">
              <a:extLst>
                <a:ext uri="{FF2B5EF4-FFF2-40B4-BE49-F238E27FC236}">
                  <a16:creationId xmlns:a16="http://schemas.microsoft.com/office/drawing/2014/main" id="{662DDF31-7BFE-B451-3DFE-0A425B57109B}"/>
                </a:ext>
              </a:extLst>
            </p:cNvPr>
            <p:cNvSpPr txBox="1"/>
            <p:nvPr/>
          </p:nvSpPr>
          <p:spPr>
            <a:xfrm>
              <a:off x="2669309" y="5278097"/>
              <a:ext cx="738910" cy="276999"/>
            </a:xfrm>
            <a:prstGeom prst="rect">
              <a:avLst/>
            </a:prstGeom>
            <a:noFill/>
          </p:spPr>
          <p:txBody>
            <a:bodyPr wrap="square" rtlCol="0">
              <a:spAutoFit/>
            </a:bodyPr>
            <a:lstStyle/>
            <a:p>
              <a:pPr algn="ctr"/>
              <a:r>
                <a:rPr lang="en-US" sz="1200" dirty="0"/>
                <a:t>Control</a:t>
              </a:r>
            </a:p>
          </p:txBody>
        </p:sp>
        <p:sp>
          <p:nvSpPr>
            <p:cNvPr id="35" name="TextBox 34">
              <a:extLst>
                <a:ext uri="{FF2B5EF4-FFF2-40B4-BE49-F238E27FC236}">
                  <a16:creationId xmlns:a16="http://schemas.microsoft.com/office/drawing/2014/main" id="{BAC973A7-D96E-57CF-4072-19E6ABCE7900}"/>
                </a:ext>
              </a:extLst>
            </p:cNvPr>
            <p:cNvSpPr txBox="1"/>
            <p:nvPr/>
          </p:nvSpPr>
          <p:spPr>
            <a:xfrm>
              <a:off x="3399925" y="5278096"/>
              <a:ext cx="1080654" cy="276999"/>
            </a:xfrm>
            <a:prstGeom prst="rect">
              <a:avLst/>
            </a:prstGeom>
            <a:noFill/>
          </p:spPr>
          <p:txBody>
            <a:bodyPr wrap="square" rtlCol="0">
              <a:spAutoFit/>
            </a:bodyPr>
            <a:lstStyle/>
            <a:p>
              <a:pPr algn="ctr"/>
              <a:r>
                <a:rPr lang="en-US" sz="1200" dirty="0"/>
                <a:t>Anchoring</a:t>
              </a:r>
            </a:p>
          </p:txBody>
        </p:sp>
      </p:grpSp>
      <p:grpSp>
        <p:nvGrpSpPr>
          <p:cNvPr id="36" name="Group 35">
            <a:extLst>
              <a:ext uri="{FF2B5EF4-FFF2-40B4-BE49-F238E27FC236}">
                <a16:creationId xmlns:a16="http://schemas.microsoft.com/office/drawing/2014/main" id="{C2296E0B-27AE-DCC0-5D41-9DAC1AB22B01}"/>
              </a:ext>
            </a:extLst>
          </p:cNvPr>
          <p:cNvGrpSpPr/>
          <p:nvPr/>
        </p:nvGrpSpPr>
        <p:grpSpPr>
          <a:xfrm>
            <a:off x="7812671" y="5266885"/>
            <a:ext cx="1811270" cy="277000"/>
            <a:chOff x="2669309" y="5278096"/>
            <a:chExt cx="1811270" cy="277000"/>
          </a:xfrm>
        </p:grpSpPr>
        <p:sp>
          <p:nvSpPr>
            <p:cNvPr id="37" name="TextBox 36">
              <a:extLst>
                <a:ext uri="{FF2B5EF4-FFF2-40B4-BE49-F238E27FC236}">
                  <a16:creationId xmlns:a16="http://schemas.microsoft.com/office/drawing/2014/main" id="{2726FBD7-770D-C5E8-075D-20E4F8531F7E}"/>
                </a:ext>
              </a:extLst>
            </p:cNvPr>
            <p:cNvSpPr txBox="1"/>
            <p:nvPr/>
          </p:nvSpPr>
          <p:spPr>
            <a:xfrm>
              <a:off x="2669309" y="5278097"/>
              <a:ext cx="738910" cy="276999"/>
            </a:xfrm>
            <a:prstGeom prst="rect">
              <a:avLst/>
            </a:prstGeom>
            <a:noFill/>
          </p:spPr>
          <p:txBody>
            <a:bodyPr wrap="square" rtlCol="0">
              <a:spAutoFit/>
            </a:bodyPr>
            <a:lstStyle/>
            <a:p>
              <a:pPr algn="ctr"/>
              <a:r>
                <a:rPr lang="en-US" sz="1200" dirty="0"/>
                <a:t>Control</a:t>
              </a:r>
            </a:p>
          </p:txBody>
        </p:sp>
        <p:sp>
          <p:nvSpPr>
            <p:cNvPr id="38" name="TextBox 37">
              <a:extLst>
                <a:ext uri="{FF2B5EF4-FFF2-40B4-BE49-F238E27FC236}">
                  <a16:creationId xmlns:a16="http://schemas.microsoft.com/office/drawing/2014/main" id="{57F70D8E-5AF7-A72F-275F-B4D2F0FFB0D2}"/>
                </a:ext>
              </a:extLst>
            </p:cNvPr>
            <p:cNvSpPr txBox="1"/>
            <p:nvPr/>
          </p:nvSpPr>
          <p:spPr>
            <a:xfrm>
              <a:off x="3399925" y="5278096"/>
              <a:ext cx="1080654" cy="276999"/>
            </a:xfrm>
            <a:prstGeom prst="rect">
              <a:avLst/>
            </a:prstGeom>
            <a:noFill/>
          </p:spPr>
          <p:txBody>
            <a:bodyPr wrap="square" rtlCol="0">
              <a:spAutoFit/>
            </a:bodyPr>
            <a:lstStyle/>
            <a:p>
              <a:pPr algn="ctr"/>
              <a:r>
                <a:rPr lang="en-US" sz="1200" dirty="0"/>
                <a:t>Anchoring</a:t>
              </a:r>
            </a:p>
          </p:txBody>
        </p:sp>
      </p:grpSp>
      <p:sp>
        <p:nvSpPr>
          <p:cNvPr id="40" name="TextBox 39">
            <a:extLst>
              <a:ext uri="{FF2B5EF4-FFF2-40B4-BE49-F238E27FC236}">
                <a16:creationId xmlns:a16="http://schemas.microsoft.com/office/drawing/2014/main" id="{77A19BCD-C180-8059-A520-7A9A64D26515}"/>
              </a:ext>
            </a:extLst>
          </p:cNvPr>
          <p:cNvSpPr txBox="1"/>
          <p:nvPr/>
        </p:nvSpPr>
        <p:spPr>
          <a:xfrm>
            <a:off x="2584518" y="1751260"/>
            <a:ext cx="1930400" cy="276999"/>
          </a:xfrm>
          <a:prstGeom prst="rect">
            <a:avLst/>
          </a:prstGeom>
          <a:noFill/>
        </p:spPr>
        <p:txBody>
          <a:bodyPr wrap="square" rtlCol="0">
            <a:spAutoFit/>
          </a:bodyPr>
          <a:lstStyle/>
          <a:p>
            <a:pPr algn="ctr"/>
            <a:r>
              <a:rPr lang="en-US" sz="1200" b="1" dirty="0"/>
              <a:t>Life Insurance</a:t>
            </a:r>
          </a:p>
        </p:txBody>
      </p:sp>
      <p:sp>
        <p:nvSpPr>
          <p:cNvPr id="41" name="TextBox 40">
            <a:extLst>
              <a:ext uri="{FF2B5EF4-FFF2-40B4-BE49-F238E27FC236}">
                <a16:creationId xmlns:a16="http://schemas.microsoft.com/office/drawing/2014/main" id="{195A0637-C062-BEB1-2C07-FF2F12947199}"/>
              </a:ext>
            </a:extLst>
          </p:cNvPr>
          <p:cNvSpPr txBox="1"/>
          <p:nvPr/>
        </p:nvSpPr>
        <p:spPr>
          <a:xfrm>
            <a:off x="4853708" y="1751260"/>
            <a:ext cx="2458538" cy="276999"/>
          </a:xfrm>
          <a:prstGeom prst="rect">
            <a:avLst/>
          </a:prstGeom>
          <a:noFill/>
        </p:spPr>
        <p:txBody>
          <a:bodyPr wrap="square" rtlCol="0">
            <a:spAutoFit/>
          </a:bodyPr>
          <a:lstStyle/>
          <a:p>
            <a:pPr algn="ctr"/>
            <a:r>
              <a:rPr lang="en-US" sz="1200" b="1" dirty="0"/>
              <a:t>Long-term Disability Insurance</a:t>
            </a:r>
          </a:p>
        </p:txBody>
      </p:sp>
      <p:sp>
        <p:nvSpPr>
          <p:cNvPr id="42" name="TextBox 41">
            <a:extLst>
              <a:ext uri="{FF2B5EF4-FFF2-40B4-BE49-F238E27FC236}">
                <a16:creationId xmlns:a16="http://schemas.microsoft.com/office/drawing/2014/main" id="{F8E4D666-E45B-EEAE-53D9-9CC23ACCB062}"/>
              </a:ext>
            </a:extLst>
          </p:cNvPr>
          <p:cNvSpPr txBox="1"/>
          <p:nvPr/>
        </p:nvSpPr>
        <p:spPr>
          <a:xfrm>
            <a:off x="7889516" y="1751260"/>
            <a:ext cx="1614702" cy="276999"/>
          </a:xfrm>
          <a:prstGeom prst="rect">
            <a:avLst/>
          </a:prstGeom>
          <a:noFill/>
        </p:spPr>
        <p:txBody>
          <a:bodyPr wrap="square" rtlCol="0">
            <a:spAutoFit/>
          </a:bodyPr>
          <a:lstStyle/>
          <a:p>
            <a:pPr algn="ctr"/>
            <a:r>
              <a:rPr lang="en-US" sz="1200" b="1" dirty="0"/>
              <a:t>Accident Insurance</a:t>
            </a:r>
          </a:p>
        </p:txBody>
      </p:sp>
    </p:spTree>
    <p:extLst>
      <p:ext uri="{BB962C8B-B14F-4D97-AF65-F5344CB8AC3E}">
        <p14:creationId xmlns:p14="http://schemas.microsoft.com/office/powerpoint/2010/main" val="1878606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9764E2-E21D-1E0E-6D4A-E459B0E37385}"/>
              </a:ext>
            </a:extLst>
          </p:cNvPr>
          <p:cNvSpPr/>
          <p:nvPr/>
        </p:nvSpPr>
        <p:spPr>
          <a:xfrm>
            <a:off x="6262255" y="1413164"/>
            <a:ext cx="6206836" cy="423025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6AFF491-F8DD-0992-9D11-E2F30684541E}"/>
              </a:ext>
            </a:extLst>
          </p:cNvPr>
          <p:cNvSpPr/>
          <p:nvPr/>
        </p:nvSpPr>
        <p:spPr>
          <a:xfrm>
            <a:off x="167695" y="2422684"/>
            <a:ext cx="6278252" cy="2297093"/>
          </a:xfrm>
          <a:prstGeom prst="rect">
            <a:avLst/>
          </a:prstGeom>
          <a:solidFill>
            <a:schemeClr val="accent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F23D8F4A-4990-56E7-72A7-EEAC21DEB447}"/>
              </a:ext>
            </a:extLst>
          </p:cNvPr>
          <p:cNvSpPr>
            <a:spLocks noGrp="1"/>
          </p:cNvSpPr>
          <p:nvPr>
            <p:ph type="title"/>
          </p:nvPr>
        </p:nvSpPr>
        <p:spPr>
          <a:xfrm>
            <a:off x="2" y="-74428"/>
            <a:ext cx="12191998" cy="890341"/>
          </a:xfrm>
        </p:spPr>
        <p:txBody>
          <a:bodyPr>
            <a:noAutofit/>
          </a:bodyPr>
          <a:lstStyle/>
          <a:p>
            <a:r>
              <a:rPr lang="en-US" dirty="0"/>
              <a:t>Building Quality Enrollment Experiences </a:t>
            </a:r>
          </a:p>
        </p:txBody>
      </p:sp>
      <p:sp>
        <p:nvSpPr>
          <p:cNvPr id="12" name="TextBox 11">
            <a:extLst>
              <a:ext uri="{FF2B5EF4-FFF2-40B4-BE49-F238E27FC236}">
                <a16:creationId xmlns:a16="http://schemas.microsoft.com/office/drawing/2014/main" id="{527FE156-1BAF-F266-78F2-24A5463B04EC}"/>
              </a:ext>
            </a:extLst>
          </p:cNvPr>
          <p:cNvSpPr txBox="1"/>
          <p:nvPr/>
        </p:nvSpPr>
        <p:spPr>
          <a:xfrm>
            <a:off x="517643" y="2909512"/>
            <a:ext cx="5578357" cy="1323439"/>
          </a:xfrm>
          <a:prstGeom prst="rect">
            <a:avLst/>
          </a:prstGeom>
          <a:noFill/>
        </p:spPr>
        <p:txBody>
          <a:bodyPr wrap="square">
            <a:spAutoFit/>
          </a:bodyPr>
          <a:lstStyle/>
          <a:p>
            <a:r>
              <a:rPr lang="en-US" sz="2000" dirty="0">
                <a:solidFill>
                  <a:schemeClr val="bg1"/>
                </a:solidFill>
              </a:rPr>
              <a:t>Employees feel responsibility falls to benefits providers to ensure benefits education is available, digital, and personalized to increase enrollment and participation. </a:t>
            </a:r>
          </a:p>
        </p:txBody>
      </p:sp>
    </p:spTree>
    <p:extLst>
      <p:ext uri="{BB962C8B-B14F-4D97-AF65-F5344CB8AC3E}">
        <p14:creationId xmlns:p14="http://schemas.microsoft.com/office/powerpoint/2010/main" val="587262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7" t="19196" r="-47" b="25348"/>
          <a:stretch/>
        </p:blipFill>
        <p:spPr>
          <a:xfrm>
            <a:off x="0" y="0"/>
            <a:ext cx="12192000" cy="4162425"/>
          </a:xfrm>
        </p:spPr>
      </p:pic>
      <p:sp>
        <p:nvSpPr>
          <p:cNvPr id="3" name="Title 2"/>
          <p:cNvSpPr>
            <a:spLocks noGrp="1"/>
          </p:cNvSpPr>
          <p:nvPr>
            <p:ph type="title"/>
          </p:nvPr>
        </p:nvSpPr>
        <p:spPr/>
        <p:txBody>
          <a:bodyPr/>
          <a:lstStyle/>
          <a:p>
            <a:pPr>
              <a:spcAft>
                <a:spcPts val="1200"/>
              </a:spcAft>
            </a:pPr>
            <a:r>
              <a:rPr lang="en-US" dirty="0"/>
              <a:t>A Holistic Approach to Wellness</a:t>
            </a:r>
          </a:p>
        </p:txBody>
      </p:sp>
    </p:spTree>
    <p:extLst>
      <p:ext uri="{BB962C8B-B14F-4D97-AF65-F5344CB8AC3E}">
        <p14:creationId xmlns:p14="http://schemas.microsoft.com/office/powerpoint/2010/main" val="2727166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Autofit/>
          </a:bodyPr>
          <a:lstStyle/>
          <a:p>
            <a:r>
              <a:rPr lang="en-CA" dirty="0"/>
              <a:t>Aligning Benefits With Generational Needs and Expectations</a:t>
            </a:r>
          </a:p>
        </p:txBody>
      </p:sp>
      <p:grpSp>
        <p:nvGrpSpPr>
          <p:cNvPr id="8" name="Group 7">
            <a:extLst>
              <a:ext uri="{FF2B5EF4-FFF2-40B4-BE49-F238E27FC236}">
                <a16:creationId xmlns:a16="http://schemas.microsoft.com/office/drawing/2014/main" id="{EE0EE2CD-F4FC-6101-9D65-B7C02AF16E2D}"/>
              </a:ext>
            </a:extLst>
          </p:cNvPr>
          <p:cNvGrpSpPr/>
          <p:nvPr/>
        </p:nvGrpSpPr>
        <p:grpSpPr>
          <a:xfrm>
            <a:off x="636494" y="1753349"/>
            <a:ext cx="3215333" cy="3351302"/>
            <a:chOff x="763242" y="1510409"/>
            <a:chExt cx="3215333" cy="3351302"/>
          </a:xfrm>
        </p:grpSpPr>
        <p:sp>
          <p:nvSpPr>
            <p:cNvPr id="11" name="Rectangle: Rounded Corners 10">
              <a:extLst>
                <a:ext uri="{FF2B5EF4-FFF2-40B4-BE49-F238E27FC236}">
                  <a16:creationId xmlns:a16="http://schemas.microsoft.com/office/drawing/2014/main" id="{DE4C7FF2-D4CF-A29E-148B-CB5A37797D19}"/>
                </a:ext>
              </a:extLst>
            </p:cNvPr>
            <p:cNvSpPr/>
            <p:nvPr/>
          </p:nvSpPr>
          <p:spPr>
            <a:xfrm>
              <a:off x="1174172" y="1982432"/>
              <a:ext cx="2804403" cy="2879279"/>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08F1FA40-2EFE-FBB6-DCF0-8D681097BC1C}"/>
                </a:ext>
              </a:extLst>
            </p:cNvPr>
            <p:cNvSpPr/>
            <p:nvPr/>
          </p:nvSpPr>
          <p:spPr>
            <a:xfrm>
              <a:off x="763242" y="1510409"/>
              <a:ext cx="1234143" cy="1178470"/>
            </a:xfrm>
            <a:prstGeom prst="ellipse">
              <a:avLst/>
            </a:prstGeom>
            <a:solidFill>
              <a:schemeClr val="bg1"/>
            </a:solidFill>
            <a:ln>
              <a:noFill/>
            </a:ln>
            <a:effectLst>
              <a:outerShdw blurRad="63500" sx="102000" sy="102000" algn="ctr"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a16="http://schemas.microsoft.com/office/drawing/2014/main" id="{EB272E95-EE63-4C43-2DCB-4C14BC65B512}"/>
              </a:ext>
            </a:extLst>
          </p:cNvPr>
          <p:cNvGrpSpPr/>
          <p:nvPr/>
        </p:nvGrpSpPr>
        <p:grpSpPr>
          <a:xfrm>
            <a:off x="7929082" y="1753349"/>
            <a:ext cx="3215333" cy="3351302"/>
            <a:chOff x="763242" y="1510409"/>
            <a:chExt cx="3215333" cy="3351302"/>
          </a:xfrm>
        </p:grpSpPr>
        <p:sp>
          <p:nvSpPr>
            <p:cNvPr id="14" name="Rectangle: Rounded Corners 13">
              <a:extLst>
                <a:ext uri="{FF2B5EF4-FFF2-40B4-BE49-F238E27FC236}">
                  <a16:creationId xmlns:a16="http://schemas.microsoft.com/office/drawing/2014/main" id="{529BD05B-6E2F-814F-9F30-B96CC6D31B03}"/>
                </a:ext>
              </a:extLst>
            </p:cNvPr>
            <p:cNvSpPr/>
            <p:nvPr/>
          </p:nvSpPr>
          <p:spPr>
            <a:xfrm>
              <a:off x="1174172" y="1982432"/>
              <a:ext cx="2804403" cy="2879279"/>
            </a:xfrm>
            <a:prstGeom prst="roundRect">
              <a:avLst/>
            </a:prstGeom>
            <a:solidFill>
              <a:schemeClr val="bg1"/>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E8BBAA9-43AD-1C27-56CC-9093FA3DD32F}"/>
                </a:ext>
              </a:extLst>
            </p:cNvPr>
            <p:cNvSpPr/>
            <p:nvPr/>
          </p:nvSpPr>
          <p:spPr>
            <a:xfrm>
              <a:off x="763242" y="1510409"/>
              <a:ext cx="1234143" cy="1178470"/>
            </a:xfrm>
            <a:prstGeom prst="ellipse">
              <a:avLst/>
            </a:prstGeom>
            <a:solidFill>
              <a:schemeClr val="bg1"/>
            </a:solidFill>
            <a:ln>
              <a:noFill/>
            </a:ln>
            <a:effectLst>
              <a:outerShdw blurRad="63500" sx="102000" sy="102000" algn="ctr"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C201F80F-5C0E-ACCF-6AD3-FEC263945629}"/>
              </a:ext>
            </a:extLst>
          </p:cNvPr>
          <p:cNvGrpSpPr/>
          <p:nvPr/>
        </p:nvGrpSpPr>
        <p:grpSpPr>
          <a:xfrm>
            <a:off x="4282788" y="1753349"/>
            <a:ext cx="3215333" cy="3351302"/>
            <a:chOff x="763242" y="1510409"/>
            <a:chExt cx="3215333" cy="3351302"/>
          </a:xfrm>
        </p:grpSpPr>
        <p:sp>
          <p:nvSpPr>
            <p:cNvPr id="17" name="Rectangle: Rounded Corners 16">
              <a:extLst>
                <a:ext uri="{FF2B5EF4-FFF2-40B4-BE49-F238E27FC236}">
                  <a16:creationId xmlns:a16="http://schemas.microsoft.com/office/drawing/2014/main" id="{7C2B61C1-D8BE-A7AB-E011-819AB5D89380}"/>
                </a:ext>
              </a:extLst>
            </p:cNvPr>
            <p:cNvSpPr/>
            <p:nvPr/>
          </p:nvSpPr>
          <p:spPr>
            <a:xfrm>
              <a:off x="1174172" y="1982432"/>
              <a:ext cx="2804403" cy="287927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8D4A018-6873-EE48-28EE-42155B4EB002}"/>
                </a:ext>
              </a:extLst>
            </p:cNvPr>
            <p:cNvSpPr/>
            <p:nvPr/>
          </p:nvSpPr>
          <p:spPr>
            <a:xfrm>
              <a:off x="763242" y="1510409"/>
              <a:ext cx="1234143" cy="1178470"/>
            </a:xfrm>
            <a:prstGeom prst="ellipse">
              <a:avLst/>
            </a:prstGeom>
            <a:solidFill>
              <a:schemeClr val="bg1"/>
            </a:solidFill>
            <a:ln>
              <a:noFill/>
            </a:ln>
            <a:effectLst>
              <a:outerShdw blurRad="63500" sx="102000" sy="102000" algn="ctr" rotWithShape="0">
                <a:schemeClr val="bg2">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 Placeholder 6">
            <a:extLst>
              <a:ext uri="{FF2B5EF4-FFF2-40B4-BE49-F238E27FC236}">
                <a16:creationId xmlns:a16="http://schemas.microsoft.com/office/drawing/2014/main" id="{CDF59F2F-C252-9CAC-FBFB-60B5F2F7B456}"/>
              </a:ext>
            </a:extLst>
          </p:cNvPr>
          <p:cNvSpPr txBox="1">
            <a:spLocks/>
          </p:cNvSpPr>
          <p:nvPr/>
        </p:nvSpPr>
        <p:spPr>
          <a:xfrm>
            <a:off x="1383134" y="2960568"/>
            <a:ext cx="2401022" cy="1864015"/>
          </a:xfrm>
          <a:prstGeom prst="rect">
            <a:avLst/>
          </a:prstGeom>
        </p:spPr>
        <p:txBody>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1800" dirty="0"/>
              <a:t>Two thirds of employees are very satisfied when they have </a:t>
            </a:r>
            <a:r>
              <a:rPr lang="en-US" sz="1800" b="1" dirty="0"/>
              <a:t>10 or more benefits</a:t>
            </a:r>
            <a:r>
              <a:rPr lang="en-US" sz="1800" dirty="0"/>
              <a:t> available.</a:t>
            </a:r>
          </a:p>
        </p:txBody>
      </p:sp>
      <p:sp>
        <p:nvSpPr>
          <p:cNvPr id="22" name="Text Placeholder 6">
            <a:extLst>
              <a:ext uri="{FF2B5EF4-FFF2-40B4-BE49-F238E27FC236}">
                <a16:creationId xmlns:a16="http://schemas.microsoft.com/office/drawing/2014/main" id="{00D7EEF4-1048-8B68-D94B-A7297730CFAF}"/>
              </a:ext>
            </a:extLst>
          </p:cNvPr>
          <p:cNvSpPr txBox="1">
            <a:spLocks/>
          </p:cNvSpPr>
          <p:nvPr/>
        </p:nvSpPr>
        <p:spPr>
          <a:xfrm>
            <a:off x="5112655" y="2960568"/>
            <a:ext cx="2383247" cy="1730245"/>
          </a:xfrm>
          <a:prstGeom prst="rect">
            <a:avLst/>
          </a:prstGeom>
        </p:spPr>
        <p:txBody>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1800" b="1" dirty="0"/>
              <a:t>Younger workers </a:t>
            </a:r>
            <a:r>
              <a:rPr lang="en-US" sz="1800" dirty="0"/>
              <a:t>expect a wider variety of benefits than older generations. </a:t>
            </a:r>
          </a:p>
        </p:txBody>
      </p:sp>
      <p:sp>
        <p:nvSpPr>
          <p:cNvPr id="23" name="Text Placeholder 6">
            <a:extLst>
              <a:ext uri="{FF2B5EF4-FFF2-40B4-BE49-F238E27FC236}">
                <a16:creationId xmlns:a16="http://schemas.microsoft.com/office/drawing/2014/main" id="{BCB9470A-0490-C07D-C198-978247FCE3EE}"/>
              </a:ext>
            </a:extLst>
          </p:cNvPr>
          <p:cNvSpPr txBox="1">
            <a:spLocks/>
          </p:cNvSpPr>
          <p:nvPr/>
        </p:nvSpPr>
        <p:spPr>
          <a:xfrm>
            <a:off x="8546152" y="3022456"/>
            <a:ext cx="2449022" cy="1740238"/>
          </a:xfrm>
          <a:prstGeom prst="rect">
            <a:avLst/>
          </a:prstGeom>
        </p:spPr>
        <p:txBody>
          <a:bodyPr/>
          <a:lstStyle>
            <a:lvl1pPr marL="0" indent="0" algn="l" rtl="0" eaLnBrk="1" fontAlgn="base" hangingPunct="1">
              <a:lnSpc>
                <a:spcPct val="120000"/>
              </a:lnSpc>
              <a:spcBef>
                <a:spcPts val="0"/>
              </a:spcBef>
              <a:spcAft>
                <a:spcPts val="1260"/>
              </a:spcAft>
              <a:buClr>
                <a:schemeClr val="accent1"/>
              </a:buClr>
              <a:buSzPct val="90000"/>
              <a:buFont typeface="Arial"/>
              <a:buNone/>
              <a:defRPr sz="2100" b="0">
                <a:solidFill>
                  <a:schemeClr val="tx1"/>
                </a:solidFill>
                <a:latin typeface="+mn-lt"/>
                <a:ea typeface="+mn-ea"/>
                <a:cs typeface="+mn-cs"/>
              </a:defRPr>
            </a:lvl1pPr>
            <a:lvl2pPr marL="236685" indent="0" algn="l" rtl="0" eaLnBrk="1" fontAlgn="base" hangingPunct="1">
              <a:lnSpc>
                <a:spcPct val="120000"/>
              </a:lnSpc>
              <a:spcBef>
                <a:spcPts val="0"/>
              </a:spcBef>
              <a:spcAft>
                <a:spcPts val="1260"/>
              </a:spcAft>
              <a:buClr>
                <a:schemeClr val="accent1"/>
              </a:buClr>
              <a:buSzPct val="90000"/>
              <a:buFont typeface="Arial"/>
              <a:buNone/>
              <a:defRPr sz="1575" b="0">
                <a:solidFill>
                  <a:schemeClr val="tx1"/>
                </a:solidFill>
                <a:latin typeface="+mn-lt"/>
              </a:defRPr>
            </a:lvl2pPr>
            <a:lvl3pPr marL="481703"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defRPr>
            </a:lvl3pPr>
            <a:lvl4pPr marL="720054" indent="0" algn="l" rtl="0" eaLnBrk="1" fontAlgn="base" hangingPunct="1">
              <a:lnSpc>
                <a:spcPct val="120000"/>
              </a:lnSpc>
              <a:spcBef>
                <a:spcPts val="0"/>
              </a:spcBef>
              <a:spcAft>
                <a:spcPts val="1260"/>
              </a:spcAft>
              <a:buClr>
                <a:schemeClr val="accent1"/>
              </a:buClr>
              <a:buSzPct val="90000"/>
              <a:buFont typeface="Arial"/>
              <a:buNone/>
              <a:defRPr sz="1471" b="0">
                <a:solidFill>
                  <a:schemeClr val="tx1"/>
                </a:solidFill>
                <a:latin typeface="+mn-lt"/>
                <a:cs typeface="Arial" charset="0"/>
              </a:defRPr>
            </a:lvl4pPr>
            <a:lvl5pPr marL="956739" indent="0" algn="l" rtl="0" eaLnBrk="1" fontAlgn="base" hangingPunct="1">
              <a:lnSpc>
                <a:spcPct val="120000"/>
              </a:lnSpc>
              <a:spcBef>
                <a:spcPts val="0"/>
              </a:spcBef>
              <a:spcAft>
                <a:spcPts val="1260"/>
              </a:spcAft>
              <a:buClr>
                <a:schemeClr val="accent1"/>
              </a:buClr>
              <a:buSzPct val="90000"/>
              <a:buFont typeface="Arial"/>
              <a:buNone/>
              <a:defRPr sz="1260" b="0">
                <a:solidFill>
                  <a:schemeClr val="tx1"/>
                </a:solidFill>
                <a:latin typeface="+mn-lt"/>
                <a:cs typeface="Arial" charset="0"/>
              </a:defRPr>
            </a:lvl5pPr>
            <a:lvl6pPr marL="2166828"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6pPr>
            <a:lvl7pPr marL="264686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7pPr>
            <a:lvl8pPr marL="3126900"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8pPr>
            <a:lvl9pPr marL="3606936" indent="-240018" algn="l" rtl="0" eaLnBrk="1" fontAlgn="base" hangingPunct="1">
              <a:lnSpc>
                <a:spcPts val="2731"/>
              </a:lnSpc>
              <a:spcBef>
                <a:spcPts val="629"/>
              </a:spcBef>
              <a:spcAft>
                <a:spcPct val="0"/>
              </a:spcAft>
              <a:buSzPct val="130000"/>
              <a:buChar char="•"/>
              <a:defRPr sz="2311">
                <a:solidFill>
                  <a:schemeClr val="tx1"/>
                </a:solidFill>
                <a:latin typeface="+mn-lt"/>
                <a:cs typeface="Arial" charset="0"/>
              </a:defRPr>
            </a:lvl9pPr>
          </a:lstStyle>
          <a:p>
            <a:r>
              <a:rPr lang="en-US" sz="1800" dirty="0"/>
              <a:t>The value and importance placed on wellness categories and benefits varies by </a:t>
            </a:r>
            <a:r>
              <a:rPr lang="en-US" sz="1800" b="1" dirty="0"/>
              <a:t>generational needs</a:t>
            </a:r>
            <a:r>
              <a:rPr lang="en-US" sz="1800" dirty="0"/>
              <a:t>.</a:t>
            </a:r>
          </a:p>
        </p:txBody>
      </p:sp>
      <p:pic>
        <p:nvPicPr>
          <p:cNvPr id="26" name="Graphic 25">
            <a:extLst>
              <a:ext uri="{FF2B5EF4-FFF2-40B4-BE49-F238E27FC236}">
                <a16:creationId xmlns:a16="http://schemas.microsoft.com/office/drawing/2014/main" id="{13125313-2A4D-FB08-9762-D65116151AE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55614" y="1861024"/>
            <a:ext cx="981075" cy="923925"/>
          </a:xfrm>
          <a:prstGeom prst="rect">
            <a:avLst/>
          </a:prstGeom>
        </p:spPr>
      </p:pic>
      <p:pic>
        <p:nvPicPr>
          <p:cNvPr id="28" name="Graphic 27">
            <a:extLst>
              <a:ext uri="{FF2B5EF4-FFF2-40B4-BE49-F238E27FC236}">
                <a16:creationId xmlns:a16="http://schemas.microsoft.com/office/drawing/2014/main" id="{2E80C5F1-F292-4160-301A-852DDBBBCFE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7226" y="1999207"/>
            <a:ext cx="725265" cy="647558"/>
          </a:xfrm>
          <a:prstGeom prst="rect">
            <a:avLst/>
          </a:prstGeom>
        </p:spPr>
      </p:pic>
      <p:pic>
        <p:nvPicPr>
          <p:cNvPr id="30" name="Graphic 29">
            <a:extLst>
              <a:ext uri="{FF2B5EF4-FFF2-40B4-BE49-F238E27FC236}">
                <a16:creationId xmlns:a16="http://schemas.microsoft.com/office/drawing/2014/main" id="{8200F1BF-44D1-1855-B440-9FFDC532905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0888" y="2100780"/>
            <a:ext cx="672242" cy="470570"/>
          </a:xfrm>
          <a:prstGeom prst="rect">
            <a:avLst/>
          </a:prstGeom>
        </p:spPr>
      </p:pic>
      <p:sp>
        <p:nvSpPr>
          <p:cNvPr id="2" name="TextBox 1">
            <a:extLst>
              <a:ext uri="{FF2B5EF4-FFF2-40B4-BE49-F238E27FC236}">
                <a16:creationId xmlns:a16="http://schemas.microsoft.com/office/drawing/2014/main" id="{E023829B-AF09-9661-31EE-C50A03E55D2E}"/>
              </a:ext>
            </a:extLst>
          </p:cNvPr>
          <p:cNvSpPr txBox="1"/>
          <p:nvPr/>
        </p:nvSpPr>
        <p:spPr>
          <a:xfrm>
            <a:off x="405946" y="6397350"/>
            <a:ext cx="7134517" cy="461665"/>
          </a:xfrm>
          <a:prstGeom prst="rect">
            <a:avLst/>
          </a:prstGeom>
          <a:noFill/>
        </p:spPr>
        <p:txBody>
          <a:bodyPr wrap="none" rtlCol="0">
            <a:spAutoFit/>
          </a:bodyPr>
          <a:lstStyle/>
          <a:p>
            <a:r>
              <a:rPr lang="en-US" sz="1200" dirty="0"/>
              <a:t>Sources: Harnessing Growth and Seizing Opportunity: 2023 Workforce Benefits Study, LIMRA and EY.</a:t>
            </a:r>
          </a:p>
          <a:p>
            <a:r>
              <a:rPr lang="en-US" sz="1200" dirty="0"/>
              <a:t>2024 BEAT Study: Benefits and Employee Attitude Tracker, LIMRA.</a:t>
            </a:r>
          </a:p>
        </p:txBody>
      </p:sp>
    </p:spTree>
    <p:extLst>
      <p:ext uri="{BB962C8B-B14F-4D97-AF65-F5344CB8AC3E}">
        <p14:creationId xmlns:p14="http://schemas.microsoft.com/office/powerpoint/2010/main" val="761083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ECEB4C3-607C-3593-5931-51A960117A8C}"/>
              </a:ext>
            </a:extLst>
          </p:cNvPr>
          <p:cNvCxnSpPr>
            <a:cxnSpLocks/>
          </p:cNvCxnSpPr>
          <p:nvPr/>
        </p:nvCxnSpPr>
        <p:spPr>
          <a:xfrm flipH="1">
            <a:off x="1131859" y="2669058"/>
            <a:ext cx="424333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7A74FC3-B89A-7B97-0BC7-F869A7F560A4}"/>
              </a:ext>
            </a:extLst>
          </p:cNvPr>
          <p:cNvSpPr>
            <a:spLocks noGrp="1"/>
          </p:cNvSpPr>
          <p:nvPr>
            <p:ph type="title"/>
          </p:nvPr>
        </p:nvSpPr>
        <p:spPr/>
        <p:txBody>
          <a:bodyPr/>
          <a:lstStyle/>
          <a:p>
            <a:r>
              <a:rPr lang="en-US" dirty="0"/>
              <a:t>A Framework for Benefits Innovation: The Wheel of Wellness</a:t>
            </a:r>
          </a:p>
        </p:txBody>
      </p:sp>
      <p:pic>
        <p:nvPicPr>
          <p:cNvPr id="9" name="Picture 8" descr="A diagram of a diagram of a diagram&#10;&#10;Description automatically generated with medium confidence">
            <a:extLst>
              <a:ext uri="{FF2B5EF4-FFF2-40B4-BE49-F238E27FC236}">
                <a16:creationId xmlns:a16="http://schemas.microsoft.com/office/drawing/2014/main" id="{E4337097-E654-812C-B6F3-5B7741FCD356}"/>
              </a:ext>
            </a:extLst>
          </p:cNvPr>
          <p:cNvPicPr>
            <a:picLocks noChangeAspect="1"/>
          </p:cNvPicPr>
          <p:nvPr/>
        </p:nvPicPr>
        <p:blipFill rotWithShape="1">
          <a:blip r:embed="rId3">
            <a:extLst>
              <a:ext uri="{28A0092B-C50C-407E-A947-70E740481C1C}">
                <a14:useLocalDpi xmlns:a14="http://schemas.microsoft.com/office/drawing/2010/main" val="0"/>
              </a:ext>
            </a:extLst>
          </a:blip>
          <a:srcRect l="5416" t="2116" r="4700" b="7644"/>
          <a:stretch/>
        </p:blipFill>
        <p:spPr>
          <a:xfrm>
            <a:off x="6981568" y="1464277"/>
            <a:ext cx="4054413" cy="3929446"/>
          </a:xfrm>
          <a:prstGeom prst="rect">
            <a:avLst/>
          </a:prstGeom>
        </p:spPr>
      </p:pic>
      <p:sp>
        <p:nvSpPr>
          <p:cNvPr id="3" name="TextBox 2">
            <a:extLst>
              <a:ext uri="{FF2B5EF4-FFF2-40B4-BE49-F238E27FC236}">
                <a16:creationId xmlns:a16="http://schemas.microsoft.com/office/drawing/2014/main" id="{AC374F79-2A7F-66D6-64E2-C97118415E3F}"/>
              </a:ext>
            </a:extLst>
          </p:cNvPr>
          <p:cNvSpPr txBox="1"/>
          <p:nvPr/>
        </p:nvSpPr>
        <p:spPr>
          <a:xfrm>
            <a:off x="1046869" y="1666767"/>
            <a:ext cx="4489999" cy="830997"/>
          </a:xfrm>
          <a:prstGeom prst="rect">
            <a:avLst/>
          </a:prstGeom>
          <a:noFill/>
        </p:spPr>
        <p:txBody>
          <a:bodyPr wrap="square" rtlCol="0">
            <a:spAutoFit/>
          </a:bodyPr>
          <a:lstStyle/>
          <a:p>
            <a:r>
              <a:rPr lang="en-US" sz="2400" b="1" dirty="0"/>
              <a:t>A Holistic Approach to </a:t>
            </a:r>
          </a:p>
          <a:p>
            <a:r>
              <a:rPr lang="en-US" sz="2400" b="1" dirty="0"/>
              <a:t>Benefits Design and Delivery</a:t>
            </a:r>
          </a:p>
        </p:txBody>
      </p:sp>
      <p:sp>
        <p:nvSpPr>
          <p:cNvPr id="4" name="TextBox 3">
            <a:extLst>
              <a:ext uri="{FF2B5EF4-FFF2-40B4-BE49-F238E27FC236}">
                <a16:creationId xmlns:a16="http://schemas.microsoft.com/office/drawing/2014/main" id="{BECFBA6A-EDF0-409A-186F-06A74C1CB918}"/>
              </a:ext>
            </a:extLst>
          </p:cNvPr>
          <p:cNvSpPr txBox="1"/>
          <p:nvPr/>
        </p:nvSpPr>
        <p:spPr>
          <a:xfrm>
            <a:off x="1046869" y="2944464"/>
            <a:ext cx="4328320" cy="2246769"/>
          </a:xfrm>
          <a:prstGeom prst="rect">
            <a:avLst/>
          </a:prstGeom>
          <a:noFill/>
        </p:spPr>
        <p:txBody>
          <a:bodyPr wrap="square" rtlCol="0">
            <a:spAutoFit/>
          </a:bodyPr>
          <a:lstStyle/>
          <a:p>
            <a:r>
              <a:rPr lang="en-US" sz="2000" dirty="0"/>
              <a:t>The LIMRA-EY Wheel of Wellness presents a holistic model for designing high-value benefits programs that include</a:t>
            </a:r>
          </a:p>
          <a:p>
            <a:r>
              <a:rPr lang="en-US" sz="2000" b="1" dirty="0"/>
              <a:t>five key dimensions of wellness</a:t>
            </a:r>
            <a:r>
              <a:rPr lang="en-US" sz="2000" dirty="0"/>
              <a:t> and satisfy the diverse needs of a multigenerational workforce.</a:t>
            </a:r>
          </a:p>
        </p:txBody>
      </p:sp>
      <p:sp>
        <p:nvSpPr>
          <p:cNvPr id="14" name="TextBox 13">
            <a:extLst>
              <a:ext uri="{FF2B5EF4-FFF2-40B4-BE49-F238E27FC236}">
                <a16:creationId xmlns:a16="http://schemas.microsoft.com/office/drawing/2014/main" id="{7881AC57-BE93-574A-6248-64B3A86CFFCE}"/>
              </a:ext>
            </a:extLst>
          </p:cNvPr>
          <p:cNvSpPr txBox="1"/>
          <p:nvPr/>
        </p:nvSpPr>
        <p:spPr>
          <a:xfrm>
            <a:off x="333756" y="6344412"/>
            <a:ext cx="7034105" cy="276999"/>
          </a:xfrm>
          <a:prstGeom prst="rect">
            <a:avLst/>
          </a:prstGeom>
          <a:noFill/>
        </p:spPr>
        <p:txBody>
          <a:bodyPr wrap="none" rtlCol="0">
            <a:spAutoFit/>
          </a:bodyPr>
          <a:lstStyle/>
          <a:p>
            <a:r>
              <a:rPr lang="en-US" sz="1200" dirty="0"/>
              <a:t>Source: Harnessing Growth and Seizing Opportunity: 2023 Workforce Benefits Study, LIMRA and EY.</a:t>
            </a:r>
          </a:p>
        </p:txBody>
      </p:sp>
    </p:spTree>
    <p:extLst>
      <p:ext uri="{BB962C8B-B14F-4D97-AF65-F5344CB8AC3E}">
        <p14:creationId xmlns:p14="http://schemas.microsoft.com/office/powerpoint/2010/main" val="1143708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4FC3-B89A-7B97-0BC7-F869A7F560A4}"/>
              </a:ext>
            </a:extLst>
          </p:cNvPr>
          <p:cNvSpPr>
            <a:spLocks noGrp="1"/>
          </p:cNvSpPr>
          <p:nvPr>
            <p:ph type="title"/>
          </p:nvPr>
        </p:nvSpPr>
        <p:spPr/>
        <p:txBody>
          <a:bodyPr/>
          <a:lstStyle/>
          <a:p>
            <a:r>
              <a:rPr lang="en-US" dirty="0"/>
              <a:t>Looking Through the Generational Lens</a:t>
            </a:r>
          </a:p>
        </p:txBody>
      </p:sp>
      <p:sp>
        <p:nvSpPr>
          <p:cNvPr id="3" name="TextBox 2">
            <a:extLst>
              <a:ext uri="{FF2B5EF4-FFF2-40B4-BE49-F238E27FC236}">
                <a16:creationId xmlns:a16="http://schemas.microsoft.com/office/drawing/2014/main" id="{EFE51248-9979-BA6C-508B-F5F51ECF90A8}"/>
              </a:ext>
            </a:extLst>
          </p:cNvPr>
          <p:cNvSpPr txBox="1"/>
          <p:nvPr/>
        </p:nvSpPr>
        <p:spPr>
          <a:xfrm>
            <a:off x="405946" y="6397350"/>
            <a:ext cx="7034105" cy="276999"/>
          </a:xfrm>
          <a:prstGeom prst="rect">
            <a:avLst/>
          </a:prstGeom>
          <a:noFill/>
        </p:spPr>
        <p:txBody>
          <a:bodyPr wrap="none" rtlCol="0">
            <a:spAutoFit/>
          </a:bodyPr>
          <a:lstStyle/>
          <a:p>
            <a:r>
              <a:rPr lang="en-US" sz="1200" dirty="0"/>
              <a:t>Source: Harnessing Growth and Seizing Opportunity: 2023 Workforce Benefits Study, LIMRA and EY.</a:t>
            </a:r>
          </a:p>
        </p:txBody>
      </p:sp>
      <p:sp>
        <p:nvSpPr>
          <p:cNvPr id="4" name="TextBox 3">
            <a:extLst>
              <a:ext uri="{FF2B5EF4-FFF2-40B4-BE49-F238E27FC236}">
                <a16:creationId xmlns:a16="http://schemas.microsoft.com/office/drawing/2014/main" id="{C3BB96AD-0C73-A135-FA71-CAB476E8EE8D}"/>
              </a:ext>
            </a:extLst>
          </p:cNvPr>
          <p:cNvSpPr txBox="1"/>
          <p:nvPr/>
        </p:nvSpPr>
        <p:spPr>
          <a:xfrm>
            <a:off x="405946" y="6040055"/>
            <a:ext cx="8748460" cy="276999"/>
          </a:xfrm>
          <a:prstGeom prst="rect">
            <a:avLst/>
          </a:prstGeom>
          <a:noFill/>
        </p:spPr>
        <p:txBody>
          <a:bodyPr wrap="square" rtlCol="0">
            <a:spAutoFit/>
          </a:bodyPr>
          <a:lstStyle/>
          <a:p>
            <a:r>
              <a:rPr lang="en-US" sz="1200" dirty="0"/>
              <a:t>Question: How would you allocate 100 points based on the importance of these wellness categories and each type of benefit? </a:t>
            </a:r>
          </a:p>
        </p:txBody>
      </p:sp>
      <p:sp>
        <p:nvSpPr>
          <p:cNvPr id="9" name="TextBox 8">
            <a:extLst>
              <a:ext uri="{FF2B5EF4-FFF2-40B4-BE49-F238E27FC236}">
                <a16:creationId xmlns:a16="http://schemas.microsoft.com/office/drawing/2014/main" id="{160E0D75-3903-6EF5-A64C-5344FA79E535}"/>
              </a:ext>
            </a:extLst>
          </p:cNvPr>
          <p:cNvSpPr txBox="1"/>
          <p:nvPr/>
        </p:nvSpPr>
        <p:spPr>
          <a:xfrm>
            <a:off x="1046869" y="2971007"/>
            <a:ext cx="4489999" cy="2246769"/>
          </a:xfrm>
          <a:prstGeom prst="rect">
            <a:avLst/>
          </a:prstGeom>
          <a:noFill/>
        </p:spPr>
        <p:txBody>
          <a:bodyPr wrap="square" rtlCol="0">
            <a:spAutoFit/>
          </a:bodyPr>
          <a:lstStyle/>
          <a:p>
            <a:r>
              <a:rPr lang="en-US" sz="2000" dirty="0"/>
              <a:t>Benefit preferences are expanding and differ dramatically by generation.</a:t>
            </a:r>
          </a:p>
          <a:p>
            <a:endParaRPr lang="en-US" sz="2000" dirty="0"/>
          </a:p>
          <a:p>
            <a:r>
              <a:rPr lang="en-US" sz="2000" dirty="0"/>
              <a:t>In between traditional employee-paid products are a broader set of wellbeing needs across all elements on the wheel of wellness.</a:t>
            </a:r>
          </a:p>
        </p:txBody>
      </p:sp>
      <p:sp>
        <p:nvSpPr>
          <p:cNvPr id="15" name="TextBox 14">
            <a:extLst>
              <a:ext uri="{FF2B5EF4-FFF2-40B4-BE49-F238E27FC236}">
                <a16:creationId xmlns:a16="http://schemas.microsoft.com/office/drawing/2014/main" id="{B7AF6869-89ED-1E9F-4C2E-D35FB2938A13}"/>
              </a:ext>
            </a:extLst>
          </p:cNvPr>
          <p:cNvSpPr txBox="1"/>
          <p:nvPr/>
        </p:nvSpPr>
        <p:spPr>
          <a:xfrm>
            <a:off x="1046869" y="1666767"/>
            <a:ext cx="4489999" cy="830997"/>
          </a:xfrm>
          <a:prstGeom prst="rect">
            <a:avLst/>
          </a:prstGeom>
          <a:noFill/>
        </p:spPr>
        <p:txBody>
          <a:bodyPr wrap="square" rtlCol="0">
            <a:spAutoFit/>
          </a:bodyPr>
          <a:lstStyle/>
          <a:p>
            <a:r>
              <a:rPr lang="en-US" sz="2400" b="1" dirty="0"/>
              <a:t>Employee Preferences </a:t>
            </a:r>
          </a:p>
          <a:p>
            <a:r>
              <a:rPr lang="en-US" sz="2400" b="1" dirty="0"/>
              <a:t>By Generation</a:t>
            </a:r>
          </a:p>
        </p:txBody>
      </p:sp>
      <p:cxnSp>
        <p:nvCxnSpPr>
          <p:cNvPr id="16" name="Straight Connector 15">
            <a:extLst>
              <a:ext uri="{FF2B5EF4-FFF2-40B4-BE49-F238E27FC236}">
                <a16:creationId xmlns:a16="http://schemas.microsoft.com/office/drawing/2014/main" id="{3639B333-B264-6260-D67F-1D75C7F439A2}"/>
              </a:ext>
            </a:extLst>
          </p:cNvPr>
          <p:cNvCxnSpPr>
            <a:cxnSpLocks/>
          </p:cNvCxnSpPr>
          <p:nvPr/>
        </p:nvCxnSpPr>
        <p:spPr>
          <a:xfrm flipH="1">
            <a:off x="1131859" y="2669058"/>
            <a:ext cx="424333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6" name="Chart 5">
            <a:extLst>
              <a:ext uri="{FF2B5EF4-FFF2-40B4-BE49-F238E27FC236}">
                <a16:creationId xmlns:a16="http://schemas.microsoft.com/office/drawing/2014/main" id="{A10CB0DF-E959-D99E-3D51-886CBA934CD9}"/>
              </a:ext>
            </a:extLst>
          </p:cNvPr>
          <p:cNvGraphicFramePr>
            <a:graphicFrameLocks/>
          </p:cNvGraphicFramePr>
          <p:nvPr>
            <p:custDataLst>
              <p:tags r:id="rId1"/>
            </p:custDataLst>
            <p:extLst>
              <p:ext uri="{D42A27DB-BD31-4B8C-83A1-F6EECF244321}">
                <p14:modId xmlns:p14="http://schemas.microsoft.com/office/powerpoint/2010/main" val="2969146390"/>
              </p:ext>
            </p:extLst>
          </p:nvPr>
        </p:nvGraphicFramePr>
        <p:xfrm>
          <a:off x="5205503" y="1066148"/>
          <a:ext cx="6732999" cy="4650287"/>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Arrow Connector 7">
            <a:extLst>
              <a:ext uri="{FF2B5EF4-FFF2-40B4-BE49-F238E27FC236}">
                <a16:creationId xmlns:a16="http://schemas.microsoft.com/office/drawing/2014/main" id="{94A9CC04-1F4B-831B-5EA1-D18067674ADB}"/>
              </a:ext>
            </a:extLst>
          </p:cNvPr>
          <p:cNvCxnSpPr>
            <a:cxnSpLocks/>
          </p:cNvCxnSpPr>
          <p:nvPr/>
        </p:nvCxnSpPr>
        <p:spPr>
          <a:xfrm flipH="1">
            <a:off x="9300340" y="2476296"/>
            <a:ext cx="8258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0D4D7F5-CBB5-9617-C4B8-00AFFD524537}"/>
              </a:ext>
            </a:extLst>
          </p:cNvPr>
          <p:cNvSpPr txBox="1"/>
          <p:nvPr/>
        </p:nvSpPr>
        <p:spPr>
          <a:xfrm>
            <a:off x="10179988" y="2358082"/>
            <a:ext cx="1311178" cy="220060"/>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400" b="1" dirty="0"/>
              <a:t>Baby Boomers</a:t>
            </a:r>
          </a:p>
        </p:txBody>
      </p:sp>
      <p:cxnSp>
        <p:nvCxnSpPr>
          <p:cNvPr id="11" name="Straight Arrow Connector 10">
            <a:extLst>
              <a:ext uri="{FF2B5EF4-FFF2-40B4-BE49-F238E27FC236}">
                <a16:creationId xmlns:a16="http://schemas.microsoft.com/office/drawing/2014/main" id="{725C3D59-6640-0BEE-46F2-38035464C24C}"/>
              </a:ext>
            </a:extLst>
          </p:cNvPr>
          <p:cNvCxnSpPr>
            <a:cxnSpLocks/>
          </p:cNvCxnSpPr>
          <p:nvPr/>
        </p:nvCxnSpPr>
        <p:spPr>
          <a:xfrm flipH="1">
            <a:off x="9177676" y="2782451"/>
            <a:ext cx="956744"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1900B99-F5A7-6EAD-24A9-9BB9382DDCD5}"/>
              </a:ext>
            </a:extLst>
          </p:cNvPr>
          <p:cNvSpPr txBox="1"/>
          <p:nvPr/>
        </p:nvSpPr>
        <p:spPr>
          <a:xfrm>
            <a:off x="10188188" y="2664236"/>
            <a:ext cx="1187116" cy="220060"/>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400" b="1" dirty="0"/>
              <a:t>Generation X</a:t>
            </a:r>
          </a:p>
        </p:txBody>
      </p:sp>
      <p:cxnSp>
        <p:nvCxnSpPr>
          <p:cNvPr id="13" name="Straight Arrow Connector 12">
            <a:extLst>
              <a:ext uri="{FF2B5EF4-FFF2-40B4-BE49-F238E27FC236}">
                <a16:creationId xmlns:a16="http://schemas.microsoft.com/office/drawing/2014/main" id="{FD63B855-B1EC-9AF4-B4D8-2B23D0FC1B51}"/>
              </a:ext>
            </a:extLst>
          </p:cNvPr>
          <p:cNvCxnSpPr>
            <a:cxnSpLocks/>
          </p:cNvCxnSpPr>
          <p:nvPr/>
        </p:nvCxnSpPr>
        <p:spPr>
          <a:xfrm flipH="1">
            <a:off x="8983299" y="3105394"/>
            <a:ext cx="115112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C606A96-3DF7-3D6F-1711-2C36CADCB989}"/>
              </a:ext>
            </a:extLst>
          </p:cNvPr>
          <p:cNvSpPr txBox="1"/>
          <p:nvPr/>
        </p:nvSpPr>
        <p:spPr>
          <a:xfrm>
            <a:off x="10188188" y="2987179"/>
            <a:ext cx="1187116" cy="220060"/>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400" b="1" dirty="0"/>
              <a:t>Millennials</a:t>
            </a:r>
          </a:p>
        </p:txBody>
      </p:sp>
      <p:cxnSp>
        <p:nvCxnSpPr>
          <p:cNvPr id="17" name="Straight Arrow Connector 16">
            <a:extLst>
              <a:ext uri="{FF2B5EF4-FFF2-40B4-BE49-F238E27FC236}">
                <a16:creationId xmlns:a16="http://schemas.microsoft.com/office/drawing/2014/main" id="{4D5ED7DF-2A0A-9B71-F298-919A8AD16819}"/>
              </a:ext>
            </a:extLst>
          </p:cNvPr>
          <p:cNvCxnSpPr>
            <a:cxnSpLocks/>
          </p:cNvCxnSpPr>
          <p:nvPr/>
        </p:nvCxnSpPr>
        <p:spPr>
          <a:xfrm flipH="1">
            <a:off x="8792570" y="3373085"/>
            <a:ext cx="134184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81103F6-8B55-ED37-40C2-9D9FD42B03B4}"/>
              </a:ext>
            </a:extLst>
          </p:cNvPr>
          <p:cNvSpPr txBox="1"/>
          <p:nvPr/>
        </p:nvSpPr>
        <p:spPr>
          <a:xfrm>
            <a:off x="10188188" y="3276136"/>
            <a:ext cx="1187116" cy="220060"/>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1400" b="1" dirty="0"/>
              <a:t>Generation Z</a:t>
            </a:r>
          </a:p>
        </p:txBody>
      </p:sp>
    </p:spTree>
    <p:extLst>
      <p:ext uri="{BB962C8B-B14F-4D97-AF65-F5344CB8AC3E}">
        <p14:creationId xmlns:p14="http://schemas.microsoft.com/office/powerpoint/2010/main" val="77077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chart seriesIdx="2" categoryIdx="-4" bldStep="series"/>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chart seriesIdx="3" categoryIdx="-4" bldStep="series"/>
                                            </p:graphic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P spid="10" grpId="0"/>
      <p:bldP spid="12" grpId="0"/>
      <p:bldP spid="14"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5A30E-A88B-238A-3C67-C18024E650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C867AE-F7C9-0488-2A12-DEC11DA81326}"/>
              </a:ext>
            </a:extLst>
          </p:cNvPr>
          <p:cNvSpPr>
            <a:spLocks noGrp="1"/>
          </p:cNvSpPr>
          <p:nvPr>
            <p:ph type="title"/>
          </p:nvPr>
        </p:nvSpPr>
        <p:spPr/>
        <p:txBody>
          <a:bodyPr/>
          <a:lstStyle/>
          <a:p>
            <a:r>
              <a:rPr lang="en-US" dirty="0"/>
              <a:t>The Demand for Mental Health Benefits is Increasing </a:t>
            </a:r>
          </a:p>
        </p:txBody>
      </p:sp>
      <p:sp>
        <p:nvSpPr>
          <p:cNvPr id="5" name="Slide Number Placeholder 4">
            <a:extLst>
              <a:ext uri="{FF2B5EF4-FFF2-40B4-BE49-F238E27FC236}">
                <a16:creationId xmlns:a16="http://schemas.microsoft.com/office/drawing/2014/main" id="{606BE972-19CD-0642-25E9-E16E9BB7899D}"/>
              </a:ext>
            </a:extLst>
          </p:cNvPr>
          <p:cNvSpPr>
            <a:spLocks noGrp="1"/>
          </p:cNvSpPr>
          <p:nvPr>
            <p:ph type="sldNum" sz="quarter" idx="4294967295"/>
          </p:nvPr>
        </p:nvSpPr>
        <p:spPr/>
        <p:txBody>
          <a:bodyPr/>
          <a:lstStyle/>
          <a:p>
            <a:endParaRPr lang="en-US" dirty="0"/>
          </a:p>
        </p:txBody>
      </p:sp>
      <p:sp>
        <p:nvSpPr>
          <p:cNvPr id="7" name="TextBox 6">
            <a:extLst>
              <a:ext uri="{FF2B5EF4-FFF2-40B4-BE49-F238E27FC236}">
                <a16:creationId xmlns:a16="http://schemas.microsoft.com/office/drawing/2014/main" id="{AD7AB6E9-803D-E288-972D-CD95862F0868}"/>
              </a:ext>
            </a:extLst>
          </p:cNvPr>
          <p:cNvSpPr txBox="1"/>
          <p:nvPr/>
        </p:nvSpPr>
        <p:spPr>
          <a:xfrm>
            <a:off x="1202070" y="1015042"/>
            <a:ext cx="9787849" cy="646331"/>
          </a:xfrm>
          <a:prstGeom prst="rect">
            <a:avLst/>
          </a:prstGeom>
          <a:noFill/>
        </p:spPr>
        <p:txBody>
          <a:bodyPr wrap="square" rtlCol="0">
            <a:spAutoFit/>
          </a:bodyPr>
          <a:lstStyle/>
          <a:p>
            <a:pPr algn="ctr"/>
            <a:r>
              <a:rPr lang="en-US" b="1" dirty="0"/>
              <a:t>Nearly 50% </a:t>
            </a:r>
            <a:r>
              <a:rPr lang="en-US" dirty="0"/>
              <a:t>of employees are “very” or “extremely” interested in having their employer provide mental health benefits or resources. </a:t>
            </a:r>
          </a:p>
        </p:txBody>
      </p:sp>
      <p:graphicFrame>
        <p:nvGraphicFramePr>
          <p:cNvPr id="8" name="Chart 7">
            <a:extLst>
              <a:ext uri="{FF2B5EF4-FFF2-40B4-BE49-F238E27FC236}">
                <a16:creationId xmlns:a16="http://schemas.microsoft.com/office/drawing/2014/main" id="{92F9A860-CDF9-3CE0-2897-3D94016206C4}"/>
              </a:ext>
            </a:extLst>
          </p:cNvPr>
          <p:cNvGraphicFramePr/>
          <p:nvPr>
            <p:extLst>
              <p:ext uri="{D42A27DB-BD31-4B8C-83A1-F6EECF244321}">
                <p14:modId xmlns:p14="http://schemas.microsoft.com/office/powerpoint/2010/main" val="4124192947"/>
              </p:ext>
            </p:extLst>
          </p:nvPr>
        </p:nvGraphicFramePr>
        <p:xfrm>
          <a:off x="1066794" y="1549878"/>
          <a:ext cx="10058399" cy="457054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FFF3CB94-4255-20D0-74F0-DBB18F8CD67C}"/>
              </a:ext>
            </a:extLst>
          </p:cNvPr>
          <p:cNvSpPr txBox="1"/>
          <p:nvPr/>
        </p:nvSpPr>
        <p:spPr>
          <a:xfrm>
            <a:off x="432157" y="6120419"/>
            <a:ext cx="3600450" cy="461665"/>
          </a:xfrm>
          <a:prstGeom prst="rect">
            <a:avLst/>
          </a:prstGeom>
          <a:noFill/>
        </p:spPr>
        <p:txBody>
          <a:bodyPr wrap="square">
            <a:spAutoFit/>
          </a:bodyPr>
          <a:lstStyle/>
          <a:p>
            <a:pPr marL="0" marR="0">
              <a:spcBef>
                <a:spcPts val="0"/>
              </a:spcBef>
              <a:spcAft>
                <a:spcPts val="0"/>
              </a:spcAft>
              <a:tabLst>
                <a:tab pos="457200" algn="l"/>
              </a:tabLst>
            </a:pPr>
            <a:r>
              <a:rPr lang="en-US" sz="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Based on all employees.</a:t>
            </a:r>
          </a:p>
          <a:p>
            <a:pPr marL="0" marR="0">
              <a:spcBef>
                <a:spcPts val="0"/>
              </a:spcBef>
              <a:spcAft>
                <a:spcPts val="0"/>
              </a:spcAft>
              <a:tabLst>
                <a:tab pos="457200" algn="l"/>
              </a:tabLst>
            </a:pPr>
            <a:r>
              <a:rPr lang="en-US" sz="12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Source: 2024 BEAT Study, LIMRA.</a:t>
            </a:r>
            <a:endParaRPr lang="en-US" sz="12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8002312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025E6AF-88C1-E4AF-0D0A-ECCF9EBAC2B2}"/>
              </a:ext>
            </a:extLst>
          </p:cNvPr>
          <p:cNvGraphicFramePr/>
          <p:nvPr>
            <p:extLst>
              <p:ext uri="{D42A27DB-BD31-4B8C-83A1-F6EECF244321}">
                <p14:modId xmlns:p14="http://schemas.microsoft.com/office/powerpoint/2010/main" val="2555708426"/>
              </p:ext>
            </p:extLst>
          </p:nvPr>
        </p:nvGraphicFramePr>
        <p:xfrm>
          <a:off x="801384" y="1027416"/>
          <a:ext cx="10469367" cy="5256769"/>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BA400403-A4C4-CFBF-8110-A80406E3649A}"/>
              </a:ext>
            </a:extLst>
          </p:cNvPr>
          <p:cNvSpPr>
            <a:spLocks noGrp="1"/>
          </p:cNvSpPr>
          <p:nvPr>
            <p:ph type="title"/>
          </p:nvPr>
        </p:nvSpPr>
        <p:spPr/>
        <p:txBody>
          <a:bodyPr/>
          <a:lstStyle/>
          <a:p>
            <a:r>
              <a:rPr lang="en-US" dirty="0"/>
              <a:t>Desired Mental Health Benefits </a:t>
            </a:r>
          </a:p>
        </p:txBody>
      </p:sp>
      <p:sp>
        <p:nvSpPr>
          <p:cNvPr id="5" name="Slide Number Placeholder 4">
            <a:extLst>
              <a:ext uri="{FF2B5EF4-FFF2-40B4-BE49-F238E27FC236}">
                <a16:creationId xmlns:a16="http://schemas.microsoft.com/office/drawing/2014/main" id="{ECBEF521-4CF3-E963-6CBC-91769669EBA7}"/>
              </a:ext>
            </a:extLst>
          </p:cNvPr>
          <p:cNvSpPr>
            <a:spLocks noGrp="1"/>
          </p:cNvSpPr>
          <p:nvPr>
            <p:ph type="sldNum" sz="quarter" idx="4294967295"/>
          </p:nvPr>
        </p:nvSpPr>
        <p:spPr/>
        <p:txBody>
          <a:bodyPr/>
          <a:lstStyle/>
          <a:p>
            <a:endParaRPr lang="en-US" dirty="0"/>
          </a:p>
        </p:txBody>
      </p:sp>
      <p:sp>
        <p:nvSpPr>
          <p:cNvPr id="2" name="TextBox 1">
            <a:extLst>
              <a:ext uri="{FF2B5EF4-FFF2-40B4-BE49-F238E27FC236}">
                <a16:creationId xmlns:a16="http://schemas.microsoft.com/office/drawing/2014/main" id="{012E4CAE-0002-3E7A-6BF7-B9BD58A701D8}"/>
              </a:ext>
            </a:extLst>
          </p:cNvPr>
          <p:cNvSpPr txBox="1"/>
          <p:nvPr/>
        </p:nvSpPr>
        <p:spPr>
          <a:xfrm>
            <a:off x="405946" y="6397350"/>
            <a:ext cx="5330818" cy="276999"/>
          </a:xfrm>
          <a:prstGeom prst="rect">
            <a:avLst/>
          </a:prstGeom>
          <a:noFill/>
        </p:spPr>
        <p:txBody>
          <a:bodyPr wrap="none" rtlCol="0">
            <a:spAutoFit/>
          </a:bodyPr>
          <a:lstStyle/>
          <a:p>
            <a:r>
              <a:rPr lang="en-US" sz="1200" dirty="0"/>
              <a:t>Source: </a:t>
            </a:r>
            <a:r>
              <a:rPr lang="en-US" sz="1200" i="1" dirty="0"/>
              <a:t>2024 BEAT Study: Benefits and Employee Attitude Tracker</a:t>
            </a:r>
            <a:r>
              <a:rPr lang="en-US" sz="1200" dirty="0"/>
              <a:t>, LIMRA.</a:t>
            </a:r>
          </a:p>
        </p:txBody>
      </p:sp>
    </p:spTree>
    <p:extLst>
      <p:ext uri="{BB962C8B-B14F-4D97-AF65-F5344CB8AC3E}">
        <p14:creationId xmlns:p14="http://schemas.microsoft.com/office/powerpoint/2010/main" val="329959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ABAEA-E4E7-7C9A-CE03-0D36223118A0}"/>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0AD9233A-A53C-17C5-BB68-1B40F00DCE29}"/>
              </a:ext>
            </a:extLst>
          </p:cNvPr>
          <p:cNvSpPr>
            <a:spLocks noGrp="1"/>
          </p:cNvSpPr>
          <p:nvPr>
            <p:ph type="title"/>
          </p:nvPr>
        </p:nvSpPr>
        <p:spPr>
          <a:xfrm>
            <a:off x="5782" y="4391025"/>
            <a:ext cx="12024293" cy="1219199"/>
          </a:xfrm>
        </p:spPr>
        <p:txBody>
          <a:bodyPr wrap="none" anchor="ctr">
            <a:normAutofit/>
          </a:bodyPr>
          <a:lstStyle/>
          <a:p>
            <a:pPr>
              <a:spcAft>
                <a:spcPts val="1200"/>
              </a:spcAft>
            </a:pPr>
            <a:r>
              <a:rPr lang="en-US" dirty="0"/>
              <a:t>Benefits Decision Making</a:t>
            </a:r>
          </a:p>
        </p:txBody>
      </p:sp>
      <p:pic>
        <p:nvPicPr>
          <p:cNvPr id="2" name="Picture 1">
            <a:extLst>
              <a:ext uri="{FF2B5EF4-FFF2-40B4-BE49-F238E27FC236}">
                <a16:creationId xmlns:a16="http://schemas.microsoft.com/office/drawing/2014/main" id="{A9B5F73B-E2D6-B2C7-EDA6-24D4981C79F7}"/>
              </a:ext>
            </a:extLst>
          </p:cNvPr>
          <p:cNvPicPr>
            <a:picLocks noChangeAspect="1"/>
          </p:cNvPicPr>
          <p:nvPr/>
        </p:nvPicPr>
        <p:blipFill>
          <a:blip r:embed="rId3" cstate="print">
            <a:extLst>
              <a:ext uri="{28A0092B-C50C-407E-A947-70E740481C1C}">
                <a14:useLocalDpi xmlns:a14="http://schemas.microsoft.com/office/drawing/2010/main" val="0"/>
              </a:ext>
            </a:extLst>
          </a:blip>
          <a:srcRect t="11789" b="11789"/>
          <a:stretch/>
        </p:blipFill>
        <p:spPr>
          <a:xfrm>
            <a:off x="0" y="0"/>
            <a:ext cx="12197762" cy="4170947"/>
          </a:xfrm>
          <a:prstGeom prst="rect">
            <a:avLst/>
          </a:prstGeom>
        </p:spPr>
      </p:pic>
      <p:sp>
        <p:nvSpPr>
          <p:cNvPr id="3" name="Slide Number Placeholder 2">
            <a:extLst>
              <a:ext uri="{FF2B5EF4-FFF2-40B4-BE49-F238E27FC236}">
                <a16:creationId xmlns:a16="http://schemas.microsoft.com/office/drawing/2014/main" id="{B0B100C4-F199-E7C9-7882-385A5B5A1E48}"/>
              </a:ext>
            </a:extLst>
          </p:cNvPr>
          <p:cNvSpPr>
            <a:spLocks noGrp="1"/>
          </p:cNvSpPr>
          <p:nvPr>
            <p:ph type="sldNum" sz="quarter" idx="4294967295"/>
          </p:nvPr>
        </p:nvSpPr>
        <p:spPr/>
        <p:txBody>
          <a:bodyPr/>
          <a:lstStyle/>
          <a:p>
            <a:fld id="{04397EF3-D18C-4DC3-9670-EA50C968395A}" type="slidenum">
              <a:rPr lang="en-US" smtClean="0"/>
              <a:t>3</a:t>
            </a:fld>
            <a:endParaRPr lang="en-US" dirty="0"/>
          </a:p>
        </p:txBody>
      </p:sp>
    </p:spTree>
    <p:extLst>
      <p:ext uri="{BB962C8B-B14F-4D97-AF65-F5344CB8AC3E}">
        <p14:creationId xmlns:p14="http://schemas.microsoft.com/office/powerpoint/2010/main" val="2587519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D9A0E805-770E-3CF8-D87E-92FD9044B418}"/>
              </a:ext>
            </a:extLst>
          </p:cNvPr>
          <p:cNvSpPr>
            <a:spLocks/>
          </p:cNvSpPr>
          <p:nvPr/>
        </p:nvSpPr>
        <p:spPr>
          <a:xfrm>
            <a:off x="1915736" y="3864658"/>
            <a:ext cx="8360527" cy="208960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A6B04F5D-A41E-B9DB-CE10-EF1B8897F57C}"/>
              </a:ext>
            </a:extLst>
          </p:cNvPr>
          <p:cNvSpPr/>
          <p:nvPr/>
        </p:nvSpPr>
        <p:spPr>
          <a:xfrm>
            <a:off x="1915736" y="2471615"/>
            <a:ext cx="8360527" cy="1200170"/>
          </a:xfrm>
          <a:prstGeom prst="round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067F0437-A8C0-B44D-C01C-6D7FF8CD2441}"/>
              </a:ext>
            </a:extLst>
          </p:cNvPr>
          <p:cNvSpPr/>
          <p:nvPr/>
        </p:nvSpPr>
        <p:spPr>
          <a:xfrm>
            <a:off x="1915736" y="1064191"/>
            <a:ext cx="8360527" cy="1200170"/>
          </a:xfrm>
          <a:prstGeom prst="roundRect">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438C616-4654-A1D2-393B-B19B16088348}"/>
              </a:ext>
            </a:extLst>
          </p:cNvPr>
          <p:cNvSpPr>
            <a:spLocks noGrp="1"/>
          </p:cNvSpPr>
          <p:nvPr>
            <p:ph type="title"/>
          </p:nvPr>
        </p:nvSpPr>
        <p:spPr/>
        <p:txBody>
          <a:bodyPr>
            <a:normAutofit/>
          </a:bodyPr>
          <a:lstStyle/>
          <a:p>
            <a:r>
              <a:rPr lang="en-US" dirty="0">
                <a:latin typeface="+mj-lt"/>
              </a:rPr>
              <a:t>The Workplace Is Central To Wellness</a:t>
            </a:r>
          </a:p>
        </p:txBody>
      </p:sp>
      <p:sp>
        <p:nvSpPr>
          <p:cNvPr id="4" name="Text Placeholder 3"/>
          <p:cNvSpPr>
            <a:spLocks noGrp="1"/>
          </p:cNvSpPr>
          <p:nvPr>
            <p:ph type="body" sz="quarter" idx="14"/>
          </p:nvPr>
        </p:nvSpPr>
        <p:spPr>
          <a:xfrm>
            <a:off x="417448" y="5980090"/>
            <a:ext cx="5562112" cy="658368"/>
          </a:xfrm>
        </p:spPr>
        <p:txBody>
          <a:bodyPr/>
          <a:lstStyle/>
          <a:p>
            <a:r>
              <a:rPr lang="en-US" dirty="0"/>
              <a:t>Sources: </a:t>
            </a:r>
            <a:r>
              <a:rPr lang="en-US" i="1" dirty="0"/>
              <a:t>Wellness at Work- Financial, Emotional, and Physical Wellness Programs in the Workplace</a:t>
            </a:r>
            <a:r>
              <a:rPr lang="en-US" dirty="0"/>
              <a:t>, LIMRA, 2024.</a:t>
            </a:r>
          </a:p>
          <a:p>
            <a:r>
              <a:rPr lang="en-US" dirty="0"/>
              <a:t>2024 BEAT Study: Benefits and Employee Attitude Tracker, LIMRA.</a:t>
            </a:r>
          </a:p>
        </p:txBody>
      </p:sp>
      <p:sp>
        <p:nvSpPr>
          <p:cNvPr id="11" name="TextBox 10">
            <a:extLst>
              <a:ext uri="{FF2B5EF4-FFF2-40B4-BE49-F238E27FC236}">
                <a16:creationId xmlns:a16="http://schemas.microsoft.com/office/drawing/2014/main" id="{6D6689D5-E976-0475-FE05-CEBB4FAEEA3B}"/>
              </a:ext>
            </a:extLst>
          </p:cNvPr>
          <p:cNvSpPr txBox="1"/>
          <p:nvPr/>
        </p:nvSpPr>
        <p:spPr>
          <a:xfrm>
            <a:off x="2208772" y="2779312"/>
            <a:ext cx="7774450" cy="584775"/>
          </a:xfrm>
          <a:prstGeom prst="rect">
            <a:avLst/>
          </a:prstGeom>
          <a:noFill/>
        </p:spPr>
        <p:txBody>
          <a:bodyPr wrap="square" rtlCol="0">
            <a:spAutoFit/>
          </a:bodyPr>
          <a:lstStyle/>
          <a:p>
            <a:pPr algn="ctr"/>
            <a:r>
              <a:rPr lang="en-US" sz="1600" b="1" dirty="0">
                <a:effectLst/>
              </a:rPr>
              <a:t>43% </a:t>
            </a:r>
            <a:r>
              <a:rPr lang="en-US" sz="1600" dirty="0">
                <a:effectLst/>
              </a:rPr>
              <a:t>of employees feel their employer is invested in their professional well-being, while only </a:t>
            </a:r>
            <a:r>
              <a:rPr lang="en-US" sz="1600" b="1" dirty="0">
                <a:effectLst/>
              </a:rPr>
              <a:t>30% </a:t>
            </a:r>
            <a:r>
              <a:rPr lang="en-US" sz="1600" dirty="0">
                <a:effectLst/>
              </a:rPr>
              <a:t>say the same about their financial well-being.</a:t>
            </a:r>
            <a:endParaRPr lang="en-US" sz="1400" dirty="0"/>
          </a:p>
        </p:txBody>
      </p:sp>
      <p:sp>
        <p:nvSpPr>
          <p:cNvPr id="15" name="TextBox 14">
            <a:extLst>
              <a:ext uri="{FF2B5EF4-FFF2-40B4-BE49-F238E27FC236}">
                <a16:creationId xmlns:a16="http://schemas.microsoft.com/office/drawing/2014/main" id="{18F4639D-2DA8-DDF0-9C4C-1B6DF293318A}"/>
              </a:ext>
            </a:extLst>
          </p:cNvPr>
          <p:cNvSpPr txBox="1"/>
          <p:nvPr/>
        </p:nvSpPr>
        <p:spPr>
          <a:xfrm>
            <a:off x="2755463" y="4070354"/>
            <a:ext cx="6681071" cy="584775"/>
          </a:xfrm>
          <a:prstGeom prst="rect">
            <a:avLst/>
          </a:prstGeom>
          <a:noFill/>
        </p:spPr>
        <p:txBody>
          <a:bodyPr wrap="square" rtlCol="0">
            <a:spAutoFit/>
          </a:bodyPr>
          <a:lstStyle/>
          <a:p>
            <a:pPr algn="ctr"/>
            <a:r>
              <a:rPr lang="en-US" sz="1600" b="1" dirty="0"/>
              <a:t>Workers who participate in wellness programs </a:t>
            </a:r>
            <a:r>
              <a:rPr lang="en-US" sz="1600" dirty="0"/>
              <a:t>report that benefits are more effective at stress reduction.</a:t>
            </a:r>
          </a:p>
        </p:txBody>
      </p:sp>
      <p:sp>
        <p:nvSpPr>
          <p:cNvPr id="8" name="TextBox 7">
            <a:extLst>
              <a:ext uri="{FF2B5EF4-FFF2-40B4-BE49-F238E27FC236}">
                <a16:creationId xmlns:a16="http://schemas.microsoft.com/office/drawing/2014/main" id="{4CED052F-CD1B-F288-680A-581FAEDDC236}"/>
              </a:ext>
            </a:extLst>
          </p:cNvPr>
          <p:cNvSpPr txBox="1"/>
          <p:nvPr/>
        </p:nvSpPr>
        <p:spPr>
          <a:xfrm>
            <a:off x="2392163" y="1273480"/>
            <a:ext cx="7407667" cy="830997"/>
          </a:xfrm>
          <a:prstGeom prst="rect">
            <a:avLst/>
          </a:prstGeom>
          <a:noFill/>
        </p:spPr>
        <p:txBody>
          <a:bodyPr wrap="square" rtlCol="0">
            <a:spAutoFit/>
          </a:bodyPr>
          <a:lstStyle/>
          <a:p>
            <a:pPr algn="ctr"/>
            <a:r>
              <a:rPr lang="en-US" sz="1600" b="1" dirty="0">
                <a:effectLst/>
              </a:rPr>
              <a:t>Half of workers </a:t>
            </a:r>
            <a:r>
              <a:rPr lang="en-US" sz="1600" dirty="0"/>
              <a:t>are very or extremely interested in having their employers provide benefits or resources to help them cope with mental, emotional, or behavioral health challenges.</a:t>
            </a:r>
            <a:endParaRPr lang="en-US" sz="1400" dirty="0"/>
          </a:p>
        </p:txBody>
      </p:sp>
      <p:graphicFrame>
        <p:nvGraphicFramePr>
          <p:cNvPr id="7" name="Chart 6">
            <a:extLst>
              <a:ext uri="{FF2B5EF4-FFF2-40B4-BE49-F238E27FC236}">
                <a16:creationId xmlns:a16="http://schemas.microsoft.com/office/drawing/2014/main" id="{6684B52E-6C31-F199-6525-E70DA9DD7844}"/>
              </a:ext>
            </a:extLst>
          </p:cNvPr>
          <p:cNvGraphicFramePr/>
          <p:nvPr>
            <p:extLst>
              <p:ext uri="{D42A27DB-BD31-4B8C-83A1-F6EECF244321}">
                <p14:modId xmlns:p14="http://schemas.microsoft.com/office/powerpoint/2010/main" val="3907988737"/>
              </p:ext>
            </p:extLst>
          </p:nvPr>
        </p:nvGraphicFramePr>
        <p:xfrm>
          <a:off x="2092508" y="4626812"/>
          <a:ext cx="3252490" cy="13815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BF4678EF-32A6-1C59-4EE3-5EF352E41EFB}"/>
              </a:ext>
            </a:extLst>
          </p:cNvPr>
          <p:cNvGraphicFramePr/>
          <p:nvPr>
            <p:extLst>
              <p:ext uri="{D42A27DB-BD31-4B8C-83A1-F6EECF244321}">
                <p14:modId xmlns:p14="http://schemas.microsoft.com/office/powerpoint/2010/main" val="3855738193"/>
              </p:ext>
            </p:extLst>
          </p:nvPr>
        </p:nvGraphicFramePr>
        <p:xfrm>
          <a:off x="4469751" y="4655129"/>
          <a:ext cx="3252490" cy="13815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4D1F8706-6E8F-CDE9-7763-654D1B466CE7}"/>
              </a:ext>
            </a:extLst>
          </p:cNvPr>
          <p:cNvGraphicFramePr/>
          <p:nvPr>
            <p:extLst>
              <p:ext uri="{D42A27DB-BD31-4B8C-83A1-F6EECF244321}">
                <p14:modId xmlns:p14="http://schemas.microsoft.com/office/powerpoint/2010/main" val="1598313407"/>
              </p:ext>
            </p:extLst>
          </p:nvPr>
        </p:nvGraphicFramePr>
        <p:xfrm>
          <a:off x="6642515" y="4630119"/>
          <a:ext cx="3252490" cy="138159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015999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4FC3-B89A-7B97-0BC7-F869A7F560A4}"/>
              </a:ext>
            </a:extLst>
          </p:cNvPr>
          <p:cNvSpPr>
            <a:spLocks noGrp="1"/>
          </p:cNvSpPr>
          <p:nvPr>
            <p:ph type="title"/>
          </p:nvPr>
        </p:nvSpPr>
        <p:spPr/>
        <p:txBody>
          <a:bodyPr/>
          <a:lstStyle/>
          <a:p>
            <a:r>
              <a:rPr lang="en-US" dirty="0"/>
              <a:t>Benefits Are No Longer a “One-Size-Fits-All” Offering</a:t>
            </a:r>
          </a:p>
        </p:txBody>
      </p:sp>
      <p:sp>
        <p:nvSpPr>
          <p:cNvPr id="4" name="Rectangle 3">
            <a:extLst>
              <a:ext uri="{FF2B5EF4-FFF2-40B4-BE49-F238E27FC236}">
                <a16:creationId xmlns:a16="http://schemas.microsoft.com/office/drawing/2014/main" id="{2DED5BBB-7F1D-D9F7-44C7-36AF38ED9B61}"/>
              </a:ext>
            </a:extLst>
          </p:cNvPr>
          <p:cNvSpPr/>
          <p:nvPr/>
        </p:nvSpPr>
        <p:spPr>
          <a:xfrm>
            <a:off x="-110836" y="1413164"/>
            <a:ext cx="6206836" cy="423025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4D6EB20-B9B3-7FEA-C9FB-B81545B35593}"/>
              </a:ext>
            </a:extLst>
          </p:cNvPr>
          <p:cNvSpPr/>
          <p:nvPr/>
        </p:nvSpPr>
        <p:spPr>
          <a:xfrm>
            <a:off x="5712643" y="2422688"/>
            <a:ext cx="6145682" cy="2297093"/>
          </a:xfrm>
          <a:prstGeom prst="rect">
            <a:avLst/>
          </a:prstGeom>
          <a:solidFill>
            <a:schemeClr val="accent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48A0AEE-8595-992B-C293-2956D7C3755C}"/>
              </a:ext>
            </a:extLst>
          </p:cNvPr>
          <p:cNvSpPr txBox="1"/>
          <p:nvPr/>
        </p:nvSpPr>
        <p:spPr>
          <a:xfrm>
            <a:off x="6096000" y="2755626"/>
            <a:ext cx="5581259" cy="1631216"/>
          </a:xfrm>
          <a:prstGeom prst="rect">
            <a:avLst/>
          </a:prstGeom>
          <a:noFill/>
        </p:spPr>
        <p:txBody>
          <a:bodyPr wrap="square" rtlCol="0">
            <a:spAutoFit/>
          </a:bodyPr>
          <a:lstStyle/>
          <a:p>
            <a:r>
              <a:rPr lang="en-US" sz="2000" dirty="0">
                <a:solidFill>
                  <a:schemeClr val="bg1"/>
                </a:solidFill>
              </a:rPr>
              <a:t>Offering employees a variety of benefits, frequent communication, and customization options increases their perception of the value of these benefits, the likelihood of their staying with an employer, and their performance. </a:t>
            </a:r>
            <a:endParaRPr lang="en-US" sz="2000" b="1" dirty="0">
              <a:solidFill>
                <a:schemeClr val="bg1"/>
              </a:solidFill>
            </a:endParaRPr>
          </a:p>
        </p:txBody>
      </p:sp>
    </p:spTree>
    <p:extLst>
      <p:ext uri="{BB962C8B-B14F-4D97-AF65-F5344CB8AC3E}">
        <p14:creationId xmlns:p14="http://schemas.microsoft.com/office/powerpoint/2010/main" val="1699960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r>
              <a:rPr lang="en-US" dirty="0">
                <a:solidFill>
                  <a:schemeClr val="bg1"/>
                </a:solidFill>
              </a:rPr>
              <a:t>0</a:t>
            </a:r>
          </a:p>
        </p:txBody>
      </p:sp>
    </p:spTree>
    <p:extLst>
      <p:ext uri="{BB962C8B-B14F-4D97-AF65-F5344CB8AC3E}">
        <p14:creationId xmlns:p14="http://schemas.microsoft.com/office/powerpoint/2010/main" val="2765794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CEE66-2DD9-4A8D-512F-DEBB2376DC82}"/>
              </a:ext>
            </a:extLst>
          </p:cNvPr>
          <p:cNvSpPr>
            <a:spLocks noGrp="1"/>
          </p:cNvSpPr>
          <p:nvPr>
            <p:ph type="title"/>
          </p:nvPr>
        </p:nvSpPr>
        <p:spPr/>
        <p:txBody>
          <a:bodyPr/>
          <a:lstStyle/>
          <a:p>
            <a:r>
              <a:rPr lang="en-US" dirty="0"/>
              <a:t>Time Spent Making Benefit Decisions</a:t>
            </a:r>
          </a:p>
        </p:txBody>
      </p:sp>
      <p:graphicFrame>
        <p:nvGraphicFramePr>
          <p:cNvPr id="4" name="Chart 3">
            <a:extLst>
              <a:ext uri="{FF2B5EF4-FFF2-40B4-BE49-F238E27FC236}">
                <a16:creationId xmlns:a16="http://schemas.microsoft.com/office/drawing/2014/main" id="{9CD18807-4BF3-8B08-C887-4C2611BF3DA3}"/>
              </a:ext>
            </a:extLst>
          </p:cNvPr>
          <p:cNvGraphicFramePr/>
          <p:nvPr>
            <p:extLst>
              <p:ext uri="{D42A27DB-BD31-4B8C-83A1-F6EECF244321}">
                <p14:modId xmlns:p14="http://schemas.microsoft.com/office/powerpoint/2010/main" val="1702204194"/>
              </p:ext>
            </p:extLst>
          </p:nvPr>
        </p:nvGraphicFramePr>
        <p:xfrm>
          <a:off x="570097" y="1052927"/>
          <a:ext cx="10557979" cy="445884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C9443CD0-4254-FDEF-6E0F-5D4E9A135113}"/>
              </a:ext>
            </a:extLst>
          </p:cNvPr>
          <p:cNvSpPr txBox="1"/>
          <p:nvPr/>
        </p:nvSpPr>
        <p:spPr>
          <a:xfrm>
            <a:off x="210286" y="6071773"/>
            <a:ext cx="6123839" cy="600164"/>
          </a:xfrm>
          <a:prstGeom prst="rect">
            <a:avLst/>
          </a:prstGeom>
          <a:noFill/>
        </p:spPr>
        <p:txBody>
          <a:bodyPr wrap="square" rtlCol="0">
            <a:spAutoFit/>
          </a:bodyPr>
          <a:lstStyle/>
          <a:p>
            <a:r>
              <a:rPr lang="en-US" sz="11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Based on employees who are enrolled in insurance benefits and have had an open enrollment within the past two years. Excludes respondents who are not sure how much time they spent.</a:t>
            </a:r>
          </a:p>
          <a:p>
            <a:r>
              <a:rPr lang="en-US" sz="11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Source: 2024 BEAT Study, LIMRA.</a:t>
            </a:r>
            <a:endParaRPr lang="en-US" sz="1100" dirty="0"/>
          </a:p>
        </p:txBody>
      </p:sp>
    </p:spTree>
    <p:extLst>
      <p:ext uri="{BB962C8B-B14F-4D97-AF65-F5344CB8AC3E}">
        <p14:creationId xmlns:p14="http://schemas.microsoft.com/office/powerpoint/2010/main" val="25675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animBg="0"/>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8446-C38C-2DD5-BD37-10A6420F42B9}"/>
              </a:ext>
            </a:extLst>
          </p:cNvPr>
          <p:cNvSpPr>
            <a:spLocks noGrp="1"/>
          </p:cNvSpPr>
          <p:nvPr>
            <p:ph type="title"/>
          </p:nvPr>
        </p:nvSpPr>
        <p:spPr/>
        <p:txBody>
          <a:bodyPr/>
          <a:lstStyle/>
          <a:p>
            <a:r>
              <a:rPr lang="en-US" dirty="0"/>
              <a:t>Confidence in Benefit Decisions</a:t>
            </a:r>
          </a:p>
        </p:txBody>
      </p:sp>
      <p:graphicFrame>
        <p:nvGraphicFramePr>
          <p:cNvPr id="3" name="Chart 2">
            <a:extLst>
              <a:ext uri="{FF2B5EF4-FFF2-40B4-BE49-F238E27FC236}">
                <a16:creationId xmlns:a16="http://schemas.microsoft.com/office/drawing/2014/main" id="{48AB68E9-2A33-9BB1-18F0-CC25131E9094}"/>
              </a:ext>
            </a:extLst>
          </p:cNvPr>
          <p:cNvGraphicFramePr/>
          <p:nvPr>
            <p:extLst>
              <p:ext uri="{D42A27DB-BD31-4B8C-83A1-F6EECF244321}">
                <p14:modId xmlns:p14="http://schemas.microsoft.com/office/powerpoint/2010/main" val="3459652365"/>
              </p:ext>
            </p:extLst>
          </p:nvPr>
        </p:nvGraphicFramePr>
        <p:xfrm>
          <a:off x="319088" y="1094370"/>
          <a:ext cx="11553824" cy="3983459"/>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2F92C798-CAC0-13D2-07CE-6C9F75927735}"/>
              </a:ext>
            </a:extLst>
          </p:cNvPr>
          <p:cNvSpPr txBox="1"/>
          <p:nvPr/>
        </p:nvSpPr>
        <p:spPr>
          <a:xfrm>
            <a:off x="319088" y="6249055"/>
            <a:ext cx="7943850" cy="430887"/>
          </a:xfrm>
          <a:prstGeom prst="rect">
            <a:avLst/>
          </a:prstGeom>
          <a:noFill/>
        </p:spPr>
        <p:txBody>
          <a:bodyPr wrap="square">
            <a:spAutoFit/>
          </a:bodyPr>
          <a:lstStyle/>
          <a:p>
            <a:r>
              <a:rPr lang="en-US" sz="11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Based on employees who are offered insurance benefits and have had an open enrollment period within the past two years.</a:t>
            </a:r>
          </a:p>
          <a:p>
            <a:r>
              <a:rPr lang="en-US" sz="1100"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Source: 2024 BEAT Study, LIMRA.</a:t>
            </a:r>
            <a:r>
              <a:rPr lang="en-US" sz="1100" dirty="0">
                <a:solidFill>
                  <a:srgbClr val="000000"/>
                </a:solidFill>
                <a:effectLst/>
                <a:latin typeface="Arial" panose="020B0604020202020204" pitchFamily="34" charset="0"/>
                <a:ea typeface="MS PGothic" panose="020B0600070205080204" pitchFamily="34" charset="-128"/>
                <a:cs typeface="Times New Roman" panose="02020603050405020304" pitchFamily="18" charset="0"/>
              </a:rPr>
              <a:t> </a:t>
            </a:r>
            <a:endParaRPr lang="en-US" sz="1100" dirty="0"/>
          </a:p>
        </p:txBody>
      </p:sp>
    </p:spTree>
    <p:extLst>
      <p:ext uri="{BB962C8B-B14F-4D97-AF65-F5344CB8AC3E}">
        <p14:creationId xmlns:p14="http://schemas.microsoft.com/office/powerpoint/2010/main" val="198979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Understanding of Benefits</a:t>
            </a:r>
          </a:p>
        </p:txBody>
      </p:sp>
      <p:graphicFrame>
        <p:nvGraphicFramePr>
          <p:cNvPr id="2" name="Chart 1">
            <a:extLst>
              <a:ext uri="{FF2B5EF4-FFF2-40B4-BE49-F238E27FC236}">
                <a16:creationId xmlns:a16="http://schemas.microsoft.com/office/drawing/2014/main" id="{63CD39E9-64A7-74A3-BF45-8C861D3A3607}"/>
              </a:ext>
            </a:extLst>
          </p:cNvPr>
          <p:cNvGraphicFramePr/>
          <p:nvPr>
            <p:extLst>
              <p:ext uri="{D42A27DB-BD31-4B8C-83A1-F6EECF244321}">
                <p14:modId xmlns:p14="http://schemas.microsoft.com/office/powerpoint/2010/main" val="2581772559"/>
              </p:ext>
            </p:extLst>
          </p:nvPr>
        </p:nvGraphicFramePr>
        <p:xfrm>
          <a:off x="378690" y="859477"/>
          <a:ext cx="11453091" cy="498763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D28D36D-1812-9A9B-EB32-8D25F55B5318}"/>
              </a:ext>
            </a:extLst>
          </p:cNvPr>
          <p:cNvSpPr txBox="1"/>
          <p:nvPr/>
        </p:nvSpPr>
        <p:spPr>
          <a:xfrm>
            <a:off x="333756" y="6134319"/>
            <a:ext cx="6105236" cy="235898"/>
          </a:xfrm>
          <a:prstGeom prst="rect">
            <a:avLst/>
          </a:prstGeom>
          <a:noFill/>
        </p:spPr>
        <p:txBody>
          <a:bodyPr wrap="square">
            <a:spAutoFit/>
          </a:bodyPr>
          <a:lstStyle/>
          <a:p>
            <a:r>
              <a:rPr lang="en-US" sz="933" dirty="0">
                <a:solidFill>
                  <a:srgbClr val="000000"/>
                </a:solidFill>
                <a:latin typeface="Arial" panose="020B0604020202020204" pitchFamily="34" charset="0"/>
                <a:ea typeface="MS PGothic" panose="020B0600070205080204" pitchFamily="34" charset="-128"/>
                <a:cs typeface="Times New Roman" panose="02020603050405020304" pitchFamily="18" charset="0"/>
              </a:rPr>
              <a:t>Based on employees who are offered the given benefit.</a:t>
            </a:r>
          </a:p>
        </p:txBody>
      </p:sp>
      <p:sp>
        <p:nvSpPr>
          <p:cNvPr id="6" name="TextBox 5">
            <a:extLst>
              <a:ext uri="{FF2B5EF4-FFF2-40B4-BE49-F238E27FC236}">
                <a16:creationId xmlns:a16="http://schemas.microsoft.com/office/drawing/2014/main" id="{E6BC9841-5FC1-74D0-B663-3DFB0A3FF8C9}"/>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spTree>
    <p:extLst>
      <p:ext uri="{BB962C8B-B14F-4D97-AF65-F5344CB8AC3E}">
        <p14:creationId xmlns:p14="http://schemas.microsoft.com/office/powerpoint/2010/main" val="1101719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AFDA1-D92B-2AC0-3FF6-18CA920F8CE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5B116EAA-B571-9806-9DD9-22E10712BB1C}"/>
              </a:ext>
            </a:extLst>
          </p:cNvPr>
          <p:cNvSpPr/>
          <p:nvPr/>
        </p:nvSpPr>
        <p:spPr>
          <a:xfrm>
            <a:off x="8558683" y="2856216"/>
            <a:ext cx="2513121" cy="2537716"/>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6C3EFDA-614B-C9AD-8E54-8DDA120F00AD}"/>
              </a:ext>
            </a:extLst>
          </p:cNvPr>
          <p:cNvSpPr/>
          <p:nvPr/>
        </p:nvSpPr>
        <p:spPr>
          <a:xfrm>
            <a:off x="4839438" y="2856216"/>
            <a:ext cx="2513121" cy="2537716"/>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EFEF015-D0E7-3009-0FE5-A40CB07ECE1C}"/>
              </a:ext>
            </a:extLst>
          </p:cNvPr>
          <p:cNvSpPr/>
          <p:nvPr/>
        </p:nvSpPr>
        <p:spPr>
          <a:xfrm>
            <a:off x="1120193" y="2856215"/>
            <a:ext cx="2513121" cy="2537717"/>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961404-7FE4-BC4E-DC2C-B7E033CE2BB8}"/>
              </a:ext>
            </a:extLst>
          </p:cNvPr>
          <p:cNvSpPr>
            <a:spLocks noGrp="1"/>
          </p:cNvSpPr>
          <p:nvPr>
            <p:ph type="title"/>
          </p:nvPr>
        </p:nvSpPr>
        <p:spPr/>
        <p:txBody>
          <a:bodyPr/>
          <a:lstStyle/>
          <a:p>
            <a:r>
              <a:rPr lang="en-US" dirty="0"/>
              <a:t>Building Quality Enrollment Decisions</a:t>
            </a:r>
          </a:p>
        </p:txBody>
      </p:sp>
      <p:sp>
        <p:nvSpPr>
          <p:cNvPr id="3" name="TextBox 2">
            <a:extLst>
              <a:ext uri="{FF2B5EF4-FFF2-40B4-BE49-F238E27FC236}">
                <a16:creationId xmlns:a16="http://schemas.microsoft.com/office/drawing/2014/main" id="{5E910B3C-5933-821B-6870-DDCBAF427AE9}"/>
              </a:ext>
            </a:extLst>
          </p:cNvPr>
          <p:cNvSpPr txBox="1"/>
          <p:nvPr/>
        </p:nvSpPr>
        <p:spPr>
          <a:xfrm>
            <a:off x="1313885" y="1154979"/>
            <a:ext cx="9678257" cy="707886"/>
          </a:xfrm>
          <a:prstGeom prst="rect">
            <a:avLst/>
          </a:prstGeom>
          <a:noFill/>
        </p:spPr>
        <p:txBody>
          <a:bodyPr wrap="square" rtlCol="0">
            <a:spAutoFit/>
          </a:bodyPr>
          <a:lstStyle/>
          <a:p>
            <a:pPr algn="ctr"/>
            <a:r>
              <a:rPr lang="en-US" sz="2000" b="1" dirty="0"/>
              <a:t>Improving Benefit Decision Making and Enrollment </a:t>
            </a:r>
          </a:p>
          <a:p>
            <a:pPr algn="ctr"/>
            <a:r>
              <a:rPr lang="en-US" sz="2000" b="1" dirty="0"/>
              <a:t>Through Effective Communication</a:t>
            </a:r>
          </a:p>
        </p:txBody>
      </p:sp>
      <p:sp>
        <p:nvSpPr>
          <p:cNvPr id="4" name="TextBox 3">
            <a:extLst>
              <a:ext uri="{FF2B5EF4-FFF2-40B4-BE49-F238E27FC236}">
                <a16:creationId xmlns:a16="http://schemas.microsoft.com/office/drawing/2014/main" id="{B6080876-F509-D1C9-8261-674B0454349B}"/>
              </a:ext>
            </a:extLst>
          </p:cNvPr>
          <p:cNvSpPr txBox="1"/>
          <p:nvPr/>
        </p:nvSpPr>
        <p:spPr>
          <a:xfrm>
            <a:off x="1256871" y="3319828"/>
            <a:ext cx="2239766" cy="1754326"/>
          </a:xfrm>
          <a:prstGeom prst="rect">
            <a:avLst/>
          </a:prstGeom>
          <a:noFill/>
        </p:spPr>
        <p:txBody>
          <a:bodyPr wrap="square" rtlCol="0">
            <a:spAutoFit/>
          </a:bodyPr>
          <a:lstStyle/>
          <a:p>
            <a:pPr algn="ctr"/>
            <a:r>
              <a:rPr lang="en-US" dirty="0"/>
              <a:t>Challenges during open enrollment include limited time spent making decisions and low understanding.</a:t>
            </a:r>
          </a:p>
        </p:txBody>
      </p:sp>
      <p:sp>
        <p:nvSpPr>
          <p:cNvPr id="6" name="TextBox 5">
            <a:extLst>
              <a:ext uri="{FF2B5EF4-FFF2-40B4-BE49-F238E27FC236}">
                <a16:creationId xmlns:a16="http://schemas.microsoft.com/office/drawing/2014/main" id="{C1001669-C2EE-E847-A2C0-55956ECE91C3}"/>
              </a:ext>
            </a:extLst>
          </p:cNvPr>
          <p:cNvSpPr txBox="1"/>
          <p:nvPr/>
        </p:nvSpPr>
        <p:spPr>
          <a:xfrm>
            <a:off x="4976115" y="3458327"/>
            <a:ext cx="2239766" cy="1477328"/>
          </a:xfrm>
          <a:prstGeom prst="rect">
            <a:avLst/>
          </a:prstGeom>
          <a:noFill/>
        </p:spPr>
        <p:txBody>
          <a:bodyPr wrap="square" rtlCol="0">
            <a:spAutoFit/>
          </a:bodyPr>
          <a:lstStyle/>
          <a:p>
            <a:pPr algn="ctr"/>
            <a:r>
              <a:rPr lang="en-US" dirty="0"/>
              <a:t>Employees prefer more frequent and multi-channel benefits communication. </a:t>
            </a:r>
          </a:p>
        </p:txBody>
      </p:sp>
      <p:sp>
        <p:nvSpPr>
          <p:cNvPr id="7" name="TextBox 6">
            <a:extLst>
              <a:ext uri="{FF2B5EF4-FFF2-40B4-BE49-F238E27FC236}">
                <a16:creationId xmlns:a16="http://schemas.microsoft.com/office/drawing/2014/main" id="{DAC19894-0F8F-8A2B-325E-16C746BA56F6}"/>
              </a:ext>
            </a:extLst>
          </p:cNvPr>
          <p:cNvSpPr txBox="1"/>
          <p:nvPr/>
        </p:nvSpPr>
        <p:spPr>
          <a:xfrm>
            <a:off x="8752376" y="3233990"/>
            <a:ext cx="2239766" cy="2031325"/>
          </a:xfrm>
          <a:prstGeom prst="rect">
            <a:avLst/>
          </a:prstGeom>
          <a:noFill/>
        </p:spPr>
        <p:txBody>
          <a:bodyPr wrap="square" rtlCol="0">
            <a:spAutoFit/>
          </a:bodyPr>
          <a:lstStyle/>
          <a:p>
            <a:pPr algn="ctr"/>
            <a:r>
              <a:rPr lang="en-US" dirty="0"/>
              <a:t>Carriers can capitalize on this demand by providing resources to close the knowledge gap and drive enrollment. </a:t>
            </a:r>
          </a:p>
        </p:txBody>
      </p:sp>
      <p:sp>
        <p:nvSpPr>
          <p:cNvPr id="11" name="Rectangle 10">
            <a:extLst>
              <a:ext uri="{FF2B5EF4-FFF2-40B4-BE49-F238E27FC236}">
                <a16:creationId xmlns:a16="http://schemas.microsoft.com/office/drawing/2014/main" id="{9117B287-BFE7-8CFE-6F8F-2E582713E5DC}"/>
              </a:ext>
            </a:extLst>
          </p:cNvPr>
          <p:cNvSpPr/>
          <p:nvPr/>
        </p:nvSpPr>
        <p:spPr>
          <a:xfrm>
            <a:off x="1822841" y="2341867"/>
            <a:ext cx="1107824" cy="784057"/>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5C23A39-3921-8B2F-9CC0-92563B311DC4}"/>
              </a:ext>
            </a:extLst>
          </p:cNvPr>
          <p:cNvSpPr/>
          <p:nvPr/>
        </p:nvSpPr>
        <p:spPr>
          <a:xfrm>
            <a:off x="5542086" y="2341866"/>
            <a:ext cx="1107824" cy="784057"/>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0EF3880-10D6-2BFD-DA55-D8B26346AD74}"/>
              </a:ext>
            </a:extLst>
          </p:cNvPr>
          <p:cNvSpPr/>
          <p:nvPr/>
        </p:nvSpPr>
        <p:spPr>
          <a:xfrm>
            <a:off x="9261331" y="2341865"/>
            <a:ext cx="1107824" cy="784057"/>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91F56B40-7A19-18BF-E3B7-C89BCDEEC8AB}"/>
              </a:ext>
            </a:extLst>
          </p:cNvPr>
          <p:cNvGrpSpPr/>
          <p:nvPr/>
        </p:nvGrpSpPr>
        <p:grpSpPr>
          <a:xfrm>
            <a:off x="1999498" y="2371413"/>
            <a:ext cx="754509" cy="754509"/>
            <a:chOff x="1526887" y="5857545"/>
            <a:chExt cx="754509" cy="754509"/>
          </a:xfrm>
        </p:grpSpPr>
        <p:pic>
          <p:nvPicPr>
            <p:cNvPr id="15" name="Graphic 14" descr="Boardroom outline">
              <a:extLst>
                <a:ext uri="{FF2B5EF4-FFF2-40B4-BE49-F238E27FC236}">
                  <a16:creationId xmlns:a16="http://schemas.microsoft.com/office/drawing/2014/main" id="{9E4FD3B3-3128-E97A-FF84-5653110A0A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6887" y="5857545"/>
              <a:ext cx="754509" cy="754509"/>
            </a:xfrm>
            <a:prstGeom prst="rect">
              <a:avLst/>
            </a:prstGeom>
          </p:spPr>
        </p:pic>
        <p:pic>
          <p:nvPicPr>
            <p:cNvPr id="17" name="Graphic 16" descr="Clock outline">
              <a:extLst>
                <a:ext uri="{FF2B5EF4-FFF2-40B4-BE49-F238E27FC236}">
                  <a16:creationId xmlns:a16="http://schemas.microsoft.com/office/drawing/2014/main" id="{3FB577DB-A0BA-DB79-3B9B-5776EF03AC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5015" y="5926023"/>
              <a:ext cx="238470" cy="238470"/>
            </a:xfrm>
            <a:prstGeom prst="rect">
              <a:avLst/>
            </a:prstGeom>
          </p:spPr>
        </p:pic>
      </p:grpSp>
      <p:pic>
        <p:nvPicPr>
          <p:cNvPr id="20" name="Graphic 19" descr="User network outline">
            <a:extLst>
              <a:ext uri="{FF2B5EF4-FFF2-40B4-BE49-F238E27FC236}">
                <a16:creationId xmlns:a16="http://schemas.microsoft.com/office/drawing/2014/main" id="{1FEBF382-DB74-667A-416C-9564D09ABA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51494" y="2371413"/>
            <a:ext cx="689011" cy="689011"/>
          </a:xfrm>
          <a:prstGeom prst="rect">
            <a:avLst/>
          </a:prstGeom>
        </p:spPr>
      </p:pic>
      <p:pic>
        <p:nvPicPr>
          <p:cNvPr id="22" name="Graphic 21" descr="Lightbulb and gear outline">
            <a:extLst>
              <a:ext uri="{FF2B5EF4-FFF2-40B4-BE49-F238E27FC236}">
                <a16:creationId xmlns:a16="http://schemas.microsoft.com/office/drawing/2014/main" id="{B306AB46-8DEB-169D-6094-112E3D7427B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7716" y="2410049"/>
            <a:ext cx="635054" cy="635054"/>
          </a:xfrm>
          <a:prstGeom prst="rect">
            <a:avLst/>
          </a:prstGeom>
        </p:spPr>
      </p:pic>
      <p:sp>
        <p:nvSpPr>
          <p:cNvPr id="25" name="TextBox 24">
            <a:extLst>
              <a:ext uri="{FF2B5EF4-FFF2-40B4-BE49-F238E27FC236}">
                <a16:creationId xmlns:a16="http://schemas.microsoft.com/office/drawing/2014/main" id="{4C379AB3-281E-4919-6088-649C6A35B003}"/>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spTree>
    <p:extLst>
      <p:ext uri="{BB962C8B-B14F-4D97-AF65-F5344CB8AC3E}">
        <p14:creationId xmlns:p14="http://schemas.microsoft.com/office/powerpoint/2010/main" val="2663640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F8349B9-3CC5-9A79-16DB-35910F8A6B47}"/>
              </a:ext>
            </a:extLst>
          </p:cNvPr>
          <p:cNvSpPr>
            <a:spLocks noGrp="1"/>
          </p:cNvSpPr>
          <p:nvPr>
            <p:ph type="title"/>
          </p:nvPr>
        </p:nvSpPr>
        <p:spPr>
          <a:xfrm>
            <a:off x="5782" y="4391025"/>
            <a:ext cx="12024293" cy="1219199"/>
          </a:xfrm>
        </p:spPr>
        <p:txBody>
          <a:bodyPr wrap="none" anchor="ctr">
            <a:normAutofit/>
          </a:bodyPr>
          <a:lstStyle/>
          <a:p>
            <a:pPr>
              <a:spcAft>
                <a:spcPts val="1200"/>
              </a:spcAft>
            </a:pPr>
            <a:r>
              <a:rPr lang="en-US" dirty="0"/>
              <a:t>Limited Wallet Share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rcRect t="24302" b="24302"/>
          <a:stretch/>
        </p:blipFill>
        <p:spPr>
          <a:xfrm>
            <a:off x="0" y="0"/>
            <a:ext cx="12197762" cy="4170947"/>
          </a:xfrm>
          <a:prstGeom prst="rect">
            <a:avLst/>
          </a:prstGeom>
        </p:spPr>
      </p:pic>
      <p:sp>
        <p:nvSpPr>
          <p:cNvPr id="3" name="Slide Number Placeholder 2"/>
          <p:cNvSpPr>
            <a:spLocks noGrp="1"/>
          </p:cNvSpPr>
          <p:nvPr>
            <p:ph type="sldNum" sz="quarter" idx="4294967295"/>
          </p:nvPr>
        </p:nvSpPr>
        <p:spPr/>
        <p:txBody>
          <a:bodyPr/>
          <a:lstStyle/>
          <a:p>
            <a:fld id="{04397EF3-D18C-4DC3-9670-EA50C968395A}" type="slidenum">
              <a:rPr lang="en-US" smtClean="0"/>
              <a:t>8</a:t>
            </a:fld>
            <a:endParaRPr lang="en-US" dirty="0"/>
          </a:p>
        </p:txBody>
      </p:sp>
    </p:spTree>
    <p:extLst>
      <p:ext uri="{BB962C8B-B14F-4D97-AF65-F5344CB8AC3E}">
        <p14:creationId xmlns:p14="http://schemas.microsoft.com/office/powerpoint/2010/main" val="3121853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499DC-5B3B-0F55-615E-F897233F85F0}"/>
              </a:ext>
            </a:extLst>
          </p:cNvPr>
          <p:cNvSpPr>
            <a:spLocks noGrp="1"/>
          </p:cNvSpPr>
          <p:nvPr>
            <p:ph type="title"/>
          </p:nvPr>
        </p:nvSpPr>
        <p:spPr/>
        <p:txBody>
          <a:bodyPr/>
          <a:lstStyle/>
          <a:p>
            <a:r>
              <a:rPr lang="en-US" dirty="0"/>
              <a:t>Employees Are Willing to Allocate Less to Benefits Than In 2023</a:t>
            </a:r>
          </a:p>
        </p:txBody>
      </p:sp>
      <p:sp>
        <p:nvSpPr>
          <p:cNvPr id="4" name="TextBox 3">
            <a:extLst>
              <a:ext uri="{FF2B5EF4-FFF2-40B4-BE49-F238E27FC236}">
                <a16:creationId xmlns:a16="http://schemas.microsoft.com/office/drawing/2014/main" id="{37659422-C54F-9853-CBC6-C4B9584F0456}"/>
              </a:ext>
            </a:extLst>
          </p:cNvPr>
          <p:cNvSpPr txBox="1"/>
          <p:nvPr/>
        </p:nvSpPr>
        <p:spPr>
          <a:xfrm>
            <a:off x="333756" y="6344412"/>
            <a:ext cx="5330818" cy="276999"/>
          </a:xfrm>
          <a:prstGeom prst="rect">
            <a:avLst/>
          </a:prstGeom>
          <a:noFill/>
        </p:spPr>
        <p:txBody>
          <a:bodyPr wrap="none" rtlCol="0">
            <a:spAutoFit/>
          </a:bodyPr>
          <a:lstStyle/>
          <a:p>
            <a:r>
              <a:rPr lang="en-US" sz="1200" dirty="0"/>
              <a:t>Source: 2024 BEAT Study: Benefits and Employee Attitude Tracker, LIMRA.</a:t>
            </a:r>
          </a:p>
        </p:txBody>
      </p:sp>
      <p:sp>
        <p:nvSpPr>
          <p:cNvPr id="3" name="TextBox 2">
            <a:extLst>
              <a:ext uri="{FF2B5EF4-FFF2-40B4-BE49-F238E27FC236}">
                <a16:creationId xmlns:a16="http://schemas.microsoft.com/office/drawing/2014/main" id="{6822B7DF-06B5-083C-1ACE-AD6CF64CA248}"/>
              </a:ext>
            </a:extLst>
          </p:cNvPr>
          <p:cNvSpPr txBox="1"/>
          <p:nvPr/>
        </p:nvSpPr>
        <p:spPr>
          <a:xfrm>
            <a:off x="1838949" y="1148311"/>
            <a:ext cx="8784529" cy="707886"/>
          </a:xfrm>
          <a:prstGeom prst="rect">
            <a:avLst/>
          </a:prstGeom>
          <a:noFill/>
        </p:spPr>
        <p:txBody>
          <a:bodyPr wrap="square" rtlCol="0">
            <a:spAutoFit/>
          </a:bodyPr>
          <a:lstStyle/>
          <a:p>
            <a:pPr algn="ctr"/>
            <a:r>
              <a:rPr lang="en-US" sz="2000" dirty="0"/>
              <a:t>The Maximum Amount Employees Are Willing to Spend Out-of-Pocket </a:t>
            </a:r>
            <a:br>
              <a:rPr lang="en-US" sz="2000" dirty="0"/>
            </a:br>
            <a:r>
              <a:rPr lang="en-US" sz="2000" dirty="0"/>
              <a:t>Per Month, Excluding Retirement Savings</a:t>
            </a:r>
          </a:p>
        </p:txBody>
      </p:sp>
      <p:sp>
        <p:nvSpPr>
          <p:cNvPr id="30" name="Rectangle 29">
            <a:extLst>
              <a:ext uri="{FF2B5EF4-FFF2-40B4-BE49-F238E27FC236}">
                <a16:creationId xmlns:a16="http://schemas.microsoft.com/office/drawing/2014/main" id="{AAD26F9B-BE50-75E8-9115-93E7DE1B202A}"/>
              </a:ext>
            </a:extLst>
          </p:cNvPr>
          <p:cNvSpPr/>
          <p:nvPr/>
        </p:nvSpPr>
        <p:spPr>
          <a:xfrm>
            <a:off x="3962739" y="2985461"/>
            <a:ext cx="1920647" cy="1765648"/>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FA973A7-9BC8-1FE0-2604-4D8E63CB24A6}"/>
              </a:ext>
            </a:extLst>
          </p:cNvPr>
          <p:cNvSpPr/>
          <p:nvPr/>
        </p:nvSpPr>
        <p:spPr>
          <a:xfrm>
            <a:off x="1185576" y="2985461"/>
            <a:ext cx="1920647" cy="176564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E608DBA-6F80-D2E4-3C87-287C4039DE14}"/>
              </a:ext>
            </a:extLst>
          </p:cNvPr>
          <p:cNvSpPr txBox="1"/>
          <p:nvPr/>
        </p:nvSpPr>
        <p:spPr>
          <a:xfrm>
            <a:off x="4097325" y="3612491"/>
            <a:ext cx="1651474" cy="738664"/>
          </a:xfrm>
          <a:prstGeom prst="rect">
            <a:avLst/>
          </a:prstGeom>
          <a:noFill/>
        </p:spPr>
        <p:txBody>
          <a:bodyPr wrap="square">
            <a:spAutoFit/>
          </a:bodyPr>
          <a:lstStyle/>
          <a:p>
            <a:pPr algn="ctr"/>
            <a:r>
              <a:rPr lang="en-US" sz="1400" b="1" dirty="0"/>
              <a:t>Average</a:t>
            </a:r>
            <a:r>
              <a:rPr lang="en-US" sz="1400" dirty="0"/>
              <a:t> amount employees are willing to spend</a:t>
            </a:r>
          </a:p>
        </p:txBody>
      </p:sp>
      <p:sp>
        <p:nvSpPr>
          <p:cNvPr id="8" name="TextBox 7">
            <a:extLst>
              <a:ext uri="{FF2B5EF4-FFF2-40B4-BE49-F238E27FC236}">
                <a16:creationId xmlns:a16="http://schemas.microsoft.com/office/drawing/2014/main" id="{BEE7E7F1-1976-D703-CE47-688268E6FBC3}"/>
              </a:ext>
            </a:extLst>
          </p:cNvPr>
          <p:cNvSpPr txBox="1"/>
          <p:nvPr/>
        </p:nvSpPr>
        <p:spPr>
          <a:xfrm>
            <a:off x="1219794" y="3505502"/>
            <a:ext cx="1852212" cy="954107"/>
          </a:xfrm>
          <a:prstGeom prst="rect">
            <a:avLst/>
          </a:prstGeom>
          <a:noFill/>
        </p:spPr>
        <p:txBody>
          <a:bodyPr wrap="square">
            <a:spAutoFit/>
          </a:bodyPr>
          <a:lstStyle/>
          <a:p>
            <a:pPr algn="ctr"/>
            <a:r>
              <a:rPr lang="en-US" sz="1400" dirty="0"/>
              <a:t>Amount the </a:t>
            </a:r>
          </a:p>
          <a:p>
            <a:pPr algn="ctr"/>
            <a:r>
              <a:rPr lang="en-US" sz="1400" b="1" dirty="0"/>
              <a:t>top quartile</a:t>
            </a:r>
            <a:r>
              <a:rPr lang="en-US" sz="1400" dirty="0"/>
              <a:t> of employees are willing to spend  </a:t>
            </a:r>
          </a:p>
        </p:txBody>
      </p:sp>
      <p:sp>
        <p:nvSpPr>
          <p:cNvPr id="28" name="Rectangle 27">
            <a:extLst>
              <a:ext uri="{FF2B5EF4-FFF2-40B4-BE49-F238E27FC236}">
                <a16:creationId xmlns:a16="http://schemas.microsoft.com/office/drawing/2014/main" id="{02CB4CDD-E3B6-1E76-8052-44DA9B8E4BC4}"/>
              </a:ext>
            </a:extLst>
          </p:cNvPr>
          <p:cNvSpPr/>
          <p:nvPr/>
        </p:nvSpPr>
        <p:spPr>
          <a:xfrm>
            <a:off x="774984" y="2772536"/>
            <a:ext cx="1107824" cy="555813"/>
          </a:xfrm>
          <a:prstGeom prst="rect">
            <a:avLst/>
          </a:prstGeom>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6D1BEE0-C8C5-50C2-3C16-4DC7D24E91BD}"/>
              </a:ext>
            </a:extLst>
          </p:cNvPr>
          <p:cNvSpPr txBox="1"/>
          <p:nvPr/>
        </p:nvSpPr>
        <p:spPr>
          <a:xfrm>
            <a:off x="779602" y="2852087"/>
            <a:ext cx="1103206" cy="400110"/>
          </a:xfrm>
          <a:prstGeom prst="rect">
            <a:avLst/>
          </a:prstGeom>
          <a:noFill/>
        </p:spPr>
        <p:txBody>
          <a:bodyPr wrap="square" rtlCol="0">
            <a:spAutoFit/>
          </a:bodyPr>
          <a:lstStyle/>
          <a:p>
            <a:pPr algn="ctr"/>
            <a:r>
              <a:rPr lang="en-US" sz="2000" b="1" dirty="0">
                <a:solidFill>
                  <a:schemeClr val="bg1"/>
                </a:solidFill>
              </a:rPr>
              <a:t>$250</a:t>
            </a:r>
          </a:p>
        </p:txBody>
      </p:sp>
      <p:sp>
        <p:nvSpPr>
          <p:cNvPr id="32" name="Rectangle 31">
            <a:extLst>
              <a:ext uri="{FF2B5EF4-FFF2-40B4-BE49-F238E27FC236}">
                <a16:creationId xmlns:a16="http://schemas.microsoft.com/office/drawing/2014/main" id="{DA30E86E-6CDB-F36D-78FB-185A38E74D53}"/>
              </a:ext>
            </a:extLst>
          </p:cNvPr>
          <p:cNvSpPr/>
          <p:nvPr/>
        </p:nvSpPr>
        <p:spPr>
          <a:xfrm>
            <a:off x="3534481" y="2772536"/>
            <a:ext cx="1107824" cy="555813"/>
          </a:xfrm>
          <a:prstGeom prst="rect">
            <a:avLst/>
          </a:prstGeom>
          <a:solidFill>
            <a:schemeClr val="accent2"/>
          </a:solidFill>
          <a:ln>
            <a:solidFill>
              <a:schemeClr val="accent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33893CDA-2332-8E37-B13D-4A5B9A362332}"/>
              </a:ext>
            </a:extLst>
          </p:cNvPr>
          <p:cNvSpPr txBox="1"/>
          <p:nvPr/>
        </p:nvSpPr>
        <p:spPr>
          <a:xfrm>
            <a:off x="3512197" y="2845399"/>
            <a:ext cx="1131551" cy="400110"/>
          </a:xfrm>
          <a:prstGeom prst="rect">
            <a:avLst/>
          </a:prstGeom>
          <a:noFill/>
        </p:spPr>
        <p:txBody>
          <a:bodyPr wrap="square" rtlCol="0">
            <a:spAutoFit/>
          </a:bodyPr>
          <a:lstStyle/>
          <a:p>
            <a:pPr algn="ctr"/>
            <a:r>
              <a:rPr lang="en-US" sz="2000" b="1" dirty="0">
                <a:solidFill>
                  <a:schemeClr val="bg1"/>
                </a:solidFill>
              </a:rPr>
              <a:t>$223</a:t>
            </a:r>
          </a:p>
        </p:txBody>
      </p:sp>
      <p:sp>
        <p:nvSpPr>
          <p:cNvPr id="34" name="Rectangle 33">
            <a:extLst>
              <a:ext uri="{FF2B5EF4-FFF2-40B4-BE49-F238E27FC236}">
                <a16:creationId xmlns:a16="http://schemas.microsoft.com/office/drawing/2014/main" id="{8E11A143-62C8-B200-B3DA-8E58CA652A20}"/>
              </a:ext>
            </a:extLst>
          </p:cNvPr>
          <p:cNvSpPr/>
          <p:nvPr/>
        </p:nvSpPr>
        <p:spPr>
          <a:xfrm>
            <a:off x="6739902" y="2987841"/>
            <a:ext cx="1920647" cy="1763268"/>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DF0759AE-37D4-87FB-087C-68CE4767B0E3}"/>
              </a:ext>
            </a:extLst>
          </p:cNvPr>
          <p:cNvSpPr/>
          <p:nvPr/>
        </p:nvSpPr>
        <p:spPr>
          <a:xfrm>
            <a:off x="6311644" y="2774916"/>
            <a:ext cx="1107824" cy="555813"/>
          </a:xfrm>
          <a:prstGeom prst="rect">
            <a:avLst/>
          </a:prstGeom>
          <a:solidFill>
            <a:schemeClr val="accent3"/>
          </a:solidFill>
          <a:ln>
            <a:solidFill>
              <a:schemeClr val="accent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E01C57E3-D37C-1FE4-BE1D-69D770BAC06D}"/>
              </a:ext>
            </a:extLst>
          </p:cNvPr>
          <p:cNvSpPr txBox="1"/>
          <p:nvPr/>
        </p:nvSpPr>
        <p:spPr>
          <a:xfrm>
            <a:off x="6333928" y="2854467"/>
            <a:ext cx="1085540" cy="400110"/>
          </a:xfrm>
          <a:prstGeom prst="rect">
            <a:avLst/>
          </a:prstGeom>
          <a:noFill/>
        </p:spPr>
        <p:txBody>
          <a:bodyPr wrap="square" rtlCol="0">
            <a:spAutoFit/>
          </a:bodyPr>
          <a:lstStyle/>
          <a:p>
            <a:pPr algn="ctr"/>
            <a:r>
              <a:rPr lang="en-US" sz="2000" b="1" dirty="0">
                <a:solidFill>
                  <a:schemeClr val="bg1"/>
                </a:solidFill>
              </a:rPr>
              <a:t>$120</a:t>
            </a:r>
          </a:p>
        </p:txBody>
      </p:sp>
      <p:sp>
        <p:nvSpPr>
          <p:cNvPr id="39" name="TextBox 38">
            <a:extLst>
              <a:ext uri="{FF2B5EF4-FFF2-40B4-BE49-F238E27FC236}">
                <a16:creationId xmlns:a16="http://schemas.microsoft.com/office/drawing/2014/main" id="{8E74E71E-6353-6365-B600-E6BE5F5DB0B0}"/>
              </a:ext>
            </a:extLst>
          </p:cNvPr>
          <p:cNvSpPr txBox="1"/>
          <p:nvPr/>
        </p:nvSpPr>
        <p:spPr>
          <a:xfrm>
            <a:off x="6739902" y="3612491"/>
            <a:ext cx="1920646" cy="738664"/>
          </a:xfrm>
          <a:prstGeom prst="rect">
            <a:avLst/>
          </a:prstGeom>
          <a:noFill/>
        </p:spPr>
        <p:txBody>
          <a:bodyPr wrap="square">
            <a:spAutoFit/>
          </a:bodyPr>
          <a:lstStyle/>
          <a:p>
            <a:pPr algn="ctr"/>
            <a:r>
              <a:rPr lang="en-US" sz="1400" b="1" dirty="0"/>
              <a:t>Median</a:t>
            </a:r>
            <a:r>
              <a:rPr lang="en-US" sz="1400" dirty="0"/>
              <a:t> amount employees are </a:t>
            </a:r>
          </a:p>
          <a:p>
            <a:pPr algn="ctr"/>
            <a:r>
              <a:rPr lang="en-US" sz="1400" dirty="0"/>
              <a:t>willing to spend</a:t>
            </a:r>
          </a:p>
        </p:txBody>
      </p:sp>
      <p:sp>
        <p:nvSpPr>
          <p:cNvPr id="40" name="Rectangle 39">
            <a:extLst>
              <a:ext uri="{FF2B5EF4-FFF2-40B4-BE49-F238E27FC236}">
                <a16:creationId xmlns:a16="http://schemas.microsoft.com/office/drawing/2014/main" id="{7922C4FC-0861-5403-6A29-D44CA1C73F66}"/>
              </a:ext>
            </a:extLst>
          </p:cNvPr>
          <p:cNvSpPr/>
          <p:nvPr/>
        </p:nvSpPr>
        <p:spPr>
          <a:xfrm>
            <a:off x="9496368" y="2985461"/>
            <a:ext cx="1920647" cy="1763268"/>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2CAD92E1-036A-811A-55C9-D96E155B2B3A}"/>
              </a:ext>
            </a:extLst>
          </p:cNvPr>
          <p:cNvSpPr/>
          <p:nvPr/>
        </p:nvSpPr>
        <p:spPr>
          <a:xfrm>
            <a:off x="9068110" y="2772536"/>
            <a:ext cx="1107824" cy="555813"/>
          </a:xfrm>
          <a:prstGeom prst="rect">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CC921043-BE11-75EA-A49F-E7087ED4B095}"/>
              </a:ext>
            </a:extLst>
          </p:cNvPr>
          <p:cNvSpPr txBox="1"/>
          <p:nvPr/>
        </p:nvSpPr>
        <p:spPr>
          <a:xfrm>
            <a:off x="9026130" y="2852087"/>
            <a:ext cx="1109411" cy="400110"/>
          </a:xfrm>
          <a:prstGeom prst="rect">
            <a:avLst/>
          </a:prstGeom>
          <a:noFill/>
        </p:spPr>
        <p:txBody>
          <a:bodyPr wrap="square" rtlCol="0">
            <a:spAutoFit/>
          </a:bodyPr>
          <a:lstStyle/>
          <a:p>
            <a:pPr algn="ctr"/>
            <a:r>
              <a:rPr lang="en-US" sz="2000" b="1" dirty="0">
                <a:solidFill>
                  <a:schemeClr val="bg1"/>
                </a:solidFill>
              </a:rPr>
              <a:t>$50</a:t>
            </a:r>
          </a:p>
        </p:txBody>
      </p:sp>
      <p:sp>
        <p:nvSpPr>
          <p:cNvPr id="11" name="TextBox 10">
            <a:extLst>
              <a:ext uri="{FF2B5EF4-FFF2-40B4-BE49-F238E27FC236}">
                <a16:creationId xmlns:a16="http://schemas.microsoft.com/office/drawing/2014/main" id="{ED3CC289-9520-6F23-7720-6C91A47C33AA}"/>
              </a:ext>
            </a:extLst>
          </p:cNvPr>
          <p:cNvSpPr txBox="1"/>
          <p:nvPr/>
        </p:nvSpPr>
        <p:spPr>
          <a:xfrm>
            <a:off x="9549714" y="3505502"/>
            <a:ext cx="1813954" cy="954107"/>
          </a:xfrm>
          <a:prstGeom prst="rect">
            <a:avLst/>
          </a:prstGeom>
          <a:noFill/>
        </p:spPr>
        <p:txBody>
          <a:bodyPr wrap="square">
            <a:spAutoFit/>
          </a:bodyPr>
          <a:lstStyle/>
          <a:p>
            <a:pPr algn="ctr"/>
            <a:r>
              <a:rPr lang="en-US" sz="1400" dirty="0"/>
              <a:t>Amount the </a:t>
            </a:r>
          </a:p>
          <a:p>
            <a:pPr algn="ctr"/>
            <a:r>
              <a:rPr lang="en-US" sz="1400" b="1" dirty="0"/>
              <a:t>bottom quartile</a:t>
            </a:r>
            <a:r>
              <a:rPr lang="en-US" sz="1400" dirty="0"/>
              <a:t> of employees are willing to spend </a:t>
            </a:r>
          </a:p>
        </p:txBody>
      </p:sp>
      <p:sp>
        <p:nvSpPr>
          <p:cNvPr id="6" name="TextBox 5">
            <a:extLst>
              <a:ext uri="{FF2B5EF4-FFF2-40B4-BE49-F238E27FC236}">
                <a16:creationId xmlns:a16="http://schemas.microsoft.com/office/drawing/2014/main" id="{D6E9328A-C164-194A-4436-380EAF1C919B}"/>
              </a:ext>
            </a:extLst>
          </p:cNvPr>
          <p:cNvSpPr txBox="1"/>
          <p:nvPr/>
        </p:nvSpPr>
        <p:spPr>
          <a:xfrm>
            <a:off x="1412685" y="5299889"/>
            <a:ext cx="1103206" cy="400110"/>
          </a:xfrm>
          <a:prstGeom prst="rect">
            <a:avLst/>
          </a:prstGeom>
          <a:noFill/>
        </p:spPr>
        <p:txBody>
          <a:bodyPr wrap="square" rtlCol="0">
            <a:spAutoFit/>
          </a:bodyPr>
          <a:lstStyle/>
          <a:p>
            <a:pPr algn="ctr"/>
            <a:r>
              <a:rPr lang="en-US" sz="2000" b="1" dirty="0">
                <a:solidFill>
                  <a:schemeClr val="bg1"/>
                </a:solidFill>
              </a:rPr>
              <a:t>$300+</a:t>
            </a:r>
          </a:p>
        </p:txBody>
      </p:sp>
      <p:sp>
        <p:nvSpPr>
          <p:cNvPr id="10" name="TextBox 9">
            <a:extLst>
              <a:ext uri="{FF2B5EF4-FFF2-40B4-BE49-F238E27FC236}">
                <a16:creationId xmlns:a16="http://schemas.microsoft.com/office/drawing/2014/main" id="{3EA7C3A1-A1AD-F9BB-1977-F2267B9B2FE1}"/>
              </a:ext>
            </a:extLst>
          </p:cNvPr>
          <p:cNvSpPr txBox="1"/>
          <p:nvPr/>
        </p:nvSpPr>
        <p:spPr>
          <a:xfrm>
            <a:off x="4210762" y="5313957"/>
            <a:ext cx="1131551" cy="400110"/>
          </a:xfrm>
          <a:prstGeom prst="rect">
            <a:avLst/>
          </a:prstGeom>
          <a:noFill/>
        </p:spPr>
        <p:txBody>
          <a:bodyPr wrap="square" rtlCol="0">
            <a:spAutoFit/>
          </a:bodyPr>
          <a:lstStyle/>
          <a:p>
            <a:pPr algn="ctr"/>
            <a:r>
              <a:rPr lang="en-US" sz="2000" b="1" dirty="0">
                <a:solidFill>
                  <a:schemeClr val="bg1"/>
                </a:solidFill>
              </a:rPr>
              <a:t>$234</a:t>
            </a:r>
          </a:p>
        </p:txBody>
      </p:sp>
      <p:sp>
        <p:nvSpPr>
          <p:cNvPr id="13" name="TextBox 12">
            <a:extLst>
              <a:ext uri="{FF2B5EF4-FFF2-40B4-BE49-F238E27FC236}">
                <a16:creationId xmlns:a16="http://schemas.microsoft.com/office/drawing/2014/main" id="{5B56C6F9-8726-CFEA-FA88-A69CAF111A31}"/>
              </a:ext>
            </a:extLst>
          </p:cNvPr>
          <p:cNvSpPr txBox="1"/>
          <p:nvPr/>
        </p:nvSpPr>
        <p:spPr>
          <a:xfrm>
            <a:off x="7085299" y="5297677"/>
            <a:ext cx="1085540" cy="400110"/>
          </a:xfrm>
          <a:prstGeom prst="rect">
            <a:avLst/>
          </a:prstGeom>
          <a:noFill/>
        </p:spPr>
        <p:txBody>
          <a:bodyPr wrap="square" rtlCol="0">
            <a:spAutoFit/>
          </a:bodyPr>
          <a:lstStyle/>
          <a:p>
            <a:pPr algn="ctr"/>
            <a:r>
              <a:rPr lang="en-US" sz="2000" b="1" dirty="0">
                <a:solidFill>
                  <a:schemeClr val="bg1"/>
                </a:solidFill>
              </a:rPr>
              <a:t>$150</a:t>
            </a:r>
          </a:p>
        </p:txBody>
      </p:sp>
      <p:sp>
        <p:nvSpPr>
          <p:cNvPr id="15" name="TextBox 14">
            <a:extLst>
              <a:ext uri="{FF2B5EF4-FFF2-40B4-BE49-F238E27FC236}">
                <a16:creationId xmlns:a16="http://schemas.microsoft.com/office/drawing/2014/main" id="{121E1BC9-7668-9289-E799-2CE093EF6979}"/>
              </a:ext>
            </a:extLst>
          </p:cNvPr>
          <p:cNvSpPr txBox="1"/>
          <p:nvPr/>
        </p:nvSpPr>
        <p:spPr>
          <a:xfrm>
            <a:off x="9799138" y="5249918"/>
            <a:ext cx="1109411" cy="400110"/>
          </a:xfrm>
          <a:prstGeom prst="rect">
            <a:avLst/>
          </a:prstGeom>
          <a:noFill/>
        </p:spPr>
        <p:txBody>
          <a:bodyPr wrap="square" rtlCol="0">
            <a:spAutoFit/>
          </a:bodyPr>
          <a:lstStyle/>
          <a:p>
            <a:pPr algn="ctr"/>
            <a:r>
              <a:rPr lang="en-US" sz="2000" b="1" dirty="0">
                <a:solidFill>
                  <a:schemeClr val="bg1"/>
                </a:solidFill>
              </a:rPr>
              <a:t>&lt; $50</a:t>
            </a:r>
          </a:p>
        </p:txBody>
      </p:sp>
    </p:spTree>
    <p:extLst>
      <p:ext uri="{BB962C8B-B14F-4D97-AF65-F5344CB8AC3E}">
        <p14:creationId xmlns:p14="http://schemas.microsoft.com/office/powerpoint/2010/main" val="2710941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35A3A536_7C85_4C0F_90F2_EDD9BE6551AA&quot;,&quot;SourceFullName&quot;:&quot;C:\\Users\\JU788BN\\AppData\\Local\\Microsoft\\Windows\\INetCache\\Content.Outlook\\GZ3W9FJR\\LIMRA Excel Charts.xlsx&quot;,&quot;LastUpdate&quot;:&quot;2023-04-19 10:38 AM&quot;,&quot;UpdatedBy&quot;:&quot;JU788BN&quot;,&quot;IsLinked&quot;:false,&quot;IsBrokenLink&quot;:false,&quot;Type&quot;:1}"/>
</p:tagLst>
</file>

<file path=ppt/theme/theme1.xml><?xml version="1.0" encoding="utf-8"?>
<a:theme xmlns:a="http://schemas.openxmlformats.org/drawingml/2006/main" name="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2.xml><?xml version="1.0" encoding="utf-8"?>
<a:theme xmlns:a="http://schemas.openxmlformats.org/drawingml/2006/main" name="1_2022 LIMRA-LOMA Presentation">
  <a:themeElements>
    <a:clrScheme name="2022 Branding Colors">
      <a:dk1>
        <a:srgbClr val="000000"/>
      </a:dk1>
      <a:lt1>
        <a:srgbClr val="FFFFFF"/>
      </a:lt1>
      <a:dk2>
        <a:srgbClr val="004C9D"/>
      </a:dk2>
      <a:lt2>
        <a:srgbClr val="9D9795"/>
      </a:lt2>
      <a:accent1>
        <a:srgbClr val="0B9EC1"/>
      </a:accent1>
      <a:accent2>
        <a:srgbClr val="FAC809"/>
      </a:accent2>
      <a:accent3>
        <a:srgbClr val="008145"/>
      </a:accent3>
      <a:accent4>
        <a:srgbClr val="F7921E"/>
      </a:accent4>
      <a:accent5>
        <a:srgbClr val="603F99"/>
      </a:accent5>
      <a:accent6>
        <a:srgbClr val="51B9EA"/>
      </a:accent6>
      <a:hlink>
        <a:srgbClr val="008599"/>
      </a:hlink>
      <a:folHlink>
        <a:srgbClr val="8270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BRAND_LIMRA presentation WIDE_BC_v4.potx" id="{F4562832-B1FA-4A7D-A12E-13EFD0F1BD1D}" vid="{083A3FF9-75F6-496A-88AC-B0AC9D7FEE60}"/>
    </a:ext>
  </a:extLst>
</a:theme>
</file>

<file path=ppt/theme/theme3.xml><?xml version="1.0" encoding="utf-8"?>
<a:theme xmlns:a="http://schemas.openxmlformats.org/drawingml/2006/main" name="Interior Slides">
  <a:themeElements>
    <a:clrScheme name="Bright Colors rev2022-CANCUN-CADET BLUE">
      <a:dk1>
        <a:srgbClr val="000000"/>
      </a:dk1>
      <a:lt1>
        <a:srgbClr val="FFFFFF"/>
      </a:lt1>
      <a:dk2>
        <a:srgbClr val="004C9D"/>
      </a:dk2>
      <a:lt2>
        <a:srgbClr val="9D9795"/>
      </a:lt2>
      <a:accent1>
        <a:srgbClr val="4298BE"/>
      </a:accent1>
      <a:accent2>
        <a:srgbClr val="DAAA00"/>
      </a:accent2>
      <a:accent3>
        <a:srgbClr val="007B4E"/>
      </a:accent3>
      <a:accent4>
        <a:srgbClr val="ED8C00"/>
      </a:accent4>
      <a:accent5>
        <a:srgbClr val="763AC7"/>
      </a:accent5>
      <a:accent6>
        <a:srgbClr val="62B6F3"/>
      </a:accent6>
      <a:hlink>
        <a:srgbClr val="4298BE"/>
      </a:hlink>
      <a:folHlink>
        <a:srgbClr val="7F55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042-2022 AC Speaker_INTERNAL Pwpt Presentation Template_v7.potx" id="{8D5B3717-74B3-4A84-9A0E-03543D039C70}" vid="{9A1AB4F1-D810-4AE7-94DF-D767354C92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04551F03ED9645943E3073FBB9B378" ma:contentTypeVersion="3" ma:contentTypeDescription="Create a new document." ma:contentTypeScope="" ma:versionID="ef0722a6e0727c62f441228e632333f9">
  <xsd:schema xmlns:xsd="http://www.w3.org/2001/XMLSchema" xmlns:xs="http://www.w3.org/2001/XMLSchema" xmlns:p="http://schemas.microsoft.com/office/2006/metadata/properties" xmlns:ns3="8bf391c0-aa9e-4abb-ab47-36901c9f9598" targetNamespace="http://schemas.microsoft.com/office/2006/metadata/properties" ma:root="true" ma:fieldsID="f9d61ec9ef2eff9ae401a879a07d06ea" ns3:_="">
    <xsd:import namespace="8bf391c0-aa9e-4abb-ab47-36901c9f9598"/>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391c0-aa9e-4abb-ab47-36901c9f95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1947CA-5C6C-46B1-9308-A5939F958D4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8bf391c0-aa9e-4abb-ab47-36901c9f9598"/>
    <ds:schemaRef ds:uri="http://www.w3.org/XML/1998/namespace"/>
    <ds:schemaRef ds:uri="http://purl.org/dc/dcmitype/"/>
  </ds:schemaRefs>
</ds:datastoreItem>
</file>

<file path=customXml/itemProps2.xml><?xml version="1.0" encoding="utf-8"?>
<ds:datastoreItem xmlns:ds="http://schemas.openxmlformats.org/officeDocument/2006/customXml" ds:itemID="{656B7250-196F-405D-90F2-9DDDE60FF5AB}">
  <ds:schemaRefs>
    <ds:schemaRef ds:uri="http://schemas.microsoft.com/sharepoint/v3/contenttype/forms"/>
  </ds:schemaRefs>
</ds:datastoreItem>
</file>

<file path=customXml/itemProps3.xml><?xml version="1.0" encoding="utf-8"?>
<ds:datastoreItem xmlns:ds="http://schemas.openxmlformats.org/officeDocument/2006/customXml" ds:itemID="{196B3AA7-57D6-426F-98AD-5DDC0A965E9B}">
  <ds:schemaRefs>
    <ds:schemaRef ds:uri="8bf391c0-aa9e-4abb-ab47-36901c9f959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2023 BRAND_LIMRA-LOMA presentation WIDE-updated</Template>
  <TotalTime>8816</TotalTime>
  <Words>2586</Words>
  <Application>Microsoft Office PowerPoint</Application>
  <PresentationFormat>Widescreen</PresentationFormat>
  <Paragraphs>277</Paragraphs>
  <Slides>32</Slides>
  <Notes>26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EYInterstate</vt:lpstr>
      <vt:lpstr>Times New Roman</vt:lpstr>
      <vt:lpstr>2022 LIMRA-LOMA Presentation</vt:lpstr>
      <vt:lpstr>1_2022 LIMRA-LOMA Presentation</vt:lpstr>
      <vt:lpstr>Interior Slides</vt:lpstr>
      <vt:lpstr>Employee Insights  Driving Change in Workplace Benefits</vt:lpstr>
      <vt:lpstr>Considerations in Today’s Benefits Space</vt:lpstr>
      <vt:lpstr>Benefits Decision Making</vt:lpstr>
      <vt:lpstr>Time Spent Making Benefit Decisions</vt:lpstr>
      <vt:lpstr>Confidence in Benefit Decisions</vt:lpstr>
      <vt:lpstr>Understanding of Benefits</vt:lpstr>
      <vt:lpstr>Building Quality Enrollment Decisions</vt:lpstr>
      <vt:lpstr>Limited Wallet Share</vt:lpstr>
      <vt:lpstr>Employees Are Willing to Allocate Less to Benefits Than In 2023</vt:lpstr>
      <vt:lpstr>Reasons for Not Enrolling</vt:lpstr>
      <vt:lpstr>Distressed Individuals Have Less to Put Towards Benefits </vt:lpstr>
      <vt:lpstr>Wellness Works… in the Workplace</vt:lpstr>
      <vt:lpstr>Wallet Share Will Always Influence Decision Making</vt:lpstr>
      <vt:lpstr>Effective Benefits Communication</vt:lpstr>
      <vt:lpstr>High-Quality Benefits Encourage Employee Loyalty</vt:lpstr>
      <vt:lpstr>Effective Communication Increases Satisfaction</vt:lpstr>
      <vt:lpstr>Frequent Communication Efforts are Highly Effective </vt:lpstr>
      <vt:lpstr>Aligning Communication Methods with Workers’ Preferences</vt:lpstr>
      <vt:lpstr>Storytelling Increases Interest in Benefits</vt:lpstr>
      <vt:lpstr>PowerPoint Presentation</vt:lpstr>
      <vt:lpstr>Influencing Decision Making With Anchoring Messages </vt:lpstr>
      <vt:lpstr>PowerPoint Presentation</vt:lpstr>
      <vt:lpstr>Building Quality Enrollment Experiences </vt:lpstr>
      <vt:lpstr>A Holistic Approach to Wellness</vt:lpstr>
      <vt:lpstr>Aligning Benefits With Generational Needs and Expectations</vt:lpstr>
      <vt:lpstr>A Framework for Benefits Innovation: The Wheel of Wellness</vt:lpstr>
      <vt:lpstr>Looking Through the Generational Lens</vt:lpstr>
      <vt:lpstr>The Demand for Mental Health Benefits is Increasing </vt:lpstr>
      <vt:lpstr>Desired Mental Health Benefits </vt:lpstr>
      <vt:lpstr>The Workplace Is Central To Wellness</vt:lpstr>
      <vt:lpstr>Benefits Are No Longer a “One-Size-Fits-All” Offering</vt:lpstr>
      <vt:lpstr>PowerPoint Presentation</vt:lpstr>
    </vt:vector>
  </TitlesOfParts>
  <Company>LL Global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Barometer Series</dc:title>
  <dc:creator>Guerrera, Meghan</dc:creator>
  <cp:lastModifiedBy>Pultz, Elizabeth</cp:lastModifiedBy>
  <cp:revision>99</cp:revision>
  <dcterms:created xsi:type="dcterms:W3CDTF">2023-05-24T23:22:09Z</dcterms:created>
  <dcterms:modified xsi:type="dcterms:W3CDTF">2025-01-03T16:58:14Z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0x0101001A04551F03ED9645943E3073FBB9B378</vt:lpwstr>
  </property>
</Properties>
</file>