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2.xml" ContentType="application/vnd.openxmlformats-officedocument.drawingml.chartshapes+xml"/>
  <Override PartName="/ppt/notesSlides/notesSlide2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3.xml" ContentType="application/vnd.openxmlformats-officedocument.drawingml.chartshapes+xml"/>
  <Override PartName="/ppt/notesSlides/notesSlide2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4.xml" ContentType="application/vnd.openxmlformats-officedocument.drawingml.chartshapes+xml"/>
  <Override PartName="/ppt/notesSlides/notesSlide2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6" r:id="rId4"/>
    <p:sldMasterId id="2147483753" r:id="rId5"/>
    <p:sldMasterId id="2147483740" r:id="rId6"/>
    <p:sldMasterId id="2147483732" r:id="rId7"/>
    <p:sldMasterId id="2147483781" r:id="rId8"/>
    <p:sldMasterId id="2147483762" r:id="rId9"/>
    <p:sldMasterId id="2147483766" r:id="rId10"/>
    <p:sldMasterId id="2147483770" r:id="rId11"/>
    <p:sldMasterId id="2147483793" r:id="rId12"/>
  </p:sldMasterIdLst>
  <p:notesMasterIdLst>
    <p:notesMasterId r:id="rId43"/>
  </p:notesMasterIdLst>
  <p:handoutMasterIdLst>
    <p:handoutMasterId r:id="rId44"/>
  </p:handoutMasterIdLst>
  <p:sldIdLst>
    <p:sldId id="457" r:id="rId13"/>
    <p:sldId id="441" r:id="rId14"/>
    <p:sldId id="452" r:id="rId15"/>
    <p:sldId id="490" r:id="rId16"/>
    <p:sldId id="477" r:id="rId17"/>
    <p:sldId id="475" r:id="rId18"/>
    <p:sldId id="513" r:id="rId19"/>
    <p:sldId id="512" r:id="rId20"/>
    <p:sldId id="514" r:id="rId21"/>
    <p:sldId id="474" r:id="rId22"/>
    <p:sldId id="497" r:id="rId23"/>
    <p:sldId id="478" r:id="rId24"/>
    <p:sldId id="504" r:id="rId25"/>
    <p:sldId id="487" r:id="rId26"/>
    <p:sldId id="499" r:id="rId27"/>
    <p:sldId id="465" r:id="rId28"/>
    <p:sldId id="515" r:id="rId29"/>
    <p:sldId id="469" r:id="rId30"/>
    <p:sldId id="470" r:id="rId31"/>
    <p:sldId id="505" r:id="rId32"/>
    <p:sldId id="500" r:id="rId33"/>
    <p:sldId id="460" r:id="rId34"/>
    <p:sldId id="483" r:id="rId35"/>
    <p:sldId id="502" r:id="rId36"/>
    <p:sldId id="491" r:id="rId37"/>
    <p:sldId id="493" r:id="rId38"/>
    <p:sldId id="494" r:id="rId39"/>
    <p:sldId id="495" r:id="rId40"/>
    <p:sldId id="496" r:id="rId41"/>
    <p:sldId id="516" r:id="rId42"/>
  </p:sldIdLst>
  <p:sldSz cx="18288000" cy="10287000"/>
  <p:notesSz cx="6858000" cy="9144000"/>
  <p:custDataLst>
    <p:tags r:id="rId45"/>
  </p:custDataLst>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263992-E66F-3560-832A-8D77AF524F67}" name="Pultz, Elizabeth" initials="EP" userId="S::Epultz@limra.com::adcbaab1-c378-412c-a9c1-82492aa3670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abuse, Lisa" initials="RL" lastIdx="2" clrIdx="6">
    <p:extLst>
      <p:ext uri="{19B8F6BF-5375-455C-9EA6-DF929625EA0E}">
        <p15:presenceInfo xmlns:p15="http://schemas.microsoft.com/office/powerpoint/2012/main" userId="S-1-5-21-3670347269-1734258486-2757495605-27095" providerId="AD"/>
      </p:ext>
    </p:extLst>
  </p:cmAuthor>
  <p:cmAuthor id="1" name="Crane, Carie" initials="CC" lastIdx="15" clrIdx="0">
    <p:extLst>
      <p:ext uri="{19B8F6BF-5375-455C-9EA6-DF929625EA0E}">
        <p15:presenceInfo xmlns:p15="http://schemas.microsoft.com/office/powerpoint/2012/main" userId="S-1-5-21-3670347269-1734258486-2757495605-8895" providerId="AD"/>
      </p:ext>
    </p:extLst>
  </p:cmAuthor>
  <p:cmAuthor id="2" name="Tribble, Christie" initials="TC" lastIdx="5" clrIdx="1">
    <p:extLst>
      <p:ext uri="{19B8F6BF-5375-455C-9EA6-DF929625EA0E}">
        <p15:presenceInfo xmlns:p15="http://schemas.microsoft.com/office/powerpoint/2012/main" userId="S-1-5-21-3670347269-1734258486-2757495605-9456" providerId="AD"/>
      </p:ext>
    </p:extLst>
  </p:cmAuthor>
  <p:cmAuthor id="3" name="Beckwith, Tina" initials="BT" lastIdx="1" clrIdx="2">
    <p:extLst>
      <p:ext uri="{19B8F6BF-5375-455C-9EA6-DF929625EA0E}">
        <p15:presenceInfo xmlns:p15="http://schemas.microsoft.com/office/powerpoint/2012/main" userId="S-1-5-21-3670347269-1734258486-2757495605-28709" providerId="AD"/>
      </p:ext>
    </p:extLst>
  </p:cmAuthor>
  <p:cmAuthor id="4" name="Hartshorn, Renee" initials="HR" lastIdx="25" clrIdx="3">
    <p:extLst>
      <p:ext uri="{19B8F6BF-5375-455C-9EA6-DF929625EA0E}">
        <p15:presenceInfo xmlns:p15="http://schemas.microsoft.com/office/powerpoint/2012/main" userId="S-1-5-21-3670347269-1734258486-2757495605-26766" providerId="AD"/>
      </p:ext>
    </p:extLst>
  </p:cmAuthor>
  <p:cmAuthor id="5" name="McKenna, Kevin" initials="MK" lastIdx="2" clrIdx="4">
    <p:extLst>
      <p:ext uri="{19B8F6BF-5375-455C-9EA6-DF929625EA0E}">
        <p15:presenceInfo xmlns:p15="http://schemas.microsoft.com/office/powerpoint/2012/main" userId="S-1-5-21-3670347269-1734258486-2757495605-28351" providerId="AD"/>
      </p:ext>
    </p:extLst>
  </p:cmAuthor>
  <p:cmAuthor id="6" name="Mayers, Donna" initials="MD" lastIdx="7" clrIdx="5">
    <p:extLst>
      <p:ext uri="{19B8F6BF-5375-455C-9EA6-DF929625EA0E}">
        <p15:presenceInfo xmlns:p15="http://schemas.microsoft.com/office/powerpoint/2012/main" userId="S-1-5-21-3670347269-1734258486-2757495605-267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606"/>
    <a:srgbClr val="EE2737"/>
    <a:srgbClr val="BBC9E1"/>
    <a:srgbClr val="FEE8B2"/>
    <a:srgbClr val="9AC6AD"/>
    <a:srgbClr val="FED2A2"/>
    <a:srgbClr val="4FBEE5"/>
    <a:srgbClr val="3B2563"/>
    <a:srgbClr val="603F99"/>
    <a:srgbClr val="15409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2" autoAdjust="0"/>
    <p:restoredTop sz="91241" autoAdjust="0"/>
  </p:normalViewPr>
  <p:slideViewPr>
    <p:cSldViewPr snapToGrid="0">
      <p:cViewPr varScale="1">
        <p:scale>
          <a:sx n="66" d="100"/>
          <a:sy n="66" d="100"/>
        </p:scale>
        <p:origin x="102" y="354"/>
      </p:cViewPr>
      <p:guideLst>
        <p:guide orient="horz" pos="3240"/>
        <p:guide pos="5760"/>
      </p:guideLst>
    </p:cSldViewPr>
  </p:slideViewPr>
  <p:notesTextViewPr>
    <p:cViewPr>
      <p:scale>
        <a:sx n="3" d="2"/>
        <a:sy n="3" d="2"/>
      </p:scale>
      <p:origin x="0" y="0"/>
    </p:cViewPr>
  </p:notesTextViewPr>
  <p:sorterViewPr>
    <p:cViewPr>
      <p:scale>
        <a:sx n="40" d="100"/>
        <a:sy n="40" d="100"/>
      </p:scale>
      <p:origin x="0" y="-1158"/>
    </p:cViewPr>
  </p:sorterViewPr>
  <p:notesViewPr>
    <p:cSldViewPr snapToGrid="0">
      <p:cViewPr varScale="1">
        <p:scale>
          <a:sx n="78" d="100"/>
          <a:sy n="78" d="100"/>
        </p:scale>
        <p:origin x="324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commentAuthors" Target="commentAuthor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693645295636856E-3"/>
          <c:y val="1.9788362261595915E-2"/>
          <c:w val="0.98166127094087263"/>
          <c:h val="0.74647439234358948"/>
        </c:manualLayout>
      </c:layout>
      <c:barChart>
        <c:barDir val="col"/>
        <c:grouping val="clustered"/>
        <c:varyColors val="0"/>
        <c:ser>
          <c:idx val="0"/>
          <c:order val="0"/>
          <c:tx>
            <c:strRef>
              <c:f>Sheet1!$B$1</c:f>
              <c:strCache>
                <c:ptCount val="1"/>
                <c:pt idx="0">
                  <c:v>2022</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Very dissatisfied</c:v>
                </c:pt>
                <c:pt idx="1">
                  <c:v>Somewhat dissatisfied</c:v>
                </c:pt>
                <c:pt idx="2">
                  <c:v>Neutral</c:v>
                </c:pt>
                <c:pt idx="3">
                  <c:v>Somewhat satisfied</c:v>
                </c:pt>
                <c:pt idx="4">
                  <c:v>Very satisfied</c:v>
                </c:pt>
              </c:strCache>
            </c:strRef>
          </c:cat>
          <c:val>
            <c:numRef>
              <c:f>Sheet1!$B$2:$B$6</c:f>
              <c:numCache>
                <c:formatCode>0%</c:formatCode>
                <c:ptCount val="5"/>
                <c:pt idx="0">
                  <c:v>0.1</c:v>
                </c:pt>
                <c:pt idx="1">
                  <c:v>0.08</c:v>
                </c:pt>
                <c:pt idx="2">
                  <c:v>0.1</c:v>
                </c:pt>
                <c:pt idx="3">
                  <c:v>0.27</c:v>
                </c:pt>
                <c:pt idx="4">
                  <c:v>0.46</c:v>
                </c:pt>
              </c:numCache>
            </c:numRef>
          </c:val>
          <c:extLst>
            <c:ext xmlns:c16="http://schemas.microsoft.com/office/drawing/2014/chart" uri="{C3380CC4-5D6E-409C-BE32-E72D297353CC}">
              <c16:uniqueId val="{00000000-7EED-4E21-9E5D-7BCD04736DB9}"/>
            </c:ext>
          </c:extLst>
        </c:ser>
        <c:ser>
          <c:idx val="1"/>
          <c:order val="1"/>
          <c:tx>
            <c:strRef>
              <c:f>Sheet1!$C$1</c:f>
              <c:strCache>
                <c:ptCount val="1"/>
                <c:pt idx="0">
                  <c:v>2023</c:v>
                </c:pt>
              </c:strCache>
            </c:strRef>
          </c:tx>
          <c:spPr>
            <a:solidFill>
              <a:srgbClr val="F9C606"/>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Very dissatisfied</c:v>
                </c:pt>
                <c:pt idx="1">
                  <c:v>Somewhat dissatisfied</c:v>
                </c:pt>
                <c:pt idx="2">
                  <c:v>Neutral</c:v>
                </c:pt>
                <c:pt idx="3">
                  <c:v>Somewhat satisfied</c:v>
                </c:pt>
                <c:pt idx="4">
                  <c:v>Very satisfied</c:v>
                </c:pt>
              </c:strCache>
            </c:strRef>
          </c:cat>
          <c:val>
            <c:numRef>
              <c:f>Sheet1!$C$2:$C$6</c:f>
              <c:numCache>
                <c:formatCode>0%</c:formatCode>
                <c:ptCount val="5"/>
                <c:pt idx="0">
                  <c:v>0.1</c:v>
                </c:pt>
                <c:pt idx="1">
                  <c:v>0.08</c:v>
                </c:pt>
                <c:pt idx="2">
                  <c:v>0.11</c:v>
                </c:pt>
                <c:pt idx="3">
                  <c:v>0.27</c:v>
                </c:pt>
                <c:pt idx="4">
                  <c:v>0.44</c:v>
                </c:pt>
              </c:numCache>
            </c:numRef>
          </c:val>
          <c:extLst>
            <c:ext xmlns:c16="http://schemas.microsoft.com/office/drawing/2014/chart" uri="{C3380CC4-5D6E-409C-BE32-E72D297353CC}">
              <c16:uniqueId val="{00000001-7EED-4E21-9E5D-7BCD04736DB9}"/>
            </c:ext>
          </c:extLst>
        </c:ser>
        <c:ser>
          <c:idx val="2"/>
          <c:order val="2"/>
          <c:tx>
            <c:strRef>
              <c:f>Sheet1!$D$1</c:f>
              <c:strCache>
                <c:ptCount val="1"/>
                <c:pt idx="0">
                  <c:v>2024</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Very dissatisfied</c:v>
                </c:pt>
                <c:pt idx="1">
                  <c:v>Somewhat dissatisfied</c:v>
                </c:pt>
                <c:pt idx="2">
                  <c:v>Neutral</c:v>
                </c:pt>
                <c:pt idx="3">
                  <c:v>Somewhat satisfied</c:v>
                </c:pt>
                <c:pt idx="4">
                  <c:v>Very satisfied</c:v>
                </c:pt>
              </c:strCache>
            </c:strRef>
          </c:cat>
          <c:val>
            <c:numRef>
              <c:f>Sheet1!$D$2:$D$6</c:f>
              <c:numCache>
                <c:formatCode>0%</c:formatCode>
                <c:ptCount val="5"/>
                <c:pt idx="0">
                  <c:v>0.1</c:v>
                </c:pt>
                <c:pt idx="1">
                  <c:v>0.09</c:v>
                </c:pt>
                <c:pt idx="2">
                  <c:v>0.1</c:v>
                </c:pt>
                <c:pt idx="3">
                  <c:v>0.28000000000000003</c:v>
                </c:pt>
                <c:pt idx="4">
                  <c:v>0.43</c:v>
                </c:pt>
              </c:numCache>
            </c:numRef>
          </c:val>
          <c:extLst>
            <c:ext xmlns:c16="http://schemas.microsoft.com/office/drawing/2014/chart" uri="{C3380CC4-5D6E-409C-BE32-E72D297353CC}">
              <c16:uniqueId val="{00000002-7EED-4E21-9E5D-7BCD04736DB9}"/>
            </c:ext>
          </c:extLst>
        </c:ser>
        <c:ser>
          <c:idx val="3"/>
          <c:order val="3"/>
          <c:tx>
            <c:strRef>
              <c:f>Sheet1!$E$1</c:f>
              <c:strCache>
                <c:ptCount val="1"/>
                <c:pt idx="0">
                  <c:v>2025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Very dissatisfied</c:v>
                </c:pt>
                <c:pt idx="1">
                  <c:v>Somewhat dissatisfied</c:v>
                </c:pt>
                <c:pt idx="2">
                  <c:v>Neutral</c:v>
                </c:pt>
                <c:pt idx="3">
                  <c:v>Somewhat satisfied</c:v>
                </c:pt>
                <c:pt idx="4">
                  <c:v>Very satisfied</c:v>
                </c:pt>
              </c:strCache>
            </c:strRef>
          </c:cat>
          <c:val>
            <c:numRef>
              <c:f>Sheet1!$E$2:$E$6</c:f>
              <c:numCache>
                <c:formatCode>0%</c:formatCode>
                <c:ptCount val="5"/>
                <c:pt idx="0">
                  <c:v>0.11</c:v>
                </c:pt>
                <c:pt idx="1">
                  <c:v>0.08</c:v>
                </c:pt>
                <c:pt idx="2">
                  <c:v>0.1</c:v>
                </c:pt>
                <c:pt idx="3">
                  <c:v>0.27</c:v>
                </c:pt>
                <c:pt idx="4">
                  <c:v>0.43</c:v>
                </c:pt>
              </c:numCache>
            </c:numRef>
          </c:val>
          <c:extLst>
            <c:ext xmlns:c16="http://schemas.microsoft.com/office/drawing/2014/chart" uri="{C3380CC4-5D6E-409C-BE32-E72D297353CC}">
              <c16:uniqueId val="{00000000-F360-41E3-B500-C10D2E777FB8}"/>
            </c:ext>
          </c:extLst>
        </c:ser>
        <c:dLbls>
          <c:dLblPos val="outEnd"/>
          <c:showLegendKey val="0"/>
          <c:showVal val="1"/>
          <c:showCatName val="0"/>
          <c:showSerName val="0"/>
          <c:showPercent val="0"/>
          <c:showBubbleSize val="0"/>
        </c:dLbls>
        <c:gapWidth val="219"/>
        <c:overlap val="-18"/>
        <c:axId val="645618920"/>
        <c:axId val="645619576"/>
      </c:barChart>
      <c:catAx>
        <c:axId val="645618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645619576"/>
        <c:crosses val="autoZero"/>
        <c:auto val="1"/>
        <c:lblAlgn val="ctr"/>
        <c:lblOffset val="100"/>
        <c:noMultiLvlLbl val="0"/>
      </c:catAx>
      <c:valAx>
        <c:axId val="645619576"/>
        <c:scaling>
          <c:orientation val="minMax"/>
          <c:max val="0.60000000000000009"/>
        </c:scaling>
        <c:delete val="1"/>
        <c:axPos val="l"/>
        <c:numFmt formatCode="0%" sourceLinked="1"/>
        <c:majorTickMark val="out"/>
        <c:minorTickMark val="none"/>
        <c:tickLblPos val="nextTo"/>
        <c:crossAx val="645618920"/>
        <c:crosses val="autoZero"/>
        <c:crossBetween val="between"/>
      </c:valAx>
      <c:spPr>
        <a:noFill/>
        <a:ln>
          <a:noFill/>
        </a:ln>
        <a:effectLst/>
      </c:spPr>
    </c:plotArea>
    <c:legend>
      <c:legendPos val="b"/>
      <c:layout>
        <c:manualLayout>
          <c:xMode val="edge"/>
          <c:yMode val="edge"/>
          <c:x val="0.17845077842279911"/>
          <c:y val="0.91289870016247965"/>
          <c:w val="0.63379693012157245"/>
          <c:h val="5.5949628249768499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3620644153176"/>
          <c:y val="2.5399782947309359E-2"/>
          <c:w val="0.82959005274749564"/>
          <c:h val="0.94920043410538124"/>
        </c:manualLayout>
      </c:layout>
      <c:barChart>
        <c:barDir val="bar"/>
        <c:grouping val="clustered"/>
        <c:varyColors val="0"/>
        <c:ser>
          <c:idx val="0"/>
          <c:order val="0"/>
          <c:tx>
            <c:strRef>
              <c:f>Sheet1!$B$1</c:f>
              <c:strCache>
                <c:ptCount val="1"/>
                <c:pt idx="0">
                  <c:v>% Understanding very/extremely well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4-5</c:v>
                </c:pt>
                <c:pt idx="5">
                  <c:v>6+</c:v>
                </c:pt>
              </c:strCache>
            </c:strRef>
          </c:cat>
          <c:val>
            <c:numRef>
              <c:f>Sheet1!$B$2:$B$7</c:f>
              <c:numCache>
                <c:formatCode>0%</c:formatCode>
                <c:ptCount val="6"/>
                <c:pt idx="0">
                  <c:v>0.36</c:v>
                </c:pt>
                <c:pt idx="1">
                  <c:v>0.45</c:v>
                </c:pt>
                <c:pt idx="2">
                  <c:v>0.51</c:v>
                </c:pt>
                <c:pt idx="3">
                  <c:v>0.6</c:v>
                </c:pt>
                <c:pt idx="4">
                  <c:v>0.66</c:v>
                </c:pt>
                <c:pt idx="5">
                  <c:v>0.73</c:v>
                </c:pt>
              </c:numCache>
            </c:numRef>
          </c:val>
          <c:extLst>
            <c:ext xmlns:c16="http://schemas.microsoft.com/office/drawing/2014/chart" uri="{C3380CC4-5D6E-409C-BE32-E72D297353CC}">
              <c16:uniqueId val="{00000000-82C5-4981-BBAB-C225A730C479}"/>
            </c:ext>
          </c:extLst>
        </c:ser>
        <c:dLbls>
          <c:dLblPos val="outEnd"/>
          <c:showLegendKey val="0"/>
          <c:showVal val="1"/>
          <c:showCatName val="0"/>
          <c:showSerName val="0"/>
          <c:showPercent val="0"/>
          <c:showBubbleSize val="0"/>
        </c:dLbls>
        <c:gapWidth val="60"/>
        <c:axId val="1090536447"/>
        <c:axId val="1421470320"/>
      </c:barChart>
      <c:catAx>
        <c:axId val="1090536447"/>
        <c:scaling>
          <c:orientation val="minMax"/>
        </c:scaling>
        <c:delete val="0"/>
        <c:axPos val="l"/>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r>
                  <a:rPr lang="en-US" baseline="0" dirty="0">
                    <a:latin typeface="Aptos" panose="020B0004020202020204" pitchFamily="34" charset="0"/>
                  </a:rPr>
                  <a:t>Number of Educational Resources Available</a:t>
                </a:r>
                <a:endParaRPr lang="en-US" dirty="0">
                  <a:latin typeface="Aptos" panose="020B0004020202020204" pitchFamily="34" charset="0"/>
                </a:endParaRPr>
              </a:p>
            </c:rich>
          </c:tx>
          <c:layout>
            <c:manualLayout>
              <c:xMode val="edge"/>
              <c:yMode val="edge"/>
              <c:x val="2.1051809310804998E-2"/>
              <c:y val="0.18117499723184183"/>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421470320"/>
        <c:crosses val="autoZero"/>
        <c:auto val="1"/>
        <c:lblAlgn val="ctr"/>
        <c:lblOffset val="100"/>
        <c:noMultiLvlLbl val="0"/>
      </c:catAx>
      <c:valAx>
        <c:axId val="1421470320"/>
        <c:scaling>
          <c:orientation val="minMax"/>
        </c:scaling>
        <c:delete val="1"/>
        <c:axPos val="b"/>
        <c:numFmt formatCode="0%" sourceLinked="1"/>
        <c:majorTickMark val="out"/>
        <c:minorTickMark val="none"/>
        <c:tickLblPos val="nextTo"/>
        <c:crossAx val="1090536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709456857464954"/>
          <c:y val="4.6750525820443846E-2"/>
          <c:w val="0.63988780552087732"/>
          <c:h val="0.90982205331274846"/>
        </c:manualLayout>
      </c:layout>
      <c:barChart>
        <c:barDir val="bar"/>
        <c:grouping val="clustered"/>
        <c:varyColors val="0"/>
        <c:ser>
          <c:idx val="0"/>
          <c:order val="0"/>
          <c:tx>
            <c:strRef>
              <c:f>Sheet1!$B$1</c:f>
              <c:strCache>
                <c:ptCount val="1"/>
                <c:pt idx="0">
                  <c:v>Used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None of the above</c:v>
                </c:pt>
                <c:pt idx="1">
                  <c:v>Option to speak with someone by phone</c:v>
                </c:pt>
                <c:pt idx="2">
                  <c:v>Virtual benefit fair</c:v>
                </c:pt>
                <c:pt idx="3">
                  <c:v>Virtual one-on-one meeting</c:v>
                </c:pt>
                <c:pt idx="4">
                  <c:v>Online chat</c:v>
                </c:pt>
                <c:pt idx="5">
                  <c:v>In-person benefit fair</c:v>
                </c:pt>
                <c:pt idx="6">
                  <c:v>Virtual group meeting</c:v>
                </c:pt>
                <c:pt idx="7">
                  <c:v>Videos</c:v>
                </c:pt>
                <c:pt idx="8">
                  <c:v>Webinar</c:v>
                </c:pt>
                <c:pt idx="9">
                  <c:v>Social media posts</c:v>
                </c:pt>
                <c:pt idx="10">
                  <c:v>Text messages</c:v>
                </c:pt>
                <c:pt idx="11">
                  <c:v>Calculator to determine benefit needs</c:v>
                </c:pt>
                <c:pt idx="12">
                  <c:v>Interactive recommendation tool</c:v>
                </c:pt>
                <c:pt idx="13">
                  <c:v>Mobile app</c:v>
                </c:pt>
                <c:pt idx="14">
                  <c:v>Emails</c:v>
                </c:pt>
                <c:pt idx="15">
                  <c:v>In-person group meeting</c:v>
                </c:pt>
                <c:pt idx="16">
                  <c:v>In-person one-on-one meeting</c:v>
                </c:pt>
                <c:pt idx="17">
                  <c:v>Printed information distributed at work</c:v>
                </c:pt>
                <c:pt idx="18">
                  <c:v>Printed information mailed to home</c:v>
                </c:pt>
                <c:pt idx="19">
                  <c:v>Online (internet, intranet, or benefits portal)</c:v>
                </c:pt>
              </c:strCache>
            </c:strRef>
          </c:cat>
          <c:val>
            <c:numRef>
              <c:f>Sheet1!$B$2:$B$21</c:f>
              <c:numCache>
                <c:formatCode>0%</c:formatCode>
                <c:ptCount val="20"/>
                <c:pt idx="0">
                  <c:v>0.11</c:v>
                </c:pt>
                <c:pt idx="1">
                  <c:v>0.19</c:v>
                </c:pt>
                <c:pt idx="2">
                  <c:v>0.22</c:v>
                </c:pt>
                <c:pt idx="3">
                  <c:v>0.24</c:v>
                </c:pt>
                <c:pt idx="4">
                  <c:v>0.26</c:v>
                </c:pt>
                <c:pt idx="5">
                  <c:v>0.32</c:v>
                </c:pt>
                <c:pt idx="6">
                  <c:v>0.33</c:v>
                </c:pt>
                <c:pt idx="7">
                  <c:v>0.33</c:v>
                </c:pt>
                <c:pt idx="8">
                  <c:v>0.33</c:v>
                </c:pt>
                <c:pt idx="9">
                  <c:v>0.37</c:v>
                </c:pt>
                <c:pt idx="10">
                  <c:v>0.38</c:v>
                </c:pt>
                <c:pt idx="11">
                  <c:v>0.39</c:v>
                </c:pt>
                <c:pt idx="12">
                  <c:v>0.46</c:v>
                </c:pt>
                <c:pt idx="13">
                  <c:v>0.47</c:v>
                </c:pt>
                <c:pt idx="14">
                  <c:v>0.51</c:v>
                </c:pt>
                <c:pt idx="15">
                  <c:v>0.51</c:v>
                </c:pt>
                <c:pt idx="16">
                  <c:v>0.52</c:v>
                </c:pt>
                <c:pt idx="17">
                  <c:v>0.53</c:v>
                </c:pt>
                <c:pt idx="18">
                  <c:v>0.54</c:v>
                </c:pt>
                <c:pt idx="19">
                  <c:v>0.68</c:v>
                </c:pt>
              </c:numCache>
            </c:numRef>
          </c:val>
          <c:extLst>
            <c:ext xmlns:c16="http://schemas.microsoft.com/office/drawing/2014/chart" uri="{C3380CC4-5D6E-409C-BE32-E72D297353CC}">
              <c16:uniqueId val="{00000000-1AC1-4C22-813C-1BDF6487EB54}"/>
            </c:ext>
          </c:extLst>
        </c:ser>
        <c:dLbls>
          <c:dLblPos val="outEnd"/>
          <c:showLegendKey val="0"/>
          <c:showVal val="1"/>
          <c:showCatName val="0"/>
          <c:showSerName val="0"/>
          <c:showPercent val="0"/>
          <c:showBubbleSize val="0"/>
        </c:dLbls>
        <c:gapWidth val="50"/>
        <c:axId val="1090536447"/>
        <c:axId val="1421470320"/>
      </c:barChart>
      <c:catAx>
        <c:axId val="10905364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421470320"/>
        <c:crosses val="autoZero"/>
        <c:auto val="1"/>
        <c:lblAlgn val="ctr"/>
        <c:lblOffset val="100"/>
        <c:noMultiLvlLbl val="0"/>
      </c:catAx>
      <c:valAx>
        <c:axId val="1421470320"/>
        <c:scaling>
          <c:orientation val="minMax"/>
        </c:scaling>
        <c:delete val="1"/>
        <c:axPos val="b"/>
        <c:numFmt formatCode="0%" sourceLinked="1"/>
        <c:majorTickMark val="none"/>
        <c:minorTickMark val="none"/>
        <c:tickLblPos val="nextTo"/>
        <c:crossAx val="1090536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113032585943823"/>
          <c:y val="4.3650793650793648E-2"/>
          <c:w val="0.75706048689306338"/>
          <c:h val="0.81860805314027696"/>
        </c:manualLayout>
      </c:layout>
      <c:barChart>
        <c:barDir val="bar"/>
        <c:grouping val="percentStacked"/>
        <c:varyColors val="0"/>
        <c:ser>
          <c:idx val="0"/>
          <c:order val="0"/>
          <c:tx>
            <c:strRef>
              <c:f>Sheet1!$B$1</c:f>
              <c:strCache>
                <c:ptCount val="1"/>
                <c:pt idx="0">
                  <c:v>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would recommend my company to others as a good place to work</c:v>
                </c:pt>
                <c:pt idx="1">
                  <c:v>Overall, I am happy with my job</c:v>
                </c:pt>
              </c:strCache>
            </c:strRef>
          </c:cat>
          <c:val>
            <c:numRef>
              <c:f>Sheet1!$B$2:$B$3</c:f>
              <c:numCache>
                <c:formatCode>0%</c:formatCode>
                <c:ptCount val="2"/>
                <c:pt idx="0">
                  <c:v>0.49</c:v>
                </c:pt>
                <c:pt idx="1">
                  <c:v>0.52</c:v>
                </c:pt>
              </c:numCache>
            </c:numRef>
          </c:val>
          <c:extLst>
            <c:ext xmlns:c16="http://schemas.microsoft.com/office/drawing/2014/chart" uri="{C3380CC4-5D6E-409C-BE32-E72D297353CC}">
              <c16:uniqueId val="{00000000-B671-47F2-99BC-5ECAD88B624A}"/>
            </c:ext>
          </c:extLst>
        </c:ser>
        <c:ser>
          <c:idx val="1"/>
          <c:order val="1"/>
          <c:tx>
            <c:strRef>
              <c:f>Sheet1!$C$1</c:f>
              <c:strCache>
                <c:ptCount val="1"/>
                <c:pt idx="0">
                  <c:v>Somewhat agree</c:v>
                </c:pt>
              </c:strCache>
            </c:strRef>
          </c:tx>
          <c:spPr>
            <a:solidFill>
              <a:srgbClr val="BBC9E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ysClr val="windowText" lastClr="000000"/>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would recommend my company to others as a good place to work</c:v>
                </c:pt>
                <c:pt idx="1">
                  <c:v>Overall, I am happy with my job</c:v>
                </c:pt>
              </c:strCache>
            </c:strRef>
          </c:cat>
          <c:val>
            <c:numRef>
              <c:f>Sheet1!$C$2:$C$3</c:f>
              <c:numCache>
                <c:formatCode>0%</c:formatCode>
                <c:ptCount val="2"/>
                <c:pt idx="0">
                  <c:v>0.24</c:v>
                </c:pt>
                <c:pt idx="1">
                  <c:v>0.24</c:v>
                </c:pt>
              </c:numCache>
            </c:numRef>
          </c:val>
          <c:extLst>
            <c:ext xmlns:c16="http://schemas.microsoft.com/office/drawing/2014/chart" uri="{C3380CC4-5D6E-409C-BE32-E72D297353CC}">
              <c16:uniqueId val="{00000001-B671-47F2-99BC-5ECAD88B624A}"/>
            </c:ext>
          </c:extLst>
        </c:ser>
        <c:ser>
          <c:idx val="2"/>
          <c:order val="2"/>
          <c:tx>
            <c:strRef>
              <c:f>Sheet1!$D$1</c:f>
              <c:strCache>
                <c:ptCount val="1"/>
                <c:pt idx="0">
                  <c:v>Neutral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would recommend my company to others as a good place to work</c:v>
                </c:pt>
                <c:pt idx="1">
                  <c:v>Overall, I am happy with my job</c:v>
                </c:pt>
              </c:strCache>
            </c:strRef>
          </c:cat>
          <c:val>
            <c:numRef>
              <c:f>Sheet1!$D$2:$D$3</c:f>
              <c:numCache>
                <c:formatCode>0%</c:formatCode>
                <c:ptCount val="2"/>
                <c:pt idx="0">
                  <c:v>0.1</c:v>
                </c:pt>
                <c:pt idx="1">
                  <c:v>0.09</c:v>
                </c:pt>
              </c:numCache>
            </c:numRef>
          </c:val>
          <c:extLst>
            <c:ext xmlns:c16="http://schemas.microsoft.com/office/drawing/2014/chart" uri="{C3380CC4-5D6E-409C-BE32-E72D297353CC}">
              <c16:uniqueId val="{00000002-B671-47F2-99BC-5ECAD88B624A}"/>
            </c:ext>
          </c:extLst>
        </c:ser>
        <c:ser>
          <c:idx val="3"/>
          <c:order val="3"/>
          <c:tx>
            <c:strRef>
              <c:f>Sheet1!$E$1</c:f>
              <c:strCache>
                <c:ptCount val="1"/>
                <c:pt idx="0">
                  <c:v>Somewhat disagree</c:v>
                </c:pt>
              </c:strCache>
            </c:strRef>
          </c:tx>
          <c:spPr>
            <a:solidFill>
              <a:srgbClr val="FEE8B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ysClr val="windowText" lastClr="000000"/>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would recommend my company to others as a good place to work</c:v>
                </c:pt>
                <c:pt idx="1">
                  <c:v>Overall, I am happy with my job</c:v>
                </c:pt>
              </c:strCache>
            </c:strRef>
          </c:cat>
          <c:val>
            <c:numRef>
              <c:f>Sheet1!$E$2:$E$3</c:f>
              <c:numCache>
                <c:formatCode>0%</c:formatCode>
                <c:ptCount val="2"/>
                <c:pt idx="0">
                  <c:v>0.08</c:v>
                </c:pt>
                <c:pt idx="1">
                  <c:v>0.08</c:v>
                </c:pt>
              </c:numCache>
            </c:numRef>
          </c:val>
          <c:extLst>
            <c:ext xmlns:c16="http://schemas.microsoft.com/office/drawing/2014/chart" uri="{C3380CC4-5D6E-409C-BE32-E72D297353CC}">
              <c16:uniqueId val="{00000003-B671-47F2-99BC-5ECAD88B624A}"/>
            </c:ext>
          </c:extLst>
        </c:ser>
        <c:ser>
          <c:idx val="4"/>
          <c:order val="4"/>
          <c:tx>
            <c:strRef>
              <c:f>Sheet1!$F$1</c:f>
              <c:strCache>
                <c:ptCount val="1"/>
                <c:pt idx="0">
                  <c:v>Disagree</c:v>
                </c:pt>
              </c:strCache>
            </c:strRef>
          </c:tx>
          <c:spPr>
            <a:solidFill>
              <a:srgbClr val="F9C606"/>
            </a:solidFill>
            <a:ln>
              <a:noFill/>
            </a:ln>
            <a:effectLst/>
          </c:spPr>
          <c:invertIfNegative val="0"/>
          <c:dLbls>
            <c:dLbl>
              <c:idx val="6"/>
              <c:layout>
                <c:manualLayout>
                  <c:x val="3.9800995024875619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671-47F2-99BC-5ECAD88B624A}"/>
                </c:ext>
              </c:extLst>
            </c:dLbl>
            <c:dLbl>
              <c:idx val="8"/>
              <c:layout>
                <c:manualLayout>
                  <c:x val="5.9701492537313433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671-47F2-99BC-5ECAD88B624A}"/>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ysClr val="windowText" lastClr="000000"/>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would recommend my company to others as a good place to work</c:v>
                </c:pt>
                <c:pt idx="1">
                  <c:v>Overall, I am happy with my job</c:v>
                </c:pt>
              </c:strCache>
            </c:strRef>
          </c:cat>
          <c:val>
            <c:numRef>
              <c:f>Sheet1!$F$2:$F$3</c:f>
              <c:numCache>
                <c:formatCode>0%</c:formatCode>
                <c:ptCount val="2"/>
                <c:pt idx="0">
                  <c:v>0.1</c:v>
                </c:pt>
                <c:pt idx="1">
                  <c:v>7.0000000000000007E-2</c:v>
                </c:pt>
              </c:numCache>
            </c:numRef>
          </c:val>
          <c:extLst>
            <c:ext xmlns:c16="http://schemas.microsoft.com/office/drawing/2014/chart" uri="{C3380CC4-5D6E-409C-BE32-E72D297353CC}">
              <c16:uniqueId val="{00000006-B671-47F2-99BC-5ECAD88B624A}"/>
            </c:ext>
          </c:extLst>
        </c:ser>
        <c:dLbls>
          <c:dLblPos val="ctr"/>
          <c:showLegendKey val="0"/>
          <c:showVal val="1"/>
          <c:showCatName val="0"/>
          <c:showSerName val="0"/>
          <c:showPercent val="0"/>
          <c:showBubbleSize val="0"/>
        </c:dLbls>
        <c:gapWidth val="63"/>
        <c:overlap val="100"/>
        <c:axId val="552313872"/>
        <c:axId val="552321088"/>
      </c:barChart>
      <c:catAx>
        <c:axId val="552313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552321088"/>
        <c:crosses val="autoZero"/>
        <c:auto val="1"/>
        <c:lblAlgn val="ctr"/>
        <c:lblOffset val="100"/>
        <c:noMultiLvlLbl val="0"/>
      </c:catAx>
      <c:valAx>
        <c:axId val="552321088"/>
        <c:scaling>
          <c:orientation val="minMax"/>
        </c:scaling>
        <c:delete val="1"/>
        <c:axPos val="b"/>
        <c:numFmt formatCode="0%" sourceLinked="1"/>
        <c:majorTickMark val="none"/>
        <c:minorTickMark val="none"/>
        <c:tickLblPos val="nextTo"/>
        <c:crossAx val="552313872"/>
        <c:crosses val="autoZero"/>
        <c:crossBetween val="between"/>
      </c:valAx>
      <c:spPr>
        <a:noFill/>
        <a:ln>
          <a:noFill/>
        </a:ln>
        <a:effectLst/>
      </c:spPr>
    </c:plotArea>
    <c:legend>
      <c:legendPos val="b"/>
      <c:layout>
        <c:manualLayout>
          <c:xMode val="edge"/>
          <c:yMode val="edge"/>
          <c:x val="0"/>
          <c:y val="0.90407327655471637"/>
          <c:w val="0.99925871245260989"/>
          <c:h val="6.8159917510311196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709456857464954"/>
          <c:y val="4.6750525820443846E-2"/>
          <c:w val="0.63988780552087732"/>
          <c:h val="0.90982205331274846"/>
        </c:manualLayout>
      </c:layout>
      <c:barChart>
        <c:barDir val="bar"/>
        <c:grouping val="clustered"/>
        <c:varyColors val="0"/>
        <c:ser>
          <c:idx val="0"/>
          <c:order val="0"/>
          <c:tx>
            <c:strRef>
              <c:f>Sheet1!$B$1</c:f>
              <c:strCache>
                <c:ptCount val="1"/>
                <c:pt idx="0">
                  <c:v>Correlation coefficient</c:v>
                </c:pt>
              </c:strCache>
            </c:strRef>
          </c:tx>
          <c:spPr>
            <a:solidFill>
              <a:schemeClr val="accent1"/>
            </a:solidFill>
            <a:ln>
              <a:noFill/>
            </a:ln>
            <a:effectLst/>
          </c:spPr>
          <c:invertIfNegative val="0"/>
          <c:dLbls>
            <c:delete val="1"/>
          </c:dLbls>
          <c:cat>
            <c:strRef>
              <c:f>Sheet1!$A$2:$A$11</c:f>
              <c:strCache>
                <c:ptCount val="10"/>
                <c:pt idx="0">
                  <c:v>I feel connected to my co-workers</c:v>
                </c:pt>
                <c:pt idx="1">
                  <c:v>Employer is committed to DEI</c:v>
                </c:pt>
                <c:pt idx="2">
                  <c:v>I have a good relationship with my direct supervisor</c:v>
                </c:pt>
                <c:pt idx="3">
                  <c:v>I have good opportunities for career advancement</c:v>
                </c:pt>
                <c:pt idx="4">
                  <c:v>I am paid fairly for my work</c:v>
                </c:pt>
                <c:pt idx="5">
                  <c:v>Company provides training/tools I need to do my job</c:v>
                </c:pt>
                <c:pt idx="6">
                  <c:v>My company shares my values</c:v>
                </c:pt>
                <c:pt idx="7">
                  <c:v>I trust management at my company</c:v>
                </c:pt>
                <c:pt idx="8">
                  <c:v>My employer cares about me</c:v>
                </c:pt>
                <c:pt idx="9">
                  <c:v>My employer values my contributions</c:v>
                </c:pt>
              </c:strCache>
            </c:strRef>
          </c:cat>
          <c:val>
            <c:numRef>
              <c:f>Sheet1!$B$2:$B$11</c:f>
              <c:numCache>
                <c:formatCode>0.000</c:formatCode>
                <c:ptCount val="10"/>
                <c:pt idx="0">
                  <c:v>0.56000000000000005</c:v>
                </c:pt>
                <c:pt idx="1">
                  <c:v>0.56000000000000005</c:v>
                </c:pt>
                <c:pt idx="2">
                  <c:v>0.60599999999999998</c:v>
                </c:pt>
                <c:pt idx="3">
                  <c:v>0.65600000000000003</c:v>
                </c:pt>
                <c:pt idx="4">
                  <c:v>0.66200000000000003</c:v>
                </c:pt>
                <c:pt idx="5">
                  <c:v>0.68600000000000005</c:v>
                </c:pt>
                <c:pt idx="6">
                  <c:v>0.70699999999999996</c:v>
                </c:pt>
                <c:pt idx="7">
                  <c:v>0.72</c:v>
                </c:pt>
                <c:pt idx="8">
                  <c:v>0.73699999999999999</c:v>
                </c:pt>
                <c:pt idx="9">
                  <c:v>0.749</c:v>
                </c:pt>
              </c:numCache>
            </c:numRef>
          </c:val>
          <c:extLst>
            <c:ext xmlns:c16="http://schemas.microsoft.com/office/drawing/2014/chart" uri="{C3380CC4-5D6E-409C-BE32-E72D297353CC}">
              <c16:uniqueId val="{00000000-00BE-44F0-90B1-458F1425694C}"/>
            </c:ext>
          </c:extLst>
        </c:ser>
        <c:dLbls>
          <c:dLblPos val="outEnd"/>
          <c:showLegendKey val="0"/>
          <c:showVal val="1"/>
          <c:showCatName val="0"/>
          <c:showSerName val="0"/>
          <c:showPercent val="0"/>
          <c:showBubbleSize val="0"/>
        </c:dLbls>
        <c:gapWidth val="50"/>
        <c:axId val="1090536447"/>
        <c:axId val="1421470320"/>
      </c:barChart>
      <c:catAx>
        <c:axId val="10905364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421470320"/>
        <c:crosses val="autoZero"/>
        <c:auto val="1"/>
        <c:lblAlgn val="ctr"/>
        <c:lblOffset val="100"/>
        <c:noMultiLvlLbl val="0"/>
      </c:catAx>
      <c:valAx>
        <c:axId val="1421470320"/>
        <c:scaling>
          <c:orientation val="minMax"/>
          <c:max val="1"/>
        </c:scaling>
        <c:delete val="0"/>
        <c:axPos val="b"/>
        <c:numFmt formatCode="0.0" sourceLinked="0"/>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090536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28465759961822"/>
          <c:y val="4.3650793650793648E-2"/>
          <c:w val="0.79452386065378189"/>
          <c:h val="0.63046903305651714"/>
        </c:manualLayout>
      </c:layout>
      <c:barChart>
        <c:barDir val="bar"/>
        <c:grouping val="percentStacked"/>
        <c:varyColors val="0"/>
        <c:ser>
          <c:idx val="0"/>
          <c:order val="0"/>
          <c:tx>
            <c:strRef>
              <c:f>Sheet1!$B$1</c:f>
              <c:strCache>
                <c:ptCount val="1"/>
                <c:pt idx="0">
                  <c:v>I would like to leave as soon as possible, and am currently looking for a new position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Baby Boomers</c:v>
                </c:pt>
                <c:pt idx="1">
                  <c:v>Gen X</c:v>
                </c:pt>
                <c:pt idx="2">
                  <c:v>Millennials</c:v>
                </c:pt>
                <c:pt idx="3">
                  <c:v>Gen Z</c:v>
                </c:pt>
                <c:pt idx="4">
                  <c:v>All</c:v>
                </c:pt>
              </c:strCache>
            </c:strRef>
          </c:cat>
          <c:val>
            <c:numRef>
              <c:f>Sheet1!$B$2:$B$6</c:f>
              <c:numCache>
                <c:formatCode>0%</c:formatCode>
                <c:ptCount val="5"/>
                <c:pt idx="0">
                  <c:v>0.04</c:v>
                </c:pt>
                <c:pt idx="1">
                  <c:v>0.06</c:v>
                </c:pt>
                <c:pt idx="2">
                  <c:v>7.0000000000000007E-2</c:v>
                </c:pt>
                <c:pt idx="3">
                  <c:v>0.08</c:v>
                </c:pt>
                <c:pt idx="4">
                  <c:v>7.0000000000000007E-2</c:v>
                </c:pt>
              </c:numCache>
            </c:numRef>
          </c:val>
          <c:extLst>
            <c:ext xmlns:c16="http://schemas.microsoft.com/office/drawing/2014/chart" uri="{C3380CC4-5D6E-409C-BE32-E72D297353CC}">
              <c16:uniqueId val="{00000000-902F-4245-9874-DBFD1280B218}"/>
            </c:ext>
          </c:extLst>
        </c:ser>
        <c:ser>
          <c:idx val="1"/>
          <c:order val="1"/>
          <c:tx>
            <c:strRef>
              <c:f>Sheet1!$C$1</c:f>
              <c:strCache>
                <c:ptCount val="1"/>
                <c:pt idx="0">
                  <c:v>I am not in a real hurry to leave, but I am actively looking for a new position</c:v>
                </c:pt>
              </c:strCache>
            </c:strRef>
          </c:tx>
          <c:spPr>
            <a:solidFill>
              <a:srgbClr val="BBC9E1"/>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Baby Boomers</c:v>
                </c:pt>
                <c:pt idx="1">
                  <c:v>Gen X</c:v>
                </c:pt>
                <c:pt idx="2">
                  <c:v>Millennials</c:v>
                </c:pt>
                <c:pt idx="3">
                  <c:v>Gen Z</c:v>
                </c:pt>
                <c:pt idx="4">
                  <c:v>All</c:v>
                </c:pt>
              </c:strCache>
            </c:strRef>
          </c:cat>
          <c:val>
            <c:numRef>
              <c:f>Sheet1!$C$2:$C$6</c:f>
              <c:numCache>
                <c:formatCode>0%</c:formatCode>
                <c:ptCount val="5"/>
                <c:pt idx="0">
                  <c:v>0.06</c:v>
                </c:pt>
                <c:pt idx="1">
                  <c:v>0.11</c:v>
                </c:pt>
                <c:pt idx="2">
                  <c:v>0.14000000000000001</c:v>
                </c:pt>
                <c:pt idx="3">
                  <c:v>0.19</c:v>
                </c:pt>
                <c:pt idx="4">
                  <c:v>0.13</c:v>
                </c:pt>
              </c:numCache>
            </c:numRef>
          </c:val>
          <c:extLst>
            <c:ext xmlns:c16="http://schemas.microsoft.com/office/drawing/2014/chart" uri="{C3380CC4-5D6E-409C-BE32-E72D297353CC}">
              <c16:uniqueId val="{00000001-902F-4245-9874-DBFD1280B218}"/>
            </c:ext>
          </c:extLst>
        </c:ser>
        <c:ser>
          <c:idx val="2"/>
          <c:order val="2"/>
          <c:tx>
            <c:strRef>
              <c:f>Sheet1!$D$1</c:f>
              <c:strCache>
                <c:ptCount val="1"/>
                <c:pt idx="0">
                  <c:v>I am not actively looking, but I am open to considering new opportunities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Baby Boomers</c:v>
                </c:pt>
                <c:pt idx="1">
                  <c:v>Gen X</c:v>
                </c:pt>
                <c:pt idx="2">
                  <c:v>Millennials</c:v>
                </c:pt>
                <c:pt idx="3">
                  <c:v>Gen Z</c:v>
                </c:pt>
                <c:pt idx="4">
                  <c:v>All</c:v>
                </c:pt>
              </c:strCache>
            </c:strRef>
          </c:cat>
          <c:val>
            <c:numRef>
              <c:f>Sheet1!$D$2:$D$6</c:f>
              <c:numCache>
                <c:formatCode>0%</c:formatCode>
                <c:ptCount val="5"/>
                <c:pt idx="0">
                  <c:v>0.21</c:v>
                </c:pt>
                <c:pt idx="1">
                  <c:v>0.3</c:v>
                </c:pt>
                <c:pt idx="2">
                  <c:v>0.35</c:v>
                </c:pt>
                <c:pt idx="3">
                  <c:v>0.33</c:v>
                </c:pt>
                <c:pt idx="4">
                  <c:v>0.32</c:v>
                </c:pt>
              </c:numCache>
            </c:numRef>
          </c:val>
          <c:extLst>
            <c:ext xmlns:c16="http://schemas.microsoft.com/office/drawing/2014/chart" uri="{C3380CC4-5D6E-409C-BE32-E72D297353CC}">
              <c16:uniqueId val="{00000002-902F-4245-9874-DBFD1280B218}"/>
            </c:ext>
          </c:extLst>
        </c:ser>
        <c:ser>
          <c:idx val="3"/>
          <c:order val="3"/>
          <c:tx>
            <c:strRef>
              <c:f>Sheet1!$E$1</c:f>
              <c:strCache>
                <c:ptCount val="1"/>
                <c:pt idx="0">
                  <c:v>For the short-term at least, I feel committed to staying with my current employer</c:v>
                </c:pt>
              </c:strCache>
            </c:strRef>
          </c:tx>
          <c:spPr>
            <a:solidFill>
              <a:srgbClr val="FEE8B2"/>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Baby Boomers</c:v>
                </c:pt>
                <c:pt idx="1">
                  <c:v>Gen X</c:v>
                </c:pt>
                <c:pt idx="2">
                  <c:v>Millennials</c:v>
                </c:pt>
                <c:pt idx="3">
                  <c:v>Gen Z</c:v>
                </c:pt>
                <c:pt idx="4">
                  <c:v>All</c:v>
                </c:pt>
              </c:strCache>
            </c:strRef>
          </c:cat>
          <c:val>
            <c:numRef>
              <c:f>Sheet1!$E$2:$E$6</c:f>
              <c:numCache>
                <c:formatCode>0%</c:formatCode>
                <c:ptCount val="5"/>
                <c:pt idx="0">
                  <c:v>0.19</c:v>
                </c:pt>
                <c:pt idx="1">
                  <c:v>0.14000000000000001</c:v>
                </c:pt>
                <c:pt idx="2">
                  <c:v>0.15</c:v>
                </c:pt>
                <c:pt idx="3">
                  <c:v>0.22</c:v>
                </c:pt>
                <c:pt idx="4">
                  <c:v>0.16</c:v>
                </c:pt>
              </c:numCache>
            </c:numRef>
          </c:val>
          <c:extLst>
            <c:ext xmlns:c16="http://schemas.microsoft.com/office/drawing/2014/chart" uri="{C3380CC4-5D6E-409C-BE32-E72D297353CC}">
              <c16:uniqueId val="{00000003-902F-4245-9874-DBFD1280B218}"/>
            </c:ext>
          </c:extLst>
        </c:ser>
        <c:ser>
          <c:idx val="4"/>
          <c:order val="4"/>
          <c:tx>
            <c:strRef>
              <c:f>Sheet1!$F$1</c:f>
              <c:strCache>
                <c:ptCount val="1"/>
                <c:pt idx="0">
                  <c:v>I would like to remain with my current employer for a long time</c:v>
                </c:pt>
              </c:strCache>
            </c:strRef>
          </c:tx>
          <c:spPr>
            <a:solidFill>
              <a:srgbClr val="F9C606"/>
            </a:solidFill>
            <a:ln>
              <a:noFill/>
            </a:ln>
            <a:effectLst/>
          </c:spPr>
          <c:invertIfNegative val="0"/>
          <c:dLbls>
            <c:dLbl>
              <c:idx val="6"/>
              <c:layout>
                <c:manualLayout>
                  <c:x val="3.9800995024875619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02F-4245-9874-DBFD1280B218}"/>
                </c:ext>
              </c:extLst>
            </c:dLbl>
            <c:dLbl>
              <c:idx val="8"/>
              <c:layout>
                <c:manualLayout>
                  <c:x val="5.9701492537313433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02F-4245-9874-DBFD1280B218}"/>
                </c:ext>
              </c:extLst>
            </c:dLbl>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Baby Boomers</c:v>
                </c:pt>
                <c:pt idx="1">
                  <c:v>Gen X</c:v>
                </c:pt>
                <c:pt idx="2">
                  <c:v>Millennials</c:v>
                </c:pt>
                <c:pt idx="3">
                  <c:v>Gen Z</c:v>
                </c:pt>
                <c:pt idx="4">
                  <c:v>All</c:v>
                </c:pt>
              </c:strCache>
            </c:strRef>
          </c:cat>
          <c:val>
            <c:numRef>
              <c:f>Sheet1!$F$2:$F$6</c:f>
              <c:numCache>
                <c:formatCode>0%</c:formatCode>
                <c:ptCount val="5"/>
                <c:pt idx="0">
                  <c:v>0.49</c:v>
                </c:pt>
                <c:pt idx="1">
                  <c:v>0.39</c:v>
                </c:pt>
                <c:pt idx="2">
                  <c:v>0.28999999999999998</c:v>
                </c:pt>
                <c:pt idx="3">
                  <c:v>0.18</c:v>
                </c:pt>
                <c:pt idx="4">
                  <c:v>0.32</c:v>
                </c:pt>
              </c:numCache>
            </c:numRef>
          </c:val>
          <c:extLst>
            <c:ext xmlns:c16="http://schemas.microsoft.com/office/drawing/2014/chart" uri="{C3380CC4-5D6E-409C-BE32-E72D297353CC}">
              <c16:uniqueId val="{00000006-902F-4245-9874-DBFD1280B218}"/>
            </c:ext>
          </c:extLst>
        </c:ser>
        <c:dLbls>
          <c:dLblPos val="ctr"/>
          <c:showLegendKey val="0"/>
          <c:showVal val="1"/>
          <c:showCatName val="0"/>
          <c:showSerName val="0"/>
          <c:showPercent val="0"/>
          <c:showBubbleSize val="0"/>
        </c:dLbls>
        <c:gapWidth val="75"/>
        <c:overlap val="100"/>
        <c:axId val="552313872"/>
        <c:axId val="552321088"/>
      </c:barChart>
      <c:catAx>
        <c:axId val="552313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552321088"/>
        <c:crosses val="autoZero"/>
        <c:auto val="1"/>
        <c:lblAlgn val="ctr"/>
        <c:lblOffset val="100"/>
        <c:noMultiLvlLbl val="0"/>
      </c:catAx>
      <c:valAx>
        <c:axId val="552321088"/>
        <c:scaling>
          <c:orientation val="minMax"/>
        </c:scaling>
        <c:delete val="1"/>
        <c:axPos val="b"/>
        <c:numFmt formatCode="0%" sourceLinked="1"/>
        <c:majorTickMark val="none"/>
        <c:minorTickMark val="none"/>
        <c:tickLblPos val="nextTo"/>
        <c:crossAx val="552313872"/>
        <c:crosses val="autoZero"/>
        <c:crossBetween val="between"/>
      </c:valAx>
      <c:spPr>
        <a:noFill/>
        <a:ln>
          <a:noFill/>
        </a:ln>
        <a:effectLst/>
      </c:spPr>
    </c:plotArea>
    <c:legend>
      <c:legendPos val="b"/>
      <c:layout>
        <c:manualLayout>
          <c:xMode val="edge"/>
          <c:yMode val="edge"/>
          <c:x val="1.3636363636363636E-2"/>
          <c:y val="0.7059862847440197"/>
          <c:w val="0.86592537580529705"/>
          <c:h val="0.2677655611955111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28465759961822"/>
          <c:y val="4.3650793650793648E-2"/>
          <c:w val="0.79452386065378189"/>
          <c:h val="0.63046903305651714"/>
        </c:manualLayout>
      </c:layout>
      <c:barChart>
        <c:barDir val="bar"/>
        <c:grouping val="percentStacked"/>
        <c:varyColors val="0"/>
        <c:ser>
          <c:idx val="0"/>
          <c:order val="0"/>
          <c:tx>
            <c:strRef>
              <c:f>Sheet1!$B$1</c:f>
              <c:strCache>
                <c:ptCount val="1"/>
                <c:pt idx="0">
                  <c:v>I would like to leave as soon as possible, and am currently looking for a new position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Baby Boomers</c:v>
                </c:pt>
                <c:pt idx="1">
                  <c:v>Gen X</c:v>
                </c:pt>
                <c:pt idx="2">
                  <c:v>Millennials</c:v>
                </c:pt>
                <c:pt idx="3">
                  <c:v>Gen Z</c:v>
                </c:pt>
                <c:pt idx="4">
                  <c:v>All</c:v>
                </c:pt>
              </c:strCache>
            </c:strRef>
          </c:cat>
          <c:val>
            <c:numRef>
              <c:f>Sheet1!$B$2:$B$6</c:f>
              <c:numCache>
                <c:formatCode>0%</c:formatCode>
                <c:ptCount val="5"/>
                <c:pt idx="0">
                  <c:v>0.04</c:v>
                </c:pt>
                <c:pt idx="1">
                  <c:v>0.06</c:v>
                </c:pt>
                <c:pt idx="2">
                  <c:v>7.0000000000000007E-2</c:v>
                </c:pt>
                <c:pt idx="3">
                  <c:v>0.08</c:v>
                </c:pt>
                <c:pt idx="4">
                  <c:v>7.0000000000000007E-2</c:v>
                </c:pt>
              </c:numCache>
            </c:numRef>
          </c:val>
          <c:extLst>
            <c:ext xmlns:c16="http://schemas.microsoft.com/office/drawing/2014/chart" uri="{C3380CC4-5D6E-409C-BE32-E72D297353CC}">
              <c16:uniqueId val="{00000000-902F-4245-9874-DBFD1280B218}"/>
            </c:ext>
          </c:extLst>
        </c:ser>
        <c:ser>
          <c:idx val="1"/>
          <c:order val="1"/>
          <c:tx>
            <c:strRef>
              <c:f>Sheet1!$C$1</c:f>
              <c:strCache>
                <c:ptCount val="1"/>
                <c:pt idx="0">
                  <c:v>I am not in a real hurry to leave, but I am actively looking for a new position</c:v>
                </c:pt>
              </c:strCache>
            </c:strRef>
          </c:tx>
          <c:spPr>
            <a:solidFill>
              <a:srgbClr val="BBC9E1"/>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Baby Boomers</c:v>
                </c:pt>
                <c:pt idx="1">
                  <c:v>Gen X</c:v>
                </c:pt>
                <c:pt idx="2">
                  <c:v>Millennials</c:v>
                </c:pt>
                <c:pt idx="3">
                  <c:v>Gen Z</c:v>
                </c:pt>
                <c:pt idx="4">
                  <c:v>All</c:v>
                </c:pt>
              </c:strCache>
            </c:strRef>
          </c:cat>
          <c:val>
            <c:numRef>
              <c:f>Sheet1!$C$2:$C$6</c:f>
              <c:numCache>
                <c:formatCode>0%</c:formatCode>
                <c:ptCount val="5"/>
                <c:pt idx="0">
                  <c:v>0.06</c:v>
                </c:pt>
                <c:pt idx="1">
                  <c:v>0.11</c:v>
                </c:pt>
                <c:pt idx="2">
                  <c:v>0.14000000000000001</c:v>
                </c:pt>
                <c:pt idx="3">
                  <c:v>0.19</c:v>
                </c:pt>
                <c:pt idx="4">
                  <c:v>0.13</c:v>
                </c:pt>
              </c:numCache>
            </c:numRef>
          </c:val>
          <c:extLst>
            <c:ext xmlns:c16="http://schemas.microsoft.com/office/drawing/2014/chart" uri="{C3380CC4-5D6E-409C-BE32-E72D297353CC}">
              <c16:uniqueId val="{00000001-902F-4245-9874-DBFD1280B218}"/>
            </c:ext>
          </c:extLst>
        </c:ser>
        <c:ser>
          <c:idx val="2"/>
          <c:order val="2"/>
          <c:tx>
            <c:strRef>
              <c:f>Sheet1!$D$1</c:f>
              <c:strCache>
                <c:ptCount val="1"/>
                <c:pt idx="0">
                  <c:v>I am not actively looking, but I am open to considering new opportunities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Baby Boomers</c:v>
                </c:pt>
                <c:pt idx="1">
                  <c:v>Gen X</c:v>
                </c:pt>
                <c:pt idx="2">
                  <c:v>Millennials</c:v>
                </c:pt>
                <c:pt idx="3">
                  <c:v>Gen Z</c:v>
                </c:pt>
                <c:pt idx="4">
                  <c:v>All</c:v>
                </c:pt>
              </c:strCache>
            </c:strRef>
          </c:cat>
          <c:val>
            <c:numRef>
              <c:f>Sheet1!$D$2:$D$6</c:f>
              <c:numCache>
                <c:formatCode>0%</c:formatCode>
                <c:ptCount val="5"/>
                <c:pt idx="0">
                  <c:v>0.21</c:v>
                </c:pt>
                <c:pt idx="1">
                  <c:v>0.3</c:v>
                </c:pt>
                <c:pt idx="2">
                  <c:v>0.35</c:v>
                </c:pt>
                <c:pt idx="3">
                  <c:v>0.33</c:v>
                </c:pt>
                <c:pt idx="4">
                  <c:v>0.32</c:v>
                </c:pt>
              </c:numCache>
            </c:numRef>
          </c:val>
          <c:extLst>
            <c:ext xmlns:c16="http://schemas.microsoft.com/office/drawing/2014/chart" uri="{C3380CC4-5D6E-409C-BE32-E72D297353CC}">
              <c16:uniqueId val="{00000002-902F-4245-9874-DBFD1280B218}"/>
            </c:ext>
          </c:extLst>
        </c:ser>
        <c:ser>
          <c:idx val="3"/>
          <c:order val="3"/>
          <c:tx>
            <c:strRef>
              <c:f>Sheet1!$E$1</c:f>
              <c:strCache>
                <c:ptCount val="1"/>
                <c:pt idx="0">
                  <c:v>For the short-term at least, I feel committed to staying with my current employer</c:v>
                </c:pt>
              </c:strCache>
            </c:strRef>
          </c:tx>
          <c:spPr>
            <a:solidFill>
              <a:srgbClr val="FEE8B2"/>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Baby Boomers</c:v>
                </c:pt>
                <c:pt idx="1">
                  <c:v>Gen X</c:v>
                </c:pt>
                <c:pt idx="2">
                  <c:v>Millennials</c:v>
                </c:pt>
                <c:pt idx="3">
                  <c:v>Gen Z</c:v>
                </c:pt>
                <c:pt idx="4">
                  <c:v>All</c:v>
                </c:pt>
              </c:strCache>
            </c:strRef>
          </c:cat>
          <c:val>
            <c:numRef>
              <c:f>Sheet1!$E$2:$E$6</c:f>
              <c:numCache>
                <c:formatCode>0%</c:formatCode>
                <c:ptCount val="5"/>
                <c:pt idx="0">
                  <c:v>0.19</c:v>
                </c:pt>
                <c:pt idx="1">
                  <c:v>0.14000000000000001</c:v>
                </c:pt>
                <c:pt idx="2">
                  <c:v>0.15</c:v>
                </c:pt>
                <c:pt idx="3">
                  <c:v>0.22</c:v>
                </c:pt>
                <c:pt idx="4">
                  <c:v>0.16</c:v>
                </c:pt>
              </c:numCache>
            </c:numRef>
          </c:val>
          <c:extLst>
            <c:ext xmlns:c16="http://schemas.microsoft.com/office/drawing/2014/chart" uri="{C3380CC4-5D6E-409C-BE32-E72D297353CC}">
              <c16:uniqueId val="{00000003-902F-4245-9874-DBFD1280B218}"/>
            </c:ext>
          </c:extLst>
        </c:ser>
        <c:ser>
          <c:idx val="4"/>
          <c:order val="4"/>
          <c:tx>
            <c:strRef>
              <c:f>Sheet1!$F$1</c:f>
              <c:strCache>
                <c:ptCount val="1"/>
                <c:pt idx="0">
                  <c:v>I would like to remain with my current employer for a long time</c:v>
                </c:pt>
              </c:strCache>
            </c:strRef>
          </c:tx>
          <c:spPr>
            <a:solidFill>
              <a:srgbClr val="F9C606"/>
            </a:solidFill>
            <a:ln>
              <a:noFill/>
            </a:ln>
            <a:effectLst/>
          </c:spPr>
          <c:invertIfNegative val="0"/>
          <c:dLbls>
            <c:dLbl>
              <c:idx val="6"/>
              <c:layout>
                <c:manualLayout>
                  <c:x val="3.9800995024875619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02F-4245-9874-DBFD1280B218}"/>
                </c:ext>
              </c:extLst>
            </c:dLbl>
            <c:dLbl>
              <c:idx val="8"/>
              <c:layout>
                <c:manualLayout>
                  <c:x val="5.9701492537313433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02F-4245-9874-DBFD1280B218}"/>
                </c:ext>
              </c:extLst>
            </c:dLbl>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Baby Boomers</c:v>
                </c:pt>
                <c:pt idx="1">
                  <c:v>Gen X</c:v>
                </c:pt>
                <c:pt idx="2">
                  <c:v>Millennials</c:v>
                </c:pt>
                <c:pt idx="3">
                  <c:v>Gen Z</c:v>
                </c:pt>
                <c:pt idx="4">
                  <c:v>All</c:v>
                </c:pt>
              </c:strCache>
            </c:strRef>
          </c:cat>
          <c:val>
            <c:numRef>
              <c:f>Sheet1!$F$2:$F$6</c:f>
              <c:numCache>
                <c:formatCode>0%</c:formatCode>
                <c:ptCount val="5"/>
                <c:pt idx="0">
                  <c:v>0.49</c:v>
                </c:pt>
                <c:pt idx="1">
                  <c:v>0.39</c:v>
                </c:pt>
                <c:pt idx="2">
                  <c:v>0.28999999999999998</c:v>
                </c:pt>
                <c:pt idx="3">
                  <c:v>0.18</c:v>
                </c:pt>
                <c:pt idx="4">
                  <c:v>0.32</c:v>
                </c:pt>
              </c:numCache>
            </c:numRef>
          </c:val>
          <c:extLst>
            <c:ext xmlns:c16="http://schemas.microsoft.com/office/drawing/2014/chart" uri="{C3380CC4-5D6E-409C-BE32-E72D297353CC}">
              <c16:uniqueId val="{00000006-902F-4245-9874-DBFD1280B218}"/>
            </c:ext>
          </c:extLst>
        </c:ser>
        <c:dLbls>
          <c:dLblPos val="ctr"/>
          <c:showLegendKey val="0"/>
          <c:showVal val="1"/>
          <c:showCatName val="0"/>
          <c:showSerName val="0"/>
          <c:showPercent val="0"/>
          <c:showBubbleSize val="0"/>
        </c:dLbls>
        <c:gapWidth val="75"/>
        <c:overlap val="100"/>
        <c:axId val="552313872"/>
        <c:axId val="552321088"/>
      </c:barChart>
      <c:catAx>
        <c:axId val="552313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552321088"/>
        <c:crosses val="autoZero"/>
        <c:auto val="1"/>
        <c:lblAlgn val="ctr"/>
        <c:lblOffset val="100"/>
        <c:noMultiLvlLbl val="0"/>
      </c:catAx>
      <c:valAx>
        <c:axId val="552321088"/>
        <c:scaling>
          <c:orientation val="minMax"/>
        </c:scaling>
        <c:delete val="1"/>
        <c:axPos val="b"/>
        <c:numFmt formatCode="0%" sourceLinked="1"/>
        <c:majorTickMark val="none"/>
        <c:minorTickMark val="none"/>
        <c:tickLblPos val="nextTo"/>
        <c:crossAx val="552313872"/>
        <c:crosses val="autoZero"/>
        <c:crossBetween val="between"/>
      </c:valAx>
      <c:spPr>
        <a:noFill/>
        <a:ln>
          <a:noFill/>
        </a:ln>
        <a:effectLst/>
      </c:spPr>
    </c:plotArea>
    <c:legend>
      <c:legendPos val="b"/>
      <c:layout>
        <c:manualLayout>
          <c:xMode val="edge"/>
          <c:yMode val="edge"/>
          <c:x val="1.3636363636363636E-2"/>
          <c:y val="0.7059862847440197"/>
          <c:w val="0.86592537580529705"/>
          <c:h val="0.2677655611955111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958768790264854"/>
          <c:y val="4.3650793650793648E-2"/>
          <c:w val="0.71422083035075157"/>
          <c:h val="0.8506664514316119"/>
        </c:manualLayout>
      </c:layout>
      <c:barChart>
        <c:barDir val="bar"/>
        <c:grouping val="percentStacked"/>
        <c:varyColors val="0"/>
        <c:ser>
          <c:idx val="0"/>
          <c:order val="0"/>
          <c:tx>
            <c:strRef>
              <c:f>Sheet1!$B$1</c:f>
              <c:strCache>
                <c:ptCount val="1"/>
                <c:pt idx="0">
                  <c:v>A lot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Growing use of AI</c:v>
                </c:pt>
                <c:pt idx="1">
                  <c:v>Feeling burned out</c:v>
                </c:pt>
                <c:pt idx="2">
                  <c:v>Mental/emotional health</c:v>
                </c:pt>
                <c:pt idx="3">
                  <c:v>Need for insurance benefits</c:v>
                </c:pt>
                <c:pt idx="4">
                  <c:v>Cost of living/inflation</c:v>
                </c:pt>
                <c:pt idx="5">
                  <c:v>Personal financial goals</c:v>
                </c:pt>
              </c:strCache>
            </c:strRef>
          </c:cat>
          <c:val>
            <c:numRef>
              <c:f>Sheet1!$B$2:$B$7</c:f>
              <c:numCache>
                <c:formatCode>0%</c:formatCode>
                <c:ptCount val="6"/>
                <c:pt idx="0">
                  <c:v>7.0000000000000007E-2</c:v>
                </c:pt>
                <c:pt idx="1">
                  <c:v>0.2</c:v>
                </c:pt>
                <c:pt idx="2">
                  <c:v>0.3</c:v>
                </c:pt>
                <c:pt idx="3">
                  <c:v>0.36</c:v>
                </c:pt>
                <c:pt idx="4">
                  <c:v>0.5</c:v>
                </c:pt>
                <c:pt idx="5">
                  <c:v>0.51</c:v>
                </c:pt>
              </c:numCache>
            </c:numRef>
          </c:val>
          <c:extLst>
            <c:ext xmlns:c16="http://schemas.microsoft.com/office/drawing/2014/chart" uri="{C3380CC4-5D6E-409C-BE32-E72D297353CC}">
              <c16:uniqueId val="{00000000-902F-4245-9874-DBFD1280B218}"/>
            </c:ext>
          </c:extLst>
        </c:ser>
        <c:ser>
          <c:idx val="1"/>
          <c:order val="1"/>
          <c:tx>
            <c:strRef>
              <c:f>Sheet1!$C$1</c:f>
              <c:strCache>
                <c:ptCount val="1"/>
                <c:pt idx="0">
                  <c:v>Somewhat</c:v>
                </c:pt>
              </c:strCache>
            </c:strRef>
          </c:tx>
          <c:spPr>
            <a:solidFill>
              <a:srgbClr val="BBC9E1"/>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Growing use of AI</c:v>
                </c:pt>
                <c:pt idx="1">
                  <c:v>Feeling burned out</c:v>
                </c:pt>
                <c:pt idx="2">
                  <c:v>Mental/emotional health</c:v>
                </c:pt>
                <c:pt idx="3">
                  <c:v>Need for insurance benefits</c:v>
                </c:pt>
                <c:pt idx="4">
                  <c:v>Cost of living/inflation</c:v>
                </c:pt>
                <c:pt idx="5">
                  <c:v>Personal financial goals</c:v>
                </c:pt>
              </c:strCache>
            </c:strRef>
          </c:cat>
          <c:val>
            <c:numRef>
              <c:f>Sheet1!$C$2:$C$7</c:f>
              <c:numCache>
                <c:formatCode>0%</c:formatCode>
                <c:ptCount val="6"/>
                <c:pt idx="0">
                  <c:v>0.19</c:v>
                </c:pt>
                <c:pt idx="1">
                  <c:v>0.28000000000000003</c:v>
                </c:pt>
                <c:pt idx="2">
                  <c:v>0.33</c:v>
                </c:pt>
                <c:pt idx="3">
                  <c:v>0.31</c:v>
                </c:pt>
                <c:pt idx="4">
                  <c:v>0.31</c:v>
                </c:pt>
                <c:pt idx="5">
                  <c:v>0.34</c:v>
                </c:pt>
              </c:numCache>
            </c:numRef>
          </c:val>
          <c:extLst>
            <c:ext xmlns:c16="http://schemas.microsoft.com/office/drawing/2014/chart" uri="{C3380CC4-5D6E-409C-BE32-E72D297353CC}">
              <c16:uniqueId val="{00000001-902F-4245-9874-DBFD1280B218}"/>
            </c:ext>
          </c:extLst>
        </c:ser>
        <c:ser>
          <c:idx val="2"/>
          <c:order val="2"/>
          <c:tx>
            <c:strRef>
              <c:f>Sheet1!$D$1</c:f>
              <c:strCache>
                <c:ptCount val="1"/>
                <c:pt idx="0">
                  <c:v>A little</c:v>
                </c:pt>
              </c:strCache>
            </c:strRef>
          </c:tx>
          <c:spPr>
            <a:solidFill>
              <a:srgbClr val="FEE8B2"/>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Growing use of AI</c:v>
                </c:pt>
                <c:pt idx="1">
                  <c:v>Feeling burned out</c:v>
                </c:pt>
                <c:pt idx="2">
                  <c:v>Mental/emotional health</c:v>
                </c:pt>
                <c:pt idx="3">
                  <c:v>Need for insurance benefits</c:v>
                </c:pt>
                <c:pt idx="4">
                  <c:v>Cost of living/inflation</c:v>
                </c:pt>
                <c:pt idx="5">
                  <c:v>Personal financial goals</c:v>
                </c:pt>
              </c:strCache>
            </c:strRef>
          </c:cat>
          <c:val>
            <c:numRef>
              <c:f>Sheet1!$D$2:$D$7</c:f>
              <c:numCache>
                <c:formatCode>0%</c:formatCode>
                <c:ptCount val="6"/>
                <c:pt idx="0">
                  <c:v>0.26</c:v>
                </c:pt>
                <c:pt idx="1">
                  <c:v>0.3</c:v>
                </c:pt>
                <c:pt idx="2">
                  <c:v>0.22</c:v>
                </c:pt>
                <c:pt idx="3">
                  <c:v>0.18</c:v>
                </c:pt>
                <c:pt idx="4">
                  <c:v>0.14000000000000001</c:v>
                </c:pt>
                <c:pt idx="5">
                  <c:v>0.12</c:v>
                </c:pt>
              </c:numCache>
            </c:numRef>
          </c:val>
          <c:extLst>
            <c:ext xmlns:c16="http://schemas.microsoft.com/office/drawing/2014/chart" uri="{C3380CC4-5D6E-409C-BE32-E72D297353CC}">
              <c16:uniqueId val="{00000002-902F-4245-9874-DBFD1280B218}"/>
            </c:ext>
          </c:extLst>
        </c:ser>
        <c:ser>
          <c:idx val="3"/>
          <c:order val="3"/>
          <c:tx>
            <c:strRef>
              <c:f>Sheet1!$E$1</c:f>
              <c:strCache>
                <c:ptCount val="1"/>
                <c:pt idx="0">
                  <c:v>Not at all</c:v>
                </c:pt>
              </c:strCache>
            </c:strRef>
          </c:tx>
          <c:spPr>
            <a:solidFill>
              <a:srgbClr val="F9C606"/>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Growing use of AI</c:v>
                </c:pt>
                <c:pt idx="1">
                  <c:v>Feeling burned out</c:v>
                </c:pt>
                <c:pt idx="2">
                  <c:v>Mental/emotional health</c:v>
                </c:pt>
                <c:pt idx="3">
                  <c:v>Need for insurance benefits</c:v>
                </c:pt>
                <c:pt idx="4">
                  <c:v>Cost of living/inflation</c:v>
                </c:pt>
                <c:pt idx="5">
                  <c:v>Personal financial goals</c:v>
                </c:pt>
              </c:strCache>
            </c:strRef>
          </c:cat>
          <c:val>
            <c:numRef>
              <c:f>Sheet1!$E$2:$E$7</c:f>
              <c:numCache>
                <c:formatCode>0%</c:formatCode>
                <c:ptCount val="6"/>
                <c:pt idx="0">
                  <c:v>0.49</c:v>
                </c:pt>
                <c:pt idx="1">
                  <c:v>0.22</c:v>
                </c:pt>
                <c:pt idx="2">
                  <c:v>0.14000000000000001</c:v>
                </c:pt>
                <c:pt idx="3">
                  <c:v>0.15</c:v>
                </c:pt>
                <c:pt idx="4">
                  <c:v>0.04</c:v>
                </c:pt>
                <c:pt idx="5">
                  <c:v>0.03</c:v>
                </c:pt>
              </c:numCache>
            </c:numRef>
          </c:val>
          <c:extLst>
            <c:ext xmlns:c16="http://schemas.microsoft.com/office/drawing/2014/chart" uri="{C3380CC4-5D6E-409C-BE32-E72D297353CC}">
              <c16:uniqueId val="{00000003-902F-4245-9874-DBFD1280B218}"/>
            </c:ext>
          </c:extLst>
        </c:ser>
        <c:dLbls>
          <c:dLblPos val="ctr"/>
          <c:showLegendKey val="0"/>
          <c:showVal val="1"/>
          <c:showCatName val="0"/>
          <c:showSerName val="0"/>
          <c:showPercent val="0"/>
          <c:showBubbleSize val="0"/>
        </c:dLbls>
        <c:gapWidth val="75"/>
        <c:overlap val="100"/>
        <c:axId val="552313872"/>
        <c:axId val="552321088"/>
      </c:barChart>
      <c:catAx>
        <c:axId val="552313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552321088"/>
        <c:crosses val="autoZero"/>
        <c:auto val="1"/>
        <c:lblAlgn val="ctr"/>
        <c:lblOffset val="100"/>
        <c:noMultiLvlLbl val="0"/>
      </c:catAx>
      <c:valAx>
        <c:axId val="552321088"/>
        <c:scaling>
          <c:orientation val="minMax"/>
        </c:scaling>
        <c:delete val="1"/>
        <c:axPos val="b"/>
        <c:numFmt formatCode="0%" sourceLinked="1"/>
        <c:majorTickMark val="none"/>
        <c:minorTickMark val="none"/>
        <c:tickLblPos val="nextTo"/>
        <c:crossAx val="552313872"/>
        <c:crosses val="autoZero"/>
        <c:crossBetween val="between"/>
      </c:valAx>
      <c:spPr>
        <a:noFill/>
        <a:ln>
          <a:noFill/>
        </a:ln>
        <a:effectLst/>
      </c:spPr>
    </c:plotArea>
    <c:legend>
      <c:legendPos val="b"/>
      <c:layout>
        <c:manualLayout>
          <c:xMode val="edge"/>
          <c:yMode val="edge"/>
          <c:x val="0.20833333333333334"/>
          <c:y val="0.91671054553562314"/>
          <c:w val="0.76137992125984255"/>
          <c:h val="5.9716965903180111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Rank 1</c:v>
                </c:pt>
              </c:strCache>
            </c:strRef>
          </c:tx>
          <c:spPr>
            <a:solidFill>
              <a:schemeClr val="accent1"/>
            </a:solidFill>
            <a:ln>
              <a:noFill/>
            </a:ln>
            <a:effectLst/>
          </c:spPr>
          <c:invertIfNegative val="0"/>
          <c:dLbls>
            <c:dLbl>
              <c:idx val="0"/>
              <c:layout>
                <c:manualLayout>
                  <c:x val="6.1943476577622919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4B2-4DFC-B9A3-245DA8951BD3}"/>
                </c:ext>
              </c:extLst>
            </c:dLbl>
            <c:dLbl>
              <c:idx val="1"/>
              <c:layout>
                <c:manualLayout>
                  <c:x val="4.6457607433217189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4B2-4DFC-B9A3-245DA8951BD3}"/>
                </c:ext>
              </c:extLst>
            </c:dLbl>
            <c:dLbl>
              <c:idx val="2"/>
              <c:layout>
                <c:manualLayout>
                  <c:x val="6.1943476577622919E-3"/>
                  <c:y val="-1.642036124794745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4B2-4DFC-B9A3-245DA8951BD3}"/>
                </c:ext>
              </c:extLst>
            </c:dLbl>
            <c:dLbl>
              <c:idx val="4"/>
              <c:layout>
                <c:manualLayout>
                  <c:x val="3.097173828881146E-3"/>
                  <c:y val="1.642036124794745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35-4B98-9331-C8320604A7F8}"/>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Employer's commitment to DEI</c:v>
                </c:pt>
                <c:pt idx="1">
                  <c:v>Ability to acquire new skills</c:v>
                </c:pt>
                <c:pt idx="2">
                  <c:v>Other insurance benefits</c:v>
                </c:pt>
                <c:pt idx="3">
                  <c:v>Ability to do meaningful or rewarding work</c:v>
                </c:pt>
                <c:pt idx="4">
                  <c:v>Retirement plan</c:v>
                </c:pt>
                <c:pt idx="5">
                  <c:v>Opportunity for career advancement</c:v>
                </c:pt>
                <c:pt idx="6">
                  <c:v>Ability to work remotely</c:v>
                </c:pt>
                <c:pt idx="7">
                  <c:v>Employer location</c:v>
                </c:pt>
                <c:pt idx="8">
                  <c:v>Flexible work schedule</c:v>
                </c:pt>
                <c:pt idx="9">
                  <c:v>Paid time off</c:v>
                </c:pt>
                <c:pt idx="10">
                  <c:v>Medical benefits</c:v>
                </c:pt>
                <c:pt idx="11">
                  <c:v>Work-life balance</c:v>
                </c:pt>
                <c:pt idx="12">
                  <c:v>Salary/income</c:v>
                </c:pt>
              </c:strCache>
            </c:strRef>
          </c:cat>
          <c:val>
            <c:numRef>
              <c:f>Sheet1!$B$2:$B$14</c:f>
              <c:numCache>
                <c:formatCode>0%</c:formatCode>
                <c:ptCount val="13"/>
                <c:pt idx="0">
                  <c:v>0.01</c:v>
                </c:pt>
                <c:pt idx="1">
                  <c:v>0.02</c:v>
                </c:pt>
                <c:pt idx="2">
                  <c:v>0.01</c:v>
                </c:pt>
                <c:pt idx="3">
                  <c:v>0.04</c:v>
                </c:pt>
                <c:pt idx="4">
                  <c:v>0.02</c:v>
                </c:pt>
                <c:pt idx="5">
                  <c:v>0.04</c:v>
                </c:pt>
                <c:pt idx="6">
                  <c:v>0.08</c:v>
                </c:pt>
                <c:pt idx="7">
                  <c:v>0.06</c:v>
                </c:pt>
                <c:pt idx="8">
                  <c:v>7.0000000000000007E-2</c:v>
                </c:pt>
                <c:pt idx="9">
                  <c:v>0.03</c:v>
                </c:pt>
                <c:pt idx="10">
                  <c:v>0.06</c:v>
                </c:pt>
                <c:pt idx="11">
                  <c:v>0.11</c:v>
                </c:pt>
                <c:pt idx="12">
                  <c:v>0.44</c:v>
                </c:pt>
              </c:numCache>
            </c:numRef>
          </c:val>
          <c:extLst>
            <c:ext xmlns:c16="http://schemas.microsoft.com/office/drawing/2014/chart" uri="{C3380CC4-5D6E-409C-BE32-E72D297353CC}">
              <c16:uniqueId val="{00000000-A4B2-4DFC-B9A3-245DA8951BD3}"/>
            </c:ext>
          </c:extLst>
        </c:ser>
        <c:ser>
          <c:idx val="1"/>
          <c:order val="1"/>
          <c:tx>
            <c:strRef>
              <c:f>Sheet1!$C$1</c:f>
              <c:strCache>
                <c:ptCount val="1"/>
                <c:pt idx="0">
                  <c:v>Rank 2</c:v>
                </c:pt>
              </c:strCache>
            </c:strRef>
          </c:tx>
          <c:spPr>
            <a:solidFill>
              <a:srgbClr val="F9C606"/>
            </a:solidFill>
            <a:ln>
              <a:noFill/>
            </a:ln>
            <a:effectLst/>
          </c:spPr>
          <c:invertIfNegative val="0"/>
          <c:dLbls>
            <c:delete val="1"/>
          </c:dLbls>
          <c:cat>
            <c:strRef>
              <c:f>Sheet1!$A$2:$A$14</c:f>
              <c:strCache>
                <c:ptCount val="13"/>
                <c:pt idx="0">
                  <c:v>Employer's commitment to DEI</c:v>
                </c:pt>
                <c:pt idx="1">
                  <c:v>Ability to acquire new skills</c:v>
                </c:pt>
                <c:pt idx="2">
                  <c:v>Other insurance benefits</c:v>
                </c:pt>
                <c:pt idx="3">
                  <c:v>Ability to do meaningful or rewarding work</c:v>
                </c:pt>
                <c:pt idx="4">
                  <c:v>Retirement plan</c:v>
                </c:pt>
                <c:pt idx="5">
                  <c:v>Opportunity for career advancement</c:v>
                </c:pt>
                <c:pt idx="6">
                  <c:v>Ability to work remotely</c:v>
                </c:pt>
                <c:pt idx="7">
                  <c:v>Employer location</c:v>
                </c:pt>
                <c:pt idx="8">
                  <c:v>Flexible work schedule</c:v>
                </c:pt>
                <c:pt idx="9">
                  <c:v>Paid time off</c:v>
                </c:pt>
                <c:pt idx="10">
                  <c:v>Medical benefits</c:v>
                </c:pt>
                <c:pt idx="11">
                  <c:v>Work-life balance</c:v>
                </c:pt>
                <c:pt idx="12">
                  <c:v>Salary/income</c:v>
                </c:pt>
              </c:strCache>
            </c:strRef>
          </c:cat>
          <c:val>
            <c:numRef>
              <c:f>Sheet1!$C$2:$C$14</c:f>
              <c:numCache>
                <c:formatCode>0%</c:formatCode>
                <c:ptCount val="13"/>
                <c:pt idx="0">
                  <c:v>0.01</c:v>
                </c:pt>
                <c:pt idx="1">
                  <c:v>0.02</c:v>
                </c:pt>
                <c:pt idx="2">
                  <c:v>0.03</c:v>
                </c:pt>
                <c:pt idx="3">
                  <c:v>0.04</c:v>
                </c:pt>
                <c:pt idx="4">
                  <c:v>0.05</c:v>
                </c:pt>
                <c:pt idx="5">
                  <c:v>0.06</c:v>
                </c:pt>
                <c:pt idx="6">
                  <c:v>7.0000000000000007E-2</c:v>
                </c:pt>
                <c:pt idx="7">
                  <c:v>0.09</c:v>
                </c:pt>
                <c:pt idx="8">
                  <c:v>0.09</c:v>
                </c:pt>
                <c:pt idx="9">
                  <c:v>0.08</c:v>
                </c:pt>
                <c:pt idx="10">
                  <c:v>0.12</c:v>
                </c:pt>
                <c:pt idx="11">
                  <c:v>0.14000000000000001</c:v>
                </c:pt>
                <c:pt idx="12">
                  <c:v>0.21</c:v>
                </c:pt>
              </c:numCache>
            </c:numRef>
          </c:val>
          <c:extLst>
            <c:ext xmlns:c16="http://schemas.microsoft.com/office/drawing/2014/chart" uri="{C3380CC4-5D6E-409C-BE32-E72D297353CC}">
              <c16:uniqueId val="{00000001-A4B2-4DFC-B9A3-245DA8951BD3}"/>
            </c:ext>
          </c:extLst>
        </c:ser>
        <c:ser>
          <c:idx val="2"/>
          <c:order val="2"/>
          <c:tx>
            <c:strRef>
              <c:f>Sheet1!$D$1</c:f>
              <c:strCache>
                <c:ptCount val="1"/>
                <c:pt idx="0">
                  <c:v>Rank 3</c:v>
                </c:pt>
              </c:strCache>
            </c:strRef>
          </c:tx>
          <c:spPr>
            <a:solidFill>
              <a:schemeClr val="accent3"/>
            </a:solidFill>
            <a:ln>
              <a:noFill/>
            </a:ln>
            <a:effectLst/>
          </c:spPr>
          <c:invertIfNegative val="0"/>
          <c:dLbls>
            <c:delete val="1"/>
          </c:dLbls>
          <c:cat>
            <c:strRef>
              <c:f>Sheet1!$A$2:$A$14</c:f>
              <c:strCache>
                <c:ptCount val="13"/>
                <c:pt idx="0">
                  <c:v>Employer's commitment to DEI</c:v>
                </c:pt>
                <c:pt idx="1">
                  <c:v>Ability to acquire new skills</c:v>
                </c:pt>
                <c:pt idx="2">
                  <c:v>Other insurance benefits</c:v>
                </c:pt>
                <c:pt idx="3">
                  <c:v>Ability to do meaningful or rewarding work</c:v>
                </c:pt>
                <c:pt idx="4">
                  <c:v>Retirement plan</c:v>
                </c:pt>
                <c:pt idx="5">
                  <c:v>Opportunity for career advancement</c:v>
                </c:pt>
                <c:pt idx="6">
                  <c:v>Ability to work remotely</c:v>
                </c:pt>
                <c:pt idx="7">
                  <c:v>Employer location</c:v>
                </c:pt>
                <c:pt idx="8">
                  <c:v>Flexible work schedule</c:v>
                </c:pt>
                <c:pt idx="9">
                  <c:v>Paid time off</c:v>
                </c:pt>
                <c:pt idx="10">
                  <c:v>Medical benefits</c:v>
                </c:pt>
                <c:pt idx="11">
                  <c:v>Work-life balance</c:v>
                </c:pt>
                <c:pt idx="12">
                  <c:v>Salary/income</c:v>
                </c:pt>
              </c:strCache>
            </c:strRef>
          </c:cat>
          <c:val>
            <c:numRef>
              <c:f>Sheet1!$D$2:$D$14</c:f>
              <c:numCache>
                <c:formatCode>0%</c:formatCode>
                <c:ptCount val="13"/>
                <c:pt idx="0">
                  <c:v>0.02</c:v>
                </c:pt>
                <c:pt idx="1">
                  <c:v>0.03</c:v>
                </c:pt>
                <c:pt idx="2">
                  <c:v>0.05</c:v>
                </c:pt>
                <c:pt idx="3">
                  <c:v>0.04</c:v>
                </c:pt>
                <c:pt idx="4">
                  <c:v>7.0000000000000007E-2</c:v>
                </c:pt>
                <c:pt idx="5">
                  <c:v>7.0000000000000007E-2</c:v>
                </c:pt>
                <c:pt idx="6">
                  <c:v>0.06</c:v>
                </c:pt>
                <c:pt idx="7">
                  <c:v>0.08</c:v>
                </c:pt>
                <c:pt idx="8">
                  <c:v>0.11</c:v>
                </c:pt>
                <c:pt idx="9">
                  <c:v>0.12</c:v>
                </c:pt>
                <c:pt idx="10">
                  <c:v>0.12</c:v>
                </c:pt>
                <c:pt idx="11">
                  <c:v>0.12</c:v>
                </c:pt>
                <c:pt idx="12">
                  <c:v>0.12</c:v>
                </c:pt>
              </c:numCache>
            </c:numRef>
          </c:val>
          <c:extLst>
            <c:ext xmlns:c16="http://schemas.microsoft.com/office/drawing/2014/chart" uri="{C3380CC4-5D6E-409C-BE32-E72D297353CC}">
              <c16:uniqueId val="{00000002-A4B2-4DFC-B9A3-245DA8951BD3}"/>
            </c:ext>
          </c:extLst>
        </c:ser>
        <c:ser>
          <c:idx val="3"/>
          <c:order val="3"/>
          <c:tx>
            <c:strRef>
              <c:f>Sheet1!$E$1</c:f>
              <c:strCache>
                <c:ptCount val="1"/>
                <c:pt idx="0">
                  <c:v>Rank 4</c:v>
                </c:pt>
              </c:strCache>
            </c:strRef>
          </c:tx>
          <c:spPr>
            <a:solidFill>
              <a:schemeClr val="accent4"/>
            </a:solidFill>
            <a:ln>
              <a:noFill/>
            </a:ln>
            <a:effectLst/>
          </c:spPr>
          <c:invertIfNegative val="0"/>
          <c:dLbls>
            <c:delete val="1"/>
          </c:dLbls>
          <c:cat>
            <c:strRef>
              <c:f>Sheet1!$A$2:$A$14</c:f>
              <c:strCache>
                <c:ptCount val="13"/>
                <c:pt idx="0">
                  <c:v>Employer's commitment to DEI</c:v>
                </c:pt>
                <c:pt idx="1">
                  <c:v>Ability to acquire new skills</c:v>
                </c:pt>
                <c:pt idx="2">
                  <c:v>Other insurance benefits</c:v>
                </c:pt>
                <c:pt idx="3">
                  <c:v>Ability to do meaningful or rewarding work</c:v>
                </c:pt>
                <c:pt idx="4">
                  <c:v>Retirement plan</c:v>
                </c:pt>
                <c:pt idx="5">
                  <c:v>Opportunity for career advancement</c:v>
                </c:pt>
                <c:pt idx="6">
                  <c:v>Ability to work remotely</c:v>
                </c:pt>
                <c:pt idx="7">
                  <c:v>Employer location</c:v>
                </c:pt>
                <c:pt idx="8">
                  <c:v>Flexible work schedule</c:v>
                </c:pt>
                <c:pt idx="9">
                  <c:v>Paid time off</c:v>
                </c:pt>
                <c:pt idx="10">
                  <c:v>Medical benefits</c:v>
                </c:pt>
                <c:pt idx="11">
                  <c:v>Work-life balance</c:v>
                </c:pt>
                <c:pt idx="12">
                  <c:v>Salary/income</c:v>
                </c:pt>
              </c:strCache>
            </c:strRef>
          </c:cat>
          <c:val>
            <c:numRef>
              <c:f>Sheet1!$E$2:$E$14</c:f>
              <c:numCache>
                <c:formatCode>0%</c:formatCode>
                <c:ptCount val="13"/>
                <c:pt idx="0">
                  <c:v>0.02</c:v>
                </c:pt>
                <c:pt idx="1">
                  <c:v>0.04</c:v>
                </c:pt>
                <c:pt idx="2">
                  <c:v>7.0000000000000007E-2</c:v>
                </c:pt>
                <c:pt idx="3">
                  <c:v>0.05</c:v>
                </c:pt>
                <c:pt idx="4">
                  <c:v>0.08</c:v>
                </c:pt>
                <c:pt idx="5">
                  <c:v>0.06</c:v>
                </c:pt>
                <c:pt idx="6">
                  <c:v>0.05</c:v>
                </c:pt>
                <c:pt idx="7">
                  <c:v>0.08</c:v>
                </c:pt>
                <c:pt idx="8">
                  <c:v>0.1</c:v>
                </c:pt>
                <c:pt idx="9">
                  <c:v>0.13</c:v>
                </c:pt>
                <c:pt idx="10">
                  <c:v>0.11</c:v>
                </c:pt>
                <c:pt idx="11">
                  <c:v>0.11</c:v>
                </c:pt>
                <c:pt idx="12">
                  <c:v>0.08</c:v>
                </c:pt>
              </c:numCache>
            </c:numRef>
          </c:val>
          <c:extLst>
            <c:ext xmlns:c16="http://schemas.microsoft.com/office/drawing/2014/chart" uri="{C3380CC4-5D6E-409C-BE32-E72D297353CC}">
              <c16:uniqueId val="{00000003-A4B2-4DFC-B9A3-245DA8951BD3}"/>
            </c:ext>
          </c:extLst>
        </c:ser>
        <c:ser>
          <c:idx val="4"/>
          <c:order val="4"/>
          <c:tx>
            <c:strRef>
              <c:f>Sheet1!$F$1</c:f>
              <c:strCache>
                <c:ptCount val="1"/>
                <c:pt idx="0">
                  <c:v>Rank 5</c:v>
                </c:pt>
              </c:strCache>
            </c:strRef>
          </c:tx>
          <c:spPr>
            <a:solidFill>
              <a:schemeClr val="accent5"/>
            </a:solidFill>
            <a:ln>
              <a:noFill/>
            </a:ln>
            <a:effectLst/>
          </c:spPr>
          <c:invertIfNegative val="0"/>
          <c:dLbls>
            <c:delete val="1"/>
          </c:dLbls>
          <c:cat>
            <c:strRef>
              <c:f>Sheet1!$A$2:$A$14</c:f>
              <c:strCache>
                <c:ptCount val="13"/>
                <c:pt idx="0">
                  <c:v>Employer's commitment to DEI</c:v>
                </c:pt>
                <c:pt idx="1">
                  <c:v>Ability to acquire new skills</c:v>
                </c:pt>
                <c:pt idx="2">
                  <c:v>Other insurance benefits</c:v>
                </c:pt>
                <c:pt idx="3">
                  <c:v>Ability to do meaningful or rewarding work</c:v>
                </c:pt>
                <c:pt idx="4">
                  <c:v>Retirement plan</c:v>
                </c:pt>
                <c:pt idx="5">
                  <c:v>Opportunity for career advancement</c:v>
                </c:pt>
                <c:pt idx="6">
                  <c:v>Ability to work remotely</c:v>
                </c:pt>
                <c:pt idx="7">
                  <c:v>Employer location</c:v>
                </c:pt>
                <c:pt idx="8">
                  <c:v>Flexible work schedule</c:v>
                </c:pt>
                <c:pt idx="9">
                  <c:v>Paid time off</c:v>
                </c:pt>
                <c:pt idx="10">
                  <c:v>Medical benefits</c:v>
                </c:pt>
                <c:pt idx="11">
                  <c:v>Work-life balance</c:v>
                </c:pt>
                <c:pt idx="12">
                  <c:v>Salary/income</c:v>
                </c:pt>
              </c:strCache>
            </c:strRef>
          </c:cat>
          <c:val>
            <c:numRef>
              <c:f>Sheet1!$F$2:$F$14</c:f>
              <c:numCache>
                <c:formatCode>0%</c:formatCode>
                <c:ptCount val="13"/>
                <c:pt idx="0">
                  <c:v>0.03</c:v>
                </c:pt>
                <c:pt idx="1">
                  <c:v>0.04</c:v>
                </c:pt>
                <c:pt idx="2">
                  <c:v>7.0000000000000007E-2</c:v>
                </c:pt>
                <c:pt idx="3">
                  <c:v>7.0000000000000007E-2</c:v>
                </c:pt>
                <c:pt idx="4">
                  <c:v>0.09</c:v>
                </c:pt>
                <c:pt idx="5">
                  <c:v>0.08</c:v>
                </c:pt>
                <c:pt idx="6">
                  <c:v>0.05</c:v>
                </c:pt>
                <c:pt idx="7">
                  <c:v>0.09</c:v>
                </c:pt>
                <c:pt idx="8">
                  <c:v>0.09</c:v>
                </c:pt>
                <c:pt idx="9">
                  <c:v>0.12</c:v>
                </c:pt>
                <c:pt idx="10">
                  <c:v>0.09</c:v>
                </c:pt>
                <c:pt idx="11">
                  <c:v>0.1</c:v>
                </c:pt>
                <c:pt idx="12">
                  <c:v>0.06</c:v>
                </c:pt>
              </c:numCache>
            </c:numRef>
          </c:val>
          <c:extLst>
            <c:ext xmlns:c16="http://schemas.microsoft.com/office/drawing/2014/chart" uri="{C3380CC4-5D6E-409C-BE32-E72D297353CC}">
              <c16:uniqueId val="{00000005-A4B2-4DFC-B9A3-245DA8951BD3}"/>
            </c:ext>
          </c:extLst>
        </c:ser>
        <c:ser>
          <c:idx val="5"/>
          <c:order val="5"/>
          <c:tx>
            <c:strRef>
              <c:f>Sheet1!$G$1</c:f>
              <c:strCache>
                <c:ptCount val="1"/>
                <c:pt idx="0">
                  <c:v>Sum</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Employer's commitment to DEI</c:v>
                </c:pt>
                <c:pt idx="1">
                  <c:v>Ability to acquire new skills</c:v>
                </c:pt>
                <c:pt idx="2">
                  <c:v>Other insurance benefits</c:v>
                </c:pt>
                <c:pt idx="3">
                  <c:v>Ability to do meaningful or rewarding work</c:v>
                </c:pt>
                <c:pt idx="4">
                  <c:v>Retirement plan</c:v>
                </c:pt>
                <c:pt idx="5">
                  <c:v>Opportunity for career advancement</c:v>
                </c:pt>
                <c:pt idx="6">
                  <c:v>Ability to work remotely</c:v>
                </c:pt>
                <c:pt idx="7">
                  <c:v>Employer location</c:v>
                </c:pt>
                <c:pt idx="8">
                  <c:v>Flexible work schedule</c:v>
                </c:pt>
                <c:pt idx="9">
                  <c:v>Paid time off</c:v>
                </c:pt>
                <c:pt idx="10">
                  <c:v>Medical benefits</c:v>
                </c:pt>
                <c:pt idx="11">
                  <c:v>Work-life balance</c:v>
                </c:pt>
                <c:pt idx="12">
                  <c:v>Salary/income</c:v>
                </c:pt>
              </c:strCache>
            </c:strRef>
          </c:cat>
          <c:val>
            <c:numRef>
              <c:f>Sheet1!$G$2:$G$14</c:f>
              <c:numCache>
                <c:formatCode>0%</c:formatCode>
                <c:ptCount val="13"/>
                <c:pt idx="0">
                  <c:v>0.09</c:v>
                </c:pt>
                <c:pt idx="1">
                  <c:v>0.15000000000000002</c:v>
                </c:pt>
                <c:pt idx="2">
                  <c:v>0.23</c:v>
                </c:pt>
                <c:pt idx="3">
                  <c:v>0.24</c:v>
                </c:pt>
                <c:pt idx="4">
                  <c:v>0.31000000000000005</c:v>
                </c:pt>
                <c:pt idx="5">
                  <c:v>0.31</c:v>
                </c:pt>
                <c:pt idx="6">
                  <c:v>0.31</c:v>
                </c:pt>
                <c:pt idx="7">
                  <c:v>0.4</c:v>
                </c:pt>
                <c:pt idx="8">
                  <c:v>0.45999999999999996</c:v>
                </c:pt>
                <c:pt idx="9">
                  <c:v>0.48</c:v>
                </c:pt>
                <c:pt idx="10">
                  <c:v>0.5</c:v>
                </c:pt>
                <c:pt idx="11">
                  <c:v>0.57999999999999996</c:v>
                </c:pt>
                <c:pt idx="12">
                  <c:v>0.90999999999999992</c:v>
                </c:pt>
              </c:numCache>
            </c:numRef>
          </c:val>
          <c:extLst>
            <c:ext xmlns:c16="http://schemas.microsoft.com/office/drawing/2014/chart" uri="{C3380CC4-5D6E-409C-BE32-E72D297353CC}">
              <c16:uniqueId val="{00000006-A4B2-4DFC-B9A3-245DA8951BD3}"/>
            </c:ext>
          </c:extLst>
        </c:ser>
        <c:dLbls>
          <c:dLblPos val="ctr"/>
          <c:showLegendKey val="0"/>
          <c:showVal val="1"/>
          <c:showCatName val="0"/>
          <c:showSerName val="0"/>
          <c:showPercent val="0"/>
          <c:showBubbleSize val="0"/>
        </c:dLbls>
        <c:gapWidth val="75"/>
        <c:overlap val="100"/>
        <c:axId val="466651704"/>
        <c:axId val="466656624"/>
      </c:barChart>
      <c:catAx>
        <c:axId val="466651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466656624"/>
        <c:crosses val="autoZero"/>
        <c:auto val="1"/>
        <c:lblAlgn val="ctr"/>
        <c:lblOffset val="100"/>
        <c:noMultiLvlLbl val="0"/>
      </c:catAx>
      <c:valAx>
        <c:axId val="466656624"/>
        <c:scaling>
          <c:orientation val="minMax"/>
          <c:max val="1"/>
        </c:scaling>
        <c:delete val="1"/>
        <c:axPos val="b"/>
        <c:numFmt formatCode="0%" sourceLinked="1"/>
        <c:majorTickMark val="out"/>
        <c:minorTickMark val="none"/>
        <c:tickLblPos val="nextTo"/>
        <c:crossAx val="466651704"/>
        <c:crosses val="autoZero"/>
        <c:crossBetween val="between"/>
      </c:valAx>
      <c:spPr>
        <a:noFill/>
        <a:ln>
          <a:noFill/>
        </a:ln>
        <a:effectLst/>
      </c:spPr>
    </c:plotArea>
    <c:legend>
      <c:legendPos val="b"/>
      <c:legendEntry>
        <c:idx val="5"/>
        <c:delete val="1"/>
      </c:legendEntry>
      <c:layout>
        <c:manualLayout>
          <c:xMode val="edge"/>
          <c:yMode val="edge"/>
          <c:x val="0.12880469209641479"/>
          <c:y val="0.94943601877351536"/>
          <c:w val="0.69297673156709072"/>
          <c:h val="4.0584039590471035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legend>
    <c:plotVisOnly val="1"/>
    <c:dispBlanksAs val="gap"/>
    <c:showDLblsOverMax val="0"/>
  </c:chart>
  <c:spPr>
    <a:noFill/>
    <a:ln>
      <a:noFill/>
    </a:ln>
    <a:effectLst/>
  </c:spPr>
  <c:txPr>
    <a:bodyPr/>
    <a:lstStyle/>
    <a:p>
      <a:pPr>
        <a:defRPr sz="2000">
          <a:latin typeface="Aptos" panose="020B00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2025</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Employer's commitment to DEI</c:v>
                </c:pt>
                <c:pt idx="1">
                  <c:v>Ability to acquire new skills</c:v>
                </c:pt>
                <c:pt idx="2">
                  <c:v>Other insurance benefits</c:v>
                </c:pt>
                <c:pt idx="3">
                  <c:v>Ability to do meaningful or rewarding work</c:v>
                </c:pt>
                <c:pt idx="4">
                  <c:v>Ability to work remotely</c:v>
                </c:pt>
                <c:pt idx="5">
                  <c:v>Medical benefits</c:v>
                </c:pt>
                <c:pt idx="6">
                  <c:v>Work-life balance</c:v>
                </c:pt>
                <c:pt idx="7">
                  <c:v>Salary/income</c:v>
                </c:pt>
              </c:strCache>
            </c:strRef>
          </c:cat>
          <c:val>
            <c:numRef>
              <c:f>Sheet1!$B$2:$B$9</c:f>
              <c:numCache>
                <c:formatCode>0%</c:formatCode>
                <c:ptCount val="8"/>
                <c:pt idx="0">
                  <c:v>0.09</c:v>
                </c:pt>
                <c:pt idx="1">
                  <c:v>0.15000000000000002</c:v>
                </c:pt>
                <c:pt idx="2">
                  <c:v>0.23</c:v>
                </c:pt>
                <c:pt idx="3">
                  <c:v>0.24</c:v>
                </c:pt>
                <c:pt idx="4">
                  <c:v>0.31</c:v>
                </c:pt>
                <c:pt idx="5">
                  <c:v>0.5</c:v>
                </c:pt>
                <c:pt idx="6">
                  <c:v>0.57999999999999996</c:v>
                </c:pt>
                <c:pt idx="7">
                  <c:v>0.90999999999999992</c:v>
                </c:pt>
              </c:numCache>
            </c:numRef>
          </c:val>
          <c:extLst>
            <c:ext xmlns:c16="http://schemas.microsoft.com/office/drawing/2014/chart" uri="{C3380CC4-5D6E-409C-BE32-E72D297353CC}">
              <c16:uniqueId val="{00000000-9F08-4B06-B4B7-1E95F3A3CB42}"/>
            </c:ext>
          </c:extLst>
        </c:ser>
        <c:ser>
          <c:idx val="1"/>
          <c:order val="1"/>
          <c:tx>
            <c:strRef>
              <c:f>Sheet1!$C$1</c:f>
              <c:strCache>
                <c:ptCount val="1"/>
                <c:pt idx="0">
                  <c:v>2022</c:v>
                </c:pt>
              </c:strCache>
            </c:strRef>
          </c:tx>
          <c:spPr>
            <a:solidFill>
              <a:srgbClr val="F9C606"/>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Employer's commitment to DEI</c:v>
                </c:pt>
                <c:pt idx="1">
                  <c:v>Ability to acquire new skills</c:v>
                </c:pt>
                <c:pt idx="2">
                  <c:v>Other insurance benefits</c:v>
                </c:pt>
                <c:pt idx="3">
                  <c:v>Ability to do meaningful or rewarding work</c:v>
                </c:pt>
                <c:pt idx="4">
                  <c:v>Ability to work remotely</c:v>
                </c:pt>
                <c:pt idx="5">
                  <c:v>Medical benefits</c:v>
                </c:pt>
                <c:pt idx="6">
                  <c:v>Work-life balance</c:v>
                </c:pt>
                <c:pt idx="7">
                  <c:v>Salary/income</c:v>
                </c:pt>
              </c:strCache>
            </c:strRef>
          </c:cat>
          <c:val>
            <c:numRef>
              <c:f>Sheet1!$C$2:$C$9</c:f>
              <c:numCache>
                <c:formatCode>0%</c:formatCode>
                <c:ptCount val="8"/>
                <c:pt idx="0">
                  <c:v>0.14000000000000001</c:v>
                </c:pt>
                <c:pt idx="1">
                  <c:v>0.19</c:v>
                </c:pt>
                <c:pt idx="2">
                  <c:v>0.27</c:v>
                </c:pt>
                <c:pt idx="3">
                  <c:v>0.3</c:v>
                </c:pt>
                <c:pt idx="4">
                  <c:v>0.27</c:v>
                </c:pt>
                <c:pt idx="5">
                  <c:v>0.54</c:v>
                </c:pt>
                <c:pt idx="6">
                  <c:v>0.5</c:v>
                </c:pt>
                <c:pt idx="7">
                  <c:v>0.82</c:v>
                </c:pt>
              </c:numCache>
            </c:numRef>
          </c:val>
          <c:extLst>
            <c:ext xmlns:c16="http://schemas.microsoft.com/office/drawing/2014/chart" uri="{C3380CC4-5D6E-409C-BE32-E72D297353CC}">
              <c16:uniqueId val="{00000001-9F08-4B06-B4B7-1E95F3A3CB42}"/>
            </c:ext>
          </c:extLst>
        </c:ser>
        <c:dLbls>
          <c:dLblPos val="outEnd"/>
          <c:showLegendKey val="0"/>
          <c:showVal val="1"/>
          <c:showCatName val="0"/>
          <c:showSerName val="0"/>
          <c:showPercent val="0"/>
          <c:showBubbleSize val="0"/>
        </c:dLbls>
        <c:gapWidth val="70"/>
        <c:axId val="398909416"/>
        <c:axId val="398909744"/>
      </c:barChart>
      <c:catAx>
        <c:axId val="3989094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398909744"/>
        <c:crosses val="autoZero"/>
        <c:auto val="1"/>
        <c:lblAlgn val="ctr"/>
        <c:lblOffset val="100"/>
        <c:noMultiLvlLbl val="0"/>
      </c:catAx>
      <c:valAx>
        <c:axId val="398909744"/>
        <c:scaling>
          <c:orientation val="minMax"/>
          <c:max val="1"/>
        </c:scaling>
        <c:delete val="1"/>
        <c:axPos val="b"/>
        <c:numFmt formatCode="0%" sourceLinked="1"/>
        <c:majorTickMark val="out"/>
        <c:minorTickMark val="none"/>
        <c:tickLblPos val="nextTo"/>
        <c:crossAx val="398909416"/>
        <c:crosses val="autoZero"/>
        <c:crossBetween val="between"/>
      </c:valAx>
      <c:spPr>
        <a:noFill/>
        <a:ln>
          <a:noFill/>
        </a:ln>
        <a:effectLst/>
      </c:spPr>
    </c:plotArea>
    <c:legend>
      <c:legendPos val="r"/>
      <c:layout>
        <c:manualLayout>
          <c:xMode val="edge"/>
          <c:yMode val="edge"/>
          <c:x val="0.84760152941730571"/>
          <c:y val="0.55509971813067505"/>
          <c:w val="0.10019618673277586"/>
          <c:h val="0.28894542528911416"/>
        </c:manualLayout>
      </c:layout>
      <c:overlay val="1"/>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legend>
    <c:plotVisOnly val="1"/>
    <c:dispBlanksAs val="gap"/>
    <c:showDLblsOverMax val="0"/>
  </c:chart>
  <c:spPr>
    <a:noFill/>
    <a:ln>
      <a:noFill/>
    </a:ln>
    <a:effectLst/>
  </c:spPr>
  <c:txPr>
    <a:bodyPr/>
    <a:lstStyle/>
    <a:p>
      <a:pPr>
        <a:defRPr sz="2000">
          <a:latin typeface="Aptos" panose="020B00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3620644153176"/>
          <c:y val="2.5399782947309359E-2"/>
          <c:w val="0.82959005274749564"/>
          <c:h val="0.94920043410538124"/>
        </c:manualLayout>
      </c:layout>
      <c:barChart>
        <c:barDir val="bar"/>
        <c:grouping val="clustered"/>
        <c:varyColors val="0"/>
        <c:ser>
          <c:idx val="0"/>
          <c:order val="0"/>
          <c:tx>
            <c:strRef>
              <c:f>Sheet1!$B$1</c:f>
              <c:strCache>
                <c:ptCount val="1"/>
                <c:pt idx="0">
                  <c:v>% Understanding very/extremely well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0</c:v>
                </c:pt>
                <c:pt idx="1">
                  <c:v>1-3</c:v>
                </c:pt>
                <c:pt idx="2">
                  <c:v>4-6</c:v>
                </c:pt>
                <c:pt idx="3">
                  <c:v>7-9</c:v>
                </c:pt>
                <c:pt idx="4">
                  <c:v>10+</c:v>
                </c:pt>
              </c:strCache>
            </c:strRef>
          </c:cat>
          <c:val>
            <c:numRef>
              <c:f>Sheet1!$B$2:$B$6</c:f>
              <c:numCache>
                <c:formatCode>0%</c:formatCode>
                <c:ptCount val="5"/>
                <c:pt idx="0">
                  <c:v>0.11</c:v>
                </c:pt>
                <c:pt idx="1">
                  <c:v>0.27</c:v>
                </c:pt>
                <c:pt idx="2">
                  <c:v>0.39</c:v>
                </c:pt>
                <c:pt idx="3">
                  <c:v>0.5</c:v>
                </c:pt>
                <c:pt idx="4">
                  <c:v>0.63</c:v>
                </c:pt>
              </c:numCache>
            </c:numRef>
          </c:val>
          <c:extLst>
            <c:ext xmlns:c16="http://schemas.microsoft.com/office/drawing/2014/chart" uri="{C3380CC4-5D6E-409C-BE32-E72D297353CC}">
              <c16:uniqueId val="{00000000-189E-4A3A-B151-AC36DFC6DAB4}"/>
            </c:ext>
          </c:extLst>
        </c:ser>
        <c:dLbls>
          <c:dLblPos val="outEnd"/>
          <c:showLegendKey val="0"/>
          <c:showVal val="1"/>
          <c:showCatName val="0"/>
          <c:showSerName val="0"/>
          <c:showPercent val="0"/>
          <c:showBubbleSize val="0"/>
        </c:dLbls>
        <c:gapWidth val="60"/>
        <c:axId val="1090536447"/>
        <c:axId val="1421470320"/>
      </c:barChart>
      <c:catAx>
        <c:axId val="1090536447"/>
        <c:scaling>
          <c:orientation val="minMax"/>
        </c:scaling>
        <c:delete val="0"/>
        <c:axPos val="l"/>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r>
                  <a:rPr lang="en-US" baseline="0" dirty="0">
                    <a:latin typeface="Aptos" panose="020B0004020202020204" pitchFamily="34" charset="0"/>
                  </a:rPr>
                  <a:t>Number of Insurance Benefits Offered</a:t>
                </a:r>
                <a:endParaRPr lang="en-US" dirty="0">
                  <a:latin typeface="Aptos" panose="020B0004020202020204" pitchFamily="34" charset="0"/>
                </a:endParaRPr>
              </a:p>
            </c:rich>
          </c:tx>
          <c:layout>
            <c:manualLayout>
              <c:xMode val="edge"/>
              <c:yMode val="edge"/>
              <c:x val="2.576614001887231E-2"/>
              <c:y val="0.12475142510350251"/>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421470320"/>
        <c:crosses val="autoZero"/>
        <c:auto val="1"/>
        <c:lblAlgn val="ctr"/>
        <c:lblOffset val="100"/>
        <c:noMultiLvlLbl val="0"/>
      </c:catAx>
      <c:valAx>
        <c:axId val="1421470320"/>
        <c:scaling>
          <c:orientation val="minMax"/>
        </c:scaling>
        <c:delete val="1"/>
        <c:axPos val="b"/>
        <c:numFmt formatCode="0%" sourceLinked="1"/>
        <c:majorTickMark val="out"/>
        <c:minorTickMark val="none"/>
        <c:tickLblPos val="nextTo"/>
        <c:crossAx val="1090536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16748521485465"/>
          <c:y val="3.7864080564488999E-2"/>
          <c:w val="0.55957544697289108"/>
          <c:h val="0.82320766032455306"/>
        </c:manualLayout>
      </c:layout>
      <c:doughnutChart>
        <c:varyColors val="1"/>
        <c:ser>
          <c:idx val="0"/>
          <c:order val="0"/>
          <c:tx>
            <c:strRef>
              <c:f>Sheet1!$B$1</c:f>
              <c:strCache>
                <c:ptCount val="1"/>
                <c:pt idx="0">
                  <c:v>Column1</c:v>
                </c:pt>
              </c:strCache>
            </c:strRef>
          </c:tx>
          <c:spPr>
            <a:solidFill>
              <a:schemeClr val="accent2"/>
            </a:solidFill>
            <a:ln>
              <a:noFill/>
            </a:ln>
          </c:spPr>
          <c:dPt>
            <c:idx val="0"/>
            <c:bubble3D val="0"/>
            <c:spPr>
              <a:solidFill>
                <a:schemeClr val="accent1"/>
              </a:solidFill>
              <a:ln w="19050">
                <a:noFill/>
              </a:ln>
              <a:effectLst/>
            </c:spPr>
            <c:extLst>
              <c:ext xmlns:c16="http://schemas.microsoft.com/office/drawing/2014/chart" uri="{C3380CC4-5D6E-409C-BE32-E72D297353CC}">
                <c16:uniqueId val="{00000001-A50D-4B72-8299-5DFC0CBC6D74}"/>
              </c:ext>
            </c:extLst>
          </c:dPt>
          <c:dPt>
            <c:idx val="1"/>
            <c:bubble3D val="0"/>
            <c:spPr>
              <a:solidFill>
                <a:srgbClr val="F9C606"/>
              </a:solidFill>
              <a:ln w="19050">
                <a:noFill/>
              </a:ln>
              <a:effectLst/>
            </c:spPr>
            <c:extLst>
              <c:ext xmlns:c16="http://schemas.microsoft.com/office/drawing/2014/chart" uri="{C3380CC4-5D6E-409C-BE32-E72D297353CC}">
                <c16:uniqueId val="{00000003-A50D-4B72-8299-5DFC0CBC6D74}"/>
              </c:ext>
            </c:extLst>
          </c:dPt>
          <c:cat>
            <c:strRef>
              <c:f>Sheet1!$A$2:$A$3</c:f>
              <c:strCache>
                <c:ptCount val="2"/>
                <c:pt idx="0">
                  <c:v>Dropped</c:v>
                </c:pt>
                <c:pt idx="1">
                  <c:v>Did not drop</c:v>
                </c:pt>
              </c:strCache>
            </c:strRef>
          </c:cat>
          <c:val>
            <c:numRef>
              <c:f>Sheet1!$B$2:$B$3</c:f>
              <c:numCache>
                <c:formatCode>0%</c:formatCode>
                <c:ptCount val="2"/>
                <c:pt idx="0">
                  <c:v>0.12</c:v>
                </c:pt>
                <c:pt idx="1">
                  <c:v>0.88</c:v>
                </c:pt>
              </c:numCache>
            </c:numRef>
          </c:val>
          <c:extLst>
            <c:ext xmlns:c16="http://schemas.microsoft.com/office/drawing/2014/chart" uri="{C3380CC4-5D6E-409C-BE32-E72D297353CC}">
              <c16:uniqueId val="{00000004-A50D-4B72-8299-5DFC0CBC6D74}"/>
            </c:ext>
          </c:extLst>
        </c:ser>
        <c:dLbls>
          <c:showLegendKey val="0"/>
          <c:showVal val="0"/>
          <c:showCatName val="0"/>
          <c:showSerName val="0"/>
          <c:showPercent val="0"/>
          <c:showBubbleSize val="0"/>
          <c:showLeaderLines val="1"/>
        </c:dLbls>
        <c:firstSliceAng val="317"/>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709456857464954"/>
          <c:y val="4.6750525820443846E-2"/>
          <c:w val="0.63988780552087732"/>
          <c:h val="0.90982205331274846"/>
        </c:manualLayout>
      </c:layout>
      <c:barChart>
        <c:barDir val="bar"/>
        <c:grouping val="clustered"/>
        <c:varyColors val="0"/>
        <c:ser>
          <c:idx val="0"/>
          <c:order val="0"/>
          <c:tx>
            <c:strRef>
              <c:f>Sheet1!$B$1</c:f>
              <c:strCache>
                <c:ptCount val="1"/>
                <c:pt idx="0">
                  <c:v>All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Other</c:v>
                </c:pt>
                <c:pt idx="1">
                  <c:v>Employer stopped offering</c:v>
                </c:pt>
                <c:pt idx="2">
                  <c:v>Had a bad experience with a claim</c:v>
                </c:pt>
                <c:pt idx="3">
                  <c:v>I changed jobs</c:v>
                </c:pt>
                <c:pt idx="4">
                  <c:v>Switched to a different benefit of the same type</c:v>
                </c:pt>
                <c:pt idx="5">
                  <c:v>Received poor service from the carrier</c:v>
                </c:pt>
                <c:pt idx="6">
                  <c:v>Obtained coverage outside of work</c:v>
                </c:pt>
                <c:pt idx="7">
                  <c:v>Obtained coverage through spouse/family member</c:v>
                </c:pt>
                <c:pt idx="8">
                  <c:v>Cost of other benefits went up</c:v>
                </c:pt>
                <c:pt idx="9">
                  <c:v>No longer needed the benefit</c:v>
                </c:pt>
                <c:pt idx="10">
                  <c:v>Wanted to reduce my spending on benefits</c:v>
                </c:pt>
                <c:pt idx="11">
                  <c:v>Cost of the benefit went up</c:v>
                </c:pt>
                <c:pt idx="12">
                  <c:v>Did not use the benefit enough to be worth it</c:v>
                </c:pt>
              </c:strCache>
            </c:strRef>
          </c:cat>
          <c:val>
            <c:numRef>
              <c:f>Sheet1!$B$2:$B$14</c:f>
              <c:numCache>
                <c:formatCode>0%</c:formatCode>
                <c:ptCount val="13"/>
                <c:pt idx="0">
                  <c:v>0.05</c:v>
                </c:pt>
                <c:pt idx="1">
                  <c:v>0.03</c:v>
                </c:pt>
                <c:pt idx="2">
                  <c:v>0.03</c:v>
                </c:pt>
                <c:pt idx="3">
                  <c:v>0.05</c:v>
                </c:pt>
                <c:pt idx="4">
                  <c:v>0.06</c:v>
                </c:pt>
                <c:pt idx="5">
                  <c:v>7.0000000000000007E-2</c:v>
                </c:pt>
                <c:pt idx="6">
                  <c:v>0.11</c:v>
                </c:pt>
                <c:pt idx="7">
                  <c:v>0.11</c:v>
                </c:pt>
                <c:pt idx="8">
                  <c:v>0.14000000000000001</c:v>
                </c:pt>
                <c:pt idx="9">
                  <c:v>0.16</c:v>
                </c:pt>
                <c:pt idx="10">
                  <c:v>0.23</c:v>
                </c:pt>
                <c:pt idx="11">
                  <c:v>0.26</c:v>
                </c:pt>
                <c:pt idx="12">
                  <c:v>0.28000000000000003</c:v>
                </c:pt>
              </c:numCache>
            </c:numRef>
          </c:val>
          <c:extLst>
            <c:ext xmlns:c16="http://schemas.microsoft.com/office/drawing/2014/chart" uri="{C3380CC4-5D6E-409C-BE32-E72D297353CC}">
              <c16:uniqueId val="{00000000-84C1-454F-A20F-762BB8B6F2FE}"/>
            </c:ext>
          </c:extLst>
        </c:ser>
        <c:dLbls>
          <c:dLblPos val="outEnd"/>
          <c:showLegendKey val="0"/>
          <c:showVal val="1"/>
          <c:showCatName val="0"/>
          <c:showSerName val="0"/>
          <c:showPercent val="0"/>
          <c:showBubbleSize val="0"/>
        </c:dLbls>
        <c:gapWidth val="50"/>
        <c:axId val="1090536447"/>
        <c:axId val="1421470320"/>
      </c:barChart>
      <c:catAx>
        <c:axId val="10905364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421470320"/>
        <c:crosses val="autoZero"/>
        <c:auto val="1"/>
        <c:lblAlgn val="ctr"/>
        <c:lblOffset val="100"/>
        <c:noMultiLvlLbl val="0"/>
      </c:catAx>
      <c:valAx>
        <c:axId val="1421470320"/>
        <c:scaling>
          <c:orientation val="minMax"/>
        </c:scaling>
        <c:delete val="1"/>
        <c:axPos val="b"/>
        <c:numFmt formatCode="0%" sourceLinked="1"/>
        <c:majorTickMark val="none"/>
        <c:minorTickMark val="none"/>
        <c:tickLblPos val="nextTo"/>
        <c:crossAx val="1090536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798263678578638E-2"/>
          <c:y val="4.3650793650793648E-2"/>
          <c:w val="0.94273886533414097"/>
          <c:h val="0.84248491446607754"/>
        </c:manualLayout>
      </c:layout>
      <c:stockChart>
        <c:ser>
          <c:idx val="0"/>
          <c:order val="0"/>
          <c:tx>
            <c:strRef>
              <c:f>Sheet1!$B$1</c:f>
              <c:strCache>
                <c:ptCount val="1"/>
                <c:pt idx="0">
                  <c:v>Q3</c:v>
                </c:pt>
              </c:strCache>
            </c:strRef>
          </c:tx>
          <c:spPr>
            <a:ln w="25400" cap="rnd">
              <a:noFill/>
              <a:round/>
            </a:ln>
            <a:effectLst/>
          </c:spPr>
          <c:marker>
            <c:symbol val="circle"/>
            <c:size val="5"/>
            <c:spPr>
              <a:solidFill>
                <a:schemeClr val="accent1"/>
              </a:solidFill>
              <a:ln w="88900">
                <a:solidFill>
                  <a:schemeClr val="accent1"/>
                </a:solidFill>
              </a:ln>
              <a:effectLst/>
            </c:spPr>
          </c:marker>
          <c:dLbls>
            <c:dLbl>
              <c:idx val="0"/>
              <c:layout>
                <c:manualLayout>
                  <c:x val="1.1966897392126105E-2"/>
                  <c:y val="-6.0535808092331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A3-4F64-8B44-C4BBBB8A27D6}"/>
                </c:ext>
              </c:extLst>
            </c:dLbl>
            <c:dLbl>
              <c:idx val="1"/>
              <c:layout>
                <c:manualLayout>
                  <c:x val="2.6808405925077407E-3"/>
                  <c:y val="-1.48718674032923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4A3-4F64-8B44-C4BBBB8A27D6}"/>
                </c:ext>
              </c:extLst>
            </c:dLbl>
            <c:dLbl>
              <c:idx val="2"/>
              <c:layout>
                <c:manualLayout>
                  <c:x val="1.9695132271353084E-3"/>
                  <c:y val="7.6683142564978922E-3"/>
                </c:manualLayout>
              </c:layout>
              <c:showLegendKey val="0"/>
              <c:showVal val="1"/>
              <c:showCatName val="0"/>
              <c:showSerName val="0"/>
              <c:showPercent val="0"/>
              <c:showBubbleSize val="0"/>
              <c:extLst>
                <c:ext xmlns:c15="http://schemas.microsoft.com/office/drawing/2012/chart" uri="{CE6537A1-D6FC-4f65-9D91-7224C49458BB}">
                  <c15:layout>
                    <c:manualLayout>
                      <c:w val="0.10262275685269177"/>
                      <c:h val="7.2067517558797992E-2"/>
                    </c:manualLayout>
                  </c15:layout>
                </c:ext>
                <c:ext xmlns:c16="http://schemas.microsoft.com/office/drawing/2014/chart" uri="{C3380CC4-5D6E-409C-BE32-E72D297353CC}">
                  <c16:uniqueId val="{00000002-B4A3-4F64-8B44-C4BBBB8A27D6}"/>
                </c:ext>
              </c:extLst>
            </c:dLbl>
            <c:dLbl>
              <c:idx val="3"/>
              <c:layout>
                <c:manualLayout>
                  <c:x val="0"/>
                  <c:y val="8.57449088960342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A3-4F64-8B44-C4BBBB8A27D6}"/>
                </c:ext>
              </c:extLst>
            </c:dLbl>
            <c:dLbl>
              <c:idx val="4"/>
              <c:layout>
                <c:manualLayout>
                  <c:x val="0"/>
                  <c:y val="1.28617363344051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4A3-4F64-8B44-C4BBBB8A27D6}"/>
                </c:ext>
              </c:extLst>
            </c:dLbl>
            <c:dLbl>
              <c:idx val="5"/>
              <c:layout>
                <c:manualLayout>
                  <c:x val="-4.1025641025641026E-3"/>
                  <c:y val="-3.215434083601286E-2"/>
                </c:manualLayout>
              </c:layout>
              <c:showLegendKey val="0"/>
              <c:showVal val="1"/>
              <c:showCatName val="0"/>
              <c:showSerName val="0"/>
              <c:showPercent val="0"/>
              <c:showBubbleSize val="0"/>
              <c:extLst>
                <c:ext xmlns:c15="http://schemas.microsoft.com/office/drawing/2012/chart" uri="{CE6537A1-D6FC-4f65-9D91-7224C49458BB}">
                  <c15:layout>
                    <c:manualLayout>
                      <c:w val="6.3679870785382592E-2"/>
                      <c:h val="4.8638968360466196E-2"/>
                    </c:manualLayout>
                  </c15:layout>
                </c:ext>
                <c:ext xmlns:c16="http://schemas.microsoft.com/office/drawing/2014/chart" uri="{C3380CC4-5D6E-409C-BE32-E72D297353CC}">
                  <c16:uniqueId val="{00000005-B4A3-4F64-8B44-C4BBBB8A27D6}"/>
                </c:ext>
              </c:extLst>
            </c:dLbl>
            <c:spPr>
              <a:noFill/>
              <a:ln>
                <a:noFill/>
              </a:ln>
              <a:effectLst/>
            </c:spPr>
            <c:txPr>
              <a:bodyPr rot="0" spcFirstLastPara="1" vertOverflow="ellipsis" vert="horz" wrap="square" anchor="ctr" anchorCtr="1"/>
              <a:lstStyle/>
              <a:p>
                <a:pPr>
                  <a:defRPr sz="28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General</c:formatCode>
                <c:ptCount val="4"/>
                <c:pt idx="0">
                  <c:v>2022</c:v>
                </c:pt>
                <c:pt idx="1">
                  <c:v>2023</c:v>
                </c:pt>
                <c:pt idx="2">
                  <c:v>2024</c:v>
                </c:pt>
                <c:pt idx="3">
                  <c:v>2025</c:v>
                </c:pt>
              </c:numCache>
            </c:numRef>
          </c:cat>
          <c:val>
            <c:numRef>
              <c:f>Sheet1!$B$2:$B$5</c:f>
              <c:numCache>
                <c:formatCode>"$"#,##0</c:formatCode>
                <c:ptCount val="4"/>
                <c:pt idx="0">
                  <c:v>300</c:v>
                </c:pt>
                <c:pt idx="1">
                  <c:v>300</c:v>
                </c:pt>
                <c:pt idx="2">
                  <c:v>250</c:v>
                </c:pt>
                <c:pt idx="3">
                  <c:v>300</c:v>
                </c:pt>
              </c:numCache>
            </c:numRef>
          </c:val>
          <c:smooth val="0"/>
          <c:extLst>
            <c:ext xmlns:c16="http://schemas.microsoft.com/office/drawing/2014/chart" uri="{C3380CC4-5D6E-409C-BE32-E72D297353CC}">
              <c16:uniqueId val="{00000006-B4A3-4F64-8B44-C4BBBB8A27D6}"/>
            </c:ext>
          </c:extLst>
        </c:ser>
        <c:ser>
          <c:idx val="1"/>
          <c:order val="1"/>
          <c:tx>
            <c:strRef>
              <c:f>Sheet1!$C$1</c:f>
              <c:strCache>
                <c:ptCount val="1"/>
                <c:pt idx="0">
                  <c:v>Q1</c:v>
                </c:pt>
              </c:strCache>
            </c:strRef>
          </c:tx>
          <c:spPr>
            <a:ln w="25400" cap="rnd">
              <a:noFill/>
              <a:round/>
            </a:ln>
            <a:effectLst/>
          </c:spPr>
          <c:marker>
            <c:symbol val="circle"/>
            <c:size val="5"/>
            <c:spPr>
              <a:solidFill>
                <a:schemeClr val="accent1"/>
              </a:solidFill>
              <a:ln w="88900">
                <a:solidFill>
                  <a:schemeClr val="accent1"/>
                </a:solidFill>
              </a:ln>
              <a:effectLst/>
            </c:spPr>
          </c:marker>
          <c:dLbls>
            <c:dLbl>
              <c:idx val="0"/>
              <c:layout>
                <c:manualLayout>
                  <c:x val="1.1933175470193735E-2"/>
                  <c:y val="1.61969570381453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EB1-4FC5-90BA-5E4C03BFDF91}"/>
                </c:ext>
              </c:extLst>
            </c:dLbl>
            <c:dLbl>
              <c:idx val="1"/>
              <c:layout>
                <c:manualLayout>
                  <c:x val="7.955450313462491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B1-4FC5-90BA-5E4C03BFDF91}"/>
                </c:ext>
              </c:extLst>
            </c:dLbl>
            <c:dLbl>
              <c:idx val="2"/>
              <c:layout>
                <c:manualLayout>
                  <c:x val="1.060726708461655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4A3-4F64-8B44-C4BBBB8A27D6}"/>
                </c:ext>
              </c:extLst>
            </c:dLbl>
            <c:spPr>
              <a:noFill/>
              <a:ln>
                <a:noFill/>
              </a:ln>
              <a:effectLst/>
            </c:spPr>
            <c:txPr>
              <a:bodyPr rot="0" spcFirstLastPara="1" vertOverflow="ellipsis" vert="horz" wrap="square" anchor="ctr" anchorCtr="1"/>
              <a:lstStyle/>
              <a:p>
                <a:pPr>
                  <a:defRPr sz="28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General</c:formatCode>
                <c:ptCount val="4"/>
                <c:pt idx="0">
                  <c:v>2022</c:v>
                </c:pt>
                <c:pt idx="1">
                  <c:v>2023</c:v>
                </c:pt>
                <c:pt idx="2">
                  <c:v>2024</c:v>
                </c:pt>
                <c:pt idx="3">
                  <c:v>2025</c:v>
                </c:pt>
              </c:numCache>
            </c:numRef>
          </c:cat>
          <c:val>
            <c:numRef>
              <c:f>Sheet1!$C$2:$C$5</c:f>
              <c:numCache>
                <c:formatCode>"$"#,##0</c:formatCode>
                <c:ptCount val="4"/>
                <c:pt idx="0">
                  <c:v>65</c:v>
                </c:pt>
                <c:pt idx="1">
                  <c:v>50</c:v>
                </c:pt>
                <c:pt idx="2">
                  <c:v>50</c:v>
                </c:pt>
                <c:pt idx="3">
                  <c:v>60</c:v>
                </c:pt>
              </c:numCache>
            </c:numRef>
          </c:val>
          <c:smooth val="0"/>
          <c:extLst>
            <c:ext xmlns:c16="http://schemas.microsoft.com/office/drawing/2014/chart" uri="{C3380CC4-5D6E-409C-BE32-E72D297353CC}">
              <c16:uniqueId val="{00000007-B4A3-4F64-8B44-C4BBBB8A27D6}"/>
            </c:ext>
          </c:extLst>
        </c:ser>
        <c:ser>
          <c:idx val="2"/>
          <c:order val="2"/>
          <c:tx>
            <c:strRef>
              <c:f>Sheet1!$D$1</c:f>
              <c:strCache>
                <c:ptCount val="1"/>
                <c:pt idx="0">
                  <c:v>Median</c:v>
                </c:pt>
              </c:strCache>
            </c:strRef>
          </c:tx>
          <c:spPr>
            <a:ln w="25400" cap="rnd">
              <a:noFill/>
              <a:round/>
            </a:ln>
            <a:effectLst/>
          </c:spPr>
          <c:marker>
            <c:symbol val="circle"/>
            <c:size val="5"/>
            <c:spPr>
              <a:solidFill>
                <a:schemeClr val="accent3"/>
              </a:solidFill>
              <a:ln w="88900">
                <a:solidFill>
                  <a:schemeClr val="accent3"/>
                </a:solidFill>
              </a:ln>
              <a:effectLst/>
            </c:spPr>
          </c:marker>
          <c:dLbls>
            <c:dLbl>
              <c:idx val="0"/>
              <c:layout>
                <c:manualLayout>
                  <c:x val="3.9777251567312214E-3"/>
                  <c:y val="-5.938815641614896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B1-4FC5-90BA-5E4C03BFDF91}"/>
                </c:ext>
              </c:extLst>
            </c:dLbl>
            <c:spPr>
              <a:noFill/>
              <a:ln>
                <a:noFill/>
              </a:ln>
              <a:effectLst/>
            </c:spPr>
            <c:txPr>
              <a:bodyPr rot="0" spcFirstLastPara="1" vertOverflow="ellipsis" vert="horz" wrap="square" anchor="ctr" anchorCtr="1"/>
              <a:lstStyle/>
              <a:p>
                <a:pPr>
                  <a:defRPr sz="28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General</c:formatCode>
                <c:ptCount val="4"/>
                <c:pt idx="0">
                  <c:v>2022</c:v>
                </c:pt>
                <c:pt idx="1">
                  <c:v>2023</c:v>
                </c:pt>
                <c:pt idx="2">
                  <c:v>2024</c:v>
                </c:pt>
                <c:pt idx="3">
                  <c:v>2025</c:v>
                </c:pt>
              </c:numCache>
            </c:numRef>
          </c:cat>
          <c:val>
            <c:numRef>
              <c:f>Sheet1!$D$2:$D$5</c:f>
              <c:numCache>
                <c:formatCode>"$"#,##0</c:formatCode>
                <c:ptCount val="4"/>
                <c:pt idx="0">
                  <c:v>150</c:v>
                </c:pt>
                <c:pt idx="1">
                  <c:v>150</c:v>
                </c:pt>
                <c:pt idx="2">
                  <c:v>120</c:v>
                </c:pt>
                <c:pt idx="3">
                  <c:v>150</c:v>
                </c:pt>
              </c:numCache>
            </c:numRef>
          </c:val>
          <c:smooth val="0"/>
          <c:extLst>
            <c:ext xmlns:c16="http://schemas.microsoft.com/office/drawing/2014/chart" uri="{C3380CC4-5D6E-409C-BE32-E72D297353CC}">
              <c16:uniqueId val="{00000008-B4A3-4F64-8B44-C4BBBB8A27D6}"/>
            </c:ext>
          </c:extLst>
        </c:ser>
        <c:ser>
          <c:idx val="3"/>
          <c:order val="3"/>
          <c:tx>
            <c:strRef>
              <c:f>Sheet1!$E$1</c:f>
              <c:strCache>
                <c:ptCount val="1"/>
                <c:pt idx="0">
                  <c:v>Mean</c:v>
                </c:pt>
              </c:strCache>
            </c:strRef>
          </c:tx>
          <c:spPr>
            <a:ln w="25400" cap="rnd">
              <a:noFill/>
              <a:round/>
            </a:ln>
            <a:effectLst/>
          </c:spPr>
          <c:marker>
            <c:symbol val="diamond"/>
            <c:size val="5"/>
            <c:spPr>
              <a:solidFill>
                <a:srgbClr val="ECDD31"/>
              </a:solidFill>
              <a:ln w="88900">
                <a:solidFill>
                  <a:schemeClr val="accent2"/>
                </a:solidFill>
              </a:ln>
              <a:effectLst/>
            </c:spPr>
          </c:marker>
          <c:dLbls>
            <c:dLbl>
              <c:idx val="0"/>
              <c:layout>
                <c:manualLayout>
                  <c:x val="1.193317547019373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B1-4FC5-90BA-5E4C03BFDF91}"/>
                </c:ext>
              </c:extLst>
            </c:dLbl>
            <c:dLbl>
              <c:idx val="1"/>
              <c:layout>
                <c:manualLayout>
                  <c:x val="1.7914275115967392E-2"/>
                  <c:y val="9.14630685785537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4A3-4F64-8B44-C4BBBB8A27D6}"/>
                </c:ext>
              </c:extLst>
            </c:dLbl>
            <c:dLbl>
              <c:idx val="2"/>
              <c:layout>
                <c:manualLayout>
                  <c:x val="4.6551912601964776E-3"/>
                  <c:y val="1.07660025616699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4A3-4F64-8B44-C4BBBB8A27D6}"/>
                </c:ext>
              </c:extLst>
            </c:dLbl>
            <c:dLbl>
              <c:idx val="3"/>
              <c:layout>
                <c:manualLayout>
                  <c:x val="0"/>
                  <c:y val="-2.14362272240085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4A3-4F64-8B44-C4BBBB8A27D6}"/>
                </c:ext>
              </c:extLst>
            </c:dLbl>
            <c:dLbl>
              <c:idx val="4"/>
              <c:layout>
                <c:manualLayout>
                  <c:x val="0"/>
                  <c:y val="-3.00107181136120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4A3-4F64-8B44-C4BBBB8A27D6}"/>
                </c:ext>
              </c:extLst>
            </c:dLbl>
            <c:dLbl>
              <c:idx val="5"/>
              <c:layout>
                <c:manualLayout>
                  <c:x val="1.9743336623887987E-3"/>
                  <c:y val="-8.57449088960350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4A3-4F64-8B44-C4BBBB8A27D6}"/>
                </c:ext>
              </c:extLst>
            </c:dLbl>
            <c:spPr>
              <a:noFill/>
              <a:ln>
                <a:noFill/>
              </a:ln>
              <a:effectLst/>
            </c:spPr>
            <c:txPr>
              <a:bodyPr rot="0" spcFirstLastPara="1" vertOverflow="ellipsis" vert="horz" wrap="square" anchor="ctr" anchorCtr="1"/>
              <a:lstStyle/>
              <a:p>
                <a:pPr>
                  <a:defRPr sz="28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General</c:formatCode>
                <c:ptCount val="4"/>
                <c:pt idx="0">
                  <c:v>2022</c:v>
                </c:pt>
                <c:pt idx="1">
                  <c:v>2023</c:v>
                </c:pt>
                <c:pt idx="2">
                  <c:v>2024</c:v>
                </c:pt>
                <c:pt idx="3">
                  <c:v>2025</c:v>
                </c:pt>
              </c:numCache>
            </c:numRef>
          </c:cat>
          <c:val>
            <c:numRef>
              <c:f>Sheet1!$E$2:$E$5</c:f>
              <c:numCache>
                <c:formatCode>"$"#,##0</c:formatCode>
                <c:ptCount val="4"/>
                <c:pt idx="0">
                  <c:v>273</c:v>
                </c:pt>
                <c:pt idx="1">
                  <c:v>234</c:v>
                </c:pt>
                <c:pt idx="2">
                  <c:v>223</c:v>
                </c:pt>
                <c:pt idx="3">
                  <c:v>249</c:v>
                </c:pt>
              </c:numCache>
            </c:numRef>
          </c:val>
          <c:smooth val="0"/>
          <c:extLst>
            <c:ext xmlns:c16="http://schemas.microsoft.com/office/drawing/2014/chart" uri="{C3380CC4-5D6E-409C-BE32-E72D297353CC}">
              <c16:uniqueId val="{0000000E-B4A3-4F64-8B44-C4BBBB8A27D6}"/>
            </c:ext>
          </c:extLst>
        </c:ser>
        <c:dLbls>
          <c:showLegendKey val="0"/>
          <c:showVal val="1"/>
          <c:showCatName val="0"/>
          <c:showSerName val="0"/>
          <c:showPercent val="0"/>
          <c:showBubbleSize val="0"/>
        </c:dLbls>
        <c:hiLowLines>
          <c:spPr>
            <a:ln w="9525" cap="flat" cmpd="sng" algn="ctr">
              <a:solidFill>
                <a:schemeClr val="tx1">
                  <a:lumMod val="75000"/>
                  <a:lumOff val="25000"/>
                </a:schemeClr>
              </a:solidFill>
              <a:round/>
            </a:ln>
            <a:effectLst/>
          </c:spPr>
        </c:hiLowLines>
        <c:axId val="505288112"/>
        <c:axId val="505285816"/>
      </c:stockChart>
      <c:catAx>
        <c:axId val="5052881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505285816"/>
        <c:crosses val="autoZero"/>
        <c:auto val="1"/>
        <c:lblAlgn val="ctr"/>
        <c:lblOffset val="100"/>
        <c:noMultiLvlLbl val="0"/>
      </c:catAx>
      <c:valAx>
        <c:axId val="505285816"/>
        <c:scaling>
          <c:orientation val="minMax"/>
        </c:scaling>
        <c:delete val="1"/>
        <c:axPos val="l"/>
        <c:numFmt formatCode="&quot;$&quot;#,##0" sourceLinked="1"/>
        <c:majorTickMark val="none"/>
        <c:minorTickMark val="none"/>
        <c:tickLblPos val="nextTo"/>
        <c:crossAx val="505288112"/>
        <c:crosses val="autoZero"/>
        <c:crossBetween val="between"/>
      </c:valAx>
      <c:spPr>
        <a:solidFill>
          <a:schemeClr val="bg1"/>
        </a:solidFill>
        <a:ln>
          <a:noFill/>
        </a:ln>
        <a:effectLst/>
      </c:spPr>
    </c:plotArea>
    <c:plotVisOnly val="1"/>
    <c:dispBlanksAs val="gap"/>
    <c:showDLblsOverMax val="0"/>
  </c:chart>
  <c:spPr>
    <a:noFill/>
    <a:ln>
      <a:noFill/>
    </a:ln>
    <a:effectLst/>
  </c:spPr>
  <c:txPr>
    <a:bodyPr/>
    <a:lstStyle/>
    <a:p>
      <a:pPr>
        <a:defRPr sz="2800"/>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47178755559364"/>
          <c:y val="0"/>
          <c:w val="0.73944087581157614"/>
          <c:h val="0.98401823740239025"/>
        </c:manualLayout>
      </c:layout>
      <c:doughnutChart>
        <c:varyColors val="1"/>
        <c:ser>
          <c:idx val="0"/>
          <c:order val="0"/>
          <c:tx>
            <c:strRef>
              <c:f>Sheet1!$B$1</c:f>
              <c:strCache>
                <c:ptCount val="1"/>
                <c:pt idx="0">
                  <c:v>Spending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0B68-4D0A-8183-7F07B0470B3F}"/>
              </c:ext>
            </c:extLst>
          </c:dPt>
          <c:dPt>
            <c:idx val="1"/>
            <c:bubble3D val="0"/>
            <c:spPr>
              <a:solidFill>
                <a:srgbClr val="F9C606"/>
              </a:solidFill>
              <a:ln w="19050">
                <a:solidFill>
                  <a:schemeClr val="lt1"/>
                </a:solidFill>
              </a:ln>
              <a:effectLst/>
            </c:spPr>
            <c:extLst>
              <c:ext xmlns:c16="http://schemas.microsoft.com/office/drawing/2014/chart" uri="{C3380CC4-5D6E-409C-BE32-E72D297353CC}">
                <c16:uniqueId val="{00000001-0B68-4D0A-8183-7F07B0470B3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0B68-4D0A-8183-7F07B0470B3F}"/>
              </c:ext>
            </c:extLst>
          </c:dPt>
          <c:dLbls>
            <c:dLbl>
              <c:idx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Aptos" panose="020B0004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1839583333333331"/>
                      <c:h val="0.15094826013971496"/>
                    </c:manualLayout>
                  </c15:layout>
                </c:ext>
                <c:ext xmlns:c16="http://schemas.microsoft.com/office/drawing/2014/chart" uri="{C3380CC4-5D6E-409C-BE32-E72D297353CC}">
                  <c16:uniqueId val="{00000002-0B68-4D0A-8183-7F07B0470B3F}"/>
                </c:ext>
              </c:extLst>
            </c:dLbl>
            <c:dLbl>
              <c:idx val="1"/>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68-4D0A-8183-7F07B0470B3F}"/>
                </c:ext>
              </c:extLst>
            </c:dLbl>
            <c:dLbl>
              <c:idx val="2"/>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Aptos" panose="020B00040202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B68-4D0A-8183-7F07B0470B3F}"/>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Spending more</c:v>
                </c:pt>
                <c:pt idx="1">
                  <c:v>About the same</c:v>
                </c:pt>
                <c:pt idx="2">
                  <c:v>Spending less</c:v>
                </c:pt>
              </c:strCache>
            </c:strRef>
          </c:cat>
          <c:val>
            <c:numRef>
              <c:f>Sheet1!$B$2:$B$4</c:f>
              <c:numCache>
                <c:formatCode>0%</c:formatCode>
                <c:ptCount val="3"/>
                <c:pt idx="0">
                  <c:v>0.35</c:v>
                </c:pt>
                <c:pt idx="1">
                  <c:v>0.53</c:v>
                </c:pt>
                <c:pt idx="2">
                  <c:v>0.12</c:v>
                </c:pt>
              </c:numCache>
            </c:numRef>
          </c:val>
          <c:extLst>
            <c:ext xmlns:c16="http://schemas.microsoft.com/office/drawing/2014/chart" uri="{C3380CC4-5D6E-409C-BE32-E72D297353CC}">
              <c16:uniqueId val="{00000000-0B68-4D0A-8183-7F07B0470B3F}"/>
            </c:ext>
          </c:extLst>
        </c:ser>
        <c:dLbls>
          <c:showLegendKey val="0"/>
          <c:showVal val="1"/>
          <c:showCatName val="0"/>
          <c:showSerName val="0"/>
          <c:showPercent val="0"/>
          <c:showBubbleSize val="0"/>
          <c:showLeaderLines val="1"/>
        </c:dLbls>
        <c:firstSliceAng val="0"/>
        <c:holeSize val="5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Aptos" panose="020B00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Aptos" panose="020B0004020202020204" pitchFamily="34" charset="0"/>
                <a:ea typeface="+mn-ea"/>
                <a:cs typeface="+mn-cs"/>
              </a:defRPr>
            </a:pPr>
            <a:r>
              <a:rPr lang="en-US" sz="2800" dirty="0">
                <a:solidFill>
                  <a:schemeClr val="tx1"/>
                </a:solidFill>
                <a:latin typeface="Aptos" panose="020B0004020202020204" pitchFamily="34" charset="0"/>
              </a:rPr>
              <a:t>Retirement Benefits</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solidFill>
              <a:latin typeface="Aptos" panose="020B0004020202020204" pitchFamily="34" charset="0"/>
              <a:ea typeface="+mn-ea"/>
              <a:cs typeface="+mn-cs"/>
            </a:defRPr>
          </a:pPr>
          <a:endParaRPr lang="en-US"/>
        </a:p>
      </c:txPr>
    </c:title>
    <c:autoTitleDeleted val="0"/>
    <c:plotArea>
      <c:layout>
        <c:manualLayout>
          <c:layoutTarget val="inner"/>
          <c:xMode val="edge"/>
          <c:yMode val="edge"/>
          <c:x val="0.14015091831783952"/>
          <c:y val="0.10406557506055368"/>
          <c:w val="0.73341439943780951"/>
          <c:h val="0.88409390481987815"/>
        </c:manualLayout>
      </c:layout>
      <c:doughnutChart>
        <c:varyColors val="1"/>
        <c:ser>
          <c:idx val="0"/>
          <c:order val="0"/>
          <c:tx>
            <c:strRef>
              <c:f>Sheet1!$B$1</c:f>
              <c:strCache>
                <c:ptCount val="1"/>
                <c:pt idx="0">
                  <c:v>Retirement Benefits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7F16-4522-85BC-72C04E8EE239}"/>
              </c:ext>
            </c:extLst>
          </c:dPt>
          <c:dPt>
            <c:idx val="1"/>
            <c:bubble3D val="0"/>
            <c:spPr>
              <a:solidFill>
                <a:srgbClr val="BBC9E1"/>
              </a:solidFill>
              <a:ln w="19050">
                <a:solidFill>
                  <a:schemeClr val="lt1"/>
                </a:solidFill>
              </a:ln>
              <a:effectLst/>
            </c:spPr>
            <c:extLst>
              <c:ext xmlns:c16="http://schemas.microsoft.com/office/drawing/2014/chart" uri="{C3380CC4-5D6E-409C-BE32-E72D297353CC}">
                <c16:uniqueId val="{00000003-7F16-4522-85BC-72C04E8EE23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1-7F16-4522-85BC-72C04E8EE239}"/>
              </c:ext>
            </c:extLst>
          </c:dPt>
          <c:dPt>
            <c:idx val="3"/>
            <c:bubble3D val="0"/>
            <c:spPr>
              <a:solidFill>
                <a:srgbClr val="FEE8B2"/>
              </a:solidFill>
              <a:ln w="19050">
                <a:solidFill>
                  <a:schemeClr val="lt1"/>
                </a:solidFill>
              </a:ln>
              <a:effectLst/>
            </c:spPr>
            <c:extLst>
              <c:ext xmlns:c16="http://schemas.microsoft.com/office/drawing/2014/chart" uri="{C3380CC4-5D6E-409C-BE32-E72D297353CC}">
                <c16:uniqueId val="{00000004-7F16-4522-85BC-72C04E8EE239}"/>
              </c:ext>
            </c:extLst>
          </c:dPt>
          <c:dPt>
            <c:idx val="4"/>
            <c:bubble3D val="0"/>
            <c:spPr>
              <a:solidFill>
                <a:srgbClr val="F9C606"/>
              </a:solidFill>
              <a:ln w="19050">
                <a:solidFill>
                  <a:schemeClr val="lt1"/>
                </a:solidFill>
              </a:ln>
              <a:effectLst/>
            </c:spPr>
            <c:extLst>
              <c:ext xmlns:c16="http://schemas.microsoft.com/office/drawing/2014/chart" uri="{C3380CC4-5D6E-409C-BE32-E72D297353CC}">
                <c16:uniqueId val="{00000005-7F16-4522-85BC-72C04E8EE239}"/>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ptos" panose="020B00040202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F16-4522-85BC-72C04E8EE239}"/>
                </c:ext>
              </c:extLst>
            </c:dLbl>
            <c:dLbl>
              <c:idx val="1"/>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F16-4522-85BC-72C04E8EE239}"/>
                </c:ext>
              </c:extLst>
            </c:dLbl>
            <c:dLbl>
              <c:idx val="2"/>
              <c:layout>
                <c:manualLayout>
                  <c:x val="3.2004830845408748E-2"/>
                  <c:y val="-1.8371524888642857E-3"/>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ptos" panose="020B0004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7F16-4522-85BC-72C04E8EE239}"/>
                </c:ext>
              </c:extLst>
            </c:dLbl>
            <c:dLbl>
              <c:idx val="3"/>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F16-4522-85BC-72C04E8EE239}"/>
                </c:ext>
              </c:extLst>
            </c:dLbl>
            <c:dLbl>
              <c:idx val="4"/>
              <c:layout>
                <c:manualLayout>
                  <c:x val="0.16154819379111082"/>
                  <c:y val="-1.4697219910914085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7F16-4522-85BC-72C04E8EE239}"/>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Extremely well</c:v>
                </c:pt>
                <c:pt idx="1">
                  <c:v>Very well</c:v>
                </c:pt>
                <c:pt idx="2">
                  <c:v>Somewhat</c:v>
                </c:pt>
                <c:pt idx="3">
                  <c:v>Slightly</c:v>
                </c:pt>
                <c:pt idx="4">
                  <c:v>Not at all</c:v>
                </c:pt>
              </c:strCache>
            </c:strRef>
          </c:cat>
          <c:val>
            <c:numRef>
              <c:f>Sheet1!$B$2:$B$6</c:f>
              <c:numCache>
                <c:formatCode>0%</c:formatCode>
                <c:ptCount val="5"/>
                <c:pt idx="0">
                  <c:v>0.19</c:v>
                </c:pt>
                <c:pt idx="1">
                  <c:v>0.39</c:v>
                </c:pt>
                <c:pt idx="2">
                  <c:v>0.3</c:v>
                </c:pt>
                <c:pt idx="3">
                  <c:v>0.09</c:v>
                </c:pt>
                <c:pt idx="4">
                  <c:v>0.03</c:v>
                </c:pt>
              </c:numCache>
            </c:numRef>
          </c:val>
          <c:extLst>
            <c:ext xmlns:c16="http://schemas.microsoft.com/office/drawing/2014/chart" uri="{C3380CC4-5D6E-409C-BE32-E72D297353CC}">
              <c16:uniqueId val="{00000000-7F16-4522-85BC-72C04E8EE239}"/>
            </c:ext>
          </c:extLst>
        </c:ser>
        <c:dLbls>
          <c:showLegendKey val="0"/>
          <c:showVal val="0"/>
          <c:showCatName val="0"/>
          <c:showSerName val="0"/>
          <c:showPercent val="0"/>
          <c:showBubbleSize val="0"/>
          <c:showLeaderLines val="1"/>
        </c:dLbls>
        <c:firstSliceAng val="90"/>
        <c:holeSize val="4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8366252387911989"/>
          <c:y val="1.4697219910914017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solidFill>
              <a:latin typeface="Aptos" panose="020B0004020202020204" pitchFamily="34" charset="0"/>
              <a:ea typeface="+mn-ea"/>
              <a:cs typeface="+mn-cs"/>
            </a:defRPr>
          </a:pPr>
          <a:endParaRPr lang="en-US"/>
        </a:p>
      </c:txPr>
    </c:title>
    <c:autoTitleDeleted val="0"/>
    <c:plotArea>
      <c:layout>
        <c:manualLayout>
          <c:layoutTarget val="inner"/>
          <c:xMode val="edge"/>
          <c:yMode val="edge"/>
          <c:x val="8.3761454447357456E-2"/>
          <c:y val="0.10222842257168945"/>
          <c:w val="0.73341439943780951"/>
          <c:h val="0.88409390481987815"/>
        </c:manualLayout>
      </c:layout>
      <c:doughnutChart>
        <c:varyColors val="1"/>
        <c:ser>
          <c:idx val="0"/>
          <c:order val="0"/>
          <c:tx>
            <c:strRef>
              <c:f>Sheet1!$B$1</c:f>
              <c:strCache>
                <c:ptCount val="1"/>
                <c:pt idx="0">
                  <c:v>Insurance Benefits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C54-43BD-B600-C7BE260DBF52}"/>
              </c:ext>
            </c:extLst>
          </c:dPt>
          <c:dPt>
            <c:idx val="1"/>
            <c:bubble3D val="0"/>
            <c:spPr>
              <a:solidFill>
                <a:srgbClr val="BBC9E1"/>
              </a:solidFill>
              <a:ln w="19050">
                <a:solidFill>
                  <a:schemeClr val="lt1"/>
                </a:solidFill>
              </a:ln>
              <a:effectLst/>
            </c:spPr>
            <c:extLst>
              <c:ext xmlns:c16="http://schemas.microsoft.com/office/drawing/2014/chart" uri="{C3380CC4-5D6E-409C-BE32-E72D297353CC}">
                <c16:uniqueId val="{00000003-EC54-43BD-B600-C7BE260DBF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C54-43BD-B600-C7BE260DBF52}"/>
              </c:ext>
            </c:extLst>
          </c:dPt>
          <c:dPt>
            <c:idx val="3"/>
            <c:bubble3D val="0"/>
            <c:spPr>
              <a:solidFill>
                <a:srgbClr val="FEE8B2"/>
              </a:solidFill>
              <a:ln w="19050">
                <a:solidFill>
                  <a:schemeClr val="lt1"/>
                </a:solidFill>
              </a:ln>
              <a:effectLst/>
            </c:spPr>
            <c:extLst>
              <c:ext xmlns:c16="http://schemas.microsoft.com/office/drawing/2014/chart" uri="{C3380CC4-5D6E-409C-BE32-E72D297353CC}">
                <c16:uniqueId val="{00000007-EC54-43BD-B600-C7BE260DBF52}"/>
              </c:ext>
            </c:extLst>
          </c:dPt>
          <c:dPt>
            <c:idx val="4"/>
            <c:bubble3D val="0"/>
            <c:spPr>
              <a:solidFill>
                <a:srgbClr val="F9C606"/>
              </a:solidFill>
              <a:ln w="19050">
                <a:solidFill>
                  <a:schemeClr val="lt1"/>
                </a:solidFill>
              </a:ln>
              <a:effectLst/>
            </c:spPr>
            <c:extLst>
              <c:ext xmlns:c16="http://schemas.microsoft.com/office/drawing/2014/chart" uri="{C3380CC4-5D6E-409C-BE32-E72D297353CC}">
                <c16:uniqueId val="{00000009-EC54-43BD-B600-C7BE260DBF52}"/>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ptos" panose="020B00040202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54-43BD-B600-C7BE260DBF52}"/>
                </c:ext>
              </c:extLst>
            </c:dLbl>
            <c:dLbl>
              <c:idx val="1"/>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54-43BD-B600-C7BE260DBF52}"/>
                </c:ext>
              </c:extLst>
            </c:dLbl>
            <c:dLbl>
              <c:idx val="2"/>
              <c:layout>
                <c:manualLayout>
                  <c:x val="3.2004830845408748E-2"/>
                  <c:y val="-1.8371524888642857E-3"/>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ptos" panose="020B0004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EC54-43BD-B600-C7BE260DBF52}"/>
                </c:ext>
              </c:extLst>
            </c:dLbl>
            <c:dLbl>
              <c:idx val="3"/>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C54-43BD-B600-C7BE260DBF52}"/>
                </c:ext>
              </c:extLst>
            </c:dLbl>
            <c:dLbl>
              <c:idx val="4"/>
              <c:layout>
                <c:manualLayout>
                  <c:x val="0.19460749201049249"/>
                  <c:y val="-1.3778715995320035E-2"/>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solidFill>
                      <a:latin typeface="Aptos" panose="020B0004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804824053232422"/>
                      <c:h val="0.13484699268263609"/>
                    </c:manualLayout>
                  </c15:layout>
                </c:ext>
                <c:ext xmlns:c16="http://schemas.microsoft.com/office/drawing/2014/chart" uri="{C3380CC4-5D6E-409C-BE32-E72D297353CC}">
                  <c16:uniqueId val="{00000009-EC54-43BD-B600-C7BE260DBF5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5"/>
                <c:pt idx="0">
                  <c:v>Extremely well</c:v>
                </c:pt>
                <c:pt idx="1">
                  <c:v>Very well</c:v>
                </c:pt>
                <c:pt idx="2">
                  <c:v>Somewhat</c:v>
                </c:pt>
                <c:pt idx="3">
                  <c:v>Slightly</c:v>
                </c:pt>
                <c:pt idx="4">
                  <c:v>Not at all</c:v>
                </c:pt>
              </c:strCache>
            </c:strRef>
          </c:cat>
          <c:val>
            <c:numRef>
              <c:f>Sheet1!$B$2:$B$6</c:f>
              <c:numCache>
                <c:formatCode>0%</c:formatCode>
                <c:ptCount val="5"/>
                <c:pt idx="0">
                  <c:v>0.15</c:v>
                </c:pt>
                <c:pt idx="1">
                  <c:v>0.42</c:v>
                </c:pt>
                <c:pt idx="2">
                  <c:v>0.33</c:v>
                </c:pt>
                <c:pt idx="3">
                  <c:v>0.09</c:v>
                </c:pt>
                <c:pt idx="4">
                  <c:v>0.01</c:v>
                </c:pt>
              </c:numCache>
            </c:numRef>
          </c:val>
          <c:extLst>
            <c:ext xmlns:c16="http://schemas.microsoft.com/office/drawing/2014/chart" uri="{C3380CC4-5D6E-409C-BE32-E72D297353CC}">
              <c16:uniqueId val="{0000000A-EC54-43BD-B600-C7BE260DBF52}"/>
            </c:ext>
          </c:extLst>
        </c:ser>
        <c:dLbls>
          <c:showLegendKey val="0"/>
          <c:showVal val="0"/>
          <c:showCatName val="0"/>
          <c:showSerName val="0"/>
          <c:showPercent val="0"/>
          <c:showBubbleSize val="0"/>
          <c:showLeaderLines val="0"/>
        </c:dLbls>
        <c:firstSliceAng val="90"/>
        <c:holeSize val="4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541561247987466"/>
          <c:y val="2.5399782947309359E-2"/>
          <c:w val="0.709536454786864"/>
          <c:h val="0.94920043410538124"/>
        </c:manualLayout>
      </c:layout>
      <c:barChart>
        <c:barDir val="bar"/>
        <c:grouping val="clustered"/>
        <c:varyColors val="0"/>
        <c:ser>
          <c:idx val="0"/>
          <c:order val="0"/>
          <c:tx>
            <c:strRef>
              <c:f>Sheet1!$B$1</c:f>
              <c:strCache>
                <c:ptCount val="1"/>
                <c:pt idx="0">
                  <c:v>% Understanding very/extremely well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Not well at all</c:v>
                </c:pt>
                <c:pt idx="1">
                  <c:v>Slightly well</c:v>
                </c:pt>
                <c:pt idx="2">
                  <c:v>Somewhat well</c:v>
                </c:pt>
                <c:pt idx="3">
                  <c:v>Very well</c:v>
                </c:pt>
                <c:pt idx="4">
                  <c:v>Extremely well</c:v>
                </c:pt>
              </c:strCache>
            </c:strRef>
          </c:cat>
          <c:val>
            <c:numRef>
              <c:f>Sheet1!$B$2:$B$6</c:f>
              <c:numCache>
                <c:formatCode>0%</c:formatCode>
                <c:ptCount val="5"/>
                <c:pt idx="0">
                  <c:v>0.31</c:v>
                </c:pt>
                <c:pt idx="1">
                  <c:v>0.28999999999999998</c:v>
                </c:pt>
                <c:pt idx="2">
                  <c:v>0.4</c:v>
                </c:pt>
                <c:pt idx="3">
                  <c:v>0.73</c:v>
                </c:pt>
                <c:pt idx="4">
                  <c:v>0.91</c:v>
                </c:pt>
              </c:numCache>
            </c:numRef>
          </c:val>
          <c:extLst>
            <c:ext xmlns:c16="http://schemas.microsoft.com/office/drawing/2014/chart" uri="{C3380CC4-5D6E-409C-BE32-E72D297353CC}">
              <c16:uniqueId val="{00000000-749E-48EB-AAEE-7F6E99A28C4C}"/>
            </c:ext>
          </c:extLst>
        </c:ser>
        <c:dLbls>
          <c:dLblPos val="outEnd"/>
          <c:showLegendKey val="0"/>
          <c:showVal val="1"/>
          <c:showCatName val="0"/>
          <c:showSerName val="0"/>
          <c:showPercent val="0"/>
          <c:showBubbleSize val="0"/>
        </c:dLbls>
        <c:gapWidth val="60"/>
        <c:axId val="1090536447"/>
        <c:axId val="1421470320"/>
      </c:barChart>
      <c:catAx>
        <c:axId val="1090536447"/>
        <c:scaling>
          <c:orientation val="minMax"/>
        </c:scaling>
        <c:delete val="0"/>
        <c:axPos val="l"/>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r>
                  <a:rPr lang="en-US" baseline="0" dirty="0">
                    <a:latin typeface="Aptos" panose="020B0004020202020204" pitchFamily="34" charset="0"/>
                  </a:rPr>
                  <a:t>How well does your employer communicate about benefits?</a:t>
                </a:r>
                <a:endParaRPr lang="en-US" dirty="0">
                  <a:latin typeface="Aptos" panose="020B0004020202020204" pitchFamily="34" charset="0"/>
                </a:endParaRPr>
              </a:p>
            </c:rich>
          </c:tx>
          <c:layout>
            <c:manualLayout>
              <c:xMode val="edge"/>
              <c:yMode val="edge"/>
              <c:x val="3.6070543821443611E-2"/>
              <c:y val="0.1519957003340689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421470320"/>
        <c:crosses val="autoZero"/>
        <c:auto val="1"/>
        <c:lblAlgn val="ctr"/>
        <c:lblOffset val="100"/>
        <c:noMultiLvlLbl val="0"/>
      </c:catAx>
      <c:valAx>
        <c:axId val="1421470320"/>
        <c:scaling>
          <c:orientation val="minMax"/>
        </c:scaling>
        <c:delete val="1"/>
        <c:axPos val="b"/>
        <c:numFmt formatCode="0%" sourceLinked="1"/>
        <c:majorTickMark val="out"/>
        <c:minorTickMark val="none"/>
        <c:tickLblPos val="nextTo"/>
        <c:crossAx val="1090536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F79869-359B-415B-B819-B2A221FC4E4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876004D-A677-42EB-B069-C37CD7E3CC90}">
      <dgm:prSet phldrT="[Text]"/>
      <dgm:spPr>
        <a:solidFill>
          <a:srgbClr val="F9C606"/>
        </a:solidFill>
        <a:ln>
          <a:noFill/>
        </a:ln>
      </dgm:spPr>
      <dgm:t>
        <a:bodyPr/>
        <a:lstStyle/>
        <a:p>
          <a:r>
            <a:rPr lang="en-US" dirty="0">
              <a:solidFill>
                <a:schemeClr val="tx1"/>
              </a:solidFill>
              <a:latin typeface="Aptos" panose="020B0004020202020204" pitchFamily="34" charset="0"/>
            </a:rPr>
            <a:t>Insurance</a:t>
          </a:r>
        </a:p>
      </dgm:t>
    </dgm:pt>
    <dgm:pt modelId="{7A77A3B5-90B3-4ABA-A56C-9424A05034A6}" type="parTrans" cxnId="{FC847F4D-0CF6-4E90-BFBD-4821A103546D}">
      <dgm:prSet/>
      <dgm:spPr/>
      <dgm:t>
        <a:bodyPr/>
        <a:lstStyle/>
        <a:p>
          <a:endParaRPr lang="en-US">
            <a:latin typeface="Aptos" panose="020B0004020202020204" pitchFamily="34" charset="0"/>
          </a:endParaRPr>
        </a:p>
      </dgm:t>
    </dgm:pt>
    <dgm:pt modelId="{410E0445-F310-4550-AB0A-BD7980CE0B0C}" type="sibTrans" cxnId="{FC847F4D-0CF6-4E90-BFBD-4821A103546D}">
      <dgm:prSet/>
      <dgm:spPr/>
      <dgm:t>
        <a:bodyPr/>
        <a:lstStyle/>
        <a:p>
          <a:endParaRPr lang="en-US">
            <a:latin typeface="Aptos" panose="020B0004020202020204" pitchFamily="34" charset="0"/>
          </a:endParaRPr>
        </a:p>
      </dgm:t>
    </dgm:pt>
    <dgm:pt modelId="{E57C208C-C585-4AD8-8C1F-DE6D6B3399FA}">
      <dgm:prSet phldrT="[Text]" custT="1"/>
      <dgm:spPr>
        <a:solidFill>
          <a:srgbClr val="FEE8B2">
            <a:alpha val="89804"/>
          </a:srgbClr>
        </a:solidFill>
        <a:ln>
          <a:noFill/>
        </a:ln>
      </dgm:spPr>
      <dgm:t>
        <a:bodyPr/>
        <a:lstStyle/>
        <a:p>
          <a:pPr marL="285750" lvl="1" indent="-285750" algn="l" defTabSz="1244600">
            <a:lnSpc>
              <a:spcPct val="100000"/>
            </a:lnSpc>
            <a:spcBef>
              <a:spcPct val="0"/>
            </a:spcBef>
            <a:spcAft>
              <a:spcPts val="1800"/>
            </a:spcAft>
            <a:buChar char="•"/>
          </a:pPr>
          <a:r>
            <a:rPr lang="en-US" sz="2800" b="1" kern="1200" dirty="0">
              <a:solidFill>
                <a:srgbClr val="000000">
                  <a:hueOff val="0"/>
                  <a:satOff val="0"/>
                  <a:lumOff val="0"/>
                  <a:alphaOff val="0"/>
                </a:srgbClr>
              </a:solidFill>
              <a:latin typeface="Aptos" panose="020B0004020202020204" pitchFamily="34" charset="0"/>
              <a:ea typeface="+mn-ea"/>
              <a:cs typeface="+mn-cs"/>
            </a:rPr>
            <a:t>Medical 85%</a:t>
          </a:r>
        </a:p>
      </dgm:t>
    </dgm:pt>
    <dgm:pt modelId="{C3082F49-612F-4679-BD97-46AA014635A8}" type="parTrans" cxnId="{4D74B214-EA05-4A77-BA70-EF6C7303B35D}">
      <dgm:prSet/>
      <dgm:spPr/>
      <dgm:t>
        <a:bodyPr/>
        <a:lstStyle/>
        <a:p>
          <a:endParaRPr lang="en-US">
            <a:latin typeface="Aptos" panose="020B0004020202020204" pitchFamily="34" charset="0"/>
          </a:endParaRPr>
        </a:p>
      </dgm:t>
    </dgm:pt>
    <dgm:pt modelId="{FA23C817-6533-4080-9519-C0E18D5AB20C}" type="sibTrans" cxnId="{4D74B214-EA05-4A77-BA70-EF6C7303B35D}">
      <dgm:prSet/>
      <dgm:spPr/>
      <dgm:t>
        <a:bodyPr/>
        <a:lstStyle/>
        <a:p>
          <a:endParaRPr lang="en-US">
            <a:latin typeface="Aptos" panose="020B0004020202020204" pitchFamily="34" charset="0"/>
          </a:endParaRPr>
        </a:p>
      </dgm:t>
    </dgm:pt>
    <dgm:pt modelId="{2C6A28FA-D900-482D-A248-5AE3CACF5B63}">
      <dgm:prSet phldrT="[Text]"/>
      <dgm:spPr>
        <a:solidFill>
          <a:schemeClr val="accent3"/>
        </a:solidFill>
        <a:ln>
          <a:noFill/>
        </a:ln>
      </dgm:spPr>
      <dgm:t>
        <a:bodyPr/>
        <a:lstStyle/>
        <a:p>
          <a:r>
            <a:rPr lang="en-US" dirty="0">
              <a:latin typeface="Aptos" panose="020B0004020202020204" pitchFamily="34" charset="0"/>
            </a:rPr>
            <a:t>Retirement / Savings</a:t>
          </a:r>
        </a:p>
      </dgm:t>
    </dgm:pt>
    <dgm:pt modelId="{9CA8DECB-CDE5-41E5-B25A-3EDDF3C8404E}" type="parTrans" cxnId="{00776F55-E857-48AD-AE3D-4C193563EFA6}">
      <dgm:prSet/>
      <dgm:spPr/>
      <dgm:t>
        <a:bodyPr/>
        <a:lstStyle/>
        <a:p>
          <a:endParaRPr lang="en-US">
            <a:latin typeface="Aptos" panose="020B0004020202020204" pitchFamily="34" charset="0"/>
          </a:endParaRPr>
        </a:p>
      </dgm:t>
    </dgm:pt>
    <dgm:pt modelId="{1EA66B0F-1071-4E57-8A4B-1974F82E8D04}" type="sibTrans" cxnId="{00776F55-E857-48AD-AE3D-4C193563EFA6}">
      <dgm:prSet/>
      <dgm:spPr/>
      <dgm:t>
        <a:bodyPr/>
        <a:lstStyle/>
        <a:p>
          <a:endParaRPr lang="en-US">
            <a:latin typeface="Aptos" panose="020B0004020202020204" pitchFamily="34" charset="0"/>
          </a:endParaRPr>
        </a:p>
      </dgm:t>
    </dgm:pt>
    <dgm:pt modelId="{7AEBF1FA-862D-443B-A44F-13EAA48D071B}">
      <dgm:prSet phldrT="[Text]"/>
      <dgm:spPr>
        <a:solidFill>
          <a:schemeClr val="accent4"/>
        </a:solidFill>
        <a:ln>
          <a:noFill/>
        </a:ln>
      </dgm:spPr>
      <dgm:t>
        <a:bodyPr/>
        <a:lstStyle/>
        <a:p>
          <a:r>
            <a:rPr lang="en-US" dirty="0">
              <a:solidFill>
                <a:schemeClr val="tx1"/>
              </a:solidFill>
              <a:latin typeface="Aptos" panose="020B0004020202020204" pitchFamily="34" charset="0"/>
            </a:rPr>
            <a:t>Everything Else</a:t>
          </a:r>
        </a:p>
      </dgm:t>
    </dgm:pt>
    <dgm:pt modelId="{FDE70031-C482-40FE-9EE5-784A9AF36070}" type="parTrans" cxnId="{E79D6339-B224-45EB-93B9-087A6E13D8CC}">
      <dgm:prSet/>
      <dgm:spPr/>
      <dgm:t>
        <a:bodyPr/>
        <a:lstStyle/>
        <a:p>
          <a:endParaRPr lang="en-US">
            <a:latin typeface="Aptos" panose="020B0004020202020204" pitchFamily="34" charset="0"/>
          </a:endParaRPr>
        </a:p>
      </dgm:t>
    </dgm:pt>
    <dgm:pt modelId="{D039247E-9240-487A-BAAC-07B521DF18E5}" type="sibTrans" cxnId="{E79D6339-B224-45EB-93B9-087A6E13D8CC}">
      <dgm:prSet/>
      <dgm:spPr/>
      <dgm:t>
        <a:bodyPr/>
        <a:lstStyle/>
        <a:p>
          <a:endParaRPr lang="en-US">
            <a:latin typeface="Aptos" panose="020B0004020202020204" pitchFamily="34" charset="0"/>
          </a:endParaRPr>
        </a:p>
      </dgm:t>
    </dgm:pt>
    <dgm:pt modelId="{48673B46-0858-4C01-881E-057FD282117E}">
      <dgm:prSet phldrT="[Text]" custT="1"/>
      <dgm:spPr>
        <a:solidFill>
          <a:srgbClr val="FED2A2"/>
        </a:solidFill>
        <a:ln>
          <a:noFill/>
        </a:ln>
      </dgm:spPr>
      <dgm:t>
        <a:bodyPr/>
        <a:lstStyle/>
        <a:p>
          <a:pPr>
            <a:lnSpc>
              <a:spcPct val="100000"/>
            </a:lnSpc>
            <a:spcAft>
              <a:spcPts val="1800"/>
            </a:spcAft>
          </a:pPr>
          <a:r>
            <a:rPr lang="en-US" sz="2800" dirty="0">
              <a:latin typeface="Aptos" panose="020B0004020202020204" pitchFamily="34" charset="0"/>
            </a:rPr>
            <a:t>Professional development 56%</a:t>
          </a:r>
        </a:p>
      </dgm:t>
    </dgm:pt>
    <dgm:pt modelId="{0F431AC6-1F8B-4353-A7AD-67AD3D77B7BA}" type="parTrans" cxnId="{0F89DC10-8536-4EC3-9118-CE2E41D50ADA}">
      <dgm:prSet/>
      <dgm:spPr/>
      <dgm:t>
        <a:bodyPr/>
        <a:lstStyle/>
        <a:p>
          <a:endParaRPr lang="en-US">
            <a:latin typeface="Aptos" panose="020B0004020202020204" pitchFamily="34" charset="0"/>
          </a:endParaRPr>
        </a:p>
      </dgm:t>
    </dgm:pt>
    <dgm:pt modelId="{844341B9-9EDC-416F-AC55-772DEDB21906}" type="sibTrans" cxnId="{0F89DC10-8536-4EC3-9118-CE2E41D50ADA}">
      <dgm:prSet/>
      <dgm:spPr/>
      <dgm:t>
        <a:bodyPr/>
        <a:lstStyle/>
        <a:p>
          <a:endParaRPr lang="en-US">
            <a:latin typeface="Aptos" panose="020B0004020202020204" pitchFamily="34" charset="0"/>
          </a:endParaRPr>
        </a:p>
      </dgm:t>
    </dgm:pt>
    <dgm:pt modelId="{931DDD08-242B-4010-9BA7-D9F20C466CB9}">
      <dgm:prSet phldrT="[Text]" custT="1"/>
      <dgm:spPr>
        <a:solidFill>
          <a:srgbClr val="9AC6AD">
            <a:alpha val="89804"/>
          </a:srgbClr>
        </a:solidFill>
        <a:ln>
          <a:noFill/>
        </a:ln>
      </dgm:spPr>
      <dgm:t>
        <a:bodyPr/>
        <a:lstStyle/>
        <a:p>
          <a:pPr>
            <a:lnSpc>
              <a:spcPct val="100000"/>
            </a:lnSpc>
            <a:spcAft>
              <a:spcPts val="1800"/>
            </a:spcAft>
          </a:pPr>
          <a:r>
            <a:rPr lang="en-US" sz="2800" b="1" dirty="0">
              <a:latin typeface="Aptos" panose="020B0004020202020204" pitchFamily="34" charset="0"/>
            </a:rPr>
            <a:t>Retirement savings plan 79%</a:t>
          </a:r>
        </a:p>
      </dgm:t>
    </dgm:pt>
    <dgm:pt modelId="{7F0A3D5B-6881-488C-8B28-40A40DE39C31}" type="parTrans" cxnId="{FE2A4864-F01E-45C0-81DD-0A5B3A1830EE}">
      <dgm:prSet/>
      <dgm:spPr/>
      <dgm:t>
        <a:bodyPr/>
        <a:lstStyle/>
        <a:p>
          <a:endParaRPr lang="en-US">
            <a:latin typeface="Aptos" panose="020B0004020202020204" pitchFamily="34" charset="0"/>
          </a:endParaRPr>
        </a:p>
      </dgm:t>
    </dgm:pt>
    <dgm:pt modelId="{83474922-7A02-4EBF-A02D-F39BDF4BBE94}" type="sibTrans" cxnId="{FE2A4864-F01E-45C0-81DD-0A5B3A1830EE}">
      <dgm:prSet/>
      <dgm:spPr/>
      <dgm:t>
        <a:bodyPr/>
        <a:lstStyle/>
        <a:p>
          <a:endParaRPr lang="en-US">
            <a:latin typeface="Aptos" panose="020B0004020202020204" pitchFamily="34" charset="0"/>
          </a:endParaRPr>
        </a:p>
      </dgm:t>
    </dgm:pt>
    <dgm:pt modelId="{61F3B7CC-81E6-4E63-A4D7-F2B6E5D66F06}">
      <dgm:prSet phldrT="[Text]" custT="1"/>
      <dgm:spPr>
        <a:solidFill>
          <a:srgbClr val="9AC6AD">
            <a:alpha val="89804"/>
          </a:srgbClr>
        </a:solidFill>
        <a:ln>
          <a:noFill/>
        </a:ln>
      </dgm:spPr>
      <dgm:t>
        <a:bodyPr/>
        <a:lstStyle/>
        <a:p>
          <a:pPr>
            <a:lnSpc>
              <a:spcPct val="100000"/>
            </a:lnSpc>
            <a:spcAft>
              <a:spcPts val="1800"/>
            </a:spcAft>
          </a:pPr>
          <a:r>
            <a:rPr lang="en-US" sz="2800" dirty="0">
              <a:latin typeface="Aptos" panose="020B0004020202020204" pitchFamily="34" charset="0"/>
            </a:rPr>
            <a:t>Pension plan 58%</a:t>
          </a:r>
        </a:p>
      </dgm:t>
    </dgm:pt>
    <dgm:pt modelId="{2C80DC16-07B7-41AE-ABF7-393A3B97B19B}" type="parTrans" cxnId="{933E5B60-713F-4303-8A92-E1150306DEFA}">
      <dgm:prSet/>
      <dgm:spPr/>
      <dgm:t>
        <a:bodyPr/>
        <a:lstStyle/>
        <a:p>
          <a:endParaRPr lang="en-US">
            <a:latin typeface="Aptos" panose="020B0004020202020204" pitchFamily="34" charset="0"/>
          </a:endParaRPr>
        </a:p>
      </dgm:t>
    </dgm:pt>
    <dgm:pt modelId="{61413BCF-0F65-4F86-9E69-4C33E055B4C8}" type="sibTrans" cxnId="{933E5B60-713F-4303-8A92-E1150306DEFA}">
      <dgm:prSet/>
      <dgm:spPr/>
      <dgm:t>
        <a:bodyPr/>
        <a:lstStyle/>
        <a:p>
          <a:endParaRPr lang="en-US">
            <a:latin typeface="Aptos" panose="020B0004020202020204" pitchFamily="34" charset="0"/>
          </a:endParaRPr>
        </a:p>
      </dgm:t>
    </dgm:pt>
    <dgm:pt modelId="{3E3EBC4B-EB92-48F7-B075-44ED38BBF6D8}">
      <dgm:prSet custT="1"/>
      <dgm:spPr>
        <a:solidFill>
          <a:srgbClr val="FEE8B2">
            <a:alpha val="89804"/>
          </a:srgbClr>
        </a:solidFill>
        <a:ln>
          <a:noFill/>
        </a:ln>
      </dgm:spPr>
      <dgm:t>
        <a:bodyPr/>
        <a:lstStyle/>
        <a:p>
          <a:pPr marL="285750" lvl="1" indent="-285750" algn="l" defTabSz="1244600">
            <a:lnSpc>
              <a:spcPct val="100000"/>
            </a:lnSpc>
            <a:spcBef>
              <a:spcPct val="0"/>
            </a:spcBef>
            <a:spcAft>
              <a:spcPts val="1800"/>
            </a:spcAft>
            <a:buChar char="•"/>
          </a:pPr>
          <a:r>
            <a:rPr lang="en-US" sz="2800" kern="1200" dirty="0">
              <a:solidFill>
                <a:srgbClr val="000000">
                  <a:hueOff val="0"/>
                  <a:satOff val="0"/>
                  <a:lumOff val="0"/>
                  <a:alphaOff val="0"/>
                </a:srgbClr>
              </a:solidFill>
              <a:latin typeface="Aptos" panose="020B0004020202020204" pitchFamily="34" charset="0"/>
              <a:ea typeface="+mn-ea"/>
              <a:cs typeface="+mn-cs"/>
            </a:rPr>
            <a:t>Dental 75%</a:t>
          </a:r>
        </a:p>
      </dgm:t>
    </dgm:pt>
    <dgm:pt modelId="{372582CE-6EB6-4698-9626-703A9539D6FF}" type="parTrans" cxnId="{000EB453-8525-42C5-92F1-4132E4A1E28C}">
      <dgm:prSet/>
      <dgm:spPr/>
      <dgm:t>
        <a:bodyPr/>
        <a:lstStyle/>
        <a:p>
          <a:endParaRPr lang="en-US">
            <a:latin typeface="Aptos" panose="020B0004020202020204" pitchFamily="34" charset="0"/>
          </a:endParaRPr>
        </a:p>
      </dgm:t>
    </dgm:pt>
    <dgm:pt modelId="{4B9AC48A-1427-461D-B50C-EB496DDB3E06}" type="sibTrans" cxnId="{000EB453-8525-42C5-92F1-4132E4A1E28C}">
      <dgm:prSet/>
      <dgm:spPr/>
      <dgm:t>
        <a:bodyPr/>
        <a:lstStyle/>
        <a:p>
          <a:endParaRPr lang="en-US">
            <a:latin typeface="Aptos" panose="020B0004020202020204" pitchFamily="34" charset="0"/>
          </a:endParaRPr>
        </a:p>
      </dgm:t>
    </dgm:pt>
    <dgm:pt modelId="{B11986FB-AA03-4EFE-B5CF-5460B0639C2A}">
      <dgm:prSet custT="1"/>
      <dgm:spPr>
        <a:solidFill>
          <a:srgbClr val="FEE8B2">
            <a:alpha val="89804"/>
          </a:srgbClr>
        </a:solidFill>
        <a:ln>
          <a:noFill/>
        </a:ln>
      </dgm:spPr>
      <dgm:t>
        <a:bodyPr/>
        <a:lstStyle/>
        <a:p>
          <a:pPr marL="285750" lvl="1" indent="-285750" algn="l" defTabSz="1244600">
            <a:lnSpc>
              <a:spcPct val="100000"/>
            </a:lnSpc>
            <a:spcBef>
              <a:spcPct val="0"/>
            </a:spcBef>
            <a:spcAft>
              <a:spcPts val="1800"/>
            </a:spcAft>
            <a:buChar char="•"/>
          </a:pPr>
          <a:r>
            <a:rPr lang="en-US" sz="2800" kern="1200" dirty="0">
              <a:solidFill>
                <a:srgbClr val="000000">
                  <a:hueOff val="0"/>
                  <a:satOff val="0"/>
                  <a:lumOff val="0"/>
                  <a:alphaOff val="0"/>
                </a:srgbClr>
              </a:solidFill>
              <a:latin typeface="Aptos" panose="020B0004020202020204" pitchFamily="34" charset="0"/>
              <a:ea typeface="+mn-ea"/>
              <a:cs typeface="+mn-cs"/>
            </a:rPr>
            <a:t>Life 55%</a:t>
          </a:r>
        </a:p>
      </dgm:t>
    </dgm:pt>
    <dgm:pt modelId="{6B6958B4-1C2A-4313-9ADB-82DD34191B83}" type="parTrans" cxnId="{1193E922-69A9-46EC-818F-5118CAFD71A0}">
      <dgm:prSet/>
      <dgm:spPr/>
      <dgm:t>
        <a:bodyPr/>
        <a:lstStyle/>
        <a:p>
          <a:endParaRPr lang="en-US">
            <a:latin typeface="Aptos" panose="020B0004020202020204" pitchFamily="34" charset="0"/>
          </a:endParaRPr>
        </a:p>
      </dgm:t>
    </dgm:pt>
    <dgm:pt modelId="{2470649F-73A6-447D-BDD1-EEB1636899E6}" type="sibTrans" cxnId="{1193E922-69A9-46EC-818F-5118CAFD71A0}">
      <dgm:prSet/>
      <dgm:spPr/>
      <dgm:t>
        <a:bodyPr/>
        <a:lstStyle/>
        <a:p>
          <a:endParaRPr lang="en-US">
            <a:latin typeface="Aptos" panose="020B0004020202020204" pitchFamily="34" charset="0"/>
          </a:endParaRPr>
        </a:p>
      </dgm:t>
    </dgm:pt>
    <dgm:pt modelId="{6197A8D3-EAA7-4F61-A7B7-4634ED11EB27}">
      <dgm:prSet custT="1"/>
      <dgm:spPr>
        <a:solidFill>
          <a:srgbClr val="FEE8B2">
            <a:alpha val="89804"/>
          </a:srgbClr>
        </a:solidFill>
        <a:ln>
          <a:noFill/>
        </a:ln>
      </dgm:spPr>
      <dgm:t>
        <a:bodyPr/>
        <a:lstStyle/>
        <a:p>
          <a:pPr marL="285750" lvl="1" indent="-285750" algn="l" defTabSz="1244600">
            <a:lnSpc>
              <a:spcPct val="100000"/>
            </a:lnSpc>
            <a:spcBef>
              <a:spcPct val="0"/>
            </a:spcBef>
            <a:spcAft>
              <a:spcPts val="1800"/>
            </a:spcAft>
            <a:buChar char="•"/>
          </a:pPr>
          <a:r>
            <a:rPr lang="en-US" sz="2800" kern="1200" dirty="0">
              <a:solidFill>
                <a:srgbClr val="000000">
                  <a:hueOff val="0"/>
                  <a:satOff val="0"/>
                  <a:lumOff val="0"/>
                  <a:alphaOff val="0"/>
                </a:srgbClr>
              </a:solidFill>
              <a:latin typeface="Aptos" panose="020B0004020202020204" pitchFamily="34" charset="0"/>
              <a:ea typeface="+mn-ea"/>
              <a:cs typeface="+mn-cs"/>
            </a:rPr>
            <a:t>Disability 52%</a:t>
          </a:r>
        </a:p>
      </dgm:t>
    </dgm:pt>
    <dgm:pt modelId="{B779AE01-01D4-4323-AED7-7C1861E88F53}" type="parTrans" cxnId="{3126119C-876C-4540-AB46-E7F7A6EE74E8}">
      <dgm:prSet/>
      <dgm:spPr/>
      <dgm:t>
        <a:bodyPr/>
        <a:lstStyle/>
        <a:p>
          <a:endParaRPr lang="en-US">
            <a:latin typeface="Aptos" panose="020B0004020202020204" pitchFamily="34" charset="0"/>
          </a:endParaRPr>
        </a:p>
      </dgm:t>
    </dgm:pt>
    <dgm:pt modelId="{91F819F2-B185-425C-B33E-03612A3A3E58}" type="sibTrans" cxnId="{3126119C-876C-4540-AB46-E7F7A6EE74E8}">
      <dgm:prSet/>
      <dgm:spPr/>
      <dgm:t>
        <a:bodyPr/>
        <a:lstStyle/>
        <a:p>
          <a:endParaRPr lang="en-US">
            <a:latin typeface="Aptos" panose="020B0004020202020204" pitchFamily="34" charset="0"/>
          </a:endParaRPr>
        </a:p>
      </dgm:t>
    </dgm:pt>
    <dgm:pt modelId="{54595611-CB43-4BF2-B398-51A56C24AC1B}">
      <dgm:prSet custT="1"/>
      <dgm:spPr>
        <a:solidFill>
          <a:srgbClr val="FEE8B2">
            <a:alpha val="89804"/>
          </a:srgbClr>
        </a:solidFill>
        <a:ln>
          <a:noFill/>
        </a:ln>
      </dgm:spPr>
      <dgm:t>
        <a:bodyPr/>
        <a:lstStyle/>
        <a:p>
          <a:pPr marL="285750" lvl="1" indent="-285750" algn="l" defTabSz="1244600">
            <a:lnSpc>
              <a:spcPct val="100000"/>
            </a:lnSpc>
            <a:spcBef>
              <a:spcPct val="0"/>
            </a:spcBef>
            <a:spcAft>
              <a:spcPts val="1800"/>
            </a:spcAft>
            <a:buChar char="•"/>
          </a:pPr>
          <a:r>
            <a:rPr lang="en-US" sz="2800" kern="1200" dirty="0">
              <a:solidFill>
                <a:srgbClr val="000000">
                  <a:hueOff val="0"/>
                  <a:satOff val="0"/>
                  <a:lumOff val="0"/>
                  <a:alphaOff val="0"/>
                </a:srgbClr>
              </a:solidFill>
              <a:latin typeface="Aptos" panose="020B0004020202020204" pitchFamily="34" charset="0"/>
              <a:ea typeface="+mn-ea"/>
              <a:cs typeface="+mn-cs"/>
            </a:rPr>
            <a:t>Critical illness 46%</a:t>
          </a:r>
        </a:p>
      </dgm:t>
    </dgm:pt>
    <dgm:pt modelId="{D643DF04-80FE-4891-888A-3A5A7E81B4F6}" type="parTrans" cxnId="{31A5BB67-BA66-4DB6-AA93-1FDE35D07329}">
      <dgm:prSet/>
      <dgm:spPr/>
      <dgm:t>
        <a:bodyPr/>
        <a:lstStyle/>
        <a:p>
          <a:endParaRPr lang="en-US">
            <a:latin typeface="Aptos" panose="020B0004020202020204" pitchFamily="34" charset="0"/>
          </a:endParaRPr>
        </a:p>
      </dgm:t>
    </dgm:pt>
    <dgm:pt modelId="{6D449F72-F756-4DE0-BE1D-85D5B35D09A2}" type="sibTrans" cxnId="{31A5BB67-BA66-4DB6-AA93-1FDE35D07329}">
      <dgm:prSet/>
      <dgm:spPr/>
      <dgm:t>
        <a:bodyPr/>
        <a:lstStyle/>
        <a:p>
          <a:endParaRPr lang="en-US">
            <a:latin typeface="Aptos" panose="020B0004020202020204" pitchFamily="34" charset="0"/>
          </a:endParaRPr>
        </a:p>
      </dgm:t>
    </dgm:pt>
    <dgm:pt modelId="{E84E5DB4-0FB1-436A-83B0-B1419711BE27}">
      <dgm:prSet phldrT="[Text]"/>
      <dgm:spPr>
        <a:solidFill>
          <a:schemeClr val="accent1"/>
        </a:solidFill>
        <a:ln>
          <a:noFill/>
        </a:ln>
      </dgm:spPr>
      <dgm:t>
        <a:bodyPr/>
        <a:lstStyle/>
        <a:p>
          <a:r>
            <a:rPr lang="en-US" dirty="0">
              <a:solidFill>
                <a:schemeClr val="tx1"/>
              </a:solidFill>
              <a:latin typeface="Aptos" panose="020B0004020202020204" pitchFamily="34" charset="0"/>
            </a:rPr>
            <a:t>Time Off</a:t>
          </a:r>
        </a:p>
      </dgm:t>
    </dgm:pt>
    <dgm:pt modelId="{183230B7-31A9-424C-8C68-401C17A65B78}" type="parTrans" cxnId="{A2EA0C56-56D8-480E-94AF-7C9DAB0E9D86}">
      <dgm:prSet/>
      <dgm:spPr/>
      <dgm:t>
        <a:bodyPr/>
        <a:lstStyle/>
        <a:p>
          <a:endParaRPr lang="en-US">
            <a:latin typeface="Aptos" panose="020B0004020202020204" pitchFamily="34" charset="0"/>
          </a:endParaRPr>
        </a:p>
      </dgm:t>
    </dgm:pt>
    <dgm:pt modelId="{E5EDE425-B3F9-44BA-A580-ABFBACB08D81}" type="sibTrans" cxnId="{A2EA0C56-56D8-480E-94AF-7C9DAB0E9D86}">
      <dgm:prSet/>
      <dgm:spPr/>
      <dgm:t>
        <a:bodyPr/>
        <a:lstStyle/>
        <a:p>
          <a:endParaRPr lang="en-US">
            <a:latin typeface="Aptos" panose="020B0004020202020204" pitchFamily="34" charset="0"/>
          </a:endParaRPr>
        </a:p>
      </dgm:t>
    </dgm:pt>
    <dgm:pt modelId="{93CECADC-5B2D-496F-B537-D2421853CB2A}">
      <dgm:prSet phldrT="[Text]" custT="1"/>
      <dgm:spPr>
        <a:solidFill>
          <a:srgbClr val="BBC9E1">
            <a:alpha val="89804"/>
          </a:srgbClr>
        </a:solidFill>
        <a:ln>
          <a:noFill/>
        </a:ln>
      </dgm:spPr>
      <dgm:t>
        <a:bodyPr/>
        <a:lstStyle/>
        <a:p>
          <a:pPr marL="285750" lvl="1" indent="-285750" algn="l" defTabSz="1244600">
            <a:lnSpc>
              <a:spcPct val="100000"/>
            </a:lnSpc>
            <a:spcBef>
              <a:spcPct val="0"/>
            </a:spcBef>
            <a:spcAft>
              <a:spcPts val="1800"/>
            </a:spcAft>
            <a:buChar char="•"/>
          </a:pPr>
          <a:r>
            <a:rPr lang="en-US" sz="2800" b="1" kern="1200" dirty="0">
              <a:solidFill>
                <a:srgbClr val="000000">
                  <a:hueOff val="0"/>
                  <a:satOff val="0"/>
                  <a:lumOff val="0"/>
                  <a:alphaOff val="0"/>
                </a:srgbClr>
              </a:solidFill>
              <a:latin typeface="Aptos" panose="020B0004020202020204" pitchFamily="34" charset="0"/>
              <a:ea typeface="+mn-ea"/>
              <a:cs typeface="+mn-cs"/>
            </a:rPr>
            <a:t>PTO, vacation, or sick time 89%</a:t>
          </a:r>
        </a:p>
      </dgm:t>
    </dgm:pt>
    <dgm:pt modelId="{D6849B7C-2EC3-47BB-9963-BA03BDE0D12C}" type="parTrans" cxnId="{AEEF4A82-BC8D-4B3C-AAEE-0F83FA4A87A1}">
      <dgm:prSet/>
      <dgm:spPr/>
      <dgm:t>
        <a:bodyPr/>
        <a:lstStyle/>
        <a:p>
          <a:endParaRPr lang="en-US">
            <a:latin typeface="Aptos" panose="020B0004020202020204" pitchFamily="34" charset="0"/>
          </a:endParaRPr>
        </a:p>
      </dgm:t>
    </dgm:pt>
    <dgm:pt modelId="{3F36A4EF-21C7-454C-BA67-D4B84A540FBD}" type="sibTrans" cxnId="{AEEF4A82-BC8D-4B3C-AAEE-0F83FA4A87A1}">
      <dgm:prSet/>
      <dgm:spPr/>
      <dgm:t>
        <a:bodyPr/>
        <a:lstStyle/>
        <a:p>
          <a:endParaRPr lang="en-US">
            <a:latin typeface="Aptos" panose="020B0004020202020204" pitchFamily="34" charset="0"/>
          </a:endParaRPr>
        </a:p>
      </dgm:t>
    </dgm:pt>
    <dgm:pt modelId="{4EFAD60B-D81B-4F17-B4B5-23F7375F6176}">
      <dgm:prSet phldrT="[Text]" custT="1"/>
      <dgm:spPr>
        <a:solidFill>
          <a:srgbClr val="BBC9E1">
            <a:alpha val="89804"/>
          </a:srgbClr>
        </a:solidFill>
        <a:ln>
          <a:noFill/>
        </a:ln>
      </dgm:spPr>
      <dgm:t>
        <a:bodyPr/>
        <a:lstStyle/>
        <a:p>
          <a:pPr marL="285750" lvl="1" indent="-285750" algn="l" defTabSz="1244600">
            <a:lnSpc>
              <a:spcPct val="100000"/>
            </a:lnSpc>
            <a:spcBef>
              <a:spcPct val="0"/>
            </a:spcBef>
            <a:spcAft>
              <a:spcPts val="1800"/>
            </a:spcAft>
            <a:buChar char="•"/>
          </a:pPr>
          <a:r>
            <a:rPr lang="en-US" sz="2800" kern="1200" dirty="0">
              <a:solidFill>
                <a:srgbClr val="000000">
                  <a:hueOff val="0"/>
                  <a:satOff val="0"/>
                  <a:lumOff val="0"/>
                  <a:alphaOff val="0"/>
                </a:srgbClr>
              </a:solidFill>
              <a:latin typeface="Aptos" panose="020B0004020202020204" pitchFamily="34" charset="0"/>
              <a:ea typeface="+mn-ea"/>
              <a:cs typeface="+mn-cs"/>
            </a:rPr>
            <a:t>Paid family or medical leave 73%</a:t>
          </a:r>
        </a:p>
      </dgm:t>
    </dgm:pt>
    <dgm:pt modelId="{12C9EF34-C3DF-48D8-9090-9156EAE5BB49}" type="parTrans" cxnId="{A8DF7A22-76AB-4243-BEE2-2978D6FC5BA8}">
      <dgm:prSet/>
      <dgm:spPr/>
      <dgm:t>
        <a:bodyPr/>
        <a:lstStyle/>
        <a:p>
          <a:endParaRPr lang="en-US">
            <a:latin typeface="Aptos" panose="020B0004020202020204" pitchFamily="34" charset="0"/>
          </a:endParaRPr>
        </a:p>
      </dgm:t>
    </dgm:pt>
    <dgm:pt modelId="{886878C6-4322-4018-84A6-24D11EFF9BB6}" type="sibTrans" cxnId="{A8DF7A22-76AB-4243-BEE2-2978D6FC5BA8}">
      <dgm:prSet/>
      <dgm:spPr/>
      <dgm:t>
        <a:bodyPr/>
        <a:lstStyle/>
        <a:p>
          <a:endParaRPr lang="en-US">
            <a:latin typeface="Aptos" panose="020B0004020202020204" pitchFamily="34" charset="0"/>
          </a:endParaRPr>
        </a:p>
      </dgm:t>
    </dgm:pt>
    <dgm:pt modelId="{40878BE0-1168-4C96-885E-B60A1216F5F9}">
      <dgm:prSet phldrT="[Text]" custT="1"/>
      <dgm:spPr>
        <a:solidFill>
          <a:srgbClr val="BBC9E1">
            <a:alpha val="89804"/>
          </a:srgbClr>
        </a:solidFill>
        <a:ln>
          <a:noFill/>
        </a:ln>
      </dgm:spPr>
      <dgm:t>
        <a:bodyPr/>
        <a:lstStyle/>
        <a:p>
          <a:pPr marL="285750" lvl="1" indent="-285750" algn="l" defTabSz="1244600">
            <a:lnSpc>
              <a:spcPct val="100000"/>
            </a:lnSpc>
            <a:spcBef>
              <a:spcPct val="0"/>
            </a:spcBef>
            <a:spcAft>
              <a:spcPts val="1800"/>
            </a:spcAft>
            <a:buChar char="•"/>
          </a:pPr>
          <a:r>
            <a:rPr lang="en-US" sz="2800" kern="1200" dirty="0">
              <a:solidFill>
                <a:srgbClr val="000000">
                  <a:hueOff val="0"/>
                  <a:satOff val="0"/>
                  <a:lumOff val="0"/>
                  <a:alphaOff val="0"/>
                </a:srgbClr>
              </a:solidFill>
              <a:latin typeface="Aptos" panose="020B0004020202020204" pitchFamily="34" charset="0"/>
              <a:ea typeface="+mn-ea"/>
              <a:cs typeface="+mn-cs"/>
            </a:rPr>
            <a:t>Flexible schedule 72%</a:t>
          </a:r>
        </a:p>
      </dgm:t>
    </dgm:pt>
    <dgm:pt modelId="{79A49EFF-D620-4CFD-8C10-9B5FFF077425}" type="parTrans" cxnId="{87FC4329-940F-40B6-A7D8-6F43006A20B2}">
      <dgm:prSet/>
      <dgm:spPr/>
      <dgm:t>
        <a:bodyPr/>
        <a:lstStyle/>
        <a:p>
          <a:endParaRPr lang="en-US">
            <a:latin typeface="Aptos" panose="020B0004020202020204" pitchFamily="34" charset="0"/>
          </a:endParaRPr>
        </a:p>
      </dgm:t>
    </dgm:pt>
    <dgm:pt modelId="{78AB2595-40F2-4F36-9A95-063855991551}" type="sibTrans" cxnId="{87FC4329-940F-40B6-A7D8-6F43006A20B2}">
      <dgm:prSet/>
      <dgm:spPr/>
      <dgm:t>
        <a:bodyPr/>
        <a:lstStyle/>
        <a:p>
          <a:endParaRPr lang="en-US">
            <a:latin typeface="Aptos" panose="020B0004020202020204" pitchFamily="34" charset="0"/>
          </a:endParaRPr>
        </a:p>
      </dgm:t>
    </dgm:pt>
    <dgm:pt modelId="{8287F422-AB82-4E27-A03B-980230153D4D}">
      <dgm:prSet phldrT="[Text]" custT="1"/>
      <dgm:spPr>
        <a:solidFill>
          <a:srgbClr val="FED2A2"/>
        </a:solidFill>
        <a:ln>
          <a:noFill/>
        </a:ln>
      </dgm:spPr>
      <dgm:t>
        <a:bodyPr/>
        <a:lstStyle/>
        <a:p>
          <a:pPr>
            <a:lnSpc>
              <a:spcPct val="100000"/>
            </a:lnSpc>
            <a:spcAft>
              <a:spcPts val="1800"/>
            </a:spcAft>
          </a:pPr>
          <a:r>
            <a:rPr lang="en-US" sz="2800" dirty="0">
              <a:latin typeface="Aptos" panose="020B0004020202020204" pitchFamily="34" charset="0"/>
            </a:rPr>
            <a:t>Mental health benefits 51%</a:t>
          </a:r>
        </a:p>
      </dgm:t>
    </dgm:pt>
    <dgm:pt modelId="{D1B8FCE5-EB9B-4872-B1C2-B72AF75450AC}" type="parTrans" cxnId="{BB664B33-21BE-40E8-8A2E-6A50481D2078}">
      <dgm:prSet/>
      <dgm:spPr/>
      <dgm:t>
        <a:bodyPr/>
        <a:lstStyle/>
        <a:p>
          <a:endParaRPr lang="en-US">
            <a:latin typeface="Aptos" panose="020B0004020202020204" pitchFamily="34" charset="0"/>
          </a:endParaRPr>
        </a:p>
      </dgm:t>
    </dgm:pt>
    <dgm:pt modelId="{12105894-9CA7-4E16-B4DE-44125A028E2F}" type="sibTrans" cxnId="{BB664B33-21BE-40E8-8A2E-6A50481D2078}">
      <dgm:prSet/>
      <dgm:spPr/>
      <dgm:t>
        <a:bodyPr/>
        <a:lstStyle/>
        <a:p>
          <a:endParaRPr lang="en-US">
            <a:latin typeface="Aptos" panose="020B0004020202020204" pitchFamily="34" charset="0"/>
          </a:endParaRPr>
        </a:p>
      </dgm:t>
    </dgm:pt>
    <dgm:pt modelId="{2112D9A0-C1DF-4E83-B5EA-9AB8E42B56F2}">
      <dgm:prSet phldrT="[Text]" custT="1"/>
      <dgm:spPr>
        <a:solidFill>
          <a:srgbClr val="FED2A2"/>
        </a:solidFill>
        <a:ln>
          <a:noFill/>
        </a:ln>
      </dgm:spPr>
      <dgm:t>
        <a:bodyPr/>
        <a:lstStyle/>
        <a:p>
          <a:pPr>
            <a:lnSpc>
              <a:spcPct val="100000"/>
            </a:lnSpc>
            <a:spcAft>
              <a:spcPts val="1800"/>
            </a:spcAft>
          </a:pPr>
          <a:r>
            <a:rPr lang="en-US" sz="2800" dirty="0">
              <a:latin typeface="Aptos" panose="020B0004020202020204" pitchFamily="34" charset="0"/>
            </a:rPr>
            <a:t>Remote work 46%</a:t>
          </a:r>
        </a:p>
      </dgm:t>
    </dgm:pt>
    <dgm:pt modelId="{D8D5C154-E7B2-43FD-B451-A48875CF05D1}" type="parTrans" cxnId="{98E0C4A3-869C-4A80-9ADA-D3920ED21A1F}">
      <dgm:prSet/>
      <dgm:spPr/>
      <dgm:t>
        <a:bodyPr/>
        <a:lstStyle/>
        <a:p>
          <a:endParaRPr lang="en-US">
            <a:latin typeface="Aptos" panose="020B0004020202020204" pitchFamily="34" charset="0"/>
          </a:endParaRPr>
        </a:p>
      </dgm:t>
    </dgm:pt>
    <dgm:pt modelId="{9D85E239-CEBC-4C38-B996-6C13EF5666DE}" type="sibTrans" cxnId="{98E0C4A3-869C-4A80-9ADA-D3920ED21A1F}">
      <dgm:prSet/>
      <dgm:spPr/>
      <dgm:t>
        <a:bodyPr/>
        <a:lstStyle/>
        <a:p>
          <a:endParaRPr lang="en-US">
            <a:latin typeface="Aptos" panose="020B0004020202020204" pitchFamily="34" charset="0"/>
          </a:endParaRPr>
        </a:p>
      </dgm:t>
    </dgm:pt>
    <dgm:pt modelId="{F365F03B-7B85-421D-A90F-BA0554F50BBC}">
      <dgm:prSet phldrT="[Text]" custT="1"/>
      <dgm:spPr>
        <a:solidFill>
          <a:srgbClr val="FED2A2"/>
        </a:solidFill>
        <a:ln>
          <a:noFill/>
        </a:ln>
      </dgm:spPr>
      <dgm:t>
        <a:bodyPr/>
        <a:lstStyle/>
        <a:p>
          <a:pPr>
            <a:lnSpc>
              <a:spcPct val="100000"/>
            </a:lnSpc>
            <a:spcAft>
              <a:spcPts val="1800"/>
            </a:spcAft>
          </a:pPr>
          <a:r>
            <a:rPr lang="en-US" sz="2800" dirty="0">
              <a:latin typeface="Aptos" panose="020B0004020202020204" pitchFamily="34" charset="0"/>
            </a:rPr>
            <a:t>Health wellness program 46%</a:t>
          </a:r>
        </a:p>
      </dgm:t>
    </dgm:pt>
    <dgm:pt modelId="{733C27A2-6F0C-4148-A3D1-EDC77F1B9F96}" type="parTrans" cxnId="{C277BFF7-DFD6-4B33-A53D-ABDB8B368878}">
      <dgm:prSet/>
      <dgm:spPr/>
      <dgm:t>
        <a:bodyPr/>
        <a:lstStyle/>
        <a:p>
          <a:endParaRPr lang="en-US">
            <a:latin typeface="Aptos" panose="020B0004020202020204" pitchFamily="34" charset="0"/>
          </a:endParaRPr>
        </a:p>
      </dgm:t>
    </dgm:pt>
    <dgm:pt modelId="{D98664E5-768E-448A-8126-E40B88FAF64D}" type="sibTrans" cxnId="{C277BFF7-DFD6-4B33-A53D-ABDB8B368878}">
      <dgm:prSet/>
      <dgm:spPr/>
      <dgm:t>
        <a:bodyPr/>
        <a:lstStyle/>
        <a:p>
          <a:endParaRPr lang="en-US">
            <a:latin typeface="Aptos" panose="020B0004020202020204" pitchFamily="34" charset="0"/>
          </a:endParaRPr>
        </a:p>
      </dgm:t>
    </dgm:pt>
    <dgm:pt modelId="{7B96C4F7-36ED-487D-9637-D3C0A87A29B3}">
      <dgm:prSet phldrT="[Text]" custT="1"/>
      <dgm:spPr>
        <a:solidFill>
          <a:srgbClr val="9AC6AD">
            <a:alpha val="89804"/>
          </a:srgbClr>
        </a:solidFill>
        <a:ln>
          <a:noFill/>
        </a:ln>
      </dgm:spPr>
      <dgm:t>
        <a:bodyPr/>
        <a:lstStyle/>
        <a:p>
          <a:pPr>
            <a:lnSpc>
              <a:spcPct val="100000"/>
            </a:lnSpc>
            <a:spcAft>
              <a:spcPts val="1800"/>
            </a:spcAft>
          </a:pPr>
          <a:r>
            <a:rPr lang="en-US" sz="2800" dirty="0">
              <a:latin typeface="Aptos" panose="020B0004020202020204" pitchFamily="34" charset="0"/>
            </a:rPr>
            <a:t>Emergency savings benefit 40%</a:t>
          </a:r>
        </a:p>
      </dgm:t>
    </dgm:pt>
    <dgm:pt modelId="{20825DB5-D460-4BD2-A71F-9D011B5A0CDF}" type="parTrans" cxnId="{C0B37F8B-1BC4-44D9-94A3-F6F00C17A17A}">
      <dgm:prSet/>
      <dgm:spPr/>
      <dgm:t>
        <a:bodyPr/>
        <a:lstStyle/>
        <a:p>
          <a:endParaRPr lang="en-US">
            <a:latin typeface="Aptos" panose="020B0004020202020204" pitchFamily="34" charset="0"/>
          </a:endParaRPr>
        </a:p>
      </dgm:t>
    </dgm:pt>
    <dgm:pt modelId="{57D86D01-7837-482F-85C0-4C6DC5872036}" type="sibTrans" cxnId="{C0B37F8B-1BC4-44D9-94A3-F6F00C17A17A}">
      <dgm:prSet/>
      <dgm:spPr/>
      <dgm:t>
        <a:bodyPr/>
        <a:lstStyle/>
        <a:p>
          <a:endParaRPr lang="en-US">
            <a:latin typeface="Aptos" panose="020B0004020202020204" pitchFamily="34" charset="0"/>
          </a:endParaRPr>
        </a:p>
      </dgm:t>
    </dgm:pt>
    <dgm:pt modelId="{B190031A-15B6-4D4C-93D0-56E8B8D8E9FF}" type="pres">
      <dgm:prSet presAssocID="{CDF79869-359B-415B-B819-B2A221FC4E44}" presName="Name0" presStyleCnt="0">
        <dgm:presLayoutVars>
          <dgm:dir/>
          <dgm:animLvl val="lvl"/>
          <dgm:resizeHandles val="exact"/>
        </dgm:presLayoutVars>
      </dgm:prSet>
      <dgm:spPr/>
    </dgm:pt>
    <dgm:pt modelId="{FE8505FA-0F05-4B4B-B0E7-833B3850BA00}" type="pres">
      <dgm:prSet presAssocID="{E84E5DB4-0FB1-436A-83B0-B1419711BE27}" presName="composite" presStyleCnt="0"/>
      <dgm:spPr/>
    </dgm:pt>
    <dgm:pt modelId="{0789EC49-8A22-45CE-9B91-B192E6CDA9FB}" type="pres">
      <dgm:prSet presAssocID="{E84E5DB4-0FB1-436A-83B0-B1419711BE27}" presName="parTx" presStyleLbl="alignNode1" presStyleIdx="0" presStyleCnt="4">
        <dgm:presLayoutVars>
          <dgm:chMax val="0"/>
          <dgm:chPref val="0"/>
          <dgm:bulletEnabled val="1"/>
        </dgm:presLayoutVars>
      </dgm:prSet>
      <dgm:spPr/>
    </dgm:pt>
    <dgm:pt modelId="{00ED28BF-92C0-404D-8810-ACAE5416EF6C}" type="pres">
      <dgm:prSet presAssocID="{E84E5DB4-0FB1-436A-83B0-B1419711BE27}" presName="desTx" presStyleLbl="alignAccFollowNode1" presStyleIdx="0" presStyleCnt="4">
        <dgm:presLayoutVars>
          <dgm:bulletEnabled val="1"/>
        </dgm:presLayoutVars>
      </dgm:prSet>
      <dgm:spPr/>
    </dgm:pt>
    <dgm:pt modelId="{85DA06DD-EDDF-4426-A869-55B5D494D320}" type="pres">
      <dgm:prSet presAssocID="{E5EDE425-B3F9-44BA-A580-ABFBACB08D81}" presName="space" presStyleCnt="0"/>
      <dgm:spPr/>
    </dgm:pt>
    <dgm:pt modelId="{F3938ED8-7574-4AFA-97D3-61535047D03A}" type="pres">
      <dgm:prSet presAssocID="{5876004D-A677-42EB-B069-C37CD7E3CC90}" presName="composite" presStyleCnt="0"/>
      <dgm:spPr/>
    </dgm:pt>
    <dgm:pt modelId="{82698E5C-B70C-4CBE-853E-2513D19C09D8}" type="pres">
      <dgm:prSet presAssocID="{5876004D-A677-42EB-B069-C37CD7E3CC90}" presName="parTx" presStyleLbl="alignNode1" presStyleIdx="1" presStyleCnt="4">
        <dgm:presLayoutVars>
          <dgm:chMax val="0"/>
          <dgm:chPref val="0"/>
          <dgm:bulletEnabled val="1"/>
        </dgm:presLayoutVars>
      </dgm:prSet>
      <dgm:spPr/>
    </dgm:pt>
    <dgm:pt modelId="{E396CA5E-FB50-4514-8DBC-A37146610C17}" type="pres">
      <dgm:prSet presAssocID="{5876004D-A677-42EB-B069-C37CD7E3CC90}" presName="desTx" presStyleLbl="alignAccFollowNode1" presStyleIdx="1" presStyleCnt="4">
        <dgm:presLayoutVars>
          <dgm:bulletEnabled val="1"/>
        </dgm:presLayoutVars>
      </dgm:prSet>
      <dgm:spPr/>
    </dgm:pt>
    <dgm:pt modelId="{0E03AC2E-0FDA-4329-9744-4E610CB98556}" type="pres">
      <dgm:prSet presAssocID="{410E0445-F310-4550-AB0A-BD7980CE0B0C}" presName="space" presStyleCnt="0"/>
      <dgm:spPr/>
    </dgm:pt>
    <dgm:pt modelId="{FF02E0E9-C921-4475-AF95-FC4896587AA7}" type="pres">
      <dgm:prSet presAssocID="{2C6A28FA-D900-482D-A248-5AE3CACF5B63}" presName="composite" presStyleCnt="0"/>
      <dgm:spPr/>
    </dgm:pt>
    <dgm:pt modelId="{82A9DE71-845D-4E00-9576-F922C3E9D770}" type="pres">
      <dgm:prSet presAssocID="{2C6A28FA-D900-482D-A248-5AE3CACF5B63}" presName="parTx" presStyleLbl="alignNode1" presStyleIdx="2" presStyleCnt="4">
        <dgm:presLayoutVars>
          <dgm:chMax val="0"/>
          <dgm:chPref val="0"/>
          <dgm:bulletEnabled val="1"/>
        </dgm:presLayoutVars>
      </dgm:prSet>
      <dgm:spPr/>
    </dgm:pt>
    <dgm:pt modelId="{6D63DECA-6644-430F-BB04-F5C22EEF0312}" type="pres">
      <dgm:prSet presAssocID="{2C6A28FA-D900-482D-A248-5AE3CACF5B63}" presName="desTx" presStyleLbl="alignAccFollowNode1" presStyleIdx="2" presStyleCnt="4">
        <dgm:presLayoutVars>
          <dgm:bulletEnabled val="1"/>
        </dgm:presLayoutVars>
      </dgm:prSet>
      <dgm:spPr/>
    </dgm:pt>
    <dgm:pt modelId="{A52C78DF-4B39-43A7-B506-CFE6FFDAE725}" type="pres">
      <dgm:prSet presAssocID="{1EA66B0F-1071-4E57-8A4B-1974F82E8D04}" presName="space" presStyleCnt="0"/>
      <dgm:spPr/>
    </dgm:pt>
    <dgm:pt modelId="{7237C8E1-9624-4C33-8AC6-6A56F11FBB22}" type="pres">
      <dgm:prSet presAssocID="{7AEBF1FA-862D-443B-A44F-13EAA48D071B}" presName="composite" presStyleCnt="0"/>
      <dgm:spPr/>
    </dgm:pt>
    <dgm:pt modelId="{CB614837-25E8-4F17-A341-1C13ECDF7F50}" type="pres">
      <dgm:prSet presAssocID="{7AEBF1FA-862D-443B-A44F-13EAA48D071B}" presName="parTx" presStyleLbl="alignNode1" presStyleIdx="3" presStyleCnt="4">
        <dgm:presLayoutVars>
          <dgm:chMax val="0"/>
          <dgm:chPref val="0"/>
          <dgm:bulletEnabled val="1"/>
        </dgm:presLayoutVars>
      </dgm:prSet>
      <dgm:spPr/>
    </dgm:pt>
    <dgm:pt modelId="{8D761DD1-54A0-4371-89E9-84B9B60FB5FA}" type="pres">
      <dgm:prSet presAssocID="{7AEBF1FA-862D-443B-A44F-13EAA48D071B}" presName="desTx" presStyleLbl="alignAccFollowNode1" presStyleIdx="3" presStyleCnt="4">
        <dgm:presLayoutVars>
          <dgm:bulletEnabled val="1"/>
        </dgm:presLayoutVars>
      </dgm:prSet>
      <dgm:spPr/>
    </dgm:pt>
  </dgm:ptLst>
  <dgm:cxnLst>
    <dgm:cxn modelId="{0F89DC10-8536-4EC3-9118-CE2E41D50ADA}" srcId="{7AEBF1FA-862D-443B-A44F-13EAA48D071B}" destId="{48673B46-0858-4C01-881E-057FD282117E}" srcOrd="0" destOrd="0" parTransId="{0F431AC6-1F8B-4353-A7AD-67AD3D77B7BA}" sibTransId="{844341B9-9EDC-416F-AC55-772DEDB21906}"/>
    <dgm:cxn modelId="{65BFCB13-FCD3-4B7D-950F-5A8ED93F4B65}" type="presOf" srcId="{B11986FB-AA03-4EFE-B5CF-5460B0639C2A}" destId="{E396CA5E-FB50-4514-8DBC-A37146610C17}" srcOrd="0" destOrd="2" presId="urn:microsoft.com/office/officeart/2005/8/layout/hList1"/>
    <dgm:cxn modelId="{4D74B214-EA05-4A77-BA70-EF6C7303B35D}" srcId="{5876004D-A677-42EB-B069-C37CD7E3CC90}" destId="{E57C208C-C585-4AD8-8C1F-DE6D6B3399FA}" srcOrd="0" destOrd="0" parTransId="{C3082F49-612F-4679-BD97-46AA014635A8}" sibTransId="{FA23C817-6533-4080-9519-C0E18D5AB20C}"/>
    <dgm:cxn modelId="{B4C36D15-6879-4138-8067-97D4405B25F5}" type="presOf" srcId="{6197A8D3-EAA7-4F61-A7B7-4634ED11EB27}" destId="{E396CA5E-FB50-4514-8DBC-A37146610C17}" srcOrd="0" destOrd="3" presId="urn:microsoft.com/office/officeart/2005/8/layout/hList1"/>
    <dgm:cxn modelId="{A8DF7A22-76AB-4243-BEE2-2978D6FC5BA8}" srcId="{E84E5DB4-0FB1-436A-83B0-B1419711BE27}" destId="{4EFAD60B-D81B-4F17-B4B5-23F7375F6176}" srcOrd="1" destOrd="0" parTransId="{12C9EF34-C3DF-48D8-9090-9156EAE5BB49}" sibTransId="{886878C6-4322-4018-84A6-24D11EFF9BB6}"/>
    <dgm:cxn modelId="{1193E922-69A9-46EC-818F-5118CAFD71A0}" srcId="{5876004D-A677-42EB-B069-C37CD7E3CC90}" destId="{B11986FB-AA03-4EFE-B5CF-5460B0639C2A}" srcOrd="2" destOrd="0" parTransId="{6B6958B4-1C2A-4313-9ADB-82DD34191B83}" sibTransId="{2470649F-73A6-447D-BDD1-EEB1636899E6}"/>
    <dgm:cxn modelId="{87FC4329-940F-40B6-A7D8-6F43006A20B2}" srcId="{E84E5DB4-0FB1-436A-83B0-B1419711BE27}" destId="{40878BE0-1168-4C96-885E-B60A1216F5F9}" srcOrd="2" destOrd="0" parTransId="{79A49EFF-D620-4CFD-8C10-9B5FFF077425}" sibTransId="{78AB2595-40F2-4F36-9A95-063855991551}"/>
    <dgm:cxn modelId="{7831AA32-CCEC-4175-8D94-7109B79ED9AF}" type="presOf" srcId="{48673B46-0858-4C01-881E-057FD282117E}" destId="{8D761DD1-54A0-4371-89E9-84B9B60FB5FA}" srcOrd="0" destOrd="0" presId="urn:microsoft.com/office/officeart/2005/8/layout/hList1"/>
    <dgm:cxn modelId="{BB664B33-21BE-40E8-8A2E-6A50481D2078}" srcId="{7AEBF1FA-862D-443B-A44F-13EAA48D071B}" destId="{8287F422-AB82-4E27-A03B-980230153D4D}" srcOrd="1" destOrd="0" parTransId="{D1B8FCE5-EB9B-4872-B1C2-B72AF75450AC}" sibTransId="{12105894-9CA7-4E16-B4DE-44125A028E2F}"/>
    <dgm:cxn modelId="{70D6C434-3476-4EAE-9622-1210459F0E0F}" type="presOf" srcId="{E84E5DB4-0FB1-436A-83B0-B1419711BE27}" destId="{0789EC49-8A22-45CE-9B91-B192E6CDA9FB}" srcOrd="0" destOrd="0" presId="urn:microsoft.com/office/officeart/2005/8/layout/hList1"/>
    <dgm:cxn modelId="{2B0CC635-85F4-4949-A9D1-DC5B249BB59E}" type="presOf" srcId="{4EFAD60B-D81B-4F17-B4B5-23F7375F6176}" destId="{00ED28BF-92C0-404D-8810-ACAE5416EF6C}" srcOrd="0" destOrd="1" presId="urn:microsoft.com/office/officeart/2005/8/layout/hList1"/>
    <dgm:cxn modelId="{E79D6339-B224-45EB-93B9-087A6E13D8CC}" srcId="{CDF79869-359B-415B-B819-B2A221FC4E44}" destId="{7AEBF1FA-862D-443B-A44F-13EAA48D071B}" srcOrd="3" destOrd="0" parTransId="{FDE70031-C482-40FE-9EE5-784A9AF36070}" sibTransId="{D039247E-9240-487A-BAAC-07B521DF18E5}"/>
    <dgm:cxn modelId="{382E325B-038F-43FD-8A78-7D59674BB91A}" type="presOf" srcId="{8287F422-AB82-4E27-A03B-980230153D4D}" destId="{8D761DD1-54A0-4371-89E9-84B9B60FB5FA}" srcOrd="0" destOrd="1" presId="urn:microsoft.com/office/officeart/2005/8/layout/hList1"/>
    <dgm:cxn modelId="{437F725D-A7F6-45F6-9A17-C8ADF3E20824}" type="presOf" srcId="{2C6A28FA-D900-482D-A248-5AE3CACF5B63}" destId="{82A9DE71-845D-4E00-9576-F922C3E9D770}" srcOrd="0" destOrd="0" presId="urn:microsoft.com/office/officeart/2005/8/layout/hList1"/>
    <dgm:cxn modelId="{933E5B60-713F-4303-8A92-E1150306DEFA}" srcId="{2C6A28FA-D900-482D-A248-5AE3CACF5B63}" destId="{61F3B7CC-81E6-4E63-A4D7-F2B6E5D66F06}" srcOrd="1" destOrd="0" parTransId="{2C80DC16-07B7-41AE-ABF7-393A3B97B19B}" sibTransId="{61413BCF-0F65-4F86-9E69-4C33E055B4C8}"/>
    <dgm:cxn modelId="{81AAA261-ECE4-427A-A06E-9DE7EC168A42}" type="presOf" srcId="{931DDD08-242B-4010-9BA7-D9F20C466CB9}" destId="{6D63DECA-6644-430F-BB04-F5C22EEF0312}" srcOrd="0" destOrd="0" presId="urn:microsoft.com/office/officeart/2005/8/layout/hList1"/>
    <dgm:cxn modelId="{FE2A4864-F01E-45C0-81DD-0A5B3A1830EE}" srcId="{2C6A28FA-D900-482D-A248-5AE3CACF5B63}" destId="{931DDD08-242B-4010-9BA7-D9F20C466CB9}" srcOrd="0" destOrd="0" parTransId="{7F0A3D5B-6881-488C-8B28-40A40DE39C31}" sibTransId="{83474922-7A02-4EBF-A02D-F39BDF4BBE94}"/>
    <dgm:cxn modelId="{5FF9A546-C2CD-41CF-A1CD-E48CAA91B575}" type="presOf" srcId="{93CECADC-5B2D-496F-B537-D2421853CB2A}" destId="{00ED28BF-92C0-404D-8810-ACAE5416EF6C}" srcOrd="0" destOrd="0" presId="urn:microsoft.com/office/officeart/2005/8/layout/hList1"/>
    <dgm:cxn modelId="{31A5BB67-BA66-4DB6-AA93-1FDE35D07329}" srcId="{5876004D-A677-42EB-B069-C37CD7E3CC90}" destId="{54595611-CB43-4BF2-B398-51A56C24AC1B}" srcOrd="4" destOrd="0" parTransId="{D643DF04-80FE-4891-888A-3A5A7E81B4F6}" sibTransId="{6D449F72-F756-4DE0-BE1D-85D5B35D09A2}"/>
    <dgm:cxn modelId="{758E9149-4A74-4E8B-BBC8-A28332325F57}" type="presOf" srcId="{E57C208C-C585-4AD8-8C1F-DE6D6B3399FA}" destId="{E396CA5E-FB50-4514-8DBC-A37146610C17}" srcOrd="0" destOrd="0" presId="urn:microsoft.com/office/officeart/2005/8/layout/hList1"/>
    <dgm:cxn modelId="{0869BD6C-A464-4E65-BA93-B70395B402B9}" type="presOf" srcId="{5876004D-A677-42EB-B069-C37CD7E3CC90}" destId="{82698E5C-B70C-4CBE-853E-2513D19C09D8}" srcOrd="0" destOrd="0" presId="urn:microsoft.com/office/officeart/2005/8/layout/hList1"/>
    <dgm:cxn modelId="{FC847F4D-0CF6-4E90-BFBD-4821A103546D}" srcId="{CDF79869-359B-415B-B819-B2A221FC4E44}" destId="{5876004D-A677-42EB-B069-C37CD7E3CC90}" srcOrd="1" destOrd="0" parTransId="{7A77A3B5-90B3-4ABA-A56C-9424A05034A6}" sibTransId="{410E0445-F310-4550-AB0A-BD7980CE0B0C}"/>
    <dgm:cxn modelId="{000EB453-8525-42C5-92F1-4132E4A1E28C}" srcId="{5876004D-A677-42EB-B069-C37CD7E3CC90}" destId="{3E3EBC4B-EB92-48F7-B075-44ED38BBF6D8}" srcOrd="1" destOrd="0" parTransId="{372582CE-6EB6-4698-9626-703A9539D6FF}" sibTransId="{4B9AC48A-1427-461D-B50C-EB496DDB3E06}"/>
    <dgm:cxn modelId="{00776F55-E857-48AD-AE3D-4C193563EFA6}" srcId="{CDF79869-359B-415B-B819-B2A221FC4E44}" destId="{2C6A28FA-D900-482D-A248-5AE3CACF5B63}" srcOrd="2" destOrd="0" parTransId="{9CA8DECB-CDE5-41E5-B25A-3EDDF3C8404E}" sibTransId="{1EA66B0F-1071-4E57-8A4B-1974F82E8D04}"/>
    <dgm:cxn modelId="{A2EA0C56-56D8-480E-94AF-7C9DAB0E9D86}" srcId="{CDF79869-359B-415B-B819-B2A221FC4E44}" destId="{E84E5DB4-0FB1-436A-83B0-B1419711BE27}" srcOrd="0" destOrd="0" parTransId="{183230B7-31A9-424C-8C68-401C17A65B78}" sibTransId="{E5EDE425-B3F9-44BA-A580-ABFBACB08D81}"/>
    <dgm:cxn modelId="{A3D9307D-D2C9-4B35-82E2-8645914B14BF}" type="presOf" srcId="{54595611-CB43-4BF2-B398-51A56C24AC1B}" destId="{E396CA5E-FB50-4514-8DBC-A37146610C17}" srcOrd="0" destOrd="4" presId="urn:microsoft.com/office/officeart/2005/8/layout/hList1"/>
    <dgm:cxn modelId="{AEEF4A82-BC8D-4B3C-AAEE-0F83FA4A87A1}" srcId="{E84E5DB4-0FB1-436A-83B0-B1419711BE27}" destId="{93CECADC-5B2D-496F-B537-D2421853CB2A}" srcOrd="0" destOrd="0" parTransId="{D6849B7C-2EC3-47BB-9963-BA03BDE0D12C}" sibTransId="{3F36A4EF-21C7-454C-BA67-D4B84A540FBD}"/>
    <dgm:cxn modelId="{C0B37F8B-1BC4-44D9-94A3-F6F00C17A17A}" srcId="{2C6A28FA-D900-482D-A248-5AE3CACF5B63}" destId="{7B96C4F7-36ED-487D-9637-D3C0A87A29B3}" srcOrd="2" destOrd="0" parTransId="{20825DB5-D460-4BD2-A71F-9D011B5A0CDF}" sibTransId="{57D86D01-7837-482F-85C0-4C6DC5872036}"/>
    <dgm:cxn modelId="{3126119C-876C-4540-AB46-E7F7A6EE74E8}" srcId="{5876004D-A677-42EB-B069-C37CD7E3CC90}" destId="{6197A8D3-EAA7-4F61-A7B7-4634ED11EB27}" srcOrd="3" destOrd="0" parTransId="{B779AE01-01D4-4323-AED7-7C1861E88F53}" sibTransId="{91F819F2-B185-425C-B33E-03612A3A3E58}"/>
    <dgm:cxn modelId="{98E0C4A3-869C-4A80-9ADA-D3920ED21A1F}" srcId="{7AEBF1FA-862D-443B-A44F-13EAA48D071B}" destId="{2112D9A0-C1DF-4E83-B5EA-9AB8E42B56F2}" srcOrd="2" destOrd="0" parTransId="{D8D5C154-E7B2-43FD-B451-A48875CF05D1}" sibTransId="{9D85E239-CEBC-4C38-B996-6C13EF5666DE}"/>
    <dgm:cxn modelId="{1CC9A7AB-4528-47BA-BC94-F188F3135EC1}" type="presOf" srcId="{7AEBF1FA-862D-443B-A44F-13EAA48D071B}" destId="{CB614837-25E8-4F17-A341-1C13ECDF7F50}" srcOrd="0" destOrd="0" presId="urn:microsoft.com/office/officeart/2005/8/layout/hList1"/>
    <dgm:cxn modelId="{E1B89FD0-DDB9-483E-9036-C1A3F5DD7ECD}" type="presOf" srcId="{7B96C4F7-36ED-487D-9637-D3C0A87A29B3}" destId="{6D63DECA-6644-430F-BB04-F5C22EEF0312}" srcOrd="0" destOrd="2" presId="urn:microsoft.com/office/officeart/2005/8/layout/hList1"/>
    <dgm:cxn modelId="{47A0F5D5-550B-411C-98A3-540F8604F7F4}" type="presOf" srcId="{61F3B7CC-81E6-4E63-A4D7-F2B6E5D66F06}" destId="{6D63DECA-6644-430F-BB04-F5C22EEF0312}" srcOrd="0" destOrd="1" presId="urn:microsoft.com/office/officeart/2005/8/layout/hList1"/>
    <dgm:cxn modelId="{E0C3A8DB-9A2C-4160-8200-186BA5078E40}" type="presOf" srcId="{3E3EBC4B-EB92-48F7-B075-44ED38BBF6D8}" destId="{E396CA5E-FB50-4514-8DBC-A37146610C17}" srcOrd="0" destOrd="1" presId="urn:microsoft.com/office/officeart/2005/8/layout/hList1"/>
    <dgm:cxn modelId="{3FA38DE2-BCF2-411B-A825-91D863C8F12D}" type="presOf" srcId="{CDF79869-359B-415B-B819-B2A221FC4E44}" destId="{B190031A-15B6-4D4C-93D0-56E8B8D8E9FF}" srcOrd="0" destOrd="0" presId="urn:microsoft.com/office/officeart/2005/8/layout/hList1"/>
    <dgm:cxn modelId="{1C8FA1E7-0C78-4188-ABCF-B3D7D0E5641C}" type="presOf" srcId="{F365F03B-7B85-421D-A90F-BA0554F50BBC}" destId="{8D761DD1-54A0-4371-89E9-84B9B60FB5FA}" srcOrd="0" destOrd="3" presId="urn:microsoft.com/office/officeart/2005/8/layout/hList1"/>
    <dgm:cxn modelId="{EE9C9DEF-C2D2-4AFE-BFEE-431E111CF855}" type="presOf" srcId="{2112D9A0-C1DF-4E83-B5EA-9AB8E42B56F2}" destId="{8D761DD1-54A0-4371-89E9-84B9B60FB5FA}" srcOrd="0" destOrd="2" presId="urn:microsoft.com/office/officeart/2005/8/layout/hList1"/>
    <dgm:cxn modelId="{C277BFF7-DFD6-4B33-A53D-ABDB8B368878}" srcId="{7AEBF1FA-862D-443B-A44F-13EAA48D071B}" destId="{F365F03B-7B85-421D-A90F-BA0554F50BBC}" srcOrd="3" destOrd="0" parTransId="{733C27A2-6F0C-4148-A3D1-EDC77F1B9F96}" sibTransId="{D98664E5-768E-448A-8126-E40B88FAF64D}"/>
    <dgm:cxn modelId="{C2275CF8-F0C7-4C0E-85DF-B76EB3B37FCB}" type="presOf" srcId="{40878BE0-1168-4C96-885E-B60A1216F5F9}" destId="{00ED28BF-92C0-404D-8810-ACAE5416EF6C}" srcOrd="0" destOrd="2" presId="urn:microsoft.com/office/officeart/2005/8/layout/hList1"/>
    <dgm:cxn modelId="{D9635455-E4A8-450C-927D-BA6B970C5D2A}" type="presParOf" srcId="{B190031A-15B6-4D4C-93D0-56E8B8D8E9FF}" destId="{FE8505FA-0F05-4B4B-B0E7-833B3850BA00}" srcOrd="0" destOrd="0" presId="urn:microsoft.com/office/officeart/2005/8/layout/hList1"/>
    <dgm:cxn modelId="{6828CD78-F8B4-4919-BDFA-2F4423B62D4A}" type="presParOf" srcId="{FE8505FA-0F05-4B4B-B0E7-833B3850BA00}" destId="{0789EC49-8A22-45CE-9B91-B192E6CDA9FB}" srcOrd="0" destOrd="0" presId="urn:microsoft.com/office/officeart/2005/8/layout/hList1"/>
    <dgm:cxn modelId="{702CB698-FCB8-4915-A0FB-6D4D5A48F15B}" type="presParOf" srcId="{FE8505FA-0F05-4B4B-B0E7-833B3850BA00}" destId="{00ED28BF-92C0-404D-8810-ACAE5416EF6C}" srcOrd="1" destOrd="0" presId="urn:microsoft.com/office/officeart/2005/8/layout/hList1"/>
    <dgm:cxn modelId="{26C50938-844C-40EB-A1AD-A6CC115325B6}" type="presParOf" srcId="{B190031A-15B6-4D4C-93D0-56E8B8D8E9FF}" destId="{85DA06DD-EDDF-4426-A869-55B5D494D320}" srcOrd="1" destOrd="0" presId="urn:microsoft.com/office/officeart/2005/8/layout/hList1"/>
    <dgm:cxn modelId="{40AFA77A-88CA-48FC-82F3-399F53261058}" type="presParOf" srcId="{B190031A-15B6-4D4C-93D0-56E8B8D8E9FF}" destId="{F3938ED8-7574-4AFA-97D3-61535047D03A}" srcOrd="2" destOrd="0" presId="urn:microsoft.com/office/officeart/2005/8/layout/hList1"/>
    <dgm:cxn modelId="{4FF790A1-23A5-445C-B52E-8CF6247D41AB}" type="presParOf" srcId="{F3938ED8-7574-4AFA-97D3-61535047D03A}" destId="{82698E5C-B70C-4CBE-853E-2513D19C09D8}" srcOrd="0" destOrd="0" presId="urn:microsoft.com/office/officeart/2005/8/layout/hList1"/>
    <dgm:cxn modelId="{CD425FDB-17D2-44D3-AFC0-CA321BE3C7E5}" type="presParOf" srcId="{F3938ED8-7574-4AFA-97D3-61535047D03A}" destId="{E396CA5E-FB50-4514-8DBC-A37146610C17}" srcOrd="1" destOrd="0" presId="urn:microsoft.com/office/officeart/2005/8/layout/hList1"/>
    <dgm:cxn modelId="{0932281E-370B-44BC-8CFF-C88B74914CBE}" type="presParOf" srcId="{B190031A-15B6-4D4C-93D0-56E8B8D8E9FF}" destId="{0E03AC2E-0FDA-4329-9744-4E610CB98556}" srcOrd="3" destOrd="0" presId="urn:microsoft.com/office/officeart/2005/8/layout/hList1"/>
    <dgm:cxn modelId="{D71AC275-9674-4F73-9D09-C00281B9D044}" type="presParOf" srcId="{B190031A-15B6-4D4C-93D0-56E8B8D8E9FF}" destId="{FF02E0E9-C921-4475-AF95-FC4896587AA7}" srcOrd="4" destOrd="0" presId="urn:microsoft.com/office/officeart/2005/8/layout/hList1"/>
    <dgm:cxn modelId="{DE6989BC-85C4-499E-A661-77007078670E}" type="presParOf" srcId="{FF02E0E9-C921-4475-AF95-FC4896587AA7}" destId="{82A9DE71-845D-4E00-9576-F922C3E9D770}" srcOrd="0" destOrd="0" presId="urn:microsoft.com/office/officeart/2005/8/layout/hList1"/>
    <dgm:cxn modelId="{0EA1BACE-52DB-4601-9E80-F2EC3648CC21}" type="presParOf" srcId="{FF02E0E9-C921-4475-AF95-FC4896587AA7}" destId="{6D63DECA-6644-430F-BB04-F5C22EEF0312}" srcOrd="1" destOrd="0" presId="urn:microsoft.com/office/officeart/2005/8/layout/hList1"/>
    <dgm:cxn modelId="{EBB456A1-735C-4559-9E66-330DB53F592D}" type="presParOf" srcId="{B190031A-15B6-4D4C-93D0-56E8B8D8E9FF}" destId="{A52C78DF-4B39-43A7-B506-CFE6FFDAE725}" srcOrd="5" destOrd="0" presId="urn:microsoft.com/office/officeart/2005/8/layout/hList1"/>
    <dgm:cxn modelId="{4E43B0F5-4F6C-48FF-8F1A-7A85FD635B02}" type="presParOf" srcId="{B190031A-15B6-4D4C-93D0-56E8B8D8E9FF}" destId="{7237C8E1-9624-4C33-8AC6-6A56F11FBB22}" srcOrd="6" destOrd="0" presId="urn:microsoft.com/office/officeart/2005/8/layout/hList1"/>
    <dgm:cxn modelId="{17B1C11C-F05C-4E8B-8D84-9CFD7EF53E3B}" type="presParOf" srcId="{7237C8E1-9624-4C33-8AC6-6A56F11FBB22}" destId="{CB614837-25E8-4F17-A341-1C13ECDF7F50}" srcOrd="0" destOrd="0" presId="urn:microsoft.com/office/officeart/2005/8/layout/hList1"/>
    <dgm:cxn modelId="{5F6C05B5-8D68-4491-98B9-31F2CFC3F07E}" type="presParOf" srcId="{7237C8E1-9624-4C33-8AC6-6A56F11FBB22}" destId="{8D761DD1-54A0-4371-89E9-84B9B60FB5F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2C4903-B289-42FE-B0BA-BA0AEF097E3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DFC25E3A-3B4F-410C-A79A-D0F3A5D6A8DB}">
      <dgm:prSet phldrT="[Text]" custT="1"/>
      <dgm:spPr/>
      <dgm:t>
        <a:bodyPr/>
        <a:lstStyle/>
        <a:p>
          <a:r>
            <a:rPr lang="en-US" sz="2800" dirty="0">
              <a:latin typeface="Aptos" panose="020B0004020202020204" pitchFamily="34" charset="0"/>
            </a:rPr>
            <a:t>29%</a:t>
          </a:r>
        </a:p>
      </dgm:t>
    </dgm:pt>
    <dgm:pt modelId="{2D613C97-D58A-4494-875F-CF148A1D451C}" type="parTrans" cxnId="{2DACDB3E-8319-454F-B09A-B1E8D5BCF5D9}">
      <dgm:prSet/>
      <dgm:spPr/>
      <dgm:t>
        <a:bodyPr/>
        <a:lstStyle/>
        <a:p>
          <a:endParaRPr lang="en-US">
            <a:latin typeface="Aptos" panose="020B0004020202020204" pitchFamily="34" charset="0"/>
          </a:endParaRPr>
        </a:p>
      </dgm:t>
    </dgm:pt>
    <dgm:pt modelId="{3E26FF32-24A7-4027-84B2-A14A7C980875}" type="sibTrans" cxnId="{2DACDB3E-8319-454F-B09A-B1E8D5BCF5D9}">
      <dgm:prSet/>
      <dgm:spPr/>
      <dgm:t>
        <a:bodyPr/>
        <a:lstStyle/>
        <a:p>
          <a:endParaRPr lang="en-US">
            <a:latin typeface="Aptos" panose="020B0004020202020204" pitchFamily="34" charset="0"/>
          </a:endParaRPr>
        </a:p>
      </dgm:t>
    </dgm:pt>
    <dgm:pt modelId="{59256C69-88AE-485B-AEA9-F1FB8B3F6BC5}">
      <dgm:prSet phldrT="[Text]" custT="1"/>
      <dgm:spPr/>
      <dgm:t>
        <a:bodyPr anchor="ctr"/>
        <a:lstStyle/>
        <a:p>
          <a:r>
            <a:rPr lang="en-US" sz="2800" dirty="0">
              <a:latin typeface="Aptos" panose="020B0004020202020204" pitchFamily="34" charset="0"/>
            </a:rPr>
            <a:t>Vision insurance</a:t>
          </a:r>
        </a:p>
      </dgm:t>
    </dgm:pt>
    <dgm:pt modelId="{88C40BA8-6AF9-4FCF-BCDB-7C3D73F5C843}" type="parTrans" cxnId="{3BB67226-51C9-4F75-B141-CCC5018445F8}">
      <dgm:prSet/>
      <dgm:spPr/>
      <dgm:t>
        <a:bodyPr/>
        <a:lstStyle/>
        <a:p>
          <a:endParaRPr lang="en-US">
            <a:latin typeface="Aptos" panose="020B0004020202020204" pitchFamily="34" charset="0"/>
          </a:endParaRPr>
        </a:p>
      </dgm:t>
    </dgm:pt>
    <dgm:pt modelId="{1DCBDD18-2B92-458D-9B50-2B5CD9E80C92}" type="sibTrans" cxnId="{3BB67226-51C9-4F75-B141-CCC5018445F8}">
      <dgm:prSet/>
      <dgm:spPr/>
      <dgm:t>
        <a:bodyPr/>
        <a:lstStyle/>
        <a:p>
          <a:endParaRPr lang="en-US">
            <a:latin typeface="Aptos" panose="020B0004020202020204" pitchFamily="34" charset="0"/>
          </a:endParaRPr>
        </a:p>
      </dgm:t>
    </dgm:pt>
    <dgm:pt modelId="{8D853A16-2F68-488C-A4D9-B97819738F0C}">
      <dgm:prSet phldrT="[Text]" custT="1"/>
      <dgm:spPr/>
      <dgm:t>
        <a:bodyPr/>
        <a:lstStyle/>
        <a:p>
          <a:r>
            <a:rPr lang="en-US" sz="2800" dirty="0">
              <a:latin typeface="Aptos" panose="020B0004020202020204" pitchFamily="34" charset="0"/>
            </a:rPr>
            <a:t>27%</a:t>
          </a:r>
        </a:p>
      </dgm:t>
    </dgm:pt>
    <dgm:pt modelId="{C59519A5-C3DC-4854-9331-2F2764CC1E9D}" type="parTrans" cxnId="{2D7CDF8E-B5B9-4CD9-90E2-EF513CC66833}">
      <dgm:prSet/>
      <dgm:spPr/>
      <dgm:t>
        <a:bodyPr/>
        <a:lstStyle/>
        <a:p>
          <a:endParaRPr lang="en-US">
            <a:latin typeface="Aptos" panose="020B0004020202020204" pitchFamily="34" charset="0"/>
          </a:endParaRPr>
        </a:p>
      </dgm:t>
    </dgm:pt>
    <dgm:pt modelId="{5D3618B6-F0EA-4DD1-8C9C-05C2D66EA533}" type="sibTrans" cxnId="{2D7CDF8E-B5B9-4CD9-90E2-EF513CC66833}">
      <dgm:prSet/>
      <dgm:spPr/>
      <dgm:t>
        <a:bodyPr/>
        <a:lstStyle/>
        <a:p>
          <a:endParaRPr lang="en-US">
            <a:latin typeface="Aptos" panose="020B0004020202020204" pitchFamily="34" charset="0"/>
          </a:endParaRPr>
        </a:p>
      </dgm:t>
    </dgm:pt>
    <dgm:pt modelId="{8DEA158F-C20A-443D-A241-D9DDDFA4FB3B}">
      <dgm:prSet phldrT="[Text]" custT="1"/>
      <dgm:spPr/>
      <dgm:t>
        <a:bodyPr anchor="ctr"/>
        <a:lstStyle/>
        <a:p>
          <a:r>
            <a:rPr lang="en-US" sz="2800" dirty="0">
              <a:latin typeface="Aptos" panose="020B0004020202020204" pitchFamily="34" charset="0"/>
            </a:rPr>
            <a:t>Medical insurance</a:t>
          </a:r>
        </a:p>
      </dgm:t>
    </dgm:pt>
    <dgm:pt modelId="{5CC30B46-C60D-4CE7-B04F-E02D136AA1FB}" type="parTrans" cxnId="{F89C951D-F507-4503-B918-BBE88D1938D6}">
      <dgm:prSet/>
      <dgm:spPr/>
      <dgm:t>
        <a:bodyPr/>
        <a:lstStyle/>
        <a:p>
          <a:endParaRPr lang="en-US">
            <a:latin typeface="Aptos" panose="020B0004020202020204" pitchFamily="34" charset="0"/>
          </a:endParaRPr>
        </a:p>
      </dgm:t>
    </dgm:pt>
    <dgm:pt modelId="{8B027FCB-7B9C-46C8-A444-1641E0CE0F77}" type="sibTrans" cxnId="{F89C951D-F507-4503-B918-BBE88D1938D6}">
      <dgm:prSet/>
      <dgm:spPr/>
      <dgm:t>
        <a:bodyPr/>
        <a:lstStyle/>
        <a:p>
          <a:endParaRPr lang="en-US">
            <a:latin typeface="Aptos" panose="020B0004020202020204" pitchFamily="34" charset="0"/>
          </a:endParaRPr>
        </a:p>
      </dgm:t>
    </dgm:pt>
    <dgm:pt modelId="{9AEDE3C4-AE24-4E3C-B11B-266D5CF9CA9C}">
      <dgm:prSet phldrT="[Text]" custT="1"/>
      <dgm:spPr/>
      <dgm:t>
        <a:bodyPr/>
        <a:lstStyle/>
        <a:p>
          <a:r>
            <a:rPr lang="en-US" sz="2800" dirty="0">
              <a:latin typeface="Aptos" panose="020B0004020202020204" pitchFamily="34" charset="0"/>
            </a:rPr>
            <a:t>26%</a:t>
          </a:r>
        </a:p>
      </dgm:t>
    </dgm:pt>
    <dgm:pt modelId="{5EDB6DDB-CC86-4E44-96D8-484BA5B663A2}" type="parTrans" cxnId="{C4078C39-05FB-4186-82E7-50C69A0545AA}">
      <dgm:prSet/>
      <dgm:spPr/>
      <dgm:t>
        <a:bodyPr/>
        <a:lstStyle/>
        <a:p>
          <a:endParaRPr lang="en-US">
            <a:latin typeface="Aptos" panose="020B0004020202020204" pitchFamily="34" charset="0"/>
          </a:endParaRPr>
        </a:p>
      </dgm:t>
    </dgm:pt>
    <dgm:pt modelId="{6ED0B8F7-D8A0-431F-BDA4-F94956FFB1C5}" type="sibTrans" cxnId="{C4078C39-05FB-4186-82E7-50C69A0545AA}">
      <dgm:prSet/>
      <dgm:spPr/>
      <dgm:t>
        <a:bodyPr/>
        <a:lstStyle/>
        <a:p>
          <a:endParaRPr lang="en-US">
            <a:latin typeface="Aptos" panose="020B0004020202020204" pitchFamily="34" charset="0"/>
          </a:endParaRPr>
        </a:p>
      </dgm:t>
    </dgm:pt>
    <dgm:pt modelId="{83A90401-F2E7-43FE-BF01-55E76E54CFD2}">
      <dgm:prSet phldrT="[Text]" custT="1"/>
      <dgm:spPr/>
      <dgm:t>
        <a:bodyPr anchor="ctr"/>
        <a:lstStyle/>
        <a:p>
          <a:r>
            <a:rPr lang="en-US" sz="2800" dirty="0">
              <a:latin typeface="Aptos" panose="020B0004020202020204" pitchFamily="34" charset="0"/>
            </a:rPr>
            <a:t>Dental insurance</a:t>
          </a:r>
        </a:p>
      </dgm:t>
    </dgm:pt>
    <dgm:pt modelId="{F87DF0E2-9537-48EC-A97E-A2475D3C98E6}" type="parTrans" cxnId="{59E6482F-3A77-4367-A5A7-7234726F34B4}">
      <dgm:prSet/>
      <dgm:spPr/>
      <dgm:t>
        <a:bodyPr/>
        <a:lstStyle/>
        <a:p>
          <a:endParaRPr lang="en-US">
            <a:latin typeface="Aptos" panose="020B0004020202020204" pitchFamily="34" charset="0"/>
          </a:endParaRPr>
        </a:p>
      </dgm:t>
    </dgm:pt>
    <dgm:pt modelId="{CABDF13A-69EB-4CD0-8216-09FB0D0FB4B7}" type="sibTrans" cxnId="{59E6482F-3A77-4367-A5A7-7234726F34B4}">
      <dgm:prSet/>
      <dgm:spPr/>
      <dgm:t>
        <a:bodyPr/>
        <a:lstStyle/>
        <a:p>
          <a:endParaRPr lang="en-US">
            <a:latin typeface="Aptos" panose="020B0004020202020204" pitchFamily="34" charset="0"/>
          </a:endParaRPr>
        </a:p>
      </dgm:t>
    </dgm:pt>
    <dgm:pt modelId="{D4CB8323-671E-45C9-A685-EB27DD0D1C7E}">
      <dgm:prSet phldrT="[Text]" custT="1"/>
      <dgm:spPr/>
      <dgm:t>
        <a:bodyPr/>
        <a:lstStyle/>
        <a:p>
          <a:r>
            <a:rPr lang="en-US" sz="2800" dirty="0">
              <a:latin typeface="Aptos" panose="020B0004020202020204" pitchFamily="34" charset="0"/>
            </a:rPr>
            <a:t>22%</a:t>
          </a:r>
        </a:p>
      </dgm:t>
    </dgm:pt>
    <dgm:pt modelId="{4DD4B2F2-A78A-42EA-AF85-7A728AA26045}" type="parTrans" cxnId="{44B519CB-61AC-4FC5-B2F9-B832D7FFE795}">
      <dgm:prSet/>
      <dgm:spPr/>
      <dgm:t>
        <a:bodyPr/>
        <a:lstStyle/>
        <a:p>
          <a:endParaRPr lang="en-US">
            <a:latin typeface="Aptos" panose="020B0004020202020204" pitchFamily="34" charset="0"/>
          </a:endParaRPr>
        </a:p>
      </dgm:t>
    </dgm:pt>
    <dgm:pt modelId="{78953CD2-911F-4C7B-9956-600CBAA45967}" type="sibTrans" cxnId="{44B519CB-61AC-4FC5-B2F9-B832D7FFE795}">
      <dgm:prSet/>
      <dgm:spPr/>
      <dgm:t>
        <a:bodyPr/>
        <a:lstStyle/>
        <a:p>
          <a:endParaRPr lang="en-US">
            <a:latin typeface="Aptos" panose="020B0004020202020204" pitchFamily="34" charset="0"/>
          </a:endParaRPr>
        </a:p>
      </dgm:t>
    </dgm:pt>
    <dgm:pt modelId="{93036CD8-BF53-460C-86E7-A16AF23A9D5E}">
      <dgm:prSet phldrT="[Text]" custT="1"/>
      <dgm:spPr/>
      <dgm:t>
        <a:bodyPr anchor="ctr"/>
        <a:lstStyle/>
        <a:p>
          <a:r>
            <a:rPr lang="en-US" sz="2800" dirty="0">
              <a:latin typeface="Aptos" panose="020B0004020202020204" pitchFamily="34" charset="0"/>
            </a:rPr>
            <a:t>Legal services</a:t>
          </a:r>
        </a:p>
      </dgm:t>
    </dgm:pt>
    <dgm:pt modelId="{4B1FD4C2-6D06-4FFB-941F-D821C5828996}" type="parTrans" cxnId="{50C27C44-D4CC-4504-BED7-47291E4BCD81}">
      <dgm:prSet/>
      <dgm:spPr/>
      <dgm:t>
        <a:bodyPr/>
        <a:lstStyle/>
        <a:p>
          <a:endParaRPr lang="en-US">
            <a:latin typeface="Aptos" panose="020B0004020202020204" pitchFamily="34" charset="0"/>
          </a:endParaRPr>
        </a:p>
      </dgm:t>
    </dgm:pt>
    <dgm:pt modelId="{AB91E77C-83CF-4CC8-BBB5-29ECAC2D11A7}" type="sibTrans" cxnId="{50C27C44-D4CC-4504-BED7-47291E4BCD81}">
      <dgm:prSet/>
      <dgm:spPr/>
      <dgm:t>
        <a:bodyPr/>
        <a:lstStyle/>
        <a:p>
          <a:endParaRPr lang="en-US">
            <a:latin typeface="Aptos" panose="020B0004020202020204" pitchFamily="34" charset="0"/>
          </a:endParaRPr>
        </a:p>
      </dgm:t>
    </dgm:pt>
    <dgm:pt modelId="{D97E7E1F-37B3-4578-9042-C94C6ED58BC9}">
      <dgm:prSet phldrT="[Text]" custT="1"/>
      <dgm:spPr/>
      <dgm:t>
        <a:bodyPr/>
        <a:lstStyle/>
        <a:p>
          <a:r>
            <a:rPr lang="en-US" sz="2800" dirty="0">
              <a:latin typeface="Aptos" panose="020B0004020202020204" pitchFamily="34" charset="0"/>
            </a:rPr>
            <a:t>18%</a:t>
          </a:r>
        </a:p>
      </dgm:t>
    </dgm:pt>
    <dgm:pt modelId="{00EA80C2-9695-406D-838E-3F4C1D7C054A}" type="parTrans" cxnId="{334A7A2F-1727-460E-9866-D0FD47D68664}">
      <dgm:prSet/>
      <dgm:spPr/>
      <dgm:t>
        <a:bodyPr/>
        <a:lstStyle/>
        <a:p>
          <a:endParaRPr lang="en-US">
            <a:latin typeface="Aptos" panose="020B0004020202020204" pitchFamily="34" charset="0"/>
          </a:endParaRPr>
        </a:p>
      </dgm:t>
    </dgm:pt>
    <dgm:pt modelId="{DC70EA88-F9D1-47C2-9C45-81E98A18E28F}" type="sibTrans" cxnId="{334A7A2F-1727-460E-9866-D0FD47D68664}">
      <dgm:prSet/>
      <dgm:spPr/>
      <dgm:t>
        <a:bodyPr/>
        <a:lstStyle/>
        <a:p>
          <a:endParaRPr lang="en-US">
            <a:latin typeface="Aptos" panose="020B0004020202020204" pitchFamily="34" charset="0"/>
          </a:endParaRPr>
        </a:p>
      </dgm:t>
    </dgm:pt>
    <dgm:pt modelId="{52A4A7B2-8F7C-4E8D-AFD4-F1716675653F}">
      <dgm:prSet phldrT="[Text]" custT="1"/>
      <dgm:spPr/>
      <dgm:t>
        <a:bodyPr anchor="ctr"/>
        <a:lstStyle/>
        <a:p>
          <a:r>
            <a:rPr lang="en-US" sz="2800" dirty="0">
              <a:latin typeface="Aptos" panose="020B0004020202020204" pitchFamily="34" charset="0"/>
            </a:rPr>
            <a:t>Pet insurance</a:t>
          </a:r>
        </a:p>
      </dgm:t>
    </dgm:pt>
    <dgm:pt modelId="{E68A2931-A6D1-45A2-88E0-8ED8C5479BAB}" type="parTrans" cxnId="{22961BA8-A3B6-4780-8640-085FD26EAD0D}">
      <dgm:prSet/>
      <dgm:spPr/>
      <dgm:t>
        <a:bodyPr/>
        <a:lstStyle/>
        <a:p>
          <a:endParaRPr lang="en-US">
            <a:latin typeface="Aptos" panose="020B0004020202020204" pitchFamily="34" charset="0"/>
          </a:endParaRPr>
        </a:p>
      </dgm:t>
    </dgm:pt>
    <dgm:pt modelId="{1878B2BA-EF94-4E66-98BE-94A8616E74AA}" type="sibTrans" cxnId="{22961BA8-A3B6-4780-8640-085FD26EAD0D}">
      <dgm:prSet/>
      <dgm:spPr/>
      <dgm:t>
        <a:bodyPr/>
        <a:lstStyle/>
        <a:p>
          <a:endParaRPr lang="en-US">
            <a:latin typeface="Aptos" panose="020B0004020202020204" pitchFamily="34" charset="0"/>
          </a:endParaRPr>
        </a:p>
      </dgm:t>
    </dgm:pt>
    <dgm:pt modelId="{A9FE1029-3BF5-486D-9AA5-84793EF565C8}">
      <dgm:prSet phldrT="[Text]" custT="1"/>
      <dgm:spPr/>
      <dgm:t>
        <a:bodyPr/>
        <a:lstStyle/>
        <a:p>
          <a:r>
            <a:rPr lang="en-US" sz="2800" dirty="0">
              <a:latin typeface="Aptos" panose="020B0004020202020204" pitchFamily="34" charset="0"/>
            </a:rPr>
            <a:t>15%</a:t>
          </a:r>
        </a:p>
      </dgm:t>
    </dgm:pt>
    <dgm:pt modelId="{0750AB9D-DBB2-423B-9F76-F7183C13E011}" type="parTrans" cxnId="{5A13B56B-6700-4CB4-8357-9C9E9C9314EB}">
      <dgm:prSet/>
      <dgm:spPr/>
      <dgm:t>
        <a:bodyPr/>
        <a:lstStyle/>
        <a:p>
          <a:endParaRPr lang="en-US">
            <a:latin typeface="Aptos" panose="020B0004020202020204" pitchFamily="34" charset="0"/>
          </a:endParaRPr>
        </a:p>
      </dgm:t>
    </dgm:pt>
    <dgm:pt modelId="{313F7B7B-E346-4EE8-92ED-3C91ED56098B}" type="sibTrans" cxnId="{5A13B56B-6700-4CB4-8357-9C9E9C9314EB}">
      <dgm:prSet/>
      <dgm:spPr/>
      <dgm:t>
        <a:bodyPr/>
        <a:lstStyle/>
        <a:p>
          <a:endParaRPr lang="en-US">
            <a:latin typeface="Aptos" panose="020B0004020202020204" pitchFamily="34" charset="0"/>
          </a:endParaRPr>
        </a:p>
      </dgm:t>
    </dgm:pt>
    <dgm:pt modelId="{568B34F7-958E-431A-8861-D95B831ED00F}">
      <dgm:prSet phldrT="[Text]" custT="1"/>
      <dgm:spPr/>
      <dgm:t>
        <a:bodyPr anchor="ctr"/>
        <a:lstStyle/>
        <a:p>
          <a:r>
            <a:rPr lang="en-US" sz="2800" dirty="0">
              <a:latin typeface="Aptos" panose="020B0004020202020204" pitchFamily="34" charset="0"/>
            </a:rPr>
            <a:t>Short-term disability</a:t>
          </a:r>
        </a:p>
      </dgm:t>
    </dgm:pt>
    <dgm:pt modelId="{F0E490BF-93CB-43DB-B233-5C791CBA5C30}" type="parTrans" cxnId="{6D7DB5C6-6850-499E-8EA5-35D76AC3A9A9}">
      <dgm:prSet/>
      <dgm:spPr/>
      <dgm:t>
        <a:bodyPr/>
        <a:lstStyle/>
        <a:p>
          <a:endParaRPr lang="en-US">
            <a:latin typeface="Aptos" panose="020B0004020202020204" pitchFamily="34" charset="0"/>
          </a:endParaRPr>
        </a:p>
      </dgm:t>
    </dgm:pt>
    <dgm:pt modelId="{48DA88CB-FFFF-4137-835B-BAC50F79FF3D}" type="sibTrans" cxnId="{6D7DB5C6-6850-499E-8EA5-35D76AC3A9A9}">
      <dgm:prSet/>
      <dgm:spPr/>
      <dgm:t>
        <a:bodyPr/>
        <a:lstStyle/>
        <a:p>
          <a:endParaRPr lang="en-US">
            <a:latin typeface="Aptos" panose="020B0004020202020204" pitchFamily="34" charset="0"/>
          </a:endParaRPr>
        </a:p>
      </dgm:t>
    </dgm:pt>
    <dgm:pt modelId="{AA39E102-4E74-46C3-96FE-3CEE65D0E2D2}">
      <dgm:prSet phldrT="[Text]" custT="1"/>
      <dgm:spPr/>
      <dgm:t>
        <a:bodyPr/>
        <a:lstStyle/>
        <a:p>
          <a:r>
            <a:rPr lang="en-US" sz="2800" dirty="0">
              <a:latin typeface="Aptos" panose="020B0004020202020204" pitchFamily="34" charset="0"/>
            </a:rPr>
            <a:t>13%</a:t>
          </a:r>
        </a:p>
      </dgm:t>
    </dgm:pt>
    <dgm:pt modelId="{5D5F2389-035E-4CEE-97A9-B979D0F85D15}" type="parTrans" cxnId="{A6726778-A466-4D7E-8C57-676B1B4429A5}">
      <dgm:prSet/>
      <dgm:spPr/>
      <dgm:t>
        <a:bodyPr/>
        <a:lstStyle/>
        <a:p>
          <a:endParaRPr lang="en-US">
            <a:latin typeface="Aptos" panose="020B0004020202020204" pitchFamily="34" charset="0"/>
          </a:endParaRPr>
        </a:p>
      </dgm:t>
    </dgm:pt>
    <dgm:pt modelId="{CB2B81C3-F05E-4354-AD88-1A9A22213051}" type="sibTrans" cxnId="{A6726778-A466-4D7E-8C57-676B1B4429A5}">
      <dgm:prSet/>
      <dgm:spPr/>
      <dgm:t>
        <a:bodyPr/>
        <a:lstStyle/>
        <a:p>
          <a:endParaRPr lang="en-US">
            <a:latin typeface="Aptos" panose="020B0004020202020204" pitchFamily="34" charset="0"/>
          </a:endParaRPr>
        </a:p>
      </dgm:t>
    </dgm:pt>
    <dgm:pt modelId="{A9FA5550-205F-4287-A0C6-AB3D0031F889}">
      <dgm:prSet phldrT="[Text]" custT="1"/>
      <dgm:spPr/>
      <dgm:t>
        <a:bodyPr anchor="ctr"/>
        <a:lstStyle/>
        <a:p>
          <a:r>
            <a:rPr lang="en-US" sz="2800" dirty="0">
              <a:latin typeface="Aptos" panose="020B0004020202020204" pitchFamily="34" charset="0"/>
            </a:rPr>
            <a:t>Long-term disability</a:t>
          </a:r>
        </a:p>
      </dgm:t>
    </dgm:pt>
    <dgm:pt modelId="{7CFEFC18-7E4A-4A44-82C7-C26368EB172B}" type="parTrans" cxnId="{1DD6DA37-2EA5-4A1C-8931-3931CFBB118F}">
      <dgm:prSet/>
      <dgm:spPr/>
      <dgm:t>
        <a:bodyPr/>
        <a:lstStyle/>
        <a:p>
          <a:endParaRPr lang="en-US">
            <a:latin typeface="Aptos" panose="020B0004020202020204" pitchFamily="34" charset="0"/>
          </a:endParaRPr>
        </a:p>
      </dgm:t>
    </dgm:pt>
    <dgm:pt modelId="{E5DC06BF-843D-481B-B4CC-0493AE26DA3F}" type="sibTrans" cxnId="{1DD6DA37-2EA5-4A1C-8931-3931CFBB118F}">
      <dgm:prSet/>
      <dgm:spPr/>
      <dgm:t>
        <a:bodyPr/>
        <a:lstStyle/>
        <a:p>
          <a:endParaRPr lang="en-US">
            <a:latin typeface="Aptos" panose="020B0004020202020204" pitchFamily="34" charset="0"/>
          </a:endParaRPr>
        </a:p>
      </dgm:t>
    </dgm:pt>
    <dgm:pt modelId="{6D1F042B-1A75-4992-A0FF-F4228810B8FD}">
      <dgm:prSet phldrT="[Text]" custT="1"/>
      <dgm:spPr/>
      <dgm:t>
        <a:bodyPr/>
        <a:lstStyle/>
        <a:p>
          <a:r>
            <a:rPr lang="en-US" sz="2800" dirty="0">
              <a:latin typeface="Aptos" panose="020B0004020202020204" pitchFamily="34" charset="0"/>
            </a:rPr>
            <a:t>11% </a:t>
          </a:r>
        </a:p>
      </dgm:t>
    </dgm:pt>
    <dgm:pt modelId="{ABA4A51A-B530-40D0-9992-61E32E95E585}" type="parTrans" cxnId="{90861545-ECEF-493D-8A9B-D221DE14D97B}">
      <dgm:prSet/>
      <dgm:spPr/>
      <dgm:t>
        <a:bodyPr/>
        <a:lstStyle/>
        <a:p>
          <a:endParaRPr lang="en-US">
            <a:latin typeface="Aptos" panose="020B0004020202020204" pitchFamily="34" charset="0"/>
          </a:endParaRPr>
        </a:p>
      </dgm:t>
    </dgm:pt>
    <dgm:pt modelId="{F91CA8AA-BC1B-4863-8CB2-0834CED3914A}" type="sibTrans" cxnId="{90861545-ECEF-493D-8A9B-D221DE14D97B}">
      <dgm:prSet/>
      <dgm:spPr/>
      <dgm:t>
        <a:bodyPr/>
        <a:lstStyle/>
        <a:p>
          <a:endParaRPr lang="en-US">
            <a:latin typeface="Aptos" panose="020B0004020202020204" pitchFamily="34" charset="0"/>
          </a:endParaRPr>
        </a:p>
      </dgm:t>
    </dgm:pt>
    <dgm:pt modelId="{EDCEC4A1-6961-4183-93EB-09E518EABCF0}">
      <dgm:prSet phldrT="[Text]" custT="1"/>
      <dgm:spPr/>
      <dgm:t>
        <a:bodyPr anchor="ctr"/>
        <a:lstStyle/>
        <a:p>
          <a:r>
            <a:rPr lang="en-US" sz="2800" dirty="0">
              <a:latin typeface="Aptos" panose="020B0004020202020204" pitchFamily="34" charset="0"/>
            </a:rPr>
            <a:t>Critical illness</a:t>
          </a:r>
        </a:p>
      </dgm:t>
    </dgm:pt>
    <dgm:pt modelId="{B5B10C24-AE39-47CC-B74E-75B81FBB78CA}" type="parTrans" cxnId="{F0AA434C-98A4-42F8-A144-268A407E5EB8}">
      <dgm:prSet/>
      <dgm:spPr/>
      <dgm:t>
        <a:bodyPr/>
        <a:lstStyle/>
        <a:p>
          <a:endParaRPr lang="en-US">
            <a:latin typeface="Aptos" panose="020B0004020202020204" pitchFamily="34" charset="0"/>
          </a:endParaRPr>
        </a:p>
      </dgm:t>
    </dgm:pt>
    <dgm:pt modelId="{72DD1F55-DFF2-46B4-9C06-6268BA538199}" type="sibTrans" cxnId="{F0AA434C-98A4-42F8-A144-268A407E5EB8}">
      <dgm:prSet/>
      <dgm:spPr/>
      <dgm:t>
        <a:bodyPr/>
        <a:lstStyle/>
        <a:p>
          <a:endParaRPr lang="en-US">
            <a:latin typeface="Aptos" panose="020B0004020202020204" pitchFamily="34" charset="0"/>
          </a:endParaRPr>
        </a:p>
      </dgm:t>
    </dgm:pt>
    <dgm:pt modelId="{E3E8750F-091F-48F8-8030-25EFAAC8EA47}">
      <dgm:prSet phldrT="[Text]" custT="1"/>
      <dgm:spPr/>
      <dgm:t>
        <a:bodyPr/>
        <a:lstStyle/>
        <a:p>
          <a:r>
            <a:rPr lang="en-US" sz="2800" dirty="0">
              <a:latin typeface="Aptos" panose="020B0004020202020204" pitchFamily="34" charset="0"/>
            </a:rPr>
            <a:t>10%</a:t>
          </a:r>
        </a:p>
      </dgm:t>
    </dgm:pt>
    <dgm:pt modelId="{978FBC10-5B5C-444F-AC61-86C6FAFF1638}" type="parTrans" cxnId="{7978EB61-BD21-45FC-8426-402FE5CD7C28}">
      <dgm:prSet/>
      <dgm:spPr/>
      <dgm:t>
        <a:bodyPr/>
        <a:lstStyle/>
        <a:p>
          <a:endParaRPr lang="en-US">
            <a:latin typeface="Aptos" panose="020B0004020202020204" pitchFamily="34" charset="0"/>
          </a:endParaRPr>
        </a:p>
      </dgm:t>
    </dgm:pt>
    <dgm:pt modelId="{31900B16-4172-48BF-A486-F47D32B7D227}" type="sibTrans" cxnId="{7978EB61-BD21-45FC-8426-402FE5CD7C28}">
      <dgm:prSet/>
      <dgm:spPr/>
      <dgm:t>
        <a:bodyPr/>
        <a:lstStyle/>
        <a:p>
          <a:endParaRPr lang="en-US">
            <a:latin typeface="Aptos" panose="020B0004020202020204" pitchFamily="34" charset="0"/>
          </a:endParaRPr>
        </a:p>
      </dgm:t>
    </dgm:pt>
    <dgm:pt modelId="{BE91F15A-E038-4F64-8922-539F7E5C5831}">
      <dgm:prSet phldrT="[Text]" custT="1"/>
      <dgm:spPr/>
      <dgm:t>
        <a:bodyPr anchor="ctr"/>
        <a:lstStyle/>
        <a:p>
          <a:r>
            <a:rPr lang="en-US" sz="2800" dirty="0">
              <a:latin typeface="Aptos" panose="020B0004020202020204" pitchFamily="34" charset="0"/>
            </a:rPr>
            <a:t>Hospital indemnity</a:t>
          </a:r>
        </a:p>
      </dgm:t>
    </dgm:pt>
    <dgm:pt modelId="{F353B39A-2B41-487D-9308-FE91FFD716D8}" type="parTrans" cxnId="{08DAE85B-F7CC-43E2-94A4-0EA9A5AD41C4}">
      <dgm:prSet/>
      <dgm:spPr/>
      <dgm:t>
        <a:bodyPr/>
        <a:lstStyle/>
        <a:p>
          <a:endParaRPr lang="en-US">
            <a:latin typeface="Aptos" panose="020B0004020202020204" pitchFamily="34" charset="0"/>
          </a:endParaRPr>
        </a:p>
      </dgm:t>
    </dgm:pt>
    <dgm:pt modelId="{DC4EBA17-4FCE-4DA3-81EF-527FCE639FF2}" type="sibTrans" cxnId="{08DAE85B-F7CC-43E2-94A4-0EA9A5AD41C4}">
      <dgm:prSet/>
      <dgm:spPr/>
      <dgm:t>
        <a:bodyPr/>
        <a:lstStyle/>
        <a:p>
          <a:endParaRPr lang="en-US">
            <a:latin typeface="Aptos" panose="020B0004020202020204" pitchFamily="34" charset="0"/>
          </a:endParaRPr>
        </a:p>
      </dgm:t>
    </dgm:pt>
    <dgm:pt modelId="{95080A3D-23CB-4DE8-801C-1F0A379157EF}">
      <dgm:prSet phldrT="[Text]" custT="1"/>
      <dgm:spPr/>
      <dgm:t>
        <a:bodyPr/>
        <a:lstStyle/>
        <a:p>
          <a:r>
            <a:rPr lang="en-US" sz="2800" dirty="0">
              <a:latin typeface="Aptos" panose="020B0004020202020204" pitchFamily="34" charset="0"/>
            </a:rPr>
            <a:t>10%</a:t>
          </a:r>
        </a:p>
      </dgm:t>
    </dgm:pt>
    <dgm:pt modelId="{38A1E58F-60AF-4259-BD42-DC6B41D68B2F}" type="parTrans" cxnId="{043F26B6-665C-49F1-87CA-F5284E92B745}">
      <dgm:prSet/>
      <dgm:spPr/>
      <dgm:t>
        <a:bodyPr/>
        <a:lstStyle/>
        <a:p>
          <a:endParaRPr lang="en-US">
            <a:latin typeface="Aptos" panose="020B0004020202020204" pitchFamily="34" charset="0"/>
          </a:endParaRPr>
        </a:p>
      </dgm:t>
    </dgm:pt>
    <dgm:pt modelId="{8EBB59E1-C6C9-4C5F-8273-F0FDA21F85F7}" type="sibTrans" cxnId="{043F26B6-665C-49F1-87CA-F5284E92B745}">
      <dgm:prSet/>
      <dgm:spPr/>
      <dgm:t>
        <a:bodyPr/>
        <a:lstStyle/>
        <a:p>
          <a:endParaRPr lang="en-US">
            <a:latin typeface="Aptos" panose="020B0004020202020204" pitchFamily="34" charset="0"/>
          </a:endParaRPr>
        </a:p>
      </dgm:t>
    </dgm:pt>
    <dgm:pt modelId="{D6129894-5007-4D80-86DB-8181744E79D0}">
      <dgm:prSet phldrT="[Text]" custT="1"/>
      <dgm:spPr/>
      <dgm:t>
        <a:bodyPr anchor="ctr"/>
        <a:lstStyle/>
        <a:p>
          <a:r>
            <a:rPr lang="en-US" sz="2800" dirty="0">
              <a:latin typeface="Aptos" panose="020B0004020202020204" pitchFamily="34" charset="0"/>
            </a:rPr>
            <a:t>Cancer insurance</a:t>
          </a:r>
        </a:p>
      </dgm:t>
    </dgm:pt>
    <dgm:pt modelId="{2EADB300-D548-410F-912D-7D615C8516E5}" type="parTrans" cxnId="{61F50051-EC91-4E57-9FC9-6937083CA925}">
      <dgm:prSet/>
      <dgm:spPr/>
      <dgm:t>
        <a:bodyPr/>
        <a:lstStyle/>
        <a:p>
          <a:endParaRPr lang="en-US">
            <a:latin typeface="Aptos" panose="020B0004020202020204" pitchFamily="34" charset="0"/>
          </a:endParaRPr>
        </a:p>
      </dgm:t>
    </dgm:pt>
    <dgm:pt modelId="{16D06782-BB9A-4BCF-8162-014089158E2F}" type="sibTrans" cxnId="{61F50051-EC91-4E57-9FC9-6937083CA925}">
      <dgm:prSet/>
      <dgm:spPr/>
      <dgm:t>
        <a:bodyPr/>
        <a:lstStyle/>
        <a:p>
          <a:endParaRPr lang="en-US">
            <a:latin typeface="Aptos" panose="020B0004020202020204" pitchFamily="34" charset="0"/>
          </a:endParaRPr>
        </a:p>
      </dgm:t>
    </dgm:pt>
    <dgm:pt modelId="{EBAACBD4-605E-4219-AE71-4BC01CC50314}">
      <dgm:prSet phldrT="[Text]" custT="1"/>
      <dgm:spPr/>
      <dgm:t>
        <a:bodyPr/>
        <a:lstStyle/>
        <a:p>
          <a:r>
            <a:rPr lang="en-US" sz="2800" dirty="0">
              <a:latin typeface="Aptos" panose="020B0004020202020204" pitchFamily="34" charset="0"/>
            </a:rPr>
            <a:t>10%</a:t>
          </a:r>
        </a:p>
      </dgm:t>
    </dgm:pt>
    <dgm:pt modelId="{61047557-0D43-4DBE-BAF8-F6D1E4802182}" type="parTrans" cxnId="{910ECB4C-B811-4DCE-BE3A-078D957977AB}">
      <dgm:prSet/>
      <dgm:spPr/>
      <dgm:t>
        <a:bodyPr/>
        <a:lstStyle/>
        <a:p>
          <a:endParaRPr lang="en-US">
            <a:latin typeface="Aptos" panose="020B0004020202020204" pitchFamily="34" charset="0"/>
          </a:endParaRPr>
        </a:p>
      </dgm:t>
    </dgm:pt>
    <dgm:pt modelId="{FB2E6376-E978-41CA-AA7D-2187CA554650}" type="sibTrans" cxnId="{910ECB4C-B811-4DCE-BE3A-078D957977AB}">
      <dgm:prSet/>
      <dgm:spPr/>
      <dgm:t>
        <a:bodyPr/>
        <a:lstStyle/>
        <a:p>
          <a:endParaRPr lang="en-US">
            <a:latin typeface="Aptos" panose="020B0004020202020204" pitchFamily="34" charset="0"/>
          </a:endParaRPr>
        </a:p>
      </dgm:t>
    </dgm:pt>
    <dgm:pt modelId="{A57AC741-E779-48F3-8E1F-D888F918C9F1}">
      <dgm:prSet phldrT="[Text]" custT="1"/>
      <dgm:spPr/>
      <dgm:t>
        <a:bodyPr anchor="ctr"/>
        <a:lstStyle/>
        <a:p>
          <a:r>
            <a:rPr lang="en-US" sz="2800" dirty="0">
              <a:latin typeface="Aptos" panose="020B0004020202020204" pitchFamily="34" charset="0"/>
            </a:rPr>
            <a:t>Life insurance</a:t>
          </a:r>
        </a:p>
      </dgm:t>
    </dgm:pt>
    <dgm:pt modelId="{AE8681F8-141F-438A-B503-3951AF073816}" type="parTrans" cxnId="{5566FB7C-CE80-4FAD-AF3B-128CECEFF79C}">
      <dgm:prSet/>
      <dgm:spPr/>
      <dgm:t>
        <a:bodyPr/>
        <a:lstStyle/>
        <a:p>
          <a:endParaRPr lang="en-US">
            <a:latin typeface="Aptos" panose="020B0004020202020204" pitchFamily="34" charset="0"/>
          </a:endParaRPr>
        </a:p>
      </dgm:t>
    </dgm:pt>
    <dgm:pt modelId="{7FAB7D42-23CD-4DA3-A371-64E452299BF1}" type="sibTrans" cxnId="{5566FB7C-CE80-4FAD-AF3B-128CECEFF79C}">
      <dgm:prSet/>
      <dgm:spPr/>
      <dgm:t>
        <a:bodyPr/>
        <a:lstStyle/>
        <a:p>
          <a:endParaRPr lang="en-US">
            <a:latin typeface="Aptos" panose="020B0004020202020204" pitchFamily="34" charset="0"/>
          </a:endParaRPr>
        </a:p>
      </dgm:t>
    </dgm:pt>
    <dgm:pt modelId="{8D1449CC-CA4C-4F50-AE90-D843CC9E52F2}" type="pres">
      <dgm:prSet presAssocID="{302C4903-B289-42FE-B0BA-BA0AEF097E3B}" presName="Name0" presStyleCnt="0">
        <dgm:presLayoutVars>
          <dgm:dir/>
          <dgm:animLvl val="lvl"/>
          <dgm:resizeHandles/>
        </dgm:presLayoutVars>
      </dgm:prSet>
      <dgm:spPr/>
    </dgm:pt>
    <dgm:pt modelId="{43D9180A-B264-4FB3-A5A7-A912F0455819}" type="pres">
      <dgm:prSet presAssocID="{DFC25E3A-3B4F-410C-A79A-D0F3A5D6A8DB}" presName="linNode" presStyleCnt="0"/>
      <dgm:spPr/>
    </dgm:pt>
    <dgm:pt modelId="{3CC931CA-4810-48CC-B900-3B9DACAE11FA}" type="pres">
      <dgm:prSet presAssocID="{DFC25E3A-3B4F-410C-A79A-D0F3A5D6A8DB}" presName="parentShp" presStyleLbl="node1" presStyleIdx="0" presStyleCnt="11" custScaleX="90421" custScaleY="138188" custLinFactNeighborX="-1459" custLinFactNeighborY="5771">
        <dgm:presLayoutVars>
          <dgm:bulletEnabled val="1"/>
        </dgm:presLayoutVars>
      </dgm:prSet>
      <dgm:spPr/>
    </dgm:pt>
    <dgm:pt modelId="{22B34D6B-B3AF-402D-9997-D0D302E45DAE}" type="pres">
      <dgm:prSet presAssocID="{DFC25E3A-3B4F-410C-A79A-D0F3A5D6A8DB}" presName="childShp" presStyleLbl="bgAccFollowNode1" presStyleIdx="0" presStyleCnt="11" custScaleX="99679" custScaleY="123054" custLinFactNeighborX="-1338">
        <dgm:presLayoutVars>
          <dgm:bulletEnabled val="1"/>
        </dgm:presLayoutVars>
      </dgm:prSet>
      <dgm:spPr>
        <a:prstGeom prst="rect">
          <a:avLst/>
        </a:prstGeom>
      </dgm:spPr>
    </dgm:pt>
    <dgm:pt modelId="{4ABB95E1-A912-4564-A3BB-B499CC7D6DC1}" type="pres">
      <dgm:prSet presAssocID="{3E26FF32-24A7-4027-84B2-A14A7C980875}" presName="spacing" presStyleCnt="0"/>
      <dgm:spPr/>
    </dgm:pt>
    <dgm:pt modelId="{34FDB4BE-EBDB-4894-B108-1866DB7B96E0}" type="pres">
      <dgm:prSet presAssocID="{8D853A16-2F68-488C-A4D9-B97819738F0C}" presName="linNode" presStyleCnt="0"/>
      <dgm:spPr/>
    </dgm:pt>
    <dgm:pt modelId="{7C080A3B-345B-4A7D-A0F2-C2701DAB4F6D}" type="pres">
      <dgm:prSet presAssocID="{8D853A16-2F68-488C-A4D9-B97819738F0C}" presName="parentShp" presStyleLbl="node1" presStyleIdx="1" presStyleCnt="11" custScaleX="90421" custScaleY="138188" custLinFactNeighborX="-1459" custLinFactNeighborY="5771">
        <dgm:presLayoutVars>
          <dgm:bulletEnabled val="1"/>
        </dgm:presLayoutVars>
      </dgm:prSet>
      <dgm:spPr/>
    </dgm:pt>
    <dgm:pt modelId="{D606BD5A-3708-4C19-ACC1-CCE7E47FE07E}" type="pres">
      <dgm:prSet presAssocID="{8D853A16-2F68-488C-A4D9-B97819738F0C}" presName="childShp" presStyleLbl="bgAccFollowNode1" presStyleIdx="1" presStyleCnt="11" custScaleX="99679" custScaleY="123054" custLinFactNeighborX="-1338">
        <dgm:presLayoutVars>
          <dgm:bulletEnabled val="1"/>
        </dgm:presLayoutVars>
      </dgm:prSet>
      <dgm:spPr>
        <a:prstGeom prst="rect">
          <a:avLst/>
        </a:prstGeom>
      </dgm:spPr>
    </dgm:pt>
    <dgm:pt modelId="{39384272-995E-42CB-B3F4-89AFE969C6F8}" type="pres">
      <dgm:prSet presAssocID="{5D3618B6-F0EA-4DD1-8C9C-05C2D66EA533}" presName="spacing" presStyleCnt="0"/>
      <dgm:spPr/>
    </dgm:pt>
    <dgm:pt modelId="{2C07956B-58D3-42A5-B599-6C9CB18F26F1}" type="pres">
      <dgm:prSet presAssocID="{9AEDE3C4-AE24-4E3C-B11B-266D5CF9CA9C}" presName="linNode" presStyleCnt="0"/>
      <dgm:spPr/>
    </dgm:pt>
    <dgm:pt modelId="{B1050585-50C6-4A12-A01F-B1C8731FE672}" type="pres">
      <dgm:prSet presAssocID="{9AEDE3C4-AE24-4E3C-B11B-266D5CF9CA9C}" presName="parentShp" presStyleLbl="node1" presStyleIdx="2" presStyleCnt="11" custScaleX="90421" custScaleY="138188" custLinFactNeighborX="-1459" custLinFactNeighborY="5771">
        <dgm:presLayoutVars>
          <dgm:bulletEnabled val="1"/>
        </dgm:presLayoutVars>
      </dgm:prSet>
      <dgm:spPr/>
    </dgm:pt>
    <dgm:pt modelId="{FBF1F851-2A92-4388-84A2-2B96B403ED7A}" type="pres">
      <dgm:prSet presAssocID="{9AEDE3C4-AE24-4E3C-B11B-266D5CF9CA9C}" presName="childShp" presStyleLbl="bgAccFollowNode1" presStyleIdx="2" presStyleCnt="11" custScaleX="99679" custScaleY="123054" custLinFactNeighborX="-1338">
        <dgm:presLayoutVars>
          <dgm:bulletEnabled val="1"/>
        </dgm:presLayoutVars>
      </dgm:prSet>
      <dgm:spPr>
        <a:prstGeom prst="rect">
          <a:avLst/>
        </a:prstGeom>
      </dgm:spPr>
    </dgm:pt>
    <dgm:pt modelId="{BE317A93-44B0-4D73-85BD-87E6547F4A72}" type="pres">
      <dgm:prSet presAssocID="{6ED0B8F7-D8A0-431F-BDA4-F94956FFB1C5}" presName="spacing" presStyleCnt="0"/>
      <dgm:spPr/>
    </dgm:pt>
    <dgm:pt modelId="{0669939F-A6CC-441A-9E59-A211BC6BD55F}" type="pres">
      <dgm:prSet presAssocID="{D4CB8323-671E-45C9-A685-EB27DD0D1C7E}" presName="linNode" presStyleCnt="0"/>
      <dgm:spPr/>
    </dgm:pt>
    <dgm:pt modelId="{0F0E3A85-A8AD-4AFD-89E7-FB08B203D027}" type="pres">
      <dgm:prSet presAssocID="{D4CB8323-671E-45C9-A685-EB27DD0D1C7E}" presName="parentShp" presStyleLbl="node1" presStyleIdx="3" presStyleCnt="11" custScaleX="90421" custScaleY="138188" custLinFactNeighborX="-1459" custLinFactNeighborY="5771">
        <dgm:presLayoutVars>
          <dgm:bulletEnabled val="1"/>
        </dgm:presLayoutVars>
      </dgm:prSet>
      <dgm:spPr/>
    </dgm:pt>
    <dgm:pt modelId="{919E1C12-493E-4A1A-933E-11820ECD8AA6}" type="pres">
      <dgm:prSet presAssocID="{D4CB8323-671E-45C9-A685-EB27DD0D1C7E}" presName="childShp" presStyleLbl="bgAccFollowNode1" presStyleIdx="3" presStyleCnt="11" custScaleX="99679" custScaleY="123054" custLinFactNeighborX="-1338">
        <dgm:presLayoutVars>
          <dgm:bulletEnabled val="1"/>
        </dgm:presLayoutVars>
      </dgm:prSet>
      <dgm:spPr>
        <a:prstGeom prst="rect">
          <a:avLst/>
        </a:prstGeom>
      </dgm:spPr>
    </dgm:pt>
    <dgm:pt modelId="{97E56594-C03D-4ACC-8BD8-DFD6F2E12362}" type="pres">
      <dgm:prSet presAssocID="{78953CD2-911F-4C7B-9956-600CBAA45967}" presName="spacing" presStyleCnt="0"/>
      <dgm:spPr/>
    </dgm:pt>
    <dgm:pt modelId="{71AFBCE0-725D-48AC-91E4-08ED880684F7}" type="pres">
      <dgm:prSet presAssocID="{D97E7E1F-37B3-4578-9042-C94C6ED58BC9}" presName="linNode" presStyleCnt="0"/>
      <dgm:spPr/>
    </dgm:pt>
    <dgm:pt modelId="{7E191D9E-9DAB-4513-A44B-C7D21736FC9A}" type="pres">
      <dgm:prSet presAssocID="{D97E7E1F-37B3-4578-9042-C94C6ED58BC9}" presName="parentShp" presStyleLbl="node1" presStyleIdx="4" presStyleCnt="11" custScaleX="90421" custScaleY="138188" custLinFactNeighborX="-1459" custLinFactNeighborY="5771">
        <dgm:presLayoutVars>
          <dgm:bulletEnabled val="1"/>
        </dgm:presLayoutVars>
      </dgm:prSet>
      <dgm:spPr/>
    </dgm:pt>
    <dgm:pt modelId="{38436750-C261-45C8-AC7C-1A78989954DF}" type="pres">
      <dgm:prSet presAssocID="{D97E7E1F-37B3-4578-9042-C94C6ED58BC9}" presName="childShp" presStyleLbl="bgAccFollowNode1" presStyleIdx="4" presStyleCnt="11" custScaleX="99679" custScaleY="123054" custLinFactNeighborX="-1338">
        <dgm:presLayoutVars>
          <dgm:bulletEnabled val="1"/>
        </dgm:presLayoutVars>
      </dgm:prSet>
      <dgm:spPr>
        <a:prstGeom prst="rect">
          <a:avLst/>
        </a:prstGeom>
      </dgm:spPr>
    </dgm:pt>
    <dgm:pt modelId="{549766E2-C0AF-48C9-8F0C-16B6111E89BF}" type="pres">
      <dgm:prSet presAssocID="{DC70EA88-F9D1-47C2-9C45-81E98A18E28F}" presName="spacing" presStyleCnt="0"/>
      <dgm:spPr/>
    </dgm:pt>
    <dgm:pt modelId="{82EC42E1-7894-49B9-A145-B42DF3D7314B}" type="pres">
      <dgm:prSet presAssocID="{A9FE1029-3BF5-486D-9AA5-84793EF565C8}" presName="linNode" presStyleCnt="0"/>
      <dgm:spPr/>
    </dgm:pt>
    <dgm:pt modelId="{CA6BF5A6-3F00-4498-94CD-6B68FF5C80CB}" type="pres">
      <dgm:prSet presAssocID="{A9FE1029-3BF5-486D-9AA5-84793EF565C8}" presName="parentShp" presStyleLbl="node1" presStyleIdx="5" presStyleCnt="11" custScaleX="90421" custScaleY="138188" custLinFactNeighborX="-1459" custLinFactNeighborY="5771">
        <dgm:presLayoutVars>
          <dgm:bulletEnabled val="1"/>
        </dgm:presLayoutVars>
      </dgm:prSet>
      <dgm:spPr/>
    </dgm:pt>
    <dgm:pt modelId="{BA19B5A8-E544-4E66-8AF9-7BE9FC5C0F37}" type="pres">
      <dgm:prSet presAssocID="{A9FE1029-3BF5-486D-9AA5-84793EF565C8}" presName="childShp" presStyleLbl="bgAccFollowNode1" presStyleIdx="5" presStyleCnt="11" custScaleX="99679" custScaleY="123054" custLinFactNeighborX="-1338">
        <dgm:presLayoutVars>
          <dgm:bulletEnabled val="1"/>
        </dgm:presLayoutVars>
      </dgm:prSet>
      <dgm:spPr>
        <a:prstGeom prst="rect">
          <a:avLst/>
        </a:prstGeom>
      </dgm:spPr>
    </dgm:pt>
    <dgm:pt modelId="{411BCE1F-6937-4257-8918-0A0451B2AD54}" type="pres">
      <dgm:prSet presAssocID="{313F7B7B-E346-4EE8-92ED-3C91ED56098B}" presName="spacing" presStyleCnt="0"/>
      <dgm:spPr/>
    </dgm:pt>
    <dgm:pt modelId="{D268F6D4-28F4-45BC-B19A-02E5A872028C}" type="pres">
      <dgm:prSet presAssocID="{AA39E102-4E74-46C3-96FE-3CEE65D0E2D2}" presName="linNode" presStyleCnt="0"/>
      <dgm:spPr/>
    </dgm:pt>
    <dgm:pt modelId="{C9D7970B-4A00-435B-BC54-8DBD49FF00F7}" type="pres">
      <dgm:prSet presAssocID="{AA39E102-4E74-46C3-96FE-3CEE65D0E2D2}" presName="parentShp" presStyleLbl="node1" presStyleIdx="6" presStyleCnt="11" custScaleX="90421" custScaleY="138188" custLinFactNeighborX="-1459" custLinFactNeighborY="5771">
        <dgm:presLayoutVars>
          <dgm:bulletEnabled val="1"/>
        </dgm:presLayoutVars>
      </dgm:prSet>
      <dgm:spPr/>
    </dgm:pt>
    <dgm:pt modelId="{08F9A344-4686-479B-B389-C39846C4B1CE}" type="pres">
      <dgm:prSet presAssocID="{AA39E102-4E74-46C3-96FE-3CEE65D0E2D2}" presName="childShp" presStyleLbl="bgAccFollowNode1" presStyleIdx="6" presStyleCnt="11" custScaleX="99679" custScaleY="123054" custLinFactNeighborX="-1338">
        <dgm:presLayoutVars>
          <dgm:bulletEnabled val="1"/>
        </dgm:presLayoutVars>
      </dgm:prSet>
      <dgm:spPr>
        <a:prstGeom prst="rect">
          <a:avLst/>
        </a:prstGeom>
      </dgm:spPr>
    </dgm:pt>
    <dgm:pt modelId="{D9A15BC5-B5C6-4F98-A3ED-FBE367AF69C1}" type="pres">
      <dgm:prSet presAssocID="{CB2B81C3-F05E-4354-AD88-1A9A22213051}" presName="spacing" presStyleCnt="0"/>
      <dgm:spPr/>
    </dgm:pt>
    <dgm:pt modelId="{E5D93463-FC38-43E4-BDB8-419A4F1FE390}" type="pres">
      <dgm:prSet presAssocID="{6D1F042B-1A75-4992-A0FF-F4228810B8FD}" presName="linNode" presStyleCnt="0"/>
      <dgm:spPr/>
    </dgm:pt>
    <dgm:pt modelId="{CFA19B9B-0CD9-4E47-8148-3B558373A6B0}" type="pres">
      <dgm:prSet presAssocID="{6D1F042B-1A75-4992-A0FF-F4228810B8FD}" presName="parentShp" presStyleLbl="node1" presStyleIdx="7" presStyleCnt="11" custScaleX="90421" custScaleY="138188" custLinFactNeighborX="-1459" custLinFactNeighborY="5771">
        <dgm:presLayoutVars>
          <dgm:bulletEnabled val="1"/>
        </dgm:presLayoutVars>
      </dgm:prSet>
      <dgm:spPr/>
    </dgm:pt>
    <dgm:pt modelId="{EA58674A-9284-45C3-B149-96CB43A09339}" type="pres">
      <dgm:prSet presAssocID="{6D1F042B-1A75-4992-A0FF-F4228810B8FD}" presName="childShp" presStyleLbl="bgAccFollowNode1" presStyleIdx="7" presStyleCnt="11" custScaleX="99679" custScaleY="123054" custLinFactNeighborX="-1338">
        <dgm:presLayoutVars>
          <dgm:bulletEnabled val="1"/>
        </dgm:presLayoutVars>
      </dgm:prSet>
      <dgm:spPr>
        <a:prstGeom prst="rect">
          <a:avLst/>
        </a:prstGeom>
      </dgm:spPr>
    </dgm:pt>
    <dgm:pt modelId="{F9BA63DA-6D3E-4785-B5F0-1C4C3088B8F3}" type="pres">
      <dgm:prSet presAssocID="{F91CA8AA-BC1B-4863-8CB2-0834CED3914A}" presName="spacing" presStyleCnt="0"/>
      <dgm:spPr/>
    </dgm:pt>
    <dgm:pt modelId="{7D602749-DB31-4EBE-930B-036A43CB3289}" type="pres">
      <dgm:prSet presAssocID="{E3E8750F-091F-48F8-8030-25EFAAC8EA47}" presName="linNode" presStyleCnt="0"/>
      <dgm:spPr/>
    </dgm:pt>
    <dgm:pt modelId="{5B293CB4-6F31-43DA-A926-B0EBB2247DC5}" type="pres">
      <dgm:prSet presAssocID="{E3E8750F-091F-48F8-8030-25EFAAC8EA47}" presName="parentShp" presStyleLbl="node1" presStyleIdx="8" presStyleCnt="11" custScaleX="90421" custScaleY="138188" custLinFactNeighborX="-1459" custLinFactNeighborY="5771">
        <dgm:presLayoutVars>
          <dgm:bulletEnabled val="1"/>
        </dgm:presLayoutVars>
      </dgm:prSet>
      <dgm:spPr/>
    </dgm:pt>
    <dgm:pt modelId="{F5B42848-A04C-4718-93EC-6C6C3294E9BB}" type="pres">
      <dgm:prSet presAssocID="{E3E8750F-091F-48F8-8030-25EFAAC8EA47}" presName="childShp" presStyleLbl="bgAccFollowNode1" presStyleIdx="8" presStyleCnt="11" custScaleX="99679" custScaleY="123054" custLinFactNeighborX="-1338">
        <dgm:presLayoutVars>
          <dgm:bulletEnabled val="1"/>
        </dgm:presLayoutVars>
      </dgm:prSet>
      <dgm:spPr>
        <a:prstGeom prst="rect">
          <a:avLst/>
        </a:prstGeom>
      </dgm:spPr>
    </dgm:pt>
    <dgm:pt modelId="{1CD6B3DE-A78A-42F2-88EF-E3EC63485669}" type="pres">
      <dgm:prSet presAssocID="{31900B16-4172-48BF-A486-F47D32B7D227}" presName="spacing" presStyleCnt="0"/>
      <dgm:spPr/>
    </dgm:pt>
    <dgm:pt modelId="{06E315F4-8185-484F-A7E9-001BBB51AA8E}" type="pres">
      <dgm:prSet presAssocID="{95080A3D-23CB-4DE8-801C-1F0A379157EF}" presName="linNode" presStyleCnt="0"/>
      <dgm:spPr/>
    </dgm:pt>
    <dgm:pt modelId="{DC653072-48BE-4E7D-8869-82537585CBFB}" type="pres">
      <dgm:prSet presAssocID="{95080A3D-23CB-4DE8-801C-1F0A379157EF}" presName="parentShp" presStyleLbl="node1" presStyleIdx="9" presStyleCnt="11" custScaleX="90421" custScaleY="138188" custLinFactNeighborX="-1740">
        <dgm:presLayoutVars>
          <dgm:bulletEnabled val="1"/>
        </dgm:presLayoutVars>
      </dgm:prSet>
      <dgm:spPr/>
    </dgm:pt>
    <dgm:pt modelId="{F716316B-F6CB-4DD1-859E-8EBD1EE33923}" type="pres">
      <dgm:prSet presAssocID="{95080A3D-23CB-4DE8-801C-1F0A379157EF}" presName="childShp" presStyleLbl="bgAccFollowNode1" presStyleIdx="9" presStyleCnt="11" custScaleX="99679" custScaleY="123054" custLinFactNeighborX="-1338">
        <dgm:presLayoutVars>
          <dgm:bulletEnabled val="1"/>
        </dgm:presLayoutVars>
      </dgm:prSet>
      <dgm:spPr>
        <a:prstGeom prst="rect">
          <a:avLst/>
        </a:prstGeom>
      </dgm:spPr>
    </dgm:pt>
    <dgm:pt modelId="{DCE54DD2-256F-45E9-894A-73A87C8D9487}" type="pres">
      <dgm:prSet presAssocID="{8EBB59E1-C6C9-4C5F-8273-F0FDA21F85F7}" presName="spacing" presStyleCnt="0"/>
      <dgm:spPr/>
    </dgm:pt>
    <dgm:pt modelId="{9319DC56-2DC3-487E-9726-22BF453DCEB9}" type="pres">
      <dgm:prSet presAssocID="{EBAACBD4-605E-4219-AE71-4BC01CC50314}" presName="linNode" presStyleCnt="0"/>
      <dgm:spPr/>
    </dgm:pt>
    <dgm:pt modelId="{027B9B31-A649-4CEA-A38D-2DA4CEA95B4A}" type="pres">
      <dgm:prSet presAssocID="{EBAACBD4-605E-4219-AE71-4BC01CC50314}" presName="parentShp" presStyleLbl="node1" presStyleIdx="10" presStyleCnt="11" custScaleX="90421" custScaleY="138188" custLinFactNeighborX="-1575" custLinFactNeighborY="-4798">
        <dgm:presLayoutVars>
          <dgm:bulletEnabled val="1"/>
        </dgm:presLayoutVars>
      </dgm:prSet>
      <dgm:spPr/>
    </dgm:pt>
    <dgm:pt modelId="{E52638F9-8603-43ED-9BDF-CCD246B9D190}" type="pres">
      <dgm:prSet presAssocID="{EBAACBD4-605E-4219-AE71-4BC01CC50314}" presName="childShp" presStyleLbl="bgAccFollowNode1" presStyleIdx="10" presStyleCnt="11" custScaleX="99679" custScaleY="123054" custLinFactNeighborX="-1216">
        <dgm:presLayoutVars>
          <dgm:bulletEnabled val="1"/>
        </dgm:presLayoutVars>
      </dgm:prSet>
      <dgm:spPr>
        <a:prstGeom prst="rect">
          <a:avLst/>
        </a:prstGeom>
      </dgm:spPr>
    </dgm:pt>
  </dgm:ptLst>
  <dgm:cxnLst>
    <dgm:cxn modelId="{A0FFE507-1F7A-4F99-B2B8-2E7F1BC4B40B}" type="presOf" srcId="{BE91F15A-E038-4F64-8922-539F7E5C5831}" destId="{F5B42848-A04C-4718-93EC-6C6C3294E9BB}" srcOrd="0" destOrd="0" presId="urn:microsoft.com/office/officeart/2005/8/layout/vList6"/>
    <dgm:cxn modelId="{00A29E08-CA14-46E7-88DF-9553CB883113}" type="presOf" srcId="{83A90401-F2E7-43FE-BF01-55E76E54CFD2}" destId="{FBF1F851-2A92-4388-84A2-2B96B403ED7A}" srcOrd="0" destOrd="0" presId="urn:microsoft.com/office/officeart/2005/8/layout/vList6"/>
    <dgm:cxn modelId="{BE2DBF08-AFAA-4E21-A2A8-62C9C88F9817}" type="presOf" srcId="{568B34F7-958E-431A-8861-D95B831ED00F}" destId="{BA19B5A8-E544-4E66-8AF9-7BE9FC5C0F37}" srcOrd="0" destOrd="0" presId="urn:microsoft.com/office/officeart/2005/8/layout/vList6"/>
    <dgm:cxn modelId="{28025418-DAF8-4A23-A500-D54180A0D77F}" type="presOf" srcId="{E3E8750F-091F-48F8-8030-25EFAAC8EA47}" destId="{5B293CB4-6F31-43DA-A926-B0EBB2247DC5}" srcOrd="0" destOrd="0" presId="urn:microsoft.com/office/officeart/2005/8/layout/vList6"/>
    <dgm:cxn modelId="{F89C951D-F507-4503-B918-BBE88D1938D6}" srcId="{8D853A16-2F68-488C-A4D9-B97819738F0C}" destId="{8DEA158F-C20A-443D-A241-D9DDDFA4FB3B}" srcOrd="0" destOrd="0" parTransId="{5CC30B46-C60D-4CE7-B04F-E02D136AA1FB}" sibTransId="{8B027FCB-7B9C-46C8-A444-1641E0CE0F77}"/>
    <dgm:cxn modelId="{3BB67226-51C9-4F75-B141-CCC5018445F8}" srcId="{DFC25E3A-3B4F-410C-A79A-D0F3A5D6A8DB}" destId="{59256C69-88AE-485B-AEA9-F1FB8B3F6BC5}" srcOrd="0" destOrd="0" parTransId="{88C40BA8-6AF9-4FCF-BCDB-7C3D73F5C843}" sibTransId="{1DCBDD18-2B92-458D-9B50-2B5CD9E80C92}"/>
    <dgm:cxn modelId="{4A25492A-218A-4157-A796-8CAB213E6F87}" type="presOf" srcId="{93036CD8-BF53-460C-86E7-A16AF23A9D5E}" destId="{919E1C12-493E-4A1A-933E-11820ECD8AA6}" srcOrd="0" destOrd="0" presId="urn:microsoft.com/office/officeart/2005/8/layout/vList6"/>
    <dgm:cxn modelId="{7A0B442E-CADE-46D4-8698-A877B56BB76B}" type="presOf" srcId="{EBAACBD4-605E-4219-AE71-4BC01CC50314}" destId="{027B9B31-A649-4CEA-A38D-2DA4CEA95B4A}" srcOrd="0" destOrd="0" presId="urn:microsoft.com/office/officeart/2005/8/layout/vList6"/>
    <dgm:cxn modelId="{59E6482F-3A77-4367-A5A7-7234726F34B4}" srcId="{9AEDE3C4-AE24-4E3C-B11B-266D5CF9CA9C}" destId="{83A90401-F2E7-43FE-BF01-55E76E54CFD2}" srcOrd="0" destOrd="0" parTransId="{F87DF0E2-9537-48EC-A97E-A2475D3C98E6}" sibTransId="{CABDF13A-69EB-4CD0-8216-09FB0D0FB4B7}"/>
    <dgm:cxn modelId="{334A7A2F-1727-460E-9866-D0FD47D68664}" srcId="{302C4903-B289-42FE-B0BA-BA0AEF097E3B}" destId="{D97E7E1F-37B3-4578-9042-C94C6ED58BC9}" srcOrd="4" destOrd="0" parTransId="{00EA80C2-9695-406D-838E-3F4C1D7C054A}" sibTransId="{DC70EA88-F9D1-47C2-9C45-81E98A18E28F}"/>
    <dgm:cxn modelId="{1DD6DA37-2EA5-4A1C-8931-3931CFBB118F}" srcId="{AA39E102-4E74-46C3-96FE-3CEE65D0E2D2}" destId="{A9FA5550-205F-4287-A0C6-AB3D0031F889}" srcOrd="0" destOrd="0" parTransId="{7CFEFC18-7E4A-4A44-82C7-C26368EB172B}" sibTransId="{E5DC06BF-843D-481B-B4CC-0493AE26DA3F}"/>
    <dgm:cxn modelId="{C4078C39-05FB-4186-82E7-50C69A0545AA}" srcId="{302C4903-B289-42FE-B0BA-BA0AEF097E3B}" destId="{9AEDE3C4-AE24-4E3C-B11B-266D5CF9CA9C}" srcOrd="2" destOrd="0" parTransId="{5EDB6DDB-CC86-4E44-96D8-484BA5B663A2}" sibTransId="{6ED0B8F7-D8A0-431F-BDA4-F94956FFB1C5}"/>
    <dgm:cxn modelId="{2DACDB3E-8319-454F-B09A-B1E8D5BCF5D9}" srcId="{302C4903-B289-42FE-B0BA-BA0AEF097E3B}" destId="{DFC25E3A-3B4F-410C-A79A-D0F3A5D6A8DB}" srcOrd="0" destOrd="0" parTransId="{2D613C97-D58A-4494-875F-CF148A1D451C}" sibTransId="{3E26FF32-24A7-4027-84B2-A14A7C980875}"/>
    <dgm:cxn modelId="{08DAE85B-F7CC-43E2-94A4-0EA9A5AD41C4}" srcId="{E3E8750F-091F-48F8-8030-25EFAAC8EA47}" destId="{BE91F15A-E038-4F64-8922-539F7E5C5831}" srcOrd="0" destOrd="0" parTransId="{F353B39A-2B41-487D-9308-FE91FFD716D8}" sibTransId="{DC4EBA17-4FCE-4DA3-81EF-527FCE639FF2}"/>
    <dgm:cxn modelId="{D3235C5C-18C8-43A3-97F1-0800AE58A511}" type="presOf" srcId="{D4CB8323-671E-45C9-A685-EB27DD0D1C7E}" destId="{0F0E3A85-A8AD-4AFD-89E7-FB08B203D027}" srcOrd="0" destOrd="0" presId="urn:microsoft.com/office/officeart/2005/8/layout/vList6"/>
    <dgm:cxn modelId="{DE60155F-0DD7-4C89-AED4-DF2647F79486}" type="presOf" srcId="{D97E7E1F-37B3-4578-9042-C94C6ED58BC9}" destId="{7E191D9E-9DAB-4513-A44B-C7D21736FC9A}" srcOrd="0" destOrd="0" presId="urn:microsoft.com/office/officeart/2005/8/layout/vList6"/>
    <dgm:cxn modelId="{7978EB61-BD21-45FC-8426-402FE5CD7C28}" srcId="{302C4903-B289-42FE-B0BA-BA0AEF097E3B}" destId="{E3E8750F-091F-48F8-8030-25EFAAC8EA47}" srcOrd="8" destOrd="0" parTransId="{978FBC10-5B5C-444F-AC61-86C6FAFF1638}" sibTransId="{31900B16-4172-48BF-A486-F47D32B7D227}"/>
    <dgm:cxn modelId="{50C27C44-D4CC-4504-BED7-47291E4BCD81}" srcId="{D4CB8323-671E-45C9-A685-EB27DD0D1C7E}" destId="{93036CD8-BF53-460C-86E7-A16AF23A9D5E}" srcOrd="0" destOrd="0" parTransId="{4B1FD4C2-6D06-4FFB-941F-D821C5828996}" sibTransId="{AB91E77C-83CF-4CC8-BBB5-29ECAC2D11A7}"/>
    <dgm:cxn modelId="{90861545-ECEF-493D-8A9B-D221DE14D97B}" srcId="{302C4903-B289-42FE-B0BA-BA0AEF097E3B}" destId="{6D1F042B-1A75-4992-A0FF-F4228810B8FD}" srcOrd="7" destOrd="0" parTransId="{ABA4A51A-B530-40D0-9992-61E32E95E585}" sibTransId="{F91CA8AA-BC1B-4863-8CB2-0834CED3914A}"/>
    <dgm:cxn modelId="{5ED81A6B-46DE-46E8-BD3A-192A3AEFA3F1}" type="presOf" srcId="{D6129894-5007-4D80-86DB-8181744E79D0}" destId="{F716316B-F6CB-4DD1-859E-8EBD1EE33923}" srcOrd="0" destOrd="0" presId="urn:microsoft.com/office/officeart/2005/8/layout/vList6"/>
    <dgm:cxn modelId="{5A13B56B-6700-4CB4-8357-9C9E9C9314EB}" srcId="{302C4903-B289-42FE-B0BA-BA0AEF097E3B}" destId="{A9FE1029-3BF5-486D-9AA5-84793EF565C8}" srcOrd="5" destOrd="0" parTransId="{0750AB9D-DBB2-423B-9F76-F7183C13E011}" sibTransId="{313F7B7B-E346-4EE8-92ED-3C91ED56098B}"/>
    <dgm:cxn modelId="{F0AA434C-98A4-42F8-A144-268A407E5EB8}" srcId="{6D1F042B-1A75-4992-A0FF-F4228810B8FD}" destId="{EDCEC4A1-6961-4183-93EB-09E518EABCF0}" srcOrd="0" destOrd="0" parTransId="{B5B10C24-AE39-47CC-B74E-75B81FBB78CA}" sibTransId="{72DD1F55-DFF2-46B4-9C06-6268BA538199}"/>
    <dgm:cxn modelId="{910ECB4C-B811-4DCE-BE3A-078D957977AB}" srcId="{302C4903-B289-42FE-B0BA-BA0AEF097E3B}" destId="{EBAACBD4-605E-4219-AE71-4BC01CC50314}" srcOrd="10" destOrd="0" parTransId="{61047557-0D43-4DBE-BAF8-F6D1E4802182}" sibTransId="{FB2E6376-E978-41CA-AA7D-2187CA554650}"/>
    <dgm:cxn modelId="{B2349D6E-CC3A-4AC1-BC15-881009746AF9}" type="presOf" srcId="{A57AC741-E779-48F3-8E1F-D888F918C9F1}" destId="{E52638F9-8603-43ED-9BDF-CCD246B9D190}" srcOrd="0" destOrd="0" presId="urn:microsoft.com/office/officeart/2005/8/layout/vList6"/>
    <dgm:cxn modelId="{C54C7B6F-79AE-4373-B720-221F465F5ADD}" type="presOf" srcId="{8D853A16-2F68-488C-A4D9-B97819738F0C}" destId="{7C080A3B-345B-4A7D-A0F2-C2701DAB4F6D}" srcOrd="0" destOrd="0" presId="urn:microsoft.com/office/officeart/2005/8/layout/vList6"/>
    <dgm:cxn modelId="{61F50051-EC91-4E57-9FC9-6937083CA925}" srcId="{95080A3D-23CB-4DE8-801C-1F0A379157EF}" destId="{D6129894-5007-4D80-86DB-8181744E79D0}" srcOrd="0" destOrd="0" parTransId="{2EADB300-D548-410F-912D-7D615C8516E5}" sibTransId="{16D06782-BB9A-4BCF-8162-014089158E2F}"/>
    <dgm:cxn modelId="{4D22B053-7F1B-47D6-857B-90D8D8F42E0A}" type="presOf" srcId="{6D1F042B-1A75-4992-A0FF-F4228810B8FD}" destId="{CFA19B9B-0CD9-4E47-8148-3B558373A6B0}" srcOrd="0" destOrd="0" presId="urn:microsoft.com/office/officeart/2005/8/layout/vList6"/>
    <dgm:cxn modelId="{0F242077-D187-4482-BBAC-AA55239031B1}" type="presOf" srcId="{52A4A7B2-8F7C-4E8D-AFD4-F1716675653F}" destId="{38436750-C261-45C8-AC7C-1A78989954DF}" srcOrd="0" destOrd="0" presId="urn:microsoft.com/office/officeart/2005/8/layout/vList6"/>
    <dgm:cxn modelId="{AC600358-6B23-4490-825D-0733C39A225E}" type="presOf" srcId="{A9FA5550-205F-4287-A0C6-AB3D0031F889}" destId="{08F9A344-4686-479B-B389-C39846C4B1CE}" srcOrd="0" destOrd="0" presId="urn:microsoft.com/office/officeart/2005/8/layout/vList6"/>
    <dgm:cxn modelId="{A6726778-A466-4D7E-8C57-676B1B4429A5}" srcId="{302C4903-B289-42FE-B0BA-BA0AEF097E3B}" destId="{AA39E102-4E74-46C3-96FE-3CEE65D0E2D2}" srcOrd="6" destOrd="0" parTransId="{5D5F2389-035E-4CEE-97A9-B979D0F85D15}" sibTransId="{CB2B81C3-F05E-4354-AD88-1A9A22213051}"/>
    <dgm:cxn modelId="{5566FB7C-CE80-4FAD-AF3B-128CECEFF79C}" srcId="{EBAACBD4-605E-4219-AE71-4BC01CC50314}" destId="{A57AC741-E779-48F3-8E1F-D888F918C9F1}" srcOrd="0" destOrd="0" parTransId="{AE8681F8-141F-438A-B503-3951AF073816}" sibTransId="{7FAB7D42-23CD-4DA3-A371-64E452299BF1}"/>
    <dgm:cxn modelId="{26247186-5CB8-4BFE-9CAA-F0515DCF0D37}" type="presOf" srcId="{AA39E102-4E74-46C3-96FE-3CEE65D0E2D2}" destId="{C9D7970B-4A00-435B-BC54-8DBD49FF00F7}" srcOrd="0" destOrd="0" presId="urn:microsoft.com/office/officeart/2005/8/layout/vList6"/>
    <dgm:cxn modelId="{2D7CDF8E-B5B9-4CD9-90E2-EF513CC66833}" srcId="{302C4903-B289-42FE-B0BA-BA0AEF097E3B}" destId="{8D853A16-2F68-488C-A4D9-B97819738F0C}" srcOrd="1" destOrd="0" parTransId="{C59519A5-C3DC-4854-9331-2F2764CC1E9D}" sibTransId="{5D3618B6-F0EA-4DD1-8C9C-05C2D66EA533}"/>
    <dgm:cxn modelId="{7448FD9E-3341-4335-B289-57FEFFF74412}" type="presOf" srcId="{EDCEC4A1-6961-4183-93EB-09E518EABCF0}" destId="{EA58674A-9284-45C3-B149-96CB43A09339}" srcOrd="0" destOrd="0" presId="urn:microsoft.com/office/officeart/2005/8/layout/vList6"/>
    <dgm:cxn modelId="{22961BA8-A3B6-4780-8640-085FD26EAD0D}" srcId="{D97E7E1F-37B3-4578-9042-C94C6ED58BC9}" destId="{52A4A7B2-8F7C-4E8D-AFD4-F1716675653F}" srcOrd="0" destOrd="0" parTransId="{E68A2931-A6D1-45A2-88E0-8ED8C5479BAB}" sibTransId="{1878B2BA-EF94-4E66-98BE-94A8616E74AA}"/>
    <dgm:cxn modelId="{9740DBA9-3C7B-48EC-8262-91EC304DEA6A}" type="presOf" srcId="{8DEA158F-C20A-443D-A241-D9DDDFA4FB3B}" destId="{D606BD5A-3708-4C19-ACC1-CCE7E47FE07E}" srcOrd="0" destOrd="0" presId="urn:microsoft.com/office/officeart/2005/8/layout/vList6"/>
    <dgm:cxn modelId="{043F26B6-665C-49F1-87CA-F5284E92B745}" srcId="{302C4903-B289-42FE-B0BA-BA0AEF097E3B}" destId="{95080A3D-23CB-4DE8-801C-1F0A379157EF}" srcOrd="9" destOrd="0" parTransId="{38A1E58F-60AF-4259-BD42-DC6B41D68B2F}" sibTransId="{8EBB59E1-C6C9-4C5F-8273-F0FDA21F85F7}"/>
    <dgm:cxn modelId="{A8215ABB-C9FD-478B-8FC7-688B246EA44D}" type="presOf" srcId="{9AEDE3C4-AE24-4E3C-B11B-266D5CF9CA9C}" destId="{B1050585-50C6-4A12-A01F-B1C8731FE672}" srcOrd="0" destOrd="0" presId="urn:microsoft.com/office/officeart/2005/8/layout/vList6"/>
    <dgm:cxn modelId="{6D7DB5C6-6850-499E-8EA5-35D76AC3A9A9}" srcId="{A9FE1029-3BF5-486D-9AA5-84793EF565C8}" destId="{568B34F7-958E-431A-8861-D95B831ED00F}" srcOrd="0" destOrd="0" parTransId="{F0E490BF-93CB-43DB-B233-5C791CBA5C30}" sibTransId="{48DA88CB-FFFF-4137-835B-BAC50F79FF3D}"/>
    <dgm:cxn modelId="{44B519CB-61AC-4FC5-B2F9-B832D7FFE795}" srcId="{302C4903-B289-42FE-B0BA-BA0AEF097E3B}" destId="{D4CB8323-671E-45C9-A685-EB27DD0D1C7E}" srcOrd="3" destOrd="0" parTransId="{4DD4B2F2-A78A-42EA-AF85-7A728AA26045}" sibTransId="{78953CD2-911F-4C7B-9956-600CBAA45967}"/>
    <dgm:cxn modelId="{B77C8FCC-D07B-45E0-A0F1-0BC5CDE8BFBF}" type="presOf" srcId="{95080A3D-23CB-4DE8-801C-1F0A379157EF}" destId="{DC653072-48BE-4E7D-8869-82537585CBFB}" srcOrd="0" destOrd="0" presId="urn:microsoft.com/office/officeart/2005/8/layout/vList6"/>
    <dgm:cxn modelId="{D1451ACD-6152-4638-8AF4-2ED08420D303}" type="presOf" srcId="{302C4903-B289-42FE-B0BA-BA0AEF097E3B}" destId="{8D1449CC-CA4C-4F50-AE90-D843CC9E52F2}" srcOrd="0" destOrd="0" presId="urn:microsoft.com/office/officeart/2005/8/layout/vList6"/>
    <dgm:cxn modelId="{BBDEFDDD-648A-4995-AD67-A9EFE7E1763A}" type="presOf" srcId="{59256C69-88AE-485B-AEA9-F1FB8B3F6BC5}" destId="{22B34D6B-B3AF-402D-9997-D0D302E45DAE}" srcOrd="0" destOrd="0" presId="urn:microsoft.com/office/officeart/2005/8/layout/vList6"/>
    <dgm:cxn modelId="{51A1C9F7-A24D-4C07-A897-AB75110B2CA5}" type="presOf" srcId="{DFC25E3A-3B4F-410C-A79A-D0F3A5D6A8DB}" destId="{3CC931CA-4810-48CC-B900-3B9DACAE11FA}" srcOrd="0" destOrd="0" presId="urn:microsoft.com/office/officeart/2005/8/layout/vList6"/>
    <dgm:cxn modelId="{5C6CEEFF-DA51-44F5-B696-5A3BC3DE8E7C}" type="presOf" srcId="{A9FE1029-3BF5-486D-9AA5-84793EF565C8}" destId="{CA6BF5A6-3F00-4498-94CD-6B68FF5C80CB}" srcOrd="0" destOrd="0" presId="urn:microsoft.com/office/officeart/2005/8/layout/vList6"/>
    <dgm:cxn modelId="{E64F46AE-5C65-41E7-9E07-8A3741852C61}" type="presParOf" srcId="{8D1449CC-CA4C-4F50-AE90-D843CC9E52F2}" destId="{43D9180A-B264-4FB3-A5A7-A912F0455819}" srcOrd="0" destOrd="0" presId="urn:microsoft.com/office/officeart/2005/8/layout/vList6"/>
    <dgm:cxn modelId="{2201EED2-D3EE-4188-B448-1CBAC4EB611D}" type="presParOf" srcId="{43D9180A-B264-4FB3-A5A7-A912F0455819}" destId="{3CC931CA-4810-48CC-B900-3B9DACAE11FA}" srcOrd="0" destOrd="0" presId="urn:microsoft.com/office/officeart/2005/8/layout/vList6"/>
    <dgm:cxn modelId="{FDB5560E-9809-4657-89CA-F55A3972D7C0}" type="presParOf" srcId="{43D9180A-B264-4FB3-A5A7-A912F0455819}" destId="{22B34D6B-B3AF-402D-9997-D0D302E45DAE}" srcOrd="1" destOrd="0" presId="urn:microsoft.com/office/officeart/2005/8/layout/vList6"/>
    <dgm:cxn modelId="{087C4EAA-8AC8-400E-B97F-E73D59C7E7B7}" type="presParOf" srcId="{8D1449CC-CA4C-4F50-AE90-D843CC9E52F2}" destId="{4ABB95E1-A912-4564-A3BB-B499CC7D6DC1}" srcOrd="1" destOrd="0" presId="urn:microsoft.com/office/officeart/2005/8/layout/vList6"/>
    <dgm:cxn modelId="{4D7258C5-70A5-450E-A96F-0135F46B0AED}" type="presParOf" srcId="{8D1449CC-CA4C-4F50-AE90-D843CC9E52F2}" destId="{34FDB4BE-EBDB-4894-B108-1866DB7B96E0}" srcOrd="2" destOrd="0" presId="urn:microsoft.com/office/officeart/2005/8/layout/vList6"/>
    <dgm:cxn modelId="{A897D1D3-3E54-43ED-8E4A-0AC2FCD723EA}" type="presParOf" srcId="{34FDB4BE-EBDB-4894-B108-1866DB7B96E0}" destId="{7C080A3B-345B-4A7D-A0F2-C2701DAB4F6D}" srcOrd="0" destOrd="0" presId="urn:microsoft.com/office/officeart/2005/8/layout/vList6"/>
    <dgm:cxn modelId="{AE636889-807F-436D-BF39-D9779B6BDCA8}" type="presParOf" srcId="{34FDB4BE-EBDB-4894-B108-1866DB7B96E0}" destId="{D606BD5A-3708-4C19-ACC1-CCE7E47FE07E}" srcOrd="1" destOrd="0" presId="urn:microsoft.com/office/officeart/2005/8/layout/vList6"/>
    <dgm:cxn modelId="{2222CD4B-8AB9-4E35-A7C0-B00CF32E413B}" type="presParOf" srcId="{8D1449CC-CA4C-4F50-AE90-D843CC9E52F2}" destId="{39384272-995E-42CB-B3F4-89AFE969C6F8}" srcOrd="3" destOrd="0" presId="urn:microsoft.com/office/officeart/2005/8/layout/vList6"/>
    <dgm:cxn modelId="{CB1F5715-556C-41CD-A722-541EBE5B30B2}" type="presParOf" srcId="{8D1449CC-CA4C-4F50-AE90-D843CC9E52F2}" destId="{2C07956B-58D3-42A5-B599-6C9CB18F26F1}" srcOrd="4" destOrd="0" presId="urn:microsoft.com/office/officeart/2005/8/layout/vList6"/>
    <dgm:cxn modelId="{74E4B048-36A3-42DB-8D78-4644FC2B231B}" type="presParOf" srcId="{2C07956B-58D3-42A5-B599-6C9CB18F26F1}" destId="{B1050585-50C6-4A12-A01F-B1C8731FE672}" srcOrd="0" destOrd="0" presId="urn:microsoft.com/office/officeart/2005/8/layout/vList6"/>
    <dgm:cxn modelId="{CFEE4108-9A6B-41E8-91D4-67B381B378F6}" type="presParOf" srcId="{2C07956B-58D3-42A5-B599-6C9CB18F26F1}" destId="{FBF1F851-2A92-4388-84A2-2B96B403ED7A}" srcOrd="1" destOrd="0" presId="urn:microsoft.com/office/officeart/2005/8/layout/vList6"/>
    <dgm:cxn modelId="{39468B8F-C1F1-4CEE-B4A3-0F003A5F5D0E}" type="presParOf" srcId="{8D1449CC-CA4C-4F50-AE90-D843CC9E52F2}" destId="{BE317A93-44B0-4D73-85BD-87E6547F4A72}" srcOrd="5" destOrd="0" presId="urn:microsoft.com/office/officeart/2005/8/layout/vList6"/>
    <dgm:cxn modelId="{565DB4A4-12CB-4B7E-9265-8800C5B0ECBE}" type="presParOf" srcId="{8D1449CC-CA4C-4F50-AE90-D843CC9E52F2}" destId="{0669939F-A6CC-441A-9E59-A211BC6BD55F}" srcOrd="6" destOrd="0" presId="urn:microsoft.com/office/officeart/2005/8/layout/vList6"/>
    <dgm:cxn modelId="{DD951CD4-29BA-45AB-9C69-CE6F2C2897AE}" type="presParOf" srcId="{0669939F-A6CC-441A-9E59-A211BC6BD55F}" destId="{0F0E3A85-A8AD-4AFD-89E7-FB08B203D027}" srcOrd="0" destOrd="0" presId="urn:microsoft.com/office/officeart/2005/8/layout/vList6"/>
    <dgm:cxn modelId="{9B3FC202-5F52-4D39-9B3B-C759C2FD0CA1}" type="presParOf" srcId="{0669939F-A6CC-441A-9E59-A211BC6BD55F}" destId="{919E1C12-493E-4A1A-933E-11820ECD8AA6}" srcOrd="1" destOrd="0" presId="urn:microsoft.com/office/officeart/2005/8/layout/vList6"/>
    <dgm:cxn modelId="{0DBD13A7-1A4D-4BF7-83B7-24014255E921}" type="presParOf" srcId="{8D1449CC-CA4C-4F50-AE90-D843CC9E52F2}" destId="{97E56594-C03D-4ACC-8BD8-DFD6F2E12362}" srcOrd="7" destOrd="0" presId="urn:microsoft.com/office/officeart/2005/8/layout/vList6"/>
    <dgm:cxn modelId="{DB00C4AE-0877-4D01-A52D-77D7C6481DAE}" type="presParOf" srcId="{8D1449CC-CA4C-4F50-AE90-D843CC9E52F2}" destId="{71AFBCE0-725D-48AC-91E4-08ED880684F7}" srcOrd="8" destOrd="0" presId="urn:microsoft.com/office/officeart/2005/8/layout/vList6"/>
    <dgm:cxn modelId="{FA229C6D-F1DB-4FBC-8BA7-E080A0518625}" type="presParOf" srcId="{71AFBCE0-725D-48AC-91E4-08ED880684F7}" destId="{7E191D9E-9DAB-4513-A44B-C7D21736FC9A}" srcOrd="0" destOrd="0" presId="urn:microsoft.com/office/officeart/2005/8/layout/vList6"/>
    <dgm:cxn modelId="{F724548E-E9BE-40AB-85A1-616979064164}" type="presParOf" srcId="{71AFBCE0-725D-48AC-91E4-08ED880684F7}" destId="{38436750-C261-45C8-AC7C-1A78989954DF}" srcOrd="1" destOrd="0" presId="urn:microsoft.com/office/officeart/2005/8/layout/vList6"/>
    <dgm:cxn modelId="{82CD588B-F544-4A1A-A98E-81E9D14362AC}" type="presParOf" srcId="{8D1449CC-CA4C-4F50-AE90-D843CC9E52F2}" destId="{549766E2-C0AF-48C9-8F0C-16B6111E89BF}" srcOrd="9" destOrd="0" presId="urn:microsoft.com/office/officeart/2005/8/layout/vList6"/>
    <dgm:cxn modelId="{0987BD43-7180-4776-9433-57454D2FAEB8}" type="presParOf" srcId="{8D1449CC-CA4C-4F50-AE90-D843CC9E52F2}" destId="{82EC42E1-7894-49B9-A145-B42DF3D7314B}" srcOrd="10" destOrd="0" presId="urn:microsoft.com/office/officeart/2005/8/layout/vList6"/>
    <dgm:cxn modelId="{CD4F750F-31F2-4314-996A-9B6314558CB0}" type="presParOf" srcId="{82EC42E1-7894-49B9-A145-B42DF3D7314B}" destId="{CA6BF5A6-3F00-4498-94CD-6B68FF5C80CB}" srcOrd="0" destOrd="0" presId="urn:microsoft.com/office/officeart/2005/8/layout/vList6"/>
    <dgm:cxn modelId="{E7FB28E2-5262-46C8-BAF3-2BF4AE70F3BB}" type="presParOf" srcId="{82EC42E1-7894-49B9-A145-B42DF3D7314B}" destId="{BA19B5A8-E544-4E66-8AF9-7BE9FC5C0F37}" srcOrd="1" destOrd="0" presId="urn:microsoft.com/office/officeart/2005/8/layout/vList6"/>
    <dgm:cxn modelId="{4BAF421A-6165-4949-A1BB-E686BB8DEBDA}" type="presParOf" srcId="{8D1449CC-CA4C-4F50-AE90-D843CC9E52F2}" destId="{411BCE1F-6937-4257-8918-0A0451B2AD54}" srcOrd="11" destOrd="0" presId="urn:microsoft.com/office/officeart/2005/8/layout/vList6"/>
    <dgm:cxn modelId="{C65F7F15-6112-453F-9870-FDEB0CF67F13}" type="presParOf" srcId="{8D1449CC-CA4C-4F50-AE90-D843CC9E52F2}" destId="{D268F6D4-28F4-45BC-B19A-02E5A872028C}" srcOrd="12" destOrd="0" presId="urn:microsoft.com/office/officeart/2005/8/layout/vList6"/>
    <dgm:cxn modelId="{109E2890-0950-4651-9051-3374F8D91823}" type="presParOf" srcId="{D268F6D4-28F4-45BC-B19A-02E5A872028C}" destId="{C9D7970B-4A00-435B-BC54-8DBD49FF00F7}" srcOrd="0" destOrd="0" presId="urn:microsoft.com/office/officeart/2005/8/layout/vList6"/>
    <dgm:cxn modelId="{F1A2C6A4-BB5C-40F9-BF49-99242FCC05E0}" type="presParOf" srcId="{D268F6D4-28F4-45BC-B19A-02E5A872028C}" destId="{08F9A344-4686-479B-B389-C39846C4B1CE}" srcOrd="1" destOrd="0" presId="urn:microsoft.com/office/officeart/2005/8/layout/vList6"/>
    <dgm:cxn modelId="{BC0EC6B1-62E0-478C-94D6-944277BCDB15}" type="presParOf" srcId="{8D1449CC-CA4C-4F50-AE90-D843CC9E52F2}" destId="{D9A15BC5-B5C6-4F98-A3ED-FBE367AF69C1}" srcOrd="13" destOrd="0" presId="urn:microsoft.com/office/officeart/2005/8/layout/vList6"/>
    <dgm:cxn modelId="{8358F044-1BAB-49C8-BCEA-053C86F84FD2}" type="presParOf" srcId="{8D1449CC-CA4C-4F50-AE90-D843CC9E52F2}" destId="{E5D93463-FC38-43E4-BDB8-419A4F1FE390}" srcOrd="14" destOrd="0" presId="urn:microsoft.com/office/officeart/2005/8/layout/vList6"/>
    <dgm:cxn modelId="{7C5E6828-081D-461F-9C53-34B777536927}" type="presParOf" srcId="{E5D93463-FC38-43E4-BDB8-419A4F1FE390}" destId="{CFA19B9B-0CD9-4E47-8148-3B558373A6B0}" srcOrd="0" destOrd="0" presId="urn:microsoft.com/office/officeart/2005/8/layout/vList6"/>
    <dgm:cxn modelId="{174F38A9-7CC2-4F46-907C-124DC2CAFFA7}" type="presParOf" srcId="{E5D93463-FC38-43E4-BDB8-419A4F1FE390}" destId="{EA58674A-9284-45C3-B149-96CB43A09339}" srcOrd="1" destOrd="0" presId="urn:microsoft.com/office/officeart/2005/8/layout/vList6"/>
    <dgm:cxn modelId="{4C42A705-86C2-43BA-B1E8-9E62189AA50D}" type="presParOf" srcId="{8D1449CC-CA4C-4F50-AE90-D843CC9E52F2}" destId="{F9BA63DA-6D3E-4785-B5F0-1C4C3088B8F3}" srcOrd="15" destOrd="0" presId="urn:microsoft.com/office/officeart/2005/8/layout/vList6"/>
    <dgm:cxn modelId="{19F3030A-EA01-48A8-9E1E-8DE90C512B19}" type="presParOf" srcId="{8D1449CC-CA4C-4F50-AE90-D843CC9E52F2}" destId="{7D602749-DB31-4EBE-930B-036A43CB3289}" srcOrd="16" destOrd="0" presId="urn:microsoft.com/office/officeart/2005/8/layout/vList6"/>
    <dgm:cxn modelId="{E8A75FA4-EC24-4C4D-9F8C-4EC9B959F036}" type="presParOf" srcId="{7D602749-DB31-4EBE-930B-036A43CB3289}" destId="{5B293CB4-6F31-43DA-A926-B0EBB2247DC5}" srcOrd="0" destOrd="0" presId="urn:microsoft.com/office/officeart/2005/8/layout/vList6"/>
    <dgm:cxn modelId="{89592032-F6E4-4A9D-B523-13DB0796E5B2}" type="presParOf" srcId="{7D602749-DB31-4EBE-930B-036A43CB3289}" destId="{F5B42848-A04C-4718-93EC-6C6C3294E9BB}" srcOrd="1" destOrd="0" presId="urn:microsoft.com/office/officeart/2005/8/layout/vList6"/>
    <dgm:cxn modelId="{FA2A6910-7384-45A0-9C30-E985B727E081}" type="presParOf" srcId="{8D1449CC-CA4C-4F50-AE90-D843CC9E52F2}" destId="{1CD6B3DE-A78A-42F2-88EF-E3EC63485669}" srcOrd="17" destOrd="0" presId="urn:microsoft.com/office/officeart/2005/8/layout/vList6"/>
    <dgm:cxn modelId="{D3CEE5D5-3F08-4ABC-B38D-35247783B721}" type="presParOf" srcId="{8D1449CC-CA4C-4F50-AE90-D843CC9E52F2}" destId="{06E315F4-8185-484F-A7E9-001BBB51AA8E}" srcOrd="18" destOrd="0" presId="urn:microsoft.com/office/officeart/2005/8/layout/vList6"/>
    <dgm:cxn modelId="{CE28C205-3ACC-4A22-BB26-CA8290C40C18}" type="presParOf" srcId="{06E315F4-8185-484F-A7E9-001BBB51AA8E}" destId="{DC653072-48BE-4E7D-8869-82537585CBFB}" srcOrd="0" destOrd="0" presId="urn:microsoft.com/office/officeart/2005/8/layout/vList6"/>
    <dgm:cxn modelId="{51693AC5-2366-4E78-B5CE-294B56A43CC6}" type="presParOf" srcId="{06E315F4-8185-484F-A7E9-001BBB51AA8E}" destId="{F716316B-F6CB-4DD1-859E-8EBD1EE33923}" srcOrd="1" destOrd="0" presId="urn:microsoft.com/office/officeart/2005/8/layout/vList6"/>
    <dgm:cxn modelId="{6A0FF1E3-EF21-4670-8AE8-33A18B2627F9}" type="presParOf" srcId="{8D1449CC-CA4C-4F50-AE90-D843CC9E52F2}" destId="{DCE54DD2-256F-45E9-894A-73A87C8D9487}" srcOrd="19" destOrd="0" presId="urn:microsoft.com/office/officeart/2005/8/layout/vList6"/>
    <dgm:cxn modelId="{1F2B31A0-3DA3-45D1-923A-37782891FC84}" type="presParOf" srcId="{8D1449CC-CA4C-4F50-AE90-D843CC9E52F2}" destId="{9319DC56-2DC3-487E-9726-22BF453DCEB9}" srcOrd="20" destOrd="0" presId="urn:microsoft.com/office/officeart/2005/8/layout/vList6"/>
    <dgm:cxn modelId="{9483D475-66B9-4FB7-ADA8-E99E48B744E5}" type="presParOf" srcId="{9319DC56-2DC3-487E-9726-22BF453DCEB9}" destId="{027B9B31-A649-4CEA-A38D-2DA4CEA95B4A}" srcOrd="0" destOrd="0" presId="urn:microsoft.com/office/officeart/2005/8/layout/vList6"/>
    <dgm:cxn modelId="{1DF43EBA-3F4B-4CD1-85EA-F13330DEC3B5}" type="presParOf" srcId="{9319DC56-2DC3-487E-9726-22BF453DCEB9}" destId="{E52638F9-8603-43ED-9BDF-CCD246B9D190}"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F79869-359B-415B-B819-B2A221FC4E4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876004D-A677-42EB-B069-C37CD7E3CC90}">
      <dgm:prSet phldrT="[Text]"/>
      <dgm:spPr>
        <a:ln>
          <a:noFill/>
        </a:ln>
      </dgm:spPr>
      <dgm:t>
        <a:bodyPr/>
        <a:lstStyle/>
        <a:p>
          <a:r>
            <a:rPr lang="en-US" dirty="0">
              <a:solidFill>
                <a:schemeClr val="bg1"/>
              </a:solidFill>
              <a:latin typeface="Aptos" panose="020B0004020202020204" pitchFamily="34" charset="0"/>
            </a:rPr>
            <a:t>Medical insurance</a:t>
          </a:r>
        </a:p>
      </dgm:t>
    </dgm:pt>
    <dgm:pt modelId="{7A77A3B5-90B3-4ABA-A56C-9424A05034A6}" type="parTrans" cxnId="{FC847F4D-0CF6-4E90-BFBD-4821A103546D}">
      <dgm:prSet/>
      <dgm:spPr/>
      <dgm:t>
        <a:bodyPr/>
        <a:lstStyle/>
        <a:p>
          <a:endParaRPr lang="en-US"/>
        </a:p>
      </dgm:t>
    </dgm:pt>
    <dgm:pt modelId="{410E0445-F310-4550-AB0A-BD7980CE0B0C}" type="sibTrans" cxnId="{FC847F4D-0CF6-4E90-BFBD-4821A103546D}">
      <dgm:prSet/>
      <dgm:spPr/>
      <dgm:t>
        <a:bodyPr/>
        <a:lstStyle/>
        <a:p>
          <a:endParaRPr lang="en-US"/>
        </a:p>
      </dgm:t>
    </dgm:pt>
    <dgm:pt modelId="{E57C208C-C585-4AD8-8C1F-DE6D6B3399FA}">
      <dgm:prSet phldrT="[Text]" custT="1"/>
      <dgm:spPr>
        <a:solidFill>
          <a:srgbClr val="BBC9E1">
            <a:alpha val="90000"/>
          </a:srgbClr>
        </a:solidFill>
        <a:ln>
          <a:noFill/>
        </a:ln>
      </dgm:spPr>
      <dgm:t>
        <a:bodyPr/>
        <a:lstStyle/>
        <a:p>
          <a:pPr>
            <a:lnSpc>
              <a:spcPct val="100000"/>
            </a:lnSpc>
            <a:spcAft>
              <a:spcPts val="1800"/>
            </a:spcAft>
          </a:pPr>
          <a:r>
            <a:rPr lang="en-US" sz="2800" dirty="0">
              <a:latin typeface="Aptos" panose="020B0004020202020204" pitchFamily="34" charset="0"/>
            </a:rPr>
            <a:t>Cost of benefit went up</a:t>
          </a:r>
        </a:p>
      </dgm:t>
    </dgm:pt>
    <dgm:pt modelId="{C3082F49-612F-4679-BD97-46AA014635A8}" type="parTrans" cxnId="{4D74B214-EA05-4A77-BA70-EF6C7303B35D}">
      <dgm:prSet/>
      <dgm:spPr/>
      <dgm:t>
        <a:bodyPr/>
        <a:lstStyle/>
        <a:p>
          <a:endParaRPr lang="en-US"/>
        </a:p>
      </dgm:t>
    </dgm:pt>
    <dgm:pt modelId="{FA23C817-6533-4080-9519-C0E18D5AB20C}" type="sibTrans" cxnId="{4D74B214-EA05-4A77-BA70-EF6C7303B35D}">
      <dgm:prSet/>
      <dgm:spPr/>
      <dgm:t>
        <a:bodyPr/>
        <a:lstStyle/>
        <a:p>
          <a:endParaRPr lang="en-US"/>
        </a:p>
      </dgm:t>
    </dgm:pt>
    <dgm:pt modelId="{2C6A28FA-D900-482D-A248-5AE3CACF5B63}">
      <dgm:prSet phldrT="[Text]"/>
      <dgm:spPr>
        <a:solidFill>
          <a:srgbClr val="F9C606"/>
        </a:solidFill>
        <a:ln>
          <a:noFill/>
        </a:ln>
      </dgm:spPr>
      <dgm:t>
        <a:bodyPr/>
        <a:lstStyle/>
        <a:p>
          <a:r>
            <a:rPr lang="en-US" dirty="0">
              <a:solidFill>
                <a:schemeClr val="tx1"/>
              </a:solidFill>
              <a:latin typeface="Aptos" panose="020B0004020202020204" pitchFamily="34" charset="0"/>
            </a:rPr>
            <a:t>Dental insurance</a:t>
          </a:r>
        </a:p>
      </dgm:t>
    </dgm:pt>
    <dgm:pt modelId="{9CA8DECB-CDE5-41E5-B25A-3EDDF3C8404E}" type="parTrans" cxnId="{00776F55-E857-48AD-AE3D-4C193563EFA6}">
      <dgm:prSet/>
      <dgm:spPr/>
      <dgm:t>
        <a:bodyPr/>
        <a:lstStyle/>
        <a:p>
          <a:endParaRPr lang="en-US"/>
        </a:p>
      </dgm:t>
    </dgm:pt>
    <dgm:pt modelId="{1EA66B0F-1071-4E57-8A4B-1974F82E8D04}" type="sibTrans" cxnId="{00776F55-E857-48AD-AE3D-4C193563EFA6}">
      <dgm:prSet/>
      <dgm:spPr/>
      <dgm:t>
        <a:bodyPr/>
        <a:lstStyle/>
        <a:p>
          <a:endParaRPr lang="en-US"/>
        </a:p>
      </dgm:t>
    </dgm:pt>
    <dgm:pt modelId="{ADC00512-9A11-47D1-A9C8-BF9EB4DAF4B7}">
      <dgm:prSet phldrT="[Text]"/>
      <dgm:spPr>
        <a:solidFill>
          <a:schemeClr val="accent3"/>
        </a:solidFill>
        <a:ln>
          <a:noFill/>
        </a:ln>
      </dgm:spPr>
      <dgm:t>
        <a:bodyPr/>
        <a:lstStyle/>
        <a:p>
          <a:r>
            <a:rPr lang="en-US" dirty="0">
              <a:latin typeface="Aptos" panose="020B0004020202020204" pitchFamily="34" charset="0"/>
            </a:rPr>
            <a:t>Vision, Life, Disability, </a:t>
          </a:r>
          <a:br>
            <a:rPr lang="en-US" dirty="0">
              <a:latin typeface="Aptos" panose="020B0004020202020204" pitchFamily="34" charset="0"/>
            </a:rPr>
          </a:br>
          <a:r>
            <a:rPr lang="en-US" dirty="0">
              <a:latin typeface="Aptos" panose="020B0004020202020204" pitchFamily="34" charset="0"/>
            </a:rPr>
            <a:t>Supplemental Health</a:t>
          </a:r>
        </a:p>
      </dgm:t>
    </dgm:pt>
    <dgm:pt modelId="{86C217CC-BEEA-476F-AC80-63AA47AF01BA}" type="parTrans" cxnId="{368F128E-A0CD-422F-B968-E6A67732FF8E}">
      <dgm:prSet/>
      <dgm:spPr/>
      <dgm:t>
        <a:bodyPr/>
        <a:lstStyle/>
        <a:p>
          <a:endParaRPr lang="en-US"/>
        </a:p>
      </dgm:t>
    </dgm:pt>
    <dgm:pt modelId="{E179EB80-0549-4A52-B52F-E8655D5480BA}" type="sibTrans" cxnId="{368F128E-A0CD-422F-B968-E6A67732FF8E}">
      <dgm:prSet/>
      <dgm:spPr/>
      <dgm:t>
        <a:bodyPr/>
        <a:lstStyle/>
        <a:p>
          <a:endParaRPr lang="en-US"/>
        </a:p>
      </dgm:t>
    </dgm:pt>
    <dgm:pt modelId="{DEC8FD27-8831-461A-9C66-81EBD845F33E}">
      <dgm:prSet phldrT="[Text]" custT="1"/>
      <dgm:spPr>
        <a:solidFill>
          <a:srgbClr val="9AC6AD">
            <a:alpha val="90000"/>
          </a:srgbClr>
        </a:solidFill>
        <a:ln>
          <a:noFill/>
        </a:ln>
      </dgm:spPr>
      <dgm:t>
        <a:bodyPr/>
        <a:lstStyle/>
        <a:p>
          <a:pPr>
            <a:lnSpc>
              <a:spcPct val="100000"/>
            </a:lnSpc>
            <a:spcAft>
              <a:spcPts val="1800"/>
            </a:spcAft>
          </a:pPr>
          <a:r>
            <a:rPr lang="en-US" sz="2800" dirty="0">
              <a:latin typeface="Aptos" panose="020B0004020202020204" pitchFamily="34" charset="0"/>
            </a:rPr>
            <a:t>Cost of benefit went up</a:t>
          </a:r>
        </a:p>
      </dgm:t>
    </dgm:pt>
    <dgm:pt modelId="{07C4BF0D-68D5-4766-BD34-8B1F07F8825E}" type="parTrans" cxnId="{034AFED9-818E-4DDD-8075-18011C329433}">
      <dgm:prSet/>
      <dgm:spPr/>
      <dgm:t>
        <a:bodyPr/>
        <a:lstStyle/>
        <a:p>
          <a:endParaRPr lang="en-US"/>
        </a:p>
      </dgm:t>
    </dgm:pt>
    <dgm:pt modelId="{E598A4AF-B608-439F-9C77-B96A8CEE1136}" type="sibTrans" cxnId="{034AFED9-818E-4DDD-8075-18011C329433}">
      <dgm:prSet/>
      <dgm:spPr/>
      <dgm:t>
        <a:bodyPr/>
        <a:lstStyle/>
        <a:p>
          <a:endParaRPr lang="en-US"/>
        </a:p>
      </dgm:t>
    </dgm:pt>
    <dgm:pt modelId="{7C2D2D00-41C2-4F5A-95CF-D9C9F684695E}">
      <dgm:prSet phldrT="[Text]" custT="1"/>
      <dgm:spPr>
        <a:solidFill>
          <a:srgbClr val="9AC6AD">
            <a:alpha val="90000"/>
          </a:srgbClr>
        </a:solidFill>
        <a:ln>
          <a:noFill/>
        </a:ln>
      </dgm:spPr>
      <dgm:t>
        <a:bodyPr/>
        <a:lstStyle/>
        <a:p>
          <a:pPr>
            <a:lnSpc>
              <a:spcPct val="100000"/>
            </a:lnSpc>
            <a:spcAft>
              <a:spcPts val="1800"/>
            </a:spcAft>
          </a:pPr>
          <a:r>
            <a:rPr lang="en-US" sz="2800" dirty="0">
              <a:latin typeface="Aptos" panose="020B0004020202020204" pitchFamily="34" charset="0"/>
            </a:rPr>
            <a:t>Wanted to reduce spending</a:t>
          </a:r>
        </a:p>
      </dgm:t>
    </dgm:pt>
    <dgm:pt modelId="{861E1B21-8D8E-4229-8F8B-5FECEC356D0D}" type="parTrans" cxnId="{2C601B51-D7B3-4CD9-BF1C-63650DF77E46}">
      <dgm:prSet/>
      <dgm:spPr/>
      <dgm:t>
        <a:bodyPr/>
        <a:lstStyle/>
        <a:p>
          <a:endParaRPr lang="en-US"/>
        </a:p>
      </dgm:t>
    </dgm:pt>
    <dgm:pt modelId="{D6CC1284-7384-4B4E-9672-E6590D340F37}" type="sibTrans" cxnId="{2C601B51-D7B3-4CD9-BF1C-63650DF77E46}">
      <dgm:prSet/>
      <dgm:spPr/>
      <dgm:t>
        <a:bodyPr/>
        <a:lstStyle/>
        <a:p>
          <a:endParaRPr lang="en-US"/>
        </a:p>
      </dgm:t>
    </dgm:pt>
    <dgm:pt modelId="{7AEBF1FA-862D-443B-A44F-13EAA48D071B}">
      <dgm:prSet phldrT="[Text]"/>
      <dgm:spPr>
        <a:solidFill>
          <a:schemeClr val="accent4"/>
        </a:solidFill>
        <a:ln>
          <a:noFill/>
        </a:ln>
      </dgm:spPr>
      <dgm:t>
        <a:bodyPr/>
        <a:lstStyle/>
        <a:p>
          <a:r>
            <a:rPr lang="en-US" dirty="0">
              <a:solidFill>
                <a:schemeClr val="bg1"/>
              </a:solidFill>
              <a:latin typeface="Aptos" panose="020B0004020202020204" pitchFamily="34" charset="0"/>
            </a:rPr>
            <a:t>Pet, Legal</a:t>
          </a:r>
        </a:p>
      </dgm:t>
    </dgm:pt>
    <dgm:pt modelId="{FDE70031-C482-40FE-9EE5-784A9AF36070}" type="parTrans" cxnId="{E79D6339-B224-45EB-93B9-087A6E13D8CC}">
      <dgm:prSet/>
      <dgm:spPr/>
      <dgm:t>
        <a:bodyPr/>
        <a:lstStyle/>
        <a:p>
          <a:endParaRPr lang="en-US"/>
        </a:p>
      </dgm:t>
    </dgm:pt>
    <dgm:pt modelId="{D039247E-9240-487A-BAAC-07B521DF18E5}" type="sibTrans" cxnId="{E79D6339-B224-45EB-93B9-087A6E13D8CC}">
      <dgm:prSet/>
      <dgm:spPr/>
      <dgm:t>
        <a:bodyPr/>
        <a:lstStyle/>
        <a:p>
          <a:endParaRPr lang="en-US"/>
        </a:p>
      </dgm:t>
    </dgm:pt>
    <dgm:pt modelId="{48673B46-0858-4C01-881E-057FD282117E}">
      <dgm:prSet phldrT="[Text]" custT="1"/>
      <dgm:spPr>
        <a:solidFill>
          <a:srgbClr val="FEE8B2">
            <a:alpha val="90000"/>
          </a:srgbClr>
        </a:solidFill>
        <a:ln>
          <a:noFill/>
        </a:ln>
      </dgm:spPr>
      <dgm:t>
        <a:bodyPr/>
        <a:lstStyle/>
        <a:p>
          <a:pPr>
            <a:lnSpc>
              <a:spcPct val="100000"/>
            </a:lnSpc>
            <a:spcAft>
              <a:spcPts val="1800"/>
            </a:spcAft>
          </a:pPr>
          <a:r>
            <a:rPr lang="en-US" sz="2800" dirty="0">
              <a:latin typeface="Aptos" panose="020B0004020202020204" pitchFamily="34" charset="0"/>
            </a:rPr>
            <a:t>No longer needed</a:t>
          </a:r>
        </a:p>
      </dgm:t>
    </dgm:pt>
    <dgm:pt modelId="{0F431AC6-1F8B-4353-A7AD-67AD3D77B7BA}" type="parTrans" cxnId="{0F89DC10-8536-4EC3-9118-CE2E41D50ADA}">
      <dgm:prSet/>
      <dgm:spPr/>
      <dgm:t>
        <a:bodyPr/>
        <a:lstStyle/>
        <a:p>
          <a:endParaRPr lang="en-US"/>
        </a:p>
      </dgm:t>
    </dgm:pt>
    <dgm:pt modelId="{844341B9-9EDC-416F-AC55-772DEDB21906}" type="sibTrans" cxnId="{0F89DC10-8536-4EC3-9118-CE2E41D50ADA}">
      <dgm:prSet/>
      <dgm:spPr/>
      <dgm:t>
        <a:bodyPr/>
        <a:lstStyle/>
        <a:p>
          <a:endParaRPr lang="en-US"/>
        </a:p>
      </dgm:t>
    </dgm:pt>
    <dgm:pt modelId="{9E0176A7-F000-46A5-A52F-1206029BB256}">
      <dgm:prSet phldrT="[Text]" custT="1"/>
      <dgm:spPr>
        <a:solidFill>
          <a:srgbClr val="FEE8B2">
            <a:alpha val="90000"/>
          </a:srgbClr>
        </a:solidFill>
        <a:ln>
          <a:noFill/>
        </a:ln>
      </dgm:spPr>
      <dgm:t>
        <a:bodyPr/>
        <a:lstStyle/>
        <a:p>
          <a:pPr>
            <a:lnSpc>
              <a:spcPct val="100000"/>
            </a:lnSpc>
            <a:spcAft>
              <a:spcPts val="1800"/>
            </a:spcAft>
          </a:pPr>
          <a:r>
            <a:rPr lang="en-US" sz="2800" dirty="0">
              <a:latin typeface="Aptos" panose="020B0004020202020204" pitchFamily="34" charset="0"/>
            </a:rPr>
            <a:t>Didn’t use enough to be worth it</a:t>
          </a:r>
        </a:p>
      </dgm:t>
    </dgm:pt>
    <dgm:pt modelId="{8834C482-6C8D-4039-9B75-2C5CF2C1A379}" type="parTrans" cxnId="{C086BEA1-7E17-4AD2-A0A2-BFA71A1EC4D9}">
      <dgm:prSet/>
      <dgm:spPr/>
      <dgm:t>
        <a:bodyPr/>
        <a:lstStyle/>
        <a:p>
          <a:endParaRPr lang="en-US"/>
        </a:p>
      </dgm:t>
    </dgm:pt>
    <dgm:pt modelId="{16DDFD58-76FF-4388-83A5-9D29D400E3E8}" type="sibTrans" cxnId="{C086BEA1-7E17-4AD2-A0A2-BFA71A1EC4D9}">
      <dgm:prSet/>
      <dgm:spPr/>
      <dgm:t>
        <a:bodyPr/>
        <a:lstStyle/>
        <a:p>
          <a:endParaRPr lang="en-US"/>
        </a:p>
      </dgm:t>
    </dgm:pt>
    <dgm:pt modelId="{A7DEC3CF-F119-42A3-8FAA-6A10407D7D7F}">
      <dgm:prSet phldrT="[Text]" custT="1"/>
      <dgm:spPr>
        <a:solidFill>
          <a:srgbClr val="BBC9E1">
            <a:alpha val="90000"/>
          </a:srgbClr>
        </a:solidFill>
        <a:ln>
          <a:noFill/>
        </a:ln>
      </dgm:spPr>
      <dgm:t>
        <a:bodyPr/>
        <a:lstStyle/>
        <a:p>
          <a:pPr>
            <a:lnSpc>
              <a:spcPct val="100000"/>
            </a:lnSpc>
            <a:spcAft>
              <a:spcPts val="1800"/>
            </a:spcAft>
          </a:pPr>
          <a:r>
            <a:rPr lang="en-US" sz="2800" dirty="0">
              <a:latin typeface="Aptos" panose="020B0004020202020204" pitchFamily="34" charset="0"/>
            </a:rPr>
            <a:t>Obtained coverage elsewhere</a:t>
          </a:r>
        </a:p>
      </dgm:t>
    </dgm:pt>
    <dgm:pt modelId="{982D9C4B-B30E-447B-8F44-556F96BEB650}" type="parTrans" cxnId="{E23C8ACE-61C2-4821-9377-3E4F448A0356}">
      <dgm:prSet/>
      <dgm:spPr/>
      <dgm:t>
        <a:bodyPr/>
        <a:lstStyle/>
        <a:p>
          <a:endParaRPr lang="en-US"/>
        </a:p>
      </dgm:t>
    </dgm:pt>
    <dgm:pt modelId="{10904436-4E98-4CAD-BB86-4C4598B52515}" type="sibTrans" cxnId="{E23C8ACE-61C2-4821-9377-3E4F448A0356}">
      <dgm:prSet/>
      <dgm:spPr/>
      <dgm:t>
        <a:bodyPr/>
        <a:lstStyle/>
        <a:p>
          <a:endParaRPr lang="en-US"/>
        </a:p>
      </dgm:t>
    </dgm:pt>
    <dgm:pt modelId="{931DDD08-242B-4010-9BA7-D9F20C466CB9}">
      <dgm:prSet phldrT="[Text]" custT="1"/>
      <dgm:spPr>
        <a:solidFill>
          <a:srgbClr val="FEE8B2">
            <a:alpha val="90000"/>
          </a:srgbClr>
        </a:solidFill>
        <a:ln>
          <a:noFill/>
        </a:ln>
      </dgm:spPr>
      <dgm:t>
        <a:bodyPr/>
        <a:lstStyle/>
        <a:p>
          <a:pPr>
            <a:lnSpc>
              <a:spcPct val="100000"/>
            </a:lnSpc>
            <a:spcAft>
              <a:spcPts val="1800"/>
            </a:spcAft>
          </a:pPr>
          <a:r>
            <a:rPr lang="en-US" sz="2800" dirty="0">
              <a:latin typeface="Aptos" panose="020B0004020202020204" pitchFamily="34" charset="0"/>
            </a:rPr>
            <a:t>Cost of benefit went up</a:t>
          </a:r>
        </a:p>
      </dgm:t>
    </dgm:pt>
    <dgm:pt modelId="{7F0A3D5B-6881-488C-8B28-40A40DE39C31}" type="parTrans" cxnId="{FE2A4864-F01E-45C0-81DD-0A5B3A1830EE}">
      <dgm:prSet/>
      <dgm:spPr/>
      <dgm:t>
        <a:bodyPr/>
        <a:lstStyle/>
        <a:p>
          <a:endParaRPr lang="en-US"/>
        </a:p>
      </dgm:t>
    </dgm:pt>
    <dgm:pt modelId="{83474922-7A02-4EBF-A02D-F39BDF4BBE94}" type="sibTrans" cxnId="{FE2A4864-F01E-45C0-81DD-0A5B3A1830EE}">
      <dgm:prSet/>
      <dgm:spPr/>
      <dgm:t>
        <a:bodyPr/>
        <a:lstStyle/>
        <a:p>
          <a:endParaRPr lang="en-US"/>
        </a:p>
      </dgm:t>
    </dgm:pt>
    <dgm:pt modelId="{61F3B7CC-81E6-4E63-A4D7-F2B6E5D66F06}">
      <dgm:prSet phldrT="[Text]" custT="1"/>
      <dgm:spPr>
        <a:solidFill>
          <a:srgbClr val="FEE8B2">
            <a:alpha val="90000"/>
          </a:srgbClr>
        </a:solidFill>
        <a:ln>
          <a:noFill/>
        </a:ln>
      </dgm:spPr>
      <dgm:t>
        <a:bodyPr/>
        <a:lstStyle/>
        <a:p>
          <a:pPr>
            <a:lnSpc>
              <a:spcPct val="100000"/>
            </a:lnSpc>
            <a:spcAft>
              <a:spcPts val="1800"/>
            </a:spcAft>
          </a:pPr>
          <a:r>
            <a:rPr lang="en-US" sz="2800" dirty="0">
              <a:latin typeface="Aptos" panose="020B0004020202020204" pitchFamily="34" charset="0"/>
            </a:rPr>
            <a:t>Didn’t use enough to be worth it</a:t>
          </a:r>
        </a:p>
      </dgm:t>
    </dgm:pt>
    <dgm:pt modelId="{2C80DC16-07B7-41AE-ABF7-393A3B97B19B}" type="parTrans" cxnId="{933E5B60-713F-4303-8A92-E1150306DEFA}">
      <dgm:prSet/>
      <dgm:spPr/>
      <dgm:t>
        <a:bodyPr/>
        <a:lstStyle/>
        <a:p>
          <a:endParaRPr lang="en-US"/>
        </a:p>
      </dgm:t>
    </dgm:pt>
    <dgm:pt modelId="{61413BCF-0F65-4F86-9E69-4C33E055B4C8}" type="sibTrans" cxnId="{933E5B60-713F-4303-8A92-E1150306DEFA}">
      <dgm:prSet/>
      <dgm:spPr/>
      <dgm:t>
        <a:bodyPr/>
        <a:lstStyle/>
        <a:p>
          <a:endParaRPr lang="en-US"/>
        </a:p>
      </dgm:t>
    </dgm:pt>
    <dgm:pt modelId="{98AB4A7E-7CB2-47EE-B8DC-196A990FE0FF}">
      <dgm:prSet phldrT="[Text]" custT="1"/>
      <dgm:spPr>
        <a:solidFill>
          <a:srgbClr val="FEE8B2">
            <a:alpha val="90000"/>
          </a:srgbClr>
        </a:solidFill>
        <a:ln>
          <a:noFill/>
        </a:ln>
      </dgm:spPr>
      <dgm:t>
        <a:bodyPr/>
        <a:lstStyle/>
        <a:p>
          <a:pPr>
            <a:lnSpc>
              <a:spcPct val="100000"/>
            </a:lnSpc>
            <a:spcAft>
              <a:spcPts val="1800"/>
            </a:spcAft>
          </a:pPr>
          <a:r>
            <a:rPr lang="en-US" sz="2800" dirty="0">
              <a:latin typeface="Aptos" panose="020B0004020202020204" pitchFamily="34" charset="0"/>
            </a:rPr>
            <a:t>Obtained coverage elsewhere</a:t>
          </a:r>
        </a:p>
      </dgm:t>
    </dgm:pt>
    <dgm:pt modelId="{9136C9C1-62B2-4BCD-BB54-9E2A3C46C7A5}" type="parTrans" cxnId="{E9AE1023-57A1-4708-BAC4-E7869121BE06}">
      <dgm:prSet/>
      <dgm:spPr/>
      <dgm:t>
        <a:bodyPr/>
        <a:lstStyle/>
        <a:p>
          <a:endParaRPr lang="en-US"/>
        </a:p>
      </dgm:t>
    </dgm:pt>
    <dgm:pt modelId="{B0B8A257-9F8C-4344-AE93-C16895999CB2}" type="sibTrans" cxnId="{E9AE1023-57A1-4708-BAC4-E7869121BE06}">
      <dgm:prSet/>
      <dgm:spPr/>
      <dgm:t>
        <a:bodyPr/>
        <a:lstStyle/>
        <a:p>
          <a:endParaRPr lang="en-US"/>
        </a:p>
      </dgm:t>
    </dgm:pt>
    <dgm:pt modelId="{D4C72DFF-070B-429B-84CB-5D8843F0D083}">
      <dgm:prSet phldrT="[Text]" custT="1"/>
      <dgm:spPr>
        <a:solidFill>
          <a:srgbClr val="9AC6AD">
            <a:alpha val="90000"/>
          </a:srgbClr>
        </a:solidFill>
        <a:ln>
          <a:noFill/>
        </a:ln>
      </dgm:spPr>
      <dgm:t>
        <a:bodyPr/>
        <a:lstStyle/>
        <a:p>
          <a:pPr>
            <a:lnSpc>
              <a:spcPct val="100000"/>
            </a:lnSpc>
            <a:spcAft>
              <a:spcPts val="1800"/>
            </a:spcAft>
          </a:pPr>
          <a:r>
            <a:rPr lang="en-US" sz="2800" dirty="0">
              <a:latin typeface="Aptos" panose="020B0004020202020204" pitchFamily="34" charset="0"/>
            </a:rPr>
            <a:t>Didn’t use enough to be worth it</a:t>
          </a:r>
        </a:p>
      </dgm:t>
    </dgm:pt>
    <dgm:pt modelId="{68E634CB-60E1-41A5-A91C-8D9DCB19F353}" type="parTrans" cxnId="{393C02D8-BFC1-4975-A9DD-A8B202825E24}">
      <dgm:prSet/>
      <dgm:spPr/>
      <dgm:t>
        <a:bodyPr/>
        <a:lstStyle/>
        <a:p>
          <a:endParaRPr lang="en-US"/>
        </a:p>
      </dgm:t>
    </dgm:pt>
    <dgm:pt modelId="{4E8F7F2C-9AD3-4E46-8110-5D7EFABB86DF}" type="sibTrans" cxnId="{393C02D8-BFC1-4975-A9DD-A8B202825E24}">
      <dgm:prSet/>
      <dgm:spPr/>
      <dgm:t>
        <a:bodyPr/>
        <a:lstStyle/>
        <a:p>
          <a:endParaRPr lang="en-US"/>
        </a:p>
      </dgm:t>
    </dgm:pt>
    <dgm:pt modelId="{192876C5-AB5C-4C02-A378-60C48901BEA9}">
      <dgm:prSet phldrT="[Text]" custT="1"/>
      <dgm:spPr>
        <a:solidFill>
          <a:srgbClr val="FEE8B2">
            <a:alpha val="90000"/>
          </a:srgbClr>
        </a:solidFill>
        <a:ln>
          <a:noFill/>
        </a:ln>
      </dgm:spPr>
      <dgm:t>
        <a:bodyPr/>
        <a:lstStyle/>
        <a:p>
          <a:pPr>
            <a:lnSpc>
              <a:spcPct val="100000"/>
            </a:lnSpc>
            <a:spcAft>
              <a:spcPts val="1800"/>
            </a:spcAft>
          </a:pPr>
          <a:r>
            <a:rPr lang="en-US" sz="2800" dirty="0">
              <a:latin typeface="Aptos" panose="020B0004020202020204" pitchFamily="34" charset="0"/>
            </a:rPr>
            <a:t>Cost of benefit went up</a:t>
          </a:r>
        </a:p>
      </dgm:t>
    </dgm:pt>
    <dgm:pt modelId="{666BFAE9-66F3-46FF-9C41-170E6FEEAD01}" type="parTrans" cxnId="{C7057570-D404-4ED3-96CD-3536C5665E31}">
      <dgm:prSet/>
      <dgm:spPr/>
      <dgm:t>
        <a:bodyPr/>
        <a:lstStyle/>
        <a:p>
          <a:endParaRPr lang="en-US"/>
        </a:p>
      </dgm:t>
    </dgm:pt>
    <dgm:pt modelId="{74807CDC-BB5E-446A-88AC-B0217CF1E273}" type="sibTrans" cxnId="{C7057570-D404-4ED3-96CD-3536C5665E31}">
      <dgm:prSet/>
      <dgm:spPr/>
      <dgm:t>
        <a:bodyPr/>
        <a:lstStyle/>
        <a:p>
          <a:endParaRPr lang="en-US"/>
        </a:p>
      </dgm:t>
    </dgm:pt>
    <dgm:pt modelId="{B190031A-15B6-4D4C-93D0-56E8B8D8E9FF}" type="pres">
      <dgm:prSet presAssocID="{CDF79869-359B-415B-B819-B2A221FC4E44}" presName="Name0" presStyleCnt="0">
        <dgm:presLayoutVars>
          <dgm:dir/>
          <dgm:animLvl val="lvl"/>
          <dgm:resizeHandles val="exact"/>
        </dgm:presLayoutVars>
      </dgm:prSet>
      <dgm:spPr/>
    </dgm:pt>
    <dgm:pt modelId="{F3938ED8-7574-4AFA-97D3-61535047D03A}" type="pres">
      <dgm:prSet presAssocID="{5876004D-A677-42EB-B069-C37CD7E3CC90}" presName="composite" presStyleCnt="0"/>
      <dgm:spPr/>
    </dgm:pt>
    <dgm:pt modelId="{82698E5C-B70C-4CBE-853E-2513D19C09D8}" type="pres">
      <dgm:prSet presAssocID="{5876004D-A677-42EB-B069-C37CD7E3CC90}" presName="parTx" presStyleLbl="alignNode1" presStyleIdx="0" presStyleCnt="4">
        <dgm:presLayoutVars>
          <dgm:chMax val="0"/>
          <dgm:chPref val="0"/>
          <dgm:bulletEnabled val="1"/>
        </dgm:presLayoutVars>
      </dgm:prSet>
      <dgm:spPr/>
    </dgm:pt>
    <dgm:pt modelId="{E396CA5E-FB50-4514-8DBC-A37146610C17}" type="pres">
      <dgm:prSet presAssocID="{5876004D-A677-42EB-B069-C37CD7E3CC90}" presName="desTx" presStyleLbl="alignAccFollowNode1" presStyleIdx="0" presStyleCnt="4">
        <dgm:presLayoutVars>
          <dgm:bulletEnabled val="1"/>
        </dgm:presLayoutVars>
      </dgm:prSet>
      <dgm:spPr/>
    </dgm:pt>
    <dgm:pt modelId="{0E03AC2E-0FDA-4329-9744-4E610CB98556}" type="pres">
      <dgm:prSet presAssocID="{410E0445-F310-4550-AB0A-BD7980CE0B0C}" presName="space" presStyleCnt="0"/>
      <dgm:spPr/>
    </dgm:pt>
    <dgm:pt modelId="{FF02E0E9-C921-4475-AF95-FC4896587AA7}" type="pres">
      <dgm:prSet presAssocID="{2C6A28FA-D900-482D-A248-5AE3CACF5B63}" presName="composite" presStyleCnt="0"/>
      <dgm:spPr/>
    </dgm:pt>
    <dgm:pt modelId="{82A9DE71-845D-4E00-9576-F922C3E9D770}" type="pres">
      <dgm:prSet presAssocID="{2C6A28FA-D900-482D-A248-5AE3CACF5B63}" presName="parTx" presStyleLbl="alignNode1" presStyleIdx="1" presStyleCnt="4">
        <dgm:presLayoutVars>
          <dgm:chMax val="0"/>
          <dgm:chPref val="0"/>
          <dgm:bulletEnabled val="1"/>
        </dgm:presLayoutVars>
      </dgm:prSet>
      <dgm:spPr/>
    </dgm:pt>
    <dgm:pt modelId="{6D63DECA-6644-430F-BB04-F5C22EEF0312}" type="pres">
      <dgm:prSet presAssocID="{2C6A28FA-D900-482D-A248-5AE3CACF5B63}" presName="desTx" presStyleLbl="alignAccFollowNode1" presStyleIdx="1" presStyleCnt="4">
        <dgm:presLayoutVars>
          <dgm:bulletEnabled val="1"/>
        </dgm:presLayoutVars>
      </dgm:prSet>
      <dgm:spPr/>
    </dgm:pt>
    <dgm:pt modelId="{A52C78DF-4B39-43A7-B506-CFE6FFDAE725}" type="pres">
      <dgm:prSet presAssocID="{1EA66B0F-1071-4E57-8A4B-1974F82E8D04}" presName="space" presStyleCnt="0"/>
      <dgm:spPr/>
    </dgm:pt>
    <dgm:pt modelId="{82D466D6-E67D-492F-9756-EF4625177E77}" type="pres">
      <dgm:prSet presAssocID="{ADC00512-9A11-47D1-A9C8-BF9EB4DAF4B7}" presName="composite" presStyleCnt="0"/>
      <dgm:spPr/>
    </dgm:pt>
    <dgm:pt modelId="{4F59EEFE-F6CA-4A1B-96E3-F548EB872664}" type="pres">
      <dgm:prSet presAssocID="{ADC00512-9A11-47D1-A9C8-BF9EB4DAF4B7}" presName="parTx" presStyleLbl="alignNode1" presStyleIdx="2" presStyleCnt="4">
        <dgm:presLayoutVars>
          <dgm:chMax val="0"/>
          <dgm:chPref val="0"/>
          <dgm:bulletEnabled val="1"/>
        </dgm:presLayoutVars>
      </dgm:prSet>
      <dgm:spPr/>
    </dgm:pt>
    <dgm:pt modelId="{BAB9AD9D-8C88-4EAA-8ACA-E25F2A4AD0FB}" type="pres">
      <dgm:prSet presAssocID="{ADC00512-9A11-47D1-A9C8-BF9EB4DAF4B7}" presName="desTx" presStyleLbl="alignAccFollowNode1" presStyleIdx="2" presStyleCnt="4">
        <dgm:presLayoutVars>
          <dgm:bulletEnabled val="1"/>
        </dgm:presLayoutVars>
      </dgm:prSet>
      <dgm:spPr/>
    </dgm:pt>
    <dgm:pt modelId="{C343A56B-82C1-46CF-8930-BF3E0E36F1EB}" type="pres">
      <dgm:prSet presAssocID="{E179EB80-0549-4A52-B52F-E8655D5480BA}" presName="space" presStyleCnt="0"/>
      <dgm:spPr/>
    </dgm:pt>
    <dgm:pt modelId="{7237C8E1-9624-4C33-8AC6-6A56F11FBB22}" type="pres">
      <dgm:prSet presAssocID="{7AEBF1FA-862D-443B-A44F-13EAA48D071B}" presName="composite" presStyleCnt="0"/>
      <dgm:spPr/>
    </dgm:pt>
    <dgm:pt modelId="{CB614837-25E8-4F17-A341-1C13ECDF7F50}" type="pres">
      <dgm:prSet presAssocID="{7AEBF1FA-862D-443B-A44F-13EAA48D071B}" presName="parTx" presStyleLbl="alignNode1" presStyleIdx="3" presStyleCnt="4">
        <dgm:presLayoutVars>
          <dgm:chMax val="0"/>
          <dgm:chPref val="0"/>
          <dgm:bulletEnabled val="1"/>
        </dgm:presLayoutVars>
      </dgm:prSet>
      <dgm:spPr/>
    </dgm:pt>
    <dgm:pt modelId="{8D761DD1-54A0-4371-89E9-84B9B60FB5FA}" type="pres">
      <dgm:prSet presAssocID="{7AEBF1FA-862D-443B-A44F-13EAA48D071B}" presName="desTx" presStyleLbl="alignAccFollowNode1" presStyleIdx="3" presStyleCnt="4">
        <dgm:presLayoutVars>
          <dgm:bulletEnabled val="1"/>
        </dgm:presLayoutVars>
      </dgm:prSet>
      <dgm:spPr/>
    </dgm:pt>
  </dgm:ptLst>
  <dgm:cxnLst>
    <dgm:cxn modelId="{463EB510-4707-4B62-8974-08634CEB32A1}" type="presOf" srcId="{7C2D2D00-41C2-4F5A-95CF-D9C9F684695E}" destId="{BAB9AD9D-8C88-4EAA-8ACA-E25F2A4AD0FB}" srcOrd="0" destOrd="1" presId="urn:microsoft.com/office/officeart/2005/8/layout/hList1"/>
    <dgm:cxn modelId="{0F89DC10-8536-4EC3-9118-CE2E41D50ADA}" srcId="{7AEBF1FA-862D-443B-A44F-13EAA48D071B}" destId="{48673B46-0858-4C01-881E-057FD282117E}" srcOrd="0" destOrd="0" parTransId="{0F431AC6-1F8B-4353-A7AD-67AD3D77B7BA}" sibTransId="{844341B9-9EDC-416F-AC55-772DEDB21906}"/>
    <dgm:cxn modelId="{4D74B214-EA05-4A77-BA70-EF6C7303B35D}" srcId="{5876004D-A677-42EB-B069-C37CD7E3CC90}" destId="{E57C208C-C585-4AD8-8C1F-DE6D6B3399FA}" srcOrd="0" destOrd="0" parTransId="{C3082F49-612F-4679-BD97-46AA014635A8}" sibTransId="{FA23C817-6533-4080-9519-C0E18D5AB20C}"/>
    <dgm:cxn modelId="{312F061A-B32B-48DB-8210-491712E1C88A}" type="presOf" srcId="{192876C5-AB5C-4C02-A378-60C48901BEA9}" destId="{8D761DD1-54A0-4371-89E9-84B9B60FB5FA}" srcOrd="0" destOrd="2" presId="urn:microsoft.com/office/officeart/2005/8/layout/hList1"/>
    <dgm:cxn modelId="{E9AE1023-57A1-4708-BAC4-E7869121BE06}" srcId="{2C6A28FA-D900-482D-A248-5AE3CACF5B63}" destId="{98AB4A7E-7CB2-47EE-B8DC-196A990FE0FF}" srcOrd="2" destOrd="0" parTransId="{9136C9C1-62B2-4BCD-BB54-9E2A3C46C7A5}" sibTransId="{B0B8A257-9F8C-4344-AE93-C16895999CB2}"/>
    <dgm:cxn modelId="{5101602F-8DC7-46FE-A13A-FFCE195A275C}" type="presOf" srcId="{ADC00512-9A11-47D1-A9C8-BF9EB4DAF4B7}" destId="{4F59EEFE-F6CA-4A1B-96E3-F548EB872664}" srcOrd="0" destOrd="0" presId="urn:microsoft.com/office/officeart/2005/8/layout/hList1"/>
    <dgm:cxn modelId="{7831AA32-CCEC-4175-8D94-7109B79ED9AF}" type="presOf" srcId="{48673B46-0858-4C01-881E-057FD282117E}" destId="{8D761DD1-54A0-4371-89E9-84B9B60FB5FA}" srcOrd="0" destOrd="0" presId="urn:microsoft.com/office/officeart/2005/8/layout/hList1"/>
    <dgm:cxn modelId="{E79D6339-B224-45EB-93B9-087A6E13D8CC}" srcId="{CDF79869-359B-415B-B819-B2A221FC4E44}" destId="{7AEBF1FA-862D-443B-A44F-13EAA48D071B}" srcOrd="3" destOrd="0" parTransId="{FDE70031-C482-40FE-9EE5-784A9AF36070}" sibTransId="{D039247E-9240-487A-BAAC-07B521DF18E5}"/>
    <dgm:cxn modelId="{437F725D-A7F6-45F6-9A17-C8ADF3E20824}" type="presOf" srcId="{2C6A28FA-D900-482D-A248-5AE3CACF5B63}" destId="{82A9DE71-845D-4E00-9576-F922C3E9D770}" srcOrd="0" destOrd="0" presId="urn:microsoft.com/office/officeart/2005/8/layout/hList1"/>
    <dgm:cxn modelId="{933E5B60-713F-4303-8A92-E1150306DEFA}" srcId="{2C6A28FA-D900-482D-A248-5AE3CACF5B63}" destId="{61F3B7CC-81E6-4E63-A4D7-F2B6E5D66F06}" srcOrd="1" destOrd="0" parTransId="{2C80DC16-07B7-41AE-ABF7-393A3B97B19B}" sibTransId="{61413BCF-0F65-4F86-9E69-4C33E055B4C8}"/>
    <dgm:cxn modelId="{81AAA261-ECE4-427A-A06E-9DE7EC168A42}" type="presOf" srcId="{931DDD08-242B-4010-9BA7-D9F20C466CB9}" destId="{6D63DECA-6644-430F-BB04-F5C22EEF0312}" srcOrd="0" destOrd="0" presId="urn:microsoft.com/office/officeart/2005/8/layout/hList1"/>
    <dgm:cxn modelId="{FE2A4864-F01E-45C0-81DD-0A5B3A1830EE}" srcId="{2C6A28FA-D900-482D-A248-5AE3CACF5B63}" destId="{931DDD08-242B-4010-9BA7-D9F20C466CB9}" srcOrd="0" destOrd="0" parTransId="{7F0A3D5B-6881-488C-8B28-40A40DE39C31}" sibTransId="{83474922-7A02-4EBF-A02D-F39BDF4BBE94}"/>
    <dgm:cxn modelId="{758E9149-4A74-4E8B-BBC8-A28332325F57}" type="presOf" srcId="{E57C208C-C585-4AD8-8C1F-DE6D6B3399FA}" destId="{E396CA5E-FB50-4514-8DBC-A37146610C17}" srcOrd="0" destOrd="0" presId="urn:microsoft.com/office/officeart/2005/8/layout/hList1"/>
    <dgm:cxn modelId="{0869BD6C-A464-4E65-BA93-B70395B402B9}" type="presOf" srcId="{5876004D-A677-42EB-B069-C37CD7E3CC90}" destId="{82698E5C-B70C-4CBE-853E-2513D19C09D8}" srcOrd="0" destOrd="0" presId="urn:microsoft.com/office/officeart/2005/8/layout/hList1"/>
    <dgm:cxn modelId="{FC847F4D-0CF6-4E90-BFBD-4821A103546D}" srcId="{CDF79869-359B-415B-B819-B2A221FC4E44}" destId="{5876004D-A677-42EB-B069-C37CD7E3CC90}" srcOrd="0" destOrd="0" parTransId="{7A77A3B5-90B3-4ABA-A56C-9424A05034A6}" sibTransId="{410E0445-F310-4550-AB0A-BD7980CE0B0C}"/>
    <dgm:cxn modelId="{C7057570-D404-4ED3-96CD-3536C5665E31}" srcId="{7AEBF1FA-862D-443B-A44F-13EAA48D071B}" destId="{192876C5-AB5C-4C02-A378-60C48901BEA9}" srcOrd="2" destOrd="0" parTransId="{666BFAE9-66F3-46FF-9C41-170E6FEEAD01}" sibTransId="{74807CDC-BB5E-446A-88AC-B0217CF1E273}"/>
    <dgm:cxn modelId="{2C601B51-D7B3-4CD9-BF1C-63650DF77E46}" srcId="{ADC00512-9A11-47D1-A9C8-BF9EB4DAF4B7}" destId="{7C2D2D00-41C2-4F5A-95CF-D9C9F684695E}" srcOrd="1" destOrd="0" parTransId="{861E1B21-8D8E-4229-8F8B-5FECEC356D0D}" sibTransId="{D6CC1284-7384-4B4E-9672-E6590D340F37}"/>
    <dgm:cxn modelId="{00776F55-E857-48AD-AE3D-4C193563EFA6}" srcId="{CDF79869-359B-415B-B819-B2A221FC4E44}" destId="{2C6A28FA-D900-482D-A248-5AE3CACF5B63}" srcOrd="1" destOrd="0" parTransId="{9CA8DECB-CDE5-41E5-B25A-3EDDF3C8404E}" sibTransId="{1EA66B0F-1071-4E57-8A4B-1974F82E8D04}"/>
    <dgm:cxn modelId="{567BF38D-F578-4ED0-A140-04CA8526D8B3}" type="presOf" srcId="{98AB4A7E-7CB2-47EE-B8DC-196A990FE0FF}" destId="{6D63DECA-6644-430F-BB04-F5C22EEF0312}" srcOrd="0" destOrd="2" presId="urn:microsoft.com/office/officeart/2005/8/layout/hList1"/>
    <dgm:cxn modelId="{368F128E-A0CD-422F-B968-E6A67732FF8E}" srcId="{CDF79869-359B-415B-B819-B2A221FC4E44}" destId="{ADC00512-9A11-47D1-A9C8-BF9EB4DAF4B7}" srcOrd="2" destOrd="0" parTransId="{86C217CC-BEEA-476F-AC80-63AA47AF01BA}" sibTransId="{E179EB80-0549-4A52-B52F-E8655D5480BA}"/>
    <dgm:cxn modelId="{49281A93-A350-494F-A2C3-80E3B070E568}" type="presOf" srcId="{A7DEC3CF-F119-42A3-8FAA-6A10407D7D7F}" destId="{E396CA5E-FB50-4514-8DBC-A37146610C17}" srcOrd="0" destOrd="1" presId="urn:microsoft.com/office/officeart/2005/8/layout/hList1"/>
    <dgm:cxn modelId="{D8EC439B-8612-48F1-BB53-DDF84837E488}" type="presOf" srcId="{DEC8FD27-8831-461A-9C66-81EBD845F33E}" destId="{BAB9AD9D-8C88-4EAA-8ACA-E25F2A4AD0FB}" srcOrd="0" destOrd="0" presId="urn:microsoft.com/office/officeart/2005/8/layout/hList1"/>
    <dgm:cxn modelId="{C086BEA1-7E17-4AD2-A0A2-BFA71A1EC4D9}" srcId="{7AEBF1FA-862D-443B-A44F-13EAA48D071B}" destId="{9E0176A7-F000-46A5-A52F-1206029BB256}" srcOrd="1" destOrd="0" parTransId="{8834C482-6C8D-4039-9B75-2C5CF2C1A379}" sibTransId="{16DDFD58-76FF-4388-83A5-9D29D400E3E8}"/>
    <dgm:cxn modelId="{1CC9A7AB-4528-47BA-BC94-F188F3135EC1}" type="presOf" srcId="{7AEBF1FA-862D-443B-A44F-13EAA48D071B}" destId="{CB614837-25E8-4F17-A341-1C13ECDF7F50}" srcOrd="0" destOrd="0" presId="urn:microsoft.com/office/officeart/2005/8/layout/hList1"/>
    <dgm:cxn modelId="{E23C8ACE-61C2-4821-9377-3E4F448A0356}" srcId="{5876004D-A677-42EB-B069-C37CD7E3CC90}" destId="{A7DEC3CF-F119-42A3-8FAA-6A10407D7D7F}" srcOrd="1" destOrd="0" parTransId="{982D9C4B-B30E-447B-8F44-556F96BEB650}" sibTransId="{10904436-4E98-4CAD-BB86-4C4598B52515}"/>
    <dgm:cxn modelId="{47A0F5D5-550B-411C-98A3-540F8604F7F4}" type="presOf" srcId="{61F3B7CC-81E6-4E63-A4D7-F2B6E5D66F06}" destId="{6D63DECA-6644-430F-BB04-F5C22EEF0312}" srcOrd="0" destOrd="1" presId="urn:microsoft.com/office/officeart/2005/8/layout/hList1"/>
    <dgm:cxn modelId="{393C02D8-BFC1-4975-A9DD-A8B202825E24}" srcId="{ADC00512-9A11-47D1-A9C8-BF9EB4DAF4B7}" destId="{D4C72DFF-070B-429B-84CB-5D8843F0D083}" srcOrd="2" destOrd="0" parTransId="{68E634CB-60E1-41A5-A91C-8D9DCB19F353}" sibTransId="{4E8F7F2C-9AD3-4E46-8110-5D7EFABB86DF}"/>
    <dgm:cxn modelId="{034AFED9-818E-4DDD-8075-18011C329433}" srcId="{ADC00512-9A11-47D1-A9C8-BF9EB4DAF4B7}" destId="{DEC8FD27-8831-461A-9C66-81EBD845F33E}" srcOrd="0" destOrd="0" parTransId="{07C4BF0D-68D5-4766-BD34-8B1F07F8825E}" sibTransId="{E598A4AF-B608-439F-9C77-B96A8CEE1136}"/>
    <dgm:cxn modelId="{3FA38DE2-BCF2-411B-A825-91D863C8F12D}" type="presOf" srcId="{CDF79869-359B-415B-B819-B2A221FC4E44}" destId="{B190031A-15B6-4D4C-93D0-56E8B8D8E9FF}" srcOrd="0" destOrd="0" presId="urn:microsoft.com/office/officeart/2005/8/layout/hList1"/>
    <dgm:cxn modelId="{C8ABC2E7-B8F2-405F-965B-B0B909073CB0}" type="presOf" srcId="{D4C72DFF-070B-429B-84CB-5D8843F0D083}" destId="{BAB9AD9D-8C88-4EAA-8ACA-E25F2A4AD0FB}" srcOrd="0" destOrd="2" presId="urn:microsoft.com/office/officeart/2005/8/layout/hList1"/>
    <dgm:cxn modelId="{5129E0FF-6DFB-47E6-9E0D-95000DE1AA03}" type="presOf" srcId="{9E0176A7-F000-46A5-A52F-1206029BB256}" destId="{8D761DD1-54A0-4371-89E9-84B9B60FB5FA}" srcOrd="0" destOrd="1" presId="urn:microsoft.com/office/officeart/2005/8/layout/hList1"/>
    <dgm:cxn modelId="{40AFA77A-88CA-48FC-82F3-399F53261058}" type="presParOf" srcId="{B190031A-15B6-4D4C-93D0-56E8B8D8E9FF}" destId="{F3938ED8-7574-4AFA-97D3-61535047D03A}" srcOrd="0" destOrd="0" presId="urn:microsoft.com/office/officeart/2005/8/layout/hList1"/>
    <dgm:cxn modelId="{4FF790A1-23A5-445C-B52E-8CF6247D41AB}" type="presParOf" srcId="{F3938ED8-7574-4AFA-97D3-61535047D03A}" destId="{82698E5C-B70C-4CBE-853E-2513D19C09D8}" srcOrd="0" destOrd="0" presId="urn:microsoft.com/office/officeart/2005/8/layout/hList1"/>
    <dgm:cxn modelId="{CD425FDB-17D2-44D3-AFC0-CA321BE3C7E5}" type="presParOf" srcId="{F3938ED8-7574-4AFA-97D3-61535047D03A}" destId="{E396CA5E-FB50-4514-8DBC-A37146610C17}" srcOrd="1" destOrd="0" presId="urn:microsoft.com/office/officeart/2005/8/layout/hList1"/>
    <dgm:cxn modelId="{0932281E-370B-44BC-8CFF-C88B74914CBE}" type="presParOf" srcId="{B190031A-15B6-4D4C-93D0-56E8B8D8E9FF}" destId="{0E03AC2E-0FDA-4329-9744-4E610CB98556}" srcOrd="1" destOrd="0" presId="urn:microsoft.com/office/officeart/2005/8/layout/hList1"/>
    <dgm:cxn modelId="{D71AC275-9674-4F73-9D09-C00281B9D044}" type="presParOf" srcId="{B190031A-15B6-4D4C-93D0-56E8B8D8E9FF}" destId="{FF02E0E9-C921-4475-AF95-FC4896587AA7}" srcOrd="2" destOrd="0" presId="urn:microsoft.com/office/officeart/2005/8/layout/hList1"/>
    <dgm:cxn modelId="{DE6989BC-85C4-499E-A661-77007078670E}" type="presParOf" srcId="{FF02E0E9-C921-4475-AF95-FC4896587AA7}" destId="{82A9DE71-845D-4E00-9576-F922C3E9D770}" srcOrd="0" destOrd="0" presId="urn:microsoft.com/office/officeart/2005/8/layout/hList1"/>
    <dgm:cxn modelId="{0EA1BACE-52DB-4601-9E80-F2EC3648CC21}" type="presParOf" srcId="{FF02E0E9-C921-4475-AF95-FC4896587AA7}" destId="{6D63DECA-6644-430F-BB04-F5C22EEF0312}" srcOrd="1" destOrd="0" presId="urn:microsoft.com/office/officeart/2005/8/layout/hList1"/>
    <dgm:cxn modelId="{EBB456A1-735C-4559-9E66-330DB53F592D}" type="presParOf" srcId="{B190031A-15B6-4D4C-93D0-56E8B8D8E9FF}" destId="{A52C78DF-4B39-43A7-B506-CFE6FFDAE725}" srcOrd="3" destOrd="0" presId="urn:microsoft.com/office/officeart/2005/8/layout/hList1"/>
    <dgm:cxn modelId="{AF3565AB-F0DF-4477-8EC5-6894AF317633}" type="presParOf" srcId="{B190031A-15B6-4D4C-93D0-56E8B8D8E9FF}" destId="{82D466D6-E67D-492F-9756-EF4625177E77}" srcOrd="4" destOrd="0" presId="urn:microsoft.com/office/officeart/2005/8/layout/hList1"/>
    <dgm:cxn modelId="{D54DB73C-80E2-4FF7-890A-4250C091EE3E}" type="presParOf" srcId="{82D466D6-E67D-492F-9756-EF4625177E77}" destId="{4F59EEFE-F6CA-4A1B-96E3-F548EB872664}" srcOrd="0" destOrd="0" presId="urn:microsoft.com/office/officeart/2005/8/layout/hList1"/>
    <dgm:cxn modelId="{73718D13-DEFD-4F73-8F92-5D358969F254}" type="presParOf" srcId="{82D466D6-E67D-492F-9756-EF4625177E77}" destId="{BAB9AD9D-8C88-4EAA-8ACA-E25F2A4AD0FB}" srcOrd="1" destOrd="0" presId="urn:microsoft.com/office/officeart/2005/8/layout/hList1"/>
    <dgm:cxn modelId="{84810E90-6C33-4E2E-B115-AB3577D78F6E}" type="presParOf" srcId="{B190031A-15B6-4D4C-93D0-56E8B8D8E9FF}" destId="{C343A56B-82C1-46CF-8930-BF3E0E36F1EB}" srcOrd="5" destOrd="0" presId="urn:microsoft.com/office/officeart/2005/8/layout/hList1"/>
    <dgm:cxn modelId="{4E43B0F5-4F6C-48FF-8F1A-7A85FD635B02}" type="presParOf" srcId="{B190031A-15B6-4D4C-93D0-56E8B8D8E9FF}" destId="{7237C8E1-9624-4C33-8AC6-6A56F11FBB22}" srcOrd="6" destOrd="0" presId="urn:microsoft.com/office/officeart/2005/8/layout/hList1"/>
    <dgm:cxn modelId="{17B1C11C-F05C-4E8B-8D84-9CFD7EF53E3B}" type="presParOf" srcId="{7237C8E1-9624-4C33-8AC6-6A56F11FBB22}" destId="{CB614837-25E8-4F17-A341-1C13ECDF7F50}" srcOrd="0" destOrd="0" presId="urn:microsoft.com/office/officeart/2005/8/layout/hList1"/>
    <dgm:cxn modelId="{5F6C05B5-8D68-4491-98B9-31F2CFC3F07E}" type="presParOf" srcId="{7237C8E1-9624-4C33-8AC6-6A56F11FBB22}" destId="{8D761DD1-54A0-4371-89E9-84B9B60FB5F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A76A6F-2D79-4A51-B863-58DE856332D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18BDBD6-5218-4EDD-9957-4CED7A848BE8}">
      <dgm:prSet phldrT="[Text]"/>
      <dgm:spPr/>
      <dgm:t>
        <a:bodyPr/>
        <a:lstStyle/>
        <a:p>
          <a:r>
            <a:rPr lang="en-US" dirty="0">
              <a:solidFill>
                <a:schemeClr val="bg1"/>
              </a:solidFill>
              <a:latin typeface="Aptos" panose="020B0004020202020204" pitchFamily="34" charset="0"/>
            </a:rPr>
            <a:t>1</a:t>
          </a:r>
        </a:p>
      </dgm:t>
    </dgm:pt>
    <dgm:pt modelId="{A07F847B-6E4B-4A69-A74E-4166FCA7A7F3}" type="parTrans" cxnId="{1164771B-9DE2-4AD7-860A-00BAE02FB674}">
      <dgm:prSet/>
      <dgm:spPr/>
      <dgm:t>
        <a:bodyPr/>
        <a:lstStyle/>
        <a:p>
          <a:endParaRPr lang="en-US">
            <a:latin typeface="Aptos" panose="020B0004020202020204" pitchFamily="34" charset="0"/>
          </a:endParaRPr>
        </a:p>
      </dgm:t>
    </dgm:pt>
    <dgm:pt modelId="{40094C7A-13AF-4B60-80D3-986EA79CAE39}" type="sibTrans" cxnId="{1164771B-9DE2-4AD7-860A-00BAE02FB674}">
      <dgm:prSet/>
      <dgm:spPr/>
      <dgm:t>
        <a:bodyPr/>
        <a:lstStyle/>
        <a:p>
          <a:endParaRPr lang="en-US">
            <a:latin typeface="Aptos" panose="020B0004020202020204" pitchFamily="34" charset="0"/>
          </a:endParaRPr>
        </a:p>
      </dgm:t>
    </dgm:pt>
    <dgm:pt modelId="{465FD8A5-2802-4853-A2A9-9ACE1959EC4E}">
      <dgm:prSet phldrT="[Text]" custT="1"/>
      <dgm:spPr/>
      <dgm:t>
        <a:bodyPr/>
        <a:lstStyle/>
        <a:p>
          <a:pPr>
            <a:buNone/>
          </a:pPr>
          <a:r>
            <a:rPr lang="en-US" sz="4400" dirty="0">
              <a:latin typeface="Aptos" panose="020B0004020202020204" pitchFamily="34" charset="0"/>
            </a:rPr>
            <a:t>Cost concerns will continue to impact benefit decisions.</a:t>
          </a:r>
        </a:p>
      </dgm:t>
    </dgm:pt>
    <dgm:pt modelId="{7DCDEB27-1CEF-4613-8E5A-ADC7742362A2}" type="parTrans" cxnId="{9CFDB693-4822-4709-9C4D-BF68776B9BFF}">
      <dgm:prSet/>
      <dgm:spPr/>
      <dgm:t>
        <a:bodyPr/>
        <a:lstStyle/>
        <a:p>
          <a:endParaRPr lang="en-US">
            <a:latin typeface="Aptos" panose="020B0004020202020204" pitchFamily="34" charset="0"/>
          </a:endParaRPr>
        </a:p>
      </dgm:t>
    </dgm:pt>
    <dgm:pt modelId="{752CA880-0A5A-45E2-96CB-E00667FB99C9}" type="sibTrans" cxnId="{9CFDB693-4822-4709-9C4D-BF68776B9BFF}">
      <dgm:prSet/>
      <dgm:spPr/>
      <dgm:t>
        <a:bodyPr/>
        <a:lstStyle/>
        <a:p>
          <a:endParaRPr lang="en-US">
            <a:latin typeface="Aptos" panose="020B0004020202020204" pitchFamily="34" charset="0"/>
          </a:endParaRPr>
        </a:p>
      </dgm:t>
    </dgm:pt>
    <dgm:pt modelId="{F53BBA18-54A5-407E-9030-9C6075D49F3F}">
      <dgm:prSet phldrT="[Text]"/>
      <dgm:spPr/>
      <dgm:t>
        <a:bodyPr/>
        <a:lstStyle/>
        <a:p>
          <a:r>
            <a:rPr lang="en-US" dirty="0">
              <a:solidFill>
                <a:schemeClr val="bg1"/>
              </a:solidFill>
              <a:latin typeface="Aptos" panose="020B0004020202020204" pitchFamily="34" charset="0"/>
            </a:rPr>
            <a:t>2</a:t>
          </a:r>
        </a:p>
      </dgm:t>
    </dgm:pt>
    <dgm:pt modelId="{5ED1FF4C-B357-4AA8-900C-3909AD88CA22}" type="parTrans" cxnId="{907A0BFB-403C-4335-9450-4BB35F065849}">
      <dgm:prSet/>
      <dgm:spPr/>
      <dgm:t>
        <a:bodyPr/>
        <a:lstStyle/>
        <a:p>
          <a:endParaRPr lang="en-US">
            <a:latin typeface="Aptos" panose="020B0004020202020204" pitchFamily="34" charset="0"/>
          </a:endParaRPr>
        </a:p>
      </dgm:t>
    </dgm:pt>
    <dgm:pt modelId="{FCBEE485-820B-440D-AC5A-345F007F0729}" type="sibTrans" cxnId="{907A0BFB-403C-4335-9450-4BB35F065849}">
      <dgm:prSet/>
      <dgm:spPr/>
      <dgm:t>
        <a:bodyPr/>
        <a:lstStyle/>
        <a:p>
          <a:endParaRPr lang="en-US">
            <a:latin typeface="Aptos" panose="020B0004020202020204" pitchFamily="34" charset="0"/>
          </a:endParaRPr>
        </a:p>
      </dgm:t>
    </dgm:pt>
    <dgm:pt modelId="{25335426-F356-4E4B-904A-CC577E9C8B41}">
      <dgm:prSet phldrT="[Text]" custT="1"/>
      <dgm:spPr/>
      <dgm:t>
        <a:bodyPr/>
        <a:lstStyle/>
        <a:p>
          <a:pPr>
            <a:buNone/>
          </a:pPr>
          <a:r>
            <a:rPr lang="en-US" sz="4400" dirty="0">
              <a:latin typeface="Aptos" panose="020B0004020202020204" pitchFamily="34" charset="0"/>
            </a:rPr>
            <a:t>Communication needs to be personal and multi-channel.</a:t>
          </a:r>
        </a:p>
      </dgm:t>
    </dgm:pt>
    <dgm:pt modelId="{E7618771-EDF8-4F2A-8D36-3E1903CECB8A}" type="parTrans" cxnId="{C9593D85-B9AB-4DFD-B9B9-B3E796D14DCC}">
      <dgm:prSet/>
      <dgm:spPr/>
      <dgm:t>
        <a:bodyPr/>
        <a:lstStyle/>
        <a:p>
          <a:endParaRPr lang="en-US">
            <a:latin typeface="Aptos" panose="020B0004020202020204" pitchFamily="34" charset="0"/>
          </a:endParaRPr>
        </a:p>
      </dgm:t>
    </dgm:pt>
    <dgm:pt modelId="{75102048-AA7E-46E4-803C-F33D509CE207}" type="sibTrans" cxnId="{C9593D85-B9AB-4DFD-B9B9-B3E796D14DCC}">
      <dgm:prSet/>
      <dgm:spPr/>
      <dgm:t>
        <a:bodyPr/>
        <a:lstStyle/>
        <a:p>
          <a:endParaRPr lang="en-US">
            <a:latin typeface="Aptos" panose="020B0004020202020204" pitchFamily="34" charset="0"/>
          </a:endParaRPr>
        </a:p>
      </dgm:t>
    </dgm:pt>
    <dgm:pt modelId="{38BACD41-8521-481B-9BC6-25846DDB6000}">
      <dgm:prSet phldrT="[Text]"/>
      <dgm:spPr/>
      <dgm:t>
        <a:bodyPr/>
        <a:lstStyle/>
        <a:p>
          <a:r>
            <a:rPr lang="en-US" dirty="0">
              <a:solidFill>
                <a:schemeClr val="bg1"/>
              </a:solidFill>
              <a:latin typeface="Aptos" panose="020B0004020202020204" pitchFamily="34" charset="0"/>
            </a:rPr>
            <a:t>3</a:t>
          </a:r>
        </a:p>
      </dgm:t>
    </dgm:pt>
    <dgm:pt modelId="{6EAF4D16-E36A-4AEC-98DD-43AD261CF5F3}" type="parTrans" cxnId="{60D6D5D1-2BC1-41E9-9D5E-0A57FD38B5DE}">
      <dgm:prSet/>
      <dgm:spPr/>
      <dgm:t>
        <a:bodyPr/>
        <a:lstStyle/>
        <a:p>
          <a:endParaRPr lang="en-US">
            <a:latin typeface="Aptos" panose="020B0004020202020204" pitchFamily="34" charset="0"/>
          </a:endParaRPr>
        </a:p>
      </dgm:t>
    </dgm:pt>
    <dgm:pt modelId="{C5D306C8-F6FB-43D5-B013-6E22D400BBEE}" type="sibTrans" cxnId="{60D6D5D1-2BC1-41E9-9D5E-0A57FD38B5DE}">
      <dgm:prSet/>
      <dgm:spPr/>
      <dgm:t>
        <a:bodyPr/>
        <a:lstStyle/>
        <a:p>
          <a:endParaRPr lang="en-US">
            <a:latin typeface="Aptos" panose="020B0004020202020204" pitchFamily="34" charset="0"/>
          </a:endParaRPr>
        </a:p>
      </dgm:t>
    </dgm:pt>
    <dgm:pt modelId="{8F9AC970-3AEA-4998-AB56-F39BEC9E3DF5}">
      <dgm:prSet phldrT="[Text]" custT="1"/>
      <dgm:spPr/>
      <dgm:t>
        <a:bodyPr/>
        <a:lstStyle/>
        <a:p>
          <a:pPr>
            <a:buNone/>
          </a:pPr>
          <a:r>
            <a:rPr lang="en-US" sz="4400" dirty="0">
              <a:latin typeface="Aptos" panose="020B0004020202020204" pitchFamily="34" charset="0"/>
            </a:rPr>
            <a:t>Benefits play a valuable role in job satisfaction. </a:t>
          </a:r>
        </a:p>
      </dgm:t>
    </dgm:pt>
    <dgm:pt modelId="{024B4A4C-8EA7-4B3B-AE78-181A4E0D97A4}" type="parTrans" cxnId="{651C6175-F42D-410A-99F3-943A4EDB770C}">
      <dgm:prSet/>
      <dgm:spPr/>
      <dgm:t>
        <a:bodyPr/>
        <a:lstStyle/>
        <a:p>
          <a:endParaRPr lang="en-US">
            <a:latin typeface="Aptos" panose="020B0004020202020204" pitchFamily="34" charset="0"/>
          </a:endParaRPr>
        </a:p>
      </dgm:t>
    </dgm:pt>
    <dgm:pt modelId="{07D02224-F4E8-4BD1-AA52-11A7BD6E202B}" type="sibTrans" cxnId="{651C6175-F42D-410A-99F3-943A4EDB770C}">
      <dgm:prSet/>
      <dgm:spPr/>
      <dgm:t>
        <a:bodyPr/>
        <a:lstStyle/>
        <a:p>
          <a:endParaRPr lang="en-US">
            <a:latin typeface="Aptos" panose="020B0004020202020204" pitchFamily="34" charset="0"/>
          </a:endParaRPr>
        </a:p>
      </dgm:t>
    </dgm:pt>
    <dgm:pt modelId="{36D93CC3-1B5C-4761-909E-52E0435D57A5}" type="pres">
      <dgm:prSet presAssocID="{1EA76A6F-2D79-4A51-B863-58DE856332DB}" presName="linearFlow" presStyleCnt="0">
        <dgm:presLayoutVars>
          <dgm:dir/>
          <dgm:animLvl val="lvl"/>
          <dgm:resizeHandles val="exact"/>
        </dgm:presLayoutVars>
      </dgm:prSet>
      <dgm:spPr/>
    </dgm:pt>
    <dgm:pt modelId="{BD89A972-F245-45A3-94E3-7F442B5C49BC}" type="pres">
      <dgm:prSet presAssocID="{D18BDBD6-5218-4EDD-9957-4CED7A848BE8}" presName="composite" presStyleCnt="0"/>
      <dgm:spPr/>
    </dgm:pt>
    <dgm:pt modelId="{F63E06AA-317C-4EF7-864A-2B36F7DDAE2C}" type="pres">
      <dgm:prSet presAssocID="{D18BDBD6-5218-4EDD-9957-4CED7A848BE8}" presName="parentText" presStyleLbl="alignNode1" presStyleIdx="0" presStyleCnt="3">
        <dgm:presLayoutVars>
          <dgm:chMax val="1"/>
          <dgm:bulletEnabled val="1"/>
        </dgm:presLayoutVars>
      </dgm:prSet>
      <dgm:spPr/>
    </dgm:pt>
    <dgm:pt modelId="{D54C55A9-2141-42BA-B91B-9148E1A12EB2}" type="pres">
      <dgm:prSet presAssocID="{D18BDBD6-5218-4EDD-9957-4CED7A848BE8}" presName="descendantText" presStyleLbl="alignAcc1" presStyleIdx="0" presStyleCnt="3">
        <dgm:presLayoutVars>
          <dgm:bulletEnabled val="1"/>
        </dgm:presLayoutVars>
      </dgm:prSet>
      <dgm:spPr/>
    </dgm:pt>
    <dgm:pt modelId="{D5D77653-9C8B-46F9-8A40-5D93D1BE2DC2}" type="pres">
      <dgm:prSet presAssocID="{40094C7A-13AF-4B60-80D3-986EA79CAE39}" presName="sp" presStyleCnt="0"/>
      <dgm:spPr/>
    </dgm:pt>
    <dgm:pt modelId="{1A268827-A65E-4DD8-9B49-7C894C8BBC9E}" type="pres">
      <dgm:prSet presAssocID="{F53BBA18-54A5-407E-9030-9C6075D49F3F}" presName="composite" presStyleCnt="0"/>
      <dgm:spPr/>
    </dgm:pt>
    <dgm:pt modelId="{D3641216-AE09-4F22-9D52-BD098349DF0A}" type="pres">
      <dgm:prSet presAssocID="{F53BBA18-54A5-407E-9030-9C6075D49F3F}" presName="parentText" presStyleLbl="alignNode1" presStyleIdx="1" presStyleCnt="3">
        <dgm:presLayoutVars>
          <dgm:chMax val="1"/>
          <dgm:bulletEnabled val="1"/>
        </dgm:presLayoutVars>
      </dgm:prSet>
      <dgm:spPr/>
    </dgm:pt>
    <dgm:pt modelId="{68F8F1B4-95EB-4B62-9C8B-DDDA9C5D284C}" type="pres">
      <dgm:prSet presAssocID="{F53BBA18-54A5-407E-9030-9C6075D49F3F}" presName="descendantText" presStyleLbl="alignAcc1" presStyleIdx="1" presStyleCnt="3">
        <dgm:presLayoutVars>
          <dgm:bulletEnabled val="1"/>
        </dgm:presLayoutVars>
      </dgm:prSet>
      <dgm:spPr/>
    </dgm:pt>
    <dgm:pt modelId="{6194A059-FFC0-46D8-8C66-D9D121590AF7}" type="pres">
      <dgm:prSet presAssocID="{FCBEE485-820B-440D-AC5A-345F007F0729}" presName="sp" presStyleCnt="0"/>
      <dgm:spPr/>
    </dgm:pt>
    <dgm:pt modelId="{F86BE989-1868-4871-9756-914EA96E4EAF}" type="pres">
      <dgm:prSet presAssocID="{38BACD41-8521-481B-9BC6-25846DDB6000}" presName="composite" presStyleCnt="0"/>
      <dgm:spPr/>
    </dgm:pt>
    <dgm:pt modelId="{52DFF5AE-4040-425D-9F2B-404BA28737DA}" type="pres">
      <dgm:prSet presAssocID="{38BACD41-8521-481B-9BC6-25846DDB6000}" presName="parentText" presStyleLbl="alignNode1" presStyleIdx="2" presStyleCnt="3">
        <dgm:presLayoutVars>
          <dgm:chMax val="1"/>
          <dgm:bulletEnabled val="1"/>
        </dgm:presLayoutVars>
      </dgm:prSet>
      <dgm:spPr/>
    </dgm:pt>
    <dgm:pt modelId="{ED7536EA-D24D-47A6-8275-938B374394A7}" type="pres">
      <dgm:prSet presAssocID="{38BACD41-8521-481B-9BC6-25846DDB6000}" presName="descendantText" presStyleLbl="alignAcc1" presStyleIdx="2" presStyleCnt="3" custLinFactNeighborX="432" custLinFactNeighborY="0">
        <dgm:presLayoutVars>
          <dgm:bulletEnabled val="1"/>
        </dgm:presLayoutVars>
      </dgm:prSet>
      <dgm:spPr/>
    </dgm:pt>
  </dgm:ptLst>
  <dgm:cxnLst>
    <dgm:cxn modelId="{1164771B-9DE2-4AD7-860A-00BAE02FB674}" srcId="{1EA76A6F-2D79-4A51-B863-58DE856332DB}" destId="{D18BDBD6-5218-4EDD-9957-4CED7A848BE8}" srcOrd="0" destOrd="0" parTransId="{A07F847B-6E4B-4A69-A74E-4166FCA7A7F3}" sibTransId="{40094C7A-13AF-4B60-80D3-986EA79CAE39}"/>
    <dgm:cxn modelId="{0A42C328-8636-4770-9A5B-CA381BDC1575}" type="presOf" srcId="{25335426-F356-4E4B-904A-CC577E9C8B41}" destId="{68F8F1B4-95EB-4B62-9C8B-DDDA9C5D284C}" srcOrd="0" destOrd="0" presId="urn:microsoft.com/office/officeart/2005/8/layout/chevron2"/>
    <dgm:cxn modelId="{FE9D862E-66AD-47A7-9223-5EAEF4A067DB}" type="presOf" srcId="{8F9AC970-3AEA-4998-AB56-F39BEC9E3DF5}" destId="{ED7536EA-D24D-47A6-8275-938B374394A7}" srcOrd="0" destOrd="0" presId="urn:microsoft.com/office/officeart/2005/8/layout/chevron2"/>
    <dgm:cxn modelId="{29339944-613C-4134-832E-4C2536DB1297}" type="presOf" srcId="{F53BBA18-54A5-407E-9030-9C6075D49F3F}" destId="{D3641216-AE09-4F22-9D52-BD098349DF0A}" srcOrd="0" destOrd="0" presId="urn:microsoft.com/office/officeart/2005/8/layout/chevron2"/>
    <dgm:cxn modelId="{C2D9A868-9B28-4C6C-A580-A309602315B2}" type="presOf" srcId="{38BACD41-8521-481B-9BC6-25846DDB6000}" destId="{52DFF5AE-4040-425D-9F2B-404BA28737DA}" srcOrd="0" destOrd="0" presId="urn:microsoft.com/office/officeart/2005/8/layout/chevron2"/>
    <dgm:cxn modelId="{69F3EC48-06D5-4784-A27E-10871A1B363A}" type="presOf" srcId="{465FD8A5-2802-4853-A2A9-9ACE1959EC4E}" destId="{D54C55A9-2141-42BA-B91B-9148E1A12EB2}" srcOrd="0" destOrd="0" presId="urn:microsoft.com/office/officeart/2005/8/layout/chevron2"/>
    <dgm:cxn modelId="{C6604473-CB9A-429C-B43E-B1584D86D4A5}" type="presOf" srcId="{D18BDBD6-5218-4EDD-9957-4CED7A848BE8}" destId="{F63E06AA-317C-4EF7-864A-2B36F7DDAE2C}" srcOrd="0" destOrd="0" presId="urn:microsoft.com/office/officeart/2005/8/layout/chevron2"/>
    <dgm:cxn modelId="{651C6175-F42D-410A-99F3-943A4EDB770C}" srcId="{38BACD41-8521-481B-9BC6-25846DDB6000}" destId="{8F9AC970-3AEA-4998-AB56-F39BEC9E3DF5}" srcOrd="0" destOrd="0" parTransId="{024B4A4C-8EA7-4B3B-AE78-181A4E0D97A4}" sibTransId="{07D02224-F4E8-4BD1-AA52-11A7BD6E202B}"/>
    <dgm:cxn modelId="{C9593D85-B9AB-4DFD-B9B9-B3E796D14DCC}" srcId="{F53BBA18-54A5-407E-9030-9C6075D49F3F}" destId="{25335426-F356-4E4B-904A-CC577E9C8B41}" srcOrd="0" destOrd="0" parTransId="{E7618771-EDF8-4F2A-8D36-3E1903CECB8A}" sibTransId="{75102048-AA7E-46E4-803C-F33D509CE207}"/>
    <dgm:cxn modelId="{9CFDB693-4822-4709-9C4D-BF68776B9BFF}" srcId="{D18BDBD6-5218-4EDD-9957-4CED7A848BE8}" destId="{465FD8A5-2802-4853-A2A9-9ACE1959EC4E}" srcOrd="0" destOrd="0" parTransId="{7DCDEB27-1CEF-4613-8E5A-ADC7742362A2}" sibTransId="{752CA880-0A5A-45E2-96CB-E00667FB99C9}"/>
    <dgm:cxn modelId="{7FD15394-C29D-4A45-A29E-8F78268DFED0}" type="presOf" srcId="{1EA76A6F-2D79-4A51-B863-58DE856332DB}" destId="{36D93CC3-1B5C-4761-909E-52E0435D57A5}" srcOrd="0" destOrd="0" presId="urn:microsoft.com/office/officeart/2005/8/layout/chevron2"/>
    <dgm:cxn modelId="{60D6D5D1-2BC1-41E9-9D5E-0A57FD38B5DE}" srcId="{1EA76A6F-2D79-4A51-B863-58DE856332DB}" destId="{38BACD41-8521-481B-9BC6-25846DDB6000}" srcOrd="2" destOrd="0" parTransId="{6EAF4D16-E36A-4AEC-98DD-43AD261CF5F3}" sibTransId="{C5D306C8-F6FB-43D5-B013-6E22D400BBEE}"/>
    <dgm:cxn modelId="{907A0BFB-403C-4335-9450-4BB35F065849}" srcId="{1EA76A6F-2D79-4A51-B863-58DE856332DB}" destId="{F53BBA18-54A5-407E-9030-9C6075D49F3F}" srcOrd="1" destOrd="0" parTransId="{5ED1FF4C-B357-4AA8-900C-3909AD88CA22}" sibTransId="{FCBEE485-820B-440D-AC5A-345F007F0729}"/>
    <dgm:cxn modelId="{C6820FFF-6CBD-4821-B496-52A71105258E}" type="presParOf" srcId="{36D93CC3-1B5C-4761-909E-52E0435D57A5}" destId="{BD89A972-F245-45A3-94E3-7F442B5C49BC}" srcOrd="0" destOrd="0" presId="urn:microsoft.com/office/officeart/2005/8/layout/chevron2"/>
    <dgm:cxn modelId="{47D5D22A-BAFD-41D2-ACD9-F42FA8EDD273}" type="presParOf" srcId="{BD89A972-F245-45A3-94E3-7F442B5C49BC}" destId="{F63E06AA-317C-4EF7-864A-2B36F7DDAE2C}" srcOrd="0" destOrd="0" presId="urn:microsoft.com/office/officeart/2005/8/layout/chevron2"/>
    <dgm:cxn modelId="{9060BE88-E4A9-4629-8E15-42382F77DA2C}" type="presParOf" srcId="{BD89A972-F245-45A3-94E3-7F442B5C49BC}" destId="{D54C55A9-2141-42BA-B91B-9148E1A12EB2}" srcOrd="1" destOrd="0" presId="urn:microsoft.com/office/officeart/2005/8/layout/chevron2"/>
    <dgm:cxn modelId="{82181B5C-BC99-4148-993B-B0B6206D56DE}" type="presParOf" srcId="{36D93CC3-1B5C-4761-909E-52E0435D57A5}" destId="{D5D77653-9C8B-46F9-8A40-5D93D1BE2DC2}" srcOrd="1" destOrd="0" presId="urn:microsoft.com/office/officeart/2005/8/layout/chevron2"/>
    <dgm:cxn modelId="{4438B826-4D5A-4D8E-B315-9AA1D22B66E5}" type="presParOf" srcId="{36D93CC3-1B5C-4761-909E-52E0435D57A5}" destId="{1A268827-A65E-4DD8-9B49-7C894C8BBC9E}" srcOrd="2" destOrd="0" presId="urn:microsoft.com/office/officeart/2005/8/layout/chevron2"/>
    <dgm:cxn modelId="{7BE51596-DB62-48BE-8AFC-22D8033FB27B}" type="presParOf" srcId="{1A268827-A65E-4DD8-9B49-7C894C8BBC9E}" destId="{D3641216-AE09-4F22-9D52-BD098349DF0A}" srcOrd="0" destOrd="0" presId="urn:microsoft.com/office/officeart/2005/8/layout/chevron2"/>
    <dgm:cxn modelId="{30FD9A0B-9A05-4D6F-936D-D10D846F33C3}" type="presParOf" srcId="{1A268827-A65E-4DD8-9B49-7C894C8BBC9E}" destId="{68F8F1B4-95EB-4B62-9C8B-DDDA9C5D284C}" srcOrd="1" destOrd="0" presId="urn:microsoft.com/office/officeart/2005/8/layout/chevron2"/>
    <dgm:cxn modelId="{4F93A7D3-0C03-4597-9161-ECE28BA5E98A}" type="presParOf" srcId="{36D93CC3-1B5C-4761-909E-52E0435D57A5}" destId="{6194A059-FFC0-46D8-8C66-D9D121590AF7}" srcOrd="3" destOrd="0" presId="urn:microsoft.com/office/officeart/2005/8/layout/chevron2"/>
    <dgm:cxn modelId="{7D2D9C4B-5B1D-4FF2-B840-3E3EFAE5A3CB}" type="presParOf" srcId="{36D93CC3-1B5C-4761-909E-52E0435D57A5}" destId="{F86BE989-1868-4871-9756-914EA96E4EAF}" srcOrd="4" destOrd="0" presId="urn:microsoft.com/office/officeart/2005/8/layout/chevron2"/>
    <dgm:cxn modelId="{1FA01EF0-21F0-459A-8EAC-65C9C79124C0}" type="presParOf" srcId="{F86BE989-1868-4871-9756-914EA96E4EAF}" destId="{52DFF5AE-4040-425D-9F2B-404BA28737DA}" srcOrd="0" destOrd="0" presId="urn:microsoft.com/office/officeart/2005/8/layout/chevron2"/>
    <dgm:cxn modelId="{9BB062B2-0DF6-4EBE-85C8-2DDA299CA8E2}" type="presParOf" srcId="{F86BE989-1868-4871-9756-914EA96E4EAF}" destId="{ED7536EA-D24D-47A6-8275-938B374394A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9EC49-8A22-45CE-9B91-B192E6CDA9FB}">
      <dsp:nvSpPr>
        <dsp:cNvPr id="0" name=""/>
        <dsp:cNvSpPr/>
      </dsp:nvSpPr>
      <dsp:spPr>
        <a:xfrm>
          <a:off x="6427" y="2175078"/>
          <a:ext cx="3864633" cy="1524837"/>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170688" rIns="298704" bIns="170688"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tx1"/>
              </a:solidFill>
              <a:latin typeface="Aptos" panose="020B0004020202020204" pitchFamily="34" charset="0"/>
            </a:rPr>
            <a:t>Time Off</a:t>
          </a:r>
        </a:p>
      </dsp:txBody>
      <dsp:txXfrm>
        <a:off x="6427" y="2175078"/>
        <a:ext cx="3864633" cy="1524837"/>
      </dsp:txXfrm>
    </dsp:sp>
    <dsp:sp modelId="{00ED28BF-92C0-404D-8810-ACAE5416EF6C}">
      <dsp:nvSpPr>
        <dsp:cNvPr id="0" name=""/>
        <dsp:cNvSpPr/>
      </dsp:nvSpPr>
      <dsp:spPr>
        <a:xfrm>
          <a:off x="6427" y="3699915"/>
          <a:ext cx="3864633" cy="4107206"/>
        </a:xfrm>
        <a:prstGeom prst="rect">
          <a:avLst/>
        </a:prstGeom>
        <a:solidFill>
          <a:srgbClr val="BBC9E1">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100000"/>
            </a:lnSpc>
            <a:spcBef>
              <a:spcPct val="0"/>
            </a:spcBef>
            <a:spcAft>
              <a:spcPts val="1800"/>
            </a:spcAft>
            <a:buChar char="•"/>
          </a:pPr>
          <a:r>
            <a:rPr lang="en-US" sz="2800" b="1" kern="1200" dirty="0">
              <a:solidFill>
                <a:srgbClr val="000000">
                  <a:hueOff val="0"/>
                  <a:satOff val="0"/>
                  <a:lumOff val="0"/>
                  <a:alphaOff val="0"/>
                </a:srgbClr>
              </a:solidFill>
              <a:latin typeface="Aptos" panose="020B0004020202020204" pitchFamily="34" charset="0"/>
              <a:ea typeface="+mn-ea"/>
              <a:cs typeface="+mn-cs"/>
            </a:rPr>
            <a:t>PTO, vacation, or sick time 89%</a:t>
          </a:r>
        </a:p>
        <a:p>
          <a:pPr marL="285750" lvl="1" indent="-285750" algn="l" defTabSz="1244600">
            <a:lnSpc>
              <a:spcPct val="100000"/>
            </a:lnSpc>
            <a:spcBef>
              <a:spcPct val="0"/>
            </a:spcBef>
            <a:spcAft>
              <a:spcPts val="1800"/>
            </a:spcAft>
            <a:buChar char="•"/>
          </a:pPr>
          <a:r>
            <a:rPr lang="en-US" sz="2800" kern="1200" dirty="0">
              <a:solidFill>
                <a:srgbClr val="000000">
                  <a:hueOff val="0"/>
                  <a:satOff val="0"/>
                  <a:lumOff val="0"/>
                  <a:alphaOff val="0"/>
                </a:srgbClr>
              </a:solidFill>
              <a:latin typeface="Aptos" panose="020B0004020202020204" pitchFamily="34" charset="0"/>
              <a:ea typeface="+mn-ea"/>
              <a:cs typeface="+mn-cs"/>
            </a:rPr>
            <a:t>Paid family or medical leave 73%</a:t>
          </a:r>
        </a:p>
        <a:p>
          <a:pPr marL="285750" lvl="1" indent="-285750" algn="l" defTabSz="1244600">
            <a:lnSpc>
              <a:spcPct val="100000"/>
            </a:lnSpc>
            <a:spcBef>
              <a:spcPct val="0"/>
            </a:spcBef>
            <a:spcAft>
              <a:spcPts val="1800"/>
            </a:spcAft>
            <a:buChar char="•"/>
          </a:pPr>
          <a:r>
            <a:rPr lang="en-US" sz="2800" kern="1200" dirty="0">
              <a:solidFill>
                <a:srgbClr val="000000">
                  <a:hueOff val="0"/>
                  <a:satOff val="0"/>
                  <a:lumOff val="0"/>
                  <a:alphaOff val="0"/>
                </a:srgbClr>
              </a:solidFill>
              <a:latin typeface="Aptos" panose="020B0004020202020204" pitchFamily="34" charset="0"/>
              <a:ea typeface="+mn-ea"/>
              <a:cs typeface="+mn-cs"/>
            </a:rPr>
            <a:t>Flexible schedule 72%</a:t>
          </a:r>
        </a:p>
      </dsp:txBody>
      <dsp:txXfrm>
        <a:off x="6427" y="3699915"/>
        <a:ext cx="3864633" cy="4107206"/>
      </dsp:txXfrm>
    </dsp:sp>
    <dsp:sp modelId="{82698E5C-B70C-4CBE-853E-2513D19C09D8}">
      <dsp:nvSpPr>
        <dsp:cNvPr id="0" name=""/>
        <dsp:cNvSpPr/>
      </dsp:nvSpPr>
      <dsp:spPr>
        <a:xfrm>
          <a:off x="4412108" y="2175078"/>
          <a:ext cx="3864633" cy="1524837"/>
        </a:xfrm>
        <a:prstGeom prst="rect">
          <a:avLst/>
        </a:prstGeom>
        <a:solidFill>
          <a:srgbClr val="F9C60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170688" rIns="298704" bIns="170688"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tx1"/>
              </a:solidFill>
              <a:latin typeface="Aptos" panose="020B0004020202020204" pitchFamily="34" charset="0"/>
            </a:rPr>
            <a:t>Insurance</a:t>
          </a:r>
        </a:p>
      </dsp:txBody>
      <dsp:txXfrm>
        <a:off x="4412108" y="2175078"/>
        <a:ext cx="3864633" cy="1524837"/>
      </dsp:txXfrm>
    </dsp:sp>
    <dsp:sp modelId="{E396CA5E-FB50-4514-8DBC-A37146610C17}">
      <dsp:nvSpPr>
        <dsp:cNvPr id="0" name=""/>
        <dsp:cNvSpPr/>
      </dsp:nvSpPr>
      <dsp:spPr>
        <a:xfrm>
          <a:off x="4412108" y="3699915"/>
          <a:ext cx="3864633" cy="4107206"/>
        </a:xfrm>
        <a:prstGeom prst="rect">
          <a:avLst/>
        </a:prstGeom>
        <a:solidFill>
          <a:srgbClr val="FEE8B2">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100000"/>
            </a:lnSpc>
            <a:spcBef>
              <a:spcPct val="0"/>
            </a:spcBef>
            <a:spcAft>
              <a:spcPts val="1800"/>
            </a:spcAft>
            <a:buChar char="•"/>
          </a:pPr>
          <a:r>
            <a:rPr lang="en-US" sz="2800" b="1" kern="1200" dirty="0">
              <a:solidFill>
                <a:srgbClr val="000000">
                  <a:hueOff val="0"/>
                  <a:satOff val="0"/>
                  <a:lumOff val="0"/>
                  <a:alphaOff val="0"/>
                </a:srgbClr>
              </a:solidFill>
              <a:latin typeface="Aptos" panose="020B0004020202020204" pitchFamily="34" charset="0"/>
              <a:ea typeface="+mn-ea"/>
              <a:cs typeface="+mn-cs"/>
            </a:rPr>
            <a:t>Medical 85%</a:t>
          </a:r>
        </a:p>
        <a:p>
          <a:pPr marL="285750" lvl="1" indent="-285750" algn="l" defTabSz="1244600">
            <a:lnSpc>
              <a:spcPct val="100000"/>
            </a:lnSpc>
            <a:spcBef>
              <a:spcPct val="0"/>
            </a:spcBef>
            <a:spcAft>
              <a:spcPts val="1800"/>
            </a:spcAft>
            <a:buChar char="•"/>
          </a:pPr>
          <a:r>
            <a:rPr lang="en-US" sz="2800" kern="1200" dirty="0">
              <a:solidFill>
                <a:srgbClr val="000000">
                  <a:hueOff val="0"/>
                  <a:satOff val="0"/>
                  <a:lumOff val="0"/>
                  <a:alphaOff val="0"/>
                </a:srgbClr>
              </a:solidFill>
              <a:latin typeface="Aptos" panose="020B0004020202020204" pitchFamily="34" charset="0"/>
              <a:ea typeface="+mn-ea"/>
              <a:cs typeface="+mn-cs"/>
            </a:rPr>
            <a:t>Dental 75%</a:t>
          </a:r>
        </a:p>
        <a:p>
          <a:pPr marL="285750" lvl="1" indent="-285750" algn="l" defTabSz="1244600">
            <a:lnSpc>
              <a:spcPct val="100000"/>
            </a:lnSpc>
            <a:spcBef>
              <a:spcPct val="0"/>
            </a:spcBef>
            <a:spcAft>
              <a:spcPts val="1800"/>
            </a:spcAft>
            <a:buChar char="•"/>
          </a:pPr>
          <a:r>
            <a:rPr lang="en-US" sz="2800" kern="1200" dirty="0">
              <a:solidFill>
                <a:srgbClr val="000000">
                  <a:hueOff val="0"/>
                  <a:satOff val="0"/>
                  <a:lumOff val="0"/>
                  <a:alphaOff val="0"/>
                </a:srgbClr>
              </a:solidFill>
              <a:latin typeface="Aptos" panose="020B0004020202020204" pitchFamily="34" charset="0"/>
              <a:ea typeface="+mn-ea"/>
              <a:cs typeface="+mn-cs"/>
            </a:rPr>
            <a:t>Life 55%</a:t>
          </a:r>
        </a:p>
        <a:p>
          <a:pPr marL="285750" lvl="1" indent="-285750" algn="l" defTabSz="1244600">
            <a:lnSpc>
              <a:spcPct val="100000"/>
            </a:lnSpc>
            <a:spcBef>
              <a:spcPct val="0"/>
            </a:spcBef>
            <a:spcAft>
              <a:spcPts val="1800"/>
            </a:spcAft>
            <a:buChar char="•"/>
          </a:pPr>
          <a:r>
            <a:rPr lang="en-US" sz="2800" kern="1200" dirty="0">
              <a:solidFill>
                <a:srgbClr val="000000">
                  <a:hueOff val="0"/>
                  <a:satOff val="0"/>
                  <a:lumOff val="0"/>
                  <a:alphaOff val="0"/>
                </a:srgbClr>
              </a:solidFill>
              <a:latin typeface="Aptos" panose="020B0004020202020204" pitchFamily="34" charset="0"/>
              <a:ea typeface="+mn-ea"/>
              <a:cs typeface="+mn-cs"/>
            </a:rPr>
            <a:t>Disability 52%</a:t>
          </a:r>
        </a:p>
        <a:p>
          <a:pPr marL="285750" lvl="1" indent="-285750" algn="l" defTabSz="1244600">
            <a:lnSpc>
              <a:spcPct val="100000"/>
            </a:lnSpc>
            <a:spcBef>
              <a:spcPct val="0"/>
            </a:spcBef>
            <a:spcAft>
              <a:spcPts val="1800"/>
            </a:spcAft>
            <a:buChar char="•"/>
          </a:pPr>
          <a:r>
            <a:rPr lang="en-US" sz="2800" kern="1200" dirty="0">
              <a:solidFill>
                <a:srgbClr val="000000">
                  <a:hueOff val="0"/>
                  <a:satOff val="0"/>
                  <a:lumOff val="0"/>
                  <a:alphaOff val="0"/>
                </a:srgbClr>
              </a:solidFill>
              <a:latin typeface="Aptos" panose="020B0004020202020204" pitchFamily="34" charset="0"/>
              <a:ea typeface="+mn-ea"/>
              <a:cs typeface="+mn-cs"/>
            </a:rPr>
            <a:t>Critical illness 46%</a:t>
          </a:r>
        </a:p>
      </dsp:txBody>
      <dsp:txXfrm>
        <a:off x="4412108" y="3699915"/>
        <a:ext cx="3864633" cy="4107206"/>
      </dsp:txXfrm>
    </dsp:sp>
    <dsp:sp modelId="{82A9DE71-845D-4E00-9576-F922C3E9D770}">
      <dsp:nvSpPr>
        <dsp:cNvPr id="0" name=""/>
        <dsp:cNvSpPr/>
      </dsp:nvSpPr>
      <dsp:spPr>
        <a:xfrm>
          <a:off x="8817790" y="2175078"/>
          <a:ext cx="3864633" cy="1524837"/>
        </a:xfrm>
        <a:prstGeom prst="rect">
          <a:avLst/>
        </a:prstGeom>
        <a:solidFill>
          <a:schemeClr val="accent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170688" rIns="298704" bIns="170688"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Aptos" panose="020B0004020202020204" pitchFamily="34" charset="0"/>
            </a:rPr>
            <a:t>Retirement / Savings</a:t>
          </a:r>
        </a:p>
      </dsp:txBody>
      <dsp:txXfrm>
        <a:off x="8817790" y="2175078"/>
        <a:ext cx="3864633" cy="1524837"/>
      </dsp:txXfrm>
    </dsp:sp>
    <dsp:sp modelId="{6D63DECA-6644-430F-BB04-F5C22EEF0312}">
      <dsp:nvSpPr>
        <dsp:cNvPr id="0" name=""/>
        <dsp:cNvSpPr/>
      </dsp:nvSpPr>
      <dsp:spPr>
        <a:xfrm>
          <a:off x="8817790" y="3699915"/>
          <a:ext cx="3864633" cy="4107206"/>
        </a:xfrm>
        <a:prstGeom prst="rect">
          <a:avLst/>
        </a:prstGeom>
        <a:solidFill>
          <a:srgbClr val="9AC6AD">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100000"/>
            </a:lnSpc>
            <a:spcBef>
              <a:spcPct val="0"/>
            </a:spcBef>
            <a:spcAft>
              <a:spcPts val="1800"/>
            </a:spcAft>
            <a:buChar char="•"/>
          </a:pPr>
          <a:r>
            <a:rPr lang="en-US" sz="2800" b="1" kern="1200" dirty="0">
              <a:latin typeface="Aptos" panose="020B0004020202020204" pitchFamily="34" charset="0"/>
            </a:rPr>
            <a:t>Retirement savings plan 79%</a:t>
          </a:r>
        </a:p>
        <a:p>
          <a:pPr marL="285750" lvl="1" indent="-285750" algn="l" defTabSz="1244600">
            <a:lnSpc>
              <a:spcPct val="100000"/>
            </a:lnSpc>
            <a:spcBef>
              <a:spcPct val="0"/>
            </a:spcBef>
            <a:spcAft>
              <a:spcPts val="1800"/>
            </a:spcAft>
            <a:buChar char="•"/>
          </a:pPr>
          <a:r>
            <a:rPr lang="en-US" sz="2800" kern="1200" dirty="0">
              <a:latin typeface="Aptos" panose="020B0004020202020204" pitchFamily="34" charset="0"/>
            </a:rPr>
            <a:t>Pension plan 58%</a:t>
          </a:r>
        </a:p>
        <a:p>
          <a:pPr marL="285750" lvl="1" indent="-285750" algn="l" defTabSz="1244600">
            <a:lnSpc>
              <a:spcPct val="100000"/>
            </a:lnSpc>
            <a:spcBef>
              <a:spcPct val="0"/>
            </a:spcBef>
            <a:spcAft>
              <a:spcPts val="1800"/>
            </a:spcAft>
            <a:buChar char="•"/>
          </a:pPr>
          <a:r>
            <a:rPr lang="en-US" sz="2800" kern="1200" dirty="0">
              <a:latin typeface="Aptos" panose="020B0004020202020204" pitchFamily="34" charset="0"/>
            </a:rPr>
            <a:t>Emergency savings benefit 40%</a:t>
          </a:r>
        </a:p>
      </dsp:txBody>
      <dsp:txXfrm>
        <a:off x="8817790" y="3699915"/>
        <a:ext cx="3864633" cy="4107206"/>
      </dsp:txXfrm>
    </dsp:sp>
    <dsp:sp modelId="{CB614837-25E8-4F17-A341-1C13ECDF7F50}">
      <dsp:nvSpPr>
        <dsp:cNvPr id="0" name=""/>
        <dsp:cNvSpPr/>
      </dsp:nvSpPr>
      <dsp:spPr>
        <a:xfrm>
          <a:off x="13223472" y="2175078"/>
          <a:ext cx="3864633" cy="1524837"/>
        </a:xfrm>
        <a:prstGeom prst="rect">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170688" rIns="298704" bIns="170688"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tx1"/>
              </a:solidFill>
              <a:latin typeface="Aptos" panose="020B0004020202020204" pitchFamily="34" charset="0"/>
            </a:rPr>
            <a:t>Everything Else</a:t>
          </a:r>
        </a:p>
      </dsp:txBody>
      <dsp:txXfrm>
        <a:off x="13223472" y="2175078"/>
        <a:ext cx="3864633" cy="1524837"/>
      </dsp:txXfrm>
    </dsp:sp>
    <dsp:sp modelId="{8D761DD1-54A0-4371-89E9-84B9B60FB5FA}">
      <dsp:nvSpPr>
        <dsp:cNvPr id="0" name=""/>
        <dsp:cNvSpPr/>
      </dsp:nvSpPr>
      <dsp:spPr>
        <a:xfrm>
          <a:off x="13223472" y="3699915"/>
          <a:ext cx="3864633" cy="4107206"/>
        </a:xfrm>
        <a:prstGeom prst="rect">
          <a:avLst/>
        </a:prstGeom>
        <a:solidFill>
          <a:srgbClr val="FED2A2"/>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100000"/>
            </a:lnSpc>
            <a:spcBef>
              <a:spcPct val="0"/>
            </a:spcBef>
            <a:spcAft>
              <a:spcPts val="1800"/>
            </a:spcAft>
            <a:buChar char="•"/>
          </a:pPr>
          <a:r>
            <a:rPr lang="en-US" sz="2800" kern="1200" dirty="0">
              <a:latin typeface="Aptos" panose="020B0004020202020204" pitchFamily="34" charset="0"/>
            </a:rPr>
            <a:t>Professional development 56%</a:t>
          </a:r>
        </a:p>
        <a:p>
          <a:pPr marL="285750" lvl="1" indent="-285750" algn="l" defTabSz="1244600">
            <a:lnSpc>
              <a:spcPct val="100000"/>
            </a:lnSpc>
            <a:spcBef>
              <a:spcPct val="0"/>
            </a:spcBef>
            <a:spcAft>
              <a:spcPts val="1800"/>
            </a:spcAft>
            <a:buChar char="•"/>
          </a:pPr>
          <a:r>
            <a:rPr lang="en-US" sz="2800" kern="1200" dirty="0">
              <a:latin typeface="Aptos" panose="020B0004020202020204" pitchFamily="34" charset="0"/>
            </a:rPr>
            <a:t>Mental health benefits 51%</a:t>
          </a:r>
        </a:p>
        <a:p>
          <a:pPr marL="285750" lvl="1" indent="-285750" algn="l" defTabSz="1244600">
            <a:lnSpc>
              <a:spcPct val="100000"/>
            </a:lnSpc>
            <a:spcBef>
              <a:spcPct val="0"/>
            </a:spcBef>
            <a:spcAft>
              <a:spcPts val="1800"/>
            </a:spcAft>
            <a:buChar char="•"/>
          </a:pPr>
          <a:r>
            <a:rPr lang="en-US" sz="2800" kern="1200" dirty="0">
              <a:latin typeface="Aptos" panose="020B0004020202020204" pitchFamily="34" charset="0"/>
            </a:rPr>
            <a:t>Remote work 46%</a:t>
          </a:r>
        </a:p>
        <a:p>
          <a:pPr marL="285750" lvl="1" indent="-285750" algn="l" defTabSz="1244600">
            <a:lnSpc>
              <a:spcPct val="100000"/>
            </a:lnSpc>
            <a:spcBef>
              <a:spcPct val="0"/>
            </a:spcBef>
            <a:spcAft>
              <a:spcPts val="1800"/>
            </a:spcAft>
            <a:buChar char="•"/>
          </a:pPr>
          <a:r>
            <a:rPr lang="en-US" sz="2800" kern="1200" dirty="0">
              <a:latin typeface="Aptos" panose="020B0004020202020204" pitchFamily="34" charset="0"/>
            </a:rPr>
            <a:t>Health wellness program 46%</a:t>
          </a:r>
        </a:p>
      </dsp:txBody>
      <dsp:txXfrm>
        <a:off x="13223472" y="3699915"/>
        <a:ext cx="3864633" cy="4107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B34D6B-B3AF-402D-9997-D0D302E45DAE}">
      <dsp:nvSpPr>
        <dsp:cNvPr id="0" name=""/>
        <dsp:cNvSpPr/>
      </dsp:nvSpPr>
      <dsp:spPr>
        <a:xfrm>
          <a:off x="2887964" y="34927"/>
          <a:ext cx="4582184" cy="5496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ptos" panose="020B0004020202020204" pitchFamily="34" charset="0"/>
            </a:rPr>
            <a:t>Vision insurance</a:t>
          </a:r>
        </a:p>
      </dsp:txBody>
      <dsp:txXfrm>
        <a:off x="2887964" y="34927"/>
        <a:ext cx="4582184" cy="549629"/>
      </dsp:txXfrm>
    </dsp:sp>
    <dsp:sp modelId="{3CC931CA-4810-48CC-B900-3B9DACAE11FA}">
      <dsp:nvSpPr>
        <dsp:cNvPr id="0" name=""/>
        <dsp:cNvSpPr/>
      </dsp:nvSpPr>
      <dsp:spPr>
        <a:xfrm>
          <a:off x="90833" y="26905"/>
          <a:ext cx="2771066" cy="617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ptos" panose="020B0004020202020204" pitchFamily="34" charset="0"/>
            </a:rPr>
            <a:t>29%</a:t>
          </a:r>
        </a:p>
      </dsp:txBody>
      <dsp:txXfrm>
        <a:off x="120963" y="57035"/>
        <a:ext cx="2710806" cy="556966"/>
      </dsp:txXfrm>
    </dsp:sp>
    <dsp:sp modelId="{D606BD5A-3708-4C19-ACC1-CCE7E47FE07E}">
      <dsp:nvSpPr>
        <dsp:cNvPr id="0" name=""/>
        <dsp:cNvSpPr/>
      </dsp:nvSpPr>
      <dsp:spPr>
        <a:xfrm>
          <a:off x="2887964" y="696819"/>
          <a:ext cx="4582184" cy="5496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ptos" panose="020B0004020202020204" pitchFamily="34" charset="0"/>
            </a:rPr>
            <a:t>Medical insurance</a:t>
          </a:r>
        </a:p>
      </dsp:txBody>
      <dsp:txXfrm>
        <a:off x="2887964" y="696819"/>
        <a:ext cx="4582184" cy="549629"/>
      </dsp:txXfrm>
    </dsp:sp>
    <dsp:sp modelId="{7C080A3B-345B-4A7D-A0F2-C2701DAB4F6D}">
      <dsp:nvSpPr>
        <dsp:cNvPr id="0" name=""/>
        <dsp:cNvSpPr/>
      </dsp:nvSpPr>
      <dsp:spPr>
        <a:xfrm>
          <a:off x="90833" y="688797"/>
          <a:ext cx="2771066" cy="617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ptos" panose="020B0004020202020204" pitchFamily="34" charset="0"/>
            </a:rPr>
            <a:t>27%</a:t>
          </a:r>
        </a:p>
      </dsp:txBody>
      <dsp:txXfrm>
        <a:off x="120963" y="718927"/>
        <a:ext cx="2710806" cy="556966"/>
      </dsp:txXfrm>
    </dsp:sp>
    <dsp:sp modelId="{FBF1F851-2A92-4388-84A2-2B96B403ED7A}">
      <dsp:nvSpPr>
        <dsp:cNvPr id="0" name=""/>
        <dsp:cNvSpPr/>
      </dsp:nvSpPr>
      <dsp:spPr>
        <a:xfrm>
          <a:off x="2887964" y="1358711"/>
          <a:ext cx="4582184" cy="5496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ptos" panose="020B0004020202020204" pitchFamily="34" charset="0"/>
            </a:rPr>
            <a:t>Dental insurance</a:t>
          </a:r>
        </a:p>
      </dsp:txBody>
      <dsp:txXfrm>
        <a:off x="2887964" y="1358711"/>
        <a:ext cx="4582184" cy="549629"/>
      </dsp:txXfrm>
    </dsp:sp>
    <dsp:sp modelId="{B1050585-50C6-4A12-A01F-B1C8731FE672}">
      <dsp:nvSpPr>
        <dsp:cNvPr id="0" name=""/>
        <dsp:cNvSpPr/>
      </dsp:nvSpPr>
      <dsp:spPr>
        <a:xfrm>
          <a:off x="90833" y="1350689"/>
          <a:ext cx="2771066" cy="617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ptos" panose="020B0004020202020204" pitchFamily="34" charset="0"/>
            </a:rPr>
            <a:t>26%</a:t>
          </a:r>
        </a:p>
      </dsp:txBody>
      <dsp:txXfrm>
        <a:off x="120963" y="1380819"/>
        <a:ext cx="2710806" cy="556966"/>
      </dsp:txXfrm>
    </dsp:sp>
    <dsp:sp modelId="{919E1C12-493E-4A1A-933E-11820ECD8AA6}">
      <dsp:nvSpPr>
        <dsp:cNvPr id="0" name=""/>
        <dsp:cNvSpPr/>
      </dsp:nvSpPr>
      <dsp:spPr>
        <a:xfrm>
          <a:off x="2887964" y="2020603"/>
          <a:ext cx="4582184" cy="5496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ptos" panose="020B0004020202020204" pitchFamily="34" charset="0"/>
            </a:rPr>
            <a:t>Legal services</a:t>
          </a:r>
        </a:p>
      </dsp:txBody>
      <dsp:txXfrm>
        <a:off x="2887964" y="2020603"/>
        <a:ext cx="4582184" cy="549629"/>
      </dsp:txXfrm>
    </dsp:sp>
    <dsp:sp modelId="{0F0E3A85-A8AD-4AFD-89E7-FB08B203D027}">
      <dsp:nvSpPr>
        <dsp:cNvPr id="0" name=""/>
        <dsp:cNvSpPr/>
      </dsp:nvSpPr>
      <dsp:spPr>
        <a:xfrm>
          <a:off x="90833" y="2012581"/>
          <a:ext cx="2771066" cy="617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ptos" panose="020B0004020202020204" pitchFamily="34" charset="0"/>
            </a:rPr>
            <a:t>22%</a:t>
          </a:r>
        </a:p>
      </dsp:txBody>
      <dsp:txXfrm>
        <a:off x="120963" y="2042711"/>
        <a:ext cx="2710806" cy="556966"/>
      </dsp:txXfrm>
    </dsp:sp>
    <dsp:sp modelId="{38436750-C261-45C8-AC7C-1A78989954DF}">
      <dsp:nvSpPr>
        <dsp:cNvPr id="0" name=""/>
        <dsp:cNvSpPr/>
      </dsp:nvSpPr>
      <dsp:spPr>
        <a:xfrm>
          <a:off x="2887964" y="2682495"/>
          <a:ext cx="4582184" cy="5496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ptos" panose="020B0004020202020204" pitchFamily="34" charset="0"/>
            </a:rPr>
            <a:t>Pet insurance</a:t>
          </a:r>
        </a:p>
      </dsp:txBody>
      <dsp:txXfrm>
        <a:off x="2887964" y="2682495"/>
        <a:ext cx="4582184" cy="549629"/>
      </dsp:txXfrm>
    </dsp:sp>
    <dsp:sp modelId="{7E191D9E-9DAB-4513-A44B-C7D21736FC9A}">
      <dsp:nvSpPr>
        <dsp:cNvPr id="0" name=""/>
        <dsp:cNvSpPr/>
      </dsp:nvSpPr>
      <dsp:spPr>
        <a:xfrm>
          <a:off x="90833" y="2674473"/>
          <a:ext cx="2771066" cy="617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ptos" panose="020B0004020202020204" pitchFamily="34" charset="0"/>
            </a:rPr>
            <a:t>18%</a:t>
          </a:r>
        </a:p>
      </dsp:txBody>
      <dsp:txXfrm>
        <a:off x="120963" y="2704603"/>
        <a:ext cx="2710806" cy="556966"/>
      </dsp:txXfrm>
    </dsp:sp>
    <dsp:sp modelId="{BA19B5A8-E544-4E66-8AF9-7BE9FC5C0F37}">
      <dsp:nvSpPr>
        <dsp:cNvPr id="0" name=""/>
        <dsp:cNvSpPr/>
      </dsp:nvSpPr>
      <dsp:spPr>
        <a:xfrm>
          <a:off x="2887964" y="3344386"/>
          <a:ext cx="4582184" cy="5496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ptos" panose="020B0004020202020204" pitchFamily="34" charset="0"/>
            </a:rPr>
            <a:t>Short-term disability</a:t>
          </a:r>
        </a:p>
      </dsp:txBody>
      <dsp:txXfrm>
        <a:off x="2887964" y="3344386"/>
        <a:ext cx="4582184" cy="549629"/>
      </dsp:txXfrm>
    </dsp:sp>
    <dsp:sp modelId="{CA6BF5A6-3F00-4498-94CD-6B68FF5C80CB}">
      <dsp:nvSpPr>
        <dsp:cNvPr id="0" name=""/>
        <dsp:cNvSpPr/>
      </dsp:nvSpPr>
      <dsp:spPr>
        <a:xfrm>
          <a:off x="90833" y="3336364"/>
          <a:ext cx="2771066" cy="617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ptos" panose="020B0004020202020204" pitchFamily="34" charset="0"/>
            </a:rPr>
            <a:t>15%</a:t>
          </a:r>
        </a:p>
      </dsp:txBody>
      <dsp:txXfrm>
        <a:off x="120963" y="3366494"/>
        <a:ext cx="2710806" cy="556966"/>
      </dsp:txXfrm>
    </dsp:sp>
    <dsp:sp modelId="{08F9A344-4686-479B-B389-C39846C4B1CE}">
      <dsp:nvSpPr>
        <dsp:cNvPr id="0" name=""/>
        <dsp:cNvSpPr/>
      </dsp:nvSpPr>
      <dsp:spPr>
        <a:xfrm>
          <a:off x="2887964" y="4006278"/>
          <a:ext cx="4582184" cy="5496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ptos" panose="020B0004020202020204" pitchFamily="34" charset="0"/>
            </a:rPr>
            <a:t>Long-term disability</a:t>
          </a:r>
        </a:p>
      </dsp:txBody>
      <dsp:txXfrm>
        <a:off x="2887964" y="4006278"/>
        <a:ext cx="4582184" cy="549629"/>
      </dsp:txXfrm>
    </dsp:sp>
    <dsp:sp modelId="{C9D7970B-4A00-435B-BC54-8DBD49FF00F7}">
      <dsp:nvSpPr>
        <dsp:cNvPr id="0" name=""/>
        <dsp:cNvSpPr/>
      </dsp:nvSpPr>
      <dsp:spPr>
        <a:xfrm>
          <a:off x="90833" y="3998256"/>
          <a:ext cx="2771066" cy="617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ptos" panose="020B0004020202020204" pitchFamily="34" charset="0"/>
            </a:rPr>
            <a:t>13%</a:t>
          </a:r>
        </a:p>
      </dsp:txBody>
      <dsp:txXfrm>
        <a:off x="120963" y="4028386"/>
        <a:ext cx="2710806" cy="556966"/>
      </dsp:txXfrm>
    </dsp:sp>
    <dsp:sp modelId="{EA58674A-9284-45C3-B149-96CB43A09339}">
      <dsp:nvSpPr>
        <dsp:cNvPr id="0" name=""/>
        <dsp:cNvSpPr/>
      </dsp:nvSpPr>
      <dsp:spPr>
        <a:xfrm>
          <a:off x="2887964" y="4668170"/>
          <a:ext cx="4582184" cy="5496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ptos" panose="020B0004020202020204" pitchFamily="34" charset="0"/>
            </a:rPr>
            <a:t>Critical illness</a:t>
          </a:r>
        </a:p>
      </dsp:txBody>
      <dsp:txXfrm>
        <a:off x="2887964" y="4668170"/>
        <a:ext cx="4582184" cy="549629"/>
      </dsp:txXfrm>
    </dsp:sp>
    <dsp:sp modelId="{CFA19B9B-0CD9-4E47-8148-3B558373A6B0}">
      <dsp:nvSpPr>
        <dsp:cNvPr id="0" name=""/>
        <dsp:cNvSpPr/>
      </dsp:nvSpPr>
      <dsp:spPr>
        <a:xfrm>
          <a:off x="90833" y="4660148"/>
          <a:ext cx="2771066" cy="617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ptos" panose="020B0004020202020204" pitchFamily="34" charset="0"/>
            </a:rPr>
            <a:t>11% </a:t>
          </a:r>
        </a:p>
      </dsp:txBody>
      <dsp:txXfrm>
        <a:off x="120963" y="4690278"/>
        <a:ext cx="2710806" cy="556966"/>
      </dsp:txXfrm>
    </dsp:sp>
    <dsp:sp modelId="{F5B42848-A04C-4718-93EC-6C6C3294E9BB}">
      <dsp:nvSpPr>
        <dsp:cNvPr id="0" name=""/>
        <dsp:cNvSpPr/>
      </dsp:nvSpPr>
      <dsp:spPr>
        <a:xfrm>
          <a:off x="2887964" y="5330062"/>
          <a:ext cx="4582184" cy="5496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ptos" panose="020B0004020202020204" pitchFamily="34" charset="0"/>
            </a:rPr>
            <a:t>Hospital indemnity</a:t>
          </a:r>
        </a:p>
      </dsp:txBody>
      <dsp:txXfrm>
        <a:off x="2887964" y="5330062"/>
        <a:ext cx="4582184" cy="549629"/>
      </dsp:txXfrm>
    </dsp:sp>
    <dsp:sp modelId="{5B293CB4-6F31-43DA-A926-B0EBB2247DC5}">
      <dsp:nvSpPr>
        <dsp:cNvPr id="0" name=""/>
        <dsp:cNvSpPr/>
      </dsp:nvSpPr>
      <dsp:spPr>
        <a:xfrm>
          <a:off x="90833" y="5322040"/>
          <a:ext cx="2771066" cy="617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ptos" panose="020B0004020202020204" pitchFamily="34" charset="0"/>
            </a:rPr>
            <a:t>10%</a:t>
          </a:r>
        </a:p>
      </dsp:txBody>
      <dsp:txXfrm>
        <a:off x="120963" y="5352170"/>
        <a:ext cx="2710806" cy="556966"/>
      </dsp:txXfrm>
    </dsp:sp>
    <dsp:sp modelId="{F716316B-F6CB-4DD1-859E-8EBD1EE33923}">
      <dsp:nvSpPr>
        <dsp:cNvPr id="0" name=""/>
        <dsp:cNvSpPr/>
      </dsp:nvSpPr>
      <dsp:spPr>
        <a:xfrm>
          <a:off x="2887964" y="5991954"/>
          <a:ext cx="4582184" cy="5496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ptos" panose="020B0004020202020204" pitchFamily="34" charset="0"/>
            </a:rPr>
            <a:t>Cancer insurance</a:t>
          </a:r>
        </a:p>
      </dsp:txBody>
      <dsp:txXfrm>
        <a:off x="2887964" y="5991954"/>
        <a:ext cx="4582184" cy="549629"/>
      </dsp:txXfrm>
    </dsp:sp>
    <dsp:sp modelId="{DC653072-48BE-4E7D-8869-82537585CBFB}">
      <dsp:nvSpPr>
        <dsp:cNvPr id="0" name=""/>
        <dsp:cNvSpPr/>
      </dsp:nvSpPr>
      <dsp:spPr>
        <a:xfrm>
          <a:off x="77916" y="5958155"/>
          <a:ext cx="2771066" cy="617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ptos" panose="020B0004020202020204" pitchFamily="34" charset="0"/>
            </a:rPr>
            <a:t>10%</a:t>
          </a:r>
        </a:p>
      </dsp:txBody>
      <dsp:txXfrm>
        <a:off x="108046" y="5988285"/>
        <a:ext cx="2710806" cy="556966"/>
      </dsp:txXfrm>
    </dsp:sp>
    <dsp:sp modelId="{E52638F9-8603-43ED-9BDF-CCD246B9D190}">
      <dsp:nvSpPr>
        <dsp:cNvPr id="0" name=""/>
        <dsp:cNvSpPr/>
      </dsp:nvSpPr>
      <dsp:spPr>
        <a:xfrm>
          <a:off x="2891703" y="6653846"/>
          <a:ext cx="4582184" cy="5496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ptos" panose="020B0004020202020204" pitchFamily="34" charset="0"/>
            </a:rPr>
            <a:t>Life insurance</a:t>
          </a:r>
        </a:p>
      </dsp:txBody>
      <dsp:txXfrm>
        <a:off x="2891703" y="6653846"/>
        <a:ext cx="4582184" cy="549629"/>
      </dsp:txXfrm>
    </dsp:sp>
    <dsp:sp modelId="{027B9B31-A649-4CEA-A38D-2DA4CEA95B4A}">
      <dsp:nvSpPr>
        <dsp:cNvPr id="0" name=""/>
        <dsp:cNvSpPr/>
      </dsp:nvSpPr>
      <dsp:spPr>
        <a:xfrm>
          <a:off x="85501" y="6598616"/>
          <a:ext cx="2771066" cy="617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ptos" panose="020B0004020202020204" pitchFamily="34" charset="0"/>
            </a:rPr>
            <a:t>10%</a:t>
          </a:r>
        </a:p>
      </dsp:txBody>
      <dsp:txXfrm>
        <a:off x="115631" y="6628746"/>
        <a:ext cx="2710806" cy="5569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98E5C-B70C-4CBE-853E-2513D19C09D8}">
      <dsp:nvSpPr>
        <dsp:cNvPr id="0" name=""/>
        <dsp:cNvSpPr/>
      </dsp:nvSpPr>
      <dsp:spPr>
        <a:xfrm>
          <a:off x="6337" y="2745940"/>
          <a:ext cx="3810580" cy="1459635"/>
        </a:xfrm>
        <a:prstGeom prst="rect">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bg1"/>
              </a:solidFill>
              <a:latin typeface="Aptos" panose="020B0004020202020204" pitchFamily="34" charset="0"/>
            </a:rPr>
            <a:t>Medical insurance</a:t>
          </a:r>
        </a:p>
      </dsp:txBody>
      <dsp:txXfrm>
        <a:off x="6337" y="2745940"/>
        <a:ext cx="3810580" cy="1459635"/>
      </dsp:txXfrm>
    </dsp:sp>
    <dsp:sp modelId="{E396CA5E-FB50-4514-8DBC-A37146610C17}">
      <dsp:nvSpPr>
        <dsp:cNvPr id="0" name=""/>
        <dsp:cNvSpPr/>
      </dsp:nvSpPr>
      <dsp:spPr>
        <a:xfrm>
          <a:off x="6337" y="4205576"/>
          <a:ext cx="3810580" cy="3449135"/>
        </a:xfrm>
        <a:prstGeom prst="rect">
          <a:avLst/>
        </a:prstGeom>
        <a:solidFill>
          <a:srgbClr val="BBC9E1">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100000"/>
            </a:lnSpc>
            <a:spcBef>
              <a:spcPct val="0"/>
            </a:spcBef>
            <a:spcAft>
              <a:spcPts val="1800"/>
            </a:spcAft>
            <a:buChar char="•"/>
          </a:pPr>
          <a:r>
            <a:rPr lang="en-US" sz="2800" kern="1200" dirty="0">
              <a:latin typeface="Aptos" panose="020B0004020202020204" pitchFamily="34" charset="0"/>
            </a:rPr>
            <a:t>Cost of benefit went up</a:t>
          </a:r>
        </a:p>
        <a:p>
          <a:pPr marL="285750" lvl="1" indent="-285750" algn="l" defTabSz="1244600">
            <a:lnSpc>
              <a:spcPct val="100000"/>
            </a:lnSpc>
            <a:spcBef>
              <a:spcPct val="0"/>
            </a:spcBef>
            <a:spcAft>
              <a:spcPts val="1800"/>
            </a:spcAft>
            <a:buChar char="•"/>
          </a:pPr>
          <a:r>
            <a:rPr lang="en-US" sz="2800" kern="1200" dirty="0">
              <a:latin typeface="Aptos" panose="020B0004020202020204" pitchFamily="34" charset="0"/>
            </a:rPr>
            <a:t>Obtained coverage elsewhere</a:t>
          </a:r>
        </a:p>
      </dsp:txBody>
      <dsp:txXfrm>
        <a:off x="6337" y="4205576"/>
        <a:ext cx="3810580" cy="3449135"/>
      </dsp:txXfrm>
    </dsp:sp>
    <dsp:sp modelId="{82A9DE71-845D-4E00-9576-F922C3E9D770}">
      <dsp:nvSpPr>
        <dsp:cNvPr id="0" name=""/>
        <dsp:cNvSpPr/>
      </dsp:nvSpPr>
      <dsp:spPr>
        <a:xfrm>
          <a:off x="4350398" y="2745940"/>
          <a:ext cx="3810580" cy="1459635"/>
        </a:xfrm>
        <a:prstGeom prst="rect">
          <a:avLst/>
        </a:prstGeom>
        <a:solidFill>
          <a:srgbClr val="F9C60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tx1"/>
              </a:solidFill>
              <a:latin typeface="Aptos" panose="020B0004020202020204" pitchFamily="34" charset="0"/>
            </a:rPr>
            <a:t>Dental insurance</a:t>
          </a:r>
        </a:p>
      </dsp:txBody>
      <dsp:txXfrm>
        <a:off x="4350398" y="2745940"/>
        <a:ext cx="3810580" cy="1459635"/>
      </dsp:txXfrm>
    </dsp:sp>
    <dsp:sp modelId="{6D63DECA-6644-430F-BB04-F5C22EEF0312}">
      <dsp:nvSpPr>
        <dsp:cNvPr id="0" name=""/>
        <dsp:cNvSpPr/>
      </dsp:nvSpPr>
      <dsp:spPr>
        <a:xfrm>
          <a:off x="4350398" y="4205576"/>
          <a:ext cx="3810580" cy="3449135"/>
        </a:xfrm>
        <a:prstGeom prst="rect">
          <a:avLst/>
        </a:prstGeom>
        <a:solidFill>
          <a:srgbClr val="FEE8B2">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100000"/>
            </a:lnSpc>
            <a:spcBef>
              <a:spcPct val="0"/>
            </a:spcBef>
            <a:spcAft>
              <a:spcPts val="1800"/>
            </a:spcAft>
            <a:buChar char="•"/>
          </a:pPr>
          <a:r>
            <a:rPr lang="en-US" sz="2800" kern="1200" dirty="0">
              <a:latin typeface="Aptos" panose="020B0004020202020204" pitchFamily="34" charset="0"/>
            </a:rPr>
            <a:t>Cost of benefit went up</a:t>
          </a:r>
        </a:p>
        <a:p>
          <a:pPr marL="285750" lvl="1" indent="-285750" algn="l" defTabSz="1244600">
            <a:lnSpc>
              <a:spcPct val="100000"/>
            </a:lnSpc>
            <a:spcBef>
              <a:spcPct val="0"/>
            </a:spcBef>
            <a:spcAft>
              <a:spcPts val="1800"/>
            </a:spcAft>
            <a:buChar char="•"/>
          </a:pPr>
          <a:r>
            <a:rPr lang="en-US" sz="2800" kern="1200" dirty="0">
              <a:latin typeface="Aptos" panose="020B0004020202020204" pitchFamily="34" charset="0"/>
            </a:rPr>
            <a:t>Didn’t use enough to be worth it</a:t>
          </a:r>
        </a:p>
        <a:p>
          <a:pPr marL="285750" lvl="1" indent="-285750" algn="l" defTabSz="1244600">
            <a:lnSpc>
              <a:spcPct val="100000"/>
            </a:lnSpc>
            <a:spcBef>
              <a:spcPct val="0"/>
            </a:spcBef>
            <a:spcAft>
              <a:spcPts val="1800"/>
            </a:spcAft>
            <a:buChar char="•"/>
          </a:pPr>
          <a:r>
            <a:rPr lang="en-US" sz="2800" kern="1200" dirty="0">
              <a:latin typeface="Aptos" panose="020B0004020202020204" pitchFamily="34" charset="0"/>
            </a:rPr>
            <a:t>Obtained coverage elsewhere</a:t>
          </a:r>
        </a:p>
      </dsp:txBody>
      <dsp:txXfrm>
        <a:off x="4350398" y="4205576"/>
        <a:ext cx="3810580" cy="3449135"/>
      </dsp:txXfrm>
    </dsp:sp>
    <dsp:sp modelId="{4F59EEFE-F6CA-4A1B-96E3-F548EB872664}">
      <dsp:nvSpPr>
        <dsp:cNvPr id="0" name=""/>
        <dsp:cNvSpPr/>
      </dsp:nvSpPr>
      <dsp:spPr>
        <a:xfrm>
          <a:off x="8694460" y="2745940"/>
          <a:ext cx="3810580" cy="1459635"/>
        </a:xfrm>
        <a:prstGeom prst="rect">
          <a:avLst/>
        </a:prstGeom>
        <a:solidFill>
          <a:schemeClr val="accent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ptos" panose="020B0004020202020204" pitchFamily="34" charset="0"/>
            </a:rPr>
            <a:t>Vision, Life, Disability, </a:t>
          </a:r>
          <a:br>
            <a:rPr lang="en-US" sz="2900" kern="1200" dirty="0">
              <a:latin typeface="Aptos" panose="020B0004020202020204" pitchFamily="34" charset="0"/>
            </a:rPr>
          </a:br>
          <a:r>
            <a:rPr lang="en-US" sz="2900" kern="1200" dirty="0">
              <a:latin typeface="Aptos" panose="020B0004020202020204" pitchFamily="34" charset="0"/>
            </a:rPr>
            <a:t>Supplemental Health</a:t>
          </a:r>
        </a:p>
      </dsp:txBody>
      <dsp:txXfrm>
        <a:off x="8694460" y="2745940"/>
        <a:ext cx="3810580" cy="1459635"/>
      </dsp:txXfrm>
    </dsp:sp>
    <dsp:sp modelId="{BAB9AD9D-8C88-4EAA-8ACA-E25F2A4AD0FB}">
      <dsp:nvSpPr>
        <dsp:cNvPr id="0" name=""/>
        <dsp:cNvSpPr/>
      </dsp:nvSpPr>
      <dsp:spPr>
        <a:xfrm>
          <a:off x="8694460" y="4205576"/>
          <a:ext cx="3810580" cy="3449135"/>
        </a:xfrm>
        <a:prstGeom prst="rect">
          <a:avLst/>
        </a:prstGeom>
        <a:solidFill>
          <a:srgbClr val="9AC6AD">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100000"/>
            </a:lnSpc>
            <a:spcBef>
              <a:spcPct val="0"/>
            </a:spcBef>
            <a:spcAft>
              <a:spcPts val="1800"/>
            </a:spcAft>
            <a:buChar char="•"/>
          </a:pPr>
          <a:r>
            <a:rPr lang="en-US" sz="2800" kern="1200" dirty="0">
              <a:latin typeface="Aptos" panose="020B0004020202020204" pitchFamily="34" charset="0"/>
            </a:rPr>
            <a:t>Cost of benefit went up</a:t>
          </a:r>
        </a:p>
        <a:p>
          <a:pPr marL="285750" lvl="1" indent="-285750" algn="l" defTabSz="1244600">
            <a:lnSpc>
              <a:spcPct val="100000"/>
            </a:lnSpc>
            <a:spcBef>
              <a:spcPct val="0"/>
            </a:spcBef>
            <a:spcAft>
              <a:spcPts val="1800"/>
            </a:spcAft>
            <a:buChar char="•"/>
          </a:pPr>
          <a:r>
            <a:rPr lang="en-US" sz="2800" kern="1200" dirty="0">
              <a:latin typeface="Aptos" panose="020B0004020202020204" pitchFamily="34" charset="0"/>
            </a:rPr>
            <a:t>Wanted to reduce spending</a:t>
          </a:r>
        </a:p>
        <a:p>
          <a:pPr marL="285750" lvl="1" indent="-285750" algn="l" defTabSz="1244600">
            <a:lnSpc>
              <a:spcPct val="100000"/>
            </a:lnSpc>
            <a:spcBef>
              <a:spcPct val="0"/>
            </a:spcBef>
            <a:spcAft>
              <a:spcPts val="1800"/>
            </a:spcAft>
            <a:buChar char="•"/>
          </a:pPr>
          <a:r>
            <a:rPr lang="en-US" sz="2800" kern="1200" dirty="0">
              <a:latin typeface="Aptos" panose="020B0004020202020204" pitchFamily="34" charset="0"/>
            </a:rPr>
            <a:t>Didn’t use enough to be worth it</a:t>
          </a:r>
        </a:p>
      </dsp:txBody>
      <dsp:txXfrm>
        <a:off x="8694460" y="4205576"/>
        <a:ext cx="3810580" cy="3449135"/>
      </dsp:txXfrm>
    </dsp:sp>
    <dsp:sp modelId="{CB614837-25E8-4F17-A341-1C13ECDF7F50}">
      <dsp:nvSpPr>
        <dsp:cNvPr id="0" name=""/>
        <dsp:cNvSpPr/>
      </dsp:nvSpPr>
      <dsp:spPr>
        <a:xfrm>
          <a:off x="13038522" y="2745940"/>
          <a:ext cx="3810580" cy="1459635"/>
        </a:xfrm>
        <a:prstGeom prst="rect">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bg1"/>
              </a:solidFill>
              <a:latin typeface="Aptos" panose="020B0004020202020204" pitchFamily="34" charset="0"/>
            </a:rPr>
            <a:t>Pet, Legal</a:t>
          </a:r>
        </a:p>
      </dsp:txBody>
      <dsp:txXfrm>
        <a:off x="13038522" y="2745940"/>
        <a:ext cx="3810580" cy="1459635"/>
      </dsp:txXfrm>
    </dsp:sp>
    <dsp:sp modelId="{8D761DD1-54A0-4371-89E9-84B9B60FB5FA}">
      <dsp:nvSpPr>
        <dsp:cNvPr id="0" name=""/>
        <dsp:cNvSpPr/>
      </dsp:nvSpPr>
      <dsp:spPr>
        <a:xfrm>
          <a:off x="13038522" y="4205576"/>
          <a:ext cx="3810580" cy="3449135"/>
        </a:xfrm>
        <a:prstGeom prst="rect">
          <a:avLst/>
        </a:prstGeom>
        <a:solidFill>
          <a:srgbClr val="FEE8B2">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100000"/>
            </a:lnSpc>
            <a:spcBef>
              <a:spcPct val="0"/>
            </a:spcBef>
            <a:spcAft>
              <a:spcPts val="1800"/>
            </a:spcAft>
            <a:buChar char="•"/>
          </a:pPr>
          <a:r>
            <a:rPr lang="en-US" sz="2800" kern="1200" dirty="0">
              <a:latin typeface="Aptos" panose="020B0004020202020204" pitchFamily="34" charset="0"/>
            </a:rPr>
            <a:t>No longer needed</a:t>
          </a:r>
        </a:p>
        <a:p>
          <a:pPr marL="285750" lvl="1" indent="-285750" algn="l" defTabSz="1244600">
            <a:lnSpc>
              <a:spcPct val="100000"/>
            </a:lnSpc>
            <a:spcBef>
              <a:spcPct val="0"/>
            </a:spcBef>
            <a:spcAft>
              <a:spcPts val="1800"/>
            </a:spcAft>
            <a:buChar char="•"/>
          </a:pPr>
          <a:r>
            <a:rPr lang="en-US" sz="2800" kern="1200" dirty="0">
              <a:latin typeface="Aptos" panose="020B0004020202020204" pitchFamily="34" charset="0"/>
            </a:rPr>
            <a:t>Didn’t use enough to be worth it</a:t>
          </a:r>
        </a:p>
        <a:p>
          <a:pPr marL="285750" lvl="1" indent="-285750" algn="l" defTabSz="1244600">
            <a:lnSpc>
              <a:spcPct val="100000"/>
            </a:lnSpc>
            <a:spcBef>
              <a:spcPct val="0"/>
            </a:spcBef>
            <a:spcAft>
              <a:spcPts val="1800"/>
            </a:spcAft>
            <a:buChar char="•"/>
          </a:pPr>
          <a:r>
            <a:rPr lang="en-US" sz="2800" kern="1200" dirty="0">
              <a:latin typeface="Aptos" panose="020B0004020202020204" pitchFamily="34" charset="0"/>
            </a:rPr>
            <a:t>Cost of benefit went up</a:t>
          </a:r>
        </a:p>
      </dsp:txBody>
      <dsp:txXfrm>
        <a:off x="13038522" y="4205576"/>
        <a:ext cx="3810580" cy="34491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E06AA-317C-4EF7-864A-2B36F7DDAE2C}">
      <dsp:nvSpPr>
        <dsp:cNvPr id="0" name=""/>
        <dsp:cNvSpPr/>
      </dsp:nvSpPr>
      <dsp:spPr>
        <a:xfrm rot="5400000">
          <a:off x="-329315" y="330679"/>
          <a:ext cx="2195438" cy="153680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lang="en-US" sz="4300" kern="1200" dirty="0">
              <a:solidFill>
                <a:schemeClr val="bg1"/>
              </a:solidFill>
              <a:latin typeface="Aptos" panose="020B0004020202020204" pitchFamily="34" charset="0"/>
            </a:rPr>
            <a:t>1</a:t>
          </a:r>
        </a:p>
      </dsp:txBody>
      <dsp:txXfrm rot="-5400000">
        <a:off x="1" y="769766"/>
        <a:ext cx="1536806" cy="658632"/>
      </dsp:txXfrm>
    </dsp:sp>
    <dsp:sp modelId="{D54C55A9-2141-42BA-B91B-9148E1A12EB2}">
      <dsp:nvSpPr>
        <dsp:cNvPr id="0" name=""/>
        <dsp:cNvSpPr/>
      </dsp:nvSpPr>
      <dsp:spPr>
        <a:xfrm rot="5400000">
          <a:off x="8388759" y="-6850589"/>
          <a:ext cx="1427034" cy="1513094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None/>
          </a:pPr>
          <a:r>
            <a:rPr lang="en-US" sz="4400" kern="1200" dirty="0">
              <a:latin typeface="Aptos" panose="020B0004020202020204" pitchFamily="34" charset="0"/>
            </a:rPr>
            <a:t>Cost concerns will continue to impact benefit decisions.</a:t>
          </a:r>
        </a:p>
      </dsp:txBody>
      <dsp:txXfrm rot="-5400000">
        <a:off x="1536806" y="71026"/>
        <a:ext cx="15061279" cy="1287710"/>
      </dsp:txXfrm>
    </dsp:sp>
    <dsp:sp modelId="{D3641216-AE09-4F22-9D52-BD098349DF0A}">
      <dsp:nvSpPr>
        <dsp:cNvPr id="0" name=""/>
        <dsp:cNvSpPr/>
      </dsp:nvSpPr>
      <dsp:spPr>
        <a:xfrm rot="5400000">
          <a:off x="-329315" y="2336746"/>
          <a:ext cx="2195438" cy="153680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lang="en-US" sz="4300" kern="1200" dirty="0">
              <a:solidFill>
                <a:schemeClr val="bg1"/>
              </a:solidFill>
              <a:latin typeface="Aptos" panose="020B0004020202020204" pitchFamily="34" charset="0"/>
            </a:rPr>
            <a:t>2</a:t>
          </a:r>
        </a:p>
      </dsp:txBody>
      <dsp:txXfrm rot="-5400000">
        <a:off x="1" y="2775833"/>
        <a:ext cx="1536806" cy="658632"/>
      </dsp:txXfrm>
    </dsp:sp>
    <dsp:sp modelId="{68F8F1B4-95EB-4B62-9C8B-DDDA9C5D284C}">
      <dsp:nvSpPr>
        <dsp:cNvPr id="0" name=""/>
        <dsp:cNvSpPr/>
      </dsp:nvSpPr>
      <dsp:spPr>
        <a:xfrm rot="5400000">
          <a:off x="8388759" y="-4844522"/>
          <a:ext cx="1427034" cy="1513094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None/>
          </a:pPr>
          <a:r>
            <a:rPr lang="en-US" sz="4400" kern="1200" dirty="0">
              <a:latin typeface="Aptos" panose="020B0004020202020204" pitchFamily="34" charset="0"/>
            </a:rPr>
            <a:t>Communication needs to be personal and multi-channel.</a:t>
          </a:r>
        </a:p>
      </dsp:txBody>
      <dsp:txXfrm rot="-5400000">
        <a:off x="1536806" y="2077093"/>
        <a:ext cx="15061279" cy="1287710"/>
      </dsp:txXfrm>
    </dsp:sp>
    <dsp:sp modelId="{52DFF5AE-4040-425D-9F2B-404BA28737DA}">
      <dsp:nvSpPr>
        <dsp:cNvPr id="0" name=""/>
        <dsp:cNvSpPr/>
      </dsp:nvSpPr>
      <dsp:spPr>
        <a:xfrm rot="5400000">
          <a:off x="-329315" y="4342813"/>
          <a:ext cx="2195438" cy="153680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lang="en-US" sz="4300" kern="1200" dirty="0">
              <a:solidFill>
                <a:schemeClr val="bg1"/>
              </a:solidFill>
              <a:latin typeface="Aptos" panose="020B0004020202020204" pitchFamily="34" charset="0"/>
            </a:rPr>
            <a:t>3</a:t>
          </a:r>
        </a:p>
      </dsp:txBody>
      <dsp:txXfrm rot="-5400000">
        <a:off x="1" y="4781900"/>
        <a:ext cx="1536806" cy="658632"/>
      </dsp:txXfrm>
    </dsp:sp>
    <dsp:sp modelId="{ED7536EA-D24D-47A6-8275-938B374394A7}">
      <dsp:nvSpPr>
        <dsp:cNvPr id="0" name=""/>
        <dsp:cNvSpPr/>
      </dsp:nvSpPr>
      <dsp:spPr>
        <a:xfrm rot="5400000">
          <a:off x="8388759" y="-2838455"/>
          <a:ext cx="1427034" cy="1513094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None/>
          </a:pPr>
          <a:r>
            <a:rPr lang="en-US" sz="4400" kern="1200" dirty="0">
              <a:latin typeface="Aptos" panose="020B0004020202020204" pitchFamily="34" charset="0"/>
            </a:rPr>
            <a:t>Benefits play a valuable role in job satisfaction. </a:t>
          </a:r>
        </a:p>
      </dsp:txBody>
      <dsp:txXfrm rot="-5400000">
        <a:off x="1536806" y="4083160"/>
        <a:ext cx="15061279" cy="128771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0.06752</cdr:x>
      <cdr:y>0.12473</cdr:y>
    </cdr:from>
    <cdr:to>
      <cdr:x>0.20001</cdr:x>
      <cdr:y>0.17984</cdr:y>
    </cdr:to>
    <cdr:sp macro="" textlink="">
      <cdr:nvSpPr>
        <cdr:cNvPr id="2" name="Text Box 2"/>
        <cdr:cNvSpPr txBox="1">
          <a:spLocks xmlns:a="http://schemas.openxmlformats.org/drawingml/2006/main" noChangeArrowheads="1"/>
        </cdr:cNvSpPr>
      </cdr:nvSpPr>
      <cdr:spPr bwMode="auto">
        <a:xfrm xmlns:a="http://schemas.openxmlformats.org/drawingml/2006/main">
          <a:off x="217414" y="369470"/>
          <a:ext cx="426641" cy="16326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p xmlns:a="http://schemas.openxmlformats.org/drawingml/2006/main">
          <a:pPr marL="0" marR="0">
            <a:spcBef>
              <a:spcPts val="0"/>
            </a:spcBef>
            <a:spcAft>
              <a:spcPts val="0"/>
            </a:spcAft>
            <a:tabLst>
              <a:tab pos="457200" algn="l"/>
            </a:tabLst>
          </a:pPr>
          <a:r>
            <a:rPr lang="en-US" sz="2800">
              <a:solidFill>
                <a:srgbClr val="595959"/>
              </a:solidFill>
              <a:effectLst/>
              <a:latin typeface="Aptos" panose="020B0004020202020204" pitchFamily="34" charset="0"/>
              <a:ea typeface="MS PGothic" panose="020B0600070205080204" pitchFamily="34" charset="-128"/>
              <a:cs typeface="Times New Roman" panose="02020603050405020304" pitchFamily="18" charset="0"/>
            </a:rPr>
            <a:t>Q3</a:t>
          </a:r>
          <a:endParaRPr lang="en-US" sz="2800">
            <a:solidFill>
              <a:srgbClr val="000000"/>
            </a:solidFill>
            <a:effectLst/>
            <a:latin typeface="Aptos" panose="020B0004020202020204" pitchFamily="34" charset="0"/>
            <a:ea typeface="MS PGothic" panose="020B0600070205080204" pitchFamily="34" charset="-128"/>
            <a:cs typeface="Times New Roman" panose="02020603050405020304" pitchFamily="18" charset="0"/>
          </a:endParaRPr>
        </a:p>
      </cdr:txBody>
    </cdr:sp>
  </cdr:relSizeAnchor>
  <cdr:relSizeAnchor xmlns:cdr="http://schemas.openxmlformats.org/drawingml/2006/chartDrawing">
    <cdr:from>
      <cdr:x>0.06845</cdr:x>
      <cdr:y>0.68715</cdr:y>
    </cdr:from>
    <cdr:to>
      <cdr:x>0.17847</cdr:x>
      <cdr:y>0.74889</cdr:y>
    </cdr:to>
    <cdr:sp macro="" textlink="">
      <cdr:nvSpPr>
        <cdr:cNvPr id="3" name="Text Box 2"/>
        <cdr:cNvSpPr txBox="1">
          <a:spLocks xmlns:a="http://schemas.openxmlformats.org/drawingml/2006/main" noChangeArrowheads="1"/>
        </cdr:cNvSpPr>
      </cdr:nvSpPr>
      <cdr:spPr bwMode="auto">
        <a:xfrm xmlns:a="http://schemas.openxmlformats.org/drawingml/2006/main">
          <a:off x="220399" y="2035534"/>
          <a:ext cx="354293" cy="18288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spcBef>
              <a:spcPts val="0"/>
            </a:spcBef>
            <a:spcAft>
              <a:spcPts val="0"/>
            </a:spcAft>
            <a:tabLst>
              <a:tab pos="457200" algn="l"/>
            </a:tabLst>
          </a:pPr>
          <a:r>
            <a:rPr lang="en-US" sz="2800" dirty="0">
              <a:solidFill>
                <a:srgbClr val="595959"/>
              </a:solidFill>
              <a:effectLst/>
              <a:latin typeface="Aptos" panose="020B0004020202020204" pitchFamily="34" charset="0"/>
              <a:ea typeface="MS PGothic" panose="020B0600070205080204" pitchFamily="34" charset="-128"/>
              <a:cs typeface="Times New Roman" panose="02020603050405020304" pitchFamily="18" charset="0"/>
            </a:rPr>
            <a:t>Q1</a:t>
          </a:r>
          <a:endParaRPr lang="en-US" sz="28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endParaRPr>
        </a:p>
      </cdr:txBody>
    </cdr:sp>
  </cdr:relSizeAnchor>
  <cdr:relSizeAnchor xmlns:cdr="http://schemas.openxmlformats.org/drawingml/2006/chartDrawing">
    <cdr:from>
      <cdr:x>0</cdr:x>
      <cdr:y>0.49307</cdr:y>
    </cdr:from>
    <cdr:to>
      <cdr:x>0.17353</cdr:x>
      <cdr:y>0.55563</cdr:y>
    </cdr:to>
    <cdr:sp macro="" textlink="">
      <cdr:nvSpPr>
        <cdr:cNvPr id="4" name="Text Box 2"/>
        <cdr:cNvSpPr txBox="1">
          <a:spLocks xmlns:a="http://schemas.openxmlformats.org/drawingml/2006/main" noChangeArrowheads="1"/>
        </cdr:cNvSpPr>
      </cdr:nvSpPr>
      <cdr:spPr bwMode="auto">
        <a:xfrm xmlns:a="http://schemas.openxmlformats.org/drawingml/2006/main">
          <a:off x="0" y="1460603"/>
          <a:ext cx="604300" cy="18531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spcBef>
              <a:spcPts val="0"/>
            </a:spcBef>
            <a:spcAft>
              <a:spcPts val="0"/>
            </a:spcAft>
            <a:tabLst>
              <a:tab pos="457200" algn="l"/>
            </a:tabLst>
          </a:pPr>
          <a:r>
            <a:rPr lang="en-US" sz="2800" dirty="0">
              <a:solidFill>
                <a:srgbClr val="595959"/>
              </a:solidFill>
              <a:effectLst/>
              <a:latin typeface="Aptos" panose="020B0004020202020204" pitchFamily="34" charset="0"/>
              <a:ea typeface="MS PGothic" panose="020B0600070205080204" pitchFamily="34" charset="-128"/>
              <a:cs typeface="Times New Roman" panose="02020603050405020304" pitchFamily="18" charset="0"/>
            </a:rPr>
            <a:t>Median</a:t>
          </a:r>
          <a:endParaRPr lang="en-US" sz="28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endParaRPr>
        </a:p>
      </cdr:txBody>
    </cdr:sp>
  </cdr:relSizeAnchor>
  <cdr:relSizeAnchor xmlns:cdr="http://schemas.openxmlformats.org/drawingml/2006/chartDrawing">
    <cdr:from>
      <cdr:x>0.03132</cdr:x>
      <cdr:y>0.1918</cdr:y>
    </cdr:from>
    <cdr:to>
      <cdr:x>0.18767</cdr:x>
      <cdr:y>0.24963</cdr:y>
    </cdr:to>
    <cdr:sp macro="" textlink="">
      <cdr:nvSpPr>
        <cdr:cNvPr id="5" name="Text Box 2"/>
        <cdr:cNvSpPr txBox="1">
          <a:spLocks xmlns:a="http://schemas.openxmlformats.org/drawingml/2006/main" noChangeArrowheads="1"/>
        </cdr:cNvSpPr>
      </cdr:nvSpPr>
      <cdr:spPr bwMode="auto">
        <a:xfrm xmlns:a="http://schemas.openxmlformats.org/drawingml/2006/main">
          <a:off x="100852" y="568152"/>
          <a:ext cx="503447" cy="17131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spcBef>
              <a:spcPts val="0"/>
            </a:spcBef>
            <a:spcAft>
              <a:spcPts val="0"/>
            </a:spcAft>
            <a:tabLst>
              <a:tab pos="457200" algn="l"/>
            </a:tabLst>
          </a:pPr>
          <a:r>
            <a:rPr lang="en-US" sz="2800" dirty="0">
              <a:solidFill>
                <a:srgbClr val="595959"/>
              </a:solidFill>
              <a:effectLst/>
              <a:latin typeface="Aptos" panose="020B0004020202020204" pitchFamily="34" charset="0"/>
              <a:ea typeface="MS PGothic" panose="020B0600070205080204" pitchFamily="34" charset="-128"/>
              <a:cs typeface="Times New Roman" panose="02020603050405020304" pitchFamily="18" charset="0"/>
            </a:rPr>
            <a:t>Mean</a:t>
          </a:r>
          <a:endParaRPr lang="en-US" sz="28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0.40988</cdr:x>
      <cdr:y>0</cdr:y>
    </cdr:from>
    <cdr:to>
      <cdr:x>0.40988</cdr:x>
      <cdr:y>0.93301</cdr:y>
    </cdr:to>
    <cdr:cxnSp macro="">
      <cdr:nvCxnSpPr>
        <cdr:cNvPr id="2" name="Straight Connector 1">
          <a:extLst xmlns:a="http://schemas.openxmlformats.org/drawingml/2006/main">
            <a:ext uri="{FF2B5EF4-FFF2-40B4-BE49-F238E27FC236}">
              <a16:creationId xmlns:a16="http://schemas.microsoft.com/office/drawing/2014/main" id="{BB4BBCAF-E2FB-17FD-D9F4-999142423EB9}"/>
            </a:ext>
          </a:extLst>
        </cdr:cNvPr>
        <cdr:cNvCxnSpPr/>
      </cdr:nvCxnSpPr>
      <cdr:spPr>
        <a:xfrm xmlns:a="http://schemas.openxmlformats.org/drawingml/2006/main" flipV="1">
          <a:off x="7041862" y="0"/>
          <a:ext cx="0" cy="5939082"/>
        </a:xfrm>
        <a:prstGeom xmlns:a="http://schemas.openxmlformats.org/drawingml/2006/main" prst="line">
          <a:avLst/>
        </a:prstGeom>
        <a:ln xmlns:a="http://schemas.openxmlformats.org/drawingml/2006/main" w="28575">
          <a:solidFill>
            <a:schemeClr val="bg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0.53691</cdr:x>
      <cdr:y>0</cdr:y>
    </cdr:from>
    <cdr:to>
      <cdr:x>0.53691</cdr:x>
      <cdr:y>0.93301</cdr:y>
    </cdr:to>
    <cdr:cxnSp macro="">
      <cdr:nvCxnSpPr>
        <cdr:cNvPr id="3" name="Straight Connector 2">
          <a:extLst xmlns:a="http://schemas.openxmlformats.org/drawingml/2006/main">
            <a:ext uri="{FF2B5EF4-FFF2-40B4-BE49-F238E27FC236}">
              <a16:creationId xmlns:a16="http://schemas.microsoft.com/office/drawing/2014/main" id="{FA167E6A-3F49-AD50-8C0D-93711222C3B3}"/>
            </a:ext>
          </a:extLst>
        </cdr:cNvPr>
        <cdr:cNvCxnSpPr/>
      </cdr:nvCxnSpPr>
      <cdr:spPr>
        <a:xfrm xmlns:a="http://schemas.openxmlformats.org/drawingml/2006/main" flipV="1">
          <a:off x="9224219" y="0"/>
          <a:ext cx="0" cy="5939083"/>
        </a:xfrm>
        <a:prstGeom xmlns:a="http://schemas.openxmlformats.org/drawingml/2006/main" prst="line">
          <a:avLst/>
        </a:prstGeom>
        <a:ln xmlns:a="http://schemas.openxmlformats.org/drawingml/2006/main" w="28575">
          <a:solidFill>
            <a:schemeClr val="bg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0.66612</cdr:x>
      <cdr:y>0</cdr:y>
    </cdr:from>
    <cdr:to>
      <cdr:x>0.66612</cdr:x>
      <cdr:y>0.93301</cdr:y>
    </cdr:to>
    <cdr:cxnSp macro="">
      <cdr:nvCxnSpPr>
        <cdr:cNvPr id="4" name="Straight Connector 3">
          <a:extLst xmlns:a="http://schemas.openxmlformats.org/drawingml/2006/main">
            <a:ext uri="{FF2B5EF4-FFF2-40B4-BE49-F238E27FC236}">
              <a16:creationId xmlns:a16="http://schemas.microsoft.com/office/drawing/2014/main" id="{45933228-7573-BCE8-2EC2-4C6DA9274F5D}"/>
            </a:ext>
          </a:extLst>
        </cdr:cNvPr>
        <cdr:cNvCxnSpPr/>
      </cdr:nvCxnSpPr>
      <cdr:spPr>
        <a:xfrm xmlns:a="http://schemas.openxmlformats.org/drawingml/2006/main" flipV="1">
          <a:off x="11444002" y="0"/>
          <a:ext cx="0" cy="5939083"/>
        </a:xfrm>
        <a:prstGeom xmlns:a="http://schemas.openxmlformats.org/drawingml/2006/main" prst="line">
          <a:avLst/>
        </a:prstGeom>
        <a:ln xmlns:a="http://schemas.openxmlformats.org/drawingml/2006/main" w="28575">
          <a:solidFill>
            <a:schemeClr val="bg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0.79392</cdr:x>
      <cdr:y>0</cdr:y>
    </cdr:from>
    <cdr:to>
      <cdr:x>0.79392</cdr:x>
      <cdr:y>0.93301</cdr:y>
    </cdr:to>
    <cdr:cxnSp macro="">
      <cdr:nvCxnSpPr>
        <cdr:cNvPr id="5" name="Straight Connector 4">
          <a:extLst xmlns:a="http://schemas.openxmlformats.org/drawingml/2006/main">
            <a:ext uri="{FF2B5EF4-FFF2-40B4-BE49-F238E27FC236}">
              <a16:creationId xmlns:a16="http://schemas.microsoft.com/office/drawing/2014/main" id="{F207AB79-EB21-65A2-7156-722E3ED79739}"/>
            </a:ext>
          </a:extLst>
        </cdr:cNvPr>
        <cdr:cNvCxnSpPr/>
      </cdr:nvCxnSpPr>
      <cdr:spPr>
        <a:xfrm xmlns:a="http://schemas.openxmlformats.org/drawingml/2006/main" flipV="1">
          <a:off x="13639732" y="0"/>
          <a:ext cx="0" cy="5939083"/>
        </a:xfrm>
        <a:prstGeom xmlns:a="http://schemas.openxmlformats.org/drawingml/2006/main" prst="line">
          <a:avLst/>
        </a:prstGeom>
        <a:ln xmlns:a="http://schemas.openxmlformats.org/drawingml/2006/main" w="28575">
          <a:solidFill>
            <a:schemeClr val="bg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cdr:x>
      <cdr:y>0.16799</cdr:y>
    </cdr:from>
    <cdr:to>
      <cdr:x>1</cdr:x>
      <cdr:y>0.16957</cdr:y>
    </cdr:to>
    <cdr:cxnSp macro="">
      <cdr:nvCxnSpPr>
        <cdr:cNvPr id="2" name="Straight Connector 1">
          <a:extLst xmlns:a="http://schemas.openxmlformats.org/drawingml/2006/main">
            <a:ext uri="{FF2B5EF4-FFF2-40B4-BE49-F238E27FC236}">
              <a16:creationId xmlns:a16="http://schemas.microsoft.com/office/drawing/2014/main" id="{80E26FF2-7A4E-D9EC-970E-895FF5F69A23}"/>
            </a:ext>
          </a:extLst>
        </cdr:cNvPr>
        <cdr:cNvCxnSpPr/>
      </cdr:nvCxnSpPr>
      <cdr:spPr>
        <a:xfrm xmlns:a="http://schemas.openxmlformats.org/drawingml/2006/main">
          <a:off x="0" y="1404901"/>
          <a:ext cx="16764000" cy="13214"/>
        </a:xfrm>
        <a:prstGeom xmlns:a="http://schemas.openxmlformats.org/drawingml/2006/main" prst="line">
          <a:avLst/>
        </a:prstGeom>
        <a:ln xmlns:a="http://schemas.openxmlformats.org/drawingml/2006/main" w="38100">
          <a:solidFill>
            <a:schemeClr val="accent1"/>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cdr:x>
      <cdr:y>0.16799</cdr:y>
    </cdr:from>
    <cdr:to>
      <cdr:x>1</cdr:x>
      <cdr:y>0.16957</cdr:y>
    </cdr:to>
    <cdr:cxnSp macro="">
      <cdr:nvCxnSpPr>
        <cdr:cNvPr id="2" name="Straight Connector 1">
          <a:extLst xmlns:a="http://schemas.openxmlformats.org/drawingml/2006/main">
            <a:ext uri="{FF2B5EF4-FFF2-40B4-BE49-F238E27FC236}">
              <a16:creationId xmlns:a16="http://schemas.microsoft.com/office/drawing/2014/main" id="{80E26FF2-7A4E-D9EC-970E-895FF5F69A23}"/>
            </a:ext>
          </a:extLst>
        </cdr:cNvPr>
        <cdr:cNvCxnSpPr/>
      </cdr:nvCxnSpPr>
      <cdr:spPr>
        <a:xfrm xmlns:a="http://schemas.openxmlformats.org/drawingml/2006/main">
          <a:off x="0" y="1404901"/>
          <a:ext cx="16764000" cy="13214"/>
        </a:xfrm>
        <a:prstGeom xmlns:a="http://schemas.openxmlformats.org/drawingml/2006/main" prst="line">
          <a:avLst/>
        </a:prstGeom>
        <a:ln xmlns:a="http://schemas.openxmlformats.org/drawingml/2006/main" w="38100">
          <a:solidFill>
            <a:schemeClr val="accent1"/>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54686D-1A2B-4337-B141-16C810AEFD68}" type="datetimeFigureOut">
              <a:rPr lang="en-US" smtClean="0"/>
              <a:t>5/15/2025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0E46D3-CB57-4E2A-B7DC-DCD566DC0429}" type="slidenum">
              <a:rPr lang="en-US" smtClean="0"/>
              <a:t>‹#›</a:t>
            </a:fld>
            <a:endParaRPr lang="en-US" dirty="0"/>
          </a:p>
        </p:txBody>
      </p:sp>
    </p:spTree>
    <p:extLst>
      <p:ext uri="{BB962C8B-B14F-4D97-AF65-F5344CB8AC3E}">
        <p14:creationId xmlns:p14="http://schemas.microsoft.com/office/powerpoint/2010/main" val="1447052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D3BE4-62BE-4B60-BFFF-70CF8F0F7C95}" type="datetimeFigureOut">
              <a:rPr lang="en-US" smtClean="0"/>
              <a:t>5/15/2025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ED4EE-C9DA-462C-B712-3D4638B353E0}" type="slidenum">
              <a:rPr lang="en-US" smtClean="0"/>
              <a:t>‹#›</a:t>
            </a:fld>
            <a:endParaRPr lang="en-US" dirty="0"/>
          </a:p>
        </p:txBody>
      </p:sp>
    </p:spTree>
    <p:extLst>
      <p:ext uri="{BB962C8B-B14F-4D97-AF65-F5344CB8AC3E}">
        <p14:creationId xmlns:p14="http://schemas.microsoft.com/office/powerpoint/2010/main" val="298729027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a:t>
            </a:fld>
            <a:endParaRPr lang="en-US" dirty="0"/>
          </a:p>
        </p:txBody>
      </p:sp>
    </p:spTree>
    <p:extLst>
      <p:ext uri="{BB962C8B-B14F-4D97-AF65-F5344CB8AC3E}">
        <p14:creationId xmlns:p14="http://schemas.microsoft.com/office/powerpoint/2010/main" val="3382184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10</a:t>
            </a:fld>
            <a:endParaRPr lang="en-US" dirty="0"/>
          </a:p>
        </p:txBody>
      </p:sp>
    </p:spTree>
    <p:extLst>
      <p:ext uri="{BB962C8B-B14F-4D97-AF65-F5344CB8AC3E}">
        <p14:creationId xmlns:p14="http://schemas.microsoft.com/office/powerpoint/2010/main" val="3574286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11</a:t>
            </a:fld>
            <a:endParaRPr lang="en-US" dirty="0"/>
          </a:p>
        </p:txBody>
      </p:sp>
    </p:spTree>
    <p:extLst>
      <p:ext uri="{BB962C8B-B14F-4D97-AF65-F5344CB8AC3E}">
        <p14:creationId xmlns:p14="http://schemas.microsoft.com/office/powerpoint/2010/main" val="828549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12</a:t>
            </a:fld>
            <a:endParaRPr lang="en-US" dirty="0"/>
          </a:p>
        </p:txBody>
      </p:sp>
    </p:spTree>
    <p:extLst>
      <p:ext uri="{BB962C8B-B14F-4D97-AF65-F5344CB8AC3E}">
        <p14:creationId xmlns:p14="http://schemas.microsoft.com/office/powerpoint/2010/main" val="3995621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66BFE-64DC-7BF5-E5C5-F2C3162C2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69928-2A40-9FD1-D6FD-6EFF39709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839850-FDF5-AAEB-DA00-1D9ACC20F7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98B885-0999-3B1B-F143-92E4EDFE06AA}"/>
              </a:ext>
            </a:extLst>
          </p:cNvPr>
          <p:cNvSpPr>
            <a:spLocks noGrp="1"/>
          </p:cNvSpPr>
          <p:nvPr>
            <p:ph type="sldNum" sz="quarter" idx="5"/>
          </p:nvPr>
        </p:nvSpPr>
        <p:spPr/>
        <p:txBody>
          <a:bodyPr/>
          <a:lstStyle/>
          <a:p>
            <a:fld id="{48AED4EE-C9DA-462C-B712-3D4638B353E0}" type="slidenum">
              <a:rPr lang="en-US" smtClean="0"/>
              <a:t>13</a:t>
            </a:fld>
            <a:endParaRPr lang="en-US" dirty="0"/>
          </a:p>
        </p:txBody>
      </p:sp>
    </p:spTree>
    <p:extLst>
      <p:ext uri="{BB962C8B-B14F-4D97-AF65-F5344CB8AC3E}">
        <p14:creationId xmlns:p14="http://schemas.microsoft.com/office/powerpoint/2010/main" val="1904071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AED4EE-C9DA-462C-B712-3D4638B353E0}" type="slidenum">
              <a:rPr lang="en-US" smtClean="0"/>
              <a:t>14</a:t>
            </a:fld>
            <a:endParaRPr lang="en-US" dirty="0"/>
          </a:p>
        </p:txBody>
      </p:sp>
    </p:spTree>
    <p:extLst>
      <p:ext uri="{BB962C8B-B14F-4D97-AF65-F5344CB8AC3E}">
        <p14:creationId xmlns:p14="http://schemas.microsoft.com/office/powerpoint/2010/main" val="452957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15</a:t>
            </a:fld>
            <a:endParaRPr lang="en-US" dirty="0"/>
          </a:p>
        </p:txBody>
      </p:sp>
    </p:spTree>
    <p:extLst>
      <p:ext uri="{BB962C8B-B14F-4D97-AF65-F5344CB8AC3E}">
        <p14:creationId xmlns:p14="http://schemas.microsoft.com/office/powerpoint/2010/main" val="786808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16</a:t>
            </a:fld>
            <a:endParaRPr lang="en-US" dirty="0"/>
          </a:p>
        </p:txBody>
      </p:sp>
    </p:spTree>
    <p:extLst>
      <p:ext uri="{BB962C8B-B14F-4D97-AF65-F5344CB8AC3E}">
        <p14:creationId xmlns:p14="http://schemas.microsoft.com/office/powerpoint/2010/main" val="2459777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B98EE-94B7-313F-D038-C4AA9575B0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2EC78-FFA3-A3E7-F113-F0732E89BA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D7A2DA-B7B4-7C2B-33D6-19CE5E482A42}"/>
              </a:ext>
            </a:extLst>
          </p:cNvPr>
          <p:cNvSpPr>
            <a:spLocks noGrp="1"/>
          </p:cNvSpPr>
          <p:nvPr>
            <p:ph type="body" idx="1"/>
          </p:nvPr>
        </p:nvSpPr>
        <p:spPr>
          <a:xfrm>
            <a:off x="685800" y="4473892"/>
            <a:ext cx="5486400" cy="4000134"/>
          </a:xfrm>
        </p:spPr>
        <p:txBody>
          <a:bodyPr/>
          <a:lstStyle/>
          <a:p>
            <a:endParaRPr lang="en-US" dirty="0"/>
          </a:p>
        </p:txBody>
      </p:sp>
      <p:sp>
        <p:nvSpPr>
          <p:cNvPr id="4" name="Slide Number Placeholder 3">
            <a:extLst>
              <a:ext uri="{FF2B5EF4-FFF2-40B4-BE49-F238E27FC236}">
                <a16:creationId xmlns:a16="http://schemas.microsoft.com/office/drawing/2014/main" id="{71E6762F-E12C-0306-7969-3893AA73F3DB}"/>
              </a:ext>
            </a:extLst>
          </p:cNvPr>
          <p:cNvSpPr>
            <a:spLocks noGrp="1"/>
          </p:cNvSpPr>
          <p:nvPr>
            <p:ph type="sldNum" sz="quarter" idx="10"/>
          </p:nvPr>
        </p:nvSpPr>
        <p:spPr/>
        <p:txBody>
          <a:bodyPr/>
          <a:lstStyle/>
          <a:p>
            <a:fld id="{48AED4EE-C9DA-462C-B712-3D4638B353E0}" type="slidenum">
              <a:rPr lang="en-US" smtClean="0"/>
              <a:t>17</a:t>
            </a:fld>
            <a:endParaRPr lang="en-US" dirty="0"/>
          </a:p>
        </p:txBody>
      </p:sp>
    </p:spTree>
    <p:extLst>
      <p:ext uri="{BB962C8B-B14F-4D97-AF65-F5344CB8AC3E}">
        <p14:creationId xmlns:p14="http://schemas.microsoft.com/office/powerpoint/2010/main" val="2769392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18</a:t>
            </a:fld>
            <a:endParaRPr lang="en-US" dirty="0"/>
          </a:p>
        </p:txBody>
      </p:sp>
    </p:spTree>
    <p:extLst>
      <p:ext uri="{BB962C8B-B14F-4D97-AF65-F5344CB8AC3E}">
        <p14:creationId xmlns:p14="http://schemas.microsoft.com/office/powerpoint/2010/main" val="1480434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19</a:t>
            </a:fld>
            <a:endParaRPr lang="en-US" dirty="0"/>
          </a:p>
        </p:txBody>
      </p:sp>
    </p:spTree>
    <p:extLst>
      <p:ext uri="{BB962C8B-B14F-4D97-AF65-F5344CB8AC3E}">
        <p14:creationId xmlns:p14="http://schemas.microsoft.com/office/powerpoint/2010/main" val="2499698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a:t>
            </a:fld>
            <a:endParaRPr lang="en-US" dirty="0"/>
          </a:p>
        </p:txBody>
      </p:sp>
    </p:spTree>
    <p:extLst>
      <p:ext uri="{BB962C8B-B14F-4D97-AF65-F5344CB8AC3E}">
        <p14:creationId xmlns:p14="http://schemas.microsoft.com/office/powerpoint/2010/main" val="648560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5DB34-2A87-5651-B0F0-1F29DABB9D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D6388-5415-C4AF-2246-A641C96BE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FD5E74-B6AC-EBFE-1C33-A4A3247005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7AA45C-A504-0CFC-E1EF-E194D46F327F}"/>
              </a:ext>
            </a:extLst>
          </p:cNvPr>
          <p:cNvSpPr>
            <a:spLocks noGrp="1"/>
          </p:cNvSpPr>
          <p:nvPr>
            <p:ph type="sldNum" sz="quarter" idx="10"/>
          </p:nvPr>
        </p:nvSpPr>
        <p:spPr/>
        <p:txBody>
          <a:bodyPr/>
          <a:lstStyle/>
          <a:p>
            <a:fld id="{48AED4EE-C9DA-462C-B712-3D4638B353E0}" type="slidenum">
              <a:rPr lang="en-US" smtClean="0"/>
              <a:t>20</a:t>
            </a:fld>
            <a:endParaRPr lang="en-US" dirty="0"/>
          </a:p>
        </p:txBody>
      </p:sp>
    </p:spTree>
    <p:extLst>
      <p:ext uri="{BB962C8B-B14F-4D97-AF65-F5344CB8AC3E}">
        <p14:creationId xmlns:p14="http://schemas.microsoft.com/office/powerpoint/2010/main" val="1770473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21</a:t>
            </a:fld>
            <a:endParaRPr lang="en-US" dirty="0"/>
          </a:p>
        </p:txBody>
      </p:sp>
    </p:spTree>
    <p:extLst>
      <p:ext uri="{BB962C8B-B14F-4D97-AF65-F5344CB8AC3E}">
        <p14:creationId xmlns:p14="http://schemas.microsoft.com/office/powerpoint/2010/main" val="138510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AED4EE-C9DA-462C-B712-3D4638B353E0}" type="slidenum">
              <a:rPr lang="en-US" smtClean="0"/>
              <a:t>22</a:t>
            </a:fld>
            <a:endParaRPr lang="en-US" dirty="0"/>
          </a:p>
        </p:txBody>
      </p:sp>
    </p:spTree>
    <p:extLst>
      <p:ext uri="{BB962C8B-B14F-4D97-AF65-F5344CB8AC3E}">
        <p14:creationId xmlns:p14="http://schemas.microsoft.com/office/powerpoint/2010/main" val="4194084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23</a:t>
            </a:fld>
            <a:endParaRPr lang="en-US" dirty="0"/>
          </a:p>
        </p:txBody>
      </p:sp>
    </p:spTree>
    <p:extLst>
      <p:ext uri="{BB962C8B-B14F-4D97-AF65-F5344CB8AC3E}">
        <p14:creationId xmlns:p14="http://schemas.microsoft.com/office/powerpoint/2010/main" val="2670479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B7599-E4E2-507F-14DC-E93AC526B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29C60B-8CB8-2AC7-6F22-9B88E32463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7BF3D-A8AF-CAC2-EB29-A4E57472A7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8655F7-58CF-42AE-77EE-978F8B5918FA}"/>
              </a:ext>
            </a:extLst>
          </p:cNvPr>
          <p:cNvSpPr>
            <a:spLocks noGrp="1"/>
          </p:cNvSpPr>
          <p:nvPr>
            <p:ph type="sldNum" sz="quarter" idx="5"/>
          </p:nvPr>
        </p:nvSpPr>
        <p:spPr/>
        <p:txBody>
          <a:bodyPr/>
          <a:lstStyle/>
          <a:p>
            <a:fld id="{48AED4EE-C9DA-462C-B712-3D4638B353E0}" type="slidenum">
              <a:rPr lang="en-US" smtClean="0"/>
              <a:t>24</a:t>
            </a:fld>
            <a:endParaRPr lang="en-US" dirty="0"/>
          </a:p>
        </p:txBody>
      </p:sp>
    </p:spTree>
    <p:extLst>
      <p:ext uri="{BB962C8B-B14F-4D97-AF65-F5344CB8AC3E}">
        <p14:creationId xmlns:p14="http://schemas.microsoft.com/office/powerpoint/2010/main" val="1992337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25</a:t>
            </a:fld>
            <a:endParaRPr lang="en-US" dirty="0"/>
          </a:p>
        </p:txBody>
      </p:sp>
    </p:spTree>
    <p:extLst>
      <p:ext uri="{BB962C8B-B14F-4D97-AF65-F5344CB8AC3E}">
        <p14:creationId xmlns:p14="http://schemas.microsoft.com/office/powerpoint/2010/main" val="306071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D682F-D80E-A115-79B6-1DA544065A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6D0205-AC24-B2D9-004D-9E9C1D778B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8491E-EA8A-5CAB-E311-DCE051A2D8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4FAF12-E037-74CC-CA3B-D64BACCC0959}"/>
              </a:ext>
            </a:extLst>
          </p:cNvPr>
          <p:cNvSpPr>
            <a:spLocks noGrp="1"/>
          </p:cNvSpPr>
          <p:nvPr>
            <p:ph type="sldNum" sz="quarter" idx="5"/>
          </p:nvPr>
        </p:nvSpPr>
        <p:spPr/>
        <p:txBody>
          <a:bodyPr/>
          <a:lstStyle/>
          <a:p>
            <a:fld id="{48AED4EE-C9DA-462C-B712-3D4638B353E0}" type="slidenum">
              <a:rPr lang="en-US" smtClean="0"/>
              <a:t>26</a:t>
            </a:fld>
            <a:endParaRPr lang="en-US" dirty="0"/>
          </a:p>
        </p:txBody>
      </p:sp>
    </p:spTree>
    <p:extLst>
      <p:ext uri="{BB962C8B-B14F-4D97-AF65-F5344CB8AC3E}">
        <p14:creationId xmlns:p14="http://schemas.microsoft.com/office/powerpoint/2010/main" val="347056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27</a:t>
            </a:fld>
            <a:endParaRPr lang="en-US" dirty="0"/>
          </a:p>
        </p:txBody>
      </p:sp>
    </p:spTree>
    <p:extLst>
      <p:ext uri="{BB962C8B-B14F-4D97-AF65-F5344CB8AC3E}">
        <p14:creationId xmlns:p14="http://schemas.microsoft.com/office/powerpoint/2010/main" val="2144807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28</a:t>
            </a:fld>
            <a:endParaRPr lang="en-US" dirty="0"/>
          </a:p>
        </p:txBody>
      </p:sp>
    </p:spTree>
    <p:extLst>
      <p:ext uri="{BB962C8B-B14F-4D97-AF65-F5344CB8AC3E}">
        <p14:creationId xmlns:p14="http://schemas.microsoft.com/office/powerpoint/2010/main" val="526096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29</a:t>
            </a:fld>
            <a:endParaRPr lang="en-US" dirty="0"/>
          </a:p>
        </p:txBody>
      </p:sp>
    </p:spTree>
    <p:extLst>
      <p:ext uri="{BB962C8B-B14F-4D97-AF65-F5344CB8AC3E}">
        <p14:creationId xmlns:p14="http://schemas.microsoft.com/office/powerpoint/2010/main" val="380480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3</a:t>
            </a:fld>
            <a:endParaRPr lang="en-US" dirty="0"/>
          </a:p>
        </p:txBody>
      </p:sp>
    </p:spTree>
    <p:extLst>
      <p:ext uri="{BB962C8B-B14F-4D97-AF65-F5344CB8AC3E}">
        <p14:creationId xmlns:p14="http://schemas.microsoft.com/office/powerpoint/2010/main" val="647442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4</a:t>
            </a:fld>
            <a:endParaRPr lang="en-US" dirty="0"/>
          </a:p>
        </p:txBody>
      </p:sp>
    </p:spTree>
    <p:extLst>
      <p:ext uri="{BB962C8B-B14F-4D97-AF65-F5344CB8AC3E}">
        <p14:creationId xmlns:p14="http://schemas.microsoft.com/office/powerpoint/2010/main" val="3906701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5</a:t>
            </a:fld>
            <a:endParaRPr lang="en-US" dirty="0"/>
          </a:p>
        </p:txBody>
      </p:sp>
    </p:spTree>
    <p:extLst>
      <p:ext uri="{BB962C8B-B14F-4D97-AF65-F5344CB8AC3E}">
        <p14:creationId xmlns:p14="http://schemas.microsoft.com/office/powerpoint/2010/main" val="1093673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6</a:t>
            </a:fld>
            <a:endParaRPr lang="en-US" dirty="0"/>
          </a:p>
        </p:txBody>
      </p:sp>
    </p:spTree>
    <p:extLst>
      <p:ext uri="{BB962C8B-B14F-4D97-AF65-F5344CB8AC3E}">
        <p14:creationId xmlns:p14="http://schemas.microsoft.com/office/powerpoint/2010/main" val="354864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43988-08E0-1319-DD7A-490A3B028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9420F-14A1-B7EB-855D-E9582D5C91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AFE0C4-FE0C-59CD-FBF3-E01505473A6E}"/>
              </a:ext>
            </a:extLst>
          </p:cNvPr>
          <p:cNvSpPr>
            <a:spLocks noGrp="1"/>
          </p:cNvSpPr>
          <p:nvPr>
            <p:ph type="body" idx="1"/>
          </p:nvPr>
        </p:nvSpPr>
        <p:spPr>
          <a:xfrm>
            <a:off x="685800" y="4473892"/>
            <a:ext cx="5486400" cy="4000134"/>
          </a:xfrm>
        </p:spPr>
        <p:txBody>
          <a:bodyPr/>
          <a:lstStyle/>
          <a:p>
            <a:endParaRPr lang="en-US" dirty="0"/>
          </a:p>
        </p:txBody>
      </p:sp>
      <p:sp>
        <p:nvSpPr>
          <p:cNvPr id="4" name="Slide Number Placeholder 3">
            <a:extLst>
              <a:ext uri="{FF2B5EF4-FFF2-40B4-BE49-F238E27FC236}">
                <a16:creationId xmlns:a16="http://schemas.microsoft.com/office/drawing/2014/main" id="{264D8A85-E3C1-8503-CA44-8D6FEFF1C3A2}"/>
              </a:ext>
            </a:extLst>
          </p:cNvPr>
          <p:cNvSpPr>
            <a:spLocks noGrp="1"/>
          </p:cNvSpPr>
          <p:nvPr>
            <p:ph type="sldNum" sz="quarter" idx="10"/>
          </p:nvPr>
        </p:nvSpPr>
        <p:spPr/>
        <p:txBody>
          <a:bodyPr/>
          <a:lstStyle/>
          <a:p>
            <a:fld id="{48AED4EE-C9DA-462C-B712-3D4638B353E0}" type="slidenum">
              <a:rPr lang="en-US" smtClean="0"/>
              <a:t>7</a:t>
            </a:fld>
            <a:endParaRPr lang="en-US" dirty="0"/>
          </a:p>
        </p:txBody>
      </p:sp>
    </p:spTree>
    <p:extLst>
      <p:ext uri="{BB962C8B-B14F-4D97-AF65-F5344CB8AC3E}">
        <p14:creationId xmlns:p14="http://schemas.microsoft.com/office/powerpoint/2010/main" val="1156322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408DE-0B0A-E12B-4ECC-32DBEB711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34DFD-6E48-0746-3903-A3D8E261E1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A42DB0-BF01-58F5-46CF-551677E1CDFD}"/>
              </a:ext>
            </a:extLst>
          </p:cNvPr>
          <p:cNvSpPr>
            <a:spLocks noGrp="1"/>
          </p:cNvSpPr>
          <p:nvPr>
            <p:ph type="body" idx="1"/>
          </p:nvPr>
        </p:nvSpPr>
        <p:spPr>
          <a:xfrm>
            <a:off x="685800" y="4473892"/>
            <a:ext cx="5486400" cy="4000134"/>
          </a:xfrm>
        </p:spPr>
        <p:txBody>
          <a:bodyPr/>
          <a:lstStyle/>
          <a:p>
            <a:endParaRPr lang="en-US" dirty="0"/>
          </a:p>
        </p:txBody>
      </p:sp>
      <p:sp>
        <p:nvSpPr>
          <p:cNvPr id="4" name="Slide Number Placeholder 3">
            <a:extLst>
              <a:ext uri="{FF2B5EF4-FFF2-40B4-BE49-F238E27FC236}">
                <a16:creationId xmlns:a16="http://schemas.microsoft.com/office/drawing/2014/main" id="{1CF01E72-D4BA-3CF1-24C6-188119F26444}"/>
              </a:ext>
            </a:extLst>
          </p:cNvPr>
          <p:cNvSpPr>
            <a:spLocks noGrp="1"/>
          </p:cNvSpPr>
          <p:nvPr>
            <p:ph type="sldNum" sz="quarter" idx="10"/>
          </p:nvPr>
        </p:nvSpPr>
        <p:spPr/>
        <p:txBody>
          <a:bodyPr/>
          <a:lstStyle/>
          <a:p>
            <a:fld id="{48AED4EE-C9DA-462C-B712-3D4638B353E0}" type="slidenum">
              <a:rPr lang="en-US" smtClean="0"/>
              <a:t>8</a:t>
            </a:fld>
            <a:endParaRPr lang="en-US" dirty="0"/>
          </a:p>
        </p:txBody>
      </p:sp>
    </p:spTree>
    <p:extLst>
      <p:ext uri="{BB962C8B-B14F-4D97-AF65-F5344CB8AC3E}">
        <p14:creationId xmlns:p14="http://schemas.microsoft.com/office/powerpoint/2010/main" val="451048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35ECE-FB90-76B1-366E-B52F68E46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E7B6E-7731-0209-C546-4299BB01CF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BFCC2E-1E6F-2225-DEBF-7AE61C2751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875473-56A7-F5FE-C95B-5EC63C31550B}"/>
              </a:ext>
            </a:extLst>
          </p:cNvPr>
          <p:cNvSpPr>
            <a:spLocks noGrp="1"/>
          </p:cNvSpPr>
          <p:nvPr>
            <p:ph type="sldNum" sz="quarter" idx="5"/>
          </p:nvPr>
        </p:nvSpPr>
        <p:spPr/>
        <p:txBody>
          <a:bodyPr/>
          <a:lstStyle/>
          <a:p>
            <a:fld id="{48AED4EE-C9DA-462C-B712-3D4638B353E0}" type="slidenum">
              <a:rPr lang="en-US" smtClean="0"/>
              <a:t>9</a:t>
            </a:fld>
            <a:endParaRPr lang="en-US" dirty="0"/>
          </a:p>
        </p:txBody>
      </p:sp>
    </p:spTree>
    <p:extLst>
      <p:ext uri="{BB962C8B-B14F-4D97-AF65-F5344CB8AC3E}">
        <p14:creationId xmlns:p14="http://schemas.microsoft.com/office/powerpoint/2010/main" val="3636043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6" y="1"/>
            <a:ext cx="18293933" cy="7622471"/>
          </a:xfrm>
          <a:prstGeom prst="rect">
            <a:avLst/>
          </a:prstGeom>
        </p:spPr>
      </p:pic>
      <p:sp>
        <p:nvSpPr>
          <p:cNvPr id="10" name="Rectangle 9"/>
          <p:cNvSpPr/>
          <p:nvPr userDrawn="1"/>
        </p:nvSpPr>
        <p:spPr>
          <a:xfrm>
            <a:off x="0" y="7493925"/>
            <a:ext cx="18297144" cy="2803101"/>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4050" dirty="0">
              <a:latin typeface="Aptos" panose="020B0004020202020204" pitchFamily="34" charset="0"/>
            </a:endParaRPr>
          </a:p>
        </p:txBody>
      </p:sp>
      <p:sp>
        <p:nvSpPr>
          <p:cNvPr id="13" name="Rectangle 2"/>
          <p:cNvSpPr>
            <a:spLocks noGrp="1" noChangeArrowheads="1"/>
          </p:cNvSpPr>
          <p:nvPr>
            <p:ph type="ctrTitle" hasCustomPrompt="1"/>
          </p:nvPr>
        </p:nvSpPr>
        <p:spPr>
          <a:xfrm>
            <a:off x="661542" y="7940262"/>
            <a:ext cx="8170143" cy="715581"/>
          </a:xfrm>
          <a:prstGeom prst="rect">
            <a:avLst/>
          </a:prstGeom>
          <a:noFill/>
          <a:effectLst/>
        </p:spPr>
        <p:txBody>
          <a:bodyPr wrap="square" lIns="0" rIns="182880" bIns="0" anchor="b" anchorCtr="0">
            <a:spAutoFit/>
          </a:bodyPr>
          <a:lstStyle>
            <a:lvl1pPr algn="l">
              <a:lnSpc>
                <a:spcPct val="100000"/>
              </a:lnSpc>
              <a:defRPr sz="42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10236" y="2785563"/>
            <a:ext cx="1696670" cy="3843711"/>
          </a:xfrm>
          <a:prstGeom prst="rect">
            <a:avLst/>
          </a:prstGeom>
        </p:spPr>
      </p:pic>
      <p:sp>
        <p:nvSpPr>
          <p:cNvPr id="12" name="Text Placeholder 2"/>
          <p:cNvSpPr>
            <a:spLocks noGrp="1"/>
          </p:cNvSpPr>
          <p:nvPr>
            <p:ph type="body" sz="quarter" idx="10"/>
          </p:nvPr>
        </p:nvSpPr>
        <p:spPr>
          <a:xfrm>
            <a:off x="661542" y="8707697"/>
            <a:ext cx="8174736" cy="500063"/>
          </a:xfrm>
          <a:prstGeom prst="rect">
            <a:avLst/>
          </a:prstGeom>
        </p:spPr>
        <p:txBody>
          <a:bodyPr lIns="0" tIns="0" rIns="0" bIns="0" anchor="ctr" anchorCtr="0"/>
          <a:lstStyle>
            <a:lvl1pPr>
              <a:defRPr sz="27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661542" y="9238919"/>
            <a:ext cx="8174736" cy="500063"/>
          </a:xfrm>
          <a:prstGeom prst="rect">
            <a:avLst/>
          </a:prstGeom>
        </p:spPr>
        <p:txBody>
          <a:bodyPr lIns="0" tIns="0" rIns="0" bIns="0" anchor="ctr" anchorCtr="0"/>
          <a:lstStyle>
            <a:lvl1pPr>
              <a:defRPr sz="24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72673E52-540F-3BCC-F594-342770CF6278}"/>
              </a:ext>
            </a:extLst>
          </p:cNvPr>
          <p:cNvPicPr>
            <a:picLocks noChangeAspect="1"/>
          </p:cNvPicPr>
          <p:nvPr userDrawn="1"/>
        </p:nvPicPr>
        <p:blipFill>
          <a:blip r:embed="rId4"/>
          <a:stretch>
            <a:fillRect/>
          </a:stretch>
        </p:blipFill>
        <p:spPr>
          <a:xfrm>
            <a:off x="15040040" y="9110705"/>
            <a:ext cx="2586419" cy="744083"/>
          </a:xfrm>
          <a:prstGeom prst="rect">
            <a:avLst/>
          </a:prstGeom>
        </p:spPr>
      </p:pic>
    </p:spTree>
    <p:extLst>
      <p:ext uri="{BB962C8B-B14F-4D97-AF65-F5344CB8AC3E}">
        <p14:creationId xmlns:p14="http://schemas.microsoft.com/office/powerpoint/2010/main" val="220252007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10" name="Picture Placeholder 10"/>
          <p:cNvSpPr>
            <a:spLocks noGrp="1"/>
          </p:cNvSpPr>
          <p:nvPr>
            <p:ph type="pic" sz="quarter" idx="10" hasCustomPrompt="1"/>
          </p:nvPr>
        </p:nvSpPr>
        <p:spPr>
          <a:xfrm>
            <a:off x="0" y="1"/>
            <a:ext cx="18288000" cy="6243638"/>
          </a:xfrm>
          <a:prstGeom prst="rect">
            <a:avLst/>
          </a:prstGeom>
        </p:spPr>
        <p:txBody>
          <a:bodyPr anchor="ctr"/>
          <a:lstStyle>
            <a:lvl1pPr algn="ctr">
              <a:defRPr>
                <a:latin typeface="Aptos" panose="020B0004020202020204" pitchFamily="34" charset="0"/>
              </a:defRPr>
            </a:lvl1pPr>
          </a:lstStyle>
          <a:p>
            <a:r>
              <a:rPr lang="en-US" dirty="0"/>
              <a:t>Click to add photo</a:t>
            </a:r>
          </a:p>
        </p:txBody>
      </p:sp>
      <p:sp>
        <p:nvSpPr>
          <p:cNvPr id="11" name="Rectangle 10"/>
          <p:cNvSpPr/>
          <p:nvPr userDrawn="1"/>
        </p:nvSpPr>
        <p:spPr>
          <a:xfrm>
            <a:off x="1" y="6200775"/>
            <a:ext cx="18287999" cy="1181414"/>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rgbClr val="EBE8E5"/>
              </a:solidFill>
              <a:latin typeface="Aptos" panose="020B0004020202020204" pitchFamily="34" charset="0"/>
            </a:endParaRPr>
          </a:p>
        </p:txBody>
      </p:sp>
      <p:sp>
        <p:nvSpPr>
          <p:cNvPr id="12" name="Rectangle 11"/>
          <p:cNvSpPr/>
          <p:nvPr userDrawn="1"/>
        </p:nvSpPr>
        <p:spPr>
          <a:xfrm>
            <a:off x="1" y="6567332"/>
            <a:ext cx="18287999" cy="1862295"/>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050" dirty="0">
              <a:solidFill>
                <a:srgbClr val="002F70"/>
              </a:solidFill>
              <a:latin typeface="Aptos" panose="020B0004020202020204" pitchFamily="34" charset="0"/>
            </a:endParaRPr>
          </a:p>
        </p:txBody>
      </p:sp>
      <p:sp>
        <p:nvSpPr>
          <p:cNvPr id="13" name="Title Placeholder 37"/>
          <p:cNvSpPr>
            <a:spLocks noGrp="1"/>
          </p:cNvSpPr>
          <p:nvPr>
            <p:ph type="title" hasCustomPrompt="1"/>
          </p:nvPr>
        </p:nvSpPr>
        <p:spPr>
          <a:xfrm>
            <a:off x="8674" y="6586538"/>
            <a:ext cx="18036440" cy="1828799"/>
          </a:xfrm>
          <a:prstGeom prst="rect">
            <a:avLst/>
          </a:prstGeom>
          <a:noFill/>
        </p:spPr>
        <p:txBody>
          <a:bodyPr vert="horz" wrap="none" lIns="274320" tIns="0" rIns="182880" bIns="0" rtlCol="0" anchor="ctr" anchorCtr="0">
            <a:normAutofit/>
          </a:bodyPr>
          <a:lstStyle>
            <a:lvl1pPr algn="r">
              <a:defRPr sz="4800" b="0" baseline="0">
                <a:solidFill>
                  <a:schemeClr val="bg1"/>
                </a:solidFill>
                <a:latin typeface="Aptos" panose="020B0004020202020204" pitchFamily="34" charset="0"/>
              </a:defRPr>
            </a:lvl1pPr>
          </a:lstStyle>
          <a:p>
            <a:r>
              <a:rPr lang="en-US" dirty="0"/>
              <a:t>Click to edit section text</a:t>
            </a:r>
          </a:p>
        </p:txBody>
      </p:sp>
      <p:sp>
        <p:nvSpPr>
          <p:cNvPr id="2" name="Slide Number Placeholder 2">
            <a:extLst>
              <a:ext uri="{FF2B5EF4-FFF2-40B4-BE49-F238E27FC236}">
                <a16:creationId xmlns:a16="http://schemas.microsoft.com/office/drawing/2014/main" id="{CF4A2717-C8B4-484E-4BEB-91DFA5DA8F47}"/>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Tree>
    <p:extLst>
      <p:ext uri="{BB962C8B-B14F-4D97-AF65-F5344CB8AC3E}">
        <p14:creationId xmlns:p14="http://schemas.microsoft.com/office/powerpoint/2010/main" val="1400947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6"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4" name="Slide Number Placeholder 2">
            <a:extLst>
              <a:ext uri="{FF2B5EF4-FFF2-40B4-BE49-F238E27FC236}">
                <a16:creationId xmlns:a16="http://schemas.microsoft.com/office/drawing/2014/main" id="{5B820695-8BF3-9956-DC9C-CA54993AFACD}"/>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
        <p:nvSpPr>
          <p:cNvPr id="9" name="Rectangle 8">
            <a:extLst>
              <a:ext uri="{FF2B5EF4-FFF2-40B4-BE49-F238E27FC236}">
                <a16:creationId xmlns:a16="http://schemas.microsoft.com/office/drawing/2014/main" id="{E47029E6-153B-0D74-4222-7673D15E667E}"/>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rgbClr val="002F70"/>
              </a:solidFill>
              <a:latin typeface="Aptos" panose="020B0004020202020204" pitchFamily="34" charset="0"/>
            </a:endParaRPr>
          </a:p>
        </p:txBody>
      </p:sp>
      <p:sp>
        <p:nvSpPr>
          <p:cNvPr id="10" name="Title Placeholder 37">
            <a:extLst>
              <a:ext uri="{FF2B5EF4-FFF2-40B4-BE49-F238E27FC236}">
                <a16:creationId xmlns:a16="http://schemas.microsoft.com/office/drawing/2014/main" id="{522FD1F7-25D9-70DD-EB03-C2EF93D962CD}"/>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291903950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1684" y="2052638"/>
            <a:ext cx="8990214" cy="5992926"/>
          </a:xfrm>
          <a:prstGeom prst="rect">
            <a:avLst/>
          </a:prstGeom>
          <a:noFill/>
        </p:spPr>
      </p:pic>
      <p:sp>
        <p:nvSpPr>
          <p:cNvPr id="22" name="Rectangle 21" hidden="1"/>
          <p:cNvSpPr/>
          <p:nvPr userDrawn="1"/>
        </p:nvSpPr>
        <p:spPr>
          <a:xfrm>
            <a:off x="-37407" y="7963007"/>
            <a:ext cx="18324576" cy="2394065"/>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025" dirty="0">
              <a:latin typeface="Aptos" panose="020B0004020202020204" pitchFamily="34" charset="0"/>
            </a:endParaRPr>
          </a:p>
        </p:txBody>
      </p:sp>
      <p:grpSp>
        <p:nvGrpSpPr>
          <p:cNvPr id="8" name="Group 7"/>
          <p:cNvGrpSpPr/>
          <p:nvPr userDrawn="1"/>
        </p:nvGrpSpPr>
        <p:grpSpPr>
          <a:xfrm>
            <a:off x="11858745" y="2052638"/>
            <a:ext cx="5500434" cy="5533697"/>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a:ln>
              <a:solidFill>
                <a:srgbClr val="006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10" name="TextBox 9"/>
            <p:cNvSpPr txBox="1"/>
            <p:nvPr userDrawn="1"/>
          </p:nvSpPr>
          <p:spPr>
            <a:xfrm>
              <a:off x="7167532" y="2039454"/>
              <a:ext cx="4133546" cy="2646879"/>
            </a:xfrm>
            <a:prstGeom prst="rect">
              <a:avLst/>
            </a:prstGeom>
            <a:grpFill/>
          </p:spPr>
          <p:txBody>
            <a:bodyPr wrap="square" rtlCol="0">
              <a:spAutoFit/>
            </a:bodyPr>
            <a:lstStyle/>
            <a:p>
              <a:pPr algn="ctr"/>
              <a:r>
                <a:rPr lang="en-US" sz="3600" dirty="0">
                  <a:solidFill>
                    <a:srgbClr val="404040"/>
                  </a:solidFill>
                  <a:latin typeface="Aptos" panose="020B0004020202020204" pitchFamily="34" charset="0"/>
                  <a:cs typeface="Arial" panose="020B0604020202020204" pitchFamily="34" charset="0"/>
                </a:rPr>
                <a:t>Advancing the financial services industry by empowering our </a:t>
              </a:r>
              <a:br>
                <a:rPr lang="en-US" sz="3600" dirty="0">
                  <a:solidFill>
                    <a:srgbClr val="404040"/>
                  </a:solidFill>
                  <a:latin typeface="Aptos" panose="020B0004020202020204" pitchFamily="34" charset="0"/>
                  <a:cs typeface="Arial" panose="020B0604020202020204" pitchFamily="34" charset="0"/>
                </a:rPr>
              </a:br>
              <a:r>
                <a:rPr lang="en-US" sz="3600" dirty="0">
                  <a:solidFill>
                    <a:srgbClr val="404040"/>
                  </a:solidFill>
                  <a:latin typeface="Aptos" panose="020B0004020202020204" pitchFamily="34" charset="0"/>
                  <a:cs typeface="Arial" panose="020B0604020202020204" pitchFamily="34" charset="0"/>
                </a:rPr>
                <a:t>members with </a:t>
              </a:r>
              <a:r>
                <a:rPr lang="en-US" sz="3600" b="1" dirty="0">
                  <a:solidFill>
                    <a:srgbClr val="002F70"/>
                  </a:solidFill>
                  <a:latin typeface="Aptos" panose="020B0004020202020204" pitchFamily="34" charset="0"/>
                  <a:cs typeface="Arial" panose="020B0604020202020204" pitchFamily="34" charset="0"/>
                </a:rPr>
                <a:t>knowledge</a:t>
              </a:r>
              <a:r>
                <a:rPr lang="en-US" sz="3600" dirty="0">
                  <a:solidFill>
                    <a:srgbClr val="404040"/>
                  </a:solidFill>
                  <a:latin typeface="Aptos" panose="020B0004020202020204" pitchFamily="34" charset="0"/>
                  <a:cs typeface="Arial" panose="020B0604020202020204" pitchFamily="34" charset="0"/>
                </a:rPr>
                <a:t>, </a:t>
              </a:r>
              <a:r>
                <a:rPr lang="en-US" sz="3600" b="1" dirty="0">
                  <a:solidFill>
                    <a:srgbClr val="002F70"/>
                  </a:solidFill>
                  <a:latin typeface="Aptos" panose="020B0004020202020204" pitchFamily="34" charset="0"/>
                  <a:cs typeface="Arial" panose="020B0604020202020204" pitchFamily="34" charset="0"/>
                </a:rPr>
                <a:t>insights</a:t>
              </a:r>
              <a:r>
                <a:rPr lang="en-US" sz="3600" dirty="0">
                  <a:solidFill>
                    <a:srgbClr val="404040"/>
                  </a:solidFill>
                  <a:latin typeface="Aptos" panose="020B0004020202020204" pitchFamily="34" charset="0"/>
                  <a:cs typeface="Arial" panose="020B0604020202020204" pitchFamily="34" charset="0"/>
                </a:rPr>
                <a:t>, </a:t>
              </a:r>
              <a:r>
                <a:rPr lang="en-US" sz="3600" b="1" dirty="0">
                  <a:solidFill>
                    <a:srgbClr val="002F70"/>
                  </a:solidFill>
                  <a:latin typeface="Aptos" panose="020B0004020202020204" pitchFamily="34" charset="0"/>
                  <a:cs typeface="Arial" panose="020B0604020202020204" pitchFamily="34" charset="0"/>
                </a:rPr>
                <a:t>connections</a:t>
              </a:r>
              <a:r>
                <a:rPr lang="en-US" sz="3600" dirty="0">
                  <a:solidFill>
                    <a:srgbClr val="404040"/>
                  </a:solidFill>
                  <a:latin typeface="Aptos" panose="020B0004020202020204" pitchFamily="34" charset="0"/>
                  <a:cs typeface="Arial" panose="020B0604020202020204" pitchFamily="34" charset="0"/>
                </a:rPr>
                <a:t>, and </a:t>
              </a:r>
              <a:r>
                <a:rPr lang="en-US" sz="3600" b="1" dirty="0">
                  <a:solidFill>
                    <a:srgbClr val="002F70"/>
                  </a:solidFill>
                  <a:latin typeface="Aptos" panose="020B0004020202020204" pitchFamily="34" charset="0"/>
                  <a:cs typeface="Arial" panose="020B0604020202020204" pitchFamily="34" charset="0"/>
                </a:rPr>
                <a:t>solutions</a:t>
              </a:r>
              <a:endParaRPr lang="en-US" sz="3600" b="1" dirty="0">
                <a:solidFill>
                  <a:srgbClr val="002F70"/>
                </a:solidFill>
                <a:latin typeface="Aptos" panose="020B0004020202020204" pitchFamily="34" charset="0"/>
              </a:endParaRPr>
            </a:p>
          </p:txBody>
        </p:sp>
      </p:grpSp>
      <p:sp>
        <p:nvSpPr>
          <p:cNvPr id="2" name="Slide Number Placeholder 2">
            <a:extLst>
              <a:ext uri="{FF2B5EF4-FFF2-40B4-BE49-F238E27FC236}">
                <a16:creationId xmlns:a16="http://schemas.microsoft.com/office/drawing/2014/main" id="{4CB518EE-AEE0-6236-F412-99EB3F37D64C}"/>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pic>
        <p:nvPicPr>
          <p:cNvPr id="3" name="Picture 2">
            <a:extLst>
              <a:ext uri="{FF2B5EF4-FFF2-40B4-BE49-F238E27FC236}">
                <a16:creationId xmlns:a16="http://schemas.microsoft.com/office/drawing/2014/main" id="{8C3B7D05-C848-5378-C44E-BE1B1D94DFF7}"/>
              </a:ext>
            </a:extLst>
          </p:cNvPr>
          <p:cNvPicPr>
            <a:picLocks noChangeAspect="1"/>
          </p:cNvPicPr>
          <p:nvPr userDrawn="1"/>
        </p:nvPicPr>
        <p:blipFill>
          <a:blip r:embed="rId3"/>
          <a:srcRect l="-3016" t="-14727" r="-2812" b="-9443"/>
          <a:stretch/>
        </p:blipFill>
        <p:spPr>
          <a:xfrm>
            <a:off x="14963775" y="9001126"/>
            <a:ext cx="2733675" cy="923924"/>
          </a:xfrm>
          <a:prstGeom prst="rect">
            <a:avLst/>
          </a:prstGeom>
        </p:spPr>
      </p:pic>
    </p:spTree>
    <p:extLst>
      <p:ext uri="{BB962C8B-B14F-4D97-AF65-F5344CB8AC3E}">
        <p14:creationId xmlns:p14="http://schemas.microsoft.com/office/powerpoint/2010/main" val="320237316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8" name="Rectangle 27"/>
          <p:cNvSpPr/>
          <p:nvPr userDrawn="1"/>
        </p:nvSpPr>
        <p:spPr>
          <a:xfrm>
            <a:off x="14801852" y="8667593"/>
            <a:ext cx="3371849" cy="143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rgbClr val="002F70"/>
              </a:solidFill>
              <a:latin typeface="Aptos" panose="020B0004020202020204" pitchFamily="34" charset="0"/>
            </a:endParaRPr>
          </a:p>
        </p:txBody>
      </p:sp>
      <p:grpSp>
        <p:nvGrpSpPr>
          <p:cNvPr id="17" name="Group 16"/>
          <p:cNvGrpSpPr/>
          <p:nvPr userDrawn="1"/>
        </p:nvGrpSpPr>
        <p:grpSpPr>
          <a:xfrm>
            <a:off x="4211031" y="6089386"/>
            <a:ext cx="2880360" cy="1139829"/>
            <a:chOff x="2807354" y="4059591"/>
            <a:chExt cx="1920240" cy="759886"/>
          </a:xfrm>
        </p:grpSpPr>
        <p:sp>
          <p:nvSpPr>
            <p:cNvPr id="18" name="Rectangle 17"/>
            <p:cNvSpPr/>
            <p:nvPr userDrawn="1"/>
          </p:nvSpPr>
          <p:spPr>
            <a:xfrm>
              <a:off x="2807354"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dirty="0">
                <a:latin typeface="Aptos" panose="020B0004020202020204" pitchFamily="34" charset="0"/>
              </a:endParaRPr>
            </a:p>
          </p:txBody>
        </p:sp>
        <p:sp>
          <p:nvSpPr>
            <p:cNvPr id="20" name="TextBox 20"/>
            <p:cNvSpPr txBox="1"/>
            <p:nvPr userDrawn="1"/>
          </p:nvSpPr>
          <p:spPr>
            <a:xfrm>
              <a:off x="2807354" y="4231060"/>
              <a:ext cx="19202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solidFill>
                    <a:srgbClr val="005F9F"/>
                  </a:solidFill>
                  <a:latin typeface="Aptos" panose="020B0004020202020204" pitchFamily="34" charset="0"/>
                  <a:cs typeface="Arial" panose="020B0604020202020204" pitchFamily="34" charset="0"/>
                </a:rPr>
                <a:t>Life Insurance</a:t>
              </a:r>
            </a:p>
          </p:txBody>
        </p:sp>
      </p:grpSp>
      <p:grpSp>
        <p:nvGrpSpPr>
          <p:cNvPr id="21" name="Group 20"/>
          <p:cNvGrpSpPr/>
          <p:nvPr userDrawn="1"/>
        </p:nvGrpSpPr>
        <p:grpSpPr>
          <a:xfrm>
            <a:off x="7703820" y="6089387"/>
            <a:ext cx="2880360" cy="1139829"/>
            <a:chOff x="5135880" y="4059591"/>
            <a:chExt cx="1920240" cy="759886"/>
          </a:xfrm>
        </p:grpSpPr>
        <p:sp>
          <p:nvSpPr>
            <p:cNvPr id="22" name="Rectangle 21"/>
            <p:cNvSpPr/>
            <p:nvPr userDrawn="1"/>
          </p:nvSpPr>
          <p:spPr>
            <a:xfrm>
              <a:off x="5135880"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dirty="0">
                <a:latin typeface="Aptos" panose="020B0004020202020204" pitchFamily="34" charset="0"/>
              </a:endParaRPr>
            </a:p>
          </p:txBody>
        </p:sp>
        <p:sp>
          <p:nvSpPr>
            <p:cNvPr id="23" name="TextBox 21"/>
            <p:cNvSpPr txBox="1"/>
            <p:nvPr userDrawn="1"/>
          </p:nvSpPr>
          <p:spPr>
            <a:xfrm>
              <a:off x="5135880" y="4231060"/>
              <a:ext cx="19202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solidFill>
                    <a:srgbClr val="005F9F"/>
                  </a:solidFill>
                  <a:latin typeface="Aptos" panose="020B0004020202020204" pitchFamily="34" charset="0"/>
                  <a:cs typeface="Arial" panose="020B0604020202020204" pitchFamily="34" charset="0"/>
                </a:rPr>
                <a:t>Annuities</a:t>
              </a:r>
            </a:p>
          </p:txBody>
        </p:sp>
      </p:grpSp>
      <p:grpSp>
        <p:nvGrpSpPr>
          <p:cNvPr id="24" name="Group 23"/>
          <p:cNvGrpSpPr/>
          <p:nvPr userDrawn="1"/>
        </p:nvGrpSpPr>
        <p:grpSpPr>
          <a:xfrm>
            <a:off x="11196611" y="6089387"/>
            <a:ext cx="2880360" cy="1139829"/>
            <a:chOff x="7464407" y="4059591"/>
            <a:chExt cx="1920240" cy="759886"/>
          </a:xfrm>
        </p:grpSpPr>
        <p:sp>
          <p:nvSpPr>
            <p:cNvPr id="27" name="Rectangle 26"/>
            <p:cNvSpPr/>
            <p:nvPr userDrawn="1"/>
          </p:nvSpPr>
          <p:spPr>
            <a:xfrm>
              <a:off x="7464407"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dirty="0">
                <a:latin typeface="Aptos" panose="020B0004020202020204" pitchFamily="34" charset="0"/>
              </a:endParaRPr>
            </a:p>
          </p:txBody>
        </p:sp>
        <p:sp>
          <p:nvSpPr>
            <p:cNvPr id="34" name="TextBox 22"/>
            <p:cNvSpPr txBox="1"/>
            <p:nvPr userDrawn="1"/>
          </p:nvSpPr>
          <p:spPr>
            <a:xfrm>
              <a:off x="7572354" y="4089739"/>
              <a:ext cx="1704346" cy="6771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solidFill>
                    <a:srgbClr val="005F9F"/>
                  </a:solidFill>
                  <a:latin typeface="Aptos" panose="020B0004020202020204" pitchFamily="34" charset="0"/>
                  <a:cs typeface="Arial" panose="020B0604020202020204" pitchFamily="34" charset="0"/>
                </a:rPr>
                <a:t>Workplace Benefits</a:t>
              </a:r>
            </a:p>
          </p:txBody>
        </p:sp>
      </p:grpSp>
      <p:cxnSp>
        <p:nvCxnSpPr>
          <p:cNvPr id="35" name="Straight Connector 34"/>
          <p:cNvCxnSpPr/>
          <p:nvPr userDrawn="1"/>
        </p:nvCxnSpPr>
        <p:spPr>
          <a:xfrm>
            <a:off x="4206240" y="5526006"/>
            <a:ext cx="9875520"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4975" y="3055101"/>
            <a:ext cx="7258050" cy="2144214"/>
          </a:xfrm>
          <a:prstGeom prst="rect">
            <a:avLst/>
          </a:prstGeom>
        </p:spPr>
      </p:pic>
      <p:sp>
        <p:nvSpPr>
          <p:cNvPr id="4" name="Slide Number Placeholder 2">
            <a:extLst>
              <a:ext uri="{FF2B5EF4-FFF2-40B4-BE49-F238E27FC236}">
                <a16:creationId xmlns:a16="http://schemas.microsoft.com/office/drawing/2014/main" id="{37F7F690-D15F-3769-426B-17A56713A272}"/>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
        <p:nvSpPr>
          <p:cNvPr id="5" name="Rectangle 4">
            <a:extLst>
              <a:ext uri="{FF2B5EF4-FFF2-40B4-BE49-F238E27FC236}">
                <a16:creationId xmlns:a16="http://schemas.microsoft.com/office/drawing/2014/main" id="{ECA5D688-F84E-FCF0-714E-1B6617E5BB8A}"/>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rgbClr val="002F70"/>
              </a:solidFill>
              <a:latin typeface="Aptos" panose="020B0004020202020204" pitchFamily="34" charset="0"/>
            </a:endParaRPr>
          </a:p>
        </p:txBody>
      </p:sp>
      <p:sp>
        <p:nvSpPr>
          <p:cNvPr id="6" name="Title Placeholder 37">
            <a:extLst>
              <a:ext uri="{FF2B5EF4-FFF2-40B4-BE49-F238E27FC236}">
                <a16:creationId xmlns:a16="http://schemas.microsoft.com/office/drawing/2014/main" id="{2049D210-CE19-A873-8BF9-58838CA5443C}"/>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3622759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Rectangle 11"/>
          <p:cNvSpPr/>
          <p:nvPr userDrawn="1"/>
        </p:nvSpPr>
        <p:spPr>
          <a:xfrm>
            <a:off x="1577731" y="2052638"/>
            <a:ext cx="6665810" cy="5533697"/>
          </a:xfrm>
          <a:prstGeom prst="rect">
            <a:avLst/>
          </a:prstGeom>
          <a:solidFill>
            <a:schemeClr val="bg1">
              <a:lumMod val="95000"/>
            </a:schemeClr>
          </a:solidFill>
          <a:ln>
            <a:solidFill>
              <a:srgbClr val="006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13" name="TextBox 12"/>
          <p:cNvSpPr txBox="1"/>
          <p:nvPr userDrawn="1"/>
        </p:nvSpPr>
        <p:spPr>
          <a:xfrm>
            <a:off x="1733021" y="2626157"/>
            <a:ext cx="6359417" cy="4128310"/>
          </a:xfrm>
          <a:prstGeom prst="rect">
            <a:avLst/>
          </a:prstGeom>
          <a:solidFill>
            <a:schemeClr val="bg1">
              <a:lumMod val="95000"/>
            </a:schemeClr>
          </a:solidFill>
        </p:spPr>
        <p:txBody>
          <a:bodyPr wrap="square" rtlCol="0">
            <a:spAutoFit/>
          </a:bodyPr>
          <a:lstStyle/>
          <a:p>
            <a:pPr marR="0" lvl="0" algn="ctr" defTabSz="1371600" rtl="0" eaLnBrk="1" fontAlgn="auto" latinLnBrk="0" hangingPunct="1">
              <a:lnSpc>
                <a:spcPts val="525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Our Mission</a:t>
            </a:r>
          </a:p>
          <a:p>
            <a:pPr marL="0" marR="0" lvl="0" indent="0" algn="ctr" defTabSz="1371600" rtl="0" eaLnBrk="1" fontAlgn="auto" latinLnBrk="0" hangingPunct="1">
              <a:lnSpc>
                <a:spcPts val="5250"/>
              </a:lnSpc>
              <a:spcBef>
                <a:spcPts val="0"/>
              </a:spcBef>
              <a:spcAft>
                <a:spcPts val="0"/>
              </a:spcAft>
              <a:buClrTx/>
              <a:buSzTx/>
              <a:buFontTx/>
              <a:buNone/>
              <a:tabLst/>
              <a:defRPr/>
            </a:pPr>
            <a:r>
              <a:rPr lang="en-US" sz="3600" dirty="0">
                <a:solidFill>
                  <a:schemeClr val="tx1">
                    <a:lumMod val="65000"/>
                    <a:lumOff val="35000"/>
                  </a:schemeClr>
                </a:solidFill>
                <a:latin typeface="Aptos" panose="020B0004020202020204" pitchFamily="34" charset="0"/>
                <a:cs typeface="Arial" panose="020B0604020202020204" pitchFamily="34" charset="0"/>
              </a:rPr>
              <a:t>is to advance</a:t>
            </a:r>
            <a:r>
              <a:rPr kumimoji="0" lang="en-US" sz="36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36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the</a:t>
            </a:r>
            <a:r>
              <a:rPr lang="en-US" sz="3600" dirty="0">
                <a:solidFill>
                  <a:schemeClr val="tx1">
                    <a:lumMod val="65000"/>
                    <a:lumOff val="35000"/>
                  </a:schemeClr>
                </a:solidFill>
                <a:latin typeface="Aptos" panose="020B0004020202020204" pitchFamily="34" charset="0"/>
                <a:cs typeface="Arial" panose="020B0604020202020204" pitchFamily="34" charset="0"/>
              </a:rPr>
              <a:t> </a:t>
            </a:r>
            <a:br>
              <a:rPr lang="en-US" sz="3600" dirty="0">
                <a:solidFill>
                  <a:schemeClr val="tx1">
                    <a:lumMod val="65000"/>
                    <a:lumOff val="35000"/>
                  </a:schemeClr>
                </a:solidFill>
                <a:latin typeface="Aptos" panose="020B0004020202020204" pitchFamily="34" charset="0"/>
                <a:cs typeface="Arial" panose="020B0604020202020204" pitchFamily="34" charset="0"/>
              </a:rPr>
            </a:br>
            <a:r>
              <a:rPr kumimoji="0" lang="en-US" sz="36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financial services industry</a:t>
            </a:r>
            <a:r>
              <a:rPr kumimoji="0" lang="en-US" sz="36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36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by empowering our members</a:t>
            </a:r>
            <a:br>
              <a:rPr kumimoji="0" lang="en-US" sz="3600" i="0" u="none" strike="noStrike" kern="1200" cap="none" spc="0" normalizeH="0" baseline="0" noProof="0" dirty="0">
                <a:ln>
                  <a:noFill/>
                </a:ln>
                <a:solidFill>
                  <a:schemeClr val="bg1"/>
                </a:solidFill>
                <a:uLnTx/>
                <a:uFillTx/>
                <a:latin typeface="Aptos" panose="020B0004020202020204" pitchFamily="34" charset="0"/>
                <a:cs typeface="Arial" panose="020B0604020202020204" pitchFamily="34" charset="0"/>
              </a:rPr>
            </a:br>
            <a:r>
              <a:rPr lang="en-US" sz="3600" dirty="0">
                <a:solidFill>
                  <a:schemeClr val="tx1">
                    <a:lumMod val="65000"/>
                    <a:lumOff val="35000"/>
                  </a:schemeClr>
                </a:solidFill>
                <a:latin typeface="Aptos" panose="020B0004020202020204" pitchFamily="34" charset="0"/>
                <a:cs typeface="Arial" panose="020B0604020202020204" pitchFamily="34" charset="0"/>
              </a:rPr>
              <a:t>w</a:t>
            </a:r>
            <a:r>
              <a:rPr kumimoji="0" lang="en-US" sz="36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ith</a:t>
            </a:r>
            <a:r>
              <a:rPr lang="en-US" sz="3600" dirty="0">
                <a:solidFill>
                  <a:schemeClr val="tx1">
                    <a:lumMod val="65000"/>
                    <a:lumOff val="35000"/>
                  </a:schemeClr>
                </a:solidFill>
                <a:latin typeface="Aptos" panose="020B0004020202020204" pitchFamily="34" charset="0"/>
                <a:cs typeface="Arial" panose="020B0604020202020204" pitchFamily="34" charset="0"/>
              </a:rPr>
              <a:t> </a:t>
            </a:r>
            <a:r>
              <a:rPr kumimoji="0" lang="en-US" sz="36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knowledge</a:t>
            </a:r>
            <a:r>
              <a:rPr kumimoji="0" lang="en-US" sz="36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t>
            </a:r>
            <a:r>
              <a:rPr kumimoji="0" lang="en-US" sz="36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36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insights</a:t>
            </a:r>
            <a:r>
              <a:rPr kumimoji="0" lang="en-US" sz="36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36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connections,</a:t>
            </a:r>
            <a:r>
              <a:rPr kumimoji="0" lang="en-US" sz="36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36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and </a:t>
            </a:r>
            <a:r>
              <a:rPr kumimoji="0" lang="en-US" sz="36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solutions</a:t>
            </a:r>
            <a:r>
              <a:rPr kumimoji="0" lang="en-US" sz="36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t>
            </a:r>
          </a:p>
        </p:txBody>
      </p:sp>
      <p:pic>
        <p:nvPicPr>
          <p:cNvPr id="14"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546433" y="2052638"/>
            <a:ext cx="7812881" cy="5534025"/>
          </a:xfrm>
          <a:prstGeom prst="rect">
            <a:avLst/>
          </a:prstGeom>
        </p:spPr>
      </p:pic>
      <p:sp>
        <p:nvSpPr>
          <p:cNvPr id="2" name="Slide Number Placeholder 2">
            <a:extLst>
              <a:ext uri="{FF2B5EF4-FFF2-40B4-BE49-F238E27FC236}">
                <a16:creationId xmlns:a16="http://schemas.microsoft.com/office/drawing/2014/main" id="{D398A1F8-D825-F123-4D15-C00C4DFEB28C}"/>
              </a:ext>
            </a:extLst>
          </p:cNvPr>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Tree>
    <p:extLst>
      <p:ext uri="{BB962C8B-B14F-4D97-AF65-F5344CB8AC3E}">
        <p14:creationId xmlns:p14="http://schemas.microsoft.com/office/powerpoint/2010/main" val="1703998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LIMRA LOMA option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102870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l="5444" r="-1"/>
          <a:stretch/>
        </p:blipFill>
        <p:spPr>
          <a:xfrm>
            <a:off x="4877" y="1406465"/>
            <a:ext cx="1288149" cy="2918229"/>
          </a:xfrm>
          <a:prstGeom prst="rect">
            <a:avLst/>
          </a:prstGeom>
        </p:spPr>
      </p:pic>
      <p:sp>
        <p:nvSpPr>
          <p:cNvPr id="5" name="Title 1">
            <a:extLst>
              <a:ext uri="{FF2B5EF4-FFF2-40B4-BE49-F238E27FC236}">
                <a16:creationId xmlns:a16="http://schemas.microsoft.com/office/drawing/2014/main" id="{072B2C2F-2FBA-F933-60F1-83AE2F3AAAAE}"/>
              </a:ext>
            </a:extLst>
          </p:cNvPr>
          <p:cNvSpPr>
            <a:spLocks noGrp="1"/>
          </p:cNvSpPr>
          <p:nvPr>
            <p:ph type="title"/>
          </p:nvPr>
        </p:nvSpPr>
        <p:spPr>
          <a:xfrm>
            <a:off x="1974704" y="4028678"/>
            <a:ext cx="7169296" cy="2585059"/>
          </a:xfrm>
          <a:prstGeom prst="rect">
            <a:avLst/>
          </a:prstGeom>
        </p:spPr>
        <p:txBody>
          <a:bodyPr/>
          <a:lstStyle>
            <a:lvl1pPr>
              <a:defRPr>
                <a:solidFill>
                  <a:schemeClr val="bg1"/>
                </a:solidFill>
                <a:latin typeface="Aptos" panose="020B0004020202020204" pitchFamily="34" charset="0"/>
              </a:defRPr>
            </a:lvl1pPr>
          </a:lstStyle>
          <a:p>
            <a:r>
              <a:rPr lang="en-US" dirty="0"/>
              <a:t>Session Title</a:t>
            </a:r>
            <a:br>
              <a:rPr lang="en-US" dirty="0"/>
            </a:br>
            <a:r>
              <a:rPr lang="en-US" dirty="0"/>
              <a:t>Goes Here</a:t>
            </a:r>
          </a:p>
        </p:txBody>
      </p:sp>
      <p:pic>
        <p:nvPicPr>
          <p:cNvPr id="8" name="Picture 7" descr="A black and white logo with white text&#10;&#10;Description automatically generated">
            <a:extLst>
              <a:ext uri="{FF2B5EF4-FFF2-40B4-BE49-F238E27FC236}">
                <a16:creationId xmlns:a16="http://schemas.microsoft.com/office/drawing/2014/main" id="{E67F0CCF-9D9E-345F-BEF5-274894335C41}"/>
              </a:ext>
            </a:extLst>
          </p:cNvPr>
          <p:cNvPicPr>
            <a:picLocks noChangeAspect="1"/>
          </p:cNvPicPr>
          <p:nvPr userDrawn="1"/>
        </p:nvPicPr>
        <p:blipFill>
          <a:blip r:embed="rId4"/>
          <a:stretch>
            <a:fillRect/>
          </a:stretch>
        </p:blipFill>
        <p:spPr>
          <a:xfrm>
            <a:off x="14519188" y="8970433"/>
            <a:ext cx="3249855" cy="934945"/>
          </a:xfrm>
          <a:prstGeom prst="rect">
            <a:avLst/>
          </a:prstGeom>
        </p:spPr>
      </p:pic>
    </p:spTree>
    <p:extLst>
      <p:ext uri="{BB962C8B-B14F-4D97-AF65-F5344CB8AC3E}">
        <p14:creationId xmlns:p14="http://schemas.microsoft.com/office/powerpoint/2010/main" val="2191631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LIMRA LOMA outside co op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9C01CA-1F75-847B-5956-7C53ED7E03B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102870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l="5444" r="-1"/>
          <a:stretch/>
        </p:blipFill>
        <p:spPr>
          <a:xfrm>
            <a:off x="4877" y="1406465"/>
            <a:ext cx="1288149" cy="2918229"/>
          </a:xfrm>
          <a:prstGeom prst="rect">
            <a:avLst/>
          </a:prstGeom>
        </p:spPr>
      </p:pic>
      <p:sp>
        <p:nvSpPr>
          <p:cNvPr id="3" name="Picture Placeholder 3">
            <a:extLst>
              <a:ext uri="{FF2B5EF4-FFF2-40B4-BE49-F238E27FC236}">
                <a16:creationId xmlns:a16="http://schemas.microsoft.com/office/drawing/2014/main" id="{5347697C-A738-B204-3052-40D2EEBA005A}"/>
              </a:ext>
            </a:extLst>
          </p:cNvPr>
          <p:cNvSpPr txBox="1">
            <a:spLocks/>
          </p:cNvSpPr>
          <p:nvPr userDrawn="1"/>
        </p:nvSpPr>
        <p:spPr>
          <a:xfrm>
            <a:off x="15693656" y="8918562"/>
            <a:ext cx="2025503" cy="765545"/>
          </a:xfrm>
          <a:prstGeom prst="rect">
            <a:avLst/>
          </a:prstGeom>
        </p:spPr>
        <p:txBody>
          <a:bodyPr lIns="0" tIns="0" rIns="0" bIns="0" anchor="ctr" anchorCtr="0"/>
          <a:lstStyle>
            <a:lvl1pPr marL="0" indent="0" algn="ctr" rtl="0" eaLnBrk="1" fontAlgn="base" hangingPunct="1">
              <a:lnSpc>
                <a:spcPct val="120000"/>
              </a:lnSpc>
              <a:spcBef>
                <a:spcPts val="0"/>
              </a:spcBef>
              <a:spcAft>
                <a:spcPts val="1260"/>
              </a:spcAft>
              <a:buClr>
                <a:schemeClr val="accent1"/>
              </a:buClr>
              <a:buSzPct val="90000"/>
              <a:buFont typeface="Arial"/>
              <a:buNone/>
              <a:defRPr sz="2100" b="0">
                <a:solidFill>
                  <a:schemeClr val="bg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sz="3150" kern="0" dirty="0">
                <a:solidFill>
                  <a:schemeClr val="bg1"/>
                </a:solidFill>
              </a:rPr>
              <a:t>LOGO</a:t>
            </a:r>
          </a:p>
        </p:txBody>
      </p:sp>
      <p:sp>
        <p:nvSpPr>
          <p:cNvPr id="7" name="Title 1">
            <a:extLst>
              <a:ext uri="{FF2B5EF4-FFF2-40B4-BE49-F238E27FC236}">
                <a16:creationId xmlns:a16="http://schemas.microsoft.com/office/drawing/2014/main" id="{85E034E6-0612-0781-A199-F04D526AAD65}"/>
              </a:ext>
            </a:extLst>
          </p:cNvPr>
          <p:cNvSpPr>
            <a:spLocks noGrp="1"/>
          </p:cNvSpPr>
          <p:nvPr>
            <p:ph type="title"/>
          </p:nvPr>
        </p:nvSpPr>
        <p:spPr>
          <a:xfrm>
            <a:off x="1974704" y="4028678"/>
            <a:ext cx="7169296" cy="2585059"/>
          </a:xfrm>
          <a:prstGeom prst="rect">
            <a:avLst/>
          </a:prstGeom>
        </p:spPr>
        <p:txBody>
          <a:bodyPr/>
          <a:lstStyle>
            <a:lvl1pPr>
              <a:defRPr>
                <a:solidFill>
                  <a:schemeClr val="bg1"/>
                </a:solidFill>
                <a:latin typeface="Aptos" panose="020B0004020202020204" pitchFamily="34" charset="0"/>
              </a:defRPr>
            </a:lvl1pPr>
          </a:lstStyle>
          <a:p>
            <a:r>
              <a:rPr lang="en-US" dirty="0"/>
              <a:t>Session Title</a:t>
            </a:r>
            <a:br>
              <a:rPr lang="en-US" dirty="0"/>
            </a:br>
            <a:r>
              <a:rPr lang="en-US" dirty="0"/>
              <a:t>Goes Here</a:t>
            </a:r>
          </a:p>
        </p:txBody>
      </p:sp>
      <p:pic>
        <p:nvPicPr>
          <p:cNvPr id="13" name="Picture 12" descr="A black and white logo with white text&#10;&#10;Description automatically generated">
            <a:extLst>
              <a:ext uri="{FF2B5EF4-FFF2-40B4-BE49-F238E27FC236}">
                <a16:creationId xmlns:a16="http://schemas.microsoft.com/office/drawing/2014/main" id="{7E7666B8-7C3F-C821-2EBD-BCD61A09CCC8}"/>
              </a:ext>
            </a:extLst>
          </p:cNvPr>
          <p:cNvPicPr>
            <a:picLocks noChangeAspect="1"/>
          </p:cNvPicPr>
          <p:nvPr userDrawn="1"/>
        </p:nvPicPr>
        <p:blipFill>
          <a:blip r:embed="rId4"/>
          <a:stretch>
            <a:fillRect/>
          </a:stretch>
        </p:blipFill>
        <p:spPr>
          <a:xfrm>
            <a:off x="11921762" y="8970433"/>
            <a:ext cx="3249855" cy="934945"/>
          </a:xfrm>
          <a:prstGeom prst="rect">
            <a:avLst/>
          </a:prstGeom>
        </p:spPr>
      </p:pic>
    </p:spTree>
    <p:extLst>
      <p:ext uri="{BB962C8B-B14F-4D97-AF65-F5344CB8AC3E}">
        <p14:creationId xmlns:p14="http://schemas.microsoft.com/office/powerpoint/2010/main" val="450023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erior Slide levels">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dirty="0"/>
              <a:t>Click to edit slide heading</a:t>
            </a:r>
          </a:p>
        </p:txBody>
      </p:sp>
      <p:sp>
        <p:nvSpPr>
          <p:cNvPr id="5" name="Text Placeholder 4"/>
          <p:cNvSpPr>
            <a:spLocks noGrp="1"/>
          </p:cNvSpPr>
          <p:nvPr>
            <p:ph type="body" sz="quarter" idx="10"/>
          </p:nvPr>
        </p:nvSpPr>
        <p:spPr>
          <a:xfrm>
            <a:off x="2526507" y="2724151"/>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69372451"/>
      </p:ext>
    </p:extLst>
  </p:cSld>
  <p:clrMapOvr>
    <a:masterClrMapping/>
  </p:clrMapOvr>
  <p:extLst>
    <p:ext uri="{DCECCB84-F9BA-43D5-87BE-67443E8EF086}">
      <p15:sldGuideLst xmlns:p15="http://schemas.microsoft.com/office/powerpoint/2012/main">
        <p15:guide id="1" orient="horz" pos="10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erior Slide 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dirty="0"/>
              <a:t>Click to edit slide heading</a:t>
            </a:r>
          </a:p>
        </p:txBody>
      </p:sp>
      <p:sp>
        <p:nvSpPr>
          <p:cNvPr id="8" name="Chart Placeholder 7"/>
          <p:cNvSpPr>
            <a:spLocks noGrp="1"/>
          </p:cNvSpPr>
          <p:nvPr>
            <p:ph type="chart" sz="quarter" idx="10"/>
          </p:nvPr>
        </p:nvSpPr>
        <p:spPr>
          <a:xfrm>
            <a:off x="2762251" y="2707483"/>
            <a:ext cx="12218195" cy="5395913"/>
          </a:xfrm>
          <a:prstGeom prst="rect">
            <a:avLst/>
          </a:prstGeom>
        </p:spPr>
        <p:txBody>
          <a:bodyPr/>
          <a:lstStyle/>
          <a:p>
            <a:endParaRPr lang="en-US" dirty="0"/>
          </a:p>
        </p:txBody>
      </p:sp>
    </p:spTree>
    <p:extLst>
      <p:ext uri="{BB962C8B-B14F-4D97-AF65-F5344CB8AC3E}">
        <p14:creationId xmlns:p14="http://schemas.microsoft.com/office/powerpoint/2010/main" val="2275703173"/>
      </p:ext>
    </p:extLst>
  </p:cSld>
  <p:clrMapOvr>
    <a:masterClrMapping/>
  </p:clrMapOvr>
  <p:extLst>
    <p:ext uri="{DCECCB84-F9BA-43D5-87BE-67443E8EF086}">
      <p15:sldGuideLst xmlns:p15="http://schemas.microsoft.com/office/powerpoint/2012/main">
        <p15:guide id="1" orient="horz" pos="10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011285189"/>
      </p:ext>
    </p:extLst>
  </p:cSld>
  <p:clrMapOvr>
    <a:masterClrMapping/>
  </p:clrMapOvr>
  <p:extLst>
    <p:ext uri="{DCECCB84-F9BA-43D5-87BE-67443E8EF086}">
      <p15:sldGuideLst xmlns:p15="http://schemas.microsoft.com/office/powerpoint/2012/main">
        <p15:guide id="1" orient="horz" pos="10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9160047" y="1180031"/>
            <a:ext cx="9134856" cy="9134856"/>
          </a:xfrm>
          <a:prstGeom prst="rect">
            <a:avLst/>
          </a:prstGeom>
        </p:spPr>
        <p:txBody>
          <a:bodyPr anchor="ctr"/>
          <a:lstStyle>
            <a:lvl1pPr algn="ctr">
              <a:defRPr>
                <a:latin typeface="Aptos" panose="020B0004020202020204" pitchFamily="34" charset="0"/>
              </a:defRPr>
            </a:lvl1pPr>
          </a:lstStyle>
          <a:p>
            <a:r>
              <a:rPr lang="en-US" dirty="0"/>
              <a:t>Click icon to add picture</a:t>
            </a:r>
          </a:p>
        </p:txBody>
      </p:sp>
      <p:sp>
        <p:nvSpPr>
          <p:cNvPr id="2" name="TextBox 1"/>
          <p:cNvSpPr txBox="1"/>
          <p:nvPr userDrawn="1"/>
        </p:nvSpPr>
        <p:spPr>
          <a:xfrm>
            <a:off x="16871025" y="-1667905"/>
            <a:ext cx="258404"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5" name="Text Placeholder 4"/>
          <p:cNvSpPr>
            <a:spLocks noGrp="1"/>
          </p:cNvSpPr>
          <p:nvPr>
            <p:ph type="body" sz="quarter" idx="13"/>
          </p:nvPr>
        </p:nvSpPr>
        <p:spPr>
          <a:xfrm>
            <a:off x="400050" y="1714500"/>
            <a:ext cx="8355807" cy="7372350"/>
          </a:xfrm>
          <a:prstGeom prst="rect">
            <a:avLst/>
          </a:prstGeom>
        </p:spPr>
        <p:txBody>
          <a:bodyPr/>
          <a:lstStyle>
            <a:lvl1pPr marL="514350" indent="-514350">
              <a:lnSpc>
                <a:spcPct val="100000"/>
              </a:lnSpc>
              <a:spcAft>
                <a:spcPts val="2700"/>
              </a:spcAft>
              <a:buClr>
                <a:schemeClr val="tx1"/>
              </a:buClr>
              <a:buSzPct val="135000"/>
              <a:buFont typeface="Arial" panose="020B0604020202020204" pitchFamily="34" charset="0"/>
              <a:buChar char="•"/>
              <a:defRPr sz="3600">
                <a:latin typeface="Aptos" panose="020B0004020202020204" pitchFamily="34" charset="0"/>
              </a:defRPr>
            </a:lvl1pPr>
            <a:lvl2pPr marL="1028700" indent="-514350">
              <a:lnSpc>
                <a:spcPct val="100000"/>
              </a:lnSpc>
              <a:spcAft>
                <a:spcPts val="2700"/>
              </a:spcAft>
              <a:buClr>
                <a:schemeClr val="tx1"/>
              </a:buClr>
              <a:buSzPct val="135000"/>
              <a:buFont typeface="Arial" panose="020B0604020202020204" pitchFamily="34" charset="0"/>
              <a:buChar char="•"/>
              <a:defRPr sz="3600">
                <a:latin typeface="Aptos" panose="020B0004020202020204" pitchFamily="34" charset="0"/>
              </a:defRPr>
            </a:lvl2pPr>
            <a:lvl3pPr marL="1547813" indent="-514350">
              <a:lnSpc>
                <a:spcPct val="100000"/>
              </a:lnSpc>
              <a:spcAft>
                <a:spcPts val="1800"/>
              </a:spcAft>
              <a:buClr>
                <a:schemeClr val="tx1"/>
              </a:buClr>
              <a:buSzPct val="135000"/>
              <a:buFont typeface="Arial" panose="020B0604020202020204" pitchFamily="34" charset="0"/>
              <a:buChar char="•"/>
              <a:defRPr sz="3600">
                <a:latin typeface="Aptos" panose="020B0004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9"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
        <p:nvSpPr>
          <p:cNvPr id="11"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3" name="Rectangle 2">
            <a:extLst>
              <a:ext uri="{FF2B5EF4-FFF2-40B4-BE49-F238E27FC236}">
                <a16:creationId xmlns:a16="http://schemas.microsoft.com/office/drawing/2014/main" id="{36FC6AB4-7B99-2AE6-F031-B86BA65AE66C}"/>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rgbClr val="002F70"/>
              </a:solidFill>
              <a:latin typeface="Aptos" panose="020B0004020202020204" pitchFamily="34" charset="0"/>
            </a:endParaRPr>
          </a:p>
        </p:txBody>
      </p:sp>
      <p:sp>
        <p:nvSpPr>
          <p:cNvPr id="6" name="Title Placeholder 37">
            <a:extLst>
              <a:ext uri="{FF2B5EF4-FFF2-40B4-BE49-F238E27FC236}">
                <a16:creationId xmlns:a16="http://schemas.microsoft.com/office/drawing/2014/main" id="{CCD1A13D-31EF-EECB-1C3B-5BCCEFA8B9DE}"/>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pic>
        <p:nvPicPr>
          <p:cNvPr id="8" name="Picture 7">
            <a:extLst>
              <a:ext uri="{FF2B5EF4-FFF2-40B4-BE49-F238E27FC236}">
                <a16:creationId xmlns:a16="http://schemas.microsoft.com/office/drawing/2014/main" id="{B137BDFE-9B22-CD04-D67E-4DDEEC60909B}"/>
              </a:ext>
            </a:extLst>
          </p:cNvPr>
          <p:cNvPicPr>
            <a:picLocks noChangeAspect="1"/>
          </p:cNvPicPr>
          <p:nvPr userDrawn="1"/>
        </p:nvPicPr>
        <p:blipFill>
          <a:blip r:embed="rId2"/>
          <a:srcRect l="-3016" t="-14727" r="-2812" b="-9443"/>
          <a:stretch/>
        </p:blipFill>
        <p:spPr>
          <a:xfrm>
            <a:off x="14963775" y="9001126"/>
            <a:ext cx="2733675" cy="923924"/>
          </a:xfrm>
          <a:prstGeom prst="rect">
            <a:avLst/>
          </a:prstGeom>
        </p:spPr>
      </p:pic>
    </p:spTree>
    <p:extLst>
      <p:ext uri="{BB962C8B-B14F-4D97-AF65-F5344CB8AC3E}">
        <p14:creationId xmlns:p14="http://schemas.microsoft.com/office/powerpoint/2010/main" val="1431785497"/>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0"/>
            <a:ext cx="18288000" cy="1181100"/>
          </a:xfrm>
          <a:prstGeom prst="rect">
            <a:avLst/>
          </a:prstGeom>
          <a:noFill/>
        </p:spPr>
        <p:txBody>
          <a:bodyPr vert="horz" wrap="none" lIns="365760" tIns="0" rIns="365760" bIns="0" rtlCol="0" anchor="ctr" anchorCtr="0">
            <a:noAutofit/>
          </a:bodyPr>
          <a:lstStyle>
            <a:lvl1pPr algn="l">
              <a:defRPr sz="4800" b="0">
                <a:solidFill>
                  <a:schemeClr val="bg1"/>
                </a:solidFill>
              </a:defRPr>
            </a:lvl1pPr>
          </a:lstStyle>
          <a:p>
            <a:r>
              <a:rPr lang="en-US" dirty="0"/>
              <a:t>Click to edit slide heading</a:t>
            </a:r>
          </a:p>
        </p:txBody>
      </p:sp>
      <p:sp>
        <p:nvSpPr>
          <p:cNvPr id="6" name="Chart Placeholder 7"/>
          <p:cNvSpPr>
            <a:spLocks noGrp="1"/>
          </p:cNvSpPr>
          <p:nvPr>
            <p:ph type="chart" sz="quarter" idx="10"/>
          </p:nvPr>
        </p:nvSpPr>
        <p:spPr>
          <a:xfrm>
            <a:off x="2762251" y="2707483"/>
            <a:ext cx="12218195" cy="5395913"/>
          </a:xfrm>
          <a:prstGeom prst="rect">
            <a:avLst/>
          </a:prstGeom>
        </p:spPr>
        <p:txBody>
          <a:bodyPr/>
          <a:lstStyle/>
          <a:p>
            <a:endParaRPr lang="en-US"/>
          </a:p>
        </p:txBody>
      </p:sp>
    </p:spTree>
    <p:extLst>
      <p:ext uri="{BB962C8B-B14F-4D97-AF65-F5344CB8AC3E}">
        <p14:creationId xmlns:p14="http://schemas.microsoft.com/office/powerpoint/2010/main" val="2381824679"/>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755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Speaker LIMRA LOMA">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2576383" y="1504950"/>
            <a:ext cx="5682287" cy="6553200"/>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a:t>
            </a:r>
          </a:p>
        </p:txBody>
      </p:sp>
      <p:sp>
        <p:nvSpPr>
          <p:cNvPr id="7" name="Text Placeholder 8"/>
          <p:cNvSpPr>
            <a:spLocks noGrp="1"/>
          </p:cNvSpPr>
          <p:nvPr>
            <p:ph type="body" sz="quarter" idx="11" hasCustomPrompt="1"/>
          </p:nvPr>
        </p:nvSpPr>
        <p:spPr>
          <a:xfrm>
            <a:off x="8902988" y="2985157"/>
            <a:ext cx="7105031" cy="477824"/>
          </a:xfrm>
          <a:prstGeom prst="rect">
            <a:avLst/>
          </a:prstGeom>
        </p:spPr>
        <p:txBody>
          <a:bodyPr wrap="square" lIns="0" tIns="0" rIns="0" bIns="0">
            <a:noAutofit/>
          </a:bodyPr>
          <a:lstStyle>
            <a:lvl1pPr marL="0" indent="0">
              <a:buFontTx/>
              <a:buNone/>
              <a:defRPr sz="34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8" name="Text Placeholder 8"/>
          <p:cNvSpPr>
            <a:spLocks noGrp="1"/>
          </p:cNvSpPr>
          <p:nvPr>
            <p:ph type="body" sz="quarter" idx="12" hasCustomPrompt="1"/>
          </p:nvPr>
        </p:nvSpPr>
        <p:spPr>
          <a:xfrm>
            <a:off x="8902987" y="3680909"/>
            <a:ext cx="7105031" cy="373949"/>
          </a:xfrm>
          <a:prstGeom prst="rect">
            <a:avLst/>
          </a:prstGeom>
          <a:noFill/>
        </p:spPr>
        <p:txBody>
          <a:bodyPr wrap="square" lIns="0" tIns="0" rIns="0" bIns="0">
            <a:noAutofit/>
          </a:bodyPr>
          <a:lstStyle>
            <a:lvl1pPr marL="0" indent="0">
              <a:buFontTx/>
              <a:buNone/>
              <a:defRPr sz="3000"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9" name="Text Placeholder 8"/>
          <p:cNvSpPr>
            <a:spLocks noGrp="1"/>
          </p:cNvSpPr>
          <p:nvPr>
            <p:ph type="body" sz="quarter" idx="13" hasCustomPrompt="1"/>
          </p:nvPr>
        </p:nvSpPr>
        <p:spPr>
          <a:xfrm>
            <a:off x="8902987" y="4293562"/>
            <a:ext cx="7105031" cy="373949"/>
          </a:xfrm>
          <a:prstGeom prst="rect">
            <a:avLst/>
          </a:prstGeom>
          <a:noFill/>
        </p:spPr>
        <p:txBody>
          <a:bodyPr wrap="square" lIns="0" tIns="0" rIns="0" bIns="0">
            <a:noAutofit/>
          </a:bodyPr>
          <a:lstStyle>
            <a:lvl1pPr marL="0" indent="0">
              <a:buFontTx/>
              <a:buNone/>
              <a:defRPr sz="3000"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Tree>
    <p:extLst>
      <p:ext uri="{BB962C8B-B14F-4D97-AF65-F5344CB8AC3E}">
        <p14:creationId xmlns:p14="http://schemas.microsoft.com/office/powerpoint/2010/main" val="1684277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Speakers LIMRA LOMA">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291450" y="888956"/>
            <a:ext cx="3317792"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a:t>
            </a:r>
          </a:p>
        </p:txBody>
      </p:sp>
      <p:sp>
        <p:nvSpPr>
          <p:cNvPr id="7" name="Text Placeholder 8"/>
          <p:cNvSpPr>
            <a:spLocks noGrp="1"/>
          </p:cNvSpPr>
          <p:nvPr>
            <p:ph type="body" sz="quarter" idx="11" hasCustomPrompt="1"/>
          </p:nvPr>
        </p:nvSpPr>
        <p:spPr>
          <a:xfrm>
            <a:off x="4966331" y="1399203"/>
            <a:ext cx="5687057" cy="329391"/>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8" name="Text Placeholder 8"/>
          <p:cNvSpPr>
            <a:spLocks noGrp="1"/>
          </p:cNvSpPr>
          <p:nvPr>
            <p:ph type="body" sz="quarter" idx="12" hasCustomPrompt="1"/>
          </p:nvPr>
        </p:nvSpPr>
        <p:spPr>
          <a:xfrm>
            <a:off x="4966330" y="1928326"/>
            <a:ext cx="5642489" cy="332399"/>
          </a:xfrm>
          <a:prstGeom prst="rect">
            <a:avLst/>
          </a:prstGeom>
          <a:noFill/>
        </p:spPr>
        <p:txBody>
          <a:bodyPr wrap="square" lIns="0" tIns="0" rIns="0" bIns="0">
            <a:noAutofit/>
          </a:bodyPr>
          <a:lstStyle>
            <a:lvl1pPr marL="0" indent="0">
              <a:buFontTx/>
              <a:buNone/>
              <a:defRPr sz="2550"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22" name="Text Placeholder 8"/>
          <p:cNvSpPr>
            <a:spLocks noGrp="1"/>
          </p:cNvSpPr>
          <p:nvPr>
            <p:ph type="body" sz="quarter" idx="18" hasCustomPrompt="1"/>
          </p:nvPr>
        </p:nvSpPr>
        <p:spPr>
          <a:xfrm>
            <a:off x="4943845" y="2434688"/>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23" name="Picture Placeholder 6"/>
          <p:cNvSpPr>
            <a:spLocks noGrp="1"/>
          </p:cNvSpPr>
          <p:nvPr>
            <p:ph type="pic" sz="quarter" idx="19" hasCustomPrompt="1"/>
          </p:nvPr>
        </p:nvSpPr>
        <p:spPr>
          <a:xfrm>
            <a:off x="6761098" y="4920718"/>
            <a:ext cx="3302744"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a:t>
            </a:r>
          </a:p>
        </p:txBody>
      </p:sp>
      <p:sp>
        <p:nvSpPr>
          <p:cNvPr id="24" name="Text Placeholder 8"/>
          <p:cNvSpPr>
            <a:spLocks noGrp="1"/>
          </p:cNvSpPr>
          <p:nvPr>
            <p:ph type="body" sz="quarter" idx="20" hasCustomPrompt="1"/>
          </p:nvPr>
        </p:nvSpPr>
        <p:spPr>
          <a:xfrm>
            <a:off x="10420931" y="5430964"/>
            <a:ext cx="5642489" cy="373949"/>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25" name="Text Placeholder 8"/>
          <p:cNvSpPr>
            <a:spLocks noGrp="1"/>
          </p:cNvSpPr>
          <p:nvPr>
            <p:ph type="body" sz="quarter" idx="21" hasCustomPrompt="1"/>
          </p:nvPr>
        </p:nvSpPr>
        <p:spPr>
          <a:xfrm>
            <a:off x="10420930" y="5960087"/>
            <a:ext cx="5642489" cy="332399"/>
          </a:xfrm>
          <a:prstGeom prst="rect">
            <a:avLst/>
          </a:prstGeom>
          <a:noFill/>
        </p:spPr>
        <p:txBody>
          <a:bodyPr wrap="square" lIns="0" tIns="0" rIns="0" bIns="0">
            <a:noAutofit/>
          </a:bodyPr>
          <a:lstStyle>
            <a:lvl1pPr marL="0" indent="0">
              <a:buFontTx/>
              <a:buNone/>
              <a:defRPr sz="247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26" name="Text Placeholder 8"/>
          <p:cNvSpPr>
            <a:spLocks noGrp="1"/>
          </p:cNvSpPr>
          <p:nvPr>
            <p:ph type="body" sz="quarter" idx="22" hasCustomPrompt="1"/>
          </p:nvPr>
        </p:nvSpPr>
        <p:spPr>
          <a:xfrm>
            <a:off x="10398445" y="6466450"/>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Tree>
    <p:extLst>
      <p:ext uri="{BB962C8B-B14F-4D97-AF65-F5344CB8AC3E}">
        <p14:creationId xmlns:p14="http://schemas.microsoft.com/office/powerpoint/2010/main" val="3454136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Speakers LIMRA LOMA">
    <p:spTree>
      <p:nvGrpSpPr>
        <p:cNvPr id="1" name=""/>
        <p:cNvGrpSpPr/>
        <p:nvPr/>
      </p:nvGrpSpPr>
      <p:grpSpPr>
        <a:xfrm>
          <a:off x="0" y="0"/>
          <a:ext cx="0" cy="0"/>
          <a:chOff x="0" y="0"/>
          <a:chExt cx="0" cy="0"/>
        </a:xfrm>
      </p:grpSpPr>
      <p:sp>
        <p:nvSpPr>
          <p:cNvPr id="20" name="Picture Placeholder 6"/>
          <p:cNvSpPr>
            <a:spLocks noGrp="1"/>
          </p:cNvSpPr>
          <p:nvPr>
            <p:ph type="pic" sz="quarter" idx="10" hasCustomPrompt="1"/>
          </p:nvPr>
        </p:nvSpPr>
        <p:spPr>
          <a:xfrm>
            <a:off x="1135930" y="1249824"/>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21" name="Text Placeholder 8"/>
          <p:cNvSpPr>
            <a:spLocks noGrp="1"/>
          </p:cNvSpPr>
          <p:nvPr>
            <p:ph type="body" sz="quarter" idx="11" hasCustomPrompt="1"/>
          </p:nvPr>
        </p:nvSpPr>
        <p:spPr>
          <a:xfrm>
            <a:off x="4214462" y="1543180"/>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22" name="Text Placeholder 8"/>
          <p:cNvSpPr>
            <a:spLocks noGrp="1"/>
          </p:cNvSpPr>
          <p:nvPr>
            <p:ph type="body" sz="quarter" idx="12" hasCustomPrompt="1"/>
          </p:nvPr>
        </p:nvSpPr>
        <p:spPr>
          <a:xfrm>
            <a:off x="4214459" y="2131496"/>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23" name="Text Placeholder 8"/>
          <p:cNvSpPr>
            <a:spLocks noGrp="1"/>
          </p:cNvSpPr>
          <p:nvPr>
            <p:ph type="body" sz="quarter" idx="13" hasCustomPrompt="1"/>
          </p:nvPr>
        </p:nvSpPr>
        <p:spPr>
          <a:xfrm>
            <a:off x="4214460" y="2658423"/>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39" name="Picture Placeholder 6"/>
          <p:cNvSpPr>
            <a:spLocks noGrp="1"/>
          </p:cNvSpPr>
          <p:nvPr>
            <p:ph type="pic" sz="quarter" idx="28" hasCustomPrompt="1"/>
          </p:nvPr>
        </p:nvSpPr>
        <p:spPr>
          <a:xfrm>
            <a:off x="5347807" y="5408465"/>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40" name="Text Placeholder 8"/>
          <p:cNvSpPr>
            <a:spLocks noGrp="1"/>
          </p:cNvSpPr>
          <p:nvPr>
            <p:ph type="body" sz="quarter" idx="29" hasCustomPrompt="1"/>
          </p:nvPr>
        </p:nvSpPr>
        <p:spPr>
          <a:xfrm>
            <a:off x="8426338" y="5701820"/>
            <a:ext cx="5274005" cy="428837"/>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41" name="Text Placeholder 8"/>
          <p:cNvSpPr>
            <a:spLocks noGrp="1"/>
          </p:cNvSpPr>
          <p:nvPr>
            <p:ph type="body" sz="quarter" idx="30" hasCustomPrompt="1"/>
          </p:nvPr>
        </p:nvSpPr>
        <p:spPr>
          <a:xfrm>
            <a:off x="8426336" y="6290137"/>
            <a:ext cx="5274006" cy="386237"/>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42" name="Text Placeholder 8"/>
          <p:cNvSpPr>
            <a:spLocks noGrp="1"/>
          </p:cNvSpPr>
          <p:nvPr>
            <p:ph type="body" sz="quarter" idx="31" hasCustomPrompt="1"/>
          </p:nvPr>
        </p:nvSpPr>
        <p:spPr>
          <a:xfrm>
            <a:off x="8426336" y="6817064"/>
            <a:ext cx="5274005" cy="573293"/>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43" name="Picture Placeholder 6"/>
          <p:cNvSpPr>
            <a:spLocks noGrp="1"/>
          </p:cNvSpPr>
          <p:nvPr>
            <p:ph type="pic" sz="quarter" idx="32" hasCustomPrompt="1"/>
          </p:nvPr>
        </p:nvSpPr>
        <p:spPr>
          <a:xfrm>
            <a:off x="9744424" y="1252956"/>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44" name="Text Placeholder 8"/>
          <p:cNvSpPr>
            <a:spLocks noGrp="1"/>
          </p:cNvSpPr>
          <p:nvPr>
            <p:ph type="body" sz="quarter" idx="33" hasCustomPrompt="1"/>
          </p:nvPr>
        </p:nvSpPr>
        <p:spPr>
          <a:xfrm>
            <a:off x="12822956" y="1546312"/>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45" name="Text Placeholder 8"/>
          <p:cNvSpPr>
            <a:spLocks noGrp="1"/>
          </p:cNvSpPr>
          <p:nvPr>
            <p:ph type="body" sz="quarter" idx="34" hasCustomPrompt="1"/>
          </p:nvPr>
        </p:nvSpPr>
        <p:spPr>
          <a:xfrm>
            <a:off x="12822954" y="2661555"/>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46" name="Text Placeholder 8"/>
          <p:cNvSpPr>
            <a:spLocks noGrp="1"/>
          </p:cNvSpPr>
          <p:nvPr>
            <p:ph type="body" sz="quarter" idx="35" hasCustomPrompt="1"/>
          </p:nvPr>
        </p:nvSpPr>
        <p:spPr>
          <a:xfrm>
            <a:off x="12822953" y="2115839"/>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Tree>
    <p:extLst>
      <p:ext uri="{BB962C8B-B14F-4D97-AF65-F5344CB8AC3E}">
        <p14:creationId xmlns:p14="http://schemas.microsoft.com/office/powerpoint/2010/main" val="1032433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Speakers LIMRA LOMA">
    <p:spTree>
      <p:nvGrpSpPr>
        <p:cNvPr id="1" name=""/>
        <p:cNvGrpSpPr/>
        <p:nvPr/>
      </p:nvGrpSpPr>
      <p:grpSpPr>
        <a:xfrm>
          <a:off x="0" y="0"/>
          <a:ext cx="0" cy="0"/>
          <a:chOff x="0" y="0"/>
          <a:chExt cx="0" cy="0"/>
        </a:xfrm>
      </p:grpSpPr>
      <p:sp>
        <p:nvSpPr>
          <p:cNvPr id="20" name="Picture Placeholder 6"/>
          <p:cNvSpPr>
            <a:spLocks noGrp="1"/>
          </p:cNvSpPr>
          <p:nvPr>
            <p:ph type="pic" sz="quarter" idx="10" hasCustomPrompt="1"/>
          </p:nvPr>
        </p:nvSpPr>
        <p:spPr>
          <a:xfrm>
            <a:off x="1135927" y="1252955"/>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21" name="Text Placeholder 8"/>
          <p:cNvSpPr>
            <a:spLocks noGrp="1"/>
          </p:cNvSpPr>
          <p:nvPr>
            <p:ph type="body" sz="quarter" idx="11" hasCustomPrompt="1"/>
          </p:nvPr>
        </p:nvSpPr>
        <p:spPr>
          <a:xfrm>
            <a:off x="4214462" y="1543180"/>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22" name="Text Placeholder 8"/>
          <p:cNvSpPr>
            <a:spLocks noGrp="1"/>
          </p:cNvSpPr>
          <p:nvPr>
            <p:ph type="body" sz="quarter" idx="12" hasCustomPrompt="1"/>
          </p:nvPr>
        </p:nvSpPr>
        <p:spPr>
          <a:xfrm>
            <a:off x="4214459" y="2131496"/>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23" name="Text Placeholder 8"/>
          <p:cNvSpPr>
            <a:spLocks noGrp="1"/>
          </p:cNvSpPr>
          <p:nvPr>
            <p:ph type="body" sz="quarter" idx="13" hasCustomPrompt="1"/>
          </p:nvPr>
        </p:nvSpPr>
        <p:spPr>
          <a:xfrm>
            <a:off x="4214460" y="2658423"/>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39" name="Picture Placeholder 6"/>
          <p:cNvSpPr>
            <a:spLocks noGrp="1"/>
          </p:cNvSpPr>
          <p:nvPr>
            <p:ph type="pic" sz="quarter" idx="28" hasCustomPrompt="1"/>
          </p:nvPr>
        </p:nvSpPr>
        <p:spPr>
          <a:xfrm>
            <a:off x="1135927" y="5408465"/>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43" name="Picture Placeholder 6"/>
          <p:cNvSpPr>
            <a:spLocks noGrp="1"/>
          </p:cNvSpPr>
          <p:nvPr>
            <p:ph type="pic" sz="quarter" idx="32" hasCustomPrompt="1"/>
          </p:nvPr>
        </p:nvSpPr>
        <p:spPr>
          <a:xfrm>
            <a:off x="9744424" y="1252956"/>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44" name="Text Placeholder 8"/>
          <p:cNvSpPr>
            <a:spLocks noGrp="1"/>
          </p:cNvSpPr>
          <p:nvPr>
            <p:ph type="body" sz="quarter" idx="33" hasCustomPrompt="1"/>
          </p:nvPr>
        </p:nvSpPr>
        <p:spPr>
          <a:xfrm>
            <a:off x="12822956" y="1546312"/>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45" name="Text Placeholder 8"/>
          <p:cNvSpPr>
            <a:spLocks noGrp="1"/>
          </p:cNvSpPr>
          <p:nvPr>
            <p:ph type="body" sz="quarter" idx="34" hasCustomPrompt="1"/>
          </p:nvPr>
        </p:nvSpPr>
        <p:spPr>
          <a:xfrm>
            <a:off x="12822954" y="2661555"/>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46" name="Text Placeholder 8"/>
          <p:cNvSpPr>
            <a:spLocks noGrp="1"/>
          </p:cNvSpPr>
          <p:nvPr>
            <p:ph type="body" sz="quarter" idx="35" hasCustomPrompt="1"/>
          </p:nvPr>
        </p:nvSpPr>
        <p:spPr>
          <a:xfrm>
            <a:off x="12822953" y="2115839"/>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34" name="Picture Placeholder 6"/>
          <p:cNvSpPr>
            <a:spLocks noGrp="1"/>
          </p:cNvSpPr>
          <p:nvPr>
            <p:ph type="pic" sz="quarter" idx="36" hasCustomPrompt="1"/>
          </p:nvPr>
        </p:nvSpPr>
        <p:spPr>
          <a:xfrm>
            <a:off x="9744424" y="5424938"/>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35" name="Text Placeholder 8"/>
          <p:cNvSpPr>
            <a:spLocks noGrp="1"/>
          </p:cNvSpPr>
          <p:nvPr>
            <p:ph type="body" sz="quarter" idx="37" hasCustomPrompt="1"/>
          </p:nvPr>
        </p:nvSpPr>
        <p:spPr>
          <a:xfrm>
            <a:off x="12829477" y="5718293"/>
            <a:ext cx="5274005" cy="428837"/>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36" name="Text Placeholder 8"/>
          <p:cNvSpPr>
            <a:spLocks noGrp="1"/>
          </p:cNvSpPr>
          <p:nvPr>
            <p:ph type="body" sz="quarter" idx="38" hasCustomPrompt="1"/>
          </p:nvPr>
        </p:nvSpPr>
        <p:spPr>
          <a:xfrm>
            <a:off x="12829475" y="6306610"/>
            <a:ext cx="5274006" cy="386237"/>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37" name="Text Placeholder 8"/>
          <p:cNvSpPr>
            <a:spLocks noGrp="1"/>
          </p:cNvSpPr>
          <p:nvPr>
            <p:ph type="body" sz="quarter" idx="39" hasCustomPrompt="1"/>
          </p:nvPr>
        </p:nvSpPr>
        <p:spPr>
          <a:xfrm>
            <a:off x="12829475" y="6833537"/>
            <a:ext cx="5274005" cy="573293"/>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49" name="Text Placeholder 8"/>
          <p:cNvSpPr>
            <a:spLocks noGrp="1"/>
          </p:cNvSpPr>
          <p:nvPr>
            <p:ph type="body" sz="quarter" idx="40" hasCustomPrompt="1"/>
          </p:nvPr>
        </p:nvSpPr>
        <p:spPr>
          <a:xfrm>
            <a:off x="4230935" y="5711536"/>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50" name="Text Placeholder 8"/>
          <p:cNvSpPr>
            <a:spLocks noGrp="1"/>
          </p:cNvSpPr>
          <p:nvPr>
            <p:ph type="body" sz="quarter" idx="41" hasCustomPrompt="1"/>
          </p:nvPr>
        </p:nvSpPr>
        <p:spPr>
          <a:xfrm>
            <a:off x="4230932" y="6299852"/>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51" name="Text Placeholder 8"/>
          <p:cNvSpPr>
            <a:spLocks noGrp="1"/>
          </p:cNvSpPr>
          <p:nvPr>
            <p:ph type="body" sz="quarter" idx="42" hasCustomPrompt="1"/>
          </p:nvPr>
        </p:nvSpPr>
        <p:spPr>
          <a:xfrm>
            <a:off x="4230933" y="6826779"/>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Tree>
    <p:extLst>
      <p:ext uri="{BB962C8B-B14F-4D97-AF65-F5344CB8AC3E}">
        <p14:creationId xmlns:p14="http://schemas.microsoft.com/office/powerpoint/2010/main" val="2323445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Speakers LIMRA LOMA">
    <p:spTree>
      <p:nvGrpSpPr>
        <p:cNvPr id="1" name=""/>
        <p:cNvGrpSpPr/>
        <p:nvPr/>
      </p:nvGrpSpPr>
      <p:grpSpPr>
        <a:xfrm>
          <a:off x="0" y="0"/>
          <a:ext cx="0" cy="0"/>
          <a:chOff x="0" y="0"/>
          <a:chExt cx="0" cy="0"/>
        </a:xfrm>
      </p:grpSpPr>
      <p:sp>
        <p:nvSpPr>
          <p:cNvPr id="20" name="Picture Placeholder 6"/>
          <p:cNvSpPr>
            <a:spLocks noGrp="1"/>
          </p:cNvSpPr>
          <p:nvPr>
            <p:ph type="pic" sz="quarter" idx="10" hasCustomPrompt="1"/>
          </p:nvPr>
        </p:nvSpPr>
        <p:spPr>
          <a:xfrm>
            <a:off x="1135928" y="1066230"/>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21" name="Text Placeholder 8"/>
          <p:cNvSpPr>
            <a:spLocks noGrp="1"/>
          </p:cNvSpPr>
          <p:nvPr>
            <p:ph type="body" sz="quarter" idx="11" hasCustomPrompt="1"/>
          </p:nvPr>
        </p:nvSpPr>
        <p:spPr>
          <a:xfrm>
            <a:off x="3274662" y="1363451"/>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22" name="Text Placeholder 8"/>
          <p:cNvSpPr>
            <a:spLocks noGrp="1"/>
          </p:cNvSpPr>
          <p:nvPr>
            <p:ph type="body" sz="quarter" idx="12" hasCustomPrompt="1"/>
          </p:nvPr>
        </p:nvSpPr>
        <p:spPr>
          <a:xfrm>
            <a:off x="3274659" y="1951767"/>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23" name="Text Placeholder 8"/>
          <p:cNvSpPr>
            <a:spLocks noGrp="1"/>
          </p:cNvSpPr>
          <p:nvPr>
            <p:ph type="body" sz="quarter" idx="13" hasCustomPrompt="1"/>
          </p:nvPr>
        </p:nvSpPr>
        <p:spPr>
          <a:xfrm>
            <a:off x="3274660" y="2478694"/>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39" name="Picture Placeholder 6"/>
          <p:cNvSpPr>
            <a:spLocks noGrp="1"/>
          </p:cNvSpPr>
          <p:nvPr>
            <p:ph type="pic" sz="quarter" idx="28" hasCustomPrompt="1"/>
          </p:nvPr>
        </p:nvSpPr>
        <p:spPr>
          <a:xfrm>
            <a:off x="1135928" y="4081786"/>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43" name="Picture Placeholder 6"/>
          <p:cNvSpPr>
            <a:spLocks noGrp="1"/>
          </p:cNvSpPr>
          <p:nvPr>
            <p:ph type="pic" sz="quarter" idx="32" hasCustomPrompt="1"/>
          </p:nvPr>
        </p:nvSpPr>
        <p:spPr>
          <a:xfrm>
            <a:off x="9744425" y="1066230"/>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44" name="Text Placeholder 8"/>
          <p:cNvSpPr>
            <a:spLocks noGrp="1"/>
          </p:cNvSpPr>
          <p:nvPr>
            <p:ph type="body" sz="quarter" idx="33" hasCustomPrompt="1"/>
          </p:nvPr>
        </p:nvSpPr>
        <p:spPr>
          <a:xfrm>
            <a:off x="11883156" y="1363451"/>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45" name="Text Placeholder 8"/>
          <p:cNvSpPr>
            <a:spLocks noGrp="1"/>
          </p:cNvSpPr>
          <p:nvPr>
            <p:ph type="body" sz="quarter" idx="34" hasCustomPrompt="1"/>
          </p:nvPr>
        </p:nvSpPr>
        <p:spPr>
          <a:xfrm>
            <a:off x="11883154" y="2458355"/>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46" name="Text Placeholder 8"/>
          <p:cNvSpPr>
            <a:spLocks noGrp="1"/>
          </p:cNvSpPr>
          <p:nvPr>
            <p:ph type="body" sz="quarter" idx="35" hasCustomPrompt="1"/>
          </p:nvPr>
        </p:nvSpPr>
        <p:spPr>
          <a:xfrm>
            <a:off x="11883153" y="1932978"/>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34" name="Picture Placeholder 6"/>
          <p:cNvSpPr>
            <a:spLocks noGrp="1"/>
          </p:cNvSpPr>
          <p:nvPr>
            <p:ph type="pic" sz="quarter" idx="36" hasCustomPrompt="1"/>
          </p:nvPr>
        </p:nvSpPr>
        <p:spPr>
          <a:xfrm>
            <a:off x="9744425" y="4084783"/>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35" name="Text Placeholder 8"/>
          <p:cNvSpPr>
            <a:spLocks noGrp="1"/>
          </p:cNvSpPr>
          <p:nvPr>
            <p:ph type="body" sz="quarter" idx="37" hasCustomPrompt="1"/>
          </p:nvPr>
        </p:nvSpPr>
        <p:spPr>
          <a:xfrm>
            <a:off x="11889677" y="4378137"/>
            <a:ext cx="5274005" cy="428837"/>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36" name="Text Placeholder 8"/>
          <p:cNvSpPr>
            <a:spLocks noGrp="1"/>
          </p:cNvSpPr>
          <p:nvPr>
            <p:ph type="body" sz="quarter" idx="38" hasCustomPrompt="1"/>
          </p:nvPr>
        </p:nvSpPr>
        <p:spPr>
          <a:xfrm>
            <a:off x="11889675" y="4966454"/>
            <a:ext cx="5274006" cy="386237"/>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37" name="Text Placeholder 8"/>
          <p:cNvSpPr>
            <a:spLocks noGrp="1"/>
          </p:cNvSpPr>
          <p:nvPr>
            <p:ph type="body" sz="quarter" idx="39" hasCustomPrompt="1"/>
          </p:nvPr>
        </p:nvSpPr>
        <p:spPr>
          <a:xfrm>
            <a:off x="11889675" y="5493381"/>
            <a:ext cx="5274005" cy="573293"/>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49" name="Text Placeholder 8"/>
          <p:cNvSpPr>
            <a:spLocks noGrp="1"/>
          </p:cNvSpPr>
          <p:nvPr>
            <p:ph type="body" sz="quarter" idx="40" hasCustomPrompt="1"/>
          </p:nvPr>
        </p:nvSpPr>
        <p:spPr>
          <a:xfrm>
            <a:off x="3291135" y="4371515"/>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50" name="Text Placeholder 8"/>
          <p:cNvSpPr>
            <a:spLocks noGrp="1"/>
          </p:cNvSpPr>
          <p:nvPr>
            <p:ph type="body" sz="quarter" idx="41" hasCustomPrompt="1"/>
          </p:nvPr>
        </p:nvSpPr>
        <p:spPr>
          <a:xfrm>
            <a:off x="3291132" y="4949448"/>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51" name="Text Placeholder 8"/>
          <p:cNvSpPr>
            <a:spLocks noGrp="1"/>
          </p:cNvSpPr>
          <p:nvPr>
            <p:ph type="body" sz="quarter" idx="42" hasCustomPrompt="1"/>
          </p:nvPr>
        </p:nvSpPr>
        <p:spPr>
          <a:xfrm>
            <a:off x="3291133" y="5489755"/>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2" name="Picture Placeholder 6">
            <a:extLst>
              <a:ext uri="{FF2B5EF4-FFF2-40B4-BE49-F238E27FC236}">
                <a16:creationId xmlns:a16="http://schemas.microsoft.com/office/drawing/2014/main" id="{88D8598F-F4DA-C71C-7468-B7AF38C41132}"/>
              </a:ext>
            </a:extLst>
          </p:cNvPr>
          <p:cNvSpPr>
            <a:spLocks noGrp="1"/>
          </p:cNvSpPr>
          <p:nvPr>
            <p:ph type="pic" sz="quarter" idx="43" hasCustomPrompt="1"/>
          </p:nvPr>
        </p:nvSpPr>
        <p:spPr>
          <a:xfrm>
            <a:off x="1148628" y="7155764"/>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3" name="Text Placeholder 8">
            <a:extLst>
              <a:ext uri="{FF2B5EF4-FFF2-40B4-BE49-F238E27FC236}">
                <a16:creationId xmlns:a16="http://schemas.microsoft.com/office/drawing/2014/main" id="{883BEABF-CB02-FBA3-1138-BD66EBDED65D}"/>
              </a:ext>
            </a:extLst>
          </p:cNvPr>
          <p:cNvSpPr>
            <a:spLocks noGrp="1"/>
          </p:cNvSpPr>
          <p:nvPr>
            <p:ph type="body" sz="quarter" idx="44" hasCustomPrompt="1"/>
          </p:nvPr>
        </p:nvSpPr>
        <p:spPr>
          <a:xfrm>
            <a:off x="3303835" y="7445493"/>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4" name="Text Placeholder 8">
            <a:extLst>
              <a:ext uri="{FF2B5EF4-FFF2-40B4-BE49-F238E27FC236}">
                <a16:creationId xmlns:a16="http://schemas.microsoft.com/office/drawing/2014/main" id="{48780DC1-30C6-D5E2-103D-FD9BABB6351C}"/>
              </a:ext>
            </a:extLst>
          </p:cNvPr>
          <p:cNvSpPr>
            <a:spLocks noGrp="1"/>
          </p:cNvSpPr>
          <p:nvPr>
            <p:ph type="body" sz="quarter" idx="45" hasCustomPrompt="1"/>
          </p:nvPr>
        </p:nvSpPr>
        <p:spPr>
          <a:xfrm>
            <a:off x="3303832" y="8023426"/>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5" name="Text Placeholder 8">
            <a:extLst>
              <a:ext uri="{FF2B5EF4-FFF2-40B4-BE49-F238E27FC236}">
                <a16:creationId xmlns:a16="http://schemas.microsoft.com/office/drawing/2014/main" id="{904A2F8F-67E2-80B8-5256-360A46B6A2BE}"/>
              </a:ext>
            </a:extLst>
          </p:cNvPr>
          <p:cNvSpPr>
            <a:spLocks noGrp="1"/>
          </p:cNvSpPr>
          <p:nvPr>
            <p:ph type="body" sz="quarter" idx="46" hasCustomPrompt="1"/>
          </p:nvPr>
        </p:nvSpPr>
        <p:spPr>
          <a:xfrm>
            <a:off x="3303833" y="8557111"/>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Tree>
    <p:extLst>
      <p:ext uri="{BB962C8B-B14F-4D97-AF65-F5344CB8AC3E}">
        <p14:creationId xmlns:p14="http://schemas.microsoft.com/office/powerpoint/2010/main" val="158474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Transition slide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93541-C696-DC3F-E453-50E167D7AB0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7818489"/>
          </a:xfrm>
          <a:prstGeom prst="rect">
            <a:avLst/>
          </a:prstGeom>
          <a:solidFill>
            <a:schemeClr val="bg1"/>
          </a:solidFill>
        </p:spPr>
      </p:pic>
      <p:sp>
        <p:nvSpPr>
          <p:cNvPr id="3" name="Rectangle 2">
            <a:extLst>
              <a:ext uri="{FF2B5EF4-FFF2-40B4-BE49-F238E27FC236}">
                <a16:creationId xmlns:a16="http://schemas.microsoft.com/office/drawing/2014/main" id="{4AEF6EDC-3C4F-7DA4-EAB1-B76B31B4994B}"/>
              </a:ext>
            </a:extLst>
          </p:cNvPr>
          <p:cNvSpPr/>
          <p:nvPr userDrawn="1"/>
        </p:nvSpPr>
        <p:spPr>
          <a:xfrm>
            <a:off x="0" y="6540559"/>
            <a:ext cx="18288000" cy="1290192"/>
          </a:xfrm>
          <a:prstGeom prst="rect">
            <a:avLst/>
          </a:prstGeom>
          <a:solidFill>
            <a:srgbClr val="3B2563">
              <a:alpha val="7529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5" name="Rectangle 4">
            <a:extLst>
              <a:ext uri="{FF2B5EF4-FFF2-40B4-BE49-F238E27FC236}">
                <a16:creationId xmlns:a16="http://schemas.microsoft.com/office/drawing/2014/main" id="{D5C53798-85AF-7077-009F-B5732AB8BFFF}"/>
              </a:ext>
            </a:extLst>
          </p:cNvPr>
          <p:cNvSpPr/>
          <p:nvPr userDrawn="1"/>
        </p:nvSpPr>
        <p:spPr>
          <a:xfrm>
            <a:off x="0" y="6277231"/>
            <a:ext cx="18288000" cy="2633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pic>
        <p:nvPicPr>
          <p:cNvPr id="7" name="Picture 6">
            <a:extLst>
              <a:ext uri="{FF2B5EF4-FFF2-40B4-BE49-F238E27FC236}">
                <a16:creationId xmlns:a16="http://schemas.microsoft.com/office/drawing/2014/main" id="{7C05694A-A876-4D47-3729-51B6ED5AC90A}"/>
              </a:ext>
            </a:extLst>
          </p:cNvPr>
          <p:cNvPicPr>
            <a:picLocks noChangeAspect="1"/>
          </p:cNvPicPr>
          <p:nvPr userDrawn="1"/>
        </p:nvPicPr>
        <p:blipFill>
          <a:blip r:embed="rId3"/>
          <a:srcRect/>
          <a:stretch/>
        </p:blipFill>
        <p:spPr>
          <a:xfrm>
            <a:off x="14526253" y="8970433"/>
            <a:ext cx="3235724" cy="934945"/>
          </a:xfrm>
          <a:prstGeom prst="rect">
            <a:avLst/>
          </a:prstGeom>
        </p:spPr>
      </p:pic>
      <p:sp>
        <p:nvSpPr>
          <p:cNvPr id="8" name="Title Placeholder 37">
            <a:extLst>
              <a:ext uri="{FF2B5EF4-FFF2-40B4-BE49-F238E27FC236}">
                <a16:creationId xmlns:a16="http://schemas.microsoft.com/office/drawing/2014/main" id="{D433B3F4-BF12-2496-9152-468925E8A5EA}"/>
              </a:ext>
            </a:extLst>
          </p:cNvPr>
          <p:cNvSpPr>
            <a:spLocks noGrp="1"/>
          </p:cNvSpPr>
          <p:nvPr>
            <p:ph type="title" hasCustomPrompt="1"/>
          </p:nvPr>
        </p:nvSpPr>
        <p:spPr>
          <a:xfrm>
            <a:off x="0" y="6709405"/>
            <a:ext cx="18288000" cy="952500"/>
          </a:xfrm>
          <a:prstGeom prst="rect">
            <a:avLst/>
          </a:prstGeom>
          <a:noFill/>
        </p:spPr>
        <p:txBody>
          <a:bodyPr vert="horz" wrap="none" lIns="365760" tIns="0" rIns="365760" bIns="0" rtlCol="0" anchor="ctr" anchorCtr="0">
            <a:noAutofit/>
          </a:bodyPr>
          <a:lstStyle>
            <a:lvl1pPr algn="r">
              <a:defRPr sz="4800" b="0">
                <a:solidFill>
                  <a:schemeClr val="bg1"/>
                </a:solidFill>
                <a:latin typeface="Aptos" panose="020B0004020202020204" pitchFamily="34" charset="0"/>
              </a:defRPr>
            </a:lvl1pPr>
          </a:lstStyle>
          <a:p>
            <a:r>
              <a:rPr lang="en-US" dirty="0"/>
              <a:t>Click to edit section heading</a:t>
            </a:r>
          </a:p>
        </p:txBody>
      </p:sp>
    </p:spTree>
    <p:extLst>
      <p:ext uri="{BB962C8B-B14F-4D97-AF65-F5344CB8AC3E}">
        <p14:creationId xmlns:p14="http://schemas.microsoft.com/office/powerpoint/2010/main" val="2607763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Transition slide partner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9923B-F46C-43E0-FC14-972BD0BF13A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8288000" cy="7818489"/>
          </a:xfrm>
          <a:prstGeom prst="rect">
            <a:avLst/>
          </a:prstGeom>
          <a:solidFill>
            <a:schemeClr val="bg1"/>
          </a:solidFill>
        </p:spPr>
      </p:pic>
      <p:sp>
        <p:nvSpPr>
          <p:cNvPr id="3" name="Rectangle 2">
            <a:extLst>
              <a:ext uri="{FF2B5EF4-FFF2-40B4-BE49-F238E27FC236}">
                <a16:creationId xmlns:a16="http://schemas.microsoft.com/office/drawing/2014/main" id="{AA82AA07-122E-649C-53AC-DE4B716816FE}"/>
              </a:ext>
            </a:extLst>
          </p:cNvPr>
          <p:cNvSpPr/>
          <p:nvPr userDrawn="1"/>
        </p:nvSpPr>
        <p:spPr>
          <a:xfrm>
            <a:off x="0" y="6540559"/>
            <a:ext cx="18288000" cy="1290192"/>
          </a:xfrm>
          <a:prstGeom prst="rect">
            <a:avLst/>
          </a:prstGeom>
          <a:solidFill>
            <a:srgbClr val="3B2563">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5" name="Rectangle 4">
            <a:extLst>
              <a:ext uri="{FF2B5EF4-FFF2-40B4-BE49-F238E27FC236}">
                <a16:creationId xmlns:a16="http://schemas.microsoft.com/office/drawing/2014/main" id="{6A6AA1F6-6ADB-325A-6A98-25BDE596D552}"/>
              </a:ext>
            </a:extLst>
          </p:cNvPr>
          <p:cNvSpPr/>
          <p:nvPr userDrawn="1"/>
        </p:nvSpPr>
        <p:spPr>
          <a:xfrm>
            <a:off x="0" y="6277231"/>
            <a:ext cx="18288000" cy="2633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7" name="Picture Placeholder 3">
            <a:extLst>
              <a:ext uri="{FF2B5EF4-FFF2-40B4-BE49-F238E27FC236}">
                <a16:creationId xmlns:a16="http://schemas.microsoft.com/office/drawing/2014/main" id="{1CF893E2-9B18-A0B0-8474-A30E732A69EB}"/>
              </a:ext>
            </a:extLst>
          </p:cNvPr>
          <p:cNvSpPr txBox="1">
            <a:spLocks/>
          </p:cNvSpPr>
          <p:nvPr userDrawn="1"/>
        </p:nvSpPr>
        <p:spPr>
          <a:xfrm>
            <a:off x="15693656" y="8918562"/>
            <a:ext cx="2025503" cy="765545"/>
          </a:xfrm>
          <a:prstGeom prst="rect">
            <a:avLst/>
          </a:prstGeom>
        </p:spPr>
        <p:txBody>
          <a:bodyPr lIns="0" tIns="0" rIns="0" bIns="0" anchor="ctr" anchorCtr="0"/>
          <a:lstStyle>
            <a:lvl1pPr marL="0" indent="0" algn="ctr" rtl="0" eaLnBrk="1" fontAlgn="base" hangingPunct="1">
              <a:lnSpc>
                <a:spcPct val="120000"/>
              </a:lnSpc>
              <a:spcBef>
                <a:spcPts val="0"/>
              </a:spcBef>
              <a:spcAft>
                <a:spcPts val="1260"/>
              </a:spcAft>
              <a:buClr>
                <a:schemeClr val="accent1"/>
              </a:buClr>
              <a:buSzPct val="90000"/>
              <a:buFont typeface="Arial"/>
              <a:buNone/>
              <a:defRPr sz="2100" b="0">
                <a:solidFill>
                  <a:schemeClr val="bg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sz="3150" kern="0" dirty="0">
                <a:solidFill>
                  <a:schemeClr val="tx1"/>
                </a:solidFill>
              </a:rPr>
              <a:t>LOGO</a:t>
            </a:r>
          </a:p>
        </p:txBody>
      </p:sp>
      <p:pic>
        <p:nvPicPr>
          <p:cNvPr id="9" name="Picture 8">
            <a:extLst>
              <a:ext uri="{FF2B5EF4-FFF2-40B4-BE49-F238E27FC236}">
                <a16:creationId xmlns:a16="http://schemas.microsoft.com/office/drawing/2014/main" id="{3A137877-4C68-94AD-1D80-510C0AE424D9}"/>
              </a:ext>
            </a:extLst>
          </p:cNvPr>
          <p:cNvPicPr>
            <a:picLocks noChangeAspect="1"/>
          </p:cNvPicPr>
          <p:nvPr userDrawn="1"/>
        </p:nvPicPr>
        <p:blipFill>
          <a:blip r:embed="rId3"/>
          <a:srcRect/>
          <a:stretch/>
        </p:blipFill>
        <p:spPr>
          <a:xfrm>
            <a:off x="11928827" y="8970433"/>
            <a:ext cx="3235724" cy="934945"/>
          </a:xfrm>
          <a:prstGeom prst="rect">
            <a:avLst/>
          </a:prstGeom>
        </p:spPr>
      </p:pic>
      <p:sp>
        <p:nvSpPr>
          <p:cNvPr id="10" name="Title Placeholder 37">
            <a:extLst>
              <a:ext uri="{FF2B5EF4-FFF2-40B4-BE49-F238E27FC236}">
                <a16:creationId xmlns:a16="http://schemas.microsoft.com/office/drawing/2014/main" id="{3D10A3B5-4347-0B4E-C15B-C718DCB5A3A6}"/>
              </a:ext>
            </a:extLst>
          </p:cNvPr>
          <p:cNvSpPr>
            <a:spLocks noGrp="1"/>
          </p:cNvSpPr>
          <p:nvPr>
            <p:ph type="title" hasCustomPrompt="1"/>
          </p:nvPr>
        </p:nvSpPr>
        <p:spPr>
          <a:xfrm>
            <a:off x="0" y="6709405"/>
            <a:ext cx="18288000" cy="952500"/>
          </a:xfrm>
          <a:prstGeom prst="rect">
            <a:avLst/>
          </a:prstGeom>
          <a:noFill/>
        </p:spPr>
        <p:txBody>
          <a:bodyPr vert="horz" wrap="none" lIns="365760" tIns="0" rIns="365760" bIns="0" rtlCol="0" anchor="ctr" anchorCtr="0">
            <a:noAutofit/>
          </a:bodyPr>
          <a:lstStyle>
            <a:lvl1pPr algn="r">
              <a:defRPr sz="4800" b="0">
                <a:solidFill>
                  <a:schemeClr val="bg1"/>
                </a:solidFill>
                <a:latin typeface="Aptos" panose="020B0004020202020204" pitchFamily="34" charset="0"/>
              </a:defRPr>
            </a:lvl1pPr>
          </a:lstStyle>
          <a:p>
            <a:r>
              <a:rPr lang="en-US" dirty="0"/>
              <a:t>Click to edit section heading</a:t>
            </a:r>
          </a:p>
        </p:txBody>
      </p:sp>
    </p:spTree>
    <p:extLst>
      <p:ext uri="{BB962C8B-B14F-4D97-AF65-F5344CB8AC3E}">
        <p14:creationId xmlns:p14="http://schemas.microsoft.com/office/powerpoint/2010/main" val="1102034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Speaker LIMRA LOMA outside co">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2576383" y="1504950"/>
            <a:ext cx="5682287" cy="6553200"/>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a:t>
            </a:r>
          </a:p>
        </p:txBody>
      </p:sp>
      <p:sp>
        <p:nvSpPr>
          <p:cNvPr id="7" name="Text Placeholder 8"/>
          <p:cNvSpPr>
            <a:spLocks noGrp="1"/>
          </p:cNvSpPr>
          <p:nvPr>
            <p:ph type="body" sz="quarter" idx="11" hasCustomPrompt="1"/>
          </p:nvPr>
        </p:nvSpPr>
        <p:spPr>
          <a:xfrm>
            <a:off x="8902988" y="2985157"/>
            <a:ext cx="7105031" cy="477824"/>
          </a:xfrm>
          <a:prstGeom prst="rect">
            <a:avLst/>
          </a:prstGeom>
        </p:spPr>
        <p:txBody>
          <a:bodyPr wrap="square" lIns="0" tIns="0" rIns="0" bIns="0">
            <a:noAutofit/>
          </a:bodyPr>
          <a:lstStyle>
            <a:lvl1pPr marL="0" indent="0">
              <a:buFontTx/>
              <a:buNone/>
              <a:defRPr sz="34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8" name="Text Placeholder 8"/>
          <p:cNvSpPr>
            <a:spLocks noGrp="1"/>
          </p:cNvSpPr>
          <p:nvPr>
            <p:ph type="body" sz="quarter" idx="12" hasCustomPrompt="1"/>
          </p:nvPr>
        </p:nvSpPr>
        <p:spPr>
          <a:xfrm>
            <a:off x="8902987" y="3680909"/>
            <a:ext cx="7105031" cy="373949"/>
          </a:xfrm>
          <a:prstGeom prst="rect">
            <a:avLst/>
          </a:prstGeom>
          <a:noFill/>
        </p:spPr>
        <p:txBody>
          <a:bodyPr wrap="square" lIns="0" tIns="0" rIns="0" bIns="0">
            <a:noAutofit/>
          </a:bodyPr>
          <a:lstStyle>
            <a:lvl1pPr marL="0" indent="0">
              <a:buFontTx/>
              <a:buNone/>
              <a:defRPr sz="3000"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9" name="Text Placeholder 8"/>
          <p:cNvSpPr>
            <a:spLocks noGrp="1"/>
          </p:cNvSpPr>
          <p:nvPr>
            <p:ph type="body" sz="quarter" idx="13" hasCustomPrompt="1"/>
          </p:nvPr>
        </p:nvSpPr>
        <p:spPr>
          <a:xfrm>
            <a:off x="8902987" y="4293562"/>
            <a:ext cx="7105031" cy="373949"/>
          </a:xfrm>
          <a:prstGeom prst="rect">
            <a:avLst/>
          </a:prstGeom>
          <a:noFill/>
        </p:spPr>
        <p:txBody>
          <a:bodyPr wrap="square" lIns="0" tIns="0" rIns="0" bIns="0">
            <a:noAutofit/>
          </a:bodyPr>
          <a:lstStyle>
            <a:lvl1pPr marL="0" indent="0">
              <a:buFontTx/>
              <a:buNone/>
              <a:defRPr sz="3000"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Tree>
    <p:extLst>
      <p:ext uri="{BB962C8B-B14F-4D97-AF65-F5344CB8AC3E}">
        <p14:creationId xmlns:p14="http://schemas.microsoft.com/office/powerpoint/2010/main" val="4012700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7693"/>
            <a:ext cx="18263724" cy="10106528"/>
          </a:xfrm>
          <a:prstGeom prst="rect">
            <a:avLst/>
          </a:prstGeom>
        </p:spPr>
      </p:pic>
      <p:grpSp>
        <p:nvGrpSpPr>
          <p:cNvPr id="2" name="Group 1">
            <a:extLst>
              <a:ext uri="{FF2B5EF4-FFF2-40B4-BE49-F238E27FC236}">
                <a16:creationId xmlns:a16="http://schemas.microsoft.com/office/drawing/2014/main" id="{C3CB0C08-1240-1B6E-5DBB-526FF86C7DFF}"/>
              </a:ext>
            </a:extLst>
          </p:cNvPr>
          <p:cNvGrpSpPr/>
          <p:nvPr userDrawn="1"/>
        </p:nvGrpSpPr>
        <p:grpSpPr>
          <a:xfrm>
            <a:off x="4570244" y="1584041"/>
            <a:ext cx="9147513" cy="6537923"/>
            <a:chOff x="1425508" y="1056027"/>
            <a:chExt cx="6098342" cy="4358615"/>
          </a:xfrm>
        </p:grpSpPr>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2400" b="1" dirty="0">
                  <a:latin typeface="Aptos" panose="020B0004020202020204" pitchFamily="34" charset="0"/>
                </a:rPr>
                <a:t>LIMRA</a:t>
              </a:r>
            </a:p>
          </p:txBody>
        </p:sp>
        <p:sp>
          <p:nvSpPr>
            <p:cNvPr id="13" name="Rectangle 12"/>
            <p:cNvSpPr/>
            <p:nvPr userDrawn="1"/>
          </p:nvSpPr>
          <p:spPr>
            <a:xfrm>
              <a:off x="1704904" y="2029100"/>
              <a:ext cx="2277761" cy="3385542"/>
            </a:xfrm>
            <a:prstGeom prst="rect">
              <a:avLst/>
            </a:prstGeom>
          </p:spPr>
          <p:txBody>
            <a:bodyPr wrap="square">
              <a:spAutoFit/>
            </a:bodyPr>
            <a:lstStyle/>
            <a:p>
              <a:r>
                <a:rPr lang="en-US" sz="4050" dirty="0">
                  <a:solidFill>
                    <a:schemeClr val="tx1">
                      <a:lumMod val="65000"/>
                      <a:lumOff val="35000"/>
                    </a:schemeClr>
                  </a:solidFill>
                  <a:latin typeface="Aptos" panose="020B0004020202020204" pitchFamily="34" charset="0"/>
                  <a:cs typeface="Arial" panose="020B0604020202020204" pitchFamily="34" charset="0"/>
                </a:rPr>
                <a:t>Premier financial services industry research and talent management organization</a:t>
              </a:r>
              <a:endParaRPr lang="en-US" sz="4050" dirty="0">
                <a:latin typeface="Aptos" panose="020B0004020202020204" pitchFamily="34" charset="0"/>
              </a:endParaRPr>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2400" b="1" dirty="0">
                  <a:latin typeface="Aptos" panose="020B0004020202020204" pitchFamily="34" charset="0"/>
                </a:rPr>
                <a:t>LOMA</a:t>
              </a:r>
            </a:p>
          </p:txBody>
        </p:sp>
        <p:sp>
          <p:nvSpPr>
            <p:cNvPr id="16" name="Rectangle 15"/>
            <p:cNvSpPr/>
            <p:nvPr userDrawn="1"/>
          </p:nvSpPr>
          <p:spPr>
            <a:xfrm>
              <a:off x="4893145" y="2029100"/>
              <a:ext cx="2426770" cy="2554545"/>
            </a:xfrm>
            <a:prstGeom prst="rect">
              <a:avLst/>
            </a:prstGeom>
          </p:spPr>
          <p:txBody>
            <a:bodyPr wrap="square">
              <a:spAutoFit/>
            </a:bodyPr>
            <a:lstStyle/>
            <a:p>
              <a:r>
                <a:rPr lang="en-US" sz="4050" dirty="0">
                  <a:solidFill>
                    <a:schemeClr val="tx1">
                      <a:lumMod val="65000"/>
                      <a:lumOff val="35000"/>
                    </a:schemeClr>
                  </a:solidFill>
                  <a:latin typeface="Aptos" panose="020B0004020202020204" pitchFamily="34" charset="0"/>
                  <a:cs typeface="Arial" panose="020B0604020202020204" pitchFamily="34" charset="0"/>
                </a:rPr>
                <a:t>Flagship for industry professional development and industry networking</a:t>
              </a:r>
              <a:endParaRPr lang="en-US" sz="4050" dirty="0">
                <a:latin typeface="Aptos" panose="020B0004020202020204" pitchFamily="34" charset="0"/>
              </a:endParaRPr>
            </a:p>
          </p:txBody>
        </p:sp>
      </p:grpSp>
      <p:sp>
        <p:nvSpPr>
          <p:cNvPr id="22" name="Rectangle 21" hidden="1"/>
          <p:cNvSpPr/>
          <p:nvPr userDrawn="1"/>
        </p:nvSpPr>
        <p:spPr>
          <a:xfrm>
            <a:off x="-37407" y="7963007"/>
            <a:ext cx="18324576" cy="2394065"/>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2025" dirty="0">
              <a:latin typeface="Aptos" panose="020B0004020202020204" pitchFamily="34" charset="0"/>
            </a:endParaRPr>
          </a:p>
        </p:txBody>
      </p:sp>
      <p:sp>
        <p:nvSpPr>
          <p:cNvPr id="19" name="Rectangle 18"/>
          <p:cNvSpPr/>
          <p:nvPr userDrawn="1"/>
        </p:nvSpPr>
        <p:spPr>
          <a:xfrm>
            <a:off x="578826" y="7712213"/>
            <a:ext cx="17385615" cy="1200329"/>
          </a:xfrm>
          <a:prstGeom prst="rect">
            <a:avLst/>
          </a:prstGeom>
        </p:spPr>
        <p:txBody>
          <a:bodyPr wrap="square">
            <a:spAutoFit/>
          </a:bodyPr>
          <a:lstStyle/>
          <a:p>
            <a:r>
              <a:rPr lang="en-US" sz="3600" dirty="0">
                <a:solidFill>
                  <a:schemeClr val="bg1"/>
                </a:solidFill>
                <a:latin typeface="Aptos" panose="020B0004020202020204" pitchFamily="34" charset="0"/>
                <a:cs typeface="Arial" panose="020B0604020202020204" pitchFamily="34" charset="0"/>
              </a:rPr>
              <a:t>Advancing the financial services industry by empowering our members with </a:t>
            </a:r>
            <a:br>
              <a:rPr lang="en-US" sz="3600" dirty="0">
                <a:solidFill>
                  <a:schemeClr val="bg1"/>
                </a:solidFill>
                <a:latin typeface="Aptos" panose="020B0004020202020204" pitchFamily="34" charset="0"/>
                <a:cs typeface="Arial" panose="020B0604020202020204" pitchFamily="34" charset="0"/>
              </a:rPr>
            </a:br>
            <a:r>
              <a:rPr lang="en-US" sz="3600" dirty="0">
                <a:solidFill>
                  <a:srgbClr val="DAAA00"/>
                </a:solidFill>
                <a:latin typeface="Aptos" panose="020B0004020202020204" pitchFamily="34" charset="0"/>
                <a:cs typeface="Arial" panose="020B0604020202020204" pitchFamily="34" charset="0"/>
              </a:rPr>
              <a:t>knowledge</a:t>
            </a:r>
            <a:r>
              <a:rPr lang="en-US" sz="3600" dirty="0">
                <a:solidFill>
                  <a:schemeClr val="bg1"/>
                </a:solidFill>
                <a:latin typeface="Aptos" panose="020B0004020202020204" pitchFamily="34" charset="0"/>
                <a:cs typeface="Arial" panose="020B0604020202020204" pitchFamily="34" charset="0"/>
              </a:rPr>
              <a:t>, </a:t>
            </a:r>
            <a:r>
              <a:rPr lang="en-US" sz="3600" dirty="0">
                <a:solidFill>
                  <a:srgbClr val="DAAA00"/>
                </a:solidFill>
                <a:latin typeface="Aptos" panose="020B0004020202020204" pitchFamily="34" charset="0"/>
                <a:cs typeface="Arial" panose="020B0604020202020204" pitchFamily="34" charset="0"/>
              </a:rPr>
              <a:t>insights</a:t>
            </a:r>
            <a:r>
              <a:rPr lang="en-US" sz="3600" dirty="0">
                <a:solidFill>
                  <a:schemeClr val="bg1"/>
                </a:solidFill>
                <a:latin typeface="Aptos" panose="020B0004020202020204" pitchFamily="34" charset="0"/>
                <a:cs typeface="Arial" panose="020B0604020202020204" pitchFamily="34" charset="0"/>
              </a:rPr>
              <a:t>, </a:t>
            </a:r>
            <a:r>
              <a:rPr lang="en-US" sz="3600" dirty="0">
                <a:solidFill>
                  <a:srgbClr val="DAAA00"/>
                </a:solidFill>
                <a:latin typeface="Aptos" panose="020B0004020202020204" pitchFamily="34" charset="0"/>
                <a:cs typeface="Arial" panose="020B0604020202020204" pitchFamily="34" charset="0"/>
              </a:rPr>
              <a:t>connections</a:t>
            </a:r>
            <a:r>
              <a:rPr lang="en-US" sz="3600" dirty="0">
                <a:solidFill>
                  <a:schemeClr val="bg1"/>
                </a:solidFill>
                <a:latin typeface="Aptos" panose="020B0004020202020204" pitchFamily="34" charset="0"/>
                <a:cs typeface="Arial" panose="020B0604020202020204" pitchFamily="34" charset="0"/>
              </a:rPr>
              <a:t>, and </a:t>
            </a:r>
            <a:r>
              <a:rPr lang="en-US" sz="3600" dirty="0">
                <a:solidFill>
                  <a:srgbClr val="DAAA00"/>
                </a:solidFill>
                <a:latin typeface="Aptos" panose="020B0004020202020204" pitchFamily="34" charset="0"/>
                <a:cs typeface="Arial" panose="020B0604020202020204" pitchFamily="34" charset="0"/>
              </a:rPr>
              <a:t>solutions</a:t>
            </a:r>
            <a:endParaRPr lang="en-US" sz="3600" dirty="0">
              <a:latin typeface="Aptos" panose="020B0004020202020204" pitchFamily="34" charset="0"/>
            </a:endParaRPr>
          </a:p>
        </p:txBody>
      </p:sp>
      <p:sp>
        <p:nvSpPr>
          <p:cNvPr id="3" name="Rectangle 2">
            <a:extLst>
              <a:ext uri="{FF2B5EF4-FFF2-40B4-BE49-F238E27FC236}">
                <a16:creationId xmlns:a16="http://schemas.microsoft.com/office/drawing/2014/main" id="{24F88CAA-8F06-3656-CF0D-4EC80F654DC4}"/>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rgbClr val="002F70"/>
              </a:solidFill>
              <a:latin typeface="Aptos" panose="020B0004020202020204" pitchFamily="34" charset="0"/>
            </a:endParaRPr>
          </a:p>
        </p:txBody>
      </p:sp>
      <p:sp>
        <p:nvSpPr>
          <p:cNvPr id="4" name="Title Placeholder 37">
            <a:extLst>
              <a:ext uri="{FF2B5EF4-FFF2-40B4-BE49-F238E27FC236}">
                <a16:creationId xmlns:a16="http://schemas.microsoft.com/office/drawing/2014/main" id="{7042515B-196D-B205-EA53-56EAA55EED6D}"/>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pic>
        <p:nvPicPr>
          <p:cNvPr id="6" name="Picture 5" descr="A black and white logo with white text&#10;&#10;Description automatically generated">
            <a:extLst>
              <a:ext uri="{FF2B5EF4-FFF2-40B4-BE49-F238E27FC236}">
                <a16:creationId xmlns:a16="http://schemas.microsoft.com/office/drawing/2014/main" id="{71EB111F-72C3-C02B-3EC0-1BADCF071892}"/>
              </a:ext>
            </a:extLst>
          </p:cNvPr>
          <p:cNvPicPr>
            <a:picLocks noChangeAspect="1"/>
          </p:cNvPicPr>
          <p:nvPr userDrawn="1"/>
        </p:nvPicPr>
        <p:blipFill>
          <a:blip r:embed="rId3"/>
          <a:stretch>
            <a:fillRect/>
          </a:stretch>
        </p:blipFill>
        <p:spPr>
          <a:xfrm>
            <a:off x="15040040" y="9110705"/>
            <a:ext cx="2586419" cy="744083"/>
          </a:xfrm>
          <a:prstGeom prst="rect">
            <a:avLst/>
          </a:prstGeom>
        </p:spPr>
      </p:pic>
    </p:spTree>
    <p:extLst>
      <p:ext uri="{BB962C8B-B14F-4D97-AF65-F5344CB8AC3E}">
        <p14:creationId xmlns:p14="http://schemas.microsoft.com/office/powerpoint/2010/main" val="3604609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Speakers LIMRA LOMA outside co">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291450" y="888956"/>
            <a:ext cx="3317792"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a:t>
            </a:r>
          </a:p>
        </p:txBody>
      </p:sp>
      <p:sp>
        <p:nvSpPr>
          <p:cNvPr id="7" name="Text Placeholder 8"/>
          <p:cNvSpPr>
            <a:spLocks noGrp="1"/>
          </p:cNvSpPr>
          <p:nvPr>
            <p:ph type="body" sz="quarter" idx="11" hasCustomPrompt="1"/>
          </p:nvPr>
        </p:nvSpPr>
        <p:spPr>
          <a:xfrm>
            <a:off x="4966331" y="1399203"/>
            <a:ext cx="5687057" cy="329391"/>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8" name="Text Placeholder 8"/>
          <p:cNvSpPr>
            <a:spLocks noGrp="1"/>
          </p:cNvSpPr>
          <p:nvPr>
            <p:ph type="body" sz="quarter" idx="12" hasCustomPrompt="1"/>
          </p:nvPr>
        </p:nvSpPr>
        <p:spPr>
          <a:xfrm>
            <a:off x="4966330" y="1928326"/>
            <a:ext cx="5642489" cy="332399"/>
          </a:xfrm>
          <a:prstGeom prst="rect">
            <a:avLst/>
          </a:prstGeom>
          <a:noFill/>
        </p:spPr>
        <p:txBody>
          <a:bodyPr wrap="square" lIns="0" tIns="0" rIns="0" bIns="0">
            <a:noAutofit/>
          </a:bodyPr>
          <a:lstStyle>
            <a:lvl1pPr marL="0" indent="0">
              <a:buFontTx/>
              <a:buNone/>
              <a:defRPr sz="2550"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22" name="Text Placeholder 8"/>
          <p:cNvSpPr>
            <a:spLocks noGrp="1"/>
          </p:cNvSpPr>
          <p:nvPr>
            <p:ph type="body" sz="quarter" idx="18" hasCustomPrompt="1"/>
          </p:nvPr>
        </p:nvSpPr>
        <p:spPr>
          <a:xfrm>
            <a:off x="4943845" y="2434688"/>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23" name="Picture Placeholder 6"/>
          <p:cNvSpPr>
            <a:spLocks noGrp="1"/>
          </p:cNvSpPr>
          <p:nvPr>
            <p:ph type="pic" sz="quarter" idx="19" hasCustomPrompt="1"/>
          </p:nvPr>
        </p:nvSpPr>
        <p:spPr>
          <a:xfrm>
            <a:off x="6761098" y="4920718"/>
            <a:ext cx="3302744" cy="3753116"/>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a:t>
            </a:r>
          </a:p>
        </p:txBody>
      </p:sp>
      <p:sp>
        <p:nvSpPr>
          <p:cNvPr id="24" name="Text Placeholder 8"/>
          <p:cNvSpPr>
            <a:spLocks noGrp="1"/>
          </p:cNvSpPr>
          <p:nvPr>
            <p:ph type="body" sz="quarter" idx="20" hasCustomPrompt="1"/>
          </p:nvPr>
        </p:nvSpPr>
        <p:spPr>
          <a:xfrm>
            <a:off x="10420931" y="5430964"/>
            <a:ext cx="5642489" cy="373949"/>
          </a:xfrm>
          <a:prstGeom prst="rect">
            <a:avLst/>
          </a:prstGeom>
        </p:spPr>
        <p:txBody>
          <a:bodyPr wrap="square" lIns="0" tIns="0" rIns="0" bIns="0">
            <a:noAutofit/>
          </a:bodyPr>
          <a:lstStyle>
            <a:lvl1pPr marL="0" indent="0">
              <a:buFontTx/>
              <a:buNone/>
              <a:defRPr sz="28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25" name="Text Placeholder 8"/>
          <p:cNvSpPr>
            <a:spLocks noGrp="1"/>
          </p:cNvSpPr>
          <p:nvPr>
            <p:ph type="body" sz="quarter" idx="21" hasCustomPrompt="1"/>
          </p:nvPr>
        </p:nvSpPr>
        <p:spPr>
          <a:xfrm>
            <a:off x="10420930" y="5960087"/>
            <a:ext cx="5642489" cy="332399"/>
          </a:xfrm>
          <a:prstGeom prst="rect">
            <a:avLst/>
          </a:prstGeom>
          <a:noFill/>
        </p:spPr>
        <p:txBody>
          <a:bodyPr wrap="square" lIns="0" tIns="0" rIns="0" bIns="0">
            <a:noAutofit/>
          </a:bodyPr>
          <a:lstStyle>
            <a:lvl1pPr marL="0" indent="0">
              <a:buFontTx/>
              <a:buNone/>
              <a:defRPr sz="247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26" name="Text Placeholder 8"/>
          <p:cNvSpPr>
            <a:spLocks noGrp="1"/>
          </p:cNvSpPr>
          <p:nvPr>
            <p:ph type="body" sz="quarter" idx="22" hasCustomPrompt="1"/>
          </p:nvPr>
        </p:nvSpPr>
        <p:spPr>
          <a:xfrm>
            <a:off x="10398445" y="6466450"/>
            <a:ext cx="5642489" cy="332399"/>
          </a:xfrm>
          <a:prstGeom prst="rect">
            <a:avLst/>
          </a:prstGeom>
          <a:noFill/>
        </p:spPr>
        <p:txBody>
          <a:bodyPr wrap="square" lIns="0" tIns="0" rIns="0" bIns="0">
            <a:noAutofit/>
          </a:bodyPr>
          <a:lstStyle>
            <a:lvl1pPr marL="0" indent="0">
              <a:buFontTx/>
              <a:buNone/>
              <a:defRPr sz="247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Tree>
    <p:extLst>
      <p:ext uri="{BB962C8B-B14F-4D97-AF65-F5344CB8AC3E}">
        <p14:creationId xmlns:p14="http://schemas.microsoft.com/office/powerpoint/2010/main" val="3349540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Speakers LIMRA LOMA outside co">
    <p:spTree>
      <p:nvGrpSpPr>
        <p:cNvPr id="1" name=""/>
        <p:cNvGrpSpPr/>
        <p:nvPr/>
      </p:nvGrpSpPr>
      <p:grpSpPr>
        <a:xfrm>
          <a:off x="0" y="0"/>
          <a:ext cx="0" cy="0"/>
          <a:chOff x="0" y="0"/>
          <a:chExt cx="0" cy="0"/>
        </a:xfrm>
      </p:grpSpPr>
      <p:sp>
        <p:nvSpPr>
          <p:cNvPr id="20" name="Picture Placeholder 6"/>
          <p:cNvSpPr>
            <a:spLocks noGrp="1"/>
          </p:cNvSpPr>
          <p:nvPr>
            <p:ph type="pic" sz="quarter" idx="10" hasCustomPrompt="1"/>
          </p:nvPr>
        </p:nvSpPr>
        <p:spPr>
          <a:xfrm>
            <a:off x="1135930" y="1249824"/>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21" name="Text Placeholder 8"/>
          <p:cNvSpPr>
            <a:spLocks noGrp="1"/>
          </p:cNvSpPr>
          <p:nvPr>
            <p:ph type="body" sz="quarter" idx="11" hasCustomPrompt="1"/>
          </p:nvPr>
        </p:nvSpPr>
        <p:spPr>
          <a:xfrm>
            <a:off x="4214462" y="1543180"/>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22" name="Text Placeholder 8"/>
          <p:cNvSpPr>
            <a:spLocks noGrp="1"/>
          </p:cNvSpPr>
          <p:nvPr>
            <p:ph type="body" sz="quarter" idx="12" hasCustomPrompt="1"/>
          </p:nvPr>
        </p:nvSpPr>
        <p:spPr>
          <a:xfrm>
            <a:off x="4214459" y="2131496"/>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23" name="Text Placeholder 8"/>
          <p:cNvSpPr>
            <a:spLocks noGrp="1"/>
          </p:cNvSpPr>
          <p:nvPr>
            <p:ph type="body" sz="quarter" idx="13" hasCustomPrompt="1"/>
          </p:nvPr>
        </p:nvSpPr>
        <p:spPr>
          <a:xfrm>
            <a:off x="4214460" y="2658423"/>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39" name="Picture Placeholder 6"/>
          <p:cNvSpPr>
            <a:spLocks noGrp="1"/>
          </p:cNvSpPr>
          <p:nvPr>
            <p:ph type="pic" sz="quarter" idx="28" hasCustomPrompt="1"/>
          </p:nvPr>
        </p:nvSpPr>
        <p:spPr>
          <a:xfrm>
            <a:off x="5347807" y="5408465"/>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40" name="Text Placeholder 8"/>
          <p:cNvSpPr>
            <a:spLocks noGrp="1"/>
          </p:cNvSpPr>
          <p:nvPr>
            <p:ph type="body" sz="quarter" idx="29" hasCustomPrompt="1"/>
          </p:nvPr>
        </p:nvSpPr>
        <p:spPr>
          <a:xfrm>
            <a:off x="8426338" y="5701820"/>
            <a:ext cx="5274005" cy="428837"/>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41" name="Text Placeholder 8"/>
          <p:cNvSpPr>
            <a:spLocks noGrp="1"/>
          </p:cNvSpPr>
          <p:nvPr>
            <p:ph type="body" sz="quarter" idx="30" hasCustomPrompt="1"/>
          </p:nvPr>
        </p:nvSpPr>
        <p:spPr>
          <a:xfrm>
            <a:off x="8426336" y="6290137"/>
            <a:ext cx="5274006" cy="386237"/>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42" name="Text Placeholder 8"/>
          <p:cNvSpPr>
            <a:spLocks noGrp="1"/>
          </p:cNvSpPr>
          <p:nvPr>
            <p:ph type="body" sz="quarter" idx="31" hasCustomPrompt="1"/>
          </p:nvPr>
        </p:nvSpPr>
        <p:spPr>
          <a:xfrm>
            <a:off x="8426336" y="6817064"/>
            <a:ext cx="5274005" cy="573293"/>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43" name="Picture Placeholder 6"/>
          <p:cNvSpPr>
            <a:spLocks noGrp="1"/>
          </p:cNvSpPr>
          <p:nvPr>
            <p:ph type="pic" sz="quarter" idx="32" hasCustomPrompt="1"/>
          </p:nvPr>
        </p:nvSpPr>
        <p:spPr>
          <a:xfrm>
            <a:off x="9744424" y="1252956"/>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44" name="Text Placeholder 8"/>
          <p:cNvSpPr>
            <a:spLocks noGrp="1"/>
          </p:cNvSpPr>
          <p:nvPr>
            <p:ph type="body" sz="quarter" idx="33" hasCustomPrompt="1"/>
          </p:nvPr>
        </p:nvSpPr>
        <p:spPr>
          <a:xfrm>
            <a:off x="12822956" y="1546312"/>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45" name="Text Placeholder 8"/>
          <p:cNvSpPr>
            <a:spLocks noGrp="1"/>
          </p:cNvSpPr>
          <p:nvPr>
            <p:ph type="body" sz="quarter" idx="34" hasCustomPrompt="1"/>
          </p:nvPr>
        </p:nvSpPr>
        <p:spPr>
          <a:xfrm>
            <a:off x="12822954" y="2661555"/>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46" name="Text Placeholder 8"/>
          <p:cNvSpPr>
            <a:spLocks noGrp="1"/>
          </p:cNvSpPr>
          <p:nvPr>
            <p:ph type="body" sz="quarter" idx="35" hasCustomPrompt="1"/>
          </p:nvPr>
        </p:nvSpPr>
        <p:spPr>
          <a:xfrm>
            <a:off x="12822953" y="2115839"/>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Tree>
    <p:extLst>
      <p:ext uri="{BB962C8B-B14F-4D97-AF65-F5344CB8AC3E}">
        <p14:creationId xmlns:p14="http://schemas.microsoft.com/office/powerpoint/2010/main" val="1747513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Speakers LIMRA LOMA outside co">
    <p:spTree>
      <p:nvGrpSpPr>
        <p:cNvPr id="1" name=""/>
        <p:cNvGrpSpPr/>
        <p:nvPr/>
      </p:nvGrpSpPr>
      <p:grpSpPr>
        <a:xfrm>
          <a:off x="0" y="0"/>
          <a:ext cx="0" cy="0"/>
          <a:chOff x="0" y="0"/>
          <a:chExt cx="0" cy="0"/>
        </a:xfrm>
      </p:grpSpPr>
      <p:sp>
        <p:nvSpPr>
          <p:cNvPr id="20" name="Picture Placeholder 6"/>
          <p:cNvSpPr>
            <a:spLocks noGrp="1"/>
          </p:cNvSpPr>
          <p:nvPr>
            <p:ph type="pic" sz="quarter" idx="10" hasCustomPrompt="1"/>
          </p:nvPr>
        </p:nvSpPr>
        <p:spPr>
          <a:xfrm>
            <a:off x="1135927" y="1252955"/>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21" name="Text Placeholder 8"/>
          <p:cNvSpPr>
            <a:spLocks noGrp="1"/>
          </p:cNvSpPr>
          <p:nvPr>
            <p:ph type="body" sz="quarter" idx="11" hasCustomPrompt="1"/>
          </p:nvPr>
        </p:nvSpPr>
        <p:spPr>
          <a:xfrm>
            <a:off x="4214462" y="1543180"/>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22" name="Text Placeholder 8"/>
          <p:cNvSpPr>
            <a:spLocks noGrp="1"/>
          </p:cNvSpPr>
          <p:nvPr>
            <p:ph type="body" sz="quarter" idx="12" hasCustomPrompt="1"/>
          </p:nvPr>
        </p:nvSpPr>
        <p:spPr>
          <a:xfrm>
            <a:off x="4214459" y="2131496"/>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23" name="Text Placeholder 8"/>
          <p:cNvSpPr>
            <a:spLocks noGrp="1"/>
          </p:cNvSpPr>
          <p:nvPr>
            <p:ph type="body" sz="quarter" idx="13" hasCustomPrompt="1"/>
          </p:nvPr>
        </p:nvSpPr>
        <p:spPr>
          <a:xfrm>
            <a:off x="4214460" y="2658423"/>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39" name="Picture Placeholder 6"/>
          <p:cNvSpPr>
            <a:spLocks noGrp="1"/>
          </p:cNvSpPr>
          <p:nvPr>
            <p:ph type="pic" sz="quarter" idx="28" hasCustomPrompt="1"/>
          </p:nvPr>
        </p:nvSpPr>
        <p:spPr>
          <a:xfrm>
            <a:off x="1135927" y="5408465"/>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43" name="Picture Placeholder 6"/>
          <p:cNvSpPr>
            <a:spLocks noGrp="1"/>
          </p:cNvSpPr>
          <p:nvPr>
            <p:ph type="pic" sz="quarter" idx="32" hasCustomPrompt="1"/>
          </p:nvPr>
        </p:nvSpPr>
        <p:spPr>
          <a:xfrm>
            <a:off x="9744424" y="1252956"/>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44" name="Text Placeholder 8"/>
          <p:cNvSpPr>
            <a:spLocks noGrp="1"/>
          </p:cNvSpPr>
          <p:nvPr>
            <p:ph type="body" sz="quarter" idx="33" hasCustomPrompt="1"/>
          </p:nvPr>
        </p:nvSpPr>
        <p:spPr>
          <a:xfrm>
            <a:off x="12822956" y="1546312"/>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45" name="Text Placeholder 8"/>
          <p:cNvSpPr>
            <a:spLocks noGrp="1"/>
          </p:cNvSpPr>
          <p:nvPr>
            <p:ph type="body" sz="quarter" idx="34" hasCustomPrompt="1"/>
          </p:nvPr>
        </p:nvSpPr>
        <p:spPr>
          <a:xfrm>
            <a:off x="12822954" y="2661555"/>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46" name="Text Placeholder 8"/>
          <p:cNvSpPr>
            <a:spLocks noGrp="1"/>
          </p:cNvSpPr>
          <p:nvPr>
            <p:ph type="body" sz="quarter" idx="35" hasCustomPrompt="1"/>
          </p:nvPr>
        </p:nvSpPr>
        <p:spPr>
          <a:xfrm>
            <a:off x="12822953" y="2115839"/>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34" name="Picture Placeholder 6"/>
          <p:cNvSpPr>
            <a:spLocks noGrp="1"/>
          </p:cNvSpPr>
          <p:nvPr>
            <p:ph type="pic" sz="quarter" idx="36" hasCustomPrompt="1"/>
          </p:nvPr>
        </p:nvSpPr>
        <p:spPr>
          <a:xfrm>
            <a:off x="9744424" y="5424938"/>
            <a:ext cx="2746238" cy="3097959"/>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35" name="Text Placeholder 8"/>
          <p:cNvSpPr>
            <a:spLocks noGrp="1"/>
          </p:cNvSpPr>
          <p:nvPr>
            <p:ph type="body" sz="quarter" idx="37" hasCustomPrompt="1"/>
          </p:nvPr>
        </p:nvSpPr>
        <p:spPr>
          <a:xfrm>
            <a:off x="12829477" y="5718293"/>
            <a:ext cx="5274005" cy="428837"/>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36" name="Text Placeholder 8"/>
          <p:cNvSpPr>
            <a:spLocks noGrp="1"/>
          </p:cNvSpPr>
          <p:nvPr>
            <p:ph type="body" sz="quarter" idx="38" hasCustomPrompt="1"/>
          </p:nvPr>
        </p:nvSpPr>
        <p:spPr>
          <a:xfrm>
            <a:off x="12829475" y="6306610"/>
            <a:ext cx="5274006" cy="386237"/>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37" name="Text Placeholder 8"/>
          <p:cNvSpPr>
            <a:spLocks noGrp="1"/>
          </p:cNvSpPr>
          <p:nvPr>
            <p:ph type="body" sz="quarter" idx="39" hasCustomPrompt="1"/>
          </p:nvPr>
        </p:nvSpPr>
        <p:spPr>
          <a:xfrm>
            <a:off x="12829475" y="6833537"/>
            <a:ext cx="5274005" cy="573293"/>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49" name="Text Placeholder 8"/>
          <p:cNvSpPr>
            <a:spLocks noGrp="1"/>
          </p:cNvSpPr>
          <p:nvPr>
            <p:ph type="body" sz="quarter" idx="40" hasCustomPrompt="1"/>
          </p:nvPr>
        </p:nvSpPr>
        <p:spPr>
          <a:xfrm>
            <a:off x="4230935" y="5711536"/>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50" name="Text Placeholder 8"/>
          <p:cNvSpPr>
            <a:spLocks noGrp="1"/>
          </p:cNvSpPr>
          <p:nvPr>
            <p:ph type="body" sz="quarter" idx="41" hasCustomPrompt="1"/>
          </p:nvPr>
        </p:nvSpPr>
        <p:spPr>
          <a:xfrm>
            <a:off x="4230932" y="6299852"/>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51" name="Text Placeholder 8"/>
          <p:cNvSpPr>
            <a:spLocks noGrp="1"/>
          </p:cNvSpPr>
          <p:nvPr>
            <p:ph type="body" sz="quarter" idx="42" hasCustomPrompt="1"/>
          </p:nvPr>
        </p:nvSpPr>
        <p:spPr>
          <a:xfrm>
            <a:off x="4230933" y="6826779"/>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Tree>
    <p:extLst>
      <p:ext uri="{BB962C8B-B14F-4D97-AF65-F5344CB8AC3E}">
        <p14:creationId xmlns:p14="http://schemas.microsoft.com/office/powerpoint/2010/main" val="2400745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Speakers LIMRA LOMA outside co">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72BED396-DB5D-77DD-8142-6195B3AFCDA3}"/>
              </a:ext>
            </a:extLst>
          </p:cNvPr>
          <p:cNvSpPr>
            <a:spLocks noGrp="1"/>
          </p:cNvSpPr>
          <p:nvPr>
            <p:ph type="pic" sz="quarter" idx="10" hasCustomPrompt="1"/>
          </p:nvPr>
        </p:nvSpPr>
        <p:spPr>
          <a:xfrm>
            <a:off x="1135928" y="1066230"/>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3" name="Text Placeholder 8">
            <a:extLst>
              <a:ext uri="{FF2B5EF4-FFF2-40B4-BE49-F238E27FC236}">
                <a16:creationId xmlns:a16="http://schemas.microsoft.com/office/drawing/2014/main" id="{186CDDEA-C9FE-EF78-6F2E-FA783CF6175B}"/>
              </a:ext>
            </a:extLst>
          </p:cNvPr>
          <p:cNvSpPr>
            <a:spLocks noGrp="1"/>
          </p:cNvSpPr>
          <p:nvPr>
            <p:ph type="body" sz="quarter" idx="11" hasCustomPrompt="1"/>
          </p:nvPr>
        </p:nvSpPr>
        <p:spPr>
          <a:xfrm>
            <a:off x="3274662" y="1363451"/>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4" name="Text Placeholder 8">
            <a:extLst>
              <a:ext uri="{FF2B5EF4-FFF2-40B4-BE49-F238E27FC236}">
                <a16:creationId xmlns:a16="http://schemas.microsoft.com/office/drawing/2014/main" id="{EE226608-B93F-8883-6390-152FD0E14295}"/>
              </a:ext>
            </a:extLst>
          </p:cNvPr>
          <p:cNvSpPr>
            <a:spLocks noGrp="1"/>
          </p:cNvSpPr>
          <p:nvPr>
            <p:ph type="body" sz="quarter" idx="12" hasCustomPrompt="1"/>
          </p:nvPr>
        </p:nvSpPr>
        <p:spPr>
          <a:xfrm>
            <a:off x="3274659" y="1951767"/>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5" name="Text Placeholder 8">
            <a:extLst>
              <a:ext uri="{FF2B5EF4-FFF2-40B4-BE49-F238E27FC236}">
                <a16:creationId xmlns:a16="http://schemas.microsoft.com/office/drawing/2014/main" id="{28C68A7F-D603-37D6-57B8-EBE7E6151C6C}"/>
              </a:ext>
            </a:extLst>
          </p:cNvPr>
          <p:cNvSpPr>
            <a:spLocks noGrp="1"/>
          </p:cNvSpPr>
          <p:nvPr>
            <p:ph type="body" sz="quarter" idx="13" hasCustomPrompt="1"/>
          </p:nvPr>
        </p:nvSpPr>
        <p:spPr>
          <a:xfrm>
            <a:off x="3274660" y="2478694"/>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6" name="Picture Placeholder 6">
            <a:extLst>
              <a:ext uri="{FF2B5EF4-FFF2-40B4-BE49-F238E27FC236}">
                <a16:creationId xmlns:a16="http://schemas.microsoft.com/office/drawing/2014/main" id="{73603677-38D3-543B-C723-AFB58E21192D}"/>
              </a:ext>
            </a:extLst>
          </p:cNvPr>
          <p:cNvSpPr>
            <a:spLocks noGrp="1"/>
          </p:cNvSpPr>
          <p:nvPr>
            <p:ph type="pic" sz="quarter" idx="28" hasCustomPrompt="1"/>
          </p:nvPr>
        </p:nvSpPr>
        <p:spPr>
          <a:xfrm>
            <a:off x="1135928" y="4081786"/>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7" name="Picture Placeholder 6">
            <a:extLst>
              <a:ext uri="{FF2B5EF4-FFF2-40B4-BE49-F238E27FC236}">
                <a16:creationId xmlns:a16="http://schemas.microsoft.com/office/drawing/2014/main" id="{4F933B9F-EAE4-DAD0-88A1-1F2A65724CAF}"/>
              </a:ext>
            </a:extLst>
          </p:cNvPr>
          <p:cNvSpPr>
            <a:spLocks noGrp="1"/>
          </p:cNvSpPr>
          <p:nvPr>
            <p:ph type="pic" sz="quarter" idx="32" hasCustomPrompt="1"/>
          </p:nvPr>
        </p:nvSpPr>
        <p:spPr>
          <a:xfrm>
            <a:off x="9744425" y="1066230"/>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8" name="Text Placeholder 8">
            <a:extLst>
              <a:ext uri="{FF2B5EF4-FFF2-40B4-BE49-F238E27FC236}">
                <a16:creationId xmlns:a16="http://schemas.microsoft.com/office/drawing/2014/main" id="{76FF3DD1-97C9-DD8A-D036-D70DA93821AE}"/>
              </a:ext>
            </a:extLst>
          </p:cNvPr>
          <p:cNvSpPr>
            <a:spLocks noGrp="1"/>
          </p:cNvSpPr>
          <p:nvPr>
            <p:ph type="body" sz="quarter" idx="33" hasCustomPrompt="1"/>
          </p:nvPr>
        </p:nvSpPr>
        <p:spPr>
          <a:xfrm>
            <a:off x="11883156" y="1363451"/>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9" name="Text Placeholder 8">
            <a:extLst>
              <a:ext uri="{FF2B5EF4-FFF2-40B4-BE49-F238E27FC236}">
                <a16:creationId xmlns:a16="http://schemas.microsoft.com/office/drawing/2014/main" id="{7626C23E-5B0C-350B-FA5D-4D671E3EA535}"/>
              </a:ext>
            </a:extLst>
          </p:cNvPr>
          <p:cNvSpPr>
            <a:spLocks noGrp="1"/>
          </p:cNvSpPr>
          <p:nvPr>
            <p:ph type="body" sz="quarter" idx="34" hasCustomPrompt="1"/>
          </p:nvPr>
        </p:nvSpPr>
        <p:spPr>
          <a:xfrm>
            <a:off x="11883154" y="2458355"/>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10" name="Text Placeholder 8">
            <a:extLst>
              <a:ext uri="{FF2B5EF4-FFF2-40B4-BE49-F238E27FC236}">
                <a16:creationId xmlns:a16="http://schemas.microsoft.com/office/drawing/2014/main" id="{74556E58-4733-A022-ACBB-A11402E3BCF0}"/>
              </a:ext>
            </a:extLst>
          </p:cNvPr>
          <p:cNvSpPr>
            <a:spLocks noGrp="1"/>
          </p:cNvSpPr>
          <p:nvPr>
            <p:ph type="body" sz="quarter" idx="35" hasCustomPrompt="1"/>
          </p:nvPr>
        </p:nvSpPr>
        <p:spPr>
          <a:xfrm>
            <a:off x="11883153" y="1932978"/>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11" name="Picture Placeholder 6">
            <a:extLst>
              <a:ext uri="{FF2B5EF4-FFF2-40B4-BE49-F238E27FC236}">
                <a16:creationId xmlns:a16="http://schemas.microsoft.com/office/drawing/2014/main" id="{784BA59A-C0EB-E808-0020-1ED7A05E21BC}"/>
              </a:ext>
            </a:extLst>
          </p:cNvPr>
          <p:cNvSpPr>
            <a:spLocks noGrp="1"/>
          </p:cNvSpPr>
          <p:nvPr>
            <p:ph type="pic" sz="quarter" idx="36" hasCustomPrompt="1"/>
          </p:nvPr>
        </p:nvSpPr>
        <p:spPr>
          <a:xfrm>
            <a:off x="9744425" y="4084783"/>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12" name="Text Placeholder 8">
            <a:extLst>
              <a:ext uri="{FF2B5EF4-FFF2-40B4-BE49-F238E27FC236}">
                <a16:creationId xmlns:a16="http://schemas.microsoft.com/office/drawing/2014/main" id="{F25AF447-3668-B2B5-FA4E-B42254AA476B}"/>
              </a:ext>
            </a:extLst>
          </p:cNvPr>
          <p:cNvSpPr>
            <a:spLocks noGrp="1"/>
          </p:cNvSpPr>
          <p:nvPr>
            <p:ph type="body" sz="quarter" idx="37" hasCustomPrompt="1"/>
          </p:nvPr>
        </p:nvSpPr>
        <p:spPr>
          <a:xfrm>
            <a:off x="11889677" y="4378137"/>
            <a:ext cx="5274005" cy="428837"/>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13" name="Text Placeholder 8">
            <a:extLst>
              <a:ext uri="{FF2B5EF4-FFF2-40B4-BE49-F238E27FC236}">
                <a16:creationId xmlns:a16="http://schemas.microsoft.com/office/drawing/2014/main" id="{B95A56BF-538D-61E6-3227-0ACAA1DE3863}"/>
              </a:ext>
            </a:extLst>
          </p:cNvPr>
          <p:cNvSpPr>
            <a:spLocks noGrp="1"/>
          </p:cNvSpPr>
          <p:nvPr>
            <p:ph type="body" sz="quarter" idx="38" hasCustomPrompt="1"/>
          </p:nvPr>
        </p:nvSpPr>
        <p:spPr>
          <a:xfrm>
            <a:off x="11889675" y="4966454"/>
            <a:ext cx="5274006" cy="386237"/>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14" name="Text Placeholder 8">
            <a:extLst>
              <a:ext uri="{FF2B5EF4-FFF2-40B4-BE49-F238E27FC236}">
                <a16:creationId xmlns:a16="http://schemas.microsoft.com/office/drawing/2014/main" id="{26C4B191-1C9E-8A1A-BA78-58F1DBE18B6B}"/>
              </a:ext>
            </a:extLst>
          </p:cNvPr>
          <p:cNvSpPr>
            <a:spLocks noGrp="1"/>
          </p:cNvSpPr>
          <p:nvPr>
            <p:ph type="body" sz="quarter" idx="39" hasCustomPrompt="1"/>
          </p:nvPr>
        </p:nvSpPr>
        <p:spPr>
          <a:xfrm>
            <a:off x="11889675" y="5493381"/>
            <a:ext cx="5274005" cy="573293"/>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15" name="Text Placeholder 8">
            <a:extLst>
              <a:ext uri="{FF2B5EF4-FFF2-40B4-BE49-F238E27FC236}">
                <a16:creationId xmlns:a16="http://schemas.microsoft.com/office/drawing/2014/main" id="{E1D5C9EC-F342-EFE1-923F-4A9BD934AC2B}"/>
              </a:ext>
            </a:extLst>
          </p:cNvPr>
          <p:cNvSpPr>
            <a:spLocks noGrp="1"/>
          </p:cNvSpPr>
          <p:nvPr>
            <p:ph type="body" sz="quarter" idx="40" hasCustomPrompt="1"/>
          </p:nvPr>
        </p:nvSpPr>
        <p:spPr>
          <a:xfrm>
            <a:off x="3291135" y="4371515"/>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16" name="Text Placeholder 8">
            <a:extLst>
              <a:ext uri="{FF2B5EF4-FFF2-40B4-BE49-F238E27FC236}">
                <a16:creationId xmlns:a16="http://schemas.microsoft.com/office/drawing/2014/main" id="{6C68E568-F6DC-8751-A8DC-912C106082D0}"/>
              </a:ext>
            </a:extLst>
          </p:cNvPr>
          <p:cNvSpPr>
            <a:spLocks noGrp="1"/>
          </p:cNvSpPr>
          <p:nvPr>
            <p:ph type="body" sz="quarter" idx="41" hasCustomPrompt="1"/>
          </p:nvPr>
        </p:nvSpPr>
        <p:spPr>
          <a:xfrm>
            <a:off x="3291132" y="4949448"/>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17" name="Text Placeholder 8">
            <a:extLst>
              <a:ext uri="{FF2B5EF4-FFF2-40B4-BE49-F238E27FC236}">
                <a16:creationId xmlns:a16="http://schemas.microsoft.com/office/drawing/2014/main" id="{65A960A5-9BC7-DC91-97FB-03FB8FF3D525}"/>
              </a:ext>
            </a:extLst>
          </p:cNvPr>
          <p:cNvSpPr>
            <a:spLocks noGrp="1"/>
          </p:cNvSpPr>
          <p:nvPr>
            <p:ph type="body" sz="quarter" idx="42" hasCustomPrompt="1"/>
          </p:nvPr>
        </p:nvSpPr>
        <p:spPr>
          <a:xfrm>
            <a:off x="3291133" y="5489755"/>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
        <p:nvSpPr>
          <p:cNvPr id="18" name="Picture Placeholder 6">
            <a:extLst>
              <a:ext uri="{FF2B5EF4-FFF2-40B4-BE49-F238E27FC236}">
                <a16:creationId xmlns:a16="http://schemas.microsoft.com/office/drawing/2014/main" id="{E88E3B36-BE9C-DB7C-7DB7-DFDD6BD7AA30}"/>
              </a:ext>
            </a:extLst>
          </p:cNvPr>
          <p:cNvSpPr>
            <a:spLocks noGrp="1"/>
          </p:cNvSpPr>
          <p:nvPr>
            <p:ph type="pic" sz="quarter" idx="43" hasCustomPrompt="1"/>
          </p:nvPr>
        </p:nvSpPr>
        <p:spPr>
          <a:xfrm>
            <a:off x="1148628" y="7155764"/>
            <a:ext cx="1945848" cy="2195061"/>
          </a:xfrm>
          <a:prstGeom prst="rect">
            <a:avLst/>
          </a:prstGeom>
          <a:effectLst>
            <a:outerShdw blurRad="215900" dist="127000" dir="8100000" algn="tr" rotWithShape="0">
              <a:srgbClr val="002F70">
                <a:alpha val="59000"/>
              </a:srgbClr>
            </a:outerShdw>
          </a:effectLst>
        </p:spPr>
        <p:txBody>
          <a:bodyPr lIns="0" tIns="0" rIns="0" bIns="0" anchor="ctr" anchorCtr="0"/>
          <a:lstStyle>
            <a:lvl1pPr marL="0" indent="0" algn="ctr">
              <a:buFontTx/>
              <a:buNone/>
              <a:defRPr sz="3400" b="1" baseline="0">
                <a:solidFill>
                  <a:schemeClr val="bg1"/>
                </a:solidFill>
                <a:latin typeface="Arial" panose="020B0604020202020204" pitchFamily="34" charset="0"/>
                <a:cs typeface="Arial" panose="020B0604020202020204" pitchFamily="34" charset="0"/>
              </a:defRPr>
            </a:lvl1pPr>
          </a:lstStyle>
          <a:p>
            <a:r>
              <a:rPr lang="en-US" dirty="0"/>
              <a:t>Place Speaker </a:t>
            </a:r>
          </a:p>
          <a:p>
            <a:r>
              <a:rPr lang="en-US" dirty="0"/>
              <a:t>Photo Here </a:t>
            </a:r>
          </a:p>
        </p:txBody>
      </p:sp>
      <p:sp>
        <p:nvSpPr>
          <p:cNvPr id="19" name="Text Placeholder 8">
            <a:extLst>
              <a:ext uri="{FF2B5EF4-FFF2-40B4-BE49-F238E27FC236}">
                <a16:creationId xmlns:a16="http://schemas.microsoft.com/office/drawing/2014/main" id="{6E0FA371-5E68-CAE0-3A15-F3DB338E9830}"/>
              </a:ext>
            </a:extLst>
          </p:cNvPr>
          <p:cNvSpPr>
            <a:spLocks noGrp="1"/>
          </p:cNvSpPr>
          <p:nvPr>
            <p:ph type="body" sz="quarter" idx="44" hasCustomPrompt="1"/>
          </p:nvPr>
        </p:nvSpPr>
        <p:spPr>
          <a:xfrm>
            <a:off x="3303835" y="7445493"/>
            <a:ext cx="5104905" cy="447626"/>
          </a:xfrm>
          <a:prstGeom prst="rect">
            <a:avLst/>
          </a:prstGeom>
        </p:spPr>
        <p:txBody>
          <a:bodyPr wrap="square" lIns="0" tIns="0" rIns="0" bIns="0">
            <a:noAutofit/>
          </a:bodyPr>
          <a:lstStyle>
            <a:lvl1pPr marL="0" indent="0">
              <a:buFontTx/>
              <a:buNone/>
              <a:defRPr sz="2550" b="1">
                <a:solidFill>
                  <a:srgbClr val="E7DA37"/>
                </a:solidFill>
                <a:latin typeface="Aptos" panose="020B0004020202020204" pitchFamily="34" charset="0"/>
                <a:cs typeface="Arial" panose="020B0604020202020204" pitchFamily="34" charset="0"/>
              </a:defRPr>
            </a:lvl1pPr>
          </a:lstStyle>
          <a:p>
            <a:pPr lvl="0"/>
            <a:r>
              <a:rPr lang="en-US" dirty="0"/>
              <a:t>Speaker Name</a:t>
            </a:r>
          </a:p>
        </p:txBody>
      </p:sp>
      <p:sp>
        <p:nvSpPr>
          <p:cNvPr id="24" name="Text Placeholder 8">
            <a:extLst>
              <a:ext uri="{FF2B5EF4-FFF2-40B4-BE49-F238E27FC236}">
                <a16:creationId xmlns:a16="http://schemas.microsoft.com/office/drawing/2014/main" id="{41EDDD79-66E5-1FB7-9F6B-9F8C98B29C40}"/>
              </a:ext>
            </a:extLst>
          </p:cNvPr>
          <p:cNvSpPr>
            <a:spLocks noGrp="1"/>
          </p:cNvSpPr>
          <p:nvPr>
            <p:ph type="body" sz="quarter" idx="45" hasCustomPrompt="1"/>
          </p:nvPr>
        </p:nvSpPr>
        <p:spPr>
          <a:xfrm>
            <a:off x="3303832" y="8023426"/>
            <a:ext cx="5104908" cy="457301"/>
          </a:xfrm>
          <a:prstGeom prst="rect">
            <a:avLst/>
          </a:prstGeom>
          <a:noFill/>
        </p:spPr>
        <p:txBody>
          <a:bodyPr wrap="square" lIns="0" tIns="0" rIns="0" bIns="0">
            <a:noAutofit/>
          </a:bodyPr>
          <a:lstStyle>
            <a:lvl1pPr marL="0" indent="0">
              <a:lnSpc>
                <a:spcPct val="100000"/>
              </a:lnSpc>
              <a:buFontTx/>
              <a:buNone/>
              <a:defRPr sz="2325" b="0" i="1">
                <a:solidFill>
                  <a:schemeClr val="bg1"/>
                </a:solidFill>
                <a:effectLst/>
                <a:latin typeface="Aptos" panose="020B0004020202020204" pitchFamily="34" charset="0"/>
                <a:cs typeface="Arial" panose="020B0604020202020204" pitchFamily="34" charset="0"/>
              </a:defRPr>
            </a:lvl1pPr>
          </a:lstStyle>
          <a:p>
            <a:pPr lvl="0"/>
            <a:r>
              <a:rPr lang="en-US" dirty="0"/>
              <a:t>Title</a:t>
            </a:r>
          </a:p>
        </p:txBody>
      </p:sp>
      <p:sp>
        <p:nvSpPr>
          <p:cNvPr id="25" name="Text Placeholder 8">
            <a:extLst>
              <a:ext uri="{FF2B5EF4-FFF2-40B4-BE49-F238E27FC236}">
                <a16:creationId xmlns:a16="http://schemas.microsoft.com/office/drawing/2014/main" id="{9CF710C8-029F-FE0C-060D-995AFBC96D3B}"/>
              </a:ext>
            </a:extLst>
          </p:cNvPr>
          <p:cNvSpPr>
            <a:spLocks noGrp="1"/>
          </p:cNvSpPr>
          <p:nvPr>
            <p:ph type="body" sz="quarter" idx="46" hasCustomPrompt="1"/>
          </p:nvPr>
        </p:nvSpPr>
        <p:spPr>
          <a:xfrm>
            <a:off x="3303833" y="8557111"/>
            <a:ext cx="5104908" cy="615354"/>
          </a:xfrm>
          <a:prstGeom prst="rect">
            <a:avLst/>
          </a:prstGeom>
          <a:noFill/>
        </p:spPr>
        <p:txBody>
          <a:bodyPr wrap="square" lIns="0" tIns="0" rIns="0" bIns="0">
            <a:noAutofit/>
          </a:bodyPr>
          <a:lstStyle>
            <a:lvl1pPr marL="0" indent="0">
              <a:buFontTx/>
              <a:buNone/>
              <a:defRPr sz="2325" b="0" i="0">
                <a:solidFill>
                  <a:schemeClr val="bg1"/>
                </a:solidFill>
                <a:effectLst/>
                <a:latin typeface="Aptos" panose="020B0004020202020204" pitchFamily="34" charset="0"/>
                <a:cs typeface="Arial" panose="020B0604020202020204" pitchFamily="34" charset="0"/>
              </a:defRPr>
            </a:lvl1pPr>
          </a:lstStyle>
          <a:p>
            <a:pPr lvl="0"/>
            <a:r>
              <a:rPr lang="en-US" dirty="0"/>
              <a:t>Company</a:t>
            </a:r>
          </a:p>
        </p:txBody>
      </p:sp>
    </p:spTree>
    <p:extLst>
      <p:ext uri="{BB962C8B-B14F-4D97-AF65-F5344CB8AC3E}">
        <p14:creationId xmlns:p14="http://schemas.microsoft.com/office/powerpoint/2010/main" val="39444430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erior Slide levels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dirty="0"/>
              <a:t>Click to edit slide heading</a:t>
            </a:r>
          </a:p>
        </p:txBody>
      </p:sp>
      <p:sp>
        <p:nvSpPr>
          <p:cNvPr id="5" name="Text Placeholder 4"/>
          <p:cNvSpPr>
            <a:spLocks noGrp="1"/>
          </p:cNvSpPr>
          <p:nvPr>
            <p:ph type="body" sz="quarter" idx="10"/>
          </p:nvPr>
        </p:nvSpPr>
        <p:spPr>
          <a:xfrm>
            <a:off x="2526507" y="2724151"/>
            <a:ext cx="11639550" cy="5233988"/>
          </a:xfrm>
          <a:prstGeom prst="rect">
            <a:avLst/>
          </a:prstGeom>
        </p:spPr>
        <p:txBody>
          <a:bodyPr lIns="0" tIns="0" rIns="0" bIns="0"/>
          <a:lstStyle>
            <a:lvl1pPr>
              <a:defRPr sz="4200">
                <a:latin typeface="Arial" panose="020B0604020202020204" pitchFamily="34" charset="0"/>
                <a:cs typeface="Arial" panose="020B0604020202020204" pitchFamily="34" charset="0"/>
              </a:defRPr>
            </a:lvl1pPr>
            <a:lvl2pPr>
              <a:defRPr sz="3600">
                <a:latin typeface="Arial" panose="020B0604020202020204" pitchFamily="34" charset="0"/>
                <a:cs typeface="Arial" panose="020B0604020202020204" pitchFamily="34" charset="0"/>
              </a:defRPr>
            </a:lvl2pPr>
            <a:lvl3pPr>
              <a:defRPr sz="30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92854434"/>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erior Slide chart partn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dirty="0"/>
              <a:t>Click to edit slide heading</a:t>
            </a:r>
          </a:p>
        </p:txBody>
      </p:sp>
      <p:sp>
        <p:nvSpPr>
          <p:cNvPr id="6" name="Chart Placeholder 7"/>
          <p:cNvSpPr>
            <a:spLocks noGrp="1"/>
          </p:cNvSpPr>
          <p:nvPr>
            <p:ph type="chart" sz="quarter" idx="10"/>
          </p:nvPr>
        </p:nvSpPr>
        <p:spPr>
          <a:xfrm>
            <a:off x="2762251" y="2707483"/>
            <a:ext cx="12218195" cy="5395913"/>
          </a:xfrm>
          <a:prstGeom prst="rect">
            <a:avLst/>
          </a:prstGeom>
        </p:spPr>
        <p:txBody>
          <a:bodyPr/>
          <a:lstStyle/>
          <a:p>
            <a:endParaRPr lang="en-US"/>
          </a:p>
        </p:txBody>
      </p:sp>
    </p:spTree>
    <p:extLst>
      <p:ext uri="{BB962C8B-B14F-4D97-AF65-F5344CB8AC3E}">
        <p14:creationId xmlns:p14="http://schemas.microsoft.com/office/powerpoint/2010/main" val="1194649138"/>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erior Slide blank parter logo">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301833215"/>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Last Slide">
    <p:spTree>
      <p:nvGrpSpPr>
        <p:cNvPr id="1" name=""/>
        <p:cNvGrpSpPr/>
        <p:nvPr/>
      </p:nvGrpSpPr>
      <p:grpSpPr>
        <a:xfrm>
          <a:off x="0" y="0"/>
          <a:ext cx="0" cy="0"/>
          <a:chOff x="0" y="0"/>
          <a:chExt cx="0" cy="0"/>
        </a:xfrm>
      </p:grpSpPr>
      <p:pic>
        <p:nvPicPr>
          <p:cNvPr id="3" name="Picture 2" descr="A black and white logo with white text&#10;&#10;Description automatically generated">
            <a:extLst>
              <a:ext uri="{FF2B5EF4-FFF2-40B4-BE49-F238E27FC236}">
                <a16:creationId xmlns:a16="http://schemas.microsoft.com/office/drawing/2014/main" id="{AAAD1B08-FB1E-5E94-14FC-360B8C0F74FB}"/>
              </a:ext>
            </a:extLst>
          </p:cNvPr>
          <p:cNvPicPr>
            <a:picLocks noChangeAspect="1"/>
          </p:cNvPicPr>
          <p:nvPr userDrawn="1"/>
        </p:nvPicPr>
        <p:blipFill>
          <a:blip r:embed="rId2"/>
          <a:stretch>
            <a:fillRect/>
          </a:stretch>
        </p:blipFill>
        <p:spPr>
          <a:xfrm>
            <a:off x="6697344" y="5755053"/>
            <a:ext cx="4893311" cy="1407748"/>
          </a:xfrm>
          <a:prstGeom prst="rect">
            <a:avLst/>
          </a:prstGeom>
        </p:spPr>
      </p:pic>
    </p:spTree>
    <p:extLst>
      <p:ext uri="{BB962C8B-B14F-4D97-AF65-F5344CB8AC3E}">
        <p14:creationId xmlns:p14="http://schemas.microsoft.com/office/powerpoint/2010/main" val="35496255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hank You Last Slide parter logo">
    <p:spTree>
      <p:nvGrpSpPr>
        <p:cNvPr id="1" name=""/>
        <p:cNvGrpSpPr/>
        <p:nvPr/>
      </p:nvGrpSpPr>
      <p:grpSpPr>
        <a:xfrm>
          <a:off x="0" y="0"/>
          <a:ext cx="0" cy="0"/>
          <a:chOff x="0" y="0"/>
          <a:chExt cx="0" cy="0"/>
        </a:xfrm>
      </p:grpSpPr>
      <p:sp>
        <p:nvSpPr>
          <p:cNvPr id="7" name="Picture Placeholder 3"/>
          <p:cNvSpPr txBox="1">
            <a:spLocks/>
          </p:cNvSpPr>
          <p:nvPr userDrawn="1"/>
        </p:nvSpPr>
        <p:spPr>
          <a:xfrm>
            <a:off x="10590701" y="5574156"/>
            <a:ext cx="2950938" cy="1275832"/>
          </a:xfrm>
          <a:prstGeom prst="rect">
            <a:avLst/>
          </a:prstGeom>
        </p:spPr>
        <p:txBody>
          <a:bodyPr lIns="0" tIns="0" rIns="0" bIns="0" anchor="ctr" anchorCtr="0"/>
          <a:lstStyle>
            <a:lvl1pPr marL="0" indent="0" algn="ctr" rtl="0" eaLnBrk="1" fontAlgn="base" hangingPunct="1">
              <a:lnSpc>
                <a:spcPct val="120000"/>
              </a:lnSpc>
              <a:spcBef>
                <a:spcPts val="0"/>
              </a:spcBef>
              <a:spcAft>
                <a:spcPts val="1260"/>
              </a:spcAft>
              <a:buClr>
                <a:schemeClr val="accent1"/>
              </a:buClr>
              <a:buSzPct val="90000"/>
              <a:buFont typeface="Arial"/>
              <a:buNone/>
              <a:defRPr sz="2100" b="0">
                <a:solidFill>
                  <a:schemeClr val="bg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sz="3150" kern="0" dirty="0"/>
              <a:t>LOGO</a:t>
            </a:r>
          </a:p>
        </p:txBody>
      </p:sp>
      <p:pic>
        <p:nvPicPr>
          <p:cNvPr id="2" name="Picture 1" descr="A black and white logo with white text&#10;&#10;Description automatically generated">
            <a:extLst>
              <a:ext uri="{FF2B5EF4-FFF2-40B4-BE49-F238E27FC236}">
                <a16:creationId xmlns:a16="http://schemas.microsoft.com/office/drawing/2014/main" id="{35BF0F4D-6BEA-0D44-EE7D-2DA52A4C244C}"/>
              </a:ext>
            </a:extLst>
          </p:cNvPr>
          <p:cNvPicPr>
            <a:picLocks noChangeAspect="1"/>
          </p:cNvPicPr>
          <p:nvPr userDrawn="1"/>
        </p:nvPicPr>
        <p:blipFill>
          <a:blip r:embed="rId2"/>
          <a:stretch>
            <a:fillRect/>
          </a:stretch>
        </p:blipFill>
        <p:spPr>
          <a:xfrm>
            <a:off x="5981728" y="5755053"/>
            <a:ext cx="4893311" cy="1407748"/>
          </a:xfrm>
          <a:prstGeom prst="rect">
            <a:avLst/>
          </a:prstGeom>
        </p:spPr>
      </p:pic>
    </p:spTree>
    <p:extLst>
      <p:ext uri="{BB962C8B-B14F-4D97-AF65-F5344CB8AC3E}">
        <p14:creationId xmlns:p14="http://schemas.microsoft.com/office/powerpoint/2010/main" val="3311712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6871025" y="-1667905"/>
            <a:ext cx="285656"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98074"/>
            <a:ext cx="18288000" cy="952500"/>
          </a:xfrm>
          <a:prstGeom prst="rect">
            <a:avLst/>
          </a:prstGeom>
          <a:noFill/>
        </p:spPr>
        <p:txBody>
          <a:bodyPr vert="horz" wrap="none" lIns="365760" tIns="0" rIns="365760" bIns="0" rtlCol="0" anchor="ctr" anchorCtr="0">
            <a:noAutofit/>
          </a:bodyPr>
          <a:lstStyle>
            <a:lvl1pPr algn="l">
              <a:defRPr sz="4800" b="0">
                <a:solidFill>
                  <a:schemeClr val="bg1"/>
                </a:solidFill>
              </a:defRPr>
            </a:lvl1pPr>
          </a:lstStyle>
          <a:p>
            <a:r>
              <a:rPr lang="en-US" dirty="0"/>
              <a:t>Click to edit slide heading</a:t>
            </a:r>
          </a:p>
        </p:txBody>
      </p:sp>
    </p:spTree>
    <p:extLst>
      <p:ext uri="{BB962C8B-B14F-4D97-AF65-F5344CB8AC3E}">
        <p14:creationId xmlns:p14="http://schemas.microsoft.com/office/powerpoint/2010/main" val="1011285189"/>
      </p:ext>
    </p:extLst>
  </p:cSld>
  <p:clrMapOvr>
    <a:masterClrMapping/>
  </p:clrMapOvr>
  <p:extLst>
    <p:ext uri="{DCECCB84-F9BA-43D5-87BE-67443E8EF086}">
      <p15:sldGuideLst xmlns:p15="http://schemas.microsoft.com/office/powerpoint/2012/main">
        <p15:guide id="1" orient="horz" pos="10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
        <p:nvSpPr>
          <p:cNvPr id="5"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4" name="Rectangle 3">
            <a:extLst>
              <a:ext uri="{FF2B5EF4-FFF2-40B4-BE49-F238E27FC236}">
                <a16:creationId xmlns:a16="http://schemas.microsoft.com/office/drawing/2014/main" id="{EA69F344-421F-01BC-4D28-4589C7FFA1EA}"/>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rgbClr val="002F70"/>
              </a:solidFill>
              <a:latin typeface="Aptos" panose="020B0004020202020204" pitchFamily="34" charset="0"/>
            </a:endParaRPr>
          </a:p>
        </p:txBody>
      </p:sp>
      <p:sp>
        <p:nvSpPr>
          <p:cNvPr id="6" name="Title Placeholder 37">
            <a:extLst>
              <a:ext uri="{FF2B5EF4-FFF2-40B4-BE49-F238E27FC236}">
                <a16:creationId xmlns:a16="http://schemas.microsoft.com/office/drawing/2014/main" id="{DAA0B3AD-56BE-B0C0-CE01-5E595D96A8E3}"/>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694628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665699" y="1678162"/>
            <a:ext cx="16961727" cy="6768965"/>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6" name="Text Placeholder 3"/>
          <p:cNvSpPr>
            <a:spLocks noGrp="1"/>
          </p:cNvSpPr>
          <p:nvPr>
            <p:ph type="body" sz="quarter" idx="10"/>
          </p:nvPr>
        </p:nvSpPr>
        <p:spPr>
          <a:xfrm>
            <a:off x="665699" y="1852137"/>
            <a:ext cx="16966692" cy="600075"/>
          </a:xfrm>
          <a:prstGeom prst="rect">
            <a:avLst/>
          </a:prstGeom>
        </p:spPr>
        <p:txBody>
          <a:bodyPr anchor="ctr" anchorCtr="0"/>
          <a:lstStyle>
            <a:lvl1pPr algn="ctr">
              <a:defRPr sz="2700" b="1" cap="all" spc="30" baseline="0">
                <a:solidFill>
                  <a:srgbClr val="002F70"/>
                </a:solidFill>
                <a:latin typeface="Aptos" panose="020B0004020202020204" pitchFamily="34" charset="0"/>
              </a:defRPr>
            </a:lvl1pPr>
          </a:lstStyle>
          <a:p>
            <a:pPr lvl="0"/>
            <a:r>
              <a:rPr lang="en-US" dirty="0"/>
              <a:t>Edit Master text styles</a:t>
            </a:r>
          </a:p>
        </p:txBody>
      </p:sp>
      <p:sp>
        <p:nvSpPr>
          <p:cNvPr id="3" name="Chart Placeholder 2"/>
          <p:cNvSpPr>
            <a:spLocks noGrp="1"/>
          </p:cNvSpPr>
          <p:nvPr>
            <p:ph type="chart" sz="quarter" idx="15"/>
          </p:nvPr>
        </p:nvSpPr>
        <p:spPr>
          <a:xfrm>
            <a:off x="1076325" y="2743200"/>
            <a:ext cx="16135350" cy="5353050"/>
          </a:xfrm>
          <a:prstGeom prst="rect">
            <a:avLst/>
          </a:prstGeom>
        </p:spPr>
        <p:txBody>
          <a:bodyPr/>
          <a:lstStyle>
            <a:lvl1pPr algn="ctr">
              <a:defRPr>
                <a:latin typeface="Aptos" panose="020B0004020202020204" pitchFamily="34" charset="0"/>
              </a:defRPr>
            </a:lvl1pPr>
          </a:lstStyle>
          <a:p>
            <a:r>
              <a:rPr lang="en-US" dirty="0"/>
              <a:t>Click icon to add chart</a:t>
            </a:r>
          </a:p>
        </p:txBody>
      </p:sp>
      <p:sp>
        <p:nvSpPr>
          <p:cNvPr id="9"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
        <p:nvSpPr>
          <p:cNvPr id="11"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10" name="Rectangle 9">
            <a:extLst>
              <a:ext uri="{FF2B5EF4-FFF2-40B4-BE49-F238E27FC236}">
                <a16:creationId xmlns:a16="http://schemas.microsoft.com/office/drawing/2014/main" id="{1B98408A-FED8-83CF-D0AA-C8DB83FCB9D5}"/>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rgbClr val="002F70"/>
              </a:solidFill>
              <a:latin typeface="Aptos" panose="020B0004020202020204" pitchFamily="34" charset="0"/>
            </a:endParaRPr>
          </a:p>
        </p:txBody>
      </p:sp>
      <p:sp>
        <p:nvSpPr>
          <p:cNvPr id="12" name="Title Placeholder 37">
            <a:extLst>
              <a:ext uri="{FF2B5EF4-FFF2-40B4-BE49-F238E27FC236}">
                <a16:creationId xmlns:a16="http://schemas.microsoft.com/office/drawing/2014/main" id="{31B81CCF-4A6C-B879-56C1-0F47C8EE1D47}"/>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865542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0050" y="1990164"/>
            <a:ext cx="8743950" cy="7096686"/>
          </a:xfrm>
          <a:prstGeom prst="rect">
            <a:avLst/>
          </a:prstGeom>
        </p:spPr>
        <p:txBody>
          <a:bodyPr/>
          <a:lstStyle>
            <a:lvl1pPr marL="521208" indent="-514350">
              <a:lnSpc>
                <a:spcPct val="100000"/>
              </a:lnSpc>
              <a:spcAft>
                <a:spcPts val="2700"/>
              </a:spcAft>
              <a:buClr>
                <a:schemeClr val="tx1"/>
              </a:buClr>
              <a:buSzPct val="135000"/>
              <a:buFont typeface="Arial" panose="020B0604020202020204" pitchFamily="34" charset="0"/>
              <a:buChar char="•"/>
              <a:defRPr sz="3000">
                <a:latin typeface="Aptos" panose="020B0004020202020204" pitchFamily="34" charset="0"/>
              </a:defRPr>
            </a:lvl1pPr>
            <a:lvl2pPr marL="1028700" indent="-514350">
              <a:lnSpc>
                <a:spcPct val="100000"/>
              </a:lnSpc>
              <a:spcAft>
                <a:spcPts val="2700"/>
              </a:spcAft>
              <a:buClr>
                <a:schemeClr val="tx1"/>
              </a:buClr>
              <a:buSzPct val="135000"/>
              <a:buFont typeface="Arial" panose="020B0604020202020204" pitchFamily="34" charset="0"/>
              <a:buChar char="•"/>
              <a:defRPr sz="3000">
                <a:latin typeface="Aptos" panose="020B0004020202020204" pitchFamily="34" charset="0"/>
              </a:defRPr>
            </a:lvl2pPr>
            <a:lvl3pPr marL="1550195" indent="-514350">
              <a:lnSpc>
                <a:spcPct val="100000"/>
              </a:lnSpc>
              <a:spcAft>
                <a:spcPts val="2700"/>
              </a:spcAft>
              <a:buClr>
                <a:schemeClr val="tx1"/>
              </a:buClr>
              <a:buSzPct val="135000"/>
              <a:buFont typeface="Arial" panose="020B0604020202020204" pitchFamily="34" charset="0"/>
              <a:buChar char="•"/>
              <a:defRPr sz="3000">
                <a:latin typeface="Aptos" panose="020B0004020202020204" pitchFamily="34" charset="0"/>
              </a:defRPr>
            </a:lvl3pPr>
            <a:lvl4pPr marL="2057400" indent="-514350">
              <a:lnSpc>
                <a:spcPct val="100000"/>
              </a:lnSpc>
              <a:spcAft>
                <a:spcPts val="2700"/>
              </a:spcAft>
              <a:buClr>
                <a:schemeClr val="tx1"/>
              </a:buClr>
              <a:buSzPct val="135000"/>
              <a:buFont typeface="Arial" panose="020B0604020202020204" pitchFamily="34" charset="0"/>
              <a:buChar char="•"/>
              <a:defRPr sz="3000">
                <a:latin typeface="Aptos" panose="020B0004020202020204" pitchFamily="34" charset="0"/>
              </a:defRPr>
            </a:lvl4pPr>
            <a:lvl5pPr marL="2578895" indent="-514350">
              <a:buClr>
                <a:schemeClr val="tx1"/>
              </a:buClr>
              <a:buSzPct val="135000"/>
              <a:buFont typeface="Arial" panose="020B0604020202020204" pitchFamily="34" charset="0"/>
              <a:buChar char="•"/>
              <a:defRPr sz="36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Picture Placeholder 6"/>
          <p:cNvSpPr>
            <a:spLocks noGrp="1"/>
          </p:cNvSpPr>
          <p:nvPr>
            <p:ph type="pic" sz="quarter" idx="11"/>
          </p:nvPr>
        </p:nvSpPr>
        <p:spPr>
          <a:xfrm>
            <a:off x="9144000" y="1714500"/>
            <a:ext cx="8515350" cy="6890658"/>
          </a:xfrm>
          <a:prstGeom prst="rect">
            <a:avLst/>
          </a:prstGeom>
        </p:spPr>
        <p:txBody>
          <a:bodyPr/>
          <a:lstStyle>
            <a:lvl1pPr algn="ctr">
              <a:defRPr>
                <a:latin typeface="Aptos" panose="020B0004020202020204" pitchFamily="34" charset="0"/>
              </a:defRPr>
            </a:lvl1pPr>
          </a:lstStyle>
          <a:p>
            <a:r>
              <a:rPr lang="en-US" dirty="0"/>
              <a:t>Click icon to add picture</a:t>
            </a:r>
          </a:p>
        </p:txBody>
      </p:sp>
      <p:sp>
        <p:nvSpPr>
          <p:cNvPr id="11"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
        <p:nvSpPr>
          <p:cNvPr id="9"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8" name="Rectangle 7">
            <a:extLst>
              <a:ext uri="{FF2B5EF4-FFF2-40B4-BE49-F238E27FC236}">
                <a16:creationId xmlns:a16="http://schemas.microsoft.com/office/drawing/2014/main" id="{9D2AA369-9C04-26E8-93D8-D3E1B2234236}"/>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rgbClr val="002F70"/>
              </a:solidFill>
              <a:latin typeface="Aptos" panose="020B0004020202020204" pitchFamily="34" charset="0"/>
            </a:endParaRPr>
          </a:p>
        </p:txBody>
      </p:sp>
      <p:sp>
        <p:nvSpPr>
          <p:cNvPr id="12" name="Title Placeholder 37">
            <a:extLst>
              <a:ext uri="{FF2B5EF4-FFF2-40B4-BE49-F238E27FC236}">
                <a16:creationId xmlns:a16="http://schemas.microsoft.com/office/drawing/2014/main" id="{C46B516E-F1CB-67F6-E3C6-35EC4B341A1B}"/>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2563024467"/>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9490843" y="2671388"/>
            <a:ext cx="8201576" cy="5968121"/>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14" name="Rectangle 13"/>
          <p:cNvSpPr/>
          <p:nvPr userDrawn="1"/>
        </p:nvSpPr>
        <p:spPr>
          <a:xfrm>
            <a:off x="711417" y="2671388"/>
            <a:ext cx="8202168" cy="5968121"/>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9" name="Text Placeholder 3"/>
          <p:cNvSpPr>
            <a:spLocks noGrp="1"/>
          </p:cNvSpPr>
          <p:nvPr>
            <p:ph type="body" sz="quarter" idx="10"/>
          </p:nvPr>
        </p:nvSpPr>
        <p:spPr>
          <a:xfrm>
            <a:off x="711417" y="2857977"/>
            <a:ext cx="8202168"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0" name="Text Placeholder 3"/>
          <p:cNvSpPr>
            <a:spLocks noGrp="1"/>
          </p:cNvSpPr>
          <p:nvPr>
            <p:ph type="body" sz="quarter" idx="11"/>
          </p:nvPr>
        </p:nvSpPr>
        <p:spPr>
          <a:xfrm>
            <a:off x="9490842" y="2857977"/>
            <a:ext cx="8202168"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5"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
        <p:nvSpPr>
          <p:cNvPr id="12"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4" name="Rectangle 3">
            <a:extLst>
              <a:ext uri="{FF2B5EF4-FFF2-40B4-BE49-F238E27FC236}">
                <a16:creationId xmlns:a16="http://schemas.microsoft.com/office/drawing/2014/main" id="{C7026CAE-4D7B-40AF-43EF-14C78C73C37B}"/>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rgbClr val="002F70"/>
              </a:solidFill>
              <a:latin typeface="Aptos" panose="020B0004020202020204" pitchFamily="34" charset="0"/>
            </a:endParaRPr>
          </a:p>
        </p:txBody>
      </p:sp>
      <p:sp>
        <p:nvSpPr>
          <p:cNvPr id="5" name="Title Placeholder 37">
            <a:extLst>
              <a:ext uri="{FF2B5EF4-FFF2-40B4-BE49-F238E27FC236}">
                <a16:creationId xmlns:a16="http://schemas.microsoft.com/office/drawing/2014/main" id="{85BF10DA-B9B5-ECFD-A8EE-2C41F25F6115}"/>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3314708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2430679" y="2382098"/>
            <a:ext cx="5212080" cy="5968121"/>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5" name="Rectangle 4"/>
          <p:cNvSpPr/>
          <p:nvPr userDrawn="1"/>
        </p:nvSpPr>
        <p:spPr>
          <a:xfrm>
            <a:off x="779999" y="2374208"/>
            <a:ext cx="5212080" cy="5968121"/>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6" name="Rectangle 5"/>
          <p:cNvSpPr/>
          <p:nvPr userDrawn="1"/>
        </p:nvSpPr>
        <p:spPr>
          <a:xfrm>
            <a:off x="6558045" y="2374208"/>
            <a:ext cx="5212080" cy="5968121"/>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9" name="Text Placeholder 3"/>
          <p:cNvSpPr>
            <a:spLocks noGrp="1"/>
          </p:cNvSpPr>
          <p:nvPr>
            <p:ph type="body" sz="quarter" idx="10"/>
          </p:nvPr>
        </p:nvSpPr>
        <p:spPr>
          <a:xfrm>
            <a:off x="742950" y="240077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0" name="Text Placeholder 3"/>
          <p:cNvSpPr>
            <a:spLocks noGrp="1"/>
          </p:cNvSpPr>
          <p:nvPr>
            <p:ph type="body" sz="quarter" idx="11"/>
          </p:nvPr>
        </p:nvSpPr>
        <p:spPr>
          <a:xfrm>
            <a:off x="6553742" y="240077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1" name="Text Placeholder 3"/>
          <p:cNvSpPr>
            <a:spLocks noGrp="1"/>
          </p:cNvSpPr>
          <p:nvPr>
            <p:ph type="body" sz="quarter" idx="12"/>
          </p:nvPr>
        </p:nvSpPr>
        <p:spPr>
          <a:xfrm>
            <a:off x="12430202" y="240077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4"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
        <p:nvSpPr>
          <p:cNvPr id="12" name="Text Placeholder 9"/>
          <p:cNvSpPr>
            <a:spLocks noGrp="1"/>
          </p:cNvSpPr>
          <p:nvPr>
            <p:ph type="body" sz="quarter" idx="14"/>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13" name="Rectangle 12">
            <a:extLst>
              <a:ext uri="{FF2B5EF4-FFF2-40B4-BE49-F238E27FC236}">
                <a16:creationId xmlns:a16="http://schemas.microsoft.com/office/drawing/2014/main" id="{C4DC01B8-CEE1-3E15-199B-71DAE8112DD2}"/>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rgbClr val="002F70"/>
              </a:solidFill>
              <a:latin typeface="Aptos" panose="020B0004020202020204" pitchFamily="34" charset="0"/>
            </a:endParaRPr>
          </a:p>
        </p:txBody>
      </p:sp>
      <p:sp>
        <p:nvSpPr>
          <p:cNvPr id="15" name="Title Placeholder 37">
            <a:extLst>
              <a:ext uri="{FF2B5EF4-FFF2-40B4-BE49-F238E27FC236}">
                <a16:creationId xmlns:a16="http://schemas.microsoft.com/office/drawing/2014/main" id="{73FFCA7F-F238-BA44-322F-D746A90CF82C}"/>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550099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744077" y="1670285"/>
            <a:ext cx="5212080" cy="7071701"/>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2" name="TextBox 1"/>
          <p:cNvSpPr txBox="1"/>
          <p:nvPr userDrawn="1"/>
        </p:nvSpPr>
        <p:spPr>
          <a:xfrm>
            <a:off x="16871025" y="-1667905"/>
            <a:ext cx="258404" cy="528927"/>
          </a:xfrm>
          <a:prstGeom prst="rect">
            <a:avLst/>
          </a:prstGeom>
          <a:noFill/>
        </p:spPr>
        <p:txBody>
          <a:bodyPr wrap="none" rtlCol="0">
            <a:spAutoFit/>
          </a:bodyPr>
          <a:lstStyle/>
          <a:p>
            <a:pPr marL="0" marR="0" lvl="0" indent="0" algn="l" defTabSz="1440108" rtl="0" eaLnBrk="1" fontAlgn="base" latinLnBrk="0" hangingPunct="1">
              <a:lnSpc>
                <a:spcPct val="100000"/>
              </a:lnSpc>
              <a:spcBef>
                <a:spcPct val="0"/>
              </a:spcBef>
              <a:spcAft>
                <a:spcPct val="0"/>
              </a:spcAft>
              <a:buClrTx/>
              <a:buSzTx/>
              <a:buFontTx/>
              <a:buNone/>
              <a:tabLst/>
              <a:defRPr/>
            </a:pPr>
            <a:r>
              <a:rPr kumimoji="0" lang="en-US" sz="2837"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7" name="Rectangle 6"/>
          <p:cNvSpPr/>
          <p:nvPr userDrawn="1"/>
        </p:nvSpPr>
        <p:spPr>
          <a:xfrm>
            <a:off x="12299603" y="1670285"/>
            <a:ext cx="5212080" cy="7071701"/>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8" name="Rectangle 7"/>
          <p:cNvSpPr/>
          <p:nvPr userDrawn="1"/>
        </p:nvSpPr>
        <p:spPr>
          <a:xfrm>
            <a:off x="6537890" y="1670285"/>
            <a:ext cx="5212080" cy="7071701"/>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latin typeface="Aptos" panose="020B0004020202020204" pitchFamily="34" charset="0"/>
            </a:endParaRPr>
          </a:p>
        </p:txBody>
      </p:sp>
      <p:sp>
        <p:nvSpPr>
          <p:cNvPr id="4" name="Text Placeholder 3"/>
          <p:cNvSpPr>
            <a:spLocks noGrp="1"/>
          </p:cNvSpPr>
          <p:nvPr>
            <p:ph type="body" sz="quarter" idx="10"/>
          </p:nvPr>
        </p:nvSpPr>
        <p:spPr>
          <a:xfrm>
            <a:off x="742950" y="166925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4" name="Text Placeholder 3"/>
          <p:cNvSpPr>
            <a:spLocks noGrp="1"/>
          </p:cNvSpPr>
          <p:nvPr>
            <p:ph type="body" sz="quarter" idx="11"/>
          </p:nvPr>
        </p:nvSpPr>
        <p:spPr>
          <a:xfrm>
            <a:off x="6553742" y="166925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5" name="Text Placeholder 3"/>
          <p:cNvSpPr>
            <a:spLocks noGrp="1"/>
          </p:cNvSpPr>
          <p:nvPr>
            <p:ph type="body" sz="quarter" idx="12"/>
          </p:nvPr>
        </p:nvSpPr>
        <p:spPr>
          <a:xfrm>
            <a:off x="12295181" y="1669257"/>
            <a:ext cx="5212557" cy="600075"/>
          </a:xfrm>
          <a:prstGeom prst="rect">
            <a:avLst/>
          </a:prstGeom>
        </p:spPr>
        <p:txBody>
          <a:bodyPr anchor="ctr" anchorCtr="0"/>
          <a:lstStyle>
            <a:lvl1pPr algn="ctr">
              <a:defRPr sz="2400" b="1" cap="all" spc="30" baseline="0">
                <a:solidFill>
                  <a:srgbClr val="002F70"/>
                </a:solidFill>
                <a:latin typeface="Aptos" panose="020B0004020202020204" pitchFamily="34" charset="0"/>
              </a:defRPr>
            </a:lvl1pPr>
          </a:lstStyle>
          <a:p>
            <a:pPr lvl="0"/>
            <a:r>
              <a:rPr lang="en-US" dirty="0"/>
              <a:t>Edit Master text styles</a:t>
            </a:r>
          </a:p>
        </p:txBody>
      </p:sp>
      <p:sp>
        <p:nvSpPr>
          <p:cNvPr id="18" name="Text Placeholder 16"/>
          <p:cNvSpPr>
            <a:spLocks noGrp="1"/>
          </p:cNvSpPr>
          <p:nvPr>
            <p:ph type="body" sz="quarter" idx="14"/>
          </p:nvPr>
        </p:nvSpPr>
        <p:spPr>
          <a:xfrm>
            <a:off x="6537890" y="3803540"/>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17" name="Text Placeholder 16"/>
          <p:cNvSpPr>
            <a:spLocks noGrp="1"/>
          </p:cNvSpPr>
          <p:nvPr>
            <p:ph type="body" sz="quarter" idx="13"/>
          </p:nvPr>
        </p:nvSpPr>
        <p:spPr>
          <a:xfrm>
            <a:off x="742950" y="3803540"/>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19" name="Text Placeholder 16"/>
          <p:cNvSpPr>
            <a:spLocks noGrp="1"/>
          </p:cNvSpPr>
          <p:nvPr>
            <p:ph type="body" sz="quarter" idx="15"/>
          </p:nvPr>
        </p:nvSpPr>
        <p:spPr>
          <a:xfrm>
            <a:off x="12299603" y="3803540"/>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20" name="Oval 19"/>
          <p:cNvSpPr/>
          <p:nvPr userDrawn="1"/>
        </p:nvSpPr>
        <p:spPr>
          <a:xfrm>
            <a:off x="2760249" y="2504142"/>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chemeClr val="tx2">
                  <a:lumMod val="75000"/>
                </a:schemeClr>
              </a:solidFill>
              <a:latin typeface="Aptos" panose="020B0004020202020204" pitchFamily="34" charset="0"/>
            </a:endParaRPr>
          </a:p>
        </p:txBody>
      </p:sp>
      <p:sp>
        <p:nvSpPr>
          <p:cNvPr id="21" name="Oval 20"/>
          <p:cNvSpPr/>
          <p:nvPr userDrawn="1"/>
        </p:nvSpPr>
        <p:spPr>
          <a:xfrm>
            <a:off x="8618322" y="2504142"/>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chemeClr val="tx2">
                  <a:lumMod val="75000"/>
                </a:schemeClr>
              </a:solidFill>
              <a:latin typeface="Aptos" panose="020B0004020202020204" pitchFamily="34" charset="0"/>
            </a:endParaRPr>
          </a:p>
        </p:txBody>
      </p:sp>
      <p:sp>
        <p:nvSpPr>
          <p:cNvPr id="22" name="Oval 21"/>
          <p:cNvSpPr/>
          <p:nvPr userDrawn="1"/>
        </p:nvSpPr>
        <p:spPr>
          <a:xfrm>
            <a:off x="14338176" y="2504142"/>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chemeClr val="tx2">
                  <a:lumMod val="75000"/>
                </a:schemeClr>
              </a:solidFill>
              <a:latin typeface="Aptos" panose="020B0004020202020204" pitchFamily="34" charset="0"/>
            </a:endParaRPr>
          </a:p>
        </p:txBody>
      </p:sp>
      <p:sp>
        <p:nvSpPr>
          <p:cNvPr id="23" name="Oval 22"/>
          <p:cNvSpPr/>
          <p:nvPr userDrawn="1"/>
        </p:nvSpPr>
        <p:spPr>
          <a:xfrm>
            <a:off x="14338176" y="5716734"/>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chemeClr val="tx2">
                  <a:lumMod val="75000"/>
                </a:schemeClr>
              </a:solidFill>
              <a:latin typeface="Aptos" panose="020B0004020202020204" pitchFamily="34" charset="0"/>
            </a:endParaRPr>
          </a:p>
        </p:txBody>
      </p:sp>
      <p:sp>
        <p:nvSpPr>
          <p:cNvPr id="24" name="Oval 23"/>
          <p:cNvSpPr/>
          <p:nvPr userDrawn="1"/>
        </p:nvSpPr>
        <p:spPr>
          <a:xfrm>
            <a:off x="2760249" y="5716734"/>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chemeClr val="tx2">
                  <a:lumMod val="75000"/>
                </a:schemeClr>
              </a:solidFill>
              <a:latin typeface="Aptos" panose="020B0004020202020204" pitchFamily="34" charset="0"/>
            </a:endParaRPr>
          </a:p>
        </p:txBody>
      </p:sp>
      <p:sp>
        <p:nvSpPr>
          <p:cNvPr id="25" name="Oval 24"/>
          <p:cNvSpPr/>
          <p:nvPr userDrawn="1"/>
        </p:nvSpPr>
        <p:spPr>
          <a:xfrm>
            <a:off x="8618322" y="5716734"/>
            <a:ext cx="1114419" cy="111441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chemeClr val="tx2">
                  <a:lumMod val="75000"/>
                </a:schemeClr>
              </a:solidFill>
              <a:latin typeface="Aptos" panose="020B0004020202020204" pitchFamily="34" charset="0"/>
            </a:endParaRPr>
          </a:p>
        </p:txBody>
      </p:sp>
      <p:sp>
        <p:nvSpPr>
          <p:cNvPr id="29" name="Text Placeholder 16"/>
          <p:cNvSpPr>
            <a:spLocks noGrp="1"/>
          </p:cNvSpPr>
          <p:nvPr>
            <p:ph type="body" sz="quarter" idx="16"/>
          </p:nvPr>
        </p:nvSpPr>
        <p:spPr>
          <a:xfrm>
            <a:off x="6537890" y="6987609"/>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30" name="Text Placeholder 16"/>
          <p:cNvSpPr>
            <a:spLocks noGrp="1"/>
          </p:cNvSpPr>
          <p:nvPr>
            <p:ph type="body" sz="quarter" idx="17"/>
          </p:nvPr>
        </p:nvSpPr>
        <p:spPr>
          <a:xfrm>
            <a:off x="742950" y="6987609"/>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31" name="Text Placeholder 16"/>
          <p:cNvSpPr>
            <a:spLocks noGrp="1"/>
          </p:cNvSpPr>
          <p:nvPr>
            <p:ph type="body" sz="quarter" idx="18"/>
          </p:nvPr>
        </p:nvSpPr>
        <p:spPr>
          <a:xfrm>
            <a:off x="12299603" y="6987609"/>
            <a:ext cx="5212557" cy="1273968"/>
          </a:xfrm>
          <a:prstGeom prst="rect">
            <a:avLst/>
          </a:prstGeom>
        </p:spPr>
        <p:txBody>
          <a:bodyPr anchor="ctr" anchorCtr="1"/>
          <a:lstStyle>
            <a:lvl1pPr algn="ctr">
              <a:lnSpc>
                <a:spcPct val="100000"/>
              </a:lnSpc>
              <a:spcAft>
                <a:spcPts val="900"/>
              </a:spcAft>
              <a:defRPr sz="2250">
                <a:solidFill>
                  <a:schemeClr val="tx1">
                    <a:lumMod val="65000"/>
                    <a:lumOff val="35000"/>
                  </a:schemeClr>
                </a:solidFill>
                <a:latin typeface="Aptos" panose="020B0004020202020204" pitchFamily="34" charset="0"/>
              </a:defRPr>
            </a:lvl1pPr>
            <a:lvl2pPr>
              <a:lnSpc>
                <a:spcPct val="100000"/>
              </a:lnSpc>
              <a:spcAft>
                <a:spcPts val="1800"/>
              </a:spcAft>
              <a:defRPr sz="2250"/>
            </a:lvl2pPr>
            <a:lvl3pPr>
              <a:lnSpc>
                <a:spcPct val="100000"/>
              </a:lnSpc>
              <a:spcAft>
                <a:spcPts val="1800"/>
              </a:spcAft>
              <a:defRPr sz="2250"/>
            </a:lvl3pPr>
            <a:lvl4pPr>
              <a:lnSpc>
                <a:spcPct val="100000"/>
              </a:lnSpc>
              <a:spcAft>
                <a:spcPts val="1800"/>
              </a:spcAft>
              <a:defRPr sz="2250"/>
            </a:lvl4pPr>
            <a:lvl5pPr>
              <a:lnSpc>
                <a:spcPct val="100000"/>
              </a:lnSpc>
              <a:spcAft>
                <a:spcPts val="1800"/>
              </a:spcAft>
              <a:defRPr sz="2250"/>
            </a:lvl5pPr>
          </a:lstStyle>
          <a:p>
            <a:pPr lvl="0"/>
            <a:r>
              <a:rPr lang="en-US" dirty="0"/>
              <a:t>Edit Master text styles</a:t>
            </a:r>
          </a:p>
        </p:txBody>
      </p:sp>
      <p:sp>
        <p:nvSpPr>
          <p:cNvPr id="26" name="Slide Number Placeholder 2"/>
          <p:cNvSpPr>
            <a:spLocks noGrp="1"/>
          </p:cNvSpPr>
          <p:nvPr>
            <p:ph type="sldNum" sz="quarter" idx="4294967295"/>
          </p:nvPr>
        </p:nvSpPr>
        <p:spPr>
          <a:xfrm>
            <a:off x="289112" y="9619492"/>
            <a:ext cx="665630" cy="547688"/>
          </a:xfrm>
          <a:prstGeom prst="rect">
            <a:avLst/>
          </a:prstGeom>
        </p:spPr>
        <p:txBody>
          <a:bodyPr/>
          <a:lstStyle>
            <a:lvl1pPr>
              <a:defRPr>
                <a:latin typeface="Aptos" panose="020B0004020202020204" pitchFamily="34" charset="0"/>
              </a:defRPr>
            </a:lvl1pPr>
          </a:lstStyle>
          <a:p>
            <a:fld id="{FA06F0F5-DF6A-4E0E-AC03-6B0D0B0A1300}" type="slidenum">
              <a:rPr lang="en-US" sz="1350" smtClean="0"/>
              <a:pPr/>
              <a:t>‹#›</a:t>
            </a:fld>
            <a:endParaRPr lang="en-US" sz="1350" dirty="0"/>
          </a:p>
        </p:txBody>
      </p:sp>
      <p:sp>
        <p:nvSpPr>
          <p:cNvPr id="27" name="Text Placeholder 9"/>
          <p:cNvSpPr>
            <a:spLocks noGrp="1"/>
          </p:cNvSpPr>
          <p:nvPr>
            <p:ph type="body" sz="quarter" idx="19"/>
          </p:nvPr>
        </p:nvSpPr>
        <p:spPr>
          <a:xfrm>
            <a:off x="626172" y="8970135"/>
            <a:ext cx="8020287" cy="987552"/>
          </a:xfrm>
          <a:prstGeom prst="rect">
            <a:avLst/>
          </a:prstGeom>
          <a:ln>
            <a:noFill/>
          </a:ln>
        </p:spPr>
        <p:txBody>
          <a:bodyPr anchor="b"/>
          <a:lstStyle>
            <a:lvl1pPr>
              <a:lnSpc>
                <a:spcPct val="100000"/>
              </a:lnSpc>
              <a:spcAft>
                <a:spcPts val="0"/>
              </a:spcAft>
              <a:defRPr sz="1200">
                <a:latin typeface="Aptos" panose="020B0004020202020204" pitchFamily="34" charset="0"/>
              </a:defRPr>
            </a:lvl1pPr>
          </a:lstStyle>
          <a:p>
            <a:pPr lvl="0"/>
            <a:r>
              <a:rPr lang="en-US" dirty="0"/>
              <a:t>Edit Master text styles</a:t>
            </a:r>
          </a:p>
        </p:txBody>
      </p:sp>
      <p:sp>
        <p:nvSpPr>
          <p:cNvPr id="11" name="Rectangle 10">
            <a:extLst>
              <a:ext uri="{FF2B5EF4-FFF2-40B4-BE49-F238E27FC236}">
                <a16:creationId xmlns:a16="http://schemas.microsoft.com/office/drawing/2014/main" id="{DA3A7BDF-114D-3943-2784-373CB52022BE}"/>
              </a:ext>
            </a:extLst>
          </p:cNvPr>
          <p:cNvSpPr/>
          <p:nvPr userDrawn="1"/>
        </p:nvSpPr>
        <p:spPr>
          <a:xfrm>
            <a:off x="1" y="1000"/>
            <a:ext cx="18287999" cy="1181414"/>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solidFill>
                <a:srgbClr val="002F70"/>
              </a:solidFill>
              <a:latin typeface="Aptos" panose="020B0004020202020204" pitchFamily="34" charset="0"/>
            </a:endParaRPr>
          </a:p>
        </p:txBody>
      </p:sp>
      <p:sp>
        <p:nvSpPr>
          <p:cNvPr id="12" name="Title Placeholder 37">
            <a:extLst>
              <a:ext uri="{FF2B5EF4-FFF2-40B4-BE49-F238E27FC236}">
                <a16:creationId xmlns:a16="http://schemas.microsoft.com/office/drawing/2014/main" id="{352A69DA-E32F-4F8D-DF8A-38F9236D327F}"/>
              </a:ext>
            </a:extLst>
          </p:cNvPr>
          <p:cNvSpPr>
            <a:spLocks noGrp="1"/>
          </p:cNvSpPr>
          <p:nvPr>
            <p:ph type="title" hasCustomPrompt="1"/>
          </p:nvPr>
        </p:nvSpPr>
        <p:spPr>
          <a:xfrm>
            <a:off x="3" y="-67237"/>
            <a:ext cx="18287997" cy="1335512"/>
          </a:xfrm>
          <a:prstGeom prst="rect">
            <a:avLst/>
          </a:prstGeom>
          <a:noFill/>
        </p:spPr>
        <p:txBody>
          <a:bodyPr vert="horz" wrap="none" lIns="274320" tIns="0" rIns="182880" bIns="0" rtlCol="0" anchor="ctr" anchorCtr="0">
            <a:normAutofit/>
          </a:bodyPr>
          <a:lstStyle>
            <a:lvl1pPr algn="l">
              <a:defRPr sz="48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394090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9.xml"/><Relationship Id="rId7" Type="http://schemas.openxmlformats.org/officeDocument/2006/relationships/image" Target="../media/image11.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4.xml"/><Relationship Id="rId7" Type="http://schemas.openxmlformats.org/officeDocument/2006/relationships/image" Target="../media/image13.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1.xml"/><Relationship Id="rId7" Type="http://schemas.openxmlformats.org/officeDocument/2006/relationships/image" Target="../media/image13.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6.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13.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9.xml"/><Relationship Id="rId1" Type="http://schemas.openxmlformats.org/officeDocument/2006/relationships/slideLayout" Target="../slideLayouts/slideLayout39.xml"/><Relationship Id="rId4" Type="http://schemas.openxmlformats.org/officeDocument/2006/relationships/image" Target="../media/image1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D01D3-25E4-2FE8-4384-F6F807AD65E6}"/>
              </a:ext>
            </a:extLst>
          </p:cNvPr>
          <p:cNvPicPr>
            <a:picLocks noChangeAspect="1"/>
          </p:cNvPicPr>
          <p:nvPr userDrawn="1"/>
        </p:nvPicPr>
        <p:blipFill>
          <a:blip r:embed="rId16"/>
          <a:srcRect l="-3016" t="-14727" r="-2812" b="-9443"/>
          <a:stretch/>
        </p:blipFill>
        <p:spPr>
          <a:xfrm>
            <a:off x="14963775" y="9001126"/>
            <a:ext cx="2733675" cy="923924"/>
          </a:xfrm>
          <a:prstGeom prst="rect">
            <a:avLst/>
          </a:prstGeom>
        </p:spPr>
      </p:pic>
    </p:spTree>
    <p:extLst>
      <p:ext uri="{BB962C8B-B14F-4D97-AF65-F5344CB8AC3E}">
        <p14:creationId xmlns:p14="http://schemas.microsoft.com/office/powerpoint/2010/main" val="148296559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Lst>
  <p:hf sldNum="0" hdr="0" ft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08" rtl="0" eaLnBrk="1" latinLnBrk="0" hangingPunct="1">
        <a:defRPr sz="2837" kern="1200">
          <a:solidFill>
            <a:schemeClr val="tx1"/>
          </a:solidFill>
          <a:latin typeface="+mn-lt"/>
          <a:ea typeface="+mn-ea"/>
          <a:cs typeface="+mn-cs"/>
        </a:defRPr>
      </a:lvl1pPr>
      <a:lvl2pPr marL="720054" algn="l" defTabSz="1440108" rtl="0" eaLnBrk="1" latinLnBrk="0" hangingPunct="1">
        <a:defRPr sz="2837" kern="1200">
          <a:solidFill>
            <a:schemeClr val="tx1"/>
          </a:solidFill>
          <a:latin typeface="+mn-lt"/>
          <a:ea typeface="+mn-ea"/>
          <a:cs typeface="+mn-cs"/>
        </a:defRPr>
      </a:lvl2pPr>
      <a:lvl3pPr marL="1440108" algn="l" defTabSz="1440108" rtl="0" eaLnBrk="1" latinLnBrk="0" hangingPunct="1">
        <a:defRPr sz="2837" kern="1200">
          <a:solidFill>
            <a:schemeClr val="tx1"/>
          </a:solidFill>
          <a:latin typeface="+mn-lt"/>
          <a:ea typeface="+mn-ea"/>
          <a:cs typeface="+mn-cs"/>
        </a:defRPr>
      </a:lvl3pPr>
      <a:lvl4pPr marL="2160162" algn="l" defTabSz="1440108" rtl="0" eaLnBrk="1" latinLnBrk="0" hangingPunct="1">
        <a:defRPr sz="2837" kern="1200">
          <a:solidFill>
            <a:schemeClr val="tx1"/>
          </a:solidFill>
          <a:latin typeface="+mn-lt"/>
          <a:ea typeface="+mn-ea"/>
          <a:cs typeface="+mn-cs"/>
        </a:defRPr>
      </a:lvl4pPr>
      <a:lvl5pPr marL="2880216" algn="l" defTabSz="1440108" rtl="0" eaLnBrk="1" latinLnBrk="0" hangingPunct="1">
        <a:defRPr sz="2837" kern="1200">
          <a:solidFill>
            <a:schemeClr val="tx1"/>
          </a:solidFill>
          <a:latin typeface="+mn-lt"/>
          <a:ea typeface="+mn-ea"/>
          <a:cs typeface="+mn-cs"/>
        </a:defRPr>
      </a:lvl5pPr>
      <a:lvl6pPr marL="3600270" algn="l" defTabSz="1440108" rtl="0" eaLnBrk="1" latinLnBrk="0" hangingPunct="1">
        <a:defRPr sz="2837" kern="1200">
          <a:solidFill>
            <a:schemeClr val="tx1"/>
          </a:solidFill>
          <a:latin typeface="+mn-lt"/>
          <a:ea typeface="+mn-ea"/>
          <a:cs typeface="+mn-cs"/>
        </a:defRPr>
      </a:lvl6pPr>
      <a:lvl7pPr marL="4320324" algn="l" defTabSz="1440108" rtl="0" eaLnBrk="1" latinLnBrk="0" hangingPunct="1">
        <a:defRPr sz="2837" kern="1200">
          <a:solidFill>
            <a:schemeClr val="tx1"/>
          </a:solidFill>
          <a:latin typeface="+mn-lt"/>
          <a:ea typeface="+mn-ea"/>
          <a:cs typeface="+mn-cs"/>
        </a:defRPr>
      </a:lvl7pPr>
      <a:lvl8pPr marL="5040378" algn="l" defTabSz="1440108" rtl="0" eaLnBrk="1" latinLnBrk="0" hangingPunct="1">
        <a:defRPr sz="2837" kern="1200">
          <a:solidFill>
            <a:schemeClr val="tx1"/>
          </a:solidFill>
          <a:latin typeface="+mn-lt"/>
          <a:ea typeface="+mn-ea"/>
          <a:cs typeface="+mn-cs"/>
        </a:defRPr>
      </a:lvl8pPr>
      <a:lvl9pPr marL="5760432" algn="l" defTabSz="1440108"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428163"/>
      </p:ext>
    </p:extLst>
  </p:cSld>
  <p:clrMap bg1="lt1" tx1="dk1" bg2="lt2" tx2="dk2" accent1="accent1" accent2="accent2" accent3="accent3" accent4="accent4" accent5="accent5" accent6="accent6" hlink="hlink" folHlink="folHlink"/>
  <p:sldLayoutIdLst>
    <p:sldLayoutId id="2147483789" r:id="rId1"/>
    <p:sldLayoutId id="2147483792" r:id="rId2"/>
  </p:sldLayoutIdLst>
  <p:hf hd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08" rtl="0" eaLnBrk="1" latinLnBrk="0" hangingPunct="1">
        <a:defRPr sz="2837" kern="1200">
          <a:solidFill>
            <a:schemeClr val="tx1"/>
          </a:solidFill>
          <a:latin typeface="+mn-lt"/>
          <a:ea typeface="+mn-ea"/>
          <a:cs typeface="+mn-cs"/>
        </a:defRPr>
      </a:lvl1pPr>
      <a:lvl2pPr marL="720054" algn="l" defTabSz="1440108" rtl="0" eaLnBrk="1" latinLnBrk="0" hangingPunct="1">
        <a:defRPr sz="2837" kern="1200">
          <a:solidFill>
            <a:schemeClr val="tx1"/>
          </a:solidFill>
          <a:latin typeface="+mn-lt"/>
          <a:ea typeface="+mn-ea"/>
          <a:cs typeface="+mn-cs"/>
        </a:defRPr>
      </a:lvl2pPr>
      <a:lvl3pPr marL="1440108" algn="l" defTabSz="1440108" rtl="0" eaLnBrk="1" latinLnBrk="0" hangingPunct="1">
        <a:defRPr sz="2837" kern="1200">
          <a:solidFill>
            <a:schemeClr val="tx1"/>
          </a:solidFill>
          <a:latin typeface="+mn-lt"/>
          <a:ea typeface="+mn-ea"/>
          <a:cs typeface="+mn-cs"/>
        </a:defRPr>
      </a:lvl3pPr>
      <a:lvl4pPr marL="2160162" algn="l" defTabSz="1440108" rtl="0" eaLnBrk="1" latinLnBrk="0" hangingPunct="1">
        <a:defRPr sz="2837" kern="1200">
          <a:solidFill>
            <a:schemeClr val="tx1"/>
          </a:solidFill>
          <a:latin typeface="+mn-lt"/>
          <a:ea typeface="+mn-ea"/>
          <a:cs typeface="+mn-cs"/>
        </a:defRPr>
      </a:lvl4pPr>
      <a:lvl5pPr marL="2880216" algn="l" defTabSz="1440108" rtl="0" eaLnBrk="1" latinLnBrk="0" hangingPunct="1">
        <a:defRPr sz="2837" kern="1200">
          <a:solidFill>
            <a:schemeClr val="tx1"/>
          </a:solidFill>
          <a:latin typeface="+mn-lt"/>
          <a:ea typeface="+mn-ea"/>
          <a:cs typeface="+mn-cs"/>
        </a:defRPr>
      </a:lvl5pPr>
      <a:lvl6pPr marL="3600270" algn="l" defTabSz="1440108" rtl="0" eaLnBrk="1" latinLnBrk="0" hangingPunct="1">
        <a:defRPr sz="2837" kern="1200">
          <a:solidFill>
            <a:schemeClr val="tx1"/>
          </a:solidFill>
          <a:latin typeface="+mn-lt"/>
          <a:ea typeface="+mn-ea"/>
          <a:cs typeface="+mn-cs"/>
        </a:defRPr>
      </a:lvl6pPr>
      <a:lvl7pPr marL="4320324" algn="l" defTabSz="1440108" rtl="0" eaLnBrk="1" latinLnBrk="0" hangingPunct="1">
        <a:defRPr sz="2837" kern="1200">
          <a:solidFill>
            <a:schemeClr val="tx1"/>
          </a:solidFill>
          <a:latin typeface="+mn-lt"/>
          <a:ea typeface="+mn-ea"/>
          <a:cs typeface="+mn-cs"/>
        </a:defRPr>
      </a:lvl7pPr>
      <a:lvl8pPr marL="5040378" algn="l" defTabSz="1440108" rtl="0" eaLnBrk="1" latinLnBrk="0" hangingPunct="1">
        <a:defRPr sz="2837" kern="1200">
          <a:solidFill>
            <a:schemeClr val="tx1"/>
          </a:solidFill>
          <a:latin typeface="+mn-lt"/>
          <a:ea typeface="+mn-ea"/>
          <a:cs typeface="+mn-cs"/>
        </a:defRPr>
      </a:lvl8pPr>
      <a:lvl9pPr marL="5760432" algn="l" defTabSz="1440108"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guide id="3" pos="252" userDrawn="1">
          <p15:clr>
            <a:srgbClr val="F26B43"/>
          </p15:clr>
        </p15:guide>
        <p15:guide id="4" pos="11124" userDrawn="1">
          <p15:clr>
            <a:srgbClr val="F26B43"/>
          </p15:clr>
        </p15:guide>
        <p15:guide id="5" orient="horz" pos="5832" userDrawn="1">
          <p15:clr>
            <a:srgbClr val="F26B43"/>
          </p15:clr>
        </p15:guide>
        <p15:guide id="6" pos="11520" userDrawn="1">
          <p15:clr>
            <a:srgbClr val="F26B43"/>
          </p15:clr>
        </p15:guide>
        <p15:guide id="7" userDrawn="1">
          <p15:clr>
            <a:srgbClr val="F26B43"/>
          </p15:clr>
        </p15:guide>
        <p15:guide id="8" orient="horz" userDrawn="1">
          <p15:clr>
            <a:srgbClr val="F26B43"/>
          </p15:clr>
        </p15:guide>
        <p15:guide id="9" orient="horz" pos="644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2EA76D-0B8A-3C66-5346-E0B358C27468}"/>
              </a:ext>
            </a:extLst>
          </p:cNvPr>
          <p:cNvPicPr>
            <a:picLocks noChangeAspect="1"/>
          </p:cNvPicPr>
          <p:nvPr userDrawn="1"/>
        </p:nvPicPr>
        <p:blipFill>
          <a:blip r:embed="rId7" cstate="hqprint">
            <a:extLst>
              <a:ext uri="{28A0092B-C50C-407E-A947-70E740481C1C}">
                <a14:useLocalDpi xmlns:a14="http://schemas.microsoft.com/office/drawing/2010/main"/>
              </a:ext>
            </a:extLst>
          </a:blip>
          <a:srcRect/>
          <a:stretch/>
        </p:blipFill>
        <p:spPr>
          <a:xfrm>
            <a:off x="0" y="12178"/>
            <a:ext cx="18313400" cy="1308622"/>
          </a:xfrm>
          <a:prstGeom prst="rect">
            <a:avLst/>
          </a:prstGeom>
        </p:spPr>
      </p:pic>
      <p:pic>
        <p:nvPicPr>
          <p:cNvPr id="2" name="Picture 1">
            <a:extLst>
              <a:ext uri="{FF2B5EF4-FFF2-40B4-BE49-F238E27FC236}">
                <a16:creationId xmlns:a16="http://schemas.microsoft.com/office/drawing/2014/main" id="{853486B7-EA9E-BF6C-3557-CD3D2E0B0B20}"/>
              </a:ext>
            </a:extLst>
          </p:cNvPr>
          <p:cNvPicPr>
            <a:picLocks noChangeAspect="1"/>
          </p:cNvPicPr>
          <p:nvPr userDrawn="1"/>
        </p:nvPicPr>
        <p:blipFill>
          <a:blip r:embed="rId8"/>
          <a:srcRect/>
          <a:stretch/>
        </p:blipFill>
        <p:spPr>
          <a:xfrm>
            <a:off x="14526253" y="8970433"/>
            <a:ext cx="3235724" cy="934945"/>
          </a:xfrm>
          <a:prstGeom prst="rect">
            <a:avLst/>
          </a:prstGeom>
        </p:spPr>
      </p:pic>
    </p:spTree>
    <p:extLst>
      <p:ext uri="{BB962C8B-B14F-4D97-AF65-F5344CB8AC3E}">
        <p14:creationId xmlns:p14="http://schemas.microsoft.com/office/powerpoint/2010/main" val="2356098121"/>
      </p:ext>
    </p:extLst>
  </p:cSld>
  <p:clrMap bg1="lt1" tx1="dk1" bg2="lt2" tx2="dk2" accent1="accent1" accent2="accent2" accent3="accent3" accent4="accent4" accent5="accent5" accent6="accent6" hlink="hlink" folHlink="folHlink"/>
  <p:sldLayoutIdLst>
    <p:sldLayoutId id="2147483744" r:id="rId1"/>
    <p:sldLayoutId id="2147483758" r:id="rId2"/>
    <p:sldLayoutId id="2147483759" r:id="rId3"/>
    <p:sldLayoutId id="2147483760" r:id="rId4"/>
    <p:sldLayoutId id="2147483795" r:id="rId5"/>
  </p:sldLayoutIdLst>
  <p:hf hd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08" rtl="0" eaLnBrk="1" latinLnBrk="0" hangingPunct="1">
        <a:defRPr sz="2837" kern="1200">
          <a:solidFill>
            <a:schemeClr val="tx1"/>
          </a:solidFill>
          <a:latin typeface="+mn-lt"/>
          <a:ea typeface="+mn-ea"/>
          <a:cs typeface="+mn-cs"/>
        </a:defRPr>
      </a:lvl1pPr>
      <a:lvl2pPr marL="720054" algn="l" defTabSz="1440108" rtl="0" eaLnBrk="1" latinLnBrk="0" hangingPunct="1">
        <a:defRPr sz="2837" kern="1200">
          <a:solidFill>
            <a:schemeClr val="tx1"/>
          </a:solidFill>
          <a:latin typeface="+mn-lt"/>
          <a:ea typeface="+mn-ea"/>
          <a:cs typeface="+mn-cs"/>
        </a:defRPr>
      </a:lvl2pPr>
      <a:lvl3pPr marL="1440108" algn="l" defTabSz="1440108" rtl="0" eaLnBrk="1" latinLnBrk="0" hangingPunct="1">
        <a:defRPr sz="2837" kern="1200">
          <a:solidFill>
            <a:schemeClr val="tx1"/>
          </a:solidFill>
          <a:latin typeface="+mn-lt"/>
          <a:ea typeface="+mn-ea"/>
          <a:cs typeface="+mn-cs"/>
        </a:defRPr>
      </a:lvl3pPr>
      <a:lvl4pPr marL="2160162" algn="l" defTabSz="1440108" rtl="0" eaLnBrk="1" latinLnBrk="0" hangingPunct="1">
        <a:defRPr sz="2837" kern="1200">
          <a:solidFill>
            <a:schemeClr val="tx1"/>
          </a:solidFill>
          <a:latin typeface="+mn-lt"/>
          <a:ea typeface="+mn-ea"/>
          <a:cs typeface="+mn-cs"/>
        </a:defRPr>
      </a:lvl4pPr>
      <a:lvl5pPr marL="2880216" algn="l" defTabSz="1440108" rtl="0" eaLnBrk="1" latinLnBrk="0" hangingPunct="1">
        <a:defRPr sz="2837" kern="1200">
          <a:solidFill>
            <a:schemeClr val="tx1"/>
          </a:solidFill>
          <a:latin typeface="+mn-lt"/>
          <a:ea typeface="+mn-ea"/>
          <a:cs typeface="+mn-cs"/>
        </a:defRPr>
      </a:lvl5pPr>
      <a:lvl6pPr marL="3600270" algn="l" defTabSz="1440108" rtl="0" eaLnBrk="1" latinLnBrk="0" hangingPunct="1">
        <a:defRPr sz="2837" kern="1200">
          <a:solidFill>
            <a:schemeClr val="tx1"/>
          </a:solidFill>
          <a:latin typeface="+mn-lt"/>
          <a:ea typeface="+mn-ea"/>
          <a:cs typeface="+mn-cs"/>
        </a:defRPr>
      </a:lvl6pPr>
      <a:lvl7pPr marL="4320324" algn="l" defTabSz="1440108" rtl="0" eaLnBrk="1" latinLnBrk="0" hangingPunct="1">
        <a:defRPr sz="2837" kern="1200">
          <a:solidFill>
            <a:schemeClr val="tx1"/>
          </a:solidFill>
          <a:latin typeface="+mn-lt"/>
          <a:ea typeface="+mn-ea"/>
          <a:cs typeface="+mn-cs"/>
        </a:defRPr>
      </a:lvl7pPr>
      <a:lvl8pPr marL="5040378" algn="l" defTabSz="1440108" rtl="0" eaLnBrk="1" latinLnBrk="0" hangingPunct="1">
        <a:defRPr sz="2837" kern="1200">
          <a:solidFill>
            <a:schemeClr val="tx1"/>
          </a:solidFill>
          <a:latin typeface="+mn-lt"/>
          <a:ea typeface="+mn-ea"/>
          <a:cs typeface="+mn-cs"/>
        </a:defRPr>
      </a:lvl8pPr>
      <a:lvl9pPr marL="5760432" algn="l" defTabSz="1440108"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guide id="3" pos="252" userDrawn="1">
          <p15:clr>
            <a:srgbClr val="F26B43"/>
          </p15:clr>
        </p15:guide>
        <p15:guide id="4" pos="11124" userDrawn="1">
          <p15:clr>
            <a:srgbClr val="F26B43"/>
          </p15:clr>
        </p15:guide>
        <p15:guide id="5" orient="horz" pos="5832" userDrawn="1">
          <p15:clr>
            <a:srgbClr val="F26B43"/>
          </p15:clr>
        </p15:guide>
        <p15:guide id="6" pos="11520" userDrawn="1">
          <p15:clr>
            <a:srgbClr val="F26B43"/>
          </p15:clr>
        </p15:guide>
        <p15:guide id="7" userDrawn="1">
          <p15:clr>
            <a:srgbClr val="F26B43"/>
          </p15:clr>
        </p15:guide>
        <p15:guide id="8" orient="horz" userDrawn="1">
          <p15:clr>
            <a:srgbClr val="F26B43"/>
          </p15:clr>
        </p15:guide>
        <p15:guide id="9" orient="horz" pos="644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7" cstate="hqprint">
            <a:extLst>
              <a:ext uri="{28A0092B-C50C-407E-A947-70E740481C1C}">
                <a14:useLocalDpi xmlns:a14="http://schemas.microsoft.com/office/drawing/2010/main"/>
              </a:ext>
            </a:extLst>
          </a:blip>
          <a:srcRect/>
          <a:stretch/>
        </p:blipFill>
        <p:spPr>
          <a:xfrm>
            <a:off x="1" y="-12700"/>
            <a:ext cx="18288000" cy="10299013"/>
          </a:xfrm>
          <a:prstGeom prst="rect">
            <a:avLst/>
          </a:prstGeom>
        </p:spPr>
      </p:pic>
      <p:pic>
        <p:nvPicPr>
          <p:cNvPr id="2" name="Picture 1" descr="A black and white logo with white text&#10;&#10;Description automatically generated">
            <a:extLst>
              <a:ext uri="{FF2B5EF4-FFF2-40B4-BE49-F238E27FC236}">
                <a16:creationId xmlns:a16="http://schemas.microsoft.com/office/drawing/2014/main" id="{A500E94F-90E7-89AC-3348-A03F72F35082}"/>
              </a:ext>
            </a:extLst>
          </p:cNvPr>
          <p:cNvPicPr>
            <a:picLocks noChangeAspect="1"/>
          </p:cNvPicPr>
          <p:nvPr userDrawn="1"/>
        </p:nvPicPr>
        <p:blipFill>
          <a:blip r:embed="rId8"/>
          <a:stretch>
            <a:fillRect/>
          </a:stretch>
        </p:blipFill>
        <p:spPr>
          <a:xfrm>
            <a:off x="14519188" y="8970433"/>
            <a:ext cx="3249855" cy="934945"/>
          </a:xfrm>
          <a:prstGeom prst="rect">
            <a:avLst/>
          </a:prstGeom>
        </p:spPr>
      </p:pic>
    </p:spTree>
    <p:extLst>
      <p:ext uri="{BB962C8B-B14F-4D97-AF65-F5344CB8AC3E}">
        <p14:creationId xmlns:p14="http://schemas.microsoft.com/office/powerpoint/2010/main" val="3020297566"/>
      </p:ext>
    </p:extLst>
  </p:cSld>
  <p:clrMap bg1="lt1" tx1="dk1" bg2="lt2" tx2="dk2" accent1="accent1" accent2="accent2" accent3="accent3" accent4="accent4" accent5="accent5" accent6="accent6" hlink="hlink" folHlink="folHlink"/>
  <p:sldLayoutIdLst>
    <p:sldLayoutId id="2147483734" r:id="rId1"/>
    <p:sldLayoutId id="2147483749" r:id="rId2"/>
    <p:sldLayoutId id="2147483750" r:id="rId3"/>
    <p:sldLayoutId id="2147483772" r:id="rId4"/>
    <p:sldLayoutId id="214748379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10088"/>
      </p:ext>
    </p:extLst>
  </p:cSld>
  <p:clrMap bg1="lt1" tx1="dk1" bg2="lt2" tx2="dk2" accent1="accent1" accent2="accent2" accent3="accent3" accent4="accent4" accent5="accent5" accent6="accent6" hlink="hlink" folHlink="folHlink"/>
  <p:sldLayoutIdLst>
    <p:sldLayoutId id="2147483782" r:id="rId1"/>
    <p:sldLayoutId id="21474837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7" cstate="hqprint">
            <a:extLst>
              <a:ext uri="{28A0092B-C50C-407E-A947-70E740481C1C}">
                <a14:useLocalDpi xmlns:a14="http://schemas.microsoft.com/office/drawing/2010/main"/>
              </a:ext>
            </a:extLst>
          </a:blip>
          <a:srcRect/>
          <a:stretch/>
        </p:blipFill>
        <p:spPr>
          <a:xfrm>
            <a:off x="0" y="-12700"/>
            <a:ext cx="18288000" cy="10299013"/>
          </a:xfrm>
          <a:prstGeom prst="rect">
            <a:avLst/>
          </a:prstGeom>
        </p:spPr>
      </p:pic>
      <p:sp>
        <p:nvSpPr>
          <p:cNvPr id="2" name="Picture Placeholder 3">
            <a:extLst>
              <a:ext uri="{FF2B5EF4-FFF2-40B4-BE49-F238E27FC236}">
                <a16:creationId xmlns:a16="http://schemas.microsoft.com/office/drawing/2014/main" id="{ED64A0A8-8FA2-258E-E6B3-19FE0E60C138}"/>
              </a:ext>
            </a:extLst>
          </p:cNvPr>
          <p:cNvSpPr txBox="1">
            <a:spLocks/>
          </p:cNvSpPr>
          <p:nvPr userDrawn="1"/>
        </p:nvSpPr>
        <p:spPr>
          <a:xfrm>
            <a:off x="15693656" y="8918562"/>
            <a:ext cx="2025503" cy="765545"/>
          </a:xfrm>
          <a:prstGeom prst="rect">
            <a:avLst/>
          </a:prstGeom>
        </p:spPr>
        <p:txBody>
          <a:bodyPr lIns="0" tIns="0" rIns="0" bIns="0" anchor="ctr" anchorCtr="0"/>
          <a:lstStyle>
            <a:lvl1pPr marL="0" indent="0" algn="ctr" rtl="0" eaLnBrk="1" fontAlgn="base" hangingPunct="1">
              <a:lnSpc>
                <a:spcPct val="120000"/>
              </a:lnSpc>
              <a:spcBef>
                <a:spcPts val="0"/>
              </a:spcBef>
              <a:spcAft>
                <a:spcPts val="1260"/>
              </a:spcAft>
              <a:buClr>
                <a:schemeClr val="accent1"/>
              </a:buClr>
              <a:buSzPct val="90000"/>
              <a:buFont typeface="Arial"/>
              <a:buNone/>
              <a:defRPr sz="2100" b="0">
                <a:solidFill>
                  <a:schemeClr val="bg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sz="3150" kern="0" dirty="0">
                <a:solidFill>
                  <a:schemeClr val="bg1"/>
                </a:solidFill>
              </a:rPr>
              <a:t>LOGO</a:t>
            </a:r>
          </a:p>
        </p:txBody>
      </p:sp>
      <p:pic>
        <p:nvPicPr>
          <p:cNvPr id="3" name="Picture 2" descr="A black and white logo with white text&#10;&#10;Description automatically generated">
            <a:extLst>
              <a:ext uri="{FF2B5EF4-FFF2-40B4-BE49-F238E27FC236}">
                <a16:creationId xmlns:a16="http://schemas.microsoft.com/office/drawing/2014/main" id="{660A7F30-066D-03B7-B416-D9F6D9E16DF4}"/>
              </a:ext>
            </a:extLst>
          </p:cNvPr>
          <p:cNvPicPr>
            <a:picLocks noChangeAspect="1"/>
          </p:cNvPicPr>
          <p:nvPr userDrawn="1"/>
        </p:nvPicPr>
        <p:blipFill>
          <a:blip r:embed="rId8"/>
          <a:stretch>
            <a:fillRect/>
          </a:stretch>
        </p:blipFill>
        <p:spPr>
          <a:xfrm>
            <a:off x="11921762" y="8970433"/>
            <a:ext cx="3249855" cy="934945"/>
          </a:xfrm>
          <a:prstGeom prst="rect">
            <a:avLst/>
          </a:prstGeom>
        </p:spPr>
      </p:pic>
    </p:spTree>
    <p:extLst>
      <p:ext uri="{BB962C8B-B14F-4D97-AF65-F5344CB8AC3E}">
        <p14:creationId xmlns:p14="http://schemas.microsoft.com/office/powerpoint/2010/main" val="76135444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73" r:id="rId4"/>
    <p:sldLayoutId id="214748377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5" cstate="hqprint">
            <a:extLst>
              <a:ext uri="{28A0092B-C50C-407E-A947-70E740481C1C}">
                <a14:useLocalDpi xmlns:a14="http://schemas.microsoft.com/office/drawing/2010/main"/>
              </a:ext>
            </a:extLst>
          </a:blip>
          <a:srcRect/>
          <a:stretch/>
        </p:blipFill>
        <p:spPr>
          <a:xfrm>
            <a:off x="0" y="12178"/>
            <a:ext cx="18313400" cy="1308622"/>
          </a:xfrm>
          <a:prstGeom prst="rect">
            <a:avLst/>
          </a:prstGeom>
        </p:spPr>
      </p:pic>
      <p:sp>
        <p:nvSpPr>
          <p:cNvPr id="2" name="Picture Placeholder 3">
            <a:extLst>
              <a:ext uri="{FF2B5EF4-FFF2-40B4-BE49-F238E27FC236}">
                <a16:creationId xmlns:a16="http://schemas.microsoft.com/office/drawing/2014/main" id="{7FF6F6D5-9C6B-E893-A0CF-60D246399C9C}"/>
              </a:ext>
            </a:extLst>
          </p:cNvPr>
          <p:cNvSpPr txBox="1">
            <a:spLocks/>
          </p:cNvSpPr>
          <p:nvPr userDrawn="1"/>
        </p:nvSpPr>
        <p:spPr>
          <a:xfrm>
            <a:off x="15693656" y="8918562"/>
            <a:ext cx="2025503" cy="765545"/>
          </a:xfrm>
          <a:prstGeom prst="rect">
            <a:avLst/>
          </a:prstGeom>
        </p:spPr>
        <p:txBody>
          <a:bodyPr lIns="0" tIns="0" rIns="0" bIns="0" anchor="ctr" anchorCtr="0"/>
          <a:lstStyle>
            <a:lvl1pPr marL="0" indent="0" algn="ctr" rtl="0" eaLnBrk="1" fontAlgn="base" hangingPunct="1">
              <a:lnSpc>
                <a:spcPct val="120000"/>
              </a:lnSpc>
              <a:spcBef>
                <a:spcPts val="0"/>
              </a:spcBef>
              <a:spcAft>
                <a:spcPts val="1260"/>
              </a:spcAft>
              <a:buClr>
                <a:schemeClr val="accent1"/>
              </a:buClr>
              <a:buSzPct val="90000"/>
              <a:buFont typeface="Arial"/>
              <a:buNone/>
              <a:defRPr sz="2100" b="0">
                <a:solidFill>
                  <a:schemeClr val="bg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sz="3150" kern="0" dirty="0">
                <a:solidFill>
                  <a:schemeClr val="tx1"/>
                </a:solidFill>
              </a:rPr>
              <a:t>LOGO</a:t>
            </a:r>
          </a:p>
        </p:txBody>
      </p:sp>
      <p:pic>
        <p:nvPicPr>
          <p:cNvPr id="3" name="Picture 2">
            <a:extLst>
              <a:ext uri="{FF2B5EF4-FFF2-40B4-BE49-F238E27FC236}">
                <a16:creationId xmlns:a16="http://schemas.microsoft.com/office/drawing/2014/main" id="{06BAD340-79E1-EF07-2960-470719AB6A62}"/>
              </a:ext>
            </a:extLst>
          </p:cNvPr>
          <p:cNvPicPr>
            <a:picLocks noChangeAspect="1"/>
          </p:cNvPicPr>
          <p:nvPr userDrawn="1"/>
        </p:nvPicPr>
        <p:blipFill>
          <a:blip r:embed="rId6"/>
          <a:srcRect/>
          <a:stretch/>
        </p:blipFill>
        <p:spPr>
          <a:xfrm>
            <a:off x="11928827" y="8970433"/>
            <a:ext cx="3235724" cy="934945"/>
          </a:xfrm>
          <a:prstGeom prst="rect">
            <a:avLst/>
          </a:prstGeom>
        </p:spPr>
      </p:pic>
    </p:spTree>
    <p:extLst>
      <p:ext uri="{BB962C8B-B14F-4D97-AF65-F5344CB8AC3E}">
        <p14:creationId xmlns:p14="http://schemas.microsoft.com/office/powerpoint/2010/main" val="79874707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Lst>
  <p:hf hd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08" rtl="0" eaLnBrk="1" latinLnBrk="0" hangingPunct="1">
        <a:defRPr sz="2837" kern="1200">
          <a:solidFill>
            <a:schemeClr val="tx1"/>
          </a:solidFill>
          <a:latin typeface="+mn-lt"/>
          <a:ea typeface="+mn-ea"/>
          <a:cs typeface="+mn-cs"/>
        </a:defRPr>
      </a:lvl1pPr>
      <a:lvl2pPr marL="720054" algn="l" defTabSz="1440108" rtl="0" eaLnBrk="1" latinLnBrk="0" hangingPunct="1">
        <a:defRPr sz="2837" kern="1200">
          <a:solidFill>
            <a:schemeClr val="tx1"/>
          </a:solidFill>
          <a:latin typeface="+mn-lt"/>
          <a:ea typeface="+mn-ea"/>
          <a:cs typeface="+mn-cs"/>
        </a:defRPr>
      </a:lvl2pPr>
      <a:lvl3pPr marL="1440108" algn="l" defTabSz="1440108" rtl="0" eaLnBrk="1" latinLnBrk="0" hangingPunct="1">
        <a:defRPr sz="2837" kern="1200">
          <a:solidFill>
            <a:schemeClr val="tx1"/>
          </a:solidFill>
          <a:latin typeface="+mn-lt"/>
          <a:ea typeface="+mn-ea"/>
          <a:cs typeface="+mn-cs"/>
        </a:defRPr>
      </a:lvl3pPr>
      <a:lvl4pPr marL="2160162" algn="l" defTabSz="1440108" rtl="0" eaLnBrk="1" latinLnBrk="0" hangingPunct="1">
        <a:defRPr sz="2837" kern="1200">
          <a:solidFill>
            <a:schemeClr val="tx1"/>
          </a:solidFill>
          <a:latin typeface="+mn-lt"/>
          <a:ea typeface="+mn-ea"/>
          <a:cs typeface="+mn-cs"/>
        </a:defRPr>
      </a:lvl4pPr>
      <a:lvl5pPr marL="2880216" algn="l" defTabSz="1440108" rtl="0" eaLnBrk="1" latinLnBrk="0" hangingPunct="1">
        <a:defRPr sz="2837" kern="1200">
          <a:solidFill>
            <a:schemeClr val="tx1"/>
          </a:solidFill>
          <a:latin typeface="+mn-lt"/>
          <a:ea typeface="+mn-ea"/>
          <a:cs typeface="+mn-cs"/>
        </a:defRPr>
      </a:lvl5pPr>
      <a:lvl6pPr marL="3600270" algn="l" defTabSz="1440108" rtl="0" eaLnBrk="1" latinLnBrk="0" hangingPunct="1">
        <a:defRPr sz="2837" kern="1200">
          <a:solidFill>
            <a:schemeClr val="tx1"/>
          </a:solidFill>
          <a:latin typeface="+mn-lt"/>
          <a:ea typeface="+mn-ea"/>
          <a:cs typeface="+mn-cs"/>
        </a:defRPr>
      </a:lvl6pPr>
      <a:lvl7pPr marL="4320324" algn="l" defTabSz="1440108" rtl="0" eaLnBrk="1" latinLnBrk="0" hangingPunct="1">
        <a:defRPr sz="2837" kern="1200">
          <a:solidFill>
            <a:schemeClr val="tx1"/>
          </a:solidFill>
          <a:latin typeface="+mn-lt"/>
          <a:ea typeface="+mn-ea"/>
          <a:cs typeface="+mn-cs"/>
        </a:defRPr>
      </a:lvl7pPr>
      <a:lvl8pPr marL="5040378" algn="l" defTabSz="1440108" rtl="0" eaLnBrk="1" latinLnBrk="0" hangingPunct="1">
        <a:defRPr sz="2837" kern="1200">
          <a:solidFill>
            <a:schemeClr val="tx1"/>
          </a:solidFill>
          <a:latin typeface="+mn-lt"/>
          <a:ea typeface="+mn-ea"/>
          <a:cs typeface="+mn-cs"/>
        </a:defRPr>
      </a:lvl8pPr>
      <a:lvl9pPr marL="5760432" algn="l" defTabSz="1440108"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guide id="3" pos="252">
          <p15:clr>
            <a:srgbClr val="F26B43"/>
          </p15:clr>
        </p15:guide>
        <p15:guide id="4" pos="11124">
          <p15:clr>
            <a:srgbClr val="F26B43"/>
          </p15:clr>
        </p15:guide>
        <p15:guide id="5" orient="horz" pos="5832">
          <p15:clr>
            <a:srgbClr val="F26B43"/>
          </p15:clr>
        </p15:guide>
        <p15:guide id="6" pos="11520">
          <p15:clr>
            <a:srgbClr val="F26B43"/>
          </p15:clr>
        </p15:guide>
        <p15:guide id="7">
          <p15:clr>
            <a:srgbClr val="F26B43"/>
          </p15:clr>
        </p15:guide>
        <p15:guide id="8" orient="horz">
          <p15:clr>
            <a:srgbClr val="F26B43"/>
          </p15:clr>
        </p15:guide>
        <p15:guide id="9" orient="horz" pos="644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1" y="0"/>
            <a:ext cx="18288000" cy="10299013"/>
          </a:xfrm>
          <a:prstGeom prst="rect">
            <a:avLst/>
          </a:prstGeom>
        </p:spPr>
      </p:pic>
      <p:sp>
        <p:nvSpPr>
          <p:cNvPr id="13" name="TextBox 12"/>
          <p:cNvSpPr txBox="1"/>
          <p:nvPr userDrawn="1"/>
        </p:nvSpPr>
        <p:spPr>
          <a:xfrm>
            <a:off x="4752975" y="2419352"/>
            <a:ext cx="8782050" cy="1846659"/>
          </a:xfrm>
          <a:prstGeom prst="rect">
            <a:avLst/>
          </a:prstGeom>
          <a:noFill/>
        </p:spPr>
        <p:txBody>
          <a:bodyPr wrap="square" rtlCol="0">
            <a:spAutoFit/>
          </a:bodyPr>
          <a:lstStyle/>
          <a:p>
            <a:pPr algn="ctr"/>
            <a:r>
              <a:rPr lang="en-US" sz="11400" b="1" dirty="0">
                <a:solidFill>
                  <a:schemeClr val="bg1"/>
                </a:solidFill>
                <a:latin typeface="Aptos" panose="020B0004020202020204" pitchFamily="34" charset="0"/>
              </a:rPr>
              <a:t>Thank</a:t>
            </a:r>
            <a:r>
              <a:rPr lang="en-US" sz="11400" b="1" baseline="0" dirty="0">
                <a:solidFill>
                  <a:schemeClr val="bg1"/>
                </a:solidFill>
                <a:latin typeface="Aptos" panose="020B0004020202020204" pitchFamily="34" charset="0"/>
              </a:rPr>
              <a:t> You</a:t>
            </a:r>
            <a:endParaRPr lang="en-US" sz="11400" b="1" dirty="0">
              <a:solidFill>
                <a:schemeClr val="bg1"/>
              </a:solidFill>
              <a:latin typeface="Aptos" panose="020B0004020202020204" pitchFamily="34" charset="0"/>
            </a:endParaRPr>
          </a:p>
        </p:txBody>
      </p:sp>
    </p:spTree>
    <p:extLst>
      <p:ext uri="{BB962C8B-B14F-4D97-AF65-F5344CB8AC3E}">
        <p14:creationId xmlns:p14="http://schemas.microsoft.com/office/powerpoint/2010/main" val="1395832419"/>
      </p:ext>
    </p:extLst>
  </p:cSld>
  <p:clrMap bg1="lt1" tx1="dk1" bg2="lt2" tx2="dk2" accent1="accent1" accent2="accent2" accent3="accent3" accent4="accent4" accent5="accent5" accent6="accent6" hlink="hlink" folHlink="folHlink"/>
  <p:sldLayoutIdLst>
    <p:sldLayoutId id="2147483771" r:id="rId1"/>
    <p:sldLayoutId id="2147483776" r:id="rId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4519188" y="8970433"/>
            <a:ext cx="3244957" cy="934946"/>
          </a:xfrm>
          <a:prstGeom prst="rect">
            <a:avLst/>
          </a:prstGeom>
        </p:spPr>
      </p:pic>
      <p:pic>
        <p:nvPicPr>
          <p:cNvPr id="5" name="Picture 4">
            <a:extLst>
              <a:ext uri="{FF2B5EF4-FFF2-40B4-BE49-F238E27FC236}">
                <a16:creationId xmlns:a16="http://schemas.microsoft.com/office/drawing/2014/main" id="{E82EA76D-0B8A-3C66-5346-E0B358C27468}"/>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0" y="12178"/>
            <a:ext cx="18313400" cy="1308622"/>
          </a:xfrm>
          <a:prstGeom prst="rect">
            <a:avLst/>
          </a:prstGeom>
        </p:spPr>
      </p:pic>
    </p:spTree>
    <p:extLst>
      <p:ext uri="{BB962C8B-B14F-4D97-AF65-F5344CB8AC3E}">
        <p14:creationId xmlns:p14="http://schemas.microsoft.com/office/powerpoint/2010/main" val="2356098121"/>
      </p:ext>
    </p:extLst>
  </p:cSld>
  <p:clrMap bg1="lt1" tx1="dk1" bg2="lt2" tx2="dk2" accent1="accent1" accent2="accent2" accent3="accent3" accent4="accent4" accent5="accent5" accent6="accent6" hlink="hlink" folHlink="folHlink"/>
  <p:sldLayoutIdLst>
    <p:sldLayoutId id="2147483794" r:id="rId1"/>
  </p:sldLayoutIdLst>
  <p:hf hdr="0" dt="0"/>
  <p:txStyles>
    <p:titleStyle>
      <a:lvl1pPr algn="l" rtl="0" eaLnBrk="1" fontAlgn="base" hangingPunct="1">
        <a:lnSpc>
          <a:spcPct val="100000"/>
        </a:lnSpc>
        <a:spcBef>
          <a:spcPct val="0"/>
        </a:spcBef>
        <a:spcAft>
          <a:spcPct val="0"/>
        </a:spcAft>
        <a:defRPr sz="5670" b="1" baseline="0">
          <a:solidFill>
            <a:schemeClr val="tx2"/>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890"/>
        </a:spcAft>
        <a:buClr>
          <a:schemeClr val="accent1"/>
        </a:buClr>
        <a:buSzPct val="90000"/>
        <a:buFont typeface="Arial"/>
        <a:buNone/>
        <a:defRPr sz="3150" b="0">
          <a:solidFill>
            <a:schemeClr val="tx1"/>
          </a:solidFill>
          <a:latin typeface="+mn-lt"/>
          <a:ea typeface="+mn-ea"/>
          <a:cs typeface="+mn-cs"/>
        </a:defRPr>
      </a:lvl1pPr>
      <a:lvl2pPr marL="355028" indent="0" algn="l" rtl="0" eaLnBrk="1" fontAlgn="base" hangingPunct="1">
        <a:lnSpc>
          <a:spcPct val="120000"/>
        </a:lnSpc>
        <a:spcBef>
          <a:spcPts val="0"/>
        </a:spcBef>
        <a:spcAft>
          <a:spcPts val="1890"/>
        </a:spcAft>
        <a:buClr>
          <a:schemeClr val="accent1"/>
        </a:buClr>
        <a:buSzPct val="90000"/>
        <a:buFont typeface="Arial"/>
        <a:buNone/>
        <a:defRPr sz="2363" b="0">
          <a:solidFill>
            <a:schemeClr val="tx1"/>
          </a:solidFill>
          <a:latin typeface="+mn-lt"/>
        </a:defRPr>
      </a:lvl2pPr>
      <a:lvl3pPr marL="722555"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defRPr>
      </a:lvl3pPr>
      <a:lvl4pPr marL="1080081" indent="0" algn="l" rtl="0" eaLnBrk="1" fontAlgn="base" hangingPunct="1">
        <a:lnSpc>
          <a:spcPct val="120000"/>
        </a:lnSpc>
        <a:spcBef>
          <a:spcPts val="0"/>
        </a:spcBef>
        <a:spcAft>
          <a:spcPts val="1890"/>
        </a:spcAft>
        <a:buClr>
          <a:schemeClr val="accent1"/>
        </a:buClr>
        <a:buSzPct val="90000"/>
        <a:buFont typeface="Arial"/>
        <a:buNone/>
        <a:defRPr sz="2207" b="0">
          <a:solidFill>
            <a:schemeClr val="tx1"/>
          </a:solidFill>
          <a:latin typeface="+mn-lt"/>
          <a:cs typeface="Arial" charset="0"/>
        </a:defRPr>
      </a:lvl4pPr>
      <a:lvl5pPr marL="1435109" indent="0" algn="l" rtl="0" eaLnBrk="1" fontAlgn="base" hangingPunct="1">
        <a:lnSpc>
          <a:spcPct val="120000"/>
        </a:lnSpc>
        <a:spcBef>
          <a:spcPts val="0"/>
        </a:spcBef>
        <a:spcAft>
          <a:spcPts val="1890"/>
        </a:spcAft>
        <a:buClr>
          <a:schemeClr val="accent1"/>
        </a:buClr>
        <a:buSzPct val="90000"/>
        <a:buFont typeface="Arial"/>
        <a:buNone/>
        <a:defRPr sz="1890" b="0">
          <a:solidFill>
            <a:schemeClr val="tx1"/>
          </a:solidFill>
          <a:latin typeface="+mn-lt"/>
          <a:cs typeface="Arial" charset="0"/>
        </a:defRPr>
      </a:lvl5pPr>
      <a:lvl6pPr marL="3250242"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6pPr>
      <a:lvl7pPr marL="3970299"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7pPr>
      <a:lvl8pPr marL="4690350"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8pPr>
      <a:lvl9pPr marL="5410404" indent="-360027" algn="l" rtl="0" eaLnBrk="1" fontAlgn="base" hangingPunct="1">
        <a:lnSpc>
          <a:spcPts val="4097"/>
        </a:lnSpc>
        <a:spcBef>
          <a:spcPts val="944"/>
        </a:spcBef>
        <a:spcAft>
          <a:spcPct val="0"/>
        </a:spcAft>
        <a:buSzPct val="130000"/>
        <a:buChar char="•"/>
        <a:defRPr sz="3467">
          <a:solidFill>
            <a:schemeClr val="tx1"/>
          </a:solidFill>
          <a:latin typeface="+mn-lt"/>
          <a:cs typeface="Arial" charset="0"/>
        </a:defRPr>
      </a:lvl9pPr>
    </p:bodyStyle>
    <p:otherStyle>
      <a:defPPr>
        <a:defRPr lang="en-US"/>
      </a:defPPr>
      <a:lvl1pPr marL="0" algn="l" defTabSz="1440108" rtl="0" eaLnBrk="1" latinLnBrk="0" hangingPunct="1">
        <a:defRPr sz="2837" kern="1200">
          <a:solidFill>
            <a:schemeClr val="tx1"/>
          </a:solidFill>
          <a:latin typeface="+mn-lt"/>
          <a:ea typeface="+mn-ea"/>
          <a:cs typeface="+mn-cs"/>
        </a:defRPr>
      </a:lvl1pPr>
      <a:lvl2pPr marL="720054" algn="l" defTabSz="1440108" rtl="0" eaLnBrk="1" latinLnBrk="0" hangingPunct="1">
        <a:defRPr sz="2837" kern="1200">
          <a:solidFill>
            <a:schemeClr val="tx1"/>
          </a:solidFill>
          <a:latin typeface="+mn-lt"/>
          <a:ea typeface="+mn-ea"/>
          <a:cs typeface="+mn-cs"/>
        </a:defRPr>
      </a:lvl2pPr>
      <a:lvl3pPr marL="1440108" algn="l" defTabSz="1440108" rtl="0" eaLnBrk="1" latinLnBrk="0" hangingPunct="1">
        <a:defRPr sz="2837" kern="1200">
          <a:solidFill>
            <a:schemeClr val="tx1"/>
          </a:solidFill>
          <a:latin typeface="+mn-lt"/>
          <a:ea typeface="+mn-ea"/>
          <a:cs typeface="+mn-cs"/>
        </a:defRPr>
      </a:lvl3pPr>
      <a:lvl4pPr marL="2160162" algn="l" defTabSz="1440108" rtl="0" eaLnBrk="1" latinLnBrk="0" hangingPunct="1">
        <a:defRPr sz="2837" kern="1200">
          <a:solidFill>
            <a:schemeClr val="tx1"/>
          </a:solidFill>
          <a:latin typeface="+mn-lt"/>
          <a:ea typeface="+mn-ea"/>
          <a:cs typeface="+mn-cs"/>
        </a:defRPr>
      </a:lvl4pPr>
      <a:lvl5pPr marL="2880216" algn="l" defTabSz="1440108" rtl="0" eaLnBrk="1" latinLnBrk="0" hangingPunct="1">
        <a:defRPr sz="2837" kern="1200">
          <a:solidFill>
            <a:schemeClr val="tx1"/>
          </a:solidFill>
          <a:latin typeface="+mn-lt"/>
          <a:ea typeface="+mn-ea"/>
          <a:cs typeface="+mn-cs"/>
        </a:defRPr>
      </a:lvl5pPr>
      <a:lvl6pPr marL="3600270" algn="l" defTabSz="1440108" rtl="0" eaLnBrk="1" latinLnBrk="0" hangingPunct="1">
        <a:defRPr sz="2837" kern="1200">
          <a:solidFill>
            <a:schemeClr val="tx1"/>
          </a:solidFill>
          <a:latin typeface="+mn-lt"/>
          <a:ea typeface="+mn-ea"/>
          <a:cs typeface="+mn-cs"/>
        </a:defRPr>
      </a:lvl6pPr>
      <a:lvl7pPr marL="4320324" algn="l" defTabSz="1440108" rtl="0" eaLnBrk="1" latinLnBrk="0" hangingPunct="1">
        <a:defRPr sz="2837" kern="1200">
          <a:solidFill>
            <a:schemeClr val="tx1"/>
          </a:solidFill>
          <a:latin typeface="+mn-lt"/>
          <a:ea typeface="+mn-ea"/>
          <a:cs typeface="+mn-cs"/>
        </a:defRPr>
      </a:lvl7pPr>
      <a:lvl8pPr marL="5040378" algn="l" defTabSz="1440108" rtl="0" eaLnBrk="1" latinLnBrk="0" hangingPunct="1">
        <a:defRPr sz="2837" kern="1200">
          <a:solidFill>
            <a:schemeClr val="tx1"/>
          </a:solidFill>
          <a:latin typeface="+mn-lt"/>
          <a:ea typeface="+mn-ea"/>
          <a:cs typeface="+mn-cs"/>
        </a:defRPr>
      </a:lvl8pPr>
      <a:lvl9pPr marL="5760432" algn="l" defTabSz="1440108" rtl="0" eaLnBrk="1" latinLnBrk="0" hangingPunct="1">
        <a:defRPr sz="2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guide id="3" pos="252" userDrawn="1">
          <p15:clr>
            <a:srgbClr val="F26B43"/>
          </p15:clr>
        </p15:guide>
        <p15:guide id="4" pos="11124" userDrawn="1">
          <p15:clr>
            <a:srgbClr val="F26B43"/>
          </p15:clr>
        </p15:guide>
        <p15:guide id="5" orient="horz" pos="5832" userDrawn="1">
          <p15:clr>
            <a:srgbClr val="F26B43"/>
          </p15:clr>
        </p15:guide>
        <p15:guide id="6" pos="11520" userDrawn="1">
          <p15:clr>
            <a:srgbClr val="F26B43"/>
          </p15:clr>
        </p15:guide>
        <p15:guide id="7" userDrawn="1">
          <p15:clr>
            <a:srgbClr val="F26B43"/>
          </p15:clr>
        </p15:guide>
        <p15:guide id="8" orient="horz" userDrawn="1">
          <p15:clr>
            <a:srgbClr val="F26B43"/>
          </p15:clr>
        </p15:guide>
        <p15:guide id="9" orient="horz" pos="644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chart" Target="../charts/char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jp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C14D88-C7C7-2871-F1D1-93A5EF4BC383}"/>
              </a:ext>
            </a:extLst>
          </p:cNvPr>
          <p:cNvSpPr>
            <a:spLocks noGrp="1"/>
          </p:cNvSpPr>
          <p:nvPr>
            <p:ph type="ctrTitle"/>
          </p:nvPr>
        </p:nvSpPr>
        <p:spPr>
          <a:xfrm>
            <a:off x="661542" y="7940262"/>
            <a:ext cx="8482458" cy="715581"/>
          </a:xfrm>
        </p:spPr>
        <p:txBody>
          <a:bodyPr/>
          <a:lstStyle/>
          <a:p>
            <a:r>
              <a:rPr lang="en-US" dirty="0"/>
              <a:t>Insights From the 2025 BEAT Study</a:t>
            </a:r>
          </a:p>
        </p:txBody>
      </p:sp>
      <p:sp>
        <p:nvSpPr>
          <p:cNvPr id="2" name="Text Placeholder 1">
            <a:extLst>
              <a:ext uri="{FF2B5EF4-FFF2-40B4-BE49-F238E27FC236}">
                <a16:creationId xmlns:a16="http://schemas.microsoft.com/office/drawing/2014/main" id="{66C77BD8-A194-DE6C-50C3-CCDED32426B7}"/>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54227A15-993E-658C-F31B-823C3191879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14899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6D087-A5E4-CB89-CC5F-42EDC2716C36}"/>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A3820CC7-3CF7-9FDE-A190-A228E149D485}"/>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F6F5EBD5-B3C0-7A05-EC59-3C897C112197}"/>
              </a:ext>
            </a:extLst>
          </p:cNvPr>
          <p:cNvSpPr>
            <a:spLocks noGrp="1"/>
          </p:cNvSpPr>
          <p:nvPr>
            <p:ph type="title"/>
          </p:nvPr>
        </p:nvSpPr>
        <p:spPr/>
        <p:txBody>
          <a:bodyPr/>
          <a:lstStyle/>
          <a:p>
            <a:r>
              <a:rPr lang="en-US" dirty="0"/>
              <a:t>Reasons for Dropping Benefits</a:t>
            </a:r>
          </a:p>
        </p:txBody>
      </p:sp>
      <p:graphicFrame>
        <p:nvGraphicFramePr>
          <p:cNvPr id="2" name="Chart 1">
            <a:extLst>
              <a:ext uri="{FF2B5EF4-FFF2-40B4-BE49-F238E27FC236}">
                <a16:creationId xmlns:a16="http://schemas.microsoft.com/office/drawing/2014/main" id="{165EB183-83E3-6B16-DBBB-8F63FEA19F3E}"/>
              </a:ext>
            </a:extLst>
          </p:cNvPr>
          <p:cNvGraphicFramePr/>
          <p:nvPr>
            <p:extLst>
              <p:ext uri="{D42A27DB-BD31-4B8C-83A1-F6EECF244321}">
                <p14:modId xmlns:p14="http://schemas.microsoft.com/office/powerpoint/2010/main" val="845688283"/>
              </p:ext>
            </p:extLst>
          </p:nvPr>
        </p:nvGraphicFramePr>
        <p:xfrm>
          <a:off x="386863" y="1676400"/>
          <a:ext cx="17180168" cy="803147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B1C70242-CB56-2979-13D5-574B365AEB02}"/>
              </a:ext>
            </a:extLst>
          </p:cNvPr>
          <p:cNvSpPr txBox="1"/>
          <p:nvPr/>
        </p:nvSpPr>
        <p:spPr>
          <a:xfrm>
            <a:off x="0" y="9763780"/>
            <a:ext cx="9159240" cy="523220"/>
          </a:xfrm>
          <a:prstGeom prst="rect">
            <a:avLst/>
          </a:prstGeom>
          <a:noFill/>
        </p:spPr>
        <p:txBody>
          <a:bodyPr wrap="square">
            <a:spAutoFit/>
          </a:bodyPr>
          <a:lstStyle/>
          <a:p>
            <a:pPr marL="0" marR="0">
              <a:tabLst>
                <a:tab pos="457200" algn="l"/>
              </a:tabLst>
            </a:pPr>
            <a:r>
              <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Based on employees who dropped a benefit within the past two years. Multiple responses allowed.</a:t>
            </a:r>
          </a:p>
          <a:p>
            <a:pPr marL="0" marR="0" algn="l" rtl="0" eaLnBrk="1" fontAlgn="base" latinLnBrk="0" hangingPunct="1"/>
            <a:r>
              <a:rPr lang="en-US" sz="1400" kern="12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Source: </a:t>
            </a:r>
            <a:r>
              <a:rPr lang="en-US" sz="1400" b="0" i="1" kern="1200" dirty="0">
                <a:solidFill>
                  <a:srgbClr val="000000"/>
                </a:solidFill>
                <a:effectLst/>
                <a:latin typeface="Aptos" panose="020B0004020202020204" pitchFamily="34" charset="0"/>
              </a:rPr>
              <a:t>2025 BEAT Study: Benefits and Employee Attitude Tracker</a:t>
            </a:r>
            <a:r>
              <a:rPr lang="en-US" sz="1400" b="0" i="0" kern="1200" dirty="0">
                <a:solidFill>
                  <a:srgbClr val="000000"/>
                </a:solidFill>
                <a:effectLst/>
                <a:latin typeface="Aptos" panose="020B0004020202020204" pitchFamily="34" charset="0"/>
              </a:rPr>
              <a:t>, LIMRA.</a:t>
            </a:r>
            <a:endParaRPr lang="en-US" sz="1400" dirty="0">
              <a:effectLst/>
              <a:latin typeface="Aptos" panose="020B0004020202020204" pitchFamily="34" charset="0"/>
            </a:endParaRPr>
          </a:p>
        </p:txBody>
      </p:sp>
      <p:sp>
        <p:nvSpPr>
          <p:cNvPr id="3" name="Rectangle 2">
            <a:extLst>
              <a:ext uri="{FF2B5EF4-FFF2-40B4-BE49-F238E27FC236}">
                <a16:creationId xmlns:a16="http://schemas.microsoft.com/office/drawing/2014/main" id="{56C4F34A-20D2-716D-F8F7-DC0DB2D27E7D}"/>
              </a:ext>
            </a:extLst>
          </p:cNvPr>
          <p:cNvSpPr/>
          <p:nvPr/>
        </p:nvSpPr>
        <p:spPr>
          <a:xfrm>
            <a:off x="2998612" y="2595996"/>
            <a:ext cx="13730752" cy="562840"/>
          </a:xfrm>
          <a:prstGeom prst="rect">
            <a:avLst/>
          </a:prstGeom>
          <a:noFill/>
          <a:ln w="38100">
            <a:solidFill>
              <a:srgbClr val="EE2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031E9FC-DBAB-8FAF-5D2A-C68D552EBDC3}"/>
              </a:ext>
            </a:extLst>
          </p:cNvPr>
          <p:cNvSpPr/>
          <p:nvPr/>
        </p:nvSpPr>
        <p:spPr>
          <a:xfrm>
            <a:off x="1072829" y="3158836"/>
            <a:ext cx="14638225" cy="562840"/>
          </a:xfrm>
          <a:prstGeom prst="rect">
            <a:avLst/>
          </a:prstGeom>
          <a:noFill/>
          <a:ln w="38100">
            <a:solidFill>
              <a:srgbClr val="EE2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F8E919-EBA3-1A3C-FB7D-4A69DD198537}"/>
              </a:ext>
            </a:extLst>
          </p:cNvPr>
          <p:cNvSpPr/>
          <p:nvPr/>
        </p:nvSpPr>
        <p:spPr>
          <a:xfrm>
            <a:off x="2544875" y="4284516"/>
            <a:ext cx="9799525" cy="562840"/>
          </a:xfrm>
          <a:prstGeom prst="rect">
            <a:avLst/>
          </a:prstGeom>
          <a:noFill/>
          <a:ln w="38100">
            <a:solidFill>
              <a:srgbClr val="EE2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13A60B-5CAA-9429-AC1B-BAC1F7B6DC96}"/>
              </a:ext>
            </a:extLst>
          </p:cNvPr>
          <p:cNvSpPr/>
          <p:nvPr/>
        </p:nvSpPr>
        <p:spPr>
          <a:xfrm>
            <a:off x="2544875" y="3742458"/>
            <a:ext cx="10672361" cy="562840"/>
          </a:xfrm>
          <a:prstGeom prst="rect">
            <a:avLst/>
          </a:prstGeom>
          <a:noFill/>
          <a:ln w="38100">
            <a:solidFill>
              <a:srgbClr val="EE2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AB4447-AC6B-88E7-CFEA-97A81F3B677B}"/>
              </a:ext>
            </a:extLst>
          </p:cNvPr>
          <p:cNvSpPr/>
          <p:nvPr/>
        </p:nvSpPr>
        <p:spPr>
          <a:xfrm>
            <a:off x="268202" y="4875585"/>
            <a:ext cx="11057889" cy="1106117"/>
          </a:xfrm>
          <a:prstGeom prst="rect">
            <a:avLst/>
          </a:prstGeom>
          <a:noFill/>
          <a:ln w="38100">
            <a:solidFill>
              <a:srgbClr val="EE2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92C0DAD-5B6C-4139-80CA-A4C1F19330E7}"/>
              </a:ext>
            </a:extLst>
          </p:cNvPr>
          <p:cNvSpPr/>
          <p:nvPr/>
        </p:nvSpPr>
        <p:spPr>
          <a:xfrm>
            <a:off x="1568129" y="5981358"/>
            <a:ext cx="8261671" cy="562840"/>
          </a:xfrm>
          <a:prstGeom prst="rect">
            <a:avLst/>
          </a:prstGeom>
          <a:noFill/>
          <a:ln w="38100">
            <a:solidFill>
              <a:srgbClr val="EE2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C12779-0694-D312-FE98-329D7B00E48A}"/>
              </a:ext>
            </a:extLst>
          </p:cNvPr>
          <p:cNvSpPr/>
          <p:nvPr/>
        </p:nvSpPr>
        <p:spPr>
          <a:xfrm>
            <a:off x="2073821" y="7675011"/>
            <a:ext cx="6155780" cy="562840"/>
          </a:xfrm>
          <a:prstGeom prst="rect">
            <a:avLst/>
          </a:prstGeom>
          <a:noFill/>
          <a:ln w="38100">
            <a:solidFill>
              <a:srgbClr val="EE2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69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5D157-E8C2-6696-8E67-7C38331D414D}"/>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F66A1DE-F733-86DC-2CAE-B1498D67C7AA}"/>
              </a:ext>
            </a:extLst>
          </p:cNvPr>
          <p:cNvGraphicFramePr/>
          <p:nvPr>
            <p:extLst>
              <p:ext uri="{D42A27DB-BD31-4B8C-83A1-F6EECF244321}">
                <p14:modId xmlns:p14="http://schemas.microsoft.com/office/powerpoint/2010/main" val="3336290018"/>
              </p:ext>
            </p:extLst>
          </p:nvPr>
        </p:nvGraphicFramePr>
        <p:xfrm>
          <a:off x="563880" y="198075"/>
          <a:ext cx="16855440" cy="10400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8C57343E-AA96-BE0C-A7C2-55A16434AE1A}"/>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EB68A5D0-C68A-F122-DF25-1BC348E6B9C7}"/>
              </a:ext>
            </a:extLst>
          </p:cNvPr>
          <p:cNvSpPr>
            <a:spLocks noGrp="1"/>
          </p:cNvSpPr>
          <p:nvPr>
            <p:ph type="title"/>
          </p:nvPr>
        </p:nvSpPr>
        <p:spPr/>
        <p:txBody>
          <a:bodyPr/>
          <a:lstStyle/>
          <a:p>
            <a:r>
              <a:rPr lang="en-US" dirty="0"/>
              <a:t>Reasons for Dropping, By Benefit</a:t>
            </a:r>
          </a:p>
        </p:txBody>
      </p:sp>
      <p:sp>
        <p:nvSpPr>
          <p:cNvPr id="4" name="TextBox 3">
            <a:extLst>
              <a:ext uri="{FF2B5EF4-FFF2-40B4-BE49-F238E27FC236}">
                <a16:creationId xmlns:a16="http://schemas.microsoft.com/office/drawing/2014/main" id="{2798A0F7-6CAE-9051-A1C8-7C7806032D3D}"/>
              </a:ext>
            </a:extLst>
          </p:cNvPr>
          <p:cNvSpPr txBox="1"/>
          <p:nvPr/>
        </p:nvSpPr>
        <p:spPr>
          <a:xfrm>
            <a:off x="146793" y="9763780"/>
            <a:ext cx="9159240" cy="523220"/>
          </a:xfrm>
          <a:prstGeom prst="rect">
            <a:avLst/>
          </a:prstGeom>
          <a:noFill/>
        </p:spPr>
        <p:txBody>
          <a:bodyPr wrap="square">
            <a:spAutoFit/>
          </a:bodyPr>
          <a:lstStyle/>
          <a:p>
            <a:pPr marL="0" marR="0">
              <a:tabLst>
                <a:tab pos="457200" algn="l"/>
              </a:tabLst>
            </a:pPr>
            <a:r>
              <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Based on employees who dropped the specified benefit within the past two years. Multiple responses allowed.</a:t>
            </a:r>
          </a:p>
          <a:p>
            <a:pPr marL="0" marR="0" algn="l" rtl="0" eaLnBrk="1" fontAlgn="base" latinLnBrk="0" hangingPunct="1"/>
            <a:r>
              <a:rPr lang="en-US" sz="1400" kern="12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Source: </a:t>
            </a:r>
            <a:r>
              <a:rPr lang="en-US" sz="1400" b="0" i="1" kern="1200" dirty="0">
                <a:solidFill>
                  <a:srgbClr val="000000"/>
                </a:solidFill>
                <a:effectLst/>
                <a:latin typeface="Aptos" panose="020B0004020202020204" pitchFamily="34" charset="0"/>
              </a:rPr>
              <a:t>2025 BEAT Study: Benefits and Employee Attitude Tracker</a:t>
            </a:r>
            <a:r>
              <a:rPr lang="en-US" sz="1400" b="0" i="0" kern="1200" dirty="0">
                <a:solidFill>
                  <a:srgbClr val="000000"/>
                </a:solidFill>
                <a:effectLst/>
                <a:latin typeface="Aptos" panose="020B0004020202020204" pitchFamily="34" charset="0"/>
              </a:rPr>
              <a:t>, LIMRA.</a:t>
            </a:r>
            <a:endParaRPr lang="en-US" sz="1400" dirty="0">
              <a:effectLst/>
              <a:latin typeface="Aptos" panose="020B0004020202020204" pitchFamily="34" charset="0"/>
            </a:endParaRPr>
          </a:p>
        </p:txBody>
      </p:sp>
    </p:spTree>
    <p:extLst>
      <p:ext uri="{BB962C8B-B14F-4D97-AF65-F5344CB8AC3E}">
        <p14:creationId xmlns:p14="http://schemas.microsoft.com/office/powerpoint/2010/main" val="4227925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F40296-7F96-C08B-059C-DB95E18D5180}"/>
              </a:ext>
            </a:extLst>
          </p:cNvPr>
          <p:cNvSpPr>
            <a:spLocks noGrp="1"/>
          </p:cNvSpPr>
          <p:nvPr>
            <p:ph type="body" sz="quarter" idx="14"/>
          </p:nvPr>
        </p:nvSpPr>
        <p:spPr/>
        <p:txBody>
          <a:bodyPr/>
          <a:lstStyle/>
          <a:p>
            <a:endParaRPr lang="en-US"/>
          </a:p>
        </p:txBody>
      </p:sp>
      <p:sp>
        <p:nvSpPr>
          <p:cNvPr id="5" name="Title 4"/>
          <p:cNvSpPr>
            <a:spLocks noGrp="1"/>
          </p:cNvSpPr>
          <p:nvPr>
            <p:ph type="title"/>
          </p:nvPr>
        </p:nvSpPr>
        <p:spPr/>
        <p:txBody>
          <a:bodyPr/>
          <a:lstStyle/>
          <a:p>
            <a:r>
              <a:rPr lang="en-US" dirty="0"/>
              <a:t>Maximum Amount Employees Would Spend</a:t>
            </a:r>
          </a:p>
        </p:txBody>
      </p:sp>
      <p:sp>
        <p:nvSpPr>
          <p:cNvPr id="3" name="TextBox 2">
            <a:extLst>
              <a:ext uri="{FF2B5EF4-FFF2-40B4-BE49-F238E27FC236}">
                <a16:creationId xmlns:a16="http://schemas.microsoft.com/office/drawing/2014/main" id="{B8C9C39B-B880-86C2-8408-73F3DCA6DD5B}"/>
              </a:ext>
            </a:extLst>
          </p:cNvPr>
          <p:cNvSpPr txBox="1"/>
          <p:nvPr/>
        </p:nvSpPr>
        <p:spPr>
          <a:xfrm>
            <a:off x="0" y="9548336"/>
            <a:ext cx="13956633" cy="738664"/>
          </a:xfrm>
          <a:prstGeom prst="rect">
            <a:avLst/>
          </a:prstGeom>
          <a:noFill/>
        </p:spPr>
        <p:txBody>
          <a:bodyPr wrap="square">
            <a:spAutoFit/>
          </a:bodyPr>
          <a:lstStyle/>
          <a:p>
            <a:pPr marL="0" marR="0">
              <a:spcBef>
                <a:spcPts val="0"/>
              </a:spcBef>
              <a:spcAft>
                <a:spcPts val="0"/>
              </a:spcAft>
              <a:tabLst>
                <a:tab pos="457200" algn="l"/>
              </a:tabLst>
            </a:pPr>
            <a:r>
              <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Represents the maximum monthly amount employees (and their spouses/partners, if applicable) would be willing to spend out-of-pocket on benefits, excluding retirement savings. Based on employees who are offered insurance benefits. Q1 indicates the 25</a:t>
            </a:r>
            <a:r>
              <a:rPr lang="en-US" sz="1400" baseline="300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th</a:t>
            </a:r>
            <a:r>
              <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 percentile and Q3 indicates the 75</a:t>
            </a:r>
            <a:r>
              <a:rPr lang="en-US" sz="1400" baseline="300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th</a:t>
            </a:r>
            <a:r>
              <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 percentile. </a:t>
            </a:r>
          </a:p>
          <a:p>
            <a:pPr marL="0" marR="0" algn="l" rtl="0" eaLnBrk="1" fontAlgn="base" latinLnBrk="0" hangingPunct="1"/>
            <a:r>
              <a:rPr lang="en-US" sz="1400" kern="12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Source: </a:t>
            </a:r>
            <a:r>
              <a:rPr lang="en-US" sz="1400" b="0" i="1" kern="1200" dirty="0">
                <a:solidFill>
                  <a:srgbClr val="000000"/>
                </a:solidFill>
                <a:effectLst/>
                <a:latin typeface="Aptos" panose="020B0004020202020204" pitchFamily="34" charset="0"/>
              </a:rPr>
              <a:t>2025 BEAT Study: Benefits and Employee Attitude Tracker</a:t>
            </a:r>
            <a:r>
              <a:rPr lang="en-US" sz="1400" b="0" i="0" kern="1200" dirty="0">
                <a:solidFill>
                  <a:srgbClr val="000000"/>
                </a:solidFill>
                <a:effectLst/>
                <a:latin typeface="Aptos" panose="020B0004020202020204" pitchFamily="34" charset="0"/>
              </a:rPr>
              <a:t>, LIMRA.</a:t>
            </a:r>
            <a:endParaRPr lang="en-US" sz="1400" dirty="0">
              <a:effectLst/>
              <a:latin typeface="Aptos" panose="020B0004020202020204" pitchFamily="34" charset="0"/>
            </a:endParaRPr>
          </a:p>
        </p:txBody>
      </p:sp>
      <p:graphicFrame>
        <p:nvGraphicFramePr>
          <p:cNvPr id="4" name="Chart 3">
            <a:extLst>
              <a:ext uri="{FF2B5EF4-FFF2-40B4-BE49-F238E27FC236}">
                <a16:creationId xmlns:a16="http://schemas.microsoft.com/office/drawing/2014/main" id="{8C2B65BB-AA74-07FB-3DB7-65BCEBFE1BBE}"/>
              </a:ext>
            </a:extLst>
          </p:cNvPr>
          <p:cNvGraphicFramePr/>
          <p:nvPr>
            <p:extLst>
              <p:ext uri="{D42A27DB-BD31-4B8C-83A1-F6EECF244321}">
                <p14:modId xmlns:p14="http://schemas.microsoft.com/office/powerpoint/2010/main" val="2853722241"/>
              </p:ext>
            </p:extLst>
          </p:nvPr>
        </p:nvGraphicFramePr>
        <p:xfrm>
          <a:off x="2369975" y="1260684"/>
          <a:ext cx="13380097" cy="78459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6129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9D4A8-F959-E3EF-1F72-6FF6E6B3F1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65BF317-20E0-BA39-3962-D65DE436A11F}"/>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0B051D61-595F-CCC2-6B71-581FBEA3822A}"/>
              </a:ext>
            </a:extLst>
          </p:cNvPr>
          <p:cNvSpPr>
            <a:spLocks noGrp="1"/>
          </p:cNvSpPr>
          <p:nvPr>
            <p:ph type="title"/>
          </p:nvPr>
        </p:nvSpPr>
        <p:spPr/>
        <p:txBody>
          <a:bodyPr/>
          <a:lstStyle/>
          <a:p>
            <a:r>
              <a:rPr lang="en-US" dirty="0"/>
              <a:t>Change in Benefit Spending From Last Year</a:t>
            </a:r>
          </a:p>
        </p:txBody>
      </p:sp>
      <p:graphicFrame>
        <p:nvGraphicFramePr>
          <p:cNvPr id="4" name="Chart 3">
            <a:extLst>
              <a:ext uri="{FF2B5EF4-FFF2-40B4-BE49-F238E27FC236}">
                <a16:creationId xmlns:a16="http://schemas.microsoft.com/office/drawing/2014/main" id="{19C1096C-B89C-31C3-6238-93BA31B4AABD}"/>
              </a:ext>
            </a:extLst>
          </p:cNvPr>
          <p:cNvGraphicFramePr/>
          <p:nvPr>
            <p:extLst>
              <p:ext uri="{D42A27DB-BD31-4B8C-83A1-F6EECF244321}">
                <p14:modId xmlns:p14="http://schemas.microsoft.com/office/powerpoint/2010/main" val="1018734591"/>
              </p:ext>
            </p:extLst>
          </p:nvPr>
        </p:nvGraphicFramePr>
        <p:xfrm>
          <a:off x="-603504" y="1845680"/>
          <a:ext cx="10076688" cy="757213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96F7757-06AB-AE2D-F603-DAF726D9CE75}"/>
              </a:ext>
            </a:extLst>
          </p:cNvPr>
          <p:cNvSpPr txBox="1"/>
          <p:nvPr/>
        </p:nvSpPr>
        <p:spPr>
          <a:xfrm>
            <a:off x="143371" y="9835594"/>
            <a:ext cx="9454896" cy="487313"/>
          </a:xfrm>
          <a:prstGeom prst="rect">
            <a:avLst/>
          </a:prstGeom>
          <a:noFill/>
        </p:spPr>
        <p:txBody>
          <a:bodyPr wrap="square">
            <a:spAutoFit/>
          </a:bodyPr>
          <a:lstStyle/>
          <a:p>
            <a:pPr>
              <a:lnSpc>
                <a:spcPts val="1400"/>
              </a:lnSpc>
              <a:tabLst>
                <a:tab pos="457200" algn="l"/>
              </a:tabLst>
            </a:pPr>
            <a:r>
              <a:rPr lang="en-US" sz="1400"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Based on employees who are offered insurance benefits. </a:t>
            </a:r>
          </a:p>
          <a:p>
            <a:pPr marL="0" marR="0" algn="l" rtl="0" eaLnBrk="1" fontAlgn="base" latinLnBrk="0" hangingPunct="1"/>
            <a:r>
              <a:rPr lang="en-US" sz="1400" kern="12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Source: </a:t>
            </a:r>
            <a:r>
              <a:rPr lang="en-US" sz="1400" b="0" i="1" kern="1200" dirty="0">
                <a:solidFill>
                  <a:srgbClr val="000000"/>
                </a:solidFill>
                <a:effectLst/>
                <a:latin typeface="Aptos" panose="020B0004020202020204" pitchFamily="34" charset="0"/>
              </a:rPr>
              <a:t>2025 BEAT Study: Benefits and Employee Attitude Tracker</a:t>
            </a:r>
            <a:r>
              <a:rPr lang="en-US" sz="1400" b="0" i="0" kern="1200" dirty="0">
                <a:solidFill>
                  <a:srgbClr val="000000"/>
                </a:solidFill>
                <a:effectLst/>
                <a:latin typeface="Aptos" panose="020B0004020202020204" pitchFamily="34" charset="0"/>
              </a:rPr>
              <a:t>, LIMRA.</a:t>
            </a:r>
            <a:endParaRPr lang="en-US" sz="1400" dirty="0">
              <a:effectLst/>
              <a:latin typeface="Aptos" panose="020B0004020202020204" pitchFamily="34" charset="0"/>
            </a:endParaRPr>
          </a:p>
        </p:txBody>
      </p:sp>
      <p:pic>
        <p:nvPicPr>
          <p:cNvPr id="3" name="Picture 2" descr="A hand holding a purse full of money&#10;&#10;Description automatically generated">
            <a:extLst>
              <a:ext uri="{FF2B5EF4-FFF2-40B4-BE49-F238E27FC236}">
                <a16:creationId xmlns:a16="http://schemas.microsoft.com/office/drawing/2014/main" id="{DA14F797-B047-813E-59E1-75A7A52499C4}"/>
              </a:ext>
            </a:extLst>
          </p:cNvPr>
          <p:cNvPicPr>
            <a:picLocks noChangeAspect="1"/>
          </p:cNvPicPr>
          <p:nvPr/>
        </p:nvPicPr>
        <p:blipFill>
          <a:blip r:embed="rId4"/>
          <a:srcRect t="6854" b="6121"/>
          <a:stretch/>
        </p:blipFill>
        <p:spPr>
          <a:xfrm>
            <a:off x="10562335" y="1316289"/>
            <a:ext cx="7725665" cy="8986753"/>
          </a:xfrm>
          <a:prstGeom prst="rect">
            <a:avLst/>
          </a:prstGeom>
        </p:spPr>
      </p:pic>
    </p:spTree>
    <p:extLst>
      <p:ext uri="{BB962C8B-B14F-4D97-AF65-F5344CB8AC3E}">
        <p14:creationId xmlns:p14="http://schemas.microsoft.com/office/powerpoint/2010/main" val="1644249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B2B21E-A357-5563-883A-DB676CC474BF}"/>
              </a:ext>
            </a:extLst>
          </p:cNvPr>
          <p:cNvSpPr>
            <a:spLocks noGrp="1"/>
          </p:cNvSpPr>
          <p:nvPr>
            <p:ph type="body" sz="quarter" idx="14"/>
          </p:nvPr>
        </p:nvSpPr>
        <p:spPr/>
        <p:txBody>
          <a:bodyPr/>
          <a:lstStyle/>
          <a:p>
            <a:endParaRPr lang="en-US"/>
          </a:p>
        </p:txBody>
      </p:sp>
      <p:sp>
        <p:nvSpPr>
          <p:cNvPr id="2" name="Title 1"/>
          <p:cNvSpPr>
            <a:spLocks noGrp="1"/>
          </p:cNvSpPr>
          <p:nvPr>
            <p:ph type="title"/>
          </p:nvPr>
        </p:nvSpPr>
        <p:spPr/>
        <p:txBody>
          <a:bodyPr/>
          <a:lstStyle/>
          <a:p>
            <a:r>
              <a:rPr lang="en-US" dirty="0">
                <a:latin typeface="Aptos" panose="020B0004020202020204" pitchFamily="34" charset="0"/>
              </a:rPr>
              <a:t>Understanding Of Benefits</a:t>
            </a:r>
          </a:p>
        </p:txBody>
      </p:sp>
      <p:graphicFrame>
        <p:nvGraphicFramePr>
          <p:cNvPr id="6" name="Chart 5"/>
          <p:cNvGraphicFramePr/>
          <p:nvPr>
            <p:extLst>
              <p:ext uri="{D42A27DB-BD31-4B8C-83A1-F6EECF244321}">
                <p14:modId xmlns:p14="http://schemas.microsoft.com/office/powerpoint/2010/main" val="1014491258"/>
              </p:ext>
            </p:extLst>
          </p:nvPr>
        </p:nvGraphicFramePr>
        <p:xfrm>
          <a:off x="9385539" y="2156604"/>
          <a:ext cx="8333117" cy="691287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775159" y="1414936"/>
            <a:ext cx="6448926" cy="507831"/>
          </a:xfrm>
          <a:prstGeom prst="rect">
            <a:avLst/>
          </a:prstGeom>
          <a:noFill/>
        </p:spPr>
        <p:txBody>
          <a:bodyPr wrap="square" rtlCol="0">
            <a:spAutoFit/>
          </a:bodyPr>
          <a:lstStyle/>
          <a:p>
            <a:r>
              <a:rPr lang="en-US" dirty="0">
                <a:latin typeface="Aptos" panose="020B0004020202020204" pitchFamily="34" charset="0"/>
              </a:rPr>
              <a:t>How well do you understand your…?</a:t>
            </a:r>
          </a:p>
        </p:txBody>
      </p:sp>
      <p:graphicFrame>
        <p:nvGraphicFramePr>
          <p:cNvPr id="8" name="Chart 7"/>
          <p:cNvGraphicFramePr/>
          <p:nvPr>
            <p:extLst>
              <p:ext uri="{D42A27DB-BD31-4B8C-83A1-F6EECF244321}">
                <p14:modId xmlns:p14="http://schemas.microsoft.com/office/powerpoint/2010/main" val="795958181"/>
              </p:ext>
            </p:extLst>
          </p:nvPr>
        </p:nvGraphicFramePr>
        <p:xfrm>
          <a:off x="379561" y="2156604"/>
          <a:ext cx="8333117" cy="691287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165627" y="9763780"/>
            <a:ext cx="12552218" cy="523220"/>
          </a:xfrm>
          <a:prstGeom prst="rect">
            <a:avLst/>
          </a:prstGeom>
          <a:noFill/>
        </p:spPr>
        <p:txBody>
          <a:bodyPr wrap="square" rtlCol="0">
            <a:spAutoFit/>
          </a:bodyPr>
          <a:lstStyle/>
          <a:p>
            <a:r>
              <a:rPr lang="en-US" sz="1400" dirty="0">
                <a:latin typeface="Aptos" panose="020B0004020202020204" pitchFamily="34" charset="0"/>
              </a:rPr>
              <a:t>Based on employees offered insurance and/or retirement benefits.</a:t>
            </a:r>
          </a:p>
          <a:p>
            <a:pPr marL="0" marR="0" algn="l" rtl="0" eaLnBrk="1" fontAlgn="base" latinLnBrk="0" hangingPunct="1"/>
            <a:r>
              <a:rPr lang="en-US" sz="1400" kern="12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Source: </a:t>
            </a:r>
            <a:r>
              <a:rPr lang="en-US" sz="1400" b="0" i="1" kern="1200" dirty="0">
                <a:solidFill>
                  <a:srgbClr val="000000"/>
                </a:solidFill>
                <a:effectLst/>
                <a:latin typeface="Aptos" panose="020B0004020202020204" pitchFamily="34" charset="0"/>
              </a:rPr>
              <a:t>2025 BEAT Study: Benefits and Employee Attitude Tracker</a:t>
            </a:r>
            <a:r>
              <a:rPr lang="en-US" sz="1400" b="0" i="0" kern="1200" dirty="0">
                <a:solidFill>
                  <a:srgbClr val="000000"/>
                </a:solidFill>
                <a:effectLst/>
                <a:latin typeface="Aptos" panose="020B0004020202020204" pitchFamily="34" charset="0"/>
              </a:rPr>
              <a:t>, LIMRA.</a:t>
            </a:r>
            <a:endParaRPr lang="en-US" sz="1400" dirty="0">
              <a:effectLst/>
              <a:latin typeface="Aptos" panose="020B0004020202020204" pitchFamily="34" charset="0"/>
            </a:endParaRPr>
          </a:p>
        </p:txBody>
      </p:sp>
    </p:spTree>
    <p:extLst>
      <p:ext uri="{BB962C8B-B14F-4D97-AF65-F5344CB8AC3E}">
        <p14:creationId xmlns:p14="http://schemas.microsoft.com/office/powerpoint/2010/main" val="2305055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CAA68-8D1B-04D4-D109-CF66B73CD201}"/>
            </a:ext>
          </a:extLst>
        </p:cNvPr>
        <p:cNvGrpSpPr/>
        <p:nvPr/>
      </p:nvGrpSpPr>
      <p:grpSpPr>
        <a:xfrm>
          <a:off x="0" y="0"/>
          <a:ext cx="0" cy="0"/>
          <a:chOff x="0" y="0"/>
          <a:chExt cx="0" cy="0"/>
        </a:xfrm>
      </p:grpSpPr>
      <p:pic>
        <p:nvPicPr>
          <p:cNvPr id="5" name="Picture Placeholder 4" descr="A person looking at a paper&#10;&#10;AI-generated content may be incorrect.">
            <a:extLst>
              <a:ext uri="{FF2B5EF4-FFF2-40B4-BE49-F238E27FC236}">
                <a16:creationId xmlns:a16="http://schemas.microsoft.com/office/drawing/2014/main" id="{EDD2238D-1BFE-6EAC-ECAF-BF00902E6FDA}"/>
              </a:ext>
            </a:extLst>
          </p:cNvPr>
          <p:cNvPicPr>
            <a:picLocks noGrp="1" noChangeAspect="1"/>
          </p:cNvPicPr>
          <p:nvPr>
            <p:ph type="pic" sz="quarter" idx="10"/>
          </p:nvPr>
        </p:nvPicPr>
        <p:blipFill>
          <a:blip r:embed="rId3"/>
          <a:srcRect l="-47" t="16657" r="47" b="32133"/>
          <a:stretch/>
        </p:blipFill>
        <p:spPr>
          <a:xfrm>
            <a:off x="0" y="1"/>
            <a:ext cx="18288000" cy="6243638"/>
          </a:xfrm>
        </p:spPr>
      </p:pic>
      <p:sp>
        <p:nvSpPr>
          <p:cNvPr id="4" name="Title 3">
            <a:extLst>
              <a:ext uri="{FF2B5EF4-FFF2-40B4-BE49-F238E27FC236}">
                <a16:creationId xmlns:a16="http://schemas.microsoft.com/office/drawing/2014/main" id="{7FA01927-E55A-BE3B-6171-8875BE9FF3A3}"/>
              </a:ext>
            </a:extLst>
          </p:cNvPr>
          <p:cNvSpPr>
            <a:spLocks noGrp="1"/>
          </p:cNvSpPr>
          <p:nvPr>
            <p:ph type="title"/>
          </p:nvPr>
        </p:nvSpPr>
        <p:spPr/>
        <p:txBody>
          <a:bodyPr/>
          <a:lstStyle/>
          <a:p>
            <a:r>
              <a:rPr lang="en-US" dirty="0"/>
              <a:t>Benefits Education</a:t>
            </a:r>
          </a:p>
        </p:txBody>
      </p:sp>
    </p:spTree>
    <p:extLst>
      <p:ext uri="{BB962C8B-B14F-4D97-AF65-F5344CB8AC3E}">
        <p14:creationId xmlns:p14="http://schemas.microsoft.com/office/powerpoint/2010/main" val="2380215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8D1BF-A9B9-81F7-0838-FD362DDF084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19067AE-5C8C-3219-8284-492D9135CFA3}"/>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FF5B81D5-A269-693E-6F7E-1A785833F8E9}"/>
              </a:ext>
            </a:extLst>
          </p:cNvPr>
          <p:cNvSpPr>
            <a:spLocks noGrp="1"/>
          </p:cNvSpPr>
          <p:nvPr>
            <p:ph type="title"/>
          </p:nvPr>
        </p:nvSpPr>
        <p:spPr/>
        <p:txBody>
          <a:bodyPr/>
          <a:lstStyle/>
          <a:p>
            <a:r>
              <a:rPr lang="en-US" dirty="0"/>
              <a:t>Impact of Communication on Understanding</a:t>
            </a:r>
          </a:p>
        </p:txBody>
      </p:sp>
      <p:graphicFrame>
        <p:nvGraphicFramePr>
          <p:cNvPr id="2" name="Chart 1">
            <a:extLst>
              <a:ext uri="{FF2B5EF4-FFF2-40B4-BE49-F238E27FC236}">
                <a16:creationId xmlns:a16="http://schemas.microsoft.com/office/drawing/2014/main" id="{D7C04D42-3AF1-10D7-DA7C-50F50FCC6FEF}"/>
              </a:ext>
            </a:extLst>
          </p:cNvPr>
          <p:cNvGraphicFramePr/>
          <p:nvPr>
            <p:extLst>
              <p:ext uri="{D42A27DB-BD31-4B8C-83A1-F6EECF244321}">
                <p14:modId xmlns:p14="http://schemas.microsoft.com/office/powerpoint/2010/main" val="1809756888"/>
              </p:ext>
            </p:extLst>
          </p:nvPr>
        </p:nvGraphicFramePr>
        <p:xfrm>
          <a:off x="450581" y="2947398"/>
          <a:ext cx="16499685" cy="624935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154FF5E-6D52-F047-F81F-E5878ABE241F}"/>
              </a:ext>
            </a:extLst>
          </p:cNvPr>
          <p:cNvSpPr txBox="1"/>
          <p:nvPr/>
        </p:nvSpPr>
        <p:spPr>
          <a:xfrm>
            <a:off x="3741565" y="2311582"/>
            <a:ext cx="11111814" cy="461665"/>
          </a:xfrm>
          <a:prstGeom prst="rect">
            <a:avLst/>
          </a:prstGeom>
          <a:noFill/>
        </p:spPr>
        <p:txBody>
          <a:bodyPr wrap="square" rtlCol="0">
            <a:spAutoFit/>
          </a:bodyPr>
          <a:lstStyle/>
          <a:p>
            <a:pPr algn="ctr"/>
            <a:r>
              <a:rPr lang="en-US" sz="2400" dirty="0">
                <a:solidFill>
                  <a:schemeClr val="tx1">
                    <a:lumMod val="65000"/>
                    <a:lumOff val="35000"/>
                  </a:schemeClr>
                </a:solidFill>
                <a:latin typeface="Aptos" panose="020B0004020202020204" pitchFamily="34" charset="0"/>
              </a:rPr>
              <a:t>% Who Understand Insurance Benefits Very/Extremely Well</a:t>
            </a:r>
          </a:p>
        </p:txBody>
      </p:sp>
      <p:sp>
        <p:nvSpPr>
          <p:cNvPr id="4" name="TextBox 3">
            <a:extLst>
              <a:ext uri="{FF2B5EF4-FFF2-40B4-BE49-F238E27FC236}">
                <a16:creationId xmlns:a16="http://schemas.microsoft.com/office/drawing/2014/main" id="{8D8B4D61-0018-9A7E-0662-C96196A953BC}"/>
              </a:ext>
            </a:extLst>
          </p:cNvPr>
          <p:cNvSpPr txBox="1"/>
          <p:nvPr/>
        </p:nvSpPr>
        <p:spPr>
          <a:xfrm>
            <a:off x="12158" y="9545055"/>
            <a:ext cx="12107007" cy="738664"/>
          </a:xfrm>
          <a:prstGeom prst="rect">
            <a:avLst/>
          </a:prstGeom>
          <a:noFill/>
        </p:spPr>
        <p:txBody>
          <a:bodyPr wrap="square">
            <a:spAutoFit/>
          </a:bodyPr>
          <a:lstStyle/>
          <a:p>
            <a:pPr marL="0" marR="0">
              <a:tabLst>
                <a:tab pos="457200" algn="l"/>
              </a:tabLst>
            </a:pPr>
            <a:r>
              <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Represents the percent of employees who feel they understand their insurance benefits very or extremely well. Based on employees who are offered insurance benefits and have had an open enrollment period within the past two years. </a:t>
            </a:r>
          </a:p>
          <a:p>
            <a:pPr marL="0" marR="0" algn="l" rtl="0" eaLnBrk="1" fontAlgn="base" latinLnBrk="0" hangingPunct="1"/>
            <a:r>
              <a:rPr lang="en-US" sz="1400" kern="12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Source: </a:t>
            </a:r>
            <a:r>
              <a:rPr lang="en-US" sz="1400" b="0" i="1" kern="1200" dirty="0">
                <a:solidFill>
                  <a:srgbClr val="000000"/>
                </a:solidFill>
                <a:effectLst/>
                <a:latin typeface="Aptos" panose="020B0004020202020204" pitchFamily="34" charset="0"/>
              </a:rPr>
              <a:t>2025 BEAT Study: Benefits and Employee Attitude Tracker</a:t>
            </a:r>
            <a:r>
              <a:rPr lang="en-US" sz="1400" b="0" i="0" kern="1200" dirty="0">
                <a:solidFill>
                  <a:srgbClr val="000000"/>
                </a:solidFill>
                <a:effectLst/>
                <a:latin typeface="Aptos" panose="020B0004020202020204" pitchFamily="34" charset="0"/>
              </a:rPr>
              <a:t>, LIMRA.</a:t>
            </a:r>
            <a:endParaRPr lang="en-US" sz="1400" dirty="0">
              <a:effectLst/>
              <a:latin typeface="Aptos" panose="020B0004020202020204" pitchFamily="34" charset="0"/>
            </a:endParaRPr>
          </a:p>
        </p:txBody>
      </p:sp>
    </p:spTree>
    <p:extLst>
      <p:ext uri="{BB962C8B-B14F-4D97-AF65-F5344CB8AC3E}">
        <p14:creationId xmlns:p14="http://schemas.microsoft.com/office/powerpoint/2010/main" val="2641392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69E39-27CB-ECDF-5484-48B428CDF0E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7E309E9-0C1A-2F9F-D442-7FA0349311AB}"/>
              </a:ext>
            </a:extLst>
          </p:cNvPr>
          <p:cNvSpPr/>
          <p:nvPr/>
        </p:nvSpPr>
        <p:spPr>
          <a:xfrm>
            <a:off x="123217" y="9548336"/>
            <a:ext cx="9144000" cy="738664"/>
          </a:xfrm>
          <a:prstGeom prst="rect">
            <a:avLst/>
          </a:prstGeom>
        </p:spPr>
        <p:txBody>
          <a:bodyPr wrap="square">
            <a:spAutoFit/>
          </a:bodyPr>
          <a:lstStyle/>
          <a:p>
            <a:r>
              <a:rPr lang="en-US" sz="1400" dirty="0">
                <a:latin typeface="Aptos" panose="020B0004020202020204" pitchFamily="34" charset="0"/>
                <a:ea typeface="Arial" panose="020B0604020202020204" pitchFamily="34" charset="0"/>
                <a:cs typeface="Times New Roman" panose="02020603050405020304" pitchFamily="18" charset="0"/>
              </a:rPr>
              <a:t>Based on employees who are offered insurance benefits and have had an open enrollment period within the past two years. Multiple responses allowed. </a:t>
            </a:r>
          </a:p>
          <a:p>
            <a:pPr marL="0" marR="0" algn="l" rtl="0" eaLnBrk="1" fontAlgn="base" latinLnBrk="0" hangingPunct="1"/>
            <a:r>
              <a:rPr lang="en-US" sz="1400" kern="12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Source: </a:t>
            </a:r>
            <a:r>
              <a:rPr lang="en-US" sz="1400" b="0" i="1" kern="1200" dirty="0">
                <a:solidFill>
                  <a:srgbClr val="000000"/>
                </a:solidFill>
                <a:effectLst/>
                <a:latin typeface="Aptos" panose="020B0004020202020204" pitchFamily="34" charset="0"/>
              </a:rPr>
              <a:t>2025 BEAT Study: Benefits and Employee Attitude Tracker</a:t>
            </a:r>
            <a:r>
              <a:rPr lang="en-US" sz="1400" b="0" i="0" kern="1200" dirty="0">
                <a:solidFill>
                  <a:srgbClr val="000000"/>
                </a:solidFill>
                <a:effectLst/>
                <a:latin typeface="Aptos" panose="020B0004020202020204" pitchFamily="34" charset="0"/>
              </a:rPr>
              <a:t>, LIMRA.</a:t>
            </a:r>
            <a:endParaRPr lang="en-US" sz="1400" dirty="0">
              <a:effectLst/>
              <a:latin typeface="Aptos" panose="020B0004020202020204" pitchFamily="34" charset="0"/>
            </a:endParaRPr>
          </a:p>
        </p:txBody>
      </p:sp>
      <p:sp>
        <p:nvSpPr>
          <p:cNvPr id="5" name="Text Placeholder 4">
            <a:extLst>
              <a:ext uri="{FF2B5EF4-FFF2-40B4-BE49-F238E27FC236}">
                <a16:creationId xmlns:a16="http://schemas.microsoft.com/office/drawing/2014/main" id="{A41A9033-5E60-AF0A-52AF-6DE3E608BA9F}"/>
              </a:ext>
            </a:extLst>
          </p:cNvPr>
          <p:cNvSpPr>
            <a:spLocks noGrp="1"/>
          </p:cNvSpPr>
          <p:nvPr>
            <p:ph type="body" sz="quarter" idx="14"/>
          </p:nvPr>
        </p:nvSpPr>
        <p:spPr/>
        <p:txBody>
          <a:bodyPr/>
          <a:lstStyle/>
          <a:p>
            <a:endParaRPr lang="en-US"/>
          </a:p>
        </p:txBody>
      </p:sp>
      <p:sp>
        <p:nvSpPr>
          <p:cNvPr id="30" name="Title 4">
            <a:extLst>
              <a:ext uri="{FF2B5EF4-FFF2-40B4-BE49-F238E27FC236}">
                <a16:creationId xmlns:a16="http://schemas.microsoft.com/office/drawing/2014/main" id="{CF9F675E-6583-81ED-8D31-254866849547}"/>
              </a:ext>
            </a:extLst>
          </p:cNvPr>
          <p:cNvSpPr>
            <a:spLocks noGrp="1"/>
          </p:cNvSpPr>
          <p:nvPr>
            <p:ph type="title"/>
          </p:nvPr>
        </p:nvSpPr>
        <p:spPr/>
        <p:txBody>
          <a:bodyPr/>
          <a:lstStyle/>
          <a:p>
            <a:r>
              <a:rPr lang="en-US" dirty="0">
                <a:latin typeface="Aptos" panose="020B0004020202020204" pitchFamily="34" charset="0"/>
              </a:rPr>
              <a:t>Most Common Resources for Benefits Education</a:t>
            </a:r>
          </a:p>
        </p:txBody>
      </p:sp>
      <p:pic>
        <p:nvPicPr>
          <p:cNvPr id="3" name="Picture 2" descr="A person sitting at a table using a computer&#10;&#10;Description automatically generated">
            <a:extLst>
              <a:ext uri="{FF2B5EF4-FFF2-40B4-BE49-F238E27FC236}">
                <a16:creationId xmlns:a16="http://schemas.microsoft.com/office/drawing/2014/main" id="{52B42DEB-9013-BD9F-44CC-1050C0B7BF3F}"/>
              </a:ext>
            </a:extLst>
          </p:cNvPr>
          <p:cNvPicPr>
            <a:picLocks noChangeAspect="1"/>
          </p:cNvPicPr>
          <p:nvPr/>
        </p:nvPicPr>
        <p:blipFill>
          <a:blip r:embed="rId3"/>
          <a:srcRect l="3651" r="2813"/>
          <a:stretch/>
        </p:blipFill>
        <p:spPr>
          <a:xfrm>
            <a:off x="9655666" y="1731830"/>
            <a:ext cx="8614500" cy="6147591"/>
          </a:xfrm>
          <a:prstGeom prst="rect">
            <a:avLst/>
          </a:prstGeom>
        </p:spPr>
      </p:pic>
      <p:grpSp>
        <p:nvGrpSpPr>
          <p:cNvPr id="2" name="Group 1">
            <a:extLst>
              <a:ext uri="{FF2B5EF4-FFF2-40B4-BE49-F238E27FC236}">
                <a16:creationId xmlns:a16="http://schemas.microsoft.com/office/drawing/2014/main" id="{A42819E6-82DA-DC76-7369-3E2BC2A856AB}"/>
              </a:ext>
            </a:extLst>
          </p:cNvPr>
          <p:cNvGrpSpPr/>
          <p:nvPr/>
        </p:nvGrpSpPr>
        <p:grpSpPr>
          <a:xfrm>
            <a:off x="246435" y="1655630"/>
            <a:ext cx="8897564" cy="7786949"/>
            <a:chOff x="246435" y="1655631"/>
            <a:chExt cx="8897564" cy="7178818"/>
          </a:xfrm>
        </p:grpSpPr>
        <p:sp>
          <p:nvSpPr>
            <p:cNvPr id="4" name="Freeform 6">
              <a:extLst>
                <a:ext uri="{FF2B5EF4-FFF2-40B4-BE49-F238E27FC236}">
                  <a16:creationId xmlns:a16="http://schemas.microsoft.com/office/drawing/2014/main" id="{4ED1DC54-7C82-5A44-0C50-22491B66566B}"/>
                </a:ext>
              </a:extLst>
            </p:cNvPr>
            <p:cNvSpPr/>
            <p:nvPr/>
          </p:nvSpPr>
          <p:spPr>
            <a:xfrm>
              <a:off x="3449557" y="1724329"/>
              <a:ext cx="5694442" cy="54957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Aptos" panose="020B0004020202020204" pitchFamily="34" charset="0"/>
                </a:rPr>
                <a:t>Emails</a:t>
              </a:r>
            </a:p>
          </p:txBody>
        </p:sp>
        <p:sp>
          <p:nvSpPr>
            <p:cNvPr id="7" name="Freeform 7">
              <a:extLst>
                <a:ext uri="{FF2B5EF4-FFF2-40B4-BE49-F238E27FC236}">
                  <a16:creationId xmlns:a16="http://schemas.microsoft.com/office/drawing/2014/main" id="{DD2D124F-3868-4BEE-5EBD-3AA2124871EE}"/>
                </a:ext>
              </a:extLst>
            </p:cNvPr>
            <p:cNvSpPr/>
            <p:nvPr/>
          </p:nvSpPr>
          <p:spPr>
            <a:xfrm>
              <a:off x="246435" y="1655631"/>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53%</a:t>
              </a:r>
            </a:p>
          </p:txBody>
        </p:sp>
        <p:sp>
          <p:nvSpPr>
            <p:cNvPr id="8" name="Freeform 8">
              <a:extLst>
                <a:ext uri="{FF2B5EF4-FFF2-40B4-BE49-F238E27FC236}">
                  <a16:creationId xmlns:a16="http://schemas.microsoft.com/office/drawing/2014/main" id="{3FF8981D-1AC1-BC6B-F882-BF297402F354}"/>
                </a:ext>
              </a:extLst>
            </p:cNvPr>
            <p:cNvSpPr/>
            <p:nvPr/>
          </p:nvSpPr>
          <p:spPr>
            <a:xfrm>
              <a:off x="3449557" y="2445645"/>
              <a:ext cx="5694442" cy="54957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Aptos" panose="020B0004020202020204" pitchFamily="34" charset="0"/>
                </a:rPr>
                <a:t>Online (internet or benefits portal)</a:t>
              </a:r>
            </a:p>
          </p:txBody>
        </p:sp>
        <p:sp>
          <p:nvSpPr>
            <p:cNvPr id="9" name="Freeform 9">
              <a:extLst>
                <a:ext uri="{FF2B5EF4-FFF2-40B4-BE49-F238E27FC236}">
                  <a16:creationId xmlns:a16="http://schemas.microsoft.com/office/drawing/2014/main" id="{A25FB6B9-D0C5-FB51-539C-C4260BBBB995}"/>
                </a:ext>
              </a:extLst>
            </p:cNvPr>
            <p:cNvSpPr/>
            <p:nvPr/>
          </p:nvSpPr>
          <p:spPr>
            <a:xfrm>
              <a:off x="246435" y="2376948"/>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44%</a:t>
              </a:r>
            </a:p>
          </p:txBody>
        </p:sp>
        <p:sp>
          <p:nvSpPr>
            <p:cNvPr id="10" name="Freeform 10">
              <a:extLst>
                <a:ext uri="{FF2B5EF4-FFF2-40B4-BE49-F238E27FC236}">
                  <a16:creationId xmlns:a16="http://schemas.microsoft.com/office/drawing/2014/main" id="{63A8F588-2B46-7559-2AE9-0ED7766961AF}"/>
                </a:ext>
              </a:extLst>
            </p:cNvPr>
            <p:cNvSpPr/>
            <p:nvPr/>
          </p:nvSpPr>
          <p:spPr>
            <a:xfrm>
              <a:off x="3449557" y="3166962"/>
              <a:ext cx="5694442" cy="54957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Aptos" panose="020B0004020202020204" pitchFamily="34" charset="0"/>
                </a:rPr>
                <a:t>Printed information at work</a:t>
              </a:r>
            </a:p>
          </p:txBody>
        </p:sp>
        <p:sp>
          <p:nvSpPr>
            <p:cNvPr id="11" name="Freeform 11">
              <a:extLst>
                <a:ext uri="{FF2B5EF4-FFF2-40B4-BE49-F238E27FC236}">
                  <a16:creationId xmlns:a16="http://schemas.microsoft.com/office/drawing/2014/main" id="{5963F7BF-2C96-D545-C6B7-EB504CB99E93}"/>
                </a:ext>
              </a:extLst>
            </p:cNvPr>
            <p:cNvSpPr/>
            <p:nvPr/>
          </p:nvSpPr>
          <p:spPr>
            <a:xfrm>
              <a:off x="246435" y="3098264"/>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29%</a:t>
              </a:r>
            </a:p>
          </p:txBody>
        </p:sp>
        <p:sp>
          <p:nvSpPr>
            <p:cNvPr id="12" name="Freeform 12">
              <a:extLst>
                <a:ext uri="{FF2B5EF4-FFF2-40B4-BE49-F238E27FC236}">
                  <a16:creationId xmlns:a16="http://schemas.microsoft.com/office/drawing/2014/main" id="{3A9F30D8-1084-068D-5271-055F968FEC11}"/>
                </a:ext>
              </a:extLst>
            </p:cNvPr>
            <p:cNvSpPr/>
            <p:nvPr/>
          </p:nvSpPr>
          <p:spPr>
            <a:xfrm>
              <a:off x="3449557" y="3888278"/>
              <a:ext cx="5694442" cy="54957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Aptos" panose="020B0004020202020204" pitchFamily="34" charset="0"/>
                </a:rPr>
                <a:t>Speak with someone by phone</a:t>
              </a:r>
            </a:p>
          </p:txBody>
        </p:sp>
        <p:sp>
          <p:nvSpPr>
            <p:cNvPr id="13" name="Freeform 13">
              <a:extLst>
                <a:ext uri="{FF2B5EF4-FFF2-40B4-BE49-F238E27FC236}">
                  <a16:creationId xmlns:a16="http://schemas.microsoft.com/office/drawing/2014/main" id="{5ADB1716-1676-DE47-85F2-6EE34A7A6676}"/>
                </a:ext>
              </a:extLst>
            </p:cNvPr>
            <p:cNvSpPr/>
            <p:nvPr/>
          </p:nvSpPr>
          <p:spPr>
            <a:xfrm>
              <a:off x="246435" y="3819581"/>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28%</a:t>
              </a:r>
            </a:p>
          </p:txBody>
        </p:sp>
        <p:sp>
          <p:nvSpPr>
            <p:cNvPr id="14" name="Freeform 14">
              <a:extLst>
                <a:ext uri="{FF2B5EF4-FFF2-40B4-BE49-F238E27FC236}">
                  <a16:creationId xmlns:a16="http://schemas.microsoft.com/office/drawing/2014/main" id="{68CB6DBE-F887-3D32-8E57-A13B6B3BEA02}"/>
                </a:ext>
              </a:extLst>
            </p:cNvPr>
            <p:cNvSpPr/>
            <p:nvPr/>
          </p:nvSpPr>
          <p:spPr>
            <a:xfrm>
              <a:off x="3449557" y="4609594"/>
              <a:ext cx="5694442" cy="54957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Aptos" panose="020B0004020202020204" pitchFamily="34" charset="0"/>
                </a:rPr>
                <a:t>Printed information mailed home</a:t>
              </a:r>
            </a:p>
          </p:txBody>
        </p:sp>
        <p:sp>
          <p:nvSpPr>
            <p:cNvPr id="15" name="Freeform 15">
              <a:extLst>
                <a:ext uri="{FF2B5EF4-FFF2-40B4-BE49-F238E27FC236}">
                  <a16:creationId xmlns:a16="http://schemas.microsoft.com/office/drawing/2014/main" id="{939126D4-4238-FBCE-7712-6B9B5BA741BA}"/>
                </a:ext>
              </a:extLst>
            </p:cNvPr>
            <p:cNvSpPr/>
            <p:nvPr/>
          </p:nvSpPr>
          <p:spPr>
            <a:xfrm>
              <a:off x="246435" y="4540898"/>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26%</a:t>
              </a:r>
            </a:p>
          </p:txBody>
        </p:sp>
        <p:sp>
          <p:nvSpPr>
            <p:cNvPr id="16" name="Freeform 16">
              <a:extLst>
                <a:ext uri="{FF2B5EF4-FFF2-40B4-BE49-F238E27FC236}">
                  <a16:creationId xmlns:a16="http://schemas.microsoft.com/office/drawing/2014/main" id="{7C212D2D-99B7-B0C1-03E7-716812C0B38F}"/>
                </a:ext>
              </a:extLst>
            </p:cNvPr>
            <p:cNvSpPr/>
            <p:nvPr/>
          </p:nvSpPr>
          <p:spPr>
            <a:xfrm>
              <a:off x="3449557" y="5330911"/>
              <a:ext cx="5694442" cy="54957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Aptos" panose="020B0004020202020204" pitchFamily="34" charset="0"/>
                </a:rPr>
                <a:t>In-person group meeting</a:t>
              </a:r>
            </a:p>
          </p:txBody>
        </p:sp>
        <p:sp>
          <p:nvSpPr>
            <p:cNvPr id="17" name="Freeform 17">
              <a:extLst>
                <a:ext uri="{FF2B5EF4-FFF2-40B4-BE49-F238E27FC236}">
                  <a16:creationId xmlns:a16="http://schemas.microsoft.com/office/drawing/2014/main" id="{07D6829D-CCFD-D94C-6AB0-6F1335B9010F}"/>
                </a:ext>
              </a:extLst>
            </p:cNvPr>
            <p:cNvSpPr/>
            <p:nvPr/>
          </p:nvSpPr>
          <p:spPr>
            <a:xfrm>
              <a:off x="246435" y="5262214"/>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21%</a:t>
              </a:r>
            </a:p>
          </p:txBody>
        </p:sp>
        <p:sp>
          <p:nvSpPr>
            <p:cNvPr id="18" name="Freeform 18">
              <a:extLst>
                <a:ext uri="{FF2B5EF4-FFF2-40B4-BE49-F238E27FC236}">
                  <a16:creationId xmlns:a16="http://schemas.microsoft.com/office/drawing/2014/main" id="{BFDB2A17-D76F-AE74-F841-D6C52E757A83}"/>
                </a:ext>
              </a:extLst>
            </p:cNvPr>
            <p:cNvSpPr/>
            <p:nvPr/>
          </p:nvSpPr>
          <p:spPr>
            <a:xfrm>
              <a:off x="3449557" y="6052227"/>
              <a:ext cx="5694442" cy="54957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Aptos" panose="020B0004020202020204" pitchFamily="34" charset="0"/>
                </a:rPr>
                <a:t>Webinar</a:t>
              </a:r>
            </a:p>
          </p:txBody>
        </p:sp>
        <p:sp>
          <p:nvSpPr>
            <p:cNvPr id="19" name="Freeform 19">
              <a:extLst>
                <a:ext uri="{FF2B5EF4-FFF2-40B4-BE49-F238E27FC236}">
                  <a16:creationId xmlns:a16="http://schemas.microsoft.com/office/drawing/2014/main" id="{F6138F6E-4257-323E-8F84-EDAF8C90C9C4}"/>
                </a:ext>
              </a:extLst>
            </p:cNvPr>
            <p:cNvSpPr/>
            <p:nvPr/>
          </p:nvSpPr>
          <p:spPr>
            <a:xfrm>
              <a:off x="246435" y="5983531"/>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19%</a:t>
              </a:r>
            </a:p>
          </p:txBody>
        </p:sp>
        <p:sp>
          <p:nvSpPr>
            <p:cNvPr id="20" name="Freeform 20">
              <a:extLst>
                <a:ext uri="{FF2B5EF4-FFF2-40B4-BE49-F238E27FC236}">
                  <a16:creationId xmlns:a16="http://schemas.microsoft.com/office/drawing/2014/main" id="{611E6DBD-6076-133D-EB16-1F29113139C2}"/>
                </a:ext>
              </a:extLst>
            </p:cNvPr>
            <p:cNvSpPr/>
            <p:nvPr/>
          </p:nvSpPr>
          <p:spPr>
            <a:xfrm>
              <a:off x="3449557" y="6773544"/>
              <a:ext cx="5694442" cy="54957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Aptos" panose="020B0004020202020204" pitchFamily="34" charset="0"/>
                </a:rPr>
                <a:t>In-person 1-on-1 meeting</a:t>
              </a:r>
            </a:p>
          </p:txBody>
        </p:sp>
        <p:sp>
          <p:nvSpPr>
            <p:cNvPr id="21" name="Freeform 21">
              <a:extLst>
                <a:ext uri="{FF2B5EF4-FFF2-40B4-BE49-F238E27FC236}">
                  <a16:creationId xmlns:a16="http://schemas.microsoft.com/office/drawing/2014/main" id="{1BE4A258-8A64-D6F6-9B88-844E24FB3112}"/>
                </a:ext>
              </a:extLst>
            </p:cNvPr>
            <p:cNvSpPr/>
            <p:nvPr/>
          </p:nvSpPr>
          <p:spPr>
            <a:xfrm>
              <a:off x="246435" y="6704848"/>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19%</a:t>
              </a:r>
            </a:p>
          </p:txBody>
        </p:sp>
        <p:sp>
          <p:nvSpPr>
            <p:cNvPr id="22" name="Freeform 22">
              <a:extLst>
                <a:ext uri="{FF2B5EF4-FFF2-40B4-BE49-F238E27FC236}">
                  <a16:creationId xmlns:a16="http://schemas.microsoft.com/office/drawing/2014/main" id="{6C720A1F-E23F-228D-3A71-3A535E2C43A5}"/>
                </a:ext>
              </a:extLst>
            </p:cNvPr>
            <p:cNvSpPr/>
            <p:nvPr/>
          </p:nvSpPr>
          <p:spPr>
            <a:xfrm>
              <a:off x="3449557" y="7494861"/>
              <a:ext cx="5694442" cy="54957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Aptos" panose="020B0004020202020204" pitchFamily="34" charset="0"/>
                </a:rPr>
                <a:t>Virtual group meeting</a:t>
              </a:r>
            </a:p>
          </p:txBody>
        </p:sp>
        <p:sp>
          <p:nvSpPr>
            <p:cNvPr id="23" name="Freeform 23">
              <a:extLst>
                <a:ext uri="{FF2B5EF4-FFF2-40B4-BE49-F238E27FC236}">
                  <a16:creationId xmlns:a16="http://schemas.microsoft.com/office/drawing/2014/main" id="{EB2EB048-D5BF-C5EF-4152-CDA289956452}"/>
                </a:ext>
              </a:extLst>
            </p:cNvPr>
            <p:cNvSpPr/>
            <p:nvPr/>
          </p:nvSpPr>
          <p:spPr>
            <a:xfrm>
              <a:off x="246435" y="7426164"/>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17%</a:t>
              </a:r>
            </a:p>
          </p:txBody>
        </p:sp>
        <p:sp>
          <p:nvSpPr>
            <p:cNvPr id="24" name="Freeform 24">
              <a:extLst>
                <a:ext uri="{FF2B5EF4-FFF2-40B4-BE49-F238E27FC236}">
                  <a16:creationId xmlns:a16="http://schemas.microsoft.com/office/drawing/2014/main" id="{4934673A-4FB6-08AA-BF1E-281B0135B364}"/>
                </a:ext>
              </a:extLst>
            </p:cNvPr>
            <p:cNvSpPr/>
            <p:nvPr/>
          </p:nvSpPr>
          <p:spPr>
            <a:xfrm>
              <a:off x="3449557" y="8216177"/>
              <a:ext cx="5694442" cy="54957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dirty="0">
                  <a:latin typeface="Aptos" panose="020B0004020202020204" pitchFamily="34" charset="0"/>
                </a:rPr>
                <a:t>Videos</a:t>
              </a:r>
              <a:endParaRPr lang="en-US" sz="2600" kern="1200" dirty="0">
                <a:latin typeface="Aptos" panose="020B0004020202020204" pitchFamily="34" charset="0"/>
              </a:endParaRPr>
            </a:p>
          </p:txBody>
        </p:sp>
        <p:sp>
          <p:nvSpPr>
            <p:cNvPr id="25" name="Freeform 25">
              <a:extLst>
                <a:ext uri="{FF2B5EF4-FFF2-40B4-BE49-F238E27FC236}">
                  <a16:creationId xmlns:a16="http://schemas.microsoft.com/office/drawing/2014/main" id="{60C4F461-F71E-5A08-F917-8D4614845D30}"/>
                </a:ext>
              </a:extLst>
            </p:cNvPr>
            <p:cNvSpPr/>
            <p:nvPr/>
          </p:nvSpPr>
          <p:spPr>
            <a:xfrm>
              <a:off x="246435" y="8147481"/>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17%</a:t>
              </a:r>
            </a:p>
          </p:txBody>
        </p:sp>
      </p:grpSp>
    </p:spTree>
    <p:extLst>
      <p:ext uri="{BB962C8B-B14F-4D97-AF65-F5344CB8AC3E}">
        <p14:creationId xmlns:p14="http://schemas.microsoft.com/office/powerpoint/2010/main" val="4143114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8FD6C-56E5-3ECD-E70A-34B7DBCE313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6C7CC2-A310-73BB-908A-2759DEAE180B}"/>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76ED1288-88E2-38F0-C619-050C22B95ECD}"/>
              </a:ext>
            </a:extLst>
          </p:cNvPr>
          <p:cNvSpPr>
            <a:spLocks noGrp="1"/>
          </p:cNvSpPr>
          <p:nvPr>
            <p:ph type="title"/>
          </p:nvPr>
        </p:nvSpPr>
        <p:spPr/>
        <p:txBody>
          <a:bodyPr/>
          <a:lstStyle/>
          <a:p>
            <a:r>
              <a:rPr lang="en-US" dirty="0"/>
              <a:t>Importance of Multi-Channel Communication</a:t>
            </a:r>
          </a:p>
        </p:txBody>
      </p:sp>
      <p:graphicFrame>
        <p:nvGraphicFramePr>
          <p:cNvPr id="6" name="Chart 5">
            <a:extLst>
              <a:ext uri="{FF2B5EF4-FFF2-40B4-BE49-F238E27FC236}">
                <a16:creationId xmlns:a16="http://schemas.microsoft.com/office/drawing/2014/main" id="{AC4F5695-49BB-57A0-BEB2-BC27A85BEAB9}"/>
              </a:ext>
            </a:extLst>
          </p:cNvPr>
          <p:cNvGraphicFramePr/>
          <p:nvPr>
            <p:extLst>
              <p:ext uri="{D42A27DB-BD31-4B8C-83A1-F6EECF244321}">
                <p14:modId xmlns:p14="http://schemas.microsoft.com/office/powerpoint/2010/main" val="3834172592"/>
              </p:ext>
            </p:extLst>
          </p:nvPr>
        </p:nvGraphicFramePr>
        <p:xfrm>
          <a:off x="5962650" y="2479431"/>
          <a:ext cx="12325351" cy="675249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218A51F-047A-9516-3E23-7E1E60E6AD15}"/>
              </a:ext>
            </a:extLst>
          </p:cNvPr>
          <p:cNvSpPr txBox="1"/>
          <p:nvPr/>
        </p:nvSpPr>
        <p:spPr>
          <a:xfrm>
            <a:off x="6569418" y="1751837"/>
            <a:ext cx="11111814" cy="461665"/>
          </a:xfrm>
          <a:prstGeom prst="rect">
            <a:avLst/>
          </a:prstGeom>
          <a:noFill/>
        </p:spPr>
        <p:txBody>
          <a:bodyPr wrap="square" rtlCol="0">
            <a:spAutoFit/>
          </a:bodyPr>
          <a:lstStyle/>
          <a:p>
            <a:pPr algn="ctr"/>
            <a:r>
              <a:rPr lang="en-US" sz="2400" dirty="0">
                <a:solidFill>
                  <a:schemeClr val="tx1">
                    <a:lumMod val="65000"/>
                    <a:lumOff val="35000"/>
                  </a:schemeClr>
                </a:solidFill>
                <a:latin typeface="Aptos" panose="020B0004020202020204" pitchFamily="34" charset="0"/>
              </a:rPr>
              <a:t>% Who Understand Insurance Benefits Very/Extremely Well</a:t>
            </a:r>
          </a:p>
        </p:txBody>
      </p:sp>
      <p:sp>
        <p:nvSpPr>
          <p:cNvPr id="9" name="TextBox 8">
            <a:extLst>
              <a:ext uri="{FF2B5EF4-FFF2-40B4-BE49-F238E27FC236}">
                <a16:creationId xmlns:a16="http://schemas.microsoft.com/office/drawing/2014/main" id="{1FF2262A-D376-08C5-4573-1B8529EE55A9}"/>
              </a:ext>
            </a:extLst>
          </p:cNvPr>
          <p:cNvSpPr txBox="1"/>
          <p:nvPr/>
        </p:nvSpPr>
        <p:spPr>
          <a:xfrm>
            <a:off x="18318" y="9497852"/>
            <a:ext cx="12107007" cy="954107"/>
          </a:xfrm>
          <a:prstGeom prst="rect">
            <a:avLst/>
          </a:prstGeom>
          <a:noFill/>
        </p:spPr>
        <p:txBody>
          <a:bodyPr wrap="square">
            <a:spAutoFit/>
          </a:bodyPr>
          <a:lstStyle/>
          <a:p>
            <a:pPr marL="0" marR="0">
              <a:tabLst>
                <a:tab pos="457200" algn="l"/>
              </a:tabLst>
            </a:pPr>
            <a:r>
              <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Represents the percent of employees who feel they understand their insurance benefits very or extremely well. Based on employees who are offered insurance benefits and have had an open enrollment period within the past two years. </a:t>
            </a:r>
          </a:p>
          <a:p>
            <a:pPr marL="0" marR="0" algn="l" rtl="0" eaLnBrk="1" fontAlgn="base" latinLnBrk="0" hangingPunct="1"/>
            <a:r>
              <a:rPr lang="en-US" sz="1400" kern="12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Source: </a:t>
            </a:r>
            <a:r>
              <a:rPr lang="en-US" sz="1400" b="0" i="1" kern="1200" dirty="0">
                <a:solidFill>
                  <a:srgbClr val="000000"/>
                </a:solidFill>
                <a:effectLst/>
                <a:latin typeface="Aptos" panose="020B0004020202020204" pitchFamily="34" charset="0"/>
              </a:rPr>
              <a:t>2025 BEAT Study: Benefits and Employee Attitude Tracker</a:t>
            </a:r>
            <a:r>
              <a:rPr lang="en-US" sz="1400" b="0" i="0" kern="1200" dirty="0">
                <a:solidFill>
                  <a:srgbClr val="000000"/>
                </a:solidFill>
                <a:effectLst/>
                <a:latin typeface="Aptos" panose="020B0004020202020204" pitchFamily="34" charset="0"/>
              </a:rPr>
              <a:t>, LIMRA.</a:t>
            </a:r>
            <a:endParaRPr lang="en-US" sz="1400" dirty="0">
              <a:effectLst/>
              <a:latin typeface="Aptos" panose="020B0004020202020204" pitchFamily="34" charset="0"/>
            </a:endParaRPr>
          </a:p>
          <a:p>
            <a:pPr marL="0" marR="0">
              <a:tabLst>
                <a:tab pos="457200" algn="l"/>
              </a:tabLst>
            </a:pPr>
            <a:endPar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endParaRPr>
          </a:p>
        </p:txBody>
      </p:sp>
      <p:pic>
        <p:nvPicPr>
          <p:cNvPr id="3" name="Picture 2" descr="A person talking on the phone&#10;&#10;Description automatically generated">
            <a:extLst>
              <a:ext uri="{FF2B5EF4-FFF2-40B4-BE49-F238E27FC236}">
                <a16:creationId xmlns:a16="http://schemas.microsoft.com/office/drawing/2014/main" id="{4335EB04-87E9-DDD1-B5B4-E05F3D1935A1}"/>
              </a:ext>
            </a:extLst>
          </p:cNvPr>
          <p:cNvPicPr>
            <a:picLocks noChangeAspect="1"/>
          </p:cNvPicPr>
          <p:nvPr/>
        </p:nvPicPr>
        <p:blipFill>
          <a:blip r:embed="rId4"/>
          <a:srcRect t="2189"/>
          <a:stretch/>
        </p:blipFill>
        <p:spPr>
          <a:xfrm>
            <a:off x="11968" y="1330237"/>
            <a:ext cx="5555711" cy="8117483"/>
          </a:xfrm>
          <a:prstGeom prst="rect">
            <a:avLst/>
          </a:prstGeom>
        </p:spPr>
      </p:pic>
    </p:spTree>
    <p:extLst>
      <p:ext uri="{BB962C8B-B14F-4D97-AF65-F5344CB8AC3E}">
        <p14:creationId xmlns:p14="http://schemas.microsoft.com/office/powerpoint/2010/main" val="1216207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66541-6DB7-CA66-06B8-4C762FB5C65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D1D566D-5E00-907B-3AC3-552982D5329A}"/>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EE86EBE1-DDF5-410A-52CE-185CFF66323B}"/>
              </a:ext>
            </a:extLst>
          </p:cNvPr>
          <p:cNvSpPr>
            <a:spLocks noGrp="1"/>
          </p:cNvSpPr>
          <p:nvPr>
            <p:ph type="title"/>
          </p:nvPr>
        </p:nvSpPr>
        <p:spPr/>
        <p:txBody>
          <a:bodyPr/>
          <a:lstStyle/>
          <a:p>
            <a:r>
              <a:rPr lang="en-US" dirty="0"/>
              <a:t>Resources Used (When Available)</a:t>
            </a:r>
          </a:p>
        </p:txBody>
      </p:sp>
      <p:graphicFrame>
        <p:nvGraphicFramePr>
          <p:cNvPr id="2" name="Chart 1">
            <a:extLst>
              <a:ext uri="{FF2B5EF4-FFF2-40B4-BE49-F238E27FC236}">
                <a16:creationId xmlns:a16="http://schemas.microsoft.com/office/drawing/2014/main" id="{1BDCDA48-A402-0DAE-317D-1B53A0CCD609}"/>
              </a:ext>
            </a:extLst>
          </p:cNvPr>
          <p:cNvGraphicFramePr/>
          <p:nvPr>
            <p:extLst>
              <p:ext uri="{D42A27DB-BD31-4B8C-83A1-F6EECF244321}">
                <p14:modId xmlns:p14="http://schemas.microsoft.com/office/powerpoint/2010/main" val="2224686558"/>
              </p:ext>
            </p:extLst>
          </p:nvPr>
        </p:nvGraphicFramePr>
        <p:xfrm>
          <a:off x="386862" y="1436914"/>
          <a:ext cx="17901137" cy="832686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FCF88A3-265C-4A75-851A-F7A85C0DF596}"/>
              </a:ext>
            </a:extLst>
          </p:cNvPr>
          <p:cNvSpPr txBox="1"/>
          <p:nvPr/>
        </p:nvSpPr>
        <p:spPr>
          <a:xfrm>
            <a:off x="0" y="9548336"/>
            <a:ext cx="13575323" cy="738664"/>
          </a:xfrm>
          <a:prstGeom prst="rect">
            <a:avLst/>
          </a:prstGeom>
          <a:noFill/>
        </p:spPr>
        <p:txBody>
          <a:bodyPr wrap="square">
            <a:spAutoFit/>
          </a:bodyPr>
          <a:lstStyle/>
          <a:p>
            <a:pPr marL="0" marR="0">
              <a:tabLst>
                <a:tab pos="457200" algn="l"/>
              </a:tabLst>
            </a:pPr>
            <a:r>
              <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Represents the percent of employees who say they actually used a specified resource to learn about their benefits. Based on employees who are offered insurance benefits and are aware that the specified resource was available to them before or during open enrollment. Multiple responses allowed. </a:t>
            </a:r>
          </a:p>
          <a:p>
            <a:pPr marL="0" marR="0" algn="l" rtl="0" eaLnBrk="1" fontAlgn="base" latinLnBrk="0" hangingPunct="1"/>
            <a:r>
              <a:rPr lang="en-US" sz="1400" kern="12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Source: </a:t>
            </a:r>
            <a:r>
              <a:rPr lang="en-US" sz="1400" b="0" i="1" kern="1200" dirty="0">
                <a:solidFill>
                  <a:srgbClr val="000000"/>
                </a:solidFill>
                <a:effectLst/>
                <a:latin typeface="Aptos" panose="020B0004020202020204" pitchFamily="34" charset="0"/>
              </a:rPr>
              <a:t>2025 BEAT Study: Benefits and Employee Attitude Tracker</a:t>
            </a:r>
            <a:r>
              <a:rPr lang="en-US" sz="1400" b="0" i="0" kern="1200" dirty="0">
                <a:solidFill>
                  <a:srgbClr val="000000"/>
                </a:solidFill>
                <a:effectLst/>
                <a:latin typeface="Aptos" panose="020B0004020202020204" pitchFamily="34" charset="0"/>
              </a:rPr>
              <a:t>, LIMRA.</a:t>
            </a:r>
            <a:endParaRPr lang="en-US" sz="1400" dirty="0">
              <a:effectLst/>
              <a:latin typeface="Aptos" panose="020B0004020202020204" pitchFamily="34" charset="0"/>
            </a:endParaRPr>
          </a:p>
        </p:txBody>
      </p:sp>
    </p:spTree>
    <p:extLst>
      <p:ext uri="{BB962C8B-B14F-4D97-AF65-F5344CB8AC3E}">
        <p14:creationId xmlns:p14="http://schemas.microsoft.com/office/powerpoint/2010/main" val="1283132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09B009-B6F5-A45D-28AB-A259C8600880}"/>
              </a:ext>
            </a:extLst>
          </p:cNvPr>
          <p:cNvSpPr>
            <a:spLocks noGrp="1"/>
          </p:cNvSpPr>
          <p:nvPr>
            <p:ph type="body" sz="quarter" idx="14"/>
          </p:nvPr>
        </p:nvSpPr>
        <p:spPr/>
        <p:txBody>
          <a:bodyPr/>
          <a:lstStyle/>
          <a:p>
            <a:endParaRPr lang="en-US"/>
          </a:p>
        </p:txBody>
      </p:sp>
      <p:sp>
        <p:nvSpPr>
          <p:cNvPr id="5" name="Title 4"/>
          <p:cNvSpPr>
            <a:spLocks noGrp="1"/>
          </p:cNvSpPr>
          <p:nvPr>
            <p:ph type="title"/>
          </p:nvPr>
        </p:nvSpPr>
        <p:spPr/>
        <p:txBody>
          <a:bodyPr/>
          <a:lstStyle/>
          <a:p>
            <a:r>
              <a:rPr lang="en-US" dirty="0"/>
              <a:t>Outline</a:t>
            </a:r>
          </a:p>
        </p:txBody>
      </p:sp>
      <p:sp>
        <p:nvSpPr>
          <p:cNvPr id="2" name="TextBox 1">
            <a:extLst>
              <a:ext uri="{FF2B5EF4-FFF2-40B4-BE49-F238E27FC236}">
                <a16:creationId xmlns:a16="http://schemas.microsoft.com/office/drawing/2014/main" id="{5C263FCB-0A13-56CC-6A00-FB35E44E5741}"/>
              </a:ext>
            </a:extLst>
          </p:cNvPr>
          <p:cNvSpPr txBox="1"/>
          <p:nvPr/>
        </p:nvSpPr>
        <p:spPr>
          <a:xfrm>
            <a:off x="9041712" y="2555515"/>
            <a:ext cx="7701197" cy="5175969"/>
          </a:xfrm>
          <a:prstGeom prst="rect">
            <a:avLst/>
          </a:prstGeom>
          <a:noFill/>
        </p:spPr>
        <p:txBody>
          <a:bodyPr wrap="square" rtlCol="0">
            <a:spAutoFit/>
          </a:bodyPr>
          <a:lstStyle/>
          <a:p>
            <a:pPr marL="457200" indent="-457200">
              <a:lnSpc>
                <a:spcPct val="200000"/>
              </a:lnSpc>
              <a:spcBef>
                <a:spcPts val="1800"/>
              </a:spcBef>
              <a:spcAft>
                <a:spcPts val="3000"/>
              </a:spcAft>
              <a:buFont typeface="Arial" panose="020B0604020202020204" pitchFamily="34" charset="0"/>
              <a:buChar char="•"/>
            </a:pPr>
            <a:r>
              <a:rPr lang="en-US" sz="4400" dirty="0">
                <a:latin typeface="Aptos" panose="020B0004020202020204" pitchFamily="34" charset="0"/>
              </a:rPr>
              <a:t>Employee Views of Benefits</a:t>
            </a:r>
          </a:p>
          <a:p>
            <a:pPr marL="457200" indent="-457200">
              <a:lnSpc>
                <a:spcPct val="200000"/>
              </a:lnSpc>
              <a:spcBef>
                <a:spcPts val="1800"/>
              </a:spcBef>
              <a:spcAft>
                <a:spcPts val="3000"/>
              </a:spcAft>
              <a:buFont typeface="Arial" panose="020B0604020202020204" pitchFamily="34" charset="0"/>
              <a:buChar char="•"/>
            </a:pPr>
            <a:r>
              <a:rPr lang="en-US" sz="4400" dirty="0">
                <a:latin typeface="Aptos" panose="020B0004020202020204" pitchFamily="34" charset="0"/>
              </a:rPr>
              <a:t>Benefits Education</a:t>
            </a:r>
          </a:p>
          <a:p>
            <a:pPr marL="457200" indent="-457200">
              <a:lnSpc>
                <a:spcPct val="200000"/>
              </a:lnSpc>
              <a:spcBef>
                <a:spcPts val="1800"/>
              </a:spcBef>
              <a:spcAft>
                <a:spcPts val="3000"/>
              </a:spcAft>
              <a:buFont typeface="Arial" panose="020B0604020202020204" pitchFamily="34" charset="0"/>
              <a:buChar char="•"/>
            </a:pPr>
            <a:r>
              <a:rPr lang="en-US" sz="4400" dirty="0">
                <a:latin typeface="Aptos" panose="020B0004020202020204" pitchFamily="34" charset="0"/>
              </a:rPr>
              <a:t>Employment Attitudes</a:t>
            </a:r>
          </a:p>
        </p:txBody>
      </p:sp>
      <p:pic>
        <p:nvPicPr>
          <p:cNvPr id="4" name="Picture 3" descr="A telescope on a stand&#10;&#10;Description automatically generated">
            <a:extLst>
              <a:ext uri="{FF2B5EF4-FFF2-40B4-BE49-F238E27FC236}">
                <a16:creationId xmlns:a16="http://schemas.microsoft.com/office/drawing/2014/main" id="{82797574-0CC5-64F9-0AE2-2558AA1FAFE9}"/>
              </a:ext>
            </a:extLst>
          </p:cNvPr>
          <p:cNvPicPr>
            <a:picLocks noChangeAspect="1"/>
          </p:cNvPicPr>
          <p:nvPr/>
        </p:nvPicPr>
        <p:blipFill>
          <a:blip r:embed="rId3"/>
          <a:srcRect t="16472"/>
          <a:stretch/>
        </p:blipFill>
        <p:spPr>
          <a:xfrm flipH="1">
            <a:off x="-2" y="1314450"/>
            <a:ext cx="7370309" cy="8972550"/>
          </a:xfrm>
          <a:prstGeom prst="rect">
            <a:avLst/>
          </a:prstGeom>
        </p:spPr>
      </p:pic>
    </p:spTree>
    <p:extLst>
      <p:ext uri="{BB962C8B-B14F-4D97-AF65-F5344CB8AC3E}">
        <p14:creationId xmlns:p14="http://schemas.microsoft.com/office/powerpoint/2010/main" val="643047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91006-9925-4456-299C-C4A3F47D917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D9F415A-E2DD-8B4D-E01E-154C89C42D29}"/>
              </a:ext>
            </a:extLst>
          </p:cNvPr>
          <p:cNvSpPr/>
          <p:nvPr/>
        </p:nvSpPr>
        <p:spPr>
          <a:xfrm>
            <a:off x="0" y="9332893"/>
            <a:ext cx="10140043" cy="954107"/>
          </a:xfrm>
          <a:prstGeom prst="rect">
            <a:avLst/>
          </a:prstGeom>
        </p:spPr>
        <p:txBody>
          <a:bodyPr wrap="square">
            <a:spAutoFit/>
          </a:bodyPr>
          <a:lstStyle/>
          <a:p>
            <a:r>
              <a:rPr lang="en-US" sz="1400" dirty="0">
                <a:latin typeface="Aptos" panose="020B0004020202020204" pitchFamily="34" charset="0"/>
                <a:ea typeface="Arial" panose="020B0604020202020204" pitchFamily="34" charset="0"/>
                <a:cs typeface="Times New Roman" panose="02020603050405020304" pitchFamily="18" charset="0"/>
              </a:rPr>
              <a:t>Represents the percent of employees who say the specified resource was one of the most helpful they used. Based on employees who are offered insurance benefits and say they used the specified resource to learn about their benefits during open enrollment. Up to two responses allowed.</a:t>
            </a:r>
          </a:p>
          <a:p>
            <a:pPr marL="0" marR="0" algn="l" rtl="0" eaLnBrk="1" fontAlgn="base" latinLnBrk="0" hangingPunct="1"/>
            <a:r>
              <a:rPr lang="en-US" sz="1400" kern="12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Source: </a:t>
            </a:r>
            <a:r>
              <a:rPr lang="en-US" sz="1400" b="0" i="1" kern="1200" dirty="0">
                <a:solidFill>
                  <a:srgbClr val="000000"/>
                </a:solidFill>
                <a:effectLst/>
                <a:latin typeface="Aptos" panose="020B0004020202020204" pitchFamily="34" charset="0"/>
              </a:rPr>
              <a:t>2025 BEAT Study: Benefits and Employee Attitude Tracker</a:t>
            </a:r>
            <a:r>
              <a:rPr lang="en-US" sz="1400" b="0" i="0" kern="1200" dirty="0">
                <a:solidFill>
                  <a:srgbClr val="000000"/>
                </a:solidFill>
                <a:effectLst/>
                <a:latin typeface="Aptos" panose="020B0004020202020204" pitchFamily="34" charset="0"/>
              </a:rPr>
              <a:t>, LIMRA.</a:t>
            </a:r>
            <a:endParaRPr lang="en-US" sz="1400" dirty="0">
              <a:effectLst/>
              <a:latin typeface="Aptos" panose="020B0004020202020204" pitchFamily="34" charset="0"/>
            </a:endParaRPr>
          </a:p>
        </p:txBody>
      </p:sp>
      <p:sp>
        <p:nvSpPr>
          <p:cNvPr id="7" name="TextBox 6">
            <a:extLst>
              <a:ext uri="{FF2B5EF4-FFF2-40B4-BE49-F238E27FC236}">
                <a16:creationId xmlns:a16="http://schemas.microsoft.com/office/drawing/2014/main" id="{59ED5079-A475-7090-8EC9-C7D8EA60AC32}"/>
              </a:ext>
            </a:extLst>
          </p:cNvPr>
          <p:cNvSpPr txBox="1"/>
          <p:nvPr/>
        </p:nvSpPr>
        <p:spPr>
          <a:xfrm>
            <a:off x="2380873" y="2225397"/>
            <a:ext cx="8832560" cy="6494085"/>
          </a:xfrm>
          <a:prstGeom prst="rect">
            <a:avLst/>
          </a:prstGeom>
          <a:noFill/>
        </p:spPr>
        <p:txBody>
          <a:bodyPr wrap="square" rtlCol="0">
            <a:spAutoFit/>
          </a:bodyPr>
          <a:lstStyle/>
          <a:p>
            <a:r>
              <a:rPr lang="en-US" sz="3200" b="1" dirty="0">
                <a:solidFill>
                  <a:schemeClr val="tx2">
                    <a:lumMod val="75000"/>
                  </a:schemeClr>
                </a:solidFill>
                <a:latin typeface="Aptos" panose="020B0004020202020204" pitchFamily="34" charset="0"/>
              </a:rPr>
              <a:t>In-person 1-on-1 meeting                  	 </a:t>
            </a:r>
            <a:r>
              <a:rPr lang="en-US" sz="3200" b="1" dirty="0">
                <a:solidFill>
                  <a:schemeClr val="accent1"/>
                </a:solidFill>
                <a:latin typeface="Aptos" panose="020B0004020202020204" pitchFamily="34" charset="0"/>
              </a:rPr>
              <a:t>81%</a:t>
            </a:r>
          </a:p>
          <a:p>
            <a:endParaRPr lang="en-US" sz="3200" b="1" dirty="0">
              <a:solidFill>
                <a:schemeClr val="tx2">
                  <a:lumMod val="75000"/>
                </a:schemeClr>
              </a:solidFill>
              <a:latin typeface="Aptos" panose="020B0004020202020204" pitchFamily="34" charset="0"/>
            </a:endParaRPr>
          </a:p>
          <a:p>
            <a:endParaRPr lang="en-US" sz="3200" b="1" dirty="0">
              <a:solidFill>
                <a:schemeClr val="tx2">
                  <a:lumMod val="75000"/>
                </a:schemeClr>
              </a:solidFill>
              <a:latin typeface="Aptos" panose="020B0004020202020204" pitchFamily="34" charset="0"/>
            </a:endParaRPr>
          </a:p>
          <a:p>
            <a:r>
              <a:rPr lang="en-US" sz="3200" b="1" dirty="0">
                <a:solidFill>
                  <a:schemeClr val="tx2">
                    <a:lumMod val="75000"/>
                  </a:schemeClr>
                </a:solidFill>
                <a:latin typeface="Aptos" panose="020B0004020202020204" pitchFamily="34" charset="0"/>
              </a:rPr>
              <a:t>Online (internet or benefits portal)  	 </a:t>
            </a:r>
            <a:r>
              <a:rPr lang="en-US" sz="3200" b="1" dirty="0">
                <a:solidFill>
                  <a:schemeClr val="accent1"/>
                </a:solidFill>
                <a:latin typeface="Aptos" panose="020B0004020202020204" pitchFamily="34" charset="0"/>
              </a:rPr>
              <a:t>77%</a:t>
            </a:r>
          </a:p>
          <a:p>
            <a:endParaRPr lang="en-US" sz="3200" b="1" dirty="0">
              <a:solidFill>
                <a:schemeClr val="tx2">
                  <a:lumMod val="75000"/>
                </a:schemeClr>
              </a:solidFill>
              <a:latin typeface="Aptos" panose="020B0004020202020204" pitchFamily="34" charset="0"/>
            </a:endParaRPr>
          </a:p>
          <a:p>
            <a:endParaRPr lang="en-US" sz="3200" b="1" dirty="0">
              <a:solidFill>
                <a:schemeClr val="tx2">
                  <a:lumMod val="75000"/>
                </a:schemeClr>
              </a:solidFill>
              <a:latin typeface="Aptos" panose="020B0004020202020204" pitchFamily="34" charset="0"/>
            </a:endParaRPr>
          </a:p>
          <a:p>
            <a:r>
              <a:rPr lang="en-US" sz="3200" b="1" dirty="0">
                <a:solidFill>
                  <a:schemeClr val="tx2">
                    <a:lumMod val="75000"/>
                  </a:schemeClr>
                </a:solidFill>
                <a:latin typeface="Aptos" panose="020B0004020202020204" pitchFamily="34" charset="0"/>
              </a:rPr>
              <a:t>In-person group meeting                  	 </a:t>
            </a:r>
            <a:r>
              <a:rPr lang="en-US" sz="3200" b="1" dirty="0">
                <a:solidFill>
                  <a:schemeClr val="accent1"/>
                </a:solidFill>
                <a:latin typeface="Aptos" panose="020B0004020202020204" pitchFamily="34" charset="0"/>
              </a:rPr>
              <a:t>67%</a:t>
            </a:r>
          </a:p>
          <a:p>
            <a:endParaRPr lang="en-US" sz="3200" b="1" dirty="0">
              <a:solidFill>
                <a:schemeClr val="tx2">
                  <a:lumMod val="75000"/>
                </a:schemeClr>
              </a:solidFill>
              <a:latin typeface="Aptos" panose="020B0004020202020204" pitchFamily="34" charset="0"/>
            </a:endParaRPr>
          </a:p>
          <a:p>
            <a:endParaRPr lang="en-US" sz="3200" b="1" dirty="0">
              <a:solidFill>
                <a:schemeClr val="tx2">
                  <a:lumMod val="75000"/>
                </a:schemeClr>
              </a:solidFill>
              <a:latin typeface="Aptos" panose="020B0004020202020204" pitchFamily="34" charset="0"/>
            </a:endParaRPr>
          </a:p>
          <a:p>
            <a:r>
              <a:rPr lang="en-US" sz="3200" b="1" dirty="0">
                <a:solidFill>
                  <a:schemeClr val="tx2">
                    <a:lumMod val="75000"/>
                  </a:schemeClr>
                </a:solidFill>
                <a:latin typeface="Aptos" panose="020B0004020202020204" pitchFamily="34" charset="0"/>
              </a:rPr>
              <a:t>Interactive recommendation tool	 </a:t>
            </a:r>
            <a:r>
              <a:rPr lang="en-US" sz="3200" b="1" dirty="0">
                <a:solidFill>
                  <a:schemeClr val="accent1"/>
                </a:solidFill>
                <a:latin typeface="Aptos" panose="020B0004020202020204" pitchFamily="34" charset="0"/>
              </a:rPr>
              <a:t>65%</a:t>
            </a:r>
          </a:p>
          <a:p>
            <a:endParaRPr lang="en-US" sz="3200" b="1" dirty="0">
              <a:solidFill>
                <a:schemeClr val="tx2">
                  <a:lumMod val="75000"/>
                </a:schemeClr>
              </a:solidFill>
              <a:latin typeface="Aptos" panose="020B0004020202020204" pitchFamily="34" charset="0"/>
            </a:endParaRPr>
          </a:p>
          <a:p>
            <a:endParaRPr lang="en-US" sz="3200" b="1" dirty="0">
              <a:solidFill>
                <a:schemeClr val="tx2">
                  <a:lumMod val="75000"/>
                </a:schemeClr>
              </a:solidFill>
              <a:latin typeface="Aptos" panose="020B0004020202020204" pitchFamily="34" charset="0"/>
            </a:endParaRPr>
          </a:p>
          <a:p>
            <a:r>
              <a:rPr lang="en-US" sz="3200" b="1" dirty="0">
                <a:solidFill>
                  <a:schemeClr val="tx2">
                    <a:lumMod val="75000"/>
                  </a:schemeClr>
                </a:solidFill>
                <a:latin typeface="Aptos" panose="020B0004020202020204" pitchFamily="34" charset="0"/>
              </a:rPr>
              <a:t>Speak with someone by phone        	 </a:t>
            </a:r>
            <a:r>
              <a:rPr lang="en-US" sz="3200" b="1" dirty="0">
                <a:solidFill>
                  <a:schemeClr val="accent1"/>
                </a:solidFill>
                <a:latin typeface="Aptos" panose="020B0004020202020204" pitchFamily="34" charset="0"/>
              </a:rPr>
              <a:t>63%</a:t>
            </a:r>
          </a:p>
        </p:txBody>
      </p:sp>
      <p:pic>
        <p:nvPicPr>
          <p:cNvPr id="8" name="Picture 7">
            <a:extLst>
              <a:ext uri="{FF2B5EF4-FFF2-40B4-BE49-F238E27FC236}">
                <a16:creationId xmlns:a16="http://schemas.microsoft.com/office/drawing/2014/main" id="{F9F62F0E-26BC-B572-AD1D-AFF4B43D74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70786" y="3705892"/>
            <a:ext cx="689010" cy="523902"/>
          </a:xfrm>
          <a:prstGeom prst="rect">
            <a:avLst/>
          </a:prstGeom>
        </p:spPr>
      </p:pic>
      <p:pic>
        <p:nvPicPr>
          <p:cNvPr id="11" name="Picture 10">
            <a:extLst>
              <a:ext uri="{FF2B5EF4-FFF2-40B4-BE49-F238E27FC236}">
                <a16:creationId xmlns:a16="http://schemas.microsoft.com/office/drawing/2014/main" id="{B0398772-3BF7-59AC-21CA-B80F77C8F2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96201" y="2227747"/>
            <a:ext cx="638175" cy="638175"/>
          </a:xfrm>
          <a:prstGeom prst="rect">
            <a:avLst/>
          </a:prstGeom>
        </p:spPr>
      </p:pic>
      <p:pic>
        <p:nvPicPr>
          <p:cNvPr id="14" name="Picture 13">
            <a:extLst>
              <a:ext uri="{FF2B5EF4-FFF2-40B4-BE49-F238E27FC236}">
                <a16:creationId xmlns:a16="http://schemas.microsoft.com/office/drawing/2014/main" id="{94209C8F-B8A3-0D18-6CA3-428AB84EB5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45403" y="5115480"/>
            <a:ext cx="739775" cy="638175"/>
          </a:xfrm>
          <a:prstGeom prst="rect">
            <a:avLst/>
          </a:prstGeom>
        </p:spPr>
      </p:pic>
      <p:sp>
        <p:nvSpPr>
          <p:cNvPr id="2" name="Text Placeholder 1">
            <a:extLst>
              <a:ext uri="{FF2B5EF4-FFF2-40B4-BE49-F238E27FC236}">
                <a16:creationId xmlns:a16="http://schemas.microsoft.com/office/drawing/2014/main" id="{AECFEDC8-B5B9-23AA-61E1-614EA45FC8D4}"/>
              </a:ext>
            </a:extLst>
          </p:cNvPr>
          <p:cNvSpPr>
            <a:spLocks noGrp="1"/>
          </p:cNvSpPr>
          <p:nvPr>
            <p:ph type="body" sz="quarter" idx="14"/>
          </p:nvPr>
        </p:nvSpPr>
        <p:spPr/>
        <p:txBody>
          <a:bodyPr/>
          <a:lstStyle/>
          <a:p>
            <a:endParaRPr lang="en-US"/>
          </a:p>
        </p:txBody>
      </p:sp>
      <p:sp>
        <p:nvSpPr>
          <p:cNvPr id="9" name="Title 4">
            <a:extLst>
              <a:ext uri="{FF2B5EF4-FFF2-40B4-BE49-F238E27FC236}">
                <a16:creationId xmlns:a16="http://schemas.microsoft.com/office/drawing/2014/main" id="{6B46E8BE-C200-0848-4E1F-16BE989F1E68}"/>
              </a:ext>
            </a:extLst>
          </p:cNvPr>
          <p:cNvSpPr>
            <a:spLocks noGrp="1"/>
          </p:cNvSpPr>
          <p:nvPr>
            <p:ph type="title"/>
          </p:nvPr>
        </p:nvSpPr>
        <p:spPr/>
        <p:txBody>
          <a:bodyPr/>
          <a:lstStyle/>
          <a:p>
            <a:r>
              <a:rPr lang="en-US" dirty="0">
                <a:latin typeface="Aptos" panose="020B0004020202020204" pitchFamily="34" charset="0"/>
              </a:rPr>
              <a:t>Most Helpful Resources</a:t>
            </a:r>
          </a:p>
        </p:txBody>
      </p:sp>
      <p:pic>
        <p:nvPicPr>
          <p:cNvPr id="15" name="Picture 14" descr="A blue phone and bubble&#10;&#10;Description automatically generated">
            <a:extLst>
              <a:ext uri="{FF2B5EF4-FFF2-40B4-BE49-F238E27FC236}">
                <a16:creationId xmlns:a16="http://schemas.microsoft.com/office/drawing/2014/main" id="{0B40AFC9-9DEA-D94B-E413-7DD13F4C6197}"/>
              </a:ext>
            </a:extLst>
          </p:cNvPr>
          <p:cNvPicPr>
            <a:picLocks noChangeAspect="1"/>
          </p:cNvPicPr>
          <p:nvPr/>
        </p:nvPicPr>
        <p:blipFill>
          <a:blip r:embed="rId6"/>
          <a:stretch>
            <a:fillRect/>
          </a:stretch>
        </p:blipFill>
        <p:spPr>
          <a:xfrm>
            <a:off x="1196168" y="8074276"/>
            <a:ext cx="638208" cy="638208"/>
          </a:xfrm>
          <a:prstGeom prst="rect">
            <a:avLst/>
          </a:prstGeom>
        </p:spPr>
      </p:pic>
      <p:pic>
        <p:nvPicPr>
          <p:cNvPr id="17" name="Picture 16" descr="A magnifying glass and a gear&#10;&#10;Description automatically generated">
            <a:extLst>
              <a:ext uri="{FF2B5EF4-FFF2-40B4-BE49-F238E27FC236}">
                <a16:creationId xmlns:a16="http://schemas.microsoft.com/office/drawing/2014/main" id="{82865CC7-F1B0-4393-D0C5-8A4BA4ABFFE1}"/>
              </a:ext>
            </a:extLst>
          </p:cNvPr>
          <p:cNvPicPr>
            <a:picLocks noChangeAspect="1"/>
          </p:cNvPicPr>
          <p:nvPr/>
        </p:nvPicPr>
        <p:blipFill>
          <a:blip r:embed="rId7"/>
          <a:stretch>
            <a:fillRect/>
          </a:stretch>
        </p:blipFill>
        <p:spPr>
          <a:xfrm>
            <a:off x="1165585" y="6617163"/>
            <a:ext cx="663609" cy="663609"/>
          </a:xfrm>
          <a:prstGeom prst="rect">
            <a:avLst/>
          </a:prstGeom>
        </p:spPr>
      </p:pic>
      <p:pic>
        <p:nvPicPr>
          <p:cNvPr id="4" name="Picture 3" descr="A person shaking hands with a person&#10;&#10;Description automatically generated">
            <a:extLst>
              <a:ext uri="{FF2B5EF4-FFF2-40B4-BE49-F238E27FC236}">
                <a16:creationId xmlns:a16="http://schemas.microsoft.com/office/drawing/2014/main" id="{871C8B00-66E9-AB82-BDD2-1F0D8E28F525}"/>
              </a:ext>
            </a:extLst>
          </p:cNvPr>
          <p:cNvPicPr>
            <a:picLocks noChangeAspect="1"/>
          </p:cNvPicPr>
          <p:nvPr/>
        </p:nvPicPr>
        <p:blipFill>
          <a:blip r:embed="rId8"/>
          <a:srcRect t="7223" b="3313"/>
          <a:stretch/>
        </p:blipFill>
        <p:spPr>
          <a:xfrm>
            <a:off x="11582400" y="1314704"/>
            <a:ext cx="6705601" cy="8998606"/>
          </a:xfrm>
          <a:prstGeom prst="rect">
            <a:avLst/>
          </a:prstGeom>
        </p:spPr>
      </p:pic>
    </p:spTree>
    <p:extLst>
      <p:ext uri="{BB962C8B-B14F-4D97-AF65-F5344CB8AC3E}">
        <p14:creationId xmlns:p14="http://schemas.microsoft.com/office/powerpoint/2010/main" val="298987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81753-A5DC-6A8A-515B-87090B2A3F8F}"/>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209F76C-C50F-6536-94C5-BFE43E99F3A2}"/>
              </a:ext>
            </a:extLst>
          </p:cNvPr>
          <p:cNvPicPr>
            <a:picLocks noGrp="1" noChangeAspect="1"/>
          </p:cNvPicPr>
          <p:nvPr>
            <p:ph type="pic" sz="quarter" idx="10"/>
          </p:nvPr>
        </p:nvPicPr>
        <p:blipFill>
          <a:blip r:embed="rId3"/>
          <a:srcRect l="-47" t="22966" r="47" b="25824"/>
          <a:stretch/>
        </p:blipFill>
        <p:spPr>
          <a:xfrm>
            <a:off x="0" y="1"/>
            <a:ext cx="18288000" cy="6243638"/>
          </a:xfrm>
        </p:spPr>
      </p:pic>
      <p:sp>
        <p:nvSpPr>
          <p:cNvPr id="4" name="Title 3">
            <a:extLst>
              <a:ext uri="{FF2B5EF4-FFF2-40B4-BE49-F238E27FC236}">
                <a16:creationId xmlns:a16="http://schemas.microsoft.com/office/drawing/2014/main" id="{B1D6A3D4-8E3A-D312-E158-4C39CC8BA9A1}"/>
              </a:ext>
            </a:extLst>
          </p:cNvPr>
          <p:cNvSpPr>
            <a:spLocks noGrp="1"/>
          </p:cNvSpPr>
          <p:nvPr>
            <p:ph type="title"/>
          </p:nvPr>
        </p:nvSpPr>
        <p:spPr/>
        <p:txBody>
          <a:bodyPr/>
          <a:lstStyle/>
          <a:p>
            <a:r>
              <a:rPr lang="en-US" dirty="0"/>
              <a:t>Employment Attitudes</a:t>
            </a:r>
          </a:p>
        </p:txBody>
      </p:sp>
    </p:spTree>
    <p:extLst>
      <p:ext uri="{BB962C8B-B14F-4D97-AF65-F5344CB8AC3E}">
        <p14:creationId xmlns:p14="http://schemas.microsoft.com/office/powerpoint/2010/main" val="2282852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B5F564-873B-9A4B-CE30-9E05AC0B03D4}"/>
              </a:ext>
            </a:extLst>
          </p:cNvPr>
          <p:cNvSpPr>
            <a:spLocks noGrp="1"/>
          </p:cNvSpPr>
          <p:nvPr>
            <p:ph type="body" sz="quarter" idx="14"/>
          </p:nvPr>
        </p:nvSpPr>
        <p:spPr/>
        <p:txBody>
          <a:bodyPr/>
          <a:lstStyle/>
          <a:p>
            <a:endParaRPr lang="en-US"/>
          </a:p>
        </p:txBody>
      </p:sp>
      <p:sp>
        <p:nvSpPr>
          <p:cNvPr id="2" name="Title 1"/>
          <p:cNvSpPr>
            <a:spLocks noGrp="1"/>
          </p:cNvSpPr>
          <p:nvPr>
            <p:ph type="title"/>
          </p:nvPr>
        </p:nvSpPr>
        <p:spPr/>
        <p:txBody>
          <a:bodyPr/>
          <a:lstStyle/>
          <a:p>
            <a:r>
              <a:rPr lang="en-US" dirty="0">
                <a:latin typeface="Aptos" panose="020B0004020202020204" pitchFamily="34" charset="0"/>
              </a:rPr>
              <a:t>Employee Engagement</a:t>
            </a:r>
          </a:p>
        </p:txBody>
      </p:sp>
      <p:graphicFrame>
        <p:nvGraphicFramePr>
          <p:cNvPr id="4" name="Chart 3"/>
          <p:cNvGraphicFramePr/>
          <p:nvPr>
            <p:extLst>
              <p:ext uri="{D42A27DB-BD31-4B8C-83A1-F6EECF244321}">
                <p14:modId xmlns:p14="http://schemas.microsoft.com/office/powerpoint/2010/main" val="795288958"/>
              </p:ext>
            </p:extLst>
          </p:nvPr>
        </p:nvGraphicFramePr>
        <p:xfrm>
          <a:off x="762000" y="2667000"/>
          <a:ext cx="16901160" cy="521208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0" y="9763780"/>
            <a:ext cx="14401800" cy="523220"/>
          </a:xfrm>
          <a:prstGeom prst="rect">
            <a:avLst/>
          </a:prstGeom>
        </p:spPr>
        <p:txBody>
          <a:bodyPr wrap="square">
            <a:spAutoFit/>
          </a:bodyPr>
          <a:lstStyle/>
          <a:p>
            <a:r>
              <a:rPr lang="en-US" sz="1400" dirty="0">
                <a:latin typeface="Aptos" panose="020B0004020202020204" pitchFamily="34" charset="0"/>
                <a:ea typeface="Arial" panose="020B0604020202020204" pitchFamily="34" charset="0"/>
                <a:cs typeface="Times New Roman" panose="02020603050405020304" pitchFamily="18" charset="0"/>
              </a:rPr>
              <a:t>Agreement was rated on a 0</a:t>
            </a:r>
            <a:r>
              <a:rPr lang="en-US" sz="1400" dirty="0">
                <a:latin typeface="Aptos" panose="020B0004020202020204" pitchFamily="34" charset="0"/>
                <a:ea typeface="Arial" panose="020B0604020202020204" pitchFamily="34" charset="0"/>
                <a:cs typeface="Arial" panose="020B0604020202020204" pitchFamily="34" charset="0"/>
              </a:rPr>
              <a:t>–</a:t>
            </a:r>
            <a:r>
              <a:rPr lang="en-US" sz="1400" dirty="0">
                <a:latin typeface="Aptos" panose="020B0004020202020204" pitchFamily="34" charset="0"/>
                <a:ea typeface="Arial" panose="020B0604020202020204" pitchFamily="34" charset="0"/>
                <a:cs typeface="Times New Roman" panose="02020603050405020304" pitchFamily="18" charset="0"/>
              </a:rPr>
              <a:t>10 scale; some categories were merged as follows: Disagree = 0</a:t>
            </a:r>
            <a:r>
              <a:rPr lang="en-US" sz="1400" dirty="0">
                <a:latin typeface="Aptos" panose="020B0004020202020204" pitchFamily="34" charset="0"/>
                <a:ea typeface="Arial" panose="020B0604020202020204" pitchFamily="34" charset="0"/>
                <a:cs typeface="Arial" panose="020B0604020202020204" pitchFamily="34" charset="0"/>
              </a:rPr>
              <a:t>–</a:t>
            </a:r>
            <a:r>
              <a:rPr lang="en-US" sz="1400" dirty="0">
                <a:latin typeface="Aptos" panose="020B0004020202020204" pitchFamily="34" charset="0"/>
                <a:ea typeface="Arial" panose="020B0604020202020204" pitchFamily="34" charset="0"/>
                <a:cs typeface="Times New Roman" panose="02020603050405020304" pitchFamily="18" charset="0"/>
              </a:rPr>
              <a:t>2, Somewhat disagree = 3</a:t>
            </a:r>
            <a:r>
              <a:rPr lang="en-US" sz="1400" dirty="0">
                <a:latin typeface="Aptos" panose="020B0004020202020204" pitchFamily="34" charset="0"/>
                <a:ea typeface="Arial" panose="020B0604020202020204" pitchFamily="34" charset="0"/>
                <a:cs typeface="Arial" panose="020B0604020202020204" pitchFamily="34" charset="0"/>
              </a:rPr>
              <a:t>–</a:t>
            </a:r>
            <a:r>
              <a:rPr lang="en-US" sz="1400" dirty="0">
                <a:latin typeface="Aptos" panose="020B0004020202020204" pitchFamily="34" charset="0"/>
                <a:ea typeface="Arial" panose="020B0604020202020204" pitchFamily="34" charset="0"/>
                <a:cs typeface="Times New Roman" panose="02020603050405020304" pitchFamily="18" charset="0"/>
              </a:rPr>
              <a:t>4, Neutral = 5, Somewhat agree = 6</a:t>
            </a:r>
            <a:r>
              <a:rPr lang="en-US" sz="1400" dirty="0">
                <a:latin typeface="Aptos" panose="020B0004020202020204" pitchFamily="34" charset="0"/>
                <a:ea typeface="Arial" panose="020B0604020202020204" pitchFamily="34" charset="0"/>
                <a:cs typeface="Arial" panose="020B0604020202020204" pitchFamily="34" charset="0"/>
              </a:rPr>
              <a:t>–</a:t>
            </a:r>
            <a:r>
              <a:rPr lang="en-US" sz="1400" dirty="0">
                <a:latin typeface="Aptos" panose="020B0004020202020204" pitchFamily="34" charset="0"/>
                <a:ea typeface="Arial" panose="020B0604020202020204" pitchFamily="34" charset="0"/>
                <a:cs typeface="Times New Roman" panose="02020603050405020304" pitchFamily="18" charset="0"/>
              </a:rPr>
              <a:t>7, Agree = 8</a:t>
            </a:r>
            <a:r>
              <a:rPr lang="en-US" sz="1400" dirty="0">
                <a:latin typeface="Aptos" panose="020B0004020202020204" pitchFamily="34" charset="0"/>
                <a:ea typeface="Arial" panose="020B0604020202020204" pitchFamily="34" charset="0"/>
                <a:cs typeface="Arial" panose="020B0604020202020204" pitchFamily="34" charset="0"/>
              </a:rPr>
              <a:t>–</a:t>
            </a:r>
            <a:r>
              <a:rPr lang="en-US" sz="1400" dirty="0">
                <a:latin typeface="Aptos" panose="020B0004020202020204" pitchFamily="34" charset="0"/>
                <a:ea typeface="Arial" panose="020B0604020202020204" pitchFamily="34" charset="0"/>
                <a:cs typeface="Times New Roman" panose="02020603050405020304" pitchFamily="18" charset="0"/>
              </a:rPr>
              <a:t>10.</a:t>
            </a:r>
          </a:p>
          <a:p>
            <a:pPr marL="0" marR="0" algn="l" rtl="0" eaLnBrk="1" fontAlgn="base" latinLnBrk="0" hangingPunct="1"/>
            <a:r>
              <a:rPr lang="en-US" sz="1400" kern="12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Source: </a:t>
            </a:r>
            <a:r>
              <a:rPr lang="en-US" sz="1400" b="0" i="1" kern="1200" dirty="0">
                <a:solidFill>
                  <a:srgbClr val="000000"/>
                </a:solidFill>
                <a:effectLst/>
                <a:latin typeface="Aptos" panose="020B0004020202020204" pitchFamily="34" charset="0"/>
              </a:rPr>
              <a:t>2025 BEAT Study: Benefits and Employee Attitude Tracker</a:t>
            </a:r>
            <a:r>
              <a:rPr lang="en-US" sz="1400" b="0" i="0" kern="1200" dirty="0">
                <a:solidFill>
                  <a:srgbClr val="000000"/>
                </a:solidFill>
                <a:effectLst/>
                <a:latin typeface="Aptos" panose="020B0004020202020204" pitchFamily="34" charset="0"/>
              </a:rPr>
              <a:t>, LIMRA.</a:t>
            </a:r>
            <a:endParaRPr lang="en-US" sz="1400" dirty="0">
              <a:effectLst/>
              <a:latin typeface="Aptos" panose="020B0004020202020204" pitchFamily="34" charset="0"/>
            </a:endParaRPr>
          </a:p>
        </p:txBody>
      </p:sp>
    </p:spTree>
    <p:extLst>
      <p:ext uri="{BB962C8B-B14F-4D97-AF65-F5344CB8AC3E}">
        <p14:creationId xmlns:p14="http://schemas.microsoft.com/office/powerpoint/2010/main" val="832553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556D0-36AC-092A-5A24-E1C545AA2EF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3287F69-E8A7-877D-6EF4-03373F33ED0C}"/>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14BAA27F-5576-246F-03A5-0699201BEF9C}"/>
              </a:ext>
            </a:extLst>
          </p:cNvPr>
          <p:cNvSpPr>
            <a:spLocks noGrp="1"/>
          </p:cNvSpPr>
          <p:nvPr>
            <p:ph type="title"/>
          </p:nvPr>
        </p:nvSpPr>
        <p:spPr/>
        <p:txBody>
          <a:bodyPr/>
          <a:lstStyle/>
          <a:p>
            <a:r>
              <a:rPr lang="en-US" dirty="0"/>
              <a:t>Factors Associated With Job Satisfaction</a:t>
            </a:r>
          </a:p>
        </p:txBody>
      </p:sp>
      <p:sp>
        <p:nvSpPr>
          <p:cNvPr id="3" name="TextBox 2">
            <a:extLst>
              <a:ext uri="{FF2B5EF4-FFF2-40B4-BE49-F238E27FC236}">
                <a16:creationId xmlns:a16="http://schemas.microsoft.com/office/drawing/2014/main" id="{EC34C212-3007-B028-485E-355F67A2B741}"/>
              </a:ext>
            </a:extLst>
          </p:cNvPr>
          <p:cNvSpPr txBox="1"/>
          <p:nvPr/>
        </p:nvSpPr>
        <p:spPr>
          <a:xfrm>
            <a:off x="0" y="9763780"/>
            <a:ext cx="13575323" cy="523220"/>
          </a:xfrm>
          <a:prstGeom prst="rect">
            <a:avLst/>
          </a:prstGeom>
          <a:noFill/>
        </p:spPr>
        <p:txBody>
          <a:bodyPr wrap="square">
            <a:spAutoFit/>
          </a:bodyPr>
          <a:lstStyle/>
          <a:p>
            <a:pPr marL="0" marR="0">
              <a:tabLst>
                <a:tab pos="457200" algn="l"/>
              </a:tabLst>
            </a:pPr>
            <a:r>
              <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Represents the correlation between the specified attitude and employees’ agreement that they are happy with their jobs.</a:t>
            </a:r>
          </a:p>
          <a:p>
            <a:pPr marL="0" marR="0" algn="l" rtl="0" eaLnBrk="1" fontAlgn="base" latinLnBrk="0" hangingPunct="1"/>
            <a:r>
              <a:rPr lang="en-US" sz="1400" kern="12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Source: </a:t>
            </a:r>
            <a:r>
              <a:rPr lang="en-US" sz="1400" b="0" i="1" kern="1200" dirty="0">
                <a:solidFill>
                  <a:srgbClr val="000000"/>
                </a:solidFill>
                <a:effectLst/>
                <a:latin typeface="Aptos" panose="020B0004020202020204" pitchFamily="34" charset="0"/>
              </a:rPr>
              <a:t>2025 BEAT Study: Benefits and Employee Attitude Tracker</a:t>
            </a:r>
            <a:r>
              <a:rPr lang="en-US" sz="1400" b="0" i="0" kern="1200" dirty="0">
                <a:solidFill>
                  <a:srgbClr val="000000"/>
                </a:solidFill>
                <a:effectLst/>
                <a:latin typeface="Aptos" panose="020B0004020202020204" pitchFamily="34" charset="0"/>
              </a:rPr>
              <a:t>, LIMRA.</a:t>
            </a:r>
            <a:endParaRPr lang="en-US" sz="1400" dirty="0">
              <a:effectLst/>
              <a:latin typeface="Aptos" panose="020B0004020202020204" pitchFamily="34" charset="0"/>
            </a:endParaRPr>
          </a:p>
        </p:txBody>
      </p:sp>
      <p:sp>
        <p:nvSpPr>
          <p:cNvPr id="7" name="TextBox 6">
            <a:extLst>
              <a:ext uri="{FF2B5EF4-FFF2-40B4-BE49-F238E27FC236}">
                <a16:creationId xmlns:a16="http://schemas.microsoft.com/office/drawing/2014/main" id="{2AC02B17-82A6-7649-37C3-3E8B0B96592C}"/>
              </a:ext>
            </a:extLst>
          </p:cNvPr>
          <p:cNvSpPr txBox="1"/>
          <p:nvPr/>
        </p:nvSpPr>
        <p:spPr>
          <a:xfrm>
            <a:off x="7186862" y="8323621"/>
            <a:ext cx="914400" cy="400110"/>
          </a:xfrm>
          <a:prstGeom prst="rect">
            <a:avLst/>
          </a:prstGeom>
          <a:noFill/>
        </p:spPr>
        <p:txBody>
          <a:bodyPr wrap="square" rtlCol="0">
            <a:spAutoFit/>
          </a:bodyPr>
          <a:lstStyle/>
          <a:p>
            <a:r>
              <a:rPr lang="en-US" sz="2000" dirty="0">
                <a:solidFill>
                  <a:schemeClr val="tx1">
                    <a:lumMod val="65000"/>
                    <a:lumOff val="35000"/>
                  </a:schemeClr>
                </a:solidFill>
                <a:latin typeface="Aptos" panose="020B0004020202020204" pitchFamily="34" charset="0"/>
              </a:rPr>
              <a:t>Small</a:t>
            </a:r>
          </a:p>
        </p:txBody>
      </p:sp>
      <p:sp>
        <p:nvSpPr>
          <p:cNvPr id="8" name="TextBox 7">
            <a:extLst>
              <a:ext uri="{FF2B5EF4-FFF2-40B4-BE49-F238E27FC236}">
                <a16:creationId xmlns:a16="http://schemas.microsoft.com/office/drawing/2014/main" id="{227576B4-0377-7199-BB89-4C7C8FB0B4C9}"/>
              </a:ext>
            </a:extLst>
          </p:cNvPr>
          <p:cNvSpPr txBox="1"/>
          <p:nvPr/>
        </p:nvSpPr>
        <p:spPr>
          <a:xfrm>
            <a:off x="9272337" y="8323621"/>
            <a:ext cx="1122944" cy="400110"/>
          </a:xfrm>
          <a:prstGeom prst="rect">
            <a:avLst/>
          </a:prstGeom>
          <a:noFill/>
        </p:spPr>
        <p:txBody>
          <a:bodyPr wrap="square" rtlCol="0">
            <a:spAutoFit/>
          </a:bodyPr>
          <a:lstStyle/>
          <a:p>
            <a:r>
              <a:rPr lang="en-US" sz="2000" dirty="0">
                <a:solidFill>
                  <a:schemeClr val="tx1">
                    <a:lumMod val="65000"/>
                    <a:lumOff val="35000"/>
                  </a:schemeClr>
                </a:solidFill>
                <a:latin typeface="Aptos" panose="020B0004020202020204" pitchFamily="34" charset="0"/>
              </a:rPr>
              <a:t>Medium</a:t>
            </a:r>
          </a:p>
        </p:txBody>
      </p:sp>
      <p:sp>
        <p:nvSpPr>
          <p:cNvPr id="9" name="TextBox 8">
            <a:extLst>
              <a:ext uri="{FF2B5EF4-FFF2-40B4-BE49-F238E27FC236}">
                <a16:creationId xmlns:a16="http://schemas.microsoft.com/office/drawing/2014/main" id="{583F71CC-BF90-2932-1F0E-8B08D22A3169}"/>
              </a:ext>
            </a:extLst>
          </p:cNvPr>
          <p:cNvSpPr txBox="1"/>
          <p:nvPr/>
        </p:nvSpPr>
        <p:spPr>
          <a:xfrm>
            <a:off x="11566356" y="8338006"/>
            <a:ext cx="1122944" cy="400110"/>
          </a:xfrm>
          <a:prstGeom prst="rect">
            <a:avLst/>
          </a:prstGeom>
          <a:noFill/>
        </p:spPr>
        <p:txBody>
          <a:bodyPr wrap="square" rtlCol="0">
            <a:spAutoFit/>
          </a:bodyPr>
          <a:lstStyle/>
          <a:p>
            <a:r>
              <a:rPr lang="en-US" sz="2000" dirty="0">
                <a:solidFill>
                  <a:schemeClr val="tx1">
                    <a:lumMod val="65000"/>
                    <a:lumOff val="35000"/>
                  </a:schemeClr>
                </a:solidFill>
                <a:latin typeface="Aptos" panose="020B0004020202020204" pitchFamily="34" charset="0"/>
              </a:rPr>
              <a:t>Large</a:t>
            </a:r>
          </a:p>
        </p:txBody>
      </p:sp>
      <p:sp>
        <p:nvSpPr>
          <p:cNvPr id="10" name="TextBox 9">
            <a:extLst>
              <a:ext uri="{FF2B5EF4-FFF2-40B4-BE49-F238E27FC236}">
                <a16:creationId xmlns:a16="http://schemas.microsoft.com/office/drawing/2014/main" id="{A6B311C0-5ADC-E7FA-4797-D78F186CB8BD}"/>
              </a:ext>
            </a:extLst>
          </p:cNvPr>
          <p:cNvSpPr txBox="1"/>
          <p:nvPr/>
        </p:nvSpPr>
        <p:spPr>
          <a:xfrm>
            <a:off x="13384744" y="8323621"/>
            <a:ext cx="1735400" cy="400110"/>
          </a:xfrm>
          <a:prstGeom prst="rect">
            <a:avLst/>
          </a:prstGeom>
          <a:noFill/>
        </p:spPr>
        <p:txBody>
          <a:bodyPr wrap="square" rtlCol="0">
            <a:spAutoFit/>
          </a:bodyPr>
          <a:lstStyle/>
          <a:p>
            <a:r>
              <a:rPr lang="en-US" sz="2000" dirty="0">
                <a:solidFill>
                  <a:schemeClr val="tx1">
                    <a:lumMod val="65000"/>
                    <a:lumOff val="35000"/>
                  </a:schemeClr>
                </a:solidFill>
                <a:latin typeface="Aptos" panose="020B0004020202020204" pitchFamily="34" charset="0"/>
              </a:rPr>
              <a:t>Very Large</a:t>
            </a:r>
          </a:p>
        </p:txBody>
      </p:sp>
      <p:graphicFrame>
        <p:nvGraphicFramePr>
          <p:cNvPr id="2" name="Chart 1">
            <a:extLst>
              <a:ext uri="{FF2B5EF4-FFF2-40B4-BE49-F238E27FC236}">
                <a16:creationId xmlns:a16="http://schemas.microsoft.com/office/drawing/2014/main" id="{5DF19C68-A9A0-1E2B-0DD4-996BDEA146F6}"/>
              </a:ext>
            </a:extLst>
          </p:cNvPr>
          <p:cNvGraphicFramePr/>
          <p:nvPr>
            <p:extLst>
              <p:ext uri="{D42A27DB-BD31-4B8C-83A1-F6EECF244321}">
                <p14:modId xmlns:p14="http://schemas.microsoft.com/office/powerpoint/2010/main" val="2621440138"/>
              </p:ext>
            </p:extLst>
          </p:nvPr>
        </p:nvGraphicFramePr>
        <p:xfrm>
          <a:off x="370821" y="1905516"/>
          <a:ext cx="17180168" cy="6365508"/>
        </p:xfrm>
        <a:graphic>
          <a:graphicData uri="http://schemas.openxmlformats.org/drawingml/2006/chart">
            <c:chart xmlns:c="http://schemas.openxmlformats.org/drawingml/2006/chart" xmlns:r="http://schemas.openxmlformats.org/officeDocument/2006/relationships" r:id="rId3"/>
          </a:graphicData>
        </a:graphic>
      </p:graphicFrame>
      <p:sp>
        <p:nvSpPr>
          <p:cNvPr id="4" name="Arrow: Right 3">
            <a:extLst>
              <a:ext uri="{FF2B5EF4-FFF2-40B4-BE49-F238E27FC236}">
                <a16:creationId xmlns:a16="http://schemas.microsoft.com/office/drawing/2014/main" id="{114BACE7-C8EF-C09E-3169-3708D1D68F86}"/>
              </a:ext>
            </a:extLst>
          </p:cNvPr>
          <p:cNvSpPr/>
          <p:nvPr/>
        </p:nvSpPr>
        <p:spPr>
          <a:xfrm>
            <a:off x="1488849" y="2615620"/>
            <a:ext cx="1339702" cy="4890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131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C4571-99A7-8170-3FC5-F7D266B49C8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BC2797A-42DE-8565-DA3E-E153E5A56812}"/>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544505A7-709D-4E01-8E55-A376E16E15E1}"/>
              </a:ext>
            </a:extLst>
          </p:cNvPr>
          <p:cNvSpPr>
            <a:spLocks noGrp="1"/>
          </p:cNvSpPr>
          <p:nvPr>
            <p:ph type="title"/>
          </p:nvPr>
        </p:nvSpPr>
        <p:spPr/>
        <p:txBody>
          <a:bodyPr/>
          <a:lstStyle/>
          <a:p>
            <a:r>
              <a:rPr lang="en-US" dirty="0"/>
              <a:t>Plans to Change Jobs</a:t>
            </a:r>
          </a:p>
        </p:txBody>
      </p:sp>
      <p:graphicFrame>
        <p:nvGraphicFramePr>
          <p:cNvPr id="2" name="Chart 1">
            <a:extLst>
              <a:ext uri="{FF2B5EF4-FFF2-40B4-BE49-F238E27FC236}">
                <a16:creationId xmlns:a16="http://schemas.microsoft.com/office/drawing/2014/main" id="{7DF21509-E570-B2BE-DB33-16E0B6E3543C}"/>
              </a:ext>
            </a:extLst>
          </p:cNvPr>
          <p:cNvGraphicFramePr/>
          <p:nvPr>
            <p:extLst>
              <p:ext uri="{D42A27DB-BD31-4B8C-83A1-F6EECF244321}">
                <p14:modId xmlns:p14="http://schemas.microsoft.com/office/powerpoint/2010/main" val="1051436918"/>
              </p:ext>
            </p:extLst>
          </p:nvPr>
        </p:nvGraphicFramePr>
        <p:xfrm>
          <a:off x="800100" y="1447800"/>
          <a:ext cx="16764000" cy="83629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F79DD6E-B3D4-ED3D-DE1F-37564038D355}"/>
              </a:ext>
            </a:extLst>
          </p:cNvPr>
          <p:cNvSpPr txBox="1"/>
          <p:nvPr/>
        </p:nvSpPr>
        <p:spPr>
          <a:xfrm>
            <a:off x="53197" y="9935037"/>
            <a:ext cx="9152626" cy="307777"/>
          </a:xfrm>
          <a:prstGeom prst="rect">
            <a:avLst/>
          </a:prstGeom>
          <a:noFill/>
        </p:spPr>
        <p:txBody>
          <a:bodyPr wrap="square">
            <a:spAutoFit/>
          </a:bodyPr>
          <a:lstStyle/>
          <a:p>
            <a:pPr marL="0" marR="0" algn="l" rtl="0" eaLnBrk="1" fontAlgn="base" latinLnBrk="0" hangingPunct="1"/>
            <a:r>
              <a:rPr lang="en-US" sz="1400" kern="12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Source: </a:t>
            </a:r>
            <a:r>
              <a:rPr lang="en-US" sz="1400" b="0" i="1" kern="1200" dirty="0">
                <a:solidFill>
                  <a:srgbClr val="000000"/>
                </a:solidFill>
                <a:effectLst/>
                <a:latin typeface="Aptos" panose="020B0004020202020204" pitchFamily="34" charset="0"/>
                <a:ea typeface="+mn-ea"/>
                <a:cs typeface="+mn-cs"/>
              </a:rPr>
              <a:t>2025 BEAT Study: Benefits and Employee Attitude Tracker</a:t>
            </a:r>
            <a:r>
              <a:rPr lang="en-US" sz="1400" b="0" i="0" kern="1200" dirty="0">
                <a:solidFill>
                  <a:srgbClr val="000000"/>
                </a:solidFill>
                <a:effectLst/>
                <a:latin typeface="Aptos" panose="020B0004020202020204" pitchFamily="34" charset="0"/>
                <a:ea typeface="+mn-ea"/>
                <a:cs typeface="+mn-cs"/>
              </a:rPr>
              <a:t>, LIMRA.</a:t>
            </a:r>
            <a:endParaRPr lang="en-US" sz="1050" dirty="0">
              <a:effectLst/>
            </a:endParaRPr>
          </a:p>
        </p:txBody>
      </p:sp>
      <p:sp>
        <p:nvSpPr>
          <p:cNvPr id="3" name="Rectangle 2">
            <a:extLst>
              <a:ext uri="{FF2B5EF4-FFF2-40B4-BE49-F238E27FC236}">
                <a16:creationId xmlns:a16="http://schemas.microsoft.com/office/drawing/2014/main" id="{E3D4C86A-82BD-BF13-06B1-E8EF937EFECA}"/>
              </a:ext>
            </a:extLst>
          </p:cNvPr>
          <p:cNvSpPr/>
          <p:nvPr/>
        </p:nvSpPr>
        <p:spPr>
          <a:xfrm>
            <a:off x="522514" y="2978331"/>
            <a:ext cx="17399726" cy="4180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366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4D9332-FE8F-F485-342C-CF405CF419F7}"/>
              </a:ext>
            </a:extLst>
          </p:cNvPr>
          <p:cNvSpPr>
            <a:spLocks noGrp="1"/>
          </p:cNvSpPr>
          <p:nvPr>
            <p:ph type="body" sz="quarter" idx="14"/>
          </p:nvPr>
        </p:nvSpPr>
        <p:spPr/>
        <p:txBody>
          <a:bodyPr/>
          <a:lstStyle/>
          <a:p>
            <a:endParaRPr lang="en-US"/>
          </a:p>
        </p:txBody>
      </p:sp>
      <p:sp>
        <p:nvSpPr>
          <p:cNvPr id="5" name="Title 4"/>
          <p:cNvSpPr>
            <a:spLocks noGrp="1"/>
          </p:cNvSpPr>
          <p:nvPr>
            <p:ph type="title"/>
          </p:nvPr>
        </p:nvSpPr>
        <p:spPr/>
        <p:txBody>
          <a:bodyPr/>
          <a:lstStyle/>
          <a:p>
            <a:r>
              <a:rPr lang="en-US" dirty="0"/>
              <a:t>Plans to Change Jobs</a:t>
            </a:r>
          </a:p>
        </p:txBody>
      </p:sp>
      <p:graphicFrame>
        <p:nvGraphicFramePr>
          <p:cNvPr id="2" name="Chart 1">
            <a:extLst>
              <a:ext uri="{FF2B5EF4-FFF2-40B4-BE49-F238E27FC236}">
                <a16:creationId xmlns:a16="http://schemas.microsoft.com/office/drawing/2014/main" id="{D60F7280-F1ED-E2AE-41C3-A675E0C51091}"/>
              </a:ext>
            </a:extLst>
          </p:cNvPr>
          <p:cNvGraphicFramePr/>
          <p:nvPr>
            <p:extLst>
              <p:ext uri="{D42A27DB-BD31-4B8C-83A1-F6EECF244321}">
                <p14:modId xmlns:p14="http://schemas.microsoft.com/office/powerpoint/2010/main" val="3165374819"/>
              </p:ext>
            </p:extLst>
          </p:nvPr>
        </p:nvGraphicFramePr>
        <p:xfrm>
          <a:off x="800100" y="1447800"/>
          <a:ext cx="16764000" cy="83629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FBED156-5445-D852-E3AF-C1BAE519FD3E}"/>
              </a:ext>
            </a:extLst>
          </p:cNvPr>
          <p:cNvSpPr txBox="1"/>
          <p:nvPr/>
        </p:nvSpPr>
        <p:spPr>
          <a:xfrm>
            <a:off x="53197" y="9935037"/>
            <a:ext cx="9152626" cy="307777"/>
          </a:xfrm>
          <a:prstGeom prst="rect">
            <a:avLst/>
          </a:prstGeom>
          <a:noFill/>
        </p:spPr>
        <p:txBody>
          <a:bodyPr wrap="square">
            <a:spAutoFit/>
          </a:bodyPr>
          <a:lstStyle/>
          <a:p>
            <a:pPr marL="0" marR="0" algn="l" rtl="0" eaLnBrk="1" fontAlgn="base" latinLnBrk="0" hangingPunct="1"/>
            <a:r>
              <a:rPr lang="en-US" sz="1400" kern="12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Source: </a:t>
            </a:r>
            <a:r>
              <a:rPr lang="en-US" sz="1400" b="0" i="1" kern="1200" dirty="0">
                <a:solidFill>
                  <a:srgbClr val="000000"/>
                </a:solidFill>
                <a:effectLst/>
                <a:latin typeface="Aptos" panose="020B0004020202020204" pitchFamily="34" charset="0"/>
                <a:ea typeface="+mn-ea"/>
                <a:cs typeface="+mn-cs"/>
              </a:rPr>
              <a:t>2025 BEAT Study: Benefits and Employee Attitude Tracker</a:t>
            </a:r>
            <a:r>
              <a:rPr lang="en-US" sz="1400" b="0" i="0" kern="1200" dirty="0">
                <a:solidFill>
                  <a:srgbClr val="000000"/>
                </a:solidFill>
                <a:effectLst/>
                <a:latin typeface="Aptos" panose="020B0004020202020204" pitchFamily="34" charset="0"/>
                <a:ea typeface="+mn-ea"/>
                <a:cs typeface="+mn-cs"/>
              </a:rPr>
              <a:t>, LIMRA.</a:t>
            </a:r>
            <a:endParaRPr lang="en-US" sz="1400" dirty="0">
              <a:effectLst/>
            </a:endParaRPr>
          </a:p>
        </p:txBody>
      </p:sp>
    </p:spTree>
    <p:extLst>
      <p:ext uri="{BB962C8B-B14F-4D97-AF65-F5344CB8AC3E}">
        <p14:creationId xmlns:p14="http://schemas.microsoft.com/office/powerpoint/2010/main" val="2178805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C7029-9C00-7726-511D-5320B292F35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05252D0-FC30-E045-146B-80A643CE3E96}"/>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D464DF48-3E3A-AE8E-CAC3-BF35ED1204BA}"/>
              </a:ext>
            </a:extLst>
          </p:cNvPr>
          <p:cNvSpPr>
            <a:spLocks noGrp="1"/>
          </p:cNvSpPr>
          <p:nvPr>
            <p:ph type="title"/>
          </p:nvPr>
        </p:nvSpPr>
        <p:spPr/>
        <p:txBody>
          <a:bodyPr/>
          <a:lstStyle/>
          <a:p>
            <a:r>
              <a:rPr lang="en-US" dirty="0"/>
              <a:t>Factors Influencing Career Decisions</a:t>
            </a:r>
          </a:p>
        </p:txBody>
      </p:sp>
      <p:graphicFrame>
        <p:nvGraphicFramePr>
          <p:cNvPr id="2" name="Chart 1">
            <a:extLst>
              <a:ext uri="{FF2B5EF4-FFF2-40B4-BE49-F238E27FC236}">
                <a16:creationId xmlns:a16="http://schemas.microsoft.com/office/drawing/2014/main" id="{D80A391F-8361-D59D-09B3-13E9F08E860A}"/>
              </a:ext>
            </a:extLst>
          </p:cNvPr>
          <p:cNvGraphicFramePr/>
          <p:nvPr>
            <p:extLst>
              <p:ext uri="{D42A27DB-BD31-4B8C-83A1-F6EECF244321}">
                <p14:modId xmlns:p14="http://schemas.microsoft.com/office/powerpoint/2010/main" val="470407385"/>
              </p:ext>
            </p:extLst>
          </p:nvPr>
        </p:nvGraphicFramePr>
        <p:xfrm>
          <a:off x="800100" y="1447800"/>
          <a:ext cx="16764000" cy="751690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A1396BD1-1BE2-07DC-9614-183B85B12AD2}"/>
              </a:ext>
            </a:extLst>
          </p:cNvPr>
          <p:cNvSpPr txBox="1"/>
          <p:nvPr/>
        </p:nvSpPr>
        <p:spPr>
          <a:xfrm>
            <a:off x="53197" y="9935037"/>
            <a:ext cx="9152626" cy="307777"/>
          </a:xfrm>
          <a:prstGeom prst="rect">
            <a:avLst/>
          </a:prstGeom>
          <a:noFill/>
        </p:spPr>
        <p:txBody>
          <a:bodyPr wrap="square">
            <a:spAutoFit/>
          </a:bodyPr>
          <a:lstStyle/>
          <a:p>
            <a:pPr marL="0" marR="0" algn="l" rtl="0" eaLnBrk="1" fontAlgn="base" latinLnBrk="0" hangingPunct="1"/>
            <a:r>
              <a:rPr lang="en-US" sz="1400" kern="12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Source: </a:t>
            </a:r>
            <a:r>
              <a:rPr lang="en-US" sz="1400" b="0" i="1" kern="1200" dirty="0">
                <a:solidFill>
                  <a:srgbClr val="000000"/>
                </a:solidFill>
                <a:effectLst/>
                <a:latin typeface="Aptos" panose="020B0004020202020204" pitchFamily="34" charset="0"/>
                <a:ea typeface="+mn-ea"/>
                <a:cs typeface="+mn-cs"/>
              </a:rPr>
              <a:t>2025 BEAT Study: Benefits and Employee Attitude Tracker</a:t>
            </a:r>
            <a:r>
              <a:rPr lang="en-US" sz="1400" b="0" i="0" kern="1200" dirty="0">
                <a:solidFill>
                  <a:srgbClr val="000000"/>
                </a:solidFill>
                <a:effectLst/>
                <a:latin typeface="Aptos" panose="020B0004020202020204" pitchFamily="34" charset="0"/>
                <a:ea typeface="+mn-ea"/>
                <a:cs typeface="+mn-cs"/>
              </a:rPr>
              <a:t>, LIMRA.</a:t>
            </a:r>
            <a:endParaRPr lang="en-US" sz="1050" dirty="0">
              <a:effectLst/>
            </a:endParaRPr>
          </a:p>
        </p:txBody>
      </p:sp>
    </p:spTree>
    <p:extLst>
      <p:ext uri="{BB962C8B-B14F-4D97-AF65-F5344CB8AC3E}">
        <p14:creationId xmlns:p14="http://schemas.microsoft.com/office/powerpoint/2010/main" val="2458441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48F083B-F3A5-FC6F-272B-ACE008E12554}"/>
              </a:ext>
            </a:extLst>
          </p:cNvPr>
          <p:cNvSpPr>
            <a:spLocks noGrp="1"/>
          </p:cNvSpPr>
          <p:nvPr>
            <p:ph type="body" sz="quarter" idx="14"/>
          </p:nvPr>
        </p:nvSpPr>
        <p:spPr/>
        <p:txBody>
          <a:bodyPr/>
          <a:lstStyle/>
          <a:p>
            <a:endParaRPr lang="en-US"/>
          </a:p>
        </p:txBody>
      </p:sp>
      <p:sp>
        <p:nvSpPr>
          <p:cNvPr id="5" name="Title 4"/>
          <p:cNvSpPr>
            <a:spLocks noGrp="1"/>
          </p:cNvSpPr>
          <p:nvPr>
            <p:ph type="title"/>
          </p:nvPr>
        </p:nvSpPr>
        <p:spPr/>
        <p:txBody>
          <a:bodyPr/>
          <a:lstStyle/>
          <a:p>
            <a:r>
              <a:rPr lang="en-US" dirty="0"/>
              <a:t>Important Factors in a Potential Employer</a:t>
            </a:r>
          </a:p>
        </p:txBody>
      </p:sp>
      <p:graphicFrame>
        <p:nvGraphicFramePr>
          <p:cNvPr id="2" name="Chart 1">
            <a:extLst>
              <a:ext uri="{FF2B5EF4-FFF2-40B4-BE49-F238E27FC236}">
                <a16:creationId xmlns:a16="http://schemas.microsoft.com/office/drawing/2014/main" id="{F58EF7E6-8C10-941E-4F98-2CF0758EFD4C}"/>
              </a:ext>
            </a:extLst>
          </p:cNvPr>
          <p:cNvGraphicFramePr/>
          <p:nvPr>
            <p:extLst>
              <p:ext uri="{D42A27DB-BD31-4B8C-83A1-F6EECF244321}">
                <p14:modId xmlns:p14="http://schemas.microsoft.com/office/powerpoint/2010/main" val="946876924"/>
              </p:ext>
            </p:extLst>
          </p:nvPr>
        </p:nvGraphicFramePr>
        <p:xfrm>
          <a:off x="704850" y="1771650"/>
          <a:ext cx="16402050" cy="77343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9F5DD4F0-874C-7A12-F46B-38E16DD08B10}"/>
              </a:ext>
            </a:extLst>
          </p:cNvPr>
          <p:cNvSpPr txBox="1"/>
          <p:nvPr/>
        </p:nvSpPr>
        <p:spPr>
          <a:xfrm>
            <a:off x="-17896" y="9763780"/>
            <a:ext cx="11269980" cy="523220"/>
          </a:xfrm>
          <a:prstGeom prst="rect">
            <a:avLst/>
          </a:prstGeom>
          <a:noFill/>
        </p:spPr>
        <p:txBody>
          <a:bodyPr wrap="square">
            <a:spAutoFit/>
          </a:bodyPr>
          <a:lstStyle/>
          <a:p>
            <a:r>
              <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Based on all employees. Employees ranked the top five most important factors they would look for in a potential employer.</a:t>
            </a:r>
          </a:p>
          <a:p>
            <a:pPr marL="0" marR="0" algn="l" rtl="0" eaLnBrk="1" fontAlgn="base" latinLnBrk="0" hangingPunct="1"/>
            <a:r>
              <a:rPr lang="en-US" sz="1400" kern="12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Source: </a:t>
            </a:r>
            <a:r>
              <a:rPr lang="en-US" sz="1400" b="0" i="1" kern="1200" dirty="0">
                <a:solidFill>
                  <a:srgbClr val="000000"/>
                </a:solidFill>
                <a:effectLst/>
                <a:latin typeface="Aptos" panose="020B0004020202020204" pitchFamily="34" charset="0"/>
              </a:rPr>
              <a:t>2025 BEAT Study: Benefits and Employee Attitude Tracker</a:t>
            </a:r>
            <a:r>
              <a:rPr lang="en-US" sz="1400" b="0" i="0" kern="1200" dirty="0">
                <a:solidFill>
                  <a:srgbClr val="000000"/>
                </a:solidFill>
                <a:effectLst/>
                <a:latin typeface="Aptos" panose="020B0004020202020204" pitchFamily="34" charset="0"/>
              </a:rPr>
              <a:t>, LIMRA.</a:t>
            </a:r>
            <a:endParaRPr lang="en-US" sz="1400" dirty="0">
              <a:effectLst/>
              <a:latin typeface="Aptos" panose="020B0004020202020204" pitchFamily="34" charset="0"/>
            </a:endParaRPr>
          </a:p>
        </p:txBody>
      </p:sp>
      <p:sp>
        <p:nvSpPr>
          <p:cNvPr id="3" name="Rectangle 2">
            <a:extLst>
              <a:ext uri="{FF2B5EF4-FFF2-40B4-BE49-F238E27FC236}">
                <a16:creationId xmlns:a16="http://schemas.microsoft.com/office/drawing/2014/main" id="{A738B7EF-6D9A-F506-663E-4B7B6AE949D6}"/>
              </a:ext>
            </a:extLst>
          </p:cNvPr>
          <p:cNvSpPr/>
          <p:nvPr/>
        </p:nvSpPr>
        <p:spPr>
          <a:xfrm>
            <a:off x="2863327" y="6215187"/>
            <a:ext cx="7195074" cy="53024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C8F739E-826A-17F4-8076-32439F5AB24C}"/>
              </a:ext>
            </a:extLst>
          </p:cNvPr>
          <p:cNvSpPr/>
          <p:nvPr/>
        </p:nvSpPr>
        <p:spPr>
          <a:xfrm>
            <a:off x="2234677" y="7303456"/>
            <a:ext cx="6909323" cy="53024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180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5974ADF-7EF6-4C85-DB8E-0B72D344DEF7}"/>
              </a:ext>
            </a:extLst>
          </p:cNvPr>
          <p:cNvSpPr>
            <a:spLocks noGrp="1"/>
          </p:cNvSpPr>
          <p:nvPr>
            <p:ph type="body" sz="quarter" idx="14"/>
          </p:nvPr>
        </p:nvSpPr>
        <p:spPr/>
        <p:txBody>
          <a:bodyPr/>
          <a:lstStyle/>
          <a:p>
            <a:endParaRPr lang="en-US"/>
          </a:p>
        </p:txBody>
      </p:sp>
      <p:sp>
        <p:nvSpPr>
          <p:cNvPr id="5" name="Title 4"/>
          <p:cNvSpPr>
            <a:spLocks noGrp="1"/>
          </p:cNvSpPr>
          <p:nvPr>
            <p:ph type="title"/>
          </p:nvPr>
        </p:nvSpPr>
        <p:spPr/>
        <p:txBody>
          <a:bodyPr/>
          <a:lstStyle/>
          <a:p>
            <a:r>
              <a:rPr lang="en-US" dirty="0"/>
              <a:t>Important Employer Factors Over Time</a:t>
            </a:r>
          </a:p>
        </p:txBody>
      </p:sp>
      <p:sp>
        <p:nvSpPr>
          <p:cNvPr id="3" name="TextBox 2">
            <a:extLst>
              <a:ext uri="{FF2B5EF4-FFF2-40B4-BE49-F238E27FC236}">
                <a16:creationId xmlns:a16="http://schemas.microsoft.com/office/drawing/2014/main" id="{E67A5066-2C8C-D548-66E3-9F290613C56C}"/>
              </a:ext>
            </a:extLst>
          </p:cNvPr>
          <p:cNvSpPr txBox="1"/>
          <p:nvPr/>
        </p:nvSpPr>
        <p:spPr>
          <a:xfrm>
            <a:off x="0" y="9763780"/>
            <a:ext cx="9168062" cy="523220"/>
          </a:xfrm>
          <a:prstGeom prst="rect">
            <a:avLst/>
          </a:prstGeom>
          <a:noFill/>
        </p:spPr>
        <p:txBody>
          <a:bodyPr wrap="square">
            <a:spAutoFit/>
          </a:bodyPr>
          <a:lstStyle/>
          <a:p>
            <a:pPr marL="0" marR="0">
              <a:spcBef>
                <a:spcPts val="0"/>
              </a:spcBef>
              <a:spcAft>
                <a:spcPts val="0"/>
              </a:spcAft>
              <a:tabLst>
                <a:tab pos="457200" algn="l"/>
              </a:tabLst>
            </a:pPr>
            <a:r>
              <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Represents the percent of employees who ranked the given factor in their top five.</a:t>
            </a:r>
          </a:p>
          <a:p>
            <a:pPr marL="0" marR="0" algn="l" rtl="0" eaLnBrk="1" fontAlgn="base" latinLnBrk="0" hangingPunct="1"/>
            <a:r>
              <a:rPr lang="en-US" sz="1400" kern="12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Source: </a:t>
            </a:r>
            <a:r>
              <a:rPr lang="en-US" sz="1400" b="0" i="1" kern="1200" dirty="0">
                <a:solidFill>
                  <a:srgbClr val="000000"/>
                </a:solidFill>
                <a:effectLst/>
                <a:latin typeface="Aptos" panose="020B0004020202020204" pitchFamily="34" charset="0"/>
              </a:rPr>
              <a:t>2025 BEAT Study: Benefits and Employee Attitude Tracker</a:t>
            </a:r>
            <a:r>
              <a:rPr lang="en-US" sz="1400" b="0" i="0" kern="1200" dirty="0">
                <a:solidFill>
                  <a:srgbClr val="000000"/>
                </a:solidFill>
                <a:effectLst/>
                <a:latin typeface="Aptos" panose="020B0004020202020204" pitchFamily="34" charset="0"/>
              </a:rPr>
              <a:t>, LIMRA.</a:t>
            </a:r>
            <a:endParaRPr lang="en-US" sz="1400" dirty="0">
              <a:effectLst/>
              <a:latin typeface="Aptos" panose="020B0004020202020204" pitchFamily="34" charset="0"/>
            </a:endParaRPr>
          </a:p>
        </p:txBody>
      </p:sp>
      <p:graphicFrame>
        <p:nvGraphicFramePr>
          <p:cNvPr id="4" name="Chart 3">
            <a:extLst>
              <a:ext uri="{FF2B5EF4-FFF2-40B4-BE49-F238E27FC236}">
                <a16:creationId xmlns:a16="http://schemas.microsoft.com/office/drawing/2014/main" id="{D406979B-62F4-EEE2-2C08-C5FAEE82B1A7}"/>
              </a:ext>
            </a:extLst>
          </p:cNvPr>
          <p:cNvGraphicFramePr/>
          <p:nvPr>
            <p:extLst>
              <p:ext uri="{D42A27DB-BD31-4B8C-83A1-F6EECF244321}">
                <p14:modId xmlns:p14="http://schemas.microsoft.com/office/powerpoint/2010/main" val="1747574266"/>
              </p:ext>
            </p:extLst>
          </p:nvPr>
        </p:nvGraphicFramePr>
        <p:xfrm>
          <a:off x="962526" y="1748588"/>
          <a:ext cx="16122315" cy="7441131"/>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D56CDA5F-53FF-1F73-00E9-73A59D99BAE6}"/>
              </a:ext>
            </a:extLst>
          </p:cNvPr>
          <p:cNvSpPr/>
          <p:nvPr/>
        </p:nvSpPr>
        <p:spPr>
          <a:xfrm>
            <a:off x="3580503" y="1888502"/>
            <a:ext cx="13273144" cy="926416"/>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C394909-01F6-0774-A762-6A83305D1C4B}"/>
              </a:ext>
            </a:extLst>
          </p:cNvPr>
          <p:cNvSpPr/>
          <p:nvPr/>
        </p:nvSpPr>
        <p:spPr>
          <a:xfrm>
            <a:off x="3580503" y="2814918"/>
            <a:ext cx="9561756" cy="842682"/>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74ED29-CAA3-1C96-E03F-8B90F6A8F62F}"/>
              </a:ext>
            </a:extLst>
          </p:cNvPr>
          <p:cNvSpPr/>
          <p:nvPr/>
        </p:nvSpPr>
        <p:spPr>
          <a:xfrm>
            <a:off x="3580503" y="3676650"/>
            <a:ext cx="9202047" cy="907366"/>
          </a:xfrm>
          <a:prstGeom prst="rect">
            <a:avLst/>
          </a:prstGeom>
          <a:noFill/>
          <a:ln w="38100">
            <a:solidFill>
              <a:srgbClr val="EE2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423C950-C629-EBB9-F900-682EBAADA862}"/>
              </a:ext>
            </a:extLst>
          </p:cNvPr>
          <p:cNvSpPr/>
          <p:nvPr/>
        </p:nvSpPr>
        <p:spPr>
          <a:xfrm>
            <a:off x="780153" y="5447095"/>
            <a:ext cx="9430647" cy="907366"/>
          </a:xfrm>
          <a:prstGeom prst="rect">
            <a:avLst/>
          </a:prstGeom>
          <a:noFill/>
          <a:ln w="38100">
            <a:solidFill>
              <a:srgbClr val="EE2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46ECF8-7DD3-4E90-3634-CC090248E3AD}"/>
              </a:ext>
            </a:extLst>
          </p:cNvPr>
          <p:cNvSpPr/>
          <p:nvPr/>
        </p:nvSpPr>
        <p:spPr>
          <a:xfrm>
            <a:off x="2512865" y="6352238"/>
            <a:ext cx="7200900" cy="907366"/>
          </a:xfrm>
          <a:prstGeom prst="rect">
            <a:avLst/>
          </a:prstGeom>
          <a:noFill/>
          <a:ln w="38100">
            <a:solidFill>
              <a:srgbClr val="EE2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A03919-FCB4-3E97-37E1-0F047B97B130}"/>
              </a:ext>
            </a:extLst>
          </p:cNvPr>
          <p:cNvSpPr/>
          <p:nvPr/>
        </p:nvSpPr>
        <p:spPr>
          <a:xfrm>
            <a:off x="2512865" y="7263210"/>
            <a:ext cx="6791776" cy="907366"/>
          </a:xfrm>
          <a:prstGeom prst="rect">
            <a:avLst/>
          </a:prstGeom>
          <a:noFill/>
          <a:ln w="38100">
            <a:solidFill>
              <a:srgbClr val="EE2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55C705-4A5F-AEB2-4EA1-C16535F9F510}"/>
              </a:ext>
            </a:extLst>
          </p:cNvPr>
          <p:cNvSpPr/>
          <p:nvPr/>
        </p:nvSpPr>
        <p:spPr>
          <a:xfrm>
            <a:off x="1966026" y="8168425"/>
            <a:ext cx="6781800" cy="907366"/>
          </a:xfrm>
          <a:prstGeom prst="rect">
            <a:avLst/>
          </a:prstGeom>
          <a:noFill/>
          <a:ln w="38100">
            <a:solidFill>
              <a:srgbClr val="EE2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F83C03-B02A-95AA-CA12-6DEC7474A0B6}"/>
              </a:ext>
            </a:extLst>
          </p:cNvPr>
          <p:cNvSpPr/>
          <p:nvPr/>
        </p:nvSpPr>
        <p:spPr>
          <a:xfrm>
            <a:off x="2884308" y="4588371"/>
            <a:ext cx="7544697" cy="842682"/>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41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8" grpId="0" animBg="1"/>
      <p:bldP spid="9" grpId="0" animBg="1"/>
      <p:bldP spid="10" grpId="0" animBg="1"/>
      <p:bldP spid="11" grpId="0" animBg="1"/>
      <p:bldP spid="12" grpId="0" animBg="1"/>
      <p:bldP spid="7" grpId="0" animBg="1"/>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9CF69A-65DD-0D95-8435-6D08CDE0E221}"/>
              </a:ext>
            </a:extLst>
          </p:cNvPr>
          <p:cNvSpPr>
            <a:spLocks noGrp="1"/>
          </p:cNvSpPr>
          <p:nvPr>
            <p:ph type="body" sz="quarter" idx="14"/>
          </p:nvPr>
        </p:nvSpPr>
        <p:spPr/>
        <p:txBody>
          <a:bodyPr/>
          <a:lstStyle/>
          <a:p>
            <a:endParaRPr lang="en-US"/>
          </a:p>
        </p:txBody>
      </p:sp>
      <p:sp>
        <p:nvSpPr>
          <p:cNvPr id="5" name="Title 4"/>
          <p:cNvSpPr>
            <a:spLocks noGrp="1"/>
          </p:cNvSpPr>
          <p:nvPr>
            <p:ph type="title"/>
          </p:nvPr>
        </p:nvSpPr>
        <p:spPr/>
        <p:txBody>
          <a:bodyPr/>
          <a:lstStyle/>
          <a:p>
            <a:r>
              <a:rPr lang="en-US" dirty="0"/>
              <a:t>Key Takeaways</a:t>
            </a:r>
          </a:p>
        </p:txBody>
      </p:sp>
      <p:graphicFrame>
        <p:nvGraphicFramePr>
          <p:cNvPr id="2" name="Diagram 1">
            <a:extLst>
              <a:ext uri="{FF2B5EF4-FFF2-40B4-BE49-F238E27FC236}">
                <a16:creationId xmlns:a16="http://schemas.microsoft.com/office/drawing/2014/main" id="{50352992-CD61-D168-633E-623C3D97DE2A}"/>
              </a:ext>
            </a:extLst>
          </p:cNvPr>
          <p:cNvGraphicFramePr/>
          <p:nvPr>
            <p:extLst>
              <p:ext uri="{D42A27DB-BD31-4B8C-83A1-F6EECF244321}">
                <p14:modId xmlns:p14="http://schemas.microsoft.com/office/powerpoint/2010/main" val="2075426152"/>
              </p:ext>
            </p:extLst>
          </p:nvPr>
        </p:nvGraphicFramePr>
        <p:xfrm>
          <a:off x="810126" y="2362200"/>
          <a:ext cx="16667748" cy="6210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9AF98F2-DB6D-5D24-F24D-33293489E4F3}"/>
              </a:ext>
            </a:extLst>
          </p:cNvPr>
          <p:cNvSpPr txBox="1"/>
          <p:nvPr/>
        </p:nvSpPr>
        <p:spPr>
          <a:xfrm>
            <a:off x="0" y="9979223"/>
            <a:ext cx="9152626" cy="307777"/>
          </a:xfrm>
          <a:prstGeom prst="rect">
            <a:avLst/>
          </a:prstGeom>
          <a:noFill/>
        </p:spPr>
        <p:txBody>
          <a:bodyPr wrap="square">
            <a:spAutoFit/>
          </a:bodyPr>
          <a:lstStyle/>
          <a:p>
            <a:pPr marL="0" marR="0" algn="l" rtl="0" eaLnBrk="1" fontAlgn="base" latinLnBrk="0" hangingPunct="1"/>
            <a:r>
              <a:rPr lang="en-US" sz="1400" kern="12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Source: </a:t>
            </a:r>
            <a:r>
              <a:rPr lang="en-US" sz="1400" b="0" i="1" kern="1200" dirty="0">
                <a:solidFill>
                  <a:srgbClr val="000000"/>
                </a:solidFill>
                <a:effectLst/>
                <a:latin typeface="Aptos" panose="020B0004020202020204" pitchFamily="34" charset="0"/>
                <a:ea typeface="+mn-ea"/>
                <a:cs typeface="+mn-cs"/>
              </a:rPr>
              <a:t>2025 BEAT Study: Benefits and Employee Attitude Tracker</a:t>
            </a:r>
            <a:r>
              <a:rPr lang="en-US" sz="1400" b="0" i="0" kern="1200" dirty="0">
                <a:solidFill>
                  <a:srgbClr val="000000"/>
                </a:solidFill>
                <a:effectLst/>
                <a:latin typeface="Aptos" panose="020B0004020202020204" pitchFamily="34" charset="0"/>
                <a:ea typeface="+mn-ea"/>
                <a:cs typeface="+mn-cs"/>
              </a:rPr>
              <a:t>, LIMRA.</a:t>
            </a:r>
            <a:endParaRPr lang="en-US" sz="1050" dirty="0">
              <a:effectLst/>
            </a:endParaRPr>
          </a:p>
        </p:txBody>
      </p:sp>
    </p:spTree>
    <p:extLst>
      <p:ext uri="{BB962C8B-B14F-4D97-AF65-F5344CB8AC3E}">
        <p14:creationId xmlns:p14="http://schemas.microsoft.com/office/powerpoint/2010/main" val="2862475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person wearing hard hats and holding blueprints&#10;&#10;AI-generated content may be incorrect.">
            <a:extLst>
              <a:ext uri="{FF2B5EF4-FFF2-40B4-BE49-F238E27FC236}">
                <a16:creationId xmlns:a16="http://schemas.microsoft.com/office/drawing/2014/main" id="{A96FA393-E673-994E-85F0-12F5FE89D424}"/>
              </a:ext>
            </a:extLst>
          </p:cNvPr>
          <p:cNvPicPr>
            <a:picLocks noGrp="1" noChangeAspect="1"/>
          </p:cNvPicPr>
          <p:nvPr>
            <p:ph type="pic" sz="quarter" idx="10"/>
          </p:nvPr>
        </p:nvPicPr>
        <p:blipFill>
          <a:blip r:embed="rId3"/>
          <a:srcRect l="47" t="18205" r="-47" b="30585"/>
          <a:stretch/>
        </p:blipFill>
        <p:spPr>
          <a:xfrm>
            <a:off x="0" y="1"/>
            <a:ext cx="18288000" cy="6243638"/>
          </a:xfrm>
        </p:spPr>
      </p:pic>
      <p:sp>
        <p:nvSpPr>
          <p:cNvPr id="4" name="Title 3">
            <a:extLst>
              <a:ext uri="{FF2B5EF4-FFF2-40B4-BE49-F238E27FC236}">
                <a16:creationId xmlns:a16="http://schemas.microsoft.com/office/drawing/2014/main" id="{DBA5F2AF-7CA0-2EE5-018D-5B4ED490CC15}"/>
              </a:ext>
            </a:extLst>
          </p:cNvPr>
          <p:cNvSpPr>
            <a:spLocks noGrp="1"/>
          </p:cNvSpPr>
          <p:nvPr>
            <p:ph type="title"/>
          </p:nvPr>
        </p:nvSpPr>
        <p:spPr/>
        <p:txBody>
          <a:bodyPr/>
          <a:lstStyle/>
          <a:p>
            <a:r>
              <a:rPr lang="en-US" dirty="0"/>
              <a:t>Employee Views of Benefits</a:t>
            </a:r>
          </a:p>
        </p:txBody>
      </p:sp>
    </p:spTree>
    <p:extLst>
      <p:ext uri="{BB962C8B-B14F-4D97-AF65-F5344CB8AC3E}">
        <p14:creationId xmlns:p14="http://schemas.microsoft.com/office/powerpoint/2010/main" val="382484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603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0079264-D10C-B0FD-B0C9-8A1F966C4A4F}"/>
              </a:ext>
            </a:extLst>
          </p:cNvPr>
          <p:cNvSpPr>
            <a:spLocks noGrp="1"/>
          </p:cNvSpPr>
          <p:nvPr>
            <p:ph type="body" sz="quarter" idx="14"/>
          </p:nvPr>
        </p:nvSpPr>
        <p:spPr/>
        <p:txBody>
          <a:bodyPr/>
          <a:lstStyle/>
          <a:p>
            <a:endParaRPr lang="en-US"/>
          </a:p>
        </p:txBody>
      </p:sp>
      <p:sp>
        <p:nvSpPr>
          <p:cNvPr id="5" name="Title 4"/>
          <p:cNvSpPr>
            <a:spLocks noGrp="1"/>
          </p:cNvSpPr>
          <p:nvPr>
            <p:ph type="title"/>
          </p:nvPr>
        </p:nvSpPr>
        <p:spPr/>
        <p:txBody>
          <a:bodyPr/>
          <a:lstStyle/>
          <a:p>
            <a:r>
              <a:rPr lang="en-US" dirty="0"/>
              <a:t>Satisfaction With Benefits</a:t>
            </a:r>
          </a:p>
        </p:txBody>
      </p:sp>
      <p:graphicFrame>
        <p:nvGraphicFramePr>
          <p:cNvPr id="2" name="Chart 1">
            <a:extLst>
              <a:ext uri="{FF2B5EF4-FFF2-40B4-BE49-F238E27FC236}">
                <a16:creationId xmlns:a16="http://schemas.microsoft.com/office/drawing/2014/main" id="{C3B432BE-630C-CAB7-47CF-46165ED0013A}"/>
              </a:ext>
            </a:extLst>
          </p:cNvPr>
          <p:cNvGraphicFramePr/>
          <p:nvPr>
            <p:extLst>
              <p:ext uri="{D42A27DB-BD31-4B8C-83A1-F6EECF244321}">
                <p14:modId xmlns:p14="http://schemas.microsoft.com/office/powerpoint/2010/main" val="2236590411"/>
              </p:ext>
            </p:extLst>
          </p:nvPr>
        </p:nvGraphicFramePr>
        <p:xfrm>
          <a:off x="412375" y="1829823"/>
          <a:ext cx="17355671" cy="738668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4B9DF82-A3B4-38A0-35CF-2D29C643B2D3}"/>
              </a:ext>
            </a:extLst>
          </p:cNvPr>
          <p:cNvSpPr txBox="1"/>
          <p:nvPr/>
        </p:nvSpPr>
        <p:spPr>
          <a:xfrm>
            <a:off x="0" y="9526420"/>
            <a:ext cx="10645253" cy="1169551"/>
          </a:xfrm>
          <a:prstGeom prst="rect">
            <a:avLst/>
          </a:prstGeom>
          <a:noFill/>
        </p:spPr>
        <p:txBody>
          <a:bodyPr wrap="square">
            <a:spAutoFit/>
          </a:bodyPr>
          <a:lstStyle/>
          <a:p>
            <a:pPr marL="0" marR="0">
              <a:spcBef>
                <a:spcPts val="0"/>
              </a:spcBef>
              <a:spcAft>
                <a:spcPts val="0"/>
              </a:spcAft>
              <a:tabLst>
                <a:tab pos="457200" algn="l"/>
              </a:tabLst>
            </a:pPr>
            <a:r>
              <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Based on all employees. Satisfaction was rated on a 0-10 scale; some categories were merged as follows: Very dissatisfied = 0-2, Somewhat dissatisfied = 3-4, Neutral = 5, Somewhat satisfied = 6-7, Very satisfied = 8-10.</a:t>
            </a:r>
          </a:p>
          <a:p>
            <a:pPr marL="0" marR="0" algn="l" fontAlgn="base"/>
            <a:r>
              <a:rPr lang="en-US" sz="1400"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Source: </a:t>
            </a:r>
            <a:r>
              <a:rPr lang="en-US" sz="1400" b="0" i="1" dirty="0">
                <a:solidFill>
                  <a:srgbClr val="000000"/>
                </a:solidFill>
                <a:effectLst/>
                <a:latin typeface="Aptos" panose="020B0004020202020204" pitchFamily="34" charset="0"/>
              </a:rPr>
              <a:t>2025 BEAT Study: Benefits and Employee Attitude Tracker</a:t>
            </a:r>
            <a:r>
              <a:rPr lang="en-US" sz="1400" b="0" i="0" dirty="0">
                <a:solidFill>
                  <a:srgbClr val="000000"/>
                </a:solidFill>
                <a:effectLst/>
                <a:latin typeface="Aptos" panose="020B0004020202020204" pitchFamily="34" charset="0"/>
              </a:rPr>
              <a:t>, LIMRA.</a:t>
            </a:r>
            <a:endParaRPr lang="en-US" sz="1400" b="0" i="0" dirty="0">
              <a:solidFill>
                <a:srgbClr val="424242"/>
              </a:solidFill>
              <a:effectLst/>
              <a:latin typeface="Aptos" panose="020B0004020202020204" pitchFamily="34" charset="0"/>
            </a:endParaRPr>
          </a:p>
          <a:p>
            <a:br>
              <a:rPr lang="en-US" sz="1400" b="0" i="0" dirty="0">
                <a:solidFill>
                  <a:srgbClr val="424242"/>
                </a:solidFill>
                <a:effectLst/>
                <a:latin typeface="Aptos" panose="020B0004020202020204" pitchFamily="34" charset="0"/>
              </a:rPr>
            </a:br>
            <a:endPar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endParaRPr>
          </a:p>
        </p:txBody>
      </p:sp>
      <p:sp>
        <p:nvSpPr>
          <p:cNvPr id="4" name="Oval 3">
            <a:extLst>
              <a:ext uri="{FF2B5EF4-FFF2-40B4-BE49-F238E27FC236}">
                <a16:creationId xmlns:a16="http://schemas.microsoft.com/office/drawing/2014/main" id="{2DFC6717-A73B-EABB-DDE2-B36584157CE9}"/>
              </a:ext>
            </a:extLst>
          </p:cNvPr>
          <p:cNvSpPr/>
          <p:nvPr/>
        </p:nvSpPr>
        <p:spPr>
          <a:xfrm>
            <a:off x="14002871" y="2474259"/>
            <a:ext cx="3621741" cy="1488141"/>
          </a:xfrm>
          <a:prstGeom prst="ellipse">
            <a:avLst/>
          </a:prstGeom>
          <a:noFill/>
          <a:ln w="57150">
            <a:solidFill>
              <a:srgbClr val="EE2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B139215-B2D1-4431-54EF-0F96CFD14B07}"/>
              </a:ext>
            </a:extLst>
          </p:cNvPr>
          <p:cNvSpPr/>
          <p:nvPr/>
        </p:nvSpPr>
        <p:spPr>
          <a:xfrm>
            <a:off x="412375" y="5446963"/>
            <a:ext cx="7360025" cy="3277937"/>
          </a:xfrm>
          <a:prstGeom prst="ellipse">
            <a:avLst/>
          </a:prstGeom>
          <a:noFill/>
          <a:ln w="57150">
            <a:solidFill>
              <a:srgbClr val="EE2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66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14E30-C30A-64E9-E085-0978AA7B30E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969A3F9-D5E2-635B-2101-C1EEDF9337B1}"/>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B4CEFBCF-5AE3-D561-8AB8-CEEF525490B8}"/>
              </a:ext>
            </a:extLst>
          </p:cNvPr>
          <p:cNvSpPr>
            <a:spLocks noGrp="1"/>
          </p:cNvSpPr>
          <p:nvPr>
            <p:ph type="title"/>
          </p:nvPr>
        </p:nvSpPr>
        <p:spPr/>
        <p:txBody>
          <a:bodyPr/>
          <a:lstStyle/>
          <a:p>
            <a:r>
              <a:rPr lang="en-US" dirty="0"/>
              <a:t>Satisfaction by Number of Insurance Benefits Offered</a:t>
            </a:r>
          </a:p>
        </p:txBody>
      </p:sp>
      <p:graphicFrame>
        <p:nvGraphicFramePr>
          <p:cNvPr id="2" name="Chart 1">
            <a:extLst>
              <a:ext uri="{FF2B5EF4-FFF2-40B4-BE49-F238E27FC236}">
                <a16:creationId xmlns:a16="http://schemas.microsoft.com/office/drawing/2014/main" id="{5B17CBB2-2D7A-D27A-11D0-D81E4266FDF7}"/>
              </a:ext>
            </a:extLst>
          </p:cNvPr>
          <p:cNvGraphicFramePr/>
          <p:nvPr>
            <p:extLst>
              <p:ext uri="{D42A27DB-BD31-4B8C-83A1-F6EECF244321}">
                <p14:modId xmlns:p14="http://schemas.microsoft.com/office/powerpoint/2010/main" val="799288485"/>
              </p:ext>
            </p:extLst>
          </p:nvPr>
        </p:nvGraphicFramePr>
        <p:xfrm>
          <a:off x="1" y="2622867"/>
          <a:ext cx="10775576" cy="675249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38F12372-A2C9-E8FE-DB8B-0B9F517052FB}"/>
              </a:ext>
            </a:extLst>
          </p:cNvPr>
          <p:cNvSpPr txBox="1"/>
          <p:nvPr/>
        </p:nvSpPr>
        <p:spPr>
          <a:xfrm>
            <a:off x="255808" y="1895273"/>
            <a:ext cx="11111814" cy="461665"/>
          </a:xfrm>
          <a:prstGeom prst="rect">
            <a:avLst/>
          </a:prstGeom>
          <a:noFill/>
        </p:spPr>
        <p:txBody>
          <a:bodyPr wrap="square" rtlCol="0">
            <a:spAutoFit/>
          </a:bodyPr>
          <a:lstStyle/>
          <a:p>
            <a:pPr algn="ctr"/>
            <a:r>
              <a:rPr lang="en-US" sz="2400" dirty="0">
                <a:solidFill>
                  <a:schemeClr val="tx1">
                    <a:lumMod val="65000"/>
                    <a:lumOff val="35000"/>
                  </a:schemeClr>
                </a:solidFill>
                <a:latin typeface="Aptos" panose="020B0004020202020204" pitchFamily="34" charset="0"/>
              </a:rPr>
              <a:t>% Very Satisfied With Their Benefits</a:t>
            </a:r>
          </a:p>
        </p:txBody>
      </p:sp>
      <p:sp>
        <p:nvSpPr>
          <p:cNvPr id="6" name="TextBox 5">
            <a:extLst>
              <a:ext uri="{FF2B5EF4-FFF2-40B4-BE49-F238E27FC236}">
                <a16:creationId xmlns:a16="http://schemas.microsoft.com/office/drawing/2014/main" id="{953BC76A-3524-FB38-7039-46A789CF18C7}"/>
              </a:ext>
            </a:extLst>
          </p:cNvPr>
          <p:cNvSpPr txBox="1"/>
          <p:nvPr/>
        </p:nvSpPr>
        <p:spPr>
          <a:xfrm>
            <a:off x="0" y="9763780"/>
            <a:ext cx="12509933" cy="961802"/>
          </a:xfrm>
          <a:prstGeom prst="rect">
            <a:avLst/>
          </a:prstGeom>
          <a:noFill/>
        </p:spPr>
        <p:txBody>
          <a:bodyPr wrap="square">
            <a:spAutoFit/>
          </a:bodyPr>
          <a:lstStyle/>
          <a:p>
            <a:pPr marL="0" marR="0">
              <a:tabLst>
                <a:tab pos="457200" algn="l"/>
              </a:tabLst>
            </a:pPr>
            <a:r>
              <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Represents percent of employees who report high satisfaction with their benefits (satisfaction rated 8-10 on a 0-10 scale). Based on all employees.</a:t>
            </a:r>
          </a:p>
          <a:p>
            <a:pPr marL="0" marR="0" algn="l" fontAlgn="base"/>
            <a:r>
              <a:rPr lang="en-US" sz="1400"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Source: </a:t>
            </a:r>
            <a:r>
              <a:rPr lang="en-US" sz="1400" b="0" i="1" dirty="0">
                <a:solidFill>
                  <a:srgbClr val="000000"/>
                </a:solidFill>
                <a:effectLst/>
                <a:latin typeface="Aptos" panose="020B0004020202020204" pitchFamily="34" charset="0"/>
              </a:rPr>
              <a:t>2025 BEAT Study: Benefits and Employee Attitude Tracker</a:t>
            </a:r>
            <a:r>
              <a:rPr lang="en-US" sz="1400" b="0" i="0" dirty="0">
                <a:solidFill>
                  <a:srgbClr val="000000"/>
                </a:solidFill>
                <a:effectLst/>
                <a:latin typeface="Aptos" panose="020B0004020202020204" pitchFamily="34" charset="0"/>
              </a:rPr>
              <a:t>, LIMRA.</a:t>
            </a:r>
            <a:endParaRPr lang="en-US" sz="1400" b="0" i="0" dirty="0">
              <a:solidFill>
                <a:srgbClr val="424242"/>
              </a:solidFill>
              <a:effectLst/>
              <a:latin typeface="Aptos" panose="020B0004020202020204" pitchFamily="34" charset="0"/>
            </a:endParaRPr>
          </a:p>
          <a:p>
            <a:br>
              <a:rPr lang="en-US" sz="1400" b="0" i="0" dirty="0">
                <a:solidFill>
                  <a:srgbClr val="424242"/>
                </a:solidFill>
                <a:effectLst/>
                <a:latin typeface="Aptos" panose="020B0004020202020204" pitchFamily="34" charset="0"/>
              </a:rPr>
            </a:br>
            <a:endPar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endParaRPr>
          </a:p>
        </p:txBody>
      </p:sp>
      <p:pic>
        <p:nvPicPr>
          <p:cNvPr id="7" name="Picture 6" descr="A group of people with their arms raised&#10;&#10;Description automatically generated">
            <a:extLst>
              <a:ext uri="{FF2B5EF4-FFF2-40B4-BE49-F238E27FC236}">
                <a16:creationId xmlns:a16="http://schemas.microsoft.com/office/drawing/2014/main" id="{B65D246D-2E0B-C9BE-AC2E-6C9A8563EBC2}"/>
              </a:ext>
            </a:extLst>
          </p:cNvPr>
          <p:cNvPicPr>
            <a:picLocks noChangeAspect="1"/>
          </p:cNvPicPr>
          <p:nvPr/>
        </p:nvPicPr>
        <p:blipFill>
          <a:blip r:embed="rId4"/>
          <a:stretch>
            <a:fillRect/>
          </a:stretch>
        </p:blipFill>
        <p:spPr>
          <a:xfrm>
            <a:off x="10775577" y="1332262"/>
            <a:ext cx="7512423" cy="7512423"/>
          </a:xfrm>
          <a:prstGeom prst="rect">
            <a:avLst/>
          </a:prstGeom>
        </p:spPr>
      </p:pic>
    </p:spTree>
    <p:extLst>
      <p:ext uri="{BB962C8B-B14F-4D97-AF65-F5344CB8AC3E}">
        <p14:creationId xmlns:p14="http://schemas.microsoft.com/office/powerpoint/2010/main" val="776227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6E31B-935B-E78B-6A12-56A2539B470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BCCABFF-F0D7-25F7-9071-BD4D78CFF59B}"/>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38E68263-491E-ABA0-3BAD-A1F98D762DF5}"/>
              </a:ext>
            </a:extLst>
          </p:cNvPr>
          <p:cNvSpPr>
            <a:spLocks noGrp="1"/>
          </p:cNvSpPr>
          <p:nvPr>
            <p:ph type="title"/>
          </p:nvPr>
        </p:nvSpPr>
        <p:spPr/>
        <p:txBody>
          <a:bodyPr/>
          <a:lstStyle/>
          <a:p>
            <a:r>
              <a:rPr lang="en-US" dirty="0"/>
              <a:t>What Benefits Matter Most to Employees?</a:t>
            </a:r>
          </a:p>
        </p:txBody>
      </p:sp>
      <p:graphicFrame>
        <p:nvGraphicFramePr>
          <p:cNvPr id="2" name="Diagram 1">
            <a:extLst>
              <a:ext uri="{FF2B5EF4-FFF2-40B4-BE49-F238E27FC236}">
                <a16:creationId xmlns:a16="http://schemas.microsoft.com/office/drawing/2014/main" id="{446A0736-C229-EF95-BBAF-D2838F27C714}"/>
              </a:ext>
            </a:extLst>
          </p:cNvPr>
          <p:cNvGraphicFramePr/>
          <p:nvPr>
            <p:extLst>
              <p:ext uri="{D42A27DB-BD31-4B8C-83A1-F6EECF244321}">
                <p14:modId xmlns:p14="http://schemas.microsoft.com/office/powerpoint/2010/main" val="2833963878"/>
              </p:ext>
            </p:extLst>
          </p:nvPr>
        </p:nvGraphicFramePr>
        <p:xfrm>
          <a:off x="413978" y="438150"/>
          <a:ext cx="17094533" cy="998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E0C5452-4449-7BCC-985B-E46BB8CBF6D4}"/>
              </a:ext>
            </a:extLst>
          </p:cNvPr>
          <p:cNvSpPr txBox="1"/>
          <p:nvPr/>
        </p:nvSpPr>
        <p:spPr>
          <a:xfrm>
            <a:off x="129540" y="9479518"/>
            <a:ext cx="9159240" cy="1177245"/>
          </a:xfrm>
          <a:prstGeom prst="rect">
            <a:avLst/>
          </a:prstGeom>
          <a:noFill/>
        </p:spPr>
        <p:txBody>
          <a:bodyPr wrap="square">
            <a:spAutoFit/>
          </a:bodyPr>
          <a:lstStyle/>
          <a:p>
            <a:pPr>
              <a:tabLst>
                <a:tab pos="457200" algn="l"/>
              </a:tabLst>
            </a:pPr>
            <a:r>
              <a:rPr lang="en-US" sz="1400" dirty="0">
                <a:latin typeface="Aptos" panose="020B0004020202020204" pitchFamily="34" charset="0"/>
              </a:rPr>
              <a:t>Benefits rated very or extremely important (4 or 5 on a 5-point scale). Employees rated the importance of having each benefit available, regardless of whether it is currently offered to them.</a:t>
            </a:r>
          </a:p>
          <a:p>
            <a:pPr marL="0" marR="0" algn="l" fontAlgn="base"/>
            <a:r>
              <a:rPr lang="en-US" sz="1400"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Source: </a:t>
            </a:r>
            <a:r>
              <a:rPr lang="en-US" sz="1400" b="0" i="1" dirty="0">
                <a:solidFill>
                  <a:srgbClr val="000000"/>
                </a:solidFill>
                <a:effectLst/>
                <a:latin typeface="Aptos" panose="020B0004020202020204" pitchFamily="34" charset="0"/>
              </a:rPr>
              <a:t>2025 BEAT Study: Benefits and Employee Attitude Tracker</a:t>
            </a:r>
            <a:r>
              <a:rPr lang="en-US" sz="1400" b="0" i="0" dirty="0">
                <a:solidFill>
                  <a:srgbClr val="000000"/>
                </a:solidFill>
                <a:effectLst/>
                <a:latin typeface="Aptos" panose="020B0004020202020204" pitchFamily="34" charset="0"/>
              </a:rPr>
              <a:t>, LIMRA.</a:t>
            </a:r>
            <a:endParaRPr lang="en-US" sz="1400" b="0" i="0" dirty="0">
              <a:solidFill>
                <a:srgbClr val="424242"/>
              </a:solidFill>
              <a:effectLst/>
              <a:latin typeface="Aptos" panose="020B0004020202020204" pitchFamily="34" charset="0"/>
            </a:endParaRPr>
          </a:p>
          <a:p>
            <a:br>
              <a:rPr lang="en-US" sz="1400" b="0" i="0" dirty="0">
                <a:solidFill>
                  <a:srgbClr val="424242"/>
                </a:solidFill>
                <a:effectLst/>
                <a:latin typeface="Aptos" panose="020B0004020202020204" pitchFamily="34" charset="0"/>
              </a:rPr>
            </a:br>
            <a:endPar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19902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0789EC49-8A22-45CE-9B91-B192E6CDA9F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graphicEl>
                                              <a:dgm id="{00ED28BF-92C0-404D-8810-ACAE5416EF6C}"/>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graphicEl>
                                              <a:dgm id="{82698E5C-B70C-4CBE-853E-2513D19C09D8}"/>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graphicEl>
                                              <a:dgm id="{E396CA5E-FB50-4514-8DBC-A37146610C1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82A9DE71-845D-4E00-9576-F922C3E9D770}"/>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graphicEl>
                                              <a:dgm id="{6D63DECA-6644-430F-BB04-F5C22EEF0312}"/>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graphicEl>
                                              <a:dgm id="{CB614837-25E8-4F17-A341-1C13ECDF7F50}"/>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graphicEl>
                                              <a:dgm id="{8D761DD1-54A0-4371-89E9-84B9B60FB5F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71BBE-4F13-C3A2-80E9-F3445C252A3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B0FE38A-BC39-8580-4194-0AEB7FBC116C}"/>
              </a:ext>
            </a:extLst>
          </p:cNvPr>
          <p:cNvSpPr/>
          <p:nvPr/>
        </p:nvSpPr>
        <p:spPr>
          <a:xfrm>
            <a:off x="155277" y="9550636"/>
            <a:ext cx="9144000" cy="1177245"/>
          </a:xfrm>
          <a:prstGeom prst="rect">
            <a:avLst/>
          </a:prstGeom>
        </p:spPr>
        <p:txBody>
          <a:bodyPr wrap="square">
            <a:spAutoFit/>
          </a:bodyPr>
          <a:lstStyle/>
          <a:p>
            <a:pPr marL="0" marR="0">
              <a:tabLst>
                <a:tab pos="457200" algn="l"/>
              </a:tabLst>
            </a:pPr>
            <a:r>
              <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Represents the percent of all employees who consider a specific benefit very/extremely important but are not currently offered the benefit (or are not sure if it’s offered).</a:t>
            </a:r>
          </a:p>
          <a:p>
            <a:pPr marL="0" marR="0" algn="l" fontAlgn="base"/>
            <a:r>
              <a:rPr lang="en-US" sz="1400"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Source: </a:t>
            </a:r>
            <a:r>
              <a:rPr lang="en-US" sz="1400" b="0" i="1" dirty="0">
                <a:solidFill>
                  <a:srgbClr val="000000"/>
                </a:solidFill>
                <a:effectLst/>
                <a:latin typeface="Aptos" panose="020B0004020202020204" pitchFamily="34" charset="0"/>
              </a:rPr>
              <a:t>2025 BEAT Study: Benefits and Employee Attitude Tracker</a:t>
            </a:r>
            <a:r>
              <a:rPr lang="en-US" sz="1400" b="0" i="0" dirty="0">
                <a:solidFill>
                  <a:srgbClr val="000000"/>
                </a:solidFill>
                <a:effectLst/>
                <a:latin typeface="Aptos" panose="020B0004020202020204" pitchFamily="34" charset="0"/>
              </a:rPr>
              <a:t>, LIMRA.</a:t>
            </a:r>
            <a:endParaRPr lang="en-US" sz="1400" b="0" i="0" dirty="0">
              <a:solidFill>
                <a:srgbClr val="424242"/>
              </a:solidFill>
              <a:effectLst/>
              <a:latin typeface="Aptos" panose="020B0004020202020204" pitchFamily="34" charset="0"/>
            </a:endParaRPr>
          </a:p>
          <a:p>
            <a:br>
              <a:rPr lang="en-US" sz="1400" b="0" i="0" dirty="0">
                <a:solidFill>
                  <a:srgbClr val="424242"/>
                </a:solidFill>
                <a:effectLst/>
                <a:latin typeface="Aptos" panose="020B0004020202020204" pitchFamily="34" charset="0"/>
              </a:rPr>
            </a:br>
            <a:endPar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endParaRPr>
          </a:p>
        </p:txBody>
      </p:sp>
      <p:sp>
        <p:nvSpPr>
          <p:cNvPr id="25" name="Text Placeholder 24">
            <a:extLst>
              <a:ext uri="{FF2B5EF4-FFF2-40B4-BE49-F238E27FC236}">
                <a16:creationId xmlns:a16="http://schemas.microsoft.com/office/drawing/2014/main" id="{E97634EA-48C2-B775-F8C2-E258BD9F4E40}"/>
              </a:ext>
            </a:extLst>
          </p:cNvPr>
          <p:cNvSpPr>
            <a:spLocks noGrp="1"/>
          </p:cNvSpPr>
          <p:nvPr>
            <p:ph type="body" sz="quarter" idx="14"/>
          </p:nvPr>
        </p:nvSpPr>
        <p:spPr/>
        <p:txBody>
          <a:bodyPr/>
          <a:lstStyle/>
          <a:p>
            <a:endParaRPr lang="en-US"/>
          </a:p>
        </p:txBody>
      </p:sp>
      <p:sp>
        <p:nvSpPr>
          <p:cNvPr id="30" name="Title 4">
            <a:extLst>
              <a:ext uri="{FF2B5EF4-FFF2-40B4-BE49-F238E27FC236}">
                <a16:creationId xmlns:a16="http://schemas.microsoft.com/office/drawing/2014/main" id="{8B7FEF18-A769-DFB9-A687-0E11BBC950C8}"/>
              </a:ext>
            </a:extLst>
          </p:cNvPr>
          <p:cNvSpPr>
            <a:spLocks noGrp="1"/>
          </p:cNvSpPr>
          <p:nvPr>
            <p:ph type="title"/>
          </p:nvPr>
        </p:nvSpPr>
        <p:spPr/>
        <p:txBody>
          <a:bodyPr/>
          <a:lstStyle/>
          <a:p>
            <a:r>
              <a:rPr lang="en-US" dirty="0">
                <a:latin typeface="Aptos" panose="020B0004020202020204" pitchFamily="34" charset="0"/>
              </a:rPr>
              <a:t>Unmet Needs</a:t>
            </a:r>
          </a:p>
        </p:txBody>
      </p:sp>
      <p:pic>
        <p:nvPicPr>
          <p:cNvPr id="3" name="Picture 2" descr="A person and person looking at papers&#10;&#10;Description automatically generated">
            <a:extLst>
              <a:ext uri="{FF2B5EF4-FFF2-40B4-BE49-F238E27FC236}">
                <a16:creationId xmlns:a16="http://schemas.microsoft.com/office/drawing/2014/main" id="{8129C2B5-A22D-95F1-CAB3-E7F9E71B8619}"/>
              </a:ext>
            </a:extLst>
          </p:cNvPr>
          <p:cNvPicPr>
            <a:picLocks noChangeAspect="1"/>
          </p:cNvPicPr>
          <p:nvPr/>
        </p:nvPicPr>
        <p:blipFill>
          <a:blip r:embed="rId3"/>
          <a:srcRect l="11095" r="10455"/>
          <a:stretch/>
        </p:blipFill>
        <p:spPr>
          <a:xfrm>
            <a:off x="9730596" y="1315894"/>
            <a:ext cx="8557404" cy="7508383"/>
          </a:xfrm>
          <a:prstGeom prst="rect">
            <a:avLst/>
          </a:prstGeom>
        </p:spPr>
      </p:pic>
      <p:grpSp>
        <p:nvGrpSpPr>
          <p:cNvPr id="2" name="Group 1">
            <a:extLst>
              <a:ext uri="{FF2B5EF4-FFF2-40B4-BE49-F238E27FC236}">
                <a16:creationId xmlns:a16="http://schemas.microsoft.com/office/drawing/2014/main" id="{ED2C64C6-4125-AD37-8A28-C9318198F8C2}"/>
              </a:ext>
            </a:extLst>
          </p:cNvPr>
          <p:cNvGrpSpPr/>
          <p:nvPr/>
        </p:nvGrpSpPr>
        <p:grpSpPr>
          <a:xfrm>
            <a:off x="246435" y="1556084"/>
            <a:ext cx="8590417" cy="7886495"/>
            <a:chOff x="246435" y="1655631"/>
            <a:chExt cx="8897564" cy="7178818"/>
          </a:xfrm>
        </p:grpSpPr>
        <p:sp>
          <p:nvSpPr>
            <p:cNvPr id="4" name="Freeform 6">
              <a:extLst>
                <a:ext uri="{FF2B5EF4-FFF2-40B4-BE49-F238E27FC236}">
                  <a16:creationId xmlns:a16="http://schemas.microsoft.com/office/drawing/2014/main" id="{F018544E-4000-F50D-7A73-2F624F2943F8}"/>
                </a:ext>
              </a:extLst>
            </p:cNvPr>
            <p:cNvSpPr/>
            <p:nvPr/>
          </p:nvSpPr>
          <p:spPr>
            <a:xfrm>
              <a:off x="3449557" y="1694797"/>
              <a:ext cx="5694442" cy="57910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Aptos" panose="020B0004020202020204" pitchFamily="34" charset="0"/>
                </a:rPr>
                <a:t>Pension plan</a:t>
              </a:r>
            </a:p>
          </p:txBody>
        </p:sp>
        <p:sp>
          <p:nvSpPr>
            <p:cNvPr id="5" name="Freeform 7">
              <a:extLst>
                <a:ext uri="{FF2B5EF4-FFF2-40B4-BE49-F238E27FC236}">
                  <a16:creationId xmlns:a16="http://schemas.microsoft.com/office/drawing/2014/main" id="{6D032151-1BEA-9BC2-7EBE-84F6483225B5}"/>
                </a:ext>
              </a:extLst>
            </p:cNvPr>
            <p:cNvSpPr/>
            <p:nvPr/>
          </p:nvSpPr>
          <p:spPr>
            <a:xfrm>
              <a:off x="246435" y="1655631"/>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29%</a:t>
              </a:r>
            </a:p>
          </p:txBody>
        </p:sp>
        <p:sp>
          <p:nvSpPr>
            <p:cNvPr id="7" name="Freeform 8">
              <a:extLst>
                <a:ext uri="{FF2B5EF4-FFF2-40B4-BE49-F238E27FC236}">
                  <a16:creationId xmlns:a16="http://schemas.microsoft.com/office/drawing/2014/main" id="{366D15C8-AF75-55A1-673D-7201CD06F142}"/>
                </a:ext>
              </a:extLst>
            </p:cNvPr>
            <p:cNvSpPr/>
            <p:nvPr/>
          </p:nvSpPr>
          <p:spPr>
            <a:xfrm>
              <a:off x="3449557" y="2416113"/>
              <a:ext cx="5694442" cy="57910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Aptos" panose="020B0004020202020204" pitchFamily="34" charset="0"/>
                </a:rPr>
                <a:t>Critical illness</a:t>
              </a:r>
            </a:p>
          </p:txBody>
        </p:sp>
        <p:sp>
          <p:nvSpPr>
            <p:cNvPr id="8" name="Freeform 9">
              <a:extLst>
                <a:ext uri="{FF2B5EF4-FFF2-40B4-BE49-F238E27FC236}">
                  <a16:creationId xmlns:a16="http://schemas.microsoft.com/office/drawing/2014/main" id="{36A8B918-0E80-8561-3E62-6C49755DFF45}"/>
                </a:ext>
              </a:extLst>
            </p:cNvPr>
            <p:cNvSpPr/>
            <p:nvPr/>
          </p:nvSpPr>
          <p:spPr>
            <a:xfrm>
              <a:off x="246435" y="2376948"/>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27%</a:t>
              </a:r>
            </a:p>
          </p:txBody>
        </p:sp>
        <p:sp>
          <p:nvSpPr>
            <p:cNvPr id="9" name="Freeform 10">
              <a:extLst>
                <a:ext uri="{FF2B5EF4-FFF2-40B4-BE49-F238E27FC236}">
                  <a16:creationId xmlns:a16="http://schemas.microsoft.com/office/drawing/2014/main" id="{B9773B30-3995-13AF-97FA-7978959A6F89}"/>
                </a:ext>
              </a:extLst>
            </p:cNvPr>
            <p:cNvSpPr/>
            <p:nvPr/>
          </p:nvSpPr>
          <p:spPr>
            <a:xfrm>
              <a:off x="3449557" y="3137430"/>
              <a:ext cx="5694442" cy="57910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Aptos" panose="020B0004020202020204" pitchFamily="34" charset="0"/>
                </a:rPr>
                <a:t>Emergency savings benefit</a:t>
              </a:r>
            </a:p>
          </p:txBody>
        </p:sp>
        <p:sp>
          <p:nvSpPr>
            <p:cNvPr id="10" name="Freeform 11">
              <a:extLst>
                <a:ext uri="{FF2B5EF4-FFF2-40B4-BE49-F238E27FC236}">
                  <a16:creationId xmlns:a16="http://schemas.microsoft.com/office/drawing/2014/main" id="{EDA06579-7611-7466-C302-5E65E7ED1FE2}"/>
                </a:ext>
              </a:extLst>
            </p:cNvPr>
            <p:cNvSpPr/>
            <p:nvPr/>
          </p:nvSpPr>
          <p:spPr>
            <a:xfrm>
              <a:off x="246435" y="3098264"/>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27%</a:t>
              </a:r>
            </a:p>
          </p:txBody>
        </p:sp>
        <p:sp>
          <p:nvSpPr>
            <p:cNvPr id="11" name="Freeform 12">
              <a:extLst>
                <a:ext uri="{FF2B5EF4-FFF2-40B4-BE49-F238E27FC236}">
                  <a16:creationId xmlns:a16="http://schemas.microsoft.com/office/drawing/2014/main" id="{4B5B5383-EDDD-3B06-AC2F-473C2EB77331}"/>
                </a:ext>
              </a:extLst>
            </p:cNvPr>
            <p:cNvSpPr/>
            <p:nvPr/>
          </p:nvSpPr>
          <p:spPr>
            <a:xfrm>
              <a:off x="3449557" y="3858746"/>
              <a:ext cx="5694442" cy="57910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Aptos" panose="020B0004020202020204" pitchFamily="34" charset="0"/>
                </a:rPr>
                <a:t>Cancer insurance</a:t>
              </a:r>
            </a:p>
          </p:txBody>
        </p:sp>
        <p:sp>
          <p:nvSpPr>
            <p:cNvPr id="12" name="Freeform 13">
              <a:extLst>
                <a:ext uri="{FF2B5EF4-FFF2-40B4-BE49-F238E27FC236}">
                  <a16:creationId xmlns:a16="http://schemas.microsoft.com/office/drawing/2014/main" id="{C441A739-FD23-2A0B-4C70-7E777B69C4AC}"/>
                </a:ext>
              </a:extLst>
            </p:cNvPr>
            <p:cNvSpPr/>
            <p:nvPr/>
          </p:nvSpPr>
          <p:spPr>
            <a:xfrm>
              <a:off x="246435" y="3819581"/>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26%</a:t>
              </a:r>
            </a:p>
          </p:txBody>
        </p:sp>
        <p:sp>
          <p:nvSpPr>
            <p:cNvPr id="13" name="Freeform 14">
              <a:extLst>
                <a:ext uri="{FF2B5EF4-FFF2-40B4-BE49-F238E27FC236}">
                  <a16:creationId xmlns:a16="http://schemas.microsoft.com/office/drawing/2014/main" id="{F3A6E317-6F64-E29B-029B-59336D87C5A9}"/>
                </a:ext>
              </a:extLst>
            </p:cNvPr>
            <p:cNvSpPr/>
            <p:nvPr/>
          </p:nvSpPr>
          <p:spPr>
            <a:xfrm>
              <a:off x="3449557" y="4580062"/>
              <a:ext cx="5694442" cy="57910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dirty="0">
                  <a:latin typeface="Aptos" panose="020B0004020202020204" pitchFamily="34" charset="0"/>
                </a:rPr>
                <a:t>Hospital indemnity</a:t>
              </a:r>
              <a:endParaRPr lang="en-US" sz="2600" kern="1200" dirty="0">
                <a:latin typeface="Aptos" panose="020B0004020202020204" pitchFamily="34" charset="0"/>
              </a:endParaRPr>
            </a:p>
          </p:txBody>
        </p:sp>
        <p:sp>
          <p:nvSpPr>
            <p:cNvPr id="14" name="Freeform 15">
              <a:extLst>
                <a:ext uri="{FF2B5EF4-FFF2-40B4-BE49-F238E27FC236}">
                  <a16:creationId xmlns:a16="http://schemas.microsoft.com/office/drawing/2014/main" id="{37865AD5-F9DF-1170-B2A8-871FE0EE6C09}"/>
                </a:ext>
              </a:extLst>
            </p:cNvPr>
            <p:cNvSpPr/>
            <p:nvPr/>
          </p:nvSpPr>
          <p:spPr>
            <a:xfrm>
              <a:off x="246435" y="4540898"/>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23%</a:t>
              </a:r>
            </a:p>
          </p:txBody>
        </p:sp>
        <p:sp>
          <p:nvSpPr>
            <p:cNvPr id="15" name="Freeform 16">
              <a:extLst>
                <a:ext uri="{FF2B5EF4-FFF2-40B4-BE49-F238E27FC236}">
                  <a16:creationId xmlns:a16="http://schemas.microsoft.com/office/drawing/2014/main" id="{A823B084-0464-864C-F83B-215F71632D2C}"/>
                </a:ext>
              </a:extLst>
            </p:cNvPr>
            <p:cNvSpPr/>
            <p:nvPr/>
          </p:nvSpPr>
          <p:spPr>
            <a:xfrm>
              <a:off x="3449557" y="5301380"/>
              <a:ext cx="5694442" cy="57910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Aptos" panose="020B0004020202020204" pitchFamily="34" charset="0"/>
                </a:rPr>
                <a:t>Accident insurance</a:t>
              </a:r>
            </a:p>
          </p:txBody>
        </p:sp>
        <p:sp>
          <p:nvSpPr>
            <p:cNvPr id="16" name="Freeform 17">
              <a:extLst>
                <a:ext uri="{FF2B5EF4-FFF2-40B4-BE49-F238E27FC236}">
                  <a16:creationId xmlns:a16="http://schemas.microsoft.com/office/drawing/2014/main" id="{07374D32-3FA8-AF68-6A09-6097D424992A}"/>
                </a:ext>
              </a:extLst>
            </p:cNvPr>
            <p:cNvSpPr/>
            <p:nvPr/>
          </p:nvSpPr>
          <p:spPr>
            <a:xfrm>
              <a:off x="246435" y="5262214"/>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22%</a:t>
              </a:r>
            </a:p>
          </p:txBody>
        </p:sp>
        <p:sp>
          <p:nvSpPr>
            <p:cNvPr id="17" name="Freeform 18">
              <a:extLst>
                <a:ext uri="{FF2B5EF4-FFF2-40B4-BE49-F238E27FC236}">
                  <a16:creationId xmlns:a16="http://schemas.microsoft.com/office/drawing/2014/main" id="{9BA09DF9-C54F-E23D-602D-24BD8DDD9C8D}"/>
                </a:ext>
              </a:extLst>
            </p:cNvPr>
            <p:cNvSpPr/>
            <p:nvPr/>
          </p:nvSpPr>
          <p:spPr>
            <a:xfrm>
              <a:off x="3449557" y="6022695"/>
              <a:ext cx="5694442" cy="57910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Aptos" panose="020B0004020202020204" pitchFamily="34" charset="0"/>
                </a:rPr>
                <a:t>Long-term care</a:t>
              </a:r>
            </a:p>
          </p:txBody>
        </p:sp>
        <p:sp>
          <p:nvSpPr>
            <p:cNvPr id="18" name="Freeform 19">
              <a:extLst>
                <a:ext uri="{FF2B5EF4-FFF2-40B4-BE49-F238E27FC236}">
                  <a16:creationId xmlns:a16="http://schemas.microsoft.com/office/drawing/2014/main" id="{8A6D360F-A532-09B9-6378-C56012F1FC0A}"/>
                </a:ext>
              </a:extLst>
            </p:cNvPr>
            <p:cNvSpPr/>
            <p:nvPr/>
          </p:nvSpPr>
          <p:spPr>
            <a:xfrm>
              <a:off x="246435" y="5983531"/>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22%</a:t>
              </a:r>
            </a:p>
          </p:txBody>
        </p:sp>
        <p:sp>
          <p:nvSpPr>
            <p:cNvPr id="19" name="Freeform 20">
              <a:extLst>
                <a:ext uri="{FF2B5EF4-FFF2-40B4-BE49-F238E27FC236}">
                  <a16:creationId xmlns:a16="http://schemas.microsoft.com/office/drawing/2014/main" id="{193DA474-464C-FCA2-6FC0-F3A4981F4915}"/>
                </a:ext>
              </a:extLst>
            </p:cNvPr>
            <p:cNvSpPr/>
            <p:nvPr/>
          </p:nvSpPr>
          <p:spPr>
            <a:xfrm>
              <a:off x="3449557" y="6744012"/>
              <a:ext cx="5694442" cy="57910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Aptos" panose="020B0004020202020204" pitchFamily="34" charset="0"/>
                </a:rPr>
                <a:t>Paid family or medical leave</a:t>
              </a:r>
            </a:p>
          </p:txBody>
        </p:sp>
        <p:sp>
          <p:nvSpPr>
            <p:cNvPr id="20" name="Freeform 21">
              <a:extLst>
                <a:ext uri="{FF2B5EF4-FFF2-40B4-BE49-F238E27FC236}">
                  <a16:creationId xmlns:a16="http://schemas.microsoft.com/office/drawing/2014/main" id="{3CBDC9EE-C1A5-9826-CD89-6EA295779DDB}"/>
                </a:ext>
              </a:extLst>
            </p:cNvPr>
            <p:cNvSpPr/>
            <p:nvPr/>
          </p:nvSpPr>
          <p:spPr>
            <a:xfrm>
              <a:off x="246435" y="6704848"/>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22%</a:t>
              </a:r>
            </a:p>
          </p:txBody>
        </p:sp>
        <p:sp>
          <p:nvSpPr>
            <p:cNvPr id="21" name="Freeform 22">
              <a:extLst>
                <a:ext uri="{FF2B5EF4-FFF2-40B4-BE49-F238E27FC236}">
                  <a16:creationId xmlns:a16="http://schemas.microsoft.com/office/drawing/2014/main" id="{898E0B6B-3F49-2B50-8260-E77A5C2AE747}"/>
                </a:ext>
              </a:extLst>
            </p:cNvPr>
            <p:cNvSpPr/>
            <p:nvPr/>
          </p:nvSpPr>
          <p:spPr>
            <a:xfrm>
              <a:off x="3449557" y="7465329"/>
              <a:ext cx="5694442" cy="57910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Aptos" panose="020B0004020202020204" pitchFamily="34" charset="0"/>
                </a:rPr>
                <a:t>ID theft protection</a:t>
              </a:r>
            </a:p>
          </p:txBody>
        </p:sp>
        <p:sp>
          <p:nvSpPr>
            <p:cNvPr id="22" name="Freeform 23">
              <a:extLst>
                <a:ext uri="{FF2B5EF4-FFF2-40B4-BE49-F238E27FC236}">
                  <a16:creationId xmlns:a16="http://schemas.microsoft.com/office/drawing/2014/main" id="{93D1BBED-62ED-D0EC-06D4-233C4FC7EEA3}"/>
                </a:ext>
              </a:extLst>
            </p:cNvPr>
            <p:cNvSpPr/>
            <p:nvPr/>
          </p:nvSpPr>
          <p:spPr>
            <a:xfrm>
              <a:off x="246435" y="7426164"/>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22%</a:t>
              </a:r>
            </a:p>
          </p:txBody>
        </p:sp>
        <p:sp>
          <p:nvSpPr>
            <p:cNvPr id="23" name="Freeform 24">
              <a:extLst>
                <a:ext uri="{FF2B5EF4-FFF2-40B4-BE49-F238E27FC236}">
                  <a16:creationId xmlns:a16="http://schemas.microsoft.com/office/drawing/2014/main" id="{25BEB295-9D56-D598-7390-7BE4C9825933}"/>
                </a:ext>
              </a:extLst>
            </p:cNvPr>
            <p:cNvSpPr/>
            <p:nvPr/>
          </p:nvSpPr>
          <p:spPr>
            <a:xfrm>
              <a:off x="3449557" y="8186645"/>
              <a:ext cx="5694442" cy="57910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061" tIns="76358" rIns="125888" bIns="76359" numCol="1" spcCol="1270" anchor="ctr" anchorCtr="0">
              <a:noAutofit/>
            </a:bodyPr>
            <a:lstStyle/>
            <a:p>
              <a:pPr marL="228600" lvl="1" indent="-228600" algn="l" defTabSz="1155700">
                <a:lnSpc>
                  <a:spcPct val="90000"/>
                </a:lnSpc>
                <a:spcBef>
                  <a:spcPct val="0"/>
                </a:spcBef>
                <a:spcAft>
                  <a:spcPct val="15000"/>
                </a:spcAft>
                <a:buChar char="••"/>
              </a:pPr>
              <a:r>
                <a:rPr lang="en-US" sz="2600" dirty="0">
                  <a:latin typeface="Aptos" panose="020B0004020202020204" pitchFamily="34" charset="0"/>
                </a:rPr>
                <a:t>Financial wellness program</a:t>
              </a:r>
              <a:endParaRPr lang="en-US" sz="2600" kern="1200" dirty="0">
                <a:latin typeface="Aptos" panose="020B0004020202020204" pitchFamily="34" charset="0"/>
              </a:endParaRPr>
            </a:p>
          </p:txBody>
        </p:sp>
        <p:sp>
          <p:nvSpPr>
            <p:cNvPr id="24" name="Freeform 25">
              <a:extLst>
                <a:ext uri="{FF2B5EF4-FFF2-40B4-BE49-F238E27FC236}">
                  <a16:creationId xmlns:a16="http://schemas.microsoft.com/office/drawing/2014/main" id="{F55DF391-5B34-8A98-F826-E069184098D8}"/>
                </a:ext>
              </a:extLst>
            </p:cNvPr>
            <p:cNvSpPr/>
            <p:nvPr/>
          </p:nvSpPr>
          <p:spPr>
            <a:xfrm>
              <a:off x="246435" y="8147481"/>
              <a:ext cx="3203123" cy="68696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95" tIns="102115" rIns="170695" bIns="102115" numCol="1" spcCol="1270" anchor="ctr" anchorCtr="0">
              <a:noAutofit/>
            </a:bodyPr>
            <a:lstStyle/>
            <a:p>
              <a:pPr lvl="0" algn="ctr" defTabSz="1600200">
                <a:lnSpc>
                  <a:spcPct val="90000"/>
                </a:lnSpc>
                <a:spcBef>
                  <a:spcPct val="0"/>
                </a:spcBef>
                <a:spcAft>
                  <a:spcPct val="35000"/>
                </a:spcAft>
              </a:pPr>
              <a:r>
                <a:rPr lang="en-US" sz="3600" kern="1200" dirty="0">
                  <a:latin typeface="Aptos" panose="020B0004020202020204" pitchFamily="34" charset="0"/>
                </a:rPr>
                <a:t>21%</a:t>
              </a:r>
            </a:p>
          </p:txBody>
        </p:sp>
      </p:grpSp>
    </p:spTree>
    <p:extLst>
      <p:ext uri="{BB962C8B-B14F-4D97-AF65-F5344CB8AC3E}">
        <p14:creationId xmlns:p14="http://schemas.microsoft.com/office/powerpoint/2010/main" val="3925528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1381E-6BB5-4A38-79E9-36575E28D0A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6BF840F-8979-D1BD-46A9-DA351166B247}"/>
              </a:ext>
            </a:extLst>
          </p:cNvPr>
          <p:cNvSpPr/>
          <p:nvPr/>
        </p:nvSpPr>
        <p:spPr>
          <a:xfrm>
            <a:off x="155277" y="9550636"/>
            <a:ext cx="9144000" cy="1169551"/>
          </a:xfrm>
          <a:prstGeom prst="rect">
            <a:avLst/>
          </a:prstGeom>
        </p:spPr>
        <p:txBody>
          <a:bodyPr wrap="square">
            <a:spAutoFit/>
          </a:bodyPr>
          <a:lstStyle/>
          <a:p>
            <a:pPr marL="0" marR="0" algn="l" fontAlgn="base"/>
            <a:endParaRPr lang="en-US" sz="1400" dirty="0">
              <a:solidFill>
                <a:srgbClr val="000000"/>
              </a:solidFill>
              <a:latin typeface="Aptos" panose="020B0004020202020204" pitchFamily="34" charset="0"/>
              <a:ea typeface="MS PGothic" panose="020B0600070205080204" pitchFamily="34" charset="-128"/>
              <a:cs typeface="Times New Roman" panose="02020603050405020304" pitchFamily="18" charset="0"/>
            </a:endParaRPr>
          </a:p>
          <a:p>
            <a:pPr marL="0" marR="0" algn="l" fontAlgn="base"/>
            <a:endParaRPr lang="en-US" sz="1400" dirty="0">
              <a:solidFill>
                <a:srgbClr val="000000"/>
              </a:solidFill>
              <a:latin typeface="Aptos" panose="020B0004020202020204" pitchFamily="34" charset="0"/>
              <a:ea typeface="MS PGothic" panose="020B0600070205080204" pitchFamily="34" charset="-128"/>
              <a:cs typeface="Times New Roman" panose="02020603050405020304" pitchFamily="18" charset="0"/>
            </a:endParaRPr>
          </a:p>
          <a:p>
            <a:pPr marL="0" marR="0" algn="l" fontAlgn="base"/>
            <a:r>
              <a:rPr lang="en-US" sz="1400"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Source: </a:t>
            </a:r>
            <a:r>
              <a:rPr lang="en-US" sz="1400" b="0" i="1" dirty="0">
                <a:solidFill>
                  <a:srgbClr val="000000"/>
                </a:solidFill>
                <a:effectLst/>
                <a:latin typeface="Aptos" panose="020B0004020202020204" pitchFamily="34" charset="0"/>
              </a:rPr>
              <a:t>2025 BEAT Study: Benefits and Employee Attitude Tracker</a:t>
            </a:r>
            <a:r>
              <a:rPr lang="en-US" sz="1400" b="0" i="0" dirty="0">
                <a:solidFill>
                  <a:srgbClr val="000000"/>
                </a:solidFill>
                <a:effectLst/>
                <a:latin typeface="Aptos" panose="020B0004020202020204" pitchFamily="34" charset="0"/>
              </a:rPr>
              <a:t>, LIMRA.</a:t>
            </a:r>
            <a:endParaRPr lang="en-US" sz="1400" b="0" i="0" dirty="0">
              <a:solidFill>
                <a:srgbClr val="424242"/>
              </a:solidFill>
              <a:effectLst/>
              <a:latin typeface="Aptos" panose="020B0004020202020204" pitchFamily="34" charset="0"/>
            </a:endParaRPr>
          </a:p>
          <a:p>
            <a:br>
              <a:rPr lang="en-US" sz="1400" b="0" i="0" dirty="0">
                <a:solidFill>
                  <a:srgbClr val="424242"/>
                </a:solidFill>
                <a:effectLst/>
                <a:latin typeface="Aptos" panose="020B0004020202020204" pitchFamily="34" charset="0"/>
              </a:rPr>
            </a:br>
            <a:endPar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endParaRPr>
          </a:p>
        </p:txBody>
      </p:sp>
      <p:sp>
        <p:nvSpPr>
          <p:cNvPr id="3" name="Text Placeholder 2">
            <a:extLst>
              <a:ext uri="{FF2B5EF4-FFF2-40B4-BE49-F238E27FC236}">
                <a16:creationId xmlns:a16="http://schemas.microsoft.com/office/drawing/2014/main" id="{5352D0C0-DEE3-D0D4-DC58-207DE0B63EEE}"/>
              </a:ext>
            </a:extLst>
          </p:cNvPr>
          <p:cNvSpPr>
            <a:spLocks noGrp="1"/>
          </p:cNvSpPr>
          <p:nvPr>
            <p:ph type="body" sz="quarter" idx="14"/>
          </p:nvPr>
        </p:nvSpPr>
        <p:spPr/>
        <p:txBody>
          <a:bodyPr/>
          <a:lstStyle/>
          <a:p>
            <a:endParaRPr lang="en-US"/>
          </a:p>
        </p:txBody>
      </p:sp>
      <p:sp>
        <p:nvSpPr>
          <p:cNvPr id="30" name="Title 4">
            <a:extLst>
              <a:ext uri="{FF2B5EF4-FFF2-40B4-BE49-F238E27FC236}">
                <a16:creationId xmlns:a16="http://schemas.microsoft.com/office/drawing/2014/main" id="{C21C8A68-4CA7-54EE-4767-0E53B08525FE}"/>
              </a:ext>
            </a:extLst>
          </p:cNvPr>
          <p:cNvSpPr>
            <a:spLocks noGrp="1"/>
          </p:cNvSpPr>
          <p:nvPr>
            <p:ph type="title"/>
          </p:nvPr>
        </p:nvSpPr>
        <p:spPr/>
        <p:txBody>
          <a:bodyPr/>
          <a:lstStyle/>
          <a:p>
            <a:r>
              <a:rPr lang="en-US" dirty="0"/>
              <a:t>Dropping Benefits</a:t>
            </a:r>
            <a:endParaRPr lang="en-US" dirty="0">
              <a:latin typeface="Aptos" panose="020B0004020202020204" pitchFamily="34" charset="0"/>
            </a:endParaRPr>
          </a:p>
        </p:txBody>
      </p:sp>
      <p:pic>
        <p:nvPicPr>
          <p:cNvPr id="2" name="Picture 1">
            <a:extLst>
              <a:ext uri="{FF2B5EF4-FFF2-40B4-BE49-F238E27FC236}">
                <a16:creationId xmlns:a16="http://schemas.microsoft.com/office/drawing/2014/main" id="{6021D02F-130F-1154-8418-7D7C861A7075}"/>
              </a:ext>
            </a:extLst>
          </p:cNvPr>
          <p:cNvPicPr>
            <a:picLocks noChangeAspect="1"/>
          </p:cNvPicPr>
          <p:nvPr/>
        </p:nvPicPr>
        <p:blipFill>
          <a:blip r:embed="rId3"/>
          <a:srcRect l="6208"/>
          <a:stretch/>
        </p:blipFill>
        <p:spPr>
          <a:xfrm>
            <a:off x="8398412" y="1312152"/>
            <a:ext cx="9889588" cy="7029450"/>
          </a:xfrm>
          <a:prstGeom prst="rect">
            <a:avLst/>
          </a:prstGeom>
        </p:spPr>
      </p:pic>
      <p:graphicFrame>
        <p:nvGraphicFramePr>
          <p:cNvPr id="4" name="Chart 3">
            <a:extLst>
              <a:ext uri="{FF2B5EF4-FFF2-40B4-BE49-F238E27FC236}">
                <a16:creationId xmlns:a16="http://schemas.microsoft.com/office/drawing/2014/main" id="{DF614509-370F-5BE7-2CC3-01D46A10B9F6}"/>
              </a:ext>
            </a:extLst>
          </p:cNvPr>
          <p:cNvGraphicFramePr/>
          <p:nvPr>
            <p:extLst>
              <p:ext uri="{D42A27DB-BD31-4B8C-83A1-F6EECF244321}">
                <p14:modId xmlns:p14="http://schemas.microsoft.com/office/powerpoint/2010/main" val="4270267344"/>
              </p:ext>
            </p:extLst>
          </p:nvPr>
        </p:nvGraphicFramePr>
        <p:xfrm>
          <a:off x="-1222164" y="2193788"/>
          <a:ext cx="9262203" cy="676699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7">
            <a:extLst>
              <a:ext uri="{FF2B5EF4-FFF2-40B4-BE49-F238E27FC236}">
                <a16:creationId xmlns:a16="http://schemas.microsoft.com/office/drawing/2014/main" id="{42906B12-0483-B894-A887-DD72FCC3796A}"/>
              </a:ext>
            </a:extLst>
          </p:cNvPr>
          <p:cNvSpPr txBox="1"/>
          <p:nvPr/>
        </p:nvSpPr>
        <p:spPr>
          <a:xfrm>
            <a:off x="2326513" y="4444888"/>
            <a:ext cx="5495124" cy="3000821"/>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8100" b="1" dirty="0">
                <a:solidFill>
                  <a:schemeClr val="tx2"/>
                </a:solidFill>
                <a:latin typeface="Aptos" panose="020B0004020202020204" pitchFamily="34" charset="0"/>
              </a:rPr>
              <a:t>12%</a:t>
            </a:r>
            <a:r>
              <a:rPr lang="en-US" sz="8100" b="1" dirty="0">
                <a:solidFill>
                  <a:srgbClr val="005F9E"/>
                </a:solidFill>
                <a:latin typeface="Aptos" panose="020B0004020202020204" pitchFamily="34" charset="0"/>
              </a:rPr>
              <a:t> </a:t>
            </a:r>
          </a:p>
          <a:p>
            <a:r>
              <a:rPr lang="en-US" sz="3600" dirty="0">
                <a:solidFill>
                  <a:srgbClr val="000000"/>
                </a:solidFill>
                <a:latin typeface="Aptos" panose="020B0004020202020204" pitchFamily="34" charset="0"/>
              </a:rPr>
              <a:t>of employees have dropped a benefit in the past 2 years</a:t>
            </a:r>
          </a:p>
        </p:txBody>
      </p:sp>
    </p:spTree>
    <p:extLst>
      <p:ext uri="{BB962C8B-B14F-4D97-AF65-F5344CB8AC3E}">
        <p14:creationId xmlns:p14="http://schemas.microsoft.com/office/powerpoint/2010/main" val="3634158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31A89-F90B-BBCC-6327-AD5E7623FB1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AC8746-403C-FF57-26C3-000B3C575CFD}"/>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16FFD945-2500-F2F6-20F4-3C29C9408C06}"/>
              </a:ext>
            </a:extLst>
          </p:cNvPr>
          <p:cNvSpPr>
            <a:spLocks noGrp="1"/>
          </p:cNvSpPr>
          <p:nvPr>
            <p:ph type="title"/>
          </p:nvPr>
        </p:nvSpPr>
        <p:spPr/>
        <p:txBody>
          <a:bodyPr/>
          <a:lstStyle/>
          <a:p>
            <a:r>
              <a:rPr lang="en-US" dirty="0"/>
              <a:t>Commonly Dropped Benefits</a:t>
            </a:r>
          </a:p>
        </p:txBody>
      </p:sp>
      <p:sp>
        <p:nvSpPr>
          <p:cNvPr id="26" name="TextBox 25">
            <a:extLst>
              <a:ext uri="{FF2B5EF4-FFF2-40B4-BE49-F238E27FC236}">
                <a16:creationId xmlns:a16="http://schemas.microsoft.com/office/drawing/2014/main" id="{64F06E5F-C5BF-AD66-7B57-427010C7FFA2}"/>
              </a:ext>
            </a:extLst>
          </p:cNvPr>
          <p:cNvSpPr txBox="1"/>
          <p:nvPr/>
        </p:nvSpPr>
        <p:spPr>
          <a:xfrm>
            <a:off x="0" y="9510540"/>
            <a:ext cx="9541413" cy="738664"/>
          </a:xfrm>
          <a:prstGeom prst="rect">
            <a:avLst/>
          </a:prstGeom>
          <a:noFill/>
        </p:spPr>
        <p:txBody>
          <a:bodyPr wrap="square">
            <a:spAutoFit/>
          </a:bodyPr>
          <a:lstStyle/>
          <a:p>
            <a:pPr marL="0" marR="0">
              <a:tabLst>
                <a:tab pos="457200" algn="l"/>
              </a:tabLst>
            </a:pPr>
            <a:r>
              <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Based on employees who dropped a benefit within the past two years and who have the specified benefit offered to them at work. Multiple responses allowed.</a:t>
            </a:r>
          </a:p>
          <a:p>
            <a:pPr marL="0" marR="0" algn="l" fontAlgn="base"/>
            <a:r>
              <a:rPr lang="en-US" sz="1400"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Source: </a:t>
            </a:r>
            <a:r>
              <a:rPr lang="en-US" sz="1400" b="0" i="1" dirty="0">
                <a:solidFill>
                  <a:srgbClr val="000000"/>
                </a:solidFill>
                <a:effectLst/>
                <a:latin typeface="Aptos" panose="020B0004020202020204" pitchFamily="34" charset="0"/>
              </a:rPr>
              <a:t>2025 BEAT Study: Benefits and Employee Attitude Tracker</a:t>
            </a:r>
            <a:r>
              <a:rPr lang="en-US" sz="1400" b="0" i="0" dirty="0">
                <a:solidFill>
                  <a:srgbClr val="000000"/>
                </a:solidFill>
                <a:effectLst/>
                <a:latin typeface="Aptos" panose="020B0004020202020204" pitchFamily="34" charset="0"/>
              </a:rPr>
              <a:t>, LIMRA.</a:t>
            </a:r>
            <a:endParaRPr lang="en-US" sz="1400" b="0" i="0" dirty="0">
              <a:solidFill>
                <a:srgbClr val="424242"/>
              </a:solidFill>
              <a:effectLst/>
              <a:latin typeface="Aptos" panose="020B0004020202020204" pitchFamily="34" charset="0"/>
            </a:endParaRPr>
          </a:p>
        </p:txBody>
      </p:sp>
      <p:pic>
        <p:nvPicPr>
          <p:cNvPr id="4" name="Picture 3" descr="A person trying on glasses&#10;&#10;Description automatically generated">
            <a:extLst>
              <a:ext uri="{FF2B5EF4-FFF2-40B4-BE49-F238E27FC236}">
                <a16:creationId xmlns:a16="http://schemas.microsoft.com/office/drawing/2014/main" id="{F97039D4-1F62-A6D9-F8D2-EFD5BDF637B8}"/>
              </a:ext>
            </a:extLst>
          </p:cNvPr>
          <p:cNvPicPr>
            <a:picLocks noChangeAspect="1"/>
          </p:cNvPicPr>
          <p:nvPr/>
        </p:nvPicPr>
        <p:blipFill>
          <a:blip r:embed="rId3"/>
          <a:srcRect l="20818"/>
          <a:stretch/>
        </p:blipFill>
        <p:spPr>
          <a:xfrm>
            <a:off x="0" y="1320923"/>
            <a:ext cx="9541413" cy="8063709"/>
          </a:xfrm>
          <a:prstGeom prst="rect">
            <a:avLst/>
          </a:prstGeom>
        </p:spPr>
      </p:pic>
      <p:graphicFrame>
        <p:nvGraphicFramePr>
          <p:cNvPr id="3" name="Diagram 2">
            <a:extLst>
              <a:ext uri="{FF2B5EF4-FFF2-40B4-BE49-F238E27FC236}">
                <a16:creationId xmlns:a16="http://schemas.microsoft.com/office/drawing/2014/main" id="{7D4DADEF-FBDA-032C-427E-1A974FB0A93C}"/>
              </a:ext>
            </a:extLst>
          </p:cNvPr>
          <p:cNvGraphicFramePr/>
          <p:nvPr>
            <p:extLst>
              <p:ext uri="{D42A27DB-BD31-4B8C-83A1-F6EECF244321}">
                <p14:modId xmlns:p14="http://schemas.microsoft.com/office/powerpoint/2010/main" val="108187979"/>
              </p:ext>
            </p:extLst>
          </p:nvPr>
        </p:nvGraphicFramePr>
        <p:xfrm>
          <a:off x="10137680" y="1552671"/>
          <a:ext cx="7669057" cy="72384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790844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5.0.6311"/>
  <p:tag name="SLIDO_PRESENTATION_ID" val="c3fa1298-5aca-48a0-91c6-3a9281a203f8"/>
  <p:tag name="SLIDO_EVENT_UUID" val="a944012d-9040-476d-b8c0-a244f53d79e0"/>
  <p:tag name="SLIDO_EVENT_SECTION_UUID" val="11122421-44a1-4ebd-8e54-1eb8e5f194c2"/>
</p:tagLst>
</file>

<file path=ppt/theme/theme1.xml><?xml version="1.0" encoding="utf-8"?>
<a:theme xmlns:a="http://schemas.openxmlformats.org/drawingml/2006/main" name="2024 LIMRA-LOMA Presentation">
  <a:themeElements>
    <a:clrScheme name="LIMRA LOMA Brand Colors 2025">
      <a:dk1>
        <a:srgbClr val="000000"/>
      </a:dk1>
      <a:lt1>
        <a:srgbClr val="FFFFFF"/>
      </a:lt1>
      <a:dk2>
        <a:srgbClr val="005F9E"/>
      </a:dk2>
      <a:lt2>
        <a:srgbClr val="E2DED9"/>
      </a:lt2>
      <a:accent1>
        <a:srgbClr val="129DC0"/>
      </a:accent1>
      <a:accent2>
        <a:srgbClr val="FFD103"/>
      </a:accent2>
      <a:accent3>
        <a:srgbClr val="008145"/>
      </a:accent3>
      <a:accent4>
        <a:srgbClr val="F7921E"/>
      </a:accent4>
      <a:accent5>
        <a:srgbClr val="603F99"/>
      </a:accent5>
      <a:accent6>
        <a:srgbClr val="52B9E9"/>
      </a:accent6>
      <a:hlink>
        <a:srgbClr val="005F9E"/>
      </a:hlink>
      <a:folHlink>
        <a:srgbClr val="008599"/>
      </a:folHlink>
    </a:clrScheme>
    <a:fontScheme name="Custom 2">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s">
  <a:themeElements>
    <a:clrScheme name="Bright Colors rev2022-CANCUN-CADET BLUE">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4298BE"/>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042-2022 AC Speaker_INTERNAL Pwpt Presentation Template_v7.potx" id="{8D5B3717-74B3-4A84-9A0E-03543D039C70}" vid="{7B6BE4F7-AA4E-49E7-8497-7009C17067C9}"/>
    </a:ext>
  </a:extLst>
</a:theme>
</file>

<file path=ppt/theme/theme3.xml><?xml version="1.0" encoding="utf-8"?>
<a:theme xmlns:a="http://schemas.openxmlformats.org/drawingml/2006/main" name="Interior Slides">
  <a:themeElements>
    <a:clrScheme name="Bright Colors rev2022-CANCUN-CADET BLUE">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4298BE"/>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042-2022 AC Speaker_INTERNAL Pwpt Presentation Template_v7.potx" id="{8D5B3717-74B3-4A84-9A0E-03543D039C70}" vid="{9A1AB4F1-D810-4AE7-94DF-D767354C929B}"/>
    </a:ext>
  </a:extLst>
</a:theme>
</file>

<file path=ppt/theme/theme4.xml><?xml version="1.0" encoding="utf-8"?>
<a:theme xmlns:a="http://schemas.openxmlformats.org/drawingml/2006/main" name="Speakers Dark Blue DO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042-2022 AC Speaker_INTERNAL Pwpt Presentation Template_v7.potx" id="{8D5B3717-74B3-4A84-9A0E-03543D039C70}" vid="{FA8D8EEA-99B7-4D0E-B286-D670C072D904}"/>
    </a:ext>
  </a:extLst>
</a:theme>
</file>

<file path=ppt/theme/theme5.xml><?xml version="1.0" encoding="utf-8"?>
<a:theme xmlns:a="http://schemas.openxmlformats.org/drawingml/2006/main" name="Divider Transitio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peakers Dark Blue DO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MRA_Speaker_EXTERNAL Pwpt Presentation Template_KG" id="{26F19CB5-C259-483C-9763-24C00743E5D0}" vid="{C3E050ED-9246-439D-92E5-6A9F845AEDAA}"/>
    </a:ext>
  </a:extLst>
</a:theme>
</file>

<file path=ppt/theme/theme7.xml><?xml version="1.0" encoding="utf-8"?>
<a:theme xmlns:a="http://schemas.openxmlformats.org/drawingml/2006/main" name="Interior Slides partner logo">
  <a:themeElements>
    <a:clrScheme name="Bright Colors rev2022-CANCUN-CADET BLUE">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4298BE"/>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IMRA_Speaker_EXTERNAL Pwpt Presentation Template_KG" id="{26F19CB5-C259-483C-9763-24C00743E5D0}" vid="{C4EF5F4D-7866-4EF3-BF21-7FA8155DCBEB}"/>
    </a:ext>
  </a:extLst>
</a:theme>
</file>

<file path=ppt/theme/theme8.xml><?xml version="1.0" encoding="utf-8"?>
<a:theme xmlns:a="http://schemas.openxmlformats.org/drawingml/2006/main" name="1_Thank You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MRA_Speaker_EXTERNAL Pwpt Presentation Template_KG" id="{26F19CB5-C259-483C-9763-24C00743E5D0}" vid="{82CCD353-5372-4BDF-AD0D-03E33AE3E08A}"/>
    </a:ext>
  </a:extLst>
</a:theme>
</file>

<file path=ppt/theme/theme9.xml><?xml version="1.0" encoding="utf-8"?>
<a:theme xmlns:a="http://schemas.openxmlformats.org/drawingml/2006/main" name="Interior Slides">
  <a:themeElements>
    <a:clrScheme name="Bright Colors rev2022-CANCUN-CADET BLUE">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4298BE"/>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042-2022 AC Speaker_INTERNAL Pwpt Presentation Template_v7.potx" id="{8D5B3717-74B3-4A84-9A0E-03543D039C70}" vid="{9A1AB4F1-D810-4AE7-94DF-D767354C929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3DCFDA-72C2-4DB1-A3C7-D43310FEFE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287CD4A8-A75F-4042-8B00-3ABE0B150ACA}">
  <ds:schemaRefs>
    <ds:schemaRef ds:uri="http://www.w3.org/XML/1998/namespace"/>
    <ds:schemaRef ds:uri="http://purl.org/dc/dcmitype/"/>
    <ds:schemaRef ds:uri="http://purl.org/dc/term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28739A3B-44F2-4B1D-86F9-B06C3C6995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1042-2022 AC Speaker_INTERNAL Pwpt Presentation Template_v7</Template>
  <TotalTime>4343</TotalTime>
  <Words>1491</Words>
  <Application>Microsoft Office PowerPoint</Application>
  <PresentationFormat>Custom</PresentationFormat>
  <Paragraphs>245</Paragraphs>
  <Slides>30</Slides>
  <Notes>29</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30</vt:i4>
      </vt:variant>
    </vt:vector>
  </HeadingPairs>
  <TitlesOfParts>
    <vt:vector size="43" baseType="lpstr">
      <vt:lpstr>Aptos</vt:lpstr>
      <vt:lpstr>Arial</vt:lpstr>
      <vt:lpstr>Calibri</vt:lpstr>
      <vt:lpstr>Times New Roman</vt:lpstr>
      <vt:lpstr>2024 LIMRA-LOMA Presentation</vt:lpstr>
      <vt:lpstr>Title Slides</vt:lpstr>
      <vt:lpstr>Interior Slides</vt:lpstr>
      <vt:lpstr>Speakers Dark Blue DOTS</vt:lpstr>
      <vt:lpstr>Divider Transition Slide</vt:lpstr>
      <vt:lpstr>1_Speakers Dark Blue DOTS</vt:lpstr>
      <vt:lpstr>Interior Slides partner logo</vt:lpstr>
      <vt:lpstr>1_Thank You Page</vt:lpstr>
      <vt:lpstr>Interior Slides</vt:lpstr>
      <vt:lpstr>Insights From the 2025 BEAT Study</vt:lpstr>
      <vt:lpstr>Outline</vt:lpstr>
      <vt:lpstr>Employee Views of Benefits</vt:lpstr>
      <vt:lpstr>Satisfaction With Benefits</vt:lpstr>
      <vt:lpstr>Satisfaction by Number of Insurance Benefits Offered</vt:lpstr>
      <vt:lpstr>What Benefits Matter Most to Employees?</vt:lpstr>
      <vt:lpstr>Unmet Needs</vt:lpstr>
      <vt:lpstr>Dropping Benefits</vt:lpstr>
      <vt:lpstr>Commonly Dropped Benefits</vt:lpstr>
      <vt:lpstr>Reasons for Dropping Benefits</vt:lpstr>
      <vt:lpstr>Reasons for Dropping, By Benefit</vt:lpstr>
      <vt:lpstr>Maximum Amount Employees Would Spend</vt:lpstr>
      <vt:lpstr>Change in Benefit Spending From Last Year</vt:lpstr>
      <vt:lpstr>Understanding Of Benefits</vt:lpstr>
      <vt:lpstr>Benefits Education</vt:lpstr>
      <vt:lpstr>Impact of Communication on Understanding</vt:lpstr>
      <vt:lpstr>Most Common Resources for Benefits Education</vt:lpstr>
      <vt:lpstr>Importance of Multi-Channel Communication</vt:lpstr>
      <vt:lpstr>Resources Used (When Available)</vt:lpstr>
      <vt:lpstr>Most Helpful Resources</vt:lpstr>
      <vt:lpstr>Employment Attitudes</vt:lpstr>
      <vt:lpstr>Employee Engagement</vt:lpstr>
      <vt:lpstr>Factors Associated With Job Satisfaction</vt:lpstr>
      <vt:lpstr>Plans to Change Jobs</vt:lpstr>
      <vt:lpstr>Plans to Change Jobs</vt:lpstr>
      <vt:lpstr>Factors Influencing Career Decisions</vt:lpstr>
      <vt:lpstr>Important Factors in a Potential Employer</vt:lpstr>
      <vt:lpstr>Important Employer Factors Over Time</vt:lpstr>
      <vt:lpstr>Key Takeaways</vt:lpstr>
      <vt:lpstr>PowerPoint Presentation</vt:lpstr>
    </vt:vector>
  </TitlesOfParts>
  <Company>LL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Rabuse, Lisa</dc:creator>
  <cp:lastModifiedBy>Pultz, Elizabeth</cp:lastModifiedBy>
  <cp:revision>158</cp:revision>
  <dcterms:created xsi:type="dcterms:W3CDTF">2022-09-21T17:22:33Z</dcterms:created>
  <dcterms:modified xsi:type="dcterms:W3CDTF">2025-05-15T12:40:51Z</dcterms:modified>
</cp:coreProperties>
</file>