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tags/tag9.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7" r:id="rId4"/>
    <p:sldMasterId id="2147483753" r:id="rId5"/>
    <p:sldMasterId id="2147483740" r:id="rId6"/>
    <p:sldMasterId id="2147483781" r:id="rId7"/>
    <p:sldMasterId id="2147483766" r:id="rId8"/>
    <p:sldMasterId id="2147483800" r:id="rId9"/>
    <p:sldMasterId id="2147483827" r:id="rId10"/>
    <p:sldMasterId id="2147483833" r:id="rId11"/>
    <p:sldMasterId id="2147483946" r:id="rId12"/>
    <p:sldMasterId id="2147483997" r:id="rId13"/>
  </p:sldMasterIdLst>
  <p:notesMasterIdLst>
    <p:notesMasterId r:id="rId63"/>
  </p:notesMasterIdLst>
  <p:handoutMasterIdLst>
    <p:handoutMasterId r:id="rId64"/>
  </p:handoutMasterIdLst>
  <p:sldIdLst>
    <p:sldId id="2147473870" r:id="rId14"/>
    <p:sldId id="2147473913" r:id="rId15"/>
    <p:sldId id="449" r:id="rId16"/>
    <p:sldId id="447" r:id="rId17"/>
    <p:sldId id="2147473991" r:id="rId18"/>
    <p:sldId id="2147473891" r:id="rId19"/>
    <p:sldId id="2147473992" r:id="rId20"/>
    <p:sldId id="2147473882" r:id="rId21"/>
    <p:sldId id="2147473987" r:id="rId22"/>
    <p:sldId id="2147473956" r:id="rId23"/>
    <p:sldId id="2147473918" r:id="rId24"/>
    <p:sldId id="2147473985" r:id="rId25"/>
    <p:sldId id="2147474014" r:id="rId26"/>
    <p:sldId id="2147474006" r:id="rId27"/>
    <p:sldId id="2147474015" r:id="rId28"/>
    <p:sldId id="2147474009" r:id="rId29"/>
    <p:sldId id="2147474000" r:id="rId30"/>
    <p:sldId id="2147473994" r:id="rId31"/>
    <p:sldId id="2147473957" r:id="rId32"/>
    <p:sldId id="2147473943" r:id="rId33"/>
    <p:sldId id="2147473865" r:id="rId34"/>
    <p:sldId id="2147473899" r:id="rId35"/>
    <p:sldId id="2147473995" r:id="rId36"/>
    <p:sldId id="2147473929" r:id="rId37"/>
    <p:sldId id="2147473970" r:id="rId38"/>
    <p:sldId id="2147473996" r:id="rId39"/>
    <p:sldId id="2147473958" r:id="rId40"/>
    <p:sldId id="2147473915" r:id="rId41"/>
    <p:sldId id="2147474004" r:id="rId42"/>
    <p:sldId id="2147474012" r:id="rId43"/>
    <p:sldId id="2147474005" r:id="rId44"/>
    <p:sldId id="2147473931" r:id="rId45"/>
    <p:sldId id="2147473988" r:id="rId46"/>
    <p:sldId id="2147473887" r:id="rId47"/>
    <p:sldId id="2147473961" r:id="rId48"/>
    <p:sldId id="2147474003" r:id="rId49"/>
    <p:sldId id="2147473993" r:id="rId50"/>
    <p:sldId id="2147473959" r:id="rId51"/>
    <p:sldId id="2147473950" r:id="rId52"/>
    <p:sldId id="2147473904" r:id="rId53"/>
    <p:sldId id="2147473867" r:id="rId54"/>
    <p:sldId id="2147473941" r:id="rId55"/>
    <p:sldId id="2147473989" r:id="rId56"/>
    <p:sldId id="2147473890" r:id="rId57"/>
    <p:sldId id="2147474016" r:id="rId58"/>
    <p:sldId id="2147473590" r:id="rId59"/>
    <p:sldId id="2147473997" r:id="rId60"/>
    <p:sldId id="2147474013" r:id="rId61"/>
    <p:sldId id="2147473873" r:id="rId62"/>
  </p:sldIdLst>
  <p:sldSz cx="18288000" cy="10287000"/>
  <p:notesSz cx="7010400" cy="9236075"/>
  <p:custDataLst>
    <p:tags r:id="rId65"/>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4FDD8B6-4627-459A-9CC4-1A8D100B46C4}">
          <p14:sldIdLst>
            <p14:sldId id="2147473870"/>
            <p14:sldId id="2147473913"/>
            <p14:sldId id="449"/>
            <p14:sldId id="447"/>
          </p14:sldIdLst>
        </p14:section>
        <p14:section name="1. Benefits grow in importance" id="{88EC948A-3A4A-49BE-A4CF-A1E3E43BC71E}">
          <p14:sldIdLst>
            <p14:sldId id="2147473991"/>
            <p14:sldId id="2147473891"/>
          </p14:sldIdLst>
        </p14:section>
        <p14:section name="Freelance work continues to grow" id="{7F7839F0-4028-4482-9EAA-C404D9361B8C}">
          <p14:sldIdLst>
            <p14:sldId id="2147473992"/>
            <p14:sldId id="2147473882"/>
            <p14:sldId id="2147473987"/>
          </p14:sldIdLst>
        </p14:section>
        <p14:section name="3. The Wheel is STILL real!" id="{DC3CF81A-F0A5-4868-9E20-8D989C4FC7C9}">
          <p14:sldIdLst>
            <p14:sldId id="2147473956"/>
            <p14:sldId id="2147473918"/>
            <p14:sldId id="2147473985"/>
            <p14:sldId id="2147474014"/>
            <p14:sldId id="2147474006"/>
            <p14:sldId id="2147474015"/>
            <p14:sldId id="2147474009"/>
            <p14:sldId id="2147474000"/>
            <p14:sldId id="2147473994"/>
          </p14:sldIdLst>
        </p14:section>
        <p14:section name="4. Brokers are essential" id="{F7A1342C-7F3B-4D01-B4BB-298020C68BA7}">
          <p14:sldIdLst>
            <p14:sldId id="2147473957"/>
            <p14:sldId id="2147473943"/>
            <p14:sldId id="2147473865"/>
            <p14:sldId id="2147473899"/>
            <p14:sldId id="2147473995"/>
            <p14:sldId id="2147473929"/>
            <p14:sldId id="2147473970"/>
            <p14:sldId id="2147473996"/>
          </p14:sldIdLst>
        </p14:section>
        <p14:section name="5. Next Horizon of Leave Mgmt is here!" id="{5F183C0A-579E-436A-85B7-805865A21A54}">
          <p14:sldIdLst>
            <p14:sldId id="2147473958"/>
            <p14:sldId id="2147473915"/>
            <p14:sldId id="2147474004"/>
            <p14:sldId id="2147474012"/>
            <p14:sldId id="2147474005"/>
            <p14:sldId id="2147473931"/>
            <p14:sldId id="2147473988"/>
            <p14:sldId id="2147473887"/>
            <p14:sldId id="2147473961"/>
            <p14:sldId id="2147474003"/>
            <p14:sldId id="2147473993"/>
          </p14:sldIdLst>
        </p14:section>
        <p14:section name="6. Digitize or be disrupted. And AI may be the catalyst" id="{89F974AC-4626-4770-B748-DE67482FCA1E}">
          <p14:sldIdLst>
            <p14:sldId id="2147473959"/>
            <p14:sldId id="2147473950"/>
            <p14:sldId id="2147473904"/>
            <p14:sldId id="2147473867"/>
            <p14:sldId id="2147473941"/>
            <p14:sldId id="2147473989"/>
            <p14:sldId id="2147473890"/>
            <p14:sldId id="2147474016"/>
            <p14:sldId id="2147473590"/>
            <p14:sldId id="2147473997"/>
            <p14:sldId id="2147474013"/>
            <p14:sldId id="2147473873"/>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5FFC13-2A3F-1B44-E2E7-527343525D61}" name="Jim Kenny" initials="JK" userId="S::jim.kenny@ey.com::cf671a0c-abdd-47d0-8282-b0db251378ce" providerId="AD"/>
  <p188:author id="{8EFE4445-1497-8BE0-7BF7-2C11216EDFAE}" name="Naspinski, Amy" initials="AN" userId="S::anaspinski@loma.org::84ffce26-dad3-478a-9fbd-4647aeb6ba3d" providerId="AD"/>
  <p188:author id="{A9655655-032C-9BF5-E7C1-C76BC836B748}" name="Chris Morbelli" initials="" userId="S::Chris.Morbelli@ey.com::67d0f966-2357-4d6d-a394-55b9a083e82f" providerId="AD"/>
  <p188:author id="{93E46474-F0AC-43A8-409B-996E334523F6}" name="Leary, Patrick" initials="PL" userId="S::pleary@limra.com::967e7541-5505-40bd-ba66-ca8d16725f7f" providerId="AD"/>
  <p188:author id="{1E263992-E66F-3560-832A-8D77AF524F67}" name="Pultz, Elizabeth" initials="EP" userId="S::Epultz@limra.com::adcbaab1-c378-412c-a9c1-82492aa36705" providerId="AD"/>
  <p188:author id="{9445E892-4F95-9564-32A9-DDD7C416C6B7}" name="Leary, Patrick" initials="LP" userId="S::pleary_limra.com#ext#@eygs.onmicrosoft.com::61c60882-8697-4eba-96e2-61394d62337e" providerId="AD"/>
  <p188:author id="{2512F2A5-B645-13ED-1966-4A05FCE496FF}" name="Potter, Anita" initials="PA" userId="S::apotter_limra.com#ext#@eygs.onmicrosoft.com::c8585779-d194-4ad7-b5fc-9bdb4a88bbfa" providerId="AD"/>
  <p188:author id="{D5A612BB-ACD9-D578-8E90-0B1016FFE9FE}" name="John Geyer" initials="JG" userId="S::john.geyer@ey.com::ff91bca6-94a2-4c83-89f2-e097c16df5d9" providerId="AD"/>
  <p188:author id="{A96F7CF0-5904-A5B4-C0CD-AD2BFE5A4B98}" name="Wright, Stephanie" initials="SW" userId="S::swright@limra.com::68f2426b-5b6c-46c2-856a-ddff749677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abuse, Lisa" initials="RL" lastIdx="2" clrIdx="6">
    <p:extLst>
      <p:ext uri="{19B8F6BF-5375-455C-9EA6-DF929625EA0E}">
        <p15:presenceInfo xmlns:p15="http://schemas.microsoft.com/office/powerpoint/2012/main" userId="S-1-5-21-3670347269-1734258486-2757495605-27095" providerId="AD"/>
      </p:ext>
    </p:extLst>
  </p:cmAuthor>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 id="6" name="Mayers, Donna" initials="MD" lastIdx="7" clrIdx="5">
    <p:extLst>
      <p:ext uri="{19B8F6BF-5375-455C-9EA6-DF929625EA0E}">
        <p15:presenceInfo xmlns:p15="http://schemas.microsoft.com/office/powerpoint/2012/main" userId="S-1-5-21-3670347269-1734258486-2757495605-267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DC0"/>
    <a:srgbClr val="603F99"/>
    <a:srgbClr val="3B2563"/>
    <a:srgbClr val="EE2737"/>
    <a:srgbClr val="FF9999"/>
    <a:srgbClr val="F9C606"/>
    <a:srgbClr val="154099"/>
    <a:srgbClr val="FAC809"/>
    <a:srgbClr val="FFCC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013" autoAdjust="0"/>
    <p:restoredTop sz="70925" autoAdjust="0"/>
  </p:normalViewPr>
  <p:slideViewPr>
    <p:cSldViewPr snapToGrid="0">
      <p:cViewPr varScale="1">
        <p:scale>
          <a:sx n="68" d="100"/>
          <a:sy n="68" d="100"/>
        </p:scale>
        <p:origin x="72" y="48"/>
      </p:cViewPr>
      <p:guideLst>
        <p:guide orient="horz" pos="3240"/>
        <p:guide pos="5760"/>
      </p:guideLst>
    </p:cSldViewPr>
  </p:slideViewPr>
  <p:notesTextViewPr>
    <p:cViewPr>
      <p:scale>
        <a:sx n="1" d="1"/>
        <a:sy n="1" d="1"/>
      </p:scale>
      <p:origin x="0" y="0"/>
    </p:cViewPr>
  </p:notesTextViewPr>
  <p:notesViewPr>
    <p:cSldViewPr snapToGrid="0">
      <p:cViewPr>
        <p:scale>
          <a:sx n="1" d="2"/>
          <a:sy n="1" d="2"/>
        </p:scale>
        <p:origin x="2616" y="1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12567057819E-2"/>
          <c:y val="0.16167138112991744"/>
          <c:w val="0.76383013091187901"/>
          <c:h val="0.58780942849749651"/>
        </c:manualLayout>
      </c:layout>
      <c:barChart>
        <c:barDir val="col"/>
        <c:grouping val="percentStacked"/>
        <c:varyColors val="0"/>
        <c:ser>
          <c:idx val="0"/>
          <c:order val="0"/>
          <c:tx>
            <c:strRef>
              <c:f>Sheet1!$A$2</c:f>
              <c:strCache>
                <c:ptCount val="1"/>
                <c:pt idx="0">
                  <c:v>Fewer benefits</c:v>
                </c:pt>
              </c:strCache>
            </c:strRef>
          </c:tx>
          <c:spPr>
            <a:solidFill>
              <a:schemeClr val="accent3"/>
            </a:solidFill>
            <a:ln>
              <a:noFill/>
            </a:ln>
            <a:effectLst/>
          </c:spPr>
          <c:invertIfNegative val="0"/>
          <c:cat>
            <c:strRef>
              <c:f>Sheet1!$B$1:$D$1</c:f>
              <c:strCache>
                <c:ptCount val="3"/>
                <c:pt idx="0">
                  <c:v>Small 
(10 – 99 employees)</c:v>
                </c:pt>
                <c:pt idx="1">
                  <c:v>Midsize
 (100 – 999 employees)</c:v>
                </c:pt>
                <c:pt idx="2">
                  <c:v>Large 
(1,000 or more employees)</c:v>
                </c:pt>
              </c:strCache>
            </c:strRef>
          </c:cat>
          <c:val>
            <c:numRef>
              <c:f>Sheet1!$B$2:$D$2</c:f>
              <c:numCache>
                <c:formatCode>0%</c:formatCode>
                <c:ptCount val="3"/>
                <c:pt idx="0">
                  <c:v>0.03</c:v>
                </c:pt>
                <c:pt idx="1">
                  <c:v>0.01</c:v>
                </c:pt>
                <c:pt idx="2">
                  <c:v>0.03</c:v>
                </c:pt>
              </c:numCache>
            </c:numRef>
          </c:val>
          <c:extLst>
            <c:ext xmlns:c16="http://schemas.microsoft.com/office/drawing/2014/chart" uri="{C3380CC4-5D6E-409C-BE32-E72D297353CC}">
              <c16:uniqueId val="{00000000-006C-41B0-8A94-8E1CF11575C7}"/>
            </c:ext>
          </c:extLst>
        </c:ser>
        <c:ser>
          <c:idx val="1"/>
          <c:order val="1"/>
          <c:tx>
            <c:strRef>
              <c:f>Sheet1!$A$3</c:f>
              <c:strCache>
                <c:ptCount val="1"/>
                <c:pt idx="0">
                  <c:v>About the same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Sheet1!$B$3:$D$3</c:f>
              <c:numCache>
                <c:formatCode>0%</c:formatCode>
                <c:ptCount val="3"/>
                <c:pt idx="0">
                  <c:v>0.4</c:v>
                </c:pt>
                <c:pt idx="1">
                  <c:v>0.35</c:v>
                </c:pt>
                <c:pt idx="2">
                  <c:v>0.3</c:v>
                </c:pt>
              </c:numCache>
            </c:numRef>
          </c:val>
          <c:extLst>
            <c:ext xmlns:c16="http://schemas.microsoft.com/office/drawing/2014/chart" uri="{C3380CC4-5D6E-409C-BE32-E72D297353CC}">
              <c16:uniqueId val="{00000001-006C-41B0-8A94-8E1CF11575C7}"/>
            </c:ext>
          </c:extLst>
        </c:ser>
        <c:ser>
          <c:idx val="2"/>
          <c:order val="2"/>
          <c:tx>
            <c:strRef>
              <c:f>Sheet1!$A$4</c:f>
              <c:strCache>
                <c:ptCount val="1"/>
                <c:pt idx="0">
                  <c:v>More benefits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Sheet1!$B$4:$D$4</c:f>
              <c:numCache>
                <c:formatCode>0%</c:formatCode>
                <c:ptCount val="3"/>
                <c:pt idx="0">
                  <c:v>0.56999999999999995</c:v>
                </c:pt>
                <c:pt idx="1">
                  <c:v>0.64</c:v>
                </c:pt>
                <c:pt idx="2">
                  <c:v>0.67</c:v>
                </c:pt>
              </c:numCache>
            </c:numRef>
          </c:val>
          <c:extLst>
            <c:ext xmlns:c16="http://schemas.microsoft.com/office/drawing/2014/chart" uri="{C3380CC4-5D6E-409C-BE32-E72D297353CC}">
              <c16:uniqueId val="{00000003-006C-41B0-8A94-8E1CF11575C7}"/>
            </c:ext>
          </c:extLst>
        </c:ser>
        <c:dLbls>
          <c:showLegendKey val="0"/>
          <c:showVal val="0"/>
          <c:showCatName val="0"/>
          <c:showSerName val="0"/>
          <c:showPercent val="0"/>
          <c:showBubbleSize val="0"/>
        </c:dLbls>
        <c:gapWidth val="150"/>
        <c:overlap val="100"/>
        <c:axId val="418393936"/>
        <c:axId val="418380016"/>
      </c:barChart>
      <c:catAx>
        <c:axId val="41839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crossAx val="418380016"/>
        <c:crosses val="autoZero"/>
        <c:auto val="1"/>
        <c:lblAlgn val="ctr"/>
        <c:lblOffset val="100"/>
        <c:noMultiLvlLbl val="0"/>
      </c:catAx>
      <c:valAx>
        <c:axId val="418380016"/>
        <c:scaling>
          <c:orientation val="minMax"/>
        </c:scaling>
        <c:delete val="1"/>
        <c:axPos val="l"/>
        <c:numFmt formatCode="0%" sourceLinked="1"/>
        <c:majorTickMark val="none"/>
        <c:minorTickMark val="none"/>
        <c:tickLblPos val="nextTo"/>
        <c:crossAx val="418393936"/>
        <c:crosses val="autoZero"/>
        <c:crossBetween val="between"/>
      </c:valAx>
      <c:spPr>
        <a:noFill/>
        <a:ln>
          <a:noFill/>
        </a:ln>
        <a:effectLst/>
      </c:spPr>
    </c:plotArea>
    <c:legend>
      <c:legendPos val="r"/>
      <c:layout>
        <c:manualLayout>
          <c:xMode val="edge"/>
          <c:yMode val="edge"/>
          <c:x val="0.85086320606757659"/>
          <c:y val="0.28198762771647418"/>
          <c:w val="0.14147591548502811"/>
          <c:h val="0.2453352600288155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7350450185074817"/>
          <c:y val="2.7460544387109938E-2"/>
          <c:w val="0.29471033488532822"/>
          <c:h val="0.90490317160442113"/>
        </c:manualLayout>
      </c:layout>
      <c:barChart>
        <c:barDir val="bar"/>
        <c:grouping val="percentStacked"/>
        <c:varyColors val="0"/>
        <c:ser>
          <c:idx val="0"/>
          <c:order val="0"/>
          <c:tx>
            <c:strRef>
              <c:f>Sheet1!$B$1</c:f>
              <c:strCache>
                <c:ptCount val="1"/>
                <c:pt idx="0">
                  <c:v>Currently offer</c:v>
                </c:pt>
              </c:strCache>
            </c:strRef>
          </c:tx>
          <c:spPr>
            <a:solidFill>
              <a:schemeClr val="accent1"/>
            </a:solidFill>
            <a:ln>
              <a:noFill/>
            </a:ln>
            <a:effectLst/>
          </c:spPr>
          <c:invertIfNegative val="0"/>
          <c:cat>
            <c:strRef>
              <c:f>Sheet1!$A$2:$A$12</c:f>
              <c:strCache>
                <c:ptCount val="11"/>
                <c:pt idx="0">
                  <c:v>Paid family or medical leave (company-sponsored)</c:v>
                </c:pt>
                <c:pt idx="1">
                  <c:v>Paid parental, maternity, or paternity leave (company-sponsored)</c:v>
                </c:pt>
                <c:pt idx="2">
                  <c:v>Short-term disability</c:v>
                </c:pt>
                <c:pt idx="3">
                  <c:v>Long-term disability</c:v>
                </c:pt>
                <c:pt idx="4">
                  <c:v>Military service/family military leave</c:v>
                </c:pt>
                <c:pt idx="5">
                  <c:v>Emergency responder leave</c:v>
                </c:pt>
                <c:pt idx="6">
                  <c:v>Sabbaticals</c:v>
                </c:pt>
                <c:pt idx="7">
                  <c:v>Divorce or family upheaval leave</c:v>
                </c:pt>
                <c:pt idx="8">
                  <c:v>Non-FMLA medical leave</c:v>
                </c:pt>
                <c:pt idx="9">
                  <c:v>Domestic violence/sexual abuse victims' leave</c:v>
                </c:pt>
                <c:pt idx="10">
                  <c:v>Paid caregiving leave (company-sponsored)</c:v>
                </c:pt>
              </c:strCache>
            </c:strRef>
          </c:cat>
          <c:val>
            <c:numRef>
              <c:f>Sheet1!$B$2:$B$12</c:f>
              <c:numCache>
                <c:formatCode>0%</c:formatCode>
                <c:ptCount val="11"/>
                <c:pt idx="0">
                  <c:v>0.59</c:v>
                </c:pt>
                <c:pt idx="1">
                  <c:v>0.56999999999999995</c:v>
                </c:pt>
                <c:pt idx="2">
                  <c:v>0.61</c:v>
                </c:pt>
                <c:pt idx="3">
                  <c:v>0.57999999999999996</c:v>
                </c:pt>
                <c:pt idx="4">
                  <c:v>0.36</c:v>
                </c:pt>
                <c:pt idx="5">
                  <c:v>0.25</c:v>
                </c:pt>
                <c:pt idx="6">
                  <c:v>0.15</c:v>
                </c:pt>
                <c:pt idx="7">
                  <c:v>0.11</c:v>
                </c:pt>
                <c:pt idx="8">
                  <c:v>0.2</c:v>
                </c:pt>
                <c:pt idx="9">
                  <c:v>0.16</c:v>
                </c:pt>
                <c:pt idx="10">
                  <c:v>0.22</c:v>
                </c:pt>
              </c:numCache>
            </c:numRef>
          </c:val>
          <c:extLst>
            <c:ext xmlns:c16="http://schemas.microsoft.com/office/drawing/2014/chart" uri="{C3380CC4-5D6E-409C-BE32-E72D297353CC}">
              <c16:uniqueId val="{00000000-BA3B-4627-A219-BE8875AC5CB5}"/>
            </c:ext>
          </c:extLst>
        </c:ser>
        <c:ser>
          <c:idx val="1"/>
          <c:order val="1"/>
          <c:tx>
            <c:strRef>
              <c:f>Sheet1!$C$1</c:f>
              <c:strCache>
                <c:ptCount val="1"/>
                <c:pt idx="0">
                  <c:v>Plan to add/considering</c:v>
                </c:pt>
              </c:strCache>
            </c:strRef>
          </c:tx>
          <c:spPr>
            <a:solidFill>
              <a:schemeClr val="accent2"/>
            </a:solidFill>
            <a:ln>
              <a:noFill/>
            </a:ln>
            <a:effectLst/>
          </c:spPr>
          <c:invertIfNegative val="0"/>
          <c:cat>
            <c:strRef>
              <c:f>Sheet1!$A$2:$A$12</c:f>
              <c:strCache>
                <c:ptCount val="11"/>
                <c:pt idx="0">
                  <c:v>Paid family or medical leave (company-sponsored)</c:v>
                </c:pt>
                <c:pt idx="1">
                  <c:v>Paid parental, maternity, or paternity leave (company-sponsored)</c:v>
                </c:pt>
                <c:pt idx="2">
                  <c:v>Short-term disability</c:v>
                </c:pt>
                <c:pt idx="3">
                  <c:v>Long-term disability</c:v>
                </c:pt>
                <c:pt idx="4">
                  <c:v>Military service/family military leave</c:v>
                </c:pt>
                <c:pt idx="5">
                  <c:v>Emergency responder leave</c:v>
                </c:pt>
                <c:pt idx="6">
                  <c:v>Sabbaticals</c:v>
                </c:pt>
                <c:pt idx="7">
                  <c:v>Divorce or family upheaval leave</c:v>
                </c:pt>
                <c:pt idx="8">
                  <c:v>Non-FMLA medical leave</c:v>
                </c:pt>
                <c:pt idx="9">
                  <c:v>Domestic violence/sexual abuse victims' leave</c:v>
                </c:pt>
                <c:pt idx="10">
                  <c:v>Paid caregiving leave (company-sponsored)</c:v>
                </c:pt>
              </c:strCache>
            </c:strRef>
          </c:cat>
          <c:val>
            <c:numRef>
              <c:f>Sheet1!$C$2:$C$12</c:f>
              <c:numCache>
                <c:formatCode>0%</c:formatCode>
                <c:ptCount val="11"/>
                <c:pt idx="0">
                  <c:v>0.28000000000000003</c:v>
                </c:pt>
                <c:pt idx="1">
                  <c:v>0.3</c:v>
                </c:pt>
                <c:pt idx="2">
                  <c:v>0.33</c:v>
                </c:pt>
                <c:pt idx="3">
                  <c:v>0.35</c:v>
                </c:pt>
                <c:pt idx="4">
                  <c:v>0.39</c:v>
                </c:pt>
                <c:pt idx="5">
                  <c:v>0.4</c:v>
                </c:pt>
                <c:pt idx="6">
                  <c:v>0.41000000000000003</c:v>
                </c:pt>
                <c:pt idx="7">
                  <c:v>0.42</c:v>
                </c:pt>
                <c:pt idx="8">
                  <c:v>0.49</c:v>
                </c:pt>
                <c:pt idx="9">
                  <c:v>0.55000000000000004</c:v>
                </c:pt>
                <c:pt idx="10">
                  <c:v>0.56000000000000005</c:v>
                </c:pt>
              </c:numCache>
            </c:numRef>
          </c:val>
          <c:extLst>
            <c:ext xmlns:c16="http://schemas.microsoft.com/office/drawing/2014/chart" uri="{C3380CC4-5D6E-409C-BE32-E72D297353CC}">
              <c16:uniqueId val="{00000001-BA3B-4627-A219-BE8875AC5CB5}"/>
            </c:ext>
          </c:extLst>
        </c:ser>
        <c:ser>
          <c:idx val="4"/>
          <c:order val="4"/>
          <c:tx>
            <c:strRef>
              <c:f>Sheet1!$F$1</c:f>
              <c:strCache>
                <c:ptCount val="1"/>
                <c:pt idx="0">
                  <c:v>No plans to offer</c:v>
                </c:pt>
              </c:strCache>
            </c:strRef>
          </c:tx>
          <c:spPr>
            <a:solidFill>
              <a:schemeClr val="accent3"/>
            </a:solidFill>
            <a:ln>
              <a:noFill/>
            </a:ln>
            <a:effectLst/>
          </c:spPr>
          <c:invertIfNegative val="0"/>
          <c:cat>
            <c:strRef>
              <c:f>Sheet1!$A$2:$A$12</c:f>
              <c:strCache>
                <c:ptCount val="11"/>
                <c:pt idx="0">
                  <c:v>Paid family or medical leave (company-sponsored)</c:v>
                </c:pt>
                <c:pt idx="1">
                  <c:v>Paid parental, maternity, or paternity leave (company-sponsored)</c:v>
                </c:pt>
                <c:pt idx="2">
                  <c:v>Short-term disability</c:v>
                </c:pt>
                <c:pt idx="3">
                  <c:v>Long-term disability</c:v>
                </c:pt>
                <c:pt idx="4">
                  <c:v>Military service/family military leave</c:v>
                </c:pt>
                <c:pt idx="5">
                  <c:v>Emergency responder leave</c:v>
                </c:pt>
                <c:pt idx="6">
                  <c:v>Sabbaticals</c:v>
                </c:pt>
                <c:pt idx="7">
                  <c:v>Divorce or family upheaval leave</c:v>
                </c:pt>
                <c:pt idx="8">
                  <c:v>Non-FMLA medical leave</c:v>
                </c:pt>
                <c:pt idx="9">
                  <c:v>Domestic violence/sexual abuse victims' leave</c:v>
                </c:pt>
                <c:pt idx="10">
                  <c:v>Paid caregiving leave (company-sponsored)</c:v>
                </c:pt>
              </c:strCache>
            </c:strRef>
          </c:cat>
          <c:val>
            <c:numRef>
              <c:f>Sheet1!$F$2:$F$12</c:f>
              <c:numCache>
                <c:formatCode>0%</c:formatCode>
                <c:ptCount val="11"/>
                <c:pt idx="0">
                  <c:v>0.13</c:v>
                </c:pt>
                <c:pt idx="1">
                  <c:v>0.13</c:v>
                </c:pt>
                <c:pt idx="2">
                  <c:v>0.06</c:v>
                </c:pt>
                <c:pt idx="3">
                  <c:v>7.0000000000000007E-2</c:v>
                </c:pt>
                <c:pt idx="4">
                  <c:v>0.25</c:v>
                </c:pt>
                <c:pt idx="5">
                  <c:v>0.35</c:v>
                </c:pt>
                <c:pt idx="6">
                  <c:v>0.44</c:v>
                </c:pt>
                <c:pt idx="7">
                  <c:v>0.47</c:v>
                </c:pt>
                <c:pt idx="8">
                  <c:v>0.31</c:v>
                </c:pt>
                <c:pt idx="9">
                  <c:v>0.28999999999999998</c:v>
                </c:pt>
                <c:pt idx="10">
                  <c:v>0.22</c:v>
                </c:pt>
              </c:numCache>
            </c:numRef>
          </c:val>
          <c:extLst>
            <c:ext xmlns:c16="http://schemas.microsoft.com/office/drawing/2014/chart" uri="{C3380CC4-5D6E-409C-BE32-E72D297353CC}">
              <c16:uniqueId val="{00000000-E541-4CC5-A621-7057E08F052C}"/>
            </c:ext>
          </c:extLst>
        </c:ser>
        <c:dLbls>
          <c:showLegendKey val="0"/>
          <c:showVal val="0"/>
          <c:showCatName val="0"/>
          <c:showSerName val="0"/>
          <c:showPercent val="0"/>
          <c:showBubbleSize val="0"/>
        </c:dLbls>
        <c:gapWidth val="150"/>
        <c:overlap val="100"/>
        <c:axId val="1768292559"/>
        <c:axId val="1768293039"/>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Do not offer, but plan to add</c:v>
                      </c:pt>
                    </c:strCache>
                  </c:strRef>
                </c:tx>
                <c:spPr>
                  <a:solidFill>
                    <a:schemeClr val="accent3"/>
                  </a:solidFill>
                  <a:ln>
                    <a:noFill/>
                  </a:ln>
                  <a:effectLst/>
                </c:spPr>
                <c:invertIfNegative val="0"/>
                <c:cat>
                  <c:strRef>
                    <c:extLst>
                      <c:ext uri="{02D57815-91ED-43cb-92C2-25804820EDAC}">
                        <c15:formulaRef>
                          <c15:sqref>Sheet1!$A$2:$A$12</c15:sqref>
                        </c15:formulaRef>
                      </c:ext>
                    </c:extLst>
                    <c:strCache>
                      <c:ptCount val="11"/>
                      <c:pt idx="0">
                        <c:v>Paid family or medical leave (company-sponsored)</c:v>
                      </c:pt>
                      <c:pt idx="1">
                        <c:v>Paid parental, maternity, or paternity leave (company-sponsored)</c:v>
                      </c:pt>
                      <c:pt idx="2">
                        <c:v>Short-term disability</c:v>
                      </c:pt>
                      <c:pt idx="3">
                        <c:v>Long-term disability</c:v>
                      </c:pt>
                      <c:pt idx="4">
                        <c:v>Military service/family military leave</c:v>
                      </c:pt>
                      <c:pt idx="5">
                        <c:v>Emergency responder leave</c:v>
                      </c:pt>
                      <c:pt idx="6">
                        <c:v>Sabbaticals</c:v>
                      </c:pt>
                      <c:pt idx="7">
                        <c:v>Divorce or family upheaval leave</c:v>
                      </c:pt>
                      <c:pt idx="8">
                        <c:v>Non-FMLA medical leave</c:v>
                      </c:pt>
                      <c:pt idx="9">
                        <c:v>Domestic violence/sexual abuse victims' leave</c:v>
                      </c:pt>
                      <c:pt idx="10">
                        <c:v>Paid caregiving leave (company-sponsored)</c:v>
                      </c:pt>
                    </c:strCache>
                  </c:strRef>
                </c:cat>
                <c:val>
                  <c:numRef>
                    <c:extLst>
                      <c:ext uri="{02D57815-91ED-43cb-92C2-25804820EDAC}">
                        <c15:formulaRef>
                          <c15:sqref>Sheet1!$D$2:$D$12</c15:sqref>
                        </c15:formulaRef>
                      </c:ext>
                    </c:extLst>
                    <c:numCache>
                      <c:formatCode>0%</c:formatCode>
                      <c:ptCount val="11"/>
                      <c:pt idx="0">
                        <c:v>0.14000000000000001</c:v>
                      </c:pt>
                      <c:pt idx="1">
                        <c:v>0.19</c:v>
                      </c:pt>
                      <c:pt idx="2">
                        <c:v>0.17</c:v>
                      </c:pt>
                      <c:pt idx="3">
                        <c:v>0.16</c:v>
                      </c:pt>
                      <c:pt idx="4">
                        <c:v>0.13</c:v>
                      </c:pt>
                      <c:pt idx="5">
                        <c:v>0.15</c:v>
                      </c:pt>
                      <c:pt idx="6">
                        <c:v>0.14000000000000001</c:v>
                      </c:pt>
                      <c:pt idx="7">
                        <c:v>0.13</c:v>
                      </c:pt>
                      <c:pt idx="8">
                        <c:v>0.16</c:v>
                      </c:pt>
                      <c:pt idx="9">
                        <c:v>0.24</c:v>
                      </c:pt>
                      <c:pt idx="10">
                        <c:v>0.27</c:v>
                      </c:pt>
                    </c:numCache>
                  </c:numRef>
                </c:val>
                <c:extLst>
                  <c:ext xmlns:c16="http://schemas.microsoft.com/office/drawing/2014/chart" uri="{C3380CC4-5D6E-409C-BE32-E72D297353CC}">
                    <c16:uniqueId val="{00000002-BA3B-4627-A219-BE8875AC5CB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Do not offer, but considering</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Paid family or medical leave (company-sponsored)</c:v>
                      </c:pt>
                      <c:pt idx="1">
                        <c:v>Paid parental, maternity, or paternity leave (company-sponsored)</c:v>
                      </c:pt>
                      <c:pt idx="2">
                        <c:v>Short-term disability</c:v>
                      </c:pt>
                      <c:pt idx="3">
                        <c:v>Long-term disability</c:v>
                      </c:pt>
                      <c:pt idx="4">
                        <c:v>Military service/family military leave</c:v>
                      </c:pt>
                      <c:pt idx="5">
                        <c:v>Emergency responder leave</c:v>
                      </c:pt>
                      <c:pt idx="6">
                        <c:v>Sabbaticals</c:v>
                      </c:pt>
                      <c:pt idx="7">
                        <c:v>Divorce or family upheaval leave</c:v>
                      </c:pt>
                      <c:pt idx="8">
                        <c:v>Non-FMLA medical leave</c:v>
                      </c:pt>
                      <c:pt idx="9">
                        <c:v>Domestic violence/sexual abuse victims' leave</c:v>
                      </c:pt>
                      <c:pt idx="10">
                        <c:v>Paid caregiving leave (company-sponsored)</c:v>
                      </c:pt>
                    </c:strCache>
                  </c:strRef>
                </c:cat>
                <c:val>
                  <c:numRef>
                    <c:extLst xmlns:c15="http://schemas.microsoft.com/office/drawing/2012/chart">
                      <c:ext xmlns:c15="http://schemas.microsoft.com/office/drawing/2012/chart" uri="{02D57815-91ED-43cb-92C2-25804820EDAC}">
                        <c15:formulaRef>
                          <c15:sqref>Sheet1!$E$2:$E$12</c15:sqref>
                        </c15:formulaRef>
                      </c:ext>
                    </c:extLst>
                    <c:numCache>
                      <c:formatCode>0%</c:formatCode>
                      <c:ptCount val="11"/>
                      <c:pt idx="0">
                        <c:v>0.14000000000000001</c:v>
                      </c:pt>
                      <c:pt idx="1">
                        <c:v>0.11</c:v>
                      </c:pt>
                      <c:pt idx="2">
                        <c:v>0.16</c:v>
                      </c:pt>
                      <c:pt idx="3">
                        <c:v>0.19</c:v>
                      </c:pt>
                      <c:pt idx="4">
                        <c:v>0.26</c:v>
                      </c:pt>
                      <c:pt idx="5">
                        <c:v>0.25</c:v>
                      </c:pt>
                      <c:pt idx="6">
                        <c:v>0.27</c:v>
                      </c:pt>
                      <c:pt idx="7">
                        <c:v>0.28999999999999998</c:v>
                      </c:pt>
                      <c:pt idx="8">
                        <c:v>0.33</c:v>
                      </c:pt>
                      <c:pt idx="9">
                        <c:v>0.31</c:v>
                      </c:pt>
                      <c:pt idx="10">
                        <c:v>0.28999999999999998</c:v>
                      </c:pt>
                    </c:numCache>
                  </c:numRef>
                </c:val>
                <c:extLst xmlns:c15="http://schemas.microsoft.com/office/drawing/2012/chart">
                  <c:ext xmlns:c16="http://schemas.microsoft.com/office/drawing/2014/chart" uri="{C3380CC4-5D6E-409C-BE32-E72D297353CC}">
                    <c16:uniqueId val="{00000000-4F03-46D1-8B31-B09C7FA2E89B}"/>
                  </c:ext>
                </c:extLst>
              </c15:ser>
            </c15:filteredBarSeries>
          </c:ext>
        </c:extLst>
      </c:barChart>
      <c:catAx>
        <c:axId val="17682925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1768293039"/>
        <c:crosses val="autoZero"/>
        <c:auto val="1"/>
        <c:lblAlgn val="ctr"/>
        <c:lblOffset val="100"/>
        <c:noMultiLvlLbl val="0"/>
      </c:catAx>
      <c:valAx>
        <c:axId val="1768293039"/>
        <c:scaling>
          <c:orientation val="minMax"/>
        </c:scaling>
        <c:delete val="1"/>
        <c:axPos val="b"/>
        <c:numFmt formatCode="0%" sourceLinked="1"/>
        <c:majorTickMark val="none"/>
        <c:minorTickMark val="none"/>
        <c:tickLblPos val="nextTo"/>
        <c:crossAx val="1768292559"/>
        <c:crosses val="autoZero"/>
        <c:crossBetween val="between"/>
      </c:valAx>
      <c:spPr>
        <a:noFill/>
        <a:ln>
          <a:noFill/>
        </a:ln>
        <a:effectLst/>
      </c:spPr>
    </c:plotArea>
    <c:legend>
      <c:legendPos val="l"/>
      <c:layout>
        <c:manualLayout>
          <c:xMode val="edge"/>
          <c:yMode val="edge"/>
          <c:x val="1.631957060254232E-2"/>
          <c:y val="0.14256942434378184"/>
          <c:w val="0.24017434955427977"/>
          <c:h val="0.1877932266989711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A carrier that provides an integrated absence management program along with its disability product, for a higher price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Sheet1!$B$2:$D$2</c:f>
              <c:numCache>
                <c:formatCode>0%</c:formatCode>
                <c:ptCount val="3"/>
                <c:pt idx="0">
                  <c:v>0.5</c:v>
                </c:pt>
                <c:pt idx="1">
                  <c:v>0.71</c:v>
                </c:pt>
                <c:pt idx="2">
                  <c:v>0.64</c:v>
                </c:pt>
              </c:numCache>
            </c:numRef>
          </c:val>
          <c:extLst>
            <c:ext xmlns:c16="http://schemas.microsoft.com/office/drawing/2014/chart" uri="{C3380CC4-5D6E-409C-BE32-E72D297353CC}">
              <c16:uniqueId val="{00000000-94EB-475C-B674-21C51466EAC5}"/>
            </c:ext>
          </c:extLst>
        </c:ser>
        <c:ser>
          <c:idx val="1"/>
          <c:order val="1"/>
          <c:tx>
            <c:strRef>
              <c:f>Sheet1!$A$3</c:f>
              <c:strCache>
                <c:ptCount val="1"/>
                <c:pt idx="0">
                  <c:v>A carrier with the best-value disabilty product, even without an integrated, real-time absence management system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Sheet1!$B$3:$D$3</c:f>
              <c:numCache>
                <c:formatCode>0%</c:formatCode>
                <c:ptCount val="3"/>
                <c:pt idx="0">
                  <c:v>0.5</c:v>
                </c:pt>
                <c:pt idx="1">
                  <c:v>0.28999999999999998</c:v>
                </c:pt>
                <c:pt idx="2">
                  <c:v>0.36</c:v>
                </c:pt>
              </c:numCache>
            </c:numRef>
          </c:val>
          <c:extLst>
            <c:ext xmlns:c16="http://schemas.microsoft.com/office/drawing/2014/chart" uri="{C3380CC4-5D6E-409C-BE32-E72D297353CC}">
              <c16:uniqueId val="{00000001-94EB-475C-B674-21C51466EAC5}"/>
            </c:ext>
          </c:extLst>
        </c:ser>
        <c:dLbls>
          <c:showLegendKey val="0"/>
          <c:showVal val="0"/>
          <c:showCatName val="0"/>
          <c:showSerName val="0"/>
          <c:showPercent val="0"/>
          <c:showBubbleSize val="0"/>
        </c:dLbls>
        <c:gapWidth val="150"/>
        <c:overlap val="100"/>
        <c:axId val="1458391791"/>
        <c:axId val="1458389391"/>
      </c:barChart>
      <c:catAx>
        <c:axId val="1458391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crossAx val="1458389391"/>
        <c:crosses val="autoZero"/>
        <c:auto val="1"/>
        <c:lblAlgn val="ctr"/>
        <c:lblOffset val="100"/>
        <c:noMultiLvlLbl val="0"/>
      </c:catAx>
      <c:valAx>
        <c:axId val="1458389391"/>
        <c:scaling>
          <c:orientation val="minMax"/>
        </c:scaling>
        <c:delete val="1"/>
        <c:axPos val="l"/>
        <c:numFmt formatCode="0%" sourceLinked="1"/>
        <c:majorTickMark val="none"/>
        <c:minorTickMark val="none"/>
        <c:tickLblPos val="nextTo"/>
        <c:crossAx val="1458391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7350450185074817"/>
          <c:y val="2.7460544387109938E-2"/>
          <c:w val="0.29471033488532822"/>
          <c:h val="0.90490317160442113"/>
        </c:manualLayout>
      </c:layout>
      <c:barChart>
        <c:barDir val="bar"/>
        <c:grouping val="percentStacked"/>
        <c:varyColors val="0"/>
        <c:ser>
          <c:idx val="0"/>
          <c:order val="0"/>
          <c:tx>
            <c:strRef>
              <c:f>Sheet1!$B$1</c:f>
              <c:strCache>
                <c:ptCount val="1"/>
                <c:pt idx="0">
                  <c:v>Currently outsource (in full or part)</c:v>
                </c:pt>
              </c:strCache>
            </c:strRef>
          </c:tx>
          <c:spPr>
            <a:solidFill>
              <a:schemeClr val="accent1"/>
            </a:solidFill>
            <a:ln>
              <a:noFill/>
            </a:ln>
            <a:effectLst/>
          </c:spPr>
          <c:invertIfNegative val="0"/>
          <c:cat>
            <c:strRef>
              <c:f>Sheet1!$A$2:$A$15</c:f>
              <c:strCache>
                <c:ptCount val="14"/>
                <c:pt idx="0">
                  <c:v>FMLA</c:v>
                </c:pt>
                <c:pt idx="1">
                  <c:v>Paid parental, maternity, or paternity leave (company-sponsored)</c:v>
                </c:pt>
                <c:pt idx="2">
                  <c:v>Short-term disability</c:v>
                </c:pt>
                <c:pt idx="3">
                  <c:v>Other company-sponsored leaves</c:v>
                </c:pt>
                <c:pt idx="4">
                  <c:v>Other mandated leaves</c:v>
                </c:pt>
                <c:pt idx="5">
                  <c:v>Military service/family military leave</c:v>
                </c:pt>
                <c:pt idx="6">
                  <c:v>Long-term disability</c:v>
                </c:pt>
                <c:pt idx="7">
                  <c:v>Divorce or family upheaval leave</c:v>
                </c:pt>
                <c:pt idx="8">
                  <c:v>Paid family or medical leave (company-sponsored)</c:v>
                </c:pt>
                <c:pt idx="9">
                  <c:v>Sabbaticals</c:v>
                </c:pt>
                <c:pt idx="10">
                  <c:v>Non-FMLA medical leave</c:v>
                </c:pt>
                <c:pt idx="11">
                  <c:v>Domestic violence/sexual abuse victims' leave</c:v>
                </c:pt>
                <c:pt idx="12">
                  <c:v>Paid caregiving leave (company-sponsored)</c:v>
                </c:pt>
                <c:pt idx="13">
                  <c:v>Emergency responder leave</c:v>
                </c:pt>
              </c:strCache>
            </c:strRef>
          </c:cat>
          <c:val>
            <c:numRef>
              <c:f>Sheet1!$B$2:$B$15</c:f>
              <c:numCache>
                <c:formatCode>0%</c:formatCode>
                <c:ptCount val="14"/>
                <c:pt idx="0">
                  <c:v>0.48</c:v>
                </c:pt>
                <c:pt idx="1">
                  <c:v>0.39</c:v>
                </c:pt>
                <c:pt idx="2">
                  <c:v>0.5</c:v>
                </c:pt>
                <c:pt idx="3">
                  <c:v>0.25</c:v>
                </c:pt>
                <c:pt idx="4">
                  <c:v>0.3</c:v>
                </c:pt>
                <c:pt idx="5">
                  <c:v>0.32</c:v>
                </c:pt>
                <c:pt idx="6">
                  <c:v>0.51</c:v>
                </c:pt>
                <c:pt idx="7">
                  <c:v>0.51</c:v>
                </c:pt>
                <c:pt idx="8">
                  <c:v>0.36</c:v>
                </c:pt>
                <c:pt idx="9">
                  <c:v>0.37</c:v>
                </c:pt>
                <c:pt idx="10">
                  <c:v>0.37</c:v>
                </c:pt>
                <c:pt idx="11">
                  <c:v>0.38</c:v>
                </c:pt>
                <c:pt idx="12">
                  <c:v>0.42</c:v>
                </c:pt>
                <c:pt idx="13">
                  <c:v>0.34</c:v>
                </c:pt>
              </c:numCache>
            </c:numRef>
          </c:val>
          <c:extLst>
            <c:ext xmlns:c16="http://schemas.microsoft.com/office/drawing/2014/chart" uri="{C3380CC4-5D6E-409C-BE32-E72D297353CC}">
              <c16:uniqueId val="{00000000-BA3B-4627-A219-BE8875AC5CB5}"/>
            </c:ext>
          </c:extLst>
        </c:ser>
        <c:ser>
          <c:idx val="1"/>
          <c:order val="1"/>
          <c:tx>
            <c:strRef>
              <c:f>Sheet1!$C$1</c:f>
              <c:strCache>
                <c:ptCount val="1"/>
                <c:pt idx="0">
                  <c:v>Do not oursource, but plan to outsource in the next 3–5 years</c:v>
                </c:pt>
              </c:strCache>
            </c:strRef>
          </c:tx>
          <c:spPr>
            <a:solidFill>
              <a:schemeClr val="accent2"/>
            </a:solidFill>
            <a:ln>
              <a:noFill/>
            </a:ln>
            <a:effectLst/>
          </c:spPr>
          <c:invertIfNegative val="0"/>
          <c:cat>
            <c:strRef>
              <c:f>Sheet1!$A$2:$A$15</c:f>
              <c:strCache>
                <c:ptCount val="14"/>
                <c:pt idx="0">
                  <c:v>FMLA</c:v>
                </c:pt>
                <c:pt idx="1">
                  <c:v>Paid parental, maternity, or paternity leave (company-sponsored)</c:v>
                </c:pt>
                <c:pt idx="2">
                  <c:v>Short-term disability</c:v>
                </c:pt>
                <c:pt idx="3">
                  <c:v>Other company-sponsored leaves</c:v>
                </c:pt>
                <c:pt idx="4">
                  <c:v>Other mandated leaves</c:v>
                </c:pt>
                <c:pt idx="5">
                  <c:v>Military service/family military leave</c:v>
                </c:pt>
                <c:pt idx="6">
                  <c:v>Long-term disability</c:v>
                </c:pt>
                <c:pt idx="7">
                  <c:v>Divorce or family upheaval leave</c:v>
                </c:pt>
                <c:pt idx="8">
                  <c:v>Paid family or medical leave (company-sponsored)</c:v>
                </c:pt>
                <c:pt idx="9">
                  <c:v>Sabbaticals</c:v>
                </c:pt>
                <c:pt idx="10">
                  <c:v>Non-FMLA medical leave</c:v>
                </c:pt>
                <c:pt idx="11">
                  <c:v>Domestic violence/sexual abuse victims' leave</c:v>
                </c:pt>
                <c:pt idx="12">
                  <c:v>Paid caregiving leave (company-sponsored)</c:v>
                </c:pt>
                <c:pt idx="13">
                  <c:v>Emergency responder leave</c:v>
                </c:pt>
              </c:strCache>
            </c:strRef>
          </c:cat>
          <c:val>
            <c:numRef>
              <c:f>Sheet1!$C$2:$C$15</c:f>
              <c:numCache>
                <c:formatCode>0%</c:formatCode>
                <c:ptCount val="14"/>
                <c:pt idx="0">
                  <c:v>0.16</c:v>
                </c:pt>
                <c:pt idx="1">
                  <c:v>0.2</c:v>
                </c:pt>
                <c:pt idx="2">
                  <c:v>0.21</c:v>
                </c:pt>
                <c:pt idx="3">
                  <c:v>0.23</c:v>
                </c:pt>
                <c:pt idx="4">
                  <c:v>0.23</c:v>
                </c:pt>
                <c:pt idx="5">
                  <c:v>0.23</c:v>
                </c:pt>
                <c:pt idx="6">
                  <c:v>0.23</c:v>
                </c:pt>
                <c:pt idx="7">
                  <c:v>0.25</c:v>
                </c:pt>
                <c:pt idx="8">
                  <c:v>0.26</c:v>
                </c:pt>
                <c:pt idx="9">
                  <c:v>0.27</c:v>
                </c:pt>
                <c:pt idx="10">
                  <c:v>0.27</c:v>
                </c:pt>
                <c:pt idx="11">
                  <c:v>0.28000000000000003</c:v>
                </c:pt>
                <c:pt idx="12">
                  <c:v>0.28000000000000003</c:v>
                </c:pt>
                <c:pt idx="13">
                  <c:v>0.35</c:v>
                </c:pt>
              </c:numCache>
            </c:numRef>
          </c:val>
          <c:extLst>
            <c:ext xmlns:c16="http://schemas.microsoft.com/office/drawing/2014/chart" uri="{C3380CC4-5D6E-409C-BE32-E72D297353CC}">
              <c16:uniqueId val="{00000001-BA3B-4627-A219-BE8875AC5CB5}"/>
            </c:ext>
          </c:extLst>
        </c:ser>
        <c:ser>
          <c:idx val="3"/>
          <c:order val="3"/>
          <c:tx>
            <c:strRef>
              <c:f>Sheet1!$E$1</c:f>
              <c:strCache>
                <c:ptCount val="1"/>
                <c:pt idx="0">
                  <c:v>No plans to outsource</c:v>
                </c:pt>
              </c:strCache>
            </c:strRef>
          </c:tx>
          <c:spPr>
            <a:solidFill>
              <a:schemeClr val="accent3"/>
            </a:solidFill>
            <a:ln>
              <a:noFill/>
            </a:ln>
            <a:effectLst/>
          </c:spPr>
          <c:invertIfNegative val="0"/>
          <c:cat>
            <c:strRef>
              <c:f>Sheet1!$A$2:$A$15</c:f>
              <c:strCache>
                <c:ptCount val="14"/>
                <c:pt idx="0">
                  <c:v>FMLA</c:v>
                </c:pt>
                <c:pt idx="1">
                  <c:v>Paid parental, maternity, or paternity leave (company-sponsored)</c:v>
                </c:pt>
                <c:pt idx="2">
                  <c:v>Short-term disability</c:v>
                </c:pt>
                <c:pt idx="3">
                  <c:v>Other company-sponsored leaves</c:v>
                </c:pt>
                <c:pt idx="4">
                  <c:v>Other mandated leaves</c:v>
                </c:pt>
                <c:pt idx="5">
                  <c:v>Military service/family military leave</c:v>
                </c:pt>
                <c:pt idx="6">
                  <c:v>Long-term disability</c:v>
                </c:pt>
                <c:pt idx="7">
                  <c:v>Divorce or family upheaval leave</c:v>
                </c:pt>
                <c:pt idx="8">
                  <c:v>Paid family or medical leave (company-sponsored)</c:v>
                </c:pt>
                <c:pt idx="9">
                  <c:v>Sabbaticals</c:v>
                </c:pt>
                <c:pt idx="10">
                  <c:v>Non-FMLA medical leave</c:v>
                </c:pt>
                <c:pt idx="11">
                  <c:v>Domestic violence/sexual abuse victims' leave</c:v>
                </c:pt>
                <c:pt idx="12">
                  <c:v>Paid caregiving leave (company-sponsored)</c:v>
                </c:pt>
                <c:pt idx="13">
                  <c:v>Emergency responder leave</c:v>
                </c:pt>
              </c:strCache>
            </c:strRef>
          </c:cat>
          <c:val>
            <c:numRef>
              <c:f>Sheet1!$E$2:$E$15</c:f>
              <c:numCache>
                <c:formatCode>0%</c:formatCode>
                <c:ptCount val="14"/>
                <c:pt idx="0">
                  <c:v>0.36</c:v>
                </c:pt>
                <c:pt idx="1">
                  <c:v>0.41</c:v>
                </c:pt>
                <c:pt idx="2">
                  <c:v>0.28999999999999998</c:v>
                </c:pt>
                <c:pt idx="3">
                  <c:v>0.53</c:v>
                </c:pt>
                <c:pt idx="4">
                  <c:v>0.47</c:v>
                </c:pt>
                <c:pt idx="5">
                  <c:v>0.45</c:v>
                </c:pt>
                <c:pt idx="6">
                  <c:v>0.26</c:v>
                </c:pt>
                <c:pt idx="7">
                  <c:v>0.24</c:v>
                </c:pt>
                <c:pt idx="8">
                  <c:v>0.38</c:v>
                </c:pt>
                <c:pt idx="9">
                  <c:v>0.36</c:v>
                </c:pt>
                <c:pt idx="10">
                  <c:v>0.36</c:v>
                </c:pt>
                <c:pt idx="11">
                  <c:v>0.34</c:v>
                </c:pt>
                <c:pt idx="12">
                  <c:v>0.3</c:v>
                </c:pt>
                <c:pt idx="13">
                  <c:v>0.31</c:v>
                </c:pt>
              </c:numCache>
            </c:numRef>
          </c:val>
          <c:extLst>
            <c:ext xmlns:c16="http://schemas.microsoft.com/office/drawing/2014/chart" uri="{C3380CC4-5D6E-409C-BE32-E72D297353CC}">
              <c16:uniqueId val="{00000000-9B43-4F26-A794-4218CE4BC648}"/>
            </c:ext>
          </c:extLst>
        </c:ser>
        <c:dLbls>
          <c:showLegendKey val="0"/>
          <c:showVal val="0"/>
          <c:showCatName val="0"/>
          <c:showSerName val="0"/>
          <c:showPercent val="0"/>
          <c:showBubbleSize val="0"/>
        </c:dLbls>
        <c:gapWidth val="150"/>
        <c:overlap val="100"/>
        <c:axId val="1768292559"/>
        <c:axId val="1768293039"/>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Column1</c:v>
                      </c:pt>
                    </c:strCache>
                  </c:strRef>
                </c:tx>
                <c:spPr>
                  <a:solidFill>
                    <a:schemeClr val="accent3"/>
                  </a:solidFill>
                  <a:ln>
                    <a:noFill/>
                  </a:ln>
                  <a:effectLst/>
                </c:spPr>
                <c:invertIfNegative val="0"/>
                <c:cat>
                  <c:strRef>
                    <c:extLst>
                      <c:ext uri="{02D57815-91ED-43cb-92C2-25804820EDAC}">
                        <c15:formulaRef>
                          <c15:sqref>Sheet1!$A$2:$A$15</c15:sqref>
                        </c15:formulaRef>
                      </c:ext>
                    </c:extLst>
                    <c:strCache>
                      <c:ptCount val="14"/>
                      <c:pt idx="0">
                        <c:v>FMLA</c:v>
                      </c:pt>
                      <c:pt idx="1">
                        <c:v>Paid parental, maternity, or paternity leave (company-sponsored)</c:v>
                      </c:pt>
                      <c:pt idx="2">
                        <c:v>Short-term disability</c:v>
                      </c:pt>
                      <c:pt idx="3">
                        <c:v>Other company-sponsored leaves</c:v>
                      </c:pt>
                      <c:pt idx="4">
                        <c:v>Other mandated leaves</c:v>
                      </c:pt>
                      <c:pt idx="5">
                        <c:v>Military service/family military leave</c:v>
                      </c:pt>
                      <c:pt idx="6">
                        <c:v>Long-term disability</c:v>
                      </c:pt>
                      <c:pt idx="7">
                        <c:v>Divorce or family upheaval leave</c:v>
                      </c:pt>
                      <c:pt idx="8">
                        <c:v>Paid family or medical leave (company-sponsored)</c:v>
                      </c:pt>
                      <c:pt idx="9">
                        <c:v>Sabbaticals</c:v>
                      </c:pt>
                      <c:pt idx="10">
                        <c:v>Non-FMLA medical leave</c:v>
                      </c:pt>
                      <c:pt idx="11">
                        <c:v>Domestic violence/sexual abuse victims' leave</c:v>
                      </c:pt>
                      <c:pt idx="12">
                        <c:v>Paid caregiving leave (company-sponsored)</c:v>
                      </c:pt>
                      <c:pt idx="13">
                        <c:v>Emergency responder leave</c:v>
                      </c:pt>
                    </c:strCache>
                  </c:strRef>
                </c:cat>
                <c:val>
                  <c:numRef>
                    <c:extLst>
                      <c:ext uri="{02D57815-91ED-43cb-92C2-25804820EDAC}">
                        <c15:formulaRef>
                          <c15:sqref>Sheet1!$D$2:$D$15</c15:sqref>
                        </c15:formulaRef>
                      </c:ext>
                    </c:extLst>
                    <c:numCache>
                      <c:formatCode>0%</c:formatCode>
                      <c:ptCount val="14"/>
                      <c:pt idx="0">
                        <c:v>0.64</c:v>
                      </c:pt>
                      <c:pt idx="1">
                        <c:v>0.59000000000000008</c:v>
                      </c:pt>
                      <c:pt idx="2">
                        <c:v>0.71</c:v>
                      </c:pt>
                      <c:pt idx="3">
                        <c:v>0.48</c:v>
                      </c:pt>
                      <c:pt idx="4">
                        <c:v>0.53</c:v>
                      </c:pt>
                      <c:pt idx="5">
                        <c:v>0.55000000000000004</c:v>
                      </c:pt>
                      <c:pt idx="6">
                        <c:v>0.74</c:v>
                      </c:pt>
                      <c:pt idx="7">
                        <c:v>0.76</c:v>
                      </c:pt>
                      <c:pt idx="8">
                        <c:v>0.62</c:v>
                      </c:pt>
                      <c:pt idx="9">
                        <c:v>0.64</c:v>
                      </c:pt>
                      <c:pt idx="10">
                        <c:v>0.64</c:v>
                      </c:pt>
                      <c:pt idx="11">
                        <c:v>0.66</c:v>
                      </c:pt>
                      <c:pt idx="12">
                        <c:v>0.7</c:v>
                      </c:pt>
                      <c:pt idx="13">
                        <c:v>0.69</c:v>
                      </c:pt>
                    </c:numCache>
                  </c:numRef>
                </c:val>
                <c:extLst>
                  <c:ext xmlns:c16="http://schemas.microsoft.com/office/drawing/2014/chart" uri="{C3380CC4-5D6E-409C-BE32-E72D297353CC}">
                    <c16:uniqueId val="{00000002-BA3B-4627-A219-BE8875AC5CB5}"/>
                  </c:ext>
                </c:extLst>
              </c15:ser>
            </c15:filteredBarSeries>
          </c:ext>
        </c:extLst>
      </c:barChart>
      <c:catAx>
        <c:axId val="17682925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1768293039"/>
        <c:crosses val="autoZero"/>
        <c:auto val="1"/>
        <c:lblAlgn val="ctr"/>
        <c:lblOffset val="100"/>
        <c:noMultiLvlLbl val="0"/>
      </c:catAx>
      <c:valAx>
        <c:axId val="1768293039"/>
        <c:scaling>
          <c:orientation val="minMax"/>
        </c:scaling>
        <c:delete val="1"/>
        <c:axPos val="b"/>
        <c:numFmt formatCode="0%" sourceLinked="1"/>
        <c:majorTickMark val="none"/>
        <c:minorTickMark val="none"/>
        <c:tickLblPos val="nextTo"/>
        <c:crossAx val="1768292559"/>
        <c:crosses val="autoZero"/>
        <c:crossBetween val="between"/>
      </c:valAx>
      <c:spPr>
        <a:noFill/>
        <a:ln>
          <a:noFill/>
        </a:ln>
        <a:effectLst/>
      </c:spPr>
    </c:plotArea>
    <c:legend>
      <c:legendPos val="l"/>
      <c:layout>
        <c:manualLayout>
          <c:xMode val="edge"/>
          <c:yMode val="edge"/>
          <c:x val="4.2474134536858539E-3"/>
          <c:y val="0.15223011736239131"/>
          <c:w val="0.25291986081748741"/>
          <c:h val="0.4511558110405756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907967836384188"/>
          <c:y val="3.6964736179028436E-2"/>
          <c:w val="0.60989944097233673"/>
          <c:h val="0.83282446183396586"/>
        </c:manualLayout>
      </c:layout>
      <c:barChart>
        <c:barDir val="col"/>
        <c:grouping val="percentStacked"/>
        <c:varyColors val="0"/>
        <c:ser>
          <c:idx val="0"/>
          <c:order val="0"/>
          <c:tx>
            <c:strRef>
              <c:f>Sheet1!$A$2</c:f>
              <c:strCache>
                <c:ptCount val="1"/>
                <c:pt idx="0">
                  <c:v>Third-party administrator (TPA)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All employers</c:v>
                </c:pt>
              </c:strCache>
            </c:strRef>
          </c:cat>
          <c:val>
            <c:numRef>
              <c:f>Sheet1!$B$2</c:f>
              <c:numCache>
                <c:formatCode>0%</c:formatCode>
                <c:ptCount val="1"/>
                <c:pt idx="0">
                  <c:v>0.16</c:v>
                </c:pt>
              </c:numCache>
            </c:numRef>
          </c:val>
          <c:extLst>
            <c:ext xmlns:c16="http://schemas.microsoft.com/office/drawing/2014/chart" uri="{C3380CC4-5D6E-409C-BE32-E72D297353CC}">
              <c16:uniqueId val="{00000000-94EB-475C-B674-21C51466EAC5}"/>
            </c:ext>
          </c:extLst>
        </c:ser>
        <c:ser>
          <c:idx val="1"/>
          <c:order val="1"/>
          <c:tx>
            <c:strRef>
              <c:f>Sheet1!$A$3</c:f>
              <c:strCache>
                <c:ptCount val="1"/>
                <c:pt idx="0">
                  <c:v>Insurance carrier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All employers</c:v>
                </c:pt>
              </c:strCache>
            </c:strRef>
          </c:cat>
          <c:val>
            <c:numRef>
              <c:f>Sheet1!$B$3</c:f>
              <c:numCache>
                <c:formatCode>0%</c:formatCode>
                <c:ptCount val="1"/>
                <c:pt idx="0">
                  <c:v>0.41</c:v>
                </c:pt>
              </c:numCache>
            </c:numRef>
          </c:val>
          <c:extLst>
            <c:ext xmlns:c16="http://schemas.microsoft.com/office/drawing/2014/chart" uri="{C3380CC4-5D6E-409C-BE32-E72D297353CC}">
              <c16:uniqueId val="{00000001-94EB-475C-B674-21C51466EAC5}"/>
            </c:ext>
          </c:extLst>
        </c:ser>
        <c:ser>
          <c:idx val="2"/>
          <c:order val="2"/>
          <c:tx>
            <c:strRef>
              <c:f>Sheet1!$A$4</c:f>
              <c:strCache>
                <c:ptCount val="1"/>
                <c:pt idx="0">
                  <c:v>Payroll provider or HR systems vendor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All employers</c:v>
                </c:pt>
              </c:strCache>
            </c:strRef>
          </c:cat>
          <c:val>
            <c:numRef>
              <c:f>Sheet1!$B$4</c:f>
              <c:numCache>
                <c:formatCode>0%</c:formatCode>
                <c:ptCount val="1"/>
                <c:pt idx="0">
                  <c:v>0.37</c:v>
                </c:pt>
              </c:numCache>
            </c:numRef>
          </c:val>
          <c:extLst>
            <c:ext xmlns:c16="http://schemas.microsoft.com/office/drawing/2014/chart" uri="{C3380CC4-5D6E-409C-BE32-E72D297353CC}">
              <c16:uniqueId val="{00000000-7F22-4134-B53A-C99416AF107E}"/>
            </c:ext>
          </c:extLst>
        </c:ser>
        <c:ser>
          <c:idx val="3"/>
          <c:order val="3"/>
          <c:tx>
            <c:strRef>
              <c:f>Sheet1!$A$5</c:f>
              <c:strCache>
                <c:ptCount val="1"/>
                <c:pt idx="0">
                  <c:v>Not sure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All employers</c:v>
                </c:pt>
              </c:strCache>
            </c:strRef>
          </c:cat>
          <c:val>
            <c:numRef>
              <c:f>Sheet1!$B$5</c:f>
              <c:numCache>
                <c:formatCode>0%</c:formatCode>
                <c:ptCount val="1"/>
                <c:pt idx="0">
                  <c:v>7.0000000000000007E-2</c:v>
                </c:pt>
              </c:numCache>
            </c:numRef>
          </c:val>
          <c:extLst>
            <c:ext xmlns:c16="http://schemas.microsoft.com/office/drawing/2014/chart" uri="{C3380CC4-5D6E-409C-BE32-E72D297353CC}">
              <c16:uniqueId val="{00000001-7F22-4134-B53A-C99416AF107E}"/>
            </c:ext>
          </c:extLst>
        </c:ser>
        <c:dLbls>
          <c:showLegendKey val="0"/>
          <c:showVal val="0"/>
          <c:showCatName val="0"/>
          <c:showSerName val="0"/>
          <c:showPercent val="0"/>
          <c:showBubbleSize val="0"/>
        </c:dLbls>
        <c:gapWidth val="150"/>
        <c:overlap val="100"/>
        <c:axId val="1458391791"/>
        <c:axId val="1458389391"/>
      </c:barChart>
      <c:catAx>
        <c:axId val="1458391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458389391"/>
        <c:crosses val="autoZero"/>
        <c:auto val="1"/>
        <c:lblAlgn val="ctr"/>
        <c:lblOffset val="100"/>
        <c:noMultiLvlLbl val="0"/>
      </c:catAx>
      <c:valAx>
        <c:axId val="1458389391"/>
        <c:scaling>
          <c:orientation val="minMax"/>
        </c:scaling>
        <c:delete val="1"/>
        <c:axPos val="l"/>
        <c:numFmt formatCode="0%" sourceLinked="1"/>
        <c:majorTickMark val="none"/>
        <c:minorTickMark val="none"/>
        <c:tickLblPos val="nextTo"/>
        <c:crossAx val="1458391791"/>
        <c:crosses val="autoZero"/>
        <c:crossBetween val="between"/>
      </c:valAx>
      <c:spPr>
        <a:noFill/>
        <a:ln>
          <a:noFill/>
        </a:ln>
        <a:effectLst/>
      </c:spPr>
    </c:plotArea>
    <c:legend>
      <c:legendPos val="l"/>
      <c:layout>
        <c:manualLayout>
          <c:xMode val="edge"/>
          <c:yMode val="edge"/>
          <c:x val="0"/>
          <c:y val="1.2864220754926934E-2"/>
          <c:w val="0.38500188309535754"/>
          <c:h val="0.859180923240743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Aptos" panose="020B0004020202020204" pitchFamily="34" charset="0"/>
                <a:ea typeface="+mn-ea"/>
                <a:cs typeface="+mn-cs"/>
              </a:defRPr>
            </a:pPr>
            <a:r>
              <a:rPr lang="en-US" sz="2000" dirty="0">
                <a:solidFill>
                  <a:schemeClr val="tx1"/>
                </a:solidFill>
              </a:rPr>
              <a:t>How does the digital experience with administering your company’s insurance benefits compare to your experience with other companies?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6.787452216899266E-2"/>
          <c:y val="0.2380458168426515"/>
          <c:w val="0.45372274061187545"/>
          <c:h val="0.47346178774945735"/>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FF-4621-9259-5E394E13A3D7}"/>
              </c:ext>
            </c:extLst>
          </c:dPt>
          <c:dPt>
            <c:idx val="1"/>
            <c:bubble3D val="0"/>
            <c:spPr>
              <a:solidFill>
                <a:srgbClr val="F9C606"/>
              </a:solidFill>
              <a:ln w="19050">
                <a:solidFill>
                  <a:schemeClr val="lt1"/>
                </a:solidFill>
              </a:ln>
              <a:effectLst/>
            </c:spPr>
            <c:extLst>
              <c:ext xmlns:c16="http://schemas.microsoft.com/office/drawing/2014/chart" uri="{C3380CC4-5D6E-409C-BE32-E72D297353CC}">
                <c16:uniqueId val="{00000003-26FF-4621-9259-5E394E13A3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FF-4621-9259-5E394E13A3D7}"/>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Worse</c:v>
                </c:pt>
                <c:pt idx="1">
                  <c:v>About the same</c:v>
                </c:pt>
                <c:pt idx="2">
                  <c:v>Better</c:v>
                </c:pt>
              </c:strCache>
            </c:strRef>
          </c:cat>
          <c:val>
            <c:numRef>
              <c:f>Sheet1!$B$2:$B$4</c:f>
              <c:numCache>
                <c:formatCode>0%</c:formatCode>
                <c:ptCount val="3"/>
                <c:pt idx="0">
                  <c:v>0.06</c:v>
                </c:pt>
                <c:pt idx="1">
                  <c:v>0.28000000000000003</c:v>
                </c:pt>
                <c:pt idx="2">
                  <c:v>0.66</c:v>
                </c:pt>
              </c:numCache>
            </c:numRef>
          </c:val>
          <c:extLst>
            <c:ext xmlns:c16="http://schemas.microsoft.com/office/drawing/2014/chart" uri="{C3380CC4-5D6E-409C-BE32-E72D297353CC}">
              <c16:uniqueId val="{00000000-E3D3-4E7C-9E47-37B22EC0F7A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051206769326225"/>
          <c:y val="0.26687478459419089"/>
          <c:w val="0.28773067924472429"/>
          <c:h val="0.2136489206210733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Aptos" panose="020B0004020202020204" pitchFamily="34" charset="0"/>
                <a:ea typeface="+mn-ea"/>
                <a:cs typeface="+mn-cs"/>
              </a:defRPr>
            </a:pPr>
            <a:r>
              <a:rPr lang="en-US" sz="2000" dirty="0">
                <a:solidFill>
                  <a:schemeClr val="tx1"/>
                </a:solidFill>
              </a:rPr>
              <a:t>How important is it for the digital experience you have with administering your company’s insurance benefits to match your experience with other companies?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7.7737130634988397E-2"/>
          <c:y val="0.25378853181678968"/>
          <c:w val="0.44388879217306676"/>
          <c:h val="0.5143468579284257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6B6-4612-B684-23A69C47C1DD}"/>
              </c:ext>
            </c:extLst>
          </c:dPt>
          <c:dPt>
            <c:idx val="1"/>
            <c:bubble3D val="0"/>
            <c:spPr>
              <a:solidFill>
                <a:srgbClr val="F9C606"/>
              </a:solidFill>
              <a:ln w="19050">
                <a:solidFill>
                  <a:schemeClr val="lt1"/>
                </a:solidFill>
              </a:ln>
              <a:effectLst/>
            </c:spPr>
            <c:extLst>
              <c:ext xmlns:c16="http://schemas.microsoft.com/office/drawing/2014/chart" uri="{C3380CC4-5D6E-409C-BE32-E72D297353CC}">
                <c16:uniqueId val="{00000003-36B6-4612-B684-23A69C47C1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6B6-4612-B684-23A69C47C1DD}"/>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Not at all/not very important</c:v>
                </c:pt>
                <c:pt idx="1">
                  <c:v>Slightly/somewhat/moderately important</c:v>
                </c:pt>
                <c:pt idx="2">
                  <c:v>Very/extremely important</c:v>
                </c:pt>
              </c:strCache>
            </c:strRef>
          </c:cat>
          <c:val>
            <c:numRef>
              <c:f>Sheet1!$B$2:$B$4</c:f>
              <c:numCache>
                <c:formatCode>0%</c:formatCode>
                <c:ptCount val="3"/>
                <c:pt idx="0">
                  <c:v>0.03</c:v>
                </c:pt>
                <c:pt idx="1">
                  <c:v>0.39</c:v>
                </c:pt>
                <c:pt idx="2">
                  <c:v>0.57999999999999996</c:v>
                </c:pt>
              </c:numCache>
            </c:numRef>
          </c:val>
          <c:extLst>
            <c:ext xmlns:c16="http://schemas.microsoft.com/office/drawing/2014/chart" uri="{C3380CC4-5D6E-409C-BE32-E72D297353CC}">
              <c16:uniqueId val="{00000006-36B6-4612-B684-23A69C47C1D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3638004071603627"/>
          <c:y val="0.217048373985924"/>
          <c:w val="0.33838110432510504"/>
          <c:h val="0.5897768399592565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ptos" panose="020B00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54871731962087"/>
          <c:y val="0.1741076554244988"/>
          <c:w val="0.75526376776204285"/>
          <c:h val="0.58780942849749651"/>
        </c:manualLayout>
      </c:layout>
      <c:barChart>
        <c:barDir val="col"/>
        <c:grouping val="percentStacked"/>
        <c:varyColors val="0"/>
        <c:ser>
          <c:idx val="0"/>
          <c:order val="0"/>
          <c:tx>
            <c:strRef>
              <c:f>Sheet1!$A$2</c:f>
              <c:strCache>
                <c:ptCount val="1"/>
                <c:pt idx="0">
                  <c:v>Broker/Benefits advisor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Sheet1!$B$2:$D$2</c:f>
              <c:numCache>
                <c:formatCode>0%</c:formatCode>
                <c:ptCount val="3"/>
                <c:pt idx="0">
                  <c:v>0.24</c:v>
                </c:pt>
                <c:pt idx="1">
                  <c:v>0.21</c:v>
                </c:pt>
                <c:pt idx="2">
                  <c:v>0.25</c:v>
                </c:pt>
              </c:numCache>
            </c:numRef>
          </c:val>
          <c:extLst>
            <c:ext xmlns:c16="http://schemas.microsoft.com/office/drawing/2014/chart" uri="{C3380CC4-5D6E-409C-BE32-E72D297353CC}">
              <c16:uniqueId val="{00000000-006C-41B0-8A94-8E1CF11575C7}"/>
            </c:ext>
          </c:extLst>
        </c:ser>
        <c:ser>
          <c:idx val="1"/>
          <c:order val="1"/>
          <c:tx>
            <c:strRef>
              <c:f>Sheet1!$A$3</c:f>
              <c:strCache>
                <c:ptCount val="1"/>
                <c:pt idx="0">
                  <c:v>Third-party vendor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Sheet1!$B$3:$D$3</c:f>
              <c:numCache>
                <c:formatCode>0%</c:formatCode>
                <c:ptCount val="3"/>
                <c:pt idx="0">
                  <c:v>0.41</c:v>
                </c:pt>
                <c:pt idx="1">
                  <c:v>0.42</c:v>
                </c:pt>
                <c:pt idx="2">
                  <c:v>0.36</c:v>
                </c:pt>
              </c:numCache>
            </c:numRef>
          </c:val>
          <c:extLst>
            <c:ext xmlns:c16="http://schemas.microsoft.com/office/drawing/2014/chart" uri="{C3380CC4-5D6E-409C-BE32-E72D297353CC}">
              <c16:uniqueId val="{00000001-006C-41B0-8A94-8E1CF11575C7}"/>
            </c:ext>
          </c:extLst>
        </c:ser>
        <c:ser>
          <c:idx val="2"/>
          <c:order val="2"/>
          <c:tx>
            <c:strRef>
              <c:f>Sheet1!$A$4</c:f>
              <c:strCache>
                <c:ptCount val="1"/>
                <c:pt idx="0">
                  <c:v>Insurance carrier(s)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Sheet1!$B$4:$D$4</c:f>
              <c:numCache>
                <c:formatCode>0%</c:formatCode>
                <c:ptCount val="3"/>
                <c:pt idx="0">
                  <c:v>0.31</c:v>
                </c:pt>
                <c:pt idx="1">
                  <c:v>0.27</c:v>
                </c:pt>
                <c:pt idx="2">
                  <c:v>0.32</c:v>
                </c:pt>
              </c:numCache>
            </c:numRef>
          </c:val>
          <c:extLst>
            <c:ext xmlns:c16="http://schemas.microsoft.com/office/drawing/2014/chart" uri="{C3380CC4-5D6E-409C-BE32-E72D297353CC}">
              <c16:uniqueId val="{00000003-006C-41B0-8A94-8E1CF11575C7}"/>
            </c:ext>
          </c:extLst>
        </c:ser>
        <c:ser>
          <c:idx val="3"/>
          <c:order val="3"/>
          <c:tx>
            <c:strRef>
              <c:f>Sheet1!$A$5</c:f>
              <c:strCache>
                <c:ptCount val="1"/>
                <c:pt idx="0">
                  <c:v>Platform built in-house</c:v>
                </c:pt>
              </c:strCache>
            </c:strRef>
          </c:tx>
          <c:spPr>
            <a:solidFill>
              <a:schemeClr val="accent1"/>
            </a:solidFill>
            <a:ln>
              <a:noFill/>
            </a:ln>
            <a:effectLst/>
          </c:spPr>
          <c:invertIfNegative val="0"/>
          <c:dLbls>
            <c:dLbl>
              <c:idx val="0"/>
              <c:layout>
                <c:manualLayout>
                  <c:x val="9.1860787074796667E-4"/>
                  <c:y val="-7.53130383473828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E9-4A66-BB1D-2DE90E855C7D}"/>
                </c:ext>
              </c:extLst>
            </c:dLbl>
            <c:dLbl>
              <c:idx val="1"/>
              <c:layout>
                <c:manualLayout>
                  <c:x val="-1.1023294448975667E-2"/>
                  <c:y val="-7.7405067190365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E9-4A66-BB1D-2DE90E855C7D}"/>
                </c:ext>
              </c:extLst>
            </c:dLbl>
            <c:dLbl>
              <c:idx val="2"/>
              <c:layout>
                <c:manualLayout>
                  <c:x val="-2.7558236122439002E-3"/>
                  <c:y val="-6.6944922975451446E-2"/>
                </c:manualLayout>
              </c:layout>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E9-4A66-BB1D-2DE90E855C7D}"/>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1"/>
                      </a:solidFill>
                      <a:round/>
                    </a:ln>
                    <a:effectLst/>
                  </c:spPr>
                </c15:leaderLines>
              </c:ext>
            </c:extLst>
          </c:dLbls>
          <c:cat>
            <c:strRef>
              <c:f>Sheet1!$B$1:$D$1</c:f>
              <c:strCache>
                <c:ptCount val="3"/>
                <c:pt idx="0">
                  <c:v>Small (10 – 99 employees)</c:v>
                </c:pt>
                <c:pt idx="1">
                  <c:v>Midsize (100 – 999 employees)</c:v>
                </c:pt>
                <c:pt idx="2">
                  <c:v>Large (1,000 or more employees)</c:v>
                </c:pt>
              </c:strCache>
            </c:strRef>
          </c:cat>
          <c:val>
            <c:numRef>
              <c:f>Sheet1!$B$5:$D$5</c:f>
              <c:numCache>
                <c:formatCode>0%</c:formatCode>
                <c:ptCount val="3"/>
                <c:pt idx="0">
                  <c:v>0.04</c:v>
                </c:pt>
                <c:pt idx="1">
                  <c:v>0.1</c:v>
                </c:pt>
                <c:pt idx="2">
                  <c:v>7.0000000000000007E-2</c:v>
                </c:pt>
              </c:numCache>
            </c:numRef>
          </c:val>
          <c:extLst>
            <c:ext xmlns:c16="http://schemas.microsoft.com/office/drawing/2014/chart" uri="{C3380CC4-5D6E-409C-BE32-E72D297353CC}">
              <c16:uniqueId val="{00000000-1B61-4912-86CE-2B8D94D87CA3}"/>
            </c:ext>
          </c:extLst>
        </c:ser>
        <c:dLbls>
          <c:showLegendKey val="0"/>
          <c:showVal val="0"/>
          <c:showCatName val="0"/>
          <c:showSerName val="0"/>
          <c:showPercent val="0"/>
          <c:showBubbleSize val="0"/>
        </c:dLbls>
        <c:gapWidth val="150"/>
        <c:overlap val="100"/>
        <c:axId val="418393936"/>
        <c:axId val="418380016"/>
      </c:barChart>
      <c:catAx>
        <c:axId val="41839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418380016"/>
        <c:crosses val="autoZero"/>
        <c:auto val="1"/>
        <c:lblAlgn val="ctr"/>
        <c:lblOffset val="100"/>
        <c:noMultiLvlLbl val="0"/>
      </c:catAx>
      <c:valAx>
        <c:axId val="418380016"/>
        <c:scaling>
          <c:orientation val="minMax"/>
        </c:scaling>
        <c:delete val="1"/>
        <c:axPos val="l"/>
        <c:numFmt formatCode="0%" sourceLinked="1"/>
        <c:majorTickMark val="none"/>
        <c:minorTickMark val="none"/>
        <c:tickLblPos val="nextTo"/>
        <c:crossAx val="418393936"/>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2287499999999996"/>
          <c:y val="4.2187500000000003E-2"/>
        </c:manualLayout>
      </c:layout>
      <c:overlay val="0"/>
      <c:spPr>
        <a:noFill/>
        <a:ln>
          <a:noFill/>
        </a:ln>
        <a:effectLst/>
      </c:spPr>
      <c:txPr>
        <a:bodyPr rot="0" spcFirstLastPara="1" vertOverflow="ellipsis" vert="horz" wrap="square" anchor="ctr" anchorCtr="1"/>
        <a:lstStyle/>
        <a:p>
          <a:pPr>
            <a:defRPr sz="336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0.47765625"/>
          <c:y val="0.17539062499999999"/>
          <c:w val="0.39572916666666669"/>
          <c:h val="0.59359375000000003"/>
        </c:manualLayout>
      </c:layout>
      <c:pieChart>
        <c:varyColors val="1"/>
        <c:ser>
          <c:idx val="0"/>
          <c:order val="0"/>
          <c:tx>
            <c:strRef>
              <c:f>Sheet1!$B$1</c:f>
              <c:strCache>
                <c:ptCount val="1"/>
                <c:pt idx="0">
                  <c:v>2025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59-40B5-ACF2-EC4B851EAC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559-40B5-ACF2-EC4B851EAC9B}"/>
              </c:ext>
            </c:extLst>
          </c:dPt>
          <c:dLbls>
            <c:dLbl>
              <c:idx val="0"/>
              <c:layout>
                <c:manualLayout>
                  <c:x val="0.12589267990676614"/>
                  <c:y val="-3.46594613743907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59-40B5-ACF2-EC4B851EAC9B}"/>
                </c:ext>
              </c:extLst>
            </c:dLbl>
            <c:dLbl>
              <c:idx val="1"/>
              <c:layout>
                <c:manualLayout>
                  <c:x val="-8.1294150869950746E-2"/>
                  <c:y val="3.0210343897571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59-40B5-ACF2-EC4B851EAC9B}"/>
                </c:ext>
              </c:extLst>
            </c:dLbl>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 carrier that works well with your benefit technology platform, even if their product is a little more expensive</c:v>
                </c:pt>
                <c:pt idx="1">
                  <c:v>A carrier with the best value product, even if it does not work well with your benefit technology platform</c:v>
                </c:pt>
              </c:strCache>
            </c:strRef>
          </c:cat>
          <c:val>
            <c:numRef>
              <c:f>Sheet1!$B$2:$B$3</c:f>
              <c:numCache>
                <c:formatCode>0%</c:formatCode>
                <c:ptCount val="2"/>
                <c:pt idx="0">
                  <c:v>0.74</c:v>
                </c:pt>
                <c:pt idx="1">
                  <c:v>0.26</c:v>
                </c:pt>
              </c:numCache>
            </c:numRef>
          </c:val>
          <c:extLst>
            <c:ext xmlns:c16="http://schemas.microsoft.com/office/drawing/2014/chart" uri="{C3380CC4-5D6E-409C-BE32-E72D297353CC}">
              <c16:uniqueId val="{00000000-BCC5-4B19-A8D2-97202C9FB3DA}"/>
            </c:ext>
          </c:extLst>
        </c:ser>
        <c:dLbls>
          <c:showLegendKey val="0"/>
          <c:showVal val="0"/>
          <c:showCatName val="0"/>
          <c:showSerName val="0"/>
          <c:showPercent val="0"/>
          <c:showBubbleSize val="0"/>
          <c:showLeaderLines val="1"/>
        </c:dLbls>
        <c:firstSliceAng val="134"/>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latin typeface="Aptos" panose="020B00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Aptos" panose="020B0004020202020204" pitchFamily="34" charset="0"/>
                <a:ea typeface="+mn-ea"/>
                <a:cs typeface="+mn-cs"/>
              </a:defRPr>
            </a:pPr>
            <a:r>
              <a:rPr lang="en-US">
                <a:solidFill>
                  <a:schemeClr val="tx1"/>
                </a:solidFill>
              </a:rPr>
              <a:t>2021</a:t>
            </a:r>
          </a:p>
        </c:rich>
      </c:tx>
      <c:layout>
        <c:manualLayout>
          <c:xMode val="edge"/>
          <c:yMode val="edge"/>
          <c:x val="0.62287499999999996"/>
          <c:y val="4.2187500000000003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0.47765625"/>
          <c:y val="0.17539062499999999"/>
          <c:w val="0.39572916666666669"/>
          <c:h val="0.59359375000000003"/>
        </c:manualLayout>
      </c:layout>
      <c:pieChart>
        <c:varyColors val="1"/>
        <c:ser>
          <c:idx val="0"/>
          <c:order val="0"/>
          <c:tx>
            <c:strRef>
              <c:f>Sheet1!$B$1</c:f>
              <c:strCache>
                <c:ptCount val="1"/>
                <c:pt idx="0">
                  <c:v>2025</c:v>
                </c:pt>
              </c:strCache>
            </c:strRef>
          </c:tx>
          <c:spPr>
            <a:solidFill>
              <a:schemeClr val="accent2"/>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DE-4F10-A3C3-C25C394156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DDE-4F10-A3C3-C25C394156D6}"/>
              </c:ext>
            </c:extLst>
          </c:dPt>
          <c:dLbls>
            <c:dLbl>
              <c:idx val="0"/>
              <c:layout>
                <c:manualLayout>
                  <c:x val="0.11927072187495075"/>
                  <c:y val="-6.616236382206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DE-4F10-A3C3-C25C394156D6}"/>
                </c:ext>
              </c:extLst>
            </c:dLbl>
            <c:dLbl>
              <c:idx val="1"/>
              <c:layout>
                <c:manualLayout>
                  <c:x val="-8.2447610719668163E-2"/>
                  <c:y val="2.0209784212563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DE-4F10-A3C3-C25C394156D6}"/>
                </c:ext>
              </c:extLst>
            </c:dLbl>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 carrier that works well with your benefit technology platform, even if their product is a little more expensive</c:v>
                </c:pt>
                <c:pt idx="1">
                  <c:v>A carrier with the best value product, even if it does not work well with your benefit technology platform</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04-4DDE-4F10-A3C3-C25C394156D6}"/>
            </c:ext>
          </c:extLst>
        </c:ser>
        <c:dLbls>
          <c:showLegendKey val="0"/>
          <c:showVal val="0"/>
          <c:showCatName val="0"/>
          <c:showSerName val="0"/>
          <c:showPercent val="0"/>
          <c:showBubbleSize val="0"/>
          <c:showLeaderLines val="1"/>
        </c:dLbls>
        <c:firstSliceAng val="144"/>
      </c:pieChart>
      <c:spPr>
        <a:noFill/>
        <a:ln>
          <a:noFill/>
        </a:ln>
        <a:effectLst/>
      </c:spPr>
    </c:plotArea>
    <c:legend>
      <c:legendPos val="l"/>
      <c:layout>
        <c:manualLayout>
          <c:xMode val="edge"/>
          <c:yMode val="edge"/>
          <c:x val="2.3958333333333335E-2"/>
          <c:y val="0.12926131889763778"/>
          <c:w val="0.41014743386457542"/>
          <c:h val="0.3001748068188284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latin typeface="Aptos" panose="020B00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Aptos" panose="020B0004020202020204" pitchFamily="34" charset="0"/>
                <a:ea typeface="+mn-ea"/>
                <a:cs typeface="+mn-cs"/>
              </a:defRPr>
            </a:pPr>
            <a:r>
              <a:rPr lang="en-US">
                <a:solidFill>
                  <a:schemeClr val="tx1"/>
                </a:solidFill>
              </a:rPr>
              <a:t>How important is it to have the following digital/online capabilities available to you? </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0.46724694373459791"/>
          <c:y val="0.17004046156589769"/>
          <c:w val="0.5236220227977787"/>
          <c:h val="0.77246172376795408"/>
        </c:manualLayout>
      </c:layout>
      <c:barChart>
        <c:barDir val="bar"/>
        <c:grouping val="clustered"/>
        <c:varyColors val="0"/>
        <c:ser>
          <c:idx val="0"/>
          <c:order val="0"/>
          <c:tx>
            <c:strRef>
              <c:f>Sheet1!$B$1</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Live chat/chatbot to answer questions</c:v>
                </c:pt>
                <c:pt idx="1">
                  <c:v>Interactive tool to recommend which benefits are right for me</c:v>
                </c:pt>
                <c:pt idx="2">
                  <c:v>Ability to receive text message notifications and status alerts regarding my benefits (claims status, etc.) </c:v>
                </c:pt>
                <c:pt idx="3">
                  <c:v>Ability to receive digital/online communications on additional benefits available to me </c:v>
                </c:pt>
                <c:pt idx="4">
                  <c:v>A mobile app to access benefits information</c:v>
                </c:pt>
                <c:pt idx="5">
                  <c:v>Ability to enroll in benefits online</c:v>
                </c:pt>
                <c:pt idx="6">
                  <c:v>Ability to submit claims online</c:v>
                </c:pt>
              </c:strCache>
            </c:strRef>
          </c:cat>
          <c:val>
            <c:numRef>
              <c:f>Sheet1!$B$2:$B$8</c:f>
              <c:numCache>
                <c:formatCode>0%</c:formatCode>
                <c:ptCount val="7"/>
                <c:pt idx="0">
                  <c:v>0.32</c:v>
                </c:pt>
                <c:pt idx="1">
                  <c:v>0.45</c:v>
                </c:pt>
                <c:pt idx="2">
                  <c:v>0.45</c:v>
                </c:pt>
                <c:pt idx="3">
                  <c:v>0.45</c:v>
                </c:pt>
                <c:pt idx="4">
                  <c:v>0.5</c:v>
                </c:pt>
                <c:pt idx="5">
                  <c:v>0.65</c:v>
                </c:pt>
                <c:pt idx="6">
                  <c:v>0.65</c:v>
                </c:pt>
              </c:numCache>
            </c:numRef>
          </c:val>
          <c:extLst>
            <c:ext xmlns:c16="http://schemas.microsoft.com/office/drawing/2014/chart" uri="{C3380CC4-5D6E-409C-BE32-E72D297353CC}">
              <c16:uniqueId val="{00000000-1DF9-420D-981F-9FA97021388B}"/>
            </c:ext>
          </c:extLst>
        </c:ser>
        <c:ser>
          <c:idx val="1"/>
          <c:order val="1"/>
          <c:tx>
            <c:strRef>
              <c:f>Sheet1!$C$1</c:f>
              <c:strCache>
                <c:ptCount val="1"/>
                <c:pt idx="0">
                  <c:v>2023</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Live chat/chatbot to answer questions</c:v>
                </c:pt>
                <c:pt idx="1">
                  <c:v>Interactive tool to recommend which benefits are right for me</c:v>
                </c:pt>
                <c:pt idx="2">
                  <c:v>Ability to receive text message notifications and status alerts regarding my benefits (claims status, etc.) </c:v>
                </c:pt>
                <c:pt idx="3">
                  <c:v>Ability to receive digital/online communications on additional benefits available to me </c:v>
                </c:pt>
                <c:pt idx="4">
                  <c:v>A mobile app to access benefits information</c:v>
                </c:pt>
                <c:pt idx="5">
                  <c:v>Ability to enroll in benefits online</c:v>
                </c:pt>
                <c:pt idx="6">
                  <c:v>Ability to submit claims online</c:v>
                </c:pt>
              </c:strCache>
            </c:strRef>
          </c:cat>
          <c:val>
            <c:numRef>
              <c:f>Sheet1!$C$2:$C$8</c:f>
              <c:numCache>
                <c:formatCode>0%</c:formatCode>
                <c:ptCount val="7"/>
                <c:pt idx="0">
                  <c:v>0.33</c:v>
                </c:pt>
                <c:pt idx="1">
                  <c:v>0.44</c:v>
                </c:pt>
                <c:pt idx="2">
                  <c:v>0.39</c:v>
                </c:pt>
                <c:pt idx="3">
                  <c:v>0.43</c:v>
                </c:pt>
                <c:pt idx="4">
                  <c:v>0.44</c:v>
                </c:pt>
                <c:pt idx="5">
                  <c:v>0.59</c:v>
                </c:pt>
                <c:pt idx="6">
                  <c:v>0.56999999999999995</c:v>
                </c:pt>
              </c:numCache>
            </c:numRef>
          </c:val>
          <c:extLst>
            <c:ext xmlns:c16="http://schemas.microsoft.com/office/drawing/2014/chart" uri="{C3380CC4-5D6E-409C-BE32-E72D297353CC}">
              <c16:uniqueId val="{00000000-57A8-41C3-8AD3-D8F6614082FF}"/>
            </c:ext>
          </c:extLst>
        </c:ser>
        <c:dLbls>
          <c:showLegendKey val="0"/>
          <c:showVal val="0"/>
          <c:showCatName val="0"/>
          <c:showSerName val="0"/>
          <c:showPercent val="0"/>
          <c:showBubbleSize val="0"/>
        </c:dLbls>
        <c:gapWidth val="150"/>
        <c:axId val="1158678832"/>
        <c:axId val="1158678352"/>
      </c:barChart>
      <c:catAx>
        <c:axId val="1158678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800" b="0" i="0" u="none" strike="noStrike" kern="1200" baseline="0">
                <a:solidFill>
                  <a:schemeClr val="tx1"/>
                </a:solidFill>
                <a:latin typeface="Aptos" panose="020B0004020202020204" pitchFamily="34" charset="0"/>
                <a:ea typeface="+mn-ea"/>
                <a:cs typeface="+mn-cs"/>
              </a:defRPr>
            </a:pPr>
            <a:endParaRPr lang="en-US"/>
          </a:p>
        </c:txPr>
        <c:crossAx val="1158678352"/>
        <c:crosses val="autoZero"/>
        <c:auto val="1"/>
        <c:lblAlgn val="ctr"/>
        <c:lblOffset val="100"/>
        <c:noMultiLvlLbl val="0"/>
      </c:catAx>
      <c:valAx>
        <c:axId val="1158678352"/>
        <c:scaling>
          <c:orientation val="minMax"/>
        </c:scaling>
        <c:delete val="1"/>
        <c:axPos val="b"/>
        <c:numFmt formatCode="0%" sourceLinked="1"/>
        <c:majorTickMark val="none"/>
        <c:minorTickMark val="none"/>
        <c:tickLblPos val="nextTo"/>
        <c:crossAx val="1158678832"/>
        <c:crosses val="autoZero"/>
        <c:crossBetween val="between"/>
      </c:valAx>
      <c:spPr>
        <a:noFill/>
        <a:ln>
          <a:noFill/>
        </a:ln>
        <a:effectLst/>
      </c:spPr>
    </c:plotArea>
    <c:legend>
      <c:legendPos val="t"/>
      <c:layout>
        <c:manualLayout>
          <c:xMode val="edge"/>
          <c:yMode val="edge"/>
          <c:x val="0.43075738026555271"/>
          <c:y val="9.0213651100852776E-2"/>
          <c:w val="0.14975266034301821"/>
          <c:h val="6.041198293831657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ptos" panose="020B00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3.4199718029812261E-2"/>
          <c:w val="0.68648829764594554"/>
          <c:h val="0.68004505777801572"/>
        </c:manualLayout>
      </c:layout>
      <c:barChart>
        <c:barDir val="col"/>
        <c:grouping val="percentStacked"/>
        <c:varyColors val="0"/>
        <c:ser>
          <c:idx val="0"/>
          <c:order val="0"/>
          <c:tx>
            <c:strRef>
              <c:f>Sheet1!$A$2</c:f>
              <c:strCache>
                <c:ptCount val="1"/>
                <c:pt idx="0">
                  <c:v>None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Today</c:v>
                </c:pt>
                <c:pt idx="1">
                  <c:v>In Five Years</c:v>
                </c:pt>
              </c:strCache>
            </c:strRef>
          </c:cat>
          <c:val>
            <c:numRef>
              <c:f>Sheet1!$B$2:$C$2</c:f>
              <c:numCache>
                <c:formatCode>0%</c:formatCode>
                <c:ptCount val="2"/>
                <c:pt idx="0">
                  <c:v>0.35</c:v>
                </c:pt>
                <c:pt idx="1">
                  <c:v>0.23</c:v>
                </c:pt>
              </c:numCache>
            </c:numRef>
          </c:val>
          <c:extLst>
            <c:ext xmlns:c16="http://schemas.microsoft.com/office/drawing/2014/chart" uri="{C3380CC4-5D6E-409C-BE32-E72D297353CC}">
              <c16:uniqueId val="{00000000-006C-41B0-8A94-8E1CF11575C7}"/>
            </c:ext>
          </c:extLst>
        </c:ser>
        <c:ser>
          <c:idx val="1"/>
          <c:order val="1"/>
          <c:tx>
            <c:strRef>
              <c:f>Sheet1!$A$3</c:f>
              <c:strCache>
                <c:ptCount val="1"/>
                <c:pt idx="0">
                  <c:v>Less than 10%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Today</c:v>
                </c:pt>
                <c:pt idx="1">
                  <c:v>In Five Years</c:v>
                </c:pt>
              </c:strCache>
            </c:strRef>
          </c:cat>
          <c:val>
            <c:numRef>
              <c:f>Sheet1!$B$3:$C$3</c:f>
              <c:numCache>
                <c:formatCode>0%</c:formatCode>
                <c:ptCount val="2"/>
                <c:pt idx="0">
                  <c:v>0.37</c:v>
                </c:pt>
                <c:pt idx="1">
                  <c:v>0.39</c:v>
                </c:pt>
              </c:numCache>
            </c:numRef>
          </c:val>
          <c:extLst>
            <c:ext xmlns:c16="http://schemas.microsoft.com/office/drawing/2014/chart" uri="{C3380CC4-5D6E-409C-BE32-E72D297353CC}">
              <c16:uniqueId val="{00000001-006C-41B0-8A94-8E1CF11575C7}"/>
            </c:ext>
          </c:extLst>
        </c:ser>
        <c:ser>
          <c:idx val="2"/>
          <c:order val="2"/>
          <c:tx>
            <c:strRef>
              <c:f>Sheet1!$A$4</c:f>
              <c:strCache>
                <c:ptCount val="1"/>
                <c:pt idx="0">
                  <c:v>10% to 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Today</c:v>
                </c:pt>
                <c:pt idx="1">
                  <c:v>In Five Years</c:v>
                </c:pt>
              </c:strCache>
            </c:strRef>
          </c:cat>
          <c:val>
            <c:numRef>
              <c:f>Sheet1!$B$4:$C$4</c:f>
              <c:numCache>
                <c:formatCode>0%</c:formatCode>
                <c:ptCount val="2"/>
                <c:pt idx="0">
                  <c:v>0.16</c:v>
                </c:pt>
                <c:pt idx="1">
                  <c:v>0.23</c:v>
                </c:pt>
              </c:numCache>
            </c:numRef>
          </c:val>
          <c:extLst>
            <c:ext xmlns:c16="http://schemas.microsoft.com/office/drawing/2014/chart" uri="{C3380CC4-5D6E-409C-BE32-E72D297353CC}">
              <c16:uniqueId val="{00000003-006C-41B0-8A94-8E1CF11575C7}"/>
            </c:ext>
          </c:extLst>
        </c:ser>
        <c:ser>
          <c:idx val="3"/>
          <c:order val="3"/>
          <c:tx>
            <c:strRef>
              <c:f>Sheet1!$A$5</c:f>
              <c:strCache>
                <c:ptCount val="1"/>
                <c:pt idx="0">
                  <c:v>25% to 49%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Today</c:v>
                </c:pt>
                <c:pt idx="1">
                  <c:v>In Five Years</c:v>
                </c:pt>
              </c:strCache>
            </c:strRef>
          </c:cat>
          <c:val>
            <c:numRef>
              <c:f>Sheet1!$B$5:$C$5</c:f>
              <c:numCache>
                <c:formatCode>0%</c:formatCode>
                <c:ptCount val="2"/>
                <c:pt idx="0">
                  <c:v>0.08</c:v>
                </c:pt>
                <c:pt idx="1">
                  <c:v>0.11</c:v>
                </c:pt>
              </c:numCache>
            </c:numRef>
          </c:val>
          <c:extLst>
            <c:ext xmlns:c16="http://schemas.microsoft.com/office/drawing/2014/chart" uri="{C3380CC4-5D6E-409C-BE32-E72D297353CC}">
              <c16:uniqueId val="{00000004-006C-41B0-8A94-8E1CF11575C7}"/>
            </c:ext>
          </c:extLst>
        </c:ser>
        <c:ser>
          <c:idx val="4"/>
          <c:order val="4"/>
          <c:tx>
            <c:strRef>
              <c:f>Sheet1!$A$6</c:f>
              <c:strCache>
                <c:ptCount val="1"/>
                <c:pt idx="0">
                  <c:v>50% or more</c:v>
                </c:pt>
              </c:strCache>
            </c:strRef>
          </c:tx>
          <c:spPr>
            <a:solidFill>
              <a:schemeClr val="accent1"/>
            </a:solidFill>
            <a:ln>
              <a:noFill/>
            </a:ln>
            <a:effectLst/>
          </c:spPr>
          <c:invertIfNegative val="0"/>
          <c:dLbls>
            <c:dLbl>
              <c:idx val="0"/>
              <c:layout>
                <c:manualLayout>
                  <c:x val="0.121875"/>
                  <c:y val="-9.32719582631243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06C-41B0-8A94-8E1CF11575C7}"/>
                </c:ext>
              </c:extLst>
            </c:dLbl>
            <c:dLbl>
              <c:idx val="1"/>
              <c:layout>
                <c:manualLayout>
                  <c:x val="0.12656249999999988"/>
                  <c:y val="-6.21813055087496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6C-41B0-8A94-8E1CF11575C7}"/>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Today</c:v>
                </c:pt>
                <c:pt idx="1">
                  <c:v>In Five Years</c:v>
                </c:pt>
              </c:strCache>
            </c:strRef>
          </c:cat>
          <c:val>
            <c:numRef>
              <c:f>Sheet1!$B$6:$C$6</c:f>
              <c:numCache>
                <c:formatCode>0%</c:formatCode>
                <c:ptCount val="2"/>
                <c:pt idx="0">
                  <c:v>0.04</c:v>
                </c:pt>
                <c:pt idx="1">
                  <c:v>0.06</c:v>
                </c:pt>
              </c:numCache>
            </c:numRef>
          </c:val>
          <c:extLst>
            <c:ext xmlns:c16="http://schemas.microsoft.com/office/drawing/2014/chart" uri="{C3380CC4-5D6E-409C-BE32-E72D297353CC}">
              <c16:uniqueId val="{00000005-006C-41B0-8A94-8E1CF11575C7}"/>
            </c:ext>
          </c:extLst>
        </c:ser>
        <c:dLbls>
          <c:showLegendKey val="0"/>
          <c:showVal val="0"/>
          <c:showCatName val="0"/>
          <c:showSerName val="0"/>
          <c:showPercent val="0"/>
          <c:showBubbleSize val="0"/>
        </c:dLbls>
        <c:gapWidth val="150"/>
        <c:overlap val="100"/>
        <c:axId val="418393936"/>
        <c:axId val="418380016"/>
      </c:barChart>
      <c:catAx>
        <c:axId val="41839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crossAx val="418380016"/>
        <c:crosses val="autoZero"/>
        <c:auto val="1"/>
        <c:lblAlgn val="ctr"/>
        <c:lblOffset val="100"/>
        <c:noMultiLvlLbl val="0"/>
      </c:catAx>
      <c:valAx>
        <c:axId val="418380016"/>
        <c:scaling>
          <c:orientation val="minMax"/>
        </c:scaling>
        <c:delete val="1"/>
        <c:axPos val="l"/>
        <c:numFmt formatCode="0%" sourceLinked="1"/>
        <c:majorTickMark val="none"/>
        <c:minorTickMark val="none"/>
        <c:tickLblPos val="nextTo"/>
        <c:crossAx val="418393936"/>
        <c:crosses val="autoZero"/>
        <c:crossBetween val="between"/>
      </c:valAx>
      <c:spPr>
        <a:noFill/>
        <a:ln>
          <a:noFill/>
        </a:ln>
        <a:effectLst/>
      </c:spPr>
    </c:plotArea>
    <c:legend>
      <c:legendPos val="r"/>
      <c:layout>
        <c:manualLayout>
          <c:xMode val="edge"/>
          <c:yMode val="edge"/>
          <c:x val="0.82508086072334685"/>
          <c:y val="7.8192903693732455E-2"/>
          <c:w val="0.17491913927665309"/>
          <c:h val="0.429072189715310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7429582741225358"/>
          <c:y val="9.5168963254593175E-2"/>
          <c:w val="0.29471033488532822"/>
          <c:h val="0.83719488188976376"/>
        </c:manualLayout>
      </c:layout>
      <c:barChart>
        <c:barDir val="bar"/>
        <c:grouping val="percentStacked"/>
        <c:varyColors val="0"/>
        <c:ser>
          <c:idx val="0"/>
          <c:order val="0"/>
          <c:tx>
            <c:strRef>
              <c:f>Sheet1!$B$1</c:f>
              <c:strCache>
                <c:ptCount val="1"/>
                <c:pt idx="0">
                  <c:v>Already have and use</c:v>
                </c:pt>
              </c:strCache>
            </c:strRef>
          </c:tx>
          <c:spPr>
            <a:solidFill>
              <a:schemeClr val="accent1"/>
            </a:solidFill>
            <a:ln>
              <a:noFill/>
            </a:ln>
            <a:effectLst/>
          </c:spPr>
          <c:invertIfNegative val="0"/>
          <c:dLbls>
            <c:delete val="1"/>
          </c:dLbls>
          <c:cat>
            <c:strRef>
              <c:f>Sheet1!$A$2:$A$12</c:f>
              <c:strCache>
                <c:ptCount val="10"/>
                <c:pt idx="0">
                  <c:v>Online enrollment</c:v>
                </c:pt>
                <c:pt idx="1">
                  <c:v>E-signature capabilities</c:v>
                </c:pt>
                <c:pt idx="2">
                  <c:v>Digital employee communications on new benefit offerings</c:v>
                </c:pt>
                <c:pt idx="3">
                  <c:v>Personalized enrollment materials</c:v>
                </c:pt>
                <c:pt idx="4">
                  <c:v>Decision-support tools for employees</c:v>
                </c:pt>
                <c:pt idx="6">
                  <c:v>Digital submission for evidence of insurability</c:v>
                </c:pt>
                <c:pt idx="7">
                  <c:v>Digital implementation of a new carrier or benefit</c:v>
                </c:pt>
                <c:pt idx="8">
                  <c:v>Automated data exchange</c:v>
                </c:pt>
                <c:pt idx="9">
                  <c:v>Self-service/real-time quoting</c:v>
                </c:pt>
              </c:strCache>
            </c:strRef>
          </c:cat>
          <c:val>
            <c:numRef>
              <c:f>Sheet1!$B$2:$B$12</c:f>
              <c:numCache>
                <c:formatCode>0%</c:formatCode>
                <c:ptCount val="11"/>
                <c:pt idx="0">
                  <c:v>0.86</c:v>
                </c:pt>
                <c:pt idx="1">
                  <c:v>0.84</c:v>
                </c:pt>
                <c:pt idx="2">
                  <c:v>0.76</c:v>
                </c:pt>
                <c:pt idx="3">
                  <c:v>0.74</c:v>
                </c:pt>
                <c:pt idx="4">
                  <c:v>0.66</c:v>
                </c:pt>
                <c:pt idx="6">
                  <c:v>0.65</c:v>
                </c:pt>
                <c:pt idx="7">
                  <c:v>0.63</c:v>
                </c:pt>
                <c:pt idx="8">
                  <c:v>0.56999999999999995</c:v>
                </c:pt>
                <c:pt idx="9">
                  <c:v>0.48</c:v>
                </c:pt>
              </c:numCache>
            </c:numRef>
          </c:val>
          <c:extLst>
            <c:ext xmlns:c16="http://schemas.microsoft.com/office/drawing/2014/chart" uri="{C3380CC4-5D6E-409C-BE32-E72D297353CC}">
              <c16:uniqueId val="{00000000-BA3B-4627-A219-BE8875AC5CB5}"/>
            </c:ext>
          </c:extLst>
        </c:ser>
        <c:ser>
          <c:idx val="1"/>
          <c:order val="1"/>
          <c:tx>
            <c:strRef>
              <c:f>Sheet1!$C$1</c:f>
              <c:strCache>
                <c:ptCount val="1"/>
                <c:pt idx="0">
                  <c:v>Already have but do not use</c:v>
                </c:pt>
              </c:strCache>
            </c:strRef>
          </c:tx>
          <c:spPr>
            <a:solidFill>
              <a:srgbClr val="F9C606"/>
            </a:solidFill>
            <a:ln>
              <a:noFill/>
            </a:ln>
            <a:effectLst/>
          </c:spPr>
          <c:invertIfNegative val="0"/>
          <c:dLbls>
            <c:delete val="1"/>
          </c:dLbls>
          <c:cat>
            <c:strRef>
              <c:f>Sheet1!$A$2:$A$12</c:f>
              <c:strCache>
                <c:ptCount val="10"/>
                <c:pt idx="0">
                  <c:v>Online enrollment</c:v>
                </c:pt>
                <c:pt idx="1">
                  <c:v>E-signature capabilities</c:v>
                </c:pt>
                <c:pt idx="2">
                  <c:v>Digital employee communications on new benefit offerings</c:v>
                </c:pt>
                <c:pt idx="3">
                  <c:v>Personalized enrollment materials</c:v>
                </c:pt>
                <c:pt idx="4">
                  <c:v>Decision-support tools for employees</c:v>
                </c:pt>
                <c:pt idx="6">
                  <c:v>Digital submission for evidence of insurability</c:v>
                </c:pt>
                <c:pt idx="7">
                  <c:v>Digital implementation of a new carrier or benefit</c:v>
                </c:pt>
                <c:pt idx="8">
                  <c:v>Automated data exchange</c:v>
                </c:pt>
                <c:pt idx="9">
                  <c:v>Self-service/real-time quoting</c:v>
                </c:pt>
              </c:strCache>
            </c:strRef>
          </c:cat>
          <c:val>
            <c:numRef>
              <c:f>Sheet1!$C$2:$C$12</c:f>
              <c:numCache>
                <c:formatCode>0%</c:formatCode>
                <c:ptCount val="11"/>
                <c:pt idx="0">
                  <c:v>7.0000000000000007E-2</c:v>
                </c:pt>
                <c:pt idx="1">
                  <c:v>0.05</c:v>
                </c:pt>
                <c:pt idx="2">
                  <c:v>7.0000000000000007E-2</c:v>
                </c:pt>
                <c:pt idx="3">
                  <c:v>7.0000000000000007E-2</c:v>
                </c:pt>
                <c:pt idx="4">
                  <c:v>0.09</c:v>
                </c:pt>
                <c:pt idx="6">
                  <c:v>0.09</c:v>
                </c:pt>
                <c:pt idx="7">
                  <c:v>0.09</c:v>
                </c:pt>
                <c:pt idx="8">
                  <c:v>0.08</c:v>
                </c:pt>
                <c:pt idx="9">
                  <c:v>7.0000000000000007E-2</c:v>
                </c:pt>
              </c:numCache>
            </c:numRef>
          </c:val>
          <c:extLst>
            <c:ext xmlns:c16="http://schemas.microsoft.com/office/drawing/2014/chart" uri="{C3380CC4-5D6E-409C-BE32-E72D297353CC}">
              <c16:uniqueId val="{00000001-BA3B-4627-A219-BE8875AC5CB5}"/>
            </c:ext>
          </c:extLst>
        </c:ser>
        <c:ser>
          <c:idx val="2"/>
          <c:order val="2"/>
          <c:tx>
            <c:strRef>
              <c:f>Sheet1!$D$1</c:f>
              <c:strCache>
                <c:ptCount val="1"/>
                <c:pt idx="0">
                  <c:v>Do not have but want</c:v>
                </c:pt>
              </c:strCache>
            </c:strRef>
          </c:tx>
          <c:spPr>
            <a:solidFill>
              <a:schemeClr val="accent3"/>
            </a:solidFill>
            <a:ln>
              <a:noFill/>
            </a:ln>
            <a:effectLst/>
          </c:spPr>
          <c:invertIfNegative val="0"/>
          <c:dLbls>
            <c:delete val="1"/>
          </c:dLbls>
          <c:cat>
            <c:strRef>
              <c:f>Sheet1!$A$2:$A$12</c:f>
              <c:strCache>
                <c:ptCount val="10"/>
                <c:pt idx="0">
                  <c:v>Online enrollment</c:v>
                </c:pt>
                <c:pt idx="1">
                  <c:v>E-signature capabilities</c:v>
                </c:pt>
                <c:pt idx="2">
                  <c:v>Digital employee communications on new benefit offerings</c:v>
                </c:pt>
                <c:pt idx="3">
                  <c:v>Personalized enrollment materials</c:v>
                </c:pt>
                <c:pt idx="4">
                  <c:v>Decision-support tools for employees</c:v>
                </c:pt>
                <c:pt idx="6">
                  <c:v>Digital submission for evidence of insurability</c:v>
                </c:pt>
                <c:pt idx="7">
                  <c:v>Digital implementation of a new carrier or benefit</c:v>
                </c:pt>
                <c:pt idx="8">
                  <c:v>Automated data exchange</c:v>
                </c:pt>
                <c:pt idx="9">
                  <c:v>Self-service/real-time quoting</c:v>
                </c:pt>
              </c:strCache>
            </c:strRef>
          </c:cat>
          <c:val>
            <c:numRef>
              <c:f>Sheet1!$D$2:$D$12</c:f>
              <c:numCache>
                <c:formatCode>0%</c:formatCode>
                <c:ptCount val="11"/>
                <c:pt idx="0">
                  <c:v>0.05</c:v>
                </c:pt>
                <c:pt idx="1">
                  <c:v>0.09</c:v>
                </c:pt>
                <c:pt idx="2">
                  <c:v>0.13</c:v>
                </c:pt>
                <c:pt idx="3">
                  <c:v>0.16</c:v>
                </c:pt>
                <c:pt idx="4">
                  <c:v>0.21</c:v>
                </c:pt>
                <c:pt idx="6">
                  <c:v>0.2</c:v>
                </c:pt>
                <c:pt idx="7">
                  <c:v>0.24</c:v>
                </c:pt>
                <c:pt idx="8">
                  <c:v>0.24</c:v>
                </c:pt>
                <c:pt idx="9">
                  <c:v>0.35</c:v>
                </c:pt>
              </c:numCache>
            </c:numRef>
          </c:val>
          <c:extLst>
            <c:ext xmlns:c16="http://schemas.microsoft.com/office/drawing/2014/chart" uri="{C3380CC4-5D6E-409C-BE32-E72D297353CC}">
              <c16:uniqueId val="{00000002-BA3B-4627-A219-BE8875AC5CB5}"/>
            </c:ext>
          </c:extLst>
        </c:ser>
        <c:ser>
          <c:idx val="3"/>
          <c:order val="3"/>
          <c:tx>
            <c:strRef>
              <c:f>Sheet1!$E$1</c:f>
              <c:strCache>
                <c:ptCount val="1"/>
                <c:pt idx="0">
                  <c:v>Do not have and do not want</c:v>
                </c:pt>
              </c:strCache>
            </c:strRef>
          </c:tx>
          <c:spPr>
            <a:solidFill>
              <a:schemeClr val="accent4"/>
            </a:solidFill>
            <a:ln>
              <a:noFill/>
            </a:ln>
            <a:effectLst/>
          </c:spPr>
          <c:invertIfNegative val="0"/>
          <c:dLbls>
            <c:delete val="1"/>
          </c:dLbls>
          <c:cat>
            <c:strRef>
              <c:f>Sheet1!$A$2:$A$12</c:f>
              <c:strCache>
                <c:ptCount val="10"/>
                <c:pt idx="0">
                  <c:v>Online enrollment</c:v>
                </c:pt>
                <c:pt idx="1">
                  <c:v>E-signature capabilities</c:v>
                </c:pt>
                <c:pt idx="2">
                  <c:v>Digital employee communications on new benefit offerings</c:v>
                </c:pt>
                <c:pt idx="3">
                  <c:v>Personalized enrollment materials</c:v>
                </c:pt>
                <c:pt idx="4">
                  <c:v>Decision-support tools for employees</c:v>
                </c:pt>
                <c:pt idx="6">
                  <c:v>Digital submission for evidence of insurability</c:v>
                </c:pt>
                <c:pt idx="7">
                  <c:v>Digital implementation of a new carrier or benefit</c:v>
                </c:pt>
                <c:pt idx="8">
                  <c:v>Automated data exchange</c:v>
                </c:pt>
                <c:pt idx="9">
                  <c:v>Self-service/real-time quoting</c:v>
                </c:pt>
              </c:strCache>
            </c:strRef>
          </c:cat>
          <c:val>
            <c:numRef>
              <c:f>Sheet1!$E$2:$E$12</c:f>
              <c:numCache>
                <c:formatCode>0%</c:formatCode>
                <c:ptCount val="11"/>
                <c:pt idx="0">
                  <c:v>0.01</c:v>
                </c:pt>
                <c:pt idx="1">
                  <c:v>0</c:v>
                </c:pt>
                <c:pt idx="2">
                  <c:v>0.02</c:v>
                </c:pt>
                <c:pt idx="3">
                  <c:v>0.02</c:v>
                </c:pt>
                <c:pt idx="4">
                  <c:v>0.01</c:v>
                </c:pt>
                <c:pt idx="6">
                  <c:v>0.03</c:v>
                </c:pt>
                <c:pt idx="7">
                  <c:v>0.02</c:v>
                </c:pt>
                <c:pt idx="8">
                  <c:v>0.04</c:v>
                </c:pt>
                <c:pt idx="9">
                  <c:v>0.05</c:v>
                </c:pt>
              </c:numCache>
            </c:numRef>
          </c:val>
          <c:extLst>
            <c:ext xmlns:c16="http://schemas.microsoft.com/office/drawing/2014/chart" uri="{C3380CC4-5D6E-409C-BE32-E72D297353CC}">
              <c16:uniqueId val="{00000000-4F03-46D1-8B31-B09C7FA2E89B}"/>
            </c:ext>
          </c:extLst>
        </c:ser>
        <c:ser>
          <c:idx val="4"/>
          <c:order val="4"/>
          <c:tx>
            <c:strRef>
              <c:f>Sheet1!$F$1</c:f>
              <c:strCache>
                <c:ptCount val="1"/>
                <c:pt idx="0">
                  <c:v>Don't know</c:v>
                </c:pt>
              </c:strCache>
            </c:strRef>
          </c:tx>
          <c:spPr>
            <a:solidFill>
              <a:schemeClr val="accent5"/>
            </a:solidFill>
            <a:ln>
              <a:noFill/>
            </a:ln>
            <a:effectLst/>
          </c:spPr>
          <c:invertIfNegative val="0"/>
          <c:dLbls>
            <c:delete val="1"/>
          </c:dLbls>
          <c:cat>
            <c:strRef>
              <c:f>Sheet1!$A$2:$A$12</c:f>
              <c:strCache>
                <c:ptCount val="10"/>
                <c:pt idx="0">
                  <c:v>Online enrollment</c:v>
                </c:pt>
                <c:pt idx="1">
                  <c:v>E-signature capabilities</c:v>
                </c:pt>
                <c:pt idx="2">
                  <c:v>Digital employee communications on new benefit offerings</c:v>
                </c:pt>
                <c:pt idx="3">
                  <c:v>Personalized enrollment materials</c:v>
                </c:pt>
                <c:pt idx="4">
                  <c:v>Decision-support tools for employees</c:v>
                </c:pt>
                <c:pt idx="6">
                  <c:v>Digital submission for evidence of insurability</c:v>
                </c:pt>
                <c:pt idx="7">
                  <c:v>Digital implementation of a new carrier or benefit</c:v>
                </c:pt>
                <c:pt idx="8">
                  <c:v>Automated data exchange</c:v>
                </c:pt>
                <c:pt idx="9">
                  <c:v>Self-service/real-time quoting</c:v>
                </c:pt>
              </c:strCache>
            </c:strRef>
          </c:cat>
          <c:val>
            <c:numRef>
              <c:f>Sheet1!$F$2:$F$12</c:f>
              <c:numCache>
                <c:formatCode>0%</c:formatCode>
                <c:ptCount val="11"/>
                <c:pt idx="0">
                  <c:v>0.01</c:v>
                </c:pt>
                <c:pt idx="1">
                  <c:v>0.02</c:v>
                </c:pt>
                <c:pt idx="2">
                  <c:v>0.02</c:v>
                </c:pt>
                <c:pt idx="3">
                  <c:v>0.01</c:v>
                </c:pt>
                <c:pt idx="4">
                  <c:v>0.03</c:v>
                </c:pt>
                <c:pt idx="5" formatCode="General">
                  <c:v>0</c:v>
                </c:pt>
                <c:pt idx="6">
                  <c:v>0.03</c:v>
                </c:pt>
                <c:pt idx="7">
                  <c:v>0.02</c:v>
                </c:pt>
                <c:pt idx="8">
                  <c:v>7.0000000000000007E-2</c:v>
                </c:pt>
                <c:pt idx="9">
                  <c:v>0.05</c:v>
                </c:pt>
              </c:numCache>
            </c:numRef>
          </c:val>
          <c:extLst>
            <c:ext xmlns:c16="http://schemas.microsoft.com/office/drawing/2014/chart" uri="{C3380CC4-5D6E-409C-BE32-E72D297353CC}">
              <c16:uniqueId val="{00000000-4C24-4E2F-8A18-FBCA59FFD740}"/>
            </c:ext>
          </c:extLst>
        </c:ser>
        <c:dLbls>
          <c:dLblPos val="ctr"/>
          <c:showLegendKey val="0"/>
          <c:showVal val="1"/>
          <c:showCatName val="0"/>
          <c:showSerName val="0"/>
          <c:showPercent val="0"/>
          <c:showBubbleSize val="0"/>
        </c:dLbls>
        <c:gapWidth val="66"/>
        <c:overlap val="100"/>
        <c:axId val="1768292559"/>
        <c:axId val="1768293039"/>
      </c:barChart>
      <c:catAx>
        <c:axId val="17682925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crossAx val="1768293039"/>
        <c:crosses val="autoZero"/>
        <c:auto val="1"/>
        <c:lblAlgn val="ctr"/>
        <c:lblOffset val="100"/>
        <c:noMultiLvlLbl val="0"/>
      </c:catAx>
      <c:valAx>
        <c:axId val="1768293039"/>
        <c:scaling>
          <c:orientation val="minMax"/>
        </c:scaling>
        <c:delete val="1"/>
        <c:axPos val="b"/>
        <c:numFmt formatCode="0%" sourceLinked="1"/>
        <c:majorTickMark val="none"/>
        <c:minorTickMark val="none"/>
        <c:tickLblPos val="nextTo"/>
        <c:crossAx val="1768292559"/>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3"/>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4"/>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ayout>
        <c:manualLayout>
          <c:xMode val="edge"/>
          <c:yMode val="edge"/>
          <c:x val="5.4191121232792655E-2"/>
          <c:y val="0.11170493163147896"/>
          <c:w val="0.21389129397817375"/>
          <c:h val="0.45012616734901395"/>
        </c:manualLayout>
      </c:layout>
      <c:overlay val="0"/>
      <c:spPr>
        <a:noFill/>
        <a:ln>
          <a:solidFill>
            <a:schemeClr val="accent1"/>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ptos" panose="020B00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7350450185074817"/>
          <c:y val="9.5168963254593189E-2"/>
          <c:w val="0.29471033488532822"/>
          <c:h val="0.83719488188976376"/>
        </c:manualLayout>
      </c:layout>
      <c:barChart>
        <c:barDir val="bar"/>
        <c:grouping val="percentStacked"/>
        <c:varyColors val="0"/>
        <c:ser>
          <c:idx val="0"/>
          <c:order val="0"/>
          <c:tx>
            <c:strRef>
              <c:f>Sheet1!$B$1</c:f>
              <c:strCache>
                <c:ptCount val="1"/>
                <c:pt idx="0">
                  <c:v>Already have and use</c:v>
                </c:pt>
              </c:strCache>
            </c:strRef>
          </c:tx>
          <c:spPr>
            <a:solidFill>
              <a:schemeClr val="accent1"/>
            </a:solidFill>
            <a:ln>
              <a:noFill/>
            </a:ln>
            <a:effectLst/>
          </c:spPr>
          <c:invertIfNegative val="0"/>
          <c:cat>
            <c:strRef>
              <c:f>Sheet1!$A$2:$A$12</c:f>
              <c:strCache>
                <c:ptCount val="11"/>
                <c:pt idx="0">
                  <c:v>Digital claim submission</c:v>
                </c:pt>
                <c:pt idx="1">
                  <c:v>Text messaging to employees regarding claims status</c:v>
                </c:pt>
                <c:pt idx="2">
                  <c:v>Integrated claims experience based on singular event</c:v>
                </c:pt>
                <c:pt idx="3">
                  <c:v>Real-time integration for claims management with HRIS systems</c:v>
                </c:pt>
                <c:pt idx="4">
                  <c:v>Proactively trigger claims  based on  medical data</c:v>
                </c:pt>
                <c:pt idx="5">
                  <c:v>Same-day claims decisions</c:v>
                </c:pt>
                <c:pt idx="7">
                  <c:v>Online billing and payment</c:v>
                </c:pt>
                <c:pt idx="8">
                  <c:v>Online eligibility updates</c:v>
                </c:pt>
                <c:pt idx="9">
                  <c:v>Mobile app (for employer or employees)</c:v>
                </c:pt>
                <c:pt idx="10">
                  <c:v>Live chat/chatbot</c:v>
                </c:pt>
              </c:strCache>
            </c:strRef>
          </c:cat>
          <c:val>
            <c:numRef>
              <c:f>Sheet1!$B$2:$B$12</c:f>
              <c:numCache>
                <c:formatCode>0%</c:formatCode>
                <c:ptCount val="11"/>
                <c:pt idx="0">
                  <c:v>0.78</c:v>
                </c:pt>
                <c:pt idx="1">
                  <c:v>0.55000000000000004</c:v>
                </c:pt>
                <c:pt idx="2">
                  <c:v>0.57999999999999996</c:v>
                </c:pt>
                <c:pt idx="3">
                  <c:v>0.51</c:v>
                </c:pt>
                <c:pt idx="4">
                  <c:v>0.42</c:v>
                </c:pt>
                <c:pt idx="5">
                  <c:v>0.32</c:v>
                </c:pt>
                <c:pt idx="7">
                  <c:v>0.89</c:v>
                </c:pt>
                <c:pt idx="8">
                  <c:v>0.79</c:v>
                </c:pt>
                <c:pt idx="9">
                  <c:v>0.68</c:v>
                </c:pt>
                <c:pt idx="10">
                  <c:v>0.54</c:v>
                </c:pt>
              </c:numCache>
            </c:numRef>
          </c:val>
          <c:extLst>
            <c:ext xmlns:c16="http://schemas.microsoft.com/office/drawing/2014/chart" uri="{C3380CC4-5D6E-409C-BE32-E72D297353CC}">
              <c16:uniqueId val="{00000000-BA3B-4627-A219-BE8875AC5CB5}"/>
            </c:ext>
          </c:extLst>
        </c:ser>
        <c:ser>
          <c:idx val="1"/>
          <c:order val="1"/>
          <c:tx>
            <c:strRef>
              <c:f>Sheet1!$C$1</c:f>
              <c:strCache>
                <c:ptCount val="1"/>
                <c:pt idx="0">
                  <c:v>Already have but do not use</c:v>
                </c:pt>
              </c:strCache>
            </c:strRef>
          </c:tx>
          <c:spPr>
            <a:solidFill>
              <a:srgbClr val="F9C606"/>
            </a:solidFill>
            <a:ln>
              <a:noFill/>
            </a:ln>
            <a:effectLst/>
          </c:spPr>
          <c:invertIfNegative val="0"/>
          <c:cat>
            <c:strRef>
              <c:f>Sheet1!$A$2:$A$12</c:f>
              <c:strCache>
                <c:ptCount val="11"/>
                <c:pt idx="0">
                  <c:v>Digital claim submission</c:v>
                </c:pt>
                <c:pt idx="1">
                  <c:v>Text messaging to employees regarding claims status</c:v>
                </c:pt>
                <c:pt idx="2">
                  <c:v>Integrated claims experience based on singular event</c:v>
                </c:pt>
                <c:pt idx="3">
                  <c:v>Real-time integration for claims management with HRIS systems</c:v>
                </c:pt>
                <c:pt idx="4">
                  <c:v>Proactively trigger claims  based on  medical data</c:v>
                </c:pt>
                <c:pt idx="5">
                  <c:v>Same-day claims decisions</c:v>
                </c:pt>
                <c:pt idx="7">
                  <c:v>Online billing and payment</c:v>
                </c:pt>
                <c:pt idx="8">
                  <c:v>Online eligibility updates</c:v>
                </c:pt>
                <c:pt idx="9">
                  <c:v>Mobile app (for employer or employees)</c:v>
                </c:pt>
                <c:pt idx="10">
                  <c:v>Live chat/chatbot</c:v>
                </c:pt>
              </c:strCache>
            </c:strRef>
          </c:cat>
          <c:val>
            <c:numRef>
              <c:f>Sheet1!$C$2:$C$12</c:f>
              <c:numCache>
                <c:formatCode>0%</c:formatCode>
                <c:ptCount val="11"/>
                <c:pt idx="0">
                  <c:v>0.06</c:v>
                </c:pt>
                <c:pt idx="1">
                  <c:v>7.0000000000000007E-2</c:v>
                </c:pt>
                <c:pt idx="2">
                  <c:v>0.08</c:v>
                </c:pt>
                <c:pt idx="3">
                  <c:v>0.08</c:v>
                </c:pt>
                <c:pt idx="4">
                  <c:v>7.0000000000000007E-2</c:v>
                </c:pt>
                <c:pt idx="5">
                  <c:v>7.0000000000000007E-2</c:v>
                </c:pt>
                <c:pt idx="7">
                  <c:v>0.05</c:v>
                </c:pt>
                <c:pt idx="8">
                  <c:v>0.05</c:v>
                </c:pt>
                <c:pt idx="9">
                  <c:v>0.06</c:v>
                </c:pt>
                <c:pt idx="10">
                  <c:v>0.12</c:v>
                </c:pt>
              </c:numCache>
            </c:numRef>
          </c:val>
          <c:extLst>
            <c:ext xmlns:c16="http://schemas.microsoft.com/office/drawing/2014/chart" uri="{C3380CC4-5D6E-409C-BE32-E72D297353CC}">
              <c16:uniqueId val="{00000001-BA3B-4627-A219-BE8875AC5CB5}"/>
            </c:ext>
          </c:extLst>
        </c:ser>
        <c:ser>
          <c:idx val="2"/>
          <c:order val="2"/>
          <c:tx>
            <c:strRef>
              <c:f>Sheet1!$D$1</c:f>
              <c:strCache>
                <c:ptCount val="1"/>
                <c:pt idx="0">
                  <c:v>Do not have but want</c:v>
                </c:pt>
              </c:strCache>
            </c:strRef>
          </c:tx>
          <c:spPr>
            <a:solidFill>
              <a:schemeClr val="accent3"/>
            </a:solidFill>
            <a:ln>
              <a:noFill/>
            </a:ln>
            <a:effectLst/>
          </c:spPr>
          <c:invertIfNegative val="0"/>
          <c:cat>
            <c:strRef>
              <c:f>Sheet1!$A$2:$A$12</c:f>
              <c:strCache>
                <c:ptCount val="11"/>
                <c:pt idx="0">
                  <c:v>Digital claim submission</c:v>
                </c:pt>
                <c:pt idx="1">
                  <c:v>Text messaging to employees regarding claims status</c:v>
                </c:pt>
                <c:pt idx="2">
                  <c:v>Integrated claims experience based on singular event</c:v>
                </c:pt>
                <c:pt idx="3">
                  <c:v>Real-time integration for claims management with HRIS systems</c:v>
                </c:pt>
                <c:pt idx="4">
                  <c:v>Proactively trigger claims  based on  medical data</c:v>
                </c:pt>
                <c:pt idx="5">
                  <c:v>Same-day claims decisions</c:v>
                </c:pt>
                <c:pt idx="7">
                  <c:v>Online billing and payment</c:v>
                </c:pt>
                <c:pt idx="8">
                  <c:v>Online eligibility updates</c:v>
                </c:pt>
                <c:pt idx="9">
                  <c:v>Mobile app (for employer or employees)</c:v>
                </c:pt>
                <c:pt idx="10">
                  <c:v>Live chat/chatbot</c:v>
                </c:pt>
              </c:strCache>
            </c:strRef>
          </c:cat>
          <c:val>
            <c:numRef>
              <c:f>Sheet1!$D$2:$D$12</c:f>
              <c:numCache>
                <c:formatCode>0%</c:formatCode>
                <c:ptCount val="11"/>
                <c:pt idx="0">
                  <c:v>0.13</c:v>
                </c:pt>
                <c:pt idx="1">
                  <c:v>0.27</c:v>
                </c:pt>
                <c:pt idx="2">
                  <c:v>0.28000000000000003</c:v>
                </c:pt>
                <c:pt idx="3">
                  <c:v>0.31</c:v>
                </c:pt>
                <c:pt idx="4">
                  <c:v>0.41</c:v>
                </c:pt>
                <c:pt idx="5">
                  <c:v>0.52</c:v>
                </c:pt>
                <c:pt idx="7">
                  <c:v>0.05</c:v>
                </c:pt>
                <c:pt idx="8">
                  <c:v>0.13</c:v>
                </c:pt>
                <c:pt idx="9">
                  <c:v>0.2</c:v>
                </c:pt>
                <c:pt idx="10">
                  <c:v>0.23</c:v>
                </c:pt>
              </c:numCache>
            </c:numRef>
          </c:val>
          <c:extLst>
            <c:ext xmlns:c16="http://schemas.microsoft.com/office/drawing/2014/chart" uri="{C3380CC4-5D6E-409C-BE32-E72D297353CC}">
              <c16:uniqueId val="{00000002-BA3B-4627-A219-BE8875AC5CB5}"/>
            </c:ext>
          </c:extLst>
        </c:ser>
        <c:ser>
          <c:idx val="3"/>
          <c:order val="3"/>
          <c:tx>
            <c:strRef>
              <c:f>Sheet1!$E$1</c:f>
              <c:strCache>
                <c:ptCount val="1"/>
                <c:pt idx="0">
                  <c:v>Do not have and do not want</c:v>
                </c:pt>
              </c:strCache>
            </c:strRef>
          </c:tx>
          <c:spPr>
            <a:solidFill>
              <a:schemeClr val="accent4"/>
            </a:solidFill>
            <a:ln>
              <a:noFill/>
            </a:ln>
            <a:effectLst/>
          </c:spPr>
          <c:invertIfNegative val="0"/>
          <c:cat>
            <c:strRef>
              <c:f>Sheet1!$A$2:$A$12</c:f>
              <c:strCache>
                <c:ptCount val="11"/>
                <c:pt idx="0">
                  <c:v>Digital claim submission</c:v>
                </c:pt>
                <c:pt idx="1">
                  <c:v>Text messaging to employees regarding claims status</c:v>
                </c:pt>
                <c:pt idx="2">
                  <c:v>Integrated claims experience based on singular event</c:v>
                </c:pt>
                <c:pt idx="3">
                  <c:v>Real-time integration for claims management with HRIS systems</c:v>
                </c:pt>
                <c:pt idx="4">
                  <c:v>Proactively trigger claims  based on  medical data</c:v>
                </c:pt>
                <c:pt idx="5">
                  <c:v>Same-day claims decisions</c:v>
                </c:pt>
                <c:pt idx="7">
                  <c:v>Online billing and payment</c:v>
                </c:pt>
                <c:pt idx="8">
                  <c:v>Online eligibility updates</c:v>
                </c:pt>
                <c:pt idx="9">
                  <c:v>Mobile app (for employer or employees)</c:v>
                </c:pt>
                <c:pt idx="10">
                  <c:v>Live chat/chatbot</c:v>
                </c:pt>
              </c:strCache>
            </c:strRef>
          </c:cat>
          <c:val>
            <c:numRef>
              <c:f>Sheet1!$E$2:$E$12</c:f>
              <c:numCache>
                <c:formatCode>0%</c:formatCode>
                <c:ptCount val="11"/>
                <c:pt idx="0">
                  <c:v>0.02</c:v>
                </c:pt>
                <c:pt idx="1">
                  <c:v>0.08</c:v>
                </c:pt>
                <c:pt idx="2">
                  <c:v>0.02</c:v>
                </c:pt>
                <c:pt idx="3">
                  <c:v>0.05</c:v>
                </c:pt>
                <c:pt idx="4">
                  <c:v>0.04</c:v>
                </c:pt>
                <c:pt idx="5">
                  <c:v>0.03</c:v>
                </c:pt>
                <c:pt idx="7">
                  <c:v>0</c:v>
                </c:pt>
                <c:pt idx="8">
                  <c:v>0.01</c:v>
                </c:pt>
                <c:pt idx="9">
                  <c:v>0.04</c:v>
                </c:pt>
                <c:pt idx="10">
                  <c:v>0.1</c:v>
                </c:pt>
              </c:numCache>
            </c:numRef>
          </c:val>
          <c:extLst>
            <c:ext xmlns:c16="http://schemas.microsoft.com/office/drawing/2014/chart" uri="{C3380CC4-5D6E-409C-BE32-E72D297353CC}">
              <c16:uniqueId val="{00000000-4F03-46D1-8B31-B09C7FA2E89B}"/>
            </c:ext>
          </c:extLst>
        </c:ser>
        <c:ser>
          <c:idx val="4"/>
          <c:order val="4"/>
          <c:tx>
            <c:strRef>
              <c:f>Sheet1!$F$1</c:f>
              <c:strCache>
                <c:ptCount val="1"/>
                <c:pt idx="0">
                  <c:v>Don't know</c:v>
                </c:pt>
              </c:strCache>
            </c:strRef>
          </c:tx>
          <c:spPr>
            <a:solidFill>
              <a:schemeClr val="accent5"/>
            </a:solidFill>
            <a:ln>
              <a:noFill/>
            </a:ln>
            <a:effectLst/>
          </c:spPr>
          <c:invertIfNegative val="0"/>
          <c:cat>
            <c:strRef>
              <c:f>Sheet1!$A$2:$A$12</c:f>
              <c:strCache>
                <c:ptCount val="11"/>
                <c:pt idx="0">
                  <c:v>Digital claim submission</c:v>
                </c:pt>
                <c:pt idx="1">
                  <c:v>Text messaging to employees regarding claims status</c:v>
                </c:pt>
                <c:pt idx="2">
                  <c:v>Integrated claims experience based on singular event</c:v>
                </c:pt>
                <c:pt idx="3">
                  <c:v>Real-time integration for claims management with HRIS systems</c:v>
                </c:pt>
                <c:pt idx="4">
                  <c:v>Proactively trigger claims  based on  medical data</c:v>
                </c:pt>
                <c:pt idx="5">
                  <c:v>Same-day claims decisions</c:v>
                </c:pt>
                <c:pt idx="7">
                  <c:v>Online billing and payment</c:v>
                </c:pt>
                <c:pt idx="8">
                  <c:v>Online eligibility updates</c:v>
                </c:pt>
                <c:pt idx="9">
                  <c:v>Mobile app (for employer or employees)</c:v>
                </c:pt>
                <c:pt idx="10">
                  <c:v>Live chat/chatbot</c:v>
                </c:pt>
              </c:strCache>
            </c:strRef>
          </c:cat>
          <c:val>
            <c:numRef>
              <c:f>Sheet1!$F$2:$F$12</c:f>
              <c:numCache>
                <c:formatCode>0%</c:formatCode>
                <c:ptCount val="11"/>
                <c:pt idx="0">
                  <c:v>0.01</c:v>
                </c:pt>
                <c:pt idx="1">
                  <c:v>0.03</c:v>
                </c:pt>
                <c:pt idx="2">
                  <c:v>0.04</c:v>
                </c:pt>
                <c:pt idx="3">
                  <c:v>0.05</c:v>
                </c:pt>
                <c:pt idx="4">
                  <c:v>0.06</c:v>
                </c:pt>
                <c:pt idx="5">
                  <c:v>0.06</c:v>
                </c:pt>
                <c:pt idx="7">
                  <c:v>0.01</c:v>
                </c:pt>
                <c:pt idx="8">
                  <c:v>0.02</c:v>
                </c:pt>
                <c:pt idx="9">
                  <c:v>0.02</c:v>
                </c:pt>
                <c:pt idx="10">
                  <c:v>0.01</c:v>
                </c:pt>
              </c:numCache>
            </c:numRef>
          </c:val>
          <c:extLst>
            <c:ext xmlns:c16="http://schemas.microsoft.com/office/drawing/2014/chart" uri="{C3380CC4-5D6E-409C-BE32-E72D297353CC}">
              <c16:uniqueId val="{00000000-4C24-4E2F-8A18-FBCA59FFD740}"/>
            </c:ext>
          </c:extLst>
        </c:ser>
        <c:dLbls>
          <c:showLegendKey val="0"/>
          <c:showVal val="0"/>
          <c:showCatName val="0"/>
          <c:showSerName val="0"/>
          <c:showPercent val="0"/>
          <c:showBubbleSize val="0"/>
        </c:dLbls>
        <c:gapWidth val="66"/>
        <c:overlap val="100"/>
        <c:axId val="1768292559"/>
        <c:axId val="1768293039"/>
      </c:barChart>
      <c:catAx>
        <c:axId val="17682925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crossAx val="1768293039"/>
        <c:crosses val="autoZero"/>
        <c:auto val="1"/>
        <c:lblAlgn val="ctr"/>
        <c:lblOffset val="100"/>
        <c:noMultiLvlLbl val="0"/>
      </c:catAx>
      <c:valAx>
        <c:axId val="1768293039"/>
        <c:scaling>
          <c:orientation val="minMax"/>
        </c:scaling>
        <c:delete val="1"/>
        <c:axPos val="b"/>
        <c:numFmt formatCode="0%" sourceLinked="1"/>
        <c:majorTickMark val="none"/>
        <c:minorTickMark val="none"/>
        <c:tickLblPos val="nextTo"/>
        <c:crossAx val="1768292559"/>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3"/>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egendEntry>
        <c:idx val="4"/>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Entry>
      <c:layout>
        <c:manualLayout>
          <c:xMode val="edge"/>
          <c:yMode val="edge"/>
          <c:x val="0.10078746751337457"/>
          <c:y val="4.1817038495188107E-2"/>
          <c:w val="0.22124190237117547"/>
          <c:h val="0.46401533792650912"/>
        </c:manualLayout>
      </c:layout>
      <c:overlay val="0"/>
      <c:spPr>
        <a:noFill/>
        <a:ln>
          <a:solidFill>
            <a:schemeClr val="accent1"/>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ptos" panose="020B00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169633808424021E-2"/>
          <c:y val="0.18490764546871699"/>
          <c:w val="0.64327428363162109"/>
          <c:h val="0.50900195306891471"/>
        </c:manualLayout>
      </c:layout>
      <c:barChart>
        <c:barDir val="col"/>
        <c:grouping val="percentStacked"/>
        <c:varyColors val="0"/>
        <c:ser>
          <c:idx val="0"/>
          <c:order val="0"/>
          <c:tx>
            <c:strRef>
              <c:f>Sheet1!$A$2</c:f>
              <c:strCache>
                <c:ptCount val="1"/>
                <c:pt idx="0">
                  <c:v>Freelance (full or part-time)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2025</c:v>
                </c:pt>
              </c:strCache>
            </c:strRef>
          </c:cat>
          <c:val>
            <c:numRef>
              <c:f>Sheet1!$B$2:$C$2</c:f>
              <c:numCache>
                <c:formatCode>0%</c:formatCode>
                <c:ptCount val="2"/>
                <c:pt idx="0">
                  <c:v>0.34</c:v>
                </c:pt>
                <c:pt idx="1">
                  <c:v>0.23</c:v>
                </c:pt>
              </c:numCache>
            </c:numRef>
          </c:val>
          <c:extLst>
            <c:ext xmlns:c16="http://schemas.microsoft.com/office/drawing/2014/chart" uri="{C3380CC4-5D6E-409C-BE32-E72D297353CC}">
              <c16:uniqueId val="{00000000-4132-4AAA-BC1E-9C0C857439AA}"/>
            </c:ext>
          </c:extLst>
        </c:ser>
        <c:ser>
          <c:idx val="1"/>
          <c:order val="1"/>
          <c:tx>
            <c:strRef>
              <c:f>Sheet1!$A$3</c:f>
              <c:strCache>
                <c:ptCount val="1"/>
                <c:pt idx="0">
                  <c:v>Do not freelance nor have a gig job(s)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2025</c:v>
                </c:pt>
              </c:strCache>
            </c:strRef>
          </c:cat>
          <c:val>
            <c:numRef>
              <c:f>Sheet1!$B$3:$C$3</c:f>
              <c:numCache>
                <c:formatCode>0%</c:formatCode>
                <c:ptCount val="2"/>
                <c:pt idx="0">
                  <c:v>0.66</c:v>
                </c:pt>
                <c:pt idx="1">
                  <c:v>0.77</c:v>
                </c:pt>
              </c:numCache>
            </c:numRef>
          </c:val>
          <c:extLst>
            <c:ext xmlns:c16="http://schemas.microsoft.com/office/drawing/2014/chart" uri="{C3380CC4-5D6E-409C-BE32-E72D297353CC}">
              <c16:uniqueId val="{00000001-4132-4AAA-BC1E-9C0C857439A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round/>
            </a:ln>
            <a:effectLst/>
          </c:spPr>
        </c:serLines>
        <c:axId val="464047840"/>
        <c:axId val="464049480"/>
      </c:barChart>
      <c:catAx>
        <c:axId val="46404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crossAx val="464049480"/>
        <c:crosses val="autoZero"/>
        <c:auto val="1"/>
        <c:lblAlgn val="ctr"/>
        <c:lblOffset val="100"/>
        <c:noMultiLvlLbl val="0"/>
      </c:catAx>
      <c:valAx>
        <c:axId val="464049480"/>
        <c:scaling>
          <c:orientation val="minMax"/>
        </c:scaling>
        <c:delete val="1"/>
        <c:axPos val="l"/>
        <c:numFmt formatCode="0%" sourceLinked="1"/>
        <c:majorTickMark val="none"/>
        <c:minorTickMark val="none"/>
        <c:tickLblPos val="nextTo"/>
        <c:crossAx val="464047840"/>
        <c:crosses val="autoZero"/>
        <c:crossBetween val="between"/>
      </c:valAx>
      <c:spPr>
        <a:noFill/>
        <a:ln>
          <a:noFill/>
        </a:ln>
        <a:effectLst/>
      </c:spPr>
    </c:plotArea>
    <c:legend>
      <c:legendPos val="r"/>
      <c:layout>
        <c:manualLayout>
          <c:xMode val="edge"/>
          <c:yMode val="edge"/>
          <c:x val="0.68633492046781042"/>
          <c:y val="0.20410925052547627"/>
          <c:w val="0.31366507953218964"/>
          <c:h val="0.21681963482046721"/>
        </c:manualLayout>
      </c:layout>
      <c:overlay val="0"/>
      <c:spPr>
        <a:noFill/>
        <a:ln>
          <a:noFill/>
        </a:ln>
        <a:effectLst/>
      </c:spPr>
      <c:txPr>
        <a:bodyPr rot="0" spcFirstLastPara="1" vertOverflow="ellipsis" vert="horz" wrap="square" anchor="ctr" anchorCtr="1"/>
        <a:lstStyle/>
        <a:p>
          <a:pPr algn="just">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8996378663968"/>
          <c:y val="3.2032918348756288E-2"/>
          <c:w val="0.60973614077081106"/>
          <c:h val="0.96226291040083101"/>
        </c:manualLayout>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9-311E-4DB8-97E1-794140544FE9}"/>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0D0E-4EA4-957F-D57BD41D2DB9}"/>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8B53-432E-BAD1-0E0ED8CD6AA5}"/>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2-8B53-432E-BAD1-0E0ED8CD6AA5}"/>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8B53-432E-BAD1-0E0ED8CD6AA5}"/>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8-311E-4DB8-97E1-794140544FE9}"/>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4-8B53-432E-BAD1-0E0ED8CD6AA5}"/>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7-311E-4DB8-97E1-794140544FE9}"/>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11-0D0E-4EA4-957F-D57BD41D2DB9}"/>
              </c:ext>
            </c:extLst>
          </c:dPt>
          <c:dPt>
            <c:idx val="18"/>
            <c:invertIfNegative val="0"/>
            <c:bubble3D val="0"/>
            <c:spPr>
              <a:solidFill>
                <a:schemeClr val="accent1"/>
              </a:solidFill>
              <a:ln>
                <a:noFill/>
              </a:ln>
              <a:effectLst/>
            </c:spPr>
            <c:extLst>
              <c:ext xmlns:c16="http://schemas.microsoft.com/office/drawing/2014/chart" uri="{C3380CC4-5D6E-409C-BE32-E72D297353CC}">
                <c16:uniqueId val="{00000013-0D0E-4EA4-957F-D57BD41D2DB9}"/>
              </c:ext>
            </c:extLst>
          </c:dPt>
          <c:dPt>
            <c:idx val="19"/>
            <c:invertIfNegative val="0"/>
            <c:bubble3D val="0"/>
            <c:spPr>
              <a:solidFill>
                <a:schemeClr val="accent1"/>
              </a:solidFill>
              <a:ln>
                <a:noFill/>
              </a:ln>
              <a:effectLst/>
            </c:spPr>
            <c:extLst>
              <c:ext xmlns:c16="http://schemas.microsoft.com/office/drawing/2014/chart" uri="{C3380CC4-5D6E-409C-BE32-E72D297353CC}">
                <c16:uniqueId val="{00000000-8B53-432E-BAD1-0E0ED8CD6AA5}"/>
              </c:ext>
            </c:extLst>
          </c:dPt>
          <c:dPt>
            <c:idx val="22"/>
            <c:invertIfNegative val="0"/>
            <c:bubble3D val="0"/>
            <c:spPr>
              <a:solidFill>
                <a:schemeClr val="accent1"/>
              </a:solidFill>
              <a:ln>
                <a:noFill/>
              </a:ln>
              <a:effectLst/>
            </c:spPr>
            <c:extLst>
              <c:ext xmlns:c16="http://schemas.microsoft.com/office/drawing/2014/chart" uri="{C3380CC4-5D6E-409C-BE32-E72D297353CC}">
                <c16:uniqueId val="{00000006-311E-4DB8-97E1-794140544FE9}"/>
              </c:ext>
            </c:extLst>
          </c:dPt>
          <c:dPt>
            <c:idx val="23"/>
            <c:invertIfNegative val="0"/>
            <c:bubble3D val="0"/>
            <c:spPr>
              <a:solidFill>
                <a:schemeClr val="accent1"/>
              </a:solidFill>
              <a:ln>
                <a:noFill/>
              </a:ln>
              <a:effectLst/>
            </c:spPr>
            <c:extLst>
              <c:ext xmlns:c16="http://schemas.microsoft.com/office/drawing/2014/chart" uri="{C3380CC4-5D6E-409C-BE32-E72D297353CC}">
                <c16:uniqueId val="{00000004-311E-4DB8-97E1-794140544FE9}"/>
              </c:ext>
            </c:extLst>
          </c:dPt>
          <c:dPt>
            <c:idx val="24"/>
            <c:invertIfNegative val="0"/>
            <c:bubble3D val="0"/>
            <c:spPr>
              <a:solidFill>
                <a:schemeClr val="accent1"/>
              </a:solidFill>
              <a:ln>
                <a:noFill/>
              </a:ln>
              <a:effectLst/>
            </c:spPr>
            <c:extLst>
              <c:ext xmlns:c16="http://schemas.microsoft.com/office/drawing/2014/chart" uri="{C3380CC4-5D6E-409C-BE32-E72D297353CC}">
                <c16:uniqueId val="{00000003-311E-4DB8-97E1-794140544FE9}"/>
              </c:ext>
            </c:extLst>
          </c:dPt>
          <c:dPt>
            <c:idx val="25"/>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2-311E-4DB8-97E1-794140544FE9}"/>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Pet Insurance</c:v>
                </c:pt>
                <c:pt idx="1">
                  <c:v>Societal</c:v>
                </c:pt>
                <c:pt idx="2">
                  <c:v>Legal Services Plan</c:v>
                </c:pt>
                <c:pt idx="3">
                  <c:v>Student Loan Assistance/Repayment</c:v>
                </c:pt>
                <c:pt idx="4">
                  <c:v>Debt Management Counseling</c:v>
                </c:pt>
                <c:pt idx="5">
                  <c:v>Tuition Assistance</c:v>
                </c:pt>
                <c:pt idx="6">
                  <c:v>Identity Theft Protection</c:v>
                </c:pt>
                <c:pt idx="7">
                  <c:v>Caregiving Benefits</c:v>
                </c:pt>
                <c:pt idx="8">
                  <c:v>Hospital Indemnity Insurance</c:v>
                </c:pt>
                <c:pt idx="9">
                  <c:v>Emergency Savings Benefit</c:v>
                </c:pt>
                <c:pt idx="10">
                  <c:v>Financial Wellness Program</c:v>
                </c:pt>
                <c:pt idx="11">
                  <c:v>Employee Assistance Program</c:v>
                </c:pt>
                <c:pt idx="12">
                  <c:v>Critical Illness Insurance</c:v>
                </c:pt>
                <c:pt idx="13">
                  <c:v>Long-Term Care</c:v>
                </c:pt>
                <c:pt idx="14">
                  <c:v>Telemedicine Benefits</c:v>
                </c:pt>
                <c:pt idx="15">
                  <c:v>Accident Insurance</c:v>
                </c:pt>
                <c:pt idx="16">
                  <c:v>Long-Term Disability</c:v>
                </c:pt>
                <c:pt idx="17">
                  <c:v>Physical Health Wellness Program</c:v>
                </c:pt>
                <c:pt idx="18">
                  <c:v>Career Development</c:v>
                </c:pt>
                <c:pt idx="19">
                  <c:v>Mental Health/Substance Abuse Treatment Benefits</c:v>
                </c:pt>
                <c:pt idx="20">
                  <c:v>Short-Term Disability</c:v>
                </c:pt>
                <c:pt idx="21">
                  <c:v>Life Insurance</c:v>
                </c:pt>
                <c:pt idx="22">
                  <c:v>Paid Family or Medical Leave</c:v>
                </c:pt>
                <c:pt idx="23">
                  <c:v>Vision</c:v>
                </c:pt>
                <c:pt idx="24">
                  <c:v>Dental Insurance</c:v>
                </c:pt>
                <c:pt idx="25">
                  <c:v>Medical Insurance</c:v>
                </c:pt>
              </c:strCache>
            </c:strRef>
          </c:cat>
          <c:val>
            <c:numRef>
              <c:f>Sheet1!$B$2:$B$27</c:f>
              <c:numCache>
                <c:formatCode>0%</c:formatCode>
                <c:ptCount val="26"/>
                <c:pt idx="0">
                  <c:v>0.22</c:v>
                </c:pt>
                <c:pt idx="1">
                  <c:v>0.34</c:v>
                </c:pt>
                <c:pt idx="2">
                  <c:v>0.35</c:v>
                </c:pt>
                <c:pt idx="3">
                  <c:v>0.36</c:v>
                </c:pt>
                <c:pt idx="4">
                  <c:v>0.38</c:v>
                </c:pt>
                <c:pt idx="5">
                  <c:v>0.4</c:v>
                </c:pt>
                <c:pt idx="6">
                  <c:v>0.44</c:v>
                </c:pt>
                <c:pt idx="7">
                  <c:v>0.45</c:v>
                </c:pt>
                <c:pt idx="8">
                  <c:v>0.45</c:v>
                </c:pt>
                <c:pt idx="9">
                  <c:v>0.52</c:v>
                </c:pt>
                <c:pt idx="10">
                  <c:v>0.54</c:v>
                </c:pt>
                <c:pt idx="11">
                  <c:v>0.54</c:v>
                </c:pt>
                <c:pt idx="12">
                  <c:v>0.54</c:v>
                </c:pt>
                <c:pt idx="13">
                  <c:v>0.54</c:v>
                </c:pt>
                <c:pt idx="14">
                  <c:v>0.56999999999999995</c:v>
                </c:pt>
                <c:pt idx="15">
                  <c:v>0.57999999999999996</c:v>
                </c:pt>
                <c:pt idx="16">
                  <c:v>0.57999999999999996</c:v>
                </c:pt>
                <c:pt idx="17">
                  <c:v>0.57999999999999996</c:v>
                </c:pt>
                <c:pt idx="18">
                  <c:v>0.59</c:v>
                </c:pt>
                <c:pt idx="19">
                  <c:v>0.6</c:v>
                </c:pt>
                <c:pt idx="20">
                  <c:v>0.63</c:v>
                </c:pt>
                <c:pt idx="21">
                  <c:v>0.67</c:v>
                </c:pt>
                <c:pt idx="22">
                  <c:v>0.71</c:v>
                </c:pt>
                <c:pt idx="23">
                  <c:v>0.74</c:v>
                </c:pt>
                <c:pt idx="24">
                  <c:v>0.79</c:v>
                </c:pt>
                <c:pt idx="25">
                  <c:v>0.89</c:v>
                </c:pt>
              </c:numCache>
            </c:numRef>
          </c:val>
          <c:extLst>
            <c:ext xmlns:c16="http://schemas.microsoft.com/office/drawing/2014/chart" uri="{C3380CC4-5D6E-409C-BE32-E72D297353CC}">
              <c16:uniqueId val="{00000000-3F8C-4D70-B0F1-1F717D4D9EC3}"/>
            </c:ext>
          </c:extLst>
        </c:ser>
        <c:dLbls>
          <c:showLegendKey val="0"/>
          <c:showVal val="0"/>
          <c:showCatName val="0"/>
          <c:showSerName val="0"/>
          <c:showPercent val="0"/>
          <c:showBubbleSize val="0"/>
        </c:dLbls>
        <c:gapWidth val="74"/>
        <c:axId val="1698579103"/>
        <c:axId val="1698581983"/>
      </c:barChart>
      <c:catAx>
        <c:axId val="169857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crossAx val="1698581983"/>
        <c:crosses val="autoZero"/>
        <c:auto val="1"/>
        <c:lblAlgn val="ctr"/>
        <c:lblOffset val="100"/>
        <c:noMultiLvlLbl val="0"/>
      </c:catAx>
      <c:valAx>
        <c:axId val="1698581983"/>
        <c:scaling>
          <c:orientation val="minMax"/>
        </c:scaling>
        <c:delete val="1"/>
        <c:axPos val="b"/>
        <c:numFmt formatCode="0%" sourceLinked="1"/>
        <c:majorTickMark val="none"/>
        <c:minorTickMark val="none"/>
        <c:tickLblPos val="nextTo"/>
        <c:crossAx val="169857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ptos" panose="020B00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8996378663968"/>
          <c:y val="3.2032918348756288E-2"/>
          <c:w val="0.60973614077081106"/>
          <c:h val="0.96226291040083101"/>
        </c:manualLayout>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Pt>
            <c:idx val="0"/>
            <c:invertIfNegative val="0"/>
            <c:bubble3D val="0"/>
            <c:spPr>
              <a:solidFill>
                <a:srgbClr val="EE2737"/>
              </a:solidFill>
              <a:ln>
                <a:noFill/>
              </a:ln>
              <a:effectLst/>
            </c:spPr>
            <c:extLst>
              <c:ext xmlns:c16="http://schemas.microsoft.com/office/drawing/2014/chart" uri="{C3380CC4-5D6E-409C-BE32-E72D297353CC}">
                <c16:uniqueId val="{00000009-311E-4DB8-97E1-794140544FE9}"/>
              </c:ext>
            </c:extLst>
          </c:dPt>
          <c:dPt>
            <c:idx val="1"/>
            <c:invertIfNegative val="0"/>
            <c:bubble3D val="0"/>
            <c:spPr>
              <a:solidFill>
                <a:srgbClr val="EE2737"/>
              </a:solidFill>
              <a:ln>
                <a:noFill/>
              </a:ln>
              <a:effectLst/>
            </c:spPr>
            <c:extLst>
              <c:ext xmlns:c16="http://schemas.microsoft.com/office/drawing/2014/chart" uri="{C3380CC4-5D6E-409C-BE32-E72D297353CC}">
                <c16:uniqueId val="{00000003-0D0E-4EA4-957F-D57BD41D2DB9}"/>
              </c:ext>
            </c:extLst>
          </c:dPt>
          <c:dPt>
            <c:idx val="2"/>
            <c:invertIfNegative val="0"/>
            <c:bubble3D val="0"/>
            <c:spPr>
              <a:solidFill>
                <a:srgbClr val="EE2737"/>
              </a:solidFill>
              <a:ln>
                <a:noFill/>
              </a:ln>
              <a:effectLst/>
            </c:spPr>
            <c:extLst>
              <c:ext xmlns:c16="http://schemas.microsoft.com/office/drawing/2014/chart" uri="{C3380CC4-5D6E-409C-BE32-E72D297353CC}">
                <c16:uniqueId val="{00000001-8B53-432E-BAD1-0E0ED8CD6AA5}"/>
              </c:ext>
            </c:extLst>
          </c:dPt>
          <c:dPt>
            <c:idx val="3"/>
            <c:invertIfNegative val="0"/>
            <c:bubble3D val="0"/>
            <c:spPr>
              <a:solidFill>
                <a:srgbClr val="EE2737"/>
              </a:solidFill>
              <a:ln>
                <a:noFill/>
              </a:ln>
              <a:effectLst/>
            </c:spPr>
            <c:extLst>
              <c:ext xmlns:c16="http://schemas.microsoft.com/office/drawing/2014/chart" uri="{C3380CC4-5D6E-409C-BE32-E72D297353CC}">
                <c16:uniqueId val="{00000002-8B53-432E-BAD1-0E0ED8CD6AA5}"/>
              </c:ext>
            </c:extLst>
          </c:dPt>
          <c:dPt>
            <c:idx val="4"/>
            <c:invertIfNegative val="0"/>
            <c:bubble3D val="0"/>
            <c:spPr>
              <a:solidFill>
                <a:srgbClr val="EE2737"/>
              </a:solidFill>
              <a:ln>
                <a:noFill/>
              </a:ln>
              <a:effectLst/>
            </c:spPr>
            <c:extLst>
              <c:ext xmlns:c16="http://schemas.microsoft.com/office/drawing/2014/chart" uri="{C3380CC4-5D6E-409C-BE32-E72D297353CC}">
                <c16:uniqueId val="{00000003-8B53-432E-BAD1-0E0ED8CD6AA5}"/>
              </c:ext>
            </c:extLst>
          </c:dPt>
          <c:dPt>
            <c:idx val="5"/>
            <c:invertIfNegative val="0"/>
            <c:bubble3D val="0"/>
            <c:spPr>
              <a:solidFill>
                <a:srgbClr val="EE2737"/>
              </a:solidFill>
              <a:ln>
                <a:noFill/>
              </a:ln>
              <a:effectLst/>
            </c:spPr>
            <c:extLst>
              <c:ext xmlns:c16="http://schemas.microsoft.com/office/drawing/2014/chart" uri="{C3380CC4-5D6E-409C-BE32-E72D297353CC}">
                <c16:uniqueId val="{00000008-311E-4DB8-97E1-794140544FE9}"/>
              </c:ext>
            </c:extLst>
          </c:dPt>
          <c:dPt>
            <c:idx val="6"/>
            <c:invertIfNegative val="0"/>
            <c:bubble3D val="0"/>
            <c:spPr>
              <a:solidFill>
                <a:srgbClr val="EE2737"/>
              </a:solidFill>
              <a:ln>
                <a:noFill/>
              </a:ln>
              <a:effectLst/>
            </c:spPr>
            <c:extLst>
              <c:ext xmlns:c16="http://schemas.microsoft.com/office/drawing/2014/chart" uri="{C3380CC4-5D6E-409C-BE32-E72D297353CC}">
                <c16:uniqueId val="{00000004-8B53-432E-BAD1-0E0ED8CD6AA5}"/>
              </c:ext>
            </c:extLst>
          </c:dPt>
          <c:dPt>
            <c:idx val="8"/>
            <c:invertIfNegative val="0"/>
            <c:bubble3D val="0"/>
            <c:spPr>
              <a:solidFill>
                <a:srgbClr val="EE2737"/>
              </a:solidFill>
              <a:ln>
                <a:noFill/>
              </a:ln>
              <a:effectLst/>
            </c:spPr>
            <c:extLst>
              <c:ext xmlns:c16="http://schemas.microsoft.com/office/drawing/2014/chart" uri="{C3380CC4-5D6E-409C-BE32-E72D297353CC}">
                <c16:uniqueId val="{00000007-311E-4DB8-97E1-794140544FE9}"/>
              </c:ext>
            </c:extLst>
          </c:dPt>
          <c:dPt>
            <c:idx val="10"/>
            <c:invertIfNegative val="0"/>
            <c:bubble3D val="0"/>
            <c:spPr>
              <a:solidFill>
                <a:srgbClr val="EE2737"/>
              </a:solidFill>
              <a:ln>
                <a:noFill/>
              </a:ln>
              <a:effectLst/>
            </c:spPr>
            <c:extLst>
              <c:ext xmlns:c16="http://schemas.microsoft.com/office/drawing/2014/chart" uri="{C3380CC4-5D6E-409C-BE32-E72D297353CC}">
                <c16:uniqueId val="{00000011-0D0E-4EA4-957F-D57BD41D2DB9}"/>
              </c:ext>
            </c:extLst>
          </c:dPt>
          <c:dPt>
            <c:idx val="13"/>
            <c:invertIfNegative val="0"/>
            <c:bubble3D val="0"/>
            <c:spPr>
              <a:solidFill>
                <a:srgbClr val="EE2737"/>
              </a:solidFill>
              <a:ln>
                <a:noFill/>
              </a:ln>
              <a:effectLst/>
            </c:spPr>
            <c:extLst>
              <c:ext xmlns:c16="http://schemas.microsoft.com/office/drawing/2014/chart" uri="{C3380CC4-5D6E-409C-BE32-E72D297353CC}">
                <c16:uniqueId val="{0000001E-6152-4E49-BDA6-20B063661B05}"/>
              </c:ext>
            </c:extLst>
          </c:dPt>
          <c:dPt>
            <c:idx val="18"/>
            <c:invertIfNegative val="0"/>
            <c:bubble3D val="0"/>
            <c:spPr>
              <a:solidFill>
                <a:schemeClr val="accent1"/>
              </a:solidFill>
              <a:ln>
                <a:noFill/>
              </a:ln>
              <a:effectLst/>
            </c:spPr>
            <c:extLst>
              <c:ext xmlns:c16="http://schemas.microsoft.com/office/drawing/2014/chart" uri="{C3380CC4-5D6E-409C-BE32-E72D297353CC}">
                <c16:uniqueId val="{00000013-0D0E-4EA4-957F-D57BD41D2DB9}"/>
              </c:ext>
            </c:extLst>
          </c:dPt>
          <c:dPt>
            <c:idx val="19"/>
            <c:invertIfNegative val="0"/>
            <c:bubble3D val="0"/>
            <c:spPr>
              <a:solidFill>
                <a:schemeClr val="accent3"/>
              </a:solidFill>
              <a:ln>
                <a:noFill/>
              </a:ln>
              <a:effectLst/>
            </c:spPr>
            <c:extLst>
              <c:ext xmlns:c16="http://schemas.microsoft.com/office/drawing/2014/chart" uri="{C3380CC4-5D6E-409C-BE32-E72D297353CC}">
                <c16:uniqueId val="{00000000-8B53-432E-BAD1-0E0ED8CD6AA5}"/>
              </c:ext>
            </c:extLst>
          </c:dPt>
          <c:dPt>
            <c:idx val="22"/>
            <c:invertIfNegative val="0"/>
            <c:bubble3D val="0"/>
            <c:spPr>
              <a:solidFill>
                <a:schemeClr val="accent1"/>
              </a:solidFill>
              <a:ln>
                <a:noFill/>
              </a:ln>
              <a:effectLst/>
            </c:spPr>
            <c:extLst>
              <c:ext xmlns:c16="http://schemas.microsoft.com/office/drawing/2014/chart" uri="{C3380CC4-5D6E-409C-BE32-E72D297353CC}">
                <c16:uniqueId val="{00000006-311E-4DB8-97E1-794140544FE9}"/>
              </c:ext>
            </c:extLst>
          </c:dPt>
          <c:dPt>
            <c:idx val="23"/>
            <c:invertIfNegative val="0"/>
            <c:bubble3D val="0"/>
            <c:spPr>
              <a:solidFill>
                <a:schemeClr val="accent3"/>
              </a:solidFill>
              <a:ln>
                <a:noFill/>
              </a:ln>
              <a:effectLst/>
            </c:spPr>
            <c:extLst>
              <c:ext xmlns:c16="http://schemas.microsoft.com/office/drawing/2014/chart" uri="{C3380CC4-5D6E-409C-BE32-E72D297353CC}">
                <c16:uniqueId val="{00000004-311E-4DB8-97E1-794140544FE9}"/>
              </c:ext>
            </c:extLst>
          </c:dPt>
          <c:dPt>
            <c:idx val="24"/>
            <c:invertIfNegative val="0"/>
            <c:bubble3D val="0"/>
            <c:spPr>
              <a:solidFill>
                <a:schemeClr val="accent3"/>
              </a:solidFill>
              <a:ln>
                <a:noFill/>
              </a:ln>
              <a:effectLst/>
            </c:spPr>
            <c:extLst>
              <c:ext xmlns:c16="http://schemas.microsoft.com/office/drawing/2014/chart" uri="{C3380CC4-5D6E-409C-BE32-E72D297353CC}">
                <c16:uniqueId val="{00000003-311E-4DB8-97E1-794140544FE9}"/>
              </c:ext>
            </c:extLst>
          </c:dPt>
          <c:dPt>
            <c:idx val="25"/>
            <c:invertIfNegative val="0"/>
            <c:bubble3D val="0"/>
            <c:spPr>
              <a:solidFill>
                <a:schemeClr val="accent3"/>
              </a:solidFill>
              <a:ln>
                <a:noFill/>
              </a:ln>
              <a:effectLst/>
            </c:spPr>
            <c:extLst>
              <c:ext xmlns:c16="http://schemas.microsoft.com/office/drawing/2014/chart" uri="{C3380CC4-5D6E-409C-BE32-E72D297353CC}">
                <c16:uniqueId val="{00000002-311E-4DB8-97E1-794140544FE9}"/>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Pet Insurance</c:v>
                </c:pt>
                <c:pt idx="1">
                  <c:v>Societal</c:v>
                </c:pt>
                <c:pt idx="2">
                  <c:v>Legal Services Plan</c:v>
                </c:pt>
                <c:pt idx="3">
                  <c:v>Student Loan Assistance/Repayment</c:v>
                </c:pt>
                <c:pt idx="4">
                  <c:v>Debt Management Counseling</c:v>
                </c:pt>
                <c:pt idx="5">
                  <c:v>Tuition Assistance</c:v>
                </c:pt>
                <c:pt idx="6">
                  <c:v>Identity Theft Protection</c:v>
                </c:pt>
                <c:pt idx="7">
                  <c:v>Caregiving Benefits</c:v>
                </c:pt>
                <c:pt idx="8">
                  <c:v>Hospital Indemnity Insurance</c:v>
                </c:pt>
                <c:pt idx="9">
                  <c:v>Emergency Savings Benefit</c:v>
                </c:pt>
                <c:pt idx="10">
                  <c:v>Financial Wellness Program</c:v>
                </c:pt>
                <c:pt idx="11">
                  <c:v>Employee Assistance Program</c:v>
                </c:pt>
                <c:pt idx="12">
                  <c:v>Critical Illness Insurance</c:v>
                </c:pt>
                <c:pt idx="13">
                  <c:v>Long-Term Care</c:v>
                </c:pt>
                <c:pt idx="14">
                  <c:v>Telemedicine Benefits</c:v>
                </c:pt>
                <c:pt idx="15">
                  <c:v>Accident Insurance</c:v>
                </c:pt>
                <c:pt idx="16">
                  <c:v>Long-Term Disability</c:v>
                </c:pt>
                <c:pt idx="17">
                  <c:v>Physical Health Wellness Program</c:v>
                </c:pt>
                <c:pt idx="18">
                  <c:v>Career Development</c:v>
                </c:pt>
                <c:pt idx="19">
                  <c:v>Mental Health/Substance Abuse Treatment Benefits</c:v>
                </c:pt>
                <c:pt idx="20">
                  <c:v>Short-Term Disability</c:v>
                </c:pt>
                <c:pt idx="21">
                  <c:v>Life Insurance</c:v>
                </c:pt>
                <c:pt idx="22">
                  <c:v>Paid Family or Medical Leave</c:v>
                </c:pt>
                <c:pt idx="23">
                  <c:v>Vision</c:v>
                </c:pt>
                <c:pt idx="24">
                  <c:v>Dental Insurance</c:v>
                </c:pt>
                <c:pt idx="25">
                  <c:v>Medical Insurance</c:v>
                </c:pt>
              </c:strCache>
            </c:strRef>
          </c:cat>
          <c:val>
            <c:numRef>
              <c:f>Sheet1!$B$2:$B$27</c:f>
              <c:numCache>
                <c:formatCode>0%</c:formatCode>
                <c:ptCount val="26"/>
                <c:pt idx="0">
                  <c:v>0.22</c:v>
                </c:pt>
                <c:pt idx="1">
                  <c:v>0.34</c:v>
                </c:pt>
                <c:pt idx="2">
                  <c:v>0.35</c:v>
                </c:pt>
                <c:pt idx="3">
                  <c:v>0.36</c:v>
                </c:pt>
                <c:pt idx="4">
                  <c:v>0.38</c:v>
                </c:pt>
                <c:pt idx="5">
                  <c:v>0.4</c:v>
                </c:pt>
                <c:pt idx="6">
                  <c:v>0.44</c:v>
                </c:pt>
                <c:pt idx="7">
                  <c:v>0.45</c:v>
                </c:pt>
                <c:pt idx="8">
                  <c:v>0.45</c:v>
                </c:pt>
                <c:pt idx="9">
                  <c:v>0.52</c:v>
                </c:pt>
                <c:pt idx="10">
                  <c:v>0.54</c:v>
                </c:pt>
                <c:pt idx="11">
                  <c:v>0.54</c:v>
                </c:pt>
                <c:pt idx="12">
                  <c:v>0.54</c:v>
                </c:pt>
                <c:pt idx="13">
                  <c:v>0.54</c:v>
                </c:pt>
                <c:pt idx="14">
                  <c:v>0.56999999999999995</c:v>
                </c:pt>
                <c:pt idx="15">
                  <c:v>0.57999999999999996</c:v>
                </c:pt>
                <c:pt idx="16">
                  <c:v>0.57999999999999996</c:v>
                </c:pt>
                <c:pt idx="17">
                  <c:v>0.57999999999999996</c:v>
                </c:pt>
                <c:pt idx="18">
                  <c:v>0.59</c:v>
                </c:pt>
                <c:pt idx="19">
                  <c:v>0.6</c:v>
                </c:pt>
                <c:pt idx="20">
                  <c:v>0.63</c:v>
                </c:pt>
                <c:pt idx="21">
                  <c:v>0.67</c:v>
                </c:pt>
                <c:pt idx="22">
                  <c:v>0.71</c:v>
                </c:pt>
                <c:pt idx="23">
                  <c:v>0.74</c:v>
                </c:pt>
                <c:pt idx="24">
                  <c:v>0.79</c:v>
                </c:pt>
                <c:pt idx="25">
                  <c:v>0.89</c:v>
                </c:pt>
              </c:numCache>
            </c:numRef>
          </c:val>
          <c:extLst>
            <c:ext xmlns:c16="http://schemas.microsoft.com/office/drawing/2014/chart" uri="{C3380CC4-5D6E-409C-BE32-E72D297353CC}">
              <c16:uniqueId val="{00000000-3F8C-4D70-B0F1-1F717D4D9EC3}"/>
            </c:ext>
          </c:extLst>
        </c:ser>
        <c:dLbls>
          <c:showLegendKey val="0"/>
          <c:showVal val="0"/>
          <c:showCatName val="0"/>
          <c:showSerName val="0"/>
          <c:showPercent val="0"/>
          <c:showBubbleSize val="0"/>
        </c:dLbls>
        <c:gapWidth val="74"/>
        <c:axId val="1698579103"/>
        <c:axId val="1698581983"/>
      </c:barChart>
      <c:catAx>
        <c:axId val="169857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crossAx val="1698581983"/>
        <c:crosses val="autoZero"/>
        <c:auto val="1"/>
        <c:lblAlgn val="ctr"/>
        <c:lblOffset val="100"/>
        <c:noMultiLvlLbl val="0"/>
      </c:catAx>
      <c:valAx>
        <c:axId val="1698581983"/>
        <c:scaling>
          <c:orientation val="minMax"/>
        </c:scaling>
        <c:delete val="1"/>
        <c:axPos val="b"/>
        <c:numFmt formatCode="0%" sourceLinked="1"/>
        <c:majorTickMark val="none"/>
        <c:minorTickMark val="none"/>
        <c:tickLblPos val="nextTo"/>
        <c:crossAx val="169857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ptos" panose="020B00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8996378663968"/>
          <c:y val="3.2032918348756288E-2"/>
          <c:w val="0.60973614077081106"/>
          <c:h val="0.96226291040083101"/>
        </c:manualLayout>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Societal</c:v>
                </c:pt>
                <c:pt idx="1">
                  <c:v>Pet Insurance</c:v>
                </c:pt>
                <c:pt idx="2">
                  <c:v>Debt Management Counseling</c:v>
                </c:pt>
                <c:pt idx="3">
                  <c:v>Legal Services Plan</c:v>
                </c:pt>
                <c:pt idx="4">
                  <c:v>Caregiving Benefits</c:v>
                </c:pt>
                <c:pt idx="5">
                  <c:v>Hospital Indemnity Insurance</c:v>
                </c:pt>
                <c:pt idx="6">
                  <c:v>Student Loan Assistance/Repayment</c:v>
                </c:pt>
                <c:pt idx="7">
                  <c:v>Telemedicine Benefits</c:v>
                </c:pt>
                <c:pt idx="8">
                  <c:v>Tuition Assistance</c:v>
                </c:pt>
                <c:pt idx="9">
                  <c:v>Financial Wellness Program</c:v>
                </c:pt>
                <c:pt idx="10">
                  <c:v>Employee Assistance Program</c:v>
                </c:pt>
                <c:pt idx="11">
                  <c:v>Mental Health/Substance Abuse Treatment Benefits</c:v>
                </c:pt>
                <c:pt idx="12">
                  <c:v>Identity Theft Protection</c:v>
                </c:pt>
                <c:pt idx="13">
                  <c:v>Emergency Savings Benefit</c:v>
                </c:pt>
                <c:pt idx="14">
                  <c:v>Critical Illness Insurance</c:v>
                </c:pt>
                <c:pt idx="15">
                  <c:v>Accident Insurance</c:v>
                </c:pt>
                <c:pt idx="16">
                  <c:v>Long-Term Care</c:v>
                </c:pt>
                <c:pt idx="17">
                  <c:v>Long-Term Disability</c:v>
                </c:pt>
                <c:pt idx="18">
                  <c:v>Short-Term Disability</c:v>
                </c:pt>
                <c:pt idx="19">
                  <c:v>Physical Health Wellness Program</c:v>
                </c:pt>
                <c:pt idx="20">
                  <c:v>Career Development</c:v>
                </c:pt>
                <c:pt idx="21">
                  <c:v>Life Insurance</c:v>
                </c:pt>
                <c:pt idx="22">
                  <c:v>Paid Family or Medical Leave</c:v>
                </c:pt>
                <c:pt idx="23">
                  <c:v>Vision</c:v>
                </c:pt>
                <c:pt idx="24">
                  <c:v>Dental Insurance</c:v>
                </c:pt>
                <c:pt idx="25">
                  <c:v>Medical Insurance</c:v>
                </c:pt>
              </c:strCache>
            </c:strRef>
          </c:cat>
          <c:val>
            <c:numRef>
              <c:f>Sheet1!$B$2:$B$27</c:f>
              <c:numCache>
                <c:formatCode>0%</c:formatCode>
                <c:ptCount val="26"/>
                <c:pt idx="0">
                  <c:v>0.12</c:v>
                </c:pt>
                <c:pt idx="1">
                  <c:v>0.16</c:v>
                </c:pt>
                <c:pt idx="2">
                  <c:v>0.21</c:v>
                </c:pt>
                <c:pt idx="3">
                  <c:v>0.23</c:v>
                </c:pt>
                <c:pt idx="4">
                  <c:v>0.25</c:v>
                </c:pt>
                <c:pt idx="5">
                  <c:v>0.26</c:v>
                </c:pt>
                <c:pt idx="6">
                  <c:v>0.26</c:v>
                </c:pt>
                <c:pt idx="7">
                  <c:v>0.28000000000000003</c:v>
                </c:pt>
                <c:pt idx="8">
                  <c:v>0.28000000000000003</c:v>
                </c:pt>
                <c:pt idx="9">
                  <c:v>0.28999999999999998</c:v>
                </c:pt>
                <c:pt idx="10">
                  <c:v>0.3</c:v>
                </c:pt>
                <c:pt idx="11">
                  <c:v>0.3</c:v>
                </c:pt>
                <c:pt idx="12">
                  <c:v>0.31</c:v>
                </c:pt>
                <c:pt idx="13">
                  <c:v>0.32</c:v>
                </c:pt>
                <c:pt idx="14">
                  <c:v>0.33</c:v>
                </c:pt>
                <c:pt idx="15">
                  <c:v>0.34</c:v>
                </c:pt>
                <c:pt idx="16">
                  <c:v>0.34</c:v>
                </c:pt>
                <c:pt idx="17">
                  <c:v>0.35</c:v>
                </c:pt>
                <c:pt idx="18">
                  <c:v>0.36</c:v>
                </c:pt>
                <c:pt idx="19">
                  <c:v>0.36</c:v>
                </c:pt>
                <c:pt idx="20">
                  <c:v>0.39</c:v>
                </c:pt>
                <c:pt idx="21">
                  <c:v>0.5</c:v>
                </c:pt>
                <c:pt idx="22">
                  <c:v>0.54</c:v>
                </c:pt>
                <c:pt idx="23">
                  <c:v>0.62</c:v>
                </c:pt>
                <c:pt idx="24">
                  <c:v>0.72</c:v>
                </c:pt>
                <c:pt idx="25">
                  <c:v>0.78</c:v>
                </c:pt>
              </c:numCache>
            </c:numRef>
          </c:val>
          <c:extLst>
            <c:ext xmlns:c16="http://schemas.microsoft.com/office/drawing/2014/chart" uri="{C3380CC4-5D6E-409C-BE32-E72D297353CC}">
              <c16:uniqueId val="{00000000-3F8C-4D70-B0F1-1F717D4D9EC3}"/>
            </c:ext>
          </c:extLst>
        </c:ser>
        <c:dLbls>
          <c:showLegendKey val="0"/>
          <c:showVal val="0"/>
          <c:showCatName val="0"/>
          <c:showSerName val="0"/>
          <c:showPercent val="0"/>
          <c:showBubbleSize val="0"/>
        </c:dLbls>
        <c:gapWidth val="74"/>
        <c:axId val="1698579103"/>
        <c:axId val="1698581983"/>
      </c:barChart>
      <c:catAx>
        <c:axId val="169857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crossAx val="1698581983"/>
        <c:crosses val="autoZero"/>
        <c:auto val="1"/>
        <c:lblAlgn val="ctr"/>
        <c:lblOffset val="100"/>
        <c:noMultiLvlLbl val="0"/>
      </c:catAx>
      <c:valAx>
        <c:axId val="1698581983"/>
        <c:scaling>
          <c:orientation val="minMax"/>
        </c:scaling>
        <c:delete val="1"/>
        <c:axPos val="b"/>
        <c:numFmt formatCode="0%" sourceLinked="1"/>
        <c:majorTickMark val="none"/>
        <c:minorTickMark val="none"/>
        <c:tickLblPos val="nextTo"/>
        <c:crossAx val="169857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ptos" panose="020B00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8996378663968"/>
          <c:y val="3.2032918348756288E-2"/>
          <c:w val="0.60973614077081106"/>
          <c:h val="0.96226291040083101"/>
        </c:manualLayout>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9-311E-4DB8-97E1-794140544FE9}"/>
              </c:ext>
            </c:extLst>
          </c:dPt>
          <c:dPt>
            <c:idx val="9"/>
            <c:invertIfNegative val="0"/>
            <c:bubble3D val="0"/>
            <c:spPr>
              <a:solidFill>
                <a:srgbClr val="FF0000"/>
              </a:solidFill>
              <a:ln>
                <a:noFill/>
              </a:ln>
              <a:effectLst/>
            </c:spPr>
            <c:extLst>
              <c:ext xmlns:c16="http://schemas.microsoft.com/office/drawing/2014/chart" uri="{C3380CC4-5D6E-409C-BE32-E72D297353CC}">
                <c16:uniqueId val="{00000000-ADA7-4057-8CF6-A198E50F4FE2}"/>
              </c:ext>
            </c:extLst>
          </c:dPt>
          <c:dPt>
            <c:idx val="22"/>
            <c:invertIfNegative val="0"/>
            <c:bubble3D val="0"/>
            <c:spPr>
              <a:solidFill>
                <a:srgbClr val="008145"/>
              </a:solidFill>
              <a:ln>
                <a:noFill/>
              </a:ln>
              <a:effectLst/>
            </c:spPr>
            <c:extLst>
              <c:ext xmlns:c16="http://schemas.microsoft.com/office/drawing/2014/chart" uri="{C3380CC4-5D6E-409C-BE32-E72D297353CC}">
                <c16:uniqueId val="{00000006-311E-4DB8-97E1-794140544FE9}"/>
              </c:ext>
            </c:extLst>
          </c:dPt>
          <c:dPt>
            <c:idx val="23"/>
            <c:invertIfNegative val="0"/>
            <c:bubble3D val="0"/>
            <c:spPr>
              <a:solidFill>
                <a:srgbClr val="008145"/>
              </a:solidFill>
              <a:ln>
                <a:noFill/>
              </a:ln>
              <a:effectLst/>
            </c:spPr>
            <c:extLst>
              <c:ext xmlns:c16="http://schemas.microsoft.com/office/drawing/2014/chart" uri="{C3380CC4-5D6E-409C-BE32-E72D297353CC}">
                <c16:uniqueId val="{00000004-311E-4DB8-97E1-794140544FE9}"/>
              </c:ext>
            </c:extLst>
          </c:dPt>
          <c:dPt>
            <c:idx val="24"/>
            <c:invertIfNegative val="0"/>
            <c:bubble3D val="0"/>
            <c:spPr>
              <a:solidFill>
                <a:srgbClr val="008145"/>
              </a:solidFill>
              <a:ln>
                <a:noFill/>
              </a:ln>
              <a:effectLst/>
            </c:spPr>
            <c:extLst>
              <c:ext xmlns:c16="http://schemas.microsoft.com/office/drawing/2014/chart" uri="{C3380CC4-5D6E-409C-BE32-E72D297353CC}">
                <c16:uniqueId val="{00000003-311E-4DB8-97E1-794140544FE9}"/>
              </c:ext>
            </c:extLst>
          </c:dPt>
          <c:dPt>
            <c:idx val="25"/>
            <c:invertIfNegative val="0"/>
            <c:bubble3D val="0"/>
            <c:spPr>
              <a:solidFill>
                <a:srgbClr val="008145"/>
              </a:solidFill>
              <a:ln>
                <a:noFill/>
              </a:ln>
              <a:effectLst/>
            </c:spPr>
            <c:extLst>
              <c:ext xmlns:c16="http://schemas.microsoft.com/office/drawing/2014/chart" uri="{C3380CC4-5D6E-409C-BE32-E72D297353CC}">
                <c16:uniqueId val="{00000002-311E-4DB8-97E1-794140544FE9}"/>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Societal</c:v>
                </c:pt>
                <c:pt idx="1">
                  <c:v>Pet Insurance</c:v>
                </c:pt>
                <c:pt idx="2">
                  <c:v>Debt Management Counseling</c:v>
                </c:pt>
                <c:pt idx="3">
                  <c:v>Legal Services Plan</c:v>
                </c:pt>
                <c:pt idx="4">
                  <c:v>Caregiving Benefits</c:v>
                </c:pt>
                <c:pt idx="5">
                  <c:v>Hospital Indemnity Insurance</c:v>
                </c:pt>
                <c:pt idx="6">
                  <c:v>Student Loan Assistance/Repayment</c:v>
                </c:pt>
                <c:pt idx="7">
                  <c:v>Telemedicine Benefits</c:v>
                </c:pt>
                <c:pt idx="8">
                  <c:v>Tuition Assistance</c:v>
                </c:pt>
                <c:pt idx="9">
                  <c:v>Financial Wellness Program</c:v>
                </c:pt>
                <c:pt idx="10">
                  <c:v>Employee Assistance Program</c:v>
                </c:pt>
                <c:pt idx="11">
                  <c:v>Mental Health/Substance Abuse Treatment Benefits</c:v>
                </c:pt>
                <c:pt idx="12">
                  <c:v>Identity Theft Protection</c:v>
                </c:pt>
                <c:pt idx="13">
                  <c:v>Emergency Savings Benefit</c:v>
                </c:pt>
                <c:pt idx="14">
                  <c:v>Critical Illness Insurance</c:v>
                </c:pt>
                <c:pt idx="15">
                  <c:v>Accident Insurance</c:v>
                </c:pt>
                <c:pt idx="16">
                  <c:v>Long-Term Care</c:v>
                </c:pt>
                <c:pt idx="17">
                  <c:v>Long-Term Disability</c:v>
                </c:pt>
                <c:pt idx="18">
                  <c:v>Short-Term Disability</c:v>
                </c:pt>
                <c:pt idx="19">
                  <c:v>Physical Health Wellness Program</c:v>
                </c:pt>
                <c:pt idx="20">
                  <c:v>Career Development</c:v>
                </c:pt>
                <c:pt idx="21">
                  <c:v>Life Insurance</c:v>
                </c:pt>
                <c:pt idx="22">
                  <c:v>Paid Family or Medical Leave</c:v>
                </c:pt>
                <c:pt idx="23">
                  <c:v>Vision</c:v>
                </c:pt>
                <c:pt idx="24">
                  <c:v>Dental Insurance</c:v>
                </c:pt>
                <c:pt idx="25">
                  <c:v>Medical Insurance</c:v>
                </c:pt>
              </c:strCache>
            </c:strRef>
          </c:cat>
          <c:val>
            <c:numRef>
              <c:f>Sheet1!$B$2:$B$27</c:f>
              <c:numCache>
                <c:formatCode>0%</c:formatCode>
                <c:ptCount val="26"/>
                <c:pt idx="0">
                  <c:v>0.12</c:v>
                </c:pt>
                <c:pt idx="1">
                  <c:v>0.16</c:v>
                </c:pt>
                <c:pt idx="2">
                  <c:v>0.21</c:v>
                </c:pt>
                <c:pt idx="3">
                  <c:v>0.23</c:v>
                </c:pt>
                <c:pt idx="4">
                  <c:v>0.25</c:v>
                </c:pt>
                <c:pt idx="5">
                  <c:v>0.26</c:v>
                </c:pt>
                <c:pt idx="6">
                  <c:v>0.26</c:v>
                </c:pt>
                <c:pt idx="7">
                  <c:v>0.28000000000000003</c:v>
                </c:pt>
                <c:pt idx="8">
                  <c:v>0.28000000000000003</c:v>
                </c:pt>
                <c:pt idx="9">
                  <c:v>0.28999999999999998</c:v>
                </c:pt>
                <c:pt idx="10">
                  <c:v>0.3</c:v>
                </c:pt>
                <c:pt idx="11">
                  <c:v>0.3</c:v>
                </c:pt>
                <c:pt idx="12">
                  <c:v>0.31</c:v>
                </c:pt>
                <c:pt idx="13">
                  <c:v>0.32</c:v>
                </c:pt>
                <c:pt idx="14">
                  <c:v>0.33</c:v>
                </c:pt>
                <c:pt idx="15">
                  <c:v>0.34</c:v>
                </c:pt>
                <c:pt idx="16">
                  <c:v>0.34</c:v>
                </c:pt>
                <c:pt idx="17">
                  <c:v>0.35</c:v>
                </c:pt>
                <c:pt idx="18">
                  <c:v>0.36</c:v>
                </c:pt>
                <c:pt idx="19">
                  <c:v>0.36</c:v>
                </c:pt>
                <c:pt idx="20">
                  <c:v>0.39</c:v>
                </c:pt>
                <c:pt idx="21">
                  <c:v>0.5</c:v>
                </c:pt>
                <c:pt idx="22">
                  <c:v>0.54</c:v>
                </c:pt>
                <c:pt idx="23">
                  <c:v>0.62</c:v>
                </c:pt>
                <c:pt idx="24">
                  <c:v>0.72</c:v>
                </c:pt>
                <c:pt idx="25">
                  <c:v>0.78</c:v>
                </c:pt>
              </c:numCache>
            </c:numRef>
          </c:val>
          <c:extLst>
            <c:ext xmlns:c16="http://schemas.microsoft.com/office/drawing/2014/chart" uri="{C3380CC4-5D6E-409C-BE32-E72D297353CC}">
              <c16:uniqueId val="{00000000-3F8C-4D70-B0F1-1F717D4D9EC3}"/>
            </c:ext>
          </c:extLst>
        </c:ser>
        <c:dLbls>
          <c:showLegendKey val="0"/>
          <c:showVal val="0"/>
          <c:showCatName val="0"/>
          <c:showSerName val="0"/>
          <c:showPercent val="0"/>
          <c:showBubbleSize val="0"/>
        </c:dLbls>
        <c:gapWidth val="74"/>
        <c:axId val="1698579103"/>
        <c:axId val="1698581983"/>
      </c:barChart>
      <c:catAx>
        <c:axId val="169857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crossAx val="1698581983"/>
        <c:crosses val="autoZero"/>
        <c:auto val="1"/>
        <c:lblAlgn val="ctr"/>
        <c:lblOffset val="100"/>
        <c:noMultiLvlLbl val="0"/>
      </c:catAx>
      <c:valAx>
        <c:axId val="1698581983"/>
        <c:scaling>
          <c:orientation val="minMax"/>
        </c:scaling>
        <c:delete val="1"/>
        <c:axPos val="b"/>
        <c:numFmt formatCode="0%" sourceLinked="1"/>
        <c:majorTickMark val="none"/>
        <c:minorTickMark val="none"/>
        <c:tickLblPos val="nextTo"/>
        <c:crossAx val="169857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ptos" panose="020B00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62266731493992"/>
          <c:y val="2.0669933709732285E-2"/>
          <c:w val="0.43910585820471071"/>
          <c:h val="0.958660132580535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Other</c:v>
                </c:pt>
                <c:pt idx="1">
                  <c:v>Able to provide benefits technology</c:v>
                </c:pt>
                <c:pt idx="2">
                  <c:v>Has access to a team of specialists to address more complex needs</c:v>
                </c:pt>
                <c:pt idx="3">
                  <c:v>Carriers represented</c:v>
                </c:pt>
                <c:pt idx="4">
                  <c:v>Familiarity with our company</c:v>
                </c:pt>
                <c:pt idx="5">
                  <c:v>Helps our company understand/address legal and regulatory issues</c:v>
                </c:pt>
                <c:pt idx="6">
                  <c:v>Provides recommendations and guidance on benefits technology</c:v>
                </c:pt>
                <c:pt idx="7">
                  <c:v>Range of products/services supported</c:v>
                </c:pt>
                <c:pt idx="8">
                  <c:v>Helps communicate benefits options to employees/provides education</c:v>
                </c:pt>
                <c:pt idx="9">
                  <c:v>Reputation or experience</c:v>
                </c:pt>
                <c:pt idx="10">
                  <c:v>Helps our company evaluate/enhance its benefits strategy</c:v>
                </c:pt>
                <c:pt idx="11">
                  <c:v>Can provide all the insurance benefits my company needs</c:v>
                </c:pt>
                <c:pt idx="12">
                  <c:v>Quality of service</c:v>
                </c:pt>
              </c:strCache>
            </c:strRef>
          </c:cat>
          <c:val>
            <c:numRef>
              <c:f>Sheet1!$B$2:$B$14</c:f>
              <c:numCache>
                <c:formatCode>0%</c:formatCode>
                <c:ptCount val="13"/>
                <c:pt idx="0">
                  <c:v>0.01</c:v>
                </c:pt>
                <c:pt idx="1">
                  <c:v>0.08</c:v>
                </c:pt>
                <c:pt idx="2">
                  <c:v>0.12</c:v>
                </c:pt>
                <c:pt idx="3">
                  <c:v>0.14000000000000001</c:v>
                </c:pt>
                <c:pt idx="4">
                  <c:v>0.15</c:v>
                </c:pt>
                <c:pt idx="5">
                  <c:v>0.2</c:v>
                </c:pt>
                <c:pt idx="6">
                  <c:v>0.22</c:v>
                </c:pt>
                <c:pt idx="7">
                  <c:v>0.27</c:v>
                </c:pt>
                <c:pt idx="8">
                  <c:v>0.3</c:v>
                </c:pt>
                <c:pt idx="9">
                  <c:v>0.31</c:v>
                </c:pt>
                <c:pt idx="10">
                  <c:v>0.35</c:v>
                </c:pt>
                <c:pt idx="11">
                  <c:v>0.39</c:v>
                </c:pt>
                <c:pt idx="12">
                  <c:v>0.45</c:v>
                </c:pt>
              </c:numCache>
            </c:numRef>
          </c:val>
          <c:extLst>
            <c:ext xmlns:c16="http://schemas.microsoft.com/office/drawing/2014/chart" uri="{C3380CC4-5D6E-409C-BE32-E72D297353CC}">
              <c16:uniqueId val="{00000000-FB1B-4A9D-BA1E-7C514EA8E350}"/>
            </c:ext>
          </c:extLst>
        </c:ser>
        <c:dLbls>
          <c:showLegendKey val="0"/>
          <c:showVal val="0"/>
          <c:showCatName val="0"/>
          <c:showSerName val="0"/>
          <c:showPercent val="0"/>
          <c:showBubbleSize val="0"/>
        </c:dLbls>
        <c:gapWidth val="182"/>
        <c:axId val="1270842847"/>
        <c:axId val="1270850527"/>
      </c:barChart>
      <c:catAx>
        <c:axId val="127084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crossAx val="1270850527"/>
        <c:crosses val="autoZero"/>
        <c:auto val="1"/>
        <c:lblAlgn val="ctr"/>
        <c:lblOffset val="100"/>
        <c:noMultiLvlLbl val="0"/>
      </c:catAx>
      <c:valAx>
        <c:axId val="1270850527"/>
        <c:scaling>
          <c:orientation val="minMax"/>
        </c:scaling>
        <c:delete val="1"/>
        <c:axPos val="b"/>
        <c:numFmt formatCode="0%" sourceLinked="1"/>
        <c:majorTickMark val="none"/>
        <c:minorTickMark val="none"/>
        <c:tickLblPos val="nextTo"/>
        <c:crossAx val="1270842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2376629605302158E-2"/>
          <c:w val="0.65001563723543643"/>
          <c:h val="0.8786442893385058"/>
        </c:manualLayout>
      </c:layout>
      <c:barChart>
        <c:barDir val="bar"/>
        <c:grouping val="clustered"/>
        <c:varyColors val="0"/>
        <c:ser>
          <c:idx val="0"/>
          <c:order val="0"/>
          <c:tx>
            <c:strRef>
              <c:f>Sheet1!$B$1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preference</c:v>
                </c:pt>
                <c:pt idx="1">
                  <c:v>Benefits technology platform</c:v>
                </c:pt>
                <c:pt idx="2">
                  <c:v>Broker/benefits advisor</c:v>
                </c:pt>
                <c:pt idx="3">
                  <c:v>Insurance carrier(s)</c:v>
                </c:pt>
                <c:pt idx="4">
                  <c:v>My company</c:v>
                </c:pt>
              </c:strCache>
            </c:strRef>
          </c:cat>
          <c:val>
            <c:numRef>
              <c:f>Sheet1!$B$2:$B$6</c:f>
              <c:numCache>
                <c:formatCode>0%</c:formatCode>
                <c:ptCount val="5"/>
                <c:pt idx="0">
                  <c:v>0.01</c:v>
                </c:pt>
                <c:pt idx="1">
                  <c:v>0.14000000000000001</c:v>
                </c:pt>
                <c:pt idx="2">
                  <c:v>0.36</c:v>
                </c:pt>
                <c:pt idx="3">
                  <c:v>0.25</c:v>
                </c:pt>
                <c:pt idx="4">
                  <c:v>0.24</c:v>
                </c:pt>
              </c:numCache>
            </c:numRef>
          </c:val>
          <c:extLst>
            <c:ext xmlns:c16="http://schemas.microsoft.com/office/drawing/2014/chart" uri="{C3380CC4-5D6E-409C-BE32-E72D297353CC}">
              <c16:uniqueId val="{00000000-006C-41B0-8A94-8E1CF11575C7}"/>
            </c:ext>
          </c:extLst>
        </c:ser>
        <c:ser>
          <c:idx val="1"/>
          <c:order val="1"/>
          <c:tx>
            <c:strRef>
              <c:f>Sheet1!$C$1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preference</c:v>
                </c:pt>
                <c:pt idx="1">
                  <c:v>Benefits technology platform</c:v>
                </c:pt>
                <c:pt idx="2">
                  <c:v>Broker/benefits advisor</c:v>
                </c:pt>
                <c:pt idx="3">
                  <c:v>Insurance carrier(s)</c:v>
                </c:pt>
                <c:pt idx="4">
                  <c:v>My company</c:v>
                </c:pt>
              </c:strCache>
            </c:strRef>
          </c:cat>
          <c:val>
            <c:numRef>
              <c:f>Sheet1!$C$2:$C$6</c:f>
              <c:numCache>
                <c:formatCode>0%</c:formatCode>
                <c:ptCount val="5"/>
                <c:pt idx="0">
                  <c:v>0.05</c:v>
                </c:pt>
                <c:pt idx="1">
                  <c:v>0.12</c:v>
                </c:pt>
                <c:pt idx="2">
                  <c:v>0.33</c:v>
                </c:pt>
                <c:pt idx="3">
                  <c:v>0.26</c:v>
                </c:pt>
                <c:pt idx="4">
                  <c:v>0.24</c:v>
                </c:pt>
              </c:numCache>
            </c:numRef>
          </c:val>
          <c:extLst>
            <c:ext xmlns:c16="http://schemas.microsoft.com/office/drawing/2014/chart" uri="{C3380CC4-5D6E-409C-BE32-E72D297353CC}">
              <c16:uniqueId val="{00000001-006C-41B0-8A94-8E1CF11575C7}"/>
            </c:ext>
          </c:extLst>
        </c:ser>
        <c:ser>
          <c:idx val="2"/>
          <c:order val="2"/>
          <c:tx>
            <c:strRef>
              <c:f>Sheet1!$D$1</c:f>
              <c:strCache>
                <c:ptCount val="1"/>
                <c:pt idx="0">
                  <c:v>2025</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preference</c:v>
                </c:pt>
                <c:pt idx="1">
                  <c:v>Benefits technology platform</c:v>
                </c:pt>
                <c:pt idx="2">
                  <c:v>Broker/benefits advisor</c:v>
                </c:pt>
                <c:pt idx="3">
                  <c:v>Insurance carrier(s)</c:v>
                </c:pt>
                <c:pt idx="4">
                  <c:v>My company</c:v>
                </c:pt>
              </c:strCache>
            </c:strRef>
          </c:cat>
          <c:val>
            <c:numRef>
              <c:f>Sheet1!$D$2:$D$6</c:f>
              <c:numCache>
                <c:formatCode>0%</c:formatCode>
                <c:ptCount val="5"/>
                <c:pt idx="0">
                  <c:v>0.04</c:v>
                </c:pt>
                <c:pt idx="1">
                  <c:v>0.14000000000000001</c:v>
                </c:pt>
                <c:pt idx="2">
                  <c:v>0.23</c:v>
                </c:pt>
                <c:pt idx="3">
                  <c:v>0.26</c:v>
                </c:pt>
                <c:pt idx="4">
                  <c:v>0.33</c:v>
                </c:pt>
              </c:numCache>
            </c:numRef>
          </c:val>
          <c:extLst>
            <c:ext xmlns:c16="http://schemas.microsoft.com/office/drawing/2014/chart" uri="{C3380CC4-5D6E-409C-BE32-E72D297353CC}">
              <c16:uniqueId val="{00000000-33D6-4505-BB8F-EB490D0B5D88}"/>
            </c:ext>
          </c:extLst>
        </c:ser>
        <c:dLbls>
          <c:showLegendKey val="0"/>
          <c:showVal val="0"/>
          <c:showCatName val="0"/>
          <c:showSerName val="0"/>
          <c:showPercent val="0"/>
          <c:showBubbleSize val="0"/>
        </c:dLbls>
        <c:gapWidth val="150"/>
        <c:axId val="418393936"/>
        <c:axId val="418380016"/>
      </c:barChart>
      <c:catAx>
        <c:axId val="418393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crossAx val="418380016"/>
        <c:crosses val="autoZero"/>
        <c:auto val="1"/>
        <c:lblAlgn val="ctr"/>
        <c:lblOffset val="100"/>
        <c:noMultiLvlLbl val="0"/>
      </c:catAx>
      <c:valAx>
        <c:axId val="418380016"/>
        <c:scaling>
          <c:orientation val="minMax"/>
          <c:max val="0.5"/>
          <c:min val="0"/>
        </c:scaling>
        <c:delete val="1"/>
        <c:axPos val="b"/>
        <c:numFmt formatCode="0%" sourceLinked="1"/>
        <c:majorTickMark val="out"/>
        <c:minorTickMark val="none"/>
        <c:tickLblPos val="nextTo"/>
        <c:crossAx val="418393936"/>
        <c:crosses val="autoZero"/>
        <c:crossBetween val="between"/>
      </c:valAx>
      <c:spPr>
        <a:noFill/>
        <a:ln>
          <a:noFill/>
        </a:ln>
        <a:effectLst/>
      </c:spPr>
    </c:plotArea>
    <c:legend>
      <c:legendPos val="r"/>
      <c:layout>
        <c:manualLayout>
          <c:xMode val="edge"/>
          <c:yMode val="edge"/>
          <c:x val="0.89658196257537603"/>
          <c:y val="6.3698833551981193E-2"/>
          <c:w val="8.2664363919361203E-2"/>
          <c:h val="0.2718645385072747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1CB19-3145-41C1-8843-99E7751F7F2A}" type="doc">
      <dgm:prSet loTypeId="urn:microsoft.com/office/officeart/2005/8/layout/cycle8" loCatId="cycle" qsTypeId="urn:microsoft.com/office/officeart/2005/8/quickstyle/simple1" qsCatId="simple" csTypeId="urn:microsoft.com/office/officeart/2005/8/colors/accent1_2" csCatId="accent1" phldr="1"/>
      <dgm:spPr/>
    </dgm:pt>
    <dgm:pt modelId="{8E6BC386-6BFB-4EC4-96E9-1C77ECC7584E}">
      <dgm:prSet phldrT="[Text]"/>
      <dgm:spPr>
        <a:xfrm>
          <a:off x="2414800" y="439190"/>
          <a:ext cx="5959941" cy="5959941"/>
        </a:xfrm>
        <a:prstGeom prst="pie">
          <a:avLst>
            <a:gd name="adj1" fmla="val 16200000"/>
            <a:gd name="adj2" fmla="val 20520000"/>
          </a:avLst>
        </a:prstGeom>
        <a:solidFill>
          <a:schemeClr val="bg2">
            <a:lumMod val="75000"/>
            <a:alpha val="95000"/>
          </a:schemeClr>
        </a:solidFill>
        <a:ln w="25400" cap="flat" cmpd="sng" algn="ctr">
          <a:noFill/>
          <a:prstDash val="solid"/>
        </a:ln>
        <a:effectLst/>
      </dgm:spPr>
      <dgm:t>
        <a:bodyPr/>
        <a:lstStyle/>
        <a:p>
          <a:pPr>
            <a:buNone/>
          </a:pPr>
          <a:endParaRPr lang="en-US" dirty="0">
            <a:solidFill>
              <a:srgbClr val="FFFFFF"/>
            </a:solidFill>
            <a:latin typeface="Arial" panose="020B0604020202020204"/>
            <a:ea typeface="+mn-ea"/>
            <a:cs typeface="+mn-cs"/>
          </a:endParaRPr>
        </a:p>
      </dgm:t>
    </dgm:pt>
    <dgm:pt modelId="{4988E93C-0EED-44D7-B23F-B28636C99977}" type="parTrans" cxnId="{60EFF1BB-44D3-44F8-A7EB-2B83FE309F60}">
      <dgm:prSet/>
      <dgm:spPr/>
      <dgm:t>
        <a:bodyPr/>
        <a:lstStyle/>
        <a:p>
          <a:endParaRPr lang="en-US"/>
        </a:p>
      </dgm:t>
    </dgm:pt>
    <dgm:pt modelId="{17AA8593-2468-4F61-9AA2-66411491ECBE}" type="sibTrans" cxnId="{60EFF1BB-44D3-44F8-A7EB-2B83FE309F60}">
      <dgm:prSet/>
      <dgm:spPr/>
      <dgm:t>
        <a:bodyPr/>
        <a:lstStyle/>
        <a:p>
          <a:endParaRPr lang="en-US"/>
        </a:p>
      </dgm:t>
    </dgm:pt>
    <dgm:pt modelId="{FFC479FB-5F25-4598-A8CB-BF4B520FD73F}">
      <dgm:prSet phldrT="[Text]"/>
      <dgm:spPr>
        <a:xfrm>
          <a:off x="2465885" y="598122"/>
          <a:ext cx="5959941" cy="5959941"/>
        </a:xfrm>
        <a:prstGeom prst="pie">
          <a:avLst>
            <a:gd name="adj1" fmla="val 20520000"/>
            <a:gd name="adj2" fmla="val 3240000"/>
          </a:avLst>
        </a:prstGeom>
        <a:solidFill>
          <a:schemeClr val="bg2">
            <a:lumMod val="75000"/>
            <a:alpha val="95000"/>
          </a:schemeClr>
        </a:solidFill>
        <a:ln w="25400" cap="flat" cmpd="sng" algn="ctr">
          <a:noFill/>
          <a:prstDash val="solid"/>
        </a:ln>
        <a:effectLst/>
      </dgm:spPr>
      <dgm:t>
        <a:bodyPr/>
        <a:lstStyle/>
        <a:p>
          <a:pPr>
            <a:buNone/>
          </a:pPr>
          <a:endParaRPr lang="en-US" dirty="0">
            <a:solidFill>
              <a:srgbClr val="FFFFFF"/>
            </a:solidFill>
            <a:latin typeface="Arial" panose="020B0604020202020204"/>
            <a:ea typeface="+mn-ea"/>
            <a:cs typeface="+mn-cs"/>
          </a:endParaRPr>
        </a:p>
      </dgm:t>
    </dgm:pt>
    <dgm:pt modelId="{9D56A008-E432-4605-8862-57FFCBFBDB7A}" type="parTrans" cxnId="{137CA5A1-EBCA-4ECE-A651-F1809ED1FDC5}">
      <dgm:prSet/>
      <dgm:spPr/>
      <dgm:t>
        <a:bodyPr/>
        <a:lstStyle/>
        <a:p>
          <a:endParaRPr lang="en-US"/>
        </a:p>
      </dgm:t>
    </dgm:pt>
    <dgm:pt modelId="{C7246AB2-6C4F-4622-BC1F-410A2B9257AA}" type="sibTrans" cxnId="{137CA5A1-EBCA-4ECE-A651-F1809ED1FDC5}">
      <dgm:prSet/>
      <dgm:spPr/>
      <dgm:t>
        <a:bodyPr/>
        <a:lstStyle/>
        <a:p>
          <a:endParaRPr lang="en-US"/>
        </a:p>
      </dgm:t>
    </dgm:pt>
    <dgm:pt modelId="{46262831-BE9B-4FED-A78B-CC42F1F60585}">
      <dgm:prSet phldrT="[Text]"/>
      <dgm:spPr>
        <a:xfrm>
          <a:off x="2247354" y="439190"/>
          <a:ext cx="5959941" cy="5959941"/>
        </a:xfrm>
        <a:prstGeom prst="pie">
          <a:avLst>
            <a:gd name="adj1" fmla="val 11880000"/>
            <a:gd name="adj2" fmla="val 16200000"/>
          </a:avLst>
        </a:prstGeom>
        <a:solidFill>
          <a:schemeClr val="bg2">
            <a:lumMod val="75000"/>
            <a:alpha val="95000"/>
          </a:schemeClr>
        </a:solidFill>
        <a:ln w="25400" cap="flat" cmpd="sng" algn="ctr">
          <a:noFill/>
          <a:prstDash val="solid"/>
        </a:ln>
        <a:effectLst/>
      </dgm:spPr>
      <dgm:t>
        <a:bodyPr/>
        <a:lstStyle/>
        <a:p>
          <a:pPr>
            <a:buNone/>
          </a:pPr>
          <a:endParaRPr lang="en-US" dirty="0">
            <a:solidFill>
              <a:srgbClr val="FFFFFF"/>
            </a:solidFill>
            <a:latin typeface="Arial" panose="020B0604020202020204"/>
            <a:ea typeface="+mn-ea"/>
            <a:cs typeface="+mn-cs"/>
          </a:endParaRPr>
        </a:p>
      </dgm:t>
    </dgm:pt>
    <dgm:pt modelId="{AA72828D-02D3-4155-AA54-8405F76323DF}" type="parTrans" cxnId="{1F4A9777-2081-4BC8-90AB-FE37745CD144}">
      <dgm:prSet/>
      <dgm:spPr/>
      <dgm:t>
        <a:bodyPr/>
        <a:lstStyle/>
        <a:p>
          <a:endParaRPr lang="en-US"/>
        </a:p>
      </dgm:t>
    </dgm:pt>
    <dgm:pt modelId="{E9CDE974-7350-451E-BAF3-7AC368658B2A}" type="sibTrans" cxnId="{1F4A9777-2081-4BC8-90AB-FE37745CD144}">
      <dgm:prSet/>
      <dgm:spPr/>
      <dgm:t>
        <a:bodyPr/>
        <a:lstStyle/>
        <a:p>
          <a:endParaRPr lang="en-US"/>
        </a:p>
      </dgm:t>
    </dgm:pt>
    <dgm:pt modelId="{112310B2-1298-4F73-B496-98697BC6BACC}">
      <dgm:prSet phldrT="[Text]"/>
      <dgm:spPr>
        <a:xfrm>
          <a:off x="2331077" y="696036"/>
          <a:ext cx="5959941" cy="5959941"/>
        </a:xfrm>
        <a:prstGeom prst="pie">
          <a:avLst>
            <a:gd name="adj1" fmla="val 3240000"/>
            <a:gd name="adj2" fmla="val 7560000"/>
          </a:avLst>
        </a:prstGeom>
        <a:solidFill>
          <a:schemeClr val="bg2">
            <a:lumMod val="75000"/>
            <a:alpha val="95000"/>
          </a:schemeClr>
        </a:solidFill>
        <a:ln w="25400" cap="flat" cmpd="sng" algn="ctr">
          <a:noFill/>
          <a:prstDash val="solid"/>
        </a:ln>
        <a:effectLst/>
      </dgm:spPr>
      <dgm:t>
        <a:bodyPr/>
        <a:lstStyle/>
        <a:p>
          <a:pPr>
            <a:buNone/>
          </a:pPr>
          <a:endParaRPr lang="en-US" dirty="0">
            <a:solidFill>
              <a:srgbClr val="FFFFFF"/>
            </a:solidFill>
            <a:latin typeface="Arial" panose="020B0604020202020204"/>
            <a:ea typeface="+mn-ea"/>
            <a:cs typeface="+mn-cs"/>
          </a:endParaRPr>
        </a:p>
      </dgm:t>
    </dgm:pt>
    <dgm:pt modelId="{32F47492-1FBB-4DD6-B860-1D8F76C9C125}" type="parTrans" cxnId="{E2C3928A-7E0D-4BDE-810F-14BE91CD7E7D}">
      <dgm:prSet/>
      <dgm:spPr/>
      <dgm:t>
        <a:bodyPr/>
        <a:lstStyle/>
        <a:p>
          <a:endParaRPr lang="en-US"/>
        </a:p>
      </dgm:t>
    </dgm:pt>
    <dgm:pt modelId="{2586A0E8-A1BB-4207-80ED-33C73C76B9E4}" type="sibTrans" cxnId="{E2C3928A-7E0D-4BDE-810F-14BE91CD7E7D}">
      <dgm:prSet/>
      <dgm:spPr/>
      <dgm:t>
        <a:bodyPr/>
        <a:lstStyle/>
        <a:p>
          <a:endParaRPr lang="en-US"/>
        </a:p>
      </dgm:t>
    </dgm:pt>
    <dgm:pt modelId="{4D9148C0-92FF-4373-BC55-CF744724FE3B}">
      <dgm:prSet phldrT="[Text]" custT="1"/>
      <dgm:spPr>
        <a:xfrm>
          <a:off x="2196269" y="598122"/>
          <a:ext cx="5959941" cy="5959941"/>
        </a:xfrm>
        <a:prstGeom prst="pie">
          <a:avLst>
            <a:gd name="adj1" fmla="val 7560000"/>
            <a:gd name="adj2" fmla="val 11880000"/>
          </a:avLst>
        </a:prstGeom>
        <a:solidFill>
          <a:schemeClr val="bg2">
            <a:lumMod val="75000"/>
            <a:alpha val="95000"/>
          </a:schemeClr>
        </a:solidFill>
        <a:ln w="25400" cap="flat" cmpd="sng" algn="ctr">
          <a:noFill/>
          <a:prstDash val="solid"/>
        </a:ln>
        <a:effectLst/>
      </dgm:spPr>
      <dgm:t>
        <a:bodyPr/>
        <a:lstStyle/>
        <a:p>
          <a:pPr>
            <a:buNone/>
          </a:pPr>
          <a:endParaRPr lang="en-US" sz="1200" dirty="0">
            <a:solidFill>
              <a:srgbClr val="FFFFFF"/>
            </a:solidFill>
            <a:latin typeface="+mn-lt"/>
            <a:ea typeface="+mn-ea"/>
            <a:cs typeface="+mn-cs"/>
          </a:endParaRPr>
        </a:p>
      </dgm:t>
    </dgm:pt>
    <dgm:pt modelId="{04B68FD0-1122-4945-AA0D-75C7DE29E02A}" type="parTrans" cxnId="{DDD41A7E-43B0-493D-859B-492B826F431A}">
      <dgm:prSet/>
      <dgm:spPr/>
      <dgm:t>
        <a:bodyPr/>
        <a:lstStyle/>
        <a:p>
          <a:endParaRPr lang="en-US"/>
        </a:p>
      </dgm:t>
    </dgm:pt>
    <dgm:pt modelId="{24C77175-1D6F-4739-A3AD-B60E5ECCB480}" type="sibTrans" cxnId="{DDD41A7E-43B0-493D-859B-492B826F431A}">
      <dgm:prSet/>
      <dgm:spPr/>
      <dgm:t>
        <a:bodyPr/>
        <a:lstStyle/>
        <a:p>
          <a:endParaRPr lang="en-US"/>
        </a:p>
      </dgm:t>
    </dgm:pt>
    <dgm:pt modelId="{8F6801FC-D74B-4D4D-88B9-E5B484231F4D}" type="pres">
      <dgm:prSet presAssocID="{5731CB19-3145-41C1-8843-99E7751F7F2A}" presName="compositeShape" presStyleCnt="0">
        <dgm:presLayoutVars>
          <dgm:chMax val="7"/>
          <dgm:dir/>
          <dgm:resizeHandles val="exact"/>
        </dgm:presLayoutVars>
      </dgm:prSet>
      <dgm:spPr/>
    </dgm:pt>
    <dgm:pt modelId="{33724ED0-2598-47A8-9ED0-F77873C58B06}" type="pres">
      <dgm:prSet presAssocID="{5731CB19-3145-41C1-8843-99E7751F7F2A}" presName="wedge1" presStyleLbl="node1" presStyleIdx="0" presStyleCnt="5"/>
      <dgm:spPr/>
    </dgm:pt>
    <dgm:pt modelId="{6FF294E1-668B-419F-80EF-11E9490D8809}" type="pres">
      <dgm:prSet presAssocID="{5731CB19-3145-41C1-8843-99E7751F7F2A}" presName="dummy1a" presStyleCnt="0"/>
      <dgm:spPr/>
    </dgm:pt>
    <dgm:pt modelId="{09D73D0A-ED08-49CD-9308-1765655DFE86}" type="pres">
      <dgm:prSet presAssocID="{5731CB19-3145-41C1-8843-99E7751F7F2A}" presName="dummy1b" presStyleCnt="0"/>
      <dgm:spPr/>
    </dgm:pt>
    <dgm:pt modelId="{3C9358B9-8F3B-42C9-9492-223BD07CBD72}" type="pres">
      <dgm:prSet presAssocID="{5731CB19-3145-41C1-8843-99E7751F7F2A}" presName="wedge1Tx" presStyleLbl="node1" presStyleIdx="0" presStyleCnt="5">
        <dgm:presLayoutVars>
          <dgm:chMax val="0"/>
          <dgm:chPref val="0"/>
          <dgm:bulletEnabled val="1"/>
        </dgm:presLayoutVars>
      </dgm:prSet>
      <dgm:spPr/>
    </dgm:pt>
    <dgm:pt modelId="{9C24C563-C62E-4A23-8B82-E3085EC48149}" type="pres">
      <dgm:prSet presAssocID="{5731CB19-3145-41C1-8843-99E7751F7F2A}" presName="wedge2" presStyleLbl="node1" presStyleIdx="1" presStyleCnt="5"/>
      <dgm:spPr/>
    </dgm:pt>
    <dgm:pt modelId="{4A25011A-08EF-408A-AE36-571BB1F9E486}" type="pres">
      <dgm:prSet presAssocID="{5731CB19-3145-41C1-8843-99E7751F7F2A}" presName="dummy2a" presStyleCnt="0"/>
      <dgm:spPr/>
    </dgm:pt>
    <dgm:pt modelId="{81B86BBD-25AC-4EE1-A202-4B330DB3B474}" type="pres">
      <dgm:prSet presAssocID="{5731CB19-3145-41C1-8843-99E7751F7F2A}" presName="dummy2b" presStyleCnt="0"/>
      <dgm:spPr/>
    </dgm:pt>
    <dgm:pt modelId="{4F791BBB-A988-4E6D-ADD5-67000A9FE88C}" type="pres">
      <dgm:prSet presAssocID="{5731CB19-3145-41C1-8843-99E7751F7F2A}" presName="wedge2Tx" presStyleLbl="node1" presStyleIdx="1" presStyleCnt="5">
        <dgm:presLayoutVars>
          <dgm:chMax val="0"/>
          <dgm:chPref val="0"/>
          <dgm:bulletEnabled val="1"/>
        </dgm:presLayoutVars>
      </dgm:prSet>
      <dgm:spPr/>
    </dgm:pt>
    <dgm:pt modelId="{0B9141ED-2BC7-4117-8CF5-4B7E79AB3624}" type="pres">
      <dgm:prSet presAssocID="{5731CB19-3145-41C1-8843-99E7751F7F2A}" presName="wedge3" presStyleLbl="node1" presStyleIdx="2" presStyleCnt="5"/>
      <dgm:spPr/>
    </dgm:pt>
    <dgm:pt modelId="{22311C94-6089-4737-AEDE-9BDF303707E8}" type="pres">
      <dgm:prSet presAssocID="{5731CB19-3145-41C1-8843-99E7751F7F2A}" presName="dummy3a" presStyleCnt="0"/>
      <dgm:spPr/>
    </dgm:pt>
    <dgm:pt modelId="{40BE9147-5210-444B-97D6-C3845513CF0E}" type="pres">
      <dgm:prSet presAssocID="{5731CB19-3145-41C1-8843-99E7751F7F2A}" presName="dummy3b" presStyleCnt="0"/>
      <dgm:spPr/>
    </dgm:pt>
    <dgm:pt modelId="{BF681133-11B6-4526-98EC-5922D48D6C28}" type="pres">
      <dgm:prSet presAssocID="{5731CB19-3145-41C1-8843-99E7751F7F2A}" presName="wedge3Tx" presStyleLbl="node1" presStyleIdx="2" presStyleCnt="5">
        <dgm:presLayoutVars>
          <dgm:chMax val="0"/>
          <dgm:chPref val="0"/>
          <dgm:bulletEnabled val="1"/>
        </dgm:presLayoutVars>
      </dgm:prSet>
      <dgm:spPr/>
    </dgm:pt>
    <dgm:pt modelId="{68082CDB-890A-4955-803E-D47F1316C824}" type="pres">
      <dgm:prSet presAssocID="{5731CB19-3145-41C1-8843-99E7751F7F2A}" presName="wedge4" presStyleLbl="node1" presStyleIdx="3" presStyleCnt="5"/>
      <dgm:spPr/>
    </dgm:pt>
    <dgm:pt modelId="{B53CD64B-DD2A-4C10-B301-58BDC5827AC2}" type="pres">
      <dgm:prSet presAssocID="{5731CB19-3145-41C1-8843-99E7751F7F2A}" presName="dummy4a" presStyleCnt="0"/>
      <dgm:spPr/>
    </dgm:pt>
    <dgm:pt modelId="{42D2ABF7-5472-4177-A0CE-EEA8B7EE5E81}" type="pres">
      <dgm:prSet presAssocID="{5731CB19-3145-41C1-8843-99E7751F7F2A}" presName="dummy4b" presStyleCnt="0"/>
      <dgm:spPr/>
    </dgm:pt>
    <dgm:pt modelId="{8ACDFAE5-0CFC-4D08-B23A-82CB4AA3BDD3}" type="pres">
      <dgm:prSet presAssocID="{5731CB19-3145-41C1-8843-99E7751F7F2A}" presName="wedge4Tx" presStyleLbl="node1" presStyleIdx="3" presStyleCnt="5">
        <dgm:presLayoutVars>
          <dgm:chMax val="0"/>
          <dgm:chPref val="0"/>
          <dgm:bulletEnabled val="1"/>
        </dgm:presLayoutVars>
      </dgm:prSet>
      <dgm:spPr/>
    </dgm:pt>
    <dgm:pt modelId="{EE3288BE-E814-4FB0-A4E5-655E1C09F236}" type="pres">
      <dgm:prSet presAssocID="{5731CB19-3145-41C1-8843-99E7751F7F2A}" presName="wedge5" presStyleLbl="node1" presStyleIdx="4" presStyleCnt="5"/>
      <dgm:spPr/>
    </dgm:pt>
    <dgm:pt modelId="{D3D29F9D-C632-4FF0-9BCB-B42919246B7B}" type="pres">
      <dgm:prSet presAssocID="{5731CB19-3145-41C1-8843-99E7751F7F2A}" presName="dummy5a" presStyleCnt="0"/>
      <dgm:spPr/>
    </dgm:pt>
    <dgm:pt modelId="{6F8B728D-A262-4C07-AB7C-3FD40A7C4C61}" type="pres">
      <dgm:prSet presAssocID="{5731CB19-3145-41C1-8843-99E7751F7F2A}" presName="dummy5b" presStyleCnt="0"/>
      <dgm:spPr/>
    </dgm:pt>
    <dgm:pt modelId="{90886616-6830-4972-8148-9AE4D76FE406}" type="pres">
      <dgm:prSet presAssocID="{5731CB19-3145-41C1-8843-99E7751F7F2A}" presName="wedge5Tx" presStyleLbl="node1" presStyleIdx="4" presStyleCnt="5">
        <dgm:presLayoutVars>
          <dgm:chMax val="0"/>
          <dgm:chPref val="0"/>
          <dgm:bulletEnabled val="1"/>
        </dgm:presLayoutVars>
      </dgm:prSet>
      <dgm:spPr/>
    </dgm:pt>
    <dgm:pt modelId="{7A9E93F2-FB8D-463D-9C56-D9CBA0B36D9A}" type="pres">
      <dgm:prSet presAssocID="{17AA8593-2468-4F61-9AA2-66411491ECBE}" presName="arrowWedge1" presStyleLbl="fgSibTrans2D1" presStyleIdx="0" presStyleCnt="5"/>
      <dgm:spPr>
        <a:xfrm>
          <a:off x="2045571" y="70242"/>
          <a:ext cx="6697839" cy="6697839"/>
        </a:xfrm>
        <a:prstGeom prst="circularArrow">
          <a:avLst>
            <a:gd name="adj1" fmla="val 5085"/>
            <a:gd name="adj2" fmla="val 327528"/>
            <a:gd name="adj3" fmla="val 20192361"/>
            <a:gd name="adj4" fmla="val 16200324"/>
            <a:gd name="adj5" fmla="val 5932"/>
          </a:avLst>
        </a:prstGeom>
        <a:solidFill>
          <a:schemeClr val="accent1"/>
        </a:solidFill>
        <a:ln>
          <a:noFill/>
        </a:ln>
        <a:effectLst/>
      </dgm:spPr>
    </dgm:pt>
    <dgm:pt modelId="{62F16B77-F2A4-4B6D-BC5B-294FEDECDD1B}" type="pres">
      <dgm:prSet presAssocID="{C7246AB2-6C4F-4622-BC1F-410A2B9257AA}" presName="arrowWedge2" presStyleLbl="fgSibTrans2D1" presStyleIdx="1" presStyleCnt="5"/>
      <dgm:spPr>
        <a:xfrm>
          <a:off x="2097348" y="229121"/>
          <a:ext cx="6697839" cy="6697839"/>
        </a:xfrm>
        <a:prstGeom prst="circularArrow">
          <a:avLst>
            <a:gd name="adj1" fmla="val 5085"/>
            <a:gd name="adj2" fmla="val 327528"/>
            <a:gd name="adj3" fmla="val 2912753"/>
            <a:gd name="adj4" fmla="val 20519953"/>
            <a:gd name="adj5" fmla="val 5932"/>
          </a:avLst>
        </a:prstGeom>
        <a:solidFill>
          <a:schemeClr val="accent2"/>
        </a:solidFill>
        <a:ln>
          <a:noFill/>
        </a:ln>
        <a:effectLst/>
      </dgm:spPr>
    </dgm:pt>
    <dgm:pt modelId="{03DC8055-1B94-43D3-A5AB-67349DDB02BC}" type="pres">
      <dgm:prSet presAssocID="{2586A0E8-A1BB-4207-80ED-33C73C76B9E4}" presName="arrowWedge3" presStyleLbl="fgSibTrans2D1" presStyleIdx="2" presStyleCnt="5"/>
      <dgm:spPr>
        <a:xfrm>
          <a:off x="1962128" y="327334"/>
          <a:ext cx="6697839" cy="6697839"/>
        </a:xfrm>
        <a:prstGeom prst="circularArrow">
          <a:avLst>
            <a:gd name="adj1" fmla="val 5085"/>
            <a:gd name="adj2" fmla="val 327528"/>
            <a:gd name="adj3" fmla="val 7232777"/>
            <a:gd name="adj4" fmla="val 3239695"/>
            <a:gd name="adj5" fmla="val 5932"/>
          </a:avLst>
        </a:prstGeom>
        <a:solidFill>
          <a:schemeClr val="accent3"/>
        </a:solidFill>
        <a:ln>
          <a:noFill/>
        </a:ln>
        <a:effectLst/>
      </dgm:spPr>
    </dgm:pt>
    <dgm:pt modelId="{1834ADC0-120A-4102-9C3B-1A5453AF6E0E}" type="pres">
      <dgm:prSet presAssocID="{24C77175-1D6F-4739-A3AD-B60E5ECCB480}" presName="arrowWedge4" presStyleLbl="fgSibTrans2D1" presStyleIdx="3" presStyleCnt="5"/>
      <dgm:spPr>
        <a:xfrm>
          <a:off x="1826908" y="229121"/>
          <a:ext cx="6697839" cy="6697839"/>
        </a:xfrm>
        <a:prstGeom prst="circularArrow">
          <a:avLst>
            <a:gd name="adj1" fmla="val 5085"/>
            <a:gd name="adj2" fmla="val 327528"/>
            <a:gd name="adj3" fmla="val 11552519"/>
            <a:gd name="adj4" fmla="val 7559718"/>
            <a:gd name="adj5" fmla="val 5932"/>
          </a:avLst>
        </a:prstGeom>
        <a:solidFill>
          <a:schemeClr val="accent4"/>
        </a:solidFill>
        <a:ln>
          <a:noFill/>
        </a:ln>
        <a:effectLst/>
      </dgm:spPr>
    </dgm:pt>
    <dgm:pt modelId="{8FD28146-8171-4E36-BF6F-7D9D1ABD7E7F}" type="pres">
      <dgm:prSet presAssocID="{E9CDE974-7350-451E-BAF3-7AC368658B2A}" presName="arrowWedge5" presStyleLbl="fgSibTrans2D1" presStyleIdx="4" presStyleCnt="5"/>
      <dgm:spPr>
        <a:xfrm>
          <a:off x="1878686" y="70242"/>
          <a:ext cx="6697839" cy="6697839"/>
        </a:xfrm>
        <a:prstGeom prst="circularArrow">
          <a:avLst>
            <a:gd name="adj1" fmla="val 5085"/>
            <a:gd name="adj2" fmla="val 327528"/>
            <a:gd name="adj3" fmla="val 15872148"/>
            <a:gd name="adj4" fmla="val 11880111"/>
            <a:gd name="adj5" fmla="val 5932"/>
          </a:avLst>
        </a:prstGeom>
        <a:solidFill>
          <a:schemeClr val="accent5"/>
        </a:solidFill>
        <a:ln>
          <a:noFill/>
        </a:ln>
        <a:effectLst/>
      </dgm:spPr>
    </dgm:pt>
  </dgm:ptLst>
  <dgm:cxnLst>
    <dgm:cxn modelId="{AB2A8B0F-E6BD-4AF1-BBD2-32F9BEC4A76B}" type="presOf" srcId="{FFC479FB-5F25-4598-A8CB-BF4B520FD73F}" destId="{9C24C563-C62E-4A23-8B82-E3085EC48149}" srcOrd="0" destOrd="0" presId="urn:microsoft.com/office/officeart/2005/8/layout/cycle8"/>
    <dgm:cxn modelId="{CC0F7115-3D8E-43E8-BC8E-A72263C4CDD4}" type="presOf" srcId="{4D9148C0-92FF-4373-BC55-CF744724FE3B}" destId="{68082CDB-890A-4955-803E-D47F1316C824}" srcOrd="0" destOrd="0" presId="urn:microsoft.com/office/officeart/2005/8/layout/cycle8"/>
    <dgm:cxn modelId="{46CEAE18-8B3A-419D-B226-4CFCEF335308}" type="presOf" srcId="{112310B2-1298-4F73-B496-98697BC6BACC}" destId="{BF681133-11B6-4526-98EC-5922D48D6C28}" srcOrd="1" destOrd="0" presId="urn:microsoft.com/office/officeart/2005/8/layout/cycle8"/>
    <dgm:cxn modelId="{AD633C28-D074-4C0E-B35B-C4A4566A9AD7}" type="presOf" srcId="{46262831-BE9B-4FED-A78B-CC42F1F60585}" destId="{90886616-6830-4972-8148-9AE4D76FE406}" srcOrd="1" destOrd="0" presId="urn:microsoft.com/office/officeart/2005/8/layout/cycle8"/>
    <dgm:cxn modelId="{ADECCC60-246D-432C-B84A-EF60DD81E337}" type="presOf" srcId="{8E6BC386-6BFB-4EC4-96E9-1C77ECC7584E}" destId="{3C9358B9-8F3B-42C9-9492-223BD07CBD72}" srcOrd="1" destOrd="0" presId="urn:microsoft.com/office/officeart/2005/8/layout/cycle8"/>
    <dgm:cxn modelId="{6EC88D47-7BC8-4007-8671-4C638B489330}" type="presOf" srcId="{46262831-BE9B-4FED-A78B-CC42F1F60585}" destId="{EE3288BE-E814-4FB0-A4E5-655E1C09F236}" srcOrd="0" destOrd="0" presId="urn:microsoft.com/office/officeart/2005/8/layout/cycle8"/>
    <dgm:cxn modelId="{E99DA24B-9939-49A4-8A88-17CF1580E1A9}" type="presOf" srcId="{8E6BC386-6BFB-4EC4-96E9-1C77ECC7584E}" destId="{33724ED0-2598-47A8-9ED0-F77873C58B06}" srcOrd="0" destOrd="0" presId="urn:microsoft.com/office/officeart/2005/8/layout/cycle8"/>
    <dgm:cxn modelId="{B453D555-71B9-4E18-8A45-03555534B915}" type="presOf" srcId="{FFC479FB-5F25-4598-A8CB-BF4B520FD73F}" destId="{4F791BBB-A988-4E6D-ADD5-67000A9FE88C}" srcOrd="1" destOrd="0" presId="urn:microsoft.com/office/officeart/2005/8/layout/cycle8"/>
    <dgm:cxn modelId="{1F4A9777-2081-4BC8-90AB-FE37745CD144}" srcId="{5731CB19-3145-41C1-8843-99E7751F7F2A}" destId="{46262831-BE9B-4FED-A78B-CC42F1F60585}" srcOrd="4" destOrd="0" parTransId="{AA72828D-02D3-4155-AA54-8405F76323DF}" sibTransId="{E9CDE974-7350-451E-BAF3-7AC368658B2A}"/>
    <dgm:cxn modelId="{DDD41A7E-43B0-493D-859B-492B826F431A}" srcId="{5731CB19-3145-41C1-8843-99E7751F7F2A}" destId="{4D9148C0-92FF-4373-BC55-CF744724FE3B}" srcOrd="3" destOrd="0" parTransId="{04B68FD0-1122-4945-AA0D-75C7DE29E02A}" sibTransId="{24C77175-1D6F-4739-A3AD-B60E5ECCB480}"/>
    <dgm:cxn modelId="{E2C3928A-7E0D-4BDE-810F-14BE91CD7E7D}" srcId="{5731CB19-3145-41C1-8843-99E7751F7F2A}" destId="{112310B2-1298-4F73-B496-98697BC6BACC}" srcOrd="2" destOrd="0" parTransId="{32F47492-1FBB-4DD6-B860-1D8F76C9C125}" sibTransId="{2586A0E8-A1BB-4207-80ED-33C73C76B9E4}"/>
    <dgm:cxn modelId="{74ADF49E-44BA-4AB9-A844-E8FCD7F8C69F}" type="presOf" srcId="{5731CB19-3145-41C1-8843-99E7751F7F2A}" destId="{8F6801FC-D74B-4D4D-88B9-E5B484231F4D}" srcOrd="0" destOrd="0" presId="urn:microsoft.com/office/officeart/2005/8/layout/cycle8"/>
    <dgm:cxn modelId="{137CA5A1-EBCA-4ECE-A651-F1809ED1FDC5}" srcId="{5731CB19-3145-41C1-8843-99E7751F7F2A}" destId="{FFC479FB-5F25-4598-A8CB-BF4B520FD73F}" srcOrd="1" destOrd="0" parTransId="{9D56A008-E432-4605-8862-57FFCBFBDB7A}" sibTransId="{C7246AB2-6C4F-4622-BC1F-410A2B9257AA}"/>
    <dgm:cxn modelId="{60EFF1BB-44D3-44F8-A7EB-2B83FE309F60}" srcId="{5731CB19-3145-41C1-8843-99E7751F7F2A}" destId="{8E6BC386-6BFB-4EC4-96E9-1C77ECC7584E}" srcOrd="0" destOrd="0" parTransId="{4988E93C-0EED-44D7-B23F-B28636C99977}" sibTransId="{17AA8593-2468-4F61-9AA2-66411491ECBE}"/>
    <dgm:cxn modelId="{2A727ECD-ECC8-42B6-A69F-FEBBCCC05CAB}" type="presOf" srcId="{4D9148C0-92FF-4373-BC55-CF744724FE3B}" destId="{8ACDFAE5-0CFC-4D08-B23A-82CB4AA3BDD3}" srcOrd="1" destOrd="0" presId="urn:microsoft.com/office/officeart/2005/8/layout/cycle8"/>
    <dgm:cxn modelId="{99E581D9-CD92-4D4E-BFDD-1C8F11AB1BC3}" type="presOf" srcId="{112310B2-1298-4F73-B496-98697BC6BACC}" destId="{0B9141ED-2BC7-4117-8CF5-4B7E79AB3624}" srcOrd="0" destOrd="0" presId="urn:microsoft.com/office/officeart/2005/8/layout/cycle8"/>
    <dgm:cxn modelId="{27CBE2FC-5A15-409A-BB7E-AD944456FA3B}" type="presParOf" srcId="{8F6801FC-D74B-4D4D-88B9-E5B484231F4D}" destId="{33724ED0-2598-47A8-9ED0-F77873C58B06}" srcOrd="0" destOrd="0" presId="urn:microsoft.com/office/officeart/2005/8/layout/cycle8"/>
    <dgm:cxn modelId="{A9000F1F-60B9-4FDD-B828-009A372D3C0F}" type="presParOf" srcId="{8F6801FC-D74B-4D4D-88B9-E5B484231F4D}" destId="{6FF294E1-668B-419F-80EF-11E9490D8809}" srcOrd="1" destOrd="0" presId="urn:microsoft.com/office/officeart/2005/8/layout/cycle8"/>
    <dgm:cxn modelId="{7C800848-17A9-4CB8-B803-F4AF5575FAD7}" type="presParOf" srcId="{8F6801FC-D74B-4D4D-88B9-E5B484231F4D}" destId="{09D73D0A-ED08-49CD-9308-1765655DFE86}" srcOrd="2" destOrd="0" presId="urn:microsoft.com/office/officeart/2005/8/layout/cycle8"/>
    <dgm:cxn modelId="{29AFDACD-D43E-464E-AB33-36BBF2F685F7}" type="presParOf" srcId="{8F6801FC-D74B-4D4D-88B9-E5B484231F4D}" destId="{3C9358B9-8F3B-42C9-9492-223BD07CBD72}" srcOrd="3" destOrd="0" presId="urn:microsoft.com/office/officeart/2005/8/layout/cycle8"/>
    <dgm:cxn modelId="{EEB3FF6D-AA55-4283-8DF8-3FB2F89BAD2E}" type="presParOf" srcId="{8F6801FC-D74B-4D4D-88B9-E5B484231F4D}" destId="{9C24C563-C62E-4A23-8B82-E3085EC48149}" srcOrd="4" destOrd="0" presId="urn:microsoft.com/office/officeart/2005/8/layout/cycle8"/>
    <dgm:cxn modelId="{540A08BE-C253-46EF-8621-4A6AD253A1A0}" type="presParOf" srcId="{8F6801FC-D74B-4D4D-88B9-E5B484231F4D}" destId="{4A25011A-08EF-408A-AE36-571BB1F9E486}" srcOrd="5" destOrd="0" presId="urn:microsoft.com/office/officeart/2005/8/layout/cycle8"/>
    <dgm:cxn modelId="{0498C906-A6BB-45F7-ABC9-9CE99878D8DE}" type="presParOf" srcId="{8F6801FC-D74B-4D4D-88B9-E5B484231F4D}" destId="{81B86BBD-25AC-4EE1-A202-4B330DB3B474}" srcOrd="6" destOrd="0" presId="urn:microsoft.com/office/officeart/2005/8/layout/cycle8"/>
    <dgm:cxn modelId="{AB681C09-47A2-4CBC-904A-F37EEE7178B2}" type="presParOf" srcId="{8F6801FC-D74B-4D4D-88B9-E5B484231F4D}" destId="{4F791BBB-A988-4E6D-ADD5-67000A9FE88C}" srcOrd="7" destOrd="0" presId="urn:microsoft.com/office/officeart/2005/8/layout/cycle8"/>
    <dgm:cxn modelId="{543C91B0-1F0B-4EEB-925C-0979A1C9CF02}" type="presParOf" srcId="{8F6801FC-D74B-4D4D-88B9-E5B484231F4D}" destId="{0B9141ED-2BC7-4117-8CF5-4B7E79AB3624}" srcOrd="8" destOrd="0" presId="urn:microsoft.com/office/officeart/2005/8/layout/cycle8"/>
    <dgm:cxn modelId="{CA3E70BD-5B36-4E97-A9F4-7ABCB5F7D556}" type="presParOf" srcId="{8F6801FC-D74B-4D4D-88B9-E5B484231F4D}" destId="{22311C94-6089-4737-AEDE-9BDF303707E8}" srcOrd="9" destOrd="0" presId="urn:microsoft.com/office/officeart/2005/8/layout/cycle8"/>
    <dgm:cxn modelId="{BE6D9CD1-CBF2-42DB-9040-F9E58418FC07}" type="presParOf" srcId="{8F6801FC-D74B-4D4D-88B9-E5B484231F4D}" destId="{40BE9147-5210-444B-97D6-C3845513CF0E}" srcOrd="10" destOrd="0" presId="urn:microsoft.com/office/officeart/2005/8/layout/cycle8"/>
    <dgm:cxn modelId="{DA1C2E2E-534E-4B77-918E-500675EB15B5}" type="presParOf" srcId="{8F6801FC-D74B-4D4D-88B9-E5B484231F4D}" destId="{BF681133-11B6-4526-98EC-5922D48D6C28}" srcOrd="11" destOrd="0" presId="urn:microsoft.com/office/officeart/2005/8/layout/cycle8"/>
    <dgm:cxn modelId="{7ABE7887-7791-4DDE-8156-6B5B7C3073B4}" type="presParOf" srcId="{8F6801FC-D74B-4D4D-88B9-E5B484231F4D}" destId="{68082CDB-890A-4955-803E-D47F1316C824}" srcOrd="12" destOrd="0" presId="urn:microsoft.com/office/officeart/2005/8/layout/cycle8"/>
    <dgm:cxn modelId="{9D38653A-5DAC-4301-AF9C-8802008DBC52}" type="presParOf" srcId="{8F6801FC-D74B-4D4D-88B9-E5B484231F4D}" destId="{B53CD64B-DD2A-4C10-B301-58BDC5827AC2}" srcOrd="13" destOrd="0" presId="urn:microsoft.com/office/officeart/2005/8/layout/cycle8"/>
    <dgm:cxn modelId="{2BF82C4E-23B7-4B2C-99DF-E5C59B7B5C97}" type="presParOf" srcId="{8F6801FC-D74B-4D4D-88B9-E5B484231F4D}" destId="{42D2ABF7-5472-4177-A0CE-EEA8B7EE5E81}" srcOrd="14" destOrd="0" presId="urn:microsoft.com/office/officeart/2005/8/layout/cycle8"/>
    <dgm:cxn modelId="{9DD86DFB-7B73-4288-9276-C532AEC89AAB}" type="presParOf" srcId="{8F6801FC-D74B-4D4D-88B9-E5B484231F4D}" destId="{8ACDFAE5-0CFC-4D08-B23A-82CB4AA3BDD3}" srcOrd="15" destOrd="0" presId="urn:microsoft.com/office/officeart/2005/8/layout/cycle8"/>
    <dgm:cxn modelId="{019098A6-6E6F-4514-99F0-1E38C1D7ACA3}" type="presParOf" srcId="{8F6801FC-D74B-4D4D-88B9-E5B484231F4D}" destId="{EE3288BE-E814-4FB0-A4E5-655E1C09F236}" srcOrd="16" destOrd="0" presId="urn:microsoft.com/office/officeart/2005/8/layout/cycle8"/>
    <dgm:cxn modelId="{3CE00ECF-5983-4218-B7D6-00C3EA27B678}" type="presParOf" srcId="{8F6801FC-D74B-4D4D-88B9-E5B484231F4D}" destId="{D3D29F9D-C632-4FF0-9BCB-B42919246B7B}" srcOrd="17" destOrd="0" presId="urn:microsoft.com/office/officeart/2005/8/layout/cycle8"/>
    <dgm:cxn modelId="{E6272F39-07B2-4BDD-AF17-3F5E8180E199}" type="presParOf" srcId="{8F6801FC-D74B-4D4D-88B9-E5B484231F4D}" destId="{6F8B728D-A262-4C07-AB7C-3FD40A7C4C61}" srcOrd="18" destOrd="0" presId="urn:microsoft.com/office/officeart/2005/8/layout/cycle8"/>
    <dgm:cxn modelId="{A448684C-BF2C-41FA-BBA9-4E40A2F54D74}" type="presParOf" srcId="{8F6801FC-D74B-4D4D-88B9-E5B484231F4D}" destId="{90886616-6830-4972-8148-9AE4D76FE406}" srcOrd="19" destOrd="0" presId="urn:microsoft.com/office/officeart/2005/8/layout/cycle8"/>
    <dgm:cxn modelId="{5F145799-3972-4D9B-8CFB-B1A5EC745969}" type="presParOf" srcId="{8F6801FC-D74B-4D4D-88B9-E5B484231F4D}" destId="{7A9E93F2-FB8D-463D-9C56-D9CBA0B36D9A}" srcOrd="20" destOrd="0" presId="urn:microsoft.com/office/officeart/2005/8/layout/cycle8"/>
    <dgm:cxn modelId="{CB7733F2-0B19-4991-A0E7-4201A728053A}" type="presParOf" srcId="{8F6801FC-D74B-4D4D-88B9-E5B484231F4D}" destId="{62F16B77-F2A4-4B6D-BC5B-294FEDECDD1B}" srcOrd="21" destOrd="0" presId="urn:microsoft.com/office/officeart/2005/8/layout/cycle8"/>
    <dgm:cxn modelId="{C8AC3C41-20F9-4863-8858-DDE24323996D}" type="presParOf" srcId="{8F6801FC-D74B-4D4D-88B9-E5B484231F4D}" destId="{03DC8055-1B94-43D3-A5AB-67349DDB02BC}" srcOrd="22" destOrd="0" presId="urn:microsoft.com/office/officeart/2005/8/layout/cycle8"/>
    <dgm:cxn modelId="{8910D820-6C7F-4A94-8979-C0D981EAA1E3}" type="presParOf" srcId="{8F6801FC-D74B-4D4D-88B9-E5B484231F4D}" destId="{1834ADC0-120A-4102-9C3B-1A5453AF6E0E}" srcOrd="23" destOrd="0" presId="urn:microsoft.com/office/officeart/2005/8/layout/cycle8"/>
    <dgm:cxn modelId="{A9D74A47-A47A-4E42-9317-67B54FE6FC89}" type="presParOf" srcId="{8F6801FC-D74B-4D4D-88B9-E5B484231F4D}" destId="{8FD28146-8171-4E36-BF6F-7D9D1ABD7E7F}"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AD47DF-1C8A-4F1F-91E7-0150669A78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D96161A-8A9A-4DC3-B730-03A797224A69}">
      <dgm:prSet phldrT="[Text]" phldr="0" custT="1"/>
      <dgm:spPr/>
      <dgm:t>
        <a:bodyPr/>
        <a:lstStyle/>
        <a:p>
          <a:pPr rtl="0"/>
          <a:r>
            <a:rPr lang="en-US" sz="2600" dirty="0">
              <a:latin typeface="Aptos" panose="020B0004020202020204" pitchFamily="34" charset="0"/>
            </a:rPr>
            <a:t>Public plan administered by </a:t>
          </a:r>
          <a:br>
            <a:rPr lang="en-US" sz="2600" dirty="0">
              <a:latin typeface="Aptos" panose="020B0004020202020204" pitchFamily="34" charset="0"/>
            </a:rPr>
          </a:br>
          <a:r>
            <a:rPr lang="en-US" sz="2600" dirty="0">
              <a:latin typeface="Aptos" panose="020B0004020202020204" pitchFamily="34" charset="0"/>
            </a:rPr>
            <a:t>the state</a:t>
          </a:r>
        </a:p>
      </dgm:t>
    </dgm:pt>
    <dgm:pt modelId="{EE42A61C-7957-4E59-B1C4-2C3824EAC7F1}" type="parTrans" cxnId="{A137D40B-F347-4CBF-8A6D-01F31EA98682}">
      <dgm:prSet/>
      <dgm:spPr/>
      <dgm:t>
        <a:bodyPr/>
        <a:lstStyle/>
        <a:p>
          <a:endParaRPr lang="en-US"/>
        </a:p>
      </dgm:t>
    </dgm:pt>
    <dgm:pt modelId="{A1C298E2-7D8B-408D-BE24-3BD201393314}" type="sibTrans" cxnId="{A137D40B-F347-4CBF-8A6D-01F31EA98682}">
      <dgm:prSet/>
      <dgm:spPr/>
      <dgm:t>
        <a:bodyPr/>
        <a:lstStyle/>
        <a:p>
          <a:endParaRPr lang="en-US"/>
        </a:p>
      </dgm:t>
    </dgm:pt>
    <dgm:pt modelId="{584011C9-CDDC-4DF0-839A-3228D7077E50}">
      <dgm:prSet phldrT="[Text]" phldr="0" custT="1"/>
      <dgm:spPr/>
      <dgm:t>
        <a:bodyPr/>
        <a:lstStyle/>
        <a:p>
          <a:pPr rtl="0"/>
          <a:r>
            <a:rPr lang="en-US" sz="2600" dirty="0">
              <a:latin typeface="Aptos" panose="020B0004020202020204" pitchFamily="34" charset="0"/>
            </a:rPr>
            <a:t>Private/voluntary plan managed by a carrier or third party</a:t>
          </a:r>
        </a:p>
      </dgm:t>
    </dgm:pt>
    <dgm:pt modelId="{4B5E5F0F-0AF3-496A-B9F5-C0D4A8D17D01}" type="parTrans" cxnId="{8A6F00E8-59A9-4562-AB29-84DDFAC1DAEB}">
      <dgm:prSet/>
      <dgm:spPr/>
      <dgm:t>
        <a:bodyPr/>
        <a:lstStyle/>
        <a:p>
          <a:endParaRPr lang="en-US"/>
        </a:p>
      </dgm:t>
    </dgm:pt>
    <dgm:pt modelId="{E6BAE1E7-7955-42EE-83E1-0B301CAFB4E4}" type="sibTrans" cxnId="{8A6F00E8-59A9-4562-AB29-84DDFAC1DAEB}">
      <dgm:prSet/>
      <dgm:spPr/>
      <dgm:t>
        <a:bodyPr/>
        <a:lstStyle/>
        <a:p>
          <a:endParaRPr lang="en-US"/>
        </a:p>
      </dgm:t>
    </dgm:pt>
    <dgm:pt modelId="{2286BCB8-4635-49F3-A671-4D6446313195}">
      <dgm:prSet phldr="0" custT="1"/>
      <dgm:spPr/>
      <dgm:t>
        <a:bodyPr/>
        <a:lstStyle/>
        <a:p>
          <a:pPr rtl="0"/>
          <a:r>
            <a:rPr lang="en-US" sz="2600" dirty="0">
              <a:latin typeface="Aptos" panose="020B0004020202020204" pitchFamily="34" charset="0"/>
            </a:rPr>
            <a:t>Varies, depending on the type of plan   </a:t>
          </a:r>
        </a:p>
      </dgm:t>
    </dgm:pt>
    <dgm:pt modelId="{42A6B413-0605-474D-834F-F6AFE1009E75}" type="parTrans" cxnId="{B4CA90B3-FCF4-45A5-82B4-35CA46CCB46F}">
      <dgm:prSet/>
      <dgm:spPr/>
      <dgm:t>
        <a:bodyPr/>
        <a:lstStyle/>
        <a:p>
          <a:endParaRPr lang="en-US"/>
        </a:p>
      </dgm:t>
    </dgm:pt>
    <dgm:pt modelId="{09ABE96C-CE0A-47DA-A482-9C91939C12D3}" type="sibTrans" cxnId="{B4CA90B3-FCF4-45A5-82B4-35CA46CCB46F}">
      <dgm:prSet/>
      <dgm:spPr/>
      <dgm:t>
        <a:bodyPr/>
        <a:lstStyle/>
        <a:p>
          <a:endParaRPr lang="en-US"/>
        </a:p>
      </dgm:t>
    </dgm:pt>
    <dgm:pt modelId="{4B0DFCD2-254E-4939-ABB1-F9767F78A39A}" type="pres">
      <dgm:prSet presAssocID="{2DAD47DF-1C8A-4F1F-91E7-0150669A7866}" presName="diagram" presStyleCnt="0">
        <dgm:presLayoutVars>
          <dgm:dir/>
          <dgm:resizeHandles val="exact"/>
        </dgm:presLayoutVars>
      </dgm:prSet>
      <dgm:spPr/>
    </dgm:pt>
    <dgm:pt modelId="{AD0FA15A-9745-496A-A893-53D801C834CD}" type="pres">
      <dgm:prSet presAssocID="{2D96161A-8A9A-4DC3-B730-03A797224A69}" presName="node" presStyleLbl="node1" presStyleIdx="0" presStyleCnt="3">
        <dgm:presLayoutVars>
          <dgm:bulletEnabled val="1"/>
        </dgm:presLayoutVars>
      </dgm:prSet>
      <dgm:spPr/>
    </dgm:pt>
    <dgm:pt modelId="{82BE6C94-B619-43C5-AF8D-38950B5FC62F}" type="pres">
      <dgm:prSet presAssocID="{A1C298E2-7D8B-408D-BE24-3BD201393314}" presName="sibTrans" presStyleCnt="0"/>
      <dgm:spPr/>
    </dgm:pt>
    <dgm:pt modelId="{BAE6B472-9F51-40E7-800E-8EB6263A0770}" type="pres">
      <dgm:prSet presAssocID="{584011C9-CDDC-4DF0-839A-3228D7077E50}" presName="node" presStyleLbl="node1" presStyleIdx="1" presStyleCnt="3">
        <dgm:presLayoutVars>
          <dgm:bulletEnabled val="1"/>
        </dgm:presLayoutVars>
      </dgm:prSet>
      <dgm:spPr/>
    </dgm:pt>
    <dgm:pt modelId="{B276A3EC-DD12-45F0-9B76-C82F94A4BB24}" type="pres">
      <dgm:prSet presAssocID="{E6BAE1E7-7955-42EE-83E1-0B301CAFB4E4}" presName="sibTrans" presStyleCnt="0"/>
      <dgm:spPr/>
    </dgm:pt>
    <dgm:pt modelId="{18DDB052-DD5D-4383-92D9-7BE1E9803014}" type="pres">
      <dgm:prSet presAssocID="{2286BCB8-4635-49F3-A671-4D6446313195}" presName="node" presStyleLbl="node1" presStyleIdx="2" presStyleCnt="3">
        <dgm:presLayoutVars>
          <dgm:bulletEnabled val="1"/>
        </dgm:presLayoutVars>
      </dgm:prSet>
      <dgm:spPr/>
    </dgm:pt>
  </dgm:ptLst>
  <dgm:cxnLst>
    <dgm:cxn modelId="{A137D40B-F347-4CBF-8A6D-01F31EA98682}" srcId="{2DAD47DF-1C8A-4F1F-91E7-0150669A7866}" destId="{2D96161A-8A9A-4DC3-B730-03A797224A69}" srcOrd="0" destOrd="0" parTransId="{EE42A61C-7957-4E59-B1C4-2C3824EAC7F1}" sibTransId="{A1C298E2-7D8B-408D-BE24-3BD201393314}"/>
    <dgm:cxn modelId="{97998C67-77BB-474A-A141-8A85992EE494}" type="presOf" srcId="{584011C9-CDDC-4DF0-839A-3228D7077E50}" destId="{BAE6B472-9F51-40E7-800E-8EB6263A0770}" srcOrd="0" destOrd="0" presId="urn:microsoft.com/office/officeart/2005/8/layout/default"/>
    <dgm:cxn modelId="{D12B5780-1B25-4D7E-8045-8476C603A7F4}" type="presOf" srcId="{2D96161A-8A9A-4DC3-B730-03A797224A69}" destId="{AD0FA15A-9745-496A-A893-53D801C834CD}" srcOrd="0" destOrd="0" presId="urn:microsoft.com/office/officeart/2005/8/layout/default"/>
    <dgm:cxn modelId="{3AE68585-F493-42F9-A62C-A543D2DE0E40}" type="presOf" srcId="{2286BCB8-4635-49F3-A671-4D6446313195}" destId="{18DDB052-DD5D-4383-92D9-7BE1E9803014}" srcOrd="0" destOrd="0" presId="urn:microsoft.com/office/officeart/2005/8/layout/default"/>
    <dgm:cxn modelId="{B4CA90B3-FCF4-45A5-82B4-35CA46CCB46F}" srcId="{2DAD47DF-1C8A-4F1F-91E7-0150669A7866}" destId="{2286BCB8-4635-49F3-A671-4D6446313195}" srcOrd="2" destOrd="0" parTransId="{42A6B413-0605-474D-834F-F6AFE1009E75}" sibTransId="{09ABE96C-CE0A-47DA-A482-9C91939C12D3}"/>
    <dgm:cxn modelId="{41F3F8D7-01DA-4940-86BE-24FC56D17580}" type="presOf" srcId="{2DAD47DF-1C8A-4F1F-91E7-0150669A7866}" destId="{4B0DFCD2-254E-4939-ABB1-F9767F78A39A}" srcOrd="0" destOrd="0" presId="urn:microsoft.com/office/officeart/2005/8/layout/default"/>
    <dgm:cxn modelId="{8A6F00E8-59A9-4562-AB29-84DDFAC1DAEB}" srcId="{2DAD47DF-1C8A-4F1F-91E7-0150669A7866}" destId="{584011C9-CDDC-4DF0-839A-3228D7077E50}" srcOrd="1" destOrd="0" parTransId="{4B5E5F0F-0AF3-496A-B9F5-C0D4A8D17D01}" sibTransId="{E6BAE1E7-7955-42EE-83E1-0B301CAFB4E4}"/>
    <dgm:cxn modelId="{BD0D921C-EBD6-4FCB-ADF0-A83A9F22CB6D}" type="presParOf" srcId="{4B0DFCD2-254E-4939-ABB1-F9767F78A39A}" destId="{AD0FA15A-9745-496A-A893-53D801C834CD}" srcOrd="0" destOrd="0" presId="urn:microsoft.com/office/officeart/2005/8/layout/default"/>
    <dgm:cxn modelId="{EA698D11-DF61-4E38-B8B7-5E8EC66444F2}" type="presParOf" srcId="{4B0DFCD2-254E-4939-ABB1-F9767F78A39A}" destId="{82BE6C94-B619-43C5-AF8D-38950B5FC62F}" srcOrd="1" destOrd="0" presId="urn:microsoft.com/office/officeart/2005/8/layout/default"/>
    <dgm:cxn modelId="{BBC83C70-571E-4082-8AC7-6ACD5D102404}" type="presParOf" srcId="{4B0DFCD2-254E-4939-ABB1-F9767F78A39A}" destId="{BAE6B472-9F51-40E7-800E-8EB6263A0770}" srcOrd="2" destOrd="0" presId="urn:microsoft.com/office/officeart/2005/8/layout/default"/>
    <dgm:cxn modelId="{EFB3ED48-7360-4D4A-A457-6594833575C0}" type="presParOf" srcId="{4B0DFCD2-254E-4939-ABB1-F9767F78A39A}" destId="{B276A3EC-DD12-45F0-9B76-C82F94A4BB24}" srcOrd="3" destOrd="0" presId="urn:microsoft.com/office/officeart/2005/8/layout/default"/>
    <dgm:cxn modelId="{060D95F7-EC57-48EA-8C82-5F2B1F03FCD1}" type="presParOf" srcId="{4B0DFCD2-254E-4939-ABB1-F9767F78A39A}" destId="{18DDB052-DD5D-4383-92D9-7BE1E980301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24ED0-2598-47A8-9ED0-F77873C58B06}">
      <dsp:nvSpPr>
        <dsp:cNvPr id="0" name=""/>
        <dsp:cNvSpPr/>
      </dsp:nvSpPr>
      <dsp:spPr>
        <a:xfrm>
          <a:off x="2168420" y="458476"/>
          <a:ext cx="6221655" cy="6221655"/>
        </a:xfrm>
        <a:prstGeom prst="pie">
          <a:avLst>
            <a:gd name="adj1" fmla="val 16200000"/>
            <a:gd name="adj2" fmla="val 20520000"/>
          </a:avLst>
        </a:prstGeom>
        <a:solidFill>
          <a:schemeClr val="bg2">
            <a:lumMod val="75000"/>
            <a:alpha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endParaRPr lang="en-US" sz="6000" kern="1200" dirty="0">
            <a:solidFill>
              <a:srgbClr val="FFFFFF"/>
            </a:solidFill>
            <a:latin typeface="Arial" panose="020B0604020202020204"/>
            <a:ea typeface="+mn-ea"/>
            <a:cs typeface="+mn-cs"/>
          </a:endParaRPr>
        </a:p>
      </dsp:txBody>
      <dsp:txXfrm>
        <a:off x="5706916" y="1699551"/>
        <a:ext cx="1414085" cy="942723"/>
      </dsp:txXfrm>
    </dsp:sp>
    <dsp:sp modelId="{9C24C563-C62E-4A23-8B82-E3085EC48149}">
      <dsp:nvSpPr>
        <dsp:cNvPr id="0" name=""/>
        <dsp:cNvSpPr/>
      </dsp:nvSpPr>
      <dsp:spPr>
        <a:xfrm>
          <a:off x="2221749" y="624387"/>
          <a:ext cx="6221655" cy="6221655"/>
        </a:xfrm>
        <a:prstGeom prst="pie">
          <a:avLst>
            <a:gd name="adj1" fmla="val 20520000"/>
            <a:gd name="adj2" fmla="val 3240000"/>
          </a:avLst>
        </a:prstGeom>
        <a:solidFill>
          <a:schemeClr val="bg2">
            <a:lumMod val="75000"/>
            <a:alpha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FFFF"/>
            </a:solidFill>
            <a:latin typeface="Arial" panose="020B0604020202020204"/>
            <a:ea typeface="+mn-ea"/>
            <a:cs typeface="+mn-cs"/>
          </a:endParaRPr>
        </a:p>
      </dsp:txBody>
      <dsp:txXfrm>
        <a:off x="6499964" y="3684029"/>
        <a:ext cx="1309337" cy="1047470"/>
      </dsp:txXfrm>
    </dsp:sp>
    <dsp:sp modelId="{0B9141ED-2BC7-4117-8CF5-4B7E79AB3624}">
      <dsp:nvSpPr>
        <dsp:cNvPr id="0" name=""/>
        <dsp:cNvSpPr/>
      </dsp:nvSpPr>
      <dsp:spPr>
        <a:xfrm>
          <a:off x="2081021" y="726600"/>
          <a:ext cx="6221655" cy="6221655"/>
        </a:xfrm>
        <a:prstGeom prst="pie">
          <a:avLst>
            <a:gd name="adj1" fmla="val 3240000"/>
            <a:gd name="adj2" fmla="val 7560000"/>
          </a:avLst>
        </a:prstGeom>
        <a:solidFill>
          <a:schemeClr val="bg2">
            <a:lumMod val="75000"/>
            <a:alpha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FFFF"/>
            </a:solidFill>
            <a:latin typeface="Arial" panose="020B0604020202020204"/>
            <a:ea typeface="+mn-ea"/>
            <a:cs typeface="+mn-cs"/>
          </a:endParaRPr>
        </a:p>
      </dsp:txBody>
      <dsp:txXfrm>
        <a:off x="4563367" y="5335204"/>
        <a:ext cx="1256963" cy="1152217"/>
      </dsp:txXfrm>
    </dsp:sp>
    <dsp:sp modelId="{68082CDB-890A-4955-803E-D47F1316C824}">
      <dsp:nvSpPr>
        <dsp:cNvPr id="0" name=""/>
        <dsp:cNvSpPr/>
      </dsp:nvSpPr>
      <dsp:spPr>
        <a:xfrm>
          <a:off x="1940293" y="624387"/>
          <a:ext cx="6221655" cy="6221655"/>
        </a:xfrm>
        <a:prstGeom prst="pie">
          <a:avLst>
            <a:gd name="adj1" fmla="val 7560000"/>
            <a:gd name="adj2" fmla="val 11880000"/>
          </a:avLst>
        </a:prstGeom>
        <a:solidFill>
          <a:schemeClr val="bg2">
            <a:lumMod val="75000"/>
            <a:alpha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rgbClr val="FFFFFF"/>
            </a:solidFill>
            <a:latin typeface="+mn-lt"/>
            <a:ea typeface="+mn-ea"/>
            <a:cs typeface="+mn-cs"/>
          </a:endParaRPr>
        </a:p>
      </dsp:txBody>
      <dsp:txXfrm>
        <a:off x="2574396" y="3684029"/>
        <a:ext cx="1309337" cy="1047470"/>
      </dsp:txXfrm>
    </dsp:sp>
    <dsp:sp modelId="{EE3288BE-E814-4FB0-A4E5-655E1C09F236}">
      <dsp:nvSpPr>
        <dsp:cNvPr id="0" name=""/>
        <dsp:cNvSpPr/>
      </dsp:nvSpPr>
      <dsp:spPr>
        <a:xfrm>
          <a:off x="1993621" y="458476"/>
          <a:ext cx="6221655" cy="6221655"/>
        </a:xfrm>
        <a:prstGeom prst="pie">
          <a:avLst>
            <a:gd name="adj1" fmla="val 11880000"/>
            <a:gd name="adj2" fmla="val 16200000"/>
          </a:avLst>
        </a:prstGeom>
        <a:solidFill>
          <a:schemeClr val="bg2">
            <a:lumMod val="75000"/>
            <a:alpha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endParaRPr lang="en-US" sz="6000" kern="1200" dirty="0">
            <a:solidFill>
              <a:srgbClr val="FFFFFF"/>
            </a:solidFill>
            <a:latin typeface="Arial" panose="020B0604020202020204"/>
            <a:ea typeface="+mn-ea"/>
            <a:cs typeface="+mn-cs"/>
          </a:endParaRPr>
        </a:p>
      </dsp:txBody>
      <dsp:txXfrm>
        <a:off x="3262695" y="1699551"/>
        <a:ext cx="1414085" cy="942723"/>
      </dsp:txXfrm>
    </dsp:sp>
    <dsp:sp modelId="{7A9E93F2-FB8D-463D-9C56-D9CBA0B36D9A}">
      <dsp:nvSpPr>
        <dsp:cNvPr id="0" name=""/>
        <dsp:cNvSpPr/>
      </dsp:nvSpPr>
      <dsp:spPr>
        <a:xfrm>
          <a:off x="1782977" y="73326"/>
          <a:ext cx="6991955" cy="6991955"/>
        </a:xfrm>
        <a:prstGeom prst="circularArrow">
          <a:avLst>
            <a:gd name="adj1" fmla="val 5085"/>
            <a:gd name="adj2" fmla="val 327528"/>
            <a:gd name="adj3" fmla="val 20192361"/>
            <a:gd name="adj4" fmla="val 16200324"/>
            <a:gd name="adj5" fmla="val 593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62F16B77-F2A4-4B6D-BC5B-294FEDECDD1B}">
      <dsp:nvSpPr>
        <dsp:cNvPr id="0" name=""/>
        <dsp:cNvSpPr/>
      </dsp:nvSpPr>
      <dsp:spPr>
        <a:xfrm>
          <a:off x="1837028" y="239182"/>
          <a:ext cx="6991955" cy="6991955"/>
        </a:xfrm>
        <a:prstGeom prst="circularArrow">
          <a:avLst>
            <a:gd name="adj1" fmla="val 5085"/>
            <a:gd name="adj2" fmla="val 327528"/>
            <a:gd name="adj3" fmla="val 2912753"/>
            <a:gd name="adj4" fmla="val 20519953"/>
            <a:gd name="adj5" fmla="val 5932"/>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03DC8055-1B94-43D3-A5AB-67349DDB02BC}">
      <dsp:nvSpPr>
        <dsp:cNvPr id="0" name=""/>
        <dsp:cNvSpPr/>
      </dsp:nvSpPr>
      <dsp:spPr>
        <a:xfrm>
          <a:off x="1695871" y="341708"/>
          <a:ext cx="6991955" cy="6991955"/>
        </a:xfrm>
        <a:prstGeom prst="circularArrow">
          <a:avLst>
            <a:gd name="adj1" fmla="val 5085"/>
            <a:gd name="adj2" fmla="val 327528"/>
            <a:gd name="adj3" fmla="val 7232777"/>
            <a:gd name="adj4" fmla="val 3239695"/>
            <a:gd name="adj5" fmla="val 5932"/>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sp>
    <dsp:sp modelId="{1834ADC0-120A-4102-9C3B-1A5453AF6E0E}">
      <dsp:nvSpPr>
        <dsp:cNvPr id="0" name=""/>
        <dsp:cNvSpPr/>
      </dsp:nvSpPr>
      <dsp:spPr>
        <a:xfrm>
          <a:off x="1554713" y="239182"/>
          <a:ext cx="6991955" cy="6991955"/>
        </a:xfrm>
        <a:prstGeom prst="circularArrow">
          <a:avLst>
            <a:gd name="adj1" fmla="val 5085"/>
            <a:gd name="adj2" fmla="val 327528"/>
            <a:gd name="adj3" fmla="val 11552519"/>
            <a:gd name="adj4" fmla="val 7559718"/>
            <a:gd name="adj5" fmla="val 5932"/>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8FD28146-8171-4E36-BF6F-7D9D1ABD7E7F}">
      <dsp:nvSpPr>
        <dsp:cNvPr id="0" name=""/>
        <dsp:cNvSpPr/>
      </dsp:nvSpPr>
      <dsp:spPr>
        <a:xfrm>
          <a:off x="1608764" y="73326"/>
          <a:ext cx="6991955" cy="6991955"/>
        </a:xfrm>
        <a:prstGeom prst="circularArrow">
          <a:avLst>
            <a:gd name="adj1" fmla="val 5085"/>
            <a:gd name="adj2" fmla="val 327528"/>
            <a:gd name="adj3" fmla="val 15872148"/>
            <a:gd name="adj4" fmla="val 11880111"/>
            <a:gd name="adj5" fmla="val 5932"/>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FA15A-9745-496A-A893-53D801C834CD}">
      <dsp:nvSpPr>
        <dsp:cNvPr id="0" name=""/>
        <dsp:cNvSpPr/>
      </dsp:nvSpPr>
      <dsp:spPr>
        <a:xfrm>
          <a:off x="909" y="512174"/>
          <a:ext cx="3545859" cy="21275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ptos" panose="020B0004020202020204" pitchFamily="34" charset="0"/>
            </a:rPr>
            <a:t>Public plan administered by </a:t>
          </a:r>
          <a:br>
            <a:rPr lang="en-US" sz="2600" kern="1200" dirty="0">
              <a:latin typeface="Aptos" panose="020B0004020202020204" pitchFamily="34" charset="0"/>
            </a:rPr>
          </a:br>
          <a:r>
            <a:rPr lang="en-US" sz="2600" kern="1200" dirty="0">
              <a:latin typeface="Aptos" panose="020B0004020202020204" pitchFamily="34" charset="0"/>
            </a:rPr>
            <a:t>the state</a:t>
          </a:r>
        </a:p>
      </dsp:txBody>
      <dsp:txXfrm>
        <a:off x="909" y="512174"/>
        <a:ext cx="3545859" cy="2127515"/>
      </dsp:txXfrm>
    </dsp:sp>
    <dsp:sp modelId="{BAE6B472-9F51-40E7-800E-8EB6263A0770}">
      <dsp:nvSpPr>
        <dsp:cNvPr id="0" name=""/>
        <dsp:cNvSpPr/>
      </dsp:nvSpPr>
      <dsp:spPr>
        <a:xfrm>
          <a:off x="3901354" y="512174"/>
          <a:ext cx="3545859" cy="21275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ptos" panose="020B0004020202020204" pitchFamily="34" charset="0"/>
            </a:rPr>
            <a:t>Private/voluntary plan managed by a carrier or third party</a:t>
          </a:r>
        </a:p>
      </dsp:txBody>
      <dsp:txXfrm>
        <a:off x="3901354" y="512174"/>
        <a:ext cx="3545859" cy="2127515"/>
      </dsp:txXfrm>
    </dsp:sp>
    <dsp:sp modelId="{18DDB052-DD5D-4383-92D9-7BE1E9803014}">
      <dsp:nvSpPr>
        <dsp:cNvPr id="0" name=""/>
        <dsp:cNvSpPr/>
      </dsp:nvSpPr>
      <dsp:spPr>
        <a:xfrm>
          <a:off x="1951132" y="2994275"/>
          <a:ext cx="3545859" cy="21275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ptos" panose="020B0004020202020204" pitchFamily="34" charset="0"/>
            </a:rPr>
            <a:t>Varies, depending on the type of plan   </a:t>
          </a:r>
        </a:p>
      </dsp:txBody>
      <dsp:txXfrm>
        <a:off x="1951132" y="2994275"/>
        <a:ext cx="3545859" cy="2127515"/>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0.65277</cdr:x>
      <cdr:y>0.00508</cdr:y>
    </cdr:from>
    <cdr:to>
      <cdr:x>0.84057</cdr:x>
      <cdr:y>0.07296</cdr:y>
    </cdr:to>
    <cdr:sp macro="" textlink="">
      <cdr:nvSpPr>
        <cdr:cNvPr id="2" name="TextBox 1">
          <a:extLst xmlns:a="http://schemas.openxmlformats.org/drawingml/2006/main">
            <a:ext uri="{FF2B5EF4-FFF2-40B4-BE49-F238E27FC236}">
              <a16:creationId xmlns:a16="http://schemas.microsoft.com/office/drawing/2014/main" id="{94942ABC-2D97-F03C-A4DF-9340E6B13EB0}"/>
            </a:ext>
          </a:extLst>
        </cdr:cNvPr>
        <cdr:cNvSpPr txBox="1"/>
      </cdr:nvSpPr>
      <cdr:spPr>
        <a:xfrm xmlns:a="http://schemas.openxmlformats.org/drawingml/2006/main">
          <a:off x="6977434" y="27511"/>
          <a:ext cx="2007476" cy="3678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2800" kern="1200" dirty="0">
            <a:latin typeface="Aptos" panose="020B00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3408"/>
          </a:xfrm>
          <a:prstGeom prst="rect">
            <a:avLst/>
          </a:prstGeom>
        </p:spPr>
        <p:txBody>
          <a:bodyPr vert="horz" lIns="92830" tIns="46415" rIns="92830" bIns="46415" rtlCol="0"/>
          <a:lstStyle>
            <a:lvl1pPr algn="r">
              <a:defRPr sz="1200"/>
            </a:lvl1pPr>
          </a:lstStyle>
          <a:p>
            <a:fld id="{1A54686D-1A2B-4337-B141-16C810AEFD68}" type="datetimeFigureOut">
              <a:rPr lang="en-US" smtClean="0"/>
              <a:t>5/15/2025</a:t>
            </a:fld>
            <a:endParaRPr lang="en-US"/>
          </a:p>
        </p:txBody>
      </p:sp>
      <p:sp>
        <p:nvSpPr>
          <p:cNvPr id="4" name="Footer Placeholder 3"/>
          <p:cNvSpPr>
            <a:spLocks noGrp="1"/>
          </p:cNvSpPr>
          <p:nvPr>
            <p:ph type="ftr" sz="quarter" idx="2"/>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3407"/>
          </a:xfrm>
          <a:prstGeom prst="rect">
            <a:avLst/>
          </a:prstGeom>
        </p:spPr>
        <p:txBody>
          <a:bodyPr vert="horz" lIns="92830" tIns="46415" rIns="92830" bIns="46415" rtlCol="0" anchor="b"/>
          <a:lstStyle>
            <a:lvl1pPr algn="r">
              <a:defRPr sz="1200"/>
            </a:lvl1pPr>
          </a:lstStyle>
          <a:p>
            <a:fld id="{110E46D3-CB57-4E2A-B7DC-DCD566DC0429}" type="slidenum">
              <a:rPr lang="en-US" smtClean="0"/>
              <a:t>‹#›</a:t>
            </a:fld>
            <a:endParaRPr lang="en-US"/>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889D3BE4-62BE-4B60-BFFF-70CF8F0F7C95}" type="datetimeFigureOut">
              <a:rPr lang="en-US" smtClean="0"/>
              <a:t>5/15/2025</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48AED4EE-C9DA-462C-B712-3D4638B353E0}" type="slidenum">
              <a:rPr lang="en-US" smtClean="0"/>
              <a:t>‹#›</a:t>
            </a:fld>
            <a:endParaRPr lang="en-US"/>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a:t>
            </a:fld>
            <a:endParaRPr lang="en-US"/>
          </a:p>
        </p:txBody>
      </p:sp>
    </p:spTree>
    <p:extLst>
      <p:ext uri="{BB962C8B-B14F-4D97-AF65-F5344CB8AC3E}">
        <p14:creationId xmlns:p14="http://schemas.microsoft.com/office/powerpoint/2010/main" val="356009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WHO continues to rapidly change</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Ultimately the WHAT also needs to change</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10</a:t>
            </a:fld>
            <a:endParaRPr lang="en-US"/>
          </a:p>
        </p:txBody>
      </p:sp>
    </p:spTree>
    <p:extLst>
      <p:ext uri="{BB962C8B-B14F-4D97-AF65-F5344CB8AC3E}">
        <p14:creationId xmlns:p14="http://schemas.microsoft.com/office/powerpoint/2010/main" val="292273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00"/>
              </a:spcAft>
            </a:pPr>
            <a:r>
              <a:rPr lang="en-US" b="1" dirty="0"/>
              <a:t>Physical: </a:t>
            </a:r>
            <a:r>
              <a:rPr lang="en-US" dirty="0"/>
              <a:t>products and services to help me maintain a healthy body</a:t>
            </a:r>
          </a:p>
          <a:p>
            <a:pPr>
              <a:spcAft>
                <a:spcPts val="900"/>
              </a:spcAft>
            </a:pPr>
            <a:r>
              <a:rPr lang="en-US" b="1" dirty="0"/>
              <a:t>Mental: </a:t>
            </a:r>
            <a:r>
              <a:rPr lang="en-US" dirty="0"/>
              <a:t>offerings focused on my mental and emotional strength and resilience   </a:t>
            </a:r>
          </a:p>
          <a:p>
            <a:pPr>
              <a:spcAft>
                <a:spcPts val="900"/>
              </a:spcAft>
            </a:pPr>
            <a:r>
              <a:rPr lang="en-US" b="1" dirty="0"/>
              <a:t>Financial: </a:t>
            </a:r>
            <a:r>
              <a:rPr lang="en-US" dirty="0"/>
              <a:t>offerings to ensure my economic security and resiliency  </a:t>
            </a:r>
          </a:p>
          <a:p>
            <a:pPr>
              <a:spcAft>
                <a:spcPts val="900"/>
              </a:spcAft>
            </a:pPr>
            <a:r>
              <a:rPr lang="en-US" b="1" dirty="0"/>
              <a:t>Societal: </a:t>
            </a:r>
            <a:r>
              <a:rPr lang="en-US" dirty="0"/>
              <a:t>opportunities to give time or money to my community or broader society  </a:t>
            </a:r>
          </a:p>
          <a:p>
            <a:pPr>
              <a:spcAft>
                <a:spcPts val="900"/>
              </a:spcAft>
            </a:pPr>
            <a:r>
              <a:rPr lang="en-US" b="1" dirty="0"/>
              <a:t>Professional: </a:t>
            </a:r>
            <a:r>
              <a:rPr lang="en-US" dirty="0"/>
              <a:t>resources and tools to help me do my job better and grow my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6918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4B9E1-030C-6553-923C-585F51644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A9DAF-6EE5-A903-461C-3E551C514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8F235-B0AC-BF86-8297-5DE8F7C62CE4}"/>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How interested do you think your employees would be in the following types of benefits?</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6 or 7 / 7 point scale</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090BA135-4EF2-AF9C-A548-4954325B26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9329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FB1A-05D7-C55D-9860-6950889C4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16941-629F-0EFE-A1B3-3DB10C9AE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38898-62A7-2D51-10E3-4862A6E366E9}"/>
              </a:ext>
            </a:extLst>
          </p:cNvPr>
          <p:cNvSpPr>
            <a:spLocks noGrp="1"/>
          </p:cNvSpPr>
          <p:nvPr>
            <p:ph type="body" idx="1"/>
          </p:nvPr>
        </p:nvSpPr>
        <p:spPr/>
        <p:txBody>
          <a:bodyPr/>
          <a:lstStyle/>
          <a:p>
            <a:r>
              <a:rPr lang="en-US"/>
              <a:t>First – Back to basics</a:t>
            </a:r>
          </a:p>
          <a:p>
            <a:r>
              <a:rPr lang="en-US"/>
              <a:t>Second – PFML is also not tables stakes / Part of the “Core Four”</a:t>
            </a:r>
          </a:p>
          <a:p>
            <a:r>
              <a:rPr lang="en-US"/>
              <a:t>Third – Mental health and substance abuse programs continues to elevate as younger generations emerge</a:t>
            </a:r>
          </a:p>
          <a:p>
            <a:r>
              <a:rPr lang="en-US"/>
              <a:t>Fourth – </a:t>
            </a:r>
            <a:r>
              <a:rPr lang="en-US" err="1"/>
              <a:t>SuppHealth</a:t>
            </a:r>
            <a:r>
              <a:rPr lang="en-US"/>
              <a:t> still essential although HI is showing signs of decline (utilization 30s%)</a:t>
            </a:r>
          </a:p>
          <a:p>
            <a:r>
              <a:rPr lang="en-US"/>
              <a:t>Lastly – Some degree of post pandemic return to norms -&gt; pet insurance (10% decline)</a:t>
            </a:r>
          </a:p>
          <a:p>
            <a:endParaRPr lang="en-US"/>
          </a:p>
          <a:p>
            <a:r>
              <a:rPr lang="en-US"/>
              <a:t>Is non-medical still an afterthought?</a:t>
            </a:r>
          </a:p>
          <a:p>
            <a:endParaRPr lang="en-US"/>
          </a:p>
        </p:txBody>
      </p:sp>
      <p:sp>
        <p:nvSpPr>
          <p:cNvPr id="4" name="Slide Number Placeholder 3">
            <a:extLst>
              <a:ext uri="{FF2B5EF4-FFF2-40B4-BE49-F238E27FC236}">
                <a16:creationId xmlns:a16="http://schemas.microsoft.com/office/drawing/2014/main" id="{70E5E02E-3563-F39B-95ED-09FF61F386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5121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4B0F6-17BA-B38F-ED2C-F80956380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69689-8FAB-57ED-4C4B-34FF0D111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0D431-3897-80EB-3EF2-F98CF9563C95}"/>
              </a:ext>
            </a:extLst>
          </p:cNvPr>
          <p:cNvSpPr>
            <a:spLocks noGrp="1"/>
          </p:cNvSpPr>
          <p:nvPr>
            <p:ph type="body" idx="1"/>
          </p:nvPr>
        </p:nvSpPr>
        <p:spPr/>
        <p:txBody>
          <a:bodyPr/>
          <a:lstStyle/>
          <a:p>
            <a:pPr marL="0" marR="0" lvl="0" indent="0" algn="l" defTabSz="1392448"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Same question to Employees </a:t>
            </a:r>
            <a:endParaRPr lang="en-US" dirty="0"/>
          </a:p>
        </p:txBody>
      </p:sp>
      <p:sp>
        <p:nvSpPr>
          <p:cNvPr id="4" name="Slide Number Placeholder 3">
            <a:extLst>
              <a:ext uri="{FF2B5EF4-FFF2-40B4-BE49-F238E27FC236}">
                <a16:creationId xmlns:a16="http://schemas.microsoft.com/office/drawing/2014/main" id="{46DE6EC6-0F5F-DE7B-E540-E201A61C3C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8906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E135E-769B-AC71-385F-9ADE5E9E2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4F975-8A7F-48AA-1B20-0126E92A2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FB3D3-DEA3-7E82-1863-C430AE9286DA}"/>
              </a:ext>
            </a:extLst>
          </p:cNvPr>
          <p:cNvSpPr>
            <a:spLocks noGrp="1"/>
          </p:cNvSpPr>
          <p:nvPr>
            <p:ph type="body" idx="1"/>
          </p:nvPr>
        </p:nvSpPr>
        <p:spPr/>
        <p:txBody>
          <a:bodyPr/>
          <a:lstStyle/>
          <a:p>
            <a:pPr marL="0" marR="0" lvl="0" indent="0" algn="l" defTabSz="1392448" rtl="0" eaLnBrk="1" fontAlgn="auto" latinLnBrk="0" hangingPunct="1">
              <a:lnSpc>
                <a:spcPct val="100000"/>
              </a:lnSpc>
              <a:spcBef>
                <a:spcPts val="0"/>
              </a:spcBef>
              <a:spcAft>
                <a:spcPts val="0"/>
              </a:spcAft>
              <a:buClrTx/>
              <a:buSzTx/>
              <a:buFontTx/>
              <a:buNone/>
              <a:tabLst/>
              <a:defRPr/>
            </a:pPr>
            <a:r>
              <a:rPr lang="en-US"/>
              <a:t>First – back to basics</a:t>
            </a:r>
          </a:p>
          <a:p>
            <a:pPr marL="0" marR="0" lvl="0" indent="0" algn="l" defTabSz="1392448" rtl="0" eaLnBrk="1" fontAlgn="auto" latinLnBrk="0" hangingPunct="1">
              <a:lnSpc>
                <a:spcPct val="100000"/>
              </a:lnSpc>
              <a:spcBef>
                <a:spcPts val="0"/>
              </a:spcBef>
              <a:spcAft>
                <a:spcPts val="0"/>
              </a:spcAft>
              <a:buClrTx/>
              <a:buSzTx/>
              <a:buFontTx/>
              <a:buNone/>
              <a:tabLst/>
              <a:defRPr/>
            </a:pPr>
            <a:r>
              <a:rPr lang="en-US"/>
              <a:t>Second – PFML top of mind</a:t>
            </a:r>
          </a:p>
          <a:p>
            <a:pPr marL="0" marR="0" lvl="0" indent="0" algn="l" defTabSz="1392448" rtl="0" eaLnBrk="1" fontAlgn="auto" latinLnBrk="0" hangingPunct="1">
              <a:lnSpc>
                <a:spcPct val="100000"/>
              </a:lnSpc>
              <a:spcBef>
                <a:spcPts val="0"/>
              </a:spcBef>
              <a:spcAft>
                <a:spcPts val="0"/>
              </a:spcAft>
              <a:buClrTx/>
              <a:buSzTx/>
              <a:buFontTx/>
              <a:buNone/>
              <a:tabLst/>
              <a:defRPr/>
            </a:pPr>
            <a:r>
              <a:rPr lang="en-US"/>
              <a:t>Third: Career development services continue to elevate in importance</a:t>
            </a:r>
          </a:p>
          <a:p>
            <a:pPr marL="0" marR="0" lvl="0" indent="0" algn="l" defTabSz="1392448" rtl="0" eaLnBrk="1" fontAlgn="auto" latinLnBrk="0" hangingPunct="1">
              <a:lnSpc>
                <a:spcPct val="100000"/>
              </a:lnSpc>
              <a:spcBef>
                <a:spcPts val="0"/>
              </a:spcBef>
              <a:spcAft>
                <a:spcPts val="0"/>
              </a:spcAft>
              <a:buClrTx/>
              <a:buSzTx/>
              <a:buFontTx/>
              <a:buNone/>
              <a:tabLst/>
              <a:defRPr/>
            </a:pPr>
            <a:r>
              <a:rPr lang="en-US"/>
              <a:t>Fourth – </a:t>
            </a:r>
            <a:r>
              <a:rPr lang="en-US" err="1"/>
              <a:t>SuppHealth</a:t>
            </a:r>
            <a:r>
              <a:rPr lang="en-US"/>
              <a:t> still relevant with mental health and substance abuse on par for interest</a:t>
            </a:r>
          </a:p>
          <a:p>
            <a:endParaRPr lang="en-US"/>
          </a:p>
          <a:p>
            <a:r>
              <a:rPr lang="en-US"/>
              <a:t>What are the key findings?</a:t>
            </a:r>
          </a:p>
          <a:p>
            <a:pPr marL="0" marR="0" lvl="0" indent="0">
              <a:lnSpc>
                <a:spcPct val="107000"/>
              </a:lnSpc>
              <a:buFont typeface="Symbol" panose="05050102010706020507" pitchFamily="18" charset="2"/>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1) Benefit interest continue to remain high across Employers and Employees</a:t>
            </a:r>
          </a:p>
          <a:p>
            <a:pPr marL="0" marR="0" lvl="0" indent="0">
              <a:lnSpc>
                <a:spcPct val="107000"/>
              </a:lnSpc>
              <a:buFont typeface="Symbol" panose="05050102010706020507" pitchFamily="18" charset="2"/>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2) PFML now table stakes, now in Core 4</a:t>
            </a:r>
          </a:p>
          <a:p>
            <a:pPr marL="0" marR="0" lvl="0" indent="0">
              <a:lnSpc>
                <a:spcPct val="107000"/>
              </a:lnSpc>
              <a:buFont typeface="Symbol" panose="05050102010706020507" pitchFamily="18" charset="2"/>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3) Total wellbeing including Mental and Professional health continue to be top of mind</a:t>
            </a:r>
          </a:p>
          <a:p>
            <a:pPr marL="0" marR="0" lvl="0" indent="0">
              <a:lnSpc>
                <a:spcPct val="107000"/>
              </a:lnSpc>
              <a:spcAft>
                <a:spcPts val="800"/>
              </a:spcAft>
              <a:buFont typeface="Symbol" panose="05050102010706020507" pitchFamily="18" charset="2"/>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4) Law of averages at play</a:t>
            </a:r>
          </a:p>
          <a:p>
            <a:r>
              <a:rPr lang="en-US"/>
              <a:t> </a:t>
            </a:r>
          </a:p>
        </p:txBody>
      </p:sp>
      <p:sp>
        <p:nvSpPr>
          <p:cNvPr id="4" name="Slide Number Placeholder 3">
            <a:extLst>
              <a:ext uri="{FF2B5EF4-FFF2-40B4-BE49-F238E27FC236}">
                <a16:creationId xmlns:a16="http://schemas.microsoft.com/office/drawing/2014/main" id="{CFA44433-A618-EC4C-511B-1C0A1E0DCD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765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25237-43DF-B0D8-0D60-C84496003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2906D-3E29-1194-B8D9-6ABF7A59A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A18B8-081E-4030-CBE3-A8FEC5B2312F}"/>
              </a:ext>
            </a:extLst>
          </p:cNvPr>
          <p:cNvSpPr>
            <a:spLocks noGrp="1"/>
          </p:cNvSpPr>
          <p:nvPr>
            <p:ph type="body" idx="1"/>
          </p:nvPr>
        </p:nvSpPr>
        <p:spPr/>
        <p:txBody>
          <a:bodyPr/>
          <a:lstStyle/>
          <a:p>
            <a:pPr marL="0" marR="0">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Generational shift continues and the needs across all differ dramatically.</a:t>
            </a:r>
          </a:p>
          <a:p>
            <a:endParaRPr lang="en-US">
              <a:ea typeface="Calibri"/>
              <a:cs typeface="Calibri"/>
            </a:endParaRPr>
          </a:p>
          <a:p>
            <a:r>
              <a:rPr lang="en-US">
                <a:ea typeface="Calibri"/>
                <a:cs typeface="Calibri"/>
              </a:rPr>
              <a:t>Two key points:</a:t>
            </a:r>
          </a:p>
          <a:p>
            <a:pPr marL="342900" indent="-342900">
              <a:buAutoNum type="arabicParenR"/>
            </a:pPr>
            <a:r>
              <a:rPr lang="en-US">
                <a:ea typeface="Calibri"/>
                <a:cs typeface="Calibri"/>
              </a:rPr>
              <a:t>Gen Z and Millennials now 50% of the workforce and 2/3 by 2031</a:t>
            </a:r>
          </a:p>
          <a:p>
            <a:pPr marL="342900" indent="-342900">
              <a:buAutoNum type="arabicParenR"/>
            </a:pPr>
            <a:r>
              <a:rPr lang="en-US">
                <a:ea typeface="Calibri"/>
                <a:cs typeface="Calibri"/>
              </a:rPr>
              <a:t>Representation of life stages -&gt; Not entirely (Student loan assistance vs Mental health)</a:t>
            </a:r>
          </a:p>
          <a:p>
            <a:pPr marL="342900" indent="-342900">
              <a:buAutoNum type="arabicParenR"/>
            </a:pPr>
            <a:endParaRPr lang="en-US">
              <a:ea typeface="Calibri"/>
              <a:cs typeface="Calibri"/>
            </a:endParaRPr>
          </a:p>
          <a:p>
            <a:pPr marL="0" indent="0">
              <a:buNone/>
            </a:pPr>
            <a:r>
              <a:rPr lang="en-US">
                <a:ea typeface="Calibri"/>
                <a:cs typeface="Calibri"/>
              </a:rPr>
              <a:t>Couple callouts:</a:t>
            </a:r>
          </a:p>
          <a:p>
            <a:pPr marL="342900" marR="0" lvl="0" indent="-342900">
              <a:lnSpc>
                <a:spcPct val="107000"/>
              </a:lnSpc>
              <a:buFont typeface="+mj-lt"/>
              <a:buAutoNum type="arabicParenR"/>
            </a:pPr>
            <a:r>
              <a:rPr lang="en-US" sz="1800" kern="100">
                <a:effectLst/>
                <a:latin typeface="Aptos" panose="020B0004020202020204" pitchFamily="34" charset="0"/>
                <a:ea typeface="Aptos" panose="020B0004020202020204" pitchFamily="34" charset="0"/>
                <a:cs typeface="Times New Roman" panose="02020603050405020304" pitchFamily="18" charset="0"/>
              </a:rPr>
              <a:t>PFML really of interest across generations: caregiving or bonding</a:t>
            </a:r>
          </a:p>
          <a:p>
            <a:pPr marL="342900" marR="0" lvl="0" indent="-342900">
              <a:lnSpc>
                <a:spcPct val="107000"/>
              </a:lnSpc>
              <a:buFont typeface="+mj-lt"/>
              <a:buAutoNum type="arabicParenR"/>
            </a:pPr>
            <a:r>
              <a:rPr lang="en-US" sz="1800" kern="100">
                <a:effectLst/>
                <a:latin typeface="Aptos" panose="020B0004020202020204" pitchFamily="34" charset="0"/>
                <a:ea typeface="Aptos" panose="020B0004020202020204" pitchFamily="34" charset="0"/>
                <a:cs typeface="Times New Roman" panose="02020603050405020304" pitchFamily="18" charset="0"/>
              </a:rPr>
              <a:t>Career development pretty much across Z through X</a:t>
            </a:r>
          </a:p>
          <a:p>
            <a:pPr marL="342900" marR="0" lvl="0" indent="-342900">
              <a:lnSpc>
                <a:spcPct val="107000"/>
              </a:lnSpc>
              <a:buFont typeface="+mj-lt"/>
              <a:buAutoNum type="arabicParenR"/>
            </a:pPr>
            <a:r>
              <a:rPr lang="en-US" sz="1800" kern="100">
                <a:effectLst/>
                <a:latin typeface="Aptos" panose="020B0004020202020204" pitchFamily="34" charset="0"/>
                <a:ea typeface="Aptos" panose="020B0004020202020204" pitchFamily="34" charset="0"/>
                <a:cs typeface="Times New Roman" panose="02020603050405020304" pitchFamily="18" charset="0"/>
              </a:rPr>
              <a:t>Emergency savings benefits very relevant to Z As is Mental health / substance abuse treatments which may pull across</a:t>
            </a:r>
          </a:p>
          <a:p>
            <a:pPr marL="342900" marR="0" lvl="0" indent="-342900">
              <a:lnSpc>
                <a:spcPct val="107000"/>
              </a:lnSpc>
              <a:spcAft>
                <a:spcPts val="800"/>
              </a:spcAft>
              <a:buFont typeface="+mj-lt"/>
              <a:buAutoNum type="arabicParenR"/>
            </a:pPr>
            <a:r>
              <a:rPr lang="en-US" sz="1800" kern="100">
                <a:effectLst/>
                <a:latin typeface="Aptos" panose="020B0004020202020204" pitchFamily="34" charset="0"/>
                <a:ea typeface="Aptos" panose="020B0004020202020204" pitchFamily="34" charset="0"/>
                <a:cs typeface="Times New Roman" panose="02020603050405020304" pitchFamily="18" charset="0"/>
              </a:rPr>
              <a:t>Vs a Student loan assistance which will continue to be very life stage based</a:t>
            </a:r>
          </a:p>
          <a:p>
            <a:pPr marL="0" indent="0">
              <a:buNone/>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72077EAB-B332-9E33-BF5B-CA0EB7FA54CE}"/>
              </a:ext>
            </a:extLst>
          </p:cNvPr>
          <p:cNvSpPr>
            <a:spLocks noGrp="1"/>
          </p:cNvSpPr>
          <p:nvPr>
            <p:ph type="sldNum" sz="quarter" idx="5"/>
          </p:nvPr>
        </p:nvSpPr>
        <p:spPr/>
        <p:txBody>
          <a:bodyPr/>
          <a:lstStyle/>
          <a:p>
            <a:fld id="{48AED4EE-C9DA-462C-B712-3D4638B353E0}" type="slidenum">
              <a:rPr lang="en-US" smtClean="0"/>
              <a:t>16</a:t>
            </a:fld>
            <a:endParaRPr lang="en-US"/>
          </a:p>
        </p:txBody>
      </p:sp>
    </p:spTree>
    <p:extLst>
      <p:ext uri="{BB962C8B-B14F-4D97-AF65-F5344CB8AC3E}">
        <p14:creationId xmlns:p14="http://schemas.microsoft.com/office/powerpoint/2010/main" val="3245511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All the results which we will share in the conference outputs </a:t>
            </a: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48AED4EE-C9DA-462C-B712-3D4638B353E0}" type="slidenum">
              <a:rPr lang="en-US" smtClean="0"/>
              <a:t>17</a:t>
            </a:fld>
            <a:endParaRPr lang="en-US"/>
          </a:p>
        </p:txBody>
      </p:sp>
    </p:spTree>
    <p:extLst>
      <p:ext uri="{BB962C8B-B14F-4D97-AF65-F5344CB8AC3E}">
        <p14:creationId xmlns:p14="http://schemas.microsoft.com/office/powerpoint/2010/main" val="1462549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US" sz="1800" b="0" i="0" u="none" strike="noStrike" dirty="0">
                <a:solidFill>
                  <a:srgbClr val="000000"/>
                </a:solidFill>
                <a:effectLst/>
                <a:latin typeface="Aptos" panose="020B0004020202020204" pitchFamily="34" charset="0"/>
              </a:rPr>
              <a:t>No new silver bullets on the horizon</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Aptos" panose="020B0004020202020204" pitchFamily="34" charset="0"/>
              </a:rPr>
              <a:t>Bought into the concept of lifestyle and wellbeing benefits</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Aptos" panose="020B0004020202020204" pitchFamily="34" charset="0"/>
              </a:rPr>
              <a:t>But as you can see in the two highlighted quotes, all their focus is on UTILIZATION</a:t>
            </a:r>
            <a:r>
              <a:rPr lang="en-US" sz="1800" b="0" i="0" dirty="0">
                <a:solidFill>
                  <a:srgbClr val="444444"/>
                </a:solidFill>
                <a:effectLst/>
                <a:latin typeface="Aptos" panose="020B0004020202020204" pitchFamily="34" charset="0"/>
              </a:rPr>
              <a:t>​</a:t>
            </a:r>
            <a:endParaRPr lang="en-US" sz="1800" b="0" i="0" u="none" strike="noStrike" dirty="0">
              <a:solidFill>
                <a:srgbClr val="444444"/>
              </a:solidFill>
              <a:effectLst/>
              <a:latin typeface="Arial" panose="020B0604020202020204" pitchFamily="34" charset="0"/>
            </a:endParaRPr>
          </a:p>
          <a:p>
            <a:pPr algn="l" rtl="0" fontAlgn="base">
              <a:buFont typeface="+mj-lt"/>
              <a:buNone/>
            </a:pPr>
            <a:r>
              <a:rPr lang="en-US" sz="1800" b="0" i="0" u="none" strike="noStrike" dirty="0">
                <a:solidFill>
                  <a:srgbClr val="444444"/>
                </a:solidFill>
                <a:effectLst/>
                <a:latin typeface="Arial" panose="020B0604020202020204" pitchFamily="34" charset="0"/>
              </a:rPr>
              <a:t>    </a:t>
            </a:r>
            <a:r>
              <a:rPr lang="en-US" sz="1800" b="0" i="0" u="none" strike="noStrike" dirty="0">
                <a:solidFill>
                  <a:srgbClr val="000000"/>
                </a:solidFill>
                <a:effectLst/>
                <a:latin typeface="Aptos" panose="020B0004020202020204" pitchFamily="34" charset="0"/>
              </a:rPr>
              <a:t>-Shifting from benefits we choose to benefits we use</a:t>
            </a:r>
            <a:r>
              <a:rPr lang="en-US" sz="1800" b="0" i="0" dirty="0">
                <a:solidFill>
                  <a:srgbClr val="444444"/>
                </a:solidFill>
                <a:effectLst/>
                <a:latin typeface="Aptos" panose="020B0004020202020204" pitchFamily="34" charset="0"/>
              </a:rPr>
              <a:t>​</a:t>
            </a:r>
            <a:endParaRPr lang="en-US" sz="1800" b="0" i="0" u="none" strike="noStrike" dirty="0">
              <a:solidFill>
                <a:srgbClr val="444444"/>
              </a:solidFill>
              <a:effectLst/>
              <a:latin typeface="Arial" panose="020B0604020202020204" pitchFamily="34" charset="0"/>
            </a:endParaRPr>
          </a:p>
          <a:p>
            <a:pPr algn="l" rtl="0" fontAlgn="base">
              <a:buFont typeface="+mj-lt"/>
              <a:buNone/>
            </a:pPr>
            <a:r>
              <a:rPr lang="en-US" sz="1800" b="0" i="0" u="none" strike="noStrike" dirty="0">
                <a:solidFill>
                  <a:srgbClr val="444444"/>
                </a:solidFill>
                <a:effectLst/>
                <a:latin typeface="Arial" panose="020B0604020202020204" pitchFamily="34" charset="0"/>
              </a:rPr>
              <a:t>    </a:t>
            </a:r>
            <a:r>
              <a:rPr lang="en-US" sz="1800" b="0" i="0" u="none" strike="noStrike" dirty="0">
                <a:solidFill>
                  <a:srgbClr val="000000"/>
                </a:solidFill>
                <a:effectLst/>
                <a:latin typeface="Aptos" panose="020B0004020202020204" pitchFamily="34" charset="0"/>
              </a:rPr>
              <a:t>-Expanding existing covered conditions than adding new ones that will not be used (cancer reoccurrence benefit)</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18</a:t>
            </a:fld>
            <a:endParaRPr lang="en-US"/>
          </a:p>
        </p:txBody>
      </p:sp>
    </p:spTree>
    <p:extLst>
      <p:ext uri="{BB962C8B-B14F-4D97-AF65-F5344CB8AC3E}">
        <p14:creationId xmlns:p14="http://schemas.microsoft.com/office/powerpoint/2010/main" val="38940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19</a:t>
            </a:fld>
            <a:endParaRPr lang="en-US"/>
          </a:p>
        </p:txBody>
      </p:sp>
    </p:spTree>
    <p:extLst>
      <p:ext uri="{BB962C8B-B14F-4D97-AF65-F5344CB8AC3E}">
        <p14:creationId xmlns:p14="http://schemas.microsoft.com/office/powerpoint/2010/main" val="137270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Third iteration, each one surfaced data driven insights....</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Trend certain items; and address new cutting-edge topics</a:t>
            </a: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Calibri" panose="020F0502020204030204" pitchFamily="34" charset="0"/>
              </a:rPr>
              <a:t>Brokerage leaders: 12 interviews</a:t>
            </a: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Calibri" panose="020F0502020204030204" pitchFamily="34" charset="0"/>
              </a:rPr>
              <a:t>Employer: 800 employers, representative of U.S. businesses</a:t>
            </a: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Calibri" panose="020F0502020204030204" pitchFamily="34" charset="0"/>
              </a:rPr>
              <a:t>Employee survey: close to 2,000 workers, broadly representative of the U.S. population (weighted to</a:t>
            </a:r>
            <a:r>
              <a:rPr lang="en-US" b="0" i="0" dirty="0">
                <a:solidFill>
                  <a:srgbClr val="444444"/>
                </a:solidFill>
                <a:effectLst/>
                <a:latin typeface="Calibri" panose="020F0502020204030204" pitchFamily="34" charset="0"/>
              </a:rPr>
              <a:t>​ </a:t>
            </a:r>
            <a:r>
              <a:rPr lang="en-US" b="0" i="0" u="none" strike="noStrike" dirty="0">
                <a:solidFill>
                  <a:srgbClr val="000000"/>
                </a:solidFill>
                <a:effectLst/>
                <a:latin typeface="Calibri" panose="020F0502020204030204" pitchFamily="34" charset="0"/>
              </a:rPr>
              <a:t>demographic and employment factors). </a:t>
            </a:r>
            <a:r>
              <a:rPr lang="en-US" b="0" i="0" dirty="0">
                <a:solidFill>
                  <a:srgbClr val="444444"/>
                </a:solidFill>
                <a:effectLst/>
                <a:latin typeface="Calibri" panose="020F0502020204030204" pitchFamily="34" charset="0"/>
              </a:rPr>
              <a:t>​</a:t>
            </a:r>
          </a:p>
          <a:p>
            <a:pPr algn="l" rtl="0" fontAlgn="base"/>
            <a:r>
              <a:rPr lang="en-US" b="0" i="0" u="sng" strike="noStrike" dirty="0">
                <a:solidFill>
                  <a:srgbClr val="000000"/>
                </a:solidFill>
                <a:effectLst/>
                <a:latin typeface="Calibri" panose="020F0502020204030204" pitchFamily="34" charset="0"/>
              </a:rPr>
              <a:t>Important &gt; looking 5 years out</a:t>
            </a:r>
            <a:r>
              <a:rPr lang="en-US" b="0" i="0" u="sng"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8AED4EE-C9DA-462C-B712-3D4638B353E0}" type="slidenum">
              <a:rPr lang="en-US" smtClean="0"/>
              <a:t>2</a:t>
            </a:fld>
            <a:endParaRPr lang="en-US"/>
          </a:p>
        </p:txBody>
      </p:sp>
    </p:spTree>
    <p:extLst>
      <p:ext uri="{BB962C8B-B14F-4D97-AF65-F5344CB8AC3E}">
        <p14:creationId xmlns:p14="http://schemas.microsoft.com/office/powerpoint/2010/main" val="1531146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2400" b="0" i="0" u="none" strike="noStrike" dirty="0">
                <a:solidFill>
                  <a:srgbClr val="000000"/>
                </a:solidFill>
                <a:effectLst/>
                <a:latin typeface="Aptos" panose="020B0004020202020204" pitchFamily="34" charset="0"/>
              </a:rPr>
              <a:t>Brokerage firm and General Agencies leaders – their views on Next Horizon -&gt; Title</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None/>
            </a:pP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Font typeface="+mj-lt"/>
              <a:buAutoNum type="arabicPeriod"/>
            </a:pPr>
            <a:r>
              <a:rPr lang="en-US" sz="1800" b="0" i="0" u="none" strike="noStrike" dirty="0">
                <a:solidFill>
                  <a:srgbClr val="000000"/>
                </a:solidFill>
                <a:effectLst/>
                <a:latin typeface="Aptos" panose="020B0004020202020204" pitchFamily="34" charset="0"/>
              </a:rPr>
              <a:t>Clients are demanding more and hyper-focused on economic value of the products and services being considered or providing</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Behavioral health issues up post COVID | Prescription drug depression and ADHD | Big uptake in infertility benefits | Weight loss drugs</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These changes + rising medical costs = challenging brokers for clear ROI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ptos" panose="020B0004020202020204" pitchFamily="34" charset="0"/>
              </a:rPr>
              <a:t>Key implications:</a:t>
            </a:r>
            <a:r>
              <a:rPr lang="en-US" sz="1800" b="0" i="0" u="none" strike="noStrike" dirty="0">
                <a:solidFill>
                  <a:srgbClr val="000000"/>
                </a:solidFill>
                <a:effectLst/>
                <a:latin typeface="Aptos" panose="020B0004020202020204" pitchFamily="34" charset="0"/>
              </a:rPr>
              <a:t> Improving benefits utilization is critical and continue to simplify and clarify messaging on how product bundles and services create value for employee base</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None/>
            </a:pPr>
            <a:r>
              <a:rPr lang="en-US" sz="2400" b="0" i="0" u="none" strike="noStrike" dirty="0">
                <a:solidFill>
                  <a:srgbClr val="000000"/>
                </a:solidFill>
                <a:effectLst/>
                <a:latin typeface="Aptos" panose="020B0004020202020204" pitchFamily="34" charset="0"/>
              </a:rPr>
              <a:t> </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None/>
            </a:pPr>
            <a:r>
              <a:rPr lang="en-US" sz="2400" b="0" i="0" u="none" strike="noStrike" dirty="0">
                <a:solidFill>
                  <a:srgbClr val="000000"/>
                </a:solidFill>
                <a:effectLst/>
                <a:latin typeface="Aptos" panose="020B0004020202020204" pitchFamily="34" charset="0"/>
              </a:rPr>
              <a:t>2) Concerns exist in shepherding in the next generation of strategic brokers</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Only real growth is through consolidation | Becoming more difficult to find new brokers as less of next generation are becoming insurance brokers</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Different compensation and incentive packages are being considered | Lot of focus on culture</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Client relationship skills, industry domain, and technical skills which is driving different broker operating model changes.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ptos" panose="020B0004020202020204" pitchFamily="34" charset="0"/>
              </a:rPr>
              <a:t>Key implications: </a:t>
            </a:r>
            <a:r>
              <a:rPr lang="en-US" sz="1800" b="0" i="0" u="none" strike="noStrike" dirty="0">
                <a:solidFill>
                  <a:srgbClr val="000000"/>
                </a:solidFill>
                <a:effectLst/>
                <a:latin typeface="Aptos" panose="020B0004020202020204" pitchFamily="34" charset="0"/>
              </a:rPr>
              <a:t>could leave certain segments, likely smaller segments under served</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None/>
            </a:pPr>
            <a:r>
              <a:rPr lang="en-US" sz="2400" b="0" i="0" u="none" strike="noStrike" dirty="0">
                <a:solidFill>
                  <a:srgbClr val="000000"/>
                </a:solidFill>
                <a:effectLst/>
                <a:latin typeface="Aptos" panose="020B0004020202020204" pitchFamily="34" charset="0"/>
              </a:rPr>
              <a:t> </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None/>
            </a:pPr>
            <a:r>
              <a:rPr lang="en-US" sz="2400" b="0" i="0" u="none" strike="noStrike" dirty="0">
                <a:solidFill>
                  <a:srgbClr val="000000"/>
                </a:solidFill>
                <a:effectLst/>
                <a:latin typeface="Aptos" panose="020B0004020202020204" pitchFamily="34" charset="0"/>
              </a:rPr>
              <a:t>3) More transparency will be mandated to retain broker trust</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Transparency is a mandate: (i) Pricing and incidence and (ii) capabilities</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Pricing and incidence: Actuarial talent</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Capability: Lot of conversation on claims -&gt; “tell me” to a “show me”</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ptos" panose="020B0004020202020204" pitchFamily="34" charset="0"/>
              </a:rPr>
              <a:t>Key implications:</a:t>
            </a:r>
            <a:r>
              <a:rPr lang="en-US" sz="1800" b="0" i="0" u="none" strike="noStrike" dirty="0">
                <a:solidFill>
                  <a:srgbClr val="000000"/>
                </a:solidFill>
                <a:effectLst/>
                <a:latin typeface="Aptos" panose="020B0004020202020204" pitchFamily="34" charset="0"/>
              </a:rPr>
              <a:t> Transparency in terms of data will be key to retaining broker trust and investment in </a:t>
            </a:r>
            <a:r>
              <a:rPr lang="en-US" sz="1800" b="0" i="0" u="none" strike="noStrike" dirty="0" err="1">
                <a:solidFill>
                  <a:srgbClr val="000000"/>
                </a:solidFill>
                <a:effectLst/>
                <a:latin typeface="Aptos" panose="020B0004020202020204" pitchFamily="34" charset="0"/>
              </a:rPr>
              <a:t>capablities</a:t>
            </a:r>
            <a:r>
              <a:rPr lang="en-US" sz="1800" b="0" i="0" u="none" strike="noStrike" dirty="0">
                <a:solidFill>
                  <a:srgbClr val="000000"/>
                </a:solidFill>
                <a:effectLst/>
                <a:latin typeface="Aptos" panose="020B0004020202020204" pitchFamily="34" charset="0"/>
              </a:rPr>
              <a:t> needs to continue to be a key focus as it will drive carrier selection</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None/>
            </a:pPr>
            <a:r>
              <a:rPr lang="en-US" sz="2400" b="0" i="0" u="none" strike="noStrike" dirty="0">
                <a:solidFill>
                  <a:srgbClr val="000000"/>
                </a:solidFill>
                <a:effectLst/>
                <a:latin typeface="Aptos" panose="020B0004020202020204" pitchFamily="34" charset="0"/>
              </a:rPr>
              <a:t> </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None/>
            </a:pPr>
            <a:r>
              <a:rPr lang="en-US" sz="2400" b="0" i="0" u="none" strike="noStrike" dirty="0">
                <a:solidFill>
                  <a:srgbClr val="000000"/>
                </a:solidFill>
                <a:effectLst/>
                <a:latin typeface="Aptos" panose="020B0004020202020204" pitchFamily="34" charset="0"/>
              </a:rPr>
              <a:t>4) When we asked brokers where disruption will come from, majority cited AI, no real surprise.</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Most targeted enrollment and personalized offerings as the most likely area and of greatest value</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“AI should serve the people that serve the consumers” to maintain that personal touch</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ptos" panose="020B0004020202020204" pitchFamily="34" charset="0"/>
              </a:rPr>
              <a:t>Key Implications:</a:t>
            </a:r>
            <a:r>
              <a:rPr lang="en-US" sz="1800" b="0" i="0" u="none" strike="noStrike" dirty="0">
                <a:solidFill>
                  <a:srgbClr val="000000"/>
                </a:solidFill>
                <a:effectLst/>
                <a:latin typeface="Aptos" panose="020B0004020202020204" pitchFamily="34" charset="0"/>
              </a:rPr>
              <a:t> Brokers are expecting AI to come, but how and where it comes is going to be critical to maintain the right touch experiences in Workforce Benefits</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None/>
            </a:pPr>
            <a:r>
              <a:rPr lang="en-US" sz="2400" b="0" i="0" u="none" strike="noStrike" dirty="0">
                <a:solidFill>
                  <a:srgbClr val="000000"/>
                </a:solidFill>
                <a:effectLst/>
                <a:latin typeface="Aptos" panose="020B0004020202020204" pitchFamily="34" charset="0"/>
              </a:rPr>
              <a:t> </a:t>
            </a:r>
            <a:r>
              <a:rPr lang="en-US" sz="2400" b="0" i="0" dirty="0">
                <a:solidFill>
                  <a:srgbClr val="444444"/>
                </a:solidFill>
                <a:effectLst/>
                <a:latin typeface="Aptos" panose="020B0004020202020204" pitchFamily="34" charset="0"/>
              </a:rPr>
              <a:t>​</a:t>
            </a:r>
            <a:endParaRPr lang="en-US" sz="2400" b="0" i="0" dirty="0">
              <a:solidFill>
                <a:srgbClr val="444444"/>
              </a:solidFill>
              <a:effectLst/>
              <a:latin typeface="Calibri" panose="020F0502020204030204" pitchFamily="34" charset="0"/>
            </a:endParaRPr>
          </a:p>
          <a:p>
            <a:pPr algn="l" rtl="0" fontAlgn="base"/>
            <a:r>
              <a:rPr lang="en-US" sz="2400" b="0" i="0" u="none" strike="noStrike" dirty="0">
                <a:solidFill>
                  <a:srgbClr val="000000"/>
                </a:solidFill>
                <a:effectLst/>
                <a:latin typeface="Aptos" panose="020B0004020202020204" pitchFamily="34" charset="0"/>
              </a:rPr>
              <a:t>5/6) We also heard from many Brokers that consolidation is having some unintended consequences, specifically around limiting local innovation and continuing to leave smaller size segments as underserved, likely continuing to expand GA presence and penetration</a:t>
            </a:r>
            <a:endParaRPr lang="en-US" sz="24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20</a:t>
            </a:fld>
            <a:endParaRPr lang="en-US"/>
          </a:p>
        </p:txBody>
      </p:sp>
    </p:spTree>
    <p:extLst>
      <p:ext uri="{BB962C8B-B14F-4D97-AF65-F5344CB8AC3E}">
        <p14:creationId xmlns:p14="http://schemas.microsoft.com/office/powerpoint/2010/main" val="3779804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1800" b="0" i="0" u="none" strike="noStrike" dirty="0">
                <a:solidFill>
                  <a:srgbClr val="000000"/>
                </a:solidFill>
                <a:effectLst/>
                <a:latin typeface="Aptos" panose="020B0004020202020204" pitchFamily="34" charset="0"/>
              </a:rPr>
              <a:t>Clearly Quality of service came in #1. No surprise</a:t>
            </a: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u="none" strike="noStrike" dirty="0">
                <a:solidFill>
                  <a:srgbClr val="000000"/>
                </a:solidFill>
                <a:effectLst/>
                <a:latin typeface="Aptos" panose="020B0004020202020204" pitchFamily="34" charset="0"/>
              </a:rPr>
              <a:t>Understanding need and benefits strategy and navigating the ever growing complexity in landscape are the next critical.</a:t>
            </a: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u="none" strike="noStrike" dirty="0">
                <a:solidFill>
                  <a:srgbClr val="000000"/>
                </a:solidFill>
                <a:effectLst/>
                <a:latin typeface="Aptos" panose="020B0004020202020204" pitchFamily="34" charset="0"/>
              </a:rPr>
              <a:t>And then more consultative skills like education, range of products and services and guidance on </a:t>
            </a:r>
            <a:r>
              <a:rPr lang="en-US" sz="1800" b="0" i="0" u="none" strike="noStrike" dirty="0" err="1">
                <a:solidFill>
                  <a:srgbClr val="000000"/>
                </a:solidFill>
                <a:effectLst/>
                <a:latin typeface="Aptos" panose="020B0004020202020204" pitchFamily="34" charset="0"/>
              </a:rPr>
              <a:t>BenTech</a:t>
            </a:r>
            <a:r>
              <a:rPr lang="en-US" sz="1800" b="0" i="0" u="none" strike="noStrike" dirty="0">
                <a:solidFill>
                  <a:srgbClr val="000000"/>
                </a:solidFill>
                <a:effectLst/>
                <a:latin typeface="Aptos" panose="020B0004020202020204" pitchFamily="34" charset="0"/>
              </a:rPr>
              <a:t> landscape are next most important.</a:t>
            </a: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sz="1800" b="0" i="0" u="none" strike="noStrike" dirty="0">
                <a:solidFill>
                  <a:srgbClr val="000000"/>
                </a:solidFill>
                <a:effectLst/>
                <a:latin typeface="Aptos" panose="020B0004020202020204" pitchFamily="34" charset="0"/>
              </a:rPr>
              <a:t>So clients are expecting more </a:t>
            </a:r>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8AED4EE-C9DA-462C-B712-3D4638B353E0}" type="slidenum">
              <a:rPr lang="en-US" smtClean="0"/>
              <a:t>21</a:t>
            </a:fld>
            <a:endParaRPr lang="en-US"/>
          </a:p>
        </p:txBody>
      </p:sp>
    </p:spTree>
    <p:extLst>
      <p:ext uri="{BB962C8B-B14F-4D97-AF65-F5344CB8AC3E}">
        <p14:creationId xmlns:p14="http://schemas.microsoft.com/office/powerpoint/2010/main" val="4167724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B74EB-30CC-9C23-8DC4-EE05447F5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EB48E-97E7-8DB2-8B04-48DF0230C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E93C0-0EC9-1946-0C03-5667C31DCA26}"/>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Who should be the primary accountable party for education given the broadening benefits landscape?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Jump ball / no clear answer / no differences by market segment</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Employers self-identifying as accountable party up since 2023</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Going to need help, opportunity for potential differentiation.</a:t>
            </a:r>
            <a:endParaRPr lang="en-US" b="0" i="0" dirty="0">
              <a:solidFill>
                <a:srgbClr val="444444"/>
              </a:solidFill>
              <a:effectLst/>
              <a:latin typeface="Calibri" panose="020F0502020204030204" pitchFamily="34" charset="0"/>
            </a:endParaRPr>
          </a:p>
          <a:p>
            <a:endParaRPr lang="en-US" dirty="0">
              <a:ea typeface="Calibri"/>
              <a:cs typeface="Calibri"/>
            </a:endParaRPr>
          </a:p>
          <a:p>
            <a:endParaRPr lang="en-US" dirty="0"/>
          </a:p>
          <a:p>
            <a:endParaRPr lang="en-US" dirty="0"/>
          </a:p>
          <a:p>
            <a:endParaRPr lang="en-US" dirty="0"/>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0433117-F407-BFF0-82BF-63E26559FF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4728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We asked given the increase in demand… what can carriers do to best support broker need.</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Font typeface="+mj-lt"/>
              <a:buAutoNum type="arabicPeriod"/>
            </a:pPr>
            <a:r>
              <a:rPr lang="en-US" sz="1800" b="0" i="0" u="none" strike="noStrike" dirty="0">
                <a:solidFill>
                  <a:srgbClr val="000000"/>
                </a:solidFill>
                <a:effectLst/>
                <a:latin typeface="Aptos" panose="020B0004020202020204" pitchFamily="34" charset="0"/>
              </a:rPr>
              <a:t>Especially with consolidation, broker alignment will be key to succeeding in the future</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2) Transparency and data was a big area of focus for brokers -&gt; pricing, block pricing, benefits utilization and loss ratios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8AED4EE-C9DA-462C-B712-3D4638B353E0}" type="slidenum">
              <a:rPr lang="en-US" smtClean="0"/>
              <a:t>23</a:t>
            </a:fld>
            <a:endParaRPr lang="en-US"/>
          </a:p>
        </p:txBody>
      </p:sp>
    </p:spTree>
    <p:extLst>
      <p:ext uri="{BB962C8B-B14F-4D97-AF65-F5344CB8AC3E}">
        <p14:creationId xmlns:p14="http://schemas.microsoft.com/office/powerpoint/2010/main" val="4039637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Top 3 data points they believe are required to inform their decisions about the design of their benefits programs</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Aptos" panose="020B0004020202020204" pitchFamily="34" charset="0"/>
              </a:rPr>
              <a:t>What Employees want, cost trends and participation rates were the 3 most selected in top 3</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Followed by utilization, demographics and benchmarking being the next 3</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Transparency on cost, participation and utilization is top of mind for brokers </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6980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72F99-2FDF-06B6-44E7-8AA3D6544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8EA8F-C96C-3FDD-1D0D-AC0E3E89D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44242-D0D7-E9E6-920F-85B82CA2D7FF}"/>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What alternate distribution channels or methods they see emerging over the Next Horizon?</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Brokers remain very Skeptical on any direct channels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sng" strike="noStrike" dirty="0">
                <a:solidFill>
                  <a:srgbClr val="FF0000"/>
                </a:solidFill>
                <a:effectLst/>
                <a:highlight>
                  <a:srgbClr val="FFFF00"/>
                </a:highlight>
                <a:latin typeface="Aptos" panose="020B0004020202020204" pitchFamily="34" charset="0"/>
              </a:rPr>
              <a:t>MEPS / PEPs Brokers were a bit more divided / neutral. Pooling MSL -&gt; bleed into non-medical products</a:t>
            </a:r>
            <a:r>
              <a:rPr lang="en-US" b="0" i="0" dirty="0">
                <a:solidFill>
                  <a:srgbClr val="FF0000"/>
                </a:solidFill>
                <a:effectLst/>
                <a:highlight>
                  <a:srgbClr val="FFFF00"/>
                </a:highlight>
                <a:latin typeface="Aptos" panose="020B0004020202020204" pitchFamily="34" charset="0"/>
              </a:rPr>
              <a:t>​</a:t>
            </a:r>
            <a:endParaRPr lang="en-US" b="0" i="0" dirty="0">
              <a:solidFill>
                <a:srgbClr val="FF0000"/>
              </a:solidFill>
              <a:effectLst/>
              <a:highlight>
                <a:srgbClr val="FFFF00"/>
              </a:highligh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Very optimistic on PEOs and ICHRAs: (i) PEOs </a:t>
            </a:r>
            <a:r>
              <a:rPr lang="en-US" b="0" i="0" u="none" strike="noStrike" dirty="0" err="1">
                <a:solidFill>
                  <a:srgbClr val="000000"/>
                </a:solidFill>
                <a:effectLst/>
                <a:latin typeface="Aptos" panose="020B0004020202020204" pitchFamily="34" charset="0"/>
              </a:rPr>
              <a:t>downmarket</a:t>
            </a:r>
            <a:r>
              <a:rPr lang="en-US" b="0" i="0" u="none" strike="noStrike" dirty="0">
                <a:solidFill>
                  <a:srgbClr val="000000"/>
                </a:solidFill>
                <a:effectLst/>
                <a:latin typeface="Aptos" panose="020B0004020202020204" pitchFamily="34" charset="0"/>
              </a:rPr>
              <a:t> and (ii) ICHRAs -&gt; save money and streamline delivery.</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Employees want Relevancy -&gt; ICHRA make package relevant to you</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Trepidation with employers -&gt; Make that radical a shift ( High-deductible medical plan)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BB945C9D-DA78-5B51-3708-DD9E301CEFA8}"/>
              </a:ext>
            </a:extLst>
          </p:cNvPr>
          <p:cNvSpPr>
            <a:spLocks noGrp="1"/>
          </p:cNvSpPr>
          <p:nvPr>
            <p:ph type="sldNum" sz="quarter" idx="5"/>
          </p:nvPr>
        </p:nvSpPr>
        <p:spPr/>
        <p:txBody>
          <a:bodyPr/>
          <a:lstStyle/>
          <a:p>
            <a:fld id="{48AED4EE-C9DA-462C-B712-3D4638B353E0}" type="slidenum">
              <a:rPr lang="en-US" smtClean="0"/>
              <a:t>25</a:t>
            </a:fld>
            <a:endParaRPr lang="en-US"/>
          </a:p>
        </p:txBody>
      </p:sp>
    </p:spTree>
    <p:extLst>
      <p:ext uri="{BB962C8B-B14F-4D97-AF65-F5344CB8AC3E}">
        <p14:creationId xmlns:p14="http://schemas.microsoft.com/office/powerpoint/2010/main" val="2325336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Brokers are feeling the pressure and really concerned with the next chapter or horizon of Absence and Leave management quickly and exponentially emerging</a:t>
            </a:r>
            <a:endParaRPr lang="en-US" dirty="0"/>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27</a:t>
            </a:fld>
            <a:endParaRPr lang="en-US"/>
          </a:p>
        </p:txBody>
      </p:sp>
    </p:spTree>
    <p:extLst>
      <p:ext uri="{BB962C8B-B14F-4D97-AF65-F5344CB8AC3E}">
        <p14:creationId xmlns:p14="http://schemas.microsoft.com/office/powerpoint/2010/main" val="2883227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18B3D-E99D-C620-6983-224262255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06CB7-C1D4-E779-AC45-775EFAC07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FCA08-2FCD-0219-09AB-3C8C6A1FB766}"/>
              </a:ext>
            </a:extLst>
          </p:cNvPr>
          <p:cNvSpPr>
            <a:spLocks noGrp="1"/>
          </p:cNvSpPr>
          <p:nvPr>
            <p:ph type="body" idx="1"/>
          </p:nvPr>
        </p:nvSpPr>
        <p:spPr/>
        <p:txBody>
          <a:bodyPr/>
          <a:lstStyle/>
          <a:p>
            <a:r>
              <a:rPr lang="en-US" dirty="0">
                <a:ea typeface="Calibri"/>
                <a:cs typeface="Calibri"/>
              </a:rPr>
              <a:t>Has been a weak signal, but the next horizon of leave and absence management is emerging. Why?</a:t>
            </a:r>
          </a:p>
          <a:p>
            <a:pPr marL="285750" indent="-285750">
              <a:buFontTx/>
              <a:buChar char="-"/>
            </a:pPr>
            <a:r>
              <a:rPr lang="en-US" dirty="0">
                <a:ea typeface="Calibri"/>
                <a:cs typeface="Calibri"/>
              </a:rPr>
              <a:t>number of trends are converging-</a:t>
            </a:r>
          </a:p>
          <a:p>
            <a:pPr marL="285750" indent="-285750">
              <a:buFontTx/>
              <a:buChar char="-"/>
            </a:pPr>
            <a:r>
              <a:rPr lang="en-US" dirty="0">
                <a:ea typeface="Calibri"/>
                <a:cs typeface="Calibri"/>
              </a:rPr>
              <a:t> The number and types of leaves required to support today’s workforce is growing. </a:t>
            </a:r>
          </a:p>
          <a:p>
            <a:pPr marL="285750" indent="-285750">
              <a:buFontTx/>
              <a:buChar char="-"/>
            </a:pPr>
            <a:r>
              <a:rPr lang="en-US" dirty="0">
                <a:ea typeface="Calibri"/>
                <a:cs typeface="Calibri"/>
              </a:rPr>
              <a:t>More states are implementing paid leave benefits, each which has unique features and reporting requirements.</a:t>
            </a:r>
          </a:p>
          <a:p>
            <a:pPr marL="285750" indent="-285750">
              <a:buFontTx/>
              <a:buChar char="-"/>
            </a:pPr>
            <a:endParaRPr lang="en-US" dirty="0">
              <a:ea typeface="Calibri"/>
              <a:cs typeface="Calibri"/>
            </a:endParaRPr>
          </a:p>
          <a:p>
            <a:pPr marL="285750" marR="0" lvl="0" indent="-285750" algn="l" defTabSz="1371600" rtl="0" eaLnBrk="1" fontAlgn="auto" latinLnBrk="0" hangingPunct="1">
              <a:lnSpc>
                <a:spcPct val="100000"/>
              </a:lnSpc>
              <a:spcBef>
                <a:spcPts val="0"/>
              </a:spcBef>
              <a:spcAft>
                <a:spcPts val="0"/>
              </a:spcAft>
              <a:buClrTx/>
              <a:buSzTx/>
              <a:buFontTx/>
              <a:buChar char="-"/>
              <a:tabLst/>
              <a:defRPr/>
            </a:pPr>
            <a:r>
              <a:rPr lang="en-US" dirty="0">
                <a:ea typeface="Calibri"/>
                <a:cs typeface="Calibri"/>
              </a:rPr>
              <a:t>Consumes resources</a:t>
            </a:r>
          </a:p>
          <a:p>
            <a:endParaRPr lang="en-US" dirty="0">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The Next Horizon is emerging, </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Our research surfaces several insights. (Walk through cards)</a:t>
            </a:r>
          </a:p>
          <a:p>
            <a:endParaRPr lang="en-US" dirty="0">
              <a:ea typeface="Calibri"/>
              <a:cs typeface="Calibri"/>
            </a:endParaRPr>
          </a:p>
        </p:txBody>
      </p:sp>
      <p:sp>
        <p:nvSpPr>
          <p:cNvPr id="4" name="Slide Number Placeholder 3">
            <a:extLst>
              <a:ext uri="{FF2B5EF4-FFF2-40B4-BE49-F238E27FC236}">
                <a16:creationId xmlns:a16="http://schemas.microsoft.com/office/drawing/2014/main" id="{486F4FF3-E1C4-EF6C-3AC4-A28F1237B0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0457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87802-C86F-78F5-A2C4-8A6B1E381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7F619-E94E-2F78-21BA-663460316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0A0B3-A346-C579-847B-F58D538ED2A6}"/>
              </a:ext>
            </a:extLst>
          </p:cNvPr>
          <p:cNvSpPr>
            <a:spLocks noGrp="1"/>
          </p:cNvSpPr>
          <p:nvPr>
            <p:ph type="body" idx="1"/>
          </p:nvPr>
        </p:nvSpPr>
        <p:spPr/>
        <p:txBody>
          <a:bodyPr/>
          <a:lstStyle/>
          <a:p>
            <a:pPr defTabSz="928299">
              <a:defRPr/>
            </a:pPr>
            <a:r>
              <a:rPr lang="en-US" dirty="0">
                <a:ea typeface="Calibri"/>
                <a:cs typeface="Calibri"/>
              </a:rPr>
              <a:t>The need for leave management and related services is rapidly growing. </a:t>
            </a:r>
          </a:p>
          <a:p>
            <a:pPr defTabSz="928299">
              <a:defRPr/>
            </a:pPr>
            <a:r>
              <a:rPr lang="en-US" dirty="0">
                <a:ea typeface="Calibri"/>
                <a:cs typeface="Calibri"/>
              </a:rPr>
              <a:t>Driven by</a:t>
            </a:r>
          </a:p>
          <a:p>
            <a:pPr defTabSz="928299">
              <a:defRPr/>
            </a:pPr>
            <a:r>
              <a:rPr lang="en-US" dirty="0">
                <a:ea typeface="Calibri"/>
                <a:cs typeface="Calibri"/>
              </a:rPr>
              <a:t>-a desire by employers to address a wider and more contemporary range of needs</a:t>
            </a:r>
          </a:p>
          <a:p>
            <a:pPr defTabSz="928299">
              <a:defRPr/>
            </a:pPr>
            <a:r>
              <a:rPr lang="en-US" dirty="0">
                <a:ea typeface="Calibri"/>
                <a:cs typeface="Calibri"/>
              </a:rPr>
              <a:t>-state/federal effort to offer mandated leaves.</a:t>
            </a:r>
          </a:p>
          <a:p>
            <a:pPr defTabSz="928299">
              <a:defRPr/>
            </a:pPr>
            <a:endParaRPr lang="en-US" dirty="0">
              <a:ea typeface="Calibri"/>
              <a:cs typeface="Calibri"/>
            </a:endParaRPr>
          </a:p>
          <a:p>
            <a:pPr defTabSz="928299">
              <a:defRPr/>
            </a:pPr>
            <a:r>
              <a:rPr lang="en-US" dirty="0">
                <a:ea typeface="Calibri"/>
                <a:cs typeface="Calibri"/>
              </a:rPr>
              <a:t>Card 1: As leaves have proliferated, 38% of employers have seen an increase....48% of large employers</a:t>
            </a:r>
          </a:p>
          <a:p>
            <a:pPr defTabSz="928299">
              <a:defRPr/>
            </a:pPr>
            <a:endParaRPr lang="en-US" dirty="0">
              <a:ea typeface="Calibri"/>
              <a:cs typeface="Calibri"/>
            </a:endParaRPr>
          </a:p>
          <a:p>
            <a:pPr defTabSz="928299">
              <a:defRPr/>
            </a:pPr>
            <a:r>
              <a:rPr lang="en-US" dirty="0">
                <a:ea typeface="Calibri"/>
                <a:cs typeface="Calibri"/>
              </a:rPr>
              <a:t>Card 2: 24% of workers who took an extended leave of absence found the process "very easy" &gt; so there’s significant room for improvement here.</a:t>
            </a:r>
          </a:p>
          <a:p>
            <a:pPr defTabSz="928299">
              <a:defRPr/>
            </a:pPr>
            <a:endParaRPr lang="en-US" dirty="0">
              <a:ea typeface="Calibri"/>
              <a:cs typeface="Calibri"/>
            </a:endParaRPr>
          </a:p>
          <a:p>
            <a:pPr defTabSz="928299">
              <a:defRPr/>
            </a:pPr>
            <a:r>
              <a:rPr lang="en-US" dirty="0">
                <a:ea typeface="Calibri"/>
                <a:cs typeface="Calibri"/>
              </a:rPr>
              <a:t>Card 3: An additional 35% said "maybe.“ This number jumps to 65% of large employers who said they would purchase. </a:t>
            </a:r>
          </a:p>
        </p:txBody>
      </p:sp>
      <p:sp>
        <p:nvSpPr>
          <p:cNvPr id="4" name="Slide Number Placeholder 3">
            <a:extLst>
              <a:ext uri="{FF2B5EF4-FFF2-40B4-BE49-F238E27FC236}">
                <a16:creationId xmlns:a16="http://schemas.microsoft.com/office/drawing/2014/main" id="{948A5C84-8D11-D389-D5B6-8F8F113257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054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B9829-AB59-7BA2-46E7-5D6297798F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B0963-4BEC-51E4-631E-024636C7D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96428-FA75-CC49-20D9-D75F1DE1D955}"/>
              </a:ext>
            </a:extLst>
          </p:cNvPr>
          <p:cNvSpPr>
            <a:spLocks noGrp="1"/>
          </p:cNvSpPr>
          <p:nvPr>
            <p:ph type="body" idx="1"/>
          </p:nvPr>
        </p:nvSpPr>
        <p:spPr/>
        <p:txBody>
          <a:bodyPr/>
          <a:lstStyle/>
          <a:p>
            <a:r>
              <a:rPr lang="en-US" dirty="0">
                <a:ea typeface="Calibri"/>
                <a:cs typeface="Calibri"/>
              </a:rPr>
              <a:t>Here, we can get a better picture….</a:t>
            </a:r>
          </a:p>
          <a:p>
            <a:r>
              <a:rPr lang="en-US" dirty="0">
                <a:ea typeface="Calibri"/>
                <a:cs typeface="Calibri"/>
              </a:rPr>
              <a:t>A few takeaways: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 focus on the color patterns &gt;blue is current, but look at all the yellow</a:t>
            </a:r>
          </a:p>
          <a:p>
            <a:r>
              <a:rPr lang="en-US" dirty="0">
                <a:ea typeface="Calibri"/>
                <a:cs typeface="Calibri"/>
              </a:rPr>
              <a:t>-Few employers currently provide for the top 5, but are growing rapidly</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      -Paid caregiving WB way to address LTC indirectly sandwich generation</a:t>
            </a:r>
          </a:p>
          <a:p>
            <a:r>
              <a:rPr lang="en-US" dirty="0">
                <a:ea typeface="Calibri"/>
                <a:cs typeface="Calibri"/>
              </a:rPr>
              <a:t>-Bottom two, within 5 years, almost all will provide for these.</a:t>
            </a:r>
          </a:p>
          <a:p>
            <a:r>
              <a:rPr lang="en-US" dirty="0">
                <a:ea typeface="Calibri"/>
                <a:cs typeface="Calibri"/>
              </a:rPr>
              <a:t>        -bonding</a:t>
            </a:r>
          </a:p>
          <a:p>
            <a:r>
              <a:rPr lang="en-US" dirty="0">
                <a:ea typeface="Calibri"/>
                <a:cs typeface="Calibri"/>
              </a:rPr>
              <a:t>Changing family dynamic and addressing those needs</a:t>
            </a:r>
          </a:p>
          <a:p>
            <a:r>
              <a:rPr lang="en-US" dirty="0">
                <a:ea typeface="Calibri"/>
                <a:cs typeface="Calibri"/>
              </a:rPr>
              <a:t>---</a:t>
            </a:r>
          </a:p>
          <a:p>
            <a:endParaRPr lang="en-US" dirty="0">
              <a:ea typeface="Calibri"/>
              <a:cs typeface="Calibri"/>
            </a:endParaRPr>
          </a:p>
        </p:txBody>
      </p:sp>
      <p:sp>
        <p:nvSpPr>
          <p:cNvPr id="4" name="Slide Number Placeholder 3">
            <a:extLst>
              <a:ext uri="{FF2B5EF4-FFF2-40B4-BE49-F238E27FC236}">
                <a16:creationId xmlns:a16="http://schemas.microsoft.com/office/drawing/2014/main" id="{396F78F1-B123-D016-62DE-510A77251D99}"/>
              </a:ext>
            </a:extLst>
          </p:cNvPr>
          <p:cNvSpPr>
            <a:spLocks noGrp="1"/>
          </p:cNvSpPr>
          <p:nvPr>
            <p:ph type="sldNum" sz="quarter" idx="5"/>
          </p:nvPr>
        </p:nvSpPr>
        <p:spPr/>
        <p:txBody>
          <a:bodyPr/>
          <a:lstStyle/>
          <a:p>
            <a:fld id="{48AED4EE-C9DA-462C-B712-3D4638B353E0}" type="slidenum">
              <a:rPr lang="en-US" smtClean="0"/>
              <a:t>30</a:t>
            </a:fld>
            <a:endParaRPr lang="en-US"/>
          </a:p>
        </p:txBody>
      </p:sp>
    </p:spTree>
    <p:extLst>
      <p:ext uri="{BB962C8B-B14F-4D97-AF65-F5344CB8AC3E}">
        <p14:creationId xmlns:p14="http://schemas.microsoft.com/office/powerpoint/2010/main" val="408958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GO FAST</a:t>
            </a:r>
            <a:r>
              <a:rPr lang="en-US" b="0" i="0" dirty="0">
                <a:solidFill>
                  <a:srgbClr val="444444"/>
                </a:solidFill>
                <a:effectLst/>
                <a:latin typeface="Calibri" panose="020F0502020204030204" pitchFamily="34" charset="0"/>
              </a:rPr>
              <a:t>​</a:t>
            </a:r>
          </a:p>
          <a:p>
            <a:pPr algn="l" rtl="0" fontAlgn="base">
              <a:buNone/>
            </a:pP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Calibri" panose="020F0502020204030204" pitchFamily="34" charset="0"/>
              </a:rPr>
              <a:t>Different</a:t>
            </a:r>
          </a:p>
          <a:p>
            <a:pPr algn="l" rtl="0" fontAlgn="base">
              <a:buNone/>
            </a:pPr>
            <a:r>
              <a:rPr lang="en-US" b="0" i="0" u="none" strike="noStrike" dirty="0">
                <a:solidFill>
                  <a:srgbClr val="000000"/>
                </a:solidFill>
                <a:effectLst/>
                <a:latin typeface="Calibri" panose="020F0502020204030204" pitchFamily="34" charset="0"/>
              </a:rPr>
              <a:t>Tariffs and likelihood of a recession (JPMorgan 60%) &gt; Changes employers mindsets.</a:t>
            </a:r>
            <a:r>
              <a:rPr lang="en-US" b="0" i="0" dirty="0">
                <a:solidFill>
                  <a:srgbClr val="444444"/>
                </a:solidFill>
                <a:effectLst/>
                <a:latin typeface="Calibri" panose="020F0502020204030204" pitchFamily="34" charset="0"/>
              </a:rPr>
              <a:t>​</a:t>
            </a:r>
          </a:p>
          <a:p>
            <a:r>
              <a:rPr lang="en-US" dirty="0">
                <a:ea typeface="Calibri"/>
                <a:cs typeface="Calibri"/>
              </a:rPr>
              <a:t>BLS &gt;by the end of 2023, Gen Z eclipse BB in the workforce, today accounting for 18% of the workforce today and expected to increase to 30% by 2030. Together Mill, X, and Z account for 85% of the workforce.</a:t>
            </a:r>
          </a:p>
          <a:p>
            <a:r>
              <a:rPr lang="en-US" dirty="0">
                <a:ea typeface="Calibri"/>
                <a:cs typeface="Calibri"/>
              </a:rPr>
              <a:t>AI- decision support, benefits administration, and creating a new </a:t>
            </a:r>
            <a:r>
              <a:rPr lang="en-US" dirty="0" err="1">
                <a:ea typeface="Calibri"/>
                <a:cs typeface="Calibri"/>
              </a:rPr>
              <a:t>Cx</a:t>
            </a:r>
            <a:r>
              <a:rPr lang="en-US" dirty="0">
                <a:ea typeface="Calibri"/>
                <a:cs typeface="Calibri"/>
              </a:rPr>
              <a:t> for WB</a:t>
            </a:r>
          </a:p>
        </p:txBody>
      </p:sp>
      <p:sp>
        <p:nvSpPr>
          <p:cNvPr id="4" name="Slide Number Placeholder 3"/>
          <p:cNvSpPr>
            <a:spLocks noGrp="1"/>
          </p:cNvSpPr>
          <p:nvPr>
            <p:ph type="sldNum" sz="quarter" idx="5"/>
          </p:nvPr>
        </p:nvSpPr>
        <p:spPr/>
        <p:txBody>
          <a:bodyPr/>
          <a:lstStyle/>
          <a:p>
            <a:fld id="{48AED4EE-C9DA-462C-B712-3D4638B353E0}" type="slidenum">
              <a:rPr lang="en-US" smtClean="0"/>
              <a:t>3</a:t>
            </a:fld>
            <a:endParaRPr lang="en-US" dirty="0"/>
          </a:p>
        </p:txBody>
      </p:sp>
    </p:spTree>
    <p:extLst>
      <p:ext uri="{BB962C8B-B14F-4D97-AF65-F5344CB8AC3E}">
        <p14:creationId xmlns:p14="http://schemas.microsoft.com/office/powerpoint/2010/main" val="3764976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E9982-2129-8CC2-2ED0-07B2520E8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02D0A-D094-1AE7-98AF-56F86C5E5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ECE6A-C13E-EE53-BB6F-082B663491AF}"/>
              </a:ext>
            </a:extLst>
          </p:cNvPr>
          <p:cNvSpPr>
            <a:spLocks noGrp="1"/>
          </p:cNvSpPr>
          <p:nvPr>
            <p:ph type="body" idx="1"/>
          </p:nvPr>
        </p:nvSpPr>
        <p:spPr/>
        <p:txBody>
          <a:bodyPr/>
          <a:lstStyle/>
          <a:p>
            <a:r>
              <a:rPr lang="en-US" dirty="0"/>
              <a:t>Some additional insights</a:t>
            </a:r>
          </a:p>
          <a:p>
            <a:r>
              <a:rPr lang="en-US" dirty="0"/>
              <a:t>Card 1: Small companies in particular</a:t>
            </a:r>
          </a:p>
          <a:p>
            <a:r>
              <a:rPr lang="en-US" dirty="0"/>
              <a:t>             55% are planning or considering to offer 3 or more additional leave types that they are not currently offering. </a:t>
            </a:r>
          </a:p>
          <a:p>
            <a:r>
              <a:rPr lang="en-US" dirty="0"/>
              <a:t>                         --56% planning or considering company-sponsored paid caregiving leave.</a:t>
            </a:r>
          </a:p>
          <a:p>
            <a:r>
              <a:rPr lang="en-US" dirty="0">
                <a:ea typeface="Calibri" panose="020F0502020204030204"/>
                <a:cs typeface="Calibri" panose="020F0502020204030204"/>
              </a:rPr>
              <a:t>                         --49% </a:t>
            </a:r>
            <a:r>
              <a:rPr lang="en-US" dirty="0">
                <a:solidFill>
                  <a:srgbClr val="FFFFFF"/>
                </a:solidFill>
                <a:latin typeface="Aptos"/>
              </a:rPr>
              <a:t>are non-FMLA medical leave benefits</a:t>
            </a:r>
            <a:endParaRPr lang="en-US" dirty="0">
              <a:ea typeface="Calibri" panose="020F0502020204030204"/>
              <a:cs typeface="Calibri" panose="020F0502020204030204"/>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dirty="0">
              <a:ea typeface="Calibri" panose="020F0502020204030204"/>
              <a:cs typeface="Calibri" panose="020F0502020204030204"/>
            </a:endParaRPr>
          </a:p>
          <a:p>
            <a:r>
              <a:rPr lang="en-US" dirty="0">
                <a:ea typeface="Calibri" panose="020F0502020204030204"/>
                <a:cs typeface="Calibri" panose="020F0502020204030204"/>
              </a:rPr>
              <a:t>Card 2- more states they are in, less likely to have parity; risk?</a:t>
            </a:r>
            <a:endParaRPr lang="en-US" dirty="0"/>
          </a:p>
          <a:p>
            <a:r>
              <a:rPr lang="en-US" dirty="0">
                <a:ea typeface="Calibri"/>
                <a:cs typeface="Calibri"/>
              </a:rPr>
              <a:t>Card 3- 59% currently accommodate intermittent &gt; of the who do not, 37% are considering changing that.</a:t>
            </a:r>
          </a:p>
          <a:p>
            <a:endParaRPr lang="en-US" dirty="0">
              <a:ea typeface="Calibri"/>
              <a:cs typeface="Calibri"/>
            </a:endParaRPr>
          </a:p>
          <a:p>
            <a:r>
              <a:rPr lang="en-US" dirty="0">
                <a:ea typeface="Calibri"/>
                <a:cs typeface="Calibri"/>
              </a:rPr>
              <a:t>&gt;theme of a more complex environment for both leave and absence management.</a:t>
            </a:r>
            <a:endParaRPr lang="en-US" dirty="0"/>
          </a:p>
          <a:p>
            <a:pPr defTabSz="928299">
              <a:defRPr/>
            </a:pPr>
            <a:endParaRPr lang="en-US" dirty="0"/>
          </a:p>
        </p:txBody>
      </p:sp>
      <p:sp>
        <p:nvSpPr>
          <p:cNvPr id="4" name="Slide Number Placeholder 3">
            <a:extLst>
              <a:ext uri="{FF2B5EF4-FFF2-40B4-BE49-F238E27FC236}">
                <a16:creationId xmlns:a16="http://schemas.microsoft.com/office/drawing/2014/main" id="{51763436-1692-59BF-0A8F-5181B9ACC3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4480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77C73-F677-BAB8-31D6-22A555185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E5AB9-3CB4-F7AA-A872-290FD0010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CB3AE-0FB8-5F74-AF16-5560752F77F0}"/>
              </a:ext>
            </a:extLst>
          </p:cNvPr>
          <p:cNvSpPr>
            <a:spLocks noGrp="1"/>
          </p:cNvSpPr>
          <p:nvPr>
            <p:ph type="body" idx="1"/>
          </p:nvPr>
        </p:nvSpPr>
        <p:spPr/>
        <p:txBody>
          <a:bodyPr/>
          <a:lstStyle/>
          <a:p>
            <a:r>
              <a:rPr lang="en-US" dirty="0">
                <a:ea typeface="Calibri"/>
                <a:cs typeface="Calibri"/>
              </a:rPr>
              <a:t>Lack of appreciation for the complexity</a:t>
            </a:r>
          </a:p>
          <a:p>
            <a:r>
              <a:rPr lang="en-US" dirty="0">
                <a:ea typeface="Calibri"/>
                <a:cs typeface="Calibri"/>
              </a:rPr>
              <a:t>79%.... (employers operating in multiple states say it will be more challenging)</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Similar Q re </a:t>
            </a:r>
            <a:r>
              <a:rPr lang="en-US" sz="1800" dirty="0">
                <a:ln w="22225">
                  <a:noFill/>
                  <a:prstDash val="solid"/>
                </a:ln>
                <a:latin typeface="Arial"/>
              </a:rPr>
              <a:t>comply with federal, state, and local regulations</a:t>
            </a:r>
            <a:r>
              <a:rPr lang="en-US" sz="1800" i="1" dirty="0">
                <a:ln w="22225">
                  <a:noFill/>
                  <a:prstDash val="solid"/>
                </a:ln>
                <a:latin typeface="Arial"/>
              </a:rPr>
              <a:t>. </a:t>
            </a:r>
            <a:r>
              <a:rPr lang="en-US" sz="1800" i="0" dirty="0">
                <a:ln w="22225">
                  <a:noFill/>
                  <a:prstDash val="solid"/>
                </a:ln>
                <a:latin typeface="Arial"/>
              </a:rPr>
              <a:t>71% said they were extremely or very confident with that.</a:t>
            </a:r>
            <a:endParaRPr lang="en-US" sz="1800" i="0" dirty="0">
              <a:ln w="22225">
                <a:noFill/>
                <a:prstDash val="solid"/>
              </a:ln>
              <a:latin typeface="Arial"/>
              <a:cs typeface="Arial"/>
            </a:endParaRPr>
          </a:p>
          <a:p>
            <a:r>
              <a:rPr lang="en-US" dirty="0">
                <a:ea typeface="Calibri"/>
                <a:cs typeface="Calibri"/>
              </a:rPr>
              <a:t>Do they understand?</a:t>
            </a:r>
          </a:p>
          <a:p>
            <a:r>
              <a:rPr lang="en-US" dirty="0">
                <a:ea typeface="Calibri"/>
                <a:cs typeface="Calibri"/>
              </a:rPr>
              <a:t>-tracking and reporting requirements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a:t>
            </a:r>
            <a:r>
              <a:rPr lang="en-US" dirty="0"/>
              <a:t>Understand offsets and how leave coordinates with other Federal and state regs? STD benefits?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-Risk of inconsistencies among workers &gt; not equitable &gt; compliance risk</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Rubber stamping</a:t>
            </a:r>
          </a:p>
          <a:p>
            <a:pPr marL="685800" lvl="1" indent="0">
              <a:buFont typeface="Courier New,monospace"/>
              <a:buNone/>
            </a:pPr>
            <a:r>
              <a:rPr lang="en-US" dirty="0"/>
              <a:t>Approve something first that's not a qualified leave, Later, the employee really needs something that is qualified, but don't have any leave left.</a:t>
            </a: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r>
              <a:rPr lang="en-US" dirty="0">
                <a:ea typeface="Calibri"/>
                <a:cs typeface="Calibri"/>
              </a:rPr>
              <a:t>Guardian Quiz on FMLA and LM: C-</a:t>
            </a:r>
          </a:p>
          <a:p>
            <a:endParaRPr lang="en-US" dirty="0">
              <a:ea typeface="Calibri"/>
              <a:cs typeface="Calibri"/>
            </a:endParaRPr>
          </a:p>
          <a:p>
            <a:r>
              <a:rPr lang="en-US" dirty="0">
                <a:ea typeface="Calibri"/>
                <a:cs typeface="Calibri"/>
              </a:rPr>
              <a:t>Brokers &gt; See a storm coming/a burning platform.</a:t>
            </a:r>
          </a:p>
          <a:p>
            <a:endParaRPr lang="en-US" dirty="0"/>
          </a:p>
        </p:txBody>
      </p:sp>
      <p:sp>
        <p:nvSpPr>
          <p:cNvPr id="4" name="Slide Number Placeholder 3">
            <a:extLst>
              <a:ext uri="{FF2B5EF4-FFF2-40B4-BE49-F238E27FC236}">
                <a16:creationId xmlns:a16="http://schemas.microsoft.com/office/drawing/2014/main" id="{B16F34AA-BEAB-E578-2E67-CCB3D98609CE}"/>
              </a:ext>
            </a:extLst>
          </p:cNvPr>
          <p:cNvSpPr>
            <a:spLocks noGrp="1"/>
          </p:cNvSpPr>
          <p:nvPr>
            <p:ph type="sldNum" sz="quarter" idx="5"/>
          </p:nvPr>
        </p:nvSpPr>
        <p:spPr/>
        <p:txBody>
          <a:bodyPr/>
          <a:lstStyle/>
          <a:p>
            <a:pPr defTabSz="1392448">
              <a:defRPr/>
            </a:pPr>
            <a:fld id="{48AED4EE-C9DA-462C-B712-3D4638B353E0}" type="slidenum">
              <a:rPr lang="en-US">
                <a:solidFill>
                  <a:prstClr val="black"/>
                </a:solidFill>
                <a:latin typeface="Calibri" panose="020F0502020204030204"/>
              </a:rPr>
              <a:pPr defTabSz="1392448">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910766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E2F8C-B9E0-8C3C-454A-3665ECDF8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5FD8E-B3B6-F8AA-B3E5-B1027AC90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56BA7-F97C-C8BA-0539-CCDCABF1C42D}"/>
              </a:ext>
            </a:extLst>
          </p:cNvPr>
          <p:cNvSpPr>
            <a:spLocks noGrp="1"/>
          </p:cNvSpPr>
          <p:nvPr>
            <p:ph type="body" idx="1"/>
          </p:nvPr>
        </p:nvSpPr>
        <p:spPr/>
        <p:txBody>
          <a:bodyPr/>
          <a:lstStyle/>
          <a:p>
            <a:pPr defTabSz="928299">
              <a:defRPr/>
            </a:pPr>
            <a:r>
              <a:rPr lang="en-US" dirty="0"/>
              <a:t>OK, so how are employers getting their arms around all this? </a:t>
            </a:r>
          </a:p>
          <a:p>
            <a:pPr defTabSz="928299">
              <a:defRPr/>
            </a:pPr>
            <a:r>
              <a:rPr lang="en-US" dirty="0"/>
              <a:t>Walk through graphic</a:t>
            </a:r>
          </a:p>
          <a:p>
            <a:pPr defTabSz="928299">
              <a:defRPr/>
            </a:pPr>
            <a:r>
              <a:rPr lang="en-US" dirty="0"/>
              <a:t>When we asked companies why…</a:t>
            </a:r>
          </a:p>
          <a:p>
            <a:pPr defTabSz="928299">
              <a:defRPr/>
            </a:pPr>
            <a:r>
              <a:rPr lang="en-US" dirty="0"/>
              <a:t>Walk through numbers on the right; use integration to segue to next slide</a:t>
            </a:r>
          </a:p>
          <a:p>
            <a:pPr defTabSz="928299">
              <a:defRPr/>
            </a:pPr>
            <a:endParaRPr lang="en-US" dirty="0"/>
          </a:p>
          <a:p>
            <a:pPr marL="0" marR="0" lvl="0" indent="0" algn="l" defTabSz="928299" rtl="0" eaLnBrk="1" fontAlgn="auto" latinLnBrk="0" hangingPunct="1">
              <a:lnSpc>
                <a:spcPct val="100000"/>
              </a:lnSpc>
              <a:spcBef>
                <a:spcPts val="0"/>
              </a:spcBef>
              <a:spcAft>
                <a:spcPts val="0"/>
              </a:spcAft>
              <a:buClrTx/>
              <a:buSzTx/>
              <a:buFontTx/>
              <a:buNone/>
              <a:tabLst/>
              <a:defRPr/>
            </a:pPr>
            <a:r>
              <a:rPr lang="en-US" dirty="0">
                <a:ea typeface="Calibri"/>
                <a:cs typeface="Calibri"/>
              </a:rPr>
              <a:t>80% of FMLA claims are a ‘serious health condition” so could have a related STD claim.</a:t>
            </a:r>
          </a:p>
          <a:p>
            <a:endParaRPr lang="en-US" dirty="0"/>
          </a:p>
        </p:txBody>
      </p:sp>
      <p:sp>
        <p:nvSpPr>
          <p:cNvPr id="4" name="Slide Number Placeholder 3">
            <a:extLst>
              <a:ext uri="{FF2B5EF4-FFF2-40B4-BE49-F238E27FC236}">
                <a16:creationId xmlns:a16="http://schemas.microsoft.com/office/drawing/2014/main" id="{5A62A8AB-7F3A-7904-4969-E3D14EA5BDB6}"/>
              </a:ext>
            </a:extLst>
          </p:cNvPr>
          <p:cNvSpPr>
            <a:spLocks noGrp="1"/>
          </p:cNvSpPr>
          <p:nvPr>
            <p:ph type="sldNum" sz="quarter" idx="5"/>
          </p:nvPr>
        </p:nvSpPr>
        <p:spPr/>
        <p:txBody>
          <a:bodyPr/>
          <a:lstStyle/>
          <a:p>
            <a:fld id="{48AED4EE-C9DA-462C-B712-3D4638B353E0}" type="slidenum">
              <a:rPr lang="en-US" smtClean="0"/>
              <a:t>33</a:t>
            </a:fld>
            <a:endParaRPr lang="en-US"/>
          </a:p>
        </p:txBody>
      </p:sp>
    </p:spTree>
    <p:extLst>
      <p:ext uri="{BB962C8B-B14F-4D97-AF65-F5344CB8AC3E}">
        <p14:creationId xmlns:p14="http://schemas.microsoft.com/office/powerpoint/2010/main" val="3874270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ea typeface="Calibri"/>
                <a:cs typeface="Calibri"/>
              </a:rPr>
              <a:t>All</a:t>
            </a:r>
            <a:r>
              <a:rPr lang="en-US" dirty="0"/>
              <a:t> firms: 52% integrated/48% best-value</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4281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Walk through &gt; focus on colors</a:t>
            </a:r>
          </a:p>
          <a:p>
            <a:r>
              <a:rPr lang="en-US" dirty="0">
                <a:ea typeface="Calibri"/>
                <a:cs typeface="Calibri"/>
              </a:rPr>
              <a:t>Top 2</a:t>
            </a:r>
          </a:p>
          <a:p>
            <a:r>
              <a:rPr lang="en-US" dirty="0">
                <a:ea typeface="Calibri"/>
                <a:cs typeface="Calibri"/>
              </a:rPr>
              <a:t>Employers (especially smaller employers) need to ask themselves:</a:t>
            </a:r>
          </a:p>
          <a:p>
            <a:r>
              <a:rPr lang="en-US" dirty="0">
                <a:ea typeface="Calibri"/>
                <a:cs typeface="Calibri"/>
              </a:rPr>
              <a:t> do have the capacity to manage and track all of this? </a:t>
            </a:r>
          </a:p>
          <a:p>
            <a:r>
              <a:rPr lang="en-US" dirty="0">
                <a:ea typeface="Calibri"/>
                <a:cs typeface="Calibri"/>
              </a:rPr>
              <a:t>How do you track and upload all this to your attendance systems?</a:t>
            </a:r>
          </a:p>
          <a:p>
            <a:r>
              <a:rPr lang="en-US" dirty="0">
                <a:ea typeface="Calibri"/>
                <a:cs typeface="Calibri"/>
              </a:rPr>
              <a:t> Do they have the staff required to manage the variety of needs?</a:t>
            </a:r>
          </a:p>
          <a:p>
            <a:r>
              <a:rPr lang="en-US" dirty="0">
                <a:ea typeface="Calibri"/>
                <a:cs typeface="Calibri"/>
              </a:rPr>
              <a:t> Are they willing to take the associated risks? Real dollars involved. </a:t>
            </a:r>
          </a:p>
          <a:p>
            <a:r>
              <a:rPr lang="en-US" dirty="0">
                <a:ea typeface="Calibri"/>
                <a:cs typeface="Calibri"/>
              </a:rPr>
              <a:t>Are you asking these questions of your employer clients?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8AED4EE-C9DA-462C-B712-3D4638B353E0}" type="slidenum">
              <a:rPr lang="en-US" smtClean="0"/>
              <a:t>35</a:t>
            </a:fld>
            <a:endParaRPr lang="en-US"/>
          </a:p>
        </p:txBody>
      </p:sp>
    </p:spTree>
    <p:extLst>
      <p:ext uri="{BB962C8B-B14F-4D97-AF65-F5344CB8AC3E}">
        <p14:creationId xmlns:p14="http://schemas.microsoft.com/office/powerpoint/2010/main" val="91026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12822-C3C5-F3BA-B6C7-3E8C3A137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FB85E-57CA-53B6-CD48-29C99CFE1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3E0C2-8A75-6AF4-DEBF-50A566485862}"/>
              </a:ext>
            </a:extLst>
          </p:cNvPr>
          <p:cNvSpPr>
            <a:spLocks noGrp="1"/>
          </p:cNvSpPr>
          <p:nvPr>
            <p:ph type="body" idx="1"/>
          </p:nvPr>
        </p:nvSpPr>
        <p:spPr/>
        <p:txBody>
          <a:bodyPr/>
          <a:lstStyle/>
          <a:p>
            <a:r>
              <a:rPr lang="en-US" dirty="0">
                <a:ea typeface="Calibri" panose="020F0502020204030204"/>
                <a:cs typeface="Calibri" panose="020F0502020204030204"/>
              </a:rPr>
              <a:t>Outsourcing company: no clear winner. </a:t>
            </a:r>
          </a:p>
          <a:p>
            <a:endParaRPr lang="en-US" dirty="0">
              <a:ea typeface="Calibri" panose="020F0502020204030204"/>
              <a:cs typeface="Calibri" panose="020F0502020204030204"/>
            </a:endParaRPr>
          </a:p>
          <a:p>
            <a:r>
              <a:rPr lang="en-US" dirty="0">
                <a:ea typeface="Calibri" panose="020F0502020204030204"/>
                <a:cs typeface="Calibri" panose="020F0502020204030204"/>
              </a:rPr>
              <a:t>Walk through capabilities on the right. </a:t>
            </a:r>
          </a:p>
          <a:p>
            <a:r>
              <a:rPr lang="en-US" dirty="0">
                <a:ea typeface="Calibri" panose="020F0502020204030204"/>
                <a:cs typeface="Calibri" panose="020F0502020204030204"/>
              </a:rPr>
              <a:t>Coverage a range of considerations. </a:t>
            </a:r>
          </a:p>
          <a:p>
            <a:r>
              <a:rPr lang="en-US" dirty="0"/>
              <a:t>Creates significant opportunity for reliable, scalable plug-and-play solutions.</a:t>
            </a:r>
            <a:endParaRPr lang="en-US" dirty="0">
              <a:ea typeface="Calibri"/>
              <a:cs typeface="Calibri"/>
            </a:endParaRPr>
          </a:p>
          <a:p>
            <a:r>
              <a:rPr lang="en-US" dirty="0">
                <a:ea typeface="Calibri"/>
                <a:cs typeface="Calibri"/>
              </a:rPr>
              <a:t>[Use "integrated single portal for er and ees" as segue to next slide.]</a:t>
            </a:r>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409F9F9B-AD18-07A7-A1E0-0369AAE7C8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8937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Capabilities Matter/Are Now "Show Me“</a:t>
            </a:r>
          </a:p>
          <a:p>
            <a:r>
              <a:rPr lang="en-US" dirty="0">
                <a:ea typeface="Calibri"/>
                <a:cs typeface="Calibri"/>
              </a:rPr>
              <a:t>Technology and Digital solutions are key to success.</a:t>
            </a:r>
          </a:p>
        </p:txBody>
      </p:sp>
      <p:sp>
        <p:nvSpPr>
          <p:cNvPr id="4" name="Slide Number Placeholder 3"/>
          <p:cNvSpPr>
            <a:spLocks noGrp="1"/>
          </p:cNvSpPr>
          <p:nvPr>
            <p:ph type="sldNum" sz="quarter" idx="5"/>
          </p:nvPr>
        </p:nvSpPr>
        <p:spPr/>
        <p:txBody>
          <a:bodyPr/>
          <a:lstStyle/>
          <a:p>
            <a:fld id="{48AED4EE-C9DA-462C-B712-3D4638B353E0}" type="slidenum">
              <a:rPr lang="en-US" smtClean="0"/>
              <a:t>37</a:t>
            </a:fld>
            <a:endParaRPr lang="en-US"/>
          </a:p>
        </p:txBody>
      </p:sp>
    </p:spTree>
    <p:extLst>
      <p:ext uri="{BB962C8B-B14F-4D97-AF65-F5344CB8AC3E}">
        <p14:creationId xmlns:p14="http://schemas.microsoft.com/office/powerpoint/2010/main" val="3581735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Final chapter in the Next Horizon: Digitize or be Disrupted and AI may be the likely catalyst.</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Aptos" panose="020B0004020202020204" pitchFamily="34" charset="0"/>
              </a:rPr>
              <a:t>Ultimately with the WHO and the WHAT rapidly changing, clearly the HOW needs to also rapidly change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38</a:t>
            </a:fld>
            <a:endParaRPr lang="en-US"/>
          </a:p>
        </p:txBody>
      </p:sp>
    </p:spTree>
    <p:extLst>
      <p:ext uri="{BB962C8B-B14F-4D97-AF65-F5344CB8AC3E}">
        <p14:creationId xmlns:p14="http://schemas.microsoft.com/office/powerpoint/2010/main" val="4047059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First shout out to everyone here.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Employers are favorable on the experiences they are receiving today compared to their daily lives.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Not expecting that result | Significant investments have been made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Message on the right is also clear. We better keep up</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2688293-04EC-4BF6-BE96-DBE229D095F4}" type="slidenum">
              <a:rPr lang="en-US" smtClean="0"/>
              <a:t>39</a:t>
            </a:fld>
            <a:endParaRPr lang="en-US"/>
          </a:p>
        </p:txBody>
      </p:sp>
    </p:spTree>
    <p:extLst>
      <p:ext uri="{BB962C8B-B14F-4D97-AF65-F5344CB8AC3E}">
        <p14:creationId xmlns:p14="http://schemas.microsoft.com/office/powerpoint/2010/main" val="976918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31B3E-36F4-F55B-6D70-00344BAA4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189D4-B531-3C44-2751-D5760167E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7E90A-7913-D790-05B2-8082074E0CA5}"/>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As we consider Benefits technology -&gt; who is best positioned?</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Aptos" panose="020B0004020202020204" pitchFamily="34" charset="0"/>
              </a:rPr>
              <a:t>See dominance of external software to support benefits technology vs homegrown software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Third parties such as benefit admin platforms being the most selected.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Connectivity is really key</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sng" strike="noStrike" dirty="0">
                <a:solidFill>
                  <a:srgbClr val="000000"/>
                </a:solidFill>
                <a:effectLst/>
                <a:latin typeface="Aptos" panose="020B0004020202020204" pitchFamily="34" charset="0"/>
              </a:rPr>
              <a:t>Pretty similar across segments. Small to Large</a:t>
            </a:r>
            <a:endParaRPr lang="en-US" b="0" i="0" u="sng" dirty="0">
              <a:solidFill>
                <a:srgbClr val="444444"/>
              </a:solidFill>
              <a:effectLst/>
              <a:latin typeface="Calibri" panose="020F0502020204030204" pitchFamily="34"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C55EBC2-D153-566E-71CA-8234BA8AFB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593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Review all</a:t>
            </a:r>
            <a:r>
              <a:rPr lang="en-US" b="0" i="0" dirty="0">
                <a:solidFill>
                  <a:srgbClr val="444444"/>
                </a:solidFill>
                <a:effectLst/>
                <a:latin typeface="Calibri" panose="020F0502020204030204" pitchFamily="34" charset="0"/>
              </a:rPr>
              <a:t>​</a:t>
            </a:r>
          </a:p>
        </p:txBody>
      </p:sp>
      <p:sp>
        <p:nvSpPr>
          <p:cNvPr id="4" name="Slide Number Placeholder 3"/>
          <p:cNvSpPr>
            <a:spLocks noGrp="1"/>
          </p:cNvSpPr>
          <p:nvPr>
            <p:ph type="sldNum" sz="quarter" idx="5"/>
          </p:nvPr>
        </p:nvSpPr>
        <p:spPr/>
        <p:txBody>
          <a:bodyPr/>
          <a:lstStyle/>
          <a:p>
            <a:fld id="{48AED4EE-C9DA-462C-B712-3D4638B353E0}" type="slidenum">
              <a:rPr lang="en-US" smtClean="0"/>
              <a:t>4</a:t>
            </a:fld>
            <a:endParaRPr lang="en-US" dirty="0"/>
          </a:p>
        </p:txBody>
      </p:sp>
    </p:spTree>
    <p:extLst>
      <p:ext uri="{BB962C8B-B14F-4D97-AF65-F5344CB8AC3E}">
        <p14:creationId xmlns:p14="http://schemas.microsoft.com/office/powerpoint/2010/main" val="3140613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We asked employers who they would rather select in terms of carrier.</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We show here 2021 and 2025</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Pac-Man</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See you in 2029!</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8AED4EE-C9DA-462C-B712-3D4638B353E0}" type="slidenum">
              <a:rPr lang="en-US" smtClean="0"/>
              <a:t>41</a:t>
            </a:fld>
            <a:endParaRPr lang="en-US"/>
          </a:p>
        </p:txBody>
      </p:sp>
    </p:spTree>
    <p:extLst>
      <p:ext uri="{BB962C8B-B14F-4D97-AF65-F5344CB8AC3E}">
        <p14:creationId xmlns:p14="http://schemas.microsoft.com/office/powerpoint/2010/main" val="2179427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9E2A4-1363-53EB-A7F8-30E39289A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0D3BC-D6B2-A53D-D474-BAD8DDE9D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E42F3-C218-BC59-F59A-FEE9314728C9}"/>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In addition to connectivity -&gt; </a:t>
            </a:r>
            <a:r>
              <a:rPr lang="en-US" b="0" i="0" u="none" strike="noStrike" dirty="0">
                <a:solidFill>
                  <a:srgbClr val="000000"/>
                </a:solidFill>
                <a:effectLst/>
                <a:latin typeface="Aptos" panose="020B0004020202020204" pitchFamily="34" charset="0"/>
              </a:rPr>
              <a:t>consumer expectation on digital capabilities is also increasing.</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Every single capability is same or more important than compared to our 2023 study,</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Claims and enrollment right at the top -&gt; Remember claims in two slides….</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38D1DD52-3FD0-D028-E191-981C75FE76A5}"/>
              </a:ext>
            </a:extLst>
          </p:cNvPr>
          <p:cNvSpPr>
            <a:spLocks noGrp="1"/>
          </p:cNvSpPr>
          <p:nvPr>
            <p:ph type="sldNum" sz="quarter" idx="5"/>
          </p:nvPr>
        </p:nvSpPr>
        <p:spPr/>
        <p:txBody>
          <a:bodyPr/>
          <a:lstStyle/>
          <a:p>
            <a:fld id="{48AED4EE-C9DA-462C-B712-3D4638B353E0}" type="slidenum">
              <a:rPr lang="en-US" smtClean="0"/>
              <a:t>42</a:t>
            </a:fld>
            <a:endParaRPr lang="en-US"/>
          </a:p>
        </p:txBody>
      </p:sp>
    </p:spTree>
    <p:extLst>
      <p:ext uri="{BB962C8B-B14F-4D97-AF65-F5344CB8AC3E}">
        <p14:creationId xmlns:p14="http://schemas.microsoft.com/office/powerpoint/2010/main" val="3328772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ptos" panose="020B0004020202020204" pitchFamily="34" charset="0"/>
              </a:rPr>
              <a:t>Shift to the Employer -&gt; Explain the key -&gt; Blue and Green</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Aptos" panose="020B0004020202020204" pitchFamily="34" charset="0"/>
              </a:rPr>
              <a:t>Start with enrollment -&gt; pretty mature capability set given significant focus </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Quote and Implementation -&gt; Definitely more opportunity -&gt; Next set of API connectivity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745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CFAF8-3FC4-1603-72A9-636A54596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55EC9-ADE4-AD9D-394E-469B10659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C4705-50DD-82BF-3013-CA60AC4E06D7}"/>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AHA here – back to my plug for Claims</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Aptos" panose="020B0004020202020204" pitchFamily="34" charset="0"/>
              </a:rPr>
              <a:t>4 of the 5 largest unmet needs all sit within claims experience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ptos" panose="020B0004020202020204" pitchFamily="34" charset="0"/>
              </a:rPr>
              <a:t>Significant opportunity still exists around claims, specifically absence and </a:t>
            </a:r>
            <a:r>
              <a:rPr lang="en-US" b="0" i="0" u="none" strike="noStrike" dirty="0" err="1">
                <a:solidFill>
                  <a:srgbClr val="000000"/>
                </a:solidFill>
                <a:effectLst/>
                <a:latin typeface="Aptos" panose="020B0004020202020204" pitchFamily="34" charset="0"/>
              </a:rPr>
              <a:t>leavell</a:t>
            </a:r>
            <a:r>
              <a:rPr lang="en-US" b="0" i="0" u="none" strike="noStrike" dirty="0">
                <a:solidFill>
                  <a:srgbClr val="000000"/>
                </a:solidFill>
                <a:effectLst/>
                <a:latin typeface="Aptos" panose="020B0004020202020204" pitchFamily="34" charset="0"/>
              </a:rPr>
              <a:t> sit within claims experience</a:t>
            </a:r>
            <a:endParaRPr lang="en-US" b="0" i="0" dirty="0">
              <a:solidFill>
                <a:srgbClr val="444444"/>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813B8820-D6BD-8EF1-BEC7-D6B6B7B5F8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0754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CB7D2-ED5D-B26A-4A2D-97E5D7041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FA1D5-8120-5E97-37A7-3CD241297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1CEF7-F10F-E384-5AAB-2DE02C43A89F}"/>
              </a:ext>
            </a:extLst>
          </p:cNvPr>
          <p:cNvSpPr>
            <a:spLocks noGrp="1"/>
          </p:cNvSpPr>
          <p:nvPr>
            <p:ph type="body" idx="1"/>
          </p:nvPr>
        </p:nvSpPr>
        <p:spPr/>
        <p:txBody>
          <a:bodyPr/>
          <a:lstStyle/>
          <a:p>
            <a:r>
              <a:rPr lang="en-US" dirty="0"/>
              <a:t>Spoke with brokers: Majority believe AI will be a primary driver of  disruption -&gt; Gen AI / Agentic AI</a:t>
            </a:r>
          </a:p>
          <a:p>
            <a:endParaRPr lang="en-US" dirty="0"/>
          </a:p>
          <a:p>
            <a:pPr marL="342900" marR="0" lvl="0" indent="-342900">
              <a:lnSpc>
                <a:spcPct val="107000"/>
              </a:lnSpc>
              <a:buFont typeface="+mj-lt"/>
              <a:buAutoNum type="arabicParen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First: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Enrollment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-&gt; #1 area most cited -&gt; Personalization of offerings and education</a:t>
            </a:r>
          </a:p>
          <a:p>
            <a:pPr marL="342900" marR="0" lvl="0" indent="-342900">
              <a:lnSpc>
                <a:spcPct val="107000"/>
              </a:lnSpc>
              <a:buFont typeface="+mj-lt"/>
              <a:buAutoNum type="arabicParen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mj-lt"/>
              <a:buAutoNum type="arabicParen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Next: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Underwriting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-&gt; Brokers believe through AI, new data sources like biometrics, predicting outcomes will be faster and more precise</a:t>
            </a:r>
          </a:p>
          <a:p>
            <a:pPr marL="342900" marR="0" lvl="0" indent="-342900">
              <a:lnSpc>
                <a:spcPct val="107000"/>
              </a:lnSpc>
              <a:spcAft>
                <a:spcPts val="800"/>
              </a:spcAft>
              <a:buFont typeface="+mj-lt"/>
              <a:buAutoNum type="arabicParen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aren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next was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Claims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-&gt; Brokers believe segmenting and accuracy will increase.  And the results will be dramatic in better decisions and tailored recovery plans</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4) Finally was </a:t>
            </a:r>
            <a:r>
              <a:rPr lang="en-US" sz="1800" b="1" dirty="0">
                <a:effectLst/>
                <a:latin typeface="Aptos" panose="020B0004020202020204" pitchFamily="34" charset="0"/>
                <a:ea typeface="Aptos" panose="020B0004020202020204" pitchFamily="34" charset="0"/>
                <a:cs typeface="Times New Roman" panose="02020603050405020304" pitchFamily="18" charset="0"/>
              </a:rPr>
              <a:t>Service</a:t>
            </a:r>
            <a:r>
              <a:rPr lang="en-US" sz="1800" dirty="0">
                <a:effectLst/>
                <a:latin typeface="Aptos" panose="020B0004020202020204" pitchFamily="34" charset="0"/>
                <a:ea typeface="Aptos" panose="020B0004020202020204" pitchFamily="34" charset="0"/>
                <a:cs typeface="Times New Roman" panose="02020603050405020304" pitchFamily="18" charset="0"/>
              </a:rPr>
              <a:t> -&gt; but there was a balance that specifically in a moment that matters, people will want to talk to people, so human in loop will be key</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0BAC5B5-13C7-F0EB-90D5-ACA698253CA8}"/>
              </a:ext>
            </a:extLst>
          </p:cNvPr>
          <p:cNvSpPr>
            <a:spLocks noGrp="1"/>
          </p:cNvSpPr>
          <p:nvPr>
            <p:ph type="sldNum" sz="quarter" idx="5"/>
          </p:nvPr>
        </p:nvSpPr>
        <p:spPr/>
        <p:txBody>
          <a:bodyPr/>
          <a:lstStyle/>
          <a:p>
            <a:fld id="{E2688293-04EC-4BF6-BE96-DBE229D095F4}" type="slidenum">
              <a:rPr lang="en-US" smtClean="0"/>
              <a:t>45</a:t>
            </a:fld>
            <a:endParaRPr lang="en-US"/>
          </a:p>
        </p:txBody>
      </p:sp>
    </p:spTree>
    <p:extLst>
      <p:ext uri="{BB962C8B-B14F-4D97-AF65-F5344CB8AC3E}">
        <p14:creationId xmlns:p14="http://schemas.microsoft.com/office/powerpoint/2010/main" val="2807475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AI can disrupt the entire shop, buy, use experiences</a:t>
            </a:r>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906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And finally…two key themes we heard from brokers:</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Single front door MUST be in place to create connected experiences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startAt="2"/>
            </a:pPr>
            <a:r>
              <a:rPr lang="en-US" sz="1800" b="0" i="0" u="none" strike="noStrike" dirty="0">
                <a:solidFill>
                  <a:srgbClr val="000000"/>
                </a:solidFill>
                <a:effectLst/>
                <a:latin typeface="Calibri" panose="020F0502020204030204" pitchFamily="34" charset="0"/>
              </a:rPr>
              <a:t>AI will be party of everyone’s playbook – serve the people serving consumers </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47</a:t>
            </a:fld>
            <a:endParaRPr lang="en-US"/>
          </a:p>
        </p:txBody>
      </p:sp>
    </p:spTree>
    <p:extLst>
      <p:ext uri="{BB962C8B-B14F-4D97-AF65-F5344CB8AC3E}">
        <p14:creationId xmlns:p14="http://schemas.microsoft.com/office/powerpoint/2010/main" val="1724276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0D72-51B3-50C9-0875-763723819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83074-7FD3-BB7A-B062-AD79FEA76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0D143-4504-927C-2E1E-AA35344A4C6F}"/>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So lot of information today.</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Close with the key ACTIONS &amp; IMPLICATIONS – to Navigate the “Next Horizon” of Workforce Benefits</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CFF10E67-E717-227F-7EA4-37CFE37C7E69}"/>
              </a:ext>
            </a:extLst>
          </p:cNvPr>
          <p:cNvSpPr>
            <a:spLocks noGrp="1"/>
          </p:cNvSpPr>
          <p:nvPr>
            <p:ph type="sldNum" sz="quarter" idx="5"/>
          </p:nvPr>
        </p:nvSpPr>
        <p:spPr/>
        <p:txBody>
          <a:bodyPr/>
          <a:lstStyle/>
          <a:p>
            <a:fld id="{48AED4EE-C9DA-462C-B712-3D4638B353E0}" type="slidenum">
              <a:rPr lang="en-US" smtClean="0"/>
              <a:t>48</a:t>
            </a:fld>
            <a:endParaRPr lang="en-US"/>
          </a:p>
        </p:txBody>
      </p:sp>
    </p:spTree>
    <p:extLst>
      <p:ext uri="{BB962C8B-B14F-4D97-AF65-F5344CB8AC3E}">
        <p14:creationId xmlns:p14="http://schemas.microsoft.com/office/powerpoint/2010/main" val="20584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5</a:t>
            </a:fld>
            <a:endParaRPr lang="en-US"/>
          </a:p>
        </p:txBody>
      </p:sp>
    </p:spTree>
    <p:extLst>
      <p:ext uri="{BB962C8B-B14F-4D97-AF65-F5344CB8AC3E}">
        <p14:creationId xmlns:p14="http://schemas.microsoft.com/office/powerpoint/2010/main" val="3503028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26088-AF8F-AD74-7D3A-57AAD6AAC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7D68B-DD84-8823-B22E-8F4EBBB5E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4E28F-6F84-9720-AFDC-5A68486947D3}"/>
              </a:ext>
            </a:extLst>
          </p:cNvPr>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Dotted/Final</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Changes: pandemic; remote work; global supply chain issues, general inflation and benefits inflation. </a:t>
            </a:r>
          </a:p>
          <a:p>
            <a:pPr algn="l" rtl="0" fontAlgn="base">
              <a:buNone/>
            </a:pPr>
            <a:r>
              <a:rPr lang="en-US" b="0" i="0" u="none" strike="noStrike" dirty="0">
                <a:solidFill>
                  <a:srgbClr val="000000"/>
                </a:solidFill>
                <a:effectLst/>
                <a:latin typeface="Calibri" panose="020F0502020204030204" pitchFamily="34" charset="0"/>
              </a:rPr>
              <a:t>One thing remains certain: workforce benefits remain central in the war for talent. </a:t>
            </a:r>
            <a:r>
              <a:rPr lang="en-US" b="0" i="0" dirty="0">
                <a:solidFill>
                  <a:srgbClr val="444444"/>
                </a:solidFill>
                <a:effectLst/>
                <a:latin typeface="Calibri" panose="020F0502020204030204" pitchFamily="34" charset="0"/>
              </a:rPr>
              <a:t>​</a:t>
            </a:r>
          </a:p>
          <a:p>
            <a:pPr algn="l" rtl="0" fontAlgn="base">
              <a:buNone/>
            </a:pPr>
            <a:r>
              <a:rPr lang="en-US" b="1" i="0" u="none" strike="noStrike" dirty="0">
                <a:solidFill>
                  <a:srgbClr val="000000"/>
                </a:solidFill>
                <a:effectLst/>
                <a:latin typeface="Calibri" panose="020F0502020204030204" pitchFamily="34" charset="0"/>
              </a:rPr>
              <a:t>84% of employers: </a:t>
            </a:r>
            <a:r>
              <a:rPr lang="en-US" b="0" i="0" u="none" strike="noStrike" dirty="0">
                <a:solidFill>
                  <a:srgbClr val="000000"/>
                </a:solidFill>
                <a:effectLst/>
                <a:latin typeface="Calibri" panose="020F0502020204030204" pitchFamily="34" charset="0"/>
              </a:rPr>
              <a:t>Benefits will be critical to attract and retain the best workers</a:t>
            </a:r>
            <a:r>
              <a:rPr lang="en-US" b="0" i="0" dirty="0">
                <a:solidFill>
                  <a:srgbClr val="444444"/>
                </a:solidFill>
                <a:effectLst/>
                <a:latin typeface="Calibri" panose="020F0502020204030204" pitchFamily="34" charset="0"/>
              </a:rPr>
              <a:t>​</a:t>
            </a:r>
          </a:p>
          <a:p>
            <a:pPr algn="l" rtl="0" fontAlgn="base">
              <a:buNone/>
            </a:pPr>
            <a:r>
              <a:rPr lang="en-US" b="1" i="0" u="none" strike="noStrike" dirty="0">
                <a:solidFill>
                  <a:srgbClr val="000000"/>
                </a:solidFill>
                <a:effectLst/>
                <a:latin typeface="Calibri" panose="020F0502020204030204" pitchFamily="34" charset="0"/>
              </a:rPr>
              <a:t>83%: </a:t>
            </a:r>
            <a:r>
              <a:rPr lang="en-US" b="0" i="0" u="none" strike="noStrike" dirty="0">
                <a:solidFill>
                  <a:srgbClr val="000000"/>
                </a:solidFill>
                <a:effectLst/>
                <a:latin typeface="Calibri" panose="020F0502020204030204" pitchFamily="34" charset="0"/>
              </a:rPr>
              <a:t>Employees will expect a wider variety of benefit options</a:t>
            </a:r>
            <a:r>
              <a:rPr lang="en-US" b="0" i="0" dirty="0">
                <a:solidFill>
                  <a:srgbClr val="444444"/>
                </a:solidFill>
                <a:effectLst/>
                <a:latin typeface="Calibri" panose="020F0502020204030204" pitchFamily="34" charset="0"/>
              </a:rPr>
              <a:t>​</a:t>
            </a:r>
          </a:p>
          <a:p>
            <a:pPr algn="l" rtl="0" fontAlgn="base">
              <a:buNone/>
            </a:pPr>
            <a:r>
              <a:rPr lang="en-US" b="0" i="0" u="none" strike="noStrike" dirty="0">
                <a:solidFill>
                  <a:srgbClr val="000000"/>
                </a:solidFill>
                <a:effectLst/>
                <a:latin typeface="Calibri" panose="020F0502020204030204" pitchFamily="34" charset="0"/>
              </a:rPr>
              <a:t>Here, overall 57% of employers say they expect to be offering more benefits in the future. </a:t>
            </a:r>
          </a:p>
          <a:p>
            <a:pPr algn="l" rtl="0" fontAlgn="base">
              <a:buNone/>
            </a:pPr>
            <a:endParaRPr lang="en-US" b="0" i="0" dirty="0">
              <a:solidFill>
                <a:srgbClr val="444444"/>
              </a:solidFill>
              <a:effectLst/>
              <a:latin typeface="Calibri" panose="020F0502020204030204" pitchFamily="34" charset="0"/>
            </a:endParaRPr>
          </a:p>
          <a:p>
            <a:pPr algn="l" rtl="0" fontAlgn="base">
              <a:buNone/>
            </a:pPr>
            <a:r>
              <a:rPr lang="en-US" b="0" i="0" u="none" strike="noStrike" dirty="0">
                <a:solidFill>
                  <a:srgbClr val="000000"/>
                </a:solidFill>
                <a:effectLst/>
                <a:latin typeface="Calibri" panose="020F0502020204030204" pitchFamily="34" charset="0"/>
              </a:rPr>
              <a:t>[Click to show percentage changes] Solid increases across all size groups</a:t>
            </a:r>
          </a:p>
          <a:p>
            <a:pPr algn="l" rtl="0" fontAlgn="base">
              <a:buNone/>
            </a:pPr>
            <a:endParaRPr lang="en-US" b="0" i="0" dirty="0">
              <a:solidFill>
                <a:srgbClr val="444444"/>
              </a:solidFill>
              <a:effectLst/>
              <a:latin typeface="Calibri" panose="020F0502020204030204" pitchFamily="34" charset="0"/>
            </a:endParaRP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728C4839-9A1D-C842-EDBA-9733AC4D9D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847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Weak signal from earlier studies</a:t>
            </a:r>
          </a:p>
          <a:p>
            <a:r>
              <a:rPr lang="en-US" sz="1800" b="0" i="0" u="none" strike="noStrike" dirty="0">
                <a:solidFill>
                  <a:srgbClr val="000000"/>
                </a:solidFill>
                <a:effectLst/>
                <a:latin typeface="Calibri" panose="020F0502020204030204" pitchFamily="34" charset="0"/>
              </a:rPr>
              <a:t>Employers looking to leverage</a:t>
            </a:r>
          </a:p>
          <a:p>
            <a:r>
              <a:rPr lang="en-US" sz="1800" b="0" i="0" u="none" strike="noStrike" dirty="0">
                <a:solidFill>
                  <a:srgbClr val="000000"/>
                </a:solidFill>
                <a:effectLst/>
                <a:latin typeface="Calibri" panose="020F0502020204030204" pitchFamily="34" charset="0"/>
              </a:rPr>
              <a:t>Employees &gt; viable alternative</a:t>
            </a:r>
          </a:p>
        </p:txBody>
      </p:sp>
      <p:sp>
        <p:nvSpPr>
          <p:cNvPr id="4" name="Slide Number Placeholder 3"/>
          <p:cNvSpPr>
            <a:spLocks noGrp="1"/>
          </p:cNvSpPr>
          <p:nvPr>
            <p:ph type="sldNum" sz="quarter" idx="5"/>
          </p:nvPr>
        </p:nvSpPr>
        <p:spPr/>
        <p:txBody>
          <a:bodyPr/>
          <a:lstStyle/>
          <a:p>
            <a:fld id="{48AED4EE-C9DA-462C-B712-3D4638B353E0}" type="slidenum">
              <a:rPr lang="en-US" smtClean="0"/>
              <a:t>7</a:t>
            </a:fld>
            <a:endParaRPr lang="en-US"/>
          </a:p>
        </p:txBody>
      </p:sp>
    </p:spTree>
    <p:extLst>
      <p:ext uri="{BB962C8B-B14F-4D97-AF65-F5344CB8AC3E}">
        <p14:creationId xmlns:p14="http://schemas.microsoft.com/office/powerpoint/2010/main" val="2506131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Calibri" panose="020F0502020204030204" pitchFamily="34" charset="0"/>
              </a:rPr>
              <a:t>we see that trend continuing. </a:t>
            </a:r>
          </a:p>
          <a:p>
            <a:pPr algn="l" rtl="0" fontAlgn="base">
              <a:buNone/>
            </a:pPr>
            <a:r>
              <a:rPr lang="en-US" b="0" i="0" u="none" strike="noStrike" dirty="0">
                <a:solidFill>
                  <a:srgbClr val="000000"/>
                </a:solidFill>
                <a:effectLst/>
                <a:latin typeface="Calibri" panose="020F0502020204030204" pitchFamily="34" charset="0"/>
              </a:rPr>
              <a:t>Walk through</a:t>
            </a:r>
          </a:p>
          <a:p>
            <a:pPr algn="l" rtl="0" fontAlgn="base">
              <a:buNone/>
            </a:pPr>
            <a:endParaRPr lang="en-US" b="0" i="0" u="none" strike="noStrike" dirty="0">
              <a:solidFill>
                <a:srgbClr val="000000"/>
              </a:solidFill>
              <a:effectLst/>
              <a:latin typeface="Calibri" panose="020F0502020204030204" pitchFamily="34" charset="0"/>
            </a:endParaRPr>
          </a:p>
          <a:p>
            <a:pPr algn="l" rtl="0" fontAlgn="base">
              <a:buNone/>
            </a:pPr>
            <a:r>
              <a:rPr lang="en-US" b="0" i="0" u="none" strike="noStrike" dirty="0">
                <a:solidFill>
                  <a:srgbClr val="000000"/>
                </a:solidFill>
                <a:effectLst/>
                <a:latin typeface="Calibri" panose="020F0502020204030204" pitchFamily="34" charset="0"/>
              </a:rPr>
              <a:t>Better manage their labor costs and be nimble…an uncertain business environment. </a:t>
            </a: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pPr algn="l" rtl="0" fontAlgn="base">
              <a:buNone/>
            </a:pPr>
            <a:r>
              <a:rPr lang="en-US" b="0" i="0" dirty="0">
                <a:solidFill>
                  <a:srgbClr val="444444"/>
                </a:solidFill>
                <a:effectLst/>
                <a:latin typeface="Calibri" panose="020F0502020204030204" pitchFamily="34" charset="0"/>
              </a:rPr>
              <a:t>​</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E2688293-04EC-4BF6-BE96-DBE229D095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085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EC9CD-65BC-5342-A732-A3DD5D7C9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6FBBE-9A8B-187E-1372-F26653CB0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31163-E4FC-B1DD-FB6D-A5A80F0A9DEA}"/>
              </a:ext>
            </a:extLst>
          </p:cNvPr>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Why is that? </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2023 temporary solution to pandemic labor disruptions (did it out of necessity; WAH). </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Trend towards ‘quiet quitting’ and ‘new world of work.’</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Need for more income, especially in an inflationary environment (can’t make enough).</a:t>
            </a:r>
            <a:endParaRPr lang="en-US" dirty="0">
              <a:ea typeface="Calibri"/>
              <a:cs typeface="Calibri"/>
            </a:endParaRPr>
          </a:p>
          <a:p>
            <a:pPr>
              <a:defRPr/>
            </a:pPr>
            <a:r>
              <a:rPr lang="en-US" dirty="0"/>
              <a:t>However: A</a:t>
            </a:r>
            <a:r>
              <a:rPr lang="en-US" u="none" dirty="0"/>
              <a:t>lmost half (42%) of the 77% of those who do not freelance or gig, say they’d be interested in gig work in the next 5 years</a:t>
            </a:r>
          </a:p>
          <a:p>
            <a:pPr>
              <a:defRPr/>
            </a:pPr>
            <a:endParaRPr lang="en-US" dirty="0">
              <a:ea typeface="Calibri"/>
              <a:cs typeface="Calibri"/>
            </a:endParaRPr>
          </a:p>
          <a:p>
            <a:pPr>
              <a:defRPr/>
            </a:pPr>
            <a:r>
              <a:rPr lang="en-US" dirty="0"/>
              <a:t>Most relevant to Gen Z: </a:t>
            </a:r>
          </a:p>
          <a:p>
            <a:pPr>
              <a:defRPr/>
            </a:pPr>
            <a:r>
              <a:rPr lang="en-US" dirty="0"/>
              <a:t>37 percent Gen Z freelance full or PT now</a:t>
            </a:r>
          </a:p>
          <a:p>
            <a:pPr>
              <a:defRPr/>
            </a:pPr>
            <a:r>
              <a:rPr lang="en-US" dirty="0"/>
              <a:t>59% of Gen Z not currently say somewhat/very likely to start in 5 years. </a:t>
            </a:r>
          </a:p>
          <a:p>
            <a:pPr>
              <a:defRPr/>
            </a:pPr>
            <a:endParaRPr lang="en-US" dirty="0"/>
          </a:p>
          <a:p>
            <a:pPr marL="0" marR="0" lvl="0" indent="0" algn="l" defTabSz="1371600" rtl="0" eaLnBrk="1" fontAlgn="auto" latinLnBrk="0" hangingPunct="1">
              <a:lnSpc>
                <a:spcPct val="100000"/>
              </a:lnSpc>
              <a:spcBef>
                <a:spcPts val="0"/>
              </a:spcBef>
              <a:spcAft>
                <a:spcPts val="0"/>
              </a:spcAft>
              <a:buClrTx/>
              <a:buSzTx/>
              <a:buFontTx/>
              <a:buNone/>
              <a:tabLst/>
              <a:defRPr/>
            </a:pPr>
            <a:r>
              <a:rPr lang="en-US" u="none" dirty="0"/>
              <a:t>Use of </a:t>
            </a:r>
            <a:r>
              <a:rPr lang="en-US" u="sng" dirty="0" err="1"/>
              <a:t>Fivvr</a:t>
            </a:r>
            <a:r>
              <a:rPr lang="en-US" u="sng" dirty="0"/>
              <a:t>, Upwork</a:t>
            </a:r>
            <a:r>
              <a:rPr lang="en-US" u="none" dirty="0"/>
              <a:t>, etc. &gt; want benefits from them.</a:t>
            </a:r>
            <a:endParaRPr lang="en-US" u="none" dirty="0">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61% of employers say it is likely that their company will offer some or more insurance benefits to freelance workers.</a:t>
            </a:r>
            <a:endParaRPr lang="en-US" dirty="0">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Barriers to offer Workforce Benefits are challenging (tightrope)</a:t>
            </a:r>
            <a:endParaRPr lang="en-US" dirty="0">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How will this segment of workers obtain the coverages they need? </a:t>
            </a:r>
            <a:endParaRPr lang="en-US" dirty="0">
              <a:ea typeface="Calibri"/>
              <a:cs typeface="Calibri"/>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This is just one example of how the workforce is changing.</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Chris &gt; Wheel is Real</a:t>
            </a:r>
          </a:p>
        </p:txBody>
      </p:sp>
      <p:sp>
        <p:nvSpPr>
          <p:cNvPr id="4" name="Slide Number Placeholder 3">
            <a:extLst>
              <a:ext uri="{FF2B5EF4-FFF2-40B4-BE49-F238E27FC236}">
                <a16:creationId xmlns:a16="http://schemas.microsoft.com/office/drawing/2014/main" id="{1B5F981D-6AF2-EE87-7D85-EB800AC71209}"/>
              </a:ext>
            </a:extLst>
          </p:cNvPr>
          <p:cNvSpPr>
            <a:spLocks noGrp="1"/>
          </p:cNvSpPr>
          <p:nvPr>
            <p:ph type="sldNum" sz="quarter" idx="10"/>
          </p:nvPr>
        </p:nvSpPr>
        <p:spPr/>
        <p:txBody>
          <a:bodyPr/>
          <a:lstStyle/>
          <a:p>
            <a:pPr defTabSz="1392448">
              <a:defRPr/>
            </a:pPr>
            <a:fld id="{48AED4EE-C9DA-462C-B712-3D4638B353E0}" type="slidenum">
              <a:rPr lang="en-US">
                <a:solidFill>
                  <a:prstClr val="black"/>
                </a:solidFill>
                <a:latin typeface="Calibri" panose="020F0502020204030204"/>
              </a:rPr>
              <a:pPr defTabSz="1392448">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81814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8" name="Picture 7" descr="A road leading to the sun with Death Valley National Park in the background&#10;&#10;AI-generated content may be incorrect.">
            <a:extLst>
              <a:ext uri="{FF2B5EF4-FFF2-40B4-BE49-F238E27FC236}">
                <a16:creationId xmlns:a16="http://schemas.microsoft.com/office/drawing/2014/main" id="{5B5F5336-393E-A57F-739C-07C16A1B5D19}"/>
              </a:ext>
            </a:extLst>
          </p:cNvPr>
          <p:cNvPicPr>
            <a:picLocks noChangeAspect="1"/>
          </p:cNvPicPr>
          <p:nvPr userDrawn="1"/>
        </p:nvPicPr>
        <p:blipFill>
          <a:blip r:embed="rId2"/>
          <a:stretch>
            <a:fillRect/>
          </a:stretch>
        </p:blipFill>
        <p:spPr>
          <a:xfrm>
            <a:off x="-1" y="-1"/>
            <a:ext cx="18297143" cy="12198095"/>
          </a:xfrm>
          <a:prstGeom prst="rect">
            <a:avLst/>
          </a:prstGeom>
        </p:spPr>
      </p:pic>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72673E52-540F-3BCC-F594-342770CF6278}"/>
              </a:ext>
            </a:extLst>
          </p:cNvPr>
          <p:cNvPicPr>
            <a:picLocks noChangeAspect="1"/>
          </p:cNvPicPr>
          <p:nvPr userDrawn="1"/>
        </p:nvPicPr>
        <p:blipFill>
          <a:blip r:embed="rId4"/>
          <a:stretch>
            <a:fillRect/>
          </a:stretch>
        </p:blipFill>
        <p:spPr>
          <a:xfrm>
            <a:off x="13914622" y="9110705"/>
            <a:ext cx="2586419" cy="744083"/>
          </a:xfrm>
          <a:prstGeom prst="rect">
            <a:avLst/>
          </a:prstGeom>
        </p:spPr>
      </p:pic>
      <p:grpSp>
        <p:nvGrpSpPr>
          <p:cNvPr id="3" name="Group 4">
            <a:extLst>
              <a:ext uri="{FF2B5EF4-FFF2-40B4-BE49-F238E27FC236}">
                <a16:creationId xmlns:a16="http://schemas.microsoft.com/office/drawing/2014/main" id="{5681F849-8DE3-5BBC-9901-9A8D56561664}"/>
              </a:ext>
            </a:extLst>
          </p:cNvPr>
          <p:cNvGrpSpPr>
            <a:grpSpLocks noChangeAspect="1"/>
          </p:cNvGrpSpPr>
          <p:nvPr userDrawn="1"/>
        </p:nvGrpSpPr>
        <p:grpSpPr bwMode="auto">
          <a:xfrm>
            <a:off x="16901284" y="8895475"/>
            <a:ext cx="908897" cy="932688"/>
            <a:chOff x="7110" y="4004"/>
            <a:chExt cx="191" cy="196"/>
          </a:xfrm>
        </p:grpSpPr>
        <p:sp>
          <p:nvSpPr>
            <p:cNvPr id="4" name="Freeform 5">
              <a:extLst>
                <a:ext uri="{FF2B5EF4-FFF2-40B4-BE49-F238E27FC236}">
                  <a16:creationId xmlns:a16="http://schemas.microsoft.com/office/drawing/2014/main" id="{C1C68588-8FD0-32CB-51D6-BF2BB0E7218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5" name="Freeform 6">
              <a:extLst>
                <a:ext uri="{FF2B5EF4-FFF2-40B4-BE49-F238E27FC236}">
                  <a16:creationId xmlns:a16="http://schemas.microsoft.com/office/drawing/2014/main" id="{7D13E378-4BD5-70BA-EAD6-9BD900AD3099}"/>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6" name="Freeform 7">
              <a:extLst>
                <a:ext uri="{FF2B5EF4-FFF2-40B4-BE49-F238E27FC236}">
                  <a16:creationId xmlns:a16="http://schemas.microsoft.com/office/drawing/2014/main" id="{44797C93-E039-185D-4F9F-0FF113AD2EA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2308563749"/>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10" name="Picture Placeholder 10"/>
          <p:cNvSpPr>
            <a:spLocks noGrp="1"/>
          </p:cNvSpPr>
          <p:nvPr>
            <p:ph type="pic" sz="quarter" idx="10" hasCustomPrompt="1"/>
          </p:nvPr>
        </p:nvSpPr>
        <p:spPr>
          <a:xfrm>
            <a:off x="0" y="1"/>
            <a:ext cx="18288000" cy="6243638"/>
          </a:xfrm>
          <a:prstGeom prst="rect">
            <a:avLst/>
          </a:prstGeom>
        </p:spPr>
        <p:txBody>
          <a:bodyPr anchor="ctr"/>
          <a:lstStyle>
            <a:lvl1pPr algn="ctr">
              <a:defRPr>
                <a:latin typeface="Aptos" panose="020B0004020202020204" pitchFamily="34" charset="0"/>
              </a:defRPr>
            </a:lvl1pPr>
          </a:lstStyle>
          <a:p>
            <a:r>
              <a:rPr lang="en-US" dirty="0"/>
              <a:t>Click to add photo</a:t>
            </a:r>
          </a:p>
        </p:txBody>
      </p:sp>
      <p:sp>
        <p:nvSpPr>
          <p:cNvPr id="11" name="Rectangle 10"/>
          <p:cNvSpPr/>
          <p:nvPr userDrawn="1"/>
        </p:nvSpPr>
        <p:spPr>
          <a:xfrm>
            <a:off x="1" y="6200775"/>
            <a:ext cx="18287999" cy="1181414"/>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EBE8E5"/>
              </a:solidFill>
              <a:effectLst/>
              <a:uLnTx/>
              <a:uFillTx/>
              <a:latin typeface="Aptos" panose="020B0004020202020204" pitchFamily="34" charset="0"/>
              <a:ea typeface="+mn-ea"/>
              <a:cs typeface="+mn-cs"/>
            </a:endParaRPr>
          </a:p>
        </p:txBody>
      </p:sp>
      <p:sp>
        <p:nvSpPr>
          <p:cNvPr id="12" name="Rectangle 11"/>
          <p:cNvSpPr/>
          <p:nvPr userDrawn="1"/>
        </p:nvSpPr>
        <p:spPr>
          <a:xfrm>
            <a:off x="1" y="6567332"/>
            <a:ext cx="18287999" cy="1862295"/>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3" name="Title Placeholder 37"/>
          <p:cNvSpPr>
            <a:spLocks noGrp="1"/>
          </p:cNvSpPr>
          <p:nvPr>
            <p:ph type="title" hasCustomPrompt="1"/>
          </p:nvPr>
        </p:nvSpPr>
        <p:spPr>
          <a:xfrm>
            <a:off x="8674" y="6586538"/>
            <a:ext cx="18036440" cy="1828799"/>
          </a:xfrm>
          <a:prstGeom prst="rect">
            <a:avLst/>
          </a:prstGeom>
          <a:noFill/>
        </p:spPr>
        <p:txBody>
          <a:bodyPr vert="horz" wrap="none" lIns="274320" tIns="0" rIns="182880" bIns="0" rtlCol="0" anchor="ctr" anchorCtr="0">
            <a:normAutofit/>
          </a:bodyPr>
          <a:lstStyle>
            <a:lvl1pPr algn="r">
              <a:defRPr sz="4800" b="0" baseline="0">
                <a:solidFill>
                  <a:schemeClr val="bg1"/>
                </a:solidFill>
                <a:latin typeface="Aptos" panose="020B0004020202020204" pitchFamily="34" charset="0"/>
              </a:defRPr>
            </a:lvl1pPr>
          </a:lstStyle>
          <a:p>
            <a:r>
              <a:rPr lang="en-US" dirty="0"/>
              <a:t>Click to edit section text</a:t>
            </a:r>
          </a:p>
        </p:txBody>
      </p:sp>
      <p:sp>
        <p:nvSpPr>
          <p:cNvPr id="2" name="Slide Number Placeholder 2">
            <a:extLst>
              <a:ext uri="{FF2B5EF4-FFF2-40B4-BE49-F238E27FC236}">
                <a16:creationId xmlns:a16="http://schemas.microsoft.com/office/drawing/2014/main" id="{CF4A2717-C8B4-484E-4BEB-91DFA5DA8F47}"/>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Tree>
    <p:extLst>
      <p:ext uri="{BB962C8B-B14F-4D97-AF65-F5344CB8AC3E}">
        <p14:creationId xmlns:p14="http://schemas.microsoft.com/office/powerpoint/2010/main" val="300906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6"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Slide Number Placeholder 2">
            <a:extLst>
              <a:ext uri="{FF2B5EF4-FFF2-40B4-BE49-F238E27FC236}">
                <a16:creationId xmlns:a16="http://schemas.microsoft.com/office/drawing/2014/main" id="{5B820695-8BF3-9956-DC9C-CA54993AFACD}"/>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9" name="Rectangle 8">
            <a:extLst>
              <a:ext uri="{FF2B5EF4-FFF2-40B4-BE49-F238E27FC236}">
                <a16:creationId xmlns:a16="http://schemas.microsoft.com/office/drawing/2014/main" id="{E47029E6-153B-0D74-4222-7673D15E667E}"/>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0" name="Title Placeholder 37">
            <a:extLst>
              <a:ext uri="{FF2B5EF4-FFF2-40B4-BE49-F238E27FC236}">
                <a16:creationId xmlns:a16="http://schemas.microsoft.com/office/drawing/2014/main" id="{522FD1F7-25D9-70DD-EB03-C2EF93D962CD}"/>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418612906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1684" y="2052638"/>
            <a:ext cx="8990214" cy="5992926"/>
          </a:xfrm>
          <a:prstGeom prst="rect">
            <a:avLst/>
          </a:prstGeom>
          <a:noFill/>
        </p:spPr>
      </p:pic>
      <p:sp>
        <p:nvSpPr>
          <p:cNvPr id="22" name="Rectangle 21" hidden="1"/>
          <p:cNvSpPr/>
          <p:nvPr userDrawn="1"/>
        </p:nvSpPr>
        <p:spPr>
          <a:xfrm>
            <a:off x="-37407" y="7963007"/>
            <a:ext cx="18324576" cy="2394065"/>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grpSp>
        <p:nvGrpSpPr>
          <p:cNvPr id="8" name="Group 7"/>
          <p:cNvGrpSpPr/>
          <p:nvPr userDrawn="1"/>
        </p:nvGrpSpPr>
        <p:grpSpPr>
          <a:xfrm>
            <a:off x="11858745" y="2052638"/>
            <a:ext cx="5500434" cy="5533697"/>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0" name="TextBox 9"/>
            <p:cNvSpPr txBox="1"/>
            <p:nvPr userDrawn="1"/>
          </p:nvSpPr>
          <p:spPr>
            <a:xfrm>
              <a:off x="7167532" y="2039454"/>
              <a:ext cx="4133546" cy="2646879"/>
            </a:xfrm>
            <a:prstGeom prst="rect">
              <a:avLst/>
            </a:prstGeom>
            <a:grp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t>Advancing the financial services industry by empowering our </a:t>
              </a:r>
              <a:b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br>
              <a: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t>members with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knowledge</a:t>
              </a:r>
              <a: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insights</a:t>
              </a:r>
              <a: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connections</a:t>
              </a:r>
              <a:r>
                <a:rPr kumimoji="0" lang="en-US" sz="3600" b="0" i="0" u="none" strike="noStrike" kern="1200" cap="none" spc="0" normalizeH="0" baseline="0" noProof="0" dirty="0">
                  <a:ln>
                    <a:noFill/>
                  </a:ln>
                  <a:solidFill>
                    <a:srgbClr val="404040"/>
                  </a:solidFill>
                  <a:effectLst/>
                  <a:uLnTx/>
                  <a:uFillTx/>
                  <a:latin typeface="Aptos" panose="020B0004020202020204" pitchFamily="34" charset="0"/>
                  <a:ea typeface="+mn-ea"/>
                  <a:cs typeface="Arial" panose="020B0604020202020204" pitchFamily="34" charset="0"/>
                </a:rPr>
                <a:t>, and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solutions</a:t>
              </a:r>
              <a:endPar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grpSp>
      <p:sp>
        <p:nvSpPr>
          <p:cNvPr id="2" name="Slide Number Placeholder 2">
            <a:extLst>
              <a:ext uri="{FF2B5EF4-FFF2-40B4-BE49-F238E27FC236}">
                <a16:creationId xmlns:a16="http://schemas.microsoft.com/office/drawing/2014/main" id="{4CB518EE-AEE0-6236-F412-99EB3F37D64C}"/>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pic>
        <p:nvPicPr>
          <p:cNvPr id="3" name="Picture 2">
            <a:extLst>
              <a:ext uri="{FF2B5EF4-FFF2-40B4-BE49-F238E27FC236}">
                <a16:creationId xmlns:a16="http://schemas.microsoft.com/office/drawing/2014/main" id="{8C3B7D05-C848-5378-C44E-BE1B1D94DFF7}"/>
              </a:ext>
            </a:extLst>
          </p:cNvPr>
          <p:cNvPicPr>
            <a:picLocks noChangeAspect="1"/>
          </p:cNvPicPr>
          <p:nvPr userDrawn="1"/>
        </p:nvPicPr>
        <p:blipFill>
          <a:blip r:embed="rId3"/>
          <a:srcRect l="-3016" t="-14727" r="-2812" b="-9443"/>
          <a:stretch/>
        </p:blipFill>
        <p:spPr>
          <a:xfrm>
            <a:off x="14963775" y="9001126"/>
            <a:ext cx="2733675" cy="923924"/>
          </a:xfrm>
          <a:prstGeom prst="rect">
            <a:avLst/>
          </a:prstGeom>
        </p:spPr>
      </p:pic>
    </p:spTree>
    <p:extLst>
      <p:ext uri="{BB962C8B-B14F-4D97-AF65-F5344CB8AC3E}">
        <p14:creationId xmlns:p14="http://schemas.microsoft.com/office/powerpoint/2010/main" val="48574103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Rectangle 27"/>
          <p:cNvSpPr/>
          <p:nvPr userDrawn="1"/>
        </p:nvSpPr>
        <p:spPr>
          <a:xfrm>
            <a:off x="14801852" y="8667593"/>
            <a:ext cx="3371849" cy="143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grpSp>
        <p:nvGrpSpPr>
          <p:cNvPr id="17" name="Group 16"/>
          <p:cNvGrpSpPr/>
          <p:nvPr userDrawn="1"/>
        </p:nvGrpSpPr>
        <p:grpSpPr>
          <a:xfrm>
            <a:off x="4211031" y="6089386"/>
            <a:ext cx="2880360" cy="1139829"/>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0" name="TextBox 20"/>
            <p:cNvSpPr txBox="1"/>
            <p:nvPr userDrawn="1"/>
          </p:nvSpPr>
          <p:spPr>
            <a:xfrm>
              <a:off x="2807354" y="4231060"/>
              <a:ext cx="19202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5F9F"/>
                  </a:solidFill>
                  <a:effectLst/>
                  <a:uLnTx/>
                  <a:uFillTx/>
                  <a:latin typeface="Aptos" panose="020B0004020202020204" pitchFamily="34" charset="0"/>
                  <a:ea typeface="+mn-ea"/>
                  <a:cs typeface="Arial" panose="020B0604020202020204" pitchFamily="34" charset="0"/>
                </a:rPr>
                <a:t>Life Insurance</a:t>
              </a:r>
            </a:p>
          </p:txBody>
        </p:sp>
      </p:grpSp>
      <p:grpSp>
        <p:nvGrpSpPr>
          <p:cNvPr id="21" name="Group 20"/>
          <p:cNvGrpSpPr/>
          <p:nvPr userDrawn="1"/>
        </p:nvGrpSpPr>
        <p:grpSpPr>
          <a:xfrm>
            <a:off x="7703820" y="6089387"/>
            <a:ext cx="2880360" cy="1139829"/>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3" name="TextBox 21"/>
            <p:cNvSpPr txBox="1"/>
            <p:nvPr userDrawn="1"/>
          </p:nvSpPr>
          <p:spPr>
            <a:xfrm>
              <a:off x="5135880" y="4231060"/>
              <a:ext cx="19202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5F9F"/>
                  </a:solidFill>
                  <a:effectLst/>
                  <a:uLnTx/>
                  <a:uFillTx/>
                  <a:latin typeface="Aptos" panose="020B0004020202020204" pitchFamily="34" charset="0"/>
                  <a:ea typeface="+mn-ea"/>
                  <a:cs typeface="Arial" panose="020B0604020202020204" pitchFamily="34" charset="0"/>
                </a:rPr>
                <a:t>Annuities</a:t>
              </a:r>
            </a:p>
          </p:txBody>
        </p:sp>
      </p:grpSp>
      <p:grpSp>
        <p:nvGrpSpPr>
          <p:cNvPr id="24" name="Group 23"/>
          <p:cNvGrpSpPr/>
          <p:nvPr userDrawn="1"/>
        </p:nvGrpSpPr>
        <p:grpSpPr>
          <a:xfrm>
            <a:off x="11196611" y="6089387"/>
            <a:ext cx="2880360" cy="1139829"/>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34" name="TextBox 22"/>
            <p:cNvSpPr txBox="1"/>
            <p:nvPr userDrawn="1"/>
          </p:nvSpPr>
          <p:spPr>
            <a:xfrm>
              <a:off x="7572354" y="4089739"/>
              <a:ext cx="1704346" cy="6771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5F9F"/>
                  </a:solidFill>
                  <a:effectLst/>
                  <a:uLnTx/>
                  <a:uFillTx/>
                  <a:latin typeface="Aptos" panose="020B0004020202020204" pitchFamily="34" charset="0"/>
                  <a:ea typeface="+mn-ea"/>
                  <a:cs typeface="Arial" panose="020B0604020202020204" pitchFamily="34" charset="0"/>
                </a:rPr>
                <a:t>Workplace Benefits</a:t>
              </a:r>
            </a:p>
          </p:txBody>
        </p:sp>
      </p:grpSp>
      <p:cxnSp>
        <p:nvCxnSpPr>
          <p:cNvPr id="35" name="Straight Connector 34"/>
          <p:cNvCxnSpPr/>
          <p:nvPr userDrawn="1"/>
        </p:nvCxnSpPr>
        <p:spPr>
          <a:xfrm>
            <a:off x="4206240" y="5526006"/>
            <a:ext cx="987552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4975" y="3055101"/>
            <a:ext cx="7258050" cy="2144214"/>
          </a:xfrm>
          <a:prstGeom prst="rect">
            <a:avLst/>
          </a:prstGeom>
        </p:spPr>
      </p:pic>
      <p:sp>
        <p:nvSpPr>
          <p:cNvPr id="4" name="Slide Number Placeholder 2">
            <a:extLst>
              <a:ext uri="{FF2B5EF4-FFF2-40B4-BE49-F238E27FC236}">
                <a16:creationId xmlns:a16="http://schemas.microsoft.com/office/drawing/2014/main" id="{37F7F690-D15F-3769-426B-17A56713A272}"/>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5" name="Rectangle 4">
            <a:extLst>
              <a:ext uri="{FF2B5EF4-FFF2-40B4-BE49-F238E27FC236}">
                <a16:creationId xmlns:a16="http://schemas.microsoft.com/office/drawing/2014/main" id="{ECA5D688-F84E-FCF0-714E-1B6617E5BB8A}"/>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6" name="Title Placeholder 37">
            <a:extLst>
              <a:ext uri="{FF2B5EF4-FFF2-40B4-BE49-F238E27FC236}">
                <a16:creationId xmlns:a16="http://schemas.microsoft.com/office/drawing/2014/main" id="{2049D210-CE19-A873-8BF9-58838CA5443C}"/>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749862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p:cNvSpPr/>
          <p:nvPr userDrawn="1"/>
        </p:nvSpPr>
        <p:spPr>
          <a:xfrm>
            <a:off x="1577731" y="2052638"/>
            <a:ext cx="6665810" cy="5533697"/>
          </a:xfrm>
          <a:prstGeom prst="rect">
            <a:avLst/>
          </a:prstGeom>
          <a:solidFill>
            <a:schemeClr val="bg1">
              <a:lumMod val="95000"/>
            </a:schemeClr>
          </a:solid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3" name="TextBox 12"/>
          <p:cNvSpPr txBox="1"/>
          <p:nvPr userDrawn="1"/>
        </p:nvSpPr>
        <p:spPr>
          <a:xfrm>
            <a:off x="1733021" y="2626157"/>
            <a:ext cx="6359417" cy="4128310"/>
          </a:xfrm>
          <a:prstGeom prst="rect">
            <a:avLst/>
          </a:prstGeom>
          <a:solidFill>
            <a:schemeClr val="bg1">
              <a:lumMod val="95000"/>
            </a:schemeClr>
          </a:solidFill>
        </p:spPr>
        <p:txBody>
          <a:bodyPr wrap="square" rtlCol="0">
            <a:spAutoFit/>
          </a:bodyPr>
          <a:lstStyle/>
          <a:p>
            <a:pPr marL="0" marR="0" lvl="0" indent="0" algn="ctr" defTabSz="1371600" rtl="0" eaLnBrk="1" fontAlgn="auto" latinLnBrk="0" hangingPunct="1">
              <a:lnSpc>
                <a:spcPts val="525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Our Mission</a:t>
            </a:r>
          </a:p>
          <a:p>
            <a:pPr marL="0" marR="0" lvl="0" indent="0" algn="ctr" defTabSz="1371600" rtl="0" eaLnBrk="1" fontAlgn="auto" latinLnBrk="0" hangingPunct="1">
              <a:lnSpc>
                <a:spcPts val="525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is to advance the </a:t>
            </a:r>
            <a:b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b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financial services industry by empowering our members</a:t>
            </a:r>
            <a:b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b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with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knowledge</a:t>
            </a: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insights</a:t>
            </a: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connections,</a:t>
            </a: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 and </a:t>
            </a:r>
            <a:r>
              <a:rPr kumimoji="0" lang="en-US" sz="3600" b="1" i="0" u="none" strike="noStrike" kern="1200" cap="none" spc="0" normalizeH="0" baseline="0" noProof="0" dirty="0">
                <a:ln>
                  <a:noFill/>
                </a:ln>
                <a:solidFill>
                  <a:srgbClr val="002F70"/>
                </a:solidFill>
                <a:effectLst/>
                <a:uLnTx/>
                <a:uFillTx/>
                <a:latin typeface="Aptos" panose="020B0004020202020204" pitchFamily="34" charset="0"/>
                <a:ea typeface="+mn-ea"/>
                <a:cs typeface="Arial" panose="020B0604020202020204" pitchFamily="34" charset="0"/>
              </a:rPr>
              <a:t>solutions</a:t>
            </a:r>
            <a:r>
              <a:rPr kumimoji="0" lang="en-US" sz="36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546433" y="2052638"/>
            <a:ext cx="7812881" cy="5534025"/>
          </a:xfrm>
          <a:prstGeom prst="rect">
            <a:avLst/>
          </a:prstGeom>
        </p:spPr>
      </p:pic>
      <p:sp>
        <p:nvSpPr>
          <p:cNvPr id="2" name="Slide Number Placeholder 2">
            <a:extLst>
              <a:ext uri="{FF2B5EF4-FFF2-40B4-BE49-F238E27FC236}">
                <a16:creationId xmlns:a16="http://schemas.microsoft.com/office/drawing/2014/main" id="{D398A1F8-D825-F123-4D15-C00C4DFEB28C}"/>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Tree>
    <p:extLst>
      <p:ext uri="{BB962C8B-B14F-4D97-AF65-F5344CB8AC3E}">
        <p14:creationId xmlns:p14="http://schemas.microsoft.com/office/powerpoint/2010/main" val="486500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LIMRA LOMA option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7" y="1406465"/>
            <a:ext cx="1288149" cy="2918229"/>
          </a:xfrm>
          <a:prstGeom prst="rect">
            <a:avLst/>
          </a:prstGeom>
        </p:spPr>
      </p:pic>
      <p:sp>
        <p:nvSpPr>
          <p:cNvPr id="5" name="Title 1">
            <a:extLst>
              <a:ext uri="{FF2B5EF4-FFF2-40B4-BE49-F238E27FC236}">
                <a16:creationId xmlns:a16="http://schemas.microsoft.com/office/drawing/2014/main" id="{072B2C2F-2FBA-F933-60F1-83AE2F3AAAAE}"/>
              </a:ext>
            </a:extLst>
          </p:cNvPr>
          <p:cNvSpPr>
            <a:spLocks noGrp="1"/>
          </p:cNvSpPr>
          <p:nvPr>
            <p:ph type="title"/>
          </p:nvPr>
        </p:nvSpPr>
        <p:spPr>
          <a:xfrm>
            <a:off x="1974704" y="4028678"/>
            <a:ext cx="7169296" cy="2585059"/>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8" name="Picture 7" descr="A black and white logo with white text&#10;&#10;Description automatically generated">
            <a:extLst>
              <a:ext uri="{FF2B5EF4-FFF2-40B4-BE49-F238E27FC236}">
                <a16:creationId xmlns:a16="http://schemas.microsoft.com/office/drawing/2014/main" id="{E67F0CCF-9D9E-345F-BEF5-274894335C41}"/>
              </a:ext>
            </a:extLst>
          </p:cNvPr>
          <p:cNvPicPr>
            <a:picLocks noChangeAspect="1"/>
          </p:cNvPicPr>
          <p:nvPr userDrawn="1"/>
        </p:nvPicPr>
        <p:blipFill>
          <a:blip r:embed="rId4"/>
          <a:stretch>
            <a:fillRect/>
          </a:stretch>
        </p:blipFill>
        <p:spPr>
          <a:xfrm>
            <a:off x="14519188" y="8970433"/>
            <a:ext cx="3249855" cy="934945"/>
          </a:xfrm>
          <a:prstGeom prst="rect">
            <a:avLst/>
          </a:prstGeom>
        </p:spPr>
      </p:pic>
    </p:spTree>
    <p:extLst>
      <p:ext uri="{BB962C8B-B14F-4D97-AF65-F5344CB8AC3E}">
        <p14:creationId xmlns:p14="http://schemas.microsoft.com/office/powerpoint/2010/main" val="2191631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7" y="1406465"/>
            <a:ext cx="1288149" cy="2918229"/>
          </a:xfrm>
          <a:prstGeom prst="rect">
            <a:avLst/>
          </a:prstGeom>
        </p:spPr>
      </p:pic>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4" y="4028678"/>
            <a:ext cx="7169296" cy="2585059"/>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2" y="8970433"/>
            <a:ext cx="3249855" cy="934945"/>
          </a:xfrm>
          <a:prstGeom prst="rect">
            <a:avLst/>
          </a:prstGeom>
        </p:spPr>
      </p:pic>
      <p:pic>
        <p:nvPicPr>
          <p:cNvPr id="5" name="Picture 4" descr="A yellow and black logo&#10;&#10;Description automatically generated">
            <a:extLst>
              <a:ext uri="{FF2B5EF4-FFF2-40B4-BE49-F238E27FC236}">
                <a16:creationId xmlns:a16="http://schemas.microsoft.com/office/drawing/2014/main" id="{3FC4D1E1-9AAD-7FDA-4DC3-03968ADF4FD1}"/>
              </a:ext>
            </a:extLst>
          </p:cNvPr>
          <p:cNvPicPr>
            <a:picLocks noChangeAspect="1"/>
          </p:cNvPicPr>
          <p:nvPr userDrawn="1"/>
        </p:nvPicPr>
        <p:blipFill>
          <a:blip r:embed="rId5"/>
          <a:stretch>
            <a:fillRect/>
          </a:stretch>
        </p:blipFill>
        <p:spPr>
          <a:xfrm>
            <a:off x="15985498" y="8436742"/>
            <a:ext cx="1341209" cy="1372213"/>
          </a:xfrm>
          <a:prstGeom prst="rect">
            <a:avLst/>
          </a:prstGeom>
        </p:spPr>
      </p:pic>
    </p:spTree>
    <p:extLst>
      <p:ext uri="{BB962C8B-B14F-4D97-AF65-F5344CB8AC3E}">
        <p14:creationId xmlns:p14="http://schemas.microsoft.com/office/powerpoint/2010/main" val="450023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7" y="1406465"/>
            <a:ext cx="1288149" cy="2918229"/>
          </a:xfrm>
          <a:prstGeom prst="rect">
            <a:avLst/>
          </a:prstGeom>
        </p:spPr>
      </p:pic>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4" y="4028678"/>
            <a:ext cx="7169296" cy="2585059"/>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2" y="8985116"/>
            <a:ext cx="3249855" cy="934945"/>
          </a:xfrm>
          <a:prstGeom prst="rect">
            <a:avLst/>
          </a:prstGeom>
        </p:spPr>
      </p:pic>
      <p:grpSp>
        <p:nvGrpSpPr>
          <p:cNvPr id="3" name="Group 4">
            <a:extLst>
              <a:ext uri="{FF2B5EF4-FFF2-40B4-BE49-F238E27FC236}">
                <a16:creationId xmlns:a16="http://schemas.microsoft.com/office/drawing/2014/main" id="{7314DACC-C12F-65D7-5373-B5130BC1F6F2}"/>
              </a:ext>
            </a:extLst>
          </p:cNvPr>
          <p:cNvGrpSpPr>
            <a:grpSpLocks noChangeAspect="1"/>
          </p:cNvGrpSpPr>
          <p:nvPr userDrawn="1"/>
        </p:nvGrpSpPr>
        <p:grpSpPr bwMode="auto">
          <a:xfrm>
            <a:off x="15759187" y="8355957"/>
            <a:ext cx="1241919" cy="1274426"/>
            <a:chOff x="7110" y="4004"/>
            <a:chExt cx="191" cy="196"/>
          </a:xfrm>
        </p:grpSpPr>
        <p:sp>
          <p:nvSpPr>
            <p:cNvPr id="4" name="Freeform 5">
              <a:extLst>
                <a:ext uri="{FF2B5EF4-FFF2-40B4-BE49-F238E27FC236}">
                  <a16:creationId xmlns:a16="http://schemas.microsoft.com/office/drawing/2014/main" id="{44A2BAD5-D38C-CD5D-E49C-ED85924759D7}"/>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8" name="Freeform 6">
              <a:extLst>
                <a:ext uri="{FF2B5EF4-FFF2-40B4-BE49-F238E27FC236}">
                  <a16:creationId xmlns:a16="http://schemas.microsoft.com/office/drawing/2014/main" id="{91FD4D6B-3D91-FCE5-CE9F-2033BA45B5E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9" name="Freeform 7">
              <a:extLst>
                <a:ext uri="{FF2B5EF4-FFF2-40B4-BE49-F238E27FC236}">
                  <a16:creationId xmlns:a16="http://schemas.microsoft.com/office/drawing/2014/main" id="{FCECEC09-C68C-0764-3C4A-0321939FACB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203987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ior Slide levels">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1"/>
            <a:ext cx="11639550" cy="5233988"/>
          </a:xfrm>
          <a:prstGeom prst="rect">
            <a:avLst/>
          </a:prstGeom>
        </p:spPr>
        <p:txBody>
          <a:bodyPr lIns="0" tIns="0" rIns="0" bIns="0"/>
          <a:lstStyle>
            <a:lvl1pPr>
              <a:defRPr sz="4200">
                <a:latin typeface="Aptos" panose="020B0004020202020204" pitchFamily="34" charset="0"/>
                <a:cs typeface="Arial" panose="020B0604020202020204" pitchFamily="34" charset="0"/>
              </a:defRPr>
            </a:lvl1pPr>
            <a:lvl2pPr>
              <a:defRPr sz="3600">
                <a:latin typeface="Aptos" panose="020B0004020202020204" pitchFamily="34" charset="0"/>
                <a:cs typeface="Arial" panose="020B0604020202020204" pitchFamily="34" charset="0"/>
              </a:defRPr>
            </a:lvl2pPr>
            <a:lvl3pPr>
              <a:defRPr sz="3000">
                <a:latin typeface="Aptos" panose="020B00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69372451"/>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8" name="Chart Placeholder 7"/>
          <p:cNvSpPr>
            <a:spLocks noGrp="1"/>
          </p:cNvSpPr>
          <p:nvPr>
            <p:ph type="chart" sz="quarter" idx="10"/>
          </p:nvPr>
        </p:nvSpPr>
        <p:spPr>
          <a:xfrm>
            <a:off x="2762251" y="2707483"/>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2275703173"/>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9160047" y="1180031"/>
            <a:ext cx="9134856" cy="9134856"/>
          </a:xfrm>
          <a:prstGeom prst="rect">
            <a:avLst/>
          </a:prstGeom>
        </p:spPr>
        <p:txBody>
          <a:bodyPr anchor="ctr"/>
          <a:lstStyle>
            <a:lvl1pPr algn="ctr">
              <a:defRPr>
                <a:latin typeface="Aptos" panose="020B0004020202020204" pitchFamily="34" charset="0"/>
              </a:defRPr>
            </a:lvl1pPr>
          </a:lstStyle>
          <a:p>
            <a:r>
              <a:rPr lang="en-US" dirty="0"/>
              <a:t>Click icon to add picture</a:t>
            </a:r>
          </a:p>
        </p:txBody>
      </p:sp>
      <p:sp>
        <p:nvSpPr>
          <p:cNvPr id="2" name="TextBox 1"/>
          <p:cNvSpPr txBox="1"/>
          <p:nvPr userDrawn="1"/>
        </p:nvSpPr>
        <p:spPr>
          <a:xfrm>
            <a:off x="16871025" y="-1667905"/>
            <a:ext cx="258404"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3"/>
          </p:nvPr>
        </p:nvSpPr>
        <p:spPr>
          <a:xfrm>
            <a:off x="400050" y="1714500"/>
            <a:ext cx="8355807" cy="7372350"/>
          </a:xfrm>
          <a:prstGeom prst="rect">
            <a:avLst/>
          </a:prstGeom>
        </p:spPr>
        <p:txBody>
          <a:bodyPr/>
          <a:lstStyle>
            <a:lvl1pPr marL="514350" indent="-514350">
              <a:lnSpc>
                <a:spcPct val="100000"/>
              </a:lnSpc>
              <a:spcAft>
                <a:spcPts val="2700"/>
              </a:spcAft>
              <a:buClr>
                <a:schemeClr val="tx1"/>
              </a:buClr>
              <a:buSzPct val="135000"/>
              <a:buFont typeface="Arial" panose="020B0604020202020204" pitchFamily="34" charset="0"/>
              <a:buChar char="•"/>
              <a:defRPr sz="3600">
                <a:latin typeface="Aptos" panose="020B0004020202020204" pitchFamily="34" charset="0"/>
              </a:defRPr>
            </a:lvl1pPr>
            <a:lvl2pPr marL="1028700" indent="-514350">
              <a:lnSpc>
                <a:spcPct val="100000"/>
              </a:lnSpc>
              <a:spcAft>
                <a:spcPts val="2700"/>
              </a:spcAft>
              <a:buClr>
                <a:schemeClr val="tx1"/>
              </a:buClr>
              <a:buSzPct val="135000"/>
              <a:buFont typeface="Arial" panose="020B0604020202020204" pitchFamily="34" charset="0"/>
              <a:buChar char="•"/>
              <a:defRPr sz="3600">
                <a:latin typeface="Aptos" panose="020B0004020202020204" pitchFamily="34" charset="0"/>
              </a:defRPr>
            </a:lvl2pPr>
            <a:lvl3pPr marL="1547813" indent="-514350">
              <a:lnSpc>
                <a:spcPct val="100000"/>
              </a:lnSpc>
              <a:spcAft>
                <a:spcPts val="1800"/>
              </a:spcAft>
              <a:buClr>
                <a:schemeClr val="tx1"/>
              </a:buClr>
              <a:buSzPct val="135000"/>
              <a:buFont typeface="Arial" panose="020B0604020202020204" pitchFamily="34" charset="0"/>
              <a:buChar char="•"/>
              <a:defRPr sz="3600">
                <a:latin typeface="Aptos" panose="020B0004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9"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11"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3" name="Rectangle 2">
            <a:extLst>
              <a:ext uri="{FF2B5EF4-FFF2-40B4-BE49-F238E27FC236}">
                <a16:creationId xmlns:a16="http://schemas.microsoft.com/office/drawing/2014/main" id="{36FC6AB4-7B99-2AE6-F031-B86BA65AE66C}"/>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6" name="Title Placeholder 37">
            <a:extLst>
              <a:ext uri="{FF2B5EF4-FFF2-40B4-BE49-F238E27FC236}">
                <a16:creationId xmlns:a16="http://schemas.microsoft.com/office/drawing/2014/main" id="{CCD1A13D-31EF-EECB-1C3B-5BCCEFA8B9DE}"/>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pic>
        <p:nvPicPr>
          <p:cNvPr id="8" name="Picture 7">
            <a:extLst>
              <a:ext uri="{FF2B5EF4-FFF2-40B4-BE49-F238E27FC236}">
                <a16:creationId xmlns:a16="http://schemas.microsoft.com/office/drawing/2014/main" id="{B137BDFE-9B22-CD04-D67E-4DDEEC60909B}"/>
              </a:ext>
            </a:extLst>
          </p:cNvPr>
          <p:cNvPicPr>
            <a:picLocks noChangeAspect="1"/>
          </p:cNvPicPr>
          <p:nvPr userDrawn="1"/>
        </p:nvPicPr>
        <p:blipFill>
          <a:blip r:embed="rId2"/>
          <a:srcRect l="-3016" t="-14727" r="-2812" b="-9443"/>
          <a:stretch/>
        </p:blipFill>
        <p:spPr>
          <a:xfrm>
            <a:off x="14963775" y="9001126"/>
            <a:ext cx="2733675" cy="923924"/>
          </a:xfrm>
          <a:prstGeom prst="rect">
            <a:avLst/>
          </a:prstGeom>
        </p:spPr>
      </p:pic>
    </p:spTree>
    <p:extLst>
      <p:ext uri="{BB962C8B-B14F-4D97-AF65-F5344CB8AC3E}">
        <p14:creationId xmlns:p14="http://schemas.microsoft.com/office/powerpoint/2010/main" val="1977468297"/>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1011285189"/>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155428859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Bullets on left-Photo right">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912987" y="9149105"/>
            <a:ext cx="1746363" cy="713568"/>
          </a:xfrm>
          <a:prstGeom prst="rect">
            <a:avLst/>
          </a:prstGeom>
        </p:spPr>
      </p:pic>
    </p:spTree>
    <p:extLst>
      <p:ext uri="{BB962C8B-B14F-4D97-AF65-F5344CB8AC3E}">
        <p14:creationId xmlns:p14="http://schemas.microsoft.com/office/powerpoint/2010/main" val="975856706"/>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Transition slid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93541-C696-DC3F-E453-50E167D7AB0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4AEF6EDC-3C4F-7DA4-EAB1-B76B31B4994B}"/>
              </a:ext>
            </a:extLst>
          </p:cNvPr>
          <p:cNvSpPr/>
          <p:nvPr userDrawn="1"/>
        </p:nvSpPr>
        <p:spPr>
          <a:xfrm>
            <a:off x="0" y="6540559"/>
            <a:ext cx="18288000" cy="1290192"/>
          </a:xfrm>
          <a:prstGeom prst="rect">
            <a:avLst/>
          </a:prstGeom>
          <a:solidFill>
            <a:srgbClr val="603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sp>
        <p:nvSpPr>
          <p:cNvPr id="4" name="Title Placeholder 37">
            <a:extLst>
              <a:ext uri="{FF2B5EF4-FFF2-40B4-BE49-F238E27FC236}">
                <a16:creationId xmlns:a16="http://schemas.microsoft.com/office/drawing/2014/main" id="{E8E86000-B509-D878-344F-44DB0B576040}"/>
              </a:ext>
            </a:extLst>
          </p:cNvPr>
          <p:cNvSpPr txBox="1">
            <a:spLocks/>
          </p:cNvSpPr>
          <p:nvPr userDrawn="1"/>
        </p:nvSpPr>
        <p:spPr>
          <a:xfrm>
            <a:off x="5652820" y="6651866"/>
            <a:ext cx="12024293" cy="1219199"/>
          </a:xfrm>
          <a:prstGeom prst="rect">
            <a:avLst/>
          </a:prstGeom>
          <a:noFill/>
        </p:spPr>
        <p:txBody>
          <a:bodyPr vert="horz" wrap="none" lIns="274320" tIns="0" rIns="182880" bIns="0" rtlCol="0" anchor="ctr" anchorCtr="0">
            <a:normAutofit/>
          </a:bodyPr>
          <a:lstStyle>
            <a:lvl1pPr algn="r" defTabSz="914400" rtl="0" eaLnBrk="1" latinLnBrk="0" hangingPunct="1">
              <a:lnSpc>
                <a:spcPct val="90000"/>
              </a:lnSpc>
              <a:spcBef>
                <a:spcPct val="0"/>
              </a:spcBef>
              <a:buNone/>
              <a:defRPr sz="3200" b="0" kern="1200" baseline="0">
                <a:solidFill>
                  <a:schemeClr val="bg1"/>
                </a:solidFill>
                <a:latin typeface="+mj-lt"/>
                <a:ea typeface="+mj-ea"/>
                <a:cs typeface="+mj-cs"/>
              </a:defRPr>
            </a:lvl1pPr>
          </a:lstStyle>
          <a:p>
            <a:r>
              <a:rPr lang="en-US" sz="4800">
                <a:solidFill>
                  <a:schemeClr val="bg1"/>
                </a:solidFill>
                <a:latin typeface="Aptos" panose="020B0004020202020204" pitchFamily="34" charset="0"/>
                <a:cs typeface="Arial" panose="020B0604020202020204" pitchFamily="34" charset="0"/>
              </a:rPr>
              <a:t>Click to edit section text</a:t>
            </a:r>
          </a:p>
        </p:txBody>
      </p:sp>
      <p:sp>
        <p:nvSpPr>
          <p:cNvPr id="5" name="Rectangle 4">
            <a:extLst>
              <a:ext uri="{FF2B5EF4-FFF2-40B4-BE49-F238E27FC236}">
                <a16:creationId xmlns:a16="http://schemas.microsoft.com/office/drawing/2014/main" id="{D5C53798-85AF-7077-009F-B5732AB8BFFF}"/>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pic>
        <p:nvPicPr>
          <p:cNvPr id="7" name="Picture 6">
            <a:extLst>
              <a:ext uri="{FF2B5EF4-FFF2-40B4-BE49-F238E27FC236}">
                <a16:creationId xmlns:a16="http://schemas.microsoft.com/office/drawing/2014/main" id="{7C05694A-A876-4D47-3729-51B6ED5AC90A}"/>
              </a:ext>
            </a:extLst>
          </p:cNvPr>
          <p:cNvPicPr>
            <a:picLocks noChangeAspect="1"/>
          </p:cNvPicPr>
          <p:nvPr userDrawn="1"/>
        </p:nvPicPr>
        <p:blipFill>
          <a:blip r:embed="rId3"/>
          <a:srcRect/>
          <a:stretch/>
        </p:blipFill>
        <p:spPr>
          <a:xfrm>
            <a:off x="14526253" y="8970433"/>
            <a:ext cx="3235724" cy="934945"/>
          </a:xfrm>
          <a:prstGeom prst="rect">
            <a:avLst/>
          </a:prstGeom>
        </p:spPr>
      </p:pic>
    </p:spTree>
    <p:extLst>
      <p:ext uri="{BB962C8B-B14F-4D97-AF65-F5344CB8AC3E}">
        <p14:creationId xmlns:p14="http://schemas.microsoft.com/office/powerpoint/2010/main" val="2607763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Transition slide partner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9923B-F46C-43E0-FC14-972BD0BF13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AA82AA07-122E-649C-53AC-DE4B716816FE}"/>
              </a:ext>
            </a:extLst>
          </p:cNvPr>
          <p:cNvSpPr/>
          <p:nvPr userDrawn="1"/>
        </p:nvSpPr>
        <p:spPr>
          <a:xfrm>
            <a:off x="0" y="6540559"/>
            <a:ext cx="18288000" cy="1290192"/>
          </a:xfrm>
          <a:prstGeom prst="rect">
            <a:avLst/>
          </a:prstGeom>
          <a:solidFill>
            <a:srgbClr val="603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sp>
        <p:nvSpPr>
          <p:cNvPr id="5" name="Rectangle 4">
            <a:extLst>
              <a:ext uri="{FF2B5EF4-FFF2-40B4-BE49-F238E27FC236}">
                <a16:creationId xmlns:a16="http://schemas.microsoft.com/office/drawing/2014/main" id="{6A6AA1F6-6ADB-325A-6A98-25BDE596D552}"/>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pic>
        <p:nvPicPr>
          <p:cNvPr id="9" name="Picture 8">
            <a:extLst>
              <a:ext uri="{FF2B5EF4-FFF2-40B4-BE49-F238E27FC236}">
                <a16:creationId xmlns:a16="http://schemas.microsoft.com/office/drawing/2014/main" id="{3A137877-4C68-94AD-1D80-510C0AE424D9}"/>
              </a:ext>
            </a:extLst>
          </p:cNvPr>
          <p:cNvPicPr>
            <a:picLocks noChangeAspect="1"/>
          </p:cNvPicPr>
          <p:nvPr userDrawn="1"/>
        </p:nvPicPr>
        <p:blipFill>
          <a:blip r:embed="rId3"/>
          <a:srcRect/>
          <a:stretch/>
        </p:blipFill>
        <p:spPr>
          <a:xfrm>
            <a:off x="11928827" y="8970433"/>
            <a:ext cx="3235724" cy="934945"/>
          </a:xfrm>
          <a:prstGeom prst="rect">
            <a:avLst/>
          </a:prstGeom>
        </p:spPr>
      </p:pic>
      <p:pic>
        <p:nvPicPr>
          <p:cNvPr id="8" name="Picture 7" descr="A yellow and black logo&#10;&#10;Description automatically generated">
            <a:extLst>
              <a:ext uri="{FF2B5EF4-FFF2-40B4-BE49-F238E27FC236}">
                <a16:creationId xmlns:a16="http://schemas.microsoft.com/office/drawing/2014/main" id="{D9CD828D-3CA7-AFC7-3A9E-89D6D56FDCF6}"/>
              </a:ext>
            </a:extLst>
          </p:cNvPr>
          <p:cNvPicPr>
            <a:picLocks noChangeAspect="1"/>
          </p:cNvPicPr>
          <p:nvPr userDrawn="1"/>
        </p:nvPicPr>
        <p:blipFill>
          <a:blip r:embed="rId4"/>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1102034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40564"/>
            <a:ext cx="18287999" cy="118141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2F70"/>
              </a:solidFill>
            </a:endParaRPr>
          </a:p>
        </p:txBody>
      </p:sp>
      <p:sp>
        <p:nvSpPr>
          <p:cNvPr id="8" name="Title Placeholder 37"/>
          <p:cNvSpPr>
            <a:spLocks noGrp="1"/>
          </p:cNvSpPr>
          <p:nvPr>
            <p:ph type="title" hasCustomPrompt="1"/>
          </p:nvPr>
        </p:nvSpPr>
        <p:spPr>
          <a:xfrm>
            <a:off x="8673" y="-46296"/>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defRPr>
            </a:lvl1pPr>
          </a:lstStyle>
          <a:p>
            <a:r>
              <a:rPr lang="en-US"/>
              <a:t>Click to edit slide heading</a:t>
            </a:r>
          </a:p>
        </p:txBody>
      </p:sp>
      <p:sp>
        <p:nvSpPr>
          <p:cNvPr id="11" name="Slide Number Placeholder 2"/>
          <p:cNvSpPr>
            <a:spLocks noGrp="1"/>
          </p:cNvSpPr>
          <p:nvPr>
            <p:ph type="sldNum" sz="quarter" idx="4294967295"/>
          </p:nvPr>
        </p:nvSpPr>
        <p:spPr>
          <a:xfrm>
            <a:off x="289112" y="9619492"/>
            <a:ext cx="665630" cy="547688"/>
          </a:xfrm>
          <a:prstGeom prst="rect">
            <a:avLst/>
          </a:prstGeom>
        </p:spPr>
        <p:txBody>
          <a:bodyPr/>
          <a:lstStyle/>
          <a:p>
            <a:fld id="{FA06F0F5-DF6A-4E0E-AC03-6B0D0B0A1300}" type="slidenum">
              <a:rPr lang="en-US" sz="1350" smtClean="0"/>
              <a:pPr/>
              <a:t>‹#›</a:t>
            </a:fld>
            <a:endParaRPr lang="en-US" sz="1350"/>
          </a:p>
        </p:txBody>
      </p:sp>
      <p:sp>
        <p:nvSpPr>
          <p:cNvPr id="5"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vl1pPr>
          </a:lstStyle>
          <a:p>
            <a:pPr lvl="0"/>
            <a:r>
              <a:rPr lang="en-US"/>
              <a:t>Edit Master text styles</a:t>
            </a:r>
          </a:p>
        </p:txBody>
      </p:sp>
    </p:spTree>
    <p:extLst>
      <p:ext uri="{BB962C8B-B14F-4D97-AF65-F5344CB8AC3E}">
        <p14:creationId xmlns:p14="http://schemas.microsoft.com/office/powerpoint/2010/main" val="575597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1"/>
            <a:ext cx="11639550" cy="5233988"/>
          </a:xfrm>
          <a:prstGeom prst="rect">
            <a:avLst/>
          </a:prstGeom>
        </p:spPr>
        <p:txBody>
          <a:bodyPr lIns="0" tIns="0" rIns="0" bIns="0"/>
          <a:lstStyle>
            <a:lvl1pPr>
              <a:defRPr sz="4200">
                <a:latin typeface="Aptos" panose="020B0004020202020204" pitchFamily="34" charset="0"/>
                <a:cs typeface="Arial" panose="020B0604020202020204" pitchFamily="34" charset="0"/>
              </a:defRPr>
            </a:lvl1pPr>
            <a:lvl2pPr>
              <a:defRPr sz="3600">
                <a:latin typeface="Aptos" panose="020B0004020202020204" pitchFamily="34" charset="0"/>
                <a:cs typeface="Arial" panose="020B0604020202020204" pitchFamily="34" charset="0"/>
              </a:defRPr>
            </a:lvl2pPr>
            <a:lvl3pPr>
              <a:defRPr sz="3000">
                <a:latin typeface="Aptos" panose="020B00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92854434"/>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1" y="2707483"/>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119464913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0183321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665699" y="1678162"/>
            <a:ext cx="16961727" cy="6768965"/>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6" name="Text Placeholder 3"/>
          <p:cNvSpPr>
            <a:spLocks noGrp="1"/>
          </p:cNvSpPr>
          <p:nvPr>
            <p:ph type="body" sz="quarter" idx="10"/>
          </p:nvPr>
        </p:nvSpPr>
        <p:spPr>
          <a:xfrm>
            <a:off x="665699" y="1852137"/>
            <a:ext cx="16966692" cy="600075"/>
          </a:xfrm>
          <a:prstGeom prst="rect">
            <a:avLst/>
          </a:prstGeom>
        </p:spPr>
        <p:txBody>
          <a:bodyPr anchor="ctr" anchorCtr="0"/>
          <a:lstStyle>
            <a:lvl1pPr algn="ctr">
              <a:defRPr sz="2700" b="1" cap="all" spc="30" baseline="0">
                <a:solidFill>
                  <a:srgbClr val="002F70"/>
                </a:solidFill>
                <a:latin typeface="Aptos" panose="020B0004020202020204" pitchFamily="34" charset="0"/>
              </a:defRPr>
            </a:lvl1pPr>
          </a:lstStyle>
          <a:p>
            <a:pPr lvl="0"/>
            <a:r>
              <a:rPr lang="en-US"/>
              <a:t>Edit Master text styles</a:t>
            </a:r>
          </a:p>
        </p:txBody>
      </p:sp>
      <p:sp>
        <p:nvSpPr>
          <p:cNvPr id="3" name="Chart Placeholder 2"/>
          <p:cNvSpPr>
            <a:spLocks noGrp="1"/>
          </p:cNvSpPr>
          <p:nvPr>
            <p:ph type="chart" sz="quarter" idx="15"/>
          </p:nvPr>
        </p:nvSpPr>
        <p:spPr>
          <a:xfrm>
            <a:off x="1076325" y="2743200"/>
            <a:ext cx="16135350" cy="5353050"/>
          </a:xfrm>
          <a:prstGeom prst="rect">
            <a:avLst/>
          </a:prstGeom>
        </p:spPr>
        <p:txBody>
          <a:bodyPr/>
          <a:lstStyle>
            <a:lvl1pPr algn="ctr">
              <a:defRPr>
                <a:latin typeface="Aptos" panose="020B0004020202020204" pitchFamily="34" charset="0"/>
              </a:defRPr>
            </a:lvl1pPr>
          </a:lstStyle>
          <a:p>
            <a:r>
              <a:rPr lang="en-US"/>
              <a:t>Click icon to add chart</a:t>
            </a:r>
          </a:p>
        </p:txBody>
      </p:sp>
      <p:sp>
        <p:nvSpPr>
          <p:cNvPr id="9"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a:p>
        </p:txBody>
      </p:sp>
      <p:sp>
        <p:nvSpPr>
          <p:cNvPr id="11"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a:t>Edit Master text styles</a:t>
            </a:r>
          </a:p>
        </p:txBody>
      </p:sp>
      <p:sp>
        <p:nvSpPr>
          <p:cNvPr id="10" name="Rectangle 9">
            <a:extLst>
              <a:ext uri="{FF2B5EF4-FFF2-40B4-BE49-F238E27FC236}">
                <a16:creationId xmlns:a16="http://schemas.microsoft.com/office/drawing/2014/main" id="{1B98408A-FED8-83CF-D0AA-C8DB83FCB9D5}"/>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2F70"/>
              </a:solidFill>
            </a:endParaRPr>
          </a:p>
        </p:txBody>
      </p:sp>
      <p:sp>
        <p:nvSpPr>
          <p:cNvPr id="12" name="Title Placeholder 37">
            <a:extLst>
              <a:ext uri="{FF2B5EF4-FFF2-40B4-BE49-F238E27FC236}">
                <a16:creationId xmlns:a16="http://schemas.microsoft.com/office/drawing/2014/main" id="{31B81CCF-4A6C-B879-56C1-0F47C8EE1D47}"/>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13196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7693"/>
            <a:ext cx="18263724" cy="10106528"/>
          </a:xfrm>
          <a:prstGeom prst="rect">
            <a:avLst/>
          </a:prstGeom>
        </p:spPr>
      </p:pic>
      <p:grpSp>
        <p:nvGrpSpPr>
          <p:cNvPr id="2" name="Group 1">
            <a:extLst>
              <a:ext uri="{FF2B5EF4-FFF2-40B4-BE49-F238E27FC236}">
                <a16:creationId xmlns:a16="http://schemas.microsoft.com/office/drawing/2014/main" id="{C3CB0C08-1240-1B6E-5DBB-526FF86C7DFF}"/>
              </a:ext>
            </a:extLst>
          </p:cNvPr>
          <p:cNvGrpSpPr/>
          <p:nvPr userDrawn="1"/>
        </p:nvGrpSpPr>
        <p:grpSpPr>
          <a:xfrm>
            <a:off x="4570244" y="1584041"/>
            <a:ext cx="9147513" cy="4800600"/>
            <a:chOff x="1425508" y="1056027"/>
            <a:chExt cx="6098342" cy="3200400"/>
          </a:xfrm>
        </p:grpSpPr>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F70"/>
                  </a:solidFill>
                  <a:effectLst/>
                  <a:uLnTx/>
                  <a:uFillTx/>
                  <a:latin typeface="Aptos" panose="020B0004020202020204" pitchFamily="34" charset="0"/>
                  <a:ea typeface="+mj-ea"/>
                  <a:cs typeface="Arial" panose="020B0604020202020204" pitchFamily="34" charset="0"/>
                </a:rPr>
                <a:t>LIMRA</a:t>
              </a:r>
            </a:p>
          </p:txBody>
        </p:sp>
        <p:sp>
          <p:nvSpPr>
            <p:cNvPr id="13" name="Rectangle 12"/>
            <p:cNvSpPr/>
            <p:nvPr userDrawn="1"/>
          </p:nvSpPr>
          <p:spPr>
            <a:xfrm>
              <a:off x="1704904" y="2029100"/>
              <a:ext cx="2277761" cy="1446550"/>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Premier financial services industry research and talent management organization</a:t>
              </a:r>
              <a:endParaRPr kumimoji="0" lang="en-US" sz="27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F70"/>
                  </a:solidFill>
                  <a:effectLst/>
                  <a:uLnTx/>
                  <a:uFillTx/>
                  <a:latin typeface="Aptos" panose="020B0004020202020204" pitchFamily="34" charset="0"/>
                  <a:ea typeface="+mj-ea"/>
                  <a:cs typeface="Arial" panose="020B0604020202020204" pitchFamily="34" charset="0"/>
                </a:rPr>
                <a:t>LOMA</a:t>
              </a:r>
            </a:p>
          </p:txBody>
        </p:sp>
        <p:sp>
          <p:nvSpPr>
            <p:cNvPr id="16" name="Rectangle 15"/>
            <p:cNvSpPr/>
            <p:nvPr userDrawn="1"/>
          </p:nvSpPr>
          <p:spPr>
            <a:xfrm>
              <a:off x="4893145" y="2029100"/>
              <a:ext cx="2426770" cy="1169551"/>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lumMod val="65000"/>
                      <a:lumOff val="35000"/>
                    </a:srgbClr>
                  </a:solidFill>
                  <a:effectLst/>
                  <a:uLnTx/>
                  <a:uFillTx/>
                  <a:latin typeface="Aptos" panose="020B0004020202020204" pitchFamily="34" charset="0"/>
                  <a:ea typeface="+mn-ea"/>
                  <a:cs typeface="Arial" panose="020B0604020202020204" pitchFamily="34" charset="0"/>
                </a:rPr>
                <a:t>Flagship for industry professional development and industry networking</a:t>
              </a:r>
              <a:endParaRPr kumimoji="0" lang="en-US" sz="27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grpSp>
      <p:sp>
        <p:nvSpPr>
          <p:cNvPr id="22" name="Rectangle 21" hidden="1"/>
          <p:cNvSpPr/>
          <p:nvPr userDrawn="1"/>
        </p:nvSpPr>
        <p:spPr>
          <a:xfrm>
            <a:off x="-37407" y="7963007"/>
            <a:ext cx="18324576" cy="2394065"/>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9" name="Rectangle 18"/>
          <p:cNvSpPr/>
          <p:nvPr userDrawn="1"/>
        </p:nvSpPr>
        <p:spPr>
          <a:xfrm>
            <a:off x="578826" y="7712213"/>
            <a:ext cx="17385615" cy="1200329"/>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Advancing the financial services industry by empowering our members with </a:t>
            </a:r>
            <a:b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br>
            <a:r>
              <a:rPr kumimoji="0" lang="en-US" sz="3600" b="0" i="0" u="none" strike="noStrike" kern="1200" cap="none" spc="0" normalizeH="0" baseline="0" noProof="0" dirty="0">
                <a:ln>
                  <a:noFill/>
                </a:ln>
                <a:solidFill>
                  <a:srgbClr val="DAAA00"/>
                </a:solidFill>
                <a:effectLst/>
                <a:uLnTx/>
                <a:uFillTx/>
                <a:latin typeface="Aptos" panose="020B0004020202020204" pitchFamily="34" charset="0"/>
                <a:ea typeface="+mn-ea"/>
                <a:cs typeface="Arial" panose="020B0604020202020204" pitchFamily="34" charset="0"/>
              </a:rPr>
              <a:t>knowledge</a:t>
            </a:r>
            <a: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 </a:t>
            </a:r>
            <a:r>
              <a:rPr kumimoji="0" lang="en-US" sz="3600" b="0" i="0" u="none" strike="noStrike" kern="1200" cap="none" spc="0" normalizeH="0" baseline="0" noProof="0" dirty="0">
                <a:ln>
                  <a:noFill/>
                </a:ln>
                <a:solidFill>
                  <a:srgbClr val="DAAA00"/>
                </a:solidFill>
                <a:effectLst/>
                <a:uLnTx/>
                <a:uFillTx/>
                <a:latin typeface="Aptos" panose="020B0004020202020204" pitchFamily="34" charset="0"/>
                <a:ea typeface="+mn-ea"/>
                <a:cs typeface="Arial" panose="020B0604020202020204" pitchFamily="34" charset="0"/>
              </a:rPr>
              <a:t>insights</a:t>
            </a:r>
            <a: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 </a:t>
            </a:r>
            <a:r>
              <a:rPr kumimoji="0" lang="en-US" sz="3600" b="0" i="0" u="none" strike="noStrike" kern="1200" cap="none" spc="0" normalizeH="0" baseline="0" noProof="0" dirty="0">
                <a:ln>
                  <a:noFill/>
                </a:ln>
                <a:solidFill>
                  <a:srgbClr val="DAAA00"/>
                </a:solidFill>
                <a:effectLst/>
                <a:uLnTx/>
                <a:uFillTx/>
                <a:latin typeface="Aptos" panose="020B0004020202020204" pitchFamily="34" charset="0"/>
                <a:ea typeface="+mn-ea"/>
                <a:cs typeface="Arial" panose="020B0604020202020204" pitchFamily="34" charset="0"/>
              </a:rPr>
              <a:t>connections</a:t>
            </a:r>
            <a:r>
              <a:rPr kumimoji="0" lang="en-US" sz="3600" b="0" i="0" u="none" strike="noStrike" kern="120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 and </a:t>
            </a:r>
            <a:r>
              <a:rPr kumimoji="0" lang="en-US" sz="3600" b="0" i="0" u="none" strike="noStrike" kern="1200" cap="none" spc="0" normalizeH="0" baseline="0" noProof="0" dirty="0">
                <a:ln>
                  <a:noFill/>
                </a:ln>
                <a:solidFill>
                  <a:srgbClr val="DAAA00"/>
                </a:solidFill>
                <a:effectLst/>
                <a:uLnTx/>
                <a:uFillTx/>
                <a:latin typeface="Aptos" panose="020B0004020202020204" pitchFamily="34" charset="0"/>
                <a:ea typeface="+mn-ea"/>
                <a:cs typeface="Arial" panose="020B0604020202020204" pitchFamily="34" charset="0"/>
              </a:rPr>
              <a:t>solutions</a:t>
            </a:r>
            <a:endParaRPr kumimoji="0" lang="en-US" sz="36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3" name="Rectangle 2">
            <a:extLst>
              <a:ext uri="{FF2B5EF4-FFF2-40B4-BE49-F238E27FC236}">
                <a16:creationId xmlns:a16="http://schemas.microsoft.com/office/drawing/2014/main" id="{24F88CAA-8F06-3656-CF0D-4EC80F654DC4}"/>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4" name="Title Placeholder 37">
            <a:extLst>
              <a:ext uri="{FF2B5EF4-FFF2-40B4-BE49-F238E27FC236}">
                <a16:creationId xmlns:a16="http://schemas.microsoft.com/office/drawing/2014/main" id="{7042515B-196D-B205-EA53-56EAA55EED6D}"/>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pic>
        <p:nvPicPr>
          <p:cNvPr id="6" name="Picture 5" descr="A black and white logo with white text&#10;&#10;Description automatically generated">
            <a:extLst>
              <a:ext uri="{FF2B5EF4-FFF2-40B4-BE49-F238E27FC236}">
                <a16:creationId xmlns:a16="http://schemas.microsoft.com/office/drawing/2014/main" id="{71EB111F-72C3-C02B-3EC0-1BADCF071892}"/>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823565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979018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2" y="2707484"/>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271180093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975291213"/>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vider Transition slide partner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9923B-F46C-43E0-FC14-972BD0BF13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AA82AA07-122E-649C-53AC-DE4B716816FE}"/>
              </a:ext>
            </a:extLst>
          </p:cNvPr>
          <p:cNvSpPr/>
          <p:nvPr userDrawn="1"/>
        </p:nvSpPr>
        <p:spPr>
          <a:xfrm>
            <a:off x="0" y="6540559"/>
            <a:ext cx="18288000" cy="1290192"/>
          </a:xfrm>
          <a:prstGeom prst="rect">
            <a:avLst/>
          </a:prstGeom>
          <a:solidFill>
            <a:srgbClr val="603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sp>
        <p:nvSpPr>
          <p:cNvPr id="5" name="Rectangle 4">
            <a:extLst>
              <a:ext uri="{FF2B5EF4-FFF2-40B4-BE49-F238E27FC236}">
                <a16:creationId xmlns:a16="http://schemas.microsoft.com/office/drawing/2014/main" id="{6A6AA1F6-6ADB-325A-6A98-25BDE596D552}"/>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pic>
        <p:nvPicPr>
          <p:cNvPr id="9" name="Picture 8">
            <a:extLst>
              <a:ext uri="{FF2B5EF4-FFF2-40B4-BE49-F238E27FC236}">
                <a16:creationId xmlns:a16="http://schemas.microsoft.com/office/drawing/2014/main" id="{3A137877-4C68-94AD-1D80-510C0AE424D9}"/>
              </a:ext>
            </a:extLst>
          </p:cNvPr>
          <p:cNvPicPr>
            <a:picLocks noChangeAspect="1"/>
          </p:cNvPicPr>
          <p:nvPr userDrawn="1"/>
        </p:nvPicPr>
        <p:blipFill>
          <a:blip r:embed="rId3"/>
          <a:srcRect/>
          <a:stretch/>
        </p:blipFill>
        <p:spPr>
          <a:xfrm>
            <a:off x="11928827" y="8970433"/>
            <a:ext cx="3235724" cy="934945"/>
          </a:xfrm>
          <a:prstGeom prst="rect">
            <a:avLst/>
          </a:prstGeom>
        </p:spPr>
      </p:pic>
    </p:spTree>
    <p:extLst>
      <p:ext uri="{BB962C8B-B14F-4D97-AF65-F5344CB8AC3E}">
        <p14:creationId xmlns:p14="http://schemas.microsoft.com/office/powerpoint/2010/main" val="2251877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ptos" panose="020B0004020202020204" pitchFamily="34" charset="0"/>
                <a:cs typeface="Arial" panose="020B0604020202020204" pitchFamily="34" charset="0"/>
              </a:defRPr>
            </a:lvl1pPr>
            <a:lvl2pPr>
              <a:defRPr sz="3600">
                <a:latin typeface="Aptos" panose="020B0004020202020204" pitchFamily="34" charset="0"/>
                <a:cs typeface="Arial" panose="020B0604020202020204" pitchFamily="34" charset="0"/>
              </a:defRPr>
            </a:lvl2pPr>
            <a:lvl3pPr>
              <a:defRPr sz="3000">
                <a:latin typeface="Aptos" panose="020B00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56185682"/>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668118170"/>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ptos" panose="020B0004020202020204" pitchFamily="34" charset="0"/>
                <a:cs typeface="Arial" panose="020B0604020202020204" pitchFamily="34" charset="0"/>
              </a:defRPr>
            </a:lvl1pPr>
            <a:lvl2pPr>
              <a:defRPr sz="3600">
                <a:latin typeface="Aptos" panose="020B0004020202020204" pitchFamily="34" charset="0"/>
                <a:cs typeface="Arial" panose="020B0604020202020204" pitchFamily="34" charset="0"/>
              </a:defRPr>
            </a:lvl2pPr>
            <a:lvl3pPr>
              <a:defRPr sz="3000">
                <a:latin typeface="Aptos" panose="020B00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8743761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2" y="2707484"/>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114438096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413383905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8" y="1406466"/>
            <a:ext cx="1288149" cy="2918229"/>
          </a:xfrm>
          <a:prstGeom prst="rect">
            <a:avLst/>
          </a:prstGeom>
        </p:spPr>
      </p:pic>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4" y="4028680"/>
            <a:ext cx="7169297" cy="2585060"/>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3" y="8970434"/>
            <a:ext cx="3249855" cy="934946"/>
          </a:xfrm>
          <a:prstGeom prst="rect">
            <a:avLst/>
          </a:prstGeom>
        </p:spPr>
      </p:pic>
      <p:pic>
        <p:nvPicPr>
          <p:cNvPr id="5" name="Picture 4" descr="A yellow and black logo&#10;&#10;Description automatically generated">
            <a:extLst>
              <a:ext uri="{FF2B5EF4-FFF2-40B4-BE49-F238E27FC236}">
                <a16:creationId xmlns:a16="http://schemas.microsoft.com/office/drawing/2014/main" id="{3FC4D1E1-9AAD-7FDA-4DC3-03968ADF4FD1}"/>
              </a:ext>
            </a:extLst>
          </p:cNvPr>
          <p:cNvPicPr>
            <a:picLocks noChangeAspect="1"/>
          </p:cNvPicPr>
          <p:nvPr userDrawn="1"/>
        </p:nvPicPr>
        <p:blipFill>
          <a:blip r:embed="rId5"/>
          <a:stretch>
            <a:fillRect/>
          </a:stretch>
        </p:blipFill>
        <p:spPr>
          <a:xfrm>
            <a:off x="15985499" y="8436743"/>
            <a:ext cx="1341209" cy="1372214"/>
          </a:xfrm>
          <a:prstGeom prst="rect">
            <a:avLst/>
          </a:prstGeom>
        </p:spPr>
      </p:pic>
    </p:spTree>
    <p:extLst>
      <p:ext uri="{BB962C8B-B14F-4D97-AF65-F5344CB8AC3E}">
        <p14:creationId xmlns:p14="http://schemas.microsoft.com/office/powerpoint/2010/main" val="337519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5"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EA69F344-421F-01BC-4D28-4589C7FFA1EA}"/>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6" name="Title Placeholder 37">
            <a:extLst>
              <a:ext uri="{FF2B5EF4-FFF2-40B4-BE49-F238E27FC236}">
                <a16:creationId xmlns:a16="http://schemas.microsoft.com/office/drawing/2014/main" id="{DAA0B3AD-56BE-B0C0-CE01-5E595D96A8E3}"/>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695227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 Speakers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1" y="888958"/>
            <a:ext cx="3317792"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4966333" y="1399203"/>
            <a:ext cx="5687057" cy="329391"/>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4966331" y="1928327"/>
            <a:ext cx="5642489" cy="332399"/>
          </a:xfrm>
          <a:prstGeom prst="rect">
            <a:avLst/>
          </a:prstGeom>
          <a:noFill/>
        </p:spPr>
        <p:txBody>
          <a:bodyPr wrap="square" lIns="0" tIns="0" rIns="0" bIns="0">
            <a:noAutofit/>
          </a:bodyPr>
          <a:lstStyle>
            <a:lvl1pPr marL="0" indent="0">
              <a:buFontTx/>
              <a:buNone/>
              <a:defRPr sz="255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2" name="Text Placeholder 8"/>
          <p:cNvSpPr>
            <a:spLocks noGrp="1"/>
          </p:cNvSpPr>
          <p:nvPr>
            <p:ph type="body" sz="quarter" idx="18" hasCustomPrompt="1"/>
          </p:nvPr>
        </p:nvSpPr>
        <p:spPr>
          <a:xfrm>
            <a:off x="4943846" y="2434690"/>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23" name="Picture Placeholder 6"/>
          <p:cNvSpPr>
            <a:spLocks noGrp="1"/>
          </p:cNvSpPr>
          <p:nvPr>
            <p:ph type="pic" sz="quarter" idx="19" hasCustomPrompt="1"/>
          </p:nvPr>
        </p:nvSpPr>
        <p:spPr>
          <a:xfrm>
            <a:off x="6761099" y="4920719"/>
            <a:ext cx="3302744"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24" name="Text Placeholder 8"/>
          <p:cNvSpPr>
            <a:spLocks noGrp="1"/>
          </p:cNvSpPr>
          <p:nvPr>
            <p:ph type="body" sz="quarter" idx="20" hasCustomPrompt="1"/>
          </p:nvPr>
        </p:nvSpPr>
        <p:spPr>
          <a:xfrm>
            <a:off x="10420933" y="5430965"/>
            <a:ext cx="5642489" cy="373949"/>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5" name="Text Placeholder 8"/>
          <p:cNvSpPr>
            <a:spLocks noGrp="1"/>
          </p:cNvSpPr>
          <p:nvPr>
            <p:ph type="body" sz="quarter" idx="21" hasCustomPrompt="1"/>
          </p:nvPr>
        </p:nvSpPr>
        <p:spPr>
          <a:xfrm>
            <a:off x="10420931" y="5960088"/>
            <a:ext cx="5642489" cy="332399"/>
          </a:xfrm>
          <a:prstGeom prst="rect">
            <a:avLst/>
          </a:prstGeom>
          <a:noFill/>
        </p:spPr>
        <p:txBody>
          <a:bodyPr wrap="square" lIns="0" tIns="0" rIns="0" bIns="0">
            <a:noAutofit/>
          </a:bodyPr>
          <a:lstStyle>
            <a:lvl1pPr marL="0" indent="0">
              <a:buFontTx/>
              <a:buNone/>
              <a:defRPr sz="247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6" name="Text Placeholder 8"/>
          <p:cNvSpPr>
            <a:spLocks noGrp="1"/>
          </p:cNvSpPr>
          <p:nvPr>
            <p:ph type="body" sz="quarter" idx="22" hasCustomPrompt="1"/>
          </p:nvPr>
        </p:nvSpPr>
        <p:spPr>
          <a:xfrm>
            <a:off x="10398446" y="6466451"/>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538620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86127820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ptos" panose="020B0004020202020204" pitchFamily="34" charset="0"/>
                <a:cs typeface="Arial" panose="020B0604020202020204" pitchFamily="34" charset="0"/>
              </a:defRPr>
            </a:lvl1pPr>
            <a:lvl2pPr>
              <a:defRPr sz="3600">
                <a:latin typeface="Aptos" panose="020B0004020202020204" pitchFamily="34" charset="0"/>
                <a:cs typeface="Arial" panose="020B0604020202020204" pitchFamily="34" charset="0"/>
              </a:defRPr>
            </a:lvl2pPr>
            <a:lvl3pPr>
              <a:defRPr sz="3000">
                <a:latin typeface="Aptos" panose="020B00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7286561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422620787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09083309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318465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417436421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62967669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598365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118363726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665699" y="1678162"/>
            <a:ext cx="16961727" cy="6768965"/>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6" name="Text Placeholder 3"/>
          <p:cNvSpPr>
            <a:spLocks noGrp="1"/>
          </p:cNvSpPr>
          <p:nvPr>
            <p:ph type="body" sz="quarter" idx="10"/>
          </p:nvPr>
        </p:nvSpPr>
        <p:spPr>
          <a:xfrm>
            <a:off x="665699" y="1852137"/>
            <a:ext cx="16966692" cy="600075"/>
          </a:xfrm>
          <a:prstGeom prst="rect">
            <a:avLst/>
          </a:prstGeom>
        </p:spPr>
        <p:txBody>
          <a:bodyPr anchor="ctr" anchorCtr="0"/>
          <a:lstStyle>
            <a:lvl1pPr algn="ctr">
              <a:defRPr sz="2700" b="1" cap="all" spc="30" baseline="0">
                <a:solidFill>
                  <a:srgbClr val="002F70"/>
                </a:solidFill>
                <a:latin typeface="Aptos" panose="020B0004020202020204" pitchFamily="34" charset="0"/>
              </a:defRPr>
            </a:lvl1pPr>
          </a:lstStyle>
          <a:p>
            <a:pPr lvl="0"/>
            <a:r>
              <a:rPr lang="en-US" dirty="0"/>
              <a:t>Edit Master text styles</a:t>
            </a:r>
          </a:p>
        </p:txBody>
      </p:sp>
      <p:sp>
        <p:nvSpPr>
          <p:cNvPr id="3" name="Chart Placeholder 2"/>
          <p:cNvSpPr>
            <a:spLocks noGrp="1"/>
          </p:cNvSpPr>
          <p:nvPr>
            <p:ph type="chart" sz="quarter" idx="15"/>
          </p:nvPr>
        </p:nvSpPr>
        <p:spPr>
          <a:xfrm>
            <a:off x="1076325" y="2743200"/>
            <a:ext cx="16135350" cy="5353050"/>
          </a:xfrm>
          <a:prstGeom prst="rect">
            <a:avLst/>
          </a:prstGeom>
        </p:spPr>
        <p:txBody>
          <a:bodyPr/>
          <a:lstStyle>
            <a:lvl1pPr algn="ctr">
              <a:defRPr>
                <a:latin typeface="Aptos" panose="020B0004020202020204" pitchFamily="34" charset="0"/>
              </a:defRPr>
            </a:lvl1pPr>
          </a:lstStyle>
          <a:p>
            <a:r>
              <a:rPr lang="en-US" dirty="0"/>
              <a:t>Click icon to add chart</a:t>
            </a:r>
          </a:p>
        </p:txBody>
      </p:sp>
      <p:sp>
        <p:nvSpPr>
          <p:cNvPr id="9"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11"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0" name="Rectangle 9">
            <a:extLst>
              <a:ext uri="{FF2B5EF4-FFF2-40B4-BE49-F238E27FC236}">
                <a16:creationId xmlns:a16="http://schemas.microsoft.com/office/drawing/2014/main" id="{1B98408A-FED8-83CF-D0AA-C8DB83FCB9D5}"/>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2" name="Title Placeholder 37">
            <a:extLst>
              <a:ext uri="{FF2B5EF4-FFF2-40B4-BE49-F238E27FC236}">
                <a16:creationId xmlns:a16="http://schemas.microsoft.com/office/drawing/2014/main" id="{31B81CCF-4A6C-B879-56C1-0F47C8EE1D47}"/>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7579687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57507564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defRPr>
            </a:lvl1pPr>
          </a:lstStyle>
          <a:p>
            <a:r>
              <a:rPr lang="en-US"/>
              <a:t>Click to edit slide heading</a:t>
            </a:r>
          </a:p>
        </p:txBody>
      </p:sp>
      <p:sp>
        <p:nvSpPr>
          <p:cNvPr id="8"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130643675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25492600"/>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412369501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8"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568555344"/>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Major point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7BDF7E-CEDF-46BF-8066-D75FDE6CDF54}" type="slidenum">
              <a:rPr lang="en-US" smtClean="0"/>
              <a:t>‹#›</a:t>
            </a:fld>
            <a:endParaRPr lang="en-US"/>
          </a:p>
        </p:txBody>
      </p:sp>
      <p:sp>
        <p:nvSpPr>
          <p:cNvPr id="7" name="Text Placeholder 6"/>
          <p:cNvSpPr>
            <a:spLocks noGrp="1"/>
          </p:cNvSpPr>
          <p:nvPr>
            <p:ph type="body" sz="quarter" idx="13" hasCustomPrompt="1"/>
          </p:nvPr>
        </p:nvSpPr>
        <p:spPr>
          <a:xfrm>
            <a:off x="1257300" y="3600452"/>
            <a:ext cx="15773400" cy="5575935"/>
          </a:xfrm>
        </p:spPr>
        <p:txBody>
          <a:bodyPr>
            <a:noAutofit/>
          </a:bodyPr>
          <a:lstStyle>
            <a:lvl1pPr marL="514350" marR="0" indent="-514350" algn="l" defTabSz="1371600" rtl="0" eaLnBrk="1" fontAlgn="auto" latinLnBrk="0" hangingPunct="1">
              <a:lnSpc>
                <a:spcPct val="90000"/>
              </a:lnSpc>
              <a:spcBef>
                <a:spcPts val="1500"/>
              </a:spcBef>
              <a:spcAft>
                <a:spcPts val="0"/>
              </a:spcAft>
              <a:buClr>
                <a:srgbClr val="FF6D00"/>
              </a:buClr>
              <a:buSzPct val="70000"/>
              <a:buFont typeface="Arial" panose="020B0604020202020204" pitchFamily="34" charset="0"/>
              <a:buChar char="►"/>
              <a:tabLst/>
              <a:defRPr sz="3600"/>
            </a:lvl1pPr>
            <a:lvl2pPr marL="1209675" indent="-514350">
              <a:buFont typeface="Arial" panose="020B0604020202020204" pitchFamily="34" charset="0"/>
              <a:buChar char="•"/>
              <a:defRPr/>
            </a:lvl2pPr>
          </a:lstStyle>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p:txBody>
      </p:sp>
      <p:sp>
        <p:nvSpPr>
          <p:cNvPr id="8" name="Text Placeholder 2"/>
          <p:cNvSpPr>
            <a:spLocks noGrp="1"/>
          </p:cNvSpPr>
          <p:nvPr>
            <p:ph type="body" sz="quarter" idx="14"/>
          </p:nvPr>
        </p:nvSpPr>
        <p:spPr>
          <a:xfrm>
            <a:off x="1257300" y="2743200"/>
            <a:ext cx="15773400" cy="514350"/>
          </a:xfrm>
        </p:spPr>
        <p:txBody>
          <a:bodyPr lIns="0" rIns="0" bIns="0" anchor="ctr" anchorCtr="0">
            <a:noAutofit/>
          </a:bodyPr>
          <a:lstStyle>
            <a:lvl1pPr marL="0" indent="0">
              <a:buNone/>
              <a:defRPr sz="4200"/>
            </a:lvl1pPr>
            <a:lvl2pPr marL="685800" indent="0">
              <a:buNone/>
              <a:defRPr/>
            </a:lvl2pPr>
            <a:lvl3pPr marL="1371600" indent="0">
              <a:buNone/>
              <a:defRPr/>
            </a:lvl3pPr>
            <a:lvl4pPr marL="2057400" indent="0">
              <a:buNone/>
              <a:defRPr/>
            </a:lvl4pPr>
            <a:lvl5pPr marL="2743200" indent="0">
              <a:buNone/>
              <a:defRPr/>
            </a:lvl5pPr>
          </a:lstStyle>
          <a:p>
            <a:pPr lvl="0"/>
            <a:r>
              <a:rPr lang="en-US"/>
              <a:t>Edit Master text styles</a:t>
            </a:r>
          </a:p>
        </p:txBody>
      </p:sp>
      <p:sp>
        <p:nvSpPr>
          <p:cNvPr id="9" name="Title 1"/>
          <p:cNvSpPr>
            <a:spLocks noGrp="1"/>
          </p:cNvSpPr>
          <p:nvPr>
            <p:ph type="title"/>
          </p:nvPr>
        </p:nvSpPr>
        <p:spPr>
          <a:xfrm>
            <a:off x="8345509" y="-30660"/>
            <a:ext cx="9826580" cy="2510028"/>
          </a:xfrm>
          <a:prstGeom prst="rect">
            <a:avLst/>
          </a:prstGeom>
        </p:spPr>
        <p:txBody>
          <a:bodyPr/>
          <a:lstStyle>
            <a:lvl1pPr>
              <a:defRPr b="0">
                <a:solidFill>
                  <a:srgbClr val="FF6D00"/>
                </a:solidFill>
              </a:defRPr>
            </a:lvl1pPr>
          </a:lstStyle>
          <a:p>
            <a:r>
              <a:rPr lang="en-US"/>
              <a:t>Click to edit Master title style</a:t>
            </a:r>
          </a:p>
        </p:txBody>
      </p:sp>
    </p:spTree>
    <p:extLst>
      <p:ext uri="{BB962C8B-B14F-4D97-AF65-F5344CB8AC3E}">
        <p14:creationId xmlns:p14="http://schemas.microsoft.com/office/powerpoint/2010/main" val="4266387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ivider Transition slide partner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9923B-F46C-43E0-FC14-972BD0BF13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AA82AA07-122E-649C-53AC-DE4B716816FE}"/>
              </a:ext>
            </a:extLst>
          </p:cNvPr>
          <p:cNvSpPr/>
          <p:nvPr userDrawn="1"/>
        </p:nvSpPr>
        <p:spPr>
          <a:xfrm>
            <a:off x="0" y="6540559"/>
            <a:ext cx="18288000" cy="12901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sp>
        <p:nvSpPr>
          <p:cNvPr id="5" name="Rectangle 4">
            <a:extLst>
              <a:ext uri="{FF2B5EF4-FFF2-40B4-BE49-F238E27FC236}">
                <a16:creationId xmlns:a16="http://schemas.microsoft.com/office/drawing/2014/main" id="{6A6AA1F6-6ADB-325A-6A98-25BDE596D552}"/>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002F70"/>
              </a:solidFill>
            </a:endParaRPr>
          </a:p>
        </p:txBody>
      </p:sp>
      <p:pic>
        <p:nvPicPr>
          <p:cNvPr id="9" name="Picture 8">
            <a:extLst>
              <a:ext uri="{FF2B5EF4-FFF2-40B4-BE49-F238E27FC236}">
                <a16:creationId xmlns:a16="http://schemas.microsoft.com/office/drawing/2014/main" id="{3A137877-4C68-94AD-1D80-510C0AE424D9}"/>
              </a:ext>
            </a:extLst>
          </p:cNvPr>
          <p:cNvPicPr>
            <a:picLocks noChangeAspect="1"/>
          </p:cNvPicPr>
          <p:nvPr userDrawn="1"/>
        </p:nvPicPr>
        <p:blipFill>
          <a:blip r:embed="rId3"/>
          <a:srcRect/>
          <a:stretch/>
        </p:blipFill>
        <p:spPr>
          <a:xfrm>
            <a:off x="11928827" y="8970433"/>
            <a:ext cx="3235724" cy="934945"/>
          </a:xfrm>
          <a:prstGeom prst="rect">
            <a:avLst/>
          </a:prstGeom>
        </p:spPr>
      </p:pic>
    </p:spTree>
    <p:extLst>
      <p:ext uri="{BB962C8B-B14F-4D97-AF65-F5344CB8AC3E}">
        <p14:creationId xmlns:p14="http://schemas.microsoft.com/office/powerpoint/2010/main" val="408241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Speaker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2576383" y="1504950"/>
            <a:ext cx="5682287" cy="6553200"/>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8902988" y="2985157"/>
            <a:ext cx="7105031" cy="477824"/>
          </a:xfrm>
          <a:prstGeom prst="rect">
            <a:avLst/>
          </a:prstGeom>
        </p:spPr>
        <p:txBody>
          <a:bodyPr wrap="square" lIns="0" tIns="0" rIns="0" bIns="0">
            <a:noAutofit/>
          </a:bodyPr>
          <a:lstStyle>
            <a:lvl1pPr marL="0" indent="0">
              <a:buFontTx/>
              <a:buNone/>
              <a:defRPr sz="34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8902987" y="3680909"/>
            <a:ext cx="7105031" cy="373949"/>
          </a:xfrm>
          <a:prstGeom prst="rect">
            <a:avLst/>
          </a:prstGeom>
          <a:noFill/>
        </p:spPr>
        <p:txBody>
          <a:bodyPr wrap="square" lIns="0" tIns="0" rIns="0" bIns="0">
            <a:noAutofit/>
          </a:bodyPr>
          <a:lstStyle>
            <a:lvl1pPr marL="0" indent="0">
              <a:buFontTx/>
              <a:buNone/>
              <a:defRPr sz="300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9" name="Text Placeholder 8"/>
          <p:cNvSpPr>
            <a:spLocks noGrp="1"/>
          </p:cNvSpPr>
          <p:nvPr>
            <p:ph type="body" sz="quarter" idx="13" hasCustomPrompt="1"/>
          </p:nvPr>
        </p:nvSpPr>
        <p:spPr>
          <a:xfrm>
            <a:off x="8902987" y="4293562"/>
            <a:ext cx="7105031" cy="373949"/>
          </a:xfrm>
          <a:prstGeom prst="rect">
            <a:avLst/>
          </a:prstGeom>
          <a:noFill/>
        </p:spPr>
        <p:txBody>
          <a:bodyPr wrap="square" lIns="0" tIns="0" rIns="0" bIns="0">
            <a:noAutofit/>
          </a:bodyPr>
          <a:lstStyle>
            <a:lvl1pPr marL="0" indent="0">
              <a:buFontTx/>
              <a:buNone/>
              <a:defRPr sz="3000"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3478922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Speakers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0" y="888956"/>
            <a:ext cx="3317792"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4966331" y="1399203"/>
            <a:ext cx="5687057" cy="329391"/>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4966330" y="1928326"/>
            <a:ext cx="5642489" cy="332399"/>
          </a:xfrm>
          <a:prstGeom prst="rect">
            <a:avLst/>
          </a:prstGeom>
          <a:noFill/>
        </p:spPr>
        <p:txBody>
          <a:bodyPr wrap="square" lIns="0" tIns="0" rIns="0" bIns="0">
            <a:noAutofit/>
          </a:bodyPr>
          <a:lstStyle>
            <a:lvl1pPr marL="0" indent="0">
              <a:buFontTx/>
              <a:buNone/>
              <a:defRPr sz="255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2" name="Text Placeholder 8"/>
          <p:cNvSpPr>
            <a:spLocks noGrp="1"/>
          </p:cNvSpPr>
          <p:nvPr>
            <p:ph type="body" sz="quarter" idx="18" hasCustomPrompt="1"/>
          </p:nvPr>
        </p:nvSpPr>
        <p:spPr>
          <a:xfrm>
            <a:off x="4943845" y="2434688"/>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23" name="Picture Placeholder 6"/>
          <p:cNvSpPr>
            <a:spLocks noGrp="1"/>
          </p:cNvSpPr>
          <p:nvPr>
            <p:ph type="pic" sz="quarter" idx="19" hasCustomPrompt="1"/>
          </p:nvPr>
        </p:nvSpPr>
        <p:spPr>
          <a:xfrm>
            <a:off x="6761098" y="4920718"/>
            <a:ext cx="3302744"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24" name="Text Placeholder 8"/>
          <p:cNvSpPr>
            <a:spLocks noGrp="1"/>
          </p:cNvSpPr>
          <p:nvPr>
            <p:ph type="body" sz="quarter" idx="20" hasCustomPrompt="1"/>
          </p:nvPr>
        </p:nvSpPr>
        <p:spPr>
          <a:xfrm>
            <a:off x="10420931" y="5430964"/>
            <a:ext cx="5642489" cy="373949"/>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5" name="Text Placeholder 8"/>
          <p:cNvSpPr>
            <a:spLocks noGrp="1"/>
          </p:cNvSpPr>
          <p:nvPr>
            <p:ph type="body" sz="quarter" idx="21" hasCustomPrompt="1"/>
          </p:nvPr>
        </p:nvSpPr>
        <p:spPr>
          <a:xfrm>
            <a:off x="10420930" y="5960087"/>
            <a:ext cx="5642489" cy="332399"/>
          </a:xfrm>
          <a:prstGeom prst="rect">
            <a:avLst/>
          </a:prstGeom>
          <a:noFill/>
        </p:spPr>
        <p:txBody>
          <a:bodyPr wrap="square" lIns="0" tIns="0" rIns="0" bIns="0">
            <a:noAutofit/>
          </a:bodyPr>
          <a:lstStyle>
            <a:lvl1pPr marL="0" indent="0">
              <a:buFontTx/>
              <a:buNone/>
              <a:defRPr sz="247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6" name="Text Placeholder 8"/>
          <p:cNvSpPr>
            <a:spLocks noGrp="1"/>
          </p:cNvSpPr>
          <p:nvPr>
            <p:ph type="body" sz="quarter" idx="22" hasCustomPrompt="1"/>
          </p:nvPr>
        </p:nvSpPr>
        <p:spPr>
          <a:xfrm>
            <a:off x="10398445" y="6466450"/>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3177946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Speakers LIMRA LOMA outside co">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30" y="1249824"/>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21" name="Text Placeholder 8"/>
          <p:cNvSpPr>
            <a:spLocks noGrp="1"/>
          </p:cNvSpPr>
          <p:nvPr>
            <p:ph type="body" sz="quarter" idx="11" hasCustomPrompt="1"/>
          </p:nvPr>
        </p:nvSpPr>
        <p:spPr>
          <a:xfrm>
            <a:off x="4214462" y="1543180"/>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2" name="Text Placeholder 8"/>
          <p:cNvSpPr>
            <a:spLocks noGrp="1"/>
          </p:cNvSpPr>
          <p:nvPr>
            <p:ph type="body" sz="quarter" idx="12" hasCustomPrompt="1"/>
          </p:nvPr>
        </p:nvSpPr>
        <p:spPr>
          <a:xfrm>
            <a:off x="4214459" y="213149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3" name="Text Placeholder 8"/>
          <p:cNvSpPr>
            <a:spLocks noGrp="1"/>
          </p:cNvSpPr>
          <p:nvPr>
            <p:ph type="body" sz="quarter" idx="13" hasCustomPrompt="1"/>
          </p:nvPr>
        </p:nvSpPr>
        <p:spPr>
          <a:xfrm>
            <a:off x="4214460" y="2658423"/>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39" name="Picture Placeholder 6"/>
          <p:cNvSpPr>
            <a:spLocks noGrp="1"/>
          </p:cNvSpPr>
          <p:nvPr>
            <p:ph type="pic" sz="quarter" idx="28" hasCustomPrompt="1"/>
          </p:nvPr>
        </p:nvSpPr>
        <p:spPr>
          <a:xfrm>
            <a:off x="5347807" y="540846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40" name="Text Placeholder 8"/>
          <p:cNvSpPr>
            <a:spLocks noGrp="1"/>
          </p:cNvSpPr>
          <p:nvPr>
            <p:ph type="body" sz="quarter" idx="29" hasCustomPrompt="1"/>
          </p:nvPr>
        </p:nvSpPr>
        <p:spPr>
          <a:xfrm>
            <a:off x="8426338" y="5701820"/>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41" name="Text Placeholder 8"/>
          <p:cNvSpPr>
            <a:spLocks noGrp="1"/>
          </p:cNvSpPr>
          <p:nvPr>
            <p:ph type="body" sz="quarter" idx="30" hasCustomPrompt="1"/>
          </p:nvPr>
        </p:nvSpPr>
        <p:spPr>
          <a:xfrm>
            <a:off x="8426336" y="6290137"/>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42" name="Text Placeholder 8"/>
          <p:cNvSpPr>
            <a:spLocks noGrp="1"/>
          </p:cNvSpPr>
          <p:nvPr>
            <p:ph type="body" sz="quarter" idx="31" hasCustomPrompt="1"/>
          </p:nvPr>
        </p:nvSpPr>
        <p:spPr>
          <a:xfrm>
            <a:off x="8426336" y="6817064"/>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43" name="Picture Placeholder 6"/>
          <p:cNvSpPr>
            <a:spLocks noGrp="1"/>
          </p:cNvSpPr>
          <p:nvPr>
            <p:ph type="pic" sz="quarter" idx="32" hasCustomPrompt="1"/>
          </p:nvPr>
        </p:nvSpPr>
        <p:spPr>
          <a:xfrm>
            <a:off x="9744424" y="1252956"/>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44" name="Text Placeholder 8"/>
          <p:cNvSpPr>
            <a:spLocks noGrp="1"/>
          </p:cNvSpPr>
          <p:nvPr>
            <p:ph type="body" sz="quarter" idx="33" hasCustomPrompt="1"/>
          </p:nvPr>
        </p:nvSpPr>
        <p:spPr>
          <a:xfrm>
            <a:off x="12822956" y="1546312"/>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45" name="Text Placeholder 8"/>
          <p:cNvSpPr>
            <a:spLocks noGrp="1"/>
          </p:cNvSpPr>
          <p:nvPr>
            <p:ph type="body" sz="quarter" idx="34" hasCustomPrompt="1"/>
          </p:nvPr>
        </p:nvSpPr>
        <p:spPr>
          <a:xfrm>
            <a:off x="12822954" y="26615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46" name="Text Placeholder 8"/>
          <p:cNvSpPr>
            <a:spLocks noGrp="1"/>
          </p:cNvSpPr>
          <p:nvPr>
            <p:ph type="body" sz="quarter" idx="35" hasCustomPrompt="1"/>
          </p:nvPr>
        </p:nvSpPr>
        <p:spPr>
          <a:xfrm>
            <a:off x="12822953" y="2115839"/>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221899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0050" y="1990164"/>
            <a:ext cx="8743950" cy="7096686"/>
          </a:xfrm>
          <a:prstGeom prst="rect">
            <a:avLst/>
          </a:prstGeom>
        </p:spPr>
        <p:txBody>
          <a:bodyPr/>
          <a:lstStyle>
            <a:lvl1pPr marL="521208"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1pPr>
            <a:lvl2pPr marL="1028700"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2pPr>
            <a:lvl3pPr marL="1550195"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3pPr>
            <a:lvl4pPr marL="2057400"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4pPr>
            <a:lvl5pPr marL="2578895" indent="-514350">
              <a:buClr>
                <a:schemeClr val="tx1"/>
              </a:buClr>
              <a:buSzPct val="135000"/>
              <a:buFont typeface="Arial" panose="020B0604020202020204" pitchFamily="34" charset="0"/>
              <a:buChar char="•"/>
              <a:defRPr sz="3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Picture Placeholder 6"/>
          <p:cNvSpPr>
            <a:spLocks noGrp="1"/>
          </p:cNvSpPr>
          <p:nvPr>
            <p:ph type="pic" sz="quarter" idx="11"/>
          </p:nvPr>
        </p:nvSpPr>
        <p:spPr>
          <a:xfrm>
            <a:off x="9144000" y="1714500"/>
            <a:ext cx="8515350" cy="6890658"/>
          </a:xfrm>
          <a:prstGeom prst="rect">
            <a:avLst/>
          </a:prstGeom>
        </p:spPr>
        <p:txBody>
          <a:bodyPr/>
          <a:lstStyle>
            <a:lvl1pPr algn="ctr">
              <a:defRPr>
                <a:latin typeface="Aptos" panose="020B0004020202020204" pitchFamily="34" charset="0"/>
              </a:defRPr>
            </a:lvl1pPr>
          </a:lstStyle>
          <a:p>
            <a:r>
              <a:rPr lang="en-US" dirty="0"/>
              <a:t>Click icon to add picture</a:t>
            </a:r>
          </a:p>
        </p:txBody>
      </p:sp>
      <p:sp>
        <p:nvSpPr>
          <p:cNvPr id="11"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9"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8" name="Rectangle 7">
            <a:extLst>
              <a:ext uri="{FF2B5EF4-FFF2-40B4-BE49-F238E27FC236}">
                <a16:creationId xmlns:a16="http://schemas.microsoft.com/office/drawing/2014/main" id="{9D2AA369-9C04-26E8-93D8-D3E1B2234236}"/>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2" name="Title Placeholder 37">
            <a:extLst>
              <a:ext uri="{FF2B5EF4-FFF2-40B4-BE49-F238E27FC236}">
                <a16:creationId xmlns:a16="http://schemas.microsoft.com/office/drawing/2014/main" id="{C46B516E-F1CB-67F6-E3C6-35EC4B341A1B}"/>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90433618"/>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Speakers LIMRA LOMA outside co">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27" y="125295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21" name="Text Placeholder 8"/>
          <p:cNvSpPr>
            <a:spLocks noGrp="1"/>
          </p:cNvSpPr>
          <p:nvPr>
            <p:ph type="body" sz="quarter" idx="11" hasCustomPrompt="1"/>
          </p:nvPr>
        </p:nvSpPr>
        <p:spPr>
          <a:xfrm>
            <a:off x="4214462" y="1543180"/>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2" name="Text Placeholder 8"/>
          <p:cNvSpPr>
            <a:spLocks noGrp="1"/>
          </p:cNvSpPr>
          <p:nvPr>
            <p:ph type="body" sz="quarter" idx="12" hasCustomPrompt="1"/>
          </p:nvPr>
        </p:nvSpPr>
        <p:spPr>
          <a:xfrm>
            <a:off x="4214459" y="213149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3" name="Text Placeholder 8"/>
          <p:cNvSpPr>
            <a:spLocks noGrp="1"/>
          </p:cNvSpPr>
          <p:nvPr>
            <p:ph type="body" sz="quarter" idx="13" hasCustomPrompt="1"/>
          </p:nvPr>
        </p:nvSpPr>
        <p:spPr>
          <a:xfrm>
            <a:off x="4214460" y="2658423"/>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39" name="Picture Placeholder 6"/>
          <p:cNvSpPr>
            <a:spLocks noGrp="1"/>
          </p:cNvSpPr>
          <p:nvPr>
            <p:ph type="pic" sz="quarter" idx="28" hasCustomPrompt="1"/>
          </p:nvPr>
        </p:nvSpPr>
        <p:spPr>
          <a:xfrm>
            <a:off x="1135927" y="540846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43" name="Picture Placeholder 6"/>
          <p:cNvSpPr>
            <a:spLocks noGrp="1"/>
          </p:cNvSpPr>
          <p:nvPr>
            <p:ph type="pic" sz="quarter" idx="32" hasCustomPrompt="1"/>
          </p:nvPr>
        </p:nvSpPr>
        <p:spPr>
          <a:xfrm>
            <a:off x="9744424" y="1252956"/>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44" name="Text Placeholder 8"/>
          <p:cNvSpPr>
            <a:spLocks noGrp="1"/>
          </p:cNvSpPr>
          <p:nvPr>
            <p:ph type="body" sz="quarter" idx="33" hasCustomPrompt="1"/>
          </p:nvPr>
        </p:nvSpPr>
        <p:spPr>
          <a:xfrm>
            <a:off x="12822956" y="1546312"/>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45" name="Text Placeholder 8"/>
          <p:cNvSpPr>
            <a:spLocks noGrp="1"/>
          </p:cNvSpPr>
          <p:nvPr>
            <p:ph type="body" sz="quarter" idx="34" hasCustomPrompt="1"/>
          </p:nvPr>
        </p:nvSpPr>
        <p:spPr>
          <a:xfrm>
            <a:off x="12822954" y="26615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46" name="Text Placeholder 8"/>
          <p:cNvSpPr>
            <a:spLocks noGrp="1"/>
          </p:cNvSpPr>
          <p:nvPr>
            <p:ph type="body" sz="quarter" idx="35" hasCustomPrompt="1"/>
          </p:nvPr>
        </p:nvSpPr>
        <p:spPr>
          <a:xfrm>
            <a:off x="12822953" y="2115839"/>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34" name="Picture Placeholder 6"/>
          <p:cNvSpPr>
            <a:spLocks noGrp="1"/>
          </p:cNvSpPr>
          <p:nvPr>
            <p:ph type="pic" sz="quarter" idx="36" hasCustomPrompt="1"/>
          </p:nvPr>
        </p:nvSpPr>
        <p:spPr>
          <a:xfrm>
            <a:off x="9744424" y="5424938"/>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35" name="Text Placeholder 8"/>
          <p:cNvSpPr>
            <a:spLocks noGrp="1"/>
          </p:cNvSpPr>
          <p:nvPr>
            <p:ph type="body" sz="quarter" idx="37" hasCustomPrompt="1"/>
          </p:nvPr>
        </p:nvSpPr>
        <p:spPr>
          <a:xfrm>
            <a:off x="12829477" y="5718293"/>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36" name="Text Placeholder 8"/>
          <p:cNvSpPr>
            <a:spLocks noGrp="1"/>
          </p:cNvSpPr>
          <p:nvPr>
            <p:ph type="body" sz="quarter" idx="38" hasCustomPrompt="1"/>
          </p:nvPr>
        </p:nvSpPr>
        <p:spPr>
          <a:xfrm>
            <a:off x="12829475" y="6306610"/>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37" name="Text Placeholder 8"/>
          <p:cNvSpPr>
            <a:spLocks noGrp="1"/>
          </p:cNvSpPr>
          <p:nvPr>
            <p:ph type="body" sz="quarter" idx="39" hasCustomPrompt="1"/>
          </p:nvPr>
        </p:nvSpPr>
        <p:spPr>
          <a:xfrm>
            <a:off x="12829475" y="6833537"/>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49" name="Text Placeholder 8"/>
          <p:cNvSpPr>
            <a:spLocks noGrp="1"/>
          </p:cNvSpPr>
          <p:nvPr>
            <p:ph type="body" sz="quarter" idx="40" hasCustomPrompt="1"/>
          </p:nvPr>
        </p:nvSpPr>
        <p:spPr>
          <a:xfrm>
            <a:off x="4230935" y="5711536"/>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50" name="Text Placeholder 8"/>
          <p:cNvSpPr>
            <a:spLocks noGrp="1"/>
          </p:cNvSpPr>
          <p:nvPr>
            <p:ph type="body" sz="quarter" idx="41" hasCustomPrompt="1"/>
          </p:nvPr>
        </p:nvSpPr>
        <p:spPr>
          <a:xfrm>
            <a:off x="4230932" y="6299852"/>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51" name="Text Placeholder 8"/>
          <p:cNvSpPr>
            <a:spLocks noGrp="1"/>
          </p:cNvSpPr>
          <p:nvPr>
            <p:ph type="body" sz="quarter" idx="42" hasCustomPrompt="1"/>
          </p:nvPr>
        </p:nvSpPr>
        <p:spPr>
          <a:xfrm>
            <a:off x="4230933" y="6826779"/>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1510788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Speakers LIMRA LOMA outside co">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2BED396-DB5D-77DD-8142-6195B3AFCDA3}"/>
              </a:ext>
            </a:extLst>
          </p:cNvPr>
          <p:cNvSpPr>
            <a:spLocks noGrp="1"/>
          </p:cNvSpPr>
          <p:nvPr>
            <p:ph type="pic" sz="quarter" idx="10" hasCustomPrompt="1"/>
          </p:nvPr>
        </p:nvSpPr>
        <p:spPr>
          <a:xfrm>
            <a:off x="1135928" y="1066230"/>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3" name="Text Placeholder 8">
            <a:extLst>
              <a:ext uri="{FF2B5EF4-FFF2-40B4-BE49-F238E27FC236}">
                <a16:creationId xmlns:a16="http://schemas.microsoft.com/office/drawing/2014/main" id="{186CDDEA-C9FE-EF78-6F2E-FA783CF6175B}"/>
              </a:ext>
            </a:extLst>
          </p:cNvPr>
          <p:cNvSpPr>
            <a:spLocks noGrp="1"/>
          </p:cNvSpPr>
          <p:nvPr>
            <p:ph type="body" sz="quarter" idx="11" hasCustomPrompt="1"/>
          </p:nvPr>
        </p:nvSpPr>
        <p:spPr>
          <a:xfrm>
            <a:off x="3274662" y="1363451"/>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4" name="Text Placeholder 8">
            <a:extLst>
              <a:ext uri="{FF2B5EF4-FFF2-40B4-BE49-F238E27FC236}">
                <a16:creationId xmlns:a16="http://schemas.microsoft.com/office/drawing/2014/main" id="{EE226608-B93F-8883-6390-152FD0E14295}"/>
              </a:ext>
            </a:extLst>
          </p:cNvPr>
          <p:cNvSpPr>
            <a:spLocks noGrp="1"/>
          </p:cNvSpPr>
          <p:nvPr>
            <p:ph type="body" sz="quarter" idx="12" hasCustomPrompt="1"/>
          </p:nvPr>
        </p:nvSpPr>
        <p:spPr>
          <a:xfrm>
            <a:off x="3274659" y="1951767"/>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5" name="Text Placeholder 8">
            <a:extLst>
              <a:ext uri="{FF2B5EF4-FFF2-40B4-BE49-F238E27FC236}">
                <a16:creationId xmlns:a16="http://schemas.microsoft.com/office/drawing/2014/main" id="{28C68A7F-D603-37D6-57B8-EBE7E6151C6C}"/>
              </a:ext>
            </a:extLst>
          </p:cNvPr>
          <p:cNvSpPr>
            <a:spLocks noGrp="1"/>
          </p:cNvSpPr>
          <p:nvPr>
            <p:ph type="body" sz="quarter" idx="13" hasCustomPrompt="1"/>
          </p:nvPr>
        </p:nvSpPr>
        <p:spPr>
          <a:xfrm>
            <a:off x="3274660" y="2478694"/>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6" name="Picture Placeholder 6">
            <a:extLst>
              <a:ext uri="{FF2B5EF4-FFF2-40B4-BE49-F238E27FC236}">
                <a16:creationId xmlns:a16="http://schemas.microsoft.com/office/drawing/2014/main" id="{73603677-38D3-543B-C723-AFB58E21192D}"/>
              </a:ext>
            </a:extLst>
          </p:cNvPr>
          <p:cNvSpPr>
            <a:spLocks noGrp="1"/>
          </p:cNvSpPr>
          <p:nvPr>
            <p:ph type="pic" sz="quarter" idx="28" hasCustomPrompt="1"/>
          </p:nvPr>
        </p:nvSpPr>
        <p:spPr>
          <a:xfrm>
            <a:off x="1135928" y="4081786"/>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7" name="Picture Placeholder 6">
            <a:extLst>
              <a:ext uri="{FF2B5EF4-FFF2-40B4-BE49-F238E27FC236}">
                <a16:creationId xmlns:a16="http://schemas.microsoft.com/office/drawing/2014/main" id="{4F933B9F-EAE4-DAD0-88A1-1F2A65724CAF}"/>
              </a:ext>
            </a:extLst>
          </p:cNvPr>
          <p:cNvSpPr>
            <a:spLocks noGrp="1"/>
          </p:cNvSpPr>
          <p:nvPr>
            <p:ph type="pic" sz="quarter" idx="32" hasCustomPrompt="1"/>
          </p:nvPr>
        </p:nvSpPr>
        <p:spPr>
          <a:xfrm>
            <a:off x="9744425" y="1066230"/>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8" name="Text Placeholder 8">
            <a:extLst>
              <a:ext uri="{FF2B5EF4-FFF2-40B4-BE49-F238E27FC236}">
                <a16:creationId xmlns:a16="http://schemas.microsoft.com/office/drawing/2014/main" id="{76FF3DD1-97C9-DD8A-D036-D70DA93821AE}"/>
              </a:ext>
            </a:extLst>
          </p:cNvPr>
          <p:cNvSpPr>
            <a:spLocks noGrp="1"/>
          </p:cNvSpPr>
          <p:nvPr>
            <p:ph type="body" sz="quarter" idx="33" hasCustomPrompt="1"/>
          </p:nvPr>
        </p:nvSpPr>
        <p:spPr>
          <a:xfrm>
            <a:off x="11883156" y="1363451"/>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9" name="Text Placeholder 8">
            <a:extLst>
              <a:ext uri="{FF2B5EF4-FFF2-40B4-BE49-F238E27FC236}">
                <a16:creationId xmlns:a16="http://schemas.microsoft.com/office/drawing/2014/main" id="{7626C23E-5B0C-350B-FA5D-4D671E3EA535}"/>
              </a:ext>
            </a:extLst>
          </p:cNvPr>
          <p:cNvSpPr>
            <a:spLocks noGrp="1"/>
          </p:cNvSpPr>
          <p:nvPr>
            <p:ph type="body" sz="quarter" idx="34" hasCustomPrompt="1"/>
          </p:nvPr>
        </p:nvSpPr>
        <p:spPr>
          <a:xfrm>
            <a:off x="11883154" y="24583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10" name="Text Placeholder 8">
            <a:extLst>
              <a:ext uri="{FF2B5EF4-FFF2-40B4-BE49-F238E27FC236}">
                <a16:creationId xmlns:a16="http://schemas.microsoft.com/office/drawing/2014/main" id="{74556E58-4733-A022-ACBB-A11402E3BCF0}"/>
              </a:ext>
            </a:extLst>
          </p:cNvPr>
          <p:cNvSpPr>
            <a:spLocks noGrp="1"/>
          </p:cNvSpPr>
          <p:nvPr>
            <p:ph type="body" sz="quarter" idx="35" hasCustomPrompt="1"/>
          </p:nvPr>
        </p:nvSpPr>
        <p:spPr>
          <a:xfrm>
            <a:off x="11883153" y="1932978"/>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11" name="Picture Placeholder 6">
            <a:extLst>
              <a:ext uri="{FF2B5EF4-FFF2-40B4-BE49-F238E27FC236}">
                <a16:creationId xmlns:a16="http://schemas.microsoft.com/office/drawing/2014/main" id="{784BA59A-C0EB-E808-0020-1ED7A05E21BC}"/>
              </a:ext>
            </a:extLst>
          </p:cNvPr>
          <p:cNvSpPr>
            <a:spLocks noGrp="1"/>
          </p:cNvSpPr>
          <p:nvPr>
            <p:ph type="pic" sz="quarter" idx="36" hasCustomPrompt="1"/>
          </p:nvPr>
        </p:nvSpPr>
        <p:spPr>
          <a:xfrm>
            <a:off x="9744425" y="4084783"/>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12" name="Text Placeholder 8">
            <a:extLst>
              <a:ext uri="{FF2B5EF4-FFF2-40B4-BE49-F238E27FC236}">
                <a16:creationId xmlns:a16="http://schemas.microsoft.com/office/drawing/2014/main" id="{F25AF447-3668-B2B5-FA4E-B42254AA476B}"/>
              </a:ext>
            </a:extLst>
          </p:cNvPr>
          <p:cNvSpPr>
            <a:spLocks noGrp="1"/>
          </p:cNvSpPr>
          <p:nvPr>
            <p:ph type="body" sz="quarter" idx="37" hasCustomPrompt="1"/>
          </p:nvPr>
        </p:nvSpPr>
        <p:spPr>
          <a:xfrm>
            <a:off x="11889677" y="4378137"/>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13" name="Text Placeholder 8">
            <a:extLst>
              <a:ext uri="{FF2B5EF4-FFF2-40B4-BE49-F238E27FC236}">
                <a16:creationId xmlns:a16="http://schemas.microsoft.com/office/drawing/2014/main" id="{B95A56BF-538D-61E6-3227-0ACAA1DE3863}"/>
              </a:ext>
            </a:extLst>
          </p:cNvPr>
          <p:cNvSpPr>
            <a:spLocks noGrp="1"/>
          </p:cNvSpPr>
          <p:nvPr>
            <p:ph type="body" sz="quarter" idx="38" hasCustomPrompt="1"/>
          </p:nvPr>
        </p:nvSpPr>
        <p:spPr>
          <a:xfrm>
            <a:off x="11889675" y="4966454"/>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14" name="Text Placeholder 8">
            <a:extLst>
              <a:ext uri="{FF2B5EF4-FFF2-40B4-BE49-F238E27FC236}">
                <a16:creationId xmlns:a16="http://schemas.microsoft.com/office/drawing/2014/main" id="{26C4B191-1C9E-8A1A-BA78-58F1DBE18B6B}"/>
              </a:ext>
            </a:extLst>
          </p:cNvPr>
          <p:cNvSpPr>
            <a:spLocks noGrp="1"/>
          </p:cNvSpPr>
          <p:nvPr>
            <p:ph type="body" sz="quarter" idx="39" hasCustomPrompt="1"/>
          </p:nvPr>
        </p:nvSpPr>
        <p:spPr>
          <a:xfrm>
            <a:off x="11889675" y="5493381"/>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15" name="Text Placeholder 8">
            <a:extLst>
              <a:ext uri="{FF2B5EF4-FFF2-40B4-BE49-F238E27FC236}">
                <a16:creationId xmlns:a16="http://schemas.microsoft.com/office/drawing/2014/main" id="{E1D5C9EC-F342-EFE1-923F-4A9BD934AC2B}"/>
              </a:ext>
            </a:extLst>
          </p:cNvPr>
          <p:cNvSpPr>
            <a:spLocks noGrp="1"/>
          </p:cNvSpPr>
          <p:nvPr>
            <p:ph type="body" sz="quarter" idx="40" hasCustomPrompt="1"/>
          </p:nvPr>
        </p:nvSpPr>
        <p:spPr>
          <a:xfrm>
            <a:off x="3291135" y="4371515"/>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16" name="Text Placeholder 8">
            <a:extLst>
              <a:ext uri="{FF2B5EF4-FFF2-40B4-BE49-F238E27FC236}">
                <a16:creationId xmlns:a16="http://schemas.microsoft.com/office/drawing/2014/main" id="{6C68E568-F6DC-8751-A8DC-912C106082D0}"/>
              </a:ext>
            </a:extLst>
          </p:cNvPr>
          <p:cNvSpPr>
            <a:spLocks noGrp="1"/>
          </p:cNvSpPr>
          <p:nvPr>
            <p:ph type="body" sz="quarter" idx="41" hasCustomPrompt="1"/>
          </p:nvPr>
        </p:nvSpPr>
        <p:spPr>
          <a:xfrm>
            <a:off x="3291132" y="4949448"/>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17" name="Text Placeholder 8">
            <a:extLst>
              <a:ext uri="{FF2B5EF4-FFF2-40B4-BE49-F238E27FC236}">
                <a16:creationId xmlns:a16="http://schemas.microsoft.com/office/drawing/2014/main" id="{65A960A5-9BC7-DC91-97FB-03FB8FF3D525}"/>
              </a:ext>
            </a:extLst>
          </p:cNvPr>
          <p:cNvSpPr>
            <a:spLocks noGrp="1"/>
          </p:cNvSpPr>
          <p:nvPr>
            <p:ph type="body" sz="quarter" idx="42" hasCustomPrompt="1"/>
          </p:nvPr>
        </p:nvSpPr>
        <p:spPr>
          <a:xfrm>
            <a:off x="3291133" y="54897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18" name="Picture Placeholder 6">
            <a:extLst>
              <a:ext uri="{FF2B5EF4-FFF2-40B4-BE49-F238E27FC236}">
                <a16:creationId xmlns:a16="http://schemas.microsoft.com/office/drawing/2014/main" id="{E88E3B36-BE9C-DB7C-7DB7-DFDD6BD7AA30}"/>
              </a:ext>
            </a:extLst>
          </p:cNvPr>
          <p:cNvSpPr>
            <a:spLocks noGrp="1"/>
          </p:cNvSpPr>
          <p:nvPr>
            <p:ph type="pic" sz="quarter" idx="43" hasCustomPrompt="1"/>
          </p:nvPr>
        </p:nvSpPr>
        <p:spPr>
          <a:xfrm>
            <a:off x="1148628" y="7155764"/>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 </a:t>
            </a:r>
          </a:p>
        </p:txBody>
      </p:sp>
      <p:sp>
        <p:nvSpPr>
          <p:cNvPr id="19" name="Text Placeholder 8">
            <a:extLst>
              <a:ext uri="{FF2B5EF4-FFF2-40B4-BE49-F238E27FC236}">
                <a16:creationId xmlns:a16="http://schemas.microsoft.com/office/drawing/2014/main" id="{6E0FA371-5E68-CAE0-3A15-F3DB338E9830}"/>
              </a:ext>
            </a:extLst>
          </p:cNvPr>
          <p:cNvSpPr>
            <a:spLocks noGrp="1"/>
          </p:cNvSpPr>
          <p:nvPr>
            <p:ph type="body" sz="quarter" idx="44" hasCustomPrompt="1"/>
          </p:nvPr>
        </p:nvSpPr>
        <p:spPr>
          <a:xfrm>
            <a:off x="3303835" y="7445493"/>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4" name="Text Placeholder 8">
            <a:extLst>
              <a:ext uri="{FF2B5EF4-FFF2-40B4-BE49-F238E27FC236}">
                <a16:creationId xmlns:a16="http://schemas.microsoft.com/office/drawing/2014/main" id="{41EDDD79-66E5-1FB7-9F6B-9F8C98B29C40}"/>
              </a:ext>
            </a:extLst>
          </p:cNvPr>
          <p:cNvSpPr>
            <a:spLocks noGrp="1"/>
          </p:cNvSpPr>
          <p:nvPr>
            <p:ph type="body" sz="quarter" idx="45" hasCustomPrompt="1"/>
          </p:nvPr>
        </p:nvSpPr>
        <p:spPr>
          <a:xfrm>
            <a:off x="3303832" y="802342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5" name="Text Placeholder 8">
            <a:extLst>
              <a:ext uri="{FF2B5EF4-FFF2-40B4-BE49-F238E27FC236}">
                <a16:creationId xmlns:a16="http://schemas.microsoft.com/office/drawing/2014/main" id="{9CF710C8-029F-FE0C-060D-995AFBC96D3B}"/>
              </a:ext>
            </a:extLst>
          </p:cNvPr>
          <p:cNvSpPr>
            <a:spLocks noGrp="1"/>
          </p:cNvSpPr>
          <p:nvPr>
            <p:ph type="body" sz="quarter" idx="46" hasCustomPrompt="1"/>
          </p:nvPr>
        </p:nvSpPr>
        <p:spPr>
          <a:xfrm>
            <a:off x="3303833" y="8557111"/>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2662285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Last Slide">
    <p:spTree>
      <p:nvGrpSpPr>
        <p:cNvPr id="1" name=""/>
        <p:cNvGrpSpPr/>
        <p:nvPr/>
      </p:nvGrpSpPr>
      <p:grpSpPr>
        <a:xfrm>
          <a:off x="0" y="0"/>
          <a:ext cx="0" cy="0"/>
          <a:chOff x="0" y="0"/>
          <a:chExt cx="0" cy="0"/>
        </a:xfrm>
      </p:grpSpPr>
      <p:pic>
        <p:nvPicPr>
          <p:cNvPr id="3" name="Picture 2" descr="A black and white logo with white text&#10;&#10;Description automatically generated">
            <a:extLst>
              <a:ext uri="{FF2B5EF4-FFF2-40B4-BE49-F238E27FC236}">
                <a16:creationId xmlns:a16="http://schemas.microsoft.com/office/drawing/2014/main" id="{AAAD1B08-FB1E-5E94-14FC-360B8C0F74FB}"/>
              </a:ext>
            </a:extLst>
          </p:cNvPr>
          <p:cNvPicPr>
            <a:picLocks noChangeAspect="1"/>
          </p:cNvPicPr>
          <p:nvPr userDrawn="1"/>
        </p:nvPicPr>
        <p:blipFill>
          <a:blip r:embed="rId2"/>
          <a:stretch>
            <a:fillRect/>
          </a:stretch>
        </p:blipFill>
        <p:spPr>
          <a:xfrm>
            <a:off x="6697344" y="5755053"/>
            <a:ext cx="4893311" cy="1407748"/>
          </a:xfrm>
          <a:prstGeom prst="rect">
            <a:avLst/>
          </a:prstGeom>
        </p:spPr>
      </p:pic>
    </p:spTree>
    <p:extLst>
      <p:ext uri="{BB962C8B-B14F-4D97-AF65-F5344CB8AC3E}">
        <p14:creationId xmlns:p14="http://schemas.microsoft.com/office/powerpoint/2010/main" val="32326267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ank You Last Slide parter logo">
    <p:spTree>
      <p:nvGrpSpPr>
        <p:cNvPr id="1" name=""/>
        <p:cNvGrpSpPr/>
        <p:nvPr/>
      </p:nvGrpSpPr>
      <p:grpSpPr>
        <a:xfrm>
          <a:off x="0" y="0"/>
          <a:ext cx="0" cy="0"/>
          <a:chOff x="0" y="0"/>
          <a:chExt cx="0" cy="0"/>
        </a:xfrm>
      </p:grpSpPr>
      <p:pic>
        <p:nvPicPr>
          <p:cNvPr id="2" name="Picture 1" descr="A black and white logo with white text&#10;&#10;Description automatically generated">
            <a:extLst>
              <a:ext uri="{FF2B5EF4-FFF2-40B4-BE49-F238E27FC236}">
                <a16:creationId xmlns:a16="http://schemas.microsoft.com/office/drawing/2014/main" id="{35BF0F4D-6BEA-0D44-EE7D-2DA52A4C244C}"/>
              </a:ext>
            </a:extLst>
          </p:cNvPr>
          <p:cNvPicPr>
            <a:picLocks noChangeAspect="1"/>
          </p:cNvPicPr>
          <p:nvPr userDrawn="1"/>
        </p:nvPicPr>
        <p:blipFill>
          <a:blip r:embed="rId2"/>
          <a:stretch>
            <a:fillRect/>
          </a:stretch>
        </p:blipFill>
        <p:spPr>
          <a:xfrm>
            <a:off x="5981728" y="5755053"/>
            <a:ext cx="4893311" cy="1407748"/>
          </a:xfrm>
          <a:prstGeom prst="rect">
            <a:avLst/>
          </a:prstGeom>
        </p:spPr>
      </p:pic>
      <p:grpSp>
        <p:nvGrpSpPr>
          <p:cNvPr id="8" name="Group 4">
            <a:extLst>
              <a:ext uri="{FF2B5EF4-FFF2-40B4-BE49-F238E27FC236}">
                <a16:creationId xmlns:a16="http://schemas.microsoft.com/office/drawing/2014/main" id="{D7C2244E-DBE2-4A26-D3B5-9F2FC96EA661}"/>
              </a:ext>
            </a:extLst>
          </p:cNvPr>
          <p:cNvGrpSpPr>
            <a:grpSpLocks noChangeAspect="1"/>
          </p:cNvGrpSpPr>
          <p:nvPr userDrawn="1"/>
        </p:nvGrpSpPr>
        <p:grpSpPr bwMode="auto">
          <a:xfrm>
            <a:off x="11645471" y="5297425"/>
            <a:ext cx="1817793" cy="1865376"/>
            <a:chOff x="7110" y="4004"/>
            <a:chExt cx="191" cy="196"/>
          </a:xfrm>
        </p:grpSpPr>
        <p:sp>
          <p:nvSpPr>
            <p:cNvPr id="9" name="Freeform 5">
              <a:extLst>
                <a:ext uri="{FF2B5EF4-FFF2-40B4-BE49-F238E27FC236}">
                  <a16:creationId xmlns:a16="http://schemas.microsoft.com/office/drawing/2014/main" id="{323C31D4-9794-7BC9-B752-2F798479EA5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10" name="Freeform 6">
              <a:extLst>
                <a:ext uri="{FF2B5EF4-FFF2-40B4-BE49-F238E27FC236}">
                  <a16:creationId xmlns:a16="http://schemas.microsoft.com/office/drawing/2014/main" id="{C077D3DD-E285-F52D-A522-DE6395C81AD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11" name="Freeform 7">
              <a:extLst>
                <a:ext uri="{FF2B5EF4-FFF2-40B4-BE49-F238E27FC236}">
                  <a16:creationId xmlns:a16="http://schemas.microsoft.com/office/drawing/2014/main" id="{B686114E-3763-F688-A8AB-6A6C89C784F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2327144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584957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323372805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97927054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0723951"/>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156841830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28848041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9490843" y="2671388"/>
            <a:ext cx="8201576" cy="5968121"/>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4" name="Rectangle 13"/>
          <p:cNvSpPr/>
          <p:nvPr userDrawn="1"/>
        </p:nvSpPr>
        <p:spPr>
          <a:xfrm>
            <a:off x="711417" y="2671388"/>
            <a:ext cx="8202168" cy="5968121"/>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9" name="Text Placeholder 3"/>
          <p:cNvSpPr>
            <a:spLocks noGrp="1"/>
          </p:cNvSpPr>
          <p:nvPr>
            <p:ph type="body" sz="quarter" idx="10"/>
          </p:nvPr>
        </p:nvSpPr>
        <p:spPr>
          <a:xfrm>
            <a:off x="711417" y="2857977"/>
            <a:ext cx="8202168"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9490842" y="2857977"/>
            <a:ext cx="8202168"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5"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12"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C7026CAE-4D7B-40AF-43EF-14C78C73C37B}"/>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5" name="Title Placeholder 37">
            <a:extLst>
              <a:ext uri="{FF2B5EF4-FFF2-40B4-BE49-F238E27FC236}">
                <a16:creationId xmlns:a16="http://schemas.microsoft.com/office/drawing/2014/main" id="{85BF10DA-B9B5-ECFD-A8EE-2C41F25F6115}"/>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7898100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289114" y="9619493"/>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a:p>
        </p:txBody>
      </p:sp>
      <p:sp>
        <p:nvSpPr>
          <p:cNvPr id="5"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a:t>Edit Master text styles</a:t>
            </a:r>
          </a:p>
        </p:txBody>
      </p:sp>
      <p:sp>
        <p:nvSpPr>
          <p:cNvPr id="4" name="Rectangle 3">
            <a:extLst>
              <a:ext uri="{FF2B5EF4-FFF2-40B4-BE49-F238E27FC236}">
                <a16:creationId xmlns:a16="http://schemas.microsoft.com/office/drawing/2014/main" id="{EA69F344-421F-01BC-4D28-4589C7FFA1EA}"/>
              </a:ext>
            </a:extLst>
          </p:cNvPr>
          <p:cNvSpPr/>
          <p:nvPr userDrawn="1"/>
        </p:nvSpPr>
        <p:spPr>
          <a:xfrm>
            <a:off x="2" y="1001"/>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2F70"/>
              </a:solidFill>
            </a:endParaRPr>
          </a:p>
        </p:txBody>
      </p:sp>
      <p:sp>
        <p:nvSpPr>
          <p:cNvPr id="6" name="Title Placeholder 37">
            <a:extLst>
              <a:ext uri="{FF2B5EF4-FFF2-40B4-BE49-F238E27FC236}">
                <a16:creationId xmlns:a16="http://schemas.microsoft.com/office/drawing/2014/main" id="{DAA0B3AD-56BE-B0C0-CE01-5E595D96A8E3}"/>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238071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8" y="1406466"/>
            <a:ext cx="1288149" cy="2918229"/>
          </a:xfrm>
          <a:prstGeom prst="rect">
            <a:avLst/>
          </a:prstGeom>
        </p:spPr>
      </p:pic>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4" y="4028680"/>
            <a:ext cx="7169297" cy="2585060"/>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3" y="8970434"/>
            <a:ext cx="3249855" cy="934946"/>
          </a:xfrm>
          <a:prstGeom prst="rect">
            <a:avLst/>
          </a:prstGeom>
        </p:spPr>
      </p:pic>
      <p:grpSp>
        <p:nvGrpSpPr>
          <p:cNvPr id="3" name="Group 4">
            <a:extLst>
              <a:ext uri="{FF2B5EF4-FFF2-40B4-BE49-F238E27FC236}">
                <a16:creationId xmlns:a16="http://schemas.microsoft.com/office/drawing/2014/main" id="{14F4D029-C017-728A-B987-70134BB57725}"/>
              </a:ext>
            </a:extLst>
          </p:cNvPr>
          <p:cNvGrpSpPr>
            <a:grpSpLocks noChangeAspect="1"/>
          </p:cNvGrpSpPr>
          <p:nvPr userDrawn="1"/>
        </p:nvGrpSpPr>
        <p:grpSpPr bwMode="auto">
          <a:xfrm>
            <a:off x="15759187" y="8355957"/>
            <a:ext cx="1241919" cy="1274426"/>
            <a:chOff x="7110" y="4004"/>
            <a:chExt cx="191" cy="196"/>
          </a:xfrm>
        </p:grpSpPr>
        <p:sp>
          <p:nvSpPr>
            <p:cNvPr id="4" name="Freeform 5">
              <a:extLst>
                <a:ext uri="{FF2B5EF4-FFF2-40B4-BE49-F238E27FC236}">
                  <a16:creationId xmlns:a16="http://schemas.microsoft.com/office/drawing/2014/main" id="{8FB6E1CA-2463-61D8-7D7E-67D2F31582F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8" name="Freeform 6">
              <a:extLst>
                <a:ext uri="{FF2B5EF4-FFF2-40B4-BE49-F238E27FC236}">
                  <a16:creationId xmlns:a16="http://schemas.microsoft.com/office/drawing/2014/main" id="{6198BEE9-280A-62F5-3852-C926F069B21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9" name="Freeform 7">
              <a:extLst>
                <a:ext uri="{FF2B5EF4-FFF2-40B4-BE49-F238E27FC236}">
                  <a16:creationId xmlns:a16="http://schemas.microsoft.com/office/drawing/2014/main" id="{00FB21AD-C1E3-638B-9016-46FEF57C5E51}"/>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16134931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 Speakers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1" y="888958"/>
            <a:ext cx="3317792"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4966333" y="1399203"/>
            <a:ext cx="5687057" cy="329391"/>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4966331" y="1928327"/>
            <a:ext cx="5642489" cy="332399"/>
          </a:xfrm>
          <a:prstGeom prst="rect">
            <a:avLst/>
          </a:prstGeom>
          <a:noFill/>
        </p:spPr>
        <p:txBody>
          <a:bodyPr wrap="square" lIns="0" tIns="0" rIns="0" bIns="0">
            <a:noAutofit/>
          </a:bodyPr>
          <a:lstStyle>
            <a:lvl1pPr marL="0" indent="0">
              <a:buFontTx/>
              <a:buNone/>
              <a:defRPr sz="255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2" name="Text Placeholder 8"/>
          <p:cNvSpPr>
            <a:spLocks noGrp="1"/>
          </p:cNvSpPr>
          <p:nvPr>
            <p:ph type="body" sz="quarter" idx="18" hasCustomPrompt="1"/>
          </p:nvPr>
        </p:nvSpPr>
        <p:spPr>
          <a:xfrm>
            <a:off x="4943846" y="2434690"/>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23" name="Picture Placeholder 6"/>
          <p:cNvSpPr>
            <a:spLocks noGrp="1"/>
          </p:cNvSpPr>
          <p:nvPr>
            <p:ph type="pic" sz="quarter" idx="19" hasCustomPrompt="1"/>
          </p:nvPr>
        </p:nvSpPr>
        <p:spPr>
          <a:xfrm>
            <a:off x="6761099" y="4920719"/>
            <a:ext cx="3302744"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24" name="Text Placeholder 8"/>
          <p:cNvSpPr>
            <a:spLocks noGrp="1"/>
          </p:cNvSpPr>
          <p:nvPr>
            <p:ph type="body" sz="quarter" idx="20" hasCustomPrompt="1"/>
          </p:nvPr>
        </p:nvSpPr>
        <p:spPr>
          <a:xfrm>
            <a:off x="10420933" y="5430965"/>
            <a:ext cx="5642489" cy="373949"/>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5" name="Text Placeholder 8"/>
          <p:cNvSpPr>
            <a:spLocks noGrp="1"/>
          </p:cNvSpPr>
          <p:nvPr>
            <p:ph type="body" sz="quarter" idx="21" hasCustomPrompt="1"/>
          </p:nvPr>
        </p:nvSpPr>
        <p:spPr>
          <a:xfrm>
            <a:off x="10420931" y="5960088"/>
            <a:ext cx="5642489" cy="332399"/>
          </a:xfrm>
          <a:prstGeom prst="rect">
            <a:avLst/>
          </a:prstGeom>
          <a:noFill/>
        </p:spPr>
        <p:txBody>
          <a:bodyPr wrap="square" lIns="0" tIns="0" rIns="0" bIns="0">
            <a:noAutofit/>
          </a:bodyPr>
          <a:lstStyle>
            <a:lvl1pPr marL="0" indent="0">
              <a:buFontTx/>
              <a:buNone/>
              <a:defRPr sz="247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6" name="Text Placeholder 8"/>
          <p:cNvSpPr>
            <a:spLocks noGrp="1"/>
          </p:cNvSpPr>
          <p:nvPr>
            <p:ph type="body" sz="quarter" idx="22" hasCustomPrompt="1"/>
          </p:nvPr>
        </p:nvSpPr>
        <p:spPr>
          <a:xfrm>
            <a:off x="10398446" y="6466451"/>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22282388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6765248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6"/>
            <a:ext cx="377988" cy="528927"/>
          </a:xfrm>
          <a:prstGeom prst="rect">
            <a:avLst/>
          </a:prstGeom>
          <a:noFill/>
        </p:spPr>
        <p:txBody>
          <a:bodyPr wrap="squar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defRPr>
            </a:lvl1pPr>
          </a:lstStyle>
          <a:p>
            <a:r>
              <a:rPr lang="en-US"/>
              <a:t>Click to edit slide heading</a:t>
            </a:r>
          </a:p>
        </p:txBody>
      </p:sp>
      <p:sp>
        <p:nvSpPr>
          <p:cNvPr id="8"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6854370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465829350"/>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78240432"/>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207723167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594673526"/>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Major point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7BDF7E-CEDF-46BF-8066-D75FDE6CDF54}" type="slidenum">
              <a:rPr lang="en-US" smtClean="0"/>
              <a:t>‹#›</a:t>
            </a:fld>
            <a:endParaRPr lang="en-US"/>
          </a:p>
        </p:txBody>
      </p:sp>
      <p:sp>
        <p:nvSpPr>
          <p:cNvPr id="7" name="Text Placeholder 6"/>
          <p:cNvSpPr>
            <a:spLocks noGrp="1"/>
          </p:cNvSpPr>
          <p:nvPr>
            <p:ph type="body" sz="quarter" idx="13" hasCustomPrompt="1"/>
          </p:nvPr>
        </p:nvSpPr>
        <p:spPr>
          <a:xfrm>
            <a:off x="1257300" y="3600452"/>
            <a:ext cx="15773400" cy="5575935"/>
          </a:xfrm>
        </p:spPr>
        <p:txBody>
          <a:bodyPr>
            <a:noAutofit/>
          </a:bodyPr>
          <a:lstStyle>
            <a:lvl1pPr marL="514350" marR="0" indent="-514350" algn="l" defTabSz="1371600" rtl="0" eaLnBrk="1" fontAlgn="auto" latinLnBrk="0" hangingPunct="1">
              <a:lnSpc>
                <a:spcPct val="90000"/>
              </a:lnSpc>
              <a:spcBef>
                <a:spcPts val="1500"/>
              </a:spcBef>
              <a:spcAft>
                <a:spcPts val="0"/>
              </a:spcAft>
              <a:buClr>
                <a:srgbClr val="FF6D00"/>
              </a:buClr>
              <a:buSzPct val="70000"/>
              <a:buFont typeface="Arial" panose="020B0604020202020204" pitchFamily="34" charset="0"/>
              <a:buChar char="►"/>
              <a:tabLst/>
              <a:defRPr sz="3600"/>
            </a:lvl1pPr>
            <a:lvl2pPr marL="1209675" indent="-514350">
              <a:buFont typeface="Arial" panose="020B0604020202020204" pitchFamily="34" charset="0"/>
              <a:buChar char="•"/>
              <a:defRPr/>
            </a:lvl2pPr>
          </a:lstStyle>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00" marR="0" lvl="0" indent="-342900" algn="l" defTabSz="1371600"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p:txBody>
      </p:sp>
      <p:sp>
        <p:nvSpPr>
          <p:cNvPr id="8" name="Text Placeholder 2"/>
          <p:cNvSpPr>
            <a:spLocks noGrp="1"/>
          </p:cNvSpPr>
          <p:nvPr>
            <p:ph type="body" sz="quarter" idx="14"/>
          </p:nvPr>
        </p:nvSpPr>
        <p:spPr>
          <a:xfrm>
            <a:off x="1257300" y="2743200"/>
            <a:ext cx="15773400" cy="514350"/>
          </a:xfrm>
        </p:spPr>
        <p:txBody>
          <a:bodyPr lIns="0" rIns="0" bIns="0" anchor="ctr" anchorCtr="0">
            <a:noAutofit/>
          </a:bodyPr>
          <a:lstStyle>
            <a:lvl1pPr marL="0" indent="0">
              <a:buNone/>
              <a:defRPr sz="4200"/>
            </a:lvl1pPr>
            <a:lvl2pPr marL="685800" indent="0">
              <a:buNone/>
              <a:defRPr/>
            </a:lvl2pPr>
            <a:lvl3pPr marL="1371600" indent="0">
              <a:buNone/>
              <a:defRPr/>
            </a:lvl3pPr>
            <a:lvl4pPr marL="2057400" indent="0">
              <a:buNone/>
              <a:defRPr/>
            </a:lvl4pPr>
            <a:lvl5pPr marL="2743200" indent="0">
              <a:buNone/>
              <a:defRPr/>
            </a:lvl5pPr>
          </a:lstStyle>
          <a:p>
            <a:pPr lvl="0"/>
            <a:r>
              <a:rPr lang="en-US"/>
              <a:t>Edit Master text styles</a:t>
            </a:r>
          </a:p>
        </p:txBody>
      </p:sp>
      <p:sp>
        <p:nvSpPr>
          <p:cNvPr id="9" name="Title 1"/>
          <p:cNvSpPr>
            <a:spLocks noGrp="1"/>
          </p:cNvSpPr>
          <p:nvPr>
            <p:ph type="title"/>
          </p:nvPr>
        </p:nvSpPr>
        <p:spPr>
          <a:xfrm>
            <a:off x="8345509" y="-30660"/>
            <a:ext cx="9826580" cy="2510028"/>
          </a:xfrm>
          <a:prstGeom prst="rect">
            <a:avLst/>
          </a:prstGeom>
        </p:spPr>
        <p:txBody>
          <a:bodyPr/>
          <a:lstStyle>
            <a:lvl1pPr>
              <a:defRPr b="0">
                <a:solidFill>
                  <a:srgbClr val="FF6D00"/>
                </a:solidFill>
              </a:defRPr>
            </a:lvl1pPr>
          </a:lstStyle>
          <a:p>
            <a:r>
              <a:rPr lang="en-US"/>
              <a:t>Click to edit Master title style</a:t>
            </a:r>
          </a:p>
        </p:txBody>
      </p:sp>
    </p:spTree>
    <p:extLst>
      <p:ext uri="{BB962C8B-B14F-4D97-AF65-F5344CB8AC3E}">
        <p14:creationId xmlns:p14="http://schemas.microsoft.com/office/powerpoint/2010/main" val="4163535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2430679" y="238209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5" name="Rectangle 4"/>
          <p:cNvSpPr/>
          <p:nvPr userDrawn="1"/>
        </p:nvSpPr>
        <p:spPr>
          <a:xfrm>
            <a:off x="779999" y="237420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6" name="Rectangle 5"/>
          <p:cNvSpPr/>
          <p:nvPr userDrawn="1"/>
        </p:nvSpPr>
        <p:spPr>
          <a:xfrm>
            <a:off x="6558045" y="237420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9" name="Text Placeholder 3"/>
          <p:cNvSpPr>
            <a:spLocks noGrp="1"/>
          </p:cNvSpPr>
          <p:nvPr>
            <p:ph type="body" sz="quarter" idx="10"/>
          </p:nvPr>
        </p:nvSpPr>
        <p:spPr>
          <a:xfrm>
            <a:off x="742950"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6553742"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1" name="Text Placeholder 3"/>
          <p:cNvSpPr>
            <a:spLocks noGrp="1"/>
          </p:cNvSpPr>
          <p:nvPr>
            <p:ph type="body" sz="quarter" idx="12"/>
          </p:nvPr>
        </p:nvSpPr>
        <p:spPr>
          <a:xfrm>
            <a:off x="12430202"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4"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12"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3" name="Rectangle 12">
            <a:extLst>
              <a:ext uri="{FF2B5EF4-FFF2-40B4-BE49-F238E27FC236}">
                <a16:creationId xmlns:a16="http://schemas.microsoft.com/office/drawing/2014/main" id="{C4DC01B8-CEE1-3E15-199B-71DAE8112DD2}"/>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5" name="Title Placeholder 37">
            <a:extLst>
              <a:ext uri="{FF2B5EF4-FFF2-40B4-BE49-F238E27FC236}">
                <a16:creationId xmlns:a16="http://schemas.microsoft.com/office/drawing/2014/main" id="{73FFCA7F-F238-BA44-322F-D746A90CF82C}"/>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584698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80"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8" name="Chart Placeholder 7"/>
          <p:cNvSpPr>
            <a:spLocks noGrp="1"/>
          </p:cNvSpPr>
          <p:nvPr>
            <p:ph type="chart" sz="quarter" idx="10"/>
          </p:nvPr>
        </p:nvSpPr>
        <p:spPr>
          <a:xfrm>
            <a:off x="2762252" y="2707484"/>
            <a:ext cx="12218195" cy="5395913"/>
          </a:xfrm>
          <a:prstGeom prst="rect">
            <a:avLst/>
          </a:prstGeom>
        </p:spPr>
        <p:txBody>
          <a:bodyPr/>
          <a:lstStyle/>
          <a:p>
            <a:endParaRPr lang="en-US"/>
          </a:p>
        </p:txBody>
      </p:sp>
    </p:spTree>
    <p:extLst>
      <p:ext uri="{BB962C8B-B14F-4D97-AF65-F5344CB8AC3E}">
        <p14:creationId xmlns:p14="http://schemas.microsoft.com/office/powerpoint/2010/main" val="290403642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377988" cy="528927"/>
          </a:xfrm>
          <a:prstGeom prst="rect">
            <a:avLst/>
          </a:prstGeom>
          <a:noFill/>
        </p:spPr>
        <p:txBody>
          <a:bodyPr wrap="squar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1210068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377988" cy="528927"/>
          </a:xfrm>
          <a:prstGeom prst="rect">
            <a:avLst/>
          </a:prstGeom>
          <a:noFill/>
        </p:spPr>
        <p:txBody>
          <a:bodyPr wrap="squar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5" y="2707487"/>
            <a:ext cx="12218195" cy="5395913"/>
          </a:xfrm>
          <a:prstGeom prst="rect">
            <a:avLst/>
          </a:prstGeom>
        </p:spPr>
        <p:txBody>
          <a:bodyPr/>
          <a:lstStyle/>
          <a:p>
            <a:endParaRPr lang="en-US"/>
          </a:p>
        </p:txBody>
      </p:sp>
    </p:spTree>
    <p:extLst>
      <p:ext uri="{BB962C8B-B14F-4D97-AF65-F5344CB8AC3E}">
        <p14:creationId xmlns:p14="http://schemas.microsoft.com/office/powerpoint/2010/main" val="97167049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377988" cy="528927"/>
          </a:xfrm>
          <a:prstGeom prst="rect">
            <a:avLst/>
          </a:prstGeom>
          <a:noFill/>
        </p:spPr>
        <p:txBody>
          <a:bodyPr wrap="squar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173485524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752308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4283147851"/>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602300462"/>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289115" y="9619495"/>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a:p>
        </p:txBody>
      </p:sp>
      <p:sp>
        <p:nvSpPr>
          <p:cNvPr id="5"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a:t>Edit Master text styles</a:t>
            </a:r>
          </a:p>
        </p:txBody>
      </p:sp>
      <p:sp>
        <p:nvSpPr>
          <p:cNvPr id="4" name="Rectangle 3">
            <a:extLst>
              <a:ext uri="{FF2B5EF4-FFF2-40B4-BE49-F238E27FC236}">
                <a16:creationId xmlns:a16="http://schemas.microsoft.com/office/drawing/2014/main" id="{EA69F344-421F-01BC-4D28-4589C7FFA1EA}"/>
              </a:ext>
            </a:extLst>
          </p:cNvPr>
          <p:cNvSpPr/>
          <p:nvPr userDrawn="1"/>
        </p:nvSpPr>
        <p:spPr>
          <a:xfrm>
            <a:off x="4" y="1003"/>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solidFill>
                <a:srgbClr val="002F70"/>
              </a:solidFill>
            </a:endParaRPr>
          </a:p>
        </p:txBody>
      </p:sp>
      <p:sp>
        <p:nvSpPr>
          <p:cNvPr id="6" name="Title Placeholder 37">
            <a:extLst>
              <a:ext uri="{FF2B5EF4-FFF2-40B4-BE49-F238E27FC236}">
                <a16:creationId xmlns:a16="http://schemas.microsoft.com/office/drawing/2014/main" id="{DAA0B3AD-56BE-B0C0-CE01-5E595D96A8E3}"/>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7755175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8" y="1406466"/>
            <a:ext cx="1288149" cy="2918229"/>
          </a:xfrm>
          <a:prstGeom prst="rect">
            <a:avLst/>
          </a:prstGeom>
        </p:spPr>
      </p:pic>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6" y="4028681"/>
            <a:ext cx="7169297" cy="2585060"/>
          </a:xfrm>
          <a:prstGeom prst="rect">
            <a:avLst/>
          </a:prstGeom>
        </p:spPr>
        <p:txBody>
          <a:bodyPr/>
          <a:lstStyle>
            <a:lvl1pPr>
              <a:defRPr>
                <a:solidFill>
                  <a:schemeClr val="bg1"/>
                </a:solidFill>
                <a:latin typeface="Aptos" panose="020B0004020202020204" pitchFamily="34" charset="0"/>
              </a:defRPr>
            </a:lvl1pPr>
          </a:lstStyle>
          <a:p>
            <a:r>
              <a:rPr lang="en-US"/>
              <a:t>Session Title</a:t>
            </a:r>
            <a:br>
              <a:rPr lang="en-US"/>
            </a:br>
            <a:r>
              <a:rPr lang="en-US"/>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3" y="8970436"/>
            <a:ext cx="3249855" cy="934946"/>
          </a:xfrm>
          <a:prstGeom prst="rect">
            <a:avLst/>
          </a:prstGeom>
        </p:spPr>
      </p:pic>
      <p:grpSp>
        <p:nvGrpSpPr>
          <p:cNvPr id="3" name="Group 4">
            <a:extLst>
              <a:ext uri="{FF2B5EF4-FFF2-40B4-BE49-F238E27FC236}">
                <a16:creationId xmlns:a16="http://schemas.microsoft.com/office/drawing/2014/main" id="{F97D6B33-1F94-F94B-310C-3BDA2853282E}"/>
              </a:ext>
            </a:extLst>
          </p:cNvPr>
          <p:cNvGrpSpPr>
            <a:grpSpLocks noChangeAspect="1"/>
          </p:cNvGrpSpPr>
          <p:nvPr userDrawn="1"/>
        </p:nvGrpSpPr>
        <p:grpSpPr bwMode="auto">
          <a:xfrm>
            <a:off x="15759187" y="8355957"/>
            <a:ext cx="1241919" cy="1274426"/>
            <a:chOff x="7110" y="4004"/>
            <a:chExt cx="191" cy="196"/>
          </a:xfrm>
        </p:grpSpPr>
        <p:sp>
          <p:nvSpPr>
            <p:cNvPr id="4" name="Freeform 5">
              <a:extLst>
                <a:ext uri="{FF2B5EF4-FFF2-40B4-BE49-F238E27FC236}">
                  <a16:creationId xmlns:a16="http://schemas.microsoft.com/office/drawing/2014/main" id="{B06FE9E2-3F8F-057D-2370-E92E9D2FE480}"/>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8" name="Freeform 6">
              <a:extLst>
                <a:ext uri="{FF2B5EF4-FFF2-40B4-BE49-F238E27FC236}">
                  <a16:creationId xmlns:a16="http://schemas.microsoft.com/office/drawing/2014/main" id="{0B5FB8D5-32FE-FF6B-454C-0987BA5A89ED}"/>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9" name="Freeform 7">
              <a:extLst>
                <a:ext uri="{FF2B5EF4-FFF2-40B4-BE49-F238E27FC236}">
                  <a16:creationId xmlns:a16="http://schemas.microsoft.com/office/drawing/2014/main" id="{3F9CC7AA-AA53-2AC5-6DC0-BA4BF4BE7F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3430701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 Speakers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3" y="888959"/>
            <a:ext cx="3317792"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7" name="Text Placeholder 8"/>
          <p:cNvSpPr>
            <a:spLocks noGrp="1"/>
          </p:cNvSpPr>
          <p:nvPr>
            <p:ph type="body" sz="quarter" idx="11" hasCustomPrompt="1"/>
          </p:nvPr>
        </p:nvSpPr>
        <p:spPr>
          <a:xfrm>
            <a:off x="4966334" y="1399203"/>
            <a:ext cx="5687057" cy="329391"/>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8" name="Text Placeholder 8"/>
          <p:cNvSpPr>
            <a:spLocks noGrp="1"/>
          </p:cNvSpPr>
          <p:nvPr>
            <p:ph type="body" sz="quarter" idx="12" hasCustomPrompt="1"/>
          </p:nvPr>
        </p:nvSpPr>
        <p:spPr>
          <a:xfrm>
            <a:off x="4966333" y="1928329"/>
            <a:ext cx="5642489" cy="332399"/>
          </a:xfrm>
          <a:prstGeom prst="rect">
            <a:avLst/>
          </a:prstGeom>
          <a:noFill/>
        </p:spPr>
        <p:txBody>
          <a:bodyPr wrap="square" lIns="0" tIns="0" rIns="0" bIns="0">
            <a:noAutofit/>
          </a:bodyPr>
          <a:lstStyle>
            <a:lvl1pPr marL="0" indent="0">
              <a:buFontTx/>
              <a:buNone/>
              <a:defRPr sz="2550"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2" name="Text Placeholder 8"/>
          <p:cNvSpPr>
            <a:spLocks noGrp="1"/>
          </p:cNvSpPr>
          <p:nvPr>
            <p:ph type="body" sz="quarter" idx="18" hasCustomPrompt="1"/>
          </p:nvPr>
        </p:nvSpPr>
        <p:spPr>
          <a:xfrm>
            <a:off x="4943848" y="2434691"/>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
        <p:nvSpPr>
          <p:cNvPr id="23" name="Picture Placeholder 6"/>
          <p:cNvSpPr>
            <a:spLocks noGrp="1"/>
          </p:cNvSpPr>
          <p:nvPr>
            <p:ph type="pic" sz="quarter" idx="19" hasCustomPrompt="1"/>
          </p:nvPr>
        </p:nvSpPr>
        <p:spPr>
          <a:xfrm>
            <a:off x="6761101" y="4920721"/>
            <a:ext cx="3302744"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a:t>Place Speaker </a:t>
            </a:r>
          </a:p>
          <a:p>
            <a:r>
              <a:rPr lang="en-US"/>
              <a:t>Photo Here</a:t>
            </a:r>
          </a:p>
        </p:txBody>
      </p:sp>
      <p:sp>
        <p:nvSpPr>
          <p:cNvPr id="24" name="Text Placeholder 8"/>
          <p:cNvSpPr>
            <a:spLocks noGrp="1"/>
          </p:cNvSpPr>
          <p:nvPr>
            <p:ph type="body" sz="quarter" idx="20" hasCustomPrompt="1"/>
          </p:nvPr>
        </p:nvSpPr>
        <p:spPr>
          <a:xfrm>
            <a:off x="10420934" y="5430967"/>
            <a:ext cx="5642489" cy="373949"/>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a:t>Speaker Name</a:t>
            </a:r>
          </a:p>
        </p:txBody>
      </p:sp>
      <p:sp>
        <p:nvSpPr>
          <p:cNvPr id="25" name="Text Placeholder 8"/>
          <p:cNvSpPr>
            <a:spLocks noGrp="1"/>
          </p:cNvSpPr>
          <p:nvPr>
            <p:ph type="body" sz="quarter" idx="21" hasCustomPrompt="1"/>
          </p:nvPr>
        </p:nvSpPr>
        <p:spPr>
          <a:xfrm>
            <a:off x="10420933" y="5960088"/>
            <a:ext cx="5642489" cy="332399"/>
          </a:xfrm>
          <a:prstGeom prst="rect">
            <a:avLst/>
          </a:prstGeom>
          <a:noFill/>
        </p:spPr>
        <p:txBody>
          <a:bodyPr wrap="square" lIns="0" tIns="0" rIns="0" bIns="0">
            <a:noAutofit/>
          </a:bodyPr>
          <a:lstStyle>
            <a:lvl1pPr marL="0" indent="0">
              <a:buFontTx/>
              <a:buNone/>
              <a:defRPr sz="2475" b="0" i="1">
                <a:solidFill>
                  <a:schemeClr val="bg1"/>
                </a:solidFill>
                <a:effectLst/>
                <a:latin typeface="Aptos" panose="020B0004020202020204" pitchFamily="34" charset="0"/>
                <a:cs typeface="Arial" panose="020B0604020202020204" pitchFamily="34" charset="0"/>
              </a:defRPr>
            </a:lvl1pPr>
          </a:lstStyle>
          <a:p>
            <a:pPr lvl="0"/>
            <a:r>
              <a:rPr lang="en-US"/>
              <a:t>Title</a:t>
            </a:r>
          </a:p>
        </p:txBody>
      </p:sp>
      <p:sp>
        <p:nvSpPr>
          <p:cNvPr id="26" name="Text Placeholder 8"/>
          <p:cNvSpPr>
            <a:spLocks noGrp="1"/>
          </p:cNvSpPr>
          <p:nvPr>
            <p:ph type="body" sz="quarter" idx="22" hasCustomPrompt="1"/>
          </p:nvPr>
        </p:nvSpPr>
        <p:spPr>
          <a:xfrm>
            <a:off x="10398448" y="6466453"/>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a:t>Company</a:t>
            </a:r>
          </a:p>
        </p:txBody>
      </p:sp>
    </p:spTree>
    <p:extLst>
      <p:ext uri="{BB962C8B-B14F-4D97-AF65-F5344CB8AC3E}">
        <p14:creationId xmlns:p14="http://schemas.microsoft.com/office/powerpoint/2010/main" val="3491076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744077"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2" name="TextBox 1"/>
          <p:cNvSpPr txBox="1"/>
          <p:nvPr userDrawn="1"/>
        </p:nvSpPr>
        <p:spPr>
          <a:xfrm>
            <a:off x="16871025" y="-1667905"/>
            <a:ext cx="258404"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7" name="Rectangle 6"/>
          <p:cNvSpPr/>
          <p:nvPr userDrawn="1"/>
        </p:nvSpPr>
        <p:spPr>
          <a:xfrm>
            <a:off x="12299603"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8" name="Rectangle 7"/>
          <p:cNvSpPr/>
          <p:nvPr userDrawn="1"/>
        </p:nvSpPr>
        <p:spPr>
          <a:xfrm>
            <a:off x="6537890"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4" name="Text Placeholder 3"/>
          <p:cNvSpPr>
            <a:spLocks noGrp="1"/>
          </p:cNvSpPr>
          <p:nvPr>
            <p:ph type="body" sz="quarter" idx="10"/>
          </p:nvPr>
        </p:nvSpPr>
        <p:spPr>
          <a:xfrm>
            <a:off x="742950"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4" name="Text Placeholder 3"/>
          <p:cNvSpPr>
            <a:spLocks noGrp="1"/>
          </p:cNvSpPr>
          <p:nvPr>
            <p:ph type="body" sz="quarter" idx="11"/>
          </p:nvPr>
        </p:nvSpPr>
        <p:spPr>
          <a:xfrm>
            <a:off x="6553742"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5" name="Text Placeholder 3"/>
          <p:cNvSpPr>
            <a:spLocks noGrp="1"/>
          </p:cNvSpPr>
          <p:nvPr>
            <p:ph type="body" sz="quarter" idx="12"/>
          </p:nvPr>
        </p:nvSpPr>
        <p:spPr>
          <a:xfrm>
            <a:off x="12295181"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8" name="Text Placeholder 16"/>
          <p:cNvSpPr>
            <a:spLocks noGrp="1"/>
          </p:cNvSpPr>
          <p:nvPr>
            <p:ph type="body" sz="quarter" idx="14"/>
          </p:nvPr>
        </p:nvSpPr>
        <p:spPr>
          <a:xfrm>
            <a:off x="6537890"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17" name="Text Placeholder 16"/>
          <p:cNvSpPr>
            <a:spLocks noGrp="1"/>
          </p:cNvSpPr>
          <p:nvPr>
            <p:ph type="body" sz="quarter" idx="13"/>
          </p:nvPr>
        </p:nvSpPr>
        <p:spPr>
          <a:xfrm>
            <a:off x="742950"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19" name="Text Placeholder 16"/>
          <p:cNvSpPr>
            <a:spLocks noGrp="1"/>
          </p:cNvSpPr>
          <p:nvPr>
            <p:ph type="body" sz="quarter" idx="15"/>
          </p:nvPr>
        </p:nvSpPr>
        <p:spPr>
          <a:xfrm>
            <a:off x="12299603"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20" name="Oval 19"/>
          <p:cNvSpPr/>
          <p:nvPr userDrawn="1"/>
        </p:nvSpPr>
        <p:spPr>
          <a:xfrm>
            <a:off x="2760249"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1" name="Oval 20"/>
          <p:cNvSpPr/>
          <p:nvPr userDrawn="1"/>
        </p:nvSpPr>
        <p:spPr>
          <a:xfrm>
            <a:off x="8618322"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2" name="Oval 21"/>
          <p:cNvSpPr/>
          <p:nvPr userDrawn="1"/>
        </p:nvSpPr>
        <p:spPr>
          <a:xfrm>
            <a:off x="14338176"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3" name="Oval 22"/>
          <p:cNvSpPr/>
          <p:nvPr userDrawn="1"/>
        </p:nvSpPr>
        <p:spPr>
          <a:xfrm>
            <a:off x="14338176"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4" name="Oval 23"/>
          <p:cNvSpPr/>
          <p:nvPr userDrawn="1"/>
        </p:nvSpPr>
        <p:spPr>
          <a:xfrm>
            <a:off x="2760249"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5" name="Oval 24"/>
          <p:cNvSpPr/>
          <p:nvPr userDrawn="1"/>
        </p:nvSpPr>
        <p:spPr>
          <a:xfrm>
            <a:off x="8618322"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5F9E">
                  <a:lumMod val="75000"/>
                </a:srgbClr>
              </a:solidFill>
              <a:effectLst/>
              <a:uLnTx/>
              <a:uFillTx/>
              <a:latin typeface="Aptos" panose="020B0004020202020204" pitchFamily="34" charset="0"/>
              <a:ea typeface="+mn-ea"/>
              <a:cs typeface="+mn-cs"/>
            </a:endParaRPr>
          </a:p>
        </p:txBody>
      </p:sp>
      <p:sp>
        <p:nvSpPr>
          <p:cNvPr id="29" name="Text Placeholder 16"/>
          <p:cNvSpPr>
            <a:spLocks noGrp="1"/>
          </p:cNvSpPr>
          <p:nvPr>
            <p:ph type="body" sz="quarter" idx="16"/>
          </p:nvPr>
        </p:nvSpPr>
        <p:spPr>
          <a:xfrm>
            <a:off x="6537890"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30" name="Text Placeholder 16"/>
          <p:cNvSpPr>
            <a:spLocks noGrp="1"/>
          </p:cNvSpPr>
          <p:nvPr>
            <p:ph type="body" sz="quarter" idx="17"/>
          </p:nvPr>
        </p:nvSpPr>
        <p:spPr>
          <a:xfrm>
            <a:off x="742950"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31" name="Text Placeholder 16"/>
          <p:cNvSpPr>
            <a:spLocks noGrp="1"/>
          </p:cNvSpPr>
          <p:nvPr>
            <p:ph type="body" sz="quarter" idx="18"/>
          </p:nvPr>
        </p:nvSpPr>
        <p:spPr>
          <a:xfrm>
            <a:off x="12299603"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26"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solidFill>
                  <a:srgbClr val="000000"/>
                </a:solidFill>
              </a:rPr>
              <a:pPr/>
              <a:t>‹#›</a:t>
            </a:fld>
            <a:endParaRPr lang="en-US" sz="1350" dirty="0">
              <a:solidFill>
                <a:srgbClr val="000000"/>
              </a:solidFill>
            </a:endParaRPr>
          </a:p>
        </p:txBody>
      </p:sp>
      <p:sp>
        <p:nvSpPr>
          <p:cNvPr id="27" name="Text Placeholder 9"/>
          <p:cNvSpPr>
            <a:spLocks noGrp="1"/>
          </p:cNvSpPr>
          <p:nvPr>
            <p:ph type="body" sz="quarter" idx="19"/>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1" name="Rectangle 10">
            <a:extLst>
              <a:ext uri="{FF2B5EF4-FFF2-40B4-BE49-F238E27FC236}">
                <a16:creationId xmlns:a16="http://schemas.microsoft.com/office/drawing/2014/main" id="{DA3A7BDF-114D-3943-2784-373CB52022BE}"/>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2F70"/>
              </a:solidFill>
              <a:effectLst/>
              <a:uLnTx/>
              <a:uFillTx/>
              <a:latin typeface="Aptos" panose="020B0004020202020204" pitchFamily="34" charset="0"/>
              <a:ea typeface="+mn-ea"/>
              <a:cs typeface="+mn-cs"/>
            </a:endParaRPr>
          </a:p>
        </p:txBody>
      </p:sp>
      <p:sp>
        <p:nvSpPr>
          <p:cNvPr id="12" name="Title Placeholder 37">
            <a:extLst>
              <a:ext uri="{FF2B5EF4-FFF2-40B4-BE49-F238E27FC236}">
                <a16:creationId xmlns:a16="http://schemas.microsoft.com/office/drawing/2014/main" id="{352A69DA-E32F-4F8D-DF8A-38F9236D327F}"/>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4345589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246958085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377988" cy="528927"/>
          </a:xfrm>
          <a:prstGeom prst="rect">
            <a:avLst/>
          </a:prstGeom>
          <a:noFill/>
        </p:spPr>
        <p:txBody>
          <a:bodyPr wrap="squar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defRPr>
            </a:lvl1pPr>
          </a:lstStyle>
          <a:p>
            <a:r>
              <a:rPr lang="en-US"/>
              <a:t>Click to edit slide heading</a:t>
            </a:r>
          </a:p>
        </p:txBody>
      </p:sp>
      <p:sp>
        <p:nvSpPr>
          <p:cNvPr id="8"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248820540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57332731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5" name="Text Placeholder 4"/>
          <p:cNvSpPr>
            <a:spLocks noGrp="1"/>
          </p:cNvSpPr>
          <p:nvPr>
            <p:ph type="body" sz="quarter" idx="10"/>
          </p:nvPr>
        </p:nvSpPr>
        <p:spPr>
          <a:xfrm>
            <a:off x="2526507" y="2724152"/>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1062005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6" name="Chart Placeholder 7"/>
          <p:cNvSpPr>
            <a:spLocks noGrp="1"/>
          </p:cNvSpPr>
          <p:nvPr>
            <p:ph type="chart" sz="quarter" idx="10"/>
          </p:nvPr>
        </p:nvSpPr>
        <p:spPr>
          <a:xfrm>
            <a:off x="2762255" y="2707487"/>
            <a:ext cx="12218195" cy="5395913"/>
          </a:xfrm>
          <a:prstGeom prst="rect">
            <a:avLst/>
          </a:prstGeom>
        </p:spPr>
        <p:txBody>
          <a:bodyPr/>
          <a:lstStyle/>
          <a:p>
            <a:endParaRPr lang="en-US"/>
          </a:p>
        </p:txBody>
      </p:sp>
    </p:spTree>
    <p:extLst>
      <p:ext uri="{BB962C8B-B14F-4D97-AF65-F5344CB8AC3E}">
        <p14:creationId xmlns:p14="http://schemas.microsoft.com/office/powerpoint/2010/main" val="2511730870"/>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324"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Tree>
    <p:extLst>
      <p:ext uri="{BB962C8B-B14F-4D97-AF65-F5344CB8AC3E}">
        <p14:creationId xmlns:p14="http://schemas.microsoft.com/office/powerpoint/2010/main" val="3433312251"/>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Major point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7BDF7E-CEDF-46BF-8066-D75FDE6CDF54}" type="slidenum">
              <a:rPr lang="en-US" smtClean="0"/>
              <a:t>‹#›</a:t>
            </a:fld>
            <a:endParaRPr lang="en-US"/>
          </a:p>
        </p:txBody>
      </p:sp>
      <p:sp>
        <p:nvSpPr>
          <p:cNvPr id="7" name="Text Placeholder 6"/>
          <p:cNvSpPr>
            <a:spLocks noGrp="1"/>
          </p:cNvSpPr>
          <p:nvPr>
            <p:ph type="body" sz="quarter" idx="13" hasCustomPrompt="1"/>
          </p:nvPr>
        </p:nvSpPr>
        <p:spPr>
          <a:xfrm>
            <a:off x="1257300" y="3600453"/>
            <a:ext cx="15773400" cy="5575935"/>
          </a:xfrm>
        </p:spPr>
        <p:txBody>
          <a:bodyPr>
            <a:noAutofit/>
          </a:bodyPr>
          <a:lstStyle>
            <a:lvl1pPr marL="514376" marR="0" indent="-514376" algn="l" defTabSz="1371669" rtl="0" eaLnBrk="1" fontAlgn="auto" latinLnBrk="0" hangingPunct="1">
              <a:lnSpc>
                <a:spcPct val="90000"/>
              </a:lnSpc>
              <a:spcBef>
                <a:spcPts val="1500"/>
              </a:spcBef>
              <a:spcAft>
                <a:spcPts val="0"/>
              </a:spcAft>
              <a:buClr>
                <a:srgbClr val="FF6D00"/>
              </a:buClr>
              <a:buSzPct val="70000"/>
              <a:buFont typeface="Arial" panose="020B0604020202020204" pitchFamily="34" charset="0"/>
              <a:buChar char="►"/>
              <a:tabLst/>
              <a:defRPr sz="3600"/>
            </a:lvl1pPr>
            <a:lvl2pPr marL="1209735" indent="-514376">
              <a:buFont typeface="Arial" panose="020B0604020202020204" pitchFamily="34" charset="0"/>
              <a:buChar char="•"/>
              <a:defRPr/>
            </a:lvl2pPr>
          </a:lstStyle>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r>
              <a:rPr lang="en-US"/>
              <a:t> Edit Master text styles</a:t>
            </a:r>
          </a:p>
          <a:p>
            <a:pPr marL="342917" marR="0" lvl="0" indent="-342917" algn="l" defTabSz="1371669" rtl="0" eaLnBrk="1" fontAlgn="auto" latinLnBrk="0" hangingPunct="1">
              <a:lnSpc>
                <a:spcPct val="90000"/>
              </a:lnSpc>
              <a:spcBef>
                <a:spcPts val="1500"/>
              </a:spcBef>
              <a:spcAft>
                <a:spcPts val="0"/>
              </a:spcAft>
              <a:buClr>
                <a:srgbClr val="F6750A"/>
              </a:buClr>
              <a:buSzTx/>
              <a:buFont typeface="Wingdings" panose="05000000000000000000" pitchFamily="2" charset="2"/>
              <a:buChar char="Ø"/>
              <a:tabLst/>
              <a:defRPr/>
            </a:pPr>
            <a:endParaRPr lang="en-US"/>
          </a:p>
        </p:txBody>
      </p:sp>
      <p:sp>
        <p:nvSpPr>
          <p:cNvPr id="8" name="Text Placeholder 2"/>
          <p:cNvSpPr>
            <a:spLocks noGrp="1"/>
          </p:cNvSpPr>
          <p:nvPr>
            <p:ph type="body" sz="quarter" idx="14"/>
          </p:nvPr>
        </p:nvSpPr>
        <p:spPr>
          <a:xfrm>
            <a:off x="1257300" y="2743200"/>
            <a:ext cx="15773400" cy="514350"/>
          </a:xfrm>
        </p:spPr>
        <p:txBody>
          <a:bodyPr lIns="0" rIns="0" bIns="0" anchor="ctr" anchorCtr="0">
            <a:noAutofit/>
          </a:bodyPr>
          <a:lstStyle>
            <a:lvl1pPr marL="0" indent="0">
              <a:buNone/>
              <a:defRPr sz="4200"/>
            </a:lvl1pPr>
            <a:lvl2pPr marL="685835" indent="0">
              <a:buNone/>
              <a:defRPr/>
            </a:lvl2pPr>
            <a:lvl3pPr marL="1371669" indent="0">
              <a:buNone/>
              <a:defRPr/>
            </a:lvl3pPr>
            <a:lvl4pPr marL="2057504" indent="0">
              <a:buNone/>
              <a:defRPr/>
            </a:lvl4pPr>
            <a:lvl5pPr marL="2743337" indent="0">
              <a:buNone/>
              <a:defRPr/>
            </a:lvl5pPr>
          </a:lstStyle>
          <a:p>
            <a:pPr lvl="0"/>
            <a:r>
              <a:rPr lang="en-US"/>
              <a:t>Edit Master text styles</a:t>
            </a:r>
          </a:p>
        </p:txBody>
      </p:sp>
      <p:sp>
        <p:nvSpPr>
          <p:cNvPr id="9" name="Title 1"/>
          <p:cNvSpPr>
            <a:spLocks noGrp="1"/>
          </p:cNvSpPr>
          <p:nvPr>
            <p:ph type="title"/>
          </p:nvPr>
        </p:nvSpPr>
        <p:spPr>
          <a:xfrm>
            <a:off x="8345510" y="-30660"/>
            <a:ext cx="9826580" cy="2510028"/>
          </a:xfrm>
          <a:prstGeom prst="rect">
            <a:avLst/>
          </a:prstGeom>
        </p:spPr>
        <p:txBody>
          <a:bodyPr/>
          <a:lstStyle>
            <a:lvl1pPr>
              <a:defRPr b="0">
                <a:solidFill>
                  <a:srgbClr val="FF6D00"/>
                </a:solidFill>
              </a:defRPr>
            </a:lvl1pPr>
          </a:lstStyle>
          <a:p>
            <a:r>
              <a:rPr lang="en-US"/>
              <a:t>Click to edit Master title style</a:t>
            </a:r>
          </a:p>
        </p:txBody>
      </p:sp>
    </p:spTree>
    <p:extLst>
      <p:ext uri="{BB962C8B-B14F-4D97-AF65-F5344CB8AC3E}">
        <p14:creationId xmlns:p14="http://schemas.microsoft.com/office/powerpoint/2010/main" val="3234389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252"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a:t>Click to edit slide heading</a:t>
            </a:r>
          </a:p>
        </p:txBody>
      </p:sp>
      <p:sp>
        <p:nvSpPr>
          <p:cNvPr id="8" name="Chart Placeholder 7"/>
          <p:cNvSpPr>
            <a:spLocks noGrp="1"/>
          </p:cNvSpPr>
          <p:nvPr>
            <p:ph type="chart" sz="quarter" idx="10"/>
          </p:nvPr>
        </p:nvSpPr>
        <p:spPr>
          <a:xfrm>
            <a:off x="2762254" y="2707486"/>
            <a:ext cx="12218195" cy="5395913"/>
          </a:xfrm>
          <a:prstGeom prst="rect">
            <a:avLst/>
          </a:prstGeom>
        </p:spPr>
        <p:txBody>
          <a:bodyPr/>
          <a:lstStyle/>
          <a:p>
            <a:endParaRPr lang="en-US"/>
          </a:p>
        </p:txBody>
      </p:sp>
    </p:spTree>
    <p:extLst>
      <p:ext uri="{BB962C8B-B14F-4D97-AF65-F5344CB8AC3E}">
        <p14:creationId xmlns:p14="http://schemas.microsoft.com/office/powerpoint/2010/main" val="1366583112"/>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Divider Transition slide partner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9923B-F46C-43E0-FC14-972BD0BF13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AA82AA07-122E-649C-53AC-DE4B716816FE}"/>
              </a:ext>
            </a:extLst>
          </p:cNvPr>
          <p:cNvSpPr/>
          <p:nvPr userDrawn="1"/>
        </p:nvSpPr>
        <p:spPr>
          <a:xfrm>
            <a:off x="0" y="6540560"/>
            <a:ext cx="18288000" cy="1290192"/>
          </a:xfrm>
          <a:prstGeom prst="rect">
            <a:avLst/>
          </a:prstGeom>
          <a:solidFill>
            <a:srgbClr val="603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a:solidFill>
                <a:srgbClr val="002F70"/>
              </a:solidFill>
            </a:endParaRPr>
          </a:p>
        </p:txBody>
      </p:sp>
      <p:sp>
        <p:nvSpPr>
          <p:cNvPr id="5" name="Rectangle 4">
            <a:extLst>
              <a:ext uri="{FF2B5EF4-FFF2-40B4-BE49-F238E27FC236}">
                <a16:creationId xmlns:a16="http://schemas.microsoft.com/office/drawing/2014/main" id="{6A6AA1F6-6ADB-325A-6A98-25BDE596D552}"/>
              </a:ext>
            </a:extLst>
          </p:cNvPr>
          <p:cNvSpPr/>
          <p:nvPr userDrawn="1"/>
        </p:nvSpPr>
        <p:spPr>
          <a:xfrm>
            <a:off x="0" y="6277232"/>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a:solidFill>
                <a:srgbClr val="002F70"/>
              </a:solidFill>
            </a:endParaRPr>
          </a:p>
        </p:txBody>
      </p:sp>
      <p:pic>
        <p:nvPicPr>
          <p:cNvPr id="9" name="Picture 8">
            <a:extLst>
              <a:ext uri="{FF2B5EF4-FFF2-40B4-BE49-F238E27FC236}">
                <a16:creationId xmlns:a16="http://schemas.microsoft.com/office/drawing/2014/main" id="{3A137877-4C68-94AD-1D80-510C0AE424D9}"/>
              </a:ext>
            </a:extLst>
          </p:cNvPr>
          <p:cNvPicPr>
            <a:picLocks noChangeAspect="1"/>
          </p:cNvPicPr>
          <p:nvPr userDrawn="1"/>
        </p:nvPicPr>
        <p:blipFill>
          <a:blip r:embed="rId3"/>
          <a:srcRect/>
          <a:stretch/>
        </p:blipFill>
        <p:spPr>
          <a:xfrm>
            <a:off x="11928829" y="8970434"/>
            <a:ext cx="3235724" cy="934946"/>
          </a:xfrm>
          <a:prstGeom prst="rect">
            <a:avLst/>
          </a:prstGeom>
        </p:spPr>
      </p:pic>
      <p:pic>
        <p:nvPicPr>
          <p:cNvPr id="8" name="Picture 7" descr="A yellow and black logo&#10;&#10;Description automatically generated">
            <a:extLst>
              <a:ext uri="{FF2B5EF4-FFF2-40B4-BE49-F238E27FC236}">
                <a16:creationId xmlns:a16="http://schemas.microsoft.com/office/drawing/2014/main" id="{D9CD828D-3CA7-AFC7-3A9E-89D6D56FDCF6}"/>
              </a:ext>
            </a:extLst>
          </p:cNvPr>
          <p:cNvPicPr>
            <a:picLocks noChangeAspect="1"/>
          </p:cNvPicPr>
          <p:nvPr userDrawn="1"/>
        </p:nvPicPr>
        <p:blipFill>
          <a:blip r:embed="rId4"/>
          <a:stretch>
            <a:fillRect/>
          </a:stretch>
        </p:blipFill>
        <p:spPr>
          <a:xfrm>
            <a:off x="15985499" y="8436743"/>
            <a:ext cx="1341209" cy="1372214"/>
          </a:xfrm>
          <a:prstGeom prst="rect">
            <a:avLst/>
          </a:prstGeom>
        </p:spPr>
      </p:pic>
    </p:spTree>
    <p:extLst>
      <p:ext uri="{BB962C8B-B14F-4D97-AF65-F5344CB8AC3E}">
        <p14:creationId xmlns:p14="http://schemas.microsoft.com/office/powerpoint/2010/main" val="243333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oleObject" Target="../embeddings/oleObject9.bin"/><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image" Target="../media/image12.png"/><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tags" Target="../tags/tag1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image" Target="../media/image14.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image" Target="../media/image13.jpeg"/><Relationship Id="rId10" Type="http://schemas.openxmlformats.org/officeDocument/2006/relationships/slideLayout" Target="../slideLayouts/slideLayout90.xml"/><Relationship Id="rId19" Type="http://schemas.openxmlformats.org/officeDocument/2006/relationships/theme" Target="../theme/theme1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image" Target="../media/image9.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9.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0.xml"/><Relationship Id="rId7" Type="http://schemas.openxmlformats.org/officeDocument/2006/relationships/tags" Target="../tags/tag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11" Type="http://schemas.openxmlformats.org/officeDocument/2006/relationships/image" Target="../media/image14.png"/><Relationship Id="rId5" Type="http://schemas.openxmlformats.org/officeDocument/2006/relationships/slideLayout" Target="../slideLayouts/slideLayout22.xml"/><Relationship Id="rId10" Type="http://schemas.openxmlformats.org/officeDocument/2006/relationships/image" Target="../media/image13.jpeg"/><Relationship Id="rId4" Type="http://schemas.openxmlformats.org/officeDocument/2006/relationships/slideLayout" Target="../slideLayouts/slideLayout21.xml"/><Relationship Id="rId9" Type="http://schemas.openxmlformats.org/officeDocument/2006/relationships/image" Target="../media/image9.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9.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oleObject" Target="../embeddings/oleObject3.bin"/><Relationship Id="rId5" Type="http://schemas.openxmlformats.org/officeDocument/2006/relationships/tags" Target="../tags/tag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9.em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oleObject" Target="../embeddings/oleObject4.bin"/><Relationship Id="rId5" Type="http://schemas.openxmlformats.org/officeDocument/2006/relationships/slideLayout" Target="../slideLayouts/slideLayout30.xml"/><Relationship Id="rId15" Type="http://schemas.openxmlformats.org/officeDocument/2006/relationships/image" Target="../media/image12.png"/><Relationship Id="rId10" Type="http://schemas.openxmlformats.org/officeDocument/2006/relationships/tags" Target="../tags/tag5.xml"/><Relationship Id="rId4" Type="http://schemas.openxmlformats.org/officeDocument/2006/relationships/slideLayout" Target="../slideLayouts/slideLayout29.xml"/><Relationship Id="rId9" Type="http://schemas.openxmlformats.org/officeDocument/2006/relationships/theme" Target="../theme/theme5.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oleObject" Target="../embeddings/oleObject5.bin"/><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ags" Target="../tags/tag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1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6.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image" Target="../media/image13.jpe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9.emf"/><Relationship Id="rId30"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59.xml"/><Relationship Id="rId7" Type="http://schemas.openxmlformats.org/officeDocument/2006/relationships/tags" Target="../tags/tag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11" Type="http://schemas.openxmlformats.org/officeDocument/2006/relationships/image" Target="../media/image4.png"/><Relationship Id="rId5" Type="http://schemas.openxmlformats.org/officeDocument/2006/relationships/slideLayout" Target="../slideLayouts/slideLayout61.xml"/><Relationship Id="rId10" Type="http://schemas.openxmlformats.org/officeDocument/2006/relationships/image" Target="../media/image17.jpeg"/><Relationship Id="rId4" Type="http://schemas.openxmlformats.org/officeDocument/2006/relationships/slideLayout" Target="../slideLayouts/slideLayout60.xml"/><Relationship Id="rId9" Type="http://schemas.openxmlformats.org/officeDocument/2006/relationships/image" Target="../media/image9.emf"/></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7" Type="http://schemas.openxmlformats.org/officeDocument/2006/relationships/image" Target="../media/image17.jpe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9.emf"/><Relationship Id="rId5" Type="http://schemas.openxmlformats.org/officeDocument/2006/relationships/oleObject" Target="../embeddings/oleObject7.bin"/><Relationship Id="rId4" Type="http://schemas.openxmlformats.org/officeDocument/2006/relationships/tags" Target="../tags/tag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9.xml"/><Relationship Id="rId3" Type="http://schemas.openxmlformats.org/officeDocument/2006/relationships/slideLayout" Target="../slideLayouts/slideLayout66.xml"/><Relationship Id="rId21" Type="http://schemas.openxmlformats.org/officeDocument/2006/relationships/image" Target="../media/image9.emf"/><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oleObject" Target="../embeddings/oleObject8.bin"/><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image" Target="../media/image12.pn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14.png"/><Relationship Id="rId10" Type="http://schemas.openxmlformats.org/officeDocument/2006/relationships/slideLayout" Target="../slideLayouts/slideLayout73.xml"/><Relationship Id="rId19" Type="http://schemas.openxmlformats.org/officeDocument/2006/relationships/tags" Target="../tags/tag9.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D01D3-25E4-2FE8-4384-F6F807AD65E6}"/>
              </a:ext>
            </a:extLst>
          </p:cNvPr>
          <p:cNvPicPr>
            <a:picLocks noChangeAspect="1"/>
          </p:cNvPicPr>
          <p:nvPr userDrawn="1"/>
        </p:nvPicPr>
        <p:blipFill>
          <a:blip r:embed="rId16"/>
          <a:srcRect l="-3016" t="-14727" r="-2812" b="-9443"/>
          <a:stretch/>
        </p:blipFill>
        <p:spPr>
          <a:xfrm>
            <a:off x="14963775" y="9001126"/>
            <a:ext cx="2733675" cy="923924"/>
          </a:xfrm>
          <a:prstGeom prst="rect">
            <a:avLst/>
          </a:prstGeom>
        </p:spPr>
      </p:pic>
    </p:spTree>
    <p:extLst>
      <p:ext uri="{BB962C8B-B14F-4D97-AF65-F5344CB8AC3E}">
        <p14:creationId xmlns:p14="http://schemas.microsoft.com/office/powerpoint/2010/main" val="197189802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Lst>
  <p:hf sldNum="0"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07224D2-157D-0452-808C-BE3B7060A907}"/>
              </a:ext>
            </a:extLst>
          </p:cNvPr>
          <p:cNvGraphicFramePr>
            <a:graphicFrameLocks noChangeAspect="1"/>
          </p:cNvGraphicFramePr>
          <p:nvPr userDrawn="1">
            <p:custDataLst>
              <p:tags r:id="rId20"/>
            </p:custDataLst>
            <p:extLst>
              <p:ext uri="{D42A27DB-BD31-4B8C-83A1-F6EECF244321}">
                <p14:modId xmlns:p14="http://schemas.microsoft.com/office/powerpoint/2010/main" val="251339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622" imgH="623" progId="TCLayout.ActiveDocument.1">
                  <p:embed/>
                </p:oleObj>
              </mc:Choice>
              <mc:Fallback>
                <p:oleObj name="think-cell Slide" r:id="rId21" imgW="622" imgH="623" progId="TCLayout.ActiveDocument.1">
                  <p:embed/>
                  <p:pic>
                    <p:nvPicPr>
                      <p:cNvPr id="2" name="think-cell data - do not delete" hidden="1">
                        <a:extLst>
                          <a:ext uri="{FF2B5EF4-FFF2-40B4-BE49-F238E27FC236}">
                            <a16:creationId xmlns:a16="http://schemas.microsoft.com/office/drawing/2014/main" id="{507224D2-157D-0452-808C-BE3B7060A907}"/>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23" cstate="hqprint">
            <a:extLst>
              <a:ext uri="{28A0092B-C50C-407E-A947-70E740481C1C}">
                <a14:useLocalDpi xmlns:a14="http://schemas.microsoft.com/office/drawing/2010/main"/>
              </a:ext>
            </a:extLst>
          </a:blip>
          <a:srcRect/>
          <a:stretch/>
        </p:blipFill>
        <p:spPr>
          <a:xfrm>
            <a:off x="2" y="12180"/>
            <a:ext cx="18313400" cy="1308623"/>
          </a:xfrm>
          <a:prstGeom prst="rect">
            <a:avLst/>
          </a:prstGeom>
        </p:spPr>
      </p:pic>
      <p:pic>
        <p:nvPicPr>
          <p:cNvPr id="3" name="Picture 2">
            <a:extLst>
              <a:ext uri="{FF2B5EF4-FFF2-40B4-BE49-F238E27FC236}">
                <a16:creationId xmlns:a16="http://schemas.microsoft.com/office/drawing/2014/main" id="{06BAD340-79E1-EF07-2960-470719AB6A62}"/>
              </a:ext>
            </a:extLst>
          </p:cNvPr>
          <p:cNvPicPr>
            <a:picLocks noChangeAspect="1"/>
          </p:cNvPicPr>
          <p:nvPr userDrawn="1"/>
        </p:nvPicPr>
        <p:blipFill>
          <a:blip r:embed="rId24"/>
          <a:srcRect/>
          <a:stretch/>
        </p:blipFill>
        <p:spPr>
          <a:xfrm>
            <a:off x="11928830" y="8970436"/>
            <a:ext cx="3235724" cy="934946"/>
          </a:xfrm>
          <a:prstGeom prst="rect">
            <a:avLst/>
          </a:prstGeom>
        </p:spPr>
      </p:pic>
      <p:pic>
        <p:nvPicPr>
          <p:cNvPr id="6" name="Picture 5" descr="A yellow and black logo&#10;&#10;Description automatically generated">
            <a:extLst>
              <a:ext uri="{FF2B5EF4-FFF2-40B4-BE49-F238E27FC236}">
                <a16:creationId xmlns:a16="http://schemas.microsoft.com/office/drawing/2014/main" id="{1B566C09-3497-EE59-2A10-7C7991ED98AC}"/>
              </a:ext>
            </a:extLst>
          </p:cNvPr>
          <p:cNvPicPr>
            <a:picLocks noChangeAspect="1"/>
          </p:cNvPicPr>
          <p:nvPr userDrawn="1"/>
        </p:nvPicPr>
        <p:blipFill>
          <a:blip r:embed="rId25"/>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295045901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29" r:id="rId17"/>
    <p:sldLayoutId id="2147484046" r:id="rId18"/>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126" algn="l" rtl="0" eaLnBrk="1" fontAlgn="base" hangingPunct="1">
        <a:spcBef>
          <a:spcPct val="0"/>
        </a:spcBef>
        <a:spcAft>
          <a:spcPct val="0"/>
        </a:spcAft>
        <a:defRPr sz="5670" b="1">
          <a:solidFill>
            <a:schemeClr val="bg1"/>
          </a:solidFill>
          <a:latin typeface="Times New Roman" pitchFamily="18" charset="0"/>
        </a:defRPr>
      </a:lvl6pPr>
      <a:lvl7pPr marL="1440252" algn="l" rtl="0" eaLnBrk="1" fontAlgn="base" hangingPunct="1">
        <a:spcBef>
          <a:spcPct val="0"/>
        </a:spcBef>
        <a:spcAft>
          <a:spcPct val="0"/>
        </a:spcAft>
        <a:defRPr sz="5670" b="1">
          <a:solidFill>
            <a:schemeClr val="bg1"/>
          </a:solidFill>
          <a:latin typeface="Times New Roman" pitchFamily="18" charset="0"/>
        </a:defRPr>
      </a:lvl7pPr>
      <a:lvl8pPr marL="2160378" algn="l" rtl="0" eaLnBrk="1" fontAlgn="base" hangingPunct="1">
        <a:spcBef>
          <a:spcPct val="0"/>
        </a:spcBef>
        <a:spcAft>
          <a:spcPct val="0"/>
        </a:spcAft>
        <a:defRPr sz="5670" b="1">
          <a:solidFill>
            <a:schemeClr val="bg1"/>
          </a:solidFill>
          <a:latin typeface="Times New Roman" pitchFamily="18" charset="0"/>
        </a:defRPr>
      </a:lvl8pPr>
      <a:lvl9pPr marL="2880504"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64"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627"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189"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253"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566" indent="-360063"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695" indent="-360063"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818" indent="-360063"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944" indent="-360063"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252" rtl="0" eaLnBrk="1" latinLnBrk="0" hangingPunct="1">
        <a:defRPr sz="2837" kern="1200">
          <a:solidFill>
            <a:schemeClr val="tx1"/>
          </a:solidFill>
          <a:latin typeface="+mn-lt"/>
          <a:ea typeface="+mn-ea"/>
          <a:cs typeface="+mn-cs"/>
        </a:defRPr>
      </a:lvl1pPr>
      <a:lvl2pPr marL="720126" algn="l" defTabSz="1440252" rtl="0" eaLnBrk="1" latinLnBrk="0" hangingPunct="1">
        <a:defRPr sz="2837" kern="1200">
          <a:solidFill>
            <a:schemeClr val="tx1"/>
          </a:solidFill>
          <a:latin typeface="+mn-lt"/>
          <a:ea typeface="+mn-ea"/>
          <a:cs typeface="+mn-cs"/>
        </a:defRPr>
      </a:lvl2pPr>
      <a:lvl3pPr marL="1440252" algn="l" defTabSz="1440252" rtl="0" eaLnBrk="1" latinLnBrk="0" hangingPunct="1">
        <a:defRPr sz="2837" kern="1200">
          <a:solidFill>
            <a:schemeClr val="tx1"/>
          </a:solidFill>
          <a:latin typeface="+mn-lt"/>
          <a:ea typeface="+mn-ea"/>
          <a:cs typeface="+mn-cs"/>
        </a:defRPr>
      </a:lvl3pPr>
      <a:lvl4pPr marL="2160378" algn="l" defTabSz="1440252" rtl="0" eaLnBrk="1" latinLnBrk="0" hangingPunct="1">
        <a:defRPr sz="2837" kern="1200">
          <a:solidFill>
            <a:schemeClr val="tx1"/>
          </a:solidFill>
          <a:latin typeface="+mn-lt"/>
          <a:ea typeface="+mn-ea"/>
          <a:cs typeface="+mn-cs"/>
        </a:defRPr>
      </a:lvl4pPr>
      <a:lvl5pPr marL="2880504" algn="l" defTabSz="1440252" rtl="0" eaLnBrk="1" latinLnBrk="0" hangingPunct="1">
        <a:defRPr sz="2837" kern="1200">
          <a:solidFill>
            <a:schemeClr val="tx1"/>
          </a:solidFill>
          <a:latin typeface="+mn-lt"/>
          <a:ea typeface="+mn-ea"/>
          <a:cs typeface="+mn-cs"/>
        </a:defRPr>
      </a:lvl5pPr>
      <a:lvl6pPr marL="3600630" algn="l" defTabSz="1440252" rtl="0" eaLnBrk="1" latinLnBrk="0" hangingPunct="1">
        <a:defRPr sz="2837" kern="1200">
          <a:solidFill>
            <a:schemeClr val="tx1"/>
          </a:solidFill>
          <a:latin typeface="+mn-lt"/>
          <a:ea typeface="+mn-ea"/>
          <a:cs typeface="+mn-cs"/>
        </a:defRPr>
      </a:lvl6pPr>
      <a:lvl7pPr marL="4320756" algn="l" defTabSz="1440252" rtl="0" eaLnBrk="1" latinLnBrk="0" hangingPunct="1">
        <a:defRPr sz="2837" kern="1200">
          <a:solidFill>
            <a:schemeClr val="tx1"/>
          </a:solidFill>
          <a:latin typeface="+mn-lt"/>
          <a:ea typeface="+mn-ea"/>
          <a:cs typeface="+mn-cs"/>
        </a:defRPr>
      </a:lvl7pPr>
      <a:lvl8pPr marL="5040882" algn="l" defTabSz="1440252" rtl="0" eaLnBrk="1" latinLnBrk="0" hangingPunct="1">
        <a:defRPr sz="2837" kern="1200">
          <a:solidFill>
            <a:schemeClr val="tx1"/>
          </a:solidFill>
          <a:latin typeface="+mn-lt"/>
          <a:ea typeface="+mn-ea"/>
          <a:cs typeface="+mn-cs"/>
        </a:defRPr>
      </a:lvl8pPr>
      <a:lvl9pPr marL="5761008" algn="l" defTabSz="1440252"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43EDBFA-83A3-26AA-F520-205FE7F29BEB}"/>
              </a:ext>
            </a:extLst>
          </p:cNvPr>
          <p:cNvGraphicFramePr>
            <a:graphicFrameLocks noChangeAspect="1"/>
          </p:cNvGraphicFramePr>
          <p:nvPr userDrawn="1">
            <p:custDataLst>
              <p:tags r:id="rId5"/>
            </p:custDataLst>
            <p:extLst>
              <p:ext uri="{D42A27DB-BD31-4B8C-83A1-F6EECF244321}">
                <p14:modId xmlns:p14="http://schemas.microsoft.com/office/powerpoint/2010/main" val="2121969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622" imgH="623" progId="TCLayout.ActiveDocument.1">
                  <p:embed/>
                </p:oleObj>
              </mc:Choice>
              <mc:Fallback>
                <p:oleObj name="think-cell Slide" r:id="rId6" imgW="622" imgH="623" progId="TCLayout.ActiveDocument.1">
                  <p:embed/>
                  <p:pic>
                    <p:nvPicPr>
                      <p:cNvPr id="2" name="think-cell data - do not delete" hidden="1">
                        <a:extLst>
                          <a:ext uri="{FF2B5EF4-FFF2-40B4-BE49-F238E27FC236}">
                            <a16:creationId xmlns:a16="http://schemas.microsoft.com/office/drawing/2014/main" id="{F43EDBFA-83A3-26AA-F520-205FE7F29BE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467428163"/>
      </p:ext>
    </p:extLst>
  </p:cSld>
  <p:clrMap bg1="lt1" tx1="dk1" bg2="lt2" tx2="dk2" accent1="accent1" accent2="accent2" accent3="accent3" accent4="accent4" accent5="accent5" accent6="accent6" hlink="hlink" folHlink="folHlink"/>
  <p:sldLayoutIdLst>
    <p:sldLayoutId id="2147483789" r:id="rId1"/>
    <p:sldLayoutId id="2147483792" r:id="rId2"/>
    <p:sldLayoutId id="2147483826" r:id="rId3"/>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guide id="3" pos="252" userDrawn="1">
          <p15:clr>
            <a:srgbClr val="F26B43"/>
          </p15:clr>
        </p15:guide>
        <p15:guide id="4" pos="11124" userDrawn="1">
          <p15:clr>
            <a:srgbClr val="F26B43"/>
          </p15:clr>
        </p15:guide>
        <p15:guide id="5" orient="horz" pos="5832" userDrawn="1">
          <p15:clr>
            <a:srgbClr val="F26B43"/>
          </p15:clr>
        </p15:guide>
        <p15:guide id="6" pos="11520" userDrawn="1">
          <p15:clr>
            <a:srgbClr val="F26B43"/>
          </p15:clr>
        </p15:guide>
        <p15:guide id="7" userDrawn="1">
          <p15:clr>
            <a:srgbClr val="F26B43"/>
          </p15:clr>
        </p15:guide>
        <p15:guide id="8" orient="horz" userDrawn="1">
          <p15:clr>
            <a:srgbClr val="F26B43"/>
          </p15:clr>
        </p15:guide>
        <p15:guide id="9" orient="horz" pos="64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237FE35-E05B-7469-08D9-B368D9557951}"/>
              </a:ext>
            </a:extLst>
          </p:cNvPr>
          <p:cNvGraphicFramePr>
            <a:graphicFrameLocks noChangeAspect="1"/>
          </p:cNvGraphicFramePr>
          <p:nvPr userDrawn="1">
            <p:custDataLst>
              <p:tags r:id="rId7"/>
            </p:custDataLst>
            <p:extLst>
              <p:ext uri="{D42A27DB-BD31-4B8C-83A1-F6EECF244321}">
                <p14:modId xmlns:p14="http://schemas.microsoft.com/office/powerpoint/2010/main" val="2197263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622" imgH="623" progId="TCLayout.ActiveDocument.1">
                  <p:embed/>
                </p:oleObj>
              </mc:Choice>
              <mc:Fallback>
                <p:oleObj name="think-cell Slide" r:id="rId8" imgW="622" imgH="623" progId="TCLayout.ActiveDocument.1">
                  <p:embed/>
                  <p:pic>
                    <p:nvPicPr>
                      <p:cNvPr id="3" name="think-cell data - do not delete" hidden="1">
                        <a:extLst>
                          <a:ext uri="{FF2B5EF4-FFF2-40B4-BE49-F238E27FC236}">
                            <a16:creationId xmlns:a16="http://schemas.microsoft.com/office/drawing/2014/main" id="{4237FE35-E05B-7469-08D9-B368D955795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E82EA76D-0B8A-3C66-5346-E0B358C27468}"/>
              </a:ext>
            </a:extLst>
          </p:cNvPr>
          <p:cNvPicPr>
            <a:picLocks noChangeAspect="1"/>
          </p:cNvPicPr>
          <p:nvPr userDrawn="1"/>
        </p:nvPicPr>
        <p:blipFill>
          <a:blip r:embed="rId10" cstate="hqprint">
            <a:extLst>
              <a:ext uri="{28A0092B-C50C-407E-A947-70E740481C1C}">
                <a14:useLocalDpi xmlns:a14="http://schemas.microsoft.com/office/drawing/2010/main"/>
              </a:ext>
            </a:extLst>
          </a:blip>
          <a:srcRect/>
          <a:stretch/>
        </p:blipFill>
        <p:spPr>
          <a:xfrm>
            <a:off x="0" y="12178"/>
            <a:ext cx="18313400" cy="1308622"/>
          </a:xfrm>
          <a:prstGeom prst="rect">
            <a:avLst/>
          </a:prstGeom>
        </p:spPr>
      </p:pic>
      <p:pic>
        <p:nvPicPr>
          <p:cNvPr id="2" name="Picture 1">
            <a:extLst>
              <a:ext uri="{FF2B5EF4-FFF2-40B4-BE49-F238E27FC236}">
                <a16:creationId xmlns:a16="http://schemas.microsoft.com/office/drawing/2014/main" id="{853486B7-EA9E-BF6C-3557-CD3D2E0B0B20}"/>
              </a:ext>
            </a:extLst>
          </p:cNvPr>
          <p:cNvPicPr>
            <a:picLocks noChangeAspect="1"/>
          </p:cNvPicPr>
          <p:nvPr userDrawn="1"/>
        </p:nvPicPr>
        <p:blipFill>
          <a:blip r:embed="rId11"/>
          <a:srcRect/>
          <a:stretch/>
        </p:blipFill>
        <p:spPr>
          <a:xfrm>
            <a:off x="14526253" y="8970433"/>
            <a:ext cx="3235724" cy="934945"/>
          </a:xfrm>
          <a:prstGeom prst="rect">
            <a:avLst/>
          </a:prstGeom>
        </p:spPr>
      </p:pic>
    </p:spTree>
    <p:extLst>
      <p:ext uri="{BB962C8B-B14F-4D97-AF65-F5344CB8AC3E}">
        <p14:creationId xmlns:p14="http://schemas.microsoft.com/office/powerpoint/2010/main" val="2356098121"/>
      </p:ext>
    </p:extLst>
  </p:cSld>
  <p:clrMap bg1="lt1" tx1="dk1" bg2="lt2" tx2="dk2" accent1="accent1" accent2="accent2" accent3="accent3" accent4="accent4" accent5="accent5" accent6="accent6" hlink="hlink" folHlink="folHlink"/>
  <p:sldLayoutIdLst>
    <p:sldLayoutId id="2147483744" r:id="rId1"/>
    <p:sldLayoutId id="2147483758" r:id="rId2"/>
    <p:sldLayoutId id="2147483759" r:id="rId3"/>
    <p:sldLayoutId id="2147483842" r:id="rId4"/>
    <p:sldLayoutId id="2147483866" r:id="rId5"/>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guide id="3" pos="252" userDrawn="1">
          <p15:clr>
            <a:srgbClr val="F26B43"/>
          </p15:clr>
        </p15:guide>
        <p15:guide id="4" pos="11124" userDrawn="1">
          <p15:clr>
            <a:srgbClr val="F26B43"/>
          </p15:clr>
        </p15:guide>
        <p15:guide id="5" orient="horz" pos="5832" userDrawn="1">
          <p15:clr>
            <a:srgbClr val="F26B43"/>
          </p15:clr>
        </p15:guide>
        <p15:guide id="6" pos="11520" userDrawn="1">
          <p15:clr>
            <a:srgbClr val="F26B43"/>
          </p15:clr>
        </p15:guide>
        <p15:guide id="7" userDrawn="1">
          <p15:clr>
            <a:srgbClr val="F26B43"/>
          </p15:clr>
        </p15:guide>
        <p15:guide id="8" orient="horz" userDrawn="1">
          <p15:clr>
            <a:srgbClr val="F26B43"/>
          </p15:clr>
        </p15:guide>
        <p15:guide id="9" orient="horz" pos="644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47F5E84-22C8-DD57-4916-0B318A80866C}"/>
              </a:ext>
            </a:extLst>
          </p:cNvPr>
          <p:cNvGraphicFramePr>
            <a:graphicFrameLocks noChangeAspect="1"/>
          </p:cNvGraphicFramePr>
          <p:nvPr userDrawn="1">
            <p:custDataLst>
              <p:tags r:id="rId5"/>
            </p:custDataLst>
            <p:extLst>
              <p:ext uri="{D42A27DB-BD31-4B8C-83A1-F6EECF244321}">
                <p14:modId xmlns:p14="http://schemas.microsoft.com/office/powerpoint/2010/main" val="17894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622" imgH="623" progId="TCLayout.ActiveDocument.1">
                  <p:embed/>
                </p:oleObj>
              </mc:Choice>
              <mc:Fallback>
                <p:oleObj name="think-cell Slide" r:id="rId6" imgW="622" imgH="623" progId="TCLayout.ActiveDocument.1">
                  <p:embed/>
                  <p:pic>
                    <p:nvPicPr>
                      <p:cNvPr id="2" name="think-cell data - do not delete" hidden="1">
                        <a:extLst>
                          <a:ext uri="{FF2B5EF4-FFF2-40B4-BE49-F238E27FC236}">
                            <a16:creationId xmlns:a16="http://schemas.microsoft.com/office/drawing/2014/main" id="{E47F5E84-22C8-DD57-4916-0B318A80866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5210088"/>
      </p:ext>
    </p:extLst>
  </p:cSld>
  <p:clrMap bg1="lt1" tx1="dk1" bg2="lt2" tx2="dk2" accent1="accent1" accent2="accent2" accent3="accent3" accent4="accent4" accent5="accent5" accent6="accent6" hlink="hlink" folHlink="folHlink"/>
  <p:sldLayoutIdLst>
    <p:sldLayoutId id="2147483782" r:id="rId1"/>
    <p:sldLayoutId id="2147483788" r:id="rId2"/>
    <p:sldLayoutId id="214748379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8DDF592-0792-028E-409F-45575D5D142E}"/>
              </a:ext>
            </a:extLst>
          </p:cNvPr>
          <p:cNvGraphicFramePr>
            <a:graphicFrameLocks noChangeAspect="1"/>
          </p:cNvGraphicFramePr>
          <p:nvPr userDrawn="1">
            <p:custDataLst>
              <p:tags r:id="rId10"/>
            </p:custDataLst>
            <p:extLst>
              <p:ext uri="{D42A27DB-BD31-4B8C-83A1-F6EECF244321}">
                <p14:modId xmlns:p14="http://schemas.microsoft.com/office/powerpoint/2010/main" val="2831370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622" imgH="623" progId="TCLayout.ActiveDocument.1">
                  <p:embed/>
                </p:oleObj>
              </mc:Choice>
              <mc:Fallback>
                <p:oleObj name="think-cell Slide" r:id="rId11" imgW="622" imgH="623" progId="TCLayout.ActiveDocument.1">
                  <p:embed/>
                  <p:pic>
                    <p:nvPicPr>
                      <p:cNvPr id="2" name="think-cell data - do not delete" hidden="1">
                        <a:extLst>
                          <a:ext uri="{FF2B5EF4-FFF2-40B4-BE49-F238E27FC236}">
                            <a16:creationId xmlns:a16="http://schemas.microsoft.com/office/drawing/2014/main" id="{28DDF592-0792-028E-409F-45575D5D142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13" cstate="hqprint">
            <a:extLst>
              <a:ext uri="{28A0092B-C50C-407E-A947-70E740481C1C}">
                <a14:useLocalDpi xmlns:a14="http://schemas.microsoft.com/office/drawing/2010/main"/>
              </a:ext>
            </a:extLst>
          </a:blip>
          <a:srcRect/>
          <a:stretch/>
        </p:blipFill>
        <p:spPr>
          <a:xfrm>
            <a:off x="0" y="12178"/>
            <a:ext cx="18313400" cy="1308622"/>
          </a:xfrm>
          <a:prstGeom prst="rect">
            <a:avLst/>
          </a:prstGeom>
        </p:spPr>
      </p:pic>
      <p:pic>
        <p:nvPicPr>
          <p:cNvPr id="3" name="Picture 2">
            <a:extLst>
              <a:ext uri="{FF2B5EF4-FFF2-40B4-BE49-F238E27FC236}">
                <a16:creationId xmlns:a16="http://schemas.microsoft.com/office/drawing/2014/main" id="{06BAD340-79E1-EF07-2960-470719AB6A62}"/>
              </a:ext>
            </a:extLst>
          </p:cNvPr>
          <p:cNvPicPr>
            <a:picLocks noChangeAspect="1"/>
          </p:cNvPicPr>
          <p:nvPr userDrawn="1"/>
        </p:nvPicPr>
        <p:blipFill>
          <a:blip r:embed="rId14"/>
          <a:srcRect/>
          <a:stretch/>
        </p:blipFill>
        <p:spPr>
          <a:xfrm>
            <a:off x="11928827" y="8970433"/>
            <a:ext cx="3235724" cy="934945"/>
          </a:xfrm>
          <a:prstGeom prst="rect">
            <a:avLst/>
          </a:prstGeom>
        </p:spPr>
      </p:pic>
      <p:pic>
        <p:nvPicPr>
          <p:cNvPr id="6" name="Picture 5" descr="A yellow and black logo&#10;&#10;Description automatically generated">
            <a:extLst>
              <a:ext uri="{FF2B5EF4-FFF2-40B4-BE49-F238E27FC236}">
                <a16:creationId xmlns:a16="http://schemas.microsoft.com/office/drawing/2014/main" id="{F7B6F5CA-4C0F-7B72-2A0D-EE976447C26B}"/>
              </a:ext>
            </a:extLst>
          </p:cNvPr>
          <p:cNvPicPr>
            <a:picLocks noChangeAspect="1"/>
          </p:cNvPicPr>
          <p:nvPr userDrawn="1"/>
        </p:nvPicPr>
        <p:blipFill>
          <a:blip r:embed="rId15"/>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79874707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95" r:id="rId4"/>
    <p:sldLayoutId id="2147483868" r:id="rId5"/>
    <p:sldLayoutId id="2147483869" r:id="rId6"/>
    <p:sldLayoutId id="2147483870" r:id="rId7"/>
    <p:sldLayoutId id="2147483995" r:id="rId8"/>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FC886FE-451F-1244-2838-D25775C511DF}"/>
              </a:ext>
            </a:extLst>
          </p:cNvPr>
          <p:cNvGraphicFramePr>
            <a:graphicFrameLocks noChangeAspect="1"/>
          </p:cNvGraphicFramePr>
          <p:nvPr userDrawn="1">
            <p:custDataLst>
              <p:tags r:id="rId25"/>
            </p:custDataLst>
            <p:extLst>
              <p:ext uri="{D42A27DB-BD31-4B8C-83A1-F6EECF244321}">
                <p14:modId xmlns:p14="http://schemas.microsoft.com/office/powerpoint/2010/main" val="6394637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622" imgH="623" progId="TCLayout.ActiveDocument.1">
                  <p:embed/>
                </p:oleObj>
              </mc:Choice>
              <mc:Fallback>
                <p:oleObj name="think-cell Slide" r:id="rId26" imgW="622" imgH="623" progId="TCLayout.ActiveDocument.1">
                  <p:embed/>
                  <p:pic>
                    <p:nvPicPr>
                      <p:cNvPr id="2" name="think-cell data - do not delete" hidden="1">
                        <a:extLst>
                          <a:ext uri="{FF2B5EF4-FFF2-40B4-BE49-F238E27FC236}">
                            <a16:creationId xmlns:a16="http://schemas.microsoft.com/office/drawing/2014/main" id="{5FC886FE-451F-1244-2838-D25775C511DF}"/>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28" cstate="hqprint">
            <a:extLst>
              <a:ext uri="{28A0092B-C50C-407E-A947-70E740481C1C}">
                <a14:useLocalDpi xmlns:a14="http://schemas.microsoft.com/office/drawing/2010/main"/>
              </a:ext>
            </a:extLst>
          </a:blip>
          <a:srcRect/>
          <a:stretch/>
        </p:blipFill>
        <p:spPr>
          <a:xfrm>
            <a:off x="1" y="12179"/>
            <a:ext cx="18313400" cy="1308623"/>
          </a:xfrm>
          <a:prstGeom prst="rect">
            <a:avLst/>
          </a:prstGeom>
        </p:spPr>
      </p:pic>
      <p:pic>
        <p:nvPicPr>
          <p:cNvPr id="3" name="Picture 2">
            <a:extLst>
              <a:ext uri="{FF2B5EF4-FFF2-40B4-BE49-F238E27FC236}">
                <a16:creationId xmlns:a16="http://schemas.microsoft.com/office/drawing/2014/main" id="{06BAD340-79E1-EF07-2960-470719AB6A62}"/>
              </a:ext>
            </a:extLst>
          </p:cNvPr>
          <p:cNvPicPr>
            <a:picLocks noChangeAspect="1"/>
          </p:cNvPicPr>
          <p:nvPr userDrawn="1"/>
        </p:nvPicPr>
        <p:blipFill>
          <a:blip r:embed="rId29"/>
          <a:srcRect/>
          <a:stretch/>
        </p:blipFill>
        <p:spPr>
          <a:xfrm>
            <a:off x="11928829" y="8970434"/>
            <a:ext cx="3235724" cy="934946"/>
          </a:xfrm>
          <a:prstGeom prst="rect">
            <a:avLst/>
          </a:prstGeom>
        </p:spPr>
      </p:pic>
      <p:pic>
        <p:nvPicPr>
          <p:cNvPr id="6" name="Picture 5" descr="A yellow and black logo&#10;&#10;Description automatically generated">
            <a:extLst>
              <a:ext uri="{FF2B5EF4-FFF2-40B4-BE49-F238E27FC236}">
                <a16:creationId xmlns:a16="http://schemas.microsoft.com/office/drawing/2014/main" id="{93F9B955-58C3-BF0E-88BB-8A417CB0FBF6}"/>
              </a:ext>
            </a:extLst>
          </p:cNvPr>
          <p:cNvPicPr>
            <a:picLocks noChangeAspect="1"/>
          </p:cNvPicPr>
          <p:nvPr userDrawn="1"/>
        </p:nvPicPr>
        <p:blipFill>
          <a:blip r:embed="rId30"/>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247067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801" r:id="rId3"/>
    <p:sldLayoutId id="2147483802" r:id="rId4"/>
    <p:sldLayoutId id="2147483803" r:id="rId5"/>
    <p:sldLayoutId id="2147483805" r:id="rId6"/>
    <p:sldLayoutId id="2147483806" r:id="rId7"/>
    <p:sldLayoutId id="2147483873" r:id="rId8"/>
    <p:sldLayoutId id="2147483845" r:id="rId9"/>
    <p:sldLayoutId id="2147483846" r:id="rId10"/>
    <p:sldLayoutId id="2147483847" r:id="rId11"/>
    <p:sldLayoutId id="2147483890" r:id="rId12"/>
    <p:sldLayoutId id="2147483891" r:id="rId13"/>
    <p:sldLayoutId id="2147483892" r:id="rId14"/>
    <p:sldLayoutId id="2147483893" r:id="rId15"/>
    <p:sldLayoutId id="2147483894" r:id="rId16"/>
    <p:sldLayoutId id="2147483899" r:id="rId17"/>
    <p:sldLayoutId id="2147483900" r:id="rId18"/>
    <p:sldLayoutId id="2147483902" r:id="rId19"/>
    <p:sldLayoutId id="2147483903" r:id="rId20"/>
    <p:sldLayoutId id="2147483916" r:id="rId21"/>
    <p:sldLayoutId id="2147483945" r:id="rId22"/>
    <p:sldLayoutId id="2147483996" r:id="rId23"/>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90" algn="l" rtl="0" eaLnBrk="1" fontAlgn="base" hangingPunct="1">
        <a:spcBef>
          <a:spcPct val="0"/>
        </a:spcBef>
        <a:spcAft>
          <a:spcPct val="0"/>
        </a:spcAft>
        <a:defRPr sz="5670" b="1">
          <a:solidFill>
            <a:schemeClr val="bg1"/>
          </a:solidFill>
          <a:latin typeface="Times New Roman" pitchFamily="18" charset="0"/>
        </a:defRPr>
      </a:lvl6pPr>
      <a:lvl7pPr marL="1440180" algn="l" rtl="0" eaLnBrk="1" fontAlgn="base" hangingPunct="1">
        <a:spcBef>
          <a:spcPct val="0"/>
        </a:spcBef>
        <a:spcAft>
          <a:spcPct val="0"/>
        </a:spcAft>
        <a:defRPr sz="5670" b="1">
          <a:solidFill>
            <a:schemeClr val="bg1"/>
          </a:solidFill>
          <a:latin typeface="Times New Roman" pitchFamily="18" charset="0"/>
        </a:defRPr>
      </a:lvl7pPr>
      <a:lvl8pPr marL="2160270" algn="l" rtl="0" eaLnBrk="1" fontAlgn="base" hangingPunct="1">
        <a:spcBef>
          <a:spcPct val="0"/>
        </a:spcBef>
        <a:spcAft>
          <a:spcPct val="0"/>
        </a:spcAft>
        <a:defRPr sz="5670" b="1">
          <a:solidFill>
            <a:schemeClr val="bg1"/>
          </a:solidFill>
          <a:latin typeface="Times New Roman" pitchFamily="18" charset="0"/>
        </a:defRPr>
      </a:lvl8pPr>
      <a:lvl9pPr marL="2880360"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46"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9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13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81"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40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497"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58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67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80" rtl="0" eaLnBrk="1" latinLnBrk="0" hangingPunct="1">
        <a:defRPr sz="2837" kern="1200">
          <a:solidFill>
            <a:schemeClr val="tx1"/>
          </a:solidFill>
          <a:latin typeface="+mn-lt"/>
          <a:ea typeface="+mn-ea"/>
          <a:cs typeface="+mn-cs"/>
        </a:defRPr>
      </a:lvl1pPr>
      <a:lvl2pPr marL="720090" algn="l" defTabSz="1440180" rtl="0" eaLnBrk="1" latinLnBrk="0" hangingPunct="1">
        <a:defRPr sz="2837" kern="1200">
          <a:solidFill>
            <a:schemeClr val="tx1"/>
          </a:solidFill>
          <a:latin typeface="+mn-lt"/>
          <a:ea typeface="+mn-ea"/>
          <a:cs typeface="+mn-cs"/>
        </a:defRPr>
      </a:lvl2pPr>
      <a:lvl3pPr marL="1440180" algn="l" defTabSz="1440180" rtl="0" eaLnBrk="1" latinLnBrk="0" hangingPunct="1">
        <a:defRPr sz="2837" kern="1200">
          <a:solidFill>
            <a:schemeClr val="tx1"/>
          </a:solidFill>
          <a:latin typeface="+mn-lt"/>
          <a:ea typeface="+mn-ea"/>
          <a:cs typeface="+mn-cs"/>
        </a:defRPr>
      </a:lvl3pPr>
      <a:lvl4pPr marL="2160270" algn="l" defTabSz="1440180" rtl="0" eaLnBrk="1" latinLnBrk="0" hangingPunct="1">
        <a:defRPr sz="2837" kern="1200">
          <a:solidFill>
            <a:schemeClr val="tx1"/>
          </a:solidFill>
          <a:latin typeface="+mn-lt"/>
          <a:ea typeface="+mn-ea"/>
          <a:cs typeface="+mn-cs"/>
        </a:defRPr>
      </a:lvl4pPr>
      <a:lvl5pPr marL="2880360" algn="l" defTabSz="1440180" rtl="0" eaLnBrk="1" latinLnBrk="0" hangingPunct="1">
        <a:defRPr sz="2837" kern="1200">
          <a:solidFill>
            <a:schemeClr val="tx1"/>
          </a:solidFill>
          <a:latin typeface="+mn-lt"/>
          <a:ea typeface="+mn-ea"/>
          <a:cs typeface="+mn-cs"/>
        </a:defRPr>
      </a:lvl5pPr>
      <a:lvl6pPr marL="3600450" algn="l" defTabSz="1440180" rtl="0" eaLnBrk="1" latinLnBrk="0" hangingPunct="1">
        <a:defRPr sz="2837" kern="1200">
          <a:solidFill>
            <a:schemeClr val="tx1"/>
          </a:solidFill>
          <a:latin typeface="+mn-lt"/>
          <a:ea typeface="+mn-ea"/>
          <a:cs typeface="+mn-cs"/>
        </a:defRPr>
      </a:lvl6pPr>
      <a:lvl7pPr marL="4320540" algn="l" defTabSz="1440180" rtl="0" eaLnBrk="1" latinLnBrk="0" hangingPunct="1">
        <a:defRPr sz="2837" kern="1200">
          <a:solidFill>
            <a:schemeClr val="tx1"/>
          </a:solidFill>
          <a:latin typeface="+mn-lt"/>
          <a:ea typeface="+mn-ea"/>
          <a:cs typeface="+mn-cs"/>
        </a:defRPr>
      </a:lvl7pPr>
      <a:lvl8pPr marL="5040630" algn="l" defTabSz="1440180" rtl="0" eaLnBrk="1" latinLnBrk="0" hangingPunct="1">
        <a:defRPr sz="2837" kern="1200">
          <a:solidFill>
            <a:schemeClr val="tx1"/>
          </a:solidFill>
          <a:latin typeface="+mn-lt"/>
          <a:ea typeface="+mn-ea"/>
          <a:cs typeface="+mn-cs"/>
        </a:defRPr>
      </a:lvl8pPr>
      <a:lvl9pPr marL="5760720" algn="l" defTabSz="1440180"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7F1BA9-E9F1-A930-A054-6AF969F6D470}"/>
              </a:ext>
            </a:extLst>
          </p:cNvPr>
          <p:cNvGraphicFramePr>
            <a:graphicFrameLocks noChangeAspect="1"/>
          </p:cNvGraphicFramePr>
          <p:nvPr userDrawn="1">
            <p:custDataLst>
              <p:tags r:id="rId7"/>
            </p:custDataLst>
            <p:extLst>
              <p:ext uri="{D42A27DB-BD31-4B8C-83A1-F6EECF244321}">
                <p14:modId xmlns:p14="http://schemas.microsoft.com/office/powerpoint/2010/main" val="156470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622" imgH="623" progId="TCLayout.ActiveDocument.1">
                  <p:embed/>
                </p:oleObj>
              </mc:Choice>
              <mc:Fallback>
                <p:oleObj name="think-cell Slide" r:id="rId8" imgW="622" imgH="623" progId="TCLayout.ActiveDocument.1">
                  <p:embed/>
                  <p:pic>
                    <p:nvPicPr>
                      <p:cNvPr id="4" name="think-cell data - do not delete" hidden="1">
                        <a:extLst>
                          <a:ext uri="{FF2B5EF4-FFF2-40B4-BE49-F238E27FC236}">
                            <a16:creationId xmlns:a16="http://schemas.microsoft.com/office/drawing/2014/main" id="{EA7F1BA9-E9F1-A930-A054-6AF969F6D47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10" cstate="hqprint">
            <a:extLst>
              <a:ext uri="{28A0092B-C50C-407E-A947-70E740481C1C}">
                <a14:useLocalDpi xmlns:a14="http://schemas.microsoft.com/office/drawing/2010/main"/>
              </a:ext>
            </a:extLst>
          </a:blip>
          <a:srcRect/>
          <a:stretch/>
        </p:blipFill>
        <p:spPr>
          <a:xfrm>
            <a:off x="0" y="-12700"/>
            <a:ext cx="18288000" cy="10299013"/>
          </a:xfrm>
          <a:prstGeom prst="rect">
            <a:avLst/>
          </a:prstGeom>
        </p:spPr>
      </p:pic>
      <p:pic>
        <p:nvPicPr>
          <p:cNvPr id="3" name="Picture 2" descr="A black and white logo with white text&#10;&#10;Description automatically generated">
            <a:extLst>
              <a:ext uri="{FF2B5EF4-FFF2-40B4-BE49-F238E27FC236}">
                <a16:creationId xmlns:a16="http://schemas.microsoft.com/office/drawing/2014/main" id="{660A7F30-066D-03B7-B416-D9F6D9E16DF4}"/>
              </a:ext>
            </a:extLst>
          </p:cNvPr>
          <p:cNvPicPr>
            <a:picLocks noChangeAspect="1"/>
          </p:cNvPicPr>
          <p:nvPr userDrawn="1"/>
        </p:nvPicPr>
        <p:blipFill>
          <a:blip r:embed="rId11"/>
          <a:stretch>
            <a:fillRect/>
          </a:stretch>
        </p:blipFill>
        <p:spPr>
          <a:xfrm>
            <a:off x="11921762" y="8970433"/>
            <a:ext cx="3249855" cy="934945"/>
          </a:xfrm>
          <a:prstGeom prst="rect">
            <a:avLst/>
          </a:prstGeom>
        </p:spPr>
      </p:pic>
      <p:grpSp>
        <p:nvGrpSpPr>
          <p:cNvPr id="9" name="Group 4">
            <a:extLst>
              <a:ext uri="{FF2B5EF4-FFF2-40B4-BE49-F238E27FC236}">
                <a16:creationId xmlns:a16="http://schemas.microsoft.com/office/drawing/2014/main" id="{C248B02B-A2AB-870C-7003-50A35D48523E}"/>
              </a:ext>
            </a:extLst>
          </p:cNvPr>
          <p:cNvGrpSpPr>
            <a:grpSpLocks noChangeAspect="1"/>
          </p:cNvGrpSpPr>
          <p:nvPr userDrawn="1"/>
        </p:nvGrpSpPr>
        <p:grpSpPr bwMode="auto">
          <a:xfrm>
            <a:off x="15759187" y="8355957"/>
            <a:ext cx="1241919" cy="1274426"/>
            <a:chOff x="7110" y="4004"/>
            <a:chExt cx="191" cy="196"/>
          </a:xfrm>
        </p:grpSpPr>
        <p:sp>
          <p:nvSpPr>
            <p:cNvPr id="10" name="Freeform 5">
              <a:extLst>
                <a:ext uri="{FF2B5EF4-FFF2-40B4-BE49-F238E27FC236}">
                  <a16:creationId xmlns:a16="http://schemas.microsoft.com/office/drawing/2014/main" id="{BBD423A0-BCE7-004C-CA1E-63879F7241A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11" name="Freeform 6">
              <a:extLst>
                <a:ext uri="{FF2B5EF4-FFF2-40B4-BE49-F238E27FC236}">
                  <a16:creationId xmlns:a16="http://schemas.microsoft.com/office/drawing/2014/main" id="{F9FBB7B1-05FC-7A22-22B5-37C9822DCC6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sp>
          <p:nvSpPr>
            <p:cNvPr id="12" name="Freeform 7">
              <a:extLst>
                <a:ext uri="{FF2B5EF4-FFF2-40B4-BE49-F238E27FC236}">
                  <a16:creationId xmlns:a16="http://schemas.microsoft.com/office/drawing/2014/main" id="{7B12E609-B585-2964-A441-CBE41DD4BC53}"/>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2E2E38"/>
                </a:solidFill>
                <a:effectLst/>
                <a:uLnTx/>
                <a:uFillTx/>
                <a:latin typeface="EYInterstate Light"/>
              </a:endParaRPr>
            </a:p>
          </p:txBody>
        </p:sp>
      </p:grpSp>
    </p:spTree>
    <p:extLst>
      <p:ext uri="{BB962C8B-B14F-4D97-AF65-F5344CB8AC3E}">
        <p14:creationId xmlns:p14="http://schemas.microsoft.com/office/powerpoint/2010/main" val="156018707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6777A42-3740-2783-7A2E-E50AD57B2521}"/>
              </a:ext>
            </a:extLst>
          </p:cNvPr>
          <p:cNvGraphicFramePr>
            <a:graphicFrameLocks noChangeAspect="1"/>
          </p:cNvGraphicFramePr>
          <p:nvPr userDrawn="1">
            <p:custDataLst>
              <p:tags r:id="rId4"/>
            </p:custDataLst>
            <p:extLst>
              <p:ext uri="{D42A27DB-BD31-4B8C-83A1-F6EECF244321}">
                <p14:modId xmlns:p14="http://schemas.microsoft.com/office/powerpoint/2010/main" val="2616887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22" imgH="623" progId="TCLayout.ActiveDocument.1">
                  <p:embed/>
                </p:oleObj>
              </mc:Choice>
              <mc:Fallback>
                <p:oleObj name="think-cell Slide" r:id="rId5" imgW="622" imgH="623" progId="TCLayout.ActiveDocument.1">
                  <p:embed/>
                  <p:pic>
                    <p:nvPicPr>
                      <p:cNvPr id="2" name="think-cell data - do not delete" hidden="1">
                        <a:extLst>
                          <a:ext uri="{FF2B5EF4-FFF2-40B4-BE49-F238E27FC236}">
                            <a16:creationId xmlns:a16="http://schemas.microsoft.com/office/drawing/2014/main" id="{76777A42-3740-2783-7A2E-E50AD57B252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Picture 5"/>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1" y="0"/>
            <a:ext cx="18288000" cy="10299013"/>
          </a:xfrm>
          <a:prstGeom prst="rect">
            <a:avLst/>
          </a:prstGeom>
        </p:spPr>
      </p:pic>
      <p:sp>
        <p:nvSpPr>
          <p:cNvPr id="13" name="TextBox 12"/>
          <p:cNvSpPr txBox="1"/>
          <p:nvPr userDrawn="1"/>
        </p:nvSpPr>
        <p:spPr>
          <a:xfrm>
            <a:off x="4752975" y="2419352"/>
            <a:ext cx="8782050" cy="1846659"/>
          </a:xfrm>
          <a:prstGeom prst="rect">
            <a:avLst/>
          </a:prstGeom>
          <a:noFill/>
        </p:spPr>
        <p:txBody>
          <a:bodyPr wrap="square" rtlCol="0">
            <a:spAutoFit/>
          </a:bodyPr>
          <a:lstStyle/>
          <a:p>
            <a:pPr algn="ctr"/>
            <a:r>
              <a:rPr lang="en-US" sz="11400" b="1">
                <a:solidFill>
                  <a:schemeClr val="bg1"/>
                </a:solidFill>
                <a:latin typeface="Aptos" panose="020B0004020202020204" pitchFamily="34" charset="0"/>
              </a:rPr>
              <a:t>Thank</a:t>
            </a:r>
            <a:r>
              <a:rPr lang="en-US" sz="11400" b="1" baseline="0">
                <a:solidFill>
                  <a:schemeClr val="bg1"/>
                </a:solidFill>
                <a:latin typeface="Aptos" panose="020B0004020202020204" pitchFamily="34" charset="0"/>
              </a:rPr>
              <a:t> You</a:t>
            </a:r>
            <a:endParaRPr lang="en-US" sz="11400" b="1">
              <a:solidFill>
                <a:schemeClr val="bg1"/>
              </a:solidFill>
              <a:latin typeface="Aptos" panose="020B0004020202020204" pitchFamily="34" charset="0"/>
            </a:endParaRPr>
          </a:p>
        </p:txBody>
      </p:sp>
    </p:spTree>
    <p:extLst>
      <p:ext uri="{BB962C8B-B14F-4D97-AF65-F5344CB8AC3E}">
        <p14:creationId xmlns:p14="http://schemas.microsoft.com/office/powerpoint/2010/main" val="4164170351"/>
      </p:ext>
    </p:extLst>
  </p:cSld>
  <p:clrMap bg1="lt1" tx1="dk1" bg2="lt2" tx2="dk2" accent1="accent1" accent2="accent2" accent3="accent3" accent4="accent4" accent5="accent5" accent6="accent6" hlink="hlink" folHlink="folHlink"/>
  <p:sldLayoutIdLst>
    <p:sldLayoutId id="2147483834" r:id="rId1"/>
    <p:sldLayoutId id="2147483835" r:id="rId2"/>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83AE914-BBAA-5A05-5140-B308E7C371DB}"/>
              </a:ext>
            </a:extLst>
          </p:cNvPr>
          <p:cNvGraphicFramePr>
            <a:graphicFrameLocks noChangeAspect="1"/>
          </p:cNvGraphicFramePr>
          <p:nvPr userDrawn="1">
            <p:custDataLst>
              <p:tags r:id="rId19"/>
            </p:custDataLst>
            <p:extLst>
              <p:ext uri="{D42A27DB-BD31-4B8C-83A1-F6EECF244321}">
                <p14:modId xmlns:p14="http://schemas.microsoft.com/office/powerpoint/2010/main" val="1218779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622" imgH="623" progId="TCLayout.ActiveDocument.1">
                  <p:embed/>
                </p:oleObj>
              </mc:Choice>
              <mc:Fallback>
                <p:oleObj name="think-cell Slide" r:id="rId20" imgW="622" imgH="623" progId="TCLayout.ActiveDocument.1">
                  <p:embed/>
                  <p:pic>
                    <p:nvPicPr>
                      <p:cNvPr id="2" name="think-cell data - do not delete" hidden="1">
                        <a:extLst>
                          <a:ext uri="{FF2B5EF4-FFF2-40B4-BE49-F238E27FC236}">
                            <a16:creationId xmlns:a16="http://schemas.microsoft.com/office/drawing/2014/main" id="{A83AE914-BBAA-5A05-5140-B308E7C371DB}"/>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userDrawn="1"/>
        </p:nvPicPr>
        <p:blipFill>
          <a:blip r:embed="rId22" cstate="hqprint">
            <a:extLst>
              <a:ext uri="{28A0092B-C50C-407E-A947-70E740481C1C}">
                <a14:useLocalDpi xmlns:a14="http://schemas.microsoft.com/office/drawing/2010/main"/>
              </a:ext>
            </a:extLst>
          </a:blip>
          <a:srcRect/>
          <a:stretch/>
        </p:blipFill>
        <p:spPr>
          <a:xfrm>
            <a:off x="1" y="12179"/>
            <a:ext cx="18313400" cy="1308623"/>
          </a:xfrm>
          <a:prstGeom prst="rect">
            <a:avLst/>
          </a:prstGeom>
        </p:spPr>
      </p:pic>
      <p:pic>
        <p:nvPicPr>
          <p:cNvPr id="3" name="Picture 2">
            <a:extLst>
              <a:ext uri="{FF2B5EF4-FFF2-40B4-BE49-F238E27FC236}">
                <a16:creationId xmlns:a16="http://schemas.microsoft.com/office/drawing/2014/main" id="{06BAD340-79E1-EF07-2960-470719AB6A62}"/>
              </a:ext>
            </a:extLst>
          </p:cNvPr>
          <p:cNvPicPr>
            <a:picLocks noChangeAspect="1"/>
          </p:cNvPicPr>
          <p:nvPr userDrawn="1"/>
        </p:nvPicPr>
        <p:blipFill>
          <a:blip r:embed="rId23"/>
          <a:srcRect/>
          <a:stretch/>
        </p:blipFill>
        <p:spPr>
          <a:xfrm>
            <a:off x="11928829" y="8970434"/>
            <a:ext cx="3235724" cy="934946"/>
          </a:xfrm>
          <a:prstGeom prst="rect">
            <a:avLst/>
          </a:prstGeom>
        </p:spPr>
      </p:pic>
      <p:pic>
        <p:nvPicPr>
          <p:cNvPr id="6" name="Picture 5" descr="A yellow and black logo&#10;&#10;Description automatically generated">
            <a:extLst>
              <a:ext uri="{FF2B5EF4-FFF2-40B4-BE49-F238E27FC236}">
                <a16:creationId xmlns:a16="http://schemas.microsoft.com/office/drawing/2014/main" id="{07FD34BC-9446-C5C7-9AD8-285CFC9872FC}"/>
              </a:ext>
            </a:extLst>
          </p:cNvPr>
          <p:cNvPicPr>
            <a:picLocks noChangeAspect="1"/>
          </p:cNvPicPr>
          <p:nvPr userDrawn="1"/>
        </p:nvPicPr>
        <p:blipFill>
          <a:blip r:embed="rId24"/>
          <a:stretch>
            <a:fillRect/>
          </a:stretch>
        </p:blipFill>
        <p:spPr>
          <a:xfrm>
            <a:off x="15765689" y="8355957"/>
            <a:ext cx="1235417" cy="1263976"/>
          </a:xfrm>
          <a:prstGeom prst="rect">
            <a:avLst/>
          </a:prstGeom>
        </p:spPr>
      </p:pic>
    </p:spTree>
    <p:extLst>
      <p:ext uri="{BB962C8B-B14F-4D97-AF65-F5344CB8AC3E}">
        <p14:creationId xmlns:p14="http://schemas.microsoft.com/office/powerpoint/2010/main" val="426029052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78" r:id="rId17"/>
  </p:sldLayoutIdLst>
  <p:hf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90" algn="l" rtl="0" eaLnBrk="1" fontAlgn="base" hangingPunct="1">
        <a:spcBef>
          <a:spcPct val="0"/>
        </a:spcBef>
        <a:spcAft>
          <a:spcPct val="0"/>
        </a:spcAft>
        <a:defRPr sz="5670" b="1">
          <a:solidFill>
            <a:schemeClr val="bg1"/>
          </a:solidFill>
          <a:latin typeface="Times New Roman" pitchFamily="18" charset="0"/>
        </a:defRPr>
      </a:lvl6pPr>
      <a:lvl7pPr marL="1440180" algn="l" rtl="0" eaLnBrk="1" fontAlgn="base" hangingPunct="1">
        <a:spcBef>
          <a:spcPct val="0"/>
        </a:spcBef>
        <a:spcAft>
          <a:spcPct val="0"/>
        </a:spcAft>
        <a:defRPr sz="5670" b="1">
          <a:solidFill>
            <a:schemeClr val="bg1"/>
          </a:solidFill>
          <a:latin typeface="Times New Roman" pitchFamily="18" charset="0"/>
        </a:defRPr>
      </a:lvl7pPr>
      <a:lvl8pPr marL="2160270" algn="l" rtl="0" eaLnBrk="1" fontAlgn="base" hangingPunct="1">
        <a:spcBef>
          <a:spcPct val="0"/>
        </a:spcBef>
        <a:spcAft>
          <a:spcPct val="0"/>
        </a:spcAft>
        <a:defRPr sz="5670" b="1">
          <a:solidFill>
            <a:schemeClr val="bg1"/>
          </a:solidFill>
          <a:latin typeface="Times New Roman" pitchFamily="18" charset="0"/>
        </a:defRPr>
      </a:lvl8pPr>
      <a:lvl9pPr marL="2880360"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46"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9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13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81"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40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497"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58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674" indent="-360045"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80" rtl="0" eaLnBrk="1" latinLnBrk="0" hangingPunct="1">
        <a:defRPr sz="2837" kern="1200">
          <a:solidFill>
            <a:schemeClr val="tx1"/>
          </a:solidFill>
          <a:latin typeface="+mn-lt"/>
          <a:ea typeface="+mn-ea"/>
          <a:cs typeface="+mn-cs"/>
        </a:defRPr>
      </a:lvl1pPr>
      <a:lvl2pPr marL="720090" algn="l" defTabSz="1440180" rtl="0" eaLnBrk="1" latinLnBrk="0" hangingPunct="1">
        <a:defRPr sz="2837" kern="1200">
          <a:solidFill>
            <a:schemeClr val="tx1"/>
          </a:solidFill>
          <a:latin typeface="+mn-lt"/>
          <a:ea typeface="+mn-ea"/>
          <a:cs typeface="+mn-cs"/>
        </a:defRPr>
      </a:lvl2pPr>
      <a:lvl3pPr marL="1440180" algn="l" defTabSz="1440180" rtl="0" eaLnBrk="1" latinLnBrk="0" hangingPunct="1">
        <a:defRPr sz="2837" kern="1200">
          <a:solidFill>
            <a:schemeClr val="tx1"/>
          </a:solidFill>
          <a:latin typeface="+mn-lt"/>
          <a:ea typeface="+mn-ea"/>
          <a:cs typeface="+mn-cs"/>
        </a:defRPr>
      </a:lvl3pPr>
      <a:lvl4pPr marL="2160270" algn="l" defTabSz="1440180" rtl="0" eaLnBrk="1" latinLnBrk="0" hangingPunct="1">
        <a:defRPr sz="2837" kern="1200">
          <a:solidFill>
            <a:schemeClr val="tx1"/>
          </a:solidFill>
          <a:latin typeface="+mn-lt"/>
          <a:ea typeface="+mn-ea"/>
          <a:cs typeface="+mn-cs"/>
        </a:defRPr>
      </a:lvl4pPr>
      <a:lvl5pPr marL="2880360" algn="l" defTabSz="1440180" rtl="0" eaLnBrk="1" latinLnBrk="0" hangingPunct="1">
        <a:defRPr sz="2837" kern="1200">
          <a:solidFill>
            <a:schemeClr val="tx1"/>
          </a:solidFill>
          <a:latin typeface="+mn-lt"/>
          <a:ea typeface="+mn-ea"/>
          <a:cs typeface="+mn-cs"/>
        </a:defRPr>
      </a:lvl5pPr>
      <a:lvl6pPr marL="3600450" algn="l" defTabSz="1440180" rtl="0" eaLnBrk="1" latinLnBrk="0" hangingPunct="1">
        <a:defRPr sz="2837" kern="1200">
          <a:solidFill>
            <a:schemeClr val="tx1"/>
          </a:solidFill>
          <a:latin typeface="+mn-lt"/>
          <a:ea typeface="+mn-ea"/>
          <a:cs typeface="+mn-cs"/>
        </a:defRPr>
      </a:lvl6pPr>
      <a:lvl7pPr marL="4320540" algn="l" defTabSz="1440180" rtl="0" eaLnBrk="1" latinLnBrk="0" hangingPunct="1">
        <a:defRPr sz="2837" kern="1200">
          <a:solidFill>
            <a:schemeClr val="tx1"/>
          </a:solidFill>
          <a:latin typeface="+mn-lt"/>
          <a:ea typeface="+mn-ea"/>
          <a:cs typeface="+mn-cs"/>
        </a:defRPr>
      </a:lvl7pPr>
      <a:lvl8pPr marL="5040630" algn="l" defTabSz="1440180" rtl="0" eaLnBrk="1" latinLnBrk="0" hangingPunct="1">
        <a:defRPr sz="2837" kern="1200">
          <a:solidFill>
            <a:schemeClr val="tx1"/>
          </a:solidFill>
          <a:latin typeface="+mn-lt"/>
          <a:ea typeface="+mn-ea"/>
          <a:cs typeface="+mn-cs"/>
        </a:defRPr>
      </a:lvl8pPr>
      <a:lvl9pPr marL="5760720" algn="l" defTabSz="1440180"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9.emf"/><Relationship Id="rId4" Type="http://schemas.openxmlformats.org/officeDocument/2006/relationships/oleObject" Target="../embeddings/oleObject10.bin"/></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chart" Target="../charts/char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chart" Target="../charts/chart18.xml"/></Relationships>
</file>

<file path=ppt/slides/_rels/slide4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notesSlide" Target="../notesSlides/notesSlide44.xml"/><Relationship Id="rId5" Type="http://schemas.openxmlformats.org/officeDocument/2006/relationships/tags" Target="../tags/tag16.xml"/><Relationship Id="rId10" Type="http://schemas.openxmlformats.org/officeDocument/2006/relationships/slideLayout" Target="../slideLayouts/slideLayout4.xml"/><Relationship Id="rId4" Type="http://schemas.openxmlformats.org/officeDocument/2006/relationships/tags" Target="../tags/tag15.xml"/><Relationship Id="rId9" Type="http://schemas.openxmlformats.org/officeDocument/2006/relationships/tags" Target="../tags/tag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5EA37DE-E835-A2E5-DAFC-D9A5B44AD6C0}"/>
              </a:ext>
            </a:extLst>
          </p:cNvPr>
          <p:cNvGraphicFramePr>
            <a:graphicFrameLocks noChangeAspect="1"/>
          </p:cNvGraphicFramePr>
          <p:nvPr>
            <p:custDataLst>
              <p:tags r:id="rId1"/>
            </p:custDataLst>
            <p:extLst>
              <p:ext uri="{D42A27DB-BD31-4B8C-83A1-F6EECF244321}">
                <p14:modId xmlns:p14="http://schemas.microsoft.com/office/powerpoint/2010/main" val="272028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2" imgH="623" progId="TCLayout.ActiveDocument.1">
                  <p:embed/>
                </p:oleObj>
              </mc:Choice>
              <mc:Fallback>
                <p:oleObj name="think-cell Slide" r:id="rId4" imgW="622" imgH="623" progId="TCLayout.ActiveDocument.1">
                  <p:embed/>
                  <p:pic>
                    <p:nvPicPr>
                      <p:cNvPr id="3" name="think-cell data - do not delete" hidden="1">
                        <a:extLst>
                          <a:ext uri="{FF2B5EF4-FFF2-40B4-BE49-F238E27FC236}">
                            <a16:creationId xmlns:a16="http://schemas.microsoft.com/office/drawing/2014/main" id="{75EA37DE-E835-A2E5-DAFC-D9A5B44AD6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6F5AE70-2A55-2B4B-7360-6376B7E96142}"/>
              </a:ext>
            </a:extLst>
          </p:cNvPr>
          <p:cNvSpPr>
            <a:spLocks noGrp="1"/>
          </p:cNvSpPr>
          <p:nvPr>
            <p:ph type="ctrTitle"/>
          </p:nvPr>
        </p:nvSpPr>
        <p:spPr>
          <a:xfrm>
            <a:off x="661542" y="8196294"/>
            <a:ext cx="13804266" cy="715581"/>
          </a:xfrm>
        </p:spPr>
        <p:txBody>
          <a:bodyPr vert="horz"/>
          <a:lstStyle/>
          <a:p>
            <a:pPr>
              <a:spcBef>
                <a:spcPts val="0"/>
              </a:spcBef>
            </a:pPr>
            <a:r>
              <a:rPr lang="en-US" dirty="0"/>
              <a:t>Harnessing Growth in Workforce Benefits: </a:t>
            </a:r>
            <a:br>
              <a:rPr lang="en-US" dirty="0"/>
            </a:br>
            <a:r>
              <a:rPr lang="en-US" dirty="0"/>
              <a:t>The Next Horizon</a:t>
            </a:r>
          </a:p>
        </p:txBody>
      </p:sp>
      <p:sp>
        <p:nvSpPr>
          <p:cNvPr id="5" name="Text Placeholder 4">
            <a:extLst>
              <a:ext uri="{FF2B5EF4-FFF2-40B4-BE49-F238E27FC236}">
                <a16:creationId xmlns:a16="http://schemas.microsoft.com/office/drawing/2014/main" id="{0739AEAC-2698-4713-067D-BAB2A27E0F59}"/>
              </a:ext>
            </a:extLst>
          </p:cNvPr>
          <p:cNvSpPr>
            <a:spLocks noGrp="1"/>
          </p:cNvSpPr>
          <p:nvPr>
            <p:ph type="body" sz="quarter" idx="10"/>
          </p:nvPr>
        </p:nvSpPr>
        <p:spPr>
          <a:xfrm>
            <a:off x="661542" y="8963729"/>
            <a:ext cx="8174736" cy="500063"/>
          </a:xfrm>
        </p:spPr>
        <p:txBody>
          <a:bodyPr/>
          <a:lstStyle/>
          <a:p>
            <a:r>
              <a:rPr lang="en-US" sz="2800" kern="0" dirty="0"/>
              <a:t>2025 Refresh</a:t>
            </a:r>
            <a:endParaRPr lang="en-US" kern="0" dirty="0"/>
          </a:p>
        </p:txBody>
      </p:sp>
      <p:sp>
        <p:nvSpPr>
          <p:cNvPr id="6" name="Text Placeholder 5">
            <a:extLst>
              <a:ext uri="{FF2B5EF4-FFF2-40B4-BE49-F238E27FC236}">
                <a16:creationId xmlns:a16="http://schemas.microsoft.com/office/drawing/2014/main" id="{80A9AF3B-9178-89F0-5201-0B3B5636AC55}"/>
              </a:ext>
            </a:extLst>
          </p:cNvPr>
          <p:cNvSpPr>
            <a:spLocks noGrp="1"/>
          </p:cNvSpPr>
          <p:nvPr>
            <p:ph type="body" sz="quarter" idx="11"/>
          </p:nvPr>
        </p:nvSpPr>
        <p:spPr>
          <a:xfrm>
            <a:off x="661542" y="9494951"/>
            <a:ext cx="8174736" cy="500063"/>
          </a:xfrm>
        </p:spPr>
        <p:txBody>
          <a:bodyPr/>
          <a:lstStyle/>
          <a:p>
            <a:endParaRPr lang="en-US"/>
          </a:p>
        </p:txBody>
      </p:sp>
      <p:sp>
        <p:nvSpPr>
          <p:cNvPr id="2" name="Title 3">
            <a:extLst>
              <a:ext uri="{FF2B5EF4-FFF2-40B4-BE49-F238E27FC236}">
                <a16:creationId xmlns:a16="http://schemas.microsoft.com/office/drawing/2014/main" id="{8B0E5EAC-B38A-1A20-1863-A1F4B00FB935}"/>
              </a:ext>
            </a:extLst>
          </p:cNvPr>
          <p:cNvSpPr txBox="1">
            <a:spLocks/>
          </p:cNvSpPr>
          <p:nvPr/>
        </p:nvSpPr>
        <p:spPr>
          <a:xfrm>
            <a:off x="1974703" y="5938187"/>
            <a:ext cx="10379425" cy="2585059"/>
          </a:xfrm>
          <a:prstGeom prst="rect">
            <a:avLst/>
          </a:prstGeom>
        </p:spPr>
        <p:txBody>
          <a:bodyPr vert="horz"/>
          <a:lstStyle>
            <a:lvl1pPr algn="l" rtl="0" eaLnBrk="1" fontAlgn="base" hangingPunct="1">
              <a:lnSpc>
                <a:spcPct val="100000"/>
              </a:lnSpc>
              <a:spcBef>
                <a:spcPct val="0"/>
              </a:spcBef>
              <a:spcAft>
                <a:spcPct val="0"/>
              </a:spcAft>
              <a:defRPr sz="5670" b="1" baseline="0">
                <a:solidFill>
                  <a:schemeClr val="bg1"/>
                </a:solidFill>
                <a:latin typeface="Aptos" panose="020B0004020202020204" pitchFamily="34" charset="0"/>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a:lstStyle>
          <a:p>
            <a:pPr defTabSz="914400">
              <a:spcBef>
                <a:spcPts val="0"/>
              </a:spcBef>
            </a:pPr>
            <a:endParaRPr lang="en-US" kern="0" dirty="0"/>
          </a:p>
        </p:txBody>
      </p:sp>
    </p:spTree>
    <p:extLst>
      <p:ext uri="{BB962C8B-B14F-4D97-AF65-F5344CB8AC3E}">
        <p14:creationId xmlns:p14="http://schemas.microsoft.com/office/powerpoint/2010/main" val="16686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BD32-0659-CD44-4210-F11034A4187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23C2E6D-27CE-C746-F723-2126EF18F21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10</a:t>
            </a:fld>
            <a:endParaRPr lang="en-US" sz="1400" b="0" u="none" kern="1200" baseline="0" dirty="0">
              <a:solidFill>
                <a:schemeClr val="tx1"/>
              </a:solidFill>
              <a:latin typeface="Arial" charset="0"/>
              <a:ea typeface="+mn-ea"/>
              <a:cs typeface="+mn-cs"/>
            </a:endParaRPr>
          </a:p>
        </p:txBody>
      </p:sp>
      <p:pic>
        <p:nvPicPr>
          <p:cNvPr id="9" name="Picture Placeholder 8">
            <a:extLst>
              <a:ext uri="{FF2B5EF4-FFF2-40B4-BE49-F238E27FC236}">
                <a16:creationId xmlns:a16="http://schemas.microsoft.com/office/drawing/2014/main" id="{7137522A-EFCA-B1CE-D191-2933F1D6A707}"/>
              </a:ext>
            </a:extLst>
          </p:cNvPr>
          <p:cNvPicPr>
            <a:picLocks noGrp="1" noChangeAspect="1"/>
          </p:cNvPicPr>
          <p:nvPr>
            <p:ph type="pic" sz="quarter" idx="10"/>
          </p:nvPr>
        </p:nvPicPr>
        <p:blipFill>
          <a:blip r:embed="rId3"/>
          <a:srcRect l="-47" t="7675" r="47" b="40947"/>
          <a:stretch/>
        </p:blipFill>
        <p:spPr>
          <a:xfrm>
            <a:off x="0" y="1"/>
            <a:ext cx="18288000" cy="6243638"/>
          </a:xfrm>
        </p:spPr>
      </p:pic>
      <p:sp>
        <p:nvSpPr>
          <p:cNvPr id="6" name="Title 5">
            <a:extLst>
              <a:ext uri="{FF2B5EF4-FFF2-40B4-BE49-F238E27FC236}">
                <a16:creationId xmlns:a16="http://schemas.microsoft.com/office/drawing/2014/main" id="{28D6A85A-D46B-D2D5-F53B-1EC65BDE2456}"/>
              </a:ext>
            </a:extLst>
          </p:cNvPr>
          <p:cNvSpPr>
            <a:spLocks noGrp="1"/>
          </p:cNvSpPr>
          <p:nvPr>
            <p:ph type="title"/>
          </p:nvPr>
        </p:nvSpPr>
        <p:spPr/>
        <p:txBody>
          <a:bodyPr/>
          <a:lstStyle/>
          <a:p>
            <a:r>
              <a:rPr lang="en-US" sz="4800" dirty="0">
                <a:solidFill>
                  <a:srgbClr val="FFFFFF"/>
                </a:solidFill>
                <a:latin typeface="Aptos" panose="020B0004020202020204" pitchFamily="34" charset="0"/>
                <a:cs typeface="Arial"/>
              </a:rPr>
              <a:t>The Wheel Is STILL Real!</a:t>
            </a:r>
            <a:endParaRPr lang="en-US" dirty="0"/>
          </a:p>
        </p:txBody>
      </p:sp>
    </p:spTree>
    <p:extLst>
      <p:ext uri="{BB962C8B-B14F-4D97-AF65-F5344CB8AC3E}">
        <p14:creationId xmlns:p14="http://schemas.microsoft.com/office/powerpoint/2010/main" val="3139163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4BB92C-BE23-C6B6-CBE5-DECB53C43394}"/>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9404D7A-9DF7-F6A8-9EEB-9E5B01C1578C}"/>
              </a:ext>
            </a:extLst>
          </p:cNvPr>
          <p:cNvSpPr>
            <a:spLocks noGrp="1"/>
          </p:cNvSpPr>
          <p:nvPr>
            <p:ph type="title"/>
          </p:nvPr>
        </p:nvSpPr>
        <p:spPr/>
        <p:txBody>
          <a:bodyPr/>
          <a:lstStyle/>
          <a:p>
            <a:r>
              <a:rPr lang="en-US" sz="3600" dirty="0"/>
              <a:t>Benefit Needs Continue to Expand: Five Dimensions of Well-Being</a:t>
            </a:r>
          </a:p>
        </p:txBody>
      </p:sp>
      <p:sp>
        <p:nvSpPr>
          <p:cNvPr id="17" name="TextBox 16"/>
          <p:cNvSpPr txBox="1"/>
          <p:nvPr/>
        </p:nvSpPr>
        <p:spPr>
          <a:xfrm>
            <a:off x="6322223" y="1512859"/>
            <a:ext cx="5012466" cy="553998"/>
          </a:xfrm>
          <a:prstGeom prst="rect">
            <a:avLst/>
          </a:prstGeom>
          <a:noFill/>
        </p:spPr>
        <p:txBody>
          <a:bodyPr wrap="square" rtlCol="0">
            <a:spAutoFit/>
          </a:bodyPr>
          <a:lstStyle/>
          <a:p>
            <a:pPr algn="ctr" defTabSz="2056373"/>
            <a:r>
              <a:rPr lang="en-US" sz="3000" b="1" dirty="0">
                <a:solidFill>
                  <a:srgbClr val="000000"/>
                </a:solidFill>
                <a:latin typeface="Aptos" panose="020B0004020202020204" pitchFamily="34" charset="0"/>
              </a:rPr>
              <a:t>“The Wheel of Wellness”</a:t>
            </a:r>
          </a:p>
        </p:txBody>
      </p:sp>
      <p:grpSp>
        <p:nvGrpSpPr>
          <p:cNvPr id="19" name="Group 18">
            <a:extLst>
              <a:ext uri="{FF2B5EF4-FFF2-40B4-BE49-F238E27FC236}">
                <a16:creationId xmlns:a16="http://schemas.microsoft.com/office/drawing/2014/main" id="{0816E84F-7F7C-4EEB-B679-08214D6D5973}"/>
              </a:ext>
            </a:extLst>
          </p:cNvPr>
          <p:cNvGrpSpPr/>
          <p:nvPr/>
        </p:nvGrpSpPr>
        <p:grpSpPr>
          <a:xfrm>
            <a:off x="3754849" y="2315628"/>
            <a:ext cx="10383698" cy="7406733"/>
            <a:chOff x="5429429" y="1944356"/>
            <a:chExt cx="6118018" cy="4086610"/>
          </a:xfrm>
        </p:grpSpPr>
        <p:graphicFrame>
          <p:nvGraphicFramePr>
            <p:cNvPr id="20" name="Diagram 19">
              <a:extLst>
                <a:ext uri="{FF2B5EF4-FFF2-40B4-BE49-F238E27FC236}">
                  <a16:creationId xmlns:a16="http://schemas.microsoft.com/office/drawing/2014/main" id="{D070DE43-5D79-4817-846E-E688FD965F4E}"/>
                </a:ext>
              </a:extLst>
            </p:cNvPr>
            <p:cNvGraphicFramePr/>
            <p:nvPr/>
          </p:nvGraphicFramePr>
          <p:xfrm>
            <a:off x="5429429" y="1944356"/>
            <a:ext cx="6118018" cy="408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2FB92145-79D6-4BA7-BAC1-1B70F8DAB205}"/>
                </a:ext>
              </a:extLst>
            </p:cNvPr>
            <p:cNvSpPr txBox="1"/>
            <p:nvPr/>
          </p:nvSpPr>
          <p:spPr>
            <a:xfrm>
              <a:off x="8504348" y="2910225"/>
              <a:ext cx="1362084" cy="254720"/>
            </a:xfrm>
            <a:prstGeom prst="rect">
              <a:avLst/>
            </a:prstGeom>
            <a:noFill/>
          </p:spPr>
          <p:txBody>
            <a:bodyPr wrap="square">
              <a:spAutoFit/>
            </a:bodyPr>
            <a:lstStyle/>
            <a:p>
              <a:pPr algn="ctr" defTabSz="2056373"/>
              <a:r>
                <a:rPr lang="en-US" sz="2400" b="1" dirty="0">
                  <a:solidFill>
                    <a:srgbClr val="FFFFFF"/>
                  </a:solidFill>
                  <a:latin typeface="Arial" panose="020B0604020202020204"/>
                </a:rPr>
                <a:t>Physical</a:t>
              </a:r>
            </a:p>
          </p:txBody>
        </p:sp>
        <p:sp>
          <p:nvSpPr>
            <p:cNvPr id="22" name="TextBox 21">
              <a:extLst>
                <a:ext uri="{FF2B5EF4-FFF2-40B4-BE49-F238E27FC236}">
                  <a16:creationId xmlns:a16="http://schemas.microsoft.com/office/drawing/2014/main" id="{53AB741A-179A-4CDB-8909-1CC0116B6649}"/>
                </a:ext>
              </a:extLst>
            </p:cNvPr>
            <p:cNvSpPr txBox="1"/>
            <p:nvPr/>
          </p:nvSpPr>
          <p:spPr>
            <a:xfrm>
              <a:off x="8871810" y="4113713"/>
              <a:ext cx="1288742" cy="254720"/>
            </a:xfrm>
            <a:prstGeom prst="rect">
              <a:avLst/>
            </a:prstGeom>
            <a:noFill/>
          </p:spPr>
          <p:txBody>
            <a:bodyPr wrap="square">
              <a:spAutoFit/>
            </a:bodyPr>
            <a:lstStyle/>
            <a:p>
              <a:pPr algn="ctr" defTabSz="2056373"/>
              <a:r>
                <a:rPr lang="en-US" sz="2400" b="1" dirty="0">
                  <a:solidFill>
                    <a:srgbClr val="FFFFFF"/>
                  </a:solidFill>
                  <a:latin typeface="Arial" panose="020B0604020202020204"/>
                </a:rPr>
                <a:t>Mental</a:t>
              </a:r>
            </a:p>
          </p:txBody>
        </p:sp>
        <p:sp>
          <p:nvSpPr>
            <p:cNvPr id="23" name="TextBox 22">
              <a:extLst>
                <a:ext uri="{FF2B5EF4-FFF2-40B4-BE49-F238E27FC236}">
                  <a16:creationId xmlns:a16="http://schemas.microsoft.com/office/drawing/2014/main" id="{26FCBC73-1D7A-4885-AB86-B54EBF3810DF}"/>
                </a:ext>
              </a:extLst>
            </p:cNvPr>
            <p:cNvSpPr txBox="1"/>
            <p:nvPr/>
          </p:nvSpPr>
          <p:spPr>
            <a:xfrm>
              <a:off x="6645939" y="3974137"/>
              <a:ext cx="1677949" cy="254720"/>
            </a:xfrm>
            <a:prstGeom prst="rect">
              <a:avLst/>
            </a:prstGeom>
            <a:noFill/>
          </p:spPr>
          <p:txBody>
            <a:bodyPr wrap="square">
              <a:spAutoFit/>
            </a:bodyPr>
            <a:lstStyle/>
            <a:p>
              <a:pPr algn="ctr" defTabSz="2056373"/>
              <a:r>
                <a:rPr lang="en-US" sz="2400" b="1" dirty="0">
                  <a:solidFill>
                    <a:srgbClr val="FFFFFF"/>
                  </a:solidFill>
                  <a:latin typeface="Arial" panose="020B0604020202020204"/>
                </a:rPr>
                <a:t>Professional</a:t>
              </a:r>
            </a:p>
          </p:txBody>
        </p:sp>
        <p:sp>
          <p:nvSpPr>
            <p:cNvPr id="24" name="TextBox 23">
              <a:extLst>
                <a:ext uri="{FF2B5EF4-FFF2-40B4-BE49-F238E27FC236}">
                  <a16:creationId xmlns:a16="http://schemas.microsoft.com/office/drawing/2014/main" id="{70A29E95-98A0-447F-8636-F2CFBEFF4650}"/>
                </a:ext>
              </a:extLst>
            </p:cNvPr>
            <p:cNvSpPr txBox="1"/>
            <p:nvPr/>
          </p:nvSpPr>
          <p:spPr>
            <a:xfrm>
              <a:off x="7770172" y="5001424"/>
              <a:ext cx="1414755" cy="254720"/>
            </a:xfrm>
            <a:prstGeom prst="rect">
              <a:avLst/>
            </a:prstGeom>
            <a:noFill/>
          </p:spPr>
          <p:txBody>
            <a:bodyPr wrap="square">
              <a:spAutoFit/>
            </a:bodyPr>
            <a:lstStyle/>
            <a:p>
              <a:pPr algn="ctr" defTabSz="2056373"/>
              <a:r>
                <a:rPr lang="en-US" sz="2400" b="1" dirty="0">
                  <a:solidFill>
                    <a:srgbClr val="FFFFFF"/>
                  </a:solidFill>
                  <a:latin typeface="Arial" panose="020B0604020202020204"/>
                </a:rPr>
                <a:t>Financial</a:t>
              </a:r>
            </a:p>
          </p:txBody>
        </p:sp>
        <p:sp>
          <p:nvSpPr>
            <p:cNvPr id="25" name="TextBox 24">
              <a:extLst>
                <a:ext uri="{FF2B5EF4-FFF2-40B4-BE49-F238E27FC236}">
                  <a16:creationId xmlns:a16="http://schemas.microsoft.com/office/drawing/2014/main" id="{68186660-C3EB-4CCC-8058-7318EACBF53C}"/>
                </a:ext>
              </a:extLst>
            </p:cNvPr>
            <p:cNvSpPr txBox="1"/>
            <p:nvPr/>
          </p:nvSpPr>
          <p:spPr>
            <a:xfrm>
              <a:off x="7136279" y="2945897"/>
              <a:ext cx="1267786" cy="254720"/>
            </a:xfrm>
            <a:prstGeom prst="rect">
              <a:avLst/>
            </a:prstGeom>
            <a:noFill/>
          </p:spPr>
          <p:txBody>
            <a:bodyPr wrap="square">
              <a:spAutoFit/>
            </a:bodyPr>
            <a:lstStyle/>
            <a:p>
              <a:pPr algn="ctr" defTabSz="2056373"/>
              <a:r>
                <a:rPr lang="en-US" sz="2400" b="1" dirty="0">
                  <a:solidFill>
                    <a:srgbClr val="FFFFFF"/>
                  </a:solidFill>
                  <a:latin typeface="Arial" panose="020B0604020202020204"/>
                </a:rPr>
                <a:t>Societal</a:t>
              </a:r>
            </a:p>
          </p:txBody>
        </p:sp>
      </p:grpSp>
      <p:sp>
        <p:nvSpPr>
          <p:cNvPr id="3" name="Rectangle 2">
            <a:extLst>
              <a:ext uri="{FF2B5EF4-FFF2-40B4-BE49-F238E27FC236}">
                <a16:creationId xmlns:a16="http://schemas.microsoft.com/office/drawing/2014/main" id="{06373722-19A8-11D6-8D5D-C2E9CEABCB48}"/>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11</a:t>
            </a:fld>
            <a:endParaRPr lang="en-US" sz="1400" b="0" u="none" kern="1200" baseline="0" dirty="0">
              <a:solidFill>
                <a:schemeClr val="tx1"/>
              </a:solidFill>
              <a:latin typeface="Arial" charset="0"/>
              <a:ea typeface="+mn-ea"/>
              <a:cs typeface="+mn-cs"/>
            </a:endParaRPr>
          </a:p>
        </p:txBody>
      </p:sp>
    </p:spTree>
    <p:extLst>
      <p:ext uri="{BB962C8B-B14F-4D97-AF65-F5344CB8AC3E}">
        <p14:creationId xmlns:p14="http://schemas.microsoft.com/office/powerpoint/2010/main" val="1619335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DECB-041D-B5AF-75DA-353C3F0DA95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7730B39-1DEA-4A43-B19E-F189A566288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08DE4BF3-15CB-A257-089B-25117F5E926E}"/>
              </a:ext>
            </a:extLst>
          </p:cNvPr>
          <p:cNvSpPr>
            <a:spLocks noGrp="1"/>
          </p:cNvSpPr>
          <p:nvPr>
            <p:ph type="title"/>
          </p:nvPr>
        </p:nvSpPr>
        <p:spPr/>
        <p:txBody>
          <a:bodyPr/>
          <a:lstStyle/>
          <a:p>
            <a:r>
              <a:rPr lang="en-US" sz="3600" dirty="0"/>
              <a:t>Employers Continue to See Need for “Total Well-Being”</a:t>
            </a:r>
          </a:p>
        </p:txBody>
      </p:sp>
      <p:graphicFrame>
        <p:nvGraphicFramePr>
          <p:cNvPr id="7" name="Chart Placeholder 6">
            <a:extLst>
              <a:ext uri="{FF2B5EF4-FFF2-40B4-BE49-F238E27FC236}">
                <a16:creationId xmlns:a16="http://schemas.microsoft.com/office/drawing/2014/main" id="{CB645D4E-6DB9-274B-91E4-8AAB6672B125}"/>
              </a:ext>
            </a:extLst>
          </p:cNvPr>
          <p:cNvGraphicFramePr>
            <a:graphicFrameLocks noGrp="1"/>
          </p:cNvGraphicFramePr>
          <p:nvPr>
            <p:ph type="chart" sz="quarter" idx="4294967295"/>
            <p:extLst>
              <p:ext uri="{D42A27DB-BD31-4B8C-83A1-F6EECF244321}">
                <p14:modId xmlns:p14="http://schemas.microsoft.com/office/powerpoint/2010/main" val="796753711"/>
              </p:ext>
            </p:extLst>
          </p:nvPr>
        </p:nvGraphicFramePr>
        <p:xfrm>
          <a:off x="0" y="1527175"/>
          <a:ext cx="16213138" cy="723265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AAD12E61-4FE6-5F09-A363-5B6B42B293E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12</a:t>
            </a:fld>
            <a:endParaRPr lang="en-US" sz="1400" b="0" u="none" kern="1200" baseline="0" dirty="0">
              <a:solidFill>
                <a:schemeClr val="tx1"/>
              </a:solidFill>
              <a:latin typeface="Arial" charset="0"/>
              <a:ea typeface="+mn-ea"/>
              <a:cs typeface="+mn-cs"/>
            </a:endParaRPr>
          </a:p>
        </p:txBody>
      </p:sp>
      <p:sp>
        <p:nvSpPr>
          <p:cNvPr id="6" name="Text Placeholder 2">
            <a:extLst>
              <a:ext uri="{FF2B5EF4-FFF2-40B4-BE49-F238E27FC236}">
                <a16:creationId xmlns:a16="http://schemas.microsoft.com/office/drawing/2014/main" id="{F206A02D-3946-6454-458E-12326FB5042F}"/>
              </a:ext>
            </a:extLst>
          </p:cNvPr>
          <p:cNvSpPr txBox="1">
            <a:spLocks/>
          </p:cNvSpPr>
          <p:nvPr/>
        </p:nvSpPr>
        <p:spPr>
          <a:xfrm>
            <a:off x="0" y="9497983"/>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defRPr/>
            </a:pPr>
            <a:r>
              <a:rPr lang="en-US" sz="1200" dirty="0">
                <a:solidFill>
                  <a:srgbClr val="000000"/>
                </a:solidFill>
                <a:latin typeface="Arial" panose="020B0604020202020204"/>
              </a:rPr>
              <a:t>Percent of employers who believe their company’s employees will be “very” or “extremely” interested in the benefit in the future.</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518206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96B16-95EC-5C25-CC67-609C72919921}"/>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0F6BB7-AD97-F916-C1D4-07840842E6B9}"/>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8CF12DE9-68FD-A00A-E00E-4FD066A36BD9}"/>
              </a:ext>
            </a:extLst>
          </p:cNvPr>
          <p:cNvSpPr>
            <a:spLocks noGrp="1"/>
          </p:cNvSpPr>
          <p:nvPr>
            <p:ph type="title"/>
          </p:nvPr>
        </p:nvSpPr>
        <p:spPr/>
        <p:txBody>
          <a:bodyPr/>
          <a:lstStyle/>
          <a:p>
            <a:r>
              <a:rPr lang="en-US" sz="3600" dirty="0"/>
              <a:t>Employers Continue to See Need for “Total Well-Being”</a:t>
            </a:r>
          </a:p>
        </p:txBody>
      </p:sp>
      <p:graphicFrame>
        <p:nvGraphicFramePr>
          <p:cNvPr id="7" name="Chart Placeholder 6">
            <a:extLst>
              <a:ext uri="{FF2B5EF4-FFF2-40B4-BE49-F238E27FC236}">
                <a16:creationId xmlns:a16="http://schemas.microsoft.com/office/drawing/2014/main" id="{FBF3218A-1975-75EF-CBEC-911B8F22D4BE}"/>
              </a:ext>
            </a:extLst>
          </p:cNvPr>
          <p:cNvGraphicFramePr>
            <a:graphicFrameLocks noGrp="1"/>
          </p:cNvGraphicFramePr>
          <p:nvPr>
            <p:ph type="chart" sz="quarter" idx="4294967295"/>
            <p:extLst>
              <p:ext uri="{D42A27DB-BD31-4B8C-83A1-F6EECF244321}">
                <p14:modId xmlns:p14="http://schemas.microsoft.com/office/powerpoint/2010/main" val="628407552"/>
              </p:ext>
            </p:extLst>
          </p:nvPr>
        </p:nvGraphicFramePr>
        <p:xfrm>
          <a:off x="0" y="1527175"/>
          <a:ext cx="16213138" cy="723265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6E2AD12E-5180-BB84-1B29-A650404BD0D6}"/>
              </a:ext>
            </a:extLst>
          </p:cNvPr>
          <p:cNvSpPr/>
          <p:nvPr/>
        </p:nvSpPr>
        <p:spPr>
          <a:xfrm>
            <a:off x="12285314" y="7147261"/>
            <a:ext cx="351263" cy="3538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ptos" panose="020B0004020202020204" pitchFamily="34" charset="0"/>
            </a:endParaRPr>
          </a:p>
        </p:txBody>
      </p:sp>
      <p:sp>
        <p:nvSpPr>
          <p:cNvPr id="4" name="Rectangle 3">
            <a:extLst>
              <a:ext uri="{FF2B5EF4-FFF2-40B4-BE49-F238E27FC236}">
                <a16:creationId xmlns:a16="http://schemas.microsoft.com/office/drawing/2014/main" id="{83016F27-93DB-C4AC-1758-1F8CE8236A96}"/>
              </a:ext>
            </a:extLst>
          </p:cNvPr>
          <p:cNvSpPr/>
          <p:nvPr/>
        </p:nvSpPr>
        <p:spPr>
          <a:xfrm>
            <a:off x="12285314" y="7638238"/>
            <a:ext cx="351263" cy="353847"/>
          </a:xfrm>
          <a:prstGeom prst="rect">
            <a:avLst/>
          </a:prstGeom>
          <a:solidFill>
            <a:srgbClr val="EE27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ptos" panose="020B0004020202020204" pitchFamily="34" charset="0"/>
            </a:endParaRPr>
          </a:p>
        </p:txBody>
      </p:sp>
      <p:sp>
        <p:nvSpPr>
          <p:cNvPr id="5" name="TextBox 4">
            <a:extLst>
              <a:ext uri="{FF2B5EF4-FFF2-40B4-BE49-F238E27FC236}">
                <a16:creationId xmlns:a16="http://schemas.microsoft.com/office/drawing/2014/main" id="{5E98037A-CD48-6D08-11A5-1145BABA4543}"/>
              </a:ext>
            </a:extLst>
          </p:cNvPr>
          <p:cNvSpPr txBox="1"/>
          <p:nvPr/>
        </p:nvSpPr>
        <p:spPr>
          <a:xfrm>
            <a:off x="12636576" y="7116435"/>
            <a:ext cx="4832798" cy="415498"/>
          </a:xfrm>
          <a:prstGeom prst="rect">
            <a:avLst/>
          </a:prstGeom>
          <a:noFill/>
        </p:spPr>
        <p:txBody>
          <a:bodyPr wrap="none" rtlCol="0">
            <a:spAutoFit/>
          </a:bodyPr>
          <a:lstStyle/>
          <a:p>
            <a:r>
              <a:rPr lang="en-US" sz="2100">
                <a:solidFill>
                  <a:srgbClr val="000000"/>
                </a:solidFill>
                <a:latin typeface="Aptos" panose="020B0004020202020204" pitchFamily="34" charset="0"/>
              </a:rPr>
              <a:t>Up 5 percentage points or more vs. 2023</a:t>
            </a:r>
          </a:p>
        </p:txBody>
      </p:sp>
      <p:sp>
        <p:nvSpPr>
          <p:cNvPr id="6" name="TextBox 5">
            <a:extLst>
              <a:ext uri="{FF2B5EF4-FFF2-40B4-BE49-F238E27FC236}">
                <a16:creationId xmlns:a16="http://schemas.microsoft.com/office/drawing/2014/main" id="{A79F56EB-4B92-922E-CFA7-EC5EA17DAC14}"/>
              </a:ext>
            </a:extLst>
          </p:cNvPr>
          <p:cNvSpPr txBox="1"/>
          <p:nvPr/>
        </p:nvSpPr>
        <p:spPr>
          <a:xfrm>
            <a:off x="12636576" y="7607412"/>
            <a:ext cx="5173211" cy="415498"/>
          </a:xfrm>
          <a:prstGeom prst="rect">
            <a:avLst/>
          </a:prstGeom>
          <a:noFill/>
        </p:spPr>
        <p:txBody>
          <a:bodyPr wrap="none" rtlCol="0">
            <a:spAutoFit/>
          </a:bodyPr>
          <a:lstStyle/>
          <a:p>
            <a:r>
              <a:rPr lang="en-US" sz="2100">
                <a:solidFill>
                  <a:srgbClr val="000000"/>
                </a:solidFill>
                <a:latin typeface="Aptos" panose="020B0004020202020204" pitchFamily="34" charset="0"/>
              </a:rPr>
              <a:t>Down 5 percentage points or more vs. 2023</a:t>
            </a:r>
          </a:p>
        </p:txBody>
      </p:sp>
      <p:sp>
        <p:nvSpPr>
          <p:cNvPr id="13" name="Rectangle 12">
            <a:extLst>
              <a:ext uri="{FF2B5EF4-FFF2-40B4-BE49-F238E27FC236}">
                <a16:creationId xmlns:a16="http://schemas.microsoft.com/office/drawing/2014/main" id="{FCDD1060-2EE9-B50D-297B-C34926669A54}"/>
              </a:ext>
            </a:extLst>
          </p:cNvPr>
          <p:cNvSpPr/>
          <p:nvPr/>
        </p:nvSpPr>
        <p:spPr>
          <a:xfrm>
            <a:off x="788335" y="1742788"/>
            <a:ext cx="14630400" cy="800303"/>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4" name="Rectangle 13">
            <a:extLst>
              <a:ext uri="{FF2B5EF4-FFF2-40B4-BE49-F238E27FC236}">
                <a16:creationId xmlns:a16="http://schemas.microsoft.com/office/drawing/2014/main" id="{F0B829AE-26A9-405D-EFED-AFDAE7771F36}"/>
              </a:ext>
            </a:extLst>
          </p:cNvPr>
          <p:cNvSpPr/>
          <p:nvPr/>
        </p:nvSpPr>
        <p:spPr>
          <a:xfrm>
            <a:off x="788335" y="2551786"/>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5" name="Rectangle 14">
            <a:extLst>
              <a:ext uri="{FF2B5EF4-FFF2-40B4-BE49-F238E27FC236}">
                <a16:creationId xmlns:a16="http://schemas.microsoft.com/office/drawing/2014/main" id="{EB86EB90-E5F2-8B79-C728-7DFB7EA71F05}"/>
              </a:ext>
            </a:extLst>
          </p:cNvPr>
          <p:cNvSpPr/>
          <p:nvPr/>
        </p:nvSpPr>
        <p:spPr>
          <a:xfrm>
            <a:off x="788334" y="4401084"/>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1" name="Text Placeholder 2">
            <a:extLst>
              <a:ext uri="{FF2B5EF4-FFF2-40B4-BE49-F238E27FC236}">
                <a16:creationId xmlns:a16="http://schemas.microsoft.com/office/drawing/2014/main" id="{AAB2CD0C-0957-B68E-22D0-C03792693A8B}"/>
              </a:ext>
            </a:extLst>
          </p:cNvPr>
          <p:cNvSpPr txBox="1">
            <a:spLocks/>
          </p:cNvSpPr>
          <p:nvPr/>
        </p:nvSpPr>
        <p:spPr>
          <a:xfrm>
            <a:off x="0" y="9497983"/>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defRPr/>
            </a:pPr>
            <a:r>
              <a:rPr lang="en-US" sz="1200" dirty="0">
                <a:solidFill>
                  <a:srgbClr val="000000"/>
                </a:solidFill>
                <a:latin typeface="Arial" panose="020B0604020202020204"/>
              </a:rPr>
              <a:t>Percent of employers who believe their company’s employees will be “very” or “extremely” interested in the benefit in the future.</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8" name="Rectangle 7">
            <a:extLst>
              <a:ext uri="{FF2B5EF4-FFF2-40B4-BE49-F238E27FC236}">
                <a16:creationId xmlns:a16="http://schemas.microsoft.com/office/drawing/2014/main" id="{D5A4F951-5D28-F053-89A9-BDCB344286E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13</a:t>
            </a:fld>
            <a:endParaRPr lang="en-US" sz="1400" b="0" u="none" kern="1200" baseline="0">
              <a:solidFill>
                <a:schemeClr val="tx1"/>
              </a:solidFill>
              <a:latin typeface="Arial" charset="0"/>
              <a:ea typeface="+mn-ea"/>
              <a:cs typeface="+mn-cs"/>
            </a:endParaRPr>
          </a:p>
        </p:txBody>
      </p:sp>
      <p:sp>
        <p:nvSpPr>
          <p:cNvPr id="9" name="Rectangle 8">
            <a:extLst>
              <a:ext uri="{FF2B5EF4-FFF2-40B4-BE49-F238E27FC236}">
                <a16:creationId xmlns:a16="http://schemas.microsoft.com/office/drawing/2014/main" id="{97FBC100-32CA-4437-8F17-5705CA0E0123}"/>
              </a:ext>
            </a:extLst>
          </p:cNvPr>
          <p:cNvSpPr/>
          <p:nvPr/>
        </p:nvSpPr>
        <p:spPr>
          <a:xfrm>
            <a:off x="787400" y="5193937"/>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 name="Rectangle 9">
            <a:extLst>
              <a:ext uri="{FF2B5EF4-FFF2-40B4-BE49-F238E27FC236}">
                <a16:creationId xmlns:a16="http://schemas.microsoft.com/office/drawing/2014/main" id="{B7E9DB3D-42A1-FFB9-A7EF-5F2E199307DA}"/>
              </a:ext>
            </a:extLst>
          </p:cNvPr>
          <p:cNvSpPr/>
          <p:nvPr/>
        </p:nvSpPr>
        <p:spPr>
          <a:xfrm>
            <a:off x="787400" y="6262198"/>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2" name="Rectangle 11">
            <a:extLst>
              <a:ext uri="{FF2B5EF4-FFF2-40B4-BE49-F238E27FC236}">
                <a16:creationId xmlns:a16="http://schemas.microsoft.com/office/drawing/2014/main" id="{5AEF44F7-A39B-E3F3-0CD5-BB5316B403F0}"/>
              </a:ext>
            </a:extLst>
          </p:cNvPr>
          <p:cNvSpPr/>
          <p:nvPr/>
        </p:nvSpPr>
        <p:spPr>
          <a:xfrm>
            <a:off x="787400" y="8395902"/>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6" name="Rectangle 15">
            <a:extLst>
              <a:ext uri="{FF2B5EF4-FFF2-40B4-BE49-F238E27FC236}">
                <a16:creationId xmlns:a16="http://schemas.microsoft.com/office/drawing/2014/main" id="{1A0C7B54-174A-01B9-4F57-6B201A589090}"/>
              </a:ext>
            </a:extLst>
          </p:cNvPr>
          <p:cNvSpPr/>
          <p:nvPr/>
        </p:nvSpPr>
        <p:spPr>
          <a:xfrm>
            <a:off x="787400" y="3331059"/>
            <a:ext cx="14630400" cy="307777"/>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Tree>
    <p:extLst>
      <p:ext uri="{BB962C8B-B14F-4D97-AF65-F5344CB8AC3E}">
        <p14:creationId xmlns:p14="http://schemas.microsoft.com/office/powerpoint/2010/main" val="359689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xit" presetSubtype="0" fill="hold" grpId="1"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xit" presetSubtype="0" fill="hold" grpId="1" nodeType="with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9" grpId="0" animBg="1"/>
      <p:bldP spid="9" grpId="1" animBg="1"/>
      <p:bldP spid="10" grpId="0" animBg="1"/>
      <p:bldP spid="10" grpId="1" animBg="1"/>
      <p:bldP spid="12" grpId="0"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84386-6131-A19F-2C42-3C9ED283BD6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FB5B0C0-E481-8FEC-B219-22178DC855A5}"/>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4D31DEF9-BCE1-DA2C-6958-91CFC211860F}"/>
              </a:ext>
            </a:extLst>
          </p:cNvPr>
          <p:cNvSpPr>
            <a:spLocks noGrp="1"/>
          </p:cNvSpPr>
          <p:nvPr>
            <p:ph type="title"/>
          </p:nvPr>
        </p:nvSpPr>
        <p:spPr/>
        <p:txBody>
          <a:bodyPr/>
          <a:lstStyle/>
          <a:p>
            <a:r>
              <a:rPr lang="en-US" sz="3600" dirty="0">
                <a:latin typeface="Aptos"/>
              </a:rPr>
              <a:t>Employees Value a Range of Benefit Offerings</a:t>
            </a:r>
            <a:endParaRPr lang="en-US" sz="3600" dirty="0"/>
          </a:p>
        </p:txBody>
      </p:sp>
      <p:graphicFrame>
        <p:nvGraphicFramePr>
          <p:cNvPr id="7" name="Chart Placeholder 6">
            <a:extLst>
              <a:ext uri="{FF2B5EF4-FFF2-40B4-BE49-F238E27FC236}">
                <a16:creationId xmlns:a16="http://schemas.microsoft.com/office/drawing/2014/main" id="{96AE0F7E-59F6-35A3-267A-81409CF6109A}"/>
              </a:ext>
            </a:extLst>
          </p:cNvPr>
          <p:cNvGraphicFramePr>
            <a:graphicFrameLocks noGrp="1"/>
          </p:cNvGraphicFramePr>
          <p:nvPr>
            <p:ph type="chart" sz="quarter" idx="4294967295"/>
            <p:extLst>
              <p:ext uri="{D42A27DB-BD31-4B8C-83A1-F6EECF244321}">
                <p14:modId xmlns:p14="http://schemas.microsoft.com/office/powerpoint/2010/main" val="1419582429"/>
              </p:ext>
            </p:extLst>
          </p:nvPr>
        </p:nvGraphicFramePr>
        <p:xfrm>
          <a:off x="0" y="1527175"/>
          <a:ext cx="16213138" cy="723265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019F497C-0374-D6B0-4F3F-7EA6B6D0CD57}"/>
              </a:ext>
            </a:extLst>
          </p:cNvPr>
          <p:cNvSpPr/>
          <p:nvPr/>
        </p:nvSpPr>
        <p:spPr>
          <a:xfrm>
            <a:off x="17274828" y="9692225"/>
            <a:ext cx="975750" cy="229358"/>
          </a:xfrm>
          <a:prstGeom prst="rect">
            <a:avLst/>
          </a:prstGeom>
        </p:spPr>
        <p:txBody>
          <a:bodyPr wrap="square">
            <a:spAutoFit/>
          </a:bodyPr>
          <a:lstStyle/>
          <a:p>
            <a:pPr algn="ctr" defTabSz="1371669">
              <a:lnSpc>
                <a:spcPts val="971"/>
              </a:lnSpc>
            </a:pPr>
            <a:fld id="{381A40AD-D82B-490D-AFFB-B0E575243282}" type="slidenum">
              <a:rPr lang="en-US" sz="1400">
                <a:solidFill>
                  <a:srgbClr val="000000"/>
                </a:solidFill>
                <a:latin typeface="Arial" charset="0"/>
              </a:rPr>
              <a:pPr algn="ctr" defTabSz="1371669">
                <a:lnSpc>
                  <a:spcPts val="971"/>
                </a:lnSpc>
              </a:pPr>
              <a:t>14</a:t>
            </a:fld>
            <a:endParaRPr lang="en-US" sz="1400">
              <a:solidFill>
                <a:srgbClr val="000000"/>
              </a:solidFill>
              <a:latin typeface="Arial" charset="0"/>
            </a:endParaRPr>
          </a:p>
        </p:txBody>
      </p:sp>
      <p:sp>
        <p:nvSpPr>
          <p:cNvPr id="4" name="Text Placeholder 2">
            <a:extLst>
              <a:ext uri="{FF2B5EF4-FFF2-40B4-BE49-F238E27FC236}">
                <a16:creationId xmlns:a16="http://schemas.microsoft.com/office/drawing/2014/main" id="{970C8B07-DCA6-E76B-E42F-B46D0BA002A4}"/>
              </a:ext>
            </a:extLst>
          </p:cNvPr>
          <p:cNvSpPr txBox="1">
            <a:spLocks/>
          </p:cNvSpPr>
          <p:nvPr/>
        </p:nvSpPr>
        <p:spPr>
          <a:xfrm>
            <a:off x="0" y="9497983"/>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r>
              <a:rPr lang="en-US" sz="1200" dirty="0">
                <a:solidFill>
                  <a:srgbClr val="000000"/>
                </a:solidFill>
                <a:latin typeface="Arial" panose="020B0604020202020204"/>
              </a:rPr>
              <a:t>Percent of employees who are “very” or “extremely” interested in having their employer offer the benefit in the future</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87194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B74A-1966-6BBF-ACF6-243DB6A41938}"/>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62EADC86-CDC1-7358-83D1-C71B79EC20F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8AF9FBC-53DA-A189-C405-7ECB9D3B3CF5}"/>
              </a:ext>
            </a:extLst>
          </p:cNvPr>
          <p:cNvSpPr>
            <a:spLocks noGrp="1"/>
          </p:cNvSpPr>
          <p:nvPr>
            <p:ph type="title"/>
          </p:nvPr>
        </p:nvSpPr>
        <p:spPr/>
        <p:txBody>
          <a:bodyPr/>
          <a:lstStyle/>
          <a:p>
            <a:r>
              <a:rPr lang="en-US" sz="3600">
                <a:latin typeface="Aptos"/>
              </a:rPr>
              <a:t>Employees Value a Range of Benefit Offerings</a:t>
            </a:r>
            <a:endParaRPr lang="en-US" sz="3600" err="1"/>
          </a:p>
        </p:txBody>
      </p:sp>
      <p:graphicFrame>
        <p:nvGraphicFramePr>
          <p:cNvPr id="7" name="Chart Placeholder 6">
            <a:extLst>
              <a:ext uri="{FF2B5EF4-FFF2-40B4-BE49-F238E27FC236}">
                <a16:creationId xmlns:a16="http://schemas.microsoft.com/office/drawing/2014/main" id="{21B75C45-8320-8409-513A-249D52F0F4C8}"/>
              </a:ext>
            </a:extLst>
          </p:cNvPr>
          <p:cNvGraphicFramePr>
            <a:graphicFrameLocks noGrp="1"/>
          </p:cNvGraphicFramePr>
          <p:nvPr>
            <p:ph type="chart" sz="quarter" idx="4294967295"/>
            <p:extLst>
              <p:ext uri="{D42A27DB-BD31-4B8C-83A1-F6EECF244321}">
                <p14:modId xmlns:p14="http://schemas.microsoft.com/office/powerpoint/2010/main" val="1687359382"/>
              </p:ext>
            </p:extLst>
          </p:nvPr>
        </p:nvGraphicFramePr>
        <p:xfrm>
          <a:off x="0" y="1527175"/>
          <a:ext cx="16213138" cy="72326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BC46D62E-CA06-2F45-6F9D-AEF953D4091E}"/>
              </a:ext>
            </a:extLst>
          </p:cNvPr>
          <p:cNvSpPr txBox="1">
            <a:spLocks/>
          </p:cNvSpPr>
          <p:nvPr/>
        </p:nvSpPr>
        <p:spPr>
          <a:xfrm>
            <a:off x="0" y="9497983"/>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r>
              <a:rPr lang="en-US" sz="1200" dirty="0">
                <a:solidFill>
                  <a:srgbClr val="000000"/>
                </a:solidFill>
                <a:latin typeface="Arial" panose="020B0604020202020204"/>
              </a:rPr>
              <a:t>Percent of employees who are “very” or “extremely” interested in having their employer offer the benefit in the future</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3" name="Rectangle 2">
            <a:extLst>
              <a:ext uri="{FF2B5EF4-FFF2-40B4-BE49-F238E27FC236}">
                <a16:creationId xmlns:a16="http://schemas.microsoft.com/office/drawing/2014/main" id="{3F3418A5-76D5-4039-6633-7C79A5CDE6BB}"/>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15</a:t>
            </a:fld>
            <a:endParaRPr lang="en-US" sz="1400" b="0" u="none" kern="1200" baseline="0">
              <a:solidFill>
                <a:schemeClr val="tx1"/>
              </a:solidFill>
              <a:latin typeface="Arial" charset="0"/>
              <a:ea typeface="+mn-ea"/>
              <a:cs typeface="+mn-cs"/>
            </a:endParaRPr>
          </a:p>
        </p:txBody>
      </p:sp>
      <p:sp>
        <p:nvSpPr>
          <p:cNvPr id="5" name="Rectangle 4">
            <a:extLst>
              <a:ext uri="{FF2B5EF4-FFF2-40B4-BE49-F238E27FC236}">
                <a16:creationId xmlns:a16="http://schemas.microsoft.com/office/drawing/2014/main" id="{856669FB-5104-215A-FE49-39CEEB6633F2}"/>
              </a:ext>
            </a:extLst>
          </p:cNvPr>
          <p:cNvSpPr/>
          <p:nvPr/>
        </p:nvSpPr>
        <p:spPr>
          <a:xfrm>
            <a:off x="12285314" y="7147261"/>
            <a:ext cx="351263" cy="35384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ptos" panose="020B0004020202020204" pitchFamily="34" charset="0"/>
            </a:endParaRPr>
          </a:p>
        </p:txBody>
      </p:sp>
      <p:sp>
        <p:nvSpPr>
          <p:cNvPr id="6" name="Rectangle 5">
            <a:extLst>
              <a:ext uri="{FF2B5EF4-FFF2-40B4-BE49-F238E27FC236}">
                <a16:creationId xmlns:a16="http://schemas.microsoft.com/office/drawing/2014/main" id="{104C5651-5911-7AE3-2191-8E4087C77F89}"/>
              </a:ext>
            </a:extLst>
          </p:cNvPr>
          <p:cNvSpPr/>
          <p:nvPr/>
        </p:nvSpPr>
        <p:spPr>
          <a:xfrm>
            <a:off x="12285314" y="7638238"/>
            <a:ext cx="351263" cy="353847"/>
          </a:xfrm>
          <a:prstGeom prst="rect">
            <a:avLst/>
          </a:prstGeom>
          <a:solidFill>
            <a:srgbClr val="EE27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ptos" panose="020B0004020202020204" pitchFamily="34" charset="0"/>
            </a:endParaRPr>
          </a:p>
        </p:txBody>
      </p:sp>
      <p:sp>
        <p:nvSpPr>
          <p:cNvPr id="8" name="TextBox 7">
            <a:extLst>
              <a:ext uri="{FF2B5EF4-FFF2-40B4-BE49-F238E27FC236}">
                <a16:creationId xmlns:a16="http://schemas.microsoft.com/office/drawing/2014/main" id="{5977B34D-991D-79A9-B939-52A4355CF45B}"/>
              </a:ext>
            </a:extLst>
          </p:cNvPr>
          <p:cNvSpPr txBox="1"/>
          <p:nvPr/>
        </p:nvSpPr>
        <p:spPr>
          <a:xfrm>
            <a:off x="12636576" y="7116435"/>
            <a:ext cx="4832798" cy="415498"/>
          </a:xfrm>
          <a:prstGeom prst="rect">
            <a:avLst/>
          </a:prstGeom>
          <a:noFill/>
        </p:spPr>
        <p:txBody>
          <a:bodyPr wrap="none" rtlCol="0">
            <a:spAutoFit/>
          </a:bodyPr>
          <a:lstStyle/>
          <a:p>
            <a:r>
              <a:rPr lang="en-US" sz="2100">
                <a:solidFill>
                  <a:srgbClr val="000000"/>
                </a:solidFill>
                <a:latin typeface="Aptos" panose="020B0004020202020204" pitchFamily="34" charset="0"/>
              </a:rPr>
              <a:t>Up 5 percentage points or more vs. 2023</a:t>
            </a:r>
          </a:p>
        </p:txBody>
      </p:sp>
      <p:sp>
        <p:nvSpPr>
          <p:cNvPr id="9" name="TextBox 8">
            <a:extLst>
              <a:ext uri="{FF2B5EF4-FFF2-40B4-BE49-F238E27FC236}">
                <a16:creationId xmlns:a16="http://schemas.microsoft.com/office/drawing/2014/main" id="{75DB8BC8-B59E-2AC5-7AFF-3032A92CFC09}"/>
              </a:ext>
            </a:extLst>
          </p:cNvPr>
          <p:cNvSpPr txBox="1"/>
          <p:nvPr/>
        </p:nvSpPr>
        <p:spPr>
          <a:xfrm>
            <a:off x="12636576" y="7607412"/>
            <a:ext cx="5173211" cy="415498"/>
          </a:xfrm>
          <a:prstGeom prst="rect">
            <a:avLst/>
          </a:prstGeom>
          <a:noFill/>
        </p:spPr>
        <p:txBody>
          <a:bodyPr wrap="none" rtlCol="0">
            <a:spAutoFit/>
          </a:bodyPr>
          <a:lstStyle/>
          <a:p>
            <a:r>
              <a:rPr lang="en-US" sz="2100">
                <a:solidFill>
                  <a:srgbClr val="000000"/>
                </a:solidFill>
                <a:latin typeface="Aptos" panose="020B0004020202020204" pitchFamily="34" charset="0"/>
              </a:rPr>
              <a:t>Down 5 percentage points or more vs. 2023</a:t>
            </a:r>
          </a:p>
        </p:txBody>
      </p:sp>
      <p:sp>
        <p:nvSpPr>
          <p:cNvPr id="10" name="Rectangle 9">
            <a:extLst>
              <a:ext uri="{FF2B5EF4-FFF2-40B4-BE49-F238E27FC236}">
                <a16:creationId xmlns:a16="http://schemas.microsoft.com/office/drawing/2014/main" id="{CE0460A4-222A-03ED-F163-BB486E7579BD}"/>
              </a:ext>
            </a:extLst>
          </p:cNvPr>
          <p:cNvSpPr/>
          <p:nvPr/>
        </p:nvSpPr>
        <p:spPr>
          <a:xfrm>
            <a:off x="592781" y="1731707"/>
            <a:ext cx="14630400" cy="780165"/>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1" name="Rectangle 10">
            <a:extLst>
              <a:ext uri="{FF2B5EF4-FFF2-40B4-BE49-F238E27FC236}">
                <a16:creationId xmlns:a16="http://schemas.microsoft.com/office/drawing/2014/main" id="{2D363B03-BFE3-35BA-107B-4874C9071A67}"/>
              </a:ext>
            </a:extLst>
          </p:cNvPr>
          <p:cNvSpPr/>
          <p:nvPr/>
        </p:nvSpPr>
        <p:spPr>
          <a:xfrm>
            <a:off x="592781" y="2524785"/>
            <a:ext cx="14630400" cy="274320"/>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2" name="Rectangle 11">
            <a:extLst>
              <a:ext uri="{FF2B5EF4-FFF2-40B4-BE49-F238E27FC236}">
                <a16:creationId xmlns:a16="http://schemas.microsoft.com/office/drawing/2014/main" id="{436E8A48-D908-146B-F2FE-96C51EFAD922}"/>
              </a:ext>
            </a:extLst>
          </p:cNvPr>
          <p:cNvSpPr/>
          <p:nvPr/>
        </p:nvSpPr>
        <p:spPr>
          <a:xfrm>
            <a:off x="592781" y="3091692"/>
            <a:ext cx="14630400" cy="274320"/>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3" name="Rectangle 12">
            <a:extLst>
              <a:ext uri="{FF2B5EF4-FFF2-40B4-BE49-F238E27FC236}">
                <a16:creationId xmlns:a16="http://schemas.microsoft.com/office/drawing/2014/main" id="{310535A8-24D8-A635-E997-B9F4A43C2A30}"/>
              </a:ext>
            </a:extLst>
          </p:cNvPr>
          <p:cNvSpPr/>
          <p:nvPr/>
        </p:nvSpPr>
        <p:spPr>
          <a:xfrm>
            <a:off x="592781" y="4399472"/>
            <a:ext cx="14630400" cy="544126"/>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5" name="Rectangle 14">
            <a:extLst>
              <a:ext uri="{FF2B5EF4-FFF2-40B4-BE49-F238E27FC236}">
                <a16:creationId xmlns:a16="http://schemas.microsoft.com/office/drawing/2014/main" id="{4EBAA74B-6821-9776-8D05-B3C7DBE07585}"/>
              </a:ext>
            </a:extLst>
          </p:cNvPr>
          <p:cNvSpPr/>
          <p:nvPr/>
        </p:nvSpPr>
        <p:spPr>
          <a:xfrm>
            <a:off x="592781" y="5467904"/>
            <a:ext cx="14630400" cy="274320"/>
          </a:xfrm>
          <a:prstGeom prst="rect">
            <a:avLst/>
          </a:prstGeom>
          <a:noFill/>
          <a:ln w="63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Tree>
    <p:extLst>
      <p:ext uri="{BB962C8B-B14F-4D97-AF65-F5344CB8AC3E}">
        <p14:creationId xmlns:p14="http://schemas.microsoft.com/office/powerpoint/2010/main" val="62369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F1189-4963-CC6B-8D5F-2116268237D6}"/>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08F7DF3C-F7B2-07BE-CAF5-3876F1EDA69A}"/>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E2F3FA6E-7A86-8A32-D6B2-3CA46FA2DA6F}"/>
              </a:ext>
            </a:extLst>
          </p:cNvPr>
          <p:cNvSpPr>
            <a:spLocks noGrp="1"/>
          </p:cNvSpPr>
          <p:nvPr>
            <p:ph type="title"/>
          </p:nvPr>
        </p:nvSpPr>
        <p:spPr/>
        <p:txBody>
          <a:bodyPr/>
          <a:lstStyle/>
          <a:p>
            <a:r>
              <a:rPr lang="en-US"/>
              <a:t>The Generational Shift Continues, and Needs Differ Dramatically</a:t>
            </a:r>
          </a:p>
        </p:txBody>
      </p:sp>
      <p:graphicFrame>
        <p:nvGraphicFramePr>
          <p:cNvPr id="3" name="Object 2">
            <a:extLst>
              <a:ext uri="{FF2B5EF4-FFF2-40B4-BE49-F238E27FC236}">
                <a16:creationId xmlns:a16="http://schemas.microsoft.com/office/drawing/2014/main" id="{C1183128-A684-1593-FC6A-EA6A6F4FC4E5}"/>
              </a:ext>
            </a:extLst>
          </p:cNvPr>
          <p:cNvGraphicFramePr>
            <a:graphicFrameLocks noChangeAspect="1"/>
          </p:cNvGraphicFramePr>
          <p:nvPr>
            <p:extLst>
              <p:ext uri="{D42A27DB-BD31-4B8C-83A1-F6EECF244321}">
                <p14:modId xmlns:p14="http://schemas.microsoft.com/office/powerpoint/2010/main" val="3216474"/>
              </p:ext>
            </p:extLst>
          </p:nvPr>
        </p:nvGraphicFramePr>
        <p:xfrm>
          <a:off x="3311547" y="1471613"/>
          <a:ext cx="11418866" cy="7425075"/>
        </p:xfrm>
        <a:graphic>
          <a:graphicData uri="http://schemas.openxmlformats.org/presentationml/2006/ole">
            <mc:AlternateContent xmlns:mc="http://schemas.openxmlformats.org/markup-compatibility/2006">
              <mc:Choice xmlns:v="urn:schemas-microsoft-com:vml" Requires="v">
                <p:oleObj name="Worksheet" r:id="rId3" imgW="7473950" imgH="5492750" progId="Excel.Sheet.12">
                  <p:embed/>
                </p:oleObj>
              </mc:Choice>
              <mc:Fallback>
                <p:oleObj name="Worksheet" r:id="rId3" imgW="7473950" imgH="5492750" progId="Excel.Sheet.12">
                  <p:embed/>
                  <p:pic>
                    <p:nvPicPr>
                      <p:cNvPr id="3" name="Object 2">
                        <a:extLst>
                          <a:ext uri="{FF2B5EF4-FFF2-40B4-BE49-F238E27FC236}">
                            <a16:creationId xmlns:a16="http://schemas.microsoft.com/office/drawing/2014/main" id="{C1183128-A684-1593-FC6A-EA6A6F4FC4E5}"/>
                          </a:ext>
                        </a:extLst>
                      </p:cNvPr>
                      <p:cNvPicPr/>
                      <p:nvPr/>
                    </p:nvPicPr>
                    <p:blipFill>
                      <a:blip r:embed="rId4"/>
                      <a:stretch>
                        <a:fillRect/>
                      </a:stretch>
                    </p:blipFill>
                    <p:spPr>
                      <a:xfrm>
                        <a:off x="3311547" y="1471613"/>
                        <a:ext cx="11418866" cy="7425075"/>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2CBF698D-2C17-EDE9-B2D6-1BD3D0E6B814}"/>
              </a:ext>
            </a:extLst>
          </p:cNvPr>
          <p:cNvSpPr/>
          <p:nvPr/>
        </p:nvSpPr>
        <p:spPr>
          <a:xfrm>
            <a:off x="17274828" y="9692225"/>
            <a:ext cx="975750" cy="229358"/>
          </a:xfrm>
          <a:prstGeom prst="rect">
            <a:avLst/>
          </a:prstGeom>
        </p:spPr>
        <p:txBody>
          <a:bodyPr wrap="square">
            <a:spAutoFit/>
          </a:bodyPr>
          <a:lstStyle/>
          <a:p>
            <a:pPr algn="ctr">
              <a:lnSpc>
                <a:spcPts val="971"/>
              </a:lnSpc>
            </a:pPr>
            <a:fld id="{381A40AD-D82B-490D-AFFB-B0E575243282}" type="slidenum">
              <a:rPr lang="en-US" sz="1400">
                <a:latin typeface="Arial" charset="0"/>
              </a:rPr>
              <a:pPr algn="ctr">
                <a:lnSpc>
                  <a:spcPts val="971"/>
                </a:lnSpc>
              </a:pPr>
              <a:t>16</a:t>
            </a:fld>
            <a:endParaRPr lang="en-US" sz="1400">
              <a:latin typeface="Arial" charset="0"/>
            </a:endParaRPr>
          </a:p>
        </p:txBody>
      </p:sp>
      <p:sp>
        <p:nvSpPr>
          <p:cNvPr id="5" name="Rectangle 4">
            <a:extLst>
              <a:ext uri="{FF2B5EF4-FFF2-40B4-BE49-F238E27FC236}">
                <a16:creationId xmlns:a16="http://schemas.microsoft.com/office/drawing/2014/main" id="{DB924D7C-D1D9-42E0-B1CA-7E45EAC8A1D8}"/>
              </a:ext>
            </a:extLst>
          </p:cNvPr>
          <p:cNvSpPr/>
          <p:nvPr/>
        </p:nvSpPr>
        <p:spPr>
          <a:xfrm>
            <a:off x="8671469" y="2518329"/>
            <a:ext cx="6049478" cy="4125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1">
                <a:solidFill>
                  <a:schemeClr val="tx1"/>
                </a:solidFill>
              </a:rPr>
              <a:t>  54%                  57%                     54%                         43%  </a:t>
            </a:r>
          </a:p>
        </p:txBody>
      </p:sp>
      <p:sp>
        <p:nvSpPr>
          <p:cNvPr id="6" name="Rectangle 5">
            <a:extLst>
              <a:ext uri="{FF2B5EF4-FFF2-40B4-BE49-F238E27FC236}">
                <a16:creationId xmlns:a16="http://schemas.microsoft.com/office/drawing/2014/main" id="{540EC451-96B9-AFF4-8726-A128F209DD80}"/>
              </a:ext>
            </a:extLst>
          </p:cNvPr>
          <p:cNvSpPr/>
          <p:nvPr/>
        </p:nvSpPr>
        <p:spPr>
          <a:xfrm>
            <a:off x="8671469" y="3045663"/>
            <a:ext cx="6049478" cy="4125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1">
                <a:solidFill>
                  <a:schemeClr val="tx1"/>
                </a:solidFill>
              </a:rPr>
              <a:t>  40%                  46%                     37%                         25%  </a:t>
            </a:r>
          </a:p>
        </p:txBody>
      </p:sp>
      <p:sp>
        <p:nvSpPr>
          <p:cNvPr id="7" name="Rectangle 6">
            <a:extLst>
              <a:ext uri="{FF2B5EF4-FFF2-40B4-BE49-F238E27FC236}">
                <a16:creationId xmlns:a16="http://schemas.microsoft.com/office/drawing/2014/main" id="{FFAB337F-6559-B84E-ED58-37A5D0A9AFD7}"/>
              </a:ext>
            </a:extLst>
          </p:cNvPr>
          <p:cNvSpPr/>
          <p:nvPr/>
        </p:nvSpPr>
        <p:spPr>
          <a:xfrm>
            <a:off x="8671469" y="5530862"/>
            <a:ext cx="6049478" cy="4125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1" dirty="0">
                <a:solidFill>
                  <a:schemeClr val="tx1"/>
                </a:solidFill>
              </a:rPr>
              <a:t>  45%                  33%                     24%                         19%  </a:t>
            </a:r>
          </a:p>
        </p:txBody>
      </p:sp>
      <p:sp>
        <p:nvSpPr>
          <p:cNvPr id="8" name="Rectangle 7">
            <a:extLst>
              <a:ext uri="{FF2B5EF4-FFF2-40B4-BE49-F238E27FC236}">
                <a16:creationId xmlns:a16="http://schemas.microsoft.com/office/drawing/2014/main" id="{B1B4691A-180C-6870-3066-665978DF1CDA}"/>
              </a:ext>
            </a:extLst>
          </p:cNvPr>
          <p:cNvSpPr/>
          <p:nvPr/>
        </p:nvSpPr>
        <p:spPr>
          <a:xfrm>
            <a:off x="8671469" y="6901197"/>
            <a:ext cx="6049478" cy="4125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1" dirty="0">
                <a:solidFill>
                  <a:schemeClr val="tx1"/>
                </a:solidFill>
              </a:rPr>
              <a:t>  41%                  32%                     19%                         7%  </a:t>
            </a:r>
          </a:p>
        </p:txBody>
      </p:sp>
      <p:sp>
        <p:nvSpPr>
          <p:cNvPr id="9" name="Rectangle 8">
            <a:extLst>
              <a:ext uri="{FF2B5EF4-FFF2-40B4-BE49-F238E27FC236}">
                <a16:creationId xmlns:a16="http://schemas.microsoft.com/office/drawing/2014/main" id="{315590D3-985F-E243-72B3-8DA43C0F0C81}"/>
              </a:ext>
            </a:extLst>
          </p:cNvPr>
          <p:cNvSpPr/>
          <p:nvPr/>
        </p:nvSpPr>
        <p:spPr>
          <a:xfrm>
            <a:off x="2942373" y="2509210"/>
            <a:ext cx="12135678" cy="3876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p>
        </p:txBody>
      </p:sp>
      <p:sp>
        <p:nvSpPr>
          <p:cNvPr id="10" name="Rectangle 9">
            <a:extLst>
              <a:ext uri="{FF2B5EF4-FFF2-40B4-BE49-F238E27FC236}">
                <a16:creationId xmlns:a16="http://schemas.microsoft.com/office/drawing/2014/main" id="{99843F20-98E2-520E-9ABD-8BAB53342BD3}"/>
              </a:ext>
            </a:extLst>
          </p:cNvPr>
          <p:cNvSpPr/>
          <p:nvPr/>
        </p:nvSpPr>
        <p:spPr>
          <a:xfrm>
            <a:off x="2942373" y="3104528"/>
            <a:ext cx="12135678" cy="3876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p>
        </p:txBody>
      </p:sp>
      <p:sp>
        <p:nvSpPr>
          <p:cNvPr id="11" name="Rectangle 10">
            <a:extLst>
              <a:ext uri="{FF2B5EF4-FFF2-40B4-BE49-F238E27FC236}">
                <a16:creationId xmlns:a16="http://schemas.microsoft.com/office/drawing/2014/main" id="{891A1850-EBBC-97A3-1323-2B6231DE8FF4}"/>
              </a:ext>
            </a:extLst>
          </p:cNvPr>
          <p:cNvSpPr/>
          <p:nvPr/>
        </p:nvSpPr>
        <p:spPr>
          <a:xfrm>
            <a:off x="2942373" y="4989800"/>
            <a:ext cx="12135678" cy="3876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p>
        </p:txBody>
      </p:sp>
      <p:sp>
        <p:nvSpPr>
          <p:cNvPr id="12" name="Rectangle 11">
            <a:extLst>
              <a:ext uri="{FF2B5EF4-FFF2-40B4-BE49-F238E27FC236}">
                <a16:creationId xmlns:a16="http://schemas.microsoft.com/office/drawing/2014/main" id="{4C5649F6-F0DE-5269-523A-D6F12C1DB9E6}"/>
              </a:ext>
            </a:extLst>
          </p:cNvPr>
          <p:cNvSpPr/>
          <p:nvPr/>
        </p:nvSpPr>
        <p:spPr>
          <a:xfrm>
            <a:off x="2942373" y="5561300"/>
            <a:ext cx="12135678" cy="3876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p>
        </p:txBody>
      </p:sp>
      <p:sp>
        <p:nvSpPr>
          <p:cNvPr id="13" name="Rectangle 12">
            <a:extLst>
              <a:ext uri="{FF2B5EF4-FFF2-40B4-BE49-F238E27FC236}">
                <a16:creationId xmlns:a16="http://schemas.microsoft.com/office/drawing/2014/main" id="{5E458C79-4957-6828-75E0-830A91DA148E}"/>
              </a:ext>
            </a:extLst>
          </p:cNvPr>
          <p:cNvSpPr/>
          <p:nvPr/>
        </p:nvSpPr>
        <p:spPr>
          <a:xfrm>
            <a:off x="2942373" y="6918163"/>
            <a:ext cx="12135678" cy="3876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50"/>
          </a:p>
        </p:txBody>
      </p:sp>
      <p:sp>
        <p:nvSpPr>
          <p:cNvPr id="14" name="Rectangle 13">
            <a:extLst>
              <a:ext uri="{FF2B5EF4-FFF2-40B4-BE49-F238E27FC236}">
                <a16:creationId xmlns:a16="http://schemas.microsoft.com/office/drawing/2014/main" id="{7F1D6FC4-B09B-C7DF-B7C6-403ABFF04B0F}"/>
              </a:ext>
            </a:extLst>
          </p:cNvPr>
          <p:cNvSpPr/>
          <p:nvPr/>
        </p:nvSpPr>
        <p:spPr>
          <a:xfrm>
            <a:off x="8652418" y="5012583"/>
            <a:ext cx="6049478" cy="4125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1">
                <a:solidFill>
                  <a:schemeClr val="tx1"/>
                </a:solidFill>
              </a:rPr>
              <a:t>  41%                  34%                     30%                         18%  </a:t>
            </a:r>
          </a:p>
        </p:txBody>
      </p:sp>
      <p:sp>
        <p:nvSpPr>
          <p:cNvPr id="15" name="Text Placeholder 2">
            <a:extLst>
              <a:ext uri="{FF2B5EF4-FFF2-40B4-BE49-F238E27FC236}">
                <a16:creationId xmlns:a16="http://schemas.microsoft.com/office/drawing/2014/main" id="{35537AFA-B605-9E28-EAFB-7DBC86B62D30}"/>
              </a:ext>
            </a:extLst>
          </p:cNvPr>
          <p:cNvSpPr txBox="1">
            <a:spLocks/>
          </p:cNvSpPr>
          <p:nvPr/>
        </p:nvSpPr>
        <p:spPr>
          <a:xfrm>
            <a:off x="2" y="9497984"/>
            <a:ext cx="9625451" cy="698864"/>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r>
              <a:rPr lang="en-US" sz="1200">
                <a:solidFill>
                  <a:srgbClr val="000000"/>
                </a:solidFill>
                <a:latin typeface="Arial" panose="020B0604020202020204"/>
              </a:rPr>
              <a:t>Percent of employees who are “very” or “extremely” interested in having their employer offer the benefit in the future</a:t>
            </a:r>
          </a:p>
          <a:p>
            <a:pPr defTabSz="914580">
              <a:buClr>
                <a:srgbClr val="4298BE"/>
              </a:buClr>
              <a:defRPr/>
            </a:pPr>
            <a:r>
              <a:rPr lang="en-US" sz="1200" kern="0">
                <a:solidFill>
                  <a:srgbClr val="000000"/>
                </a:solidFill>
                <a:latin typeface="Aptos" panose="020B0004020202020204" pitchFamily="34" charset="0"/>
              </a:rPr>
              <a:t>Source:</a:t>
            </a:r>
            <a:r>
              <a:rPr lang="en-US" sz="1200" i="1" kern="0">
                <a:solidFill>
                  <a:srgbClr val="000000"/>
                </a:solidFill>
                <a:latin typeface="Aptos" panose="020B0004020202020204" pitchFamily="34" charset="0"/>
              </a:rPr>
              <a:t> Harnessing Growth in Workforce Benefits: The Next Horizon,</a:t>
            </a:r>
            <a:r>
              <a:rPr lang="en-US" sz="1200" kern="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416161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9" grpId="0" animBg="1"/>
      <p:bldP spid="9" grpId="1" animBg="1"/>
      <p:bldP spid="10" grpId="0" animBg="1"/>
      <p:bldP spid="10" grpId="1" animBg="1"/>
      <p:bldP spid="11" grpId="0" animBg="1"/>
      <p:bldP spid="11" grpId="1" animBg="1"/>
      <p:bldP spid="12" grpId="0" animBg="1"/>
      <p:bldP spid="12" grpId="1" animBg="1"/>
      <p:bldP spid="13" grpId="0" animBg="1"/>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E3C15-0B83-A48D-324F-753F73A82D3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9053AC-A337-42B6-4126-74287D513AD7}"/>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0BEEAEDD-BD47-0785-B9EC-DEC63AD2F2D8}"/>
              </a:ext>
            </a:extLst>
          </p:cNvPr>
          <p:cNvSpPr>
            <a:spLocks noGrp="1"/>
          </p:cNvSpPr>
          <p:nvPr>
            <p:ph type="title"/>
          </p:nvPr>
        </p:nvSpPr>
        <p:spPr/>
        <p:txBody>
          <a:bodyPr/>
          <a:lstStyle/>
          <a:p>
            <a:r>
              <a:rPr lang="en-US"/>
              <a:t>The Generational Shift Continues, and Needs Differ Dramatically</a:t>
            </a:r>
          </a:p>
        </p:txBody>
      </p:sp>
      <p:graphicFrame>
        <p:nvGraphicFramePr>
          <p:cNvPr id="3" name="Object 2">
            <a:extLst>
              <a:ext uri="{FF2B5EF4-FFF2-40B4-BE49-F238E27FC236}">
                <a16:creationId xmlns:a16="http://schemas.microsoft.com/office/drawing/2014/main" id="{5E4F1C6A-1BE7-E970-DF99-A1D26609F332}"/>
              </a:ext>
            </a:extLst>
          </p:cNvPr>
          <p:cNvGraphicFramePr>
            <a:graphicFrameLocks noChangeAspect="1"/>
          </p:cNvGraphicFramePr>
          <p:nvPr>
            <p:extLst>
              <p:ext uri="{D42A27DB-BD31-4B8C-83A1-F6EECF244321}">
                <p14:modId xmlns:p14="http://schemas.microsoft.com/office/powerpoint/2010/main" val="2264092071"/>
              </p:ext>
            </p:extLst>
          </p:nvPr>
        </p:nvGraphicFramePr>
        <p:xfrm>
          <a:off x="3288351" y="1471613"/>
          <a:ext cx="11442061" cy="7440158"/>
        </p:xfrm>
        <a:graphic>
          <a:graphicData uri="http://schemas.openxmlformats.org/presentationml/2006/ole">
            <mc:AlternateContent xmlns:mc="http://schemas.openxmlformats.org/markup-compatibility/2006">
              <mc:Choice xmlns:v="urn:schemas-microsoft-com:vml" Requires="v">
                <p:oleObj name="Worksheet" r:id="rId3" imgW="7473950" imgH="5492750" progId="Excel.Sheet.12">
                  <p:embed/>
                </p:oleObj>
              </mc:Choice>
              <mc:Fallback>
                <p:oleObj name="Worksheet" r:id="rId3" imgW="7473950" imgH="5492750" progId="Excel.Sheet.12">
                  <p:embed/>
                  <p:pic>
                    <p:nvPicPr>
                      <p:cNvPr id="3" name="Object 2">
                        <a:extLst>
                          <a:ext uri="{FF2B5EF4-FFF2-40B4-BE49-F238E27FC236}">
                            <a16:creationId xmlns:a16="http://schemas.microsoft.com/office/drawing/2014/main" id="{5E4F1C6A-1BE7-E970-DF99-A1D26609F332}"/>
                          </a:ext>
                        </a:extLst>
                      </p:cNvPr>
                      <p:cNvPicPr/>
                      <p:nvPr/>
                    </p:nvPicPr>
                    <p:blipFill>
                      <a:blip r:embed="rId4"/>
                      <a:stretch>
                        <a:fillRect/>
                      </a:stretch>
                    </p:blipFill>
                    <p:spPr>
                      <a:xfrm>
                        <a:off x="3288351" y="1471613"/>
                        <a:ext cx="11442061" cy="744015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937CED8E-0705-9FBF-549A-49701E64686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17</a:t>
            </a:fld>
            <a:endParaRPr lang="en-US" sz="1400" b="0" u="none" kern="1200" baseline="0">
              <a:solidFill>
                <a:schemeClr val="tx1"/>
              </a:solidFill>
              <a:latin typeface="Arial" charset="0"/>
              <a:ea typeface="+mn-ea"/>
              <a:cs typeface="+mn-cs"/>
            </a:endParaRPr>
          </a:p>
        </p:txBody>
      </p:sp>
      <p:sp>
        <p:nvSpPr>
          <p:cNvPr id="6" name="Text Placeholder 2">
            <a:extLst>
              <a:ext uri="{FF2B5EF4-FFF2-40B4-BE49-F238E27FC236}">
                <a16:creationId xmlns:a16="http://schemas.microsoft.com/office/drawing/2014/main" id="{FF7328AB-12DD-479D-2BD0-2DB8B6AFFC27}"/>
              </a:ext>
            </a:extLst>
          </p:cNvPr>
          <p:cNvSpPr txBox="1">
            <a:spLocks/>
          </p:cNvSpPr>
          <p:nvPr/>
        </p:nvSpPr>
        <p:spPr>
          <a:xfrm>
            <a:off x="0" y="9497983"/>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r>
              <a:rPr lang="en-US" sz="1200">
                <a:solidFill>
                  <a:srgbClr val="000000"/>
                </a:solidFill>
                <a:latin typeface="Arial" panose="020B0604020202020204"/>
              </a:rPr>
              <a:t>Percent of employees who are “very” or “extremely” interested in having their employer offer the benefit in the future</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a:solidFill>
                  <a:srgbClr val="000000"/>
                </a:solidFill>
                <a:latin typeface="Aptos" panose="020B0004020202020204" pitchFamily="34" charset="0"/>
              </a:rPr>
              <a:t>Source:</a:t>
            </a:r>
            <a:r>
              <a:rPr lang="en-US" sz="1200" i="1" kern="0">
                <a:solidFill>
                  <a:srgbClr val="000000"/>
                </a:solidFill>
                <a:latin typeface="Aptos" panose="020B0004020202020204" pitchFamily="34" charset="0"/>
              </a:rPr>
              <a:t> Harnessing Growth in Workforce Benefits: The Next Horizon,</a:t>
            </a:r>
            <a:r>
              <a:rPr lang="en-US" sz="1200" kern="0">
                <a:solidFill>
                  <a:srgbClr val="000000"/>
                </a:solidFill>
                <a:latin typeface="Aptos" panose="020B0004020202020204" pitchFamily="34" charset="0"/>
              </a:rPr>
              <a:t> LIMRA and EY, 2025.</a:t>
            </a:r>
            <a:endParaRPr kumimoji="0" lang="en-US" sz="1200" b="0" i="0" u="none" strike="noStrike" kern="0" cap="none" spc="0" normalizeH="0" baseline="0" noProof="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10840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624B-7E30-CFB0-F60A-A5169FBC2766}"/>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447778F-1521-8999-0518-CB36A4260691}"/>
              </a:ext>
            </a:extLst>
          </p:cNvPr>
          <p:cNvSpPr/>
          <p:nvPr/>
        </p:nvSpPr>
        <p:spPr>
          <a:xfrm>
            <a:off x="7668488" y="4288981"/>
            <a:ext cx="2951019" cy="268356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21" name="Speech Bubble: Rectangle with Corners Rounded 20">
            <a:extLst>
              <a:ext uri="{FF2B5EF4-FFF2-40B4-BE49-F238E27FC236}">
                <a16:creationId xmlns:a16="http://schemas.microsoft.com/office/drawing/2014/main" id="{6414FCB3-1DCB-1BD9-0F86-F4629ABE8B81}"/>
              </a:ext>
            </a:extLst>
          </p:cNvPr>
          <p:cNvSpPr/>
          <p:nvPr/>
        </p:nvSpPr>
        <p:spPr>
          <a:xfrm>
            <a:off x="448624" y="4288982"/>
            <a:ext cx="6470069" cy="1620499"/>
          </a:xfrm>
          <a:prstGeom prst="wedgeRoundRectCallout">
            <a:avLst>
              <a:gd name="adj1" fmla="val 56750"/>
              <a:gd name="adj2" fmla="val -12696"/>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8" name="Text Placeholder 7">
            <a:extLst>
              <a:ext uri="{FF2B5EF4-FFF2-40B4-BE49-F238E27FC236}">
                <a16:creationId xmlns:a16="http://schemas.microsoft.com/office/drawing/2014/main" id="{EC01B71B-AC8D-9A15-BE12-E9BBD156F346}"/>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A603F735-335C-DBBB-EB93-E061250661F0}"/>
              </a:ext>
            </a:extLst>
          </p:cNvPr>
          <p:cNvSpPr>
            <a:spLocks noGrp="1"/>
          </p:cNvSpPr>
          <p:nvPr>
            <p:ph type="title"/>
          </p:nvPr>
        </p:nvSpPr>
        <p:spPr/>
        <p:txBody>
          <a:bodyPr/>
          <a:lstStyle/>
          <a:p>
            <a:r>
              <a:rPr lang="en-US" sz="3500" dirty="0">
                <a:latin typeface="Aptos"/>
              </a:rPr>
              <a:t>Brokers Are Expecting Product and Service Expansion, but It’s All About Utilization and Value</a:t>
            </a:r>
            <a:endParaRPr lang="en-US" sz="3500" dirty="0"/>
          </a:p>
        </p:txBody>
      </p:sp>
      <p:sp>
        <p:nvSpPr>
          <p:cNvPr id="6" name="TextBox 5">
            <a:extLst>
              <a:ext uri="{FF2B5EF4-FFF2-40B4-BE49-F238E27FC236}">
                <a16:creationId xmlns:a16="http://schemas.microsoft.com/office/drawing/2014/main" id="{32DAB0C1-7991-B11B-E30F-4EDD2417DE44}"/>
              </a:ext>
            </a:extLst>
          </p:cNvPr>
          <p:cNvSpPr txBox="1"/>
          <p:nvPr/>
        </p:nvSpPr>
        <p:spPr>
          <a:xfrm>
            <a:off x="7817586" y="5749549"/>
            <a:ext cx="2652822" cy="1015663"/>
          </a:xfrm>
          <a:prstGeom prst="rect">
            <a:avLst/>
          </a:prstGeom>
          <a:noFill/>
        </p:spPr>
        <p:txBody>
          <a:bodyPr wrap="square">
            <a:spAutoFit/>
          </a:bodyPr>
          <a:lstStyle/>
          <a:p>
            <a:pPr algn="ctr" defTabSz="1371738"/>
            <a:r>
              <a:rPr lang="en-US" sz="3000" dirty="0">
                <a:solidFill>
                  <a:schemeClr val="tx2"/>
                </a:solidFill>
                <a:latin typeface="Aptos" panose="020B0004020202020204" pitchFamily="34" charset="0"/>
              </a:rPr>
              <a:t>Brokers’ Voices</a:t>
            </a:r>
          </a:p>
        </p:txBody>
      </p:sp>
      <p:pic>
        <p:nvPicPr>
          <p:cNvPr id="10" name="Picture 9" descr="A group of people sitting at a table&#10;&#10;Description automatically generated">
            <a:extLst>
              <a:ext uri="{FF2B5EF4-FFF2-40B4-BE49-F238E27FC236}">
                <a16:creationId xmlns:a16="http://schemas.microsoft.com/office/drawing/2014/main" id="{F9CCE56A-0A4C-EACD-6CD6-EDBE8C70E5A9}"/>
              </a:ext>
            </a:extLst>
          </p:cNvPr>
          <p:cNvPicPr>
            <a:picLocks noChangeAspect="1"/>
          </p:cNvPicPr>
          <p:nvPr/>
        </p:nvPicPr>
        <p:blipFill>
          <a:blip r:embed="rId3"/>
          <a:stretch>
            <a:fillRect/>
          </a:stretch>
        </p:blipFill>
        <p:spPr>
          <a:xfrm>
            <a:off x="8379878" y="4350378"/>
            <a:ext cx="1528241" cy="1399172"/>
          </a:xfrm>
          <a:prstGeom prst="rect">
            <a:avLst/>
          </a:prstGeom>
          <a:ln>
            <a:noFill/>
          </a:ln>
        </p:spPr>
      </p:pic>
      <p:sp>
        <p:nvSpPr>
          <p:cNvPr id="9" name="Speech Bubble: Rectangle with Corners Rounded 8">
            <a:extLst>
              <a:ext uri="{FF2B5EF4-FFF2-40B4-BE49-F238E27FC236}">
                <a16:creationId xmlns:a16="http://schemas.microsoft.com/office/drawing/2014/main" id="{13B56F45-5EAD-CBB3-3FE4-7852CBC78253}"/>
              </a:ext>
            </a:extLst>
          </p:cNvPr>
          <p:cNvSpPr/>
          <p:nvPr/>
        </p:nvSpPr>
        <p:spPr>
          <a:xfrm>
            <a:off x="5310378" y="1679499"/>
            <a:ext cx="7667244" cy="2074459"/>
          </a:xfrm>
          <a:prstGeom prst="wedgeRoundRectCallout">
            <a:avLst>
              <a:gd name="adj1" fmla="val -9413"/>
              <a:gd name="adj2" fmla="val 66801"/>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12" name="TextBox 11">
            <a:extLst>
              <a:ext uri="{FF2B5EF4-FFF2-40B4-BE49-F238E27FC236}">
                <a16:creationId xmlns:a16="http://schemas.microsoft.com/office/drawing/2014/main" id="{132B2CDA-B2EA-E1C1-0C5A-C4B8787D2A19}"/>
              </a:ext>
            </a:extLst>
          </p:cNvPr>
          <p:cNvSpPr txBox="1"/>
          <p:nvPr/>
        </p:nvSpPr>
        <p:spPr>
          <a:xfrm>
            <a:off x="5652869" y="1906692"/>
            <a:ext cx="6968399" cy="1200329"/>
          </a:xfrm>
          <a:prstGeom prst="rect">
            <a:avLst/>
          </a:prstGeom>
          <a:noFill/>
        </p:spPr>
        <p:txBody>
          <a:bodyPr wrap="square">
            <a:spAutoFit/>
          </a:bodyPr>
          <a:lstStyle/>
          <a:p>
            <a:pPr algn="ctr"/>
            <a:r>
              <a:rPr lang="en-US" sz="2400" i="1" dirty="0">
                <a:solidFill>
                  <a:schemeClr val="tx1"/>
                </a:solidFill>
                <a:latin typeface="Aptos" panose="020B0004020202020204" pitchFamily="34" charset="0"/>
              </a:rPr>
              <a:t>“The industry needs to head where people are heading… new desire for lifestyle and wellness… people want to live life and fulfill corporate goals.”</a:t>
            </a:r>
          </a:p>
        </p:txBody>
      </p:sp>
      <p:sp>
        <p:nvSpPr>
          <p:cNvPr id="20" name="TextBox 19">
            <a:extLst>
              <a:ext uri="{FF2B5EF4-FFF2-40B4-BE49-F238E27FC236}">
                <a16:creationId xmlns:a16="http://schemas.microsoft.com/office/drawing/2014/main" id="{349DD703-CA4E-2997-DDA7-1C80C743BDE5}"/>
              </a:ext>
            </a:extLst>
          </p:cNvPr>
          <p:cNvSpPr txBox="1"/>
          <p:nvPr/>
        </p:nvSpPr>
        <p:spPr>
          <a:xfrm>
            <a:off x="651165" y="4453517"/>
            <a:ext cx="5902035" cy="1200329"/>
          </a:xfrm>
          <a:prstGeom prst="rect">
            <a:avLst/>
          </a:prstGeom>
          <a:noFill/>
        </p:spPr>
        <p:txBody>
          <a:bodyPr wrap="square">
            <a:spAutoFit/>
          </a:bodyPr>
          <a:lstStyle/>
          <a:p>
            <a:pPr algn="ctr"/>
            <a:r>
              <a:rPr lang="en-US" sz="2400" i="1" dirty="0">
                <a:solidFill>
                  <a:schemeClr val="bg1"/>
                </a:solidFill>
                <a:latin typeface="Aptos" panose="020B0004020202020204" pitchFamily="34" charset="0"/>
              </a:rPr>
              <a:t>“Platforms that are winning more are not just driving value in helping me </a:t>
            </a:r>
            <a:r>
              <a:rPr lang="en-US" sz="2400" b="1" i="1" dirty="0">
                <a:solidFill>
                  <a:schemeClr val="bg1"/>
                </a:solidFill>
                <a:latin typeface="Aptos" panose="020B0004020202020204" pitchFamily="34" charset="0"/>
              </a:rPr>
              <a:t>choose</a:t>
            </a:r>
            <a:r>
              <a:rPr lang="en-US" sz="2400" i="1" dirty="0">
                <a:solidFill>
                  <a:schemeClr val="bg1"/>
                </a:solidFill>
                <a:latin typeface="Aptos" panose="020B0004020202020204" pitchFamily="34" charset="0"/>
              </a:rPr>
              <a:t>, but the focus is shifting to helping me </a:t>
            </a:r>
            <a:r>
              <a:rPr lang="en-US" sz="2400" b="1" i="1" dirty="0">
                <a:solidFill>
                  <a:schemeClr val="bg1"/>
                </a:solidFill>
                <a:latin typeface="Aptos" panose="020B0004020202020204" pitchFamily="34" charset="0"/>
              </a:rPr>
              <a:t>use</a:t>
            </a:r>
            <a:r>
              <a:rPr lang="en-US" sz="2400" i="1" dirty="0">
                <a:solidFill>
                  <a:schemeClr val="bg1"/>
                </a:solidFill>
                <a:latin typeface="Aptos" panose="020B0004020202020204" pitchFamily="34" charset="0"/>
              </a:rPr>
              <a:t>.”</a:t>
            </a:r>
          </a:p>
        </p:txBody>
      </p:sp>
      <p:sp>
        <p:nvSpPr>
          <p:cNvPr id="22" name="Speech Bubble: Rectangle with Corners Rounded 21">
            <a:extLst>
              <a:ext uri="{FF2B5EF4-FFF2-40B4-BE49-F238E27FC236}">
                <a16:creationId xmlns:a16="http://schemas.microsoft.com/office/drawing/2014/main" id="{06A82F23-0092-24E5-A27E-2B712352B89D}"/>
              </a:ext>
            </a:extLst>
          </p:cNvPr>
          <p:cNvSpPr/>
          <p:nvPr/>
        </p:nvSpPr>
        <p:spPr>
          <a:xfrm>
            <a:off x="11369302" y="4264648"/>
            <a:ext cx="6470069" cy="2074459"/>
          </a:xfrm>
          <a:prstGeom prst="wedgeRoundRectCallout">
            <a:avLst>
              <a:gd name="adj1" fmla="val -58346"/>
              <a:gd name="adj2" fmla="val -11463"/>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15" name="TextBox 14">
            <a:extLst>
              <a:ext uri="{FF2B5EF4-FFF2-40B4-BE49-F238E27FC236}">
                <a16:creationId xmlns:a16="http://schemas.microsoft.com/office/drawing/2014/main" id="{6109EF3A-C66B-F9C4-DE5D-9933B68634D0}"/>
              </a:ext>
            </a:extLst>
          </p:cNvPr>
          <p:cNvSpPr txBox="1"/>
          <p:nvPr/>
        </p:nvSpPr>
        <p:spPr>
          <a:xfrm>
            <a:off x="11768059" y="4558188"/>
            <a:ext cx="5672553" cy="1569660"/>
          </a:xfrm>
          <a:prstGeom prst="rect">
            <a:avLst/>
          </a:prstGeom>
          <a:noFill/>
        </p:spPr>
        <p:txBody>
          <a:bodyPr wrap="square">
            <a:spAutoFit/>
          </a:bodyPr>
          <a:lstStyle/>
          <a:p>
            <a:pPr algn="ctr"/>
            <a:r>
              <a:rPr lang="en-US" sz="2400" i="1" dirty="0">
                <a:solidFill>
                  <a:schemeClr val="bg1"/>
                </a:solidFill>
                <a:latin typeface="Aptos" panose="020B0004020202020204" pitchFamily="34" charset="0"/>
              </a:rPr>
              <a:t>“We need to stop adding additional coverages with low benefits utilization, rather shift to adding conditions that drive higher level utilization.”</a:t>
            </a:r>
          </a:p>
        </p:txBody>
      </p:sp>
      <p:sp>
        <p:nvSpPr>
          <p:cNvPr id="3" name="Speech Bubble: Rectangle with Corners Rounded 2">
            <a:extLst>
              <a:ext uri="{FF2B5EF4-FFF2-40B4-BE49-F238E27FC236}">
                <a16:creationId xmlns:a16="http://schemas.microsoft.com/office/drawing/2014/main" id="{81D4BBC3-7F80-32AC-689A-BE0045393F7B}"/>
              </a:ext>
            </a:extLst>
          </p:cNvPr>
          <p:cNvSpPr/>
          <p:nvPr/>
        </p:nvSpPr>
        <p:spPr>
          <a:xfrm>
            <a:off x="5421676" y="7419463"/>
            <a:ext cx="7667244" cy="1300879"/>
          </a:xfrm>
          <a:prstGeom prst="wedgeRoundRectCallout">
            <a:avLst>
              <a:gd name="adj1" fmla="val 4087"/>
              <a:gd name="adj2" fmla="val -75567"/>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4" name="TextBox 3">
            <a:extLst>
              <a:ext uri="{FF2B5EF4-FFF2-40B4-BE49-F238E27FC236}">
                <a16:creationId xmlns:a16="http://schemas.microsoft.com/office/drawing/2014/main" id="{31214691-C6D5-C26F-E861-8927057F4FB6}"/>
              </a:ext>
            </a:extLst>
          </p:cNvPr>
          <p:cNvSpPr txBox="1"/>
          <p:nvPr/>
        </p:nvSpPr>
        <p:spPr>
          <a:xfrm>
            <a:off x="5764167" y="7646656"/>
            <a:ext cx="6968399" cy="830997"/>
          </a:xfrm>
          <a:prstGeom prst="rect">
            <a:avLst/>
          </a:prstGeom>
          <a:noFill/>
        </p:spPr>
        <p:txBody>
          <a:bodyPr wrap="square">
            <a:spAutoFit/>
          </a:bodyPr>
          <a:lstStyle/>
          <a:p>
            <a:pPr algn="ctr"/>
            <a:r>
              <a:rPr lang="en-US" sz="2400" i="1" dirty="0">
                <a:solidFill>
                  <a:schemeClr val="tx1"/>
                </a:solidFill>
                <a:latin typeface="Aptos" panose="020B0004020202020204" pitchFamily="34" charset="0"/>
              </a:rPr>
              <a:t>“Why has someone not yet created a </a:t>
            </a:r>
            <a:r>
              <a:rPr lang="en-US" sz="2400" b="1" i="1" dirty="0">
                <a:solidFill>
                  <a:schemeClr val="tx1"/>
                </a:solidFill>
                <a:latin typeface="Aptos" panose="020B0004020202020204" pitchFamily="34" charset="0"/>
              </a:rPr>
              <a:t>cradle</a:t>
            </a:r>
            <a:r>
              <a:rPr lang="en-US" sz="2400" i="1" dirty="0">
                <a:solidFill>
                  <a:schemeClr val="tx1"/>
                </a:solidFill>
                <a:latin typeface="Aptos" panose="020B0004020202020204" pitchFamily="34" charset="0"/>
              </a:rPr>
              <a:t> to </a:t>
            </a:r>
            <a:r>
              <a:rPr lang="en-US" sz="2400" b="1" i="1" dirty="0">
                <a:solidFill>
                  <a:schemeClr val="tx1"/>
                </a:solidFill>
                <a:latin typeface="Aptos" panose="020B0004020202020204" pitchFamily="34" charset="0"/>
              </a:rPr>
              <a:t>grave </a:t>
            </a:r>
            <a:r>
              <a:rPr lang="en-US" sz="2400" i="1" dirty="0">
                <a:solidFill>
                  <a:schemeClr val="tx1"/>
                </a:solidFill>
                <a:latin typeface="Aptos" panose="020B0004020202020204" pitchFamily="34" charset="0"/>
              </a:rPr>
              <a:t>solution?”</a:t>
            </a:r>
          </a:p>
        </p:txBody>
      </p:sp>
      <p:sp>
        <p:nvSpPr>
          <p:cNvPr id="5" name="Rectangle 4">
            <a:extLst>
              <a:ext uri="{FF2B5EF4-FFF2-40B4-BE49-F238E27FC236}">
                <a16:creationId xmlns:a16="http://schemas.microsoft.com/office/drawing/2014/main" id="{8D88AD95-E39E-1494-F495-ACEF5A543594}"/>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18</a:t>
            </a:fld>
            <a:endParaRPr lang="en-US" sz="1400" b="0" u="none" kern="1200" baseline="0" dirty="0">
              <a:solidFill>
                <a:schemeClr val="tx1"/>
              </a:solidFill>
              <a:latin typeface="Arial" charset="0"/>
              <a:ea typeface="+mn-ea"/>
              <a:cs typeface="+mn-cs"/>
            </a:endParaRPr>
          </a:p>
        </p:txBody>
      </p:sp>
      <p:sp>
        <p:nvSpPr>
          <p:cNvPr id="7" name="Text Placeholder 2">
            <a:extLst>
              <a:ext uri="{FF2B5EF4-FFF2-40B4-BE49-F238E27FC236}">
                <a16:creationId xmlns:a16="http://schemas.microsoft.com/office/drawing/2014/main" id="{0DF7B7B4-9703-D356-9316-26902266E20B}"/>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566085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3617E-BA64-C451-A5BF-B2957C4785B5}"/>
            </a:ext>
          </a:extLst>
        </p:cNvPr>
        <p:cNvGrpSpPr/>
        <p:nvPr/>
      </p:nvGrpSpPr>
      <p:grpSpPr>
        <a:xfrm>
          <a:off x="0" y="0"/>
          <a:ext cx="0" cy="0"/>
          <a:chOff x="0" y="0"/>
          <a:chExt cx="0" cy="0"/>
        </a:xfrm>
      </p:grpSpPr>
      <p:pic>
        <p:nvPicPr>
          <p:cNvPr id="9" name="Picture Placeholder 8" descr="A group of people sitting in chairs&#10;&#10;AI-generated content may be incorrect.">
            <a:extLst>
              <a:ext uri="{FF2B5EF4-FFF2-40B4-BE49-F238E27FC236}">
                <a16:creationId xmlns:a16="http://schemas.microsoft.com/office/drawing/2014/main" id="{F47051CC-F6B3-31D3-60A0-8226CA6753AB}"/>
              </a:ext>
            </a:extLst>
          </p:cNvPr>
          <p:cNvPicPr>
            <a:picLocks noGrp="1" noChangeAspect="1"/>
          </p:cNvPicPr>
          <p:nvPr>
            <p:ph type="pic" sz="quarter" idx="10"/>
          </p:nvPr>
        </p:nvPicPr>
        <p:blipFill>
          <a:blip r:embed="rId3"/>
          <a:srcRect t="24395" b="24395"/>
          <a:stretch>
            <a:fillRect/>
          </a:stretch>
        </p:blipFill>
        <p:spPr/>
      </p:pic>
      <p:sp>
        <p:nvSpPr>
          <p:cNvPr id="6" name="Title 5">
            <a:extLst>
              <a:ext uri="{FF2B5EF4-FFF2-40B4-BE49-F238E27FC236}">
                <a16:creationId xmlns:a16="http://schemas.microsoft.com/office/drawing/2014/main" id="{A6085CD1-0376-2143-D9AC-0CD25B584A6F}"/>
              </a:ext>
            </a:extLst>
          </p:cNvPr>
          <p:cNvSpPr>
            <a:spLocks noGrp="1"/>
          </p:cNvSpPr>
          <p:nvPr>
            <p:ph type="title"/>
          </p:nvPr>
        </p:nvSpPr>
        <p:spPr/>
        <p:txBody>
          <a:bodyPr/>
          <a:lstStyle/>
          <a:p>
            <a:r>
              <a:rPr lang="en-US" sz="4800" dirty="0">
                <a:solidFill>
                  <a:srgbClr val="FFFFFF"/>
                </a:solidFill>
                <a:latin typeface="Aptos" panose="020B0004020202020204" pitchFamily="34" charset="0"/>
                <a:cs typeface="Arial"/>
              </a:rPr>
              <a:t>Brokers Remain Essential but the Landscape Is Evolving</a:t>
            </a:r>
            <a:endParaRPr lang="en-US" dirty="0"/>
          </a:p>
        </p:txBody>
      </p:sp>
      <p:sp>
        <p:nvSpPr>
          <p:cNvPr id="3" name="Rectangle 2">
            <a:extLst>
              <a:ext uri="{FF2B5EF4-FFF2-40B4-BE49-F238E27FC236}">
                <a16:creationId xmlns:a16="http://schemas.microsoft.com/office/drawing/2014/main" id="{C04A9F2C-11A1-BAE0-6FE5-228D30B87A6B}"/>
              </a:ext>
            </a:extLst>
          </p:cNvPr>
          <p:cNvSpPr/>
          <p:nvPr/>
        </p:nvSpPr>
        <p:spPr>
          <a:xfrm>
            <a:off x="626172" y="8970135"/>
            <a:ext cx="8020287" cy="987552"/>
          </a:xfrm>
          <a:prstGeom prst="rect">
            <a:avLst/>
          </a:prstGeom>
          <a:ln>
            <a:noFill/>
          </a:ln>
        </p:spPr>
        <p:txBody>
          <a:bodyPr anchor="b">
            <a:normAutofit/>
          </a:bodyPr>
          <a:lstStyle/>
          <a:p>
            <a:pPr fontAlgn="base">
              <a:spcAft>
                <a:spcPts val="600"/>
              </a:spcAft>
              <a:buClr>
                <a:schemeClr val="accent1"/>
              </a:buClr>
              <a:buSzPct val="90000"/>
            </a:pPr>
            <a:fld id="{381A40AD-D82B-490D-AFFB-B0E575243282}" type="slidenum">
              <a:rPr lang="en-US" sz="1200" b="0" u="none" kern="1200" baseline="0">
                <a:latin typeface="Aptos" panose="020B0004020202020204" pitchFamily="34" charset="0"/>
                <a:ea typeface="+mn-ea"/>
                <a:cs typeface="+mn-cs"/>
              </a:rPr>
              <a:pPr fontAlgn="base">
                <a:spcAft>
                  <a:spcPts val="600"/>
                </a:spcAft>
                <a:buClr>
                  <a:schemeClr val="accent1"/>
                </a:buClr>
                <a:buSzPct val="90000"/>
              </a:pPr>
              <a:t>19</a:t>
            </a:fld>
            <a:endParaRPr lang="en-US" sz="1200" b="0" u="none" kern="1200" baseline="0">
              <a:latin typeface="Aptos" panose="020B0004020202020204" pitchFamily="34" charset="0"/>
              <a:ea typeface="+mn-ea"/>
              <a:cs typeface="+mn-cs"/>
            </a:endParaRPr>
          </a:p>
        </p:txBody>
      </p:sp>
    </p:spTree>
    <p:extLst>
      <p:ext uri="{BB962C8B-B14F-4D97-AF65-F5344CB8AC3E}">
        <p14:creationId xmlns:p14="http://schemas.microsoft.com/office/powerpoint/2010/main" val="287793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B92F92-A3B3-FC84-9D1B-D361368ED44F}"/>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E074DCEB-FABC-D36F-6894-77870D2725E4}"/>
              </a:ext>
            </a:extLst>
          </p:cNvPr>
          <p:cNvSpPr>
            <a:spLocks noGrp="1"/>
          </p:cNvSpPr>
          <p:nvPr>
            <p:ph type="title"/>
          </p:nvPr>
        </p:nvSpPr>
        <p:spPr/>
        <p:txBody>
          <a:bodyPr/>
          <a:lstStyle/>
          <a:p>
            <a:r>
              <a:rPr lang="en-US" sz="3600" dirty="0"/>
              <a:t>Our 2025 Research Refresh Approach</a:t>
            </a:r>
          </a:p>
        </p:txBody>
      </p:sp>
      <p:sp>
        <p:nvSpPr>
          <p:cNvPr id="3" name="Rectangle 2">
            <a:extLst>
              <a:ext uri="{FF2B5EF4-FFF2-40B4-BE49-F238E27FC236}">
                <a16:creationId xmlns:a16="http://schemas.microsoft.com/office/drawing/2014/main" id="{321C5BE3-330C-EBEC-BBE2-14E0C66E1B27}"/>
              </a:ext>
            </a:extLst>
          </p:cNvPr>
          <p:cNvSpPr/>
          <p:nvPr/>
        </p:nvSpPr>
        <p:spPr>
          <a:xfrm>
            <a:off x="6298748" y="3397655"/>
            <a:ext cx="11463955" cy="267240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0" i="0" u="none" strike="noStrike" baseline="0" dirty="0">
                <a:solidFill>
                  <a:schemeClr val="tx1"/>
                </a:solidFill>
                <a:latin typeface="Aptos" panose="020B0004020202020204" pitchFamily="34" charset="0"/>
              </a:rPr>
              <a:t>Our refresh approach leveraged a combination of </a:t>
            </a:r>
            <a:r>
              <a:rPr lang="en-US" sz="3600" b="1" i="0" u="none" strike="noStrike" baseline="0" dirty="0">
                <a:solidFill>
                  <a:schemeClr val="tx1"/>
                </a:solidFill>
                <a:latin typeface="Aptos" panose="020B0004020202020204" pitchFamily="34" charset="0"/>
              </a:rPr>
              <a:t>quantitative and qualitative </a:t>
            </a:r>
            <a:r>
              <a:rPr lang="en-US" sz="3600" b="0" i="0" u="none" strike="noStrike" baseline="0" dirty="0">
                <a:solidFill>
                  <a:schemeClr val="tx1"/>
                </a:solidFill>
                <a:latin typeface="Aptos" panose="020B0004020202020204" pitchFamily="34" charset="0"/>
              </a:rPr>
              <a:t>research to understand commonalities and differences across </a:t>
            </a:r>
            <a:r>
              <a:rPr lang="en-US" sz="3600" b="1" i="0" u="none" strike="noStrike" baseline="0" dirty="0">
                <a:solidFill>
                  <a:schemeClr val="tx1"/>
                </a:solidFill>
                <a:latin typeface="Aptos" panose="020B0004020202020204" pitchFamily="34" charset="0"/>
              </a:rPr>
              <a:t>key personas </a:t>
            </a:r>
            <a:r>
              <a:rPr lang="en-US" sz="3600" b="0" i="0" u="none" strike="noStrike" baseline="0" dirty="0">
                <a:solidFill>
                  <a:schemeClr val="tx1"/>
                </a:solidFill>
                <a:latin typeface="Aptos" panose="020B0004020202020204" pitchFamily="34" charset="0"/>
              </a:rPr>
              <a:t>in the workforce benefits ecosystem.</a:t>
            </a:r>
          </a:p>
        </p:txBody>
      </p:sp>
      <p:pic>
        <p:nvPicPr>
          <p:cNvPr id="4" name="Picture 3">
            <a:extLst>
              <a:ext uri="{FF2B5EF4-FFF2-40B4-BE49-F238E27FC236}">
                <a16:creationId xmlns:a16="http://schemas.microsoft.com/office/drawing/2014/main" id="{37756AB4-0703-76FC-FE32-A90F957D602F}"/>
              </a:ext>
            </a:extLst>
          </p:cNvPr>
          <p:cNvPicPr>
            <a:picLocks noChangeAspect="1"/>
          </p:cNvPicPr>
          <p:nvPr/>
        </p:nvPicPr>
        <p:blipFill>
          <a:blip r:embed="rId3"/>
          <a:stretch>
            <a:fillRect/>
          </a:stretch>
        </p:blipFill>
        <p:spPr>
          <a:xfrm>
            <a:off x="358429" y="1669968"/>
            <a:ext cx="5380890" cy="7030887"/>
          </a:xfrm>
          <a:prstGeom prst="rect">
            <a:avLst/>
          </a:prstGeom>
        </p:spPr>
      </p:pic>
      <p:sp>
        <p:nvSpPr>
          <p:cNvPr id="6" name="Rectangle 5">
            <a:extLst>
              <a:ext uri="{FF2B5EF4-FFF2-40B4-BE49-F238E27FC236}">
                <a16:creationId xmlns:a16="http://schemas.microsoft.com/office/drawing/2014/main" id="{75D52BDB-908D-C537-0658-7D5EEE9B533A}"/>
              </a:ext>
            </a:extLst>
          </p:cNvPr>
          <p:cNvSpPr/>
          <p:nvPr/>
        </p:nvSpPr>
        <p:spPr>
          <a:xfrm>
            <a:off x="6298750" y="6301309"/>
            <a:ext cx="3688315" cy="17550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r>
              <a:rPr lang="en-US" sz="3200" b="1">
                <a:solidFill>
                  <a:schemeClr val="tx1"/>
                </a:solidFill>
                <a:latin typeface="Aptos" panose="020B0004020202020204" pitchFamily="34" charset="0"/>
              </a:rPr>
              <a:t>Broker</a:t>
            </a:r>
          </a:p>
          <a:p>
            <a:pPr algn="ctr" defTabSz="1371669"/>
            <a:r>
              <a:rPr lang="en-US" sz="3200" b="1">
                <a:solidFill>
                  <a:schemeClr val="tx1"/>
                </a:solidFill>
                <a:latin typeface="Aptos" panose="020B0004020202020204" pitchFamily="34" charset="0"/>
              </a:rPr>
              <a:t>Interviews</a:t>
            </a:r>
          </a:p>
        </p:txBody>
      </p:sp>
      <p:sp>
        <p:nvSpPr>
          <p:cNvPr id="7" name="Rectangle 6">
            <a:extLst>
              <a:ext uri="{FF2B5EF4-FFF2-40B4-BE49-F238E27FC236}">
                <a16:creationId xmlns:a16="http://schemas.microsoft.com/office/drawing/2014/main" id="{6025986A-E86B-F886-82B3-EC11FC3D10E1}"/>
              </a:ext>
            </a:extLst>
          </p:cNvPr>
          <p:cNvSpPr/>
          <p:nvPr/>
        </p:nvSpPr>
        <p:spPr>
          <a:xfrm>
            <a:off x="10186567" y="6301309"/>
            <a:ext cx="3688315" cy="17550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r>
              <a:rPr lang="en-US" sz="3200" b="1">
                <a:solidFill>
                  <a:schemeClr val="tx1"/>
                </a:solidFill>
                <a:latin typeface="Aptos" panose="020B0004020202020204" pitchFamily="34" charset="0"/>
              </a:rPr>
              <a:t>Employer </a:t>
            </a:r>
          </a:p>
          <a:p>
            <a:pPr algn="ctr" defTabSz="1371669"/>
            <a:r>
              <a:rPr lang="en-US" sz="3200" b="1">
                <a:solidFill>
                  <a:schemeClr val="tx1"/>
                </a:solidFill>
                <a:latin typeface="Aptos" panose="020B0004020202020204" pitchFamily="34" charset="0"/>
              </a:rPr>
              <a:t>Surveys</a:t>
            </a:r>
          </a:p>
        </p:txBody>
      </p:sp>
      <p:sp>
        <p:nvSpPr>
          <p:cNvPr id="8" name="Rectangle 7">
            <a:extLst>
              <a:ext uri="{FF2B5EF4-FFF2-40B4-BE49-F238E27FC236}">
                <a16:creationId xmlns:a16="http://schemas.microsoft.com/office/drawing/2014/main" id="{85F50856-0AAB-FB08-E9A6-A329F69BF636}"/>
              </a:ext>
            </a:extLst>
          </p:cNvPr>
          <p:cNvSpPr/>
          <p:nvPr/>
        </p:nvSpPr>
        <p:spPr>
          <a:xfrm>
            <a:off x="14074388" y="6301308"/>
            <a:ext cx="3688315" cy="17550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r>
              <a:rPr lang="en-US" sz="3200" b="1">
                <a:solidFill>
                  <a:schemeClr val="tx1"/>
                </a:solidFill>
                <a:latin typeface="Aptos" panose="020B0004020202020204" pitchFamily="34" charset="0"/>
              </a:rPr>
              <a:t>Employee </a:t>
            </a:r>
          </a:p>
          <a:p>
            <a:pPr algn="ctr" defTabSz="1371669"/>
            <a:r>
              <a:rPr lang="en-US" sz="3200" b="1">
                <a:solidFill>
                  <a:schemeClr val="tx1"/>
                </a:solidFill>
                <a:latin typeface="Aptos" panose="020B0004020202020204" pitchFamily="34" charset="0"/>
              </a:rPr>
              <a:t>Surveys</a:t>
            </a:r>
          </a:p>
        </p:txBody>
      </p:sp>
      <p:sp>
        <p:nvSpPr>
          <p:cNvPr id="9" name="Rectangle 8">
            <a:extLst>
              <a:ext uri="{FF2B5EF4-FFF2-40B4-BE49-F238E27FC236}">
                <a16:creationId xmlns:a16="http://schemas.microsoft.com/office/drawing/2014/main" id="{FA6E0D16-F338-B2B3-B87A-D5A88F0AFADC}"/>
              </a:ext>
            </a:extLst>
          </p:cNvPr>
          <p:cNvSpPr/>
          <p:nvPr/>
        </p:nvSpPr>
        <p:spPr>
          <a:xfrm>
            <a:off x="6298749" y="2213904"/>
            <a:ext cx="11463955" cy="9525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0" u="none" strike="noStrike" baseline="0" dirty="0">
                <a:solidFill>
                  <a:schemeClr val="tx1"/>
                </a:solidFill>
                <a:latin typeface="Aptos" panose="020B0004020202020204" pitchFamily="34" charset="0"/>
              </a:rPr>
              <a:t>2025 Focus</a:t>
            </a:r>
          </a:p>
        </p:txBody>
      </p:sp>
      <p:sp>
        <p:nvSpPr>
          <p:cNvPr id="11" name="Rectangle 10">
            <a:extLst>
              <a:ext uri="{FF2B5EF4-FFF2-40B4-BE49-F238E27FC236}">
                <a16:creationId xmlns:a16="http://schemas.microsoft.com/office/drawing/2014/main" id="{B7FF685D-E9E9-A304-453F-3E31C5D9BC6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a:t>
            </a:fld>
            <a:endParaRPr lang="en-US" sz="1400" b="0" u="none" kern="1200" baseline="0">
              <a:solidFill>
                <a:schemeClr val="tx1"/>
              </a:solidFill>
              <a:latin typeface="Arial" charset="0"/>
              <a:ea typeface="+mn-ea"/>
              <a:cs typeface="+mn-cs"/>
            </a:endParaRPr>
          </a:p>
        </p:txBody>
      </p:sp>
    </p:spTree>
    <p:extLst>
      <p:ext uri="{BB962C8B-B14F-4D97-AF65-F5344CB8AC3E}">
        <p14:creationId xmlns:p14="http://schemas.microsoft.com/office/powerpoint/2010/main" val="719012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EEDE3F5-55CC-0F9C-3BEE-692518847D5A}"/>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195B9BF7-ADDC-E716-EBCA-C40EA3F1401D}"/>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a:solidFill>
                  <a:srgbClr val="FFFFFF"/>
                </a:solidFill>
                <a:latin typeface="Aptos" panose="020B0004020202020204" pitchFamily="34" charset="0"/>
              </a:rPr>
              <a:t>Brokers Were Clear: The Distribution Landscape Is Rapidly Evolving</a:t>
            </a:r>
          </a:p>
        </p:txBody>
      </p:sp>
      <p:sp>
        <p:nvSpPr>
          <p:cNvPr id="4" name="Rectangle 3">
            <a:extLst>
              <a:ext uri="{FF2B5EF4-FFF2-40B4-BE49-F238E27FC236}">
                <a16:creationId xmlns:a16="http://schemas.microsoft.com/office/drawing/2014/main" id="{9AC64977-FFC7-ADB4-3187-C1C816FDA4AD}"/>
              </a:ext>
            </a:extLst>
          </p:cNvPr>
          <p:cNvSpPr/>
          <p:nvPr/>
        </p:nvSpPr>
        <p:spPr>
          <a:xfrm>
            <a:off x="1390515" y="2612486"/>
            <a:ext cx="5197011" cy="2719809"/>
          </a:xfrm>
          <a:prstGeom prst="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Clients are demanding more, and hyper-focused on economic value</a:t>
            </a:r>
            <a:endParaRPr lang="en-US" sz="3200" dirty="0">
              <a:solidFill>
                <a:schemeClr val="bg1"/>
              </a:solidFill>
              <a:latin typeface="Aptos" panose="020B0004020202020204" pitchFamily="34" charset="0"/>
            </a:endParaRPr>
          </a:p>
        </p:txBody>
      </p:sp>
      <p:sp>
        <p:nvSpPr>
          <p:cNvPr id="5" name="Rectangle 4">
            <a:extLst>
              <a:ext uri="{FF2B5EF4-FFF2-40B4-BE49-F238E27FC236}">
                <a16:creationId xmlns:a16="http://schemas.microsoft.com/office/drawing/2014/main" id="{65FDFE4A-E836-67B6-3794-50067339831D}"/>
              </a:ext>
            </a:extLst>
          </p:cNvPr>
          <p:cNvSpPr/>
          <p:nvPr/>
        </p:nvSpPr>
        <p:spPr>
          <a:xfrm>
            <a:off x="6815533" y="5518062"/>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Majority believe AI will be where disruption </a:t>
            </a:r>
          </a:p>
          <a:p>
            <a:pPr algn="ctr"/>
            <a:r>
              <a:rPr lang="en-US" sz="3200" b="1" dirty="0">
                <a:solidFill>
                  <a:schemeClr val="bg1"/>
                </a:solidFill>
                <a:latin typeface="Aptos" panose="020B0004020202020204" pitchFamily="34" charset="0"/>
              </a:rPr>
              <a:t>comes from</a:t>
            </a:r>
            <a:endParaRPr lang="en-US" sz="3200" dirty="0">
              <a:solidFill>
                <a:schemeClr val="bg1"/>
              </a:solidFill>
              <a:latin typeface="Aptos" panose="020B0004020202020204" pitchFamily="34" charset="0"/>
            </a:endParaRPr>
          </a:p>
        </p:txBody>
      </p:sp>
      <p:sp>
        <p:nvSpPr>
          <p:cNvPr id="6" name="Rectangle 5">
            <a:extLst>
              <a:ext uri="{FF2B5EF4-FFF2-40B4-BE49-F238E27FC236}">
                <a16:creationId xmlns:a16="http://schemas.microsoft.com/office/drawing/2014/main" id="{8519DED7-4065-97C6-4E2B-0C9EB2835E44}"/>
              </a:ext>
            </a:extLst>
          </p:cNvPr>
          <p:cNvSpPr/>
          <p:nvPr/>
        </p:nvSpPr>
        <p:spPr>
          <a:xfrm>
            <a:off x="1390515" y="5510234"/>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More transparency will be mandated to retain broker trust</a:t>
            </a:r>
            <a:endParaRPr lang="en-US" sz="3200" dirty="0">
              <a:solidFill>
                <a:schemeClr val="bg1"/>
              </a:solidFill>
              <a:latin typeface="Aptos" panose="020B0004020202020204" pitchFamily="34" charset="0"/>
            </a:endParaRPr>
          </a:p>
        </p:txBody>
      </p:sp>
      <p:sp>
        <p:nvSpPr>
          <p:cNvPr id="7" name="Rectangle 6">
            <a:extLst>
              <a:ext uri="{FF2B5EF4-FFF2-40B4-BE49-F238E27FC236}">
                <a16:creationId xmlns:a16="http://schemas.microsoft.com/office/drawing/2014/main" id="{1255DF98-2DFC-DDDD-E5E8-411C3E19B6F6}"/>
              </a:ext>
            </a:extLst>
          </p:cNvPr>
          <p:cNvSpPr/>
          <p:nvPr/>
        </p:nvSpPr>
        <p:spPr>
          <a:xfrm>
            <a:off x="12272962" y="5518062"/>
            <a:ext cx="5197011" cy="271980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Leaving smaller size segments underserved</a:t>
            </a:r>
            <a:endParaRPr lang="en-US" sz="3200" dirty="0">
              <a:solidFill>
                <a:schemeClr val="bg1"/>
              </a:solidFill>
              <a:latin typeface="Aptos" panose="020B0004020202020204" pitchFamily="34" charset="0"/>
            </a:endParaRPr>
          </a:p>
        </p:txBody>
      </p:sp>
      <p:sp>
        <p:nvSpPr>
          <p:cNvPr id="8" name="Rectangle 7">
            <a:extLst>
              <a:ext uri="{FF2B5EF4-FFF2-40B4-BE49-F238E27FC236}">
                <a16:creationId xmlns:a16="http://schemas.microsoft.com/office/drawing/2014/main" id="{AE9EE5BB-5153-B5D2-675B-9E38492F0E1D}"/>
              </a:ext>
            </a:extLst>
          </p:cNvPr>
          <p:cNvSpPr/>
          <p:nvPr/>
        </p:nvSpPr>
        <p:spPr>
          <a:xfrm>
            <a:off x="12272963" y="2619255"/>
            <a:ext cx="5197011" cy="271980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Stifling innovation and creativity</a:t>
            </a:r>
            <a:endParaRPr lang="en-US" sz="3200" dirty="0">
              <a:solidFill>
                <a:schemeClr val="bg1"/>
              </a:solidFill>
              <a:latin typeface="Aptos" panose="020B0004020202020204" pitchFamily="34" charset="0"/>
            </a:endParaRPr>
          </a:p>
        </p:txBody>
      </p:sp>
      <p:sp>
        <p:nvSpPr>
          <p:cNvPr id="9" name="Rectangle 8">
            <a:extLst>
              <a:ext uri="{FF2B5EF4-FFF2-40B4-BE49-F238E27FC236}">
                <a16:creationId xmlns:a16="http://schemas.microsoft.com/office/drawing/2014/main" id="{458C8274-90DB-F45B-CB96-855772FAA197}"/>
              </a:ext>
            </a:extLst>
          </p:cNvPr>
          <p:cNvSpPr/>
          <p:nvPr/>
        </p:nvSpPr>
        <p:spPr>
          <a:xfrm>
            <a:off x="6815532" y="2612485"/>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ptos" panose="020B0004020202020204" pitchFamily="34" charset="0"/>
              </a:rPr>
              <a:t>Concerns exist in ushering in the next generation of strategic brokers</a:t>
            </a:r>
            <a:endParaRPr lang="en-US" sz="3200" dirty="0">
              <a:solidFill>
                <a:schemeClr val="bg1"/>
              </a:solidFill>
              <a:latin typeface="Aptos" panose="020B0004020202020204" pitchFamily="34" charset="0"/>
            </a:endParaRPr>
          </a:p>
        </p:txBody>
      </p:sp>
      <p:sp>
        <p:nvSpPr>
          <p:cNvPr id="20" name="Rectangle 19">
            <a:extLst>
              <a:ext uri="{FF2B5EF4-FFF2-40B4-BE49-F238E27FC236}">
                <a16:creationId xmlns:a16="http://schemas.microsoft.com/office/drawing/2014/main" id="{E0BC6C17-FBB3-9584-B22A-A7792E2B3F41}"/>
              </a:ext>
            </a:extLst>
          </p:cNvPr>
          <p:cNvSpPr/>
          <p:nvPr/>
        </p:nvSpPr>
        <p:spPr>
          <a:xfrm>
            <a:off x="12272962" y="1599832"/>
            <a:ext cx="5197011" cy="9525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latin typeface="Aptos" panose="020B0004020202020204" pitchFamily="34" charset="0"/>
              </a:rPr>
              <a:t>Unintended consequences of consolidation</a:t>
            </a:r>
          </a:p>
        </p:txBody>
      </p:sp>
      <p:sp>
        <p:nvSpPr>
          <p:cNvPr id="3" name="Rectangle 2">
            <a:extLst>
              <a:ext uri="{FF2B5EF4-FFF2-40B4-BE49-F238E27FC236}">
                <a16:creationId xmlns:a16="http://schemas.microsoft.com/office/drawing/2014/main" id="{D27F7967-87AD-9BB9-1FF7-8DEF90D9A9E4}"/>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20</a:t>
            </a:fld>
            <a:endParaRPr lang="en-US" sz="1400" b="0" u="none" kern="1200" baseline="0" dirty="0">
              <a:solidFill>
                <a:schemeClr val="tx1"/>
              </a:solidFill>
              <a:latin typeface="Arial" charset="0"/>
              <a:ea typeface="+mn-ea"/>
              <a:cs typeface="+mn-cs"/>
            </a:endParaRPr>
          </a:p>
        </p:txBody>
      </p:sp>
      <p:sp>
        <p:nvSpPr>
          <p:cNvPr id="10" name="Text Placeholder 2">
            <a:extLst>
              <a:ext uri="{FF2B5EF4-FFF2-40B4-BE49-F238E27FC236}">
                <a16:creationId xmlns:a16="http://schemas.microsoft.com/office/drawing/2014/main" id="{FE592BB7-B623-7841-7419-49E9309B0E5B}"/>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426039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A9A68C4-D9B1-4130-14F5-8008F8C2BBD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69FE2113-BA7A-7215-54BD-2F43CF7F36BF}"/>
              </a:ext>
            </a:extLst>
          </p:cNvPr>
          <p:cNvSpPr>
            <a:spLocks noGrp="1"/>
          </p:cNvSpPr>
          <p:nvPr>
            <p:ph type="title"/>
          </p:nvPr>
        </p:nvSpPr>
        <p:spPr/>
        <p:txBody>
          <a:bodyPr/>
          <a:lstStyle/>
          <a:p>
            <a:r>
              <a:rPr lang="en-US" sz="3500" dirty="0">
                <a:latin typeface="Aptos"/>
              </a:rPr>
              <a:t>Beyond Quality, Employers Are Seeking Holistic Strategy and Benefits Access From Brokers</a:t>
            </a:r>
          </a:p>
        </p:txBody>
      </p:sp>
      <p:graphicFrame>
        <p:nvGraphicFramePr>
          <p:cNvPr id="6" name="Chart Placeholder 5">
            <a:extLst>
              <a:ext uri="{FF2B5EF4-FFF2-40B4-BE49-F238E27FC236}">
                <a16:creationId xmlns:a16="http://schemas.microsoft.com/office/drawing/2014/main" id="{B3A32375-C413-35D2-DCFF-9244A21E38CA}"/>
              </a:ext>
            </a:extLst>
          </p:cNvPr>
          <p:cNvGraphicFramePr>
            <a:graphicFrameLocks noGrp="1"/>
          </p:cNvGraphicFramePr>
          <p:nvPr>
            <p:ph type="chart" sz="quarter" idx="4294967295"/>
            <p:extLst>
              <p:ext uri="{D42A27DB-BD31-4B8C-83A1-F6EECF244321}">
                <p14:modId xmlns:p14="http://schemas.microsoft.com/office/powerpoint/2010/main" val="3952432666"/>
              </p:ext>
            </p:extLst>
          </p:nvPr>
        </p:nvGraphicFramePr>
        <p:xfrm>
          <a:off x="0" y="2330450"/>
          <a:ext cx="15838488" cy="675957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55C7ECC2-B3D3-6B4B-49D5-F94DB6A95759}"/>
              </a:ext>
            </a:extLst>
          </p:cNvPr>
          <p:cNvSpPr/>
          <p:nvPr/>
        </p:nvSpPr>
        <p:spPr>
          <a:xfrm>
            <a:off x="1331843" y="2994326"/>
            <a:ext cx="15067722" cy="1021057"/>
          </a:xfrm>
          <a:prstGeom prst="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ADB370-6464-7253-7E97-701F3BD7F6B4}"/>
              </a:ext>
            </a:extLst>
          </p:cNvPr>
          <p:cNvSpPr/>
          <p:nvPr/>
        </p:nvSpPr>
        <p:spPr>
          <a:xfrm>
            <a:off x="1343131" y="4546109"/>
            <a:ext cx="15067722" cy="1357743"/>
          </a:xfrm>
          <a:prstGeom prst="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0CBE0D-A88D-057A-31CB-217466D3894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21</a:t>
            </a:fld>
            <a:endParaRPr lang="en-US" sz="1400" b="0" u="none" kern="1200" baseline="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514C63C2-5A77-D85C-0B88-7BED7C3B52AA}"/>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42594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08954-0236-33C4-5251-DACBF1BCDF5C}"/>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B9369E6E-072B-6023-0012-1543357D894B}"/>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B2734F7A-50AA-6BFF-33DC-A8CF826EF047}"/>
              </a:ext>
            </a:extLst>
          </p:cNvPr>
          <p:cNvSpPr>
            <a:spLocks noGrp="1"/>
          </p:cNvSpPr>
          <p:nvPr>
            <p:ph type="title"/>
          </p:nvPr>
        </p:nvSpPr>
        <p:spPr/>
        <p:txBody>
          <a:bodyPr/>
          <a:lstStyle/>
          <a:p>
            <a:r>
              <a:rPr lang="en-US" sz="3600" dirty="0"/>
              <a:t>It Is a Jump Ball, so Employers Seem to Be Grabbing It… but Employees Need the Help</a:t>
            </a:r>
          </a:p>
        </p:txBody>
      </p:sp>
      <p:sp>
        <p:nvSpPr>
          <p:cNvPr id="3" name="TextBox 2">
            <a:extLst>
              <a:ext uri="{FF2B5EF4-FFF2-40B4-BE49-F238E27FC236}">
                <a16:creationId xmlns:a16="http://schemas.microsoft.com/office/drawing/2014/main" id="{B6DF0194-2D27-00BB-3D7A-95D7F5FD03E2}"/>
              </a:ext>
            </a:extLst>
          </p:cNvPr>
          <p:cNvSpPr txBox="1"/>
          <p:nvPr/>
        </p:nvSpPr>
        <p:spPr>
          <a:xfrm>
            <a:off x="3608802" y="1549859"/>
            <a:ext cx="12033298" cy="830997"/>
          </a:xfrm>
          <a:prstGeom prst="rect">
            <a:avLst/>
          </a:prstGeom>
          <a:noFill/>
        </p:spPr>
        <p:txBody>
          <a:bodyPr wrap="square" rtlCol="0">
            <a:spAutoFit/>
          </a:bodyPr>
          <a:lstStyle/>
          <a:p>
            <a:pPr algn="ctr">
              <a:defRPr/>
            </a:pPr>
            <a:r>
              <a:rPr lang="en-US" sz="2400" b="1" dirty="0">
                <a:solidFill>
                  <a:srgbClr val="000000"/>
                </a:solidFill>
                <a:latin typeface="Aptos" panose="020B0004020202020204" pitchFamily="34" charset="0"/>
              </a:rPr>
              <a:t>Who do you think should be </a:t>
            </a:r>
            <a:r>
              <a:rPr lang="en-US" sz="2400" b="1" u="sng" dirty="0">
                <a:solidFill>
                  <a:srgbClr val="000000"/>
                </a:solidFill>
                <a:latin typeface="Aptos" panose="020B0004020202020204" pitchFamily="34" charset="0"/>
              </a:rPr>
              <a:t>primarily</a:t>
            </a:r>
            <a:r>
              <a:rPr lang="en-US" sz="2400" b="1" dirty="0">
                <a:solidFill>
                  <a:srgbClr val="000000"/>
                </a:solidFill>
                <a:latin typeface="Aptos" panose="020B0004020202020204" pitchFamily="34" charset="0"/>
              </a:rPr>
              <a:t> accountable for providing the education and awareness needed for employees to make confident enrollment decisions?</a:t>
            </a:r>
          </a:p>
        </p:txBody>
      </p:sp>
      <p:graphicFrame>
        <p:nvGraphicFramePr>
          <p:cNvPr id="6" name="Chart 5">
            <a:extLst>
              <a:ext uri="{FF2B5EF4-FFF2-40B4-BE49-F238E27FC236}">
                <a16:creationId xmlns:a16="http://schemas.microsoft.com/office/drawing/2014/main" id="{3189D573-75D3-BA74-71FC-8DD84D0EEB06}"/>
              </a:ext>
            </a:extLst>
          </p:cNvPr>
          <p:cNvGraphicFramePr/>
          <p:nvPr>
            <p:extLst>
              <p:ext uri="{D42A27DB-BD31-4B8C-83A1-F6EECF244321}">
                <p14:modId xmlns:p14="http://schemas.microsoft.com/office/powerpoint/2010/main" val="3582488524"/>
              </p:ext>
            </p:extLst>
          </p:nvPr>
        </p:nvGraphicFramePr>
        <p:xfrm>
          <a:off x="3585603" y="2780141"/>
          <a:ext cx="12850737" cy="668045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27CC1BB-8436-238A-DF82-40F8B006E62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22</a:t>
            </a:fld>
            <a:endParaRPr lang="en-US" sz="1400" b="0" u="none" kern="1200" baseline="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FB6F8F28-0AA1-4763-0163-A6C0FD9761F4}"/>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18482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67A1F-C28B-0FAD-0F0E-F53D178A7D88}"/>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B3535FD-9AF3-39B0-E416-DDD0A09AF718}"/>
              </a:ext>
            </a:extLst>
          </p:cNvPr>
          <p:cNvSpPr/>
          <p:nvPr/>
        </p:nvSpPr>
        <p:spPr>
          <a:xfrm>
            <a:off x="7668488" y="3942612"/>
            <a:ext cx="2951019" cy="268356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Speech Bubble: Rectangle with Corners Rounded 20">
            <a:extLst>
              <a:ext uri="{FF2B5EF4-FFF2-40B4-BE49-F238E27FC236}">
                <a16:creationId xmlns:a16="http://schemas.microsoft.com/office/drawing/2014/main" id="{AF1DABA1-2EAD-12BF-EEE4-9A6D635D9E54}"/>
              </a:ext>
            </a:extLst>
          </p:cNvPr>
          <p:cNvSpPr/>
          <p:nvPr/>
        </p:nvSpPr>
        <p:spPr>
          <a:xfrm>
            <a:off x="448624" y="3942613"/>
            <a:ext cx="6470069" cy="1838866"/>
          </a:xfrm>
          <a:prstGeom prst="wedgeRoundRectCallout">
            <a:avLst>
              <a:gd name="adj1" fmla="val 56750"/>
              <a:gd name="adj2" fmla="val -12696"/>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 Placeholder 12">
            <a:extLst>
              <a:ext uri="{FF2B5EF4-FFF2-40B4-BE49-F238E27FC236}">
                <a16:creationId xmlns:a16="http://schemas.microsoft.com/office/drawing/2014/main" id="{A732BDA8-D680-7170-3654-5A56CA2F9B58}"/>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5FD41143-8F96-8C1E-B61E-E9D3A040FE64}"/>
              </a:ext>
            </a:extLst>
          </p:cNvPr>
          <p:cNvSpPr>
            <a:spLocks noGrp="1"/>
          </p:cNvSpPr>
          <p:nvPr>
            <p:ph type="title"/>
          </p:nvPr>
        </p:nvSpPr>
        <p:spPr/>
        <p:txBody>
          <a:bodyPr/>
          <a:lstStyle/>
          <a:p>
            <a:r>
              <a:rPr lang="en-US" sz="3600" dirty="0"/>
              <a:t>Brokers Demand More From Carriers</a:t>
            </a:r>
          </a:p>
        </p:txBody>
      </p:sp>
      <p:sp>
        <p:nvSpPr>
          <p:cNvPr id="6" name="TextBox 5">
            <a:extLst>
              <a:ext uri="{FF2B5EF4-FFF2-40B4-BE49-F238E27FC236}">
                <a16:creationId xmlns:a16="http://schemas.microsoft.com/office/drawing/2014/main" id="{E8DA49A6-9D7C-D0AD-08AC-A6C9AA5B781D}"/>
              </a:ext>
            </a:extLst>
          </p:cNvPr>
          <p:cNvSpPr txBox="1"/>
          <p:nvPr/>
        </p:nvSpPr>
        <p:spPr>
          <a:xfrm>
            <a:off x="7817586" y="5403180"/>
            <a:ext cx="2652822" cy="1015663"/>
          </a:xfrm>
          <a:prstGeom prst="rect">
            <a:avLst/>
          </a:prstGeom>
          <a:noFill/>
        </p:spPr>
        <p:txBody>
          <a:bodyPr wrap="square">
            <a:spAutoFit/>
          </a:bodyPr>
          <a:lstStyle/>
          <a:p>
            <a:pPr marL="0" marR="0" lvl="0" indent="0" algn="ctr" defTabSz="137173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5F9E"/>
                </a:solidFill>
                <a:effectLst/>
                <a:uLnTx/>
                <a:uFillTx/>
                <a:latin typeface="Aptos" panose="020B0004020202020204" pitchFamily="34" charset="0"/>
                <a:ea typeface="+mn-ea"/>
                <a:cs typeface="+mn-cs"/>
              </a:rPr>
              <a:t>Brokers’ Voices</a:t>
            </a:r>
          </a:p>
        </p:txBody>
      </p:sp>
      <p:pic>
        <p:nvPicPr>
          <p:cNvPr id="10" name="Picture 9" descr="A group of people sitting at a table&#10;&#10;Description automatically generated">
            <a:extLst>
              <a:ext uri="{FF2B5EF4-FFF2-40B4-BE49-F238E27FC236}">
                <a16:creationId xmlns:a16="http://schemas.microsoft.com/office/drawing/2014/main" id="{3751D290-502E-B916-1C11-38016ED0D3EC}"/>
              </a:ext>
            </a:extLst>
          </p:cNvPr>
          <p:cNvPicPr>
            <a:picLocks noChangeAspect="1"/>
          </p:cNvPicPr>
          <p:nvPr/>
        </p:nvPicPr>
        <p:blipFill>
          <a:blip r:embed="rId3"/>
          <a:stretch>
            <a:fillRect/>
          </a:stretch>
        </p:blipFill>
        <p:spPr>
          <a:xfrm>
            <a:off x="8379878" y="4004009"/>
            <a:ext cx="1528241" cy="1399172"/>
          </a:xfrm>
          <a:prstGeom prst="rect">
            <a:avLst/>
          </a:prstGeom>
          <a:ln>
            <a:noFill/>
          </a:ln>
        </p:spPr>
      </p:pic>
      <p:sp>
        <p:nvSpPr>
          <p:cNvPr id="9" name="Speech Bubble: Rectangle with Corners Rounded 8">
            <a:extLst>
              <a:ext uri="{FF2B5EF4-FFF2-40B4-BE49-F238E27FC236}">
                <a16:creationId xmlns:a16="http://schemas.microsoft.com/office/drawing/2014/main" id="{CBAB95BC-A43F-A703-611A-DC761D6FC24D}"/>
              </a:ext>
            </a:extLst>
          </p:cNvPr>
          <p:cNvSpPr/>
          <p:nvPr/>
        </p:nvSpPr>
        <p:spPr>
          <a:xfrm>
            <a:off x="5310378" y="1679499"/>
            <a:ext cx="7667244" cy="1655217"/>
          </a:xfrm>
          <a:prstGeom prst="wedgeRoundRectCallout">
            <a:avLst>
              <a:gd name="adj1" fmla="val -9413"/>
              <a:gd name="adj2" fmla="val 66801"/>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131166E8-98BF-A916-F188-F09419D42725}"/>
              </a:ext>
            </a:extLst>
          </p:cNvPr>
          <p:cNvSpPr txBox="1"/>
          <p:nvPr/>
        </p:nvSpPr>
        <p:spPr>
          <a:xfrm>
            <a:off x="5652869" y="1815252"/>
            <a:ext cx="6968399" cy="1323439"/>
          </a:xfrm>
          <a:prstGeom prst="rect">
            <a:avLst/>
          </a:prstGeom>
          <a:noFill/>
        </p:spPr>
        <p:txBody>
          <a:bodyPr wrap="square">
            <a:spAutoFit/>
          </a:bodyPr>
          <a:lstStyle/>
          <a:p>
            <a:pPr algn="ctr"/>
            <a:r>
              <a:rPr lang="en-US" sz="2000" i="1" dirty="0">
                <a:solidFill>
                  <a:schemeClr val="bg1"/>
                </a:solidFill>
                <a:latin typeface="Aptos" panose="020B0004020202020204" pitchFamily="34" charset="0"/>
                <a:ea typeface="+mn-lt"/>
                <a:cs typeface="+mn-lt"/>
              </a:rPr>
              <a:t>“Carriers that </a:t>
            </a:r>
            <a:r>
              <a:rPr lang="en-US" sz="2000" b="1" i="1" dirty="0">
                <a:solidFill>
                  <a:schemeClr val="bg1"/>
                </a:solidFill>
                <a:latin typeface="Aptos" panose="020B0004020202020204" pitchFamily="34" charset="0"/>
                <a:ea typeface="+mn-lt"/>
                <a:cs typeface="+mn-lt"/>
              </a:rPr>
              <a:t>put forward a single point of accountability </a:t>
            </a:r>
            <a:r>
              <a:rPr lang="en-US" sz="2000" i="1" dirty="0">
                <a:solidFill>
                  <a:schemeClr val="bg1"/>
                </a:solidFill>
                <a:latin typeface="Aptos" panose="020B0004020202020204" pitchFamily="34" charset="0"/>
                <a:ea typeface="+mn-lt"/>
                <a:cs typeface="+mn-lt"/>
              </a:rPr>
              <a:t>facing off to the brokers, stand a better chance of winning because they can capture the relationship and overcome the noise that brokers face with too many people calling on them.” </a:t>
            </a:r>
          </a:p>
        </p:txBody>
      </p:sp>
      <p:sp>
        <p:nvSpPr>
          <p:cNvPr id="20" name="TextBox 19">
            <a:extLst>
              <a:ext uri="{FF2B5EF4-FFF2-40B4-BE49-F238E27FC236}">
                <a16:creationId xmlns:a16="http://schemas.microsoft.com/office/drawing/2014/main" id="{C33DFC40-B49F-CB72-4E39-2A6AE3D3B085}"/>
              </a:ext>
            </a:extLst>
          </p:cNvPr>
          <p:cNvSpPr txBox="1"/>
          <p:nvPr/>
        </p:nvSpPr>
        <p:spPr>
          <a:xfrm>
            <a:off x="651165" y="4107148"/>
            <a:ext cx="5902035" cy="1631216"/>
          </a:xfrm>
          <a:prstGeom prst="rect">
            <a:avLst/>
          </a:prstGeom>
          <a:noFill/>
        </p:spPr>
        <p:txBody>
          <a:bodyPr wrap="square" lIns="91440" tIns="45720" rIns="91440" bIns="45720" anchor="t">
            <a:spAutoFit/>
          </a:bodyPr>
          <a:lstStyle/>
          <a:p>
            <a:pPr algn="ctr"/>
            <a:r>
              <a:rPr lang="en-US" sz="2000" i="1" dirty="0">
                <a:latin typeface="Aptos"/>
                <a:ea typeface="+mn-lt"/>
                <a:cs typeface="+mn-lt"/>
              </a:rPr>
              <a:t>“We’ve got </a:t>
            </a:r>
            <a:r>
              <a:rPr lang="en-US" sz="2000" b="1" i="1" dirty="0">
                <a:latin typeface="Aptos"/>
                <a:ea typeface="+mn-lt"/>
                <a:cs typeface="+mn-lt"/>
              </a:rPr>
              <a:t>too many people selling products and not enough people solving problems</a:t>
            </a:r>
            <a:r>
              <a:rPr lang="en-US" sz="2000" i="1" dirty="0">
                <a:latin typeface="Aptos"/>
                <a:ea typeface="+mn-lt"/>
                <a:cs typeface="+mn-lt"/>
              </a:rPr>
              <a:t>. If you ask a carrier rep what does a broker need, I could pretty much set my watch to them rattling off two or three things that they sell, and nothing more.”</a:t>
            </a:r>
            <a:endParaRPr lang="en-US" sz="2000" i="1" dirty="0">
              <a:latin typeface="Aptos"/>
            </a:endParaRPr>
          </a:p>
        </p:txBody>
      </p:sp>
      <p:sp>
        <p:nvSpPr>
          <p:cNvPr id="22" name="Speech Bubble: Rectangle with Corners Rounded 21">
            <a:extLst>
              <a:ext uri="{FF2B5EF4-FFF2-40B4-BE49-F238E27FC236}">
                <a16:creationId xmlns:a16="http://schemas.microsoft.com/office/drawing/2014/main" id="{20543FE7-8037-40F8-9F44-132F97FE851D}"/>
              </a:ext>
            </a:extLst>
          </p:cNvPr>
          <p:cNvSpPr/>
          <p:nvPr/>
        </p:nvSpPr>
        <p:spPr>
          <a:xfrm>
            <a:off x="11369302" y="4112245"/>
            <a:ext cx="6470069" cy="1484901"/>
          </a:xfrm>
          <a:prstGeom prst="wedgeRoundRectCallout">
            <a:avLst>
              <a:gd name="adj1" fmla="val -58346"/>
              <a:gd name="adj2" fmla="val -11463"/>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4FE891D8-A14E-9C8E-8EC6-5B8D04159043}"/>
              </a:ext>
            </a:extLst>
          </p:cNvPr>
          <p:cNvSpPr txBox="1"/>
          <p:nvPr/>
        </p:nvSpPr>
        <p:spPr>
          <a:xfrm>
            <a:off x="11768059" y="4405785"/>
            <a:ext cx="5672553" cy="1015663"/>
          </a:xfrm>
          <a:prstGeom prst="rect">
            <a:avLst/>
          </a:prstGeom>
          <a:noFill/>
        </p:spPr>
        <p:txBody>
          <a:bodyPr wrap="square" lIns="91440" tIns="45720" rIns="91440" bIns="45720" anchor="t">
            <a:spAutoFit/>
          </a:bodyPr>
          <a:lstStyle/>
          <a:p>
            <a:pPr algn="ctr"/>
            <a:r>
              <a:rPr lang="en-US" sz="2000" i="1" dirty="0">
                <a:latin typeface="Aptos"/>
                <a:ea typeface="+mn-lt"/>
                <a:cs typeface="+mn-lt"/>
              </a:rPr>
              <a:t>“They [carriers] just are very </a:t>
            </a:r>
            <a:r>
              <a:rPr lang="en-US" sz="2000" b="1" i="1" dirty="0">
                <a:latin typeface="Aptos"/>
                <a:ea typeface="+mn-lt"/>
                <a:cs typeface="+mn-lt"/>
              </a:rPr>
              <a:t>short-sighted in terms of really helping employers</a:t>
            </a:r>
            <a:r>
              <a:rPr lang="en-US" sz="2000" i="1" dirty="0">
                <a:latin typeface="Aptos"/>
                <a:ea typeface="+mn-lt"/>
                <a:cs typeface="+mn-lt"/>
              </a:rPr>
              <a:t> help their population. It’s really frustrating; it really is.”</a:t>
            </a:r>
          </a:p>
        </p:txBody>
      </p:sp>
      <p:sp>
        <p:nvSpPr>
          <p:cNvPr id="3" name="Speech Bubble: Rectangle with Corners Rounded 2">
            <a:extLst>
              <a:ext uri="{FF2B5EF4-FFF2-40B4-BE49-F238E27FC236}">
                <a16:creationId xmlns:a16="http://schemas.microsoft.com/office/drawing/2014/main" id="{0992D4B5-8BB4-A57A-B26C-058FEFE3F388}"/>
              </a:ext>
            </a:extLst>
          </p:cNvPr>
          <p:cNvSpPr/>
          <p:nvPr/>
        </p:nvSpPr>
        <p:spPr>
          <a:xfrm>
            <a:off x="5421676" y="7100803"/>
            <a:ext cx="7667244" cy="1683974"/>
          </a:xfrm>
          <a:prstGeom prst="wedgeRoundRectCallout">
            <a:avLst>
              <a:gd name="adj1" fmla="val 9427"/>
              <a:gd name="adj2" fmla="val -70704"/>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B9490EDD-03C5-B202-FD27-AC51FCEE048E}"/>
              </a:ext>
            </a:extLst>
          </p:cNvPr>
          <p:cNvSpPr txBox="1"/>
          <p:nvPr/>
        </p:nvSpPr>
        <p:spPr>
          <a:xfrm>
            <a:off x="5764167" y="7282276"/>
            <a:ext cx="6968399" cy="1323439"/>
          </a:xfrm>
          <a:prstGeom prst="rect">
            <a:avLst/>
          </a:prstGeom>
          <a:noFill/>
        </p:spPr>
        <p:txBody>
          <a:bodyPr wrap="square">
            <a:spAutoFit/>
          </a:bodyPr>
          <a:lstStyle/>
          <a:p>
            <a:pPr algn="ctr"/>
            <a:r>
              <a:rPr lang="en-US" sz="2000" i="1" dirty="0">
                <a:solidFill>
                  <a:schemeClr val="bg1"/>
                </a:solidFill>
                <a:latin typeface="Aptos" panose="020B0004020202020204" pitchFamily="34" charset="0"/>
                <a:ea typeface="+mn-lt"/>
                <a:cs typeface="+mn-lt"/>
              </a:rPr>
              <a:t>“Brokers are </a:t>
            </a:r>
            <a:r>
              <a:rPr lang="en-US" sz="2000" b="1" i="1" dirty="0">
                <a:solidFill>
                  <a:schemeClr val="bg1"/>
                </a:solidFill>
                <a:latin typeface="Aptos" panose="020B0004020202020204" pitchFamily="34" charset="0"/>
                <a:ea typeface="+mn-lt"/>
                <a:cs typeface="+mn-lt"/>
              </a:rPr>
              <a:t>hungry and desperate for data</a:t>
            </a:r>
            <a:r>
              <a:rPr lang="en-US" sz="2000" i="1" dirty="0">
                <a:solidFill>
                  <a:schemeClr val="bg1"/>
                </a:solidFill>
                <a:latin typeface="Aptos" panose="020B0004020202020204" pitchFamily="34" charset="0"/>
                <a:ea typeface="+mn-lt"/>
                <a:cs typeface="+mn-lt"/>
              </a:rPr>
              <a:t>. And the carriers have it and they’re not using it. So, the number one thing a carrier can do to differentiate themselves is create a reporting package that is fully transparent.” </a:t>
            </a:r>
            <a:endParaRPr lang="en-US" sz="2000" i="1" dirty="0">
              <a:solidFill>
                <a:schemeClr val="bg1"/>
              </a:solidFill>
              <a:latin typeface="Aptos" panose="020B0004020202020204" pitchFamily="34" charset="0"/>
            </a:endParaRPr>
          </a:p>
        </p:txBody>
      </p:sp>
      <p:sp>
        <p:nvSpPr>
          <p:cNvPr id="5" name="Rectangle 4">
            <a:extLst>
              <a:ext uri="{FF2B5EF4-FFF2-40B4-BE49-F238E27FC236}">
                <a16:creationId xmlns:a16="http://schemas.microsoft.com/office/drawing/2014/main" id="{A44D324A-D6AE-07A6-383A-AF186D5E4A7D}"/>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23</a:t>
            </a:fld>
            <a:endParaRPr lang="en-US" sz="1400" b="0" u="none" kern="1200" baseline="0">
              <a:solidFill>
                <a:schemeClr val="tx1"/>
              </a:solidFill>
              <a:latin typeface="Arial" charset="0"/>
              <a:ea typeface="+mn-ea"/>
              <a:cs typeface="+mn-cs"/>
            </a:endParaRPr>
          </a:p>
        </p:txBody>
      </p:sp>
      <p:sp>
        <p:nvSpPr>
          <p:cNvPr id="7" name="Text Placeholder 2">
            <a:extLst>
              <a:ext uri="{FF2B5EF4-FFF2-40B4-BE49-F238E27FC236}">
                <a16:creationId xmlns:a16="http://schemas.microsoft.com/office/drawing/2014/main" id="{EC1D4F92-7451-B51D-DDA5-D4E70E656543}"/>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401194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79EA5DB-74E4-7D08-BD5B-062FB68A0E9A}"/>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D2F8ECE8-199A-ACE9-CC01-275B166428C3}"/>
              </a:ext>
            </a:extLst>
          </p:cNvPr>
          <p:cNvSpPr>
            <a:spLocks noGrp="1"/>
          </p:cNvSpPr>
          <p:nvPr>
            <p:ph type="title"/>
          </p:nvPr>
        </p:nvSpPr>
        <p:spPr/>
        <p:txBody>
          <a:bodyPr/>
          <a:lstStyle/>
          <a:p>
            <a:r>
              <a:rPr lang="en-US" sz="3600" dirty="0">
                <a:latin typeface="Aptos"/>
              </a:rPr>
              <a:t>Employers Are Seeking a Wide Array of Data as Input Into Their Decision Making</a:t>
            </a:r>
            <a:endParaRPr lang="en-US" sz="3600" dirty="0"/>
          </a:p>
        </p:txBody>
      </p:sp>
      <p:sp>
        <p:nvSpPr>
          <p:cNvPr id="4" name="Rectangle 3">
            <a:extLst>
              <a:ext uri="{FF2B5EF4-FFF2-40B4-BE49-F238E27FC236}">
                <a16:creationId xmlns:a16="http://schemas.microsoft.com/office/drawing/2014/main" id="{727254CE-B15E-504A-F513-27B9BA32F49D}"/>
              </a:ext>
            </a:extLst>
          </p:cNvPr>
          <p:cNvSpPr/>
          <p:nvPr/>
        </p:nvSpPr>
        <p:spPr>
          <a:xfrm>
            <a:off x="3117710" y="2290008"/>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AC809"/>
                </a:solidFill>
                <a:effectLst/>
                <a:uLnTx/>
                <a:uFillTx/>
                <a:latin typeface="Aptos" panose="020B0004020202020204" pitchFamily="34" charset="0"/>
                <a:ea typeface="+mn-ea"/>
                <a:cs typeface="+mn-cs"/>
              </a:rPr>
              <a:t>71%</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Information on what employees want</a:t>
            </a:r>
          </a:p>
        </p:txBody>
      </p:sp>
      <p:sp>
        <p:nvSpPr>
          <p:cNvPr id="5" name="Rectangle 4">
            <a:extLst>
              <a:ext uri="{FF2B5EF4-FFF2-40B4-BE49-F238E27FC236}">
                <a16:creationId xmlns:a16="http://schemas.microsoft.com/office/drawing/2014/main" id="{E9BBC4CD-A58C-A262-27C9-FD48EC753CC8}"/>
              </a:ext>
            </a:extLst>
          </p:cNvPr>
          <p:cNvSpPr/>
          <p:nvPr/>
        </p:nvSpPr>
        <p:spPr>
          <a:xfrm>
            <a:off x="7100318" y="5442402"/>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C809"/>
                </a:solidFill>
                <a:effectLst/>
                <a:uLnTx/>
                <a:uFillTx/>
                <a:latin typeface="Aptos" panose="020B0004020202020204" pitchFamily="34" charset="0"/>
                <a:ea typeface="+mn-ea"/>
                <a:cs typeface="+mn-cs"/>
              </a:rPr>
              <a:t>36%</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Employee demographics</a:t>
            </a:r>
          </a:p>
        </p:txBody>
      </p:sp>
      <p:sp>
        <p:nvSpPr>
          <p:cNvPr id="6" name="Rectangle 5">
            <a:extLst>
              <a:ext uri="{FF2B5EF4-FFF2-40B4-BE49-F238E27FC236}">
                <a16:creationId xmlns:a16="http://schemas.microsoft.com/office/drawing/2014/main" id="{9C74C905-1943-8737-7776-5C76A8E55C28}"/>
              </a:ext>
            </a:extLst>
          </p:cNvPr>
          <p:cNvSpPr/>
          <p:nvPr/>
        </p:nvSpPr>
        <p:spPr>
          <a:xfrm>
            <a:off x="11082926" y="5442402"/>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AC809"/>
                </a:solidFill>
                <a:effectLst/>
                <a:uLnTx/>
                <a:uFillTx/>
                <a:latin typeface="Aptos" panose="020B0004020202020204" pitchFamily="34" charset="0"/>
                <a:ea typeface="+mn-ea"/>
                <a:cs typeface="+mn-cs"/>
              </a:rPr>
              <a:t>30%</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What similar </a:t>
            </a:r>
            <a:br>
              <a:rPr kumimoji="0" lang="en-US" sz="2100" b="0" i="0" u="none" strike="noStrike" kern="1200" cap="none" spc="0" normalizeH="0" baseline="0" noProof="0">
                <a:ln>
                  <a:noFill/>
                </a:ln>
                <a:solidFill>
                  <a:srgbClr val="FFFFFF"/>
                </a:solidFill>
                <a:effectLst/>
                <a:uLnTx/>
                <a:uFillTx/>
                <a:latin typeface="Aptos" panose="020B0004020202020204" pitchFamily="34" charset="0"/>
                <a:ea typeface="+mn-ea"/>
                <a:cs typeface="+mn-cs"/>
              </a:rPr>
            </a:br>
            <a:r>
              <a:rPr kumimoji="0" lang="en-US" sz="2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companies offer</a:t>
            </a:r>
          </a:p>
        </p:txBody>
      </p:sp>
      <p:sp>
        <p:nvSpPr>
          <p:cNvPr id="7" name="Rectangle 6">
            <a:extLst>
              <a:ext uri="{FF2B5EF4-FFF2-40B4-BE49-F238E27FC236}">
                <a16:creationId xmlns:a16="http://schemas.microsoft.com/office/drawing/2014/main" id="{20444626-5125-50BE-DA6E-54D265F44BCD}"/>
              </a:ext>
            </a:extLst>
          </p:cNvPr>
          <p:cNvSpPr/>
          <p:nvPr/>
        </p:nvSpPr>
        <p:spPr>
          <a:xfrm>
            <a:off x="7100318" y="2308947"/>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C809"/>
                </a:solidFill>
                <a:effectLst/>
                <a:uLnTx/>
                <a:uFillTx/>
                <a:latin typeface="Aptos" panose="020B0004020202020204" pitchFamily="34" charset="0"/>
                <a:ea typeface="+mn-ea"/>
                <a:cs typeface="+mn-cs"/>
              </a:rPr>
              <a:t>61%</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Cost trends</a:t>
            </a:r>
          </a:p>
        </p:txBody>
      </p:sp>
      <p:sp>
        <p:nvSpPr>
          <p:cNvPr id="8" name="Rectangle 7">
            <a:extLst>
              <a:ext uri="{FF2B5EF4-FFF2-40B4-BE49-F238E27FC236}">
                <a16:creationId xmlns:a16="http://schemas.microsoft.com/office/drawing/2014/main" id="{4EFCE202-7600-C18F-CBB4-1F42B13857B1}"/>
              </a:ext>
            </a:extLst>
          </p:cNvPr>
          <p:cNvSpPr/>
          <p:nvPr/>
        </p:nvSpPr>
        <p:spPr>
          <a:xfrm>
            <a:off x="11082926" y="2328924"/>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AC809"/>
                </a:solidFill>
                <a:effectLst/>
                <a:uLnTx/>
                <a:uFillTx/>
                <a:latin typeface="Aptos" panose="020B0004020202020204" pitchFamily="34" charset="0"/>
                <a:ea typeface="+mn-ea"/>
                <a:cs typeface="+mn-cs"/>
              </a:rPr>
              <a:t>59%</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ptos" panose="020B0004020202020204" pitchFamily="34" charset="0"/>
                <a:ea typeface="+mn-ea"/>
                <a:cs typeface="+mn-cs"/>
              </a:rPr>
              <a:t>Participation rates</a:t>
            </a:r>
          </a:p>
        </p:txBody>
      </p:sp>
      <p:sp>
        <p:nvSpPr>
          <p:cNvPr id="9" name="Rectangle 8">
            <a:extLst>
              <a:ext uri="{FF2B5EF4-FFF2-40B4-BE49-F238E27FC236}">
                <a16:creationId xmlns:a16="http://schemas.microsoft.com/office/drawing/2014/main" id="{8A12C342-3B96-99A7-CE91-22F4E075108F}"/>
              </a:ext>
            </a:extLst>
          </p:cNvPr>
          <p:cNvSpPr/>
          <p:nvPr/>
        </p:nvSpPr>
        <p:spPr>
          <a:xfrm>
            <a:off x="3117710" y="5484738"/>
            <a:ext cx="3356046"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C809"/>
                </a:solidFill>
                <a:effectLst/>
                <a:uLnTx/>
                <a:uFillTx/>
                <a:latin typeface="Aptos" panose="020B0004020202020204" pitchFamily="34" charset="0"/>
                <a:ea typeface="+mn-ea"/>
                <a:cs typeface="+mn-cs"/>
              </a:rPr>
              <a:t>43%</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Utilization rates</a:t>
            </a:r>
          </a:p>
        </p:txBody>
      </p:sp>
      <p:sp>
        <p:nvSpPr>
          <p:cNvPr id="10" name="TextBox 9">
            <a:extLst>
              <a:ext uri="{FF2B5EF4-FFF2-40B4-BE49-F238E27FC236}">
                <a16:creationId xmlns:a16="http://schemas.microsoft.com/office/drawing/2014/main" id="{B850041F-8648-FC79-5018-13E790264B0B}"/>
              </a:ext>
            </a:extLst>
          </p:cNvPr>
          <p:cNvSpPr txBox="1"/>
          <p:nvPr/>
        </p:nvSpPr>
        <p:spPr>
          <a:xfrm>
            <a:off x="4570797" y="1448759"/>
            <a:ext cx="9146406" cy="50783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000000"/>
                </a:solidFill>
                <a:effectLst/>
                <a:uLnTx/>
                <a:uFillTx/>
                <a:latin typeface="Aptos" panose="020B0004020202020204" pitchFamily="34" charset="0"/>
                <a:ea typeface="+mn-ea"/>
                <a:cs typeface="+mn-cs"/>
              </a:rPr>
              <a:t>Percent of Employers</a:t>
            </a:r>
          </a:p>
        </p:txBody>
      </p:sp>
      <p:cxnSp>
        <p:nvCxnSpPr>
          <p:cNvPr id="12" name="Straight Connector 11">
            <a:extLst>
              <a:ext uri="{FF2B5EF4-FFF2-40B4-BE49-F238E27FC236}">
                <a16:creationId xmlns:a16="http://schemas.microsoft.com/office/drawing/2014/main" id="{710F7A36-3BF3-77DB-6BDC-BB8CF85A45B3}"/>
              </a:ext>
            </a:extLst>
          </p:cNvPr>
          <p:cNvCxnSpPr/>
          <p:nvPr/>
        </p:nvCxnSpPr>
        <p:spPr>
          <a:xfrm>
            <a:off x="3278124" y="1986177"/>
            <a:ext cx="1105509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C8C52F3E-9D02-259D-CC5B-908CBCC45EC8}"/>
              </a:ext>
            </a:extLst>
          </p:cNvPr>
          <p:cNvSpPr txBox="1">
            <a:spLocks/>
          </p:cNvSpPr>
          <p:nvPr/>
        </p:nvSpPr>
        <p:spPr>
          <a:xfrm>
            <a:off x="304800" y="8998391"/>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Represents the percent of employers ranking item among their top three most important types of data considered when making decisions about the design of benefits program.</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72F2AA4D-4355-0DAE-482F-E6E06C597678}"/>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24</a:t>
            </a:fld>
            <a:endParaRPr lang="en-US" sz="1400" b="0" u="none" kern="1200" baseline="0">
              <a:solidFill>
                <a:schemeClr val="tx1"/>
              </a:solidFill>
              <a:latin typeface="Arial" charset="0"/>
              <a:ea typeface="+mn-ea"/>
              <a:cs typeface="+mn-cs"/>
            </a:endParaRPr>
          </a:p>
        </p:txBody>
      </p:sp>
    </p:spTree>
    <p:extLst>
      <p:ext uri="{BB962C8B-B14F-4D97-AF65-F5344CB8AC3E}">
        <p14:creationId xmlns:p14="http://schemas.microsoft.com/office/powerpoint/2010/main" val="3380754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FEA3C-CAFA-D27D-9155-F65C04193FFF}"/>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12DB84BE-E49F-210D-D96B-AFDCB97AAFF6}"/>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12F20F0F-ACE6-D338-F05A-6530AF2D46E6}"/>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a:solidFill>
                  <a:srgbClr val="FFFFFF"/>
                </a:solidFill>
                <a:latin typeface="Aptos" panose="020B0004020202020204" pitchFamily="34" charset="0"/>
              </a:rPr>
              <a:t>Brokers Are Very Clear Which Alternate Distribution Options or Methods Will Succeed</a:t>
            </a:r>
          </a:p>
        </p:txBody>
      </p:sp>
      <p:sp>
        <p:nvSpPr>
          <p:cNvPr id="5" name="Rectangle 4">
            <a:extLst>
              <a:ext uri="{FF2B5EF4-FFF2-40B4-BE49-F238E27FC236}">
                <a16:creationId xmlns:a16="http://schemas.microsoft.com/office/drawing/2014/main" id="{8593A7F3-0CC3-22E5-DCB9-7DC63B5879DA}"/>
              </a:ext>
            </a:extLst>
          </p:cNvPr>
          <p:cNvSpPr/>
          <p:nvPr/>
        </p:nvSpPr>
        <p:spPr>
          <a:xfrm>
            <a:off x="9233512" y="4658320"/>
            <a:ext cx="4672569" cy="26990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ptos" panose="020B0004020202020204" pitchFamily="34" charset="0"/>
              </a:rPr>
              <a:t>MEP/PEP</a:t>
            </a:r>
          </a:p>
          <a:p>
            <a:pPr algn="ctr"/>
            <a:r>
              <a:rPr lang="en-US" sz="2400" b="1" dirty="0">
                <a:solidFill>
                  <a:schemeClr val="tx1"/>
                </a:solidFill>
                <a:latin typeface="Aptos" panose="020B0004020202020204" pitchFamily="34" charset="0"/>
              </a:rPr>
              <a:t>Pooled Employer Plans</a:t>
            </a:r>
          </a:p>
        </p:txBody>
      </p:sp>
      <p:sp>
        <p:nvSpPr>
          <p:cNvPr id="7" name="Rectangle 6">
            <a:extLst>
              <a:ext uri="{FF2B5EF4-FFF2-40B4-BE49-F238E27FC236}">
                <a16:creationId xmlns:a16="http://schemas.microsoft.com/office/drawing/2014/main" id="{1F086F8A-E50B-E9FA-20CE-EC15B0F722FA}"/>
              </a:ext>
            </a:extLst>
          </p:cNvPr>
          <p:cNvSpPr/>
          <p:nvPr/>
        </p:nvSpPr>
        <p:spPr>
          <a:xfrm>
            <a:off x="9233512" y="1729523"/>
            <a:ext cx="4672569" cy="271980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ptos" panose="020B0004020202020204" pitchFamily="34" charset="0"/>
              </a:rPr>
              <a:t>Professional Employer Organizations</a:t>
            </a:r>
            <a:endParaRPr lang="en-US" sz="3600" dirty="0">
              <a:solidFill>
                <a:schemeClr val="bg1"/>
              </a:solidFill>
              <a:latin typeface="Aptos" panose="020B0004020202020204" pitchFamily="34" charset="0"/>
            </a:endParaRPr>
          </a:p>
        </p:txBody>
      </p:sp>
      <p:sp>
        <p:nvSpPr>
          <p:cNvPr id="9" name="Rectangle 8">
            <a:extLst>
              <a:ext uri="{FF2B5EF4-FFF2-40B4-BE49-F238E27FC236}">
                <a16:creationId xmlns:a16="http://schemas.microsoft.com/office/drawing/2014/main" id="{214B10E5-BD1B-55E0-A6DA-4F720F1252F7}"/>
              </a:ext>
            </a:extLst>
          </p:cNvPr>
          <p:cNvSpPr/>
          <p:nvPr/>
        </p:nvSpPr>
        <p:spPr>
          <a:xfrm>
            <a:off x="4356519" y="4658320"/>
            <a:ext cx="4672570" cy="26990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ptos" panose="020B0004020202020204" pitchFamily="34" charset="0"/>
              </a:rPr>
              <a:t>ICHRAs</a:t>
            </a:r>
          </a:p>
          <a:p>
            <a:pPr algn="ctr"/>
            <a:r>
              <a:rPr lang="en-US" sz="2400" b="1" dirty="0">
                <a:solidFill>
                  <a:schemeClr val="bg1"/>
                </a:solidFill>
                <a:latin typeface="Aptos" panose="020B0004020202020204" pitchFamily="34" charset="0"/>
              </a:rPr>
              <a:t>Individual Coverage Health Reimbursement Arrangements </a:t>
            </a:r>
          </a:p>
        </p:txBody>
      </p:sp>
      <p:sp>
        <p:nvSpPr>
          <p:cNvPr id="10" name="Rectangle 9">
            <a:extLst>
              <a:ext uri="{FF2B5EF4-FFF2-40B4-BE49-F238E27FC236}">
                <a16:creationId xmlns:a16="http://schemas.microsoft.com/office/drawing/2014/main" id="{8C204DDA-1989-7026-C091-B5100A36E9D2}"/>
              </a:ext>
            </a:extLst>
          </p:cNvPr>
          <p:cNvSpPr/>
          <p:nvPr/>
        </p:nvSpPr>
        <p:spPr>
          <a:xfrm>
            <a:off x="5750005" y="7535616"/>
            <a:ext cx="2191218" cy="570307"/>
          </a:xfrm>
          <a:prstGeom prst="rect">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ptos" panose="020B0004020202020204" pitchFamily="34" charset="0"/>
              </a:rPr>
              <a:t>Skeptical</a:t>
            </a:r>
            <a:endParaRPr lang="en-US" sz="2000">
              <a:solidFill>
                <a:schemeClr val="tx1"/>
              </a:solidFill>
              <a:latin typeface="Aptos" panose="020B0004020202020204" pitchFamily="34" charset="0"/>
            </a:endParaRPr>
          </a:p>
        </p:txBody>
      </p:sp>
      <p:sp>
        <p:nvSpPr>
          <p:cNvPr id="11" name="Rectangle 10">
            <a:extLst>
              <a:ext uri="{FF2B5EF4-FFF2-40B4-BE49-F238E27FC236}">
                <a16:creationId xmlns:a16="http://schemas.microsoft.com/office/drawing/2014/main" id="{28CFE8FA-01E7-F143-6C1A-AEEEF4368AE8}"/>
              </a:ext>
            </a:extLst>
          </p:cNvPr>
          <p:cNvSpPr/>
          <p:nvPr/>
        </p:nvSpPr>
        <p:spPr>
          <a:xfrm>
            <a:off x="8044740" y="7535615"/>
            <a:ext cx="2191218" cy="57030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ptos" panose="020B0004020202020204" pitchFamily="34" charset="0"/>
              </a:rPr>
              <a:t>Neutral</a:t>
            </a:r>
          </a:p>
        </p:txBody>
      </p:sp>
      <p:sp>
        <p:nvSpPr>
          <p:cNvPr id="12" name="Rectangle 11">
            <a:extLst>
              <a:ext uri="{FF2B5EF4-FFF2-40B4-BE49-F238E27FC236}">
                <a16:creationId xmlns:a16="http://schemas.microsoft.com/office/drawing/2014/main" id="{5B70A6DB-E29D-AE66-A002-F66150B1F574}"/>
              </a:ext>
            </a:extLst>
          </p:cNvPr>
          <p:cNvSpPr/>
          <p:nvPr/>
        </p:nvSpPr>
        <p:spPr>
          <a:xfrm>
            <a:off x="10339475" y="7535614"/>
            <a:ext cx="2191218" cy="57030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ptos" panose="020B0004020202020204" pitchFamily="34" charset="0"/>
              </a:rPr>
              <a:t>Optimistic</a:t>
            </a:r>
          </a:p>
        </p:txBody>
      </p:sp>
      <p:sp>
        <p:nvSpPr>
          <p:cNvPr id="3" name="Rectangle 2">
            <a:extLst>
              <a:ext uri="{FF2B5EF4-FFF2-40B4-BE49-F238E27FC236}">
                <a16:creationId xmlns:a16="http://schemas.microsoft.com/office/drawing/2014/main" id="{37F971CA-DC2C-AD83-25AE-3A99E5EA7B9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25</a:t>
            </a:fld>
            <a:endParaRPr lang="en-US" sz="1400" b="0" u="none" kern="1200" baseline="0">
              <a:solidFill>
                <a:schemeClr val="tx1"/>
              </a:solidFill>
              <a:latin typeface="Arial" charset="0"/>
              <a:ea typeface="+mn-ea"/>
              <a:cs typeface="+mn-cs"/>
            </a:endParaRPr>
          </a:p>
        </p:txBody>
      </p:sp>
      <p:sp>
        <p:nvSpPr>
          <p:cNvPr id="6" name="Rectangle 5">
            <a:extLst>
              <a:ext uri="{FF2B5EF4-FFF2-40B4-BE49-F238E27FC236}">
                <a16:creationId xmlns:a16="http://schemas.microsoft.com/office/drawing/2014/main" id="{0D86BE79-EC3E-3613-317A-9868CC55787E}"/>
              </a:ext>
            </a:extLst>
          </p:cNvPr>
          <p:cNvSpPr/>
          <p:nvPr/>
        </p:nvSpPr>
        <p:spPr>
          <a:xfrm>
            <a:off x="4356520" y="1729522"/>
            <a:ext cx="4672569" cy="27198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ptos" panose="020B0004020202020204" pitchFamily="34" charset="0"/>
              </a:rPr>
              <a:t>Direct to Employer</a:t>
            </a:r>
            <a:endParaRPr lang="en-US" sz="3600" dirty="0">
              <a:solidFill>
                <a:schemeClr val="tx1"/>
              </a:solidFill>
              <a:latin typeface="Aptos" panose="020B0004020202020204" pitchFamily="34" charset="0"/>
            </a:endParaRPr>
          </a:p>
        </p:txBody>
      </p:sp>
      <p:sp>
        <p:nvSpPr>
          <p:cNvPr id="4" name="Text Placeholder 2">
            <a:extLst>
              <a:ext uri="{FF2B5EF4-FFF2-40B4-BE49-F238E27FC236}">
                <a16:creationId xmlns:a16="http://schemas.microsoft.com/office/drawing/2014/main" id="{CF9E26FF-330D-97C4-6281-99FF1243DC3C}"/>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76229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421F8-6A28-1CBA-D8FB-C7B8528DBACE}"/>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EC232FE-2186-77D0-67DB-C77201CFE757}"/>
              </a:ext>
            </a:extLst>
          </p:cNvPr>
          <p:cNvSpPr/>
          <p:nvPr/>
        </p:nvSpPr>
        <p:spPr>
          <a:xfrm>
            <a:off x="7668488" y="3942612"/>
            <a:ext cx="2951019" cy="268356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Speech Bubble: Rectangle with Corners Rounded 20">
            <a:extLst>
              <a:ext uri="{FF2B5EF4-FFF2-40B4-BE49-F238E27FC236}">
                <a16:creationId xmlns:a16="http://schemas.microsoft.com/office/drawing/2014/main" id="{8B7EABD8-9A31-74EB-1BDC-E5BF896E3A24}"/>
              </a:ext>
            </a:extLst>
          </p:cNvPr>
          <p:cNvSpPr/>
          <p:nvPr/>
        </p:nvSpPr>
        <p:spPr>
          <a:xfrm>
            <a:off x="448624" y="3942613"/>
            <a:ext cx="6470069" cy="1838866"/>
          </a:xfrm>
          <a:prstGeom prst="wedgeRoundRectCallout">
            <a:avLst>
              <a:gd name="adj1" fmla="val 56750"/>
              <a:gd name="adj2" fmla="val -12696"/>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 Placeholder 12">
            <a:extLst>
              <a:ext uri="{FF2B5EF4-FFF2-40B4-BE49-F238E27FC236}">
                <a16:creationId xmlns:a16="http://schemas.microsoft.com/office/drawing/2014/main" id="{B8855158-C97A-D53B-B2D8-AA6B378CB610}"/>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CD7038C7-7E53-4C35-75BB-A4AEA7F00D79}"/>
              </a:ext>
            </a:extLst>
          </p:cNvPr>
          <p:cNvSpPr>
            <a:spLocks noGrp="1"/>
          </p:cNvSpPr>
          <p:nvPr>
            <p:ph type="title"/>
          </p:nvPr>
        </p:nvSpPr>
        <p:spPr/>
        <p:txBody>
          <a:bodyPr/>
          <a:lstStyle/>
          <a:p>
            <a:r>
              <a:rPr lang="en-US" sz="3600" dirty="0">
                <a:latin typeface="Aptos"/>
              </a:rPr>
              <a:t>Brokers Were Very Optimistic on ICHRAs and PEOs</a:t>
            </a:r>
            <a:endParaRPr lang="en-US" sz="3600" dirty="0"/>
          </a:p>
        </p:txBody>
      </p:sp>
      <p:sp>
        <p:nvSpPr>
          <p:cNvPr id="6" name="TextBox 5">
            <a:extLst>
              <a:ext uri="{FF2B5EF4-FFF2-40B4-BE49-F238E27FC236}">
                <a16:creationId xmlns:a16="http://schemas.microsoft.com/office/drawing/2014/main" id="{B9A54F70-13A4-A47D-F646-FCB870CCF081}"/>
              </a:ext>
            </a:extLst>
          </p:cNvPr>
          <p:cNvSpPr txBox="1"/>
          <p:nvPr/>
        </p:nvSpPr>
        <p:spPr>
          <a:xfrm>
            <a:off x="7817586" y="5403180"/>
            <a:ext cx="2652822" cy="1015663"/>
          </a:xfrm>
          <a:prstGeom prst="rect">
            <a:avLst/>
          </a:prstGeom>
          <a:noFill/>
        </p:spPr>
        <p:txBody>
          <a:bodyPr wrap="square">
            <a:spAutoFit/>
          </a:bodyPr>
          <a:lstStyle/>
          <a:p>
            <a:pPr marL="0" marR="0" lvl="0" indent="0" algn="ctr" defTabSz="137173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5F9E"/>
                </a:solidFill>
                <a:effectLst/>
                <a:uLnTx/>
                <a:uFillTx/>
                <a:latin typeface="Aptos" panose="020B0004020202020204" pitchFamily="34" charset="0"/>
                <a:ea typeface="+mn-ea"/>
                <a:cs typeface="+mn-cs"/>
              </a:rPr>
              <a:t>Brokers’ Voices</a:t>
            </a:r>
          </a:p>
        </p:txBody>
      </p:sp>
      <p:pic>
        <p:nvPicPr>
          <p:cNvPr id="10" name="Picture 9" descr="A group of people sitting at a table&#10;&#10;Description automatically generated">
            <a:extLst>
              <a:ext uri="{FF2B5EF4-FFF2-40B4-BE49-F238E27FC236}">
                <a16:creationId xmlns:a16="http://schemas.microsoft.com/office/drawing/2014/main" id="{F210C7E1-4441-0A89-4858-A605769F3050}"/>
              </a:ext>
            </a:extLst>
          </p:cNvPr>
          <p:cNvPicPr>
            <a:picLocks noChangeAspect="1"/>
          </p:cNvPicPr>
          <p:nvPr/>
        </p:nvPicPr>
        <p:blipFill>
          <a:blip r:embed="rId2"/>
          <a:stretch>
            <a:fillRect/>
          </a:stretch>
        </p:blipFill>
        <p:spPr>
          <a:xfrm>
            <a:off x="8379878" y="4004009"/>
            <a:ext cx="1528241" cy="1399172"/>
          </a:xfrm>
          <a:prstGeom prst="rect">
            <a:avLst/>
          </a:prstGeom>
          <a:ln>
            <a:noFill/>
          </a:ln>
        </p:spPr>
      </p:pic>
      <p:sp>
        <p:nvSpPr>
          <p:cNvPr id="9" name="Speech Bubble: Rectangle with Corners Rounded 8">
            <a:extLst>
              <a:ext uri="{FF2B5EF4-FFF2-40B4-BE49-F238E27FC236}">
                <a16:creationId xmlns:a16="http://schemas.microsoft.com/office/drawing/2014/main" id="{8AFBB616-0829-2E43-AED6-D49D1251FB30}"/>
              </a:ext>
            </a:extLst>
          </p:cNvPr>
          <p:cNvSpPr/>
          <p:nvPr/>
        </p:nvSpPr>
        <p:spPr>
          <a:xfrm>
            <a:off x="5310378" y="1679499"/>
            <a:ext cx="7667244" cy="1655217"/>
          </a:xfrm>
          <a:prstGeom prst="wedgeRoundRectCallout">
            <a:avLst>
              <a:gd name="adj1" fmla="val -9413"/>
              <a:gd name="adj2" fmla="val 66801"/>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E15573DD-1019-D505-BD4E-C0C027CAE1CD}"/>
              </a:ext>
            </a:extLst>
          </p:cNvPr>
          <p:cNvSpPr txBox="1"/>
          <p:nvPr/>
        </p:nvSpPr>
        <p:spPr>
          <a:xfrm>
            <a:off x="5652869" y="1838112"/>
            <a:ext cx="6968399" cy="1323439"/>
          </a:xfrm>
          <a:prstGeom prst="rect">
            <a:avLst/>
          </a:prstGeom>
          <a:noFill/>
        </p:spPr>
        <p:txBody>
          <a:bodyPr wrap="square" lIns="91440" tIns="45720" rIns="91440" bIns="45720" anchor="t">
            <a:spAutoFit/>
          </a:bodyPr>
          <a:lstStyle/>
          <a:p>
            <a:pPr algn="ctr"/>
            <a:r>
              <a:rPr lang="en-US" sz="2000" i="1" dirty="0">
                <a:solidFill>
                  <a:schemeClr val="bg1"/>
                </a:solidFill>
                <a:latin typeface="Aptos"/>
              </a:rPr>
              <a:t>“I’m hopeful that in the next year to three years we’ll see more </a:t>
            </a:r>
            <a:r>
              <a:rPr lang="en-US" sz="2000" b="1" i="1" dirty="0">
                <a:solidFill>
                  <a:schemeClr val="bg1"/>
                </a:solidFill>
                <a:latin typeface="Aptos"/>
              </a:rPr>
              <a:t>ICHRAs</a:t>
            </a:r>
            <a:r>
              <a:rPr lang="en-US" sz="2000" i="1" dirty="0">
                <a:solidFill>
                  <a:schemeClr val="bg1"/>
                </a:solidFill>
                <a:latin typeface="Aptos"/>
              </a:rPr>
              <a:t>, because I think that really is </a:t>
            </a:r>
            <a:r>
              <a:rPr lang="en-US" sz="2000" b="1" i="1" dirty="0">
                <a:solidFill>
                  <a:schemeClr val="bg1"/>
                </a:solidFill>
                <a:latin typeface="Aptos"/>
              </a:rPr>
              <a:t>a great opportunity </a:t>
            </a:r>
            <a:r>
              <a:rPr lang="en-US" sz="2000" i="1" dirty="0">
                <a:solidFill>
                  <a:schemeClr val="bg1"/>
                </a:solidFill>
                <a:latin typeface="Aptos"/>
              </a:rPr>
              <a:t>for employers to save money and still give very effective delivery of benefits to their employees.” </a:t>
            </a:r>
          </a:p>
        </p:txBody>
      </p:sp>
      <p:sp>
        <p:nvSpPr>
          <p:cNvPr id="20" name="TextBox 19">
            <a:extLst>
              <a:ext uri="{FF2B5EF4-FFF2-40B4-BE49-F238E27FC236}">
                <a16:creationId xmlns:a16="http://schemas.microsoft.com/office/drawing/2014/main" id="{A3D27CD2-4FC1-AD04-2577-92F62F27810D}"/>
              </a:ext>
            </a:extLst>
          </p:cNvPr>
          <p:cNvSpPr txBox="1"/>
          <p:nvPr/>
        </p:nvSpPr>
        <p:spPr>
          <a:xfrm>
            <a:off x="651165" y="4107148"/>
            <a:ext cx="5902035" cy="1631216"/>
          </a:xfrm>
          <a:prstGeom prst="rect">
            <a:avLst/>
          </a:prstGeom>
          <a:noFill/>
        </p:spPr>
        <p:txBody>
          <a:bodyPr wrap="square">
            <a:spAutoFit/>
          </a:bodyPr>
          <a:lstStyle/>
          <a:p>
            <a:pPr algn="ctr"/>
            <a:r>
              <a:rPr lang="en-US" sz="2000" i="1" dirty="0">
                <a:solidFill>
                  <a:schemeClr val="tx1"/>
                </a:solidFill>
                <a:latin typeface="Aptos" panose="020B0004020202020204" pitchFamily="34" charset="0"/>
              </a:rPr>
              <a:t>“</a:t>
            </a:r>
            <a:r>
              <a:rPr lang="en-US" sz="2000" b="1" i="1" dirty="0">
                <a:solidFill>
                  <a:schemeClr val="tx1"/>
                </a:solidFill>
                <a:latin typeface="Aptos" panose="020B0004020202020204" pitchFamily="34" charset="0"/>
              </a:rPr>
              <a:t>ICHRAs are gaining momentum</a:t>
            </a:r>
            <a:r>
              <a:rPr lang="en-US" sz="2000" b="1" i="1" dirty="0">
                <a:latin typeface="Aptos" panose="020B0004020202020204" pitchFamily="34" charset="0"/>
              </a:rPr>
              <a:t>…</a:t>
            </a:r>
            <a:r>
              <a:rPr lang="en-US" sz="2000" i="1" dirty="0">
                <a:solidFill>
                  <a:schemeClr val="tx1"/>
                </a:solidFill>
                <a:latin typeface="Aptos" panose="020B0004020202020204" pitchFamily="34" charset="0"/>
              </a:rPr>
              <a:t>The cost savings are great for an ICHRA, especially with certain populations. But then you’ve got the HR team going, ‘Oh, but wait. That level of destruction isn’t going to work with our population.’” </a:t>
            </a:r>
          </a:p>
        </p:txBody>
      </p:sp>
      <p:sp>
        <p:nvSpPr>
          <p:cNvPr id="22" name="Speech Bubble: Rectangle with Corners Rounded 21">
            <a:extLst>
              <a:ext uri="{FF2B5EF4-FFF2-40B4-BE49-F238E27FC236}">
                <a16:creationId xmlns:a16="http://schemas.microsoft.com/office/drawing/2014/main" id="{E40C21D1-785D-53C9-891F-EF349DDB93B6}"/>
              </a:ext>
            </a:extLst>
          </p:cNvPr>
          <p:cNvSpPr/>
          <p:nvPr/>
        </p:nvSpPr>
        <p:spPr>
          <a:xfrm>
            <a:off x="11369302" y="4112245"/>
            <a:ext cx="6470069" cy="1961009"/>
          </a:xfrm>
          <a:prstGeom prst="wedgeRoundRectCallout">
            <a:avLst>
              <a:gd name="adj1" fmla="val -58346"/>
              <a:gd name="adj2" fmla="val -11463"/>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1671DF19-4CA6-79A6-7DD9-FCCAD10EAE20}"/>
              </a:ext>
            </a:extLst>
          </p:cNvPr>
          <p:cNvSpPr txBox="1"/>
          <p:nvPr/>
        </p:nvSpPr>
        <p:spPr>
          <a:xfrm>
            <a:off x="11768059" y="4279795"/>
            <a:ext cx="5672553" cy="1631216"/>
          </a:xfrm>
          <a:prstGeom prst="rect">
            <a:avLst/>
          </a:prstGeom>
          <a:noFill/>
        </p:spPr>
        <p:txBody>
          <a:bodyPr wrap="square">
            <a:spAutoFit/>
          </a:bodyPr>
          <a:lstStyle/>
          <a:p>
            <a:pPr algn="ctr"/>
            <a:r>
              <a:rPr lang="en-US" sz="2000" i="1" dirty="0">
                <a:solidFill>
                  <a:schemeClr val="tx1"/>
                </a:solidFill>
                <a:latin typeface="Aptos" panose="020B0004020202020204" pitchFamily="34" charset="0"/>
              </a:rPr>
              <a:t>“…if I </a:t>
            </a:r>
            <a:r>
              <a:rPr lang="en-US" sz="2000" b="1" i="1" dirty="0">
                <a:solidFill>
                  <a:schemeClr val="tx1"/>
                </a:solidFill>
                <a:latin typeface="Aptos" panose="020B0004020202020204" pitchFamily="34" charset="0"/>
              </a:rPr>
              <a:t>could just outsource all of that and move it over to PEO </a:t>
            </a:r>
            <a:r>
              <a:rPr lang="en-US" sz="2000" i="1" dirty="0">
                <a:solidFill>
                  <a:schemeClr val="tx1"/>
                </a:solidFill>
                <a:latin typeface="Aptos" panose="020B0004020202020204" pitchFamily="34" charset="0"/>
              </a:rPr>
              <a:t>and let them deal with it all, then I can focus on strategy or whatever else it is. And so we’ve seen a lot more clients who were interested in making that move than I would have thought.”</a:t>
            </a:r>
          </a:p>
        </p:txBody>
      </p:sp>
      <p:sp>
        <p:nvSpPr>
          <p:cNvPr id="3" name="Speech Bubble: Rectangle with Corners Rounded 2">
            <a:extLst>
              <a:ext uri="{FF2B5EF4-FFF2-40B4-BE49-F238E27FC236}">
                <a16:creationId xmlns:a16="http://schemas.microsoft.com/office/drawing/2014/main" id="{7FA69EAA-83F4-CE5B-189B-7B4B930EC748}"/>
              </a:ext>
            </a:extLst>
          </p:cNvPr>
          <p:cNvSpPr/>
          <p:nvPr/>
        </p:nvSpPr>
        <p:spPr>
          <a:xfrm>
            <a:off x="5421676" y="7100803"/>
            <a:ext cx="7667244" cy="1142445"/>
          </a:xfrm>
          <a:prstGeom prst="wedgeRoundRectCallout">
            <a:avLst>
              <a:gd name="adj1" fmla="val 9427"/>
              <a:gd name="adj2" fmla="val -70704"/>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EE85DE6-0103-55BB-8BAD-F2D75AEFFFF5}"/>
              </a:ext>
            </a:extLst>
          </p:cNvPr>
          <p:cNvSpPr txBox="1"/>
          <p:nvPr/>
        </p:nvSpPr>
        <p:spPr>
          <a:xfrm>
            <a:off x="5764167" y="7305136"/>
            <a:ext cx="6968399" cy="707886"/>
          </a:xfrm>
          <a:prstGeom prst="rect">
            <a:avLst/>
          </a:prstGeom>
          <a:noFill/>
        </p:spPr>
        <p:txBody>
          <a:bodyPr wrap="square">
            <a:spAutoFit/>
          </a:bodyPr>
          <a:lstStyle/>
          <a:p>
            <a:pPr algn="ctr"/>
            <a:r>
              <a:rPr lang="en-US" sz="2000" i="1" dirty="0">
                <a:solidFill>
                  <a:schemeClr val="bg1"/>
                </a:solidFill>
                <a:latin typeface="Aptos" panose="020B0004020202020204" pitchFamily="34" charset="0"/>
              </a:rPr>
              <a:t>“Over the last six months alone, a </a:t>
            </a:r>
            <a:r>
              <a:rPr lang="en-US" sz="2000" b="1" i="1" dirty="0">
                <a:solidFill>
                  <a:schemeClr val="bg1"/>
                </a:solidFill>
                <a:latin typeface="Aptos" panose="020B0004020202020204" pitchFamily="34" charset="0"/>
              </a:rPr>
              <a:t>lot of questions have come in around kind of the PEO business</a:t>
            </a:r>
            <a:r>
              <a:rPr lang="en-US" sz="2000" i="1" dirty="0">
                <a:solidFill>
                  <a:schemeClr val="bg1"/>
                </a:solidFill>
                <a:latin typeface="Aptos" panose="020B0004020202020204" pitchFamily="34" charset="0"/>
              </a:rPr>
              <a:t>.”</a:t>
            </a:r>
          </a:p>
        </p:txBody>
      </p:sp>
      <p:sp>
        <p:nvSpPr>
          <p:cNvPr id="5" name="Rectangle 4">
            <a:extLst>
              <a:ext uri="{FF2B5EF4-FFF2-40B4-BE49-F238E27FC236}">
                <a16:creationId xmlns:a16="http://schemas.microsoft.com/office/drawing/2014/main" id="{A472B3DE-790C-F237-4040-4982E08ED6A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26</a:t>
            </a:fld>
            <a:endParaRPr lang="en-US" sz="1400" b="0" u="none" kern="1200" baseline="0">
              <a:solidFill>
                <a:schemeClr val="tx1"/>
              </a:solidFill>
              <a:latin typeface="Arial" charset="0"/>
              <a:ea typeface="+mn-ea"/>
              <a:cs typeface="+mn-cs"/>
            </a:endParaRPr>
          </a:p>
        </p:txBody>
      </p:sp>
      <p:sp>
        <p:nvSpPr>
          <p:cNvPr id="7" name="Text Placeholder 2">
            <a:extLst>
              <a:ext uri="{FF2B5EF4-FFF2-40B4-BE49-F238E27FC236}">
                <a16:creationId xmlns:a16="http://schemas.microsoft.com/office/drawing/2014/main" id="{994903B9-1572-6888-9FFE-002C565B7D76}"/>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390018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B0DF9-B5B4-016B-8F6C-F6BFAF197E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5BC89B-78D1-38A8-F9E8-57820F3B3D4E}"/>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27</a:t>
            </a:fld>
            <a:endParaRPr lang="en-US" sz="1400" b="0" u="none" kern="1200" baseline="0">
              <a:solidFill>
                <a:schemeClr val="tx1"/>
              </a:solidFill>
              <a:latin typeface="Arial" charset="0"/>
              <a:ea typeface="+mn-ea"/>
              <a:cs typeface="+mn-cs"/>
            </a:endParaRPr>
          </a:p>
        </p:txBody>
      </p:sp>
      <p:pic>
        <p:nvPicPr>
          <p:cNvPr id="7" name="Picture Placeholder 6" descr="A person sitting on a swing at sunset&#10;&#10;AI-generated content may be incorrect.">
            <a:extLst>
              <a:ext uri="{FF2B5EF4-FFF2-40B4-BE49-F238E27FC236}">
                <a16:creationId xmlns:a16="http://schemas.microsoft.com/office/drawing/2014/main" id="{F702C6A6-E5AD-81FB-22D8-73A0DFD50E17}"/>
              </a:ext>
            </a:extLst>
          </p:cNvPr>
          <p:cNvPicPr>
            <a:picLocks noGrp="1" noChangeAspect="1"/>
          </p:cNvPicPr>
          <p:nvPr>
            <p:ph type="pic" sz="quarter" idx="10"/>
          </p:nvPr>
        </p:nvPicPr>
        <p:blipFill>
          <a:blip r:embed="rId3"/>
          <a:srcRect l="47" t="19327" r="-47" b="29463"/>
          <a:stretch/>
        </p:blipFill>
        <p:spPr>
          <a:xfrm>
            <a:off x="0" y="1"/>
            <a:ext cx="18288000" cy="6243638"/>
          </a:xfrm>
        </p:spPr>
      </p:pic>
      <p:sp>
        <p:nvSpPr>
          <p:cNvPr id="4" name="Title 3">
            <a:extLst>
              <a:ext uri="{FF2B5EF4-FFF2-40B4-BE49-F238E27FC236}">
                <a16:creationId xmlns:a16="http://schemas.microsoft.com/office/drawing/2014/main" id="{3A87B8A6-9835-F4B6-3804-C44F5C73F326}"/>
              </a:ext>
            </a:extLst>
          </p:cNvPr>
          <p:cNvSpPr>
            <a:spLocks noGrp="1"/>
          </p:cNvSpPr>
          <p:nvPr>
            <p:ph type="title"/>
          </p:nvPr>
        </p:nvSpPr>
        <p:spPr/>
        <p:txBody>
          <a:bodyPr>
            <a:normAutofit/>
          </a:bodyPr>
          <a:lstStyle/>
          <a:p>
            <a:r>
              <a:rPr lang="en-US" sz="4400" dirty="0">
                <a:solidFill>
                  <a:srgbClr val="FFFFFF"/>
                </a:solidFill>
                <a:latin typeface="Aptos" panose="020B0004020202020204" pitchFamily="34" charset="0"/>
                <a:cs typeface="Arial"/>
              </a:rPr>
              <a:t>The “Next Horizon” of Absence/Leave Management Services Is Emerging</a:t>
            </a:r>
            <a:endParaRPr lang="en-US" sz="4400" dirty="0"/>
          </a:p>
        </p:txBody>
      </p:sp>
    </p:spTree>
    <p:extLst>
      <p:ext uri="{BB962C8B-B14F-4D97-AF65-F5344CB8AC3E}">
        <p14:creationId xmlns:p14="http://schemas.microsoft.com/office/powerpoint/2010/main" val="4010390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FB0E-03AB-C345-1788-A7B82CD39AB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83BF444-E00F-D864-E605-14B452822D98}"/>
              </a:ext>
            </a:extLst>
          </p:cNvPr>
          <p:cNvSpPr/>
          <p:nvPr/>
        </p:nvSpPr>
        <p:spPr>
          <a:xfrm>
            <a:off x="1109598" y="5235954"/>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bg1"/>
                </a:solidFill>
                <a:latin typeface="Aptos"/>
              </a:rPr>
              <a:t>Capabilities matter and are now “Show Me”</a:t>
            </a:r>
            <a:endParaRPr lang="en-US" sz="3200" dirty="0">
              <a:solidFill>
                <a:schemeClr val="bg1"/>
              </a:solidFill>
              <a:latin typeface="Aptos"/>
            </a:endParaRPr>
          </a:p>
        </p:txBody>
      </p:sp>
      <p:sp>
        <p:nvSpPr>
          <p:cNvPr id="16" name="Isosceles Triangle 15">
            <a:extLst>
              <a:ext uri="{FF2B5EF4-FFF2-40B4-BE49-F238E27FC236}">
                <a16:creationId xmlns:a16="http://schemas.microsoft.com/office/drawing/2014/main" id="{C699DD46-B41B-E5D2-BF79-C3218935186F}"/>
              </a:ext>
            </a:extLst>
          </p:cNvPr>
          <p:cNvSpPr/>
          <p:nvPr/>
        </p:nvSpPr>
        <p:spPr>
          <a:xfrm rot="16200000">
            <a:off x="5809581" y="6201435"/>
            <a:ext cx="1362974" cy="670704"/>
          </a:xfrm>
          <a:prstGeom prst="triangle">
            <a:avLst/>
          </a:prstGeom>
          <a:solidFill>
            <a:schemeClr val="tx2">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6081EE0-8E5A-E8CA-10D9-C5C159068C3D}"/>
              </a:ext>
            </a:extLst>
          </p:cNvPr>
          <p:cNvSpPr/>
          <p:nvPr/>
        </p:nvSpPr>
        <p:spPr>
          <a:xfrm>
            <a:off x="6534616" y="5215216"/>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bg1"/>
                </a:solidFill>
                <a:latin typeface="Aptos"/>
              </a:rPr>
              <a:t>Growing complexity will drive higher  leave outsourcing in the future</a:t>
            </a:r>
            <a:endParaRPr lang="en-US" sz="3200">
              <a:solidFill>
                <a:schemeClr val="bg1"/>
              </a:solidFill>
              <a:latin typeface="Aptos"/>
            </a:endParaRPr>
          </a:p>
        </p:txBody>
      </p:sp>
      <p:sp>
        <p:nvSpPr>
          <p:cNvPr id="15" name="Isosceles Triangle 14">
            <a:extLst>
              <a:ext uri="{FF2B5EF4-FFF2-40B4-BE49-F238E27FC236}">
                <a16:creationId xmlns:a16="http://schemas.microsoft.com/office/drawing/2014/main" id="{8B1E0697-F2F8-0108-4A75-E78C6D87326B}"/>
              </a:ext>
            </a:extLst>
          </p:cNvPr>
          <p:cNvSpPr/>
          <p:nvPr/>
        </p:nvSpPr>
        <p:spPr>
          <a:xfrm rot="16200000">
            <a:off x="11230962" y="6201435"/>
            <a:ext cx="1362974" cy="670704"/>
          </a:xfrm>
          <a:prstGeom prst="triangle">
            <a:avLst/>
          </a:prstGeom>
          <a:solidFill>
            <a:schemeClr val="tx2">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1E62A2-45C8-88FD-7285-5795FF98D498}"/>
              </a:ext>
            </a:extLst>
          </p:cNvPr>
          <p:cNvSpPr/>
          <p:nvPr/>
        </p:nvSpPr>
        <p:spPr>
          <a:xfrm>
            <a:off x="11959635" y="5215215"/>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bg1"/>
                </a:solidFill>
                <a:latin typeface="Aptos"/>
              </a:rPr>
              <a:t>Employers are willing to pay more for integrated experiences</a:t>
            </a:r>
            <a:endParaRPr lang="en-US" sz="3200">
              <a:solidFill>
                <a:schemeClr val="bg1"/>
              </a:solidFill>
              <a:latin typeface="Aptos"/>
            </a:endParaRPr>
          </a:p>
        </p:txBody>
      </p:sp>
      <p:sp>
        <p:nvSpPr>
          <p:cNvPr id="14" name="Isosceles Triangle 13">
            <a:extLst>
              <a:ext uri="{FF2B5EF4-FFF2-40B4-BE49-F238E27FC236}">
                <a16:creationId xmlns:a16="http://schemas.microsoft.com/office/drawing/2014/main" id="{DC9094EC-E5CD-6D60-CF13-B9FE57426B3D}"/>
              </a:ext>
            </a:extLst>
          </p:cNvPr>
          <p:cNvSpPr/>
          <p:nvPr/>
        </p:nvSpPr>
        <p:spPr>
          <a:xfrm rot="10800000">
            <a:off x="13909064" y="4721884"/>
            <a:ext cx="1362974" cy="670704"/>
          </a:xfrm>
          <a:prstGeom prst="triangle">
            <a:avLst/>
          </a:prstGeom>
          <a:solidFill>
            <a:schemeClr val="tx2">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633DBB-6382-47A6-9063-323FC1EF60BB}"/>
              </a:ext>
            </a:extLst>
          </p:cNvPr>
          <p:cNvSpPr/>
          <p:nvPr/>
        </p:nvSpPr>
        <p:spPr>
          <a:xfrm>
            <a:off x="11992046" y="2264652"/>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bg1"/>
                </a:solidFill>
                <a:latin typeface="Aptos"/>
              </a:rPr>
              <a:t>Confidence levels are mismatched across employers &amp; brokers</a:t>
            </a:r>
            <a:endParaRPr lang="en-US" sz="3200">
              <a:solidFill>
                <a:schemeClr val="bg1"/>
              </a:solidFill>
              <a:latin typeface="Aptos"/>
            </a:endParaRPr>
          </a:p>
        </p:txBody>
      </p:sp>
      <p:sp>
        <p:nvSpPr>
          <p:cNvPr id="13" name="Isosceles Triangle 12">
            <a:extLst>
              <a:ext uri="{FF2B5EF4-FFF2-40B4-BE49-F238E27FC236}">
                <a16:creationId xmlns:a16="http://schemas.microsoft.com/office/drawing/2014/main" id="{6133049F-34F3-E4AB-477E-AD494180B5A0}"/>
              </a:ext>
            </a:extLst>
          </p:cNvPr>
          <p:cNvSpPr/>
          <p:nvPr/>
        </p:nvSpPr>
        <p:spPr>
          <a:xfrm rot="5400000">
            <a:off x="11105617" y="3338514"/>
            <a:ext cx="1362974" cy="670704"/>
          </a:xfrm>
          <a:prstGeom prst="triangle">
            <a:avLst/>
          </a:prstGeom>
          <a:solidFill>
            <a:schemeClr val="tx2">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44325D-9AB5-367F-6788-0A8B19841327}"/>
              </a:ext>
            </a:extLst>
          </p:cNvPr>
          <p:cNvSpPr/>
          <p:nvPr/>
        </p:nvSpPr>
        <p:spPr>
          <a:xfrm>
            <a:off x="6550822" y="2276138"/>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ptos" panose="020B0004020202020204" pitchFamily="34" charset="0"/>
              </a:rPr>
              <a:t>Leave types are multiplying</a:t>
            </a:r>
            <a:endParaRPr lang="en-US" sz="3200">
              <a:solidFill>
                <a:schemeClr val="bg1"/>
              </a:solidFill>
              <a:latin typeface="Aptos" panose="020B0004020202020204" pitchFamily="34" charset="0"/>
            </a:endParaRPr>
          </a:p>
        </p:txBody>
      </p:sp>
      <p:sp>
        <p:nvSpPr>
          <p:cNvPr id="12" name="Isosceles Triangle 11">
            <a:extLst>
              <a:ext uri="{FF2B5EF4-FFF2-40B4-BE49-F238E27FC236}">
                <a16:creationId xmlns:a16="http://schemas.microsoft.com/office/drawing/2014/main" id="{28B0EEB5-BCA4-33A7-E246-A13B20BDA58C}"/>
              </a:ext>
            </a:extLst>
          </p:cNvPr>
          <p:cNvSpPr/>
          <p:nvPr/>
        </p:nvSpPr>
        <p:spPr>
          <a:xfrm rot="5400000">
            <a:off x="5680600" y="3338514"/>
            <a:ext cx="1362974" cy="670704"/>
          </a:xfrm>
          <a:prstGeom prst="triangle">
            <a:avLst/>
          </a:prstGeom>
          <a:solidFill>
            <a:schemeClr val="tx2">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E543A77-D6FF-F6BE-A93F-2A565A4A71E9}"/>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34E782F9-942C-51F3-1629-853B5640C308}"/>
              </a:ext>
            </a:extLst>
          </p:cNvPr>
          <p:cNvSpPr>
            <a:spLocks noGrp="1"/>
          </p:cNvSpPr>
          <p:nvPr>
            <p:ph type="title"/>
          </p:nvPr>
        </p:nvSpPr>
        <p:spPr/>
        <p:txBody>
          <a:bodyPr/>
          <a:lstStyle/>
          <a:p>
            <a:r>
              <a:rPr lang="en-US" sz="3600" dirty="0"/>
              <a:t>The “Next Horizon” Is Emerging… But Are Our Experiences Truly Ready?</a:t>
            </a:r>
          </a:p>
        </p:txBody>
      </p:sp>
      <p:sp>
        <p:nvSpPr>
          <p:cNvPr id="4" name="Rectangle 3">
            <a:extLst>
              <a:ext uri="{FF2B5EF4-FFF2-40B4-BE49-F238E27FC236}">
                <a16:creationId xmlns:a16="http://schemas.microsoft.com/office/drawing/2014/main" id="{8C35D4E3-70F9-82D5-56E9-ECBC97E29AA0}"/>
              </a:ext>
            </a:extLst>
          </p:cNvPr>
          <p:cNvSpPr/>
          <p:nvPr/>
        </p:nvSpPr>
        <p:spPr>
          <a:xfrm>
            <a:off x="1109598" y="2257883"/>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ptos" panose="020B0004020202020204" pitchFamily="34" charset="0"/>
              </a:rPr>
              <a:t>Leave management demand is rapidly growing</a:t>
            </a:r>
          </a:p>
        </p:txBody>
      </p:sp>
      <p:sp>
        <p:nvSpPr>
          <p:cNvPr id="6" name="Rectangle 5">
            <a:extLst>
              <a:ext uri="{FF2B5EF4-FFF2-40B4-BE49-F238E27FC236}">
                <a16:creationId xmlns:a16="http://schemas.microsoft.com/office/drawing/2014/main" id="{AE00517A-95A6-63A5-7646-629FBA59A8A3}"/>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28</a:t>
            </a:fld>
            <a:endParaRPr lang="en-US" sz="1400" b="0" u="none" kern="1200" baseline="0">
              <a:solidFill>
                <a:schemeClr val="tx1"/>
              </a:solidFill>
              <a:latin typeface="Arial" charset="0"/>
              <a:ea typeface="+mn-ea"/>
              <a:cs typeface="+mn-cs"/>
            </a:endParaRPr>
          </a:p>
        </p:txBody>
      </p:sp>
      <p:sp>
        <p:nvSpPr>
          <p:cNvPr id="7" name="Text Placeholder 2">
            <a:extLst>
              <a:ext uri="{FF2B5EF4-FFF2-40B4-BE49-F238E27FC236}">
                <a16:creationId xmlns:a16="http://schemas.microsoft.com/office/drawing/2014/main" id="{179B3279-E743-D763-A5F6-FF0B48CD16AD}"/>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8220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5" grpId="0" animBg="1"/>
      <p:bldP spid="15" grpId="0" animBg="1"/>
      <p:bldP spid="8" grpId="0" animBg="1"/>
      <p:bldP spid="14" grpId="0" animBg="1"/>
      <p:bldP spid="10" grpId="0" animBg="1"/>
      <p:bldP spid="13" grpId="0" animBg="1"/>
      <p:bldP spid="9" grpId="0" animBg="1"/>
      <p:bldP spid="1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66055-9657-94B8-8AEC-EC70F44313E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7D2A00E-D0DF-78E4-45E7-C1D8DD5652B8}"/>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6B44221F-EC75-6319-DEBC-F161F3B600F0}"/>
              </a:ext>
            </a:extLst>
          </p:cNvPr>
          <p:cNvSpPr>
            <a:spLocks noGrp="1"/>
          </p:cNvSpPr>
          <p:nvPr>
            <p:ph type="title"/>
          </p:nvPr>
        </p:nvSpPr>
        <p:spPr/>
        <p:txBody>
          <a:bodyPr/>
          <a:lstStyle/>
          <a:p>
            <a:r>
              <a:rPr lang="en-US" sz="3600" dirty="0">
                <a:latin typeface="Aptos"/>
              </a:rPr>
              <a:t>Leave Management Demand Is Rapidly Growing</a:t>
            </a:r>
            <a:endParaRPr lang="en-US" sz="3600" dirty="0"/>
          </a:p>
        </p:txBody>
      </p:sp>
      <p:sp>
        <p:nvSpPr>
          <p:cNvPr id="4" name="Rectangle 3">
            <a:extLst>
              <a:ext uri="{FF2B5EF4-FFF2-40B4-BE49-F238E27FC236}">
                <a16:creationId xmlns:a16="http://schemas.microsoft.com/office/drawing/2014/main" id="{8E7B4CFB-D40F-484D-9045-22B664EC626B}"/>
              </a:ext>
            </a:extLst>
          </p:cNvPr>
          <p:cNvSpPr/>
          <p:nvPr/>
        </p:nvSpPr>
        <p:spPr>
          <a:xfrm>
            <a:off x="1295767" y="3089627"/>
            <a:ext cx="4449050" cy="38478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91440" bIns="45720" rtlCol="0" anchor="t" anchorCtr="0"/>
          <a:lstStyle/>
          <a:p>
            <a:pPr algn="ctr" defTabSz="1371669"/>
            <a:r>
              <a:rPr lang="en-US" sz="8100" b="1" dirty="0">
                <a:solidFill>
                  <a:srgbClr val="FAC809"/>
                </a:solidFill>
                <a:latin typeface="Aptos"/>
              </a:rPr>
              <a:t>38%</a:t>
            </a:r>
          </a:p>
          <a:p>
            <a:pPr algn="ctr" defTabSz="1371669"/>
            <a:r>
              <a:rPr lang="en-US" dirty="0">
                <a:solidFill>
                  <a:srgbClr val="FFFFFF"/>
                </a:solidFill>
                <a:latin typeface="Aptos"/>
              </a:rPr>
              <a:t>of employers have seen </a:t>
            </a:r>
            <a:br>
              <a:rPr lang="en-US" dirty="0">
                <a:solidFill>
                  <a:srgbClr val="FFFFFF"/>
                </a:solidFill>
                <a:latin typeface="Aptos"/>
              </a:rPr>
            </a:br>
            <a:r>
              <a:rPr lang="en-US" dirty="0">
                <a:solidFill>
                  <a:srgbClr val="FFFFFF"/>
                </a:solidFill>
                <a:latin typeface="Aptos"/>
              </a:rPr>
              <a:t>an increase in absences since implementing a mandated PFML program</a:t>
            </a:r>
          </a:p>
        </p:txBody>
      </p:sp>
      <p:sp>
        <p:nvSpPr>
          <p:cNvPr id="7" name="Rectangle 6">
            <a:extLst>
              <a:ext uri="{FF2B5EF4-FFF2-40B4-BE49-F238E27FC236}">
                <a16:creationId xmlns:a16="http://schemas.microsoft.com/office/drawing/2014/main" id="{28D6ED61-EF1A-59B5-AB52-82C2CEF7FF7F}"/>
              </a:ext>
            </a:extLst>
          </p:cNvPr>
          <p:cNvSpPr/>
          <p:nvPr/>
        </p:nvSpPr>
        <p:spPr>
          <a:xfrm>
            <a:off x="6648524" y="3089627"/>
            <a:ext cx="4449051" cy="384786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91440" bIns="45720" rtlCol="0" anchor="t" anchorCtr="0"/>
          <a:lstStyle/>
          <a:p>
            <a:pPr algn="ctr"/>
            <a:r>
              <a:rPr lang="en-US" sz="8100" b="1" dirty="0">
                <a:solidFill>
                  <a:srgbClr val="FAC809"/>
                </a:solidFill>
                <a:latin typeface="Aptos"/>
                <a:ea typeface="Segoe UI"/>
                <a:cs typeface="Segoe UI"/>
              </a:rPr>
              <a:t>24</a:t>
            </a:r>
            <a:r>
              <a:rPr lang="en-US" sz="8100" b="1" baseline="0" dirty="0">
                <a:solidFill>
                  <a:srgbClr val="FAC809"/>
                </a:solidFill>
                <a:latin typeface="Aptos"/>
                <a:ea typeface="Segoe UI"/>
                <a:cs typeface="Segoe UI"/>
              </a:rPr>
              <a:t>%</a:t>
            </a:r>
            <a:r>
              <a:rPr lang="en-US" sz="8100" dirty="0">
                <a:latin typeface="Aptos"/>
                <a:ea typeface="Segoe UI"/>
                <a:cs typeface="Segoe UI"/>
              </a:rPr>
              <a:t>​</a:t>
            </a:r>
            <a:endParaRPr lang="en-US" dirty="0"/>
          </a:p>
          <a:p>
            <a:pPr algn="ctr"/>
            <a:r>
              <a:rPr lang="en-US" dirty="0">
                <a:solidFill>
                  <a:schemeClr val="bg1"/>
                </a:solidFill>
                <a:latin typeface="Aptos"/>
                <a:cs typeface="Segoe UI"/>
              </a:rPr>
              <a:t>of workers found the leave experience, including  return to work “very easy”</a:t>
            </a:r>
            <a:endParaRPr lang="en-US" dirty="0">
              <a:solidFill>
                <a:schemeClr val="bg1"/>
              </a:solidFill>
              <a:cs typeface="Arial"/>
            </a:endParaRPr>
          </a:p>
        </p:txBody>
      </p:sp>
      <p:sp>
        <p:nvSpPr>
          <p:cNvPr id="2" name="Rectangle 1">
            <a:extLst>
              <a:ext uri="{FF2B5EF4-FFF2-40B4-BE49-F238E27FC236}">
                <a16:creationId xmlns:a16="http://schemas.microsoft.com/office/drawing/2014/main" id="{E151A597-460B-F800-8670-09F32876CC0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29</a:t>
            </a:fld>
            <a:endParaRPr lang="en-US" sz="1400" b="0" u="none" kern="1200" baseline="0">
              <a:solidFill>
                <a:schemeClr val="tx1"/>
              </a:solidFill>
              <a:latin typeface="Arial" charset="0"/>
              <a:ea typeface="+mn-ea"/>
              <a:cs typeface="+mn-cs"/>
            </a:endParaRPr>
          </a:p>
        </p:txBody>
      </p:sp>
      <p:sp>
        <p:nvSpPr>
          <p:cNvPr id="5" name="Rectangle 4">
            <a:extLst>
              <a:ext uri="{FF2B5EF4-FFF2-40B4-BE49-F238E27FC236}">
                <a16:creationId xmlns:a16="http://schemas.microsoft.com/office/drawing/2014/main" id="{866645F7-081A-143F-BAE8-5AFB275D4D50}"/>
              </a:ext>
            </a:extLst>
          </p:cNvPr>
          <p:cNvSpPr/>
          <p:nvPr/>
        </p:nvSpPr>
        <p:spPr>
          <a:xfrm>
            <a:off x="11999662" y="3089627"/>
            <a:ext cx="4449051" cy="384786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91440" bIns="45720" rtlCol="0" anchor="t" anchorCtr="0"/>
          <a:lstStyle>
            <a:defPPr>
              <a:defRPr lang="en-US"/>
            </a:defPPr>
            <a:lvl1pPr marL="0" algn="l" defTabSz="1371600" rtl="0" eaLnBrk="1" latinLnBrk="0" hangingPunct="1">
              <a:defRPr sz="2700" kern="1200">
                <a:solidFill>
                  <a:schemeClr val="lt1"/>
                </a:solidFill>
                <a:latin typeface="+mn-lt"/>
                <a:ea typeface="+mn-ea"/>
                <a:cs typeface="+mn-cs"/>
              </a:defRPr>
            </a:lvl1pPr>
            <a:lvl2pPr marL="685800" algn="l" defTabSz="1371600" rtl="0" eaLnBrk="1" latinLnBrk="0" hangingPunct="1">
              <a:defRPr sz="2700" kern="1200">
                <a:solidFill>
                  <a:schemeClr val="lt1"/>
                </a:solidFill>
                <a:latin typeface="+mn-lt"/>
                <a:ea typeface="+mn-ea"/>
                <a:cs typeface="+mn-cs"/>
              </a:defRPr>
            </a:lvl2pPr>
            <a:lvl3pPr marL="1371600" algn="l" defTabSz="1371600" rtl="0" eaLnBrk="1" latinLnBrk="0" hangingPunct="1">
              <a:defRPr sz="2700" kern="1200">
                <a:solidFill>
                  <a:schemeClr val="lt1"/>
                </a:solidFill>
                <a:latin typeface="+mn-lt"/>
                <a:ea typeface="+mn-ea"/>
                <a:cs typeface="+mn-cs"/>
              </a:defRPr>
            </a:lvl3pPr>
            <a:lvl4pPr marL="2057400" algn="l" defTabSz="1371600" rtl="0" eaLnBrk="1" latinLnBrk="0" hangingPunct="1">
              <a:defRPr sz="2700" kern="1200">
                <a:solidFill>
                  <a:schemeClr val="lt1"/>
                </a:solidFill>
                <a:latin typeface="+mn-lt"/>
                <a:ea typeface="+mn-ea"/>
                <a:cs typeface="+mn-cs"/>
              </a:defRPr>
            </a:lvl4pPr>
            <a:lvl5pPr marL="2743200" algn="l" defTabSz="1371600" rtl="0" eaLnBrk="1" latinLnBrk="0" hangingPunct="1">
              <a:defRPr sz="2700" kern="1200">
                <a:solidFill>
                  <a:schemeClr val="lt1"/>
                </a:solidFill>
                <a:latin typeface="+mn-lt"/>
                <a:ea typeface="+mn-ea"/>
                <a:cs typeface="+mn-cs"/>
              </a:defRPr>
            </a:lvl5pPr>
            <a:lvl6pPr marL="3429000" algn="l" defTabSz="1371600" rtl="0" eaLnBrk="1" latinLnBrk="0" hangingPunct="1">
              <a:defRPr sz="2700" kern="1200">
                <a:solidFill>
                  <a:schemeClr val="lt1"/>
                </a:solidFill>
                <a:latin typeface="+mn-lt"/>
                <a:ea typeface="+mn-ea"/>
                <a:cs typeface="+mn-cs"/>
              </a:defRPr>
            </a:lvl6pPr>
            <a:lvl7pPr marL="4114800" algn="l" defTabSz="1371600" rtl="0" eaLnBrk="1" latinLnBrk="0" hangingPunct="1">
              <a:defRPr sz="2700" kern="1200">
                <a:solidFill>
                  <a:schemeClr val="lt1"/>
                </a:solidFill>
                <a:latin typeface="+mn-lt"/>
                <a:ea typeface="+mn-ea"/>
                <a:cs typeface="+mn-cs"/>
              </a:defRPr>
            </a:lvl7pPr>
            <a:lvl8pPr marL="4800600" algn="l" defTabSz="1371600" rtl="0" eaLnBrk="1" latinLnBrk="0" hangingPunct="1">
              <a:defRPr sz="2700" kern="1200">
                <a:solidFill>
                  <a:schemeClr val="lt1"/>
                </a:solidFill>
                <a:latin typeface="+mn-lt"/>
                <a:ea typeface="+mn-ea"/>
                <a:cs typeface="+mn-cs"/>
              </a:defRPr>
            </a:lvl8pPr>
            <a:lvl9pPr marL="5486400" algn="l" defTabSz="1371600" rtl="0" eaLnBrk="1" latinLnBrk="0" hangingPunct="1">
              <a:defRPr sz="2700" kern="1200">
                <a:solidFill>
                  <a:schemeClr val="lt1"/>
                </a:solidFill>
                <a:latin typeface="+mn-lt"/>
                <a:ea typeface="+mn-ea"/>
                <a:cs typeface="+mn-cs"/>
              </a:defRPr>
            </a:lvl9pPr>
          </a:lstStyle>
          <a:p>
            <a:pPr algn="ctr" defTabSz="1371669">
              <a:spcBef>
                <a:spcPts val="1200"/>
              </a:spcBef>
            </a:pPr>
            <a:r>
              <a:rPr lang="en-US" sz="8100" b="1" dirty="0">
                <a:solidFill>
                  <a:srgbClr val="FAC809"/>
                </a:solidFill>
                <a:latin typeface="Aptos"/>
              </a:rPr>
              <a:t>56%</a:t>
            </a:r>
          </a:p>
          <a:p>
            <a:pPr algn="ctr" defTabSz="1371669"/>
            <a:r>
              <a:rPr lang="en-US" dirty="0">
                <a:solidFill>
                  <a:srgbClr val="FFFFFF"/>
                </a:solidFill>
                <a:latin typeface="Aptos"/>
              </a:rPr>
              <a:t>of employers would purchase insurance to provide Paid Family Leave coverage, where allowed</a:t>
            </a:r>
          </a:p>
          <a:p>
            <a:pPr algn="ctr" defTabSz="1371669"/>
            <a:endParaRPr lang="en-US" dirty="0">
              <a:solidFill>
                <a:srgbClr val="FFFFFF"/>
              </a:solidFill>
              <a:latin typeface="Aptos" panose="020B0004020202020204" pitchFamily="34" charset="0"/>
            </a:endParaRPr>
          </a:p>
          <a:p>
            <a:pPr algn="ctr" defTabSz="1371669"/>
            <a:endParaRPr lang="en-US" dirty="0">
              <a:solidFill>
                <a:srgbClr val="FFFFFF"/>
              </a:solidFill>
              <a:latin typeface="Aptos" panose="020B0004020202020204" pitchFamily="34" charset="0"/>
            </a:endParaRPr>
          </a:p>
        </p:txBody>
      </p:sp>
      <p:sp>
        <p:nvSpPr>
          <p:cNvPr id="6" name="Text Placeholder 2">
            <a:extLst>
              <a:ext uri="{FF2B5EF4-FFF2-40B4-BE49-F238E27FC236}">
                <a16:creationId xmlns:a16="http://schemas.microsoft.com/office/drawing/2014/main" id="{8CC034CF-FB7F-2BA8-6426-1BB8B5AA286C}"/>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3292545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61BFA0-B346-ED7B-90BC-541AC444675F}"/>
              </a:ext>
            </a:extLst>
          </p:cNvPr>
          <p:cNvSpPr>
            <a:spLocks noGrp="1"/>
          </p:cNvSpPr>
          <p:nvPr>
            <p:ph type="body" sz="quarter" idx="14"/>
          </p:nvPr>
        </p:nvSpPr>
        <p:spPr/>
        <p:txBody>
          <a:bodyPr/>
          <a:lstStyle/>
          <a:p>
            <a:endParaRPr lang="en-US"/>
          </a:p>
        </p:txBody>
      </p:sp>
      <p:sp>
        <p:nvSpPr>
          <p:cNvPr id="4" name="Title 3"/>
          <p:cNvSpPr>
            <a:spLocks noGrp="1"/>
          </p:cNvSpPr>
          <p:nvPr>
            <p:ph type="title"/>
          </p:nvPr>
        </p:nvSpPr>
        <p:spPr/>
        <p:txBody>
          <a:bodyPr/>
          <a:lstStyle/>
          <a:p>
            <a:r>
              <a:rPr lang="en-US" sz="3600" dirty="0"/>
              <a:t>The Future of Workforce Benefits</a:t>
            </a:r>
          </a:p>
        </p:txBody>
      </p:sp>
      <p:sp>
        <p:nvSpPr>
          <p:cNvPr id="5" name="Rectangle: Rounded Corners 4">
            <a:extLst>
              <a:ext uri="{FF2B5EF4-FFF2-40B4-BE49-F238E27FC236}">
                <a16:creationId xmlns:a16="http://schemas.microsoft.com/office/drawing/2014/main" id="{81BB30E4-32C4-2038-1C2F-DFC2B7AB8FF9}"/>
              </a:ext>
            </a:extLst>
          </p:cNvPr>
          <p:cNvSpPr/>
          <p:nvPr/>
        </p:nvSpPr>
        <p:spPr>
          <a:xfrm>
            <a:off x="591511" y="2013380"/>
            <a:ext cx="3435740" cy="3130120"/>
          </a:xfrm>
          <a:prstGeom prst="roundRect">
            <a:avLst>
              <a:gd name="adj" fmla="val 0"/>
            </a:avLst>
          </a:prstGeom>
          <a:solidFill>
            <a:schemeClr val="accent1"/>
          </a:solidFill>
          <a:ln w="88900" cmpd="dbl">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3200" b="1">
                <a:solidFill>
                  <a:schemeClr val="tx1"/>
                </a:solidFill>
                <a:latin typeface="Aptos" panose="020B0004020202020204" pitchFamily="34" charset="0"/>
              </a:rPr>
              <a:t>What remains the same?</a:t>
            </a:r>
          </a:p>
        </p:txBody>
      </p:sp>
      <p:sp>
        <p:nvSpPr>
          <p:cNvPr id="6" name="Rectangle: Rounded Corners 5">
            <a:extLst>
              <a:ext uri="{FF2B5EF4-FFF2-40B4-BE49-F238E27FC236}">
                <a16:creationId xmlns:a16="http://schemas.microsoft.com/office/drawing/2014/main" id="{1CA91BA0-DE7E-63D2-2F61-830594739D0B}"/>
              </a:ext>
            </a:extLst>
          </p:cNvPr>
          <p:cNvSpPr/>
          <p:nvPr/>
        </p:nvSpPr>
        <p:spPr>
          <a:xfrm>
            <a:off x="591511" y="5765014"/>
            <a:ext cx="3435740" cy="3130120"/>
          </a:xfrm>
          <a:prstGeom prst="roundRect">
            <a:avLst>
              <a:gd name="adj" fmla="val 0"/>
            </a:avLst>
          </a:prstGeom>
          <a:solidFill>
            <a:schemeClr val="accent2"/>
          </a:solidFill>
          <a:ln w="88900" cmpd="dbl">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3200" b="1">
                <a:solidFill>
                  <a:schemeClr val="tx1"/>
                </a:solidFill>
                <a:latin typeface="Aptos" panose="020B0004020202020204" pitchFamily="34" charset="0"/>
              </a:rPr>
              <a:t>What is different?</a:t>
            </a:r>
          </a:p>
        </p:txBody>
      </p:sp>
      <p:sp>
        <p:nvSpPr>
          <p:cNvPr id="8" name="TextBox 7">
            <a:extLst>
              <a:ext uri="{FF2B5EF4-FFF2-40B4-BE49-F238E27FC236}">
                <a16:creationId xmlns:a16="http://schemas.microsoft.com/office/drawing/2014/main" id="{91C56274-C554-27EC-D896-359DEDBE7B65}"/>
              </a:ext>
            </a:extLst>
          </p:cNvPr>
          <p:cNvSpPr txBox="1"/>
          <p:nvPr/>
        </p:nvSpPr>
        <p:spPr>
          <a:xfrm>
            <a:off x="4695899" y="2324250"/>
            <a:ext cx="12424781" cy="2508379"/>
          </a:xfrm>
          <a:prstGeom prst="rect">
            <a:avLst/>
          </a:prstGeom>
          <a:noFill/>
        </p:spPr>
        <p:txBody>
          <a:bodyPr wrap="square">
            <a:spAutoFit/>
          </a:bodyPr>
          <a:lstStyle/>
          <a:p>
            <a:pPr marL="461772" marR="0" lvl="0" indent="-457200" algn="l" defTabSz="914400" rtl="0" eaLnBrk="1" fontAlgn="base" latinLnBrk="0" hangingPunct="1">
              <a:lnSpc>
                <a:spcPct val="100000"/>
              </a:lnSpc>
              <a:spcBef>
                <a:spcPts val="0"/>
              </a:spcBef>
              <a:spcAft>
                <a:spcPts val="18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Workplace benefits continue to be central in the war for talent</a:t>
            </a:r>
          </a:p>
          <a:p>
            <a:pPr marL="461772" indent="-457200" defTabSz="914400" fontAlgn="base">
              <a:spcAft>
                <a:spcPts val="1800"/>
              </a:spcAft>
              <a:buClr>
                <a:srgbClr val="000000"/>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The “Wheel </a:t>
            </a:r>
            <a:r>
              <a:rPr lang="en-US" sz="2800" dirty="0">
                <a:solidFill>
                  <a:schemeClr val="tx1"/>
                </a:solidFill>
                <a:latin typeface="Aptos" panose="020B0004020202020204" pitchFamily="34" charset="0"/>
              </a:rPr>
              <a:t>Is STILL Real”</a:t>
            </a:r>
            <a:endPar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endParaRPr>
          </a:p>
          <a:p>
            <a:pPr marL="461772" marR="0" lvl="0" indent="-457200" algn="l" defTabSz="914400" rtl="0" eaLnBrk="1" fontAlgn="base" latinLnBrk="0" hangingPunct="1">
              <a:lnSpc>
                <a:spcPct val="100000"/>
              </a:lnSpc>
              <a:spcBef>
                <a:spcPts val="0"/>
              </a:spcBef>
              <a:spcAft>
                <a:spcPts val="18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Digital </a:t>
            </a:r>
            <a:r>
              <a:rPr lang="en-US" sz="2800" dirty="0">
                <a:solidFill>
                  <a:schemeClr val="tx1"/>
                </a:solidFill>
                <a:latin typeface="Aptos" panose="020B0004020202020204" pitchFamily="34" charset="0"/>
              </a:rPr>
              <a:t>t</a:t>
            </a:r>
            <a:r>
              <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ransformation continues unabated</a:t>
            </a:r>
          </a:p>
          <a:p>
            <a:pPr marL="461772" marR="0" lvl="0" indent="-457200" algn="l" defTabSz="914400" rtl="0" eaLnBrk="1" fontAlgn="base" latinLnBrk="0" hangingPunct="1">
              <a:lnSpc>
                <a:spcPct val="100000"/>
              </a:lnSpc>
              <a:spcBef>
                <a:spcPts val="0"/>
              </a:spcBef>
              <a:spcAft>
                <a:spcPts val="1800"/>
              </a:spcAft>
              <a:buClr>
                <a:srgbClr val="000000"/>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rPr>
              <a:t>Profitable, sustainable growth is the end game</a:t>
            </a:r>
          </a:p>
        </p:txBody>
      </p:sp>
      <p:sp>
        <p:nvSpPr>
          <p:cNvPr id="11" name="TextBox 10">
            <a:extLst>
              <a:ext uri="{FF2B5EF4-FFF2-40B4-BE49-F238E27FC236}">
                <a16:creationId xmlns:a16="http://schemas.microsoft.com/office/drawing/2014/main" id="{DE056783-13A9-C1AC-98CD-AE7B29828717}"/>
              </a:ext>
            </a:extLst>
          </p:cNvPr>
          <p:cNvSpPr txBox="1"/>
          <p:nvPr/>
        </p:nvSpPr>
        <p:spPr>
          <a:xfrm>
            <a:off x="4695899" y="5926447"/>
            <a:ext cx="11507820" cy="2508379"/>
          </a:xfrm>
          <a:prstGeom prst="rect">
            <a:avLst/>
          </a:prstGeom>
          <a:noFill/>
        </p:spPr>
        <p:txBody>
          <a:bodyPr wrap="square" lIns="91440" tIns="45720" rIns="91440" bIns="45720" anchor="t">
            <a:spAutoFit/>
          </a:bodyPr>
          <a:lstStyle/>
          <a:p>
            <a:pPr marL="461645" indent="-457200" defTabSz="914400" fontAlgn="base">
              <a:spcAft>
                <a:spcPts val="1800"/>
              </a:spcAft>
              <a:buClr>
                <a:srgbClr val="000000"/>
              </a:buClr>
              <a:buSzPct val="100000"/>
              <a:buFont typeface="Arial" panose="020B0604020202020204" pitchFamily="34" charset="0"/>
              <a:buChar char="•"/>
              <a:defRPr/>
            </a:pPr>
            <a:r>
              <a:rPr lang="en-US" sz="2800" dirty="0">
                <a:latin typeface="Aptos"/>
              </a:rPr>
              <a:t>Economic and labor force uncertainty</a:t>
            </a:r>
            <a:endParaRPr lang="en-US" dirty="0">
              <a:latin typeface="Aptos"/>
            </a:endParaRPr>
          </a:p>
          <a:p>
            <a:pPr marL="461645" indent="-457200" defTabSz="914400" fontAlgn="base">
              <a:spcAft>
                <a:spcPts val="1800"/>
              </a:spcAft>
              <a:buClr>
                <a:srgbClr val="000000"/>
              </a:buClr>
              <a:buSzPct val="100000"/>
              <a:buFont typeface="Arial" panose="020B0604020202020204" pitchFamily="34" charset="0"/>
              <a:buChar char="•"/>
              <a:defRPr/>
            </a:pPr>
            <a:r>
              <a:rPr lang="en-US" sz="2800" dirty="0">
                <a:latin typeface="Aptos"/>
              </a:rPr>
              <a:t>We have now shifted in the generational tipping point</a:t>
            </a:r>
          </a:p>
          <a:p>
            <a:pPr marL="461645" indent="-457200" defTabSz="914400" fontAlgn="base">
              <a:spcAft>
                <a:spcPts val="1800"/>
              </a:spcAft>
              <a:buClr>
                <a:srgbClr val="000000"/>
              </a:buClr>
              <a:buSzPct val="100000"/>
              <a:buFont typeface="Arial" panose="020B0604020202020204" pitchFamily="34" charset="0"/>
              <a:buChar char="•"/>
              <a:defRPr/>
            </a:pPr>
            <a:r>
              <a:rPr lang="en-US" sz="2800" dirty="0">
                <a:latin typeface="Aptos"/>
              </a:rPr>
              <a:t>Absence/Leave Management is becoming a burning platform</a:t>
            </a:r>
          </a:p>
          <a:p>
            <a:pPr marL="461645" indent="-457200" defTabSz="914400" fontAlgn="base">
              <a:spcAft>
                <a:spcPts val="1800"/>
              </a:spcAft>
              <a:buClr>
                <a:srgbClr val="000000"/>
              </a:buClr>
              <a:buSzPct val="100000"/>
              <a:buFont typeface="Arial" panose="020B0604020202020204" pitchFamily="34" charset="0"/>
              <a:buChar char="•"/>
              <a:defRPr/>
            </a:pPr>
            <a:r>
              <a:rPr lang="en-US" sz="2800" dirty="0">
                <a:latin typeface="Aptos"/>
              </a:rPr>
              <a:t>Artificial intelligence is a potential game changer</a:t>
            </a:r>
          </a:p>
        </p:txBody>
      </p:sp>
      <p:sp>
        <p:nvSpPr>
          <p:cNvPr id="2" name="Rectangle 1">
            <a:extLst>
              <a:ext uri="{FF2B5EF4-FFF2-40B4-BE49-F238E27FC236}">
                <a16:creationId xmlns:a16="http://schemas.microsoft.com/office/drawing/2014/main" id="{A46D27ED-EBC7-0987-37A7-C6FB72AAA72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a:t>
            </a:fld>
            <a:endParaRPr lang="en-US" sz="1400" b="0" u="none" kern="1200" baseline="0" dirty="0">
              <a:solidFill>
                <a:schemeClr val="tx1"/>
              </a:solidFill>
              <a:latin typeface="Arial" charset="0"/>
              <a:ea typeface="+mn-ea"/>
              <a:cs typeface="+mn-cs"/>
            </a:endParaRPr>
          </a:p>
        </p:txBody>
      </p:sp>
    </p:spTree>
    <p:extLst>
      <p:ext uri="{BB962C8B-B14F-4D97-AF65-F5344CB8AC3E}">
        <p14:creationId xmlns:p14="http://schemas.microsoft.com/office/powerpoint/2010/main" val="205138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0512C-A2D8-C0D9-9560-108A1C2C50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B19269B-FA22-A5B5-11D2-8ED5A42922A6}"/>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C75EB10A-A02A-C8EC-BEB0-57CAAAEA6651}"/>
              </a:ext>
            </a:extLst>
          </p:cNvPr>
          <p:cNvSpPr>
            <a:spLocks noGrp="1"/>
          </p:cNvSpPr>
          <p:nvPr>
            <p:ph type="title"/>
          </p:nvPr>
        </p:nvSpPr>
        <p:spPr/>
        <p:txBody>
          <a:bodyPr/>
          <a:lstStyle/>
          <a:p>
            <a:r>
              <a:rPr lang="en-US" sz="3600" dirty="0"/>
              <a:t>Leave Offerings Are Expanding Into Next Horizon of Leave Types</a:t>
            </a:r>
          </a:p>
        </p:txBody>
      </p:sp>
      <p:graphicFrame>
        <p:nvGraphicFramePr>
          <p:cNvPr id="5" name="Chart 4">
            <a:extLst>
              <a:ext uri="{FF2B5EF4-FFF2-40B4-BE49-F238E27FC236}">
                <a16:creationId xmlns:a16="http://schemas.microsoft.com/office/drawing/2014/main" id="{CABE6E1D-C081-0CC3-6017-0AA195413896}"/>
              </a:ext>
            </a:extLst>
          </p:cNvPr>
          <p:cNvGraphicFramePr/>
          <p:nvPr>
            <p:extLst>
              <p:ext uri="{D42A27DB-BD31-4B8C-83A1-F6EECF244321}">
                <p14:modId xmlns:p14="http://schemas.microsoft.com/office/powerpoint/2010/main" val="2365146371"/>
              </p:ext>
            </p:extLst>
          </p:nvPr>
        </p:nvGraphicFramePr>
        <p:xfrm>
          <a:off x="828759" y="2016073"/>
          <a:ext cx="15564135" cy="66021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D0B82411-4615-C86D-B6F8-ECE5BE3BCCF6}"/>
              </a:ext>
            </a:extLst>
          </p:cNvPr>
          <p:cNvSpPr/>
          <p:nvPr/>
        </p:nvSpPr>
        <p:spPr>
          <a:xfrm>
            <a:off x="5622887" y="2016073"/>
            <a:ext cx="10731261" cy="2854101"/>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6649FB-C2E4-89C9-F0B6-D7AE4EE37A43}"/>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30</a:t>
            </a:fld>
            <a:endParaRPr lang="en-US" sz="1400" b="0" u="none" kern="1200" baseline="0">
              <a:solidFill>
                <a:schemeClr val="tx1"/>
              </a:solidFill>
              <a:latin typeface="Arial" charset="0"/>
              <a:ea typeface="+mn-ea"/>
              <a:cs typeface="+mn-cs"/>
            </a:endParaRPr>
          </a:p>
        </p:txBody>
      </p:sp>
      <p:sp>
        <p:nvSpPr>
          <p:cNvPr id="4" name="Text Placeholder 2">
            <a:extLst>
              <a:ext uri="{FF2B5EF4-FFF2-40B4-BE49-F238E27FC236}">
                <a16:creationId xmlns:a16="http://schemas.microsoft.com/office/drawing/2014/main" id="{1B1BC2A6-FC78-8B35-190A-4145461071A6}"/>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
        <p:nvSpPr>
          <p:cNvPr id="6" name="Rectangle 5">
            <a:extLst>
              <a:ext uri="{FF2B5EF4-FFF2-40B4-BE49-F238E27FC236}">
                <a16:creationId xmlns:a16="http://schemas.microsoft.com/office/drawing/2014/main" id="{92965788-1FEB-816B-0091-B3EA56666FF3}"/>
              </a:ext>
            </a:extLst>
          </p:cNvPr>
          <p:cNvSpPr/>
          <p:nvPr/>
        </p:nvSpPr>
        <p:spPr>
          <a:xfrm>
            <a:off x="3697357" y="7036904"/>
            <a:ext cx="12809191" cy="123402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94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CDC19-9C97-4C8C-E10B-54B17F24B64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8A61CEF-8978-71D4-1E74-D6263053B769}"/>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E109AFB0-A2B1-D201-2030-2FE8C1D8A3FF}"/>
              </a:ext>
            </a:extLst>
          </p:cNvPr>
          <p:cNvSpPr>
            <a:spLocks noGrp="1"/>
          </p:cNvSpPr>
          <p:nvPr>
            <p:ph type="title"/>
          </p:nvPr>
        </p:nvSpPr>
        <p:spPr/>
        <p:txBody>
          <a:bodyPr/>
          <a:lstStyle/>
          <a:p>
            <a:r>
              <a:rPr lang="en-US" sz="3600" dirty="0">
                <a:latin typeface="Aptos"/>
              </a:rPr>
              <a:t>Leave Offerings Are Expanding Into Next Horizon of Leave Types</a:t>
            </a:r>
            <a:endParaRPr lang="en-US" dirty="0"/>
          </a:p>
        </p:txBody>
      </p:sp>
      <p:sp>
        <p:nvSpPr>
          <p:cNvPr id="4" name="Rectangle 3">
            <a:extLst>
              <a:ext uri="{FF2B5EF4-FFF2-40B4-BE49-F238E27FC236}">
                <a16:creationId xmlns:a16="http://schemas.microsoft.com/office/drawing/2014/main" id="{94F02415-F309-0ED8-06FD-09A5F8D1CC00}"/>
              </a:ext>
            </a:extLst>
          </p:cNvPr>
          <p:cNvSpPr/>
          <p:nvPr/>
        </p:nvSpPr>
        <p:spPr>
          <a:xfrm>
            <a:off x="1644479" y="3089627"/>
            <a:ext cx="4449050" cy="38478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365760" rIns="91440" bIns="45720" rtlCol="0" anchor="t" anchorCtr="0"/>
          <a:lstStyle/>
          <a:p>
            <a:pPr algn="ctr" defTabSz="1371669"/>
            <a:r>
              <a:rPr lang="en-US" sz="8100" b="1" dirty="0">
                <a:solidFill>
                  <a:srgbClr val="FAC809"/>
                </a:solidFill>
                <a:latin typeface="Aptos"/>
              </a:rPr>
              <a:t>55%</a:t>
            </a:r>
          </a:p>
          <a:p>
            <a:pPr algn="ctr" defTabSz="1371669"/>
            <a:r>
              <a:rPr lang="en-US" dirty="0">
                <a:solidFill>
                  <a:srgbClr val="FFFFFF"/>
                </a:solidFill>
                <a:latin typeface="Aptos"/>
              </a:rPr>
              <a:t>Of small employers (10-99) are planning/considering three or more additional leave offerings</a:t>
            </a:r>
            <a:endParaRPr lang="en-US" dirty="0">
              <a:solidFill>
                <a:srgbClr val="FFFFFF"/>
              </a:solidFill>
              <a:latin typeface="Aptos" panose="020B0004020202020204" pitchFamily="34" charset="0"/>
            </a:endParaRPr>
          </a:p>
          <a:p>
            <a:pPr algn="ctr" defTabSz="1371669"/>
            <a:endParaRPr lang="en-US" dirty="0">
              <a:solidFill>
                <a:srgbClr val="FFFFFF"/>
              </a:solidFill>
              <a:latin typeface="Aptos" panose="020B0004020202020204" pitchFamily="34" charset="0"/>
            </a:endParaRPr>
          </a:p>
        </p:txBody>
      </p:sp>
      <p:sp>
        <p:nvSpPr>
          <p:cNvPr id="10" name="TextBox 9">
            <a:extLst>
              <a:ext uri="{FF2B5EF4-FFF2-40B4-BE49-F238E27FC236}">
                <a16:creationId xmlns:a16="http://schemas.microsoft.com/office/drawing/2014/main" id="{47BDB7B5-20E1-255D-B9A1-4737F9EC4AE2}"/>
              </a:ext>
            </a:extLst>
          </p:cNvPr>
          <p:cNvSpPr txBox="1"/>
          <p:nvPr/>
        </p:nvSpPr>
        <p:spPr>
          <a:xfrm>
            <a:off x="4572878" y="1897225"/>
            <a:ext cx="9146406" cy="646331"/>
          </a:xfrm>
          <a:prstGeom prst="rect">
            <a:avLst/>
          </a:prstGeom>
          <a:noFill/>
        </p:spPr>
        <p:txBody>
          <a:bodyPr wrap="square">
            <a:spAutoFit/>
          </a:bodyPr>
          <a:lstStyle/>
          <a:p>
            <a:pPr algn="ctr" defTabSz="1371669"/>
            <a:r>
              <a:rPr lang="en-US" sz="3600" b="1" dirty="0">
                <a:solidFill>
                  <a:srgbClr val="000000"/>
                </a:solidFill>
                <a:latin typeface="Aptos" panose="020B0004020202020204" pitchFamily="34" charset="0"/>
              </a:rPr>
              <a:t>Percent of Employers</a:t>
            </a:r>
          </a:p>
        </p:txBody>
      </p:sp>
      <p:cxnSp>
        <p:nvCxnSpPr>
          <p:cNvPr id="12" name="Straight Connector 11">
            <a:extLst>
              <a:ext uri="{FF2B5EF4-FFF2-40B4-BE49-F238E27FC236}">
                <a16:creationId xmlns:a16="http://schemas.microsoft.com/office/drawing/2014/main" id="{A70476A4-E677-A418-A96D-5EB1C4EA4246}"/>
              </a:ext>
            </a:extLst>
          </p:cNvPr>
          <p:cNvCxnSpPr>
            <a:cxnSpLocks/>
          </p:cNvCxnSpPr>
          <p:nvPr/>
        </p:nvCxnSpPr>
        <p:spPr>
          <a:xfrm>
            <a:off x="1576939" y="2737147"/>
            <a:ext cx="1523124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93A21D0-D9BA-44A5-4438-74DB827D957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31</a:t>
            </a:fld>
            <a:endParaRPr lang="en-US" sz="1400" b="0" u="none" kern="1200" baseline="0">
              <a:solidFill>
                <a:schemeClr val="tx1"/>
              </a:solidFill>
              <a:latin typeface="Arial" charset="0"/>
              <a:ea typeface="+mn-ea"/>
              <a:cs typeface="+mn-cs"/>
            </a:endParaRPr>
          </a:p>
        </p:txBody>
      </p:sp>
      <p:sp>
        <p:nvSpPr>
          <p:cNvPr id="18" name="TextBox 17">
            <a:extLst>
              <a:ext uri="{FF2B5EF4-FFF2-40B4-BE49-F238E27FC236}">
                <a16:creationId xmlns:a16="http://schemas.microsoft.com/office/drawing/2014/main" id="{4A392247-25B3-C808-0C3E-855E9BEDE089}"/>
              </a:ext>
            </a:extLst>
          </p:cNvPr>
          <p:cNvSpPr txBox="1"/>
          <p:nvPr/>
        </p:nvSpPr>
        <p:spPr>
          <a:xfrm>
            <a:off x="12194473" y="3089627"/>
            <a:ext cx="4478097" cy="3849624"/>
          </a:xfrm>
          <a:prstGeom prst="rect">
            <a:avLst/>
          </a:prstGeom>
          <a:solidFill>
            <a:schemeClr val="tx2"/>
          </a:solidFill>
          <a:ln>
            <a:solidFill>
              <a:srgbClr val="4472C4"/>
            </a:solidFill>
          </a:ln>
        </p:spPr>
        <p:txBody>
          <a:bodyPr rot="0" spcFirstLastPara="0" vertOverflow="overflow" horzOverflow="overflow" vert="horz" wrap="square" lIns="91440" tIns="365760" rIns="91440" bIns="45720" numCol="1" spcCol="0" rtlCol="0" fromWordArt="0" anchor="t" anchorCtr="0" forceAA="0" compatLnSpc="1">
            <a:prstTxWarp prst="textNoShape">
              <a:avLst/>
            </a:prstTxWarp>
            <a:spAutoFit/>
          </a:bodyPr>
          <a:lstStyle/>
          <a:p>
            <a:pPr algn="ctr"/>
            <a:r>
              <a:rPr lang="en-US" sz="8100" b="1" dirty="0">
                <a:solidFill>
                  <a:srgbClr val="FAC809"/>
                </a:solidFill>
                <a:latin typeface="Aptos"/>
                <a:cs typeface="Segoe UI"/>
              </a:rPr>
              <a:t>37%</a:t>
            </a:r>
            <a:r>
              <a:rPr lang="en-US" sz="8100" dirty="0">
                <a:latin typeface="Aptos"/>
                <a:cs typeface="Segoe UI"/>
              </a:rPr>
              <a:t>​</a:t>
            </a:r>
          </a:p>
          <a:p>
            <a:pPr algn="ctr"/>
            <a:r>
              <a:rPr lang="en-US" dirty="0">
                <a:solidFill>
                  <a:srgbClr val="FFFFFF"/>
                </a:solidFill>
                <a:latin typeface="Aptos"/>
                <a:cs typeface="Segoe UI"/>
              </a:rPr>
              <a:t>are considering changing their paid leave policies to accommodate intermittent or reduced schedule leaves</a:t>
            </a:r>
            <a:endParaRPr lang="en-US" dirty="0">
              <a:latin typeface="Aptos"/>
              <a:cs typeface="Segoe UI"/>
            </a:endParaRPr>
          </a:p>
          <a:p>
            <a:pPr algn="ctr"/>
            <a:r>
              <a:rPr lang="en-US" dirty="0">
                <a:latin typeface="Aptos"/>
                <a:cs typeface="Segoe UI"/>
              </a:rPr>
              <a:t>​</a:t>
            </a:r>
            <a:endParaRPr lang="en-US" dirty="0">
              <a:cs typeface="Arial"/>
            </a:endParaRPr>
          </a:p>
        </p:txBody>
      </p:sp>
      <p:sp>
        <p:nvSpPr>
          <p:cNvPr id="6" name="Rectangle 5">
            <a:extLst>
              <a:ext uri="{FF2B5EF4-FFF2-40B4-BE49-F238E27FC236}">
                <a16:creationId xmlns:a16="http://schemas.microsoft.com/office/drawing/2014/main" id="{F2EAF808-C111-01C6-7782-631C7B9B3D0D}"/>
              </a:ext>
            </a:extLst>
          </p:cNvPr>
          <p:cNvSpPr/>
          <p:nvPr/>
        </p:nvSpPr>
        <p:spPr>
          <a:xfrm>
            <a:off x="7006654" y="3089627"/>
            <a:ext cx="4274695" cy="38496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tIns="365760" rtlCol="0" anchor="t" anchorCtr="0"/>
          <a:lstStyle/>
          <a:p>
            <a:pPr algn="ctr" defTabSz="1371669"/>
            <a:r>
              <a:rPr lang="en-US" sz="8100" b="1" dirty="0">
                <a:solidFill>
                  <a:srgbClr val="FAC809"/>
                </a:solidFill>
                <a:latin typeface="Aptos" panose="020B0004020202020204" pitchFamily="34" charset="0"/>
              </a:rPr>
              <a:t>58%</a:t>
            </a:r>
          </a:p>
          <a:p>
            <a:pPr algn="ctr" defTabSz="1371669"/>
            <a:r>
              <a:rPr lang="en-US" dirty="0">
                <a:solidFill>
                  <a:srgbClr val="FFFFFF"/>
                </a:solidFill>
                <a:latin typeface="Aptos" panose="020B0004020202020204" pitchFamily="34" charset="0"/>
              </a:rPr>
              <a:t>offer paid leave benefits that create parity for all workers regardless of geography</a:t>
            </a:r>
          </a:p>
          <a:p>
            <a:pPr algn="ctr" defTabSz="1371669"/>
            <a:endParaRPr lang="en-US" dirty="0">
              <a:solidFill>
                <a:srgbClr val="FFFFFF"/>
              </a:solidFill>
              <a:latin typeface="Aptos" panose="020B0004020202020204" pitchFamily="34" charset="0"/>
            </a:endParaRPr>
          </a:p>
        </p:txBody>
      </p:sp>
      <p:sp>
        <p:nvSpPr>
          <p:cNvPr id="5" name="Text Placeholder 2">
            <a:extLst>
              <a:ext uri="{FF2B5EF4-FFF2-40B4-BE49-F238E27FC236}">
                <a16:creationId xmlns:a16="http://schemas.microsoft.com/office/drawing/2014/main" id="{8D0B1434-79E6-A462-3BDA-BBC4769CB778}"/>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76225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A02C-A78F-6D4D-AA63-53818EB4F872}"/>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19083E80-CC6B-A2CA-D3D5-9A59E6901CB0}"/>
              </a:ext>
            </a:extLst>
          </p:cNvPr>
          <p:cNvSpPr txBox="1"/>
          <p:nvPr/>
        </p:nvSpPr>
        <p:spPr>
          <a:xfrm>
            <a:off x="11549678" y="1866076"/>
            <a:ext cx="4782347" cy="1200329"/>
          </a:xfrm>
          <a:prstGeom prst="rect">
            <a:avLst/>
          </a:prstGeom>
          <a:noFill/>
        </p:spPr>
        <p:txBody>
          <a:bodyPr wrap="square">
            <a:spAutoFit/>
          </a:bodyPr>
          <a:lstStyle/>
          <a:p>
            <a:pPr algn="ctr" defTabSz="1371669"/>
            <a:r>
              <a:rPr lang="en-US" sz="3600" b="1">
                <a:solidFill>
                  <a:srgbClr val="000000"/>
                </a:solidFill>
                <a:latin typeface="Aptos" panose="020B0004020202020204" pitchFamily="34" charset="0"/>
              </a:rPr>
              <a:t>Voice of</a:t>
            </a:r>
          </a:p>
          <a:p>
            <a:pPr algn="ctr" defTabSz="1371669"/>
            <a:r>
              <a:rPr lang="en-US" sz="3600" b="1">
                <a:solidFill>
                  <a:srgbClr val="000000"/>
                </a:solidFill>
                <a:latin typeface="Aptos" panose="020B0004020202020204" pitchFamily="34" charset="0"/>
              </a:rPr>
              <a:t>Brokers</a:t>
            </a:r>
          </a:p>
        </p:txBody>
      </p:sp>
      <p:sp>
        <p:nvSpPr>
          <p:cNvPr id="6" name="Rectangle 5">
            <a:extLst>
              <a:ext uri="{FF2B5EF4-FFF2-40B4-BE49-F238E27FC236}">
                <a16:creationId xmlns:a16="http://schemas.microsoft.com/office/drawing/2014/main" id="{46048FC0-8DA7-372F-61B8-59CD555C7F2C}"/>
              </a:ext>
            </a:extLst>
          </p:cNvPr>
          <p:cNvSpPr/>
          <p:nvPr/>
        </p:nvSpPr>
        <p:spPr>
          <a:xfrm>
            <a:off x="1768742" y="3498417"/>
            <a:ext cx="6573762" cy="5181599"/>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sp>
        <p:nvSpPr>
          <p:cNvPr id="5" name="Text Placeholder 4">
            <a:extLst>
              <a:ext uri="{FF2B5EF4-FFF2-40B4-BE49-F238E27FC236}">
                <a16:creationId xmlns:a16="http://schemas.microsoft.com/office/drawing/2014/main" id="{443EF0AF-4D04-CAF9-73EF-1417FF99F2B3}"/>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26800DEB-F855-FC07-D786-8E3E0605E2DA}"/>
              </a:ext>
            </a:extLst>
          </p:cNvPr>
          <p:cNvSpPr>
            <a:spLocks noGrp="1"/>
          </p:cNvSpPr>
          <p:nvPr>
            <p:ph type="title"/>
          </p:nvPr>
        </p:nvSpPr>
        <p:spPr/>
        <p:txBody>
          <a:bodyPr wrap="square"/>
          <a:lstStyle/>
          <a:p>
            <a:r>
              <a:rPr lang="en-US" sz="3600" dirty="0"/>
              <a:t>Employers May Underestimate the Impending Challenges As We Consider 3-5 Years Out</a:t>
            </a:r>
          </a:p>
        </p:txBody>
      </p:sp>
      <p:sp>
        <p:nvSpPr>
          <p:cNvPr id="3" name="Rectangle 2">
            <a:extLst>
              <a:ext uri="{FF2B5EF4-FFF2-40B4-BE49-F238E27FC236}">
                <a16:creationId xmlns:a16="http://schemas.microsoft.com/office/drawing/2014/main" id="{C50DDDDE-38AD-93A3-8D0D-383957531876}"/>
              </a:ext>
            </a:extLst>
          </p:cNvPr>
          <p:cNvSpPr/>
          <p:nvPr/>
        </p:nvSpPr>
        <p:spPr>
          <a:xfrm>
            <a:off x="2529652" y="4357972"/>
            <a:ext cx="5547123" cy="2723823"/>
          </a:xfrm>
          <a:prstGeom prst="rect">
            <a:avLst/>
          </a:prstGeom>
          <a:noFill/>
        </p:spPr>
        <p:txBody>
          <a:bodyPr wrap="square" lIns="137160" tIns="68580" rIns="137160" bIns="68580">
            <a:spAutoFit/>
          </a:bodyPr>
          <a:lstStyle/>
          <a:p>
            <a:pPr>
              <a:defRPr/>
            </a:pPr>
            <a:r>
              <a:rPr lang="en-US" sz="2800">
                <a:ln w="22225">
                  <a:noFill/>
                  <a:prstDash val="solid"/>
                </a:ln>
                <a:latin typeface="Aptos" panose="020B0004020202020204" pitchFamily="34" charset="0"/>
              </a:rPr>
              <a:t>of employers expect that administering their company’s overall leave management program will </a:t>
            </a:r>
            <a:r>
              <a:rPr lang="en-US" sz="2800" i="1">
                <a:ln w="22225">
                  <a:noFill/>
                  <a:prstDash val="solid"/>
                </a:ln>
                <a:latin typeface="Aptos" panose="020B0004020202020204" pitchFamily="34" charset="0"/>
              </a:rPr>
              <a:t>not</a:t>
            </a:r>
            <a:r>
              <a:rPr lang="en-US" sz="2800">
                <a:ln w="22225">
                  <a:noFill/>
                  <a:prstDash val="solid"/>
                </a:ln>
                <a:latin typeface="Aptos" panose="020B0004020202020204" pitchFamily="34" charset="0"/>
              </a:rPr>
              <a:t> be very or extremely challenging three to five years from now</a:t>
            </a:r>
            <a:r>
              <a:rPr lang="en-US" sz="2800" i="1">
                <a:ln w="22225">
                  <a:noFill/>
                  <a:prstDash val="solid"/>
                </a:ln>
                <a:latin typeface="Aptos" panose="020B0004020202020204" pitchFamily="34" charset="0"/>
              </a:rPr>
              <a:t>. </a:t>
            </a:r>
          </a:p>
        </p:txBody>
      </p:sp>
      <p:sp>
        <p:nvSpPr>
          <p:cNvPr id="7" name="Oval 6">
            <a:extLst>
              <a:ext uri="{FF2B5EF4-FFF2-40B4-BE49-F238E27FC236}">
                <a16:creationId xmlns:a16="http://schemas.microsoft.com/office/drawing/2014/main" id="{752FA14B-8FA8-8360-6637-AA09514017D4}"/>
              </a:ext>
            </a:extLst>
          </p:cNvPr>
          <p:cNvSpPr/>
          <p:nvPr/>
        </p:nvSpPr>
        <p:spPr>
          <a:xfrm>
            <a:off x="295304" y="2289059"/>
            <a:ext cx="2377440" cy="2377440"/>
          </a:xfrm>
          <a:prstGeom prst="ellipse">
            <a:avLst/>
          </a:prstGeom>
          <a:solidFill>
            <a:schemeClr val="accent1"/>
          </a:solidFill>
          <a:ln>
            <a:noFill/>
          </a:ln>
          <a:effectLst>
            <a:outerShdw blurRad="63500" sx="102000" sy="102000" algn="ctr" rotWithShape="0">
              <a:schemeClr val="bg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5400" b="1" dirty="0">
                <a:ln w="22225">
                  <a:noFill/>
                  <a:prstDash val="solid"/>
                </a:ln>
                <a:solidFill>
                  <a:schemeClr val="tx1"/>
                </a:solidFill>
                <a:latin typeface="Aptos" panose="020B0004020202020204" pitchFamily="34" charset="0"/>
              </a:rPr>
              <a:t>79%</a:t>
            </a:r>
          </a:p>
        </p:txBody>
      </p:sp>
      <p:sp>
        <p:nvSpPr>
          <p:cNvPr id="16" name="Speech Bubble: Rectangle with Corners Rounded 15">
            <a:extLst>
              <a:ext uri="{FF2B5EF4-FFF2-40B4-BE49-F238E27FC236}">
                <a16:creationId xmlns:a16="http://schemas.microsoft.com/office/drawing/2014/main" id="{47ED631B-9D76-23C1-543C-C102DF10D4F8}"/>
              </a:ext>
            </a:extLst>
          </p:cNvPr>
          <p:cNvSpPr/>
          <p:nvPr/>
        </p:nvSpPr>
        <p:spPr>
          <a:xfrm>
            <a:off x="9815942" y="3196209"/>
            <a:ext cx="7557840" cy="1346841"/>
          </a:xfrm>
          <a:prstGeom prst="wedgeRoundRectCallout">
            <a:avLst>
              <a:gd name="adj1" fmla="val -57608"/>
              <a:gd name="adj2" fmla="val 55813"/>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bg1"/>
                </a:solidFill>
                <a:latin typeface="Aptos" panose="020B0004020202020204" pitchFamily="34" charset="0"/>
              </a:rPr>
              <a:t>“Employers are going to struggle. If I am a decentralized employer across many states, I am </a:t>
            </a:r>
            <a:r>
              <a:rPr lang="en-US" sz="2000" b="1" i="1" dirty="0">
                <a:solidFill>
                  <a:schemeClr val="bg1"/>
                </a:solidFill>
                <a:latin typeface="Aptos" panose="020B0004020202020204" pitchFamily="34" charset="0"/>
              </a:rPr>
              <a:t>scratching my head on how I can comply and limit my exposure </a:t>
            </a:r>
            <a:r>
              <a:rPr lang="en-US" sz="2000" i="1" dirty="0">
                <a:solidFill>
                  <a:schemeClr val="bg1"/>
                </a:solidFill>
                <a:latin typeface="Aptos" panose="020B0004020202020204" pitchFamily="34" charset="0"/>
              </a:rPr>
              <a:t>with the rate of change.”</a:t>
            </a:r>
          </a:p>
        </p:txBody>
      </p:sp>
      <p:sp>
        <p:nvSpPr>
          <p:cNvPr id="17" name="Speech Bubble: Rectangle with Corners Rounded 16">
            <a:extLst>
              <a:ext uri="{FF2B5EF4-FFF2-40B4-BE49-F238E27FC236}">
                <a16:creationId xmlns:a16="http://schemas.microsoft.com/office/drawing/2014/main" id="{F4BD9348-AEDB-0E70-E7E5-9CE0CE0BFEE7}"/>
              </a:ext>
            </a:extLst>
          </p:cNvPr>
          <p:cNvSpPr/>
          <p:nvPr/>
        </p:nvSpPr>
        <p:spPr>
          <a:xfrm>
            <a:off x="9815942" y="4937051"/>
            <a:ext cx="7557840" cy="1346841"/>
          </a:xfrm>
          <a:prstGeom prst="wedgeRoundRectCallout">
            <a:avLst>
              <a:gd name="adj1" fmla="val -58414"/>
              <a:gd name="adj2" fmla="val 17094"/>
              <a:gd name="adj3" fmla="val 16667"/>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tx1"/>
                </a:solidFill>
                <a:latin typeface="Aptos" panose="020B0004020202020204" pitchFamily="34" charset="0"/>
              </a:rPr>
              <a:t>“</a:t>
            </a:r>
            <a:r>
              <a:rPr lang="en-US" sz="2000" b="1" i="1">
                <a:solidFill>
                  <a:schemeClr val="tx1"/>
                </a:solidFill>
                <a:latin typeface="Aptos" panose="020B0004020202020204" pitchFamily="34" charset="0"/>
              </a:rPr>
              <a:t>How can I possibly be spending 50-60 hours a week focusing on healthcare </a:t>
            </a:r>
            <a:r>
              <a:rPr lang="en-US" sz="2000" i="1">
                <a:solidFill>
                  <a:schemeClr val="tx1"/>
                </a:solidFill>
                <a:latin typeface="Aptos" panose="020B0004020202020204" pitchFamily="34" charset="0"/>
              </a:rPr>
              <a:t>and now have to focus on absence and leave?”</a:t>
            </a:r>
          </a:p>
        </p:txBody>
      </p:sp>
      <p:sp>
        <p:nvSpPr>
          <p:cNvPr id="18" name="Speech Bubble: Rectangle with Corners Rounded 17">
            <a:extLst>
              <a:ext uri="{FF2B5EF4-FFF2-40B4-BE49-F238E27FC236}">
                <a16:creationId xmlns:a16="http://schemas.microsoft.com/office/drawing/2014/main" id="{5A07480D-7558-245D-40B1-F83EB3455C34}"/>
              </a:ext>
            </a:extLst>
          </p:cNvPr>
          <p:cNvSpPr/>
          <p:nvPr/>
        </p:nvSpPr>
        <p:spPr>
          <a:xfrm>
            <a:off x="9815942" y="6677893"/>
            <a:ext cx="7557840" cy="1346841"/>
          </a:xfrm>
          <a:prstGeom prst="wedgeRoundRectCallout">
            <a:avLst>
              <a:gd name="adj1" fmla="val -57447"/>
              <a:gd name="adj2" fmla="val -25256"/>
              <a:gd name="adj3" fmla="val 16667"/>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i="1" dirty="0">
                <a:solidFill>
                  <a:schemeClr val="tx1"/>
                </a:solidFill>
                <a:latin typeface="Aptos"/>
              </a:rPr>
              <a:t>“</a:t>
            </a:r>
            <a:r>
              <a:rPr lang="en-US" sz="2000" b="1" i="1" dirty="0">
                <a:solidFill>
                  <a:schemeClr val="tx1"/>
                </a:solidFill>
                <a:latin typeface="Aptos"/>
              </a:rPr>
              <a:t>Carriers do not have the discipline</a:t>
            </a:r>
            <a:r>
              <a:rPr lang="en-US" sz="2000" i="1" dirty="0">
                <a:solidFill>
                  <a:schemeClr val="tx1"/>
                </a:solidFill>
                <a:latin typeface="Aptos"/>
              </a:rPr>
              <a:t> to be all things to all people. [Carriers] better have specialization in supporting absence.”</a:t>
            </a:r>
          </a:p>
        </p:txBody>
      </p:sp>
      <p:sp>
        <p:nvSpPr>
          <p:cNvPr id="21" name="TextBox 20">
            <a:extLst>
              <a:ext uri="{FF2B5EF4-FFF2-40B4-BE49-F238E27FC236}">
                <a16:creationId xmlns:a16="http://schemas.microsoft.com/office/drawing/2014/main" id="{C4D823DA-82E3-1E3D-325B-8C2B29B5D28A}"/>
              </a:ext>
            </a:extLst>
          </p:cNvPr>
          <p:cNvSpPr txBox="1"/>
          <p:nvPr/>
        </p:nvSpPr>
        <p:spPr>
          <a:xfrm>
            <a:off x="2150166" y="1866076"/>
            <a:ext cx="4782347" cy="1200329"/>
          </a:xfrm>
          <a:prstGeom prst="rect">
            <a:avLst/>
          </a:prstGeom>
          <a:noFill/>
        </p:spPr>
        <p:txBody>
          <a:bodyPr wrap="square">
            <a:spAutoFit/>
          </a:bodyPr>
          <a:lstStyle/>
          <a:p>
            <a:pPr algn="ctr" defTabSz="1371669"/>
            <a:r>
              <a:rPr lang="en-US" sz="3600" b="1" dirty="0">
                <a:solidFill>
                  <a:srgbClr val="000000"/>
                </a:solidFill>
                <a:latin typeface="Aptos" panose="020B0004020202020204" pitchFamily="34" charset="0"/>
              </a:rPr>
              <a:t>Voice of </a:t>
            </a:r>
          </a:p>
          <a:p>
            <a:pPr algn="ctr" defTabSz="1371669"/>
            <a:r>
              <a:rPr lang="en-US" sz="3600" b="1" dirty="0">
                <a:solidFill>
                  <a:srgbClr val="000000"/>
                </a:solidFill>
                <a:latin typeface="Aptos" panose="020B0004020202020204" pitchFamily="34" charset="0"/>
              </a:rPr>
              <a:t>Employers</a:t>
            </a:r>
          </a:p>
        </p:txBody>
      </p:sp>
      <p:sp>
        <p:nvSpPr>
          <p:cNvPr id="9" name="Rectangle 8">
            <a:extLst>
              <a:ext uri="{FF2B5EF4-FFF2-40B4-BE49-F238E27FC236}">
                <a16:creationId xmlns:a16="http://schemas.microsoft.com/office/drawing/2014/main" id="{C417DF1D-1EBB-4C87-A8D7-7C355AAEA8A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32</a:t>
            </a:fld>
            <a:endParaRPr lang="en-US" sz="1400" b="0" u="none" kern="1200" baseline="0">
              <a:solidFill>
                <a:schemeClr val="tx1"/>
              </a:solidFill>
              <a:latin typeface="Arial" charset="0"/>
              <a:ea typeface="+mn-ea"/>
              <a:cs typeface="+mn-cs"/>
            </a:endParaRPr>
          </a:p>
        </p:txBody>
      </p:sp>
      <p:sp>
        <p:nvSpPr>
          <p:cNvPr id="4" name="Text Placeholder 2">
            <a:extLst>
              <a:ext uri="{FF2B5EF4-FFF2-40B4-BE49-F238E27FC236}">
                <a16:creationId xmlns:a16="http://schemas.microsoft.com/office/drawing/2014/main" id="{093BFFF9-14BE-DAEA-CE0A-8A86798F8233}"/>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22926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P spid="3" grpId="0"/>
      <p:bldP spid="7" grpId="0" animBg="1"/>
      <p:bldP spid="16" grpId="0" animBg="1"/>
      <p:bldP spid="17" grpId="0" animBg="1"/>
      <p:bldP spid="18"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11005-1216-BC16-D82F-06AA7ED0FD1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9B2E287-8993-2BB6-8D84-A509EC15A51A}"/>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8A82CDDC-DBC2-E3A6-5274-14046B4DD2C7}"/>
              </a:ext>
            </a:extLst>
          </p:cNvPr>
          <p:cNvSpPr>
            <a:spLocks noGrp="1"/>
          </p:cNvSpPr>
          <p:nvPr>
            <p:ph type="title"/>
          </p:nvPr>
        </p:nvSpPr>
        <p:spPr/>
        <p:txBody>
          <a:bodyPr/>
          <a:lstStyle/>
          <a:p>
            <a:r>
              <a:rPr lang="en-US" sz="3600" dirty="0"/>
              <a:t>Most Employers Are in a Private Plan due to Effort/Cost/Experience	</a:t>
            </a:r>
          </a:p>
        </p:txBody>
      </p:sp>
      <p:sp>
        <p:nvSpPr>
          <p:cNvPr id="9" name="TextBox 8">
            <a:extLst>
              <a:ext uri="{FF2B5EF4-FFF2-40B4-BE49-F238E27FC236}">
                <a16:creationId xmlns:a16="http://schemas.microsoft.com/office/drawing/2014/main" id="{F2A51C63-512C-A664-CF41-74E5A9E04343}"/>
              </a:ext>
            </a:extLst>
          </p:cNvPr>
          <p:cNvSpPr txBox="1"/>
          <p:nvPr/>
        </p:nvSpPr>
        <p:spPr>
          <a:xfrm>
            <a:off x="9412816" y="1866043"/>
            <a:ext cx="7428410" cy="1200329"/>
          </a:xfrm>
          <a:prstGeom prst="rect">
            <a:avLst/>
          </a:prstGeom>
          <a:noFill/>
        </p:spPr>
        <p:txBody>
          <a:bodyPr wrap="square" lIns="91440" tIns="45720" rIns="91440" bIns="45720" rtlCol="0" anchor="t">
            <a:spAutoFit/>
          </a:bodyPr>
          <a:lstStyle/>
          <a:p>
            <a:pPr algn="ctr"/>
            <a:r>
              <a:rPr lang="en-US" sz="2400" b="1" dirty="0">
                <a:latin typeface="Aptos"/>
                <a:ea typeface="Calibri"/>
                <a:cs typeface="Times New Roman"/>
              </a:rPr>
              <a:t>Why did your company choose to offer a private/voluntary PFML plan managed by an insurance company?</a:t>
            </a:r>
          </a:p>
        </p:txBody>
      </p:sp>
      <p:sp>
        <p:nvSpPr>
          <p:cNvPr id="15" name="TextBox 14">
            <a:extLst>
              <a:ext uri="{FF2B5EF4-FFF2-40B4-BE49-F238E27FC236}">
                <a16:creationId xmlns:a16="http://schemas.microsoft.com/office/drawing/2014/main" id="{874E7E9D-ED68-AFEB-0CD9-40B5A80007A4}"/>
              </a:ext>
            </a:extLst>
          </p:cNvPr>
          <p:cNvSpPr txBox="1"/>
          <p:nvPr/>
        </p:nvSpPr>
        <p:spPr>
          <a:xfrm>
            <a:off x="10162952" y="3231456"/>
            <a:ext cx="6678273"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accent5"/>
                </a:solidFill>
                <a:latin typeface="Aptos"/>
                <a:cs typeface="Arial" panose="020B0604020202020204"/>
              </a:rPr>
              <a:t>57%</a:t>
            </a:r>
            <a:r>
              <a:rPr lang="en-US" sz="2000" dirty="0">
                <a:latin typeface="Aptos"/>
                <a:cs typeface="Arial" panose="020B0604020202020204"/>
              </a:rPr>
              <a:t> Less burden on internal staff</a:t>
            </a:r>
            <a:endParaRPr lang="en-US" sz="2400" dirty="0">
              <a:latin typeface="Aptos"/>
            </a:endParaRPr>
          </a:p>
          <a:p>
            <a:endParaRPr lang="en-US" sz="2000" dirty="0">
              <a:latin typeface="Aptos" panose="020B0004020202020204" pitchFamily="34" charset="0"/>
              <a:cs typeface="Arial" panose="020B0604020202020204"/>
            </a:endParaRPr>
          </a:p>
          <a:p>
            <a:r>
              <a:rPr lang="en-US" sz="3200" b="1" dirty="0">
                <a:solidFill>
                  <a:schemeClr val="accent5"/>
                </a:solidFill>
                <a:latin typeface="Aptos"/>
                <a:cs typeface="Arial" panose="020B0604020202020204"/>
              </a:rPr>
              <a:t>57%</a:t>
            </a:r>
            <a:r>
              <a:rPr lang="en-US" sz="2000" dirty="0">
                <a:latin typeface="Aptos"/>
                <a:cs typeface="Arial" panose="020B0604020202020204"/>
              </a:rPr>
              <a:t> More cost effective</a:t>
            </a:r>
          </a:p>
          <a:p>
            <a:endParaRPr lang="en-US" sz="2400" dirty="0">
              <a:latin typeface="Aptos" panose="020B0004020202020204" pitchFamily="34" charset="0"/>
              <a:cs typeface="Arial"/>
            </a:endParaRPr>
          </a:p>
          <a:p>
            <a:pPr marL="914400" indent="-914400"/>
            <a:r>
              <a:rPr lang="en-US" sz="3600" b="1" dirty="0">
                <a:solidFill>
                  <a:schemeClr val="accent5"/>
                </a:solidFill>
                <a:latin typeface="Aptos"/>
                <a:cs typeface="Arial"/>
              </a:rPr>
              <a:t>55%</a:t>
            </a:r>
            <a:r>
              <a:rPr lang="en-US" sz="2800" b="1" dirty="0">
                <a:latin typeface="Aptos"/>
                <a:cs typeface="Arial"/>
              </a:rPr>
              <a:t> </a:t>
            </a:r>
            <a:r>
              <a:rPr lang="en-US" sz="2000" dirty="0">
                <a:latin typeface="Aptos"/>
                <a:cs typeface="Arial" panose="020B0604020202020204"/>
              </a:rPr>
              <a:t>To achieve better integration with employer-sponsored disability and other paid leave benefits</a:t>
            </a:r>
          </a:p>
          <a:p>
            <a:endParaRPr lang="en-US" sz="2000" dirty="0">
              <a:latin typeface="Aptos" panose="020B0004020202020204" pitchFamily="34" charset="0"/>
              <a:cs typeface="Arial" panose="020B0604020202020204"/>
            </a:endParaRPr>
          </a:p>
          <a:p>
            <a:r>
              <a:rPr lang="en-US" sz="3600" b="1" dirty="0">
                <a:solidFill>
                  <a:schemeClr val="accent5"/>
                </a:solidFill>
                <a:latin typeface="Aptos"/>
                <a:cs typeface="Arial" panose="020B0604020202020204"/>
              </a:rPr>
              <a:t>44% </a:t>
            </a:r>
            <a:r>
              <a:rPr lang="en-US" sz="2000" dirty="0">
                <a:latin typeface="Aptos"/>
                <a:cs typeface="Arial" panose="020B0604020202020204"/>
              </a:rPr>
              <a:t>To achieve more consistency across state lines </a:t>
            </a:r>
          </a:p>
          <a:p>
            <a:endParaRPr lang="en-US" sz="1800" dirty="0">
              <a:latin typeface="Aptos" panose="020B0004020202020204" pitchFamily="34" charset="0"/>
              <a:cs typeface="Arial" panose="020B0604020202020204"/>
            </a:endParaRPr>
          </a:p>
          <a:p>
            <a:r>
              <a:rPr lang="en-US" sz="3600" b="1" dirty="0">
                <a:solidFill>
                  <a:schemeClr val="accent5"/>
                </a:solidFill>
                <a:latin typeface="Aptos"/>
                <a:cs typeface="Arial" panose="020B0604020202020204"/>
              </a:rPr>
              <a:t>26%</a:t>
            </a:r>
            <a:r>
              <a:rPr lang="en-US" sz="2800" b="1" dirty="0">
                <a:latin typeface="Aptos"/>
                <a:cs typeface="Arial" panose="020B0604020202020204"/>
              </a:rPr>
              <a:t> </a:t>
            </a:r>
            <a:r>
              <a:rPr lang="en-US" sz="2000" dirty="0">
                <a:latin typeface="Aptos"/>
                <a:cs typeface="Arial" panose="020B0604020202020204"/>
              </a:rPr>
              <a:t>Did not have the in-house expertise </a:t>
            </a:r>
          </a:p>
          <a:p>
            <a:pPr marL="457200" indent="-457200">
              <a:buFont typeface="Arial"/>
              <a:buChar char="•"/>
            </a:pPr>
            <a:endParaRPr lang="en-US" sz="2400" dirty="0">
              <a:latin typeface="Aptos" panose="020B0004020202020204" pitchFamily="34" charset="0"/>
              <a:cs typeface="Arial" panose="020B0604020202020204"/>
            </a:endParaRPr>
          </a:p>
          <a:p>
            <a:pPr marL="457200" indent="-457200">
              <a:buFont typeface="Arial"/>
              <a:buChar char="•"/>
            </a:pPr>
            <a:endParaRPr lang="en-US" sz="2000" dirty="0">
              <a:latin typeface="Aptos" panose="020B0004020202020204" pitchFamily="34" charset="0"/>
              <a:cs typeface="Arial" panose="020B0604020202020204"/>
            </a:endParaRPr>
          </a:p>
        </p:txBody>
      </p:sp>
      <p:graphicFrame>
        <p:nvGraphicFramePr>
          <p:cNvPr id="25" name="Diagram 24">
            <a:extLst>
              <a:ext uri="{FF2B5EF4-FFF2-40B4-BE49-F238E27FC236}">
                <a16:creationId xmlns:a16="http://schemas.microsoft.com/office/drawing/2014/main" id="{78F902ED-7484-617E-1E31-5846B25A4953}"/>
              </a:ext>
            </a:extLst>
          </p:cNvPr>
          <p:cNvGraphicFramePr/>
          <p:nvPr>
            <p:extLst>
              <p:ext uri="{D42A27DB-BD31-4B8C-83A1-F6EECF244321}">
                <p14:modId xmlns:p14="http://schemas.microsoft.com/office/powerpoint/2010/main" val="1103053567"/>
              </p:ext>
            </p:extLst>
          </p:nvPr>
        </p:nvGraphicFramePr>
        <p:xfrm>
          <a:off x="966893" y="2604659"/>
          <a:ext cx="7448124" cy="5633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35" name="TextBox 934">
            <a:extLst>
              <a:ext uri="{FF2B5EF4-FFF2-40B4-BE49-F238E27FC236}">
                <a16:creationId xmlns:a16="http://schemas.microsoft.com/office/drawing/2014/main" id="{8638FB98-2C12-CED0-4491-969149D91906}"/>
              </a:ext>
            </a:extLst>
          </p:cNvPr>
          <p:cNvSpPr txBox="1"/>
          <p:nvPr/>
        </p:nvSpPr>
        <p:spPr>
          <a:xfrm>
            <a:off x="1614541" y="2142994"/>
            <a:ext cx="61528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Aptos" panose="020B0004020202020204" pitchFamily="34" charset="0"/>
                <a:cs typeface="Arial"/>
              </a:rPr>
              <a:t>Options to manage mandated PFML</a:t>
            </a:r>
            <a:endParaRPr lang="en-US" sz="2400" b="1" dirty="0">
              <a:latin typeface="Aptos" panose="020B0004020202020204" pitchFamily="34" charset="0"/>
            </a:endParaRPr>
          </a:p>
        </p:txBody>
      </p:sp>
      <p:sp>
        <p:nvSpPr>
          <p:cNvPr id="965" name="Rectangle 964">
            <a:extLst>
              <a:ext uri="{FF2B5EF4-FFF2-40B4-BE49-F238E27FC236}">
                <a16:creationId xmlns:a16="http://schemas.microsoft.com/office/drawing/2014/main" id="{93A8EC21-F801-04C3-3F1F-FCA17D5D396B}"/>
              </a:ext>
            </a:extLst>
          </p:cNvPr>
          <p:cNvSpPr/>
          <p:nvPr/>
        </p:nvSpPr>
        <p:spPr>
          <a:xfrm>
            <a:off x="9908177" y="4921589"/>
            <a:ext cx="6933047" cy="1200329"/>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F83277A-CADB-696E-950D-CCD1666591A8}"/>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33</a:t>
            </a:fld>
            <a:endParaRPr lang="en-US" sz="1400" b="0" u="none" kern="1200" baseline="0">
              <a:solidFill>
                <a:schemeClr val="tx1"/>
              </a:solidFill>
              <a:latin typeface="Arial" charset="0"/>
              <a:ea typeface="+mn-ea"/>
              <a:cs typeface="+mn-cs"/>
            </a:endParaRPr>
          </a:p>
        </p:txBody>
      </p:sp>
      <p:sp>
        <p:nvSpPr>
          <p:cNvPr id="4" name="Text Placeholder 2">
            <a:extLst>
              <a:ext uri="{FF2B5EF4-FFF2-40B4-BE49-F238E27FC236}">
                <a16:creationId xmlns:a16="http://schemas.microsoft.com/office/drawing/2014/main" id="{A9909506-FC1F-2CA1-7762-37C67A3F54A4}"/>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418659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65"/>
                                        </p:tgtEl>
                                        <p:attrNameLst>
                                          <p:attrName>style.visibility</p:attrName>
                                        </p:attrNameLst>
                                      </p:cBhvr>
                                      <p:to>
                                        <p:strVal val="visible"/>
                                      </p:to>
                                    </p:set>
                                    <p:animEffect transition="in" filter="fade">
                                      <p:cBhvr>
                                        <p:cTn id="15" dur="500"/>
                                        <p:tgtEl>
                                          <p:spTgt spid="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9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2FDBB3-6BE4-02E6-2887-4E4652BFD470}"/>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C25E7BBF-29FB-D334-6B13-85C9F03821C2}"/>
              </a:ext>
            </a:extLst>
          </p:cNvPr>
          <p:cNvSpPr>
            <a:spLocks noGrp="1"/>
          </p:cNvSpPr>
          <p:nvPr>
            <p:ph type="title"/>
          </p:nvPr>
        </p:nvSpPr>
        <p:spPr/>
        <p:txBody>
          <a:bodyPr/>
          <a:lstStyle/>
          <a:p>
            <a:r>
              <a:rPr lang="en-US" sz="3600" dirty="0"/>
              <a:t>Mid to Large Employers Are Willing to Pay More for an Integrated Experience</a:t>
            </a:r>
          </a:p>
        </p:txBody>
      </p:sp>
      <p:graphicFrame>
        <p:nvGraphicFramePr>
          <p:cNvPr id="5" name="Chart 4">
            <a:extLst>
              <a:ext uri="{FF2B5EF4-FFF2-40B4-BE49-F238E27FC236}">
                <a16:creationId xmlns:a16="http://schemas.microsoft.com/office/drawing/2014/main" id="{E9BAD395-1A14-9955-4CD1-1FD9DAA96B03}"/>
              </a:ext>
            </a:extLst>
          </p:cNvPr>
          <p:cNvGraphicFramePr/>
          <p:nvPr>
            <p:extLst>
              <p:ext uri="{D42A27DB-BD31-4B8C-83A1-F6EECF244321}">
                <p14:modId xmlns:p14="http://schemas.microsoft.com/office/powerpoint/2010/main" val="1906260470"/>
              </p:ext>
            </p:extLst>
          </p:nvPr>
        </p:nvGraphicFramePr>
        <p:xfrm>
          <a:off x="3485072" y="4202809"/>
          <a:ext cx="11442442" cy="445209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6919BD4-5FEE-B8F5-8BB3-43B3025FD545}"/>
              </a:ext>
            </a:extLst>
          </p:cNvPr>
          <p:cNvSpPr txBox="1"/>
          <p:nvPr/>
        </p:nvSpPr>
        <p:spPr>
          <a:xfrm>
            <a:off x="2136185" y="1689927"/>
            <a:ext cx="14650278" cy="923330"/>
          </a:xfrm>
          <a:prstGeom prst="rect">
            <a:avLst/>
          </a:prstGeom>
          <a:noFill/>
        </p:spPr>
        <p:txBody>
          <a:bodyPr wrap="square" lIns="91440" tIns="45720" rIns="91440" bIns="45720" rtlCol="0" anchor="t">
            <a:spAutoFit/>
          </a:bodyPr>
          <a:lstStyle/>
          <a:p>
            <a:pPr algn="ctr"/>
            <a:r>
              <a:rPr lang="en-US" b="1" dirty="0">
                <a:solidFill>
                  <a:srgbClr val="000000"/>
                </a:solidFill>
                <a:latin typeface="Aptos" panose="020B0004020202020204" pitchFamily="34" charset="0"/>
              </a:rPr>
              <a:t>Imagine your company was selecting a carrier for a new disability insurance benefit. </a:t>
            </a:r>
            <a:br>
              <a:rPr lang="en-US" b="1" dirty="0">
                <a:solidFill>
                  <a:srgbClr val="000000"/>
                </a:solidFill>
                <a:latin typeface="Aptos" panose="020B0004020202020204" pitchFamily="34" charset="0"/>
              </a:rPr>
            </a:br>
            <a:r>
              <a:rPr lang="en-US" b="1" dirty="0">
                <a:solidFill>
                  <a:srgbClr val="000000"/>
                </a:solidFill>
                <a:latin typeface="Aptos" panose="020B0004020202020204" pitchFamily="34" charset="0"/>
              </a:rPr>
              <a:t>Which of the following would you choose?</a:t>
            </a:r>
          </a:p>
        </p:txBody>
      </p:sp>
      <p:sp>
        <p:nvSpPr>
          <p:cNvPr id="12" name="Rectangle 11">
            <a:extLst>
              <a:ext uri="{FF2B5EF4-FFF2-40B4-BE49-F238E27FC236}">
                <a16:creationId xmlns:a16="http://schemas.microsoft.com/office/drawing/2014/main" id="{BCD55454-C9FA-ACEB-AB8C-94C9869C2068}"/>
              </a:ext>
            </a:extLst>
          </p:cNvPr>
          <p:cNvSpPr/>
          <p:nvPr/>
        </p:nvSpPr>
        <p:spPr>
          <a:xfrm>
            <a:off x="2857500" y="3152610"/>
            <a:ext cx="228600" cy="228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3" name="Rectangle 12">
            <a:extLst>
              <a:ext uri="{FF2B5EF4-FFF2-40B4-BE49-F238E27FC236}">
                <a16:creationId xmlns:a16="http://schemas.microsoft.com/office/drawing/2014/main" id="{1814D8DE-8759-24B0-6813-5E92D38178DF}"/>
              </a:ext>
            </a:extLst>
          </p:cNvPr>
          <p:cNvSpPr/>
          <p:nvPr/>
        </p:nvSpPr>
        <p:spPr>
          <a:xfrm>
            <a:off x="2857500" y="3565972"/>
            <a:ext cx="228600" cy="228600"/>
          </a:xfrm>
          <a:prstGeom prst="rect">
            <a:avLst/>
          </a:prstGeom>
          <a:solidFill>
            <a:srgbClr val="129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4" name="TextBox 13">
            <a:extLst>
              <a:ext uri="{FF2B5EF4-FFF2-40B4-BE49-F238E27FC236}">
                <a16:creationId xmlns:a16="http://schemas.microsoft.com/office/drawing/2014/main" id="{2D86D61C-08A8-B609-8456-C03B3B1B1C80}"/>
              </a:ext>
            </a:extLst>
          </p:cNvPr>
          <p:cNvSpPr txBox="1"/>
          <p:nvPr/>
        </p:nvSpPr>
        <p:spPr>
          <a:xfrm>
            <a:off x="3118758" y="3494877"/>
            <a:ext cx="11944360" cy="369332"/>
          </a:xfrm>
          <a:prstGeom prst="rect">
            <a:avLst/>
          </a:prstGeom>
          <a:noFill/>
        </p:spPr>
        <p:txBody>
          <a:bodyPr wrap="none" rtlCol="0">
            <a:spAutoFit/>
          </a:bodyPr>
          <a:lstStyle/>
          <a:p>
            <a:r>
              <a:rPr lang="en-US" sz="1800" dirty="0">
                <a:latin typeface="Aptos" panose="020B0004020202020204" pitchFamily="34" charset="0"/>
              </a:rPr>
              <a:t>A carrier with the best-value disability product even</a:t>
            </a:r>
            <a:r>
              <a:rPr lang="en-US" sz="1800" b="1" dirty="0">
                <a:latin typeface="Aptos" panose="020B0004020202020204" pitchFamily="34" charset="0"/>
              </a:rPr>
              <a:t> </a:t>
            </a:r>
            <a:r>
              <a:rPr lang="en-US" sz="1800" b="1" u="sng" dirty="0">
                <a:latin typeface="Aptos" panose="020B0004020202020204" pitchFamily="34" charset="0"/>
              </a:rPr>
              <a:t>without an integrated</a:t>
            </a:r>
            <a:r>
              <a:rPr lang="en-US" sz="1800" dirty="0">
                <a:latin typeface="Aptos" panose="020B0004020202020204" pitchFamily="34" charset="0"/>
              </a:rPr>
              <a:t>, real-time absence management system</a:t>
            </a:r>
          </a:p>
        </p:txBody>
      </p:sp>
      <p:sp>
        <p:nvSpPr>
          <p:cNvPr id="15" name="TextBox 14">
            <a:extLst>
              <a:ext uri="{FF2B5EF4-FFF2-40B4-BE49-F238E27FC236}">
                <a16:creationId xmlns:a16="http://schemas.microsoft.com/office/drawing/2014/main" id="{68D8EB19-1619-6C50-8BAC-17A3C16AE8DF}"/>
              </a:ext>
            </a:extLst>
          </p:cNvPr>
          <p:cNvSpPr txBox="1"/>
          <p:nvPr/>
        </p:nvSpPr>
        <p:spPr>
          <a:xfrm>
            <a:off x="3118758" y="3121388"/>
            <a:ext cx="12222320" cy="369332"/>
          </a:xfrm>
          <a:prstGeom prst="rect">
            <a:avLst/>
          </a:prstGeom>
          <a:noFill/>
        </p:spPr>
        <p:txBody>
          <a:bodyPr wrap="none" rtlCol="0">
            <a:spAutoFit/>
          </a:bodyPr>
          <a:lstStyle/>
          <a:p>
            <a:r>
              <a:rPr lang="en-US" sz="1800" dirty="0">
                <a:latin typeface="Aptos" panose="020B0004020202020204" pitchFamily="34" charset="0"/>
              </a:rPr>
              <a:t>A carrier that provides </a:t>
            </a:r>
            <a:r>
              <a:rPr lang="en-US" sz="1800" b="1" u="sng" dirty="0">
                <a:latin typeface="Aptos" panose="020B0004020202020204" pitchFamily="34" charset="0"/>
              </a:rPr>
              <a:t>an integrated</a:t>
            </a:r>
            <a:r>
              <a:rPr lang="en-US" sz="1800" dirty="0">
                <a:latin typeface="Aptos" panose="020B0004020202020204" pitchFamily="34" charset="0"/>
              </a:rPr>
              <a:t> absence management program along with its disability product </a:t>
            </a:r>
            <a:r>
              <a:rPr lang="en-US" sz="1800" dirty="0">
                <a:latin typeface="Aptos Narrow" panose="020B0004020202020204" pitchFamily="34" charset="0"/>
              </a:rPr>
              <a:t>—</a:t>
            </a:r>
            <a:r>
              <a:rPr lang="en-US" sz="1800" dirty="0">
                <a:latin typeface="Aptos" panose="020B0004020202020204" pitchFamily="34" charset="0"/>
              </a:rPr>
              <a:t> </a:t>
            </a:r>
            <a:r>
              <a:rPr lang="en-US" sz="1800" b="1" u="sng" dirty="0">
                <a:latin typeface="Aptos" panose="020B0004020202020204" pitchFamily="34" charset="0"/>
              </a:rPr>
              <a:t>for a higher price</a:t>
            </a:r>
          </a:p>
        </p:txBody>
      </p:sp>
      <p:sp>
        <p:nvSpPr>
          <p:cNvPr id="3" name="Rectangle 2">
            <a:extLst>
              <a:ext uri="{FF2B5EF4-FFF2-40B4-BE49-F238E27FC236}">
                <a16:creationId xmlns:a16="http://schemas.microsoft.com/office/drawing/2014/main" id="{2801F848-39C6-6E06-A858-05855E6505F1}"/>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34</a:t>
            </a:fld>
            <a:endParaRPr lang="en-US" sz="1400" b="0" u="none" kern="1200" baseline="0">
              <a:solidFill>
                <a:schemeClr val="tx1"/>
              </a:solidFill>
              <a:latin typeface="Arial" charset="0"/>
              <a:ea typeface="+mn-ea"/>
              <a:cs typeface="+mn-cs"/>
            </a:endParaRPr>
          </a:p>
        </p:txBody>
      </p:sp>
      <p:sp>
        <p:nvSpPr>
          <p:cNvPr id="6" name="Text Placeholder 2">
            <a:extLst>
              <a:ext uri="{FF2B5EF4-FFF2-40B4-BE49-F238E27FC236}">
                <a16:creationId xmlns:a16="http://schemas.microsoft.com/office/drawing/2014/main" id="{B3474C87-E942-6862-2523-3753C73707A6}"/>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7380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2" grpId="0" animBg="1"/>
      <p:bldP spid="13" grpId="0" animBg="1"/>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7D52FF-4706-5A55-8F6B-BCD9435AC333}"/>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C0A70B58-79CB-8031-C67E-7EB40210F4E4}"/>
              </a:ext>
            </a:extLst>
          </p:cNvPr>
          <p:cNvSpPr>
            <a:spLocks noGrp="1"/>
          </p:cNvSpPr>
          <p:nvPr>
            <p:ph type="title"/>
          </p:nvPr>
        </p:nvSpPr>
        <p:spPr/>
        <p:txBody>
          <a:bodyPr/>
          <a:lstStyle/>
          <a:p>
            <a:r>
              <a:rPr lang="en-US" sz="3600" dirty="0">
                <a:latin typeface="Aptos"/>
              </a:rPr>
              <a:t>Growing Complexity Will Drive Higher Leave Outsourcing in the Future</a:t>
            </a:r>
            <a:endParaRPr lang="en-US" dirty="0"/>
          </a:p>
        </p:txBody>
      </p:sp>
      <p:graphicFrame>
        <p:nvGraphicFramePr>
          <p:cNvPr id="5" name="Chart 4">
            <a:extLst>
              <a:ext uri="{FF2B5EF4-FFF2-40B4-BE49-F238E27FC236}">
                <a16:creationId xmlns:a16="http://schemas.microsoft.com/office/drawing/2014/main" id="{A6047C96-52F1-34E4-34AB-2DA565465FAC}"/>
              </a:ext>
            </a:extLst>
          </p:cNvPr>
          <p:cNvGraphicFramePr/>
          <p:nvPr>
            <p:extLst>
              <p:ext uri="{D42A27DB-BD31-4B8C-83A1-F6EECF244321}">
                <p14:modId xmlns:p14="http://schemas.microsoft.com/office/powerpoint/2010/main" val="3473905177"/>
              </p:ext>
            </p:extLst>
          </p:nvPr>
        </p:nvGraphicFramePr>
        <p:xfrm>
          <a:off x="1197053" y="1919210"/>
          <a:ext cx="15891939" cy="681248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2">
            <a:extLst>
              <a:ext uri="{FF2B5EF4-FFF2-40B4-BE49-F238E27FC236}">
                <a16:creationId xmlns:a16="http://schemas.microsoft.com/office/drawing/2014/main" id="{EAA7E540-82EF-7CC1-435F-5DABA02E4C66}"/>
              </a:ext>
            </a:extLst>
          </p:cNvPr>
          <p:cNvSpPr txBox="1">
            <a:spLocks/>
          </p:cNvSpPr>
          <p:nvPr/>
        </p:nvSpPr>
        <p:spPr>
          <a:xfrm>
            <a:off x="298922" y="9222720"/>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rPr>
              <a:t>Base: Employers offering each respective leave.</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3" name="Rectangle 2">
            <a:extLst>
              <a:ext uri="{FF2B5EF4-FFF2-40B4-BE49-F238E27FC236}">
                <a16:creationId xmlns:a16="http://schemas.microsoft.com/office/drawing/2014/main" id="{449418E0-EAA7-2D25-D948-9E3827FFF77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35</a:t>
            </a:fld>
            <a:endParaRPr lang="en-US" sz="1400" b="0" u="none" kern="1200" baseline="0">
              <a:solidFill>
                <a:schemeClr val="tx1"/>
              </a:solidFill>
              <a:latin typeface="Arial" charset="0"/>
              <a:ea typeface="+mn-ea"/>
              <a:cs typeface="+mn-cs"/>
            </a:endParaRPr>
          </a:p>
        </p:txBody>
      </p:sp>
      <p:sp>
        <p:nvSpPr>
          <p:cNvPr id="13" name="Rectangle 12">
            <a:extLst>
              <a:ext uri="{FF2B5EF4-FFF2-40B4-BE49-F238E27FC236}">
                <a16:creationId xmlns:a16="http://schemas.microsoft.com/office/drawing/2014/main" id="{0F36F4C3-652E-2323-8558-B3119E963339}"/>
              </a:ext>
            </a:extLst>
          </p:cNvPr>
          <p:cNvSpPr/>
          <p:nvPr/>
        </p:nvSpPr>
        <p:spPr>
          <a:xfrm>
            <a:off x="6261653" y="2148568"/>
            <a:ext cx="11400402" cy="95250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04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562EF-40DB-F010-7303-4B36357701C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91A6669-9E14-3594-338D-F4F177068F1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3CCE94D1-EBAC-83FE-7AB4-41ECF385ADB7}"/>
              </a:ext>
            </a:extLst>
          </p:cNvPr>
          <p:cNvSpPr>
            <a:spLocks noGrp="1"/>
          </p:cNvSpPr>
          <p:nvPr>
            <p:ph type="title"/>
          </p:nvPr>
        </p:nvSpPr>
        <p:spPr/>
        <p:txBody>
          <a:bodyPr/>
          <a:lstStyle/>
          <a:p>
            <a:r>
              <a:rPr lang="en-US" sz="3600" dirty="0"/>
              <a:t>Insurance Carriers and Payroll/HR Vendors Seem Most Likely to Be Targeted</a:t>
            </a:r>
          </a:p>
        </p:txBody>
      </p:sp>
      <p:graphicFrame>
        <p:nvGraphicFramePr>
          <p:cNvPr id="5" name="Chart 4">
            <a:extLst>
              <a:ext uri="{FF2B5EF4-FFF2-40B4-BE49-F238E27FC236}">
                <a16:creationId xmlns:a16="http://schemas.microsoft.com/office/drawing/2014/main" id="{581BF5AE-1BBA-ED58-A228-FA14C8FD9A33}"/>
              </a:ext>
            </a:extLst>
          </p:cNvPr>
          <p:cNvGraphicFramePr/>
          <p:nvPr>
            <p:extLst>
              <p:ext uri="{D42A27DB-BD31-4B8C-83A1-F6EECF244321}">
                <p14:modId xmlns:p14="http://schemas.microsoft.com/office/powerpoint/2010/main" val="1594548149"/>
              </p:ext>
            </p:extLst>
          </p:nvPr>
        </p:nvGraphicFramePr>
        <p:xfrm>
          <a:off x="1595104" y="3555993"/>
          <a:ext cx="6914148" cy="446641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7BB2310-4B4B-E71E-5F11-BD063E31EC29}"/>
              </a:ext>
            </a:extLst>
          </p:cNvPr>
          <p:cNvSpPr txBox="1"/>
          <p:nvPr/>
        </p:nvSpPr>
        <p:spPr>
          <a:xfrm>
            <a:off x="1595104" y="1776973"/>
            <a:ext cx="6577262" cy="1338828"/>
          </a:xfrm>
          <a:prstGeom prst="rect">
            <a:avLst/>
          </a:prstGeom>
          <a:noFill/>
        </p:spPr>
        <p:txBody>
          <a:bodyPr wrap="square" lIns="91440" tIns="45720" rIns="91440" bIns="45720" rtlCol="0" anchor="t">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Aptos"/>
              </a:rPr>
              <a:t>For those leaves you plan to outsource,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Aptos"/>
              </a:rPr>
              <a:t>what type of company would you prefer to partner with to administer the leaves?</a:t>
            </a:r>
          </a:p>
        </p:txBody>
      </p:sp>
      <p:sp>
        <p:nvSpPr>
          <p:cNvPr id="13" name="Text Placeholder 2">
            <a:extLst>
              <a:ext uri="{FF2B5EF4-FFF2-40B4-BE49-F238E27FC236}">
                <a16:creationId xmlns:a16="http://schemas.microsoft.com/office/drawing/2014/main" id="{9D82CFF2-7DB1-0000-2460-B80E60636FCA}"/>
              </a:ext>
            </a:extLst>
          </p:cNvPr>
          <p:cNvSpPr txBox="1">
            <a:spLocks/>
          </p:cNvSpPr>
          <p:nvPr/>
        </p:nvSpPr>
        <p:spPr>
          <a:xfrm>
            <a:off x="298921" y="9222720"/>
            <a:ext cx="9625451" cy="698863"/>
          </a:xfrm>
          <a:prstGeom prst="rect">
            <a:avLst/>
          </a:prstGeom>
        </p:spPr>
        <p:txBody>
          <a:bodyPr lIns="91440" tIns="45720" rIns="91440" bIns="45720" anchor="t"/>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defRPr/>
            </a:pPr>
            <a:r>
              <a:rPr lang="en-US" sz="1200" kern="0" dirty="0">
                <a:solidFill>
                  <a:srgbClr val="000000"/>
                </a:solidFill>
                <a:latin typeface="Aptos"/>
              </a:rPr>
              <a:t>Note: Small base (n=84 responses).</a:t>
            </a:r>
          </a:p>
          <a:p>
            <a:pPr marL="0" marR="0" lvl="0" indent="0" algn="l" defTabSz="914535">
              <a:lnSpc>
                <a:spcPct val="120000"/>
              </a:lnSpc>
              <a:spcBef>
                <a:spcPts val="0"/>
              </a:spcBef>
              <a:spcAft>
                <a:spcPts val="1889"/>
              </a:spcAft>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lang="en-US" dirty="0">
              <a:latin typeface="Aptos"/>
            </a:endParaRPr>
          </a:p>
        </p:txBody>
      </p:sp>
      <p:sp>
        <p:nvSpPr>
          <p:cNvPr id="3" name="Rectangle 2">
            <a:extLst>
              <a:ext uri="{FF2B5EF4-FFF2-40B4-BE49-F238E27FC236}">
                <a16:creationId xmlns:a16="http://schemas.microsoft.com/office/drawing/2014/main" id="{877D385D-8448-58D8-245E-5C8E18CCECFB}"/>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36</a:t>
            </a:fld>
            <a:endParaRPr lang="en-US" sz="1400" b="0" u="none" kern="1200" baseline="0">
              <a:solidFill>
                <a:schemeClr val="tx1"/>
              </a:solidFill>
              <a:latin typeface="Arial" charset="0"/>
              <a:ea typeface="+mn-ea"/>
              <a:cs typeface="+mn-cs"/>
            </a:endParaRPr>
          </a:p>
        </p:txBody>
      </p:sp>
      <p:sp>
        <p:nvSpPr>
          <p:cNvPr id="14" name="TextBox 13">
            <a:extLst>
              <a:ext uri="{FF2B5EF4-FFF2-40B4-BE49-F238E27FC236}">
                <a16:creationId xmlns:a16="http://schemas.microsoft.com/office/drawing/2014/main" id="{57830D7D-60F9-690B-2097-9267A959D4AB}"/>
              </a:ext>
            </a:extLst>
          </p:cNvPr>
          <p:cNvSpPr txBox="1"/>
          <p:nvPr/>
        </p:nvSpPr>
        <p:spPr>
          <a:xfrm>
            <a:off x="8815137" y="1969333"/>
            <a:ext cx="9160042" cy="954107"/>
          </a:xfrm>
          <a:prstGeom prst="rect">
            <a:avLst/>
          </a:prstGeom>
          <a:noFill/>
        </p:spPr>
        <p:txBody>
          <a:bodyPr wrap="square">
            <a:spAutoFit/>
          </a:bodyPr>
          <a:lstStyle/>
          <a:p>
            <a:pPr algn="ctr"/>
            <a:r>
              <a:rPr lang="en-US" sz="2800" b="1">
                <a:solidFill>
                  <a:srgbClr val="000000"/>
                </a:solidFill>
                <a:latin typeface="Aptos" panose="020B0004020202020204" pitchFamily="34" charset="0"/>
              </a:rPr>
              <a:t>What are the most important capabilities when selecting a vendor for outsourcing?</a:t>
            </a:r>
          </a:p>
        </p:txBody>
      </p:sp>
      <p:sp>
        <p:nvSpPr>
          <p:cNvPr id="15" name="TextBox 14">
            <a:extLst>
              <a:ext uri="{FF2B5EF4-FFF2-40B4-BE49-F238E27FC236}">
                <a16:creationId xmlns:a16="http://schemas.microsoft.com/office/drawing/2014/main" id="{4AD14F42-AAE8-631D-5272-E9F2306F7910}"/>
              </a:ext>
            </a:extLst>
          </p:cNvPr>
          <p:cNvSpPr txBox="1"/>
          <p:nvPr/>
        </p:nvSpPr>
        <p:spPr>
          <a:xfrm>
            <a:off x="9976312" y="3112829"/>
            <a:ext cx="7304980"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600" b="1" dirty="0">
                <a:solidFill>
                  <a:schemeClr val="accent5"/>
                </a:solidFill>
                <a:latin typeface="Aptos"/>
                <a:cs typeface="Arial" panose="020B0604020202020204"/>
              </a:rPr>
              <a:t>38%</a:t>
            </a:r>
            <a:r>
              <a:rPr lang="en-US" sz="2000" dirty="0">
                <a:latin typeface="Aptos"/>
                <a:cs typeface="Arial" panose="020B0604020202020204"/>
              </a:rPr>
              <a:t>    Helps manage compliance and regulatory changes</a:t>
            </a:r>
            <a:endParaRPr lang="en-US" sz="2400" dirty="0">
              <a:latin typeface="Aptos"/>
            </a:endParaRPr>
          </a:p>
          <a:p>
            <a:pPr>
              <a:lnSpc>
                <a:spcPct val="150000"/>
              </a:lnSpc>
            </a:pPr>
            <a:r>
              <a:rPr lang="en-US" sz="3600" b="1" dirty="0">
                <a:solidFill>
                  <a:schemeClr val="accent5"/>
                </a:solidFill>
                <a:latin typeface="Aptos"/>
                <a:cs typeface="Arial" panose="020B0604020202020204"/>
              </a:rPr>
              <a:t>38%   </a:t>
            </a:r>
            <a:r>
              <a:rPr lang="en-US" sz="2000" dirty="0">
                <a:latin typeface="Aptos"/>
                <a:cs typeface="Arial" panose="020B0604020202020204"/>
              </a:rPr>
              <a:t> HR system integration</a:t>
            </a:r>
          </a:p>
          <a:p>
            <a:pPr>
              <a:lnSpc>
                <a:spcPct val="150000"/>
              </a:lnSpc>
            </a:pPr>
            <a:r>
              <a:rPr lang="en-US" sz="3600" b="1" dirty="0">
                <a:solidFill>
                  <a:schemeClr val="accent5"/>
                </a:solidFill>
                <a:latin typeface="Aptos"/>
                <a:cs typeface="Arial"/>
              </a:rPr>
              <a:t>37%</a:t>
            </a:r>
            <a:r>
              <a:rPr lang="en-US" sz="2800" b="1" dirty="0">
                <a:latin typeface="Aptos"/>
                <a:cs typeface="Arial"/>
              </a:rPr>
              <a:t>    </a:t>
            </a:r>
            <a:r>
              <a:rPr lang="en-US" sz="2000" dirty="0">
                <a:latin typeface="Aptos"/>
                <a:cs typeface="Arial" panose="020B0604020202020204"/>
              </a:rPr>
              <a:t>Issues payments directly to employees</a:t>
            </a:r>
          </a:p>
          <a:p>
            <a:pPr>
              <a:lnSpc>
                <a:spcPct val="150000"/>
              </a:lnSpc>
            </a:pPr>
            <a:r>
              <a:rPr lang="en-US" sz="3600" b="1" dirty="0">
                <a:solidFill>
                  <a:schemeClr val="accent5"/>
                </a:solidFill>
                <a:latin typeface="Aptos"/>
                <a:cs typeface="Arial" panose="020B0604020202020204"/>
              </a:rPr>
              <a:t>35%</a:t>
            </a:r>
            <a:r>
              <a:rPr lang="en-US" sz="3200" b="1" dirty="0">
                <a:solidFill>
                  <a:schemeClr val="accent5"/>
                </a:solidFill>
                <a:latin typeface="Aptos"/>
                <a:cs typeface="Arial" panose="020B0604020202020204"/>
              </a:rPr>
              <a:t>   </a:t>
            </a:r>
            <a:r>
              <a:rPr lang="en-US" sz="2000" dirty="0">
                <a:latin typeface="Aptos"/>
                <a:cs typeface="Arial" panose="020B0604020202020204"/>
              </a:rPr>
              <a:t>Offers employees multichannel communications</a:t>
            </a:r>
          </a:p>
          <a:p>
            <a:pPr>
              <a:lnSpc>
                <a:spcPct val="150000"/>
              </a:lnSpc>
            </a:pPr>
            <a:r>
              <a:rPr lang="en-US" sz="3600" b="1" dirty="0">
                <a:solidFill>
                  <a:schemeClr val="accent5"/>
                </a:solidFill>
                <a:latin typeface="Aptos"/>
                <a:cs typeface="Arial" panose="020B0604020202020204"/>
              </a:rPr>
              <a:t>35%</a:t>
            </a:r>
            <a:r>
              <a:rPr lang="en-US" sz="3600" dirty="0">
                <a:latin typeface="Aptos"/>
                <a:cs typeface="Arial" panose="020B0604020202020204"/>
              </a:rPr>
              <a:t>   </a:t>
            </a:r>
            <a:r>
              <a:rPr lang="en-US" sz="2000" dirty="0">
                <a:latin typeface="Aptos"/>
                <a:cs typeface="Arial" panose="020B0604020202020204"/>
              </a:rPr>
              <a:t>Ability to coordinate different leave</a:t>
            </a:r>
          </a:p>
          <a:p>
            <a:pPr>
              <a:lnSpc>
                <a:spcPct val="150000"/>
              </a:lnSpc>
            </a:pPr>
            <a:r>
              <a:rPr lang="en-US" sz="3600" b="1" dirty="0">
                <a:solidFill>
                  <a:schemeClr val="accent5"/>
                </a:solidFill>
                <a:latin typeface="Aptos"/>
                <a:cs typeface="Arial" panose="020B0604020202020204"/>
              </a:rPr>
              <a:t>31%</a:t>
            </a:r>
            <a:r>
              <a:rPr lang="en-US" sz="3600" dirty="0">
                <a:latin typeface="Aptos"/>
                <a:cs typeface="Arial" panose="020B0604020202020204"/>
              </a:rPr>
              <a:t>   </a:t>
            </a:r>
            <a:r>
              <a:rPr lang="en-US" sz="2000" dirty="0">
                <a:latin typeface="Aptos"/>
                <a:cs typeface="Arial" panose="020B0604020202020204"/>
              </a:rPr>
              <a:t>Integrated single portal</a:t>
            </a:r>
          </a:p>
          <a:p>
            <a:pPr marL="457200" indent="-457200">
              <a:buFont typeface="Arial"/>
              <a:buChar char="•"/>
            </a:pPr>
            <a:endParaRPr lang="en-US" sz="2400" dirty="0">
              <a:latin typeface="Aptos" panose="020B0004020202020204" pitchFamily="34" charset="0"/>
              <a:cs typeface="Arial" panose="020B0604020202020204"/>
            </a:endParaRPr>
          </a:p>
          <a:p>
            <a:pPr marL="457200" indent="-457200">
              <a:buFont typeface="Arial"/>
              <a:buChar char="•"/>
            </a:pPr>
            <a:endParaRPr lang="en-US" sz="2000" dirty="0">
              <a:latin typeface="Aptos" panose="020B0004020202020204" pitchFamily="34" charset="0"/>
              <a:cs typeface="Arial" panose="020B0604020202020204"/>
            </a:endParaRPr>
          </a:p>
        </p:txBody>
      </p:sp>
    </p:spTree>
    <p:extLst>
      <p:ext uri="{BB962C8B-B14F-4D97-AF65-F5344CB8AC3E}">
        <p14:creationId xmlns:p14="http://schemas.microsoft.com/office/powerpoint/2010/main" val="289684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624B-7E30-CFB0-F60A-A5169FBC2766}"/>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447778F-1521-8999-0518-CB36A4260691}"/>
              </a:ext>
            </a:extLst>
          </p:cNvPr>
          <p:cNvSpPr/>
          <p:nvPr/>
        </p:nvSpPr>
        <p:spPr>
          <a:xfrm>
            <a:off x="7668488" y="5312573"/>
            <a:ext cx="2951019" cy="268356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21" name="Speech Bubble: Rectangle with Corners Rounded 20">
            <a:extLst>
              <a:ext uri="{FF2B5EF4-FFF2-40B4-BE49-F238E27FC236}">
                <a16:creationId xmlns:a16="http://schemas.microsoft.com/office/drawing/2014/main" id="{6414FCB3-1DCB-1BD9-0F86-F4629ABE8B81}"/>
              </a:ext>
            </a:extLst>
          </p:cNvPr>
          <p:cNvSpPr/>
          <p:nvPr/>
        </p:nvSpPr>
        <p:spPr>
          <a:xfrm>
            <a:off x="448625" y="5312573"/>
            <a:ext cx="6470069" cy="2177911"/>
          </a:xfrm>
          <a:prstGeom prst="wedgeRoundRectCallout">
            <a:avLst>
              <a:gd name="adj1" fmla="val 55484"/>
              <a:gd name="adj2" fmla="val -22344"/>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5" name="Text Placeholder 4">
            <a:extLst>
              <a:ext uri="{FF2B5EF4-FFF2-40B4-BE49-F238E27FC236}">
                <a16:creationId xmlns:a16="http://schemas.microsoft.com/office/drawing/2014/main" id="{DFF9E641-D2C4-E2CC-2AC9-F80A303415CD}"/>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A603F735-335C-DBBB-EB93-E061250661F0}"/>
              </a:ext>
            </a:extLst>
          </p:cNvPr>
          <p:cNvSpPr>
            <a:spLocks noGrp="1"/>
          </p:cNvSpPr>
          <p:nvPr>
            <p:ph type="title"/>
          </p:nvPr>
        </p:nvSpPr>
        <p:spPr/>
        <p:txBody>
          <a:bodyPr/>
          <a:lstStyle/>
          <a:p>
            <a:r>
              <a:rPr lang="en-US" sz="3600" dirty="0">
                <a:latin typeface="Aptos"/>
              </a:rPr>
              <a:t>Brokers Are Hyper-Focused on Capabilities and Integrated Experiences</a:t>
            </a:r>
            <a:endParaRPr lang="en-US" sz="3600" dirty="0"/>
          </a:p>
        </p:txBody>
      </p:sp>
      <p:sp>
        <p:nvSpPr>
          <p:cNvPr id="6" name="TextBox 5">
            <a:extLst>
              <a:ext uri="{FF2B5EF4-FFF2-40B4-BE49-F238E27FC236}">
                <a16:creationId xmlns:a16="http://schemas.microsoft.com/office/drawing/2014/main" id="{32DAB0C1-7991-B11B-E30F-4EDD2417DE44}"/>
              </a:ext>
            </a:extLst>
          </p:cNvPr>
          <p:cNvSpPr txBox="1"/>
          <p:nvPr/>
        </p:nvSpPr>
        <p:spPr>
          <a:xfrm>
            <a:off x="7817586" y="6773141"/>
            <a:ext cx="2652822" cy="1015663"/>
          </a:xfrm>
          <a:prstGeom prst="rect">
            <a:avLst/>
          </a:prstGeom>
          <a:noFill/>
        </p:spPr>
        <p:txBody>
          <a:bodyPr wrap="square">
            <a:spAutoFit/>
          </a:bodyPr>
          <a:lstStyle/>
          <a:p>
            <a:pPr algn="ctr" defTabSz="1371738"/>
            <a:r>
              <a:rPr lang="en-US" sz="3000">
                <a:solidFill>
                  <a:srgbClr val="005F9E"/>
                </a:solidFill>
                <a:latin typeface="Aptos" panose="020B0004020202020204" pitchFamily="34" charset="0"/>
              </a:rPr>
              <a:t>Brokers’ Voices</a:t>
            </a:r>
          </a:p>
        </p:txBody>
      </p:sp>
      <p:pic>
        <p:nvPicPr>
          <p:cNvPr id="10" name="Picture 9" descr="A group of people sitting at a table&#10;&#10;Description automatically generated">
            <a:extLst>
              <a:ext uri="{FF2B5EF4-FFF2-40B4-BE49-F238E27FC236}">
                <a16:creationId xmlns:a16="http://schemas.microsoft.com/office/drawing/2014/main" id="{F9CCE56A-0A4C-EACD-6CD6-EDBE8C70E5A9}"/>
              </a:ext>
            </a:extLst>
          </p:cNvPr>
          <p:cNvPicPr>
            <a:picLocks noChangeAspect="1"/>
          </p:cNvPicPr>
          <p:nvPr/>
        </p:nvPicPr>
        <p:blipFill>
          <a:blip r:embed="rId3"/>
          <a:stretch>
            <a:fillRect/>
          </a:stretch>
        </p:blipFill>
        <p:spPr>
          <a:xfrm>
            <a:off x="8379878" y="5373970"/>
            <a:ext cx="1528241" cy="1399172"/>
          </a:xfrm>
          <a:prstGeom prst="rect">
            <a:avLst/>
          </a:prstGeom>
          <a:ln>
            <a:noFill/>
          </a:ln>
        </p:spPr>
      </p:pic>
      <p:sp>
        <p:nvSpPr>
          <p:cNvPr id="9" name="Speech Bubble: Rectangle with Corners Rounded 8">
            <a:extLst>
              <a:ext uri="{FF2B5EF4-FFF2-40B4-BE49-F238E27FC236}">
                <a16:creationId xmlns:a16="http://schemas.microsoft.com/office/drawing/2014/main" id="{13B56F45-5EAD-CBB3-3FE4-7852CBC78253}"/>
              </a:ext>
            </a:extLst>
          </p:cNvPr>
          <p:cNvSpPr/>
          <p:nvPr/>
        </p:nvSpPr>
        <p:spPr>
          <a:xfrm>
            <a:off x="5310378" y="1884218"/>
            <a:ext cx="7667244" cy="2711027"/>
          </a:xfrm>
          <a:prstGeom prst="wedgeRoundRectCallout">
            <a:avLst>
              <a:gd name="adj1" fmla="val -15287"/>
              <a:gd name="adj2" fmla="val 63512"/>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2" name="TextBox 11">
            <a:extLst>
              <a:ext uri="{FF2B5EF4-FFF2-40B4-BE49-F238E27FC236}">
                <a16:creationId xmlns:a16="http://schemas.microsoft.com/office/drawing/2014/main" id="{132B2CDA-B2EA-E1C1-0C5A-C4B8787D2A19}"/>
              </a:ext>
            </a:extLst>
          </p:cNvPr>
          <p:cNvSpPr txBox="1"/>
          <p:nvPr/>
        </p:nvSpPr>
        <p:spPr>
          <a:xfrm>
            <a:off x="5652869" y="2111411"/>
            <a:ext cx="6968399" cy="2169825"/>
          </a:xfrm>
          <a:prstGeom prst="rect">
            <a:avLst/>
          </a:prstGeom>
          <a:noFill/>
        </p:spPr>
        <p:txBody>
          <a:bodyPr wrap="square">
            <a:spAutoFit/>
          </a:bodyPr>
          <a:lstStyle/>
          <a:p>
            <a:pPr algn="ctr" defTabSz="1371669"/>
            <a:r>
              <a:rPr lang="en-US" i="1" dirty="0">
                <a:solidFill>
                  <a:schemeClr val="bg1"/>
                </a:solidFill>
                <a:latin typeface="Aptos" panose="020B0004020202020204" pitchFamily="34" charset="0"/>
              </a:rPr>
              <a:t>“</a:t>
            </a:r>
            <a:r>
              <a:rPr lang="en-US" b="1" i="1" dirty="0">
                <a:solidFill>
                  <a:schemeClr val="bg1"/>
                </a:solidFill>
                <a:latin typeface="Aptos" panose="020B0004020202020204" pitchFamily="34" charset="0"/>
                <a:ea typeface="+mn-lt"/>
                <a:cs typeface="Arial" panose="020B0604020202020204"/>
              </a:rPr>
              <a:t>Employers want to </a:t>
            </a:r>
            <a:r>
              <a:rPr lang="en-US" b="1" dirty="0">
                <a:solidFill>
                  <a:schemeClr val="bg1"/>
                </a:solidFill>
                <a:latin typeface="Aptos" panose="020B0004020202020204" pitchFamily="34" charset="0"/>
                <a:ea typeface="+mn-lt"/>
                <a:cs typeface="Arial" panose="020B0604020202020204"/>
              </a:rPr>
              <a:t>see</a:t>
            </a:r>
            <a:r>
              <a:rPr lang="en-US" b="1" i="1" dirty="0">
                <a:solidFill>
                  <a:schemeClr val="bg1"/>
                </a:solidFill>
                <a:latin typeface="Aptos" panose="020B0004020202020204" pitchFamily="34" charset="0"/>
                <a:ea typeface="+mn-lt"/>
                <a:cs typeface="Arial" panose="020B0604020202020204"/>
              </a:rPr>
              <a:t> what the experience is for the employee </a:t>
            </a:r>
            <a:r>
              <a:rPr lang="en-US" i="1" dirty="0">
                <a:solidFill>
                  <a:schemeClr val="bg1"/>
                </a:solidFill>
                <a:latin typeface="Aptos" panose="020B0004020202020204" pitchFamily="34" charset="0"/>
                <a:ea typeface="+mn-lt"/>
                <a:cs typeface="Arial" panose="020B0604020202020204"/>
              </a:rPr>
              <a:t>and for the employer. And the less steps and more seamless communication between all of that is a game changer.”</a:t>
            </a:r>
            <a:endParaRPr lang="en-US" sz="1575" i="1"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349DD703-CA4E-2997-DDA7-1C80C743BDE5}"/>
              </a:ext>
            </a:extLst>
          </p:cNvPr>
          <p:cNvSpPr txBox="1"/>
          <p:nvPr/>
        </p:nvSpPr>
        <p:spPr>
          <a:xfrm>
            <a:off x="651165" y="5477109"/>
            <a:ext cx="5902035" cy="1938992"/>
          </a:xfrm>
          <a:prstGeom prst="rect">
            <a:avLst/>
          </a:prstGeom>
          <a:noFill/>
        </p:spPr>
        <p:txBody>
          <a:bodyPr wrap="square">
            <a:spAutoFit/>
          </a:bodyPr>
          <a:lstStyle/>
          <a:p>
            <a:pPr algn="ctr" defTabSz="1371669"/>
            <a:r>
              <a:rPr lang="en-US" sz="2400" i="1">
                <a:solidFill>
                  <a:srgbClr val="000000"/>
                </a:solidFill>
                <a:latin typeface="Aptos" panose="020B0004020202020204" pitchFamily="34" charset="0"/>
              </a:rPr>
              <a:t>“I believe some of the </a:t>
            </a:r>
            <a:r>
              <a:rPr lang="en-US" sz="2400" b="1" i="1">
                <a:solidFill>
                  <a:srgbClr val="000000"/>
                </a:solidFill>
                <a:latin typeface="Aptos" panose="020B0004020202020204" pitchFamily="34" charset="0"/>
              </a:rPr>
              <a:t>newer solutions are winning because they’re not built on legacy </a:t>
            </a:r>
            <a:r>
              <a:rPr lang="en-US" sz="2400" i="1">
                <a:solidFill>
                  <a:srgbClr val="000000"/>
                </a:solidFill>
                <a:latin typeface="Aptos" panose="020B0004020202020204" pitchFamily="34" charset="0"/>
              </a:rPr>
              <a:t>platforms. I think the carrier that has a legacy leave solution will lose if they don’t transform into a modern platform.”</a:t>
            </a:r>
          </a:p>
        </p:txBody>
      </p:sp>
      <p:sp>
        <p:nvSpPr>
          <p:cNvPr id="22" name="Speech Bubble: Rectangle with Corners Rounded 21">
            <a:extLst>
              <a:ext uri="{FF2B5EF4-FFF2-40B4-BE49-F238E27FC236}">
                <a16:creationId xmlns:a16="http://schemas.microsoft.com/office/drawing/2014/main" id="{06A82F23-0092-24E5-A27E-2B712352B89D}"/>
              </a:ext>
            </a:extLst>
          </p:cNvPr>
          <p:cNvSpPr/>
          <p:nvPr/>
        </p:nvSpPr>
        <p:spPr>
          <a:xfrm>
            <a:off x="11330897" y="5489282"/>
            <a:ext cx="6470069" cy="2001202"/>
          </a:xfrm>
          <a:prstGeom prst="wedgeRoundRectCallout">
            <a:avLst>
              <a:gd name="adj1" fmla="val -56448"/>
              <a:gd name="adj2" fmla="val -24621"/>
              <a:gd name="adj3" fmla="val 16667"/>
            </a:avLst>
          </a:prstGeom>
          <a:solidFill>
            <a:schemeClr val="tx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5" name="TextBox 14">
            <a:extLst>
              <a:ext uri="{FF2B5EF4-FFF2-40B4-BE49-F238E27FC236}">
                <a16:creationId xmlns:a16="http://schemas.microsoft.com/office/drawing/2014/main" id="{6109EF3A-C66B-F9C4-DE5D-9933B68634D0}"/>
              </a:ext>
            </a:extLst>
          </p:cNvPr>
          <p:cNvSpPr txBox="1"/>
          <p:nvPr/>
        </p:nvSpPr>
        <p:spPr>
          <a:xfrm>
            <a:off x="11729654" y="5889718"/>
            <a:ext cx="5672553" cy="1200329"/>
          </a:xfrm>
          <a:prstGeom prst="rect">
            <a:avLst/>
          </a:prstGeom>
          <a:noFill/>
        </p:spPr>
        <p:txBody>
          <a:bodyPr wrap="square">
            <a:spAutoFit/>
          </a:bodyPr>
          <a:lstStyle/>
          <a:p>
            <a:pPr algn="ctr" defTabSz="1371669"/>
            <a:r>
              <a:rPr lang="en-US" sz="2400" i="1" dirty="0">
                <a:solidFill>
                  <a:schemeClr val="bg1"/>
                </a:solidFill>
                <a:latin typeface="Aptos" panose="020B0004020202020204" pitchFamily="34" charset="0"/>
              </a:rPr>
              <a:t>“I’ve </a:t>
            </a:r>
            <a:r>
              <a:rPr lang="en-US" sz="2400" b="1" i="1" dirty="0">
                <a:solidFill>
                  <a:schemeClr val="bg1"/>
                </a:solidFill>
                <a:latin typeface="Aptos" panose="020B0004020202020204" pitchFamily="34" charset="0"/>
              </a:rPr>
              <a:t>seen more leave of absence cases in my role in the last 12 months </a:t>
            </a:r>
            <a:r>
              <a:rPr lang="en-US" sz="2400" i="1" dirty="0">
                <a:solidFill>
                  <a:schemeClr val="bg1"/>
                </a:solidFill>
                <a:latin typeface="Aptos" panose="020B0004020202020204" pitchFamily="34" charset="0"/>
              </a:rPr>
              <a:t>than I’ve seen in the prior nine years combined.”</a:t>
            </a:r>
          </a:p>
        </p:txBody>
      </p:sp>
      <p:sp>
        <p:nvSpPr>
          <p:cNvPr id="3" name="Rectangle 2">
            <a:extLst>
              <a:ext uri="{FF2B5EF4-FFF2-40B4-BE49-F238E27FC236}">
                <a16:creationId xmlns:a16="http://schemas.microsoft.com/office/drawing/2014/main" id="{957D79CC-4B1E-C52E-8B13-2016993B8F0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37</a:t>
            </a:fld>
            <a:endParaRPr lang="en-US" sz="1400" b="0" u="none" kern="1200" baseline="0">
              <a:solidFill>
                <a:schemeClr val="tx1"/>
              </a:solidFill>
              <a:latin typeface="Arial" charset="0"/>
              <a:ea typeface="+mn-ea"/>
              <a:cs typeface="+mn-cs"/>
            </a:endParaRPr>
          </a:p>
        </p:txBody>
      </p:sp>
      <p:sp>
        <p:nvSpPr>
          <p:cNvPr id="4" name="Text Placeholder 2">
            <a:extLst>
              <a:ext uri="{FF2B5EF4-FFF2-40B4-BE49-F238E27FC236}">
                <a16:creationId xmlns:a16="http://schemas.microsoft.com/office/drawing/2014/main" id="{F4FB6EFA-C88C-45A5-1FD3-48F77877E005}"/>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753048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B3682-B46A-21C9-9C5B-19B7046B8D4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5104236-FE9E-1ACD-01B0-4AF0DDB0B2DE}"/>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38</a:t>
            </a:fld>
            <a:endParaRPr lang="en-US" sz="1400" b="0" u="none" kern="1200" baseline="0">
              <a:solidFill>
                <a:schemeClr val="tx1"/>
              </a:solidFill>
              <a:latin typeface="Arial" charset="0"/>
              <a:ea typeface="+mn-ea"/>
              <a:cs typeface="+mn-cs"/>
            </a:endParaRPr>
          </a:p>
        </p:txBody>
      </p:sp>
      <p:pic>
        <p:nvPicPr>
          <p:cNvPr id="9" name="Picture Placeholder 8" descr="A group of tall buildings at night&#10;&#10;AI-generated content may be incorrect.">
            <a:extLst>
              <a:ext uri="{FF2B5EF4-FFF2-40B4-BE49-F238E27FC236}">
                <a16:creationId xmlns:a16="http://schemas.microsoft.com/office/drawing/2014/main" id="{D4CA4CF3-3411-CC59-B23D-C6F432B909E0}"/>
              </a:ext>
            </a:extLst>
          </p:cNvPr>
          <p:cNvPicPr>
            <a:picLocks noGrp="1" noChangeAspect="1"/>
          </p:cNvPicPr>
          <p:nvPr>
            <p:ph type="pic" sz="quarter" idx="10"/>
          </p:nvPr>
        </p:nvPicPr>
        <p:blipFill>
          <a:blip r:embed="rId3"/>
          <a:srcRect l="-47" t="10203" r="47" b="38587"/>
          <a:stretch/>
        </p:blipFill>
        <p:spPr>
          <a:xfrm>
            <a:off x="0" y="1"/>
            <a:ext cx="18288000" cy="6243638"/>
          </a:xfrm>
        </p:spPr>
      </p:pic>
      <p:sp>
        <p:nvSpPr>
          <p:cNvPr id="6" name="Title 5">
            <a:extLst>
              <a:ext uri="{FF2B5EF4-FFF2-40B4-BE49-F238E27FC236}">
                <a16:creationId xmlns:a16="http://schemas.microsoft.com/office/drawing/2014/main" id="{704CD423-89FA-EA26-4591-6590DC410BBF}"/>
              </a:ext>
            </a:extLst>
          </p:cNvPr>
          <p:cNvSpPr>
            <a:spLocks noGrp="1"/>
          </p:cNvSpPr>
          <p:nvPr>
            <p:ph type="title"/>
          </p:nvPr>
        </p:nvSpPr>
        <p:spPr/>
        <p:txBody>
          <a:bodyPr/>
          <a:lstStyle/>
          <a:p>
            <a:r>
              <a:rPr lang="en-US" sz="4800" dirty="0">
                <a:solidFill>
                  <a:srgbClr val="FFFFFF"/>
                </a:solidFill>
                <a:latin typeface="Aptos" panose="020B0004020202020204" pitchFamily="34" charset="0"/>
                <a:cs typeface="Arial"/>
              </a:rPr>
              <a:t>Digitize or Be Disrupted </a:t>
            </a:r>
            <a:r>
              <a:rPr lang="en-US" sz="4800" dirty="0">
                <a:solidFill>
                  <a:srgbClr val="FFFFFF"/>
                </a:solidFill>
                <a:latin typeface="Aptos Narrow" panose="020B0004020202020204" pitchFamily="34" charset="0"/>
                <a:cs typeface="Arial"/>
              </a:rPr>
              <a:t>—</a:t>
            </a:r>
            <a:r>
              <a:rPr lang="en-US" sz="4800" dirty="0">
                <a:solidFill>
                  <a:srgbClr val="FFFFFF"/>
                </a:solidFill>
                <a:latin typeface="Aptos" panose="020B0004020202020204" pitchFamily="34" charset="0"/>
                <a:cs typeface="Arial"/>
              </a:rPr>
              <a:t> and AI May Be the Catalyst</a:t>
            </a:r>
            <a:endParaRPr lang="en-US" dirty="0"/>
          </a:p>
        </p:txBody>
      </p:sp>
    </p:spTree>
    <p:extLst>
      <p:ext uri="{BB962C8B-B14F-4D97-AF65-F5344CB8AC3E}">
        <p14:creationId xmlns:p14="http://schemas.microsoft.com/office/powerpoint/2010/main" val="4127988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5BAF26-C053-044D-117E-B19F8D4F7F1D}"/>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8BE5B201-E10D-F20C-0A81-78FEC240B838}"/>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a:solidFill>
                  <a:srgbClr val="FFFFFF"/>
                </a:solidFill>
                <a:latin typeface="Aptos" panose="020B0004020202020204" pitchFamily="34" charset="0"/>
              </a:rPr>
              <a:t>Employers Are Favorable on Current Experience; Expect it to Remain Competitive</a:t>
            </a:r>
          </a:p>
        </p:txBody>
      </p:sp>
      <p:graphicFrame>
        <p:nvGraphicFramePr>
          <p:cNvPr id="8" name="Chart 7">
            <a:extLst>
              <a:ext uri="{FF2B5EF4-FFF2-40B4-BE49-F238E27FC236}">
                <a16:creationId xmlns:a16="http://schemas.microsoft.com/office/drawing/2014/main" id="{9CFC9A21-BA2D-D80C-B50B-4CCB0B960E38}"/>
              </a:ext>
            </a:extLst>
          </p:cNvPr>
          <p:cNvGraphicFramePr/>
          <p:nvPr>
            <p:extLst>
              <p:ext uri="{D42A27DB-BD31-4B8C-83A1-F6EECF244321}">
                <p14:modId xmlns:p14="http://schemas.microsoft.com/office/powerpoint/2010/main" val="3070602511"/>
              </p:ext>
            </p:extLst>
          </p:nvPr>
        </p:nvGraphicFramePr>
        <p:xfrm>
          <a:off x="1002410" y="2097803"/>
          <a:ext cx="7227189" cy="6925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CCAF0415-3D67-B193-73F7-CE21FD3FCF78}"/>
              </a:ext>
            </a:extLst>
          </p:cNvPr>
          <p:cNvGraphicFramePr/>
          <p:nvPr>
            <p:extLst>
              <p:ext uri="{D42A27DB-BD31-4B8C-83A1-F6EECF244321}">
                <p14:modId xmlns:p14="http://schemas.microsoft.com/office/powerpoint/2010/main" val="1535101629"/>
              </p:ext>
            </p:extLst>
          </p:nvPr>
        </p:nvGraphicFramePr>
        <p:xfrm>
          <a:off x="9917000" y="2097802"/>
          <a:ext cx="7547886" cy="6513935"/>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93A2B1F9-2120-BD9F-6557-291C9AFC5C18}"/>
              </a:ext>
            </a:extLst>
          </p:cNvPr>
          <p:cNvCxnSpPr/>
          <p:nvPr/>
        </p:nvCxnSpPr>
        <p:spPr>
          <a:xfrm>
            <a:off x="9276348" y="2093495"/>
            <a:ext cx="0" cy="6930189"/>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4A80FCB-822B-ACC7-ED0D-DEFC561D28D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39</a:t>
            </a:fld>
            <a:endParaRPr lang="en-US" sz="1400" b="0" u="none" kern="1200" baseline="0">
              <a:solidFill>
                <a:schemeClr val="tx1"/>
              </a:solidFill>
              <a:latin typeface="Arial" charset="0"/>
              <a:ea typeface="+mn-ea"/>
              <a:cs typeface="+mn-cs"/>
            </a:endParaRPr>
          </a:p>
        </p:txBody>
      </p:sp>
      <p:sp>
        <p:nvSpPr>
          <p:cNvPr id="6" name="Text Placeholder 2">
            <a:extLst>
              <a:ext uri="{FF2B5EF4-FFF2-40B4-BE49-F238E27FC236}">
                <a16:creationId xmlns:a16="http://schemas.microsoft.com/office/drawing/2014/main" id="{678C5862-C84E-9584-CA2A-3E67FA86EF94}"/>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632363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1AEDD8-0A4E-A76D-1029-6C892CA79992}"/>
              </a:ext>
            </a:extLst>
          </p:cNvPr>
          <p:cNvSpPr>
            <a:spLocks noGrp="1"/>
          </p:cNvSpPr>
          <p:nvPr>
            <p:ph type="body" sz="quarter" idx="14"/>
          </p:nvPr>
        </p:nvSpPr>
        <p:spPr/>
        <p:txBody>
          <a:bodyPr/>
          <a:lstStyle/>
          <a:p>
            <a:endParaRPr lang="en-US"/>
          </a:p>
        </p:txBody>
      </p:sp>
      <p:sp>
        <p:nvSpPr>
          <p:cNvPr id="19" name="Title 18"/>
          <p:cNvSpPr>
            <a:spLocks noGrp="1"/>
          </p:cNvSpPr>
          <p:nvPr>
            <p:ph type="title"/>
          </p:nvPr>
        </p:nvSpPr>
        <p:spPr/>
        <p:txBody>
          <a:bodyPr/>
          <a:lstStyle/>
          <a:p>
            <a:r>
              <a:rPr lang="en-US" sz="3600" dirty="0"/>
              <a:t>Our 2025 Harnessing Growth Research Findings </a:t>
            </a:r>
          </a:p>
        </p:txBody>
      </p:sp>
      <p:sp>
        <p:nvSpPr>
          <p:cNvPr id="2" name="Rectangle 1">
            <a:extLst>
              <a:ext uri="{FF2B5EF4-FFF2-40B4-BE49-F238E27FC236}">
                <a16:creationId xmlns:a16="http://schemas.microsoft.com/office/drawing/2014/main" id="{9A59E457-EA22-AEFE-70C5-1AD36C9F54DC}"/>
              </a:ext>
            </a:extLst>
          </p:cNvPr>
          <p:cNvSpPr/>
          <p:nvPr/>
        </p:nvSpPr>
        <p:spPr>
          <a:xfrm>
            <a:off x="1390515" y="2277013"/>
            <a:ext cx="5197011" cy="2488800"/>
          </a:xfrm>
          <a:prstGeom prst="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solidFill>
                <a:latin typeface="Aptos" panose="020B0004020202020204" pitchFamily="34" charset="0"/>
              </a:rPr>
              <a:t>Benefits </a:t>
            </a:r>
          </a:p>
          <a:p>
            <a:pPr algn="ctr"/>
            <a:r>
              <a:rPr lang="en-US" sz="3600" b="1" dirty="0">
                <a:solidFill>
                  <a:schemeClr val="accent2"/>
                </a:solidFill>
                <a:latin typeface="Aptos" panose="020B0004020202020204" pitchFamily="34" charset="0"/>
              </a:rPr>
              <a:t>continue to grow in importance</a:t>
            </a:r>
            <a:endParaRPr lang="en-US" sz="3600" dirty="0">
              <a:solidFill>
                <a:schemeClr val="accent2"/>
              </a:solidFill>
              <a:latin typeface="Aptos" panose="020B0004020202020204" pitchFamily="34" charset="0"/>
            </a:endParaRPr>
          </a:p>
        </p:txBody>
      </p:sp>
      <p:sp>
        <p:nvSpPr>
          <p:cNvPr id="3" name="Rectangle 2">
            <a:extLst>
              <a:ext uri="{FF2B5EF4-FFF2-40B4-BE49-F238E27FC236}">
                <a16:creationId xmlns:a16="http://schemas.microsoft.com/office/drawing/2014/main" id="{EA76AA37-D8AC-9C42-3133-2E0D6BBB9045}"/>
              </a:ext>
            </a:extLst>
          </p:cNvPr>
          <p:cNvSpPr/>
          <p:nvPr/>
        </p:nvSpPr>
        <p:spPr>
          <a:xfrm>
            <a:off x="6815533" y="4929673"/>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chemeClr val="accent2"/>
                </a:solidFill>
                <a:latin typeface="Aptos"/>
              </a:rPr>
              <a:t>The “next horizon” </a:t>
            </a:r>
          </a:p>
          <a:p>
            <a:pPr algn="ctr"/>
            <a:r>
              <a:rPr lang="en-US" sz="3600" b="1" dirty="0">
                <a:solidFill>
                  <a:schemeClr val="accent2"/>
                </a:solidFill>
                <a:latin typeface="Aptos"/>
              </a:rPr>
              <a:t>of Absence/Leave Management </a:t>
            </a:r>
          </a:p>
          <a:p>
            <a:pPr algn="ctr"/>
            <a:r>
              <a:rPr lang="en-US" sz="3600" b="1" dirty="0">
                <a:solidFill>
                  <a:schemeClr val="accent2"/>
                </a:solidFill>
                <a:latin typeface="Aptos"/>
              </a:rPr>
              <a:t>services is emerging</a:t>
            </a:r>
            <a:endParaRPr lang="en-US" sz="3600" dirty="0">
              <a:solidFill>
                <a:schemeClr val="accent2"/>
              </a:solidFill>
              <a:latin typeface="Aptos"/>
            </a:endParaRPr>
          </a:p>
        </p:txBody>
      </p:sp>
      <p:sp>
        <p:nvSpPr>
          <p:cNvPr id="4" name="Rectangle 3">
            <a:extLst>
              <a:ext uri="{FF2B5EF4-FFF2-40B4-BE49-F238E27FC236}">
                <a16:creationId xmlns:a16="http://schemas.microsoft.com/office/drawing/2014/main" id="{62861E44-F940-02B6-CF10-61189038E5E4}"/>
              </a:ext>
            </a:extLst>
          </p:cNvPr>
          <p:cNvSpPr/>
          <p:nvPr/>
        </p:nvSpPr>
        <p:spPr>
          <a:xfrm>
            <a:off x="12240552" y="4929672"/>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solidFill>
                <a:latin typeface="Aptos" panose="020B0004020202020204" pitchFamily="34" charset="0"/>
              </a:rPr>
              <a:t>Digitize or be</a:t>
            </a:r>
          </a:p>
          <a:p>
            <a:pPr algn="ctr"/>
            <a:r>
              <a:rPr lang="en-US" sz="3600" b="1" dirty="0">
                <a:solidFill>
                  <a:schemeClr val="accent2"/>
                </a:solidFill>
                <a:latin typeface="Aptos" panose="020B0004020202020204" pitchFamily="34" charset="0"/>
              </a:rPr>
              <a:t>disrupted…and AI may be the catalyst</a:t>
            </a:r>
            <a:endParaRPr lang="en-US" sz="3600" dirty="0">
              <a:solidFill>
                <a:schemeClr val="accent2"/>
              </a:solidFill>
              <a:latin typeface="Aptos" panose="020B0004020202020204" pitchFamily="34" charset="0"/>
            </a:endParaRPr>
          </a:p>
        </p:txBody>
      </p:sp>
      <p:sp>
        <p:nvSpPr>
          <p:cNvPr id="6" name="Rectangle 5">
            <a:extLst>
              <a:ext uri="{FF2B5EF4-FFF2-40B4-BE49-F238E27FC236}">
                <a16:creationId xmlns:a16="http://schemas.microsoft.com/office/drawing/2014/main" id="{793BF1AF-4635-1D7D-1229-B66136F6BA1A}"/>
              </a:ext>
            </a:extLst>
          </p:cNvPr>
          <p:cNvSpPr/>
          <p:nvPr/>
        </p:nvSpPr>
        <p:spPr>
          <a:xfrm>
            <a:off x="12240553" y="2283782"/>
            <a:ext cx="5229422" cy="246942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solidFill>
                <a:latin typeface="Aptos" panose="020B0004020202020204" pitchFamily="34" charset="0"/>
              </a:rPr>
              <a:t>The Wheel is </a:t>
            </a:r>
          </a:p>
          <a:p>
            <a:pPr algn="ctr"/>
            <a:r>
              <a:rPr lang="en-US" sz="3600" b="1" dirty="0">
                <a:solidFill>
                  <a:schemeClr val="accent2"/>
                </a:solidFill>
                <a:latin typeface="Aptos" panose="020B0004020202020204" pitchFamily="34" charset="0"/>
              </a:rPr>
              <a:t>STILL real!</a:t>
            </a:r>
            <a:endParaRPr lang="en-US" sz="3600" dirty="0">
              <a:solidFill>
                <a:schemeClr val="accent2"/>
              </a:solidFill>
              <a:latin typeface="Aptos" panose="020B0004020202020204" pitchFamily="34" charset="0"/>
            </a:endParaRPr>
          </a:p>
        </p:txBody>
      </p:sp>
      <p:sp>
        <p:nvSpPr>
          <p:cNvPr id="7" name="Rectangle 6">
            <a:extLst>
              <a:ext uri="{FF2B5EF4-FFF2-40B4-BE49-F238E27FC236}">
                <a16:creationId xmlns:a16="http://schemas.microsoft.com/office/drawing/2014/main" id="{18B8ED7C-B2A4-D9BC-BCBE-5161FD1A0F93}"/>
              </a:ext>
            </a:extLst>
          </p:cNvPr>
          <p:cNvSpPr/>
          <p:nvPr/>
        </p:nvSpPr>
        <p:spPr>
          <a:xfrm>
            <a:off x="1390515" y="4950411"/>
            <a:ext cx="5197011" cy="27198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solidFill>
                <a:latin typeface="Aptos" panose="020B0004020202020204" pitchFamily="34" charset="0"/>
              </a:rPr>
              <a:t>Brokers remain </a:t>
            </a:r>
          </a:p>
          <a:p>
            <a:pPr algn="ctr"/>
            <a:r>
              <a:rPr lang="en-US" sz="3600" b="1" dirty="0">
                <a:solidFill>
                  <a:schemeClr val="accent2"/>
                </a:solidFill>
                <a:latin typeface="Aptos" panose="020B0004020202020204" pitchFamily="34" charset="0"/>
              </a:rPr>
              <a:t>essential but the </a:t>
            </a:r>
          </a:p>
          <a:p>
            <a:pPr algn="ctr"/>
            <a:r>
              <a:rPr lang="en-US" sz="3600" b="1" dirty="0">
                <a:solidFill>
                  <a:schemeClr val="accent2"/>
                </a:solidFill>
                <a:latin typeface="Aptos" panose="020B0004020202020204" pitchFamily="34" charset="0"/>
              </a:rPr>
              <a:t>landscape is evolving</a:t>
            </a:r>
            <a:endParaRPr lang="en-US" sz="3600" dirty="0">
              <a:solidFill>
                <a:schemeClr val="accent2"/>
              </a:solidFill>
              <a:latin typeface="Aptos" panose="020B0004020202020204" pitchFamily="34" charset="0"/>
            </a:endParaRPr>
          </a:p>
        </p:txBody>
      </p:sp>
      <p:sp>
        <p:nvSpPr>
          <p:cNvPr id="16" name="Rectangle 15">
            <a:extLst>
              <a:ext uri="{FF2B5EF4-FFF2-40B4-BE49-F238E27FC236}">
                <a16:creationId xmlns:a16="http://schemas.microsoft.com/office/drawing/2014/main" id="{C3E88547-C165-4E2A-F58C-9488FB5FDDF3}"/>
              </a:ext>
            </a:extLst>
          </p:cNvPr>
          <p:cNvSpPr/>
          <p:nvPr/>
        </p:nvSpPr>
        <p:spPr>
          <a:xfrm>
            <a:off x="6788346" y="2296385"/>
            <a:ext cx="5197011" cy="2469427"/>
          </a:xfrm>
          <a:prstGeom prst="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chemeClr val="accent2"/>
                </a:solidFill>
                <a:latin typeface="Aptos"/>
              </a:rPr>
              <a:t>The demand for freelance labor is growing and underserved</a:t>
            </a:r>
            <a:endParaRPr lang="en-US" dirty="0">
              <a:solidFill>
                <a:schemeClr val="accent2"/>
              </a:solidFill>
            </a:endParaRPr>
          </a:p>
        </p:txBody>
      </p:sp>
      <p:sp>
        <p:nvSpPr>
          <p:cNvPr id="5" name="Rectangle 4">
            <a:extLst>
              <a:ext uri="{FF2B5EF4-FFF2-40B4-BE49-F238E27FC236}">
                <a16:creationId xmlns:a16="http://schemas.microsoft.com/office/drawing/2014/main" id="{1F850770-C203-F3E4-8EB7-4B4F0FEF7FE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a:t>
            </a:fld>
            <a:endParaRPr lang="en-US" sz="1400" b="0" u="none" kern="1200" baseline="0" dirty="0">
              <a:solidFill>
                <a:schemeClr val="tx1"/>
              </a:solidFill>
              <a:latin typeface="Arial" charset="0"/>
              <a:ea typeface="+mn-ea"/>
              <a:cs typeface="+mn-cs"/>
            </a:endParaRPr>
          </a:p>
        </p:txBody>
      </p:sp>
      <p:sp>
        <p:nvSpPr>
          <p:cNvPr id="10" name="Text Placeholder 2">
            <a:extLst>
              <a:ext uri="{FF2B5EF4-FFF2-40B4-BE49-F238E27FC236}">
                <a16:creationId xmlns:a16="http://schemas.microsoft.com/office/drawing/2014/main" id="{743D8974-1677-DBEA-4A66-0778DB25E008}"/>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15643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30922-7642-5239-62B6-FDC2FEDA059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002F424-D296-3D28-2C15-C879719F86D7}"/>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1C20C6A-0632-281A-EA89-3E7134DE439C}"/>
              </a:ext>
            </a:extLst>
          </p:cNvPr>
          <p:cNvSpPr>
            <a:spLocks noGrp="1"/>
          </p:cNvSpPr>
          <p:nvPr>
            <p:ph type="title"/>
          </p:nvPr>
        </p:nvSpPr>
        <p:spPr/>
        <p:txBody>
          <a:bodyPr/>
          <a:lstStyle/>
          <a:p>
            <a:r>
              <a:rPr lang="en-US" sz="3600" dirty="0"/>
              <a:t>Third-Party Vendors Were Selected as Best Positioned Across All Market Segments</a:t>
            </a:r>
          </a:p>
        </p:txBody>
      </p:sp>
      <p:sp>
        <p:nvSpPr>
          <p:cNvPr id="3" name="TextBox 2">
            <a:extLst>
              <a:ext uri="{FF2B5EF4-FFF2-40B4-BE49-F238E27FC236}">
                <a16:creationId xmlns:a16="http://schemas.microsoft.com/office/drawing/2014/main" id="{0B150373-39DC-D5B2-8477-A34216531B74}"/>
              </a:ext>
            </a:extLst>
          </p:cNvPr>
          <p:cNvSpPr txBox="1"/>
          <p:nvPr/>
        </p:nvSpPr>
        <p:spPr>
          <a:xfrm>
            <a:off x="2693020" y="1533646"/>
            <a:ext cx="12009380" cy="830997"/>
          </a:xfrm>
          <a:prstGeom prst="rect">
            <a:avLst/>
          </a:prstGeom>
          <a:noFill/>
        </p:spPr>
        <p:txBody>
          <a:bodyPr wrap="square" rtlCol="0">
            <a:spAutoFit/>
          </a:bodyPr>
          <a:lstStyle/>
          <a:p>
            <a:pPr algn="ctr">
              <a:defRPr/>
            </a:pPr>
            <a:r>
              <a:rPr lang="en-US" sz="2400" b="1">
                <a:solidFill>
                  <a:srgbClr val="000000"/>
                </a:solidFill>
                <a:latin typeface="Aptos" panose="020B0004020202020204" pitchFamily="34" charset="0"/>
              </a:rPr>
              <a:t>Which of the following do you feel is best positioned to provide the most important benefits technology for your company’s insurance benefits program?</a:t>
            </a:r>
          </a:p>
        </p:txBody>
      </p:sp>
      <p:graphicFrame>
        <p:nvGraphicFramePr>
          <p:cNvPr id="6" name="Chart 5">
            <a:extLst>
              <a:ext uri="{FF2B5EF4-FFF2-40B4-BE49-F238E27FC236}">
                <a16:creationId xmlns:a16="http://schemas.microsoft.com/office/drawing/2014/main" id="{E163D5B6-C8D7-3932-FFEA-C9D7B9993D8A}"/>
              </a:ext>
            </a:extLst>
          </p:cNvPr>
          <p:cNvGraphicFramePr/>
          <p:nvPr>
            <p:extLst>
              <p:ext uri="{D42A27DB-BD31-4B8C-83A1-F6EECF244321}">
                <p14:modId xmlns:p14="http://schemas.microsoft.com/office/powerpoint/2010/main" val="359830398"/>
              </p:ext>
            </p:extLst>
          </p:nvPr>
        </p:nvGraphicFramePr>
        <p:xfrm>
          <a:off x="1414732" y="2682692"/>
          <a:ext cx="13825268" cy="607066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20227173-9ACE-4F9E-0D99-4A41D3655BA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40</a:t>
            </a:fld>
            <a:endParaRPr lang="en-US" sz="1400" b="0" u="none" kern="1200" baseline="0">
              <a:solidFill>
                <a:schemeClr val="tx1"/>
              </a:solidFill>
              <a:latin typeface="Arial" charset="0"/>
              <a:ea typeface="+mn-ea"/>
              <a:cs typeface="+mn-cs"/>
            </a:endParaRPr>
          </a:p>
        </p:txBody>
      </p:sp>
      <p:sp>
        <p:nvSpPr>
          <p:cNvPr id="7" name="Text Placeholder 2">
            <a:extLst>
              <a:ext uri="{FF2B5EF4-FFF2-40B4-BE49-F238E27FC236}">
                <a16:creationId xmlns:a16="http://schemas.microsoft.com/office/drawing/2014/main" id="{572598FD-1428-D8EE-7EA7-3FAC441C9A36}"/>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697825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0F18D3-5EE4-BDE2-DA6D-4F8452C7623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DAD99DAA-FA25-57B6-8B41-CC6EAE01E783}"/>
              </a:ext>
            </a:extLst>
          </p:cNvPr>
          <p:cNvSpPr>
            <a:spLocks noGrp="1"/>
          </p:cNvSpPr>
          <p:nvPr>
            <p:ph type="title"/>
          </p:nvPr>
        </p:nvSpPr>
        <p:spPr/>
        <p:txBody>
          <a:bodyPr/>
          <a:lstStyle/>
          <a:p>
            <a:r>
              <a:rPr lang="en-US" sz="3600" dirty="0"/>
              <a:t>The Growing Importance of </a:t>
            </a:r>
            <a:r>
              <a:rPr lang="en-US" sz="3600" dirty="0" err="1"/>
              <a:t>BenTech</a:t>
            </a:r>
            <a:r>
              <a:rPr lang="en-US" sz="3600" dirty="0"/>
              <a:t> and Connected Experiences Is Increasing</a:t>
            </a:r>
          </a:p>
        </p:txBody>
      </p:sp>
      <p:graphicFrame>
        <p:nvGraphicFramePr>
          <p:cNvPr id="5" name="Chart 4">
            <a:extLst>
              <a:ext uri="{FF2B5EF4-FFF2-40B4-BE49-F238E27FC236}">
                <a16:creationId xmlns:a16="http://schemas.microsoft.com/office/drawing/2014/main" id="{88DCE304-4C14-7FAD-7014-F2587ACFBEFF}"/>
              </a:ext>
            </a:extLst>
          </p:cNvPr>
          <p:cNvGraphicFramePr/>
          <p:nvPr>
            <p:extLst>
              <p:ext uri="{D42A27DB-BD31-4B8C-83A1-F6EECF244321}">
                <p14:modId xmlns:p14="http://schemas.microsoft.com/office/powerpoint/2010/main" val="2339029875"/>
              </p:ext>
            </p:extLst>
          </p:nvPr>
        </p:nvGraphicFramePr>
        <p:xfrm>
          <a:off x="6447184" y="2258233"/>
          <a:ext cx="11228969" cy="74859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448FDBB1-4B33-7221-0DEA-3CB0D002D033}"/>
              </a:ext>
            </a:extLst>
          </p:cNvPr>
          <p:cNvGraphicFramePr/>
          <p:nvPr>
            <p:extLst>
              <p:ext uri="{D42A27DB-BD31-4B8C-83A1-F6EECF244321}">
                <p14:modId xmlns:p14="http://schemas.microsoft.com/office/powerpoint/2010/main" val="1525167765"/>
              </p:ext>
            </p:extLst>
          </p:nvPr>
        </p:nvGraphicFramePr>
        <p:xfrm>
          <a:off x="993914" y="2397382"/>
          <a:ext cx="11228967" cy="748597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0A2361F-D380-8FB9-CD83-CB9245F5AF88}"/>
              </a:ext>
            </a:extLst>
          </p:cNvPr>
          <p:cNvSpPr txBox="1"/>
          <p:nvPr/>
        </p:nvSpPr>
        <p:spPr>
          <a:xfrm>
            <a:off x="-206926" y="2704062"/>
            <a:ext cx="7277439" cy="461665"/>
          </a:xfrm>
          <a:prstGeom prst="rect">
            <a:avLst/>
          </a:prstGeom>
          <a:noFill/>
        </p:spPr>
        <p:txBody>
          <a:bodyPr wrap="square" rtlCol="0">
            <a:spAutoFit/>
          </a:bodyPr>
          <a:lstStyle/>
          <a:p>
            <a:pPr algn="ctr" defTabSz="2056373"/>
            <a:r>
              <a:rPr lang="en-US" sz="2400" b="1" dirty="0"/>
              <a:t>Which Would You Prefer?</a:t>
            </a:r>
          </a:p>
        </p:txBody>
      </p:sp>
      <p:sp>
        <p:nvSpPr>
          <p:cNvPr id="3" name="Rectangle 2">
            <a:extLst>
              <a:ext uri="{FF2B5EF4-FFF2-40B4-BE49-F238E27FC236}">
                <a16:creationId xmlns:a16="http://schemas.microsoft.com/office/drawing/2014/main" id="{03C0D3A4-410C-6AA8-B13E-7FCF5453EA3B}"/>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41</a:t>
            </a:fld>
            <a:endParaRPr lang="en-US" sz="1400" b="0" u="none" kern="1200" baseline="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68FD949D-3B35-2475-D38A-EEC03313CB13}"/>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3411324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4D933-4C56-D4B9-B4A6-601137BA3F4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9C8FBB9-311D-0120-B299-EA1E206CF81F}"/>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0F29B5EC-E677-30A5-A822-3CA52DD46F62}"/>
              </a:ext>
            </a:extLst>
          </p:cNvPr>
          <p:cNvSpPr>
            <a:spLocks noGrp="1"/>
          </p:cNvSpPr>
          <p:nvPr>
            <p:ph type="title"/>
          </p:nvPr>
        </p:nvSpPr>
        <p:spPr/>
        <p:txBody>
          <a:bodyPr/>
          <a:lstStyle/>
          <a:p>
            <a:r>
              <a:rPr lang="en-US" sz="3600" dirty="0"/>
              <a:t>Employee Interest and Expectation in Digital Capabilities Continues to Increase</a:t>
            </a:r>
          </a:p>
        </p:txBody>
      </p:sp>
      <p:graphicFrame>
        <p:nvGraphicFramePr>
          <p:cNvPr id="6" name="Chart 5">
            <a:extLst>
              <a:ext uri="{FF2B5EF4-FFF2-40B4-BE49-F238E27FC236}">
                <a16:creationId xmlns:a16="http://schemas.microsoft.com/office/drawing/2014/main" id="{9631781D-ABC8-85B5-AADD-1BD20D6165D3}"/>
              </a:ext>
            </a:extLst>
          </p:cNvPr>
          <p:cNvGraphicFramePr/>
          <p:nvPr>
            <p:extLst>
              <p:ext uri="{D42A27DB-BD31-4B8C-83A1-F6EECF244321}">
                <p14:modId xmlns:p14="http://schemas.microsoft.com/office/powerpoint/2010/main" val="1018075817"/>
              </p:ext>
            </p:extLst>
          </p:nvPr>
        </p:nvGraphicFramePr>
        <p:xfrm>
          <a:off x="1121091" y="1722970"/>
          <a:ext cx="15779920" cy="68410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A3467E5B-697F-219A-3C68-C9F9BE56AD4B}"/>
              </a:ext>
            </a:extLst>
          </p:cNvPr>
          <p:cNvSpPr txBox="1">
            <a:spLocks/>
          </p:cNvSpPr>
          <p:nvPr/>
        </p:nvSpPr>
        <p:spPr>
          <a:xfrm>
            <a:off x="298922" y="9222720"/>
            <a:ext cx="9625451" cy="698863"/>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defRPr/>
            </a:pPr>
            <a:r>
              <a:rPr lang="en-US" sz="1200" kern="0" dirty="0">
                <a:latin typeface="Aptos"/>
              </a:rPr>
              <a:t>Data represents the percentage of respondents reporting importance  as "very much"</a:t>
            </a:r>
          </a:p>
          <a:p>
            <a:pPr marL="0" marR="0" lvl="0" indent="0" algn="l" defTabSz="914535" rtl="0" eaLnBrk="1" fontAlgn="base" latinLnBrk="0" hangingPunct="1">
              <a:lnSpc>
                <a:spcPct val="120000"/>
              </a:lnSpc>
              <a:spcBef>
                <a:spcPts val="0"/>
              </a:spcBef>
              <a:spcAft>
                <a:spcPts val="1890"/>
              </a:spcAft>
              <a:buClr>
                <a:srgbClr val="4298BE"/>
              </a:buClr>
              <a:buSzPct val="90000"/>
              <a:buFont typeface="Arial"/>
              <a:buNone/>
              <a:tabLst/>
              <a:defRPr/>
            </a:pP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endParaRPr kumimoji="0" lang="en-US" sz="1200" b="0" i="0" u="none" strike="noStrike" kern="0" cap="none" spc="0" normalizeH="0" baseline="0" noProof="0" dirty="0">
              <a:ln>
                <a:noFill/>
              </a:ln>
              <a:solidFill>
                <a:srgbClr val="000000"/>
              </a:solidFill>
              <a:effectLst/>
              <a:uLnTx/>
              <a:uFillTx/>
              <a:latin typeface="Aptos" panose="020B0004020202020204" pitchFamily="34" charset="0"/>
              <a:ea typeface="+mn-ea"/>
              <a:cs typeface="+mn-cs"/>
            </a:endParaRPr>
          </a:p>
        </p:txBody>
      </p:sp>
      <p:sp>
        <p:nvSpPr>
          <p:cNvPr id="2" name="Rectangle 1">
            <a:extLst>
              <a:ext uri="{FF2B5EF4-FFF2-40B4-BE49-F238E27FC236}">
                <a16:creationId xmlns:a16="http://schemas.microsoft.com/office/drawing/2014/main" id="{D408A106-64CA-C927-D169-916BB35FC064}"/>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42</a:t>
            </a:fld>
            <a:endParaRPr lang="en-US" sz="1400" b="0" u="none" kern="1200" baseline="0">
              <a:solidFill>
                <a:schemeClr val="tx1"/>
              </a:solidFill>
              <a:latin typeface="Arial" charset="0"/>
              <a:ea typeface="+mn-ea"/>
              <a:cs typeface="+mn-cs"/>
            </a:endParaRPr>
          </a:p>
        </p:txBody>
      </p:sp>
    </p:spTree>
    <p:extLst>
      <p:ext uri="{BB962C8B-B14F-4D97-AF65-F5344CB8AC3E}">
        <p14:creationId xmlns:p14="http://schemas.microsoft.com/office/powerpoint/2010/main" val="1632133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D5A7A-0B5B-E9F4-54F3-AE9EC974E4C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CFED2C0-0CCE-BC8D-B68A-B309D86D6179}"/>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6791132F-EAAC-7372-BA7E-FCEAEAA33DC7}"/>
              </a:ext>
            </a:extLst>
          </p:cNvPr>
          <p:cNvSpPr>
            <a:spLocks noGrp="1"/>
          </p:cNvSpPr>
          <p:nvPr>
            <p:ph type="title"/>
          </p:nvPr>
        </p:nvSpPr>
        <p:spPr/>
        <p:txBody>
          <a:bodyPr/>
          <a:lstStyle/>
          <a:p>
            <a:r>
              <a:rPr lang="en-US" sz="3600" dirty="0">
                <a:latin typeface="Aptos"/>
              </a:rPr>
              <a:t>Digital Misalignment More Prevalent in Quote and Implementation</a:t>
            </a:r>
            <a:endParaRPr lang="en-US" sz="3600" dirty="0"/>
          </a:p>
        </p:txBody>
      </p:sp>
      <p:graphicFrame>
        <p:nvGraphicFramePr>
          <p:cNvPr id="5" name="Chart 4">
            <a:extLst>
              <a:ext uri="{FF2B5EF4-FFF2-40B4-BE49-F238E27FC236}">
                <a16:creationId xmlns:a16="http://schemas.microsoft.com/office/drawing/2014/main" id="{7BE62ED9-2288-815D-9057-EB72DD4B4C3D}"/>
              </a:ext>
            </a:extLst>
          </p:cNvPr>
          <p:cNvGraphicFramePr/>
          <p:nvPr>
            <p:extLst>
              <p:ext uri="{D42A27DB-BD31-4B8C-83A1-F6EECF244321}">
                <p14:modId xmlns:p14="http://schemas.microsoft.com/office/powerpoint/2010/main" val="2780463964"/>
              </p:ext>
            </p:extLst>
          </p:nvPr>
        </p:nvGraphicFramePr>
        <p:xfrm>
          <a:off x="0" y="1406400"/>
          <a:ext cx="16387703" cy="7474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6CDE78F-A4C7-1876-8781-2688E37460D0}"/>
              </a:ext>
            </a:extLst>
          </p:cNvPr>
          <p:cNvSpPr txBox="1"/>
          <p:nvPr/>
        </p:nvSpPr>
        <p:spPr>
          <a:xfrm>
            <a:off x="7012872" y="2326626"/>
            <a:ext cx="3946273" cy="461665"/>
          </a:xfrm>
          <a:prstGeom prst="rect">
            <a:avLst/>
          </a:prstGeom>
          <a:noFill/>
        </p:spPr>
        <p:txBody>
          <a:bodyPr wrap="none" rtlCol="0">
            <a:spAutoFit/>
          </a:bodyPr>
          <a:lstStyle/>
          <a:p>
            <a:r>
              <a:rPr lang="en-US" sz="2400" b="1" dirty="0">
                <a:solidFill>
                  <a:srgbClr val="000000"/>
                </a:solidFill>
                <a:latin typeface="Aptos" panose="020B0004020202020204" pitchFamily="34" charset="0"/>
              </a:rPr>
              <a:t>Quote and Implementation</a:t>
            </a:r>
          </a:p>
        </p:txBody>
      </p:sp>
      <p:sp>
        <p:nvSpPr>
          <p:cNvPr id="4" name="TextBox 3">
            <a:extLst>
              <a:ext uri="{FF2B5EF4-FFF2-40B4-BE49-F238E27FC236}">
                <a16:creationId xmlns:a16="http://schemas.microsoft.com/office/drawing/2014/main" id="{F9038554-7E1A-E274-E328-8CB782796ED2}"/>
              </a:ext>
            </a:extLst>
          </p:cNvPr>
          <p:cNvSpPr txBox="1"/>
          <p:nvPr/>
        </p:nvSpPr>
        <p:spPr>
          <a:xfrm>
            <a:off x="9218219" y="5143500"/>
            <a:ext cx="1740926" cy="461665"/>
          </a:xfrm>
          <a:prstGeom prst="rect">
            <a:avLst/>
          </a:prstGeom>
          <a:noFill/>
        </p:spPr>
        <p:txBody>
          <a:bodyPr wrap="none" rtlCol="0">
            <a:spAutoFit/>
          </a:bodyPr>
          <a:lstStyle/>
          <a:p>
            <a:r>
              <a:rPr lang="en-US" sz="2400" b="1" dirty="0">
                <a:latin typeface="Aptos" panose="020B0004020202020204" pitchFamily="34" charset="0"/>
              </a:rPr>
              <a:t>Enrollment</a:t>
            </a:r>
          </a:p>
        </p:txBody>
      </p:sp>
      <p:sp>
        <p:nvSpPr>
          <p:cNvPr id="6" name="Rectangle 5">
            <a:extLst>
              <a:ext uri="{FF2B5EF4-FFF2-40B4-BE49-F238E27FC236}">
                <a16:creationId xmlns:a16="http://schemas.microsoft.com/office/drawing/2014/main" id="{0E3C92C1-5EDD-18FB-3419-2DDCBD3E4673}"/>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43</a:t>
            </a:fld>
            <a:endParaRPr lang="en-US" sz="1400" b="0" u="none" kern="1200" baseline="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4DD38FD6-2A91-FBF3-EC1F-37981A507521}"/>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4263966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26FB-695E-3BDE-FBC9-6A5BEFEC7F3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A750BE7-0D99-9D94-CE4A-D9CBB9855F58}"/>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1A5CE202-429B-31F4-C9F2-C6C0275119A3}"/>
              </a:ext>
            </a:extLst>
          </p:cNvPr>
          <p:cNvSpPr>
            <a:spLocks noGrp="1"/>
          </p:cNvSpPr>
          <p:nvPr>
            <p:ph type="title"/>
          </p:nvPr>
        </p:nvSpPr>
        <p:spPr/>
        <p:txBody>
          <a:bodyPr/>
          <a:lstStyle/>
          <a:p>
            <a:r>
              <a:rPr lang="en-US" sz="3600" dirty="0"/>
              <a:t>Four of the Five Biggest Capability Gaps Exist in the Claims Function</a:t>
            </a:r>
          </a:p>
        </p:txBody>
      </p:sp>
      <p:graphicFrame>
        <p:nvGraphicFramePr>
          <p:cNvPr id="5" name="Chart 4">
            <a:extLst>
              <a:ext uri="{FF2B5EF4-FFF2-40B4-BE49-F238E27FC236}">
                <a16:creationId xmlns:a16="http://schemas.microsoft.com/office/drawing/2014/main" id="{6F25B7FC-26CA-2B40-B768-D91345F46EAB}"/>
              </a:ext>
            </a:extLst>
          </p:cNvPr>
          <p:cNvGraphicFramePr/>
          <p:nvPr>
            <p:extLst>
              <p:ext uri="{D42A27DB-BD31-4B8C-83A1-F6EECF244321}">
                <p14:modId xmlns:p14="http://schemas.microsoft.com/office/powerpoint/2010/main" val="1689453797"/>
              </p:ext>
            </p:extLst>
          </p:nvPr>
        </p:nvGraphicFramePr>
        <p:xfrm>
          <a:off x="-723891" y="1869058"/>
          <a:ext cx="17439765" cy="7315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57104A1-1D59-0447-00F8-2ECCA25C64AB}"/>
              </a:ext>
            </a:extLst>
          </p:cNvPr>
          <p:cNvSpPr txBox="1"/>
          <p:nvPr/>
        </p:nvSpPr>
        <p:spPr>
          <a:xfrm>
            <a:off x="8468144" y="2180976"/>
            <a:ext cx="2446952" cy="461665"/>
          </a:xfrm>
          <a:prstGeom prst="rect">
            <a:avLst/>
          </a:prstGeom>
          <a:noFill/>
        </p:spPr>
        <p:txBody>
          <a:bodyPr wrap="none" rtlCol="0">
            <a:spAutoFit/>
          </a:bodyPr>
          <a:lstStyle/>
          <a:p>
            <a:r>
              <a:rPr lang="en-US" sz="2400" b="1" dirty="0">
                <a:latin typeface="Aptos" panose="020B0004020202020204" pitchFamily="34" charset="0"/>
              </a:rPr>
              <a:t>Ongoing Service</a:t>
            </a:r>
          </a:p>
        </p:txBody>
      </p:sp>
      <p:sp>
        <p:nvSpPr>
          <p:cNvPr id="4" name="TextBox 3">
            <a:extLst>
              <a:ext uri="{FF2B5EF4-FFF2-40B4-BE49-F238E27FC236}">
                <a16:creationId xmlns:a16="http://schemas.microsoft.com/office/drawing/2014/main" id="{F79E9775-07E6-7292-52EB-2107E82E1670}"/>
              </a:ext>
            </a:extLst>
          </p:cNvPr>
          <p:cNvSpPr txBox="1"/>
          <p:nvPr/>
        </p:nvSpPr>
        <p:spPr>
          <a:xfrm>
            <a:off x="9706672" y="4959734"/>
            <a:ext cx="1178528" cy="461665"/>
          </a:xfrm>
          <a:prstGeom prst="rect">
            <a:avLst/>
          </a:prstGeom>
          <a:noFill/>
        </p:spPr>
        <p:txBody>
          <a:bodyPr wrap="none" rtlCol="0">
            <a:spAutoFit/>
          </a:bodyPr>
          <a:lstStyle/>
          <a:p>
            <a:r>
              <a:rPr lang="en-US" sz="2400" b="1" dirty="0">
                <a:solidFill>
                  <a:srgbClr val="000000"/>
                </a:solidFill>
                <a:latin typeface="Aptos" panose="020B0004020202020204" pitchFamily="34" charset="0"/>
              </a:rPr>
              <a:t>Claims</a:t>
            </a:r>
          </a:p>
        </p:txBody>
      </p:sp>
      <p:sp>
        <p:nvSpPr>
          <p:cNvPr id="6" name="Rectangle 5">
            <a:extLst>
              <a:ext uri="{FF2B5EF4-FFF2-40B4-BE49-F238E27FC236}">
                <a16:creationId xmlns:a16="http://schemas.microsoft.com/office/drawing/2014/main" id="{C2C270CA-F837-8EFC-6D06-71BFC5F23AFF}"/>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44</a:t>
            </a:fld>
            <a:endParaRPr lang="en-US" sz="1400" b="0" u="none" kern="1200" baseline="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4FF96003-408B-251A-C2A7-9E9132414947}"/>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27731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451E6-230B-AD91-E957-2F6CAB142EBA}"/>
            </a:ext>
          </a:extLst>
        </p:cNvPr>
        <p:cNvGrpSpPr/>
        <p:nvPr/>
      </p:nvGrpSpPr>
      <p:grpSpPr>
        <a:xfrm>
          <a:off x="0" y="0"/>
          <a:ext cx="0" cy="0"/>
          <a:chOff x="0" y="0"/>
          <a:chExt cx="0" cy="0"/>
        </a:xfrm>
      </p:grpSpPr>
      <p:sp>
        <p:nvSpPr>
          <p:cNvPr id="67" name="Rectangle 66">
            <a:extLst>
              <a:ext uri="{FF2B5EF4-FFF2-40B4-BE49-F238E27FC236}">
                <a16:creationId xmlns:a16="http://schemas.microsoft.com/office/drawing/2014/main" id="{46B61BD2-C740-C13F-3011-F3F36C39837A}"/>
              </a:ext>
            </a:extLst>
          </p:cNvPr>
          <p:cNvSpPr/>
          <p:nvPr/>
        </p:nvSpPr>
        <p:spPr>
          <a:xfrm>
            <a:off x="3753057" y="9258300"/>
            <a:ext cx="3165279" cy="849676"/>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i="1">
              <a:solidFill>
                <a:schemeClr val="tx1"/>
              </a:solidFill>
              <a:latin typeface="Aptos" panose="020B0004020202020204" pitchFamily="34" charset="0"/>
            </a:endParaRPr>
          </a:p>
        </p:txBody>
      </p:sp>
      <p:sp>
        <p:nvSpPr>
          <p:cNvPr id="63" name="Rectangle 62">
            <a:extLst>
              <a:ext uri="{FF2B5EF4-FFF2-40B4-BE49-F238E27FC236}">
                <a16:creationId xmlns:a16="http://schemas.microsoft.com/office/drawing/2014/main" id="{BF2C13CD-3DFC-25FE-B8EA-4C64CC618D1A}"/>
              </a:ext>
            </a:extLst>
          </p:cNvPr>
          <p:cNvSpPr/>
          <p:nvPr/>
        </p:nvSpPr>
        <p:spPr>
          <a:xfrm>
            <a:off x="4038600" y="2841079"/>
            <a:ext cx="1809750" cy="6112421"/>
          </a:xfrm>
          <a:prstGeom prst="rect">
            <a:avLst/>
          </a:prstGeom>
          <a:solidFill>
            <a:schemeClr val="bg1">
              <a:lumMod val="95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000" b="1">
              <a:solidFill>
                <a:schemeClr val="tx1"/>
              </a:solidFill>
              <a:latin typeface="Aptos" panose="020B0004020202020204" pitchFamily="34" charset="0"/>
            </a:endParaRPr>
          </a:p>
        </p:txBody>
      </p:sp>
      <p:sp>
        <p:nvSpPr>
          <p:cNvPr id="4" name="Text Placeholder 3">
            <a:extLst>
              <a:ext uri="{FF2B5EF4-FFF2-40B4-BE49-F238E27FC236}">
                <a16:creationId xmlns:a16="http://schemas.microsoft.com/office/drawing/2014/main" id="{94C699BB-1316-A759-4946-ED5507FD97FA}"/>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4A7EEE01-9646-1DAE-098C-9040D6700842}"/>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a:solidFill>
                  <a:schemeClr val="bg1"/>
                </a:solidFill>
              </a:rPr>
              <a:t>Majority of Brokers Believe AI Will Drive Disruption, but in Targeted Areas</a:t>
            </a:r>
          </a:p>
        </p:txBody>
      </p:sp>
      <p:sp>
        <p:nvSpPr>
          <p:cNvPr id="7" name="TextBox 6">
            <a:extLst>
              <a:ext uri="{FF2B5EF4-FFF2-40B4-BE49-F238E27FC236}">
                <a16:creationId xmlns:a16="http://schemas.microsoft.com/office/drawing/2014/main" id="{6E09DBD6-7E8D-66EE-C668-1FA0A85080B3}"/>
              </a:ext>
            </a:extLst>
          </p:cNvPr>
          <p:cNvSpPr txBox="1"/>
          <p:nvPr/>
        </p:nvSpPr>
        <p:spPr>
          <a:xfrm>
            <a:off x="4361292" y="1522762"/>
            <a:ext cx="8426730" cy="830997"/>
          </a:xfrm>
          <a:prstGeom prst="rect">
            <a:avLst/>
          </a:prstGeom>
          <a:noFill/>
        </p:spPr>
        <p:txBody>
          <a:bodyPr wrap="square" rtlCol="0">
            <a:spAutoFit/>
          </a:bodyPr>
          <a:lstStyle/>
          <a:p>
            <a:pPr algn="ctr" defTabSz="2056373"/>
            <a:r>
              <a:rPr lang="en-US" sz="2400" b="1">
                <a:latin typeface="Aptos" panose="020B0004020202020204" pitchFamily="34" charset="0"/>
              </a:rPr>
              <a:t>What functions do you believe will have the greatest impact from Artificial Intelligence?</a:t>
            </a:r>
          </a:p>
        </p:txBody>
      </p:sp>
      <p:sp>
        <p:nvSpPr>
          <p:cNvPr id="6" name="Rectangle 5">
            <a:extLst>
              <a:ext uri="{FF2B5EF4-FFF2-40B4-BE49-F238E27FC236}">
                <a16:creationId xmlns:a16="http://schemas.microsoft.com/office/drawing/2014/main" id="{BFE469B2-1FB5-5D21-CDB4-BA622F182C8E}"/>
              </a:ext>
            </a:extLst>
          </p:cNvPr>
          <p:cNvSpPr/>
          <p:nvPr/>
        </p:nvSpPr>
        <p:spPr>
          <a:xfrm>
            <a:off x="302539" y="284107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Sales &amp; Distribution</a:t>
            </a:r>
            <a:endParaRPr lang="en-US" sz="2000">
              <a:solidFill>
                <a:srgbClr val="FFFFFF"/>
              </a:solidFill>
              <a:latin typeface="Aptos" panose="020B0004020202020204" pitchFamily="34" charset="0"/>
            </a:endParaRPr>
          </a:p>
        </p:txBody>
      </p:sp>
      <p:sp>
        <p:nvSpPr>
          <p:cNvPr id="9" name="Rectangle 8">
            <a:extLst>
              <a:ext uri="{FF2B5EF4-FFF2-40B4-BE49-F238E27FC236}">
                <a16:creationId xmlns:a16="http://schemas.microsoft.com/office/drawing/2014/main" id="{55E18DC9-05FB-9694-4905-308AEAB87FBF}"/>
              </a:ext>
            </a:extLst>
          </p:cNvPr>
          <p:cNvSpPr/>
          <p:nvPr/>
        </p:nvSpPr>
        <p:spPr>
          <a:xfrm>
            <a:off x="302539" y="3632770"/>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Underwriting</a:t>
            </a:r>
            <a:endParaRPr lang="en-US" sz="2000">
              <a:solidFill>
                <a:srgbClr val="FFFFFF"/>
              </a:solidFill>
              <a:latin typeface="Aptos" panose="020B0004020202020204" pitchFamily="34" charset="0"/>
            </a:endParaRPr>
          </a:p>
        </p:txBody>
      </p:sp>
      <p:sp>
        <p:nvSpPr>
          <p:cNvPr id="10" name="Rectangle 9">
            <a:extLst>
              <a:ext uri="{FF2B5EF4-FFF2-40B4-BE49-F238E27FC236}">
                <a16:creationId xmlns:a16="http://schemas.microsoft.com/office/drawing/2014/main" id="{A5C965C0-E9CD-C87E-F966-B1ACDF0361B0}"/>
              </a:ext>
            </a:extLst>
          </p:cNvPr>
          <p:cNvSpPr/>
          <p:nvPr/>
        </p:nvSpPr>
        <p:spPr>
          <a:xfrm>
            <a:off x="302539" y="437009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Implementation</a:t>
            </a:r>
            <a:endParaRPr lang="en-US" sz="2000">
              <a:solidFill>
                <a:srgbClr val="FFFFFF"/>
              </a:solidFill>
              <a:latin typeface="Aptos" panose="020B0004020202020204" pitchFamily="34" charset="0"/>
            </a:endParaRPr>
          </a:p>
        </p:txBody>
      </p:sp>
      <p:sp>
        <p:nvSpPr>
          <p:cNvPr id="11" name="Rectangle 10">
            <a:extLst>
              <a:ext uri="{FF2B5EF4-FFF2-40B4-BE49-F238E27FC236}">
                <a16:creationId xmlns:a16="http://schemas.microsoft.com/office/drawing/2014/main" id="{9003EC2F-5691-EC01-B49B-FE1304E4DE05}"/>
              </a:ext>
            </a:extLst>
          </p:cNvPr>
          <p:cNvSpPr/>
          <p:nvPr/>
        </p:nvSpPr>
        <p:spPr>
          <a:xfrm>
            <a:off x="302539" y="513460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Enrollment</a:t>
            </a:r>
            <a:endParaRPr lang="en-US" sz="2000">
              <a:solidFill>
                <a:srgbClr val="FFFFFF"/>
              </a:solidFill>
              <a:latin typeface="Aptos" panose="020B0004020202020204" pitchFamily="34" charset="0"/>
            </a:endParaRPr>
          </a:p>
        </p:txBody>
      </p:sp>
      <p:sp>
        <p:nvSpPr>
          <p:cNvPr id="12" name="Rectangle 11">
            <a:extLst>
              <a:ext uri="{FF2B5EF4-FFF2-40B4-BE49-F238E27FC236}">
                <a16:creationId xmlns:a16="http://schemas.microsoft.com/office/drawing/2014/main" id="{0AC67730-3B23-17D9-371F-1AB4B4BBEB1A}"/>
              </a:ext>
            </a:extLst>
          </p:cNvPr>
          <p:cNvSpPr/>
          <p:nvPr/>
        </p:nvSpPr>
        <p:spPr>
          <a:xfrm>
            <a:off x="302539" y="589911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Eligibility</a:t>
            </a:r>
            <a:endParaRPr lang="en-US" sz="2000">
              <a:solidFill>
                <a:srgbClr val="FFFFFF"/>
              </a:solidFill>
              <a:latin typeface="Aptos" panose="020B0004020202020204" pitchFamily="34" charset="0"/>
            </a:endParaRPr>
          </a:p>
        </p:txBody>
      </p:sp>
      <p:sp>
        <p:nvSpPr>
          <p:cNvPr id="13" name="Rectangle 12">
            <a:extLst>
              <a:ext uri="{FF2B5EF4-FFF2-40B4-BE49-F238E27FC236}">
                <a16:creationId xmlns:a16="http://schemas.microsoft.com/office/drawing/2014/main" id="{9A47F42A-54C0-5290-9CFE-FAEBD2E73FD7}"/>
              </a:ext>
            </a:extLst>
          </p:cNvPr>
          <p:cNvSpPr/>
          <p:nvPr/>
        </p:nvSpPr>
        <p:spPr>
          <a:xfrm>
            <a:off x="302539" y="666362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Service</a:t>
            </a:r>
            <a:endParaRPr lang="en-US" sz="2000">
              <a:solidFill>
                <a:srgbClr val="FFFFFF"/>
              </a:solidFill>
              <a:latin typeface="Aptos" panose="020B0004020202020204" pitchFamily="34" charset="0"/>
            </a:endParaRPr>
          </a:p>
        </p:txBody>
      </p:sp>
      <p:sp>
        <p:nvSpPr>
          <p:cNvPr id="14" name="Rectangle 13">
            <a:extLst>
              <a:ext uri="{FF2B5EF4-FFF2-40B4-BE49-F238E27FC236}">
                <a16:creationId xmlns:a16="http://schemas.microsoft.com/office/drawing/2014/main" id="{929D6876-2636-EF2F-31E7-EDC5377D671F}"/>
              </a:ext>
            </a:extLst>
          </p:cNvPr>
          <p:cNvSpPr/>
          <p:nvPr/>
        </p:nvSpPr>
        <p:spPr>
          <a:xfrm>
            <a:off x="302539" y="7428139"/>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Billing &amp; Payments</a:t>
            </a:r>
            <a:endParaRPr lang="en-US" sz="2000">
              <a:solidFill>
                <a:srgbClr val="FFFFFF"/>
              </a:solidFill>
              <a:latin typeface="Aptos" panose="020B0004020202020204" pitchFamily="34" charset="0"/>
            </a:endParaRPr>
          </a:p>
        </p:txBody>
      </p:sp>
      <p:sp>
        <p:nvSpPr>
          <p:cNvPr id="15" name="Rectangle 14">
            <a:extLst>
              <a:ext uri="{FF2B5EF4-FFF2-40B4-BE49-F238E27FC236}">
                <a16:creationId xmlns:a16="http://schemas.microsoft.com/office/drawing/2014/main" id="{A8789E2B-8384-D542-091B-61EF803CB67E}"/>
              </a:ext>
            </a:extLst>
          </p:cNvPr>
          <p:cNvSpPr/>
          <p:nvPr/>
        </p:nvSpPr>
        <p:spPr>
          <a:xfrm>
            <a:off x="302539" y="8192646"/>
            <a:ext cx="3165279" cy="692560"/>
          </a:xfrm>
          <a:prstGeom prst="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AC809"/>
                </a:solidFill>
                <a:latin typeface="Aptos" panose="020B0004020202020204" pitchFamily="34" charset="0"/>
              </a:rPr>
              <a:t>Claims</a:t>
            </a:r>
            <a:endParaRPr lang="en-US" sz="2000">
              <a:solidFill>
                <a:srgbClr val="FFFFFF"/>
              </a:solidFill>
              <a:latin typeface="Aptos" panose="020B0004020202020204" pitchFamily="34" charset="0"/>
            </a:endParaRPr>
          </a:p>
        </p:txBody>
      </p:sp>
      <p:sp>
        <p:nvSpPr>
          <p:cNvPr id="26" name="Rectangle 25">
            <a:extLst>
              <a:ext uri="{FF2B5EF4-FFF2-40B4-BE49-F238E27FC236}">
                <a16:creationId xmlns:a16="http://schemas.microsoft.com/office/drawing/2014/main" id="{078416FE-4833-9B03-1C30-CBB52BB34AA8}"/>
              </a:ext>
            </a:extLst>
          </p:cNvPr>
          <p:cNvSpPr/>
          <p:nvPr/>
        </p:nvSpPr>
        <p:spPr>
          <a:xfrm>
            <a:off x="302538" y="9239250"/>
            <a:ext cx="3165279" cy="849676"/>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tx1"/>
                </a:solidFill>
                <a:latin typeface="Aptos" panose="020B0004020202020204" pitchFamily="34" charset="0"/>
              </a:rPr>
              <a:t>EY / LIMRA Perception from Interviews</a:t>
            </a:r>
            <a:endParaRPr lang="en-US" sz="2000" i="1">
              <a:solidFill>
                <a:schemeClr val="tx1"/>
              </a:solidFill>
              <a:latin typeface="Aptos" panose="020B0004020202020204" pitchFamily="34" charset="0"/>
            </a:endParaRPr>
          </a:p>
        </p:txBody>
      </p:sp>
      <p:sp>
        <p:nvSpPr>
          <p:cNvPr id="27" name="Rectangle 26">
            <a:extLst>
              <a:ext uri="{FF2B5EF4-FFF2-40B4-BE49-F238E27FC236}">
                <a16:creationId xmlns:a16="http://schemas.microsoft.com/office/drawing/2014/main" id="{FD8AD280-5CA5-C3F5-3311-0408C18A0AB6}"/>
              </a:ext>
            </a:extLst>
          </p:cNvPr>
          <p:cNvSpPr/>
          <p:nvPr/>
        </p:nvSpPr>
        <p:spPr>
          <a:xfrm>
            <a:off x="6366291" y="5134609"/>
            <a:ext cx="11438630" cy="69256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ptos" panose="020B0004020202020204" pitchFamily="34" charset="0"/>
              </a:rPr>
              <a:t>“Ability to understand the targeted consumer or employee will be a lot easier and quicker.”</a:t>
            </a:r>
          </a:p>
          <a:p>
            <a:pPr marL="342900" indent="-342900">
              <a:buFont typeface="Arial" panose="020B0604020202020204" pitchFamily="34" charset="0"/>
              <a:buChar char="•"/>
            </a:pPr>
            <a:r>
              <a:rPr lang="en-US" sz="2000" b="1">
                <a:solidFill>
                  <a:schemeClr val="tx1"/>
                </a:solidFill>
                <a:latin typeface="Aptos" panose="020B0004020202020204" pitchFamily="34" charset="0"/>
              </a:rPr>
              <a:t>“Education is going to be helpful in future with AI, but we need to be careful how rolled out.”</a:t>
            </a:r>
            <a:endParaRPr lang="en-US" sz="2000">
              <a:solidFill>
                <a:schemeClr val="tx1"/>
              </a:solidFill>
              <a:latin typeface="Aptos" panose="020B0004020202020204" pitchFamily="34" charset="0"/>
            </a:endParaRPr>
          </a:p>
        </p:txBody>
      </p:sp>
      <p:sp>
        <p:nvSpPr>
          <p:cNvPr id="28" name="Rectangle 27">
            <a:extLst>
              <a:ext uri="{FF2B5EF4-FFF2-40B4-BE49-F238E27FC236}">
                <a16:creationId xmlns:a16="http://schemas.microsoft.com/office/drawing/2014/main" id="{F40D03C9-D32D-2FB0-FE58-5D105D1B1C4F}"/>
              </a:ext>
            </a:extLst>
          </p:cNvPr>
          <p:cNvSpPr/>
          <p:nvPr/>
        </p:nvSpPr>
        <p:spPr>
          <a:xfrm>
            <a:off x="6366291" y="3632770"/>
            <a:ext cx="11438630" cy="69256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ptos" panose="020B0004020202020204" pitchFamily="34" charset="0"/>
              </a:rPr>
              <a:t>“Predicting the outcomes will be more precise for the carriers.”</a:t>
            </a:r>
            <a:endParaRPr lang="en-US" sz="2000">
              <a:solidFill>
                <a:schemeClr val="tx1"/>
              </a:solidFill>
              <a:latin typeface="Aptos" panose="020B0004020202020204" pitchFamily="34" charset="0"/>
            </a:endParaRPr>
          </a:p>
        </p:txBody>
      </p:sp>
      <p:sp>
        <p:nvSpPr>
          <p:cNvPr id="29" name="Rectangle 28">
            <a:extLst>
              <a:ext uri="{FF2B5EF4-FFF2-40B4-BE49-F238E27FC236}">
                <a16:creationId xmlns:a16="http://schemas.microsoft.com/office/drawing/2014/main" id="{CD5F5795-F3F7-369E-E74B-ADB5DC51569A}"/>
              </a:ext>
            </a:extLst>
          </p:cNvPr>
          <p:cNvSpPr/>
          <p:nvPr/>
        </p:nvSpPr>
        <p:spPr>
          <a:xfrm>
            <a:off x="6328401" y="8192646"/>
            <a:ext cx="11438630" cy="69256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ptos" panose="020B0004020202020204" pitchFamily="34" charset="0"/>
              </a:rPr>
              <a:t>“Segmenting and accuracy will increase. You have cancer gene. It is going to be dramatic”</a:t>
            </a:r>
            <a:endParaRPr lang="en-US" sz="2000">
              <a:solidFill>
                <a:schemeClr val="tx1"/>
              </a:solidFill>
              <a:latin typeface="Aptos" panose="020B0004020202020204" pitchFamily="34" charset="0"/>
            </a:endParaRPr>
          </a:p>
        </p:txBody>
      </p:sp>
      <p:sp>
        <p:nvSpPr>
          <p:cNvPr id="30" name="Rectangle 29">
            <a:extLst>
              <a:ext uri="{FF2B5EF4-FFF2-40B4-BE49-F238E27FC236}">
                <a16:creationId xmlns:a16="http://schemas.microsoft.com/office/drawing/2014/main" id="{A3474FC0-0A23-C47E-BEFE-5C78CD70F993}"/>
              </a:ext>
            </a:extLst>
          </p:cNvPr>
          <p:cNvSpPr/>
          <p:nvPr/>
        </p:nvSpPr>
        <p:spPr>
          <a:xfrm>
            <a:off x="6366291" y="6663629"/>
            <a:ext cx="11438630" cy="69256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a:solidFill>
                  <a:schemeClr val="tx1"/>
                </a:solidFill>
                <a:latin typeface="Aptos" panose="020B0004020202020204" pitchFamily="34" charset="0"/>
              </a:rPr>
              <a:t>“Chat makes sense, but still important to have option to talk to real person”</a:t>
            </a:r>
            <a:endParaRPr lang="en-US" sz="2000">
              <a:solidFill>
                <a:schemeClr val="tx1"/>
              </a:solidFill>
              <a:latin typeface="Aptos" panose="020B0004020202020204" pitchFamily="34" charset="0"/>
            </a:endParaRPr>
          </a:p>
        </p:txBody>
      </p:sp>
      <p:grpSp>
        <p:nvGrpSpPr>
          <p:cNvPr id="69" name="Group 68">
            <a:extLst>
              <a:ext uri="{FF2B5EF4-FFF2-40B4-BE49-F238E27FC236}">
                <a16:creationId xmlns:a16="http://schemas.microsoft.com/office/drawing/2014/main" id="{BF4D98F6-AF27-E74D-FE48-8F0E758A4D06}"/>
              </a:ext>
            </a:extLst>
          </p:cNvPr>
          <p:cNvGrpSpPr/>
          <p:nvPr/>
        </p:nvGrpSpPr>
        <p:grpSpPr>
          <a:xfrm>
            <a:off x="4004509" y="9320166"/>
            <a:ext cx="2662375" cy="787499"/>
            <a:chOff x="3798778" y="9401082"/>
            <a:chExt cx="2662375" cy="787499"/>
          </a:xfrm>
        </p:grpSpPr>
        <p:sp>
          <p:nvSpPr>
            <p:cNvPr id="5" name="Oval 4">
              <a:extLst>
                <a:ext uri="{FF2B5EF4-FFF2-40B4-BE49-F238E27FC236}">
                  <a16:creationId xmlns:a16="http://schemas.microsoft.com/office/drawing/2014/main" id="{50D9ECB1-81F8-99B5-C4D6-31D0C15C91B3}"/>
                </a:ext>
              </a:extLst>
            </p:cNvPr>
            <p:cNvSpPr/>
            <p:nvPr/>
          </p:nvSpPr>
          <p:spPr>
            <a:xfrm>
              <a:off x="5848350" y="9401082"/>
              <a:ext cx="274320" cy="274320"/>
            </a:xfrm>
            <a:prstGeom prst="ellipse">
              <a:avLst/>
            </a:prstGeom>
            <a:solidFill>
              <a:schemeClr val="tx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31" name="TextBox 30">
              <a:extLst>
                <a:ext uri="{FF2B5EF4-FFF2-40B4-BE49-F238E27FC236}">
                  <a16:creationId xmlns:a16="http://schemas.microsoft.com/office/drawing/2014/main" id="{D34BE9F0-536D-687A-6E02-4A7252D5B8F4}"/>
                </a:ext>
              </a:extLst>
            </p:cNvPr>
            <p:cNvSpPr txBox="1"/>
            <p:nvPr/>
          </p:nvSpPr>
          <p:spPr>
            <a:xfrm>
              <a:off x="3798778" y="9726916"/>
              <a:ext cx="1086927" cy="461665"/>
            </a:xfrm>
            <a:prstGeom prst="rect">
              <a:avLst/>
            </a:prstGeom>
            <a:noFill/>
          </p:spPr>
          <p:txBody>
            <a:bodyPr wrap="square">
              <a:spAutoFit/>
            </a:bodyPr>
            <a:lstStyle/>
            <a:p>
              <a:pPr algn="ctr"/>
              <a:r>
                <a:rPr lang="en-US" sz="1200">
                  <a:latin typeface="Aptos" panose="020B0004020202020204" pitchFamily="34" charset="0"/>
                </a:rPr>
                <a:t>None / Less Relevant</a:t>
              </a:r>
            </a:p>
          </p:txBody>
        </p:sp>
        <p:sp>
          <p:nvSpPr>
            <p:cNvPr id="33" name="TextBox 32">
              <a:extLst>
                <a:ext uri="{FF2B5EF4-FFF2-40B4-BE49-F238E27FC236}">
                  <a16:creationId xmlns:a16="http://schemas.microsoft.com/office/drawing/2014/main" id="{A61E0F71-73AB-58B3-181B-97FA6DBC22F3}"/>
                </a:ext>
              </a:extLst>
            </p:cNvPr>
            <p:cNvSpPr txBox="1"/>
            <p:nvPr/>
          </p:nvSpPr>
          <p:spPr>
            <a:xfrm>
              <a:off x="5516782" y="9726916"/>
              <a:ext cx="944371" cy="461665"/>
            </a:xfrm>
            <a:prstGeom prst="rect">
              <a:avLst/>
            </a:prstGeom>
            <a:noFill/>
          </p:spPr>
          <p:txBody>
            <a:bodyPr wrap="square">
              <a:spAutoFit/>
            </a:bodyPr>
            <a:lstStyle/>
            <a:p>
              <a:pPr algn="ctr"/>
              <a:r>
                <a:rPr lang="en-US" sz="1200">
                  <a:latin typeface="Aptos" panose="020B0004020202020204" pitchFamily="34" charset="0"/>
                </a:rPr>
                <a:t>Highly Relevant</a:t>
              </a:r>
            </a:p>
          </p:txBody>
        </p:sp>
        <p:grpSp>
          <p:nvGrpSpPr>
            <p:cNvPr id="35" name="Harvey ball_6387962918156284602">
              <a:extLst>
                <a:ext uri="{FF2B5EF4-FFF2-40B4-BE49-F238E27FC236}">
                  <a16:creationId xmlns:a16="http://schemas.microsoft.com/office/drawing/2014/main" id="{F7F5D4C2-ED36-EE33-8E8B-0D274D017F7A}"/>
                </a:ext>
              </a:extLst>
            </p:cNvPr>
            <p:cNvGrpSpPr>
              <a:grpSpLocks noChangeAspect="1"/>
            </p:cNvGrpSpPr>
            <p:nvPr>
              <p:custDataLst>
                <p:tags r:id="rId8"/>
              </p:custDataLst>
            </p:nvPr>
          </p:nvGrpSpPr>
          <p:grpSpPr>
            <a:xfrm>
              <a:off x="4190880" y="9401082"/>
              <a:ext cx="274320" cy="274320"/>
              <a:chOff x="3543761" y="1774336"/>
              <a:chExt cx="306000" cy="306000"/>
            </a:xfrm>
          </p:grpSpPr>
          <p:sp>
            <p:nvSpPr>
              <p:cNvPr id="36" name="Oval 35">
                <a:extLst>
                  <a:ext uri="{FF2B5EF4-FFF2-40B4-BE49-F238E27FC236}">
                    <a16:creationId xmlns:a16="http://schemas.microsoft.com/office/drawing/2014/main" id="{A82A84D8-FBCB-0649-21FF-7A7C411A10AC}"/>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37" name="Partial Circle 36">
                <a:extLst>
                  <a:ext uri="{FF2B5EF4-FFF2-40B4-BE49-F238E27FC236}">
                    <a16:creationId xmlns:a16="http://schemas.microsoft.com/office/drawing/2014/main" id="{8C491944-349F-0558-1B3F-2017A395A03C}"/>
                  </a:ext>
                </a:extLst>
              </p:cNvPr>
              <p:cNvSpPr/>
              <p:nvPr/>
            </p:nvSpPr>
            <p:spPr>
              <a:xfrm rot="16200000">
                <a:off x="3543761" y="1774336"/>
                <a:ext cx="306000" cy="306000"/>
              </a:xfrm>
              <a:prstGeom prst="pie">
                <a:avLst>
                  <a:gd name="adj1" fmla="val 0"/>
                  <a:gd name="adj2" fmla="val 3419713"/>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38" name="Harvey ball_6387962918156284602">
              <a:extLst>
                <a:ext uri="{FF2B5EF4-FFF2-40B4-BE49-F238E27FC236}">
                  <a16:creationId xmlns:a16="http://schemas.microsoft.com/office/drawing/2014/main" id="{B2AC4463-EF48-8947-4EE0-F475183D480B}"/>
                </a:ext>
              </a:extLst>
            </p:cNvPr>
            <p:cNvGrpSpPr>
              <a:grpSpLocks noChangeAspect="1"/>
            </p:cNvGrpSpPr>
            <p:nvPr>
              <p:custDataLst>
                <p:tags r:id="rId9"/>
              </p:custDataLst>
            </p:nvPr>
          </p:nvGrpSpPr>
          <p:grpSpPr>
            <a:xfrm>
              <a:off x="5019615" y="9401082"/>
              <a:ext cx="274320" cy="274320"/>
              <a:chOff x="3543761" y="1774336"/>
              <a:chExt cx="306000" cy="306000"/>
            </a:xfrm>
          </p:grpSpPr>
          <p:sp>
            <p:nvSpPr>
              <p:cNvPr id="39" name="Oval 38">
                <a:extLst>
                  <a:ext uri="{FF2B5EF4-FFF2-40B4-BE49-F238E27FC236}">
                    <a16:creationId xmlns:a16="http://schemas.microsoft.com/office/drawing/2014/main" id="{E1919D4A-013C-8FA9-7F3E-5D52464189A2}"/>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40" name="Partial Circle 39">
                <a:extLst>
                  <a:ext uri="{FF2B5EF4-FFF2-40B4-BE49-F238E27FC236}">
                    <a16:creationId xmlns:a16="http://schemas.microsoft.com/office/drawing/2014/main" id="{55819AF5-BD24-EE54-2437-9B19392E6665}"/>
                  </a:ext>
                </a:extLst>
              </p:cNvPr>
              <p:cNvSpPr/>
              <p:nvPr/>
            </p:nvSpPr>
            <p:spPr>
              <a:xfrm rot="16200000">
                <a:off x="3543761" y="1774336"/>
                <a:ext cx="306000" cy="306000"/>
              </a:xfrm>
              <a:prstGeom prst="pie">
                <a:avLst>
                  <a:gd name="adj1" fmla="val 0"/>
                  <a:gd name="adj2" fmla="val 10800000"/>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grpSp>
        <p:nvGrpSpPr>
          <p:cNvPr id="41" name="Harvey ball_6387962918156284602">
            <a:extLst>
              <a:ext uri="{FF2B5EF4-FFF2-40B4-BE49-F238E27FC236}">
                <a16:creationId xmlns:a16="http://schemas.microsoft.com/office/drawing/2014/main" id="{375B2924-9EBD-541E-71D1-ADCC3F303E25}"/>
              </a:ext>
            </a:extLst>
          </p:cNvPr>
          <p:cNvGrpSpPr>
            <a:grpSpLocks noChangeAspect="1"/>
          </p:cNvGrpSpPr>
          <p:nvPr>
            <p:custDataLst>
              <p:tags r:id="rId1"/>
            </p:custDataLst>
          </p:nvPr>
        </p:nvGrpSpPr>
        <p:grpSpPr>
          <a:xfrm>
            <a:off x="4669154" y="2913039"/>
            <a:ext cx="548640" cy="548640"/>
            <a:chOff x="3543761" y="1774336"/>
            <a:chExt cx="306000" cy="306000"/>
          </a:xfrm>
        </p:grpSpPr>
        <p:sp>
          <p:nvSpPr>
            <p:cNvPr id="42" name="Oval 41">
              <a:extLst>
                <a:ext uri="{FF2B5EF4-FFF2-40B4-BE49-F238E27FC236}">
                  <a16:creationId xmlns:a16="http://schemas.microsoft.com/office/drawing/2014/main" id="{991CCD9A-FB65-C68E-B849-05CADB66AFBA}"/>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43" name="Partial Circle 42">
              <a:extLst>
                <a:ext uri="{FF2B5EF4-FFF2-40B4-BE49-F238E27FC236}">
                  <a16:creationId xmlns:a16="http://schemas.microsoft.com/office/drawing/2014/main" id="{96241AFC-46D5-9752-FF64-30A8D2CD4E3E}"/>
                </a:ext>
              </a:extLst>
            </p:cNvPr>
            <p:cNvSpPr/>
            <p:nvPr/>
          </p:nvSpPr>
          <p:spPr>
            <a:xfrm rot="16200000">
              <a:off x="3543761" y="1774336"/>
              <a:ext cx="306000" cy="306000"/>
            </a:xfrm>
            <a:prstGeom prst="pie">
              <a:avLst>
                <a:gd name="adj1" fmla="val 0"/>
                <a:gd name="adj2" fmla="val 2928277"/>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44" name="Harvey ball_6387962918156284602">
            <a:extLst>
              <a:ext uri="{FF2B5EF4-FFF2-40B4-BE49-F238E27FC236}">
                <a16:creationId xmlns:a16="http://schemas.microsoft.com/office/drawing/2014/main" id="{4171E305-AF72-E849-F1E9-434D2894FF75}"/>
              </a:ext>
            </a:extLst>
          </p:cNvPr>
          <p:cNvGrpSpPr>
            <a:grpSpLocks noChangeAspect="1"/>
          </p:cNvGrpSpPr>
          <p:nvPr>
            <p:custDataLst>
              <p:tags r:id="rId2"/>
            </p:custDataLst>
          </p:nvPr>
        </p:nvGrpSpPr>
        <p:grpSpPr>
          <a:xfrm>
            <a:off x="4669154" y="3677549"/>
            <a:ext cx="548640" cy="548640"/>
            <a:chOff x="3543761" y="1774336"/>
            <a:chExt cx="306000" cy="306000"/>
          </a:xfrm>
        </p:grpSpPr>
        <p:sp>
          <p:nvSpPr>
            <p:cNvPr id="45" name="Oval 44">
              <a:extLst>
                <a:ext uri="{FF2B5EF4-FFF2-40B4-BE49-F238E27FC236}">
                  <a16:creationId xmlns:a16="http://schemas.microsoft.com/office/drawing/2014/main" id="{862E2DE7-FA35-0658-789E-216DB4C2BB70}"/>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46" name="Partial Circle 45">
              <a:extLst>
                <a:ext uri="{FF2B5EF4-FFF2-40B4-BE49-F238E27FC236}">
                  <a16:creationId xmlns:a16="http://schemas.microsoft.com/office/drawing/2014/main" id="{C42DD6AA-8F15-B026-8E60-5341057BCBEB}"/>
                </a:ext>
              </a:extLst>
            </p:cNvPr>
            <p:cNvSpPr/>
            <p:nvPr/>
          </p:nvSpPr>
          <p:spPr>
            <a:xfrm rot="16200000">
              <a:off x="3543761" y="1774336"/>
              <a:ext cx="306000" cy="306000"/>
            </a:xfrm>
            <a:prstGeom prst="pie">
              <a:avLst>
                <a:gd name="adj1" fmla="val 16332166"/>
                <a:gd name="adj2" fmla="val 10800000"/>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sp>
        <p:nvSpPr>
          <p:cNvPr id="50" name="Oval 49">
            <a:extLst>
              <a:ext uri="{FF2B5EF4-FFF2-40B4-BE49-F238E27FC236}">
                <a16:creationId xmlns:a16="http://schemas.microsoft.com/office/drawing/2014/main" id="{1292E6EE-6044-C69A-318D-96B0B04D8E78}"/>
              </a:ext>
            </a:extLst>
          </p:cNvPr>
          <p:cNvSpPr/>
          <p:nvPr/>
        </p:nvSpPr>
        <p:spPr>
          <a:xfrm>
            <a:off x="4669154" y="5206569"/>
            <a:ext cx="548640" cy="548640"/>
          </a:xfrm>
          <a:prstGeom prst="ellipse">
            <a:avLst/>
          </a:prstGeom>
          <a:solidFill>
            <a:schemeClr val="tx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grpSp>
        <p:nvGrpSpPr>
          <p:cNvPr id="51" name="Harvey ball_6387962918156284602">
            <a:extLst>
              <a:ext uri="{FF2B5EF4-FFF2-40B4-BE49-F238E27FC236}">
                <a16:creationId xmlns:a16="http://schemas.microsoft.com/office/drawing/2014/main" id="{7CD40E8C-2CAA-C5CA-214E-C38772B89718}"/>
              </a:ext>
            </a:extLst>
          </p:cNvPr>
          <p:cNvGrpSpPr>
            <a:grpSpLocks noChangeAspect="1"/>
          </p:cNvGrpSpPr>
          <p:nvPr>
            <p:custDataLst>
              <p:tags r:id="rId3"/>
            </p:custDataLst>
          </p:nvPr>
        </p:nvGrpSpPr>
        <p:grpSpPr>
          <a:xfrm>
            <a:off x="4669154" y="8264606"/>
            <a:ext cx="548640" cy="548640"/>
            <a:chOff x="3543761" y="1774336"/>
            <a:chExt cx="306000" cy="306000"/>
          </a:xfrm>
        </p:grpSpPr>
        <p:sp>
          <p:nvSpPr>
            <p:cNvPr id="52" name="Oval 51">
              <a:extLst>
                <a:ext uri="{FF2B5EF4-FFF2-40B4-BE49-F238E27FC236}">
                  <a16:creationId xmlns:a16="http://schemas.microsoft.com/office/drawing/2014/main" id="{33E910A3-BD88-D311-50CD-39AFC233D8DB}"/>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53" name="Partial Circle 52">
              <a:extLst>
                <a:ext uri="{FF2B5EF4-FFF2-40B4-BE49-F238E27FC236}">
                  <a16:creationId xmlns:a16="http://schemas.microsoft.com/office/drawing/2014/main" id="{4587335C-CB5C-C233-11C0-585E8AB2D9D4}"/>
                </a:ext>
              </a:extLst>
            </p:cNvPr>
            <p:cNvSpPr/>
            <p:nvPr/>
          </p:nvSpPr>
          <p:spPr>
            <a:xfrm rot="16200000">
              <a:off x="3543761" y="1774336"/>
              <a:ext cx="306000" cy="306000"/>
            </a:xfrm>
            <a:prstGeom prst="pie">
              <a:avLst>
                <a:gd name="adj1" fmla="val 16271615"/>
                <a:gd name="adj2" fmla="val 10800000"/>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54" name="Harvey ball_6387962918156284602">
            <a:extLst>
              <a:ext uri="{FF2B5EF4-FFF2-40B4-BE49-F238E27FC236}">
                <a16:creationId xmlns:a16="http://schemas.microsoft.com/office/drawing/2014/main" id="{CC8BA988-65A8-8F05-001A-C4C2B583A296}"/>
              </a:ext>
            </a:extLst>
          </p:cNvPr>
          <p:cNvGrpSpPr>
            <a:grpSpLocks noChangeAspect="1"/>
          </p:cNvGrpSpPr>
          <p:nvPr>
            <p:custDataLst>
              <p:tags r:id="rId4"/>
            </p:custDataLst>
          </p:nvPr>
        </p:nvGrpSpPr>
        <p:grpSpPr>
          <a:xfrm>
            <a:off x="4669154" y="6735589"/>
            <a:ext cx="548640" cy="548640"/>
            <a:chOff x="3543761" y="1774336"/>
            <a:chExt cx="306000" cy="306000"/>
          </a:xfrm>
        </p:grpSpPr>
        <p:sp>
          <p:nvSpPr>
            <p:cNvPr id="55" name="Oval 54">
              <a:extLst>
                <a:ext uri="{FF2B5EF4-FFF2-40B4-BE49-F238E27FC236}">
                  <a16:creationId xmlns:a16="http://schemas.microsoft.com/office/drawing/2014/main" id="{125245CA-1A07-499C-D47F-500538BD796F}"/>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56" name="Partial Circle 55">
              <a:extLst>
                <a:ext uri="{FF2B5EF4-FFF2-40B4-BE49-F238E27FC236}">
                  <a16:creationId xmlns:a16="http://schemas.microsoft.com/office/drawing/2014/main" id="{8A425634-D899-18FE-9D55-9293FB240AFF}"/>
                </a:ext>
              </a:extLst>
            </p:cNvPr>
            <p:cNvSpPr/>
            <p:nvPr/>
          </p:nvSpPr>
          <p:spPr>
            <a:xfrm rot="16200000">
              <a:off x="3543761" y="1774336"/>
              <a:ext cx="306000" cy="306000"/>
            </a:xfrm>
            <a:prstGeom prst="pie">
              <a:avLst>
                <a:gd name="adj1" fmla="val 0"/>
                <a:gd name="adj2" fmla="val 10800000"/>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64" name="Harvey ball_6387962918156284602">
            <a:extLst>
              <a:ext uri="{FF2B5EF4-FFF2-40B4-BE49-F238E27FC236}">
                <a16:creationId xmlns:a16="http://schemas.microsoft.com/office/drawing/2014/main" id="{2FF3CED7-E016-DE81-616A-A58261065221}"/>
              </a:ext>
            </a:extLst>
          </p:cNvPr>
          <p:cNvGrpSpPr>
            <a:grpSpLocks noChangeAspect="1"/>
          </p:cNvGrpSpPr>
          <p:nvPr>
            <p:custDataLst>
              <p:tags r:id="rId5"/>
            </p:custDataLst>
          </p:nvPr>
        </p:nvGrpSpPr>
        <p:grpSpPr>
          <a:xfrm>
            <a:off x="4669154" y="4414269"/>
            <a:ext cx="548640" cy="548640"/>
            <a:chOff x="3543761" y="1774336"/>
            <a:chExt cx="306000" cy="306000"/>
          </a:xfrm>
        </p:grpSpPr>
        <p:sp>
          <p:nvSpPr>
            <p:cNvPr id="65" name="Oval 64">
              <a:extLst>
                <a:ext uri="{FF2B5EF4-FFF2-40B4-BE49-F238E27FC236}">
                  <a16:creationId xmlns:a16="http://schemas.microsoft.com/office/drawing/2014/main" id="{7A5AA216-0762-C06F-18DE-34F46633BAC2}"/>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66" name="Partial Circle 65">
              <a:extLst>
                <a:ext uri="{FF2B5EF4-FFF2-40B4-BE49-F238E27FC236}">
                  <a16:creationId xmlns:a16="http://schemas.microsoft.com/office/drawing/2014/main" id="{63A6E929-35C2-B649-718B-49645E87D5A8}"/>
                </a:ext>
              </a:extLst>
            </p:cNvPr>
            <p:cNvSpPr/>
            <p:nvPr/>
          </p:nvSpPr>
          <p:spPr>
            <a:xfrm rot="16200000">
              <a:off x="3543761" y="1774336"/>
              <a:ext cx="306000" cy="306000"/>
            </a:xfrm>
            <a:prstGeom prst="pie">
              <a:avLst>
                <a:gd name="adj1" fmla="val 0"/>
                <a:gd name="adj2" fmla="val 2928277"/>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68" name="Harvey ball_6387962918156284602">
            <a:extLst>
              <a:ext uri="{FF2B5EF4-FFF2-40B4-BE49-F238E27FC236}">
                <a16:creationId xmlns:a16="http://schemas.microsoft.com/office/drawing/2014/main" id="{8A388AFC-3896-7129-64DE-84228FF9A416}"/>
              </a:ext>
            </a:extLst>
          </p:cNvPr>
          <p:cNvGrpSpPr>
            <a:grpSpLocks noChangeAspect="1"/>
          </p:cNvGrpSpPr>
          <p:nvPr>
            <p:custDataLst>
              <p:tags r:id="rId6"/>
            </p:custDataLst>
          </p:nvPr>
        </p:nvGrpSpPr>
        <p:grpSpPr>
          <a:xfrm>
            <a:off x="4669154" y="5993098"/>
            <a:ext cx="548640" cy="548640"/>
            <a:chOff x="3543761" y="1774336"/>
            <a:chExt cx="306000" cy="306000"/>
          </a:xfrm>
        </p:grpSpPr>
        <p:sp>
          <p:nvSpPr>
            <p:cNvPr id="70" name="Oval 69">
              <a:extLst>
                <a:ext uri="{FF2B5EF4-FFF2-40B4-BE49-F238E27FC236}">
                  <a16:creationId xmlns:a16="http://schemas.microsoft.com/office/drawing/2014/main" id="{DDBBBF9C-7536-B854-9195-E2E9DE29FD42}"/>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71" name="Partial Circle 70">
              <a:extLst>
                <a:ext uri="{FF2B5EF4-FFF2-40B4-BE49-F238E27FC236}">
                  <a16:creationId xmlns:a16="http://schemas.microsoft.com/office/drawing/2014/main" id="{4CB12CE1-C01A-4852-DC48-ABCA867B1BC6}"/>
                </a:ext>
              </a:extLst>
            </p:cNvPr>
            <p:cNvSpPr/>
            <p:nvPr/>
          </p:nvSpPr>
          <p:spPr>
            <a:xfrm rot="16200000">
              <a:off x="3543761" y="1774336"/>
              <a:ext cx="306000" cy="306000"/>
            </a:xfrm>
            <a:prstGeom prst="pie">
              <a:avLst>
                <a:gd name="adj1" fmla="val 0"/>
                <a:gd name="adj2" fmla="val 2928277"/>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grpSp>
        <p:nvGrpSpPr>
          <p:cNvPr id="72" name="Harvey ball_6387962918156284602">
            <a:extLst>
              <a:ext uri="{FF2B5EF4-FFF2-40B4-BE49-F238E27FC236}">
                <a16:creationId xmlns:a16="http://schemas.microsoft.com/office/drawing/2014/main" id="{EC0D4E21-B0AF-C565-341D-0D2ACF572754}"/>
              </a:ext>
            </a:extLst>
          </p:cNvPr>
          <p:cNvGrpSpPr>
            <a:grpSpLocks noChangeAspect="1"/>
          </p:cNvGrpSpPr>
          <p:nvPr>
            <p:custDataLst>
              <p:tags r:id="rId7"/>
            </p:custDataLst>
          </p:nvPr>
        </p:nvGrpSpPr>
        <p:grpSpPr>
          <a:xfrm>
            <a:off x="4669154" y="7522116"/>
            <a:ext cx="548640" cy="548640"/>
            <a:chOff x="3543761" y="1774336"/>
            <a:chExt cx="306000" cy="306000"/>
          </a:xfrm>
        </p:grpSpPr>
        <p:sp>
          <p:nvSpPr>
            <p:cNvPr id="73" name="Oval 72">
              <a:extLst>
                <a:ext uri="{FF2B5EF4-FFF2-40B4-BE49-F238E27FC236}">
                  <a16:creationId xmlns:a16="http://schemas.microsoft.com/office/drawing/2014/main" id="{6832D1F9-94C0-1545-B976-EA397144A7C1}"/>
                </a:ext>
              </a:extLst>
            </p:cNvPr>
            <p:cNvSpPr/>
            <p:nvPr/>
          </p:nvSpPr>
          <p:spPr>
            <a:xfrm>
              <a:off x="3543761" y="1774336"/>
              <a:ext cx="306000" cy="306000"/>
            </a:xfrm>
            <a:prstGeom prst="ellipse">
              <a:avLst/>
            </a:prstGeom>
            <a:solidFill>
              <a:srgbClr val="FFFFFF"/>
            </a:solidFill>
            <a:ln w="12700" cap="flat" cmpd="sng" algn="ctr">
              <a:solidFill>
                <a:srgbClr val="747480"/>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sp>
          <p:nvSpPr>
            <p:cNvPr id="74" name="Partial Circle 73">
              <a:extLst>
                <a:ext uri="{FF2B5EF4-FFF2-40B4-BE49-F238E27FC236}">
                  <a16:creationId xmlns:a16="http://schemas.microsoft.com/office/drawing/2014/main" id="{1F772EE3-C874-B685-8660-10CF5DC89DDA}"/>
                </a:ext>
              </a:extLst>
            </p:cNvPr>
            <p:cNvSpPr/>
            <p:nvPr/>
          </p:nvSpPr>
          <p:spPr>
            <a:xfrm rot="16200000">
              <a:off x="3543761" y="1774336"/>
              <a:ext cx="306000" cy="306000"/>
            </a:xfrm>
            <a:prstGeom prst="pie">
              <a:avLst>
                <a:gd name="adj1" fmla="val 0"/>
                <a:gd name="adj2" fmla="val 2928277"/>
              </a:avLst>
            </a:prstGeom>
            <a:solidFill>
              <a:schemeClr val="tx2"/>
            </a:solidFill>
            <a:ln w="12700" cap="flat" cmpd="sng" algn="ctr">
              <a:solidFill>
                <a:schemeClr val="tx2"/>
              </a:solidFill>
              <a:prstDash val="solid"/>
              <a:round/>
              <a:headEnd type="none" w="med" len="med"/>
              <a:tailEnd type="none" w="med" len="med"/>
            </a:ln>
            <a:effectLst/>
          </p:spPr>
          <p:txBody>
            <a:bodyPr lIns="35981" tIns="35981" rIns="35981" bIns="35981"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2E2E38"/>
                </a:solidFill>
                <a:effectLst/>
                <a:uLnTx/>
                <a:uFillTx/>
                <a:latin typeface="Aptos" panose="020B0004020202020204" pitchFamily="34" charset="0"/>
              </a:endParaRPr>
            </a:p>
          </p:txBody>
        </p:sp>
      </p:grpSp>
      <p:sp>
        <p:nvSpPr>
          <p:cNvPr id="3" name="Rectangle 2">
            <a:extLst>
              <a:ext uri="{FF2B5EF4-FFF2-40B4-BE49-F238E27FC236}">
                <a16:creationId xmlns:a16="http://schemas.microsoft.com/office/drawing/2014/main" id="{99422C77-35D3-A0C5-C525-3093EB551A3C}"/>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45</a:t>
            </a:fld>
            <a:endParaRPr lang="en-US" sz="1400" b="0" u="none" kern="1200" baseline="0">
              <a:solidFill>
                <a:schemeClr val="tx1"/>
              </a:solidFill>
              <a:latin typeface="Arial" charset="0"/>
              <a:ea typeface="+mn-ea"/>
              <a:cs typeface="+mn-cs"/>
            </a:endParaRPr>
          </a:p>
        </p:txBody>
      </p:sp>
    </p:spTree>
    <p:extLst>
      <p:ext uri="{BB962C8B-B14F-4D97-AF65-F5344CB8AC3E}">
        <p14:creationId xmlns:p14="http://schemas.microsoft.com/office/powerpoint/2010/main" val="39010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par>
                                <p:cTn id="26" presetID="10"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5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rrow: Circular 25">
            <a:extLst>
              <a:ext uri="{FF2B5EF4-FFF2-40B4-BE49-F238E27FC236}">
                <a16:creationId xmlns:a16="http://schemas.microsoft.com/office/drawing/2014/main" id="{5387EB5F-0286-9C35-214D-D4C704EA19B5}"/>
              </a:ext>
            </a:extLst>
          </p:cNvPr>
          <p:cNvSpPr/>
          <p:nvPr/>
        </p:nvSpPr>
        <p:spPr>
          <a:xfrm rot="21208458">
            <a:off x="7304319" y="4294212"/>
            <a:ext cx="3084633" cy="2826432"/>
          </a:xfrm>
          <a:prstGeom prst="circularArrow">
            <a:avLst>
              <a:gd name="adj1" fmla="val 4668"/>
              <a:gd name="adj2" fmla="val 272909"/>
              <a:gd name="adj3" fmla="val 14543736"/>
              <a:gd name="adj4" fmla="val 16967299"/>
              <a:gd name="adj5" fmla="val 4847"/>
            </a:avLst>
          </a:prstGeom>
          <a:solidFill>
            <a:schemeClr val="tx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hueOff val="0"/>
                  <a:satOff val="0"/>
                  <a:lumOff val="0"/>
                  <a:alphaOff val="0"/>
                </a:srgbClr>
              </a:solidFill>
              <a:effectLst/>
              <a:uLnTx/>
              <a:uFillTx/>
              <a:latin typeface="Aptos" panose="020B0004020202020204" pitchFamily="34" charset="0"/>
            </a:endParaRPr>
          </a:p>
        </p:txBody>
      </p:sp>
      <p:sp>
        <p:nvSpPr>
          <p:cNvPr id="3" name="Text Placeholder 2">
            <a:extLst>
              <a:ext uri="{FF2B5EF4-FFF2-40B4-BE49-F238E27FC236}">
                <a16:creationId xmlns:a16="http://schemas.microsoft.com/office/drawing/2014/main" id="{B8C9C526-0E6E-CB21-CCC6-ECF38F63FD0C}"/>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0FCBA3C-515A-BE79-C590-ABA6865F9063}"/>
              </a:ext>
            </a:extLst>
          </p:cNvPr>
          <p:cNvSpPr>
            <a:spLocks noGrp="1"/>
          </p:cNvSpPr>
          <p:nvPr>
            <p:ph type="title"/>
          </p:nvPr>
        </p:nvSpPr>
        <p:spPr/>
        <p:txBody>
          <a:bodyPr/>
          <a:lstStyle/>
          <a:p>
            <a:r>
              <a:rPr lang="en-US" sz="3600" dirty="0">
                <a:latin typeface="Aptos"/>
              </a:rPr>
              <a:t>AI Provides Optimization Opportunities Across the Life Cycle</a:t>
            </a:r>
          </a:p>
        </p:txBody>
      </p:sp>
      <p:sp>
        <p:nvSpPr>
          <p:cNvPr id="4" name="TextBox 3">
            <a:extLst>
              <a:ext uri="{FF2B5EF4-FFF2-40B4-BE49-F238E27FC236}">
                <a16:creationId xmlns:a16="http://schemas.microsoft.com/office/drawing/2014/main" id="{7532F0A5-8A12-AECB-5B80-D85FD1314010}"/>
              </a:ext>
            </a:extLst>
          </p:cNvPr>
          <p:cNvSpPr txBox="1"/>
          <p:nvPr/>
        </p:nvSpPr>
        <p:spPr>
          <a:xfrm>
            <a:off x="7440362" y="5110280"/>
            <a:ext cx="2842570" cy="1200329"/>
          </a:xfrm>
          <a:prstGeom prst="rect">
            <a:avLst/>
          </a:prstGeom>
          <a:noFill/>
        </p:spPr>
        <p:txBody>
          <a:bodyPr wrap="square" lIns="91440" tIns="45720" rIns="91440" bIns="45720" rtlCol="0" anchor="t">
            <a:spAutoFit/>
          </a:bodyPr>
          <a:lstStyle/>
          <a:p>
            <a:pPr algn="ctr" defTabSz="2056373"/>
            <a:r>
              <a:rPr lang="en-US" sz="3600" b="1" dirty="0">
                <a:solidFill>
                  <a:srgbClr val="000000"/>
                </a:solidFill>
                <a:latin typeface="Aptos" panose="020B0004020202020204" pitchFamily="34" charset="0"/>
              </a:rPr>
              <a:t>“Circle of </a:t>
            </a:r>
          </a:p>
          <a:p>
            <a:pPr algn="ctr" defTabSz="2056373"/>
            <a:r>
              <a:rPr lang="en-US" sz="3600" b="1" dirty="0">
                <a:solidFill>
                  <a:srgbClr val="000000"/>
                </a:solidFill>
                <a:latin typeface="Aptos" panose="020B0004020202020204" pitchFamily="34" charset="0"/>
              </a:rPr>
              <a:t>AI Life”</a:t>
            </a:r>
          </a:p>
        </p:txBody>
      </p:sp>
      <p:sp>
        <p:nvSpPr>
          <p:cNvPr id="7" name="Rectangle 6">
            <a:extLst>
              <a:ext uri="{FF2B5EF4-FFF2-40B4-BE49-F238E27FC236}">
                <a16:creationId xmlns:a16="http://schemas.microsoft.com/office/drawing/2014/main" id="{C9F0E7AC-7343-2020-5174-111003D07E74}"/>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46</a:t>
            </a:fld>
            <a:endParaRPr lang="en-US" sz="1400" b="0" u="none" kern="1200" baseline="0">
              <a:solidFill>
                <a:schemeClr val="tx1"/>
              </a:solidFill>
              <a:latin typeface="Arial" charset="0"/>
              <a:ea typeface="+mn-ea"/>
              <a:cs typeface="+mn-cs"/>
            </a:endParaRPr>
          </a:p>
        </p:txBody>
      </p:sp>
      <p:grpSp>
        <p:nvGrpSpPr>
          <p:cNvPr id="24" name="Group 23">
            <a:extLst>
              <a:ext uri="{FF2B5EF4-FFF2-40B4-BE49-F238E27FC236}">
                <a16:creationId xmlns:a16="http://schemas.microsoft.com/office/drawing/2014/main" id="{84DFB34A-6B65-8B91-EA86-F47F2475BEA7}"/>
              </a:ext>
            </a:extLst>
          </p:cNvPr>
          <p:cNvGrpSpPr/>
          <p:nvPr/>
        </p:nvGrpSpPr>
        <p:grpSpPr>
          <a:xfrm>
            <a:off x="1374466" y="4676219"/>
            <a:ext cx="5702217" cy="2140846"/>
            <a:chOff x="880539" y="4813419"/>
            <a:chExt cx="5702217" cy="2140846"/>
          </a:xfrm>
        </p:grpSpPr>
        <p:sp>
          <p:nvSpPr>
            <p:cNvPr id="8" name="Rectangle 7">
              <a:extLst>
                <a:ext uri="{FF2B5EF4-FFF2-40B4-BE49-F238E27FC236}">
                  <a16:creationId xmlns:a16="http://schemas.microsoft.com/office/drawing/2014/main" id="{82C6FF82-7D8B-41F1-B086-FCA631F61D3E}"/>
                </a:ext>
              </a:extLst>
            </p:cNvPr>
            <p:cNvSpPr/>
            <p:nvPr/>
          </p:nvSpPr>
          <p:spPr>
            <a:xfrm>
              <a:off x="880539" y="4813419"/>
              <a:ext cx="5702217" cy="214084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9E7E759-1CF7-429F-184F-E5156FB4FB4D}"/>
                </a:ext>
              </a:extLst>
            </p:cNvPr>
            <p:cNvSpPr txBox="1"/>
            <p:nvPr/>
          </p:nvSpPr>
          <p:spPr>
            <a:xfrm>
              <a:off x="1086716" y="4971128"/>
              <a:ext cx="5077412" cy="1461939"/>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ptos" panose="020B0004020202020204" pitchFamily="34" charset="0"/>
                </a:rPr>
                <a:t>5. Service</a:t>
              </a:r>
            </a:p>
            <a:p>
              <a:pPr marL="342900" indent="-342900">
                <a:buFont typeface="Arial"/>
                <a:buChar char="•"/>
              </a:pPr>
              <a:r>
                <a:rPr lang="en-US" sz="1800" dirty="0">
                  <a:solidFill>
                    <a:schemeClr val="bg1"/>
                  </a:solidFill>
                  <a:latin typeface="Aptos" panose="020B0004020202020204" pitchFamily="34" charset="0"/>
                  <a:cs typeface="Arial"/>
                </a:rPr>
                <a:t>AI-enabled digital agents that provide instant simple answers to complex questions</a:t>
              </a:r>
            </a:p>
            <a:p>
              <a:pPr marL="342900" indent="-342900">
                <a:buFont typeface="Arial"/>
                <a:buChar char="•"/>
              </a:pPr>
              <a:r>
                <a:rPr lang="en-US" sz="1800" dirty="0">
                  <a:solidFill>
                    <a:schemeClr val="bg1"/>
                  </a:solidFill>
                  <a:latin typeface="Aptos" panose="020B0004020202020204" pitchFamily="34" charset="0"/>
                  <a:cs typeface="Arial"/>
                </a:rPr>
                <a:t>Real-time adjudication for 90%+ of claims</a:t>
              </a:r>
              <a:endParaRPr kumimoji="0" lang="en-US" sz="1800" b="0" i="0" u="none" strike="noStrike" kern="1200" cap="none" spc="0" normalizeH="0" baseline="0" noProof="0" dirty="0">
                <a:ln>
                  <a:noFill/>
                </a:ln>
                <a:solidFill>
                  <a:schemeClr val="bg1"/>
                </a:solidFill>
                <a:effectLst/>
                <a:uLnTx/>
                <a:uFillTx/>
                <a:latin typeface="Aptos" panose="020B0004020202020204" pitchFamily="34" charset="0"/>
              </a:endParaRPr>
            </a:p>
          </p:txBody>
        </p:sp>
      </p:grpSp>
      <p:grpSp>
        <p:nvGrpSpPr>
          <p:cNvPr id="25" name="Group 24">
            <a:extLst>
              <a:ext uri="{FF2B5EF4-FFF2-40B4-BE49-F238E27FC236}">
                <a16:creationId xmlns:a16="http://schemas.microsoft.com/office/drawing/2014/main" id="{11E12EAF-1391-9706-A0DA-DD71D8F59208}"/>
              </a:ext>
            </a:extLst>
          </p:cNvPr>
          <p:cNvGrpSpPr/>
          <p:nvPr/>
        </p:nvGrpSpPr>
        <p:grpSpPr>
          <a:xfrm>
            <a:off x="5694299" y="7312297"/>
            <a:ext cx="5747066" cy="2393546"/>
            <a:chOff x="3849111" y="7403013"/>
            <a:chExt cx="5747066" cy="2393546"/>
          </a:xfrm>
        </p:grpSpPr>
        <p:sp>
          <p:nvSpPr>
            <p:cNvPr id="14" name="Rectangle 13">
              <a:extLst>
                <a:ext uri="{FF2B5EF4-FFF2-40B4-BE49-F238E27FC236}">
                  <a16:creationId xmlns:a16="http://schemas.microsoft.com/office/drawing/2014/main" id="{0F0B5AE3-F1B7-4757-710B-1EB41CE900AA}"/>
                </a:ext>
              </a:extLst>
            </p:cNvPr>
            <p:cNvSpPr/>
            <p:nvPr/>
          </p:nvSpPr>
          <p:spPr>
            <a:xfrm>
              <a:off x="3849111" y="7403013"/>
              <a:ext cx="5747066" cy="239354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AC908E8-935C-E923-F0BA-3A1E6DB2E911}"/>
                </a:ext>
              </a:extLst>
            </p:cNvPr>
            <p:cNvSpPr txBox="1"/>
            <p:nvPr/>
          </p:nvSpPr>
          <p:spPr>
            <a:xfrm>
              <a:off x="4055288" y="7560722"/>
              <a:ext cx="5088712" cy="2015936"/>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effectLst/>
                  <a:uLnTx/>
                  <a:uFillTx/>
                  <a:latin typeface="Aptos" panose="020B0004020202020204" pitchFamily="34" charset="0"/>
                </a:rPr>
                <a:t>4. Decision Support</a:t>
              </a:r>
            </a:p>
            <a:p>
              <a:pPr marL="342900" indent="-342900">
                <a:buFont typeface="Arial"/>
                <a:buChar char="•"/>
              </a:pPr>
              <a:r>
                <a:rPr lang="en-US" sz="1800" dirty="0">
                  <a:latin typeface="Aptos" panose="020B0004020202020204" pitchFamily="34" charset="0"/>
                  <a:cs typeface="Arial"/>
                </a:rPr>
                <a:t>Tools designed to help workers build custom, generationally relevant benefit packages for their unique needs</a:t>
              </a:r>
            </a:p>
            <a:p>
              <a:pPr marL="342900" indent="-342900">
                <a:buFont typeface="Arial"/>
                <a:buChar char="•"/>
              </a:pPr>
              <a:r>
                <a:rPr lang="en-US" sz="1800" dirty="0">
                  <a:latin typeface="Aptos" panose="020B0004020202020204" pitchFamily="34" charset="0"/>
                  <a:cs typeface="Arial"/>
                </a:rPr>
                <a:t>Answers the question, “What do people like me need?"</a:t>
              </a:r>
            </a:p>
          </p:txBody>
        </p:sp>
      </p:grpSp>
      <p:grpSp>
        <p:nvGrpSpPr>
          <p:cNvPr id="23" name="Group 22">
            <a:extLst>
              <a:ext uri="{FF2B5EF4-FFF2-40B4-BE49-F238E27FC236}">
                <a16:creationId xmlns:a16="http://schemas.microsoft.com/office/drawing/2014/main" id="{50D10EF4-91EB-27A9-32EF-D8C07D3A40C6}"/>
              </a:ext>
            </a:extLst>
          </p:cNvPr>
          <p:cNvGrpSpPr/>
          <p:nvPr/>
        </p:nvGrpSpPr>
        <p:grpSpPr>
          <a:xfrm>
            <a:off x="2561428" y="1709015"/>
            <a:ext cx="5702217" cy="2393546"/>
            <a:chOff x="2561428" y="1709015"/>
            <a:chExt cx="5702217" cy="2393546"/>
          </a:xfrm>
        </p:grpSpPr>
        <p:sp>
          <p:nvSpPr>
            <p:cNvPr id="9" name="Rectangle 8">
              <a:extLst>
                <a:ext uri="{FF2B5EF4-FFF2-40B4-BE49-F238E27FC236}">
                  <a16:creationId xmlns:a16="http://schemas.microsoft.com/office/drawing/2014/main" id="{82A8DB8F-4A40-AC86-1A88-CF2EF1DFE3BB}"/>
                </a:ext>
              </a:extLst>
            </p:cNvPr>
            <p:cNvSpPr/>
            <p:nvPr/>
          </p:nvSpPr>
          <p:spPr>
            <a:xfrm>
              <a:off x="2561428" y="1709015"/>
              <a:ext cx="5702217" cy="23935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72CF09-2E31-D35A-ADDB-9056E0A47990}"/>
                </a:ext>
              </a:extLst>
            </p:cNvPr>
            <p:cNvSpPr txBox="1"/>
            <p:nvPr/>
          </p:nvSpPr>
          <p:spPr>
            <a:xfrm>
              <a:off x="2767605" y="1866724"/>
              <a:ext cx="5077412" cy="1738938"/>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lang="en-US" sz="2800" b="1" dirty="0">
                  <a:latin typeface="Aptos" panose="020B0004020202020204" pitchFamily="34" charset="0"/>
                </a:rPr>
                <a:t>1</a:t>
              </a:r>
              <a:r>
                <a:rPr kumimoji="0" lang="en-US" sz="2800" b="1" i="0" u="none" strike="noStrike" kern="1200" cap="none" spc="0" normalizeH="0" baseline="0" noProof="0" dirty="0">
                  <a:ln>
                    <a:noFill/>
                  </a:ln>
                  <a:effectLst/>
                  <a:uLnTx/>
                  <a:uFillTx/>
                  <a:latin typeface="Aptos" panose="020B0004020202020204" pitchFamily="34" charset="0"/>
                </a:rPr>
                <a:t>. </a:t>
              </a:r>
              <a:r>
                <a:rPr lang="en-US" sz="2800" b="1" dirty="0">
                  <a:latin typeface="Aptos" panose="020B0004020202020204" pitchFamily="34" charset="0"/>
                </a:rPr>
                <a:t>Product</a:t>
              </a:r>
              <a:endParaRPr kumimoji="0" lang="en-US" sz="2800" b="1" i="0" u="none" strike="noStrike" kern="1200" cap="none" spc="0" normalizeH="0" baseline="0" noProof="0" dirty="0">
                <a:ln>
                  <a:noFill/>
                </a:ln>
                <a:effectLst/>
                <a:uLnTx/>
                <a:uFillTx/>
                <a:latin typeface="Aptos" panose="020B0004020202020204" pitchFamily="34" charset="0"/>
              </a:endParaRPr>
            </a:p>
            <a:p>
              <a:pPr marL="342900" indent="-342900">
                <a:buFont typeface="Arial"/>
                <a:buChar char="•"/>
              </a:pPr>
              <a:r>
                <a:rPr lang="en-US" sz="1800" dirty="0">
                  <a:latin typeface="Aptos" panose="020B0004020202020204" pitchFamily="34" charset="0"/>
                  <a:cs typeface="Arial"/>
                </a:rPr>
                <a:t>Offerings designed/priced for micro-segments of workforce</a:t>
              </a:r>
            </a:p>
            <a:p>
              <a:pPr marL="342900" indent="-342900">
                <a:buFont typeface="Arial"/>
                <a:buChar char="•"/>
              </a:pPr>
              <a:r>
                <a:rPr lang="en-US" sz="1800" dirty="0">
                  <a:latin typeface="Aptos" panose="020B0004020202020204" pitchFamily="34" charset="0"/>
                  <a:cs typeface="Arial"/>
                </a:rPr>
                <a:t>Ability to quickly create and test next-generation product offerings</a:t>
              </a:r>
            </a:p>
          </p:txBody>
        </p:sp>
      </p:grpSp>
      <p:grpSp>
        <p:nvGrpSpPr>
          <p:cNvPr id="30" name="Group 29">
            <a:extLst>
              <a:ext uri="{FF2B5EF4-FFF2-40B4-BE49-F238E27FC236}">
                <a16:creationId xmlns:a16="http://schemas.microsoft.com/office/drawing/2014/main" id="{D88CE9CC-419F-C179-D462-8F5C809C6070}"/>
              </a:ext>
            </a:extLst>
          </p:cNvPr>
          <p:cNvGrpSpPr/>
          <p:nvPr/>
        </p:nvGrpSpPr>
        <p:grpSpPr>
          <a:xfrm>
            <a:off x="9144000" y="1724232"/>
            <a:ext cx="6582572" cy="2340702"/>
            <a:chOff x="8413032" y="1724232"/>
            <a:chExt cx="6582572" cy="2340702"/>
          </a:xfrm>
        </p:grpSpPr>
        <p:sp>
          <p:nvSpPr>
            <p:cNvPr id="16" name="Rectangle 15">
              <a:extLst>
                <a:ext uri="{FF2B5EF4-FFF2-40B4-BE49-F238E27FC236}">
                  <a16:creationId xmlns:a16="http://schemas.microsoft.com/office/drawing/2014/main" id="{7CA61E17-EC05-CD90-B247-4906CBD02ACB}"/>
                </a:ext>
              </a:extLst>
            </p:cNvPr>
            <p:cNvSpPr/>
            <p:nvPr/>
          </p:nvSpPr>
          <p:spPr>
            <a:xfrm>
              <a:off x="8413032" y="1724232"/>
              <a:ext cx="6582572" cy="23407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1E971E-D0A4-5769-5984-3F6042C7186D}"/>
                </a:ext>
              </a:extLst>
            </p:cNvPr>
            <p:cNvSpPr txBox="1"/>
            <p:nvPr/>
          </p:nvSpPr>
          <p:spPr>
            <a:xfrm>
              <a:off x="8619209" y="1881941"/>
              <a:ext cx="6376394" cy="2015936"/>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effectLst/>
                  <a:uLnTx/>
                  <a:uFillTx/>
                  <a:latin typeface="Aptos" panose="020B0004020202020204" pitchFamily="34" charset="0"/>
                </a:rPr>
                <a:t>2. Distribution</a:t>
              </a:r>
            </a:p>
            <a:p>
              <a:pPr marL="342900" indent="-342900">
                <a:buFont typeface="Arial"/>
                <a:buChar char="•"/>
              </a:pPr>
              <a:r>
                <a:rPr lang="en-US" sz="1800" dirty="0">
                  <a:latin typeface="Aptos"/>
                  <a:cs typeface="Arial"/>
                </a:rPr>
                <a:t>Leverage data-driven bundling capabilities materially improving relevancy for employers</a:t>
              </a:r>
            </a:p>
            <a:p>
              <a:pPr marL="342900" indent="-342900">
                <a:buFont typeface="Arial"/>
                <a:buChar char="•"/>
              </a:pPr>
              <a:r>
                <a:rPr lang="en-US" sz="1800" dirty="0">
                  <a:latin typeface="Aptos"/>
                  <a:cs typeface="Arial"/>
                </a:rPr>
                <a:t>Tools for employers allowing them to design their own purpose-built benefit program </a:t>
              </a:r>
            </a:p>
            <a:p>
              <a:pPr marL="342900" indent="-342900">
                <a:buFont typeface="Arial"/>
                <a:buChar char="•"/>
              </a:pPr>
              <a:r>
                <a:rPr lang="en-US" sz="1800" dirty="0">
                  <a:latin typeface="Aptos"/>
                  <a:cs typeface="Arial"/>
                </a:rPr>
                <a:t>Proactive and automated quoting in smaller segments</a:t>
              </a:r>
            </a:p>
          </p:txBody>
        </p:sp>
      </p:grpSp>
      <p:grpSp>
        <p:nvGrpSpPr>
          <p:cNvPr id="29" name="Group 28">
            <a:extLst>
              <a:ext uri="{FF2B5EF4-FFF2-40B4-BE49-F238E27FC236}">
                <a16:creationId xmlns:a16="http://schemas.microsoft.com/office/drawing/2014/main" id="{C6F3E8E8-ED91-6E73-0886-EED79CFC4FCF}"/>
              </a:ext>
            </a:extLst>
          </p:cNvPr>
          <p:cNvGrpSpPr/>
          <p:nvPr/>
        </p:nvGrpSpPr>
        <p:grpSpPr>
          <a:xfrm>
            <a:off x="10877084" y="4643420"/>
            <a:ext cx="6135678" cy="2173645"/>
            <a:chOff x="10383157" y="4780620"/>
            <a:chExt cx="6135678" cy="2173645"/>
          </a:xfrm>
        </p:grpSpPr>
        <p:sp>
          <p:nvSpPr>
            <p:cNvPr id="18" name="Rectangle 17">
              <a:extLst>
                <a:ext uri="{FF2B5EF4-FFF2-40B4-BE49-F238E27FC236}">
                  <a16:creationId xmlns:a16="http://schemas.microsoft.com/office/drawing/2014/main" id="{9C7E9B1E-69D7-C58E-9DA5-2C3A8671F73A}"/>
                </a:ext>
              </a:extLst>
            </p:cNvPr>
            <p:cNvSpPr/>
            <p:nvPr/>
          </p:nvSpPr>
          <p:spPr>
            <a:xfrm>
              <a:off x="10383157" y="4780620"/>
              <a:ext cx="6135678" cy="21736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B59D9DE-F7C6-6F88-229A-6E7AAA75020B}"/>
                </a:ext>
              </a:extLst>
            </p:cNvPr>
            <p:cNvSpPr txBox="1"/>
            <p:nvPr/>
          </p:nvSpPr>
          <p:spPr>
            <a:xfrm>
              <a:off x="10589334" y="4938329"/>
              <a:ext cx="5611450" cy="2015936"/>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lang="en-US" sz="2800" b="1" dirty="0">
                  <a:solidFill>
                    <a:schemeClr val="bg1"/>
                  </a:solidFill>
                  <a:latin typeface="Aptos" panose="020B0004020202020204" pitchFamily="34" charset="0"/>
                </a:rPr>
                <a:t>3</a:t>
              </a:r>
              <a:r>
                <a:rPr kumimoji="0" lang="en-US" sz="2800" b="1" i="0" u="none" strike="noStrike" kern="1200" cap="none" spc="0" normalizeH="0" baseline="0" noProof="0" dirty="0">
                  <a:ln>
                    <a:noFill/>
                  </a:ln>
                  <a:solidFill>
                    <a:schemeClr val="bg1"/>
                  </a:solidFill>
                  <a:effectLst/>
                  <a:uLnTx/>
                  <a:uFillTx/>
                  <a:latin typeface="Aptos" panose="020B0004020202020204" pitchFamily="34" charset="0"/>
                </a:rPr>
                <a:t>. Education</a:t>
              </a:r>
            </a:p>
            <a:p>
              <a:pPr marL="342900" indent="-342900">
                <a:buFont typeface="Arial"/>
                <a:buChar char="•"/>
              </a:pPr>
              <a:r>
                <a:rPr lang="en-US" sz="1800" dirty="0">
                  <a:solidFill>
                    <a:schemeClr val="bg1"/>
                  </a:solidFill>
                  <a:latin typeface="Aptos" panose="020B0004020202020204" pitchFamily="34" charset="0"/>
                  <a:cs typeface="Arial"/>
                </a:rPr>
                <a:t>Immersive experiences focused on demystifying benefit offerings</a:t>
              </a:r>
            </a:p>
            <a:p>
              <a:pPr marL="342900" indent="-342900">
                <a:buFont typeface="Arial"/>
                <a:buChar char="•"/>
              </a:pPr>
              <a:r>
                <a:rPr lang="en-US" sz="1800" dirty="0">
                  <a:solidFill>
                    <a:schemeClr val="bg1"/>
                  </a:solidFill>
                  <a:latin typeface="Aptos" panose="020B0004020202020204" pitchFamily="34" charset="0"/>
                  <a:cs typeface="Arial"/>
                </a:rPr>
                <a:t>Deeper insight into the unique value created across the full "Wheel of Wellness"</a:t>
              </a:r>
            </a:p>
            <a:p>
              <a:pPr marL="342900" indent="-342900">
                <a:buFont typeface="Arial"/>
                <a:buChar char="•"/>
              </a:pPr>
              <a:endParaRPr lang="en-US" sz="1800" dirty="0">
                <a:solidFill>
                  <a:schemeClr val="bg1"/>
                </a:solidFill>
                <a:latin typeface="Aptos"/>
                <a:cs typeface="Arial"/>
              </a:endParaRPr>
            </a:p>
          </p:txBody>
        </p:sp>
      </p:grpSp>
    </p:spTree>
    <p:extLst>
      <p:ext uri="{BB962C8B-B14F-4D97-AF65-F5344CB8AC3E}">
        <p14:creationId xmlns:p14="http://schemas.microsoft.com/office/powerpoint/2010/main" val="12819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201B9-A3C8-D30E-2936-9BB333BBA350}"/>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4F43CDA8-8AF9-2B75-B4D2-08AFFF172C1B}"/>
              </a:ext>
            </a:extLst>
          </p:cNvPr>
          <p:cNvSpPr/>
          <p:nvPr/>
        </p:nvSpPr>
        <p:spPr>
          <a:xfrm>
            <a:off x="7668488" y="3560470"/>
            <a:ext cx="2951019" cy="268356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Speech Bubble: Rectangle with Corners Rounded 20">
            <a:extLst>
              <a:ext uri="{FF2B5EF4-FFF2-40B4-BE49-F238E27FC236}">
                <a16:creationId xmlns:a16="http://schemas.microsoft.com/office/drawing/2014/main" id="{132A2FEE-4231-44DA-35B7-E5946351A988}"/>
              </a:ext>
            </a:extLst>
          </p:cNvPr>
          <p:cNvSpPr/>
          <p:nvPr/>
        </p:nvSpPr>
        <p:spPr>
          <a:xfrm>
            <a:off x="448624" y="4010848"/>
            <a:ext cx="6470069" cy="1315403"/>
          </a:xfrm>
          <a:prstGeom prst="wedgeRoundRectCallout">
            <a:avLst>
              <a:gd name="adj1" fmla="val 56750"/>
              <a:gd name="adj2" fmla="val -12696"/>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 Placeholder 12">
            <a:extLst>
              <a:ext uri="{FF2B5EF4-FFF2-40B4-BE49-F238E27FC236}">
                <a16:creationId xmlns:a16="http://schemas.microsoft.com/office/drawing/2014/main" id="{0751ED2A-531A-9EEF-5553-E475727393F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9C954D0-C375-6C06-021A-55304125D3F1}"/>
              </a:ext>
            </a:extLst>
          </p:cNvPr>
          <p:cNvSpPr>
            <a:spLocks noGrp="1"/>
          </p:cNvSpPr>
          <p:nvPr>
            <p:ph type="title"/>
          </p:nvPr>
        </p:nvSpPr>
        <p:spPr/>
        <p:txBody>
          <a:bodyPr/>
          <a:lstStyle/>
          <a:p>
            <a:r>
              <a:rPr lang="en-US" sz="3600" dirty="0">
                <a:latin typeface="Aptos"/>
              </a:rPr>
              <a:t>Brokers Are Clear That a Single, Integrated Experience Enabled by AI Is the Future</a:t>
            </a:r>
            <a:endParaRPr lang="en-US" sz="3600" dirty="0"/>
          </a:p>
        </p:txBody>
      </p:sp>
      <p:sp>
        <p:nvSpPr>
          <p:cNvPr id="6" name="TextBox 5">
            <a:extLst>
              <a:ext uri="{FF2B5EF4-FFF2-40B4-BE49-F238E27FC236}">
                <a16:creationId xmlns:a16="http://schemas.microsoft.com/office/drawing/2014/main" id="{55CA8D75-0B56-866C-0779-8A3B76A24F80}"/>
              </a:ext>
            </a:extLst>
          </p:cNvPr>
          <p:cNvSpPr txBox="1"/>
          <p:nvPr/>
        </p:nvSpPr>
        <p:spPr>
          <a:xfrm>
            <a:off x="7817586" y="5021038"/>
            <a:ext cx="2652822" cy="1015663"/>
          </a:xfrm>
          <a:prstGeom prst="rect">
            <a:avLst/>
          </a:prstGeom>
          <a:noFill/>
        </p:spPr>
        <p:txBody>
          <a:bodyPr wrap="square">
            <a:spAutoFit/>
          </a:bodyPr>
          <a:lstStyle/>
          <a:p>
            <a:pPr marL="0" marR="0" lvl="0" indent="0" algn="ctr" defTabSz="137173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5F9E"/>
                </a:solidFill>
                <a:effectLst/>
                <a:uLnTx/>
                <a:uFillTx/>
                <a:latin typeface="Aptos" panose="020B0004020202020204" pitchFamily="34" charset="0"/>
                <a:ea typeface="+mn-ea"/>
                <a:cs typeface="+mn-cs"/>
              </a:rPr>
              <a:t>Brokers’ Voices</a:t>
            </a:r>
          </a:p>
        </p:txBody>
      </p:sp>
      <p:pic>
        <p:nvPicPr>
          <p:cNvPr id="10" name="Picture 9" descr="A group of people sitting at a table&#10;&#10;Description automatically generated">
            <a:extLst>
              <a:ext uri="{FF2B5EF4-FFF2-40B4-BE49-F238E27FC236}">
                <a16:creationId xmlns:a16="http://schemas.microsoft.com/office/drawing/2014/main" id="{14632645-FDC0-DE81-A138-A658AC299821}"/>
              </a:ext>
            </a:extLst>
          </p:cNvPr>
          <p:cNvPicPr>
            <a:picLocks noChangeAspect="1"/>
          </p:cNvPicPr>
          <p:nvPr/>
        </p:nvPicPr>
        <p:blipFill>
          <a:blip r:embed="rId3"/>
          <a:stretch>
            <a:fillRect/>
          </a:stretch>
        </p:blipFill>
        <p:spPr>
          <a:xfrm>
            <a:off x="8379878" y="3621867"/>
            <a:ext cx="1528241" cy="1399172"/>
          </a:xfrm>
          <a:prstGeom prst="rect">
            <a:avLst/>
          </a:prstGeom>
          <a:ln>
            <a:noFill/>
          </a:ln>
        </p:spPr>
      </p:pic>
      <p:sp>
        <p:nvSpPr>
          <p:cNvPr id="9" name="Speech Bubble: Rectangle with Corners Rounded 8">
            <a:extLst>
              <a:ext uri="{FF2B5EF4-FFF2-40B4-BE49-F238E27FC236}">
                <a16:creationId xmlns:a16="http://schemas.microsoft.com/office/drawing/2014/main" id="{B90EC263-74A0-8A28-38E0-ABCB2BA318B9}"/>
              </a:ext>
            </a:extLst>
          </p:cNvPr>
          <p:cNvSpPr/>
          <p:nvPr/>
        </p:nvSpPr>
        <p:spPr>
          <a:xfrm>
            <a:off x="5310378" y="1679500"/>
            <a:ext cx="7667244" cy="1308848"/>
          </a:xfrm>
          <a:prstGeom prst="wedgeRoundRectCallout">
            <a:avLst>
              <a:gd name="adj1" fmla="val -9413"/>
              <a:gd name="adj2" fmla="val 66801"/>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796F2A5C-95E7-1B2A-7E98-23FFA8774E41}"/>
              </a:ext>
            </a:extLst>
          </p:cNvPr>
          <p:cNvSpPr txBox="1"/>
          <p:nvPr/>
        </p:nvSpPr>
        <p:spPr>
          <a:xfrm>
            <a:off x="5659797" y="1864738"/>
            <a:ext cx="6968399" cy="1015663"/>
          </a:xfrm>
          <a:prstGeom prst="rect">
            <a:avLst/>
          </a:prstGeom>
          <a:noFill/>
        </p:spPr>
        <p:txBody>
          <a:bodyPr wrap="square">
            <a:spAutoFit/>
          </a:bodyPr>
          <a:lstStyle/>
          <a:p>
            <a:r>
              <a:rPr lang="en-US" sz="2000" i="1" dirty="0">
                <a:solidFill>
                  <a:schemeClr val="bg1"/>
                </a:solidFill>
                <a:latin typeface="Aptos" panose="020B0004020202020204" pitchFamily="34" charset="0"/>
              </a:rPr>
              <a:t>“Single front door MUST be in place to go for everything. Disconnected experiences like decision support tools will fail in the future.”</a:t>
            </a:r>
          </a:p>
        </p:txBody>
      </p:sp>
      <p:sp>
        <p:nvSpPr>
          <p:cNvPr id="20" name="TextBox 19">
            <a:extLst>
              <a:ext uri="{FF2B5EF4-FFF2-40B4-BE49-F238E27FC236}">
                <a16:creationId xmlns:a16="http://schemas.microsoft.com/office/drawing/2014/main" id="{A0B13E02-5829-A437-9867-287516321548}"/>
              </a:ext>
            </a:extLst>
          </p:cNvPr>
          <p:cNvSpPr txBox="1"/>
          <p:nvPr/>
        </p:nvSpPr>
        <p:spPr>
          <a:xfrm>
            <a:off x="651165" y="4175383"/>
            <a:ext cx="5902035" cy="1069011"/>
          </a:xfrm>
          <a:prstGeom prst="rect">
            <a:avLst/>
          </a:prstGeom>
          <a:noFill/>
        </p:spPr>
        <p:txBody>
          <a:bodyPr wrap="square">
            <a:spAutoFit/>
          </a:bodyPr>
          <a:lstStyle/>
          <a:p>
            <a:pPr marL="0" marR="0">
              <a:lnSpc>
                <a:spcPct val="107000"/>
              </a:lnSpc>
              <a:spcAft>
                <a:spcPts val="800"/>
              </a:spcAft>
            </a:pPr>
            <a:r>
              <a:rPr lang="en-US" sz="2000" i="1" dirty="0">
                <a:solidFill>
                  <a:schemeClr val="tx1"/>
                </a:solidFill>
                <a:latin typeface="Aptos" panose="020B0004020202020204" pitchFamily="34" charset="0"/>
              </a:rPr>
              <a:t>“Shifting from education to ‘what these benefits can be</a:t>
            </a:r>
            <a:r>
              <a:rPr lang="en-US" sz="2000" i="1" dirty="0">
                <a:latin typeface="Aptos" panose="020B0004020202020204" pitchFamily="34" charset="0"/>
              </a:rPr>
              <a:t>’</a:t>
            </a:r>
            <a:r>
              <a:rPr lang="en-US" sz="2000" i="1" dirty="0">
                <a:solidFill>
                  <a:schemeClr val="tx1"/>
                </a:solidFill>
                <a:latin typeface="Aptos" panose="020B0004020202020204" pitchFamily="34" charset="0"/>
              </a:rPr>
              <a:t> to </a:t>
            </a:r>
            <a:r>
              <a:rPr lang="en-US" sz="2000" i="1" dirty="0">
                <a:latin typeface="Aptos" panose="020B0004020202020204" pitchFamily="34" charset="0"/>
              </a:rPr>
              <a:t>‘</a:t>
            </a:r>
            <a:r>
              <a:rPr lang="en-US" sz="2000" i="1" dirty="0">
                <a:solidFill>
                  <a:schemeClr val="tx1"/>
                </a:solidFill>
                <a:latin typeface="Aptos" panose="020B0004020202020204" pitchFamily="34" charset="0"/>
              </a:rPr>
              <a:t>how do we make this work</a:t>
            </a:r>
            <a:r>
              <a:rPr lang="en-US" sz="2000" i="1" dirty="0">
                <a:latin typeface="Aptos" panose="020B0004020202020204" pitchFamily="34" charset="0"/>
              </a:rPr>
              <a:t>’</a:t>
            </a:r>
            <a:r>
              <a:rPr lang="en-US" sz="2000" i="1" dirty="0">
                <a:solidFill>
                  <a:schemeClr val="tx1"/>
                </a:solidFill>
                <a:latin typeface="Aptos" panose="020B0004020202020204" pitchFamily="34" charset="0"/>
              </a:rPr>
              <a:t> to now </a:t>
            </a:r>
            <a:r>
              <a:rPr lang="en-US" sz="2000" i="1" dirty="0">
                <a:latin typeface="Aptos" panose="020B0004020202020204" pitchFamily="34" charset="0"/>
              </a:rPr>
              <a:t>‘</a:t>
            </a:r>
            <a:r>
              <a:rPr lang="en-US" sz="2000" i="1" dirty="0">
                <a:solidFill>
                  <a:schemeClr val="tx1"/>
                </a:solidFill>
                <a:latin typeface="Aptos" panose="020B0004020202020204" pitchFamily="34" charset="0"/>
              </a:rPr>
              <a:t>what can we do?’”</a:t>
            </a:r>
          </a:p>
        </p:txBody>
      </p:sp>
      <p:sp>
        <p:nvSpPr>
          <p:cNvPr id="22" name="Speech Bubble: Rectangle with Corners Rounded 21">
            <a:extLst>
              <a:ext uri="{FF2B5EF4-FFF2-40B4-BE49-F238E27FC236}">
                <a16:creationId xmlns:a16="http://schemas.microsoft.com/office/drawing/2014/main" id="{D79194C9-122C-C2B0-35B2-69DF1A03C285}"/>
              </a:ext>
            </a:extLst>
          </p:cNvPr>
          <p:cNvSpPr/>
          <p:nvPr/>
        </p:nvSpPr>
        <p:spPr>
          <a:xfrm>
            <a:off x="11369302" y="3552097"/>
            <a:ext cx="6470069" cy="1468941"/>
          </a:xfrm>
          <a:prstGeom prst="wedgeRoundRectCallout">
            <a:avLst>
              <a:gd name="adj1" fmla="val -58346"/>
              <a:gd name="adj2" fmla="val -11463"/>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50">
              <a:solidFill>
                <a:srgbClr val="FFFFFF"/>
              </a:solidFill>
              <a:latin typeface="Arial" panose="020B0604020202020204"/>
            </a:endParaRPr>
          </a:p>
        </p:txBody>
      </p:sp>
      <p:sp>
        <p:nvSpPr>
          <p:cNvPr id="15" name="TextBox 14">
            <a:extLst>
              <a:ext uri="{FF2B5EF4-FFF2-40B4-BE49-F238E27FC236}">
                <a16:creationId xmlns:a16="http://schemas.microsoft.com/office/drawing/2014/main" id="{81CCD654-B4BA-34A9-8FD1-1AD1816A119F}"/>
              </a:ext>
            </a:extLst>
          </p:cNvPr>
          <p:cNvSpPr txBox="1"/>
          <p:nvPr/>
        </p:nvSpPr>
        <p:spPr>
          <a:xfrm>
            <a:off x="11964282" y="3813621"/>
            <a:ext cx="5672553" cy="1015663"/>
          </a:xfrm>
          <a:prstGeom prst="rect">
            <a:avLst/>
          </a:prstGeom>
          <a:noFill/>
        </p:spPr>
        <p:txBody>
          <a:bodyPr wrap="square">
            <a:spAutoFit/>
          </a:bodyPr>
          <a:lstStyle/>
          <a:p>
            <a:r>
              <a:rPr lang="en-US" sz="2000" i="1" dirty="0">
                <a:latin typeface="Aptos" panose="020B0004020202020204" pitchFamily="34" charset="0"/>
              </a:rPr>
              <a:t>“</a:t>
            </a:r>
            <a:r>
              <a:rPr lang="en-US" sz="2000" i="1" dirty="0">
                <a:solidFill>
                  <a:schemeClr val="tx1"/>
                </a:solidFill>
                <a:latin typeface="Aptos" panose="020B0004020202020204" pitchFamily="34" charset="0"/>
              </a:rPr>
              <a:t>We need to shift the conversation from the basics of claims adjudication to how do you integrate across product portfolios."</a:t>
            </a:r>
          </a:p>
        </p:txBody>
      </p:sp>
      <p:sp>
        <p:nvSpPr>
          <p:cNvPr id="3" name="Speech Bubble: Rectangle with Corners Rounded 2">
            <a:extLst>
              <a:ext uri="{FF2B5EF4-FFF2-40B4-BE49-F238E27FC236}">
                <a16:creationId xmlns:a16="http://schemas.microsoft.com/office/drawing/2014/main" id="{5F097EB4-2C72-7FAB-F7CE-070650BA2EFA}"/>
              </a:ext>
            </a:extLst>
          </p:cNvPr>
          <p:cNvSpPr/>
          <p:nvPr/>
        </p:nvSpPr>
        <p:spPr>
          <a:xfrm>
            <a:off x="999801" y="6680312"/>
            <a:ext cx="7667244" cy="1687358"/>
          </a:xfrm>
          <a:prstGeom prst="wedgeRoundRectCallout">
            <a:avLst>
              <a:gd name="adj1" fmla="val 36661"/>
              <a:gd name="adj2" fmla="val -82650"/>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13F0C376-2610-F45F-8531-A1E63CE1C58A}"/>
              </a:ext>
            </a:extLst>
          </p:cNvPr>
          <p:cNvSpPr txBox="1"/>
          <p:nvPr/>
        </p:nvSpPr>
        <p:spPr>
          <a:xfrm>
            <a:off x="1342292" y="6839265"/>
            <a:ext cx="6968399" cy="1323439"/>
          </a:xfrm>
          <a:prstGeom prst="rect">
            <a:avLst/>
          </a:prstGeom>
          <a:noFill/>
        </p:spPr>
        <p:txBody>
          <a:bodyPr wrap="square">
            <a:spAutoFit/>
          </a:bodyPr>
          <a:lstStyle/>
          <a:p>
            <a:r>
              <a:rPr lang="en-US" sz="2000" i="1" dirty="0">
                <a:solidFill>
                  <a:schemeClr val="bg1"/>
                </a:solidFill>
                <a:latin typeface="Aptos" panose="020B0004020202020204" pitchFamily="34" charset="0"/>
              </a:rPr>
              <a:t>“AI will be a part of every vendor’s playbook. It is a part of our playbook. Depending on the entity, our point of view is AI should serve the people who serve consumers, not necessarily be consumer facing.”</a:t>
            </a:r>
          </a:p>
        </p:txBody>
      </p:sp>
      <p:sp>
        <p:nvSpPr>
          <p:cNvPr id="5" name="Speech Bubble: Rectangle with Corners Rounded 4">
            <a:extLst>
              <a:ext uri="{FF2B5EF4-FFF2-40B4-BE49-F238E27FC236}">
                <a16:creationId xmlns:a16="http://schemas.microsoft.com/office/drawing/2014/main" id="{0852153D-37B8-25B1-EB9C-8A7CA1A9D97B}"/>
              </a:ext>
            </a:extLst>
          </p:cNvPr>
          <p:cNvSpPr/>
          <p:nvPr/>
        </p:nvSpPr>
        <p:spPr>
          <a:xfrm>
            <a:off x="9799110" y="6557480"/>
            <a:ext cx="7667244" cy="1872596"/>
          </a:xfrm>
          <a:prstGeom prst="wedgeRoundRectCallout">
            <a:avLst>
              <a:gd name="adj1" fmla="val -38455"/>
              <a:gd name="adj2" fmla="val -74430"/>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F53C363-7908-D933-B727-1761C3EECED0}"/>
              </a:ext>
            </a:extLst>
          </p:cNvPr>
          <p:cNvSpPr txBox="1"/>
          <p:nvPr/>
        </p:nvSpPr>
        <p:spPr>
          <a:xfrm>
            <a:off x="10148532" y="6669669"/>
            <a:ext cx="6968399" cy="1715021"/>
          </a:xfrm>
          <a:prstGeom prst="rect">
            <a:avLst/>
          </a:prstGeom>
          <a:noFill/>
        </p:spPr>
        <p:txBody>
          <a:bodyPr wrap="square">
            <a:spAutoFit/>
          </a:bodyPr>
          <a:lstStyle/>
          <a:p>
            <a:pPr>
              <a:lnSpc>
                <a:spcPct val="107000"/>
              </a:lnSpc>
              <a:spcAft>
                <a:spcPts val="800"/>
              </a:spcAft>
            </a:pPr>
            <a:r>
              <a:rPr lang="en-US" sz="2000" i="1">
                <a:solidFill>
                  <a:schemeClr val="tx1"/>
                </a:solidFill>
                <a:latin typeface="Aptos" panose="020B0004020202020204" pitchFamily="34" charset="0"/>
              </a:rPr>
              <a:t>“I think sometimes employers get excited about products or services.  But that’s not really doing anything to help your population and I’m hoping AI helps us take some of that fuzziness away and helps us really fine-tune some of that data.”</a:t>
            </a:r>
          </a:p>
        </p:txBody>
      </p:sp>
      <p:sp>
        <p:nvSpPr>
          <p:cNvPr id="8" name="Rectangle 7">
            <a:extLst>
              <a:ext uri="{FF2B5EF4-FFF2-40B4-BE49-F238E27FC236}">
                <a16:creationId xmlns:a16="http://schemas.microsoft.com/office/drawing/2014/main" id="{81652292-43C8-DBA2-8354-3070B1E6E47D}"/>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47</a:t>
            </a:fld>
            <a:endParaRPr lang="en-US" sz="1400" b="0" u="none" kern="1200" baseline="0">
              <a:solidFill>
                <a:schemeClr val="tx1"/>
              </a:solidFill>
              <a:latin typeface="Arial" charset="0"/>
              <a:ea typeface="+mn-ea"/>
              <a:cs typeface="+mn-cs"/>
            </a:endParaRPr>
          </a:p>
        </p:txBody>
      </p:sp>
      <p:sp>
        <p:nvSpPr>
          <p:cNvPr id="11" name="Text Placeholder 2">
            <a:extLst>
              <a:ext uri="{FF2B5EF4-FFF2-40B4-BE49-F238E27FC236}">
                <a16:creationId xmlns:a16="http://schemas.microsoft.com/office/drawing/2014/main" id="{19482CF4-BF1E-E413-C6CC-9F85B9AF17B7}"/>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1910290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898D-EDE2-3F3E-31DC-A90DC050048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80A1C0E-6E4B-F95F-D2AC-AF6F9CFB6DDF}"/>
              </a:ext>
            </a:extLst>
          </p:cNvPr>
          <p:cNvSpPr>
            <a:spLocks noGrp="1"/>
          </p:cNvSpPr>
          <p:nvPr>
            <p:ph type="body" sz="quarter" idx="14"/>
          </p:nvPr>
        </p:nvSpPr>
        <p:spPr/>
        <p:txBody>
          <a:bodyPr/>
          <a:lstStyle/>
          <a:p>
            <a:endParaRPr lang="en-US"/>
          </a:p>
        </p:txBody>
      </p:sp>
      <p:sp>
        <p:nvSpPr>
          <p:cNvPr id="19" name="Title 18">
            <a:extLst>
              <a:ext uri="{FF2B5EF4-FFF2-40B4-BE49-F238E27FC236}">
                <a16:creationId xmlns:a16="http://schemas.microsoft.com/office/drawing/2014/main" id="{361D1C03-C21F-0281-66F5-0E89892E4D66}"/>
              </a:ext>
            </a:extLst>
          </p:cNvPr>
          <p:cNvSpPr>
            <a:spLocks noGrp="1"/>
          </p:cNvSpPr>
          <p:nvPr>
            <p:ph type="title"/>
          </p:nvPr>
        </p:nvSpPr>
        <p:spPr/>
        <p:txBody>
          <a:bodyPr/>
          <a:lstStyle/>
          <a:p>
            <a:r>
              <a:rPr lang="en-US" sz="3600">
                <a:latin typeface="Aptos"/>
              </a:rPr>
              <a:t>Actions &amp; Implications for the “Next Horizon”</a:t>
            </a:r>
          </a:p>
        </p:txBody>
      </p:sp>
      <p:sp>
        <p:nvSpPr>
          <p:cNvPr id="2" name="Rectangle 1">
            <a:extLst>
              <a:ext uri="{FF2B5EF4-FFF2-40B4-BE49-F238E27FC236}">
                <a16:creationId xmlns:a16="http://schemas.microsoft.com/office/drawing/2014/main" id="{4E4B2DEC-280B-9219-D728-D1583D6AED07}"/>
              </a:ext>
            </a:extLst>
          </p:cNvPr>
          <p:cNvSpPr/>
          <p:nvPr/>
        </p:nvSpPr>
        <p:spPr>
          <a:xfrm>
            <a:off x="486382" y="1516918"/>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ptos" panose="020B0004020202020204" pitchFamily="34" charset="0"/>
              </a:rPr>
              <a:t>Benefits are at the heart of the employee value proposition</a:t>
            </a:r>
          </a:p>
        </p:txBody>
      </p:sp>
      <p:sp>
        <p:nvSpPr>
          <p:cNvPr id="17" name="Rectangle 16">
            <a:extLst>
              <a:ext uri="{FF2B5EF4-FFF2-40B4-BE49-F238E27FC236}">
                <a16:creationId xmlns:a16="http://schemas.microsoft.com/office/drawing/2014/main" id="{68EA35AB-A85A-AF65-C076-D0CA3F6C34B3}"/>
              </a:ext>
            </a:extLst>
          </p:cNvPr>
          <p:cNvSpPr/>
          <p:nvPr/>
        </p:nvSpPr>
        <p:spPr>
          <a:xfrm>
            <a:off x="486382" y="2706332"/>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ptos" panose="020B0004020202020204" pitchFamily="34" charset="0"/>
              </a:rPr>
              <a:t>Freelance labor grows, so do the growth and innovation opportunities</a:t>
            </a:r>
          </a:p>
        </p:txBody>
      </p:sp>
      <p:sp>
        <p:nvSpPr>
          <p:cNvPr id="18" name="Rectangle 17">
            <a:extLst>
              <a:ext uri="{FF2B5EF4-FFF2-40B4-BE49-F238E27FC236}">
                <a16:creationId xmlns:a16="http://schemas.microsoft.com/office/drawing/2014/main" id="{80CD3775-9641-CEDD-42AD-321AB8FC3865}"/>
              </a:ext>
            </a:extLst>
          </p:cNvPr>
          <p:cNvSpPr/>
          <p:nvPr/>
        </p:nvSpPr>
        <p:spPr>
          <a:xfrm>
            <a:off x="486382" y="3895746"/>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ptos" panose="020B0004020202020204" pitchFamily="34" charset="0"/>
              </a:rPr>
              <a:t>Wellness benefits are becoming a “Must Have”</a:t>
            </a:r>
          </a:p>
        </p:txBody>
      </p:sp>
      <p:sp>
        <p:nvSpPr>
          <p:cNvPr id="20" name="Rectangle 19">
            <a:extLst>
              <a:ext uri="{FF2B5EF4-FFF2-40B4-BE49-F238E27FC236}">
                <a16:creationId xmlns:a16="http://schemas.microsoft.com/office/drawing/2014/main" id="{A82CC57F-A55E-2024-5ACF-EA470966733C}"/>
              </a:ext>
            </a:extLst>
          </p:cNvPr>
          <p:cNvSpPr/>
          <p:nvPr/>
        </p:nvSpPr>
        <p:spPr>
          <a:xfrm>
            <a:off x="486382" y="5085160"/>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ptos" panose="020B0004020202020204" pitchFamily="34" charset="0"/>
              </a:rPr>
              <a:t>The continued transition to Strategic Advisors</a:t>
            </a:r>
          </a:p>
        </p:txBody>
      </p:sp>
      <p:sp>
        <p:nvSpPr>
          <p:cNvPr id="21" name="Rectangle 20">
            <a:extLst>
              <a:ext uri="{FF2B5EF4-FFF2-40B4-BE49-F238E27FC236}">
                <a16:creationId xmlns:a16="http://schemas.microsoft.com/office/drawing/2014/main" id="{6C070460-89AA-6D15-2CED-21407277502D}"/>
              </a:ext>
            </a:extLst>
          </p:cNvPr>
          <p:cNvSpPr/>
          <p:nvPr/>
        </p:nvSpPr>
        <p:spPr>
          <a:xfrm>
            <a:off x="486382" y="6274574"/>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ptos" panose="020B0004020202020204" pitchFamily="34" charset="0"/>
              </a:rPr>
              <a:t>Absence / Leave management is a burning platform</a:t>
            </a:r>
          </a:p>
        </p:txBody>
      </p:sp>
      <p:sp>
        <p:nvSpPr>
          <p:cNvPr id="22" name="Rectangle 21">
            <a:extLst>
              <a:ext uri="{FF2B5EF4-FFF2-40B4-BE49-F238E27FC236}">
                <a16:creationId xmlns:a16="http://schemas.microsoft.com/office/drawing/2014/main" id="{3A11A798-B781-A347-7704-D49FC0FE42B2}"/>
              </a:ext>
            </a:extLst>
          </p:cNvPr>
          <p:cNvSpPr/>
          <p:nvPr/>
        </p:nvSpPr>
        <p:spPr>
          <a:xfrm>
            <a:off x="474795" y="7463986"/>
            <a:ext cx="4227311" cy="1115568"/>
          </a:xfrm>
          <a:prstGeom prst="rect">
            <a:avLst/>
          </a:prstGeom>
          <a:solidFill>
            <a:schemeClr val="accent5">
              <a:lumMod val="20000"/>
              <a:lumOff val="80000"/>
            </a:schemeClr>
          </a:solidFill>
          <a:ln>
            <a:solidFill>
              <a:srgbClr val="002F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fontAlgn="base">
              <a:lnSpc>
                <a:spcPct val="107000"/>
              </a:lnSpc>
              <a:spcAft>
                <a:spcPts val="800"/>
              </a:spcAft>
              <a:buSzPts val="1000"/>
            </a:pPr>
            <a:r>
              <a:rPr lang="en-US" sz="2400" b="1" kern="0">
                <a:solidFill>
                  <a:srgbClr val="000000"/>
                </a:solidFill>
                <a:latin typeface="Calibri" panose="020F0502020204030204" pitchFamily="34" charset="0"/>
                <a:ea typeface="Times New Roman" panose="02020603050405020304" pitchFamily="18" charset="0"/>
                <a:cs typeface="Arial" panose="020B0604020202020204" pitchFamily="34" charset="0"/>
              </a:rPr>
              <a:t>S</a:t>
            </a:r>
            <a:r>
              <a:rPr lang="en-US" sz="2400" b="1" ker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takeholders must digitize or be disrupted. </a:t>
            </a:r>
            <a:endParaRPr lang="en-US" sz="24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5A7B16A-1B39-26C9-6844-C80A3610FEC6}"/>
              </a:ext>
            </a:extLst>
          </p:cNvPr>
          <p:cNvSpPr/>
          <p:nvPr/>
        </p:nvSpPr>
        <p:spPr>
          <a:xfrm>
            <a:off x="5198059" y="1495192"/>
            <a:ext cx="12917413"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Mass customization is unsustainable.  </a:t>
            </a:r>
            <a:r>
              <a:rPr lang="en-US" sz="2000">
                <a:solidFill>
                  <a:schemeClr val="tx1"/>
                </a:solidFill>
                <a:latin typeface="Aptos"/>
              </a:rPr>
              <a:t>Holistic solutions, curated benefits programs, and AI tools for hyper-personalization will win the future. </a:t>
            </a:r>
            <a:endParaRPr lang="en-US" sz="2000">
              <a:solidFill>
                <a:schemeClr val="tx1"/>
              </a:solidFill>
            </a:endParaRPr>
          </a:p>
        </p:txBody>
      </p:sp>
      <p:sp>
        <p:nvSpPr>
          <p:cNvPr id="28" name="Rectangle 27">
            <a:extLst>
              <a:ext uri="{FF2B5EF4-FFF2-40B4-BE49-F238E27FC236}">
                <a16:creationId xmlns:a16="http://schemas.microsoft.com/office/drawing/2014/main" id="{F9B1A819-C1FA-0FC3-CF01-237AE28378A8}"/>
              </a:ext>
            </a:extLst>
          </p:cNvPr>
          <p:cNvSpPr/>
          <p:nvPr/>
        </p:nvSpPr>
        <p:spPr>
          <a:xfrm>
            <a:off x="5198058" y="2652875"/>
            <a:ext cx="12917413"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Gig workers are still on their own for benefits</a:t>
            </a:r>
            <a:r>
              <a:rPr lang="en-US" sz="2000">
                <a:solidFill>
                  <a:schemeClr val="tx1"/>
                </a:solidFill>
                <a:latin typeface="Aptos"/>
              </a:rPr>
              <a:t>, but changes in product design and eligibility and a purpose-built marketplace can unlock new possibilities as freelance talent becomes more critical to employers in the future. </a:t>
            </a:r>
            <a:endParaRPr lang="en-US" sz="2000">
              <a:solidFill>
                <a:schemeClr val="tx1"/>
              </a:solidFill>
            </a:endParaRPr>
          </a:p>
        </p:txBody>
      </p:sp>
      <p:sp>
        <p:nvSpPr>
          <p:cNvPr id="29" name="Rectangle 28">
            <a:extLst>
              <a:ext uri="{FF2B5EF4-FFF2-40B4-BE49-F238E27FC236}">
                <a16:creationId xmlns:a16="http://schemas.microsoft.com/office/drawing/2014/main" id="{8D5CB3A1-C18F-FC98-7C35-844958A38354}"/>
              </a:ext>
            </a:extLst>
          </p:cNvPr>
          <p:cNvSpPr/>
          <p:nvPr/>
        </p:nvSpPr>
        <p:spPr>
          <a:xfrm>
            <a:off x="5210866" y="3920742"/>
            <a:ext cx="12917413"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Generational bundles and connected experiences are key </a:t>
            </a:r>
            <a:r>
              <a:rPr lang="en-US" sz="2000">
                <a:solidFill>
                  <a:schemeClr val="tx1"/>
                </a:solidFill>
                <a:latin typeface="Aptos"/>
              </a:rPr>
              <a:t>to unlocking value and satisfying workers with diverse needs. The Wheel is Real!</a:t>
            </a:r>
          </a:p>
        </p:txBody>
      </p:sp>
      <p:sp>
        <p:nvSpPr>
          <p:cNvPr id="30" name="Rectangle 29">
            <a:extLst>
              <a:ext uri="{FF2B5EF4-FFF2-40B4-BE49-F238E27FC236}">
                <a16:creationId xmlns:a16="http://schemas.microsoft.com/office/drawing/2014/main" id="{8EACB171-85F8-62AC-1EF0-E1D3510AEC92}"/>
              </a:ext>
            </a:extLst>
          </p:cNvPr>
          <p:cNvSpPr/>
          <p:nvPr/>
        </p:nvSpPr>
        <p:spPr>
          <a:xfrm>
            <a:off x="5210866" y="5044213"/>
            <a:ext cx="12917413"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Broker onboarding is at a critical tipping point and consolidation has unintended consequences</a:t>
            </a:r>
            <a:r>
              <a:rPr lang="en-US" sz="2000">
                <a:solidFill>
                  <a:schemeClr val="tx1"/>
                </a:solidFill>
                <a:latin typeface="Aptos"/>
              </a:rPr>
              <a:t>.  Localized innovation is key to broker relevancy &amp; differentiation and GA’s likely to dominate the underserved down market</a:t>
            </a:r>
            <a:endParaRPr lang="en-US">
              <a:solidFill>
                <a:schemeClr val="tx1"/>
              </a:solidFill>
            </a:endParaRPr>
          </a:p>
        </p:txBody>
      </p:sp>
      <p:sp>
        <p:nvSpPr>
          <p:cNvPr id="31" name="Rectangle 30">
            <a:extLst>
              <a:ext uri="{FF2B5EF4-FFF2-40B4-BE49-F238E27FC236}">
                <a16:creationId xmlns:a16="http://schemas.microsoft.com/office/drawing/2014/main" id="{ECE2099D-0AAC-3699-CCEF-F759572669D0}"/>
              </a:ext>
            </a:extLst>
          </p:cNvPr>
          <p:cNvSpPr/>
          <p:nvPr/>
        </p:nvSpPr>
        <p:spPr>
          <a:xfrm>
            <a:off x="5198057" y="6272890"/>
            <a:ext cx="12917413"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Absence / leave “</a:t>
            </a:r>
            <a:r>
              <a:rPr lang="en-US" sz="2000" b="1" err="1">
                <a:solidFill>
                  <a:schemeClr val="tx1"/>
                </a:solidFill>
                <a:latin typeface="Aptos"/>
              </a:rPr>
              <a:t>mis”management</a:t>
            </a:r>
            <a:r>
              <a:rPr lang="en-US" sz="2000" b="1">
                <a:solidFill>
                  <a:schemeClr val="tx1"/>
                </a:solidFill>
                <a:latin typeface="Aptos"/>
              </a:rPr>
              <a:t> is emerging </a:t>
            </a:r>
            <a:r>
              <a:rPr lang="en-US" sz="2000">
                <a:solidFill>
                  <a:schemeClr val="tx1"/>
                </a:solidFill>
                <a:latin typeface="Aptos"/>
              </a:rPr>
              <a:t>caused by  rapidly expanding regulation creates significant opportunity reliable, scalable plug-and-play solutions.</a:t>
            </a:r>
          </a:p>
        </p:txBody>
      </p:sp>
      <p:sp>
        <p:nvSpPr>
          <p:cNvPr id="32" name="Rectangle 31">
            <a:extLst>
              <a:ext uri="{FF2B5EF4-FFF2-40B4-BE49-F238E27FC236}">
                <a16:creationId xmlns:a16="http://schemas.microsoft.com/office/drawing/2014/main" id="{940BDA6C-F1AC-2390-4DCC-86AE601958C7}"/>
              </a:ext>
            </a:extLst>
          </p:cNvPr>
          <p:cNvSpPr/>
          <p:nvPr/>
        </p:nvSpPr>
        <p:spPr>
          <a:xfrm>
            <a:off x="5198057" y="7463986"/>
            <a:ext cx="12917413" cy="11155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solidFill>
                  <a:schemeClr val="tx1"/>
                </a:solidFill>
                <a:latin typeface="Aptos"/>
              </a:rPr>
              <a:t>Claims journeys are the priority for further digitization </a:t>
            </a:r>
            <a:r>
              <a:rPr lang="en-US" sz="2000">
                <a:solidFill>
                  <a:schemeClr val="tx1"/>
                </a:solidFill>
                <a:latin typeface="Aptos"/>
              </a:rPr>
              <a:t>and </a:t>
            </a:r>
            <a:r>
              <a:rPr lang="en-US" sz="2000" b="1">
                <a:solidFill>
                  <a:schemeClr val="tx1"/>
                </a:solidFill>
                <a:latin typeface="Aptos"/>
              </a:rPr>
              <a:t>AI very much still  in “exploratory mode</a:t>
            </a:r>
            <a:r>
              <a:rPr lang="en-US" sz="2000">
                <a:solidFill>
                  <a:schemeClr val="tx1"/>
                </a:solidFill>
                <a:latin typeface="Aptos"/>
              </a:rPr>
              <a:t>,” firms will continue with a “crawl, walk, run” approach.</a:t>
            </a:r>
            <a:endParaRPr lang="en-US" sz="2000">
              <a:solidFill>
                <a:schemeClr val="tx1"/>
              </a:solidFill>
            </a:endParaRPr>
          </a:p>
        </p:txBody>
      </p:sp>
      <p:sp>
        <p:nvSpPr>
          <p:cNvPr id="3" name="Rectangle 2">
            <a:extLst>
              <a:ext uri="{FF2B5EF4-FFF2-40B4-BE49-F238E27FC236}">
                <a16:creationId xmlns:a16="http://schemas.microsoft.com/office/drawing/2014/main" id="{8B1A4266-8B59-8F1C-37E0-ED6270BEE545}"/>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48</a:t>
            </a:fld>
            <a:endParaRPr lang="en-US" sz="1400" b="0" u="none" kern="1200" baseline="0">
              <a:solidFill>
                <a:schemeClr val="tx1"/>
              </a:solidFill>
              <a:latin typeface="Arial" charset="0"/>
              <a:ea typeface="+mn-ea"/>
              <a:cs typeface="+mn-cs"/>
            </a:endParaRPr>
          </a:p>
        </p:txBody>
      </p:sp>
      <p:sp>
        <p:nvSpPr>
          <p:cNvPr id="4" name="Text Placeholder 2">
            <a:extLst>
              <a:ext uri="{FF2B5EF4-FFF2-40B4-BE49-F238E27FC236}">
                <a16:creationId xmlns:a16="http://schemas.microsoft.com/office/drawing/2014/main" id="{42149DC6-F830-032C-7A19-0F91CEDC42C6}"/>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65608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2"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2"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2"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2"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grpId="2"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86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965DB-FA71-4542-55EC-61719946444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1899252-4D57-1767-5610-F9D715D57060}"/>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5</a:t>
            </a:fld>
            <a:endParaRPr lang="en-US" sz="1400" b="0" u="none" kern="1200" baseline="0" dirty="0">
              <a:solidFill>
                <a:schemeClr val="tx1"/>
              </a:solidFill>
              <a:latin typeface="Arial" charset="0"/>
              <a:ea typeface="+mn-ea"/>
              <a:cs typeface="+mn-cs"/>
            </a:endParaRPr>
          </a:p>
        </p:txBody>
      </p:sp>
      <p:pic>
        <p:nvPicPr>
          <p:cNvPr id="7" name="Picture Placeholder 6" descr="A person and person looking at papers&#10;&#10;AI-generated content may be incorrect.">
            <a:extLst>
              <a:ext uri="{FF2B5EF4-FFF2-40B4-BE49-F238E27FC236}">
                <a16:creationId xmlns:a16="http://schemas.microsoft.com/office/drawing/2014/main" id="{0C31E520-FF48-AEAF-C55D-58F0E9AC1323}"/>
              </a:ext>
            </a:extLst>
          </p:cNvPr>
          <p:cNvPicPr>
            <a:picLocks noGrp="1" noChangeAspect="1"/>
          </p:cNvPicPr>
          <p:nvPr>
            <p:ph type="pic" sz="quarter" idx="10"/>
          </p:nvPr>
        </p:nvPicPr>
        <p:blipFill>
          <a:blip r:embed="rId3"/>
          <a:srcRect l="47" t="12049" r="-47" b="36741"/>
          <a:stretch/>
        </p:blipFill>
        <p:spPr>
          <a:xfrm>
            <a:off x="0" y="1"/>
            <a:ext cx="18288000" cy="6243638"/>
          </a:xfrm>
        </p:spPr>
      </p:pic>
      <p:sp>
        <p:nvSpPr>
          <p:cNvPr id="4" name="Title 3">
            <a:extLst>
              <a:ext uri="{FF2B5EF4-FFF2-40B4-BE49-F238E27FC236}">
                <a16:creationId xmlns:a16="http://schemas.microsoft.com/office/drawing/2014/main" id="{AA4B473E-D6ED-BBC5-58AC-D8C66579A187}"/>
              </a:ext>
            </a:extLst>
          </p:cNvPr>
          <p:cNvSpPr>
            <a:spLocks noGrp="1"/>
          </p:cNvSpPr>
          <p:nvPr>
            <p:ph type="title"/>
          </p:nvPr>
        </p:nvSpPr>
        <p:spPr>
          <a:xfrm>
            <a:off x="8674" y="6547104"/>
            <a:ext cx="18036440" cy="1868233"/>
          </a:xfrm>
        </p:spPr>
        <p:txBody>
          <a:bodyPr/>
          <a:lstStyle/>
          <a:p>
            <a:r>
              <a:rPr lang="en-US" sz="4800" dirty="0">
                <a:solidFill>
                  <a:srgbClr val="FFFFFF"/>
                </a:solidFill>
                <a:latin typeface="Arial"/>
                <a:cs typeface="Arial"/>
              </a:rPr>
              <a:t>Benefits Continue to Grow in Importance</a:t>
            </a:r>
            <a:endParaRPr lang="en-US" dirty="0"/>
          </a:p>
        </p:txBody>
      </p:sp>
    </p:spTree>
    <p:extLst>
      <p:ext uri="{BB962C8B-B14F-4D97-AF65-F5344CB8AC3E}">
        <p14:creationId xmlns:p14="http://schemas.microsoft.com/office/powerpoint/2010/main" val="3477153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0D450-AC16-DF4B-6506-DC8D90887CDF}"/>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2573DA4-2CAE-C897-7EAC-CD549E4F61FA}"/>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3644EE5E-E6A7-7953-8B14-5BC5E2A3A869}"/>
              </a:ext>
            </a:extLst>
          </p:cNvPr>
          <p:cNvSpPr>
            <a:spLocks noGrp="1"/>
          </p:cNvSpPr>
          <p:nvPr>
            <p:ph type="title"/>
          </p:nvPr>
        </p:nvSpPr>
        <p:spPr/>
        <p:txBody>
          <a:bodyPr/>
          <a:lstStyle/>
          <a:p>
            <a:r>
              <a:rPr lang="en-US" sz="3600" dirty="0"/>
              <a:t>Majority of Employers Expect to Offer More Benefits in the Future</a:t>
            </a:r>
          </a:p>
        </p:txBody>
      </p:sp>
      <p:sp>
        <p:nvSpPr>
          <p:cNvPr id="3" name="TextBox 2">
            <a:extLst>
              <a:ext uri="{FF2B5EF4-FFF2-40B4-BE49-F238E27FC236}">
                <a16:creationId xmlns:a16="http://schemas.microsoft.com/office/drawing/2014/main" id="{5F00519B-180F-80E6-F8BE-E00DF52BB588}"/>
              </a:ext>
            </a:extLst>
          </p:cNvPr>
          <p:cNvSpPr txBox="1"/>
          <p:nvPr/>
        </p:nvSpPr>
        <p:spPr>
          <a:xfrm>
            <a:off x="3585602" y="1533646"/>
            <a:ext cx="11116797" cy="830997"/>
          </a:xfrm>
          <a:prstGeom prst="rect">
            <a:avLst/>
          </a:prstGeom>
          <a:noFill/>
        </p:spPr>
        <p:txBody>
          <a:bodyPr wrap="square" rtlCol="0">
            <a:spAutoFit/>
          </a:bodyPr>
          <a:lstStyle/>
          <a:p>
            <a:pPr algn="ctr"/>
            <a:r>
              <a:rPr lang="en-US" sz="2400" b="1" dirty="0">
                <a:solidFill>
                  <a:srgbClr val="000000"/>
                </a:solidFill>
                <a:latin typeface="Aptos" panose="020B0004020202020204" pitchFamily="34" charset="0"/>
              </a:rPr>
              <a:t>In five years, do you think your company will be offering fewer, the same, or more benefits than it does now?</a:t>
            </a:r>
          </a:p>
        </p:txBody>
      </p:sp>
      <p:graphicFrame>
        <p:nvGraphicFramePr>
          <p:cNvPr id="6" name="Chart 5">
            <a:extLst>
              <a:ext uri="{FF2B5EF4-FFF2-40B4-BE49-F238E27FC236}">
                <a16:creationId xmlns:a16="http://schemas.microsoft.com/office/drawing/2014/main" id="{A071F1DD-F16F-7EDF-3D3C-104449770BFC}"/>
              </a:ext>
            </a:extLst>
          </p:cNvPr>
          <p:cNvGraphicFramePr/>
          <p:nvPr>
            <p:extLst>
              <p:ext uri="{D42A27DB-BD31-4B8C-83A1-F6EECF244321}">
                <p14:modId xmlns:p14="http://schemas.microsoft.com/office/powerpoint/2010/main" val="2524028279"/>
              </p:ext>
            </p:extLst>
          </p:nvPr>
        </p:nvGraphicFramePr>
        <p:xfrm>
          <a:off x="2019300" y="2357878"/>
          <a:ext cx="14919960" cy="612724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64827AE3-DD5E-8074-D3B9-4AB0AE3C1B63}"/>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
        <p:nvSpPr>
          <p:cNvPr id="7" name="TextBox 6">
            <a:extLst>
              <a:ext uri="{FF2B5EF4-FFF2-40B4-BE49-F238E27FC236}">
                <a16:creationId xmlns:a16="http://schemas.microsoft.com/office/drawing/2014/main" id="{748E60C2-B3F1-9AB5-BC72-A872C3499A29}"/>
              </a:ext>
            </a:extLst>
          </p:cNvPr>
          <p:cNvSpPr txBox="1"/>
          <p:nvPr/>
        </p:nvSpPr>
        <p:spPr>
          <a:xfrm>
            <a:off x="12663398" y="3571947"/>
            <a:ext cx="1390065" cy="1169551"/>
          </a:xfrm>
          <a:prstGeom prst="rect">
            <a:avLst/>
          </a:prstGeom>
          <a:noFill/>
        </p:spPr>
        <p:txBody>
          <a:bodyPr wrap="square">
            <a:spAutoFit/>
          </a:bodyPr>
          <a:lstStyle/>
          <a:p>
            <a:pPr algn="ctr">
              <a:spcBef>
                <a:spcPts val="1350"/>
              </a:spcBef>
              <a:spcAft>
                <a:spcPts val="1350"/>
              </a:spcAft>
            </a:pPr>
            <a:r>
              <a:rPr lang="en-US" sz="2800" b="1" dirty="0">
                <a:solidFill>
                  <a:schemeClr val="accent1"/>
                </a:solidFill>
                <a:latin typeface="Aptos" panose="020B0004020202020204" pitchFamily="34" charset="0"/>
              </a:rPr>
              <a:t>+5%</a:t>
            </a:r>
            <a:br>
              <a:rPr lang="en-US" sz="2400" b="1" dirty="0">
                <a:solidFill>
                  <a:schemeClr val="accent1"/>
                </a:solidFill>
                <a:latin typeface="Aptos" panose="020B0004020202020204" pitchFamily="34" charset="0"/>
              </a:rPr>
            </a:br>
            <a:r>
              <a:rPr lang="en-US" sz="2100" b="1" dirty="0">
                <a:latin typeface="Aptos" panose="020B0004020202020204" pitchFamily="34" charset="0"/>
              </a:rPr>
              <a:t>Change from 2023</a:t>
            </a:r>
          </a:p>
        </p:txBody>
      </p:sp>
      <p:sp>
        <p:nvSpPr>
          <p:cNvPr id="8" name="TextBox 7">
            <a:extLst>
              <a:ext uri="{FF2B5EF4-FFF2-40B4-BE49-F238E27FC236}">
                <a16:creationId xmlns:a16="http://schemas.microsoft.com/office/drawing/2014/main" id="{FAD10765-5312-DB91-8E52-5F8F95936783}"/>
              </a:ext>
            </a:extLst>
          </p:cNvPr>
          <p:cNvSpPr txBox="1"/>
          <p:nvPr/>
        </p:nvSpPr>
        <p:spPr>
          <a:xfrm>
            <a:off x="5111646" y="3609231"/>
            <a:ext cx="1390065" cy="1169551"/>
          </a:xfrm>
          <a:prstGeom prst="rect">
            <a:avLst/>
          </a:prstGeom>
          <a:noFill/>
        </p:spPr>
        <p:txBody>
          <a:bodyPr wrap="square">
            <a:spAutoFit/>
          </a:bodyPr>
          <a:lstStyle/>
          <a:p>
            <a:pPr algn="ctr">
              <a:spcBef>
                <a:spcPts val="1350"/>
              </a:spcBef>
              <a:spcAft>
                <a:spcPts val="1350"/>
              </a:spcAft>
            </a:pPr>
            <a:r>
              <a:rPr lang="en-US" sz="2800" b="1" dirty="0">
                <a:solidFill>
                  <a:schemeClr val="accent1"/>
                </a:solidFill>
                <a:latin typeface="Aptos" panose="020B0004020202020204" pitchFamily="34" charset="0"/>
              </a:rPr>
              <a:t>+7%</a:t>
            </a:r>
            <a:br>
              <a:rPr lang="en-US" sz="2400" b="1" dirty="0">
                <a:solidFill>
                  <a:schemeClr val="accent1"/>
                </a:solidFill>
                <a:latin typeface="Aptos" panose="020B0004020202020204" pitchFamily="34" charset="0"/>
              </a:rPr>
            </a:br>
            <a:r>
              <a:rPr lang="en-US" sz="2100" b="1" dirty="0">
                <a:latin typeface="Aptos" panose="020B0004020202020204" pitchFamily="34" charset="0"/>
              </a:rPr>
              <a:t>Change from 2023</a:t>
            </a:r>
          </a:p>
        </p:txBody>
      </p:sp>
      <p:sp>
        <p:nvSpPr>
          <p:cNvPr id="9" name="TextBox 8">
            <a:extLst>
              <a:ext uri="{FF2B5EF4-FFF2-40B4-BE49-F238E27FC236}">
                <a16:creationId xmlns:a16="http://schemas.microsoft.com/office/drawing/2014/main" id="{A33C91EF-66CB-8BB6-2182-2E34D1A190D4}"/>
              </a:ext>
            </a:extLst>
          </p:cNvPr>
          <p:cNvSpPr txBox="1"/>
          <p:nvPr/>
        </p:nvSpPr>
        <p:spPr>
          <a:xfrm>
            <a:off x="8876020" y="3571947"/>
            <a:ext cx="1390065" cy="1169551"/>
          </a:xfrm>
          <a:prstGeom prst="rect">
            <a:avLst/>
          </a:prstGeom>
          <a:noFill/>
        </p:spPr>
        <p:txBody>
          <a:bodyPr wrap="square">
            <a:spAutoFit/>
          </a:bodyPr>
          <a:lstStyle/>
          <a:p>
            <a:pPr algn="ctr">
              <a:spcBef>
                <a:spcPts val="1350"/>
              </a:spcBef>
              <a:spcAft>
                <a:spcPts val="1350"/>
              </a:spcAft>
            </a:pPr>
            <a:r>
              <a:rPr lang="en-US" sz="2800" b="1" dirty="0">
                <a:solidFill>
                  <a:schemeClr val="accent1"/>
                </a:solidFill>
                <a:latin typeface="Aptos" panose="020B0004020202020204" pitchFamily="34" charset="0"/>
              </a:rPr>
              <a:t>+8%</a:t>
            </a:r>
            <a:br>
              <a:rPr lang="en-US" sz="2400" b="1" dirty="0">
                <a:solidFill>
                  <a:schemeClr val="accent1"/>
                </a:solidFill>
                <a:latin typeface="Aptos" panose="020B0004020202020204" pitchFamily="34" charset="0"/>
              </a:rPr>
            </a:br>
            <a:r>
              <a:rPr lang="en-US" sz="2100" b="1" dirty="0">
                <a:latin typeface="Aptos" panose="020B0004020202020204" pitchFamily="34" charset="0"/>
              </a:rPr>
              <a:t>Change from 2023</a:t>
            </a:r>
          </a:p>
        </p:txBody>
      </p:sp>
      <p:sp>
        <p:nvSpPr>
          <p:cNvPr id="11" name="Rectangle 10">
            <a:extLst>
              <a:ext uri="{FF2B5EF4-FFF2-40B4-BE49-F238E27FC236}">
                <a16:creationId xmlns:a16="http://schemas.microsoft.com/office/drawing/2014/main" id="{AB768E35-9D2B-9F13-0148-EB34518AFB53}"/>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6</a:t>
            </a:fld>
            <a:endParaRPr lang="en-US" sz="1400" b="0" u="none" kern="1200" baseline="0" dirty="0">
              <a:solidFill>
                <a:schemeClr val="tx1"/>
              </a:solidFill>
              <a:latin typeface="Arial" charset="0"/>
              <a:ea typeface="+mn-ea"/>
              <a:cs typeface="+mn-cs"/>
            </a:endParaRPr>
          </a:p>
        </p:txBody>
      </p:sp>
    </p:spTree>
    <p:extLst>
      <p:ext uri="{BB962C8B-B14F-4D97-AF65-F5344CB8AC3E}">
        <p14:creationId xmlns:p14="http://schemas.microsoft.com/office/powerpoint/2010/main" val="45833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0716B-2613-0FDB-D7B8-4E3502FF6A9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6DC4EAD-9AAE-2F97-60DB-9E529A62CA3D}"/>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7</a:t>
            </a:fld>
            <a:endParaRPr lang="en-US" sz="1400" b="0" u="none" kern="1200" baseline="0" dirty="0">
              <a:solidFill>
                <a:schemeClr val="tx1"/>
              </a:solidFill>
              <a:latin typeface="Arial" charset="0"/>
              <a:ea typeface="+mn-ea"/>
              <a:cs typeface="+mn-cs"/>
            </a:endParaRPr>
          </a:p>
        </p:txBody>
      </p:sp>
      <p:pic>
        <p:nvPicPr>
          <p:cNvPr id="7" name="Picture Placeholder 6" descr="A person working on a computer&#10;&#10;AI-generated content may be incorrect.">
            <a:extLst>
              <a:ext uri="{FF2B5EF4-FFF2-40B4-BE49-F238E27FC236}">
                <a16:creationId xmlns:a16="http://schemas.microsoft.com/office/drawing/2014/main" id="{A49384F8-669E-1F35-CCB5-988682F4DAE1}"/>
              </a:ext>
            </a:extLst>
          </p:cNvPr>
          <p:cNvPicPr>
            <a:picLocks noGrp="1" noChangeAspect="1"/>
          </p:cNvPicPr>
          <p:nvPr>
            <p:ph type="pic" sz="quarter" idx="10"/>
          </p:nvPr>
        </p:nvPicPr>
        <p:blipFill>
          <a:blip r:embed="rId3"/>
          <a:srcRect t="27972" b="20818"/>
          <a:stretch/>
        </p:blipFill>
        <p:spPr>
          <a:xfrm>
            <a:off x="0" y="1"/>
            <a:ext cx="18288000" cy="6243638"/>
          </a:xfrm>
        </p:spPr>
      </p:pic>
      <p:sp>
        <p:nvSpPr>
          <p:cNvPr id="4" name="Title 3">
            <a:extLst>
              <a:ext uri="{FF2B5EF4-FFF2-40B4-BE49-F238E27FC236}">
                <a16:creationId xmlns:a16="http://schemas.microsoft.com/office/drawing/2014/main" id="{720EA429-1DC0-FBBE-4C9A-6CC9CA6BDBBB}"/>
              </a:ext>
            </a:extLst>
          </p:cNvPr>
          <p:cNvSpPr>
            <a:spLocks noGrp="1"/>
          </p:cNvSpPr>
          <p:nvPr>
            <p:ph type="title"/>
          </p:nvPr>
        </p:nvSpPr>
        <p:spPr/>
        <p:txBody>
          <a:bodyPr/>
          <a:lstStyle/>
          <a:p>
            <a:r>
              <a:rPr lang="en-US" sz="4800" dirty="0">
                <a:solidFill>
                  <a:srgbClr val="FFFFFF"/>
                </a:solidFill>
                <a:latin typeface="Aptos" panose="020B0004020202020204" pitchFamily="34" charset="0"/>
                <a:cs typeface="Arial"/>
              </a:rPr>
              <a:t>The Demand for Freelance Labor Is Growing and Is Underserved</a:t>
            </a:r>
            <a:endParaRPr lang="en-US" dirty="0"/>
          </a:p>
        </p:txBody>
      </p:sp>
    </p:spTree>
    <p:extLst>
      <p:ext uri="{BB962C8B-B14F-4D97-AF65-F5344CB8AC3E}">
        <p14:creationId xmlns:p14="http://schemas.microsoft.com/office/powerpoint/2010/main" val="417639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D2E2AC-1579-D27B-3E58-167FE80B302D}"/>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2725083A-2E02-D8E2-89FB-0E77FF1BDA50}"/>
              </a:ext>
            </a:extLst>
          </p:cNvPr>
          <p:cNvSpPr>
            <a:spLocks noGrp="1"/>
          </p:cNvSpPr>
          <p:nvPr>
            <p:ph type="title"/>
          </p:nvPr>
        </p:nvSpPr>
        <p:spPr/>
        <p:txBody>
          <a:bodyPr/>
          <a:lstStyle/>
          <a:p>
            <a:r>
              <a:rPr lang="en-US" sz="3600" dirty="0"/>
              <a:t>Employers Across All Segments Will Leverage More Freelance Workers in the Future </a:t>
            </a:r>
          </a:p>
        </p:txBody>
      </p:sp>
      <p:sp>
        <p:nvSpPr>
          <p:cNvPr id="3" name="TextBox 2">
            <a:extLst>
              <a:ext uri="{FF2B5EF4-FFF2-40B4-BE49-F238E27FC236}">
                <a16:creationId xmlns:a16="http://schemas.microsoft.com/office/drawing/2014/main" id="{74088B3F-7675-A813-7388-BF53BD30E73D}"/>
              </a:ext>
            </a:extLst>
          </p:cNvPr>
          <p:cNvSpPr txBox="1"/>
          <p:nvPr/>
        </p:nvSpPr>
        <p:spPr>
          <a:xfrm>
            <a:off x="516836" y="1769167"/>
            <a:ext cx="16956156" cy="52322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ptos" panose="020B0004020202020204" pitchFamily="34" charset="0"/>
              </a:rPr>
              <a:t>Use of Freelance Workers</a:t>
            </a:r>
          </a:p>
        </p:txBody>
      </p:sp>
      <p:graphicFrame>
        <p:nvGraphicFramePr>
          <p:cNvPr id="6" name="Chart 5">
            <a:extLst>
              <a:ext uri="{FF2B5EF4-FFF2-40B4-BE49-F238E27FC236}">
                <a16:creationId xmlns:a16="http://schemas.microsoft.com/office/drawing/2014/main" id="{68620490-20AE-3920-C4EE-53C38C526913}"/>
              </a:ext>
            </a:extLst>
          </p:cNvPr>
          <p:cNvGraphicFramePr/>
          <p:nvPr>
            <p:extLst>
              <p:ext uri="{D42A27DB-BD31-4B8C-83A1-F6EECF244321}">
                <p14:modId xmlns:p14="http://schemas.microsoft.com/office/powerpoint/2010/main" val="2279981657"/>
              </p:ext>
            </p:extLst>
          </p:nvPr>
        </p:nvGraphicFramePr>
        <p:xfrm>
          <a:off x="3048000" y="2682692"/>
          <a:ext cx="13251180" cy="6127244"/>
        </p:xfrm>
        <a:graphic>
          <a:graphicData uri="http://schemas.openxmlformats.org/drawingml/2006/chart">
            <c:chart xmlns:c="http://schemas.openxmlformats.org/drawingml/2006/chart" xmlns:r="http://schemas.openxmlformats.org/officeDocument/2006/relationships" r:id="rId3"/>
          </a:graphicData>
        </a:graphic>
      </p:graphicFrame>
      <p:sp>
        <p:nvSpPr>
          <p:cNvPr id="7" name="Left Brace 6">
            <a:extLst>
              <a:ext uri="{FF2B5EF4-FFF2-40B4-BE49-F238E27FC236}">
                <a16:creationId xmlns:a16="http://schemas.microsoft.com/office/drawing/2014/main" id="{B6E97C60-2BE6-DB96-3093-BC466F4B92A5}"/>
              </a:ext>
            </a:extLst>
          </p:cNvPr>
          <p:cNvSpPr/>
          <p:nvPr/>
        </p:nvSpPr>
        <p:spPr>
          <a:xfrm>
            <a:off x="3990109" y="2867891"/>
            <a:ext cx="768927" cy="27016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Aptos" panose="020B0004020202020204" pitchFamily="34" charset="0"/>
            </a:endParaRPr>
          </a:p>
        </p:txBody>
      </p:sp>
      <p:sp>
        <p:nvSpPr>
          <p:cNvPr id="8" name="Right Brace 7">
            <a:extLst>
              <a:ext uri="{FF2B5EF4-FFF2-40B4-BE49-F238E27FC236}">
                <a16:creationId xmlns:a16="http://schemas.microsoft.com/office/drawing/2014/main" id="{91A2E36C-9B13-5B2C-7A09-66616B6D7B57}"/>
              </a:ext>
            </a:extLst>
          </p:cNvPr>
          <p:cNvSpPr/>
          <p:nvPr/>
        </p:nvSpPr>
        <p:spPr>
          <a:xfrm>
            <a:off x="12129489" y="2886278"/>
            <a:ext cx="544482" cy="3200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Aptos" panose="020B0004020202020204" pitchFamily="34" charset="0"/>
            </a:endParaRPr>
          </a:p>
        </p:txBody>
      </p:sp>
      <p:sp>
        <p:nvSpPr>
          <p:cNvPr id="9" name="TextBox 8">
            <a:extLst>
              <a:ext uri="{FF2B5EF4-FFF2-40B4-BE49-F238E27FC236}">
                <a16:creationId xmlns:a16="http://schemas.microsoft.com/office/drawing/2014/main" id="{19602A30-AE4F-BCDB-F490-BC0C74E2C9AF}"/>
              </a:ext>
            </a:extLst>
          </p:cNvPr>
          <p:cNvSpPr txBox="1"/>
          <p:nvPr/>
        </p:nvSpPr>
        <p:spPr>
          <a:xfrm>
            <a:off x="3108791" y="3964793"/>
            <a:ext cx="877163" cy="5078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ptos" panose="020B0004020202020204" pitchFamily="34" charset="0"/>
              </a:rPr>
              <a:t>65%</a:t>
            </a:r>
          </a:p>
        </p:txBody>
      </p:sp>
      <p:sp>
        <p:nvSpPr>
          <p:cNvPr id="10" name="TextBox 9">
            <a:extLst>
              <a:ext uri="{FF2B5EF4-FFF2-40B4-BE49-F238E27FC236}">
                <a16:creationId xmlns:a16="http://schemas.microsoft.com/office/drawing/2014/main" id="{00E4884C-C5AF-916A-185F-914AA63AFFBB}"/>
              </a:ext>
            </a:extLst>
          </p:cNvPr>
          <p:cNvSpPr txBox="1"/>
          <p:nvPr/>
        </p:nvSpPr>
        <p:spPr>
          <a:xfrm>
            <a:off x="12780648" y="4218708"/>
            <a:ext cx="877163" cy="507831"/>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ptos" panose="020B0004020202020204" pitchFamily="34" charset="0"/>
              </a:rPr>
              <a:t>77%</a:t>
            </a:r>
          </a:p>
        </p:txBody>
      </p:sp>
      <p:sp>
        <p:nvSpPr>
          <p:cNvPr id="11" name="Rectangle 10">
            <a:extLst>
              <a:ext uri="{FF2B5EF4-FFF2-40B4-BE49-F238E27FC236}">
                <a16:creationId xmlns:a16="http://schemas.microsoft.com/office/drawing/2014/main" id="{A0A25D78-996F-FC3C-64B0-5A96E9CDE83A}"/>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8</a:t>
            </a:fld>
            <a:endParaRPr lang="en-US" sz="1400" b="0" u="none" kern="1200" baseline="0" dirty="0">
              <a:solidFill>
                <a:schemeClr val="tx1"/>
              </a:solidFill>
              <a:latin typeface="Arial" charset="0"/>
              <a:ea typeface="+mn-ea"/>
              <a:cs typeface="+mn-cs"/>
            </a:endParaRPr>
          </a:p>
        </p:txBody>
      </p:sp>
      <p:sp>
        <p:nvSpPr>
          <p:cNvPr id="12" name="Text Placeholder 2">
            <a:extLst>
              <a:ext uri="{FF2B5EF4-FFF2-40B4-BE49-F238E27FC236}">
                <a16:creationId xmlns:a16="http://schemas.microsoft.com/office/drawing/2014/main" id="{716FF69F-1989-C001-46D7-0DB0311C951C}"/>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97839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ADDE9-DCAB-74D4-3CA5-9B4E7766945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3F61BF4-A060-F21E-010F-A820A3B8F6F2}"/>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943C4FE3-3AEA-2940-B015-00222708FFC6}"/>
              </a:ext>
            </a:extLst>
          </p:cNvPr>
          <p:cNvSpPr>
            <a:spLocks noGrp="1"/>
          </p:cNvSpPr>
          <p:nvPr>
            <p:ph type="title"/>
          </p:nvPr>
        </p:nvSpPr>
        <p:spPr/>
        <p:txBody>
          <a:bodyPr/>
          <a:lstStyle/>
          <a:p>
            <a:r>
              <a:rPr lang="en-US" sz="3600" dirty="0"/>
              <a:t>The “Gig Economy” Is Slowing Down… but Continues to Be an Unmet Need</a:t>
            </a:r>
          </a:p>
        </p:txBody>
      </p:sp>
      <p:graphicFrame>
        <p:nvGraphicFramePr>
          <p:cNvPr id="3" name="Chart 2">
            <a:extLst>
              <a:ext uri="{FF2B5EF4-FFF2-40B4-BE49-F238E27FC236}">
                <a16:creationId xmlns:a16="http://schemas.microsoft.com/office/drawing/2014/main" id="{167B86AA-5DEC-967B-7F7C-307C14BB4868}"/>
              </a:ext>
            </a:extLst>
          </p:cNvPr>
          <p:cNvGraphicFramePr/>
          <p:nvPr>
            <p:extLst>
              <p:ext uri="{D42A27DB-BD31-4B8C-83A1-F6EECF244321}">
                <p14:modId xmlns:p14="http://schemas.microsoft.com/office/powerpoint/2010/main" val="3373233952"/>
              </p:ext>
            </p:extLst>
          </p:nvPr>
        </p:nvGraphicFramePr>
        <p:xfrm>
          <a:off x="9353614" y="1109765"/>
          <a:ext cx="8225726" cy="741755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4">
            <a:extLst>
              <a:ext uri="{FF2B5EF4-FFF2-40B4-BE49-F238E27FC236}">
                <a16:creationId xmlns:a16="http://schemas.microsoft.com/office/drawing/2014/main" id="{C94D097A-392E-7F91-6604-C2A444A77920}"/>
              </a:ext>
            </a:extLst>
          </p:cNvPr>
          <p:cNvSpPr txBox="1"/>
          <p:nvPr/>
        </p:nvSpPr>
        <p:spPr>
          <a:xfrm>
            <a:off x="882058" y="1943571"/>
            <a:ext cx="8471556" cy="75713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57200" indent="-457200">
              <a:buFont typeface="Arial"/>
              <a:buChar char="•"/>
            </a:pPr>
            <a:r>
              <a:rPr lang="en-US" dirty="0">
                <a:latin typeface="Aptos" panose="020B0004020202020204" pitchFamily="34" charset="0"/>
                <a:cs typeface="Arial" panose="020B0604020202020204"/>
              </a:rPr>
              <a:t>The demand for freelance workers is increasing.</a:t>
            </a:r>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r>
              <a:rPr lang="en-US" dirty="0">
                <a:latin typeface="Aptos" panose="020B0004020202020204" pitchFamily="34" charset="0"/>
                <a:ea typeface="+mn-lt"/>
                <a:cs typeface="+mn-lt"/>
              </a:rPr>
              <a:t>However, the “Gig Economy” is slowing down.</a:t>
            </a:r>
          </a:p>
          <a:p>
            <a:pPr marL="457200" indent="-457200">
              <a:buFont typeface="Arial"/>
              <a:buChar char="•"/>
            </a:pPr>
            <a:endParaRPr lang="en-US" dirty="0">
              <a:latin typeface="Aptos" panose="020B0004020202020204" pitchFamily="34" charset="0"/>
              <a:ea typeface="+mn-lt"/>
              <a:cs typeface="+mn-lt"/>
            </a:endParaRPr>
          </a:p>
          <a:p>
            <a:pPr marL="457200" indent="-457200">
              <a:buFont typeface="Arial"/>
              <a:buChar char="•"/>
            </a:pPr>
            <a:r>
              <a:rPr lang="en-US" dirty="0">
                <a:latin typeface="Aptos" panose="020B0004020202020204" pitchFamily="34" charset="0"/>
                <a:ea typeface="+mn-lt"/>
                <a:cs typeface="+mn-lt"/>
              </a:rPr>
              <a:t>It continues to be most relevant to Gen Z.</a:t>
            </a:r>
            <a:endParaRPr lang="en-US" dirty="0">
              <a:latin typeface="Aptos" panose="020B0004020202020204" pitchFamily="34" charset="0"/>
            </a:endParaRPr>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r>
              <a:rPr lang="en-US" dirty="0">
                <a:latin typeface="Aptos" panose="020B0004020202020204" pitchFamily="34" charset="0"/>
                <a:ea typeface="+mn-lt"/>
                <a:cs typeface="+mn-lt"/>
              </a:rPr>
              <a:t>When used, over half of gig and freelance workers are interested in obtaining insurance, retirement savings, and related financial services through the online platform(s) used.</a:t>
            </a:r>
          </a:p>
          <a:p>
            <a:pPr marL="457200" indent="-457200">
              <a:buFont typeface="Arial,Sans-Serif"/>
              <a:buChar char="•"/>
            </a:pPr>
            <a:endParaRPr lang="en-US" dirty="0">
              <a:latin typeface="Aptos" panose="020B0004020202020204" pitchFamily="34" charset="0"/>
              <a:cs typeface="Arial" panose="020B0604020202020204"/>
            </a:endParaRPr>
          </a:p>
          <a:p>
            <a:pPr marL="457200" indent="-457200">
              <a:buFont typeface="Arial,Sans-Serif"/>
              <a:buChar char="•"/>
            </a:pPr>
            <a:r>
              <a:rPr lang="en-US" dirty="0">
                <a:latin typeface="Aptos" panose="020B0004020202020204" pitchFamily="34" charset="0"/>
                <a:cs typeface="Arial" panose="020B0604020202020204"/>
              </a:rPr>
              <a:t>To attract the best freelancers, employers seek to offer them benefits but walk a tightrope.</a:t>
            </a:r>
            <a:endParaRPr lang="en-US" dirty="0"/>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endParaRPr lang="en-US" dirty="0">
              <a:latin typeface="Aptos" panose="020B0004020202020204" pitchFamily="34" charset="0"/>
              <a:cs typeface="Arial" panose="020B0604020202020204"/>
            </a:endParaRPr>
          </a:p>
          <a:p>
            <a:pPr marL="457200" indent="-457200">
              <a:buFont typeface="Arial"/>
              <a:buChar char="•"/>
            </a:pPr>
            <a:endParaRPr lang="en-US" dirty="0">
              <a:latin typeface="Aptos" panose="020B0004020202020204" pitchFamily="34" charset="0"/>
              <a:cs typeface="Arial" panose="020B0604020202020204"/>
            </a:endParaRPr>
          </a:p>
        </p:txBody>
      </p:sp>
      <p:sp>
        <p:nvSpPr>
          <p:cNvPr id="6" name="Rectangle 5">
            <a:extLst>
              <a:ext uri="{FF2B5EF4-FFF2-40B4-BE49-F238E27FC236}">
                <a16:creationId xmlns:a16="http://schemas.microsoft.com/office/drawing/2014/main" id="{2223E3A0-3C05-CF12-129C-6C9475A463F3}"/>
              </a:ext>
            </a:extLst>
          </p:cNvPr>
          <p:cNvSpPr/>
          <p:nvPr/>
        </p:nvSpPr>
        <p:spPr>
          <a:xfrm>
            <a:off x="17274828" y="9692225"/>
            <a:ext cx="975750" cy="229358"/>
          </a:xfrm>
          <a:prstGeom prst="rect">
            <a:avLst/>
          </a:prstGeom>
        </p:spPr>
        <p:txBody>
          <a:bodyPr wrap="square">
            <a:spAutoFit/>
          </a:bodyPr>
          <a:lstStyle/>
          <a:p>
            <a:pPr algn="ctr">
              <a:lnSpc>
                <a:spcPts val="970"/>
              </a:lnSpc>
            </a:pPr>
            <a:fld id="{381A40AD-D82B-490D-AFFB-B0E575243282}" type="slidenum">
              <a:rPr lang="en-US" sz="1400" b="0" u="none" kern="1200" baseline="0" smtClean="0">
                <a:solidFill>
                  <a:schemeClr val="tx1"/>
                </a:solidFill>
                <a:latin typeface="Arial" charset="0"/>
                <a:ea typeface="+mn-ea"/>
                <a:cs typeface="+mn-cs"/>
              </a:rPr>
              <a:pPr algn="ctr">
                <a:lnSpc>
                  <a:spcPts val="970"/>
                </a:lnSpc>
              </a:pPr>
              <a:t>9</a:t>
            </a:fld>
            <a:endParaRPr lang="en-US" sz="1400" b="0" u="none" kern="1200" baseline="0" dirty="0">
              <a:solidFill>
                <a:schemeClr val="tx1"/>
              </a:solidFill>
              <a:latin typeface="Arial" charset="0"/>
              <a:ea typeface="+mn-ea"/>
              <a:cs typeface="+mn-cs"/>
            </a:endParaRPr>
          </a:p>
        </p:txBody>
      </p:sp>
      <p:sp>
        <p:nvSpPr>
          <p:cNvPr id="8" name="Text Placeholder 2">
            <a:extLst>
              <a:ext uri="{FF2B5EF4-FFF2-40B4-BE49-F238E27FC236}">
                <a16:creationId xmlns:a16="http://schemas.microsoft.com/office/drawing/2014/main" id="{322EC248-A3D3-9934-AD49-1737BAFBD655}"/>
              </a:ext>
            </a:extLst>
          </p:cNvPr>
          <p:cNvSpPr txBox="1">
            <a:spLocks/>
          </p:cNvSpPr>
          <p:nvPr/>
        </p:nvSpPr>
        <p:spPr>
          <a:xfrm>
            <a:off x="298922" y="9460593"/>
            <a:ext cx="9625451" cy="987552"/>
          </a:xfrm>
          <a:prstGeom prst="rect">
            <a:avLst/>
          </a:prstGeom>
        </p:spPr>
        <p:txBody>
          <a:bodyPr/>
          <a:lst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a:lstStyle>
          <a:p>
            <a:pPr defTabSz="914535">
              <a:buClr>
                <a:srgbClr val="4298BE"/>
              </a:buClr>
            </a:pPr>
            <a:br>
              <a:rPr lang="en-US" sz="1200" kern="0" dirty="0">
                <a:solidFill>
                  <a:srgbClr val="000000"/>
                </a:solidFill>
                <a:latin typeface="Aptos" panose="020B0004020202020204" pitchFamily="34" charset="0"/>
              </a:rPr>
            </a:br>
            <a:r>
              <a:rPr lang="en-US" sz="1200" kern="0" dirty="0">
                <a:solidFill>
                  <a:srgbClr val="000000"/>
                </a:solidFill>
                <a:latin typeface="Aptos" panose="020B0004020202020204" pitchFamily="34" charset="0"/>
              </a:rPr>
              <a:t>Source:</a:t>
            </a:r>
            <a:r>
              <a:rPr lang="en-US" sz="1200" i="1" kern="0" dirty="0">
                <a:solidFill>
                  <a:srgbClr val="000000"/>
                </a:solidFill>
                <a:latin typeface="Aptos" panose="020B0004020202020204" pitchFamily="34" charset="0"/>
              </a:rPr>
              <a:t> Harnessing Growth in Workforce Benefits: The Next Horizon,</a:t>
            </a:r>
            <a:r>
              <a:rPr lang="en-US" sz="1200" kern="0" dirty="0">
                <a:solidFill>
                  <a:srgbClr val="000000"/>
                </a:solidFill>
                <a:latin typeface="Aptos" panose="020B0004020202020204" pitchFamily="34" charset="0"/>
              </a:rPr>
              <a:t> LIMRA and EY, 2025.</a:t>
            </a:r>
          </a:p>
        </p:txBody>
      </p:sp>
    </p:spTree>
    <p:extLst>
      <p:ext uri="{BB962C8B-B14F-4D97-AF65-F5344CB8AC3E}">
        <p14:creationId xmlns:p14="http://schemas.microsoft.com/office/powerpoint/2010/main" val="29680906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USTOMLAYOUT" val="F"/>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3.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4.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5.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6.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7.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8.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19.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DYNAMICSHAPE" val="Harvey ball"/>
  <p:tag name="SYMBOL" val="Harvey ball"/>
  <p:tag name="GAUGE" val="1"/>
  <p:tag name="SYMBOLCOLOR" val="multi"/>
  <p:tag name="FIXEDPOSITION" val="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024 LIMRA-LOMA Presentation">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Custom 2">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10.xml><?xml version="1.0" encoding="utf-8"?>
<a:theme xmlns:a="http://schemas.openxmlformats.org/drawingml/2006/main" name="3_Interior Slides partner logo">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IMRA_Speaker_EXTERNAL Pwpt Presentation Template_KG" id="{26F19CB5-C259-483C-9763-24C00743E5D0}" vid="{C4EF5F4D-7866-4EF3-BF21-7FA8155DCBEB}"/>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7B6BE4F7-AA4E-49E7-8497-7009C17067C9}"/>
    </a:ext>
  </a:extLst>
</a:theme>
</file>

<file path=ppt/theme/theme3.xml><?xml version="1.0" encoding="utf-8"?>
<a:theme xmlns:a="http://schemas.openxmlformats.org/drawingml/2006/main" name="Interior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9A1AB4F1-D810-4AE7-94DF-D767354C929B}"/>
    </a:ext>
  </a:extLst>
</a:theme>
</file>

<file path=ppt/theme/theme4.xml><?xml version="1.0" encoding="utf-8"?>
<a:theme xmlns:a="http://schemas.openxmlformats.org/drawingml/2006/main" name="Divider Transitio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terior Slides partner logo">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IMRA_Speaker_EXTERNAL Pwpt Presentation Template_KG" id="{26F19CB5-C259-483C-9763-24C00743E5D0}" vid="{C4EF5F4D-7866-4EF3-BF21-7FA8155DCBEB}"/>
    </a:ext>
  </a:extLst>
</a:theme>
</file>

<file path=ppt/theme/theme6.xml><?xml version="1.0" encoding="utf-8"?>
<a:theme xmlns:a="http://schemas.openxmlformats.org/drawingml/2006/main" name="1_Interior Slides partner logo">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IMRA_Speaker_EXTERNAL Pwpt Presentation Template_KG" id="{26F19CB5-C259-483C-9763-24C00743E5D0}" vid="{C4EF5F4D-7866-4EF3-BF21-7FA8155DCBEB}"/>
    </a:ext>
  </a:extLst>
</a:theme>
</file>

<file path=ppt/theme/theme7.xml><?xml version="1.0" encoding="utf-8"?>
<a:theme xmlns:a="http://schemas.openxmlformats.org/drawingml/2006/main" name="2_Speakers Dark Blue DO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RA_Speaker_EXTERNAL Pwpt Presentation Template_KG" id="{26F19CB5-C259-483C-9763-24C00743E5D0}" vid="{C3E050ED-9246-439D-92E5-6A9F845AEDAA}"/>
    </a:ext>
  </a:extLst>
</a:theme>
</file>

<file path=ppt/theme/theme8.xml><?xml version="1.0" encoding="utf-8"?>
<a:theme xmlns:a="http://schemas.openxmlformats.org/drawingml/2006/main" name="2_Thank You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RA_Speaker_EXTERNAL Pwpt Presentation Template_KG" id="{26F19CB5-C259-483C-9763-24C00743E5D0}" vid="{82CCD353-5372-4BDF-AD0D-03E33AE3E08A}"/>
    </a:ext>
  </a:extLst>
</a:theme>
</file>

<file path=ppt/theme/theme9.xml><?xml version="1.0" encoding="utf-8"?>
<a:theme xmlns:a="http://schemas.openxmlformats.org/drawingml/2006/main" name="2_Interior Slides partner logo">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IMRA_Speaker_EXTERNAL Pwpt Presentation Template_KG" id="{26F19CB5-C259-483C-9763-24C00743E5D0}" vid="{C4EF5F4D-7866-4EF3-BF21-7FA8155DCBE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385297F484C14C88C37D16DFC57777" ma:contentTypeVersion="3" ma:contentTypeDescription="Create a new document." ma:contentTypeScope="" ma:versionID="c513bcc5ebb86486ade84681ca88b10e">
  <xsd:schema xmlns:xsd="http://www.w3.org/2001/XMLSchema" xmlns:xs="http://www.w3.org/2001/XMLSchema" xmlns:p="http://schemas.microsoft.com/office/2006/metadata/properties" xmlns:ns2="865ea5d6-c454-4d44-94cf-c7eed07b519e" targetNamespace="http://schemas.microsoft.com/office/2006/metadata/properties" ma:root="true" ma:fieldsID="b2873d9023ea21dd13df0856803a7702" ns2:_="">
    <xsd:import namespace="865ea5d6-c454-4d44-94cf-c7eed07b519e"/>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5ea5d6-c454-4d44-94cf-c7eed07b51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7CD4A8-A75F-4042-8B00-3ABE0B150ACA}">
  <ds:schemaRef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http://www.w3.org/XML/1998/namespace"/>
    <ds:schemaRef ds:uri="865ea5d6-c454-4d44-94cf-c7eed07b519e"/>
    <ds:schemaRef ds:uri="http://purl.org/dc/terms/"/>
  </ds:schemaRefs>
</ds:datastoreItem>
</file>

<file path=customXml/itemProps2.xml><?xml version="1.0" encoding="utf-8"?>
<ds:datastoreItem xmlns:ds="http://schemas.openxmlformats.org/officeDocument/2006/customXml" ds:itemID="{97FDBA6E-E699-4957-ACD4-EB78E1232D35}">
  <ds:schemaRefs>
    <ds:schemaRef ds:uri="865ea5d6-c454-4d44-94cf-c7eed07b51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739A3B-44F2-4B1D-86F9-B06C3C6995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1042-2022 AC Speaker_INTERNAL Pwpt Presentation Template_v7</Template>
  <TotalTime>1935</TotalTime>
  <Words>6686</Words>
  <Application>Microsoft Office PowerPoint</Application>
  <PresentationFormat>Custom</PresentationFormat>
  <Paragraphs>730</Paragraphs>
  <Slides>49</Slides>
  <Notes>47</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2</vt:i4>
      </vt:variant>
      <vt:variant>
        <vt:lpstr>Slide Titles</vt:lpstr>
      </vt:variant>
      <vt:variant>
        <vt:i4>49</vt:i4>
      </vt:variant>
    </vt:vector>
  </HeadingPairs>
  <TitlesOfParts>
    <vt:vector size="71" baseType="lpstr">
      <vt:lpstr>Aptos</vt:lpstr>
      <vt:lpstr>Aptos Narrow</vt:lpstr>
      <vt:lpstr>Arial</vt:lpstr>
      <vt:lpstr>Arial,Sans-Serif</vt:lpstr>
      <vt:lpstr>Calibri</vt:lpstr>
      <vt:lpstr>Courier New,monospace</vt:lpstr>
      <vt:lpstr>EYInterstate Light</vt:lpstr>
      <vt:lpstr>Symbol</vt:lpstr>
      <vt:lpstr>Times New Roman</vt:lpstr>
      <vt:lpstr>Wingdings</vt:lpstr>
      <vt:lpstr>2024 LIMRA-LOMA Presentation</vt:lpstr>
      <vt:lpstr>Title Slides</vt:lpstr>
      <vt:lpstr>Interior Slides</vt:lpstr>
      <vt:lpstr>Divider Transition Slide</vt:lpstr>
      <vt:lpstr>Interior Slides partner logo</vt:lpstr>
      <vt:lpstr>1_Interior Slides partner logo</vt:lpstr>
      <vt:lpstr>2_Speakers Dark Blue DOTS</vt:lpstr>
      <vt:lpstr>2_Thank You Page</vt:lpstr>
      <vt:lpstr>2_Interior Slides partner logo</vt:lpstr>
      <vt:lpstr>3_Interior Slides partner logo</vt:lpstr>
      <vt:lpstr>think-cell Slide</vt:lpstr>
      <vt:lpstr>Worksheet</vt:lpstr>
      <vt:lpstr>Harnessing Growth in Workforce Benefits:  The Next Horizon</vt:lpstr>
      <vt:lpstr>Our 2025 Research Refresh Approach</vt:lpstr>
      <vt:lpstr>The Future of Workforce Benefits</vt:lpstr>
      <vt:lpstr>Our 2025 Harnessing Growth Research Findings </vt:lpstr>
      <vt:lpstr>Benefits Continue to Grow in Importance</vt:lpstr>
      <vt:lpstr>Majority of Employers Expect to Offer More Benefits in the Future</vt:lpstr>
      <vt:lpstr>The Demand for Freelance Labor Is Growing and Is Underserved</vt:lpstr>
      <vt:lpstr>Employers Across All Segments Will Leverage More Freelance Workers in the Future </vt:lpstr>
      <vt:lpstr>The “Gig Economy” Is Slowing Down… but Continues to Be an Unmet Need</vt:lpstr>
      <vt:lpstr>The Wheel Is STILL Real!</vt:lpstr>
      <vt:lpstr>Benefit Needs Continue to Expand: Five Dimensions of Well-Being</vt:lpstr>
      <vt:lpstr>Employers Continue to See Need for “Total Well-Being”</vt:lpstr>
      <vt:lpstr>Employers Continue to See Need for “Total Well-Being”</vt:lpstr>
      <vt:lpstr>Employees Value a Range of Benefit Offerings</vt:lpstr>
      <vt:lpstr>Employees Value a Range of Benefit Offerings</vt:lpstr>
      <vt:lpstr>The Generational Shift Continues, and Needs Differ Dramatically</vt:lpstr>
      <vt:lpstr>The Generational Shift Continues, and Needs Differ Dramatically</vt:lpstr>
      <vt:lpstr>Brokers Are Expecting Product and Service Expansion, but It’s All About Utilization and Value</vt:lpstr>
      <vt:lpstr>Brokers Remain Essential but the Landscape Is Evolving</vt:lpstr>
      <vt:lpstr>Brokers Were Clear: The Distribution Landscape Is Rapidly Evolving</vt:lpstr>
      <vt:lpstr>Beyond Quality, Employers Are Seeking Holistic Strategy and Benefits Access From Brokers</vt:lpstr>
      <vt:lpstr>It Is a Jump Ball, so Employers Seem to Be Grabbing It… but Employees Need the Help</vt:lpstr>
      <vt:lpstr>Brokers Demand More From Carriers</vt:lpstr>
      <vt:lpstr>Employers Are Seeking a Wide Array of Data as Input Into Their Decision Making</vt:lpstr>
      <vt:lpstr>Brokers Are Very Clear Which Alternate Distribution Options or Methods Will Succeed</vt:lpstr>
      <vt:lpstr>Brokers Were Very Optimistic on ICHRAs and PEOs</vt:lpstr>
      <vt:lpstr>The “Next Horizon” of Absence/Leave Management Services Is Emerging</vt:lpstr>
      <vt:lpstr>The “Next Horizon” Is Emerging… But Are Our Experiences Truly Ready?</vt:lpstr>
      <vt:lpstr>Leave Management Demand Is Rapidly Growing</vt:lpstr>
      <vt:lpstr>Leave Offerings Are Expanding Into Next Horizon of Leave Types</vt:lpstr>
      <vt:lpstr>Leave Offerings Are Expanding Into Next Horizon of Leave Types</vt:lpstr>
      <vt:lpstr>Employers May Underestimate the Impending Challenges As We Consider 3-5 Years Out</vt:lpstr>
      <vt:lpstr>Most Employers Are in a Private Plan due to Effort/Cost/Experience </vt:lpstr>
      <vt:lpstr>Mid to Large Employers Are Willing to Pay More for an Integrated Experience</vt:lpstr>
      <vt:lpstr>Growing Complexity Will Drive Higher Leave Outsourcing in the Future</vt:lpstr>
      <vt:lpstr>Insurance Carriers and Payroll/HR Vendors Seem Most Likely to Be Targeted</vt:lpstr>
      <vt:lpstr>Brokers Are Hyper-Focused on Capabilities and Integrated Experiences</vt:lpstr>
      <vt:lpstr>Digitize or Be Disrupted — and AI May Be the Catalyst</vt:lpstr>
      <vt:lpstr>Employers Are Favorable on Current Experience; Expect it to Remain Competitive</vt:lpstr>
      <vt:lpstr>Third-Party Vendors Were Selected as Best Positioned Across All Market Segments</vt:lpstr>
      <vt:lpstr>The Growing Importance of BenTech and Connected Experiences Is Increasing</vt:lpstr>
      <vt:lpstr>Employee Interest and Expectation in Digital Capabilities Continues to Increase</vt:lpstr>
      <vt:lpstr>Digital Misalignment More Prevalent in Quote and Implementation</vt:lpstr>
      <vt:lpstr>Four of the Five Biggest Capability Gaps Exist in the Claims Function</vt:lpstr>
      <vt:lpstr>Majority of Brokers Believe AI Will Drive Disruption, but in Targeted Areas</vt:lpstr>
      <vt:lpstr>AI Provides Optimization Opportunities Across the Life Cycle</vt:lpstr>
      <vt:lpstr>Brokers Are Clear That a Single, Integrated Experience Enabled by AI Is the Future</vt:lpstr>
      <vt:lpstr>Actions &amp; Implications for the “Next Horizon”</vt:lpstr>
      <vt:lpstr>PowerPoint Presentation</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Rabuse, Lisa</dc:creator>
  <cp:lastModifiedBy>Pultz, Elizabeth</cp:lastModifiedBy>
  <cp:revision>44</cp:revision>
  <cp:lastPrinted>2025-03-19T18:41:42Z</cp:lastPrinted>
  <dcterms:created xsi:type="dcterms:W3CDTF">2022-09-21T17:22:33Z</dcterms:created>
  <dcterms:modified xsi:type="dcterms:W3CDTF">2025-05-15T13:08:50Z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0x01010068385297F484C14C88C37D16DFC57777</vt:lpwstr>
  </property>
</Properties>
</file>