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6" r:id="rId4"/>
    <p:sldMasterId id="2147483753" r:id="rId5"/>
    <p:sldMasterId id="2147483740" r:id="rId6"/>
    <p:sldMasterId id="2147483732" r:id="rId7"/>
    <p:sldMasterId id="2147483781" r:id="rId8"/>
    <p:sldMasterId id="2147483762" r:id="rId9"/>
    <p:sldMasterId id="2147483766" r:id="rId10"/>
    <p:sldMasterId id="2147483770" r:id="rId11"/>
  </p:sldMasterIdLst>
  <p:notesMasterIdLst>
    <p:notesMasterId r:id="rId27"/>
  </p:notesMasterIdLst>
  <p:handoutMasterIdLst>
    <p:handoutMasterId r:id="rId28"/>
  </p:handoutMasterIdLst>
  <p:sldIdLst>
    <p:sldId id="457" r:id="rId12"/>
    <p:sldId id="466" r:id="rId13"/>
    <p:sldId id="470" r:id="rId14"/>
    <p:sldId id="256" r:id="rId15"/>
    <p:sldId id="1069" r:id="rId16"/>
    <p:sldId id="1070" r:id="rId17"/>
    <p:sldId id="1071" r:id="rId18"/>
    <p:sldId id="467" r:id="rId19"/>
    <p:sldId id="1073" r:id="rId20"/>
    <p:sldId id="1074" r:id="rId21"/>
    <p:sldId id="469" r:id="rId22"/>
    <p:sldId id="1072" r:id="rId23"/>
    <p:sldId id="452" r:id="rId24"/>
    <p:sldId id="442" r:id="rId25"/>
    <p:sldId id="1075" r:id="rId26"/>
  </p:sldIdLst>
  <p:sldSz cx="18288000" cy="10287000"/>
  <p:notesSz cx="7315200" cy="96012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6F7CF0-5904-A5B4-C0CD-AD2BFE5A4B98}" name="Wright, Stephanie" initials="SW" userId="S::swright@limra.com::68f2426b-5b6c-46c2-856a-ddff749677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buse, Lisa" initials="RL" lastIdx="2" clrIdx="6">
    <p:extLst>
      <p:ext uri="{19B8F6BF-5375-455C-9EA6-DF929625EA0E}">
        <p15:presenceInfo xmlns:p15="http://schemas.microsoft.com/office/powerpoint/2012/main" userId="S-1-5-21-3670347269-1734258486-2757495605-2709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Mayers, Donna" initials="MD" lastIdx="7" clrIdx="5">
    <p:extLst>
      <p:ext uri="{19B8F6BF-5375-455C-9EA6-DF929625EA0E}">
        <p15:presenceInfo xmlns:p15="http://schemas.microsoft.com/office/powerpoint/2012/main" userId="S-1-5-21-3670347269-1734258486-2757495605-26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06"/>
    <a:srgbClr val="614099"/>
    <a:srgbClr val="3B2563"/>
    <a:srgbClr val="603F99"/>
    <a:srgbClr val="154099"/>
    <a:srgbClr val="FFFFFF"/>
    <a:srgbClr val="002F70"/>
    <a:srgbClr val="ED8C00"/>
    <a:srgbClr val="007B4E"/>
    <a:srgbClr val="4298B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84262" autoAdjust="0"/>
  </p:normalViewPr>
  <p:slideViewPr>
    <p:cSldViewPr snapToGrid="0">
      <p:cViewPr varScale="1">
        <p:scale>
          <a:sx n="63" d="100"/>
          <a:sy n="63" d="100"/>
        </p:scale>
        <p:origin x="618" y="222"/>
      </p:cViewPr>
      <p:guideLst>
        <p:guide orient="horz" pos="3240"/>
        <p:guide pos="5760"/>
      </p:guideLst>
    </p:cSldViewPr>
  </p:slideViewPr>
  <p:notesTextViewPr>
    <p:cViewPr>
      <p:scale>
        <a:sx n="3" d="2"/>
        <a:sy n="3" d="2"/>
      </p:scale>
      <p:origin x="0" y="0"/>
    </p:cViewPr>
  </p:notesTextViewPr>
  <p:sorterViewPr>
    <p:cViewPr>
      <p:scale>
        <a:sx n="180" d="100"/>
        <a:sy n="180" d="100"/>
      </p:scale>
      <p:origin x="0" y="0"/>
    </p:cViewPr>
  </p:sorterViewPr>
  <p:notesViewPr>
    <p:cSldViewPr snapToGrid="0">
      <p:cViewPr varScale="1">
        <p:scale>
          <a:sx n="54" d="100"/>
          <a:sy n="54" d="100"/>
        </p:scale>
        <p:origin x="256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Workplace Benefits</c:v>
                </c:pt>
                <c:pt idx="1">
                  <c:v>Total </c:v>
                </c:pt>
              </c:strCache>
            </c:strRef>
          </c:cat>
          <c:val>
            <c:numRef>
              <c:f>Sheet1!$B$2:$B$3</c:f>
              <c:numCache>
                <c:formatCode>General</c:formatCode>
                <c:ptCount val="2"/>
                <c:pt idx="0">
                  <c:v>58</c:v>
                </c:pt>
                <c:pt idx="1">
                  <c:v>50</c:v>
                </c:pt>
              </c:numCache>
            </c:numRef>
          </c:val>
          <c:extLst>
            <c:ext xmlns:c16="http://schemas.microsoft.com/office/drawing/2014/chart" uri="{C3380CC4-5D6E-409C-BE32-E72D297353CC}">
              <c16:uniqueId val="{00000000-61BE-470F-819A-FE83756A613A}"/>
            </c:ext>
          </c:extLst>
        </c:ser>
        <c:ser>
          <c:idx val="1"/>
          <c:order val="1"/>
          <c:tx>
            <c:strRef>
              <c:f>Sheet1!$C$1</c:f>
              <c:strCache>
                <c:ptCount val="1"/>
                <c:pt idx="0">
                  <c:v>2023</c:v>
                </c:pt>
              </c:strCache>
            </c:strRef>
          </c:tx>
          <c:spPr>
            <a:solidFill>
              <a:srgbClr val="F9C606"/>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Workplace Benefits</c:v>
                </c:pt>
                <c:pt idx="1">
                  <c:v>Total </c:v>
                </c:pt>
              </c:strCache>
            </c:strRef>
          </c:cat>
          <c:val>
            <c:numRef>
              <c:f>Sheet1!$C$2:$C$3</c:f>
              <c:numCache>
                <c:formatCode>General</c:formatCode>
                <c:ptCount val="2"/>
                <c:pt idx="0">
                  <c:v>53</c:v>
                </c:pt>
                <c:pt idx="1">
                  <c:v>49</c:v>
                </c:pt>
              </c:numCache>
            </c:numRef>
          </c:val>
          <c:extLst>
            <c:ext xmlns:c16="http://schemas.microsoft.com/office/drawing/2014/chart" uri="{C3380CC4-5D6E-409C-BE32-E72D297353CC}">
              <c16:uniqueId val="{00000001-61BE-470F-819A-FE83756A613A}"/>
            </c:ext>
          </c:extLst>
        </c:ser>
        <c:ser>
          <c:idx val="2"/>
          <c:order val="2"/>
          <c:tx>
            <c:strRef>
              <c:f>Sheet1!$D$1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Workplace Benefits</c:v>
                </c:pt>
                <c:pt idx="1">
                  <c:v>Total </c:v>
                </c:pt>
              </c:strCache>
            </c:strRef>
          </c:cat>
          <c:val>
            <c:numRef>
              <c:f>Sheet1!$D$2:$D$3</c:f>
              <c:numCache>
                <c:formatCode>General</c:formatCode>
                <c:ptCount val="2"/>
                <c:pt idx="0">
                  <c:v>65</c:v>
                </c:pt>
                <c:pt idx="1">
                  <c:v>58</c:v>
                </c:pt>
              </c:numCache>
            </c:numRef>
          </c:val>
          <c:extLst>
            <c:ext xmlns:c16="http://schemas.microsoft.com/office/drawing/2014/chart" uri="{C3380CC4-5D6E-409C-BE32-E72D297353CC}">
              <c16:uniqueId val="{00000004-61BE-470F-819A-FE83756A613A}"/>
            </c:ext>
          </c:extLst>
        </c:ser>
        <c:dLbls>
          <c:dLblPos val="outEnd"/>
          <c:showLegendKey val="0"/>
          <c:showVal val="1"/>
          <c:showCatName val="0"/>
          <c:showSerName val="0"/>
          <c:showPercent val="0"/>
          <c:showBubbleSize val="0"/>
        </c:dLbls>
        <c:gapWidth val="219"/>
        <c:overlap val="-27"/>
        <c:axId val="111402591"/>
        <c:axId val="111406431"/>
      </c:barChart>
      <c:catAx>
        <c:axId val="11140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n-US"/>
          </a:p>
        </c:txPr>
        <c:crossAx val="111406431"/>
        <c:crosses val="autoZero"/>
        <c:auto val="1"/>
        <c:lblAlgn val="ctr"/>
        <c:lblOffset val="100"/>
        <c:noMultiLvlLbl val="0"/>
      </c:catAx>
      <c:valAx>
        <c:axId val="111406431"/>
        <c:scaling>
          <c:orientation val="minMax"/>
        </c:scaling>
        <c:delete val="1"/>
        <c:axPos val="l"/>
        <c:numFmt formatCode="General" sourceLinked="1"/>
        <c:majorTickMark val="none"/>
        <c:minorTickMark val="none"/>
        <c:tickLblPos val="nextTo"/>
        <c:crossAx val="111402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ptos" panose="020B00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Workplace Benefits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Understanding changing consumer behaviors/needs/preferences</c:v>
                </c:pt>
                <c:pt idx="1">
                  <c:v>Understanding AI and its application to our business</c:v>
                </c:pt>
                <c:pt idx="2">
                  <c:v>Continuing digital transformation for our business</c:v>
                </c:pt>
                <c:pt idx="3">
                  <c:v>Improving operational efficiency/reducing expenses</c:v>
                </c:pt>
                <c:pt idx="4">
                  <c:v>Preparing for/adapting to regulatory changes</c:v>
                </c:pt>
              </c:strCache>
            </c:strRef>
          </c:cat>
          <c:val>
            <c:numRef>
              <c:f>Sheet1!$B$2:$B$6</c:f>
              <c:numCache>
                <c:formatCode>0%</c:formatCode>
                <c:ptCount val="5"/>
                <c:pt idx="0">
                  <c:v>0.62</c:v>
                </c:pt>
                <c:pt idx="1">
                  <c:v>0.57999999999999996</c:v>
                </c:pt>
                <c:pt idx="2">
                  <c:v>0.48</c:v>
                </c:pt>
                <c:pt idx="3">
                  <c:v>0.48</c:v>
                </c:pt>
                <c:pt idx="4">
                  <c:v>0.45</c:v>
                </c:pt>
              </c:numCache>
            </c:numRef>
          </c:val>
          <c:extLst>
            <c:ext xmlns:c16="http://schemas.microsoft.com/office/drawing/2014/chart" uri="{C3380CC4-5D6E-409C-BE32-E72D297353CC}">
              <c16:uniqueId val="{00000000-9778-428D-B3C8-97A35FF87405}"/>
            </c:ext>
          </c:extLst>
        </c:ser>
        <c:ser>
          <c:idx val="1"/>
          <c:order val="1"/>
          <c:tx>
            <c:strRef>
              <c:f>Sheet1!$C$1</c:f>
              <c:strCache>
                <c:ptCount val="1"/>
                <c:pt idx="0">
                  <c:v>Total</c:v>
                </c:pt>
              </c:strCache>
            </c:strRef>
          </c:tx>
          <c:spPr>
            <a:solidFill>
              <a:srgbClr val="F9C606"/>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Understanding changing consumer behaviors/needs/preferences</c:v>
                </c:pt>
                <c:pt idx="1">
                  <c:v>Understanding AI and its application to our business</c:v>
                </c:pt>
                <c:pt idx="2">
                  <c:v>Continuing digital transformation for our business</c:v>
                </c:pt>
                <c:pt idx="3">
                  <c:v>Improving operational efficiency/reducing expenses</c:v>
                </c:pt>
                <c:pt idx="4">
                  <c:v>Preparing for/adapting to regulatory changes</c:v>
                </c:pt>
              </c:strCache>
            </c:strRef>
          </c:cat>
          <c:val>
            <c:numRef>
              <c:f>Sheet1!$C$2:$C$6</c:f>
              <c:numCache>
                <c:formatCode>0%</c:formatCode>
                <c:ptCount val="5"/>
                <c:pt idx="0">
                  <c:v>0.47</c:v>
                </c:pt>
                <c:pt idx="1">
                  <c:v>0.53</c:v>
                </c:pt>
                <c:pt idx="2">
                  <c:v>0.41</c:v>
                </c:pt>
                <c:pt idx="3">
                  <c:v>0.46</c:v>
                </c:pt>
                <c:pt idx="4">
                  <c:v>0.39</c:v>
                </c:pt>
              </c:numCache>
            </c:numRef>
          </c:val>
          <c:extLst>
            <c:ext xmlns:c16="http://schemas.microsoft.com/office/drawing/2014/chart" uri="{C3380CC4-5D6E-409C-BE32-E72D297353CC}">
              <c16:uniqueId val="{00000001-9778-428D-B3C8-97A35FF87405}"/>
            </c:ext>
          </c:extLst>
        </c:ser>
        <c:dLbls>
          <c:dLblPos val="outEnd"/>
          <c:showLegendKey val="0"/>
          <c:showVal val="1"/>
          <c:showCatName val="0"/>
          <c:showSerName val="0"/>
          <c:showPercent val="0"/>
          <c:showBubbleSize val="0"/>
        </c:dLbls>
        <c:gapWidth val="219"/>
        <c:overlap val="-27"/>
        <c:axId val="1521139311"/>
        <c:axId val="1521125391"/>
      </c:barChart>
      <c:catAx>
        <c:axId val="152113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ptos" panose="020B0004020202020204" pitchFamily="34" charset="0"/>
                <a:ea typeface="+mn-ea"/>
                <a:cs typeface="+mn-cs"/>
              </a:defRPr>
            </a:pPr>
            <a:endParaRPr lang="en-US"/>
          </a:p>
        </c:txPr>
        <c:crossAx val="1521125391"/>
        <c:crosses val="autoZero"/>
        <c:auto val="1"/>
        <c:lblAlgn val="ctr"/>
        <c:lblOffset val="100"/>
        <c:noMultiLvlLbl val="0"/>
      </c:catAx>
      <c:valAx>
        <c:axId val="1521125391"/>
        <c:scaling>
          <c:orientation val="minMax"/>
        </c:scaling>
        <c:delete val="1"/>
        <c:axPos val="l"/>
        <c:numFmt formatCode="0%" sourceLinked="1"/>
        <c:majorTickMark val="none"/>
        <c:minorTickMark val="none"/>
        <c:tickLblPos val="nextTo"/>
        <c:crossAx val="1521139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ptos"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5" tIns="48327" rIns="96655" bIns="48327" rtlCol="0"/>
          <a:lstStyle>
            <a:lvl1pPr algn="l">
              <a:defRPr sz="1200"/>
            </a:lvl1pPr>
          </a:lstStyle>
          <a:p>
            <a:endParaRPr lang="en-US" dirty="0">
              <a:latin typeface="Aptos" panose="020B0004020202020204" pitchFamily="34" charset="0"/>
            </a:endParaRPr>
          </a:p>
        </p:txBody>
      </p:sp>
      <p:sp>
        <p:nvSpPr>
          <p:cNvPr id="3" name="Date Placeholder 2"/>
          <p:cNvSpPr>
            <a:spLocks noGrp="1"/>
          </p:cNvSpPr>
          <p:nvPr>
            <p:ph type="dt" sz="quarter" idx="1"/>
          </p:nvPr>
        </p:nvSpPr>
        <p:spPr>
          <a:xfrm>
            <a:off x="4143587" y="0"/>
            <a:ext cx="3169920" cy="481728"/>
          </a:xfrm>
          <a:prstGeom prst="rect">
            <a:avLst/>
          </a:prstGeom>
        </p:spPr>
        <p:txBody>
          <a:bodyPr vert="horz" lIns="96655" tIns="48327" rIns="96655" bIns="48327" rtlCol="0"/>
          <a:lstStyle>
            <a:lvl1pPr algn="r">
              <a:defRPr sz="1200"/>
            </a:lvl1pPr>
          </a:lstStyle>
          <a:p>
            <a:fld id="{1A54686D-1A2B-4337-B141-16C810AEFD68}" type="datetimeFigureOut">
              <a:rPr lang="en-US" smtClean="0">
                <a:latin typeface="Aptos" panose="020B0004020202020204" pitchFamily="34" charset="0"/>
              </a:rPr>
              <a:t>5/15/2025</a:t>
            </a:fld>
            <a:endParaRPr lang="en-US" dirty="0">
              <a:latin typeface="Aptos" panose="020B0004020202020204" pitchFamily="34" charset="0"/>
            </a:endParaRPr>
          </a:p>
        </p:txBody>
      </p:sp>
      <p:sp>
        <p:nvSpPr>
          <p:cNvPr id="4" name="Footer Placeholder 3"/>
          <p:cNvSpPr>
            <a:spLocks noGrp="1"/>
          </p:cNvSpPr>
          <p:nvPr>
            <p:ph type="ftr" sz="quarter" idx="2"/>
          </p:nvPr>
        </p:nvSpPr>
        <p:spPr>
          <a:xfrm>
            <a:off x="0" y="9119475"/>
            <a:ext cx="3169920" cy="481727"/>
          </a:xfrm>
          <a:prstGeom prst="rect">
            <a:avLst/>
          </a:prstGeom>
        </p:spPr>
        <p:txBody>
          <a:bodyPr vert="horz" lIns="96655" tIns="48327" rIns="96655" bIns="48327" rtlCol="0" anchor="b"/>
          <a:lstStyle>
            <a:lvl1pPr algn="l">
              <a:defRPr sz="1200"/>
            </a:lvl1pPr>
          </a:lstStyle>
          <a:p>
            <a:endParaRPr lang="en-US" dirty="0">
              <a:latin typeface="Aptos" panose="020B0004020202020204" pitchFamily="34" charset="0"/>
            </a:endParaRPr>
          </a:p>
        </p:txBody>
      </p:sp>
      <p:sp>
        <p:nvSpPr>
          <p:cNvPr id="5" name="Slide Number Placeholder 4"/>
          <p:cNvSpPr>
            <a:spLocks noGrp="1"/>
          </p:cNvSpPr>
          <p:nvPr>
            <p:ph type="sldNum" sz="quarter" idx="3"/>
          </p:nvPr>
        </p:nvSpPr>
        <p:spPr>
          <a:xfrm>
            <a:off x="4143587" y="9119475"/>
            <a:ext cx="3169920" cy="481727"/>
          </a:xfrm>
          <a:prstGeom prst="rect">
            <a:avLst/>
          </a:prstGeom>
        </p:spPr>
        <p:txBody>
          <a:bodyPr vert="horz" lIns="96655" tIns="48327" rIns="96655" bIns="48327" rtlCol="0" anchor="b"/>
          <a:lstStyle>
            <a:lvl1pPr algn="r">
              <a:defRPr sz="1200"/>
            </a:lvl1pPr>
          </a:lstStyle>
          <a:p>
            <a:fld id="{110E46D3-CB57-4E2A-B7DC-DCD566DC0429}" type="slidenum">
              <a:rPr lang="en-US" smtClean="0">
                <a:latin typeface="Aptos" panose="020B0004020202020204" pitchFamily="34" charset="0"/>
              </a:rPr>
              <a:t>‹#›</a:t>
            </a:fld>
            <a:endParaRPr lang="en-US" dirty="0">
              <a:latin typeface="Aptos" panose="020B0004020202020204" pitchFamily="34" charset="0"/>
            </a:endParaRPr>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5" tIns="48327" rIns="96655" bIns="48327" rtlCol="0"/>
          <a:lstStyle>
            <a:lvl1pPr algn="l">
              <a:defRPr sz="1200">
                <a:latin typeface="Aptos" panose="020B0004020202020204" pitchFamily="34" charset="0"/>
              </a:defRPr>
            </a:lvl1pPr>
          </a:lstStyle>
          <a:p>
            <a:endParaRPr lang="en-US" dirty="0"/>
          </a:p>
        </p:txBody>
      </p:sp>
      <p:sp>
        <p:nvSpPr>
          <p:cNvPr id="3" name="Date Placeholder 2"/>
          <p:cNvSpPr>
            <a:spLocks noGrp="1"/>
          </p:cNvSpPr>
          <p:nvPr>
            <p:ph type="dt" idx="1"/>
          </p:nvPr>
        </p:nvSpPr>
        <p:spPr>
          <a:xfrm>
            <a:off x="4143587" y="0"/>
            <a:ext cx="3169920" cy="481728"/>
          </a:xfrm>
          <a:prstGeom prst="rect">
            <a:avLst/>
          </a:prstGeom>
        </p:spPr>
        <p:txBody>
          <a:bodyPr vert="horz" lIns="96655" tIns="48327" rIns="96655" bIns="48327" rtlCol="0"/>
          <a:lstStyle>
            <a:lvl1pPr algn="r">
              <a:defRPr sz="1200">
                <a:latin typeface="Aptos" panose="020B0004020202020204" pitchFamily="34" charset="0"/>
              </a:defRPr>
            </a:lvl1pPr>
          </a:lstStyle>
          <a:p>
            <a:fld id="{889D3BE4-62BE-4B60-BFFF-70CF8F0F7C95}" type="datetimeFigureOut">
              <a:rPr lang="en-US" smtClean="0"/>
              <a:pPr/>
              <a:t>5/15/2025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5" tIns="48327" rIns="96655" bIns="48327"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5" tIns="48327" rIns="96655" bIns="4832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5" tIns="48327" rIns="96655" bIns="48327" rtlCol="0" anchor="b"/>
          <a:lstStyle>
            <a:lvl1pPr algn="l">
              <a:defRPr sz="1200">
                <a:latin typeface="Aptos"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5" tIns="48327" rIns="96655" bIns="48327" rtlCol="0" anchor="b"/>
          <a:lstStyle>
            <a:lvl1pPr algn="r">
              <a:defRPr sz="1200">
                <a:latin typeface="Aptos" panose="020B0004020202020204" pitchFamily="34" charset="0"/>
              </a:defRPr>
            </a:lvl1pPr>
          </a:lstStyle>
          <a:p>
            <a:fld id="{48AED4EE-C9DA-462C-B712-3D4638B353E0}" type="slidenum">
              <a:rPr lang="en-US" smtClean="0"/>
              <a:pPr/>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Aptos" panose="020B0004020202020204" pitchFamily="34" charset="0"/>
        <a:ea typeface="+mn-ea"/>
        <a:cs typeface="+mn-cs"/>
      </a:defRPr>
    </a:lvl1pPr>
    <a:lvl2pPr marL="685800" algn="l" defTabSz="1371600" rtl="0" eaLnBrk="1" latinLnBrk="0" hangingPunct="1">
      <a:defRPr sz="1800" kern="1200">
        <a:solidFill>
          <a:schemeClr val="tx1"/>
        </a:solidFill>
        <a:latin typeface="Aptos" panose="020B0004020202020204" pitchFamily="34" charset="0"/>
        <a:ea typeface="+mn-ea"/>
        <a:cs typeface="+mn-cs"/>
      </a:defRPr>
    </a:lvl2pPr>
    <a:lvl3pPr marL="1371600" algn="l" defTabSz="1371600" rtl="0" eaLnBrk="1" latinLnBrk="0" hangingPunct="1">
      <a:defRPr sz="1800" kern="1200">
        <a:solidFill>
          <a:schemeClr val="tx1"/>
        </a:solidFill>
        <a:latin typeface="Aptos" panose="020B0004020202020204" pitchFamily="34" charset="0"/>
        <a:ea typeface="+mn-ea"/>
        <a:cs typeface="+mn-cs"/>
      </a:defRPr>
    </a:lvl3pPr>
    <a:lvl4pPr marL="2057400" algn="l" defTabSz="1371600" rtl="0" eaLnBrk="1" latinLnBrk="0" hangingPunct="1">
      <a:defRPr sz="1800" kern="1200">
        <a:solidFill>
          <a:schemeClr val="tx1"/>
        </a:solidFill>
        <a:latin typeface="Aptos" panose="020B0004020202020204" pitchFamily="34" charset="0"/>
        <a:ea typeface="+mn-ea"/>
        <a:cs typeface="+mn-cs"/>
      </a:defRPr>
    </a:lvl4pPr>
    <a:lvl5pPr marL="2743200" algn="l" defTabSz="1371600" rtl="0" eaLnBrk="1" latinLnBrk="0" hangingPunct="1">
      <a:defRPr sz="1800" kern="1200">
        <a:solidFill>
          <a:schemeClr val="tx1"/>
        </a:solidFill>
        <a:latin typeface="Aptos" panose="020B0004020202020204" pitchFamily="34" charset="0"/>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Discover how LIMRA and LOMA is dedicated to growing the value and effectiveness of the workplace benefits industry. This session will provide a high-level overview of LIMRA and </a:t>
            </a:r>
            <a:r>
              <a:rPr lang="en-US" sz="1200" i="1" dirty="0" err="1"/>
              <a:t>LOMA’s</a:t>
            </a:r>
            <a:r>
              <a:rPr lang="en-US" sz="1200" i="1" dirty="0"/>
              <a:t> key milestones, then delve deeper into its various initiatives and offerings that support the Workplace Benefits industry. From solutions to industry insights, see how LIMRA and LOMA is serving industry growth to better face the rapid evolution and increased demand for both innovative products and comprehensive support systems.</a:t>
            </a:r>
          </a:p>
        </p:txBody>
      </p:sp>
      <p:sp>
        <p:nvSpPr>
          <p:cNvPr id="4" name="Slide Number Placeholder 3"/>
          <p:cNvSpPr>
            <a:spLocks noGrp="1"/>
          </p:cNvSpPr>
          <p:nvPr>
            <p:ph type="sldNum" sz="quarter" idx="5"/>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157043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36B2-6744-1A2A-F64A-8E2B79871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12B3B-2E6C-C722-6F93-2738E6D98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9D341-300B-8854-AB80-E96D11A7B54F}"/>
              </a:ext>
            </a:extLst>
          </p:cNvPr>
          <p:cNvSpPr>
            <a:spLocks noGrp="1"/>
          </p:cNvSpPr>
          <p:nvPr>
            <p:ph type="body" idx="1"/>
          </p:nvPr>
        </p:nvSpPr>
        <p:spPr/>
        <p:txBody>
          <a:bodyPr/>
          <a:lstStyle/>
          <a:p>
            <a:pPr marL="4760" defTabSz="952073"/>
            <a:r>
              <a:rPr lang="en-US" sz="1200" b="1" kern="0" dirty="0"/>
              <a:t>Conferences:</a:t>
            </a:r>
          </a:p>
          <a:p>
            <a:pPr marL="4760" defTabSz="952073">
              <a:defRPr/>
            </a:pPr>
            <a:r>
              <a:rPr lang="en-US" sz="1200" kern="0" dirty="0"/>
              <a:t>LIMRA Annual Conference (</a:t>
            </a:r>
            <a:r>
              <a:rPr lang="en-US" sz="1200" dirty="0"/>
              <a:t>Note AC features a specific Workplace Benefits track that provides more content relevant to this industry)</a:t>
            </a:r>
            <a:endParaRPr lang="en-US" sz="1200" kern="0" dirty="0"/>
          </a:p>
          <a:p>
            <a:pPr marL="4760" defTabSz="952073"/>
            <a:r>
              <a:rPr lang="en-US" sz="1200" kern="0" dirty="0"/>
              <a:t>Enrollment Technology Strategy Seminar</a:t>
            </a:r>
          </a:p>
          <a:p>
            <a:pPr marL="4760" defTabSz="952073"/>
            <a:r>
              <a:rPr lang="en-US" sz="1200" kern="0" dirty="0"/>
              <a:t>Workplace Benefits Conference</a:t>
            </a:r>
          </a:p>
          <a:p>
            <a:pPr marL="4760" defTabSz="952073"/>
            <a:r>
              <a:rPr lang="en-US" sz="1200" kern="0" dirty="0"/>
              <a:t>Supplemental Health, DI &amp; </a:t>
            </a:r>
            <a:r>
              <a:rPr lang="en-US" sz="1200" kern="0" dirty="0" err="1"/>
              <a:t>LTC</a:t>
            </a:r>
            <a:r>
              <a:rPr lang="en-US" sz="1200" kern="0" dirty="0"/>
              <a:t> Conference</a:t>
            </a:r>
          </a:p>
          <a:p>
            <a:pPr marL="4760" defTabSz="952073"/>
            <a:endParaRPr lang="en-US" sz="1200" kern="0" dirty="0"/>
          </a:p>
          <a:p>
            <a:pPr marL="4760" defTabSz="952073"/>
            <a:r>
              <a:rPr lang="en-US" sz="1200" b="1" kern="0" dirty="0" err="1"/>
              <a:t>CxO</a:t>
            </a:r>
            <a:r>
              <a:rPr lang="en-US" sz="1200" b="1" kern="0" dirty="0"/>
              <a:t> Groups:</a:t>
            </a:r>
          </a:p>
          <a:p>
            <a:pPr marL="4760" defTabSz="952073"/>
            <a:r>
              <a:rPr lang="en-US" sz="1200" kern="0" dirty="0"/>
              <a:t>Workplace Benefits Executive Advisory Board</a:t>
            </a:r>
          </a:p>
          <a:p>
            <a:pPr marL="4760" defTabSz="952073"/>
            <a:r>
              <a:rPr lang="en-US" sz="1200" kern="0" dirty="0"/>
              <a:t>Workplace Benefits Distribution Leaders Roundtable</a:t>
            </a:r>
          </a:p>
          <a:p>
            <a:pPr marL="4760" defTabSz="952073"/>
            <a:r>
              <a:rPr lang="en-US" sz="1200" kern="0" dirty="0"/>
              <a:t>Independent Workplace Benefits Distribution Committee*</a:t>
            </a:r>
          </a:p>
          <a:p>
            <a:pPr marL="4760" defTabSz="952073"/>
            <a:r>
              <a:rPr lang="en-US" sz="1200" kern="0" dirty="0"/>
              <a:t>Artificial Intelligence Governance Group</a:t>
            </a:r>
          </a:p>
          <a:p>
            <a:pPr marL="4760" defTabSz="952073"/>
            <a:r>
              <a:rPr lang="en-US" sz="1200" kern="0" dirty="0"/>
              <a:t>Chief Financial Officers*</a:t>
            </a:r>
          </a:p>
          <a:p>
            <a:pPr marL="4760" defTabSz="952073"/>
            <a:r>
              <a:rPr lang="en-US" sz="1200" kern="0" dirty="0"/>
              <a:t>Chief Human Resource Officers</a:t>
            </a:r>
          </a:p>
          <a:p>
            <a:pPr marL="4760" defTabSz="952073"/>
            <a:r>
              <a:rPr lang="en-US" sz="1200" kern="0" dirty="0"/>
              <a:t>Chief Information Officers*</a:t>
            </a:r>
          </a:p>
          <a:p>
            <a:pPr marL="4760" defTabSz="952073"/>
            <a:r>
              <a:rPr lang="en-US" sz="1200" kern="0" dirty="0"/>
              <a:t>Chief Marketing Officers</a:t>
            </a:r>
          </a:p>
          <a:p>
            <a:pPr marL="4760" defTabSz="952073"/>
            <a:r>
              <a:rPr lang="en-US" sz="1200" kern="0" dirty="0"/>
              <a:t>Chief Operations Officers*</a:t>
            </a:r>
            <a:endParaRPr lang="en-US" sz="1200" i="1" kern="0" dirty="0"/>
          </a:p>
          <a:p>
            <a:pPr marL="4760" defTabSz="952073"/>
            <a:endParaRPr lang="en-US" sz="1200" kern="0" dirty="0"/>
          </a:p>
          <a:p>
            <a:pPr marL="4760" defTabSz="952073"/>
            <a:r>
              <a:rPr lang="en-US" sz="1200" b="1" kern="0" dirty="0"/>
              <a:t>Webinars:</a:t>
            </a:r>
          </a:p>
          <a:p>
            <a:pPr marL="4760" defTabSz="952073"/>
            <a:r>
              <a:rPr lang="en-US" sz="1200" kern="0" dirty="0"/>
              <a:t>The Workplace Benefits Report (quarterly)</a:t>
            </a:r>
          </a:p>
          <a:p>
            <a:pPr marL="4760" defTabSz="952073"/>
            <a:r>
              <a:rPr lang="en-US" sz="1200" kern="0" dirty="0"/>
              <a:t>LinkedIn LIVE: Industry Insights — What’s in Store for Workplace Benefits Distribution?</a:t>
            </a:r>
          </a:p>
          <a:p>
            <a:pPr marL="4760" defTabSz="952073"/>
            <a:r>
              <a:rPr lang="en-US" sz="1200" kern="0" dirty="0"/>
              <a:t>Opportunities Unfold: Exploring Employee Perspectives on Benefits and the Workplace</a:t>
            </a:r>
          </a:p>
          <a:p>
            <a:pPr marL="4760" defTabSz="952073"/>
            <a:r>
              <a:rPr lang="en-US" sz="1200" kern="0" dirty="0"/>
              <a:t>AI's Impact on Marketing Talent: Navigating the New Frontier</a:t>
            </a:r>
          </a:p>
          <a:p>
            <a:pPr marL="4760" defTabSz="952073"/>
            <a:r>
              <a:rPr lang="en-US" sz="1200" kern="0" dirty="0"/>
              <a:t>Workplace Benefits Distribution: The Future is Now</a:t>
            </a:r>
          </a:p>
          <a:p>
            <a:endParaRPr lang="en-US" sz="1200" dirty="0"/>
          </a:p>
        </p:txBody>
      </p:sp>
      <p:sp>
        <p:nvSpPr>
          <p:cNvPr id="4" name="Slide Number Placeholder 3">
            <a:extLst>
              <a:ext uri="{FF2B5EF4-FFF2-40B4-BE49-F238E27FC236}">
                <a16:creationId xmlns:a16="http://schemas.microsoft.com/office/drawing/2014/main" id="{755D2B04-D407-6821-149A-24C8852D05BB}"/>
              </a:ext>
            </a:extLst>
          </p:cNvPr>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75786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 to the mention the 16 study groups and committees specific to WPB listed on this slide</a:t>
            </a:r>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425852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2B9AD-9D8A-D34E-1AD1-8C4FE992E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8E9B0-F304-0A4B-91DD-99CC11507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15036-22AE-3630-B710-6AA6FD15B100}"/>
              </a:ext>
            </a:extLst>
          </p:cNvPr>
          <p:cNvSpPr>
            <a:spLocks noGrp="1"/>
          </p:cNvSpPr>
          <p:nvPr>
            <p:ph type="body" idx="1"/>
          </p:nvPr>
        </p:nvSpPr>
        <p:spPr/>
        <p:txBody>
          <a:bodyPr/>
          <a:lstStyle/>
          <a:p>
            <a:r>
              <a:rPr lang="en-US" sz="1200" b="1" dirty="0"/>
              <a:t>LDEx</a:t>
            </a:r>
          </a:p>
          <a:p>
            <a:pPr marL="302045" indent="-302045">
              <a:buFont typeface="Arial" panose="020B0604020202020204" pitchFamily="34" charset="0"/>
              <a:buChar char="•"/>
            </a:pPr>
            <a:r>
              <a:rPr lang="en-US" sz="1200" dirty="0"/>
              <a:t>Freely distributed LIMRA solution built by the industry for the industry, continues to lead the way in standardizing data transmission across the workplace benefits industry. </a:t>
            </a:r>
          </a:p>
          <a:p>
            <a:pPr marL="302045" indent="-302045">
              <a:buFont typeface="Arial" panose="020B0604020202020204" pitchFamily="34" charset="0"/>
              <a:buChar char="•"/>
            </a:pPr>
            <a:r>
              <a:rPr lang="en-US" sz="1200" dirty="0"/>
              <a:t>To date, more than 280 companies have downloaded these freely available standards. </a:t>
            </a:r>
          </a:p>
          <a:p>
            <a:pPr marL="302045" indent="-302045">
              <a:buFont typeface="Arial" panose="020B0604020202020204" pitchFamily="34" charset="0"/>
              <a:buChar char="•"/>
            </a:pPr>
            <a:r>
              <a:rPr lang="en-US" sz="1200" dirty="0"/>
              <a:t>The recent industry trend of digital transformation has created an integration environment perfect for standardization. </a:t>
            </a:r>
          </a:p>
          <a:p>
            <a:pPr marL="302045" indent="-302045">
              <a:buFont typeface="Arial" panose="020B0604020202020204" pitchFamily="34" charset="0"/>
              <a:buChar char="•"/>
            </a:pPr>
            <a:r>
              <a:rPr lang="en-US" sz="1200" dirty="0"/>
              <a:t>Adoption increased 21% from year end 2023 to year end 2024. </a:t>
            </a:r>
          </a:p>
          <a:p>
            <a:pPr marL="302045" indent="-302045">
              <a:buFont typeface="Arial" panose="020B0604020202020204" pitchFamily="34" charset="0"/>
              <a:buChar char="•"/>
            </a:pPr>
            <a:r>
              <a:rPr lang="en-US" sz="1200" dirty="0"/>
              <a:t>LIMRA and its contributing member companies have proven that adoption of the LDEx Standards will result in reduced costs and data errors, saving time and resources that can be allocated toward future growth opportunities. </a:t>
            </a:r>
          </a:p>
          <a:p>
            <a:pPr marL="302045" indent="-302045">
              <a:buFont typeface="Arial" panose="020B0604020202020204" pitchFamily="34" charset="0"/>
              <a:buChar char="•"/>
            </a:pPr>
            <a:r>
              <a:rPr lang="en-US" sz="1200" dirty="0"/>
              <a:t>In late 2024, an API compliant update to the LDEx Benefits Enrollment Management Standard, version 2.0, has been recently released. </a:t>
            </a:r>
          </a:p>
        </p:txBody>
      </p:sp>
      <p:sp>
        <p:nvSpPr>
          <p:cNvPr id="4" name="Slide Number Placeholder 3">
            <a:extLst>
              <a:ext uri="{FF2B5EF4-FFF2-40B4-BE49-F238E27FC236}">
                <a16:creationId xmlns:a16="http://schemas.microsoft.com/office/drawing/2014/main" id="{3B9C787A-D963-911B-E905-BCCDDBD314B6}"/>
              </a:ext>
            </a:extLst>
          </p:cNvPr>
          <p:cNvSpPr>
            <a:spLocks noGrp="1"/>
          </p:cNvSpPr>
          <p:nvPr>
            <p:ph type="sldNum" sz="quarter" idx="5"/>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70593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3195665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Call to action for attendees to for them to engage with us and make sure we understand their needs</a:t>
            </a:r>
          </a:p>
          <a:p>
            <a:endParaRPr lang="en-US" sz="1200" dirty="0"/>
          </a:p>
          <a:p>
            <a:r>
              <a:rPr lang="en-US" sz="1200" b="1" dirty="0"/>
              <a:t>Increase integration of the Workplace Benefits industry within the Association</a:t>
            </a:r>
          </a:p>
          <a:p>
            <a:r>
              <a:rPr lang="en-US" sz="1200" dirty="0"/>
              <a:t>We are increasing the representation of the workplace benefits market within the Advisory boards, committees, and study groups. Additionally, we are expanding the involvement of the workplace benefits members within the association through representation in more study groups and committees and boards.</a:t>
            </a:r>
          </a:p>
          <a:p>
            <a:endParaRPr lang="en-US" sz="1200" dirty="0"/>
          </a:p>
          <a:p>
            <a:r>
              <a:rPr lang="en-US" sz="1200" b="1" dirty="0"/>
              <a:t>Expand offerings within Industry Advantage, education, and talent solutions for the Workplace Benefits space</a:t>
            </a:r>
          </a:p>
          <a:p>
            <a:r>
              <a:rPr lang="en-US" sz="1200" dirty="0"/>
              <a:t>We are expanding the workplace benefits course offering to include product, distribution, technology, and the workplace benefits ecosystem. These courses will continue to grow with the influence of the education advisory committee.</a:t>
            </a:r>
          </a:p>
          <a:p>
            <a:endParaRPr lang="en-US" sz="1200" dirty="0"/>
          </a:p>
          <a:p>
            <a:r>
              <a:rPr lang="en-US" sz="1200" b="1" dirty="0"/>
              <a:t>Sharpen focus on the broker’s voice to the Association</a:t>
            </a:r>
          </a:p>
          <a:p>
            <a:r>
              <a:rPr lang="en-US" sz="1200" dirty="0"/>
              <a:t>We are engaging brokers and working to include them in association membership. This will help us add the voice of distribution to the workplace benefits industry within the association. Additionally, we will be expanding the LDEx standards into the Canadian membership to help solve the data exchange challenges in the Canadian workplace benefits market.</a:t>
            </a:r>
          </a:p>
          <a:p>
            <a:endParaRPr lang="en-US" sz="1200" dirty="0"/>
          </a:p>
          <a:p>
            <a:r>
              <a:rPr lang="en-US" sz="1200" b="1" dirty="0"/>
              <a:t>Retirement Plans Reference Guide </a:t>
            </a:r>
            <a:r>
              <a:rPr lang="en-US" sz="1200" dirty="0"/>
              <a:t>(Deb Dupont leading this &gt; shooting to publish in May)</a:t>
            </a:r>
          </a:p>
          <a:p>
            <a:endParaRPr lang="en-US" sz="1200" dirty="0"/>
          </a:p>
          <a:p>
            <a:r>
              <a:rPr lang="en-US" sz="1200" b="1" dirty="0"/>
              <a:t>Workplace Benefits Compass Program Work planned for 2025:</a:t>
            </a:r>
          </a:p>
          <a:p>
            <a:pPr marL="302045" indent="-302045">
              <a:buFont typeface="Arial" panose="020B0604020202020204" pitchFamily="34" charset="0"/>
              <a:buChar char="•"/>
            </a:pPr>
            <a:r>
              <a:rPr lang="en-US" sz="1200" dirty="0"/>
              <a:t>Share and gather feedback from WB Board (completed on 4/7)</a:t>
            </a:r>
          </a:p>
          <a:p>
            <a:pPr marL="302045" indent="-302045">
              <a:buFont typeface="Arial" panose="020B0604020202020204" pitchFamily="34" charset="0"/>
              <a:buChar char="•"/>
            </a:pPr>
            <a:r>
              <a:rPr lang="en-US" sz="1200" dirty="0"/>
              <a:t>Finish outreach calls to carriers to share and gather feedback by end of Q3</a:t>
            </a:r>
          </a:p>
          <a:p>
            <a:pPr marL="302045" indent="-302045">
              <a:buFont typeface="Arial" panose="020B0604020202020204" pitchFamily="34" charset="0"/>
              <a:buChar char="•"/>
            </a:pPr>
            <a:r>
              <a:rPr lang="en-US" sz="1200" dirty="0"/>
              <a:t>Organize Working Group and hold first Working Group Meeting (Q3/Q4)</a:t>
            </a:r>
          </a:p>
          <a:p>
            <a:pPr marL="302045" indent="-302045">
              <a:buFont typeface="Arial" panose="020B0604020202020204" pitchFamily="34" charset="0"/>
              <a:buChar char="•"/>
            </a:pPr>
            <a:r>
              <a:rPr lang="en-US" sz="1200" dirty="0"/>
              <a:t>Meet with IT to craft architecture plan (ongoing throughout the year)</a:t>
            </a:r>
          </a:p>
          <a:p>
            <a:pPr marL="302045" indent="-302045">
              <a:buFont typeface="Arial" panose="020B0604020202020204" pitchFamily="34" charset="0"/>
              <a:buChar char="•"/>
            </a:pPr>
            <a:endParaRPr lang="en-US" sz="1200" dirty="0"/>
          </a:p>
          <a:p>
            <a:r>
              <a:rPr lang="en-US" sz="1200" b="1" dirty="0"/>
              <a:t>TDAP Program </a:t>
            </a:r>
            <a:r>
              <a:rPr lang="en-US" sz="1200" dirty="0"/>
              <a:t>will leverage </a:t>
            </a:r>
            <a:r>
              <a:rPr lang="en-US" sz="1200" dirty="0" err="1"/>
              <a:t>LIMRA’s</a:t>
            </a:r>
            <a:r>
              <a:rPr lang="en-US" sz="1200" dirty="0"/>
              <a:t> LDEx Standards to gather anonymized, record-level data feeds of employee enrollment transactions (initial, ongoing, and event-based) to LIMRA for discovery analysis and reporting. </a:t>
            </a:r>
          </a:p>
          <a:p>
            <a:endParaRPr lang="en-US" sz="1200" dirty="0"/>
          </a:p>
          <a:p>
            <a:r>
              <a:rPr lang="en-US" sz="1200" dirty="0"/>
              <a:t>This developing partner initiative by Member Benefits and Industry Solutions will create these new insights into employee decision making at a granular level we have not been able to produce from a Workplace Benefits perspective</a:t>
            </a:r>
          </a:p>
          <a:p>
            <a:endParaRPr lang="en-US" sz="1200" dirty="0"/>
          </a:p>
          <a:p>
            <a:r>
              <a:rPr lang="en-US" sz="1200" b="0" dirty="0"/>
              <a:t>Work planned for 2025:</a:t>
            </a:r>
          </a:p>
          <a:p>
            <a:pPr marL="302045" indent="-302045">
              <a:buFont typeface="Arial" panose="020B0604020202020204" pitchFamily="34" charset="0"/>
              <a:buChar char="•"/>
            </a:pPr>
            <a:r>
              <a:rPr lang="en-US" sz="1200" dirty="0"/>
              <a:t>Currently building the framework </a:t>
            </a:r>
          </a:p>
          <a:p>
            <a:pPr marL="302045" indent="-302045">
              <a:buFont typeface="Arial" panose="020B0604020202020204" pitchFamily="34" charset="0"/>
              <a:buChar char="•"/>
            </a:pPr>
            <a:r>
              <a:rPr lang="en-US" sz="1200" dirty="0"/>
              <a:t>Pilot slated for this fall</a:t>
            </a:r>
          </a:p>
          <a:p>
            <a:pPr marL="302045" indent="-302045">
              <a:buFont typeface="Arial" panose="020B0604020202020204" pitchFamily="34" charset="0"/>
              <a:buChar char="•"/>
            </a:pPr>
            <a:r>
              <a:rPr lang="en-US" sz="1200" dirty="0"/>
              <a:t>Full rollout of this program in 2026</a:t>
            </a:r>
          </a:p>
          <a:p>
            <a:pPr marL="302045" indent="-302045">
              <a:buFont typeface="Arial" panose="020B0604020202020204" pitchFamily="34" charset="0"/>
              <a:buChar char="•"/>
            </a:pPr>
            <a:endParaRPr lang="en-US" sz="1200" dirty="0"/>
          </a:p>
          <a:p>
            <a:r>
              <a:rPr lang="en-US" sz="1200" b="1" dirty="0"/>
              <a:t>LDEx Canada</a:t>
            </a:r>
          </a:p>
          <a:p>
            <a:pPr marL="302045" indent="-302045">
              <a:buFont typeface="Arial" panose="020B0604020202020204" pitchFamily="34" charset="0"/>
              <a:buChar char="•"/>
            </a:pPr>
            <a:r>
              <a:rPr lang="en-US" sz="1200" b="0" dirty="0"/>
              <a:t>Working with a carrier member’s Founders Group to recruit and establish new Canadian Data Exchange Standards Committee</a:t>
            </a:r>
          </a:p>
          <a:p>
            <a:pPr marL="302045" indent="-302045">
              <a:buFont typeface="Arial" panose="020B0604020202020204" pitchFamily="34" charset="0"/>
              <a:buChar char="•"/>
            </a:pPr>
            <a:r>
              <a:rPr lang="en-US" sz="1200" b="0" dirty="0"/>
              <a:t>This group of carriers, technology providers, and TPA’s will be key in the development of the Canadian LDEx Standards, and subsequent adoption in the group and health market</a:t>
            </a:r>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293638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87305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49817"/>
            <a:r>
              <a:rPr lang="en-US" sz="1200" dirty="0"/>
              <a:t>Association is doing a lot to engage the WPB space, proof of that is the member survey results and growth in membership</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180580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2024 NPS for Insurance was 57 and Annuity was 56</a:t>
            </a:r>
          </a:p>
        </p:txBody>
      </p:sp>
      <p:sp>
        <p:nvSpPr>
          <p:cNvPr id="4" name="Slide Number Placeholder 3"/>
          <p:cNvSpPr>
            <a:spLocks noGrp="1"/>
          </p:cNvSpPr>
          <p:nvPr>
            <p:ph type="sldNum" sz="quarter" idx="5"/>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81771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a:t>
            </a:fld>
            <a:endParaRPr lang="en-US"/>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p:txBody>
          <a:bodyPr/>
          <a:lstStyle/>
          <a:p>
            <a:pPr defTabSz="1428110">
              <a:defRPr/>
            </a:pPr>
            <a:r>
              <a:rPr lang="en-US" sz="1200" dirty="0"/>
              <a:t>Question: </a:t>
            </a:r>
            <a:r>
              <a:rPr lang="en-US" sz="1200" dirty="0">
                <a:latin typeface="Aptos" panose="020B0004020202020204" pitchFamily="34" charset="0"/>
              </a:rPr>
              <a:t>Which of the following objectives will directly impact the work you will be focused on in 2025? Consider only those that relate to your role. by Primary Business Line (1)</a:t>
            </a:r>
          </a:p>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255337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272833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Industry Advantage: 77 WPB Courses, 6 WPB Learning Paths</a:t>
            </a:r>
          </a:p>
          <a:p>
            <a:r>
              <a:rPr lang="en-US" sz="1200" i="1" dirty="0"/>
              <a:t>The 77 courses include workplace benefits retirement. Most of the industry doesn’t look at retirement training as part of the workplace benefits training needs.</a:t>
            </a:r>
          </a:p>
          <a:p>
            <a:endParaRPr lang="en-US" sz="1200" dirty="0"/>
          </a:p>
          <a:p>
            <a:r>
              <a:rPr lang="en-US" sz="1200" dirty="0"/>
              <a:t>Develop and Retain Your Workforce: Finance for Insurance Leaders, Insurance Immersion</a:t>
            </a:r>
          </a:p>
          <a:p>
            <a:endParaRPr lang="en-US" sz="1200" dirty="0"/>
          </a:p>
          <a:p>
            <a:r>
              <a:rPr lang="en-US" sz="1200" dirty="0"/>
              <a:t>Strategic Leadership Experience: Leadership program developed in partnership with Wharton Executive Education (nomination only)</a:t>
            </a:r>
          </a:p>
        </p:txBody>
      </p:sp>
      <p:sp>
        <p:nvSpPr>
          <p:cNvPr id="4" name="Slide Number Placeholder 3"/>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428443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EA652-68B1-411D-5B05-2463B91B8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B4CBA-BB1B-FE1E-349B-8637B5AEB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FC3D1-4F0E-5B55-0EB0-BEB0A779F66F}"/>
              </a:ext>
            </a:extLst>
          </p:cNvPr>
          <p:cNvSpPr>
            <a:spLocks noGrp="1"/>
          </p:cNvSpPr>
          <p:nvPr>
            <p:ph type="body" idx="1"/>
          </p:nvPr>
        </p:nvSpPr>
        <p:spPr/>
        <p:txBody>
          <a:bodyPr/>
          <a:lstStyle/>
          <a:p>
            <a:pPr marL="4760" defTabSz="952073"/>
            <a:r>
              <a:rPr lang="en-US" sz="1200" b="1" i="1" kern="0" dirty="0"/>
              <a:t>Key Research:</a:t>
            </a:r>
          </a:p>
          <a:p>
            <a:pPr marL="4760" defTabSz="952073"/>
            <a:r>
              <a:rPr lang="en-US" sz="1200" i="1" kern="0" dirty="0"/>
              <a:t>LIMRA-EY Harnessing Growth in Workplace Benefits </a:t>
            </a:r>
            <a:r>
              <a:rPr lang="en-US" sz="1200" dirty="0"/>
              <a:t>(Pat and Chris </a:t>
            </a:r>
            <a:r>
              <a:rPr lang="en-US" sz="1200" dirty="0" err="1"/>
              <a:t>Morbelli</a:t>
            </a:r>
            <a:r>
              <a:rPr lang="en-US" sz="1200" dirty="0"/>
              <a:t> presenting at Conference)</a:t>
            </a:r>
            <a:endParaRPr lang="en-US" sz="1200" i="1" kern="0" dirty="0"/>
          </a:p>
          <a:p>
            <a:pPr marL="4760" defTabSz="952073">
              <a:defRPr/>
            </a:pPr>
            <a:r>
              <a:rPr lang="en-US" sz="1200" i="1" kern="0" dirty="0"/>
              <a:t>Benefits and Employee Attitude Tracking (BEAT) Study </a:t>
            </a:r>
            <a:r>
              <a:rPr lang="en-US" sz="1200" dirty="0"/>
              <a:t>(Kim Landy presenting at Conference)</a:t>
            </a:r>
            <a:endParaRPr lang="en-US" sz="1200" i="1" kern="0" dirty="0"/>
          </a:p>
          <a:p>
            <a:pPr marL="4760" defTabSz="952073"/>
            <a:r>
              <a:rPr lang="en-US" sz="1200" i="1" kern="0" dirty="0"/>
              <a:t>LIMRA Financial Wellness Index®</a:t>
            </a:r>
          </a:p>
          <a:p>
            <a:pPr marL="4760" defTabSz="952073"/>
            <a:endParaRPr lang="en-US" sz="1200" i="1" kern="0" dirty="0"/>
          </a:p>
          <a:p>
            <a:pPr marL="4760" defTabSz="952073"/>
            <a:r>
              <a:rPr lang="en-US" sz="1200" i="1" kern="0" dirty="0"/>
              <a:t>Group Life Mortality Experience Study </a:t>
            </a:r>
          </a:p>
        </p:txBody>
      </p:sp>
      <p:sp>
        <p:nvSpPr>
          <p:cNvPr id="4" name="Slide Number Placeholder 3">
            <a:extLst>
              <a:ext uri="{FF2B5EF4-FFF2-40B4-BE49-F238E27FC236}">
                <a16:creationId xmlns:a16="http://schemas.microsoft.com/office/drawing/2014/main" id="{A91909EF-B32E-0648-EC9E-E9CC687815D3}"/>
              </a:ext>
            </a:extLst>
          </p:cNvPr>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2057686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4" name="Picture 3" descr="A compass and pins on a map&#10;&#10;AI-generated content may be incorrect.">
            <a:extLst>
              <a:ext uri="{FF2B5EF4-FFF2-40B4-BE49-F238E27FC236}">
                <a16:creationId xmlns:a16="http://schemas.microsoft.com/office/drawing/2014/main" id="{16144E8C-36CD-8DF1-A8D1-1965F6BFC58E}"/>
              </a:ext>
            </a:extLst>
          </p:cNvPr>
          <p:cNvPicPr>
            <a:picLocks noChangeAspect="1"/>
          </p:cNvPicPr>
          <p:nvPr userDrawn="1"/>
        </p:nvPicPr>
        <p:blipFill>
          <a:blip r:embed="rId2"/>
          <a:stretch>
            <a:fillRect/>
          </a:stretch>
        </p:blipFill>
        <p:spPr>
          <a:xfrm>
            <a:off x="-10236" y="-3395139"/>
            <a:ext cx="18529300" cy="12352867"/>
          </a:xfrm>
          <a:prstGeom prst="rect">
            <a:avLst/>
          </a:prstGeom>
        </p:spPr>
      </p:pic>
      <p:sp>
        <p:nvSpPr>
          <p:cNvPr id="10" name="Rectangle 9"/>
          <p:cNvSpPr/>
          <p:nvPr userDrawn="1"/>
        </p:nvSpPr>
        <p:spPr>
          <a:xfrm>
            <a:off x="0" y="7493925"/>
            <a:ext cx="18297144" cy="2803101"/>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3" name="Rectangle 2"/>
          <p:cNvSpPr>
            <a:spLocks noGrp="1" noChangeArrowheads="1"/>
          </p:cNvSpPr>
          <p:nvPr>
            <p:ph type="ctrTitle" hasCustomPrompt="1"/>
          </p:nvPr>
        </p:nvSpPr>
        <p:spPr>
          <a:xfrm>
            <a:off x="661542" y="7940262"/>
            <a:ext cx="8170143" cy="715581"/>
          </a:xfrm>
          <a:prstGeom prst="rect">
            <a:avLst/>
          </a:prstGeom>
          <a:noFill/>
          <a:effectLst/>
        </p:spPr>
        <p:txBody>
          <a:bodyPr wrap="square" lIns="0" rIns="182880" bIns="0" anchor="b" anchorCtr="0">
            <a:spAutoFit/>
          </a:bodyPr>
          <a:lstStyle>
            <a:lvl1pPr algn="l">
              <a:lnSpc>
                <a:spcPct val="100000"/>
              </a:lnSpc>
              <a:defRPr sz="42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10236" y="2785563"/>
            <a:ext cx="1696670" cy="3843711"/>
          </a:xfrm>
          <a:prstGeom prst="rect">
            <a:avLst/>
          </a:prstGeom>
        </p:spPr>
      </p:pic>
      <p:sp>
        <p:nvSpPr>
          <p:cNvPr id="12" name="Text Placeholder 2"/>
          <p:cNvSpPr>
            <a:spLocks noGrp="1"/>
          </p:cNvSpPr>
          <p:nvPr>
            <p:ph type="body" sz="quarter" idx="10"/>
          </p:nvPr>
        </p:nvSpPr>
        <p:spPr>
          <a:xfrm>
            <a:off x="661542" y="8707697"/>
            <a:ext cx="8174736" cy="500063"/>
          </a:xfrm>
          <a:prstGeom prst="rect">
            <a:avLst/>
          </a:prstGeom>
        </p:spPr>
        <p:txBody>
          <a:bodyPr lIns="0" tIns="0" rIns="0" bIns="0" anchor="ctr" anchorCtr="0"/>
          <a:lstStyle>
            <a:lvl1pPr>
              <a:defRPr sz="27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661542" y="9238919"/>
            <a:ext cx="8174736" cy="500063"/>
          </a:xfrm>
          <a:prstGeom prst="rect">
            <a:avLst/>
          </a:prstGeom>
        </p:spPr>
        <p:txBody>
          <a:bodyPr lIns="0" tIns="0" rIns="0" bIns="0" anchor="ctr" anchorCtr="0"/>
          <a:lstStyle>
            <a:lvl1pPr>
              <a:defRPr sz="2400" i="1">
                <a:solidFill>
                  <a:schemeClr val="bg1"/>
                </a:solidFill>
                <a:latin typeface="Aptos" panose="020B0004020202020204" pitchFamily="34" charset="0"/>
              </a:defRPr>
            </a:lvl1pPr>
          </a:lstStyle>
          <a:p>
            <a:pPr lvl="0"/>
            <a:r>
              <a:rPr lang="en-US" dirty="0"/>
              <a:t>Edit Master text styles</a:t>
            </a:r>
          </a:p>
        </p:txBody>
      </p:sp>
      <p:pic>
        <p:nvPicPr>
          <p:cNvPr id="2" name="Picture 1" descr="A black and white logo with white text&#10;&#10;Description automatically generated">
            <a:extLst>
              <a:ext uri="{FF2B5EF4-FFF2-40B4-BE49-F238E27FC236}">
                <a16:creationId xmlns:a16="http://schemas.microsoft.com/office/drawing/2014/main" id="{72673E52-540F-3BCC-F594-342770CF6278}"/>
              </a:ext>
            </a:extLst>
          </p:cNvPr>
          <p:cNvPicPr>
            <a:picLocks noChangeAspect="1"/>
          </p:cNvPicPr>
          <p:nvPr userDrawn="1"/>
        </p:nvPicPr>
        <p:blipFill>
          <a:blip r:embed="rId4"/>
          <a:stretch>
            <a:fillRect/>
          </a:stretch>
        </p:blipFill>
        <p:spPr>
          <a:xfrm>
            <a:off x="15040040" y="9110705"/>
            <a:ext cx="2586419" cy="744083"/>
          </a:xfrm>
          <a:prstGeom prst="rect">
            <a:avLst/>
          </a:prstGeom>
        </p:spPr>
      </p:pic>
    </p:spTree>
    <p:extLst>
      <p:ext uri="{BB962C8B-B14F-4D97-AF65-F5344CB8AC3E}">
        <p14:creationId xmlns:p14="http://schemas.microsoft.com/office/powerpoint/2010/main" val="3128703262"/>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10" name="Picture Placeholder 10"/>
          <p:cNvSpPr>
            <a:spLocks noGrp="1"/>
          </p:cNvSpPr>
          <p:nvPr>
            <p:ph type="pic" sz="quarter" idx="10" hasCustomPrompt="1"/>
          </p:nvPr>
        </p:nvSpPr>
        <p:spPr>
          <a:xfrm>
            <a:off x="0" y="1"/>
            <a:ext cx="18288000" cy="6243638"/>
          </a:xfrm>
          <a:prstGeom prst="rect">
            <a:avLst/>
          </a:prstGeom>
        </p:spPr>
        <p:txBody>
          <a:bodyPr anchor="ctr"/>
          <a:lstStyle>
            <a:lvl1pPr algn="ctr">
              <a:defRPr>
                <a:latin typeface="Aptos" panose="020B0004020202020204" pitchFamily="34" charset="0"/>
              </a:defRPr>
            </a:lvl1pPr>
          </a:lstStyle>
          <a:p>
            <a:r>
              <a:rPr lang="en-US" dirty="0"/>
              <a:t>Click to add photo</a:t>
            </a:r>
          </a:p>
        </p:txBody>
      </p:sp>
      <p:sp>
        <p:nvSpPr>
          <p:cNvPr id="11" name="Rectangle 10"/>
          <p:cNvSpPr/>
          <p:nvPr userDrawn="1"/>
        </p:nvSpPr>
        <p:spPr>
          <a:xfrm>
            <a:off x="1" y="6200775"/>
            <a:ext cx="18287999" cy="1181414"/>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EBE8E5"/>
              </a:solidFill>
              <a:effectLst/>
              <a:uLnTx/>
              <a:uFillTx/>
              <a:latin typeface="Aptos" panose="020B0004020202020204" pitchFamily="34" charset="0"/>
              <a:ea typeface="+mn-ea"/>
              <a:cs typeface="+mn-cs"/>
            </a:endParaRPr>
          </a:p>
        </p:txBody>
      </p:sp>
      <p:sp>
        <p:nvSpPr>
          <p:cNvPr id="12" name="Rectangle 11"/>
          <p:cNvSpPr/>
          <p:nvPr userDrawn="1"/>
        </p:nvSpPr>
        <p:spPr>
          <a:xfrm>
            <a:off x="1" y="6567332"/>
            <a:ext cx="18287999" cy="1862295"/>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13" name="Title Placeholder 37"/>
          <p:cNvSpPr>
            <a:spLocks noGrp="1"/>
          </p:cNvSpPr>
          <p:nvPr>
            <p:ph type="title" hasCustomPrompt="1"/>
          </p:nvPr>
        </p:nvSpPr>
        <p:spPr>
          <a:xfrm>
            <a:off x="8674" y="6586538"/>
            <a:ext cx="18036440" cy="1828799"/>
          </a:xfrm>
          <a:prstGeom prst="rect">
            <a:avLst/>
          </a:prstGeom>
          <a:noFill/>
        </p:spPr>
        <p:txBody>
          <a:bodyPr vert="horz" wrap="none" lIns="274320" tIns="0" rIns="182880" bIns="0" rtlCol="0" anchor="ctr" anchorCtr="0">
            <a:normAutofit/>
          </a:bodyPr>
          <a:lstStyle>
            <a:lvl1pPr algn="r">
              <a:defRPr sz="4800" b="0" baseline="0">
                <a:solidFill>
                  <a:schemeClr val="bg1"/>
                </a:solidFill>
                <a:latin typeface="Aptos" panose="020B0004020202020204" pitchFamily="34" charset="0"/>
              </a:defRPr>
            </a:lvl1pPr>
          </a:lstStyle>
          <a:p>
            <a:r>
              <a:rPr lang="en-US" dirty="0"/>
              <a:t>Click to edit section text</a:t>
            </a:r>
          </a:p>
        </p:txBody>
      </p:sp>
      <p:sp>
        <p:nvSpPr>
          <p:cNvPr id="2" name="Slide Number Placeholder 2">
            <a:extLst>
              <a:ext uri="{FF2B5EF4-FFF2-40B4-BE49-F238E27FC236}">
                <a16:creationId xmlns:a16="http://schemas.microsoft.com/office/drawing/2014/main" id="{CF4A2717-C8B4-484E-4BEB-91DFA5DA8F47}"/>
              </a:ext>
            </a:extLst>
          </p:cNvPr>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Tree>
    <p:extLst>
      <p:ext uri="{BB962C8B-B14F-4D97-AF65-F5344CB8AC3E}">
        <p14:creationId xmlns:p14="http://schemas.microsoft.com/office/powerpoint/2010/main" val="255935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4" name="Slide Number Placeholder 2">
            <a:extLst>
              <a:ext uri="{FF2B5EF4-FFF2-40B4-BE49-F238E27FC236}">
                <a16:creationId xmlns:a16="http://schemas.microsoft.com/office/drawing/2014/main" id="{5B820695-8BF3-9956-DC9C-CA54993AFACD}"/>
              </a:ext>
            </a:extLst>
          </p:cNvPr>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9" name="Rectangle 8">
            <a:extLst>
              <a:ext uri="{FF2B5EF4-FFF2-40B4-BE49-F238E27FC236}">
                <a16:creationId xmlns:a16="http://schemas.microsoft.com/office/drawing/2014/main" id="{E47029E6-153B-0D74-4222-7673D15E667E}"/>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10" name="Title Placeholder 37">
            <a:extLst>
              <a:ext uri="{FF2B5EF4-FFF2-40B4-BE49-F238E27FC236}">
                <a16:creationId xmlns:a16="http://schemas.microsoft.com/office/drawing/2014/main" id="{522FD1F7-25D9-70DD-EB03-C2EF93D962CD}"/>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42891542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71684" y="2052638"/>
            <a:ext cx="8990214" cy="5992926"/>
          </a:xfrm>
          <a:prstGeom prst="rect">
            <a:avLst/>
          </a:prstGeom>
          <a:noFill/>
        </p:spPr>
      </p:pic>
      <p:sp>
        <p:nvSpPr>
          <p:cNvPr id="22" name="Rectangle 21" hidden="1"/>
          <p:cNvSpPr/>
          <p:nvPr userDrawn="1"/>
        </p:nvSpPr>
        <p:spPr>
          <a:xfrm>
            <a:off x="-37407" y="7963007"/>
            <a:ext cx="18324576" cy="2394065"/>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grpSp>
        <p:nvGrpSpPr>
          <p:cNvPr id="8" name="Group 7"/>
          <p:cNvGrpSpPr/>
          <p:nvPr userDrawn="1"/>
        </p:nvGrpSpPr>
        <p:grpSpPr>
          <a:xfrm>
            <a:off x="11858745" y="2052638"/>
            <a:ext cx="5500434" cy="5533697"/>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0" name="TextBox 9"/>
            <p:cNvSpPr txBox="1"/>
            <p:nvPr userDrawn="1"/>
          </p:nvSpPr>
          <p:spPr>
            <a:xfrm>
              <a:off x="7167532" y="2039454"/>
              <a:ext cx="4133546" cy="2646879"/>
            </a:xfrm>
            <a:prstGeom prst="rect">
              <a:avLst/>
            </a:prstGeom>
            <a:grp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04040"/>
                  </a:solidFill>
                  <a:effectLst/>
                  <a:uLnTx/>
                  <a:uFillTx/>
                  <a:latin typeface="Aptos" panose="020B0004020202020204" pitchFamily="34" charset="0"/>
                  <a:ea typeface="+mn-ea"/>
                  <a:cs typeface="Arial" panose="020B0604020202020204" pitchFamily="34" charset="0"/>
                </a:rPr>
                <a:t>Advancing the financial services industry by empowering our </a:t>
              </a:r>
              <a:br>
                <a:rPr kumimoji="0" lang="en-US" sz="3600" b="0" i="0" u="none" strike="noStrike" kern="1200" cap="none" spc="0" normalizeH="0" baseline="0" noProof="0" dirty="0">
                  <a:ln>
                    <a:noFill/>
                  </a:ln>
                  <a:solidFill>
                    <a:srgbClr val="404040"/>
                  </a:solidFill>
                  <a:effectLst/>
                  <a:uLnTx/>
                  <a:uFillTx/>
                  <a:latin typeface="Aptos" panose="020B00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rgbClr val="404040"/>
                  </a:solidFill>
                  <a:effectLst/>
                  <a:uLnTx/>
                  <a:uFillTx/>
                  <a:latin typeface="Aptos" panose="020B0004020202020204" pitchFamily="34" charset="0"/>
                  <a:ea typeface="+mn-ea"/>
                  <a:cs typeface="Arial" panose="020B0604020202020204" pitchFamily="34" charset="0"/>
                </a:rPr>
                <a:t>members with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knowledge</a:t>
              </a:r>
              <a:r>
                <a:rPr kumimoji="0" lang="en-US" sz="3600" b="0" i="0" u="none" strike="noStrike" kern="1200" cap="none" spc="0" normalizeH="0" baseline="0" noProof="0" dirty="0">
                  <a:ln>
                    <a:noFill/>
                  </a:ln>
                  <a:solidFill>
                    <a:srgbClr val="404040"/>
                  </a:solidFill>
                  <a:effectLst/>
                  <a:uLnTx/>
                  <a:uFillTx/>
                  <a:latin typeface="Aptos" panose="020B0004020202020204" pitchFamily="34" charset="0"/>
                  <a:ea typeface="+mn-ea"/>
                  <a:cs typeface="Arial" panose="020B0604020202020204" pitchFamily="34" charset="0"/>
                </a:rPr>
                <a:t>,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insights</a:t>
              </a:r>
              <a:r>
                <a:rPr kumimoji="0" lang="en-US" sz="3600" b="0" i="0" u="none" strike="noStrike" kern="1200" cap="none" spc="0" normalizeH="0" baseline="0" noProof="0" dirty="0">
                  <a:ln>
                    <a:noFill/>
                  </a:ln>
                  <a:solidFill>
                    <a:srgbClr val="404040"/>
                  </a:solidFill>
                  <a:effectLst/>
                  <a:uLnTx/>
                  <a:uFillTx/>
                  <a:latin typeface="Aptos" panose="020B0004020202020204" pitchFamily="34" charset="0"/>
                  <a:ea typeface="+mn-ea"/>
                  <a:cs typeface="Arial" panose="020B0604020202020204" pitchFamily="34" charset="0"/>
                </a:rPr>
                <a:t>,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connections</a:t>
              </a:r>
              <a:r>
                <a:rPr kumimoji="0" lang="en-US" sz="3600" b="0" i="0" u="none" strike="noStrike" kern="1200" cap="none" spc="0" normalizeH="0" baseline="0" noProof="0" dirty="0">
                  <a:ln>
                    <a:noFill/>
                  </a:ln>
                  <a:solidFill>
                    <a:srgbClr val="404040"/>
                  </a:solidFill>
                  <a:effectLst/>
                  <a:uLnTx/>
                  <a:uFillTx/>
                  <a:latin typeface="Aptos" panose="020B0004020202020204" pitchFamily="34" charset="0"/>
                  <a:ea typeface="+mn-ea"/>
                  <a:cs typeface="Arial" panose="020B0604020202020204" pitchFamily="34" charset="0"/>
                </a:rPr>
                <a:t>, and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solutions</a:t>
              </a:r>
              <a:endPar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grpSp>
      <p:sp>
        <p:nvSpPr>
          <p:cNvPr id="2" name="Slide Number Placeholder 2">
            <a:extLst>
              <a:ext uri="{FF2B5EF4-FFF2-40B4-BE49-F238E27FC236}">
                <a16:creationId xmlns:a16="http://schemas.microsoft.com/office/drawing/2014/main" id="{4CB518EE-AEE0-6236-F412-99EB3F37D64C}"/>
              </a:ext>
            </a:extLst>
          </p:cNvPr>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pic>
        <p:nvPicPr>
          <p:cNvPr id="3" name="Picture 2">
            <a:extLst>
              <a:ext uri="{FF2B5EF4-FFF2-40B4-BE49-F238E27FC236}">
                <a16:creationId xmlns:a16="http://schemas.microsoft.com/office/drawing/2014/main" id="{8C3B7D05-C848-5378-C44E-BE1B1D94DFF7}"/>
              </a:ext>
            </a:extLst>
          </p:cNvPr>
          <p:cNvPicPr>
            <a:picLocks noChangeAspect="1"/>
          </p:cNvPicPr>
          <p:nvPr userDrawn="1"/>
        </p:nvPicPr>
        <p:blipFill>
          <a:blip r:embed="rId3"/>
          <a:srcRect l="-3016" t="-14727" r="-2812" b="-9443"/>
          <a:stretch/>
        </p:blipFill>
        <p:spPr>
          <a:xfrm>
            <a:off x="14963775" y="9001126"/>
            <a:ext cx="2733675" cy="923924"/>
          </a:xfrm>
          <a:prstGeom prst="rect">
            <a:avLst/>
          </a:prstGeom>
        </p:spPr>
      </p:pic>
    </p:spTree>
    <p:extLst>
      <p:ext uri="{BB962C8B-B14F-4D97-AF65-F5344CB8AC3E}">
        <p14:creationId xmlns:p14="http://schemas.microsoft.com/office/powerpoint/2010/main" val="3209924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Rectangle 27"/>
          <p:cNvSpPr/>
          <p:nvPr userDrawn="1"/>
        </p:nvSpPr>
        <p:spPr>
          <a:xfrm>
            <a:off x="14801852" y="8667593"/>
            <a:ext cx="3371849" cy="143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grpSp>
        <p:nvGrpSpPr>
          <p:cNvPr id="17" name="Group 16"/>
          <p:cNvGrpSpPr/>
          <p:nvPr userDrawn="1"/>
        </p:nvGrpSpPr>
        <p:grpSpPr>
          <a:xfrm>
            <a:off x="4211031" y="6089386"/>
            <a:ext cx="2880360" cy="1139829"/>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20" name="TextBox 20"/>
            <p:cNvSpPr txBox="1"/>
            <p:nvPr userDrawn="1"/>
          </p:nvSpPr>
          <p:spPr>
            <a:xfrm>
              <a:off x="2807354" y="4231060"/>
              <a:ext cx="19202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5F9F"/>
                  </a:solidFill>
                  <a:effectLst/>
                  <a:uLnTx/>
                  <a:uFillTx/>
                  <a:latin typeface="Aptos" panose="020B0004020202020204" pitchFamily="34" charset="0"/>
                  <a:ea typeface="+mn-ea"/>
                  <a:cs typeface="Arial" panose="020B0604020202020204" pitchFamily="34" charset="0"/>
                </a:rPr>
                <a:t>Life Insurance</a:t>
              </a:r>
            </a:p>
          </p:txBody>
        </p:sp>
      </p:grpSp>
      <p:grpSp>
        <p:nvGrpSpPr>
          <p:cNvPr id="21" name="Group 20"/>
          <p:cNvGrpSpPr/>
          <p:nvPr userDrawn="1"/>
        </p:nvGrpSpPr>
        <p:grpSpPr>
          <a:xfrm>
            <a:off x="7703820" y="6089387"/>
            <a:ext cx="2880360" cy="1139829"/>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23" name="TextBox 21"/>
            <p:cNvSpPr txBox="1"/>
            <p:nvPr userDrawn="1"/>
          </p:nvSpPr>
          <p:spPr>
            <a:xfrm>
              <a:off x="5135880" y="4231060"/>
              <a:ext cx="19202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5F9F"/>
                  </a:solidFill>
                  <a:effectLst/>
                  <a:uLnTx/>
                  <a:uFillTx/>
                  <a:latin typeface="Aptos" panose="020B0004020202020204" pitchFamily="34" charset="0"/>
                  <a:ea typeface="+mn-ea"/>
                  <a:cs typeface="Arial" panose="020B0604020202020204" pitchFamily="34" charset="0"/>
                </a:rPr>
                <a:t>Annuities</a:t>
              </a:r>
            </a:p>
          </p:txBody>
        </p:sp>
      </p:grpSp>
      <p:grpSp>
        <p:nvGrpSpPr>
          <p:cNvPr id="24" name="Group 23"/>
          <p:cNvGrpSpPr/>
          <p:nvPr userDrawn="1"/>
        </p:nvGrpSpPr>
        <p:grpSpPr>
          <a:xfrm>
            <a:off x="11196611" y="6089387"/>
            <a:ext cx="2880360" cy="1139829"/>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34" name="TextBox 22"/>
            <p:cNvSpPr txBox="1"/>
            <p:nvPr userDrawn="1"/>
          </p:nvSpPr>
          <p:spPr>
            <a:xfrm>
              <a:off x="7572354" y="4089739"/>
              <a:ext cx="1704346" cy="677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5F9F"/>
                  </a:solidFill>
                  <a:effectLst/>
                  <a:uLnTx/>
                  <a:uFillTx/>
                  <a:latin typeface="Aptos" panose="020B0004020202020204" pitchFamily="34" charset="0"/>
                  <a:ea typeface="+mn-ea"/>
                  <a:cs typeface="Arial" panose="020B0604020202020204" pitchFamily="34" charset="0"/>
                </a:rPr>
                <a:t>Workplace Benefits</a:t>
              </a:r>
            </a:p>
          </p:txBody>
        </p:sp>
      </p:grpSp>
      <p:cxnSp>
        <p:nvCxnSpPr>
          <p:cNvPr id="35" name="Straight Connector 34"/>
          <p:cNvCxnSpPr/>
          <p:nvPr userDrawn="1"/>
        </p:nvCxnSpPr>
        <p:spPr>
          <a:xfrm>
            <a:off x="4206240" y="5526006"/>
            <a:ext cx="987552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4975" y="3055101"/>
            <a:ext cx="7258050" cy="2144214"/>
          </a:xfrm>
          <a:prstGeom prst="rect">
            <a:avLst/>
          </a:prstGeom>
        </p:spPr>
      </p:pic>
      <p:sp>
        <p:nvSpPr>
          <p:cNvPr id="4" name="Slide Number Placeholder 2">
            <a:extLst>
              <a:ext uri="{FF2B5EF4-FFF2-40B4-BE49-F238E27FC236}">
                <a16:creationId xmlns:a16="http://schemas.microsoft.com/office/drawing/2014/main" id="{37F7F690-D15F-3769-426B-17A56713A272}"/>
              </a:ext>
            </a:extLst>
          </p:cNvPr>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5" name="Rectangle 4">
            <a:extLst>
              <a:ext uri="{FF2B5EF4-FFF2-40B4-BE49-F238E27FC236}">
                <a16:creationId xmlns:a16="http://schemas.microsoft.com/office/drawing/2014/main" id="{ECA5D688-F84E-FCF0-714E-1B6617E5BB8A}"/>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6" name="Title Placeholder 37">
            <a:extLst>
              <a:ext uri="{FF2B5EF4-FFF2-40B4-BE49-F238E27FC236}">
                <a16:creationId xmlns:a16="http://schemas.microsoft.com/office/drawing/2014/main" id="{2049D210-CE19-A873-8BF9-58838CA5443C}"/>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422639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1577731" y="2052638"/>
            <a:ext cx="6665810" cy="5533697"/>
          </a:xfrm>
          <a:prstGeom prst="rect">
            <a:avLst/>
          </a:prstGeom>
          <a:solidFill>
            <a:schemeClr val="bg1">
              <a:lumMod val="95000"/>
            </a:schemeClr>
          </a:solid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3" name="TextBox 12"/>
          <p:cNvSpPr txBox="1"/>
          <p:nvPr userDrawn="1"/>
        </p:nvSpPr>
        <p:spPr>
          <a:xfrm>
            <a:off x="1733021" y="2626157"/>
            <a:ext cx="6359417" cy="4128310"/>
          </a:xfrm>
          <a:prstGeom prst="rect">
            <a:avLst/>
          </a:prstGeom>
          <a:solidFill>
            <a:schemeClr val="bg1">
              <a:lumMod val="95000"/>
            </a:schemeClr>
          </a:solidFill>
        </p:spPr>
        <p:txBody>
          <a:bodyPr wrap="square" rtlCol="0">
            <a:spAutoFit/>
          </a:bodyPr>
          <a:lstStyle/>
          <a:p>
            <a:pPr marL="0" marR="0" lvl="0" indent="0" algn="ctr" defTabSz="1371600" rtl="0" eaLnBrk="1" fontAlgn="auto" latinLnBrk="0" hangingPunct="1">
              <a:lnSpc>
                <a:spcPts val="525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Our Mission</a:t>
            </a:r>
          </a:p>
          <a:p>
            <a:pPr marL="0" marR="0" lvl="0" indent="0" algn="ctr" defTabSz="1371600" rtl="0" eaLnBrk="1" fontAlgn="auto" latinLnBrk="0" hangingPunct="1">
              <a:lnSpc>
                <a:spcPts val="525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is to advance the </a:t>
            </a:r>
            <a:b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financial services industry by empowering our members</a:t>
            </a:r>
            <a:b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with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knowledge</a:t>
            </a:r>
            <a: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insights</a:t>
            </a:r>
            <a: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connections,</a:t>
            </a:r>
            <a: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 and </a:t>
            </a:r>
            <a:r>
              <a:rPr kumimoji="0" lang="en-US" sz="3600" b="1" i="0" u="none" strike="noStrike" kern="1200" cap="none" spc="0" normalizeH="0" baseline="0" noProof="0" dirty="0">
                <a:ln>
                  <a:noFill/>
                </a:ln>
                <a:solidFill>
                  <a:srgbClr val="002F70"/>
                </a:solidFill>
                <a:effectLst/>
                <a:uLnTx/>
                <a:uFillTx/>
                <a:latin typeface="Aptos" panose="020B0004020202020204" pitchFamily="34" charset="0"/>
                <a:ea typeface="+mn-ea"/>
                <a:cs typeface="Arial" panose="020B0604020202020204" pitchFamily="34" charset="0"/>
              </a:rPr>
              <a:t>solutions</a:t>
            </a:r>
            <a:r>
              <a:rPr kumimoji="0" lang="en-US" sz="36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9546433" y="2052638"/>
            <a:ext cx="7812881" cy="5534025"/>
          </a:xfrm>
          <a:prstGeom prst="rect">
            <a:avLst/>
          </a:prstGeom>
        </p:spPr>
      </p:pic>
      <p:sp>
        <p:nvSpPr>
          <p:cNvPr id="2" name="Slide Number Placeholder 2">
            <a:extLst>
              <a:ext uri="{FF2B5EF4-FFF2-40B4-BE49-F238E27FC236}">
                <a16:creationId xmlns:a16="http://schemas.microsoft.com/office/drawing/2014/main" id="{D398A1F8-D825-F123-4D15-C00C4DFEB28C}"/>
              </a:ext>
            </a:extLst>
          </p:cNvPr>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Tree>
    <p:extLst>
      <p:ext uri="{BB962C8B-B14F-4D97-AF65-F5344CB8AC3E}">
        <p14:creationId xmlns:p14="http://schemas.microsoft.com/office/powerpoint/2010/main" val="160755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IMRA LOMA option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l="5444" r="-1"/>
          <a:stretch/>
        </p:blipFill>
        <p:spPr>
          <a:xfrm>
            <a:off x="4877" y="1406465"/>
            <a:ext cx="1288149" cy="2918229"/>
          </a:xfrm>
          <a:prstGeom prst="rect">
            <a:avLst/>
          </a:prstGeom>
        </p:spPr>
      </p:pic>
      <p:sp>
        <p:nvSpPr>
          <p:cNvPr id="5" name="Title 1">
            <a:extLst>
              <a:ext uri="{FF2B5EF4-FFF2-40B4-BE49-F238E27FC236}">
                <a16:creationId xmlns:a16="http://schemas.microsoft.com/office/drawing/2014/main" id="{072B2C2F-2FBA-F933-60F1-83AE2F3AAAAE}"/>
              </a:ext>
            </a:extLst>
          </p:cNvPr>
          <p:cNvSpPr>
            <a:spLocks noGrp="1"/>
          </p:cNvSpPr>
          <p:nvPr>
            <p:ph type="title"/>
          </p:nvPr>
        </p:nvSpPr>
        <p:spPr>
          <a:xfrm>
            <a:off x="1974704" y="4028678"/>
            <a:ext cx="7169296" cy="2585059"/>
          </a:xfrm>
          <a:prstGeom prst="rect">
            <a:avLst/>
          </a:prstGeom>
        </p:spPr>
        <p:txBody>
          <a:bodyPr/>
          <a:lstStyle>
            <a:lvl1pPr>
              <a:defRPr>
                <a:solidFill>
                  <a:schemeClr val="bg1"/>
                </a:solidFill>
                <a:latin typeface="Aptos" panose="020B0004020202020204" pitchFamily="34" charset="0"/>
              </a:defRPr>
            </a:lvl1pPr>
          </a:lstStyle>
          <a:p>
            <a:r>
              <a:rPr lang="en-US" dirty="0"/>
              <a:t>Session Title</a:t>
            </a:r>
            <a:br>
              <a:rPr lang="en-US" dirty="0"/>
            </a:br>
            <a:r>
              <a:rPr lang="en-US" dirty="0"/>
              <a:t>Goes Here</a:t>
            </a:r>
          </a:p>
        </p:txBody>
      </p:sp>
      <p:pic>
        <p:nvPicPr>
          <p:cNvPr id="8" name="Picture 7" descr="A black and white logo with white text&#10;&#10;Description automatically generated">
            <a:extLst>
              <a:ext uri="{FF2B5EF4-FFF2-40B4-BE49-F238E27FC236}">
                <a16:creationId xmlns:a16="http://schemas.microsoft.com/office/drawing/2014/main" id="{E67F0CCF-9D9E-345F-BEF5-274894335C41}"/>
              </a:ext>
            </a:extLst>
          </p:cNvPr>
          <p:cNvPicPr>
            <a:picLocks noChangeAspect="1"/>
          </p:cNvPicPr>
          <p:nvPr userDrawn="1"/>
        </p:nvPicPr>
        <p:blipFill>
          <a:blip r:embed="rId4"/>
          <a:stretch>
            <a:fillRect/>
          </a:stretch>
        </p:blipFill>
        <p:spPr>
          <a:xfrm>
            <a:off x="14519188" y="8970433"/>
            <a:ext cx="3249855" cy="934945"/>
          </a:xfrm>
          <a:prstGeom prst="rect">
            <a:avLst/>
          </a:prstGeom>
        </p:spPr>
      </p:pic>
    </p:spTree>
    <p:extLst>
      <p:ext uri="{BB962C8B-B14F-4D97-AF65-F5344CB8AC3E}">
        <p14:creationId xmlns:p14="http://schemas.microsoft.com/office/powerpoint/2010/main" val="219163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IMRA LOMA outside co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9C01CA-1F75-847B-5956-7C53ED7E03B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l="5444" r="-1"/>
          <a:stretch/>
        </p:blipFill>
        <p:spPr>
          <a:xfrm>
            <a:off x="4877" y="1406465"/>
            <a:ext cx="1288149" cy="2918229"/>
          </a:xfrm>
          <a:prstGeom prst="rect">
            <a:avLst/>
          </a:prstGeom>
        </p:spPr>
      </p:pic>
      <p:sp>
        <p:nvSpPr>
          <p:cNvPr id="3" name="Picture Placeholder 3">
            <a:extLst>
              <a:ext uri="{FF2B5EF4-FFF2-40B4-BE49-F238E27FC236}">
                <a16:creationId xmlns:a16="http://schemas.microsoft.com/office/drawing/2014/main" id="{5347697C-A738-B204-3052-40D2EEBA005A}"/>
              </a:ext>
            </a:extLst>
          </p:cNvPr>
          <p:cNvSpPr txBox="1">
            <a:spLocks/>
          </p:cNvSpPr>
          <p:nvPr userDrawn="1"/>
        </p:nvSpPr>
        <p:spPr>
          <a:xfrm>
            <a:off x="15693656" y="8918562"/>
            <a:ext cx="2025503" cy="765545"/>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3150" kern="0" dirty="0">
                <a:solidFill>
                  <a:schemeClr val="bg1"/>
                </a:solidFill>
                <a:latin typeface="Aptos" panose="020B0004020202020204" pitchFamily="34" charset="0"/>
              </a:rPr>
              <a:t>LOGO</a:t>
            </a:r>
          </a:p>
        </p:txBody>
      </p:sp>
      <p:sp>
        <p:nvSpPr>
          <p:cNvPr id="7" name="Title 1">
            <a:extLst>
              <a:ext uri="{FF2B5EF4-FFF2-40B4-BE49-F238E27FC236}">
                <a16:creationId xmlns:a16="http://schemas.microsoft.com/office/drawing/2014/main" id="{85E034E6-0612-0781-A199-F04D526AAD65}"/>
              </a:ext>
            </a:extLst>
          </p:cNvPr>
          <p:cNvSpPr>
            <a:spLocks noGrp="1"/>
          </p:cNvSpPr>
          <p:nvPr>
            <p:ph type="title"/>
          </p:nvPr>
        </p:nvSpPr>
        <p:spPr>
          <a:xfrm>
            <a:off x="1974704" y="4028678"/>
            <a:ext cx="7169296" cy="2585059"/>
          </a:xfrm>
          <a:prstGeom prst="rect">
            <a:avLst/>
          </a:prstGeom>
        </p:spPr>
        <p:txBody>
          <a:bodyPr/>
          <a:lstStyle>
            <a:lvl1pPr>
              <a:defRPr>
                <a:solidFill>
                  <a:schemeClr val="bg1"/>
                </a:solidFill>
                <a:latin typeface="Aptos" panose="020B0004020202020204" pitchFamily="34" charset="0"/>
              </a:defRPr>
            </a:lvl1pPr>
          </a:lstStyle>
          <a:p>
            <a:r>
              <a:rPr lang="en-US" dirty="0"/>
              <a:t>Session Title</a:t>
            </a:r>
            <a:br>
              <a:rPr lang="en-US" dirty="0"/>
            </a:br>
            <a:r>
              <a:rPr lang="en-US" dirty="0"/>
              <a:t>Goes Here</a:t>
            </a:r>
          </a:p>
        </p:txBody>
      </p:sp>
      <p:pic>
        <p:nvPicPr>
          <p:cNvPr id="13" name="Picture 12" descr="A black and white logo with white text&#10;&#10;Description automatically generated">
            <a:extLst>
              <a:ext uri="{FF2B5EF4-FFF2-40B4-BE49-F238E27FC236}">
                <a16:creationId xmlns:a16="http://schemas.microsoft.com/office/drawing/2014/main" id="{7E7666B8-7C3F-C821-2EBD-BCD61A09CCC8}"/>
              </a:ext>
            </a:extLst>
          </p:cNvPr>
          <p:cNvPicPr>
            <a:picLocks noChangeAspect="1"/>
          </p:cNvPicPr>
          <p:nvPr userDrawn="1"/>
        </p:nvPicPr>
        <p:blipFill>
          <a:blip r:embed="rId4"/>
          <a:stretch>
            <a:fillRect/>
          </a:stretch>
        </p:blipFill>
        <p:spPr>
          <a:xfrm>
            <a:off x="11921762" y="8970433"/>
            <a:ext cx="3249855" cy="934945"/>
          </a:xfrm>
          <a:prstGeom prst="rect">
            <a:avLst/>
          </a:prstGeom>
        </p:spPr>
      </p:pic>
    </p:spTree>
    <p:extLst>
      <p:ext uri="{BB962C8B-B14F-4D97-AF65-F5344CB8AC3E}">
        <p14:creationId xmlns:p14="http://schemas.microsoft.com/office/powerpoint/2010/main" val="450023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ior Slide levels">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5" name="Text Placeholder 4"/>
          <p:cNvSpPr>
            <a:spLocks noGrp="1"/>
          </p:cNvSpPr>
          <p:nvPr>
            <p:ph type="body" sz="quarter" idx="10"/>
          </p:nvPr>
        </p:nvSpPr>
        <p:spPr>
          <a:xfrm>
            <a:off x="2526507" y="2724151"/>
            <a:ext cx="11639550" cy="5233988"/>
          </a:xfrm>
          <a:prstGeom prst="rect">
            <a:avLst/>
          </a:prstGeom>
        </p:spPr>
        <p:txBody>
          <a:bodyPr lIns="0" tIns="0" rIns="0" bIns="0"/>
          <a:lstStyle>
            <a:lvl1pPr>
              <a:defRPr sz="4200">
                <a:latin typeface="Aptos" panose="020B0004020202020204" pitchFamily="34" charset="0"/>
                <a:cs typeface="Arial" panose="020B0604020202020204" pitchFamily="34" charset="0"/>
              </a:defRPr>
            </a:lvl1pPr>
            <a:lvl2pPr>
              <a:defRPr sz="3600">
                <a:latin typeface="Aptos" panose="020B0004020202020204" pitchFamily="34" charset="0"/>
                <a:cs typeface="Arial" panose="020B0604020202020204" pitchFamily="34" charset="0"/>
              </a:defRPr>
            </a:lvl2pPr>
            <a:lvl3pPr>
              <a:defRPr sz="3000">
                <a:latin typeface="Aptos" panose="020B00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937245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ior Slide chart">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8" name="Chart Placeholder 7"/>
          <p:cNvSpPr>
            <a:spLocks noGrp="1"/>
          </p:cNvSpPr>
          <p:nvPr>
            <p:ph type="chart" sz="quarter" idx="10"/>
          </p:nvPr>
        </p:nvSpPr>
        <p:spPr>
          <a:xfrm>
            <a:off x="2762251" y="2707483"/>
            <a:ext cx="12218195" cy="5395913"/>
          </a:xfrm>
          <a:prstGeom prst="rect">
            <a:avLst/>
          </a:prstGeom>
        </p:spPr>
        <p:txBody>
          <a:bodyPr/>
          <a:lstStyle>
            <a:lvl1pPr>
              <a:defRPr>
                <a:latin typeface="Aptos" panose="020B0004020202020204" pitchFamily="34" charset="0"/>
              </a:defRPr>
            </a:lvl1pPr>
          </a:lstStyle>
          <a:p>
            <a:endParaRPr lang="en-US" dirty="0"/>
          </a:p>
        </p:txBody>
      </p:sp>
    </p:spTree>
    <p:extLst>
      <p:ext uri="{BB962C8B-B14F-4D97-AF65-F5344CB8AC3E}">
        <p14:creationId xmlns:p14="http://schemas.microsoft.com/office/powerpoint/2010/main" val="227570317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ior Slide blank">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011285189"/>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9160047" y="1180031"/>
            <a:ext cx="9134856" cy="9134856"/>
          </a:xfrm>
          <a:prstGeom prst="rect">
            <a:avLst/>
          </a:prstGeom>
        </p:spPr>
        <p:txBody>
          <a:bodyPr anchor="ctr"/>
          <a:lstStyle>
            <a:lvl1pPr algn="ctr">
              <a:defRPr>
                <a:latin typeface="Aptos" panose="020B0004020202020204" pitchFamily="34" charset="0"/>
              </a:defRPr>
            </a:lvl1pPr>
          </a:lstStyle>
          <a:p>
            <a:r>
              <a:rPr lang="en-US" dirty="0"/>
              <a:t>Click icon to add picture</a:t>
            </a:r>
          </a:p>
        </p:txBody>
      </p:sp>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5" name="Text Placeholder 4"/>
          <p:cNvSpPr>
            <a:spLocks noGrp="1"/>
          </p:cNvSpPr>
          <p:nvPr>
            <p:ph type="body" sz="quarter" idx="13"/>
          </p:nvPr>
        </p:nvSpPr>
        <p:spPr>
          <a:xfrm>
            <a:off x="400050" y="1714500"/>
            <a:ext cx="8355807" cy="7372350"/>
          </a:xfrm>
          <a:prstGeom prst="rect">
            <a:avLst/>
          </a:prstGeom>
        </p:spPr>
        <p:txBody>
          <a:bodyPr/>
          <a:lstStyle>
            <a:lvl1pPr marL="514350" indent="-514350">
              <a:lnSpc>
                <a:spcPct val="100000"/>
              </a:lnSpc>
              <a:spcAft>
                <a:spcPts val="2700"/>
              </a:spcAft>
              <a:buClr>
                <a:schemeClr val="tx1"/>
              </a:buClr>
              <a:buSzPct val="135000"/>
              <a:buFont typeface="Arial" panose="020B0604020202020204" pitchFamily="34" charset="0"/>
              <a:buChar char="•"/>
              <a:defRPr sz="3600">
                <a:latin typeface="Aptos" panose="020B0004020202020204" pitchFamily="34" charset="0"/>
              </a:defRPr>
            </a:lvl1pPr>
            <a:lvl2pPr marL="1028700" indent="-514350">
              <a:lnSpc>
                <a:spcPct val="100000"/>
              </a:lnSpc>
              <a:spcAft>
                <a:spcPts val="2700"/>
              </a:spcAft>
              <a:buClr>
                <a:schemeClr val="tx1"/>
              </a:buClr>
              <a:buSzPct val="135000"/>
              <a:buFont typeface="Arial" panose="020B0604020202020204" pitchFamily="34" charset="0"/>
              <a:buChar char="•"/>
              <a:defRPr sz="3600">
                <a:latin typeface="Aptos" panose="020B0004020202020204" pitchFamily="34" charset="0"/>
              </a:defRPr>
            </a:lvl2pPr>
            <a:lvl3pPr marL="1547813" indent="-514350">
              <a:lnSpc>
                <a:spcPct val="100000"/>
              </a:lnSpc>
              <a:spcAft>
                <a:spcPts val="1800"/>
              </a:spcAft>
              <a:buClr>
                <a:schemeClr val="tx1"/>
              </a:buClr>
              <a:buSzPct val="135000"/>
              <a:buFont typeface="Arial" panose="020B0604020202020204" pitchFamily="34" charset="0"/>
              <a:buChar char="•"/>
              <a:defRPr sz="3600">
                <a:latin typeface="Aptos" panose="020B00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11"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3" name="Rectangle 2">
            <a:extLst>
              <a:ext uri="{FF2B5EF4-FFF2-40B4-BE49-F238E27FC236}">
                <a16:creationId xmlns:a16="http://schemas.microsoft.com/office/drawing/2014/main" id="{36FC6AB4-7B99-2AE6-F031-B86BA65AE66C}"/>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6" name="Title Placeholder 37">
            <a:extLst>
              <a:ext uri="{FF2B5EF4-FFF2-40B4-BE49-F238E27FC236}">
                <a16:creationId xmlns:a16="http://schemas.microsoft.com/office/drawing/2014/main" id="{CCD1A13D-31EF-EECB-1C3B-5BCCEFA8B9DE}"/>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pic>
        <p:nvPicPr>
          <p:cNvPr id="8" name="Picture 7">
            <a:extLst>
              <a:ext uri="{FF2B5EF4-FFF2-40B4-BE49-F238E27FC236}">
                <a16:creationId xmlns:a16="http://schemas.microsoft.com/office/drawing/2014/main" id="{B137BDFE-9B22-CD04-D67E-4DDEEC60909B}"/>
              </a:ext>
            </a:extLst>
          </p:cNvPr>
          <p:cNvPicPr>
            <a:picLocks noChangeAspect="1"/>
          </p:cNvPicPr>
          <p:nvPr userDrawn="1"/>
        </p:nvPicPr>
        <p:blipFill>
          <a:blip r:embed="rId2"/>
          <a:srcRect l="-3016" t="-14727" r="-2812" b="-9443"/>
          <a:stretch/>
        </p:blipFill>
        <p:spPr>
          <a:xfrm>
            <a:off x="14963775" y="9001126"/>
            <a:ext cx="2733675" cy="923924"/>
          </a:xfrm>
          <a:prstGeom prst="rect">
            <a:avLst/>
          </a:prstGeom>
        </p:spPr>
      </p:pic>
    </p:spTree>
    <p:extLst>
      <p:ext uri="{BB962C8B-B14F-4D97-AF65-F5344CB8AC3E}">
        <p14:creationId xmlns:p14="http://schemas.microsoft.com/office/powerpoint/2010/main" val="2252315614"/>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peaker LIMRA LOMA">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2576383" y="1504950"/>
            <a:ext cx="5682287" cy="6553200"/>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7" name="Text Placeholder 8"/>
          <p:cNvSpPr>
            <a:spLocks noGrp="1"/>
          </p:cNvSpPr>
          <p:nvPr>
            <p:ph type="body" sz="quarter" idx="11" hasCustomPrompt="1"/>
          </p:nvPr>
        </p:nvSpPr>
        <p:spPr>
          <a:xfrm>
            <a:off x="8902988" y="2985157"/>
            <a:ext cx="7105031" cy="477824"/>
          </a:xfrm>
          <a:prstGeom prst="rect">
            <a:avLst/>
          </a:prstGeom>
        </p:spPr>
        <p:txBody>
          <a:bodyPr wrap="square" lIns="0" tIns="0" rIns="0" bIns="0">
            <a:noAutofit/>
          </a:bodyPr>
          <a:lstStyle>
            <a:lvl1pPr marL="0" indent="0">
              <a:buFontTx/>
              <a:buNone/>
              <a:defRPr sz="34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8" name="Text Placeholder 8"/>
          <p:cNvSpPr>
            <a:spLocks noGrp="1"/>
          </p:cNvSpPr>
          <p:nvPr>
            <p:ph type="body" sz="quarter" idx="12" hasCustomPrompt="1"/>
          </p:nvPr>
        </p:nvSpPr>
        <p:spPr>
          <a:xfrm>
            <a:off x="8902987" y="3680909"/>
            <a:ext cx="7105031" cy="373949"/>
          </a:xfrm>
          <a:prstGeom prst="rect">
            <a:avLst/>
          </a:prstGeom>
          <a:noFill/>
        </p:spPr>
        <p:txBody>
          <a:bodyPr wrap="square" lIns="0" tIns="0" rIns="0" bIns="0">
            <a:noAutofit/>
          </a:bodyPr>
          <a:lstStyle>
            <a:lvl1pPr marL="0" indent="0">
              <a:buFontTx/>
              <a:buNone/>
              <a:defRPr sz="3000"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9" name="Text Placeholder 8"/>
          <p:cNvSpPr>
            <a:spLocks noGrp="1"/>
          </p:cNvSpPr>
          <p:nvPr>
            <p:ph type="body" sz="quarter" idx="13" hasCustomPrompt="1"/>
          </p:nvPr>
        </p:nvSpPr>
        <p:spPr>
          <a:xfrm>
            <a:off x="8902987" y="4293562"/>
            <a:ext cx="7105031" cy="373949"/>
          </a:xfrm>
          <a:prstGeom prst="rect">
            <a:avLst/>
          </a:prstGeom>
          <a:noFill/>
        </p:spPr>
        <p:txBody>
          <a:bodyPr wrap="square" lIns="0" tIns="0" rIns="0" bIns="0">
            <a:noAutofit/>
          </a:bodyPr>
          <a:lstStyle>
            <a:lvl1pPr marL="0" indent="0">
              <a:buFontTx/>
              <a:buNone/>
              <a:defRPr sz="3000"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168427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peakers LIMRA LOMA">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1291450" y="888956"/>
            <a:ext cx="3317792"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7" name="Text Placeholder 8"/>
          <p:cNvSpPr>
            <a:spLocks noGrp="1"/>
          </p:cNvSpPr>
          <p:nvPr>
            <p:ph type="body" sz="quarter" idx="11" hasCustomPrompt="1"/>
          </p:nvPr>
        </p:nvSpPr>
        <p:spPr>
          <a:xfrm>
            <a:off x="4966331" y="1399203"/>
            <a:ext cx="5687057" cy="329391"/>
          </a:xfrm>
          <a:prstGeom prst="rect">
            <a:avLst/>
          </a:prstGeom>
        </p:spPr>
        <p:txBody>
          <a:bodyPr wrap="square" lIns="0" tIns="0" rIns="0" bIns="0">
            <a:noAutofit/>
          </a:bodyPr>
          <a:lstStyle>
            <a:lvl1pPr marL="0" indent="0">
              <a:buFontTx/>
              <a:buNone/>
              <a:defRPr sz="28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8" name="Text Placeholder 8"/>
          <p:cNvSpPr>
            <a:spLocks noGrp="1"/>
          </p:cNvSpPr>
          <p:nvPr>
            <p:ph type="body" sz="quarter" idx="12" hasCustomPrompt="1"/>
          </p:nvPr>
        </p:nvSpPr>
        <p:spPr>
          <a:xfrm>
            <a:off x="4966330" y="1928326"/>
            <a:ext cx="5642489" cy="332399"/>
          </a:xfrm>
          <a:prstGeom prst="rect">
            <a:avLst/>
          </a:prstGeom>
          <a:noFill/>
        </p:spPr>
        <p:txBody>
          <a:bodyPr wrap="square" lIns="0" tIns="0" rIns="0" bIns="0">
            <a:noAutofit/>
          </a:bodyPr>
          <a:lstStyle>
            <a:lvl1pPr marL="0" indent="0">
              <a:buFontTx/>
              <a:buNone/>
              <a:defRPr sz="2550"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2" name="Text Placeholder 8"/>
          <p:cNvSpPr>
            <a:spLocks noGrp="1"/>
          </p:cNvSpPr>
          <p:nvPr>
            <p:ph type="body" sz="quarter" idx="18" hasCustomPrompt="1"/>
          </p:nvPr>
        </p:nvSpPr>
        <p:spPr>
          <a:xfrm>
            <a:off x="4943845" y="2434688"/>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23" name="Picture Placeholder 6"/>
          <p:cNvSpPr>
            <a:spLocks noGrp="1"/>
          </p:cNvSpPr>
          <p:nvPr>
            <p:ph type="pic" sz="quarter" idx="19" hasCustomPrompt="1"/>
          </p:nvPr>
        </p:nvSpPr>
        <p:spPr>
          <a:xfrm>
            <a:off x="6761098" y="4920718"/>
            <a:ext cx="3302744"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24" name="Text Placeholder 8"/>
          <p:cNvSpPr>
            <a:spLocks noGrp="1"/>
          </p:cNvSpPr>
          <p:nvPr>
            <p:ph type="body" sz="quarter" idx="20" hasCustomPrompt="1"/>
          </p:nvPr>
        </p:nvSpPr>
        <p:spPr>
          <a:xfrm>
            <a:off x="10420931" y="5430964"/>
            <a:ext cx="5642489" cy="373949"/>
          </a:xfrm>
          <a:prstGeom prst="rect">
            <a:avLst/>
          </a:prstGeom>
        </p:spPr>
        <p:txBody>
          <a:bodyPr wrap="square" lIns="0" tIns="0" rIns="0" bIns="0">
            <a:noAutofit/>
          </a:bodyPr>
          <a:lstStyle>
            <a:lvl1pPr marL="0" indent="0">
              <a:buFontTx/>
              <a:buNone/>
              <a:defRPr sz="28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5" name="Text Placeholder 8"/>
          <p:cNvSpPr>
            <a:spLocks noGrp="1"/>
          </p:cNvSpPr>
          <p:nvPr>
            <p:ph type="body" sz="quarter" idx="21" hasCustomPrompt="1"/>
          </p:nvPr>
        </p:nvSpPr>
        <p:spPr>
          <a:xfrm>
            <a:off x="10420930" y="5960087"/>
            <a:ext cx="5642489" cy="332399"/>
          </a:xfrm>
          <a:prstGeom prst="rect">
            <a:avLst/>
          </a:prstGeom>
          <a:noFill/>
        </p:spPr>
        <p:txBody>
          <a:bodyPr wrap="square" lIns="0" tIns="0" rIns="0" bIns="0">
            <a:noAutofit/>
          </a:bodyPr>
          <a:lstStyle>
            <a:lvl1pPr marL="0" indent="0">
              <a:buFontTx/>
              <a:buNone/>
              <a:defRPr sz="247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6" name="Text Placeholder 8"/>
          <p:cNvSpPr>
            <a:spLocks noGrp="1"/>
          </p:cNvSpPr>
          <p:nvPr>
            <p:ph type="body" sz="quarter" idx="22" hasCustomPrompt="1"/>
          </p:nvPr>
        </p:nvSpPr>
        <p:spPr>
          <a:xfrm>
            <a:off x="10398445" y="6466450"/>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345413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Speakers LIMRA LOMA">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135930" y="124982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21" name="Text Placeholder 8"/>
          <p:cNvSpPr>
            <a:spLocks noGrp="1"/>
          </p:cNvSpPr>
          <p:nvPr>
            <p:ph type="body" sz="quarter" idx="11" hasCustomPrompt="1"/>
          </p:nvPr>
        </p:nvSpPr>
        <p:spPr>
          <a:xfrm>
            <a:off x="4214462" y="1543180"/>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2" name="Text Placeholder 8"/>
          <p:cNvSpPr>
            <a:spLocks noGrp="1"/>
          </p:cNvSpPr>
          <p:nvPr>
            <p:ph type="body" sz="quarter" idx="12" hasCustomPrompt="1"/>
          </p:nvPr>
        </p:nvSpPr>
        <p:spPr>
          <a:xfrm>
            <a:off x="4214459" y="213149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3" name="Text Placeholder 8"/>
          <p:cNvSpPr>
            <a:spLocks noGrp="1"/>
          </p:cNvSpPr>
          <p:nvPr>
            <p:ph type="body" sz="quarter" idx="13" hasCustomPrompt="1"/>
          </p:nvPr>
        </p:nvSpPr>
        <p:spPr>
          <a:xfrm>
            <a:off x="4214460" y="2658423"/>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39" name="Picture Placeholder 6"/>
          <p:cNvSpPr>
            <a:spLocks noGrp="1"/>
          </p:cNvSpPr>
          <p:nvPr>
            <p:ph type="pic" sz="quarter" idx="28" hasCustomPrompt="1"/>
          </p:nvPr>
        </p:nvSpPr>
        <p:spPr>
          <a:xfrm>
            <a:off x="5347807" y="540846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0" name="Text Placeholder 8"/>
          <p:cNvSpPr>
            <a:spLocks noGrp="1"/>
          </p:cNvSpPr>
          <p:nvPr>
            <p:ph type="body" sz="quarter" idx="29" hasCustomPrompt="1"/>
          </p:nvPr>
        </p:nvSpPr>
        <p:spPr>
          <a:xfrm>
            <a:off x="8426338" y="5701820"/>
            <a:ext cx="5274005" cy="428837"/>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1" name="Text Placeholder 8"/>
          <p:cNvSpPr>
            <a:spLocks noGrp="1"/>
          </p:cNvSpPr>
          <p:nvPr>
            <p:ph type="body" sz="quarter" idx="30" hasCustomPrompt="1"/>
          </p:nvPr>
        </p:nvSpPr>
        <p:spPr>
          <a:xfrm>
            <a:off x="8426336" y="6290137"/>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42" name="Text Placeholder 8"/>
          <p:cNvSpPr>
            <a:spLocks noGrp="1"/>
          </p:cNvSpPr>
          <p:nvPr>
            <p:ph type="body" sz="quarter" idx="31" hasCustomPrompt="1"/>
          </p:nvPr>
        </p:nvSpPr>
        <p:spPr>
          <a:xfrm>
            <a:off x="8426336" y="6817064"/>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4" name="Text Placeholder 8"/>
          <p:cNvSpPr>
            <a:spLocks noGrp="1"/>
          </p:cNvSpPr>
          <p:nvPr>
            <p:ph type="body" sz="quarter" idx="33" hasCustomPrompt="1"/>
          </p:nvPr>
        </p:nvSpPr>
        <p:spPr>
          <a:xfrm>
            <a:off x="12822956" y="1546312"/>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5" name="Text Placeholder 8"/>
          <p:cNvSpPr>
            <a:spLocks noGrp="1"/>
          </p:cNvSpPr>
          <p:nvPr>
            <p:ph type="body" sz="quarter" idx="34" hasCustomPrompt="1"/>
          </p:nvPr>
        </p:nvSpPr>
        <p:spPr>
          <a:xfrm>
            <a:off x="12822954" y="26615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6" name="Text Placeholder 8"/>
          <p:cNvSpPr>
            <a:spLocks noGrp="1"/>
          </p:cNvSpPr>
          <p:nvPr>
            <p:ph type="body" sz="quarter" idx="35" hasCustomPrompt="1"/>
          </p:nvPr>
        </p:nvSpPr>
        <p:spPr>
          <a:xfrm>
            <a:off x="12822953" y="2115839"/>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1032433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Speakers LIMRA LOMA">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135927" y="125295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21" name="Text Placeholder 8"/>
          <p:cNvSpPr>
            <a:spLocks noGrp="1"/>
          </p:cNvSpPr>
          <p:nvPr>
            <p:ph type="body" sz="quarter" idx="11" hasCustomPrompt="1"/>
          </p:nvPr>
        </p:nvSpPr>
        <p:spPr>
          <a:xfrm>
            <a:off x="4214462" y="1543180"/>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2" name="Text Placeholder 8"/>
          <p:cNvSpPr>
            <a:spLocks noGrp="1"/>
          </p:cNvSpPr>
          <p:nvPr>
            <p:ph type="body" sz="quarter" idx="12" hasCustomPrompt="1"/>
          </p:nvPr>
        </p:nvSpPr>
        <p:spPr>
          <a:xfrm>
            <a:off x="4214459" y="213149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3" name="Text Placeholder 8"/>
          <p:cNvSpPr>
            <a:spLocks noGrp="1"/>
          </p:cNvSpPr>
          <p:nvPr>
            <p:ph type="body" sz="quarter" idx="13" hasCustomPrompt="1"/>
          </p:nvPr>
        </p:nvSpPr>
        <p:spPr>
          <a:xfrm>
            <a:off x="4214460" y="2658423"/>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39" name="Picture Placeholder 6"/>
          <p:cNvSpPr>
            <a:spLocks noGrp="1"/>
          </p:cNvSpPr>
          <p:nvPr>
            <p:ph type="pic" sz="quarter" idx="28" hasCustomPrompt="1"/>
          </p:nvPr>
        </p:nvSpPr>
        <p:spPr>
          <a:xfrm>
            <a:off x="1135927" y="540846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4" name="Text Placeholder 8"/>
          <p:cNvSpPr>
            <a:spLocks noGrp="1"/>
          </p:cNvSpPr>
          <p:nvPr>
            <p:ph type="body" sz="quarter" idx="33" hasCustomPrompt="1"/>
          </p:nvPr>
        </p:nvSpPr>
        <p:spPr>
          <a:xfrm>
            <a:off x="12822956" y="1546312"/>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5" name="Text Placeholder 8"/>
          <p:cNvSpPr>
            <a:spLocks noGrp="1"/>
          </p:cNvSpPr>
          <p:nvPr>
            <p:ph type="body" sz="quarter" idx="34" hasCustomPrompt="1"/>
          </p:nvPr>
        </p:nvSpPr>
        <p:spPr>
          <a:xfrm>
            <a:off x="12822954" y="26615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6" name="Text Placeholder 8"/>
          <p:cNvSpPr>
            <a:spLocks noGrp="1"/>
          </p:cNvSpPr>
          <p:nvPr>
            <p:ph type="body" sz="quarter" idx="35" hasCustomPrompt="1"/>
          </p:nvPr>
        </p:nvSpPr>
        <p:spPr>
          <a:xfrm>
            <a:off x="12822953" y="2115839"/>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34" name="Picture Placeholder 6"/>
          <p:cNvSpPr>
            <a:spLocks noGrp="1"/>
          </p:cNvSpPr>
          <p:nvPr>
            <p:ph type="pic" sz="quarter" idx="36" hasCustomPrompt="1"/>
          </p:nvPr>
        </p:nvSpPr>
        <p:spPr>
          <a:xfrm>
            <a:off x="9744424" y="5424938"/>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35" name="Text Placeholder 8"/>
          <p:cNvSpPr>
            <a:spLocks noGrp="1"/>
          </p:cNvSpPr>
          <p:nvPr>
            <p:ph type="body" sz="quarter" idx="37" hasCustomPrompt="1"/>
          </p:nvPr>
        </p:nvSpPr>
        <p:spPr>
          <a:xfrm>
            <a:off x="12829477" y="5718293"/>
            <a:ext cx="5274005" cy="428837"/>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36" name="Text Placeholder 8"/>
          <p:cNvSpPr>
            <a:spLocks noGrp="1"/>
          </p:cNvSpPr>
          <p:nvPr>
            <p:ph type="body" sz="quarter" idx="38" hasCustomPrompt="1"/>
          </p:nvPr>
        </p:nvSpPr>
        <p:spPr>
          <a:xfrm>
            <a:off x="12829475" y="6306610"/>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37" name="Text Placeholder 8"/>
          <p:cNvSpPr>
            <a:spLocks noGrp="1"/>
          </p:cNvSpPr>
          <p:nvPr>
            <p:ph type="body" sz="quarter" idx="39" hasCustomPrompt="1"/>
          </p:nvPr>
        </p:nvSpPr>
        <p:spPr>
          <a:xfrm>
            <a:off x="12829475" y="6833537"/>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9" name="Text Placeholder 8"/>
          <p:cNvSpPr>
            <a:spLocks noGrp="1"/>
          </p:cNvSpPr>
          <p:nvPr>
            <p:ph type="body" sz="quarter" idx="40" hasCustomPrompt="1"/>
          </p:nvPr>
        </p:nvSpPr>
        <p:spPr>
          <a:xfrm>
            <a:off x="4230935" y="5711536"/>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50" name="Text Placeholder 8"/>
          <p:cNvSpPr>
            <a:spLocks noGrp="1"/>
          </p:cNvSpPr>
          <p:nvPr>
            <p:ph type="body" sz="quarter" idx="41" hasCustomPrompt="1"/>
          </p:nvPr>
        </p:nvSpPr>
        <p:spPr>
          <a:xfrm>
            <a:off x="4230932" y="6299852"/>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51" name="Text Placeholder 8"/>
          <p:cNvSpPr>
            <a:spLocks noGrp="1"/>
          </p:cNvSpPr>
          <p:nvPr>
            <p:ph type="body" sz="quarter" idx="42" hasCustomPrompt="1"/>
          </p:nvPr>
        </p:nvSpPr>
        <p:spPr>
          <a:xfrm>
            <a:off x="4230933" y="6826779"/>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2323445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Speakers LIMRA LOMA">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135928" y="1066230"/>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21" name="Text Placeholder 8"/>
          <p:cNvSpPr>
            <a:spLocks noGrp="1"/>
          </p:cNvSpPr>
          <p:nvPr>
            <p:ph type="body" sz="quarter" idx="11" hasCustomPrompt="1"/>
          </p:nvPr>
        </p:nvSpPr>
        <p:spPr>
          <a:xfrm>
            <a:off x="3274662" y="1363451"/>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2" name="Text Placeholder 8"/>
          <p:cNvSpPr>
            <a:spLocks noGrp="1"/>
          </p:cNvSpPr>
          <p:nvPr>
            <p:ph type="body" sz="quarter" idx="12" hasCustomPrompt="1"/>
          </p:nvPr>
        </p:nvSpPr>
        <p:spPr>
          <a:xfrm>
            <a:off x="3274659" y="1951767"/>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3" name="Text Placeholder 8"/>
          <p:cNvSpPr>
            <a:spLocks noGrp="1"/>
          </p:cNvSpPr>
          <p:nvPr>
            <p:ph type="body" sz="quarter" idx="13" hasCustomPrompt="1"/>
          </p:nvPr>
        </p:nvSpPr>
        <p:spPr>
          <a:xfrm>
            <a:off x="3274660" y="2478694"/>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39" name="Picture Placeholder 6"/>
          <p:cNvSpPr>
            <a:spLocks noGrp="1"/>
          </p:cNvSpPr>
          <p:nvPr>
            <p:ph type="pic" sz="quarter" idx="28" hasCustomPrompt="1"/>
          </p:nvPr>
        </p:nvSpPr>
        <p:spPr>
          <a:xfrm>
            <a:off x="1135928" y="4081786"/>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3" name="Picture Placeholder 6"/>
          <p:cNvSpPr>
            <a:spLocks noGrp="1"/>
          </p:cNvSpPr>
          <p:nvPr>
            <p:ph type="pic" sz="quarter" idx="32" hasCustomPrompt="1"/>
          </p:nvPr>
        </p:nvSpPr>
        <p:spPr>
          <a:xfrm>
            <a:off x="9744425" y="1066230"/>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4" name="Text Placeholder 8"/>
          <p:cNvSpPr>
            <a:spLocks noGrp="1"/>
          </p:cNvSpPr>
          <p:nvPr>
            <p:ph type="body" sz="quarter" idx="33" hasCustomPrompt="1"/>
          </p:nvPr>
        </p:nvSpPr>
        <p:spPr>
          <a:xfrm>
            <a:off x="11883156" y="1363451"/>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5" name="Text Placeholder 8"/>
          <p:cNvSpPr>
            <a:spLocks noGrp="1"/>
          </p:cNvSpPr>
          <p:nvPr>
            <p:ph type="body" sz="quarter" idx="34" hasCustomPrompt="1"/>
          </p:nvPr>
        </p:nvSpPr>
        <p:spPr>
          <a:xfrm>
            <a:off x="11883154" y="24583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6" name="Text Placeholder 8"/>
          <p:cNvSpPr>
            <a:spLocks noGrp="1"/>
          </p:cNvSpPr>
          <p:nvPr>
            <p:ph type="body" sz="quarter" idx="35" hasCustomPrompt="1"/>
          </p:nvPr>
        </p:nvSpPr>
        <p:spPr>
          <a:xfrm>
            <a:off x="11883153" y="1932978"/>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34" name="Picture Placeholder 6"/>
          <p:cNvSpPr>
            <a:spLocks noGrp="1"/>
          </p:cNvSpPr>
          <p:nvPr>
            <p:ph type="pic" sz="quarter" idx="36" hasCustomPrompt="1"/>
          </p:nvPr>
        </p:nvSpPr>
        <p:spPr>
          <a:xfrm>
            <a:off x="9744425" y="4084783"/>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35" name="Text Placeholder 8"/>
          <p:cNvSpPr>
            <a:spLocks noGrp="1"/>
          </p:cNvSpPr>
          <p:nvPr>
            <p:ph type="body" sz="quarter" idx="37" hasCustomPrompt="1"/>
          </p:nvPr>
        </p:nvSpPr>
        <p:spPr>
          <a:xfrm>
            <a:off x="11889677" y="4378137"/>
            <a:ext cx="5274005" cy="428837"/>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36" name="Text Placeholder 8"/>
          <p:cNvSpPr>
            <a:spLocks noGrp="1"/>
          </p:cNvSpPr>
          <p:nvPr>
            <p:ph type="body" sz="quarter" idx="38" hasCustomPrompt="1"/>
          </p:nvPr>
        </p:nvSpPr>
        <p:spPr>
          <a:xfrm>
            <a:off x="11889675" y="4966454"/>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37" name="Text Placeholder 8"/>
          <p:cNvSpPr>
            <a:spLocks noGrp="1"/>
          </p:cNvSpPr>
          <p:nvPr>
            <p:ph type="body" sz="quarter" idx="39" hasCustomPrompt="1"/>
          </p:nvPr>
        </p:nvSpPr>
        <p:spPr>
          <a:xfrm>
            <a:off x="11889675" y="5493381"/>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9" name="Text Placeholder 8"/>
          <p:cNvSpPr>
            <a:spLocks noGrp="1"/>
          </p:cNvSpPr>
          <p:nvPr>
            <p:ph type="body" sz="quarter" idx="40" hasCustomPrompt="1"/>
          </p:nvPr>
        </p:nvSpPr>
        <p:spPr>
          <a:xfrm>
            <a:off x="3291135" y="4371515"/>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50" name="Text Placeholder 8"/>
          <p:cNvSpPr>
            <a:spLocks noGrp="1"/>
          </p:cNvSpPr>
          <p:nvPr>
            <p:ph type="body" sz="quarter" idx="41" hasCustomPrompt="1"/>
          </p:nvPr>
        </p:nvSpPr>
        <p:spPr>
          <a:xfrm>
            <a:off x="3291132" y="4949448"/>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51" name="Text Placeholder 8"/>
          <p:cNvSpPr>
            <a:spLocks noGrp="1"/>
          </p:cNvSpPr>
          <p:nvPr>
            <p:ph type="body" sz="quarter" idx="42" hasCustomPrompt="1"/>
          </p:nvPr>
        </p:nvSpPr>
        <p:spPr>
          <a:xfrm>
            <a:off x="3291133" y="54897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2" name="Picture Placeholder 6">
            <a:extLst>
              <a:ext uri="{FF2B5EF4-FFF2-40B4-BE49-F238E27FC236}">
                <a16:creationId xmlns:a16="http://schemas.microsoft.com/office/drawing/2014/main" id="{88D8598F-F4DA-C71C-7468-B7AF38C41132}"/>
              </a:ext>
            </a:extLst>
          </p:cNvPr>
          <p:cNvSpPr>
            <a:spLocks noGrp="1"/>
          </p:cNvSpPr>
          <p:nvPr>
            <p:ph type="pic" sz="quarter" idx="43" hasCustomPrompt="1"/>
          </p:nvPr>
        </p:nvSpPr>
        <p:spPr>
          <a:xfrm>
            <a:off x="1148628" y="7155764"/>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3" name="Text Placeholder 8">
            <a:extLst>
              <a:ext uri="{FF2B5EF4-FFF2-40B4-BE49-F238E27FC236}">
                <a16:creationId xmlns:a16="http://schemas.microsoft.com/office/drawing/2014/main" id="{883BEABF-CB02-FBA3-1138-BD66EBDED65D}"/>
              </a:ext>
            </a:extLst>
          </p:cNvPr>
          <p:cNvSpPr>
            <a:spLocks noGrp="1"/>
          </p:cNvSpPr>
          <p:nvPr>
            <p:ph type="body" sz="quarter" idx="44" hasCustomPrompt="1"/>
          </p:nvPr>
        </p:nvSpPr>
        <p:spPr>
          <a:xfrm>
            <a:off x="3303835" y="7445493"/>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 name="Text Placeholder 8">
            <a:extLst>
              <a:ext uri="{FF2B5EF4-FFF2-40B4-BE49-F238E27FC236}">
                <a16:creationId xmlns:a16="http://schemas.microsoft.com/office/drawing/2014/main" id="{48780DC1-30C6-D5E2-103D-FD9BABB6351C}"/>
              </a:ext>
            </a:extLst>
          </p:cNvPr>
          <p:cNvSpPr>
            <a:spLocks noGrp="1"/>
          </p:cNvSpPr>
          <p:nvPr>
            <p:ph type="body" sz="quarter" idx="45" hasCustomPrompt="1"/>
          </p:nvPr>
        </p:nvSpPr>
        <p:spPr>
          <a:xfrm>
            <a:off x="3303832" y="802342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5" name="Text Placeholder 8">
            <a:extLst>
              <a:ext uri="{FF2B5EF4-FFF2-40B4-BE49-F238E27FC236}">
                <a16:creationId xmlns:a16="http://schemas.microsoft.com/office/drawing/2014/main" id="{904A2F8F-67E2-80B8-5256-360A46B6A2BE}"/>
              </a:ext>
            </a:extLst>
          </p:cNvPr>
          <p:cNvSpPr>
            <a:spLocks noGrp="1"/>
          </p:cNvSpPr>
          <p:nvPr>
            <p:ph type="body" sz="quarter" idx="46" hasCustomPrompt="1"/>
          </p:nvPr>
        </p:nvSpPr>
        <p:spPr>
          <a:xfrm>
            <a:off x="3303833" y="8557111"/>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158474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Transition slid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93541-C696-DC3F-E453-50E167D7AB0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0"/>
            <a:ext cx="18288000" cy="7818489"/>
          </a:xfrm>
          <a:prstGeom prst="rect">
            <a:avLst/>
          </a:prstGeom>
          <a:solidFill>
            <a:schemeClr val="bg1"/>
          </a:solidFill>
        </p:spPr>
      </p:pic>
      <p:sp>
        <p:nvSpPr>
          <p:cNvPr id="3" name="Rectangle 2">
            <a:extLst>
              <a:ext uri="{FF2B5EF4-FFF2-40B4-BE49-F238E27FC236}">
                <a16:creationId xmlns:a16="http://schemas.microsoft.com/office/drawing/2014/main" id="{4AEF6EDC-3C4F-7DA4-EAB1-B76B31B4994B}"/>
              </a:ext>
            </a:extLst>
          </p:cNvPr>
          <p:cNvSpPr/>
          <p:nvPr userDrawn="1"/>
        </p:nvSpPr>
        <p:spPr>
          <a:xfrm>
            <a:off x="0" y="6540559"/>
            <a:ext cx="18288000" cy="1290192"/>
          </a:xfrm>
          <a:prstGeom prst="rect">
            <a:avLst/>
          </a:prstGeom>
          <a:solidFill>
            <a:srgbClr val="3B2563">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latin typeface="Aptos" panose="020B0004020202020204" pitchFamily="34" charset="0"/>
            </a:endParaRPr>
          </a:p>
        </p:txBody>
      </p:sp>
      <p:sp>
        <p:nvSpPr>
          <p:cNvPr id="5" name="Rectangle 4">
            <a:extLst>
              <a:ext uri="{FF2B5EF4-FFF2-40B4-BE49-F238E27FC236}">
                <a16:creationId xmlns:a16="http://schemas.microsoft.com/office/drawing/2014/main" id="{D5C53798-85AF-7077-009F-B5732AB8BFFF}"/>
              </a:ext>
            </a:extLst>
          </p:cNvPr>
          <p:cNvSpPr/>
          <p:nvPr userDrawn="1"/>
        </p:nvSpPr>
        <p:spPr>
          <a:xfrm>
            <a:off x="0" y="6277231"/>
            <a:ext cx="18288000" cy="2633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latin typeface="Aptos" panose="020B0004020202020204" pitchFamily="34" charset="0"/>
            </a:endParaRPr>
          </a:p>
        </p:txBody>
      </p:sp>
      <p:pic>
        <p:nvPicPr>
          <p:cNvPr id="7" name="Picture 6">
            <a:extLst>
              <a:ext uri="{FF2B5EF4-FFF2-40B4-BE49-F238E27FC236}">
                <a16:creationId xmlns:a16="http://schemas.microsoft.com/office/drawing/2014/main" id="{7C05694A-A876-4D47-3729-51B6ED5AC90A}"/>
              </a:ext>
            </a:extLst>
          </p:cNvPr>
          <p:cNvPicPr>
            <a:picLocks noChangeAspect="1"/>
          </p:cNvPicPr>
          <p:nvPr userDrawn="1"/>
        </p:nvPicPr>
        <p:blipFill>
          <a:blip r:embed="rId3"/>
          <a:srcRect/>
          <a:stretch/>
        </p:blipFill>
        <p:spPr>
          <a:xfrm>
            <a:off x="14526253" y="8970433"/>
            <a:ext cx="3235724" cy="934945"/>
          </a:xfrm>
          <a:prstGeom prst="rect">
            <a:avLst/>
          </a:prstGeom>
        </p:spPr>
      </p:pic>
      <p:sp>
        <p:nvSpPr>
          <p:cNvPr id="8" name="Title Placeholder 37">
            <a:extLst>
              <a:ext uri="{FF2B5EF4-FFF2-40B4-BE49-F238E27FC236}">
                <a16:creationId xmlns:a16="http://schemas.microsoft.com/office/drawing/2014/main" id="{D433B3F4-BF12-2496-9152-468925E8A5EA}"/>
              </a:ext>
            </a:extLst>
          </p:cNvPr>
          <p:cNvSpPr>
            <a:spLocks noGrp="1"/>
          </p:cNvSpPr>
          <p:nvPr>
            <p:ph type="title" hasCustomPrompt="1"/>
          </p:nvPr>
        </p:nvSpPr>
        <p:spPr>
          <a:xfrm>
            <a:off x="0" y="6709405"/>
            <a:ext cx="18288000" cy="952500"/>
          </a:xfrm>
          <a:prstGeom prst="rect">
            <a:avLst/>
          </a:prstGeom>
          <a:noFill/>
        </p:spPr>
        <p:txBody>
          <a:bodyPr vert="horz" wrap="none" lIns="365760" tIns="0" rIns="365760" bIns="0" rtlCol="0" anchor="ctr" anchorCtr="0">
            <a:noAutofit/>
          </a:bodyPr>
          <a:lstStyle>
            <a:lvl1pPr algn="r">
              <a:defRPr sz="4800" b="0">
                <a:solidFill>
                  <a:schemeClr val="bg1"/>
                </a:solidFill>
                <a:latin typeface="Aptos" panose="020B0004020202020204" pitchFamily="34" charset="0"/>
              </a:defRPr>
            </a:lvl1pPr>
          </a:lstStyle>
          <a:p>
            <a:r>
              <a:rPr lang="en-US" dirty="0"/>
              <a:t>Click to edit section heading</a:t>
            </a:r>
          </a:p>
        </p:txBody>
      </p:sp>
    </p:spTree>
    <p:extLst>
      <p:ext uri="{BB962C8B-B14F-4D97-AF65-F5344CB8AC3E}">
        <p14:creationId xmlns:p14="http://schemas.microsoft.com/office/powerpoint/2010/main" val="2607763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Transition slide partner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9923B-F46C-43E0-FC14-972BD0BF13A7}"/>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0" y="0"/>
            <a:ext cx="18288000" cy="7818489"/>
          </a:xfrm>
          <a:prstGeom prst="rect">
            <a:avLst/>
          </a:prstGeom>
          <a:solidFill>
            <a:schemeClr val="bg1"/>
          </a:solidFill>
        </p:spPr>
      </p:pic>
      <p:sp>
        <p:nvSpPr>
          <p:cNvPr id="3" name="Rectangle 2">
            <a:extLst>
              <a:ext uri="{FF2B5EF4-FFF2-40B4-BE49-F238E27FC236}">
                <a16:creationId xmlns:a16="http://schemas.microsoft.com/office/drawing/2014/main" id="{AA82AA07-122E-649C-53AC-DE4B716816FE}"/>
              </a:ext>
            </a:extLst>
          </p:cNvPr>
          <p:cNvSpPr/>
          <p:nvPr userDrawn="1"/>
        </p:nvSpPr>
        <p:spPr>
          <a:xfrm>
            <a:off x="0" y="6540559"/>
            <a:ext cx="18288000" cy="1290192"/>
          </a:xfrm>
          <a:prstGeom prst="rect">
            <a:avLst/>
          </a:prstGeom>
          <a:solidFill>
            <a:srgbClr val="3B2563">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latin typeface="Aptos" panose="020B0004020202020204" pitchFamily="34" charset="0"/>
            </a:endParaRPr>
          </a:p>
        </p:txBody>
      </p:sp>
      <p:sp>
        <p:nvSpPr>
          <p:cNvPr id="5" name="Rectangle 4">
            <a:extLst>
              <a:ext uri="{FF2B5EF4-FFF2-40B4-BE49-F238E27FC236}">
                <a16:creationId xmlns:a16="http://schemas.microsoft.com/office/drawing/2014/main" id="{6A6AA1F6-6ADB-325A-6A98-25BDE596D552}"/>
              </a:ext>
            </a:extLst>
          </p:cNvPr>
          <p:cNvSpPr/>
          <p:nvPr userDrawn="1"/>
        </p:nvSpPr>
        <p:spPr>
          <a:xfrm>
            <a:off x="0" y="6277231"/>
            <a:ext cx="18288000" cy="2633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latin typeface="Aptos" panose="020B0004020202020204" pitchFamily="34" charset="0"/>
            </a:endParaRPr>
          </a:p>
        </p:txBody>
      </p:sp>
      <p:sp>
        <p:nvSpPr>
          <p:cNvPr id="7" name="Picture Placeholder 3">
            <a:extLst>
              <a:ext uri="{FF2B5EF4-FFF2-40B4-BE49-F238E27FC236}">
                <a16:creationId xmlns:a16="http://schemas.microsoft.com/office/drawing/2014/main" id="{1CF893E2-9B18-A0B0-8474-A30E732A69EB}"/>
              </a:ext>
            </a:extLst>
          </p:cNvPr>
          <p:cNvSpPr txBox="1">
            <a:spLocks/>
          </p:cNvSpPr>
          <p:nvPr userDrawn="1"/>
        </p:nvSpPr>
        <p:spPr>
          <a:xfrm>
            <a:off x="15693656" y="8918562"/>
            <a:ext cx="2025503" cy="765545"/>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3150" kern="0" dirty="0">
                <a:solidFill>
                  <a:schemeClr val="tx1"/>
                </a:solidFill>
                <a:latin typeface="Aptos" panose="020B0004020202020204" pitchFamily="34" charset="0"/>
              </a:rPr>
              <a:t>LOGO</a:t>
            </a:r>
          </a:p>
        </p:txBody>
      </p:sp>
      <p:pic>
        <p:nvPicPr>
          <p:cNvPr id="9" name="Picture 8">
            <a:extLst>
              <a:ext uri="{FF2B5EF4-FFF2-40B4-BE49-F238E27FC236}">
                <a16:creationId xmlns:a16="http://schemas.microsoft.com/office/drawing/2014/main" id="{3A137877-4C68-94AD-1D80-510C0AE424D9}"/>
              </a:ext>
            </a:extLst>
          </p:cNvPr>
          <p:cNvPicPr>
            <a:picLocks noChangeAspect="1"/>
          </p:cNvPicPr>
          <p:nvPr userDrawn="1"/>
        </p:nvPicPr>
        <p:blipFill>
          <a:blip r:embed="rId3"/>
          <a:srcRect/>
          <a:stretch/>
        </p:blipFill>
        <p:spPr>
          <a:xfrm>
            <a:off x="11928827" y="8970433"/>
            <a:ext cx="3235724" cy="934945"/>
          </a:xfrm>
          <a:prstGeom prst="rect">
            <a:avLst/>
          </a:prstGeom>
        </p:spPr>
      </p:pic>
      <p:sp>
        <p:nvSpPr>
          <p:cNvPr id="10" name="Title Placeholder 37">
            <a:extLst>
              <a:ext uri="{FF2B5EF4-FFF2-40B4-BE49-F238E27FC236}">
                <a16:creationId xmlns:a16="http://schemas.microsoft.com/office/drawing/2014/main" id="{3D10A3B5-4347-0B4E-C15B-C718DCB5A3A6}"/>
              </a:ext>
            </a:extLst>
          </p:cNvPr>
          <p:cNvSpPr>
            <a:spLocks noGrp="1"/>
          </p:cNvSpPr>
          <p:nvPr>
            <p:ph type="title" hasCustomPrompt="1"/>
          </p:nvPr>
        </p:nvSpPr>
        <p:spPr>
          <a:xfrm>
            <a:off x="0" y="6709405"/>
            <a:ext cx="18288000" cy="952500"/>
          </a:xfrm>
          <a:prstGeom prst="rect">
            <a:avLst/>
          </a:prstGeom>
          <a:noFill/>
        </p:spPr>
        <p:txBody>
          <a:bodyPr vert="horz" wrap="none" lIns="365760" tIns="0" rIns="365760" bIns="0" rtlCol="0" anchor="ctr" anchorCtr="0">
            <a:noAutofit/>
          </a:bodyPr>
          <a:lstStyle>
            <a:lvl1pPr algn="r">
              <a:defRPr sz="4800" b="0">
                <a:solidFill>
                  <a:schemeClr val="bg1"/>
                </a:solidFill>
                <a:latin typeface="Aptos" panose="020B0004020202020204" pitchFamily="34" charset="0"/>
              </a:defRPr>
            </a:lvl1pPr>
          </a:lstStyle>
          <a:p>
            <a:r>
              <a:rPr lang="en-US" dirty="0"/>
              <a:t>Click to edit section heading</a:t>
            </a:r>
          </a:p>
        </p:txBody>
      </p:sp>
    </p:spTree>
    <p:extLst>
      <p:ext uri="{BB962C8B-B14F-4D97-AF65-F5344CB8AC3E}">
        <p14:creationId xmlns:p14="http://schemas.microsoft.com/office/powerpoint/2010/main" val="1102034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7C8A-94E4-40FA-78E0-71E8DBA0E1FF}"/>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EA4797E-7E94-0119-C0AB-C75755E017DF}"/>
              </a:ext>
            </a:extLst>
          </p:cNvPr>
          <p:cNvSpPr>
            <a:spLocks noGrp="1"/>
          </p:cNvSpPr>
          <p:nvPr>
            <p:ph type="subTitle" idx="1"/>
          </p:nvPr>
        </p:nvSpPr>
        <p:spPr>
          <a:xfrm>
            <a:off x="2286000" y="5403057"/>
            <a:ext cx="13716000" cy="2483643"/>
          </a:xfrm>
        </p:spPr>
        <p:txBody>
          <a:bodyPr/>
          <a:lstStyle>
            <a:lvl1pPr marL="0" indent="0" algn="ctr">
              <a:buNone/>
              <a:defRPr sz="3600">
                <a:latin typeface="Aptos" panose="020B00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4" name="Date Placeholder 3">
            <a:extLst>
              <a:ext uri="{FF2B5EF4-FFF2-40B4-BE49-F238E27FC236}">
                <a16:creationId xmlns:a16="http://schemas.microsoft.com/office/drawing/2014/main" id="{31346390-3C32-3B14-9071-9ECE73CE2E9B}"/>
              </a:ext>
            </a:extLst>
          </p:cNvPr>
          <p:cNvSpPr>
            <a:spLocks noGrp="1"/>
          </p:cNvSpPr>
          <p:nvPr>
            <p:ph type="dt" sz="half" idx="10"/>
          </p:nvPr>
        </p:nvSpPr>
        <p:spPr/>
        <p:txBody>
          <a:bodyPr/>
          <a:lstStyle>
            <a:lvl1pPr>
              <a:defRPr>
                <a:latin typeface="Aptos" panose="020B0004020202020204" pitchFamily="34" charset="0"/>
              </a:defRPr>
            </a:lvl1pPr>
          </a:lstStyle>
          <a:p>
            <a:fld id="{24761160-80F0-403A-B7AA-9F5E3CA4D4E7}" type="datetimeFigureOut">
              <a:rPr lang="en-US" smtClean="0"/>
              <a:pPr/>
              <a:t>5/15/2025</a:t>
            </a:fld>
            <a:endParaRPr lang="en-US"/>
          </a:p>
        </p:txBody>
      </p:sp>
      <p:sp>
        <p:nvSpPr>
          <p:cNvPr id="5" name="Footer Placeholder 4">
            <a:extLst>
              <a:ext uri="{FF2B5EF4-FFF2-40B4-BE49-F238E27FC236}">
                <a16:creationId xmlns:a16="http://schemas.microsoft.com/office/drawing/2014/main" id="{24D25461-EAB3-6C7C-AD01-50B1945F251D}"/>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FF3966B-07EF-3D5B-7653-3D4B73A8B9C0}"/>
              </a:ext>
            </a:extLst>
          </p:cNvPr>
          <p:cNvSpPr>
            <a:spLocks noGrp="1"/>
          </p:cNvSpPr>
          <p:nvPr>
            <p:ph type="sldNum" sz="quarter" idx="12"/>
          </p:nvPr>
        </p:nvSpPr>
        <p:spPr/>
        <p:txBody>
          <a:bodyPr/>
          <a:lstStyle>
            <a:lvl1pPr>
              <a:defRPr>
                <a:latin typeface="Aptos" panose="020B0004020202020204" pitchFamily="34" charset="0"/>
              </a:defRPr>
            </a:lvl1pPr>
          </a:lstStyle>
          <a:p>
            <a:fld id="{7BB919CA-64CE-4B6F-A505-6AA12BB93257}" type="slidenum">
              <a:rPr lang="en-US" smtClean="0"/>
              <a:pPr/>
              <a:t>‹#›</a:t>
            </a:fld>
            <a:endParaRPr lang="en-US"/>
          </a:p>
        </p:txBody>
      </p:sp>
    </p:spTree>
    <p:extLst>
      <p:ext uri="{BB962C8B-B14F-4D97-AF65-F5344CB8AC3E}">
        <p14:creationId xmlns:p14="http://schemas.microsoft.com/office/powerpoint/2010/main" val="2536346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1959"/>
            <a:ext cx="16459200" cy="877728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914400" y="9367838"/>
            <a:ext cx="4267200" cy="714375"/>
          </a:xfrm>
        </p:spPr>
        <p:txBody>
          <a:bodyPr/>
          <a:lstStyle>
            <a:lvl1pPr>
              <a:defRPr>
                <a:latin typeface="Aptos" panose="020B0004020202020204" pitchFamily="34" charset="0"/>
              </a:defRPr>
            </a:lvl1pPr>
          </a:lstStyle>
          <a:p>
            <a:endParaRPr lang="en-US" dirty="0"/>
          </a:p>
        </p:txBody>
      </p:sp>
      <p:sp>
        <p:nvSpPr>
          <p:cNvPr id="4" name="Footer Placeholder 3"/>
          <p:cNvSpPr>
            <a:spLocks noGrp="1"/>
          </p:cNvSpPr>
          <p:nvPr>
            <p:ph type="ftr" sz="quarter" idx="11"/>
          </p:nvPr>
        </p:nvSpPr>
        <p:spPr>
          <a:xfrm>
            <a:off x="6248400" y="9367838"/>
            <a:ext cx="5791200" cy="714375"/>
          </a:xfrm>
        </p:spPr>
        <p:txBody>
          <a:bodyPr/>
          <a:lstStyle>
            <a:lvl1pPr>
              <a:defRPr>
                <a:latin typeface="Aptos" panose="020B0004020202020204" pitchFamily="34" charset="0"/>
              </a:defRPr>
            </a:lvl1pPr>
          </a:lstStyle>
          <a:p>
            <a:endParaRPr lang="en-US" dirty="0"/>
          </a:p>
        </p:txBody>
      </p:sp>
      <p:sp>
        <p:nvSpPr>
          <p:cNvPr id="5" name="Slide Number Placeholder 4"/>
          <p:cNvSpPr>
            <a:spLocks noGrp="1"/>
          </p:cNvSpPr>
          <p:nvPr>
            <p:ph type="sldNum" sz="quarter" idx="12"/>
          </p:nvPr>
        </p:nvSpPr>
        <p:spPr>
          <a:xfrm>
            <a:off x="13106400" y="9367838"/>
            <a:ext cx="4267200" cy="714375"/>
          </a:xfrm>
        </p:spPr>
        <p:txBody>
          <a:bodyPr/>
          <a:lstStyle>
            <a:lvl1pPr>
              <a:defRPr>
                <a:latin typeface="Aptos" panose="020B0004020202020204" pitchFamily="34" charset="0"/>
              </a:defRPr>
            </a:lvl1pPr>
          </a:lstStyle>
          <a:p>
            <a:fld id="{50DE9A6E-8F21-484F-844E-94FEC60E2113}" type="slidenum">
              <a:rPr lang="en-US" smtClean="0"/>
              <a:pPr/>
              <a:t>‹#›</a:t>
            </a:fld>
            <a:endParaRPr lang="en-US" dirty="0"/>
          </a:p>
        </p:txBody>
      </p:sp>
    </p:spTree>
    <p:extLst>
      <p:ext uri="{BB962C8B-B14F-4D97-AF65-F5344CB8AC3E}">
        <p14:creationId xmlns:p14="http://schemas.microsoft.com/office/powerpoint/2010/main" val="4367730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Speaker LIMRA LOMA outside co">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2576383" y="1504950"/>
            <a:ext cx="5682287" cy="6553200"/>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7" name="Text Placeholder 8"/>
          <p:cNvSpPr>
            <a:spLocks noGrp="1"/>
          </p:cNvSpPr>
          <p:nvPr>
            <p:ph type="body" sz="quarter" idx="11" hasCustomPrompt="1"/>
          </p:nvPr>
        </p:nvSpPr>
        <p:spPr>
          <a:xfrm>
            <a:off x="8902988" y="2985157"/>
            <a:ext cx="7105031" cy="477824"/>
          </a:xfrm>
          <a:prstGeom prst="rect">
            <a:avLst/>
          </a:prstGeom>
        </p:spPr>
        <p:txBody>
          <a:bodyPr wrap="square" lIns="0" tIns="0" rIns="0" bIns="0">
            <a:noAutofit/>
          </a:bodyPr>
          <a:lstStyle>
            <a:lvl1pPr marL="0" indent="0">
              <a:buFontTx/>
              <a:buNone/>
              <a:defRPr sz="34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8" name="Text Placeholder 8"/>
          <p:cNvSpPr>
            <a:spLocks noGrp="1"/>
          </p:cNvSpPr>
          <p:nvPr>
            <p:ph type="body" sz="quarter" idx="12" hasCustomPrompt="1"/>
          </p:nvPr>
        </p:nvSpPr>
        <p:spPr>
          <a:xfrm>
            <a:off x="8902987" y="3680909"/>
            <a:ext cx="7105031" cy="373949"/>
          </a:xfrm>
          <a:prstGeom prst="rect">
            <a:avLst/>
          </a:prstGeom>
          <a:noFill/>
        </p:spPr>
        <p:txBody>
          <a:bodyPr wrap="square" lIns="0" tIns="0" rIns="0" bIns="0">
            <a:noAutofit/>
          </a:bodyPr>
          <a:lstStyle>
            <a:lvl1pPr marL="0" indent="0">
              <a:buFontTx/>
              <a:buNone/>
              <a:defRPr sz="3000"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9" name="Text Placeholder 8"/>
          <p:cNvSpPr>
            <a:spLocks noGrp="1"/>
          </p:cNvSpPr>
          <p:nvPr>
            <p:ph type="body" sz="quarter" idx="13" hasCustomPrompt="1"/>
          </p:nvPr>
        </p:nvSpPr>
        <p:spPr>
          <a:xfrm>
            <a:off x="8902987" y="4293562"/>
            <a:ext cx="7105031" cy="373949"/>
          </a:xfrm>
          <a:prstGeom prst="rect">
            <a:avLst/>
          </a:prstGeom>
          <a:noFill/>
        </p:spPr>
        <p:txBody>
          <a:bodyPr wrap="square" lIns="0" tIns="0" rIns="0" bIns="0">
            <a:noAutofit/>
          </a:bodyPr>
          <a:lstStyle>
            <a:lvl1pPr marL="0" indent="0">
              <a:buFontTx/>
              <a:buNone/>
              <a:defRPr sz="3000"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401270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7693"/>
            <a:ext cx="18263724" cy="10106528"/>
          </a:xfrm>
          <a:prstGeom prst="rect">
            <a:avLst/>
          </a:prstGeom>
        </p:spPr>
      </p:pic>
      <p:grpSp>
        <p:nvGrpSpPr>
          <p:cNvPr id="2" name="Group 1">
            <a:extLst>
              <a:ext uri="{FF2B5EF4-FFF2-40B4-BE49-F238E27FC236}">
                <a16:creationId xmlns:a16="http://schemas.microsoft.com/office/drawing/2014/main" id="{C3CB0C08-1240-1B6E-5DBB-526FF86C7DFF}"/>
              </a:ext>
            </a:extLst>
          </p:cNvPr>
          <p:cNvGrpSpPr/>
          <p:nvPr userDrawn="1"/>
        </p:nvGrpSpPr>
        <p:grpSpPr>
          <a:xfrm>
            <a:off x="4570244" y="1584041"/>
            <a:ext cx="9147513" cy="48006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F70"/>
                  </a:solidFill>
                  <a:effectLst/>
                  <a:uLnTx/>
                  <a:uFillTx/>
                  <a:latin typeface="Aptos" panose="020B0004020202020204" pitchFamily="34" charset="0"/>
                  <a:ea typeface="+mj-ea"/>
                  <a:cs typeface="Arial" panose="020B0604020202020204" pitchFamily="34" charset="0"/>
                </a:rPr>
                <a:t>LIMRA</a:t>
              </a:r>
            </a:p>
          </p:txBody>
        </p:sp>
        <p:sp>
          <p:nvSpPr>
            <p:cNvPr id="13" name="Rectangle 12"/>
            <p:cNvSpPr/>
            <p:nvPr userDrawn="1"/>
          </p:nvSpPr>
          <p:spPr>
            <a:xfrm>
              <a:off x="1704904" y="2029100"/>
              <a:ext cx="2277761" cy="1446550"/>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Premier financial services industry research and talent management organization</a:t>
              </a:r>
              <a:endParaRPr kumimoji="0" lang="en-US" sz="27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F70"/>
                  </a:solidFill>
                  <a:effectLst/>
                  <a:uLnTx/>
                  <a:uFillTx/>
                  <a:latin typeface="Aptos" panose="020B0004020202020204" pitchFamily="34" charset="0"/>
                  <a:ea typeface="+mj-ea"/>
                  <a:cs typeface="Arial" panose="020B0604020202020204" pitchFamily="34" charset="0"/>
                </a:rPr>
                <a:t>LOMA</a:t>
              </a:r>
            </a:p>
          </p:txBody>
        </p:sp>
        <p:sp>
          <p:nvSpPr>
            <p:cNvPr id="16" name="Rectangle 15"/>
            <p:cNvSpPr/>
            <p:nvPr userDrawn="1"/>
          </p:nvSpPr>
          <p:spPr>
            <a:xfrm>
              <a:off x="4893145" y="2029100"/>
              <a:ext cx="2426770" cy="1169551"/>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lumMod val="65000"/>
                      <a:lumOff val="35000"/>
                    </a:srgbClr>
                  </a:solidFill>
                  <a:effectLst/>
                  <a:uLnTx/>
                  <a:uFillTx/>
                  <a:latin typeface="Aptos" panose="020B0004020202020204" pitchFamily="34" charset="0"/>
                  <a:ea typeface="+mn-ea"/>
                  <a:cs typeface="Arial" panose="020B0604020202020204" pitchFamily="34" charset="0"/>
                </a:rPr>
                <a:t>Flagship for industry professional development and industry networking</a:t>
              </a:r>
              <a:endParaRPr kumimoji="0" lang="en-US" sz="27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grpSp>
      <p:sp>
        <p:nvSpPr>
          <p:cNvPr id="22" name="Rectangle 21" hidden="1"/>
          <p:cNvSpPr/>
          <p:nvPr userDrawn="1"/>
        </p:nvSpPr>
        <p:spPr>
          <a:xfrm>
            <a:off x="-37407" y="7963007"/>
            <a:ext cx="18324576" cy="2394065"/>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9" name="Rectangle 18"/>
          <p:cNvSpPr/>
          <p:nvPr userDrawn="1"/>
        </p:nvSpPr>
        <p:spPr>
          <a:xfrm>
            <a:off x="578826" y="7712213"/>
            <a:ext cx="17385615" cy="1200329"/>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rPr>
              <a:t>Advancing the financial services industry by empowering our members with </a:t>
            </a:r>
            <a:b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rgbClr val="DAAA00"/>
                </a:solidFill>
                <a:effectLst/>
                <a:uLnTx/>
                <a:uFillTx/>
                <a:latin typeface="Aptos" panose="020B0004020202020204" pitchFamily="34" charset="0"/>
                <a:ea typeface="+mn-ea"/>
                <a:cs typeface="Arial" panose="020B0604020202020204" pitchFamily="34" charset="0"/>
              </a:rPr>
              <a:t>knowledge</a:t>
            </a:r>
            <a: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rPr>
              <a:t>, </a:t>
            </a:r>
            <a:r>
              <a:rPr kumimoji="0" lang="en-US" sz="3600" b="0" i="0" u="none" strike="noStrike" kern="1200" cap="none" spc="0" normalizeH="0" baseline="0" noProof="0" dirty="0">
                <a:ln>
                  <a:noFill/>
                </a:ln>
                <a:solidFill>
                  <a:srgbClr val="DAAA00"/>
                </a:solidFill>
                <a:effectLst/>
                <a:uLnTx/>
                <a:uFillTx/>
                <a:latin typeface="Aptos" panose="020B0004020202020204" pitchFamily="34" charset="0"/>
                <a:ea typeface="+mn-ea"/>
                <a:cs typeface="Arial" panose="020B0604020202020204" pitchFamily="34" charset="0"/>
              </a:rPr>
              <a:t>insights</a:t>
            </a:r>
            <a: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rPr>
              <a:t>, </a:t>
            </a:r>
            <a:r>
              <a:rPr kumimoji="0" lang="en-US" sz="3600" b="0" i="0" u="none" strike="noStrike" kern="1200" cap="none" spc="0" normalizeH="0" baseline="0" noProof="0" dirty="0">
                <a:ln>
                  <a:noFill/>
                </a:ln>
                <a:solidFill>
                  <a:srgbClr val="DAAA00"/>
                </a:solidFill>
                <a:effectLst/>
                <a:uLnTx/>
                <a:uFillTx/>
                <a:latin typeface="Aptos" panose="020B0004020202020204" pitchFamily="34" charset="0"/>
                <a:ea typeface="+mn-ea"/>
                <a:cs typeface="Arial" panose="020B0604020202020204" pitchFamily="34" charset="0"/>
              </a:rPr>
              <a:t>connections</a:t>
            </a:r>
            <a:r>
              <a:rPr kumimoji="0" lang="en-US" sz="3600" b="0"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rPr>
              <a:t>, and </a:t>
            </a:r>
            <a:r>
              <a:rPr kumimoji="0" lang="en-US" sz="3600" b="0" i="0" u="none" strike="noStrike" kern="1200" cap="none" spc="0" normalizeH="0" baseline="0" noProof="0" dirty="0">
                <a:ln>
                  <a:noFill/>
                </a:ln>
                <a:solidFill>
                  <a:srgbClr val="DAAA00"/>
                </a:solidFill>
                <a:effectLst/>
                <a:uLnTx/>
                <a:uFillTx/>
                <a:latin typeface="Aptos" panose="020B0004020202020204" pitchFamily="34" charset="0"/>
                <a:ea typeface="+mn-ea"/>
                <a:cs typeface="Arial" panose="020B0604020202020204" pitchFamily="34" charset="0"/>
              </a:rPr>
              <a:t>solutions</a:t>
            </a:r>
            <a:endParaRPr kumimoji="0" lang="en-US" sz="3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3" name="Rectangle 2">
            <a:extLst>
              <a:ext uri="{FF2B5EF4-FFF2-40B4-BE49-F238E27FC236}">
                <a16:creationId xmlns:a16="http://schemas.microsoft.com/office/drawing/2014/main" id="{24F88CAA-8F06-3656-CF0D-4EC80F654DC4}"/>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4" name="Title Placeholder 37">
            <a:extLst>
              <a:ext uri="{FF2B5EF4-FFF2-40B4-BE49-F238E27FC236}">
                <a16:creationId xmlns:a16="http://schemas.microsoft.com/office/drawing/2014/main" id="{7042515B-196D-B205-EA53-56EAA55EED6D}"/>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pic>
        <p:nvPicPr>
          <p:cNvPr id="6" name="Picture 5" descr="A black and white logo with white text&#10;&#10;Description automatically generated">
            <a:extLst>
              <a:ext uri="{FF2B5EF4-FFF2-40B4-BE49-F238E27FC236}">
                <a16:creationId xmlns:a16="http://schemas.microsoft.com/office/drawing/2014/main" id="{71EB111F-72C3-C02B-3EC0-1BADCF071892}"/>
              </a:ext>
            </a:extLst>
          </p:cNvPr>
          <p:cNvPicPr>
            <a:picLocks noChangeAspect="1"/>
          </p:cNvPicPr>
          <p:nvPr userDrawn="1"/>
        </p:nvPicPr>
        <p:blipFill>
          <a:blip r:embed="rId3"/>
          <a:stretch>
            <a:fillRect/>
          </a:stretch>
        </p:blipFill>
        <p:spPr>
          <a:xfrm>
            <a:off x="15040040" y="9110705"/>
            <a:ext cx="2586419" cy="744083"/>
          </a:xfrm>
          <a:prstGeom prst="rect">
            <a:avLst/>
          </a:prstGeom>
        </p:spPr>
      </p:pic>
    </p:spTree>
    <p:extLst>
      <p:ext uri="{BB962C8B-B14F-4D97-AF65-F5344CB8AC3E}">
        <p14:creationId xmlns:p14="http://schemas.microsoft.com/office/powerpoint/2010/main" val="1133794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Speakers LIMRA LOMA outside co">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1291450" y="888956"/>
            <a:ext cx="3317792"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7" name="Text Placeholder 8"/>
          <p:cNvSpPr>
            <a:spLocks noGrp="1"/>
          </p:cNvSpPr>
          <p:nvPr>
            <p:ph type="body" sz="quarter" idx="11" hasCustomPrompt="1"/>
          </p:nvPr>
        </p:nvSpPr>
        <p:spPr>
          <a:xfrm>
            <a:off x="4966331" y="1399203"/>
            <a:ext cx="5687057" cy="329391"/>
          </a:xfrm>
          <a:prstGeom prst="rect">
            <a:avLst/>
          </a:prstGeom>
        </p:spPr>
        <p:txBody>
          <a:bodyPr wrap="square" lIns="0" tIns="0" rIns="0" bIns="0">
            <a:noAutofit/>
          </a:bodyPr>
          <a:lstStyle>
            <a:lvl1pPr marL="0" indent="0">
              <a:buFontTx/>
              <a:buNone/>
              <a:defRPr sz="28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8" name="Text Placeholder 8"/>
          <p:cNvSpPr>
            <a:spLocks noGrp="1"/>
          </p:cNvSpPr>
          <p:nvPr>
            <p:ph type="body" sz="quarter" idx="12" hasCustomPrompt="1"/>
          </p:nvPr>
        </p:nvSpPr>
        <p:spPr>
          <a:xfrm>
            <a:off x="4966330" y="1928326"/>
            <a:ext cx="5642489" cy="332399"/>
          </a:xfrm>
          <a:prstGeom prst="rect">
            <a:avLst/>
          </a:prstGeom>
          <a:noFill/>
        </p:spPr>
        <p:txBody>
          <a:bodyPr wrap="square" lIns="0" tIns="0" rIns="0" bIns="0">
            <a:noAutofit/>
          </a:bodyPr>
          <a:lstStyle>
            <a:lvl1pPr marL="0" indent="0">
              <a:buFontTx/>
              <a:buNone/>
              <a:defRPr sz="2550"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2" name="Text Placeholder 8"/>
          <p:cNvSpPr>
            <a:spLocks noGrp="1"/>
          </p:cNvSpPr>
          <p:nvPr>
            <p:ph type="body" sz="quarter" idx="18" hasCustomPrompt="1"/>
          </p:nvPr>
        </p:nvSpPr>
        <p:spPr>
          <a:xfrm>
            <a:off x="4943845" y="2434688"/>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23" name="Picture Placeholder 6"/>
          <p:cNvSpPr>
            <a:spLocks noGrp="1"/>
          </p:cNvSpPr>
          <p:nvPr>
            <p:ph type="pic" sz="quarter" idx="19" hasCustomPrompt="1"/>
          </p:nvPr>
        </p:nvSpPr>
        <p:spPr>
          <a:xfrm>
            <a:off x="6761098" y="4920718"/>
            <a:ext cx="3302744"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a:t>
            </a:r>
          </a:p>
        </p:txBody>
      </p:sp>
      <p:sp>
        <p:nvSpPr>
          <p:cNvPr id="24" name="Text Placeholder 8"/>
          <p:cNvSpPr>
            <a:spLocks noGrp="1"/>
          </p:cNvSpPr>
          <p:nvPr>
            <p:ph type="body" sz="quarter" idx="20" hasCustomPrompt="1"/>
          </p:nvPr>
        </p:nvSpPr>
        <p:spPr>
          <a:xfrm>
            <a:off x="10420931" y="5430964"/>
            <a:ext cx="5642489" cy="373949"/>
          </a:xfrm>
          <a:prstGeom prst="rect">
            <a:avLst/>
          </a:prstGeom>
        </p:spPr>
        <p:txBody>
          <a:bodyPr wrap="square" lIns="0" tIns="0" rIns="0" bIns="0">
            <a:noAutofit/>
          </a:bodyPr>
          <a:lstStyle>
            <a:lvl1pPr marL="0" indent="0">
              <a:buFontTx/>
              <a:buNone/>
              <a:defRPr sz="28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5" name="Text Placeholder 8"/>
          <p:cNvSpPr>
            <a:spLocks noGrp="1"/>
          </p:cNvSpPr>
          <p:nvPr>
            <p:ph type="body" sz="quarter" idx="21" hasCustomPrompt="1"/>
          </p:nvPr>
        </p:nvSpPr>
        <p:spPr>
          <a:xfrm>
            <a:off x="10420930" y="5960087"/>
            <a:ext cx="5642489" cy="332399"/>
          </a:xfrm>
          <a:prstGeom prst="rect">
            <a:avLst/>
          </a:prstGeom>
          <a:noFill/>
        </p:spPr>
        <p:txBody>
          <a:bodyPr wrap="square" lIns="0" tIns="0" rIns="0" bIns="0">
            <a:noAutofit/>
          </a:bodyPr>
          <a:lstStyle>
            <a:lvl1pPr marL="0" indent="0">
              <a:buFontTx/>
              <a:buNone/>
              <a:defRPr sz="247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6" name="Text Placeholder 8"/>
          <p:cNvSpPr>
            <a:spLocks noGrp="1"/>
          </p:cNvSpPr>
          <p:nvPr>
            <p:ph type="body" sz="quarter" idx="22" hasCustomPrompt="1"/>
          </p:nvPr>
        </p:nvSpPr>
        <p:spPr>
          <a:xfrm>
            <a:off x="10398445" y="6466450"/>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3349540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Speakers LIMRA LOMA outside co">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135930" y="124982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21" name="Text Placeholder 8"/>
          <p:cNvSpPr>
            <a:spLocks noGrp="1"/>
          </p:cNvSpPr>
          <p:nvPr>
            <p:ph type="body" sz="quarter" idx="11" hasCustomPrompt="1"/>
          </p:nvPr>
        </p:nvSpPr>
        <p:spPr>
          <a:xfrm>
            <a:off x="4214462" y="1543180"/>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2" name="Text Placeholder 8"/>
          <p:cNvSpPr>
            <a:spLocks noGrp="1"/>
          </p:cNvSpPr>
          <p:nvPr>
            <p:ph type="body" sz="quarter" idx="12" hasCustomPrompt="1"/>
          </p:nvPr>
        </p:nvSpPr>
        <p:spPr>
          <a:xfrm>
            <a:off x="4214459" y="213149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3" name="Text Placeholder 8"/>
          <p:cNvSpPr>
            <a:spLocks noGrp="1"/>
          </p:cNvSpPr>
          <p:nvPr>
            <p:ph type="body" sz="quarter" idx="13" hasCustomPrompt="1"/>
          </p:nvPr>
        </p:nvSpPr>
        <p:spPr>
          <a:xfrm>
            <a:off x="4214460" y="2658423"/>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39" name="Picture Placeholder 6"/>
          <p:cNvSpPr>
            <a:spLocks noGrp="1"/>
          </p:cNvSpPr>
          <p:nvPr>
            <p:ph type="pic" sz="quarter" idx="28" hasCustomPrompt="1"/>
          </p:nvPr>
        </p:nvSpPr>
        <p:spPr>
          <a:xfrm>
            <a:off x="5347807" y="540846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0" name="Text Placeholder 8"/>
          <p:cNvSpPr>
            <a:spLocks noGrp="1"/>
          </p:cNvSpPr>
          <p:nvPr>
            <p:ph type="body" sz="quarter" idx="29" hasCustomPrompt="1"/>
          </p:nvPr>
        </p:nvSpPr>
        <p:spPr>
          <a:xfrm>
            <a:off x="8426338" y="5701820"/>
            <a:ext cx="5274005" cy="428837"/>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1" name="Text Placeholder 8"/>
          <p:cNvSpPr>
            <a:spLocks noGrp="1"/>
          </p:cNvSpPr>
          <p:nvPr>
            <p:ph type="body" sz="quarter" idx="30" hasCustomPrompt="1"/>
          </p:nvPr>
        </p:nvSpPr>
        <p:spPr>
          <a:xfrm>
            <a:off x="8426336" y="6290137"/>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42" name="Text Placeholder 8"/>
          <p:cNvSpPr>
            <a:spLocks noGrp="1"/>
          </p:cNvSpPr>
          <p:nvPr>
            <p:ph type="body" sz="quarter" idx="31" hasCustomPrompt="1"/>
          </p:nvPr>
        </p:nvSpPr>
        <p:spPr>
          <a:xfrm>
            <a:off x="8426336" y="6817064"/>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4" name="Text Placeholder 8"/>
          <p:cNvSpPr>
            <a:spLocks noGrp="1"/>
          </p:cNvSpPr>
          <p:nvPr>
            <p:ph type="body" sz="quarter" idx="33" hasCustomPrompt="1"/>
          </p:nvPr>
        </p:nvSpPr>
        <p:spPr>
          <a:xfrm>
            <a:off x="12822956" y="1546312"/>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5" name="Text Placeholder 8"/>
          <p:cNvSpPr>
            <a:spLocks noGrp="1"/>
          </p:cNvSpPr>
          <p:nvPr>
            <p:ph type="body" sz="quarter" idx="34" hasCustomPrompt="1"/>
          </p:nvPr>
        </p:nvSpPr>
        <p:spPr>
          <a:xfrm>
            <a:off x="12822954" y="26615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6" name="Text Placeholder 8"/>
          <p:cNvSpPr>
            <a:spLocks noGrp="1"/>
          </p:cNvSpPr>
          <p:nvPr>
            <p:ph type="body" sz="quarter" idx="35" hasCustomPrompt="1"/>
          </p:nvPr>
        </p:nvSpPr>
        <p:spPr>
          <a:xfrm>
            <a:off x="12822953" y="2115839"/>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1747513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peakers LIMRA LOMA outside co">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135927" y="125295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21" name="Text Placeholder 8"/>
          <p:cNvSpPr>
            <a:spLocks noGrp="1"/>
          </p:cNvSpPr>
          <p:nvPr>
            <p:ph type="body" sz="quarter" idx="11" hasCustomPrompt="1"/>
          </p:nvPr>
        </p:nvSpPr>
        <p:spPr>
          <a:xfrm>
            <a:off x="4214462" y="1543180"/>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2" name="Text Placeholder 8"/>
          <p:cNvSpPr>
            <a:spLocks noGrp="1"/>
          </p:cNvSpPr>
          <p:nvPr>
            <p:ph type="body" sz="quarter" idx="12" hasCustomPrompt="1"/>
          </p:nvPr>
        </p:nvSpPr>
        <p:spPr>
          <a:xfrm>
            <a:off x="4214459" y="213149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3" name="Text Placeholder 8"/>
          <p:cNvSpPr>
            <a:spLocks noGrp="1"/>
          </p:cNvSpPr>
          <p:nvPr>
            <p:ph type="body" sz="quarter" idx="13" hasCustomPrompt="1"/>
          </p:nvPr>
        </p:nvSpPr>
        <p:spPr>
          <a:xfrm>
            <a:off x="4214460" y="2658423"/>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39" name="Picture Placeholder 6"/>
          <p:cNvSpPr>
            <a:spLocks noGrp="1"/>
          </p:cNvSpPr>
          <p:nvPr>
            <p:ph type="pic" sz="quarter" idx="28" hasCustomPrompt="1"/>
          </p:nvPr>
        </p:nvSpPr>
        <p:spPr>
          <a:xfrm>
            <a:off x="1135927" y="540846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44" name="Text Placeholder 8"/>
          <p:cNvSpPr>
            <a:spLocks noGrp="1"/>
          </p:cNvSpPr>
          <p:nvPr>
            <p:ph type="body" sz="quarter" idx="33" hasCustomPrompt="1"/>
          </p:nvPr>
        </p:nvSpPr>
        <p:spPr>
          <a:xfrm>
            <a:off x="12822956" y="1546312"/>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5" name="Text Placeholder 8"/>
          <p:cNvSpPr>
            <a:spLocks noGrp="1"/>
          </p:cNvSpPr>
          <p:nvPr>
            <p:ph type="body" sz="quarter" idx="34" hasCustomPrompt="1"/>
          </p:nvPr>
        </p:nvSpPr>
        <p:spPr>
          <a:xfrm>
            <a:off x="12822954" y="26615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6" name="Text Placeholder 8"/>
          <p:cNvSpPr>
            <a:spLocks noGrp="1"/>
          </p:cNvSpPr>
          <p:nvPr>
            <p:ph type="body" sz="quarter" idx="35" hasCustomPrompt="1"/>
          </p:nvPr>
        </p:nvSpPr>
        <p:spPr>
          <a:xfrm>
            <a:off x="12822953" y="2115839"/>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34" name="Picture Placeholder 6"/>
          <p:cNvSpPr>
            <a:spLocks noGrp="1"/>
          </p:cNvSpPr>
          <p:nvPr>
            <p:ph type="pic" sz="quarter" idx="36" hasCustomPrompt="1"/>
          </p:nvPr>
        </p:nvSpPr>
        <p:spPr>
          <a:xfrm>
            <a:off x="9744424" y="5424938"/>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35" name="Text Placeholder 8"/>
          <p:cNvSpPr>
            <a:spLocks noGrp="1"/>
          </p:cNvSpPr>
          <p:nvPr>
            <p:ph type="body" sz="quarter" idx="37" hasCustomPrompt="1"/>
          </p:nvPr>
        </p:nvSpPr>
        <p:spPr>
          <a:xfrm>
            <a:off x="12829477" y="5718293"/>
            <a:ext cx="5274005" cy="428837"/>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36" name="Text Placeholder 8"/>
          <p:cNvSpPr>
            <a:spLocks noGrp="1"/>
          </p:cNvSpPr>
          <p:nvPr>
            <p:ph type="body" sz="quarter" idx="38" hasCustomPrompt="1"/>
          </p:nvPr>
        </p:nvSpPr>
        <p:spPr>
          <a:xfrm>
            <a:off x="12829475" y="6306610"/>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37" name="Text Placeholder 8"/>
          <p:cNvSpPr>
            <a:spLocks noGrp="1"/>
          </p:cNvSpPr>
          <p:nvPr>
            <p:ph type="body" sz="quarter" idx="39" hasCustomPrompt="1"/>
          </p:nvPr>
        </p:nvSpPr>
        <p:spPr>
          <a:xfrm>
            <a:off x="12829475" y="6833537"/>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49" name="Text Placeholder 8"/>
          <p:cNvSpPr>
            <a:spLocks noGrp="1"/>
          </p:cNvSpPr>
          <p:nvPr>
            <p:ph type="body" sz="quarter" idx="40" hasCustomPrompt="1"/>
          </p:nvPr>
        </p:nvSpPr>
        <p:spPr>
          <a:xfrm>
            <a:off x="4230935" y="5711536"/>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50" name="Text Placeholder 8"/>
          <p:cNvSpPr>
            <a:spLocks noGrp="1"/>
          </p:cNvSpPr>
          <p:nvPr>
            <p:ph type="body" sz="quarter" idx="41" hasCustomPrompt="1"/>
          </p:nvPr>
        </p:nvSpPr>
        <p:spPr>
          <a:xfrm>
            <a:off x="4230932" y="6299852"/>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51" name="Text Placeholder 8"/>
          <p:cNvSpPr>
            <a:spLocks noGrp="1"/>
          </p:cNvSpPr>
          <p:nvPr>
            <p:ph type="body" sz="quarter" idx="42" hasCustomPrompt="1"/>
          </p:nvPr>
        </p:nvSpPr>
        <p:spPr>
          <a:xfrm>
            <a:off x="4230933" y="6826779"/>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2400745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Speakers LIMRA LOMA outside co">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72BED396-DB5D-77DD-8142-6195B3AFCDA3}"/>
              </a:ext>
            </a:extLst>
          </p:cNvPr>
          <p:cNvSpPr>
            <a:spLocks noGrp="1"/>
          </p:cNvSpPr>
          <p:nvPr>
            <p:ph type="pic" sz="quarter" idx="10" hasCustomPrompt="1"/>
          </p:nvPr>
        </p:nvSpPr>
        <p:spPr>
          <a:xfrm>
            <a:off x="1135928" y="1066230"/>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3" name="Text Placeholder 8">
            <a:extLst>
              <a:ext uri="{FF2B5EF4-FFF2-40B4-BE49-F238E27FC236}">
                <a16:creationId xmlns:a16="http://schemas.microsoft.com/office/drawing/2014/main" id="{186CDDEA-C9FE-EF78-6F2E-FA783CF6175B}"/>
              </a:ext>
            </a:extLst>
          </p:cNvPr>
          <p:cNvSpPr>
            <a:spLocks noGrp="1"/>
          </p:cNvSpPr>
          <p:nvPr>
            <p:ph type="body" sz="quarter" idx="11" hasCustomPrompt="1"/>
          </p:nvPr>
        </p:nvSpPr>
        <p:spPr>
          <a:xfrm>
            <a:off x="3274662" y="1363451"/>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4" name="Text Placeholder 8">
            <a:extLst>
              <a:ext uri="{FF2B5EF4-FFF2-40B4-BE49-F238E27FC236}">
                <a16:creationId xmlns:a16="http://schemas.microsoft.com/office/drawing/2014/main" id="{EE226608-B93F-8883-6390-152FD0E14295}"/>
              </a:ext>
            </a:extLst>
          </p:cNvPr>
          <p:cNvSpPr>
            <a:spLocks noGrp="1"/>
          </p:cNvSpPr>
          <p:nvPr>
            <p:ph type="body" sz="quarter" idx="12" hasCustomPrompt="1"/>
          </p:nvPr>
        </p:nvSpPr>
        <p:spPr>
          <a:xfrm>
            <a:off x="3274659" y="1951767"/>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5" name="Text Placeholder 8">
            <a:extLst>
              <a:ext uri="{FF2B5EF4-FFF2-40B4-BE49-F238E27FC236}">
                <a16:creationId xmlns:a16="http://schemas.microsoft.com/office/drawing/2014/main" id="{28C68A7F-D603-37D6-57B8-EBE7E6151C6C}"/>
              </a:ext>
            </a:extLst>
          </p:cNvPr>
          <p:cNvSpPr>
            <a:spLocks noGrp="1"/>
          </p:cNvSpPr>
          <p:nvPr>
            <p:ph type="body" sz="quarter" idx="13" hasCustomPrompt="1"/>
          </p:nvPr>
        </p:nvSpPr>
        <p:spPr>
          <a:xfrm>
            <a:off x="3274660" y="2478694"/>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6" name="Picture Placeholder 6">
            <a:extLst>
              <a:ext uri="{FF2B5EF4-FFF2-40B4-BE49-F238E27FC236}">
                <a16:creationId xmlns:a16="http://schemas.microsoft.com/office/drawing/2014/main" id="{73603677-38D3-543B-C723-AFB58E21192D}"/>
              </a:ext>
            </a:extLst>
          </p:cNvPr>
          <p:cNvSpPr>
            <a:spLocks noGrp="1"/>
          </p:cNvSpPr>
          <p:nvPr>
            <p:ph type="pic" sz="quarter" idx="28" hasCustomPrompt="1"/>
          </p:nvPr>
        </p:nvSpPr>
        <p:spPr>
          <a:xfrm>
            <a:off x="1135928" y="4081786"/>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7" name="Picture Placeholder 6">
            <a:extLst>
              <a:ext uri="{FF2B5EF4-FFF2-40B4-BE49-F238E27FC236}">
                <a16:creationId xmlns:a16="http://schemas.microsoft.com/office/drawing/2014/main" id="{4F933B9F-EAE4-DAD0-88A1-1F2A65724CAF}"/>
              </a:ext>
            </a:extLst>
          </p:cNvPr>
          <p:cNvSpPr>
            <a:spLocks noGrp="1"/>
          </p:cNvSpPr>
          <p:nvPr>
            <p:ph type="pic" sz="quarter" idx="32" hasCustomPrompt="1"/>
          </p:nvPr>
        </p:nvSpPr>
        <p:spPr>
          <a:xfrm>
            <a:off x="9744425" y="1066230"/>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8" name="Text Placeholder 8">
            <a:extLst>
              <a:ext uri="{FF2B5EF4-FFF2-40B4-BE49-F238E27FC236}">
                <a16:creationId xmlns:a16="http://schemas.microsoft.com/office/drawing/2014/main" id="{76FF3DD1-97C9-DD8A-D036-D70DA93821AE}"/>
              </a:ext>
            </a:extLst>
          </p:cNvPr>
          <p:cNvSpPr>
            <a:spLocks noGrp="1"/>
          </p:cNvSpPr>
          <p:nvPr>
            <p:ph type="body" sz="quarter" idx="33" hasCustomPrompt="1"/>
          </p:nvPr>
        </p:nvSpPr>
        <p:spPr>
          <a:xfrm>
            <a:off x="11883156" y="1363451"/>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9" name="Text Placeholder 8">
            <a:extLst>
              <a:ext uri="{FF2B5EF4-FFF2-40B4-BE49-F238E27FC236}">
                <a16:creationId xmlns:a16="http://schemas.microsoft.com/office/drawing/2014/main" id="{7626C23E-5B0C-350B-FA5D-4D671E3EA535}"/>
              </a:ext>
            </a:extLst>
          </p:cNvPr>
          <p:cNvSpPr>
            <a:spLocks noGrp="1"/>
          </p:cNvSpPr>
          <p:nvPr>
            <p:ph type="body" sz="quarter" idx="34" hasCustomPrompt="1"/>
          </p:nvPr>
        </p:nvSpPr>
        <p:spPr>
          <a:xfrm>
            <a:off x="11883154" y="24583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10" name="Text Placeholder 8">
            <a:extLst>
              <a:ext uri="{FF2B5EF4-FFF2-40B4-BE49-F238E27FC236}">
                <a16:creationId xmlns:a16="http://schemas.microsoft.com/office/drawing/2014/main" id="{74556E58-4733-A022-ACBB-A11402E3BCF0}"/>
              </a:ext>
            </a:extLst>
          </p:cNvPr>
          <p:cNvSpPr>
            <a:spLocks noGrp="1"/>
          </p:cNvSpPr>
          <p:nvPr>
            <p:ph type="body" sz="quarter" idx="35" hasCustomPrompt="1"/>
          </p:nvPr>
        </p:nvSpPr>
        <p:spPr>
          <a:xfrm>
            <a:off x="11883153" y="1932978"/>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11" name="Picture Placeholder 6">
            <a:extLst>
              <a:ext uri="{FF2B5EF4-FFF2-40B4-BE49-F238E27FC236}">
                <a16:creationId xmlns:a16="http://schemas.microsoft.com/office/drawing/2014/main" id="{784BA59A-C0EB-E808-0020-1ED7A05E21BC}"/>
              </a:ext>
            </a:extLst>
          </p:cNvPr>
          <p:cNvSpPr>
            <a:spLocks noGrp="1"/>
          </p:cNvSpPr>
          <p:nvPr>
            <p:ph type="pic" sz="quarter" idx="36" hasCustomPrompt="1"/>
          </p:nvPr>
        </p:nvSpPr>
        <p:spPr>
          <a:xfrm>
            <a:off x="9744425" y="4084783"/>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12" name="Text Placeholder 8">
            <a:extLst>
              <a:ext uri="{FF2B5EF4-FFF2-40B4-BE49-F238E27FC236}">
                <a16:creationId xmlns:a16="http://schemas.microsoft.com/office/drawing/2014/main" id="{F25AF447-3668-B2B5-FA4E-B42254AA476B}"/>
              </a:ext>
            </a:extLst>
          </p:cNvPr>
          <p:cNvSpPr>
            <a:spLocks noGrp="1"/>
          </p:cNvSpPr>
          <p:nvPr>
            <p:ph type="body" sz="quarter" idx="37" hasCustomPrompt="1"/>
          </p:nvPr>
        </p:nvSpPr>
        <p:spPr>
          <a:xfrm>
            <a:off x="11889677" y="4378137"/>
            <a:ext cx="5274005" cy="428837"/>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13" name="Text Placeholder 8">
            <a:extLst>
              <a:ext uri="{FF2B5EF4-FFF2-40B4-BE49-F238E27FC236}">
                <a16:creationId xmlns:a16="http://schemas.microsoft.com/office/drawing/2014/main" id="{B95A56BF-538D-61E6-3227-0ACAA1DE3863}"/>
              </a:ext>
            </a:extLst>
          </p:cNvPr>
          <p:cNvSpPr>
            <a:spLocks noGrp="1"/>
          </p:cNvSpPr>
          <p:nvPr>
            <p:ph type="body" sz="quarter" idx="38" hasCustomPrompt="1"/>
          </p:nvPr>
        </p:nvSpPr>
        <p:spPr>
          <a:xfrm>
            <a:off x="11889675" y="4966454"/>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14" name="Text Placeholder 8">
            <a:extLst>
              <a:ext uri="{FF2B5EF4-FFF2-40B4-BE49-F238E27FC236}">
                <a16:creationId xmlns:a16="http://schemas.microsoft.com/office/drawing/2014/main" id="{26C4B191-1C9E-8A1A-BA78-58F1DBE18B6B}"/>
              </a:ext>
            </a:extLst>
          </p:cNvPr>
          <p:cNvSpPr>
            <a:spLocks noGrp="1"/>
          </p:cNvSpPr>
          <p:nvPr>
            <p:ph type="body" sz="quarter" idx="39" hasCustomPrompt="1"/>
          </p:nvPr>
        </p:nvSpPr>
        <p:spPr>
          <a:xfrm>
            <a:off x="11889675" y="5493381"/>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15" name="Text Placeholder 8">
            <a:extLst>
              <a:ext uri="{FF2B5EF4-FFF2-40B4-BE49-F238E27FC236}">
                <a16:creationId xmlns:a16="http://schemas.microsoft.com/office/drawing/2014/main" id="{E1D5C9EC-F342-EFE1-923F-4A9BD934AC2B}"/>
              </a:ext>
            </a:extLst>
          </p:cNvPr>
          <p:cNvSpPr>
            <a:spLocks noGrp="1"/>
          </p:cNvSpPr>
          <p:nvPr>
            <p:ph type="body" sz="quarter" idx="40" hasCustomPrompt="1"/>
          </p:nvPr>
        </p:nvSpPr>
        <p:spPr>
          <a:xfrm>
            <a:off x="3291135" y="4371515"/>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16" name="Text Placeholder 8">
            <a:extLst>
              <a:ext uri="{FF2B5EF4-FFF2-40B4-BE49-F238E27FC236}">
                <a16:creationId xmlns:a16="http://schemas.microsoft.com/office/drawing/2014/main" id="{6C68E568-F6DC-8751-A8DC-912C106082D0}"/>
              </a:ext>
            </a:extLst>
          </p:cNvPr>
          <p:cNvSpPr>
            <a:spLocks noGrp="1"/>
          </p:cNvSpPr>
          <p:nvPr>
            <p:ph type="body" sz="quarter" idx="41" hasCustomPrompt="1"/>
          </p:nvPr>
        </p:nvSpPr>
        <p:spPr>
          <a:xfrm>
            <a:off x="3291132" y="4949448"/>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17" name="Text Placeholder 8">
            <a:extLst>
              <a:ext uri="{FF2B5EF4-FFF2-40B4-BE49-F238E27FC236}">
                <a16:creationId xmlns:a16="http://schemas.microsoft.com/office/drawing/2014/main" id="{65A960A5-9BC7-DC91-97FB-03FB8FF3D525}"/>
              </a:ext>
            </a:extLst>
          </p:cNvPr>
          <p:cNvSpPr>
            <a:spLocks noGrp="1"/>
          </p:cNvSpPr>
          <p:nvPr>
            <p:ph type="body" sz="quarter" idx="42" hasCustomPrompt="1"/>
          </p:nvPr>
        </p:nvSpPr>
        <p:spPr>
          <a:xfrm>
            <a:off x="3291133" y="5489755"/>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
        <p:nvSpPr>
          <p:cNvPr id="18" name="Picture Placeholder 6">
            <a:extLst>
              <a:ext uri="{FF2B5EF4-FFF2-40B4-BE49-F238E27FC236}">
                <a16:creationId xmlns:a16="http://schemas.microsoft.com/office/drawing/2014/main" id="{E88E3B36-BE9C-DB7C-7DB7-DFDD6BD7AA30}"/>
              </a:ext>
            </a:extLst>
          </p:cNvPr>
          <p:cNvSpPr>
            <a:spLocks noGrp="1"/>
          </p:cNvSpPr>
          <p:nvPr>
            <p:ph type="pic" sz="quarter" idx="43" hasCustomPrompt="1"/>
          </p:nvPr>
        </p:nvSpPr>
        <p:spPr>
          <a:xfrm>
            <a:off x="1148628" y="7155764"/>
            <a:ext cx="1945848" cy="2195061"/>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sz="3400" b="1" baseline="0">
                <a:solidFill>
                  <a:schemeClr val="bg1"/>
                </a:solidFill>
                <a:latin typeface="Aptos" panose="020B0004020202020204" pitchFamily="34" charset="0"/>
                <a:cs typeface="Arial" panose="020B0604020202020204" pitchFamily="34" charset="0"/>
              </a:defRPr>
            </a:lvl1pPr>
          </a:lstStyle>
          <a:p>
            <a:r>
              <a:rPr lang="en-US" dirty="0"/>
              <a:t>Place Speaker </a:t>
            </a:r>
          </a:p>
          <a:p>
            <a:r>
              <a:rPr lang="en-US" dirty="0"/>
              <a:t>Photo Here </a:t>
            </a:r>
          </a:p>
        </p:txBody>
      </p:sp>
      <p:sp>
        <p:nvSpPr>
          <p:cNvPr id="19" name="Text Placeholder 8">
            <a:extLst>
              <a:ext uri="{FF2B5EF4-FFF2-40B4-BE49-F238E27FC236}">
                <a16:creationId xmlns:a16="http://schemas.microsoft.com/office/drawing/2014/main" id="{6E0FA371-5E68-CAE0-3A15-F3DB338E9830}"/>
              </a:ext>
            </a:extLst>
          </p:cNvPr>
          <p:cNvSpPr>
            <a:spLocks noGrp="1"/>
          </p:cNvSpPr>
          <p:nvPr>
            <p:ph type="body" sz="quarter" idx="44" hasCustomPrompt="1"/>
          </p:nvPr>
        </p:nvSpPr>
        <p:spPr>
          <a:xfrm>
            <a:off x="3303835" y="7445493"/>
            <a:ext cx="5104905" cy="447626"/>
          </a:xfrm>
          <a:prstGeom prst="rect">
            <a:avLst/>
          </a:prstGeom>
        </p:spPr>
        <p:txBody>
          <a:bodyPr wrap="square" lIns="0" tIns="0" rIns="0" bIns="0">
            <a:noAutofit/>
          </a:bodyPr>
          <a:lstStyle>
            <a:lvl1pPr marL="0" indent="0">
              <a:buFontTx/>
              <a:buNone/>
              <a:defRPr sz="2550" b="1">
                <a:solidFill>
                  <a:srgbClr val="E7DA37"/>
                </a:solidFill>
                <a:latin typeface="Aptos" panose="020B0004020202020204" pitchFamily="34" charset="0"/>
                <a:cs typeface="Arial" panose="020B0604020202020204" pitchFamily="34" charset="0"/>
              </a:defRPr>
            </a:lvl1pPr>
          </a:lstStyle>
          <a:p>
            <a:pPr lvl="0"/>
            <a:r>
              <a:rPr lang="en-US" dirty="0"/>
              <a:t>Speaker Name</a:t>
            </a:r>
          </a:p>
        </p:txBody>
      </p:sp>
      <p:sp>
        <p:nvSpPr>
          <p:cNvPr id="24" name="Text Placeholder 8">
            <a:extLst>
              <a:ext uri="{FF2B5EF4-FFF2-40B4-BE49-F238E27FC236}">
                <a16:creationId xmlns:a16="http://schemas.microsoft.com/office/drawing/2014/main" id="{41EDDD79-66E5-1FB7-9F6B-9F8C98B29C40}"/>
              </a:ext>
            </a:extLst>
          </p:cNvPr>
          <p:cNvSpPr>
            <a:spLocks noGrp="1"/>
          </p:cNvSpPr>
          <p:nvPr>
            <p:ph type="body" sz="quarter" idx="45" hasCustomPrompt="1"/>
          </p:nvPr>
        </p:nvSpPr>
        <p:spPr>
          <a:xfrm>
            <a:off x="3303832" y="8023426"/>
            <a:ext cx="5104908"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ptos" panose="020B0004020202020204" pitchFamily="34" charset="0"/>
                <a:cs typeface="Arial" panose="020B0604020202020204" pitchFamily="34" charset="0"/>
              </a:defRPr>
            </a:lvl1pPr>
          </a:lstStyle>
          <a:p>
            <a:pPr lvl="0"/>
            <a:r>
              <a:rPr lang="en-US" dirty="0"/>
              <a:t>Title</a:t>
            </a:r>
          </a:p>
        </p:txBody>
      </p:sp>
      <p:sp>
        <p:nvSpPr>
          <p:cNvPr id="25" name="Text Placeholder 8">
            <a:extLst>
              <a:ext uri="{FF2B5EF4-FFF2-40B4-BE49-F238E27FC236}">
                <a16:creationId xmlns:a16="http://schemas.microsoft.com/office/drawing/2014/main" id="{9CF710C8-029F-FE0C-060D-995AFBC96D3B}"/>
              </a:ext>
            </a:extLst>
          </p:cNvPr>
          <p:cNvSpPr>
            <a:spLocks noGrp="1"/>
          </p:cNvSpPr>
          <p:nvPr>
            <p:ph type="body" sz="quarter" idx="46" hasCustomPrompt="1"/>
          </p:nvPr>
        </p:nvSpPr>
        <p:spPr>
          <a:xfrm>
            <a:off x="3303833" y="8557111"/>
            <a:ext cx="5104908" cy="615354"/>
          </a:xfrm>
          <a:prstGeom prst="rect">
            <a:avLst/>
          </a:prstGeom>
          <a:noFill/>
        </p:spPr>
        <p:txBody>
          <a:bodyPr wrap="square" lIns="0" tIns="0" rIns="0" bIns="0">
            <a:noAutofit/>
          </a:bodyPr>
          <a:lstStyle>
            <a:lvl1pPr marL="0" indent="0">
              <a:buFontTx/>
              <a:buNone/>
              <a:defRPr sz="2325" b="0" i="0">
                <a:solidFill>
                  <a:schemeClr val="bg1"/>
                </a:solidFill>
                <a:effectLst/>
                <a:latin typeface="Aptos" panose="020B0004020202020204" pitchFamily="34" charset="0"/>
                <a:cs typeface="Arial" panose="020B0604020202020204" pitchFamily="34" charset="0"/>
              </a:defRPr>
            </a:lvl1pPr>
          </a:lstStyle>
          <a:p>
            <a:pPr lvl="0"/>
            <a:r>
              <a:rPr lang="en-US" dirty="0"/>
              <a:t>Company</a:t>
            </a:r>
          </a:p>
        </p:txBody>
      </p:sp>
    </p:spTree>
    <p:extLst>
      <p:ext uri="{BB962C8B-B14F-4D97-AF65-F5344CB8AC3E}">
        <p14:creationId xmlns:p14="http://schemas.microsoft.com/office/powerpoint/2010/main" val="3944443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erior Slide levels partner logo">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5" name="Text Placeholder 4"/>
          <p:cNvSpPr>
            <a:spLocks noGrp="1"/>
          </p:cNvSpPr>
          <p:nvPr>
            <p:ph type="body" sz="quarter" idx="10"/>
          </p:nvPr>
        </p:nvSpPr>
        <p:spPr>
          <a:xfrm>
            <a:off x="2526507" y="2724151"/>
            <a:ext cx="11639550" cy="5233988"/>
          </a:xfrm>
          <a:prstGeom prst="rect">
            <a:avLst/>
          </a:prstGeom>
        </p:spPr>
        <p:txBody>
          <a:bodyPr lIns="0" tIns="0" rIns="0" bIns="0"/>
          <a:lstStyle>
            <a:lvl1pPr>
              <a:defRPr sz="4200">
                <a:latin typeface="Aptos" panose="020B0004020202020204" pitchFamily="34" charset="0"/>
                <a:cs typeface="Arial" panose="020B0604020202020204" pitchFamily="34" charset="0"/>
              </a:defRPr>
            </a:lvl1pPr>
            <a:lvl2pPr>
              <a:defRPr sz="3600">
                <a:latin typeface="Aptos" panose="020B0004020202020204" pitchFamily="34" charset="0"/>
                <a:cs typeface="Arial" panose="020B0604020202020204" pitchFamily="34" charset="0"/>
              </a:defRPr>
            </a:lvl2pPr>
            <a:lvl3pPr>
              <a:defRPr sz="3000">
                <a:latin typeface="Aptos" panose="020B00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2854434"/>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erior Slide chart partner logo">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chemeClr val="bg1"/>
                </a:solidFill>
                <a:latin typeface="Aptos" panose="020B0004020202020204" pitchFamily="34" charset="0"/>
              </a:defRPr>
            </a:lvl1pPr>
          </a:lstStyle>
          <a:p>
            <a:r>
              <a:rPr lang="en-US" dirty="0"/>
              <a:t>Click to edit slide heading</a:t>
            </a:r>
          </a:p>
        </p:txBody>
      </p:sp>
      <p:sp>
        <p:nvSpPr>
          <p:cNvPr id="6" name="Chart Placeholder 7"/>
          <p:cNvSpPr>
            <a:spLocks noGrp="1"/>
          </p:cNvSpPr>
          <p:nvPr>
            <p:ph type="chart" sz="quarter" idx="10"/>
          </p:nvPr>
        </p:nvSpPr>
        <p:spPr>
          <a:xfrm>
            <a:off x="2762251" y="2707483"/>
            <a:ext cx="12218195" cy="5395913"/>
          </a:xfrm>
          <a:prstGeom prst="rect">
            <a:avLst/>
          </a:prstGeom>
        </p:spPr>
        <p:txBody>
          <a:bodyPr/>
          <a:lstStyle>
            <a:lvl1pPr>
              <a:defRPr>
                <a:latin typeface="Aptos" panose="020B0004020202020204" pitchFamily="34" charset="0"/>
              </a:defRPr>
            </a:lvl1pPr>
          </a:lstStyle>
          <a:p>
            <a:endParaRPr lang="en-US" dirty="0"/>
          </a:p>
        </p:txBody>
      </p:sp>
    </p:spTree>
    <p:extLst>
      <p:ext uri="{BB962C8B-B14F-4D97-AF65-F5344CB8AC3E}">
        <p14:creationId xmlns:p14="http://schemas.microsoft.com/office/powerpoint/2010/main" val="1194649138"/>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erior Slide blank parter logo">
    <p:spTree>
      <p:nvGrpSpPr>
        <p:cNvPr id="1" name=""/>
        <p:cNvGrpSpPr/>
        <p:nvPr/>
      </p:nvGrpSpPr>
      <p:grpSpPr>
        <a:xfrm>
          <a:off x="0" y="0"/>
          <a:ext cx="0" cy="0"/>
          <a:chOff x="0" y="0"/>
          <a:chExt cx="0" cy="0"/>
        </a:xfrm>
      </p:grpSpPr>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10" name="Title Placeholder 37"/>
          <p:cNvSpPr>
            <a:spLocks noGrp="1"/>
          </p:cNvSpPr>
          <p:nvPr>
            <p:ph type="title" hasCustomPrompt="1"/>
          </p:nvPr>
        </p:nvSpPr>
        <p:spPr>
          <a:xfrm>
            <a:off x="0" y="198074"/>
            <a:ext cx="18288000" cy="952500"/>
          </a:xfrm>
          <a:prstGeom prst="rect">
            <a:avLst/>
          </a:prstGeom>
          <a:noFill/>
        </p:spPr>
        <p:txBody>
          <a:bodyPr vert="horz" wrap="none" lIns="365760" tIns="0" rIns="365760" bIns="0" rtlCol="0" anchor="ctr" anchorCtr="0">
            <a:no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0183321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Last Slide">
    <p:spTree>
      <p:nvGrpSpPr>
        <p:cNvPr id="1" name=""/>
        <p:cNvGrpSpPr/>
        <p:nvPr/>
      </p:nvGrpSpPr>
      <p:grpSpPr>
        <a:xfrm>
          <a:off x="0" y="0"/>
          <a:ext cx="0" cy="0"/>
          <a:chOff x="0" y="0"/>
          <a:chExt cx="0" cy="0"/>
        </a:xfrm>
      </p:grpSpPr>
      <p:pic>
        <p:nvPicPr>
          <p:cNvPr id="3" name="Picture 2" descr="A black and white logo with white text&#10;&#10;Description automatically generated">
            <a:extLst>
              <a:ext uri="{FF2B5EF4-FFF2-40B4-BE49-F238E27FC236}">
                <a16:creationId xmlns:a16="http://schemas.microsoft.com/office/drawing/2014/main" id="{AAAD1B08-FB1E-5E94-14FC-360B8C0F74FB}"/>
              </a:ext>
            </a:extLst>
          </p:cNvPr>
          <p:cNvPicPr>
            <a:picLocks noChangeAspect="1"/>
          </p:cNvPicPr>
          <p:nvPr userDrawn="1"/>
        </p:nvPicPr>
        <p:blipFill>
          <a:blip r:embed="rId2"/>
          <a:stretch>
            <a:fillRect/>
          </a:stretch>
        </p:blipFill>
        <p:spPr>
          <a:xfrm>
            <a:off x="6697344" y="5755053"/>
            <a:ext cx="4893311" cy="1407748"/>
          </a:xfrm>
          <a:prstGeom prst="rect">
            <a:avLst/>
          </a:prstGeom>
        </p:spPr>
      </p:pic>
    </p:spTree>
    <p:extLst>
      <p:ext uri="{BB962C8B-B14F-4D97-AF65-F5344CB8AC3E}">
        <p14:creationId xmlns:p14="http://schemas.microsoft.com/office/powerpoint/2010/main" val="3549625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hank You Last Slide parter logo">
    <p:spTree>
      <p:nvGrpSpPr>
        <p:cNvPr id="1" name=""/>
        <p:cNvGrpSpPr/>
        <p:nvPr/>
      </p:nvGrpSpPr>
      <p:grpSpPr>
        <a:xfrm>
          <a:off x="0" y="0"/>
          <a:ext cx="0" cy="0"/>
          <a:chOff x="0" y="0"/>
          <a:chExt cx="0" cy="0"/>
        </a:xfrm>
      </p:grpSpPr>
      <p:sp>
        <p:nvSpPr>
          <p:cNvPr id="7" name="Picture Placeholder 3"/>
          <p:cNvSpPr txBox="1">
            <a:spLocks/>
          </p:cNvSpPr>
          <p:nvPr userDrawn="1"/>
        </p:nvSpPr>
        <p:spPr>
          <a:xfrm>
            <a:off x="10590701" y="5574156"/>
            <a:ext cx="2950938" cy="1275832"/>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3150" kern="0" dirty="0">
                <a:latin typeface="Aptos" panose="020B0004020202020204" pitchFamily="34" charset="0"/>
              </a:rPr>
              <a:t>LOGO</a:t>
            </a:r>
          </a:p>
        </p:txBody>
      </p:sp>
      <p:pic>
        <p:nvPicPr>
          <p:cNvPr id="2" name="Picture 1" descr="A black and white logo with white text&#10;&#10;Description automatically generated">
            <a:extLst>
              <a:ext uri="{FF2B5EF4-FFF2-40B4-BE49-F238E27FC236}">
                <a16:creationId xmlns:a16="http://schemas.microsoft.com/office/drawing/2014/main" id="{35BF0F4D-6BEA-0D44-EE7D-2DA52A4C244C}"/>
              </a:ext>
            </a:extLst>
          </p:cNvPr>
          <p:cNvPicPr>
            <a:picLocks noChangeAspect="1"/>
          </p:cNvPicPr>
          <p:nvPr userDrawn="1"/>
        </p:nvPicPr>
        <p:blipFill>
          <a:blip r:embed="rId2"/>
          <a:stretch>
            <a:fillRect/>
          </a:stretch>
        </p:blipFill>
        <p:spPr>
          <a:xfrm>
            <a:off x="5981728" y="5755053"/>
            <a:ext cx="4893311" cy="1407748"/>
          </a:xfrm>
          <a:prstGeom prst="rect">
            <a:avLst/>
          </a:prstGeom>
        </p:spPr>
      </p:pic>
    </p:spTree>
    <p:extLst>
      <p:ext uri="{BB962C8B-B14F-4D97-AF65-F5344CB8AC3E}">
        <p14:creationId xmlns:p14="http://schemas.microsoft.com/office/powerpoint/2010/main" val="331171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5"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EA69F344-421F-01BC-4D28-4589C7FFA1EA}"/>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6" name="Title Placeholder 37">
            <a:extLst>
              <a:ext uri="{FF2B5EF4-FFF2-40B4-BE49-F238E27FC236}">
                <a16:creationId xmlns:a16="http://schemas.microsoft.com/office/drawing/2014/main" id="{DAA0B3AD-56BE-B0C0-CE01-5E595D96A8E3}"/>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4773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665699" y="1678162"/>
            <a:ext cx="16961727" cy="6768965"/>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6" name="Text Placeholder 3"/>
          <p:cNvSpPr>
            <a:spLocks noGrp="1"/>
          </p:cNvSpPr>
          <p:nvPr>
            <p:ph type="body" sz="quarter" idx="10"/>
          </p:nvPr>
        </p:nvSpPr>
        <p:spPr>
          <a:xfrm>
            <a:off x="665699" y="1852137"/>
            <a:ext cx="16966692" cy="600075"/>
          </a:xfrm>
          <a:prstGeom prst="rect">
            <a:avLst/>
          </a:prstGeom>
        </p:spPr>
        <p:txBody>
          <a:bodyPr anchor="ctr" anchorCtr="0"/>
          <a:lstStyle>
            <a:lvl1pPr algn="ctr">
              <a:defRPr sz="2700" b="1" cap="all" spc="30" baseline="0">
                <a:solidFill>
                  <a:srgbClr val="002F70"/>
                </a:solidFill>
                <a:latin typeface="Aptos" panose="020B0004020202020204" pitchFamily="34" charset="0"/>
              </a:defRPr>
            </a:lvl1pPr>
          </a:lstStyle>
          <a:p>
            <a:pPr lvl="0"/>
            <a:r>
              <a:rPr lang="en-US" dirty="0"/>
              <a:t>Edit Master text styles</a:t>
            </a:r>
          </a:p>
        </p:txBody>
      </p:sp>
      <p:sp>
        <p:nvSpPr>
          <p:cNvPr id="3" name="Chart Placeholder 2"/>
          <p:cNvSpPr>
            <a:spLocks noGrp="1"/>
          </p:cNvSpPr>
          <p:nvPr>
            <p:ph type="chart" sz="quarter" idx="15"/>
          </p:nvPr>
        </p:nvSpPr>
        <p:spPr>
          <a:xfrm>
            <a:off x="1076325" y="2743200"/>
            <a:ext cx="16135350" cy="5353050"/>
          </a:xfrm>
          <a:prstGeom prst="rect">
            <a:avLst/>
          </a:prstGeom>
        </p:spPr>
        <p:txBody>
          <a:bodyPr/>
          <a:lstStyle>
            <a:lvl1pPr algn="ctr">
              <a:defRPr>
                <a:latin typeface="Aptos" panose="020B0004020202020204" pitchFamily="34" charset="0"/>
              </a:defRPr>
            </a:lvl1pPr>
          </a:lstStyle>
          <a:p>
            <a:r>
              <a:rPr lang="en-US" dirty="0"/>
              <a:t>Click icon to add chart</a:t>
            </a:r>
          </a:p>
        </p:txBody>
      </p:sp>
      <p:sp>
        <p:nvSpPr>
          <p:cNvPr id="9"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11"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10" name="Rectangle 9">
            <a:extLst>
              <a:ext uri="{FF2B5EF4-FFF2-40B4-BE49-F238E27FC236}">
                <a16:creationId xmlns:a16="http://schemas.microsoft.com/office/drawing/2014/main" id="{1B98408A-FED8-83CF-D0AA-C8DB83FCB9D5}"/>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12" name="Title Placeholder 37">
            <a:extLst>
              <a:ext uri="{FF2B5EF4-FFF2-40B4-BE49-F238E27FC236}">
                <a16:creationId xmlns:a16="http://schemas.microsoft.com/office/drawing/2014/main" id="{31B81CCF-4A6C-B879-56C1-0F47C8EE1D47}"/>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51901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0050" y="1990164"/>
            <a:ext cx="8743950" cy="7096686"/>
          </a:xfrm>
          <a:prstGeom prst="rect">
            <a:avLst/>
          </a:prstGeom>
        </p:spPr>
        <p:txBody>
          <a:bodyPr/>
          <a:lstStyle>
            <a:lvl1pPr marL="521208"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1pPr>
            <a:lvl2pPr marL="1028700"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2pPr>
            <a:lvl3pPr marL="1550195"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3pPr>
            <a:lvl4pPr marL="2057400" indent="-514350">
              <a:lnSpc>
                <a:spcPct val="100000"/>
              </a:lnSpc>
              <a:spcAft>
                <a:spcPts val="2700"/>
              </a:spcAft>
              <a:buClr>
                <a:schemeClr val="tx1"/>
              </a:buClr>
              <a:buSzPct val="135000"/>
              <a:buFont typeface="Arial" panose="020B0604020202020204" pitchFamily="34" charset="0"/>
              <a:buChar char="•"/>
              <a:defRPr sz="3000">
                <a:latin typeface="Aptos" panose="020B0004020202020204" pitchFamily="34" charset="0"/>
              </a:defRPr>
            </a:lvl4pPr>
            <a:lvl5pPr marL="2578895" indent="-514350">
              <a:buClr>
                <a:schemeClr val="tx1"/>
              </a:buClr>
              <a:buSzPct val="135000"/>
              <a:buFont typeface="Arial" panose="020B0604020202020204" pitchFamily="34" charset="0"/>
              <a:buChar char="•"/>
              <a:defRPr sz="36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1"/>
          </p:nvPr>
        </p:nvSpPr>
        <p:spPr>
          <a:xfrm>
            <a:off x="9144000" y="1714500"/>
            <a:ext cx="8515350" cy="6890658"/>
          </a:xfrm>
          <a:prstGeom prst="rect">
            <a:avLst/>
          </a:prstGeom>
        </p:spPr>
        <p:txBody>
          <a:bodyPr/>
          <a:lstStyle>
            <a:lvl1pPr algn="ctr">
              <a:defRPr>
                <a:latin typeface="Aptos" panose="020B0004020202020204" pitchFamily="34" charset="0"/>
              </a:defRPr>
            </a:lvl1pPr>
          </a:lstStyle>
          <a:p>
            <a:r>
              <a:rPr lang="en-US" dirty="0"/>
              <a:t>Click icon to add picture</a:t>
            </a:r>
          </a:p>
        </p:txBody>
      </p:sp>
      <p:sp>
        <p:nvSpPr>
          <p:cNvPr id="11"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9"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8" name="Rectangle 7">
            <a:extLst>
              <a:ext uri="{FF2B5EF4-FFF2-40B4-BE49-F238E27FC236}">
                <a16:creationId xmlns:a16="http://schemas.microsoft.com/office/drawing/2014/main" id="{9D2AA369-9C04-26E8-93D8-D3E1B2234236}"/>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12" name="Title Placeholder 37">
            <a:extLst>
              <a:ext uri="{FF2B5EF4-FFF2-40B4-BE49-F238E27FC236}">
                <a16:creationId xmlns:a16="http://schemas.microsoft.com/office/drawing/2014/main" id="{C46B516E-F1CB-67F6-E3C6-35EC4B341A1B}"/>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81608213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9490843" y="2671388"/>
            <a:ext cx="8201576" cy="5968121"/>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4" name="Rectangle 13"/>
          <p:cNvSpPr/>
          <p:nvPr userDrawn="1"/>
        </p:nvSpPr>
        <p:spPr>
          <a:xfrm>
            <a:off x="711417" y="2671388"/>
            <a:ext cx="8202168" cy="5968121"/>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9" name="Text Placeholder 3"/>
          <p:cNvSpPr>
            <a:spLocks noGrp="1"/>
          </p:cNvSpPr>
          <p:nvPr>
            <p:ph type="body" sz="quarter" idx="10"/>
          </p:nvPr>
        </p:nvSpPr>
        <p:spPr>
          <a:xfrm>
            <a:off x="711417" y="2857977"/>
            <a:ext cx="8202168"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9490842" y="2857977"/>
            <a:ext cx="8202168"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5"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12"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C7026CAE-4D7B-40AF-43EF-14C78C73C37B}"/>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5" name="Title Placeholder 37">
            <a:extLst>
              <a:ext uri="{FF2B5EF4-FFF2-40B4-BE49-F238E27FC236}">
                <a16:creationId xmlns:a16="http://schemas.microsoft.com/office/drawing/2014/main" id="{85BF10DA-B9B5-ECFD-A8EE-2C41F25F6115}"/>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6550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2430679" y="2382098"/>
            <a:ext cx="5212080" cy="5968121"/>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5" name="Rectangle 4"/>
          <p:cNvSpPr/>
          <p:nvPr userDrawn="1"/>
        </p:nvSpPr>
        <p:spPr>
          <a:xfrm>
            <a:off x="779999" y="2374208"/>
            <a:ext cx="5212080" cy="5968121"/>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6" name="Rectangle 5"/>
          <p:cNvSpPr/>
          <p:nvPr userDrawn="1"/>
        </p:nvSpPr>
        <p:spPr>
          <a:xfrm>
            <a:off x="6558045" y="2374208"/>
            <a:ext cx="5212080" cy="5968121"/>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9" name="Text Placeholder 3"/>
          <p:cNvSpPr>
            <a:spLocks noGrp="1"/>
          </p:cNvSpPr>
          <p:nvPr>
            <p:ph type="body" sz="quarter" idx="10"/>
          </p:nvPr>
        </p:nvSpPr>
        <p:spPr>
          <a:xfrm>
            <a:off x="742950" y="240077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6553742" y="240077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1" name="Text Placeholder 3"/>
          <p:cNvSpPr>
            <a:spLocks noGrp="1"/>
          </p:cNvSpPr>
          <p:nvPr>
            <p:ph type="body" sz="quarter" idx="12"/>
          </p:nvPr>
        </p:nvSpPr>
        <p:spPr>
          <a:xfrm>
            <a:off x="12430202" y="240077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4"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12"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13" name="Rectangle 12">
            <a:extLst>
              <a:ext uri="{FF2B5EF4-FFF2-40B4-BE49-F238E27FC236}">
                <a16:creationId xmlns:a16="http://schemas.microsoft.com/office/drawing/2014/main" id="{C4DC01B8-CEE1-3E15-199B-71DAE8112DD2}"/>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15" name="Title Placeholder 37">
            <a:extLst>
              <a:ext uri="{FF2B5EF4-FFF2-40B4-BE49-F238E27FC236}">
                <a16:creationId xmlns:a16="http://schemas.microsoft.com/office/drawing/2014/main" id="{73FFCA7F-F238-BA44-322F-D746A90CF82C}"/>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89074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744077" y="1670285"/>
            <a:ext cx="5212080" cy="7071701"/>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2" name="TextBox 1"/>
          <p:cNvSpPr txBox="1"/>
          <p:nvPr userDrawn="1"/>
        </p:nvSpPr>
        <p:spPr>
          <a:xfrm>
            <a:off x="16871025" y="-1667905"/>
            <a:ext cx="258404"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7" name="Rectangle 6"/>
          <p:cNvSpPr/>
          <p:nvPr userDrawn="1"/>
        </p:nvSpPr>
        <p:spPr>
          <a:xfrm>
            <a:off x="12299603" y="1670285"/>
            <a:ext cx="5212080" cy="7071701"/>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8" name="Rectangle 7"/>
          <p:cNvSpPr/>
          <p:nvPr userDrawn="1"/>
        </p:nvSpPr>
        <p:spPr>
          <a:xfrm>
            <a:off x="6537890" y="1670285"/>
            <a:ext cx="5212080" cy="7071701"/>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4" name="Text Placeholder 3"/>
          <p:cNvSpPr>
            <a:spLocks noGrp="1"/>
          </p:cNvSpPr>
          <p:nvPr>
            <p:ph type="body" sz="quarter" idx="10"/>
          </p:nvPr>
        </p:nvSpPr>
        <p:spPr>
          <a:xfrm>
            <a:off x="742950" y="166925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4" name="Text Placeholder 3"/>
          <p:cNvSpPr>
            <a:spLocks noGrp="1"/>
          </p:cNvSpPr>
          <p:nvPr>
            <p:ph type="body" sz="quarter" idx="11"/>
          </p:nvPr>
        </p:nvSpPr>
        <p:spPr>
          <a:xfrm>
            <a:off x="6553742" y="166925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5" name="Text Placeholder 3"/>
          <p:cNvSpPr>
            <a:spLocks noGrp="1"/>
          </p:cNvSpPr>
          <p:nvPr>
            <p:ph type="body" sz="quarter" idx="12"/>
          </p:nvPr>
        </p:nvSpPr>
        <p:spPr>
          <a:xfrm>
            <a:off x="12295181" y="1669257"/>
            <a:ext cx="5212557" cy="600075"/>
          </a:xfrm>
          <a:prstGeom prst="rect">
            <a:avLst/>
          </a:prstGeom>
        </p:spPr>
        <p:txBody>
          <a:bodyPr anchor="ctr" anchorCtr="0"/>
          <a:lstStyle>
            <a:lvl1pPr algn="ctr">
              <a:defRPr sz="2400" b="1" cap="all" spc="30" baseline="0">
                <a:solidFill>
                  <a:srgbClr val="002F70"/>
                </a:solidFill>
                <a:latin typeface="Aptos" panose="020B0004020202020204" pitchFamily="34" charset="0"/>
              </a:defRPr>
            </a:lvl1pPr>
          </a:lstStyle>
          <a:p>
            <a:pPr lvl="0"/>
            <a:r>
              <a:rPr lang="en-US" dirty="0"/>
              <a:t>Edit Master text styles</a:t>
            </a:r>
          </a:p>
        </p:txBody>
      </p:sp>
      <p:sp>
        <p:nvSpPr>
          <p:cNvPr id="18" name="Text Placeholder 16"/>
          <p:cNvSpPr>
            <a:spLocks noGrp="1"/>
          </p:cNvSpPr>
          <p:nvPr>
            <p:ph type="body" sz="quarter" idx="14"/>
          </p:nvPr>
        </p:nvSpPr>
        <p:spPr>
          <a:xfrm>
            <a:off x="6537890" y="3803540"/>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17" name="Text Placeholder 16"/>
          <p:cNvSpPr>
            <a:spLocks noGrp="1"/>
          </p:cNvSpPr>
          <p:nvPr>
            <p:ph type="body" sz="quarter" idx="13"/>
          </p:nvPr>
        </p:nvSpPr>
        <p:spPr>
          <a:xfrm>
            <a:off x="742950" y="3803540"/>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19" name="Text Placeholder 16"/>
          <p:cNvSpPr>
            <a:spLocks noGrp="1"/>
          </p:cNvSpPr>
          <p:nvPr>
            <p:ph type="body" sz="quarter" idx="15"/>
          </p:nvPr>
        </p:nvSpPr>
        <p:spPr>
          <a:xfrm>
            <a:off x="12299603" y="3803540"/>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20" name="Oval 19"/>
          <p:cNvSpPr/>
          <p:nvPr userDrawn="1"/>
        </p:nvSpPr>
        <p:spPr>
          <a:xfrm>
            <a:off x="2760249" y="2504142"/>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5F9E">
                  <a:lumMod val="75000"/>
                </a:srgbClr>
              </a:solidFill>
              <a:effectLst/>
              <a:uLnTx/>
              <a:uFillTx/>
              <a:latin typeface="Aptos" panose="020B0004020202020204" pitchFamily="34" charset="0"/>
              <a:ea typeface="+mn-ea"/>
              <a:cs typeface="+mn-cs"/>
            </a:endParaRPr>
          </a:p>
        </p:txBody>
      </p:sp>
      <p:sp>
        <p:nvSpPr>
          <p:cNvPr id="21" name="Oval 20"/>
          <p:cNvSpPr/>
          <p:nvPr userDrawn="1"/>
        </p:nvSpPr>
        <p:spPr>
          <a:xfrm>
            <a:off x="8618322" y="2504142"/>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5F9E">
                  <a:lumMod val="75000"/>
                </a:srgbClr>
              </a:solidFill>
              <a:effectLst/>
              <a:uLnTx/>
              <a:uFillTx/>
              <a:latin typeface="Aptos" panose="020B0004020202020204" pitchFamily="34" charset="0"/>
              <a:ea typeface="+mn-ea"/>
              <a:cs typeface="+mn-cs"/>
            </a:endParaRPr>
          </a:p>
        </p:txBody>
      </p:sp>
      <p:sp>
        <p:nvSpPr>
          <p:cNvPr id="22" name="Oval 21"/>
          <p:cNvSpPr/>
          <p:nvPr userDrawn="1"/>
        </p:nvSpPr>
        <p:spPr>
          <a:xfrm>
            <a:off x="14338176" y="2504142"/>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5F9E">
                  <a:lumMod val="75000"/>
                </a:srgbClr>
              </a:solidFill>
              <a:effectLst/>
              <a:uLnTx/>
              <a:uFillTx/>
              <a:latin typeface="Aptos" panose="020B0004020202020204" pitchFamily="34" charset="0"/>
              <a:ea typeface="+mn-ea"/>
              <a:cs typeface="+mn-cs"/>
            </a:endParaRPr>
          </a:p>
        </p:txBody>
      </p:sp>
      <p:sp>
        <p:nvSpPr>
          <p:cNvPr id="23" name="Oval 22"/>
          <p:cNvSpPr/>
          <p:nvPr userDrawn="1"/>
        </p:nvSpPr>
        <p:spPr>
          <a:xfrm>
            <a:off x="14338176" y="5716734"/>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5F9E">
                  <a:lumMod val="75000"/>
                </a:srgbClr>
              </a:solidFill>
              <a:effectLst/>
              <a:uLnTx/>
              <a:uFillTx/>
              <a:latin typeface="Aptos" panose="020B0004020202020204" pitchFamily="34" charset="0"/>
              <a:ea typeface="+mn-ea"/>
              <a:cs typeface="+mn-cs"/>
            </a:endParaRPr>
          </a:p>
        </p:txBody>
      </p:sp>
      <p:sp>
        <p:nvSpPr>
          <p:cNvPr id="24" name="Oval 23"/>
          <p:cNvSpPr/>
          <p:nvPr userDrawn="1"/>
        </p:nvSpPr>
        <p:spPr>
          <a:xfrm>
            <a:off x="2760249" y="5716734"/>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5F9E">
                  <a:lumMod val="75000"/>
                </a:srgbClr>
              </a:solidFill>
              <a:effectLst/>
              <a:uLnTx/>
              <a:uFillTx/>
              <a:latin typeface="Aptos" panose="020B0004020202020204" pitchFamily="34" charset="0"/>
              <a:ea typeface="+mn-ea"/>
              <a:cs typeface="+mn-cs"/>
            </a:endParaRPr>
          </a:p>
        </p:txBody>
      </p:sp>
      <p:sp>
        <p:nvSpPr>
          <p:cNvPr id="25" name="Oval 24"/>
          <p:cNvSpPr/>
          <p:nvPr userDrawn="1"/>
        </p:nvSpPr>
        <p:spPr>
          <a:xfrm>
            <a:off x="8618322" y="5716734"/>
            <a:ext cx="1114419" cy="11144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5F9E">
                  <a:lumMod val="75000"/>
                </a:srgbClr>
              </a:solidFill>
              <a:effectLst/>
              <a:uLnTx/>
              <a:uFillTx/>
              <a:latin typeface="Aptos" panose="020B0004020202020204" pitchFamily="34" charset="0"/>
              <a:ea typeface="+mn-ea"/>
              <a:cs typeface="+mn-cs"/>
            </a:endParaRPr>
          </a:p>
        </p:txBody>
      </p:sp>
      <p:sp>
        <p:nvSpPr>
          <p:cNvPr id="29" name="Text Placeholder 16"/>
          <p:cNvSpPr>
            <a:spLocks noGrp="1"/>
          </p:cNvSpPr>
          <p:nvPr>
            <p:ph type="body" sz="quarter" idx="16"/>
          </p:nvPr>
        </p:nvSpPr>
        <p:spPr>
          <a:xfrm>
            <a:off x="6537890" y="6987609"/>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30" name="Text Placeholder 16"/>
          <p:cNvSpPr>
            <a:spLocks noGrp="1"/>
          </p:cNvSpPr>
          <p:nvPr>
            <p:ph type="body" sz="quarter" idx="17"/>
          </p:nvPr>
        </p:nvSpPr>
        <p:spPr>
          <a:xfrm>
            <a:off x="742950" y="6987609"/>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31" name="Text Placeholder 16"/>
          <p:cNvSpPr>
            <a:spLocks noGrp="1"/>
          </p:cNvSpPr>
          <p:nvPr>
            <p:ph type="body" sz="quarter" idx="18"/>
          </p:nvPr>
        </p:nvSpPr>
        <p:spPr>
          <a:xfrm>
            <a:off x="12299603" y="6987609"/>
            <a:ext cx="5212557" cy="1273968"/>
          </a:xfrm>
          <a:prstGeom prst="rect">
            <a:avLst/>
          </a:prstGeom>
        </p:spPr>
        <p:txBody>
          <a:bodyPr anchor="ctr" anchorCtr="1"/>
          <a:lstStyle>
            <a:lvl1pPr algn="ctr">
              <a:lnSpc>
                <a:spcPct val="100000"/>
              </a:lnSpc>
              <a:spcAft>
                <a:spcPts val="900"/>
              </a:spcAft>
              <a:defRPr sz="2250">
                <a:solidFill>
                  <a:schemeClr val="tx1">
                    <a:lumMod val="65000"/>
                    <a:lumOff val="35000"/>
                  </a:schemeClr>
                </a:solidFill>
                <a:latin typeface="Aptos" panose="020B0004020202020204" pitchFamily="34" charset="0"/>
              </a:defRPr>
            </a:lvl1pPr>
            <a:lvl2pPr>
              <a:lnSpc>
                <a:spcPct val="100000"/>
              </a:lnSpc>
              <a:spcAft>
                <a:spcPts val="1800"/>
              </a:spcAft>
              <a:defRPr sz="2250"/>
            </a:lvl2pPr>
            <a:lvl3pPr>
              <a:lnSpc>
                <a:spcPct val="100000"/>
              </a:lnSpc>
              <a:spcAft>
                <a:spcPts val="1800"/>
              </a:spcAft>
              <a:defRPr sz="2250"/>
            </a:lvl3pPr>
            <a:lvl4pPr>
              <a:lnSpc>
                <a:spcPct val="100000"/>
              </a:lnSpc>
              <a:spcAft>
                <a:spcPts val="1800"/>
              </a:spcAft>
              <a:defRPr sz="2250"/>
            </a:lvl4pPr>
            <a:lvl5pPr>
              <a:lnSpc>
                <a:spcPct val="100000"/>
              </a:lnSpc>
              <a:spcAft>
                <a:spcPts val="1800"/>
              </a:spcAft>
              <a:defRPr sz="2250"/>
            </a:lvl5pPr>
          </a:lstStyle>
          <a:p>
            <a:pPr lvl="0"/>
            <a:r>
              <a:rPr lang="en-US" dirty="0"/>
              <a:t>Edit Master text styles</a:t>
            </a:r>
          </a:p>
        </p:txBody>
      </p:sp>
      <p:sp>
        <p:nvSpPr>
          <p:cNvPr id="26" name="Slide Number Placeholder 2"/>
          <p:cNvSpPr>
            <a:spLocks noGrp="1"/>
          </p:cNvSpPr>
          <p:nvPr>
            <p:ph type="sldNum" sz="quarter" idx="4294967295"/>
          </p:nvPr>
        </p:nvSpPr>
        <p:spPr>
          <a:xfrm>
            <a:off x="289112" y="9619492"/>
            <a:ext cx="665630" cy="547688"/>
          </a:xfrm>
          <a:prstGeom prst="rect">
            <a:avLst/>
          </a:prstGeom>
        </p:spPr>
        <p:txBody>
          <a:bodyPr/>
          <a:lstStyle>
            <a:lvl1pPr>
              <a:defRPr>
                <a:latin typeface="Aptos" panose="020B0004020202020204" pitchFamily="34" charset="0"/>
              </a:defRPr>
            </a:lvl1p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27" name="Text Placeholder 9"/>
          <p:cNvSpPr>
            <a:spLocks noGrp="1"/>
          </p:cNvSpPr>
          <p:nvPr>
            <p:ph type="body" sz="quarter" idx="19"/>
          </p:nvPr>
        </p:nvSpPr>
        <p:spPr>
          <a:xfrm>
            <a:off x="626172" y="8970135"/>
            <a:ext cx="8020287" cy="987552"/>
          </a:xfrm>
          <a:prstGeom prst="rect">
            <a:avLst/>
          </a:prstGeom>
          <a:ln>
            <a:noFill/>
          </a:ln>
        </p:spPr>
        <p:txBody>
          <a:bodyPr anchor="b"/>
          <a:lstStyle>
            <a:lvl1pPr>
              <a:lnSpc>
                <a:spcPct val="100000"/>
              </a:lnSpc>
              <a:spcAft>
                <a:spcPts val="0"/>
              </a:spcAft>
              <a:defRPr sz="1200">
                <a:latin typeface="Aptos" panose="020B0004020202020204" pitchFamily="34" charset="0"/>
              </a:defRPr>
            </a:lvl1pPr>
          </a:lstStyle>
          <a:p>
            <a:pPr lvl="0"/>
            <a:r>
              <a:rPr lang="en-US" dirty="0"/>
              <a:t>Edit Master text styles</a:t>
            </a:r>
          </a:p>
        </p:txBody>
      </p:sp>
      <p:sp>
        <p:nvSpPr>
          <p:cNvPr id="11" name="Rectangle 10">
            <a:extLst>
              <a:ext uri="{FF2B5EF4-FFF2-40B4-BE49-F238E27FC236}">
                <a16:creationId xmlns:a16="http://schemas.microsoft.com/office/drawing/2014/main" id="{DA3A7BDF-114D-3943-2784-373CB52022BE}"/>
              </a:ext>
            </a:extLst>
          </p:cNvPr>
          <p:cNvSpPr/>
          <p:nvPr userDrawn="1"/>
        </p:nvSpPr>
        <p:spPr>
          <a:xfrm>
            <a:off x="1" y="1000"/>
            <a:ext cx="18287999" cy="1181414"/>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ptos" panose="020B0004020202020204" pitchFamily="34" charset="0"/>
              <a:ea typeface="+mn-ea"/>
              <a:cs typeface="+mn-cs"/>
            </a:endParaRPr>
          </a:p>
        </p:txBody>
      </p:sp>
      <p:sp>
        <p:nvSpPr>
          <p:cNvPr id="12" name="Title Placeholder 37">
            <a:extLst>
              <a:ext uri="{FF2B5EF4-FFF2-40B4-BE49-F238E27FC236}">
                <a16:creationId xmlns:a16="http://schemas.microsoft.com/office/drawing/2014/main" id="{352A69DA-E32F-4F8D-DF8A-38F9236D327F}"/>
              </a:ext>
            </a:extLst>
          </p:cNvPr>
          <p:cNvSpPr>
            <a:spLocks noGrp="1"/>
          </p:cNvSpPr>
          <p:nvPr>
            <p:ph type="title" hasCustomPrompt="1"/>
          </p:nvPr>
        </p:nvSpPr>
        <p:spPr>
          <a:xfrm>
            <a:off x="3" y="-67237"/>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27429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image" Target="../media/image13.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image" Target="../media/image13.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4D01D3-25E4-2FE8-4384-F6F807AD65E6}"/>
              </a:ext>
            </a:extLst>
          </p:cNvPr>
          <p:cNvPicPr>
            <a:picLocks noChangeAspect="1"/>
          </p:cNvPicPr>
          <p:nvPr userDrawn="1"/>
        </p:nvPicPr>
        <p:blipFill>
          <a:blip r:embed="rId16"/>
          <a:srcRect l="-3016" t="-14727" r="-2812" b="-9443"/>
          <a:stretch/>
        </p:blipFill>
        <p:spPr>
          <a:xfrm>
            <a:off x="14963775" y="9001126"/>
            <a:ext cx="2733675" cy="923924"/>
          </a:xfrm>
          <a:prstGeom prst="rect">
            <a:avLst/>
          </a:prstGeom>
        </p:spPr>
      </p:pic>
    </p:spTree>
    <p:extLst>
      <p:ext uri="{BB962C8B-B14F-4D97-AF65-F5344CB8AC3E}">
        <p14:creationId xmlns:p14="http://schemas.microsoft.com/office/powerpoint/2010/main" val="65240009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hf sldNum="0" hdr="0" ft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428163"/>
      </p:ext>
    </p:extLst>
  </p:cSld>
  <p:clrMap bg1="lt1" tx1="dk1" bg2="lt2" tx2="dk2" accent1="accent1" accent2="accent2" accent3="accent3" accent4="accent4" accent5="accent5" accent6="accent6" hlink="hlink" folHlink="folHlink"/>
  <p:sldLayoutIdLst>
    <p:sldLayoutId id="2147483789" r:id="rId1"/>
    <p:sldLayoutId id="2147483792" r:id="rId2"/>
  </p:sldLayoutIdLst>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guide id="3" pos="252" userDrawn="1">
          <p15:clr>
            <a:srgbClr val="F26B43"/>
          </p15:clr>
        </p15:guide>
        <p15:guide id="4" pos="11124" userDrawn="1">
          <p15:clr>
            <a:srgbClr val="F26B43"/>
          </p15:clr>
        </p15:guide>
        <p15:guide id="5" orient="horz" pos="5832" userDrawn="1">
          <p15:clr>
            <a:srgbClr val="F26B43"/>
          </p15:clr>
        </p15:guide>
        <p15:guide id="6" pos="11520" userDrawn="1">
          <p15:clr>
            <a:srgbClr val="F26B43"/>
          </p15:clr>
        </p15:guide>
        <p15:guide id="7" userDrawn="1">
          <p15:clr>
            <a:srgbClr val="F26B43"/>
          </p15:clr>
        </p15:guide>
        <p15:guide id="8" orient="horz" userDrawn="1">
          <p15:clr>
            <a:srgbClr val="F26B43"/>
          </p15:clr>
        </p15:guide>
        <p15:guide id="9" orient="horz" pos="644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A76D-0B8A-3C66-5346-E0B358C27468}"/>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0" y="12178"/>
            <a:ext cx="18313400" cy="1308622"/>
          </a:xfrm>
          <a:prstGeom prst="rect">
            <a:avLst/>
          </a:prstGeom>
        </p:spPr>
      </p:pic>
      <p:pic>
        <p:nvPicPr>
          <p:cNvPr id="2" name="Picture 1">
            <a:extLst>
              <a:ext uri="{FF2B5EF4-FFF2-40B4-BE49-F238E27FC236}">
                <a16:creationId xmlns:a16="http://schemas.microsoft.com/office/drawing/2014/main" id="{853486B7-EA9E-BF6C-3557-CD3D2E0B0B20}"/>
              </a:ext>
            </a:extLst>
          </p:cNvPr>
          <p:cNvPicPr>
            <a:picLocks noChangeAspect="1"/>
          </p:cNvPicPr>
          <p:nvPr userDrawn="1"/>
        </p:nvPicPr>
        <p:blipFill>
          <a:blip r:embed="rId6"/>
          <a:srcRect/>
          <a:stretch/>
        </p:blipFill>
        <p:spPr>
          <a:xfrm>
            <a:off x="14526253" y="8970433"/>
            <a:ext cx="3235724" cy="934945"/>
          </a:xfrm>
          <a:prstGeom prst="rect">
            <a:avLst/>
          </a:prstGeom>
        </p:spPr>
      </p:pic>
    </p:spTree>
    <p:extLst>
      <p:ext uri="{BB962C8B-B14F-4D97-AF65-F5344CB8AC3E}">
        <p14:creationId xmlns:p14="http://schemas.microsoft.com/office/powerpoint/2010/main" val="2356098121"/>
      </p:ext>
    </p:extLst>
  </p:cSld>
  <p:clrMap bg1="lt1" tx1="dk1" bg2="lt2" tx2="dk2" accent1="accent1" accent2="accent2" accent3="accent3" accent4="accent4" accent5="accent5" accent6="accent6" hlink="hlink" folHlink="folHlink"/>
  <p:sldLayoutIdLst>
    <p:sldLayoutId id="2147483744" r:id="rId1"/>
    <p:sldLayoutId id="2147483758" r:id="rId2"/>
    <p:sldLayoutId id="2147483759" r:id="rId3"/>
  </p:sldLayoutIdLst>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guide id="3" pos="252" userDrawn="1">
          <p15:clr>
            <a:srgbClr val="F26B43"/>
          </p15:clr>
        </p15:guide>
        <p15:guide id="4" pos="11124" userDrawn="1">
          <p15:clr>
            <a:srgbClr val="F26B43"/>
          </p15:clr>
        </p15:guide>
        <p15:guide id="5" orient="horz" pos="5832" userDrawn="1">
          <p15:clr>
            <a:srgbClr val="F26B43"/>
          </p15:clr>
        </p15:guide>
        <p15:guide id="6" pos="11520" userDrawn="1">
          <p15:clr>
            <a:srgbClr val="F26B43"/>
          </p15:clr>
        </p15:guide>
        <p15:guide id="7" userDrawn="1">
          <p15:clr>
            <a:srgbClr val="F26B43"/>
          </p15:clr>
        </p15:guide>
        <p15:guide id="8" orient="horz" userDrawn="1">
          <p15:clr>
            <a:srgbClr val="F26B43"/>
          </p15:clr>
        </p15:guide>
        <p15:guide id="9" orient="horz" pos="644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cstate="hqprint">
            <a:extLst>
              <a:ext uri="{28A0092B-C50C-407E-A947-70E740481C1C}">
                <a14:useLocalDpi xmlns:a14="http://schemas.microsoft.com/office/drawing/2010/main"/>
              </a:ext>
            </a:extLst>
          </a:blip>
          <a:srcRect/>
          <a:stretch/>
        </p:blipFill>
        <p:spPr>
          <a:xfrm>
            <a:off x="1" y="-12700"/>
            <a:ext cx="18288000" cy="10299013"/>
          </a:xfrm>
          <a:prstGeom prst="rect">
            <a:avLst/>
          </a:prstGeom>
        </p:spPr>
      </p:pic>
      <p:pic>
        <p:nvPicPr>
          <p:cNvPr id="2" name="Picture 1" descr="A black and white logo with white text&#10;&#10;Description automatically generated">
            <a:extLst>
              <a:ext uri="{FF2B5EF4-FFF2-40B4-BE49-F238E27FC236}">
                <a16:creationId xmlns:a16="http://schemas.microsoft.com/office/drawing/2014/main" id="{A500E94F-90E7-89AC-3348-A03F72F35082}"/>
              </a:ext>
            </a:extLst>
          </p:cNvPr>
          <p:cNvPicPr>
            <a:picLocks noChangeAspect="1"/>
          </p:cNvPicPr>
          <p:nvPr userDrawn="1"/>
        </p:nvPicPr>
        <p:blipFill>
          <a:blip r:embed="rId8"/>
          <a:stretch>
            <a:fillRect/>
          </a:stretch>
        </p:blipFill>
        <p:spPr>
          <a:xfrm>
            <a:off x="14519188" y="8970433"/>
            <a:ext cx="3249855" cy="934945"/>
          </a:xfrm>
          <a:prstGeom prst="rect">
            <a:avLst/>
          </a:prstGeom>
        </p:spPr>
      </p:pic>
    </p:spTree>
    <p:extLst>
      <p:ext uri="{BB962C8B-B14F-4D97-AF65-F5344CB8AC3E}">
        <p14:creationId xmlns:p14="http://schemas.microsoft.com/office/powerpoint/2010/main" val="3020297566"/>
      </p:ext>
    </p:extLst>
  </p:cSld>
  <p:clrMap bg1="lt1" tx1="dk1" bg2="lt2" tx2="dk2" accent1="accent1" accent2="accent2" accent3="accent3" accent4="accent4" accent5="accent5" accent6="accent6" hlink="hlink" folHlink="folHlink"/>
  <p:sldLayoutIdLst>
    <p:sldLayoutId id="2147483734" r:id="rId1"/>
    <p:sldLayoutId id="2147483749" r:id="rId2"/>
    <p:sldLayoutId id="2147483750" r:id="rId3"/>
    <p:sldLayoutId id="2147483772" r:id="rId4"/>
    <p:sldLayoutId id="2147483790"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10088"/>
      </p:ext>
    </p:extLst>
  </p:cSld>
  <p:clrMap bg1="lt1" tx1="dk1" bg2="lt2" tx2="dk2" accent1="accent1" accent2="accent2" accent3="accent3" accent4="accent4" accent5="accent5" accent6="accent6" hlink="hlink" folHlink="folHlink"/>
  <p:sldLayoutIdLst>
    <p:sldLayoutId id="2147483782" r:id="rId1"/>
    <p:sldLayoutId id="2147483788" r:id="rId2"/>
    <p:sldLayoutId id="2147483793" r:id="rId3"/>
    <p:sldLayoutId id="21474837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cstate="hqprint">
            <a:extLst>
              <a:ext uri="{28A0092B-C50C-407E-A947-70E740481C1C}">
                <a14:useLocalDpi xmlns:a14="http://schemas.microsoft.com/office/drawing/2010/main"/>
              </a:ext>
            </a:extLst>
          </a:blip>
          <a:srcRect/>
          <a:stretch/>
        </p:blipFill>
        <p:spPr>
          <a:xfrm>
            <a:off x="0" y="-12700"/>
            <a:ext cx="18288000" cy="10299013"/>
          </a:xfrm>
          <a:prstGeom prst="rect">
            <a:avLst/>
          </a:prstGeom>
        </p:spPr>
      </p:pic>
      <p:sp>
        <p:nvSpPr>
          <p:cNvPr id="2" name="Picture Placeholder 3">
            <a:extLst>
              <a:ext uri="{FF2B5EF4-FFF2-40B4-BE49-F238E27FC236}">
                <a16:creationId xmlns:a16="http://schemas.microsoft.com/office/drawing/2014/main" id="{ED64A0A8-8FA2-258E-E6B3-19FE0E60C138}"/>
              </a:ext>
            </a:extLst>
          </p:cNvPr>
          <p:cNvSpPr txBox="1">
            <a:spLocks/>
          </p:cNvSpPr>
          <p:nvPr userDrawn="1"/>
        </p:nvSpPr>
        <p:spPr>
          <a:xfrm>
            <a:off x="15693656" y="8918562"/>
            <a:ext cx="2025503" cy="765545"/>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3150" kern="0" dirty="0">
                <a:solidFill>
                  <a:schemeClr val="bg1"/>
                </a:solidFill>
                <a:latin typeface="Aptos" panose="020B0004020202020204" pitchFamily="34" charset="0"/>
              </a:rPr>
              <a:t>LOGO</a:t>
            </a:r>
          </a:p>
        </p:txBody>
      </p:sp>
      <p:pic>
        <p:nvPicPr>
          <p:cNvPr id="3" name="Picture 2" descr="A black and white logo with white text&#10;&#10;Description automatically generated">
            <a:extLst>
              <a:ext uri="{FF2B5EF4-FFF2-40B4-BE49-F238E27FC236}">
                <a16:creationId xmlns:a16="http://schemas.microsoft.com/office/drawing/2014/main" id="{660A7F30-066D-03B7-B416-D9F6D9E16DF4}"/>
              </a:ext>
            </a:extLst>
          </p:cNvPr>
          <p:cNvPicPr>
            <a:picLocks noChangeAspect="1"/>
          </p:cNvPicPr>
          <p:nvPr userDrawn="1"/>
        </p:nvPicPr>
        <p:blipFill>
          <a:blip r:embed="rId8"/>
          <a:stretch>
            <a:fillRect/>
          </a:stretch>
        </p:blipFill>
        <p:spPr>
          <a:xfrm>
            <a:off x="11921762" y="8970433"/>
            <a:ext cx="3249855" cy="934945"/>
          </a:xfrm>
          <a:prstGeom prst="rect">
            <a:avLst/>
          </a:prstGeom>
        </p:spPr>
      </p:pic>
    </p:spTree>
    <p:extLst>
      <p:ext uri="{BB962C8B-B14F-4D97-AF65-F5344CB8AC3E}">
        <p14:creationId xmlns:p14="http://schemas.microsoft.com/office/powerpoint/2010/main" val="76135444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73" r:id="rId4"/>
    <p:sldLayoutId id="2147483774"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0" y="12178"/>
            <a:ext cx="18313400" cy="1308622"/>
          </a:xfrm>
          <a:prstGeom prst="rect">
            <a:avLst/>
          </a:prstGeom>
        </p:spPr>
      </p:pic>
      <p:sp>
        <p:nvSpPr>
          <p:cNvPr id="2" name="Picture Placeholder 3">
            <a:extLst>
              <a:ext uri="{FF2B5EF4-FFF2-40B4-BE49-F238E27FC236}">
                <a16:creationId xmlns:a16="http://schemas.microsoft.com/office/drawing/2014/main" id="{7FF6F6D5-9C6B-E893-A0CF-60D246399C9C}"/>
              </a:ext>
            </a:extLst>
          </p:cNvPr>
          <p:cNvSpPr txBox="1">
            <a:spLocks/>
          </p:cNvSpPr>
          <p:nvPr userDrawn="1"/>
        </p:nvSpPr>
        <p:spPr>
          <a:xfrm>
            <a:off x="15693656" y="8918562"/>
            <a:ext cx="2025503" cy="765545"/>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3150" kern="0" dirty="0">
                <a:solidFill>
                  <a:schemeClr val="tx1"/>
                </a:solidFill>
                <a:latin typeface="Aptos" panose="020B0004020202020204" pitchFamily="34" charset="0"/>
              </a:rPr>
              <a:t>LOGO</a:t>
            </a:r>
          </a:p>
        </p:txBody>
      </p:sp>
      <p:pic>
        <p:nvPicPr>
          <p:cNvPr id="3" name="Picture 2">
            <a:extLst>
              <a:ext uri="{FF2B5EF4-FFF2-40B4-BE49-F238E27FC236}">
                <a16:creationId xmlns:a16="http://schemas.microsoft.com/office/drawing/2014/main" id="{06BAD340-79E1-EF07-2960-470719AB6A62}"/>
              </a:ext>
            </a:extLst>
          </p:cNvPr>
          <p:cNvPicPr>
            <a:picLocks noChangeAspect="1"/>
          </p:cNvPicPr>
          <p:nvPr userDrawn="1"/>
        </p:nvPicPr>
        <p:blipFill>
          <a:blip r:embed="rId6"/>
          <a:srcRect/>
          <a:stretch/>
        </p:blipFill>
        <p:spPr>
          <a:xfrm>
            <a:off x="11928827" y="8970433"/>
            <a:ext cx="3235724" cy="934945"/>
          </a:xfrm>
          <a:prstGeom prst="rect">
            <a:avLst/>
          </a:prstGeom>
        </p:spPr>
      </p:pic>
    </p:spTree>
    <p:extLst>
      <p:ext uri="{BB962C8B-B14F-4D97-AF65-F5344CB8AC3E}">
        <p14:creationId xmlns:p14="http://schemas.microsoft.com/office/powerpoint/2010/main" val="79874707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1" y="0"/>
            <a:ext cx="18288000" cy="10299013"/>
          </a:xfrm>
          <a:prstGeom prst="rect">
            <a:avLst/>
          </a:prstGeom>
        </p:spPr>
      </p:pic>
      <p:sp>
        <p:nvSpPr>
          <p:cNvPr id="13" name="TextBox 12"/>
          <p:cNvSpPr txBox="1"/>
          <p:nvPr userDrawn="1"/>
        </p:nvSpPr>
        <p:spPr>
          <a:xfrm>
            <a:off x="4752975" y="2419352"/>
            <a:ext cx="8782050" cy="1846659"/>
          </a:xfrm>
          <a:prstGeom prst="rect">
            <a:avLst/>
          </a:prstGeom>
          <a:noFill/>
        </p:spPr>
        <p:txBody>
          <a:bodyPr wrap="square" rtlCol="0">
            <a:spAutoFit/>
          </a:bodyPr>
          <a:lstStyle/>
          <a:p>
            <a:pPr algn="ctr"/>
            <a:r>
              <a:rPr lang="en-US" sz="11400" b="1" dirty="0">
                <a:solidFill>
                  <a:schemeClr val="bg1"/>
                </a:solidFill>
                <a:latin typeface="Aptos" panose="020B0004020202020204" pitchFamily="34" charset="0"/>
              </a:rPr>
              <a:t>Thank</a:t>
            </a:r>
            <a:r>
              <a:rPr lang="en-US" sz="11400" b="1" baseline="0" dirty="0">
                <a:solidFill>
                  <a:schemeClr val="bg1"/>
                </a:solidFill>
                <a:latin typeface="Aptos" panose="020B0004020202020204" pitchFamily="34" charset="0"/>
              </a:rPr>
              <a:t> You</a:t>
            </a:r>
            <a:endParaRPr lang="en-US" sz="114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1395832419"/>
      </p:ext>
    </p:extLst>
  </p:cSld>
  <p:clrMap bg1="lt1" tx1="dk1" bg2="lt2" tx2="dk2" accent1="accent1" accent2="accent2" accent3="accent3" accent4="accent4" accent5="accent5" accent6="accent6" hlink="hlink" folHlink="folHlink"/>
  <p:sldLayoutIdLst>
    <p:sldLayoutId id="2147483771" r:id="rId1"/>
    <p:sldLayoutId id="2147483776"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4.jpg"/><Relationship Id="rId7"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41.jpg"/><Relationship Id="rId10" Type="http://schemas.openxmlformats.org/officeDocument/2006/relationships/image" Target="../media/image45.jpg"/><Relationship Id="rId4" Type="http://schemas.openxmlformats.org/officeDocument/2006/relationships/image" Target="../media/image40.jpg"/><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14D88-C7C7-2871-F1D1-93A5EF4BC383}"/>
              </a:ext>
            </a:extLst>
          </p:cNvPr>
          <p:cNvSpPr>
            <a:spLocks noGrp="1"/>
          </p:cNvSpPr>
          <p:nvPr>
            <p:ph type="ctrTitle"/>
          </p:nvPr>
        </p:nvSpPr>
        <p:spPr>
          <a:xfrm>
            <a:off x="661542" y="8138382"/>
            <a:ext cx="12231498" cy="715581"/>
          </a:xfrm>
        </p:spPr>
        <p:txBody>
          <a:bodyPr/>
          <a:lstStyle/>
          <a:p>
            <a:r>
              <a:rPr lang="en-US" dirty="0"/>
              <a:t>Helping Our Members in Workplace Benefits Navigate With Confidence</a:t>
            </a:r>
          </a:p>
        </p:txBody>
      </p:sp>
      <p:sp>
        <p:nvSpPr>
          <p:cNvPr id="2" name="Text Placeholder 1">
            <a:extLst>
              <a:ext uri="{FF2B5EF4-FFF2-40B4-BE49-F238E27FC236}">
                <a16:creationId xmlns:a16="http://schemas.microsoft.com/office/drawing/2014/main" id="{CB73CD9D-F863-EE01-2662-7C5B6A51A4C1}"/>
              </a:ext>
            </a:extLst>
          </p:cNvPr>
          <p:cNvSpPr>
            <a:spLocks noGrp="1"/>
          </p:cNvSpPr>
          <p:nvPr>
            <p:ph type="body" sz="quarter" idx="10"/>
          </p:nvPr>
        </p:nvSpPr>
        <p:spPr>
          <a:xfrm>
            <a:off x="661542" y="8905817"/>
            <a:ext cx="8174736" cy="500063"/>
          </a:xfrm>
        </p:spPr>
        <p:txBody>
          <a:bodyPr/>
          <a:lstStyle/>
          <a:p>
            <a:endParaRPr lang="en-US"/>
          </a:p>
        </p:txBody>
      </p:sp>
      <p:sp>
        <p:nvSpPr>
          <p:cNvPr id="3" name="Text Placeholder 2">
            <a:extLst>
              <a:ext uri="{FF2B5EF4-FFF2-40B4-BE49-F238E27FC236}">
                <a16:creationId xmlns:a16="http://schemas.microsoft.com/office/drawing/2014/main" id="{AD340B0C-C5F0-FC5D-BCF3-F88CA9A9FC8B}"/>
              </a:ext>
            </a:extLst>
          </p:cNvPr>
          <p:cNvSpPr>
            <a:spLocks noGrp="1"/>
          </p:cNvSpPr>
          <p:nvPr>
            <p:ph type="body" sz="quarter" idx="11"/>
          </p:nvPr>
        </p:nvSpPr>
        <p:spPr>
          <a:xfrm>
            <a:off x="661542" y="9437039"/>
            <a:ext cx="8174736" cy="500063"/>
          </a:xfrm>
        </p:spPr>
        <p:txBody>
          <a:bodyPr/>
          <a:lstStyle/>
          <a:p>
            <a:endParaRPr lang="en-US"/>
          </a:p>
        </p:txBody>
      </p:sp>
    </p:spTree>
    <p:extLst>
      <p:ext uri="{BB962C8B-B14F-4D97-AF65-F5344CB8AC3E}">
        <p14:creationId xmlns:p14="http://schemas.microsoft.com/office/powerpoint/2010/main" val="271489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75457-CDFB-0111-30D1-6D0510DB4D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475A01-F41C-7BDC-E386-7B298E988F36}"/>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DD70B5D1-B779-70AB-6B4C-3C63C216C7D3}"/>
              </a:ext>
            </a:extLst>
          </p:cNvPr>
          <p:cNvSpPr>
            <a:spLocks noGrp="1"/>
          </p:cNvSpPr>
          <p:nvPr>
            <p:ph type="title"/>
          </p:nvPr>
        </p:nvSpPr>
        <p:spPr/>
        <p:txBody>
          <a:bodyPr/>
          <a:lstStyle/>
          <a:p>
            <a:r>
              <a:rPr lang="en-US" dirty="0"/>
              <a:t>Connections</a:t>
            </a:r>
          </a:p>
        </p:txBody>
      </p:sp>
      <p:grpSp>
        <p:nvGrpSpPr>
          <p:cNvPr id="81" name="Group 80">
            <a:extLst>
              <a:ext uri="{FF2B5EF4-FFF2-40B4-BE49-F238E27FC236}">
                <a16:creationId xmlns:a16="http://schemas.microsoft.com/office/drawing/2014/main" id="{927F27F0-770D-F8B5-129C-B2FDA1A593D5}"/>
              </a:ext>
            </a:extLst>
          </p:cNvPr>
          <p:cNvGrpSpPr/>
          <p:nvPr/>
        </p:nvGrpSpPr>
        <p:grpSpPr>
          <a:xfrm>
            <a:off x="3330114" y="1668279"/>
            <a:ext cx="11627773" cy="6950442"/>
            <a:chOff x="3338731" y="1639932"/>
            <a:chExt cx="11627773" cy="6950442"/>
          </a:xfrm>
        </p:grpSpPr>
        <p:grpSp>
          <p:nvGrpSpPr>
            <p:cNvPr id="79" name="Group 78">
              <a:extLst>
                <a:ext uri="{FF2B5EF4-FFF2-40B4-BE49-F238E27FC236}">
                  <a16:creationId xmlns:a16="http://schemas.microsoft.com/office/drawing/2014/main" id="{FB4373E8-254D-EE97-6A1C-B87B9F9EBE82}"/>
                </a:ext>
              </a:extLst>
            </p:cNvPr>
            <p:cNvGrpSpPr/>
            <p:nvPr/>
          </p:nvGrpSpPr>
          <p:grpSpPr>
            <a:xfrm>
              <a:off x="3338731" y="1639932"/>
              <a:ext cx="11627773" cy="3308122"/>
              <a:chOff x="3338731" y="1639932"/>
              <a:chExt cx="11627773" cy="3308122"/>
            </a:xfrm>
          </p:grpSpPr>
          <p:grpSp>
            <p:nvGrpSpPr>
              <p:cNvPr id="78" name="Group 77">
                <a:extLst>
                  <a:ext uri="{FF2B5EF4-FFF2-40B4-BE49-F238E27FC236}">
                    <a16:creationId xmlns:a16="http://schemas.microsoft.com/office/drawing/2014/main" id="{225C39AE-999E-FAE8-6FD1-2451E8B5DCB7}"/>
                  </a:ext>
                </a:extLst>
              </p:cNvPr>
              <p:cNvGrpSpPr/>
              <p:nvPr/>
            </p:nvGrpSpPr>
            <p:grpSpPr>
              <a:xfrm>
                <a:off x="3338731" y="1639932"/>
                <a:ext cx="3657600" cy="3308122"/>
                <a:chOff x="3338731" y="1687980"/>
                <a:chExt cx="3657600" cy="3308122"/>
              </a:xfrm>
            </p:grpSpPr>
            <p:sp>
              <p:nvSpPr>
                <p:cNvPr id="66" name="Rectangle 65">
                  <a:extLst>
                    <a:ext uri="{FF2B5EF4-FFF2-40B4-BE49-F238E27FC236}">
                      <a16:creationId xmlns:a16="http://schemas.microsoft.com/office/drawing/2014/main" id="{8ED1BE0D-4C9F-FAB7-DF74-201AB6BD3B74}"/>
                    </a:ext>
                  </a:extLst>
                </p:cNvPr>
                <p:cNvSpPr>
                  <a:spLocks noChangeAspect="1"/>
                </p:cNvSpPr>
                <p:nvPr/>
              </p:nvSpPr>
              <p:spPr>
                <a:xfrm>
                  <a:off x="3338731" y="1687980"/>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68" name="Freeform: Shape 67">
                  <a:extLst>
                    <a:ext uri="{FF2B5EF4-FFF2-40B4-BE49-F238E27FC236}">
                      <a16:creationId xmlns:a16="http://schemas.microsoft.com/office/drawing/2014/main" id="{B156776A-A88C-FD95-8BE7-2F124FDB9A3B}"/>
                    </a:ext>
                  </a:extLst>
                </p:cNvPr>
                <p:cNvSpPr/>
                <p:nvPr/>
              </p:nvSpPr>
              <p:spPr>
                <a:xfrm>
                  <a:off x="3700305" y="4152684"/>
                  <a:ext cx="2934452" cy="843418"/>
                </a:xfrm>
                <a:custGeom>
                  <a:avLst/>
                  <a:gdLst>
                    <a:gd name="connsiteX0" fmla="*/ 0 w 4453513"/>
                    <a:gd name="connsiteY0" fmla="*/ 0 h 1072049"/>
                    <a:gd name="connsiteX1" fmla="*/ 4453513 w 4453513"/>
                    <a:gd name="connsiteY1" fmla="*/ 0 h 1072049"/>
                    <a:gd name="connsiteX2" fmla="*/ 4453513 w 4453513"/>
                    <a:gd name="connsiteY2" fmla="*/ 1072049 h 1072049"/>
                    <a:gd name="connsiteX3" fmla="*/ 0 w 4453513"/>
                    <a:gd name="connsiteY3" fmla="*/ 1072049 h 1072049"/>
                    <a:gd name="connsiteX4" fmla="*/ 0 w 4453513"/>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513" h="1072049">
                      <a:moveTo>
                        <a:pt x="0" y="0"/>
                      </a:moveTo>
                      <a:lnTo>
                        <a:pt x="4453513" y="0"/>
                      </a:lnTo>
                      <a:lnTo>
                        <a:pt x="4453513"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770505">
                    <a:lnSpc>
                      <a:spcPct val="90000"/>
                    </a:lnSpc>
                    <a:spcBef>
                      <a:spcPct val="0"/>
                    </a:spcBef>
                    <a:spcAft>
                      <a:spcPct val="35000"/>
                    </a:spcAft>
                    <a:buNone/>
                  </a:pPr>
                  <a:r>
                    <a:rPr lang="en-US" sz="2000" b="1" kern="1200" dirty="0">
                      <a:solidFill>
                        <a:schemeClr val="bg1"/>
                      </a:solidFill>
                      <a:latin typeface="Aptos" panose="020B0004020202020204" pitchFamily="34" charset="0"/>
                    </a:rPr>
                    <a:t>Conferences</a:t>
                  </a:r>
                </a:p>
              </p:txBody>
            </p:sp>
            <p:sp>
              <p:nvSpPr>
                <p:cNvPr id="11" name="Rectangle: Rounded Corners 10">
                  <a:extLst>
                    <a:ext uri="{FF2B5EF4-FFF2-40B4-BE49-F238E27FC236}">
                      <a16:creationId xmlns:a16="http://schemas.microsoft.com/office/drawing/2014/main" id="{C40B1635-C8DE-1ABB-39CE-CC9DF27B9799}"/>
                    </a:ext>
                  </a:extLst>
                </p:cNvPr>
                <p:cNvSpPr/>
                <p:nvPr/>
              </p:nvSpPr>
              <p:spPr>
                <a:xfrm>
                  <a:off x="3338731" y="1687980"/>
                  <a:ext cx="3657600" cy="2468880"/>
                </a:xfrm>
                <a:prstGeom prst="roundRect">
                  <a:avLst>
                    <a:gd name="adj" fmla="val 0"/>
                  </a:avLst>
                </a:prstGeom>
                <a:blipFill>
                  <a:blip r:embed="rId3">
                    <a:extLst>
                      <a:ext uri="{28A0092B-C50C-407E-A947-70E740481C1C}">
                        <a14:useLocalDpi xmlns:a14="http://schemas.microsoft.com/office/drawing/2010/main" val="0"/>
                      </a:ext>
                    </a:extLst>
                  </a:blip>
                  <a:srcRect/>
                  <a:stretch>
                    <a:fillRect l="-2000" r="-2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grpSp>
            <p:nvGrpSpPr>
              <p:cNvPr id="77" name="Group 76">
                <a:extLst>
                  <a:ext uri="{FF2B5EF4-FFF2-40B4-BE49-F238E27FC236}">
                    <a16:creationId xmlns:a16="http://schemas.microsoft.com/office/drawing/2014/main" id="{96B7E67D-5C91-12EB-987D-602DA173593D}"/>
                  </a:ext>
                </a:extLst>
              </p:cNvPr>
              <p:cNvGrpSpPr/>
              <p:nvPr/>
            </p:nvGrpSpPr>
            <p:grpSpPr>
              <a:xfrm>
                <a:off x="7318785" y="1639932"/>
                <a:ext cx="3657600" cy="3303631"/>
                <a:chOff x="7318785" y="1687980"/>
                <a:chExt cx="3657600" cy="3303631"/>
              </a:xfrm>
            </p:grpSpPr>
            <p:sp>
              <p:nvSpPr>
                <p:cNvPr id="63" name="Rectangle 62">
                  <a:extLst>
                    <a:ext uri="{FF2B5EF4-FFF2-40B4-BE49-F238E27FC236}">
                      <a16:creationId xmlns:a16="http://schemas.microsoft.com/office/drawing/2014/main" id="{6E898D89-CC95-FB09-43A1-493DF559B1B9}"/>
                    </a:ext>
                  </a:extLst>
                </p:cNvPr>
                <p:cNvSpPr>
                  <a:spLocks noChangeAspect="1"/>
                </p:cNvSpPr>
                <p:nvPr/>
              </p:nvSpPr>
              <p:spPr>
                <a:xfrm>
                  <a:off x="7318785" y="1687980"/>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64" name="Freeform: Shape 63">
                  <a:extLst>
                    <a:ext uri="{FF2B5EF4-FFF2-40B4-BE49-F238E27FC236}">
                      <a16:creationId xmlns:a16="http://schemas.microsoft.com/office/drawing/2014/main" id="{F53EB2AE-0B7B-A235-979C-427B76BEAC29}"/>
                    </a:ext>
                  </a:extLst>
                </p:cNvPr>
                <p:cNvSpPr/>
                <p:nvPr/>
              </p:nvSpPr>
              <p:spPr>
                <a:xfrm>
                  <a:off x="7416722" y="4152684"/>
                  <a:ext cx="3461726" cy="810496"/>
                </a:xfrm>
                <a:custGeom>
                  <a:avLst/>
                  <a:gdLst>
                    <a:gd name="connsiteX0" fmla="*/ 0 w 2889621"/>
                    <a:gd name="connsiteY0" fmla="*/ 0 h 1072049"/>
                    <a:gd name="connsiteX1" fmla="*/ 2889621 w 2889621"/>
                    <a:gd name="connsiteY1" fmla="*/ 0 h 1072049"/>
                    <a:gd name="connsiteX2" fmla="*/ 2889621 w 2889621"/>
                    <a:gd name="connsiteY2" fmla="*/ 1072049 h 1072049"/>
                    <a:gd name="connsiteX3" fmla="*/ 0 w 2889621"/>
                    <a:gd name="connsiteY3" fmla="*/ 1072049 h 1072049"/>
                    <a:gd name="connsiteX4" fmla="*/ 0 w 2889621"/>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621" h="1072049">
                      <a:moveTo>
                        <a:pt x="0" y="0"/>
                      </a:moveTo>
                      <a:lnTo>
                        <a:pt x="2889621" y="0"/>
                      </a:lnTo>
                      <a:lnTo>
                        <a:pt x="2889621"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63061">
                    <a:lnSpc>
                      <a:spcPct val="90000"/>
                    </a:lnSpc>
                    <a:spcBef>
                      <a:spcPct val="0"/>
                    </a:spcBef>
                    <a:spcAft>
                      <a:spcPct val="35000"/>
                    </a:spcAft>
                    <a:buNone/>
                  </a:pPr>
                  <a:r>
                    <a:rPr lang="en-US" sz="2000" b="1" kern="1200" dirty="0">
                      <a:solidFill>
                        <a:schemeClr val="bg1"/>
                      </a:solidFill>
                      <a:latin typeface="Aptos" panose="020B0004020202020204" pitchFamily="34" charset="0"/>
                    </a:rPr>
                    <a:t>Executive Advisory Boards</a:t>
                  </a:r>
                </a:p>
              </p:txBody>
            </p:sp>
            <p:sp>
              <p:nvSpPr>
                <p:cNvPr id="12" name="Rectangle: Rounded Corners 11">
                  <a:extLst>
                    <a:ext uri="{FF2B5EF4-FFF2-40B4-BE49-F238E27FC236}">
                      <a16:creationId xmlns:a16="http://schemas.microsoft.com/office/drawing/2014/main" id="{C1CE89D7-F085-1D98-D69D-DA9788C0D03A}"/>
                    </a:ext>
                  </a:extLst>
                </p:cNvPr>
                <p:cNvSpPr/>
                <p:nvPr/>
              </p:nvSpPr>
              <p:spPr>
                <a:xfrm>
                  <a:off x="7318785" y="1687980"/>
                  <a:ext cx="3657600" cy="2468880"/>
                </a:xfrm>
                <a:prstGeom prst="roundRect">
                  <a:avLst>
                    <a:gd name="adj" fmla="val 0"/>
                  </a:avLst>
                </a:prstGeom>
                <a:blipFill>
                  <a:blip r:embed="rId4">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latin typeface="Aptos" panose="020B0004020202020204" pitchFamily="34" charset="0"/>
                  </a:endParaRPr>
                </a:p>
              </p:txBody>
            </p:sp>
          </p:grpSp>
          <p:grpSp>
            <p:nvGrpSpPr>
              <p:cNvPr id="76" name="Group 75">
                <a:extLst>
                  <a:ext uri="{FF2B5EF4-FFF2-40B4-BE49-F238E27FC236}">
                    <a16:creationId xmlns:a16="http://schemas.microsoft.com/office/drawing/2014/main" id="{00E4D055-3342-5E9E-21AC-E49C7DE94F12}"/>
                  </a:ext>
                </a:extLst>
              </p:cNvPr>
              <p:cNvGrpSpPr/>
              <p:nvPr/>
            </p:nvGrpSpPr>
            <p:grpSpPr>
              <a:xfrm>
                <a:off x="11308904" y="1639932"/>
                <a:ext cx="3657600" cy="3303631"/>
                <a:chOff x="11308904" y="1639932"/>
                <a:chExt cx="3657600" cy="3303631"/>
              </a:xfrm>
            </p:grpSpPr>
            <p:sp>
              <p:nvSpPr>
                <p:cNvPr id="69" name="Rectangle 68">
                  <a:extLst>
                    <a:ext uri="{FF2B5EF4-FFF2-40B4-BE49-F238E27FC236}">
                      <a16:creationId xmlns:a16="http://schemas.microsoft.com/office/drawing/2014/main" id="{A95BFAD3-63B5-6610-33E4-253FD7E68B96}"/>
                    </a:ext>
                  </a:extLst>
                </p:cNvPr>
                <p:cNvSpPr>
                  <a:spLocks noChangeAspect="1"/>
                </p:cNvSpPr>
                <p:nvPr/>
              </p:nvSpPr>
              <p:spPr>
                <a:xfrm>
                  <a:off x="11308904" y="1639932"/>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71" name="Freeform: Shape 70">
                  <a:extLst>
                    <a:ext uri="{FF2B5EF4-FFF2-40B4-BE49-F238E27FC236}">
                      <a16:creationId xmlns:a16="http://schemas.microsoft.com/office/drawing/2014/main" id="{8196F779-0DD7-A6BE-7960-2D2F921E5A4D}"/>
                    </a:ext>
                  </a:extLst>
                </p:cNvPr>
                <p:cNvSpPr/>
                <p:nvPr/>
              </p:nvSpPr>
              <p:spPr>
                <a:xfrm>
                  <a:off x="11618134" y="4108813"/>
                  <a:ext cx="3039141" cy="834750"/>
                </a:xfrm>
                <a:custGeom>
                  <a:avLst/>
                  <a:gdLst>
                    <a:gd name="connsiteX0" fmla="*/ 0 w 2889621"/>
                    <a:gd name="connsiteY0" fmla="*/ 0 h 1072049"/>
                    <a:gd name="connsiteX1" fmla="*/ 2889621 w 2889621"/>
                    <a:gd name="connsiteY1" fmla="*/ 0 h 1072049"/>
                    <a:gd name="connsiteX2" fmla="*/ 2889621 w 2889621"/>
                    <a:gd name="connsiteY2" fmla="*/ 1072049 h 1072049"/>
                    <a:gd name="connsiteX3" fmla="*/ 0 w 2889621"/>
                    <a:gd name="connsiteY3" fmla="*/ 1072049 h 1072049"/>
                    <a:gd name="connsiteX4" fmla="*/ 0 w 2889621"/>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621" h="1072049">
                      <a:moveTo>
                        <a:pt x="0" y="0"/>
                      </a:moveTo>
                      <a:lnTo>
                        <a:pt x="2889621" y="0"/>
                      </a:lnTo>
                      <a:lnTo>
                        <a:pt x="2889621"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63061">
                    <a:lnSpc>
                      <a:spcPct val="90000"/>
                    </a:lnSpc>
                    <a:spcBef>
                      <a:spcPct val="0"/>
                    </a:spcBef>
                    <a:spcAft>
                      <a:spcPct val="35000"/>
                    </a:spcAft>
                    <a:buNone/>
                  </a:pPr>
                  <a:r>
                    <a:rPr lang="en-US" sz="2000" b="1" kern="1200" dirty="0" err="1">
                      <a:solidFill>
                        <a:schemeClr val="bg1"/>
                      </a:solidFill>
                      <a:latin typeface="Aptos" panose="020B0004020202020204" pitchFamily="34" charset="0"/>
                    </a:rPr>
                    <a:t>CxO</a:t>
                  </a:r>
                  <a:r>
                    <a:rPr lang="en-US" sz="2000" b="1" kern="1200" dirty="0">
                      <a:solidFill>
                        <a:schemeClr val="bg1"/>
                      </a:solidFill>
                      <a:latin typeface="Aptos" panose="020B0004020202020204" pitchFamily="34" charset="0"/>
                    </a:rPr>
                    <a:t> Groups</a:t>
                  </a:r>
                </a:p>
              </p:txBody>
            </p:sp>
            <p:sp>
              <p:nvSpPr>
                <p:cNvPr id="13" name="Rectangle: Rounded Corners 12">
                  <a:extLst>
                    <a:ext uri="{FF2B5EF4-FFF2-40B4-BE49-F238E27FC236}">
                      <a16:creationId xmlns:a16="http://schemas.microsoft.com/office/drawing/2014/main" id="{F965BA63-B739-7043-A6FC-04A89108A3EE}"/>
                    </a:ext>
                  </a:extLst>
                </p:cNvPr>
                <p:cNvSpPr/>
                <p:nvPr/>
              </p:nvSpPr>
              <p:spPr>
                <a:xfrm>
                  <a:off x="11308904" y="1639932"/>
                  <a:ext cx="3657600" cy="2468880"/>
                </a:xfrm>
                <a:prstGeom prst="roundRect">
                  <a:avLst>
                    <a:gd name="adj" fmla="val 0"/>
                  </a:avLst>
                </a:prstGeom>
                <a:blipFill>
                  <a:blip r:embed="rId5">
                    <a:extLst>
                      <a:ext uri="{28A0092B-C50C-407E-A947-70E740481C1C}">
                        <a14:useLocalDpi xmlns:a14="http://schemas.microsoft.com/office/drawing/2010/main" val="0"/>
                      </a:ext>
                    </a:extLst>
                  </a:blip>
                  <a:srcRect/>
                  <a:stretch>
                    <a:fillRect l="-2000" r="-2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grpSp>
        <p:grpSp>
          <p:nvGrpSpPr>
            <p:cNvPr id="80" name="Group 79">
              <a:extLst>
                <a:ext uri="{FF2B5EF4-FFF2-40B4-BE49-F238E27FC236}">
                  <a16:creationId xmlns:a16="http://schemas.microsoft.com/office/drawing/2014/main" id="{7152D639-B7EE-B40A-C060-37548A098EC7}"/>
                </a:ext>
              </a:extLst>
            </p:cNvPr>
            <p:cNvGrpSpPr/>
            <p:nvPr/>
          </p:nvGrpSpPr>
          <p:grpSpPr>
            <a:xfrm>
              <a:off x="3338731" y="5275288"/>
              <a:ext cx="11627773" cy="3315086"/>
              <a:chOff x="3338731" y="5275288"/>
              <a:chExt cx="11627773" cy="3315086"/>
            </a:xfrm>
          </p:grpSpPr>
          <p:grpSp>
            <p:nvGrpSpPr>
              <p:cNvPr id="74" name="Group 73">
                <a:extLst>
                  <a:ext uri="{FF2B5EF4-FFF2-40B4-BE49-F238E27FC236}">
                    <a16:creationId xmlns:a16="http://schemas.microsoft.com/office/drawing/2014/main" id="{319A38B8-3E4A-9FFE-8CC2-9EEC1308C4F9}"/>
                  </a:ext>
                </a:extLst>
              </p:cNvPr>
              <p:cNvGrpSpPr/>
              <p:nvPr/>
            </p:nvGrpSpPr>
            <p:grpSpPr>
              <a:xfrm>
                <a:off x="7323817" y="5281016"/>
                <a:ext cx="3657600" cy="3303631"/>
                <a:chOff x="7333052" y="5271134"/>
                <a:chExt cx="3657600" cy="3303631"/>
              </a:xfrm>
            </p:grpSpPr>
            <p:grpSp>
              <p:nvGrpSpPr>
                <p:cNvPr id="53" name="Group 52">
                  <a:extLst>
                    <a:ext uri="{FF2B5EF4-FFF2-40B4-BE49-F238E27FC236}">
                      <a16:creationId xmlns:a16="http://schemas.microsoft.com/office/drawing/2014/main" id="{2D6D1570-E609-8899-ADA3-EDBCF951710C}"/>
                    </a:ext>
                  </a:extLst>
                </p:cNvPr>
                <p:cNvGrpSpPr/>
                <p:nvPr/>
              </p:nvGrpSpPr>
              <p:grpSpPr>
                <a:xfrm>
                  <a:off x="7333052" y="5271134"/>
                  <a:ext cx="3657600" cy="3303631"/>
                  <a:chOff x="4162188" y="6532050"/>
                  <a:chExt cx="3657600" cy="3303631"/>
                </a:xfrm>
              </p:grpSpPr>
              <p:sp>
                <p:nvSpPr>
                  <p:cNvPr id="54" name="Rectangle 53">
                    <a:extLst>
                      <a:ext uri="{FF2B5EF4-FFF2-40B4-BE49-F238E27FC236}">
                        <a16:creationId xmlns:a16="http://schemas.microsoft.com/office/drawing/2014/main" id="{97694A88-71C6-41ED-A270-01ED826BD948}"/>
                      </a:ext>
                    </a:extLst>
                  </p:cNvPr>
                  <p:cNvSpPr>
                    <a:spLocks noChangeAspect="1"/>
                  </p:cNvSpPr>
                  <p:nvPr/>
                </p:nvSpPr>
                <p:spPr>
                  <a:xfrm>
                    <a:off x="4162188" y="6532050"/>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55" name="Freeform: Shape 54">
                    <a:extLst>
                      <a:ext uri="{FF2B5EF4-FFF2-40B4-BE49-F238E27FC236}">
                        <a16:creationId xmlns:a16="http://schemas.microsoft.com/office/drawing/2014/main" id="{B5750022-C18A-5EF4-F5C5-DBEC8F074077}"/>
                      </a:ext>
                    </a:extLst>
                  </p:cNvPr>
                  <p:cNvSpPr/>
                  <p:nvPr/>
                </p:nvSpPr>
                <p:spPr>
                  <a:xfrm>
                    <a:off x="4638753" y="8981626"/>
                    <a:ext cx="2704470" cy="818804"/>
                  </a:xfrm>
                  <a:custGeom>
                    <a:avLst/>
                    <a:gdLst>
                      <a:gd name="connsiteX0" fmla="*/ 0 w 3736425"/>
                      <a:gd name="connsiteY0" fmla="*/ 0 h 1072049"/>
                      <a:gd name="connsiteX1" fmla="*/ 3736425 w 3736425"/>
                      <a:gd name="connsiteY1" fmla="*/ 0 h 1072049"/>
                      <a:gd name="connsiteX2" fmla="*/ 3736425 w 3736425"/>
                      <a:gd name="connsiteY2" fmla="*/ 1072049 h 1072049"/>
                      <a:gd name="connsiteX3" fmla="*/ 0 w 3736425"/>
                      <a:gd name="connsiteY3" fmla="*/ 1072049 h 1072049"/>
                      <a:gd name="connsiteX4" fmla="*/ 0 w 3736425"/>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425" h="1072049">
                        <a:moveTo>
                          <a:pt x="0" y="0"/>
                        </a:moveTo>
                        <a:lnTo>
                          <a:pt x="3736425" y="0"/>
                        </a:lnTo>
                        <a:lnTo>
                          <a:pt x="3736425"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63061">
                      <a:lnSpc>
                        <a:spcPct val="90000"/>
                      </a:lnSpc>
                      <a:spcBef>
                        <a:spcPct val="0"/>
                      </a:spcBef>
                      <a:spcAft>
                        <a:spcPct val="35000"/>
                      </a:spcAft>
                      <a:buNone/>
                    </a:pPr>
                    <a:r>
                      <a:rPr lang="en-US" sz="2000" b="1" kern="1200" dirty="0">
                        <a:solidFill>
                          <a:schemeClr val="bg1"/>
                        </a:solidFill>
                        <a:latin typeface="Aptos" panose="020B0004020202020204" pitchFamily="34" charset="0"/>
                      </a:rPr>
                      <a:t>Study Groups</a:t>
                    </a:r>
                  </a:p>
                </p:txBody>
              </p:sp>
            </p:grpSp>
            <p:sp>
              <p:nvSpPr>
                <p:cNvPr id="14" name="Rectangle: Rounded Corners 13">
                  <a:extLst>
                    <a:ext uri="{FF2B5EF4-FFF2-40B4-BE49-F238E27FC236}">
                      <a16:creationId xmlns:a16="http://schemas.microsoft.com/office/drawing/2014/main" id="{339D6A93-9512-3896-E2FF-FC13A257518A}"/>
                    </a:ext>
                  </a:extLst>
                </p:cNvPr>
                <p:cNvSpPr/>
                <p:nvPr/>
              </p:nvSpPr>
              <p:spPr>
                <a:xfrm>
                  <a:off x="7333052" y="5271134"/>
                  <a:ext cx="3657600" cy="2468880"/>
                </a:xfrm>
                <a:prstGeom prst="roundRect">
                  <a:avLst>
                    <a:gd name="adj" fmla="val 0"/>
                  </a:avLst>
                </a:prstGeom>
                <a:blipFill>
                  <a:blip r:embed="rId6">
                    <a:extLst>
                      <a:ext uri="{28A0092B-C50C-407E-A947-70E740481C1C}">
                        <a14:useLocalDpi xmlns:a14="http://schemas.microsoft.com/office/drawing/2010/main" val="0"/>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latin typeface="Aptos" panose="020B0004020202020204" pitchFamily="34" charset="0"/>
                  </a:endParaRPr>
                </a:p>
              </p:txBody>
            </p:sp>
          </p:grpSp>
          <p:grpSp>
            <p:nvGrpSpPr>
              <p:cNvPr id="73" name="Group 72">
                <a:extLst>
                  <a:ext uri="{FF2B5EF4-FFF2-40B4-BE49-F238E27FC236}">
                    <a16:creationId xmlns:a16="http://schemas.microsoft.com/office/drawing/2014/main" id="{37298D25-49F6-CBE2-0722-43728F340FF0}"/>
                  </a:ext>
                </a:extLst>
              </p:cNvPr>
              <p:cNvGrpSpPr/>
              <p:nvPr/>
            </p:nvGrpSpPr>
            <p:grpSpPr>
              <a:xfrm>
                <a:off x="3338731" y="5281016"/>
                <a:ext cx="3657600" cy="3303631"/>
                <a:chOff x="3338731" y="5290898"/>
                <a:chExt cx="3657600" cy="3303631"/>
              </a:xfrm>
            </p:grpSpPr>
            <p:sp>
              <p:nvSpPr>
                <p:cNvPr id="57" name="Rectangle 56">
                  <a:extLst>
                    <a:ext uri="{FF2B5EF4-FFF2-40B4-BE49-F238E27FC236}">
                      <a16:creationId xmlns:a16="http://schemas.microsoft.com/office/drawing/2014/main" id="{16CE99D5-D2C1-D446-12A8-E6B5FEB53582}"/>
                    </a:ext>
                  </a:extLst>
                </p:cNvPr>
                <p:cNvSpPr>
                  <a:spLocks noChangeAspect="1"/>
                </p:cNvSpPr>
                <p:nvPr/>
              </p:nvSpPr>
              <p:spPr>
                <a:xfrm>
                  <a:off x="3338731" y="5290898"/>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59" name="Freeform: Shape 58">
                  <a:extLst>
                    <a:ext uri="{FF2B5EF4-FFF2-40B4-BE49-F238E27FC236}">
                      <a16:creationId xmlns:a16="http://schemas.microsoft.com/office/drawing/2014/main" id="{3353E31B-6700-53DC-1F00-52233E86FB8B}"/>
                    </a:ext>
                  </a:extLst>
                </p:cNvPr>
                <p:cNvSpPr/>
                <p:nvPr/>
              </p:nvSpPr>
              <p:spPr>
                <a:xfrm>
                  <a:off x="4204324" y="7775130"/>
                  <a:ext cx="1926414" cy="783544"/>
                </a:xfrm>
                <a:custGeom>
                  <a:avLst/>
                  <a:gdLst>
                    <a:gd name="connsiteX0" fmla="*/ 0 w 2889621"/>
                    <a:gd name="connsiteY0" fmla="*/ 0 h 651548"/>
                    <a:gd name="connsiteX1" fmla="*/ 2889621 w 2889621"/>
                    <a:gd name="connsiteY1" fmla="*/ 0 h 651548"/>
                    <a:gd name="connsiteX2" fmla="*/ 2889621 w 2889621"/>
                    <a:gd name="connsiteY2" fmla="*/ 651548 h 651548"/>
                    <a:gd name="connsiteX3" fmla="*/ 0 w 2889621"/>
                    <a:gd name="connsiteY3" fmla="*/ 651548 h 651548"/>
                    <a:gd name="connsiteX4" fmla="*/ 0 w 2889621"/>
                    <a:gd name="connsiteY4" fmla="*/ 0 h 65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621" h="651548">
                      <a:moveTo>
                        <a:pt x="0" y="0"/>
                      </a:moveTo>
                      <a:lnTo>
                        <a:pt x="2889621" y="0"/>
                      </a:lnTo>
                      <a:lnTo>
                        <a:pt x="2889621" y="651548"/>
                      </a:lnTo>
                      <a:lnTo>
                        <a:pt x="0" y="6515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770505">
                    <a:lnSpc>
                      <a:spcPct val="90000"/>
                    </a:lnSpc>
                    <a:spcBef>
                      <a:spcPct val="0"/>
                    </a:spcBef>
                    <a:spcAft>
                      <a:spcPct val="35000"/>
                    </a:spcAft>
                    <a:buNone/>
                  </a:pPr>
                  <a:r>
                    <a:rPr lang="en-US" sz="2000" b="1" kern="1200" dirty="0">
                      <a:solidFill>
                        <a:schemeClr val="bg1"/>
                      </a:solidFill>
                      <a:latin typeface="Aptos" panose="020B0004020202020204" pitchFamily="34" charset="0"/>
                    </a:rPr>
                    <a:t>Webinars</a:t>
                  </a:r>
                </a:p>
              </p:txBody>
            </p:sp>
            <p:sp>
              <p:nvSpPr>
                <p:cNvPr id="15" name="Rectangle: Rounded Corners 14">
                  <a:extLst>
                    <a:ext uri="{FF2B5EF4-FFF2-40B4-BE49-F238E27FC236}">
                      <a16:creationId xmlns:a16="http://schemas.microsoft.com/office/drawing/2014/main" id="{E5F743CA-9814-3D77-0096-0FF278F23128}"/>
                    </a:ext>
                  </a:extLst>
                </p:cNvPr>
                <p:cNvSpPr/>
                <p:nvPr/>
              </p:nvSpPr>
              <p:spPr>
                <a:xfrm>
                  <a:off x="3338731" y="5290898"/>
                  <a:ext cx="3657600" cy="2468880"/>
                </a:xfrm>
                <a:prstGeom prst="roundRect">
                  <a:avLst>
                    <a:gd name="adj" fmla="val 304"/>
                  </a:avLst>
                </a:prstGeom>
                <a:blipFill>
                  <a:blip r:embed="rId7">
                    <a:extLst>
                      <a:ext uri="{28A0092B-C50C-407E-A947-70E740481C1C}">
                        <a14:useLocalDpi xmlns:a14="http://schemas.microsoft.com/office/drawing/2010/main" val="0"/>
                      </a:ext>
                    </a:extLst>
                  </a:blip>
                  <a:srcRect/>
                  <a:stretch>
                    <a:fillRect l="-2000" r="-2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latin typeface="Aptos" panose="020B0004020202020204" pitchFamily="34" charset="0"/>
                  </a:endParaRPr>
                </a:p>
              </p:txBody>
            </p:sp>
          </p:grpSp>
          <p:grpSp>
            <p:nvGrpSpPr>
              <p:cNvPr id="75" name="Group 74">
                <a:extLst>
                  <a:ext uri="{FF2B5EF4-FFF2-40B4-BE49-F238E27FC236}">
                    <a16:creationId xmlns:a16="http://schemas.microsoft.com/office/drawing/2014/main" id="{5B0AA309-D1E6-2F63-8301-D0E1A1E1C506}"/>
                  </a:ext>
                </a:extLst>
              </p:cNvPr>
              <p:cNvGrpSpPr/>
              <p:nvPr/>
            </p:nvGrpSpPr>
            <p:grpSpPr>
              <a:xfrm>
                <a:off x="11308904" y="5275288"/>
                <a:ext cx="3657600" cy="3315086"/>
                <a:chOff x="11303583" y="5279443"/>
                <a:chExt cx="3657600" cy="3315086"/>
              </a:xfrm>
            </p:grpSpPr>
            <p:sp>
              <p:nvSpPr>
                <p:cNvPr id="72" name="Rectangle 71">
                  <a:extLst>
                    <a:ext uri="{FF2B5EF4-FFF2-40B4-BE49-F238E27FC236}">
                      <a16:creationId xmlns:a16="http://schemas.microsoft.com/office/drawing/2014/main" id="{BDEF4ECE-424D-D1BB-2F7E-E01AF3E1EE06}"/>
                    </a:ext>
                  </a:extLst>
                </p:cNvPr>
                <p:cNvSpPr>
                  <a:spLocks noChangeAspect="1"/>
                </p:cNvSpPr>
                <p:nvPr/>
              </p:nvSpPr>
              <p:spPr>
                <a:xfrm>
                  <a:off x="11303583" y="5279443"/>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19" name="Rectangle: Rounded Corners 18">
                  <a:extLst>
                    <a:ext uri="{FF2B5EF4-FFF2-40B4-BE49-F238E27FC236}">
                      <a16:creationId xmlns:a16="http://schemas.microsoft.com/office/drawing/2014/main" id="{2F9BEFCE-1F77-1979-82F6-D8AF63C66BE6}"/>
                    </a:ext>
                  </a:extLst>
                </p:cNvPr>
                <p:cNvSpPr/>
                <p:nvPr/>
              </p:nvSpPr>
              <p:spPr>
                <a:xfrm>
                  <a:off x="11303583" y="5279443"/>
                  <a:ext cx="3657600" cy="2468880"/>
                </a:xfrm>
                <a:prstGeom prst="roundRect">
                  <a:avLst>
                    <a:gd name="adj" fmla="val 0"/>
                  </a:avLst>
                </a:prstGeom>
                <a:blipFill>
                  <a:blip r:embed="rId8">
                    <a:extLst>
                      <a:ext uri="{28A0092B-C50C-407E-A947-70E740481C1C}">
                        <a14:useLocalDpi xmlns:a14="http://schemas.microsoft.com/office/drawing/2010/main" val="0"/>
                      </a:ext>
                    </a:extLst>
                  </a:blip>
                  <a:srcRect/>
                  <a:stretch>
                    <a:fillRect l="-2000" r="-2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latin typeface="Aptos" panose="020B0004020202020204" pitchFamily="34" charset="0"/>
                  </a:endParaRPr>
                </a:p>
              </p:txBody>
            </p:sp>
            <p:sp>
              <p:nvSpPr>
                <p:cNvPr id="20" name="Freeform: Shape 19">
                  <a:extLst>
                    <a:ext uri="{FF2B5EF4-FFF2-40B4-BE49-F238E27FC236}">
                      <a16:creationId xmlns:a16="http://schemas.microsoft.com/office/drawing/2014/main" id="{A7A6981D-0827-C937-5255-C35B954476F9}"/>
                    </a:ext>
                  </a:extLst>
                </p:cNvPr>
                <p:cNvSpPr/>
                <p:nvPr/>
              </p:nvSpPr>
              <p:spPr>
                <a:xfrm>
                  <a:off x="11949382" y="7748323"/>
                  <a:ext cx="2366003" cy="846206"/>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085" tIns="90085" rIns="9008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63061">
                    <a:lnSpc>
                      <a:spcPct val="90000"/>
                    </a:lnSpc>
                    <a:spcBef>
                      <a:spcPct val="0"/>
                    </a:spcBef>
                    <a:spcAft>
                      <a:spcPct val="35000"/>
                    </a:spcAft>
                    <a:buNone/>
                  </a:pPr>
                  <a:r>
                    <a:rPr lang="en-US" sz="2000" b="1" kern="1200" dirty="0">
                      <a:solidFill>
                        <a:schemeClr val="bg1"/>
                      </a:solidFill>
                      <a:latin typeface="Aptos" panose="020B0004020202020204" pitchFamily="34" charset="0"/>
                    </a:rPr>
                    <a:t>Committees</a:t>
                  </a:r>
                </a:p>
              </p:txBody>
            </p:sp>
          </p:grpSp>
        </p:grpSp>
      </p:grpSp>
      <p:sp>
        <p:nvSpPr>
          <p:cNvPr id="82" name="Rectangle 81">
            <a:extLst>
              <a:ext uri="{FF2B5EF4-FFF2-40B4-BE49-F238E27FC236}">
                <a16:creationId xmlns:a16="http://schemas.microsoft.com/office/drawing/2014/main" id="{D2118E71-B987-34E8-5B09-9A6ABB46E38A}"/>
              </a:ext>
            </a:extLst>
          </p:cNvPr>
          <p:cNvSpPr/>
          <p:nvPr/>
        </p:nvSpPr>
        <p:spPr>
          <a:xfrm>
            <a:off x="3244389" y="1531654"/>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3" name="Rectangle 82">
            <a:extLst>
              <a:ext uri="{FF2B5EF4-FFF2-40B4-BE49-F238E27FC236}">
                <a16:creationId xmlns:a16="http://schemas.microsoft.com/office/drawing/2014/main" id="{F10F6C18-A9CB-05F5-0662-367399A50D0E}"/>
              </a:ext>
            </a:extLst>
          </p:cNvPr>
          <p:cNvSpPr/>
          <p:nvPr/>
        </p:nvSpPr>
        <p:spPr>
          <a:xfrm>
            <a:off x="3244389" y="5181600"/>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4" name="Rectangle 83">
            <a:extLst>
              <a:ext uri="{FF2B5EF4-FFF2-40B4-BE49-F238E27FC236}">
                <a16:creationId xmlns:a16="http://schemas.microsoft.com/office/drawing/2014/main" id="{D2118E71-B987-34E8-5B09-9A6ABB46E38A}"/>
              </a:ext>
            </a:extLst>
          </p:cNvPr>
          <p:cNvSpPr/>
          <p:nvPr/>
        </p:nvSpPr>
        <p:spPr>
          <a:xfrm>
            <a:off x="11204497" y="1531654"/>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Tree>
    <p:extLst>
      <p:ext uri="{BB962C8B-B14F-4D97-AF65-F5344CB8AC3E}">
        <p14:creationId xmlns:p14="http://schemas.microsoft.com/office/powerpoint/2010/main" val="9095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21BF5-761E-F443-875C-598CC44C256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F455BA-9DE0-6109-4851-B2131430E840}"/>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94480AE8-5153-3F34-FA6D-BAA34A54D386}"/>
              </a:ext>
            </a:extLst>
          </p:cNvPr>
          <p:cNvSpPr>
            <a:spLocks noGrp="1"/>
          </p:cNvSpPr>
          <p:nvPr>
            <p:ph type="title"/>
          </p:nvPr>
        </p:nvSpPr>
        <p:spPr/>
        <p:txBody>
          <a:bodyPr/>
          <a:lstStyle/>
          <a:p>
            <a:r>
              <a:rPr lang="en-US" dirty="0"/>
              <a:t>Connections: Member Collaboration Groups</a:t>
            </a:r>
          </a:p>
        </p:txBody>
      </p:sp>
      <p:sp>
        <p:nvSpPr>
          <p:cNvPr id="2" name="Text Placeholder 11">
            <a:extLst>
              <a:ext uri="{FF2B5EF4-FFF2-40B4-BE49-F238E27FC236}">
                <a16:creationId xmlns:a16="http://schemas.microsoft.com/office/drawing/2014/main" id="{8356546B-388A-8BAA-FA26-81713C4D3B51}"/>
              </a:ext>
            </a:extLst>
          </p:cNvPr>
          <p:cNvSpPr txBox="1">
            <a:spLocks/>
          </p:cNvSpPr>
          <p:nvPr/>
        </p:nvSpPr>
        <p:spPr>
          <a:xfrm>
            <a:off x="608336" y="1885950"/>
            <a:ext cx="17071327" cy="5619749"/>
          </a:xfrm>
          <a:prstGeom prst="rect">
            <a:avLst/>
          </a:prstGeom>
        </p:spPr>
        <p:txBody>
          <a:bodyPr numCol="2"/>
          <a:lst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a:lstStyle>
          <a:p>
            <a:pPr marL="4572" defTabSz="914400">
              <a:spcAft>
                <a:spcPts val="0"/>
              </a:spcAft>
            </a:pPr>
            <a:r>
              <a:rPr lang="en-US" sz="2400" b="1" kern="0" dirty="0">
                <a:latin typeface="Aptos" panose="020B0004020202020204" pitchFamily="34" charset="0"/>
              </a:rPr>
              <a:t>Study Groups:</a:t>
            </a:r>
          </a:p>
          <a:p>
            <a:pPr marL="4572" defTabSz="914400">
              <a:spcAft>
                <a:spcPts val="0"/>
              </a:spcAft>
            </a:pPr>
            <a:r>
              <a:rPr lang="en-US" sz="2400" kern="0" dirty="0">
                <a:latin typeface="Aptos" panose="020B0004020202020204" pitchFamily="34" charset="0"/>
              </a:rPr>
              <a:t>Account Management Study Group</a:t>
            </a:r>
          </a:p>
          <a:p>
            <a:pPr marL="4572" defTabSz="914400">
              <a:spcAft>
                <a:spcPts val="0"/>
              </a:spcAft>
            </a:pPr>
            <a:r>
              <a:rPr lang="en-US" sz="2400" kern="0" dirty="0">
                <a:latin typeface="Aptos" panose="020B0004020202020204" pitchFamily="34" charset="0"/>
              </a:rPr>
              <a:t>Defined Contribution Income Strategies Roundtable</a:t>
            </a:r>
          </a:p>
          <a:p>
            <a:pPr marL="4572" defTabSz="914400">
              <a:spcAft>
                <a:spcPts val="0"/>
              </a:spcAft>
            </a:pPr>
            <a:r>
              <a:rPr lang="en-US" sz="2400" kern="0" dirty="0">
                <a:latin typeface="Aptos" panose="020B0004020202020204" pitchFamily="34" charset="0"/>
              </a:rPr>
              <a:t>Dental Study Group</a:t>
            </a:r>
          </a:p>
          <a:p>
            <a:pPr marL="4572" defTabSz="914400">
              <a:spcAft>
                <a:spcPts val="0"/>
              </a:spcAft>
            </a:pPr>
            <a:r>
              <a:rPr lang="en-US" sz="2400" kern="0" dirty="0">
                <a:latin typeface="Aptos" panose="020B0004020202020204" pitchFamily="34" charset="0"/>
              </a:rPr>
              <a:t>Enrollment Technology Study Group</a:t>
            </a:r>
          </a:p>
          <a:p>
            <a:pPr marL="4572" defTabSz="914400">
              <a:spcAft>
                <a:spcPts val="0"/>
              </a:spcAft>
            </a:pPr>
            <a:r>
              <a:rPr lang="en-US" sz="2400" kern="0" dirty="0">
                <a:latin typeface="Aptos" panose="020B0004020202020204" pitchFamily="34" charset="0"/>
              </a:rPr>
              <a:t>Leave Management Strategy Study Group</a:t>
            </a:r>
          </a:p>
          <a:p>
            <a:pPr marL="4572" defTabSz="914400">
              <a:spcAft>
                <a:spcPts val="0"/>
              </a:spcAft>
            </a:pPr>
            <a:r>
              <a:rPr lang="en-US" sz="2400" kern="0" dirty="0">
                <a:latin typeface="Aptos" panose="020B0004020202020204" pitchFamily="34" charset="0"/>
              </a:rPr>
              <a:t>Not-for-Profit Study Group</a:t>
            </a:r>
          </a:p>
          <a:p>
            <a:pPr marL="4572" defTabSz="914400">
              <a:spcAft>
                <a:spcPts val="0"/>
              </a:spcAft>
            </a:pPr>
            <a:r>
              <a:rPr lang="en-US" sz="2400" kern="0" dirty="0">
                <a:latin typeface="Aptos" panose="020B0004020202020204" pitchFamily="34" charset="0"/>
              </a:rPr>
              <a:t>Retirement Plans Study Group</a:t>
            </a:r>
          </a:p>
          <a:p>
            <a:pPr marL="4572" defTabSz="914400">
              <a:spcAft>
                <a:spcPts val="0"/>
              </a:spcAft>
            </a:pPr>
            <a:r>
              <a:rPr lang="en-US" sz="2400" kern="0" dirty="0">
                <a:latin typeface="Aptos" panose="020B0004020202020204" pitchFamily="34" charset="0"/>
              </a:rPr>
              <a:t>Voluntary Benefits Study Group</a:t>
            </a:r>
          </a:p>
          <a:p>
            <a:pPr marL="3175" defTabSz="914400">
              <a:spcAft>
                <a:spcPts val="0"/>
              </a:spcAft>
            </a:pPr>
            <a:r>
              <a:rPr lang="en-US" sz="2400" kern="0" dirty="0">
                <a:latin typeface="Aptos" panose="020B0004020202020204" pitchFamily="34" charset="0"/>
              </a:rPr>
              <a:t>Voluntary/Worksite Benefits Regulatory and Compliance Study Group</a:t>
            </a:r>
          </a:p>
          <a:p>
            <a:pPr marL="4572" defTabSz="914400">
              <a:spcAft>
                <a:spcPts val="0"/>
              </a:spcAft>
            </a:pPr>
            <a:r>
              <a:rPr lang="en-US" sz="2400" kern="0" dirty="0">
                <a:latin typeface="Aptos" panose="020B0004020202020204" pitchFamily="34" charset="0"/>
              </a:rPr>
              <a:t>Workplace Benefits Competitive Intelligence Study Group</a:t>
            </a:r>
          </a:p>
          <a:p>
            <a:pPr marL="4572" defTabSz="914400">
              <a:spcAft>
                <a:spcPts val="0"/>
              </a:spcAft>
            </a:pPr>
            <a:r>
              <a:rPr lang="en-US" sz="2400" b="1" kern="0" dirty="0">
                <a:latin typeface="Aptos" panose="020B0004020202020204" pitchFamily="34" charset="0"/>
              </a:rPr>
              <a:t>Committees:</a:t>
            </a:r>
          </a:p>
          <a:p>
            <a:pPr marL="4572" defTabSz="914400">
              <a:spcAft>
                <a:spcPts val="0"/>
              </a:spcAft>
            </a:pPr>
            <a:r>
              <a:rPr lang="en-US" sz="2400" kern="0" dirty="0">
                <a:latin typeface="Aptos" panose="020B0004020202020204" pitchFamily="34" charset="0"/>
              </a:rPr>
              <a:t>Data Exchange Standards Committee</a:t>
            </a:r>
          </a:p>
          <a:p>
            <a:pPr marL="4572" defTabSz="914400">
              <a:spcAft>
                <a:spcPts val="0"/>
              </a:spcAft>
            </a:pPr>
            <a:r>
              <a:rPr lang="en-US" sz="2400" kern="0" dirty="0">
                <a:latin typeface="Aptos" panose="020B0004020202020204" pitchFamily="34" charset="0"/>
              </a:rPr>
              <a:t>LOMA Employee Benefits Administration Committee  </a:t>
            </a:r>
          </a:p>
          <a:p>
            <a:pPr marL="4572" defTabSz="914400">
              <a:spcAft>
                <a:spcPts val="0"/>
              </a:spcAft>
            </a:pPr>
            <a:r>
              <a:rPr lang="en-US" sz="2400" kern="0" dirty="0">
                <a:latin typeface="Aptos" panose="020B0004020202020204" pitchFamily="34" charset="0"/>
              </a:rPr>
              <a:t>Pension Risk Transfer Committee</a:t>
            </a:r>
          </a:p>
          <a:p>
            <a:pPr marL="4572" defTabSz="914400">
              <a:spcAft>
                <a:spcPts val="0"/>
              </a:spcAft>
            </a:pPr>
            <a:r>
              <a:rPr lang="en-US" sz="2400" kern="0" dirty="0">
                <a:latin typeface="Aptos" panose="020B0004020202020204" pitchFamily="34" charset="0"/>
              </a:rPr>
              <a:t>Supplemental Health, DI, and LTC Committee</a:t>
            </a:r>
          </a:p>
          <a:p>
            <a:pPr marL="3175" defTabSz="914400">
              <a:spcAft>
                <a:spcPts val="0"/>
              </a:spcAft>
            </a:pPr>
            <a:r>
              <a:rPr lang="en-US" sz="2400" kern="0" dirty="0">
                <a:latin typeface="Aptos" panose="020B0004020202020204" pitchFamily="34" charset="0"/>
              </a:rPr>
              <a:t>Workplace Benefits Program Committee </a:t>
            </a:r>
          </a:p>
          <a:p>
            <a:pPr marL="3175" defTabSz="914400">
              <a:spcAft>
                <a:spcPts val="0"/>
              </a:spcAft>
            </a:pPr>
            <a:r>
              <a:rPr lang="en-US" sz="2400" kern="0" dirty="0">
                <a:latin typeface="Aptos" panose="020B0004020202020204" pitchFamily="34" charset="0"/>
              </a:rPr>
              <a:t>Diverse Markets Committee</a:t>
            </a:r>
          </a:p>
          <a:p>
            <a:pPr marL="4572" defTabSz="914400">
              <a:spcAft>
                <a:spcPts val="0"/>
              </a:spcAft>
            </a:pPr>
            <a:r>
              <a:rPr lang="en-US" sz="2400" kern="0" dirty="0">
                <a:latin typeface="Aptos" panose="020B0004020202020204" pitchFamily="34" charset="0"/>
              </a:rPr>
              <a:t>Retirement Plans Committee</a:t>
            </a:r>
          </a:p>
        </p:txBody>
      </p:sp>
    </p:spTree>
    <p:extLst>
      <p:ext uri="{BB962C8B-B14F-4D97-AF65-F5344CB8AC3E}">
        <p14:creationId xmlns:p14="http://schemas.microsoft.com/office/powerpoint/2010/main" val="41866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723FB-4B8D-BA4B-C6F3-BB59F577C3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50CBD7-F25B-A800-6300-8C1D8B410005}"/>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A3699BFC-4019-E94E-9770-474CDDB8398E}"/>
              </a:ext>
            </a:extLst>
          </p:cNvPr>
          <p:cNvSpPr>
            <a:spLocks noGrp="1"/>
          </p:cNvSpPr>
          <p:nvPr>
            <p:ph type="title"/>
          </p:nvPr>
        </p:nvSpPr>
        <p:spPr/>
        <p:txBody>
          <a:bodyPr/>
          <a:lstStyle/>
          <a:p>
            <a:r>
              <a:rPr lang="en-US" dirty="0"/>
              <a:t>Solutions</a:t>
            </a:r>
          </a:p>
        </p:txBody>
      </p:sp>
      <p:sp>
        <p:nvSpPr>
          <p:cNvPr id="28" name="Rectangle 27">
            <a:extLst>
              <a:ext uri="{FF2B5EF4-FFF2-40B4-BE49-F238E27FC236}">
                <a16:creationId xmlns:a16="http://schemas.microsoft.com/office/drawing/2014/main" id="{F2877CB5-2D39-5A7F-8A43-71E571CB9E16}"/>
              </a:ext>
            </a:extLst>
          </p:cNvPr>
          <p:cNvSpPr/>
          <p:nvPr/>
        </p:nvSpPr>
        <p:spPr>
          <a:xfrm>
            <a:off x="1360814" y="5060878"/>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grpSp>
        <p:nvGrpSpPr>
          <p:cNvPr id="67" name="Group 66">
            <a:extLst>
              <a:ext uri="{FF2B5EF4-FFF2-40B4-BE49-F238E27FC236}">
                <a16:creationId xmlns:a16="http://schemas.microsoft.com/office/drawing/2014/main" id="{C5EFAC96-F85B-2AA0-7DCB-54F6E6A4F3F2}"/>
              </a:ext>
            </a:extLst>
          </p:cNvPr>
          <p:cNvGrpSpPr/>
          <p:nvPr/>
        </p:nvGrpSpPr>
        <p:grpSpPr>
          <a:xfrm>
            <a:off x="1441146" y="1701872"/>
            <a:ext cx="3657600" cy="3303631"/>
            <a:chOff x="1496068" y="1668355"/>
            <a:chExt cx="3657600" cy="3303631"/>
          </a:xfrm>
        </p:grpSpPr>
        <p:grpSp>
          <p:nvGrpSpPr>
            <p:cNvPr id="35" name="Group 34">
              <a:extLst>
                <a:ext uri="{FF2B5EF4-FFF2-40B4-BE49-F238E27FC236}">
                  <a16:creationId xmlns:a16="http://schemas.microsoft.com/office/drawing/2014/main" id="{556EA38B-776E-AD95-0610-DE9394D41F15}"/>
                </a:ext>
              </a:extLst>
            </p:cNvPr>
            <p:cNvGrpSpPr/>
            <p:nvPr/>
          </p:nvGrpSpPr>
          <p:grpSpPr>
            <a:xfrm>
              <a:off x="1496068" y="1668355"/>
              <a:ext cx="3657600" cy="3303631"/>
              <a:chOff x="197112" y="2398486"/>
              <a:chExt cx="3657600" cy="3303631"/>
            </a:xfrm>
          </p:grpSpPr>
          <p:sp>
            <p:nvSpPr>
              <p:cNvPr id="36" name="Rectangle 35">
                <a:extLst>
                  <a:ext uri="{FF2B5EF4-FFF2-40B4-BE49-F238E27FC236}">
                    <a16:creationId xmlns:a16="http://schemas.microsoft.com/office/drawing/2014/main" id="{7B19BD06-DEED-A907-0511-31CDD313AA6F}"/>
                  </a:ext>
                </a:extLst>
              </p:cNvPr>
              <p:cNvSpPr>
                <a:spLocks noChangeAspect="1"/>
              </p:cNvSpPr>
              <p:nvPr/>
            </p:nvSpPr>
            <p:spPr>
              <a:xfrm>
                <a:off x="197112" y="2398486"/>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37" name="Freeform: Shape 36">
                <a:extLst>
                  <a:ext uri="{FF2B5EF4-FFF2-40B4-BE49-F238E27FC236}">
                    <a16:creationId xmlns:a16="http://schemas.microsoft.com/office/drawing/2014/main" id="{B30C42E5-9D82-1FA5-0812-8D65C66D785D}"/>
                  </a:ext>
                </a:extLst>
              </p:cNvPr>
              <p:cNvSpPr/>
              <p:nvPr/>
            </p:nvSpPr>
            <p:spPr>
              <a:xfrm>
                <a:off x="844808" y="4848673"/>
                <a:ext cx="2362209" cy="853444"/>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FraudShare</a:t>
                </a:r>
              </a:p>
            </p:txBody>
          </p:sp>
        </p:grpSp>
        <p:sp>
          <p:nvSpPr>
            <p:cNvPr id="11" name="Rectangle: Rounded Corners 10">
              <a:extLst>
                <a:ext uri="{FF2B5EF4-FFF2-40B4-BE49-F238E27FC236}">
                  <a16:creationId xmlns:a16="http://schemas.microsoft.com/office/drawing/2014/main" id="{EB851784-6705-7703-7D89-C33C1691C3DC}"/>
                </a:ext>
              </a:extLst>
            </p:cNvPr>
            <p:cNvSpPr/>
            <p:nvPr/>
          </p:nvSpPr>
          <p:spPr>
            <a:xfrm>
              <a:off x="1496068" y="1668355"/>
              <a:ext cx="3657600" cy="2468880"/>
            </a:xfrm>
            <a:prstGeom prst="roundRect">
              <a:avLst>
                <a:gd name="adj" fmla="val 0"/>
              </a:avLst>
            </a:prstGeom>
            <a:blipFill>
              <a:blip r:embed="rId3">
                <a:extLst>
                  <a:ext uri="{28A0092B-C50C-407E-A947-70E740481C1C}">
                    <a14:useLocalDpi xmlns:a14="http://schemas.microsoft.com/office/drawing/2010/main" val="0"/>
                  </a:ext>
                </a:extLst>
              </a:blip>
              <a:srcRect/>
              <a:stretch>
                <a:fillRect l="-2000" r="-2000"/>
              </a:stretch>
            </a:blip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grpSp>
        <p:nvGrpSpPr>
          <p:cNvPr id="69" name="Group 68">
            <a:extLst>
              <a:ext uri="{FF2B5EF4-FFF2-40B4-BE49-F238E27FC236}">
                <a16:creationId xmlns:a16="http://schemas.microsoft.com/office/drawing/2014/main" id="{DD35AECD-3CC8-23E9-3EE3-E035F91CE98C}"/>
              </a:ext>
            </a:extLst>
          </p:cNvPr>
          <p:cNvGrpSpPr/>
          <p:nvPr/>
        </p:nvGrpSpPr>
        <p:grpSpPr>
          <a:xfrm>
            <a:off x="9273218" y="1701872"/>
            <a:ext cx="3657600" cy="3303631"/>
            <a:chOff x="9467050" y="1693095"/>
            <a:chExt cx="3657600" cy="3303631"/>
          </a:xfrm>
        </p:grpSpPr>
        <p:grpSp>
          <p:nvGrpSpPr>
            <p:cNvPr id="33" name="Group 32">
              <a:extLst>
                <a:ext uri="{FF2B5EF4-FFF2-40B4-BE49-F238E27FC236}">
                  <a16:creationId xmlns:a16="http://schemas.microsoft.com/office/drawing/2014/main" id="{9B543581-DC1B-1696-5295-6128E781AC02}"/>
                </a:ext>
              </a:extLst>
            </p:cNvPr>
            <p:cNvGrpSpPr/>
            <p:nvPr/>
          </p:nvGrpSpPr>
          <p:grpSpPr>
            <a:xfrm>
              <a:off x="9467050" y="1693095"/>
              <a:ext cx="3657600" cy="3303631"/>
              <a:chOff x="7835334" y="2440468"/>
              <a:chExt cx="3657600" cy="3303631"/>
            </a:xfrm>
          </p:grpSpPr>
          <p:sp>
            <p:nvSpPr>
              <p:cNvPr id="42" name="Rectangle 41">
                <a:extLst>
                  <a:ext uri="{FF2B5EF4-FFF2-40B4-BE49-F238E27FC236}">
                    <a16:creationId xmlns:a16="http://schemas.microsoft.com/office/drawing/2014/main" id="{2CEEAEE8-DB39-566D-7EA6-7D3398BBB5FC}"/>
                  </a:ext>
                </a:extLst>
              </p:cNvPr>
              <p:cNvSpPr>
                <a:spLocks noChangeAspect="1"/>
              </p:cNvSpPr>
              <p:nvPr/>
            </p:nvSpPr>
            <p:spPr>
              <a:xfrm>
                <a:off x="7835334" y="2440468"/>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44" name="Freeform: Shape 43">
                <a:extLst>
                  <a:ext uri="{FF2B5EF4-FFF2-40B4-BE49-F238E27FC236}">
                    <a16:creationId xmlns:a16="http://schemas.microsoft.com/office/drawing/2014/main" id="{6D70995D-5496-E04D-DC4C-A8D2D74847C5}"/>
                  </a:ext>
                </a:extLst>
              </p:cNvPr>
              <p:cNvSpPr/>
              <p:nvPr/>
            </p:nvSpPr>
            <p:spPr>
              <a:xfrm>
                <a:off x="8189772" y="4960553"/>
                <a:ext cx="2948725" cy="783546"/>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Anti-Money Laundering Training</a:t>
                </a:r>
              </a:p>
            </p:txBody>
          </p:sp>
        </p:grpSp>
        <p:sp>
          <p:nvSpPr>
            <p:cNvPr id="12" name="Rectangle: Rounded Corners 11">
              <a:extLst>
                <a:ext uri="{FF2B5EF4-FFF2-40B4-BE49-F238E27FC236}">
                  <a16:creationId xmlns:a16="http://schemas.microsoft.com/office/drawing/2014/main" id="{DC5D9174-C197-04EF-E3F0-0179EFE89B67}"/>
                </a:ext>
              </a:extLst>
            </p:cNvPr>
            <p:cNvSpPr/>
            <p:nvPr/>
          </p:nvSpPr>
          <p:spPr>
            <a:xfrm>
              <a:off x="9467050" y="1693095"/>
              <a:ext cx="3657600" cy="2468880"/>
            </a:xfrm>
            <a:prstGeom prst="roundRect">
              <a:avLst>
                <a:gd name="adj" fmla="val 0"/>
              </a:avLst>
            </a:prstGeom>
            <a:blipFill>
              <a:blip r:embed="rId4"/>
              <a:srcRect/>
              <a:stretch>
                <a:fillRect l="-2000" r="-2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grpSp>
        <p:nvGrpSpPr>
          <p:cNvPr id="70" name="Group 69">
            <a:extLst>
              <a:ext uri="{FF2B5EF4-FFF2-40B4-BE49-F238E27FC236}">
                <a16:creationId xmlns:a16="http://schemas.microsoft.com/office/drawing/2014/main" id="{41C110CC-BB4B-0002-5F3E-B73D4427658E}"/>
              </a:ext>
            </a:extLst>
          </p:cNvPr>
          <p:cNvGrpSpPr/>
          <p:nvPr/>
        </p:nvGrpSpPr>
        <p:grpSpPr>
          <a:xfrm>
            <a:off x="13189255" y="1701872"/>
            <a:ext cx="3657600" cy="3303631"/>
            <a:chOff x="13148129" y="1701872"/>
            <a:chExt cx="3657600" cy="3303631"/>
          </a:xfrm>
        </p:grpSpPr>
        <p:grpSp>
          <p:nvGrpSpPr>
            <p:cNvPr id="34" name="Group 33">
              <a:extLst>
                <a:ext uri="{FF2B5EF4-FFF2-40B4-BE49-F238E27FC236}">
                  <a16:creationId xmlns:a16="http://schemas.microsoft.com/office/drawing/2014/main" id="{B088CE0A-D2C0-4119-CC6E-4F9D60F7B982}"/>
                </a:ext>
              </a:extLst>
            </p:cNvPr>
            <p:cNvGrpSpPr/>
            <p:nvPr/>
          </p:nvGrpSpPr>
          <p:grpSpPr>
            <a:xfrm>
              <a:off x="13148129" y="1701872"/>
              <a:ext cx="3657600" cy="3303631"/>
              <a:chOff x="12413905" y="2364737"/>
              <a:chExt cx="3657600" cy="3303631"/>
            </a:xfrm>
          </p:grpSpPr>
          <p:sp>
            <p:nvSpPr>
              <p:cNvPr id="39" name="Rectangle 38">
                <a:extLst>
                  <a:ext uri="{FF2B5EF4-FFF2-40B4-BE49-F238E27FC236}">
                    <a16:creationId xmlns:a16="http://schemas.microsoft.com/office/drawing/2014/main" id="{5007965C-5E26-9439-563A-F3EF898420B8}"/>
                  </a:ext>
                </a:extLst>
              </p:cNvPr>
              <p:cNvSpPr>
                <a:spLocks noChangeAspect="1"/>
              </p:cNvSpPr>
              <p:nvPr/>
            </p:nvSpPr>
            <p:spPr>
              <a:xfrm>
                <a:off x="12413905" y="236473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41" name="Freeform: Shape 40">
                <a:extLst>
                  <a:ext uri="{FF2B5EF4-FFF2-40B4-BE49-F238E27FC236}">
                    <a16:creationId xmlns:a16="http://schemas.microsoft.com/office/drawing/2014/main" id="{992A46AC-4D80-68F2-0433-861EEFAAEC09}"/>
                  </a:ext>
                </a:extLst>
              </p:cNvPr>
              <p:cNvSpPr/>
              <p:nvPr/>
            </p:nvSpPr>
            <p:spPr>
              <a:xfrm>
                <a:off x="12656470" y="4816063"/>
                <a:ext cx="3172470" cy="852305"/>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Compensation Resource Center</a:t>
                </a:r>
              </a:p>
            </p:txBody>
          </p:sp>
        </p:grpSp>
        <p:sp>
          <p:nvSpPr>
            <p:cNvPr id="13" name="Rectangle: Rounded Corners 12">
              <a:extLst>
                <a:ext uri="{FF2B5EF4-FFF2-40B4-BE49-F238E27FC236}">
                  <a16:creationId xmlns:a16="http://schemas.microsoft.com/office/drawing/2014/main" id="{16FC8309-3156-645E-6001-6644C9B000AE}"/>
                </a:ext>
              </a:extLst>
            </p:cNvPr>
            <p:cNvSpPr/>
            <p:nvPr/>
          </p:nvSpPr>
          <p:spPr>
            <a:xfrm>
              <a:off x="13148129" y="1701872"/>
              <a:ext cx="3657600" cy="2468880"/>
            </a:xfrm>
            <a:prstGeom prst="roundRect">
              <a:avLst>
                <a:gd name="adj" fmla="val 0"/>
              </a:avLst>
            </a:prstGeom>
            <a:blipFill>
              <a:blip r:embed="rId5">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sp>
        <p:nvSpPr>
          <p:cNvPr id="57" name="Rectangle 56">
            <a:extLst>
              <a:ext uri="{FF2B5EF4-FFF2-40B4-BE49-F238E27FC236}">
                <a16:creationId xmlns:a16="http://schemas.microsoft.com/office/drawing/2014/main" id="{17307088-7971-E863-09C8-D98171DADE9F}"/>
              </a:ext>
            </a:extLst>
          </p:cNvPr>
          <p:cNvSpPr>
            <a:spLocks noChangeAspect="1"/>
          </p:cNvSpPr>
          <p:nvPr/>
        </p:nvSpPr>
        <p:spPr>
          <a:xfrm>
            <a:off x="1441145" y="5207744"/>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59" name="Freeform: Shape 58">
            <a:extLst>
              <a:ext uri="{FF2B5EF4-FFF2-40B4-BE49-F238E27FC236}">
                <a16:creationId xmlns:a16="http://schemas.microsoft.com/office/drawing/2014/main" id="{3AA4EF2B-9D17-3D3D-BE7F-4BBB7887FED1}"/>
              </a:ext>
            </a:extLst>
          </p:cNvPr>
          <p:cNvSpPr/>
          <p:nvPr/>
        </p:nvSpPr>
        <p:spPr>
          <a:xfrm>
            <a:off x="1733881" y="7673449"/>
            <a:ext cx="3082916" cy="834750"/>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03792">
              <a:lnSpc>
                <a:spcPct val="90000"/>
              </a:lnSpc>
              <a:spcBef>
                <a:spcPct val="0"/>
              </a:spcBef>
              <a:spcAft>
                <a:spcPct val="35000"/>
              </a:spcAft>
              <a:buNone/>
            </a:pPr>
            <a:r>
              <a:rPr lang="en-US" sz="2000" b="1" kern="1200" dirty="0">
                <a:solidFill>
                  <a:schemeClr val="bg1"/>
                </a:solidFill>
                <a:latin typeface="Aptos" panose="020B0004020202020204" pitchFamily="34" charset="0"/>
              </a:rPr>
              <a:t>LDEx Standards</a:t>
            </a:r>
          </a:p>
        </p:txBody>
      </p:sp>
      <p:sp>
        <p:nvSpPr>
          <p:cNvPr id="14" name="Rectangle: Rounded Corners 13">
            <a:extLst>
              <a:ext uri="{FF2B5EF4-FFF2-40B4-BE49-F238E27FC236}">
                <a16:creationId xmlns:a16="http://schemas.microsoft.com/office/drawing/2014/main" id="{8F514634-B32E-B765-9656-F7C93DBEC00D}"/>
              </a:ext>
            </a:extLst>
          </p:cNvPr>
          <p:cNvSpPr/>
          <p:nvPr/>
        </p:nvSpPr>
        <p:spPr>
          <a:xfrm>
            <a:off x="1446539" y="5204567"/>
            <a:ext cx="3657600" cy="2468880"/>
          </a:xfrm>
          <a:prstGeom prst="roundRect">
            <a:avLst>
              <a:gd name="adj" fmla="val 0"/>
            </a:avLst>
          </a:prstGeom>
          <a:blipFill>
            <a:blip r:embed="rId6">
              <a:extLst>
                <a:ext uri="{28A0092B-C50C-407E-A947-70E740481C1C}">
                  <a14:useLocalDpi xmlns:a14="http://schemas.microsoft.com/office/drawing/2010/main" val="0"/>
                </a:ext>
              </a:extLst>
            </a:blip>
            <a:srcRect/>
            <a:stretch>
              <a:fillRect/>
            </a:stretch>
          </a:blip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nvGrpSpPr>
          <p:cNvPr id="64" name="Group 63">
            <a:extLst>
              <a:ext uri="{FF2B5EF4-FFF2-40B4-BE49-F238E27FC236}">
                <a16:creationId xmlns:a16="http://schemas.microsoft.com/office/drawing/2014/main" id="{FD6BB4F2-53AD-B1DA-ACBC-AE5E2F085DA1}"/>
              </a:ext>
            </a:extLst>
          </p:cNvPr>
          <p:cNvGrpSpPr/>
          <p:nvPr/>
        </p:nvGrpSpPr>
        <p:grpSpPr>
          <a:xfrm>
            <a:off x="5357182" y="5204567"/>
            <a:ext cx="3657600" cy="3303631"/>
            <a:chOff x="5407864" y="5225611"/>
            <a:chExt cx="3657600" cy="3303631"/>
          </a:xfrm>
        </p:grpSpPr>
        <p:grpSp>
          <p:nvGrpSpPr>
            <p:cNvPr id="49" name="Group 48">
              <a:extLst>
                <a:ext uri="{FF2B5EF4-FFF2-40B4-BE49-F238E27FC236}">
                  <a16:creationId xmlns:a16="http://schemas.microsoft.com/office/drawing/2014/main" id="{ADD2E9C8-4CA2-8590-7300-2F4F314E9C23}"/>
                </a:ext>
              </a:extLst>
            </p:cNvPr>
            <p:cNvGrpSpPr/>
            <p:nvPr/>
          </p:nvGrpSpPr>
          <p:grpSpPr>
            <a:xfrm>
              <a:off x="5407864" y="5225611"/>
              <a:ext cx="3657600" cy="3303631"/>
              <a:chOff x="6605150" y="6288784"/>
              <a:chExt cx="3657600" cy="3303631"/>
            </a:xfrm>
          </p:grpSpPr>
          <p:sp>
            <p:nvSpPr>
              <p:cNvPr id="54" name="Rectangle 53">
                <a:extLst>
                  <a:ext uri="{FF2B5EF4-FFF2-40B4-BE49-F238E27FC236}">
                    <a16:creationId xmlns:a16="http://schemas.microsoft.com/office/drawing/2014/main" id="{B2C8B0CA-7760-CE91-DC22-3C0B7AC83BD2}"/>
                  </a:ext>
                </a:extLst>
              </p:cNvPr>
              <p:cNvSpPr>
                <a:spLocks noChangeAspect="1"/>
              </p:cNvSpPr>
              <p:nvPr/>
            </p:nvSpPr>
            <p:spPr>
              <a:xfrm>
                <a:off x="6605150" y="6288784"/>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56" name="Freeform: Shape 55">
                <a:extLst>
                  <a:ext uri="{FF2B5EF4-FFF2-40B4-BE49-F238E27FC236}">
                    <a16:creationId xmlns:a16="http://schemas.microsoft.com/office/drawing/2014/main" id="{83F0AE6B-DAB2-4E97-4D9C-B377DA232DAF}"/>
                  </a:ext>
                </a:extLst>
              </p:cNvPr>
              <p:cNvSpPr/>
              <p:nvPr/>
            </p:nvSpPr>
            <p:spPr>
              <a:xfrm>
                <a:off x="7059109" y="8757663"/>
                <a:ext cx="2749682" cy="834751"/>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03792">
                  <a:lnSpc>
                    <a:spcPct val="90000"/>
                  </a:lnSpc>
                  <a:spcBef>
                    <a:spcPct val="0"/>
                  </a:spcBef>
                  <a:spcAft>
                    <a:spcPct val="35000"/>
                  </a:spcAft>
                  <a:buNone/>
                </a:pPr>
                <a:r>
                  <a:rPr lang="en-US" sz="2000" b="1" kern="1200" dirty="0">
                    <a:solidFill>
                      <a:schemeClr val="bg1"/>
                    </a:solidFill>
                    <a:latin typeface="Aptos" panose="020B0004020202020204" pitchFamily="34" charset="0"/>
                  </a:rPr>
                  <a:t>Trustworthy Selling</a:t>
                </a:r>
              </a:p>
            </p:txBody>
          </p:sp>
        </p:grpSp>
        <p:sp>
          <p:nvSpPr>
            <p:cNvPr id="15" name="Rectangle: Rounded Corners 14">
              <a:extLst>
                <a:ext uri="{FF2B5EF4-FFF2-40B4-BE49-F238E27FC236}">
                  <a16:creationId xmlns:a16="http://schemas.microsoft.com/office/drawing/2014/main" id="{EE456FD6-1F98-AFE6-EA67-4FAF45468564}"/>
                </a:ext>
              </a:extLst>
            </p:cNvPr>
            <p:cNvSpPr/>
            <p:nvPr/>
          </p:nvSpPr>
          <p:spPr>
            <a:xfrm>
              <a:off x="5407864" y="5225611"/>
              <a:ext cx="3657600" cy="2468880"/>
            </a:xfrm>
            <a:prstGeom prst="roundRect">
              <a:avLst>
                <a:gd name="adj" fmla="val 0"/>
              </a:avLst>
            </a:prstGeom>
            <a:blipFill>
              <a:blip r:embed="rId7">
                <a:extLst>
                  <a:ext uri="{28A0092B-C50C-407E-A947-70E740481C1C}">
                    <a14:useLocalDpi xmlns:a14="http://schemas.microsoft.com/office/drawing/2010/main" val="0"/>
                  </a:ext>
                </a:extLst>
              </a:blip>
              <a:srcRect/>
              <a:stretch>
                <a:fillRect l="-2000" r="-2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grpSp>
        <p:nvGrpSpPr>
          <p:cNvPr id="68" name="Group 67">
            <a:extLst>
              <a:ext uri="{FF2B5EF4-FFF2-40B4-BE49-F238E27FC236}">
                <a16:creationId xmlns:a16="http://schemas.microsoft.com/office/drawing/2014/main" id="{291CD0AF-C04A-5FB4-F08C-9037B5FFE9F0}"/>
              </a:ext>
            </a:extLst>
          </p:cNvPr>
          <p:cNvGrpSpPr/>
          <p:nvPr/>
        </p:nvGrpSpPr>
        <p:grpSpPr>
          <a:xfrm>
            <a:off x="5357182" y="1701872"/>
            <a:ext cx="3657600" cy="3303631"/>
            <a:chOff x="5485008" y="1693095"/>
            <a:chExt cx="3657600" cy="3303631"/>
          </a:xfrm>
        </p:grpSpPr>
        <p:grpSp>
          <p:nvGrpSpPr>
            <p:cNvPr id="32" name="Group 31">
              <a:extLst>
                <a:ext uri="{FF2B5EF4-FFF2-40B4-BE49-F238E27FC236}">
                  <a16:creationId xmlns:a16="http://schemas.microsoft.com/office/drawing/2014/main" id="{31F0DA2C-AC7A-181D-1CA2-161EC3E15AAB}"/>
                </a:ext>
              </a:extLst>
            </p:cNvPr>
            <p:cNvGrpSpPr/>
            <p:nvPr/>
          </p:nvGrpSpPr>
          <p:grpSpPr>
            <a:xfrm>
              <a:off x="5485008" y="1693095"/>
              <a:ext cx="3657600" cy="3303631"/>
              <a:chOff x="4045295" y="2415117"/>
              <a:chExt cx="3657600" cy="3303631"/>
            </a:xfrm>
          </p:grpSpPr>
          <p:sp>
            <p:nvSpPr>
              <p:cNvPr id="45" name="Rectangle 44">
                <a:extLst>
                  <a:ext uri="{FF2B5EF4-FFF2-40B4-BE49-F238E27FC236}">
                    <a16:creationId xmlns:a16="http://schemas.microsoft.com/office/drawing/2014/main" id="{9D3F424D-C4C8-00FC-46C0-24DEFF50F5CA}"/>
                  </a:ext>
                </a:extLst>
              </p:cNvPr>
              <p:cNvSpPr>
                <a:spLocks noChangeAspect="1"/>
              </p:cNvSpPr>
              <p:nvPr/>
            </p:nvSpPr>
            <p:spPr>
              <a:xfrm>
                <a:off x="4045295" y="241511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47" name="Freeform: Shape 46">
                <a:extLst>
                  <a:ext uri="{FF2B5EF4-FFF2-40B4-BE49-F238E27FC236}">
                    <a16:creationId xmlns:a16="http://schemas.microsoft.com/office/drawing/2014/main" id="{A9DE72CB-E676-2D70-02CA-EDB084025FF2}"/>
                  </a:ext>
                </a:extLst>
              </p:cNvPr>
              <p:cNvSpPr/>
              <p:nvPr/>
            </p:nvSpPr>
            <p:spPr>
              <a:xfrm>
                <a:off x="4527936" y="4867366"/>
                <a:ext cx="2692318" cy="851382"/>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03792">
                  <a:lnSpc>
                    <a:spcPct val="90000"/>
                  </a:lnSpc>
                  <a:spcBef>
                    <a:spcPct val="0"/>
                  </a:spcBef>
                  <a:spcAft>
                    <a:spcPct val="35000"/>
                  </a:spcAft>
                  <a:buNone/>
                </a:pPr>
                <a:r>
                  <a:rPr lang="en-US" sz="2000" b="1" kern="1200" dirty="0">
                    <a:solidFill>
                      <a:schemeClr val="bg1"/>
                    </a:solidFill>
                    <a:latin typeface="Aptos" panose="020B0004020202020204" pitchFamily="34" charset="0"/>
                  </a:rPr>
                  <a:t>Hiring Assessments</a:t>
                </a:r>
              </a:p>
            </p:txBody>
          </p:sp>
        </p:grpSp>
        <p:pic>
          <p:nvPicPr>
            <p:cNvPr id="23" name="Picture 22" descr="A group of people writing on a glass wall&#10;&#10;Description automatically generated">
              <a:extLst>
                <a:ext uri="{FF2B5EF4-FFF2-40B4-BE49-F238E27FC236}">
                  <a16:creationId xmlns:a16="http://schemas.microsoft.com/office/drawing/2014/main" id="{E81BC277-B050-A344-E591-F44527AFE62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485008" y="1693095"/>
              <a:ext cx="3657600" cy="2512885"/>
            </a:xfrm>
            <a:prstGeom prst="rect">
              <a:avLst/>
            </a:prstGeom>
          </p:spPr>
        </p:pic>
      </p:grpSp>
      <p:grpSp>
        <p:nvGrpSpPr>
          <p:cNvPr id="65" name="Group 64">
            <a:extLst>
              <a:ext uri="{FF2B5EF4-FFF2-40B4-BE49-F238E27FC236}">
                <a16:creationId xmlns:a16="http://schemas.microsoft.com/office/drawing/2014/main" id="{FE06171E-737F-909F-0B90-94EDFCE4CE63}"/>
              </a:ext>
            </a:extLst>
          </p:cNvPr>
          <p:cNvGrpSpPr/>
          <p:nvPr/>
        </p:nvGrpSpPr>
        <p:grpSpPr>
          <a:xfrm>
            <a:off x="9273218" y="5204567"/>
            <a:ext cx="3657600" cy="3303631"/>
            <a:chOff x="9438637" y="5204567"/>
            <a:chExt cx="3657600" cy="3303631"/>
          </a:xfrm>
        </p:grpSpPr>
        <p:grpSp>
          <p:nvGrpSpPr>
            <p:cNvPr id="50" name="Group 49">
              <a:extLst>
                <a:ext uri="{FF2B5EF4-FFF2-40B4-BE49-F238E27FC236}">
                  <a16:creationId xmlns:a16="http://schemas.microsoft.com/office/drawing/2014/main" id="{6C3C6053-5600-CF0D-89C8-1B5646C8A496}"/>
                </a:ext>
              </a:extLst>
            </p:cNvPr>
            <p:cNvGrpSpPr/>
            <p:nvPr/>
          </p:nvGrpSpPr>
          <p:grpSpPr>
            <a:xfrm>
              <a:off x="9438637" y="5204567"/>
              <a:ext cx="3657600" cy="3303631"/>
              <a:chOff x="10851576" y="6308717"/>
              <a:chExt cx="3657600" cy="3303631"/>
            </a:xfrm>
          </p:grpSpPr>
          <p:sp>
            <p:nvSpPr>
              <p:cNvPr id="51" name="Rectangle 50">
                <a:extLst>
                  <a:ext uri="{FF2B5EF4-FFF2-40B4-BE49-F238E27FC236}">
                    <a16:creationId xmlns:a16="http://schemas.microsoft.com/office/drawing/2014/main" id="{FF172AA3-B1B3-EFF5-AA48-0852926DA596}"/>
                  </a:ext>
                </a:extLst>
              </p:cNvPr>
              <p:cNvSpPr>
                <a:spLocks noChangeAspect="1"/>
              </p:cNvSpPr>
              <p:nvPr/>
            </p:nvSpPr>
            <p:spPr>
              <a:xfrm>
                <a:off x="10851576" y="630871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53" name="Freeform: Shape 52">
                <a:extLst>
                  <a:ext uri="{FF2B5EF4-FFF2-40B4-BE49-F238E27FC236}">
                    <a16:creationId xmlns:a16="http://schemas.microsoft.com/office/drawing/2014/main" id="{BA4814D7-A8D6-EC4F-AEB0-7137CC45A59A}"/>
                  </a:ext>
                </a:extLst>
              </p:cNvPr>
              <p:cNvSpPr/>
              <p:nvPr/>
            </p:nvSpPr>
            <p:spPr>
              <a:xfrm>
                <a:off x="10851576" y="8688947"/>
                <a:ext cx="3657600" cy="923401"/>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dirty="0">
                    <a:solidFill>
                      <a:schemeClr val="bg1"/>
                    </a:solidFill>
                    <a:latin typeface="Aptos" panose="020B0004020202020204" pitchFamily="34" charset="0"/>
                  </a:rPr>
                  <a:t>Applied</a:t>
                </a:r>
                <a:r>
                  <a:rPr lang="en-US" sz="2000" b="1" kern="1200" dirty="0">
                    <a:solidFill>
                      <a:schemeClr val="bg1"/>
                    </a:solidFill>
                    <a:latin typeface="Aptos" panose="020B0004020202020204" pitchFamily="34" charset="0"/>
                  </a:rPr>
                  <a:t> Research Solutions</a:t>
                </a:r>
              </a:p>
            </p:txBody>
          </p:sp>
        </p:grpSp>
        <p:sp>
          <p:nvSpPr>
            <p:cNvPr id="25" name="Rectangle: Rounded Corners 24">
              <a:extLst>
                <a:ext uri="{FF2B5EF4-FFF2-40B4-BE49-F238E27FC236}">
                  <a16:creationId xmlns:a16="http://schemas.microsoft.com/office/drawing/2014/main" id="{182876DE-7EED-378D-46E6-DE754E33C5D1}"/>
                </a:ext>
              </a:extLst>
            </p:cNvPr>
            <p:cNvSpPr/>
            <p:nvPr/>
          </p:nvSpPr>
          <p:spPr>
            <a:xfrm>
              <a:off x="9438637" y="5204567"/>
              <a:ext cx="3657600" cy="2468880"/>
            </a:xfrm>
            <a:prstGeom prst="roundRect">
              <a:avLst>
                <a:gd name="adj" fmla="val 0"/>
              </a:avLst>
            </a:prstGeom>
            <a:blipFill>
              <a:blip r:embed="rId9">
                <a:extLst>
                  <a:ext uri="{28A0092B-C50C-407E-A947-70E740481C1C}">
                    <a14:useLocalDpi xmlns:a14="http://schemas.microsoft.com/office/drawing/2010/main" val="0"/>
                  </a:ext>
                </a:extLst>
              </a:blip>
              <a:srcRect/>
              <a:stretch>
                <a:fillRect l="-12454" t="-1372" r="-16008" b="-4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grpSp>
        <p:nvGrpSpPr>
          <p:cNvPr id="66" name="Group 65">
            <a:extLst>
              <a:ext uri="{FF2B5EF4-FFF2-40B4-BE49-F238E27FC236}">
                <a16:creationId xmlns:a16="http://schemas.microsoft.com/office/drawing/2014/main" id="{F63B7D31-E508-25D4-FE28-ADF7193973AE}"/>
              </a:ext>
            </a:extLst>
          </p:cNvPr>
          <p:cNvGrpSpPr/>
          <p:nvPr/>
        </p:nvGrpSpPr>
        <p:grpSpPr>
          <a:xfrm>
            <a:off x="13189255" y="5204567"/>
            <a:ext cx="3657600" cy="3303631"/>
            <a:chOff x="13192000" y="5204567"/>
            <a:chExt cx="3657600" cy="3303631"/>
          </a:xfrm>
        </p:grpSpPr>
        <p:grpSp>
          <p:nvGrpSpPr>
            <p:cNvPr id="60" name="Group 59">
              <a:extLst>
                <a:ext uri="{FF2B5EF4-FFF2-40B4-BE49-F238E27FC236}">
                  <a16:creationId xmlns:a16="http://schemas.microsoft.com/office/drawing/2014/main" id="{AE14592B-C85B-7D94-5E2E-AECA3AC23BCE}"/>
                </a:ext>
              </a:extLst>
            </p:cNvPr>
            <p:cNvGrpSpPr/>
            <p:nvPr/>
          </p:nvGrpSpPr>
          <p:grpSpPr>
            <a:xfrm>
              <a:off x="13192000" y="5204567"/>
              <a:ext cx="3657600" cy="3303631"/>
              <a:chOff x="10851576" y="6308717"/>
              <a:chExt cx="3657600" cy="3303631"/>
            </a:xfrm>
          </p:grpSpPr>
          <p:sp>
            <p:nvSpPr>
              <p:cNvPr id="61" name="Rectangle 60">
                <a:extLst>
                  <a:ext uri="{FF2B5EF4-FFF2-40B4-BE49-F238E27FC236}">
                    <a16:creationId xmlns:a16="http://schemas.microsoft.com/office/drawing/2014/main" id="{78F173D6-6778-51CC-4427-D25B7C3AFCA9}"/>
                  </a:ext>
                </a:extLst>
              </p:cNvPr>
              <p:cNvSpPr>
                <a:spLocks noChangeAspect="1"/>
              </p:cNvSpPr>
              <p:nvPr/>
            </p:nvSpPr>
            <p:spPr>
              <a:xfrm>
                <a:off x="10851576" y="630871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62" name="Freeform: Shape 61">
                <a:extLst>
                  <a:ext uri="{FF2B5EF4-FFF2-40B4-BE49-F238E27FC236}">
                    <a16:creationId xmlns:a16="http://schemas.microsoft.com/office/drawing/2014/main" id="{9ABFFDF1-7225-A881-C387-714C03280C1E}"/>
                  </a:ext>
                </a:extLst>
              </p:cNvPr>
              <p:cNvSpPr/>
              <p:nvPr/>
            </p:nvSpPr>
            <p:spPr>
              <a:xfrm>
                <a:off x="10851576" y="8688947"/>
                <a:ext cx="3657600" cy="923401"/>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503792">
                  <a:lnSpc>
                    <a:spcPct val="90000"/>
                  </a:lnSpc>
                  <a:spcBef>
                    <a:spcPct val="0"/>
                  </a:spcBef>
                  <a:spcAft>
                    <a:spcPct val="35000"/>
                  </a:spcAft>
                  <a:buNone/>
                </a:pPr>
                <a:r>
                  <a:rPr lang="en-US" sz="2000" b="1" kern="1200" dirty="0">
                    <a:solidFill>
                      <a:schemeClr val="bg1"/>
                    </a:solidFill>
                    <a:latin typeface="Aptos" panose="020B0004020202020204" pitchFamily="34" charset="0"/>
                  </a:rPr>
                  <a:t>Customer Assurance Program</a:t>
                </a:r>
              </a:p>
            </p:txBody>
          </p:sp>
        </p:grpSp>
        <p:sp>
          <p:nvSpPr>
            <p:cNvPr id="16" name="Rectangle: Rounded Corners 15">
              <a:extLst>
                <a:ext uri="{FF2B5EF4-FFF2-40B4-BE49-F238E27FC236}">
                  <a16:creationId xmlns:a16="http://schemas.microsoft.com/office/drawing/2014/main" id="{06B3E1DC-B833-FD67-4E75-0FD61094A950}"/>
                </a:ext>
              </a:extLst>
            </p:cNvPr>
            <p:cNvSpPr/>
            <p:nvPr/>
          </p:nvSpPr>
          <p:spPr>
            <a:xfrm>
              <a:off x="13192000" y="5204567"/>
              <a:ext cx="3657600" cy="2468880"/>
            </a:xfrm>
            <a:prstGeom prst="roundRect">
              <a:avLst>
                <a:gd name="adj" fmla="val 0"/>
              </a:avLst>
            </a:prstGeom>
            <a:blipFill>
              <a:blip r:embed="rId10">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spTree>
    <p:extLst>
      <p:ext uri="{BB962C8B-B14F-4D97-AF65-F5344CB8AC3E}">
        <p14:creationId xmlns:p14="http://schemas.microsoft.com/office/powerpoint/2010/main" val="28156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ity with many cars and buildings&#10;&#10;AI-generated content may be incorrect.">
            <a:extLst>
              <a:ext uri="{FF2B5EF4-FFF2-40B4-BE49-F238E27FC236}">
                <a16:creationId xmlns:a16="http://schemas.microsoft.com/office/drawing/2014/main" id="{EC9AB24F-AFA3-E15D-17E2-E29DBF7AF9B4}"/>
              </a:ext>
            </a:extLst>
          </p:cNvPr>
          <p:cNvPicPr>
            <a:picLocks noGrp="1" noChangeAspect="1"/>
          </p:cNvPicPr>
          <p:nvPr>
            <p:ph type="pic" sz="quarter" idx="10"/>
          </p:nvPr>
        </p:nvPicPr>
        <p:blipFill>
          <a:blip r:embed="rId3"/>
          <a:srcRect t="15626" b="33164"/>
          <a:stretch/>
        </p:blipFill>
        <p:spPr>
          <a:xfrm>
            <a:off x="0" y="1"/>
            <a:ext cx="18288000" cy="6243638"/>
          </a:xfrm>
        </p:spPr>
      </p:pic>
      <p:sp>
        <p:nvSpPr>
          <p:cNvPr id="4" name="Title 3">
            <a:extLst>
              <a:ext uri="{FF2B5EF4-FFF2-40B4-BE49-F238E27FC236}">
                <a16:creationId xmlns:a16="http://schemas.microsoft.com/office/drawing/2014/main" id="{DBA5F2AF-7CA0-2EE5-018D-5B4ED490CC15}"/>
              </a:ext>
            </a:extLst>
          </p:cNvPr>
          <p:cNvSpPr>
            <a:spLocks noGrp="1"/>
          </p:cNvSpPr>
          <p:nvPr>
            <p:ph type="title"/>
          </p:nvPr>
        </p:nvSpPr>
        <p:spPr/>
        <p:txBody>
          <a:bodyPr/>
          <a:lstStyle/>
          <a:p>
            <a:r>
              <a:rPr lang="en-US" dirty="0"/>
              <a:t>Workplace Benefits Focus in 2025</a:t>
            </a:r>
          </a:p>
        </p:txBody>
      </p:sp>
    </p:spTree>
    <p:extLst>
      <p:ext uri="{BB962C8B-B14F-4D97-AF65-F5344CB8AC3E}">
        <p14:creationId xmlns:p14="http://schemas.microsoft.com/office/powerpoint/2010/main" val="38248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5BA53C-0B65-D67B-BDE4-F70D4CD62E43}"/>
              </a:ext>
            </a:extLst>
          </p:cNvPr>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a:t>Workplace Benefits Focus in 2025</a:t>
            </a:r>
          </a:p>
        </p:txBody>
      </p:sp>
      <p:sp>
        <p:nvSpPr>
          <p:cNvPr id="3" name="Text Placeholder 11">
            <a:extLst>
              <a:ext uri="{FF2B5EF4-FFF2-40B4-BE49-F238E27FC236}">
                <a16:creationId xmlns:a16="http://schemas.microsoft.com/office/drawing/2014/main" id="{CD140C4A-655E-A20A-695B-8A54C51C9D90}"/>
              </a:ext>
            </a:extLst>
          </p:cNvPr>
          <p:cNvSpPr txBox="1">
            <a:spLocks/>
          </p:cNvSpPr>
          <p:nvPr/>
        </p:nvSpPr>
        <p:spPr>
          <a:xfrm>
            <a:off x="531536" y="1936376"/>
            <a:ext cx="17204014" cy="7832092"/>
          </a:xfrm>
          <a:prstGeom prst="rect">
            <a:avLst/>
          </a:prstGeom>
        </p:spPr>
        <p:txBody>
          <a:bodyPr/>
          <a:lst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a:lstStyle>
          <a:p>
            <a:pPr marL="4572" defTabSz="914400">
              <a:spcAft>
                <a:spcPts val="2400"/>
              </a:spcAft>
            </a:pPr>
            <a:r>
              <a:rPr lang="en-US" sz="2800" b="1" kern="0" dirty="0">
                <a:latin typeface="Aptos" panose="020B0004020202020204" pitchFamily="34" charset="0"/>
              </a:rPr>
              <a:t>Increase integration </a:t>
            </a:r>
            <a:r>
              <a:rPr lang="en-US" sz="2800" kern="0" dirty="0">
                <a:latin typeface="Aptos" panose="020B0004020202020204" pitchFamily="34" charset="0"/>
              </a:rPr>
              <a:t>of the Workplace Benefits industry within the Association</a:t>
            </a:r>
          </a:p>
          <a:p>
            <a:pPr marL="4572" defTabSz="914400">
              <a:spcAft>
                <a:spcPts val="2400"/>
              </a:spcAft>
            </a:pPr>
            <a:r>
              <a:rPr lang="en-US" sz="2800" kern="0" dirty="0">
                <a:latin typeface="Aptos" panose="020B0004020202020204" pitchFamily="34" charset="0"/>
              </a:rPr>
              <a:t>Expand Workplace Benefits offerings within </a:t>
            </a:r>
            <a:r>
              <a:rPr lang="en-US" sz="2800" b="1" kern="0" dirty="0">
                <a:latin typeface="Aptos" panose="020B0004020202020204" pitchFamily="34" charset="0"/>
              </a:rPr>
              <a:t>Industry Advantage</a:t>
            </a:r>
            <a:r>
              <a:rPr lang="en-US" sz="2800" kern="0" dirty="0">
                <a:latin typeface="Aptos" panose="020B0004020202020204" pitchFamily="34" charset="0"/>
              </a:rPr>
              <a:t>, </a:t>
            </a:r>
            <a:r>
              <a:rPr lang="en-US" sz="2800" b="1" kern="0" dirty="0">
                <a:latin typeface="Aptos" panose="020B0004020202020204" pitchFamily="34" charset="0"/>
              </a:rPr>
              <a:t>education</a:t>
            </a:r>
            <a:r>
              <a:rPr lang="en-US" sz="2800" kern="0" dirty="0">
                <a:latin typeface="Aptos" panose="020B0004020202020204" pitchFamily="34" charset="0"/>
              </a:rPr>
              <a:t>,</a:t>
            </a:r>
            <a:r>
              <a:rPr lang="en-US" sz="2800" b="1" kern="0" dirty="0">
                <a:latin typeface="Aptos" panose="020B0004020202020204" pitchFamily="34" charset="0"/>
              </a:rPr>
              <a:t> </a:t>
            </a:r>
            <a:r>
              <a:rPr lang="en-US" sz="2800" kern="0" dirty="0">
                <a:latin typeface="Aptos" panose="020B0004020202020204" pitchFamily="34" charset="0"/>
              </a:rPr>
              <a:t>and</a:t>
            </a:r>
            <a:r>
              <a:rPr lang="en-US" sz="2800" b="1" kern="0" dirty="0">
                <a:latin typeface="Aptos" panose="020B0004020202020204" pitchFamily="34" charset="0"/>
              </a:rPr>
              <a:t> talent solutions</a:t>
            </a:r>
            <a:endParaRPr lang="en-US" sz="2800" kern="0" dirty="0">
              <a:latin typeface="Aptos" panose="020B0004020202020204" pitchFamily="34" charset="0"/>
            </a:endParaRPr>
          </a:p>
          <a:p>
            <a:pPr marL="4572" defTabSz="914400">
              <a:spcAft>
                <a:spcPts val="2400"/>
              </a:spcAft>
            </a:pPr>
            <a:r>
              <a:rPr lang="en-US" sz="2800" kern="0" dirty="0">
                <a:latin typeface="Aptos" panose="020B0004020202020204" pitchFamily="34" charset="0"/>
              </a:rPr>
              <a:t>Sharpen the focus on the </a:t>
            </a:r>
            <a:r>
              <a:rPr lang="en-US" sz="2800" b="1" kern="0" dirty="0">
                <a:latin typeface="Aptos" panose="020B0004020202020204" pitchFamily="34" charset="0"/>
              </a:rPr>
              <a:t>broker’s voice </a:t>
            </a:r>
            <a:r>
              <a:rPr lang="en-US" sz="2800" kern="0" dirty="0">
                <a:latin typeface="Aptos" panose="020B0004020202020204" pitchFamily="34" charset="0"/>
              </a:rPr>
              <a:t>to the Association</a:t>
            </a:r>
          </a:p>
          <a:p>
            <a:pPr marL="4572" defTabSz="914400">
              <a:spcAft>
                <a:spcPts val="2400"/>
              </a:spcAft>
            </a:pPr>
            <a:r>
              <a:rPr lang="en-US" sz="2800" b="1" kern="0" dirty="0">
                <a:latin typeface="Aptos" panose="020B0004020202020204" pitchFamily="34" charset="0"/>
              </a:rPr>
              <a:t>Publish key research </a:t>
            </a:r>
            <a:r>
              <a:rPr lang="en-US" sz="2800" kern="0" dirty="0">
                <a:latin typeface="Aptos" panose="020B0004020202020204" pitchFamily="34" charset="0"/>
              </a:rPr>
              <a:t>pieces such as the </a:t>
            </a:r>
            <a:r>
              <a:rPr lang="en-US" sz="2800" b="1" kern="0" dirty="0">
                <a:latin typeface="Aptos" panose="020B0004020202020204" pitchFamily="34" charset="0"/>
              </a:rPr>
              <a:t>Institutional Retirement Reference Guide</a:t>
            </a:r>
          </a:p>
          <a:p>
            <a:pPr marL="4572" defTabSz="914400">
              <a:spcAft>
                <a:spcPts val="2400"/>
              </a:spcAft>
            </a:pPr>
            <a:r>
              <a:rPr lang="en-US" sz="2800" kern="0" dirty="0">
                <a:latin typeface="Aptos" panose="020B0004020202020204" pitchFamily="34" charset="0"/>
              </a:rPr>
              <a:t>Complete the </a:t>
            </a:r>
            <a:r>
              <a:rPr lang="en-US" sz="2800" b="1" kern="0" dirty="0">
                <a:latin typeface="Aptos" panose="020B0004020202020204" pitchFamily="34" charset="0"/>
              </a:rPr>
              <a:t>Group LTD Claim Incidence Experience Study </a:t>
            </a:r>
            <a:r>
              <a:rPr lang="en-US" sz="2800" kern="0" dirty="0">
                <a:latin typeface="Aptos" panose="020B0004020202020204" pitchFamily="34" charset="0"/>
              </a:rPr>
              <a:t>in partnership with the Society of Actuaries</a:t>
            </a:r>
            <a:endParaRPr lang="en-US" sz="2800" kern="0" dirty="0">
              <a:solidFill>
                <a:srgbClr val="FF0000"/>
              </a:solidFill>
              <a:latin typeface="Aptos" panose="020B0004020202020204" pitchFamily="34" charset="0"/>
            </a:endParaRPr>
          </a:p>
          <a:p>
            <a:pPr marL="4572" defTabSz="914400">
              <a:spcAft>
                <a:spcPts val="2400"/>
              </a:spcAft>
            </a:pPr>
            <a:r>
              <a:rPr lang="en-US" sz="2800" kern="0" dirty="0">
                <a:latin typeface="Aptos" panose="020B0004020202020204" pitchFamily="34" charset="0"/>
              </a:rPr>
              <a:t>Continue the multiyear effort to </a:t>
            </a:r>
            <a:r>
              <a:rPr lang="en-US" sz="2800" b="1" kern="0" dirty="0">
                <a:latin typeface="Aptos" panose="020B0004020202020204" pitchFamily="34" charset="0"/>
              </a:rPr>
              <a:t>launch </a:t>
            </a:r>
            <a:r>
              <a:rPr lang="en-US" sz="2800" kern="0" dirty="0">
                <a:latin typeface="Aptos" panose="020B0004020202020204" pitchFamily="34" charset="0"/>
              </a:rPr>
              <a:t>the</a:t>
            </a:r>
            <a:r>
              <a:rPr lang="en-US" sz="2800" b="1" kern="0" dirty="0">
                <a:latin typeface="Aptos" panose="020B0004020202020204" pitchFamily="34" charset="0"/>
              </a:rPr>
              <a:t> Workplace Benefits Compass program </a:t>
            </a:r>
            <a:endParaRPr lang="en-US" sz="2800" kern="0" dirty="0">
              <a:latin typeface="Aptos" panose="020B0004020202020204" pitchFamily="34" charset="0"/>
            </a:endParaRPr>
          </a:p>
          <a:p>
            <a:pPr marL="4572" defTabSz="914400">
              <a:spcAft>
                <a:spcPts val="2400"/>
              </a:spcAft>
            </a:pPr>
            <a:r>
              <a:rPr lang="en-US" sz="2800" b="1" kern="0" dirty="0">
                <a:latin typeface="Aptos" panose="020B0004020202020204" pitchFamily="34" charset="0"/>
              </a:rPr>
              <a:t>Launch pilot </a:t>
            </a:r>
            <a:r>
              <a:rPr lang="en-US" sz="2800" kern="0" dirty="0">
                <a:latin typeface="Aptos" panose="020B0004020202020204" pitchFamily="34" charset="0"/>
              </a:rPr>
              <a:t>of</a:t>
            </a:r>
            <a:r>
              <a:rPr lang="en-US" sz="2800" b="1" kern="0" dirty="0">
                <a:latin typeface="Aptos" panose="020B0004020202020204" pitchFamily="34" charset="0"/>
              </a:rPr>
              <a:t> </a:t>
            </a:r>
            <a:r>
              <a:rPr lang="en-US" sz="2800" kern="0" dirty="0">
                <a:latin typeface="Aptos" panose="020B0004020202020204" pitchFamily="34" charset="0"/>
              </a:rPr>
              <a:t>the Workplace Benefits </a:t>
            </a:r>
            <a:r>
              <a:rPr lang="en-US" sz="2800" b="1" kern="0" dirty="0">
                <a:latin typeface="Aptos" panose="020B0004020202020204" pitchFamily="34" charset="0"/>
              </a:rPr>
              <a:t>Transactional Data and Analysis Program </a:t>
            </a:r>
            <a:r>
              <a:rPr lang="en-US" sz="2800" kern="0" dirty="0">
                <a:latin typeface="Aptos" panose="020B0004020202020204" pitchFamily="34" charset="0"/>
              </a:rPr>
              <a:t>(TDAP)</a:t>
            </a:r>
          </a:p>
          <a:p>
            <a:pPr marL="4572" defTabSz="914400">
              <a:spcAft>
                <a:spcPts val="2400"/>
              </a:spcAft>
            </a:pPr>
            <a:r>
              <a:rPr lang="en-US" sz="2800" kern="0" dirty="0">
                <a:latin typeface="Aptos" panose="020B0004020202020204" pitchFamily="34" charset="0"/>
              </a:rPr>
              <a:t>Expand the </a:t>
            </a:r>
            <a:r>
              <a:rPr lang="en-US" sz="2800" b="1" kern="0" dirty="0">
                <a:latin typeface="Aptos" panose="020B0004020202020204" pitchFamily="34" charset="0"/>
              </a:rPr>
              <a:t>LDEx Program </a:t>
            </a:r>
            <a:r>
              <a:rPr lang="en-US" sz="2800" kern="0" dirty="0">
                <a:latin typeface="Aptos" panose="020B0004020202020204" pitchFamily="34" charset="0"/>
              </a:rPr>
              <a:t>into </a:t>
            </a:r>
            <a:r>
              <a:rPr lang="en-US" sz="2800" b="1" kern="0" dirty="0">
                <a:latin typeface="Aptos" panose="020B0004020202020204" pitchFamily="34" charset="0"/>
              </a:rPr>
              <a:t>Canada</a:t>
            </a:r>
          </a:p>
        </p:txBody>
      </p:sp>
    </p:spTree>
    <p:extLst>
      <p:ext uri="{BB962C8B-B14F-4D97-AF65-F5344CB8AC3E}">
        <p14:creationId xmlns:p14="http://schemas.microsoft.com/office/powerpoint/2010/main" val="420278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98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2ECF-D75D-4327-4CBD-132ED7050DE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1639B31-6FA4-B18B-FAAD-57A280CD83FB}"/>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BCD3DA97-22AE-1903-92BF-984E7080EB76}"/>
              </a:ext>
            </a:extLst>
          </p:cNvPr>
          <p:cNvSpPr>
            <a:spLocks noGrp="1"/>
          </p:cNvSpPr>
          <p:nvPr>
            <p:ph type="title"/>
          </p:nvPr>
        </p:nvSpPr>
        <p:spPr/>
        <p:txBody>
          <a:bodyPr/>
          <a:lstStyle/>
          <a:p>
            <a:r>
              <a:rPr lang="en-US" dirty="0"/>
              <a:t>Future Pathways: Strengthening Workplace Benefits Together</a:t>
            </a:r>
          </a:p>
        </p:txBody>
      </p:sp>
      <p:sp>
        <p:nvSpPr>
          <p:cNvPr id="2" name="Text Placeholder 11">
            <a:extLst>
              <a:ext uri="{FF2B5EF4-FFF2-40B4-BE49-F238E27FC236}">
                <a16:creationId xmlns:a16="http://schemas.microsoft.com/office/drawing/2014/main" id="{43F1871A-6002-7408-7B67-7BDFEF8AB21D}"/>
              </a:ext>
            </a:extLst>
          </p:cNvPr>
          <p:cNvSpPr txBox="1">
            <a:spLocks/>
          </p:cNvSpPr>
          <p:nvPr/>
        </p:nvSpPr>
        <p:spPr>
          <a:xfrm>
            <a:off x="573206" y="1936375"/>
            <a:ext cx="8837494" cy="6598023"/>
          </a:xfrm>
          <a:prstGeom prst="rect">
            <a:avLst/>
          </a:prstGeom>
        </p:spPr>
        <p:txBody>
          <a:bodyPr/>
          <a:lst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a:lstStyle>
          <a:p>
            <a:pPr marL="4572" defTabSz="914400">
              <a:spcAft>
                <a:spcPts val="2400"/>
              </a:spcAft>
            </a:pPr>
            <a:r>
              <a:rPr lang="en-US" sz="3200" kern="0" dirty="0">
                <a:latin typeface="Aptos" panose="020B0004020202020204" pitchFamily="34" charset="0"/>
              </a:rPr>
              <a:t>2024 LIMRA and LOMA Member Survey Results</a:t>
            </a:r>
          </a:p>
          <a:p>
            <a:pPr marL="4572" defTabSz="914400">
              <a:spcAft>
                <a:spcPts val="1200"/>
              </a:spcAft>
            </a:pPr>
            <a:r>
              <a:rPr lang="en-US" sz="3200" kern="0" dirty="0">
                <a:latin typeface="Aptos" panose="020B0004020202020204" pitchFamily="34" charset="0"/>
              </a:rPr>
              <a:t>Empowering Our Workplace Benefits Members through: </a:t>
            </a:r>
          </a:p>
          <a:p>
            <a:pPr marL="347472" indent="-342900" defTabSz="914400">
              <a:spcAft>
                <a:spcPts val="1200"/>
              </a:spcAft>
              <a:buFont typeface="Arial" panose="020B0604020202020204" pitchFamily="34" charset="0"/>
              <a:buChar char="•"/>
            </a:pPr>
            <a:r>
              <a:rPr lang="en-US" sz="2800" kern="0" dirty="0">
                <a:latin typeface="Aptos" panose="020B0004020202020204" pitchFamily="34" charset="0"/>
              </a:rPr>
              <a:t>Knowledge</a:t>
            </a:r>
          </a:p>
          <a:p>
            <a:pPr marL="347472" indent="-342900" defTabSz="914400">
              <a:spcAft>
                <a:spcPts val="1200"/>
              </a:spcAft>
              <a:buFont typeface="Arial" panose="020B0604020202020204" pitchFamily="34" charset="0"/>
              <a:buChar char="•"/>
            </a:pPr>
            <a:r>
              <a:rPr lang="en-US" sz="2800" kern="0" dirty="0">
                <a:latin typeface="Aptos" panose="020B0004020202020204" pitchFamily="34" charset="0"/>
              </a:rPr>
              <a:t>Insights</a:t>
            </a:r>
          </a:p>
          <a:p>
            <a:pPr marL="347472" indent="-342900" defTabSz="914400">
              <a:spcAft>
                <a:spcPts val="1200"/>
              </a:spcAft>
              <a:buFont typeface="Arial" panose="020B0604020202020204" pitchFamily="34" charset="0"/>
              <a:buChar char="•"/>
            </a:pPr>
            <a:r>
              <a:rPr lang="en-US" sz="2800" kern="0" dirty="0">
                <a:latin typeface="Aptos" panose="020B0004020202020204" pitchFamily="34" charset="0"/>
              </a:rPr>
              <a:t>Connections</a:t>
            </a:r>
          </a:p>
          <a:p>
            <a:pPr marL="347472" indent="-342900" defTabSz="914400">
              <a:spcAft>
                <a:spcPts val="2400"/>
              </a:spcAft>
              <a:buFont typeface="Arial" panose="020B0604020202020204" pitchFamily="34" charset="0"/>
              <a:buChar char="•"/>
            </a:pPr>
            <a:r>
              <a:rPr lang="en-US" sz="2800" kern="0" dirty="0">
                <a:latin typeface="Aptos" panose="020B0004020202020204" pitchFamily="34" charset="0"/>
              </a:rPr>
              <a:t>Solutions</a:t>
            </a:r>
          </a:p>
          <a:p>
            <a:pPr marL="4572" defTabSz="914400">
              <a:spcAft>
                <a:spcPts val="1200"/>
              </a:spcAft>
            </a:pPr>
            <a:r>
              <a:rPr lang="en-US" sz="3200" kern="0" dirty="0">
                <a:latin typeface="Aptos" panose="020B0004020202020204" pitchFamily="34" charset="0"/>
              </a:rPr>
              <a:t>Workplace Benefits Focus in 2025</a:t>
            </a:r>
          </a:p>
        </p:txBody>
      </p:sp>
      <p:pic>
        <p:nvPicPr>
          <p:cNvPr id="6" name="Picture Placeholder 16">
            <a:extLst>
              <a:ext uri="{FF2B5EF4-FFF2-40B4-BE49-F238E27FC236}">
                <a16:creationId xmlns:a16="http://schemas.microsoft.com/office/drawing/2014/main" id="{0E58A3C6-7315-BD1D-CFE0-B4BD0599999C}"/>
              </a:ext>
            </a:extLst>
          </p:cNvPr>
          <p:cNvPicPr>
            <a:picLocks noChangeAspect="1"/>
          </p:cNvPicPr>
          <p:nvPr/>
        </p:nvPicPr>
        <p:blipFill>
          <a:blip r:embed="rId3"/>
          <a:srcRect l="8811" r="8811"/>
          <a:stretch/>
        </p:blipFill>
        <p:spPr>
          <a:xfrm>
            <a:off x="9633866" y="2088775"/>
            <a:ext cx="8122598" cy="6572841"/>
          </a:xfrm>
          <a:prstGeom prst="rect">
            <a:avLst/>
          </a:prstGeom>
        </p:spPr>
      </p:pic>
    </p:spTree>
    <p:extLst>
      <p:ext uri="{BB962C8B-B14F-4D97-AF65-F5344CB8AC3E}">
        <p14:creationId xmlns:p14="http://schemas.microsoft.com/office/powerpoint/2010/main" val="398193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162BB-3FF7-EF32-EBCE-8E6CFC6513BC}"/>
            </a:ext>
          </a:extLst>
        </p:cNvPr>
        <p:cNvGrpSpPr/>
        <p:nvPr/>
      </p:nvGrpSpPr>
      <p:grpSpPr>
        <a:xfrm>
          <a:off x="0" y="0"/>
          <a:ext cx="0" cy="0"/>
          <a:chOff x="0" y="0"/>
          <a:chExt cx="0" cy="0"/>
        </a:xfrm>
      </p:grpSpPr>
      <p:pic>
        <p:nvPicPr>
          <p:cNvPr id="5" name="Picture Placeholder 4" descr="A group of people sitting in chairs reading papers&#10;&#10;AI-generated content may be incorrect.">
            <a:extLst>
              <a:ext uri="{FF2B5EF4-FFF2-40B4-BE49-F238E27FC236}">
                <a16:creationId xmlns:a16="http://schemas.microsoft.com/office/drawing/2014/main" id="{24F204FA-648A-92E4-3BDB-6E836487FF35}"/>
              </a:ext>
            </a:extLst>
          </p:cNvPr>
          <p:cNvPicPr>
            <a:picLocks noGrp="1" noChangeAspect="1"/>
          </p:cNvPicPr>
          <p:nvPr>
            <p:ph type="pic" sz="quarter" idx="10"/>
          </p:nvPr>
        </p:nvPicPr>
        <p:blipFill>
          <a:blip r:embed="rId3"/>
          <a:srcRect l="47" t="10057" r="-47" b="24183"/>
          <a:stretch/>
        </p:blipFill>
        <p:spPr>
          <a:xfrm>
            <a:off x="0" y="1"/>
            <a:ext cx="18288000" cy="6243638"/>
          </a:xfrm>
        </p:spPr>
      </p:pic>
      <p:sp>
        <p:nvSpPr>
          <p:cNvPr id="4" name="Title 3">
            <a:extLst>
              <a:ext uri="{FF2B5EF4-FFF2-40B4-BE49-F238E27FC236}">
                <a16:creationId xmlns:a16="http://schemas.microsoft.com/office/drawing/2014/main" id="{D4370B3A-730A-4BA2-C244-98D09B01D2D5}"/>
              </a:ext>
            </a:extLst>
          </p:cNvPr>
          <p:cNvSpPr>
            <a:spLocks noGrp="1"/>
          </p:cNvSpPr>
          <p:nvPr>
            <p:ph type="title"/>
          </p:nvPr>
        </p:nvSpPr>
        <p:spPr/>
        <p:txBody>
          <a:bodyPr/>
          <a:lstStyle/>
          <a:p>
            <a:r>
              <a:rPr lang="en-US" dirty="0"/>
              <a:t>2024 LIMRA and LOMA Member Survey Results</a:t>
            </a:r>
          </a:p>
        </p:txBody>
      </p:sp>
    </p:spTree>
    <p:extLst>
      <p:ext uri="{BB962C8B-B14F-4D97-AF65-F5344CB8AC3E}">
        <p14:creationId xmlns:p14="http://schemas.microsoft.com/office/powerpoint/2010/main" val="410772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8614E-A53C-C394-1F26-34CE21263DC6}"/>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716EBB51-E218-3C67-F336-6B93A009A045}"/>
              </a:ext>
            </a:extLst>
          </p:cNvPr>
          <p:cNvSpPr>
            <a:spLocks noGrp="1"/>
          </p:cNvSpPr>
          <p:nvPr>
            <p:ph type="title"/>
          </p:nvPr>
        </p:nvSpPr>
        <p:spPr/>
        <p:txBody>
          <a:bodyPr/>
          <a:lstStyle/>
          <a:p>
            <a:r>
              <a:rPr lang="en-US" dirty="0"/>
              <a:t>Net Promoter Score</a:t>
            </a:r>
          </a:p>
        </p:txBody>
      </p:sp>
      <p:graphicFrame>
        <p:nvGraphicFramePr>
          <p:cNvPr id="10" name="Chart Placeholder 9">
            <a:extLst>
              <a:ext uri="{FF2B5EF4-FFF2-40B4-BE49-F238E27FC236}">
                <a16:creationId xmlns:a16="http://schemas.microsoft.com/office/drawing/2014/main" id="{1D574D82-6856-C6FC-9E5B-9A6D8CDA66F3}"/>
              </a:ext>
            </a:extLst>
          </p:cNvPr>
          <p:cNvGraphicFramePr>
            <a:graphicFrameLocks noGrp="1"/>
          </p:cNvGraphicFramePr>
          <p:nvPr>
            <p:ph type="chart" sz="quarter" idx="4294967295"/>
            <p:extLst>
              <p:ext uri="{D42A27DB-BD31-4B8C-83A1-F6EECF244321}">
                <p14:modId xmlns:p14="http://schemas.microsoft.com/office/powerpoint/2010/main" val="4135632485"/>
              </p:ext>
            </p:extLst>
          </p:nvPr>
        </p:nvGraphicFramePr>
        <p:xfrm>
          <a:off x="2788920" y="2769235"/>
          <a:ext cx="12218988" cy="5395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760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0" y="0"/>
            <a:ext cx="1905000" cy="1905000"/>
            <a:chOff x="1524000" y="0"/>
            <a:chExt cx="1270000" cy="1270000"/>
          </a:xfrm>
        </p:grpSpPr>
      </p:grpSp>
      <p:sp>
        <p:nvSpPr>
          <p:cNvPr id="5" name="Text Box 7" descr="MarketSight_Chart_SampleSize:dbee56a1-58db-46ad-a36c-b289013b4a2e"/>
          <p:cNvSpPr>
            <a:spLocks noChangeArrowheads="1"/>
          </p:cNvSpPr>
          <p:nvPr/>
        </p:nvSpPr>
        <p:spPr>
          <a:xfrm>
            <a:off x="223025" y="9000871"/>
            <a:ext cx="13883267" cy="830997"/>
          </a:xfrm>
          <a:prstGeom prst="rect">
            <a:avLst/>
          </a:prstGeom>
          <a:noFill/>
          <a:ln w="9525">
            <a:noFill/>
            <a:miter lim="800000"/>
          </a:ln>
        </p:spPr>
        <p:txBody>
          <a:bodyPr wrap="square">
            <a:spAutoFit/>
          </a:bodyPr>
          <a:lstStyle>
            <a:defPPr>
              <a:defRPr lang="en-US"/>
            </a:defPPr>
          </a:lstStyle>
          <a:p>
            <a:pPr algn="l" fontAlgn="base">
              <a:spcBef>
                <a:spcPct val="0"/>
              </a:spcBef>
              <a:spcAft>
                <a:spcPct val="0"/>
              </a:spcAft>
              <a:buNone/>
              <a:defRPr kumimoji="0" b="0" i="0" normalizeH="0" noProof="0">
                <a:uLnTx/>
                <a:uFillTx/>
                <a:latin typeface="Arial" pitchFamily="34" charset="0"/>
                <a:ea typeface="+mn-ea"/>
                <a:cs typeface="+mn-cs"/>
              </a:defRPr>
            </a:pPr>
            <a:r>
              <a:rPr lang="en-US" sz="1200" dirty="0">
                <a:latin typeface="Aptos" panose="020B0004020202020204" pitchFamily="34" charset="0"/>
              </a:rPr>
              <a:t>#Selecting: Expanding/strengthening distribution relationships (n=380), Evaluating new markets and market opportunities (n=479), Developing/introducing new products (n=465), Understanding changing consumer behaviors/needs/preferences (n=693), Continuing digital transformation for our business (n=609), Understanding AI and its application to our business (n=782), Improving operational efficiency/reducing expenses (n=684), Preparing for/adapting to regulatory changes (n=571), Attracting and developing new talent/reskilling existing talent (n=517), Other, please specify (n=17), None of the above (n=66).</a:t>
            </a:r>
          </a:p>
        </p:txBody>
      </p:sp>
      <p:sp>
        <p:nvSpPr>
          <p:cNvPr id="3" name="Text Placeholder 2">
            <a:extLst>
              <a:ext uri="{FF2B5EF4-FFF2-40B4-BE49-F238E27FC236}">
                <a16:creationId xmlns:a16="http://schemas.microsoft.com/office/drawing/2014/main" id="{26D80F08-CD87-BE22-06A3-67245D0FBAF4}"/>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7EBA1C65-FF95-A702-1C2D-1880EB793E29}"/>
              </a:ext>
            </a:extLst>
          </p:cNvPr>
          <p:cNvSpPr>
            <a:spLocks noGrp="1"/>
          </p:cNvSpPr>
          <p:nvPr>
            <p:ph type="title"/>
          </p:nvPr>
        </p:nvSpPr>
        <p:spPr/>
        <p:txBody>
          <a:bodyPr/>
          <a:lstStyle/>
          <a:p>
            <a:r>
              <a:rPr lang="en-US" dirty="0"/>
              <a:t>Objective: Impacting Focus in 2025</a:t>
            </a:r>
          </a:p>
        </p:txBody>
      </p:sp>
      <p:graphicFrame>
        <p:nvGraphicFramePr>
          <p:cNvPr id="10" name="Chart Placeholder 9">
            <a:extLst>
              <a:ext uri="{FF2B5EF4-FFF2-40B4-BE49-F238E27FC236}">
                <a16:creationId xmlns:a16="http://schemas.microsoft.com/office/drawing/2014/main" id="{7244AE8F-88CA-23FB-8DEA-410CE1D23E71}"/>
              </a:ext>
            </a:extLst>
          </p:cNvPr>
          <p:cNvGraphicFramePr>
            <a:graphicFrameLocks noGrp="1"/>
          </p:cNvGraphicFramePr>
          <p:nvPr>
            <p:ph type="chart" sz="quarter" idx="4294967295"/>
            <p:extLst>
              <p:ext uri="{D42A27DB-BD31-4B8C-83A1-F6EECF244321}">
                <p14:modId xmlns:p14="http://schemas.microsoft.com/office/powerpoint/2010/main" val="3756653095"/>
              </p:ext>
            </p:extLst>
          </p:nvPr>
        </p:nvGraphicFramePr>
        <p:xfrm>
          <a:off x="626172" y="1670050"/>
          <a:ext cx="16883062" cy="6946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0DB60-AE32-0AF3-CF01-2C6C2648FAEE}"/>
            </a:ext>
          </a:extLst>
        </p:cNvPr>
        <p:cNvGrpSpPr/>
        <p:nvPr/>
      </p:nvGrpSpPr>
      <p:grpSpPr>
        <a:xfrm>
          <a:off x="0" y="0"/>
          <a:ext cx="0" cy="0"/>
          <a:chOff x="0" y="0"/>
          <a:chExt cx="0" cy="0"/>
        </a:xfrm>
      </p:grpSpPr>
      <p:pic>
        <p:nvPicPr>
          <p:cNvPr id="5" name="Picture Placeholder 4" descr="A signpost with several directions&#10;&#10;AI-generated content may be incorrect.">
            <a:extLst>
              <a:ext uri="{FF2B5EF4-FFF2-40B4-BE49-F238E27FC236}">
                <a16:creationId xmlns:a16="http://schemas.microsoft.com/office/drawing/2014/main" id="{83BEC500-3C91-BF0A-BA15-645C2FA44E18}"/>
              </a:ext>
            </a:extLst>
          </p:cNvPr>
          <p:cNvPicPr>
            <a:picLocks noGrp="1" noChangeAspect="1"/>
          </p:cNvPicPr>
          <p:nvPr>
            <p:ph type="pic" sz="quarter" idx="10"/>
          </p:nvPr>
        </p:nvPicPr>
        <p:blipFill>
          <a:blip r:embed="rId3"/>
          <a:srcRect t="24395" b="24395"/>
          <a:stretch>
            <a:fillRect/>
          </a:stretch>
        </p:blipFill>
        <p:spPr/>
      </p:pic>
      <p:sp>
        <p:nvSpPr>
          <p:cNvPr id="4" name="Title 3">
            <a:extLst>
              <a:ext uri="{FF2B5EF4-FFF2-40B4-BE49-F238E27FC236}">
                <a16:creationId xmlns:a16="http://schemas.microsoft.com/office/drawing/2014/main" id="{33753565-497D-2512-280C-A22A75407EE8}"/>
              </a:ext>
            </a:extLst>
          </p:cNvPr>
          <p:cNvSpPr>
            <a:spLocks noGrp="1"/>
          </p:cNvSpPr>
          <p:nvPr>
            <p:ph type="title"/>
          </p:nvPr>
        </p:nvSpPr>
        <p:spPr/>
        <p:txBody>
          <a:bodyPr/>
          <a:lstStyle/>
          <a:p>
            <a:r>
              <a:rPr lang="en-US" dirty="0"/>
              <a:t>Empowering Our Workplace Benefits Members </a:t>
            </a:r>
          </a:p>
        </p:txBody>
      </p:sp>
    </p:spTree>
    <p:extLst>
      <p:ext uri="{BB962C8B-B14F-4D97-AF65-F5344CB8AC3E}">
        <p14:creationId xmlns:p14="http://schemas.microsoft.com/office/powerpoint/2010/main" val="40888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AE89DF9-EC67-5CB0-ADDF-6394B2472B97}"/>
              </a:ext>
            </a:extLst>
          </p:cNvPr>
          <p:cNvSpPr>
            <a:spLocks noGrp="1"/>
          </p:cNvSpPr>
          <p:nvPr>
            <p:ph type="body" sz="quarter" idx="14"/>
          </p:nvPr>
        </p:nvSpPr>
        <p:spPr/>
        <p:txBody>
          <a:bodyPr/>
          <a:lstStyle/>
          <a:p>
            <a:endParaRPr lang="en-US"/>
          </a:p>
        </p:txBody>
      </p:sp>
      <p:sp>
        <p:nvSpPr>
          <p:cNvPr id="2" name="Title 1">
            <a:extLst>
              <a:ext uri="{FF2B5EF4-FFF2-40B4-BE49-F238E27FC236}">
                <a16:creationId xmlns:a16="http://schemas.microsoft.com/office/drawing/2014/main" id="{1C66A9AB-EDD4-EF8B-BF23-C7D06F99B44F}"/>
              </a:ext>
            </a:extLst>
          </p:cNvPr>
          <p:cNvSpPr>
            <a:spLocks noGrp="1"/>
          </p:cNvSpPr>
          <p:nvPr>
            <p:ph type="title"/>
          </p:nvPr>
        </p:nvSpPr>
        <p:spPr/>
        <p:txBody>
          <a:bodyPr/>
          <a:lstStyle/>
          <a:p>
            <a:r>
              <a:rPr lang="en-US" dirty="0"/>
              <a:t>Empowering Our Members</a:t>
            </a:r>
          </a:p>
        </p:txBody>
      </p:sp>
      <p:grpSp>
        <p:nvGrpSpPr>
          <p:cNvPr id="3" name="Group 2">
            <a:extLst>
              <a:ext uri="{FF2B5EF4-FFF2-40B4-BE49-F238E27FC236}">
                <a16:creationId xmlns:a16="http://schemas.microsoft.com/office/drawing/2014/main" id="{52B4853C-82E2-0AC8-E91D-855A90CF8B2C}"/>
              </a:ext>
            </a:extLst>
          </p:cNvPr>
          <p:cNvGrpSpPr/>
          <p:nvPr/>
        </p:nvGrpSpPr>
        <p:grpSpPr>
          <a:xfrm>
            <a:off x="1938046" y="4018652"/>
            <a:ext cx="14411907" cy="4102421"/>
            <a:chOff x="1165953" y="2732433"/>
            <a:chExt cx="9570006" cy="2724150"/>
          </a:xfrm>
        </p:grpSpPr>
        <p:sp>
          <p:nvSpPr>
            <p:cNvPr id="5" name="Rectangle 4">
              <a:extLst>
                <a:ext uri="{FF2B5EF4-FFF2-40B4-BE49-F238E27FC236}">
                  <a16:creationId xmlns:a16="http://schemas.microsoft.com/office/drawing/2014/main" id="{E1C87B4D-2B56-729E-3742-4F48DD8BC23A}"/>
                </a:ext>
              </a:extLst>
            </p:cNvPr>
            <p:cNvSpPr/>
            <p:nvPr/>
          </p:nvSpPr>
          <p:spPr>
            <a:xfrm>
              <a:off x="1165953" y="2732433"/>
              <a:ext cx="2232932" cy="272415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6" name="Rectangle 5">
              <a:extLst>
                <a:ext uri="{FF2B5EF4-FFF2-40B4-BE49-F238E27FC236}">
                  <a16:creationId xmlns:a16="http://schemas.microsoft.com/office/drawing/2014/main" id="{F60FA98E-6659-49F3-167B-637A239AC7DE}"/>
                </a:ext>
              </a:extLst>
            </p:cNvPr>
            <p:cNvSpPr/>
            <p:nvPr/>
          </p:nvSpPr>
          <p:spPr>
            <a:xfrm>
              <a:off x="8497584" y="2732433"/>
              <a:ext cx="2238375" cy="272415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7" name="Rectangle 6">
              <a:extLst>
                <a:ext uri="{FF2B5EF4-FFF2-40B4-BE49-F238E27FC236}">
                  <a16:creationId xmlns:a16="http://schemas.microsoft.com/office/drawing/2014/main" id="{33738DE8-96F8-86A1-4444-5A924AB51010}"/>
                </a:ext>
              </a:extLst>
            </p:cNvPr>
            <p:cNvSpPr/>
            <p:nvPr/>
          </p:nvSpPr>
          <p:spPr>
            <a:xfrm>
              <a:off x="8502347" y="2946138"/>
              <a:ext cx="2228851" cy="32022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Bef>
                  <a:spcPts val="75"/>
                </a:spcBef>
                <a:buSzPct val="100000"/>
              </a:pPr>
              <a:r>
                <a:rPr lang="en-US" sz="2400" b="1" dirty="0">
                  <a:solidFill>
                    <a:schemeClr val="bg1"/>
                  </a:solidFill>
                  <a:latin typeface="Aptos" panose="020B0004020202020204" pitchFamily="34" charset="0"/>
                </a:rPr>
                <a:t>SOLUTIONS</a:t>
              </a:r>
            </a:p>
          </p:txBody>
        </p:sp>
        <p:pic>
          <p:nvPicPr>
            <p:cNvPr id="8" name="Picture 7">
              <a:extLst>
                <a:ext uri="{FF2B5EF4-FFF2-40B4-BE49-F238E27FC236}">
                  <a16:creationId xmlns:a16="http://schemas.microsoft.com/office/drawing/2014/main" id="{6CEB541B-A37E-B860-BF68-D4303710A9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0968" y="3660276"/>
              <a:ext cx="1252554" cy="1252554"/>
            </a:xfrm>
            <a:prstGeom prst="rect">
              <a:avLst/>
            </a:prstGeom>
          </p:spPr>
        </p:pic>
        <p:sp>
          <p:nvSpPr>
            <p:cNvPr id="9" name="Rectangle 8">
              <a:extLst>
                <a:ext uri="{FF2B5EF4-FFF2-40B4-BE49-F238E27FC236}">
                  <a16:creationId xmlns:a16="http://schemas.microsoft.com/office/drawing/2014/main" id="{99716194-AB78-4B0C-98EB-28D1BAD10FCD}"/>
                </a:ext>
              </a:extLst>
            </p:cNvPr>
            <p:cNvSpPr/>
            <p:nvPr/>
          </p:nvSpPr>
          <p:spPr>
            <a:xfrm>
              <a:off x="1182282" y="2952971"/>
              <a:ext cx="2200275" cy="30656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latin typeface="Aptos" panose="020B0004020202020204" pitchFamily="34" charset="0"/>
                </a:rPr>
                <a:t>KNOWLEDGE</a:t>
              </a:r>
            </a:p>
          </p:txBody>
        </p:sp>
        <p:pic>
          <p:nvPicPr>
            <p:cNvPr id="10" name="Picture 9">
              <a:extLst>
                <a:ext uri="{FF2B5EF4-FFF2-40B4-BE49-F238E27FC236}">
                  <a16:creationId xmlns:a16="http://schemas.microsoft.com/office/drawing/2014/main" id="{724FC333-F4ED-2C34-BD0E-D1EA8C2B7D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0241" y="3748195"/>
              <a:ext cx="1444357" cy="1124932"/>
            </a:xfrm>
            <a:prstGeom prst="rect">
              <a:avLst/>
            </a:prstGeom>
          </p:spPr>
        </p:pic>
        <p:sp>
          <p:nvSpPr>
            <p:cNvPr id="11" name="Rectangle 10">
              <a:extLst>
                <a:ext uri="{FF2B5EF4-FFF2-40B4-BE49-F238E27FC236}">
                  <a16:creationId xmlns:a16="http://schemas.microsoft.com/office/drawing/2014/main" id="{0D821F3A-DA5D-2FF3-34C4-58209EE23C17}"/>
                </a:ext>
              </a:extLst>
            </p:cNvPr>
            <p:cNvSpPr/>
            <p:nvPr/>
          </p:nvSpPr>
          <p:spPr>
            <a:xfrm>
              <a:off x="3602562" y="2732433"/>
              <a:ext cx="2240280" cy="272415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12" name="Rectangle 11">
              <a:extLst>
                <a:ext uri="{FF2B5EF4-FFF2-40B4-BE49-F238E27FC236}">
                  <a16:creationId xmlns:a16="http://schemas.microsoft.com/office/drawing/2014/main" id="{4518770D-92F5-7BC1-76FA-A72F6E67B359}"/>
                </a:ext>
              </a:extLst>
            </p:cNvPr>
            <p:cNvSpPr/>
            <p:nvPr/>
          </p:nvSpPr>
          <p:spPr>
            <a:xfrm>
              <a:off x="3617802" y="2952971"/>
              <a:ext cx="2209800" cy="30656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latin typeface="Aptos" panose="020B0004020202020204" pitchFamily="34" charset="0"/>
                </a:rPr>
                <a:t>INSIGHTS </a:t>
              </a:r>
            </a:p>
          </p:txBody>
        </p:sp>
        <p:pic>
          <p:nvPicPr>
            <p:cNvPr id="13" name="Picture 12">
              <a:extLst>
                <a:ext uri="{FF2B5EF4-FFF2-40B4-BE49-F238E27FC236}">
                  <a16:creationId xmlns:a16="http://schemas.microsoft.com/office/drawing/2014/main" id="{0759E565-D66D-4F26-451A-46DE708F6F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527" y="3580089"/>
              <a:ext cx="1276350" cy="1327149"/>
            </a:xfrm>
            <a:prstGeom prst="rect">
              <a:avLst/>
            </a:prstGeom>
          </p:spPr>
        </p:pic>
        <p:sp>
          <p:nvSpPr>
            <p:cNvPr id="14" name="Rectangle 13">
              <a:extLst>
                <a:ext uri="{FF2B5EF4-FFF2-40B4-BE49-F238E27FC236}">
                  <a16:creationId xmlns:a16="http://schemas.microsoft.com/office/drawing/2014/main" id="{1794E3EF-48E7-ADA2-25EA-B552386FE30E}"/>
                </a:ext>
              </a:extLst>
            </p:cNvPr>
            <p:cNvSpPr/>
            <p:nvPr/>
          </p:nvSpPr>
          <p:spPr>
            <a:xfrm>
              <a:off x="6035904" y="2732433"/>
              <a:ext cx="2238375" cy="272415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pic>
          <p:nvPicPr>
            <p:cNvPr id="15" name="Picture 14">
              <a:extLst>
                <a:ext uri="{FF2B5EF4-FFF2-40B4-BE49-F238E27FC236}">
                  <a16:creationId xmlns:a16="http://schemas.microsoft.com/office/drawing/2014/main" id="{4D6FE2A5-DCED-1D00-42B0-2F01E0D60E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0731" y="3629280"/>
              <a:ext cx="1188720" cy="1293972"/>
            </a:xfrm>
            <a:prstGeom prst="rect">
              <a:avLst/>
            </a:prstGeom>
          </p:spPr>
        </p:pic>
        <p:sp>
          <p:nvSpPr>
            <p:cNvPr id="16" name="Rectangle 15">
              <a:extLst>
                <a:ext uri="{FF2B5EF4-FFF2-40B4-BE49-F238E27FC236}">
                  <a16:creationId xmlns:a16="http://schemas.microsoft.com/office/drawing/2014/main" id="{68D6F288-2EB1-10ED-C22B-9A184EFDC26C}"/>
                </a:ext>
              </a:extLst>
            </p:cNvPr>
            <p:cNvSpPr/>
            <p:nvPr/>
          </p:nvSpPr>
          <p:spPr>
            <a:xfrm>
              <a:off x="6026379" y="2952971"/>
              <a:ext cx="2257425" cy="30656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FFFFFF"/>
                  </a:solidFill>
                  <a:latin typeface="Aptos" panose="020B0004020202020204" pitchFamily="34" charset="0"/>
                </a:rPr>
                <a:t>CONNECTIONS </a:t>
              </a:r>
            </a:p>
          </p:txBody>
        </p:sp>
      </p:grpSp>
      <p:sp>
        <p:nvSpPr>
          <p:cNvPr id="4" name="Rectangle 3">
            <a:extLst>
              <a:ext uri="{FF2B5EF4-FFF2-40B4-BE49-F238E27FC236}">
                <a16:creationId xmlns:a16="http://schemas.microsoft.com/office/drawing/2014/main" id="{42FEFE01-4B23-EB32-58EA-A4643405F7C0}"/>
              </a:ext>
            </a:extLst>
          </p:cNvPr>
          <p:cNvSpPr/>
          <p:nvPr/>
        </p:nvSpPr>
        <p:spPr>
          <a:xfrm>
            <a:off x="4321629" y="2165927"/>
            <a:ext cx="9644742" cy="118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solidFill>
                  <a:srgbClr val="005F9F"/>
                </a:solidFill>
                <a:latin typeface="Aptos" panose="020B0004020202020204" pitchFamily="34" charset="0"/>
              </a:rPr>
              <a:t>Advancing the</a:t>
            </a:r>
          </a:p>
          <a:p>
            <a:pPr algn="ctr"/>
            <a:r>
              <a:rPr lang="en-US" sz="3200" b="1" dirty="0">
                <a:solidFill>
                  <a:srgbClr val="005F9F"/>
                </a:solidFill>
                <a:latin typeface="Aptos" panose="020B0004020202020204" pitchFamily="34" charset="0"/>
              </a:rPr>
              <a:t>financial services industry</a:t>
            </a:r>
          </a:p>
          <a:p>
            <a:pPr algn="ctr"/>
            <a:r>
              <a:rPr lang="en-US" sz="3200" b="1" dirty="0">
                <a:solidFill>
                  <a:srgbClr val="005F9F"/>
                </a:solidFill>
                <a:latin typeface="Aptos" panose="020B0004020202020204" pitchFamily="34" charset="0"/>
              </a:rPr>
              <a:t>by empowering our members with:</a:t>
            </a:r>
          </a:p>
        </p:txBody>
      </p:sp>
    </p:spTree>
    <p:extLst>
      <p:ext uri="{BB962C8B-B14F-4D97-AF65-F5344CB8AC3E}">
        <p14:creationId xmlns:p14="http://schemas.microsoft.com/office/powerpoint/2010/main" val="305642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78ED0-2333-3AD1-2823-D6654F21C0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A2C58AE-BF87-6EA6-1D58-ED9B7E6E786A}"/>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DE799AB1-6CF1-B522-56D2-F16F8D5D63A0}"/>
              </a:ext>
            </a:extLst>
          </p:cNvPr>
          <p:cNvSpPr>
            <a:spLocks noGrp="1"/>
          </p:cNvSpPr>
          <p:nvPr>
            <p:ph type="title"/>
          </p:nvPr>
        </p:nvSpPr>
        <p:spPr/>
        <p:txBody>
          <a:bodyPr/>
          <a:lstStyle/>
          <a:p>
            <a:r>
              <a:rPr lang="en-US" dirty="0"/>
              <a:t>Knowledge</a:t>
            </a:r>
          </a:p>
        </p:txBody>
      </p:sp>
      <p:grpSp>
        <p:nvGrpSpPr>
          <p:cNvPr id="31" name="Group 30">
            <a:extLst>
              <a:ext uri="{FF2B5EF4-FFF2-40B4-BE49-F238E27FC236}">
                <a16:creationId xmlns:a16="http://schemas.microsoft.com/office/drawing/2014/main" id="{3295AB20-1730-8F02-D0B8-D9C63360C23C}"/>
              </a:ext>
            </a:extLst>
          </p:cNvPr>
          <p:cNvGrpSpPr/>
          <p:nvPr/>
        </p:nvGrpSpPr>
        <p:grpSpPr>
          <a:xfrm>
            <a:off x="3338731" y="1673695"/>
            <a:ext cx="11610538" cy="6939611"/>
            <a:chOff x="2859642" y="2795064"/>
            <a:chExt cx="11610538" cy="6939611"/>
          </a:xfrm>
        </p:grpSpPr>
        <p:grpSp>
          <p:nvGrpSpPr>
            <p:cNvPr id="30" name="Group 29">
              <a:extLst>
                <a:ext uri="{FF2B5EF4-FFF2-40B4-BE49-F238E27FC236}">
                  <a16:creationId xmlns:a16="http://schemas.microsoft.com/office/drawing/2014/main" id="{8E575E97-A8E1-EC3D-DD1D-D78717D234F3}"/>
                </a:ext>
              </a:extLst>
            </p:cNvPr>
            <p:cNvGrpSpPr/>
            <p:nvPr/>
          </p:nvGrpSpPr>
          <p:grpSpPr>
            <a:xfrm>
              <a:off x="2859642" y="2795064"/>
              <a:ext cx="11610538" cy="3333863"/>
              <a:chOff x="2859642" y="2795064"/>
              <a:chExt cx="11610538" cy="3333863"/>
            </a:xfrm>
          </p:grpSpPr>
          <p:grpSp>
            <p:nvGrpSpPr>
              <p:cNvPr id="28" name="Group 27">
                <a:extLst>
                  <a:ext uri="{FF2B5EF4-FFF2-40B4-BE49-F238E27FC236}">
                    <a16:creationId xmlns:a16="http://schemas.microsoft.com/office/drawing/2014/main" id="{6396ADA3-2C37-29AE-B87F-96360C01C23B}"/>
                  </a:ext>
                </a:extLst>
              </p:cNvPr>
              <p:cNvGrpSpPr/>
              <p:nvPr/>
            </p:nvGrpSpPr>
            <p:grpSpPr>
              <a:xfrm>
                <a:off x="10810110" y="2809349"/>
                <a:ext cx="3660070" cy="3319578"/>
                <a:chOff x="11867526" y="2429708"/>
                <a:chExt cx="3660070" cy="3319578"/>
              </a:xfrm>
            </p:grpSpPr>
            <p:sp>
              <p:nvSpPr>
                <p:cNvPr id="21" name="Rectangle 20">
                  <a:extLst>
                    <a:ext uri="{FF2B5EF4-FFF2-40B4-BE49-F238E27FC236}">
                      <a16:creationId xmlns:a16="http://schemas.microsoft.com/office/drawing/2014/main" id="{7E061557-CA9D-7D4A-87B4-3827DAC015AA}"/>
                    </a:ext>
                  </a:extLst>
                </p:cNvPr>
                <p:cNvSpPr>
                  <a:spLocks noChangeAspect="1"/>
                </p:cNvSpPr>
                <p:nvPr/>
              </p:nvSpPr>
              <p:spPr>
                <a:xfrm>
                  <a:off x="11868761" y="2445655"/>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12" name="Rectangle: Rounded Corners 11">
                  <a:extLst>
                    <a:ext uri="{FF2B5EF4-FFF2-40B4-BE49-F238E27FC236}">
                      <a16:creationId xmlns:a16="http://schemas.microsoft.com/office/drawing/2014/main" id="{6880444C-DF64-2453-25BC-E1C97800A8ED}"/>
                    </a:ext>
                  </a:extLst>
                </p:cNvPr>
                <p:cNvSpPr/>
                <p:nvPr/>
              </p:nvSpPr>
              <p:spPr>
                <a:xfrm>
                  <a:off x="11867526" y="2429708"/>
                  <a:ext cx="3660070" cy="2468880"/>
                </a:xfrm>
                <a:prstGeom prst="roundRect">
                  <a:avLst>
                    <a:gd name="adj" fmla="val 0"/>
                  </a:avLst>
                </a:prstGeom>
                <a:blipFill>
                  <a:blip r:embed="rId3">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13" name="Freeform: Shape 12">
                  <a:extLst>
                    <a:ext uri="{FF2B5EF4-FFF2-40B4-BE49-F238E27FC236}">
                      <a16:creationId xmlns:a16="http://schemas.microsoft.com/office/drawing/2014/main" id="{A2489711-3976-387B-1AC6-A87C6BDF002C}"/>
                    </a:ext>
                  </a:extLst>
                </p:cNvPr>
                <p:cNvSpPr/>
                <p:nvPr/>
              </p:nvSpPr>
              <p:spPr>
                <a:xfrm>
                  <a:off x="12177991" y="4914536"/>
                  <a:ext cx="3039141" cy="834750"/>
                </a:xfrm>
                <a:custGeom>
                  <a:avLst/>
                  <a:gdLst>
                    <a:gd name="connsiteX0" fmla="*/ 0 w 2889621"/>
                    <a:gd name="connsiteY0" fmla="*/ 0 h 1072049"/>
                    <a:gd name="connsiteX1" fmla="*/ 2889621 w 2889621"/>
                    <a:gd name="connsiteY1" fmla="*/ 0 h 1072049"/>
                    <a:gd name="connsiteX2" fmla="*/ 2889621 w 2889621"/>
                    <a:gd name="connsiteY2" fmla="*/ 1072049 h 1072049"/>
                    <a:gd name="connsiteX3" fmla="*/ 0 w 2889621"/>
                    <a:gd name="connsiteY3" fmla="*/ 1072049 h 1072049"/>
                    <a:gd name="connsiteX4" fmla="*/ 0 w 2889621"/>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621" h="1072049">
                      <a:moveTo>
                        <a:pt x="0" y="0"/>
                      </a:moveTo>
                      <a:lnTo>
                        <a:pt x="2889621" y="0"/>
                      </a:lnTo>
                      <a:lnTo>
                        <a:pt x="2889621"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770505">
                    <a:lnSpc>
                      <a:spcPct val="90000"/>
                    </a:lnSpc>
                    <a:spcBef>
                      <a:spcPct val="0"/>
                    </a:spcBef>
                    <a:spcAft>
                      <a:spcPct val="35000"/>
                    </a:spcAft>
                    <a:buNone/>
                  </a:pPr>
                  <a:r>
                    <a:rPr lang="en-US" sz="2000" b="1" kern="1200" dirty="0">
                      <a:solidFill>
                        <a:schemeClr val="bg1"/>
                      </a:solidFill>
                      <a:latin typeface="Aptos" panose="020B0004020202020204" pitchFamily="34" charset="0"/>
                    </a:rPr>
                    <a:t>Insurance Immersion</a:t>
                  </a:r>
                </a:p>
              </p:txBody>
            </p:sp>
          </p:grpSp>
          <p:grpSp>
            <p:nvGrpSpPr>
              <p:cNvPr id="25" name="Group 24">
                <a:extLst>
                  <a:ext uri="{FF2B5EF4-FFF2-40B4-BE49-F238E27FC236}">
                    <a16:creationId xmlns:a16="http://schemas.microsoft.com/office/drawing/2014/main" id="{EF30F1F5-0550-AB9C-AEA8-EAFEA1F81009}"/>
                  </a:ext>
                </a:extLst>
              </p:cNvPr>
              <p:cNvGrpSpPr/>
              <p:nvPr/>
            </p:nvGrpSpPr>
            <p:grpSpPr>
              <a:xfrm>
                <a:off x="2859642" y="2809349"/>
                <a:ext cx="3657600" cy="3308122"/>
                <a:chOff x="1178359" y="2486793"/>
                <a:chExt cx="3657600" cy="3308122"/>
              </a:xfrm>
            </p:grpSpPr>
            <p:sp>
              <p:nvSpPr>
                <p:cNvPr id="19" name="Rectangle 18">
                  <a:extLst>
                    <a:ext uri="{FF2B5EF4-FFF2-40B4-BE49-F238E27FC236}">
                      <a16:creationId xmlns:a16="http://schemas.microsoft.com/office/drawing/2014/main" id="{B26D75FB-0006-30EE-78E1-4DA396DB5A0A}"/>
                    </a:ext>
                  </a:extLst>
                </p:cNvPr>
                <p:cNvSpPr>
                  <a:spLocks noChangeAspect="1"/>
                </p:cNvSpPr>
                <p:nvPr/>
              </p:nvSpPr>
              <p:spPr>
                <a:xfrm>
                  <a:off x="1178359" y="2491284"/>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9" name="Rectangle: Rounded Corners 8">
                  <a:extLst>
                    <a:ext uri="{FF2B5EF4-FFF2-40B4-BE49-F238E27FC236}">
                      <a16:creationId xmlns:a16="http://schemas.microsoft.com/office/drawing/2014/main" id="{F6D4D7C8-2114-5BDB-8BF3-9AFBD9DB630E}"/>
                    </a:ext>
                  </a:extLst>
                </p:cNvPr>
                <p:cNvSpPr/>
                <p:nvPr/>
              </p:nvSpPr>
              <p:spPr>
                <a:xfrm>
                  <a:off x="1178359" y="2486793"/>
                  <a:ext cx="3657600" cy="2464704"/>
                </a:xfrm>
                <a:prstGeom prst="roundRect">
                  <a:avLst>
                    <a:gd name="adj" fmla="val 0"/>
                  </a:avLst>
                </a:prstGeom>
                <a:blipFill>
                  <a:blip r:embed="rId4">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10" name="Freeform: Shape 9">
                  <a:extLst>
                    <a:ext uri="{FF2B5EF4-FFF2-40B4-BE49-F238E27FC236}">
                      <a16:creationId xmlns:a16="http://schemas.microsoft.com/office/drawing/2014/main" id="{609F9D0F-C83F-F6A4-39B8-81CC7D95AF21}"/>
                    </a:ext>
                  </a:extLst>
                </p:cNvPr>
                <p:cNvSpPr/>
                <p:nvPr/>
              </p:nvSpPr>
              <p:spPr>
                <a:xfrm>
                  <a:off x="1539933" y="4951497"/>
                  <a:ext cx="2934452" cy="843418"/>
                </a:xfrm>
                <a:custGeom>
                  <a:avLst/>
                  <a:gdLst>
                    <a:gd name="connsiteX0" fmla="*/ 0 w 4453513"/>
                    <a:gd name="connsiteY0" fmla="*/ 0 h 1072049"/>
                    <a:gd name="connsiteX1" fmla="*/ 4453513 w 4453513"/>
                    <a:gd name="connsiteY1" fmla="*/ 0 h 1072049"/>
                    <a:gd name="connsiteX2" fmla="*/ 4453513 w 4453513"/>
                    <a:gd name="connsiteY2" fmla="*/ 1072049 h 1072049"/>
                    <a:gd name="connsiteX3" fmla="*/ 0 w 4453513"/>
                    <a:gd name="connsiteY3" fmla="*/ 1072049 h 1072049"/>
                    <a:gd name="connsiteX4" fmla="*/ 0 w 4453513"/>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513" h="1072049">
                      <a:moveTo>
                        <a:pt x="0" y="0"/>
                      </a:moveTo>
                      <a:lnTo>
                        <a:pt x="4453513" y="0"/>
                      </a:lnTo>
                      <a:lnTo>
                        <a:pt x="4453513"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t"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770505">
                    <a:lnSpc>
                      <a:spcPct val="90000"/>
                    </a:lnSpc>
                    <a:spcBef>
                      <a:spcPct val="0"/>
                    </a:spcBef>
                    <a:spcAft>
                      <a:spcPct val="35000"/>
                    </a:spcAft>
                    <a:buNone/>
                  </a:pPr>
                  <a:r>
                    <a:rPr lang="en-US" sz="2000" b="1" kern="1200" dirty="0">
                      <a:solidFill>
                        <a:schemeClr val="bg1"/>
                      </a:solidFill>
                      <a:latin typeface="Aptos" panose="020B0004020202020204" pitchFamily="34" charset="0"/>
                    </a:rPr>
                    <a:t>Complete Insurance Fundamentals</a:t>
                  </a:r>
                </a:p>
              </p:txBody>
            </p:sp>
          </p:grpSp>
          <p:grpSp>
            <p:nvGrpSpPr>
              <p:cNvPr id="26" name="Group 25">
                <a:extLst>
                  <a:ext uri="{FF2B5EF4-FFF2-40B4-BE49-F238E27FC236}">
                    <a16:creationId xmlns:a16="http://schemas.microsoft.com/office/drawing/2014/main" id="{D1E6CE87-FFEE-4807-C67D-1E1CD489EACF}"/>
                  </a:ext>
                </a:extLst>
              </p:cNvPr>
              <p:cNvGrpSpPr/>
              <p:nvPr/>
            </p:nvGrpSpPr>
            <p:grpSpPr>
              <a:xfrm>
                <a:off x="6834876" y="2795064"/>
                <a:ext cx="3657600" cy="3317916"/>
                <a:chOff x="5866766" y="2310349"/>
                <a:chExt cx="3657600" cy="3317916"/>
              </a:xfrm>
            </p:grpSpPr>
            <p:sp>
              <p:nvSpPr>
                <p:cNvPr id="20" name="Rectangle 19">
                  <a:extLst>
                    <a:ext uri="{FF2B5EF4-FFF2-40B4-BE49-F238E27FC236}">
                      <a16:creationId xmlns:a16="http://schemas.microsoft.com/office/drawing/2014/main" id="{BA585F99-E70E-5AE0-6486-514AC609A4BD}"/>
                    </a:ext>
                  </a:extLst>
                </p:cNvPr>
                <p:cNvSpPr>
                  <a:spLocks noChangeAspect="1"/>
                </p:cNvSpPr>
                <p:nvPr/>
              </p:nvSpPr>
              <p:spPr>
                <a:xfrm>
                  <a:off x="5866766" y="2324634"/>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11" name="Freeform: Shape 10">
                  <a:extLst>
                    <a:ext uri="{FF2B5EF4-FFF2-40B4-BE49-F238E27FC236}">
                      <a16:creationId xmlns:a16="http://schemas.microsoft.com/office/drawing/2014/main" id="{BD740665-798C-4494-F388-A6D6DB0F413B}"/>
                    </a:ext>
                  </a:extLst>
                </p:cNvPr>
                <p:cNvSpPr/>
                <p:nvPr/>
              </p:nvSpPr>
              <p:spPr>
                <a:xfrm>
                  <a:off x="6371870" y="4779229"/>
                  <a:ext cx="2647393" cy="849036"/>
                </a:xfrm>
                <a:custGeom>
                  <a:avLst/>
                  <a:gdLst>
                    <a:gd name="connsiteX0" fmla="*/ 0 w 2889621"/>
                    <a:gd name="connsiteY0" fmla="*/ 0 h 1072049"/>
                    <a:gd name="connsiteX1" fmla="*/ 2889621 w 2889621"/>
                    <a:gd name="connsiteY1" fmla="*/ 0 h 1072049"/>
                    <a:gd name="connsiteX2" fmla="*/ 2889621 w 2889621"/>
                    <a:gd name="connsiteY2" fmla="*/ 1072049 h 1072049"/>
                    <a:gd name="connsiteX3" fmla="*/ 0 w 2889621"/>
                    <a:gd name="connsiteY3" fmla="*/ 1072049 h 1072049"/>
                    <a:gd name="connsiteX4" fmla="*/ 0 w 2889621"/>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621" h="1072049">
                      <a:moveTo>
                        <a:pt x="0" y="0"/>
                      </a:moveTo>
                      <a:lnTo>
                        <a:pt x="2889621" y="0"/>
                      </a:lnTo>
                      <a:lnTo>
                        <a:pt x="2889621"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770505">
                    <a:lnSpc>
                      <a:spcPct val="90000"/>
                    </a:lnSpc>
                    <a:spcBef>
                      <a:spcPct val="0"/>
                    </a:spcBef>
                    <a:spcAft>
                      <a:spcPct val="35000"/>
                    </a:spcAft>
                    <a:buNone/>
                  </a:pPr>
                  <a:r>
                    <a:rPr lang="en-US" sz="2000" b="1" kern="1200" dirty="0">
                      <a:solidFill>
                        <a:schemeClr val="bg1"/>
                      </a:solidFill>
                      <a:latin typeface="Aptos" panose="020B0004020202020204" pitchFamily="34" charset="0"/>
                    </a:rPr>
                    <a:t>Industry Advantage</a:t>
                  </a:r>
                </a:p>
              </p:txBody>
            </p:sp>
            <p:pic>
              <p:nvPicPr>
                <p:cNvPr id="18" name="Picture 17" descr="A group of people sitting around a table&#10;&#10;Description automatically generated">
                  <a:extLst>
                    <a:ext uri="{FF2B5EF4-FFF2-40B4-BE49-F238E27FC236}">
                      <a16:creationId xmlns:a16="http://schemas.microsoft.com/office/drawing/2014/main" id="{43BD32BF-E70D-C87F-1ADD-FD9DE43A11E9}"/>
                    </a:ext>
                  </a:extLst>
                </p:cNvPr>
                <p:cNvPicPr>
                  <a:picLocks/>
                </p:cNvPicPr>
                <p:nvPr/>
              </p:nvPicPr>
              <p:blipFill rotWithShape="1">
                <a:blip r:embed="rId5" cstate="print">
                  <a:extLst>
                    <a:ext uri="{28A0092B-C50C-407E-A947-70E740481C1C}">
                      <a14:useLocalDpi xmlns:a14="http://schemas.microsoft.com/office/drawing/2010/main"/>
                    </a:ext>
                  </a:extLst>
                </a:blip>
                <a:srcRect r="-1"/>
                <a:stretch/>
              </p:blipFill>
              <p:spPr>
                <a:xfrm>
                  <a:off x="5866766" y="2310349"/>
                  <a:ext cx="3657600" cy="2468880"/>
                </a:xfrm>
                <a:prstGeom prst="rect">
                  <a:avLst/>
                </a:prstGeom>
              </p:spPr>
            </p:pic>
          </p:grpSp>
        </p:grpSp>
        <p:grpSp>
          <p:nvGrpSpPr>
            <p:cNvPr id="29" name="Group 28">
              <a:extLst>
                <a:ext uri="{FF2B5EF4-FFF2-40B4-BE49-F238E27FC236}">
                  <a16:creationId xmlns:a16="http://schemas.microsoft.com/office/drawing/2014/main" id="{5DC88056-D31F-AC10-E6DE-54C00AE38E39}"/>
                </a:ext>
              </a:extLst>
            </p:cNvPr>
            <p:cNvGrpSpPr/>
            <p:nvPr/>
          </p:nvGrpSpPr>
          <p:grpSpPr>
            <a:xfrm>
              <a:off x="4837194" y="6431044"/>
              <a:ext cx="7655435" cy="3303631"/>
              <a:chOff x="4835959" y="6431044"/>
              <a:chExt cx="7655435" cy="3303631"/>
            </a:xfrm>
          </p:grpSpPr>
          <p:grpSp>
            <p:nvGrpSpPr>
              <p:cNvPr id="24" name="Group 23">
                <a:extLst>
                  <a:ext uri="{FF2B5EF4-FFF2-40B4-BE49-F238E27FC236}">
                    <a16:creationId xmlns:a16="http://schemas.microsoft.com/office/drawing/2014/main" id="{FC8DD366-6995-D6D1-F82A-605DA031B87C}"/>
                  </a:ext>
                </a:extLst>
              </p:cNvPr>
              <p:cNvGrpSpPr/>
              <p:nvPr/>
            </p:nvGrpSpPr>
            <p:grpSpPr>
              <a:xfrm>
                <a:off x="4835959" y="6431044"/>
                <a:ext cx="3657600" cy="3303631"/>
                <a:chOff x="4758802" y="6300740"/>
                <a:chExt cx="3657600" cy="3303631"/>
              </a:xfrm>
            </p:grpSpPr>
            <p:sp>
              <p:nvSpPr>
                <p:cNvPr id="22" name="Rectangle 21">
                  <a:extLst>
                    <a:ext uri="{FF2B5EF4-FFF2-40B4-BE49-F238E27FC236}">
                      <a16:creationId xmlns:a16="http://schemas.microsoft.com/office/drawing/2014/main" id="{96BBE426-ADE5-F7D2-4BF8-3D813EDC63DC}"/>
                    </a:ext>
                  </a:extLst>
                </p:cNvPr>
                <p:cNvSpPr>
                  <a:spLocks noChangeAspect="1"/>
                </p:cNvSpPr>
                <p:nvPr/>
              </p:nvSpPr>
              <p:spPr>
                <a:xfrm>
                  <a:off x="4758802" y="6300740"/>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14" name="Rectangle: Rounded Corners 13">
                  <a:extLst>
                    <a:ext uri="{FF2B5EF4-FFF2-40B4-BE49-F238E27FC236}">
                      <a16:creationId xmlns:a16="http://schemas.microsoft.com/office/drawing/2014/main" id="{6D324AA5-3616-DC8B-4BE1-C18C820043FD}"/>
                    </a:ext>
                  </a:extLst>
                </p:cNvPr>
                <p:cNvSpPr/>
                <p:nvPr/>
              </p:nvSpPr>
              <p:spPr>
                <a:xfrm>
                  <a:off x="4758802" y="6300740"/>
                  <a:ext cx="3657600" cy="2468880"/>
                </a:xfrm>
                <a:prstGeom prst="roundRect">
                  <a:avLst>
                    <a:gd name="adj" fmla="val 0"/>
                  </a:avLst>
                </a:prstGeom>
                <a:blipFill>
                  <a:blip r:embed="rId6">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15" name="Freeform: Shape 14">
                  <a:extLst>
                    <a:ext uri="{FF2B5EF4-FFF2-40B4-BE49-F238E27FC236}">
                      <a16:creationId xmlns:a16="http://schemas.microsoft.com/office/drawing/2014/main" id="{CD3E25FB-AE22-41D7-DBDC-B62458FED4E2}"/>
                    </a:ext>
                  </a:extLst>
                </p:cNvPr>
                <p:cNvSpPr/>
                <p:nvPr/>
              </p:nvSpPr>
              <p:spPr>
                <a:xfrm>
                  <a:off x="5191599" y="8820827"/>
                  <a:ext cx="2792007" cy="783544"/>
                </a:xfrm>
                <a:custGeom>
                  <a:avLst/>
                  <a:gdLst>
                    <a:gd name="connsiteX0" fmla="*/ 0 w 2889621"/>
                    <a:gd name="connsiteY0" fmla="*/ 0 h 651548"/>
                    <a:gd name="connsiteX1" fmla="*/ 2889621 w 2889621"/>
                    <a:gd name="connsiteY1" fmla="*/ 0 h 651548"/>
                    <a:gd name="connsiteX2" fmla="*/ 2889621 w 2889621"/>
                    <a:gd name="connsiteY2" fmla="*/ 651548 h 651548"/>
                    <a:gd name="connsiteX3" fmla="*/ 0 w 2889621"/>
                    <a:gd name="connsiteY3" fmla="*/ 651548 h 651548"/>
                    <a:gd name="connsiteX4" fmla="*/ 0 w 2889621"/>
                    <a:gd name="connsiteY4" fmla="*/ 0 h 65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621" h="651548">
                      <a:moveTo>
                        <a:pt x="0" y="0"/>
                      </a:moveTo>
                      <a:lnTo>
                        <a:pt x="2889621" y="0"/>
                      </a:lnTo>
                      <a:lnTo>
                        <a:pt x="2889621" y="651548"/>
                      </a:lnTo>
                      <a:lnTo>
                        <a:pt x="0" y="6515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770505">
                    <a:lnSpc>
                      <a:spcPct val="90000"/>
                    </a:lnSpc>
                    <a:spcBef>
                      <a:spcPct val="0"/>
                    </a:spcBef>
                    <a:spcAft>
                      <a:spcPct val="35000"/>
                    </a:spcAft>
                    <a:buNone/>
                  </a:pPr>
                  <a:r>
                    <a:rPr lang="en-US" sz="2000" b="1" kern="1200" dirty="0">
                      <a:solidFill>
                        <a:schemeClr val="bg1"/>
                      </a:solidFill>
                      <a:latin typeface="Aptos" panose="020B0004020202020204" pitchFamily="34" charset="0"/>
                    </a:rPr>
                    <a:t>Executive Immersion</a:t>
                  </a:r>
                </a:p>
              </p:txBody>
            </p:sp>
          </p:grpSp>
          <p:grpSp>
            <p:nvGrpSpPr>
              <p:cNvPr id="27" name="Group 26">
                <a:extLst>
                  <a:ext uri="{FF2B5EF4-FFF2-40B4-BE49-F238E27FC236}">
                    <a16:creationId xmlns:a16="http://schemas.microsoft.com/office/drawing/2014/main" id="{C460DF76-9D3A-EAE1-EA61-D3D0EDE1224F}"/>
                  </a:ext>
                </a:extLst>
              </p:cNvPr>
              <p:cNvGrpSpPr/>
              <p:nvPr/>
            </p:nvGrpSpPr>
            <p:grpSpPr>
              <a:xfrm>
                <a:off x="8833794" y="6431044"/>
                <a:ext cx="3657600" cy="3303631"/>
                <a:chOff x="6172200" y="6570591"/>
                <a:chExt cx="3657600" cy="3303631"/>
              </a:xfrm>
            </p:grpSpPr>
            <p:sp>
              <p:nvSpPr>
                <p:cNvPr id="23" name="Rectangle 22">
                  <a:extLst>
                    <a:ext uri="{FF2B5EF4-FFF2-40B4-BE49-F238E27FC236}">
                      <a16:creationId xmlns:a16="http://schemas.microsoft.com/office/drawing/2014/main" id="{E0B0BCD3-7057-0071-4868-B2937EF95B37}"/>
                    </a:ext>
                  </a:extLst>
                </p:cNvPr>
                <p:cNvSpPr>
                  <a:spLocks noChangeAspect="1"/>
                </p:cNvSpPr>
                <p:nvPr/>
              </p:nvSpPr>
              <p:spPr>
                <a:xfrm>
                  <a:off x="6172200" y="6570591"/>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17" name="Freeform: Shape 16">
                  <a:extLst>
                    <a:ext uri="{FF2B5EF4-FFF2-40B4-BE49-F238E27FC236}">
                      <a16:creationId xmlns:a16="http://schemas.microsoft.com/office/drawing/2014/main" id="{7B8C17C1-33D9-4B21-50B3-437BC4F4BCAD}"/>
                    </a:ext>
                  </a:extLst>
                </p:cNvPr>
                <p:cNvSpPr/>
                <p:nvPr/>
              </p:nvSpPr>
              <p:spPr>
                <a:xfrm>
                  <a:off x="6648765" y="9055418"/>
                  <a:ext cx="2704470" cy="818804"/>
                </a:xfrm>
                <a:custGeom>
                  <a:avLst/>
                  <a:gdLst>
                    <a:gd name="connsiteX0" fmla="*/ 0 w 3736425"/>
                    <a:gd name="connsiteY0" fmla="*/ 0 h 1072049"/>
                    <a:gd name="connsiteX1" fmla="*/ 3736425 w 3736425"/>
                    <a:gd name="connsiteY1" fmla="*/ 0 h 1072049"/>
                    <a:gd name="connsiteX2" fmla="*/ 3736425 w 3736425"/>
                    <a:gd name="connsiteY2" fmla="*/ 1072049 h 1072049"/>
                    <a:gd name="connsiteX3" fmla="*/ 0 w 3736425"/>
                    <a:gd name="connsiteY3" fmla="*/ 1072049 h 1072049"/>
                    <a:gd name="connsiteX4" fmla="*/ 0 w 3736425"/>
                    <a:gd name="connsiteY4" fmla="*/ 0 h 107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425" h="1072049">
                      <a:moveTo>
                        <a:pt x="0" y="0"/>
                      </a:moveTo>
                      <a:lnTo>
                        <a:pt x="3736425" y="0"/>
                      </a:lnTo>
                      <a:lnTo>
                        <a:pt x="3736425" y="1072049"/>
                      </a:lnTo>
                      <a:lnTo>
                        <a:pt x="0" y="10720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75" tIns="123275" rIns="123275"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770505">
                    <a:lnSpc>
                      <a:spcPct val="90000"/>
                    </a:lnSpc>
                    <a:spcBef>
                      <a:spcPct val="0"/>
                    </a:spcBef>
                    <a:spcAft>
                      <a:spcPct val="35000"/>
                    </a:spcAft>
                    <a:buNone/>
                  </a:pPr>
                  <a:r>
                    <a:rPr lang="en-US" sz="2000" b="1" kern="1200" dirty="0">
                      <a:solidFill>
                        <a:schemeClr val="bg1"/>
                      </a:solidFill>
                      <a:latin typeface="Aptos" panose="020B0004020202020204" pitchFamily="34" charset="0"/>
                    </a:rPr>
                    <a:t>Strategic Leadership Experience</a:t>
                  </a:r>
                </a:p>
              </p:txBody>
            </p:sp>
            <p:sp>
              <p:nvSpPr>
                <p:cNvPr id="16" name="Rectangle: Rounded Corners 15">
                  <a:extLst>
                    <a:ext uri="{FF2B5EF4-FFF2-40B4-BE49-F238E27FC236}">
                      <a16:creationId xmlns:a16="http://schemas.microsoft.com/office/drawing/2014/main" id="{4FE233E0-3F80-69F5-E6B7-A7923FF4EF3B}"/>
                    </a:ext>
                  </a:extLst>
                </p:cNvPr>
                <p:cNvSpPr/>
                <p:nvPr/>
              </p:nvSpPr>
              <p:spPr>
                <a:xfrm>
                  <a:off x="6172200" y="6570591"/>
                  <a:ext cx="3657600" cy="2468880"/>
                </a:xfrm>
                <a:prstGeom prst="roundRect">
                  <a:avLst>
                    <a:gd name="adj" fmla="val 0"/>
                  </a:avLst>
                </a:prstGeom>
                <a:blipFill>
                  <a:blip r:embed="rId7">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grpSp>
        </p:grpSp>
      </p:grpSp>
      <p:sp>
        <p:nvSpPr>
          <p:cNvPr id="33" name="Rectangle 32">
            <a:extLst>
              <a:ext uri="{FF2B5EF4-FFF2-40B4-BE49-F238E27FC236}">
                <a16:creationId xmlns:a16="http://schemas.microsoft.com/office/drawing/2014/main" id="{16EFCC29-D9F7-3EE0-47E3-1D3F3319CED8}"/>
              </a:ext>
            </a:extLst>
          </p:cNvPr>
          <p:cNvSpPr/>
          <p:nvPr/>
        </p:nvSpPr>
        <p:spPr>
          <a:xfrm>
            <a:off x="7198430" y="1548993"/>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4" name="Rectangle 33">
            <a:extLst>
              <a:ext uri="{FF2B5EF4-FFF2-40B4-BE49-F238E27FC236}">
                <a16:creationId xmlns:a16="http://schemas.microsoft.com/office/drawing/2014/main" id="{857F1796-514F-38DA-563F-A1ED90384575}"/>
              </a:ext>
            </a:extLst>
          </p:cNvPr>
          <p:cNvSpPr/>
          <p:nvPr/>
        </p:nvSpPr>
        <p:spPr>
          <a:xfrm>
            <a:off x="9228393" y="5188765"/>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Tree>
    <p:extLst>
      <p:ext uri="{BB962C8B-B14F-4D97-AF65-F5344CB8AC3E}">
        <p14:creationId xmlns:p14="http://schemas.microsoft.com/office/powerpoint/2010/main" val="38913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D1684-091B-8800-0C8C-8AC7ABBCF6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2952BA-F983-6229-A7E1-4653B66D36D4}"/>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3A5F9542-1397-5B99-08D7-10AF65D44242}"/>
              </a:ext>
            </a:extLst>
          </p:cNvPr>
          <p:cNvSpPr>
            <a:spLocks noGrp="1"/>
          </p:cNvSpPr>
          <p:nvPr>
            <p:ph type="title"/>
          </p:nvPr>
        </p:nvSpPr>
        <p:spPr/>
        <p:txBody>
          <a:bodyPr/>
          <a:lstStyle/>
          <a:p>
            <a:r>
              <a:rPr lang="en-US" dirty="0"/>
              <a:t>Insights</a:t>
            </a:r>
          </a:p>
        </p:txBody>
      </p:sp>
      <p:grpSp>
        <p:nvGrpSpPr>
          <p:cNvPr id="75" name="Group 74">
            <a:extLst>
              <a:ext uri="{FF2B5EF4-FFF2-40B4-BE49-F238E27FC236}">
                <a16:creationId xmlns:a16="http://schemas.microsoft.com/office/drawing/2014/main" id="{A11EECDF-1D19-29CB-BEAC-0FE7F436E3FD}"/>
              </a:ext>
            </a:extLst>
          </p:cNvPr>
          <p:cNvGrpSpPr/>
          <p:nvPr/>
        </p:nvGrpSpPr>
        <p:grpSpPr>
          <a:xfrm>
            <a:off x="1482271" y="1684318"/>
            <a:ext cx="15323458" cy="6918365"/>
            <a:chOff x="197112" y="2186649"/>
            <a:chExt cx="15323458" cy="6918365"/>
          </a:xfrm>
        </p:grpSpPr>
        <p:grpSp>
          <p:nvGrpSpPr>
            <p:cNvPr id="74" name="Group 73">
              <a:extLst>
                <a:ext uri="{FF2B5EF4-FFF2-40B4-BE49-F238E27FC236}">
                  <a16:creationId xmlns:a16="http://schemas.microsoft.com/office/drawing/2014/main" id="{8C21B196-C5B1-B1B3-1633-4E060C64C0BE}"/>
                </a:ext>
              </a:extLst>
            </p:cNvPr>
            <p:cNvGrpSpPr/>
            <p:nvPr/>
          </p:nvGrpSpPr>
          <p:grpSpPr>
            <a:xfrm>
              <a:off x="2011189" y="5801383"/>
              <a:ext cx="11695304" cy="3303631"/>
              <a:chOff x="2174664" y="5801383"/>
              <a:chExt cx="11695304" cy="3303631"/>
            </a:xfrm>
          </p:grpSpPr>
          <p:grpSp>
            <p:nvGrpSpPr>
              <p:cNvPr id="47" name="Group 46">
                <a:extLst>
                  <a:ext uri="{FF2B5EF4-FFF2-40B4-BE49-F238E27FC236}">
                    <a16:creationId xmlns:a16="http://schemas.microsoft.com/office/drawing/2014/main" id="{77025922-A295-B4FF-3FBF-6E232387239D}"/>
                  </a:ext>
                </a:extLst>
              </p:cNvPr>
              <p:cNvGrpSpPr/>
              <p:nvPr/>
            </p:nvGrpSpPr>
            <p:grpSpPr>
              <a:xfrm>
                <a:off x="2174664" y="5801383"/>
                <a:ext cx="3657600" cy="3303631"/>
                <a:chOff x="2427284" y="6220067"/>
                <a:chExt cx="3657600" cy="3303631"/>
              </a:xfrm>
            </p:grpSpPr>
            <p:sp>
              <p:nvSpPr>
                <p:cNvPr id="38" name="Rectangle 37">
                  <a:extLst>
                    <a:ext uri="{FF2B5EF4-FFF2-40B4-BE49-F238E27FC236}">
                      <a16:creationId xmlns:a16="http://schemas.microsoft.com/office/drawing/2014/main" id="{2C7F2EEC-6EAF-7EBF-5392-1ADB68C6EA59}"/>
                    </a:ext>
                  </a:extLst>
                </p:cNvPr>
                <p:cNvSpPr>
                  <a:spLocks noChangeAspect="1"/>
                </p:cNvSpPr>
                <p:nvPr/>
              </p:nvSpPr>
              <p:spPr>
                <a:xfrm>
                  <a:off x="2427284" y="622006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27" name="Rectangle: Rounded Corners 26">
                  <a:extLst>
                    <a:ext uri="{FF2B5EF4-FFF2-40B4-BE49-F238E27FC236}">
                      <a16:creationId xmlns:a16="http://schemas.microsoft.com/office/drawing/2014/main" id="{509E8EB1-F476-C8CC-2CDE-C24C086CC164}"/>
                    </a:ext>
                  </a:extLst>
                </p:cNvPr>
                <p:cNvSpPr/>
                <p:nvPr/>
              </p:nvSpPr>
              <p:spPr>
                <a:xfrm>
                  <a:off x="2427284" y="6220067"/>
                  <a:ext cx="3657600" cy="2468880"/>
                </a:xfrm>
                <a:prstGeom prst="roundRect">
                  <a:avLst>
                    <a:gd name="adj" fmla="val 0"/>
                  </a:avLst>
                </a:prstGeom>
                <a:blipFill>
                  <a:blip r:embed="rId3">
                    <a:extLst>
                      <a:ext uri="{28A0092B-C50C-407E-A947-70E740481C1C}">
                        <a14:useLocalDpi xmlns:a14="http://schemas.microsoft.com/office/drawing/2010/main" val="0"/>
                      </a:ext>
                    </a:extLst>
                  </a:blip>
                  <a:srcRect/>
                  <a:stretch>
                    <a:fillRect l="-22221" r="-273" b="-4"/>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28" name="Freeform: Shape 27">
                  <a:extLst>
                    <a:ext uri="{FF2B5EF4-FFF2-40B4-BE49-F238E27FC236}">
                      <a16:creationId xmlns:a16="http://schemas.microsoft.com/office/drawing/2014/main" id="{B812F395-BF75-0C8A-CEF4-19BB9529A5B2}"/>
                    </a:ext>
                  </a:extLst>
                </p:cNvPr>
                <p:cNvSpPr/>
                <p:nvPr/>
              </p:nvSpPr>
              <p:spPr>
                <a:xfrm>
                  <a:off x="2714626" y="8688948"/>
                  <a:ext cx="3082916" cy="834750"/>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Experience Studies Pro</a:t>
                  </a:r>
                </a:p>
              </p:txBody>
            </p:sp>
          </p:grpSp>
          <p:grpSp>
            <p:nvGrpSpPr>
              <p:cNvPr id="48" name="Group 47">
                <a:extLst>
                  <a:ext uri="{FF2B5EF4-FFF2-40B4-BE49-F238E27FC236}">
                    <a16:creationId xmlns:a16="http://schemas.microsoft.com/office/drawing/2014/main" id="{6A215C2E-75B3-1C6B-60B9-947D115DA56B}"/>
                  </a:ext>
                </a:extLst>
              </p:cNvPr>
              <p:cNvGrpSpPr/>
              <p:nvPr/>
            </p:nvGrpSpPr>
            <p:grpSpPr>
              <a:xfrm>
                <a:off x="6193516" y="5801383"/>
                <a:ext cx="3657600" cy="3303631"/>
                <a:chOff x="6605150" y="6288784"/>
                <a:chExt cx="3657600" cy="3303631"/>
              </a:xfrm>
            </p:grpSpPr>
            <p:sp>
              <p:nvSpPr>
                <p:cNvPr id="39" name="Rectangle 38">
                  <a:extLst>
                    <a:ext uri="{FF2B5EF4-FFF2-40B4-BE49-F238E27FC236}">
                      <a16:creationId xmlns:a16="http://schemas.microsoft.com/office/drawing/2014/main" id="{6A876FD8-89B0-0D72-D84D-0D59E47A2397}"/>
                    </a:ext>
                  </a:extLst>
                </p:cNvPr>
                <p:cNvSpPr>
                  <a:spLocks noChangeAspect="1"/>
                </p:cNvSpPr>
                <p:nvPr/>
              </p:nvSpPr>
              <p:spPr>
                <a:xfrm>
                  <a:off x="6605150" y="6288784"/>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29" name="Rectangle: Rounded Corners 28">
                  <a:extLst>
                    <a:ext uri="{FF2B5EF4-FFF2-40B4-BE49-F238E27FC236}">
                      <a16:creationId xmlns:a16="http://schemas.microsoft.com/office/drawing/2014/main" id="{6D72B8D8-7B1F-DDFE-7A42-213196BDC8D9}"/>
                    </a:ext>
                  </a:extLst>
                </p:cNvPr>
                <p:cNvSpPr/>
                <p:nvPr/>
              </p:nvSpPr>
              <p:spPr>
                <a:xfrm>
                  <a:off x="6605150" y="6288784"/>
                  <a:ext cx="3657600" cy="2468880"/>
                </a:xfrm>
                <a:prstGeom prst="roundRect">
                  <a:avLst>
                    <a:gd name="adj" fmla="val 0"/>
                  </a:avLst>
                </a:prstGeom>
                <a:blipFill>
                  <a:blip r:embed="rId4">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30" name="Freeform: Shape 29">
                  <a:extLst>
                    <a:ext uri="{FF2B5EF4-FFF2-40B4-BE49-F238E27FC236}">
                      <a16:creationId xmlns:a16="http://schemas.microsoft.com/office/drawing/2014/main" id="{939A7D70-1307-5C98-6AA5-3527B863DC93}"/>
                    </a:ext>
                  </a:extLst>
                </p:cNvPr>
                <p:cNvSpPr/>
                <p:nvPr/>
              </p:nvSpPr>
              <p:spPr>
                <a:xfrm>
                  <a:off x="7059109" y="8757663"/>
                  <a:ext cx="2749682" cy="834751"/>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Thought Leadership</a:t>
                  </a:r>
                </a:p>
              </p:txBody>
            </p:sp>
          </p:grpSp>
          <p:grpSp>
            <p:nvGrpSpPr>
              <p:cNvPr id="49" name="Group 48">
                <a:extLst>
                  <a:ext uri="{FF2B5EF4-FFF2-40B4-BE49-F238E27FC236}">
                    <a16:creationId xmlns:a16="http://schemas.microsoft.com/office/drawing/2014/main" id="{E90441D6-DC27-CE9F-6852-D182A50A3AA8}"/>
                  </a:ext>
                </a:extLst>
              </p:cNvPr>
              <p:cNvGrpSpPr/>
              <p:nvPr/>
            </p:nvGrpSpPr>
            <p:grpSpPr>
              <a:xfrm>
                <a:off x="10212368" y="5801383"/>
                <a:ext cx="3657600" cy="3303631"/>
                <a:chOff x="10851576" y="6308717"/>
                <a:chExt cx="3657600" cy="3303631"/>
              </a:xfrm>
            </p:grpSpPr>
            <p:sp>
              <p:nvSpPr>
                <p:cNvPr id="40" name="Rectangle 39">
                  <a:extLst>
                    <a:ext uri="{FF2B5EF4-FFF2-40B4-BE49-F238E27FC236}">
                      <a16:creationId xmlns:a16="http://schemas.microsoft.com/office/drawing/2014/main" id="{0CA33E55-28F8-8208-81E0-6B32EC9AB870}"/>
                    </a:ext>
                  </a:extLst>
                </p:cNvPr>
                <p:cNvSpPr>
                  <a:spLocks noChangeAspect="1"/>
                </p:cNvSpPr>
                <p:nvPr/>
              </p:nvSpPr>
              <p:spPr>
                <a:xfrm>
                  <a:off x="10851576" y="630871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31" name="Rectangle: Rounded Corners 30">
                  <a:extLst>
                    <a:ext uri="{FF2B5EF4-FFF2-40B4-BE49-F238E27FC236}">
                      <a16:creationId xmlns:a16="http://schemas.microsoft.com/office/drawing/2014/main" id="{7255C2F6-4C91-7BD6-14D7-7749D81DB3B5}"/>
                    </a:ext>
                  </a:extLst>
                </p:cNvPr>
                <p:cNvSpPr/>
                <p:nvPr/>
              </p:nvSpPr>
              <p:spPr>
                <a:xfrm>
                  <a:off x="10851576" y="6308717"/>
                  <a:ext cx="3657600" cy="2468880"/>
                </a:xfrm>
                <a:prstGeom prst="roundRect">
                  <a:avLst>
                    <a:gd name="adj" fmla="val 0"/>
                  </a:avLst>
                </a:prstGeom>
                <a:blipFill>
                  <a:blip r:embed="rId5">
                    <a:extLst>
                      <a:ext uri="{28A0092B-C50C-407E-A947-70E740481C1C}">
                        <a14:useLocalDpi xmlns:a14="http://schemas.microsoft.com/office/drawing/2010/main" val="0"/>
                      </a:ext>
                    </a:extLst>
                  </a:blip>
                  <a:srcRect/>
                  <a:stretch>
                    <a:fillRect l="-2000" r="-2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32" name="Freeform: Shape 31">
                  <a:extLst>
                    <a:ext uri="{FF2B5EF4-FFF2-40B4-BE49-F238E27FC236}">
                      <a16:creationId xmlns:a16="http://schemas.microsoft.com/office/drawing/2014/main" id="{B25265BB-F41C-6745-C70B-AEE86DD3D80A}"/>
                    </a:ext>
                  </a:extLst>
                </p:cNvPr>
                <p:cNvSpPr/>
                <p:nvPr/>
              </p:nvSpPr>
              <p:spPr>
                <a:xfrm>
                  <a:off x="10851576" y="8688947"/>
                  <a:ext cx="3657600" cy="923401"/>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McKinsey LIMRA 360 Performance Benchmarking Survey  </a:t>
                  </a:r>
                </a:p>
              </p:txBody>
            </p:sp>
          </p:grpSp>
        </p:grpSp>
        <p:grpSp>
          <p:nvGrpSpPr>
            <p:cNvPr id="73" name="Group 72">
              <a:extLst>
                <a:ext uri="{FF2B5EF4-FFF2-40B4-BE49-F238E27FC236}">
                  <a16:creationId xmlns:a16="http://schemas.microsoft.com/office/drawing/2014/main" id="{B2BFC0CC-2FA1-68FF-A96A-A4BC106F9EB9}"/>
                </a:ext>
              </a:extLst>
            </p:cNvPr>
            <p:cNvGrpSpPr/>
            <p:nvPr/>
          </p:nvGrpSpPr>
          <p:grpSpPr>
            <a:xfrm>
              <a:off x="197112" y="2186649"/>
              <a:ext cx="15323458" cy="3321185"/>
              <a:chOff x="197112" y="2186649"/>
              <a:chExt cx="15323458" cy="3321185"/>
            </a:xfrm>
          </p:grpSpPr>
          <p:grpSp>
            <p:nvGrpSpPr>
              <p:cNvPr id="42" name="Group 41">
                <a:extLst>
                  <a:ext uri="{FF2B5EF4-FFF2-40B4-BE49-F238E27FC236}">
                    <a16:creationId xmlns:a16="http://schemas.microsoft.com/office/drawing/2014/main" id="{0397157A-EDAC-ED1B-F272-2327380EDCAC}"/>
                  </a:ext>
                </a:extLst>
              </p:cNvPr>
              <p:cNvGrpSpPr/>
              <p:nvPr/>
            </p:nvGrpSpPr>
            <p:grpSpPr>
              <a:xfrm>
                <a:off x="4085731" y="2195426"/>
                <a:ext cx="3657600" cy="3303631"/>
                <a:chOff x="4045295" y="2415117"/>
                <a:chExt cx="3657600" cy="3303631"/>
              </a:xfrm>
            </p:grpSpPr>
            <p:sp>
              <p:nvSpPr>
                <p:cNvPr id="35" name="Rectangle 34">
                  <a:extLst>
                    <a:ext uri="{FF2B5EF4-FFF2-40B4-BE49-F238E27FC236}">
                      <a16:creationId xmlns:a16="http://schemas.microsoft.com/office/drawing/2014/main" id="{3E580258-DB46-B0EC-705F-74551BAB1D0E}"/>
                    </a:ext>
                  </a:extLst>
                </p:cNvPr>
                <p:cNvSpPr>
                  <a:spLocks noChangeAspect="1"/>
                </p:cNvSpPr>
                <p:nvPr/>
              </p:nvSpPr>
              <p:spPr>
                <a:xfrm>
                  <a:off x="4045295" y="241511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12" name="Rectangle: Rounded Corners 11">
                  <a:extLst>
                    <a:ext uri="{FF2B5EF4-FFF2-40B4-BE49-F238E27FC236}">
                      <a16:creationId xmlns:a16="http://schemas.microsoft.com/office/drawing/2014/main" id="{BA0875DB-215F-884C-38FB-CDBB8FA4C2A9}"/>
                    </a:ext>
                  </a:extLst>
                </p:cNvPr>
                <p:cNvSpPr/>
                <p:nvPr/>
              </p:nvSpPr>
              <p:spPr>
                <a:xfrm>
                  <a:off x="4045295" y="2415117"/>
                  <a:ext cx="3657600" cy="2468880"/>
                </a:xfrm>
                <a:prstGeom prst="roundRect">
                  <a:avLst>
                    <a:gd name="adj" fmla="val 1165"/>
                  </a:avLst>
                </a:prstGeom>
                <a:blipFill>
                  <a:blip r:embed="rId6">
                    <a:extLst>
                      <a:ext uri="{28A0092B-C50C-407E-A947-70E740481C1C}">
                        <a14:useLocalDpi xmlns:a14="http://schemas.microsoft.com/office/drawing/2010/main" val="0"/>
                      </a:ext>
                    </a:extLst>
                  </a:blip>
                  <a:srcRect/>
                  <a:stretch>
                    <a:fillRect l="-11000" r="-1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22" name="Freeform: Shape 21">
                  <a:extLst>
                    <a:ext uri="{FF2B5EF4-FFF2-40B4-BE49-F238E27FC236}">
                      <a16:creationId xmlns:a16="http://schemas.microsoft.com/office/drawing/2014/main" id="{02169E7A-5DAA-DF92-E965-55BC08FCCDE2}"/>
                    </a:ext>
                  </a:extLst>
                </p:cNvPr>
                <p:cNvSpPr/>
                <p:nvPr/>
              </p:nvSpPr>
              <p:spPr>
                <a:xfrm>
                  <a:off x="4527936" y="4867366"/>
                  <a:ext cx="2692318" cy="851382"/>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Product Benchmarks and Research</a:t>
                  </a:r>
                </a:p>
              </p:txBody>
            </p:sp>
          </p:grpSp>
          <p:grpSp>
            <p:nvGrpSpPr>
              <p:cNvPr id="43" name="Group 42">
                <a:extLst>
                  <a:ext uri="{FF2B5EF4-FFF2-40B4-BE49-F238E27FC236}">
                    <a16:creationId xmlns:a16="http://schemas.microsoft.com/office/drawing/2014/main" id="{594FD069-C1B3-452A-F052-D719D337ECC6}"/>
                  </a:ext>
                </a:extLst>
              </p:cNvPr>
              <p:cNvGrpSpPr/>
              <p:nvPr/>
            </p:nvGrpSpPr>
            <p:grpSpPr>
              <a:xfrm>
                <a:off x="7974350" y="2195426"/>
                <a:ext cx="3657600" cy="3303631"/>
                <a:chOff x="7835334" y="2440468"/>
                <a:chExt cx="3657600" cy="3303631"/>
              </a:xfrm>
            </p:grpSpPr>
            <p:sp>
              <p:nvSpPr>
                <p:cNvPr id="36" name="Rectangle 35">
                  <a:extLst>
                    <a:ext uri="{FF2B5EF4-FFF2-40B4-BE49-F238E27FC236}">
                      <a16:creationId xmlns:a16="http://schemas.microsoft.com/office/drawing/2014/main" id="{F1CDC7B8-4787-B6EE-0F10-8DCF56D686D7}"/>
                    </a:ext>
                  </a:extLst>
                </p:cNvPr>
                <p:cNvSpPr>
                  <a:spLocks noChangeAspect="1"/>
                </p:cNvSpPr>
                <p:nvPr/>
              </p:nvSpPr>
              <p:spPr>
                <a:xfrm>
                  <a:off x="7835334" y="2440468"/>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23" name="Rectangle: Rounded Corners 22">
                  <a:extLst>
                    <a:ext uri="{FF2B5EF4-FFF2-40B4-BE49-F238E27FC236}">
                      <a16:creationId xmlns:a16="http://schemas.microsoft.com/office/drawing/2014/main" id="{0D33F336-E40E-7BC9-6B3F-7AFC8F0DDF47}"/>
                    </a:ext>
                  </a:extLst>
                </p:cNvPr>
                <p:cNvSpPr/>
                <p:nvPr/>
              </p:nvSpPr>
              <p:spPr>
                <a:xfrm>
                  <a:off x="7835334" y="2440468"/>
                  <a:ext cx="3657600" cy="2520085"/>
                </a:xfrm>
                <a:prstGeom prst="roundRect">
                  <a:avLst>
                    <a:gd name="adj" fmla="val 0"/>
                  </a:avLst>
                </a:prstGeom>
                <a:blipFill>
                  <a:blip r:embed="rId7">
                    <a:extLst>
                      <a:ext uri="{28A0092B-C50C-407E-A947-70E740481C1C}">
                        <a14:useLocalDpi xmlns:a14="http://schemas.microsoft.com/office/drawing/2010/main" val="0"/>
                      </a:ext>
                    </a:extLst>
                  </a:blip>
                  <a:srcRect/>
                  <a:stretch>
                    <a:fillRect l="-11000" r="-1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24" name="Freeform: Shape 23">
                  <a:extLst>
                    <a:ext uri="{FF2B5EF4-FFF2-40B4-BE49-F238E27FC236}">
                      <a16:creationId xmlns:a16="http://schemas.microsoft.com/office/drawing/2014/main" id="{4E7E011C-6443-0D09-C084-B26A546A6E97}"/>
                    </a:ext>
                  </a:extLst>
                </p:cNvPr>
                <p:cNvSpPr/>
                <p:nvPr/>
              </p:nvSpPr>
              <p:spPr>
                <a:xfrm>
                  <a:off x="8189772" y="4960553"/>
                  <a:ext cx="2948725" cy="783546"/>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Consumer Benchmarks and Research</a:t>
                  </a:r>
                </a:p>
              </p:txBody>
            </p:sp>
          </p:grpSp>
          <p:grpSp>
            <p:nvGrpSpPr>
              <p:cNvPr id="44" name="Group 43">
                <a:extLst>
                  <a:ext uri="{FF2B5EF4-FFF2-40B4-BE49-F238E27FC236}">
                    <a16:creationId xmlns:a16="http://schemas.microsoft.com/office/drawing/2014/main" id="{DD125127-7959-8E07-7A6C-B22325A1CC8F}"/>
                  </a:ext>
                </a:extLst>
              </p:cNvPr>
              <p:cNvGrpSpPr/>
              <p:nvPr/>
            </p:nvGrpSpPr>
            <p:grpSpPr>
              <a:xfrm>
                <a:off x="11862970" y="2186649"/>
                <a:ext cx="3657600" cy="3321185"/>
                <a:chOff x="12413905" y="2347183"/>
                <a:chExt cx="3657600" cy="3321185"/>
              </a:xfrm>
            </p:grpSpPr>
            <p:sp>
              <p:nvSpPr>
                <p:cNvPr id="37" name="Rectangle 36">
                  <a:extLst>
                    <a:ext uri="{FF2B5EF4-FFF2-40B4-BE49-F238E27FC236}">
                      <a16:creationId xmlns:a16="http://schemas.microsoft.com/office/drawing/2014/main" id="{5E00A438-D17B-DB65-A161-30144875034C}"/>
                    </a:ext>
                  </a:extLst>
                </p:cNvPr>
                <p:cNvSpPr>
                  <a:spLocks noChangeAspect="1"/>
                </p:cNvSpPr>
                <p:nvPr/>
              </p:nvSpPr>
              <p:spPr>
                <a:xfrm>
                  <a:off x="12413905" y="2364737"/>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25" name="Rectangle: Rounded Corners 24">
                  <a:extLst>
                    <a:ext uri="{FF2B5EF4-FFF2-40B4-BE49-F238E27FC236}">
                      <a16:creationId xmlns:a16="http://schemas.microsoft.com/office/drawing/2014/main" id="{EEB863B9-EE36-D188-D4F4-A0F4A548D4B8}"/>
                    </a:ext>
                  </a:extLst>
                </p:cNvPr>
                <p:cNvSpPr/>
                <p:nvPr/>
              </p:nvSpPr>
              <p:spPr>
                <a:xfrm>
                  <a:off x="12413905" y="2347183"/>
                  <a:ext cx="3657600" cy="2468880"/>
                </a:xfrm>
                <a:prstGeom prst="roundRect">
                  <a:avLst>
                    <a:gd name="adj" fmla="val 0"/>
                  </a:avLst>
                </a:prstGeom>
                <a:blipFill>
                  <a:blip r:embed="rId8">
                    <a:extLst>
                      <a:ext uri="{28A0092B-C50C-407E-A947-70E740481C1C}">
                        <a14:useLocalDpi xmlns:a14="http://schemas.microsoft.com/office/drawing/2010/main" val="0"/>
                      </a:ext>
                    </a:extLst>
                  </a:blip>
                  <a:srcRect/>
                  <a:stretch>
                    <a:fillRect t="-1000" b="-100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dirty="0">
                    <a:latin typeface="Aptos" panose="020B0004020202020204" pitchFamily="34" charset="0"/>
                  </a:endParaRPr>
                </a:p>
              </p:txBody>
            </p:sp>
            <p:sp>
              <p:nvSpPr>
                <p:cNvPr id="26" name="Freeform: Shape 25">
                  <a:extLst>
                    <a:ext uri="{FF2B5EF4-FFF2-40B4-BE49-F238E27FC236}">
                      <a16:creationId xmlns:a16="http://schemas.microsoft.com/office/drawing/2014/main" id="{09ADB6F5-7BAE-9C2E-6A56-16FEB94DD905}"/>
                    </a:ext>
                  </a:extLst>
                </p:cNvPr>
                <p:cNvSpPr/>
                <p:nvPr/>
              </p:nvSpPr>
              <p:spPr>
                <a:xfrm>
                  <a:off x="12656470" y="4816063"/>
                  <a:ext cx="3172470" cy="852305"/>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Distribution Benchmarks </a:t>
                  </a:r>
                  <a:r>
                    <a:rPr lang="en-US" sz="2000" b="1" dirty="0">
                      <a:solidFill>
                        <a:schemeClr val="bg1"/>
                      </a:solidFill>
                      <a:latin typeface="Aptos" panose="020B0004020202020204" pitchFamily="34" charset="0"/>
                    </a:rPr>
                    <a:t>and</a:t>
                  </a:r>
                  <a:r>
                    <a:rPr lang="en-US" sz="2000" b="1" kern="1200" dirty="0">
                      <a:solidFill>
                        <a:schemeClr val="bg1"/>
                      </a:solidFill>
                      <a:latin typeface="Aptos" panose="020B0004020202020204" pitchFamily="34" charset="0"/>
                    </a:rPr>
                    <a:t> Research</a:t>
                  </a:r>
                </a:p>
              </p:txBody>
            </p:sp>
          </p:grpSp>
          <p:grpSp>
            <p:nvGrpSpPr>
              <p:cNvPr id="41" name="Group 40">
                <a:extLst>
                  <a:ext uri="{FF2B5EF4-FFF2-40B4-BE49-F238E27FC236}">
                    <a16:creationId xmlns:a16="http://schemas.microsoft.com/office/drawing/2014/main" id="{08371D36-6CC1-9CD0-87CF-AAE156FA472F}"/>
                  </a:ext>
                </a:extLst>
              </p:cNvPr>
              <p:cNvGrpSpPr/>
              <p:nvPr/>
            </p:nvGrpSpPr>
            <p:grpSpPr>
              <a:xfrm>
                <a:off x="197112" y="2195426"/>
                <a:ext cx="3657600" cy="3303631"/>
                <a:chOff x="197112" y="2398486"/>
                <a:chExt cx="3657600" cy="3303631"/>
              </a:xfrm>
            </p:grpSpPr>
            <p:sp>
              <p:nvSpPr>
                <p:cNvPr id="34" name="Rectangle 33">
                  <a:extLst>
                    <a:ext uri="{FF2B5EF4-FFF2-40B4-BE49-F238E27FC236}">
                      <a16:creationId xmlns:a16="http://schemas.microsoft.com/office/drawing/2014/main" id="{9673823C-337E-F4DE-5233-A29369932EAB}"/>
                    </a:ext>
                  </a:extLst>
                </p:cNvPr>
                <p:cNvSpPr>
                  <a:spLocks noChangeAspect="1"/>
                </p:cNvSpPr>
                <p:nvPr/>
              </p:nvSpPr>
              <p:spPr>
                <a:xfrm>
                  <a:off x="197112" y="2398486"/>
                  <a:ext cx="3657600" cy="3303631"/>
                </a:xfrm>
                <a:prstGeom prst="rect">
                  <a:avLst/>
                </a:prstGeom>
                <a:solidFill>
                  <a:srgbClr val="002F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dirty="0">
                    <a:latin typeface="Aptos" panose="020B0004020202020204" pitchFamily="34" charset="0"/>
                  </a:endParaRPr>
                </a:p>
              </p:txBody>
            </p:sp>
            <p:sp>
              <p:nvSpPr>
                <p:cNvPr id="11" name="Freeform: Shape 10">
                  <a:extLst>
                    <a:ext uri="{FF2B5EF4-FFF2-40B4-BE49-F238E27FC236}">
                      <a16:creationId xmlns:a16="http://schemas.microsoft.com/office/drawing/2014/main" id="{5F4B3151-29D2-F439-A83F-F26B124028A6}"/>
                    </a:ext>
                  </a:extLst>
                </p:cNvPr>
                <p:cNvSpPr/>
                <p:nvPr/>
              </p:nvSpPr>
              <p:spPr>
                <a:xfrm>
                  <a:off x="844808" y="4848673"/>
                  <a:ext cx="2362209" cy="853444"/>
                </a:xfrm>
                <a:custGeom>
                  <a:avLst/>
                  <a:gdLst>
                    <a:gd name="connsiteX0" fmla="*/ 0 w 2140269"/>
                    <a:gd name="connsiteY0" fmla="*/ 0 h 794040"/>
                    <a:gd name="connsiteX1" fmla="*/ 2140269 w 2140269"/>
                    <a:gd name="connsiteY1" fmla="*/ 0 h 794040"/>
                    <a:gd name="connsiteX2" fmla="*/ 2140269 w 2140269"/>
                    <a:gd name="connsiteY2" fmla="*/ 794040 h 794040"/>
                    <a:gd name="connsiteX3" fmla="*/ 0 w 2140269"/>
                    <a:gd name="connsiteY3" fmla="*/ 794040 h 794040"/>
                    <a:gd name="connsiteX4" fmla="*/ 0 w 2140269"/>
                    <a:gd name="connsiteY4" fmla="*/ 0 h 79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269" h="794040">
                      <a:moveTo>
                        <a:pt x="0" y="0"/>
                      </a:moveTo>
                      <a:lnTo>
                        <a:pt x="2140269" y="0"/>
                      </a:lnTo>
                      <a:lnTo>
                        <a:pt x="2140269" y="794040"/>
                      </a:lnTo>
                      <a:lnTo>
                        <a:pt x="0" y="794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0" numCol="1" spcCol="1270" anchor="ctr" anchorCtr="0">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lvl="0" indent="0" algn="ctr" defTabSz="444522">
                    <a:lnSpc>
                      <a:spcPct val="90000"/>
                    </a:lnSpc>
                    <a:spcBef>
                      <a:spcPct val="0"/>
                    </a:spcBef>
                    <a:spcAft>
                      <a:spcPct val="35000"/>
                    </a:spcAft>
                    <a:buNone/>
                  </a:pPr>
                  <a:r>
                    <a:rPr lang="en-US" sz="2000" b="1" kern="1200" dirty="0">
                      <a:solidFill>
                        <a:schemeClr val="bg1"/>
                      </a:solidFill>
                      <a:latin typeface="Aptos" panose="020B0004020202020204" pitchFamily="34" charset="0"/>
                    </a:rPr>
                    <a:t>Compass Program</a:t>
                  </a:r>
                </a:p>
              </p:txBody>
            </p:sp>
            <p:pic>
              <p:nvPicPr>
                <p:cNvPr id="33" name="Picture 32" descr="A compass on rocks near water&#10;&#10;Description automatically generated">
                  <a:extLst>
                    <a:ext uri="{FF2B5EF4-FFF2-40B4-BE49-F238E27FC236}">
                      <a16:creationId xmlns:a16="http://schemas.microsoft.com/office/drawing/2014/main" id="{A3EC08C5-BD31-E7D3-F943-8BADB40A16E1}"/>
                    </a:ext>
                  </a:extLst>
                </p:cNvPr>
                <p:cNvPicPr>
                  <a:picLocks/>
                </p:cNvPicPr>
                <p:nvPr/>
              </p:nvPicPr>
              <p:blipFill rotWithShape="1">
                <a:blip r:embed="rId9" cstate="hqprint">
                  <a:extLst>
                    <a:ext uri="{28A0092B-C50C-407E-A947-70E740481C1C}">
                      <a14:useLocalDpi xmlns:a14="http://schemas.microsoft.com/office/drawing/2010/main" val="0"/>
                    </a:ext>
                  </a:extLst>
                </a:blip>
                <a:srcRect l="3241"/>
                <a:stretch/>
              </p:blipFill>
              <p:spPr>
                <a:xfrm>
                  <a:off x="197112" y="2398486"/>
                  <a:ext cx="3657600" cy="2468880"/>
                </a:xfrm>
                <a:prstGeom prst="rect">
                  <a:avLst/>
                </a:prstGeom>
              </p:spPr>
            </p:pic>
          </p:grpSp>
        </p:grpSp>
      </p:grpSp>
      <p:sp>
        <p:nvSpPr>
          <p:cNvPr id="99" name="Rectangle 98">
            <a:extLst>
              <a:ext uri="{FF2B5EF4-FFF2-40B4-BE49-F238E27FC236}">
                <a16:creationId xmlns:a16="http://schemas.microsoft.com/office/drawing/2014/main" id="{B2FA12CB-A391-45A7-8DE2-35CC4C3C8CB5}"/>
              </a:ext>
            </a:extLst>
          </p:cNvPr>
          <p:cNvSpPr/>
          <p:nvPr/>
        </p:nvSpPr>
        <p:spPr>
          <a:xfrm>
            <a:off x="3225346" y="5179217"/>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00" name="Rectangle 99">
            <a:extLst>
              <a:ext uri="{FF2B5EF4-FFF2-40B4-BE49-F238E27FC236}">
                <a16:creationId xmlns:a16="http://schemas.microsoft.com/office/drawing/2014/main" id="{061688F5-97DA-F1D2-3555-B628DFE3B38F}"/>
              </a:ext>
            </a:extLst>
          </p:cNvPr>
          <p:cNvSpPr/>
          <p:nvPr/>
        </p:nvSpPr>
        <p:spPr>
          <a:xfrm>
            <a:off x="11233604" y="5179217"/>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01" name="Rectangle 100">
            <a:extLst>
              <a:ext uri="{FF2B5EF4-FFF2-40B4-BE49-F238E27FC236}">
                <a16:creationId xmlns:a16="http://schemas.microsoft.com/office/drawing/2014/main" id="{6D655967-D6CE-400A-7619-BC60505A76B0}"/>
              </a:ext>
            </a:extLst>
          </p:cNvPr>
          <p:cNvSpPr/>
          <p:nvPr/>
        </p:nvSpPr>
        <p:spPr>
          <a:xfrm>
            <a:off x="9181701" y="1516083"/>
            <a:ext cx="3829050" cy="3543300"/>
          </a:xfrm>
          <a:prstGeom prst="rect">
            <a:avLst/>
          </a:prstGeom>
          <a:noFill/>
          <a:ln w="57150">
            <a:solidFill>
              <a:srgbClr val="F9C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Tree>
    <p:extLst>
      <p:ext uri="{BB962C8B-B14F-4D97-AF65-F5344CB8AC3E}">
        <p14:creationId xmlns:p14="http://schemas.microsoft.com/office/powerpoint/2010/main" val="1419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Lst>
  </p:timing>
</p:sld>
</file>

<file path=ppt/theme/theme1.xml><?xml version="1.0" encoding="utf-8"?>
<a:theme xmlns:a="http://schemas.openxmlformats.org/drawingml/2006/main" name="2024 LIMRA-LOMA Presentation">
  <a:themeElements>
    <a:clrScheme name="LIMRA LOMA Brand Colors 2025">
      <a:dk1>
        <a:srgbClr val="000000"/>
      </a:dk1>
      <a:lt1>
        <a:srgbClr val="FFFFFF"/>
      </a:lt1>
      <a:dk2>
        <a:srgbClr val="005F9E"/>
      </a:dk2>
      <a:lt2>
        <a:srgbClr val="E2DED9"/>
      </a:lt2>
      <a:accent1>
        <a:srgbClr val="129DC0"/>
      </a:accent1>
      <a:accent2>
        <a:srgbClr val="FFD103"/>
      </a:accent2>
      <a:accent3>
        <a:srgbClr val="008145"/>
      </a:accent3>
      <a:accent4>
        <a:srgbClr val="F7921E"/>
      </a:accent4>
      <a:accent5>
        <a:srgbClr val="603F99"/>
      </a:accent5>
      <a:accent6>
        <a:srgbClr val="52B9E9"/>
      </a:accent6>
      <a:hlink>
        <a:srgbClr val="005F9E"/>
      </a:hlink>
      <a:folHlink>
        <a:srgbClr val="008599"/>
      </a:folHlink>
    </a:clrScheme>
    <a:fontScheme name="Custom 2">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7B6BE4F7-AA4E-49E7-8497-7009C17067C9}"/>
    </a:ext>
  </a:extLst>
</a:theme>
</file>

<file path=ppt/theme/theme3.xml><?xml version="1.0" encoding="utf-8"?>
<a:theme xmlns:a="http://schemas.openxmlformats.org/drawingml/2006/main" name="Interior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9A1AB4F1-D810-4AE7-94DF-D767354C929B}"/>
    </a:ext>
  </a:extLst>
</a:theme>
</file>

<file path=ppt/theme/theme4.xml><?xml version="1.0" encoding="utf-8"?>
<a:theme xmlns:a="http://schemas.openxmlformats.org/drawingml/2006/main" name="Speakers Dark Blue DO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42-2022 AC Speaker_INTERNAL Pwpt Presentation Template_v7.potx" id="{8D5B3717-74B3-4A84-9A0E-03543D039C70}" vid="{FA8D8EEA-99B7-4D0E-B286-D670C072D904}"/>
    </a:ext>
  </a:extLst>
</a:theme>
</file>

<file path=ppt/theme/theme5.xml><?xml version="1.0" encoding="utf-8"?>
<a:theme xmlns:a="http://schemas.openxmlformats.org/drawingml/2006/main" name="Divider Transitio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peakers Dark Blue DO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RA_Speaker_EXTERNAL Pwpt Presentation Template_KG" id="{26F19CB5-C259-483C-9763-24C00743E5D0}" vid="{C3E050ED-9246-439D-92E5-6A9F845AEDAA}"/>
    </a:ext>
  </a:extLst>
</a:theme>
</file>

<file path=ppt/theme/theme7.xml><?xml version="1.0" encoding="utf-8"?>
<a:theme xmlns:a="http://schemas.openxmlformats.org/drawingml/2006/main" name="Interior Slides partner logo">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MRA_Speaker_EXTERNAL Pwpt Presentation Template_KG" id="{26F19CB5-C259-483C-9763-24C00743E5D0}" vid="{C4EF5F4D-7866-4EF3-BF21-7FA8155DCBEB}"/>
    </a:ext>
  </a:extLst>
</a:theme>
</file>

<file path=ppt/theme/theme8.xml><?xml version="1.0" encoding="utf-8"?>
<a:theme xmlns:a="http://schemas.openxmlformats.org/drawingml/2006/main" name="1_Thank You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RA_Speaker_EXTERNAL Pwpt Presentation Template_KG" id="{26F19CB5-C259-483C-9763-24C00743E5D0}" vid="{82CCD353-5372-4BDF-AD0D-03E33AE3E08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CD4A8-A75F-4042-8B00-3ABE0B150ACA}">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8F3DCFDA-72C2-4DB1-A3C7-D43310FEF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1042-2022 AC Speaker_INTERNAL Pwpt Presentation Template_v7</Template>
  <TotalTime>3828</TotalTime>
  <Words>1431</Words>
  <Application>Microsoft Office PowerPoint</Application>
  <PresentationFormat>Custom</PresentationFormat>
  <Paragraphs>174</Paragraphs>
  <Slides>15</Slides>
  <Notes>14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15</vt:i4>
      </vt:variant>
    </vt:vector>
  </HeadingPairs>
  <TitlesOfParts>
    <vt:vector size="26" baseType="lpstr">
      <vt:lpstr>Aptos</vt:lpstr>
      <vt:lpstr>Arial</vt:lpstr>
      <vt:lpstr>Times New Roman</vt:lpstr>
      <vt:lpstr>2024 LIMRA-LOMA Presentation</vt:lpstr>
      <vt:lpstr>Title Slides</vt:lpstr>
      <vt:lpstr>Interior Slides</vt:lpstr>
      <vt:lpstr>Speakers Dark Blue DOTS</vt:lpstr>
      <vt:lpstr>Divider Transition Slide</vt:lpstr>
      <vt:lpstr>1_Speakers Dark Blue DOTS</vt:lpstr>
      <vt:lpstr>Interior Slides partner logo</vt:lpstr>
      <vt:lpstr>1_Thank You Page</vt:lpstr>
      <vt:lpstr>Helping Our Members in Workplace Benefits Navigate With Confidence</vt:lpstr>
      <vt:lpstr>Future Pathways: Strengthening Workplace Benefits Together</vt:lpstr>
      <vt:lpstr>2024 LIMRA and LOMA Member Survey Results</vt:lpstr>
      <vt:lpstr>Net Promoter Score</vt:lpstr>
      <vt:lpstr>Objective: Impacting Focus in 2025</vt:lpstr>
      <vt:lpstr>Empowering Our Workplace Benefits Members </vt:lpstr>
      <vt:lpstr>Empowering Our Members</vt:lpstr>
      <vt:lpstr>Knowledge</vt:lpstr>
      <vt:lpstr>Insights</vt:lpstr>
      <vt:lpstr>Connections</vt:lpstr>
      <vt:lpstr>Connections: Member Collaboration Groups</vt:lpstr>
      <vt:lpstr>Solutions</vt:lpstr>
      <vt:lpstr>Workplace Benefits Focus in 2025</vt:lpstr>
      <vt:lpstr>Workplace Benefits Focus in 2025</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Rabuse, Lisa</dc:creator>
  <cp:lastModifiedBy>Pultz, Elizabeth</cp:lastModifiedBy>
  <cp:revision>94</cp:revision>
  <cp:lastPrinted>2025-04-21T15:16:28Z</cp:lastPrinted>
  <dcterms:created xsi:type="dcterms:W3CDTF">2022-09-21T17:22:33Z</dcterms:created>
  <dcterms:modified xsi:type="dcterms:W3CDTF">2025-05-15T13:20:18Z</dcterms:modified>
</cp:coreProperties>
</file>