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702" r:id="rId5"/>
  </p:sldMasterIdLst>
  <p:notesMasterIdLst>
    <p:notesMasterId r:id="rId18"/>
  </p:notesMasterIdLst>
  <p:handoutMasterIdLst>
    <p:handoutMasterId r:id="rId19"/>
  </p:handoutMasterIdLst>
  <p:sldIdLst>
    <p:sldId id="285" r:id="rId6"/>
    <p:sldId id="272" r:id="rId7"/>
    <p:sldId id="273" r:id="rId8"/>
    <p:sldId id="274" r:id="rId9"/>
    <p:sldId id="2147473764" r:id="rId10"/>
    <p:sldId id="2147473770" r:id="rId11"/>
    <p:sldId id="276" r:id="rId12"/>
    <p:sldId id="373" r:id="rId13"/>
    <p:sldId id="2147473771" r:id="rId14"/>
    <p:sldId id="341" r:id="rId15"/>
    <p:sldId id="350"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ne, Carie" initials="CC" lastIdx="15" clrIdx="0">
    <p:extLst>
      <p:ext uri="{19B8F6BF-5375-455C-9EA6-DF929625EA0E}">
        <p15:presenceInfo xmlns:p15="http://schemas.microsoft.com/office/powerpoint/2012/main" userId="S-1-5-21-3670347269-1734258486-2757495605-8895" providerId="AD"/>
      </p:ext>
    </p:extLst>
  </p:cmAuthor>
  <p:cmAuthor id="2" name="Tribble, Christie" initials="TC" lastIdx="5" clrIdx="1">
    <p:extLst>
      <p:ext uri="{19B8F6BF-5375-455C-9EA6-DF929625EA0E}">
        <p15:presenceInfo xmlns:p15="http://schemas.microsoft.com/office/powerpoint/2012/main" userId="S-1-5-21-3670347269-1734258486-2757495605-9456" providerId="AD"/>
      </p:ext>
    </p:extLst>
  </p:cmAuthor>
  <p:cmAuthor id="3" name="Beckwith, Tina" initials="BT" lastIdx="1" clrIdx="2">
    <p:extLst>
      <p:ext uri="{19B8F6BF-5375-455C-9EA6-DF929625EA0E}">
        <p15:presenceInfo xmlns:p15="http://schemas.microsoft.com/office/powerpoint/2012/main" userId="S-1-5-21-3670347269-1734258486-2757495605-28709" providerId="AD"/>
      </p:ext>
    </p:extLst>
  </p:cmAuthor>
  <p:cmAuthor id="4" name="Hartshorn, Renee" initials="HR" lastIdx="25" clrIdx="3">
    <p:extLst>
      <p:ext uri="{19B8F6BF-5375-455C-9EA6-DF929625EA0E}">
        <p15:presenceInfo xmlns:p15="http://schemas.microsoft.com/office/powerpoint/2012/main" userId="S-1-5-21-3670347269-1734258486-2757495605-26766" providerId="AD"/>
      </p:ext>
    </p:extLst>
  </p:cmAuthor>
  <p:cmAuthor id="5" name="McKenna, Kevin" initials="MK" lastIdx="2" clrIdx="4">
    <p:extLst>
      <p:ext uri="{19B8F6BF-5375-455C-9EA6-DF929625EA0E}">
        <p15:presenceInfo xmlns:p15="http://schemas.microsoft.com/office/powerpoint/2012/main" userId="S-1-5-21-3670347269-1734258486-2757495605-283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A00"/>
    <a:srgbClr val="002F70"/>
    <a:srgbClr val="404040"/>
    <a:srgbClr val="006EA0"/>
    <a:srgbClr val="026EA0"/>
    <a:srgbClr val="769EC7"/>
    <a:srgbClr val="C4BFC0"/>
    <a:srgbClr val="4298BE"/>
    <a:srgbClr val="FFF8B3"/>
    <a:srgbClr val="0078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2678" autoAdjust="0"/>
  </p:normalViewPr>
  <p:slideViewPr>
    <p:cSldViewPr snapToGrid="0">
      <p:cViewPr varScale="1">
        <p:scale>
          <a:sx n="91" d="100"/>
          <a:sy n="91" d="100"/>
        </p:scale>
        <p:origin x="1236" y="114"/>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9" d="100"/>
          <a:sy n="89" d="100"/>
        </p:scale>
        <p:origin x="371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476190476190477E-2"/>
          <c:y val="0.30687038940792366"/>
          <c:w val="0.97380952380952379"/>
          <c:h val="0.54534687468227161"/>
        </c:manualLayout>
      </c:layout>
      <c:barChart>
        <c:barDir val="col"/>
        <c:grouping val="clustered"/>
        <c:varyColors val="0"/>
        <c:ser>
          <c:idx val="0"/>
          <c:order val="0"/>
          <c:tx>
            <c:strRef>
              <c:f>Sheet1!$B$1</c:f>
              <c:strCache>
                <c:ptCount val="1"/>
                <c:pt idx="0">
                  <c:v>Life</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662C-4135-ACC3-07254AE0AA7C}"/>
                </c:ext>
              </c:extLst>
            </c:dLbl>
            <c:dLbl>
              <c:idx val="1"/>
              <c:delete val="1"/>
              <c:extLst>
                <c:ext xmlns:c15="http://schemas.microsoft.com/office/drawing/2012/chart" uri="{CE6537A1-D6FC-4f65-9D91-7224C49458BB}"/>
                <c:ext xmlns:c16="http://schemas.microsoft.com/office/drawing/2014/chart" uri="{C3380CC4-5D6E-409C-BE32-E72D297353CC}">
                  <c16:uniqueId val="{00000004-662C-4135-ACC3-07254AE0AA7C}"/>
                </c:ext>
              </c:extLst>
            </c:dLbl>
            <c:dLbl>
              <c:idx val="2"/>
              <c:delete val="1"/>
              <c:extLst>
                <c:ext xmlns:c15="http://schemas.microsoft.com/office/drawing/2012/chart" uri="{CE6537A1-D6FC-4f65-9D91-7224C49458BB}"/>
                <c:ext xmlns:c16="http://schemas.microsoft.com/office/drawing/2014/chart" uri="{C3380CC4-5D6E-409C-BE32-E72D297353CC}">
                  <c16:uniqueId val="{00000007-662C-4135-ACC3-07254AE0AA7C}"/>
                </c:ext>
              </c:extLst>
            </c:dLbl>
            <c:dLbl>
              <c:idx val="3"/>
              <c:delete val="1"/>
              <c:extLst>
                <c:ext xmlns:c15="http://schemas.microsoft.com/office/drawing/2012/chart" uri="{CE6537A1-D6FC-4f65-9D91-7224C49458BB}"/>
                <c:ext xmlns:c16="http://schemas.microsoft.com/office/drawing/2014/chart" uri="{C3380CC4-5D6E-409C-BE32-E72D297353CC}">
                  <c16:uniqueId val="{0000000A-662C-4135-ACC3-07254AE0AA7C}"/>
                </c:ext>
              </c:extLst>
            </c:dLbl>
            <c:dLbl>
              <c:idx val="4"/>
              <c:delete val="1"/>
              <c:extLst>
                <c:ext xmlns:c15="http://schemas.microsoft.com/office/drawing/2012/chart" uri="{CE6537A1-D6FC-4f65-9D91-7224C49458BB}"/>
                <c:ext xmlns:c16="http://schemas.microsoft.com/office/drawing/2014/chart" uri="{C3380CC4-5D6E-409C-BE32-E72D297353CC}">
                  <c16:uniqueId val="{0000000D-662C-4135-ACC3-07254AE0AA7C}"/>
                </c:ext>
              </c:extLst>
            </c:dLbl>
            <c:dLbl>
              <c:idx val="5"/>
              <c:delete val="1"/>
              <c:extLst>
                <c:ext xmlns:c15="http://schemas.microsoft.com/office/drawing/2012/chart" uri="{CE6537A1-D6FC-4f65-9D91-7224C49458BB}"/>
                <c:ext xmlns:c16="http://schemas.microsoft.com/office/drawing/2014/chart" uri="{C3380CC4-5D6E-409C-BE32-E72D297353CC}">
                  <c16:uniqueId val="{00000010-662C-4135-ACC3-07254AE0AA7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1Q23</c:v>
                </c:pt>
                <c:pt idx="1">
                  <c:v>2Q23</c:v>
                </c:pt>
                <c:pt idx="2">
                  <c:v>3Q23</c:v>
                </c:pt>
                <c:pt idx="3">
                  <c:v>4Q23</c:v>
                </c:pt>
                <c:pt idx="4">
                  <c:v>1Q24</c:v>
                </c:pt>
                <c:pt idx="5">
                  <c:v>2Q24</c:v>
                </c:pt>
                <c:pt idx="6">
                  <c:v>3Q24</c:v>
                </c:pt>
              </c:strCache>
            </c:strRef>
          </c:cat>
          <c:val>
            <c:numRef>
              <c:f>Sheet1!$B$2:$B$9</c:f>
              <c:numCache>
                <c:formatCode>0%</c:formatCode>
                <c:ptCount val="7"/>
                <c:pt idx="0">
                  <c:v>0.13</c:v>
                </c:pt>
                <c:pt idx="1">
                  <c:v>-0.01</c:v>
                </c:pt>
                <c:pt idx="2">
                  <c:v>-0.08</c:v>
                </c:pt>
                <c:pt idx="3">
                  <c:v>0.08</c:v>
                </c:pt>
                <c:pt idx="4">
                  <c:v>0.09</c:v>
                </c:pt>
                <c:pt idx="5">
                  <c:v>0.04</c:v>
                </c:pt>
                <c:pt idx="6">
                  <c:v>0.01</c:v>
                </c:pt>
              </c:numCache>
            </c:numRef>
          </c:val>
          <c:extLst>
            <c:ext xmlns:c16="http://schemas.microsoft.com/office/drawing/2014/chart" uri="{C3380CC4-5D6E-409C-BE32-E72D297353CC}">
              <c16:uniqueId val="{00000000-FA23-423D-B409-BB2BA20D2758}"/>
            </c:ext>
          </c:extLst>
        </c:ser>
        <c:ser>
          <c:idx val="1"/>
          <c:order val="1"/>
          <c:tx>
            <c:strRef>
              <c:f>Sheet1!$C$1</c:f>
              <c:strCache>
                <c:ptCount val="1"/>
                <c:pt idx="0">
                  <c:v>Disability</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662C-4135-ACC3-07254AE0AA7C}"/>
                </c:ext>
              </c:extLst>
            </c:dLbl>
            <c:dLbl>
              <c:idx val="1"/>
              <c:delete val="1"/>
              <c:extLst>
                <c:ext xmlns:c15="http://schemas.microsoft.com/office/drawing/2012/chart" uri="{CE6537A1-D6FC-4f65-9D91-7224C49458BB}"/>
                <c:ext xmlns:c16="http://schemas.microsoft.com/office/drawing/2014/chart" uri="{C3380CC4-5D6E-409C-BE32-E72D297353CC}">
                  <c16:uniqueId val="{00000007-111C-44EA-B401-A856E7A19B44}"/>
                </c:ext>
              </c:extLst>
            </c:dLbl>
            <c:dLbl>
              <c:idx val="2"/>
              <c:delete val="1"/>
              <c:extLst>
                <c:ext xmlns:c15="http://schemas.microsoft.com/office/drawing/2012/chart" uri="{CE6537A1-D6FC-4f65-9D91-7224C49458BB}"/>
                <c:ext xmlns:c16="http://schemas.microsoft.com/office/drawing/2014/chart" uri="{C3380CC4-5D6E-409C-BE32-E72D297353CC}">
                  <c16:uniqueId val="{00000004-111C-44EA-B401-A856E7A19B44}"/>
                </c:ext>
              </c:extLst>
            </c:dLbl>
            <c:dLbl>
              <c:idx val="3"/>
              <c:delete val="1"/>
              <c:extLst>
                <c:ext xmlns:c15="http://schemas.microsoft.com/office/drawing/2012/chart" uri="{CE6537A1-D6FC-4f65-9D91-7224C49458BB}"/>
                <c:ext xmlns:c16="http://schemas.microsoft.com/office/drawing/2014/chart" uri="{C3380CC4-5D6E-409C-BE32-E72D297353CC}">
                  <c16:uniqueId val="{00000000-DCBC-4D57-8090-B0C2CE877652}"/>
                </c:ext>
              </c:extLst>
            </c:dLbl>
            <c:dLbl>
              <c:idx val="4"/>
              <c:delete val="1"/>
              <c:extLst>
                <c:ext xmlns:c15="http://schemas.microsoft.com/office/drawing/2012/chart" uri="{CE6537A1-D6FC-4f65-9D91-7224C49458BB}"/>
                <c:ext xmlns:c16="http://schemas.microsoft.com/office/drawing/2014/chart" uri="{C3380CC4-5D6E-409C-BE32-E72D297353CC}">
                  <c16:uniqueId val="{0000000E-662C-4135-ACC3-07254AE0AA7C}"/>
                </c:ext>
              </c:extLst>
            </c:dLbl>
            <c:dLbl>
              <c:idx val="5"/>
              <c:delete val="1"/>
              <c:extLst>
                <c:ext xmlns:c15="http://schemas.microsoft.com/office/drawing/2012/chart" uri="{CE6537A1-D6FC-4f65-9D91-7224C49458BB}"/>
                <c:ext xmlns:c16="http://schemas.microsoft.com/office/drawing/2014/chart" uri="{C3380CC4-5D6E-409C-BE32-E72D297353CC}">
                  <c16:uniqueId val="{00000011-662C-4135-ACC3-07254AE0AA7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1Q23</c:v>
                </c:pt>
                <c:pt idx="1">
                  <c:v>2Q23</c:v>
                </c:pt>
                <c:pt idx="2">
                  <c:v>3Q23</c:v>
                </c:pt>
                <c:pt idx="3">
                  <c:v>4Q23</c:v>
                </c:pt>
                <c:pt idx="4">
                  <c:v>1Q24</c:v>
                </c:pt>
                <c:pt idx="5">
                  <c:v>2Q24</c:v>
                </c:pt>
                <c:pt idx="6">
                  <c:v>3Q24</c:v>
                </c:pt>
              </c:strCache>
            </c:strRef>
          </c:cat>
          <c:val>
            <c:numRef>
              <c:f>Sheet1!$C$2:$C$9</c:f>
              <c:numCache>
                <c:formatCode>0%</c:formatCode>
                <c:ptCount val="7"/>
                <c:pt idx="0">
                  <c:v>0.21</c:v>
                </c:pt>
                <c:pt idx="1">
                  <c:v>-0.04</c:v>
                </c:pt>
                <c:pt idx="2">
                  <c:v>0.09</c:v>
                </c:pt>
                <c:pt idx="3">
                  <c:v>-0.06</c:v>
                </c:pt>
                <c:pt idx="4">
                  <c:v>-0.03</c:v>
                </c:pt>
                <c:pt idx="5">
                  <c:v>-0.04</c:v>
                </c:pt>
                <c:pt idx="6">
                  <c:v>-0.03</c:v>
                </c:pt>
              </c:numCache>
            </c:numRef>
          </c:val>
          <c:extLst>
            <c:ext xmlns:c16="http://schemas.microsoft.com/office/drawing/2014/chart" uri="{C3380CC4-5D6E-409C-BE32-E72D297353CC}">
              <c16:uniqueId val="{00000001-FA23-423D-B409-BB2BA20D2758}"/>
            </c:ext>
          </c:extLst>
        </c:ser>
        <c:ser>
          <c:idx val="2"/>
          <c:order val="2"/>
          <c:tx>
            <c:strRef>
              <c:f>Sheet1!$D$1</c:f>
              <c:strCache>
                <c:ptCount val="1"/>
                <c:pt idx="0">
                  <c:v>Dental</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662C-4135-ACC3-07254AE0AA7C}"/>
                </c:ext>
              </c:extLst>
            </c:dLbl>
            <c:dLbl>
              <c:idx val="1"/>
              <c:delete val="1"/>
              <c:extLst>
                <c:ext xmlns:c15="http://schemas.microsoft.com/office/drawing/2012/chart" uri="{CE6537A1-D6FC-4f65-9D91-7224C49458BB}"/>
                <c:ext xmlns:c16="http://schemas.microsoft.com/office/drawing/2014/chart" uri="{C3380CC4-5D6E-409C-BE32-E72D297353CC}">
                  <c16:uniqueId val="{00000005-662C-4135-ACC3-07254AE0AA7C}"/>
                </c:ext>
              </c:extLst>
            </c:dLbl>
            <c:dLbl>
              <c:idx val="2"/>
              <c:delete val="1"/>
              <c:extLst>
                <c:ext xmlns:c15="http://schemas.microsoft.com/office/drawing/2012/chart" uri="{CE6537A1-D6FC-4f65-9D91-7224C49458BB}"/>
                <c:ext xmlns:c16="http://schemas.microsoft.com/office/drawing/2014/chart" uri="{C3380CC4-5D6E-409C-BE32-E72D297353CC}">
                  <c16:uniqueId val="{00000008-662C-4135-ACC3-07254AE0AA7C}"/>
                </c:ext>
              </c:extLst>
            </c:dLbl>
            <c:dLbl>
              <c:idx val="3"/>
              <c:delete val="1"/>
              <c:extLst>
                <c:ext xmlns:c15="http://schemas.microsoft.com/office/drawing/2012/chart" uri="{CE6537A1-D6FC-4f65-9D91-7224C49458BB}"/>
                <c:ext xmlns:c16="http://schemas.microsoft.com/office/drawing/2014/chart" uri="{C3380CC4-5D6E-409C-BE32-E72D297353CC}">
                  <c16:uniqueId val="{0000000C-662C-4135-ACC3-07254AE0AA7C}"/>
                </c:ext>
              </c:extLst>
            </c:dLbl>
            <c:dLbl>
              <c:idx val="4"/>
              <c:delete val="1"/>
              <c:extLst>
                <c:ext xmlns:c15="http://schemas.microsoft.com/office/drawing/2012/chart" uri="{CE6537A1-D6FC-4f65-9D91-7224C49458BB}"/>
                <c:ext xmlns:c16="http://schemas.microsoft.com/office/drawing/2014/chart" uri="{C3380CC4-5D6E-409C-BE32-E72D297353CC}">
                  <c16:uniqueId val="{0000000F-662C-4135-ACC3-07254AE0AA7C}"/>
                </c:ext>
              </c:extLst>
            </c:dLbl>
            <c:dLbl>
              <c:idx val="5"/>
              <c:delete val="1"/>
              <c:extLst>
                <c:ext xmlns:c15="http://schemas.microsoft.com/office/drawing/2012/chart" uri="{CE6537A1-D6FC-4f65-9D91-7224C49458BB}"/>
                <c:ext xmlns:c16="http://schemas.microsoft.com/office/drawing/2014/chart" uri="{C3380CC4-5D6E-409C-BE32-E72D297353CC}">
                  <c16:uniqueId val="{00000012-662C-4135-ACC3-07254AE0AA7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1Q23</c:v>
                </c:pt>
                <c:pt idx="1">
                  <c:v>2Q23</c:v>
                </c:pt>
                <c:pt idx="2">
                  <c:v>3Q23</c:v>
                </c:pt>
                <c:pt idx="3">
                  <c:v>4Q23</c:v>
                </c:pt>
                <c:pt idx="4">
                  <c:v>1Q24</c:v>
                </c:pt>
                <c:pt idx="5">
                  <c:v>2Q24</c:v>
                </c:pt>
                <c:pt idx="6">
                  <c:v>3Q24</c:v>
                </c:pt>
              </c:strCache>
            </c:strRef>
          </c:cat>
          <c:val>
            <c:numRef>
              <c:f>Sheet1!$D$2:$D$9</c:f>
              <c:numCache>
                <c:formatCode>0%</c:formatCode>
                <c:ptCount val="7"/>
                <c:pt idx="0">
                  <c:v>7.0000000000000007E-2</c:v>
                </c:pt>
                <c:pt idx="1">
                  <c:v>0.02</c:v>
                </c:pt>
                <c:pt idx="2">
                  <c:v>0</c:v>
                </c:pt>
                <c:pt idx="3">
                  <c:v>-0.03</c:v>
                </c:pt>
                <c:pt idx="4">
                  <c:v>0.15</c:v>
                </c:pt>
                <c:pt idx="5">
                  <c:v>0.01</c:v>
                </c:pt>
                <c:pt idx="6">
                  <c:v>-0.01</c:v>
                </c:pt>
              </c:numCache>
            </c:numRef>
          </c:val>
          <c:extLst>
            <c:ext xmlns:c16="http://schemas.microsoft.com/office/drawing/2014/chart" uri="{C3380CC4-5D6E-409C-BE32-E72D297353CC}">
              <c16:uniqueId val="{00000002-FA23-423D-B409-BB2BA20D2758}"/>
            </c:ext>
          </c:extLst>
        </c:ser>
        <c:ser>
          <c:idx val="3"/>
          <c:order val="3"/>
          <c:tx>
            <c:strRef>
              <c:f>Sheet1!$E$1</c:f>
              <c:strCache>
                <c:ptCount val="1"/>
                <c:pt idx="0">
                  <c:v>Supplemental Health</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662C-4135-ACC3-07254AE0AA7C}"/>
                </c:ext>
              </c:extLst>
            </c:dLbl>
            <c:dLbl>
              <c:idx val="1"/>
              <c:delete val="1"/>
              <c:extLst>
                <c:ext xmlns:c15="http://schemas.microsoft.com/office/drawing/2012/chart" uri="{CE6537A1-D6FC-4f65-9D91-7224C49458BB}"/>
                <c:ext xmlns:c16="http://schemas.microsoft.com/office/drawing/2014/chart" uri="{C3380CC4-5D6E-409C-BE32-E72D297353CC}">
                  <c16:uniqueId val="{00000006-662C-4135-ACC3-07254AE0AA7C}"/>
                </c:ext>
              </c:extLst>
            </c:dLbl>
            <c:dLbl>
              <c:idx val="2"/>
              <c:delete val="1"/>
              <c:extLst>
                <c:ext xmlns:c15="http://schemas.microsoft.com/office/drawing/2012/chart" uri="{CE6537A1-D6FC-4f65-9D91-7224C49458BB}"/>
                <c:ext xmlns:c16="http://schemas.microsoft.com/office/drawing/2014/chart" uri="{C3380CC4-5D6E-409C-BE32-E72D297353CC}">
                  <c16:uniqueId val="{00000009-662C-4135-ACC3-07254AE0AA7C}"/>
                </c:ext>
              </c:extLst>
            </c:dLbl>
            <c:dLbl>
              <c:idx val="3"/>
              <c:delete val="1"/>
              <c:extLst>
                <c:ext xmlns:c15="http://schemas.microsoft.com/office/drawing/2012/chart" uri="{CE6537A1-D6FC-4f65-9D91-7224C49458BB}"/>
                <c:ext xmlns:c16="http://schemas.microsoft.com/office/drawing/2014/chart" uri="{C3380CC4-5D6E-409C-BE32-E72D297353CC}">
                  <c16:uniqueId val="{0000000B-662C-4135-ACC3-07254AE0AA7C}"/>
                </c:ext>
              </c:extLst>
            </c:dLbl>
            <c:dLbl>
              <c:idx val="4"/>
              <c:delete val="1"/>
              <c:extLst>
                <c:ext xmlns:c15="http://schemas.microsoft.com/office/drawing/2012/chart" uri="{CE6537A1-D6FC-4f65-9D91-7224C49458BB}">
                  <c15:layout>
                    <c:manualLayout>
                      <c:w val="6.7803618297712781E-2"/>
                      <c:h val="8.8263988522238157E-2"/>
                    </c:manualLayout>
                  </c15:layout>
                </c:ext>
                <c:ext xmlns:c16="http://schemas.microsoft.com/office/drawing/2014/chart" uri="{C3380CC4-5D6E-409C-BE32-E72D297353CC}">
                  <c16:uniqueId val="{00000000-963F-452E-9C44-43584C36B15A}"/>
                </c:ext>
              </c:extLst>
            </c:dLbl>
            <c:dLbl>
              <c:idx val="5"/>
              <c:delete val="1"/>
              <c:extLst>
                <c:ext xmlns:c15="http://schemas.microsoft.com/office/drawing/2012/chart" uri="{CE6537A1-D6FC-4f65-9D91-7224C49458BB}"/>
                <c:ext xmlns:c16="http://schemas.microsoft.com/office/drawing/2014/chart" uri="{C3380CC4-5D6E-409C-BE32-E72D297353CC}">
                  <c16:uniqueId val="{00000013-662C-4135-ACC3-07254AE0AA7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1Q23</c:v>
                </c:pt>
                <c:pt idx="1">
                  <c:v>2Q23</c:v>
                </c:pt>
                <c:pt idx="2">
                  <c:v>3Q23</c:v>
                </c:pt>
                <c:pt idx="3">
                  <c:v>4Q23</c:v>
                </c:pt>
                <c:pt idx="4">
                  <c:v>1Q24</c:v>
                </c:pt>
                <c:pt idx="5">
                  <c:v>2Q24</c:v>
                </c:pt>
                <c:pt idx="6">
                  <c:v>3Q24</c:v>
                </c:pt>
              </c:strCache>
            </c:strRef>
          </c:cat>
          <c:val>
            <c:numRef>
              <c:f>Sheet1!$E$2:$E$9</c:f>
              <c:numCache>
                <c:formatCode>0%</c:formatCode>
                <c:ptCount val="7"/>
                <c:pt idx="0">
                  <c:v>7.0000000000000007E-2</c:v>
                </c:pt>
                <c:pt idx="1">
                  <c:v>0.05</c:v>
                </c:pt>
                <c:pt idx="2">
                  <c:v>0.06</c:v>
                </c:pt>
                <c:pt idx="3">
                  <c:v>-0.01</c:v>
                </c:pt>
                <c:pt idx="4">
                  <c:v>0.13</c:v>
                </c:pt>
                <c:pt idx="5">
                  <c:v>0.06</c:v>
                </c:pt>
                <c:pt idx="6">
                  <c:v>0.06</c:v>
                </c:pt>
              </c:numCache>
            </c:numRef>
          </c:val>
          <c:extLst>
            <c:ext xmlns:c16="http://schemas.microsoft.com/office/drawing/2014/chart" uri="{C3380CC4-5D6E-409C-BE32-E72D297353CC}">
              <c16:uniqueId val="{00000000-EC7A-46ED-AD7B-2EF0DA95BBB0}"/>
            </c:ext>
          </c:extLst>
        </c:ser>
        <c:dLbls>
          <c:dLblPos val="outEnd"/>
          <c:showLegendKey val="0"/>
          <c:showVal val="1"/>
          <c:showCatName val="0"/>
          <c:showSerName val="0"/>
          <c:showPercent val="0"/>
          <c:showBubbleSize val="0"/>
        </c:dLbls>
        <c:gapWidth val="150"/>
        <c:axId val="193646104"/>
        <c:axId val="193644464"/>
      </c:barChart>
      <c:catAx>
        <c:axId val="19364610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t"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3644464"/>
        <c:crosses val="autoZero"/>
        <c:auto val="1"/>
        <c:lblAlgn val="ctr"/>
        <c:lblOffset val="100"/>
        <c:noMultiLvlLbl val="0"/>
      </c:catAx>
      <c:valAx>
        <c:axId val="193644464"/>
        <c:scaling>
          <c:orientation val="minMax"/>
          <c:min val="-0.35000000000000003"/>
        </c:scaling>
        <c:delete val="1"/>
        <c:axPos val="l"/>
        <c:numFmt formatCode="0%" sourceLinked="1"/>
        <c:majorTickMark val="out"/>
        <c:minorTickMark val="none"/>
        <c:tickLblPos val="nextTo"/>
        <c:crossAx val="193646104"/>
        <c:crosses val="autoZero"/>
        <c:crossBetween val="between"/>
      </c:valAx>
      <c:spPr>
        <a:noFill/>
        <a:ln>
          <a:noFill/>
        </a:ln>
        <a:effectLst/>
      </c:spPr>
    </c:plotArea>
    <c:legend>
      <c:legendPos val="t"/>
      <c:layout>
        <c:manualLayout>
          <c:xMode val="edge"/>
          <c:yMode val="edge"/>
          <c:x val="0.19673453318335213"/>
          <c:y val="7.1736011477761832E-2"/>
          <c:w val="0.62319750656167983"/>
          <c:h val="8.0692958573865492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9055431883571E-2"/>
          <c:y val="0.14623940729240184"/>
          <c:w val="0.97380952380952379"/>
          <c:h val="0.66299389153540711"/>
        </c:manualLayout>
      </c:layout>
      <c:barChart>
        <c:barDir val="col"/>
        <c:grouping val="clustered"/>
        <c:varyColors val="0"/>
        <c:ser>
          <c:idx val="0"/>
          <c:order val="0"/>
          <c:tx>
            <c:strRef>
              <c:f>Sheet1!$B$1</c:f>
              <c:strCache>
                <c:ptCount val="1"/>
                <c:pt idx="0">
                  <c:v>Life</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53C1-4EEA-9711-318C3363D19C}"/>
                </c:ext>
              </c:extLst>
            </c:dLbl>
            <c:dLbl>
              <c:idx val="1"/>
              <c:delete val="1"/>
              <c:extLst>
                <c:ext xmlns:c15="http://schemas.microsoft.com/office/drawing/2012/chart" uri="{CE6537A1-D6FC-4f65-9D91-7224C49458BB}"/>
                <c:ext xmlns:c16="http://schemas.microsoft.com/office/drawing/2014/chart" uri="{C3380CC4-5D6E-409C-BE32-E72D297353CC}">
                  <c16:uniqueId val="{00000004-53C1-4EEA-9711-318C3363D19C}"/>
                </c:ext>
              </c:extLst>
            </c:dLbl>
            <c:dLbl>
              <c:idx val="2"/>
              <c:delete val="1"/>
              <c:extLst>
                <c:ext xmlns:c15="http://schemas.microsoft.com/office/drawing/2012/chart" uri="{CE6537A1-D6FC-4f65-9D91-7224C49458BB}"/>
                <c:ext xmlns:c16="http://schemas.microsoft.com/office/drawing/2014/chart" uri="{C3380CC4-5D6E-409C-BE32-E72D297353CC}">
                  <c16:uniqueId val="{00000009-53C1-4EEA-9711-318C3363D19C}"/>
                </c:ext>
              </c:extLst>
            </c:dLbl>
            <c:dLbl>
              <c:idx val="3"/>
              <c:delete val="1"/>
              <c:extLst>
                <c:ext xmlns:c15="http://schemas.microsoft.com/office/drawing/2012/chart" uri="{CE6537A1-D6FC-4f65-9D91-7224C49458BB}"/>
                <c:ext xmlns:c16="http://schemas.microsoft.com/office/drawing/2014/chart" uri="{C3380CC4-5D6E-409C-BE32-E72D297353CC}">
                  <c16:uniqueId val="{0000000C-53C1-4EEA-9711-318C3363D19C}"/>
                </c:ext>
              </c:extLst>
            </c:dLbl>
            <c:dLbl>
              <c:idx val="4"/>
              <c:delete val="1"/>
              <c:extLst>
                <c:ext xmlns:c15="http://schemas.microsoft.com/office/drawing/2012/chart" uri="{CE6537A1-D6FC-4f65-9D91-7224C49458BB}"/>
                <c:ext xmlns:c16="http://schemas.microsoft.com/office/drawing/2014/chart" uri="{C3380CC4-5D6E-409C-BE32-E72D297353CC}">
                  <c16:uniqueId val="{00000010-53C1-4EEA-9711-318C3363D19C}"/>
                </c:ext>
              </c:extLst>
            </c:dLbl>
            <c:dLbl>
              <c:idx val="5"/>
              <c:delete val="1"/>
              <c:extLst>
                <c:ext xmlns:c15="http://schemas.microsoft.com/office/drawing/2012/chart" uri="{CE6537A1-D6FC-4f65-9D91-7224C49458BB}"/>
                <c:ext xmlns:c16="http://schemas.microsoft.com/office/drawing/2014/chart" uri="{C3380CC4-5D6E-409C-BE32-E72D297353CC}">
                  <c16:uniqueId val="{00000013-53C1-4EEA-9711-318C3363D19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1Q23</c:v>
                </c:pt>
                <c:pt idx="1">
                  <c:v>2Q23</c:v>
                </c:pt>
                <c:pt idx="2">
                  <c:v>3Q23</c:v>
                </c:pt>
                <c:pt idx="3">
                  <c:v>4Q23</c:v>
                </c:pt>
                <c:pt idx="4">
                  <c:v>1Q24</c:v>
                </c:pt>
                <c:pt idx="5">
                  <c:v>2Q24</c:v>
                </c:pt>
                <c:pt idx="6">
                  <c:v>3Q24</c:v>
                </c:pt>
              </c:strCache>
            </c:strRef>
          </c:cat>
          <c:val>
            <c:numRef>
              <c:f>Sheet1!$B$2:$B$9</c:f>
              <c:numCache>
                <c:formatCode>0%</c:formatCode>
                <c:ptCount val="7"/>
                <c:pt idx="0">
                  <c:v>0.09</c:v>
                </c:pt>
                <c:pt idx="1">
                  <c:v>0.03</c:v>
                </c:pt>
                <c:pt idx="2">
                  <c:v>-0.19</c:v>
                </c:pt>
                <c:pt idx="3">
                  <c:v>0.06</c:v>
                </c:pt>
                <c:pt idx="4">
                  <c:v>0.09</c:v>
                </c:pt>
                <c:pt idx="5">
                  <c:v>0.04</c:v>
                </c:pt>
                <c:pt idx="6">
                  <c:v>-0.01</c:v>
                </c:pt>
              </c:numCache>
            </c:numRef>
          </c:val>
          <c:extLst>
            <c:ext xmlns:c16="http://schemas.microsoft.com/office/drawing/2014/chart" uri="{C3380CC4-5D6E-409C-BE32-E72D297353CC}">
              <c16:uniqueId val="{00000001-97C7-46D7-B2D9-C7558C2F1573}"/>
            </c:ext>
          </c:extLst>
        </c:ser>
        <c:ser>
          <c:idx val="1"/>
          <c:order val="1"/>
          <c:tx>
            <c:strRef>
              <c:f>Sheet1!$C$1</c:f>
              <c:strCache>
                <c:ptCount val="1"/>
                <c:pt idx="0">
                  <c:v>Disability</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53C1-4EEA-9711-318C3363D19C}"/>
                </c:ext>
              </c:extLst>
            </c:dLbl>
            <c:dLbl>
              <c:idx val="1"/>
              <c:delete val="1"/>
              <c:extLst>
                <c:ext xmlns:c15="http://schemas.microsoft.com/office/drawing/2012/chart" uri="{CE6537A1-D6FC-4f65-9D91-7224C49458BB}"/>
                <c:ext xmlns:c16="http://schemas.microsoft.com/office/drawing/2014/chart" uri="{C3380CC4-5D6E-409C-BE32-E72D297353CC}">
                  <c16:uniqueId val="{00000005-53C1-4EEA-9711-318C3363D19C}"/>
                </c:ext>
              </c:extLst>
            </c:dLbl>
            <c:dLbl>
              <c:idx val="2"/>
              <c:delete val="1"/>
              <c:extLst>
                <c:ext xmlns:c15="http://schemas.microsoft.com/office/drawing/2012/chart" uri="{CE6537A1-D6FC-4f65-9D91-7224C49458BB}"/>
                <c:ext xmlns:c16="http://schemas.microsoft.com/office/drawing/2014/chart" uri="{C3380CC4-5D6E-409C-BE32-E72D297353CC}">
                  <c16:uniqueId val="{00000008-53C1-4EEA-9711-318C3363D19C}"/>
                </c:ext>
              </c:extLst>
            </c:dLbl>
            <c:dLbl>
              <c:idx val="3"/>
              <c:delete val="1"/>
              <c:extLst>
                <c:ext xmlns:c15="http://schemas.microsoft.com/office/drawing/2012/chart" uri="{CE6537A1-D6FC-4f65-9D91-7224C49458BB}"/>
                <c:ext xmlns:c16="http://schemas.microsoft.com/office/drawing/2014/chart" uri="{C3380CC4-5D6E-409C-BE32-E72D297353CC}">
                  <c16:uniqueId val="{0000000D-53C1-4EEA-9711-318C3363D19C}"/>
                </c:ext>
              </c:extLst>
            </c:dLbl>
            <c:dLbl>
              <c:idx val="4"/>
              <c:delete val="1"/>
              <c:extLst>
                <c:ext xmlns:c15="http://schemas.microsoft.com/office/drawing/2012/chart" uri="{CE6537A1-D6FC-4f65-9D91-7224C49458BB}"/>
                <c:ext xmlns:c16="http://schemas.microsoft.com/office/drawing/2014/chart" uri="{C3380CC4-5D6E-409C-BE32-E72D297353CC}">
                  <c16:uniqueId val="{00000000-9853-43C9-BB17-8453A4468BDC}"/>
                </c:ext>
              </c:extLst>
            </c:dLbl>
            <c:dLbl>
              <c:idx val="5"/>
              <c:delete val="1"/>
              <c:extLst>
                <c:ext xmlns:c15="http://schemas.microsoft.com/office/drawing/2012/chart" uri="{CE6537A1-D6FC-4f65-9D91-7224C49458BB}"/>
                <c:ext xmlns:c16="http://schemas.microsoft.com/office/drawing/2014/chart" uri="{C3380CC4-5D6E-409C-BE32-E72D297353CC}">
                  <c16:uniqueId val="{00000014-53C1-4EEA-9711-318C3363D19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1Q23</c:v>
                </c:pt>
                <c:pt idx="1">
                  <c:v>2Q23</c:v>
                </c:pt>
                <c:pt idx="2">
                  <c:v>3Q23</c:v>
                </c:pt>
                <c:pt idx="3">
                  <c:v>4Q23</c:v>
                </c:pt>
                <c:pt idx="4">
                  <c:v>1Q24</c:v>
                </c:pt>
                <c:pt idx="5">
                  <c:v>2Q24</c:v>
                </c:pt>
                <c:pt idx="6">
                  <c:v>3Q24</c:v>
                </c:pt>
              </c:strCache>
            </c:strRef>
          </c:cat>
          <c:val>
            <c:numRef>
              <c:f>Sheet1!$C$2:$C$9</c:f>
              <c:numCache>
                <c:formatCode>0%</c:formatCode>
                <c:ptCount val="7"/>
                <c:pt idx="0">
                  <c:v>7.0000000000000007E-2</c:v>
                </c:pt>
                <c:pt idx="1">
                  <c:v>0.08</c:v>
                </c:pt>
                <c:pt idx="2">
                  <c:v>0.12</c:v>
                </c:pt>
                <c:pt idx="3">
                  <c:v>-0.04</c:v>
                </c:pt>
                <c:pt idx="4">
                  <c:v>0.03</c:v>
                </c:pt>
                <c:pt idx="5">
                  <c:v>-0.01</c:v>
                </c:pt>
                <c:pt idx="6">
                  <c:v>-0.02</c:v>
                </c:pt>
              </c:numCache>
            </c:numRef>
          </c:val>
          <c:extLst>
            <c:ext xmlns:c16="http://schemas.microsoft.com/office/drawing/2014/chart" uri="{C3380CC4-5D6E-409C-BE32-E72D297353CC}">
              <c16:uniqueId val="{00000004-97C7-46D7-B2D9-C7558C2F1573}"/>
            </c:ext>
          </c:extLst>
        </c:ser>
        <c:ser>
          <c:idx val="2"/>
          <c:order val="2"/>
          <c:tx>
            <c:strRef>
              <c:f>Sheet1!$D$1</c:f>
              <c:strCache>
                <c:ptCount val="1"/>
                <c:pt idx="0">
                  <c:v>Dental</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53C1-4EEA-9711-318C3363D19C}"/>
                </c:ext>
              </c:extLst>
            </c:dLbl>
            <c:dLbl>
              <c:idx val="1"/>
              <c:delete val="1"/>
              <c:extLst>
                <c:ext xmlns:c15="http://schemas.microsoft.com/office/drawing/2012/chart" uri="{CE6537A1-D6FC-4f65-9D91-7224C49458BB}"/>
                <c:ext xmlns:c16="http://schemas.microsoft.com/office/drawing/2014/chart" uri="{C3380CC4-5D6E-409C-BE32-E72D297353CC}">
                  <c16:uniqueId val="{00000006-53C1-4EEA-9711-318C3363D19C}"/>
                </c:ext>
              </c:extLst>
            </c:dLbl>
            <c:dLbl>
              <c:idx val="2"/>
              <c:delete val="1"/>
              <c:extLst>
                <c:ext xmlns:c15="http://schemas.microsoft.com/office/drawing/2012/chart" uri="{CE6537A1-D6FC-4f65-9D91-7224C49458BB}"/>
                <c:ext xmlns:c16="http://schemas.microsoft.com/office/drawing/2014/chart" uri="{C3380CC4-5D6E-409C-BE32-E72D297353CC}">
                  <c16:uniqueId val="{0000000A-53C1-4EEA-9711-318C3363D19C}"/>
                </c:ext>
              </c:extLst>
            </c:dLbl>
            <c:dLbl>
              <c:idx val="3"/>
              <c:delete val="1"/>
              <c:extLst>
                <c:ext xmlns:c15="http://schemas.microsoft.com/office/drawing/2012/chart" uri="{CE6537A1-D6FC-4f65-9D91-7224C49458BB}"/>
                <c:ext xmlns:c16="http://schemas.microsoft.com/office/drawing/2014/chart" uri="{C3380CC4-5D6E-409C-BE32-E72D297353CC}">
                  <c16:uniqueId val="{0000000E-53C1-4EEA-9711-318C3363D19C}"/>
                </c:ext>
              </c:extLst>
            </c:dLbl>
            <c:dLbl>
              <c:idx val="4"/>
              <c:delete val="1"/>
              <c:extLst>
                <c:ext xmlns:c15="http://schemas.microsoft.com/office/drawing/2012/chart" uri="{CE6537A1-D6FC-4f65-9D91-7224C49458BB}"/>
                <c:ext xmlns:c16="http://schemas.microsoft.com/office/drawing/2014/chart" uri="{C3380CC4-5D6E-409C-BE32-E72D297353CC}">
                  <c16:uniqueId val="{00000011-53C1-4EEA-9711-318C3363D19C}"/>
                </c:ext>
              </c:extLst>
            </c:dLbl>
            <c:dLbl>
              <c:idx val="5"/>
              <c:delete val="1"/>
              <c:extLst>
                <c:ext xmlns:c15="http://schemas.microsoft.com/office/drawing/2012/chart" uri="{CE6537A1-D6FC-4f65-9D91-7224C49458BB}"/>
                <c:ext xmlns:c16="http://schemas.microsoft.com/office/drawing/2014/chart" uri="{C3380CC4-5D6E-409C-BE32-E72D297353CC}">
                  <c16:uniqueId val="{00000015-53C1-4EEA-9711-318C3363D19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1Q23</c:v>
                </c:pt>
                <c:pt idx="1">
                  <c:v>2Q23</c:v>
                </c:pt>
                <c:pt idx="2">
                  <c:v>3Q23</c:v>
                </c:pt>
                <c:pt idx="3">
                  <c:v>4Q23</c:v>
                </c:pt>
                <c:pt idx="4">
                  <c:v>1Q24</c:v>
                </c:pt>
                <c:pt idx="5">
                  <c:v>2Q24</c:v>
                </c:pt>
                <c:pt idx="6">
                  <c:v>3Q24</c:v>
                </c:pt>
              </c:strCache>
            </c:strRef>
          </c:cat>
          <c:val>
            <c:numRef>
              <c:f>Sheet1!$D$2:$D$9</c:f>
              <c:numCache>
                <c:formatCode>0%</c:formatCode>
                <c:ptCount val="7"/>
                <c:pt idx="0">
                  <c:v>0.11</c:v>
                </c:pt>
                <c:pt idx="1">
                  <c:v>0.04</c:v>
                </c:pt>
                <c:pt idx="2">
                  <c:v>7.0000000000000007E-2</c:v>
                </c:pt>
                <c:pt idx="3">
                  <c:v>-0.13</c:v>
                </c:pt>
                <c:pt idx="4">
                  <c:v>0.08</c:v>
                </c:pt>
                <c:pt idx="5">
                  <c:v>0.01</c:v>
                </c:pt>
                <c:pt idx="6">
                  <c:v>0.05</c:v>
                </c:pt>
              </c:numCache>
            </c:numRef>
          </c:val>
          <c:extLst>
            <c:ext xmlns:c16="http://schemas.microsoft.com/office/drawing/2014/chart" uri="{C3380CC4-5D6E-409C-BE32-E72D297353CC}">
              <c16:uniqueId val="{00000005-97C7-46D7-B2D9-C7558C2F1573}"/>
            </c:ext>
          </c:extLst>
        </c:ser>
        <c:ser>
          <c:idx val="3"/>
          <c:order val="3"/>
          <c:tx>
            <c:strRef>
              <c:f>Sheet1!$E$1</c:f>
              <c:strCache>
                <c:ptCount val="1"/>
                <c:pt idx="0">
                  <c:v>Supplemental Health</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53C1-4EEA-9711-318C3363D19C}"/>
                </c:ext>
              </c:extLst>
            </c:dLbl>
            <c:dLbl>
              <c:idx val="1"/>
              <c:delete val="1"/>
              <c:extLst>
                <c:ext xmlns:c15="http://schemas.microsoft.com/office/drawing/2012/chart" uri="{CE6537A1-D6FC-4f65-9D91-7224C49458BB}"/>
                <c:ext xmlns:c16="http://schemas.microsoft.com/office/drawing/2014/chart" uri="{C3380CC4-5D6E-409C-BE32-E72D297353CC}">
                  <c16:uniqueId val="{00000007-53C1-4EEA-9711-318C3363D19C}"/>
                </c:ext>
              </c:extLst>
            </c:dLbl>
            <c:dLbl>
              <c:idx val="2"/>
              <c:delete val="1"/>
              <c:extLst>
                <c:ext xmlns:c15="http://schemas.microsoft.com/office/drawing/2012/chart" uri="{CE6537A1-D6FC-4f65-9D91-7224C49458BB}"/>
                <c:ext xmlns:c16="http://schemas.microsoft.com/office/drawing/2014/chart" uri="{C3380CC4-5D6E-409C-BE32-E72D297353CC}">
                  <c16:uniqueId val="{0000000B-53C1-4EEA-9711-318C3363D19C}"/>
                </c:ext>
              </c:extLst>
            </c:dLbl>
            <c:dLbl>
              <c:idx val="3"/>
              <c:delete val="1"/>
              <c:extLst>
                <c:ext xmlns:c15="http://schemas.microsoft.com/office/drawing/2012/chart" uri="{CE6537A1-D6FC-4f65-9D91-7224C49458BB}"/>
                <c:ext xmlns:c16="http://schemas.microsoft.com/office/drawing/2014/chart" uri="{C3380CC4-5D6E-409C-BE32-E72D297353CC}">
                  <c16:uniqueId val="{0000000F-53C1-4EEA-9711-318C3363D19C}"/>
                </c:ext>
              </c:extLst>
            </c:dLbl>
            <c:dLbl>
              <c:idx val="4"/>
              <c:delete val="1"/>
              <c:extLst>
                <c:ext xmlns:c15="http://schemas.microsoft.com/office/drawing/2012/chart" uri="{CE6537A1-D6FC-4f65-9D91-7224C49458BB}"/>
                <c:ext xmlns:c16="http://schemas.microsoft.com/office/drawing/2014/chart" uri="{C3380CC4-5D6E-409C-BE32-E72D297353CC}">
                  <c16:uniqueId val="{00000012-53C1-4EEA-9711-318C3363D19C}"/>
                </c:ext>
              </c:extLst>
            </c:dLbl>
            <c:dLbl>
              <c:idx val="5"/>
              <c:delete val="1"/>
              <c:extLst>
                <c:ext xmlns:c15="http://schemas.microsoft.com/office/drawing/2012/chart" uri="{CE6537A1-D6FC-4f65-9D91-7224C49458BB}"/>
                <c:ext xmlns:c16="http://schemas.microsoft.com/office/drawing/2014/chart" uri="{C3380CC4-5D6E-409C-BE32-E72D297353CC}">
                  <c16:uniqueId val="{00000016-53C1-4EEA-9711-318C3363D19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1Q23</c:v>
                </c:pt>
                <c:pt idx="1">
                  <c:v>2Q23</c:v>
                </c:pt>
                <c:pt idx="2">
                  <c:v>3Q23</c:v>
                </c:pt>
                <c:pt idx="3">
                  <c:v>4Q23</c:v>
                </c:pt>
                <c:pt idx="4">
                  <c:v>1Q24</c:v>
                </c:pt>
                <c:pt idx="5">
                  <c:v>2Q24</c:v>
                </c:pt>
                <c:pt idx="6">
                  <c:v>3Q24</c:v>
                </c:pt>
              </c:strCache>
            </c:strRef>
          </c:cat>
          <c:val>
            <c:numRef>
              <c:f>Sheet1!$E$2:$E$9</c:f>
              <c:numCache>
                <c:formatCode>0%</c:formatCode>
                <c:ptCount val="7"/>
                <c:pt idx="0">
                  <c:v>7.0000000000000007E-2</c:v>
                </c:pt>
                <c:pt idx="1">
                  <c:v>0.05</c:v>
                </c:pt>
                <c:pt idx="2">
                  <c:v>0.06</c:v>
                </c:pt>
                <c:pt idx="3">
                  <c:v>0.01</c:v>
                </c:pt>
                <c:pt idx="4">
                  <c:v>0.13</c:v>
                </c:pt>
                <c:pt idx="5">
                  <c:v>0.06</c:v>
                </c:pt>
                <c:pt idx="6">
                  <c:v>0.06</c:v>
                </c:pt>
              </c:numCache>
            </c:numRef>
          </c:val>
          <c:extLst>
            <c:ext xmlns:c16="http://schemas.microsoft.com/office/drawing/2014/chart" uri="{C3380CC4-5D6E-409C-BE32-E72D297353CC}">
              <c16:uniqueId val="{00000009-97C7-46D7-B2D9-C7558C2F1573}"/>
            </c:ext>
          </c:extLst>
        </c:ser>
        <c:dLbls>
          <c:dLblPos val="outEnd"/>
          <c:showLegendKey val="0"/>
          <c:showVal val="1"/>
          <c:showCatName val="0"/>
          <c:showSerName val="0"/>
          <c:showPercent val="0"/>
          <c:showBubbleSize val="0"/>
        </c:dLbls>
        <c:gapWidth val="150"/>
        <c:axId val="193646104"/>
        <c:axId val="193644464"/>
      </c:barChart>
      <c:catAx>
        <c:axId val="19364610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t"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3644464"/>
        <c:crosses val="autoZero"/>
        <c:auto val="1"/>
        <c:lblAlgn val="ctr"/>
        <c:lblOffset val="100"/>
        <c:noMultiLvlLbl val="0"/>
      </c:catAx>
      <c:valAx>
        <c:axId val="193644464"/>
        <c:scaling>
          <c:orientation val="minMax"/>
          <c:max val="0.25"/>
          <c:min val="-0.35000000000000003"/>
        </c:scaling>
        <c:delete val="1"/>
        <c:axPos val="l"/>
        <c:numFmt formatCode="0%" sourceLinked="1"/>
        <c:majorTickMark val="out"/>
        <c:minorTickMark val="none"/>
        <c:tickLblPos val="nextTo"/>
        <c:crossAx val="1936461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Quarter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Employer Groups</c:v>
                </c:pt>
                <c:pt idx="1">
                  <c:v>Employees/Policies</c:v>
                </c:pt>
                <c:pt idx="2">
                  <c:v>New Premium</c:v>
                </c:pt>
              </c:strCache>
            </c:strRef>
          </c:cat>
          <c:val>
            <c:numRef>
              <c:f>Sheet1!$B$2:$B$4</c:f>
              <c:numCache>
                <c:formatCode>0%</c:formatCode>
                <c:ptCount val="3"/>
                <c:pt idx="0">
                  <c:v>-0.03</c:v>
                </c:pt>
                <c:pt idx="1">
                  <c:v>-0.08</c:v>
                </c:pt>
                <c:pt idx="2">
                  <c:v>0.01</c:v>
                </c:pt>
              </c:numCache>
            </c:numRef>
          </c:val>
          <c:extLst>
            <c:ext xmlns:c16="http://schemas.microsoft.com/office/drawing/2014/chart" uri="{C3380CC4-5D6E-409C-BE32-E72D297353CC}">
              <c16:uniqueId val="{00000000-E5B2-4B19-A4FE-BF56704C7B72}"/>
            </c:ext>
          </c:extLst>
        </c:ser>
        <c:ser>
          <c:idx val="1"/>
          <c:order val="1"/>
          <c:tx>
            <c:strRef>
              <c:f>Sheet1!$C$1</c:f>
              <c:strCache>
                <c:ptCount val="1"/>
                <c:pt idx="0">
                  <c:v>Year-to-date</c:v>
                </c:pt>
              </c:strCache>
            </c:strRef>
          </c:tx>
          <c:spPr>
            <a:solidFill>
              <a:schemeClr val="accent2"/>
            </a:solidFill>
            <a:ln>
              <a:noFill/>
            </a:ln>
            <a:effectLst/>
          </c:spPr>
          <c:invertIfNegative val="0"/>
          <c:dLbls>
            <c:dLbl>
              <c:idx val="1"/>
              <c:tx>
                <c:rich>
                  <a:bodyPr/>
                  <a:lstStyle/>
                  <a:p>
                    <a:r>
                      <a:rPr lang="en-US"/>
                      <a:t>-</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A44-4FB9-B1E0-85E764DA032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Employer Groups</c:v>
                </c:pt>
                <c:pt idx="1">
                  <c:v>Employees/Policies</c:v>
                </c:pt>
                <c:pt idx="2">
                  <c:v>New Premium</c:v>
                </c:pt>
              </c:strCache>
            </c:strRef>
          </c:cat>
          <c:val>
            <c:numRef>
              <c:f>Sheet1!$C$2:$C$4</c:f>
              <c:numCache>
                <c:formatCode>0%</c:formatCode>
                <c:ptCount val="3"/>
                <c:pt idx="0">
                  <c:v>-0.02</c:v>
                </c:pt>
                <c:pt idx="1">
                  <c:v>-3.0000000000000001E-3</c:v>
                </c:pt>
                <c:pt idx="2">
                  <c:v>0.06</c:v>
                </c:pt>
              </c:numCache>
            </c:numRef>
          </c:val>
          <c:extLst>
            <c:ext xmlns:c16="http://schemas.microsoft.com/office/drawing/2014/chart" uri="{C3380CC4-5D6E-409C-BE32-E72D297353CC}">
              <c16:uniqueId val="{00000001-E5B2-4B19-A4FE-BF56704C7B72}"/>
            </c:ext>
          </c:extLst>
        </c:ser>
        <c:dLbls>
          <c:showLegendKey val="0"/>
          <c:showVal val="0"/>
          <c:showCatName val="0"/>
          <c:showSerName val="0"/>
          <c:showPercent val="0"/>
          <c:showBubbleSize val="0"/>
        </c:dLbls>
        <c:gapWidth val="152"/>
        <c:overlap val="-8"/>
        <c:axId val="539607504"/>
        <c:axId val="539607832"/>
      </c:barChart>
      <c:catAx>
        <c:axId val="53960750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9607832"/>
        <c:crosses val="autoZero"/>
        <c:auto val="1"/>
        <c:lblAlgn val="ctr"/>
        <c:lblOffset val="100"/>
        <c:noMultiLvlLbl val="0"/>
      </c:catAx>
      <c:valAx>
        <c:axId val="539607832"/>
        <c:scaling>
          <c:orientation val="minMax"/>
          <c:max val="0.30000000000000004"/>
          <c:min val="-0.30000000000000004"/>
        </c:scaling>
        <c:delete val="1"/>
        <c:axPos val="l"/>
        <c:numFmt formatCode="0%" sourceLinked="1"/>
        <c:majorTickMark val="out"/>
        <c:minorTickMark val="none"/>
        <c:tickLblPos val="nextTo"/>
        <c:crossAx val="5396075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Quarter</c:v>
                </c:pt>
              </c:strCache>
            </c:strRef>
          </c:tx>
          <c:spPr>
            <a:solidFill>
              <a:schemeClr val="accent1"/>
            </a:solidFill>
            <a:ln>
              <a:noFill/>
            </a:ln>
            <a:effectLst/>
          </c:spPr>
          <c:invertIfNegative val="0"/>
          <c:dLbls>
            <c:dLbl>
              <c:idx val="0"/>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1C4-4A01-8BDF-8C17A1AE6A9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Accident</c:v>
                </c:pt>
                <c:pt idx="1">
                  <c:v>Critical illness</c:v>
                </c:pt>
                <c:pt idx="2">
                  <c:v>Cancer</c:v>
                </c:pt>
                <c:pt idx="3">
                  <c:v>Hospital indemnity</c:v>
                </c:pt>
              </c:strCache>
            </c:strRef>
          </c:cat>
          <c:val>
            <c:numRef>
              <c:f>Sheet1!$B$2:$B$5</c:f>
              <c:numCache>
                <c:formatCode>0%</c:formatCode>
                <c:ptCount val="4"/>
                <c:pt idx="0">
                  <c:v>0.01</c:v>
                </c:pt>
                <c:pt idx="1">
                  <c:v>0.1</c:v>
                </c:pt>
                <c:pt idx="2">
                  <c:v>0.03</c:v>
                </c:pt>
                <c:pt idx="3">
                  <c:v>0.12</c:v>
                </c:pt>
              </c:numCache>
            </c:numRef>
          </c:val>
          <c:extLst>
            <c:ext xmlns:c16="http://schemas.microsoft.com/office/drawing/2014/chart" uri="{C3380CC4-5D6E-409C-BE32-E72D297353CC}">
              <c16:uniqueId val="{00000000-A1A4-429B-B10D-F822E1C0C2D5}"/>
            </c:ext>
          </c:extLst>
        </c:ser>
        <c:ser>
          <c:idx val="1"/>
          <c:order val="1"/>
          <c:tx>
            <c:strRef>
              <c:f>Sheet1!$C$1</c:f>
              <c:strCache>
                <c:ptCount val="1"/>
                <c:pt idx="0">
                  <c:v>Year-to-date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Accident</c:v>
                </c:pt>
                <c:pt idx="1">
                  <c:v>Critical illness</c:v>
                </c:pt>
                <c:pt idx="2">
                  <c:v>Cancer</c:v>
                </c:pt>
                <c:pt idx="3">
                  <c:v>Hospital indemnity</c:v>
                </c:pt>
              </c:strCache>
            </c:strRef>
          </c:cat>
          <c:val>
            <c:numRef>
              <c:f>Sheet1!$C$2:$C$5</c:f>
              <c:numCache>
                <c:formatCode>0%</c:formatCode>
                <c:ptCount val="4"/>
                <c:pt idx="0">
                  <c:v>0.05</c:v>
                </c:pt>
                <c:pt idx="1">
                  <c:v>0.17</c:v>
                </c:pt>
                <c:pt idx="2">
                  <c:v>0.03</c:v>
                </c:pt>
                <c:pt idx="3">
                  <c:v>0.13</c:v>
                </c:pt>
              </c:numCache>
            </c:numRef>
          </c:val>
          <c:extLst>
            <c:ext xmlns:c16="http://schemas.microsoft.com/office/drawing/2014/chart" uri="{C3380CC4-5D6E-409C-BE32-E72D297353CC}">
              <c16:uniqueId val="{00000001-A1A4-429B-B10D-F822E1C0C2D5}"/>
            </c:ext>
          </c:extLst>
        </c:ser>
        <c:dLbls>
          <c:dLblPos val="inEnd"/>
          <c:showLegendKey val="0"/>
          <c:showVal val="1"/>
          <c:showCatName val="0"/>
          <c:showSerName val="0"/>
          <c:showPercent val="0"/>
          <c:showBubbleSize val="0"/>
        </c:dLbls>
        <c:gapWidth val="219"/>
        <c:overlap val="-27"/>
        <c:axId val="539607504"/>
        <c:axId val="539607832"/>
      </c:barChart>
      <c:catAx>
        <c:axId val="53960750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9607832"/>
        <c:crosses val="autoZero"/>
        <c:auto val="1"/>
        <c:lblAlgn val="ctr"/>
        <c:lblOffset val="100"/>
        <c:noMultiLvlLbl val="0"/>
      </c:catAx>
      <c:valAx>
        <c:axId val="539607832"/>
        <c:scaling>
          <c:orientation val="minMax"/>
          <c:max val="0.5"/>
          <c:min val="-0.5"/>
        </c:scaling>
        <c:delete val="1"/>
        <c:axPos val="l"/>
        <c:numFmt formatCode="0%" sourceLinked="1"/>
        <c:majorTickMark val="out"/>
        <c:minorTickMark val="none"/>
        <c:tickLblPos val="nextTo"/>
        <c:crossAx val="5396075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Quarter</c:v>
                </c:pt>
              </c:strCache>
            </c:strRef>
          </c:tx>
          <c:spPr>
            <a:solidFill>
              <a:schemeClr val="accent1"/>
            </a:solidFill>
            <a:ln>
              <a:noFill/>
            </a:ln>
            <a:effectLst/>
          </c:spPr>
          <c:invertIfNegative val="0"/>
          <c:dLbls>
            <c:dLbl>
              <c:idx val="0"/>
              <c:layout>
                <c:manualLayout>
                  <c:x val="0"/>
                  <c:y val="-1.72568490977055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E14-4127-9FC9-69D0B0A761F1}"/>
                </c:ext>
              </c:extLst>
            </c:dLbl>
            <c:dLbl>
              <c:idx val="1"/>
              <c:layout>
                <c:manualLayout>
                  <c:x val="0"/>
                  <c:y val="8.26396137221574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14-4127-9FC9-69D0B0A761F1}"/>
                </c:ext>
              </c:extLst>
            </c:dLbl>
            <c:dLbl>
              <c:idx val="2"/>
              <c:layout>
                <c:manualLayout>
                  <c:x val="6.5306116852012052E-3"/>
                  <c:y val="-6.27206595958673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E14-4127-9FC9-69D0B0A761F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Employer Groups</c:v>
                </c:pt>
                <c:pt idx="1">
                  <c:v>Employees/Policies</c:v>
                </c:pt>
                <c:pt idx="2">
                  <c:v>New Premium</c:v>
                </c:pt>
              </c:strCache>
            </c:strRef>
          </c:cat>
          <c:val>
            <c:numRef>
              <c:f>Sheet1!$B$2:$B$4</c:f>
              <c:numCache>
                <c:formatCode>0%</c:formatCode>
                <c:ptCount val="3"/>
                <c:pt idx="0">
                  <c:v>-0.05</c:v>
                </c:pt>
                <c:pt idx="1">
                  <c:v>-0.06</c:v>
                </c:pt>
                <c:pt idx="2">
                  <c:v>-0.03</c:v>
                </c:pt>
              </c:numCache>
            </c:numRef>
          </c:val>
          <c:extLst>
            <c:ext xmlns:c16="http://schemas.microsoft.com/office/drawing/2014/chart" uri="{C3380CC4-5D6E-409C-BE32-E72D297353CC}">
              <c16:uniqueId val="{00000000-A1A4-429B-B10D-F822E1C0C2D5}"/>
            </c:ext>
          </c:extLst>
        </c:ser>
        <c:ser>
          <c:idx val="1"/>
          <c:order val="1"/>
          <c:tx>
            <c:strRef>
              <c:f>Sheet1!$C$1</c:f>
              <c:strCache>
                <c:ptCount val="1"/>
                <c:pt idx="0">
                  <c:v>Year-to-date</c:v>
                </c:pt>
              </c:strCache>
            </c:strRef>
          </c:tx>
          <c:spPr>
            <a:solidFill>
              <a:schemeClr val="accent2"/>
            </a:solidFill>
            <a:ln>
              <a:noFill/>
            </a:ln>
            <a:effectLst/>
          </c:spPr>
          <c:invertIfNegative val="0"/>
          <c:dLbls>
            <c:dLbl>
              <c:idx val="0"/>
              <c:tx>
                <c:rich>
                  <a:bodyPr/>
                  <a:lstStyle/>
                  <a:p>
                    <a:r>
                      <a:rPr lang="en-US" dirty="0"/>
                      <a:t>-2%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E14-4127-9FC9-69D0B0A761F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Employer Groups</c:v>
                </c:pt>
                <c:pt idx="1">
                  <c:v>Employees/Policies</c:v>
                </c:pt>
                <c:pt idx="2">
                  <c:v>New Premium</c:v>
                </c:pt>
              </c:strCache>
            </c:strRef>
          </c:cat>
          <c:val>
            <c:numRef>
              <c:f>Sheet1!$C$2:$C$4</c:f>
              <c:numCache>
                <c:formatCode>0%</c:formatCode>
                <c:ptCount val="3"/>
                <c:pt idx="0">
                  <c:v>-0.02</c:v>
                </c:pt>
                <c:pt idx="1">
                  <c:v>-0.06</c:v>
                </c:pt>
                <c:pt idx="2">
                  <c:v>-0.03</c:v>
                </c:pt>
              </c:numCache>
            </c:numRef>
          </c:val>
          <c:extLst>
            <c:ext xmlns:c16="http://schemas.microsoft.com/office/drawing/2014/chart" uri="{C3380CC4-5D6E-409C-BE32-E72D297353CC}">
              <c16:uniqueId val="{00000001-A1A4-429B-B10D-F822E1C0C2D5}"/>
            </c:ext>
          </c:extLst>
        </c:ser>
        <c:dLbls>
          <c:dLblPos val="inBase"/>
          <c:showLegendKey val="0"/>
          <c:showVal val="1"/>
          <c:showCatName val="0"/>
          <c:showSerName val="0"/>
          <c:showPercent val="0"/>
          <c:showBubbleSize val="0"/>
        </c:dLbls>
        <c:gapWidth val="219"/>
        <c:overlap val="-27"/>
        <c:axId val="539607504"/>
        <c:axId val="539607832"/>
      </c:barChart>
      <c:catAx>
        <c:axId val="53960750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9607832"/>
        <c:crosses val="autoZero"/>
        <c:auto val="1"/>
        <c:lblAlgn val="ctr"/>
        <c:lblOffset val="100"/>
        <c:noMultiLvlLbl val="0"/>
      </c:catAx>
      <c:valAx>
        <c:axId val="539607832"/>
        <c:scaling>
          <c:orientation val="minMax"/>
          <c:max val="0.5"/>
          <c:min val="-0.5"/>
        </c:scaling>
        <c:delete val="1"/>
        <c:axPos val="l"/>
        <c:numFmt formatCode="0%" sourceLinked="1"/>
        <c:majorTickMark val="out"/>
        <c:minorTickMark val="none"/>
        <c:tickLblPos val="nextTo"/>
        <c:crossAx val="539607504"/>
        <c:crosses val="autoZero"/>
        <c:crossBetween val="between"/>
      </c:valAx>
      <c:spPr>
        <a:noFill/>
        <a:ln>
          <a:noFill/>
        </a:ln>
        <a:effectLst/>
      </c:spPr>
    </c:plotArea>
    <c:legend>
      <c:legendPos val="t"/>
      <c:layout>
        <c:manualLayout>
          <c:xMode val="edge"/>
          <c:yMode val="edge"/>
          <c:x val="0.2466861702191484"/>
          <c:y val="5.1649928263988523E-2"/>
          <c:w val="0.51533552092637935"/>
          <c:h val="7.434403913284153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84380120152924E-2"/>
          <c:y val="0.31537703769812131"/>
          <c:w val="0.95193883123975964"/>
          <c:h val="0.54105988544832184"/>
        </c:manualLayout>
      </c:layout>
      <c:barChart>
        <c:barDir val="col"/>
        <c:grouping val="clustered"/>
        <c:varyColors val="0"/>
        <c:ser>
          <c:idx val="0"/>
          <c:order val="0"/>
          <c:tx>
            <c:strRef>
              <c:f>Sheet1!$B$1</c:f>
              <c:strCache>
                <c:ptCount val="1"/>
                <c:pt idx="0">
                  <c:v>Quarter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Employer Groups*</c:v>
                </c:pt>
                <c:pt idx="1">
                  <c:v>Subscribers</c:v>
                </c:pt>
                <c:pt idx="2">
                  <c:v>New Premium</c:v>
                </c:pt>
              </c:strCache>
            </c:strRef>
          </c:cat>
          <c:val>
            <c:numRef>
              <c:f>Sheet1!$B$2:$B$4</c:f>
              <c:numCache>
                <c:formatCode>0%</c:formatCode>
                <c:ptCount val="3"/>
                <c:pt idx="0">
                  <c:v>-7.0000000000000007E-2</c:v>
                </c:pt>
                <c:pt idx="1">
                  <c:v>-0.01</c:v>
                </c:pt>
                <c:pt idx="2">
                  <c:v>-0.02</c:v>
                </c:pt>
              </c:numCache>
            </c:numRef>
          </c:val>
          <c:extLst>
            <c:ext xmlns:c16="http://schemas.microsoft.com/office/drawing/2014/chart" uri="{C3380CC4-5D6E-409C-BE32-E72D297353CC}">
              <c16:uniqueId val="{00000000-A1A4-429B-B10D-F822E1C0C2D5}"/>
            </c:ext>
          </c:extLst>
        </c:ser>
        <c:ser>
          <c:idx val="1"/>
          <c:order val="1"/>
          <c:tx>
            <c:strRef>
              <c:f>Sheet1!$C$1</c:f>
              <c:strCache>
                <c:ptCount val="1"/>
                <c:pt idx="0">
                  <c:v>Year-to-date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Employer Groups*</c:v>
                </c:pt>
                <c:pt idx="1">
                  <c:v>Subscribers</c:v>
                </c:pt>
                <c:pt idx="2">
                  <c:v>New Premium</c:v>
                </c:pt>
              </c:strCache>
            </c:strRef>
          </c:cat>
          <c:val>
            <c:numRef>
              <c:f>Sheet1!$C$2:$C$4</c:f>
              <c:numCache>
                <c:formatCode>0%</c:formatCode>
                <c:ptCount val="3"/>
                <c:pt idx="0">
                  <c:v>-0.01</c:v>
                </c:pt>
                <c:pt idx="1">
                  <c:v>0.1</c:v>
                </c:pt>
                <c:pt idx="2">
                  <c:v>0.08</c:v>
                </c:pt>
              </c:numCache>
            </c:numRef>
          </c:val>
          <c:extLst>
            <c:ext xmlns:c16="http://schemas.microsoft.com/office/drawing/2014/chart" uri="{C3380CC4-5D6E-409C-BE32-E72D297353CC}">
              <c16:uniqueId val="{00000001-A1A4-429B-B10D-F822E1C0C2D5}"/>
            </c:ext>
          </c:extLst>
        </c:ser>
        <c:dLbls>
          <c:showLegendKey val="0"/>
          <c:showVal val="0"/>
          <c:showCatName val="0"/>
          <c:showSerName val="0"/>
          <c:showPercent val="0"/>
          <c:showBubbleSize val="0"/>
        </c:dLbls>
        <c:gapWidth val="219"/>
        <c:axId val="539607504"/>
        <c:axId val="539607832"/>
      </c:barChart>
      <c:catAx>
        <c:axId val="539607504"/>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9607832"/>
        <c:crosses val="autoZero"/>
        <c:auto val="1"/>
        <c:lblAlgn val="ctr"/>
        <c:lblOffset val="100"/>
        <c:noMultiLvlLbl val="0"/>
      </c:catAx>
      <c:valAx>
        <c:axId val="539607832"/>
        <c:scaling>
          <c:orientation val="minMax"/>
          <c:min val="-0.5"/>
        </c:scaling>
        <c:delete val="1"/>
        <c:axPos val="l"/>
        <c:numFmt formatCode="0%" sourceLinked="1"/>
        <c:majorTickMark val="out"/>
        <c:minorTickMark val="none"/>
        <c:tickLblPos val="nextTo"/>
        <c:crossAx val="539607504"/>
        <c:crosses val="autoZero"/>
        <c:crossBetween val="between"/>
      </c:valAx>
      <c:spPr>
        <a:noFill/>
        <a:ln>
          <a:noFill/>
        </a:ln>
        <a:effectLst/>
      </c:spPr>
    </c:plotArea>
    <c:legend>
      <c:legendPos val="t"/>
      <c:layout>
        <c:manualLayout>
          <c:xMode val="edge"/>
          <c:yMode val="edge"/>
          <c:x val="0.23050576897439978"/>
          <c:y val="0.12051649928263988"/>
          <c:w val="0.51714247625109122"/>
          <c:h val="7.434403913284153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54686D-1A2B-4337-B141-16C810AEFD68}" type="datetimeFigureOut">
              <a:rPr lang="en-US" smtClean="0"/>
              <a:t>12/13/2024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0E46D3-CB57-4E2A-B7DC-DCD566DC0429}" type="slidenum">
              <a:rPr lang="en-US" smtClean="0"/>
              <a:t>‹#›</a:t>
            </a:fld>
            <a:endParaRPr lang="en-US" dirty="0"/>
          </a:p>
        </p:txBody>
      </p:sp>
    </p:spTree>
    <p:extLst>
      <p:ext uri="{BB962C8B-B14F-4D97-AF65-F5344CB8AC3E}">
        <p14:creationId xmlns:p14="http://schemas.microsoft.com/office/powerpoint/2010/main" val="1447052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D3BE4-62BE-4B60-BFFF-70CF8F0F7C95}" type="datetimeFigureOut">
              <a:rPr lang="en-US" smtClean="0"/>
              <a:t>12/13/2024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ED4EE-C9DA-462C-B712-3D4638B353E0}" type="slidenum">
              <a:rPr lang="en-US" smtClean="0"/>
              <a:t>‹#›</a:t>
            </a:fld>
            <a:endParaRPr lang="en-US" dirty="0"/>
          </a:p>
        </p:txBody>
      </p:sp>
    </p:spTree>
    <p:extLst>
      <p:ext uri="{BB962C8B-B14F-4D97-AF65-F5344CB8AC3E}">
        <p14:creationId xmlns:p14="http://schemas.microsoft.com/office/powerpoint/2010/main" val="298729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2392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933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DDA19E-9604-42AD-99CC-48A7B68242E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7747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CA"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DDA19E-9604-42AD-99CC-48A7B68242E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306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Supplemental Health in Orange</a:t>
            </a:r>
          </a:p>
        </p:txBody>
      </p:sp>
      <p:sp>
        <p:nvSpPr>
          <p:cNvPr id="4" name="Slide Number Placeholder 3"/>
          <p:cNvSpPr>
            <a:spLocks noGrp="1"/>
          </p:cNvSpPr>
          <p:nvPr>
            <p:ph type="sldNum" sz="quarter" idx="10"/>
          </p:nvPr>
        </p:nvSpPr>
        <p:spPr/>
        <p:txBody>
          <a:bodyPr/>
          <a:lstStyle/>
          <a:p>
            <a:pPr marL="0" marR="0" lvl="0" indent="0" algn="r" defTabSz="928299" rtl="0" eaLnBrk="1" fontAlgn="auto" latinLnBrk="0" hangingPunct="1">
              <a:lnSpc>
                <a:spcPct val="100000"/>
              </a:lnSpc>
              <a:spcBef>
                <a:spcPts val="0"/>
              </a:spcBef>
              <a:spcAft>
                <a:spcPts val="0"/>
              </a:spcAft>
              <a:buClrTx/>
              <a:buSzTx/>
              <a:buFontTx/>
              <a:buNone/>
              <a:tabLst/>
              <a:defRPr/>
            </a:pPr>
            <a:fld id="{12E5D149-58B6-4896-A399-EDBB5317BF2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8299"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5341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9C924-8BAF-C33F-E74E-173649172A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370C95-78EB-D5DA-1243-86D79D66CE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806927-1628-C2EE-8DEF-AB5D9E7233B9}"/>
              </a:ext>
            </a:extLst>
          </p:cNvPr>
          <p:cNvSpPr>
            <a:spLocks noGrp="1"/>
          </p:cNvSpPr>
          <p:nvPr>
            <p:ph type="body" idx="1"/>
          </p:nvPr>
        </p:nvSpPr>
        <p:spPr/>
        <p:txBody>
          <a:bodyPr/>
          <a:lstStyle/>
          <a:p>
            <a:endParaRPr lang="en-US" u="none" baseline="0" dirty="0"/>
          </a:p>
        </p:txBody>
      </p:sp>
      <p:sp>
        <p:nvSpPr>
          <p:cNvPr id="4" name="Slide Number Placeholder 3">
            <a:extLst>
              <a:ext uri="{FF2B5EF4-FFF2-40B4-BE49-F238E27FC236}">
                <a16:creationId xmlns:a16="http://schemas.microsoft.com/office/drawing/2014/main" id="{E5BFFD5D-5FEF-5EE3-8970-04301F0F283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2210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386" fontAlgn="base">
              <a:lnSpc>
                <a:spcPct val="150000"/>
              </a:lnSpc>
              <a:spcBef>
                <a:spcPct val="0"/>
              </a:spcBef>
              <a:spcAft>
                <a:spcPct val="0"/>
              </a:spcAft>
              <a:defRPr/>
            </a:pPr>
            <a:r>
              <a:rPr lang="en-US" dirty="0"/>
              <a:t>40 companies representing</a:t>
            </a:r>
            <a:r>
              <a:rPr lang="en-US" baseline="0" dirty="0"/>
              <a:t> more than 90 percent of the market.</a:t>
            </a:r>
            <a:endParaRPr lang="en-US" u="none" baseline="0" dirty="0"/>
          </a:p>
          <a:p>
            <a:pPr marL="174056" indent="-174056" defTabSz="942386" fontAlgn="base">
              <a:lnSpc>
                <a:spcPct val="150000"/>
              </a:lnSpc>
              <a:spcBef>
                <a:spcPct val="0"/>
              </a:spcBef>
              <a:spcAft>
                <a:spcPct val="0"/>
              </a:spcAft>
              <a:buFont typeface="Arial" panose="020B0604020202020204" pitchFamily="34" charset="0"/>
              <a:buChar char="•"/>
              <a:defRPr/>
            </a:pPr>
            <a:r>
              <a:rPr lang="en-US" u="none" dirty="0"/>
              <a:t>Sales</a:t>
            </a:r>
            <a:r>
              <a:rPr lang="en-US" u="none" baseline="0" dirty="0"/>
              <a:t> are +1% </a:t>
            </a:r>
            <a:r>
              <a:rPr lang="en-US" u="none" baseline="0" dirty="0">
                <a:highlight>
                  <a:srgbClr val="FFFF00"/>
                </a:highlight>
              </a:rPr>
              <a:t>for </a:t>
            </a:r>
            <a:r>
              <a:rPr lang="en-US" u="none" baseline="0" dirty="0">
                <a:solidFill>
                  <a:schemeClr val="accent1"/>
                </a:solidFill>
                <a:highlight>
                  <a:srgbClr val="FFFF00"/>
                </a:highlight>
              </a:rPr>
              <a:t>3Q quarter</a:t>
            </a:r>
            <a:r>
              <a:rPr lang="en-US" u="none" baseline="0" dirty="0"/>
              <a:t>, keeping sales for the year in positive territory, up 6% for the first 9 months of 2024. </a:t>
            </a:r>
          </a:p>
          <a:p>
            <a:pPr marL="174056" indent="-174056" defTabSz="942386" fontAlgn="base">
              <a:lnSpc>
                <a:spcPct val="150000"/>
              </a:lnSpc>
              <a:spcBef>
                <a:spcPct val="0"/>
              </a:spcBef>
              <a:spcAft>
                <a:spcPct val="0"/>
              </a:spcAft>
              <a:buFont typeface="Arial" panose="020B0604020202020204" pitchFamily="34" charset="0"/>
              <a:buChar char="•"/>
              <a:defRPr/>
            </a:pPr>
            <a:r>
              <a:rPr lang="en-US" u="none" baseline="0" dirty="0"/>
              <a:t>Gainers outpaced decliners, with nearly 3 in 4 participants ahead of last year’s pace through September. (29 of 39 participants). Twenty participants are up by at least 10 percent over their 2023 levels.</a:t>
            </a:r>
          </a:p>
          <a:p>
            <a:pPr marL="174056" indent="-174056">
              <a:buFont typeface="Arial" panose="020B0604020202020204" pitchFamily="34" charset="0"/>
              <a:buChar char="•"/>
            </a:pPr>
            <a:r>
              <a:rPr lang="en-US" u="none" baseline="0" dirty="0"/>
              <a:t>There is a high degree of market concentration in the workplace life market with 64% of premium market share attributed to the top 10 companies. </a:t>
            </a:r>
          </a:p>
          <a:p>
            <a:pPr marL="638205" lvl="1" indent="-174056">
              <a:buFont typeface="Arial" panose="020B0604020202020204" pitchFamily="34" charset="0"/>
              <a:buChar char="•"/>
            </a:pPr>
            <a:r>
              <a:rPr lang="en-US" u="none" baseline="0" dirty="0"/>
              <a:t>The top 10 companies as a group posted a 7% gain, while the other companies had a collective growth rate of 5%. </a:t>
            </a:r>
          </a:p>
          <a:p>
            <a:pPr marL="638205" lvl="1" indent="-174056">
              <a:buFont typeface="Arial" panose="020B0604020202020204" pitchFamily="34" charset="0"/>
              <a:buChar char="•"/>
            </a:pPr>
            <a:r>
              <a:rPr lang="en-US" u="none" baseline="0" dirty="0"/>
              <a:t>Six of the top 10 companies saw double-digit swings (5 increases &amp; 1 decline). </a:t>
            </a:r>
          </a:p>
          <a:p>
            <a:pPr marL="174056" indent="-174056">
              <a:buFont typeface="Arial" panose="020B0604020202020204" pitchFamily="34" charset="0"/>
              <a:buChar char="•"/>
            </a:pPr>
            <a:r>
              <a:rPr lang="en-US" dirty="0">
                <a:solidFill>
                  <a:srgbClr val="FF0000"/>
                </a:solidFill>
              </a:rPr>
              <a:t>Looking at sales by product line, term sales are up 6% year-to-date, permanent product sales +9%.</a:t>
            </a:r>
          </a:p>
          <a:p>
            <a:pPr marL="174056" indent="-174056" defTabSz="928299">
              <a:buFont typeface="Arial" panose="020B0604020202020204" pitchFamily="34" charset="0"/>
              <a:buChar char="•"/>
              <a:defRPr/>
            </a:pPr>
            <a:r>
              <a:rPr lang="en-US" dirty="0">
                <a:solidFill>
                  <a:srgbClr val="FF0000"/>
                </a:solidFill>
              </a:rPr>
              <a:t>Group sales are up 7% year-to-date, individual sales +1%. Keep in mind that individual sales account for only 10 percent of total new premium.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1136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48459"/>
            <a:ext cx="5486400" cy="4075177"/>
          </a:xfrm>
        </p:spPr>
        <p:txBody>
          <a:bodyPr/>
          <a:lstStyle/>
          <a:p>
            <a:pPr>
              <a:lnSpc>
                <a:spcPct val="107000"/>
              </a:lnSpc>
              <a:spcAft>
                <a:spcPts val="812"/>
              </a:spcAft>
            </a:pPr>
            <a:r>
              <a:rPr lang="en-US" sz="1200" kern="100" dirty="0">
                <a:latin typeface="Aptos" panose="020B0004020202020204" pitchFamily="34" charset="0"/>
                <a:ea typeface="Aptos" panose="020B0004020202020204" pitchFamily="34" charset="0"/>
                <a:cs typeface="Times New Roman" panose="02020603050405020304" pitchFamily="18" charset="0"/>
              </a:rPr>
              <a:t>39 participating companies and over 90 percent of the market.</a:t>
            </a:r>
          </a:p>
          <a:p>
            <a:pPr>
              <a:lnSpc>
                <a:spcPct val="107000"/>
              </a:lnSpc>
              <a:spcAft>
                <a:spcPts val="812"/>
              </a:spcAft>
            </a:pPr>
            <a:r>
              <a:rPr lang="en-US" sz="1200" kern="100" dirty="0">
                <a:latin typeface="Aptos" panose="020B0004020202020204" pitchFamily="34" charset="0"/>
                <a:ea typeface="Aptos" panose="020B0004020202020204" pitchFamily="34" charset="0"/>
                <a:cs typeface="Times New Roman" panose="02020603050405020304" pitchFamily="18" charset="0"/>
              </a:rPr>
              <a:t>[DRAIN] As you can see sales were in positive territory for all lines with hospital indemnity and critical illness sales leading the way. (Pat, not shown on the chart, but Other supp health was down 11%).</a:t>
            </a:r>
          </a:p>
          <a:p>
            <a:pPr>
              <a:lnSpc>
                <a:spcPct val="107000"/>
              </a:lnSpc>
              <a:spcAft>
                <a:spcPts val="812"/>
              </a:spcAft>
            </a:pPr>
            <a:r>
              <a:rPr lang="en-US" sz="1200" kern="100" dirty="0">
                <a:latin typeface="Aptos" panose="020B0004020202020204" pitchFamily="34" charset="0"/>
                <a:ea typeface="Aptos" panose="020B0004020202020204" pitchFamily="34" charset="0"/>
                <a:cs typeface="Times New Roman" panose="02020603050405020304" pitchFamily="18" charset="0"/>
              </a:rPr>
              <a:t>Year-to-date growth (in gold) was driven by performance in the first three months of 2024. All in, t</a:t>
            </a:r>
            <a:r>
              <a:rPr lang="en-US" sz="1200" i="1" kern="100" dirty="0">
                <a:latin typeface="Aptos" panose="020B0004020202020204" pitchFamily="34" charset="0"/>
                <a:ea typeface="Aptos" panose="020B0004020202020204" pitchFamily="34" charset="0"/>
                <a:cs typeface="Times New Roman" panose="02020603050405020304" pitchFamily="18" charset="0"/>
              </a:rPr>
              <a:t>otal</a:t>
            </a:r>
            <a:r>
              <a:rPr lang="en-US" sz="1200" kern="100" dirty="0">
                <a:latin typeface="Aptos" panose="020B0004020202020204" pitchFamily="34" charset="0"/>
                <a:ea typeface="Aptos" panose="020B0004020202020204" pitchFamily="34" charset="0"/>
                <a:cs typeface="Times New Roman" panose="02020603050405020304" pitchFamily="18" charset="0"/>
              </a:rPr>
              <a:t> supplemental health products increased 13 percent in the first three months of 2024, but just 6 percent in the remaining two quarters. (With the exception of “Other” supplemental health insurance sales, sales of all supplemental health products in the first three months of 2024 outperformed quarterly sales in both Q2 and Q3 2024.)</a:t>
            </a:r>
          </a:p>
          <a:p>
            <a:pPr>
              <a:lnSpc>
                <a:spcPct val="107000"/>
              </a:lnSpc>
              <a:spcAft>
                <a:spcPts val="812"/>
              </a:spcAft>
            </a:pPr>
            <a:endParaRPr lang="en-US" sz="12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12"/>
              </a:spcAft>
            </a:pPr>
            <a:r>
              <a:rPr lang="en-US" sz="1200" kern="100" dirty="0">
                <a:latin typeface="Aptos" panose="020B0004020202020204" pitchFamily="34" charset="0"/>
                <a:ea typeface="Aptos" panose="020B0004020202020204" pitchFamily="34" charset="0"/>
                <a:cs typeface="Times New Roman" panose="02020603050405020304" pitchFamily="18" charset="0"/>
              </a:rPr>
              <a:t>Looking at total supp health sales year to date, gainers outnumbered decliners. Of the companies reporting two years of comparable sales data, nearly 3 out of 4 carriers (74%) reported an increase in premium sales in the first nine months of 2024. Gains were double-digit or greater for 23 of the 29 companies (79%) reporting increases.</a:t>
            </a:r>
          </a:p>
          <a:p>
            <a:pPr>
              <a:lnSpc>
                <a:spcPct val="107000"/>
              </a:lnSpc>
              <a:spcAft>
                <a:spcPts val="812"/>
              </a:spcAft>
            </a:pPr>
            <a:endParaRPr lang="en-US" sz="12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12"/>
              </a:spcAft>
            </a:pPr>
            <a:r>
              <a:rPr lang="en-US" sz="1200" kern="100" dirty="0">
                <a:latin typeface="Aptos" panose="020B0004020202020204" pitchFamily="34" charset="0"/>
                <a:ea typeface="Aptos" panose="020B0004020202020204" pitchFamily="34" charset="0"/>
                <a:cs typeface="Times New Roman" panose="02020603050405020304" pitchFamily="18" charset="0"/>
              </a:rPr>
              <a:t>Small carriers out-performed large carriers so far this year. The top-ten carriers accounted for 69 percent of total new supplemental health insurance premium in the first nine months of 2024. As a group, the top 10 posted a gain of 7 percent, while the remaining 29 carriers were up 18 percent. Twenty-three of the 29 other carriers posted gains (79%), which were double-digit or greater for 18 of them (78%).</a:t>
            </a:r>
          </a:p>
          <a:p>
            <a:pPr>
              <a:lnSpc>
                <a:spcPct val="107000"/>
              </a:lnSpc>
              <a:spcAft>
                <a:spcPts val="812"/>
              </a:spcAft>
            </a:pPr>
            <a:endParaRPr lang="en-US" sz="12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Bef>
                <a:spcPts val="609"/>
              </a:spcBef>
              <a:spcAft>
                <a:spcPts val="609"/>
              </a:spcAft>
            </a:pPr>
            <a:r>
              <a:rPr lang="en-US" sz="1200" dirty="0">
                <a:latin typeface="Arial" panose="020B0604020202020204" pitchFamily="34" charset="0"/>
                <a:ea typeface="Aptos" panose="020B0004020202020204" pitchFamily="34" charset="0"/>
                <a:cs typeface="Aptos" panose="020B0004020202020204" pitchFamily="34" charset="0"/>
              </a:rPr>
              <a:t>Other supplemental health was down 11% </a:t>
            </a:r>
            <a:r>
              <a:rPr lang="en-US" sz="1200" u="sng" dirty="0">
                <a:latin typeface="Arial" panose="020B0604020202020204" pitchFamily="34" charset="0"/>
                <a:ea typeface="Aptos" panose="020B0004020202020204" pitchFamily="34" charset="0"/>
                <a:cs typeface="Aptos" panose="020B0004020202020204" pitchFamily="34" charset="0"/>
              </a:rPr>
              <a:t>YTD</a:t>
            </a:r>
            <a:r>
              <a:rPr lang="en-US" sz="1200" dirty="0">
                <a:latin typeface="Arial" panose="020B0604020202020204" pitchFamily="34" charset="0"/>
                <a:ea typeface="Aptos" panose="020B0004020202020204" pitchFamily="34" charset="0"/>
                <a:cs typeface="Aptos" panose="020B0004020202020204" pitchFamily="34" charset="0"/>
              </a:rPr>
              <a:t>. This was driven by losses in Q1 in which “Other” new premium was down 24%. In the three-month periods marking Q2 and Q3, Other supplemental health was down 3% in Q2, and up 10% percent in the last three months. YTD new premium was $71 million, accounting for only 3 percent of new supplemental health premium in Q3 2024 YTD.</a:t>
            </a:r>
            <a:endParaRPr lang="en-US" sz="1200" dirty="0">
              <a:latin typeface="Aptos" panose="020B0004020202020204" pitchFamily="34" charset="0"/>
              <a:ea typeface="Aptos" panose="020B0004020202020204" pitchFamily="34" charset="0"/>
              <a:cs typeface="Aptos" panose="020B0004020202020204" pitchFamily="34" charset="0"/>
            </a:endParaRPr>
          </a:p>
          <a:p>
            <a:pPr>
              <a:lnSpc>
                <a:spcPct val="115000"/>
              </a:lnSpc>
              <a:spcBef>
                <a:spcPts val="609"/>
              </a:spcBef>
              <a:spcAft>
                <a:spcPts val="609"/>
              </a:spcAft>
            </a:pPr>
            <a:r>
              <a:rPr lang="en-US" sz="1200" dirty="0">
                <a:latin typeface="Arial" panose="020B0604020202020204" pitchFamily="34" charset="0"/>
                <a:ea typeface="Aptos" panose="020B0004020202020204" pitchFamily="34" charset="0"/>
                <a:cs typeface="Aptos" panose="020B0004020202020204" pitchFamily="34" charset="0"/>
              </a:rPr>
              <a:t>Other Supp Health is a catch all category for products that don’t fit into the other categories, for example – gap insurance, heart/stroke product, limited benefit medical. Eleven of 39 companies offer an Other Supp Health product.</a:t>
            </a:r>
            <a:endParaRPr lang="en-US" sz="1200" kern="100" dirty="0">
              <a:latin typeface="Aptos" panose="020B0004020202020204" pitchFamily="34" charset="0"/>
              <a:ea typeface="Aptos" panose="020B0004020202020204" pitchFamily="34" charset="0"/>
              <a:cs typeface="Times New Roman" panose="02020603050405020304" pitchFamily="18" charset="0"/>
            </a:endParaRPr>
          </a:p>
          <a:p>
            <a:pPr defTabSz="928299">
              <a:defRPr/>
            </a:pPr>
            <a:endParaRPr lang="en-US" sz="1200" dirty="0">
              <a:latin typeface="Arial" panose="020B0604020202020204" pitchFamily="34" charset="0"/>
              <a:cs typeface="Arial" panose="020B0604020202020204" pitchFamily="34" charset="0"/>
            </a:endParaRP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E5D149-58B6-4896-A399-EDBB5317BF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1582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35 Companies, over 95% of the market</a:t>
            </a:r>
          </a:p>
          <a:p>
            <a:pPr defTabSz="928299">
              <a:defRPr/>
            </a:pPr>
            <a:r>
              <a:rPr lang="en-US" dirty="0"/>
              <a:t>Sales dropped slightly in the 3Q, down 3 percent from the same period last year; year-to-date, sales are also down 3%.</a:t>
            </a:r>
          </a:p>
          <a:p>
            <a:pPr marL="0" marR="0" lvl="0" indent="0" algn="l" defTabSz="928299" rtl="0" eaLnBrk="1" fontAlgn="auto" latinLnBrk="0" hangingPunct="1">
              <a:lnSpc>
                <a:spcPct val="100000"/>
              </a:lnSpc>
              <a:spcBef>
                <a:spcPts val="0"/>
              </a:spcBef>
              <a:spcAft>
                <a:spcPts val="0"/>
              </a:spcAft>
              <a:buClrTx/>
              <a:buSzTx/>
              <a:buFontTx/>
              <a:buNone/>
              <a:tabLst/>
              <a:defRPr/>
            </a:pPr>
            <a:r>
              <a:rPr lang="en-US" dirty="0"/>
              <a:t>Overall, YTD sales by carrier were mixed. 19 carriers posted increases while 14 carriers reported declines. </a:t>
            </a:r>
          </a:p>
          <a:p>
            <a:pPr marL="0" marR="0" lvl="0" indent="0" algn="l" defTabSz="928299" rtl="0" eaLnBrk="1" fontAlgn="auto" latinLnBrk="0" hangingPunct="1">
              <a:lnSpc>
                <a:spcPct val="100000"/>
              </a:lnSpc>
              <a:spcBef>
                <a:spcPts val="0"/>
              </a:spcBef>
              <a:spcAft>
                <a:spcPts val="0"/>
              </a:spcAft>
              <a:buClrTx/>
              <a:buSzTx/>
              <a:buFontTx/>
              <a:buNone/>
              <a:tabLst/>
              <a:defRPr/>
            </a:pPr>
            <a:r>
              <a:rPr lang="en-US" dirty="0"/>
              <a:t>Sales through the third quarter were pulled down by the large disability writers. </a:t>
            </a:r>
          </a:p>
          <a:p>
            <a:pPr defTabSz="928299">
              <a:defRPr/>
            </a:pPr>
            <a:r>
              <a:rPr lang="en-US" dirty="0"/>
              <a:t>The top 10 disability writers posted a 4 percent decline in new premium sales vs a 2 percent decrease for the mid-to-small disability writers. 5 out of the top ten disability writers posted a decrease. The top 10 account for 73% of total sales.</a:t>
            </a:r>
          </a:p>
          <a:p>
            <a:pPr defTabSz="928299">
              <a:defRPr/>
            </a:pPr>
            <a:r>
              <a:rPr lang="en-US" dirty="0"/>
              <a:t>STD sales were down 6 percent, meanwhile sales for LTD were up less than half of 1 percent. </a:t>
            </a:r>
            <a:r>
              <a:rPr lang="en-US" sz="1200" b="0" dirty="0">
                <a:effectLst/>
                <a:latin typeface="Helvetica" pitchFamily="34" charset="0"/>
                <a:ea typeface="Aptos" panose="020B0004020202020204" pitchFamily="34" charset="0"/>
              </a:rPr>
              <a:t>All in, it is 54% (STD) and 46% (LTD). </a:t>
            </a:r>
            <a:endParaRPr lang="en-US" dirty="0"/>
          </a:p>
          <a:p>
            <a:pPr defTabSz="928299">
              <a:defRPr/>
            </a:pPr>
            <a:r>
              <a:rPr lang="en-US" dirty="0"/>
              <a:t>7 out of the top ten STD companies showed decreases, 4 out of those 10 showed decreases of 10% or more. Cumulatively, the top 10 STD writers posed a decline of 6 percent in new premium sales so far this year. (Mid-to-small carriers also posted a decline of 6 percent.)</a:t>
            </a:r>
          </a:p>
          <a:p>
            <a:pPr defTabSz="928299">
              <a:defRPr/>
            </a:pPr>
            <a:r>
              <a:rPr lang="en-US" dirty="0"/>
              <a:t>LTD carriers &gt;over half of the carriers posted increases in new premium sales. </a:t>
            </a:r>
          </a:p>
        </p:txBody>
      </p:sp>
      <p:sp>
        <p:nvSpPr>
          <p:cNvPr id="4" name="Slide Number Placeholder 3"/>
          <p:cNvSpPr>
            <a:spLocks noGrp="1"/>
          </p:cNvSpPr>
          <p:nvPr>
            <p:ph type="sldNum" sz="quarter" idx="10"/>
          </p:nvPr>
        </p:nvSpPr>
        <p:spPr/>
        <p:txBody>
          <a:bodyPr/>
          <a:lstStyle/>
          <a:p>
            <a:pPr marL="0" marR="0" lvl="0" indent="0" algn="r" defTabSz="928299" rtl="0" eaLnBrk="1" fontAlgn="auto" latinLnBrk="0" hangingPunct="1">
              <a:lnSpc>
                <a:spcPct val="100000"/>
              </a:lnSpc>
              <a:spcBef>
                <a:spcPts val="0"/>
              </a:spcBef>
              <a:spcAft>
                <a:spcPts val="0"/>
              </a:spcAft>
              <a:buClrTx/>
              <a:buSzTx/>
              <a:buFontTx/>
              <a:buNone/>
              <a:tabLst/>
              <a:defRPr/>
            </a:pPr>
            <a:fld id="{12E5D149-58B6-4896-A399-EDBB5317BF2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8299"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1317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sz="1200" kern="0" dirty="0"/>
              <a:t>Based on 23 survey carrier participants. Does not include Delta Dental plans.</a:t>
            </a:r>
          </a:p>
          <a:p>
            <a:pPr defTabSz="928299">
              <a:spcAft>
                <a:spcPts val="609"/>
              </a:spcAft>
              <a:buClr>
                <a:srgbClr val="00B0F0"/>
              </a:buClr>
              <a:defRPr/>
            </a:pPr>
            <a:r>
              <a:rPr lang="en-US" sz="1200" dirty="0">
                <a:latin typeface="Arial" panose="020B0604020202020204" pitchFamily="34" charset="0"/>
                <a:cs typeface="Arial" panose="020B0604020202020204" pitchFamily="34" charset="0"/>
              </a:rPr>
              <a:t>As you can see, sales for the </a:t>
            </a:r>
            <a:r>
              <a:rPr lang="en-US" sz="1200" u="sng" dirty="0">
                <a:latin typeface="Arial" panose="020B0604020202020204" pitchFamily="34" charset="0"/>
                <a:cs typeface="Arial" panose="020B0604020202020204" pitchFamily="34" charset="0"/>
              </a:rPr>
              <a:t>quarter</a:t>
            </a:r>
            <a:r>
              <a:rPr lang="en-US" sz="1200" dirty="0">
                <a:latin typeface="Arial" panose="020B0604020202020204" pitchFamily="34" charset="0"/>
                <a:cs typeface="Arial" panose="020B0604020202020204" pitchFamily="34" charset="0"/>
              </a:rPr>
              <a:t> are down across all </a:t>
            </a:r>
            <a:r>
              <a:rPr lang="en-US" sz="1200" u="sng" dirty="0">
                <a:latin typeface="Arial" panose="020B0604020202020204" pitchFamily="34" charset="0"/>
                <a:cs typeface="Arial" panose="020B0604020202020204" pitchFamily="34" charset="0"/>
              </a:rPr>
              <a:t>measures</a:t>
            </a:r>
            <a:r>
              <a:rPr lang="en-US" sz="1200" dirty="0">
                <a:latin typeface="Arial" panose="020B0604020202020204" pitchFamily="34" charset="0"/>
                <a:cs typeface="Arial" panose="020B0604020202020204" pitchFamily="34" charset="0"/>
              </a:rPr>
              <a:t> (in blue). </a:t>
            </a:r>
          </a:p>
          <a:p>
            <a:pPr defTabSz="928299">
              <a:spcAft>
                <a:spcPts val="609"/>
              </a:spcAft>
              <a:buClr>
                <a:srgbClr val="00B0F0"/>
              </a:buClr>
              <a:defRPr/>
            </a:pPr>
            <a:r>
              <a:rPr lang="en-US" sz="1200" dirty="0">
                <a:latin typeface="Arial" panose="020B0604020202020204" pitchFamily="34" charset="0"/>
                <a:cs typeface="Arial" panose="020B0604020202020204" pitchFamily="34" charset="0"/>
              </a:rPr>
              <a:t>Overall, </a:t>
            </a:r>
            <a:r>
              <a:rPr lang="en-US" sz="1200" dirty="0">
                <a:solidFill>
                  <a:srgbClr val="002060"/>
                </a:solidFill>
                <a:latin typeface="Helvetica" panose="020B0604020202020204" pitchFamily="34" charset="0"/>
                <a:ea typeface="Aptos" panose="020B0004020202020204" pitchFamily="34" charset="0"/>
                <a:cs typeface="Times New Roman" panose="02020603050405020304" pitchFamily="18" charset="0"/>
              </a:rPr>
              <a:t>11 carriers posted sales gains during the third quarter, while 8 carriers posted declines.  However, </a:t>
            </a:r>
            <a:r>
              <a:rPr lang="en-US" sz="1200" dirty="0">
                <a:solidFill>
                  <a:srgbClr val="002060"/>
                </a:solidFill>
                <a:latin typeface="Arial" panose="020B0604020202020204" pitchFamily="34" charset="0"/>
                <a:ea typeface="Aptos" panose="020B0004020202020204" pitchFamily="34" charset="0"/>
                <a:cs typeface="Arial" panose="020B0604020202020204" pitchFamily="34" charset="0"/>
              </a:rPr>
              <a:t>t</a:t>
            </a:r>
            <a:r>
              <a:rPr lang="en-US" sz="1200" dirty="0">
                <a:latin typeface="Arial" panose="020B0604020202020204" pitchFamily="34" charset="0"/>
                <a:cs typeface="Arial" panose="020B0604020202020204" pitchFamily="34" charset="0"/>
              </a:rPr>
              <a:t>he third quarter accounts for only 18% of the total YTD new subscriber sales. New sales based on subscribers were down for both Indemnity and DPPO plans for the third quarter. DHMO products that suddenly had a boost in the third quarter.</a:t>
            </a:r>
          </a:p>
          <a:p>
            <a:pPr defTabSz="928299">
              <a:spcAft>
                <a:spcPts val="609"/>
              </a:spcAft>
              <a:buClr>
                <a:srgbClr val="00B0F0"/>
              </a:buClr>
              <a:defRPr/>
            </a:pPr>
            <a:endParaRPr lang="en-US" sz="1200" dirty="0">
              <a:latin typeface="Arial" panose="020B0604020202020204" pitchFamily="34" charset="0"/>
              <a:cs typeface="Arial" panose="020B0604020202020204" pitchFamily="34" charset="0"/>
            </a:endParaRPr>
          </a:p>
          <a:p>
            <a:pPr>
              <a:lnSpc>
                <a:spcPct val="115000"/>
              </a:lnSpc>
              <a:spcBef>
                <a:spcPts val="609"/>
              </a:spcBef>
              <a:spcAft>
                <a:spcPts val="609"/>
              </a:spcAft>
            </a:pPr>
            <a:r>
              <a:rPr lang="en-US" sz="1200" u="sng" dirty="0">
                <a:highlight>
                  <a:srgbClr val="FFFF00"/>
                </a:highlight>
                <a:latin typeface="Arial" panose="020B0604020202020204" pitchFamily="34" charset="0"/>
                <a:cs typeface="Arial" panose="020B0604020202020204" pitchFamily="34" charset="0"/>
              </a:rPr>
              <a:t>Year-to-date, </a:t>
            </a:r>
            <a:r>
              <a:rPr lang="en-US" sz="1200" dirty="0">
                <a:latin typeface="Arial" panose="020B0604020202020204" pitchFamily="34" charset="0"/>
                <a:cs typeface="Arial" panose="020B0604020202020204" pitchFamily="34" charset="0"/>
              </a:rPr>
              <a:t>sales remain ahead of 2023 due a strong first quarter. </a:t>
            </a:r>
            <a:endParaRPr lang="en-US" sz="1200" dirty="0">
              <a:solidFill>
                <a:srgbClr val="002060"/>
              </a:solidFill>
              <a:latin typeface="Helvetica" panose="020B0604020202020204" pitchFamily="34" charset="0"/>
              <a:ea typeface="Aptos" panose="020B0004020202020204" pitchFamily="34" charset="0"/>
              <a:cs typeface="Times New Roman" panose="02020603050405020304" pitchFamily="18" charset="0"/>
            </a:endParaRPr>
          </a:p>
          <a:p>
            <a:pPr defTabSz="928299">
              <a:lnSpc>
                <a:spcPct val="115000"/>
              </a:lnSpc>
              <a:spcBef>
                <a:spcPts val="609"/>
              </a:spcBef>
              <a:spcAft>
                <a:spcPts val="609"/>
              </a:spcAft>
              <a:defRPr/>
            </a:pPr>
            <a:r>
              <a:rPr lang="en-US" sz="1200" dirty="0">
                <a:solidFill>
                  <a:srgbClr val="002060"/>
                </a:solidFill>
                <a:latin typeface="Helvetica" panose="020B0604020202020204" pitchFamily="34" charset="0"/>
                <a:ea typeface="Aptos" panose="020B0004020202020204" pitchFamily="34" charset="0"/>
                <a:cs typeface="Times New Roman" panose="02020603050405020304" pitchFamily="18" charset="0"/>
              </a:rPr>
              <a:t>Q3YTD 2024 performance:</a:t>
            </a:r>
          </a:p>
          <a:p>
            <a:pPr defTabSz="928299">
              <a:lnSpc>
                <a:spcPct val="115000"/>
              </a:lnSpc>
              <a:spcBef>
                <a:spcPts val="609"/>
              </a:spcBef>
              <a:spcAft>
                <a:spcPts val="609"/>
              </a:spcAft>
              <a:defRPr/>
            </a:pPr>
            <a:r>
              <a:rPr lang="en-US" sz="1200" dirty="0">
                <a:solidFill>
                  <a:srgbClr val="002060"/>
                </a:solidFill>
                <a:latin typeface="Helvetica" panose="020B0604020202020204" pitchFamily="34" charset="0"/>
                <a:ea typeface="Aptos" panose="020B0004020202020204" pitchFamily="34" charset="0"/>
                <a:cs typeface="Times New Roman" panose="02020603050405020304" pitchFamily="18" charset="0"/>
              </a:rPr>
              <a:t>Similar to the quarter performance, year-to-date results are mixed: 15 carriers are ahead of the 2023 pace, while 5 carriers are lagging. </a:t>
            </a:r>
          </a:p>
          <a:p>
            <a:pPr defTabSz="928299">
              <a:lnSpc>
                <a:spcPct val="115000"/>
              </a:lnSpc>
              <a:spcBef>
                <a:spcPts val="609"/>
              </a:spcBef>
              <a:spcAft>
                <a:spcPts val="609"/>
              </a:spcAft>
              <a:defRPr/>
            </a:pPr>
            <a:r>
              <a:rPr lang="en-US" sz="1200" dirty="0">
                <a:latin typeface="Arial" panose="020B0604020202020204" pitchFamily="34" charset="0"/>
                <a:cs typeface="Arial" panose="020B0604020202020204" pitchFamily="34" charset="0"/>
              </a:rPr>
              <a:t>The top 5 companies accounted for 64% of all new subscriber sales, and as a group, performed similarly as the rest of survey participants, showing 9 percent increase in new group subscribers YTD.</a:t>
            </a:r>
          </a:p>
          <a:p>
            <a:pPr defTabSz="928299">
              <a:lnSpc>
                <a:spcPct val="115000"/>
              </a:lnSpc>
              <a:spcBef>
                <a:spcPts val="609"/>
              </a:spcBef>
              <a:spcAft>
                <a:spcPts val="609"/>
              </a:spcAft>
              <a:defRPr/>
            </a:pPr>
            <a:r>
              <a:rPr lang="en-US" sz="1200" dirty="0">
                <a:solidFill>
                  <a:srgbClr val="002060"/>
                </a:solidFill>
                <a:latin typeface="Helvetica" panose="020B0604020202020204" pitchFamily="34" charset="0"/>
                <a:ea typeface="Aptos" panose="020B0004020202020204" pitchFamily="34" charset="0"/>
                <a:cs typeface="Times New Roman" panose="02020603050405020304" pitchFamily="18" charset="0"/>
              </a:rPr>
              <a:t>Looking at sales by product, DPPO plans had a robust 11% increase, and DHMO plans were essentially flat (-1%). Indemnity plans continue to decline, dropping 3 percent YTD. Indemnity plans now represent just 1% of sales.</a:t>
            </a:r>
            <a:endParaRPr lang="en-US" sz="1200" dirty="0">
              <a:latin typeface="Aptos" panose="020B0004020202020204" pitchFamily="34" charset="0"/>
              <a:ea typeface="Aptos" panose="020B0004020202020204" pitchFamily="34" charset="0"/>
              <a:cs typeface="Aptos" panose="020B0004020202020204" pitchFamily="34" charset="0"/>
            </a:endParaRPr>
          </a:p>
          <a:p>
            <a:pPr defTabSz="928299">
              <a:spcAft>
                <a:spcPts val="609"/>
              </a:spcAft>
              <a:buClr>
                <a:srgbClr val="00B0F0"/>
              </a:buClr>
              <a:defRPr/>
            </a:pPr>
            <a:r>
              <a:rPr lang="en-US" sz="1200" dirty="0">
                <a:latin typeface="Arial" panose="020B0604020202020204" pitchFamily="34" charset="0"/>
                <a:cs typeface="Arial" panose="020B0604020202020204" pitchFamily="34" charset="0"/>
              </a:rPr>
              <a:t>-----</a:t>
            </a:r>
          </a:p>
          <a:p>
            <a:pPr defTabSz="928299">
              <a:spcAft>
                <a:spcPts val="609"/>
              </a:spcAft>
              <a:buClr>
                <a:srgbClr val="00B0F0"/>
              </a:buClr>
              <a:defRPr/>
            </a:pPr>
            <a:endParaRPr lang="en-US" sz="1200" dirty="0">
              <a:latin typeface="Arial" panose="020B0604020202020204" pitchFamily="34" charset="0"/>
              <a:cs typeface="Arial" panose="020B0604020202020204" pitchFamily="34" charset="0"/>
            </a:endParaRPr>
          </a:p>
          <a:p>
            <a:pPr defTabSz="928299">
              <a:spcAft>
                <a:spcPts val="609"/>
              </a:spcAft>
              <a:buClr>
                <a:srgbClr val="00B0F0"/>
              </a:buClr>
              <a:defRPr/>
            </a:pPr>
            <a:r>
              <a:rPr lang="en-US" sz="1200" dirty="0">
                <a:latin typeface="Arial" panose="020B0604020202020204" pitchFamily="34" charset="0"/>
                <a:cs typeface="Arial" panose="020B0604020202020204" pitchFamily="34" charset="0"/>
              </a:rPr>
              <a:t>The average employer size for the to 5 companies increased 4 percent, while the cost if coverage increased modest 3 percent.</a:t>
            </a:r>
          </a:p>
          <a:p>
            <a:pPr defTabSz="928299">
              <a:spcAft>
                <a:spcPts val="609"/>
              </a:spcAft>
              <a:buClr>
                <a:srgbClr val="00B0F0"/>
              </a:buClr>
              <a:defRPr/>
            </a:pPr>
            <a:r>
              <a:rPr lang="en-US" sz="1200" dirty="0">
                <a:latin typeface="Arial" panose="020B0604020202020204" pitchFamily="34" charset="0"/>
                <a:cs typeface="Arial" panose="020B0604020202020204" pitchFamily="34" charset="0"/>
              </a:rPr>
              <a:t>The average group size YTD showed a robust increase of 11 percent, with Indemnity plans declining 18% and DHMO plans case size increasing 19%, while DPPO plan size increased 11 percent. </a:t>
            </a:r>
          </a:p>
          <a:p>
            <a:pPr defTabSz="928299">
              <a:spcAft>
                <a:spcPts val="609"/>
              </a:spcAft>
              <a:buClr>
                <a:srgbClr val="00B0F0"/>
              </a:buClr>
              <a:defRPr/>
            </a:pPr>
            <a:r>
              <a:rPr lang="en-US" sz="1200" dirty="0">
                <a:latin typeface="Arial" panose="020B0604020202020204" pitchFamily="34" charset="0"/>
                <a:cs typeface="Arial" panose="020B0604020202020204" pitchFamily="34" charset="0"/>
              </a:rPr>
              <a:t>The cost of coverage YTD remained flat. </a:t>
            </a:r>
          </a:p>
          <a:p>
            <a:pPr defTabSz="928299">
              <a:spcAft>
                <a:spcPts val="609"/>
              </a:spcAft>
              <a:buClr>
                <a:srgbClr val="00B0F0"/>
              </a:buClr>
              <a:defRPr/>
            </a:pPr>
            <a:endParaRPr lang="en-US" sz="1200" dirty="0">
              <a:latin typeface="Arial" panose="020B0604020202020204" pitchFamily="34" charset="0"/>
              <a:cs typeface="Arial" panose="020B0604020202020204" pitchFamily="34" charset="0"/>
            </a:endParaRPr>
          </a:p>
          <a:p>
            <a:pPr marL="174056" indent="-174056" defTabSz="928299">
              <a:spcAft>
                <a:spcPts val="609"/>
              </a:spcAft>
              <a:buClr>
                <a:srgbClr val="00B0F0"/>
              </a:buClr>
              <a:buFont typeface="Arial" panose="020B0604020202020204" pitchFamily="34" charset="0"/>
              <a:buChar char="•"/>
              <a:defRPr/>
            </a:pPr>
            <a:endParaRPr lang="en-US" sz="1200" dirty="0">
              <a:latin typeface="Arial" panose="020B0604020202020204" pitchFamily="34" charset="0"/>
              <a:cs typeface="Arial" panose="020B0604020202020204" pitchFamily="34" charset="0"/>
            </a:endParaRPr>
          </a:p>
          <a:p>
            <a:pPr defTabSz="928299">
              <a:defRPr/>
            </a:pPr>
            <a:endParaRPr lang="en-US" kern="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E5D149-58B6-4896-A399-EDBB5317BF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7284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24" y="-571500"/>
            <a:ext cx="12195955" cy="6812280"/>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2545602925"/>
      </p:ext>
    </p:extLst>
  </p:cSld>
  <p:clrMapOvr>
    <a:masterClrMapping/>
  </p:clrMapOvr>
  <p:extLst>
    <p:ext uri="{DCECCB84-F9BA-43D5-87BE-67443E8EF086}">
      <p15:sldGuideLst xmlns:p15="http://schemas.microsoft.com/office/powerpoint/2012/main">
        <p15:guide id="1" orient="horz" pos="40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ection">
    <p:spTree>
      <p:nvGrpSpPr>
        <p:cNvPr id="1" name=""/>
        <p:cNvGrpSpPr/>
        <p:nvPr/>
      </p:nvGrpSpPr>
      <p:grpSpPr>
        <a:xfrm>
          <a:off x="0" y="0"/>
          <a:ext cx="0" cy="0"/>
          <a:chOff x="0" y="0"/>
          <a:chExt cx="0" cy="0"/>
        </a:xfrm>
      </p:grpSpPr>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0" name="Picture Placeholder 10"/>
          <p:cNvSpPr>
            <a:spLocks noGrp="1"/>
          </p:cNvSpPr>
          <p:nvPr>
            <p:ph type="pic" sz="quarter" idx="10" hasCustomPrompt="1"/>
          </p:nvPr>
        </p:nvSpPr>
        <p:spPr>
          <a:xfrm>
            <a:off x="0" y="0"/>
            <a:ext cx="12192000" cy="4162425"/>
          </a:xfrm>
          <a:prstGeom prst="rect">
            <a:avLst/>
          </a:prstGeom>
        </p:spPr>
        <p:txBody>
          <a:bodyPr anchor="ctr"/>
          <a:lstStyle>
            <a:lvl1pPr algn="ctr">
              <a:defRPr/>
            </a:lvl1pPr>
          </a:lstStyle>
          <a:p>
            <a:r>
              <a:rPr lang="en-US" dirty="0"/>
              <a:t>Click to add photo</a:t>
            </a:r>
          </a:p>
        </p:txBody>
      </p:sp>
      <p:sp>
        <p:nvSpPr>
          <p:cNvPr id="11" name="Rectangle 10"/>
          <p:cNvSpPr/>
          <p:nvPr userDrawn="1"/>
        </p:nvSpPr>
        <p:spPr>
          <a:xfrm>
            <a:off x="0" y="4133850"/>
            <a:ext cx="12191999" cy="787609"/>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E8E5"/>
              </a:solidFill>
            </a:endParaRPr>
          </a:p>
        </p:txBody>
      </p:sp>
      <p:sp>
        <p:nvSpPr>
          <p:cNvPr id="12" name="Rectangle 11"/>
          <p:cNvSpPr/>
          <p:nvPr userDrawn="1"/>
        </p:nvSpPr>
        <p:spPr>
          <a:xfrm>
            <a:off x="0" y="4378221"/>
            <a:ext cx="12191999" cy="1241530"/>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endParaRPr>
          </a:p>
        </p:txBody>
      </p:sp>
      <p:sp>
        <p:nvSpPr>
          <p:cNvPr id="13" name="Title Placeholder 37"/>
          <p:cNvSpPr>
            <a:spLocks noGrp="1"/>
          </p:cNvSpPr>
          <p:nvPr>
            <p:ph type="title" hasCustomPrompt="1"/>
          </p:nvPr>
        </p:nvSpPr>
        <p:spPr>
          <a:xfrm>
            <a:off x="5782" y="4391025"/>
            <a:ext cx="12024293" cy="1219199"/>
          </a:xfrm>
          <a:prstGeom prst="rect">
            <a:avLst/>
          </a:prstGeom>
          <a:noFill/>
        </p:spPr>
        <p:txBody>
          <a:bodyPr vert="horz" wrap="none" lIns="274320" tIns="0" rIns="182880" bIns="0" rtlCol="0" anchor="ctr" anchorCtr="0">
            <a:normAutofit/>
          </a:bodyPr>
          <a:lstStyle>
            <a:lvl1pPr algn="r">
              <a:defRPr sz="3200" b="0" baseline="0">
                <a:solidFill>
                  <a:schemeClr val="bg1"/>
                </a:solidFill>
              </a:defRPr>
            </a:lvl1pPr>
          </a:lstStyle>
          <a:p>
            <a:r>
              <a:rPr lang="en-US" dirty="0"/>
              <a:t>Click to edit section text</a:t>
            </a:r>
          </a:p>
        </p:txBody>
      </p:sp>
    </p:spTree>
    <p:extLst>
      <p:ext uri="{BB962C8B-B14F-4D97-AF65-F5344CB8AC3E}">
        <p14:creationId xmlns:p14="http://schemas.microsoft.com/office/powerpoint/2010/main" val="2905958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6"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288400273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o We Are PP gray backgroun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789" y="1368425"/>
            <a:ext cx="5993476" cy="3995284"/>
          </a:xfrm>
          <a:prstGeom prst="rect">
            <a:avLst/>
          </a:prstGeom>
          <a:noFill/>
        </p:spPr>
      </p:pic>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grpSp>
        <p:nvGrpSpPr>
          <p:cNvPr id="8" name="Group 7"/>
          <p:cNvGrpSpPr/>
          <p:nvPr userDrawn="1"/>
        </p:nvGrpSpPr>
        <p:grpSpPr>
          <a:xfrm>
            <a:off x="7905830" y="1368425"/>
            <a:ext cx="3666956" cy="3689131"/>
            <a:chOff x="7012369" y="1565306"/>
            <a:chExt cx="4443873" cy="3689131"/>
          </a:xfrm>
          <a:solidFill>
            <a:schemeClr val="bg1">
              <a:lumMod val="95000"/>
            </a:schemeClr>
          </a:solidFill>
        </p:grpSpPr>
        <p:sp>
          <p:nvSpPr>
            <p:cNvPr id="9" name="Rectangle 8"/>
            <p:cNvSpPr/>
            <p:nvPr userDrawn="1"/>
          </p:nvSpPr>
          <p:spPr>
            <a:xfrm>
              <a:off x="7012369"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7167532" y="2039454"/>
              <a:ext cx="4133546" cy="3046988"/>
            </a:xfrm>
            <a:prstGeom prst="rect">
              <a:avLst/>
            </a:prstGeom>
            <a:grpFill/>
          </p:spPr>
          <p:txBody>
            <a:bodyPr wrap="square" rtlCol="0">
              <a:spAutoFit/>
            </a:bodyPr>
            <a:lstStyle/>
            <a:p>
              <a:pPr algn="ctr"/>
              <a:r>
                <a:rPr lang="en-US" sz="2400" dirty="0">
                  <a:solidFill>
                    <a:srgbClr val="404040"/>
                  </a:solidFill>
                  <a:latin typeface="Arial" panose="020B0604020202020204" pitchFamily="34" charset="0"/>
                  <a:cs typeface="Arial" panose="020B0604020202020204" pitchFamily="34" charset="0"/>
                </a:rPr>
                <a:t>Advancing the financial services industry by empowering our </a:t>
              </a:r>
              <a:br>
                <a:rPr lang="en-US" sz="2400" dirty="0">
                  <a:solidFill>
                    <a:srgbClr val="404040"/>
                  </a:solidFill>
                  <a:latin typeface="Arial" panose="020B0604020202020204" pitchFamily="34" charset="0"/>
                  <a:cs typeface="Arial" panose="020B0604020202020204" pitchFamily="34" charset="0"/>
                </a:rPr>
              </a:br>
              <a:r>
                <a:rPr lang="en-US" sz="2400" dirty="0">
                  <a:solidFill>
                    <a:srgbClr val="404040"/>
                  </a:solidFill>
                  <a:latin typeface="Arial" panose="020B0604020202020204" pitchFamily="34" charset="0"/>
                  <a:cs typeface="Arial" panose="020B0604020202020204" pitchFamily="34" charset="0"/>
                </a:rPr>
                <a:t>members with </a:t>
              </a:r>
              <a:r>
                <a:rPr lang="en-US" sz="2400" b="1" dirty="0">
                  <a:solidFill>
                    <a:srgbClr val="002F70"/>
                  </a:solidFill>
                  <a:latin typeface="Arial" panose="020B0604020202020204" pitchFamily="34" charset="0"/>
                  <a:cs typeface="Arial" panose="020B0604020202020204" pitchFamily="34" charset="0"/>
                </a:rPr>
                <a:t>knowledge</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insights</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connections</a:t>
              </a:r>
              <a:r>
                <a:rPr lang="en-US" sz="2400" dirty="0">
                  <a:solidFill>
                    <a:srgbClr val="404040"/>
                  </a:solidFill>
                  <a:latin typeface="Arial" panose="020B0604020202020204" pitchFamily="34" charset="0"/>
                  <a:cs typeface="Arial" panose="020B0604020202020204" pitchFamily="34" charset="0"/>
                </a:rPr>
                <a:t>, and </a:t>
              </a:r>
              <a:r>
                <a:rPr lang="en-US" sz="2400" b="1" dirty="0">
                  <a:solidFill>
                    <a:srgbClr val="002F70"/>
                  </a:solidFill>
                  <a:latin typeface="Arial" panose="020B0604020202020204" pitchFamily="34" charset="0"/>
                  <a:cs typeface="Arial" panose="020B0604020202020204" pitchFamily="34" charset="0"/>
                </a:rPr>
                <a:t>solutions</a:t>
              </a:r>
              <a:endParaRPr lang="en-US" sz="2400" b="1" dirty="0">
                <a:solidFill>
                  <a:srgbClr val="002F70"/>
                </a:solidFill>
              </a:endParaRPr>
            </a:p>
          </p:txBody>
        </p:sp>
      </p:grpSp>
      <p:sp>
        <p:nvSpPr>
          <p:cNvPr id="2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151334358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7" name="Rectangle 16"/>
          <p:cNvSpPr/>
          <p:nvPr userDrawn="1"/>
        </p:nvSpPr>
        <p:spPr>
          <a:xfrm>
            <a:off x="7498100" y="419674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215670" y="419495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20" name="Rectangle 19"/>
          <p:cNvSpPr/>
          <p:nvPr userDrawn="1"/>
        </p:nvSpPr>
        <p:spPr>
          <a:xfrm>
            <a:off x="2938197" y="419495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userDrawn="1"/>
        </p:nvSpPr>
        <p:spPr>
          <a:xfrm>
            <a:off x="2646990" y="4366421"/>
            <a:ext cx="2308354" cy="400110"/>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Insurance</a:t>
            </a:r>
          </a:p>
        </p:txBody>
      </p:sp>
      <p:sp>
        <p:nvSpPr>
          <p:cNvPr id="22" name="TextBox 21"/>
          <p:cNvSpPr txBox="1"/>
          <p:nvPr userDrawn="1"/>
        </p:nvSpPr>
        <p:spPr>
          <a:xfrm>
            <a:off x="5236297" y="4229858"/>
            <a:ext cx="1713106" cy="707886"/>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Retirement Income</a:t>
            </a:r>
          </a:p>
        </p:txBody>
      </p:sp>
      <p:sp>
        <p:nvSpPr>
          <p:cNvPr id="23" name="TextBox 22"/>
          <p:cNvSpPr txBox="1"/>
          <p:nvPr userDrawn="1"/>
        </p:nvSpPr>
        <p:spPr>
          <a:xfrm>
            <a:off x="7515854" y="4220054"/>
            <a:ext cx="1704346" cy="707886"/>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Workplace</a:t>
            </a:r>
            <a:r>
              <a:rPr lang="en-US" sz="2000" b="1" baseline="0" dirty="0">
                <a:solidFill>
                  <a:srgbClr val="005F9F"/>
                </a:solidFill>
                <a:latin typeface="Arial" panose="020B0604020202020204" pitchFamily="34" charset="0"/>
                <a:cs typeface="Arial" panose="020B0604020202020204" pitchFamily="34" charset="0"/>
              </a:rPr>
              <a:t> </a:t>
            </a:r>
            <a:r>
              <a:rPr lang="en-US" sz="2000" b="1" dirty="0">
                <a:solidFill>
                  <a:srgbClr val="005F9F"/>
                </a:solidFill>
                <a:latin typeface="Arial" panose="020B0604020202020204" pitchFamily="34" charset="0"/>
                <a:cs typeface="Arial" panose="020B0604020202020204" pitchFamily="34" charset="0"/>
              </a:rPr>
              <a:t>Solutions</a:t>
            </a:r>
          </a:p>
        </p:txBody>
      </p:sp>
      <p:cxnSp>
        <p:nvCxnSpPr>
          <p:cNvPr id="24" name="Straight Connector 23"/>
          <p:cNvCxnSpPr/>
          <p:nvPr userDrawn="1"/>
        </p:nvCxnSpPr>
        <p:spPr>
          <a:xfrm>
            <a:off x="2938197" y="3819365"/>
            <a:ext cx="6314263" cy="0"/>
          </a:xfrm>
          <a:prstGeom prst="line">
            <a:avLst/>
          </a:prstGeom>
          <a:ln w="25400">
            <a:solidFill>
              <a:srgbClr val="C4BFC0"/>
            </a:solidFill>
          </a:ln>
        </p:spPr>
        <p:style>
          <a:lnRef idx="1">
            <a:schemeClr val="accent1"/>
          </a:lnRef>
          <a:fillRef idx="0">
            <a:schemeClr val="accent1"/>
          </a:fillRef>
          <a:effectRef idx="0">
            <a:schemeClr val="accent1"/>
          </a:effectRef>
          <a:fontRef idx="minor">
            <a:schemeClr val="tx1"/>
          </a:fontRef>
        </p:style>
      </p:cxnSp>
      <p:sp>
        <p:nvSpPr>
          <p:cNvPr id="25"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6650" y="2172095"/>
            <a:ext cx="4838700" cy="1429476"/>
          </a:xfrm>
          <a:prstGeom prst="rect">
            <a:avLst/>
          </a:prstGeom>
        </p:spPr>
      </p:pic>
      <p:sp>
        <p:nvSpPr>
          <p:cNvPr id="28" name="Rectangle 27"/>
          <p:cNvSpPr/>
          <p:nvPr userDrawn="1"/>
        </p:nvSpPr>
        <p:spPr>
          <a:xfrm>
            <a:off x="9867901" y="5778395"/>
            <a:ext cx="2247899" cy="95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Tree>
    <p:extLst>
      <p:ext uri="{BB962C8B-B14F-4D97-AF65-F5344CB8AC3E}">
        <p14:creationId xmlns:p14="http://schemas.microsoft.com/office/powerpoint/2010/main" val="121148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5" name="Group 4"/>
          <p:cNvGrpSpPr/>
          <p:nvPr userDrawn="1"/>
        </p:nvGrpSpPr>
        <p:grpSpPr>
          <a:xfrm>
            <a:off x="1051820" y="1368425"/>
            <a:ext cx="4443873" cy="3689131"/>
            <a:chOff x="935277" y="1565306"/>
            <a:chExt cx="4443873" cy="3689131"/>
          </a:xfrm>
          <a:solidFill>
            <a:schemeClr val="bg1">
              <a:lumMod val="95000"/>
            </a:schemeClr>
          </a:solidFill>
        </p:grpSpPr>
        <p:sp>
          <p:nvSpPr>
            <p:cNvPr id="6" name="Rectangle 5"/>
            <p:cNvSpPr/>
            <p:nvPr userDrawn="1"/>
          </p:nvSpPr>
          <p:spPr>
            <a:xfrm>
              <a:off x="935277"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1063744" y="1773082"/>
              <a:ext cx="4133546" cy="3234219"/>
            </a:xfrm>
            <a:prstGeom prst="rect">
              <a:avLst/>
            </a:prstGeom>
            <a:grpFill/>
          </p:spPr>
          <p:txBody>
            <a:bodyPr wrap="square" rtlCol="0">
              <a:spAutoFit/>
            </a:bodyPr>
            <a:lstStyle/>
            <a:p>
              <a:pPr marR="0" lvl="0" algn="ctr" defTabSz="9144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Our Mission</a:t>
              </a:r>
            </a:p>
            <a:p>
              <a:pPr marL="0" marR="0" lvl="0" indent="0" algn="ctr" defTabSz="914400" rtl="0" eaLnBrk="1" fontAlgn="auto" latinLnBrk="0" hangingPunct="1">
                <a:lnSpc>
                  <a:spcPts val="3500"/>
                </a:lnSpc>
                <a:spcBef>
                  <a:spcPts val="0"/>
                </a:spcBef>
                <a:spcAft>
                  <a:spcPts val="0"/>
                </a:spcAft>
                <a:buClrTx/>
                <a:buSzTx/>
                <a:buFontTx/>
                <a:buNone/>
                <a:tabLst/>
                <a:defRPr/>
              </a:pPr>
              <a:r>
                <a:rPr lang="en-US" sz="2400" dirty="0">
                  <a:solidFill>
                    <a:schemeClr val="tx1">
                      <a:lumMod val="65000"/>
                      <a:lumOff val="35000"/>
                    </a:schemeClr>
                  </a:solidFill>
                  <a:latin typeface="Arial" panose="020B0604020202020204" pitchFamily="34" charset="0"/>
                  <a:cs typeface="Arial" panose="020B0604020202020204" pitchFamily="34" charset="0"/>
                </a:rPr>
                <a:t>is to advance</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the</a:t>
              </a:r>
              <a:r>
                <a:rPr lang="en-US" sz="2400" dirty="0">
                  <a:solidFill>
                    <a:schemeClr val="tx1">
                      <a:lumMod val="65000"/>
                      <a:lumOff val="35000"/>
                    </a:schemeClr>
                  </a:solidFill>
                  <a:latin typeface="Arial" panose="020B0604020202020204" pitchFamily="34" charset="0"/>
                  <a:cs typeface="Arial" panose="020B0604020202020204" pitchFamily="34" charset="0"/>
                </a:rPr>
                <a:t> </a:t>
              </a:r>
              <a:br>
                <a:rPr lang="en-US" sz="2400" dirty="0">
                  <a:solidFill>
                    <a:schemeClr val="tx1">
                      <a:lumMod val="65000"/>
                      <a:lumOff val="35000"/>
                    </a:schemeClr>
                  </a:solidFill>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insurance and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financial services industry</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by empowering our members</a:t>
              </a:r>
              <a:br>
                <a:rPr kumimoji="0" lang="en-US" sz="24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w</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ith</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knowledge</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insights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connections</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and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solutions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p>
          </p:txBody>
        </p:sp>
      </p:grpSp>
      <p:pic>
        <p:nvPicPr>
          <p:cNvPr id="9"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364288" y="1368425"/>
            <a:ext cx="5208587" cy="3689350"/>
          </a:xfrm>
          <a:prstGeom prst="rect">
            <a:avLst/>
          </a:prstGeom>
        </p:spPr>
      </p:pic>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520517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2" name="Picture 1"/>
          <p:cNvPicPr preferRelativeResize="0">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63286"/>
            <a:ext cx="12256040" cy="6445553"/>
          </a:xfrm>
          <a:prstGeom prst="rect">
            <a:avLst/>
          </a:prstGeom>
        </p:spPr>
      </p:pic>
      <p:sp>
        <p:nvSpPr>
          <p:cNvPr id="10" name="Rectangle 9"/>
          <p:cNvSpPr/>
          <p:nvPr userDrawn="1"/>
        </p:nvSpPr>
        <p:spPr>
          <a:xfrm>
            <a:off x="0" y="4995950"/>
            <a:ext cx="12687922"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p:nvPr>
        </p:nvSpPr>
        <p:spPr>
          <a:xfrm>
            <a:off x="441028" y="5293508"/>
            <a:ext cx="5665482" cy="477054"/>
          </a:xfrm>
          <a:prstGeom prst="rect">
            <a:avLst/>
          </a:prstGeom>
          <a:noFill/>
          <a:effectLst/>
        </p:spPr>
        <p:txBody>
          <a:bodyPr wrap="square" lIns="0" rIns="182880" bIns="0" anchor="b" anchorCtr="0">
            <a:spAutoFit/>
          </a:bodyPr>
          <a:lstStyle>
            <a:lvl1pPr algn="l">
              <a:lnSpc>
                <a:spcPct val="100000"/>
              </a:lnSpc>
              <a:defRPr sz="2800" b="1" baseline="0">
                <a:solidFill>
                  <a:schemeClr val="bg1"/>
                </a:solidFill>
                <a:latin typeface="Arial"/>
                <a:cs typeface="Arial"/>
              </a:defRPr>
            </a:lvl1pPr>
          </a:lstStyle>
          <a:p>
            <a:endParaRPr lang="en-US" dirty="0"/>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7" y="5805131"/>
            <a:ext cx="5668667" cy="333375"/>
          </a:xfrm>
          <a:prstGeom prst="rect">
            <a:avLst/>
          </a:prstGeom>
        </p:spPr>
        <p:txBody>
          <a:bodyPr lIns="0" tIns="0" rIns="0" bIns="0" anchor="ctr" anchorCtr="0"/>
          <a:lstStyle>
            <a:lvl1pPr>
              <a:defRPr sz="1800">
                <a:solidFill>
                  <a:schemeClr val="bg1"/>
                </a:solidFill>
              </a:defRPr>
            </a:lvl1pPr>
          </a:lstStyle>
          <a:p>
            <a:pPr lvl="0"/>
            <a:r>
              <a:rPr lang="en-US" dirty="0"/>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2355778722"/>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ullets on left-Photo right">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6106698" y="786687"/>
            <a:ext cx="6089904" cy="6089904"/>
          </a:xfrm>
          <a:prstGeom prst="rect">
            <a:avLst/>
          </a:prstGeom>
        </p:spPr>
        <p:txBody>
          <a:bodyPr anchor="ctr"/>
          <a:lstStyle>
            <a:lvl1pPr algn="ctr">
              <a:defRPr/>
            </a:lvl1pPr>
          </a:lstStyle>
          <a:p>
            <a:r>
              <a:rPr lang="en-US"/>
              <a:t>Click icon to add picture</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Text Placeholder 4"/>
          <p:cNvSpPr>
            <a:spLocks noGrp="1"/>
          </p:cNvSpPr>
          <p:nvPr>
            <p:ph type="body" sz="quarter" idx="13"/>
          </p:nvPr>
        </p:nvSpPr>
        <p:spPr>
          <a:xfrm>
            <a:off x="266700" y="1143000"/>
            <a:ext cx="5570538" cy="4914900"/>
          </a:xfrm>
          <a:prstGeom prst="rect">
            <a:avLst/>
          </a:prstGeom>
        </p:spPr>
        <p:txBody>
          <a:bodyPr/>
          <a:lstStyle>
            <a:lvl1pPr marL="342900" indent="-342900">
              <a:lnSpc>
                <a:spcPct val="100000"/>
              </a:lnSpc>
              <a:spcAft>
                <a:spcPts val="1800"/>
              </a:spcAft>
              <a:buClr>
                <a:schemeClr val="tx1"/>
              </a:buClr>
              <a:buSzPct val="135000"/>
              <a:buFont typeface="Arial" panose="020B0604020202020204" pitchFamily="34" charset="0"/>
              <a:buChar char="•"/>
              <a:defRPr sz="2400"/>
            </a:lvl1pPr>
            <a:lvl2pPr marL="685800" indent="-342900">
              <a:lnSpc>
                <a:spcPct val="100000"/>
              </a:lnSpc>
              <a:spcAft>
                <a:spcPts val="1800"/>
              </a:spcAft>
              <a:buClr>
                <a:schemeClr val="tx1"/>
              </a:buClr>
              <a:buSzPct val="135000"/>
              <a:buFont typeface="Arial" panose="020B0604020202020204" pitchFamily="34" charset="0"/>
              <a:buChar char="•"/>
              <a:defRPr sz="2400"/>
            </a:lvl2pPr>
            <a:lvl3pPr marL="1031875" indent="-342900">
              <a:lnSpc>
                <a:spcPct val="100000"/>
              </a:lnSpc>
              <a:spcAft>
                <a:spcPts val="1200"/>
              </a:spcAft>
              <a:buClr>
                <a:schemeClr val="tx1"/>
              </a:buClr>
              <a:buSzPct val="135000"/>
              <a:buFont typeface="Arial" panose="020B0604020202020204" pitchFamily="34" charset="0"/>
              <a:buChar char="•"/>
              <a:defRPr sz="2400"/>
            </a:lvl3pPr>
          </a:lstStyle>
          <a:p>
            <a:pPr lvl="0"/>
            <a:r>
              <a:rPr lang="en-US"/>
              <a:t>Edit Master text styles</a:t>
            </a:r>
          </a:p>
          <a:p>
            <a:pPr lvl="1"/>
            <a:r>
              <a:rPr lang="en-US"/>
              <a:t>Second level</a:t>
            </a:r>
          </a:p>
          <a:p>
            <a:pPr lvl="2"/>
            <a:r>
              <a:rPr lang="en-US"/>
              <a:t>Third level</a:t>
            </a:r>
          </a:p>
        </p:txBody>
      </p:sp>
      <p:sp>
        <p:nvSpPr>
          <p:cNvPr id="12" name="Rectangle 11"/>
          <p:cNvSpPr/>
          <p:nvPr userDrawn="1"/>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3"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916878669"/>
      </p:ext>
    </p:extLst>
  </p:cSld>
  <p:clrMapOvr>
    <a:masterClrMapping/>
  </p:clrMapOvr>
  <p:extLst>
    <p:ext uri="{DCECCB84-F9BA-43D5-87BE-67443E8EF086}">
      <p15:sldGuideLst xmlns:p15="http://schemas.microsoft.com/office/powerpoint/2012/main">
        <p15:guide id="1" pos="3840">
          <p15:clr>
            <a:srgbClr val="FBAE40"/>
          </p15:clr>
        </p15:guide>
        <p15:guide id="3" orient="horz" pos="2160">
          <p15:clr>
            <a:srgbClr val="FBAE40"/>
          </p15:clr>
        </p15:guide>
        <p15:guide id="4" orient="horz" pos="408">
          <p15:clr>
            <a:srgbClr val="FBAE40"/>
          </p15:clr>
        </p15:guide>
        <p15:guide id="5" orient="horz" pos="7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bout U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5128"/>
            <a:ext cx="12175816" cy="6737685"/>
          </a:xfrm>
          <a:prstGeom prst="rect">
            <a:avLst/>
          </a:prstGeom>
        </p:spPr>
      </p:pic>
      <p:sp>
        <p:nvSpPr>
          <p:cNvPr id="20" name="Rectangle 19"/>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Rectangle 7"/>
          <p:cNvSpPr/>
          <p:nvPr userDrawn="1"/>
        </p:nvSpPr>
        <p:spPr>
          <a:xfrm>
            <a:off x="7981255" y="1056028"/>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userDrawn="1"/>
        </p:nvSpPr>
        <p:spPr>
          <a:xfrm>
            <a:off x="7981254" y="1285186"/>
            <a:ext cx="2834641" cy="514756"/>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SECURE</a:t>
            </a:r>
            <a:br>
              <a:rPr lang="en-US" sz="1600" b="1" dirty="0"/>
            </a:br>
            <a:r>
              <a:rPr lang="en-US" sz="1600" b="1" dirty="0"/>
              <a:t>RETIREMENT INSTITUTE</a:t>
            </a:r>
          </a:p>
        </p:txBody>
      </p:sp>
      <p:sp>
        <p:nvSpPr>
          <p:cNvPr id="10" name="TextBox 9"/>
          <p:cNvSpPr txBox="1"/>
          <p:nvPr userDrawn="1"/>
        </p:nvSpPr>
        <p:spPr>
          <a:xfrm>
            <a:off x="8172251" y="2029100"/>
            <a:ext cx="2452649" cy="2031325"/>
          </a:xfrm>
          <a:prstGeom prst="rect">
            <a:avLst/>
          </a:prstGeom>
          <a:noFill/>
        </p:spPr>
        <p:txBody>
          <a:bodyPr wrap="square" rtlCol="0">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Helping members advance retirement readiness and the financial security of their clients through research, education, and innovation</a:t>
            </a:r>
            <a:endParaRPr lang="en-US" dirty="0">
              <a:latin typeface="Futura Std Medium" panose="020B0502020204020303" pitchFamily="34" charset="0"/>
            </a:endParaRPr>
          </a:p>
        </p:txBody>
      </p:sp>
      <p:sp>
        <p:nvSpPr>
          <p:cNvPr id="11" name="Rectangle 10"/>
          <p:cNvSpPr/>
          <p:nvPr userDrawn="1"/>
        </p:nvSpPr>
        <p:spPr>
          <a:xfrm>
            <a:off x="1426464"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userDrawn="1"/>
        </p:nvSpPr>
        <p:spPr>
          <a:xfrm>
            <a:off x="1425508" y="1352636"/>
            <a:ext cx="2836553"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LIMRA</a:t>
            </a:r>
          </a:p>
        </p:txBody>
      </p:sp>
      <p:sp>
        <p:nvSpPr>
          <p:cNvPr id="13" name="Rectangle 12"/>
          <p:cNvSpPr/>
          <p:nvPr userDrawn="1"/>
        </p:nvSpPr>
        <p:spPr>
          <a:xfrm>
            <a:off x="1704904" y="2029100"/>
            <a:ext cx="2277761" cy="1477328"/>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Premier financial services industry research and talent management organization</a:t>
            </a:r>
            <a:endParaRPr lang="en-US" dirty="0"/>
          </a:p>
        </p:txBody>
      </p:sp>
      <p:sp>
        <p:nvSpPr>
          <p:cNvPr id="14" name="Rectangle 13"/>
          <p:cNvSpPr/>
          <p:nvPr userDrawn="1"/>
        </p:nvSpPr>
        <p:spPr>
          <a:xfrm>
            <a:off x="4689210"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userDrawn="1"/>
        </p:nvSpPr>
        <p:spPr>
          <a:xfrm>
            <a:off x="4730778" y="1362755"/>
            <a:ext cx="2751505"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LOMA</a:t>
            </a:r>
          </a:p>
        </p:txBody>
      </p:sp>
      <p:sp>
        <p:nvSpPr>
          <p:cNvPr id="16" name="Rectangle 15"/>
          <p:cNvSpPr/>
          <p:nvPr userDrawn="1"/>
        </p:nvSpPr>
        <p:spPr>
          <a:xfrm>
            <a:off x="4893145" y="2029100"/>
            <a:ext cx="2426770" cy="1200329"/>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Flagship for industry professional development and industry networking</a:t>
            </a:r>
            <a:endParaRPr lang="en-US" dirty="0"/>
          </a:p>
        </p:txBody>
      </p:sp>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sp>
        <p:nvSpPr>
          <p:cNvPr id="19" name="Rectangle 18"/>
          <p:cNvSpPr/>
          <p:nvPr userDrawn="1"/>
        </p:nvSpPr>
        <p:spPr>
          <a:xfrm>
            <a:off x="385884" y="5141475"/>
            <a:ext cx="11590410" cy="830997"/>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Advancing the financial services industry by empowering our members with </a:t>
            </a:r>
            <a:br>
              <a:rPr lang="en-US" sz="2400" dirty="0">
                <a:solidFill>
                  <a:schemeClr val="bg1"/>
                </a:solidFill>
                <a:latin typeface="Arial" panose="020B0604020202020204" pitchFamily="34" charset="0"/>
                <a:cs typeface="Arial" panose="020B0604020202020204" pitchFamily="34" charset="0"/>
              </a:rPr>
            </a:br>
            <a:r>
              <a:rPr lang="en-US" sz="2400" dirty="0">
                <a:solidFill>
                  <a:srgbClr val="DAAA00"/>
                </a:solidFill>
                <a:latin typeface="Arial" panose="020B0604020202020204" pitchFamily="34" charset="0"/>
                <a:cs typeface="Arial" panose="020B0604020202020204" pitchFamily="34" charset="0"/>
              </a:rPr>
              <a:t>knowledge</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insights</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connections</a:t>
            </a:r>
            <a:r>
              <a:rPr lang="en-US" sz="2400" dirty="0">
                <a:solidFill>
                  <a:schemeClr val="bg1"/>
                </a:solidFill>
                <a:latin typeface="Arial" panose="020B0604020202020204" pitchFamily="34" charset="0"/>
                <a:cs typeface="Arial" panose="020B0604020202020204" pitchFamily="34" charset="0"/>
              </a:rPr>
              <a:t>, and </a:t>
            </a:r>
            <a:r>
              <a:rPr lang="en-US" sz="2400" dirty="0">
                <a:solidFill>
                  <a:srgbClr val="DAAA00"/>
                </a:solidFill>
                <a:latin typeface="Arial" panose="020B0604020202020204" pitchFamily="34" charset="0"/>
                <a:cs typeface="Arial" panose="020B0604020202020204" pitchFamily="34" charset="0"/>
              </a:rPr>
              <a:t>solutions</a:t>
            </a:r>
            <a:endParaRPr lang="en-US" sz="2400" dirty="0"/>
          </a:p>
        </p:txBody>
      </p:sp>
      <p:sp>
        <p:nvSpPr>
          <p:cNvPr id="21"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1395747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ue Bar Section Header-blank">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7043"/>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5"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293438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Rectangle 4"/>
          <p:cNvSpPr/>
          <p:nvPr userDrawn="1"/>
        </p:nvSpPr>
        <p:spPr>
          <a:xfrm>
            <a:off x="443799" y="1118774"/>
            <a:ext cx="11307818" cy="4512643"/>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vl1pPr>
          </a:lstStyle>
          <a:p>
            <a:r>
              <a:rPr lang="en-US"/>
              <a:t>Click icon to add chart</a:t>
            </a:r>
            <a:endParaRPr lang="en-US" dirty="0"/>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539529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ullets on left-Photo right">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6106698" y="786687"/>
            <a:ext cx="6089904" cy="6089904"/>
          </a:xfrm>
          <a:prstGeom prst="rect">
            <a:avLst/>
          </a:prstGeom>
        </p:spPr>
        <p:txBody>
          <a:bodyPr anchor="ctr"/>
          <a:lstStyle>
            <a:lvl1pPr algn="ctr">
              <a:defRPr/>
            </a:lvl1pPr>
          </a:lstStyle>
          <a:p>
            <a:r>
              <a:rPr lang="en-US"/>
              <a:t>Click icon to add picture</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Text Placeholder 4"/>
          <p:cNvSpPr>
            <a:spLocks noGrp="1"/>
          </p:cNvSpPr>
          <p:nvPr>
            <p:ph type="body" sz="quarter" idx="13"/>
          </p:nvPr>
        </p:nvSpPr>
        <p:spPr>
          <a:xfrm>
            <a:off x="266700" y="1143000"/>
            <a:ext cx="5570538" cy="4914900"/>
          </a:xfrm>
          <a:prstGeom prst="rect">
            <a:avLst/>
          </a:prstGeom>
        </p:spPr>
        <p:txBody>
          <a:bodyPr/>
          <a:lstStyle>
            <a:lvl1pPr marL="342900" indent="-342900">
              <a:lnSpc>
                <a:spcPct val="100000"/>
              </a:lnSpc>
              <a:spcAft>
                <a:spcPts val="1800"/>
              </a:spcAft>
              <a:buClr>
                <a:schemeClr val="tx1"/>
              </a:buClr>
              <a:buSzPct val="135000"/>
              <a:buFont typeface="Arial" panose="020B0604020202020204" pitchFamily="34" charset="0"/>
              <a:buChar char="•"/>
              <a:defRPr sz="2400"/>
            </a:lvl1pPr>
            <a:lvl2pPr marL="685800" indent="-342900">
              <a:lnSpc>
                <a:spcPct val="100000"/>
              </a:lnSpc>
              <a:spcAft>
                <a:spcPts val="1800"/>
              </a:spcAft>
              <a:buClr>
                <a:schemeClr val="tx1"/>
              </a:buClr>
              <a:buSzPct val="135000"/>
              <a:buFont typeface="Arial" panose="020B0604020202020204" pitchFamily="34" charset="0"/>
              <a:buChar char="•"/>
              <a:defRPr sz="2400"/>
            </a:lvl2pPr>
            <a:lvl3pPr marL="1031875" indent="-342900">
              <a:lnSpc>
                <a:spcPct val="100000"/>
              </a:lnSpc>
              <a:spcAft>
                <a:spcPts val="1200"/>
              </a:spcAft>
              <a:buClr>
                <a:schemeClr val="tx1"/>
              </a:buClr>
              <a:buSzPct val="135000"/>
              <a:buFont typeface="Arial" panose="020B0604020202020204" pitchFamily="34" charset="0"/>
              <a:buChar char="•"/>
              <a:defRPr sz="2400"/>
            </a:lvl3pPr>
          </a:lstStyle>
          <a:p>
            <a:pPr lvl="0"/>
            <a:r>
              <a:rPr lang="en-US"/>
              <a:t>Edit Master text styles</a:t>
            </a:r>
          </a:p>
          <a:p>
            <a:pPr lvl="1"/>
            <a:r>
              <a:rPr lang="en-US"/>
              <a:t>Second level</a:t>
            </a:r>
          </a:p>
          <a:p>
            <a:pPr lvl="2"/>
            <a:r>
              <a:rPr lang="en-US"/>
              <a:t>Third level</a:t>
            </a:r>
          </a:p>
        </p:txBody>
      </p:sp>
      <p:sp>
        <p:nvSpPr>
          <p:cNvPr id="12" name="Rectangle 11"/>
          <p:cNvSpPr/>
          <p:nvPr userDrawn="1"/>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3"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361473779"/>
      </p:ext>
    </p:extLst>
  </p:cSld>
  <p:clrMapOvr>
    <a:masterClrMapping/>
  </p:clrMapOvr>
  <p:extLst>
    <p:ext uri="{DCECCB84-F9BA-43D5-87BE-67443E8EF086}">
      <p15:sldGuideLst xmlns:p15="http://schemas.microsoft.com/office/powerpoint/2012/main">
        <p15:guide id="1" pos="3840" userDrawn="1">
          <p15:clr>
            <a:srgbClr val="FBAE40"/>
          </p15:clr>
        </p15:guide>
        <p15:guide id="3" orient="horz" pos="2160" userDrawn="1">
          <p15:clr>
            <a:srgbClr val="FBAE40"/>
          </p15:clr>
        </p15:guide>
        <p15:guide id="4" orient="horz" pos="408" userDrawn="1">
          <p15:clr>
            <a:srgbClr val="FBAE40"/>
          </p15:clr>
        </p15:guide>
        <p15:guide id="5" orient="horz" pos="72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Blue Bar-bullets/photo">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0"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Text Placeholder 3"/>
          <p:cNvSpPr>
            <a:spLocks noGrp="1"/>
          </p:cNvSpPr>
          <p:nvPr>
            <p:ph type="body" sz="quarter" idx="10"/>
          </p:nvPr>
        </p:nvSpPr>
        <p:spPr>
          <a:xfrm>
            <a:off x="266700" y="1326776"/>
            <a:ext cx="5829300" cy="4731124"/>
          </a:xfrm>
          <a:prstGeom prst="rect">
            <a:avLst/>
          </a:prstGeom>
        </p:spPr>
        <p:txBody>
          <a:bodyPr/>
          <a:lstStyle>
            <a:lvl1pPr marL="347472" indent="-342900">
              <a:lnSpc>
                <a:spcPct val="100000"/>
              </a:lnSpc>
              <a:spcAft>
                <a:spcPts val="1800"/>
              </a:spcAft>
              <a:buClr>
                <a:schemeClr val="tx1"/>
              </a:buClr>
              <a:buSzPct val="135000"/>
              <a:buFont typeface="Arial" panose="020B0604020202020204" pitchFamily="34" charset="0"/>
              <a:buChar char="•"/>
              <a:defRPr sz="2000"/>
            </a:lvl1pPr>
            <a:lvl2pPr marL="685800" indent="-342900">
              <a:lnSpc>
                <a:spcPct val="100000"/>
              </a:lnSpc>
              <a:spcAft>
                <a:spcPts val="1800"/>
              </a:spcAft>
              <a:buClr>
                <a:schemeClr val="tx1"/>
              </a:buClr>
              <a:buSzPct val="135000"/>
              <a:buFont typeface="Arial" panose="020B0604020202020204" pitchFamily="34" charset="0"/>
              <a:buChar char="•"/>
              <a:defRPr sz="2000"/>
            </a:lvl2pPr>
            <a:lvl3pPr marL="1033463" indent="-342900">
              <a:lnSpc>
                <a:spcPct val="100000"/>
              </a:lnSpc>
              <a:spcAft>
                <a:spcPts val="1800"/>
              </a:spcAft>
              <a:buClr>
                <a:schemeClr val="tx1"/>
              </a:buClr>
              <a:buSzPct val="135000"/>
              <a:buFont typeface="Arial" panose="020B0604020202020204" pitchFamily="34" charset="0"/>
              <a:buChar char="•"/>
              <a:defRPr sz="2000"/>
            </a:lvl3pPr>
            <a:lvl4pPr marL="1371600" indent="-342900">
              <a:lnSpc>
                <a:spcPct val="100000"/>
              </a:lnSpc>
              <a:spcAft>
                <a:spcPts val="1800"/>
              </a:spcAft>
              <a:buClr>
                <a:schemeClr val="tx1"/>
              </a:buClr>
              <a:buSzPct val="135000"/>
              <a:buFont typeface="Arial" panose="020B0604020202020204" pitchFamily="34" charset="0"/>
              <a:buChar char="•"/>
              <a:defRPr sz="2000"/>
            </a:lvl4pPr>
            <a:lvl5pPr marL="1719263" indent="-342900">
              <a:buClr>
                <a:schemeClr val="tx1"/>
              </a:buClr>
              <a:buSzPct val="1350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vl1pPr>
          </a:lstStyle>
          <a:p>
            <a:r>
              <a:rPr lang="en-US"/>
              <a:t>Click icon to add picture</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9"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219609692"/>
      </p:ext>
    </p:extLst>
  </p:cSld>
  <p:clrMapOvr>
    <a:masterClrMapping/>
  </p:clrMapOvr>
  <p:extLst>
    <p:ext uri="{DCECCB84-F9BA-43D5-87BE-67443E8EF086}">
      <p15:sldGuideLst xmlns:p15="http://schemas.microsoft.com/office/powerpoint/2012/main">
        <p15:guide id="1" orient="horz" pos="7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6327228" y="1780925"/>
            <a:ext cx="5467717"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74278" y="1780925"/>
            <a:ext cx="5468112"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Text Placeholder 3"/>
          <p:cNvSpPr>
            <a:spLocks noGrp="1"/>
          </p:cNvSpPr>
          <p:nvPr>
            <p:ph type="body" sz="quarter" idx="10"/>
          </p:nvPr>
        </p:nvSpPr>
        <p:spPr>
          <a:xfrm>
            <a:off x="47427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632722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4121705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Blue bar 3 boxes">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Rectangle 3"/>
          <p:cNvSpPr/>
          <p:nvPr userDrawn="1"/>
        </p:nvSpPr>
        <p:spPr>
          <a:xfrm>
            <a:off x="8287119" y="158806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519999"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4372030"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p:cNvSpPr>
            <a:spLocks noGrp="1"/>
          </p:cNvSpPr>
          <p:nvPr>
            <p:ph type="body" sz="quarter" idx="10"/>
          </p:nvPr>
        </p:nvSpPr>
        <p:spPr>
          <a:xfrm>
            <a:off x="495300"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436916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3"/>
          <p:cNvSpPr>
            <a:spLocks noGrp="1"/>
          </p:cNvSpPr>
          <p:nvPr>
            <p:ph type="body" sz="quarter" idx="12"/>
          </p:nvPr>
        </p:nvSpPr>
        <p:spPr>
          <a:xfrm>
            <a:off x="828680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323843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496051"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9"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7" name="Rectangle 6"/>
          <p:cNvSpPr/>
          <p:nvPr userDrawn="1"/>
        </p:nvSpPr>
        <p:spPr>
          <a:xfrm>
            <a:off x="8199735"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4358593"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p:nvPr>
        </p:nvSpPr>
        <p:spPr>
          <a:xfrm>
            <a:off x="495300"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Text Placeholder 3"/>
          <p:cNvSpPr>
            <a:spLocks noGrp="1"/>
          </p:cNvSpPr>
          <p:nvPr>
            <p:ph type="body" sz="quarter" idx="11"/>
          </p:nvPr>
        </p:nvSpPr>
        <p:spPr>
          <a:xfrm>
            <a:off x="4369161"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Text Placeholder 3"/>
          <p:cNvSpPr>
            <a:spLocks noGrp="1"/>
          </p:cNvSpPr>
          <p:nvPr>
            <p:ph type="body" sz="quarter" idx="12"/>
          </p:nvPr>
        </p:nvSpPr>
        <p:spPr>
          <a:xfrm>
            <a:off x="8196787"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8" name="Text Placeholder 16"/>
          <p:cNvSpPr>
            <a:spLocks noGrp="1"/>
          </p:cNvSpPr>
          <p:nvPr>
            <p:ph type="body" sz="quarter" idx="14"/>
          </p:nvPr>
        </p:nvSpPr>
        <p:spPr>
          <a:xfrm>
            <a:off x="4358593"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7" name="Text Placeholder 16"/>
          <p:cNvSpPr>
            <a:spLocks noGrp="1"/>
          </p:cNvSpPr>
          <p:nvPr>
            <p:ph type="body" sz="quarter" idx="13"/>
          </p:nvPr>
        </p:nvSpPr>
        <p:spPr>
          <a:xfrm>
            <a:off x="495300"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9" name="Text Placeholder 16"/>
          <p:cNvSpPr>
            <a:spLocks noGrp="1"/>
          </p:cNvSpPr>
          <p:nvPr>
            <p:ph type="body" sz="quarter" idx="15"/>
          </p:nvPr>
        </p:nvSpPr>
        <p:spPr>
          <a:xfrm>
            <a:off x="8199735"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0" name="Oval 19"/>
          <p:cNvSpPr/>
          <p:nvPr userDrawn="1"/>
        </p:nvSpPr>
        <p:spPr>
          <a:xfrm>
            <a:off x="1840166"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1" name="Oval 20"/>
          <p:cNvSpPr/>
          <p:nvPr userDrawn="1"/>
        </p:nvSpPr>
        <p:spPr>
          <a:xfrm>
            <a:off x="5745548"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2" name="Oval 21"/>
          <p:cNvSpPr/>
          <p:nvPr userDrawn="1"/>
        </p:nvSpPr>
        <p:spPr>
          <a:xfrm>
            <a:off x="9558784"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3" name="Oval 22"/>
          <p:cNvSpPr/>
          <p:nvPr userDrawn="1"/>
        </p:nvSpPr>
        <p:spPr>
          <a:xfrm>
            <a:off x="9558784"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4" name="Oval 23"/>
          <p:cNvSpPr/>
          <p:nvPr userDrawn="1"/>
        </p:nvSpPr>
        <p:spPr>
          <a:xfrm>
            <a:off x="1840166"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5" name="Oval 24"/>
          <p:cNvSpPr/>
          <p:nvPr userDrawn="1"/>
        </p:nvSpPr>
        <p:spPr>
          <a:xfrm>
            <a:off x="5745548"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9" name="Text Placeholder 16"/>
          <p:cNvSpPr>
            <a:spLocks noGrp="1"/>
          </p:cNvSpPr>
          <p:nvPr>
            <p:ph type="body" sz="quarter" idx="16"/>
          </p:nvPr>
        </p:nvSpPr>
        <p:spPr>
          <a:xfrm>
            <a:off x="4358593"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0" name="Text Placeholder 16"/>
          <p:cNvSpPr>
            <a:spLocks noGrp="1"/>
          </p:cNvSpPr>
          <p:nvPr>
            <p:ph type="body" sz="quarter" idx="17"/>
          </p:nvPr>
        </p:nvSpPr>
        <p:spPr>
          <a:xfrm>
            <a:off x="495300"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1" name="Text Placeholder 16"/>
          <p:cNvSpPr>
            <a:spLocks noGrp="1"/>
          </p:cNvSpPr>
          <p:nvPr>
            <p:ph type="body" sz="quarter" idx="18"/>
          </p:nvPr>
        </p:nvSpPr>
        <p:spPr>
          <a:xfrm>
            <a:off x="8199735"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27" name="Text Placeholder 9"/>
          <p:cNvSpPr>
            <a:spLocks noGrp="1"/>
          </p:cNvSpPr>
          <p:nvPr>
            <p:ph type="body" sz="quarter" idx="19"/>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6652551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Section">
    <p:spTree>
      <p:nvGrpSpPr>
        <p:cNvPr id="1" name=""/>
        <p:cNvGrpSpPr/>
        <p:nvPr/>
      </p:nvGrpSpPr>
      <p:grpSpPr>
        <a:xfrm>
          <a:off x="0" y="0"/>
          <a:ext cx="0" cy="0"/>
          <a:chOff x="0" y="0"/>
          <a:chExt cx="0" cy="0"/>
        </a:xfrm>
      </p:grpSpPr>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0" name="Picture Placeholder 10"/>
          <p:cNvSpPr>
            <a:spLocks noGrp="1"/>
          </p:cNvSpPr>
          <p:nvPr>
            <p:ph type="pic" sz="quarter" idx="10" hasCustomPrompt="1"/>
          </p:nvPr>
        </p:nvSpPr>
        <p:spPr>
          <a:xfrm>
            <a:off x="0" y="0"/>
            <a:ext cx="12192000" cy="4162425"/>
          </a:xfrm>
          <a:prstGeom prst="rect">
            <a:avLst/>
          </a:prstGeom>
        </p:spPr>
        <p:txBody>
          <a:bodyPr anchor="ctr"/>
          <a:lstStyle>
            <a:lvl1pPr algn="ctr">
              <a:defRPr/>
            </a:lvl1pPr>
          </a:lstStyle>
          <a:p>
            <a:r>
              <a:rPr lang="en-US" dirty="0"/>
              <a:t>Click to add photo</a:t>
            </a:r>
          </a:p>
        </p:txBody>
      </p:sp>
      <p:sp>
        <p:nvSpPr>
          <p:cNvPr id="11" name="Rectangle 10"/>
          <p:cNvSpPr/>
          <p:nvPr userDrawn="1"/>
        </p:nvSpPr>
        <p:spPr>
          <a:xfrm>
            <a:off x="0" y="4133850"/>
            <a:ext cx="12191999" cy="787609"/>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E8E5"/>
              </a:solidFill>
            </a:endParaRPr>
          </a:p>
        </p:txBody>
      </p:sp>
      <p:sp>
        <p:nvSpPr>
          <p:cNvPr id="12" name="Rectangle 11"/>
          <p:cNvSpPr/>
          <p:nvPr userDrawn="1"/>
        </p:nvSpPr>
        <p:spPr>
          <a:xfrm>
            <a:off x="0" y="4378221"/>
            <a:ext cx="12191999" cy="1241530"/>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endParaRPr>
          </a:p>
        </p:txBody>
      </p:sp>
      <p:sp>
        <p:nvSpPr>
          <p:cNvPr id="13" name="Title Placeholder 37"/>
          <p:cNvSpPr>
            <a:spLocks noGrp="1"/>
          </p:cNvSpPr>
          <p:nvPr>
            <p:ph type="title" hasCustomPrompt="1"/>
          </p:nvPr>
        </p:nvSpPr>
        <p:spPr>
          <a:xfrm>
            <a:off x="5782" y="4391025"/>
            <a:ext cx="12024293" cy="1219199"/>
          </a:xfrm>
          <a:prstGeom prst="rect">
            <a:avLst/>
          </a:prstGeom>
          <a:noFill/>
        </p:spPr>
        <p:txBody>
          <a:bodyPr vert="horz" wrap="none" lIns="274320" tIns="0" rIns="182880" bIns="0" rtlCol="0" anchor="ctr" anchorCtr="0">
            <a:normAutofit/>
          </a:bodyPr>
          <a:lstStyle>
            <a:lvl1pPr algn="r">
              <a:defRPr sz="3200" b="0" baseline="0">
                <a:solidFill>
                  <a:schemeClr val="bg1"/>
                </a:solidFill>
              </a:defRPr>
            </a:lvl1pPr>
          </a:lstStyle>
          <a:p>
            <a:r>
              <a:rPr lang="en-US" dirty="0"/>
              <a:t>Click to edit section text</a:t>
            </a:r>
          </a:p>
        </p:txBody>
      </p:sp>
    </p:spTree>
    <p:extLst>
      <p:ext uri="{BB962C8B-B14F-4D97-AF65-F5344CB8AC3E}">
        <p14:creationId xmlns:p14="http://schemas.microsoft.com/office/powerpoint/2010/main" val="2836253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6"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10819381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Who We Are PP gray backgroun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789" y="1368425"/>
            <a:ext cx="5993476" cy="3995284"/>
          </a:xfrm>
          <a:prstGeom prst="rect">
            <a:avLst/>
          </a:prstGeom>
          <a:noFill/>
        </p:spPr>
      </p:pic>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grpSp>
        <p:nvGrpSpPr>
          <p:cNvPr id="8" name="Group 7"/>
          <p:cNvGrpSpPr/>
          <p:nvPr userDrawn="1"/>
        </p:nvGrpSpPr>
        <p:grpSpPr>
          <a:xfrm>
            <a:off x="7905830" y="1368425"/>
            <a:ext cx="3666956" cy="3689131"/>
            <a:chOff x="7012369" y="1565306"/>
            <a:chExt cx="4443873" cy="3689131"/>
          </a:xfrm>
          <a:solidFill>
            <a:schemeClr val="bg1">
              <a:lumMod val="95000"/>
            </a:schemeClr>
          </a:solidFill>
        </p:grpSpPr>
        <p:sp>
          <p:nvSpPr>
            <p:cNvPr id="9" name="Rectangle 8"/>
            <p:cNvSpPr/>
            <p:nvPr userDrawn="1"/>
          </p:nvSpPr>
          <p:spPr>
            <a:xfrm>
              <a:off x="7012369"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7167532" y="2039454"/>
              <a:ext cx="4133546" cy="3046988"/>
            </a:xfrm>
            <a:prstGeom prst="rect">
              <a:avLst/>
            </a:prstGeom>
            <a:grpFill/>
          </p:spPr>
          <p:txBody>
            <a:bodyPr wrap="square" rtlCol="0">
              <a:spAutoFit/>
            </a:bodyPr>
            <a:lstStyle/>
            <a:p>
              <a:pPr algn="ctr"/>
              <a:r>
                <a:rPr lang="en-US" sz="2400" dirty="0">
                  <a:solidFill>
                    <a:srgbClr val="404040"/>
                  </a:solidFill>
                  <a:latin typeface="Arial" panose="020B0604020202020204" pitchFamily="34" charset="0"/>
                  <a:cs typeface="Arial" panose="020B0604020202020204" pitchFamily="34" charset="0"/>
                </a:rPr>
                <a:t>Advancing the financial services industry by empowering our </a:t>
              </a:r>
              <a:br>
                <a:rPr lang="en-US" sz="2400" dirty="0">
                  <a:solidFill>
                    <a:srgbClr val="404040"/>
                  </a:solidFill>
                  <a:latin typeface="Arial" panose="020B0604020202020204" pitchFamily="34" charset="0"/>
                  <a:cs typeface="Arial" panose="020B0604020202020204" pitchFamily="34" charset="0"/>
                </a:rPr>
              </a:br>
              <a:r>
                <a:rPr lang="en-US" sz="2400" dirty="0">
                  <a:solidFill>
                    <a:srgbClr val="404040"/>
                  </a:solidFill>
                  <a:latin typeface="Arial" panose="020B0604020202020204" pitchFamily="34" charset="0"/>
                  <a:cs typeface="Arial" panose="020B0604020202020204" pitchFamily="34" charset="0"/>
                </a:rPr>
                <a:t>members with </a:t>
              </a:r>
              <a:r>
                <a:rPr lang="en-US" sz="2400" b="1" dirty="0">
                  <a:solidFill>
                    <a:srgbClr val="002F70"/>
                  </a:solidFill>
                  <a:latin typeface="Arial" panose="020B0604020202020204" pitchFamily="34" charset="0"/>
                  <a:cs typeface="Arial" panose="020B0604020202020204" pitchFamily="34" charset="0"/>
                </a:rPr>
                <a:t>knowledge</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insights</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connections</a:t>
              </a:r>
              <a:r>
                <a:rPr lang="en-US" sz="2400" dirty="0">
                  <a:solidFill>
                    <a:srgbClr val="404040"/>
                  </a:solidFill>
                  <a:latin typeface="Arial" panose="020B0604020202020204" pitchFamily="34" charset="0"/>
                  <a:cs typeface="Arial" panose="020B0604020202020204" pitchFamily="34" charset="0"/>
                </a:rPr>
                <a:t>, and </a:t>
              </a:r>
              <a:r>
                <a:rPr lang="en-US" sz="2400" b="1" dirty="0">
                  <a:solidFill>
                    <a:srgbClr val="002F70"/>
                  </a:solidFill>
                  <a:latin typeface="Arial" panose="020B0604020202020204" pitchFamily="34" charset="0"/>
                  <a:cs typeface="Arial" panose="020B0604020202020204" pitchFamily="34" charset="0"/>
                </a:rPr>
                <a:t>solutions</a:t>
              </a:r>
              <a:endParaRPr lang="en-US" sz="2400" b="1" dirty="0">
                <a:solidFill>
                  <a:srgbClr val="002F70"/>
                </a:solidFill>
              </a:endParaRPr>
            </a:p>
          </p:txBody>
        </p:sp>
      </p:grpSp>
      <p:sp>
        <p:nvSpPr>
          <p:cNvPr id="2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190680645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7" name="Rectangle 16"/>
          <p:cNvSpPr/>
          <p:nvPr userDrawn="1"/>
        </p:nvSpPr>
        <p:spPr>
          <a:xfrm>
            <a:off x="7498100" y="419674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215670" y="419495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20" name="Rectangle 19"/>
          <p:cNvSpPr/>
          <p:nvPr userDrawn="1"/>
        </p:nvSpPr>
        <p:spPr>
          <a:xfrm>
            <a:off x="2938197" y="419495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userDrawn="1"/>
        </p:nvSpPr>
        <p:spPr>
          <a:xfrm>
            <a:off x="2646990" y="4366421"/>
            <a:ext cx="2308354" cy="400110"/>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Insurance</a:t>
            </a:r>
          </a:p>
        </p:txBody>
      </p:sp>
      <p:sp>
        <p:nvSpPr>
          <p:cNvPr id="22" name="TextBox 21"/>
          <p:cNvSpPr txBox="1"/>
          <p:nvPr userDrawn="1"/>
        </p:nvSpPr>
        <p:spPr>
          <a:xfrm>
            <a:off x="5236297" y="4229858"/>
            <a:ext cx="1713106" cy="707886"/>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Retirement Income</a:t>
            </a:r>
          </a:p>
        </p:txBody>
      </p:sp>
      <p:sp>
        <p:nvSpPr>
          <p:cNvPr id="23" name="TextBox 22"/>
          <p:cNvSpPr txBox="1"/>
          <p:nvPr userDrawn="1"/>
        </p:nvSpPr>
        <p:spPr>
          <a:xfrm>
            <a:off x="7515854" y="4220054"/>
            <a:ext cx="1704346" cy="707886"/>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Workplace</a:t>
            </a:r>
            <a:r>
              <a:rPr lang="en-US" sz="2000" b="1" baseline="0" dirty="0">
                <a:solidFill>
                  <a:srgbClr val="005F9F"/>
                </a:solidFill>
                <a:latin typeface="Arial" panose="020B0604020202020204" pitchFamily="34" charset="0"/>
                <a:cs typeface="Arial" panose="020B0604020202020204" pitchFamily="34" charset="0"/>
              </a:rPr>
              <a:t> </a:t>
            </a:r>
            <a:r>
              <a:rPr lang="en-US" sz="2000" b="1" dirty="0">
                <a:solidFill>
                  <a:srgbClr val="005F9F"/>
                </a:solidFill>
                <a:latin typeface="Arial" panose="020B0604020202020204" pitchFamily="34" charset="0"/>
                <a:cs typeface="Arial" panose="020B0604020202020204" pitchFamily="34" charset="0"/>
              </a:rPr>
              <a:t>Solutions</a:t>
            </a:r>
          </a:p>
        </p:txBody>
      </p:sp>
      <p:cxnSp>
        <p:nvCxnSpPr>
          <p:cNvPr id="24" name="Straight Connector 23"/>
          <p:cNvCxnSpPr/>
          <p:nvPr userDrawn="1"/>
        </p:nvCxnSpPr>
        <p:spPr>
          <a:xfrm>
            <a:off x="2938197" y="3819365"/>
            <a:ext cx="6314263" cy="0"/>
          </a:xfrm>
          <a:prstGeom prst="line">
            <a:avLst/>
          </a:prstGeom>
          <a:ln w="25400">
            <a:solidFill>
              <a:srgbClr val="C4BFC0"/>
            </a:solidFill>
          </a:ln>
        </p:spPr>
        <p:style>
          <a:lnRef idx="1">
            <a:schemeClr val="accent1"/>
          </a:lnRef>
          <a:fillRef idx="0">
            <a:schemeClr val="accent1"/>
          </a:fillRef>
          <a:effectRef idx="0">
            <a:schemeClr val="accent1"/>
          </a:effectRef>
          <a:fontRef idx="minor">
            <a:schemeClr val="tx1"/>
          </a:fontRef>
        </p:style>
      </p:cxnSp>
      <p:sp>
        <p:nvSpPr>
          <p:cNvPr id="25"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27" name="Picture 2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76650" y="2172095"/>
            <a:ext cx="4838700" cy="1429476"/>
          </a:xfrm>
          <a:prstGeom prst="rect">
            <a:avLst/>
          </a:prstGeom>
        </p:spPr>
      </p:pic>
      <p:sp>
        <p:nvSpPr>
          <p:cNvPr id="28" name="Rectangle 27"/>
          <p:cNvSpPr/>
          <p:nvPr userDrawn="1"/>
        </p:nvSpPr>
        <p:spPr>
          <a:xfrm>
            <a:off x="9867901" y="5778395"/>
            <a:ext cx="2247899" cy="95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Tree>
    <p:extLst>
      <p:ext uri="{BB962C8B-B14F-4D97-AF65-F5344CB8AC3E}">
        <p14:creationId xmlns:p14="http://schemas.microsoft.com/office/powerpoint/2010/main" val="3188700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5" name="Group 4"/>
          <p:cNvGrpSpPr/>
          <p:nvPr userDrawn="1"/>
        </p:nvGrpSpPr>
        <p:grpSpPr>
          <a:xfrm>
            <a:off x="1051820" y="1368425"/>
            <a:ext cx="4443873" cy="3689131"/>
            <a:chOff x="935277" y="1565306"/>
            <a:chExt cx="4443873" cy="3689131"/>
          </a:xfrm>
          <a:solidFill>
            <a:schemeClr val="bg1">
              <a:lumMod val="95000"/>
            </a:schemeClr>
          </a:solidFill>
        </p:grpSpPr>
        <p:sp>
          <p:nvSpPr>
            <p:cNvPr id="6" name="Rectangle 5"/>
            <p:cNvSpPr/>
            <p:nvPr userDrawn="1"/>
          </p:nvSpPr>
          <p:spPr>
            <a:xfrm>
              <a:off x="935277"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1063744" y="1773082"/>
              <a:ext cx="4133546" cy="3234219"/>
            </a:xfrm>
            <a:prstGeom prst="rect">
              <a:avLst/>
            </a:prstGeom>
            <a:grpFill/>
          </p:spPr>
          <p:txBody>
            <a:bodyPr wrap="square" rtlCol="0">
              <a:spAutoFit/>
            </a:bodyPr>
            <a:lstStyle/>
            <a:p>
              <a:pPr marR="0" lvl="0" algn="ctr" defTabSz="9144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Our Mission</a:t>
              </a:r>
            </a:p>
            <a:p>
              <a:pPr marL="0" marR="0" lvl="0" indent="0" algn="ctr" defTabSz="914400" rtl="0" eaLnBrk="1" fontAlgn="auto" latinLnBrk="0" hangingPunct="1">
                <a:lnSpc>
                  <a:spcPts val="3500"/>
                </a:lnSpc>
                <a:spcBef>
                  <a:spcPts val="0"/>
                </a:spcBef>
                <a:spcAft>
                  <a:spcPts val="0"/>
                </a:spcAft>
                <a:buClrTx/>
                <a:buSzTx/>
                <a:buFontTx/>
                <a:buNone/>
                <a:tabLst/>
                <a:defRPr/>
              </a:pPr>
              <a:r>
                <a:rPr lang="en-US" sz="2400" dirty="0">
                  <a:solidFill>
                    <a:schemeClr val="tx1">
                      <a:lumMod val="65000"/>
                      <a:lumOff val="35000"/>
                    </a:schemeClr>
                  </a:solidFill>
                  <a:latin typeface="Arial" panose="020B0604020202020204" pitchFamily="34" charset="0"/>
                  <a:cs typeface="Arial" panose="020B0604020202020204" pitchFamily="34" charset="0"/>
                </a:rPr>
                <a:t>is to advance</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the</a:t>
              </a:r>
              <a:r>
                <a:rPr lang="en-US" sz="2400" dirty="0">
                  <a:solidFill>
                    <a:schemeClr val="tx1">
                      <a:lumMod val="65000"/>
                      <a:lumOff val="35000"/>
                    </a:schemeClr>
                  </a:solidFill>
                  <a:latin typeface="Arial" panose="020B0604020202020204" pitchFamily="34" charset="0"/>
                  <a:cs typeface="Arial" panose="020B0604020202020204" pitchFamily="34" charset="0"/>
                </a:rPr>
                <a:t> </a:t>
              </a:r>
              <a:br>
                <a:rPr lang="en-US" sz="2400" dirty="0">
                  <a:solidFill>
                    <a:schemeClr val="tx1">
                      <a:lumMod val="65000"/>
                      <a:lumOff val="35000"/>
                    </a:schemeClr>
                  </a:solidFill>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insurance and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financial services industry</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by empowering our members</a:t>
              </a:r>
              <a:br>
                <a:rPr kumimoji="0" lang="en-US" sz="24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w</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ith</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knowledge</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insights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connections</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and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solutions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p>
          </p:txBody>
        </p:sp>
      </p:grpSp>
      <p:pic>
        <p:nvPicPr>
          <p:cNvPr id="9"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364288" y="1368425"/>
            <a:ext cx="5208587" cy="3689350"/>
          </a:xfrm>
          <a:prstGeom prst="rect">
            <a:avLst/>
          </a:prstGeom>
        </p:spPr>
      </p:pic>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464834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ColumnCopy">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6" y="1377696"/>
            <a:ext cx="10668000" cy="4425696"/>
          </a:xfrm>
        </p:spPr>
        <p:txBody>
          <a:bodyPr lIns="0" tIns="0" rIns="0" numCol="1" anchor="ctr"/>
          <a:lstStyle>
            <a:lvl1pPr marL="0" indent="0" algn="ctr">
              <a:lnSpc>
                <a:spcPct val="100000"/>
              </a:lnSpc>
              <a:spcBef>
                <a:spcPts val="0"/>
              </a:spcBef>
              <a:spcAft>
                <a:spcPts val="2400"/>
              </a:spcAft>
              <a:buClr>
                <a:schemeClr val="accent1"/>
              </a:buClr>
              <a:buSzPct val="90000"/>
              <a:buFont typeface="Arial"/>
              <a:buNone/>
              <a:defRPr sz="4667"/>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2" name="TextBox 1"/>
          <p:cNvSpPr txBox="1"/>
          <p:nvPr userDrawn="1"/>
        </p:nvSpPr>
        <p:spPr>
          <a:xfrm>
            <a:off x="11247350" y="-1111937"/>
            <a:ext cx="269626" cy="461665"/>
          </a:xfrm>
          <a:prstGeom prst="rect">
            <a:avLst/>
          </a:prstGeom>
          <a:noFill/>
        </p:spPr>
        <p:txBody>
          <a:bodyPr wrap="none" rtlCol="0">
            <a:spAutoFit/>
          </a:bodyPr>
          <a:lstStyle/>
          <a:p>
            <a:r>
              <a:rPr lang="en-US" sz="2400" dirty="0"/>
              <a:t> </a:t>
            </a:r>
          </a:p>
        </p:txBody>
      </p:sp>
      <p:sp>
        <p:nvSpPr>
          <p:cNvPr id="22" name="Title Placeholder 37"/>
          <p:cNvSpPr>
            <a:spLocks noGrp="1"/>
          </p:cNvSpPr>
          <p:nvPr>
            <p:ph type="title" hasCustomPrompt="1"/>
          </p:nvPr>
        </p:nvSpPr>
        <p:spPr>
          <a:xfrm>
            <a:off x="471051" y="-60960"/>
            <a:ext cx="11311005" cy="987552"/>
          </a:xfrm>
          <a:prstGeom prst="rect">
            <a:avLst/>
          </a:prstGeom>
        </p:spPr>
        <p:txBody>
          <a:bodyPr vert="horz" wrap="none" lIns="0" tIns="0" rIns="0" bIns="0" rtlCol="0" anchor="b">
            <a:normAutofit/>
          </a:bodyPr>
          <a:lstStyle>
            <a:lvl1pPr algn="l">
              <a:defRPr/>
            </a:lvl1pPr>
          </a:lstStyle>
          <a:p>
            <a:r>
              <a:rPr lang="en-US" dirty="0"/>
              <a:t>Click to edit slide heading</a:t>
            </a:r>
          </a:p>
        </p:txBody>
      </p:sp>
      <p:sp>
        <p:nvSpPr>
          <p:cNvPr id="23" name="Text Placeholder 22"/>
          <p:cNvSpPr>
            <a:spLocks noGrp="1"/>
          </p:cNvSpPr>
          <p:nvPr>
            <p:ph type="body" sz="quarter" idx="10"/>
          </p:nvPr>
        </p:nvSpPr>
        <p:spPr>
          <a:xfrm>
            <a:off x="768351" y="6062133"/>
            <a:ext cx="8900583" cy="508000"/>
          </a:xfrm>
        </p:spPr>
        <p:txBody>
          <a:bodyPr anchor="b"/>
          <a:lstStyle>
            <a:lvl1pPr>
              <a:defRPr sz="1067"/>
            </a:lvl1pPr>
          </a:lstStyle>
          <a:p>
            <a:pPr lvl="0"/>
            <a:r>
              <a:rPr lang="en-US"/>
              <a:t>Click to edit Master text styles</a:t>
            </a:r>
          </a:p>
        </p:txBody>
      </p:sp>
    </p:spTree>
    <p:extLst>
      <p:ext uri="{BB962C8B-B14F-4D97-AF65-F5344CB8AC3E}">
        <p14:creationId xmlns:p14="http://schemas.microsoft.com/office/powerpoint/2010/main" val="2582688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out U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5128"/>
            <a:ext cx="12175816" cy="6737685"/>
          </a:xfrm>
          <a:prstGeom prst="rect">
            <a:avLst/>
          </a:prstGeom>
        </p:spPr>
      </p:pic>
      <p:sp>
        <p:nvSpPr>
          <p:cNvPr id="20" name="Rectangle 19"/>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1" name="Rectangle 10"/>
          <p:cNvSpPr/>
          <p:nvPr userDrawn="1"/>
        </p:nvSpPr>
        <p:spPr>
          <a:xfrm>
            <a:off x="2997573" y="1297096"/>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userDrawn="1"/>
        </p:nvSpPr>
        <p:spPr>
          <a:xfrm>
            <a:off x="2996617" y="1593705"/>
            <a:ext cx="2836553"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LIMRA</a:t>
            </a:r>
          </a:p>
        </p:txBody>
      </p:sp>
      <p:sp>
        <p:nvSpPr>
          <p:cNvPr id="13" name="Rectangle 12"/>
          <p:cNvSpPr/>
          <p:nvPr userDrawn="1"/>
        </p:nvSpPr>
        <p:spPr>
          <a:xfrm>
            <a:off x="3276013" y="2270169"/>
            <a:ext cx="2277761" cy="1477328"/>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Premier financial services industry research and talent management organization</a:t>
            </a:r>
            <a:endParaRPr lang="en-US" dirty="0"/>
          </a:p>
        </p:txBody>
      </p:sp>
      <p:sp>
        <p:nvSpPr>
          <p:cNvPr id="14" name="Rectangle 13"/>
          <p:cNvSpPr/>
          <p:nvPr userDrawn="1"/>
        </p:nvSpPr>
        <p:spPr>
          <a:xfrm>
            <a:off x="6260319" y="1297096"/>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userDrawn="1"/>
        </p:nvSpPr>
        <p:spPr>
          <a:xfrm>
            <a:off x="6301887" y="1603824"/>
            <a:ext cx="2751505"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LOMA</a:t>
            </a:r>
          </a:p>
        </p:txBody>
      </p:sp>
      <p:sp>
        <p:nvSpPr>
          <p:cNvPr id="16" name="Rectangle 15"/>
          <p:cNvSpPr/>
          <p:nvPr userDrawn="1"/>
        </p:nvSpPr>
        <p:spPr>
          <a:xfrm>
            <a:off x="6464254" y="2270169"/>
            <a:ext cx="2426770" cy="1200329"/>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Flagship for industry professional development and industry networking</a:t>
            </a:r>
            <a:endParaRPr lang="en-US" dirty="0"/>
          </a:p>
        </p:txBody>
      </p:sp>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sp>
        <p:nvSpPr>
          <p:cNvPr id="19" name="Rectangle 18"/>
          <p:cNvSpPr/>
          <p:nvPr userDrawn="1"/>
        </p:nvSpPr>
        <p:spPr>
          <a:xfrm>
            <a:off x="385884" y="5141475"/>
            <a:ext cx="11590410" cy="830997"/>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Advancing the financial services industry by empowering our members with </a:t>
            </a:r>
            <a:br>
              <a:rPr lang="en-US" sz="2400" dirty="0">
                <a:solidFill>
                  <a:schemeClr val="bg1"/>
                </a:solidFill>
                <a:latin typeface="Arial" panose="020B0604020202020204" pitchFamily="34" charset="0"/>
                <a:cs typeface="Arial" panose="020B0604020202020204" pitchFamily="34" charset="0"/>
              </a:rPr>
            </a:br>
            <a:r>
              <a:rPr lang="en-US" sz="2400" dirty="0">
                <a:solidFill>
                  <a:srgbClr val="DAAA00"/>
                </a:solidFill>
                <a:latin typeface="Arial" panose="020B0604020202020204" pitchFamily="34" charset="0"/>
                <a:cs typeface="Arial" panose="020B0604020202020204" pitchFamily="34" charset="0"/>
              </a:rPr>
              <a:t>knowledge</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insights</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connections</a:t>
            </a:r>
            <a:r>
              <a:rPr lang="en-US" sz="2400" dirty="0">
                <a:solidFill>
                  <a:schemeClr val="bg1"/>
                </a:solidFill>
                <a:latin typeface="Arial" panose="020B0604020202020204" pitchFamily="34" charset="0"/>
                <a:cs typeface="Arial" panose="020B0604020202020204" pitchFamily="34" charset="0"/>
              </a:rPr>
              <a:t>, and </a:t>
            </a:r>
            <a:r>
              <a:rPr lang="en-US" sz="2400" dirty="0">
                <a:solidFill>
                  <a:srgbClr val="DAAA00"/>
                </a:solidFill>
                <a:latin typeface="Arial" panose="020B0604020202020204" pitchFamily="34" charset="0"/>
                <a:cs typeface="Arial" panose="020B0604020202020204" pitchFamily="34" charset="0"/>
              </a:rPr>
              <a:t>solutions</a:t>
            </a:r>
            <a:endParaRPr lang="en-US" sz="2400" dirty="0"/>
          </a:p>
        </p:txBody>
      </p:sp>
      <p:sp>
        <p:nvSpPr>
          <p:cNvPr id="21"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3622161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Column_char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6" y="1377696"/>
            <a:ext cx="6801104" cy="4521200"/>
          </a:xfrm>
        </p:spPr>
        <p:txBody>
          <a:bodyPr lIns="0" tIns="0" rIns="0" numCol="1" spcCol="457200" anchor="ctr"/>
          <a:lstStyle>
            <a:lvl1pPr marL="0" indent="0" algn="ctr">
              <a:lnSpc>
                <a:spcPct val="110000"/>
              </a:lnSpc>
              <a:spcBef>
                <a:spcPts val="0"/>
              </a:spcBef>
              <a:spcAft>
                <a:spcPts val="2400"/>
              </a:spcAft>
              <a:buClr>
                <a:schemeClr val="accent1"/>
              </a:buClr>
              <a:buSzPct val="90000"/>
              <a:buFont typeface="Arial"/>
              <a:buNone/>
              <a:defRPr sz="1867" baseline="0"/>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Chart icon to add a Chart on this side</a:t>
            </a:r>
          </a:p>
        </p:txBody>
      </p:sp>
      <p:sp>
        <p:nvSpPr>
          <p:cNvPr id="2" name="TextBox 1"/>
          <p:cNvSpPr txBox="1"/>
          <p:nvPr userDrawn="1"/>
        </p:nvSpPr>
        <p:spPr>
          <a:xfrm>
            <a:off x="11247350" y="-1111937"/>
            <a:ext cx="269626" cy="461665"/>
          </a:xfrm>
          <a:prstGeom prst="rect">
            <a:avLst/>
          </a:prstGeom>
          <a:noFill/>
        </p:spPr>
        <p:txBody>
          <a:bodyPr wrap="none" rtlCol="0">
            <a:spAutoFit/>
          </a:bodyPr>
          <a:lstStyle/>
          <a:p>
            <a:r>
              <a:rPr lang="en-US" sz="2400" dirty="0"/>
              <a:t> </a:t>
            </a:r>
          </a:p>
        </p:txBody>
      </p:sp>
      <p:sp>
        <p:nvSpPr>
          <p:cNvPr id="9" name="Content Placeholder 2"/>
          <p:cNvSpPr>
            <a:spLocks noGrp="1"/>
          </p:cNvSpPr>
          <p:nvPr>
            <p:ph idx="16" hasCustomPrompt="1"/>
          </p:nvPr>
        </p:nvSpPr>
        <p:spPr>
          <a:xfrm>
            <a:off x="8015890" y="1377696"/>
            <a:ext cx="3420207" cy="4521200"/>
          </a:xfrm>
        </p:spPr>
        <p:txBody>
          <a:bodyPr lIns="0" tIns="0" rIns="0" numCol="1" spcCol="457200" anchor="ctr"/>
          <a:lstStyle>
            <a:lvl1pPr marL="0" indent="0">
              <a:lnSpc>
                <a:spcPct val="100000"/>
              </a:lnSpc>
              <a:spcBef>
                <a:spcPts val="0"/>
              </a:spcBef>
              <a:spcAft>
                <a:spcPts val="2400"/>
              </a:spcAft>
              <a:buClr>
                <a:schemeClr val="accent1"/>
              </a:buClr>
              <a:buSzPct val="90000"/>
              <a:buFont typeface="Arial"/>
              <a:buNone/>
              <a:defRPr sz="4000" b="1" i="1">
                <a:solidFill>
                  <a:schemeClr val="accent1"/>
                </a:solidFill>
              </a:defRPr>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11" name="Title Placeholder 37"/>
          <p:cNvSpPr>
            <a:spLocks noGrp="1"/>
          </p:cNvSpPr>
          <p:nvPr>
            <p:ph type="title" hasCustomPrompt="1"/>
          </p:nvPr>
        </p:nvSpPr>
        <p:spPr>
          <a:xfrm>
            <a:off x="471051" y="-60960"/>
            <a:ext cx="11311005" cy="987552"/>
          </a:xfrm>
          <a:prstGeom prst="rect">
            <a:avLst/>
          </a:prstGeom>
        </p:spPr>
        <p:txBody>
          <a:bodyPr vert="horz" wrap="none" lIns="0" tIns="0" rIns="0" bIns="0" rtlCol="0" anchor="b">
            <a:normAutofit/>
          </a:bodyPr>
          <a:lstStyle>
            <a:lvl1pPr algn="l">
              <a:defRPr/>
            </a:lvl1pPr>
          </a:lstStyle>
          <a:p>
            <a:r>
              <a:rPr lang="en-US" dirty="0"/>
              <a:t>Click to edit slide heading</a:t>
            </a:r>
          </a:p>
        </p:txBody>
      </p:sp>
      <p:sp>
        <p:nvSpPr>
          <p:cNvPr id="13" name="Text Placeholder 22"/>
          <p:cNvSpPr>
            <a:spLocks noGrp="1"/>
          </p:cNvSpPr>
          <p:nvPr>
            <p:ph type="body" sz="quarter" idx="10"/>
          </p:nvPr>
        </p:nvSpPr>
        <p:spPr>
          <a:xfrm>
            <a:off x="768351" y="6062133"/>
            <a:ext cx="8900583" cy="508000"/>
          </a:xfrm>
        </p:spPr>
        <p:txBody>
          <a:bodyPr anchor="b"/>
          <a:lstStyle>
            <a:lvl1pPr>
              <a:defRPr sz="1067"/>
            </a:lvl1pPr>
          </a:lstStyle>
          <a:p>
            <a:pPr lvl="0"/>
            <a:r>
              <a:rPr lang="en-US"/>
              <a:t>Click to edit Master text styles</a:t>
            </a:r>
          </a:p>
        </p:txBody>
      </p:sp>
    </p:spTree>
    <p:extLst>
      <p:ext uri="{BB962C8B-B14F-4D97-AF65-F5344CB8AC3E}">
        <p14:creationId xmlns:p14="http://schemas.microsoft.com/office/powerpoint/2010/main" val="2749046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mp; fullpage Char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7BDF7E-CEDF-46BF-8066-D75FDE6CDF54}" type="slidenum">
              <a:rPr lang="en-US" smtClean="0"/>
              <a:t>‹#›</a:t>
            </a:fld>
            <a:endParaRPr lang="en-US"/>
          </a:p>
        </p:txBody>
      </p:sp>
      <p:sp>
        <p:nvSpPr>
          <p:cNvPr id="8" name="Chart Placeholder 7"/>
          <p:cNvSpPr>
            <a:spLocks noGrp="1"/>
          </p:cNvSpPr>
          <p:nvPr>
            <p:ph type="chart" sz="quarter" idx="13"/>
          </p:nvPr>
        </p:nvSpPr>
        <p:spPr>
          <a:xfrm>
            <a:off x="838200" y="2397125"/>
            <a:ext cx="10515600" cy="3864140"/>
          </a:xfrm>
        </p:spPr>
        <p:txBody>
          <a:bodyPr/>
          <a:lstStyle>
            <a:lvl1pPr marL="0" indent="0" algn="ctr">
              <a:buNone/>
              <a:defRPr/>
            </a:lvl1pPr>
          </a:lstStyle>
          <a:p>
            <a:endParaRPr lang="en-US"/>
          </a:p>
        </p:txBody>
      </p:sp>
      <p:sp>
        <p:nvSpPr>
          <p:cNvPr id="3" name="Text Placeholder 2"/>
          <p:cNvSpPr>
            <a:spLocks noGrp="1"/>
          </p:cNvSpPr>
          <p:nvPr>
            <p:ph type="body" sz="quarter" idx="14"/>
          </p:nvPr>
        </p:nvSpPr>
        <p:spPr>
          <a:xfrm>
            <a:off x="838200" y="1828800"/>
            <a:ext cx="10515600" cy="342900"/>
          </a:xfrm>
        </p:spPr>
        <p:txBody>
          <a:bodyPr lIns="0" rIns="0" bIns="0" anchor="ctr" anchorCtr="0">
            <a:no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7" name="Title 1"/>
          <p:cNvSpPr>
            <a:spLocks noGrp="1"/>
          </p:cNvSpPr>
          <p:nvPr>
            <p:ph type="title"/>
          </p:nvPr>
        </p:nvSpPr>
        <p:spPr>
          <a:xfrm>
            <a:off x="5563672" y="-20440"/>
            <a:ext cx="6551053" cy="1673352"/>
          </a:xfrm>
          <a:prstGeom prst="rect">
            <a:avLst/>
          </a:prstGeom>
        </p:spPr>
        <p:txBody>
          <a:bodyPr/>
          <a:lstStyle>
            <a:lvl1pPr>
              <a:defRPr b="0">
                <a:solidFill>
                  <a:srgbClr val="FF6D00"/>
                </a:solidFill>
              </a:defRPr>
            </a:lvl1pPr>
          </a:lstStyle>
          <a:p>
            <a:r>
              <a:rPr lang="en-US" dirty="0"/>
              <a:t>Click to edit Master title style</a:t>
            </a:r>
          </a:p>
        </p:txBody>
      </p:sp>
    </p:spTree>
    <p:extLst>
      <p:ext uri="{BB962C8B-B14F-4D97-AF65-F5344CB8AC3E}">
        <p14:creationId xmlns:p14="http://schemas.microsoft.com/office/powerpoint/2010/main" val="39021647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Slide-Blank">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120"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a:ln>
                  <a:noFill/>
                </a:ln>
                <a:solidFill>
                  <a:srgbClr val="000000"/>
                </a:solidFill>
                <a:effectLst/>
                <a:uLnTx/>
                <a:uFillTx/>
                <a:latin typeface="Arial" charset="0"/>
                <a:ea typeface="+mn-ea"/>
                <a:cs typeface="+mn-cs"/>
              </a:rPr>
              <a:t> </a:t>
            </a:r>
          </a:p>
        </p:txBody>
      </p:sp>
      <p:sp>
        <p:nvSpPr>
          <p:cNvPr id="10" name="Title Placeholder 37"/>
          <p:cNvSpPr>
            <a:spLocks noGrp="1"/>
          </p:cNvSpPr>
          <p:nvPr>
            <p:ph type="title" hasCustomPrompt="1"/>
          </p:nvPr>
        </p:nvSpPr>
        <p:spPr>
          <a:xfrm>
            <a:off x="0" y="25400"/>
            <a:ext cx="12192000" cy="754349"/>
          </a:xfrm>
          <a:prstGeom prst="rect">
            <a:avLst/>
          </a:prstGeom>
          <a:noFill/>
        </p:spPr>
        <p:txBody>
          <a:bodyPr vert="horz" wrap="none" lIns="365760" tIns="0" rIns="365760" bIns="0" rtlCol="0" anchor="ctr" anchorCtr="0">
            <a:noAutofit/>
          </a:bodyPr>
          <a:lstStyle>
            <a:lvl1pPr algn="l">
              <a:defRPr sz="3200" b="0">
                <a:solidFill>
                  <a:schemeClr val="bg1"/>
                </a:solidFill>
              </a:defRPr>
            </a:lvl1pPr>
          </a:lstStyle>
          <a:p>
            <a:r>
              <a:rPr lang="en-US"/>
              <a:t>Click to edit slide heading</a:t>
            </a:r>
          </a:p>
        </p:txBody>
      </p:sp>
    </p:spTree>
    <p:extLst>
      <p:ext uri="{BB962C8B-B14F-4D97-AF65-F5344CB8AC3E}">
        <p14:creationId xmlns:p14="http://schemas.microsoft.com/office/powerpoint/2010/main" val="3358937892"/>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ue Bar Section Header-blank">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7043"/>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5"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270934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Rectangle 4"/>
          <p:cNvSpPr/>
          <p:nvPr userDrawn="1"/>
        </p:nvSpPr>
        <p:spPr>
          <a:xfrm>
            <a:off x="443799" y="1118774"/>
            <a:ext cx="11307818" cy="4512643"/>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vl1pPr>
          </a:lstStyle>
          <a:p>
            <a:r>
              <a:rPr lang="en-US"/>
              <a:t>Click icon to add chart</a:t>
            </a:r>
            <a:endParaRPr lang="en-US" dirty="0"/>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96479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Blue Bar-bullets/photo">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0"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Text Placeholder 3"/>
          <p:cNvSpPr>
            <a:spLocks noGrp="1"/>
          </p:cNvSpPr>
          <p:nvPr>
            <p:ph type="body" sz="quarter" idx="10"/>
          </p:nvPr>
        </p:nvSpPr>
        <p:spPr>
          <a:xfrm>
            <a:off x="266700" y="1326776"/>
            <a:ext cx="5829300" cy="4731124"/>
          </a:xfrm>
          <a:prstGeom prst="rect">
            <a:avLst/>
          </a:prstGeom>
        </p:spPr>
        <p:txBody>
          <a:bodyPr/>
          <a:lstStyle>
            <a:lvl1pPr marL="347472" indent="-342900">
              <a:lnSpc>
                <a:spcPct val="100000"/>
              </a:lnSpc>
              <a:spcAft>
                <a:spcPts val="1800"/>
              </a:spcAft>
              <a:buClr>
                <a:schemeClr val="tx1"/>
              </a:buClr>
              <a:buSzPct val="135000"/>
              <a:buFont typeface="Arial" panose="020B0604020202020204" pitchFamily="34" charset="0"/>
              <a:buChar char="•"/>
              <a:defRPr sz="2000"/>
            </a:lvl1pPr>
            <a:lvl2pPr marL="685800" indent="-342900">
              <a:lnSpc>
                <a:spcPct val="100000"/>
              </a:lnSpc>
              <a:spcAft>
                <a:spcPts val="1800"/>
              </a:spcAft>
              <a:buClr>
                <a:schemeClr val="tx1"/>
              </a:buClr>
              <a:buSzPct val="135000"/>
              <a:buFont typeface="Arial" panose="020B0604020202020204" pitchFamily="34" charset="0"/>
              <a:buChar char="•"/>
              <a:defRPr sz="2000"/>
            </a:lvl2pPr>
            <a:lvl3pPr marL="1033463" indent="-342900">
              <a:lnSpc>
                <a:spcPct val="100000"/>
              </a:lnSpc>
              <a:spcAft>
                <a:spcPts val="1800"/>
              </a:spcAft>
              <a:buClr>
                <a:schemeClr val="tx1"/>
              </a:buClr>
              <a:buSzPct val="135000"/>
              <a:buFont typeface="Arial" panose="020B0604020202020204" pitchFamily="34" charset="0"/>
              <a:buChar char="•"/>
              <a:defRPr sz="2000"/>
            </a:lvl3pPr>
            <a:lvl4pPr marL="1371600" indent="-342900">
              <a:lnSpc>
                <a:spcPct val="100000"/>
              </a:lnSpc>
              <a:spcAft>
                <a:spcPts val="1800"/>
              </a:spcAft>
              <a:buClr>
                <a:schemeClr val="tx1"/>
              </a:buClr>
              <a:buSzPct val="135000"/>
              <a:buFont typeface="Arial" panose="020B0604020202020204" pitchFamily="34" charset="0"/>
              <a:buChar char="•"/>
              <a:defRPr sz="2000"/>
            </a:lvl4pPr>
            <a:lvl5pPr marL="1719263" indent="-342900">
              <a:buClr>
                <a:schemeClr val="tx1"/>
              </a:buClr>
              <a:buSzPct val="1350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vl1pPr>
          </a:lstStyle>
          <a:p>
            <a:r>
              <a:rPr lang="en-US"/>
              <a:t>Click icon to add picture</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9"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728348555"/>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6327228" y="1780925"/>
            <a:ext cx="5467717"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74278" y="1780925"/>
            <a:ext cx="5468112"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Text Placeholder 3"/>
          <p:cNvSpPr>
            <a:spLocks noGrp="1"/>
          </p:cNvSpPr>
          <p:nvPr>
            <p:ph type="body" sz="quarter" idx="10"/>
          </p:nvPr>
        </p:nvSpPr>
        <p:spPr>
          <a:xfrm>
            <a:off x="47427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632722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023661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Blue bar 3 boxes">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Rectangle 3"/>
          <p:cNvSpPr/>
          <p:nvPr userDrawn="1"/>
        </p:nvSpPr>
        <p:spPr>
          <a:xfrm>
            <a:off x="8287119" y="158806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519999"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4372030"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p:cNvSpPr>
            <a:spLocks noGrp="1"/>
          </p:cNvSpPr>
          <p:nvPr>
            <p:ph type="body" sz="quarter" idx="10"/>
          </p:nvPr>
        </p:nvSpPr>
        <p:spPr>
          <a:xfrm>
            <a:off x="495300"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436916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3"/>
          <p:cNvSpPr>
            <a:spLocks noGrp="1"/>
          </p:cNvSpPr>
          <p:nvPr>
            <p:ph type="body" sz="quarter" idx="12"/>
          </p:nvPr>
        </p:nvSpPr>
        <p:spPr>
          <a:xfrm>
            <a:off x="828680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96070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496051"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9"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7" name="Rectangle 6"/>
          <p:cNvSpPr/>
          <p:nvPr userDrawn="1"/>
        </p:nvSpPr>
        <p:spPr>
          <a:xfrm>
            <a:off x="8199735"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4358593"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p:nvPr>
        </p:nvSpPr>
        <p:spPr>
          <a:xfrm>
            <a:off x="495300"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Text Placeholder 3"/>
          <p:cNvSpPr>
            <a:spLocks noGrp="1"/>
          </p:cNvSpPr>
          <p:nvPr>
            <p:ph type="body" sz="quarter" idx="11"/>
          </p:nvPr>
        </p:nvSpPr>
        <p:spPr>
          <a:xfrm>
            <a:off x="4369161"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Text Placeholder 3"/>
          <p:cNvSpPr>
            <a:spLocks noGrp="1"/>
          </p:cNvSpPr>
          <p:nvPr>
            <p:ph type="body" sz="quarter" idx="12"/>
          </p:nvPr>
        </p:nvSpPr>
        <p:spPr>
          <a:xfrm>
            <a:off x="8196787"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8" name="Text Placeholder 16"/>
          <p:cNvSpPr>
            <a:spLocks noGrp="1"/>
          </p:cNvSpPr>
          <p:nvPr>
            <p:ph type="body" sz="quarter" idx="14"/>
          </p:nvPr>
        </p:nvSpPr>
        <p:spPr>
          <a:xfrm>
            <a:off x="4358593"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7" name="Text Placeholder 16"/>
          <p:cNvSpPr>
            <a:spLocks noGrp="1"/>
          </p:cNvSpPr>
          <p:nvPr>
            <p:ph type="body" sz="quarter" idx="13"/>
          </p:nvPr>
        </p:nvSpPr>
        <p:spPr>
          <a:xfrm>
            <a:off x="495300"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9" name="Text Placeholder 16"/>
          <p:cNvSpPr>
            <a:spLocks noGrp="1"/>
          </p:cNvSpPr>
          <p:nvPr>
            <p:ph type="body" sz="quarter" idx="15"/>
          </p:nvPr>
        </p:nvSpPr>
        <p:spPr>
          <a:xfrm>
            <a:off x="8199735"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0" name="Oval 19"/>
          <p:cNvSpPr/>
          <p:nvPr userDrawn="1"/>
        </p:nvSpPr>
        <p:spPr>
          <a:xfrm>
            <a:off x="1840166"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1" name="Oval 20"/>
          <p:cNvSpPr/>
          <p:nvPr userDrawn="1"/>
        </p:nvSpPr>
        <p:spPr>
          <a:xfrm>
            <a:off x="5745548"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2" name="Oval 21"/>
          <p:cNvSpPr/>
          <p:nvPr userDrawn="1"/>
        </p:nvSpPr>
        <p:spPr>
          <a:xfrm>
            <a:off x="9558784"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3" name="Oval 22"/>
          <p:cNvSpPr/>
          <p:nvPr userDrawn="1"/>
        </p:nvSpPr>
        <p:spPr>
          <a:xfrm>
            <a:off x="9558784"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4" name="Oval 23"/>
          <p:cNvSpPr/>
          <p:nvPr userDrawn="1"/>
        </p:nvSpPr>
        <p:spPr>
          <a:xfrm>
            <a:off x="1840166"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5" name="Oval 24"/>
          <p:cNvSpPr/>
          <p:nvPr userDrawn="1"/>
        </p:nvSpPr>
        <p:spPr>
          <a:xfrm>
            <a:off x="5745548"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9" name="Text Placeholder 16"/>
          <p:cNvSpPr>
            <a:spLocks noGrp="1"/>
          </p:cNvSpPr>
          <p:nvPr>
            <p:ph type="body" sz="quarter" idx="16"/>
          </p:nvPr>
        </p:nvSpPr>
        <p:spPr>
          <a:xfrm>
            <a:off x="4358593"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0" name="Text Placeholder 16"/>
          <p:cNvSpPr>
            <a:spLocks noGrp="1"/>
          </p:cNvSpPr>
          <p:nvPr>
            <p:ph type="body" sz="quarter" idx="17"/>
          </p:nvPr>
        </p:nvSpPr>
        <p:spPr>
          <a:xfrm>
            <a:off x="495300"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1" name="Text Placeholder 16"/>
          <p:cNvSpPr>
            <a:spLocks noGrp="1"/>
          </p:cNvSpPr>
          <p:nvPr>
            <p:ph type="body" sz="quarter" idx="18"/>
          </p:nvPr>
        </p:nvSpPr>
        <p:spPr>
          <a:xfrm>
            <a:off x="8199735"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27" name="Text Placeholder 9"/>
          <p:cNvSpPr>
            <a:spLocks noGrp="1"/>
          </p:cNvSpPr>
          <p:nvPr>
            <p:ph type="body" sz="quarter" idx="19"/>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837111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2454913312"/>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95" r:id="rId3"/>
    <p:sldLayoutId id="2147483687" r:id="rId4"/>
    <p:sldLayoutId id="2147483694" r:id="rId5"/>
    <p:sldLayoutId id="2147483669" r:id="rId6"/>
    <p:sldLayoutId id="2147483693" r:id="rId7"/>
    <p:sldLayoutId id="2147483692" r:id="rId8"/>
    <p:sldLayoutId id="2147483689" r:id="rId9"/>
    <p:sldLayoutId id="2147483701" r:id="rId10"/>
    <p:sldLayoutId id="2147483691" r:id="rId11"/>
    <p:sldLayoutId id="2147483697" r:id="rId12"/>
    <p:sldLayoutId id="2147483698" r:id="rId13"/>
    <p:sldLayoutId id="2147483700" r:id="rId14"/>
  </p:sldLayoutIdLst>
  <p:hf hd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8" userDrawn="1">
          <p15:clr>
            <a:srgbClr val="F26B43"/>
          </p15:clr>
        </p15:guide>
        <p15:guide id="4" pos="7416" userDrawn="1">
          <p15:clr>
            <a:srgbClr val="F26B43"/>
          </p15:clr>
        </p15:guide>
        <p15:guide id="5" orient="horz" pos="3888" userDrawn="1">
          <p15:clr>
            <a:srgbClr val="F26B43"/>
          </p15:clr>
        </p15:guide>
        <p15:guide id="6" pos="7680" userDrawn="1">
          <p15:clr>
            <a:srgbClr val="F26B43"/>
          </p15:clr>
        </p15:guide>
        <p15:guide id="7" userDrawn="1">
          <p15:clr>
            <a:srgbClr val="F26B43"/>
          </p15:clr>
        </p15:guide>
        <p15:guide id="8" orient="horz" userDrawn="1">
          <p15:clr>
            <a:srgbClr val="F26B43"/>
          </p15:clr>
        </p15:guide>
        <p15:guide id="9" orient="horz" pos="42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11065329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Lst>
  <p:hf hd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68">
          <p15:clr>
            <a:srgbClr val="F26B43"/>
          </p15:clr>
        </p15:guide>
        <p15:guide id="4" pos="7416">
          <p15:clr>
            <a:srgbClr val="F26B43"/>
          </p15:clr>
        </p15:guide>
        <p15:guide id="5" orient="horz" pos="3888">
          <p15:clr>
            <a:srgbClr val="F26B43"/>
          </p15:clr>
        </p15:guide>
        <p15:guide id="6" pos="7680">
          <p15:clr>
            <a:srgbClr val="F26B43"/>
          </p15:clr>
        </p15:guide>
        <p15:guide id="7">
          <p15:clr>
            <a:srgbClr val="F26B43"/>
          </p15:clr>
        </p15:guide>
        <p15:guide id="8" orient="horz">
          <p15:clr>
            <a:srgbClr val="F26B43"/>
          </p15:clr>
        </p15:guide>
        <p15:guide id="9" orient="horz" pos="42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41027" y="5053450"/>
            <a:ext cx="10658993" cy="907941"/>
          </a:xfrm>
        </p:spPr>
        <p:txBody>
          <a:bodyPr/>
          <a:lstStyle/>
          <a:p>
            <a:r>
              <a:rPr lang="en-US" dirty="0"/>
              <a:t>Strong Supplemental Health Sales Drive 2024 Third Quarter</a:t>
            </a:r>
            <a:br>
              <a:rPr lang="en-US" dirty="0"/>
            </a:br>
            <a:r>
              <a:rPr lang="en-US" dirty="0"/>
              <a:t>Workplace Benefits Results</a:t>
            </a:r>
          </a:p>
        </p:txBody>
      </p:sp>
      <p:sp>
        <p:nvSpPr>
          <p:cNvPr id="5" name="Text Placeholder 9"/>
          <p:cNvSpPr>
            <a:spLocks noGrp="1"/>
          </p:cNvSpPr>
          <p:nvPr>
            <p:ph type="body" sz="quarter" idx="10"/>
          </p:nvPr>
        </p:nvSpPr>
        <p:spPr>
          <a:xfrm>
            <a:off x="441028" y="5993972"/>
            <a:ext cx="5449824" cy="333375"/>
          </a:xfrm>
        </p:spPr>
        <p:txBody>
          <a:bodyPr/>
          <a:lstStyle/>
          <a:p>
            <a:r>
              <a:rPr lang="en-US" dirty="0"/>
              <a:t>Presenter Name </a:t>
            </a:r>
            <a:r>
              <a:rPr lang="en-US" sz="1600" dirty="0"/>
              <a:t>•  </a:t>
            </a:r>
            <a:r>
              <a:rPr lang="en-US" dirty="0"/>
              <a:t>Presenter Info</a:t>
            </a:r>
          </a:p>
        </p:txBody>
      </p:sp>
      <p:sp>
        <p:nvSpPr>
          <p:cNvPr id="6" name="Text Placeholder 10"/>
          <p:cNvSpPr>
            <a:spLocks noGrp="1"/>
          </p:cNvSpPr>
          <p:nvPr>
            <p:ph type="body" sz="quarter" idx="11"/>
          </p:nvPr>
        </p:nvSpPr>
        <p:spPr>
          <a:xfrm>
            <a:off x="441028" y="6348120"/>
            <a:ext cx="5449824" cy="333375"/>
          </a:xfrm>
        </p:spPr>
        <p:txBody>
          <a:bodyPr/>
          <a:lstStyle/>
          <a:p>
            <a:r>
              <a:rPr lang="en-US" dirty="0"/>
              <a:t>Date</a:t>
            </a:r>
          </a:p>
        </p:txBody>
      </p:sp>
    </p:spTree>
    <p:extLst>
      <p:ext uri="{BB962C8B-B14F-4D97-AF65-F5344CB8AC3E}">
        <p14:creationId xmlns:p14="http://schemas.microsoft.com/office/powerpoint/2010/main" val="3180007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Workplace Disability Insurance Sales Trends</a:t>
            </a:r>
          </a:p>
        </p:txBody>
      </p:sp>
      <p:sp>
        <p:nvSpPr>
          <p:cNvPr id="2" name="Text Placeholder 1"/>
          <p:cNvSpPr>
            <a:spLocks noGrp="1"/>
          </p:cNvSpPr>
          <p:nvPr>
            <p:ph type="body" sz="quarter" idx="14"/>
          </p:nvPr>
        </p:nvSpPr>
        <p:spPr>
          <a:xfrm>
            <a:off x="417448" y="6098342"/>
            <a:ext cx="9201114" cy="658368"/>
          </a:xfrm>
        </p:spPr>
        <p:txBody>
          <a:bodyPr/>
          <a:lstStyle/>
          <a:p>
            <a:br>
              <a:rPr lang="en-US" dirty="0"/>
            </a:br>
            <a:r>
              <a:rPr lang="en-US" dirty="0"/>
              <a:t>Percent change from same period prior year. Based on carriers providing two years of comparable sales data.</a:t>
            </a:r>
            <a:br>
              <a:rPr lang="en-US" dirty="0"/>
            </a:br>
            <a:r>
              <a:rPr lang="en-US" dirty="0"/>
              <a:t>* Employer groups are based on group products only.\</a:t>
            </a:r>
          </a:p>
          <a:p>
            <a:r>
              <a:rPr lang="en-US" dirty="0"/>
              <a:t>- Refers to less than one half of -1 percent</a:t>
            </a:r>
          </a:p>
          <a:p>
            <a:r>
              <a:rPr lang="en-US" dirty="0"/>
              <a:t>* Premium data is based on new annualized premiums.</a:t>
            </a:r>
          </a:p>
          <a:p>
            <a:r>
              <a:rPr lang="en-US" dirty="0"/>
              <a:t>Source: </a:t>
            </a:r>
            <a:r>
              <a:rPr lang="en-US" i="1" dirty="0"/>
              <a:t>U.S. Workplace Disability Insurance Sales, </a:t>
            </a:r>
            <a:r>
              <a:rPr lang="en-US" dirty="0"/>
              <a:t>LIMRA</a:t>
            </a:r>
            <a:r>
              <a:rPr lang="en-US" i="1" dirty="0"/>
              <a:t>, </a:t>
            </a:r>
            <a:r>
              <a:rPr lang="en-US" dirty="0"/>
              <a:t>2024 Third Quarter.</a:t>
            </a:r>
          </a:p>
          <a:p>
            <a:endParaRPr lang="en-US" dirty="0"/>
          </a:p>
        </p:txBody>
      </p:sp>
      <p:graphicFrame>
        <p:nvGraphicFramePr>
          <p:cNvPr id="7" name="Content Placeholder 6"/>
          <p:cNvGraphicFramePr>
            <a:graphicFrameLocks noGrp="1"/>
          </p:cNvGraphicFramePr>
          <p:nvPr>
            <p:ph idx="4294967295"/>
          </p:nvPr>
        </p:nvGraphicFramePr>
        <p:xfrm>
          <a:off x="417448" y="1452707"/>
          <a:ext cx="5834063" cy="357649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789597" y="1074509"/>
            <a:ext cx="4984955" cy="4401205"/>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ts val="1200"/>
              </a:spcBef>
              <a:spcAft>
                <a:spcPts val="1200"/>
              </a:spcAft>
              <a:buClr>
                <a:srgbClr val="0B9EC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Carriers wrote </a:t>
            </a:r>
            <a:r>
              <a:rPr kumimoji="0" lang="en-US" sz="2000" b="0" i="0" u="none" strike="noStrike" kern="1200" cap="none" spc="0" normalizeH="0" baseline="0" noProof="0" dirty="0">
                <a:ln>
                  <a:noFill/>
                </a:ln>
                <a:solidFill>
                  <a:srgbClr val="004C9D"/>
                </a:solidFill>
                <a:effectLst/>
                <a:uLnTx/>
                <a:uFillTx/>
                <a:latin typeface="Arial" panose="020B0604020202020204"/>
                <a:ea typeface="+mn-ea"/>
                <a:cs typeface="+mn-cs"/>
              </a:rPr>
              <a:t>$649 million </a:t>
            </a: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in total new annualized premium sales in the third quarter, bringing year-to-date sales to </a:t>
            </a:r>
            <a:r>
              <a:rPr kumimoji="0" lang="en-US" sz="2000" b="0" i="0" u="none" strike="noStrike" kern="1200" cap="none" spc="0" normalizeH="0" baseline="0" noProof="0" dirty="0">
                <a:ln>
                  <a:noFill/>
                </a:ln>
                <a:solidFill>
                  <a:srgbClr val="004C9D"/>
                </a:solidFill>
                <a:effectLst/>
                <a:uLnTx/>
                <a:uFillTx/>
                <a:latin typeface="Arial" panose="020B0604020202020204"/>
                <a:ea typeface="+mn-ea"/>
                <a:cs typeface="+mn-cs"/>
              </a:rPr>
              <a:t>$3.1 billion </a:t>
            </a: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in total new annualized premium.</a:t>
            </a:r>
          </a:p>
          <a:p>
            <a:pPr marL="285750" marR="0" lvl="0" indent="-285750" algn="l" defTabSz="914400" rtl="0" eaLnBrk="1" fontAlgn="base" latinLnBrk="0" hangingPunct="1">
              <a:lnSpc>
                <a:spcPct val="100000"/>
              </a:lnSpc>
              <a:spcBef>
                <a:spcPts val="1200"/>
              </a:spcBef>
              <a:spcAft>
                <a:spcPts val="1200"/>
              </a:spcAft>
              <a:buClr>
                <a:srgbClr val="0B9EC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4C9D"/>
                </a:solidFill>
                <a:effectLst/>
                <a:uLnTx/>
                <a:uFillTx/>
                <a:latin typeface="Arial" panose="020B0604020202020204"/>
                <a:ea typeface="+mn-ea"/>
                <a:cs typeface="+mn-cs"/>
              </a:rPr>
              <a:t>STD</a:t>
            </a: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 sales are </a:t>
            </a:r>
            <a:r>
              <a:rPr kumimoji="0" lang="en-US" sz="2000" b="0" i="0" u="none" strike="noStrike" kern="1200" cap="none" spc="0" normalizeH="0" baseline="0" noProof="0" dirty="0">
                <a:ln>
                  <a:noFill/>
                </a:ln>
                <a:solidFill>
                  <a:srgbClr val="004C9D"/>
                </a:solidFill>
                <a:effectLst/>
                <a:uLnTx/>
                <a:uFillTx/>
                <a:latin typeface="Arial" panose="020B0604020202020204"/>
                <a:ea typeface="+mn-ea"/>
                <a:cs typeface="+mn-cs"/>
              </a:rPr>
              <a:t>down 6 percent</a:t>
            </a: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 while </a:t>
            </a:r>
            <a:r>
              <a:rPr kumimoji="0" lang="en-US" sz="2000" b="0" i="0" u="none" strike="noStrike" kern="1200" cap="none" spc="0" normalizeH="0" baseline="0" noProof="0" dirty="0">
                <a:ln>
                  <a:noFill/>
                </a:ln>
                <a:solidFill>
                  <a:srgbClr val="004C9D"/>
                </a:solidFill>
                <a:effectLst/>
                <a:uLnTx/>
                <a:uFillTx/>
                <a:latin typeface="Arial" panose="020B0604020202020204"/>
                <a:ea typeface="+mn-ea"/>
                <a:cs typeface="+mn-cs"/>
              </a:rPr>
              <a:t>LTD sales remain flat </a:t>
            </a: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so far this year.</a:t>
            </a:r>
          </a:p>
          <a:p>
            <a:pPr marL="285750" marR="0" lvl="0" indent="-285750" algn="l" defTabSz="914400" rtl="0" eaLnBrk="1" fontAlgn="base" latinLnBrk="0" hangingPunct="1">
              <a:lnSpc>
                <a:spcPct val="100000"/>
              </a:lnSpc>
              <a:spcBef>
                <a:spcPts val="1200"/>
              </a:spcBef>
              <a:spcAft>
                <a:spcPts val="1200"/>
              </a:spcAft>
              <a:buClr>
                <a:srgbClr val="0B9EC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Administrative services only </a:t>
            </a:r>
            <a:r>
              <a:rPr kumimoji="0" lang="en-US" sz="2000" b="0" i="0" u="none" strike="noStrike" kern="1200" cap="none" spc="0" normalizeH="0" baseline="0" noProof="0" dirty="0">
                <a:ln>
                  <a:noFill/>
                </a:ln>
                <a:solidFill>
                  <a:srgbClr val="004C9D"/>
                </a:solidFill>
                <a:effectLst/>
                <a:uLnTx/>
                <a:uFillTx/>
                <a:latin typeface="Arial" panose="020B0604020202020204"/>
                <a:ea typeface="+mn-ea"/>
                <a:cs typeface="+mn-cs"/>
              </a:rPr>
              <a:t>(ASO) </a:t>
            </a: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sales, based on premiums, are </a:t>
            </a:r>
            <a:r>
              <a:rPr kumimoji="0" lang="en-US" sz="2000" b="0" i="0" u="none" strike="noStrike" kern="1200" cap="none" spc="0" normalizeH="0" baseline="0" noProof="0" dirty="0">
                <a:ln>
                  <a:noFill/>
                </a:ln>
                <a:solidFill>
                  <a:srgbClr val="004C9D"/>
                </a:solidFill>
                <a:effectLst/>
                <a:uLnTx/>
                <a:uFillTx/>
                <a:latin typeface="Arial" panose="020B0604020202020204"/>
                <a:ea typeface="+mn-ea"/>
                <a:cs typeface="+mn-cs"/>
              </a:rPr>
              <a:t>down 19 percent </a:t>
            </a: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compared with the same period last year; sales </a:t>
            </a:r>
            <a:r>
              <a:rPr kumimoji="0" lang="en-US" sz="2000" b="0" i="0" u="none" strike="noStrike" kern="1200" cap="none" spc="0" normalizeH="0" baseline="0" noProof="0" dirty="0">
                <a:ln>
                  <a:noFill/>
                </a:ln>
                <a:solidFill>
                  <a:srgbClr val="004C9D"/>
                </a:solidFill>
                <a:effectLst/>
                <a:uLnTx/>
                <a:uFillTx/>
                <a:latin typeface="Arial" panose="020B0604020202020204"/>
                <a:ea typeface="+mn-ea"/>
                <a:cs typeface="+mn-cs"/>
              </a:rPr>
              <a:t>of fully-insured </a:t>
            </a: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products are </a:t>
            </a:r>
            <a:r>
              <a:rPr kumimoji="0" lang="en-US" sz="2000" b="0" i="0" u="none" strike="noStrike" kern="1200" cap="none" spc="0" normalizeH="0" baseline="0" noProof="0" dirty="0">
                <a:ln>
                  <a:noFill/>
                </a:ln>
                <a:solidFill>
                  <a:srgbClr val="004C9D"/>
                </a:solidFill>
                <a:effectLst/>
                <a:uLnTx/>
                <a:uFillTx/>
                <a:latin typeface="Arial" panose="020B0604020202020204"/>
                <a:ea typeface="+mn-ea"/>
                <a:cs typeface="+mn-cs"/>
              </a:rPr>
              <a:t>down 2 percent</a:t>
            </a: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a:t>
            </a:r>
          </a:p>
        </p:txBody>
      </p:sp>
    </p:spTree>
    <p:extLst>
      <p:ext uri="{BB962C8B-B14F-4D97-AF65-F5344CB8AC3E}">
        <p14:creationId xmlns:p14="http://schemas.microsoft.com/office/powerpoint/2010/main" val="3188128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Workplace Dental Insurance Sales Trends</a:t>
            </a:r>
          </a:p>
        </p:txBody>
      </p:sp>
      <p:sp>
        <p:nvSpPr>
          <p:cNvPr id="2" name="Text Placeholder 1"/>
          <p:cNvSpPr>
            <a:spLocks noGrp="1"/>
          </p:cNvSpPr>
          <p:nvPr>
            <p:ph type="body" sz="quarter" idx="14"/>
          </p:nvPr>
        </p:nvSpPr>
        <p:spPr>
          <a:xfrm>
            <a:off x="233283" y="6033720"/>
            <a:ext cx="5346858" cy="658368"/>
          </a:xfrm>
        </p:spPr>
        <p:txBody>
          <a:bodyPr/>
          <a:lstStyle/>
          <a:p>
            <a:r>
              <a:rPr lang="en-US" dirty="0">
                <a:solidFill>
                  <a:srgbClr val="000000"/>
                </a:solidFill>
              </a:rPr>
              <a:t>Source: </a:t>
            </a:r>
            <a:r>
              <a:rPr lang="en-US" i="1" dirty="0">
                <a:solidFill>
                  <a:srgbClr val="000000"/>
                </a:solidFill>
              </a:rPr>
              <a:t>U.S. Workplace Dental and Vision Insurance Survey</a:t>
            </a:r>
            <a:r>
              <a:rPr lang="en-US" dirty="0">
                <a:solidFill>
                  <a:srgbClr val="000000"/>
                </a:solidFill>
              </a:rPr>
              <a:t>, LIMRA, 2024 Third Quarter.</a:t>
            </a:r>
          </a:p>
          <a:p>
            <a:pPr>
              <a:spcAft>
                <a:spcPts val="600"/>
              </a:spcAft>
            </a:pPr>
            <a:r>
              <a:rPr lang="en-US" dirty="0"/>
              <a:t>Estimations are used.</a:t>
            </a:r>
            <a:br>
              <a:rPr lang="en-US" dirty="0"/>
            </a:br>
            <a:r>
              <a:rPr lang="en-US" dirty="0"/>
              <a:t>*Employer Groups reflect group plans only.</a:t>
            </a:r>
          </a:p>
        </p:txBody>
      </p:sp>
      <p:graphicFrame>
        <p:nvGraphicFramePr>
          <p:cNvPr id="7" name="Content Placeholder 6"/>
          <p:cNvGraphicFramePr>
            <a:graphicFrameLocks noGrp="1"/>
          </p:cNvGraphicFramePr>
          <p:nvPr>
            <p:ph idx="4294967295"/>
          </p:nvPr>
        </p:nvGraphicFramePr>
        <p:xfrm>
          <a:off x="598225" y="1615187"/>
          <a:ext cx="5813425" cy="442595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7077797" y="1539606"/>
            <a:ext cx="4714809" cy="5324535"/>
          </a:xfrm>
          <a:prstGeom prst="rect">
            <a:avLst/>
          </a:prstGeom>
          <a:noFill/>
        </p:spPr>
        <p:txBody>
          <a:bodyPr wrap="square" rtlCol="0">
            <a:spAutoFit/>
          </a:bodyPr>
          <a:lstStyle/>
          <a:p>
            <a:pPr marL="285750" marR="0" lvl="0" indent="-285750" algn="l" defTabSz="914377" rtl="0" eaLnBrk="1" fontAlgn="base" latinLnBrk="0" hangingPunct="1">
              <a:lnSpc>
                <a:spcPct val="100000"/>
              </a:lnSpc>
              <a:spcBef>
                <a:spcPts val="1200"/>
              </a:spcBef>
              <a:spcAft>
                <a:spcPct val="0"/>
              </a:spcAft>
              <a:buClr>
                <a:srgbClr val="0B9EC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Year-to-date, dental carriers reported </a:t>
            </a:r>
            <a:r>
              <a:rPr kumimoji="0" lang="en-US" sz="2000" b="0" i="0" u="none" strike="noStrike" kern="1200" cap="none" spc="0" normalizeH="0" baseline="0" noProof="0" dirty="0">
                <a:ln>
                  <a:noFill/>
                </a:ln>
                <a:solidFill>
                  <a:srgbClr val="004C9D"/>
                </a:solidFill>
                <a:effectLst/>
                <a:uLnTx/>
                <a:uFillTx/>
                <a:latin typeface="Arial" panose="020B0604020202020204"/>
                <a:ea typeface="+mn-ea"/>
                <a:cs typeface="+mn-cs"/>
              </a:rPr>
              <a:t>4,127,498 new subscribers</a:t>
            </a: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 an increase of 10 percent compared to the same period in 2023.</a:t>
            </a:r>
          </a:p>
          <a:p>
            <a:pPr marL="285750" marR="0" lvl="0" indent="-285750" algn="l" defTabSz="914377" rtl="0" eaLnBrk="1" fontAlgn="base" latinLnBrk="0" hangingPunct="1">
              <a:lnSpc>
                <a:spcPct val="100000"/>
              </a:lnSpc>
              <a:spcBef>
                <a:spcPts val="1200"/>
              </a:spcBef>
              <a:spcAft>
                <a:spcPct val="0"/>
              </a:spcAft>
              <a:buClr>
                <a:srgbClr val="0B9EC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New sales are </a:t>
            </a:r>
            <a:r>
              <a:rPr kumimoji="0" lang="en-US" sz="2000" b="0" i="0" u="none" strike="noStrike" kern="1200" cap="none" spc="0" normalizeH="0" baseline="0" noProof="0" dirty="0">
                <a:ln>
                  <a:noFill/>
                </a:ln>
                <a:solidFill>
                  <a:srgbClr val="004C9D"/>
                </a:solidFill>
                <a:effectLst/>
                <a:uLnTx/>
                <a:uFillTx/>
                <a:latin typeface="Arial" panose="020B0604020202020204"/>
                <a:ea typeface="+mn-ea"/>
                <a:cs typeface="+mn-cs"/>
              </a:rPr>
              <a:t>driven by the DPPO </a:t>
            </a: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block, which accounts for 97 percent of all dental sales. DPPO YTD sales showed an 11 percent increase compared to 2023.</a:t>
            </a:r>
          </a:p>
          <a:p>
            <a:pPr marL="285750" marR="0" lvl="0" indent="-285750" algn="l" defTabSz="914377" rtl="0" eaLnBrk="1" fontAlgn="base" latinLnBrk="0" hangingPunct="1">
              <a:lnSpc>
                <a:spcPct val="100000"/>
              </a:lnSpc>
              <a:spcBef>
                <a:spcPts val="1200"/>
              </a:spcBef>
              <a:spcAft>
                <a:spcPct val="0"/>
              </a:spcAft>
              <a:buClr>
                <a:srgbClr val="0B9EC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Overall, the cost of coverage remained flat, while the average </a:t>
            </a:r>
            <a:r>
              <a:rPr kumimoji="0" lang="en-US" sz="2000" b="0" i="0" u="none" strike="noStrike" kern="1200" cap="none" spc="0" normalizeH="0" baseline="0" noProof="0" dirty="0">
                <a:ln>
                  <a:noFill/>
                </a:ln>
                <a:solidFill>
                  <a:srgbClr val="004C9D"/>
                </a:solidFill>
                <a:effectLst/>
                <a:uLnTx/>
                <a:uFillTx/>
                <a:latin typeface="Arial" panose="020B0604020202020204"/>
                <a:ea typeface="+mn-ea"/>
                <a:cs typeface="+mn-cs"/>
              </a:rPr>
              <a:t>group size increased 11 percent</a:t>
            </a: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a:t>
            </a:r>
          </a:p>
          <a:p>
            <a:pPr marL="0" marR="0" lvl="0" indent="0" algn="l" defTabSz="914377" rtl="0" eaLnBrk="1" fontAlgn="base" latinLnBrk="0" hangingPunct="1">
              <a:lnSpc>
                <a:spcPct val="100000"/>
              </a:lnSpc>
              <a:spcBef>
                <a:spcPct val="0"/>
              </a:spcBef>
              <a:spcAft>
                <a:spcPts val="1200"/>
              </a:spcAft>
              <a:buClr>
                <a:srgbClr val="0B9EC1"/>
              </a:buClr>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377" rtl="0" eaLnBrk="1" fontAlgn="base" latinLnBrk="0" hangingPunct="1">
              <a:lnSpc>
                <a:spcPct val="100000"/>
              </a:lnSpc>
              <a:spcBef>
                <a:spcPct val="0"/>
              </a:spcBef>
              <a:spcAft>
                <a:spcPts val="1200"/>
              </a:spcAft>
              <a:buClr>
                <a:srgbClr val="0B9EC1"/>
              </a:buClr>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3464" marR="0" lvl="0" indent="-283464" algn="l" defTabSz="914377" rtl="0" eaLnBrk="1" fontAlgn="base" latinLnBrk="0" hangingPunct="1">
              <a:lnSpc>
                <a:spcPct val="100000"/>
              </a:lnSpc>
              <a:spcBef>
                <a:spcPct val="0"/>
              </a:spcBef>
              <a:spcAft>
                <a:spcPts val="1200"/>
              </a:spcAft>
              <a:buClr>
                <a:srgbClr val="0B9EC1"/>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48904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3599124" y="2971800"/>
            <a:ext cx="2238375"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6" name="Rectangle 65"/>
          <p:cNvSpPr/>
          <p:nvPr/>
        </p:nvSpPr>
        <p:spPr>
          <a:xfrm>
            <a:off x="1165487" y="2971800"/>
            <a:ext cx="2238375"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2" name="Rectangle 61"/>
          <p:cNvSpPr/>
          <p:nvPr/>
        </p:nvSpPr>
        <p:spPr>
          <a:xfrm>
            <a:off x="3599125" y="2762250"/>
            <a:ext cx="2238375" cy="666750"/>
          </a:xfrm>
          <a:prstGeom prst="rect">
            <a:avLst/>
          </a:prstGeom>
          <a:solidFill>
            <a:srgbClr val="008145"/>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0" name="Rectangle 59"/>
          <p:cNvSpPr/>
          <p:nvPr/>
        </p:nvSpPr>
        <p:spPr>
          <a:xfrm>
            <a:off x="1160725" y="2762250"/>
            <a:ext cx="2252662" cy="666750"/>
          </a:xfrm>
          <a:prstGeom prst="rect">
            <a:avLst/>
          </a:prstGeom>
          <a:solidFill>
            <a:srgbClr val="FAC809"/>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Slide Number Placeholder 5"/>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1" name="Rectangle 30"/>
          <p:cNvSpPr/>
          <p:nvPr/>
        </p:nvSpPr>
        <p:spPr>
          <a:xfrm>
            <a:off x="1179775" y="2879057"/>
            <a:ext cx="2209800" cy="461665"/>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31F20"/>
                </a:solidFill>
                <a:effectLst/>
                <a:uLnTx/>
                <a:uFillTx/>
                <a:latin typeface="Arial" panose="020B0604020202020204"/>
                <a:ea typeface="+mn-ea"/>
                <a:cs typeface="+mn-cs"/>
              </a:rPr>
              <a:t>Insights </a:t>
            </a:r>
          </a:p>
        </p:txBody>
      </p:sp>
      <p:sp>
        <p:nvSpPr>
          <p:cNvPr id="36" name="Rectangle 35"/>
          <p:cNvSpPr/>
          <p:nvPr/>
        </p:nvSpPr>
        <p:spPr>
          <a:xfrm>
            <a:off x="3599125" y="2865208"/>
            <a:ext cx="2257425" cy="461665"/>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a:ea typeface="+mn-ea"/>
                <a:cs typeface="+mn-cs"/>
              </a:rPr>
              <a:t>Connections</a:t>
            </a:r>
            <a:r>
              <a:rPr kumimoji="0" lang="en-US" sz="2400" b="1" i="0" u="none" strike="noStrike" kern="1200" cap="none" spc="0" normalizeH="0" baseline="0" noProof="0" dirty="0">
                <a:ln>
                  <a:noFill/>
                </a:ln>
                <a:solidFill>
                  <a:srgbClr val="FFFFFF"/>
                </a:solidFill>
                <a:effectLst/>
                <a:uLnTx/>
                <a:uFillTx/>
                <a:latin typeface="Arial" panose="020B0604020202020204"/>
                <a:ea typeface="+mn-ea"/>
                <a:cs typeface="+mn-cs"/>
              </a:rPr>
              <a:t> </a:t>
            </a:r>
          </a:p>
        </p:txBody>
      </p:sp>
      <p:sp>
        <p:nvSpPr>
          <p:cNvPr id="9" name="Rectangle 8"/>
          <p:cNvSpPr/>
          <p:nvPr/>
        </p:nvSpPr>
        <p:spPr>
          <a:xfrm>
            <a:off x="1273629" y="1535973"/>
            <a:ext cx="9644742" cy="78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04040"/>
                </a:solidFill>
                <a:effectLst/>
                <a:uLnTx/>
                <a:uFillTx/>
                <a:latin typeface="Arial" panose="020B0604020202020204"/>
                <a:ea typeface="+mn-ea"/>
                <a:cs typeface="+mn-cs"/>
              </a:rPr>
              <a:t>Advancing the financial services industry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04040"/>
                </a:solidFill>
                <a:effectLst/>
                <a:uLnTx/>
                <a:uFillTx/>
                <a:latin typeface="Arial" panose="020B0604020202020204"/>
                <a:ea typeface="+mn-ea"/>
                <a:cs typeface="+mn-cs"/>
              </a:rPr>
              <a:t>by empowering our members with:</a:t>
            </a:r>
          </a:p>
        </p:txBody>
      </p:sp>
      <p:sp>
        <p:nvSpPr>
          <p:cNvPr id="69" name="Slide Number Placeholder 2"/>
          <p:cNvSpPr>
            <a:spLocks noGrp="1"/>
          </p:cNvSpPr>
          <p:nvPr>
            <p:ph type="sldNum" sz="quarter" idx="4294967295"/>
          </p:nvPr>
        </p:nvSpPr>
        <p:spPr>
          <a:xfrm>
            <a:off x="192741" y="6412994"/>
            <a:ext cx="44375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2" name="Group 1"/>
          <p:cNvGrpSpPr/>
          <p:nvPr/>
        </p:nvGrpSpPr>
        <p:grpSpPr>
          <a:xfrm>
            <a:off x="6051813" y="2762250"/>
            <a:ext cx="2238375" cy="2724150"/>
            <a:chOff x="10698647" y="862215"/>
            <a:chExt cx="2238375" cy="2724150"/>
          </a:xfrm>
        </p:grpSpPr>
        <p:sp>
          <p:nvSpPr>
            <p:cNvPr id="65" name="Rectangle 64"/>
            <p:cNvSpPr/>
            <p:nvPr/>
          </p:nvSpPr>
          <p:spPr>
            <a:xfrm>
              <a:off x="10698647" y="1071765"/>
              <a:ext cx="2238375"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Rectangle 6"/>
            <p:cNvSpPr/>
            <p:nvPr/>
          </p:nvSpPr>
          <p:spPr>
            <a:xfrm>
              <a:off x="10703876" y="862215"/>
              <a:ext cx="2232932" cy="666750"/>
            </a:xfrm>
            <a:prstGeom prst="rect">
              <a:avLst/>
            </a:prstGeom>
            <a:solidFill>
              <a:srgbClr val="0B9EC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0" name="Rectangle 29"/>
            <p:cNvSpPr/>
            <p:nvPr/>
          </p:nvSpPr>
          <p:spPr>
            <a:xfrm>
              <a:off x="10717698" y="965173"/>
              <a:ext cx="2200275" cy="461665"/>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31F20"/>
                  </a:solidFill>
                  <a:effectLst/>
                  <a:uLnTx/>
                  <a:uFillTx/>
                  <a:latin typeface="Arial" panose="020B0604020202020204"/>
                  <a:ea typeface="+mn-ea"/>
                  <a:cs typeface="+mn-cs"/>
                </a:rPr>
                <a:t>Knowledge</a:t>
              </a:r>
            </a:p>
          </p:txBody>
        </p:sp>
        <p:pic>
          <p:nvPicPr>
            <p:cNvPr id="23" name="Picture 2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55532" y="1897855"/>
              <a:ext cx="1448115" cy="1124932"/>
            </a:xfrm>
            <a:prstGeom prst="rect">
              <a:avLst/>
            </a:prstGeom>
          </p:spPr>
        </p:pic>
      </p:grpSp>
      <p:pic>
        <p:nvPicPr>
          <p:cNvPr id="25" name="Picture 2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72444" y="3678975"/>
            <a:ext cx="1288806" cy="1400270"/>
          </a:xfrm>
          <a:prstGeom prst="rect">
            <a:avLst/>
          </a:prstGeom>
        </p:spPr>
      </p:pic>
      <p:pic>
        <p:nvPicPr>
          <p:cNvPr id="33" name="Picture 3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17925" y="3678425"/>
            <a:ext cx="1276350" cy="1329257"/>
          </a:xfrm>
          <a:prstGeom prst="rect">
            <a:avLst/>
          </a:prstGeom>
        </p:spPr>
      </p:pic>
      <p:grpSp>
        <p:nvGrpSpPr>
          <p:cNvPr id="3" name="Group 2"/>
          <p:cNvGrpSpPr/>
          <p:nvPr/>
        </p:nvGrpSpPr>
        <p:grpSpPr>
          <a:xfrm>
            <a:off x="8492822" y="2762250"/>
            <a:ext cx="2243137" cy="2724150"/>
            <a:chOff x="8667750" y="2762250"/>
            <a:chExt cx="2243137" cy="2724150"/>
          </a:xfrm>
        </p:grpSpPr>
        <p:sp>
          <p:nvSpPr>
            <p:cNvPr id="67" name="Rectangle 66"/>
            <p:cNvSpPr/>
            <p:nvPr/>
          </p:nvSpPr>
          <p:spPr>
            <a:xfrm>
              <a:off x="8672512" y="2971800"/>
              <a:ext cx="2238375"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4" name="Rectangle 63"/>
            <p:cNvSpPr/>
            <p:nvPr/>
          </p:nvSpPr>
          <p:spPr>
            <a:xfrm>
              <a:off x="8667750" y="2762250"/>
              <a:ext cx="2238375" cy="666750"/>
            </a:xfrm>
            <a:prstGeom prst="rect">
              <a:avLst/>
            </a:prstGeom>
            <a:solidFill>
              <a:srgbClr val="F7921D"/>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1" name="Rectangle 50"/>
            <p:cNvSpPr/>
            <p:nvPr/>
          </p:nvSpPr>
          <p:spPr>
            <a:xfrm>
              <a:off x="8677275" y="2835584"/>
              <a:ext cx="2228850" cy="498598"/>
            </a:xfrm>
            <a:prstGeom prst="rect">
              <a:avLst/>
            </a:prstGeom>
          </p:spPr>
          <p:txBody>
            <a:bodyPr wrap="square" anchor="ctr">
              <a:spAutoFit/>
            </a:bodyPr>
            <a:lstStyle/>
            <a:p>
              <a:pPr marL="0" marR="0" lvl="0" indent="0" algn="ctr" defTabSz="914400" rtl="0" eaLnBrk="1" fontAlgn="auto" latinLnBrk="0" hangingPunct="1">
                <a:lnSpc>
                  <a:spcPct val="110000"/>
                </a:lnSpc>
                <a:spcBef>
                  <a:spcPts val="75"/>
                </a:spcBef>
                <a:spcAft>
                  <a:spcPts val="0"/>
                </a:spcAft>
                <a:buClrTx/>
                <a:buSzPct val="100000"/>
                <a:buFontTx/>
                <a:buNone/>
                <a:tabLst/>
                <a:defRPr/>
              </a:pPr>
              <a:r>
                <a:rPr kumimoji="0" lang="en-US" sz="2400" b="1" i="0" u="none" strike="noStrike" kern="1200" cap="none" spc="0" normalizeH="0" baseline="0" noProof="0" dirty="0">
                  <a:ln>
                    <a:noFill/>
                  </a:ln>
                  <a:solidFill>
                    <a:srgbClr val="231F20"/>
                  </a:solidFill>
                  <a:effectLst/>
                  <a:uLnTx/>
                  <a:uFillTx/>
                  <a:latin typeface="Arial" panose="020B0604020202020204"/>
                  <a:ea typeface="+mn-ea"/>
                  <a:cs typeface="+mn-cs"/>
                </a:rPr>
                <a:t>Solutions</a:t>
              </a:r>
            </a:p>
          </p:txBody>
        </p:sp>
        <p:pic>
          <p:nvPicPr>
            <p:cNvPr id="35" name="Picture 3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05896" y="3709971"/>
              <a:ext cx="1252554" cy="1252554"/>
            </a:xfrm>
            <a:prstGeom prst="rect">
              <a:avLst/>
            </a:prstGeom>
          </p:spPr>
        </p:pic>
      </p:grpSp>
      <p:sp>
        <p:nvSpPr>
          <p:cNvPr id="24" name="Title 1"/>
          <p:cNvSpPr>
            <a:spLocks noGrp="1"/>
          </p:cNvSpPr>
          <p:nvPr>
            <p:ph type="title"/>
          </p:nvPr>
        </p:nvSpPr>
        <p:spPr>
          <a:xfrm>
            <a:off x="5782" y="-30864"/>
            <a:ext cx="12191998" cy="890341"/>
          </a:xfrm>
          <a:prstGeom prst="rect">
            <a:avLst/>
          </a:prstGeom>
        </p:spPr>
        <p:txBody>
          <a:bodyPr/>
          <a:lstStyle/>
          <a:p>
            <a:r>
              <a:rPr lang="en-US" dirty="0"/>
              <a:t>Our Mission</a:t>
            </a:r>
          </a:p>
        </p:txBody>
      </p:sp>
    </p:spTree>
    <p:extLst>
      <p:ext uri="{BB962C8B-B14F-4D97-AF65-F5344CB8AC3E}">
        <p14:creationId xmlns:p14="http://schemas.microsoft.com/office/powerpoint/2010/main" val="1679910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val="0"/>
              </a:ext>
            </a:extLst>
          </a:blip>
          <a:srcRect l="18676"/>
          <a:stretch/>
        </p:blipFill>
        <p:spPr>
          <a:xfrm>
            <a:off x="6132352" y="1303564"/>
            <a:ext cx="5596762" cy="4593772"/>
          </a:xfrm>
          <a:prstGeom prst="rect">
            <a:avLst/>
          </a:prstGeom>
        </p:spPr>
      </p:pic>
      <p:sp>
        <p:nvSpPr>
          <p:cNvPr id="3" name="Text Placeholder 2"/>
          <p:cNvSpPr>
            <a:spLocks noGrp="1"/>
          </p:cNvSpPr>
          <p:nvPr>
            <p:ph type="body" sz="quarter" idx="13"/>
          </p:nvPr>
        </p:nvSpPr>
        <p:spPr/>
        <p:txBody>
          <a:bodyPr/>
          <a:lstStyle/>
          <a:p>
            <a:r>
              <a:rPr lang="en-CA" dirty="0"/>
              <a:t>Key highlights</a:t>
            </a:r>
          </a:p>
          <a:p>
            <a:r>
              <a:rPr lang="en-CA" dirty="0"/>
              <a:t>Overall workplace benefits sales results</a:t>
            </a:r>
          </a:p>
          <a:p>
            <a:r>
              <a:rPr lang="en-CA" dirty="0"/>
              <a:t>Sales trends by product type</a:t>
            </a:r>
          </a:p>
          <a:p>
            <a:pPr lvl="1"/>
            <a:r>
              <a:rPr lang="en-CA" dirty="0"/>
              <a:t>Supplemental Health Insurance</a:t>
            </a:r>
          </a:p>
          <a:p>
            <a:pPr lvl="1"/>
            <a:r>
              <a:rPr lang="en-CA" dirty="0"/>
              <a:t>Disability Insurance</a:t>
            </a:r>
          </a:p>
          <a:p>
            <a:pPr lvl="1"/>
            <a:r>
              <a:rPr lang="en-CA" dirty="0"/>
              <a:t>Workplace Life Insurance</a:t>
            </a:r>
          </a:p>
          <a:p>
            <a:pPr lvl="1"/>
            <a:r>
              <a:rPr lang="en-CA" dirty="0"/>
              <a:t>Dental Insurance</a:t>
            </a:r>
          </a:p>
          <a:p>
            <a:endParaRPr lang="en-CA" dirty="0"/>
          </a:p>
          <a:p>
            <a:endParaRPr lang="en-CA" dirty="0"/>
          </a:p>
          <a:p>
            <a:endParaRPr lang="en-CA" dirty="0"/>
          </a:p>
        </p:txBody>
      </p:sp>
      <p:sp>
        <p:nvSpPr>
          <p:cNvPr id="5" name="Title 4"/>
          <p:cNvSpPr>
            <a:spLocks noGrp="1"/>
          </p:cNvSpPr>
          <p:nvPr>
            <p:ph type="title"/>
          </p:nvPr>
        </p:nvSpPr>
        <p:spPr>
          <a:xfrm>
            <a:off x="0" y="-52498"/>
            <a:ext cx="12191998" cy="890341"/>
          </a:xfrm>
        </p:spPr>
        <p:txBody>
          <a:bodyPr>
            <a:noAutofit/>
          </a:bodyPr>
          <a:lstStyle/>
          <a:p>
            <a:r>
              <a:rPr lang="en-CA" dirty="0"/>
              <a:t>Discussion Topics</a:t>
            </a:r>
          </a:p>
        </p:txBody>
      </p:sp>
    </p:spTree>
    <p:extLst>
      <p:ext uri="{BB962C8B-B14F-4D97-AF65-F5344CB8AC3E}">
        <p14:creationId xmlns:p14="http://schemas.microsoft.com/office/powerpoint/2010/main" val="2193935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66700" y="1152937"/>
            <a:ext cx="5570538" cy="5113233"/>
          </a:xfrm>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rial" panose="020B0604020202020204" pitchFamily="34" charset="0"/>
                <a:ea typeface="Aptos" panose="020B0004020202020204" pitchFamily="34" charset="0"/>
              </a:rPr>
              <a:t>Carriers wrote </a:t>
            </a:r>
            <a:r>
              <a:rPr lang="en-US" sz="1800" b="1" kern="100" dirty="0">
                <a:effectLst/>
                <a:latin typeface="Arial" panose="020B0604020202020204" pitchFamily="34" charset="0"/>
                <a:ea typeface="Aptos" panose="020B0004020202020204" pitchFamily="34" charset="0"/>
              </a:rPr>
              <a:t>$620 million </a:t>
            </a:r>
            <a:r>
              <a:rPr lang="en-US" sz="1800" kern="100" dirty="0">
                <a:effectLst/>
                <a:latin typeface="Arial" panose="020B0604020202020204" pitchFamily="34" charset="0"/>
                <a:ea typeface="Aptos" panose="020B0004020202020204" pitchFamily="34" charset="0"/>
              </a:rPr>
              <a:t>in total new annualized premium life insurance sales in the third quarter and </a:t>
            </a:r>
            <a:r>
              <a:rPr lang="en-US" sz="1800" b="1" kern="100" dirty="0">
                <a:effectLst/>
                <a:latin typeface="Arial" panose="020B0604020202020204" pitchFamily="34" charset="0"/>
                <a:ea typeface="Aptos" panose="020B0004020202020204" pitchFamily="34" charset="0"/>
              </a:rPr>
              <a:t>$3.44 billion </a:t>
            </a:r>
            <a:r>
              <a:rPr lang="en-US" sz="1800" kern="100" dirty="0">
                <a:effectLst/>
                <a:latin typeface="Arial" panose="020B0604020202020204" pitchFamily="34" charset="0"/>
                <a:ea typeface="Aptos" panose="020B0004020202020204" pitchFamily="34" charset="0"/>
              </a:rPr>
              <a:t>over the first 9 months of 2023.</a:t>
            </a:r>
          </a:p>
          <a:p>
            <a:pPr marL="0" marR="0" lvl="0" indent="0">
              <a:lnSpc>
                <a:spcPct val="107000"/>
              </a:lnSpc>
              <a:spcBef>
                <a:spcPts val="0"/>
              </a:spcBef>
              <a:spcAft>
                <a:spcPts val="0"/>
              </a:spcAft>
              <a:buNone/>
            </a:pPr>
            <a:endParaRPr lang="en-US" sz="1800" kern="100" dirty="0">
              <a:effectLst/>
              <a:latin typeface="Arial" panose="020B0604020202020204" pitchFamily="34" charset="0"/>
              <a:ea typeface="Aptos" panose="020B00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rial" panose="020B0604020202020204" pitchFamily="34" charset="0"/>
                <a:ea typeface="Aptos" panose="020B0004020202020204" pitchFamily="34" charset="0"/>
              </a:rPr>
              <a:t>Carriers wrote </a:t>
            </a:r>
            <a:r>
              <a:rPr lang="en-US" sz="1800" b="1" kern="100" dirty="0">
                <a:effectLst/>
                <a:latin typeface="Arial" panose="020B0604020202020204" pitchFamily="34" charset="0"/>
                <a:ea typeface="Aptos" panose="020B0004020202020204" pitchFamily="34" charset="0"/>
              </a:rPr>
              <a:t>$649 million </a:t>
            </a:r>
            <a:r>
              <a:rPr lang="en-US" sz="1800" kern="100" dirty="0">
                <a:effectLst/>
                <a:latin typeface="Arial" panose="020B0604020202020204" pitchFamily="34" charset="0"/>
                <a:ea typeface="Aptos" panose="020B0004020202020204" pitchFamily="34" charset="0"/>
              </a:rPr>
              <a:t>in total new annualized premium disability insurance sales in the third quarter, a </a:t>
            </a:r>
            <a:r>
              <a:rPr lang="en-US" sz="1800" b="1" kern="100" dirty="0">
                <a:effectLst/>
                <a:latin typeface="Arial" panose="020B0604020202020204" pitchFamily="34" charset="0"/>
                <a:ea typeface="Aptos" panose="020B0004020202020204" pitchFamily="34" charset="0"/>
              </a:rPr>
              <a:t>3% decrease </a:t>
            </a:r>
            <a:r>
              <a:rPr lang="en-US" sz="1800" kern="100" dirty="0">
                <a:effectLst/>
                <a:latin typeface="Arial" panose="020B0604020202020204" pitchFamily="34" charset="0"/>
                <a:ea typeface="Aptos" panose="020B0004020202020204" pitchFamily="34" charset="0"/>
              </a:rPr>
              <a:t>from the same period last year.</a:t>
            </a:r>
          </a:p>
          <a:p>
            <a:pPr marL="0" marR="0" lvl="0" indent="0">
              <a:lnSpc>
                <a:spcPct val="107000"/>
              </a:lnSpc>
              <a:spcBef>
                <a:spcPts val="0"/>
              </a:spcBef>
              <a:spcAft>
                <a:spcPts val="0"/>
              </a:spcAft>
              <a:buNone/>
            </a:pPr>
            <a:endParaRPr lang="en-US" sz="1800" kern="100" dirty="0">
              <a:effectLst/>
              <a:latin typeface="Arial" panose="020B0604020202020204" pitchFamily="34" charset="0"/>
              <a:ea typeface="Aptos" panose="020B00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rial" panose="020B0604020202020204" pitchFamily="34" charset="0"/>
                <a:ea typeface="Aptos" panose="020B0004020202020204" pitchFamily="34" charset="0"/>
              </a:rPr>
              <a:t>Carriers sold over </a:t>
            </a:r>
            <a:r>
              <a:rPr lang="en-US" sz="1800" b="1" kern="100" dirty="0">
                <a:effectLst/>
                <a:latin typeface="Arial" panose="020B0604020202020204" pitchFamily="34" charset="0"/>
                <a:ea typeface="Aptos" panose="020B0004020202020204" pitchFamily="34" charset="0"/>
              </a:rPr>
              <a:t>$543 million </a:t>
            </a:r>
            <a:r>
              <a:rPr lang="en-US" sz="1800" kern="100" dirty="0">
                <a:effectLst/>
                <a:latin typeface="Arial" panose="020B0604020202020204" pitchFamily="34" charset="0"/>
                <a:ea typeface="Aptos" panose="020B0004020202020204" pitchFamily="34" charset="0"/>
              </a:rPr>
              <a:t>in new supplemental health premium in the third quarter, an </a:t>
            </a:r>
            <a:r>
              <a:rPr lang="en-US" sz="1800" b="1" kern="100" dirty="0">
                <a:effectLst/>
                <a:latin typeface="Arial" panose="020B0604020202020204" pitchFamily="34" charset="0"/>
                <a:ea typeface="Aptos" panose="020B0004020202020204" pitchFamily="34" charset="0"/>
              </a:rPr>
              <a:t>increase of 6% </a:t>
            </a:r>
            <a:r>
              <a:rPr lang="en-US" sz="1800" kern="100" dirty="0">
                <a:effectLst/>
                <a:latin typeface="Arial" panose="020B0604020202020204" pitchFamily="34" charset="0"/>
                <a:ea typeface="Aptos" panose="020B0004020202020204" pitchFamily="34" charset="0"/>
              </a:rPr>
              <a:t>over the same period of the previous year.</a:t>
            </a:r>
          </a:p>
          <a:p>
            <a:pPr marL="0" marR="0" lvl="0" indent="0">
              <a:lnSpc>
                <a:spcPct val="107000"/>
              </a:lnSpc>
              <a:spcBef>
                <a:spcPts val="0"/>
              </a:spcBef>
              <a:spcAft>
                <a:spcPts val="0"/>
              </a:spcAft>
              <a:buNone/>
            </a:pPr>
            <a:endParaRPr lang="en-US" sz="1800" kern="100" dirty="0">
              <a:latin typeface="Arial" panose="020B0604020202020204" pitchFamily="34" charset="0"/>
              <a:ea typeface="Aptos" panose="020B00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rial" panose="020B0604020202020204" pitchFamily="34" charset="0"/>
                <a:ea typeface="Aptos" panose="020B0004020202020204" pitchFamily="34" charset="0"/>
              </a:rPr>
              <a:t>Dental sales, based on new subscribers, </a:t>
            </a:r>
            <a:r>
              <a:rPr lang="en-US" sz="1800" b="1" kern="100" dirty="0">
                <a:effectLst/>
                <a:latin typeface="Arial" panose="020B0604020202020204" pitchFamily="34" charset="0"/>
                <a:ea typeface="Aptos" panose="020B0004020202020204" pitchFamily="34" charset="0"/>
              </a:rPr>
              <a:t>increased 10%. </a:t>
            </a:r>
          </a:p>
        </p:txBody>
      </p:sp>
      <p:sp>
        <p:nvSpPr>
          <p:cNvPr id="5" name="Title 4"/>
          <p:cNvSpPr>
            <a:spLocks noGrp="1"/>
          </p:cNvSpPr>
          <p:nvPr>
            <p:ph type="title"/>
          </p:nvPr>
        </p:nvSpPr>
        <p:spPr>
          <a:xfrm>
            <a:off x="0" y="-52498"/>
            <a:ext cx="12191998" cy="890341"/>
          </a:xfrm>
        </p:spPr>
        <p:txBody>
          <a:bodyPr>
            <a:noAutofit/>
          </a:bodyPr>
          <a:lstStyle/>
          <a:p>
            <a:r>
              <a:rPr lang="en-CA" dirty="0"/>
              <a:t>Key Highlights</a:t>
            </a:r>
          </a:p>
        </p:txBody>
      </p:sp>
      <p:pic>
        <p:nvPicPr>
          <p:cNvPr id="18438" name="Picture 6" descr="Picture"/>
          <p:cNvPicPr>
            <a:picLocks noChangeAspect="1" noChangeArrowheads="1"/>
          </p:cNvPicPr>
          <p:nvPr/>
        </p:nvPicPr>
        <p:blipFill rotWithShape="1">
          <a:blip r:embed="rId3">
            <a:extLst>
              <a:ext uri="{28A0092B-C50C-407E-A947-70E740481C1C}">
                <a14:useLocalDpi xmlns:a14="http://schemas.microsoft.com/office/drawing/2010/main" val="0"/>
              </a:ext>
            </a:extLst>
          </a:blip>
          <a:srcRect l="9519" t="14330" r="30499" b="9898"/>
          <a:stretch/>
        </p:blipFill>
        <p:spPr bwMode="auto">
          <a:xfrm>
            <a:off x="6128414" y="1303564"/>
            <a:ext cx="5600700" cy="459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048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2023 Third Quarter Workplace Benefits Sales Results</a:t>
            </a:r>
          </a:p>
        </p:txBody>
      </p:sp>
      <p:sp>
        <p:nvSpPr>
          <p:cNvPr id="14" name="Picture Placeholder 13"/>
          <p:cNvSpPr>
            <a:spLocks noGrp="1"/>
          </p:cNvSpPr>
          <p:nvPr>
            <p:ph type="pic" sz="quarter" idx="10"/>
          </p:nvPr>
        </p:nvSpPr>
        <p:spPr/>
        <p:txBody>
          <a:bodyPr/>
          <a:lstStyle/>
          <a:p>
            <a:endParaRPr lang="en-US"/>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t="16739" b="31836"/>
          <a:stretch/>
        </p:blipFill>
        <p:spPr>
          <a:xfrm>
            <a:off x="0" y="1"/>
            <a:ext cx="12192000" cy="4182657"/>
          </a:xfrm>
          <a:prstGeom prst="rect">
            <a:avLst/>
          </a:prstGeom>
        </p:spPr>
      </p:pic>
    </p:spTree>
    <p:extLst>
      <p:ext uri="{BB962C8B-B14F-4D97-AF65-F5344CB8AC3E}">
        <p14:creationId xmlns:p14="http://schemas.microsoft.com/office/powerpoint/2010/main" val="96497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Workplace Benefits Quarterly Sales</a:t>
            </a:r>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2266723218"/>
              </p:ext>
            </p:extLst>
          </p:nvPr>
        </p:nvGraphicFramePr>
        <p:xfrm>
          <a:off x="762000" y="1216025"/>
          <a:ext cx="10668000" cy="44259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p:cNvSpPr>
            <a:spLocks noGrp="1"/>
          </p:cNvSpPr>
          <p:nvPr>
            <p:ph type="body" sz="quarter" idx="14"/>
          </p:nvPr>
        </p:nvSpPr>
        <p:spPr>
          <a:xfrm>
            <a:off x="417448" y="5980090"/>
            <a:ext cx="5346858" cy="658368"/>
          </a:xfrm>
        </p:spPr>
        <p:txBody>
          <a:bodyPr/>
          <a:lstStyle/>
          <a:p>
            <a:endParaRPr lang="en-US" dirty="0"/>
          </a:p>
          <a:p>
            <a:r>
              <a:rPr lang="en-US" dirty="0"/>
              <a:t>Source: LIMRA Workplace Benefits Quarterly Benchmarking Surveys, 2023-2024.</a:t>
            </a:r>
          </a:p>
          <a:p>
            <a:r>
              <a:rPr lang="en-US" dirty="0">
                <a:solidFill>
                  <a:srgbClr val="000000"/>
                </a:solidFill>
              </a:rPr>
              <a:t>Dental results based on number of subscribers.</a:t>
            </a:r>
            <a:endParaRPr lang="en-US" dirty="0"/>
          </a:p>
        </p:txBody>
      </p:sp>
    </p:spTree>
    <p:extLst>
      <p:ext uri="{BB962C8B-B14F-4D97-AF65-F5344CB8AC3E}">
        <p14:creationId xmlns:p14="http://schemas.microsoft.com/office/powerpoint/2010/main" val="3012844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33377-9F1B-BAB6-BBE4-627392B54E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1DEE53-B006-AF6E-262B-74B6ABDDCBAA}"/>
              </a:ext>
            </a:extLst>
          </p:cNvPr>
          <p:cNvSpPr>
            <a:spLocks noGrp="1"/>
          </p:cNvSpPr>
          <p:nvPr>
            <p:ph type="title"/>
          </p:nvPr>
        </p:nvSpPr>
        <p:spPr/>
        <p:txBody>
          <a:bodyPr/>
          <a:lstStyle/>
          <a:p>
            <a:r>
              <a:rPr lang="en-US" dirty="0"/>
              <a:t>Workplace Benefits Quarterly Voluntary Sales</a:t>
            </a:r>
          </a:p>
        </p:txBody>
      </p:sp>
      <p:sp>
        <p:nvSpPr>
          <p:cNvPr id="3" name="Slide Number Placeholder 2">
            <a:extLst>
              <a:ext uri="{FF2B5EF4-FFF2-40B4-BE49-F238E27FC236}">
                <a16:creationId xmlns:a16="http://schemas.microsoft.com/office/drawing/2014/main" id="{B1DE5051-FB85-768C-0933-16985EC9067A}"/>
              </a:ext>
            </a:extLst>
          </p:cNvPr>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0F801AAA-3624-E9D9-D3EB-95F27653C2A9}"/>
              </a:ext>
            </a:extLst>
          </p:cNvPr>
          <p:cNvSpPr>
            <a:spLocks noGrp="1"/>
          </p:cNvSpPr>
          <p:nvPr>
            <p:ph type="body" sz="quarter" idx="14"/>
          </p:nvPr>
        </p:nvSpPr>
        <p:spPr/>
        <p:txBody>
          <a:bodyPr/>
          <a:lstStyle/>
          <a:p>
            <a:r>
              <a:rPr lang="en-US" dirty="0"/>
              <a:t>- Refers to less than one half of -1 percent</a:t>
            </a:r>
          </a:p>
          <a:p>
            <a:r>
              <a:rPr lang="en-US" dirty="0"/>
              <a:t>Source: LIMRA Workplace Benefits Quarterly Benchmarking Surveys, 2023-2024.</a:t>
            </a:r>
          </a:p>
          <a:p>
            <a:r>
              <a:rPr lang="en-US" dirty="0">
                <a:solidFill>
                  <a:srgbClr val="000000"/>
                </a:solidFill>
              </a:rPr>
              <a:t>Dental results based on number of subscribers.</a:t>
            </a:r>
            <a:endParaRPr lang="en-US" dirty="0"/>
          </a:p>
        </p:txBody>
      </p:sp>
      <p:graphicFrame>
        <p:nvGraphicFramePr>
          <p:cNvPr id="5" name="Content Placeholder 8">
            <a:extLst>
              <a:ext uri="{FF2B5EF4-FFF2-40B4-BE49-F238E27FC236}">
                <a16:creationId xmlns:a16="http://schemas.microsoft.com/office/drawing/2014/main" id="{61C23E83-1238-0C59-F670-2FC36A090D2A}"/>
              </a:ext>
            </a:extLst>
          </p:cNvPr>
          <p:cNvGraphicFramePr>
            <a:graphicFrameLocks/>
          </p:cNvGraphicFramePr>
          <p:nvPr>
            <p:extLst>
              <p:ext uri="{D42A27DB-BD31-4B8C-83A1-F6EECF244321}">
                <p14:modId xmlns:p14="http://schemas.microsoft.com/office/powerpoint/2010/main" val="2361201887"/>
              </p:ext>
            </p:extLst>
          </p:nvPr>
        </p:nvGraphicFramePr>
        <p:xfrm>
          <a:off x="685800" y="1641492"/>
          <a:ext cx="10666208" cy="433859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a:extLst>
              <a:ext uri="{FF2B5EF4-FFF2-40B4-BE49-F238E27FC236}">
                <a16:creationId xmlns:a16="http://schemas.microsoft.com/office/drawing/2014/main" id="{EC3B9D77-D380-C60F-FD4A-F4739B771382}"/>
              </a:ext>
            </a:extLst>
          </p:cNvPr>
          <p:cNvSpPr txBox="1">
            <a:spLocks/>
          </p:cNvSpPr>
          <p:nvPr/>
        </p:nvSpPr>
        <p:spPr>
          <a:xfrm>
            <a:off x="5361371" y="5280581"/>
            <a:ext cx="8900583" cy="508000"/>
          </a:xfr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marR="0" lvl="0" indent="0" algn="l" defTabSz="914400" rtl="0" eaLnBrk="1" fontAlgn="base" latinLnBrk="0" hangingPunct="1">
              <a:lnSpc>
                <a:spcPct val="120000"/>
              </a:lnSpc>
              <a:spcBef>
                <a:spcPts val="0"/>
              </a:spcBef>
              <a:spcAft>
                <a:spcPts val="1260"/>
              </a:spcAft>
              <a:buClr>
                <a:srgbClr val="0B9EC1"/>
              </a:buClr>
              <a:buSzPct val="90000"/>
              <a:buFont typeface="Arial"/>
              <a:buNone/>
              <a:tabLst/>
              <a:defRPr/>
            </a:pPr>
            <a:endParaRPr kumimoji="0" lang="en-US" sz="21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7" name="Text Placeholder 5">
            <a:extLst>
              <a:ext uri="{FF2B5EF4-FFF2-40B4-BE49-F238E27FC236}">
                <a16:creationId xmlns:a16="http://schemas.microsoft.com/office/drawing/2014/main" id="{73D02FD7-32A9-4BF8-FF42-A7D15FDB7C59}"/>
              </a:ext>
            </a:extLst>
          </p:cNvPr>
          <p:cNvSpPr txBox="1">
            <a:spLocks/>
          </p:cNvSpPr>
          <p:nvPr/>
        </p:nvSpPr>
        <p:spPr bwMode="auto">
          <a:xfrm>
            <a:off x="5361370" y="5026581"/>
            <a:ext cx="7973568" cy="508000"/>
          </a:xfrm>
          <a:prstGeom prst="rect">
            <a:avLst/>
          </a:prstGeom>
          <a:noFill/>
          <a:ln w="9525">
            <a:noFill/>
            <a:miter lim="800000"/>
            <a:headEnd/>
            <a:tailEnd/>
          </a:ln>
          <a:effectLst/>
        </p:spPr>
        <p:txBody>
          <a:bodyPr vert="horz" wrap="square" lIns="0" tIns="0" rIns="0" bIns="0" numCol="1" spcCol="347472" anchor="b" anchorCtr="0" compatLnSpc="1">
            <a:prstTxWarp prst="textNoShape">
              <a:avLst/>
            </a:prstTxWarp>
          </a:bodyPr>
          <a:lstStyle>
            <a:lvl1pPr marL="0" indent="0" algn="l" rtl="0" eaLnBrk="1" fontAlgn="base" hangingPunct="1">
              <a:lnSpc>
                <a:spcPct val="120000"/>
              </a:lnSpc>
              <a:spcBef>
                <a:spcPts val="0"/>
              </a:spcBef>
              <a:spcAft>
                <a:spcPts val="1600"/>
              </a:spcAft>
              <a:buClr>
                <a:schemeClr val="accent1"/>
              </a:buClr>
              <a:buSzPct val="90000"/>
              <a:buFont typeface="Arial"/>
              <a:buNone/>
              <a:defRPr sz="1067" b="0">
                <a:solidFill>
                  <a:schemeClr val="tx1"/>
                </a:solidFill>
                <a:latin typeface="+mn-lt"/>
                <a:ea typeface="+mn-ea"/>
                <a:cs typeface="+mn-cs"/>
              </a:defRPr>
            </a:lvl1pPr>
            <a:lvl2pPr marL="300559" indent="0" algn="l" rtl="0" eaLnBrk="1" fontAlgn="base" hangingPunct="1">
              <a:lnSpc>
                <a:spcPct val="120000"/>
              </a:lnSpc>
              <a:spcBef>
                <a:spcPts val="0"/>
              </a:spcBef>
              <a:spcAft>
                <a:spcPts val="1600"/>
              </a:spcAft>
              <a:buClr>
                <a:schemeClr val="accent1"/>
              </a:buClr>
              <a:buSzPct val="90000"/>
              <a:buFont typeface="Arial"/>
              <a:buNone/>
              <a:defRPr sz="2000" b="0">
                <a:solidFill>
                  <a:schemeClr val="tx1"/>
                </a:solidFill>
                <a:latin typeface="+mn-lt"/>
              </a:defRPr>
            </a:lvl2pPr>
            <a:lvl3pPr marL="611701" indent="0" algn="l" rtl="0" eaLnBrk="1" fontAlgn="base" hangingPunct="1">
              <a:lnSpc>
                <a:spcPct val="120000"/>
              </a:lnSpc>
              <a:spcBef>
                <a:spcPts val="0"/>
              </a:spcBef>
              <a:spcAft>
                <a:spcPts val="1600"/>
              </a:spcAft>
              <a:buClr>
                <a:schemeClr val="accent1"/>
              </a:buClr>
              <a:buSzPct val="90000"/>
              <a:buFont typeface="Arial"/>
              <a:buNone/>
              <a:defRPr sz="1867" b="0">
                <a:solidFill>
                  <a:schemeClr val="tx1"/>
                </a:solidFill>
                <a:latin typeface="+mn-lt"/>
              </a:defRPr>
            </a:lvl3pPr>
            <a:lvl4pPr marL="914377" indent="0" algn="l" rtl="0" eaLnBrk="1" fontAlgn="base" hangingPunct="1">
              <a:lnSpc>
                <a:spcPct val="120000"/>
              </a:lnSpc>
              <a:spcBef>
                <a:spcPts val="0"/>
              </a:spcBef>
              <a:spcAft>
                <a:spcPts val="1600"/>
              </a:spcAft>
              <a:buClr>
                <a:schemeClr val="accent1"/>
              </a:buClr>
              <a:buSzPct val="90000"/>
              <a:buFont typeface="Arial"/>
              <a:buNone/>
              <a:defRPr sz="1867" b="0">
                <a:solidFill>
                  <a:schemeClr val="tx1"/>
                </a:solidFill>
                <a:latin typeface="+mn-lt"/>
                <a:cs typeface="Arial" charset="0"/>
              </a:defRPr>
            </a:lvl4pPr>
            <a:lvl5pPr marL="1214936" indent="0" algn="l" rtl="0" eaLnBrk="1" fontAlgn="base" hangingPunct="1">
              <a:lnSpc>
                <a:spcPct val="120000"/>
              </a:lnSpc>
              <a:spcBef>
                <a:spcPts val="0"/>
              </a:spcBef>
              <a:spcAft>
                <a:spcPts val="1600"/>
              </a:spcAft>
              <a:buClr>
                <a:schemeClr val="accent1"/>
              </a:buClr>
              <a:buSzPct val="90000"/>
              <a:buFont typeface="Arial"/>
              <a:buNone/>
              <a:defRPr sz="1600" b="0">
                <a:solidFill>
                  <a:schemeClr val="tx1"/>
                </a:solidFill>
                <a:latin typeface="+mn-lt"/>
                <a:cs typeface="Arial" charset="0"/>
              </a:defRPr>
            </a:lvl5pPr>
            <a:lvl6pPr marL="2751598" indent="-304792"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6pPr>
            <a:lvl7pPr marL="3361183" indent="-304792"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7pPr>
            <a:lvl8pPr marL="3970767" indent="-304792"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8pPr>
            <a:lvl9pPr marL="4580352" indent="-304792"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9pPr>
          </a:lstStyle>
          <a:p>
            <a:pPr marL="0" marR="0" lvl="0" indent="0" algn="l" defTabSz="914400" rtl="0" eaLnBrk="1" fontAlgn="base" latinLnBrk="0" hangingPunct="1">
              <a:lnSpc>
                <a:spcPct val="120000"/>
              </a:lnSpc>
              <a:spcBef>
                <a:spcPts val="0"/>
              </a:spcBef>
              <a:spcAft>
                <a:spcPts val="1600"/>
              </a:spcAft>
              <a:buClr>
                <a:srgbClr val="00A9E0"/>
              </a:buClr>
              <a:buSzPct val="90000"/>
              <a:buFont typeface="Arial"/>
              <a:buNone/>
              <a:tabLst/>
              <a:defRPr/>
            </a:pPr>
            <a:r>
              <a:rPr kumimoji="0" lang="en-US" sz="1067" b="0" i="0" u="none" strike="noStrike" kern="0" cap="none" spc="0" normalizeH="0" baseline="0" noProof="0" dirty="0">
                <a:ln>
                  <a:noFill/>
                </a:ln>
                <a:solidFill>
                  <a:srgbClr val="000000"/>
                </a:solidFill>
                <a:effectLst/>
                <a:uLnTx/>
                <a:uFillTx/>
                <a:latin typeface="Arial"/>
                <a:ea typeface="+mn-ea"/>
                <a:cs typeface="+mn-cs"/>
              </a:rPr>
              <a:t>.</a:t>
            </a:r>
          </a:p>
        </p:txBody>
      </p:sp>
      <p:sp>
        <p:nvSpPr>
          <p:cNvPr id="9" name="Rectangle 8">
            <a:extLst>
              <a:ext uri="{FF2B5EF4-FFF2-40B4-BE49-F238E27FC236}">
                <a16:creationId xmlns:a16="http://schemas.microsoft.com/office/drawing/2014/main" id="{4BD320C0-5A67-F363-3883-673C50FCE250}"/>
              </a:ext>
            </a:extLst>
          </p:cNvPr>
          <p:cNvSpPr/>
          <p:nvPr/>
        </p:nvSpPr>
        <p:spPr>
          <a:xfrm>
            <a:off x="8747493" y="954485"/>
            <a:ext cx="2604515" cy="4683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06605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Sales Trends By Product Type</a:t>
            </a:r>
          </a:p>
        </p:txBody>
      </p:sp>
      <p:sp>
        <p:nvSpPr>
          <p:cNvPr id="14" name="Picture Placeholder 13"/>
          <p:cNvSpPr>
            <a:spLocks noGrp="1"/>
          </p:cNvSpPr>
          <p:nvPr>
            <p:ph type="pic" sz="quarter" idx="10"/>
          </p:nvPr>
        </p:nvSpPr>
        <p:spPr/>
        <p:txBody>
          <a:bodyPr/>
          <a:lstStyle/>
          <a:p>
            <a:endParaRPr lang="en-US"/>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t="16739" b="31836"/>
          <a:stretch/>
        </p:blipFill>
        <p:spPr>
          <a:xfrm>
            <a:off x="0" y="1"/>
            <a:ext cx="12192000" cy="4182657"/>
          </a:xfrm>
          <a:prstGeom prst="rect">
            <a:avLst/>
          </a:prstGeom>
        </p:spPr>
      </p:pic>
    </p:spTree>
    <p:extLst>
      <p:ext uri="{BB962C8B-B14F-4D97-AF65-F5344CB8AC3E}">
        <p14:creationId xmlns:p14="http://schemas.microsoft.com/office/powerpoint/2010/main" val="3435008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Workplace Life Insurance Sales Trends</a:t>
            </a:r>
          </a:p>
        </p:txBody>
      </p:sp>
      <p:sp>
        <p:nvSpPr>
          <p:cNvPr id="3" name="Slide Number Placeholder 2"/>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 name="Text Placeholder 3"/>
          <p:cNvSpPr>
            <a:spLocks noGrp="1"/>
          </p:cNvSpPr>
          <p:nvPr>
            <p:ph type="body" sz="quarter" idx="14"/>
          </p:nvPr>
        </p:nvSpPr>
        <p:spPr>
          <a:xfrm>
            <a:off x="417446" y="5980090"/>
            <a:ext cx="9088061" cy="658368"/>
          </a:xfrm>
        </p:spPr>
        <p:txBody>
          <a:bodyPr/>
          <a:lstStyle/>
          <a:p>
            <a:r>
              <a:rPr lang="en-US" dirty="0"/>
              <a:t>Not every company can supply all measures. Percent change from same period prior year. Based on carriers providing two years of comparable sales data. Sales refer to annualized new premiums. </a:t>
            </a:r>
            <a:br>
              <a:rPr lang="en-US" dirty="0"/>
            </a:br>
            <a:r>
              <a:rPr lang="en-US" dirty="0"/>
              <a:t>Source: </a:t>
            </a:r>
            <a:r>
              <a:rPr lang="en-US" i="1" dirty="0"/>
              <a:t>U.S. Workplace Benefits Life Insurance Sales</a:t>
            </a:r>
            <a:r>
              <a:rPr lang="en-US" dirty="0"/>
              <a:t>, LIMRA, 2024 Third Quarter.</a:t>
            </a:r>
          </a:p>
          <a:p>
            <a:endParaRPr lang="en-US" dirty="0"/>
          </a:p>
          <a:p>
            <a:r>
              <a:rPr lang="en-US" dirty="0"/>
              <a:t>-Less than one-half of -1 percent.</a:t>
            </a:r>
          </a:p>
          <a:p>
            <a:endParaRPr lang="en-US" dirty="0"/>
          </a:p>
        </p:txBody>
      </p:sp>
      <p:graphicFrame>
        <p:nvGraphicFramePr>
          <p:cNvPr id="6" name="Content Placeholder 6"/>
          <p:cNvGraphicFramePr>
            <a:graphicFrameLocks/>
          </p:cNvGraphicFramePr>
          <p:nvPr/>
        </p:nvGraphicFramePr>
        <p:xfrm>
          <a:off x="417446" y="1098796"/>
          <a:ext cx="6095291" cy="4425950"/>
        </p:xfrm>
        <a:graphic>
          <a:graphicData uri="http://schemas.openxmlformats.org/drawingml/2006/chart">
            <c:chart xmlns:c="http://schemas.openxmlformats.org/drawingml/2006/chart" xmlns:r="http://schemas.openxmlformats.org/officeDocument/2006/relationships" r:id="rId3"/>
          </a:graphicData>
        </a:graphic>
      </p:graphicFrame>
      <p:sp>
        <p:nvSpPr>
          <p:cNvPr id="7" name="Rounded Rectangle 6"/>
          <p:cNvSpPr/>
          <p:nvPr/>
        </p:nvSpPr>
        <p:spPr bwMode="auto">
          <a:xfrm>
            <a:off x="6863641" y="1352874"/>
            <a:ext cx="4910913" cy="4425950"/>
          </a:xfrm>
          <a:prstGeom prst="round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TextBox 7">
            <a:extLst>
              <a:ext uri="{FF2B5EF4-FFF2-40B4-BE49-F238E27FC236}">
                <a16:creationId xmlns:a16="http://schemas.microsoft.com/office/drawing/2014/main" id="{EDAEC156-C67C-BBB8-A84E-03CC7BC5D99D}"/>
              </a:ext>
            </a:extLst>
          </p:cNvPr>
          <p:cNvSpPr txBox="1"/>
          <p:nvPr/>
        </p:nvSpPr>
        <p:spPr>
          <a:xfrm>
            <a:off x="6863641" y="1458664"/>
            <a:ext cx="4999703" cy="3170099"/>
          </a:xfrm>
          <a:prstGeom prst="rect">
            <a:avLst/>
          </a:prstGeom>
          <a:noFill/>
        </p:spPr>
        <p:txBody>
          <a:bodyPr wrap="square" rtlCol="0">
            <a:spAutoFit/>
          </a:bodyPr>
          <a:lstStyle/>
          <a:p>
            <a:pPr marL="285750" marR="0" lvl="0" indent="-285750" algn="l" defTabSz="914377" rtl="0" eaLnBrk="1" fontAlgn="base" latinLnBrk="0" hangingPunct="1">
              <a:lnSpc>
                <a:spcPct val="100000"/>
              </a:lnSpc>
              <a:spcBef>
                <a:spcPts val="1200"/>
              </a:spcBef>
              <a:spcAft>
                <a:spcPct val="0"/>
              </a:spcAft>
              <a:buClr>
                <a:srgbClr val="0B9EC1"/>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For the third quarter, the participating carriers wrote over </a:t>
            </a:r>
            <a:r>
              <a:rPr kumimoji="0" lang="en-US" sz="1800" b="0" i="0" u="none" strike="noStrike" kern="1200" cap="none" spc="0" normalizeH="0" baseline="0" noProof="0" dirty="0">
                <a:ln>
                  <a:noFill/>
                </a:ln>
                <a:solidFill>
                  <a:srgbClr val="004C9D"/>
                </a:solidFill>
                <a:effectLst/>
                <a:uLnTx/>
                <a:uFillTx/>
                <a:latin typeface="Arial" panose="020B0604020202020204"/>
                <a:ea typeface="+mn-ea"/>
                <a:cs typeface="+mn-cs"/>
              </a:rPr>
              <a:t>$620 million </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in total new annualized premiums, bringing YTD sales to more than $3.44 billion.</a:t>
            </a:r>
          </a:p>
          <a:p>
            <a:pPr marL="285750" marR="0" lvl="0" indent="-285750" algn="l" defTabSz="914377" rtl="0" eaLnBrk="1" fontAlgn="base" latinLnBrk="0" hangingPunct="1">
              <a:lnSpc>
                <a:spcPct val="100000"/>
              </a:lnSpc>
              <a:spcBef>
                <a:spcPts val="1200"/>
              </a:spcBef>
              <a:spcAft>
                <a:spcPct val="0"/>
              </a:spcAft>
              <a:buClr>
                <a:srgbClr val="0B9EC1"/>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Group life sales are </a:t>
            </a:r>
            <a:r>
              <a:rPr kumimoji="0" lang="en-US" sz="1800" b="0" i="0" u="none" strike="noStrike" kern="1200" cap="none" spc="0" normalizeH="0" baseline="0" noProof="0" dirty="0">
                <a:ln>
                  <a:noFill/>
                </a:ln>
                <a:solidFill>
                  <a:srgbClr val="004C9D"/>
                </a:solidFill>
                <a:effectLst/>
                <a:uLnTx/>
                <a:uFillTx/>
                <a:latin typeface="Arial" panose="020B0604020202020204"/>
                <a:ea typeface="+mn-ea"/>
                <a:cs typeface="+mn-cs"/>
              </a:rPr>
              <a:t>up 7 percent </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YTD versus a 1 percent increase in individual </a:t>
            </a:r>
            <a:b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life sales.</a:t>
            </a:r>
          </a:p>
          <a:p>
            <a:pPr marL="285750" marR="0" lvl="0" indent="-285750" algn="l" defTabSz="914377" rtl="0" eaLnBrk="1" fontAlgn="base" latinLnBrk="0" hangingPunct="1">
              <a:lnSpc>
                <a:spcPct val="100000"/>
              </a:lnSpc>
              <a:spcBef>
                <a:spcPts val="1200"/>
              </a:spcBef>
              <a:spcAft>
                <a:spcPct val="0"/>
              </a:spcAft>
              <a:buClr>
                <a:srgbClr val="0B9EC1"/>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Seven of the top ten carriers saw </a:t>
            </a:r>
            <a:r>
              <a:rPr kumimoji="0" lang="en-US" sz="1800" b="0" i="0" u="none" strike="noStrike" kern="1200" cap="none" spc="0" normalizeH="0" baseline="0" noProof="0" dirty="0">
                <a:ln>
                  <a:noFill/>
                </a:ln>
                <a:solidFill>
                  <a:srgbClr val="004C9D"/>
                </a:solidFill>
                <a:effectLst/>
                <a:uLnTx/>
                <a:uFillTx/>
                <a:latin typeface="Arial" panose="020B0604020202020204"/>
                <a:ea typeface="+mn-ea"/>
                <a:cs typeface="+mn-cs"/>
              </a:rPr>
              <a:t>increasing sales</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 with five of these carriers growing by double-digits.</a:t>
            </a:r>
          </a:p>
        </p:txBody>
      </p:sp>
    </p:spTree>
    <p:extLst>
      <p:ext uri="{BB962C8B-B14F-4D97-AF65-F5344CB8AC3E}">
        <p14:creationId xmlns:p14="http://schemas.microsoft.com/office/powerpoint/2010/main" val="224474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Workplace Supplemental Health Insurance Sales Trends</a:t>
            </a:r>
          </a:p>
        </p:txBody>
      </p:sp>
      <p:sp>
        <p:nvSpPr>
          <p:cNvPr id="4" name="Text Placeholder 3"/>
          <p:cNvSpPr>
            <a:spLocks noGrp="1"/>
          </p:cNvSpPr>
          <p:nvPr>
            <p:ph type="body" sz="quarter" idx="14"/>
          </p:nvPr>
        </p:nvSpPr>
        <p:spPr>
          <a:xfrm>
            <a:off x="380107" y="5962325"/>
            <a:ext cx="5346858" cy="658368"/>
          </a:xfrm>
        </p:spPr>
        <p:txBody>
          <a:bodyPr/>
          <a:lstStyle/>
          <a:p>
            <a:r>
              <a:rPr lang="en-US" dirty="0"/>
              <a:t>Percent change from same period prior year. Based on companies providing two years of comparable sales data.</a:t>
            </a:r>
          </a:p>
          <a:p>
            <a:r>
              <a:rPr lang="en-US" dirty="0">
                <a:solidFill>
                  <a:srgbClr val="000000"/>
                </a:solidFill>
              </a:rPr>
              <a:t>+/- Growth/Decline of less than one-half of one percent.</a:t>
            </a:r>
          </a:p>
          <a:p>
            <a:r>
              <a:rPr lang="en-US" dirty="0">
                <a:solidFill>
                  <a:srgbClr val="000000"/>
                </a:solidFill>
              </a:rPr>
              <a:t>Source: </a:t>
            </a:r>
            <a:r>
              <a:rPr lang="en-US" i="1" dirty="0">
                <a:solidFill>
                  <a:srgbClr val="000000"/>
                </a:solidFill>
              </a:rPr>
              <a:t>U.S. Workplace Supplemental Health Insurance Survey</a:t>
            </a:r>
            <a:r>
              <a:rPr lang="en-US" dirty="0">
                <a:solidFill>
                  <a:srgbClr val="000000"/>
                </a:solidFill>
              </a:rPr>
              <a:t>, LIMRA, 2024 Third Quarter.</a:t>
            </a:r>
            <a:endParaRPr lang="en-US" dirty="0"/>
          </a:p>
        </p:txBody>
      </p:sp>
      <p:graphicFrame>
        <p:nvGraphicFramePr>
          <p:cNvPr id="7" name="Content Placeholder 6"/>
          <p:cNvGraphicFramePr>
            <a:graphicFrameLocks noGrp="1"/>
          </p:cNvGraphicFramePr>
          <p:nvPr>
            <p:ph idx="4294967295"/>
          </p:nvPr>
        </p:nvGraphicFramePr>
        <p:xfrm>
          <a:off x="629042" y="1377950"/>
          <a:ext cx="5681663" cy="442595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6465037" y="1031925"/>
            <a:ext cx="5346858" cy="5478423"/>
          </a:xfrm>
          <a:prstGeom prst="rect">
            <a:avLst/>
          </a:prstGeom>
          <a:noFill/>
        </p:spPr>
        <p:txBody>
          <a:bodyPr wrap="square" rtlCol="0">
            <a:spAutoFit/>
          </a:bodyPr>
          <a:lstStyle/>
          <a:p>
            <a:pPr marL="283464" marR="0" lvl="0" indent="-283464" algn="l" defTabSz="914377" rtl="0" eaLnBrk="1" fontAlgn="base" latinLnBrk="0" hangingPunct="1">
              <a:lnSpc>
                <a:spcPct val="100000"/>
              </a:lnSpc>
              <a:spcBef>
                <a:spcPct val="0"/>
              </a:spcBef>
              <a:spcAft>
                <a:spcPts val="1200"/>
              </a:spcAft>
              <a:buClr>
                <a:srgbClr val="0B9EC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Total supplemental health new premium was </a:t>
            </a:r>
            <a:r>
              <a:rPr kumimoji="0" lang="en-US" sz="2000" b="0" i="0" u="none" strike="noStrike" kern="1200" cap="none" spc="0" normalizeH="0" baseline="0" noProof="0" dirty="0">
                <a:ln>
                  <a:noFill/>
                </a:ln>
                <a:solidFill>
                  <a:srgbClr val="004C9D"/>
                </a:solidFill>
                <a:effectLst/>
                <a:uLnTx/>
                <a:uFillTx/>
                <a:latin typeface="Arial" panose="020B0604020202020204"/>
                <a:ea typeface="+mn-ea"/>
                <a:cs typeface="+mn-cs"/>
              </a:rPr>
              <a:t>$2.6 billion </a:t>
            </a: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in the first nine months of 2024, an increase of </a:t>
            </a:r>
            <a:r>
              <a:rPr kumimoji="0" lang="en-US" sz="2000" b="0" i="0" u="none" strike="noStrike" kern="1200" cap="none" spc="0" normalizeH="0" baseline="0" noProof="0" dirty="0">
                <a:ln>
                  <a:noFill/>
                </a:ln>
                <a:solidFill>
                  <a:srgbClr val="004C9D"/>
                </a:solidFill>
                <a:effectLst/>
                <a:uLnTx/>
                <a:uFillTx/>
                <a:latin typeface="Arial" panose="020B0604020202020204"/>
                <a:ea typeface="+mn-ea"/>
                <a:cs typeface="+mn-cs"/>
              </a:rPr>
              <a:t>10 percent </a:t>
            </a: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from the same period last year.</a:t>
            </a:r>
          </a:p>
          <a:p>
            <a:pPr marL="283464" marR="0" lvl="0" indent="-283464" algn="l" defTabSz="914377" rtl="0" eaLnBrk="1" fontAlgn="base" latinLnBrk="0" hangingPunct="1">
              <a:lnSpc>
                <a:spcPct val="100000"/>
              </a:lnSpc>
              <a:spcBef>
                <a:spcPct val="0"/>
              </a:spcBef>
              <a:spcAft>
                <a:spcPts val="1200"/>
              </a:spcAft>
              <a:buClr>
                <a:srgbClr val="0B9EC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Accounting for </a:t>
            </a:r>
            <a:r>
              <a:rPr kumimoji="0" lang="en-US" sz="2000" b="0" i="0" u="none" strike="noStrike" kern="1200" cap="none" spc="0" normalizeH="0" baseline="0" noProof="0" dirty="0">
                <a:ln>
                  <a:noFill/>
                </a:ln>
                <a:solidFill>
                  <a:srgbClr val="004C9D"/>
                </a:solidFill>
                <a:effectLst/>
                <a:uLnTx/>
                <a:uFillTx/>
                <a:latin typeface="Arial" panose="020B0604020202020204" pitchFamily="34" charset="0"/>
                <a:ea typeface="+mn-ea"/>
                <a:cs typeface="Arial" panose="020B0604020202020204" pitchFamily="34" charset="0"/>
              </a:rPr>
              <a:t>91 percent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of total new supplemental health premium, accident, critical illness and hospital indemnity insurance combined</a:t>
            </a:r>
            <a:r>
              <a:rPr kumimoji="0" lang="en-US" sz="2000" b="0" i="0" u="none" strike="noStrike" kern="1200" cap="none" spc="0" normalizeH="0" baseline="0" noProof="0" dirty="0">
                <a:ln>
                  <a:noFill/>
                </a:ln>
                <a:solidFill>
                  <a:srgbClr val="004C9D"/>
                </a:solidFill>
                <a:effectLst/>
                <a:uLnTx/>
                <a:uFillTx/>
                <a:latin typeface="Arial" panose="020B0604020202020204" pitchFamily="34" charset="0"/>
                <a:ea typeface="+mn-ea"/>
                <a:cs typeface="Arial" panose="020B0604020202020204" pitchFamily="34" charset="0"/>
              </a:rPr>
              <a:t> posted gains of 11 percent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when compared to the first nine months of 2023.</a:t>
            </a:r>
          </a:p>
          <a:p>
            <a:pPr marL="283464" marR="0" lvl="0" indent="-283464" algn="l" defTabSz="914377" rtl="0" eaLnBrk="1" fontAlgn="base" latinLnBrk="0" hangingPunct="1">
              <a:lnSpc>
                <a:spcPct val="100000"/>
              </a:lnSpc>
              <a:spcBef>
                <a:spcPct val="0"/>
              </a:spcBef>
              <a:spcAft>
                <a:spcPts val="1200"/>
              </a:spcAft>
              <a:buClr>
                <a:srgbClr val="0B9EC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4C9D"/>
                </a:solidFill>
                <a:effectLst/>
                <a:uLnTx/>
                <a:uFillTx/>
                <a:latin typeface="Arial" panose="020B0604020202020204"/>
                <a:ea typeface="+mn-ea"/>
                <a:cs typeface="+mn-cs"/>
              </a:rPr>
              <a:t>Seventy-nine percent </a:t>
            </a: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of all new supplemental health premiums came from the sale of</a:t>
            </a:r>
            <a:r>
              <a:rPr kumimoji="0" lang="en-US" sz="2000" b="0" i="0" u="none" strike="noStrike" kern="1200" cap="none" spc="0" normalizeH="0" baseline="0" noProof="0" dirty="0">
                <a:ln>
                  <a:noFill/>
                </a:ln>
                <a:solidFill>
                  <a:srgbClr val="004C9D"/>
                </a:solidFill>
                <a:effectLst/>
                <a:uLnTx/>
                <a:uFillTx/>
                <a:latin typeface="Arial" panose="020B0604020202020204"/>
                <a:ea typeface="+mn-ea"/>
                <a:cs typeface="+mn-cs"/>
              </a:rPr>
              <a:t> group workplace products</a:t>
            </a: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 while 21 percent were from the sale of individual worksite products.</a:t>
            </a:r>
          </a:p>
          <a:p>
            <a:pPr marL="283464" marR="0" lvl="0" indent="-283464" algn="l" defTabSz="914377" rtl="0" eaLnBrk="1" fontAlgn="base" latinLnBrk="0" hangingPunct="1">
              <a:lnSpc>
                <a:spcPct val="100000"/>
              </a:lnSpc>
              <a:spcBef>
                <a:spcPct val="0"/>
              </a:spcBef>
              <a:spcAft>
                <a:spcPts val="1200"/>
              </a:spcAft>
              <a:buClr>
                <a:srgbClr val="0B9EC1"/>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37667425"/>
      </p:ext>
    </p:extLst>
  </p:cSld>
  <p:clrMapOvr>
    <a:masterClrMapping/>
  </p:clrMapOvr>
</p:sld>
</file>

<file path=ppt/theme/theme1.xml><?xml version="1.0" encoding="utf-8"?>
<a:theme xmlns:a="http://schemas.openxmlformats.org/drawingml/2006/main" name="2022 LIMRA-LOMA Presentation">
  <a:themeElements>
    <a:clrScheme name="2022 Branding Colors">
      <a:dk1>
        <a:srgbClr val="000000"/>
      </a:dk1>
      <a:lt1>
        <a:srgbClr val="FFFFFF"/>
      </a:lt1>
      <a:dk2>
        <a:srgbClr val="004C9D"/>
      </a:dk2>
      <a:lt2>
        <a:srgbClr val="9D9795"/>
      </a:lt2>
      <a:accent1>
        <a:srgbClr val="0B9EC1"/>
      </a:accent1>
      <a:accent2>
        <a:srgbClr val="FAC809"/>
      </a:accent2>
      <a:accent3>
        <a:srgbClr val="008145"/>
      </a:accent3>
      <a:accent4>
        <a:srgbClr val="F7921E"/>
      </a:accent4>
      <a:accent5>
        <a:srgbClr val="603F99"/>
      </a:accent5>
      <a:accent6>
        <a:srgbClr val="51B9EA"/>
      </a:accent6>
      <a:hlink>
        <a:srgbClr val="008599"/>
      </a:hlink>
      <a:folHlink>
        <a:srgbClr val="8270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2.xml><?xml version="1.0" encoding="utf-8"?>
<a:theme xmlns:a="http://schemas.openxmlformats.org/drawingml/2006/main" name="1_2022 LIMRA-LOMA Presentation">
  <a:themeElements>
    <a:clrScheme name="2022 Branding Colors">
      <a:dk1>
        <a:srgbClr val="000000"/>
      </a:dk1>
      <a:lt1>
        <a:srgbClr val="FFFFFF"/>
      </a:lt1>
      <a:dk2>
        <a:srgbClr val="004C9D"/>
      </a:dk2>
      <a:lt2>
        <a:srgbClr val="9D9795"/>
      </a:lt2>
      <a:accent1>
        <a:srgbClr val="0B9EC1"/>
      </a:accent1>
      <a:accent2>
        <a:srgbClr val="FAC809"/>
      </a:accent2>
      <a:accent3>
        <a:srgbClr val="008145"/>
      </a:accent3>
      <a:accent4>
        <a:srgbClr val="F7921E"/>
      </a:accent4>
      <a:accent5>
        <a:srgbClr val="603F99"/>
      </a:accent5>
      <a:accent6>
        <a:srgbClr val="51B9EA"/>
      </a:accent6>
      <a:hlink>
        <a:srgbClr val="008599"/>
      </a:hlink>
      <a:folHlink>
        <a:srgbClr val="8270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708C23D927C0442A2C8F4B217F22280" ma:contentTypeVersion="6" ma:contentTypeDescription="Create a new document." ma:contentTypeScope="" ma:versionID="221e4f7ad853a2917699c5d67c535f5a">
  <xsd:schema xmlns:xsd="http://www.w3.org/2001/XMLSchema" xmlns:xs="http://www.w3.org/2001/XMLSchema" xmlns:p="http://schemas.microsoft.com/office/2006/metadata/properties" xmlns:ns2="ff47d776-8114-4207-8cc3-ed44e79849e7" xmlns:ns3="f9a02c79-f89a-4756-8ef1-377f3f7b1aa2" xmlns:ns4="05c452c8-1c6f-4d8e-b449-e328afff9455" targetNamespace="http://schemas.microsoft.com/office/2006/metadata/properties" ma:root="true" ma:fieldsID="20df2b0be6429b9078baca214a11ae36" ns2:_="" ns3:_="" ns4:_="">
    <xsd:import namespace="ff47d776-8114-4207-8cc3-ed44e79849e7"/>
    <xsd:import namespace="f9a02c79-f89a-4756-8ef1-377f3f7b1aa2"/>
    <xsd:import namespace="05c452c8-1c6f-4d8e-b449-e328afff9455"/>
    <xsd:element name="properties">
      <xsd:complexType>
        <xsd:sequence>
          <xsd:element name="documentManagement">
            <xsd:complexType>
              <xsd:all>
                <xsd:element ref="ns2:Sensitivity" minOccurs="0"/>
                <xsd:element ref="ns3:Description0" minOccurs="0"/>
                <xsd:element ref="ns3:Sample_x0020_Report_x0020_Image"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47d776-8114-4207-8cc3-ed44e79849e7" elementFormDefault="qualified">
    <xsd:import namespace="http://schemas.microsoft.com/office/2006/documentManagement/types"/>
    <xsd:import namespace="http://schemas.microsoft.com/office/infopath/2007/PartnerControls"/>
    <xsd:element name="Sensitivity" ma:index="8" nillable="true" ma:displayName="Sensitivity" ma:default="Internal Use" ma:format="Dropdown" ma:internalName="Sensitivity">
      <xsd:simpleType>
        <xsd:restriction base="dms:Choice">
          <xsd:enumeration value="Public"/>
          <xsd:enumeration value="Member Only"/>
          <xsd:enumeration value="Internal Use"/>
          <xsd:enumeration value="Confidential"/>
          <xsd:enumeration value="Secret"/>
        </xsd:restriction>
      </xsd:simpleType>
    </xsd:element>
  </xsd:schema>
  <xsd:schema xmlns:xsd="http://www.w3.org/2001/XMLSchema" xmlns:xs="http://www.w3.org/2001/XMLSchema" xmlns:dms="http://schemas.microsoft.com/office/2006/documentManagement/types" xmlns:pc="http://schemas.microsoft.com/office/infopath/2007/PartnerControls" targetNamespace="f9a02c79-f89a-4756-8ef1-377f3f7b1aa2" elementFormDefault="qualified">
    <xsd:import namespace="http://schemas.microsoft.com/office/2006/documentManagement/types"/>
    <xsd:import namespace="http://schemas.microsoft.com/office/infopath/2007/PartnerControls"/>
    <xsd:element name="Description0" ma:index="9" nillable="true" ma:displayName="Description" ma:internalName="Description0">
      <xsd:simpleType>
        <xsd:restriction base="dms:Note">
          <xsd:maxLength value="255"/>
        </xsd:restriction>
      </xsd:simpleType>
    </xsd:element>
    <xsd:element name="Sample_x0020_Report_x0020_Image" ma:index="10" nillable="true" ma:displayName="Sample Report Image" ma:format="Image" ma:internalName="Sample_x0020_Report_x0020_Imag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5c452c8-1c6f-4d8e-b449-e328afff9455"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ample_x0020_Report_x0020_Image xmlns="f9a02c79-f89a-4756-8ef1-377f3f7b1aa2">
      <Url xsi:nil="true"/>
      <Description xsi:nil="true"/>
    </Sample_x0020_Report_x0020_Image>
    <Description0 xmlns="f9a02c79-f89a-4756-8ef1-377f3f7b1aa2" xsi:nil="true"/>
    <Sensitivity xmlns="ff47d776-8114-4207-8cc3-ed44e79849e7">Internal Use</Sensitivity>
  </documentManagement>
</p:properties>
</file>

<file path=customXml/itemProps1.xml><?xml version="1.0" encoding="utf-8"?>
<ds:datastoreItem xmlns:ds="http://schemas.openxmlformats.org/officeDocument/2006/customXml" ds:itemID="{28739A3B-44F2-4B1D-86F9-B06C3C6995D1}">
  <ds:schemaRefs>
    <ds:schemaRef ds:uri="http://schemas.microsoft.com/sharepoint/v3/contenttype/forms"/>
  </ds:schemaRefs>
</ds:datastoreItem>
</file>

<file path=customXml/itemProps2.xml><?xml version="1.0" encoding="utf-8"?>
<ds:datastoreItem xmlns:ds="http://schemas.openxmlformats.org/officeDocument/2006/customXml" ds:itemID="{349EA1E3-D9AE-4E87-A843-710C8174BF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47d776-8114-4207-8cc3-ed44e79849e7"/>
    <ds:schemaRef ds:uri="f9a02c79-f89a-4756-8ef1-377f3f7b1aa2"/>
    <ds:schemaRef ds:uri="05c452c8-1c6f-4d8e-b449-e328afff94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7CD4A8-A75F-4042-8B00-3ABE0B150ACA}">
  <ds:schemaRef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purl.org/dc/dcmitype/"/>
    <ds:schemaRef ds:uri="http://schemas.microsoft.com/office/infopath/2007/PartnerControls"/>
    <ds:schemaRef ds:uri="05c452c8-1c6f-4d8e-b449-e328afff9455"/>
    <ds:schemaRef ds:uri="http://purl.org/dc/terms/"/>
    <ds:schemaRef ds:uri="ff47d776-8114-4207-8cc3-ed44e79849e7"/>
    <ds:schemaRef ds:uri="f9a02c79-f89a-4756-8ef1-377f3f7b1aa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2022 BRAND_LIMRA presentation WIDE_BC_v4</Template>
  <TotalTime>434</TotalTime>
  <Words>1912</Words>
  <Application>Microsoft Office PowerPoint</Application>
  <PresentationFormat>Widescreen</PresentationFormat>
  <Paragraphs>126</Paragraphs>
  <Slides>12</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Aptos</vt:lpstr>
      <vt:lpstr>Arial</vt:lpstr>
      <vt:lpstr>Calibri</vt:lpstr>
      <vt:lpstr>Futura Std Medium</vt:lpstr>
      <vt:lpstr>Helvetica</vt:lpstr>
      <vt:lpstr>Symbol</vt:lpstr>
      <vt:lpstr>Times New Roman</vt:lpstr>
      <vt:lpstr>2022 LIMRA-LOMA Presentation</vt:lpstr>
      <vt:lpstr>1_2022 LIMRA-LOMA Presentation</vt:lpstr>
      <vt:lpstr>Strong Supplemental Health Sales Drive 2024 Third Quarter Workplace Benefits Results</vt:lpstr>
      <vt:lpstr>Discussion Topics</vt:lpstr>
      <vt:lpstr>Key Highlights</vt:lpstr>
      <vt:lpstr>2023 Third Quarter Workplace Benefits Sales Results</vt:lpstr>
      <vt:lpstr>Workplace Benefits Quarterly Sales</vt:lpstr>
      <vt:lpstr>Workplace Benefits Quarterly Voluntary Sales</vt:lpstr>
      <vt:lpstr>Sales Trends By Product Type</vt:lpstr>
      <vt:lpstr>Workplace Life Insurance Sales Trends</vt:lpstr>
      <vt:lpstr>Workplace Supplemental Health Insurance Sales Trends</vt:lpstr>
      <vt:lpstr>Workplace Disability Insurance Sales Trends</vt:lpstr>
      <vt:lpstr>Workplace Dental Insurance Sales Trends</vt:lpstr>
      <vt:lpstr>Our Mission</vt:lpstr>
    </vt:vector>
  </TitlesOfParts>
  <Company>LL 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Carr, Brittany</dc:creator>
  <cp:lastModifiedBy>Pultz, Elizabeth</cp:lastModifiedBy>
  <cp:revision>50</cp:revision>
  <dcterms:created xsi:type="dcterms:W3CDTF">2022-04-11T13:29:07Z</dcterms:created>
  <dcterms:modified xsi:type="dcterms:W3CDTF">2024-12-13T15:59:52Z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0x010100C708C23D927C0442A2C8F4B217F22280</vt:lpwstr>
  </property>
</Properties>
</file>