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2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3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drawings/drawing2.xml" ContentType="application/vnd.openxmlformats-officedocument.drawingml.chartshapes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drawings/drawing3.xml" ContentType="application/vnd.openxmlformats-officedocument.drawingml.chartshapes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drawings/drawing4.xml" ContentType="application/vnd.openxmlformats-officedocument.drawingml.chartshapes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notesSlides/notesSlide4.xml" ContentType="application/vnd.openxmlformats-officedocument.presentationml.notesSlid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drawings/drawing5.xml" ContentType="application/vnd.openxmlformats-officedocument.drawingml.chartshapes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6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7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notesSlides/notesSlide5.xml" ContentType="application/vnd.openxmlformats-officedocument.presentationml.notesSlide+xml"/>
  <Override PartName="/ppt/charts/chart28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9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30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1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2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3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4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5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6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37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notesSlides/notesSlide6.xml" ContentType="application/vnd.openxmlformats-officedocument.presentationml.notesSlide+xml"/>
  <Override PartName="/ppt/charts/chart38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39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drawings/drawing6.xml" ContentType="application/vnd.openxmlformats-officedocument.drawingml.chartshapes+xml"/>
  <Override PartName="/ppt/charts/chart40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charts/chart41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charts/chart42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charts/chart43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charts/chart44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charts/chart45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charts/chart46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charts/chartEx1.xml" ContentType="application/vnd.ms-office.chartex+xml"/>
  <Override PartName="/ppt/charts/style46.xml" ContentType="application/vnd.ms-office.chartstyle+xml"/>
  <Override PartName="/ppt/charts/colors46.xml" ContentType="application/vnd.ms-office.chartcolorstyle+xml"/>
  <Override PartName="/ppt/charts/chart47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charts/chart48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notesSlides/notesSlide7.xml" ContentType="application/vnd.openxmlformats-officedocument.presentationml.notesSlide+xml"/>
  <Override PartName="/ppt/charts/chart49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drawings/drawing7.xml" ContentType="application/vnd.openxmlformats-officedocument.drawingml.chartshapes+xml"/>
  <Override PartName="/ppt/charts/chart50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charts/chart51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52"/>
  </p:notesMasterIdLst>
  <p:sldIdLst>
    <p:sldId id="256" r:id="rId2"/>
    <p:sldId id="572" r:id="rId3"/>
    <p:sldId id="582" r:id="rId4"/>
    <p:sldId id="515" r:id="rId5"/>
    <p:sldId id="590" r:id="rId6"/>
    <p:sldId id="424" r:id="rId7"/>
    <p:sldId id="475" r:id="rId8"/>
    <p:sldId id="478" r:id="rId9"/>
    <p:sldId id="480" r:id="rId10"/>
    <p:sldId id="481" r:id="rId11"/>
    <p:sldId id="483" r:id="rId12"/>
    <p:sldId id="484" r:id="rId13"/>
    <p:sldId id="428" r:id="rId14"/>
    <p:sldId id="429" r:id="rId15"/>
    <p:sldId id="430" r:id="rId16"/>
    <p:sldId id="487" r:id="rId17"/>
    <p:sldId id="431" r:id="rId18"/>
    <p:sldId id="521" r:id="rId19"/>
    <p:sldId id="434" r:id="rId20"/>
    <p:sldId id="522" r:id="rId21"/>
    <p:sldId id="433" r:id="rId22"/>
    <p:sldId id="525" r:id="rId23"/>
    <p:sldId id="440" r:id="rId24"/>
    <p:sldId id="593" r:id="rId25"/>
    <p:sldId id="458" r:id="rId26"/>
    <p:sldId id="459" r:id="rId27"/>
    <p:sldId id="460" r:id="rId28"/>
    <p:sldId id="462" r:id="rId29"/>
    <p:sldId id="463" r:id="rId30"/>
    <p:sldId id="464" r:id="rId31"/>
    <p:sldId id="447" r:id="rId32"/>
    <p:sldId id="448" r:id="rId33"/>
    <p:sldId id="451" r:id="rId34"/>
    <p:sldId id="454" r:id="rId35"/>
    <p:sldId id="530" r:id="rId36"/>
    <p:sldId id="526" r:id="rId37"/>
    <p:sldId id="442" r:id="rId38"/>
    <p:sldId id="527" r:id="rId39"/>
    <p:sldId id="494" r:id="rId40"/>
    <p:sldId id="537" r:id="rId41"/>
    <p:sldId id="548" r:id="rId42"/>
    <p:sldId id="544" r:id="rId43"/>
    <p:sldId id="455" r:id="rId44"/>
    <p:sldId id="456" r:id="rId45"/>
    <p:sldId id="570" r:id="rId46"/>
    <p:sldId id="566" r:id="rId47"/>
    <p:sldId id="583" r:id="rId48"/>
    <p:sldId id="611" r:id="rId49"/>
    <p:sldId id="391" r:id="rId50"/>
    <p:sldId id="392" r:id="rId51"/>
  </p:sldIdLst>
  <p:sldSz cx="12192000" cy="6858000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6" userDrawn="1">
          <p15:clr>
            <a:srgbClr val="A4A3A4"/>
          </p15:clr>
        </p15:guide>
        <p15:guide id="2" pos="7392" userDrawn="1">
          <p15:clr>
            <a:srgbClr val="A4A3A4"/>
          </p15:clr>
        </p15:guide>
        <p15:guide id="3" pos="960" userDrawn="1">
          <p15:clr>
            <a:srgbClr val="A4A3A4"/>
          </p15:clr>
        </p15:guide>
        <p15:guide id="4" pos="5448" userDrawn="1">
          <p15:clr>
            <a:srgbClr val="A4A3A4"/>
          </p15:clr>
        </p15:guide>
        <p15:guide id="5" pos="7248" userDrawn="1">
          <p15:clr>
            <a:srgbClr val="A4A3A4"/>
          </p15:clr>
        </p15:guide>
        <p15:guide id="6" orient="horz" pos="2976" userDrawn="1">
          <p15:clr>
            <a:srgbClr val="A4A3A4"/>
          </p15:clr>
        </p15:guide>
        <p15:guide id="7" orient="horz" pos="24" userDrawn="1">
          <p15:clr>
            <a:srgbClr val="A4A3A4"/>
          </p15:clr>
        </p15:guide>
        <p15:guide id="8" orient="horz" pos="19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37B"/>
    <a:srgbClr val="85BDCA"/>
    <a:srgbClr val="9EC6AD"/>
    <a:srgbClr val="7F7F7F"/>
    <a:srgbClr val="008599"/>
    <a:srgbClr val="8270B3"/>
    <a:srgbClr val="FFFFFF"/>
    <a:srgbClr val="5AD2F0"/>
    <a:srgbClr val="8A6E0A"/>
    <a:srgbClr val="52B9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69" autoAdjust="0"/>
    <p:restoredTop sz="96126" autoAdjust="0"/>
  </p:normalViewPr>
  <p:slideViewPr>
    <p:cSldViewPr snapToGrid="0" showGuides="1">
      <p:cViewPr varScale="1">
        <p:scale>
          <a:sx n="59" d="100"/>
          <a:sy n="59" d="100"/>
        </p:scale>
        <p:origin x="720" y="44"/>
      </p:cViewPr>
      <p:guideLst>
        <p:guide orient="horz" pos="576"/>
        <p:guide pos="7392"/>
        <p:guide pos="960"/>
        <p:guide pos="5448"/>
        <p:guide pos="7248"/>
        <p:guide orient="horz" pos="2976"/>
        <p:guide orient="horz" pos="24"/>
        <p:guide orient="horz" pos="19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06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dupont\Desktop\2024%20Wellness%20Files%20and%20Data\POPs%20at%20Risk%20Webinar\Feb%2026%20Webinar%20Graphics.xlsx" TargetMode="Externa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chartUserShapes" Target="../drawings/drawing2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dupont\Desktop\2024%20Wellness%20Files%20and%20Data\POPs%20at%20Risk%20Webinar\Feb%2026%20Webinar%20Graphics.xlsx" TargetMode="Externa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chartUserShapes" Target="../drawings/drawing3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dupont\Desktop\2024%20Wellness%20Files%20and%20Data\POPs%20at%20Risk%20Webinar\Feb%2026%20Webinar%20Graphics.xlsx" TargetMode="Externa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chartUserShapes" Target="../drawings/drawing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Chart%20in%20Microsoft%20PowerPoint" TargetMode="External"/><Relationship Id="rId2" Type="http://schemas.microsoft.com/office/2011/relationships/chartColorStyle" Target="colors23.xml"/><Relationship Id="rId1" Type="http://schemas.microsoft.com/office/2011/relationships/chartStyle" Target="style23.xml"/><Relationship Id="rId4" Type="http://schemas.openxmlformats.org/officeDocument/2006/relationships/chartUserShapes" Target="../drawings/drawing5.xm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2.xlsx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3.xlsx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4.xlsx"/><Relationship Id="rId2" Type="http://schemas.microsoft.com/office/2011/relationships/chartColorStyle" Target="colors38.xml"/><Relationship Id="rId1" Type="http://schemas.microsoft.com/office/2011/relationships/chartStyle" Target="style38.xml"/><Relationship Id="rId4" Type="http://schemas.openxmlformats.org/officeDocument/2006/relationships/chartUserShapes" Target="../drawings/drawing6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5.xlsx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6.xlsx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7.xlsx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8.xlsx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9.xlsx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0.xlsx"/><Relationship Id="rId2" Type="http://schemas.microsoft.com/office/2011/relationships/chartColorStyle" Target="colors44.xml"/><Relationship Id="rId1" Type="http://schemas.microsoft.com/office/2011/relationships/chartStyle" Target="style44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1.xlsx"/><Relationship Id="rId2" Type="http://schemas.microsoft.com/office/2011/relationships/chartColorStyle" Target="colors45.xml"/><Relationship Id="rId1" Type="http://schemas.microsoft.com/office/2011/relationships/chartStyle" Target="style45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2.xlsx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3.xlsx"/><Relationship Id="rId2" Type="http://schemas.microsoft.com/office/2011/relationships/chartColorStyle" Target="colors48.xml"/><Relationship Id="rId1" Type="http://schemas.microsoft.com/office/2011/relationships/chartStyle" Target="style48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4.xlsx"/><Relationship Id="rId2" Type="http://schemas.microsoft.com/office/2011/relationships/chartColorStyle" Target="colors49.xml"/><Relationship Id="rId1" Type="http://schemas.microsoft.com/office/2011/relationships/chartStyle" Target="style49.xml"/><Relationship Id="rId4" Type="http://schemas.openxmlformats.org/officeDocument/2006/relationships/chartUserShapes" Target="../drawings/drawing7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5.xlsx"/><Relationship Id="rId2" Type="http://schemas.microsoft.com/office/2011/relationships/chartColorStyle" Target="colors50.xml"/><Relationship Id="rId1" Type="http://schemas.microsoft.com/office/2011/relationships/chartStyle" Target="style50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6.xlsx"/><Relationship Id="rId2" Type="http://schemas.microsoft.com/office/2011/relationships/chartColorStyle" Target="colors51.xml"/><Relationship Id="rId1" Type="http://schemas.microsoft.com/office/2011/relationships/chartStyle" Target="style5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46.xml"/><Relationship Id="rId2" Type="http://schemas.microsoft.com/office/2011/relationships/chartStyle" Target="style46.xml"/><Relationship Id="rId1" Type="http://schemas.openxmlformats.org/officeDocument/2006/relationships/oleObject" Target="file:///C:\Users\ddupont\Desktop\2024%20Wellness%20Files%20and%20Data\POPs%20at%20Risk%20Webinar\Feb%2026%20Webinar%20Graphic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Income</a:t>
            </a:r>
            <a:r>
              <a:rPr lang="en-US" baseline="0" dirty="0">
                <a:solidFill>
                  <a:schemeClr val="tx1"/>
                </a:solidFill>
                <a:latin typeface="Aptos" panose="020B0004020202020204" pitchFamily="34" charset="0"/>
              </a:rPr>
              <a:t> (Pre-Tax, Personal)</a:t>
            </a:r>
            <a:endParaRPr lang="en-US" dirty="0">
              <a:solidFill>
                <a:schemeClr val="tx1"/>
              </a:solidFill>
              <a:latin typeface="Aptos" panose="020B00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Demos!$B$42</c:f>
              <c:strCache>
                <c:ptCount val="1"/>
                <c:pt idx="0">
                  <c:v>&lt;$25k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1F3F98B3-D795-470D-AF29-E048316107CB}" type="SERIESNAME">
                      <a:rPr lang="en-US">
                        <a:latin typeface="Aptos" panose="020B0004020202020204" pitchFamily="34" charset="0"/>
                      </a:rPr>
                      <a:pPr/>
                      <a:t>[SERIES NAME]</a:t>
                    </a:fld>
                    <a:r>
                      <a:rPr lang="en-US" baseline="0" dirty="0">
                        <a:latin typeface="Aptos" panose="020B0004020202020204" pitchFamily="34" charset="0"/>
                      </a:rPr>
                      <a:t>, </a:t>
                    </a:r>
                    <a:fld id="{A21B8BC0-8309-405E-91DA-982DE10F4DAC}" type="VALUE">
                      <a:rPr lang="en-US" baseline="0"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 baseline="0" dirty="0">
                      <a:latin typeface="Aptos" panose="020B0004020202020204" pitchFamily="34" charset="0"/>
                    </a:endParaRPr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186478652865484"/>
                      <c:h val="0.1167683004289348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0DE-4EAA-80DE-079AD3EC33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Demos!$C$42</c:f>
              <c:numCache>
                <c:formatCode>0%</c:formatCode>
                <c:ptCount val="1"/>
                <c:pt idx="0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DE-4EAA-80DE-079AD3EC333C}"/>
            </c:ext>
          </c:extLst>
        </c:ser>
        <c:ser>
          <c:idx val="1"/>
          <c:order val="1"/>
          <c:tx>
            <c:strRef>
              <c:f>Demos!$B$43</c:f>
              <c:strCache>
                <c:ptCount val="1"/>
                <c:pt idx="0">
                  <c:v>$25-35k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2344F914-6834-4A2E-80EA-EE149C385DF9}" type="SERIESNAME">
                      <a:rPr lang="en-US">
                        <a:latin typeface="Aptos" panose="020B0004020202020204" pitchFamily="34" charset="0"/>
                      </a:rPr>
                      <a:pPr/>
                      <a:t>[SERIES NAME]</a:t>
                    </a:fld>
                    <a:r>
                      <a:rPr lang="en-US" baseline="0" dirty="0">
                        <a:latin typeface="Aptos" panose="020B0004020202020204" pitchFamily="34" charset="0"/>
                      </a:rPr>
                      <a:t>, </a:t>
                    </a:r>
                    <a:fld id="{75CDF51D-265A-41FA-BB02-BE46381F3BB9}" type="VALUE">
                      <a:rPr lang="en-US" baseline="0"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 baseline="0" dirty="0">
                      <a:latin typeface="Aptos" panose="020B0004020202020204" pitchFamily="34" charset="0"/>
                    </a:endParaRPr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358773731498973"/>
                      <c:h val="0.1167683004289348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E0DE-4EAA-80DE-079AD3EC33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Demos!$C$43</c:f>
              <c:numCache>
                <c:formatCode>0%</c:formatCode>
                <c:ptCount val="1"/>
                <c:pt idx="0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0DE-4EAA-80DE-079AD3EC333C}"/>
            </c:ext>
          </c:extLst>
        </c:ser>
        <c:ser>
          <c:idx val="2"/>
          <c:order val="2"/>
          <c:tx>
            <c:strRef>
              <c:f>Demos!$B$44</c:f>
              <c:strCache>
                <c:ptCount val="1"/>
                <c:pt idx="0">
                  <c:v>$35-50k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B7F1240F-1023-4E84-B81B-FD5721AC5685}" type="SERIESNAME">
                      <a:rPr lang="en-US">
                        <a:latin typeface="Aptos" panose="020B0004020202020204" pitchFamily="34" charset="0"/>
                      </a:rPr>
                      <a:pPr/>
                      <a:t>[SERIES NAME]</a:t>
                    </a:fld>
                    <a:r>
                      <a:rPr lang="en-US" baseline="0" dirty="0">
                        <a:latin typeface="Aptos" panose="020B0004020202020204" pitchFamily="34" charset="0"/>
                      </a:rPr>
                      <a:t>, </a:t>
                    </a:r>
                    <a:fld id="{F12D0824-A21D-4CE4-9501-CA555C16E5B5}" type="VALUE">
                      <a:rPr lang="en-US" baseline="0"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 baseline="0" dirty="0">
                      <a:latin typeface="Aptos" panose="020B0004020202020204" pitchFamily="34" charset="0"/>
                    </a:endParaRPr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358773731498973"/>
                      <c:h val="0.1167683004289348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E0DE-4EAA-80DE-079AD3EC33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Demos!$C$44</c:f>
              <c:numCache>
                <c:formatCode>0%</c:formatCode>
                <c:ptCount val="1"/>
                <c:pt idx="0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0DE-4EAA-80DE-079AD3EC333C}"/>
            </c:ext>
          </c:extLst>
        </c:ser>
        <c:ser>
          <c:idx val="3"/>
          <c:order val="3"/>
          <c:tx>
            <c:strRef>
              <c:f>Demos!$B$45</c:f>
              <c:strCache>
                <c:ptCount val="1"/>
                <c:pt idx="0">
                  <c:v>$50-75k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2E3AC9DA-00E7-473C-9140-E1273F33B1BE}" type="SERIESNAM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[SERIES NAME]</a:t>
                    </a:fld>
                    <a:r>
                      <a:rPr lang="en-US" baseline="0" dirty="0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t>, </a:t>
                    </a:r>
                    <a:fld id="{CF3C8562-D19F-45A0-9E18-3CF95E68E2C1}" type="VALUE">
                      <a:rPr lang="en-US" baseline="0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 baseline="0" dirty="0">
                      <a:solidFill>
                        <a:schemeClr val="tx1"/>
                      </a:solidFill>
                      <a:latin typeface="Aptos" panose="020B0004020202020204" pitchFamily="34" charset="0"/>
                    </a:endParaRPr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865173306282818"/>
                      <c:h val="0.1167683004289348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E0DE-4EAA-80DE-079AD3EC33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Demos!$C$45</c:f>
              <c:numCache>
                <c:formatCode>0%</c:formatCode>
                <c:ptCount val="1"/>
                <c:pt idx="0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0DE-4EAA-80DE-079AD3EC333C}"/>
            </c:ext>
          </c:extLst>
        </c:ser>
        <c:ser>
          <c:idx val="4"/>
          <c:order val="4"/>
          <c:tx>
            <c:strRef>
              <c:f>Demos!$B$46</c:f>
              <c:strCache>
                <c:ptCount val="1"/>
                <c:pt idx="0">
                  <c:v>$75-100k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5319978739192089E-3"/>
                  <c:y val="0"/>
                </c:manualLayout>
              </c:layout>
              <c:tx>
                <c:rich>
                  <a:bodyPr/>
                  <a:lstStyle/>
                  <a:p>
                    <a:fld id="{02669B03-762E-4F45-8B00-FF4149C83F39}" type="SERIESNAME">
                      <a:rPr lang="en-US">
                        <a:latin typeface="Aptos" panose="020B0004020202020204" pitchFamily="34" charset="0"/>
                      </a:rPr>
                      <a:pPr/>
                      <a:t>[SERIES NAME]</a:t>
                    </a:fld>
                    <a:r>
                      <a:rPr lang="en-US" baseline="0" dirty="0">
                        <a:latin typeface="Aptos" panose="020B0004020202020204" pitchFamily="34" charset="0"/>
                      </a:rPr>
                      <a:t>, </a:t>
                    </a:r>
                    <a:fld id="{E4A70E94-E121-405F-912B-1AE41C1EFE46}" type="VALUE">
                      <a:rPr lang="en-US" baseline="0"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 baseline="0" dirty="0">
                      <a:latin typeface="Aptos" panose="020B0004020202020204" pitchFamily="34" charset="0"/>
                    </a:endParaRPr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966890638825054"/>
                      <c:h val="0.1681381193071499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E0DE-4EAA-80DE-079AD3EC33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Demos!$C$46</c:f>
              <c:numCache>
                <c:formatCode>0%</c:formatCode>
                <c:ptCount val="1"/>
                <c:pt idx="0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E0DE-4EAA-80DE-079AD3EC333C}"/>
            </c:ext>
          </c:extLst>
        </c:ser>
        <c:ser>
          <c:idx val="5"/>
          <c:order val="5"/>
          <c:tx>
            <c:strRef>
              <c:f>Demos!$B$47</c:f>
              <c:strCache>
                <c:ptCount val="1"/>
                <c:pt idx="0">
                  <c:v>$100-150k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A323C719-5A90-4FB7-B4D8-EC8EE24DAA5B}" type="SERIESNAM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[SERIES NAME]</a:t>
                    </a:fld>
                    <a:r>
                      <a:rPr lang="en-US" baseline="0" dirty="0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t>, </a:t>
                    </a:r>
                    <a:fld id="{AA5B8F61-12C5-478C-91A5-ED7188288F69}" type="VALUE">
                      <a:rPr lang="en-US" baseline="0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 baseline="0" dirty="0">
                      <a:solidFill>
                        <a:schemeClr val="tx1"/>
                      </a:solidFill>
                      <a:latin typeface="Aptos" panose="020B0004020202020204" pitchFamily="34" charset="0"/>
                    </a:endParaRPr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875062851364548"/>
                      <c:h val="0.1681381193071499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E0DE-4EAA-80DE-079AD3EC33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Demos!$C$47</c:f>
              <c:numCache>
                <c:formatCode>0%</c:formatCode>
                <c:ptCount val="1"/>
                <c:pt idx="0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E0DE-4EAA-80DE-079AD3EC333C}"/>
            </c:ext>
          </c:extLst>
        </c:ser>
        <c:ser>
          <c:idx val="6"/>
          <c:order val="6"/>
          <c:tx>
            <c:strRef>
              <c:f>Demos!$B$48</c:f>
              <c:strCache>
                <c:ptCount val="1"/>
                <c:pt idx="0">
                  <c:v>$150-$250k</c:v>
                </c:pt>
              </c:strCache>
            </c:strRef>
          </c:tx>
          <c:spPr>
            <a:solidFill>
              <a:srgbClr val="008599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C2767026-6845-46EA-A126-CB9E6CB626D0}" type="SERIESNAME">
                      <a:rPr lang="en-US">
                        <a:latin typeface="Aptos" panose="020B0004020202020204" pitchFamily="34" charset="0"/>
                      </a:rPr>
                      <a:pPr/>
                      <a:t>[SERIES NAME]</a:t>
                    </a:fld>
                    <a:r>
                      <a:rPr lang="en-US" baseline="0" dirty="0">
                        <a:latin typeface="Aptos" panose="020B0004020202020204" pitchFamily="34" charset="0"/>
                      </a:rPr>
                      <a:t>, </a:t>
                    </a:r>
                    <a:fld id="{5BAB98CA-84E6-4443-816C-5DE6D70DA4B5}" type="VALUE">
                      <a:rPr lang="en-US" baseline="0"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 baseline="0" dirty="0">
                      <a:latin typeface="Aptos" panose="020B0004020202020204" pitchFamily="34" charset="0"/>
                    </a:endParaRPr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186478652865484"/>
                      <c:h val="0.1681381193071499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E0DE-4EAA-80DE-079AD3EC33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Demos!$C$48</c:f>
              <c:numCache>
                <c:formatCode>0%</c:formatCode>
                <c:ptCount val="1"/>
                <c:pt idx="0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E0DE-4EAA-80DE-079AD3EC333C}"/>
            </c:ext>
          </c:extLst>
        </c:ser>
        <c:ser>
          <c:idx val="7"/>
          <c:order val="7"/>
          <c:tx>
            <c:strRef>
              <c:f>Demos!$B$49</c:f>
              <c:strCache>
                <c:ptCount val="1"/>
                <c:pt idx="0">
                  <c:v>$250k+</c:v>
                </c:pt>
              </c:strCache>
            </c:strRef>
          </c:tx>
          <c:spPr>
            <a:solidFill>
              <a:srgbClr val="8270B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BFEEA545-121F-459C-85BF-4FA0882449F1}" type="SERIESNAME">
                      <a:rPr lang="en-US">
                        <a:latin typeface="Aptos" panose="020B0004020202020204" pitchFamily="34" charset="0"/>
                      </a:rPr>
                      <a:pPr/>
                      <a:t>[SERIES NAME]</a:t>
                    </a:fld>
                    <a:r>
                      <a:rPr lang="en-US" baseline="0" dirty="0">
                        <a:latin typeface="Aptos" panose="020B0004020202020204" pitchFamily="34" charset="0"/>
                      </a:rPr>
                      <a:t>, </a:t>
                    </a:r>
                    <a:fld id="{BD0E7032-933F-48FB-BB90-7DFA2C2F3EC0}" type="VALUE">
                      <a:rPr lang="en-US" baseline="0"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 baseline="0" dirty="0">
                      <a:latin typeface="Aptos" panose="020B0004020202020204" pitchFamily="34" charset="0"/>
                    </a:endParaRPr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470062414744442"/>
                      <c:h val="0.1167683004289348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E0DE-4EAA-80DE-079AD3EC33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Demos!$C$49</c:f>
              <c:numCache>
                <c:formatCode>0%</c:formatCode>
                <c:ptCount val="1"/>
                <c:pt idx="0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E0DE-4EAA-80DE-079AD3EC333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592160799"/>
        <c:axId val="592159839"/>
      </c:barChart>
      <c:catAx>
        <c:axId val="59216079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92159839"/>
        <c:crosses val="autoZero"/>
        <c:auto val="1"/>
        <c:lblAlgn val="ctr"/>
        <c:lblOffset val="100"/>
        <c:noMultiLvlLbl val="0"/>
      </c:catAx>
      <c:valAx>
        <c:axId val="592159839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5921607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0893246187363835E-2"/>
          <c:y val="4.6296296296296294E-2"/>
          <c:w val="0.97603485838779958"/>
          <c:h val="0.8981481481481481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'Changes last 12 months'!$H$5</c:f>
              <c:strCache>
                <c:ptCount val="1"/>
                <c:pt idx="0">
                  <c:v>Must more stressed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600" b="1" i="0" u="none" strike="noStrike" kern="1200" baseline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581E-4B56-BD0C-2111996264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chemeClr val="bg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'Changes last 12 months'!$I$5</c:f>
              <c:numCache>
                <c:formatCode>0%</c:formatCode>
                <c:ptCount val="1"/>
                <c:pt idx="0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1E-44FA-9E7B-05D4C92CB44D}"/>
            </c:ext>
          </c:extLst>
        </c:ser>
        <c:ser>
          <c:idx val="1"/>
          <c:order val="1"/>
          <c:tx>
            <c:strRef>
              <c:f>'Changes last 12 months'!$H$6</c:f>
              <c:strCache>
                <c:ptCount val="1"/>
                <c:pt idx="0">
                  <c:v>Somewhat more stressed </c:v>
                </c:pt>
              </c:strCache>
            </c:strRef>
          </c:tx>
          <c:spPr>
            <a:solidFill>
              <a:srgbClr val="85BDC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'Changes last 12 months'!$I$6</c:f>
              <c:numCache>
                <c:formatCode>0%</c:formatCode>
                <c:ptCount val="1"/>
                <c:pt idx="0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41E-44FA-9E7B-05D4C92CB44D}"/>
            </c:ext>
          </c:extLst>
        </c:ser>
        <c:ser>
          <c:idx val="2"/>
          <c:order val="2"/>
          <c:tx>
            <c:strRef>
              <c:f>'Changes last 12 months'!$H$7</c:f>
              <c:strCache>
                <c:ptCount val="1"/>
                <c:pt idx="0">
                  <c:v>No change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'Changes last 12 months'!$I$7</c:f>
              <c:numCache>
                <c:formatCode>0%</c:formatCode>
                <c:ptCount val="1"/>
                <c:pt idx="0">
                  <c:v>0.36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41E-44FA-9E7B-05D4C92CB44D}"/>
            </c:ext>
          </c:extLst>
        </c:ser>
        <c:ser>
          <c:idx val="3"/>
          <c:order val="3"/>
          <c:tx>
            <c:strRef>
              <c:f>'Changes last 12 months'!$H$8</c:f>
              <c:strCache>
                <c:ptCount val="1"/>
                <c:pt idx="0">
                  <c:v>Somewhat less stressed</c:v>
                </c:pt>
              </c:strCache>
            </c:strRef>
          </c:tx>
          <c:spPr>
            <a:solidFill>
              <a:srgbClr val="9EC6A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'Changes last 12 months'!$I$8</c:f>
              <c:numCache>
                <c:formatCode>0%</c:formatCode>
                <c:ptCount val="1"/>
                <c:pt idx="0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41E-44FA-9E7B-05D4C92CB44D}"/>
            </c:ext>
          </c:extLst>
        </c:ser>
        <c:ser>
          <c:idx val="4"/>
          <c:order val="4"/>
          <c:tx>
            <c:strRef>
              <c:f>'Changes last 12 months'!$H$9</c:f>
              <c:strCache>
                <c:ptCount val="1"/>
                <c:pt idx="0">
                  <c:v>Much less stressed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chemeClr val="bg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'Changes last 12 months'!$I$9</c:f>
              <c:numCache>
                <c:formatCode>0%</c:formatCode>
                <c:ptCount val="1"/>
                <c:pt idx="0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41E-44FA-9E7B-05D4C92CB44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987418112"/>
        <c:axId val="987423872"/>
      </c:barChart>
      <c:catAx>
        <c:axId val="9874181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87423872"/>
        <c:crosses val="autoZero"/>
        <c:auto val="1"/>
        <c:lblAlgn val="ctr"/>
        <c:lblOffset val="100"/>
        <c:noMultiLvlLbl val="0"/>
      </c:catAx>
      <c:valAx>
        <c:axId val="98742387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987418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'Changes last 12 months'!$C$3</c:f>
              <c:strCache>
                <c:ptCount val="1"/>
                <c:pt idx="0">
                  <c:v>Financial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4A9-4703-AB36-5C393D9A8D32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14A9-4703-AB36-5C393D9A8D32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4A9-4703-AB36-5C393D9A8D32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14A9-4703-AB36-5C393D9A8D32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4A9-4703-AB36-5C393D9A8D32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14A9-4703-AB36-5C393D9A8D32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4A9-4703-AB36-5C393D9A8D32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14A9-4703-AB36-5C393D9A8D32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4A9-4703-AB36-5C393D9A8D32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14A9-4703-AB36-5C393D9A8D32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14A9-4703-AB36-5C393D9A8D32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14A9-4703-AB36-5C393D9A8D32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14A9-4703-AB36-5C393D9A8D32}"/>
              </c:ext>
            </c:extLst>
          </c:dPt>
          <c:dPt>
            <c:idx val="17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14A9-4703-AB36-5C393D9A8D32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14A9-4703-AB36-5C393D9A8D32}"/>
              </c:ext>
            </c:extLst>
          </c:dPt>
          <c:dLbls>
            <c:dLbl>
              <c:idx val="0"/>
              <c:layout>
                <c:manualLayout>
                  <c:x val="-2.2075055187637969E-3"/>
                  <c:y val="5.214963308721836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14A9-4703-AB36-5C393D9A8D32}"/>
                </c:ext>
              </c:extLst>
            </c:dLbl>
            <c:dLbl>
              <c:idx val="1"/>
              <c:layout>
                <c:manualLayout>
                  <c:x val="1.1037527593818883E-3"/>
                  <c:y val="4.818576548913996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4A9-4703-AB36-5C393D9A8D32}"/>
                </c:ext>
              </c:extLst>
            </c:dLbl>
            <c:dLbl>
              <c:idx val="2"/>
              <c:layout>
                <c:manualLayout>
                  <c:x val="2.2075055187637765E-3"/>
                  <c:y val="-1.31609148081787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4A9-4703-AB36-5C393D9A8D32}"/>
                </c:ext>
              </c:extLst>
            </c:dLbl>
            <c:dLbl>
              <c:idx val="3"/>
              <c:layout>
                <c:manualLayout>
                  <c:x val="0"/>
                  <c:y val="1.261976915814684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4A9-4703-AB36-5C393D9A8D32}"/>
                </c:ext>
              </c:extLst>
            </c:dLbl>
            <c:dLbl>
              <c:idx val="4"/>
              <c:layout>
                <c:manualLayout>
                  <c:x val="0"/>
                  <c:y val="6.9787872362491524E-3"/>
                </c:manualLayout>
              </c:layout>
              <c:tx>
                <c:rich>
                  <a:bodyPr/>
                  <a:lstStyle/>
                  <a:p>
                    <a:fld id="{212B2067-2860-4B63-AC5C-3A2FB74DBB14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14A9-4703-AB36-5C393D9A8D32}"/>
                </c:ext>
              </c:extLst>
            </c:dLbl>
            <c:dLbl>
              <c:idx val="5"/>
              <c:layout>
                <c:manualLayout>
                  <c:x val="-4.0470466992381434E-17"/>
                  <c:y val="6.169254717597479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4A9-4703-AB36-5C393D9A8D32}"/>
                </c:ext>
              </c:extLst>
            </c:dLbl>
            <c:dLbl>
              <c:idx val="6"/>
              <c:layout>
                <c:manualLayout>
                  <c:x val="1.1037527593818985E-3"/>
                  <c:y val="-5.11477364057193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4A9-4703-AB36-5C393D9A8D32}"/>
                </c:ext>
              </c:extLst>
            </c:dLbl>
            <c:dLbl>
              <c:idx val="7"/>
              <c:layout>
                <c:manualLayout>
                  <c:x val="0"/>
                  <c:y val="-3.316824504862665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4A9-4703-AB36-5C393D9A8D32}"/>
                </c:ext>
              </c:extLst>
            </c:dLbl>
            <c:dLbl>
              <c:idx val="8"/>
              <c:layout>
                <c:manualLayout>
                  <c:x val="-3.3112582781456954E-3"/>
                  <c:y val="1.045955847081171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defRPr>
                    </a:pPr>
                    <a:fld id="{EE477A49-151E-49AC-995B-75257BBBEDA6}" type="VALUE">
                      <a:rPr lang="en-US">
                        <a:solidFill>
                          <a:schemeClr val="tx1"/>
                        </a:solidFill>
                      </a:rPr>
                      <a:pPr>
                        <a:defRPr sz="1800" b="1">
                          <a:solidFill>
                            <a:schemeClr val="bg1"/>
                          </a:solidFill>
                          <a:latin typeface="Aptos" panose="020B0004020202020204" pitchFamily="34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14A9-4703-AB36-5C393D9A8D32}"/>
                </c:ext>
              </c:extLst>
            </c:dLbl>
            <c:dLbl>
              <c:idx val="9"/>
              <c:layout>
                <c:manualLayout>
                  <c:x val="0"/>
                  <c:y val="6.7145293963772308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defRPr>
                    </a:pPr>
                    <a:fld id="{613FC4A3-443C-4506-82E8-5D41F8FB6C10}" type="VALUE">
                      <a:rPr lang="en-US">
                        <a:solidFill>
                          <a:schemeClr val="tx1"/>
                        </a:solidFill>
                      </a:rPr>
                      <a:pPr>
                        <a:defRPr sz="1800" b="1">
                          <a:solidFill>
                            <a:schemeClr val="bg1"/>
                          </a:solidFill>
                          <a:latin typeface="Aptos" panose="020B0004020202020204" pitchFamily="34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14A9-4703-AB36-5C393D9A8D32}"/>
                </c:ext>
              </c:extLst>
            </c:dLbl>
            <c:dLbl>
              <c:idx val="10"/>
              <c:layout>
                <c:manualLayout>
                  <c:x val="0"/>
                  <c:y val="2.870330766777640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defRPr>
                    </a:pPr>
                    <a:fld id="{98B452D4-EF67-4BA2-A7BA-D2577F813672}" type="VALUE">
                      <a:rPr lang="en-US">
                        <a:solidFill>
                          <a:schemeClr val="tx1"/>
                        </a:solidFill>
                      </a:rPr>
                      <a:pPr>
                        <a:defRPr sz="1800" b="1">
                          <a:solidFill>
                            <a:schemeClr val="bg1"/>
                          </a:solidFill>
                          <a:latin typeface="Aptos" panose="020B0004020202020204" pitchFamily="34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14A9-4703-AB36-5C393D9A8D32}"/>
                </c:ext>
              </c:extLst>
            </c:dLbl>
            <c:dLbl>
              <c:idx val="11"/>
              <c:layout>
                <c:manualLayout>
                  <c:x val="-8.0940933984762867E-17"/>
                  <c:y val="3.4074202532745667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defRPr>
                    </a:pPr>
                    <a:fld id="{D75F9ABC-2682-40B4-9321-EAEC664902EB}" type="VALUE">
                      <a:rPr lang="en-US">
                        <a:solidFill>
                          <a:schemeClr val="tx1"/>
                        </a:solidFill>
                      </a:rPr>
                      <a:pPr>
                        <a:defRPr sz="1800" b="1">
                          <a:solidFill>
                            <a:schemeClr val="bg1"/>
                          </a:solidFill>
                          <a:latin typeface="Aptos" panose="020B0004020202020204" pitchFamily="34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14A9-4703-AB36-5C393D9A8D32}"/>
                </c:ext>
              </c:extLst>
            </c:dLbl>
            <c:dLbl>
              <c:idx val="12"/>
              <c:layout>
                <c:manualLayout>
                  <c:x val="0"/>
                  <c:y val="1.283545018921875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defRPr>
                    </a:pPr>
                    <a:fld id="{48ECD557-8A6B-4080-A113-A495E32B90C1}" type="VALUE">
                      <a:rPr lang="en-US">
                        <a:solidFill>
                          <a:schemeClr val="tx1"/>
                        </a:solidFill>
                      </a:rPr>
                      <a:pPr>
                        <a:defRPr sz="1800" b="1">
                          <a:solidFill>
                            <a:schemeClr val="bg1"/>
                          </a:solidFill>
                          <a:latin typeface="Aptos" panose="020B0004020202020204" pitchFamily="34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2-14A9-4703-AB36-5C393D9A8D32}"/>
                </c:ext>
              </c:extLst>
            </c:dLbl>
            <c:dLbl>
              <c:idx val="13"/>
              <c:layout>
                <c:manualLayout>
                  <c:x val="-8.0940933984762867E-17"/>
                  <c:y val="9.675043008692034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14A9-4703-AB36-5C393D9A8D32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14A9-4703-AB36-5C393D9A8D32}"/>
                </c:ext>
              </c:extLst>
            </c:dLbl>
            <c:dLbl>
              <c:idx val="15"/>
              <c:layout>
                <c:manualLayout>
                  <c:x val="0"/>
                  <c:y val="1.273343889073879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4A9-4703-AB36-5C393D9A8D32}"/>
                </c:ext>
              </c:extLst>
            </c:dLbl>
            <c:dLbl>
              <c:idx val="16"/>
              <c:layout>
                <c:manualLayout>
                  <c:x val="-2.2075055187636351E-3"/>
                  <c:y val="4.283502999982213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14A9-4703-AB36-5C393D9A8D32}"/>
                </c:ext>
              </c:extLst>
            </c:dLbl>
            <c:dLbl>
              <c:idx val="17"/>
              <c:layout>
                <c:manualLayout>
                  <c:x val="0"/>
                  <c:y val="-3.388256702203036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4A9-4703-AB36-5C393D9A8D32}"/>
                </c:ext>
              </c:extLst>
            </c:dLbl>
            <c:dLbl>
              <c:idx val="18"/>
              <c:layout>
                <c:manualLayout>
                  <c:x val="-1.1037527593818985E-3"/>
                  <c:y val="1.177720440951118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14A9-4703-AB36-5C393D9A8D32}"/>
                </c:ext>
              </c:extLst>
            </c:dLbl>
            <c:dLbl>
              <c:idx val="19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4D40D20-2770-4F86-B19A-1472F23A59C2}" type="VALUE">
                      <a:rPr lang="en-US" sz="1600">
                        <a:solidFill>
                          <a:schemeClr val="tx1"/>
                        </a:solidFill>
                      </a:rPr>
                      <a:pPr>
                        <a:defRPr sz="1800" b="1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E-BAFB-4C3D-B0F4-E77F2B8C42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'Changes last 12 months'!$A$4:$B$23</c:f>
              <c:multiLvlStrCache>
                <c:ptCount val="20"/>
                <c:lvl>
                  <c:pt idx="0">
                    <c:v>All</c:v>
                  </c:pt>
                  <c:pt idx="1">
                    <c:v>Millennial</c:v>
                  </c:pt>
                  <c:pt idx="2">
                    <c:v>Gen Z</c:v>
                  </c:pt>
                  <c:pt idx="3">
                    <c:v>Women</c:v>
                  </c:pt>
                  <c:pt idx="4">
                    <c:v>LGBTQIA+</c:v>
                  </c:pt>
                  <c:pt idx="5">
                    <c:v>Native American</c:v>
                  </c:pt>
                  <c:pt idx="6">
                    <c:v>Black</c:v>
                  </c:pt>
                  <c:pt idx="7">
                    <c:v>Hispanic</c:v>
                  </c:pt>
                  <c:pt idx="8">
                    <c:v>Single</c:v>
                  </c:pt>
                  <c:pt idx="9">
                    <c:v>Divorced</c:v>
                  </c:pt>
                  <c:pt idx="10">
                    <c:v>Unmarried</c:v>
                  </c:pt>
                  <c:pt idx="11">
                    <c:v>&lt;$25k</c:v>
                  </c:pt>
                  <c:pt idx="12">
                    <c:v>$25–$35k</c:v>
                  </c:pt>
                  <c:pt idx="13">
                    <c:v>$35–$50k</c:v>
                  </c:pt>
                  <c:pt idx="14">
                    <c:v>$50–$75k</c:v>
                  </c:pt>
                  <c:pt idx="15">
                    <c:v>&lt; High School</c:v>
                  </c:pt>
                  <c:pt idx="16">
                    <c:v>High School</c:v>
                  </c:pt>
                  <c:pt idx="17">
                    <c:v>Part-time</c:v>
                  </c:pt>
                  <c:pt idx="18">
                    <c:v>Self-employed</c:v>
                  </c:pt>
                  <c:pt idx="19">
                    <c:v>Not Employed</c:v>
                  </c:pt>
                </c:lvl>
                <c:lvl>
                  <c:pt idx="0">
                    <c:v>All</c:v>
                  </c:pt>
                  <c:pt idx="1">
                    <c:v>Generation</c:v>
                  </c:pt>
                  <c:pt idx="3">
                    <c:v>Gender</c:v>
                  </c:pt>
                  <c:pt idx="4">
                    <c:v>LGBTQ</c:v>
                  </c:pt>
                  <c:pt idx="5">
                    <c:v>Race/Ethnicity</c:v>
                  </c:pt>
                  <c:pt idx="8">
                    <c:v>Marital</c:v>
                  </c:pt>
                  <c:pt idx="11">
                    <c:v>HH Income</c:v>
                  </c:pt>
                  <c:pt idx="15">
                    <c:v>Education</c:v>
                  </c:pt>
                  <c:pt idx="17">
                    <c:v>Employment</c:v>
                  </c:pt>
                </c:lvl>
              </c:multiLvlStrCache>
            </c:multiLvlStrRef>
          </c:cat>
          <c:val>
            <c:numRef>
              <c:f>'Changes last 12 months'!$C$4:$C$23</c:f>
              <c:numCache>
                <c:formatCode>General</c:formatCode>
                <c:ptCount val="20"/>
                <c:pt idx="0">
                  <c:v>3.24</c:v>
                </c:pt>
                <c:pt idx="1">
                  <c:v>3.27</c:v>
                </c:pt>
                <c:pt idx="2">
                  <c:v>3.23</c:v>
                </c:pt>
                <c:pt idx="3">
                  <c:v>3.38</c:v>
                </c:pt>
                <c:pt idx="4">
                  <c:v>3.34</c:v>
                </c:pt>
                <c:pt idx="5">
                  <c:v>3.32</c:v>
                </c:pt>
                <c:pt idx="6">
                  <c:v>3.07</c:v>
                </c:pt>
                <c:pt idx="7">
                  <c:v>3.11</c:v>
                </c:pt>
                <c:pt idx="8">
                  <c:v>3.31</c:v>
                </c:pt>
                <c:pt idx="9">
                  <c:v>3.36</c:v>
                </c:pt>
                <c:pt idx="10">
                  <c:v>3.33</c:v>
                </c:pt>
                <c:pt idx="11" formatCode="0.00">
                  <c:v>3.4323773250962528</c:v>
                </c:pt>
                <c:pt idx="12" formatCode="0.00">
                  <c:v>3.4120727825433601</c:v>
                </c:pt>
                <c:pt idx="13" formatCode="0.00">
                  <c:v>3.4118164770886774</c:v>
                </c:pt>
                <c:pt idx="14" formatCode="0.00">
                  <c:v>3.3496644989215145</c:v>
                </c:pt>
                <c:pt idx="15" formatCode="0.00">
                  <c:v>3.1125805171117391</c:v>
                </c:pt>
                <c:pt idx="16" formatCode="0.00">
                  <c:v>3.2654645268500015</c:v>
                </c:pt>
                <c:pt idx="17" formatCode="0.00">
                  <c:v>3.2368452312825142</c:v>
                </c:pt>
                <c:pt idx="18" formatCode="0.00">
                  <c:v>3.1180282703330366</c:v>
                </c:pt>
                <c:pt idx="19" formatCode="0.00">
                  <c:v>3.5129619228501849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A9-4703-AB36-5C393D9A8D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72249439"/>
        <c:axId val="72250399"/>
      </c:barChart>
      <c:catAx>
        <c:axId val="722494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72250399"/>
        <c:crosses val="autoZero"/>
        <c:auto val="1"/>
        <c:lblAlgn val="ctr"/>
        <c:lblOffset val="100"/>
        <c:noMultiLvlLbl val="0"/>
      </c:catAx>
      <c:valAx>
        <c:axId val="72250399"/>
        <c:scaling>
          <c:orientation val="minMax"/>
          <c:max val="4"/>
          <c:min val="2"/>
        </c:scaling>
        <c:delete val="1"/>
        <c:axPos val="l"/>
        <c:numFmt formatCode="General" sourceLinked="1"/>
        <c:majorTickMark val="none"/>
        <c:minorTickMark val="none"/>
        <c:tickLblPos val="nextTo"/>
        <c:crossAx val="722494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 rot="-5400000" vert="horz"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458450897853303E-3"/>
          <c:y val="3.3950617283950615E-2"/>
          <c:w val="0.97609785200618071"/>
          <c:h val="0.5881722076407115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5DC-4323-A84E-DB52727AFD11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5DC-4323-A84E-DB52727AFD11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5DC-4323-A84E-DB52727AFD11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5DC-4323-A84E-DB52727AFD11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55DC-4323-A84E-DB52727AFD11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55DC-4323-A84E-DB52727AFD11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55DC-4323-A84E-DB52727AFD11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55DC-4323-A84E-DB52727AFD11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55DC-4323-A84E-DB52727AFD11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55DC-4323-A84E-DB52727AFD11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55DC-4323-A84E-DB52727AFD11}"/>
              </c:ext>
            </c:extLst>
          </c:dPt>
          <c:dPt>
            <c:idx val="17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5DC-4323-A84E-DB52727AFD11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55DC-4323-A84E-DB52727AFD11}"/>
              </c:ext>
            </c:extLst>
          </c:dPt>
          <c:dLbls>
            <c:dLbl>
              <c:idx val="0"/>
              <c:layout>
                <c:manualLayout>
                  <c:x val="-2.1729225448926652E-3"/>
                  <c:y val="-9.35185185185190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65EE-4AD9-BBD3-6D6B3564F89B}"/>
                </c:ext>
              </c:extLst>
            </c:dLbl>
            <c:dLbl>
              <c:idx val="1"/>
              <c:layout>
                <c:manualLayout>
                  <c:x val="-5.4323063622316635E-3"/>
                  <c:y val="-2.169753086419753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5DC-4323-A84E-DB52727AFD11}"/>
                </c:ext>
              </c:extLst>
            </c:dLbl>
            <c:dLbl>
              <c:idx val="2"/>
              <c:layout>
                <c:manualLayout>
                  <c:x val="2.1729225448926652E-3"/>
                  <c:y val="-4.02160493827160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5DC-4323-A84E-DB52727AFD11}"/>
                </c:ext>
              </c:extLst>
            </c:dLbl>
            <c:dLbl>
              <c:idx val="3"/>
              <c:layout>
                <c:manualLayout>
                  <c:x val="-1.9918226564463137E-17"/>
                  <c:y val="1.225308641975302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5DC-4323-A84E-DB52727AFD11}"/>
                </c:ext>
              </c:extLst>
            </c:dLbl>
            <c:dLbl>
              <c:idx val="4"/>
              <c:layout>
                <c:manualLayout>
                  <c:x val="0"/>
                  <c:y val="-1.5524691358024692E-2"/>
                </c:manualLayout>
              </c:layout>
              <c:tx>
                <c:rich>
                  <a:bodyPr/>
                  <a:lstStyle/>
                  <a:p>
                    <a:fld id="{4DBD1EBF-FB0A-4325-A4C4-999590DDBD9B}" type="VALUE">
                      <a:rPr lang="en-US">
                        <a:solidFill>
                          <a:schemeClr val="tx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55DC-4323-A84E-DB52727AFD11}"/>
                </c:ext>
              </c:extLst>
            </c:dLbl>
            <c:dLbl>
              <c:idx val="5"/>
              <c:layout>
                <c:manualLayout>
                  <c:x val="0"/>
                  <c:y val="-9.35185185185190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5DC-4323-A84E-DB52727AFD11}"/>
                </c:ext>
              </c:extLst>
            </c:dLbl>
            <c:dLbl>
              <c:idx val="6"/>
              <c:layout>
                <c:manualLayout>
                  <c:x val="2.1729225448926257E-3"/>
                  <c:y val="-4.638888888888888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5DC-4323-A84E-DB52727AFD11}"/>
                </c:ext>
              </c:extLst>
            </c:dLbl>
            <c:dLbl>
              <c:idx val="7"/>
              <c:layout>
                <c:manualLayout>
                  <c:x val="0"/>
                  <c:y val="-3.71296296296296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5DC-4323-A84E-DB52727AFD11}"/>
                </c:ext>
              </c:extLst>
            </c:dLbl>
            <c:dLbl>
              <c:idx val="8"/>
              <c:layout>
                <c:manualLayout>
                  <c:x val="0"/>
                  <c:y val="-2.4783950617284008E-2"/>
                </c:manualLayout>
              </c:layout>
              <c:tx>
                <c:rich>
                  <a:bodyPr/>
                  <a:lstStyle/>
                  <a:p>
                    <a:fld id="{DE51277E-7A62-40C3-8B8A-B51A1970379C}" type="VALUE">
                      <a:rPr lang="en-US">
                        <a:solidFill>
                          <a:schemeClr val="tx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55DC-4323-A84E-DB52727AFD11}"/>
                </c:ext>
              </c:extLst>
            </c:dLbl>
            <c:dLbl>
              <c:idx val="9"/>
              <c:layout>
                <c:manualLayout>
                  <c:x val="0"/>
                  <c:y val="3.8271604938271606E-3"/>
                </c:manualLayout>
              </c:layout>
              <c:tx>
                <c:rich>
                  <a:bodyPr/>
                  <a:lstStyle/>
                  <a:p>
                    <a:fld id="{600388D9-8D00-4623-9134-B5D0B98F1F60}" type="VALUE">
                      <a:rPr lang="en-US">
                        <a:solidFill>
                          <a:schemeClr val="tx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55DC-4323-A84E-DB52727AFD11}"/>
                </c:ext>
              </c:extLst>
            </c:dLbl>
            <c:dLbl>
              <c:idx val="10"/>
              <c:layout>
                <c:manualLayout>
                  <c:x val="-1.0864612724464124E-3"/>
                  <c:y val="-1.8611111111111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65EE-4AD9-BBD3-6D6B3564F89B}"/>
                </c:ext>
              </c:extLst>
            </c:dLbl>
            <c:dLbl>
              <c:idx val="11"/>
              <c:layout>
                <c:manualLayout>
                  <c:x val="0"/>
                  <c:y val="-9.2592592592592588E-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65EE-4AD9-BBD3-6D6B3564F89B}"/>
                </c:ext>
              </c:extLst>
            </c:dLbl>
            <c:dLbl>
              <c:idx val="12"/>
              <c:layout>
                <c:manualLayout>
                  <c:x val="-7.9672906257852546E-17"/>
                  <c:y val="-1.243827160493827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65EE-4AD9-BBD3-6D6B3564F89B}"/>
                </c:ext>
              </c:extLst>
            </c:dLbl>
            <c:dLbl>
              <c:idx val="13"/>
              <c:layout>
                <c:manualLayout>
                  <c:x val="0"/>
                  <c:y val="-2.34567901234567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5DC-4323-A84E-DB52727AFD11}"/>
                </c:ext>
              </c:extLst>
            </c:dLbl>
            <c:dLbl>
              <c:idx val="14"/>
              <c:layout>
                <c:manualLayout>
                  <c:x val="-1.0864612724463326E-3"/>
                  <c:y val="-3.179012345679012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65EE-4AD9-BBD3-6D6B3564F89B}"/>
                </c:ext>
              </c:extLst>
            </c:dLbl>
            <c:dLbl>
              <c:idx val="15"/>
              <c:layout>
                <c:manualLayout>
                  <c:x val="-1.0864612724463326E-3"/>
                  <c:y val="-2.478395061728400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5DC-4323-A84E-DB52727AFD11}"/>
                </c:ext>
              </c:extLst>
            </c:dLbl>
            <c:dLbl>
              <c:idx val="16"/>
              <c:layout>
                <c:manualLayout>
                  <c:x val="0"/>
                  <c:y val="-3.71296296296296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5DC-4323-A84E-DB52727AFD11}"/>
                </c:ext>
              </c:extLst>
            </c:dLbl>
            <c:dLbl>
              <c:idx val="17"/>
              <c:layout>
                <c:manualLayout>
                  <c:x val="0"/>
                  <c:y val="-3.404320987654326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5DC-4323-A84E-DB52727AFD11}"/>
                </c:ext>
              </c:extLst>
            </c:dLbl>
            <c:dLbl>
              <c:idx val="18"/>
              <c:layout>
                <c:manualLayout>
                  <c:x val="-1.5934581251570509E-16"/>
                  <c:y val="9.166666666666666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5DC-4323-A84E-DB52727AFD11}"/>
                </c:ext>
              </c:extLst>
            </c:dLbl>
            <c:dLbl>
              <c:idx val="19"/>
              <c:layout>
                <c:manualLayout>
                  <c:x val="-2.1729225448926652E-3"/>
                  <c:y val="-3.179012345679012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64DF-4286-971F-6535831FD3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effectLst/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'Changes NExt 12 Months'!$A$4:$B$23</c:f>
              <c:multiLvlStrCache>
                <c:ptCount val="20"/>
                <c:lvl>
                  <c:pt idx="0">
                    <c:v>All</c:v>
                  </c:pt>
                  <c:pt idx="1">
                    <c:v>Millennial</c:v>
                  </c:pt>
                  <c:pt idx="2">
                    <c:v>Gen Z</c:v>
                  </c:pt>
                  <c:pt idx="3">
                    <c:v>Women</c:v>
                  </c:pt>
                  <c:pt idx="4">
                    <c:v>LGBTQIA+</c:v>
                  </c:pt>
                  <c:pt idx="5">
                    <c:v>Native American</c:v>
                  </c:pt>
                  <c:pt idx="6">
                    <c:v>Black</c:v>
                  </c:pt>
                  <c:pt idx="7">
                    <c:v>Hispanic</c:v>
                  </c:pt>
                  <c:pt idx="8">
                    <c:v>Single</c:v>
                  </c:pt>
                  <c:pt idx="9">
                    <c:v>Divorced</c:v>
                  </c:pt>
                  <c:pt idx="10">
                    <c:v>Unmarried</c:v>
                  </c:pt>
                  <c:pt idx="11">
                    <c:v>&lt;$25k</c:v>
                  </c:pt>
                  <c:pt idx="12">
                    <c:v>$25–$35k</c:v>
                  </c:pt>
                  <c:pt idx="13">
                    <c:v>$35–$50k</c:v>
                  </c:pt>
                  <c:pt idx="14">
                    <c:v>$50–$75k</c:v>
                  </c:pt>
                  <c:pt idx="15">
                    <c:v>&lt; High School</c:v>
                  </c:pt>
                  <c:pt idx="16">
                    <c:v>High School</c:v>
                  </c:pt>
                  <c:pt idx="17">
                    <c:v>Part-time</c:v>
                  </c:pt>
                  <c:pt idx="18">
                    <c:v>Self-employed</c:v>
                  </c:pt>
                  <c:pt idx="19">
                    <c:v>Not Employed</c:v>
                  </c:pt>
                </c:lvl>
                <c:lvl>
                  <c:pt idx="0">
                    <c:v>All</c:v>
                  </c:pt>
                  <c:pt idx="1">
                    <c:v>Generation</c:v>
                  </c:pt>
                  <c:pt idx="3">
                    <c:v>Gender</c:v>
                  </c:pt>
                  <c:pt idx="4">
                    <c:v>LGBTQ</c:v>
                  </c:pt>
                  <c:pt idx="5">
                    <c:v>Race/Ethnicity</c:v>
                  </c:pt>
                  <c:pt idx="8">
                    <c:v>Marital</c:v>
                  </c:pt>
                  <c:pt idx="11">
                    <c:v>HH Income</c:v>
                  </c:pt>
                  <c:pt idx="15">
                    <c:v>Education</c:v>
                  </c:pt>
                  <c:pt idx="17">
                    <c:v>Employment</c:v>
                  </c:pt>
                </c:lvl>
              </c:multiLvlStrCache>
            </c:multiLvlStrRef>
          </c:cat>
          <c:val>
            <c:numRef>
              <c:f>'Changes NExt 12 Months'!$C$4:$C$23</c:f>
              <c:numCache>
                <c:formatCode>General</c:formatCode>
                <c:ptCount val="20"/>
                <c:pt idx="0">
                  <c:v>2.84</c:v>
                </c:pt>
                <c:pt idx="1">
                  <c:v>2.76</c:v>
                </c:pt>
                <c:pt idx="2">
                  <c:v>2.72</c:v>
                </c:pt>
                <c:pt idx="3">
                  <c:v>2.88</c:v>
                </c:pt>
                <c:pt idx="4">
                  <c:v>2.78</c:v>
                </c:pt>
                <c:pt idx="5">
                  <c:v>2.79</c:v>
                </c:pt>
                <c:pt idx="6">
                  <c:v>2.5499999999999998</c:v>
                </c:pt>
                <c:pt idx="7">
                  <c:v>2.73</c:v>
                </c:pt>
                <c:pt idx="8">
                  <c:v>2.77</c:v>
                </c:pt>
                <c:pt idx="9">
                  <c:v>2.91</c:v>
                </c:pt>
                <c:pt idx="10">
                  <c:v>2.8</c:v>
                </c:pt>
                <c:pt idx="11" formatCode="0.00">
                  <c:v>2.8583143742338137</c:v>
                </c:pt>
                <c:pt idx="12" formatCode="0.00">
                  <c:v>2.8159685883790493</c:v>
                </c:pt>
                <c:pt idx="13" formatCode="0.00">
                  <c:v>2.9315189814231122</c:v>
                </c:pt>
                <c:pt idx="14" formatCode="0.00">
                  <c:v>2.8364262077060181</c:v>
                </c:pt>
                <c:pt idx="15" formatCode="0.00">
                  <c:v>2.72</c:v>
                </c:pt>
                <c:pt idx="16" formatCode="0.00">
                  <c:v>2.78</c:v>
                </c:pt>
                <c:pt idx="17" formatCode="0.00">
                  <c:v>2.7341111610387254</c:v>
                </c:pt>
                <c:pt idx="18" formatCode="0.00">
                  <c:v>2.7440483216914013</c:v>
                </c:pt>
                <c:pt idx="19" formatCode="0.00">
                  <c:v>2.89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DC-4323-A84E-DB52727AFD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72249439"/>
        <c:axId val="72250399"/>
      </c:barChart>
      <c:catAx>
        <c:axId val="722494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250399"/>
        <c:crosses val="autoZero"/>
        <c:auto val="1"/>
        <c:lblAlgn val="ctr"/>
        <c:lblOffset val="100"/>
        <c:noMultiLvlLbl val="0"/>
      </c:catAx>
      <c:valAx>
        <c:axId val="72250399"/>
        <c:scaling>
          <c:orientation val="minMax"/>
          <c:max val="4"/>
          <c:min val="2"/>
        </c:scaling>
        <c:delete val="1"/>
        <c:axPos val="l"/>
        <c:numFmt formatCode="General" sourceLinked="1"/>
        <c:majorTickMark val="none"/>
        <c:minorTickMark val="none"/>
        <c:tickLblPos val="nextTo"/>
        <c:crossAx val="722494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5CC-4F51-8559-02700FAB5FEC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45CC-4F51-8559-02700FAB5FEC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5CC-4F51-8559-02700FAB5FEC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45CC-4F51-8559-02700FAB5FEC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4400" b="1" i="0" u="none" strike="noStrike" kern="1200" baseline="0">
                      <a:solidFill>
                        <a:schemeClr val="tx1"/>
                      </a:solidFill>
                      <a:effectLst/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E667-4A30-8710-B5BF121BD887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4400" b="1" i="0" u="none" strike="noStrike" kern="1200" baseline="0">
                      <a:solidFill>
                        <a:schemeClr val="tx1"/>
                      </a:solidFill>
                      <a:effectLst/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E667-4A30-8710-B5BF121BD887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4400" b="1" i="0" u="none" strike="noStrike" kern="1200" baseline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+mn-ea"/>
                        <a:cs typeface="+mn-cs"/>
                      </a:defRPr>
                    </a:pPr>
                    <a:fld id="{274BB258-E91B-4AF4-A55C-834CA5D7421B}" type="VALUE">
                      <a:rPr lang="en-US">
                        <a:latin typeface="Aptos" panose="020B0004020202020204" pitchFamily="34" charset="0"/>
                      </a:rPr>
                      <a:pPr>
                        <a:defRPr sz="4400" b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4400" b="1" i="0" u="none" strike="noStrike" kern="1200" baseline="0">
                      <a:solidFill>
                        <a:schemeClr val="tx1"/>
                      </a:solidFill>
                      <a:effectLst/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5CC-4F51-8559-02700FAB5FEC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4400" b="1" i="0" u="none" strike="noStrike" kern="1200" baseline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+mn-ea"/>
                        <a:cs typeface="+mn-cs"/>
                      </a:defRPr>
                    </a:pPr>
                    <a:fld id="{A7BB7AC1-0E44-4B88-B0F1-9D02ED6ED1AD}" type="VALUE">
                      <a:rPr lang="en-US">
                        <a:latin typeface="Aptos" panose="020B0004020202020204" pitchFamily="34" charset="0"/>
                      </a:rPr>
                      <a:pPr>
                        <a:defRPr sz="4400" b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4400" b="1" i="0" u="none" strike="noStrike" kern="1200" baseline="0">
                      <a:solidFill>
                        <a:schemeClr val="tx1"/>
                      </a:solidFill>
                      <a:effectLst/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45CC-4F51-8559-02700FAB5F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400" b="1" i="0" u="none" strike="noStrike" kern="1200" baseline="0">
                    <a:solidFill>
                      <a:schemeClr val="bg1"/>
                    </a:solidFill>
                    <a:effectLst/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Job/Career</c:v>
                </c:pt>
                <c:pt idx="1">
                  <c:v>Work/Life Balance</c:v>
                </c:pt>
                <c:pt idx="2">
                  <c:v>Caregiving (outside of home)</c:v>
                </c:pt>
                <c:pt idx="3">
                  <c:v>In-Home Caregiving</c:v>
                </c:pt>
                <c:pt idx="4">
                  <c:v>Daily Life</c:v>
                </c:pt>
                <c:pt idx="5">
                  <c:v>Relationships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4.4800000000000004</c:v>
                </c:pt>
                <c:pt idx="1">
                  <c:v>4.84</c:v>
                </c:pt>
                <c:pt idx="2">
                  <c:v>6.15</c:v>
                </c:pt>
                <c:pt idx="3">
                  <c:v>6.81</c:v>
                </c:pt>
                <c:pt idx="4">
                  <c:v>5.19</c:v>
                </c:pt>
                <c:pt idx="5">
                  <c:v>5.58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CC-4F51-8559-02700FAB5F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46427839"/>
        <c:axId val="246429759"/>
      </c:barChart>
      <c:catAx>
        <c:axId val="246427839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246429759"/>
        <c:crosses val="autoZero"/>
        <c:auto val="1"/>
        <c:lblAlgn val="ctr"/>
        <c:lblOffset val="100"/>
        <c:noMultiLvlLbl val="0"/>
      </c:catAx>
      <c:valAx>
        <c:axId val="246429759"/>
        <c:scaling>
          <c:orientation val="minMax"/>
          <c:max val="10"/>
          <c:min val="0"/>
        </c:scaling>
        <c:delete val="0"/>
        <c:axPos val="t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64278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>
                <a:solidFill>
                  <a:schemeClr val="tx1"/>
                </a:solidFill>
                <a:latin typeface="Aptos" panose="020B0004020202020204" pitchFamily="34" charset="0"/>
              </a:rPr>
              <a:t>Work/Life Balance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6042945249127808E-2"/>
          <c:y val="6.7385439824194454E-2"/>
          <c:w val="0.96639875571109168"/>
          <c:h val="0.385875322608317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Sheet4!$D$6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2.1947873799725653E-3"/>
                  <c:y val="-6.4904960593416786E-2"/>
                </c:manualLayout>
              </c:layout>
              <c:tx>
                <c:rich>
                  <a:bodyPr/>
                  <a:lstStyle/>
                  <a:p>
                    <a:fld id="{5D8BD6C1-6B4F-4320-BA8F-D56F2A4CA68D}" type="VALUE">
                      <a:rPr lang="en-US"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ED5-45AC-A2EA-E7ABBE6FFD95}"/>
                </c:ext>
              </c:extLst>
            </c:dLbl>
            <c:dLbl>
              <c:idx val="6"/>
              <c:layout>
                <c:manualLayout>
                  <c:x val="0"/>
                  <c:y val="-5.0996754751970373E-2"/>
                </c:manualLayout>
              </c:layout>
              <c:tx>
                <c:rich>
                  <a:bodyPr/>
                  <a:lstStyle/>
                  <a:p>
                    <a:fld id="{00DA24ED-6DC4-422B-A578-160EFFFCF004}" type="VALUE">
                      <a:rPr lang="en-US"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1AA-4149-A3D6-959D8F80267C}"/>
                </c:ext>
              </c:extLst>
            </c:dLbl>
            <c:dLbl>
              <c:idx val="11"/>
              <c:layout>
                <c:manualLayout>
                  <c:x val="-2.1947873799726455E-3"/>
                  <c:y val="-6.4904960593416786E-2"/>
                </c:manualLayout>
              </c:layout>
              <c:tx>
                <c:rich>
                  <a:bodyPr/>
                  <a:lstStyle/>
                  <a:p>
                    <a:fld id="{EE35FBFE-8894-4FC4-AB54-2DEE92989C76}" type="VALUE">
                      <a:rPr lang="en-US"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1AA-4149-A3D6-959D8F80267C}"/>
                </c:ext>
              </c:extLst>
            </c:dLbl>
            <c:dLbl>
              <c:idx val="12"/>
              <c:layout>
                <c:manualLayout>
                  <c:x val="-3.2921810699590086E-3"/>
                  <c:y val="-4.1724617524339362E-2"/>
                </c:manualLayout>
              </c:layout>
              <c:tx>
                <c:rich>
                  <a:bodyPr/>
                  <a:lstStyle/>
                  <a:p>
                    <a:fld id="{78F9DDCD-E88B-4D13-BABA-B3380748EB41}" type="VALUE">
                      <a:rPr lang="en-US"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1AA-4149-A3D6-959D8F80267C}"/>
                </c:ext>
              </c:extLst>
            </c:dLbl>
            <c:dLbl>
              <c:idx val="13"/>
              <c:layout>
                <c:manualLayout>
                  <c:x val="1.0973936899862826E-3"/>
                  <c:y val="-3.2452480296708434E-2"/>
                </c:manualLayout>
              </c:layout>
              <c:tx>
                <c:rich>
                  <a:bodyPr/>
                  <a:lstStyle/>
                  <a:p>
                    <a:fld id="{88D9F898-0E76-4340-B926-5104B191CDBB}" type="VALUE">
                      <a:rPr lang="en-US"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51AA-4149-A3D6-959D8F80267C}"/>
                </c:ext>
              </c:extLst>
            </c:dLbl>
            <c:dLbl>
              <c:idx val="14"/>
              <c:layout>
                <c:manualLayout>
                  <c:x val="-3.2921810699588477E-3"/>
                  <c:y val="-2.3180343069077465E-2"/>
                </c:manualLayout>
              </c:layout>
              <c:tx>
                <c:rich>
                  <a:bodyPr/>
                  <a:lstStyle/>
                  <a:p>
                    <a:fld id="{6A5BF48C-00D4-4850-9E1A-26F3A56FB374}" type="VALUE">
                      <a:rPr lang="en-US"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1AA-4149-A3D6-959D8F80267C}"/>
                </c:ext>
              </c:extLst>
            </c:dLbl>
            <c:dLbl>
              <c:idx val="15"/>
              <c:layout>
                <c:manualLayout>
                  <c:x val="-4.389574759945291E-3"/>
                  <c:y val="-4.1724617524339362E-2"/>
                </c:manualLayout>
              </c:layout>
              <c:tx>
                <c:rich>
                  <a:bodyPr/>
                  <a:lstStyle/>
                  <a:p>
                    <a:fld id="{B88F8C48-CBB7-4783-AF22-30155EDC6415}" type="VALUE">
                      <a:rPr lang="en-US"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51AA-4149-A3D6-959D8F80267C}"/>
                </c:ext>
              </c:extLst>
            </c:dLbl>
            <c:dLbl>
              <c:idx val="17"/>
              <c:layout>
                <c:manualLayout>
                  <c:x val="4.3895747599451305E-3"/>
                  <c:y val="-6.0268891979601343E-2"/>
                </c:manualLayout>
              </c:layout>
              <c:tx>
                <c:rich>
                  <a:bodyPr/>
                  <a:lstStyle/>
                  <a:p>
                    <a:fld id="{F3B803BE-4282-46EC-B9C3-217270376C2E}" type="VALUE">
                      <a:rPr lang="en-US"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CED5-45AC-A2EA-E7ABBE6FFD95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[1]Sheet4!$A$7:$B$25</c:f>
              <c:multiLvlStrCache>
                <c:ptCount val="18"/>
                <c:lvl>
                  <c:pt idx="0">
                    <c:v>All</c:v>
                  </c:pt>
                  <c:pt idx="1">
                    <c:v>Millennial</c:v>
                  </c:pt>
                  <c:pt idx="2">
                    <c:v>Gen Z</c:v>
                  </c:pt>
                  <c:pt idx="3">
                    <c:v>Women</c:v>
                  </c:pt>
                  <c:pt idx="4">
                    <c:v>LGBTQAI+</c:v>
                  </c:pt>
                  <c:pt idx="5">
                    <c:v>Native American</c:v>
                  </c:pt>
                  <c:pt idx="6">
                    <c:v>Black</c:v>
                  </c:pt>
                  <c:pt idx="7">
                    <c:v>Hispanic</c:v>
                  </c:pt>
                  <c:pt idx="8">
                    <c:v>Single</c:v>
                  </c:pt>
                  <c:pt idx="9">
                    <c:v>Divorced</c:v>
                  </c:pt>
                  <c:pt idx="10">
                    <c:v>Unmarried</c:v>
                  </c:pt>
                  <c:pt idx="11">
                    <c:v>&lt;$25k</c:v>
                  </c:pt>
                  <c:pt idx="12">
                    <c:v>$25-$35k</c:v>
                  </c:pt>
                  <c:pt idx="13">
                    <c:v>$35-$50k</c:v>
                  </c:pt>
                  <c:pt idx="14">
                    <c:v>$50-$75k</c:v>
                  </c:pt>
                  <c:pt idx="15">
                    <c:v>High School</c:v>
                  </c:pt>
                  <c:pt idx="16">
                    <c:v>Part-time</c:v>
                  </c:pt>
                  <c:pt idx="17">
                    <c:v>Self-employed</c:v>
                  </c:pt>
                </c:lvl>
                <c:lvl>
                  <c:pt idx="0">
                    <c:v>All</c:v>
                  </c:pt>
                  <c:pt idx="1">
                    <c:v>Generation</c:v>
                  </c:pt>
                  <c:pt idx="3">
                    <c:v>Gender</c:v>
                  </c:pt>
                  <c:pt idx="4">
                    <c:v>LGBTQ</c:v>
                  </c:pt>
                  <c:pt idx="5">
                    <c:v>Race/Ethnicity</c:v>
                  </c:pt>
                  <c:pt idx="8">
                    <c:v>Marital</c:v>
                  </c:pt>
                  <c:pt idx="11">
                    <c:v>HH Income</c:v>
                  </c:pt>
                  <c:pt idx="16">
                    <c:v>Employment</c:v>
                  </c:pt>
                </c:lvl>
              </c:multiLvlStrCache>
            </c:multiLvlStrRef>
          </c:cat>
          <c:val>
            <c:numRef>
              <c:f>[1]Sheet4!$D$7:$D$25</c:f>
              <c:numCache>
                <c:formatCode>General</c:formatCode>
                <c:ptCount val="18"/>
                <c:pt idx="0">
                  <c:v>4.84</c:v>
                </c:pt>
                <c:pt idx="1">
                  <c:v>4.49</c:v>
                </c:pt>
                <c:pt idx="2">
                  <c:v>4.04</c:v>
                </c:pt>
                <c:pt idx="3">
                  <c:v>4.87</c:v>
                </c:pt>
                <c:pt idx="4">
                  <c:v>4.3099999999999996</c:v>
                </c:pt>
                <c:pt idx="5">
                  <c:v>3.54</c:v>
                </c:pt>
                <c:pt idx="6">
                  <c:v>4.43</c:v>
                </c:pt>
                <c:pt idx="7">
                  <c:v>4.21</c:v>
                </c:pt>
                <c:pt idx="8">
                  <c:v>4.55</c:v>
                </c:pt>
                <c:pt idx="9">
                  <c:v>5.61</c:v>
                </c:pt>
                <c:pt idx="10">
                  <c:v>4.79</c:v>
                </c:pt>
                <c:pt idx="11" formatCode="0.00">
                  <c:v>4.6925407095773144</c:v>
                </c:pt>
                <c:pt idx="12" formatCode="0.00">
                  <c:v>4.6706412640612189</c:v>
                </c:pt>
                <c:pt idx="13" formatCode="0.00">
                  <c:v>4.6856227225813605</c:v>
                </c:pt>
                <c:pt idx="14" formatCode="0.00">
                  <c:v>4.8041613441026358</c:v>
                </c:pt>
                <c:pt idx="15" formatCode="0.00">
                  <c:v>4.6571097639746721</c:v>
                </c:pt>
                <c:pt idx="16">
                  <c:v>5.73</c:v>
                </c:pt>
                <c:pt idx="17">
                  <c:v>3.82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D5-45AC-A2EA-E7ABBE6FFD9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-27"/>
        <c:axId val="1817903600"/>
        <c:axId val="1817891120"/>
      </c:barChart>
      <c:catAx>
        <c:axId val="1817903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1817891120"/>
        <c:crosses val="autoZero"/>
        <c:auto val="1"/>
        <c:lblAlgn val="ctr"/>
        <c:lblOffset val="100"/>
        <c:noMultiLvlLbl val="0"/>
      </c:catAx>
      <c:valAx>
        <c:axId val="1817891120"/>
        <c:scaling>
          <c:orientation val="minMax"/>
          <c:max val="8"/>
          <c:min val="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1817903600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>
                <a:latin typeface="Aptos" panose="020B0004020202020204" pitchFamily="34" charset="0"/>
              </a:rPr>
              <a:t>Job/Career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'Q4 Stressors'!$C$6</c:f>
              <c:strCache>
                <c:ptCount val="1"/>
                <c:pt idx="0">
                  <c:v>Job/Career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2.1941372652273124E-3"/>
                  <c:y val="-0.1111111111111111"/>
                </c:manualLayout>
              </c:layout>
              <c:tx>
                <c:rich>
                  <a:bodyPr/>
                  <a:lstStyle/>
                  <a:p>
                    <a:fld id="{0D3D5FB0-43DB-4285-8725-A8333101858A}" type="VALUE">
                      <a:rPr lang="en-US"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EB86-4738-8151-48CA13C78554}"/>
                </c:ext>
              </c:extLst>
            </c:dLbl>
            <c:dLbl>
              <c:idx val="8"/>
              <c:layout>
                <c:manualLayout>
                  <c:x val="1.0970686326135758E-3"/>
                  <c:y val="-4.1666666666666706E-2"/>
                </c:manualLayout>
              </c:layout>
              <c:tx>
                <c:rich>
                  <a:bodyPr/>
                  <a:lstStyle/>
                  <a:p>
                    <a:fld id="{B7431F52-6E96-4F51-9AF6-81BC5FEE13B5}" type="VALUE">
                      <a:rPr lang="en-US"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B86-4738-8151-48CA13C78554}"/>
                </c:ext>
              </c:extLst>
            </c:dLbl>
            <c:dLbl>
              <c:idx val="12"/>
              <c:layout>
                <c:manualLayout>
                  <c:x val="-5.4853431630682813E-3"/>
                  <c:y val="-4.1666666666666623E-2"/>
                </c:manualLayout>
              </c:layout>
              <c:tx>
                <c:rich>
                  <a:bodyPr/>
                  <a:lstStyle/>
                  <a:p>
                    <a:fld id="{C30B988C-320A-4975-8DBE-229D92136FBF}" type="VALUE">
                      <a:rPr lang="en-US"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B86-4738-8151-48CA13C78554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'Q4 Stressors'!$A$7:$B$25</c:f>
              <c:multiLvlStrCache>
                <c:ptCount val="19"/>
                <c:lvl>
                  <c:pt idx="0">
                    <c:v>All</c:v>
                  </c:pt>
                  <c:pt idx="1">
                    <c:v>Millennial</c:v>
                  </c:pt>
                  <c:pt idx="2">
                    <c:v>Gen Z</c:v>
                  </c:pt>
                  <c:pt idx="3">
                    <c:v>Women</c:v>
                  </c:pt>
                  <c:pt idx="4">
                    <c:v>LGBTQIA+</c:v>
                  </c:pt>
                  <c:pt idx="5">
                    <c:v>Native American</c:v>
                  </c:pt>
                  <c:pt idx="6">
                    <c:v>Black</c:v>
                  </c:pt>
                  <c:pt idx="7">
                    <c:v>Hispanic</c:v>
                  </c:pt>
                  <c:pt idx="8">
                    <c:v>Single</c:v>
                  </c:pt>
                  <c:pt idx="9">
                    <c:v>Divorced</c:v>
                  </c:pt>
                  <c:pt idx="10">
                    <c:v>Unmarried</c:v>
                  </c:pt>
                  <c:pt idx="11">
                    <c:v>&lt;$25k</c:v>
                  </c:pt>
                  <c:pt idx="12">
                    <c:v>$25–$35k</c:v>
                  </c:pt>
                  <c:pt idx="13">
                    <c:v>$35–$50k</c:v>
                  </c:pt>
                  <c:pt idx="14">
                    <c:v>$50–$75k</c:v>
                  </c:pt>
                  <c:pt idx="15">
                    <c:v>&lt; High School</c:v>
                  </c:pt>
                  <c:pt idx="16">
                    <c:v>High School</c:v>
                  </c:pt>
                  <c:pt idx="17">
                    <c:v>Part-time</c:v>
                  </c:pt>
                  <c:pt idx="18">
                    <c:v>Self-employed</c:v>
                  </c:pt>
                </c:lvl>
                <c:lvl>
                  <c:pt idx="0">
                    <c:v>All</c:v>
                  </c:pt>
                  <c:pt idx="1">
                    <c:v>Generation</c:v>
                  </c:pt>
                  <c:pt idx="3">
                    <c:v>Gender</c:v>
                  </c:pt>
                  <c:pt idx="4">
                    <c:v>LGBTQ</c:v>
                  </c:pt>
                  <c:pt idx="5">
                    <c:v>Race/Ethnicity</c:v>
                  </c:pt>
                  <c:pt idx="8">
                    <c:v>Marital</c:v>
                  </c:pt>
                  <c:pt idx="11">
                    <c:v>HH Income</c:v>
                  </c:pt>
                  <c:pt idx="15">
                    <c:v>Education</c:v>
                  </c:pt>
                  <c:pt idx="17">
                    <c:v>Employment</c:v>
                  </c:pt>
                </c:lvl>
              </c:multiLvlStrCache>
            </c:multiLvlStrRef>
          </c:cat>
          <c:val>
            <c:numRef>
              <c:f>'Q4 Stressors'!$C$7:$C$25</c:f>
              <c:numCache>
                <c:formatCode>0.00</c:formatCode>
                <c:ptCount val="19"/>
                <c:pt idx="0" formatCode="General">
                  <c:v>4.4800000000000004</c:v>
                </c:pt>
                <c:pt idx="1">
                  <c:v>4.0879578345061542</c:v>
                </c:pt>
                <c:pt idx="2">
                  <c:v>3.9562201841799967</c:v>
                </c:pt>
                <c:pt idx="3" formatCode="General">
                  <c:v>4.45</c:v>
                </c:pt>
                <c:pt idx="4" formatCode="General">
                  <c:v>3.92</c:v>
                </c:pt>
                <c:pt idx="5" formatCode="General">
                  <c:v>3.75</c:v>
                </c:pt>
                <c:pt idx="6" formatCode="General">
                  <c:v>4.25</c:v>
                </c:pt>
                <c:pt idx="7" formatCode="General">
                  <c:v>4.03</c:v>
                </c:pt>
                <c:pt idx="8" formatCode="General">
                  <c:v>4.16</c:v>
                </c:pt>
                <c:pt idx="9" formatCode="General">
                  <c:v>5.0599999999999996</c:v>
                </c:pt>
                <c:pt idx="10" formatCode="General">
                  <c:v>4.3600000000000003</c:v>
                </c:pt>
                <c:pt idx="11">
                  <c:v>4.4757934935444537</c:v>
                </c:pt>
                <c:pt idx="12">
                  <c:v>4.1459094095435294</c:v>
                </c:pt>
                <c:pt idx="13">
                  <c:v>4.3924592051940134</c:v>
                </c:pt>
                <c:pt idx="14">
                  <c:v>4.4973794730138854</c:v>
                </c:pt>
                <c:pt idx="15">
                  <c:v>3.4605089485946592</c:v>
                </c:pt>
                <c:pt idx="16">
                  <c:v>4.5437124572196002</c:v>
                </c:pt>
                <c:pt idx="17">
                  <c:v>5.35</c:v>
                </c:pt>
                <c:pt idx="18">
                  <c:v>3.44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CC-427B-809E-F12D734050D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-27"/>
        <c:axId val="1817903600"/>
        <c:axId val="1817891120"/>
      </c:barChart>
      <c:catAx>
        <c:axId val="1817903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1817891120"/>
        <c:crosses val="autoZero"/>
        <c:auto val="1"/>
        <c:lblAlgn val="ctr"/>
        <c:lblOffset val="100"/>
        <c:noMultiLvlLbl val="0"/>
      </c:catAx>
      <c:valAx>
        <c:axId val="1817891120"/>
        <c:scaling>
          <c:orientation val="minMax"/>
          <c:max val="7"/>
          <c:min val="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1817903600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>
                <a:solidFill>
                  <a:schemeClr val="tx1"/>
                </a:solidFill>
                <a:latin typeface="Aptos" panose="020B0004020202020204" pitchFamily="34" charset="0"/>
              </a:rPr>
              <a:t>Caregiving Outside the Main Household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Sheet4!$F$6</c:f>
              <c:strCache>
                <c:ptCount val="1"/>
                <c:pt idx="0">
                  <c:v>Outside of Household Caregiving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Sheet4!$A$7:$B$25</c:f>
              <c:multiLvlStrCache>
                <c:ptCount val="19"/>
                <c:lvl>
                  <c:pt idx="0">
                    <c:v>All</c:v>
                  </c:pt>
                  <c:pt idx="1">
                    <c:v>Millennial</c:v>
                  </c:pt>
                  <c:pt idx="2">
                    <c:v>Gen Z</c:v>
                  </c:pt>
                  <c:pt idx="3">
                    <c:v>Women</c:v>
                  </c:pt>
                  <c:pt idx="4">
                    <c:v>LGBTQIA+</c:v>
                  </c:pt>
                  <c:pt idx="5">
                    <c:v>Native American</c:v>
                  </c:pt>
                  <c:pt idx="6">
                    <c:v>Black</c:v>
                  </c:pt>
                  <c:pt idx="7">
                    <c:v>Hispanic</c:v>
                  </c:pt>
                  <c:pt idx="8">
                    <c:v>Single</c:v>
                  </c:pt>
                  <c:pt idx="9">
                    <c:v>Divorced</c:v>
                  </c:pt>
                  <c:pt idx="10">
                    <c:v>Unmarried</c:v>
                  </c:pt>
                  <c:pt idx="11">
                    <c:v>&lt;$25k</c:v>
                  </c:pt>
                  <c:pt idx="12">
                    <c:v>$25–$35k</c:v>
                  </c:pt>
                  <c:pt idx="13">
                    <c:v>$35–$50k</c:v>
                  </c:pt>
                  <c:pt idx="14">
                    <c:v>$50–$75k</c:v>
                  </c:pt>
                  <c:pt idx="15">
                    <c:v>&lt; High School</c:v>
                  </c:pt>
                  <c:pt idx="16">
                    <c:v>High School</c:v>
                  </c:pt>
                  <c:pt idx="17">
                    <c:v>Part-time</c:v>
                  </c:pt>
                  <c:pt idx="18">
                    <c:v>Self-employed</c:v>
                  </c:pt>
                </c:lvl>
                <c:lvl>
                  <c:pt idx="0">
                    <c:v>All</c:v>
                  </c:pt>
                  <c:pt idx="1">
                    <c:v>Generation</c:v>
                  </c:pt>
                  <c:pt idx="3">
                    <c:v>Gender</c:v>
                  </c:pt>
                  <c:pt idx="4">
                    <c:v>LGBTQ</c:v>
                  </c:pt>
                  <c:pt idx="5">
                    <c:v>Race/Ethnicity</c:v>
                  </c:pt>
                  <c:pt idx="8">
                    <c:v>Marital</c:v>
                  </c:pt>
                  <c:pt idx="11">
                    <c:v>HH Income</c:v>
                  </c:pt>
                  <c:pt idx="15">
                    <c:v>Education</c:v>
                  </c:pt>
                  <c:pt idx="17">
                    <c:v>Employment</c:v>
                  </c:pt>
                </c:lvl>
              </c:multiLvlStrCache>
            </c:multiLvlStrRef>
          </c:cat>
          <c:val>
            <c:numRef>
              <c:f>Sheet4!$F$7:$F$25</c:f>
              <c:numCache>
                <c:formatCode>0.00</c:formatCode>
                <c:ptCount val="19"/>
                <c:pt idx="0" formatCode="General">
                  <c:v>6.81</c:v>
                </c:pt>
                <c:pt idx="1">
                  <c:v>6.3999339000396382</c:v>
                </c:pt>
                <c:pt idx="2">
                  <c:v>5.672306555752157</c:v>
                </c:pt>
                <c:pt idx="3" formatCode="General">
                  <c:v>7.11</c:v>
                </c:pt>
                <c:pt idx="4" formatCode="General">
                  <c:v>6.64</c:v>
                </c:pt>
                <c:pt idx="5" formatCode="General">
                  <c:v>5.21</c:v>
                </c:pt>
                <c:pt idx="6" formatCode="General">
                  <c:v>5.77</c:v>
                </c:pt>
                <c:pt idx="7" formatCode="General">
                  <c:v>5.48</c:v>
                </c:pt>
                <c:pt idx="8" formatCode="General">
                  <c:v>6.54</c:v>
                </c:pt>
                <c:pt idx="9" formatCode="General">
                  <c:v>7.64</c:v>
                </c:pt>
                <c:pt idx="10" formatCode="General">
                  <c:v>6.83</c:v>
                </c:pt>
                <c:pt idx="11">
                  <c:v>6.9300912662066096</c:v>
                </c:pt>
                <c:pt idx="12">
                  <c:v>6.914865786279516</c:v>
                </c:pt>
                <c:pt idx="13">
                  <c:v>7.0678211286533239</c:v>
                </c:pt>
                <c:pt idx="14">
                  <c:v>7.1824984623648431</c:v>
                </c:pt>
                <c:pt idx="15">
                  <c:v>5.3025937502213063</c:v>
                </c:pt>
                <c:pt idx="16">
                  <c:v>6.6114606557203182</c:v>
                </c:pt>
                <c:pt idx="17">
                  <c:v>6.8037665935356344</c:v>
                </c:pt>
                <c:pt idx="18">
                  <c:v>4.8029690086591224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A6-4FFB-A029-7C3D2A90814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-27"/>
        <c:axId val="1817903600"/>
        <c:axId val="1817891120"/>
      </c:barChart>
      <c:catAx>
        <c:axId val="1817903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1817891120"/>
        <c:crosses val="autoZero"/>
        <c:auto val="1"/>
        <c:lblAlgn val="ctr"/>
        <c:lblOffset val="100"/>
        <c:noMultiLvlLbl val="0"/>
      </c:catAx>
      <c:valAx>
        <c:axId val="1817891120"/>
        <c:scaling>
          <c:orientation val="minMax"/>
          <c:max val="8"/>
          <c:min val="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7903600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latin typeface="Aptos" panose="020B0004020202020204" pitchFamily="34" charset="0"/>
              </a:rPr>
              <a:t>Caregiving Within the Household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Sheet4!$E$6</c:f>
              <c:strCache>
                <c:ptCount val="1"/>
                <c:pt idx="0">
                  <c:v>Household Caregiving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2"/>
              <c:layout>
                <c:manualLayout>
                  <c:x val="8.0450770350837237E-17"/>
                  <c:y val="-3.7037037037037077E-2"/>
                </c:manualLayout>
              </c:layout>
              <c:tx>
                <c:rich>
                  <a:bodyPr/>
                  <a:lstStyle/>
                  <a:p>
                    <a:fld id="{0EF275DA-CCA4-49F5-BBDB-3C05AB18E8D5}" type="VALUE">
                      <a:rPr lang="en-US"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0C4-44EB-80F4-3BC9E4EB8820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Sheet4!$A$7:$B$25</c:f>
              <c:multiLvlStrCache>
                <c:ptCount val="19"/>
                <c:lvl>
                  <c:pt idx="0">
                    <c:v>All</c:v>
                  </c:pt>
                  <c:pt idx="1">
                    <c:v>Millennial</c:v>
                  </c:pt>
                  <c:pt idx="2">
                    <c:v>Gen Z</c:v>
                  </c:pt>
                  <c:pt idx="3">
                    <c:v>Women</c:v>
                  </c:pt>
                  <c:pt idx="4">
                    <c:v>LGBTQIA+</c:v>
                  </c:pt>
                  <c:pt idx="5">
                    <c:v>Native American</c:v>
                  </c:pt>
                  <c:pt idx="6">
                    <c:v>Black</c:v>
                  </c:pt>
                  <c:pt idx="7">
                    <c:v>Hispanic</c:v>
                  </c:pt>
                  <c:pt idx="8">
                    <c:v>Single</c:v>
                  </c:pt>
                  <c:pt idx="9">
                    <c:v>Divorced</c:v>
                  </c:pt>
                  <c:pt idx="10">
                    <c:v>Unmarried</c:v>
                  </c:pt>
                  <c:pt idx="11">
                    <c:v>&lt;$25k</c:v>
                  </c:pt>
                  <c:pt idx="12">
                    <c:v>$25–$35k</c:v>
                  </c:pt>
                  <c:pt idx="13">
                    <c:v>$35–$50k</c:v>
                  </c:pt>
                  <c:pt idx="14">
                    <c:v>$50-$75k–</c:v>
                  </c:pt>
                  <c:pt idx="15">
                    <c:v>&lt; High School</c:v>
                  </c:pt>
                  <c:pt idx="16">
                    <c:v>High School</c:v>
                  </c:pt>
                  <c:pt idx="17">
                    <c:v>Part-time</c:v>
                  </c:pt>
                  <c:pt idx="18">
                    <c:v>Self-employed</c:v>
                  </c:pt>
                </c:lvl>
                <c:lvl>
                  <c:pt idx="0">
                    <c:v>All</c:v>
                  </c:pt>
                  <c:pt idx="1">
                    <c:v>Generation</c:v>
                  </c:pt>
                  <c:pt idx="3">
                    <c:v>Gender</c:v>
                  </c:pt>
                  <c:pt idx="4">
                    <c:v>LGBTQ</c:v>
                  </c:pt>
                  <c:pt idx="5">
                    <c:v>Race/Ethnicity</c:v>
                  </c:pt>
                  <c:pt idx="8">
                    <c:v>Marital</c:v>
                  </c:pt>
                  <c:pt idx="11">
                    <c:v>HH Income</c:v>
                  </c:pt>
                  <c:pt idx="15">
                    <c:v>Education</c:v>
                  </c:pt>
                  <c:pt idx="17">
                    <c:v>Employment</c:v>
                  </c:pt>
                </c:lvl>
              </c:multiLvlStrCache>
            </c:multiLvlStrRef>
          </c:cat>
          <c:val>
            <c:numRef>
              <c:f>Sheet4!$E$7:$E$25</c:f>
              <c:numCache>
                <c:formatCode>0.00</c:formatCode>
                <c:ptCount val="19"/>
                <c:pt idx="0" formatCode="General">
                  <c:v>6.15</c:v>
                </c:pt>
                <c:pt idx="1">
                  <c:v>5.3580568952550749</c:v>
                </c:pt>
                <c:pt idx="2">
                  <c:v>5.3446982785992594</c:v>
                </c:pt>
                <c:pt idx="3" formatCode="General">
                  <c:v>6.28</c:v>
                </c:pt>
                <c:pt idx="4" formatCode="General">
                  <c:v>5.66</c:v>
                </c:pt>
                <c:pt idx="5" formatCode="General">
                  <c:v>4.53</c:v>
                </c:pt>
                <c:pt idx="6" formatCode="General">
                  <c:v>5.42</c:v>
                </c:pt>
                <c:pt idx="7" formatCode="General">
                  <c:v>4.84</c:v>
                </c:pt>
                <c:pt idx="8" formatCode="General">
                  <c:v>5.62</c:v>
                </c:pt>
                <c:pt idx="9" formatCode="General">
                  <c:v>5.96</c:v>
                </c:pt>
                <c:pt idx="10" formatCode="General">
                  <c:v>5.71</c:v>
                </c:pt>
                <c:pt idx="11">
                  <c:v>6.0574174693683558</c:v>
                </c:pt>
                <c:pt idx="12">
                  <c:v>5.9356575363574136</c:v>
                </c:pt>
                <c:pt idx="13">
                  <c:v>5.7683965063885747</c:v>
                </c:pt>
                <c:pt idx="14">
                  <c:v>6.3781408215746653</c:v>
                </c:pt>
                <c:pt idx="15">
                  <c:v>4.7226514600149629</c:v>
                </c:pt>
                <c:pt idx="16">
                  <c:v>5.9268156880275855</c:v>
                </c:pt>
                <c:pt idx="17" formatCode="General">
                  <c:v>6.19</c:v>
                </c:pt>
                <c:pt idx="18" formatCode="General">
                  <c:v>4.33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66-4F74-8D8E-F2A276450B2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-27"/>
        <c:axId val="1817903600"/>
        <c:axId val="1817891120"/>
      </c:barChart>
      <c:catAx>
        <c:axId val="1817903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1817891120"/>
        <c:crosses val="autoZero"/>
        <c:auto val="1"/>
        <c:lblAlgn val="ctr"/>
        <c:lblOffset val="100"/>
        <c:noMultiLvlLbl val="0"/>
      </c:catAx>
      <c:valAx>
        <c:axId val="1817891120"/>
        <c:scaling>
          <c:orientation val="minMax"/>
          <c:max val="8"/>
          <c:min val="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7903600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>
                <a:latin typeface="Aptos" panose="020B0004020202020204" pitchFamily="34" charset="0"/>
              </a:rPr>
              <a:t>Personal Relationships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'Q4 Stressors'!$H$6</c:f>
              <c:strCache>
                <c:ptCount val="1"/>
                <c:pt idx="0">
                  <c:v>Personal Relationships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0"/>
                  <c:y val="-3.7037037037037035E-2"/>
                </c:manualLayout>
              </c:layout>
              <c:tx>
                <c:rich>
                  <a:bodyPr/>
                  <a:lstStyle/>
                  <a:p>
                    <a:fld id="{A5F64680-D1BE-4138-A03C-F1138C6FBFA3}" type="VALUE">
                      <a:rPr lang="en-US"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9CD5-40E9-8F33-2817FBA619B4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'Q4 Stressors'!$A$7:$B$25</c:f>
              <c:multiLvlStrCache>
                <c:ptCount val="18"/>
                <c:lvl>
                  <c:pt idx="0">
                    <c:v>All</c:v>
                  </c:pt>
                  <c:pt idx="1">
                    <c:v>Millennial</c:v>
                  </c:pt>
                  <c:pt idx="2">
                    <c:v>Gen Z</c:v>
                  </c:pt>
                  <c:pt idx="3">
                    <c:v>Women</c:v>
                  </c:pt>
                  <c:pt idx="4">
                    <c:v>LGBTQAI+</c:v>
                  </c:pt>
                  <c:pt idx="5">
                    <c:v>Native American</c:v>
                  </c:pt>
                  <c:pt idx="6">
                    <c:v>Black</c:v>
                  </c:pt>
                  <c:pt idx="7">
                    <c:v>Hispanic</c:v>
                  </c:pt>
                  <c:pt idx="8">
                    <c:v>Single</c:v>
                  </c:pt>
                  <c:pt idx="9">
                    <c:v>Divorced</c:v>
                  </c:pt>
                  <c:pt idx="10">
                    <c:v>Unmarried</c:v>
                  </c:pt>
                  <c:pt idx="11">
                    <c:v>&lt;$25k</c:v>
                  </c:pt>
                  <c:pt idx="12">
                    <c:v>$25-$35k</c:v>
                  </c:pt>
                  <c:pt idx="13">
                    <c:v>$35-$50k</c:v>
                  </c:pt>
                  <c:pt idx="14">
                    <c:v>$50-$75k</c:v>
                  </c:pt>
                  <c:pt idx="15">
                    <c:v>High School</c:v>
                  </c:pt>
                  <c:pt idx="16">
                    <c:v>Part-time</c:v>
                  </c:pt>
                  <c:pt idx="17">
                    <c:v>Self-employed</c:v>
                  </c:pt>
                </c:lvl>
                <c:lvl>
                  <c:pt idx="0">
                    <c:v>All</c:v>
                  </c:pt>
                  <c:pt idx="1">
                    <c:v>Generation</c:v>
                  </c:pt>
                  <c:pt idx="3">
                    <c:v>Gender</c:v>
                  </c:pt>
                  <c:pt idx="4">
                    <c:v>LGBTQ</c:v>
                  </c:pt>
                  <c:pt idx="5">
                    <c:v>Race/Ethnicity</c:v>
                  </c:pt>
                  <c:pt idx="8">
                    <c:v>Marital</c:v>
                  </c:pt>
                  <c:pt idx="11">
                    <c:v>HH Income</c:v>
                  </c:pt>
                  <c:pt idx="16">
                    <c:v>Employment</c:v>
                  </c:pt>
                </c:lvl>
              </c:multiLvlStrCache>
            </c:multiLvlStrRef>
          </c:cat>
          <c:val>
            <c:numRef>
              <c:f>'Q4 Stressors'!$H$7:$H$25</c:f>
              <c:numCache>
                <c:formatCode>0.00</c:formatCode>
                <c:ptCount val="18"/>
                <c:pt idx="0" formatCode="General">
                  <c:v>5.58</c:v>
                </c:pt>
                <c:pt idx="1">
                  <c:v>4.8583398657101293</c:v>
                </c:pt>
                <c:pt idx="2">
                  <c:v>4.3867948972415158</c:v>
                </c:pt>
                <c:pt idx="3" formatCode="General">
                  <c:v>5.68</c:v>
                </c:pt>
                <c:pt idx="4" formatCode="General">
                  <c:v>5.64</c:v>
                </c:pt>
                <c:pt idx="5" formatCode="General">
                  <c:v>4.1399999999999997</c:v>
                </c:pt>
                <c:pt idx="6" formatCode="General">
                  <c:v>4.7300000000000004</c:v>
                </c:pt>
                <c:pt idx="7" formatCode="General">
                  <c:v>4.5999999999999996</c:v>
                </c:pt>
                <c:pt idx="8" formatCode="General">
                  <c:v>5.03</c:v>
                </c:pt>
                <c:pt idx="9" formatCode="General">
                  <c:v>6.38</c:v>
                </c:pt>
                <c:pt idx="10" formatCode="General">
                  <c:v>5.36</c:v>
                </c:pt>
                <c:pt idx="11">
                  <c:v>5.2951340245075915</c:v>
                </c:pt>
                <c:pt idx="12">
                  <c:v>5.4568857641007549</c:v>
                </c:pt>
                <c:pt idx="13">
                  <c:v>5.5317424017136316</c:v>
                </c:pt>
                <c:pt idx="14">
                  <c:v>5.7418231456967739</c:v>
                </c:pt>
                <c:pt idx="15">
                  <c:v>5.3357988709213346</c:v>
                </c:pt>
                <c:pt idx="16">
                  <c:v>5.7991472979999257</c:v>
                </c:pt>
                <c:pt idx="17">
                  <c:v>4.1117981874397476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D9-4F25-A454-7DE986730B7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-27"/>
        <c:axId val="1817903600"/>
        <c:axId val="1817891120"/>
      </c:barChart>
      <c:catAx>
        <c:axId val="1817903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7891120"/>
        <c:crosses val="autoZero"/>
        <c:auto val="1"/>
        <c:lblAlgn val="ctr"/>
        <c:lblOffset val="100"/>
        <c:noMultiLvlLbl val="0"/>
      </c:catAx>
      <c:valAx>
        <c:axId val="1817891120"/>
        <c:scaling>
          <c:orientation val="minMax"/>
          <c:max val="8"/>
          <c:min val="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7903600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>
                <a:latin typeface="Aptos" panose="020B0004020202020204" pitchFamily="34" charset="0"/>
              </a:rPr>
              <a:t>Demands</a:t>
            </a:r>
            <a:r>
              <a:rPr lang="en-US" sz="1600" baseline="0" dirty="0">
                <a:latin typeface="Aptos" panose="020B0004020202020204" pitchFamily="34" charset="0"/>
              </a:rPr>
              <a:t> of Daily Life</a:t>
            </a:r>
            <a:endParaRPr lang="en-US" sz="1600" dirty="0">
              <a:latin typeface="Aptos" panose="020B00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'Q4 Stressors'!$G$6</c:f>
              <c:strCache>
                <c:ptCount val="1"/>
                <c:pt idx="0">
                  <c:v>Personal Day to Day Demands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'Q4 Stressors'!$A$7:$B$25</c:f>
              <c:multiLvlStrCache>
                <c:ptCount val="18"/>
                <c:lvl>
                  <c:pt idx="0">
                    <c:v>All</c:v>
                  </c:pt>
                  <c:pt idx="1">
                    <c:v>Millennial</c:v>
                  </c:pt>
                  <c:pt idx="2">
                    <c:v>Gen Z</c:v>
                  </c:pt>
                  <c:pt idx="3">
                    <c:v>Women</c:v>
                  </c:pt>
                  <c:pt idx="4">
                    <c:v>LGBTQAI+</c:v>
                  </c:pt>
                  <c:pt idx="5">
                    <c:v>Native American</c:v>
                  </c:pt>
                  <c:pt idx="6">
                    <c:v>Black</c:v>
                  </c:pt>
                  <c:pt idx="7">
                    <c:v>Hispanic</c:v>
                  </c:pt>
                  <c:pt idx="8">
                    <c:v>Single</c:v>
                  </c:pt>
                  <c:pt idx="9">
                    <c:v>Divorced</c:v>
                  </c:pt>
                  <c:pt idx="10">
                    <c:v>Unmarried</c:v>
                  </c:pt>
                  <c:pt idx="11">
                    <c:v>&lt;$25k</c:v>
                  </c:pt>
                  <c:pt idx="12">
                    <c:v>$25-$35k</c:v>
                  </c:pt>
                  <c:pt idx="13">
                    <c:v>$35-$50k</c:v>
                  </c:pt>
                  <c:pt idx="14">
                    <c:v>$50-$75k</c:v>
                  </c:pt>
                  <c:pt idx="15">
                    <c:v>High School</c:v>
                  </c:pt>
                  <c:pt idx="16">
                    <c:v>Part-time</c:v>
                  </c:pt>
                  <c:pt idx="17">
                    <c:v>Self-employed</c:v>
                  </c:pt>
                </c:lvl>
                <c:lvl>
                  <c:pt idx="0">
                    <c:v>All</c:v>
                  </c:pt>
                  <c:pt idx="1">
                    <c:v>Generation</c:v>
                  </c:pt>
                  <c:pt idx="3">
                    <c:v>Gender</c:v>
                  </c:pt>
                  <c:pt idx="4">
                    <c:v>LGBTQ</c:v>
                  </c:pt>
                  <c:pt idx="5">
                    <c:v>Race/Ethnicity</c:v>
                  </c:pt>
                  <c:pt idx="8">
                    <c:v>Marital</c:v>
                  </c:pt>
                  <c:pt idx="11">
                    <c:v>HH Income</c:v>
                  </c:pt>
                  <c:pt idx="16">
                    <c:v>Employment</c:v>
                  </c:pt>
                </c:lvl>
              </c:multiLvlStrCache>
            </c:multiLvlStrRef>
          </c:cat>
          <c:val>
            <c:numRef>
              <c:f>'Q4 Stressors'!$G$7:$G$25</c:f>
              <c:numCache>
                <c:formatCode>0.00</c:formatCode>
                <c:ptCount val="18"/>
                <c:pt idx="0" formatCode="General">
                  <c:v>5.19</c:v>
                </c:pt>
                <c:pt idx="1">
                  <c:v>4.4102450255932606</c:v>
                </c:pt>
                <c:pt idx="2">
                  <c:v>4.3079900288870858</c:v>
                </c:pt>
                <c:pt idx="3">
                  <c:v>5.17</c:v>
                </c:pt>
                <c:pt idx="4">
                  <c:v>4.42</c:v>
                </c:pt>
                <c:pt idx="5">
                  <c:v>3.99</c:v>
                </c:pt>
                <c:pt idx="6">
                  <c:v>4.59</c:v>
                </c:pt>
                <c:pt idx="7" formatCode="General">
                  <c:v>4.29</c:v>
                </c:pt>
                <c:pt idx="8" formatCode="General">
                  <c:v>4.72</c:v>
                </c:pt>
                <c:pt idx="9" formatCode="General">
                  <c:v>5.82</c:v>
                </c:pt>
                <c:pt idx="10" formatCode="General">
                  <c:v>5.01</c:v>
                </c:pt>
                <c:pt idx="11">
                  <c:v>4.798984986686607</c:v>
                </c:pt>
                <c:pt idx="12">
                  <c:v>4.8880460617062607</c:v>
                </c:pt>
                <c:pt idx="13">
                  <c:v>5.0062969091506417</c:v>
                </c:pt>
                <c:pt idx="14">
                  <c:v>5.2585645417199407</c:v>
                </c:pt>
                <c:pt idx="15">
                  <c:v>5.0198451279290381</c:v>
                </c:pt>
                <c:pt idx="16" formatCode="General">
                  <c:v>5.39</c:v>
                </c:pt>
                <c:pt idx="17" formatCode="General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20-4DD6-9EE6-36CF365CCB8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-27"/>
        <c:axId val="1817903600"/>
        <c:axId val="1817891120"/>
      </c:barChart>
      <c:catAx>
        <c:axId val="1817903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7891120"/>
        <c:crosses val="autoZero"/>
        <c:auto val="1"/>
        <c:lblAlgn val="ctr"/>
        <c:lblOffset val="100"/>
        <c:noMultiLvlLbl val="0"/>
      </c:catAx>
      <c:valAx>
        <c:axId val="1817891120"/>
        <c:scaling>
          <c:orientation val="minMax"/>
          <c:max val="8"/>
          <c:min val="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7903600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LGBTQIA+?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Demos!$B$32</c:f>
              <c:strCache>
                <c:ptCount val="1"/>
                <c:pt idx="0">
                  <c:v>LGBTQ+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5606863487257125E-2"/>
                  <c:y val="-0.2166666666666666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defRPr>
                    </a:pPr>
                    <a:fld id="{AD9F933A-05E7-4BDC-87A7-2DAC4725E4CC}" type="SERIESNAME">
                      <a:rPr lang="en-US">
                        <a:latin typeface="Aptos" panose="020B0004020202020204" pitchFamily="34" charset="0"/>
                      </a:rPr>
                      <a:pPr>
                        <a:defRPr>
                          <a:solidFill>
                            <a:schemeClr val="tx1"/>
                          </a:solidFill>
                          <a:latin typeface="Aptos" panose="020B0004020202020204" pitchFamily="34" charset="0"/>
                        </a:defRPr>
                      </a:pPr>
                      <a:t>[SERIES NAME]</a:t>
                    </a:fld>
                    <a:r>
                      <a:rPr lang="en-US" baseline="0" dirty="0">
                        <a:latin typeface="Aptos" panose="020B0004020202020204" pitchFamily="34" charset="0"/>
                      </a:rPr>
                      <a:t>, </a:t>
                    </a:r>
                    <a:fld id="{EF46C263-18A4-450F-9BA4-B93A05842373}" type="VALUE">
                      <a:rPr lang="en-US" baseline="0">
                        <a:latin typeface="Aptos" panose="020B0004020202020204" pitchFamily="34" charset="0"/>
                      </a:rPr>
                      <a:pPr>
                        <a:defRPr>
                          <a:solidFill>
                            <a:schemeClr val="tx1"/>
                          </a:solidFill>
                          <a:latin typeface="Aptos" panose="020B0004020202020204" pitchFamily="34" charset="0"/>
                        </a:defRPr>
                      </a:pPr>
                      <a:t>[VALUE]</a:t>
                    </a:fld>
                    <a:endParaRPr lang="en-US" baseline="0" dirty="0">
                      <a:latin typeface="Aptos" panose="020B00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22E-473D-8D61-4AC90A4F9B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Demos!$B$33</c:f>
              <c:numCache>
                <c:formatCode>0%</c:formatCode>
                <c:ptCount val="1"/>
                <c:pt idx="0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2E-473D-8D61-4AC90A4F9B3B}"/>
            </c:ext>
          </c:extLst>
        </c:ser>
        <c:ser>
          <c:idx val="1"/>
          <c:order val="1"/>
          <c:tx>
            <c:strRef>
              <c:f>Demos!$C$32</c:f>
              <c:strCache>
                <c:ptCount val="1"/>
                <c:pt idx="0">
                  <c:v>Not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Demos!$C$33</c:f>
              <c:numCache>
                <c:formatCode>0%</c:formatCode>
                <c:ptCount val="1"/>
                <c:pt idx="0">
                  <c:v>0.91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2E-473D-8D61-4AC90A4F9B3B}"/>
            </c:ext>
          </c:extLst>
        </c:ser>
        <c:ser>
          <c:idx val="2"/>
          <c:order val="2"/>
          <c:tx>
            <c:strRef>
              <c:f>Demos!$D$32</c:f>
              <c:strCache>
                <c:ptCount val="1"/>
                <c:pt idx="0">
                  <c:v>No Answer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5.0466818067120958E-2"/>
                  <c:y val="-0.25000000000000006"/>
                </c:manualLayout>
              </c:layout>
              <c:tx>
                <c:rich>
                  <a:bodyPr/>
                  <a:lstStyle/>
                  <a:p>
                    <a:fld id="{2D1C7B6C-B988-45EA-B390-D18B88191154}" type="SERIESNAME">
                      <a:rPr lang="en-US">
                        <a:latin typeface="Aptos" panose="020B0004020202020204" pitchFamily="34" charset="0"/>
                      </a:rPr>
                      <a:pPr/>
                      <a:t>[SERIES NAME]</a:t>
                    </a:fld>
                    <a:r>
                      <a:rPr lang="en-US" baseline="0" dirty="0">
                        <a:latin typeface="Aptos" panose="020B0004020202020204" pitchFamily="34" charset="0"/>
                      </a:rPr>
                      <a:t>, </a:t>
                    </a:r>
                    <a:fld id="{49A7ECE0-5386-4DDB-A304-7073373B1876}" type="VALUE">
                      <a:rPr lang="en-US" baseline="0"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 baseline="0" dirty="0">
                      <a:latin typeface="Aptos" panose="020B0004020202020204" pitchFamily="34" charset="0"/>
                    </a:endParaRPr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C22E-473D-8D61-4AC90A4F9B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Demos!$D$33</c:f>
              <c:numCache>
                <c:formatCode>0%</c:formatCode>
                <c:ptCount val="1"/>
                <c:pt idx="0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22E-473D-8D61-4AC90A4F9B3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782057775"/>
        <c:axId val="782058255"/>
      </c:barChart>
      <c:catAx>
        <c:axId val="7820577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82058255"/>
        <c:crosses val="autoZero"/>
        <c:auto val="1"/>
        <c:lblAlgn val="ctr"/>
        <c:lblOffset val="100"/>
        <c:noMultiLvlLbl val="0"/>
      </c:catAx>
      <c:valAx>
        <c:axId val="782058255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7820577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311719791940393"/>
          <c:y val="2.8150991682661549E-2"/>
          <c:w val="0.60934102494396924"/>
          <c:h val="0.9436980166346769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'Q9 Confidence'!$S$5</c:f>
              <c:strCache>
                <c:ptCount val="1"/>
                <c:pt idx="0">
                  <c:v>Strongly Agree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F354-47C6-9AB8-34D5CEB740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bg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'Q9 Confidence'!$R$6</c:f>
              <c:strCache>
                <c:ptCount val="1"/>
                <c:pt idx="0">
                  <c:v>Confident about HH Financial Situation</c:v>
                </c:pt>
              </c:strCache>
            </c:strRef>
          </c:cat>
          <c:val>
            <c:numRef>
              <c:f>'Q9 Confidence'!$S$6</c:f>
              <c:numCache>
                <c:formatCode>0%</c:formatCode>
                <c:ptCount val="1"/>
                <c:pt idx="0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7D-467D-9556-635FEBB79284}"/>
            </c:ext>
          </c:extLst>
        </c:ser>
        <c:ser>
          <c:idx val="1"/>
          <c:order val="1"/>
          <c:tx>
            <c:strRef>
              <c:f>'Q9 Confidence'!$T$5</c:f>
              <c:strCache>
                <c:ptCount val="1"/>
                <c:pt idx="0">
                  <c:v>Agree</c:v>
                </c:pt>
              </c:strCache>
            </c:strRef>
          </c:tx>
          <c:spPr>
            <a:solidFill>
              <a:srgbClr val="85BDC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'Q9 Confidence'!$R$6</c:f>
              <c:strCache>
                <c:ptCount val="1"/>
                <c:pt idx="0">
                  <c:v>Confident about HH Financial Situation</c:v>
                </c:pt>
              </c:strCache>
            </c:strRef>
          </c:cat>
          <c:val>
            <c:numRef>
              <c:f>'Q9 Confidence'!$T$6</c:f>
              <c:numCache>
                <c:formatCode>0%</c:formatCode>
                <c:ptCount val="1"/>
                <c:pt idx="0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E7D-467D-9556-635FEBB79284}"/>
            </c:ext>
          </c:extLst>
        </c:ser>
        <c:ser>
          <c:idx val="2"/>
          <c:order val="2"/>
          <c:tx>
            <c:strRef>
              <c:f>'Q9 Confidence'!$U$5</c:f>
              <c:strCache>
                <c:ptCount val="1"/>
                <c:pt idx="0">
                  <c:v>Neutral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59EF2E9D-3AA6-4C5F-8EA2-694C211310C7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354-47C6-9AB8-34D5CEB740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'Q9 Confidence'!$R$6</c:f>
              <c:strCache>
                <c:ptCount val="1"/>
                <c:pt idx="0">
                  <c:v>Confident about HH Financial Situation</c:v>
                </c:pt>
              </c:strCache>
            </c:strRef>
          </c:cat>
          <c:val>
            <c:numRef>
              <c:f>'Q9 Confidence'!$U$6</c:f>
              <c:numCache>
                <c:formatCode>0%</c:formatCode>
                <c:ptCount val="1"/>
                <c:pt idx="0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E7D-467D-9556-635FEBB79284}"/>
            </c:ext>
          </c:extLst>
        </c:ser>
        <c:ser>
          <c:idx val="3"/>
          <c:order val="3"/>
          <c:tx>
            <c:strRef>
              <c:f>'Q9 Confidence'!$V$5</c:f>
              <c:strCache>
                <c:ptCount val="1"/>
                <c:pt idx="0">
                  <c:v>Disagree</c:v>
                </c:pt>
              </c:strCache>
            </c:strRef>
          </c:tx>
          <c:spPr>
            <a:solidFill>
              <a:srgbClr val="9EC6A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'Q9 Confidence'!$R$6</c:f>
              <c:strCache>
                <c:ptCount val="1"/>
                <c:pt idx="0">
                  <c:v>Confident about HH Financial Situation</c:v>
                </c:pt>
              </c:strCache>
            </c:strRef>
          </c:cat>
          <c:val>
            <c:numRef>
              <c:f>'Q9 Confidence'!$V$6</c:f>
              <c:numCache>
                <c:formatCode>0%</c:formatCode>
                <c:ptCount val="1"/>
                <c:pt idx="0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E7D-467D-9556-635FEBB79284}"/>
            </c:ext>
          </c:extLst>
        </c:ser>
        <c:ser>
          <c:idx val="4"/>
          <c:order val="4"/>
          <c:tx>
            <c:strRef>
              <c:f>'Q9 Confidence'!$W$5</c:f>
              <c:strCache>
                <c:ptCount val="1"/>
                <c:pt idx="0">
                  <c:v>Strongly Disagree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bg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'Q9 Confidence'!$R$6</c:f>
              <c:strCache>
                <c:ptCount val="1"/>
                <c:pt idx="0">
                  <c:v>Confident about HH Financial Situation</c:v>
                </c:pt>
              </c:strCache>
            </c:strRef>
          </c:cat>
          <c:val>
            <c:numRef>
              <c:f>'Q9 Confidence'!$W$6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E7D-467D-9556-635FEBB7928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650095792"/>
        <c:axId val="650092432"/>
      </c:barChart>
      <c:catAx>
        <c:axId val="650095792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650092432"/>
        <c:crosses val="autoZero"/>
        <c:auto val="1"/>
        <c:lblAlgn val="ctr"/>
        <c:lblOffset val="100"/>
        <c:noMultiLvlLbl val="0"/>
      </c:catAx>
      <c:valAx>
        <c:axId val="650092432"/>
        <c:scaling>
          <c:orientation val="maxMin"/>
        </c:scaling>
        <c:delete val="1"/>
        <c:axPos val="l"/>
        <c:numFmt formatCode="0%" sourceLinked="1"/>
        <c:majorTickMark val="out"/>
        <c:minorTickMark val="none"/>
        <c:tickLblPos val="nextTo"/>
        <c:crossAx val="650095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606-44A4-AFBD-C532DCC4E94B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C606-44A4-AFBD-C532DCC4E94B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606-44A4-AFBD-C532DCC4E94B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C606-44A4-AFBD-C532DCC4E94B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606-44A4-AFBD-C532DCC4E94B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C606-44A4-AFBD-C532DCC4E94B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606-44A4-AFBD-C532DCC4E94B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C606-44A4-AFBD-C532DCC4E94B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606-44A4-AFBD-C532DCC4E94B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C606-44A4-AFBD-C532DCC4E94B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C606-44A4-AFBD-C532DCC4E94B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C606-44A4-AFBD-C532DCC4E94B}"/>
              </c:ext>
            </c:extLst>
          </c:dPt>
          <c:dPt>
            <c:idx val="17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C606-44A4-AFBD-C532DCC4E94B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C-73ED-4163-96EB-B706FD76ED5B}"/>
              </c:ext>
            </c:extLst>
          </c:dPt>
          <c:dLbls>
            <c:dLbl>
              <c:idx val="0"/>
              <c:layout>
                <c:manualLayout>
                  <c:x val="-1.1504171303813931E-3"/>
                  <c:y val="7.722007722007722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F013-4FAD-A918-AABCFEFC5A47}"/>
                </c:ext>
              </c:extLst>
            </c:dLbl>
            <c:dLbl>
              <c:idx val="1"/>
              <c:layout>
                <c:manualLayout>
                  <c:x val="0"/>
                  <c:y val="-5.041173907315639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defRPr>
                    </a:pPr>
                    <a:fld id="{4816BB10-2616-4FCF-85E8-2FB7BD3077C5}" type="VALUE">
                      <a:rPr lang="en-US" sz="2000">
                        <a:latin typeface="Aptos" panose="020B0004020202020204" pitchFamily="34" charset="0"/>
                      </a:rPr>
                      <a:pPr>
                        <a:defRPr sz="2000" b="1">
                          <a:solidFill>
                            <a:schemeClr val="tx1"/>
                          </a:solidFill>
                          <a:latin typeface="Aptos" panose="020B0004020202020204" pitchFamily="34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606-44A4-AFBD-C532DCC4E94B}"/>
                </c:ext>
              </c:extLst>
            </c:dLbl>
            <c:dLbl>
              <c:idx val="2"/>
              <c:layout>
                <c:manualLayout>
                  <c:x val="2.3008342607627862E-3"/>
                  <c:y val="-1.437570303712036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defRPr>
                    </a:pPr>
                    <a:fld id="{A0AD5F17-D3F6-4FDB-B33C-033467F10BF6}" type="VALUE">
                      <a:rPr lang="en-US" sz="2000">
                        <a:latin typeface="Aptos" panose="020B0004020202020204" pitchFamily="34" charset="0"/>
                      </a:rPr>
                      <a:pPr>
                        <a:defRPr sz="2000" b="1">
                          <a:solidFill>
                            <a:schemeClr val="tx1"/>
                          </a:solidFill>
                          <a:latin typeface="Aptos" panose="020B0004020202020204" pitchFamily="34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C606-44A4-AFBD-C532DCC4E94B}"/>
                </c:ext>
              </c:extLst>
            </c:dLbl>
            <c:dLbl>
              <c:idx val="3"/>
              <c:layout>
                <c:manualLayout>
                  <c:x val="2.3008795527757935E-3"/>
                  <c:y val="-5.148005148005171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3845319079514106E-2"/>
                      <c:h val="6.692406692406692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C606-44A4-AFBD-C532DCC4E94B}"/>
                </c:ext>
              </c:extLst>
            </c:dLbl>
            <c:dLbl>
              <c:idx val="4"/>
              <c:layout>
                <c:manualLayout>
                  <c:x val="-2.3008342607627862E-3"/>
                  <c:y val="-4.0796927411100642E-3"/>
                </c:manualLayout>
              </c:layout>
              <c:tx>
                <c:rich>
                  <a:bodyPr/>
                  <a:lstStyle/>
                  <a:p>
                    <a:fld id="{8FF9C02B-5010-4FF5-BCA7-C273B54736B8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C606-44A4-AFBD-C532DCC4E94B}"/>
                </c:ext>
              </c:extLst>
            </c:dLbl>
            <c:dLbl>
              <c:idx val="5"/>
              <c:layout>
                <c:manualLayout>
                  <c:x val="-2.3008342607627862E-3"/>
                  <c:y val="2.574002574002573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606-44A4-AFBD-C532DCC4E94B}"/>
                </c:ext>
              </c:extLst>
            </c:dLbl>
            <c:dLbl>
              <c:idx val="6"/>
              <c:layout>
                <c:manualLayout>
                  <c:x val="1.1504171303813931E-3"/>
                  <c:y val="-7.722007722007745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606-44A4-AFBD-C532DCC4E94B}"/>
                </c:ext>
              </c:extLst>
            </c:dLbl>
            <c:dLbl>
              <c:idx val="7"/>
              <c:layout>
                <c:manualLayout>
                  <c:x val="2.3008342607627862E-3"/>
                  <c:y val="-1.02960102960103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606-44A4-AFBD-C532DCC4E94B}"/>
                </c:ext>
              </c:extLst>
            </c:dLbl>
            <c:dLbl>
              <c:idx val="8"/>
              <c:layout>
                <c:manualLayout>
                  <c:x val="-3.4512513911441793E-3"/>
                  <c:y val="6.2163175549002324E-3"/>
                </c:manualLayout>
              </c:layout>
              <c:tx>
                <c:rich>
                  <a:bodyPr/>
                  <a:lstStyle/>
                  <a:p>
                    <a:fld id="{8AF250D3-1CF2-4079-A316-27F96190101B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C606-44A4-AFBD-C532DCC4E94B}"/>
                </c:ext>
              </c:extLst>
            </c:dLbl>
            <c:dLbl>
              <c:idx val="9"/>
              <c:layout>
                <c:manualLayout>
                  <c:x val="-3.4512513911441793E-3"/>
                  <c:y val="6.2163175549001847E-3"/>
                </c:manualLayout>
              </c:layout>
              <c:tx>
                <c:rich>
                  <a:bodyPr/>
                  <a:lstStyle/>
                  <a:p>
                    <a:fld id="{505EE7BC-CE74-48E7-BFDA-4A5BF410C3B8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C606-44A4-AFBD-C532DCC4E94B}"/>
                </c:ext>
              </c:extLst>
            </c:dLbl>
            <c:dLbl>
              <c:idx val="10"/>
              <c:layout>
                <c:manualLayout>
                  <c:x val="2.3008342607627862E-3"/>
                  <c:y val="-9.227697889115212E-3"/>
                </c:manualLayout>
              </c:layout>
              <c:tx>
                <c:rich>
                  <a:bodyPr/>
                  <a:lstStyle/>
                  <a:p>
                    <a:fld id="{52B92C70-FA80-48E4-A32A-B87FEA8EA8A4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C606-44A4-AFBD-C532DCC4E94B}"/>
                </c:ext>
              </c:extLst>
            </c:dLbl>
            <c:dLbl>
              <c:idx val="11"/>
              <c:layout>
                <c:manualLayout>
                  <c:x val="-3.4512513911441793E-3"/>
                  <c:y val="6.2163175549002324E-3"/>
                </c:manualLayout>
              </c:layout>
              <c:tx>
                <c:rich>
                  <a:bodyPr/>
                  <a:lstStyle/>
                  <a:p>
                    <a:fld id="{1B934490-DBC1-4759-AA65-10F2FA14B8AF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D-F013-4FAD-A918-AABCFEFC5A47}"/>
                </c:ext>
              </c:extLst>
            </c:dLbl>
            <c:dLbl>
              <c:idx val="12"/>
              <c:layout>
                <c:manualLayout>
                  <c:x val="0"/>
                  <c:y val="6.2163175549001847E-3"/>
                </c:manualLayout>
              </c:layout>
              <c:tx>
                <c:rich>
                  <a:bodyPr/>
                  <a:lstStyle/>
                  <a:p>
                    <a:fld id="{1F2DD854-7DA8-483C-BC2A-4268CC781D2A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E-F013-4FAD-A918-AABCFEFC5A47}"/>
                </c:ext>
              </c:extLst>
            </c:dLbl>
            <c:dLbl>
              <c:idx val="13"/>
              <c:layout>
                <c:manualLayout>
                  <c:x val="0"/>
                  <c:y val="1.1364322702905379E-2"/>
                </c:manualLayout>
              </c:layout>
              <c:tx>
                <c:rich>
                  <a:bodyPr/>
                  <a:lstStyle/>
                  <a:p>
                    <a:fld id="{8F982CD7-2EC2-4862-BC7A-708B1987CE5C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F-F013-4FAD-A918-AABCFEFC5A47}"/>
                </c:ext>
              </c:extLst>
            </c:dLbl>
            <c:dLbl>
              <c:idx val="14"/>
              <c:layout>
                <c:manualLayout>
                  <c:x val="-1.1504171303813088E-3"/>
                  <c:y val="1.029601029601029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F013-4FAD-A918-AABCFEFC5A47}"/>
                </c:ext>
              </c:extLst>
            </c:dLbl>
            <c:dLbl>
              <c:idx val="15"/>
              <c:layout>
                <c:manualLayout>
                  <c:x val="0"/>
                  <c:y val="8.7903201289027833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defRPr>
                    </a:pPr>
                    <a:fld id="{F349542C-1AFB-43EB-BD80-D6BF6B2217BC}" type="VALUE">
                      <a:rPr lang="en-US" sz="2000">
                        <a:latin typeface="Aptos" panose="020B0004020202020204" pitchFamily="34" charset="0"/>
                      </a:rPr>
                      <a:pPr>
                        <a:defRPr sz="2000" b="1">
                          <a:solidFill>
                            <a:schemeClr val="tx1"/>
                          </a:solidFill>
                          <a:latin typeface="Aptos" panose="020B0004020202020204" pitchFamily="34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C606-44A4-AFBD-C532DCC4E94B}"/>
                </c:ext>
              </c:extLst>
            </c:dLbl>
            <c:dLbl>
              <c:idx val="16"/>
              <c:layout>
                <c:manualLayout>
                  <c:x val="0"/>
                  <c:y val="-2.574002574002597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606-44A4-AFBD-C532DCC4E94B}"/>
                </c:ext>
              </c:extLst>
            </c:dLbl>
            <c:dLbl>
              <c:idx val="17"/>
              <c:layout>
                <c:manualLayout>
                  <c:x val="-1.6872589665331491E-16"/>
                  <c:y val="1.029601029601028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C606-44A4-AFBD-C532DCC4E94B}"/>
                </c:ext>
              </c:extLst>
            </c:dLbl>
            <c:dLbl>
              <c:idx val="18"/>
              <c:layout>
                <c:manualLayout>
                  <c:x val="0"/>
                  <c:y val="2.574002574002526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73ED-4163-96EB-B706FD76ED5B}"/>
                </c:ext>
              </c:extLst>
            </c:dLbl>
            <c:dLbl>
              <c:idx val="19"/>
              <c:layout>
                <c:manualLayout>
                  <c:x val="0"/>
                  <c:y val="-4.079692741110111E-3"/>
                </c:manualLayout>
              </c:layout>
              <c:tx>
                <c:rich>
                  <a:bodyPr/>
                  <a:lstStyle/>
                  <a:p>
                    <a:fld id="{677BBECF-AD9B-4460-8C2A-2A03E875FE1D}" type="VALUE">
                      <a:rPr lang="en-US">
                        <a:solidFill>
                          <a:schemeClr val="tx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C-85AE-4B1D-9DCB-0779BB0E563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'Q9 Confidence'!$C$5:$C$24</c:f>
              <c:strCache>
                <c:ptCount val="20"/>
                <c:pt idx="0">
                  <c:v>All</c:v>
                </c:pt>
                <c:pt idx="1">
                  <c:v>Millennial</c:v>
                </c:pt>
                <c:pt idx="2">
                  <c:v>Gen Z</c:v>
                </c:pt>
                <c:pt idx="3">
                  <c:v>Women</c:v>
                </c:pt>
                <c:pt idx="4">
                  <c:v>LGBTQIA+</c:v>
                </c:pt>
                <c:pt idx="5">
                  <c:v>Native American</c:v>
                </c:pt>
                <c:pt idx="6">
                  <c:v>Black</c:v>
                </c:pt>
                <c:pt idx="7">
                  <c:v>Hispanic</c:v>
                </c:pt>
                <c:pt idx="8">
                  <c:v>Single</c:v>
                </c:pt>
                <c:pt idx="9">
                  <c:v>Divorced</c:v>
                </c:pt>
                <c:pt idx="10">
                  <c:v>Unmarried</c:v>
                </c:pt>
                <c:pt idx="11">
                  <c:v>&lt;$25k</c:v>
                </c:pt>
                <c:pt idx="12">
                  <c:v>$25–$35k</c:v>
                </c:pt>
                <c:pt idx="13">
                  <c:v>$35–$50k</c:v>
                </c:pt>
                <c:pt idx="14">
                  <c:v>$50–$75k</c:v>
                </c:pt>
                <c:pt idx="15">
                  <c:v>&lt; High School</c:v>
                </c:pt>
                <c:pt idx="16">
                  <c:v>High School</c:v>
                </c:pt>
                <c:pt idx="17">
                  <c:v>Part-time</c:v>
                </c:pt>
                <c:pt idx="18">
                  <c:v>Self-employed</c:v>
                </c:pt>
                <c:pt idx="19">
                  <c:v>Not Employed</c:v>
                </c:pt>
              </c:strCache>
            </c:strRef>
          </c:cat>
          <c:val>
            <c:numRef>
              <c:f>'Q9 Confidence'!$D$5:$D$24</c:f>
              <c:numCache>
                <c:formatCode>General</c:formatCode>
                <c:ptCount val="20"/>
                <c:pt idx="0">
                  <c:v>3.45</c:v>
                </c:pt>
                <c:pt idx="1">
                  <c:v>3.33</c:v>
                </c:pt>
                <c:pt idx="2">
                  <c:v>3.43</c:v>
                </c:pt>
                <c:pt idx="3">
                  <c:v>3.2</c:v>
                </c:pt>
                <c:pt idx="4">
                  <c:v>3.19</c:v>
                </c:pt>
                <c:pt idx="5">
                  <c:v>3.43</c:v>
                </c:pt>
                <c:pt idx="6">
                  <c:v>3.51</c:v>
                </c:pt>
                <c:pt idx="7">
                  <c:v>3.55</c:v>
                </c:pt>
                <c:pt idx="8">
                  <c:v>3.23</c:v>
                </c:pt>
                <c:pt idx="9">
                  <c:v>3.07</c:v>
                </c:pt>
                <c:pt idx="10">
                  <c:v>3.18</c:v>
                </c:pt>
                <c:pt idx="11" formatCode="0.00">
                  <c:v>2.7996322453448323</c:v>
                </c:pt>
                <c:pt idx="12" formatCode="0.00">
                  <c:v>2.8279896351476097</c:v>
                </c:pt>
                <c:pt idx="13" formatCode="0.00">
                  <c:v>2.9507210425135453</c:v>
                </c:pt>
                <c:pt idx="14" formatCode="0.00">
                  <c:v>3.1766396746740968</c:v>
                </c:pt>
                <c:pt idx="15" formatCode="0.00">
                  <c:v>3.4151730921012953</c:v>
                </c:pt>
                <c:pt idx="16" formatCode="0.00">
                  <c:v>3.2284357062551408</c:v>
                </c:pt>
                <c:pt idx="17" formatCode="0.00">
                  <c:v>3.4124015493399202</c:v>
                </c:pt>
                <c:pt idx="18" formatCode="0.00">
                  <c:v>3.6966427751407358</c:v>
                </c:pt>
                <c:pt idx="19" formatCode="0.00">
                  <c:v>2.9025347032588917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06-44A4-AFBD-C532DCC4E9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653638463"/>
        <c:axId val="653633183"/>
      </c:barChart>
      <c:catAx>
        <c:axId val="653638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633183"/>
        <c:crosses val="autoZero"/>
        <c:auto val="1"/>
        <c:lblAlgn val="ctr"/>
        <c:lblOffset val="100"/>
        <c:noMultiLvlLbl val="0"/>
      </c:catAx>
      <c:valAx>
        <c:axId val="653633183"/>
        <c:scaling>
          <c:orientation val="minMax"/>
          <c:max val="4"/>
          <c:min val="2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6384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1571180831768859E-2"/>
          <c:y val="2.7438646538183616E-2"/>
          <c:w val="0.93054340217010856"/>
          <c:h val="0.94512270692363276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'Q9 Confidence'!$S$5</c:f>
              <c:strCache>
                <c:ptCount val="1"/>
                <c:pt idx="0">
                  <c:v>Strongly Agree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C6231281-B847-4453-8094-91A50340C88C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582-4095-8BED-6F166B38F2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bg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'Q9 Confidence'!$R$7</c:f>
              <c:strCache>
                <c:ptCount val="1"/>
                <c:pt idx="0">
                  <c:v>EHH Expense</c:v>
                </c:pt>
              </c:strCache>
            </c:strRef>
          </c:cat>
          <c:val>
            <c:numRef>
              <c:f>'Q9 Confidence'!$S$7</c:f>
              <c:numCache>
                <c:formatCode>0%</c:formatCode>
                <c:ptCount val="1"/>
                <c:pt idx="0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37-474D-9661-23EB4BDFA74B}"/>
            </c:ext>
          </c:extLst>
        </c:ser>
        <c:ser>
          <c:idx val="1"/>
          <c:order val="1"/>
          <c:tx>
            <c:strRef>
              <c:f>'Q9 Confidence'!$T$5</c:f>
              <c:strCache>
                <c:ptCount val="1"/>
                <c:pt idx="0">
                  <c:v>Agree</c:v>
                </c:pt>
              </c:strCache>
            </c:strRef>
          </c:tx>
          <c:spPr>
            <a:solidFill>
              <a:srgbClr val="85BDCA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5555555555555558E-3"/>
                  <c:y val="7.2538589402162497E-3"/>
                </c:manualLayout>
              </c:layout>
              <c:tx>
                <c:rich>
                  <a:bodyPr/>
                  <a:lstStyle/>
                  <a:p>
                    <a:fld id="{507B3521-709C-4890-9769-6CE5457C41BB}" type="VALUE">
                      <a:rPr lang="en-US"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D37-474D-9661-23EB4BDFA7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'Q9 Confidence'!$R$7</c:f>
              <c:strCache>
                <c:ptCount val="1"/>
                <c:pt idx="0">
                  <c:v>EHH Expense</c:v>
                </c:pt>
              </c:strCache>
            </c:strRef>
          </c:cat>
          <c:val>
            <c:numRef>
              <c:f>'Q9 Confidence'!$T$7</c:f>
              <c:numCache>
                <c:formatCode>0%</c:formatCode>
                <c:ptCount val="1"/>
                <c:pt idx="0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D37-474D-9661-23EB4BDFA74B}"/>
            </c:ext>
          </c:extLst>
        </c:ser>
        <c:ser>
          <c:idx val="2"/>
          <c:order val="2"/>
          <c:tx>
            <c:strRef>
              <c:f>'Q9 Confidence'!$U$5</c:f>
              <c:strCache>
                <c:ptCount val="1"/>
                <c:pt idx="0">
                  <c:v>Neutral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'Q9 Confidence'!$R$7</c:f>
              <c:strCache>
                <c:ptCount val="1"/>
                <c:pt idx="0">
                  <c:v>EHH Expense</c:v>
                </c:pt>
              </c:strCache>
            </c:strRef>
          </c:cat>
          <c:val>
            <c:numRef>
              <c:f>'Q9 Confidence'!$U$7</c:f>
              <c:numCache>
                <c:formatCode>0%</c:formatCode>
                <c:ptCount val="1"/>
                <c:pt idx="0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D37-474D-9661-23EB4BDFA74B}"/>
            </c:ext>
          </c:extLst>
        </c:ser>
        <c:ser>
          <c:idx val="3"/>
          <c:order val="3"/>
          <c:tx>
            <c:strRef>
              <c:f>'Q9 Confidence'!$V$5</c:f>
              <c:strCache>
                <c:ptCount val="1"/>
                <c:pt idx="0">
                  <c:v>Disagree</c:v>
                </c:pt>
              </c:strCache>
            </c:strRef>
          </c:tx>
          <c:spPr>
            <a:solidFill>
              <a:srgbClr val="9EC6A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'Q9 Confidence'!$R$7</c:f>
              <c:strCache>
                <c:ptCount val="1"/>
                <c:pt idx="0">
                  <c:v>EHH Expense</c:v>
                </c:pt>
              </c:strCache>
            </c:strRef>
          </c:cat>
          <c:val>
            <c:numRef>
              <c:f>'Q9 Confidence'!$V$7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D37-474D-9661-23EB4BDFA74B}"/>
            </c:ext>
          </c:extLst>
        </c:ser>
        <c:ser>
          <c:idx val="4"/>
          <c:order val="4"/>
          <c:tx>
            <c:strRef>
              <c:f>'Q9 Confidence'!$W$5</c:f>
              <c:strCache>
                <c:ptCount val="1"/>
                <c:pt idx="0">
                  <c:v>Strongly Disagree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bg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'Q9 Confidence'!$R$7</c:f>
              <c:strCache>
                <c:ptCount val="1"/>
                <c:pt idx="0">
                  <c:v>EHH Expense</c:v>
                </c:pt>
              </c:strCache>
            </c:strRef>
          </c:cat>
          <c:val>
            <c:numRef>
              <c:f>'Q9 Confidence'!$W$7</c:f>
              <c:numCache>
                <c:formatCode>0%</c:formatCode>
                <c:ptCount val="1"/>
                <c:pt idx="0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D37-474D-9661-23EB4BDFA74B}"/>
            </c:ext>
          </c:extLst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650095792"/>
        <c:axId val="650092432"/>
      </c:barChart>
      <c:catAx>
        <c:axId val="650095792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650092432"/>
        <c:crosses val="autoZero"/>
        <c:auto val="1"/>
        <c:lblAlgn val="ctr"/>
        <c:lblOffset val="100"/>
        <c:noMultiLvlLbl val="0"/>
      </c:catAx>
      <c:valAx>
        <c:axId val="650092432"/>
        <c:scaling>
          <c:orientation val="maxMin"/>
        </c:scaling>
        <c:delete val="1"/>
        <c:axPos val="l"/>
        <c:numFmt formatCode="0%" sourceLinked="1"/>
        <c:majorTickMark val="out"/>
        <c:minorTickMark val="none"/>
        <c:tickLblPos val="nextTo"/>
        <c:crossAx val="650095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9AB-416C-B1A5-860DA46DA742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C9AB-416C-B1A5-860DA46DA742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9AB-416C-B1A5-860DA46DA742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C9AB-416C-B1A5-860DA46DA742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9AB-416C-B1A5-860DA46DA742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C9AB-416C-B1A5-860DA46DA742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9AB-416C-B1A5-860DA46DA742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C9AB-416C-B1A5-860DA46DA742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9AB-416C-B1A5-860DA46DA742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C9AB-416C-B1A5-860DA46DA742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C9AB-416C-B1A5-860DA46DA742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C9AB-416C-B1A5-860DA46DA742}"/>
              </c:ext>
            </c:extLst>
          </c:dPt>
          <c:dPt>
            <c:idx val="17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C9AB-416C-B1A5-860DA46DA742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C9AB-416C-B1A5-860DA46DA742}"/>
              </c:ext>
            </c:extLst>
          </c:dPt>
          <c:dLbls>
            <c:dLbl>
              <c:idx val="0"/>
              <c:layout>
                <c:manualLayout>
                  <c:x val="0"/>
                  <c:y val="7.707129094412325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A013-4E20-B936-3F0DD802759C}"/>
                </c:ext>
              </c:extLst>
            </c:dLbl>
            <c:dLbl>
              <c:idx val="1"/>
              <c:layout>
                <c:manualLayout>
                  <c:x val="-9.9977758586636945E-18"/>
                  <c:y val="-1.5027890299839687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defRPr>
                    </a:pPr>
                    <a:fld id="{5323B236-7237-46D7-8F04-6E7CDE183FF4}" type="VALUE">
                      <a:rPr lang="en-US">
                        <a:latin typeface="Aptos" panose="020B0004020202020204" pitchFamily="34" charset="0"/>
                      </a:rPr>
                      <a:pPr>
                        <a:defRPr sz="2000" b="1">
                          <a:solidFill>
                            <a:schemeClr val="tx1"/>
                          </a:solidFill>
                          <a:latin typeface="Aptos" panose="020B0004020202020204" pitchFamily="34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9AB-416C-B1A5-860DA46DA742}"/>
                </c:ext>
              </c:extLst>
            </c:dLbl>
            <c:dLbl>
              <c:idx val="2"/>
              <c:layout>
                <c:manualLayout>
                  <c:x val="-1.0906790567807518E-3"/>
                  <c:y val="1.0662540014867849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defRPr>
                    </a:pPr>
                    <a:fld id="{5C562253-E146-4568-953F-FB9DDDCD5523}" type="VALUE">
                      <a:rPr lang="en-US">
                        <a:latin typeface="Aptos" panose="020B0004020202020204" pitchFamily="34" charset="0"/>
                      </a:rPr>
                      <a:pPr>
                        <a:defRPr sz="2000" b="1">
                          <a:solidFill>
                            <a:schemeClr val="tx1"/>
                          </a:solidFill>
                          <a:latin typeface="Aptos" panose="020B0004020202020204" pitchFamily="34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C9AB-416C-B1A5-860DA46DA742}"/>
                </c:ext>
              </c:extLst>
            </c:dLbl>
            <c:dLbl>
              <c:idx val="3"/>
              <c:layout>
                <c:manualLayout>
                  <c:x val="0"/>
                  <c:y val="-6.422607578676943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9AB-416C-B1A5-860DA46DA742}"/>
                </c:ext>
              </c:extLst>
            </c:dLbl>
            <c:dLbl>
              <c:idx val="4"/>
              <c:layout>
                <c:manualLayout>
                  <c:x val="0"/>
                  <c:y val="6.2043400644283394E-3"/>
                </c:manualLayout>
              </c:layout>
              <c:tx>
                <c:rich>
                  <a:bodyPr/>
                  <a:lstStyle/>
                  <a:p>
                    <a:fld id="{23F8B421-6840-4509-A632-3C512C6BC2E2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C9AB-416C-B1A5-860DA46DA742}"/>
                </c:ext>
              </c:extLst>
            </c:dLbl>
            <c:dLbl>
              <c:idx val="5"/>
              <c:layout>
                <c:manualLayout>
                  <c:x val="-3.9991103434654778E-17"/>
                  <c:y val="2.56904303147077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9AB-416C-B1A5-860DA46DA742}"/>
                </c:ext>
              </c:extLst>
            </c:dLbl>
            <c:dLbl>
              <c:idx val="6"/>
              <c:layout>
                <c:manualLayout>
                  <c:x val="1.0906790567807518E-3"/>
                  <c:y val="1.027617212588310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9AB-416C-B1A5-860DA46DA742}"/>
                </c:ext>
              </c:extLst>
            </c:dLbl>
            <c:dLbl>
              <c:idx val="7"/>
              <c:layout>
                <c:manualLayout>
                  <c:x val="3.2720371703422553E-3"/>
                  <c:y val="-4.624277456647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9AB-416C-B1A5-860DA46DA742}"/>
                </c:ext>
              </c:extLst>
            </c:dLbl>
            <c:dLbl>
              <c:idx val="8"/>
              <c:layout>
                <c:manualLayout>
                  <c:x val="0"/>
                  <c:y val="1.0662540014867849E-3"/>
                </c:manualLayout>
              </c:layout>
              <c:tx>
                <c:rich>
                  <a:bodyPr/>
                  <a:lstStyle/>
                  <a:p>
                    <a:fld id="{248BC4CC-035C-42D8-B7D5-DC085952E4AC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C9AB-416C-B1A5-860DA46DA742}"/>
                </c:ext>
              </c:extLst>
            </c:dLbl>
            <c:dLbl>
              <c:idx val="9"/>
              <c:layout>
                <c:manualLayout>
                  <c:x val="2.1813581135615035E-3"/>
                  <c:y val="3.635297032957562E-3"/>
                </c:manualLayout>
              </c:layout>
              <c:tx>
                <c:rich>
                  <a:bodyPr/>
                  <a:lstStyle/>
                  <a:p>
                    <a:fld id="{C34398F4-00AA-44C3-8E0B-2835CF40741F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C9AB-416C-B1A5-860DA46DA742}"/>
                </c:ext>
              </c:extLst>
            </c:dLbl>
            <c:dLbl>
              <c:idx val="10"/>
              <c:layout>
                <c:manualLayout>
                  <c:x val="0"/>
                  <c:y val="6.2043400644283394E-3"/>
                </c:manualLayout>
              </c:layout>
              <c:tx>
                <c:rich>
                  <a:bodyPr/>
                  <a:lstStyle/>
                  <a:p>
                    <a:fld id="{8B8E43DB-D5D4-44EC-803A-CD66288874D1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C9AB-416C-B1A5-860DA46DA742}"/>
                </c:ext>
              </c:extLst>
            </c:dLbl>
            <c:dLbl>
              <c:idx val="11"/>
              <c:layout>
                <c:manualLayout>
                  <c:x val="0"/>
                  <c:y val="2.569043031470730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A013-4E20-B936-3F0DD802759C}"/>
                </c:ext>
              </c:extLst>
            </c:dLbl>
            <c:dLbl>
              <c:idx val="12"/>
              <c:layout>
                <c:manualLayout>
                  <c:x val="-7.9982206869309556E-17"/>
                  <c:y val="1.0662540014867612E-3"/>
                </c:manualLayout>
              </c:layout>
              <c:tx>
                <c:rich>
                  <a:bodyPr/>
                  <a:lstStyle/>
                  <a:p>
                    <a:fld id="{F5ED7AB0-09C7-44BB-86EF-98456E44C373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E-A013-4E20-B936-3F0DD802759C}"/>
                </c:ext>
              </c:extLst>
            </c:dLbl>
            <c:dLbl>
              <c:idx val="13"/>
              <c:layout>
                <c:manualLayout>
                  <c:x val="0"/>
                  <c:y val="5.138086062941530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A013-4E20-B936-3F0DD802759C}"/>
                </c:ext>
              </c:extLst>
            </c:dLbl>
            <c:dLbl>
              <c:idx val="14"/>
              <c:layout>
                <c:manualLayout>
                  <c:x val="-1.0906790567807518E-3"/>
                  <c:y val="1.648051219031146E-2"/>
                </c:manualLayout>
              </c:layout>
              <c:tx>
                <c:rich>
                  <a:bodyPr/>
                  <a:lstStyle/>
                  <a:p>
                    <a:fld id="{AF0F28E9-A1CD-4187-951C-D53841427E43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0-A013-4E20-B936-3F0DD802759C}"/>
                </c:ext>
              </c:extLst>
            </c:dLbl>
            <c:dLbl>
              <c:idx val="15"/>
              <c:layout>
                <c:manualLayout>
                  <c:x val="2.1813581135613435E-3"/>
                  <c:y val="-1.5027890299839453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defRPr>
                    </a:pPr>
                    <a:fld id="{D56228A7-7678-444D-9BCE-B25B63DDFE8B}" type="VALUE">
                      <a:rPr lang="en-US">
                        <a:latin typeface="Aptos" panose="020B0004020202020204" pitchFamily="34" charset="0"/>
                      </a:rPr>
                      <a:pPr>
                        <a:defRPr sz="2000" b="1">
                          <a:solidFill>
                            <a:schemeClr val="tx1"/>
                          </a:solidFill>
                          <a:latin typeface="Aptos" panose="020B0004020202020204" pitchFamily="34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C9AB-416C-B1A5-860DA46DA742}"/>
                </c:ext>
              </c:extLst>
            </c:dLbl>
            <c:dLbl>
              <c:idx val="16"/>
              <c:layout>
                <c:manualLayout>
                  <c:x val="0"/>
                  <c:y val="-5.394990366088631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9AB-416C-B1A5-860DA46DA742}"/>
                </c:ext>
              </c:extLst>
            </c:dLbl>
            <c:dLbl>
              <c:idx val="17"/>
              <c:layout>
                <c:manualLayout>
                  <c:x val="1.0906790567807518E-3"/>
                  <c:y val="1.284521515735388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9AB-416C-B1A5-860DA46DA742}"/>
                </c:ext>
              </c:extLst>
            </c:dLbl>
            <c:dLbl>
              <c:idx val="18"/>
              <c:layout>
                <c:manualLayout>
                  <c:x val="0"/>
                  <c:y val="1.027617212588310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C9AB-416C-B1A5-860DA46DA7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PowerPoint]Q9 Confidence'!$C$5:$C$24</c:f>
              <c:strCache>
                <c:ptCount val="19"/>
                <c:pt idx="0">
                  <c:v>All</c:v>
                </c:pt>
                <c:pt idx="1">
                  <c:v>Millennial</c:v>
                </c:pt>
                <c:pt idx="2">
                  <c:v>Gen Z</c:v>
                </c:pt>
                <c:pt idx="3">
                  <c:v>Women</c:v>
                </c:pt>
                <c:pt idx="4">
                  <c:v>LGBTQAI+</c:v>
                </c:pt>
                <c:pt idx="5">
                  <c:v>Native American</c:v>
                </c:pt>
                <c:pt idx="6">
                  <c:v>Black</c:v>
                </c:pt>
                <c:pt idx="7">
                  <c:v>Hispanic</c:v>
                </c:pt>
                <c:pt idx="8">
                  <c:v>Single</c:v>
                </c:pt>
                <c:pt idx="9">
                  <c:v>Divorced</c:v>
                </c:pt>
                <c:pt idx="10">
                  <c:v>Unmarried</c:v>
                </c:pt>
                <c:pt idx="11">
                  <c:v>&lt;$25k</c:v>
                </c:pt>
                <c:pt idx="12">
                  <c:v>$25-$35k</c:v>
                </c:pt>
                <c:pt idx="13">
                  <c:v>$35-$50k</c:v>
                </c:pt>
                <c:pt idx="14">
                  <c:v>$50-$75k</c:v>
                </c:pt>
                <c:pt idx="15">
                  <c:v>High School</c:v>
                </c:pt>
                <c:pt idx="16">
                  <c:v>Part-time</c:v>
                </c:pt>
                <c:pt idx="17">
                  <c:v>Self-employed</c:v>
                </c:pt>
                <c:pt idx="18">
                  <c:v>Not Employed</c:v>
                </c:pt>
              </c:strCache>
              <c:extLst/>
            </c:strRef>
          </c:cat>
          <c:val>
            <c:numRef>
              <c:f>'[Chart in Microsoft PowerPoint]Q9 Confidence'!$E$5:$E$24</c:f>
              <c:numCache>
                <c:formatCode>0.00</c:formatCode>
                <c:ptCount val="19"/>
                <c:pt idx="0" formatCode="General">
                  <c:v>3.76</c:v>
                </c:pt>
                <c:pt idx="1">
                  <c:v>3.517699071588825</c:v>
                </c:pt>
                <c:pt idx="2">
                  <c:v>3.3922405079346407</c:v>
                </c:pt>
                <c:pt idx="3">
                  <c:v>3.5820498459048582</c:v>
                </c:pt>
                <c:pt idx="4">
                  <c:v>3.2532440117027663</c:v>
                </c:pt>
                <c:pt idx="5">
                  <c:v>3.4795418258079334</c:v>
                </c:pt>
                <c:pt idx="6">
                  <c:v>3.5193177631223955</c:v>
                </c:pt>
                <c:pt idx="7">
                  <c:v>3.6419064325217012</c:v>
                </c:pt>
                <c:pt idx="8">
                  <c:v>3.4187447959484007</c:v>
                </c:pt>
                <c:pt idx="9">
                  <c:v>3.460835222955692</c:v>
                </c:pt>
                <c:pt idx="10">
                  <c:v>3.4095879200779309</c:v>
                </c:pt>
                <c:pt idx="11">
                  <c:v>2.8258294926627467</c:v>
                </c:pt>
                <c:pt idx="12">
                  <c:v>2.890973038261853</c:v>
                </c:pt>
                <c:pt idx="13">
                  <c:v>3.2757781972192057</c:v>
                </c:pt>
                <c:pt idx="14">
                  <c:v>3.5751009727133498</c:v>
                </c:pt>
                <c:pt idx="15">
                  <c:v>3.2551844984749256</c:v>
                </c:pt>
                <c:pt idx="16">
                  <c:v>3.6322627369209379</c:v>
                </c:pt>
                <c:pt idx="17">
                  <c:v>3.7824198484560032</c:v>
                </c:pt>
                <c:pt idx="18">
                  <c:v>2.9587586141753124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C9AB-416C-B1A5-860DA46DA7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653638463"/>
        <c:axId val="653633183"/>
      </c:barChart>
      <c:catAx>
        <c:axId val="653638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633183"/>
        <c:crosses val="autoZero"/>
        <c:auto val="1"/>
        <c:lblAlgn val="ctr"/>
        <c:lblOffset val="100"/>
        <c:noMultiLvlLbl val="0"/>
      </c:catAx>
      <c:valAx>
        <c:axId val="653633183"/>
        <c:scaling>
          <c:orientation val="minMax"/>
          <c:min val="2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6384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768522713813833"/>
          <c:y val="2.7428685417913424E-2"/>
          <c:w val="0.67752777697751909"/>
          <c:h val="0.94514262916417313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'Q9 Confidence'!$S$5</c:f>
              <c:strCache>
                <c:ptCount val="1"/>
                <c:pt idx="0">
                  <c:v>Strongly Agree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0" tIns="0" rIns="0" bIns="0" anchor="ctr" anchorCtr="1">
                    <a:spAutoFit/>
                  </a:bodyPr>
                  <a:lstStyle/>
                  <a:p>
                    <a:pPr>
                      <a:defRPr sz="2800" b="1" i="0" u="none" strike="noStrike" kern="1200" baseline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41C04B48-7AA1-47B5-AA5E-33D7B837E8D2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>
                        <a:defRPr sz="2800" b="1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196899128707489"/>
                      <c:h val="0.1621506523982527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825-4578-96E7-7749FD010C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0" tIns="0" rIns="0" bIns="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bg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'Q9 Confidence'!$R$8</c:f>
              <c:strCache>
                <c:ptCount val="1"/>
                <c:pt idx="0">
                  <c:v>Enjoy life…</c:v>
                </c:pt>
              </c:strCache>
            </c:strRef>
          </c:cat>
          <c:val>
            <c:numRef>
              <c:f>'Q9 Confidence'!$S$8</c:f>
              <c:numCache>
                <c:formatCode>0%</c:formatCode>
                <c:ptCount val="1"/>
                <c:pt idx="0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25-4578-96E7-7749FD010C7B}"/>
            </c:ext>
          </c:extLst>
        </c:ser>
        <c:ser>
          <c:idx val="1"/>
          <c:order val="1"/>
          <c:tx>
            <c:strRef>
              <c:f>'Q9 Confidence'!$T$5</c:f>
              <c:strCache>
                <c:ptCount val="1"/>
                <c:pt idx="0">
                  <c:v>Agree</c:v>
                </c:pt>
              </c:strCache>
            </c:strRef>
          </c:tx>
          <c:spPr>
            <a:solidFill>
              <a:srgbClr val="85BDCA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29EFD0B9-AA3F-4316-8C47-4A003A3F0A58}" type="VALUE">
                      <a:rPr lang="en-US"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704475832043462"/>
                      <c:h val="0.1680630361061240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6825-4578-96E7-7749FD010C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2800" b="1" i="0" u="none" strike="noStrike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'Q9 Confidence'!$R$8</c:f>
              <c:strCache>
                <c:ptCount val="1"/>
                <c:pt idx="0">
                  <c:v>Enjoy life…</c:v>
                </c:pt>
              </c:strCache>
            </c:strRef>
          </c:cat>
          <c:val>
            <c:numRef>
              <c:f>'Q9 Confidence'!$T$8</c:f>
              <c:numCache>
                <c:formatCode>0%</c:formatCode>
                <c:ptCount val="1"/>
                <c:pt idx="0">
                  <c:v>0.36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825-4578-96E7-7749FD010C7B}"/>
            </c:ext>
          </c:extLst>
        </c:ser>
        <c:ser>
          <c:idx val="2"/>
          <c:order val="2"/>
          <c:tx>
            <c:strRef>
              <c:f>'Q9 Confidence'!$U$5</c:f>
              <c:strCache>
                <c:ptCount val="1"/>
                <c:pt idx="0">
                  <c:v>Neutral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9353F491-C112-4D7E-9A42-99FEBC3EBC79}" type="VALUE">
                      <a:rPr lang="en-US"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030641757961626"/>
                      <c:h val="0.1680630361061240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6825-4578-96E7-7749FD010C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2800" b="1" i="0" u="none" strike="noStrike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'Q9 Confidence'!$R$8</c:f>
              <c:strCache>
                <c:ptCount val="1"/>
                <c:pt idx="0">
                  <c:v>Enjoy life…</c:v>
                </c:pt>
              </c:strCache>
            </c:strRef>
          </c:cat>
          <c:val>
            <c:numRef>
              <c:f>'Q9 Confidence'!$U$8</c:f>
              <c:numCache>
                <c:formatCode>0%</c:formatCode>
                <c:ptCount val="1"/>
                <c:pt idx="0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825-4578-96E7-7749FD010C7B}"/>
            </c:ext>
          </c:extLst>
        </c:ser>
        <c:ser>
          <c:idx val="3"/>
          <c:order val="3"/>
          <c:tx>
            <c:strRef>
              <c:f>'Q9 Confidence'!$V$5</c:f>
              <c:strCache>
                <c:ptCount val="1"/>
                <c:pt idx="0">
                  <c:v>Disagree</c:v>
                </c:pt>
              </c:strCache>
            </c:strRef>
          </c:tx>
          <c:spPr>
            <a:solidFill>
              <a:srgbClr val="9EC6AD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78DC1C27-2028-4BC4-A8DC-86AFFB098616}" type="VALUE">
                      <a:rPr lang="en-US"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24808570857374"/>
                      <c:h val="0.1680630361061240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6825-4578-96E7-7749FD010C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800" b="1" i="0" u="none" strike="noStrike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'Q9 Confidence'!$R$8</c:f>
              <c:strCache>
                <c:ptCount val="1"/>
                <c:pt idx="0">
                  <c:v>Enjoy life…</c:v>
                </c:pt>
              </c:strCache>
            </c:strRef>
          </c:cat>
          <c:val>
            <c:numRef>
              <c:f>'Q9 Confidence'!$V$8</c:f>
              <c:numCache>
                <c:formatCode>0%</c:formatCode>
                <c:ptCount val="1"/>
                <c:pt idx="0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825-4578-96E7-7749FD010C7B}"/>
            </c:ext>
          </c:extLst>
        </c:ser>
        <c:ser>
          <c:idx val="4"/>
          <c:order val="4"/>
          <c:tx>
            <c:strRef>
              <c:f>'Q9 Confidence'!$W$5</c:f>
              <c:strCache>
                <c:ptCount val="1"/>
                <c:pt idx="0">
                  <c:v>Strongly Disagree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800" b="1" i="0" u="none" strike="noStrike" kern="1200" baseline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D0C34FD3-30FE-4556-A3D7-81BB2B9774A5}" type="VALUE">
                      <a:rPr lang="en-US">
                        <a:latin typeface="Aptos" panose="020B0004020202020204" pitchFamily="34" charset="0"/>
                      </a:rPr>
                      <a:pPr>
                        <a:defRPr sz="2800" b="1" i="0" u="none" strike="noStrike" kern="1200" baseline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042016779823235"/>
                      <c:h val="8.777179333732294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6825-4578-96E7-7749FD010C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'Q9 Confidence'!$R$8</c:f>
              <c:strCache>
                <c:ptCount val="1"/>
                <c:pt idx="0">
                  <c:v>Enjoy life…</c:v>
                </c:pt>
              </c:strCache>
            </c:strRef>
          </c:cat>
          <c:val>
            <c:numRef>
              <c:f>'Q9 Confidence'!$W$8</c:f>
              <c:numCache>
                <c:formatCode>0%</c:formatCode>
                <c:ptCount val="1"/>
                <c:pt idx="0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825-4578-96E7-7749FD010C7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650095792"/>
        <c:axId val="650092432"/>
      </c:barChart>
      <c:catAx>
        <c:axId val="650095792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650092432"/>
        <c:crosses val="autoZero"/>
        <c:auto val="1"/>
        <c:lblAlgn val="ctr"/>
        <c:lblOffset val="100"/>
        <c:noMultiLvlLbl val="0"/>
      </c:catAx>
      <c:valAx>
        <c:axId val="650092432"/>
        <c:scaling>
          <c:orientation val="maxMin"/>
        </c:scaling>
        <c:delete val="1"/>
        <c:axPos val="l"/>
        <c:numFmt formatCode="0%" sourceLinked="1"/>
        <c:majorTickMark val="out"/>
        <c:minorTickMark val="none"/>
        <c:tickLblPos val="nextTo"/>
        <c:crossAx val="650095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958397775317581E-2"/>
          <c:y val="2.5720164609053499E-2"/>
          <c:w val="0.95858557273547762"/>
          <c:h val="0.6503260587796896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930-45CB-A269-9035F29C8AE2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2930-45CB-A269-9035F29C8AE2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930-45CB-A269-9035F29C8AE2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2930-45CB-A269-9035F29C8AE2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930-45CB-A269-9035F29C8AE2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2930-45CB-A269-9035F29C8AE2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930-45CB-A269-9035F29C8AE2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2930-45CB-A269-9035F29C8AE2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930-45CB-A269-9035F29C8AE2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2930-45CB-A269-9035F29C8AE2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2930-45CB-A269-9035F29C8AE2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2930-45CB-A269-9035F29C8AE2}"/>
              </c:ext>
            </c:extLst>
          </c:dPt>
          <c:dPt>
            <c:idx val="17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2930-45CB-A269-9035F29C8AE2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C-5252-4701-B4B7-D81288CAFFA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178A44E5-E6BB-4661-83F2-1C86C0BE804A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C-D2E0-490D-9A99-0C0D60B3B6FB}"/>
                </c:ext>
              </c:extLst>
            </c:dLbl>
            <c:dLbl>
              <c:idx val="1"/>
              <c:layout>
                <c:manualLayout>
                  <c:x val="1.0056346293854655E-17"/>
                  <c:y val="-3.343621399176953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+mn-ea"/>
                        <a:cs typeface="+mn-cs"/>
                      </a:defRPr>
                    </a:pPr>
                    <a:fld id="{175798AF-9A18-41B7-9853-326AD996039D}" type="VALUE">
                      <a:rPr lang="en-US" b="1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>
                        <a:defRPr sz="2000" b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effectLst/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930-45CB-A269-9035F29C8AE2}"/>
                </c:ext>
              </c:extLst>
            </c:dLbl>
            <c:dLbl>
              <c:idx val="2"/>
              <c:layout>
                <c:manualLayout>
                  <c:x val="0"/>
                  <c:y val="-1.800411522633746E-2"/>
                </c:manualLayout>
              </c:layout>
              <c:tx>
                <c:rich>
                  <a:bodyPr/>
                  <a:lstStyle/>
                  <a:p>
                    <a:fld id="{8F790498-D91C-4DFC-AE69-1C1E062AD63B}" type="VALUE">
                      <a:rPr lang="en-US" b="1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2930-45CB-A269-9035F29C8AE2}"/>
                </c:ext>
              </c:extLst>
            </c:dLbl>
            <c:dLbl>
              <c:idx val="3"/>
              <c:layout>
                <c:manualLayout>
                  <c:x val="2.0112692587709309E-17"/>
                  <c:y val="-4.886831275720164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930-45CB-A269-9035F29C8AE2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855AFDE4-8086-4B7B-9C61-47D9BBB96F56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2930-45CB-A269-9035F29C8AE2}"/>
                </c:ext>
              </c:extLst>
            </c:dLbl>
            <c:dLbl>
              <c:idx val="5"/>
              <c:layout>
                <c:manualLayout>
                  <c:x val="-4.0225385175418619E-17"/>
                  <c:y val="-7.458847736625513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930-45CB-A269-9035F29C8AE2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557EAFD5-8DD5-41B4-83A5-D70B2242A9A1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2930-45CB-A269-9035F29C8AE2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53518692-2648-4FE8-BDDC-C803E6E0F6AD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2930-45CB-A269-9035F29C8AE2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40E67286-19A7-474C-99C1-1CB95BA8399B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2930-45CB-A269-9035F29C8AE2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fld id="{CDAE141C-E6BA-4B51-9C21-C7CC9A61C09B}" type="VALUE">
                      <a:rPr lang="en-US" b="1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2930-45CB-A269-9035F29C8AE2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'Q9 Confidence'!$C$5:$C$24</c:f>
              <c:strCache>
                <c:ptCount val="20"/>
                <c:pt idx="0">
                  <c:v>All</c:v>
                </c:pt>
                <c:pt idx="1">
                  <c:v>Millennial</c:v>
                </c:pt>
                <c:pt idx="2">
                  <c:v>Gen Z</c:v>
                </c:pt>
                <c:pt idx="3">
                  <c:v>Women</c:v>
                </c:pt>
                <c:pt idx="4">
                  <c:v>LGBTQIA+</c:v>
                </c:pt>
                <c:pt idx="5">
                  <c:v>Native American</c:v>
                </c:pt>
                <c:pt idx="6">
                  <c:v>Black</c:v>
                </c:pt>
                <c:pt idx="7">
                  <c:v>Hispanic</c:v>
                </c:pt>
                <c:pt idx="8">
                  <c:v>Single</c:v>
                </c:pt>
                <c:pt idx="9">
                  <c:v>Divorced</c:v>
                </c:pt>
                <c:pt idx="10">
                  <c:v>Unmarried</c:v>
                </c:pt>
                <c:pt idx="11">
                  <c:v>&lt;$25k</c:v>
                </c:pt>
                <c:pt idx="12">
                  <c:v>$25–$35k</c:v>
                </c:pt>
                <c:pt idx="13">
                  <c:v>$35–$50k</c:v>
                </c:pt>
                <c:pt idx="14">
                  <c:v>$50–$75k</c:v>
                </c:pt>
                <c:pt idx="15">
                  <c:v>&lt; High School</c:v>
                </c:pt>
                <c:pt idx="16">
                  <c:v>High School</c:v>
                </c:pt>
                <c:pt idx="17">
                  <c:v>Part-time</c:v>
                </c:pt>
                <c:pt idx="18">
                  <c:v>Self-employed</c:v>
                </c:pt>
                <c:pt idx="19">
                  <c:v>Not Employed</c:v>
                </c:pt>
              </c:strCache>
              <c:extLst/>
            </c:strRef>
          </c:cat>
          <c:val>
            <c:numRef>
              <c:f>'Q9 Confidence'!$H$5:$H$24</c:f>
              <c:numCache>
                <c:formatCode>0.00</c:formatCode>
                <c:ptCount val="20"/>
                <c:pt idx="0" formatCode="General">
                  <c:v>3.55</c:v>
                </c:pt>
                <c:pt idx="1">
                  <c:v>3.4187758858117614</c:v>
                </c:pt>
                <c:pt idx="2">
                  <c:v>3.4663162333661695</c:v>
                </c:pt>
                <c:pt idx="3">
                  <c:v>3.3721903009561349</c:v>
                </c:pt>
                <c:pt idx="4">
                  <c:v>3.2201024490625687</c:v>
                </c:pt>
                <c:pt idx="5">
                  <c:v>3.355268006748239</c:v>
                </c:pt>
                <c:pt idx="6">
                  <c:v>3.5931115928344295</c:v>
                </c:pt>
                <c:pt idx="7">
                  <c:v>3.6178541082333529</c:v>
                </c:pt>
                <c:pt idx="8">
                  <c:v>3.3276882671303603</c:v>
                </c:pt>
                <c:pt idx="9">
                  <c:v>3.2670521856957158</c:v>
                </c:pt>
                <c:pt idx="10">
                  <c:v>3.2960381693668364</c:v>
                </c:pt>
                <c:pt idx="11">
                  <c:v>2.9049094451100848</c:v>
                </c:pt>
                <c:pt idx="12">
                  <c:v>2.9648160420016305</c:v>
                </c:pt>
                <c:pt idx="13">
                  <c:v>3.0999575895476901</c:v>
                </c:pt>
                <c:pt idx="14">
                  <c:v>3.3134902250144611</c:v>
                </c:pt>
                <c:pt idx="15">
                  <c:v>3.3889067386751002</c:v>
                </c:pt>
                <c:pt idx="16">
                  <c:v>3.3153156463227771</c:v>
                </c:pt>
                <c:pt idx="17">
                  <c:v>3.5666080834546401</c:v>
                </c:pt>
                <c:pt idx="18">
                  <c:v>3.727022707348691</c:v>
                </c:pt>
                <c:pt idx="19">
                  <c:v>2.96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2930-45CB-A269-9035F29C8A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653638463"/>
        <c:axId val="653633183"/>
      </c:barChart>
      <c:catAx>
        <c:axId val="653638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633183"/>
        <c:crosses val="autoZero"/>
        <c:auto val="1"/>
        <c:lblAlgn val="ctr"/>
        <c:lblOffset val="100"/>
        <c:noMultiLvlLbl val="0"/>
      </c:catAx>
      <c:valAx>
        <c:axId val="653633183"/>
        <c:scaling>
          <c:orientation val="minMax"/>
          <c:min val="2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6384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'Q9 Confidence'!$S$5</c:f>
              <c:strCache>
                <c:ptCount val="1"/>
                <c:pt idx="0">
                  <c:v>Strongly Agree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800" b="1" i="0" u="none" strike="noStrike" kern="1200" baseline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6CAC3BAF-5BE4-4486-9ECF-FCA841D83B09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>
                        <a:defRPr sz="2800" b="1">
                          <a:solidFill>
                            <a:schemeClr val="tx1"/>
                          </a:solidFill>
                          <a:effectLst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169917257683216"/>
                      <c:h val="0.1680630361061240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1CE-4D57-A2F9-E28D66CF3D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'Q9 Confidence'!$R$10</c:f>
              <c:strCache>
                <c:ptCount val="1"/>
                <c:pt idx="0">
                  <c:v>Comfort planning done</c:v>
                </c:pt>
              </c:strCache>
            </c:strRef>
          </c:cat>
          <c:val>
            <c:numRef>
              <c:f>'Q9 Confidence'!$S$10</c:f>
              <c:numCache>
                <c:formatCode>0%</c:formatCode>
                <c:ptCount val="1"/>
                <c:pt idx="0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CE-4D57-A2F9-E28D66CF3DC4}"/>
            </c:ext>
          </c:extLst>
        </c:ser>
        <c:ser>
          <c:idx val="1"/>
          <c:order val="1"/>
          <c:tx>
            <c:strRef>
              <c:f>'Q9 Confidence'!$T$5</c:f>
              <c:strCache>
                <c:ptCount val="1"/>
                <c:pt idx="0">
                  <c:v>Agree</c:v>
                </c:pt>
              </c:strCache>
            </c:strRef>
          </c:tx>
          <c:spPr>
            <a:solidFill>
              <a:srgbClr val="85BDCA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0C674D6A-BD7A-42E9-84C1-F0A8DF44D819}" type="VALUE">
                      <a:rPr lang="en-US"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322990543735225"/>
                      <c:h val="0.1680630361061240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51CE-4D57-A2F9-E28D66CF3D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'Q9 Confidence'!$R$10</c:f>
              <c:strCache>
                <c:ptCount val="1"/>
                <c:pt idx="0">
                  <c:v>Comfort planning done</c:v>
                </c:pt>
              </c:strCache>
            </c:strRef>
          </c:cat>
          <c:val>
            <c:numRef>
              <c:f>'Q9 Confidence'!$T$10</c:f>
              <c:numCache>
                <c:formatCode>0%</c:formatCode>
                <c:ptCount val="1"/>
                <c:pt idx="0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CE-4D57-A2F9-E28D66CF3DC4}"/>
            </c:ext>
          </c:extLst>
        </c:ser>
        <c:ser>
          <c:idx val="2"/>
          <c:order val="2"/>
          <c:tx>
            <c:strRef>
              <c:f>'Q9 Confidence'!$U$5</c:f>
              <c:strCache>
                <c:ptCount val="1"/>
                <c:pt idx="0">
                  <c:v>Neutral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E11B780E-158E-4337-83BB-9EF7647DBAB7}" type="VALUE">
                      <a:rPr lang="en-US"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800531914893617"/>
                      <c:h val="0.1680630361061240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51CE-4D57-A2F9-E28D66CF3D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'Q9 Confidence'!$R$10</c:f>
              <c:strCache>
                <c:ptCount val="1"/>
                <c:pt idx="0">
                  <c:v>Comfort planning done</c:v>
                </c:pt>
              </c:strCache>
            </c:strRef>
          </c:cat>
          <c:val>
            <c:numRef>
              <c:f>'Q9 Confidence'!$U$10</c:f>
              <c:numCache>
                <c:formatCode>0%</c:formatCode>
                <c:ptCount val="1"/>
                <c:pt idx="0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1CE-4D57-A2F9-E28D66CF3DC4}"/>
            </c:ext>
          </c:extLst>
        </c:ser>
        <c:ser>
          <c:idx val="3"/>
          <c:order val="3"/>
          <c:tx>
            <c:strRef>
              <c:f>'Q9 Confidence'!$V$5</c:f>
              <c:strCache>
                <c:ptCount val="1"/>
                <c:pt idx="0">
                  <c:v>Disagree</c:v>
                </c:pt>
              </c:strCache>
            </c:strRef>
          </c:tx>
          <c:spPr>
            <a:solidFill>
              <a:srgbClr val="9EC6AD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04B982A2-1254-4AF9-A996-588124DB4F83}" type="VALUE">
                      <a:rPr lang="en-US"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539302600472813"/>
                      <c:h val="0.1680630361061240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51CE-4D57-A2F9-E28D66CF3D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'Q9 Confidence'!$R$10</c:f>
              <c:strCache>
                <c:ptCount val="1"/>
                <c:pt idx="0">
                  <c:v>Comfort planning done</c:v>
                </c:pt>
              </c:strCache>
            </c:strRef>
          </c:cat>
          <c:val>
            <c:numRef>
              <c:f>'Q9 Confidence'!$V$10</c:f>
              <c:numCache>
                <c:formatCode>0%</c:formatCode>
                <c:ptCount val="1"/>
                <c:pt idx="0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1CE-4D57-A2F9-E28D66CF3DC4}"/>
            </c:ext>
          </c:extLst>
        </c:ser>
        <c:ser>
          <c:idx val="4"/>
          <c:order val="4"/>
          <c:tx>
            <c:strRef>
              <c:f>'Q9 Confidence'!$W$5</c:f>
              <c:strCache>
                <c:ptCount val="1"/>
                <c:pt idx="0">
                  <c:v>Strongly Disagree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bg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'Q9 Confidence'!$R$10</c:f>
              <c:strCache>
                <c:ptCount val="1"/>
                <c:pt idx="0">
                  <c:v>Comfort planning done</c:v>
                </c:pt>
              </c:strCache>
            </c:strRef>
          </c:cat>
          <c:val>
            <c:numRef>
              <c:f>'Q9 Confidence'!$W$10</c:f>
              <c:numCache>
                <c:formatCode>0%</c:formatCode>
                <c:ptCount val="1"/>
                <c:pt idx="0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1CE-4D57-A2F9-E28D66CF3DC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650095792"/>
        <c:axId val="650092432"/>
      </c:barChart>
      <c:catAx>
        <c:axId val="650095792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650092432"/>
        <c:crosses val="autoZero"/>
        <c:auto val="1"/>
        <c:lblAlgn val="ctr"/>
        <c:lblOffset val="100"/>
        <c:noMultiLvlLbl val="0"/>
      </c:catAx>
      <c:valAx>
        <c:axId val="650092432"/>
        <c:scaling>
          <c:orientation val="maxMin"/>
        </c:scaling>
        <c:delete val="1"/>
        <c:axPos val="l"/>
        <c:numFmt formatCode="0%" sourceLinked="1"/>
        <c:majorTickMark val="out"/>
        <c:minorTickMark val="none"/>
        <c:tickLblPos val="nextTo"/>
        <c:crossAx val="650095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E65-412B-B5FB-42693C26AEA1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4E65-412B-B5FB-42693C26AEA1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E65-412B-B5FB-42693C26AEA1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4E65-412B-B5FB-42693C26AEA1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E65-412B-B5FB-42693C26AEA1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4E65-412B-B5FB-42693C26AEA1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E65-412B-B5FB-42693C26AEA1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4E65-412B-B5FB-42693C26AEA1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4E65-412B-B5FB-42693C26AEA1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4E65-412B-B5FB-42693C26AEA1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4E65-412B-B5FB-42693C26AEA1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4E65-412B-B5FB-42693C26AEA1}"/>
              </c:ext>
            </c:extLst>
          </c:dPt>
          <c:dPt>
            <c:idx val="17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4E65-412B-B5FB-42693C26AEA1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798CFF45-0002-4B10-9CDA-BCA4A641E6BF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A-A16A-44A0-898A-6EB9837D6933}"/>
                </c:ext>
              </c:extLst>
            </c:dLbl>
            <c:dLbl>
              <c:idx val="1"/>
              <c:layout>
                <c:manualLayout>
                  <c:x val="-1.0056346293854655E-17"/>
                  <c:y val="-4.1152263374485611E-2"/>
                </c:manualLayout>
              </c:layout>
              <c:tx>
                <c:rich>
                  <a:bodyPr/>
                  <a:lstStyle/>
                  <a:p>
                    <a:fld id="{AB3EB2D1-4E6E-40E5-A5ED-C6557CE3B752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E65-412B-B5FB-42693C26AEA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A43F094A-1AD0-47B9-8F97-AF7049E8F56B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4E65-412B-B5FB-42693C26AEA1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A02D236F-BAB2-463D-89E1-243AD07EF021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4E65-412B-B5FB-42693C26AEA1}"/>
                </c:ext>
              </c:extLst>
            </c:dLbl>
            <c:dLbl>
              <c:idx val="5"/>
              <c:layout>
                <c:manualLayout>
                  <c:x val="-2.1941372652273124E-3"/>
                  <c:y val="-4.37242798353909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E65-412B-B5FB-42693C26AEA1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4D2DB280-51C8-4619-980D-628AA1F7DD5A}" type="VALUE">
                      <a:rPr lang="en-US"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4E65-412B-B5FB-42693C26AEA1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F6DD20F0-2771-4FBF-AD7A-8353B717A7E3}" type="VALUE">
                      <a:rPr lang="en-US"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4E65-412B-B5FB-42693C26AEA1}"/>
                </c:ext>
              </c:extLst>
            </c:dLbl>
            <c:dLbl>
              <c:idx val="8"/>
              <c:layout>
                <c:manualLayout>
                  <c:x val="4.3882745304546248E-3"/>
                  <c:y val="-4.6296296296296321E-2"/>
                </c:manualLayout>
              </c:layout>
              <c:tx>
                <c:rich>
                  <a:bodyPr/>
                  <a:lstStyle/>
                  <a:p>
                    <a:fld id="{42BEF92F-0666-428F-813A-73A551A7117E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4E65-412B-B5FB-42693C26AEA1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23EB49F6-F4A5-4C7A-A0E9-E924620EFB5A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4E65-412B-B5FB-42693C26AEA1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2E40CE5D-C7AF-493E-9AC1-48AB420F00AF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4E65-412B-B5FB-42693C26AEA1}"/>
                </c:ext>
              </c:extLst>
            </c:dLbl>
            <c:dLbl>
              <c:idx val="15"/>
              <c:layout>
                <c:manualLayout>
                  <c:x val="0"/>
                  <c:y val="-5.4012345679012343E-2"/>
                </c:manualLayout>
              </c:layout>
              <c:tx>
                <c:rich>
                  <a:bodyPr/>
                  <a:lstStyle/>
                  <a:p>
                    <a:fld id="{3D58BE16-B9EB-4E40-BC6A-669866BF22C8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4E65-412B-B5FB-42693C26AEA1}"/>
                </c:ext>
              </c:extLst>
            </c:dLbl>
            <c:dLbl>
              <c:idx val="17"/>
              <c:tx>
                <c:rich>
                  <a:bodyPr/>
                  <a:lstStyle/>
                  <a:p>
                    <a:fld id="{E11756FF-0719-42E1-9036-1E05C23F983B}" type="VALUE">
                      <a:rPr lang="en-US"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4E65-412B-B5FB-42693C26AE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effectLst/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'Q9 Confidence'!$C$5:$C$23</c:f>
              <c:strCache>
                <c:ptCount val="19"/>
                <c:pt idx="0">
                  <c:v>All</c:v>
                </c:pt>
                <c:pt idx="1">
                  <c:v>Millennial</c:v>
                </c:pt>
                <c:pt idx="2">
                  <c:v>Gen Z</c:v>
                </c:pt>
                <c:pt idx="3">
                  <c:v>Women</c:v>
                </c:pt>
                <c:pt idx="4">
                  <c:v>LGBTQIA+</c:v>
                </c:pt>
                <c:pt idx="5">
                  <c:v>Native American</c:v>
                </c:pt>
                <c:pt idx="6">
                  <c:v>Black</c:v>
                </c:pt>
                <c:pt idx="7">
                  <c:v>Hispanic</c:v>
                </c:pt>
                <c:pt idx="8">
                  <c:v>Single</c:v>
                </c:pt>
                <c:pt idx="9">
                  <c:v>Divorced</c:v>
                </c:pt>
                <c:pt idx="10">
                  <c:v>Unmarried</c:v>
                </c:pt>
                <c:pt idx="11">
                  <c:v>&lt;$25k</c:v>
                </c:pt>
                <c:pt idx="12">
                  <c:v>$25–$35k</c:v>
                </c:pt>
                <c:pt idx="13">
                  <c:v>$35–$50k</c:v>
                </c:pt>
                <c:pt idx="14">
                  <c:v>$50–$75k</c:v>
                </c:pt>
                <c:pt idx="15">
                  <c:v>&lt; High School</c:v>
                </c:pt>
                <c:pt idx="16">
                  <c:v>High School</c:v>
                </c:pt>
                <c:pt idx="17">
                  <c:v>Part-time</c:v>
                </c:pt>
                <c:pt idx="18">
                  <c:v>Self-employed</c:v>
                </c:pt>
              </c:strCache>
            </c:strRef>
          </c:cat>
          <c:val>
            <c:numRef>
              <c:f>'Q9 Confidence'!$P$5:$P$23</c:f>
              <c:numCache>
                <c:formatCode>0.00</c:formatCode>
                <c:ptCount val="19"/>
                <c:pt idx="0" formatCode="General">
                  <c:v>3.52</c:v>
                </c:pt>
                <c:pt idx="1">
                  <c:v>3.4257621132540783</c:v>
                </c:pt>
                <c:pt idx="2">
                  <c:v>3.546691508870325</c:v>
                </c:pt>
                <c:pt idx="3">
                  <c:v>3.2858863937731027</c:v>
                </c:pt>
                <c:pt idx="4">
                  <c:v>3.309351865397296</c:v>
                </c:pt>
                <c:pt idx="5">
                  <c:v>3.3627889757622813</c:v>
                </c:pt>
                <c:pt idx="6">
                  <c:v>3.6650482173035028</c:v>
                </c:pt>
                <c:pt idx="7">
                  <c:v>3.6532255244610332</c:v>
                </c:pt>
                <c:pt idx="8">
                  <c:v>3.3492142582983364</c:v>
                </c:pt>
                <c:pt idx="9">
                  <c:v>3.2050495903537373</c:v>
                </c:pt>
                <c:pt idx="10">
                  <c:v>3.3105527604466332</c:v>
                </c:pt>
                <c:pt idx="11">
                  <c:v>2.9456492988935996</c:v>
                </c:pt>
                <c:pt idx="12">
                  <c:v>3.0641536845735744</c:v>
                </c:pt>
                <c:pt idx="13">
                  <c:v>3.1225250507734801</c:v>
                </c:pt>
                <c:pt idx="14">
                  <c:v>3.2991412218182696</c:v>
                </c:pt>
                <c:pt idx="15">
                  <c:v>3.5293281602989244</c:v>
                </c:pt>
                <c:pt idx="16">
                  <c:v>3.3822280268534657</c:v>
                </c:pt>
                <c:pt idx="17">
                  <c:v>3.4593117995265703</c:v>
                </c:pt>
                <c:pt idx="18">
                  <c:v>3.8380797966224733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65-412B-B5FB-42693C26AEA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-27"/>
        <c:axId val="653638463"/>
        <c:axId val="653633183"/>
      </c:barChart>
      <c:catAx>
        <c:axId val="653638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653633183"/>
        <c:crosses val="autoZero"/>
        <c:auto val="1"/>
        <c:lblAlgn val="ctr"/>
        <c:lblOffset val="100"/>
        <c:noMultiLvlLbl val="0"/>
      </c:catAx>
      <c:valAx>
        <c:axId val="653633183"/>
        <c:scaling>
          <c:orientation val="minMax"/>
          <c:min val="2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6536384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725105790347635"/>
          <c:y val="0.10707989654858042"/>
          <c:w val="0.74872079765539512"/>
          <c:h val="0.86610718449956092"/>
        </c:manualLayout>
      </c:layout>
      <c:barChart>
        <c:barDir val="bar"/>
        <c:grouping val="percentStacked"/>
        <c:varyColors val="0"/>
        <c:ser>
          <c:idx val="4"/>
          <c:order val="0"/>
          <c:tx>
            <c:strRef>
              <c:f>'Q9 coverages'!$P$5</c:f>
              <c:strCache>
                <c:ptCount val="1"/>
                <c:pt idx="0">
                  <c:v>Strongly Disagree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A78-4A18-884C-762E39C1A8B9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ptos" panose="020B0004020202020204" pitchFamily="34" charset="0"/>
                        <a:ea typeface="+mn-ea"/>
                        <a:cs typeface="+mn-cs"/>
                      </a:defRPr>
                    </a:pPr>
                    <a:fld id="{9DE47F03-3BAE-43A5-AA76-396915219A17}" type="VALUE">
                      <a:rPr lang="en-US">
                        <a:latin typeface="Aptos" panose="020B0004020202020204" pitchFamily="34" charset="0"/>
                      </a:rPr>
                      <a:pPr>
                        <a:defRPr sz="2000" b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ptos" panose="020B0004020202020204" pitchFamily="34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>
                          <a:lumMod val="95000"/>
                        </a:schemeClr>
                      </a:solidFill>
                      <a:effectLst/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DA78-4A18-884C-762E39C1A8B9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ptos" panose="020B0004020202020204" pitchFamily="34" charset="0"/>
                        <a:ea typeface="+mn-ea"/>
                        <a:cs typeface="+mn-cs"/>
                      </a:defRPr>
                    </a:pPr>
                    <a:fld id="{81C518F8-8CD3-40CF-8A99-B55E9BCF210E}" type="VALUE">
                      <a:rPr lang="en-US">
                        <a:latin typeface="Aptos" panose="020B0004020202020204" pitchFamily="34" charset="0"/>
                      </a:rPr>
                      <a:pPr>
                        <a:defRPr sz="2000" b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ptos" panose="020B0004020202020204" pitchFamily="34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>
                          <a:lumMod val="95000"/>
                        </a:schemeClr>
                      </a:solidFill>
                      <a:effectLst/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DA78-4A18-884C-762E39C1A8B9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ptos" panose="020B0004020202020204" pitchFamily="34" charset="0"/>
                        <a:ea typeface="+mn-ea"/>
                        <a:cs typeface="+mn-cs"/>
                      </a:defRPr>
                    </a:pPr>
                    <a:fld id="{5A3A6BA9-A773-4801-9013-72676574012B}" type="VALUE">
                      <a:rPr lang="en-US">
                        <a:latin typeface="Aptos" panose="020B0004020202020204" pitchFamily="34" charset="0"/>
                      </a:rPr>
                      <a:pPr>
                        <a:defRPr sz="2000" b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ptos" panose="020B0004020202020204" pitchFamily="34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>
                          <a:lumMod val="95000"/>
                        </a:schemeClr>
                      </a:solidFill>
                      <a:effectLst/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DA78-4A18-884C-762E39C1A8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accent3"/>
                    </a:solidFill>
                    <a:effectLst/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'Q9 coverages'!$K$6:$K$9</c:f>
              <c:strCache>
                <c:ptCount val="4"/>
                <c:pt idx="0">
                  <c:v>Health insurance</c:v>
                </c:pt>
                <c:pt idx="1">
                  <c:v>Life insurance</c:v>
                </c:pt>
                <c:pt idx="2">
                  <c:v>Disability insurance</c:v>
                </c:pt>
                <c:pt idx="3">
                  <c:v>Long-term care insurance</c:v>
                </c:pt>
              </c:strCache>
            </c:strRef>
          </c:cat>
          <c:val>
            <c:numRef>
              <c:f>'Q9 coverages'!$P$6:$P$9</c:f>
              <c:numCache>
                <c:formatCode>0%</c:formatCode>
                <c:ptCount val="4"/>
                <c:pt idx="0">
                  <c:v>0.05</c:v>
                </c:pt>
                <c:pt idx="1">
                  <c:v>0.11</c:v>
                </c:pt>
                <c:pt idx="2">
                  <c:v>0.15</c:v>
                </c:pt>
                <c:pt idx="3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A78-4A18-884C-762E39C1A8B9}"/>
            </c:ext>
          </c:extLst>
        </c:ser>
        <c:ser>
          <c:idx val="3"/>
          <c:order val="1"/>
          <c:tx>
            <c:strRef>
              <c:f>'Q9 coverages'!$O$5</c:f>
              <c:strCache>
                <c:ptCount val="1"/>
                <c:pt idx="0">
                  <c:v>Disagree</c:v>
                </c:pt>
              </c:strCache>
            </c:strRef>
          </c:tx>
          <c:spPr>
            <a:solidFill>
              <a:srgbClr val="9EC6AD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7088250558062384E-2"/>
                  <c:y val="0.10237717543076769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latin typeface="Aptos" panose="020B0004020202020204" pitchFamily="34" charset="0"/>
                      </a:rPr>
                      <a:t>5%   </a:t>
                    </a:r>
                    <a:fld id="{AEF08F58-062B-4DB7-A55D-54C2DABCCB13}" type="VALUE">
                      <a:rPr lang="en-US" smtClean="0"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 dirty="0">
                      <a:latin typeface="Aptos" panose="020B0004020202020204" pitchFamily="34" charset="0"/>
                    </a:endParaRP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A78-4A18-884C-762E39C1A8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effectLst/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'Q9 coverages'!$K$6:$K$9</c:f>
              <c:strCache>
                <c:ptCount val="4"/>
                <c:pt idx="0">
                  <c:v>Health insurance</c:v>
                </c:pt>
                <c:pt idx="1">
                  <c:v>Life insurance</c:v>
                </c:pt>
                <c:pt idx="2">
                  <c:v>Disability insurance</c:v>
                </c:pt>
                <c:pt idx="3">
                  <c:v>Long-term care insurance</c:v>
                </c:pt>
              </c:strCache>
            </c:strRef>
          </c:cat>
          <c:val>
            <c:numRef>
              <c:f>'Q9 coverages'!$O$6:$O$9</c:f>
              <c:numCache>
                <c:formatCode>0%</c:formatCode>
                <c:ptCount val="4"/>
                <c:pt idx="0">
                  <c:v>0.06</c:v>
                </c:pt>
                <c:pt idx="1">
                  <c:v>0.11</c:v>
                </c:pt>
                <c:pt idx="2">
                  <c:v>0.13</c:v>
                </c:pt>
                <c:pt idx="3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A78-4A18-884C-762E39C1A8B9}"/>
            </c:ext>
          </c:extLst>
        </c:ser>
        <c:ser>
          <c:idx val="2"/>
          <c:order val="2"/>
          <c:tx>
            <c:strRef>
              <c:f>'Q9 coverages'!$N$5</c:f>
              <c:strCache>
                <c:ptCount val="1"/>
                <c:pt idx="0">
                  <c:v>Neutral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effectLst/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'Q9 coverages'!$K$6:$K$9</c:f>
              <c:strCache>
                <c:ptCount val="4"/>
                <c:pt idx="0">
                  <c:v>Health insurance</c:v>
                </c:pt>
                <c:pt idx="1">
                  <c:v>Life insurance</c:v>
                </c:pt>
                <c:pt idx="2">
                  <c:v>Disability insurance</c:v>
                </c:pt>
                <c:pt idx="3">
                  <c:v>Long-term care insurance</c:v>
                </c:pt>
              </c:strCache>
            </c:strRef>
          </c:cat>
          <c:val>
            <c:numRef>
              <c:f>'Q9 coverages'!$N$6:$N$9</c:f>
              <c:numCache>
                <c:formatCode>0%</c:formatCode>
                <c:ptCount val="4"/>
                <c:pt idx="0">
                  <c:v>0.13</c:v>
                </c:pt>
                <c:pt idx="1">
                  <c:v>0.22</c:v>
                </c:pt>
                <c:pt idx="2">
                  <c:v>0.31</c:v>
                </c:pt>
                <c:pt idx="3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A78-4A18-884C-762E39C1A8B9}"/>
            </c:ext>
          </c:extLst>
        </c:ser>
        <c:ser>
          <c:idx val="1"/>
          <c:order val="3"/>
          <c:tx>
            <c:strRef>
              <c:f>'Q9 coverages'!$M$5</c:f>
              <c:strCache>
                <c:ptCount val="1"/>
                <c:pt idx="0">
                  <c:v>Agree</c:v>
                </c:pt>
              </c:strCache>
            </c:strRef>
          </c:tx>
          <c:spPr>
            <a:solidFill>
              <a:srgbClr val="85BDC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effectLst/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'Q9 coverages'!$K$6:$K$9</c:f>
              <c:strCache>
                <c:ptCount val="4"/>
                <c:pt idx="0">
                  <c:v>Health insurance</c:v>
                </c:pt>
                <c:pt idx="1">
                  <c:v>Life insurance</c:v>
                </c:pt>
                <c:pt idx="2">
                  <c:v>Disability insurance</c:v>
                </c:pt>
                <c:pt idx="3">
                  <c:v>Long-term care insurance</c:v>
                </c:pt>
              </c:strCache>
            </c:strRef>
          </c:cat>
          <c:val>
            <c:numRef>
              <c:f>'Q9 coverages'!$M$6:$M$9</c:f>
              <c:numCache>
                <c:formatCode>0%</c:formatCode>
                <c:ptCount val="4"/>
                <c:pt idx="0">
                  <c:v>0.4</c:v>
                </c:pt>
                <c:pt idx="1">
                  <c:v>0.31</c:v>
                </c:pt>
                <c:pt idx="2">
                  <c:v>0.25</c:v>
                </c:pt>
                <c:pt idx="3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A78-4A18-884C-762E39C1A8B9}"/>
            </c:ext>
          </c:extLst>
        </c:ser>
        <c:ser>
          <c:idx val="0"/>
          <c:order val="4"/>
          <c:tx>
            <c:strRef>
              <c:f>'Q9 coverages'!$L$5</c:f>
              <c:strCache>
                <c:ptCount val="1"/>
                <c:pt idx="0">
                  <c:v>Strongly Agree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effectLst/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'Q9 coverages'!$K$6:$K$9</c:f>
              <c:strCache>
                <c:ptCount val="4"/>
                <c:pt idx="0">
                  <c:v>Health insurance</c:v>
                </c:pt>
                <c:pt idx="1">
                  <c:v>Life insurance</c:v>
                </c:pt>
                <c:pt idx="2">
                  <c:v>Disability insurance</c:v>
                </c:pt>
                <c:pt idx="3">
                  <c:v>Long-term care insurance</c:v>
                </c:pt>
              </c:strCache>
            </c:strRef>
          </c:cat>
          <c:val>
            <c:numRef>
              <c:f>'Q9 coverages'!$L$6:$L$9</c:f>
              <c:numCache>
                <c:formatCode>0%</c:formatCode>
                <c:ptCount val="4"/>
                <c:pt idx="0">
                  <c:v>0.36</c:v>
                </c:pt>
                <c:pt idx="1">
                  <c:v>0.25</c:v>
                </c:pt>
                <c:pt idx="2">
                  <c:v>0.16</c:v>
                </c:pt>
                <c:pt idx="3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78-4A18-884C-762E39C1A8B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515376416"/>
        <c:axId val="515378336"/>
      </c:barChart>
      <c:catAx>
        <c:axId val="51537641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r">
              <a:defRPr sz="1800" b="0" i="0" u="none" strike="noStrike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515378336"/>
        <c:crosses val="autoZero"/>
        <c:auto val="1"/>
        <c:lblAlgn val="ctr"/>
        <c:lblOffset val="100"/>
        <c:noMultiLvlLbl val="0"/>
      </c:catAx>
      <c:valAx>
        <c:axId val="515378336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515376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2169601248823489"/>
          <c:y val="1.4625228519195612E-2"/>
          <c:w val="0.87830398751176508"/>
          <c:h val="4.42827736112510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Aptos" panose="020B0004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'Q9 coverages'!$D$36</c:f>
              <c:strCache>
                <c:ptCount val="1"/>
                <c:pt idx="0">
                  <c:v>All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fld id="{D1198662-03F2-461E-A5BA-0F755F5AE1AA}" type="VALUE">
                      <a:rPr lang="en-US"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B42-45C9-BDC6-886B8682FCC6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2BEEC6C9-6FDB-43FF-BACD-CDF770D4AC7B}" type="VALUE">
                      <a:rPr lang="en-US"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5B42-45C9-BDC6-886B8682FC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effectLst/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'Q9 coverages'!$C$37:$C$40</c:f>
              <c:strCache>
                <c:ptCount val="4"/>
                <c:pt idx="0">
                  <c:v>Health insurance</c:v>
                </c:pt>
                <c:pt idx="1">
                  <c:v>Life insurance</c:v>
                </c:pt>
                <c:pt idx="2">
                  <c:v>Disability insurance</c:v>
                </c:pt>
                <c:pt idx="3">
                  <c:v>Long-term care insurance</c:v>
                </c:pt>
              </c:strCache>
            </c:strRef>
          </c:cat>
          <c:val>
            <c:numRef>
              <c:f>'Q9 coverages'!$D$37:$D$40</c:f>
              <c:numCache>
                <c:formatCode>0.00</c:formatCode>
                <c:ptCount val="4"/>
                <c:pt idx="0">
                  <c:v>3.95</c:v>
                </c:pt>
                <c:pt idx="1">
                  <c:v>3.48</c:v>
                </c:pt>
                <c:pt idx="2">
                  <c:v>3.14</c:v>
                </c:pt>
                <c:pt idx="3">
                  <c:v>3.11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42-45C9-BDC6-886B8682FCC6}"/>
            </c:ext>
          </c:extLst>
        </c:ser>
        <c:ser>
          <c:idx val="1"/>
          <c:order val="1"/>
          <c:tx>
            <c:strRef>
              <c:f>'Q9 coverages'!$E$36</c:f>
              <c:strCache>
                <c:ptCount val="1"/>
                <c:pt idx="0">
                  <c:v>Millennial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0605417188751102E-17"/>
                  <c:y val="-4.035720255311738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3F2-4699-B38B-CAEA1ADA769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5FAC316A-1130-47FA-8ADB-89DDF632FB70}" type="VALUE">
                      <a:rPr lang="en-US"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5B42-45C9-BDC6-886B8682FCC6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E96BAC16-7876-4E10-986B-8993E21F177F}" type="VALUE">
                      <a:rPr lang="en-US"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5B42-45C9-BDC6-886B8682FC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effectLst/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'Q9 coverages'!$C$37:$C$40</c:f>
              <c:strCache>
                <c:ptCount val="4"/>
                <c:pt idx="0">
                  <c:v>Health insurance</c:v>
                </c:pt>
                <c:pt idx="1">
                  <c:v>Life insurance</c:v>
                </c:pt>
                <c:pt idx="2">
                  <c:v>Disability insurance</c:v>
                </c:pt>
                <c:pt idx="3">
                  <c:v>Long-term care insurance</c:v>
                </c:pt>
              </c:strCache>
            </c:strRef>
          </c:cat>
          <c:val>
            <c:numRef>
              <c:f>'Q9 coverages'!$E$37:$E$40</c:f>
              <c:numCache>
                <c:formatCode>0.00</c:formatCode>
                <c:ptCount val="4"/>
                <c:pt idx="0">
                  <c:v>3.86</c:v>
                </c:pt>
                <c:pt idx="1">
                  <c:v>3.4469755743851591</c:v>
                </c:pt>
                <c:pt idx="2">
                  <c:v>3.1792479923036083</c:v>
                </c:pt>
                <c:pt idx="3">
                  <c:v>3.2717674379141726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B42-45C9-BDC6-886B8682FCC6}"/>
            </c:ext>
          </c:extLst>
        </c:ser>
        <c:ser>
          <c:idx val="2"/>
          <c:order val="2"/>
          <c:tx>
            <c:strRef>
              <c:f>'Q9 coverages'!$F$36</c:f>
              <c:strCache>
                <c:ptCount val="1"/>
                <c:pt idx="0">
                  <c:v>Gen Z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0605417188751102E-17"/>
                  <c:y val="2.017860127655869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046-4B16-A3EF-1FC114C2F76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036651E4-6242-4447-BFD1-E2E62F601ABA}" type="VALUE">
                      <a:rPr lang="en-US"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B42-45C9-BDC6-886B8682FCC6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629019D3-63C5-4A23-9103-0C3CB68BB655}" type="VALUE">
                      <a:rPr lang="en-US"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5B42-45C9-BDC6-886B8682FC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effectLst/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'Q9 coverages'!$C$37:$C$40</c:f>
              <c:strCache>
                <c:ptCount val="4"/>
                <c:pt idx="0">
                  <c:v>Health insurance</c:v>
                </c:pt>
                <c:pt idx="1">
                  <c:v>Life insurance</c:v>
                </c:pt>
                <c:pt idx="2">
                  <c:v>Disability insurance</c:v>
                </c:pt>
                <c:pt idx="3">
                  <c:v>Long-term care insurance</c:v>
                </c:pt>
              </c:strCache>
            </c:strRef>
          </c:cat>
          <c:val>
            <c:numRef>
              <c:f>'Q9 coverages'!$F$37:$F$40</c:f>
              <c:numCache>
                <c:formatCode>0.00</c:formatCode>
                <c:ptCount val="4"/>
                <c:pt idx="0">
                  <c:v>3.67</c:v>
                </c:pt>
                <c:pt idx="1">
                  <c:v>3.4765150191716363</c:v>
                </c:pt>
                <c:pt idx="2">
                  <c:v>3.178049490712453</c:v>
                </c:pt>
                <c:pt idx="3">
                  <c:v>3.3959472509244821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B42-45C9-BDC6-886B8682FCC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86246416"/>
        <c:axId val="786249296"/>
      </c:barChart>
      <c:catAx>
        <c:axId val="786246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786249296"/>
        <c:crosses val="autoZero"/>
        <c:auto val="1"/>
        <c:lblAlgn val="ctr"/>
        <c:lblOffset val="100"/>
        <c:noMultiLvlLbl val="0"/>
      </c:catAx>
      <c:valAx>
        <c:axId val="786249296"/>
        <c:scaling>
          <c:orientation val="minMax"/>
          <c:max val="4"/>
          <c:min val="2"/>
        </c:scaling>
        <c:delete val="0"/>
        <c:axPos val="l"/>
        <c:numFmt formatCode="0.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786246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Aptos" panose="020B0004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Hispanic Origin?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Demos!$F$53</c:f>
              <c:strCache>
                <c:ptCount val="1"/>
                <c:pt idx="0">
                  <c:v>Yes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Demos!$F$54</c:f>
              <c:numCache>
                <c:formatCode>0%</c:formatCode>
                <c:ptCount val="1"/>
                <c:pt idx="0">
                  <c:v>0.18199999800239691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91-4F6E-BD43-F0554F641384}"/>
            </c:ext>
          </c:extLst>
        </c:ser>
        <c:ser>
          <c:idx val="1"/>
          <c:order val="1"/>
          <c:tx>
            <c:strRef>
              <c:f>Demos!$G$53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Demos!$G$54</c:f>
              <c:numCache>
                <c:formatCode>0%</c:formatCode>
                <c:ptCount val="1"/>
                <c:pt idx="0">
                  <c:v>0.81800000599280664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091-4F6E-BD43-F0554F6413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20643008"/>
        <c:axId val="520644928"/>
      </c:barChart>
      <c:catAx>
        <c:axId val="5206430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20644928"/>
        <c:crosses val="autoZero"/>
        <c:auto val="1"/>
        <c:lblAlgn val="ctr"/>
        <c:lblOffset val="100"/>
        <c:noMultiLvlLbl val="0"/>
      </c:catAx>
      <c:valAx>
        <c:axId val="520644928"/>
        <c:scaling>
          <c:orientation val="minMax"/>
          <c:max val="1"/>
        </c:scaling>
        <c:delete val="1"/>
        <c:axPos val="b"/>
        <c:numFmt formatCode="0%" sourceLinked="1"/>
        <c:majorTickMark val="none"/>
        <c:minorTickMark val="none"/>
        <c:tickLblPos val="nextTo"/>
        <c:crossAx val="520643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'Q9 coverages'!$D$36</c:f>
              <c:strCache>
                <c:ptCount val="1"/>
                <c:pt idx="0">
                  <c:v>All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'Q9 coverages'!$C$37:$C$40</c:f>
              <c:strCache>
                <c:ptCount val="4"/>
                <c:pt idx="0">
                  <c:v>Health insurance</c:v>
                </c:pt>
                <c:pt idx="1">
                  <c:v>Life insurance</c:v>
                </c:pt>
                <c:pt idx="2">
                  <c:v>Disability insurance</c:v>
                </c:pt>
                <c:pt idx="3">
                  <c:v>Long-term care insurance</c:v>
                </c:pt>
              </c:strCache>
            </c:strRef>
          </c:cat>
          <c:val>
            <c:numRef>
              <c:f>'Q9 coverages'!$D$37:$D$40</c:f>
              <c:numCache>
                <c:formatCode>0.00</c:formatCode>
                <c:ptCount val="4"/>
                <c:pt idx="0">
                  <c:v>3.95</c:v>
                </c:pt>
                <c:pt idx="1">
                  <c:v>3.48</c:v>
                </c:pt>
                <c:pt idx="2">
                  <c:v>3.14</c:v>
                </c:pt>
                <c:pt idx="3">
                  <c:v>3.11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0A-4EF4-A7C2-8A11220A2C6D}"/>
            </c:ext>
          </c:extLst>
        </c:ser>
        <c:ser>
          <c:idx val="3"/>
          <c:order val="3"/>
          <c:tx>
            <c:strRef>
              <c:f>'Q9 coverages'!$G$36</c:f>
              <c:strCache>
                <c:ptCount val="1"/>
                <c:pt idx="0">
                  <c:v>Women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1.1236965120460267E-3"/>
                  <c:y val="-7.267441860465116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654-4362-9511-91EA4B36AEF6}"/>
                </c:ext>
              </c:extLst>
            </c:dLbl>
            <c:dLbl>
              <c:idx val="2"/>
              <c:layout>
                <c:manualLayout>
                  <c:x val="0"/>
                  <c:y val="-6.056201550387596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654-4362-9511-91EA4B36AEF6}"/>
                </c:ext>
              </c:extLst>
            </c:dLbl>
            <c:dLbl>
              <c:idx val="3"/>
              <c:layout>
                <c:manualLayout>
                  <c:x val="-2.2473930240920533E-3"/>
                  <c:y val="-8.478682170542635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654-4362-9511-91EA4B36AE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'Q9 coverages'!$C$37:$C$40</c:f>
              <c:strCache>
                <c:ptCount val="4"/>
                <c:pt idx="0">
                  <c:v>Health insurance</c:v>
                </c:pt>
                <c:pt idx="1">
                  <c:v>Life insurance</c:v>
                </c:pt>
                <c:pt idx="2">
                  <c:v>Disability insurance</c:v>
                </c:pt>
                <c:pt idx="3">
                  <c:v>Long-term care insurance</c:v>
                </c:pt>
              </c:strCache>
            </c:strRef>
          </c:cat>
          <c:val>
            <c:numRef>
              <c:f>'Q9 coverages'!$G$37:$G$40</c:f>
              <c:numCache>
                <c:formatCode>0.00</c:formatCode>
                <c:ptCount val="4"/>
                <c:pt idx="0">
                  <c:v>3.88</c:v>
                </c:pt>
                <c:pt idx="1">
                  <c:v>3.3052919054224339</c:v>
                </c:pt>
                <c:pt idx="2">
                  <c:v>2.9624081121617771</c:v>
                </c:pt>
                <c:pt idx="3">
                  <c:v>2.8925702379580369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0A-4EF4-A7C2-8A11220A2C6D}"/>
            </c:ext>
          </c:extLst>
        </c:ser>
        <c:ser>
          <c:idx val="4"/>
          <c:order val="4"/>
          <c:tx>
            <c:strRef>
              <c:f>'Q9 coverages'!$H$36</c:f>
              <c:strCache>
                <c:ptCount val="1"/>
                <c:pt idx="0">
                  <c:v>LGBTQIA+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0.1009366925064599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654-4362-9511-91EA4B36AEF6}"/>
                </c:ext>
              </c:extLst>
            </c:dLbl>
            <c:dLbl>
              <c:idx val="1"/>
              <c:layout>
                <c:manualLayout>
                  <c:x val="0"/>
                  <c:y val="-6.86369509043927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654-4362-9511-91EA4B36AEF6}"/>
                </c:ext>
              </c:extLst>
            </c:dLbl>
            <c:dLbl>
              <c:idx val="2"/>
              <c:layout>
                <c:manualLayout>
                  <c:x val="-8.2403458951585712E-17"/>
                  <c:y val="-7.267441860465119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654-4362-9511-91EA4B36AEF6}"/>
                </c:ext>
              </c:extLst>
            </c:dLbl>
            <c:dLbl>
              <c:idx val="3"/>
              <c:layout>
                <c:manualLayout>
                  <c:x val="0"/>
                  <c:y val="-3.229974160206718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654-4362-9511-91EA4B36AE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effectLst/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'Q9 coverages'!$C$37:$C$40</c:f>
              <c:strCache>
                <c:ptCount val="4"/>
                <c:pt idx="0">
                  <c:v>Health insurance</c:v>
                </c:pt>
                <c:pt idx="1">
                  <c:v>Life insurance</c:v>
                </c:pt>
                <c:pt idx="2">
                  <c:v>Disability insurance</c:v>
                </c:pt>
                <c:pt idx="3">
                  <c:v>Long-term care insurance</c:v>
                </c:pt>
              </c:strCache>
            </c:strRef>
          </c:cat>
          <c:val>
            <c:numRef>
              <c:f>'Q9 coverages'!$H$37:$H$40</c:f>
              <c:numCache>
                <c:formatCode>0.00</c:formatCode>
                <c:ptCount val="4"/>
                <c:pt idx="0">
                  <c:v>3.73</c:v>
                </c:pt>
                <c:pt idx="1">
                  <c:v>3.3222021761253955</c:v>
                </c:pt>
                <c:pt idx="2">
                  <c:v>2.9798479958586239</c:v>
                </c:pt>
                <c:pt idx="3">
                  <c:v>3.0242373253560428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0A-4EF4-A7C2-8A11220A2C6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86246416"/>
        <c:axId val="786249296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'Q9 coverages'!$E$36</c15:sqref>
                        </c15:formulaRef>
                      </c:ext>
                    </c:extLst>
                    <c:strCache>
                      <c:ptCount val="1"/>
                      <c:pt idx="0">
                        <c:v>Millennial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'Q9 coverages'!$C$37:$C$40</c15:sqref>
                        </c15:formulaRef>
                      </c:ext>
                    </c:extLst>
                    <c:strCache>
                      <c:ptCount val="4"/>
                      <c:pt idx="0">
                        <c:v>Health insurance</c:v>
                      </c:pt>
                      <c:pt idx="1">
                        <c:v>Life insurance</c:v>
                      </c:pt>
                      <c:pt idx="2">
                        <c:v>Disability insurance</c:v>
                      </c:pt>
                      <c:pt idx="3">
                        <c:v>Long-term care insurance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'Q9 coverages'!$E$37:$E$40</c15:sqref>
                        </c15:formulaRef>
                      </c:ext>
                    </c:extLst>
                    <c:numCache>
                      <c:formatCode>0.00</c:formatCode>
                      <c:ptCount val="4"/>
                      <c:pt idx="0">
                        <c:v>3.86</c:v>
                      </c:pt>
                      <c:pt idx="1">
                        <c:v>3.4469755743851591</c:v>
                      </c:pt>
                      <c:pt idx="2">
                        <c:v>3.1792479923036083</c:v>
                      </c:pt>
                      <c:pt idx="3">
                        <c:v>3.2717674379141726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850A-4EF4-A7C2-8A11220A2C6D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coverages'!$F$36</c15:sqref>
                        </c15:formulaRef>
                      </c:ext>
                    </c:extLst>
                    <c:strCache>
                      <c:ptCount val="1"/>
                      <c:pt idx="0">
                        <c:v>Gen Z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coverages'!$C$37:$C$40</c15:sqref>
                        </c15:formulaRef>
                      </c:ext>
                    </c:extLst>
                    <c:strCache>
                      <c:ptCount val="4"/>
                      <c:pt idx="0">
                        <c:v>Health insurance</c:v>
                      </c:pt>
                      <c:pt idx="1">
                        <c:v>Life insurance</c:v>
                      </c:pt>
                      <c:pt idx="2">
                        <c:v>Disability insurance</c:v>
                      </c:pt>
                      <c:pt idx="3">
                        <c:v>Long-term care insurance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coverages'!$F$37:$F$40</c15:sqref>
                        </c15:formulaRef>
                      </c:ext>
                    </c:extLst>
                    <c:numCache>
                      <c:formatCode>0.00</c:formatCode>
                      <c:ptCount val="4"/>
                      <c:pt idx="0">
                        <c:v>3.67</c:v>
                      </c:pt>
                      <c:pt idx="1">
                        <c:v>3.4765150191716363</c:v>
                      </c:pt>
                      <c:pt idx="2">
                        <c:v>3.178049490712453</c:v>
                      </c:pt>
                      <c:pt idx="3">
                        <c:v>3.3959472509244821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850A-4EF4-A7C2-8A11220A2C6D}"/>
                  </c:ext>
                </c:extLst>
              </c15:ser>
            </c15:filteredBarSeries>
          </c:ext>
        </c:extLst>
      </c:barChart>
      <c:catAx>
        <c:axId val="786246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6249296"/>
        <c:crosses val="autoZero"/>
        <c:auto val="1"/>
        <c:lblAlgn val="ctr"/>
        <c:lblOffset val="100"/>
        <c:noMultiLvlLbl val="0"/>
      </c:catAx>
      <c:valAx>
        <c:axId val="786249296"/>
        <c:scaling>
          <c:orientation val="minMax"/>
          <c:max val="4"/>
          <c:min val="2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6246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'Q9 coverages'!$D$36</c:f>
              <c:strCache>
                <c:ptCount val="1"/>
                <c:pt idx="0">
                  <c:v>All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9102840704782454E-2"/>
                  <c:y val="4.037467700258397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1AD-4E66-A053-07D891C36CF2}"/>
                </c:ext>
              </c:extLst>
            </c:dLbl>
            <c:dLbl>
              <c:idx val="1"/>
              <c:layout>
                <c:manualLayout>
                  <c:x val="-8.9895720963682549E-3"/>
                  <c:y val="1.211240310077519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1AD-4E66-A053-07D891C36CF2}"/>
                </c:ext>
              </c:extLst>
            </c:dLbl>
            <c:dLbl>
              <c:idx val="2"/>
              <c:layout>
                <c:manualLayout>
                  <c:x val="-7.865875584322269E-3"/>
                  <c:y val="8.074935400516795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1AD-4E66-A053-07D891C36C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'Q9 coverages'!$C$37:$C$40</c:f>
              <c:strCache>
                <c:ptCount val="4"/>
                <c:pt idx="0">
                  <c:v>Health insurance</c:v>
                </c:pt>
                <c:pt idx="1">
                  <c:v>Life insurance</c:v>
                </c:pt>
                <c:pt idx="2">
                  <c:v>Disability insurance</c:v>
                </c:pt>
                <c:pt idx="3">
                  <c:v>Long-term care insurance</c:v>
                </c:pt>
              </c:strCache>
            </c:strRef>
          </c:cat>
          <c:val>
            <c:numRef>
              <c:f>'Q9 coverages'!$D$37:$D$40</c:f>
              <c:numCache>
                <c:formatCode>0.00</c:formatCode>
                <c:ptCount val="4"/>
                <c:pt idx="0">
                  <c:v>3.95</c:v>
                </c:pt>
                <c:pt idx="1">
                  <c:v>3.48</c:v>
                </c:pt>
                <c:pt idx="2">
                  <c:v>3.14</c:v>
                </c:pt>
                <c:pt idx="3">
                  <c:v>3.11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68-4B03-B104-54F0B3C1A86F}"/>
            </c:ext>
          </c:extLst>
        </c:ser>
        <c:ser>
          <c:idx val="5"/>
          <c:order val="5"/>
          <c:tx>
            <c:strRef>
              <c:f>'Q9 coverages'!$I$36</c:f>
              <c:strCache>
                <c:ptCount val="1"/>
                <c:pt idx="0">
                  <c:v>Native American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2360661632506313E-2"/>
                  <c:y val="-8.478682170542635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1AD-4E66-A053-07D891C36CF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9540DF0A-100D-4F87-9881-307772C74255}" type="VALUE">
                      <a:rPr lang="en-US"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6068-4B03-B104-54F0B3C1A8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'Q9 coverages'!$C$37:$C$40</c:f>
              <c:strCache>
                <c:ptCount val="4"/>
                <c:pt idx="0">
                  <c:v>Health insurance</c:v>
                </c:pt>
                <c:pt idx="1">
                  <c:v>Life insurance</c:v>
                </c:pt>
                <c:pt idx="2">
                  <c:v>Disability insurance</c:v>
                </c:pt>
                <c:pt idx="3">
                  <c:v>Long-term care insurance</c:v>
                </c:pt>
              </c:strCache>
            </c:strRef>
          </c:cat>
          <c:val>
            <c:numRef>
              <c:f>'Q9 coverages'!$I$37:$I$40</c:f>
              <c:numCache>
                <c:formatCode>0.00</c:formatCode>
                <c:ptCount val="4"/>
                <c:pt idx="0">
                  <c:v>3.8</c:v>
                </c:pt>
                <c:pt idx="1">
                  <c:v>3.4568798407698704</c:v>
                </c:pt>
                <c:pt idx="2">
                  <c:v>3.1520743804503901</c:v>
                </c:pt>
                <c:pt idx="3">
                  <c:v>3.2839071334322716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068-4B03-B104-54F0B3C1A86F}"/>
            </c:ext>
          </c:extLst>
        </c:ser>
        <c:ser>
          <c:idx val="6"/>
          <c:order val="6"/>
          <c:tx>
            <c:strRef>
              <c:f>'Q9 coverages'!$J$36</c:f>
              <c:strCache>
                <c:ptCount val="1"/>
                <c:pt idx="0">
                  <c:v>Black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2473930240920737E-3"/>
                  <c:y val="-2.826227390180879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1AD-4E66-A053-07D891C36CF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B3E47EFA-13AA-4234-B0F1-71A1E3C1B2F5}" type="VALUE">
                      <a:rPr lang="en-US"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6068-4B03-B104-54F0B3C1A86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91EC9258-5EE4-4B7F-A79C-0EA32A5D1CC7}" type="VALUE">
                      <a:rPr lang="en-US"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6068-4B03-B104-54F0B3C1A86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D928AF2D-6D69-4DAE-A3FB-ADAF471F07FA}" type="VALUE">
                      <a:rPr lang="en-US"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6068-4B03-B104-54F0B3C1A8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'Q9 coverages'!$C$37:$C$40</c:f>
              <c:strCache>
                <c:ptCount val="4"/>
                <c:pt idx="0">
                  <c:v>Health insurance</c:v>
                </c:pt>
                <c:pt idx="1">
                  <c:v>Life insurance</c:v>
                </c:pt>
                <c:pt idx="2">
                  <c:v>Disability insurance</c:v>
                </c:pt>
                <c:pt idx="3">
                  <c:v>Long-term care insurance</c:v>
                </c:pt>
              </c:strCache>
            </c:strRef>
          </c:cat>
          <c:val>
            <c:numRef>
              <c:f>'Q9 coverages'!$J$37:$J$40</c:f>
              <c:numCache>
                <c:formatCode>0.00</c:formatCode>
                <c:ptCount val="4"/>
                <c:pt idx="0">
                  <c:v>3.86</c:v>
                </c:pt>
                <c:pt idx="1">
                  <c:v>3.6538647391567909</c:v>
                </c:pt>
                <c:pt idx="2">
                  <c:v>3.3561535043713233</c:v>
                </c:pt>
                <c:pt idx="3">
                  <c:v>3.5180280227955119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068-4B03-B104-54F0B3C1A86F}"/>
            </c:ext>
          </c:extLst>
        </c:ser>
        <c:ser>
          <c:idx val="7"/>
          <c:order val="7"/>
          <c:tx>
            <c:strRef>
              <c:f>'Q9 coverages'!$K$36</c:f>
              <c:strCache>
                <c:ptCount val="1"/>
                <c:pt idx="0">
                  <c:v>Hispanic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0113268608414239E-2"/>
                  <c:y val="-3.229974160206719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1AD-4E66-A053-07D891C36CF2}"/>
                </c:ext>
              </c:extLst>
            </c:dLbl>
            <c:dLbl>
              <c:idx val="1"/>
              <c:layout>
                <c:manualLayout>
                  <c:x val="6.7421790722761599E-3"/>
                  <c:y val="-4.0374677002583976E-3"/>
                </c:manualLayout>
              </c:layout>
              <c:tx>
                <c:rich>
                  <a:bodyPr/>
                  <a:lstStyle/>
                  <a:p>
                    <a:fld id="{F1DF4D7F-29A7-4CF7-9A7B-0B030B5F200D}" type="VALUE">
                      <a:rPr lang="en-US"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6068-4B03-B104-54F0B3C1A86F}"/>
                </c:ext>
              </c:extLst>
            </c:dLbl>
            <c:dLbl>
              <c:idx val="3"/>
              <c:layout>
                <c:manualLayout>
                  <c:x val="6.7421790722761599E-3"/>
                  <c:y val="-4.0374677002583976E-3"/>
                </c:manualLayout>
              </c:layout>
              <c:tx>
                <c:rich>
                  <a:bodyPr/>
                  <a:lstStyle/>
                  <a:p>
                    <a:fld id="{6A4312A7-8855-4EAF-9926-991A320F2891}" type="VALUE">
                      <a:rPr lang="en-US"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6068-4B03-B104-54F0B3C1A8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'Q9 coverages'!$C$37:$C$40</c:f>
              <c:strCache>
                <c:ptCount val="4"/>
                <c:pt idx="0">
                  <c:v>Health insurance</c:v>
                </c:pt>
                <c:pt idx="1">
                  <c:v>Life insurance</c:v>
                </c:pt>
                <c:pt idx="2">
                  <c:v>Disability insurance</c:v>
                </c:pt>
                <c:pt idx="3">
                  <c:v>Long-term care insurance</c:v>
                </c:pt>
              </c:strCache>
            </c:strRef>
          </c:cat>
          <c:val>
            <c:numRef>
              <c:f>'Q9 coverages'!$K$37:$K$40</c:f>
              <c:numCache>
                <c:formatCode>0.00</c:formatCode>
                <c:ptCount val="4"/>
                <c:pt idx="0">
                  <c:v>3.83</c:v>
                </c:pt>
                <c:pt idx="1">
                  <c:v>3.5834609466822345</c:v>
                </c:pt>
                <c:pt idx="2">
                  <c:v>3.101969169744708</c:v>
                </c:pt>
                <c:pt idx="3">
                  <c:v>3.4177318231060303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068-4B03-B104-54F0B3C1A86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86246416"/>
        <c:axId val="786249296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'Q9 coverages'!$E$36</c15:sqref>
                        </c15:formulaRef>
                      </c:ext>
                    </c:extLst>
                    <c:strCache>
                      <c:ptCount val="1"/>
                      <c:pt idx="0">
                        <c:v>Millennial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'Q9 coverages'!$C$37:$C$40</c15:sqref>
                        </c15:formulaRef>
                      </c:ext>
                    </c:extLst>
                    <c:strCache>
                      <c:ptCount val="4"/>
                      <c:pt idx="0">
                        <c:v>Health insurance</c:v>
                      </c:pt>
                      <c:pt idx="1">
                        <c:v>Life insurance</c:v>
                      </c:pt>
                      <c:pt idx="2">
                        <c:v>Disability insurance</c:v>
                      </c:pt>
                      <c:pt idx="3">
                        <c:v>Long-term care insurance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'Q9 coverages'!$E$37:$E$40</c15:sqref>
                        </c15:formulaRef>
                      </c:ext>
                    </c:extLst>
                    <c:numCache>
                      <c:formatCode>0.00</c:formatCode>
                      <c:ptCount val="4"/>
                      <c:pt idx="0">
                        <c:v>3.86</c:v>
                      </c:pt>
                      <c:pt idx="1">
                        <c:v>3.4469755743851591</c:v>
                      </c:pt>
                      <c:pt idx="2">
                        <c:v>3.1792479923036083</c:v>
                      </c:pt>
                      <c:pt idx="3">
                        <c:v>3.2717674379141726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4-6068-4B03-B104-54F0B3C1A86F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coverages'!$F$36</c15:sqref>
                        </c15:formulaRef>
                      </c:ext>
                    </c:extLst>
                    <c:strCache>
                      <c:ptCount val="1"/>
                      <c:pt idx="0">
                        <c:v>Gen Z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coverages'!$C$37:$C$40</c15:sqref>
                        </c15:formulaRef>
                      </c:ext>
                    </c:extLst>
                    <c:strCache>
                      <c:ptCount val="4"/>
                      <c:pt idx="0">
                        <c:v>Health insurance</c:v>
                      </c:pt>
                      <c:pt idx="1">
                        <c:v>Life insurance</c:v>
                      </c:pt>
                      <c:pt idx="2">
                        <c:v>Disability insurance</c:v>
                      </c:pt>
                      <c:pt idx="3">
                        <c:v>Long-term care insurance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coverages'!$F$37:$F$40</c15:sqref>
                        </c15:formulaRef>
                      </c:ext>
                    </c:extLst>
                    <c:numCache>
                      <c:formatCode>0.00</c:formatCode>
                      <c:ptCount val="4"/>
                      <c:pt idx="0">
                        <c:v>3.67</c:v>
                      </c:pt>
                      <c:pt idx="1">
                        <c:v>3.4765150191716363</c:v>
                      </c:pt>
                      <c:pt idx="2">
                        <c:v>3.178049490712453</c:v>
                      </c:pt>
                      <c:pt idx="3">
                        <c:v>3.3959472509244821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6068-4B03-B104-54F0B3C1A86F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coverages'!$G$36</c15:sqref>
                        </c15:formulaRef>
                      </c:ext>
                    </c:extLst>
                    <c:strCache>
                      <c:ptCount val="1"/>
                      <c:pt idx="0">
                        <c:v>Women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coverages'!$C$37:$C$40</c15:sqref>
                        </c15:formulaRef>
                      </c:ext>
                    </c:extLst>
                    <c:strCache>
                      <c:ptCount val="4"/>
                      <c:pt idx="0">
                        <c:v>Health insurance</c:v>
                      </c:pt>
                      <c:pt idx="1">
                        <c:v>Life insurance</c:v>
                      </c:pt>
                      <c:pt idx="2">
                        <c:v>Disability insurance</c:v>
                      </c:pt>
                      <c:pt idx="3">
                        <c:v>Long-term care insurance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coverages'!$G$37:$G$40</c15:sqref>
                        </c15:formulaRef>
                      </c:ext>
                    </c:extLst>
                    <c:numCache>
                      <c:formatCode>0.00</c:formatCode>
                      <c:ptCount val="4"/>
                      <c:pt idx="0">
                        <c:v>3.88</c:v>
                      </c:pt>
                      <c:pt idx="1">
                        <c:v>3.3052919054224339</c:v>
                      </c:pt>
                      <c:pt idx="2">
                        <c:v>2.9624081121617771</c:v>
                      </c:pt>
                      <c:pt idx="3">
                        <c:v>2.8925702379580369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6068-4B03-B104-54F0B3C1A86F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coverages'!$H$36</c15:sqref>
                        </c15:formulaRef>
                      </c:ext>
                    </c:extLst>
                    <c:strCache>
                      <c:ptCount val="1"/>
                      <c:pt idx="0">
                        <c:v>LGBTQAI+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coverages'!$C$37:$C$40</c15:sqref>
                        </c15:formulaRef>
                      </c:ext>
                    </c:extLst>
                    <c:strCache>
                      <c:ptCount val="4"/>
                      <c:pt idx="0">
                        <c:v>Health insurance</c:v>
                      </c:pt>
                      <c:pt idx="1">
                        <c:v>Life insurance</c:v>
                      </c:pt>
                      <c:pt idx="2">
                        <c:v>Disability insurance</c:v>
                      </c:pt>
                      <c:pt idx="3">
                        <c:v>Long-term care insurance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coverages'!$H$37:$H$40</c15:sqref>
                        </c15:formulaRef>
                      </c:ext>
                    </c:extLst>
                    <c:numCache>
                      <c:formatCode>0.00</c:formatCode>
                      <c:ptCount val="4"/>
                      <c:pt idx="0">
                        <c:v>3.73</c:v>
                      </c:pt>
                      <c:pt idx="1">
                        <c:v>3.3222021761253955</c:v>
                      </c:pt>
                      <c:pt idx="2">
                        <c:v>2.9798479958586239</c:v>
                      </c:pt>
                      <c:pt idx="3">
                        <c:v>3.0242373253560428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6068-4B03-B104-54F0B3C1A86F}"/>
                  </c:ext>
                </c:extLst>
              </c15:ser>
            </c15:filteredBarSeries>
          </c:ext>
        </c:extLst>
      </c:barChart>
      <c:catAx>
        <c:axId val="786246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786249296"/>
        <c:crosses val="autoZero"/>
        <c:auto val="1"/>
        <c:lblAlgn val="ctr"/>
        <c:lblOffset val="100"/>
        <c:noMultiLvlLbl val="0"/>
      </c:catAx>
      <c:valAx>
        <c:axId val="786249296"/>
        <c:scaling>
          <c:orientation val="minMax"/>
          <c:max val="4"/>
          <c:min val="2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786246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Aptos" panose="020B0004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188329411897947E-2"/>
          <c:y val="0.16027220797981648"/>
          <c:w val="0.95195622290741166"/>
          <c:h val="0.684392739425013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'Q9 coverages'!$D$36</c:f>
              <c:strCache>
                <c:ptCount val="1"/>
                <c:pt idx="0">
                  <c:v>All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5.6184825602301333E-3"/>
                  <c:y val="-4.037467700258397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168-4A56-90DF-6E2169041224}"/>
                </c:ext>
              </c:extLst>
            </c:dLbl>
            <c:dLbl>
              <c:idx val="1"/>
              <c:layout>
                <c:manualLayout>
                  <c:x val="-1.1236965120460306E-2"/>
                  <c:y val="1.211240310077519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168-4A56-90DF-6E2169041224}"/>
                </c:ext>
              </c:extLst>
            </c:dLbl>
            <c:dLbl>
              <c:idx val="2"/>
              <c:layout>
                <c:manualLayout>
                  <c:x val="-1.1236965120460267E-2"/>
                  <c:y val="8.074935400516795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168-4A56-90DF-6E2169041224}"/>
                </c:ext>
              </c:extLst>
            </c:dLbl>
            <c:dLbl>
              <c:idx val="3"/>
              <c:layout>
                <c:manualLayout>
                  <c:x val="-6.7421790722761599E-3"/>
                  <c:y val="-7.4019386093139488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168-4A56-90DF-6E21690412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'Q9 coverages'!$C$37:$C$40</c:f>
              <c:strCache>
                <c:ptCount val="4"/>
                <c:pt idx="0">
                  <c:v>Health insurance</c:v>
                </c:pt>
                <c:pt idx="1">
                  <c:v>Life insurance</c:v>
                </c:pt>
                <c:pt idx="2">
                  <c:v>Disability insurance</c:v>
                </c:pt>
                <c:pt idx="3">
                  <c:v>Long-term care insurance</c:v>
                </c:pt>
              </c:strCache>
            </c:strRef>
          </c:cat>
          <c:val>
            <c:numRef>
              <c:f>'Q9 coverages'!$D$37:$D$40</c:f>
              <c:numCache>
                <c:formatCode>0.00</c:formatCode>
                <c:ptCount val="4"/>
                <c:pt idx="0">
                  <c:v>3.95</c:v>
                </c:pt>
                <c:pt idx="1">
                  <c:v>3.48</c:v>
                </c:pt>
                <c:pt idx="2">
                  <c:v>3.14</c:v>
                </c:pt>
                <c:pt idx="3">
                  <c:v>3.11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8F-4E33-A6C4-988A857ACC16}"/>
            </c:ext>
          </c:extLst>
        </c:ser>
        <c:ser>
          <c:idx val="8"/>
          <c:order val="8"/>
          <c:tx>
            <c:strRef>
              <c:f>'Q9 coverages'!$L$36</c:f>
              <c:strCache>
                <c:ptCount val="1"/>
                <c:pt idx="0">
                  <c:v>Single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4947860481841066E-3"/>
                  <c:y val="-6.056201550387596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168-4A56-90DF-6E2169041224}"/>
                </c:ext>
              </c:extLst>
            </c:dLbl>
            <c:dLbl>
              <c:idx val="1"/>
              <c:layout>
                <c:manualLayout>
                  <c:x val="-4.1201729475792856E-17"/>
                  <c:y val="-4.037467700258401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168-4A56-90DF-6E2169041224}"/>
                </c:ext>
              </c:extLst>
            </c:dLbl>
            <c:dLbl>
              <c:idx val="2"/>
              <c:layout>
                <c:manualLayout>
                  <c:x val="-2.2473930240920533E-3"/>
                  <c:y val="-2.422480620155038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168-4A56-90DF-6E21690412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'Q9 coverages'!$C$37:$C$40</c:f>
              <c:strCache>
                <c:ptCount val="4"/>
                <c:pt idx="0">
                  <c:v>Health insurance</c:v>
                </c:pt>
                <c:pt idx="1">
                  <c:v>Life insurance</c:v>
                </c:pt>
                <c:pt idx="2">
                  <c:v>Disability insurance</c:v>
                </c:pt>
                <c:pt idx="3">
                  <c:v>Long-term care insurance</c:v>
                </c:pt>
              </c:strCache>
            </c:strRef>
          </c:cat>
          <c:val>
            <c:numRef>
              <c:f>'Q9 coverages'!$L$37:$L$40</c:f>
              <c:numCache>
                <c:formatCode>0.00</c:formatCode>
                <c:ptCount val="4"/>
                <c:pt idx="0">
                  <c:v>3.74</c:v>
                </c:pt>
                <c:pt idx="1">
                  <c:v>3.3175225975530949</c:v>
                </c:pt>
                <c:pt idx="2">
                  <c:v>3.0363531000531245</c:v>
                </c:pt>
                <c:pt idx="3">
                  <c:v>3.1094820263578655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8F-4E33-A6C4-988A857ACC16}"/>
            </c:ext>
          </c:extLst>
        </c:ser>
        <c:ser>
          <c:idx val="9"/>
          <c:order val="9"/>
          <c:tx>
            <c:strRef>
              <c:f>'Q9 coverages'!$M$36</c:f>
              <c:strCache>
                <c:ptCount val="1"/>
                <c:pt idx="0">
                  <c:v>Divorced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1236965120460246E-2"/>
                  <c:y val="-1.211240310077519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168-4A56-90DF-6E2169041224}"/>
                </c:ext>
              </c:extLst>
            </c:dLbl>
            <c:dLbl>
              <c:idx val="1"/>
              <c:layout>
                <c:manualLayout>
                  <c:x val="1.3484358144552237E-2"/>
                  <c:y val="-6.86369509043927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168-4A56-90DF-6E2169041224}"/>
                </c:ext>
              </c:extLst>
            </c:dLbl>
            <c:dLbl>
              <c:idx val="2"/>
              <c:layout>
                <c:manualLayout>
                  <c:x val="8.98957209636813E-3"/>
                  <c:y val="-8.478682170542642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168-4A56-90DF-6E2169041224}"/>
                </c:ext>
              </c:extLst>
            </c:dLbl>
            <c:dLbl>
              <c:idx val="3"/>
              <c:layout>
                <c:manualLayout>
                  <c:x val="-1.1236965120461915E-3"/>
                  <c:y val="2.0187338501291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168-4A56-90DF-6E21690412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'Q9 coverages'!$C$37:$C$40</c:f>
              <c:strCache>
                <c:ptCount val="4"/>
                <c:pt idx="0">
                  <c:v>Health insurance</c:v>
                </c:pt>
                <c:pt idx="1">
                  <c:v>Life insurance</c:v>
                </c:pt>
                <c:pt idx="2">
                  <c:v>Disability insurance</c:v>
                </c:pt>
                <c:pt idx="3">
                  <c:v>Long-term care insurance</c:v>
                </c:pt>
              </c:strCache>
            </c:strRef>
          </c:cat>
          <c:val>
            <c:numRef>
              <c:f>'Q9 coverages'!$M$37:$M$40</c:f>
              <c:numCache>
                <c:formatCode>0.00</c:formatCode>
                <c:ptCount val="4"/>
                <c:pt idx="0">
                  <c:v>3.92</c:v>
                </c:pt>
                <c:pt idx="1">
                  <c:v>3.2303121299643216</c:v>
                </c:pt>
                <c:pt idx="2">
                  <c:v>2.8740067706106585</c:v>
                </c:pt>
                <c:pt idx="3">
                  <c:v>2.717737594178947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B8F-4E33-A6C4-988A857ACC16}"/>
            </c:ext>
          </c:extLst>
        </c:ser>
        <c:ser>
          <c:idx val="10"/>
          <c:order val="10"/>
          <c:tx>
            <c:strRef>
              <c:f>'Q9 coverages'!$N$36</c:f>
              <c:strCache>
                <c:ptCount val="1"/>
                <c:pt idx="0">
                  <c:v>Unmarried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1350233728874506E-2"/>
                  <c:y val="-6.056201550387597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168-4A56-90DF-6E2169041224}"/>
                </c:ext>
              </c:extLst>
            </c:dLbl>
            <c:dLbl>
              <c:idx val="1"/>
              <c:layout>
                <c:manualLayout>
                  <c:x val="2.1350233728874506E-2"/>
                  <c:y val="-4.844961240310081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168-4A56-90DF-6E2169041224}"/>
                </c:ext>
              </c:extLst>
            </c:dLbl>
            <c:dLbl>
              <c:idx val="2"/>
              <c:layout>
                <c:manualLayout>
                  <c:x val="2.4721323265012585E-2"/>
                  <c:y val="-4.037467700258397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168-4A56-90DF-6E2169041224}"/>
                </c:ext>
              </c:extLst>
            </c:dLbl>
            <c:dLbl>
              <c:idx val="3"/>
              <c:layout>
                <c:manualLayout>
                  <c:x val="7.8658755843221857E-3"/>
                  <c:y val="-2.0187338501291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A168-4A56-90DF-6E21690412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'Q9 coverages'!$C$37:$C$40</c:f>
              <c:strCache>
                <c:ptCount val="4"/>
                <c:pt idx="0">
                  <c:v>Health insurance</c:v>
                </c:pt>
                <c:pt idx="1">
                  <c:v>Life insurance</c:v>
                </c:pt>
                <c:pt idx="2">
                  <c:v>Disability insurance</c:v>
                </c:pt>
                <c:pt idx="3">
                  <c:v>Long-term care insurance</c:v>
                </c:pt>
              </c:strCache>
            </c:strRef>
          </c:cat>
          <c:val>
            <c:numRef>
              <c:f>'Q9 coverages'!$N$37:$N$40</c:f>
              <c:numCache>
                <c:formatCode>0.00</c:formatCode>
                <c:ptCount val="4"/>
                <c:pt idx="0">
                  <c:v>3.78</c:v>
                </c:pt>
                <c:pt idx="1">
                  <c:v>3.2880243086329024</c:v>
                </c:pt>
                <c:pt idx="2">
                  <c:v>2.9955378425019328</c:v>
                </c:pt>
                <c:pt idx="3">
                  <c:v>3.0110984586983109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B8F-4E33-A6C4-988A857ACC1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86246416"/>
        <c:axId val="786249296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'Q9 coverages'!$E$36</c15:sqref>
                        </c15:formulaRef>
                      </c:ext>
                    </c:extLst>
                    <c:strCache>
                      <c:ptCount val="1"/>
                      <c:pt idx="0">
                        <c:v>Millennial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'Q9 coverages'!$C$37:$C$40</c15:sqref>
                        </c15:formulaRef>
                      </c:ext>
                    </c:extLst>
                    <c:strCache>
                      <c:ptCount val="4"/>
                      <c:pt idx="0">
                        <c:v>Health insurance</c:v>
                      </c:pt>
                      <c:pt idx="1">
                        <c:v>Life insurance</c:v>
                      </c:pt>
                      <c:pt idx="2">
                        <c:v>Disability insurance</c:v>
                      </c:pt>
                      <c:pt idx="3">
                        <c:v>Long-term care insurance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'Q9 coverages'!$E$37:$E$40</c15:sqref>
                        </c15:formulaRef>
                      </c:ext>
                    </c:extLst>
                    <c:numCache>
                      <c:formatCode>0.00</c:formatCode>
                      <c:ptCount val="4"/>
                      <c:pt idx="0">
                        <c:v>3.86</c:v>
                      </c:pt>
                      <c:pt idx="1">
                        <c:v>3.4469755743851591</c:v>
                      </c:pt>
                      <c:pt idx="2">
                        <c:v>3.1792479923036083</c:v>
                      </c:pt>
                      <c:pt idx="3">
                        <c:v>3.2717674379141726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4-2B8F-4E33-A6C4-988A857ACC16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coverages'!$F$36</c15:sqref>
                        </c15:formulaRef>
                      </c:ext>
                    </c:extLst>
                    <c:strCache>
                      <c:ptCount val="1"/>
                      <c:pt idx="0">
                        <c:v>Gen Z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coverages'!$C$37:$C$40</c15:sqref>
                        </c15:formulaRef>
                      </c:ext>
                    </c:extLst>
                    <c:strCache>
                      <c:ptCount val="4"/>
                      <c:pt idx="0">
                        <c:v>Health insurance</c:v>
                      </c:pt>
                      <c:pt idx="1">
                        <c:v>Life insurance</c:v>
                      </c:pt>
                      <c:pt idx="2">
                        <c:v>Disability insurance</c:v>
                      </c:pt>
                      <c:pt idx="3">
                        <c:v>Long-term care insurance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coverages'!$F$37:$F$40</c15:sqref>
                        </c15:formulaRef>
                      </c:ext>
                    </c:extLst>
                    <c:numCache>
                      <c:formatCode>0.00</c:formatCode>
                      <c:ptCount val="4"/>
                      <c:pt idx="0">
                        <c:v>3.67</c:v>
                      </c:pt>
                      <c:pt idx="1">
                        <c:v>3.4765150191716363</c:v>
                      </c:pt>
                      <c:pt idx="2">
                        <c:v>3.178049490712453</c:v>
                      </c:pt>
                      <c:pt idx="3">
                        <c:v>3.3959472509244821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2B8F-4E33-A6C4-988A857ACC16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coverages'!$G$36</c15:sqref>
                        </c15:formulaRef>
                      </c:ext>
                    </c:extLst>
                    <c:strCache>
                      <c:ptCount val="1"/>
                      <c:pt idx="0">
                        <c:v>Women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coverages'!$C$37:$C$40</c15:sqref>
                        </c15:formulaRef>
                      </c:ext>
                    </c:extLst>
                    <c:strCache>
                      <c:ptCount val="4"/>
                      <c:pt idx="0">
                        <c:v>Health insurance</c:v>
                      </c:pt>
                      <c:pt idx="1">
                        <c:v>Life insurance</c:v>
                      </c:pt>
                      <c:pt idx="2">
                        <c:v>Disability insurance</c:v>
                      </c:pt>
                      <c:pt idx="3">
                        <c:v>Long-term care insurance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coverages'!$G$37:$G$40</c15:sqref>
                        </c15:formulaRef>
                      </c:ext>
                    </c:extLst>
                    <c:numCache>
                      <c:formatCode>0.00</c:formatCode>
                      <c:ptCount val="4"/>
                      <c:pt idx="0">
                        <c:v>3.88</c:v>
                      </c:pt>
                      <c:pt idx="1">
                        <c:v>3.3052919054224339</c:v>
                      </c:pt>
                      <c:pt idx="2">
                        <c:v>2.9624081121617771</c:v>
                      </c:pt>
                      <c:pt idx="3">
                        <c:v>2.8925702379580369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2B8F-4E33-A6C4-988A857ACC16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coverages'!$H$36</c15:sqref>
                        </c15:formulaRef>
                      </c:ext>
                    </c:extLst>
                    <c:strCache>
                      <c:ptCount val="1"/>
                      <c:pt idx="0">
                        <c:v>LGBTQAI+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coverages'!$C$37:$C$40</c15:sqref>
                        </c15:formulaRef>
                      </c:ext>
                    </c:extLst>
                    <c:strCache>
                      <c:ptCount val="4"/>
                      <c:pt idx="0">
                        <c:v>Health insurance</c:v>
                      </c:pt>
                      <c:pt idx="1">
                        <c:v>Life insurance</c:v>
                      </c:pt>
                      <c:pt idx="2">
                        <c:v>Disability insurance</c:v>
                      </c:pt>
                      <c:pt idx="3">
                        <c:v>Long-term care insurance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coverages'!$H$37:$H$40</c15:sqref>
                        </c15:formulaRef>
                      </c:ext>
                    </c:extLst>
                    <c:numCache>
                      <c:formatCode>0.00</c:formatCode>
                      <c:ptCount val="4"/>
                      <c:pt idx="0">
                        <c:v>3.73</c:v>
                      </c:pt>
                      <c:pt idx="1">
                        <c:v>3.3222021761253955</c:v>
                      </c:pt>
                      <c:pt idx="2">
                        <c:v>2.9798479958586239</c:v>
                      </c:pt>
                      <c:pt idx="3">
                        <c:v>3.0242373253560428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2B8F-4E33-A6C4-988A857ACC16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coverages'!$I$36</c15:sqref>
                        </c15:formulaRef>
                      </c:ext>
                    </c:extLst>
                    <c:strCache>
                      <c:ptCount val="1"/>
                      <c:pt idx="0">
                        <c:v>Native American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ellipsis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coverages'!$C$37:$C$40</c15:sqref>
                        </c15:formulaRef>
                      </c:ext>
                    </c:extLst>
                    <c:strCache>
                      <c:ptCount val="4"/>
                      <c:pt idx="0">
                        <c:v>Health insurance</c:v>
                      </c:pt>
                      <c:pt idx="1">
                        <c:v>Life insurance</c:v>
                      </c:pt>
                      <c:pt idx="2">
                        <c:v>Disability insurance</c:v>
                      </c:pt>
                      <c:pt idx="3">
                        <c:v>Long-term care insurance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coverages'!$I$37:$I$40</c15:sqref>
                        </c15:formulaRef>
                      </c:ext>
                    </c:extLst>
                    <c:numCache>
                      <c:formatCode>0.00</c:formatCode>
                      <c:ptCount val="4"/>
                      <c:pt idx="0">
                        <c:v>3.8</c:v>
                      </c:pt>
                      <c:pt idx="1">
                        <c:v>3.4568798407698704</c:v>
                      </c:pt>
                      <c:pt idx="2">
                        <c:v>3.1520743804503901</c:v>
                      </c:pt>
                      <c:pt idx="3">
                        <c:v>3.2839071334322716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2B8F-4E33-A6C4-988A857ACC16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coverages'!$J$36</c15:sqref>
                        </c15:formulaRef>
                      </c:ext>
                    </c:extLst>
                    <c:strCache>
                      <c:ptCount val="1"/>
                      <c:pt idx="0">
                        <c:v>Black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ellipsis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coverages'!$C$37:$C$40</c15:sqref>
                        </c15:formulaRef>
                      </c:ext>
                    </c:extLst>
                    <c:strCache>
                      <c:ptCount val="4"/>
                      <c:pt idx="0">
                        <c:v>Health insurance</c:v>
                      </c:pt>
                      <c:pt idx="1">
                        <c:v>Life insurance</c:v>
                      </c:pt>
                      <c:pt idx="2">
                        <c:v>Disability insurance</c:v>
                      </c:pt>
                      <c:pt idx="3">
                        <c:v>Long-term care insurance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coverages'!$J$37:$J$40</c15:sqref>
                        </c15:formulaRef>
                      </c:ext>
                    </c:extLst>
                    <c:numCache>
                      <c:formatCode>0.00</c:formatCode>
                      <c:ptCount val="4"/>
                      <c:pt idx="0">
                        <c:v>3.86</c:v>
                      </c:pt>
                      <c:pt idx="1">
                        <c:v>3.6538647391567909</c:v>
                      </c:pt>
                      <c:pt idx="2">
                        <c:v>3.3561535043713233</c:v>
                      </c:pt>
                      <c:pt idx="3">
                        <c:v>3.5180280227955119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2B8F-4E33-A6C4-988A857ACC16}"/>
                  </c:ext>
                </c:extLst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coverages'!$K$36</c15:sqref>
                        </c15:formulaRef>
                      </c:ext>
                    </c:extLst>
                    <c:strCache>
                      <c:ptCount val="1"/>
                      <c:pt idx="0">
                        <c:v>Hispanic</c:v>
                      </c:pt>
                    </c:strCache>
                  </c:strRef>
                </c:tx>
                <c:spPr>
                  <a:solidFill>
                    <a:schemeClr val="accent2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ellipsis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coverages'!$C$37:$C$40</c15:sqref>
                        </c15:formulaRef>
                      </c:ext>
                    </c:extLst>
                    <c:strCache>
                      <c:ptCount val="4"/>
                      <c:pt idx="0">
                        <c:v>Health insurance</c:v>
                      </c:pt>
                      <c:pt idx="1">
                        <c:v>Life insurance</c:v>
                      </c:pt>
                      <c:pt idx="2">
                        <c:v>Disability insurance</c:v>
                      </c:pt>
                      <c:pt idx="3">
                        <c:v>Long-term care insurance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coverages'!$K$37:$K$40</c15:sqref>
                        </c15:formulaRef>
                      </c:ext>
                    </c:extLst>
                    <c:numCache>
                      <c:formatCode>0.00</c:formatCode>
                      <c:ptCount val="4"/>
                      <c:pt idx="0">
                        <c:v>3.83</c:v>
                      </c:pt>
                      <c:pt idx="1">
                        <c:v>3.5834609466822345</c:v>
                      </c:pt>
                      <c:pt idx="2">
                        <c:v>3.101969169744708</c:v>
                      </c:pt>
                      <c:pt idx="3">
                        <c:v>3.4177318231060303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2B8F-4E33-A6C4-988A857ACC16}"/>
                  </c:ext>
                </c:extLst>
              </c15:ser>
            </c15:filteredBarSeries>
          </c:ext>
        </c:extLst>
      </c:barChart>
      <c:catAx>
        <c:axId val="786246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786249296"/>
        <c:crosses val="autoZero"/>
        <c:auto val="1"/>
        <c:lblAlgn val="ctr"/>
        <c:lblOffset val="100"/>
        <c:noMultiLvlLbl val="0"/>
      </c:catAx>
      <c:valAx>
        <c:axId val="786249296"/>
        <c:scaling>
          <c:orientation val="minMax"/>
          <c:max val="4"/>
          <c:min val="2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786246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Aptos" panose="020B0004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'Q9 coverages'!$D$36</c:f>
              <c:strCache>
                <c:ptCount val="1"/>
                <c:pt idx="0">
                  <c:v>All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'Q9 coverages'!$C$37:$C$40</c:f>
              <c:strCache>
                <c:ptCount val="4"/>
                <c:pt idx="0">
                  <c:v>Health insurance</c:v>
                </c:pt>
                <c:pt idx="1">
                  <c:v>Life insurance</c:v>
                </c:pt>
                <c:pt idx="2">
                  <c:v>Disability insurance</c:v>
                </c:pt>
                <c:pt idx="3">
                  <c:v>Long-term care insurance</c:v>
                </c:pt>
              </c:strCache>
            </c:strRef>
          </c:cat>
          <c:val>
            <c:numRef>
              <c:f>'Q9 coverages'!$D$37:$D$40</c:f>
              <c:numCache>
                <c:formatCode>0.00</c:formatCode>
                <c:ptCount val="4"/>
                <c:pt idx="0">
                  <c:v>3.95</c:v>
                </c:pt>
                <c:pt idx="1">
                  <c:v>3.48</c:v>
                </c:pt>
                <c:pt idx="2">
                  <c:v>3.14</c:v>
                </c:pt>
                <c:pt idx="3">
                  <c:v>3.11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3A-4808-9D8F-C25E366EDA4A}"/>
            </c:ext>
          </c:extLst>
        </c:ser>
        <c:ser>
          <c:idx val="11"/>
          <c:order val="11"/>
          <c:tx>
            <c:strRef>
              <c:f>'Q9 coverages'!$O$36</c:f>
              <c:strCache>
                <c:ptCount val="1"/>
                <c:pt idx="0">
                  <c:v>&lt;$25k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'Q9 coverages'!$C$37:$C$40</c:f>
              <c:strCache>
                <c:ptCount val="4"/>
                <c:pt idx="0">
                  <c:v>Health insurance</c:v>
                </c:pt>
                <c:pt idx="1">
                  <c:v>Life insurance</c:v>
                </c:pt>
                <c:pt idx="2">
                  <c:v>Disability insurance</c:v>
                </c:pt>
                <c:pt idx="3">
                  <c:v>Long-term care insurance</c:v>
                </c:pt>
              </c:strCache>
            </c:strRef>
          </c:cat>
          <c:val>
            <c:numRef>
              <c:f>'Q9 coverages'!$O$37:$O$40</c:f>
              <c:numCache>
                <c:formatCode>0.00</c:formatCode>
                <c:ptCount val="4"/>
                <c:pt idx="0">
                  <c:v>3.4639562419950645</c:v>
                </c:pt>
                <c:pt idx="1">
                  <c:v>2.7760613957579325</c:v>
                </c:pt>
                <c:pt idx="2">
                  <c:v>2.5518922604965923</c:v>
                </c:pt>
                <c:pt idx="3">
                  <c:v>2.6031782215964578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E3A-4808-9D8F-C25E366EDA4A}"/>
            </c:ext>
          </c:extLst>
        </c:ser>
        <c:ser>
          <c:idx val="12"/>
          <c:order val="12"/>
          <c:tx>
            <c:strRef>
              <c:f>'Q9 coverages'!$P$36</c:f>
              <c:strCache>
                <c:ptCount val="1"/>
                <c:pt idx="0">
                  <c:v>$25–$35k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4608054656598346E-2"/>
                  <c:y val="-0.1291989664082687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6AB-4286-A87C-B185F3B371A8}"/>
                </c:ext>
              </c:extLst>
            </c:dLbl>
            <c:dLbl>
              <c:idx val="1"/>
              <c:layout>
                <c:manualLayout>
                  <c:x val="-1.0113268608414281E-2"/>
                  <c:y val="-2.018733850129206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6AB-4286-A87C-B185F3B371A8}"/>
                </c:ext>
              </c:extLst>
            </c:dLbl>
            <c:dLbl>
              <c:idx val="2"/>
              <c:layout>
                <c:manualLayout>
                  <c:x val="-1.0113268608414239E-2"/>
                  <c:y val="-0.1614987080103359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6AB-4286-A87C-B185F3B371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'Q9 coverages'!$C$37:$C$40</c:f>
              <c:strCache>
                <c:ptCount val="4"/>
                <c:pt idx="0">
                  <c:v>Health insurance</c:v>
                </c:pt>
                <c:pt idx="1">
                  <c:v>Life insurance</c:v>
                </c:pt>
                <c:pt idx="2">
                  <c:v>Disability insurance</c:v>
                </c:pt>
                <c:pt idx="3">
                  <c:v>Long-term care insurance</c:v>
                </c:pt>
              </c:strCache>
            </c:strRef>
          </c:cat>
          <c:val>
            <c:numRef>
              <c:f>'Q9 coverages'!$P$37:$P$40</c:f>
              <c:numCache>
                <c:formatCode>0.00</c:formatCode>
                <c:ptCount val="4"/>
                <c:pt idx="0">
                  <c:v>3.603399716090228</c:v>
                </c:pt>
                <c:pt idx="1">
                  <c:v>3.0225242708778497</c:v>
                </c:pt>
                <c:pt idx="2">
                  <c:v>2.7012100039373568</c:v>
                </c:pt>
                <c:pt idx="3">
                  <c:v>2.7851366493950289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E3A-4808-9D8F-C25E366EDA4A}"/>
            </c:ext>
          </c:extLst>
        </c:ser>
        <c:ser>
          <c:idx val="13"/>
          <c:order val="13"/>
          <c:tx>
            <c:strRef>
              <c:f>'Q9 coverages'!$Q$36</c:f>
              <c:strCache>
                <c:ptCount val="1"/>
                <c:pt idx="0">
                  <c:v>$35–$50k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4947860481840858E-3"/>
                  <c:y val="-0.1009366925064599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6AB-4286-A87C-B185F3B371A8}"/>
                </c:ext>
              </c:extLst>
            </c:dLbl>
            <c:dLbl>
              <c:idx val="2"/>
              <c:layout>
                <c:manualLayout>
                  <c:x val="-8.9895720963682132E-3"/>
                  <c:y val="-4.037467700258397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6AB-4286-A87C-B185F3B371A8}"/>
                </c:ext>
              </c:extLst>
            </c:dLbl>
            <c:dLbl>
              <c:idx val="3"/>
              <c:layout>
                <c:manualLayout>
                  <c:x val="-4.4947860481841066E-3"/>
                  <c:y val="-0.1493863049095607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6AB-4286-A87C-B185F3B371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'Q9 coverages'!$C$37:$C$40</c:f>
              <c:strCache>
                <c:ptCount val="4"/>
                <c:pt idx="0">
                  <c:v>Health insurance</c:v>
                </c:pt>
                <c:pt idx="1">
                  <c:v>Life insurance</c:v>
                </c:pt>
                <c:pt idx="2">
                  <c:v>Disability insurance</c:v>
                </c:pt>
                <c:pt idx="3">
                  <c:v>Long-term care insurance</c:v>
                </c:pt>
              </c:strCache>
            </c:strRef>
          </c:cat>
          <c:val>
            <c:numRef>
              <c:f>'Q9 coverages'!$Q$37:$Q$40</c:f>
              <c:numCache>
                <c:formatCode>0.00</c:formatCode>
                <c:ptCount val="4"/>
                <c:pt idx="0">
                  <c:v>3.6462148040558238</c:v>
                </c:pt>
                <c:pt idx="1">
                  <c:v>3.094622170993754</c:v>
                </c:pt>
                <c:pt idx="2">
                  <c:v>2.7410936674379736</c:v>
                </c:pt>
                <c:pt idx="3">
                  <c:v>2.669074914144939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E3A-4808-9D8F-C25E366EDA4A}"/>
            </c:ext>
          </c:extLst>
        </c:ser>
        <c:ser>
          <c:idx val="14"/>
          <c:order val="14"/>
          <c:tx>
            <c:strRef>
              <c:f>'Q9 coverages'!$R$36</c:f>
              <c:strCache>
                <c:ptCount val="1"/>
                <c:pt idx="0">
                  <c:v>$50–$75k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8.9895720963682132E-3"/>
                  <c:y val="-3.229974160206718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6AB-4286-A87C-B185F3B371A8}"/>
                </c:ext>
              </c:extLst>
            </c:dLbl>
            <c:dLbl>
              <c:idx val="1"/>
              <c:layout>
                <c:manualLayout>
                  <c:x val="2.2473930240919709E-3"/>
                  <c:y val="-9.286175710594314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6AB-4286-A87C-B185F3B371A8}"/>
                </c:ext>
              </c:extLst>
            </c:dLbl>
            <c:dLbl>
              <c:idx val="2"/>
              <c:layout>
                <c:manualLayout>
                  <c:x val="-2.2473930240920533E-3"/>
                  <c:y val="-8.478682170542635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6AB-4286-A87C-B185F3B371A8}"/>
                </c:ext>
              </c:extLst>
            </c:dLbl>
            <c:dLbl>
              <c:idx val="3"/>
              <c:layout>
                <c:manualLayout>
                  <c:x val="1.5731751168644208E-2"/>
                  <c:y val="-6.459948320413436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6AB-4286-A87C-B185F3B371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'Q9 coverages'!$C$37:$C$40</c:f>
              <c:strCache>
                <c:ptCount val="4"/>
                <c:pt idx="0">
                  <c:v>Health insurance</c:v>
                </c:pt>
                <c:pt idx="1">
                  <c:v>Life insurance</c:v>
                </c:pt>
                <c:pt idx="2">
                  <c:v>Disability insurance</c:v>
                </c:pt>
                <c:pt idx="3">
                  <c:v>Long-term care insurance</c:v>
                </c:pt>
              </c:strCache>
            </c:strRef>
          </c:cat>
          <c:val>
            <c:numRef>
              <c:f>'Q9 coverages'!$R$37:$R$40</c:f>
              <c:numCache>
                <c:formatCode>0.00</c:formatCode>
                <c:ptCount val="4"/>
                <c:pt idx="0">
                  <c:v>3.8510647055025777</c:v>
                </c:pt>
                <c:pt idx="1">
                  <c:v>3.3071484271250671</c:v>
                </c:pt>
                <c:pt idx="2">
                  <c:v>2.9557306120533817</c:v>
                </c:pt>
                <c:pt idx="3">
                  <c:v>2.9232560415487048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E3A-4808-9D8F-C25E366EDA4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86246416"/>
        <c:axId val="786249296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'Q9 coverages'!$E$36</c15:sqref>
                        </c15:formulaRef>
                      </c:ext>
                    </c:extLst>
                    <c:strCache>
                      <c:ptCount val="1"/>
                      <c:pt idx="0">
                        <c:v>Millennial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'Q9 coverages'!$C$37:$C$40</c15:sqref>
                        </c15:formulaRef>
                      </c:ext>
                    </c:extLst>
                    <c:strCache>
                      <c:ptCount val="4"/>
                      <c:pt idx="0">
                        <c:v>Health insurance</c:v>
                      </c:pt>
                      <c:pt idx="1">
                        <c:v>Life insurance</c:v>
                      </c:pt>
                      <c:pt idx="2">
                        <c:v>Disability insurance</c:v>
                      </c:pt>
                      <c:pt idx="3">
                        <c:v>Long-term care insurance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'Q9 coverages'!$E$37:$E$40</c15:sqref>
                        </c15:formulaRef>
                      </c:ext>
                    </c:extLst>
                    <c:numCache>
                      <c:formatCode>0.00</c:formatCode>
                      <c:ptCount val="4"/>
                      <c:pt idx="0">
                        <c:v>3.86</c:v>
                      </c:pt>
                      <c:pt idx="1">
                        <c:v>3.4469755743851591</c:v>
                      </c:pt>
                      <c:pt idx="2">
                        <c:v>3.1792479923036083</c:v>
                      </c:pt>
                      <c:pt idx="3">
                        <c:v>3.2717674379141726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5-4E3A-4808-9D8F-C25E366EDA4A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coverages'!$F$36</c15:sqref>
                        </c15:formulaRef>
                      </c:ext>
                    </c:extLst>
                    <c:strCache>
                      <c:ptCount val="1"/>
                      <c:pt idx="0">
                        <c:v>Gen Z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coverages'!$C$37:$C$40</c15:sqref>
                        </c15:formulaRef>
                      </c:ext>
                    </c:extLst>
                    <c:strCache>
                      <c:ptCount val="4"/>
                      <c:pt idx="0">
                        <c:v>Health insurance</c:v>
                      </c:pt>
                      <c:pt idx="1">
                        <c:v>Life insurance</c:v>
                      </c:pt>
                      <c:pt idx="2">
                        <c:v>Disability insurance</c:v>
                      </c:pt>
                      <c:pt idx="3">
                        <c:v>Long-term care insurance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coverages'!$F$37:$F$40</c15:sqref>
                        </c15:formulaRef>
                      </c:ext>
                    </c:extLst>
                    <c:numCache>
                      <c:formatCode>0.00</c:formatCode>
                      <c:ptCount val="4"/>
                      <c:pt idx="0">
                        <c:v>3.67</c:v>
                      </c:pt>
                      <c:pt idx="1">
                        <c:v>3.4765150191716363</c:v>
                      </c:pt>
                      <c:pt idx="2">
                        <c:v>3.178049490712453</c:v>
                      </c:pt>
                      <c:pt idx="3">
                        <c:v>3.3959472509244821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4E3A-4808-9D8F-C25E366EDA4A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coverages'!$G$36</c15:sqref>
                        </c15:formulaRef>
                      </c:ext>
                    </c:extLst>
                    <c:strCache>
                      <c:ptCount val="1"/>
                      <c:pt idx="0">
                        <c:v>Women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coverages'!$C$37:$C$40</c15:sqref>
                        </c15:formulaRef>
                      </c:ext>
                    </c:extLst>
                    <c:strCache>
                      <c:ptCount val="4"/>
                      <c:pt idx="0">
                        <c:v>Health insurance</c:v>
                      </c:pt>
                      <c:pt idx="1">
                        <c:v>Life insurance</c:v>
                      </c:pt>
                      <c:pt idx="2">
                        <c:v>Disability insurance</c:v>
                      </c:pt>
                      <c:pt idx="3">
                        <c:v>Long-term care insurance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coverages'!$G$37:$G$40</c15:sqref>
                        </c15:formulaRef>
                      </c:ext>
                    </c:extLst>
                    <c:numCache>
                      <c:formatCode>0.00</c:formatCode>
                      <c:ptCount val="4"/>
                      <c:pt idx="0">
                        <c:v>3.88</c:v>
                      </c:pt>
                      <c:pt idx="1">
                        <c:v>3.3052919054224339</c:v>
                      </c:pt>
                      <c:pt idx="2">
                        <c:v>2.9624081121617771</c:v>
                      </c:pt>
                      <c:pt idx="3">
                        <c:v>2.8925702379580369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4E3A-4808-9D8F-C25E366EDA4A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coverages'!$H$36</c15:sqref>
                        </c15:formulaRef>
                      </c:ext>
                    </c:extLst>
                    <c:strCache>
                      <c:ptCount val="1"/>
                      <c:pt idx="0">
                        <c:v>LGBTQAI+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coverages'!$C$37:$C$40</c15:sqref>
                        </c15:formulaRef>
                      </c:ext>
                    </c:extLst>
                    <c:strCache>
                      <c:ptCount val="4"/>
                      <c:pt idx="0">
                        <c:v>Health insurance</c:v>
                      </c:pt>
                      <c:pt idx="1">
                        <c:v>Life insurance</c:v>
                      </c:pt>
                      <c:pt idx="2">
                        <c:v>Disability insurance</c:v>
                      </c:pt>
                      <c:pt idx="3">
                        <c:v>Long-term care insurance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coverages'!$H$37:$H$40</c15:sqref>
                        </c15:formulaRef>
                      </c:ext>
                    </c:extLst>
                    <c:numCache>
                      <c:formatCode>0.00</c:formatCode>
                      <c:ptCount val="4"/>
                      <c:pt idx="0">
                        <c:v>3.73</c:v>
                      </c:pt>
                      <c:pt idx="1">
                        <c:v>3.3222021761253955</c:v>
                      </c:pt>
                      <c:pt idx="2">
                        <c:v>2.9798479958586239</c:v>
                      </c:pt>
                      <c:pt idx="3">
                        <c:v>3.0242373253560428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4E3A-4808-9D8F-C25E366EDA4A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coverages'!$I$36</c15:sqref>
                        </c15:formulaRef>
                      </c:ext>
                    </c:extLst>
                    <c:strCache>
                      <c:ptCount val="1"/>
                      <c:pt idx="0">
                        <c:v>Native American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ellipsis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coverages'!$C$37:$C$40</c15:sqref>
                        </c15:formulaRef>
                      </c:ext>
                    </c:extLst>
                    <c:strCache>
                      <c:ptCount val="4"/>
                      <c:pt idx="0">
                        <c:v>Health insurance</c:v>
                      </c:pt>
                      <c:pt idx="1">
                        <c:v>Life insurance</c:v>
                      </c:pt>
                      <c:pt idx="2">
                        <c:v>Disability insurance</c:v>
                      </c:pt>
                      <c:pt idx="3">
                        <c:v>Long-term care insurance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coverages'!$I$37:$I$40</c15:sqref>
                        </c15:formulaRef>
                      </c:ext>
                    </c:extLst>
                    <c:numCache>
                      <c:formatCode>0.00</c:formatCode>
                      <c:ptCount val="4"/>
                      <c:pt idx="0">
                        <c:v>3.8</c:v>
                      </c:pt>
                      <c:pt idx="1">
                        <c:v>3.4568798407698704</c:v>
                      </c:pt>
                      <c:pt idx="2">
                        <c:v>3.1520743804503901</c:v>
                      </c:pt>
                      <c:pt idx="3">
                        <c:v>3.2839071334322716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4E3A-4808-9D8F-C25E366EDA4A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coverages'!$J$36</c15:sqref>
                        </c15:formulaRef>
                      </c:ext>
                    </c:extLst>
                    <c:strCache>
                      <c:ptCount val="1"/>
                      <c:pt idx="0">
                        <c:v>Black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ellipsis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coverages'!$C$37:$C$40</c15:sqref>
                        </c15:formulaRef>
                      </c:ext>
                    </c:extLst>
                    <c:strCache>
                      <c:ptCount val="4"/>
                      <c:pt idx="0">
                        <c:v>Health insurance</c:v>
                      </c:pt>
                      <c:pt idx="1">
                        <c:v>Life insurance</c:v>
                      </c:pt>
                      <c:pt idx="2">
                        <c:v>Disability insurance</c:v>
                      </c:pt>
                      <c:pt idx="3">
                        <c:v>Long-term care insurance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coverages'!$J$37:$J$40</c15:sqref>
                        </c15:formulaRef>
                      </c:ext>
                    </c:extLst>
                    <c:numCache>
                      <c:formatCode>0.00</c:formatCode>
                      <c:ptCount val="4"/>
                      <c:pt idx="0">
                        <c:v>3.86</c:v>
                      </c:pt>
                      <c:pt idx="1">
                        <c:v>3.6538647391567909</c:v>
                      </c:pt>
                      <c:pt idx="2">
                        <c:v>3.3561535043713233</c:v>
                      </c:pt>
                      <c:pt idx="3">
                        <c:v>3.5180280227955119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4E3A-4808-9D8F-C25E366EDA4A}"/>
                  </c:ext>
                </c:extLst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coverages'!$K$36</c15:sqref>
                        </c15:formulaRef>
                      </c:ext>
                    </c:extLst>
                    <c:strCache>
                      <c:ptCount val="1"/>
                      <c:pt idx="0">
                        <c:v>Hispanic</c:v>
                      </c:pt>
                    </c:strCache>
                  </c:strRef>
                </c:tx>
                <c:spPr>
                  <a:solidFill>
                    <a:schemeClr val="accent2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ellipsis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coverages'!$C$37:$C$40</c15:sqref>
                        </c15:formulaRef>
                      </c:ext>
                    </c:extLst>
                    <c:strCache>
                      <c:ptCount val="4"/>
                      <c:pt idx="0">
                        <c:v>Health insurance</c:v>
                      </c:pt>
                      <c:pt idx="1">
                        <c:v>Life insurance</c:v>
                      </c:pt>
                      <c:pt idx="2">
                        <c:v>Disability insurance</c:v>
                      </c:pt>
                      <c:pt idx="3">
                        <c:v>Long-term care insurance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coverages'!$K$37:$K$40</c15:sqref>
                        </c15:formulaRef>
                      </c:ext>
                    </c:extLst>
                    <c:numCache>
                      <c:formatCode>0.00</c:formatCode>
                      <c:ptCount val="4"/>
                      <c:pt idx="0">
                        <c:v>3.83</c:v>
                      </c:pt>
                      <c:pt idx="1">
                        <c:v>3.5834609466822345</c:v>
                      </c:pt>
                      <c:pt idx="2">
                        <c:v>3.101969169744708</c:v>
                      </c:pt>
                      <c:pt idx="3">
                        <c:v>3.4177318231060303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4E3A-4808-9D8F-C25E366EDA4A}"/>
                  </c:ext>
                </c:extLst>
              </c15:ser>
            </c15:filteredBarSeries>
            <c15:filteredBa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coverages'!$L$36</c15:sqref>
                        </c15:formulaRef>
                      </c:ext>
                    </c:extLst>
                    <c:strCache>
                      <c:ptCount val="1"/>
                      <c:pt idx="0">
                        <c:v>Single</c:v>
                      </c:pt>
                    </c:strCache>
                  </c:strRef>
                </c:tx>
                <c:spPr>
                  <a:solidFill>
                    <a:schemeClr val="accent3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ellipsis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coverages'!$C$37:$C$40</c15:sqref>
                        </c15:formulaRef>
                      </c:ext>
                    </c:extLst>
                    <c:strCache>
                      <c:ptCount val="4"/>
                      <c:pt idx="0">
                        <c:v>Health insurance</c:v>
                      </c:pt>
                      <c:pt idx="1">
                        <c:v>Life insurance</c:v>
                      </c:pt>
                      <c:pt idx="2">
                        <c:v>Disability insurance</c:v>
                      </c:pt>
                      <c:pt idx="3">
                        <c:v>Long-term care insurance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coverages'!$L$37:$L$40</c15:sqref>
                        </c15:formulaRef>
                      </c:ext>
                    </c:extLst>
                    <c:numCache>
                      <c:formatCode>0.00</c:formatCode>
                      <c:ptCount val="4"/>
                      <c:pt idx="0">
                        <c:v>3.74</c:v>
                      </c:pt>
                      <c:pt idx="1">
                        <c:v>3.3175225975530949</c:v>
                      </c:pt>
                      <c:pt idx="2">
                        <c:v>3.0363531000531245</c:v>
                      </c:pt>
                      <c:pt idx="3">
                        <c:v>3.1094820263578655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4E3A-4808-9D8F-C25E366EDA4A}"/>
                  </c:ext>
                </c:extLst>
              </c15:ser>
            </c15:filteredBarSeries>
            <c15:filteredBa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coverages'!$M$36</c15:sqref>
                        </c15:formulaRef>
                      </c:ext>
                    </c:extLst>
                    <c:strCache>
                      <c:ptCount val="1"/>
                      <c:pt idx="0">
                        <c:v>Divorced</c:v>
                      </c:pt>
                    </c:strCache>
                  </c:strRef>
                </c:tx>
                <c:spPr>
                  <a:solidFill>
                    <a:schemeClr val="accent4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ellipsis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coverages'!$C$37:$C$40</c15:sqref>
                        </c15:formulaRef>
                      </c:ext>
                    </c:extLst>
                    <c:strCache>
                      <c:ptCount val="4"/>
                      <c:pt idx="0">
                        <c:v>Health insurance</c:v>
                      </c:pt>
                      <c:pt idx="1">
                        <c:v>Life insurance</c:v>
                      </c:pt>
                      <c:pt idx="2">
                        <c:v>Disability insurance</c:v>
                      </c:pt>
                      <c:pt idx="3">
                        <c:v>Long-term care insurance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coverages'!$M$37:$M$40</c15:sqref>
                        </c15:formulaRef>
                      </c:ext>
                    </c:extLst>
                    <c:numCache>
                      <c:formatCode>0.00</c:formatCode>
                      <c:ptCount val="4"/>
                      <c:pt idx="0">
                        <c:v>3.92</c:v>
                      </c:pt>
                      <c:pt idx="1">
                        <c:v>3.2303121299643216</c:v>
                      </c:pt>
                      <c:pt idx="2">
                        <c:v>2.8740067706106585</c:v>
                      </c:pt>
                      <c:pt idx="3">
                        <c:v>2.717737594178947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4E3A-4808-9D8F-C25E366EDA4A}"/>
                  </c:ext>
                </c:extLst>
              </c15:ser>
            </c15:filteredBarSeries>
            <c15:filteredBa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coverages'!$N$36</c15:sqref>
                        </c15:formulaRef>
                      </c:ext>
                    </c:extLst>
                    <c:strCache>
                      <c:ptCount val="1"/>
                      <c:pt idx="0">
                        <c:v>Unmarried</c:v>
                      </c:pt>
                    </c:strCache>
                  </c:strRef>
                </c:tx>
                <c:spPr>
                  <a:solidFill>
                    <a:schemeClr val="accent5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ellipsis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coverages'!$C$37:$C$40</c15:sqref>
                        </c15:formulaRef>
                      </c:ext>
                    </c:extLst>
                    <c:strCache>
                      <c:ptCount val="4"/>
                      <c:pt idx="0">
                        <c:v>Health insurance</c:v>
                      </c:pt>
                      <c:pt idx="1">
                        <c:v>Life insurance</c:v>
                      </c:pt>
                      <c:pt idx="2">
                        <c:v>Disability insurance</c:v>
                      </c:pt>
                      <c:pt idx="3">
                        <c:v>Long-term care insurance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coverages'!$N$37:$N$40</c15:sqref>
                        </c15:formulaRef>
                      </c:ext>
                    </c:extLst>
                    <c:numCache>
                      <c:formatCode>0.00</c:formatCode>
                      <c:ptCount val="4"/>
                      <c:pt idx="0">
                        <c:v>3.78</c:v>
                      </c:pt>
                      <c:pt idx="1">
                        <c:v>3.2880243086329024</c:v>
                      </c:pt>
                      <c:pt idx="2">
                        <c:v>2.9955378425019328</c:v>
                      </c:pt>
                      <c:pt idx="3">
                        <c:v>3.0110984586983109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4E3A-4808-9D8F-C25E366EDA4A}"/>
                  </c:ext>
                </c:extLst>
              </c15:ser>
            </c15:filteredBarSeries>
          </c:ext>
        </c:extLst>
      </c:barChart>
      <c:catAx>
        <c:axId val="786246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786249296"/>
        <c:crosses val="autoZero"/>
        <c:auto val="1"/>
        <c:lblAlgn val="ctr"/>
        <c:lblOffset val="100"/>
        <c:noMultiLvlLbl val="0"/>
      </c:catAx>
      <c:valAx>
        <c:axId val="786249296"/>
        <c:scaling>
          <c:orientation val="minMax"/>
          <c:max val="4"/>
          <c:min val="2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786246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Aptos" panose="020B0004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'Q9 coverages'!$D$36</c:f>
              <c:strCache>
                <c:ptCount val="1"/>
                <c:pt idx="0">
                  <c:v>All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1.0113268608414239E-2"/>
                  <c:y val="8.074935400516795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D4A-4EBA-A8EB-6CD68189E6DD}"/>
                </c:ext>
              </c:extLst>
            </c:dLbl>
            <c:dLbl>
              <c:idx val="2"/>
              <c:layout>
                <c:manualLayout>
                  <c:x val="-1.4608054656598346E-2"/>
                  <c:y val="4.037467700258397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D4A-4EBA-A8EB-6CD68189E6DD}"/>
                </c:ext>
              </c:extLst>
            </c:dLbl>
            <c:dLbl>
              <c:idx val="3"/>
              <c:layout>
                <c:manualLayout>
                  <c:x val="-1.0113268608414404E-2"/>
                  <c:y val="-2.018733850129202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D4A-4EBA-A8EB-6CD68189E6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'Q9 coverages'!$C$37:$C$40</c:f>
              <c:strCache>
                <c:ptCount val="4"/>
                <c:pt idx="0">
                  <c:v>Health insurance</c:v>
                </c:pt>
                <c:pt idx="1">
                  <c:v>Life insurance</c:v>
                </c:pt>
                <c:pt idx="2">
                  <c:v>Disability insurance</c:v>
                </c:pt>
                <c:pt idx="3">
                  <c:v>Long-term care insurance</c:v>
                </c:pt>
              </c:strCache>
            </c:strRef>
          </c:cat>
          <c:val>
            <c:numRef>
              <c:f>'Q9 coverages'!$D$37:$D$40</c:f>
              <c:numCache>
                <c:formatCode>0.00</c:formatCode>
                <c:ptCount val="4"/>
                <c:pt idx="0">
                  <c:v>3.95</c:v>
                </c:pt>
                <c:pt idx="1">
                  <c:v>3.48</c:v>
                </c:pt>
                <c:pt idx="2">
                  <c:v>3.14</c:v>
                </c:pt>
                <c:pt idx="3">
                  <c:v>3.11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E2-4A25-AC49-6F69A48AC15B}"/>
            </c:ext>
          </c:extLst>
        </c:ser>
        <c:ser>
          <c:idx val="16"/>
          <c:order val="16"/>
          <c:tx>
            <c:strRef>
              <c:f>'Q9 coverages'!$T$36</c:f>
              <c:strCache>
                <c:ptCount val="1"/>
                <c:pt idx="0">
                  <c:v>High School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0600864737896428E-17"/>
                  <c:y val="1.211240310077519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D4A-4EBA-A8EB-6CD68189E6DD}"/>
                </c:ext>
              </c:extLst>
            </c:dLbl>
            <c:dLbl>
              <c:idx val="1"/>
              <c:layout>
                <c:manualLayout>
                  <c:x val="-1.9102840704782412E-2"/>
                  <c:y val="-0.1534237726098191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D4A-4EBA-A8EB-6CD68189E6DD}"/>
                </c:ext>
              </c:extLst>
            </c:dLbl>
            <c:dLbl>
              <c:idx val="2"/>
              <c:layout>
                <c:manualLayout>
                  <c:x val="-6.7421790722761599E-3"/>
                  <c:y val="-0.1009366925064599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D4A-4EBA-A8EB-6CD68189E6DD}"/>
                </c:ext>
              </c:extLst>
            </c:dLbl>
            <c:dLbl>
              <c:idx val="3"/>
              <c:layout>
                <c:manualLayout>
                  <c:x val="-1.4608054656598346E-2"/>
                  <c:y val="-0.1372739018087855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D4A-4EBA-A8EB-6CD68189E6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'Q9 coverages'!$C$37:$C$40</c:f>
              <c:strCache>
                <c:ptCount val="4"/>
                <c:pt idx="0">
                  <c:v>Health insurance</c:v>
                </c:pt>
                <c:pt idx="1">
                  <c:v>Life insurance</c:v>
                </c:pt>
                <c:pt idx="2">
                  <c:v>Disability insurance</c:v>
                </c:pt>
                <c:pt idx="3">
                  <c:v>Long-term care insurance</c:v>
                </c:pt>
              </c:strCache>
            </c:strRef>
          </c:cat>
          <c:val>
            <c:numRef>
              <c:f>'Q9 coverages'!$T$37:$T$40</c:f>
              <c:numCache>
                <c:formatCode>0.00</c:formatCode>
                <c:ptCount val="4"/>
                <c:pt idx="0">
                  <c:v>3.6435036038625235</c:v>
                </c:pt>
                <c:pt idx="1">
                  <c:v>3.2272394287089154</c:v>
                </c:pt>
                <c:pt idx="2">
                  <c:v>2.9859408493494857</c:v>
                </c:pt>
                <c:pt idx="3">
                  <c:v>3.0347995112971331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E2-4A25-AC49-6F69A48AC15B}"/>
            </c:ext>
          </c:extLst>
        </c:ser>
        <c:ser>
          <c:idx val="17"/>
          <c:order val="17"/>
          <c:tx>
            <c:strRef>
              <c:f>'Q9 coverages'!$U$36</c:f>
              <c:strCache>
                <c:ptCount val="1"/>
                <c:pt idx="0">
                  <c:v>Part-time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6855447680690399E-2"/>
                  <c:y val="-5.65245478036175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D4A-4EBA-A8EB-6CD68189E6DD}"/>
                </c:ext>
              </c:extLst>
            </c:dLbl>
            <c:dLbl>
              <c:idx val="1"/>
              <c:layout>
                <c:manualLayout>
                  <c:x val="-1.1236965120460267E-2"/>
                  <c:y val="-3.633720930232558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D4A-4EBA-A8EB-6CD68189E6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'Q9 coverages'!$C$37:$C$40</c:f>
              <c:strCache>
                <c:ptCount val="4"/>
                <c:pt idx="0">
                  <c:v>Health insurance</c:v>
                </c:pt>
                <c:pt idx="1">
                  <c:v>Life insurance</c:v>
                </c:pt>
                <c:pt idx="2">
                  <c:v>Disability insurance</c:v>
                </c:pt>
                <c:pt idx="3">
                  <c:v>Long-term care insurance</c:v>
                </c:pt>
              </c:strCache>
            </c:strRef>
          </c:cat>
          <c:val>
            <c:numRef>
              <c:f>'Q9 coverages'!$U$37:$U$40</c:f>
              <c:numCache>
                <c:formatCode>0.00</c:formatCode>
                <c:ptCount val="4"/>
                <c:pt idx="0">
                  <c:v>3.8222068642570681</c:v>
                </c:pt>
                <c:pt idx="1">
                  <c:v>3.3397319757708233</c:v>
                </c:pt>
                <c:pt idx="2">
                  <c:v>3.0975165447672817</c:v>
                </c:pt>
                <c:pt idx="3">
                  <c:v>3.1530309559184704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2E2-4A25-AC49-6F69A48AC15B}"/>
            </c:ext>
          </c:extLst>
        </c:ser>
        <c:ser>
          <c:idx val="18"/>
          <c:order val="18"/>
          <c:tx>
            <c:strRef>
              <c:f>'Q9 coverages'!$V$36</c:f>
              <c:strCache>
                <c:ptCount val="1"/>
                <c:pt idx="0">
                  <c:v>Self-employed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A32FF339-1F19-4B18-8B19-5D8B64B1A85C}" type="VALUE">
                      <a:rPr lang="en-US"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7-92E2-4A25-AC49-6F69A48AC15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934D9CC3-658F-4E7E-93DA-A9473EE8E816}" type="VALUE">
                      <a:rPr lang="en-US"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6-92E2-4A25-AC49-6F69A48AC15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50FFB54F-A3DE-402F-8CA3-E7F0BAB72CDD}" type="VALUE">
                      <a:rPr lang="en-US"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5-92E2-4A25-AC49-6F69A48AC15B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C472E4DE-755B-4F7D-8300-749D36C806AA}" type="VALUE">
                      <a:rPr lang="en-US"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8-92E2-4A25-AC49-6F69A48AC1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'Q9 coverages'!$C$37:$C$40</c:f>
              <c:strCache>
                <c:ptCount val="4"/>
                <c:pt idx="0">
                  <c:v>Health insurance</c:v>
                </c:pt>
                <c:pt idx="1">
                  <c:v>Life insurance</c:v>
                </c:pt>
                <c:pt idx="2">
                  <c:v>Disability insurance</c:v>
                </c:pt>
                <c:pt idx="3">
                  <c:v>Long-term care insurance</c:v>
                </c:pt>
              </c:strCache>
            </c:strRef>
          </c:cat>
          <c:val>
            <c:numRef>
              <c:f>'Q9 coverages'!$V$37:$V$40</c:f>
              <c:numCache>
                <c:formatCode>0.00</c:formatCode>
                <c:ptCount val="4"/>
                <c:pt idx="0">
                  <c:v>3.9990236752833708</c:v>
                </c:pt>
                <c:pt idx="1">
                  <c:v>3.7267243827470109</c:v>
                </c:pt>
                <c:pt idx="2">
                  <c:v>3.2866138988118867</c:v>
                </c:pt>
                <c:pt idx="3">
                  <c:v>3.5272055031209533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2E2-4A25-AC49-6F69A48AC15B}"/>
            </c:ext>
          </c:extLst>
        </c:ser>
        <c:ser>
          <c:idx val="19"/>
          <c:order val="19"/>
          <c:tx>
            <c:strRef>
              <c:f>'Q9 coverages'!$W$36</c:f>
              <c:strCache>
                <c:ptCount val="1"/>
                <c:pt idx="0">
                  <c:v>Not Employed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3710895361380388E-3"/>
                  <c:y val="8.074935400516758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D4A-4EBA-A8EB-6CD68189E6DD}"/>
                </c:ext>
              </c:extLst>
            </c:dLbl>
            <c:dLbl>
              <c:idx val="2"/>
              <c:layout>
                <c:manualLayout>
                  <c:x val="3.37108953613808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D4A-4EBA-A8EB-6CD68189E6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'Q9 coverages'!$C$37:$C$40</c:f>
              <c:strCache>
                <c:ptCount val="4"/>
                <c:pt idx="0">
                  <c:v>Health insurance</c:v>
                </c:pt>
                <c:pt idx="1">
                  <c:v>Life insurance</c:v>
                </c:pt>
                <c:pt idx="2">
                  <c:v>Disability insurance</c:v>
                </c:pt>
                <c:pt idx="3">
                  <c:v>Long-term care insurance</c:v>
                </c:pt>
              </c:strCache>
            </c:strRef>
          </c:cat>
          <c:val>
            <c:numRef>
              <c:f>'Q9 coverages'!$W$37:$W$40</c:f>
              <c:numCache>
                <c:formatCode>0.00</c:formatCode>
                <c:ptCount val="4"/>
                <c:pt idx="0">
                  <c:v>3.3974389487764185</c:v>
                </c:pt>
                <c:pt idx="1">
                  <c:v>2.8942017472454911</c:v>
                </c:pt>
                <c:pt idx="2">
                  <c:v>2.6431962443528993</c:v>
                </c:pt>
                <c:pt idx="3">
                  <c:v>2.7135649452005599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2E2-4A25-AC49-6F69A48AC15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86246416"/>
        <c:axId val="786249296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'Q9 coverages'!$E$36</c15:sqref>
                        </c15:formulaRef>
                      </c:ext>
                    </c:extLst>
                    <c:strCache>
                      <c:ptCount val="1"/>
                      <c:pt idx="0">
                        <c:v>Millennial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'Q9 coverages'!$C$37:$C$40</c15:sqref>
                        </c15:formulaRef>
                      </c:ext>
                    </c:extLst>
                    <c:strCache>
                      <c:ptCount val="4"/>
                      <c:pt idx="0">
                        <c:v>Health insurance</c:v>
                      </c:pt>
                      <c:pt idx="1">
                        <c:v>Life insurance</c:v>
                      </c:pt>
                      <c:pt idx="2">
                        <c:v>Disability insurance</c:v>
                      </c:pt>
                      <c:pt idx="3">
                        <c:v>Long-term care insurance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'Q9 coverages'!$E$37:$E$40</c15:sqref>
                        </c15:formulaRef>
                      </c:ext>
                    </c:extLst>
                    <c:numCache>
                      <c:formatCode>0.00</c:formatCode>
                      <c:ptCount val="4"/>
                      <c:pt idx="0">
                        <c:v>3.86</c:v>
                      </c:pt>
                      <c:pt idx="1">
                        <c:v>3.4469755743851591</c:v>
                      </c:pt>
                      <c:pt idx="2">
                        <c:v>3.1792479923036083</c:v>
                      </c:pt>
                      <c:pt idx="3">
                        <c:v>3.2717674379141726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5-92E2-4A25-AC49-6F69A48AC15B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coverages'!$F$36</c15:sqref>
                        </c15:formulaRef>
                      </c:ext>
                    </c:extLst>
                    <c:strCache>
                      <c:ptCount val="1"/>
                      <c:pt idx="0">
                        <c:v>Gen Z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coverages'!$C$37:$C$40</c15:sqref>
                        </c15:formulaRef>
                      </c:ext>
                    </c:extLst>
                    <c:strCache>
                      <c:ptCount val="4"/>
                      <c:pt idx="0">
                        <c:v>Health insurance</c:v>
                      </c:pt>
                      <c:pt idx="1">
                        <c:v>Life insurance</c:v>
                      </c:pt>
                      <c:pt idx="2">
                        <c:v>Disability insurance</c:v>
                      </c:pt>
                      <c:pt idx="3">
                        <c:v>Long-term care insurance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coverages'!$F$37:$F$40</c15:sqref>
                        </c15:formulaRef>
                      </c:ext>
                    </c:extLst>
                    <c:numCache>
                      <c:formatCode>0.00</c:formatCode>
                      <c:ptCount val="4"/>
                      <c:pt idx="0">
                        <c:v>3.67</c:v>
                      </c:pt>
                      <c:pt idx="1">
                        <c:v>3.4765150191716363</c:v>
                      </c:pt>
                      <c:pt idx="2">
                        <c:v>3.178049490712453</c:v>
                      </c:pt>
                      <c:pt idx="3">
                        <c:v>3.3959472509244821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92E2-4A25-AC49-6F69A48AC15B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coverages'!$G$36</c15:sqref>
                        </c15:formulaRef>
                      </c:ext>
                    </c:extLst>
                    <c:strCache>
                      <c:ptCount val="1"/>
                      <c:pt idx="0">
                        <c:v>Women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coverages'!$C$37:$C$40</c15:sqref>
                        </c15:formulaRef>
                      </c:ext>
                    </c:extLst>
                    <c:strCache>
                      <c:ptCount val="4"/>
                      <c:pt idx="0">
                        <c:v>Health insurance</c:v>
                      </c:pt>
                      <c:pt idx="1">
                        <c:v>Life insurance</c:v>
                      </c:pt>
                      <c:pt idx="2">
                        <c:v>Disability insurance</c:v>
                      </c:pt>
                      <c:pt idx="3">
                        <c:v>Long-term care insurance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coverages'!$G$37:$G$40</c15:sqref>
                        </c15:formulaRef>
                      </c:ext>
                    </c:extLst>
                    <c:numCache>
                      <c:formatCode>0.00</c:formatCode>
                      <c:ptCount val="4"/>
                      <c:pt idx="0">
                        <c:v>3.88</c:v>
                      </c:pt>
                      <c:pt idx="1">
                        <c:v>3.3052919054224339</c:v>
                      </c:pt>
                      <c:pt idx="2">
                        <c:v>2.9624081121617771</c:v>
                      </c:pt>
                      <c:pt idx="3">
                        <c:v>2.8925702379580369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92E2-4A25-AC49-6F69A48AC15B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coverages'!$H$36</c15:sqref>
                        </c15:formulaRef>
                      </c:ext>
                    </c:extLst>
                    <c:strCache>
                      <c:ptCount val="1"/>
                      <c:pt idx="0">
                        <c:v>LGBTQAI+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coverages'!$C$37:$C$40</c15:sqref>
                        </c15:formulaRef>
                      </c:ext>
                    </c:extLst>
                    <c:strCache>
                      <c:ptCount val="4"/>
                      <c:pt idx="0">
                        <c:v>Health insurance</c:v>
                      </c:pt>
                      <c:pt idx="1">
                        <c:v>Life insurance</c:v>
                      </c:pt>
                      <c:pt idx="2">
                        <c:v>Disability insurance</c:v>
                      </c:pt>
                      <c:pt idx="3">
                        <c:v>Long-term care insurance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coverages'!$H$37:$H$40</c15:sqref>
                        </c15:formulaRef>
                      </c:ext>
                    </c:extLst>
                    <c:numCache>
                      <c:formatCode>0.00</c:formatCode>
                      <c:ptCount val="4"/>
                      <c:pt idx="0">
                        <c:v>3.73</c:v>
                      </c:pt>
                      <c:pt idx="1">
                        <c:v>3.3222021761253955</c:v>
                      </c:pt>
                      <c:pt idx="2">
                        <c:v>2.9798479958586239</c:v>
                      </c:pt>
                      <c:pt idx="3">
                        <c:v>3.0242373253560428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92E2-4A25-AC49-6F69A48AC15B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coverages'!$I$36</c15:sqref>
                        </c15:formulaRef>
                      </c:ext>
                    </c:extLst>
                    <c:strCache>
                      <c:ptCount val="1"/>
                      <c:pt idx="0">
                        <c:v>Native American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ellipsis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coverages'!$C$37:$C$40</c15:sqref>
                        </c15:formulaRef>
                      </c:ext>
                    </c:extLst>
                    <c:strCache>
                      <c:ptCount val="4"/>
                      <c:pt idx="0">
                        <c:v>Health insurance</c:v>
                      </c:pt>
                      <c:pt idx="1">
                        <c:v>Life insurance</c:v>
                      </c:pt>
                      <c:pt idx="2">
                        <c:v>Disability insurance</c:v>
                      </c:pt>
                      <c:pt idx="3">
                        <c:v>Long-term care insurance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coverages'!$I$37:$I$40</c15:sqref>
                        </c15:formulaRef>
                      </c:ext>
                    </c:extLst>
                    <c:numCache>
                      <c:formatCode>0.00</c:formatCode>
                      <c:ptCount val="4"/>
                      <c:pt idx="0">
                        <c:v>3.8</c:v>
                      </c:pt>
                      <c:pt idx="1">
                        <c:v>3.4568798407698704</c:v>
                      </c:pt>
                      <c:pt idx="2">
                        <c:v>3.1520743804503901</c:v>
                      </c:pt>
                      <c:pt idx="3">
                        <c:v>3.2839071334322716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92E2-4A25-AC49-6F69A48AC15B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coverages'!$J$36</c15:sqref>
                        </c15:formulaRef>
                      </c:ext>
                    </c:extLst>
                    <c:strCache>
                      <c:ptCount val="1"/>
                      <c:pt idx="0">
                        <c:v>Black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ellipsis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coverages'!$C$37:$C$40</c15:sqref>
                        </c15:formulaRef>
                      </c:ext>
                    </c:extLst>
                    <c:strCache>
                      <c:ptCount val="4"/>
                      <c:pt idx="0">
                        <c:v>Health insurance</c:v>
                      </c:pt>
                      <c:pt idx="1">
                        <c:v>Life insurance</c:v>
                      </c:pt>
                      <c:pt idx="2">
                        <c:v>Disability insurance</c:v>
                      </c:pt>
                      <c:pt idx="3">
                        <c:v>Long-term care insurance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coverages'!$J$37:$J$40</c15:sqref>
                        </c15:formulaRef>
                      </c:ext>
                    </c:extLst>
                    <c:numCache>
                      <c:formatCode>0.00</c:formatCode>
                      <c:ptCount val="4"/>
                      <c:pt idx="0">
                        <c:v>3.86</c:v>
                      </c:pt>
                      <c:pt idx="1">
                        <c:v>3.6538647391567909</c:v>
                      </c:pt>
                      <c:pt idx="2">
                        <c:v>3.3561535043713233</c:v>
                      </c:pt>
                      <c:pt idx="3">
                        <c:v>3.5180280227955119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92E2-4A25-AC49-6F69A48AC15B}"/>
                  </c:ext>
                </c:extLst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coverages'!$K$36</c15:sqref>
                        </c15:formulaRef>
                      </c:ext>
                    </c:extLst>
                    <c:strCache>
                      <c:ptCount val="1"/>
                      <c:pt idx="0">
                        <c:v>Hispanic</c:v>
                      </c:pt>
                    </c:strCache>
                  </c:strRef>
                </c:tx>
                <c:spPr>
                  <a:solidFill>
                    <a:schemeClr val="accent2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ellipsis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coverages'!$C$37:$C$40</c15:sqref>
                        </c15:formulaRef>
                      </c:ext>
                    </c:extLst>
                    <c:strCache>
                      <c:ptCount val="4"/>
                      <c:pt idx="0">
                        <c:v>Health insurance</c:v>
                      </c:pt>
                      <c:pt idx="1">
                        <c:v>Life insurance</c:v>
                      </c:pt>
                      <c:pt idx="2">
                        <c:v>Disability insurance</c:v>
                      </c:pt>
                      <c:pt idx="3">
                        <c:v>Long-term care insurance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coverages'!$K$37:$K$40</c15:sqref>
                        </c15:formulaRef>
                      </c:ext>
                    </c:extLst>
                    <c:numCache>
                      <c:formatCode>0.00</c:formatCode>
                      <c:ptCount val="4"/>
                      <c:pt idx="0">
                        <c:v>3.83</c:v>
                      </c:pt>
                      <c:pt idx="1">
                        <c:v>3.5834609466822345</c:v>
                      </c:pt>
                      <c:pt idx="2">
                        <c:v>3.101969169744708</c:v>
                      </c:pt>
                      <c:pt idx="3">
                        <c:v>3.4177318231060303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92E2-4A25-AC49-6F69A48AC15B}"/>
                  </c:ext>
                </c:extLst>
              </c15:ser>
            </c15:filteredBarSeries>
            <c15:filteredBa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coverages'!$L$36</c15:sqref>
                        </c15:formulaRef>
                      </c:ext>
                    </c:extLst>
                    <c:strCache>
                      <c:ptCount val="1"/>
                      <c:pt idx="0">
                        <c:v>Single</c:v>
                      </c:pt>
                    </c:strCache>
                  </c:strRef>
                </c:tx>
                <c:spPr>
                  <a:solidFill>
                    <a:schemeClr val="accent3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ellipsis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coverages'!$C$37:$C$40</c15:sqref>
                        </c15:formulaRef>
                      </c:ext>
                    </c:extLst>
                    <c:strCache>
                      <c:ptCount val="4"/>
                      <c:pt idx="0">
                        <c:v>Health insurance</c:v>
                      </c:pt>
                      <c:pt idx="1">
                        <c:v>Life insurance</c:v>
                      </c:pt>
                      <c:pt idx="2">
                        <c:v>Disability insurance</c:v>
                      </c:pt>
                      <c:pt idx="3">
                        <c:v>Long-term care insurance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coverages'!$L$37:$L$40</c15:sqref>
                        </c15:formulaRef>
                      </c:ext>
                    </c:extLst>
                    <c:numCache>
                      <c:formatCode>0.00</c:formatCode>
                      <c:ptCount val="4"/>
                      <c:pt idx="0">
                        <c:v>3.74</c:v>
                      </c:pt>
                      <c:pt idx="1">
                        <c:v>3.3175225975530949</c:v>
                      </c:pt>
                      <c:pt idx="2">
                        <c:v>3.0363531000531245</c:v>
                      </c:pt>
                      <c:pt idx="3">
                        <c:v>3.1094820263578655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92E2-4A25-AC49-6F69A48AC15B}"/>
                  </c:ext>
                </c:extLst>
              </c15:ser>
            </c15:filteredBarSeries>
            <c15:filteredBa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coverages'!$M$36</c15:sqref>
                        </c15:formulaRef>
                      </c:ext>
                    </c:extLst>
                    <c:strCache>
                      <c:ptCount val="1"/>
                      <c:pt idx="0">
                        <c:v>Divorced</c:v>
                      </c:pt>
                    </c:strCache>
                  </c:strRef>
                </c:tx>
                <c:spPr>
                  <a:solidFill>
                    <a:schemeClr val="accent4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ellipsis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coverages'!$C$37:$C$40</c15:sqref>
                        </c15:formulaRef>
                      </c:ext>
                    </c:extLst>
                    <c:strCache>
                      <c:ptCount val="4"/>
                      <c:pt idx="0">
                        <c:v>Health insurance</c:v>
                      </c:pt>
                      <c:pt idx="1">
                        <c:v>Life insurance</c:v>
                      </c:pt>
                      <c:pt idx="2">
                        <c:v>Disability insurance</c:v>
                      </c:pt>
                      <c:pt idx="3">
                        <c:v>Long-term care insurance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coverages'!$M$37:$M$40</c15:sqref>
                        </c15:formulaRef>
                      </c:ext>
                    </c:extLst>
                    <c:numCache>
                      <c:formatCode>0.00</c:formatCode>
                      <c:ptCount val="4"/>
                      <c:pt idx="0">
                        <c:v>3.92</c:v>
                      </c:pt>
                      <c:pt idx="1">
                        <c:v>3.2303121299643216</c:v>
                      </c:pt>
                      <c:pt idx="2">
                        <c:v>2.8740067706106585</c:v>
                      </c:pt>
                      <c:pt idx="3">
                        <c:v>2.717737594178947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92E2-4A25-AC49-6F69A48AC15B}"/>
                  </c:ext>
                </c:extLst>
              </c15:ser>
            </c15:filteredBarSeries>
            <c15:filteredBa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coverages'!$N$36</c15:sqref>
                        </c15:formulaRef>
                      </c:ext>
                    </c:extLst>
                    <c:strCache>
                      <c:ptCount val="1"/>
                      <c:pt idx="0">
                        <c:v>Unmarried</c:v>
                      </c:pt>
                    </c:strCache>
                  </c:strRef>
                </c:tx>
                <c:spPr>
                  <a:solidFill>
                    <a:schemeClr val="accent5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ellipsis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coverages'!$C$37:$C$40</c15:sqref>
                        </c15:formulaRef>
                      </c:ext>
                    </c:extLst>
                    <c:strCache>
                      <c:ptCount val="4"/>
                      <c:pt idx="0">
                        <c:v>Health insurance</c:v>
                      </c:pt>
                      <c:pt idx="1">
                        <c:v>Life insurance</c:v>
                      </c:pt>
                      <c:pt idx="2">
                        <c:v>Disability insurance</c:v>
                      </c:pt>
                      <c:pt idx="3">
                        <c:v>Long-term care insurance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coverages'!$N$37:$N$40</c15:sqref>
                        </c15:formulaRef>
                      </c:ext>
                    </c:extLst>
                    <c:numCache>
                      <c:formatCode>0.00</c:formatCode>
                      <c:ptCount val="4"/>
                      <c:pt idx="0">
                        <c:v>3.78</c:v>
                      </c:pt>
                      <c:pt idx="1">
                        <c:v>3.2880243086329024</c:v>
                      </c:pt>
                      <c:pt idx="2">
                        <c:v>2.9955378425019328</c:v>
                      </c:pt>
                      <c:pt idx="3">
                        <c:v>3.0110984586983109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92E2-4A25-AC49-6F69A48AC15B}"/>
                  </c:ext>
                </c:extLst>
              </c15:ser>
            </c15:filteredBarSeries>
            <c15:filteredBa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coverages'!$O$36</c15:sqref>
                        </c15:formulaRef>
                      </c:ext>
                    </c:extLst>
                    <c:strCache>
                      <c:ptCount val="1"/>
                      <c:pt idx="0">
                        <c:v>&lt;$25k</c:v>
                      </c:pt>
                    </c:strCache>
                  </c:strRef>
                </c:tx>
                <c:spPr>
                  <a:solidFill>
                    <a:schemeClr val="accent6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ellipsis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coverages'!$C$37:$C$40</c15:sqref>
                        </c15:formulaRef>
                      </c:ext>
                    </c:extLst>
                    <c:strCache>
                      <c:ptCount val="4"/>
                      <c:pt idx="0">
                        <c:v>Health insurance</c:v>
                      </c:pt>
                      <c:pt idx="1">
                        <c:v>Life insurance</c:v>
                      </c:pt>
                      <c:pt idx="2">
                        <c:v>Disability insurance</c:v>
                      </c:pt>
                      <c:pt idx="3">
                        <c:v>Long-term care insurance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coverages'!$O$37:$O$40</c15:sqref>
                        </c15:formulaRef>
                      </c:ext>
                    </c:extLst>
                    <c:numCache>
                      <c:formatCode>0.00</c:formatCode>
                      <c:ptCount val="4"/>
                      <c:pt idx="0">
                        <c:v>3.4639562419950645</c:v>
                      </c:pt>
                      <c:pt idx="1">
                        <c:v>2.7760613957579325</c:v>
                      </c:pt>
                      <c:pt idx="2">
                        <c:v>2.5518922604965923</c:v>
                      </c:pt>
                      <c:pt idx="3">
                        <c:v>2.6031782215964578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92E2-4A25-AC49-6F69A48AC15B}"/>
                  </c:ext>
                </c:extLst>
              </c15:ser>
            </c15:filteredBarSeries>
            <c15:filteredBar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coverages'!$P$36</c15:sqref>
                        </c15:formulaRef>
                      </c:ext>
                    </c:extLst>
                    <c:strCache>
                      <c:ptCount val="1"/>
                      <c:pt idx="0">
                        <c:v>$25-$35k</c:v>
                      </c:pt>
                    </c:strCache>
                  </c:strRef>
                </c:tx>
                <c:spPr>
                  <a:solidFill>
                    <a:schemeClr val="accent1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ellipsis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coverages'!$C$37:$C$40</c15:sqref>
                        </c15:formulaRef>
                      </c:ext>
                    </c:extLst>
                    <c:strCache>
                      <c:ptCount val="4"/>
                      <c:pt idx="0">
                        <c:v>Health insurance</c:v>
                      </c:pt>
                      <c:pt idx="1">
                        <c:v>Life insurance</c:v>
                      </c:pt>
                      <c:pt idx="2">
                        <c:v>Disability insurance</c:v>
                      </c:pt>
                      <c:pt idx="3">
                        <c:v>Long-term care insurance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coverages'!$P$37:$P$40</c15:sqref>
                        </c15:formulaRef>
                      </c:ext>
                    </c:extLst>
                    <c:numCache>
                      <c:formatCode>0.00</c:formatCode>
                      <c:ptCount val="4"/>
                      <c:pt idx="0">
                        <c:v>3.603399716090228</c:v>
                      </c:pt>
                      <c:pt idx="1">
                        <c:v>3.0225242708778497</c:v>
                      </c:pt>
                      <c:pt idx="2">
                        <c:v>2.7012100039373568</c:v>
                      </c:pt>
                      <c:pt idx="3">
                        <c:v>2.7851366493950289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92E2-4A25-AC49-6F69A48AC15B}"/>
                  </c:ext>
                </c:extLst>
              </c15:ser>
            </c15:filteredBarSeries>
            <c15:filteredBar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coverages'!$Q$36</c15:sqref>
                        </c15:formulaRef>
                      </c:ext>
                    </c:extLst>
                    <c:strCache>
                      <c:ptCount val="1"/>
                      <c:pt idx="0">
                        <c:v>$35-$50k</c:v>
                      </c:pt>
                    </c:strCache>
                  </c:strRef>
                </c:tx>
                <c:spPr>
                  <a:solidFill>
                    <a:schemeClr val="accent2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ellipsis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coverages'!$C$37:$C$40</c15:sqref>
                        </c15:formulaRef>
                      </c:ext>
                    </c:extLst>
                    <c:strCache>
                      <c:ptCount val="4"/>
                      <c:pt idx="0">
                        <c:v>Health insurance</c:v>
                      </c:pt>
                      <c:pt idx="1">
                        <c:v>Life insurance</c:v>
                      </c:pt>
                      <c:pt idx="2">
                        <c:v>Disability insurance</c:v>
                      </c:pt>
                      <c:pt idx="3">
                        <c:v>Long-term care insurance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coverages'!$Q$37:$Q$40</c15:sqref>
                        </c15:formulaRef>
                      </c:ext>
                    </c:extLst>
                    <c:numCache>
                      <c:formatCode>0.00</c:formatCode>
                      <c:ptCount val="4"/>
                      <c:pt idx="0">
                        <c:v>3.6462148040558238</c:v>
                      </c:pt>
                      <c:pt idx="1">
                        <c:v>3.094622170993754</c:v>
                      </c:pt>
                      <c:pt idx="2">
                        <c:v>2.7410936674379736</c:v>
                      </c:pt>
                      <c:pt idx="3">
                        <c:v>2.669074914144939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92E2-4A25-AC49-6F69A48AC15B}"/>
                  </c:ext>
                </c:extLst>
              </c15:ser>
            </c15:filteredBarSeries>
            <c15:filteredBar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coverages'!$R$36</c15:sqref>
                        </c15:formulaRef>
                      </c:ext>
                    </c:extLst>
                    <c:strCache>
                      <c:ptCount val="1"/>
                      <c:pt idx="0">
                        <c:v>$50-$75k</c:v>
                      </c:pt>
                    </c:strCache>
                  </c:strRef>
                </c:tx>
                <c:spPr>
                  <a:solidFill>
                    <a:schemeClr val="accent3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ellipsis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coverages'!$C$37:$C$40</c15:sqref>
                        </c15:formulaRef>
                      </c:ext>
                    </c:extLst>
                    <c:strCache>
                      <c:ptCount val="4"/>
                      <c:pt idx="0">
                        <c:v>Health insurance</c:v>
                      </c:pt>
                      <c:pt idx="1">
                        <c:v>Life insurance</c:v>
                      </c:pt>
                      <c:pt idx="2">
                        <c:v>Disability insurance</c:v>
                      </c:pt>
                      <c:pt idx="3">
                        <c:v>Long-term care insurance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coverages'!$R$37:$R$40</c15:sqref>
                        </c15:formulaRef>
                      </c:ext>
                    </c:extLst>
                    <c:numCache>
                      <c:formatCode>0.00</c:formatCode>
                      <c:ptCount val="4"/>
                      <c:pt idx="0">
                        <c:v>3.8510647055025777</c:v>
                      </c:pt>
                      <c:pt idx="1">
                        <c:v>3.3071484271250671</c:v>
                      </c:pt>
                      <c:pt idx="2">
                        <c:v>2.9557306120533817</c:v>
                      </c:pt>
                      <c:pt idx="3">
                        <c:v>2.9232560415487048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92E2-4A25-AC49-6F69A48AC15B}"/>
                  </c:ext>
                </c:extLst>
              </c15:ser>
            </c15:filteredBarSeries>
            <c15:filteredBar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coverages'!$S$36</c15:sqref>
                        </c15:formulaRef>
                      </c:ext>
                    </c:extLst>
                    <c:strCache>
                      <c:ptCount val="1"/>
                      <c:pt idx="0">
                        <c:v>&lt; High School</c:v>
                      </c:pt>
                    </c:strCache>
                  </c:strRef>
                </c:tx>
                <c:spPr>
                  <a:solidFill>
                    <a:schemeClr val="accent4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coverages'!$C$37:$C$40</c15:sqref>
                        </c15:formulaRef>
                      </c:ext>
                    </c:extLst>
                    <c:strCache>
                      <c:ptCount val="4"/>
                      <c:pt idx="0">
                        <c:v>Health insurance</c:v>
                      </c:pt>
                      <c:pt idx="1">
                        <c:v>Life insurance</c:v>
                      </c:pt>
                      <c:pt idx="2">
                        <c:v>Disability insurance</c:v>
                      </c:pt>
                      <c:pt idx="3">
                        <c:v>Long-term care insurance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'Q9 coverages'!$S$37:$S$40</c15:sqref>
                        </c15:formulaRef>
                      </c:ext>
                    </c:extLst>
                    <c:numCache>
                      <c:formatCode>0.00</c:formatCode>
                      <c:ptCount val="4"/>
                      <c:pt idx="0">
                        <c:v>3.6176664698992913</c:v>
                      </c:pt>
                      <c:pt idx="1">
                        <c:v>3.3441520055741996</c:v>
                      </c:pt>
                      <c:pt idx="2">
                        <c:v>3.0490978859992213</c:v>
                      </c:pt>
                      <c:pt idx="3">
                        <c:v>3.4304257916544261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92E2-4A25-AC49-6F69A48AC15B}"/>
                  </c:ext>
                </c:extLst>
              </c15:ser>
            </c15:filteredBarSeries>
          </c:ext>
        </c:extLst>
      </c:barChart>
      <c:catAx>
        <c:axId val="786246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786249296"/>
        <c:crosses val="autoZero"/>
        <c:auto val="1"/>
        <c:lblAlgn val="ctr"/>
        <c:lblOffset val="100"/>
        <c:noMultiLvlLbl val="0"/>
      </c:catAx>
      <c:valAx>
        <c:axId val="786249296"/>
        <c:scaling>
          <c:orientation val="minMax"/>
          <c:max val="4"/>
          <c:min val="2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786246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9539295047665964"/>
          <c:y val="4.0374677002583976E-3"/>
          <c:w val="0.60921401056664037"/>
          <c:h val="0.10230784197033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Aptos" panose="020B0004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51F-4603-80A1-69596B3DE13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51F-4603-80A1-69596B3DE13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51F-4603-80A1-69596B3DE13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51F-4603-80A1-69596B3DE13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51F-4603-80A1-69596B3DE13F}"/>
              </c:ext>
            </c:extLst>
          </c:dPt>
          <c:dLbls>
            <c:dLbl>
              <c:idx val="0"/>
              <c:layout>
                <c:manualLayout>
                  <c:x val="-0.11814252713678929"/>
                  <c:y val="9.8788817726384606E-2"/>
                </c:manualLayout>
              </c:layout>
              <c:tx>
                <c:rich>
                  <a:bodyPr/>
                  <a:lstStyle/>
                  <a:p>
                    <a:fld id="{F924554B-9A5B-4A10-9A78-0AAAFC95260A}" type="CATEGORYNAM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[CATEGORY NAME]</a:t>
                    </a:fld>
                    <a:r>
                      <a:rPr lang="en-US" baseline="0" dirty="0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t>, </a:t>
                    </a:r>
                    <a:fld id="{93C27C13-81CE-46A9-AEF4-80DC9688BECB}" type="VALUE">
                      <a:rPr lang="en-US" baseline="0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 baseline="0" dirty="0">
                      <a:solidFill>
                        <a:schemeClr val="tx1"/>
                      </a:solidFill>
                      <a:latin typeface="Aptos" panose="020B0004020202020204" pitchFamily="34" charset="0"/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51F-4603-80A1-69596B3DE13F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A5BF069-6AF9-4668-A344-167DEF83E8D5}" type="CATEGORYNAME">
                      <a:rPr lang="en-US">
                        <a:latin typeface="Aptos" panose="020B0004020202020204" pitchFamily="34" charset="0"/>
                      </a:rPr>
                      <a:pPr>
                        <a:defRPr sz="1800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>
                        <a:latin typeface="Aptos" panose="020B0004020202020204" pitchFamily="34" charset="0"/>
                      </a:rPr>
                      <a:t>, </a:t>
                    </a:r>
                    <a:fld id="{7EDA4DFE-12F9-41D7-9130-0182CF2C04B6}" type="VALUE">
                      <a:rPr lang="en-US" baseline="0">
                        <a:latin typeface="Aptos" panose="020B0004020202020204" pitchFamily="34" charset="0"/>
                      </a:rPr>
                      <a:pPr>
                        <a:defRPr sz="1800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 baseline="0" dirty="0">
                      <a:latin typeface="Aptos" panose="020B00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51F-4603-80A1-69596B3DE13F}"/>
                </c:ext>
              </c:extLst>
            </c:dLbl>
            <c:dLbl>
              <c:idx val="2"/>
              <c:layout>
                <c:manualLayout>
                  <c:x val="-8.0108961143264115E-2"/>
                  <c:y val="-0.1359769582554716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F636556-BF24-4346-A09C-CCE9294034D3}" type="CATEGORYNAME">
                      <a:rPr lang="en-US">
                        <a:solidFill>
                          <a:schemeClr val="bg1"/>
                        </a:solidFill>
                        <a:latin typeface="Aptos" panose="020B0004020202020204" pitchFamily="34" charset="0"/>
                      </a:rPr>
                      <a:pPr>
                        <a:defRPr sz="1800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>
                        <a:solidFill>
                          <a:schemeClr val="bg1"/>
                        </a:solidFill>
                        <a:latin typeface="Aptos" panose="020B0004020202020204" pitchFamily="34" charset="0"/>
                      </a:rPr>
                      <a:t>,</a:t>
                    </a:r>
                    <a:r>
                      <a:rPr lang="en-US" baseline="0" dirty="0">
                        <a:latin typeface="Aptos" panose="020B0004020202020204" pitchFamily="34" charset="0"/>
                      </a:rPr>
                      <a:t> </a:t>
                    </a:r>
                    <a:fld id="{D75B6C4B-60BA-4D8C-941E-380C4D14B56F}" type="VALUE">
                      <a:rPr lang="en-US" baseline="0">
                        <a:solidFill>
                          <a:schemeClr val="bg1"/>
                        </a:solidFill>
                        <a:latin typeface="Aptos" panose="020B0004020202020204" pitchFamily="34" charset="0"/>
                      </a:rPr>
                      <a:pPr>
                        <a:defRPr sz="1800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 baseline="0" dirty="0">
                      <a:latin typeface="Aptos" panose="020B00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451F-4603-80A1-69596B3DE13F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190F5A2-2C09-4ACF-AB0E-33B81B0F2851}" type="CATEGORYNAME">
                      <a:rPr lang="en-US">
                        <a:latin typeface="Aptos" panose="020B0004020202020204" pitchFamily="34" charset="0"/>
                      </a:rPr>
                      <a:pPr>
                        <a:defRPr sz="1800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>
                        <a:latin typeface="Aptos" panose="020B0004020202020204" pitchFamily="34" charset="0"/>
                      </a:rPr>
                      <a:t>, </a:t>
                    </a:r>
                    <a:fld id="{7C8B21ED-C50B-4D9D-BA1C-2A5C48A83572}" type="VALUE">
                      <a:rPr lang="en-US" baseline="0">
                        <a:latin typeface="Aptos" panose="020B0004020202020204" pitchFamily="34" charset="0"/>
                      </a:rPr>
                      <a:pPr>
                        <a:defRPr sz="1800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 baseline="0" dirty="0">
                      <a:latin typeface="Aptos" panose="020B00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451F-4603-80A1-69596B3DE13F}"/>
                </c:ext>
              </c:extLst>
            </c:dLbl>
            <c:dLbl>
              <c:idx val="4"/>
              <c:layout>
                <c:manualLayout>
                  <c:x val="0.2080059945188239"/>
                  <c:y val="0.21352350225998623"/>
                </c:manualLayout>
              </c:layout>
              <c:tx>
                <c:rich>
                  <a:bodyPr/>
                  <a:lstStyle/>
                  <a:p>
                    <a:fld id="{C81777A6-29C6-46C2-B42B-B2153CC35472}" type="CATEGORYNAME">
                      <a:rPr lang="en-US">
                        <a:latin typeface="Aptos" panose="020B0004020202020204" pitchFamily="34" charset="0"/>
                      </a:rPr>
                      <a:pPr/>
                      <a:t>[CATEGORY NAME]</a:t>
                    </a:fld>
                    <a:r>
                      <a:rPr lang="en-US" baseline="0" dirty="0">
                        <a:latin typeface="Aptos" panose="020B0004020202020204" pitchFamily="34" charset="0"/>
                      </a:rPr>
                      <a:t>, </a:t>
                    </a:r>
                    <a:fld id="{F31CE21E-C84D-49AF-9337-468C6109A6CD}" type="VALUE">
                      <a:rPr lang="en-US" baseline="0"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 baseline="0" dirty="0">
                      <a:latin typeface="Aptos" panose="020B0004020202020204" pitchFamily="34" charset="0"/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451F-4603-80A1-69596B3DE13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'Q10 Work distraction'!$E$6:$I$6</c:f>
              <c:strCache>
                <c:ptCount val="5"/>
                <c:pt idx="0">
                  <c:v>Strongly agree</c:v>
                </c:pt>
                <c:pt idx="1">
                  <c:v>Agree</c:v>
                </c:pt>
                <c:pt idx="2">
                  <c:v>Neutral</c:v>
                </c:pt>
                <c:pt idx="3">
                  <c:v>Disagree</c:v>
                </c:pt>
                <c:pt idx="4">
                  <c:v>Strongly disagree</c:v>
                </c:pt>
              </c:strCache>
            </c:strRef>
          </c:cat>
          <c:val>
            <c:numRef>
              <c:f>'Q10 Work distraction'!$E$7:$I$7</c:f>
              <c:numCache>
                <c:formatCode>0%</c:formatCode>
                <c:ptCount val="5"/>
                <c:pt idx="0">
                  <c:v>0.11</c:v>
                </c:pt>
                <c:pt idx="1">
                  <c:v>0.28000000000000003</c:v>
                </c:pt>
                <c:pt idx="2">
                  <c:v>0.16</c:v>
                </c:pt>
                <c:pt idx="3">
                  <c:v>0.21</c:v>
                </c:pt>
                <c:pt idx="4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51F-4603-80A1-69596B3DE13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>
                <a:solidFill>
                  <a:schemeClr val="tx1"/>
                </a:solidFill>
                <a:latin typeface="Aptos" panose="020B0004020202020204" pitchFamily="34" charset="0"/>
              </a:rPr>
              <a:t>Strongly</a:t>
            </a:r>
            <a:r>
              <a:rPr lang="en-US" sz="2000" b="1" baseline="0" dirty="0">
                <a:solidFill>
                  <a:schemeClr val="tx1"/>
                </a:solidFill>
                <a:latin typeface="Aptos" panose="020B0004020202020204" pitchFamily="34" charset="0"/>
              </a:rPr>
              <a:t> Agree</a:t>
            </a:r>
            <a:endParaRPr lang="en-US" sz="2000" b="1" dirty="0">
              <a:solidFill>
                <a:schemeClr val="tx1"/>
              </a:solidFill>
              <a:latin typeface="Aptos" panose="020B0004020202020204" pitchFamily="34" charset="0"/>
            </a:endParaRPr>
          </a:p>
        </c:rich>
      </c:tx>
      <c:layout>
        <c:manualLayout>
          <c:xMode val="edge"/>
          <c:yMode val="edge"/>
          <c:x val="0.42450002261755171"/>
          <c:y val="7.175925925925925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A-6DCF-4185-8D67-A56ED3982B8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F9A-41D0-B6BF-DD6BABEA5F9A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F9A-41D0-B6BF-DD6BABEA5F9A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F9A-41D0-B6BF-DD6BABEA5F9A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BF9A-41D0-B6BF-DD6BABEA5F9A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F9A-41D0-B6BF-DD6BABEA5F9A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BF9A-41D0-B6BF-DD6BABEA5F9A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F9A-41D0-B6BF-DD6BABEA5F9A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BF9A-41D0-B6BF-DD6BABEA5F9A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F9A-41D0-B6BF-DD6BABEA5F9A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BF9A-41D0-B6BF-DD6BABEA5F9A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BF9A-41D0-B6BF-DD6BABEA5F9A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BF9A-41D0-B6BF-DD6BABEA5F9A}"/>
              </c:ext>
            </c:extLst>
          </c:dPt>
          <c:dPt>
            <c:idx val="17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BF9A-41D0-B6BF-DD6BABEA5F9A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332811C3-7229-442F-B150-022118F9E26C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A-6DCF-4185-8D67-A56ED3982B8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2B2056D8-000D-4FD0-9D74-F2D86B86CCA8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F9A-41D0-B6BF-DD6BABEA5F9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CA1D4A8D-C7B6-4075-994D-772B9D0BE1FE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BF9A-41D0-B6BF-DD6BABEA5F9A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E4951C1E-B8D0-4822-B70A-9E57D0D4C672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BF9A-41D0-B6BF-DD6BABEA5F9A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22A56096-688C-426F-8C70-E3376EC95ADC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BF9A-41D0-B6BF-DD6BABEA5F9A}"/>
                </c:ext>
              </c:extLst>
            </c:dLbl>
            <c:dLbl>
              <c:idx val="9"/>
              <c:layout>
                <c:manualLayout>
                  <c:x val="-2.1926939437793272E-3"/>
                  <c:y val="-4.6296296296296294E-2"/>
                </c:manualLayout>
              </c:layout>
              <c:tx>
                <c:rich>
                  <a:bodyPr/>
                  <a:lstStyle/>
                  <a:p>
                    <a:fld id="{DD844D02-8471-453D-A9EF-D42CC2C10A8C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BF9A-41D0-B6BF-DD6BABEA5F9A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592D0F13-92CD-4F9E-8EAF-65099CFD3709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BF9A-41D0-B6BF-DD6BABEA5F9A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A7733FBD-8824-4768-A8AD-A3BFE789AA0C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B-6DCF-4185-8D67-A56ED3982B8D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E70DFAA3-44D0-48DF-8CE8-FD75932B4929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C-6DCF-4185-8D67-A56ED3982B8D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fld id="{113DA852-A34B-4306-9B03-C93BFA77A8BB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D-6DCF-4185-8D67-A56ED3982B8D}"/>
                </c:ext>
              </c:extLst>
            </c:dLbl>
            <c:dLbl>
              <c:idx val="14"/>
              <c:layout>
                <c:manualLayout>
                  <c:x val="0"/>
                  <c:y val="-3.9351851851851853E-2"/>
                </c:manualLayout>
              </c:layout>
              <c:tx>
                <c:rich>
                  <a:bodyPr/>
                  <a:lstStyle/>
                  <a:p>
                    <a:fld id="{27B6C187-89CA-46CB-9193-43BA9865E8B2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E-6DCF-4185-8D67-A56ED3982B8D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fld id="{017B63F1-103E-4A39-BD46-93C757CD04BB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BF9A-41D0-B6BF-DD6BABEA5F9A}"/>
                </c:ext>
              </c:extLst>
            </c:dLbl>
            <c:dLbl>
              <c:idx val="16"/>
              <c:layout>
                <c:manualLayout>
                  <c:x val="0"/>
                  <c:y val="-2.777777777777777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F9A-41D0-B6BF-DD6BABEA5F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effectLst/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'Q10 Work distraction'!$C$7:$C$25</c:f>
              <c:strCache>
                <c:ptCount val="19"/>
                <c:pt idx="0">
                  <c:v>All</c:v>
                </c:pt>
                <c:pt idx="1">
                  <c:v>Millennial</c:v>
                </c:pt>
                <c:pt idx="2">
                  <c:v>Gen Z</c:v>
                </c:pt>
                <c:pt idx="3">
                  <c:v>Women</c:v>
                </c:pt>
                <c:pt idx="4">
                  <c:v>LGBTQIA+</c:v>
                </c:pt>
                <c:pt idx="5">
                  <c:v>Native American</c:v>
                </c:pt>
                <c:pt idx="6">
                  <c:v>Black</c:v>
                </c:pt>
                <c:pt idx="7">
                  <c:v>Hispanic</c:v>
                </c:pt>
                <c:pt idx="8">
                  <c:v>Single</c:v>
                </c:pt>
                <c:pt idx="9">
                  <c:v>Divorced</c:v>
                </c:pt>
                <c:pt idx="10">
                  <c:v>Unmarried</c:v>
                </c:pt>
                <c:pt idx="11">
                  <c:v>&lt;$25k</c:v>
                </c:pt>
                <c:pt idx="12">
                  <c:v>$25–$35k</c:v>
                </c:pt>
                <c:pt idx="13">
                  <c:v>$35–$50k</c:v>
                </c:pt>
                <c:pt idx="14">
                  <c:v>$50–$75k</c:v>
                </c:pt>
                <c:pt idx="15">
                  <c:v>&lt; High School</c:v>
                </c:pt>
                <c:pt idx="16">
                  <c:v>High School</c:v>
                </c:pt>
                <c:pt idx="17">
                  <c:v>Part-time</c:v>
                </c:pt>
                <c:pt idx="18">
                  <c:v>Self-employed</c:v>
                </c:pt>
              </c:strCache>
              <c:extLst/>
            </c:strRef>
          </c:cat>
          <c:val>
            <c:numRef>
              <c:f>'Q10 Work distraction'!$E$7:$E$25</c:f>
              <c:numCache>
                <c:formatCode>0%</c:formatCode>
                <c:ptCount val="19"/>
                <c:pt idx="0">
                  <c:v>0.11</c:v>
                </c:pt>
                <c:pt idx="1">
                  <c:v>0.12</c:v>
                </c:pt>
                <c:pt idx="2">
                  <c:v>0.19</c:v>
                </c:pt>
                <c:pt idx="3">
                  <c:v>0.1</c:v>
                </c:pt>
                <c:pt idx="4">
                  <c:v>0.14000000000000001</c:v>
                </c:pt>
                <c:pt idx="5">
                  <c:v>0.16322086973714695</c:v>
                </c:pt>
                <c:pt idx="6">
                  <c:v>0.17304810240388147</c:v>
                </c:pt>
                <c:pt idx="7">
                  <c:v>0.17436245081962481</c:v>
                </c:pt>
                <c:pt idx="8">
                  <c:v>0.13286352269925261</c:v>
                </c:pt>
                <c:pt idx="9">
                  <c:v>9.0403429161148963E-2</c:v>
                </c:pt>
                <c:pt idx="10">
                  <c:v>0.12609996329590245</c:v>
                </c:pt>
                <c:pt idx="11">
                  <c:v>0.12793716241215364</c:v>
                </c:pt>
                <c:pt idx="12">
                  <c:v>0.12162194746369107</c:v>
                </c:pt>
                <c:pt idx="13">
                  <c:v>0.11694062791236816</c:v>
                </c:pt>
                <c:pt idx="14">
                  <c:v>9.4301652853395826E-2</c:v>
                </c:pt>
                <c:pt idx="15">
                  <c:v>0.22133236138425777</c:v>
                </c:pt>
                <c:pt idx="16">
                  <c:v>0.16480782425790794</c:v>
                </c:pt>
                <c:pt idx="17">
                  <c:v>0.10100000000000001</c:v>
                </c:pt>
                <c:pt idx="18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9A-41D0-B6BF-DD6BABEA5F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686251104"/>
        <c:axId val="686231424"/>
      </c:barChart>
      <c:catAx>
        <c:axId val="686251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686231424"/>
        <c:crosses val="autoZero"/>
        <c:auto val="1"/>
        <c:lblAlgn val="ctr"/>
        <c:lblOffset val="100"/>
        <c:noMultiLvlLbl val="0"/>
      </c:catAx>
      <c:valAx>
        <c:axId val="686231424"/>
        <c:scaling>
          <c:orientation val="minMax"/>
          <c:max val="0.35000000000000003"/>
          <c:min val="0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686251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C20-4512-86B1-4BC0D6E408B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C20-4512-86B1-4BC0D6E408B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C20-4512-86B1-4BC0D6E408B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C20-4512-86B1-4BC0D6E408B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C20-4512-86B1-4BC0D6E408BD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43EAEC2-579A-449F-8B49-3DB8D639DAC9}" type="CATEGORYNAM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>
                        <a:defRPr sz="1800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t>, </a:t>
                    </a:r>
                    <a:fld id="{AB9F3E22-BD20-4CBA-A3EA-5AF2EA68C2D5}" type="VALUE">
                      <a:rPr lang="en-US" baseline="0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>
                        <a:defRPr sz="1800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 baseline="0" dirty="0">
                      <a:solidFill>
                        <a:schemeClr val="tx1"/>
                      </a:solidFill>
                      <a:latin typeface="Aptos" panose="020B00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C20-4512-86B1-4BC0D6E408BD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B7D5B7C-5BDC-42E4-BA21-DCCF0004D1AC}" type="CATEGORYNAM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>
                        <a:defRPr sz="1800"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t>,</a:t>
                    </a:r>
                    <a:r>
                      <a:rPr lang="en-US" baseline="0" dirty="0">
                        <a:latin typeface="Aptos" panose="020B0004020202020204" pitchFamily="34" charset="0"/>
                      </a:rPr>
                      <a:t> </a:t>
                    </a:r>
                    <a:fld id="{9CB22C4A-03AC-4B93-99FB-ACBECC980FD8}" type="VALUE">
                      <a:rPr lang="en-US" baseline="0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>
                        <a:defRPr sz="1800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n-US" baseline="0" dirty="0">
                      <a:latin typeface="Aptos" panose="020B00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C20-4512-86B1-4BC0D6E408BD}"/>
                </c:ext>
              </c:extLst>
            </c:dLbl>
            <c:dLbl>
              <c:idx val="2"/>
              <c:layout>
                <c:manualLayout>
                  <c:x val="0.11506415864683579"/>
                  <c:y val="4.914351851851851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1623A42-28B4-4591-BA18-37508212EF19}" type="CATEGORYNAME">
                      <a:rPr lang="en-US">
                        <a:solidFill>
                          <a:schemeClr val="bg1"/>
                        </a:solidFill>
                        <a:latin typeface="Aptos" panose="020B0004020202020204" pitchFamily="34" charset="0"/>
                      </a:rPr>
                      <a:pPr>
                        <a:defRPr sz="1800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>
                        <a:solidFill>
                          <a:schemeClr val="bg1"/>
                        </a:solidFill>
                        <a:latin typeface="Aptos" panose="020B0004020202020204" pitchFamily="34" charset="0"/>
                      </a:rPr>
                      <a:t>, </a:t>
                    </a:r>
                    <a:fld id="{B3C0860D-458F-45D7-9B04-FE782F30E91B}" type="VALUE">
                      <a:rPr lang="en-US" baseline="0">
                        <a:solidFill>
                          <a:schemeClr val="bg1"/>
                        </a:solidFill>
                        <a:latin typeface="Aptos" panose="020B0004020202020204" pitchFamily="34" charset="0"/>
                      </a:rPr>
                      <a:pPr>
                        <a:defRPr sz="1800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 baseline="0" dirty="0">
                      <a:solidFill>
                        <a:schemeClr val="bg1"/>
                      </a:solidFill>
                      <a:latin typeface="Aptos" panose="020B00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4C20-4512-86B1-4BC0D6E408BD}"/>
                </c:ext>
              </c:extLst>
            </c:dLbl>
            <c:dLbl>
              <c:idx val="3"/>
              <c:layout>
                <c:manualLayout>
                  <c:x val="0.14261428258967629"/>
                  <c:y val="0.1168330781568970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9D7AC38-3BA0-45A9-ABAB-7F0BEB83888D}" type="CATEGORYNAME">
                      <a:rPr lang="en-US">
                        <a:latin typeface="Aptos" panose="020B0004020202020204" pitchFamily="34" charset="0"/>
                      </a:rPr>
                      <a:pPr>
                        <a:defRPr sz="1800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>
                        <a:latin typeface="Aptos" panose="020B0004020202020204" pitchFamily="34" charset="0"/>
                      </a:rPr>
                      <a:t>, </a:t>
                    </a:r>
                    <a:fld id="{A5F08A75-CF51-4C24-8E5D-89D01D3E378B}" type="VALUE">
                      <a:rPr lang="en-US" baseline="0">
                        <a:latin typeface="Aptos" panose="020B0004020202020204" pitchFamily="34" charset="0"/>
                      </a:rPr>
                      <a:pPr>
                        <a:defRPr sz="1800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 baseline="0" dirty="0">
                      <a:latin typeface="Aptos" panose="020B00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4C20-4512-86B1-4BC0D6E408BD}"/>
                </c:ext>
              </c:extLst>
            </c:dLbl>
            <c:dLbl>
              <c:idx val="4"/>
              <c:layout>
                <c:manualLayout>
                  <c:x val="-0.32723406969962099"/>
                  <c:y val="3.2522236803732862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A3BE5FC-9C8D-4FBF-ACCA-D2DB6B2DE9D3}" type="CATEGORYNAME">
                      <a:rPr lang="en-US">
                        <a:latin typeface="Aptos" panose="020B0004020202020204" pitchFamily="34" charset="0"/>
                      </a:rPr>
                      <a:pPr>
                        <a:defRPr sz="1800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>
                        <a:latin typeface="Aptos" panose="020B0004020202020204" pitchFamily="34" charset="0"/>
                      </a:rPr>
                      <a:t>, </a:t>
                    </a:r>
                    <a:fld id="{C379859A-EEE2-458C-98AA-B38135F132A3}" type="VALUE">
                      <a:rPr lang="en-US" baseline="0">
                        <a:latin typeface="Aptos" panose="020B0004020202020204" pitchFamily="34" charset="0"/>
                      </a:rPr>
                      <a:pPr>
                        <a:defRPr sz="1800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 baseline="0" dirty="0">
                      <a:latin typeface="Aptos" panose="020B00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4C20-4512-86B1-4BC0D6E408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'11A Work life bal'!$E$4:$I$4</c:f>
              <c:strCache>
                <c:ptCount val="5"/>
                <c:pt idx="0">
                  <c:v>Strongly agree</c:v>
                </c:pt>
                <c:pt idx="1">
                  <c:v>Agree</c:v>
                </c:pt>
                <c:pt idx="2">
                  <c:v> Neutral</c:v>
                </c:pt>
                <c:pt idx="3">
                  <c:v>Disagree</c:v>
                </c:pt>
                <c:pt idx="4">
                  <c:v>Strongly disagree</c:v>
                </c:pt>
              </c:strCache>
            </c:strRef>
          </c:cat>
          <c:val>
            <c:numRef>
              <c:f>'11A Work life bal'!$E$5:$I$5</c:f>
              <c:numCache>
                <c:formatCode>0%</c:formatCode>
                <c:ptCount val="5"/>
                <c:pt idx="0">
                  <c:v>0.27</c:v>
                </c:pt>
                <c:pt idx="1">
                  <c:v>0.43</c:v>
                </c:pt>
                <c:pt idx="2">
                  <c:v>0.18</c:v>
                </c:pt>
                <c:pt idx="3">
                  <c:v>0.09</c:v>
                </c:pt>
                <c:pt idx="4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C20-4512-86B1-4BC0D6E408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>
                <a:solidFill>
                  <a:schemeClr val="tx1"/>
                </a:solidFill>
                <a:latin typeface="Aptos" panose="020B0004020202020204" pitchFamily="34" charset="0"/>
              </a:rPr>
              <a:t>Strongly Agree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DF4-4CBB-811C-0C491D956891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DDF4-4CBB-811C-0C491D956891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DF4-4CBB-811C-0C491D956891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DDF4-4CBB-811C-0C491D956891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DF4-4CBB-811C-0C491D956891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DDF4-4CBB-811C-0C491D956891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DF4-4CBB-811C-0C491D956891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DDF4-4CBB-811C-0C491D956891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DF4-4CBB-811C-0C491D956891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DDF4-4CBB-811C-0C491D956891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DDF4-4CBB-811C-0C491D956891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DDF4-4CBB-811C-0C491D956891}"/>
              </c:ext>
            </c:extLst>
          </c:dPt>
          <c:dPt>
            <c:idx val="17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DDF4-4CBB-811C-0C491D956891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t>27%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DDF4-4CBB-811C-0C491D956891}"/>
                </c:ext>
              </c:extLst>
            </c:dLbl>
            <c:dLbl>
              <c:idx val="1"/>
              <c:layout>
                <c:manualLayout>
                  <c:x val="0"/>
                  <c:y val="-3.4722222222222245E-2"/>
                </c:manualLayout>
              </c:layout>
              <c:tx>
                <c:rich>
                  <a:bodyPr/>
                  <a:lstStyle/>
                  <a:p>
                    <a:fld id="{77DE7ACC-5E58-4886-A9DB-B3E4DEA046B7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DF4-4CBB-811C-0C491D95689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5A544435-E9E5-4CDF-9EA8-CCF6651A4B97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DDF4-4CBB-811C-0C491D956891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951509F5-0557-4142-AAD1-FA75385716BD}" type="VALUE">
                      <a:rPr lang="en-US">
                        <a:solidFill>
                          <a:schemeClr val="tx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DDF4-4CBB-811C-0C491D956891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fld id="{B54124D0-00D0-406C-833F-D2EBB64E33E6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DDF4-4CBB-811C-0C491D956891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DDF4-4CBB-811C-0C491D9568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effectLst/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'11A Work life bal'!$C$5:$C$23</c:f>
              <c:strCache>
                <c:ptCount val="19"/>
                <c:pt idx="0">
                  <c:v>All</c:v>
                </c:pt>
                <c:pt idx="1">
                  <c:v>Millennial</c:v>
                </c:pt>
                <c:pt idx="2">
                  <c:v>Gen Z</c:v>
                </c:pt>
                <c:pt idx="3">
                  <c:v>Women</c:v>
                </c:pt>
                <c:pt idx="4">
                  <c:v>LGBTQIA+</c:v>
                </c:pt>
                <c:pt idx="5">
                  <c:v>Native American</c:v>
                </c:pt>
                <c:pt idx="6">
                  <c:v>Black</c:v>
                </c:pt>
                <c:pt idx="7">
                  <c:v>Hispanic</c:v>
                </c:pt>
                <c:pt idx="8">
                  <c:v>Single</c:v>
                </c:pt>
                <c:pt idx="9">
                  <c:v>Divorced</c:v>
                </c:pt>
                <c:pt idx="10">
                  <c:v>Unmarried</c:v>
                </c:pt>
                <c:pt idx="11">
                  <c:v>&lt;$25k</c:v>
                </c:pt>
                <c:pt idx="12">
                  <c:v>$25–$35k</c:v>
                </c:pt>
                <c:pt idx="13">
                  <c:v>$35–$50k</c:v>
                </c:pt>
                <c:pt idx="14">
                  <c:v>$50–$75k</c:v>
                </c:pt>
                <c:pt idx="15">
                  <c:v>&lt; High School</c:v>
                </c:pt>
                <c:pt idx="16">
                  <c:v>High School</c:v>
                </c:pt>
                <c:pt idx="17">
                  <c:v>Part-time</c:v>
                </c:pt>
                <c:pt idx="18">
                  <c:v>Self-employed</c:v>
                </c:pt>
              </c:strCache>
              <c:extLst/>
            </c:strRef>
          </c:cat>
          <c:val>
            <c:numRef>
              <c:f>'11A Work life bal'!$E$5:$E$23</c:f>
              <c:numCache>
                <c:formatCode>0%</c:formatCode>
                <c:ptCount val="19"/>
                <c:pt idx="0">
                  <c:v>0.27</c:v>
                </c:pt>
                <c:pt idx="1">
                  <c:v>0.25620660810532703</c:v>
                </c:pt>
                <c:pt idx="2">
                  <c:v>0.29256721615853609</c:v>
                </c:pt>
                <c:pt idx="3">
                  <c:v>0.21828971181333157</c:v>
                </c:pt>
                <c:pt idx="4">
                  <c:v>0.20987516928313263</c:v>
                </c:pt>
                <c:pt idx="5">
                  <c:v>0.27041496267734833</c:v>
                </c:pt>
                <c:pt idx="6">
                  <c:v>0.3188831475039729</c:v>
                </c:pt>
                <c:pt idx="7">
                  <c:v>0.31373407455984498</c:v>
                </c:pt>
                <c:pt idx="8">
                  <c:v>0.23793088508796609</c:v>
                </c:pt>
                <c:pt idx="9">
                  <c:v>0.2377935125282164</c:v>
                </c:pt>
                <c:pt idx="10">
                  <c:v>0.28213947618772783</c:v>
                </c:pt>
                <c:pt idx="11">
                  <c:v>0.22061667420726636</c:v>
                </c:pt>
                <c:pt idx="12">
                  <c:v>0.20094641229074101</c:v>
                </c:pt>
                <c:pt idx="13">
                  <c:v>0.19514040295633869</c:v>
                </c:pt>
                <c:pt idx="14">
                  <c:v>0.18563166227126277</c:v>
                </c:pt>
                <c:pt idx="15">
                  <c:v>0.43940465652540056</c:v>
                </c:pt>
                <c:pt idx="16">
                  <c:v>0.26404449327301505</c:v>
                </c:pt>
                <c:pt idx="17">
                  <c:v>0.27076825378428759</c:v>
                </c:pt>
                <c:pt idx="18">
                  <c:v>0.35391911092812905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DDF4-4CBB-811C-0C491D95689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-27"/>
        <c:axId val="423164704"/>
        <c:axId val="423171904"/>
      </c:barChart>
      <c:catAx>
        <c:axId val="423164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423171904"/>
        <c:crosses val="autoZero"/>
        <c:auto val="1"/>
        <c:lblAlgn val="ctr"/>
        <c:lblOffset val="100"/>
        <c:noMultiLvlLbl val="0"/>
      </c:catAx>
      <c:valAx>
        <c:axId val="423171904"/>
        <c:scaling>
          <c:orientation val="minMax"/>
          <c:max val="0.3500000000000000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423164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Strongly</a:t>
            </a:r>
            <a:r>
              <a:rPr lang="en-US" baseline="0" dirty="0">
                <a:solidFill>
                  <a:schemeClr val="tx1"/>
                </a:solidFill>
                <a:latin typeface="Aptos" panose="020B0004020202020204" pitchFamily="34" charset="0"/>
              </a:rPr>
              <a:t> Agree</a:t>
            </a:r>
            <a:endParaRPr lang="en-US" dirty="0">
              <a:solidFill>
                <a:schemeClr val="tx1"/>
              </a:solidFill>
              <a:latin typeface="Aptos" panose="020B00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>
                        <a:latin typeface="Aptos" panose="020B0004020202020204" pitchFamily="34" charset="0"/>
                      </a:rPr>
                      <a:t>27%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2BDE-4810-B500-3257BAB9D98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E4BA4C31-7400-4937-A0A6-163DA75CFAA4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08C-4B27-8784-B89489BE8176}"/>
                </c:ext>
              </c:extLst>
            </c:dLbl>
            <c:dLbl>
              <c:idx val="5"/>
              <c:layout>
                <c:manualLayout>
                  <c:x val="-1.1640077173046852E-16"/>
                  <c:y val="1.156193555905144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71D-455D-86C3-9FBDEB156B3E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DFC21DBB-07A4-4007-9A05-A9EB87FFDB93}" type="VALUE">
                      <a:rPr lang="en-US"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BDE-4810-B500-3257BAB9D983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DDCF6A24-045E-47BB-9985-7DBE9FD5BB7D}" type="VALUE">
                      <a:rPr lang="en-US"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2BDE-4810-B500-3257BAB9D983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498A1F35-AD19-4452-8B08-CECDE88B5CD8}" type="VALUE">
                      <a:rPr lang="en-US"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BDE-4810-B500-3257BAB9D9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'11A Work life bal'!$C$29:$C$37</c:f>
              <c:strCache>
                <c:ptCount val="9"/>
                <c:pt idx="0">
                  <c:v>All</c:v>
                </c:pt>
                <c:pt idx="1">
                  <c:v>&lt;$25k</c:v>
                </c:pt>
                <c:pt idx="2">
                  <c:v>$25–$35k</c:v>
                </c:pt>
                <c:pt idx="3">
                  <c:v>$35–$50k</c:v>
                </c:pt>
                <c:pt idx="4">
                  <c:v>$50–$75k</c:v>
                </c:pt>
                <c:pt idx="5">
                  <c:v>$75–$100k</c:v>
                </c:pt>
                <c:pt idx="6">
                  <c:v>$100–$150k</c:v>
                </c:pt>
                <c:pt idx="7">
                  <c:v>$150–$250k</c:v>
                </c:pt>
                <c:pt idx="8">
                  <c:v>$250k+</c:v>
                </c:pt>
              </c:strCache>
            </c:strRef>
          </c:cat>
          <c:val>
            <c:numRef>
              <c:f>'11A Work life bal'!$D$29:$D$37</c:f>
              <c:numCache>
                <c:formatCode>0%</c:formatCode>
                <c:ptCount val="9"/>
                <c:pt idx="0">
                  <c:v>0.26</c:v>
                </c:pt>
                <c:pt idx="1">
                  <c:v>0.22061667420726636</c:v>
                </c:pt>
                <c:pt idx="2">
                  <c:v>0.20094641229074101</c:v>
                </c:pt>
                <c:pt idx="3">
                  <c:v>0.19514040295633869</c:v>
                </c:pt>
                <c:pt idx="4">
                  <c:v>0.18563166227126277</c:v>
                </c:pt>
                <c:pt idx="5">
                  <c:v>0.23</c:v>
                </c:pt>
                <c:pt idx="6">
                  <c:v>0.31</c:v>
                </c:pt>
                <c:pt idx="7">
                  <c:v>0.35</c:v>
                </c:pt>
                <c:pt idx="8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DE-4810-B500-3257BAB9D9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760995776"/>
        <c:axId val="760990496"/>
      </c:barChart>
      <c:catAx>
        <c:axId val="760995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0990496"/>
        <c:crosses val="autoZero"/>
        <c:auto val="1"/>
        <c:lblAlgn val="ctr"/>
        <c:lblOffset val="100"/>
        <c:noMultiLvlLbl val="0"/>
      </c:catAx>
      <c:valAx>
        <c:axId val="760990496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0995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Race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Demos!$F$42</c:f>
              <c:strCache>
                <c:ptCount val="1"/>
                <c:pt idx="0">
                  <c:v>Native American**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24962198371194522"/>
                  <c:y val="-0.3277777777777777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09D77F9-9A1C-4E67-A529-CFBBCCAD10E7}" type="SERIESNAME">
                      <a:rPr lang="en-US">
                        <a:latin typeface="Aptos" panose="020B0004020202020204" pitchFamily="34" charset="0"/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[SERIES NAME]</a:t>
                    </a:fld>
                    <a:r>
                      <a:rPr lang="en-US" baseline="0" dirty="0">
                        <a:latin typeface="Aptos" panose="020B0004020202020204" pitchFamily="34" charset="0"/>
                      </a:rPr>
                      <a:t>, </a:t>
                    </a:r>
                    <a:fld id="{BDA950A7-8603-4B2C-BBE7-AE5293821D80}" type="VALUE">
                      <a:rPr lang="en-US" baseline="0">
                        <a:latin typeface="Aptos" panose="020B0004020202020204" pitchFamily="34" charset="0"/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 baseline="0" dirty="0">
                      <a:latin typeface="Aptos" panose="020B00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8499728002986007"/>
                      <c:h val="8.9083552055992971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4C0C-493C-ADBF-14E2F0A909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Demos!$F$43</c:f>
              <c:numCache>
                <c:formatCode>0%</c:formatCode>
                <c:ptCount val="1"/>
                <c:pt idx="0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0C-493C-ADBF-14E2F0A9099B}"/>
            </c:ext>
          </c:extLst>
        </c:ser>
        <c:ser>
          <c:idx val="2"/>
          <c:order val="1"/>
          <c:tx>
            <c:strRef>
              <c:f>Demos!$H$42</c:f>
              <c:strCache>
                <c:ptCount val="1"/>
                <c:pt idx="0">
                  <c:v>Black/African American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7902168431669188"/>
                  <c:y val="-0.20555555555555555"/>
                </c:manualLayout>
              </c:layout>
              <c:tx>
                <c:rich>
                  <a:bodyPr/>
                  <a:lstStyle/>
                  <a:p>
                    <a:fld id="{D091E084-C4DE-42D7-A07E-D83A41F54938}" type="SERIESNAME">
                      <a:rPr lang="en-US">
                        <a:latin typeface="Aptos" panose="020B0004020202020204" pitchFamily="34" charset="0"/>
                      </a:rPr>
                      <a:pPr/>
                      <a:t>[SERIES NAME]</a:t>
                    </a:fld>
                    <a:r>
                      <a:rPr lang="en-US" baseline="0" dirty="0">
                        <a:latin typeface="Aptos" panose="020B0004020202020204" pitchFamily="34" charset="0"/>
                      </a:rPr>
                      <a:t>, </a:t>
                    </a:r>
                    <a:fld id="{D8EEC754-10A3-47DB-83D1-20B4B409B2A6}" type="VALUE">
                      <a:rPr lang="en-US" baseline="0"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 baseline="0" dirty="0">
                      <a:latin typeface="Aptos" panose="020B0004020202020204" pitchFamily="34" charset="0"/>
                    </a:endParaRPr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9513383444316059"/>
                      <c:h val="0.2465555555555555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4C0C-493C-ADBF-14E2F0A909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Demos!$H$43</c:f>
              <c:numCache>
                <c:formatCode>0%</c:formatCode>
                <c:ptCount val="1"/>
                <c:pt idx="0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C0C-493C-ADBF-14E2F0A9099B}"/>
            </c:ext>
          </c:extLst>
        </c:ser>
        <c:ser>
          <c:idx val="1"/>
          <c:order val="2"/>
          <c:tx>
            <c:strRef>
              <c:f>Demos!$G$42</c:f>
              <c:strCache>
                <c:ptCount val="1"/>
                <c:pt idx="0">
                  <c:v>Asian/Asian American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6959549874722543E-2"/>
                  <c:y val="0.2583331146106735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1C283FE-149C-46CB-96B6-BAC46B5755EC}" type="SERIESNAME">
                      <a:rPr lang="en-US">
                        <a:latin typeface="Aptos" panose="020B0004020202020204" pitchFamily="34" charset="0"/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[SERIES NAME]</a:t>
                    </a:fld>
                    <a:r>
                      <a:rPr lang="en-US" baseline="0" dirty="0">
                        <a:latin typeface="Aptos" panose="020B0004020202020204" pitchFamily="34" charset="0"/>
                      </a:rPr>
                      <a:t>, </a:t>
                    </a:r>
                    <a:fld id="{933BB7D2-B084-48EB-9419-AADCCE9D4A3C}" type="VALUE">
                      <a:rPr lang="en-US" baseline="0">
                        <a:latin typeface="Aptos" panose="020B0004020202020204" pitchFamily="34" charset="0"/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 baseline="0" dirty="0">
                      <a:latin typeface="Aptos" panose="020B00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76149753217307736"/>
                      <c:h val="8.544444444444442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4C0C-493C-ADBF-14E2F0A909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accent2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Demos!$G$43</c:f>
              <c:numCache>
                <c:formatCode>0%</c:formatCode>
                <c:ptCount val="1"/>
                <c:pt idx="0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C0C-493C-ADBF-14E2F0A9099B}"/>
            </c:ext>
          </c:extLst>
        </c:ser>
        <c:ser>
          <c:idx val="3"/>
          <c:order val="3"/>
          <c:tx>
            <c:strRef>
              <c:f>Demos!$I$42</c:f>
              <c:strCache>
                <c:ptCount val="1"/>
                <c:pt idx="0">
                  <c:v>White/Caucasian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4872C621-D570-4E8D-B992-7313FCE97E30}" type="SERIESNAME">
                      <a:rPr lang="en-US">
                        <a:latin typeface="Aptos" panose="020B0004020202020204" pitchFamily="34" charset="0"/>
                      </a:rPr>
                      <a:pPr/>
                      <a:t>[SERIES NAME]</a:t>
                    </a:fld>
                    <a:r>
                      <a:rPr lang="en-US" baseline="0" dirty="0">
                        <a:latin typeface="Aptos" panose="020B0004020202020204" pitchFamily="34" charset="0"/>
                      </a:rPr>
                      <a:t>, </a:t>
                    </a:r>
                    <a:fld id="{AE218C74-DE0F-4550-A1AE-442CAB2519F6}" type="VALUE">
                      <a:rPr lang="en-US" baseline="0"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 baseline="0" dirty="0">
                      <a:latin typeface="Aptos" panose="020B0004020202020204" pitchFamily="34" charset="0"/>
                    </a:endParaRPr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4379707831528625"/>
                      <c:h val="0.1890835520559929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4C0C-493C-ADBF-14E2F0A909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Demos!$I$43</c:f>
              <c:numCache>
                <c:formatCode>0%</c:formatCode>
                <c:ptCount val="1"/>
                <c:pt idx="0">
                  <c:v>0.69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C0C-493C-ADBF-14E2F0A9099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423198784"/>
        <c:axId val="423199264"/>
      </c:barChart>
      <c:catAx>
        <c:axId val="4231987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23199264"/>
        <c:crosses val="autoZero"/>
        <c:auto val="1"/>
        <c:lblAlgn val="ctr"/>
        <c:lblOffset val="100"/>
        <c:noMultiLvlLbl val="0"/>
      </c:catAx>
      <c:valAx>
        <c:axId val="42319926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423198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699569009392134E-2"/>
          <c:y val="0.36111111111111105"/>
          <c:w val="0.95418104439744178"/>
          <c:h val="0.5602777777777777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'Q12 Employers OFfer'!$F$4</c:f>
              <c:strCache>
                <c:ptCount val="1"/>
                <c:pt idx="0">
                  <c:v>Strongly Agree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'Q12 Employers OFfer'!$F$5</c:f>
              <c:numCache>
                <c:formatCode>0%</c:formatCode>
                <c:ptCount val="1"/>
                <c:pt idx="0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89-4A6A-AD1A-D28D431020CE}"/>
            </c:ext>
          </c:extLst>
        </c:ser>
        <c:ser>
          <c:idx val="1"/>
          <c:order val="1"/>
          <c:tx>
            <c:strRef>
              <c:f>'Q12 Employers OFfer'!$G$4</c:f>
              <c:strCache>
                <c:ptCount val="1"/>
                <c:pt idx="0">
                  <c:v>Agree</c:v>
                </c:pt>
              </c:strCache>
            </c:strRef>
          </c:tx>
          <c:spPr>
            <a:solidFill>
              <a:srgbClr val="9EC6A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'Q12 Employers OFfer'!$G$5</c:f>
              <c:numCache>
                <c:formatCode>0%</c:formatCode>
                <c:ptCount val="1"/>
                <c:pt idx="0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989-4A6A-AD1A-D28D431020CE}"/>
            </c:ext>
          </c:extLst>
        </c:ser>
        <c:ser>
          <c:idx val="2"/>
          <c:order val="2"/>
          <c:tx>
            <c:strRef>
              <c:f>'Q12 Employers OFfer'!$H$4</c:f>
              <c:strCache>
                <c:ptCount val="1"/>
                <c:pt idx="0">
                  <c:v>Neutral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400" b="1" i="0" u="none" strike="noStrike" kern="1200" baseline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0D6461CA-0011-4E7C-9BB1-A0E30F9C4099}" type="VALUE">
                      <a:rPr lang="en-US">
                        <a:latin typeface="Aptos" panose="020B0004020202020204" pitchFamily="34" charset="0"/>
                      </a:rPr>
                      <a:pPr>
                        <a:defRPr sz="2400" b="1">
                          <a:solidFill>
                            <a:schemeClr val="tx1"/>
                          </a:solidFill>
                          <a:effectLst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F40-4795-956E-895C917469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'Q12 Employers OFfer'!$H$5</c:f>
              <c:numCache>
                <c:formatCode>0%</c:formatCode>
                <c:ptCount val="1"/>
                <c:pt idx="0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989-4A6A-AD1A-D28D431020CE}"/>
            </c:ext>
          </c:extLst>
        </c:ser>
        <c:ser>
          <c:idx val="3"/>
          <c:order val="3"/>
          <c:tx>
            <c:strRef>
              <c:f>'Q12 Employers OFfer'!$I$4</c:f>
              <c:strCache>
                <c:ptCount val="1"/>
                <c:pt idx="0">
                  <c:v>Disagree</c:v>
                </c:pt>
              </c:strCache>
            </c:strRef>
          </c:tx>
          <c:spPr>
            <a:solidFill>
              <a:srgbClr val="85BDC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'Q12 Employers OFfer'!$I$5</c:f>
              <c:numCache>
                <c:formatCode>0%</c:formatCode>
                <c:ptCount val="1"/>
                <c:pt idx="0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989-4A6A-AD1A-D28D431020CE}"/>
            </c:ext>
          </c:extLst>
        </c:ser>
        <c:ser>
          <c:idx val="4"/>
          <c:order val="4"/>
          <c:tx>
            <c:strRef>
              <c:f>'Q12 Employers OFfer'!$J$4</c:f>
              <c:strCache>
                <c:ptCount val="1"/>
                <c:pt idx="0">
                  <c:v>Strongly Disagree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6815836757576379E-3"/>
                  <c:y val="-0.2453703703703704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400" b="1" i="0" u="none" strike="noStrike" kern="1200" baseline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8BA8BD69-C392-4D97-B478-2A6F41D3B2D8}" type="VALUE">
                      <a:rPr lang="en-US">
                        <a:latin typeface="Aptos" panose="020B0004020202020204" pitchFamily="34" charset="0"/>
                      </a:rPr>
                      <a:pPr>
                        <a:defRPr sz="2400" b="1">
                          <a:solidFill>
                            <a:schemeClr val="tx1"/>
                          </a:solidFill>
                          <a:effectLst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989-4A6A-AD1A-D28D431020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'Q12 Employers OFfer'!$J$5</c:f>
              <c:numCache>
                <c:formatCode>0%</c:formatCode>
                <c:ptCount val="1"/>
                <c:pt idx="0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989-4A6A-AD1A-D28D431020C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630633584"/>
        <c:axId val="630636464"/>
      </c:barChart>
      <c:catAx>
        <c:axId val="630633584"/>
        <c:scaling>
          <c:orientation val="minMax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0636464"/>
        <c:crosses val="autoZero"/>
        <c:auto val="1"/>
        <c:lblAlgn val="ctr"/>
        <c:lblOffset val="100"/>
        <c:noMultiLvlLbl val="0"/>
      </c:catAx>
      <c:valAx>
        <c:axId val="630636464"/>
        <c:scaling>
          <c:orientation val="maxMin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0633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9FC-4EFF-8A40-CA447472536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79FC-4EFF-8A40-CA4474725365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9FC-4EFF-8A40-CA4474725365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79FC-4EFF-8A40-CA4474725365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9FC-4EFF-8A40-CA4474725365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79FC-4EFF-8A40-CA4474725365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9FC-4EFF-8A40-CA4474725365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79FC-4EFF-8A40-CA4474725365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9FC-4EFF-8A40-CA4474725365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79FC-4EFF-8A40-CA4474725365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79FC-4EFF-8A40-CA4474725365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79FC-4EFF-8A40-CA4474725365}"/>
              </c:ext>
            </c:extLst>
          </c:dPt>
          <c:dPt>
            <c:idx val="17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79FC-4EFF-8A40-CA4474725365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B31EF201-0A33-443C-B148-E73718879549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A-3690-40AD-9A91-A928EA589A9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EE46BAEB-CC43-4D8F-AAA2-535E6CA70CCD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9FC-4EFF-8A40-CA447472536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801397AF-CD82-49B5-825B-DF0B4E7DD1DD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79FC-4EFF-8A40-CA4474725365}"/>
                </c:ext>
              </c:extLst>
            </c:dLbl>
            <c:dLbl>
              <c:idx val="3"/>
              <c:layout>
                <c:manualLayout>
                  <c:x val="3.2912058978409688E-3"/>
                  <c:y val="-2.05761316872427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9FC-4EFF-8A40-CA4474725365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EE3334AA-2DF3-44B0-A054-45E02A87D123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79FC-4EFF-8A40-CA4474725365}"/>
                </c:ext>
              </c:extLst>
            </c:dLbl>
            <c:dLbl>
              <c:idx val="5"/>
              <c:layout>
                <c:manualLayout>
                  <c:x val="-4.0225385175418619E-17"/>
                  <c:y val="-1.80041152263374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9FC-4EFF-8A40-CA4474725365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57F82D3E-8A8A-471E-A25C-60683116AF2A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79FC-4EFF-8A40-CA4474725365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16F071CF-F7AF-4335-B551-B8D67BD86619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79FC-4EFF-8A40-CA4474725365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9F096791-5477-46C6-B490-B2A782124053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79FC-4EFF-8A40-CA4474725365}"/>
                </c:ext>
              </c:extLst>
            </c:dLbl>
            <c:dLbl>
              <c:idx val="13"/>
              <c:layout>
                <c:manualLayout>
                  <c:x val="-8.0450770350837237E-17"/>
                  <c:y val="-5.915637860082306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3690-40AD-9A91-A928EA589A92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fld id="{866C0180-3053-45CA-8FFD-72A1CA46D001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79FC-4EFF-8A40-CA4474725365}"/>
                </c:ext>
              </c:extLst>
            </c:dLbl>
            <c:dLbl>
              <c:idx val="16"/>
              <c:layout>
                <c:manualLayout>
                  <c:x val="0"/>
                  <c:y val="-2.057613168724279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9FC-4EFF-8A40-CA44747253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effectLst/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'Q12 Employers OFfer'!$C$5:$C$23</c:f>
              <c:strCache>
                <c:ptCount val="19"/>
                <c:pt idx="0">
                  <c:v>All</c:v>
                </c:pt>
                <c:pt idx="1">
                  <c:v>Millennial</c:v>
                </c:pt>
                <c:pt idx="2">
                  <c:v>Gen Z</c:v>
                </c:pt>
                <c:pt idx="3">
                  <c:v>Women</c:v>
                </c:pt>
                <c:pt idx="4">
                  <c:v>LGBTQIA+</c:v>
                </c:pt>
                <c:pt idx="5">
                  <c:v>Native American</c:v>
                </c:pt>
                <c:pt idx="6">
                  <c:v>Black</c:v>
                </c:pt>
                <c:pt idx="7">
                  <c:v>Hispanic</c:v>
                </c:pt>
                <c:pt idx="8">
                  <c:v>Single</c:v>
                </c:pt>
                <c:pt idx="9">
                  <c:v>Divorced</c:v>
                </c:pt>
                <c:pt idx="10">
                  <c:v>Unmarried</c:v>
                </c:pt>
                <c:pt idx="11">
                  <c:v>&lt;$25k</c:v>
                </c:pt>
                <c:pt idx="12">
                  <c:v>$25–$35k</c:v>
                </c:pt>
                <c:pt idx="13">
                  <c:v>$35–$50k</c:v>
                </c:pt>
                <c:pt idx="14">
                  <c:v>$50–$75k</c:v>
                </c:pt>
                <c:pt idx="15">
                  <c:v>&lt; High School</c:v>
                </c:pt>
                <c:pt idx="16">
                  <c:v>High School</c:v>
                </c:pt>
                <c:pt idx="17">
                  <c:v>Part-time</c:v>
                </c:pt>
                <c:pt idx="18">
                  <c:v>Self-employed</c:v>
                </c:pt>
              </c:strCache>
            </c:strRef>
          </c:cat>
          <c:val>
            <c:numRef>
              <c:f>'Q12 Employers OFfer'!$D$5:$D$23</c:f>
              <c:numCache>
                <c:formatCode>0.00</c:formatCode>
                <c:ptCount val="19"/>
                <c:pt idx="0" formatCode="General">
                  <c:v>3.85</c:v>
                </c:pt>
                <c:pt idx="1">
                  <c:v>3.9959220975345375</c:v>
                </c:pt>
                <c:pt idx="2">
                  <c:v>3.9551125913554492</c:v>
                </c:pt>
                <c:pt idx="3">
                  <c:v>3.8256648884491917</c:v>
                </c:pt>
                <c:pt idx="4">
                  <c:v>3.9632327276881392</c:v>
                </c:pt>
                <c:pt idx="5">
                  <c:v>3.8284892047956585</c:v>
                </c:pt>
                <c:pt idx="6">
                  <c:v>4.0408644357225381</c:v>
                </c:pt>
                <c:pt idx="7">
                  <c:v>4.0287634310219547</c:v>
                </c:pt>
                <c:pt idx="8">
                  <c:v>3.904229991138835</c:v>
                </c:pt>
                <c:pt idx="9">
                  <c:v>3.7446292951186568</c:v>
                </c:pt>
                <c:pt idx="10">
                  <c:v>3.8714979653900565</c:v>
                </c:pt>
                <c:pt idx="11">
                  <c:v>3.7002841562979092</c:v>
                </c:pt>
                <c:pt idx="12">
                  <c:v>3.8752655534486551</c:v>
                </c:pt>
                <c:pt idx="13">
                  <c:v>3.8209033415089202</c:v>
                </c:pt>
                <c:pt idx="14">
                  <c:v>3.8781271165437876</c:v>
                </c:pt>
                <c:pt idx="15">
                  <c:v>4.0144957122948384</c:v>
                </c:pt>
                <c:pt idx="16">
                  <c:v>3.9412500392949217</c:v>
                </c:pt>
                <c:pt idx="17">
                  <c:v>3.8255236045944083</c:v>
                </c:pt>
                <c:pt idx="18">
                  <c:v>3.8848984219459153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FC-4EFF-8A40-CA44747253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459381743"/>
        <c:axId val="584932959"/>
      </c:barChart>
      <c:catAx>
        <c:axId val="4593817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4932959"/>
        <c:crosses val="autoZero"/>
        <c:auto val="1"/>
        <c:lblAlgn val="ctr"/>
        <c:lblOffset val="100"/>
        <c:noMultiLvlLbl val="0"/>
      </c:catAx>
      <c:valAx>
        <c:axId val="58493295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93817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 rot="-5400000" vert="horz"/>
    <a:lstStyle/>
    <a:p>
      <a:pPr>
        <a:defRPr/>
      </a:pPr>
      <a:endParaRPr lang="en-US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4"/>
          <c:order val="0"/>
          <c:tx>
            <c:strRef>
              <c:f>'Q9 Dependence on Benefits'!$M$7</c:f>
              <c:strCache>
                <c:ptCount val="1"/>
                <c:pt idx="0">
                  <c:v>Strongly Disagree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'Q9 Dependence on Benefits'!$H$8</c:f>
              <c:strCache>
                <c:ptCount val="1"/>
                <c:pt idx="0">
                  <c:v>All</c:v>
                </c:pt>
              </c:strCache>
            </c:strRef>
          </c:cat>
          <c:val>
            <c:numRef>
              <c:f>'Q9 Dependence on Benefits'!$M$8</c:f>
              <c:numCache>
                <c:formatCode>0%</c:formatCode>
                <c:ptCount val="1"/>
                <c:pt idx="0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573-4000-9FEA-B4F8897D3FED}"/>
            </c:ext>
          </c:extLst>
        </c:ser>
        <c:ser>
          <c:idx val="3"/>
          <c:order val="1"/>
          <c:tx>
            <c:strRef>
              <c:f>'Q9 Dependence on Benefits'!$L$7</c:f>
              <c:strCache>
                <c:ptCount val="1"/>
                <c:pt idx="0">
                  <c:v>Disagree</c:v>
                </c:pt>
              </c:strCache>
            </c:strRef>
          </c:tx>
          <c:spPr>
            <a:solidFill>
              <a:srgbClr val="85BDC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'Q9 Dependence on Benefits'!$H$8</c:f>
              <c:strCache>
                <c:ptCount val="1"/>
                <c:pt idx="0">
                  <c:v>All</c:v>
                </c:pt>
              </c:strCache>
            </c:strRef>
          </c:cat>
          <c:val>
            <c:numRef>
              <c:f>'Q9 Dependence on Benefits'!$L$8</c:f>
              <c:numCache>
                <c:formatCode>0%</c:formatCode>
                <c:ptCount val="1"/>
                <c:pt idx="0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573-4000-9FEA-B4F8897D3FED}"/>
            </c:ext>
          </c:extLst>
        </c:ser>
        <c:ser>
          <c:idx val="2"/>
          <c:order val="2"/>
          <c:tx>
            <c:strRef>
              <c:f>'Q9 Dependence on Benefits'!$K$7</c:f>
              <c:strCache>
                <c:ptCount val="1"/>
                <c:pt idx="0">
                  <c:v>Neutral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'Q9 Dependence on Benefits'!$H$8</c:f>
              <c:strCache>
                <c:ptCount val="1"/>
                <c:pt idx="0">
                  <c:v>All</c:v>
                </c:pt>
              </c:strCache>
            </c:strRef>
          </c:cat>
          <c:val>
            <c:numRef>
              <c:f>'Q9 Dependence on Benefits'!$K$8</c:f>
              <c:numCache>
                <c:formatCode>0%</c:formatCode>
                <c:ptCount val="1"/>
                <c:pt idx="0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573-4000-9FEA-B4F8897D3FED}"/>
            </c:ext>
          </c:extLst>
        </c:ser>
        <c:ser>
          <c:idx val="1"/>
          <c:order val="3"/>
          <c:tx>
            <c:strRef>
              <c:f>'Q9 Dependence on Benefits'!$J$7</c:f>
              <c:strCache>
                <c:ptCount val="1"/>
                <c:pt idx="0">
                  <c:v>Agree</c:v>
                </c:pt>
              </c:strCache>
            </c:strRef>
          </c:tx>
          <c:spPr>
            <a:solidFill>
              <a:srgbClr val="9EC6A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'Q9 Dependence on Benefits'!$H$8</c:f>
              <c:strCache>
                <c:ptCount val="1"/>
                <c:pt idx="0">
                  <c:v>All</c:v>
                </c:pt>
              </c:strCache>
            </c:strRef>
          </c:cat>
          <c:val>
            <c:numRef>
              <c:f>'Q9 Dependence on Benefits'!$J$8</c:f>
              <c:numCache>
                <c:formatCode>0%</c:formatCode>
                <c:ptCount val="1"/>
                <c:pt idx="0">
                  <c:v>0.42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573-4000-9FEA-B4F8897D3FED}"/>
            </c:ext>
          </c:extLst>
        </c:ser>
        <c:ser>
          <c:idx val="0"/>
          <c:order val="4"/>
          <c:tx>
            <c:strRef>
              <c:f>'Q9 Dependence on Benefits'!$I$7</c:f>
              <c:strCache>
                <c:ptCount val="1"/>
                <c:pt idx="0">
                  <c:v>Strongly Agree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'Q9 Dependence on Benefits'!$H$8</c:f>
              <c:strCache>
                <c:ptCount val="1"/>
                <c:pt idx="0">
                  <c:v>All</c:v>
                </c:pt>
              </c:strCache>
            </c:strRef>
          </c:cat>
          <c:val>
            <c:numRef>
              <c:f>'Q9 Dependence on Benefits'!$I$8</c:f>
              <c:numCache>
                <c:formatCode>0%</c:formatCode>
                <c:ptCount val="1"/>
                <c:pt idx="0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73-4000-9FEA-B4F8897D3FE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987349472"/>
        <c:axId val="987366272"/>
      </c:barChart>
      <c:catAx>
        <c:axId val="9873494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87366272"/>
        <c:crosses val="autoZero"/>
        <c:auto val="1"/>
        <c:lblAlgn val="ctr"/>
        <c:lblOffset val="100"/>
        <c:noMultiLvlLbl val="0"/>
      </c:catAx>
      <c:valAx>
        <c:axId val="987366272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7349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A4D4-4633-9C10-3DF012F47212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A4D4-4633-9C10-3DF012F47212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4D4-4633-9C10-3DF012F47212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A4D4-4633-9C10-3DF012F47212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4D4-4633-9C10-3DF012F47212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4D4-4633-9C10-3DF012F47212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4D4-4633-9C10-3DF012F47212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A4D4-4633-9C10-3DF012F47212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4D4-4633-9C10-3DF012F47212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A4D4-4633-9C10-3DF012F47212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4D4-4633-9C10-3DF012F47212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A4D4-4633-9C10-3DF012F47212}"/>
              </c:ext>
            </c:extLst>
          </c:dPt>
          <c:dPt>
            <c:idx val="17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A4D4-4633-9C10-3DF012F47212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B6D36D0A-6DB2-4C65-BDB1-3ABD3A0EB882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A-8FA9-4699-98E8-66F6BC667A3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298D654F-329E-4465-A661-A55E1E3E05E7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A4D4-4633-9C10-3DF012F47212}"/>
                </c:ext>
              </c:extLst>
            </c:dLbl>
            <c:dLbl>
              <c:idx val="2"/>
              <c:layout>
                <c:manualLayout>
                  <c:x val="-1.0968881283797865E-3"/>
                  <c:y val="-3.8535645472061654E-2"/>
                </c:manualLayout>
              </c:layout>
              <c:tx>
                <c:rich>
                  <a:bodyPr/>
                  <a:lstStyle/>
                  <a:p>
                    <a:fld id="{51A388F6-C21C-41C5-9D11-0986A0CE888C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A4D4-4633-9C10-3DF012F47212}"/>
                </c:ext>
              </c:extLst>
            </c:dLbl>
            <c:dLbl>
              <c:idx val="3"/>
              <c:layout>
                <c:manualLayout>
                  <c:x val="3.2906643851393596E-3"/>
                  <c:y val="-4.88118175979447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4D4-4633-9C10-3DF012F47212}"/>
                </c:ext>
              </c:extLst>
            </c:dLbl>
            <c:dLbl>
              <c:idx val="4"/>
              <c:layout>
                <c:manualLayout>
                  <c:x val="0"/>
                  <c:y val="-6.6795118818240212E-2"/>
                </c:manualLayout>
              </c:layout>
              <c:tx>
                <c:rich>
                  <a:bodyPr/>
                  <a:lstStyle/>
                  <a:p>
                    <a:fld id="{E0A14652-CB5F-42A2-B3BC-69F3B94350CF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A4D4-4633-9C10-3DF012F47212}"/>
                </c:ext>
              </c:extLst>
            </c:dLbl>
            <c:dLbl>
              <c:idx val="6"/>
              <c:layout>
                <c:manualLayout>
                  <c:x val="-4.3688213715253471E-17"/>
                  <c:y val="-1.02761721258831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8317922055129588E-2"/>
                      <c:h val="4.98780715994315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A4D4-4633-9C10-3DF012F47212}"/>
                </c:ext>
              </c:extLst>
            </c:dLbl>
            <c:dLbl>
              <c:idx val="8"/>
              <c:layout>
                <c:manualLayout>
                  <c:x val="-2.1937762567596536E-3"/>
                  <c:y val="-4.8811817597944764E-2"/>
                </c:manualLayout>
              </c:layout>
              <c:tx>
                <c:rich>
                  <a:bodyPr/>
                  <a:lstStyle/>
                  <a:p>
                    <a:fld id="{F6DDD64A-AB84-414F-B184-CAC76BB71D55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A4D4-4633-9C10-3DF012F47212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0EA1A114-F5D4-438A-9CDD-2CB3069FAEEF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A4D4-4633-9C10-3DF012F47212}"/>
                </c:ext>
              </c:extLst>
            </c:dLbl>
            <c:dLbl>
              <c:idx val="10"/>
              <c:layout>
                <c:manualLayout>
                  <c:x val="-2.1937762567596536E-3"/>
                  <c:y val="2.3121387283236993E-2"/>
                </c:manualLayout>
              </c:layout>
              <c:tx>
                <c:rich>
                  <a:bodyPr/>
                  <a:lstStyle/>
                  <a:p>
                    <a:fld id="{78E87F09-D2D4-41E3-9401-709DF805EE18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A4D4-4633-9C10-3DF012F47212}"/>
                </c:ext>
              </c:extLst>
            </c:dLbl>
            <c:dLbl>
              <c:idx val="14"/>
              <c:layout>
                <c:manualLayout>
                  <c:x val="-1.6087506705319943E-16"/>
                  <c:y val="7.707129094412343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8FA9-4699-98E8-66F6BC667A3B}"/>
                </c:ext>
              </c:extLst>
            </c:dLbl>
            <c:dLbl>
              <c:idx val="15"/>
              <c:layout>
                <c:manualLayout>
                  <c:x val="0"/>
                  <c:y val="-4.8811817597944784E-2"/>
                </c:manualLayout>
              </c:layout>
              <c:tx>
                <c:rich>
                  <a:bodyPr/>
                  <a:lstStyle/>
                  <a:p>
                    <a:fld id="{1B303F09-F269-4EE4-89D1-8B10FB30AE50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A4D4-4633-9C10-3DF012F47212}"/>
                </c:ext>
              </c:extLst>
            </c:dLbl>
            <c:dLbl>
              <c:idx val="16"/>
              <c:layout>
                <c:manualLayout>
                  <c:x val="-1.6087506705319943E-16"/>
                  <c:y val="-4.110468850353244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4D4-4633-9C10-3DF012F47212}"/>
                </c:ext>
              </c:extLst>
            </c:dLbl>
            <c:dLbl>
              <c:idx val="17"/>
              <c:layout>
                <c:manualLayout>
                  <c:x val="0"/>
                  <c:y val="-0.1156069364161849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4D4-4633-9C10-3DF012F47212}"/>
                </c:ext>
              </c:extLst>
            </c:dLbl>
            <c:dLbl>
              <c:idx val="18"/>
              <c:layout>
                <c:manualLayout>
                  <c:x val="-1.6087506705319943E-16"/>
                  <c:y val="-4.367373153500322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81FA-4154-A3B3-7486EF769D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'Q9 Dependence on Benefits'!$C$5:$C$23</c:f>
              <c:strCache>
                <c:ptCount val="19"/>
                <c:pt idx="0">
                  <c:v>All</c:v>
                </c:pt>
                <c:pt idx="1">
                  <c:v>Millennial</c:v>
                </c:pt>
                <c:pt idx="2">
                  <c:v>Gen Z</c:v>
                </c:pt>
                <c:pt idx="3">
                  <c:v>Women</c:v>
                </c:pt>
                <c:pt idx="4">
                  <c:v>LGBTQIA+</c:v>
                </c:pt>
                <c:pt idx="5">
                  <c:v>Native American</c:v>
                </c:pt>
                <c:pt idx="6">
                  <c:v>Black</c:v>
                </c:pt>
                <c:pt idx="7">
                  <c:v>Hispanic</c:v>
                </c:pt>
                <c:pt idx="8">
                  <c:v>Single</c:v>
                </c:pt>
                <c:pt idx="9">
                  <c:v>Divorced</c:v>
                </c:pt>
                <c:pt idx="10">
                  <c:v>Unmarried</c:v>
                </c:pt>
                <c:pt idx="11">
                  <c:v>&lt;$25k</c:v>
                </c:pt>
                <c:pt idx="12">
                  <c:v>$25–$35k</c:v>
                </c:pt>
                <c:pt idx="13">
                  <c:v>$35–$50k</c:v>
                </c:pt>
                <c:pt idx="14">
                  <c:v>$50–$75k</c:v>
                </c:pt>
                <c:pt idx="15">
                  <c:v>&lt; High School</c:v>
                </c:pt>
                <c:pt idx="16">
                  <c:v>High School</c:v>
                </c:pt>
                <c:pt idx="17">
                  <c:v>Part-time</c:v>
                </c:pt>
                <c:pt idx="18">
                  <c:v>Self-employed</c:v>
                </c:pt>
              </c:strCache>
            </c:strRef>
          </c:cat>
          <c:val>
            <c:numRef>
              <c:f>'Q9 Dependence on Benefits'!$D$5:$D$23</c:f>
              <c:numCache>
                <c:formatCode>0.00</c:formatCode>
                <c:ptCount val="19"/>
                <c:pt idx="0" formatCode="General">
                  <c:v>3.73</c:v>
                </c:pt>
                <c:pt idx="1">
                  <c:v>3.7960770424250541</c:v>
                </c:pt>
                <c:pt idx="2">
                  <c:v>3.6172468790067187</c:v>
                </c:pt>
                <c:pt idx="3">
                  <c:v>3.5995730870884044</c:v>
                </c:pt>
                <c:pt idx="4">
                  <c:v>3.5642854087213158</c:v>
                </c:pt>
                <c:pt idx="5">
                  <c:v>3.7260997772223652</c:v>
                </c:pt>
                <c:pt idx="6">
                  <c:v>3.9389002558477237</c:v>
                </c:pt>
                <c:pt idx="7">
                  <c:v>3.8631860048097075</c:v>
                </c:pt>
                <c:pt idx="8">
                  <c:v>3.6175596812491615</c:v>
                </c:pt>
                <c:pt idx="9">
                  <c:v>3.4575476907752267</c:v>
                </c:pt>
                <c:pt idx="10">
                  <c:v>3.5684985982094428</c:v>
                </c:pt>
                <c:pt idx="11">
                  <c:v>2.8554904101691241</c:v>
                </c:pt>
                <c:pt idx="12">
                  <c:v>3.2798580237562027</c:v>
                </c:pt>
                <c:pt idx="13">
                  <c:v>3.3460500218987672</c:v>
                </c:pt>
                <c:pt idx="14">
                  <c:v>3.5520374214513177</c:v>
                </c:pt>
                <c:pt idx="15">
                  <c:v>3.9918233162288148</c:v>
                </c:pt>
                <c:pt idx="16">
                  <c:v>3.5817170077834515</c:v>
                </c:pt>
                <c:pt idx="17">
                  <c:v>3.3536020056308082</c:v>
                </c:pt>
                <c:pt idx="18">
                  <c:v>3.5742284454412441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D4-4633-9C10-3DF012F4721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-27"/>
        <c:axId val="786204176"/>
        <c:axId val="786209936"/>
      </c:barChart>
      <c:catAx>
        <c:axId val="786204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6209936"/>
        <c:crosses val="autoZero"/>
        <c:auto val="1"/>
        <c:lblAlgn val="ctr"/>
        <c:lblOffset val="100"/>
        <c:noMultiLvlLbl val="0"/>
      </c:catAx>
      <c:valAx>
        <c:axId val="786209936"/>
        <c:scaling>
          <c:orientation val="minMax"/>
          <c:max val="4"/>
          <c:min val="2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6204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719119639550635E-2"/>
          <c:y val="0.1111111111111111"/>
          <c:w val="0.95209764449300294"/>
          <c:h val="0.57335043346854375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9"/>
              <c:layout>
                <c:manualLayout>
                  <c:x val="-8.1220634181945732E-17"/>
                  <c:y val="-1.8793536580411527E-3"/>
                </c:manualLayout>
              </c:layout>
              <c:tx>
                <c:rich>
                  <a:bodyPr/>
                  <a:lstStyle/>
                  <a:p>
                    <a:fld id="{F0E788FB-324B-4EE0-8DF0-82F1FD4ABD02}" type="VALUE">
                      <a:rPr lang="en-US"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20B1-4C49-B9CB-5B035C9A38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(Sheet1!$M$6:$M$20,Sheet1!$M$22:$M$24)</c:f>
              <c:strCache>
                <c:ptCount val="18"/>
                <c:pt idx="0">
                  <c:v>All</c:v>
                </c:pt>
                <c:pt idx="1">
                  <c:v>Millennial</c:v>
                </c:pt>
                <c:pt idx="2">
                  <c:v>Gen Z</c:v>
                </c:pt>
                <c:pt idx="3">
                  <c:v>Women</c:v>
                </c:pt>
                <c:pt idx="4">
                  <c:v>LGBTQIA+</c:v>
                </c:pt>
                <c:pt idx="5">
                  <c:v>Native American</c:v>
                </c:pt>
                <c:pt idx="6">
                  <c:v>Black</c:v>
                </c:pt>
                <c:pt idx="7">
                  <c:v>Hispanic</c:v>
                </c:pt>
                <c:pt idx="8">
                  <c:v>Single</c:v>
                </c:pt>
                <c:pt idx="9">
                  <c:v>Divorced</c:v>
                </c:pt>
                <c:pt idx="10">
                  <c:v>Unmarried</c:v>
                </c:pt>
                <c:pt idx="11">
                  <c:v>&lt;$25k</c:v>
                </c:pt>
                <c:pt idx="12">
                  <c:v>$25–$35k</c:v>
                </c:pt>
                <c:pt idx="13">
                  <c:v>$35–$50k</c:v>
                </c:pt>
                <c:pt idx="14">
                  <c:v>$50–$75k</c:v>
                </c:pt>
                <c:pt idx="15">
                  <c:v>High School</c:v>
                </c:pt>
                <c:pt idx="16">
                  <c:v>Part-time</c:v>
                </c:pt>
                <c:pt idx="17">
                  <c:v>Self-employed</c:v>
                </c:pt>
              </c:strCache>
              <c:extLst/>
            </c:strRef>
          </c:cat>
          <c:val>
            <c:numRef>
              <c:f>(Sheet1!$N$6:$N$20,Sheet1!$N$22:$N$24)</c:f>
              <c:numCache>
                <c:formatCode>0%</c:formatCode>
                <c:ptCount val="18"/>
                <c:pt idx="0">
                  <c:v>0.28100383848168858</c:v>
                </c:pt>
                <c:pt idx="1">
                  <c:v>0.31122963688748062</c:v>
                </c:pt>
                <c:pt idx="2">
                  <c:v>0.42856123151272829</c:v>
                </c:pt>
                <c:pt idx="3">
                  <c:v>0.17516858147960204</c:v>
                </c:pt>
                <c:pt idx="4">
                  <c:v>0.23888901590246794</c:v>
                </c:pt>
                <c:pt idx="5">
                  <c:v>0.39538381077375784</c:v>
                </c:pt>
                <c:pt idx="6">
                  <c:v>0.50583835357135565</c:v>
                </c:pt>
                <c:pt idx="7">
                  <c:v>0.49733473526664551</c:v>
                </c:pt>
                <c:pt idx="8">
                  <c:v>0.27434930501586191</c:v>
                </c:pt>
                <c:pt idx="9">
                  <c:v>0.10636793824142027</c:v>
                </c:pt>
                <c:pt idx="10">
                  <c:v>0.23470068388388735</c:v>
                </c:pt>
                <c:pt idx="11">
                  <c:v>0.13798479701701416</c:v>
                </c:pt>
                <c:pt idx="12">
                  <c:v>0.16582776421656462</c:v>
                </c:pt>
                <c:pt idx="13">
                  <c:v>0.19466205876761478</c:v>
                </c:pt>
                <c:pt idx="14">
                  <c:v>0.17426438644616568</c:v>
                </c:pt>
                <c:pt idx="15">
                  <c:v>0.3189463981440358</c:v>
                </c:pt>
                <c:pt idx="16">
                  <c:v>0.28681470349799643</c:v>
                </c:pt>
                <c:pt idx="17">
                  <c:v>0.43684292691191207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20B1-4C49-B9CB-5B035C9A3843}"/>
            </c:ext>
          </c:extLst>
        </c:ser>
        <c:ser>
          <c:idx val="3"/>
          <c:order val="3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(Sheet1!$M$6:$M$20,Sheet1!$M$22:$M$24)</c:f>
              <c:strCache>
                <c:ptCount val="18"/>
                <c:pt idx="0">
                  <c:v>All</c:v>
                </c:pt>
                <c:pt idx="1">
                  <c:v>Millennial</c:v>
                </c:pt>
                <c:pt idx="2">
                  <c:v>Gen Z</c:v>
                </c:pt>
                <c:pt idx="3">
                  <c:v>Women</c:v>
                </c:pt>
                <c:pt idx="4">
                  <c:v>LGBTQIA+</c:v>
                </c:pt>
                <c:pt idx="5">
                  <c:v>Native American</c:v>
                </c:pt>
                <c:pt idx="6">
                  <c:v>Black</c:v>
                </c:pt>
                <c:pt idx="7">
                  <c:v>Hispanic</c:v>
                </c:pt>
                <c:pt idx="8">
                  <c:v>Single</c:v>
                </c:pt>
                <c:pt idx="9">
                  <c:v>Divorced</c:v>
                </c:pt>
                <c:pt idx="10">
                  <c:v>Unmarried</c:v>
                </c:pt>
                <c:pt idx="11">
                  <c:v>&lt;$25k</c:v>
                </c:pt>
                <c:pt idx="12">
                  <c:v>$25–$35k</c:v>
                </c:pt>
                <c:pt idx="13">
                  <c:v>$35–$50k</c:v>
                </c:pt>
                <c:pt idx="14">
                  <c:v>$50–$75k</c:v>
                </c:pt>
                <c:pt idx="15">
                  <c:v>High School</c:v>
                </c:pt>
                <c:pt idx="16">
                  <c:v>Part-time</c:v>
                </c:pt>
                <c:pt idx="17">
                  <c:v>Self-employed</c:v>
                </c:pt>
              </c:strCache>
              <c:extLst/>
            </c:strRef>
          </c:cat>
          <c:val>
            <c:numRef>
              <c:f>(Sheet1!$Q$6:$Q$20,Sheet1!$Q$22:$Q$24)</c:f>
              <c:numCache>
                <c:formatCode>0%</c:formatCode>
                <c:ptCount val="18"/>
                <c:pt idx="0">
                  <c:v>0.2830563563631025</c:v>
                </c:pt>
                <c:pt idx="1">
                  <c:v>0.30433214090548932</c:v>
                </c:pt>
                <c:pt idx="2">
                  <c:v>0.24747754992205001</c:v>
                </c:pt>
                <c:pt idx="3">
                  <c:v>0.33103855032015256</c:v>
                </c:pt>
                <c:pt idx="4">
                  <c:v>0.3515669696343609</c:v>
                </c:pt>
                <c:pt idx="5">
                  <c:v>0.32016495003032175</c:v>
                </c:pt>
                <c:pt idx="6">
                  <c:v>0.23461394049733131</c:v>
                </c:pt>
                <c:pt idx="7">
                  <c:v>0.24210475950681104</c:v>
                </c:pt>
                <c:pt idx="8">
                  <c:v>0.29368610980595283</c:v>
                </c:pt>
                <c:pt idx="9">
                  <c:v>0.3297499624502821</c:v>
                </c:pt>
                <c:pt idx="10">
                  <c:v>0.3009235589991936</c:v>
                </c:pt>
                <c:pt idx="11">
                  <c:v>0.38616977656292206</c:v>
                </c:pt>
                <c:pt idx="12">
                  <c:v>0.36822718204367066</c:v>
                </c:pt>
                <c:pt idx="13">
                  <c:v>0.37394039256027323</c:v>
                </c:pt>
                <c:pt idx="14">
                  <c:v>0.32410727044118998</c:v>
                </c:pt>
                <c:pt idx="15">
                  <c:v>0.28882511847708953</c:v>
                </c:pt>
                <c:pt idx="16">
                  <c:v>0.24759548875533169</c:v>
                </c:pt>
                <c:pt idx="17">
                  <c:v>0.25686309717618833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20B1-4C49-B9CB-5B035C9A3843}"/>
            </c:ext>
          </c:extLst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418650928"/>
        <c:axId val="418646128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Base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(Sheet1!$M$6:$M$20,Sheet1!$M$22:$M$24)</c15:sqref>
                        </c15:formulaRef>
                      </c:ext>
                    </c:extLst>
                    <c:strCache>
                      <c:ptCount val="18"/>
                      <c:pt idx="0">
                        <c:v>All</c:v>
                      </c:pt>
                      <c:pt idx="1">
                        <c:v>Millennial</c:v>
                      </c:pt>
                      <c:pt idx="2">
                        <c:v>Gen Z</c:v>
                      </c:pt>
                      <c:pt idx="3">
                        <c:v>Women</c:v>
                      </c:pt>
                      <c:pt idx="4">
                        <c:v>LGBTQIA+</c:v>
                      </c:pt>
                      <c:pt idx="5">
                        <c:v>Native American</c:v>
                      </c:pt>
                      <c:pt idx="6">
                        <c:v>Black</c:v>
                      </c:pt>
                      <c:pt idx="7">
                        <c:v>Hispanic</c:v>
                      </c:pt>
                      <c:pt idx="8">
                        <c:v>Single</c:v>
                      </c:pt>
                      <c:pt idx="9">
                        <c:v>Divorced</c:v>
                      </c:pt>
                      <c:pt idx="10">
                        <c:v>Unmarried</c:v>
                      </c:pt>
                      <c:pt idx="11">
                        <c:v>&lt;$25k</c:v>
                      </c:pt>
                      <c:pt idx="12">
                        <c:v>$25–$35k</c:v>
                      </c:pt>
                      <c:pt idx="13">
                        <c:v>$35–$50k</c:v>
                      </c:pt>
                      <c:pt idx="14">
                        <c:v>$50–$75k</c:v>
                      </c:pt>
                      <c:pt idx="15">
                        <c:v>High School</c:v>
                      </c:pt>
                      <c:pt idx="16">
                        <c:v>Part-time</c:v>
                      </c:pt>
                      <c:pt idx="17">
                        <c:v>Self-employed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(Sheet1!$O$6:$O$20,Sheet1!$O$22:$O$24)</c15:sqref>
                        </c15:formulaRef>
                      </c:ext>
                    </c:extLst>
                    <c:numCache>
                      <c:formatCode>0.0%</c:formatCode>
                      <c:ptCount val="18"/>
                      <c:pt idx="0">
                        <c:v>0.13731562114155221</c:v>
                      </c:pt>
                      <c:pt idx="1">
                        <c:v>0.15222294749169338</c:v>
                      </c:pt>
                      <c:pt idx="2">
                        <c:v>0.21667419997752491</c:v>
                      </c:pt>
                      <c:pt idx="3">
                        <c:v>9.4534615270844696E-2</c:v>
                      </c:pt>
                      <c:pt idx="4">
                        <c:v>0.11256953325638344</c:v>
                      </c:pt>
                      <c:pt idx="5">
                        <c:v>0.18367528400161753</c:v>
                      </c:pt>
                      <c:pt idx="6">
                        <c:v>0.22823144154360644</c:v>
                      </c:pt>
                      <c:pt idx="7">
                        <c:v>0.23494405388043407</c:v>
                      </c:pt>
                      <c:pt idx="8">
                        <c:v>0.14986751660410894</c:v>
                      </c:pt>
                      <c:pt idx="9">
                        <c:v>6.6138815933775658E-2</c:v>
                      </c:pt>
                      <c:pt idx="10">
                        <c:v>0.12892023572243169</c:v>
                      </c:pt>
                      <c:pt idx="11">
                        <c:v>8.5994373879430736E-2</c:v>
                      </c:pt>
                      <c:pt idx="12">
                        <c:v>0.11037815877768864</c:v>
                      </c:pt>
                      <c:pt idx="13">
                        <c:v>0.14816616680570807</c:v>
                      </c:pt>
                      <c:pt idx="14">
                        <c:v>0.10323375153104958</c:v>
                      </c:pt>
                      <c:pt idx="15">
                        <c:v>0.1703066907833318</c:v>
                      </c:pt>
                      <c:pt idx="16">
                        <c:v>0.13083893115527004</c:v>
                      </c:pt>
                      <c:pt idx="17">
                        <c:v>0.19589141698347343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20B1-4C49-B9CB-5B035C9A3843}"/>
                  </c:ext>
                </c:extLst>
              </c15:ser>
            </c15:filteredBarSeries>
            <c15:filteredBarSeries>
              <c15:ser>
                <c:idx val="2"/>
                <c:order val="2"/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Base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(Sheet1!$M$6:$M$20,Sheet1!$M$22:$M$24)</c15:sqref>
                        </c15:formulaRef>
                      </c:ext>
                    </c:extLst>
                    <c:strCache>
                      <c:ptCount val="18"/>
                      <c:pt idx="0">
                        <c:v>All</c:v>
                      </c:pt>
                      <c:pt idx="1">
                        <c:v>Millennial</c:v>
                      </c:pt>
                      <c:pt idx="2">
                        <c:v>Gen Z</c:v>
                      </c:pt>
                      <c:pt idx="3">
                        <c:v>Women</c:v>
                      </c:pt>
                      <c:pt idx="4">
                        <c:v>LGBTQIA+</c:v>
                      </c:pt>
                      <c:pt idx="5">
                        <c:v>Native American</c:v>
                      </c:pt>
                      <c:pt idx="6">
                        <c:v>Black</c:v>
                      </c:pt>
                      <c:pt idx="7">
                        <c:v>Hispanic</c:v>
                      </c:pt>
                      <c:pt idx="8">
                        <c:v>Single</c:v>
                      </c:pt>
                      <c:pt idx="9">
                        <c:v>Divorced</c:v>
                      </c:pt>
                      <c:pt idx="10">
                        <c:v>Unmarried</c:v>
                      </c:pt>
                      <c:pt idx="11">
                        <c:v>&lt;$25k</c:v>
                      </c:pt>
                      <c:pt idx="12">
                        <c:v>$25–$35k</c:v>
                      </c:pt>
                      <c:pt idx="13">
                        <c:v>$35–$50k</c:v>
                      </c:pt>
                      <c:pt idx="14">
                        <c:v>$50–$75k</c:v>
                      </c:pt>
                      <c:pt idx="15">
                        <c:v>High School</c:v>
                      </c:pt>
                      <c:pt idx="16">
                        <c:v>Part-time</c:v>
                      </c:pt>
                      <c:pt idx="17">
                        <c:v>Self-employed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(Sheet1!$P$6:$P$20,Sheet1!$P$22:$P$24)</c15:sqref>
                        </c15:formulaRef>
                      </c:ext>
                    </c:extLst>
                    <c:numCache>
                      <c:formatCode>0%</c:formatCode>
                      <c:ptCount val="18"/>
                      <c:pt idx="0">
                        <c:v>0.55109843021374771</c:v>
                      </c:pt>
                      <c:pt idx="1">
                        <c:v>0.51894095097972381</c:v>
                      </c:pt>
                      <c:pt idx="2">
                        <c:v>0.41527662264911613</c:v>
                      </c:pt>
                      <c:pt idx="3">
                        <c:v>0.61755915260343142</c:v>
                      </c:pt>
                      <c:pt idx="4">
                        <c:v>0.56370121126498329</c:v>
                      </c:pt>
                      <c:pt idx="5">
                        <c:v>0.49907461945794618</c:v>
                      </c:pt>
                      <c:pt idx="6">
                        <c:v>0.36415239228356855</c:v>
                      </c:pt>
                      <c:pt idx="7">
                        <c:v>0.38393356980573168</c:v>
                      </c:pt>
                      <c:pt idx="8">
                        <c:v>0.52855247703086827</c:v>
                      </c:pt>
                      <c:pt idx="9">
                        <c:v>0.65214969746110729</c:v>
                      </c:pt>
                      <c:pt idx="10">
                        <c:v>0.55637339516713569</c:v>
                      </c:pt>
                      <c:pt idx="11">
                        <c:v>0.65733469661023358</c:v>
                      </c:pt>
                      <c:pt idx="12">
                        <c:v>0.61674375344554455</c:v>
                      </c:pt>
                      <c:pt idx="13">
                        <c:v>0.60436289009350075</c:v>
                      </c:pt>
                      <c:pt idx="14">
                        <c:v>0.58698345298794863</c:v>
                      </c:pt>
                      <c:pt idx="15">
                        <c:v>0.5051993181078529</c:v>
                      </c:pt>
                      <c:pt idx="16">
                        <c:v>0.50888360295546953</c:v>
                      </c:pt>
                      <c:pt idx="17">
                        <c:v>0.48228939770762286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20B1-4C49-B9CB-5B035C9A3843}"/>
                  </c:ext>
                </c:extLst>
              </c15:ser>
            </c15:filteredBarSeries>
          </c:ext>
        </c:extLst>
      </c:barChart>
      <c:catAx>
        <c:axId val="418650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8646128"/>
        <c:crosses val="autoZero"/>
        <c:auto val="1"/>
        <c:lblAlgn val="ctr"/>
        <c:lblOffset val="100"/>
        <c:noMultiLvlLbl val="0"/>
      </c:catAx>
      <c:valAx>
        <c:axId val="418646128"/>
        <c:scaling>
          <c:orientation val="minMax"/>
          <c:max val="1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8650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580215585216147E-2"/>
          <c:y val="2.2727272727272728E-2"/>
          <c:w val="0.94706082355819265"/>
          <c:h val="0.68989879106020835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Sheet1!$M$6:$M$24</c:f>
              <c:strCache>
                <c:ptCount val="19"/>
                <c:pt idx="0">
                  <c:v>All</c:v>
                </c:pt>
                <c:pt idx="1">
                  <c:v>Millennial</c:v>
                </c:pt>
                <c:pt idx="2">
                  <c:v>Gen Z</c:v>
                </c:pt>
                <c:pt idx="3">
                  <c:v>Women</c:v>
                </c:pt>
                <c:pt idx="4">
                  <c:v>LGBTQIA+</c:v>
                </c:pt>
                <c:pt idx="5">
                  <c:v>Native American</c:v>
                </c:pt>
                <c:pt idx="6">
                  <c:v>Black</c:v>
                </c:pt>
                <c:pt idx="7">
                  <c:v>Hispanic</c:v>
                </c:pt>
                <c:pt idx="8">
                  <c:v>Single</c:v>
                </c:pt>
                <c:pt idx="9">
                  <c:v>Divorced</c:v>
                </c:pt>
                <c:pt idx="10">
                  <c:v>Unmarried</c:v>
                </c:pt>
                <c:pt idx="11">
                  <c:v>&lt;$25k</c:v>
                </c:pt>
                <c:pt idx="12">
                  <c:v>$25–$35k</c:v>
                </c:pt>
                <c:pt idx="13">
                  <c:v>$35–$50k</c:v>
                </c:pt>
                <c:pt idx="14">
                  <c:v>$50–$75k</c:v>
                </c:pt>
                <c:pt idx="15">
                  <c:v>&lt; High School</c:v>
                </c:pt>
                <c:pt idx="16">
                  <c:v>High School</c:v>
                </c:pt>
                <c:pt idx="17">
                  <c:v>Part-time</c:v>
                </c:pt>
                <c:pt idx="18">
                  <c:v>Self-employed</c:v>
                </c:pt>
              </c:strCache>
            </c:strRef>
          </c:cat>
          <c:val>
            <c:numRef>
              <c:f>Sheet1!$S$6:$S$24</c:f>
              <c:numCache>
                <c:formatCode>0%</c:formatCode>
                <c:ptCount val="19"/>
                <c:pt idx="0">
                  <c:v>0.25577483729895351</c:v>
                </c:pt>
                <c:pt idx="1">
                  <c:v>0.26373787517738889</c:v>
                </c:pt>
                <c:pt idx="2">
                  <c:v>0.39065020027524</c:v>
                </c:pt>
                <c:pt idx="3">
                  <c:v>0.17318723691550297</c:v>
                </c:pt>
                <c:pt idx="4">
                  <c:v>0.21606675095378422</c:v>
                </c:pt>
                <c:pt idx="5">
                  <c:v>0.46093577468808222</c:v>
                </c:pt>
                <c:pt idx="6">
                  <c:v>0.4686185373474071</c:v>
                </c:pt>
                <c:pt idx="7">
                  <c:v>0.46348216789249497</c:v>
                </c:pt>
                <c:pt idx="8">
                  <c:v>0.27235762041178851</c:v>
                </c:pt>
                <c:pt idx="9">
                  <c:v>0.1052052808983362</c:v>
                </c:pt>
                <c:pt idx="10">
                  <c:v>0.23506689199768732</c:v>
                </c:pt>
                <c:pt idx="11">
                  <c:v>0.1105033255934829</c:v>
                </c:pt>
                <c:pt idx="12">
                  <c:v>0.16255828709028833</c:v>
                </c:pt>
                <c:pt idx="13">
                  <c:v>0.14162900877666562</c:v>
                </c:pt>
                <c:pt idx="14">
                  <c:v>0.16463791132852273</c:v>
                </c:pt>
                <c:pt idx="15">
                  <c:v>0.52331859877063236</c:v>
                </c:pt>
                <c:pt idx="16">
                  <c:v>0.29335217174059081</c:v>
                </c:pt>
                <c:pt idx="17">
                  <c:v>0.29819116802433293</c:v>
                </c:pt>
                <c:pt idx="18">
                  <c:v>0.36480663148527376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20-40C0-A784-63E9078C4629}"/>
            </c:ext>
          </c:extLst>
        </c:ser>
        <c:ser>
          <c:idx val="3"/>
          <c:order val="3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Sheet1!$M$6:$M$24</c:f>
              <c:strCache>
                <c:ptCount val="19"/>
                <c:pt idx="0">
                  <c:v>All</c:v>
                </c:pt>
                <c:pt idx="1">
                  <c:v>Millennial</c:v>
                </c:pt>
                <c:pt idx="2">
                  <c:v>Gen Z</c:v>
                </c:pt>
                <c:pt idx="3">
                  <c:v>Women</c:v>
                </c:pt>
                <c:pt idx="4">
                  <c:v>LGBTQIA+</c:v>
                </c:pt>
                <c:pt idx="5">
                  <c:v>Native American</c:v>
                </c:pt>
                <c:pt idx="6">
                  <c:v>Black</c:v>
                </c:pt>
                <c:pt idx="7">
                  <c:v>Hispanic</c:v>
                </c:pt>
                <c:pt idx="8">
                  <c:v>Single</c:v>
                </c:pt>
                <c:pt idx="9">
                  <c:v>Divorced</c:v>
                </c:pt>
                <c:pt idx="10">
                  <c:v>Unmarried</c:v>
                </c:pt>
                <c:pt idx="11">
                  <c:v>&lt;$25k</c:v>
                </c:pt>
                <c:pt idx="12">
                  <c:v>$25–$35k</c:v>
                </c:pt>
                <c:pt idx="13">
                  <c:v>$35–$50k</c:v>
                </c:pt>
                <c:pt idx="14">
                  <c:v>$50–$75k</c:v>
                </c:pt>
                <c:pt idx="15">
                  <c:v>&lt; High School</c:v>
                </c:pt>
                <c:pt idx="16">
                  <c:v>High School</c:v>
                </c:pt>
                <c:pt idx="17">
                  <c:v>Part-time</c:v>
                </c:pt>
                <c:pt idx="18">
                  <c:v>Self-employed</c:v>
                </c:pt>
              </c:strCache>
            </c:strRef>
          </c:cat>
          <c:val>
            <c:numRef>
              <c:f>Sheet1!$V$6:$V$24</c:f>
              <c:numCache>
                <c:formatCode>0%</c:formatCode>
                <c:ptCount val="19"/>
                <c:pt idx="0">
                  <c:v>0.20157636320785832</c:v>
                </c:pt>
                <c:pt idx="1">
                  <c:v>0.25469392025201132</c:v>
                </c:pt>
                <c:pt idx="2">
                  <c:v>0.24254810917777964</c:v>
                </c:pt>
                <c:pt idx="3">
                  <c:v>0.21986214193191173</c:v>
                </c:pt>
                <c:pt idx="4">
                  <c:v>0.23572079779984295</c:v>
                </c:pt>
                <c:pt idx="5">
                  <c:v>0.22305829592996673</c:v>
                </c:pt>
                <c:pt idx="6">
                  <c:v>0.19809550038308313</c:v>
                </c:pt>
                <c:pt idx="7">
                  <c:v>0.20363387141817049</c:v>
                </c:pt>
                <c:pt idx="8">
                  <c:v>0.22194740325394688</c:v>
                </c:pt>
                <c:pt idx="9">
                  <c:v>0.23197168315602068</c:v>
                </c:pt>
                <c:pt idx="10">
                  <c:v>0.22032957457196151</c:v>
                </c:pt>
                <c:pt idx="11">
                  <c:v>0.25432720822773891</c:v>
                </c:pt>
                <c:pt idx="12">
                  <c:v>0.25342125909741819</c:v>
                </c:pt>
                <c:pt idx="13">
                  <c:v>0.28589227793728067</c:v>
                </c:pt>
                <c:pt idx="14">
                  <c:v>0.23035261022288064</c:v>
                </c:pt>
                <c:pt idx="15">
                  <c:v>0.13295628840918536</c:v>
                </c:pt>
                <c:pt idx="16">
                  <c:v>0.17722251206259096</c:v>
                </c:pt>
                <c:pt idx="17">
                  <c:v>0.19696683164400469</c:v>
                </c:pt>
                <c:pt idx="18">
                  <c:v>0.21668327301935475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520-40C0-A784-63E9078C46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418650928"/>
        <c:axId val="418646128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Sheet1!$M$6:$M$24</c15:sqref>
                        </c15:formulaRef>
                      </c:ext>
                    </c:extLst>
                    <c:strCache>
                      <c:ptCount val="19"/>
                      <c:pt idx="0">
                        <c:v>All</c:v>
                      </c:pt>
                      <c:pt idx="1">
                        <c:v>Millennial</c:v>
                      </c:pt>
                      <c:pt idx="2">
                        <c:v>Gen Z</c:v>
                      </c:pt>
                      <c:pt idx="3">
                        <c:v>Women</c:v>
                      </c:pt>
                      <c:pt idx="4">
                        <c:v>LGBTQIA+</c:v>
                      </c:pt>
                      <c:pt idx="5">
                        <c:v>Native American</c:v>
                      </c:pt>
                      <c:pt idx="6">
                        <c:v>Black</c:v>
                      </c:pt>
                      <c:pt idx="7">
                        <c:v>Hispanic</c:v>
                      </c:pt>
                      <c:pt idx="8">
                        <c:v>Single</c:v>
                      </c:pt>
                      <c:pt idx="9">
                        <c:v>Divorced</c:v>
                      </c:pt>
                      <c:pt idx="10">
                        <c:v>Unmarried</c:v>
                      </c:pt>
                      <c:pt idx="11">
                        <c:v>&lt;$25k</c:v>
                      </c:pt>
                      <c:pt idx="12">
                        <c:v>$25–$35k</c:v>
                      </c:pt>
                      <c:pt idx="13">
                        <c:v>$35–$50k</c:v>
                      </c:pt>
                      <c:pt idx="14">
                        <c:v>$50–$75k</c:v>
                      </c:pt>
                      <c:pt idx="15">
                        <c:v>&lt; High School</c:v>
                      </c:pt>
                      <c:pt idx="16">
                        <c:v>High School</c:v>
                      </c:pt>
                      <c:pt idx="17">
                        <c:v>Part-time</c:v>
                      </c:pt>
                      <c:pt idx="18">
                        <c:v>Self-employed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Sheet1!$T$6:$T$24</c15:sqref>
                        </c15:formulaRef>
                      </c:ext>
                    </c:extLst>
                    <c:numCache>
                      <c:formatCode>0%</c:formatCode>
                      <c:ptCount val="19"/>
                      <c:pt idx="0">
                        <c:v>0.17189961418449465</c:v>
                      </c:pt>
                      <c:pt idx="1">
                        <c:v>0.19050099925563027</c:v>
                      </c:pt>
                      <c:pt idx="2">
                        <c:v>0.22139903306527364</c:v>
                      </c:pt>
                      <c:pt idx="3">
                        <c:v>0.12134586287489126</c:v>
                      </c:pt>
                      <c:pt idx="4">
                        <c:v>0.12888263085730303</c:v>
                      </c:pt>
                      <c:pt idx="5">
                        <c:v>0.28084302562615149</c:v>
                      </c:pt>
                      <c:pt idx="6">
                        <c:v>0.25244097762406525</c:v>
                      </c:pt>
                      <c:pt idx="7">
                        <c:v>0.25804840191555434</c:v>
                      </c:pt>
                      <c:pt idx="8">
                        <c:v>0.17393298318468717</c:v>
                      </c:pt>
                      <c:pt idx="9">
                        <c:v>7.6659150431027653E-2</c:v>
                      </c:pt>
                      <c:pt idx="10">
                        <c:v>0.15403657030439347</c:v>
                      </c:pt>
                      <c:pt idx="11">
                        <c:v>9.2107482576748279E-2</c:v>
                      </c:pt>
                      <c:pt idx="12">
                        <c:v>0.12886584953783264</c:v>
                      </c:pt>
                      <c:pt idx="13">
                        <c:v>9.9772674035883996E-2</c:v>
                      </c:pt>
                      <c:pt idx="14">
                        <c:v>0.1197068755017682</c:v>
                      </c:pt>
                      <c:pt idx="15">
                        <c:v>0.31180642093226862</c:v>
                      </c:pt>
                      <c:pt idx="16">
                        <c:v>0.18265291896388447</c:v>
                      </c:pt>
                      <c:pt idx="17">
                        <c:v>0.14350149674556001</c:v>
                      </c:pt>
                      <c:pt idx="18">
                        <c:v>0.21007352725473319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2520-40C0-A784-63E9078C4629}"/>
                  </c:ext>
                </c:extLst>
              </c15:ser>
            </c15:filteredBarSeries>
            <c15:filteredBarSeries>
              <c15:ser>
                <c:idx val="2"/>
                <c:order val="2"/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Sheet1!$M$6:$M$24</c15:sqref>
                        </c15:formulaRef>
                      </c:ext>
                    </c:extLst>
                    <c:strCache>
                      <c:ptCount val="19"/>
                      <c:pt idx="0">
                        <c:v>All</c:v>
                      </c:pt>
                      <c:pt idx="1">
                        <c:v>Millennial</c:v>
                      </c:pt>
                      <c:pt idx="2">
                        <c:v>Gen Z</c:v>
                      </c:pt>
                      <c:pt idx="3">
                        <c:v>Women</c:v>
                      </c:pt>
                      <c:pt idx="4">
                        <c:v>LGBTQIA+</c:v>
                      </c:pt>
                      <c:pt idx="5">
                        <c:v>Native American</c:v>
                      </c:pt>
                      <c:pt idx="6">
                        <c:v>Black</c:v>
                      </c:pt>
                      <c:pt idx="7">
                        <c:v>Hispanic</c:v>
                      </c:pt>
                      <c:pt idx="8">
                        <c:v>Single</c:v>
                      </c:pt>
                      <c:pt idx="9">
                        <c:v>Divorced</c:v>
                      </c:pt>
                      <c:pt idx="10">
                        <c:v>Unmarried</c:v>
                      </c:pt>
                      <c:pt idx="11">
                        <c:v>&lt;$25k</c:v>
                      </c:pt>
                      <c:pt idx="12">
                        <c:v>$25–$35k</c:v>
                      </c:pt>
                      <c:pt idx="13">
                        <c:v>$35–$50k</c:v>
                      </c:pt>
                      <c:pt idx="14">
                        <c:v>$50–$75k</c:v>
                      </c:pt>
                      <c:pt idx="15">
                        <c:v>&lt; High School</c:v>
                      </c:pt>
                      <c:pt idx="16">
                        <c:v>High School</c:v>
                      </c:pt>
                      <c:pt idx="17">
                        <c:v>Part-time</c:v>
                      </c:pt>
                      <c:pt idx="18">
                        <c:v>Self-employed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Sheet1!$U$6:$U$24</c15:sqref>
                        </c15:formulaRef>
                      </c:ext>
                    </c:extLst>
                    <c:numCache>
                      <c:formatCode>0%</c:formatCode>
                      <c:ptCount val="19"/>
                      <c:pt idx="0">
                        <c:v>0.57696629112650699</c:v>
                      </c:pt>
                      <c:pt idx="1">
                        <c:v>0.58154065705299129</c:v>
                      </c:pt>
                      <c:pt idx="2">
                        <c:v>0.4485212791984492</c:v>
                      </c:pt>
                      <c:pt idx="3">
                        <c:v>0.62027408759526548</c:v>
                      </c:pt>
                      <c:pt idx="4">
                        <c:v>0.61172143710777971</c:v>
                      </c:pt>
                      <c:pt idx="5">
                        <c:v>0.44444749943844786</c:v>
                      </c:pt>
                      <c:pt idx="6">
                        <c:v>0.40389972557144427</c:v>
                      </c:pt>
                      <c:pt idx="7">
                        <c:v>0.42352119864913446</c:v>
                      </c:pt>
                      <c:pt idx="8">
                        <c:v>0.55010547612069993</c:v>
                      </c:pt>
                      <c:pt idx="9">
                        <c:v>0.70321425362915246</c:v>
                      </c:pt>
                      <c:pt idx="10">
                        <c:v>0.58260568904853494</c:v>
                      </c:pt>
                      <c:pt idx="11">
                        <c:v>0.69815935825372721</c:v>
                      </c:pt>
                      <c:pt idx="12">
                        <c:v>0.62621044171960305</c:v>
                      </c:pt>
                      <c:pt idx="13">
                        <c:v>0.65349691557603962</c:v>
                      </c:pt>
                      <c:pt idx="14">
                        <c:v>0.62667099663111459</c:v>
                      </c:pt>
                      <c:pt idx="15">
                        <c:v>0.39889161797198203</c:v>
                      </c:pt>
                      <c:pt idx="16">
                        <c:v>0.50767917143690111</c:v>
                      </c:pt>
                      <c:pt idx="17">
                        <c:v>0.51571660706875155</c:v>
                      </c:pt>
                      <c:pt idx="18">
                        <c:v>0.55086961311661964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2520-40C0-A784-63E9078C4629}"/>
                  </c:ext>
                </c:extLst>
              </c15:ser>
            </c15:filteredBarSeries>
          </c:ext>
        </c:extLst>
      </c:barChart>
      <c:catAx>
        <c:axId val="418650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8646128"/>
        <c:crosses val="autoZero"/>
        <c:auto val="1"/>
        <c:lblAlgn val="ctr"/>
        <c:lblOffset val="100"/>
        <c:noMultiLvlLbl val="0"/>
      </c:catAx>
      <c:valAx>
        <c:axId val="418646128"/>
        <c:scaling>
          <c:orientation val="minMax"/>
          <c:max val="1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8650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(Sheet1!$M$6:$M$20,Sheet1!$M$22:$M$24)</c:f>
              <c:strCache>
                <c:ptCount val="18"/>
                <c:pt idx="0">
                  <c:v>All</c:v>
                </c:pt>
                <c:pt idx="1">
                  <c:v>Millennial</c:v>
                </c:pt>
                <c:pt idx="2">
                  <c:v>Gen Z</c:v>
                </c:pt>
                <c:pt idx="3">
                  <c:v>Women</c:v>
                </c:pt>
                <c:pt idx="4">
                  <c:v>LGBTQIA+</c:v>
                </c:pt>
                <c:pt idx="5">
                  <c:v>Native American</c:v>
                </c:pt>
                <c:pt idx="6">
                  <c:v>Black</c:v>
                </c:pt>
                <c:pt idx="7">
                  <c:v>Hispanic</c:v>
                </c:pt>
                <c:pt idx="8">
                  <c:v>Single</c:v>
                </c:pt>
                <c:pt idx="9">
                  <c:v>Divorced</c:v>
                </c:pt>
                <c:pt idx="10">
                  <c:v>Unmarried</c:v>
                </c:pt>
                <c:pt idx="11">
                  <c:v>&lt;$25k</c:v>
                </c:pt>
                <c:pt idx="12">
                  <c:v>$25–$35k</c:v>
                </c:pt>
                <c:pt idx="13">
                  <c:v>$35–$50k</c:v>
                </c:pt>
                <c:pt idx="14">
                  <c:v>$50–$75k</c:v>
                </c:pt>
                <c:pt idx="15">
                  <c:v>High School</c:v>
                </c:pt>
                <c:pt idx="16">
                  <c:v>Part-time</c:v>
                </c:pt>
                <c:pt idx="17">
                  <c:v>Self-employed</c:v>
                </c:pt>
              </c:strCache>
              <c:extLst/>
            </c:strRef>
          </c:cat>
          <c:val>
            <c:numRef>
              <c:f>(Sheet1!$X$6:$X$20,Sheet1!$X$22:$X$24)</c:f>
              <c:numCache>
                <c:formatCode>0%</c:formatCode>
                <c:ptCount val="18"/>
                <c:pt idx="0">
                  <c:v>0.2830563563631025</c:v>
                </c:pt>
                <c:pt idx="1">
                  <c:v>0.30433214090548932</c:v>
                </c:pt>
                <c:pt idx="2">
                  <c:v>0.24747754992205001</c:v>
                </c:pt>
                <c:pt idx="3">
                  <c:v>0.33103855032015256</c:v>
                </c:pt>
                <c:pt idx="4">
                  <c:v>0.3515669696343609</c:v>
                </c:pt>
                <c:pt idx="5">
                  <c:v>0.32016495003032175</c:v>
                </c:pt>
                <c:pt idx="6">
                  <c:v>0.23461394049733131</c:v>
                </c:pt>
                <c:pt idx="7">
                  <c:v>0.24210475950681104</c:v>
                </c:pt>
                <c:pt idx="8">
                  <c:v>0.29368610980595283</c:v>
                </c:pt>
                <c:pt idx="9">
                  <c:v>0.3297499624502821</c:v>
                </c:pt>
                <c:pt idx="10">
                  <c:v>0.3009235589991936</c:v>
                </c:pt>
                <c:pt idx="11">
                  <c:v>0.38616977656292206</c:v>
                </c:pt>
                <c:pt idx="12">
                  <c:v>0.36822718204367066</c:v>
                </c:pt>
                <c:pt idx="13">
                  <c:v>0.37394039256027323</c:v>
                </c:pt>
                <c:pt idx="14">
                  <c:v>0.32410727044118998</c:v>
                </c:pt>
                <c:pt idx="15">
                  <c:v>0.28882511847708953</c:v>
                </c:pt>
                <c:pt idx="16">
                  <c:v>0.24759548875533169</c:v>
                </c:pt>
                <c:pt idx="17">
                  <c:v>0.25686309717618833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93ED-4AED-B33E-DF9F254E6FF6}"/>
            </c:ext>
          </c:extLst>
        </c:ser>
        <c:ser>
          <c:idx val="3"/>
          <c:order val="3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(Sheet1!$M$6:$M$20,Sheet1!$M$22:$M$24)</c:f>
              <c:strCache>
                <c:ptCount val="18"/>
                <c:pt idx="0">
                  <c:v>All</c:v>
                </c:pt>
                <c:pt idx="1">
                  <c:v>Millennial</c:v>
                </c:pt>
                <c:pt idx="2">
                  <c:v>Gen Z</c:v>
                </c:pt>
                <c:pt idx="3">
                  <c:v>Women</c:v>
                </c:pt>
                <c:pt idx="4">
                  <c:v>LGBTQIA+</c:v>
                </c:pt>
                <c:pt idx="5">
                  <c:v>Native American</c:v>
                </c:pt>
                <c:pt idx="6">
                  <c:v>Black</c:v>
                </c:pt>
                <c:pt idx="7">
                  <c:v>Hispanic</c:v>
                </c:pt>
                <c:pt idx="8">
                  <c:v>Single</c:v>
                </c:pt>
                <c:pt idx="9">
                  <c:v>Divorced</c:v>
                </c:pt>
                <c:pt idx="10">
                  <c:v>Unmarried</c:v>
                </c:pt>
                <c:pt idx="11">
                  <c:v>&lt;$25k</c:v>
                </c:pt>
                <c:pt idx="12">
                  <c:v>$25–$35k</c:v>
                </c:pt>
                <c:pt idx="13">
                  <c:v>$35–$50k</c:v>
                </c:pt>
                <c:pt idx="14">
                  <c:v>$50–$75k</c:v>
                </c:pt>
                <c:pt idx="15">
                  <c:v>High School</c:v>
                </c:pt>
                <c:pt idx="16">
                  <c:v>Part-time</c:v>
                </c:pt>
                <c:pt idx="17">
                  <c:v>Self-employed</c:v>
                </c:pt>
              </c:strCache>
              <c:extLst/>
            </c:strRef>
          </c:cat>
          <c:val>
            <c:numRef>
              <c:f>(Sheet1!$AA$6:$AA$20,Sheet1!$AA$22:$AA$24)</c:f>
              <c:numCache>
                <c:formatCode>0%</c:formatCode>
                <c:ptCount val="18"/>
                <c:pt idx="0">
                  <c:v>0.20486638910620461</c:v>
                </c:pt>
                <c:pt idx="1">
                  <c:v>0.24001299210923527</c:v>
                </c:pt>
                <c:pt idx="2">
                  <c:v>0.22809022731114773</c:v>
                </c:pt>
                <c:pt idx="3">
                  <c:v>0.22116185815084236</c:v>
                </c:pt>
                <c:pt idx="4">
                  <c:v>0.24932865312306607</c:v>
                </c:pt>
                <c:pt idx="5">
                  <c:v>0.26513727674245141</c:v>
                </c:pt>
                <c:pt idx="6">
                  <c:v>0.20012948321969801</c:v>
                </c:pt>
                <c:pt idx="7">
                  <c:v>0.21117917631092165</c:v>
                </c:pt>
                <c:pt idx="8">
                  <c:v>0.2218360296540946</c:v>
                </c:pt>
                <c:pt idx="9">
                  <c:v>0.20138036778507917</c:v>
                </c:pt>
                <c:pt idx="10">
                  <c:v>0.21437259389875984</c:v>
                </c:pt>
                <c:pt idx="11">
                  <c:v>0.29197735677240322</c:v>
                </c:pt>
                <c:pt idx="12">
                  <c:v>0.2802427114186789</c:v>
                </c:pt>
                <c:pt idx="13">
                  <c:v>0.26366964845840973</c:v>
                </c:pt>
                <c:pt idx="14">
                  <c:v>0.23650271160025269</c:v>
                </c:pt>
                <c:pt idx="15">
                  <c:v>0.2420671232981664</c:v>
                </c:pt>
                <c:pt idx="16">
                  <c:v>0.18567005554224325</c:v>
                </c:pt>
                <c:pt idx="17">
                  <c:v>0.20288548417590055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93ED-4AED-B33E-DF9F254E6FF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418650928"/>
        <c:axId val="418646128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(Sheet1!$M$6:$M$20,Sheet1!$M$22:$M$24)</c15:sqref>
                        </c15:formulaRef>
                      </c:ext>
                    </c:extLst>
                    <c:strCache>
                      <c:ptCount val="18"/>
                      <c:pt idx="0">
                        <c:v>All</c:v>
                      </c:pt>
                      <c:pt idx="1">
                        <c:v>Millennial</c:v>
                      </c:pt>
                      <c:pt idx="2">
                        <c:v>Gen Z</c:v>
                      </c:pt>
                      <c:pt idx="3">
                        <c:v>Women</c:v>
                      </c:pt>
                      <c:pt idx="4">
                        <c:v>LGBTQIA+</c:v>
                      </c:pt>
                      <c:pt idx="5">
                        <c:v>Native American</c:v>
                      </c:pt>
                      <c:pt idx="6">
                        <c:v>Black</c:v>
                      </c:pt>
                      <c:pt idx="7">
                        <c:v>Hispanic</c:v>
                      </c:pt>
                      <c:pt idx="8">
                        <c:v>Single</c:v>
                      </c:pt>
                      <c:pt idx="9">
                        <c:v>Divorced</c:v>
                      </c:pt>
                      <c:pt idx="10">
                        <c:v>Unmarried</c:v>
                      </c:pt>
                      <c:pt idx="11">
                        <c:v>&lt;$25k</c:v>
                      </c:pt>
                      <c:pt idx="12">
                        <c:v>$25–$35k</c:v>
                      </c:pt>
                      <c:pt idx="13">
                        <c:v>$35–$50k</c:v>
                      </c:pt>
                      <c:pt idx="14">
                        <c:v>$50–$75k</c:v>
                      </c:pt>
                      <c:pt idx="15">
                        <c:v>High School</c:v>
                      </c:pt>
                      <c:pt idx="16">
                        <c:v>Part-time</c:v>
                      </c:pt>
                      <c:pt idx="17">
                        <c:v>Self-employed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(Sheet1!$Y$6:$Y$20,Sheet1!$Y$22:$Y$24)</c15:sqref>
                        </c15:formulaRef>
                      </c:ext>
                    </c:extLst>
                    <c:numCache>
                      <c:formatCode>0%</c:formatCode>
                      <c:ptCount val="18"/>
                      <c:pt idx="0">
                        <c:v>0.30880312531385645</c:v>
                      </c:pt>
                      <c:pt idx="1">
                        <c:v>0.31510970590946191</c:v>
                      </c:pt>
                      <c:pt idx="2">
                        <c:v>0.31075352327568839</c:v>
                      </c:pt>
                      <c:pt idx="3">
                        <c:v>0.29149728361947796</c:v>
                      </c:pt>
                      <c:pt idx="4">
                        <c:v>0.2620511727587187</c:v>
                      </c:pt>
                      <c:pt idx="5">
                        <c:v>0.29374120413092147</c:v>
                      </c:pt>
                      <c:pt idx="6">
                        <c:v>0.32271913494018711</c:v>
                      </c:pt>
                      <c:pt idx="7">
                        <c:v>0.33985573664812846</c:v>
                      </c:pt>
                      <c:pt idx="8">
                        <c:v>0.30559513254211762</c:v>
                      </c:pt>
                      <c:pt idx="9">
                        <c:v>0.28166825092855818</c:v>
                      </c:pt>
                      <c:pt idx="10">
                        <c:v>0.29700451893443353</c:v>
                      </c:pt>
                      <c:pt idx="11">
                        <c:v>0.16826392331398876</c:v>
                      </c:pt>
                      <c:pt idx="12">
                        <c:v>0.17816732713302169</c:v>
                      </c:pt>
                      <c:pt idx="13">
                        <c:v>0.26509648603416014</c:v>
                      </c:pt>
                      <c:pt idx="14">
                        <c:v>0.28975355050891138</c:v>
                      </c:pt>
                      <c:pt idx="15">
                        <c:v>0.22699471065845381</c:v>
                      </c:pt>
                      <c:pt idx="16">
                        <c:v>0.21821929295399009</c:v>
                      </c:pt>
                      <c:pt idx="17">
                        <c:v>0.26502973420065612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93ED-4AED-B33E-DF9F254E6FF6}"/>
                  </c:ext>
                </c:extLst>
              </c15:ser>
            </c15:filteredBarSeries>
            <c15:filteredBarSeries>
              <c15:ser>
                <c:idx val="2"/>
                <c:order val="2"/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(Sheet1!$M$6:$M$20,Sheet1!$M$22:$M$24)</c15:sqref>
                        </c15:formulaRef>
                      </c:ext>
                    </c:extLst>
                    <c:strCache>
                      <c:ptCount val="18"/>
                      <c:pt idx="0">
                        <c:v>All</c:v>
                      </c:pt>
                      <c:pt idx="1">
                        <c:v>Millennial</c:v>
                      </c:pt>
                      <c:pt idx="2">
                        <c:v>Gen Z</c:v>
                      </c:pt>
                      <c:pt idx="3">
                        <c:v>Women</c:v>
                      </c:pt>
                      <c:pt idx="4">
                        <c:v>LGBTQIA+</c:v>
                      </c:pt>
                      <c:pt idx="5">
                        <c:v>Native American</c:v>
                      </c:pt>
                      <c:pt idx="6">
                        <c:v>Black</c:v>
                      </c:pt>
                      <c:pt idx="7">
                        <c:v>Hispanic</c:v>
                      </c:pt>
                      <c:pt idx="8">
                        <c:v>Single</c:v>
                      </c:pt>
                      <c:pt idx="9">
                        <c:v>Divorced</c:v>
                      </c:pt>
                      <c:pt idx="10">
                        <c:v>Unmarried</c:v>
                      </c:pt>
                      <c:pt idx="11">
                        <c:v>&lt;$25k</c:v>
                      </c:pt>
                      <c:pt idx="12">
                        <c:v>$25–$35k</c:v>
                      </c:pt>
                      <c:pt idx="13">
                        <c:v>$35–$50k</c:v>
                      </c:pt>
                      <c:pt idx="14">
                        <c:v>$50–$75k</c:v>
                      </c:pt>
                      <c:pt idx="15">
                        <c:v>High School</c:v>
                      </c:pt>
                      <c:pt idx="16">
                        <c:v>Part-time</c:v>
                      </c:pt>
                      <c:pt idx="17">
                        <c:v>Self-employed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(Sheet1!$Z$6:$Z$20,Sheet1!$Z$22:$Z$24)</c15:sqref>
                        </c15:formulaRef>
                      </c:ext>
                    </c:extLst>
                    <c:numCache>
                      <c:formatCode>0%</c:formatCode>
                      <c:ptCount val="18"/>
                      <c:pt idx="0">
                        <c:v>0.44243552996272451</c:v>
                      </c:pt>
                      <c:pt idx="1">
                        <c:v>0.43592593033316301</c:v>
                      </c:pt>
                      <c:pt idx="2">
                        <c:v>0.37564425598017176</c:v>
                      </c:pt>
                      <c:pt idx="3">
                        <c:v>0.47385862410958646</c:v>
                      </c:pt>
                      <c:pt idx="4">
                        <c:v>0.50298081321800536</c:v>
                      </c:pt>
                      <c:pt idx="5">
                        <c:v>0.41667353576971544</c:v>
                      </c:pt>
                      <c:pt idx="6">
                        <c:v>0.34346524284620872</c:v>
                      </c:pt>
                      <c:pt idx="7">
                        <c:v>0.34688866620004999</c:v>
                      </c:pt>
                      <c:pt idx="8">
                        <c:v>0.44052027046917319</c:v>
                      </c:pt>
                      <c:pt idx="9">
                        <c:v>0.51565773068624754</c:v>
                      </c:pt>
                      <c:pt idx="10">
                        <c:v>0.4611567291953399</c:v>
                      </c:pt>
                      <c:pt idx="11">
                        <c:v>0.61095999136352208</c:v>
                      </c:pt>
                      <c:pt idx="12">
                        <c:v>0.59587375974722645</c:v>
                      </c:pt>
                      <c:pt idx="13">
                        <c:v>0.50360654167905072</c:v>
                      </c:pt>
                      <c:pt idx="14">
                        <c:v>0.49694155530565942</c:v>
                      </c:pt>
                      <c:pt idx="15">
                        <c:v>0.47201902793727035</c:v>
                      </c:pt>
                      <c:pt idx="16">
                        <c:v>0.4704749249213554</c:v>
                      </c:pt>
                      <c:pt idx="17">
                        <c:v>0.45155742949062544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93ED-4AED-B33E-DF9F254E6FF6}"/>
                  </c:ext>
                </c:extLst>
              </c15:ser>
            </c15:filteredBarSeries>
          </c:ext>
        </c:extLst>
      </c:barChart>
      <c:catAx>
        <c:axId val="418650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8646128"/>
        <c:crosses val="autoZero"/>
        <c:auto val="1"/>
        <c:lblAlgn val="ctr"/>
        <c:lblOffset val="100"/>
        <c:noMultiLvlLbl val="0"/>
      </c:catAx>
      <c:valAx>
        <c:axId val="418646128"/>
        <c:scaling>
          <c:orientation val="minMax"/>
          <c:max val="1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8650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latin typeface="Aptos" panose="020B0004020202020204" pitchFamily="34" charset="0"/>
              </a:rPr>
              <a:t>Strongly Agree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'9L Fin Advice Necess'!$E$4</c:f>
              <c:strCache>
                <c:ptCount val="1"/>
                <c:pt idx="0">
                  <c:v>Strongly Agree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230-4BF9-B4AE-40CB87DACDD2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230-4BF9-B4AE-40CB87DACDD2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230-4BF9-B4AE-40CB87DACDD2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5230-4BF9-B4AE-40CB87DACDD2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230-4BF9-B4AE-40CB87DACDD2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5230-4BF9-B4AE-40CB87DACDD2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230-4BF9-B4AE-40CB87DACDD2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5230-4BF9-B4AE-40CB87DACDD2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230-4BF9-B4AE-40CB87DACDD2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5230-4BF9-B4AE-40CB87DACDD2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5230-4BF9-B4AE-40CB87DACDD2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5230-4BF9-B4AE-40CB87DACDD2}"/>
              </c:ext>
            </c:extLst>
          </c:dPt>
          <c:dPt>
            <c:idx val="17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5230-4BF9-B4AE-40CB87DACDD2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5230-4BF9-B4AE-40CB87DACDD2}"/>
              </c:ext>
            </c:extLst>
          </c:dPt>
          <c:dLbls>
            <c:dLbl>
              <c:idx val="1"/>
              <c:layout>
                <c:manualLayout>
                  <c:x val="1.0971118242920955E-3"/>
                  <c:y val="-3.888888888888891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defRPr>
                    </a:pPr>
                    <a:fld id="{5DF15C10-9F5A-4440-8F0A-D727C505D87B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>
                        <a:defRPr sz="20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8155784436897983E-2"/>
                      <c:h val="7.893066491688538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230-4BF9-B4AE-40CB87DACDD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8BEE7B28-C4CE-42E5-A128-06FCC90F5602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5230-4BF9-B4AE-40CB87DACDD2}"/>
                </c:ext>
              </c:extLst>
            </c:dLbl>
            <c:dLbl>
              <c:idx val="3"/>
              <c:layout>
                <c:manualLayout>
                  <c:x val="0"/>
                  <c:y val="-6.944444444444444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30-4BF9-B4AE-40CB87DACDD2}"/>
                </c:ext>
              </c:extLst>
            </c:dLbl>
            <c:dLbl>
              <c:idx val="4"/>
              <c:layout>
                <c:manualLayout>
                  <c:x val="-3.2912058978409688E-3"/>
                  <c:y val="-6.6666666666666666E-2"/>
                </c:manualLayout>
              </c:layout>
              <c:tx>
                <c:rich>
                  <a:bodyPr/>
                  <a:lstStyle/>
                  <a:p>
                    <a:fld id="{B37F57E2-455D-4CE9-90B1-2F01F40B10C2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5230-4BF9-B4AE-40CB87DACDD2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9ADC5A27-8E2A-477A-BDB3-D4F965499197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5230-4BF9-B4AE-40CB87DACDD2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68FA7821-403C-4D0B-92F9-F1597B0C497E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5230-4BF9-B4AE-40CB87DACDD2}"/>
                </c:ext>
              </c:extLst>
            </c:dLbl>
            <c:dLbl>
              <c:idx val="10"/>
              <c:layout>
                <c:manualLayout>
                  <c:x val="-2.1941372652273931E-3"/>
                  <c:y val="-4.7222222222222221E-2"/>
                </c:manualLayout>
              </c:layout>
              <c:tx>
                <c:rich>
                  <a:bodyPr/>
                  <a:lstStyle/>
                  <a:p>
                    <a:fld id="{2A1A59E3-1379-4193-A0EC-45589AF22BAA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5230-4BF9-B4AE-40CB87DACDD2}"/>
                </c:ext>
              </c:extLst>
            </c:dLbl>
            <c:dLbl>
              <c:idx val="12"/>
              <c:layout>
                <c:manualLayout>
                  <c:x val="0"/>
                  <c:y val="-9.722222222222227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6F1D-498F-B293-A95AECE45BF5}"/>
                </c:ext>
              </c:extLst>
            </c:dLbl>
            <c:dLbl>
              <c:idx val="15"/>
              <c:layout>
                <c:manualLayout>
                  <c:x val="-2.1941372652273124E-3"/>
                  <c:y val="-7.2222222222222215E-2"/>
                </c:manualLayout>
              </c:layout>
              <c:tx>
                <c:rich>
                  <a:bodyPr/>
                  <a:lstStyle/>
                  <a:p>
                    <a:fld id="{AC8B3BE4-4BE1-4D5C-9CD6-31A3705A628A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5230-4BF9-B4AE-40CB87DACDD2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'9L Fin Advice Necess'!$C$5:$C$24</c:f>
              <c:strCache>
                <c:ptCount val="20"/>
                <c:pt idx="0">
                  <c:v>All</c:v>
                </c:pt>
                <c:pt idx="1">
                  <c:v>Millennial</c:v>
                </c:pt>
                <c:pt idx="2">
                  <c:v>Gen Z</c:v>
                </c:pt>
                <c:pt idx="3">
                  <c:v>Women</c:v>
                </c:pt>
                <c:pt idx="4">
                  <c:v>LGBTQIA+</c:v>
                </c:pt>
                <c:pt idx="5">
                  <c:v>Native American</c:v>
                </c:pt>
                <c:pt idx="6">
                  <c:v>Black</c:v>
                </c:pt>
                <c:pt idx="7">
                  <c:v>Hispanic</c:v>
                </c:pt>
                <c:pt idx="8">
                  <c:v>Single</c:v>
                </c:pt>
                <c:pt idx="9">
                  <c:v>Divorced</c:v>
                </c:pt>
                <c:pt idx="10">
                  <c:v>Unmarried</c:v>
                </c:pt>
                <c:pt idx="11">
                  <c:v>&lt;$25k</c:v>
                </c:pt>
                <c:pt idx="12">
                  <c:v>$25–$35k</c:v>
                </c:pt>
                <c:pt idx="13">
                  <c:v>$35–$50k</c:v>
                </c:pt>
                <c:pt idx="14">
                  <c:v>$50–$75k</c:v>
                </c:pt>
                <c:pt idx="15">
                  <c:v>&lt; High School</c:v>
                </c:pt>
                <c:pt idx="16">
                  <c:v>High School</c:v>
                </c:pt>
                <c:pt idx="17">
                  <c:v>Part-time</c:v>
                </c:pt>
                <c:pt idx="18">
                  <c:v>Self-employed</c:v>
                </c:pt>
                <c:pt idx="19">
                  <c:v>Not Employed</c:v>
                </c:pt>
              </c:strCache>
              <c:extLst/>
            </c:strRef>
          </c:cat>
          <c:val>
            <c:numRef>
              <c:f>'9L Fin Advice Necess'!$E$5:$E$24</c:f>
              <c:numCache>
                <c:formatCode>0%</c:formatCode>
                <c:ptCount val="20"/>
                <c:pt idx="0">
                  <c:v>0.24</c:v>
                </c:pt>
                <c:pt idx="1">
                  <c:v>0.2505659605134703</c:v>
                </c:pt>
                <c:pt idx="2">
                  <c:v>0.27267448737687422</c:v>
                </c:pt>
                <c:pt idx="3">
                  <c:v>0.20749142430502285</c:v>
                </c:pt>
                <c:pt idx="4">
                  <c:v>0.22770356751645335</c:v>
                </c:pt>
                <c:pt idx="5">
                  <c:v>0.25998402822941802</c:v>
                </c:pt>
                <c:pt idx="6">
                  <c:v>0.31766128768227697</c:v>
                </c:pt>
                <c:pt idx="7">
                  <c:v>0.2945338373570825</c:v>
                </c:pt>
                <c:pt idx="8">
                  <c:v>0.25750273630556525</c:v>
                </c:pt>
                <c:pt idx="9">
                  <c:v>0.14307401169495854</c:v>
                </c:pt>
                <c:pt idx="10">
                  <c:v>0.2281942938737512</c:v>
                </c:pt>
                <c:pt idx="11">
                  <c:v>0.15757625895340518</c:v>
                </c:pt>
                <c:pt idx="12">
                  <c:v>0.19853659720797631</c:v>
                </c:pt>
                <c:pt idx="13">
                  <c:v>0.16406825249675763</c:v>
                </c:pt>
                <c:pt idx="14">
                  <c:v>0.18408271516407715</c:v>
                </c:pt>
                <c:pt idx="15">
                  <c:v>0.30246874829820342</c:v>
                </c:pt>
                <c:pt idx="16">
                  <c:v>0.21863190280227479</c:v>
                </c:pt>
                <c:pt idx="17">
                  <c:v>0.2426651006348132</c:v>
                </c:pt>
                <c:pt idx="18">
                  <c:v>0.3371931865170828</c:v>
                </c:pt>
                <c:pt idx="19">
                  <c:v>0.15264545724480461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5230-4BF9-B4AE-40CB87DACDD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-27"/>
        <c:axId val="515313536"/>
        <c:axId val="515330816"/>
      </c:barChart>
      <c:catAx>
        <c:axId val="515313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515330816"/>
        <c:crosses val="autoZero"/>
        <c:auto val="1"/>
        <c:lblAlgn val="ctr"/>
        <c:lblOffset val="100"/>
        <c:noMultiLvlLbl val="0"/>
      </c:catAx>
      <c:valAx>
        <c:axId val="515330816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5313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'@27 Financial Advisor'!$C$3</c:f>
              <c:strCache>
                <c:ptCount val="1"/>
                <c:pt idx="0">
                  <c:v>Yes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9"/>
              <c:layout>
                <c:manualLayout>
                  <c:x val="0"/>
                  <c:y val="3.467632903736403E-3"/>
                </c:manualLayout>
              </c:layout>
              <c:tx>
                <c:rich>
                  <a:bodyPr/>
                  <a:lstStyle/>
                  <a:p>
                    <a:fld id="{9895FA9A-252D-4EE1-B145-CD1AF0F0DAB5}" type="VALUE">
                      <a:rPr lang="en-US"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9E0-4675-B5DA-F0779253C821}"/>
                </c:ext>
              </c:extLst>
            </c:dLbl>
            <c:dLbl>
              <c:idx val="11"/>
              <c:layout>
                <c:manualLayout>
                  <c:x val="-8.0437533526599714E-17"/>
                  <c:y val="1.6941589926928737E-3"/>
                </c:manualLayout>
              </c:layout>
              <c:tx>
                <c:rich>
                  <a:bodyPr/>
                  <a:lstStyle/>
                  <a:p>
                    <a:fld id="{149AE50E-DA1D-4A3B-8693-23F39554FC8F}" type="VALUE">
                      <a:rPr lang="en-US"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9E0-4675-B5DA-F0779253C821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80BBCEAF-5CA6-43B4-B80B-C6D4D7960640}" type="VALUE">
                      <a:rPr lang="en-US" sz="1200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39E0-4675-B5DA-F0779253C821}"/>
                </c:ext>
              </c:extLst>
            </c:dLbl>
            <c:dLbl>
              <c:idx val="18"/>
              <c:tx>
                <c:rich>
                  <a:bodyPr/>
                  <a:lstStyle/>
                  <a:p>
                    <a:fld id="{BB75E41F-77FC-4821-A2EB-69DC3CB9E277}" type="VALUE">
                      <a:rPr lang="en-US" sz="1200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39E0-4675-B5DA-F0779253C8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'@27 Financial Advisor'!$B$4:$B$22</c:f>
              <c:strCache>
                <c:ptCount val="19"/>
                <c:pt idx="0">
                  <c:v>All</c:v>
                </c:pt>
                <c:pt idx="1">
                  <c:v>Millennial</c:v>
                </c:pt>
                <c:pt idx="2">
                  <c:v>Gen Z</c:v>
                </c:pt>
                <c:pt idx="3">
                  <c:v>Women</c:v>
                </c:pt>
                <c:pt idx="4">
                  <c:v>LGBTQIA+</c:v>
                </c:pt>
                <c:pt idx="5">
                  <c:v>Native American</c:v>
                </c:pt>
                <c:pt idx="6">
                  <c:v>Black</c:v>
                </c:pt>
                <c:pt idx="7">
                  <c:v>Hispanic</c:v>
                </c:pt>
                <c:pt idx="8">
                  <c:v>Single</c:v>
                </c:pt>
                <c:pt idx="9">
                  <c:v>Divorced</c:v>
                </c:pt>
                <c:pt idx="10">
                  <c:v>Unmarried</c:v>
                </c:pt>
                <c:pt idx="11">
                  <c:v>&lt;$25k</c:v>
                </c:pt>
                <c:pt idx="12">
                  <c:v>$25–$35k</c:v>
                </c:pt>
                <c:pt idx="13">
                  <c:v>$35–$50k</c:v>
                </c:pt>
                <c:pt idx="14">
                  <c:v>$50–$75k</c:v>
                </c:pt>
                <c:pt idx="15">
                  <c:v>High School</c:v>
                </c:pt>
                <c:pt idx="16">
                  <c:v>Part-time</c:v>
                </c:pt>
                <c:pt idx="17">
                  <c:v>Self-employed</c:v>
                </c:pt>
                <c:pt idx="18">
                  <c:v>Not Employed</c:v>
                </c:pt>
              </c:strCache>
            </c:strRef>
          </c:cat>
          <c:val>
            <c:numRef>
              <c:f>'@27 Financial Advisor'!$C$4:$C$22</c:f>
              <c:numCache>
                <c:formatCode>0%</c:formatCode>
                <c:ptCount val="19"/>
                <c:pt idx="0">
                  <c:v>0.27</c:v>
                </c:pt>
                <c:pt idx="1">
                  <c:v>0.23462973598077877</c:v>
                </c:pt>
                <c:pt idx="2">
                  <c:v>0.27560358786032801</c:v>
                </c:pt>
                <c:pt idx="3">
                  <c:v>0.26</c:v>
                </c:pt>
                <c:pt idx="4">
                  <c:v>0.25292453758522937</c:v>
                </c:pt>
                <c:pt idx="5">
                  <c:v>0.25292453758522937</c:v>
                </c:pt>
                <c:pt idx="6">
                  <c:v>0.23490119764694595</c:v>
                </c:pt>
                <c:pt idx="7">
                  <c:v>0.26</c:v>
                </c:pt>
                <c:pt idx="8">
                  <c:v>0.23133480946898488</c:v>
                </c:pt>
                <c:pt idx="9">
                  <c:v>0.18137256649268349</c:v>
                </c:pt>
                <c:pt idx="10">
                  <c:v>0.21595089947807075</c:v>
                </c:pt>
                <c:pt idx="11">
                  <c:v>0.17573302191622475</c:v>
                </c:pt>
                <c:pt idx="12">
                  <c:v>0.15304307655114474</c:v>
                </c:pt>
                <c:pt idx="13">
                  <c:v>0.19200579226632125</c:v>
                </c:pt>
                <c:pt idx="14">
                  <c:v>0.22649791107059475</c:v>
                </c:pt>
                <c:pt idx="15">
                  <c:v>0.20583464643644017</c:v>
                </c:pt>
                <c:pt idx="16">
                  <c:v>0.20375898540505161</c:v>
                </c:pt>
                <c:pt idx="17">
                  <c:v>0.3936824061970528</c:v>
                </c:pt>
                <c:pt idx="18">
                  <c:v>0.15458797372458294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E0-4675-B5DA-F0779253C821}"/>
            </c:ext>
          </c:extLst>
        </c:ser>
        <c:ser>
          <c:idx val="1"/>
          <c:order val="1"/>
          <c:tx>
            <c:strRef>
              <c:f>'@27 Financial Advisor'!$D$3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'@27 Financial Advisor'!$B$4:$B$22</c:f>
              <c:strCache>
                <c:ptCount val="19"/>
                <c:pt idx="0">
                  <c:v>All</c:v>
                </c:pt>
                <c:pt idx="1">
                  <c:v>Millennial</c:v>
                </c:pt>
                <c:pt idx="2">
                  <c:v>Gen Z</c:v>
                </c:pt>
                <c:pt idx="3">
                  <c:v>Women</c:v>
                </c:pt>
                <c:pt idx="4">
                  <c:v>LGBTQIA+</c:v>
                </c:pt>
                <c:pt idx="5">
                  <c:v>Native American</c:v>
                </c:pt>
                <c:pt idx="6">
                  <c:v>Black</c:v>
                </c:pt>
                <c:pt idx="7">
                  <c:v>Hispanic</c:v>
                </c:pt>
                <c:pt idx="8">
                  <c:v>Single</c:v>
                </c:pt>
                <c:pt idx="9">
                  <c:v>Divorced</c:v>
                </c:pt>
                <c:pt idx="10">
                  <c:v>Unmarried</c:v>
                </c:pt>
                <c:pt idx="11">
                  <c:v>&lt;$25k</c:v>
                </c:pt>
                <c:pt idx="12">
                  <c:v>$25–$35k</c:v>
                </c:pt>
                <c:pt idx="13">
                  <c:v>$35–$50k</c:v>
                </c:pt>
                <c:pt idx="14">
                  <c:v>$50–$75k</c:v>
                </c:pt>
                <c:pt idx="15">
                  <c:v>High School</c:v>
                </c:pt>
                <c:pt idx="16">
                  <c:v>Part-time</c:v>
                </c:pt>
                <c:pt idx="17">
                  <c:v>Self-employed</c:v>
                </c:pt>
                <c:pt idx="18">
                  <c:v>Not Employed</c:v>
                </c:pt>
              </c:strCache>
            </c:strRef>
          </c:cat>
          <c:val>
            <c:numRef>
              <c:f>'@27 Financial Advisor'!$D$4:$D$22</c:f>
              <c:numCache>
                <c:formatCode>0%</c:formatCode>
                <c:ptCount val="19"/>
                <c:pt idx="0">
                  <c:v>0.73</c:v>
                </c:pt>
                <c:pt idx="1">
                  <c:v>0.76537026401921948</c:v>
                </c:pt>
                <c:pt idx="2">
                  <c:v>0.72439641213967121</c:v>
                </c:pt>
                <c:pt idx="3">
                  <c:v>0.74</c:v>
                </c:pt>
                <c:pt idx="4">
                  <c:v>0.74707546241477008</c:v>
                </c:pt>
                <c:pt idx="5">
                  <c:v>0.74707546241477008</c:v>
                </c:pt>
                <c:pt idx="6">
                  <c:v>0.76509880235305294</c:v>
                </c:pt>
                <c:pt idx="7">
                  <c:v>0.74</c:v>
                </c:pt>
                <c:pt idx="8">
                  <c:v>0.76866519053101412</c:v>
                </c:pt>
                <c:pt idx="9">
                  <c:v>0.81862743350731615</c:v>
                </c:pt>
                <c:pt idx="10">
                  <c:v>0.78404910052193055</c:v>
                </c:pt>
                <c:pt idx="11">
                  <c:v>0.82426697808377491</c:v>
                </c:pt>
                <c:pt idx="12">
                  <c:v>0.8469569234488552</c:v>
                </c:pt>
                <c:pt idx="13">
                  <c:v>0.80799420773367892</c:v>
                </c:pt>
                <c:pt idx="14">
                  <c:v>0.77350208892940475</c:v>
                </c:pt>
                <c:pt idx="15">
                  <c:v>0.79416535356355966</c:v>
                </c:pt>
                <c:pt idx="16">
                  <c:v>0.79624101459494834</c:v>
                </c:pt>
                <c:pt idx="17">
                  <c:v>0.6063175938029477</c:v>
                </c:pt>
                <c:pt idx="18">
                  <c:v>0.84541202627541723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E0-4675-B5DA-F0779253C8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8"/>
        <c:overlap val="100"/>
        <c:axId val="423178144"/>
        <c:axId val="423185344"/>
      </c:barChart>
      <c:catAx>
        <c:axId val="423178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423185344"/>
        <c:crosses val="autoZero"/>
        <c:auto val="1"/>
        <c:lblAlgn val="ctr"/>
        <c:lblOffset val="100"/>
        <c:noMultiLvlLbl val="0"/>
      </c:catAx>
      <c:valAx>
        <c:axId val="423185344"/>
        <c:scaling>
          <c:orientation val="minMax"/>
          <c:max val="1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3178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7504777076994729E-3"/>
          <c:y val="2.0401512803025604E-2"/>
          <c:w val="0.47460389326334218"/>
          <c:h val="0.9199466063516194"/>
        </c:manualLayout>
      </c:layout>
      <c:barChart>
        <c:barDir val="col"/>
        <c:grouping val="percentStacked"/>
        <c:varyColors val="0"/>
        <c:ser>
          <c:idx val="6"/>
          <c:order val="0"/>
          <c:tx>
            <c:strRef>
              <c:f>'Q25 where receive edu'!$I$3</c:f>
              <c:strCache>
                <c:ptCount val="1"/>
                <c:pt idx="0">
                  <c:v>Don't Need Education</c:v>
                </c:pt>
              </c:strCache>
            </c:strRef>
          </c:tx>
          <c:spPr>
            <a:solidFill>
              <a:srgbClr val="8270B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E94EE9BE-F25F-432B-AFE3-2C7522E192D3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E91-4EA5-8E7E-578F6216B6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'Q25 where receive edu'!$B$4</c:f>
              <c:strCache>
                <c:ptCount val="1"/>
                <c:pt idx="0">
                  <c:v>All</c:v>
                </c:pt>
              </c:strCache>
            </c:strRef>
          </c:cat>
          <c:val>
            <c:numRef>
              <c:f>'Q25 where receive edu'!$I$4</c:f>
              <c:numCache>
                <c:formatCode>0%</c:formatCode>
                <c:ptCount val="1"/>
                <c:pt idx="0">
                  <c:v>0.23799999999999999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FA-4C07-A542-CF4238D6F972}"/>
            </c:ext>
          </c:extLst>
        </c:ser>
        <c:ser>
          <c:idx val="7"/>
          <c:order val="1"/>
          <c:tx>
            <c:strRef>
              <c:f>'Q25 where receive edu'!$J$3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rgbClr val="008599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15699281370923171"/>
                  <c:y val="-1.21366576180080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rgbClr val="8A6E0A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defRPr>
                    </a:pPr>
                    <a:fld id="{9BF43A1D-3CF1-48E5-8B41-70C9BC2CCD24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>
                        <a:defRPr sz="2000">
                          <a:solidFill>
                            <a:srgbClr val="8A6E0A"/>
                          </a:solidFill>
                          <a:latin typeface="Aptos" panose="020B0004020202020204" pitchFamily="34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rgbClr val="8A6E0A"/>
                      </a:solidFill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5FA-4C07-A542-CF4238D6F9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'Q25 where receive edu'!$B$4</c:f>
              <c:strCache>
                <c:ptCount val="1"/>
                <c:pt idx="0">
                  <c:v>All</c:v>
                </c:pt>
              </c:strCache>
            </c:strRef>
          </c:cat>
          <c:val>
            <c:numRef>
              <c:f>'Q25 where receive edu'!$J$4</c:f>
              <c:numCache>
                <c:formatCode>0%</c:formatCode>
                <c:ptCount val="1"/>
                <c:pt idx="0">
                  <c:v>8.9999999999999993E-3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5FA-4C07-A542-CF4238D6F972}"/>
            </c:ext>
          </c:extLst>
        </c:ser>
        <c:ser>
          <c:idx val="4"/>
          <c:order val="2"/>
          <c:tx>
            <c:strRef>
              <c:f>'Q25 where receive edu'!$G$3</c:f>
              <c:strCache>
                <c:ptCount val="1"/>
                <c:pt idx="0">
                  <c:v>Expert I Hire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0FC998C3-280C-46FE-835E-EAA64495BC11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9C7-4B38-95D1-CF03EF1914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'Q25 where receive edu'!$B$4</c:f>
              <c:strCache>
                <c:ptCount val="1"/>
                <c:pt idx="0">
                  <c:v>All</c:v>
                </c:pt>
              </c:strCache>
            </c:strRef>
          </c:cat>
          <c:val>
            <c:numRef>
              <c:f>'Q25 where receive edu'!$G$4</c:f>
              <c:numCache>
                <c:formatCode>0%</c:formatCode>
                <c:ptCount val="1"/>
                <c:pt idx="0">
                  <c:v>0.13775428301239939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5FA-4C07-A542-CF4238D6F972}"/>
            </c:ext>
          </c:extLst>
        </c:ser>
        <c:ser>
          <c:idx val="5"/>
          <c:order val="3"/>
          <c:tx>
            <c:strRef>
              <c:f>'Q25 where receive edu'!$H$3</c:f>
              <c:strCache>
                <c:ptCount val="1"/>
                <c:pt idx="0">
                  <c:v>Any Expert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A364C65D-1B34-4AC5-8D9C-A5FFEAFA4BD8}" type="VALUE">
                      <a:rPr lang="en-US">
                        <a:solidFill>
                          <a:schemeClr val="bg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9C7-4B38-95D1-CF03EF1914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'Q25 where receive edu'!$B$4</c:f>
              <c:strCache>
                <c:ptCount val="1"/>
                <c:pt idx="0">
                  <c:v>All</c:v>
                </c:pt>
              </c:strCache>
            </c:strRef>
          </c:cat>
          <c:val>
            <c:numRef>
              <c:f>'Q25 where receive edu'!$H$4</c:f>
              <c:numCache>
                <c:formatCode>0%</c:formatCode>
                <c:ptCount val="1"/>
                <c:pt idx="0">
                  <c:v>9.8481871946942245E-2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5FA-4C07-A542-CF4238D6F972}"/>
            </c:ext>
          </c:extLst>
        </c:ser>
        <c:ser>
          <c:idx val="3"/>
          <c:order val="4"/>
          <c:tx>
            <c:strRef>
              <c:f>'Q25 where receive edu'!$F$3</c:f>
              <c:strCache>
                <c:ptCount val="1"/>
                <c:pt idx="0">
                  <c:v>Other Employer-endorsed Third Party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'Q25 where receive edu'!$B$4</c:f>
              <c:strCache>
                <c:ptCount val="1"/>
                <c:pt idx="0">
                  <c:v>All</c:v>
                </c:pt>
              </c:strCache>
            </c:strRef>
          </c:cat>
          <c:val>
            <c:numRef>
              <c:f>'Q25 where receive edu'!$F$4</c:f>
              <c:numCache>
                <c:formatCode>0%</c:formatCode>
                <c:ptCount val="1"/>
                <c:pt idx="0">
                  <c:v>0.12670432472729792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5FA-4C07-A542-CF4238D6F972}"/>
            </c:ext>
          </c:extLst>
        </c:ser>
        <c:ser>
          <c:idx val="2"/>
          <c:order val="5"/>
          <c:tx>
            <c:strRef>
              <c:f>'Q25 where receive edu'!$E$3</c:f>
              <c:strCache>
                <c:ptCount val="1"/>
                <c:pt idx="0">
                  <c:v>Health Plan Provider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'Q25 where receive edu'!$B$4</c:f>
              <c:strCache>
                <c:ptCount val="1"/>
                <c:pt idx="0">
                  <c:v>All</c:v>
                </c:pt>
              </c:strCache>
            </c:strRef>
          </c:cat>
          <c:val>
            <c:numRef>
              <c:f>'Q25 where receive edu'!$E$4</c:f>
              <c:numCache>
                <c:formatCode>0%</c:formatCode>
                <c:ptCount val="1"/>
                <c:pt idx="0">
                  <c:v>9.3743116699148962E-2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5FA-4C07-A542-CF4238D6F972}"/>
            </c:ext>
          </c:extLst>
        </c:ser>
        <c:ser>
          <c:idx val="1"/>
          <c:order val="6"/>
          <c:tx>
            <c:strRef>
              <c:f>'Q25 where receive edu'!$D$3</c:f>
              <c:strCache>
                <c:ptCount val="1"/>
                <c:pt idx="0">
                  <c:v>Retirement Plan Provider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'Q25 where receive edu'!$B$4</c:f>
              <c:strCache>
                <c:ptCount val="1"/>
                <c:pt idx="0">
                  <c:v>All</c:v>
                </c:pt>
              </c:strCache>
            </c:strRef>
          </c:cat>
          <c:val>
            <c:numRef>
              <c:f>'Q25 where receive edu'!$D$4</c:f>
              <c:numCache>
                <c:formatCode>0%</c:formatCode>
                <c:ptCount val="1"/>
                <c:pt idx="0">
                  <c:v>0.15101676044549839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5FA-4C07-A542-CF4238D6F972}"/>
            </c:ext>
          </c:extLst>
        </c:ser>
        <c:ser>
          <c:idx val="0"/>
          <c:order val="7"/>
          <c:tx>
            <c:strRef>
              <c:f>'Q25 where receive edu'!$C$3</c:f>
              <c:strCache>
                <c:ptCount val="1"/>
                <c:pt idx="0">
                  <c:v>Employer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5E91-4EA5-8E7E-578F6216B6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'Q25 where receive edu'!$B$4</c:f>
              <c:strCache>
                <c:ptCount val="1"/>
                <c:pt idx="0">
                  <c:v>All</c:v>
                </c:pt>
              </c:strCache>
            </c:strRef>
          </c:cat>
          <c:val>
            <c:numRef>
              <c:f>'Q25 where receive edu'!$C$4</c:f>
              <c:numCache>
                <c:formatCode>0%</c:formatCode>
                <c:ptCount val="1"/>
                <c:pt idx="0">
                  <c:v>0.14510863427361501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5FA-4C07-A542-CF4238D6F97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786220976"/>
        <c:axId val="786211856"/>
      </c:barChart>
      <c:catAx>
        <c:axId val="7862209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86211856"/>
        <c:crosses val="autoZero"/>
        <c:auto val="1"/>
        <c:lblAlgn val="ctr"/>
        <c:lblOffset val="100"/>
        <c:noMultiLvlLbl val="0"/>
      </c:catAx>
      <c:valAx>
        <c:axId val="78621185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786220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Generation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Demos!$B$4</c:f>
              <c:strCache>
                <c:ptCount val="1"/>
                <c:pt idx="0">
                  <c:v>Baby Boomer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defRPr>
                    </a:pPr>
                    <a:fld id="{BF6D758A-3947-403B-BBE7-EBE7637F6C77}" type="SERIESNAME">
                      <a:rPr lang="en-US">
                        <a:latin typeface="Aptos" panose="020B0004020202020204" pitchFamily="34" charset="0"/>
                      </a:rPr>
                      <a:pPr>
                        <a:defRPr>
                          <a:solidFill>
                            <a:schemeClr val="tx1"/>
                          </a:solidFill>
                          <a:latin typeface="Aptos" panose="020B0004020202020204" pitchFamily="34" charset="0"/>
                        </a:defRPr>
                      </a:pPr>
                      <a:t>[SERIES NAME]</a:t>
                    </a:fld>
                    <a:r>
                      <a:rPr lang="en-US" baseline="0" dirty="0">
                        <a:latin typeface="Aptos" panose="020B0004020202020204" pitchFamily="34" charset="0"/>
                      </a:rPr>
                      <a:t>, </a:t>
                    </a:r>
                    <a:fld id="{CB7CC0C9-244F-4302-BC60-232465E0446B}" type="VALUE">
                      <a:rPr lang="en-US" baseline="0">
                        <a:latin typeface="Aptos" panose="020B0004020202020204" pitchFamily="34" charset="0"/>
                      </a:rPr>
                      <a:pPr>
                        <a:defRPr>
                          <a:solidFill>
                            <a:schemeClr val="tx1"/>
                          </a:solidFill>
                          <a:latin typeface="Aptos" panose="020B0004020202020204" pitchFamily="34" charset="0"/>
                        </a:defRPr>
                      </a:pPr>
                      <a:t>[VALUE]</a:t>
                    </a:fld>
                    <a:endParaRPr lang="en-US" baseline="0" dirty="0">
                      <a:latin typeface="Aptos" panose="020B00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122285850632309"/>
                      <c:h val="0.1575696267133274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899-4729-AAC5-C3EA763582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Demos!$B$5</c:f>
              <c:numCache>
                <c:formatCode>0%</c:formatCode>
                <c:ptCount val="1"/>
                <c:pt idx="0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99-4729-AAC5-C3EA76358291}"/>
            </c:ext>
          </c:extLst>
        </c:ser>
        <c:ser>
          <c:idx val="1"/>
          <c:order val="1"/>
          <c:tx>
            <c:strRef>
              <c:f>Demos!$C$4</c:f>
              <c:strCache>
                <c:ptCount val="1"/>
                <c:pt idx="0">
                  <c:v>Gen X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Demos!$C$5</c:f>
              <c:numCache>
                <c:formatCode>0%</c:formatCode>
                <c:ptCount val="1"/>
                <c:pt idx="0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899-4729-AAC5-C3EA76358291}"/>
            </c:ext>
          </c:extLst>
        </c:ser>
        <c:ser>
          <c:idx val="2"/>
          <c:order val="2"/>
          <c:tx>
            <c:strRef>
              <c:f>Demos!$D$4</c:f>
              <c:strCache>
                <c:ptCount val="1"/>
                <c:pt idx="0">
                  <c:v>Millennial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defRPr>
                    </a:pPr>
                    <a:fld id="{6531F97C-35E0-43D7-BC05-15AC768B9AAC}" type="SERIESNAME">
                      <a:rPr lang="en-US">
                        <a:latin typeface="Aptos" panose="020B0004020202020204" pitchFamily="34" charset="0"/>
                      </a:rPr>
                      <a:pPr>
                        <a:defRPr>
                          <a:solidFill>
                            <a:schemeClr val="bg1"/>
                          </a:solidFill>
                          <a:latin typeface="Aptos" panose="020B0004020202020204" pitchFamily="34" charset="0"/>
                        </a:defRPr>
                      </a:pPr>
                      <a:t>[SERIES NAME]</a:t>
                    </a:fld>
                    <a:r>
                      <a:rPr lang="en-US" baseline="0" dirty="0">
                        <a:latin typeface="Aptos" panose="020B0004020202020204" pitchFamily="34" charset="0"/>
                      </a:rPr>
                      <a:t>, </a:t>
                    </a:r>
                    <a:fld id="{7E748553-B096-41E2-9052-426BF1F76755}" type="VALUE">
                      <a:rPr lang="en-US" baseline="0">
                        <a:latin typeface="Aptos" panose="020B0004020202020204" pitchFamily="34" charset="0"/>
                      </a:rPr>
                      <a:pPr>
                        <a:defRPr>
                          <a:solidFill>
                            <a:schemeClr val="bg1"/>
                          </a:solidFill>
                          <a:latin typeface="Aptos" panose="020B0004020202020204" pitchFamily="34" charset="0"/>
                        </a:defRPr>
                      </a:pPr>
                      <a:t>[VALUE]</a:t>
                    </a:fld>
                    <a:endParaRPr lang="en-US" baseline="0" dirty="0">
                      <a:latin typeface="Aptos" panose="020B00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586932315278773"/>
                      <c:h val="0.1791203703703703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F899-4729-AAC5-C3EA763582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Demos!$D$5</c:f>
              <c:numCache>
                <c:formatCode>0%</c:formatCode>
                <c:ptCount val="1"/>
                <c:pt idx="0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899-4729-AAC5-C3EA76358291}"/>
            </c:ext>
          </c:extLst>
        </c:ser>
        <c:ser>
          <c:idx val="3"/>
          <c:order val="3"/>
          <c:tx>
            <c:strRef>
              <c:f>Demos!$E$4</c:f>
              <c:strCache>
                <c:ptCount val="1"/>
                <c:pt idx="0">
                  <c:v>Gen Z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Demos!$E$5</c:f>
              <c:numCache>
                <c:formatCode>0%</c:formatCode>
                <c:ptCount val="1"/>
                <c:pt idx="0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899-4729-AAC5-C3EA7635829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987440192"/>
        <c:axId val="987443552"/>
      </c:barChart>
      <c:catAx>
        <c:axId val="9874401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87443552"/>
        <c:crosses val="autoZero"/>
        <c:auto val="1"/>
        <c:lblAlgn val="ctr"/>
        <c:lblOffset val="100"/>
        <c:noMultiLvlLbl val="0"/>
      </c:catAx>
      <c:valAx>
        <c:axId val="98744355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987440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548912725479379"/>
          <c:y val="1.8735267695777852E-2"/>
          <c:w val="0.53231679539261412"/>
          <c:h val="0.9538435716683451"/>
        </c:manualLayout>
      </c:layout>
      <c:barChart>
        <c:barDir val="col"/>
        <c:grouping val="percentStacked"/>
        <c:varyColors val="0"/>
        <c:ser>
          <c:idx val="6"/>
          <c:order val="0"/>
          <c:tx>
            <c:strRef>
              <c:f>'Q25 where receive edu'!$I$23</c:f>
              <c:strCache>
                <c:ptCount val="1"/>
                <c:pt idx="0">
                  <c:v>Don't Need Education</c:v>
                </c:pt>
              </c:strCache>
            </c:strRef>
          </c:tx>
          <c:spPr>
            <a:solidFill>
              <a:srgbClr val="8270B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09294A18-289C-4E45-B4A8-2AAB31CA1F07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A02-4477-A706-7BF284F798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'Q25 where receive edu'!$B$24</c:f>
              <c:strCache>
                <c:ptCount val="1"/>
                <c:pt idx="0">
                  <c:v>All</c:v>
                </c:pt>
              </c:strCache>
            </c:strRef>
          </c:cat>
          <c:val>
            <c:numRef>
              <c:f>'Q25 where receive edu'!$I$24</c:f>
              <c:numCache>
                <c:formatCode>0%</c:formatCode>
                <c:ptCount val="1"/>
                <c:pt idx="0">
                  <c:v>0.19111497432181396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42-40C3-B9FF-9286A1C6EC8C}"/>
            </c:ext>
          </c:extLst>
        </c:ser>
        <c:ser>
          <c:idx val="7"/>
          <c:order val="1"/>
          <c:tx>
            <c:strRef>
              <c:f>'Q25 where receive edu'!$J$23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rgbClr val="008599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15038924274593066"/>
                  <c:y val="-2.3716352492228882E-2"/>
                </c:manualLayout>
              </c:layout>
              <c:tx>
                <c:rich>
                  <a:bodyPr/>
                  <a:lstStyle/>
                  <a:p>
                    <a:fld id="{DC0A9941-8953-43A9-821B-6BA9CD98BCF0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B42-40C3-B9FF-9286A1C6EC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rgbClr val="8A6E0A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'Q25 where receive edu'!$B$24</c:f>
              <c:strCache>
                <c:ptCount val="1"/>
                <c:pt idx="0">
                  <c:v>All</c:v>
                </c:pt>
              </c:strCache>
            </c:strRef>
          </c:cat>
          <c:val>
            <c:numRef>
              <c:f>'Q25 where receive edu'!$J$24</c:f>
              <c:numCache>
                <c:formatCode>0%</c:formatCode>
                <c:ptCount val="1"/>
                <c:pt idx="0">
                  <c:v>1.2193367828853909E-2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B42-40C3-B9FF-9286A1C6EC8C}"/>
            </c:ext>
          </c:extLst>
        </c:ser>
        <c:ser>
          <c:idx val="4"/>
          <c:order val="2"/>
          <c:tx>
            <c:strRef>
              <c:f>'Q25 where receive edu'!$G$23</c:f>
              <c:strCache>
                <c:ptCount val="1"/>
                <c:pt idx="0">
                  <c:v>Expert I Hire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E5239BF8-AA40-484E-BC75-9A7B3CDB3DB4}" type="VALU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52E-4AD7-BEE1-2BF7DC2755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'Q25 where receive edu'!$B$24</c:f>
              <c:strCache>
                <c:ptCount val="1"/>
                <c:pt idx="0">
                  <c:v>All</c:v>
                </c:pt>
              </c:strCache>
            </c:strRef>
          </c:cat>
          <c:val>
            <c:numRef>
              <c:f>'Q25 where receive edu'!$G$24</c:f>
              <c:numCache>
                <c:formatCode>0%</c:formatCode>
                <c:ptCount val="1"/>
                <c:pt idx="0">
                  <c:v>0.14827411357663059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42-40C3-B9FF-9286A1C6EC8C}"/>
            </c:ext>
          </c:extLst>
        </c:ser>
        <c:ser>
          <c:idx val="5"/>
          <c:order val="3"/>
          <c:tx>
            <c:strRef>
              <c:f>'Q25 where receive edu'!$H$23</c:f>
              <c:strCache>
                <c:ptCount val="1"/>
                <c:pt idx="0">
                  <c:v>Any Expert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0161EFF9-9A2E-4AC2-A274-A9B37939B2DC}" type="VALUE">
                      <a:rPr lang="en-US">
                        <a:solidFill>
                          <a:schemeClr val="bg1"/>
                        </a:solidFill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52E-4AD7-BEE1-2BF7DC2755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'Q25 where receive edu'!$B$24</c:f>
              <c:strCache>
                <c:ptCount val="1"/>
                <c:pt idx="0">
                  <c:v>All</c:v>
                </c:pt>
              </c:strCache>
            </c:strRef>
          </c:cat>
          <c:val>
            <c:numRef>
              <c:f>'Q25 where receive edu'!$H$24</c:f>
              <c:numCache>
                <c:formatCode>0%</c:formatCode>
                <c:ptCount val="1"/>
                <c:pt idx="0">
                  <c:v>9.8816739045064134E-2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B42-40C3-B9FF-9286A1C6EC8C}"/>
            </c:ext>
          </c:extLst>
        </c:ser>
        <c:ser>
          <c:idx val="3"/>
          <c:order val="4"/>
          <c:tx>
            <c:strRef>
              <c:f>'Q25 where receive edu'!$F$23</c:f>
              <c:strCache>
                <c:ptCount val="1"/>
                <c:pt idx="0">
                  <c:v>Other Employer-Endorsed Third Party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'Q25 where receive edu'!$B$24</c:f>
              <c:strCache>
                <c:ptCount val="1"/>
                <c:pt idx="0">
                  <c:v>All</c:v>
                </c:pt>
              </c:strCache>
            </c:strRef>
          </c:cat>
          <c:val>
            <c:numRef>
              <c:f>'Q25 where receive edu'!$F$24</c:f>
              <c:numCache>
                <c:formatCode>0%</c:formatCode>
                <c:ptCount val="1"/>
                <c:pt idx="0">
                  <c:v>0.12730274664185268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B42-40C3-B9FF-9286A1C6EC8C}"/>
            </c:ext>
          </c:extLst>
        </c:ser>
        <c:ser>
          <c:idx val="2"/>
          <c:order val="5"/>
          <c:tx>
            <c:strRef>
              <c:f>'Q25 where receive edu'!$E$23</c:f>
              <c:strCache>
                <c:ptCount val="1"/>
                <c:pt idx="0">
                  <c:v>Health Plan Provider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'Q25 where receive edu'!$B$24</c:f>
              <c:strCache>
                <c:ptCount val="1"/>
                <c:pt idx="0">
                  <c:v>All</c:v>
                </c:pt>
              </c:strCache>
            </c:strRef>
          </c:cat>
          <c:val>
            <c:numRef>
              <c:f>'Q25 where receive edu'!$E$24</c:f>
              <c:numCache>
                <c:formatCode>0%</c:formatCode>
                <c:ptCount val="1"/>
                <c:pt idx="0">
                  <c:v>8.5603472287669222E-2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B42-40C3-B9FF-9286A1C6EC8C}"/>
            </c:ext>
          </c:extLst>
        </c:ser>
        <c:ser>
          <c:idx val="1"/>
          <c:order val="6"/>
          <c:tx>
            <c:strRef>
              <c:f>'Q25 where receive edu'!$D$23</c:f>
              <c:strCache>
                <c:ptCount val="1"/>
                <c:pt idx="0">
                  <c:v>Retirement Plan Provider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'Q25 where receive edu'!$B$24</c:f>
              <c:strCache>
                <c:ptCount val="1"/>
                <c:pt idx="0">
                  <c:v>All</c:v>
                </c:pt>
              </c:strCache>
            </c:strRef>
          </c:cat>
          <c:val>
            <c:numRef>
              <c:f>'Q25 where receive edu'!$D$24</c:f>
              <c:numCache>
                <c:formatCode>0%</c:formatCode>
                <c:ptCount val="1"/>
                <c:pt idx="0">
                  <c:v>0.18342273584814725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B42-40C3-B9FF-9286A1C6EC8C}"/>
            </c:ext>
          </c:extLst>
        </c:ser>
        <c:ser>
          <c:idx val="0"/>
          <c:order val="7"/>
          <c:tx>
            <c:strRef>
              <c:f>'Q25 where receive edu'!$C$23</c:f>
              <c:strCache>
                <c:ptCount val="1"/>
                <c:pt idx="0">
                  <c:v>Employer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'Q25 where receive edu'!$B$24</c:f>
              <c:strCache>
                <c:ptCount val="1"/>
                <c:pt idx="0">
                  <c:v>All</c:v>
                </c:pt>
              </c:strCache>
            </c:strRef>
          </c:cat>
          <c:val>
            <c:numRef>
              <c:f>'Q25 where receive edu'!$C$24</c:f>
              <c:numCache>
                <c:formatCode>0%</c:formatCode>
                <c:ptCount val="1"/>
                <c:pt idx="0">
                  <c:v>0.15327185044996702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B42-40C3-B9FF-9286A1C6EC8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53754863"/>
        <c:axId val="53753423"/>
      </c:barChart>
      <c:catAx>
        <c:axId val="5375486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3753423"/>
        <c:crosses val="autoZero"/>
        <c:auto val="1"/>
        <c:lblAlgn val="ctr"/>
        <c:lblOffset val="100"/>
        <c:noMultiLvlLbl val="0"/>
      </c:catAx>
      <c:valAx>
        <c:axId val="53753423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537548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7692852087756547E-2"/>
          <c:y val="1.6553500368905521E-3"/>
          <c:w val="0.3814305506795726"/>
          <c:h val="0.985339786155762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Aptos" panose="020B0004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864696776504901E-2"/>
          <c:y val="0.11503107170719237"/>
          <c:w val="0.94706953381131742"/>
          <c:h val="0.6095615667480167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'Q25 where receive edu'!$N$3</c:f>
              <c:strCache>
                <c:ptCount val="1"/>
                <c:pt idx="0">
                  <c:v>Employer or Employer-Endorsed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'Q25 where receive edu'!$M$4:$M$21</c:f>
              <c:strCache>
                <c:ptCount val="18"/>
                <c:pt idx="0">
                  <c:v>All</c:v>
                </c:pt>
                <c:pt idx="1">
                  <c:v>Millennial</c:v>
                </c:pt>
                <c:pt idx="2">
                  <c:v>Gen Z</c:v>
                </c:pt>
                <c:pt idx="3">
                  <c:v>Women</c:v>
                </c:pt>
                <c:pt idx="4">
                  <c:v>LGBTQIA+</c:v>
                </c:pt>
                <c:pt idx="5">
                  <c:v>Native American</c:v>
                </c:pt>
                <c:pt idx="6">
                  <c:v>Black</c:v>
                </c:pt>
                <c:pt idx="7">
                  <c:v>Hispanic</c:v>
                </c:pt>
                <c:pt idx="8">
                  <c:v>Single</c:v>
                </c:pt>
                <c:pt idx="9">
                  <c:v>Divorced</c:v>
                </c:pt>
                <c:pt idx="10">
                  <c:v>Unmarried</c:v>
                </c:pt>
                <c:pt idx="11">
                  <c:v>&lt;$25k</c:v>
                </c:pt>
                <c:pt idx="12">
                  <c:v>$25–$35k</c:v>
                </c:pt>
                <c:pt idx="13">
                  <c:v>$35–$50k</c:v>
                </c:pt>
                <c:pt idx="14">
                  <c:v>$50–$75k</c:v>
                </c:pt>
                <c:pt idx="15">
                  <c:v>High School</c:v>
                </c:pt>
                <c:pt idx="16">
                  <c:v>Part-time</c:v>
                </c:pt>
                <c:pt idx="17">
                  <c:v>Self-employed</c:v>
                </c:pt>
              </c:strCache>
            </c:strRef>
          </c:cat>
          <c:val>
            <c:numRef>
              <c:f>'Q25 where receive edu'!$N$4:$N$21</c:f>
              <c:numCache>
                <c:formatCode>0%</c:formatCode>
                <c:ptCount val="18"/>
                <c:pt idx="0">
                  <c:v>0.51657283614556027</c:v>
                </c:pt>
                <c:pt idx="1">
                  <c:v>0.56204166384545307</c:v>
                </c:pt>
                <c:pt idx="2">
                  <c:v>0.66478125314296566</c:v>
                </c:pt>
                <c:pt idx="3">
                  <c:v>0.42296819429075372</c:v>
                </c:pt>
                <c:pt idx="4">
                  <c:v>0.51126526233468172</c:v>
                </c:pt>
                <c:pt idx="5">
                  <c:v>0.65277864631853866</c:v>
                </c:pt>
                <c:pt idx="6">
                  <c:v>0.70045844362323839</c:v>
                </c:pt>
                <c:pt idx="7">
                  <c:v>0.72659559342055102</c:v>
                </c:pt>
                <c:pt idx="8">
                  <c:v>0.54090627683154935</c:v>
                </c:pt>
                <c:pt idx="9">
                  <c:v>0.34523495719604103</c:v>
                </c:pt>
                <c:pt idx="10">
                  <c:v>0.49141144247252866</c:v>
                </c:pt>
                <c:pt idx="11">
                  <c:v>0.39089692429409478</c:v>
                </c:pt>
                <c:pt idx="12">
                  <c:v>0.44494940300046487</c:v>
                </c:pt>
                <c:pt idx="13">
                  <c:v>0.41873309141411036</c:v>
                </c:pt>
                <c:pt idx="14">
                  <c:v>0.42019440363927835</c:v>
                </c:pt>
                <c:pt idx="15">
                  <c:v>0.5311877652434589</c:v>
                </c:pt>
                <c:pt idx="16">
                  <c:v>0.48654910785619743</c:v>
                </c:pt>
                <c:pt idx="17">
                  <c:v>0.64972803354463526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80-4AEE-A80E-4C63B5672860}"/>
            </c:ext>
          </c:extLst>
        </c:ser>
        <c:ser>
          <c:idx val="2"/>
          <c:order val="1"/>
          <c:tx>
            <c:strRef>
              <c:f>'Q25 where receive edu'!$P$3</c:f>
              <c:strCache>
                <c:ptCount val="1"/>
                <c:pt idx="0">
                  <c:v>Any Expert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'Q25 where receive edu'!$M$4:$M$21</c:f>
              <c:strCache>
                <c:ptCount val="18"/>
                <c:pt idx="0">
                  <c:v>All</c:v>
                </c:pt>
                <c:pt idx="1">
                  <c:v>Millennial</c:v>
                </c:pt>
                <c:pt idx="2">
                  <c:v>Gen Z</c:v>
                </c:pt>
                <c:pt idx="3">
                  <c:v>Women</c:v>
                </c:pt>
                <c:pt idx="4">
                  <c:v>LGBTQIA+</c:v>
                </c:pt>
                <c:pt idx="5">
                  <c:v>Native American</c:v>
                </c:pt>
                <c:pt idx="6">
                  <c:v>Black</c:v>
                </c:pt>
                <c:pt idx="7">
                  <c:v>Hispanic</c:v>
                </c:pt>
                <c:pt idx="8">
                  <c:v>Single</c:v>
                </c:pt>
                <c:pt idx="9">
                  <c:v>Divorced</c:v>
                </c:pt>
                <c:pt idx="10">
                  <c:v>Unmarried</c:v>
                </c:pt>
                <c:pt idx="11">
                  <c:v>&lt;$25k</c:v>
                </c:pt>
                <c:pt idx="12">
                  <c:v>$25–$35k</c:v>
                </c:pt>
                <c:pt idx="13">
                  <c:v>$35–$50k</c:v>
                </c:pt>
                <c:pt idx="14">
                  <c:v>$50–$75k</c:v>
                </c:pt>
                <c:pt idx="15">
                  <c:v>High School</c:v>
                </c:pt>
                <c:pt idx="16">
                  <c:v>Part-time</c:v>
                </c:pt>
                <c:pt idx="17">
                  <c:v>Self-employed</c:v>
                </c:pt>
              </c:strCache>
            </c:strRef>
          </c:cat>
          <c:val>
            <c:numRef>
              <c:f>'Q25 where receive edu'!$P$4:$P$21</c:f>
              <c:numCache>
                <c:formatCode>0%</c:formatCode>
                <c:ptCount val="18"/>
                <c:pt idx="0">
                  <c:v>9.8481871946942245E-2</c:v>
                </c:pt>
                <c:pt idx="1">
                  <c:v>0.10730888640153811</c:v>
                </c:pt>
                <c:pt idx="2">
                  <c:v>8.5157103272858331E-2</c:v>
                </c:pt>
                <c:pt idx="3">
                  <c:v>0.12965841578952284</c:v>
                </c:pt>
                <c:pt idx="4">
                  <c:v>0.17676233239235864</c:v>
                </c:pt>
                <c:pt idx="5">
                  <c:v>0.11493701103232354</c:v>
                </c:pt>
                <c:pt idx="6">
                  <c:v>6.9605921658919781E-2</c:v>
                </c:pt>
                <c:pt idx="7">
                  <c:v>7.0137193860575167E-2</c:v>
                </c:pt>
                <c:pt idx="8">
                  <c:v>0.11357495457705792</c:v>
                </c:pt>
                <c:pt idx="9">
                  <c:v>0.10174164212748105</c:v>
                </c:pt>
                <c:pt idx="10">
                  <c:v>0.11454242691218491</c:v>
                </c:pt>
                <c:pt idx="11">
                  <c:v>0.11507823350884543</c:v>
                </c:pt>
                <c:pt idx="12">
                  <c:v>0.12215971893091047</c:v>
                </c:pt>
                <c:pt idx="13">
                  <c:v>0.15116431573638694</c:v>
                </c:pt>
                <c:pt idx="14">
                  <c:v>0.13597665648174806</c:v>
                </c:pt>
                <c:pt idx="15">
                  <c:v>8.8310134667853896E-2</c:v>
                </c:pt>
                <c:pt idx="16">
                  <c:v>8.4091237723136411E-2</c:v>
                </c:pt>
                <c:pt idx="17">
                  <c:v>5.5023122553475932E-2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280-4AEE-A80E-4C63B5672860}"/>
            </c:ext>
          </c:extLst>
        </c:ser>
        <c:ser>
          <c:idx val="1"/>
          <c:order val="2"/>
          <c:tx>
            <c:strRef>
              <c:f>'Q25 where receive edu'!$O$3</c:f>
              <c:strCache>
                <c:ptCount val="1"/>
                <c:pt idx="0">
                  <c:v>Personal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'Q25 where receive edu'!$M$4:$M$21</c:f>
              <c:strCache>
                <c:ptCount val="18"/>
                <c:pt idx="0">
                  <c:v>All</c:v>
                </c:pt>
                <c:pt idx="1">
                  <c:v>Millennial</c:v>
                </c:pt>
                <c:pt idx="2">
                  <c:v>Gen Z</c:v>
                </c:pt>
                <c:pt idx="3">
                  <c:v>Women</c:v>
                </c:pt>
                <c:pt idx="4">
                  <c:v>LGBTQIA+</c:v>
                </c:pt>
                <c:pt idx="5">
                  <c:v>Native American</c:v>
                </c:pt>
                <c:pt idx="6">
                  <c:v>Black</c:v>
                </c:pt>
                <c:pt idx="7">
                  <c:v>Hispanic</c:v>
                </c:pt>
                <c:pt idx="8">
                  <c:v>Single</c:v>
                </c:pt>
                <c:pt idx="9">
                  <c:v>Divorced</c:v>
                </c:pt>
                <c:pt idx="10">
                  <c:v>Unmarried</c:v>
                </c:pt>
                <c:pt idx="11">
                  <c:v>&lt;$25k</c:v>
                </c:pt>
                <c:pt idx="12">
                  <c:v>$25–$35k</c:v>
                </c:pt>
                <c:pt idx="13">
                  <c:v>$35–$50k</c:v>
                </c:pt>
                <c:pt idx="14">
                  <c:v>$50–$75k</c:v>
                </c:pt>
                <c:pt idx="15">
                  <c:v>High School</c:v>
                </c:pt>
                <c:pt idx="16">
                  <c:v>Part-time</c:v>
                </c:pt>
                <c:pt idx="17">
                  <c:v>Self-employed</c:v>
                </c:pt>
              </c:strCache>
            </c:strRef>
          </c:cat>
          <c:val>
            <c:numRef>
              <c:f>'Q25 where receive edu'!$O$4:$O$21</c:f>
              <c:numCache>
                <c:formatCode>0%</c:formatCode>
                <c:ptCount val="18"/>
                <c:pt idx="0">
                  <c:v>0.13775428301239939</c:v>
                </c:pt>
                <c:pt idx="1">
                  <c:v>0.14824845973081413</c:v>
                </c:pt>
                <c:pt idx="2">
                  <c:v>0.12904637085324944</c:v>
                </c:pt>
                <c:pt idx="3">
                  <c:v>0.16328930039136336</c:v>
                </c:pt>
                <c:pt idx="4">
                  <c:v>0.11134965355321678</c:v>
                </c:pt>
                <c:pt idx="5">
                  <c:v>0.10931784039875128</c:v>
                </c:pt>
                <c:pt idx="6">
                  <c:v>9.0778154148421955E-2</c:v>
                </c:pt>
                <c:pt idx="7">
                  <c:v>9.4600048941332074E-2</c:v>
                </c:pt>
                <c:pt idx="8">
                  <c:v>0.12143694590380125</c:v>
                </c:pt>
                <c:pt idx="9">
                  <c:v>0.15937821236732458</c:v>
                </c:pt>
                <c:pt idx="10">
                  <c:v>0.12946465953586278</c:v>
                </c:pt>
                <c:pt idx="11">
                  <c:v>0.11495915558507661</c:v>
                </c:pt>
                <c:pt idx="12">
                  <c:v>0.15722230871704432</c:v>
                </c:pt>
                <c:pt idx="13">
                  <c:v>0.18006981649320314</c:v>
                </c:pt>
                <c:pt idx="14">
                  <c:v>0.1653178959230901</c:v>
                </c:pt>
                <c:pt idx="15">
                  <c:v>0.12689046673948864</c:v>
                </c:pt>
                <c:pt idx="16">
                  <c:v>0.1374657637347943</c:v>
                </c:pt>
                <c:pt idx="17">
                  <c:v>0.11528695446598301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80-4AEE-A80E-4C63B56728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987362432"/>
        <c:axId val="987371552"/>
      </c:barChart>
      <c:catAx>
        <c:axId val="987362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987371552"/>
        <c:crosses val="autoZero"/>
        <c:auto val="1"/>
        <c:lblAlgn val="ctr"/>
        <c:lblOffset val="100"/>
        <c:noMultiLvlLbl val="0"/>
      </c:catAx>
      <c:valAx>
        <c:axId val="987371552"/>
        <c:scaling>
          <c:orientation val="minMax"/>
          <c:max val="1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7362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Gender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11111111111111"/>
          <c:y val="0.20875007609728646"/>
          <c:w val="0.88888888888888884"/>
          <c:h val="0.77736102995079837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Demos!$B$9</c:f>
              <c:strCache>
                <c:ptCount val="1"/>
                <c:pt idx="0">
                  <c:v>Men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Demos!$B$10</c:f>
              <c:numCache>
                <c:formatCode>0%</c:formatCode>
                <c:ptCount val="1"/>
                <c:pt idx="0">
                  <c:v>0.49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EA-4DDA-B2BD-9F77B0780346}"/>
            </c:ext>
          </c:extLst>
        </c:ser>
        <c:ser>
          <c:idx val="1"/>
          <c:order val="1"/>
          <c:tx>
            <c:strRef>
              <c:f>Demos!$C$9</c:f>
              <c:strCache>
                <c:ptCount val="1"/>
                <c:pt idx="0">
                  <c:v>Women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defRPr>
                    </a:pPr>
                    <a:fld id="{E527C706-2F44-4802-A00F-421D6D95F6EE}" type="SERIESNAME">
                      <a:rPr lang="en-US">
                        <a:latin typeface="Aptos" panose="020B0004020202020204" pitchFamily="34" charset="0"/>
                      </a:rPr>
                      <a:pPr>
                        <a:defRPr>
                          <a:solidFill>
                            <a:schemeClr val="tx1"/>
                          </a:solidFill>
                          <a:latin typeface="Aptos" panose="020B0004020202020204" pitchFamily="34" charset="0"/>
                        </a:defRPr>
                      </a:pPr>
                      <a:t>[SERIES NAME]</a:t>
                    </a:fld>
                    <a:r>
                      <a:rPr lang="en-US" baseline="0" dirty="0">
                        <a:latin typeface="Aptos" panose="020B0004020202020204" pitchFamily="34" charset="0"/>
                      </a:rPr>
                      <a:t>, </a:t>
                    </a:r>
                    <a:fld id="{4E54A2B0-F3C3-4845-A00C-1BA01BBAB44C}" type="VALUE">
                      <a:rPr lang="en-US" baseline="0">
                        <a:latin typeface="Aptos" panose="020B0004020202020204" pitchFamily="34" charset="0"/>
                      </a:rPr>
                      <a:pPr>
                        <a:defRPr>
                          <a:solidFill>
                            <a:schemeClr val="tx1"/>
                          </a:solidFill>
                          <a:latin typeface="Aptos" panose="020B0004020202020204" pitchFamily="34" charset="0"/>
                        </a:defRPr>
                      </a:pPr>
                      <a:t>[VALUE]</a:t>
                    </a:fld>
                    <a:endParaRPr lang="en-US" baseline="0" dirty="0">
                      <a:latin typeface="Aptos" panose="020B00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902625731318546"/>
                      <c:h val="0.1816431924882628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1BEA-4DDA-B2BD-9F77B07803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Demos!$C$10</c:f>
              <c:numCache>
                <c:formatCode>0%</c:formatCode>
                <c:ptCount val="1"/>
                <c:pt idx="0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BEA-4DDA-B2BD-9F77B0780346}"/>
            </c:ext>
          </c:extLst>
        </c:ser>
        <c:ser>
          <c:idx val="2"/>
          <c:order val="2"/>
          <c:tx>
            <c:strRef>
              <c:f>Demos!$D$9</c:f>
              <c:strCache>
                <c:ptCount val="1"/>
                <c:pt idx="0">
                  <c:v>Non-binary/No Response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33021235981865904"/>
                  <c:y val="-6.085158240433887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defRPr>
                    </a:pPr>
                    <a:fld id="{3B32D900-AAFB-42D1-A29C-48DB02708969}" type="SERIESNAME"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>
                        <a:defRPr>
                          <a:solidFill>
                            <a:schemeClr val="tx1"/>
                          </a:solidFill>
                          <a:latin typeface="Aptos" panose="020B0004020202020204" pitchFamily="34" charset="0"/>
                        </a:defRPr>
                      </a:pPr>
                      <a:t>[SERIES NAME]</a:t>
                    </a:fld>
                    <a:r>
                      <a:rPr lang="en-US" baseline="0" dirty="0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t>, </a:t>
                    </a:r>
                    <a:fld id="{CDC7403B-F84E-429D-835B-BAEE2768EA1D}" type="VALUE">
                      <a:rPr lang="en-US" baseline="0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pPr>
                        <a:defRPr>
                          <a:solidFill>
                            <a:schemeClr val="tx1"/>
                          </a:solidFill>
                          <a:latin typeface="Aptos" panose="020B0004020202020204" pitchFamily="34" charset="0"/>
                        </a:defRPr>
                      </a:pPr>
                      <a:t>[VALUE]</a:t>
                    </a:fld>
                    <a:endParaRPr lang="en-US" baseline="0" dirty="0">
                      <a:solidFill>
                        <a:schemeClr val="tx1"/>
                      </a:solidFill>
                      <a:latin typeface="Aptos" panose="020B0004020202020204" pitchFamily="34" charset="0"/>
                    </a:endParaRPr>
                  </a:p>
                </c:rich>
              </c:tx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927228706516524"/>
                      <c:h val="0.220375586854460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1BEA-4DDA-B2BD-9F77B07803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Demos!$D$10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BEA-4DDA-B2BD-9F77B078034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786212816"/>
        <c:axId val="786214736"/>
      </c:barChart>
      <c:catAx>
        <c:axId val="7862128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86214736"/>
        <c:crosses val="autoZero"/>
        <c:auto val="1"/>
        <c:lblAlgn val="ctr"/>
        <c:lblOffset val="100"/>
        <c:noMultiLvlLbl val="0"/>
      </c:catAx>
      <c:valAx>
        <c:axId val="78621473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786212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Marital Status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Demos!$B$23</c:f>
              <c:strCache>
                <c:ptCount val="1"/>
                <c:pt idx="0">
                  <c:v>Single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Demos!$B$24</c:f>
              <c:numCache>
                <c:formatCode>0%</c:formatCode>
                <c:ptCount val="1"/>
                <c:pt idx="0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B0-41B9-8480-66B3DD3D0A35}"/>
            </c:ext>
          </c:extLst>
        </c:ser>
        <c:ser>
          <c:idx val="2"/>
          <c:order val="1"/>
          <c:tx>
            <c:strRef>
              <c:f>Demos!$D$23</c:f>
              <c:strCache>
                <c:ptCount val="1"/>
                <c:pt idx="0">
                  <c:v>Divorced/Separated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baseline="0" dirty="0">
                        <a:latin typeface="Aptos" panose="020B0004020202020204" pitchFamily="34" charset="0"/>
                      </a:rPr>
                      <a:t>Divorced*, </a:t>
                    </a:r>
                    <a:fld id="{3246F9EE-6E41-4CC7-9C14-DCD1E14F7C55}" type="VALUE">
                      <a:rPr lang="en-US" baseline="0"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 baseline="0" dirty="0">
                      <a:latin typeface="Aptos" panose="020B0004020202020204" pitchFamily="34" charset="0"/>
                    </a:endParaRPr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859881305920577"/>
                      <c:h val="0.1664584043592069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FB0-41B9-8480-66B3DD3D0A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Demos!$D$24</c:f>
              <c:numCache>
                <c:formatCode>0%</c:formatCode>
                <c:ptCount val="1"/>
                <c:pt idx="0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FB0-41B9-8480-66B3DD3D0A35}"/>
            </c:ext>
          </c:extLst>
        </c:ser>
        <c:ser>
          <c:idx val="1"/>
          <c:order val="2"/>
          <c:tx>
            <c:strRef>
              <c:f>Demos!$C$23</c:f>
              <c:strCache>
                <c:ptCount val="1"/>
                <c:pt idx="0">
                  <c:v>Married/Partnered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defRPr>
                    </a:pPr>
                    <a:r>
                      <a:rPr lang="en-US" dirty="0">
                        <a:latin typeface="Aptos" panose="020B0004020202020204" pitchFamily="34" charset="0"/>
                      </a:rPr>
                      <a:t>Married/</a:t>
                    </a:r>
                  </a:p>
                  <a:p>
                    <a:pPr>
                      <a:defRPr>
                        <a:solidFill>
                          <a:schemeClr val="tx1"/>
                        </a:solidFill>
                        <a:latin typeface="Aptos" panose="020B0004020202020204" pitchFamily="34" charset="0"/>
                      </a:defRPr>
                    </a:pPr>
                    <a:r>
                      <a:rPr lang="en-US" baseline="0" dirty="0">
                        <a:latin typeface="Aptos" panose="020B0004020202020204" pitchFamily="34" charset="0"/>
                      </a:rPr>
                      <a:t>Partnered, </a:t>
                    </a:r>
                    <a:fld id="{19D75A82-6674-4161-8483-5C4649394168}" type="VALUE">
                      <a:rPr lang="en-US" baseline="0">
                        <a:latin typeface="Aptos" panose="020B0004020202020204" pitchFamily="34" charset="0"/>
                      </a:rPr>
                      <a:pPr>
                        <a:defRPr>
                          <a:solidFill>
                            <a:schemeClr val="tx1"/>
                          </a:solidFill>
                          <a:latin typeface="Aptos" panose="020B0004020202020204" pitchFamily="34" charset="0"/>
                        </a:defRPr>
                      </a:pPr>
                      <a:t>[VALUE]</a:t>
                    </a:fld>
                    <a:endParaRPr lang="en-US" baseline="0" dirty="0">
                      <a:latin typeface="Aptos" panose="020B00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563429571303584"/>
                      <c:h val="0.2343554972295129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FB0-41B9-8480-66B3DD3D0A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Demos!$C$24</c:f>
              <c:numCache>
                <c:formatCode>0%</c:formatCode>
                <c:ptCount val="1"/>
                <c:pt idx="0">
                  <c:v>0.57999999999999996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FB0-41B9-8480-66B3DD3D0A35}"/>
            </c:ext>
          </c:extLst>
        </c:ser>
        <c:ser>
          <c:idx val="3"/>
          <c:order val="3"/>
          <c:tx>
            <c:strRef>
              <c:f>Demos!$E$23</c:f>
              <c:strCache>
                <c:ptCount val="1"/>
                <c:pt idx="0">
                  <c:v>Widowed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33326721364979939"/>
                  <c:y val="5.092599600600969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defRPr>
                    </a:pPr>
                    <a:fld id="{61FA758B-0D62-4936-917F-79A3923A761B}" type="SERIESNAME">
                      <a:rPr lang="en-US">
                        <a:latin typeface="Aptos" panose="020B0004020202020204" pitchFamily="34" charset="0"/>
                      </a:rPr>
                      <a:pPr>
                        <a:defRPr>
                          <a:solidFill>
                            <a:schemeClr val="tx1"/>
                          </a:solidFill>
                          <a:latin typeface="Aptos" panose="020B0004020202020204" pitchFamily="34" charset="0"/>
                        </a:defRPr>
                      </a:pPr>
                      <a:t>[SERIES NAME]</a:t>
                    </a:fld>
                    <a:r>
                      <a:rPr lang="en-US" baseline="0" dirty="0">
                        <a:latin typeface="Aptos" panose="020B0004020202020204" pitchFamily="34" charset="0"/>
                      </a:rPr>
                      <a:t>, </a:t>
                    </a:r>
                    <a:fld id="{51DE6157-BCE7-4F23-A8C0-BF09FD84C251}" type="VALUE">
                      <a:rPr lang="en-US" baseline="0">
                        <a:latin typeface="Aptos" panose="020B0004020202020204" pitchFamily="34" charset="0"/>
                      </a:rPr>
                      <a:pPr>
                        <a:defRPr>
                          <a:solidFill>
                            <a:schemeClr val="tx1"/>
                          </a:solidFill>
                          <a:latin typeface="Aptos" panose="020B0004020202020204" pitchFamily="34" charset="0"/>
                        </a:defRPr>
                      </a:pPr>
                      <a:t>[VALUE]</a:t>
                    </a:fld>
                    <a:endParaRPr lang="en-US" baseline="0" dirty="0">
                      <a:latin typeface="Aptos" panose="020B0004020202020204" pitchFamily="34" charset="0"/>
                    </a:endParaRPr>
                  </a:p>
                </c:rich>
              </c:tx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953511492881569"/>
                      <c:h val="0.1608234908136483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FB0-41B9-8480-66B3DD3D0A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Demos!$E$24</c:f>
              <c:numCache>
                <c:formatCode>0%</c:formatCode>
                <c:ptCount val="1"/>
                <c:pt idx="0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FB0-41B9-8480-66B3DD3D0A3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786256976"/>
        <c:axId val="786257456"/>
      </c:barChart>
      <c:catAx>
        <c:axId val="7862569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86257456"/>
        <c:crosses val="autoZero"/>
        <c:auto val="1"/>
        <c:lblAlgn val="ctr"/>
        <c:lblOffset val="100"/>
        <c:noMultiLvlLbl val="0"/>
      </c:catAx>
      <c:valAx>
        <c:axId val="78625745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786256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Education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Demos!$B$38</c:f>
              <c:strCache>
                <c:ptCount val="1"/>
                <c:pt idx="0">
                  <c:v>High School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Demos!$B$39</c:f>
              <c:numCache>
                <c:formatCode>0%</c:formatCode>
                <c:ptCount val="1"/>
                <c:pt idx="0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51-412E-97FB-8B3D90EE7748}"/>
            </c:ext>
          </c:extLst>
        </c:ser>
        <c:ser>
          <c:idx val="1"/>
          <c:order val="1"/>
          <c:tx>
            <c:strRef>
              <c:f>Demos!$C$38</c:f>
              <c:strCache>
                <c:ptCount val="1"/>
                <c:pt idx="0">
                  <c:v>Some College/Tech/2-Year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DAC9F729-7F82-484E-BBFF-5403CD6E3B47}" type="SERIESNAME">
                      <a:rPr lang="en-US">
                        <a:latin typeface="Aptos" panose="020B0004020202020204" pitchFamily="34" charset="0"/>
                      </a:rPr>
                      <a:pPr/>
                      <a:t>[SERIES NAME]</a:t>
                    </a:fld>
                    <a:r>
                      <a:rPr lang="en-US" baseline="0" dirty="0">
                        <a:latin typeface="Aptos" panose="020B0004020202020204" pitchFamily="34" charset="0"/>
                      </a:rPr>
                      <a:t>, </a:t>
                    </a:r>
                    <a:fld id="{C9F5728A-CC37-41FF-9DC1-C6889960D1FC}" type="VALUE">
                      <a:rPr lang="en-US" baseline="0"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 baseline="0" dirty="0">
                      <a:latin typeface="Aptos" panose="020B0004020202020204" pitchFamily="34" charset="0"/>
                    </a:endParaRPr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018692591510844"/>
                      <c:h val="0.2672435495736043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651-412E-97FB-8B3D90EE77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Demos!$C$39</c:f>
              <c:numCache>
                <c:formatCode>0%</c:formatCode>
                <c:ptCount val="1"/>
                <c:pt idx="0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651-412E-97FB-8B3D90EE7748}"/>
            </c:ext>
          </c:extLst>
        </c:ser>
        <c:ser>
          <c:idx val="2"/>
          <c:order val="2"/>
          <c:tx>
            <c:strRef>
              <c:f>Demos!$D$38</c:f>
              <c:strCache>
                <c:ptCount val="1"/>
                <c:pt idx="0">
                  <c:v>4-Year College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416C34D8-08D2-4642-A9CD-7161A15A59CC}" type="SERIESNAME">
                      <a:rPr lang="en-US">
                        <a:latin typeface="Aptos" panose="020B0004020202020204" pitchFamily="34" charset="0"/>
                      </a:rPr>
                      <a:pPr/>
                      <a:t>[SERIES NAME]</a:t>
                    </a:fld>
                    <a:r>
                      <a:rPr lang="en-US" baseline="0" dirty="0">
                        <a:latin typeface="Aptos" panose="020B0004020202020204" pitchFamily="34" charset="0"/>
                      </a:rPr>
                      <a:t>, </a:t>
                    </a:r>
                    <a:fld id="{B8E2741E-7588-4477-8340-401FE8BA3153}" type="VALUE">
                      <a:rPr lang="en-US" baseline="0">
                        <a:latin typeface="Aptos" panose="020B0004020202020204" pitchFamily="34" charset="0"/>
                      </a:rPr>
                      <a:pPr/>
                      <a:t>[VALUE]</a:t>
                    </a:fld>
                    <a:endParaRPr lang="en-US" baseline="0" dirty="0">
                      <a:latin typeface="Aptos" panose="020B0004020202020204" pitchFamily="34" charset="0"/>
                    </a:endParaRPr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651002084239848"/>
                      <c:h val="0.1658825345793713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651-412E-97FB-8B3D90EE77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Demos!$D$39</c:f>
              <c:numCache>
                <c:formatCode>0%</c:formatCode>
                <c:ptCount val="1"/>
                <c:pt idx="0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651-412E-97FB-8B3D90EE7748}"/>
            </c:ext>
          </c:extLst>
        </c:ser>
        <c:ser>
          <c:idx val="3"/>
          <c:order val="3"/>
          <c:tx>
            <c:strRef>
              <c:f>Demos!$E$38</c:f>
              <c:strCache>
                <c:ptCount val="1"/>
                <c:pt idx="0">
                  <c:v>Post-Graduate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defRPr>
                    </a:pPr>
                    <a:fld id="{697ABBCA-1527-4652-BAC9-86504EB992DB}" type="SERIESNAME">
                      <a:rPr lang="en-US">
                        <a:latin typeface="Aptos" panose="020B0004020202020204" pitchFamily="34" charset="0"/>
                      </a:rPr>
                      <a:pPr>
                        <a:defRPr>
                          <a:solidFill>
                            <a:schemeClr val="tx1"/>
                          </a:solidFill>
                          <a:latin typeface="Aptos" panose="020B0004020202020204" pitchFamily="34" charset="0"/>
                        </a:defRPr>
                      </a:pPr>
                      <a:t>[SERIES NAME]</a:t>
                    </a:fld>
                    <a:r>
                      <a:rPr lang="en-US" baseline="0" dirty="0">
                        <a:latin typeface="Aptos" panose="020B0004020202020204" pitchFamily="34" charset="0"/>
                      </a:rPr>
                      <a:t>, </a:t>
                    </a:r>
                    <a:fld id="{B93F5FAD-7249-4ADB-AF33-C69623A15146}" type="VALUE">
                      <a:rPr lang="en-US" baseline="0">
                        <a:latin typeface="Aptos" panose="020B0004020202020204" pitchFamily="34" charset="0"/>
                      </a:rPr>
                      <a:pPr>
                        <a:defRPr>
                          <a:solidFill>
                            <a:schemeClr val="tx1"/>
                          </a:solidFill>
                          <a:latin typeface="Aptos" panose="020B0004020202020204" pitchFamily="34" charset="0"/>
                        </a:defRPr>
                      </a:pPr>
                      <a:t>[VALUE]</a:t>
                    </a:fld>
                    <a:endParaRPr lang="en-US" baseline="0" dirty="0">
                      <a:latin typeface="Aptos" panose="020B00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Aptos" panose="020B00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571769179874468"/>
                      <c:h val="0.1982899533391659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651-412E-97FB-8B3D90EE77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Demos!$E$39</c:f>
              <c:numCache>
                <c:formatCode>0%</c:formatCode>
                <c:ptCount val="1"/>
                <c:pt idx="0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651-412E-97FB-8B3D90EE774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987346112"/>
        <c:axId val="987349472"/>
      </c:barChart>
      <c:catAx>
        <c:axId val="9873461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87349472"/>
        <c:crosses val="autoZero"/>
        <c:auto val="1"/>
        <c:lblAlgn val="ctr"/>
        <c:lblOffset val="100"/>
        <c:noMultiLvlLbl val="0"/>
      </c:catAx>
      <c:valAx>
        <c:axId val="98734947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987346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D6D4-46E6-89ED-265BD79BB709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6D4-46E6-89ED-265BD79BB709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D6D4-46E6-89ED-265BD79BB709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6D4-46E6-89ED-265BD79BB709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6D4-46E6-89ED-265BD79BB709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D6D4-46E6-89ED-265BD79BB709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6D4-46E6-89ED-265BD79BB709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D6D4-46E6-89ED-265BD79BB70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'FEP Scores'!$Q$22:$Q$30</c:f>
              <c:strCache>
                <c:ptCount val="9"/>
                <c:pt idx="0">
                  <c:v>&lt;$25k</c:v>
                </c:pt>
                <c:pt idx="1">
                  <c:v>$25–$35k</c:v>
                </c:pt>
                <c:pt idx="2">
                  <c:v>$35–$50k</c:v>
                </c:pt>
                <c:pt idx="3">
                  <c:v>$50–$75k</c:v>
                </c:pt>
                <c:pt idx="4">
                  <c:v>AVG</c:v>
                </c:pt>
                <c:pt idx="5">
                  <c:v>$75–$100k</c:v>
                </c:pt>
                <c:pt idx="6">
                  <c:v>$100–$150k</c:v>
                </c:pt>
                <c:pt idx="7">
                  <c:v>$150–$250k</c:v>
                </c:pt>
                <c:pt idx="8">
                  <c:v>$250k+</c:v>
                </c:pt>
              </c:strCache>
            </c:strRef>
          </c:cat>
          <c:val>
            <c:numRef>
              <c:f>'FEP Scores'!$R$22:$R$30</c:f>
              <c:numCache>
                <c:formatCode>General</c:formatCode>
                <c:ptCount val="9"/>
                <c:pt idx="0">
                  <c:v>3.94</c:v>
                </c:pt>
                <c:pt idx="1">
                  <c:v>3.89</c:v>
                </c:pt>
                <c:pt idx="2">
                  <c:v>4.32</c:v>
                </c:pt>
                <c:pt idx="3">
                  <c:v>4.67</c:v>
                </c:pt>
                <c:pt idx="4">
                  <c:v>4.95</c:v>
                </c:pt>
                <c:pt idx="5" formatCode="0.00">
                  <c:v>4.9972624341949592</c:v>
                </c:pt>
                <c:pt idx="6" formatCode="0.00">
                  <c:v>5.2990679556486473</c:v>
                </c:pt>
                <c:pt idx="7" formatCode="0.00">
                  <c:v>5.7984057081156521</c:v>
                </c:pt>
                <c:pt idx="8" formatCode="0.00">
                  <c:v>6.2542634785472995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D4-46E6-89ED-265BD79BB7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987444992"/>
        <c:axId val="987443072"/>
      </c:barChart>
      <c:catAx>
        <c:axId val="987444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987443072"/>
        <c:crosses val="autoZero"/>
        <c:auto val="1"/>
        <c:lblAlgn val="ctr"/>
        <c:lblOffset val="100"/>
        <c:noMultiLvlLbl val="0"/>
      </c:catAx>
      <c:valAx>
        <c:axId val="9874430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7444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 dir="row">'9L Fin Advice Necess'!$E$4:$I$4</cx:f>
        <cx:lvl ptCount="5">
          <cx:pt idx="0">Strongly Agree</cx:pt>
          <cx:pt idx="1">Agree</cx:pt>
          <cx:pt idx="2">Neutral</cx:pt>
          <cx:pt idx="3">Disagree</cx:pt>
          <cx:pt idx="4">Strongly Disagree</cx:pt>
        </cx:lvl>
      </cx:strDim>
      <cx:numDim type="val">
        <cx:f dir="row">'9L Fin Advice Necess'!$E$5:$I$5</cx:f>
        <cx:lvl ptCount="5" formatCode="0%">
          <cx:pt idx="0">0.23999999999999999</cx:pt>
          <cx:pt idx="1">0.37</cx:pt>
          <cx:pt idx="2">0.23000000000000001</cx:pt>
          <cx:pt idx="3">0.10000000000000001</cx:pt>
          <cx:pt idx="4">0.059999999999999998</cx:pt>
        </cx:lvl>
      </cx:numDim>
    </cx:data>
  </cx:chartData>
  <cx:chart>
    <cx:plotArea>
      <cx:plotAreaRegion>
        <cx:series layoutId="funnel" uniqueId="{3FE3BC8F-50A2-4EB4-9D81-C27FC7F7F44D}">
          <cx:spPr>
            <a:solidFill>
              <a:schemeClr val="accent1">
                <a:lumMod val="60000"/>
                <a:lumOff val="40000"/>
              </a:schemeClr>
            </a:solidFill>
          </cx:spPr>
          <cx:dataPt idx="0">
            <cx:spPr>
              <a:solidFill>
                <a:srgbClr val="129DC0"/>
              </a:solidFill>
            </cx:spPr>
          </cx:dataPt>
          <cx:dataPt idx="1">
            <cx:spPr>
              <a:solidFill>
                <a:srgbClr val="129DC0">
                  <a:lumMod val="60000"/>
                  <a:lumOff val="40000"/>
                </a:srgbClr>
              </a:solidFill>
            </cx:spPr>
          </cx:dataPt>
          <cx:dataPt idx="2">
            <cx:spPr>
              <a:solidFill>
                <a:srgbClr val="FFD103"/>
              </a:solidFill>
            </cx:spPr>
          </cx:dataPt>
          <cx:dataPt idx="3">
            <cx:spPr>
              <a:solidFill>
                <a:srgbClr val="008145">
                  <a:lumMod val="60000"/>
                  <a:lumOff val="40000"/>
                </a:srgbClr>
              </a:solidFill>
            </cx:spPr>
          </cx:dataPt>
          <cx:dataPt idx="4">
            <cx:spPr>
              <a:solidFill>
                <a:srgbClr val="008145"/>
              </a:solidFill>
            </cx:spPr>
          </cx:dataPt>
          <cx:dataLabels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2000" b="1">
                    <a:solidFill>
                      <a:schemeClr val="bg1"/>
                    </a:solidFill>
                  </a:defRPr>
                </a:pPr>
                <a:endParaRPr lang="en-US" sz="2000" b="1" i="0" u="none" strike="noStrike" baseline="0">
                  <a:solidFill>
                    <a:schemeClr val="bg1"/>
                  </a:solidFill>
                  <a:latin typeface="Arial" panose="020B0604020202020204"/>
                </a:endParaRPr>
              </a:p>
            </cx:txPr>
            <cx:visibility seriesName="0" categoryName="0" value="1"/>
            <cx:dataLabel idx="0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>
                      <a:solidFill>
                        <a:schemeClr val="bg1"/>
                      </a:solidFill>
                    </a:defRPr>
                  </a:pPr>
                  <a:r>
                    <a:rPr lang="en-US" sz="2000" b="1" i="0" u="none" strike="noStrike" baseline="0">
                      <a:solidFill>
                        <a:schemeClr val="bg1"/>
                      </a:solidFill>
                      <a:latin typeface="Arial" panose="020B0604020202020204"/>
                    </a:rPr>
                    <a:t>24%</a:t>
                  </a:r>
                </a:p>
              </cx:txPr>
              <cx:visibility seriesName="0" categoryName="0" value="1"/>
            </cx:dataLabel>
            <cx:dataLabel idx="1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>
                      <a:solidFill>
                        <a:schemeClr val="tx1"/>
                      </a:solidFill>
                    </a:defRPr>
                  </a:pPr>
                  <a:r>
                    <a:rPr lang="en-US" sz="2000" b="1" i="0" u="none" strike="noStrike" baseline="0">
                      <a:solidFill>
                        <a:schemeClr val="tx1"/>
                      </a:solidFill>
                      <a:latin typeface="Arial" panose="020B0604020202020204"/>
                    </a:rPr>
                    <a:t>37%</a:t>
                  </a:r>
                </a:p>
              </cx:txPr>
            </cx:dataLabel>
            <cx:dataLabel idx="2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>
                      <a:solidFill>
                        <a:schemeClr val="tx1"/>
                      </a:solidFill>
                    </a:defRPr>
                  </a:pPr>
                  <a:r>
                    <a:rPr lang="en-US" sz="2000" b="1" i="0" u="none" strike="noStrike" baseline="0">
                      <a:solidFill>
                        <a:schemeClr val="tx1"/>
                      </a:solidFill>
                      <a:latin typeface="Arial" panose="020B0604020202020204"/>
                    </a:rPr>
                    <a:t>23%</a:t>
                  </a:r>
                </a:p>
              </cx:txPr>
              <cx:visibility seriesName="0" categoryName="0" value="1"/>
            </cx:dataLabel>
            <cx:dataLabel idx="3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>
                      <a:solidFill>
                        <a:schemeClr val="tx1"/>
                      </a:solidFill>
                    </a:defRPr>
                  </a:pPr>
                  <a:r>
                    <a:rPr lang="en-US" sz="2000" b="1" i="0" u="none" strike="noStrike" baseline="0">
                      <a:solidFill>
                        <a:schemeClr val="tx1"/>
                      </a:solidFill>
                      <a:latin typeface="Arial" panose="020B0604020202020204"/>
                    </a:rPr>
                    <a:t>10%</a:t>
                  </a:r>
                </a:p>
              </cx:txPr>
            </cx:dataLabel>
            <cx:dataLabel idx="4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>
                      <a:solidFill>
                        <a:schemeClr val="bg1"/>
                      </a:solidFill>
                    </a:defRPr>
                  </a:pPr>
                  <a:r>
                    <a:rPr lang="en-US" sz="2000" b="1" i="0" u="none" strike="noStrike" baseline="0">
                      <a:solidFill>
                        <a:schemeClr val="bg1"/>
                      </a:solidFill>
                      <a:latin typeface="Arial" panose="020B0604020202020204"/>
                    </a:rPr>
                    <a:t>6%</a:t>
                  </a:r>
                </a:p>
              </cx:txPr>
              <cx:visibility seriesName="0" categoryName="0" value="1"/>
            </cx:dataLabel>
          </cx:dataLabels>
          <cx:dataId val="0"/>
        </cx:series>
      </cx:plotAreaRegion>
      <cx:axis id="0">
        <cx:catScaling gapWidth="0.0599999987"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800">
                <a:solidFill>
                  <a:schemeClr val="tx1"/>
                </a:solidFill>
              </a:defRPr>
            </a:pPr>
            <a:endParaRPr lang="en-US" sz="1800" b="0" i="0" u="none" strike="noStrike" baseline="0">
              <a:solidFill>
                <a:schemeClr val="tx1"/>
              </a:solidFill>
              <a:latin typeface="Arial" panose="020B0604020202020204"/>
            </a:endParaRPr>
          </a:p>
        </cx:txPr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41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4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0.04292</cdr:x>
      <cdr:y>0.4066</cdr:y>
    </cdr:from>
    <cdr:to>
      <cdr:x>0.27749</cdr:x>
      <cdr:y>0.72825</cdr:y>
    </cdr:to>
    <cdr:sp macro="" textlink="">
      <cdr:nvSpPr>
        <cdr:cNvPr id="2" name="Rectangle: Rounded Corners 1">
          <a:extLst xmlns:a="http://schemas.openxmlformats.org/drawingml/2006/main">
            <a:ext uri="{FF2B5EF4-FFF2-40B4-BE49-F238E27FC236}">
              <a16:creationId xmlns:a16="http://schemas.microsoft.com/office/drawing/2014/main" id="{B9341F5A-4070-3EFB-E4EB-3BBC8A6D89A8}"/>
            </a:ext>
          </a:extLst>
        </cdr:cNvPr>
        <cdr:cNvSpPr/>
      </cdr:nvSpPr>
      <cdr:spPr>
        <a:xfrm xmlns:a="http://schemas.openxmlformats.org/drawingml/2006/main">
          <a:off x="108081" y="929485"/>
          <a:ext cx="590746" cy="735291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solidFill>
            <a:srgbClr val="00437B"/>
          </a:solidFill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kern="1200" dirty="0">
            <a:latin typeface="Aptos" panose="020B00040202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0.25106</cdr:x>
      <cdr:y>0.57392</cdr:y>
    </cdr:from>
    <cdr:to>
      <cdr:x>0.2703</cdr:x>
      <cdr:y>0.79073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62C4FC0E-DD5E-133D-A583-CE2147737477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905433" y="1572199"/>
          <a:ext cx="222716" cy="593908"/>
        </a:xfrm>
        <a:prstGeom xmlns:a="http://schemas.openxmlformats.org/drawingml/2006/main" prst="rect">
          <a:avLst/>
        </a:prstGeom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0.25638</cdr:x>
      <cdr:y>0.59164</cdr:y>
    </cdr:from>
    <cdr:to>
      <cdr:x>0.2757</cdr:x>
      <cdr:y>0.80815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9F6FB1F3-F435-3361-415D-A2DD2F6D8347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956233" y="1622999"/>
          <a:ext cx="222716" cy="593908"/>
        </a:xfrm>
        <a:prstGeom xmlns:a="http://schemas.openxmlformats.org/drawingml/2006/main" prst="rect">
          <a:avLst/>
        </a:prstGeom>
      </cdr:spPr>
    </cdr:pic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0.25247</cdr:x>
      <cdr:y>0.57912</cdr:y>
    </cdr:from>
    <cdr:to>
      <cdr:x>0.27179</cdr:x>
      <cdr:y>0.79562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96F4F3F8-AB4A-64AC-DA7F-A06DAA7B2898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911168" y="1588632"/>
          <a:ext cx="222716" cy="593908"/>
        </a:xfrm>
        <a:prstGeom xmlns:a="http://schemas.openxmlformats.org/drawingml/2006/main" prst="rect">
          <a:avLst/>
        </a:prstGeom>
      </cdr:spPr>
    </cdr:pic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0.23103</cdr:x>
      <cdr:y>0.72159</cdr:y>
    </cdr:from>
    <cdr:to>
      <cdr:x>0.26333</cdr:x>
      <cdr:y>0.76784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B5E4C797-AF34-61D4-6647-55A694E05145}"/>
            </a:ext>
          </a:extLst>
        </cdr:cNvPr>
        <cdr:cNvSpPr/>
      </cdr:nvSpPr>
      <cdr:spPr>
        <a:xfrm xmlns:a="http://schemas.openxmlformats.org/drawingml/2006/main" rot="19230866">
          <a:off x="2690148" y="3567181"/>
          <a:ext cx="376083" cy="2286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kern="120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0.0275</cdr:x>
      <cdr:y>0.74728</cdr:y>
    </cdr:from>
    <cdr:to>
      <cdr:x>0.04869</cdr:x>
      <cdr:y>0.76877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17EC0238-27D8-CD50-4E4A-5BCB102F864C}"/>
            </a:ext>
          </a:extLst>
        </cdr:cNvPr>
        <cdr:cNvSpPr/>
      </cdr:nvSpPr>
      <cdr:spPr>
        <a:xfrm xmlns:a="http://schemas.openxmlformats.org/drawingml/2006/main">
          <a:off x="219997" y="4104208"/>
          <a:ext cx="169606" cy="117986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kern="1200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</cdr:x>
      <cdr:y>0.49175</cdr:y>
    </cdr:from>
    <cdr:to>
      <cdr:x>0.60551</cdr:x>
      <cdr:y>0.49175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63A2290F-0821-6860-A792-9A00E0753D1E}"/>
            </a:ext>
          </a:extLst>
        </cdr:cNvPr>
        <cdr:cNvCxnSpPr/>
      </cdr:nvCxnSpPr>
      <cdr:spPr>
        <a:xfrm xmlns:a="http://schemas.openxmlformats.org/drawingml/2006/main" flipH="1">
          <a:off x="0" y="2974277"/>
          <a:ext cx="3477767" cy="0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rgbClr val="C0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5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5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E2ADFED4-E459-4D27-AE2E-A1E79BD23AE1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9763" y="1162050"/>
            <a:ext cx="5578475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3"/>
            <a:ext cx="5486400" cy="3660458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2971800" cy="46643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8"/>
            <a:ext cx="2971800" cy="46643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41BEACE9-AB3C-4A2C-A217-CA78F3829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671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EACE9-AB3C-4A2C-A217-CA78F382976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790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5FE94C-66C5-4E5E-B47E-855AB7D9E4A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369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EACE9-AB3C-4A2C-A217-CA78F382976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305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EACE9-AB3C-4A2C-A217-CA78F382976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06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2E9C88-1E35-BE45-36E4-E6EA78D91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017EF0-F9AB-379C-A617-9BD296378F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310BDA-9CEB-2BD1-B613-508BDB232E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7F497-6EE4-553B-D672-C45D6E3D6E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EACE9-AB3C-4A2C-A217-CA78F382976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935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EACE9-AB3C-4A2C-A217-CA78F382976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250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EACE9-AB3C-4A2C-A217-CA78F382976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006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E531C58-7F87-8940-261C-F82E162DE92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824" y="0"/>
            <a:ext cx="12198095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4995950"/>
            <a:ext cx="12198096" cy="1868734"/>
          </a:xfrm>
          <a:prstGeom prst="rect">
            <a:avLst/>
          </a:prstGeom>
          <a:solidFill>
            <a:srgbClr val="0043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41028" y="5293508"/>
            <a:ext cx="5446762" cy="477054"/>
          </a:xfrm>
          <a:prstGeom prst="rect">
            <a:avLst/>
          </a:prstGeom>
          <a:noFill/>
          <a:effectLst/>
        </p:spPr>
        <p:txBody>
          <a:bodyPr wrap="square" lIns="0" rIns="182880" bIns="0" anchor="b" anchorCtr="0">
            <a:sp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bg1"/>
                </a:solidFill>
                <a:latin typeface="Aptos" panose="020B0004020202020204" pitchFamily="34" charset="0"/>
                <a:cs typeface="Arial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-6824" y="2547328"/>
            <a:ext cx="1131113" cy="2562474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1028" y="5805131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41028" y="6159279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600" i="1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A logo with a globe in the middle&#10;&#10;Description automatically generated">
            <a:extLst>
              <a:ext uri="{FF2B5EF4-FFF2-40B4-BE49-F238E27FC236}">
                <a16:creationId xmlns:a16="http://schemas.microsoft.com/office/drawing/2014/main" id="{920016E4-B307-7BBE-8375-9D05E05DBE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9099" y="6048376"/>
            <a:ext cx="1222376" cy="59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715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4162425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4133850"/>
            <a:ext cx="12191999" cy="787609"/>
          </a:xfrm>
          <a:prstGeom prst="rect">
            <a:avLst/>
          </a:prstGeom>
          <a:solidFill>
            <a:srgbClr val="EBE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BE8E5"/>
              </a:solidFill>
              <a:latin typeface="Aptos" panose="020B00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4378221"/>
            <a:ext cx="12191999" cy="1241530"/>
          </a:xfrm>
          <a:prstGeom prst="rect">
            <a:avLst/>
          </a:prstGeom>
          <a:solidFill>
            <a:srgbClr val="0043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002F70"/>
              </a:solidFill>
              <a:latin typeface="Aptos" panose="020B0004020202020204" pitchFamily="34" charset="0"/>
            </a:endParaRPr>
          </a:p>
        </p:txBody>
      </p:sp>
      <p:sp>
        <p:nvSpPr>
          <p:cNvPr id="13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5782" y="4391025"/>
            <a:ext cx="12024293" cy="1219199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r">
              <a:defRPr sz="3200" b="0" baseline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section text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CF4A2717-C8B4-484E-4BEB-91DFA5DA8F4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fld id="{67121609-86F3-4EB6-B8CA-ABD47EA20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53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-Blue bar-gray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800"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B820695-8BF3-9956-DC9C-CA54993AFAC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fld id="{67121609-86F3-4EB6-B8CA-ABD47EA208B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7029E6-153B-0D74-4222-7673D15E667E}"/>
              </a:ext>
            </a:extLst>
          </p:cNvPr>
          <p:cNvSpPr/>
          <p:nvPr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43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  <a:latin typeface="Aptos" panose="020B0004020202020204" pitchFamily="34" charset="0"/>
            </a:endParaRPr>
          </a:p>
        </p:txBody>
      </p:sp>
      <p:sp>
        <p:nvSpPr>
          <p:cNvPr id="10" name="Title Placeholder 37">
            <a:extLst>
              <a:ext uri="{FF2B5EF4-FFF2-40B4-BE49-F238E27FC236}">
                <a16:creationId xmlns:a16="http://schemas.microsoft.com/office/drawing/2014/main" id="{522FD1F7-25D9-70DD-EB03-C2EF93D962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" y="-44825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</p:spTree>
    <p:extLst>
      <p:ext uri="{BB962C8B-B14F-4D97-AF65-F5344CB8AC3E}">
        <p14:creationId xmlns:p14="http://schemas.microsoft.com/office/powerpoint/2010/main" val="13459541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Who We Are PP gray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789" y="1368425"/>
            <a:ext cx="5993476" cy="3995284"/>
          </a:xfrm>
          <a:prstGeom prst="rect">
            <a:avLst/>
          </a:prstGeom>
          <a:noFill/>
        </p:spPr>
      </p:pic>
      <p:sp>
        <p:nvSpPr>
          <p:cNvPr id="22" name="Rectangle 21" hidden="1"/>
          <p:cNvSpPr/>
          <p:nvPr/>
        </p:nvSpPr>
        <p:spPr>
          <a:xfrm>
            <a:off x="-24938" y="5308671"/>
            <a:ext cx="12216384" cy="1596043"/>
          </a:xfrm>
          <a:prstGeom prst="rect">
            <a:avLst/>
          </a:prstGeom>
          <a:solidFill>
            <a:srgbClr val="002F70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350" dirty="0">
              <a:latin typeface="Aptos" panose="020B00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905830" y="1368425"/>
            <a:ext cx="3666956" cy="3689131"/>
            <a:chOff x="7012369" y="1565306"/>
            <a:chExt cx="4443873" cy="3689131"/>
          </a:xfrm>
          <a:solidFill>
            <a:schemeClr val="bg1">
              <a:lumMod val="95000"/>
            </a:schemeClr>
          </a:solidFill>
        </p:grpSpPr>
        <p:sp>
          <p:nvSpPr>
            <p:cNvPr id="9" name="Rectangle 8"/>
            <p:cNvSpPr/>
            <p:nvPr userDrawn="1"/>
          </p:nvSpPr>
          <p:spPr>
            <a:xfrm>
              <a:off x="7012369" y="1565306"/>
              <a:ext cx="4443873" cy="3689131"/>
            </a:xfrm>
            <a:prstGeom prst="rect">
              <a:avLst/>
            </a:prstGeom>
            <a:grpFill/>
            <a:ln>
              <a:solidFill>
                <a:srgbClr val="006E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ptos" panose="020B0004020202020204" pitchFamily="34" charset="0"/>
              </a:endParaRPr>
            </a:p>
          </p:txBody>
        </p:sp>
        <p:sp>
          <p:nvSpPr>
            <p:cNvPr id="10" name="TextBox 9"/>
            <p:cNvSpPr txBox="1"/>
            <p:nvPr userDrawn="1"/>
          </p:nvSpPr>
          <p:spPr>
            <a:xfrm>
              <a:off x="7167532" y="2039454"/>
              <a:ext cx="4133546" cy="267765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404040"/>
                  </a:solidFill>
                  <a:latin typeface="Aptos" panose="020B0004020202020204" pitchFamily="34" charset="0"/>
                  <a:cs typeface="Arial" panose="020B0604020202020204" pitchFamily="34" charset="0"/>
                </a:rPr>
                <a:t>Advancing the financial services industry by empowering our </a:t>
              </a:r>
              <a:br>
                <a:rPr lang="en-US" sz="2400" dirty="0">
                  <a:solidFill>
                    <a:srgbClr val="404040"/>
                  </a:solidFill>
                  <a:latin typeface="Aptos" panose="020B0004020202020204" pitchFamily="34" charset="0"/>
                  <a:cs typeface="Arial" panose="020B0604020202020204" pitchFamily="34" charset="0"/>
                </a:rPr>
              </a:br>
              <a:r>
                <a:rPr lang="en-US" sz="2400" dirty="0">
                  <a:solidFill>
                    <a:srgbClr val="404040"/>
                  </a:solidFill>
                  <a:latin typeface="Aptos" panose="020B0004020202020204" pitchFamily="34" charset="0"/>
                  <a:cs typeface="Arial" panose="020B0604020202020204" pitchFamily="34" charset="0"/>
                </a:rPr>
                <a:t>members with </a:t>
              </a:r>
              <a:r>
                <a:rPr lang="en-US" sz="2400" b="1" dirty="0">
                  <a:solidFill>
                    <a:srgbClr val="002F70"/>
                  </a:solidFill>
                  <a:latin typeface="Aptos" panose="020B0004020202020204" pitchFamily="34" charset="0"/>
                  <a:cs typeface="Arial" panose="020B0604020202020204" pitchFamily="34" charset="0"/>
                </a:rPr>
                <a:t>knowledge</a:t>
              </a:r>
              <a:r>
                <a:rPr lang="en-US" sz="2400" dirty="0">
                  <a:solidFill>
                    <a:srgbClr val="404040"/>
                  </a:solidFill>
                  <a:latin typeface="Aptos" panose="020B00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>
                  <a:solidFill>
                    <a:srgbClr val="002F70"/>
                  </a:solidFill>
                  <a:latin typeface="Aptos" panose="020B0004020202020204" pitchFamily="34" charset="0"/>
                  <a:cs typeface="Arial" panose="020B0604020202020204" pitchFamily="34" charset="0"/>
                </a:rPr>
                <a:t>insights</a:t>
              </a:r>
              <a:r>
                <a:rPr lang="en-US" sz="2400" dirty="0">
                  <a:solidFill>
                    <a:srgbClr val="404040"/>
                  </a:solidFill>
                  <a:latin typeface="Aptos" panose="020B00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>
                  <a:solidFill>
                    <a:srgbClr val="002F70"/>
                  </a:solidFill>
                  <a:latin typeface="Aptos" panose="020B0004020202020204" pitchFamily="34" charset="0"/>
                  <a:cs typeface="Arial" panose="020B0604020202020204" pitchFamily="34" charset="0"/>
                </a:rPr>
                <a:t>connections</a:t>
              </a:r>
              <a:r>
                <a:rPr lang="en-US" sz="2400" dirty="0">
                  <a:solidFill>
                    <a:srgbClr val="404040"/>
                  </a:solidFill>
                  <a:latin typeface="Aptos" panose="020B0004020202020204" pitchFamily="34" charset="0"/>
                  <a:cs typeface="Arial" panose="020B0604020202020204" pitchFamily="34" charset="0"/>
                </a:rPr>
                <a:t>, and </a:t>
              </a:r>
              <a:r>
                <a:rPr lang="en-US" sz="2400" b="1" dirty="0">
                  <a:solidFill>
                    <a:srgbClr val="002F70"/>
                  </a:solidFill>
                  <a:latin typeface="Aptos" panose="020B0004020202020204" pitchFamily="34" charset="0"/>
                  <a:cs typeface="Arial" panose="020B0604020202020204" pitchFamily="34" charset="0"/>
                </a:rPr>
                <a:t>solutions</a:t>
              </a:r>
              <a:endParaRPr lang="en-US" sz="2400" b="1" dirty="0">
                <a:solidFill>
                  <a:srgbClr val="002F70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CB518EE-AEE0-6236-F412-99EB3F37D64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fld id="{67121609-86F3-4EB6-B8CA-ABD47EA208BE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835847-2CF1-09EB-F12A-058BB4E5F7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9099" y="6099201"/>
            <a:ext cx="1222376" cy="49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915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9867901" y="5778395"/>
            <a:ext cx="2247899" cy="955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  <a:latin typeface="Aptos" panose="020B00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807354" y="4059591"/>
            <a:ext cx="1920240" cy="759886"/>
            <a:chOff x="2807354" y="4059591"/>
            <a:chExt cx="1920240" cy="759886"/>
          </a:xfrm>
        </p:grpSpPr>
        <p:sp>
          <p:nvSpPr>
            <p:cNvPr id="18" name="Rectangle 17"/>
            <p:cNvSpPr/>
            <p:nvPr userDrawn="1"/>
          </p:nvSpPr>
          <p:spPr>
            <a:xfrm>
              <a:off x="2807354" y="4059591"/>
              <a:ext cx="1920240" cy="759886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C4BFC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Aptos" panose="020B0004020202020204" pitchFamily="34" charset="0"/>
              </a:endParaRPr>
            </a:p>
          </p:txBody>
        </p:sp>
        <p:sp>
          <p:nvSpPr>
            <p:cNvPr id="20" name="TextBox 20"/>
            <p:cNvSpPr txBox="1"/>
            <p:nvPr userDrawn="1"/>
          </p:nvSpPr>
          <p:spPr>
            <a:xfrm>
              <a:off x="2807354" y="4231060"/>
              <a:ext cx="19202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rgbClr val="005F9F"/>
                  </a:solidFill>
                  <a:latin typeface="Aptos" panose="020B0004020202020204" pitchFamily="34" charset="0"/>
                  <a:cs typeface="Arial" panose="020B0604020202020204" pitchFamily="34" charset="0"/>
                </a:rPr>
                <a:t>Life Insurance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135880" y="4059591"/>
            <a:ext cx="1920240" cy="759886"/>
            <a:chOff x="5135880" y="4059591"/>
            <a:chExt cx="1920240" cy="759886"/>
          </a:xfrm>
        </p:grpSpPr>
        <p:sp>
          <p:nvSpPr>
            <p:cNvPr id="22" name="Rectangle 21"/>
            <p:cNvSpPr/>
            <p:nvPr userDrawn="1"/>
          </p:nvSpPr>
          <p:spPr>
            <a:xfrm>
              <a:off x="5135880" y="4059591"/>
              <a:ext cx="1920240" cy="759886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C4BFC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Aptos" panose="020B0004020202020204" pitchFamily="34" charset="0"/>
              </a:endParaRPr>
            </a:p>
          </p:txBody>
        </p:sp>
        <p:sp>
          <p:nvSpPr>
            <p:cNvPr id="23" name="TextBox 21"/>
            <p:cNvSpPr txBox="1"/>
            <p:nvPr userDrawn="1"/>
          </p:nvSpPr>
          <p:spPr>
            <a:xfrm>
              <a:off x="5135880" y="4231060"/>
              <a:ext cx="19202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rgbClr val="005F9F"/>
                  </a:solidFill>
                  <a:latin typeface="Aptos" panose="020B0004020202020204" pitchFamily="34" charset="0"/>
                  <a:cs typeface="Arial" panose="020B0604020202020204" pitchFamily="34" charset="0"/>
                </a:rPr>
                <a:t>Annuities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464407" y="4059591"/>
            <a:ext cx="1920240" cy="759886"/>
            <a:chOff x="7464407" y="4059591"/>
            <a:chExt cx="1920240" cy="759886"/>
          </a:xfrm>
        </p:grpSpPr>
        <p:sp>
          <p:nvSpPr>
            <p:cNvPr id="27" name="Rectangle 26"/>
            <p:cNvSpPr/>
            <p:nvPr userDrawn="1"/>
          </p:nvSpPr>
          <p:spPr>
            <a:xfrm>
              <a:off x="7464407" y="4059591"/>
              <a:ext cx="1920240" cy="759886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C4BFC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Aptos" panose="020B0004020202020204" pitchFamily="34" charset="0"/>
              </a:endParaRPr>
            </a:p>
          </p:txBody>
        </p:sp>
        <p:sp>
          <p:nvSpPr>
            <p:cNvPr id="34" name="TextBox 22"/>
            <p:cNvSpPr txBox="1"/>
            <p:nvPr userDrawn="1"/>
          </p:nvSpPr>
          <p:spPr>
            <a:xfrm>
              <a:off x="7572354" y="4089739"/>
              <a:ext cx="17043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rgbClr val="005F9F"/>
                  </a:solidFill>
                  <a:latin typeface="Aptos" panose="020B0004020202020204" pitchFamily="34" charset="0"/>
                  <a:cs typeface="Arial" panose="020B0604020202020204" pitchFamily="34" charset="0"/>
                </a:rPr>
                <a:t>Workplace Benefits</a:t>
              </a:r>
            </a:p>
          </p:txBody>
        </p:sp>
      </p:grpSp>
      <p:cxnSp>
        <p:nvCxnSpPr>
          <p:cNvPr id="35" name="Straight Connector 34"/>
          <p:cNvCxnSpPr/>
          <p:nvPr/>
        </p:nvCxnSpPr>
        <p:spPr>
          <a:xfrm>
            <a:off x="2804160" y="3684004"/>
            <a:ext cx="6583680" cy="0"/>
          </a:xfrm>
          <a:prstGeom prst="line">
            <a:avLst/>
          </a:prstGeom>
          <a:ln w="25400">
            <a:solidFill>
              <a:srgbClr val="C4BF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6650" y="2036734"/>
            <a:ext cx="4838700" cy="1429476"/>
          </a:xfrm>
          <a:prstGeom prst="rect">
            <a:avLst/>
          </a:prstGeom>
        </p:spPr>
      </p:pic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37F7F690-D15F-3769-426B-17A56713A27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fld id="{67121609-86F3-4EB6-B8CA-ABD47EA208B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A5D688-F84E-FCF0-714E-1B6617E5BB8A}"/>
              </a:ext>
            </a:extLst>
          </p:cNvPr>
          <p:cNvSpPr/>
          <p:nvPr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43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  <a:latin typeface="Aptos" panose="020B0004020202020204" pitchFamily="34" charset="0"/>
            </a:endParaRPr>
          </a:p>
        </p:txBody>
      </p:sp>
      <p:sp>
        <p:nvSpPr>
          <p:cNvPr id="6" name="Title Placeholder 37">
            <a:extLst>
              <a:ext uri="{FF2B5EF4-FFF2-40B4-BE49-F238E27FC236}">
                <a16:creationId xmlns:a16="http://schemas.microsoft.com/office/drawing/2014/main" id="{2049D210-CE19-A873-8BF9-58838CA544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" y="-44825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</p:spTree>
    <p:extLst>
      <p:ext uri="{BB962C8B-B14F-4D97-AF65-F5344CB8AC3E}">
        <p14:creationId xmlns:p14="http://schemas.microsoft.com/office/powerpoint/2010/main" val="11326373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51820" y="1368425"/>
            <a:ext cx="4443873" cy="36891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6E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55347" y="1750771"/>
            <a:ext cx="4239611" cy="27853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Our Mission</a:t>
            </a:r>
          </a:p>
          <a:p>
            <a:pPr marL="0" marR="0" lvl="0" indent="0" algn="ctr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is to advance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the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 </a:t>
            </a:r>
            <a:b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</a:b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financial services industry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by empowering our members</a:t>
            </a:r>
            <a:b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w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ith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F70"/>
                </a:solidFill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knowledge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,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F70"/>
                </a:solidFill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insights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F70"/>
                </a:solidFill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connections,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F70"/>
                </a:solidFill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solutions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4" name="Picture Placeholder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64288" y="1368425"/>
            <a:ext cx="5208587" cy="3689350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D398A1F8-D825-F123-4D15-C00C4DFEB28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fld id="{67121609-86F3-4EB6-B8CA-ABD47EA20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010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6-Blue bar-gray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43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  <a:latin typeface="Aptos" panose="020B0004020202020204" pitchFamily="34" charset="0"/>
            </a:endParaRP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3" name="Title Placeholder 37">
            <a:extLst>
              <a:ext uri="{FF2B5EF4-FFF2-40B4-BE49-F238E27FC236}">
                <a16:creationId xmlns:a16="http://schemas.microsoft.com/office/drawing/2014/main" id="{21144A87-030A-18E4-1634-A32F382FCE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" y="-44825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</p:spTree>
    <p:extLst>
      <p:ext uri="{BB962C8B-B14F-4D97-AF65-F5344CB8AC3E}">
        <p14:creationId xmlns:p14="http://schemas.microsoft.com/office/powerpoint/2010/main" val="11183424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ullets on left-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106698" y="786687"/>
            <a:ext cx="6089904" cy="6089904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247350" y="-1111937"/>
            <a:ext cx="234360" cy="383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600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66700" y="1143000"/>
            <a:ext cx="5570538" cy="491490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400">
                <a:latin typeface="Aptos" panose="020B0004020202020204" pitchFamily="34" charset="0"/>
              </a:defRPr>
            </a:lvl1pPr>
            <a:lvl2pPr marL="685800" indent="-342900">
              <a:lnSpc>
                <a:spcPct val="100000"/>
              </a:lnSpc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400">
                <a:latin typeface="Aptos" panose="020B0004020202020204" pitchFamily="34" charset="0"/>
              </a:defRPr>
            </a:lvl2pPr>
            <a:lvl3pPr marL="1031875" indent="-342900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400">
                <a:latin typeface="Aptos" panose="020B00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fld id="{67121609-86F3-4EB6-B8CA-ABD47EA208B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800"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FC6AB4-7B99-2AE6-F031-B86BA65AE66C}"/>
              </a:ext>
            </a:extLst>
          </p:cNvPr>
          <p:cNvSpPr/>
          <p:nvPr userDrawn="1"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43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  <a:latin typeface="Aptos" panose="020B0004020202020204" pitchFamily="34" charset="0"/>
            </a:endParaRPr>
          </a:p>
        </p:txBody>
      </p:sp>
      <p:sp>
        <p:nvSpPr>
          <p:cNvPr id="6" name="Title Placeholder 37">
            <a:extLst>
              <a:ext uri="{FF2B5EF4-FFF2-40B4-BE49-F238E27FC236}">
                <a16:creationId xmlns:a16="http://schemas.microsoft.com/office/drawing/2014/main" id="{CCD1A13D-31EF-EECB-1C3B-5BCCEFA8B9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" y="-44825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6DCA96-FA9A-55CC-0FD8-086E267B4A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9099" y="6099201"/>
            <a:ext cx="1222376" cy="49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010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408">
          <p15:clr>
            <a:srgbClr val="FBAE40"/>
          </p15:clr>
        </p15:guide>
        <p15:guide id="5" orient="horz" pos="72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5128"/>
            <a:ext cx="12175816" cy="673768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3CB0C08-1240-1B6E-5DBB-526FF86C7DFF}"/>
              </a:ext>
            </a:extLst>
          </p:cNvPr>
          <p:cNvGrpSpPr/>
          <p:nvPr/>
        </p:nvGrpSpPr>
        <p:grpSpPr>
          <a:xfrm>
            <a:off x="3046829" y="1056027"/>
            <a:ext cx="6098342" cy="3200400"/>
            <a:chOff x="1425508" y="1056027"/>
            <a:chExt cx="6098342" cy="320040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426464" y="1056027"/>
              <a:ext cx="2834640" cy="32004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9D97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ptos" panose="020B0004020202020204" pitchFamily="34" charset="0"/>
              </a:endParaRPr>
            </a:p>
          </p:txBody>
        </p:sp>
        <p:sp>
          <p:nvSpPr>
            <p:cNvPr id="12" name="Title 1"/>
            <p:cNvSpPr txBox="1">
              <a:spLocks/>
            </p:cNvSpPr>
            <p:nvPr userDrawn="1"/>
          </p:nvSpPr>
          <p:spPr>
            <a:xfrm>
              <a:off x="1425508" y="1352636"/>
              <a:ext cx="2836553" cy="359618"/>
            </a:xfrm>
          </p:spPr>
          <p:txBody>
            <a:bodyPr anchor="b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200" kern="1200">
                  <a:solidFill>
                    <a:srgbClr val="002F70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1600" b="1" dirty="0">
                  <a:latin typeface="Aptos" panose="020B0004020202020204" pitchFamily="34" charset="0"/>
                </a:rPr>
                <a:t>LIMRA</a:t>
              </a:r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1704904" y="2029100"/>
              <a:ext cx="2277761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ptos" panose="020B0004020202020204" pitchFamily="34" charset="0"/>
                  <a:cs typeface="Arial" panose="020B0604020202020204" pitchFamily="34" charset="0"/>
                </a:rPr>
                <a:t>Premier financial services industry research and talent management organization</a:t>
              </a:r>
              <a:endParaRPr lang="en-US" dirty="0">
                <a:latin typeface="Aptos" panose="020B0004020202020204" pitchFamily="34" charset="0"/>
              </a:endParaRPr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4689210" y="1056027"/>
              <a:ext cx="2834640" cy="32004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9D97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ptos" panose="020B0004020202020204" pitchFamily="34" charset="0"/>
              </a:endParaRPr>
            </a:p>
          </p:txBody>
        </p:sp>
        <p:sp>
          <p:nvSpPr>
            <p:cNvPr id="15" name="Title 1"/>
            <p:cNvSpPr txBox="1">
              <a:spLocks/>
            </p:cNvSpPr>
            <p:nvPr userDrawn="1"/>
          </p:nvSpPr>
          <p:spPr>
            <a:xfrm>
              <a:off x="4730778" y="1362755"/>
              <a:ext cx="2751505" cy="359618"/>
            </a:xfrm>
          </p:spPr>
          <p:txBody>
            <a:bodyPr anchor="b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200" kern="1200">
                  <a:solidFill>
                    <a:srgbClr val="002F70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1600" b="1" dirty="0">
                  <a:latin typeface="Aptos" panose="020B0004020202020204" pitchFamily="34" charset="0"/>
                </a:rPr>
                <a:t>LOMA</a:t>
              </a:r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4893145" y="2029100"/>
              <a:ext cx="242677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ptos" panose="020B0004020202020204" pitchFamily="34" charset="0"/>
                  <a:cs typeface="Arial" panose="020B0604020202020204" pitchFamily="34" charset="0"/>
                </a:rPr>
                <a:t>Flagship for industry professional development and industry networking</a:t>
              </a:r>
              <a:endParaRPr lang="en-US" dirty="0">
                <a:latin typeface="Aptos" panose="020B0004020202020204" pitchFamily="34" charset="0"/>
              </a:endParaRPr>
            </a:p>
          </p:txBody>
        </p:sp>
      </p:grpSp>
      <p:sp>
        <p:nvSpPr>
          <p:cNvPr id="22" name="Rectangle 21" hidden="1"/>
          <p:cNvSpPr/>
          <p:nvPr/>
        </p:nvSpPr>
        <p:spPr>
          <a:xfrm>
            <a:off x="-24938" y="5308671"/>
            <a:ext cx="12216384" cy="1596043"/>
          </a:xfrm>
          <a:prstGeom prst="rect">
            <a:avLst/>
          </a:prstGeom>
          <a:solidFill>
            <a:srgbClr val="002F70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350" dirty="0">
              <a:latin typeface="Aptos" panose="020B00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5884" y="5141475"/>
            <a:ext cx="115904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Advancing the financial services industry by empowering our members with </a:t>
            </a:r>
            <a:br>
              <a:rPr lang="en-US" sz="2400" dirty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DAAA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knowledge</a:t>
            </a:r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>
                <a:solidFill>
                  <a:srgbClr val="DAAA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insights</a:t>
            </a:r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>
                <a:solidFill>
                  <a:srgbClr val="DAAA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connections</a:t>
            </a:r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, and </a:t>
            </a:r>
            <a:r>
              <a:rPr lang="en-US" sz="2400" dirty="0">
                <a:solidFill>
                  <a:srgbClr val="DAAA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solutions</a:t>
            </a:r>
            <a:endParaRPr lang="en-US" sz="2400" dirty="0">
              <a:latin typeface="Aptos" panose="020B00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F88CAA-8F06-3656-CF0D-4EC80F654DC4}"/>
              </a:ext>
            </a:extLst>
          </p:cNvPr>
          <p:cNvSpPr/>
          <p:nvPr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43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  <a:latin typeface="Aptos" panose="020B0004020202020204" pitchFamily="34" charset="0"/>
            </a:endParaRPr>
          </a:p>
        </p:txBody>
      </p:sp>
      <p:sp>
        <p:nvSpPr>
          <p:cNvPr id="4" name="Title Placeholder 37">
            <a:extLst>
              <a:ext uri="{FF2B5EF4-FFF2-40B4-BE49-F238E27FC236}">
                <a16:creationId xmlns:a16="http://schemas.microsoft.com/office/drawing/2014/main" id="{7042515B-196D-B205-EA53-56EAA55EED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" y="-44825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pic>
        <p:nvPicPr>
          <p:cNvPr id="7" name="Picture 6" descr="A logo with a globe in the middle&#10;&#10;Description automatically generated">
            <a:extLst>
              <a:ext uri="{FF2B5EF4-FFF2-40B4-BE49-F238E27FC236}">
                <a16:creationId xmlns:a16="http://schemas.microsoft.com/office/drawing/2014/main" id="{A300D053-A94D-2B51-0686-19DF24EBD5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9099" y="6048376"/>
            <a:ext cx="1222376" cy="59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388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ue Bar Section Header-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fld id="{67121609-86F3-4EB6-B8CA-ABD47EA208B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800"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69F344-421F-01BC-4D28-4589C7FFA1EA}"/>
              </a:ext>
            </a:extLst>
          </p:cNvPr>
          <p:cNvSpPr/>
          <p:nvPr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43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  <a:latin typeface="Aptos" panose="020B0004020202020204" pitchFamily="34" charset="0"/>
            </a:endParaRPr>
          </a:p>
        </p:txBody>
      </p:sp>
      <p:sp>
        <p:nvSpPr>
          <p:cNvPr id="6" name="Title Placeholder 37">
            <a:extLst>
              <a:ext uri="{FF2B5EF4-FFF2-40B4-BE49-F238E27FC236}">
                <a16:creationId xmlns:a16="http://schemas.microsoft.com/office/drawing/2014/main" id="{DAA0B3AD-56BE-B0C0-CE01-5E595D96A8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" y="-44825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</p:spTree>
    <p:extLst>
      <p:ext uri="{BB962C8B-B14F-4D97-AF65-F5344CB8AC3E}">
        <p14:creationId xmlns:p14="http://schemas.microsoft.com/office/powerpoint/2010/main" val="336259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Bar Section Header-1 lge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3799" y="1118774"/>
            <a:ext cx="11307818" cy="4512643"/>
          </a:xfrm>
          <a:prstGeom prst="rect">
            <a:avLst/>
          </a:prstGeom>
          <a:solidFill>
            <a:schemeClr val="bg1"/>
          </a:solidFill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43799" y="1234758"/>
            <a:ext cx="11311128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800" b="1" cap="all" spc="20" baseline="0">
                <a:solidFill>
                  <a:srgbClr val="002F70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717550" y="1828800"/>
            <a:ext cx="10756900" cy="3568700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ptos" panose="020B0004020202020204" pitchFamily="34" charset="0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fld id="{67121609-86F3-4EB6-B8CA-ABD47EA208B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800"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98408A-FED8-83CF-D0AA-C8DB83FCB9D5}"/>
              </a:ext>
            </a:extLst>
          </p:cNvPr>
          <p:cNvSpPr/>
          <p:nvPr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43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  <a:latin typeface="Aptos" panose="020B0004020202020204" pitchFamily="34" charset="0"/>
            </a:endParaRPr>
          </a:p>
        </p:txBody>
      </p:sp>
      <p:sp>
        <p:nvSpPr>
          <p:cNvPr id="12" name="Title Placeholder 37">
            <a:extLst>
              <a:ext uri="{FF2B5EF4-FFF2-40B4-BE49-F238E27FC236}">
                <a16:creationId xmlns:a16="http://schemas.microsoft.com/office/drawing/2014/main" id="{31B81CCF-4A6C-B879-56C1-0F47C8EE1D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" y="-44825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</p:spTree>
    <p:extLst>
      <p:ext uri="{BB962C8B-B14F-4D97-AF65-F5344CB8AC3E}">
        <p14:creationId xmlns:p14="http://schemas.microsoft.com/office/powerpoint/2010/main" val="2391670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Blue Bar-bullets/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6700" y="1326776"/>
            <a:ext cx="5829300" cy="4731124"/>
          </a:xfrm>
          <a:prstGeom prst="rect">
            <a:avLst/>
          </a:prstGeom>
        </p:spPr>
        <p:txBody>
          <a:bodyPr/>
          <a:lstStyle>
            <a:lvl1pPr marL="347472" indent="-342900">
              <a:lnSpc>
                <a:spcPct val="100000"/>
              </a:lnSpc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000">
                <a:latin typeface="Aptos" panose="020B0004020202020204" pitchFamily="34" charset="0"/>
              </a:defRPr>
            </a:lvl1pPr>
            <a:lvl2pPr marL="685800" indent="-342900">
              <a:lnSpc>
                <a:spcPct val="100000"/>
              </a:lnSpc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000">
                <a:latin typeface="Aptos" panose="020B0004020202020204" pitchFamily="34" charset="0"/>
              </a:defRPr>
            </a:lvl2pPr>
            <a:lvl3pPr marL="1033463" indent="-342900">
              <a:lnSpc>
                <a:spcPct val="100000"/>
              </a:lnSpc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000">
                <a:latin typeface="Aptos" panose="020B0004020202020204" pitchFamily="34" charset="0"/>
              </a:defRPr>
            </a:lvl3pPr>
            <a:lvl4pPr marL="1371600" indent="-342900">
              <a:lnSpc>
                <a:spcPct val="100000"/>
              </a:lnSpc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000">
                <a:latin typeface="Aptos" panose="020B0004020202020204" pitchFamily="34" charset="0"/>
              </a:defRPr>
            </a:lvl4pPr>
            <a:lvl5pPr marL="1719263" indent="-342900"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096000" y="1143000"/>
            <a:ext cx="5676900" cy="4593772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ptos" panose="020B00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fld id="{67121609-86F3-4EB6-B8CA-ABD47EA208B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800"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2AA369-9C04-26E8-93D8-D3E1B2234236}"/>
              </a:ext>
            </a:extLst>
          </p:cNvPr>
          <p:cNvSpPr/>
          <p:nvPr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43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  <a:latin typeface="Aptos" panose="020B0004020202020204" pitchFamily="34" charset="0"/>
            </a:endParaRPr>
          </a:p>
        </p:txBody>
      </p:sp>
      <p:sp>
        <p:nvSpPr>
          <p:cNvPr id="12" name="Title Placeholder 37">
            <a:extLst>
              <a:ext uri="{FF2B5EF4-FFF2-40B4-BE49-F238E27FC236}">
                <a16:creationId xmlns:a16="http://schemas.microsoft.com/office/drawing/2014/main" id="{C46B516E-F1CB-67F6-E3C6-35EC4B341A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" y="-44825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</p:spTree>
    <p:extLst>
      <p:ext uri="{BB962C8B-B14F-4D97-AF65-F5344CB8AC3E}">
        <p14:creationId xmlns:p14="http://schemas.microsoft.com/office/powerpoint/2010/main" val="2759440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Blue bar 2 box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327228" y="1780925"/>
            <a:ext cx="5467717" cy="3978747"/>
          </a:xfrm>
          <a:prstGeom prst="rect">
            <a:avLst/>
          </a:prstGeom>
          <a:noFill/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4278" y="1780925"/>
            <a:ext cx="5468112" cy="3978747"/>
          </a:xfrm>
          <a:prstGeom prst="rect">
            <a:avLst/>
          </a:prstGeom>
          <a:noFill/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74278" y="1905318"/>
            <a:ext cx="5468112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 b="1" cap="all" spc="20" baseline="0">
                <a:solidFill>
                  <a:srgbClr val="002F70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327228" y="1905318"/>
            <a:ext cx="5468112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 b="1" cap="all" spc="20" baseline="0">
                <a:solidFill>
                  <a:srgbClr val="002F70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fld id="{67121609-86F3-4EB6-B8CA-ABD47EA208B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800"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026CAE-4D7B-40AF-43EF-14C78C73C37B}"/>
              </a:ext>
            </a:extLst>
          </p:cNvPr>
          <p:cNvSpPr/>
          <p:nvPr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43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  <a:latin typeface="Aptos" panose="020B0004020202020204" pitchFamily="34" charset="0"/>
            </a:endParaRPr>
          </a:p>
        </p:txBody>
      </p:sp>
      <p:sp>
        <p:nvSpPr>
          <p:cNvPr id="5" name="Title Placeholder 37">
            <a:extLst>
              <a:ext uri="{FF2B5EF4-FFF2-40B4-BE49-F238E27FC236}">
                <a16:creationId xmlns:a16="http://schemas.microsoft.com/office/drawing/2014/main" id="{85BF10DA-B9B5-ECFD-A8EE-2C41F25F61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" y="-44825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</p:spTree>
    <p:extLst>
      <p:ext uri="{BB962C8B-B14F-4D97-AF65-F5344CB8AC3E}">
        <p14:creationId xmlns:p14="http://schemas.microsoft.com/office/powerpoint/2010/main" val="1296237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Blue bar 3 box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287119" y="1588065"/>
            <a:ext cx="3474720" cy="3978747"/>
          </a:xfrm>
          <a:prstGeom prst="rect">
            <a:avLst/>
          </a:prstGeom>
          <a:solidFill>
            <a:schemeClr val="bg1"/>
          </a:solidFill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9999" y="1582805"/>
            <a:ext cx="3474720" cy="3978747"/>
          </a:xfrm>
          <a:prstGeom prst="rect">
            <a:avLst/>
          </a:prstGeom>
          <a:solidFill>
            <a:schemeClr val="bg1"/>
          </a:solidFill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72030" y="1582805"/>
            <a:ext cx="3474720" cy="3978747"/>
          </a:xfrm>
          <a:prstGeom prst="rect">
            <a:avLst/>
          </a:prstGeom>
          <a:solidFill>
            <a:schemeClr val="bg1"/>
          </a:solidFill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95300" y="1600518"/>
            <a:ext cx="3475038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 b="1" cap="all" spc="20" baseline="0">
                <a:solidFill>
                  <a:srgbClr val="002F70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369161" y="1600518"/>
            <a:ext cx="3475038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 b="1" cap="all" spc="20" baseline="0">
                <a:solidFill>
                  <a:srgbClr val="002F70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8286801" y="1600518"/>
            <a:ext cx="3475038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 b="1" cap="all" spc="20" baseline="0">
                <a:solidFill>
                  <a:srgbClr val="002F70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fld id="{67121609-86F3-4EB6-B8CA-ABD47EA208B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800"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DC01B8-CEE1-3E15-199B-71DAE8112DD2}"/>
              </a:ext>
            </a:extLst>
          </p:cNvPr>
          <p:cNvSpPr/>
          <p:nvPr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43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  <a:latin typeface="Aptos" panose="020B0004020202020204" pitchFamily="34" charset="0"/>
            </a:endParaRPr>
          </a:p>
        </p:txBody>
      </p:sp>
      <p:sp>
        <p:nvSpPr>
          <p:cNvPr id="15" name="Title Placeholder 37">
            <a:extLst>
              <a:ext uri="{FF2B5EF4-FFF2-40B4-BE49-F238E27FC236}">
                <a16:creationId xmlns:a16="http://schemas.microsoft.com/office/drawing/2014/main" id="{73FFCA7F-F238-BA44-322F-D746A90CF8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" y="-44825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</p:spTree>
    <p:extLst>
      <p:ext uri="{BB962C8B-B14F-4D97-AF65-F5344CB8AC3E}">
        <p14:creationId xmlns:p14="http://schemas.microsoft.com/office/powerpoint/2010/main" val="626350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-Blue bar multiple boxes/ic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96051" y="1113523"/>
            <a:ext cx="3474720" cy="47144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247350" y="-1111937"/>
            <a:ext cx="234360" cy="383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600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8199735" y="1113523"/>
            <a:ext cx="3474720" cy="47144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58593" y="1113523"/>
            <a:ext cx="3474720" cy="47144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95300" y="1112838"/>
            <a:ext cx="3475038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 b="1" cap="all" spc="20" baseline="0">
                <a:solidFill>
                  <a:srgbClr val="002F70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369161" y="1112838"/>
            <a:ext cx="3475038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 b="1" cap="all" spc="20" baseline="0">
                <a:solidFill>
                  <a:srgbClr val="002F70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8196787" y="1112838"/>
            <a:ext cx="3475038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 b="1" cap="all" spc="20" baseline="0">
                <a:solidFill>
                  <a:srgbClr val="002F70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4358593" y="2535693"/>
            <a:ext cx="3475038" cy="849312"/>
          </a:xfrm>
          <a:prstGeom prst="rect">
            <a:avLst/>
          </a:prstGeom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600"/>
              </a:spcAft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</a:defRPr>
            </a:lvl1pPr>
            <a:lvl2pPr>
              <a:lnSpc>
                <a:spcPct val="100000"/>
              </a:lnSpc>
              <a:spcAft>
                <a:spcPts val="1200"/>
              </a:spcAft>
              <a:defRPr sz="1500"/>
            </a:lvl2pPr>
            <a:lvl3pPr>
              <a:lnSpc>
                <a:spcPct val="100000"/>
              </a:lnSpc>
              <a:spcAft>
                <a:spcPts val="1200"/>
              </a:spcAft>
              <a:defRPr sz="1500"/>
            </a:lvl3pPr>
            <a:lvl4pPr>
              <a:lnSpc>
                <a:spcPct val="100000"/>
              </a:lnSpc>
              <a:spcAft>
                <a:spcPts val="1200"/>
              </a:spcAft>
              <a:defRPr sz="1500"/>
            </a:lvl4pPr>
            <a:lvl5pPr>
              <a:lnSpc>
                <a:spcPct val="100000"/>
              </a:lnSpc>
              <a:spcAft>
                <a:spcPts val="1200"/>
              </a:spcAft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495300" y="2535693"/>
            <a:ext cx="3475038" cy="849312"/>
          </a:xfrm>
          <a:prstGeom prst="rect">
            <a:avLst/>
          </a:prstGeom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600"/>
              </a:spcAft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</a:defRPr>
            </a:lvl1pPr>
            <a:lvl2pPr>
              <a:lnSpc>
                <a:spcPct val="100000"/>
              </a:lnSpc>
              <a:spcAft>
                <a:spcPts val="1200"/>
              </a:spcAft>
              <a:defRPr sz="1500"/>
            </a:lvl2pPr>
            <a:lvl3pPr>
              <a:lnSpc>
                <a:spcPct val="100000"/>
              </a:lnSpc>
              <a:spcAft>
                <a:spcPts val="1200"/>
              </a:spcAft>
              <a:defRPr sz="1500"/>
            </a:lvl3pPr>
            <a:lvl4pPr>
              <a:lnSpc>
                <a:spcPct val="100000"/>
              </a:lnSpc>
              <a:spcAft>
                <a:spcPts val="1200"/>
              </a:spcAft>
              <a:defRPr sz="1500"/>
            </a:lvl4pPr>
            <a:lvl5pPr>
              <a:lnSpc>
                <a:spcPct val="100000"/>
              </a:lnSpc>
              <a:spcAft>
                <a:spcPts val="1200"/>
              </a:spcAft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6"/>
          <p:cNvSpPr>
            <a:spLocks noGrp="1"/>
          </p:cNvSpPr>
          <p:nvPr>
            <p:ph type="body" sz="quarter" idx="15"/>
          </p:nvPr>
        </p:nvSpPr>
        <p:spPr>
          <a:xfrm>
            <a:off x="8199735" y="2535693"/>
            <a:ext cx="3475038" cy="849312"/>
          </a:xfrm>
          <a:prstGeom prst="rect">
            <a:avLst/>
          </a:prstGeom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600"/>
              </a:spcAft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</a:defRPr>
            </a:lvl1pPr>
            <a:lvl2pPr>
              <a:lnSpc>
                <a:spcPct val="100000"/>
              </a:lnSpc>
              <a:spcAft>
                <a:spcPts val="1200"/>
              </a:spcAft>
              <a:defRPr sz="1500"/>
            </a:lvl2pPr>
            <a:lvl3pPr>
              <a:lnSpc>
                <a:spcPct val="100000"/>
              </a:lnSpc>
              <a:spcAft>
                <a:spcPts val="1200"/>
              </a:spcAft>
              <a:defRPr sz="1500"/>
            </a:lvl3pPr>
            <a:lvl4pPr>
              <a:lnSpc>
                <a:spcPct val="100000"/>
              </a:lnSpc>
              <a:spcAft>
                <a:spcPts val="1200"/>
              </a:spcAft>
              <a:defRPr sz="1500"/>
            </a:lvl4pPr>
            <a:lvl5pPr>
              <a:lnSpc>
                <a:spcPct val="100000"/>
              </a:lnSpc>
              <a:spcAft>
                <a:spcPts val="1200"/>
              </a:spcAft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Oval 19"/>
          <p:cNvSpPr/>
          <p:nvPr/>
        </p:nvSpPr>
        <p:spPr>
          <a:xfrm>
            <a:off x="1840166" y="1669428"/>
            <a:ext cx="742946" cy="74294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5745548" y="1669428"/>
            <a:ext cx="742946" cy="74294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9558784" y="1669428"/>
            <a:ext cx="742946" cy="74294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9558784" y="3811156"/>
            <a:ext cx="742946" cy="74294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1840166" y="3811156"/>
            <a:ext cx="742946" cy="74294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5745548" y="3811156"/>
            <a:ext cx="742946" cy="74294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9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4358593" y="4658406"/>
            <a:ext cx="3475038" cy="849312"/>
          </a:xfrm>
          <a:prstGeom prst="rect">
            <a:avLst/>
          </a:prstGeom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600"/>
              </a:spcAft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</a:defRPr>
            </a:lvl1pPr>
            <a:lvl2pPr>
              <a:lnSpc>
                <a:spcPct val="100000"/>
              </a:lnSpc>
              <a:spcAft>
                <a:spcPts val="1200"/>
              </a:spcAft>
              <a:defRPr sz="1500"/>
            </a:lvl2pPr>
            <a:lvl3pPr>
              <a:lnSpc>
                <a:spcPct val="100000"/>
              </a:lnSpc>
              <a:spcAft>
                <a:spcPts val="1200"/>
              </a:spcAft>
              <a:defRPr sz="1500"/>
            </a:lvl3pPr>
            <a:lvl4pPr>
              <a:lnSpc>
                <a:spcPct val="100000"/>
              </a:lnSpc>
              <a:spcAft>
                <a:spcPts val="1200"/>
              </a:spcAft>
              <a:defRPr sz="1500"/>
            </a:lvl4pPr>
            <a:lvl5pPr>
              <a:lnSpc>
                <a:spcPct val="100000"/>
              </a:lnSpc>
              <a:spcAft>
                <a:spcPts val="1200"/>
              </a:spcAft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16"/>
          <p:cNvSpPr>
            <a:spLocks noGrp="1"/>
          </p:cNvSpPr>
          <p:nvPr>
            <p:ph type="body" sz="quarter" idx="17"/>
          </p:nvPr>
        </p:nvSpPr>
        <p:spPr>
          <a:xfrm>
            <a:off x="495300" y="4658406"/>
            <a:ext cx="3475038" cy="849312"/>
          </a:xfrm>
          <a:prstGeom prst="rect">
            <a:avLst/>
          </a:prstGeom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600"/>
              </a:spcAft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</a:defRPr>
            </a:lvl1pPr>
            <a:lvl2pPr>
              <a:lnSpc>
                <a:spcPct val="100000"/>
              </a:lnSpc>
              <a:spcAft>
                <a:spcPts val="1200"/>
              </a:spcAft>
              <a:defRPr sz="1500"/>
            </a:lvl2pPr>
            <a:lvl3pPr>
              <a:lnSpc>
                <a:spcPct val="100000"/>
              </a:lnSpc>
              <a:spcAft>
                <a:spcPts val="1200"/>
              </a:spcAft>
              <a:defRPr sz="1500"/>
            </a:lvl3pPr>
            <a:lvl4pPr>
              <a:lnSpc>
                <a:spcPct val="100000"/>
              </a:lnSpc>
              <a:spcAft>
                <a:spcPts val="1200"/>
              </a:spcAft>
              <a:defRPr sz="1500"/>
            </a:lvl4pPr>
            <a:lvl5pPr>
              <a:lnSpc>
                <a:spcPct val="100000"/>
              </a:lnSpc>
              <a:spcAft>
                <a:spcPts val="1200"/>
              </a:spcAft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Text Placeholder 16"/>
          <p:cNvSpPr>
            <a:spLocks noGrp="1"/>
          </p:cNvSpPr>
          <p:nvPr>
            <p:ph type="body" sz="quarter" idx="18"/>
          </p:nvPr>
        </p:nvSpPr>
        <p:spPr>
          <a:xfrm>
            <a:off x="8199735" y="4658406"/>
            <a:ext cx="3475038" cy="849312"/>
          </a:xfrm>
          <a:prstGeom prst="rect">
            <a:avLst/>
          </a:prstGeom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600"/>
              </a:spcAft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</a:defRPr>
            </a:lvl1pPr>
            <a:lvl2pPr>
              <a:lnSpc>
                <a:spcPct val="100000"/>
              </a:lnSpc>
              <a:spcAft>
                <a:spcPts val="1200"/>
              </a:spcAft>
              <a:defRPr sz="1500"/>
            </a:lvl2pPr>
            <a:lvl3pPr>
              <a:lnSpc>
                <a:spcPct val="100000"/>
              </a:lnSpc>
              <a:spcAft>
                <a:spcPts val="1200"/>
              </a:spcAft>
              <a:defRPr sz="1500"/>
            </a:lvl3pPr>
            <a:lvl4pPr>
              <a:lnSpc>
                <a:spcPct val="100000"/>
              </a:lnSpc>
              <a:spcAft>
                <a:spcPts val="1200"/>
              </a:spcAft>
              <a:defRPr sz="1500"/>
            </a:lvl4pPr>
            <a:lvl5pPr>
              <a:lnSpc>
                <a:spcPct val="100000"/>
              </a:lnSpc>
              <a:spcAft>
                <a:spcPts val="1200"/>
              </a:spcAft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fld id="{67121609-86F3-4EB6-B8CA-ABD47EA208BE}" type="slidenum">
              <a:rPr lang="en-US" smtClean="0"/>
              <a:t>‹#›</a:t>
            </a:fld>
            <a:endParaRPr lang="en-US"/>
          </a:p>
        </p:txBody>
      </p:sp>
      <p:sp>
        <p:nvSpPr>
          <p:cNvPr id="27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800"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3A7BDF-114D-3943-2784-373CB52022BE}"/>
              </a:ext>
            </a:extLst>
          </p:cNvPr>
          <p:cNvSpPr/>
          <p:nvPr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43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  <a:latin typeface="Aptos" panose="020B0004020202020204" pitchFamily="34" charset="0"/>
            </a:endParaRPr>
          </a:p>
        </p:txBody>
      </p:sp>
      <p:sp>
        <p:nvSpPr>
          <p:cNvPr id="12" name="Title Placeholder 37">
            <a:extLst>
              <a:ext uri="{FF2B5EF4-FFF2-40B4-BE49-F238E27FC236}">
                <a16:creationId xmlns:a16="http://schemas.microsoft.com/office/drawing/2014/main" id="{352A69DA-E32F-4F8D-DF8A-38F9236D32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" y="-44825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</p:spTree>
    <p:extLst>
      <p:ext uri="{BB962C8B-B14F-4D97-AF65-F5344CB8AC3E}">
        <p14:creationId xmlns:p14="http://schemas.microsoft.com/office/powerpoint/2010/main" val="472445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2E76F1-DBDB-2D30-E925-23B1519E6C93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9099" y="6099201"/>
            <a:ext cx="1222376" cy="49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341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6" r:id="rId15"/>
  </p:sldLayoutIdLst>
  <p:hf sldNum="0" hdr="0" ftr="0" dt="0"/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780" b="1" baseline="0">
          <a:solidFill>
            <a:schemeClr val="tx2"/>
          </a:solidFill>
          <a:latin typeface="Arial"/>
          <a:ea typeface="+mj-ea"/>
          <a:cs typeface="Arial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5pPr>
      <a:lvl6pPr marL="480036"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6pPr>
      <a:lvl7pPr marL="960072"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7pPr>
      <a:lvl8pPr marL="1440108"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8pPr>
      <a:lvl9pPr marL="1920144"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9pPr>
    </p:titleStyle>
    <p:bodyStyle>
      <a:lvl1pPr marL="0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236685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1575" b="0">
          <a:solidFill>
            <a:schemeClr val="tx1"/>
          </a:solidFill>
          <a:latin typeface="+mn-lt"/>
        </a:defRPr>
      </a:lvl2pPr>
      <a:lvl3pPr marL="481703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1471" b="0">
          <a:solidFill>
            <a:schemeClr val="tx1"/>
          </a:solidFill>
          <a:latin typeface="+mn-lt"/>
        </a:defRPr>
      </a:lvl3pPr>
      <a:lvl4pPr marL="720054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1471" b="0">
          <a:solidFill>
            <a:schemeClr val="tx1"/>
          </a:solidFill>
          <a:latin typeface="+mn-lt"/>
          <a:cs typeface="Arial" charset="0"/>
        </a:defRPr>
      </a:lvl4pPr>
      <a:lvl5pPr marL="956739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1260" b="0">
          <a:solidFill>
            <a:schemeClr val="tx1"/>
          </a:solidFill>
          <a:latin typeface="+mn-lt"/>
          <a:cs typeface="Arial" charset="0"/>
        </a:defRPr>
      </a:lvl5pPr>
      <a:lvl6pPr marL="2166828" indent="-240018" algn="l" rtl="0" eaLnBrk="1" fontAlgn="base" hangingPunct="1">
        <a:lnSpc>
          <a:spcPts val="2731"/>
        </a:lnSpc>
        <a:spcBef>
          <a:spcPts val="629"/>
        </a:spcBef>
        <a:spcAft>
          <a:spcPct val="0"/>
        </a:spcAft>
        <a:buSzPct val="130000"/>
        <a:buChar char="•"/>
        <a:defRPr sz="2311">
          <a:solidFill>
            <a:schemeClr val="tx1"/>
          </a:solidFill>
          <a:latin typeface="+mn-lt"/>
          <a:cs typeface="Arial" charset="0"/>
        </a:defRPr>
      </a:lvl6pPr>
      <a:lvl7pPr marL="2646866" indent="-240018" algn="l" rtl="0" eaLnBrk="1" fontAlgn="base" hangingPunct="1">
        <a:lnSpc>
          <a:spcPts val="2731"/>
        </a:lnSpc>
        <a:spcBef>
          <a:spcPts val="629"/>
        </a:spcBef>
        <a:spcAft>
          <a:spcPct val="0"/>
        </a:spcAft>
        <a:buSzPct val="130000"/>
        <a:buChar char="•"/>
        <a:defRPr sz="2311">
          <a:solidFill>
            <a:schemeClr val="tx1"/>
          </a:solidFill>
          <a:latin typeface="+mn-lt"/>
          <a:cs typeface="Arial" charset="0"/>
        </a:defRPr>
      </a:lvl7pPr>
      <a:lvl8pPr marL="3126900" indent="-240018" algn="l" rtl="0" eaLnBrk="1" fontAlgn="base" hangingPunct="1">
        <a:lnSpc>
          <a:spcPts val="2731"/>
        </a:lnSpc>
        <a:spcBef>
          <a:spcPts val="629"/>
        </a:spcBef>
        <a:spcAft>
          <a:spcPct val="0"/>
        </a:spcAft>
        <a:buSzPct val="130000"/>
        <a:buChar char="•"/>
        <a:defRPr sz="2311">
          <a:solidFill>
            <a:schemeClr val="tx1"/>
          </a:solidFill>
          <a:latin typeface="+mn-lt"/>
          <a:cs typeface="Arial" charset="0"/>
        </a:defRPr>
      </a:lvl8pPr>
      <a:lvl9pPr marL="3606936" indent="-240018" algn="l" rtl="0" eaLnBrk="1" fontAlgn="base" hangingPunct="1">
        <a:lnSpc>
          <a:spcPts val="2731"/>
        </a:lnSpc>
        <a:spcBef>
          <a:spcPts val="629"/>
        </a:spcBef>
        <a:spcAft>
          <a:spcPct val="0"/>
        </a:spcAft>
        <a:buSzPct val="130000"/>
        <a:buChar char="•"/>
        <a:defRPr sz="2311">
          <a:solidFill>
            <a:schemeClr val="tx1"/>
          </a:solidFill>
          <a:latin typeface="+mn-lt"/>
          <a:cs typeface="Arial" charset="0"/>
        </a:defRPr>
      </a:lvl9pPr>
    </p:bodyStyle>
    <p:otherStyle>
      <a:defPPr>
        <a:defRPr lang="en-US"/>
      </a:defPPr>
      <a:lvl1pPr marL="0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1pPr>
      <a:lvl2pPr marL="480036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2pPr>
      <a:lvl3pPr marL="960072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3pPr>
      <a:lvl4pPr marL="1440108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4pPr>
      <a:lvl5pPr marL="1920144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5pPr>
      <a:lvl6pPr marL="2400180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6pPr>
      <a:lvl7pPr marL="2880216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7pPr>
      <a:lvl8pPr marL="3360252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8pPr>
      <a:lvl9pPr marL="3840288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168">
          <p15:clr>
            <a:srgbClr val="F26B43"/>
          </p15:clr>
        </p15:guide>
        <p15:guide id="4" pos="7416">
          <p15:clr>
            <a:srgbClr val="F26B43"/>
          </p15:clr>
        </p15:guide>
        <p15:guide id="5" orient="horz" pos="3888">
          <p15:clr>
            <a:srgbClr val="F26B43"/>
          </p15:clr>
        </p15:guide>
        <p15:guide id="6" pos="7680">
          <p15:clr>
            <a:srgbClr val="F26B43"/>
          </p15:clr>
        </p15:guide>
        <p15:guide id="7">
          <p15:clr>
            <a:srgbClr val="F26B43"/>
          </p15:clr>
        </p15:guide>
        <p15:guide id="8" orient="horz">
          <p15:clr>
            <a:srgbClr val="F26B43"/>
          </p15:clr>
        </p15:guide>
        <p15:guide id="9" orient="horz" pos="429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chart" Target="../charts/chart14.xm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chart" Target="../charts/chart15.xml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chart" Target="../charts/chart17.xml"/><Relationship Id="rId7" Type="http://schemas.openxmlformats.org/officeDocument/2006/relationships/image" Target="../media/image15.svg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chart" Target="../charts/chart19.xml"/><Relationship Id="rId7" Type="http://schemas.openxmlformats.org/officeDocument/2006/relationships/image" Target="../media/image15.sv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10" Type="http://schemas.openxmlformats.org/officeDocument/2006/relationships/chart" Target="../charts/chart8.xml"/><Relationship Id="rId4" Type="http://schemas.openxmlformats.org/officeDocument/2006/relationships/chart" Target="../charts/chart2.xml"/><Relationship Id="rId9" Type="http://schemas.openxmlformats.org/officeDocument/2006/relationships/chart" Target="../charts/char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sv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0.xm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2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chart" Target="../charts/chart4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chart" Target="../charts/chart4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chart" Target="../charts/chart4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7.xml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8.xml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5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1.xml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mailto:DDupont@LIMRA.com" TargetMode="Externa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A8BDC-3CBA-9D4B-BB9F-F8E6717212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1028" y="5141108"/>
            <a:ext cx="9164148" cy="477054"/>
          </a:xfrm>
        </p:spPr>
        <p:txBody>
          <a:bodyPr/>
          <a:lstStyle/>
          <a:p>
            <a:r>
              <a:rPr lang="en-US" dirty="0"/>
              <a:t>Financial Wellness &amp; Diverse Populations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9F21892-964D-C061-D32D-F6B48D0A6E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1028" y="6105525"/>
            <a:ext cx="5449824" cy="333375"/>
          </a:xfrm>
        </p:spPr>
        <p:txBody>
          <a:bodyPr/>
          <a:lstStyle/>
          <a:p>
            <a:r>
              <a:rPr lang="en-US" dirty="0"/>
              <a:t>Deb Dupont, Assistant Vice President </a:t>
            </a:r>
            <a:br>
              <a:rPr lang="en-US" dirty="0"/>
            </a:br>
            <a:r>
              <a:rPr lang="en-US" dirty="0"/>
              <a:t>Institutional Retirement Research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EA13CB-C967-4159-510F-5E2D614193AE}"/>
              </a:ext>
            </a:extLst>
          </p:cNvPr>
          <p:cNvSpPr/>
          <p:nvPr/>
        </p:nvSpPr>
        <p:spPr>
          <a:xfrm>
            <a:off x="8756077" y="262250"/>
            <a:ext cx="3116523" cy="250694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4320" tIns="274320" rIns="274320" bIns="274320" rtlCol="0" anchor="ctr">
            <a:noAutofit/>
          </a:bodyPr>
          <a:lstStyle/>
          <a:p>
            <a:pPr algn="ctr"/>
            <a:r>
              <a:rPr lang="en-US" sz="1400" b="1" u="sng" dirty="0"/>
              <a:t>SHARE-A-PAGE Graphics:</a:t>
            </a:r>
          </a:p>
          <a:p>
            <a:pPr algn="ctr"/>
            <a:r>
              <a:rPr lang="en-US" sz="1400" dirty="0"/>
              <a:t>Please be sure to use the source reference below each graphic when using in your own organization’s collateral.</a:t>
            </a:r>
          </a:p>
          <a:p>
            <a:pPr algn="ctr"/>
            <a:endParaRPr lang="en-US" sz="1400" dirty="0"/>
          </a:p>
          <a:p>
            <a:pPr algn="ctr">
              <a:lnSpc>
                <a:spcPct val="150000"/>
              </a:lnSpc>
            </a:pPr>
            <a:r>
              <a:rPr lang="en-US" sz="1400" b="1" u="sng" dirty="0"/>
              <a:t>Additionally:</a:t>
            </a:r>
          </a:p>
          <a:p>
            <a:pPr algn="ctr"/>
            <a:r>
              <a:rPr lang="en-US" sz="1400" dirty="0"/>
              <a:t>Please submit a copy of use to</a:t>
            </a:r>
          </a:p>
          <a:p>
            <a:pPr algn="ctr"/>
            <a:r>
              <a:rPr lang="en-US" sz="1400" dirty="0"/>
              <a:t>DDupont@LIMRA.com.</a:t>
            </a:r>
          </a:p>
        </p:txBody>
      </p:sp>
    </p:spTree>
    <p:extLst>
      <p:ext uri="{BB962C8B-B14F-4D97-AF65-F5344CB8AC3E}">
        <p14:creationId xmlns:p14="http://schemas.microsoft.com/office/powerpoint/2010/main" val="3537965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14E0F-FE91-1EF9-C12E-2A459366E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3927549-4090-EF8E-DD71-911904BE865B}"/>
              </a:ext>
            </a:extLst>
          </p:cNvPr>
          <p:cNvCxnSpPr/>
          <p:nvPr/>
        </p:nvCxnSpPr>
        <p:spPr>
          <a:xfrm>
            <a:off x="406233" y="3448456"/>
            <a:ext cx="1119156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2714D07-BCCF-15DB-5957-7B0DE8E2F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-57150"/>
            <a:ext cx="12191998" cy="89034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Expectations of Future (12 months) Stress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2805376-441C-45FD-E013-00710C55E45D}"/>
              </a:ext>
            </a:extLst>
          </p:cNvPr>
          <p:cNvGrpSpPr/>
          <p:nvPr/>
        </p:nvGrpSpPr>
        <p:grpSpPr>
          <a:xfrm>
            <a:off x="168377" y="1022555"/>
            <a:ext cx="7314774" cy="769441"/>
            <a:chOff x="419100" y="1022555"/>
            <a:chExt cx="5057467" cy="76944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801B232-D8C5-1496-A3A1-D6C8BA8F610D}"/>
                </a:ext>
              </a:extLst>
            </p:cNvPr>
            <p:cNvSpPr txBox="1"/>
            <p:nvPr/>
          </p:nvSpPr>
          <p:spPr>
            <a:xfrm>
              <a:off x="419100" y="1022555"/>
              <a:ext cx="166165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Aptos" panose="020B0004020202020204" pitchFamily="34" charset="0"/>
                </a:rPr>
                <a:t>5</a:t>
              </a:r>
              <a:endParaRPr lang="en-US" dirty="0">
                <a:latin typeface="Aptos" panose="020B00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346E46-F64D-8968-7B9C-8BFD1F1D9E15}"/>
                </a:ext>
              </a:extLst>
            </p:cNvPr>
            <p:cNvSpPr txBox="1"/>
            <p:nvPr/>
          </p:nvSpPr>
          <p:spPr>
            <a:xfrm>
              <a:off x="832054" y="1222609"/>
              <a:ext cx="464451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latin typeface="Aptos" panose="020B0004020202020204" pitchFamily="34" charset="0"/>
                </a:rPr>
                <a:t>Expect much </a:t>
              </a:r>
              <a:r>
                <a:rPr lang="en-US" i="1" dirty="0">
                  <a:latin typeface="Aptos" panose="020B0004020202020204" pitchFamily="34" charset="0"/>
                </a:rPr>
                <a:t>more</a:t>
              </a:r>
              <a:r>
                <a:rPr lang="en-US" sz="1800" dirty="0">
                  <a:latin typeface="Aptos" panose="020B0004020202020204" pitchFamily="34" charset="0"/>
                </a:rPr>
                <a:t> stress in coming 12 months</a:t>
              </a:r>
              <a:endParaRPr lang="en-US" dirty="0">
                <a:latin typeface="Aptos" panose="020B00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38AFF95-079E-75DC-BEAE-A03B85B92084}"/>
              </a:ext>
            </a:extLst>
          </p:cNvPr>
          <p:cNvGrpSpPr/>
          <p:nvPr/>
        </p:nvGrpSpPr>
        <p:grpSpPr>
          <a:xfrm>
            <a:off x="168377" y="5909186"/>
            <a:ext cx="7330327" cy="769441"/>
            <a:chOff x="168377" y="5909186"/>
            <a:chExt cx="4954463" cy="76944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C07CEC5-F473-5B96-D1C5-16F2EFC0F95C}"/>
                </a:ext>
              </a:extLst>
            </p:cNvPr>
            <p:cNvSpPr txBox="1"/>
            <p:nvPr/>
          </p:nvSpPr>
          <p:spPr>
            <a:xfrm>
              <a:off x="168377" y="5909186"/>
              <a:ext cx="166165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Aptos" panose="020B0004020202020204" pitchFamily="34" charset="0"/>
                </a:rPr>
                <a:t>1</a:t>
              </a:r>
              <a:endParaRPr lang="en-US" dirty="0">
                <a:latin typeface="Aptos" panose="020B00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90D07B5-8DDF-2375-5C2D-FF05BD569A70}"/>
                </a:ext>
              </a:extLst>
            </p:cNvPr>
            <p:cNvSpPr txBox="1"/>
            <p:nvPr/>
          </p:nvSpPr>
          <p:spPr>
            <a:xfrm>
              <a:off x="478327" y="6109240"/>
              <a:ext cx="464451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latin typeface="Aptos" panose="020B0004020202020204" pitchFamily="34" charset="0"/>
                </a:rPr>
                <a:t>Expect much </a:t>
              </a:r>
              <a:r>
                <a:rPr lang="en-US" sz="1800" i="1" dirty="0">
                  <a:latin typeface="Aptos" panose="020B0004020202020204" pitchFamily="34" charset="0"/>
                </a:rPr>
                <a:t>less</a:t>
              </a:r>
              <a:r>
                <a:rPr lang="en-US" sz="1800" dirty="0">
                  <a:latin typeface="Aptos" panose="020B0004020202020204" pitchFamily="34" charset="0"/>
                </a:rPr>
                <a:t> stress in coming 12 months</a:t>
              </a:r>
              <a:endParaRPr lang="en-US" dirty="0">
                <a:latin typeface="Aptos" panose="020B000402020202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72C7F01-8248-A2F5-AD05-736E9524CC75}"/>
              </a:ext>
            </a:extLst>
          </p:cNvPr>
          <p:cNvSpPr txBox="1"/>
          <p:nvPr/>
        </p:nvSpPr>
        <p:spPr>
          <a:xfrm>
            <a:off x="254496" y="6547823"/>
            <a:ext cx="47447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 Financial Wellness  Diverse Populations,” ©2025, LL Global, Inc.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6349BCD7-9028-4154-95E4-C540603654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2176983"/>
              </p:ext>
            </p:extLst>
          </p:nvPr>
        </p:nvGraphicFramePr>
        <p:xfrm>
          <a:off x="334297" y="1694359"/>
          <a:ext cx="11689326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16429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0B1DE4-EB18-FE3D-5606-871834DC0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 of Stress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6AA3DB-70B8-7B99-05FF-B89F96C52C77}"/>
              </a:ext>
            </a:extLst>
          </p:cNvPr>
          <p:cNvSpPr txBox="1"/>
          <p:nvPr/>
        </p:nvSpPr>
        <p:spPr>
          <a:xfrm>
            <a:off x="9803578" y="1113696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ptos" panose="020B0004020202020204" pitchFamily="34" charset="0"/>
              </a:rPr>
              <a:t>WELL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E0EC2C-E19C-2FA4-2B0A-56A8BCC42300}"/>
              </a:ext>
            </a:extLst>
          </p:cNvPr>
          <p:cNvSpPr txBox="1"/>
          <p:nvPr/>
        </p:nvSpPr>
        <p:spPr>
          <a:xfrm>
            <a:off x="1416396" y="1144176"/>
            <a:ext cx="1286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ptos" panose="020B0004020202020204" pitchFamily="34" charset="0"/>
              </a:rPr>
              <a:t>STRESSED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B2410F-D304-771E-2914-56B5772D73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63879" y="1171080"/>
            <a:ext cx="9858086" cy="35242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5902896-2715-9D00-2F9E-5CD124047C7B}"/>
              </a:ext>
            </a:extLst>
          </p:cNvPr>
          <p:cNvSpPr/>
          <p:nvPr/>
        </p:nvSpPr>
        <p:spPr>
          <a:xfrm>
            <a:off x="1439694" y="2023353"/>
            <a:ext cx="9552561" cy="11589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Aptos" panose="020B0004020202020204" pitchFamily="34" charset="0"/>
              </a:rPr>
              <a:t>Work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EA8D82-D4B9-4E2C-C63F-A3FCE3DD60C9}"/>
              </a:ext>
            </a:extLst>
          </p:cNvPr>
          <p:cNvSpPr/>
          <p:nvPr/>
        </p:nvSpPr>
        <p:spPr>
          <a:xfrm>
            <a:off x="1439694" y="3301423"/>
            <a:ext cx="9552561" cy="11589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Aptos" panose="020B0004020202020204" pitchFamily="34" charset="0"/>
              </a:rPr>
              <a:t>Caregiving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691CD4-E99B-0E71-A887-F9CF29A8C2BF}"/>
              </a:ext>
            </a:extLst>
          </p:cNvPr>
          <p:cNvSpPr/>
          <p:nvPr/>
        </p:nvSpPr>
        <p:spPr>
          <a:xfrm>
            <a:off x="1439694" y="4676776"/>
            <a:ext cx="9552561" cy="11589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atin typeface="Aptos" panose="020B0004020202020204" pitchFamily="34" charset="0"/>
              </a:rPr>
              <a:t>Daily Life</a:t>
            </a:r>
          </a:p>
        </p:txBody>
      </p:sp>
      <p:pic>
        <p:nvPicPr>
          <p:cNvPr id="8" name="Graphic 4">
            <a:extLst>
              <a:ext uri="{FF2B5EF4-FFF2-40B4-BE49-F238E27FC236}">
                <a16:creationId xmlns:a16="http://schemas.microsoft.com/office/drawing/2014/main" id="{97488655-C0DE-4376-3E59-3299AF5232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923321" y="796852"/>
            <a:ext cx="1181806" cy="993046"/>
          </a:xfrm>
          <a:prstGeom prst="rect">
            <a:avLst/>
          </a:prstGeom>
        </p:spPr>
      </p:pic>
      <p:pic>
        <p:nvPicPr>
          <p:cNvPr id="15" name="Graphic 4">
            <a:extLst>
              <a:ext uri="{FF2B5EF4-FFF2-40B4-BE49-F238E27FC236}">
                <a16:creationId xmlns:a16="http://schemas.microsoft.com/office/drawing/2014/main" id="{1167CD5D-1324-4B51-77E7-755907F1B4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499975" y="796853"/>
            <a:ext cx="1181804" cy="993044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E3D87F0-30DC-0949-B9A7-CD4DB597D9FE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417513" y="6408093"/>
            <a:ext cx="53467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 Financial Wellness  Diverse Populations,” ©2025, LL Global, Inc.</a:t>
            </a:r>
          </a:p>
        </p:txBody>
      </p:sp>
    </p:spTree>
    <p:extLst>
      <p:ext uri="{BB962C8B-B14F-4D97-AF65-F5344CB8AC3E}">
        <p14:creationId xmlns:p14="http://schemas.microsoft.com/office/powerpoint/2010/main" val="3501589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98A04-92A1-BEC8-5DCA-1C2FF06EF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8289C-5721-B88B-3556-998E0F78C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-57150"/>
            <a:ext cx="12191998" cy="89034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Common Stressors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3F26E15-0CCF-55D8-A995-7F89590A88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3742165"/>
              </p:ext>
            </p:extLst>
          </p:nvPr>
        </p:nvGraphicFramePr>
        <p:xfrm>
          <a:off x="481688" y="1071809"/>
          <a:ext cx="9859287" cy="57866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E3237E9-10F4-C248-627E-CB3BB086BC7F}"/>
              </a:ext>
            </a:extLst>
          </p:cNvPr>
          <p:cNvSpPr txBox="1"/>
          <p:nvPr/>
        </p:nvSpPr>
        <p:spPr>
          <a:xfrm>
            <a:off x="10883713" y="1022256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ptos" panose="020B0004020202020204" pitchFamily="34" charset="0"/>
              </a:rPr>
              <a:t>WELL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DFF6CB-AE4A-A7E8-9E54-CA707D29AAD5}"/>
              </a:ext>
            </a:extLst>
          </p:cNvPr>
          <p:cNvSpPr txBox="1"/>
          <p:nvPr/>
        </p:nvSpPr>
        <p:spPr>
          <a:xfrm>
            <a:off x="2607021" y="1022256"/>
            <a:ext cx="1286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ptos" panose="020B0004020202020204" pitchFamily="34" charset="0"/>
              </a:rPr>
              <a:t>STRESSED</a:t>
            </a:r>
          </a:p>
        </p:txBody>
      </p:sp>
      <p:pic>
        <p:nvPicPr>
          <p:cNvPr id="3" name="Graphic 4">
            <a:extLst>
              <a:ext uri="{FF2B5EF4-FFF2-40B4-BE49-F238E27FC236}">
                <a16:creationId xmlns:a16="http://schemas.microsoft.com/office/drawing/2014/main" id="{44B9D0C5-2C34-87D8-8435-CD5EF1F85C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019107" y="701602"/>
            <a:ext cx="1181806" cy="993046"/>
          </a:xfrm>
          <a:prstGeom prst="rect">
            <a:avLst/>
          </a:prstGeom>
        </p:spPr>
      </p:pic>
      <p:pic>
        <p:nvPicPr>
          <p:cNvPr id="4" name="Graphic 4">
            <a:extLst>
              <a:ext uri="{FF2B5EF4-FFF2-40B4-BE49-F238E27FC236}">
                <a16:creationId xmlns:a16="http://schemas.microsoft.com/office/drawing/2014/main" id="{3206B1EE-88F5-04B4-FD86-8DF7719014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567186" y="701603"/>
            <a:ext cx="1181804" cy="9930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3D1CF7-5D4C-1EEF-D4B9-1B277B5C6765}"/>
              </a:ext>
            </a:extLst>
          </p:cNvPr>
          <p:cNvSpPr txBox="1"/>
          <p:nvPr/>
        </p:nvSpPr>
        <p:spPr>
          <a:xfrm>
            <a:off x="234661" y="6479031"/>
            <a:ext cx="47447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 Financial Wellness  Diverse Populations,” ©2025, LL Global, Inc.</a:t>
            </a:r>
          </a:p>
        </p:txBody>
      </p:sp>
    </p:spTree>
    <p:extLst>
      <p:ext uri="{BB962C8B-B14F-4D97-AF65-F5344CB8AC3E}">
        <p14:creationId xmlns:p14="http://schemas.microsoft.com/office/powerpoint/2010/main" val="480252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3E5AE2F-9BAE-EA68-2AC6-9652F9BFE78B}"/>
              </a:ext>
            </a:extLst>
          </p:cNvPr>
          <p:cNvCxnSpPr/>
          <p:nvPr/>
        </p:nvCxnSpPr>
        <p:spPr>
          <a:xfrm>
            <a:off x="556482" y="4736790"/>
            <a:ext cx="1118296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84EADB1-1722-4F1E-8FB9-B3A7DC686A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8350329"/>
              </p:ext>
            </p:extLst>
          </p:nvPr>
        </p:nvGraphicFramePr>
        <p:xfrm>
          <a:off x="266700" y="3910227"/>
          <a:ext cx="11572875" cy="2739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5540423-1667-C9C8-DE51-71FD6F534431}"/>
              </a:ext>
            </a:extLst>
          </p:cNvPr>
          <p:cNvCxnSpPr/>
          <p:nvPr/>
        </p:nvCxnSpPr>
        <p:spPr>
          <a:xfrm>
            <a:off x="504517" y="2231250"/>
            <a:ext cx="1118296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82A4F6A2-0BBC-4118-83DE-AA8E2D0D16C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3576861"/>
              </p:ext>
            </p:extLst>
          </p:nvPr>
        </p:nvGraphicFramePr>
        <p:xfrm>
          <a:off x="266700" y="1077996"/>
          <a:ext cx="1157630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7EF147FA-EE02-EEC1-F40F-9AA915F4343D}"/>
              </a:ext>
            </a:extLst>
          </p:cNvPr>
          <p:cNvSpPr/>
          <p:nvPr/>
        </p:nvSpPr>
        <p:spPr>
          <a:xfrm>
            <a:off x="10321413" y="5479406"/>
            <a:ext cx="1870588" cy="1378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58844-2187-2EA9-6853-BBDA3BE54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-47625"/>
            <a:ext cx="12191998" cy="890341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Stressors  </a:t>
            </a:r>
            <a:r>
              <a:rPr lang="en-US" dirty="0">
                <a:latin typeface="Aptos Narrow" panose="020B0004020202020204" pitchFamily="34" charset="0"/>
              </a:rPr>
              <a:t>— </a:t>
            </a:r>
            <a:r>
              <a:rPr lang="en-US" dirty="0">
                <a:latin typeface="Aptos" panose="020B0004020202020204" pitchFamily="34" charset="0"/>
              </a:rPr>
              <a:t>Work Related</a:t>
            </a:r>
          </a:p>
        </p:txBody>
      </p:sp>
      <p:pic>
        <p:nvPicPr>
          <p:cNvPr id="16" name="Graphic 4">
            <a:extLst>
              <a:ext uri="{FF2B5EF4-FFF2-40B4-BE49-F238E27FC236}">
                <a16:creationId xmlns:a16="http://schemas.microsoft.com/office/drawing/2014/main" id="{CC528D5D-FB66-87EB-C562-ECEA24A37A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7624" y="1032569"/>
            <a:ext cx="542744" cy="456056"/>
          </a:xfrm>
          <a:prstGeom prst="rect">
            <a:avLst/>
          </a:prstGeom>
        </p:spPr>
      </p:pic>
      <p:pic>
        <p:nvPicPr>
          <p:cNvPr id="17" name="Graphic 4">
            <a:extLst>
              <a:ext uri="{FF2B5EF4-FFF2-40B4-BE49-F238E27FC236}">
                <a16:creationId xmlns:a16="http://schemas.microsoft.com/office/drawing/2014/main" id="{9087E85C-513B-29CD-7167-C9F997A5A9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7624" y="2640489"/>
            <a:ext cx="542743" cy="456055"/>
          </a:xfrm>
          <a:prstGeom prst="rect">
            <a:avLst/>
          </a:prstGeom>
        </p:spPr>
      </p:pic>
      <p:pic>
        <p:nvPicPr>
          <p:cNvPr id="18" name="Graphic 4">
            <a:extLst>
              <a:ext uri="{FF2B5EF4-FFF2-40B4-BE49-F238E27FC236}">
                <a16:creationId xmlns:a16="http://schemas.microsoft.com/office/drawing/2014/main" id="{D666071C-B7B6-8BBC-FDAE-2C9515C050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7624" y="4057014"/>
            <a:ext cx="542744" cy="456056"/>
          </a:xfrm>
          <a:prstGeom prst="rect">
            <a:avLst/>
          </a:prstGeom>
        </p:spPr>
      </p:pic>
      <p:pic>
        <p:nvPicPr>
          <p:cNvPr id="19" name="Graphic 4">
            <a:extLst>
              <a:ext uri="{FF2B5EF4-FFF2-40B4-BE49-F238E27FC236}">
                <a16:creationId xmlns:a16="http://schemas.microsoft.com/office/drawing/2014/main" id="{A1E94A45-E398-8DE9-2993-AB9024D095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7624" y="5479406"/>
            <a:ext cx="542743" cy="4560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0DAE6D-17A5-51E4-37FB-0D1716A7B3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70286" y="5542512"/>
            <a:ext cx="963668" cy="10868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C58F0D-2885-A6EB-E11E-1001420791BA}"/>
              </a:ext>
            </a:extLst>
          </p:cNvPr>
          <p:cNvSpPr txBox="1"/>
          <p:nvPr/>
        </p:nvSpPr>
        <p:spPr>
          <a:xfrm>
            <a:off x="266700" y="6507816"/>
            <a:ext cx="47447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 Financial Wellness  Diverse Populations,” ©2025, LL Global, Inc.</a:t>
            </a:r>
          </a:p>
        </p:txBody>
      </p:sp>
    </p:spTree>
    <p:extLst>
      <p:ext uri="{BB962C8B-B14F-4D97-AF65-F5344CB8AC3E}">
        <p14:creationId xmlns:p14="http://schemas.microsoft.com/office/powerpoint/2010/main" val="3255140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4A60E37-9490-E525-2E74-5FB4D99D008F}"/>
              </a:ext>
            </a:extLst>
          </p:cNvPr>
          <p:cNvCxnSpPr/>
          <p:nvPr/>
        </p:nvCxnSpPr>
        <p:spPr>
          <a:xfrm>
            <a:off x="478990" y="4412475"/>
            <a:ext cx="1118296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BD2EBCD-D885-479F-8040-92FD4A2891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4079248"/>
              </p:ext>
            </p:extLst>
          </p:nvPr>
        </p:nvGraphicFramePr>
        <p:xfrm>
          <a:off x="209550" y="3657600"/>
          <a:ext cx="1153058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C108386-0803-C3EE-E020-646A643A3F97}"/>
              </a:ext>
            </a:extLst>
          </p:cNvPr>
          <p:cNvCxnSpPr/>
          <p:nvPr/>
        </p:nvCxnSpPr>
        <p:spPr>
          <a:xfrm>
            <a:off x="504517" y="1688325"/>
            <a:ext cx="1118296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84EADB1-1722-4F1E-8FB9-B3A7DC686A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696450"/>
              </p:ext>
            </p:extLst>
          </p:nvPr>
        </p:nvGraphicFramePr>
        <p:xfrm>
          <a:off x="196596" y="792380"/>
          <a:ext cx="1157630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CDB5E0AF-3700-8A16-1016-51D0C89B3D9E}"/>
              </a:ext>
            </a:extLst>
          </p:cNvPr>
          <p:cNvSpPr/>
          <p:nvPr/>
        </p:nvSpPr>
        <p:spPr>
          <a:xfrm>
            <a:off x="10255047" y="5255255"/>
            <a:ext cx="1936953" cy="17452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9DA6C-9009-2734-ABC2-AF5F31F03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-47625"/>
            <a:ext cx="12191998" cy="890341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Stressors </a:t>
            </a:r>
            <a:r>
              <a:rPr lang="en-US" dirty="0">
                <a:latin typeface="Aptos Narrow" panose="020B0004020202020204" pitchFamily="34" charset="0"/>
              </a:rPr>
              <a:t>—</a:t>
            </a:r>
            <a:r>
              <a:rPr lang="en-US" dirty="0">
                <a:latin typeface="Aptos" panose="020B0004020202020204" pitchFamily="34" charset="0"/>
              </a:rPr>
              <a:t> Caregiving</a:t>
            </a:r>
          </a:p>
        </p:txBody>
      </p:sp>
      <p:pic>
        <p:nvPicPr>
          <p:cNvPr id="16" name="Graphic 4">
            <a:extLst>
              <a:ext uri="{FF2B5EF4-FFF2-40B4-BE49-F238E27FC236}">
                <a16:creationId xmlns:a16="http://schemas.microsoft.com/office/drawing/2014/main" id="{BF7C7C03-F7C1-BFA0-EE1E-05399932A7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8" y="1010112"/>
            <a:ext cx="542744" cy="456056"/>
          </a:xfrm>
          <a:prstGeom prst="rect">
            <a:avLst/>
          </a:prstGeom>
        </p:spPr>
      </p:pic>
      <p:pic>
        <p:nvPicPr>
          <p:cNvPr id="17" name="Graphic 4">
            <a:extLst>
              <a:ext uri="{FF2B5EF4-FFF2-40B4-BE49-F238E27FC236}">
                <a16:creationId xmlns:a16="http://schemas.microsoft.com/office/drawing/2014/main" id="{A53FA207-4EB2-851F-CF01-C506DA6BDC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0" y="2383925"/>
            <a:ext cx="542743" cy="456055"/>
          </a:xfrm>
          <a:prstGeom prst="rect">
            <a:avLst/>
          </a:prstGeom>
        </p:spPr>
      </p:pic>
      <p:pic>
        <p:nvPicPr>
          <p:cNvPr id="18" name="Graphic 4">
            <a:extLst>
              <a:ext uri="{FF2B5EF4-FFF2-40B4-BE49-F238E27FC236}">
                <a16:creationId xmlns:a16="http://schemas.microsoft.com/office/drawing/2014/main" id="{EC6C6659-2540-6624-8F7D-6A8B569CD0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5019" y="3895409"/>
            <a:ext cx="542744" cy="456056"/>
          </a:xfrm>
          <a:prstGeom prst="rect">
            <a:avLst/>
          </a:prstGeom>
        </p:spPr>
      </p:pic>
      <p:pic>
        <p:nvPicPr>
          <p:cNvPr id="19" name="Graphic 4">
            <a:extLst>
              <a:ext uri="{FF2B5EF4-FFF2-40B4-BE49-F238E27FC236}">
                <a16:creationId xmlns:a16="http://schemas.microsoft.com/office/drawing/2014/main" id="{E89FD12F-8271-083E-6AE3-00DECF5FFD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5495" y="5255255"/>
            <a:ext cx="542743" cy="4560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81E9BC-D180-B3F2-29C6-4C69CEF34B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20564" y="5255255"/>
            <a:ext cx="963668" cy="10868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A35C75-7F99-A350-382E-41A475F1CD47}"/>
              </a:ext>
            </a:extLst>
          </p:cNvPr>
          <p:cNvSpPr txBox="1"/>
          <p:nvPr/>
        </p:nvSpPr>
        <p:spPr>
          <a:xfrm>
            <a:off x="266700" y="6507816"/>
            <a:ext cx="47447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 Financial Wellness  Diverse Populations,” ©2025, LL Global, Inc.</a:t>
            </a:r>
          </a:p>
        </p:txBody>
      </p:sp>
    </p:spTree>
    <p:extLst>
      <p:ext uri="{BB962C8B-B14F-4D97-AF65-F5344CB8AC3E}">
        <p14:creationId xmlns:p14="http://schemas.microsoft.com/office/powerpoint/2010/main" val="60672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A334A48-57DB-FAF1-389E-A0C6FE784CD8}"/>
              </a:ext>
            </a:extLst>
          </p:cNvPr>
          <p:cNvCxnSpPr/>
          <p:nvPr/>
        </p:nvCxnSpPr>
        <p:spPr>
          <a:xfrm>
            <a:off x="492082" y="4626735"/>
            <a:ext cx="1118296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B3153B95-CD50-43B2-B1D0-B51E40AC08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9998537"/>
              </p:ext>
            </p:extLst>
          </p:nvPr>
        </p:nvGraphicFramePr>
        <p:xfrm>
          <a:off x="222045" y="3682365"/>
          <a:ext cx="1153058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257C676-9F72-2EFB-B22A-63D1B6AC978D}"/>
              </a:ext>
            </a:extLst>
          </p:cNvPr>
          <p:cNvCxnSpPr/>
          <p:nvPr/>
        </p:nvCxnSpPr>
        <p:spPr>
          <a:xfrm>
            <a:off x="522560" y="1721501"/>
            <a:ext cx="1118296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55CDFF42-B8E7-4F79-AC97-2BDE5FB49D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6313631"/>
              </p:ext>
            </p:extLst>
          </p:nvPr>
        </p:nvGraphicFramePr>
        <p:xfrm>
          <a:off x="213886" y="725805"/>
          <a:ext cx="1153058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57DF9FD-1951-3FA1-FFD7-7B9379E30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-47625"/>
            <a:ext cx="12191998" cy="890341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Stressors </a:t>
            </a:r>
            <a:r>
              <a:rPr lang="en-US" dirty="0">
                <a:latin typeface="Aptos Narrow" panose="020B0004020202020204" pitchFamily="34" charset="0"/>
              </a:rPr>
              <a:t>— </a:t>
            </a:r>
            <a:r>
              <a:rPr lang="en-US" dirty="0">
                <a:latin typeface="Aptos" panose="020B0004020202020204" pitchFamily="34" charset="0"/>
              </a:rPr>
              <a:t>Personal Life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4DE5FD-1801-C15A-9753-F99DAD759059}"/>
              </a:ext>
            </a:extLst>
          </p:cNvPr>
          <p:cNvSpPr/>
          <p:nvPr/>
        </p:nvSpPr>
        <p:spPr>
          <a:xfrm>
            <a:off x="10255047" y="5223722"/>
            <a:ext cx="1936953" cy="17452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C984BC-AD84-E292-BF94-20E33130A3AF}"/>
              </a:ext>
            </a:extLst>
          </p:cNvPr>
          <p:cNvSpPr/>
          <p:nvPr/>
        </p:nvSpPr>
        <p:spPr>
          <a:xfrm>
            <a:off x="10407445" y="5265174"/>
            <a:ext cx="1936953" cy="17452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12" name="Graphic 4">
            <a:extLst>
              <a:ext uri="{FF2B5EF4-FFF2-40B4-BE49-F238E27FC236}">
                <a16:creationId xmlns:a16="http://schemas.microsoft.com/office/drawing/2014/main" id="{DBC40A2F-0F2B-5CE6-2754-73225FDA1A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4867" y="866148"/>
            <a:ext cx="542744" cy="456056"/>
          </a:xfrm>
          <a:prstGeom prst="rect">
            <a:avLst/>
          </a:prstGeom>
        </p:spPr>
      </p:pic>
      <p:pic>
        <p:nvPicPr>
          <p:cNvPr id="7" name="Graphic 4">
            <a:extLst>
              <a:ext uri="{FF2B5EF4-FFF2-40B4-BE49-F238E27FC236}">
                <a16:creationId xmlns:a16="http://schemas.microsoft.com/office/drawing/2014/main" id="{4000C5A3-E2AF-7AA1-387E-5831733A12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0" y="2371850"/>
            <a:ext cx="542743" cy="456055"/>
          </a:xfrm>
          <a:prstGeom prst="rect">
            <a:avLst/>
          </a:prstGeom>
        </p:spPr>
      </p:pic>
      <p:pic>
        <p:nvPicPr>
          <p:cNvPr id="17" name="Graphic 4">
            <a:extLst>
              <a:ext uri="{FF2B5EF4-FFF2-40B4-BE49-F238E27FC236}">
                <a16:creationId xmlns:a16="http://schemas.microsoft.com/office/drawing/2014/main" id="{60D9FAF9-6528-2DD4-5AD7-458087833D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8" y="3926522"/>
            <a:ext cx="542744" cy="456056"/>
          </a:xfrm>
          <a:prstGeom prst="rect">
            <a:avLst/>
          </a:prstGeom>
        </p:spPr>
      </p:pic>
      <p:pic>
        <p:nvPicPr>
          <p:cNvPr id="18" name="Graphic 4">
            <a:extLst>
              <a:ext uri="{FF2B5EF4-FFF2-40B4-BE49-F238E27FC236}">
                <a16:creationId xmlns:a16="http://schemas.microsoft.com/office/drawing/2014/main" id="{972362F7-BB0B-4E14-81D6-891A4F2BB6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-244" y="5245377"/>
            <a:ext cx="542743" cy="4560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458B24-88E7-3A51-D0C1-8EE3ED5AA8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20564" y="5255255"/>
            <a:ext cx="963668" cy="10868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129BE4-84AE-A230-A3F0-2AD833386B8E}"/>
              </a:ext>
            </a:extLst>
          </p:cNvPr>
          <p:cNvSpPr txBox="1"/>
          <p:nvPr/>
        </p:nvSpPr>
        <p:spPr>
          <a:xfrm>
            <a:off x="266700" y="6507816"/>
            <a:ext cx="47447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 Financial Wellness  Diverse Populations,” ©2025, LL Global, Inc.</a:t>
            </a:r>
          </a:p>
        </p:txBody>
      </p:sp>
    </p:spTree>
    <p:extLst>
      <p:ext uri="{BB962C8B-B14F-4D97-AF65-F5344CB8AC3E}">
        <p14:creationId xmlns:p14="http://schemas.microsoft.com/office/powerpoint/2010/main" val="3423437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F838A5-8D01-3492-0A4F-A0A0F825F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042CA-F6FB-6EB4-9EE0-E15C58B94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-47625"/>
            <a:ext cx="12191998" cy="890341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Household Confidence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F5FBF49-E69D-95AC-8259-FF9492D1872B}"/>
              </a:ext>
            </a:extLst>
          </p:cNvPr>
          <p:cNvSpPr/>
          <p:nvPr/>
        </p:nvSpPr>
        <p:spPr>
          <a:xfrm>
            <a:off x="266700" y="1152525"/>
            <a:ext cx="5743575" cy="4057650"/>
          </a:xfrm>
          <a:prstGeom prst="wedgeRoundRectCallout">
            <a:avLst>
              <a:gd name="adj1" fmla="val 56926"/>
              <a:gd name="adj2" fmla="val -8638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ptos" panose="020B0004020202020204" pitchFamily="34" charset="0"/>
              </a:rPr>
              <a:t>I am confident about my household’s financial situation.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A96CD9B-5252-8363-10B5-E0C4B197F92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746703"/>
              </p:ext>
            </p:extLst>
          </p:nvPr>
        </p:nvGraphicFramePr>
        <p:xfrm>
          <a:off x="6924674" y="1019175"/>
          <a:ext cx="4848226" cy="4962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28FF29F-B78F-5423-A8A0-966D6C6DBFF3}"/>
              </a:ext>
            </a:extLst>
          </p:cNvPr>
          <p:cNvSpPr txBox="1"/>
          <p:nvPr/>
        </p:nvSpPr>
        <p:spPr>
          <a:xfrm>
            <a:off x="6491932" y="2487204"/>
            <a:ext cx="1573139" cy="103935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800" dirty="0">
                <a:latin typeface="Aptos" panose="020B0004020202020204" pitchFamily="34" charset="0"/>
              </a:rPr>
              <a:t>3.45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F05783-E837-9503-2B09-2A61C854D026}"/>
              </a:ext>
            </a:extLst>
          </p:cNvPr>
          <p:cNvSpPr txBox="1"/>
          <p:nvPr/>
        </p:nvSpPr>
        <p:spPr>
          <a:xfrm>
            <a:off x="7435516" y="1079335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777F41-2A01-7DBA-0176-69D4D3881304}"/>
              </a:ext>
            </a:extLst>
          </p:cNvPr>
          <p:cNvSpPr txBox="1"/>
          <p:nvPr/>
        </p:nvSpPr>
        <p:spPr>
          <a:xfrm>
            <a:off x="7435516" y="5287241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1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E24A1A2-D41C-00B1-252D-BF4C39238121}"/>
              </a:ext>
            </a:extLst>
          </p:cNvPr>
          <p:cNvCxnSpPr>
            <a:cxnSpLocks/>
          </p:cNvCxnSpPr>
          <p:nvPr/>
        </p:nvCxnSpPr>
        <p:spPr>
          <a:xfrm flipH="1" flipV="1">
            <a:off x="7811831" y="1495194"/>
            <a:ext cx="717284" cy="29063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60DC596-F250-413A-5E94-69DFFE683070}"/>
              </a:ext>
            </a:extLst>
          </p:cNvPr>
          <p:cNvCxnSpPr>
            <a:cxnSpLocks/>
          </p:cNvCxnSpPr>
          <p:nvPr/>
        </p:nvCxnSpPr>
        <p:spPr>
          <a:xfrm flipH="1">
            <a:off x="7876662" y="5610407"/>
            <a:ext cx="633109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9656604F-6206-25EE-5CAB-E1E215B2DFD4}"/>
              </a:ext>
            </a:extLst>
          </p:cNvPr>
          <p:cNvGrpSpPr/>
          <p:nvPr/>
        </p:nvGrpSpPr>
        <p:grpSpPr>
          <a:xfrm>
            <a:off x="9712067" y="1261362"/>
            <a:ext cx="1791664" cy="369332"/>
            <a:chOff x="10950405" y="937981"/>
            <a:chExt cx="1791664" cy="36933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4E8A1C-E04D-3E84-049C-0A46B373A6B9}"/>
                </a:ext>
              </a:extLst>
            </p:cNvPr>
            <p:cNvSpPr/>
            <p:nvPr/>
          </p:nvSpPr>
          <p:spPr>
            <a:xfrm>
              <a:off x="10950405" y="1031207"/>
              <a:ext cx="182880" cy="1828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ptos" panose="020B00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2097D7B-AC28-F691-E51A-AB0BC03DCD4D}"/>
                </a:ext>
              </a:extLst>
            </p:cNvPr>
            <p:cNvSpPr txBox="1"/>
            <p:nvPr/>
          </p:nvSpPr>
          <p:spPr>
            <a:xfrm>
              <a:off x="11132589" y="937981"/>
              <a:ext cx="1609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ptos" panose="020B0004020202020204" pitchFamily="34" charset="0"/>
                </a:rPr>
                <a:t>Strongly Agree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46C96FF-784E-CCE1-D2D2-DB28A79D137D}"/>
              </a:ext>
            </a:extLst>
          </p:cNvPr>
          <p:cNvGrpSpPr/>
          <p:nvPr/>
        </p:nvGrpSpPr>
        <p:grpSpPr>
          <a:xfrm>
            <a:off x="9712067" y="2637550"/>
            <a:ext cx="937199" cy="369332"/>
            <a:chOff x="10950405" y="1926404"/>
            <a:chExt cx="937199" cy="369332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DD84DCF-409D-6C7D-7CAA-4BA289E0D64A}"/>
                </a:ext>
              </a:extLst>
            </p:cNvPr>
            <p:cNvSpPr/>
            <p:nvPr/>
          </p:nvSpPr>
          <p:spPr>
            <a:xfrm>
              <a:off x="10950405" y="2019630"/>
              <a:ext cx="182880" cy="182880"/>
            </a:xfrm>
            <a:prstGeom prst="rect">
              <a:avLst/>
            </a:prstGeom>
            <a:solidFill>
              <a:srgbClr val="85BDC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ptos" panose="020B00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DB599C9-E5E3-2629-F23B-26366798B5FF}"/>
                </a:ext>
              </a:extLst>
            </p:cNvPr>
            <p:cNvSpPr txBox="1"/>
            <p:nvPr/>
          </p:nvSpPr>
          <p:spPr>
            <a:xfrm>
              <a:off x="11132589" y="1926404"/>
              <a:ext cx="7550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ptos" panose="020B0004020202020204" pitchFamily="34" charset="0"/>
                </a:rPr>
                <a:t>Agree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8DDD4C0-3DAD-4BA9-C1E9-F2DE539F8B13}"/>
              </a:ext>
            </a:extLst>
          </p:cNvPr>
          <p:cNvGrpSpPr/>
          <p:nvPr/>
        </p:nvGrpSpPr>
        <p:grpSpPr>
          <a:xfrm>
            <a:off x="9712067" y="4080713"/>
            <a:ext cx="1110643" cy="369332"/>
            <a:chOff x="10950405" y="2731947"/>
            <a:chExt cx="1110643" cy="369332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942F6FC-D5E9-59C9-E325-780A44E0645D}"/>
                </a:ext>
              </a:extLst>
            </p:cNvPr>
            <p:cNvSpPr/>
            <p:nvPr/>
          </p:nvSpPr>
          <p:spPr>
            <a:xfrm>
              <a:off x="10950405" y="2825173"/>
              <a:ext cx="182880" cy="1828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ptos" panose="020B00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DBD531B-83EA-8BDC-36EA-B1C53BC2B177}"/>
                </a:ext>
              </a:extLst>
            </p:cNvPr>
            <p:cNvSpPr txBox="1"/>
            <p:nvPr/>
          </p:nvSpPr>
          <p:spPr>
            <a:xfrm>
              <a:off x="11132589" y="2731947"/>
              <a:ext cx="9284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ptos" panose="020B0004020202020204" pitchFamily="34" charset="0"/>
                </a:rPr>
                <a:t>Neutral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3DAE052-6047-91CB-F9B7-BBC6B918456D}"/>
              </a:ext>
            </a:extLst>
          </p:cNvPr>
          <p:cNvGrpSpPr/>
          <p:nvPr/>
        </p:nvGrpSpPr>
        <p:grpSpPr>
          <a:xfrm>
            <a:off x="9712067" y="4873798"/>
            <a:ext cx="1245360" cy="369332"/>
            <a:chOff x="10950405" y="4571864"/>
            <a:chExt cx="1245360" cy="369332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A4982E0-61A0-23B4-A4D1-E6F1DAC2318F}"/>
                </a:ext>
              </a:extLst>
            </p:cNvPr>
            <p:cNvSpPr/>
            <p:nvPr/>
          </p:nvSpPr>
          <p:spPr>
            <a:xfrm>
              <a:off x="10950405" y="4665090"/>
              <a:ext cx="182880" cy="182880"/>
            </a:xfrm>
            <a:prstGeom prst="rect">
              <a:avLst/>
            </a:prstGeom>
            <a:solidFill>
              <a:srgbClr val="9EC6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ptos" panose="020B00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E5AF6BF-5F0F-A5AB-B83A-034B20047216}"/>
                </a:ext>
              </a:extLst>
            </p:cNvPr>
            <p:cNvSpPr txBox="1"/>
            <p:nvPr/>
          </p:nvSpPr>
          <p:spPr>
            <a:xfrm>
              <a:off x="11132589" y="4571864"/>
              <a:ext cx="10631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ptos" panose="020B0004020202020204" pitchFamily="34" charset="0"/>
                </a:rPr>
                <a:t>Disagree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9A6CB1D-C4ED-88B3-9140-5DFED05D497A}"/>
              </a:ext>
            </a:extLst>
          </p:cNvPr>
          <p:cNvGrpSpPr/>
          <p:nvPr/>
        </p:nvGrpSpPr>
        <p:grpSpPr>
          <a:xfrm>
            <a:off x="9712067" y="5478156"/>
            <a:ext cx="2089025" cy="369332"/>
            <a:chOff x="10950405" y="4976670"/>
            <a:chExt cx="2089025" cy="36933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22D570E-BD09-2236-067A-CE0E76EDAC3B}"/>
                </a:ext>
              </a:extLst>
            </p:cNvPr>
            <p:cNvSpPr/>
            <p:nvPr/>
          </p:nvSpPr>
          <p:spPr>
            <a:xfrm>
              <a:off x="10950405" y="5066488"/>
              <a:ext cx="182880" cy="18288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ptos" panose="020B0004020202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2017CDD-ACF8-1C12-1051-7DFAAADF7867}"/>
                </a:ext>
              </a:extLst>
            </p:cNvPr>
            <p:cNvSpPr txBox="1"/>
            <p:nvPr/>
          </p:nvSpPr>
          <p:spPr>
            <a:xfrm>
              <a:off x="11121789" y="4976670"/>
              <a:ext cx="19176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ptos" panose="020B0004020202020204" pitchFamily="34" charset="0"/>
                </a:rPr>
                <a:t>Strongly Disagree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D09EA1-9FD6-06F9-D092-E18336467CB0}"/>
              </a:ext>
            </a:extLst>
          </p:cNvPr>
          <p:cNvSpPr txBox="1"/>
          <p:nvPr/>
        </p:nvSpPr>
        <p:spPr>
          <a:xfrm>
            <a:off x="266700" y="6507816"/>
            <a:ext cx="47447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 Financial Wellness  Diverse Populations,” ©2025, LL Global, Inc.</a:t>
            </a:r>
          </a:p>
        </p:txBody>
      </p:sp>
    </p:spTree>
    <p:extLst>
      <p:ext uri="{BB962C8B-B14F-4D97-AF65-F5344CB8AC3E}">
        <p14:creationId xmlns:p14="http://schemas.microsoft.com/office/powerpoint/2010/main" val="41905119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2EC3454-19F9-47DC-4A5A-E83B8A3CBFF0}"/>
              </a:ext>
            </a:extLst>
          </p:cNvPr>
          <p:cNvCxnSpPr/>
          <p:nvPr/>
        </p:nvCxnSpPr>
        <p:spPr>
          <a:xfrm>
            <a:off x="932835" y="1993125"/>
            <a:ext cx="1118296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B79D847-A6E6-82E4-716F-CC5D39C9A1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0812884"/>
              </p:ext>
            </p:extLst>
          </p:nvPr>
        </p:nvGraphicFramePr>
        <p:xfrm>
          <a:off x="800100" y="971550"/>
          <a:ext cx="11039474" cy="4933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0ADFF68-5B2C-83F4-56C8-CA8235DC0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-47625"/>
            <a:ext cx="12191998" cy="890341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I am confident about my household’s financial situation</a:t>
            </a:r>
          </a:p>
        </p:txBody>
      </p:sp>
      <p:pic>
        <p:nvPicPr>
          <p:cNvPr id="9" name="Graphic 4">
            <a:extLst>
              <a:ext uri="{FF2B5EF4-FFF2-40B4-BE49-F238E27FC236}">
                <a16:creationId xmlns:a16="http://schemas.microsoft.com/office/drawing/2014/main" id="{835A1CA4-3966-7051-5748-4CB344EA86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90000" y="895498"/>
            <a:ext cx="542744" cy="456056"/>
          </a:xfrm>
          <a:prstGeom prst="rect">
            <a:avLst/>
          </a:prstGeom>
        </p:spPr>
      </p:pic>
      <p:pic>
        <p:nvPicPr>
          <p:cNvPr id="10" name="Graphic 4">
            <a:extLst>
              <a:ext uri="{FF2B5EF4-FFF2-40B4-BE49-F238E27FC236}">
                <a16:creationId xmlns:a16="http://schemas.microsoft.com/office/drawing/2014/main" id="{93B9CE27-8272-98B1-8A59-2960145E29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23634" y="4084576"/>
            <a:ext cx="542743" cy="4560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E04CA7-375A-9C6F-C013-6114E6CCF238}"/>
              </a:ext>
            </a:extLst>
          </p:cNvPr>
          <p:cNvSpPr txBox="1"/>
          <p:nvPr/>
        </p:nvSpPr>
        <p:spPr>
          <a:xfrm>
            <a:off x="266700" y="6507816"/>
            <a:ext cx="47447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 Financial Wellness  Diverse Populations,” ©2025, LL Global, Inc.</a:t>
            </a:r>
          </a:p>
        </p:txBody>
      </p:sp>
    </p:spTree>
    <p:extLst>
      <p:ext uri="{BB962C8B-B14F-4D97-AF65-F5344CB8AC3E}">
        <p14:creationId xmlns:p14="http://schemas.microsoft.com/office/powerpoint/2010/main" val="39695160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BAE6B-A203-3E38-FD42-423FC09D19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28718EC-30E0-B5AB-AC4A-0F409A6ADD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4221743"/>
              </p:ext>
            </p:extLst>
          </p:nvPr>
        </p:nvGraphicFramePr>
        <p:xfrm>
          <a:off x="6680531" y="890341"/>
          <a:ext cx="4022656" cy="5091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4462C8B-EE81-4E5A-85C1-9E3A09C87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-47625"/>
            <a:ext cx="12191998" cy="890341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Household Confidence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BF0AFE0B-F0B3-4493-0A03-47478F938F86}"/>
              </a:ext>
            </a:extLst>
          </p:cNvPr>
          <p:cNvSpPr/>
          <p:nvPr/>
        </p:nvSpPr>
        <p:spPr>
          <a:xfrm>
            <a:off x="266700" y="1152525"/>
            <a:ext cx="5743575" cy="4057650"/>
          </a:xfrm>
          <a:prstGeom prst="wedgeRoundRectCallout">
            <a:avLst>
              <a:gd name="adj1" fmla="val 56926"/>
              <a:gd name="adj2" fmla="val -8638"/>
              <a:gd name="adj3" fmla="val 1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Aptos" panose="020B0004020202020204" pitchFamily="34" charset="0"/>
              </a:rPr>
              <a:t>My household is able to withstand unexpected expenses of $500 or more.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636AD4-BEEC-F8A0-AE1B-1761B4DEC6A0}"/>
              </a:ext>
            </a:extLst>
          </p:cNvPr>
          <p:cNvSpPr txBox="1"/>
          <p:nvPr/>
        </p:nvSpPr>
        <p:spPr>
          <a:xfrm>
            <a:off x="6469543" y="2182040"/>
            <a:ext cx="1142000" cy="1039356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Aptos" panose="020B0004020202020204" pitchFamily="34" charset="0"/>
              </a:rPr>
              <a:t>3.76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4C8C79-4842-34D1-6ED7-26A26B9A9724}"/>
              </a:ext>
            </a:extLst>
          </p:cNvPr>
          <p:cNvSpPr txBox="1"/>
          <p:nvPr/>
        </p:nvSpPr>
        <p:spPr>
          <a:xfrm>
            <a:off x="6987841" y="984085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880CB1-9CBE-13E2-AA2C-3F302DCE929C}"/>
              </a:ext>
            </a:extLst>
          </p:cNvPr>
          <p:cNvSpPr txBox="1"/>
          <p:nvPr/>
        </p:nvSpPr>
        <p:spPr>
          <a:xfrm>
            <a:off x="6987841" y="5191991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1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C84A3E6-2CD4-858D-7591-00A218BD921F}"/>
              </a:ext>
            </a:extLst>
          </p:cNvPr>
          <p:cNvGrpSpPr/>
          <p:nvPr/>
        </p:nvGrpSpPr>
        <p:grpSpPr>
          <a:xfrm>
            <a:off x="9712067" y="1261362"/>
            <a:ext cx="1791664" cy="369332"/>
            <a:chOff x="10950405" y="937981"/>
            <a:chExt cx="1791664" cy="369332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2275C90-69C4-56D4-EBF7-FED72B9A5AB8}"/>
                </a:ext>
              </a:extLst>
            </p:cNvPr>
            <p:cNvSpPr/>
            <p:nvPr/>
          </p:nvSpPr>
          <p:spPr>
            <a:xfrm>
              <a:off x="10950405" y="1031207"/>
              <a:ext cx="182880" cy="1828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ptos" panose="020B0004020202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20F5DDC-492C-AFC9-EF3B-6C660A3DAD2B}"/>
                </a:ext>
              </a:extLst>
            </p:cNvPr>
            <p:cNvSpPr txBox="1"/>
            <p:nvPr/>
          </p:nvSpPr>
          <p:spPr>
            <a:xfrm>
              <a:off x="11132589" y="937981"/>
              <a:ext cx="1609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ptos" panose="020B0004020202020204" pitchFamily="34" charset="0"/>
                </a:rPr>
                <a:t>Strongly Agree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347A55B-95F8-66CB-26A7-E19DCF98E894}"/>
              </a:ext>
            </a:extLst>
          </p:cNvPr>
          <p:cNvGrpSpPr/>
          <p:nvPr/>
        </p:nvGrpSpPr>
        <p:grpSpPr>
          <a:xfrm>
            <a:off x="9712067" y="2637550"/>
            <a:ext cx="937199" cy="369332"/>
            <a:chOff x="10950405" y="1926404"/>
            <a:chExt cx="937199" cy="36933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972D0AE-C376-552B-CA0C-07A8B34D5031}"/>
                </a:ext>
              </a:extLst>
            </p:cNvPr>
            <p:cNvSpPr/>
            <p:nvPr/>
          </p:nvSpPr>
          <p:spPr>
            <a:xfrm>
              <a:off x="10950405" y="2019630"/>
              <a:ext cx="182880" cy="182880"/>
            </a:xfrm>
            <a:prstGeom prst="rect">
              <a:avLst/>
            </a:prstGeom>
            <a:solidFill>
              <a:srgbClr val="85BDC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ptos" panose="020B00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D4E32E1-9F2C-A275-703B-CBDD6C82132E}"/>
                </a:ext>
              </a:extLst>
            </p:cNvPr>
            <p:cNvSpPr txBox="1"/>
            <p:nvPr/>
          </p:nvSpPr>
          <p:spPr>
            <a:xfrm>
              <a:off x="11132589" y="1926404"/>
              <a:ext cx="7550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ptos" panose="020B0004020202020204" pitchFamily="34" charset="0"/>
                </a:rPr>
                <a:t>Agree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D4D4235-BD30-38B0-519B-5E14A076731E}"/>
              </a:ext>
            </a:extLst>
          </p:cNvPr>
          <p:cNvGrpSpPr/>
          <p:nvPr/>
        </p:nvGrpSpPr>
        <p:grpSpPr>
          <a:xfrm>
            <a:off x="9712067" y="4080713"/>
            <a:ext cx="1110643" cy="369332"/>
            <a:chOff x="10950405" y="2731947"/>
            <a:chExt cx="1110643" cy="369332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9F454AB-7BC7-C2D4-9978-9DECBCE3847D}"/>
                </a:ext>
              </a:extLst>
            </p:cNvPr>
            <p:cNvSpPr/>
            <p:nvPr/>
          </p:nvSpPr>
          <p:spPr>
            <a:xfrm>
              <a:off x="10950405" y="2825173"/>
              <a:ext cx="182880" cy="1828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ptos" panose="020B000402020202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4A8937F-0E2F-8B99-E5AB-FFC168A33A8A}"/>
                </a:ext>
              </a:extLst>
            </p:cNvPr>
            <p:cNvSpPr txBox="1"/>
            <p:nvPr/>
          </p:nvSpPr>
          <p:spPr>
            <a:xfrm>
              <a:off x="11132589" y="2731947"/>
              <a:ext cx="9284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ptos" panose="020B0004020202020204" pitchFamily="34" charset="0"/>
                </a:rPr>
                <a:t>Neutral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B128A26-37CB-AF13-10EE-30BBC3283E6A}"/>
              </a:ext>
            </a:extLst>
          </p:cNvPr>
          <p:cNvGrpSpPr/>
          <p:nvPr/>
        </p:nvGrpSpPr>
        <p:grpSpPr>
          <a:xfrm>
            <a:off x="9712067" y="4873798"/>
            <a:ext cx="1245360" cy="369332"/>
            <a:chOff x="10950405" y="4571864"/>
            <a:chExt cx="1245360" cy="369332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53BDA70-A45A-E8BE-8AF5-A3A822C12A4C}"/>
                </a:ext>
              </a:extLst>
            </p:cNvPr>
            <p:cNvSpPr/>
            <p:nvPr/>
          </p:nvSpPr>
          <p:spPr>
            <a:xfrm>
              <a:off x="10950405" y="4665090"/>
              <a:ext cx="182880" cy="182880"/>
            </a:xfrm>
            <a:prstGeom prst="rect">
              <a:avLst/>
            </a:prstGeom>
            <a:solidFill>
              <a:srgbClr val="9EC6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ptos" panose="020B0004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6B86EF8-2B6A-2931-A032-02D4A8C881C6}"/>
                </a:ext>
              </a:extLst>
            </p:cNvPr>
            <p:cNvSpPr txBox="1"/>
            <p:nvPr/>
          </p:nvSpPr>
          <p:spPr>
            <a:xfrm>
              <a:off x="11132589" y="4571864"/>
              <a:ext cx="10631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ptos" panose="020B0004020202020204" pitchFamily="34" charset="0"/>
                </a:rPr>
                <a:t>Disagree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22B6174-0B3F-E92B-2770-02F330B1540E}"/>
              </a:ext>
            </a:extLst>
          </p:cNvPr>
          <p:cNvGrpSpPr/>
          <p:nvPr/>
        </p:nvGrpSpPr>
        <p:grpSpPr>
          <a:xfrm>
            <a:off x="9712067" y="5478156"/>
            <a:ext cx="2089025" cy="369332"/>
            <a:chOff x="10950405" y="4976670"/>
            <a:chExt cx="2089025" cy="369332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66BF083-C094-5C7A-59E6-0FB62BC28D49}"/>
                </a:ext>
              </a:extLst>
            </p:cNvPr>
            <p:cNvSpPr/>
            <p:nvPr/>
          </p:nvSpPr>
          <p:spPr>
            <a:xfrm>
              <a:off x="10950405" y="5066488"/>
              <a:ext cx="182880" cy="18288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ptos" panose="020B000402020202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7C591FB-AA83-366E-EB66-825E74C2D939}"/>
                </a:ext>
              </a:extLst>
            </p:cNvPr>
            <p:cNvSpPr txBox="1"/>
            <p:nvPr/>
          </p:nvSpPr>
          <p:spPr>
            <a:xfrm>
              <a:off x="11121789" y="4976670"/>
              <a:ext cx="19176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ptos" panose="020B0004020202020204" pitchFamily="34" charset="0"/>
                </a:rPr>
                <a:t>Strongly Disagree</a:t>
              </a:r>
            </a:p>
          </p:txBody>
        </p:sp>
      </p:grp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5921AA3-02A8-0071-AAA5-D1DBA5C212FB}"/>
              </a:ext>
            </a:extLst>
          </p:cNvPr>
          <p:cNvCxnSpPr>
            <a:cxnSpLocks/>
          </p:cNvCxnSpPr>
          <p:nvPr/>
        </p:nvCxnSpPr>
        <p:spPr>
          <a:xfrm flipH="1" flipV="1">
            <a:off x="7339391" y="1495194"/>
            <a:ext cx="717284" cy="29063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CEEA6EA-2E8C-B3A4-AE47-3E98E74F38E7}"/>
              </a:ext>
            </a:extLst>
          </p:cNvPr>
          <p:cNvCxnSpPr>
            <a:cxnSpLocks/>
          </p:cNvCxnSpPr>
          <p:nvPr/>
        </p:nvCxnSpPr>
        <p:spPr>
          <a:xfrm flipH="1">
            <a:off x="7404222" y="5610407"/>
            <a:ext cx="633109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F739F58-10C1-F632-3660-C28E7F34F586}"/>
              </a:ext>
            </a:extLst>
          </p:cNvPr>
          <p:cNvSpPr txBox="1"/>
          <p:nvPr/>
        </p:nvSpPr>
        <p:spPr>
          <a:xfrm>
            <a:off x="266700" y="6507816"/>
            <a:ext cx="47447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 Financial Wellness  Diverse Populations,” ©2025, LL Global, Inc.</a:t>
            </a:r>
          </a:p>
        </p:txBody>
      </p:sp>
    </p:spTree>
    <p:extLst>
      <p:ext uri="{BB962C8B-B14F-4D97-AF65-F5344CB8AC3E}">
        <p14:creationId xmlns:p14="http://schemas.microsoft.com/office/powerpoint/2010/main" val="2983388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B639EBF-4590-E903-8B4D-07901516EDAD}"/>
              </a:ext>
            </a:extLst>
          </p:cNvPr>
          <p:cNvCxnSpPr/>
          <p:nvPr/>
        </p:nvCxnSpPr>
        <p:spPr>
          <a:xfrm>
            <a:off x="520418" y="1561540"/>
            <a:ext cx="1118296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99F42315-0913-45EA-929F-6CB863A8EF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9545852"/>
              </p:ext>
            </p:extLst>
          </p:nvPr>
        </p:nvGraphicFramePr>
        <p:xfrm>
          <a:off x="421762" y="1041690"/>
          <a:ext cx="11644122" cy="4943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7C4776A-6B26-B770-D579-92C41381A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1" y="-70476"/>
            <a:ext cx="12191998" cy="890341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Able to withstand an unexpected expense…</a:t>
            </a:r>
          </a:p>
        </p:txBody>
      </p:sp>
      <p:pic>
        <p:nvPicPr>
          <p:cNvPr id="6" name="Graphic 4">
            <a:extLst>
              <a:ext uri="{FF2B5EF4-FFF2-40B4-BE49-F238E27FC236}">
                <a16:creationId xmlns:a16="http://schemas.microsoft.com/office/drawing/2014/main" id="{CE39BC12-41B3-575B-1203-B67B6AD0690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9" y="908969"/>
            <a:ext cx="542923" cy="456056"/>
          </a:xfrm>
          <a:prstGeom prst="rect">
            <a:avLst/>
          </a:prstGeom>
        </p:spPr>
      </p:pic>
      <p:pic>
        <p:nvPicPr>
          <p:cNvPr id="7" name="Graphic 4">
            <a:extLst>
              <a:ext uri="{FF2B5EF4-FFF2-40B4-BE49-F238E27FC236}">
                <a16:creationId xmlns:a16="http://schemas.microsoft.com/office/drawing/2014/main" id="{124ED4F1-56B6-B65D-7B63-1529D3AF02A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198" y="4202822"/>
            <a:ext cx="542923" cy="4560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3032FF-55C9-22B1-F2E7-195C5B6DD060}"/>
              </a:ext>
            </a:extLst>
          </p:cNvPr>
          <p:cNvSpPr txBox="1"/>
          <p:nvPr/>
        </p:nvSpPr>
        <p:spPr>
          <a:xfrm>
            <a:off x="266700" y="6507816"/>
            <a:ext cx="47447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 Financial Wellness  Diverse Populations,” ©2025, LL Global, Inc.</a:t>
            </a:r>
          </a:p>
        </p:txBody>
      </p:sp>
    </p:spTree>
    <p:extLst>
      <p:ext uri="{BB962C8B-B14F-4D97-AF65-F5344CB8AC3E}">
        <p14:creationId xmlns:p14="http://schemas.microsoft.com/office/powerpoint/2010/main" val="452953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36F97891-5A8C-81AE-D35A-2C1B9BB263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0748946"/>
              </p:ext>
            </p:extLst>
          </p:nvPr>
        </p:nvGraphicFramePr>
        <p:xfrm>
          <a:off x="9019870" y="1511757"/>
          <a:ext cx="2507901" cy="29446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B4AEEA04-120E-0ED1-CC40-A39E275D9D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3837520"/>
              </p:ext>
            </p:extLst>
          </p:nvPr>
        </p:nvGraphicFramePr>
        <p:xfrm>
          <a:off x="6004326" y="4684452"/>
          <a:ext cx="2516505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BAF6BBBF-5D4C-44E2-6A33-1BBCCA16452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2265796"/>
              </p:ext>
            </p:extLst>
          </p:nvPr>
        </p:nvGraphicFramePr>
        <p:xfrm>
          <a:off x="3132655" y="4684452"/>
          <a:ext cx="2520315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E6FD5C39-F60F-3107-B40E-999B872B68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3464519"/>
              </p:ext>
            </p:extLst>
          </p:nvPr>
        </p:nvGraphicFramePr>
        <p:xfrm>
          <a:off x="475308" y="4700921"/>
          <a:ext cx="2518410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784EF9-B537-D4F9-8414-8D4F128321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72187" y="5368364"/>
            <a:ext cx="5346858" cy="658368"/>
          </a:xfrm>
        </p:spPr>
        <p:txBody>
          <a:bodyPr anchor="t"/>
          <a:lstStyle/>
          <a:p>
            <a:r>
              <a:rPr lang="en-US" i="1" dirty="0"/>
              <a:t>*Includes those who are separated.</a:t>
            </a:r>
          </a:p>
          <a:p>
            <a:r>
              <a:rPr lang="en-US" i="1" dirty="0"/>
              <a:t>**Native Alaskan, Native Hawaiian, or other Pacific Islander.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8D42543-293D-F30C-57B8-840EC0203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the Research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BD1969-717A-91B1-DD4C-82A9797E0BC6}"/>
              </a:ext>
            </a:extLst>
          </p:cNvPr>
          <p:cNvSpPr txBox="1"/>
          <p:nvPr/>
        </p:nvSpPr>
        <p:spPr>
          <a:xfrm>
            <a:off x="342900" y="1066800"/>
            <a:ext cx="2467342" cy="374374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noAutofit/>
          </a:bodyPr>
          <a:lstStyle/>
          <a:p>
            <a:r>
              <a:rPr lang="en-US" dirty="0">
                <a:latin typeface="Aptos" panose="020B0004020202020204" pitchFamily="34" charset="0"/>
              </a:rPr>
              <a:t>Released Spring 2024</a:t>
            </a:r>
          </a:p>
          <a:p>
            <a:endParaRPr lang="en-US" dirty="0">
              <a:latin typeface="Aptos" panose="020B0004020202020204" pitchFamily="34" charset="0"/>
            </a:endParaRPr>
          </a:p>
          <a:p>
            <a:endParaRPr lang="en-US" dirty="0">
              <a:latin typeface="Aptos" panose="020B0004020202020204" pitchFamily="34" charset="0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85E0A7DC-4467-918F-E9FB-62D1700095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9535946"/>
              </p:ext>
            </p:extLst>
          </p:nvPr>
        </p:nvGraphicFramePr>
        <p:xfrm>
          <a:off x="266699" y="1713163"/>
          <a:ext cx="25146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BED08293-1D6F-79AE-ECE4-50F6FC99E3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6217925"/>
              </p:ext>
            </p:extLst>
          </p:nvPr>
        </p:nvGraphicFramePr>
        <p:xfrm>
          <a:off x="2486823" y="1713163"/>
          <a:ext cx="2514600" cy="2743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33904357-D78C-1CA7-A5FF-261D81612F0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1302026"/>
              </p:ext>
            </p:extLst>
          </p:nvPr>
        </p:nvGraphicFramePr>
        <p:xfrm>
          <a:off x="4706947" y="1713162"/>
          <a:ext cx="25146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0E329E-F974-BF28-CAC3-A4183A53C127}"/>
              </a:ext>
            </a:extLst>
          </p:cNvPr>
          <p:cNvCxnSpPr/>
          <p:nvPr/>
        </p:nvCxnSpPr>
        <p:spPr>
          <a:xfrm>
            <a:off x="1262270" y="61722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6BF35DC1-F0D3-70F0-0CAF-2F0275B4DA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2827099"/>
              </p:ext>
            </p:extLst>
          </p:nvPr>
        </p:nvGraphicFramePr>
        <p:xfrm>
          <a:off x="6777166" y="1713575"/>
          <a:ext cx="251650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00DC16D1-12B0-AC5B-F296-13AF44346D81}"/>
              </a:ext>
            </a:extLst>
          </p:cNvPr>
          <p:cNvSpPr txBox="1"/>
          <p:nvPr/>
        </p:nvSpPr>
        <p:spPr>
          <a:xfrm>
            <a:off x="3172131" y="1066800"/>
            <a:ext cx="2793714" cy="646331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5,006 consumers, age 18+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3,523 workers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CE28137-A8B2-2294-05FB-D57B896C6145}"/>
              </a:ext>
            </a:extLst>
          </p:cNvPr>
          <p:cNvSpPr/>
          <p:nvPr/>
        </p:nvSpPr>
        <p:spPr>
          <a:xfrm>
            <a:off x="773595" y="2166731"/>
            <a:ext cx="1500809" cy="1023732"/>
          </a:xfrm>
          <a:prstGeom prst="roundRect">
            <a:avLst/>
          </a:prstGeom>
          <a:noFill/>
          <a:ln>
            <a:solidFill>
              <a:srgbClr val="00437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F3D66B8-4629-8DE7-FCE0-45CC730B63F5}"/>
              </a:ext>
            </a:extLst>
          </p:cNvPr>
          <p:cNvSpPr/>
          <p:nvPr/>
        </p:nvSpPr>
        <p:spPr>
          <a:xfrm>
            <a:off x="3146118" y="2271506"/>
            <a:ext cx="1500809" cy="1090005"/>
          </a:xfrm>
          <a:prstGeom prst="roundRect">
            <a:avLst/>
          </a:prstGeom>
          <a:noFill/>
          <a:ln>
            <a:solidFill>
              <a:srgbClr val="00437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BC458A5-229B-C241-F0BC-3CFB97962DBD}"/>
              </a:ext>
            </a:extLst>
          </p:cNvPr>
          <p:cNvSpPr/>
          <p:nvPr/>
        </p:nvSpPr>
        <p:spPr>
          <a:xfrm>
            <a:off x="5206632" y="3445579"/>
            <a:ext cx="1500809" cy="838187"/>
          </a:xfrm>
          <a:prstGeom prst="roundRect">
            <a:avLst/>
          </a:prstGeom>
          <a:noFill/>
          <a:ln>
            <a:solidFill>
              <a:srgbClr val="00437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0ADA813-3FB2-19F9-D965-7452309B023F}"/>
              </a:ext>
            </a:extLst>
          </p:cNvPr>
          <p:cNvSpPr/>
          <p:nvPr/>
        </p:nvSpPr>
        <p:spPr>
          <a:xfrm>
            <a:off x="7321960" y="3836504"/>
            <a:ext cx="1500809" cy="467140"/>
          </a:xfrm>
          <a:prstGeom prst="roundRect">
            <a:avLst/>
          </a:prstGeom>
          <a:noFill/>
          <a:ln>
            <a:solidFill>
              <a:srgbClr val="00437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C4914A7-977F-F7F6-5F9D-97B62ECC7214}"/>
              </a:ext>
            </a:extLst>
          </p:cNvPr>
          <p:cNvSpPr/>
          <p:nvPr/>
        </p:nvSpPr>
        <p:spPr>
          <a:xfrm>
            <a:off x="9523415" y="3081131"/>
            <a:ext cx="1500809" cy="1222514"/>
          </a:xfrm>
          <a:prstGeom prst="roundRect">
            <a:avLst/>
          </a:prstGeom>
          <a:noFill/>
          <a:ln>
            <a:solidFill>
              <a:srgbClr val="00437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DB597DB-4BBA-087C-BCF0-46B8873225C9}"/>
              </a:ext>
            </a:extLst>
          </p:cNvPr>
          <p:cNvSpPr/>
          <p:nvPr/>
        </p:nvSpPr>
        <p:spPr>
          <a:xfrm>
            <a:off x="3269544" y="5619766"/>
            <a:ext cx="418878" cy="735291"/>
          </a:xfrm>
          <a:prstGeom prst="roundRect">
            <a:avLst/>
          </a:prstGeom>
          <a:noFill/>
          <a:ln>
            <a:solidFill>
              <a:srgbClr val="00437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kern="1200" dirty="0">
              <a:latin typeface="Aptos" panose="020B00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DB597DB-4BBA-087C-BCF0-46B8873225C9}"/>
              </a:ext>
            </a:extLst>
          </p:cNvPr>
          <p:cNvSpPr/>
          <p:nvPr/>
        </p:nvSpPr>
        <p:spPr>
          <a:xfrm>
            <a:off x="6125966" y="5612343"/>
            <a:ext cx="187285" cy="735291"/>
          </a:xfrm>
          <a:prstGeom prst="roundRect">
            <a:avLst/>
          </a:prstGeom>
          <a:noFill/>
          <a:ln>
            <a:solidFill>
              <a:srgbClr val="00437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kern="1200" dirty="0">
              <a:latin typeface="Aptos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E85368-BE04-5C9A-1BC6-8003B60FEF39}"/>
              </a:ext>
            </a:extLst>
          </p:cNvPr>
          <p:cNvSpPr txBox="1"/>
          <p:nvPr/>
        </p:nvSpPr>
        <p:spPr>
          <a:xfrm>
            <a:off x="2993718" y="6484199"/>
            <a:ext cx="47447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 Financial Wellness  Diverse Populations,” ©2025, LL Global, Inc.</a:t>
            </a:r>
          </a:p>
        </p:txBody>
      </p:sp>
    </p:spTree>
    <p:extLst>
      <p:ext uri="{BB962C8B-B14F-4D97-AF65-F5344CB8AC3E}">
        <p14:creationId xmlns:p14="http://schemas.microsoft.com/office/powerpoint/2010/main" val="26405770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2397E-38DA-AA4E-746F-1021003B5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A842A-48FB-B8A4-0088-EB19BCD12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-38100"/>
            <a:ext cx="12191998" cy="890341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Enjoyment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DB1E0E38-D8B8-5D1C-D481-DEC007CA61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8993231"/>
              </p:ext>
            </p:extLst>
          </p:nvPr>
        </p:nvGraphicFramePr>
        <p:xfrm>
          <a:off x="306936" y="1078992"/>
          <a:ext cx="3436389" cy="5093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BB6CE2D0-37D9-F8B0-DD4F-191B48FF47FA}"/>
              </a:ext>
            </a:extLst>
          </p:cNvPr>
          <p:cNvSpPr/>
          <p:nvPr/>
        </p:nvSpPr>
        <p:spPr>
          <a:xfrm>
            <a:off x="5815012" y="1328513"/>
            <a:ext cx="5743575" cy="4057650"/>
          </a:xfrm>
          <a:prstGeom prst="wedgeRoundRectCallout">
            <a:avLst>
              <a:gd name="adj1" fmla="val -55180"/>
              <a:gd name="adj2" fmla="val -10985"/>
              <a:gd name="adj3" fmla="val 1666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2"/>
                </a:solidFill>
                <a:latin typeface="Aptos" panose="020B0004020202020204" pitchFamily="34" charset="0"/>
              </a:rPr>
              <a:t>I can enjoy life because of the way I/we are managing money.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AD468C-7FBC-7700-A696-70797405D865}"/>
              </a:ext>
            </a:extLst>
          </p:cNvPr>
          <p:cNvSpPr txBox="1"/>
          <p:nvPr/>
        </p:nvSpPr>
        <p:spPr>
          <a:xfrm>
            <a:off x="3968012" y="2328229"/>
            <a:ext cx="1142000" cy="1039356"/>
          </a:xfrm>
          <a:prstGeom prst="lef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Aptos" panose="020B0004020202020204" pitchFamily="34" charset="0"/>
              </a:rPr>
              <a:t>3.55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835FA6-AAAC-1162-32F4-C506AB8E2C89}"/>
              </a:ext>
            </a:extLst>
          </p:cNvPr>
          <p:cNvSpPr txBox="1"/>
          <p:nvPr/>
        </p:nvSpPr>
        <p:spPr>
          <a:xfrm>
            <a:off x="508319" y="1093432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Aptos" panose="020B0004020202020204" pitchFamily="34" charset="0"/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038279-D849-65D8-247F-F6287DF0E01B}"/>
              </a:ext>
            </a:extLst>
          </p:cNvPr>
          <p:cNvSpPr txBox="1"/>
          <p:nvPr/>
        </p:nvSpPr>
        <p:spPr>
          <a:xfrm>
            <a:off x="547987" y="5455842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F8B4E75-8FD1-CB19-22CA-042B086BC030}"/>
              </a:ext>
            </a:extLst>
          </p:cNvPr>
          <p:cNvGrpSpPr/>
          <p:nvPr/>
        </p:nvGrpSpPr>
        <p:grpSpPr>
          <a:xfrm>
            <a:off x="3116982" y="1270848"/>
            <a:ext cx="1791664" cy="369332"/>
            <a:chOff x="10950405" y="937981"/>
            <a:chExt cx="1791664" cy="36933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BB3429E-1EBF-DD7C-81CB-EC18E4F1290F}"/>
                </a:ext>
              </a:extLst>
            </p:cNvPr>
            <p:cNvSpPr/>
            <p:nvPr/>
          </p:nvSpPr>
          <p:spPr>
            <a:xfrm>
              <a:off x="10950405" y="1031207"/>
              <a:ext cx="182880" cy="1828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ptos" panose="020B00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7FCB67F-0B7B-A6EC-7F4C-40DD0B073C65}"/>
                </a:ext>
              </a:extLst>
            </p:cNvPr>
            <p:cNvSpPr txBox="1"/>
            <p:nvPr/>
          </p:nvSpPr>
          <p:spPr>
            <a:xfrm>
              <a:off x="11132589" y="937981"/>
              <a:ext cx="1609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ptos" panose="020B0004020202020204" pitchFamily="34" charset="0"/>
                </a:rPr>
                <a:t>Strongly Agree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10AD38F-B141-3A0A-AA80-4FA252D5AF73}"/>
              </a:ext>
            </a:extLst>
          </p:cNvPr>
          <p:cNvGrpSpPr/>
          <p:nvPr/>
        </p:nvGrpSpPr>
        <p:grpSpPr>
          <a:xfrm>
            <a:off x="3116982" y="3087368"/>
            <a:ext cx="937199" cy="369332"/>
            <a:chOff x="10950405" y="1926404"/>
            <a:chExt cx="937199" cy="3693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7CA94A-7381-265E-4724-AE51F18571B8}"/>
                </a:ext>
              </a:extLst>
            </p:cNvPr>
            <p:cNvSpPr/>
            <p:nvPr/>
          </p:nvSpPr>
          <p:spPr>
            <a:xfrm>
              <a:off x="10950405" y="2019630"/>
              <a:ext cx="182880" cy="182880"/>
            </a:xfrm>
            <a:prstGeom prst="rect">
              <a:avLst/>
            </a:prstGeom>
            <a:solidFill>
              <a:srgbClr val="5AD2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ptos" panose="020B00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E9B9F42-1DA3-BA52-747F-AE426512B1ED}"/>
                </a:ext>
              </a:extLst>
            </p:cNvPr>
            <p:cNvSpPr txBox="1"/>
            <p:nvPr/>
          </p:nvSpPr>
          <p:spPr>
            <a:xfrm>
              <a:off x="11132589" y="1926404"/>
              <a:ext cx="7550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ptos" panose="020B0004020202020204" pitchFamily="34" charset="0"/>
                </a:rPr>
                <a:t>Agree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1190773-B2C8-A3C5-22E8-4A604AF950AB}"/>
              </a:ext>
            </a:extLst>
          </p:cNvPr>
          <p:cNvGrpSpPr/>
          <p:nvPr/>
        </p:nvGrpSpPr>
        <p:grpSpPr>
          <a:xfrm>
            <a:off x="3113508" y="4317825"/>
            <a:ext cx="1110643" cy="369332"/>
            <a:chOff x="10950405" y="2731947"/>
            <a:chExt cx="1110643" cy="3693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C8291C3-7804-5FDF-2A77-6AD8DE68D2FF}"/>
                </a:ext>
              </a:extLst>
            </p:cNvPr>
            <p:cNvSpPr/>
            <p:nvPr/>
          </p:nvSpPr>
          <p:spPr>
            <a:xfrm>
              <a:off x="10950405" y="2825173"/>
              <a:ext cx="182880" cy="1828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ptos" panose="020B00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DF23C9F-2474-C6CD-44DC-FB57B8E1F472}"/>
                </a:ext>
              </a:extLst>
            </p:cNvPr>
            <p:cNvSpPr txBox="1"/>
            <p:nvPr/>
          </p:nvSpPr>
          <p:spPr>
            <a:xfrm>
              <a:off x="11132589" y="2731947"/>
              <a:ext cx="9284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ptos" panose="020B0004020202020204" pitchFamily="34" charset="0"/>
                </a:rPr>
                <a:t>Neutral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3D8BB15-050E-8F7F-44A7-858987FE83B8}"/>
              </a:ext>
            </a:extLst>
          </p:cNvPr>
          <p:cNvGrpSpPr/>
          <p:nvPr/>
        </p:nvGrpSpPr>
        <p:grpSpPr>
          <a:xfrm>
            <a:off x="3114831" y="5110725"/>
            <a:ext cx="1245360" cy="369332"/>
            <a:chOff x="10950405" y="4571864"/>
            <a:chExt cx="1245360" cy="36933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5E8ACAA-D150-198D-E949-3E6409EF76F8}"/>
                </a:ext>
              </a:extLst>
            </p:cNvPr>
            <p:cNvSpPr/>
            <p:nvPr/>
          </p:nvSpPr>
          <p:spPr>
            <a:xfrm>
              <a:off x="10950405" y="4665090"/>
              <a:ext cx="182880" cy="182880"/>
            </a:xfrm>
            <a:prstGeom prst="rect">
              <a:avLst/>
            </a:prstGeom>
            <a:solidFill>
              <a:srgbClr val="9EC6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ptos" panose="020B00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20A9CB8-CCE2-7C55-33E1-1277E2667154}"/>
                </a:ext>
              </a:extLst>
            </p:cNvPr>
            <p:cNvSpPr txBox="1"/>
            <p:nvPr/>
          </p:nvSpPr>
          <p:spPr>
            <a:xfrm>
              <a:off x="11132589" y="4571864"/>
              <a:ext cx="10631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ptos" panose="020B0004020202020204" pitchFamily="34" charset="0"/>
                </a:rPr>
                <a:t>Disagree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F365674-6D2E-FFDD-4C5B-4B2293134DD8}"/>
              </a:ext>
            </a:extLst>
          </p:cNvPr>
          <p:cNvGrpSpPr/>
          <p:nvPr/>
        </p:nvGrpSpPr>
        <p:grpSpPr>
          <a:xfrm>
            <a:off x="3113508" y="5595788"/>
            <a:ext cx="2089025" cy="369332"/>
            <a:chOff x="10950405" y="4976670"/>
            <a:chExt cx="2089025" cy="36933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DD10201-6A97-F6AD-4631-3A44AAEA9995}"/>
                </a:ext>
              </a:extLst>
            </p:cNvPr>
            <p:cNvSpPr/>
            <p:nvPr/>
          </p:nvSpPr>
          <p:spPr>
            <a:xfrm>
              <a:off x="10950405" y="5066488"/>
              <a:ext cx="182880" cy="18288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ptos" panose="020B00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08D0EEC-E596-CCB7-971B-EACBB26535C3}"/>
                </a:ext>
              </a:extLst>
            </p:cNvPr>
            <p:cNvSpPr txBox="1"/>
            <p:nvPr/>
          </p:nvSpPr>
          <p:spPr>
            <a:xfrm>
              <a:off x="11121789" y="4976670"/>
              <a:ext cx="19176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ptos" panose="020B0004020202020204" pitchFamily="34" charset="0"/>
                </a:rPr>
                <a:t>Strongly Disagree</a:t>
              </a:r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8129056-DC13-E85A-D632-98E37D625D2C}"/>
              </a:ext>
            </a:extLst>
          </p:cNvPr>
          <p:cNvCxnSpPr>
            <a:cxnSpLocks/>
          </p:cNvCxnSpPr>
          <p:nvPr/>
        </p:nvCxnSpPr>
        <p:spPr>
          <a:xfrm flipH="1" flipV="1">
            <a:off x="921666" y="1586934"/>
            <a:ext cx="717284" cy="29063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37E191C-C15B-08B5-B084-586FA7C1ACBD}"/>
              </a:ext>
            </a:extLst>
          </p:cNvPr>
          <p:cNvCxnSpPr>
            <a:cxnSpLocks/>
          </p:cNvCxnSpPr>
          <p:nvPr/>
        </p:nvCxnSpPr>
        <p:spPr>
          <a:xfrm flipH="1">
            <a:off x="989133" y="5868486"/>
            <a:ext cx="633109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6415F65-2CB0-23CA-B1BF-D99FAD81E7EC}"/>
              </a:ext>
            </a:extLst>
          </p:cNvPr>
          <p:cNvSpPr txBox="1"/>
          <p:nvPr/>
        </p:nvSpPr>
        <p:spPr>
          <a:xfrm>
            <a:off x="266700" y="6507816"/>
            <a:ext cx="47447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 Financial Wellness  Diverse Populations,” ©2025, LL Global, Inc.</a:t>
            </a:r>
          </a:p>
        </p:txBody>
      </p:sp>
    </p:spTree>
    <p:extLst>
      <p:ext uri="{BB962C8B-B14F-4D97-AF65-F5344CB8AC3E}">
        <p14:creationId xmlns:p14="http://schemas.microsoft.com/office/powerpoint/2010/main" val="40076589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4AD7D8B-EF17-A7B2-85D9-44C780E1BF0F}"/>
              </a:ext>
            </a:extLst>
          </p:cNvPr>
          <p:cNvCxnSpPr/>
          <p:nvPr/>
        </p:nvCxnSpPr>
        <p:spPr>
          <a:xfrm>
            <a:off x="561360" y="1930260"/>
            <a:ext cx="1118296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15F2A93-AADA-426B-9580-46FAF995A0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9918364"/>
              </p:ext>
            </p:extLst>
          </p:nvPr>
        </p:nvGraphicFramePr>
        <p:xfrm>
          <a:off x="428625" y="1076325"/>
          <a:ext cx="11576304" cy="4937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BDC41E6-E825-4ECF-4404-AF7C2FF1D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-38100"/>
            <a:ext cx="12191998" cy="890341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I can enjoy life because of how I/we are managing our money</a:t>
            </a:r>
          </a:p>
        </p:txBody>
      </p:sp>
      <p:pic>
        <p:nvPicPr>
          <p:cNvPr id="9" name="Graphic 4">
            <a:extLst>
              <a:ext uri="{FF2B5EF4-FFF2-40B4-BE49-F238E27FC236}">
                <a16:creationId xmlns:a16="http://schemas.microsoft.com/office/drawing/2014/main" id="{579EF297-DE90-E8C7-A4AE-3C9D20D3E7A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9" y="937544"/>
            <a:ext cx="542923" cy="456056"/>
          </a:xfrm>
          <a:prstGeom prst="rect">
            <a:avLst/>
          </a:prstGeom>
        </p:spPr>
      </p:pic>
      <p:pic>
        <p:nvPicPr>
          <p:cNvPr id="10" name="Graphic 4">
            <a:extLst>
              <a:ext uri="{FF2B5EF4-FFF2-40B4-BE49-F238E27FC236}">
                <a16:creationId xmlns:a16="http://schemas.microsoft.com/office/drawing/2014/main" id="{AE058098-AE74-6C5A-37B3-A3A65D55C11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198" y="4231397"/>
            <a:ext cx="542923" cy="4560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6CB74C-78A9-3D1E-11F5-611F2FE323CE}"/>
              </a:ext>
            </a:extLst>
          </p:cNvPr>
          <p:cNvSpPr txBox="1"/>
          <p:nvPr/>
        </p:nvSpPr>
        <p:spPr>
          <a:xfrm>
            <a:off x="266700" y="6507816"/>
            <a:ext cx="47447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 Financial Wellness  Diverse Populations,” ©2025, LL Global, Inc.</a:t>
            </a:r>
          </a:p>
        </p:txBody>
      </p:sp>
    </p:spTree>
    <p:extLst>
      <p:ext uri="{BB962C8B-B14F-4D97-AF65-F5344CB8AC3E}">
        <p14:creationId xmlns:p14="http://schemas.microsoft.com/office/powerpoint/2010/main" val="30389236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5DE07-982B-426B-2311-9341DBD59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1E260-490D-53D0-20C0-C343FFDAE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-38100"/>
            <a:ext cx="12191998" cy="89034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Achieving Financial Goals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7060627F-F5D6-B201-1407-8C853A7FB8B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9972772"/>
              </p:ext>
            </p:extLst>
          </p:nvPr>
        </p:nvGraphicFramePr>
        <p:xfrm>
          <a:off x="7111901" y="917632"/>
          <a:ext cx="3438144" cy="5093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C9DD8CE-2528-DACD-AB71-014527328EC2}"/>
              </a:ext>
            </a:extLst>
          </p:cNvPr>
          <p:cNvSpPr txBox="1"/>
          <p:nvPr/>
        </p:nvSpPr>
        <p:spPr>
          <a:xfrm>
            <a:off x="7067240" y="947682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Aptos" panose="020B0004020202020204" pitchFamily="34" charset="0"/>
              </a:rPr>
              <a:t>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5A23CD-D2AD-119E-57F9-D7C833E44FC1}"/>
              </a:ext>
            </a:extLst>
          </p:cNvPr>
          <p:cNvSpPr txBox="1"/>
          <p:nvPr/>
        </p:nvSpPr>
        <p:spPr>
          <a:xfrm>
            <a:off x="7111901" y="5318342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3"/>
                </a:solidFill>
                <a:latin typeface="Aptos" panose="020B0004020202020204" pitchFamily="34" charset="0"/>
              </a:rPr>
              <a:t>1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9C6CCECB-1582-B815-62E8-FEC9D3ACCF79}"/>
              </a:ext>
            </a:extLst>
          </p:cNvPr>
          <p:cNvSpPr/>
          <p:nvPr/>
        </p:nvSpPr>
        <p:spPr>
          <a:xfrm>
            <a:off x="266700" y="1152525"/>
            <a:ext cx="5743575" cy="4057650"/>
          </a:xfrm>
          <a:prstGeom prst="wedgeRoundRectCallout">
            <a:avLst>
              <a:gd name="adj1" fmla="val 56926"/>
              <a:gd name="adj2" fmla="val -8638"/>
              <a:gd name="adj3" fmla="val 1666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2"/>
                </a:solidFill>
                <a:latin typeface="Aptos" panose="020B0004020202020204" pitchFamily="34" charset="0"/>
              </a:rPr>
              <a:t>I am comfortable with the planning I/we have done to achieve our financial goals.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6EBB66-5231-D400-FB48-C2D60DB36716}"/>
              </a:ext>
            </a:extLst>
          </p:cNvPr>
          <p:cNvSpPr txBox="1"/>
          <p:nvPr/>
        </p:nvSpPr>
        <p:spPr>
          <a:xfrm>
            <a:off x="6496240" y="2052617"/>
            <a:ext cx="1142000" cy="1039356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Aptos" panose="020B0004020202020204" pitchFamily="34" charset="0"/>
              </a:rPr>
              <a:t>3.52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53A90E1-2938-6EBB-394C-2342A9EDB655}"/>
              </a:ext>
            </a:extLst>
          </p:cNvPr>
          <p:cNvGrpSpPr/>
          <p:nvPr/>
        </p:nvGrpSpPr>
        <p:grpSpPr>
          <a:xfrm>
            <a:off x="9712067" y="1261362"/>
            <a:ext cx="1791664" cy="369332"/>
            <a:chOff x="10950405" y="937981"/>
            <a:chExt cx="1791664" cy="36933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A29AE9E-4516-65C4-4988-B150A3D0AE9C}"/>
                </a:ext>
              </a:extLst>
            </p:cNvPr>
            <p:cNvSpPr/>
            <p:nvPr/>
          </p:nvSpPr>
          <p:spPr>
            <a:xfrm>
              <a:off x="10950405" y="1031207"/>
              <a:ext cx="182880" cy="1828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ptos" panose="020B00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0635327-34BE-C1FE-249C-741C5066DDBF}"/>
                </a:ext>
              </a:extLst>
            </p:cNvPr>
            <p:cNvSpPr txBox="1"/>
            <p:nvPr/>
          </p:nvSpPr>
          <p:spPr>
            <a:xfrm>
              <a:off x="11132589" y="937981"/>
              <a:ext cx="1609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ptos" panose="020B0004020202020204" pitchFamily="34" charset="0"/>
                </a:rPr>
                <a:t>Strongly Agree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D336356-72AE-62FA-766F-86B5BCE671EB}"/>
              </a:ext>
            </a:extLst>
          </p:cNvPr>
          <p:cNvGrpSpPr/>
          <p:nvPr/>
        </p:nvGrpSpPr>
        <p:grpSpPr>
          <a:xfrm>
            <a:off x="9712067" y="2637550"/>
            <a:ext cx="937199" cy="369332"/>
            <a:chOff x="10950405" y="1926404"/>
            <a:chExt cx="937199" cy="369332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A7C0DF9-B020-7B7B-7E62-1FC5795F6B62}"/>
                </a:ext>
              </a:extLst>
            </p:cNvPr>
            <p:cNvSpPr/>
            <p:nvPr/>
          </p:nvSpPr>
          <p:spPr>
            <a:xfrm>
              <a:off x="10950405" y="2019630"/>
              <a:ext cx="182880" cy="182880"/>
            </a:xfrm>
            <a:prstGeom prst="rect">
              <a:avLst/>
            </a:prstGeom>
            <a:solidFill>
              <a:srgbClr val="85BDC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ptos" panose="020B00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093E7ED-82DB-BE3F-F0CD-51F8FCC8A4BA}"/>
                </a:ext>
              </a:extLst>
            </p:cNvPr>
            <p:cNvSpPr txBox="1"/>
            <p:nvPr/>
          </p:nvSpPr>
          <p:spPr>
            <a:xfrm>
              <a:off x="11132589" y="1926404"/>
              <a:ext cx="7550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ptos" panose="020B0004020202020204" pitchFamily="34" charset="0"/>
                </a:rPr>
                <a:t>Agree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C07A9A9-1C10-7697-A9A7-EE3CBAF99044}"/>
              </a:ext>
            </a:extLst>
          </p:cNvPr>
          <p:cNvGrpSpPr/>
          <p:nvPr/>
        </p:nvGrpSpPr>
        <p:grpSpPr>
          <a:xfrm>
            <a:off x="9712067" y="4080713"/>
            <a:ext cx="1110643" cy="369332"/>
            <a:chOff x="10950405" y="2731947"/>
            <a:chExt cx="1110643" cy="369332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54497F4-5ADF-2918-AFE5-2F03E0F6BA4A}"/>
                </a:ext>
              </a:extLst>
            </p:cNvPr>
            <p:cNvSpPr/>
            <p:nvPr/>
          </p:nvSpPr>
          <p:spPr>
            <a:xfrm>
              <a:off x="10950405" y="2825173"/>
              <a:ext cx="182880" cy="1828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ptos" panose="020B00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F57C68B-6FDD-EF0B-7BAE-6EF12EF65073}"/>
                </a:ext>
              </a:extLst>
            </p:cNvPr>
            <p:cNvSpPr txBox="1"/>
            <p:nvPr/>
          </p:nvSpPr>
          <p:spPr>
            <a:xfrm>
              <a:off x="11132589" y="2731947"/>
              <a:ext cx="9284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ptos" panose="020B0004020202020204" pitchFamily="34" charset="0"/>
                </a:rPr>
                <a:t>Neutral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68468F8-E177-607F-0262-1EA4340DD03D}"/>
              </a:ext>
            </a:extLst>
          </p:cNvPr>
          <p:cNvGrpSpPr/>
          <p:nvPr/>
        </p:nvGrpSpPr>
        <p:grpSpPr>
          <a:xfrm>
            <a:off x="9712067" y="4873798"/>
            <a:ext cx="1245360" cy="369332"/>
            <a:chOff x="10950405" y="4571864"/>
            <a:chExt cx="1245360" cy="369332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1A73DB1-2976-E3CD-A331-685FF146FA56}"/>
                </a:ext>
              </a:extLst>
            </p:cNvPr>
            <p:cNvSpPr/>
            <p:nvPr/>
          </p:nvSpPr>
          <p:spPr>
            <a:xfrm>
              <a:off x="10950405" y="4665090"/>
              <a:ext cx="182880" cy="182880"/>
            </a:xfrm>
            <a:prstGeom prst="rect">
              <a:avLst/>
            </a:prstGeom>
            <a:solidFill>
              <a:srgbClr val="9EC6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ptos" panose="020B0004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4F2556B-C056-908C-A8F6-F1DF6EC16DF8}"/>
                </a:ext>
              </a:extLst>
            </p:cNvPr>
            <p:cNvSpPr txBox="1"/>
            <p:nvPr/>
          </p:nvSpPr>
          <p:spPr>
            <a:xfrm>
              <a:off x="11132589" y="4571864"/>
              <a:ext cx="10631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ptos" panose="020B0004020202020204" pitchFamily="34" charset="0"/>
                </a:rPr>
                <a:t>Disagree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00E0D55-8EAB-48AD-CA20-FB361603657C}"/>
              </a:ext>
            </a:extLst>
          </p:cNvPr>
          <p:cNvGrpSpPr/>
          <p:nvPr/>
        </p:nvGrpSpPr>
        <p:grpSpPr>
          <a:xfrm>
            <a:off x="9712067" y="5478156"/>
            <a:ext cx="2089025" cy="369332"/>
            <a:chOff x="10950405" y="4976670"/>
            <a:chExt cx="2089025" cy="369332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62F2163-BE21-8F30-AA43-C044632B19C4}"/>
                </a:ext>
              </a:extLst>
            </p:cNvPr>
            <p:cNvSpPr/>
            <p:nvPr/>
          </p:nvSpPr>
          <p:spPr>
            <a:xfrm>
              <a:off x="10950405" y="5066488"/>
              <a:ext cx="182880" cy="18288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ptos" panose="020B0004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0BA3E31-07D5-D338-7C31-0874BA8CE763}"/>
                </a:ext>
              </a:extLst>
            </p:cNvPr>
            <p:cNvSpPr txBox="1"/>
            <p:nvPr/>
          </p:nvSpPr>
          <p:spPr>
            <a:xfrm>
              <a:off x="11121789" y="4976670"/>
              <a:ext cx="19176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ptos" panose="020B0004020202020204" pitchFamily="34" charset="0"/>
                </a:rPr>
                <a:t>Strongly Disagree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E32E319-DDD1-A083-0F2D-2BD84DB4D6CE}"/>
              </a:ext>
            </a:extLst>
          </p:cNvPr>
          <p:cNvSpPr txBox="1"/>
          <p:nvPr/>
        </p:nvSpPr>
        <p:spPr>
          <a:xfrm>
            <a:off x="266700" y="6507816"/>
            <a:ext cx="47447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 Financial Wellness  Diverse Populations,” ©2025, LL Global, Inc.</a:t>
            </a:r>
          </a:p>
        </p:txBody>
      </p:sp>
    </p:spTree>
    <p:extLst>
      <p:ext uri="{BB962C8B-B14F-4D97-AF65-F5344CB8AC3E}">
        <p14:creationId xmlns:p14="http://schemas.microsoft.com/office/powerpoint/2010/main" val="10098763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986486C-A510-2D35-3E67-7251BB85623D}"/>
              </a:ext>
            </a:extLst>
          </p:cNvPr>
          <p:cNvCxnSpPr/>
          <p:nvPr/>
        </p:nvCxnSpPr>
        <p:spPr>
          <a:xfrm>
            <a:off x="546120" y="1871205"/>
            <a:ext cx="1118296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3D52D3E-A3FE-4910-8C6A-6F51AFED37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3017611"/>
              </p:ext>
            </p:extLst>
          </p:nvPr>
        </p:nvGraphicFramePr>
        <p:xfrm>
          <a:off x="181356" y="960120"/>
          <a:ext cx="11576304" cy="4937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AB152CA-56F7-B010-73FA-2160E5ADC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-38100"/>
            <a:ext cx="12191998" cy="890341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Comfort in planning for financial goals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C25883-84CC-BD22-41E1-02BFECD21767}"/>
              </a:ext>
            </a:extLst>
          </p:cNvPr>
          <p:cNvSpPr txBox="1"/>
          <p:nvPr/>
        </p:nvSpPr>
        <p:spPr>
          <a:xfrm>
            <a:off x="266700" y="6507816"/>
            <a:ext cx="47447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 Financial Wellness  Diverse Populations,” ©2025, LL Global, Inc.</a:t>
            </a:r>
          </a:p>
        </p:txBody>
      </p:sp>
    </p:spTree>
    <p:extLst>
      <p:ext uri="{BB962C8B-B14F-4D97-AF65-F5344CB8AC3E}">
        <p14:creationId xmlns:p14="http://schemas.microsoft.com/office/powerpoint/2010/main" val="33920924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1E214F-C0AB-40E3-1C4C-65230C77D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7EFE6-CC8D-2C3B-26C4-BD32E0998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-38100"/>
            <a:ext cx="12191998" cy="890341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“I have the appropriate amount of…”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DCEF9AC-219A-4BC9-B32C-AB545E0A708E}"/>
              </a:ext>
            </a:extLst>
          </p:cNvPr>
          <p:cNvGraphicFramePr>
            <a:graphicFrameLocks/>
          </p:cNvGraphicFramePr>
          <p:nvPr/>
        </p:nvGraphicFramePr>
        <p:xfrm>
          <a:off x="369652" y="962024"/>
          <a:ext cx="10898424" cy="5210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D30BD244-60DB-B45F-54E7-BD06BE522FFB}"/>
              </a:ext>
            </a:extLst>
          </p:cNvPr>
          <p:cNvGrpSpPr/>
          <p:nvPr/>
        </p:nvGrpSpPr>
        <p:grpSpPr>
          <a:xfrm>
            <a:off x="4676775" y="1562100"/>
            <a:ext cx="7273538" cy="1005840"/>
            <a:chOff x="4676775" y="1533525"/>
            <a:chExt cx="7273538" cy="100584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5F63816-8F9B-1AB3-72A1-33CEA7AC7EA5}"/>
                </a:ext>
              </a:extLst>
            </p:cNvPr>
            <p:cNvSpPr/>
            <p:nvPr/>
          </p:nvSpPr>
          <p:spPr>
            <a:xfrm>
              <a:off x="4676775" y="1533525"/>
              <a:ext cx="7273538" cy="100584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ptos" panose="020B00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A9A7B79-090B-D167-AC60-6EA5784C6FF4}"/>
                </a:ext>
              </a:extLst>
            </p:cNvPr>
            <p:cNvSpPr txBox="1"/>
            <p:nvPr/>
          </p:nvSpPr>
          <p:spPr>
            <a:xfrm>
              <a:off x="10944910" y="1744058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tx2"/>
                  </a:solidFill>
                  <a:latin typeface="Aptos" panose="020B0004020202020204" pitchFamily="34" charset="0"/>
                </a:rPr>
                <a:t>76%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7ABFF2-E4CA-7D91-C7BD-A76B89ADA44D}"/>
              </a:ext>
            </a:extLst>
          </p:cNvPr>
          <p:cNvGrpSpPr/>
          <p:nvPr/>
        </p:nvGrpSpPr>
        <p:grpSpPr>
          <a:xfrm>
            <a:off x="6325610" y="2700583"/>
            <a:ext cx="5624702" cy="1005840"/>
            <a:chOff x="6325610" y="2672008"/>
            <a:chExt cx="5624702" cy="100584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FA0396D-1E2B-4407-C0CD-4F2EF18A58D0}"/>
                </a:ext>
              </a:extLst>
            </p:cNvPr>
            <p:cNvSpPr/>
            <p:nvPr/>
          </p:nvSpPr>
          <p:spPr>
            <a:xfrm>
              <a:off x="6325610" y="2672008"/>
              <a:ext cx="5624702" cy="100584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ptos" panose="020B00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62A2879-BAF9-E43C-38E2-B9DAF050263A}"/>
                </a:ext>
              </a:extLst>
            </p:cNvPr>
            <p:cNvSpPr txBox="1"/>
            <p:nvPr/>
          </p:nvSpPr>
          <p:spPr>
            <a:xfrm>
              <a:off x="10944909" y="2882541"/>
              <a:ext cx="10054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tx2"/>
                  </a:solidFill>
                  <a:latin typeface="Aptos" panose="020B0004020202020204" pitchFamily="34" charset="0"/>
                </a:rPr>
                <a:t>56%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BBDE144-E5A3-B77F-B403-A8CAD5B20913}"/>
              </a:ext>
            </a:extLst>
          </p:cNvPr>
          <p:cNvGrpSpPr/>
          <p:nvPr/>
        </p:nvGrpSpPr>
        <p:grpSpPr>
          <a:xfrm>
            <a:off x="7543800" y="3829541"/>
            <a:ext cx="4406512" cy="1005840"/>
            <a:chOff x="7543800" y="3829541"/>
            <a:chExt cx="4406512" cy="100584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6FE8D5B-1E96-54CA-E54A-DB6982CEFE30}"/>
                </a:ext>
              </a:extLst>
            </p:cNvPr>
            <p:cNvSpPr/>
            <p:nvPr/>
          </p:nvSpPr>
          <p:spPr>
            <a:xfrm>
              <a:off x="7543800" y="3829541"/>
              <a:ext cx="4406512" cy="100584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ptos" panose="020B00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7F5ED68-0D0F-0669-3C2A-BEBB17378D34}"/>
                </a:ext>
              </a:extLst>
            </p:cNvPr>
            <p:cNvSpPr txBox="1"/>
            <p:nvPr/>
          </p:nvSpPr>
          <p:spPr>
            <a:xfrm>
              <a:off x="10944909" y="4040074"/>
              <a:ext cx="10054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tx2"/>
                  </a:solidFill>
                  <a:latin typeface="Aptos" panose="020B0004020202020204" pitchFamily="34" charset="0"/>
                </a:rPr>
                <a:t>41%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BA9155F-7F38-07FD-72A9-FDF31FE43260}"/>
              </a:ext>
            </a:extLst>
          </p:cNvPr>
          <p:cNvGrpSpPr/>
          <p:nvPr/>
        </p:nvGrpSpPr>
        <p:grpSpPr>
          <a:xfrm>
            <a:off x="7449560" y="4968759"/>
            <a:ext cx="4500752" cy="1005840"/>
            <a:chOff x="7449560" y="4987809"/>
            <a:chExt cx="4500752" cy="100584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E4950BA-D527-1159-4690-290A37BD1983}"/>
                </a:ext>
              </a:extLst>
            </p:cNvPr>
            <p:cNvSpPr/>
            <p:nvPr/>
          </p:nvSpPr>
          <p:spPr>
            <a:xfrm>
              <a:off x="7449560" y="4987809"/>
              <a:ext cx="4500752" cy="100584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ptos" panose="020B00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942482D-6A02-3ED5-AB35-E7A4F851E5CA}"/>
                </a:ext>
              </a:extLst>
            </p:cNvPr>
            <p:cNvSpPr txBox="1"/>
            <p:nvPr/>
          </p:nvSpPr>
          <p:spPr>
            <a:xfrm>
              <a:off x="10944909" y="5198342"/>
              <a:ext cx="10054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tx2"/>
                  </a:solidFill>
                  <a:latin typeface="Aptos" panose="020B0004020202020204" pitchFamily="34" charset="0"/>
                </a:rPr>
                <a:t>42%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88F1878-DF79-3E19-A027-EB85A6747270}"/>
              </a:ext>
            </a:extLst>
          </p:cNvPr>
          <p:cNvSpPr txBox="1"/>
          <p:nvPr/>
        </p:nvSpPr>
        <p:spPr>
          <a:xfrm>
            <a:off x="266700" y="6507816"/>
            <a:ext cx="47447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 Financial Wellness  Diverse Populations,” ©2025, LL Global, Inc.</a:t>
            </a:r>
          </a:p>
        </p:txBody>
      </p:sp>
    </p:spTree>
    <p:extLst>
      <p:ext uri="{BB962C8B-B14F-4D97-AF65-F5344CB8AC3E}">
        <p14:creationId xmlns:p14="http://schemas.microsoft.com/office/powerpoint/2010/main" val="28368357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9AC5D5E-63B7-7C99-D155-892485473368}"/>
              </a:ext>
            </a:extLst>
          </p:cNvPr>
          <p:cNvCxnSpPr/>
          <p:nvPr/>
        </p:nvCxnSpPr>
        <p:spPr>
          <a:xfrm>
            <a:off x="826852" y="2295726"/>
            <a:ext cx="244164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8E5651A-B0EC-E2F7-1117-0664D4CC16C5}"/>
              </a:ext>
            </a:extLst>
          </p:cNvPr>
          <p:cNvCxnSpPr/>
          <p:nvPr/>
        </p:nvCxnSpPr>
        <p:spPr>
          <a:xfrm>
            <a:off x="3816483" y="2812732"/>
            <a:ext cx="244164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3C91480-1669-B8CC-53E3-37F1B541C0FD}"/>
              </a:ext>
            </a:extLst>
          </p:cNvPr>
          <p:cNvCxnSpPr/>
          <p:nvPr/>
        </p:nvCxnSpPr>
        <p:spPr>
          <a:xfrm>
            <a:off x="6374861" y="3184188"/>
            <a:ext cx="244164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383101A-AB07-C2E2-668C-F5E7A13B39E8}"/>
              </a:ext>
            </a:extLst>
          </p:cNvPr>
          <p:cNvCxnSpPr/>
          <p:nvPr/>
        </p:nvCxnSpPr>
        <p:spPr>
          <a:xfrm>
            <a:off x="9101848" y="3180946"/>
            <a:ext cx="244164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FF516E0-028A-4D2E-4C4D-3AC85076F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-38100"/>
            <a:ext cx="12191998" cy="890341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Appropriate Insurance </a:t>
            </a:r>
            <a:r>
              <a:rPr lang="en-US" dirty="0">
                <a:latin typeface="Aptos Narrow" panose="020B0004020202020204" pitchFamily="34" charset="0"/>
              </a:rPr>
              <a:t>—</a:t>
            </a:r>
            <a:r>
              <a:rPr lang="en-US" dirty="0">
                <a:latin typeface="Aptos" panose="020B0004020202020204" pitchFamily="34" charset="0"/>
              </a:rPr>
              <a:t> by Generation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3602207F-8022-F9DD-63AC-662F019618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005823"/>
              </p:ext>
            </p:extLst>
          </p:nvPr>
        </p:nvGraphicFramePr>
        <p:xfrm>
          <a:off x="498435" y="1725666"/>
          <a:ext cx="11299487" cy="3146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48BD80A-4A3A-4DF5-977B-286A7A4299E3}"/>
              </a:ext>
            </a:extLst>
          </p:cNvPr>
          <p:cNvSpPr txBox="1"/>
          <p:nvPr/>
        </p:nvSpPr>
        <p:spPr>
          <a:xfrm>
            <a:off x="498435" y="1332254"/>
            <a:ext cx="3473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ptos" panose="020B0004020202020204" pitchFamily="34" charset="0"/>
              </a:rPr>
              <a:t>5 = Appropriate Amount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57D8F0-A0A4-E5D4-B75E-EF90493AA464}"/>
              </a:ext>
            </a:extLst>
          </p:cNvPr>
          <p:cNvSpPr txBox="1"/>
          <p:nvPr/>
        </p:nvSpPr>
        <p:spPr>
          <a:xfrm>
            <a:off x="266700" y="6507816"/>
            <a:ext cx="47447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 Financial Wellness  Diverse Populations,” ©2025, LL Global, Inc.</a:t>
            </a:r>
          </a:p>
        </p:txBody>
      </p:sp>
    </p:spTree>
    <p:extLst>
      <p:ext uri="{BB962C8B-B14F-4D97-AF65-F5344CB8AC3E}">
        <p14:creationId xmlns:p14="http://schemas.microsoft.com/office/powerpoint/2010/main" val="373991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63837-2351-CEEB-1D28-CF8FA3137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-38100"/>
            <a:ext cx="12191998" cy="89034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>
                <a:latin typeface="Aptos" panose="020B0004020202020204" pitchFamily="34" charset="0"/>
              </a:rPr>
              <a:t>Appropriate Insurance</a:t>
            </a:r>
            <a:r>
              <a:rPr lang="en-US" dirty="0"/>
              <a:t> —</a:t>
            </a:r>
            <a:r>
              <a:rPr lang="en-US" dirty="0">
                <a:latin typeface="Aptos" panose="020B0004020202020204" pitchFamily="34" charset="0"/>
              </a:rPr>
              <a:t> by Gender/LGBTQIA+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288B9DA-8388-43EE-874E-58BFAFCB38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2353223"/>
              </p:ext>
            </p:extLst>
          </p:nvPr>
        </p:nvGraphicFramePr>
        <p:xfrm>
          <a:off x="470916" y="1979579"/>
          <a:ext cx="11301984" cy="3145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54AA1FD-41DC-0CBC-FAE6-052DBA01CEAF}"/>
              </a:ext>
            </a:extLst>
          </p:cNvPr>
          <p:cNvCxnSpPr/>
          <p:nvPr/>
        </p:nvCxnSpPr>
        <p:spPr>
          <a:xfrm>
            <a:off x="987358" y="2538918"/>
            <a:ext cx="244164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A6A9D2B-223E-70BB-0541-A494DDD80A1D}"/>
              </a:ext>
            </a:extLst>
          </p:cNvPr>
          <p:cNvCxnSpPr/>
          <p:nvPr/>
        </p:nvCxnSpPr>
        <p:spPr>
          <a:xfrm>
            <a:off x="9131031" y="3429000"/>
            <a:ext cx="244164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4D765AD-15E8-10FD-F219-82A4840E43BF}"/>
              </a:ext>
            </a:extLst>
          </p:cNvPr>
          <p:cNvCxnSpPr/>
          <p:nvPr/>
        </p:nvCxnSpPr>
        <p:spPr>
          <a:xfrm>
            <a:off x="6384589" y="3429000"/>
            <a:ext cx="244164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CA59B76-84A8-CC3E-196F-DD285A58E5D5}"/>
              </a:ext>
            </a:extLst>
          </p:cNvPr>
          <p:cNvCxnSpPr/>
          <p:nvPr/>
        </p:nvCxnSpPr>
        <p:spPr>
          <a:xfrm>
            <a:off x="3748389" y="3046196"/>
            <a:ext cx="244164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FB2283C-6098-C47D-8BBD-6ABC22CFDA1E}"/>
              </a:ext>
            </a:extLst>
          </p:cNvPr>
          <p:cNvSpPr txBox="1"/>
          <p:nvPr/>
        </p:nvSpPr>
        <p:spPr>
          <a:xfrm>
            <a:off x="498435" y="1332254"/>
            <a:ext cx="3473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ptos" panose="020B0004020202020204" pitchFamily="34" charset="0"/>
              </a:rPr>
              <a:t>5 = Appropriate Amount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A5DE6B-63A8-14CA-478F-4ACB03EF7E74}"/>
              </a:ext>
            </a:extLst>
          </p:cNvPr>
          <p:cNvSpPr txBox="1"/>
          <p:nvPr/>
        </p:nvSpPr>
        <p:spPr>
          <a:xfrm>
            <a:off x="266700" y="6507816"/>
            <a:ext cx="47447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 Financial Wellness  Diverse Populations,” ©2025, LL Global, Inc.</a:t>
            </a:r>
          </a:p>
        </p:txBody>
      </p:sp>
    </p:spTree>
    <p:extLst>
      <p:ext uri="{BB962C8B-B14F-4D97-AF65-F5344CB8AC3E}">
        <p14:creationId xmlns:p14="http://schemas.microsoft.com/office/powerpoint/2010/main" val="10003380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A1F146A-F9F0-F120-64D4-72F1AE28BD46}"/>
              </a:ext>
            </a:extLst>
          </p:cNvPr>
          <p:cNvCxnSpPr/>
          <p:nvPr/>
        </p:nvCxnSpPr>
        <p:spPr>
          <a:xfrm>
            <a:off x="9131031" y="3312273"/>
            <a:ext cx="244164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302B504-1164-8721-BA14-E412A4F83993}"/>
              </a:ext>
            </a:extLst>
          </p:cNvPr>
          <p:cNvCxnSpPr/>
          <p:nvPr/>
        </p:nvCxnSpPr>
        <p:spPr>
          <a:xfrm>
            <a:off x="6384589" y="3287952"/>
            <a:ext cx="244164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915AB3C-E06B-63BF-5559-314DC4B770EF}"/>
              </a:ext>
            </a:extLst>
          </p:cNvPr>
          <p:cNvCxnSpPr/>
          <p:nvPr/>
        </p:nvCxnSpPr>
        <p:spPr>
          <a:xfrm>
            <a:off x="3758117" y="2948917"/>
            <a:ext cx="244164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8FD4C74-2BA6-0A1C-A23D-FF46EA30D197}"/>
              </a:ext>
            </a:extLst>
          </p:cNvPr>
          <p:cNvCxnSpPr/>
          <p:nvPr/>
        </p:nvCxnSpPr>
        <p:spPr>
          <a:xfrm>
            <a:off x="987358" y="2431912"/>
            <a:ext cx="244164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6064774-8A26-4142-BFEC-9777C58582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8115416"/>
              </p:ext>
            </p:extLst>
          </p:nvPr>
        </p:nvGraphicFramePr>
        <p:xfrm>
          <a:off x="445008" y="1856232"/>
          <a:ext cx="11301984" cy="3145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5293B5C-00CD-F81B-0513-6A36D9B94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-38100"/>
            <a:ext cx="12191998" cy="890341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Appropriate Insurance </a:t>
            </a:r>
            <a:r>
              <a:rPr lang="en-US" dirty="0">
                <a:latin typeface="Aptos Narrow" panose="020B0004020202020204" pitchFamily="34" charset="0"/>
              </a:rPr>
              <a:t>— </a:t>
            </a:r>
            <a:r>
              <a:rPr lang="en-US" dirty="0"/>
              <a:t>by Race/Ethnicity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84B0-B255-3F35-C8B6-B1A6692DB517}"/>
              </a:ext>
            </a:extLst>
          </p:cNvPr>
          <p:cNvSpPr txBox="1"/>
          <p:nvPr/>
        </p:nvSpPr>
        <p:spPr>
          <a:xfrm>
            <a:off x="498435" y="1332254"/>
            <a:ext cx="3473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ptos" panose="020B0004020202020204" pitchFamily="34" charset="0"/>
              </a:rPr>
              <a:t>5 = Appropriate Amount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E29F6B-0AAA-4C2C-EC1D-FC1A57AB9946}"/>
              </a:ext>
            </a:extLst>
          </p:cNvPr>
          <p:cNvSpPr txBox="1"/>
          <p:nvPr/>
        </p:nvSpPr>
        <p:spPr>
          <a:xfrm>
            <a:off x="266700" y="6507816"/>
            <a:ext cx="47447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 Financial Wellness  Diverse Populations,” ©2025, LL Global, Inc.</a:t>
            </a:r>
          </a:p>
        </p:txBody>
      </p:sp>
    </p:spTree>
    <p:extLst>
      <p:ext uri="{BB962C8B-B14F-4D97-AF65-F5344CB8AC3E}">
        <p14:creationId xmlns:p14="http://schemas.microsoft.com/office/powerpoint/2010/main" val="40251686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841FB-3BA3-7346-1ADC-5BAC88735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-38100"/>
            <a:ext cx="12191998" cy="890341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Appropriate Insurance </a:t>
            </a:r>
            <a:r>
              <a:rPr lang="en-US" dirty="0">
                <a:latin typeface="Aptos Narrow" panose="020B0004020202020204" pitchFamily="34" charset="0"/>
              </a:rPr>
              <a:t>—</a:t>
            </a:r>
            <a:r>
              <a:rPr lang="en-US" dirty="0">
                <a:latin typeface="Aptos" panose="020B0004020202020204" pitchFamily="34" charset="0"/>
              </a:rPr>
              <a:t> by Marital Status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E004B37-6790-4F8F-8D96-875F65F815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778969"/>
              </p:ext>
            </p:extLst>
          </p:nvPr>
        </p:nvGraphicFramePr>
        <p:xfrm>
          <a:off x="445008" y="1856232"/>
          <a:ext cx="11301984" cy="3145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A207D8D-7690-7635-CFB4-CCF783C1C9EB}"/>
              </a:ext>
            </a:extLst>
          </p:cNvPr>
          <p:cNvSpPr txBox="1"/>
          <p:nvPr/>
        </p:nvSpPr>
        <p:spPr>
          <a:xfrm>
            <a:off x="498435" y="1332254"/>
            <a:ext cx="3473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ptos" panose="020B0004020202020204" pitchFamily="34" charset="0"/>
              </a:rPr>
              <a:t>5 = Appropriate Amount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BF3704F-49C4-DBC5-EB02-FCAEADF053CA}"/>
              </a:ext>
            </a:extLst>
          </p:cNvPr>
          <p:cNvCxnSpPr/>
          <p:nvPr/>
        </p:nvCxnSpPr>
        <p:spPr>
          <a:xfrm>
            <a:off x="1055452" y="2431912"/>
            <a:ext cx="244164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0DB162C-D366-279E-D4CF-847E38BFC70E}"/>
              </a:ext>
            </a:extLst>
          </p:cNvPr>
          <p:cNvCxnSpPr/>
          <p:nvPr/>
        </p:nvCxnSpPr>
        <p:spPr>
          <a:xfrm>
            <a:off x="9111575" y="3312274"/>
            <a:ext cx="244164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CE084FD-A496-4B3C-0A76-945DA49FD70A}"/>
              </a:ext>
            </a:extLst>
          </p:cNvPr>
          <p:cNvCxnSpPr/>
          <p:nvPr/>
        </p:nvCxnSpPr>
        <p:spPr>
          <a:xfrm>
            <a:off x="6374862" y="3273362"/>
            <a:ext cx="244164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D662F27-0EF6-4272-E754-2D3F4AA72621}"/>
              </a:ext>
            </a:extLst>
          </p:cNvPr>
          <p:cNvCxnSpPr/>
          <p:nvPr/>
        </p:nvCxnSpPr>
        <p:spPr>
          <a:xfrm>
            <a:off x="3654358" y="2929461"/>
            <a:ext cx="244164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20BDC84-99C6-2C3A-D772-8F3C6AB43065}"/>
              </a:ext>
            </a:extLst>
          </p:cNvPr>
          <p:cNvSpPr txBox="1"/>
          <p:nvPr/>
        </p:nvSpPr>
        <p:spPr>
          <a:xfrm>
            <a:off x="266700" y="6507816"/>
            <a:ext cx="47447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 Financial Wellness  Diverse Populations,” ©2025, LL Global, Inc.</a:t>
            </a:r>
          </a:p>
        </p:txBody>
      </p:sp>
    </p:spTree>
    <p:extLst>
      <p:ext uri="{BB962C8B-B14F-4D97-AF65-F5344CB8AC3E}">
        <p14:creationId xmlns:p14="http://schemas.microsoft.com/office/powerpoint/2010/main" val="13982682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ACCA6-2E60-6A40-4E70-9E130B796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-38100"/>
            <a:ext cx="12191998" cy="890341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Appropriate Insurance </a:t>
            </a:r>
            <a:r>
              <a:rPr lang="en-US" dirty="0">
                <a:latin typeface="Aptos Narrow" panose="020B0004020202020204" pitchFamily="34" charset="0"/>
              </a:rPr>
              <a:t>—</a:t>
            </a:r>
            <a:r>
              <a:rPr lang="en-US" dirty="0">
                <a:latin typeface="Aptos" panose="020B0004020202020204" pitchFamily="34" charset="0"/>
              </a:rPr>
              <a:t> by Income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F242FC51-CA3B-4D3C-BE64-9BA200940A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1711806"/>
              </p:ext>
            </p:extLst>
          </p:nvPr>
        </p:nvGraphicFramePr>
        <p:xfrm>
          <a:off x="445008" y="1856232"/>
          <a:ext cx="11301984" cy="3145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A2ADE89-A406-27DE-278E-4BAEF67C97C2}"/>
              </a:ext>
            </a:extLst>
          </p:cNvPr>
          <p:cNvSpPr txBox="1"/>
          <p:nvPr/>
        </p:nvSpPr>
        <p:spPr>
          <a:xfrm>
            <a:off x="498435" y="1332254"/>
            <a:ext cx="3473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ptos" panose="020B0004020202020204" pitchFamily="34" charset="0"/>
              </a:rPr>
              <a:t>5 = Appropriate Amount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B4DE3CE-6C80-FEC3-5A6D-58F986965FE7}"/>
              </a:ext>
            </a:extLst>
          </p:cNvPr>
          <p:cNvCxnSpPr/>
          <p:nvPr/>
        </p:nvCxnSpPr>
        <p:spPr>
          <a:xfrm>
            <a:off x="1055452" y="2431912"/>
            <a:ext cx="244164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35A4C9-CC88-1538-ED2C-DF1CB2B54415}"/>
              </a:ext>
            </a:extLst>
          </p:cNvPr>
          <p:cNvCxnSpPr/>
          <p:nvPr/>
        </p:nvCxnSpPr>
        <p:spPr>
          <a:xfrm>
            <a:off x="9111575" y="3312274"/>
            <a:ext cx="244164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DE411FA-5BCD-2663-B70A-FBD590915E7C}"/>
              </a:ext>
            </a:extLst>
          </p:cNvPr>
          <p:cNvCxnSpPr/>
          <p:nvPr/>
        </p:nvCxnSpPr>
        <p:spPr>
          <a:xfrm>
            <a:off x="6374862" y="3273362"/>
            <a:ext cx="244164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01A32E4-A745-2F65-BCDD-2B7F0A1388B9}"/>
              </a:ext>
            </a:extLst>
          </p:cNvPr>
          <p:cNvCxnSpPr/>
          <p:nvPr/>
        </p:nvCxnSpPr>
        <p:spPr>
          <a:xfrm>
            <a:off x="3654358" y="2929461"/>
            <a:ext cx="244164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C02CA31-3AB7-8617-38E3-50CB8CA0B568}"/>
              </a:ext>
            </a:extLst>
          </p:cNvPr>
          <p:cNvSpPr txBox="1"/>
          <p:nvPr/>
        </p:nvSpPr>
        <p:spPr>
          <a:xfrm>
            <a:off x="266700" y="6507816"/>
            <a:ext cx="47447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 Financial Wellness  Diverse Populations,” ©2025, LL Global, Inc.</a:t>
            </a:r>
          </a:p>
        </p:txBody>
      </p:sp>
    </p:spTree>
    <p:extLst>
      <p:ext uri="{BB962C8B-B14F-4D97-AF65-F5344CB8AC3E}">
        <p14:creationId xmlns:p14="http://schemas.microsoft.com/office/powerpoint/2010/main" val="1699774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D6FAC-305D-E7F8-B3C9-03EC20017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1C62CA0-D1B6-9516-B6FE-D79742B0C8DC}"/>
              </a:ext>
            </a:extLst>
          </p:cNvPr>
          <p:cNvSpPr txBox="1"/>
          <p:nvPr/>
        </p:nvSpPr>
        <p:spPr>
          <a:xfrm>
            <a:off x="282588" y="1563371"/>
            <a:ext cx="3332802" cy="707886"/>
          </a:xfrm>
          <a:prstGeom prst="homePlate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ptos" panose="020B0004020202020204" pitchFamily="34" charset="0"/>
              </a:rPr>
              <a:t>1.  Emotional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2EE338-2926-C12A-F67D-892E1184A301}"/>
              </a:ext>
            </a:extLst>
          </p:cNvPr>
          <p:cNvSpPr txBox="1"/>
          <p:nvPr/>
        </p:nvSpPr>
        <p:spPr>
          <a:xfrm>
            <a:off x="6226189" y="1317150"/>
            <a:ext cx="50064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ptos" panose="020B0004020202020204" pitchFamily="34" charset="0"/>
              </a:rPr>
              <a:t>Being confident in your </a:t>
            </a:r>
            <a:br>
              <a:rPr lang="en-US" sz="3600" dirty="0">
                <a:latin typeface="Aptos" panose="020B0004020202020204" pitchFamily="34" charset="0"/>
              </a:rPr>
            </a:br>
            <a:r>
              <a:rPr lang="en-US" sz="3600" dirty="0">
                <a:latin typeface="Aptos" panose="020B0004020202020204" pitchFamily="34" charset="0"/>
              </a:rPr>
              <a:t>financial situation,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72FA45-161B-5A37-6769-EC6BD476C674}"/>
              </a:ext>
            </a:extLst>
          </p:cNvPr>
          <p:cNvSpPr txBox="1"/>
          <p:nvPr/>
        </p:nvSpPr>
        <p:spPr>
          <a:xfrm>
            <a:off x="282588" y="2907309"/>
            <a:ext cx="5038203" cy="707886"/>
          </a:xfrm>
          <a:prstGeom prst="homePlate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ptos" panose="020B0004020202020204" pitchFamily="34" charset="0"/>
              </a:rPr>
              <a:t>2.  Objective/Current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0B2287-9DD3-6C51-CA00-4248F18EBE25}"/>
              </a:ext>
            </a:extLst>
          </p:cNvPr>
          <p:cNvSpPr txBox="1"/>
          <p:nvPr/>
        </p:nvSpPr>
        <p:spPr>
          <a:xfrm>
            <a:off x="6226188" y="2661088"/>
            <a:ext cx="57598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ptos" panose="020B0004020202020204" pitchFamily="34" charset="0"/>
              </a:rPr>
              <a:t>able to withstand unexpected expenses, and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6A2241-59CA-26A0-C155-7EBA5394CE67}"/>
              </a:ext>
            </a:extLst>
          </p:cNvPr>
          <p:cNvSpPr txBox="1"/>
          <p:nvPr/>
        </p:nvSpPr>
        <p:spPr>
          <a:xfrm>
            <a:off x="282588" y="4649278"/>
            <a:ext cx="4753950" cy="707886"/>
          </a:xfrm>
          <a:prstGeom prst="homePlate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ptos" panose="020B0004020202020204" pitchFamily="34" charset="0"/>
              </a:rPr>
              <a:t>3.  Forward-looking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B8A83D-F5E8-4D77-6B69-B2C71515C15A}"/>
              </a:ext>
            </a:extLst>
          </p:cNvPr>
          <p:cNvSpPr txBox="1"/>
          <p:nvPr/>
        </p:nvSpPr>
        <p:spPr>
          <a:xfrm>
            <a:off x="6226189" y="4403057"/>
            <a:ext cx="55467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ptos" panose="020B0004020202020204" pitchFamily="34" charset="0"/>
              </a:rPr>
              <a:t>able to plan for a financially secure future.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13284D1-9482-9B7B-1BA4-0D209DFC7F6E}"/>
              </a:ext>
            </a:extLst>
          </p:cNvPr>
          <p:cNvSpPr/>
          <p:nvPr/>
        </p:nvSpPr>
        <p:spPr>
          <a:xfrm>
            <a:off x="5745892" y="1062681"/>
            <a:ext cx="6240162" cy="4880919"/>
          </a:xfrm>
          <a:prstGeom prst="round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ED1CFF7-599B-0F3A-8481-071E7863A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-49695"/>
            <a:ext cx="12191998" cy="890341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A Common Definition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786A1D-F3E8-686E-9E8D-ED85CA7ECE76}"/>
              </a:ext>
            </a:extLst>
          </p:cNvPr>
          <p:cNvSpPr txBox="1"/>
          <p:nvPr/>
        </p:nvSpPr>
        <p:spPr>
          <a:xfrm>
            <a:off x="254648" y="6275831"/>
            <a:ext cx="47447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 Financial Wellness  Diverse Populations,” ©2025, LL Global, Inc.</a:t>
            </a:r>
          </a:p>
        </p:txBody>
      </p:sp>
    </p:spTree>
    <p:extLst>
      <p:ext uri="{BB962C8B-B14F-4D97-AF65-F5344CB8AC3E}">
        <p14:creationId xmlns:p14="http://schemas.microsoft.com/office/powerpoint/2010/main" val="26556874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3E60CB-5509-E0EB-E166-46E427F1F346}"/>
              </a:ext>
            </a:extLst>
          </p:cNvPr>
          <p:cNvCxnSpPr/>
          <p:nvPr/>
        </p:nvCxnSpPr>
        <p:spPr>
          <a:xfrm>
            <a:off x="1055452" y="2431912"/>
            <a:ext cx="244164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570F62E-99F7-C7D5-8E69-EA694A583B31}"/>
              </a:ext>
            </a:extLst>
          </p:cNvPr>
          <p:cNvCxnSpPr/>
          <p:nvPr/>
        </p:nvCxnSpPr>
        <p:spPr>
          <a:xfrm>
            <a:off x="9111575" y="3312274"/>
            <a:ext cx="244164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6CC5150-E5B3-0A23-B431-27A36552B373}"/>
              </a:ext>
            </a:extLst>
          </p:cNvPr>
          <p:cNvCxnSpPr/>
          <p:nvPr/>
        </p:nvCxnSpPr>
        <p:spPr>
          <a:xfrm>
            <a:off x="6374862" y="3273362"/>
            <a:ext cx="244164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45A39E1-CDC2-5DE5-36C4-CA57DC0E55B3}"/>
              </a:ext>
            </a:extLst>
          </p:cNvPr>
          <p:cNvCxnSpPr/>
          <p:nvPr/>
        </p:nvCxnSpPr>
        <p:spPr>
          <a:xfrm>
            <a:off x="3654358" y="2929461"/>
            <a:ext cx="244164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9AD2D11-9EAF-859A-FD19-CCF83E7A2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-38100"/>
            <a:ext cx="12191998" cy="890341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Appropriate Insurance </a:t>
            </a:r>
            <a:r>
              <a:rPr lang="en-US" dirty="0">
                <a:latin typeface="Aptos Narrow" panose="020B0004020202020204" pitchFamily="34" charset="0"/>
              </a:rPr>
              <a:t>—</a:t>
            </a:r>
            <a:r>
              <a:rPr lang="en-US" dirty="0">
                <a:latin typeface="Aptos" panose="020B0004020202020204" pitchFamily="34" charset="0"/>
              </a:rPr>
              <a:t> Education &amp; Employment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5A78E1B-C639-481E-A9A4-5660D252B3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6545164"/>
              </p:ext>
            </p:extLst>
          </p:nvPr>
        </p:nvGraphicFramePr>
        <p:xfrm>
          <a:off x="445008" y="1856232"/>
          <a:ext cx="11301984" cy="3145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7461D58-D202-2511-C070-609EB934889C}"/>
              </a:ext>
            </a:extLst>
          </p:cNvPr>
          <p:cNvSpPr txBox="1"/>
          <p:nvPr/>
        </p:nvSpPr>
        <p:spPr>
          <a:xfrm>
            <a:off x="498435" y="1332254"/>
            <a:ext cx="3473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ptos" panose="020B0004020202020204" pitchFamily="34" charset="0"/>
              </a:rPr>
              <a:t>5 = Appropriate Amount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238F45-E4E2-800F-71AB-8B79A64EC90F}"/>
              </a:ext>
            </a:extLst>
          </p:cNvPr>
          <p:cNvSpPr txBox="1"/>
          <p:nvPr/>
        </p:nvSpPr>
        <p:spPr>
          <a:xfrm>
            <a:off x="266700" y="6507816"/>
            <a:ext cx="47447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 Financial Wellness  Diverse Populations,” ©2025, LL Global, Inc.</a:t>
            </a:r>
          </a:p>
        </p:txBody>
      </p:sp>
    </p:spTree>
    <p:extLst>
      <p:ext uri="{BB962C8B-B14F-4D97-AF65-F5344CB8AC3E}">
        <p14:creationId xmlns:p14="http://schemas.microsoft.com/office/powerpoint/2010/main" val="6735574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C7B41-CA49-41E1-E82E-1644F7911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-19050"/>
            <a:ext cx="12191998" cy="890341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Work Distraction/Employee Engagement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58EED1C3-EF52-39D9-0A9A-7B6FBC17DBAC}"/>
              </a:ext>
            </a:extLst>
          </p:cNvPr>
          <p:cNvSpPr/>
          <p:nvPr/>
        </p:nvSpPr>
        <p:spPr>
          <a:xfrm>
            <a:off x="266700" y="1152525"/>
            <a:ext cx="5743575" cy="4057650"/>
          </a:xfrm>
          <a:prstGeom prst="wedgeRoundRectCallout">
            <a:avLst>
              <a:gd name="adj1" fmla="val 56926"/>
              <a:gd name="adj2" fmla="val -8638"/>
              <a:gd name="adj3" fmla="val 1666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ptos" panose="020B0004020202020204" pitchFamily="34" charset="0"/>
              </a:rPr>
              <a:t>I often feel distracted at work due to personal financial worries.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36D632A-9D5F-6D9C-EAB3-3F53C22322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854036"/>
              </p:ext>
            </p:extLst>
          </p:nvPr>
        </p:nvGraphicFramePr>
        <p:xfrm>
          <a:off x="6438900" y="880816"/>
          <a:ext cx="54864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6789843-8640-8C79-48BE-443AEC58DA3F}"/>
              </a:ext>
            </a:extLst>
          </p:cNvPr>
          <p:cNvSpPr txBox="1"/>
          <p:nvPr/>
        </p:nvSpPr>
        <p:spPr>
          <a:xfrm>
            <a:off x="266700" y="6507816"/>
            <a:ext cx="47447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 Financial Wellness  Diverse Populations,” ©2025, LL Global, Inc.</a:t>
            </a:r>
          </a:p>
        </p:txBody>
      </p:sp>
    </p:spTree>
    <p:extLst>
      <p:ext uri="{BB962C8B-B14F-4D97-AF65-F5344CB8AC3E}">
        <p14:creationId xmlns:p14="http://schemas.microsoft.com/office/powerpoint/2010/main" val="11812342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0CD9A42-532F-AF56-DA8B-E1EED427C6D0}"/>
              </a:ext>
            </a:extLst>
          </p:cNvPr>
          <p:cNvCxnSpPr/>
          <p:nvPr/>
        </p:nvCxnSpPr>
        <p:spPr>
          <a:xfrm>
            <a:off x="544215" y="3515222"/>
            <a:ext cx="1118296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BB8A3374-0A8C-4967-8DEB-432948A561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3736193"/>
              </p:ext>
            </p:extLst>
          </p:nvPr>
        </p:nvGraphicFramePr>
        <p:xfrm>
          <a:off x="143256" y="685800"/>
          <a:ext cx="11583924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D937A24-AB51-17AD-E864-AF2255B7F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-38100"/>
            <a:ext cx="12191998" cy="89034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 dirty="0">
                <a:latin typeface="Aptos" panose="020B0004020202020204" pitchFamily="34" charset="0"/>
              </a:rPr>
              <a:t>I Often Feel Distracted at Work </a:t>
            </a:r>
            <a:r>
              <a:rPr lang="en-US" sz="2800" dirty="0"/>
              <a:t>D</a:t>
            </a:r>
            <a:r>
              <a:rPr lang="en-US" sz="2800" dirty="0">
                <a:latin typeface="Aptos" panose="020B0004020202020204" pitchFamily="34" charset="0"/>
              </a:rPr>
              <a:t>ue to Personal Financial Worries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185A1F-1186-7421-4571-9C8C3162E8C4}"/>
              </a:ext>
            </a:extLst>
          </p:cNvPr>
          <p:cNvSpPr txBox="1"/>
          <p:nvPr/>
        </p:nvSpPr>
        <p:spPr>
          <a:xfrm>
            <a:off x="266700" y="6507816"/>
            <a:ext cx="47447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 Financial Wellness  Diverse Populations,” ©2025, LL Global, Inc.</a:t>
            </a:r>
          </a:p>
        </p:txBody>
      </p:sp>
    </p:spTree>
    <p:extLst>
      <p:ext uri="{BB962C8B-B14F-4D97-AF65-F5344CB8AC3E}">
        <p14:creationId xmlns:p14="http://schemas.microsoft.com/office/powerpoint/2010/main" val="2226978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2845F-ECBD-83FC-9B71-55F004067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-38100"/>
            <a:ext cx="12191998" cy="890341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Work/Life Balance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76C621B4-C379-6E21-87A7-B9EB93B5D5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9975624"/>
              </p:ext>
            </p:extLst>
          </p:nvPr>
        </p:nvGraphicFramePr>
        <p:xfrm>
          <a:off x="6286500" y="1123950"/>
          <a:ext cx="54864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CEBD93D2-B353-E651-26B7-DA979E3BA604}"/>
              </a:ext>
            </a:extLst>
          </p:cNvPr>
          <p:cNvSpPr/>
          <p:nvPr/>
        </p:nvSpPr>
        <p:spPr>
          <a:xfrm>
            <a:off x="266700" y="1152525"/>
            <a:ext cx="5743575" cy="4057650"/>
          </a:xfrm>
          <a:prstGeom prst="wedgeRoundRectCallout">
            <a:avLst>
              <a:gd name="adj1" fmla="val 56926"/>
              <a:gd name="adj2" fmla="val -8638"/>
              <a:gd name="adj3" fmla="val 1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Aptos" panose="020B0004020202020204" pitchFamily="34" charset="0"/>
              </a:rPr>
              <a:t>I feel I have a reasonable work/life balance.</a:t>
            </a:r>
            <a:endParaRPr lang="en-US" sz="4800" u="sng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FFA2AE-8893-0CE8-0F2A-3FD5FB9C2F00}"/>
              </a:ext>
            </a:extLst>
          </p:cNvPr>
          <p:cNvSpPr txBox="1"/>
          <p:nvPr/>
        </p:nvSpPr>
        <p:spPr>
          <a:xfrm>
            <a:off x="266700" y="6507816"/>
            <a:ext cx="47447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 Financial Wellness  Diverse Populations,” ©2025, LL Global, Inc.</a:t>
            </a:r>
          </a:p>
        </p:txBody>
      </p:sp>
    </p:spTree>
    <p:extLst>
      <p:ext uri="{BB962C8B-B14F-4D97-AF65-F5344CB8AC3E}">
        <p14:creationId xmlns:p14="http://schemas.microsoft.com/office/powerpoint/2010/main" val="42256440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B966759-57A2-8BB6-ED18-C55AD1E37D68}"/>
              </a:ext>
            </a:extLst>
          </p:cNvPr>
          <p:cNvCxnSpPr>
            <a:cxnSpLocks/>
          </p:cNvCxnSpPr>
          <p:nvPr/>
        </p:nvCxnSpPr>
        <p:spPr>
          <a:xfrm>
            <a:off x="701187" y="2190026"/>
            <a:ext cx="1118296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1DBCFB9-BB12-1192-C608-4B6534F2EC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7946727"/>
              </p:ext>
            </p:extLst>
          </p:nvPr>
        </p:nvGraphicFramePr>
        <p:xfrm>
          <a:off x="307848" y="890341"/>
          <a:ext cx="11576304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3D30039-2970-0602-59EC-F48690DBB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-19050"/>
            <a:ext cx="12191998" cy="890341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Reasonable Work/Life Balance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5F2EFA-77A1-FF19-E73D-E974CFAC5B1C}"/>
              </a:ext>
            </a:extLst>
          </p:cNvPr>
          <p:cNvSpPr txBox="1"/>
          <p:nvPr/>
        </p:nvSpPr>
        <p:spPr>
          <a:xfrm rot="5400000">
            <a:off x="11210606" y="1003337"/>
            <a:ext cx="492443" cy="58124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000" b="1" dirty="0">
                <a:latin typeface="Aptos" panose="020B0004020202020204" pitchFamily="34" charset="0"/>
              </a:rPr>
              <a:t>35%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EE3304-E488-ADF6-8F01-8CC13E7D4DD1}"/>
              </a:ext>
            </a:extLst>
          </p:cNvPr>
          <p:cNvSpPr txBox="1"/>
          <p:nvPr/>
        </p:nvSpPr>
        <p:spPr>
          <a:xfrm>
            <a:off x="266700" y="6507816"/>
            <a:ext cx="47447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 Financial Wellness  Diverse Populations,” ©2025, LL Global, Inc.</a:t>
            </a:r>
          </a:p>
        </p:txBody>
      </p:sp>
    </p:spTree>
    <p:extLst>
      <p:ext uri="{BB962C8B-B14F-4D97-AF65-F5344CB8AC3E}">
        <p14:creationId xmlns:p14="http://schemas.microsoft.com/office/powerpoint/2010/main" val="40788160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AF8FE61-D68F-763D-67FD-F67C7523C1E0}"/>
              </a:ext>
            </a:extLst>
          </p:cNvPr>
          <p:cNvCxnSpPr>
            <a:cxnSpLocks/>
          </p:cNvCxnSpPr>
          <p:nvPr/>
        </p:nvCxnSpPr>
        <p:spPr>
          <a:xfrm>
            <a:off x="712518" y="2826131"/>
            <a:ext cx="738787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33D4B6AE-3F82-6B0B-FF5F-C4ED4F93B5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0972792"/>
              </p:ext>
            </p:extLst>
          </p:nvPr>
        </p:nvGraphicFramePr>
        <p:xfrm>
          <a:off x="266700" y="1057727"/>
          <a:ext cx="8001000" cy="5492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4364A94-E2D2-CF38-3750-C2C67D894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-19050"/>
            <a:ext cx="12191998" cy="890341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Reasonable Work/Life Balance </a:t>
            </a:r>
            <a:r>
              <a:rPr lang="en-US" dirty="0">
                <a:latin typeface="Aptos Narrow" panose="020B0004020202020204" pitchFamily="34" charset="0"/>
              </a:rPr>
              <a:t>—</a:t>
            </a:r>
            <a:r>
              <a:rPr lang="en-US" dirty="0">
                <a:latin typeface="Aptos" panose="020B0004020202020204" pitchFamily="34" charset="0"/>
              </a:rPr>
              <a:t> by Income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294DAA1-BB45-AB8D-E9AF-61980FC55EF2}"/>
              </a:ext>
            </a:extLst>
          </p:cNvPr>
          <p:cNvCxnSpPr/>
          <p:nvPr/>
        </p:nvCxnSpPr>
        <p:spPr>
          <a:xfrm>
            <a:off x="858907" y="3882940"/>
            <a:ext cx="3786808" cy="805069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A2FECF2-EECE-4059-B486-2C626812394A}"/>
              </a:ext>
            </a:extLst>
          </p:cNvPr>
          <p:cNvCxnSpPr>
            <a:cxnSpLocks/>
          </p:cNvCxnSpPr>
          <p:nvPr/>
        </p:nvCxnSpPr>
        <p:spPr>
          <a:xfrm flipV="1">
            <a:off x="5169590" y="3882940"/>
            <a:ext cx="2672384" cy="805069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56A4A33-E026-C2BA-FDCC-61920915AF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546762" y="2235370"/>
            <a:ext cx="3347558" cy="28128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57335F-A4E6-13F1-51D7-5858C6C78F0F}"/>
              </a:ext>
            </a:extLst>
          </p:cNvPr>
          <p:cNvSpPr txBox="1"/>
          <p:nvPr/>
        </p:nvSpPr>
        <p:spPr>
          <a:xfrm>
            <a:off x="266700" y="6507816"/>
            <a:ext cx="47447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 Financial Wellness  Diverse Populations,” ©2025, LL Global, Inc.</a:t>
            </a:r>
          </a:p>
        </p:txBody>
      </p:sp>
    </p:spTree>
    <p:extLst>
      <p:ext uri="{BB962C8B-B14F-4D97-AF65-F5344CB8AC3E}">
        <p14:creationId xmlns:p14="http://schemas.microsoft.com/office/powerpoint/2010/main" val="41748505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3CBE5-89FF-1851-D486-90ACD8D61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5B6A2-F45F-0E06-C474-B13356629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-38100"/>
            <a:ext cx="12191998" cy="890341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Employer Responsibility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F43336F-060D-FE15-586C-31A7F0F90E0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409245"/>
              </p:ext>
            </p:extLst>
          </p:nvPr>
        </p:nvGraphicFramePr>
        <p:xfrm>
          <a:off x="266701" y="2636196"/>
          <a:ext cx="1157287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1F4B4A9E-A60B-103D-5484-FB20E836F6B7}"/>
              </a:ext>
            </a:extLst>
          </p:cNvPr>
          <p:cNvGrpSpPr/>
          <p:nvPr/>
        </p:nvGrpSpPr>
        <p:grpSpPr>
          <a:xfrm>
            <a:off x="9573002" y="2694415"/>
            <a:ext cx="1791664" cy="369332"/>
            <a:chOff x="10950405" y="937981"/>
            <a:chExt cx="1791664" cy="36933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F01F11B-CA00-5EA8-3949-9D49B7CBDFE4}"/>
                </a:ext>
              </a:extLst>
            </p:cNvPr>
            <p:cNvSpPr/>
            <p:nvPr/>
          </p:nvSpPr>
          <p:spPr>
            <a:xfrm>
              <a:off x="10950405" y="1031207"/>
              <a:ext cx="182880" cy="18288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ptos" panose="020B00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65B7FC3-B465-543D-A77B-6B1F53396D3A}"/>
                </a:ext>
              </a:extLst>
            </p:cNvPr>
            <p:cNvSpPr txBox="1"/>
            <p:nvPr/>
          </p:nvSpPr>
          <p:spPr>
            <a:xfrm>
              <a:off x="11132589" y="937981"/>
              <a:ext cx="1609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ptos" panose="020B0004020202020204" pitchFamily="34" charset="0"/>
                </a:rPr>
                <a:t>Strongly</a:t>
              </a: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ptos" panose="020B0004020202020204" pitchFamily="34" charset="0"/>
                </a:rPr>
                <a:t> Agree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A590D84-7542-9126-2115-F33F90179BB1}"/>
              </a:ext>
            </a:extLst>
          </p:cNvPr>
          <p:cNvGrpSpPr/>
          <p:nvPr/>
        </p:nvGrpSpPr>
        <p:grpSpPr>
          <a:xfrm>
            <a:off x="5603322" y="2644331"/>
            <a:ext cx="1110643" cy="369332"/>
            <a:chOff x="10950405" y="2731947"/>
            <a:chExt cx="1110643" cy="36933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1A82ED0-47D6-EF81-3A16-92D80D54495E}"/>
                </a:ext>
              </a:extLst>
            </p:cNvPr>
            <p:cNvSpPr/>
            <p:nvPr/>
          </p:nvSpPr>
          <p:spPr>
            <a:xfrm>
              <a:off x="10950405" y="2825173"/>
              <a:ext cx="182880" cy="1828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ptos" panose="020B00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D1E8509-7435-1E97-4E33-6103EBAAC664}"/>
                </a:ext>
              </a:extLst>
            </p:cNvPr>
            <p:cNvSpPr txBox="1"/>
            <p:nvPr/>
          </p:nvSpPr>
          <p:spPr>
            <a:xfrm>
              <a:off x="11132589" y="2731947"/>
              <a:ext cx="9284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ptos" panose="020B0004020202020204" pitchFamily="34" charset="0"/>
                </a:rPr>
                <a:t>Neutral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02970CB-4024-E1CF-E860-9ABABA391AE2}"/>
              </a:ext>
            </a:extLst>
          </p:cNvPr>
          <p:cNvGrpSpPr/>
          <p:nvPr/>
        </p:nvGrpSpPr>
        <p:grpSpPr>
          <a:xfrm>
            <a:off x="3553465" y="2644331"/>
            <a:ext cx="1245360" cy="369332"/>
            <a:chOff x="10950405" y="4571864"/>
            <a:chExt cx="1245360" cy="36933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695EF61-FC2D-274A-37C4-AB5F5BC11EF6}"/>
                </a:ext>
              </a:extLst>
            </p:cNvPr>
            <p:cNvSpPr/>
            <p:nvPr/>
          </p:nvSpPr>
          <p:spPr>
            <a:xfrm>
              <a:off x="10950405" y="4665090"/>
              <a:ext cx="182880" cy="182880"/>
            </a:xfrm>
            <a:prstGeom prst="rect">
              <a:avLst/>
            </a:prstGeom>
            <a:solidFill>
              <a:srgbClr val="85BDC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ptos" panose="020B00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5DF4C0C-45D6-5315-5169-A0D1C49A39E2}"/>
                </a:ext>
              </a:extLst>
            </p:cNvPr>
            <p:cNvSpPr txBox="1"/>
            <p:nvPr/>
          </p:nvSpPr>
          <p:spPr>
            <a:xfrm>
              <a:off x="11132589" y="4571864"/>
              <a:ext cx="10631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ptos" panose="020B0004020202020204" pitchFamily="34" charset="0"/>
                </a:rPr>
                <a:t>Disagree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5D191F-0785-3068-B216-433E69BEFF71}"/>
              </a:ext>
            </a:extLst>
          </p:cNvPr>
          <p:cNvGrpSpPr/>
          <p:nvPr/>
        </p:nvGrpSpPr>
        <p:grpSpPr>
          <a:xfrm>
            <a:off x="542943" y="2669287"/>
            <a:ext cx="2149985" cy="369332"/>
            <a:chOff x="10950405" y="5022390"/>
            <a:chExt cx="2149985" cy="36933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C7DA887-E790-50C0-93F5-DFDDDA209644}"/>
                </a:ext>
              </a:extLst>
            </p:cNvPr>
            <p:cNvSpPr/>
            <p:nvPr/>
          </p:nvSpPr>
          <p:spPr>
            <a:xfrm>
              <a:off x="10950405" y="5115616"/>
              <a:ext cx="182880" cy="18288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ptos" panose="020B00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E328DAA-20E8-8660-ABAF-7211C86E9775}"/>
                </a:ext>
              </a:extLst>
            </p:cNvPr>
            <p:cNvSpPr txBox="1"/>
            <p:nvPr/>
          </p:nvSpPr>
          <p:spPr>
            <a:xfrm>
              <a:off x="11182749" y="5022390"/>
              <a:ext cx="19176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ptos" panose="020B0004020202020204" pitchFamily="34" charset="0"/>
                </a:rPr>
                <a:t>Strongly Disagree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864A4E-A4D6-C6DD-76DC-2E066951926B}"/>
              </a:ext>
            </a:extLst>
          </p:cNvPr>
          <p:cNvGrpSpPr/>
          <p:nvPr/>
        </p:nvGrpSpPr>
        <p:grpSpPr>
          <a:xfrm>
            <a:off x="7473642" y="2644331"/>
            <a:ext cx="937199" cy="369332"/>
            <a:chOff x="10950405" y="1926404"/>
            <a:chExt cx="937199" cy="36933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979253D-B42E-2E8F-C5DB-479D2B80E573}"/>
                </a:ext>
              </a:extLst>
            </p:cNvPr>
            <p:cNvSpPr/>
            <p:nvPr/>
          </p:nvSpPr>
          <p:spPr>
            <a:xfrm>
              <a:off x="10950405" y="2019630"/>
              <a:ext cx="182880" cy="182880"/>
            </a:xfrm>
            <a:prstGeom prst="rect">
              <a:avLst/>
            </a:prstGeom>
            <a:solidFill>
              <a:srgbClr val="9EC6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ptos" panose="020B00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8C41E2E-A555-8847-F2A2-6B5DCD03BE63}"/>
                </a:ext>
              </a:extLst>
            </p:cNvPr>
            <p:cNvSpPr txBox="1"/>
            <p:nvPr/>
          </p:nvSpPr>
          <p:spPr>
            <a:xfrm>
              <a:off x="11132589" y="1926404"/>
              <a:ext cx="7550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ptos" panose="020B0004020202020204" pitchFamily="34" charset="0"/>
                </a:rPr>
                <a:t>Agree</a:t>
              </a:r>
            </a:p>
          </p:txBody>
        </p:sp>
      </p:grpSp>
      <p:sp>
        <p:nvSpPr>
          <p:cNvPr id="19" name="Arrow: Up 18">
            <a:extLst>
              <a:ext uri="{FF2B5EF4-FFF2-40B4-BE49-F238E27FC236}">
                <a16:creationId xmlns:a16="http://schemas.microsoft.com/office/drawing/2014/main" id="{C1CB1C37-0F60-03D1-9F6B-DC8E90F22E41}"/>
              </a:ext>
            </a:extLst>
          </p:cNvPr>
          <p:cNvSpPr/>
          <p:nvPr/>
        </p:nvSpPr>
        <p:spPr>
          <a:xfrm rot="10800000">
            <a:off x="8638229" y="2934138"/>
            <a:ext cx="981075" cy="978408"/>
          </a:xfrm>
          <a:prstGeom prst="up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>
                <a:latin typeface="Aptos" panose="020B0004020202020204" pitchFamily="34" charset="0"/>
              </a:rPr>
              <a:t>3.85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F738B2-F21D-C0E9-5640-EE0804DCA53C}"/>
              </a:ext>
            </a:extLst>
          </p:cNvPr>
          <p:cNvSpPr txBox="1"/>
          <p:nvPr/>
        </p:nvSpPr>
        <p:spPr>
          <a:xfrm>
            <a:off x="11305102" y="5409046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3"/>
                </a:solidFill>
                <a:latin typeface="Aptos" panose="020B0004020202020204" pitchFamily="34" charset="0"/>
              </a:rPr>
              <a:t>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50FD069-BB27-CFCB-1423-0CA5A577FD04}"/>
              </a:ext>
            </a:extLst>
          </p:cNvPr>
          <p:cNvSpPr txBox="1"/>
          <p:nvPr/>
        </p:nvSpPr>
        <p:spPr>
          <a:xfrm>
            <a:off x="284677" y="5293671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Aptos" panose="020B0004020202020204" pitchFamily="34" charset="0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92AF01-7245-2C32-0A28-2088BD52D3D1}"/>
              </a:ext>
            </a:extLst>
          </p:cNvPr>
          <p:cNvSpPr txBox="1"/>
          <p:nvPr/>
        </p:nvSpPr>
        <p:spPr>
          <a:xfrm>
            <a:off x="1352868" y="890341"/>
            <a:ext cx="90484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Aptos" panose="020B0004020202020204" pitchFamily="34" charset="0"/>
              </a:rPr>
              <a:t>“Employers should offer programs to </a:t>
            </a:r>
          </a:p>
          <a:p>
            <a:r>
              <a:rPr lang="en-US" sz="4000" b="1" dirty="0">
                <a:latin typeface="Aptos" panose="020B0004020202020204" pitchFamily="34" charset="0"/>
              </a:rPr>
              <a:t>help employees with financial stress.”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D14C003-2528-BA79-7A72-E7FEC816A41D}"/>
              </a:ext>
            </a:extLst>
          </p:cNvPr>
          <p:cNvSpPr/>
          <p:nvPr/>
        </p:nvSpPr>
        <p:spPr>
          <a:xfrm>
            <a:off x="11591499" y="5138996"/>
            <a:ext cx="186594" cy="234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37FE87-6D16-EDB5-FAE4-75563DFC3288}"/>
              </a:ext>
            </a:extLst>
          </p:cNvPr>
          <p:cNvSpPr txBox="1"/>
          <p:nvPr/>
        </p:nvSpPr>
        <p:spPr>
          <a:xfrm>
            <a:off x="266700" y="6507816"/>
            <a:ext cx="47447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 Financial Wellness  Diverse Populations,” ©2025, LL Global, Inc.</a:t>
            </a:r>
          </a:p>
        </p:txBody>
      </p:sp>
    </p:spTree>
    <p:extLst>
      <p:ext uri="{BB962C8B-B14F-4D97-AF65-F5344CB8AC3E}">
        <p14:creationId xmlns:p14="http://schemas.microsoft.com/office/powerpoint/2010/main" val="9259238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ED4A2D5-CB74-1FC6-1BD0-3682D8AF6185}"/>
              </a:ext>
            </a:extLst>
          </p:cNvPr>
          <p:cNvCxnSpPr/>
          <p:nvPr/>
        </p:nvCxnSpPr>
        <p:spPr>
          <a:xfrm>
            <a:off x="561360" y="2697975"/>
            <a:ext cx="1118296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ACF9EEAC-1680-A8CB-956B-D1E61E1EC6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5672994"/>
              </p:ext>
            </p:extLst>
          </p:nvPr>
        </p:nvGraphicFramePr>
        <p:xfrm>
          <a:off x="425195" y="1234440"/>
          <a:ext cx="11576304" cy="4937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9C96602-58B3-2788-58D7-B7C6916A9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-38100"/>
            <a:ext cx="12191998" cy="890341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Belief That Employer Should Help…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9087AC-42C3-77A4-275C-F02ED69A8EB6}"/>
              </a:ext>
            </a:extLst>
          </p:cNvPr>
          <p:cNvSpPr txBox="1"/>
          <p:nvPr/>
        </p:nvSpPr>
        <p:spPr>
          <a:xfrm>
            <a:off x="425195" y="772775"/>
            <a:ext cx="3589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ptos" panose="020B0004020202020204" pitchFamily="34" charset="0"/>
              </a:rPr>
              <a:t>5 = Strongest Agreement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39FABD-2A83-A813-E675-48F7AF3C6D22}"/>
              </a:ext>
            </a:extLst>
          </p:cNvPr>
          <p:cNvSpPr txBox="1"/>
          <p:nvPr/>
        </p:nvSpPr>
        <p:spPr>
          <a:xfrm>
            <a:off x="266700" y="6507816"/>
            <a:ext cx="47447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 Financial Wellness  Diverse Populations,” ©2025, LL Global, Inc.</a:t>
            </a:r>
          </a:p>
        </p:txBody>
      </p:sp>
    </p:spTree>
    <p:extLst>
      <p:ext uri="{BB962C8B-B14F-4D97-AF65-F5344CB8AC3E}">
        <p14:creationId xmlns:p14="http://schemas.microsoft.com/office/powerpoint/2010/main" val="14747345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29BAE-1D19-E182-2B70-6788DB78B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1894B4-5922-2E8F-0B9B-B727000EE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Employee Benefits &amp; Financial Wellness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1522AFDC-D997-7C9A-5C96-9BDE74F04F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8297520"/>
              </p:ext>
            </p:extLst>
          </p:nvPr>
        </p:nvGraphicFramePr>
        <p:xfrm>
          <a:off x="312610" y="2962074"/>
          <a:ext cx="11566779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Arrow: Up 6">
            <a:extLst>
              <a:ext uri="{FF2B5EF4-FFF2-40B4-BE49-F238E27FC236}">
                <a16:creationId xmlns:a16="http://schemas.microsoft.com/office/drawing/2014/main" id="{229B0205-EEC9-11DF-4312-92E0B4865F93}"/>
              </a:ext>
            </a:extLst>
          </p:cNvPr>
          <p:cNvSpPr/>
          <p:nvPr/>
        </p:nvSpPr>
        <p:spPr>
          <a:xfrm rot="10800000">
            <a:off x="8686800" y="2817408"/>
            <a:ext cx="981075" cy="978408"/>
          </a:xfrm>
          <a:prstGeom prst="up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>
                <a:latin typeface="Aptos" panose="020B0004020202020204" pitchFamily="34" charset="0"/>
              </a:rPr>
              <a:t>3.73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D2B8EC0-6FDF-4C5A-5F37-FEA7E80A9169}"/>
              </a:ext>
            </a:extLst>
          </p:cNvPr>
          <p:cNvGrpSpPr/>
          <p:nvPr/>
        </p:nvGrpSpPr>
        <p:grpSpPr>
          <a:xfrm>
            <a:off x="9631368" y="2867492"/>
            <a:ext cx="1791664" cy="369332"/>
            <a:chOff x="10950405" y="937981"/>
            <a:chExt cx="1791664" cy="36933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49E8E11-EB3E-2A28-3F27-B130E99204BC}"/>
                </a:ext>
              </a:extLst>
            </p:cNvPr>
            <p:cNvSpPr/>
            <p:nvPr/>
          </p:nvSpPr>
          <p:spPr>
            <a:xfrm>
              <a:off x="10950405" y="1031207"/>
              <a:ext cx="182880" cy="18288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B7F2D5-4B4C-A2A5-2E3E-BA6EE22F7277}"/>
                </a:ext>
              </a:extLst>
            </p:cNvPr>
            <p:cNvSpPr txBox="1"/>
            <p:nvPr/>
          </p:nvSpPr>
          <p:spPr>
            <a:xfrm>
              <a:off x="11132589" y="937981"/>
              <a:ext cx="1609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ptos" panose="020B0004020202020204" pitchFamily="34" charset="0"/>
                </a:rPr>
                <a:t>Strongly Agree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D6C8818-0987-B52E-D5E3-A7B4263B0FEE}"/>
              </a:ext>
            </a:extLst>
          </p:cNvPr>
          <p:cNvGrpSpPr/>
          <p:nvPr/>
        </p:nvGrpSpPr>
        <p:grpSpPr>
          <a:xfrm>
            <a:off x="5661688" y="2817408"/>
            <a:ext cx="1110643" cy="369332"/>
            <a:chOff x="10950405" y="2731947"/>
            <a:chExt cx="1110643" cy="3693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845AE30-4BB8-3C59-70BF-4289AE11B623}"/>
                </a:ext>
              </a:extLst>
            </p:cNvPr>
            <p:cNvSpPr/>
            <p:nvPr/>
          </p:nvSpPr>
          <p:spPr>
            <a:xfrm>
              <a:off x="10950405" y="2825173"/>
              <a:ext cx="182880" cy="1828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C29D29-8F0C-276B-0938-A6E0130DED5C}"/>
                </a:ext>
              </a:extLst>
            </p:cNvPr>
            <p:cNvSpPr txBox="1"/>
            <p:nvPr/>
          </p:nvSpPr>
          <p:spPr>
            <a:xfrm>
              <a:off x="11132589" y="2731947"/>
              <a:ext cx="9284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ptos" panose="020B0004020202020204" pitchFamily="34" charset="0"/>
                </a:rPr>
                <a:t>Neutral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09BC1DA-384F-8933-A349-46D136534907}"/>
              </a:ext>
            </a:extLst>
          </p:cNvPr>
          <p:cNvGrpSpPr/>
          <p:nvPr/>
        </p:nvGrpSpPr>
        <p:grpSpPr>
          <a:xfrm>
            <a:off x="3611831" y="2817408"/>
            <a:ext cx="1245360" cy="369332"/>
            <a:chOff x="10950405" y="4571864"/>
            <a:chExt cx="1245360" cy="3693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66D0995-FF6D-D5FF-499D-94E5281C2968}"/>
                </a:ext>
              </a:extLst>
            </p:cNvPr>
            <p:cNvSpPr/>
            <p:nvPr/>
          </p:nvSpPr>
          <p:spPr>
            <a:xfrm>
              <a:off x="10950405" y="4665090"/>
              <a:ext cx="182880" cy="182880"/>
            </a:xfrm>
            <a:prstGeom prst="rect">
              <a:avLst/>
            </a:prstGeom>
            <a:solidFill>
              <a:srgbClr val="85BDC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24DA25E-3163-D189-9361-85DA9CC0EC55}"/>
                </a:ext>
              </a:extLst>
            </p:cNvPr>
            <p:cNvSpPr txBox="1"/>
            <p:nvPr/>
          </p:nvSpPr>
          <p:spPr>
            <a:xfrm>
              <a:off x="11132589" y="4571864"/>
              <a:ext cx="10631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ptos" panose="020B0004020202020204" pitchFamily="34" charset="0"/>
                </a:rPr>
                <a:t>Disagree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FDB9E41-77BD-530C-14D3-DE2E2348A3D9}"/>
              </a:ext>
            </a:extLst>
          </p:cNvPr>
          <p:cNvGrpSpPr/>
          <p:nvPr/>
        </p:nvGrpSpPr>
        <p:grpSpPr>
          <a:xfrm>
            <a:off x="601309" y="2842364"/>
            <a:ext cx="2149985" cy="369332"/>
            <a:chOff x="10950405" y="5022390"/>
            <a:chExt cx="2149985" cy="36933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2EDC2A7-33F1-CA35-8E68-FE5928438E51}"/>
                </a:ext>
              </a:extLst>
            </p:cNvPr>
            <p:cNvSpPr/>
            <p:nvPr/>
          </p:nvSpPr>
          <p:spPr>
            <a:xfrm>
              <a:off x="10950405" y="5115616"/>
              <a:ext cx="182880" cy="18288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5E6F5C3-8CD7-08DB-3A9A-4EBC47A8BC61}"/>
                </a:ext>
              </a:extLst>
            </p:cNvPr>
            <p:cNvSpPr txBox="1"/>
            <p:nvPr/>
          </p:nvSpPr>
          <p:spPr>
            <a:xfrm>
              <a:off x="11182749" y="5022390"/>
              <a:ext cx="19176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ptos" panose="020B0004020202020204" pitchFamily="34" charset="0"/>
                </a:rPr>
                <a:t>Strongly Disagree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EE18B62-04C9-BF66-09EB-4EDC20CBE8F2}"/>
              </a:ext>
            </a:extLst>
          </p:cNvPr>
          <p:cNvGrpSpPr/>
          <p:nvPr/>
        </p:nvGrpSpPr>
        <p:grpSpPr>
          <a:xfrm>
            <a:off x="7532008" y="2817408"/>
            <a:ext cx="937199" cy="369332"/>
            <a:chOff x="10950405" y="1926404"/>
            <a:chExt cx="937199" cy="36933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837C082-86E1-2FCF-A005-458F6FFAE8E4}"/>
                </a:ext>
              </a:extLst>
            </p:cNvPr>
            <p:cNvSpPr/>
            <p:nvPr/>
          </p:nvSpPr>
          <p:spPr>
            <a:xfrm>
              <a:off x="10950405" y="2019630"/>
              <a:ext cx="182880" cy="182880"/>
            </a:xfrm>
            <a:prstGeom prst="rect">
              <a:avLst/>
            </a:prstGeom>
            <a:solidFill>
              <a:srgbClr val="9EC6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E7C7E88-F8A6-D5E0-0765-E44E63D4FF0E}"/>
                </a:ext>
              </a:extLst>
            </p:cNvPr>
            <p:cNvSpPr txBox="1"/>
            <p:nvPr/>
          </p:nvSpPr>
          <p:spPr>
            <a:xfrm>
              <a:off x="11132589" y="1926404"/>
              <a:ext cx="7550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ptos" panose="020B0004020202020204" pitchFamily="34" charset="0"/>
                </a:rPr>
                <a:t>Agree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6E7CD63-92DE-91CF-323A-14CEEC2BC6B2}"/>
              </a:ext>
            </a:extLst>
          </p:cNvPr>
          <p:cNvSpPr txBox="1"/>
          <p:nvPr/>
        </p:nvSpPr>
        <p:spPr>
          <a:xfrm>
            <a:off x="434378" y="931897"/>
            <a:ext cx="103249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Aptos" panose="020B0004020202020204" pitchFamily="34" charset="0"/>
              </a:rPr>
              <a:t>“The employee benefits at work are </a:t>
            </a:r>
          </a:p>
          <a:p>
            <a:r>
              <a:rPr lang="en-US" sz="4000" b="1" dirty="0">
                <a:latin typeface="Aptos" panose="020B0004020202020204" pitchFamily="34" charset="0"/>
              </a:rPr>
              <a:t>an important part of my financial wellness.”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840F7F-122C-6C1B-C9B6-FDFA874E9987}"/>
              </a:ext>
            </a:extLst>
          </p:cNvPr>
          <p:cNvSpPr txBox="1"/>
          <p:nvPr/>
        </p:nvSpPr>
        <p:spPr>
          <a:xfrm>
            <a:off x="266700" y="6507816"/>
            <a:ext cx="47447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 Financial Wellness  Diverse Populations,” ©2025, LL Global, Inc.</a:t>
            </a:r>
          </a:p>
        </p:txBody>
      </p:sp>
    </p:spTree>
    <p:extLst>
      <p:ext uri="{BB962C8B-B14F-4D97-AF65-F5344CB8AC3E}">
        <p14:creationId xmlns:p14="http://schemas.microsoft.com/office/powerpoint/2010/main" val="36065995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1B022AF-F5F0-7500-7802-C34AC9956E0B}"/>
              </a:ext>
            </a:extLst>
          </p:cNvPr>
          <p:cNvCxnSpPr/>
          <p:nvPr/>
        </p:nvCxnSpPr>
        <p:spPr>
          <a:xfrm>
            <a:off x="504517" y="1929490"/>
            <a:ext cx="1118296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A79D92E-BF8B-1B87-0CCB-06148372D4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5174851"/>
              </p:ext>
            </p:extLst>
          </p:nvPr>
        </p:nvGraphicFramePr>
        <p:xfrm>
          <a:off x="266700" y="1365799"/>
          <a:ext cx="11578209" cy="4943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F2E14103-6EF0-789C-9F2B-1BA76080C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Employee Benefits &amp; Financial Wellness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5B7937-AC06-BBFF-2E4C-978BD8AA6E67}"/>
              </a:ext>
            </a:extLst>
          </p:cNvPr>
          <p:cNvSpPr txBox="1"/>
          <p:nvPr/>
        </p:nvSpPr>
        <p:spPr>
          <a:xfrm>
            <a:off x="425195" y="772775"/>
            <a:ext cx="3589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ptos" panose="020B0004020202020204" pitchFamily="34" charset="0"/>
              </a:rPr>
              <a:t>5 = Strongest Agreement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93C110-EF66-5B77-EF61-699F95DDCC22}"/>
              </a:ext>
            </a:extLst>
          </p:cNvPr>
          <p:cNvSpPr txBox="1"/>
          <p:nvPr/>
        </p:nvSpPr>
        <p:spPr>
          <a:xfrm>
            <a:off x="266700" y="6507816"/>
            <a:ext cx="47447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 Financial Wellness  Diverse Populations,” ©2025, LL Global, Inc.</a:t>
            </a:r>
          </a:p>
        </p:txBody>
      </p:sp>
    </p:spTree>
    <p:extLst>
      <p:ext uri="{BB962C8B-B14F-4D97-AF65-F5344CB8AC3E}">
        <p14:creationId xmlns:p14="http://schemas.microsoft.com/office/powerpoint/2010/main" val="973041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B28E5384-F46A-4E8E-F270-5E3C3088BEFA}"/>
              </a:ext>
            </a:extLst>
          </p:cNvPr>
          <p:cNvGrpSpPr/>
          <p:nvPr/>
        </p:nvGrpSpPr>
        <p:grpSpPr>
          <a:xfrm>
            <a:off x="49804" y="3509505"/>
            <a:ext cx="12127790" cy="960008"/>
            <a:chOff x="250833" y="3470316"/>
            <a:chExt cx="11837768" cy="937051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49A55C4F-3553-342E-2CDD-FB2AA02B2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5535" y="3649392"/>
              <a:ext cx="11420930" cy="576001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E9BE6416-DBD6-CD14-C444-84AD5911AD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0833" y="3470316"/>
              <a:ext cx="764985" cy="937051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5C5D3DE3-EA11-B983-9C31-0ACC8B370B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61" r="-808"/>
            <a:stretch/>
          </p:blipFill>
          <p:spPr>
            <a:xfrm>
              <a:off x="11323616" y="3470316"/>
              <a:ext cx="764985" cy="937051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4B4A421-7D67-45D6-4F56-D63047D72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“Wellness” Is Decreasing; “Stress” Is Increasing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DC23B6B-D06F-214A-7044-635522347786}"/>
              </a:ext>
            </a:extLst>
          </p:cNvPr>
          <p:cNvGrpSpPr/>
          <p:nvPr/>
        </p:nvGrpSpPr>
        <p:grpSpPr>
          <a:xfrm>
            <a:off x="5314433" y="4237215"/>
            <a:ext cx="1341690" cy="2327383"/>
            <a:chOff x="5343006" y="4237214"/>
            <a:chExt cx="1341690" cy="2327383"/>
          </a:xfrm>
          <a:solidFill>
            <a:schemeClr val="accent2"/>
          </a:solidFill>
        </p:grpSpPr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981A197E-1C4F-005F-0884-A1CBAA630321}"/>
                </a:ext>
              </a:extLst>
            </p:cNvPr>
            <p:cNvSpPr/>
            <p:nvPr/>
          </p:nvSpPr>
          <p:spPr>
            <a:xfrm>
              <a:off x="5343006" y="5650197"/>
              <a:ext cx="1341690" cy="9144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5.39</a:t>
              </a:r>
            </a:p>
          </p:txBody>
        </p:sp>
        <p:sp>
          <p:nvSpPr>
            <p:cNvPr id="6" name="Arrow: Down 5">
              <a:extLst>
                <a:ext uri="{FF2B5EF4-FFF2-40B4-BE49-F238E27FC236}">
                  <a16:creationId xmlns:a16="http://schemas.microsoft.com/office/drawing/2014/main" id="{CBD62040-105E-F8C9-0C72-8AE9F959C145}"/>
                </a:ext>
              </a:extLst>
            </p:cNvPr>
            <p:cNvSpPr/>
            <p:nvPr/>
          </p:nvSpPr>
          <p:spPr>
            <a:xfrm flipH="1" flipV="1">
              <a:off x="5962297" y="4237214"/>
              <a:ext cx="85458" cy="1554480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2F00557-7B75-9FD4-B217-5DDD3F694BE4}"/>
              </a:ext>
            </a:extLst>
          </p:cNvPr>
          <p:cNvGrpSpPr/>
          <p:nvPr/>
        </p:nvGrpSpPr>
        <p:grpSpPr>
          <a:xfrm>
            <a:off x="6348551" y="4237214"/>
            <a:ext cx="928819" cy="2163544"/>
            <a:chOff x="6377125" y="4237214"/>
            <a:chExt cx="928819" cy="2163544"/>
          </a:xfrm>
          <a:solidFill>
            <a:schemeClr val="accent3"/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C66EAC2-D713-BDD9-BB2F-B335275D0708}"/>
                </a:ext>
              </a:extLst>
            </p:cNvPr>
            <p:cNvSpPr/>
            <p:nvPr/>
          </p:nvSpPr>
          <p:spPr>
            <a:xfrm>
              <a:off x="6391544" y="5486358"/>
              <a:ext cx="914400" cy="914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5.83</a:t>
              </a:r>
            </a:p>
          </p:txBody>
        </p:sp>
        <p:sp>
          <p:nvSpPr>
            <p:cNvPr id="9" name="Arrow: Down 8">
              <a:extLst>
                <a:ext uri="{FF2B5EF4-FFF2-40B4-BE49-F238E27FC236}">
                  <a16:creationId xmlns:a16="http://schemas.microsoft.com/office/drawing/2014/main" id="{F839B14D-EFDD-75BE-68E6-12FE2DBFF6EC}"/>
                </a:ext>
              </a:extLst>
            </p:cNvPr>
            <p:cNvSpPr/>
            <p:nvPr/>
          </p:nvSpPr>
          <p:spPr>
            <a:xfrm flipV="1">
              <a:off x="6377125" y="4237214"/>
              <a:ext cx="85458" cy="1537106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95691A0-321E-584B-46DE-A7F235D7BBAB}"/>
              </a:ext>
            </a:extLst>
          </p:cNvPr>
          <p:cNvGrpSpPr/>
          <p:nvPr/>
        </p:nvGrpSpPr>
        <p:grpSpPr>
          <a:xfrm>
            <a:off x="5931407" y="4237214"/>
            <a:ext cx="914400" cy="1249144"/>
            <a:chOff x="5959982" y="4237214"/>
            <a:chExt cx="914400" cy="1249144"/>
          </a:xfrm>
          <a:solidFill>
            <a:schemeClr val="accent1"/>
          </a:solidFill>
        </p:grpSpPr>
        <p:sp>
          <p:nvSpPr>
            <p:cNvPr id="11" name="Arrow: Down 10">
              <a:extLst>
                <a:ext uri="{FF2B5EF4-FFF2-40B4-BE49-F238E27FC236}">
                  <a16:creationId xmlns:a16="http://schemas.microsoft.com/office/drawing/2014/main" id="{42CD5AC1-F907-D9E8-46BA-6A0FD41A88EE}"/>
                </a:ext>
              </a:extLst>
            </p:cNvPr>
            <p:cNvSpPr/>
            <p:nvPr/>
          </p:nvSpPr>
          <p:spPr>
            <a:xfrm flipH="1" flipV="1">
              <a:off x="6169711" y="4237214"/>
              <a:ext cx="85458" cy="606716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59DDDD5-537B-2F4F-0E2F-5C2192E5BC46}"/>
                </a:ext>
              </a:extLst>
            </p:cNvPr>
            <p:cNvSpPr/>
            <p:nvPr/>
          </p:nvSpPr>
          <p:spPr>
            <a:xfrm>
              <a:off x="5959982" y="4571958"/>
              <a:ext cx="914400" cy="914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5.57</a:t>
              </a:r>
            </a:p>
          </p:txBody>
        </p:sp>
      </p:grpSp>
      <p:sp>
        <p:nvSpPr>
          <p:cNvPr id="14" name="Arrow: Down 13">
            <a:extLst>
              <a:ext uri="{FF2B5EF4-FFF2-40B4-BE49-F238E27FC236}">
                <a16:creationId xmlns:a16="http://schemas.microsoft.com/office/drawing/2014/main" id="{3EBCD1BB-C214-7E4F-9D36-E6A5DE61AEFF}"/>
              </a:ext>
            </a:extLst>
          </p:cNvPr>
          <p:cNvSpPr/>
          <p:nvPr/>
        </p:nvSpPr>
        <p:spPr>
          <a:xfrm>
            <a:off x="5508032" y="3144696"/>
            <a:ext cx="85458" cy="606716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669FA99-3F5F-F5EC-60C8-8AB56C91D9F1}"/>
              </a:ext>
            </a:extLst>
          </p:cNvPr>
          <p:cNvSpPr/>
          <p:nvPr/>
        </p:nvSpPr>
        <p:spPr>
          <a:xfrm>
            <a:off x="4949709" y="2527570"/>
            <a:ext cx="914400" cy="914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4.95</a:t>
            </a: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B8A2E7EB-523E-7CF6-3AB6-212869E5238B}"/>
              </a:ext>
            </a:extLst>
          </p:cNvPr>
          <p:cNvSpPr/>
          <p:nvPr/>
        </p:nvSpPr>
        <p:spPr>
          <a:xfrm>
            <a:off x="3406127" y="2606091"/>
            <a:ext cx="1469876" cy="914400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-11%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23C82E7-CA20-4541-577D-7461628B9F9E}"/>
              </a:ext>
            </a:extLst>
          </p:cNvPr>
          <p:cNvGrpSpPr/>
          <p:nvPr/>
        </p:nvGrpSpPr>
        <p:grpSpPr>
          <a:xfrm>
            <a:off x="5269817" y="1313157"/>
            <a:ext cx="2752526" cy="2438255"/>
            <a:chOff x="5298392" y="1313156"/>
            <a:chExt cx="2752526" cy="2438255"/>
          </a:xfrm>
          <a:solidFill>
            <a:schemeClr val="accent2"/>
          </a:solidFill>
        </p:grpSpPr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A48A8959-448E-0C5D-CDFE-B141C1FE8645}"/>
                </a:ext>
              </a:extLst>
            </p:cNvPr>
            <p:cNvSpPr/>
            <p:nvPr/>
          </p:nvSpPr>
          <p:spPr>
            <a:xfrm>
              <a:off x="5298392" y="1313156"/>
              <a:ext cx="1341690" cy="9144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5.18</a:t>
              </a:r>
            </a:p>
          </p:txBody>
        </p:sp>
        <p:sp>
          <p:nvSpPr>
            <p:cNvPr id="19" name="Arrow: Down 18">
              <a:extLst>
                <a:ext uri="{FF2B5EF4-FFF2-40B4-BE49-F238E27FC236}">
                  <a16:creationId xmlns:a16="http://schemas.microsoft.com/office/drawing/2014/main" id="{39EC1B84-AF5B-57FE-0345-A9205D2104C6}"/>
                </a:ext>
              </a:extLst>
            </p:cNvPr>
            <p:cNvSpPr/>
            <p:nvPr/>
          </p:nvSpPr>
          <p:spPr>
            <a:xfrm>
              <a:off x="5863130" y="2196931"/>
              <a:ext cx="85458" cy="1554480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Arrow: Down 19">
              <a:extLst>
                <a:ext uri="{FF2B5EF4-FFF2-40B4-BE49-F238E27FC236}">
                  <a16:creationId xmlns:a16="http://schemas.microsoft.com/office/drawing/2014/main" id="{F04AC06E-FA17-2B67-08DF-4B8BF4D744AB}"/>
                </a:ext>
              </a:extLst>
            </p:cNvPr>
            <p:cNvSpPr/>
            <p:nvPr/>
          </p:nvSpPr>
          <p:spPr>
            <a:xfrm>
              <a:off x="6581042" y="1449358"/>
              <a:ext cx="1469876" cy="914400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-4%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7DCC470-B1CC-81C5-15AE-9A7AAA92166C}"/>
              </a:ext>
            </a:extLst>
          </p:cNvPr>
          <p:cNvGrpSpPr/>
          <p:nvPr/>
        </p:nvGrpSpPr>
        <p:grpSpPr>
          <a:xfrm>
            <a:off x="5942758" y="2483167"/>
            <a:ext cx="2531688" cy="1268244"/>
            <a:chOff x="6049711" y="2483167"/>
            <a:chExt cx="2531688" cy="1268244"/>
          </a:xfrm>
          <a:solidFill>
            <a:schemeClr val="accent3"/>
          </a:solid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11B5BD9-1B27-E836-9E95-610B29307070}"/>
                </a:ext>
              </a:extLst>
            </p:cNvPr>
            <p:cNvSpPr/>
            <p:nvPr/>
          </p:nvSpPr>
          <p:spPr>
            <a:xfrm>
              <a:off x="6049711" y="2483167"/>
              <a:ext cx="914400" cy="914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5.49</a:t>
              </a:r>
            </a:p>
          </p:txBody>
        </p:sp>
        <p:sp>
          <p:nvSpPr>
            <p:cNvPr id="23" name="Arrow: Down 22">
              <a:extLst>
                <a:ext uri="{FF2B5EF4-FFF2-40B4-BE49-F238E27FC236}">
                  <a16:creationId xmlns:a16="http://schemas.microsoft.com/office/drawing/2014/main" id="{1D949AFF-39A8-D94D-DDAD-041AE4354C3B}"/>
                </a:ext>
              </a:extLst>
            </p:cNvPr>
            <p:cNvSpPr/>
            <p:nvPr/>
          </p:nvSpPr>
          <p:spPr>
            <a:xfrm flipH="1">
              <a:off x="6096000" y="3289569"/>
              <a:ext cx="90802" cy="461842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Arrow: Down 23">
              <a:extLst>
                <a:ext uri="{FF2B5EF4-FFF2-40B4-BE49-F238E27FC236}">
                  <a16:creationId xmlns:a16="http://schemas.microsoft.com/office/drawing/2014/main" id="{4B196BDB-30C3-EBDE-00D5-48D381B994A4}"/>
                </a:ext>
              </a:extLst>
            </p:cNvPr>
            <p:cNvSpPr/>
            <p:nvPr/>
          </p:nvSpPr>
          <p:spPr>
            <a:xfrm>
              <a:off x="7111523" y="2527619"/>
              <a:ext cx="1469876" cy="914400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-6%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F56A2AD-12B6-8AF8-4B81-DCAC8758F530}"/>
              </a:ext>
            </a:extLst>
          </p:cNvPr>
          <p:cNvGrpSpPr/>
          <p:nvPr/>
        </p:nvGrpSpPr>
        <p:grpSpPr>
          <a:xfrm>
            <a:off x="527230" y="1228688"/>
            <a:ext cx="961365" cy="228600"/>
            <a:chOff x="8065825" y="1078492"/>
            <a:chExt cx="961365" cy="22860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F941CF1-557F-B126-15C1-62DEF7194727}"/>
                </a:ext>
              </a:extLst>
            </p:cNvPr>
            <p:cNvSpPr/>
            <p:nvPr/>
          </p:nvSpPr>
          <p:spPr>
            <a:xfrm>
              <a:off x="8065825" y="1078492"/>
              <a:ext cx="228600" cy="228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A8C39B0-D16E-FB5E-85DA-153EA386093F}"/>
                </a:ext>
              </a:extLst>
            </p:cNvPr>
            <p:cNvSpPr txBox="1"/>
            <p:nvPr/>
          </p:nvSpPr>
          <p:spPr>
            <a:xfrm>
              <a:off x="8310647" y="1078492"/>
              <a:ext cx="716543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Financial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EF444B5-3BAE-BBE4-87C4-7DB40A1BCC6A}"/>
              </a:ext>
            </a:extLst>
          </p:cNvPr>
          <p:cNvGrpSpPr/>
          <p:nvPr/>
        </p:nvGrpSpPr>
        <p:grpSpPr>
          <a:xfrm>
            <a:off x="1552592" y="1228688"/>
            <a:ext cx="1002688" cy="228600"/>
            <a:chOff x="2141871" y="1228689"/>
            <a:chExt cx="1002688" cy="228600"/>
          </a:xfrm>
        </p:grpSpPr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945FB10B-A86B-7D6F-2593-897D44EFBFD9}"/>
                </a:ext>
              </a:extLst>
            </p:cNvPr>
            <p:cNvSpPr/>
            <p:nvPr/>
          </p:nvSpPr>
          <p:spPr>
            <a:xfrm>
              <a:off x="2141871" y="1228689"/>
              <a:ext cx="228600" cy="228600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8BC095C-4C9A-9028-445F-558B8B8AA539}"/>
                </a:ext>
              </a:extLst>
            </p:cNvPr>
            <p:cNvSpPr txBox="1"/>
            <p:nvPr/>
          </p:nvSpPr>
          <p:spPr>
            <a:xfrm>
              <a:off x="2347866" y="1235267"/>
              <a:ext cx="796693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Emotional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30D5857-1E23-D04C-691E-75F7DF4C295D}"/>
              </a:ext>
            </a:extLst>
          </p:cNvPr>
          <p:cNvGrpSpPr/>
          <p:nvPr/>
        </p:nvGrpSpPr>
        <p:grpSpPr>
          <a:xfrm>
            <a:off x="2629313" y="1233260"/>
            <a:ext cx="934017" cy="219456"/>
            <a:chOff x="3218590" y="1233261"/>
            <a:chExt cx="934017" cy="219456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A972095-F622-F089-13DE-606053915958}"/>
                </a:ext>
              </a:extLst>
            </p:cNvPr>
            <p:cNvSpPr/>
            <p:nvPr/>
          </p:nvSpPr>
          <p:spPr>
            <a:xfrm>
              <a:off x="3218590" y="1233261"/>
              <a:ext cx="228600" cy="21945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A801E5-783E-CD25-A967-6630A17BABAC}"/>
                </a:ext>
              </a:extLst>
            </p:cNvPr>
            <p:cNvSpPr txBox="1"/>
            <p:nvPr/>
          </p:nvSpPr>
          <p:spPr>
            <a:xfrm>
              <a:off x="3484154" y="1235267"/>
              <a:ext cx="668453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Physical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9B5654F3-F956-9FAB-0732-28A256DA5C01}"/>
              </a:ext>
            </a:extLst>
          </p:cNvPr>
          <p:cNvSpPr txBox="1"/>
          <p:nvPr/>
        </p:nvSpPr>
        <p:spPr>
          <a:xfrm>
            <a:off x="267111" y="6422316"/>
            <a:ext cx="4759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LIMRA Financial Wellness Index® based on sample of 2,744 full- and part-time workers, ages 18-75. LIMRA, October 2024. </a:t>
            </a:r>
          </a:p>
        </p:txBody>
      </p:sp>
      <p:sp>
        <p:nvSpPr>
          <p:cNvPr id="43" name="Arrow: Down 42">
            <a:extLst>
              <a:ext uri="{FF2B5EF4-FFF2-40B4-BE49-F238E27FC236}">
                <a16:creationId xmlns:a16="http://schemas.microsoft.com/office/drawing/2014/main" id="{F8D576A9-3B85-9D78-489A-B38AF6391165}"/>
              </a:ext>
            </a:extLst>
          </p:cNvPr>
          <p:cNvSpPr/>
          <p:nvPr/>
        </p:nvSpPr>
        <p:spPr>
          <a:xfrm>
            <a:off x="3738880" y="1228688"/>
            <a:ext cx="264815" cy="325792"/>
          </a:xfrm>
          <a:prstGeom prst="downArrow">
            <a:avLst/>
          </a:prstGeom>
          <a:solidFill>
            <a:srgbClr val="00437B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1875F43-8B9B-712F-0558-36931891EA3A}"/>
              </a:ext>
            </a:extLst>
          </p:cNvPr>
          <p:cNvSpPr txBox="1"/>
          <p:nvPr/>
        </p:nvSpPr>
        <p:spPr>
          <a:xfrm>
            <a:off x="4079307" y="1235266"/>
            <a:ext cx="148944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Change 2022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Narrow" panose="020B0004020202020204" pitchFamily="34" charset="0"/>
              </a:rPr>
              <a:t>–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2024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0DD5F02-F4DC-5886-E250-8D9444E151B5}"/>
              </a:ext>
            </a:extLst>
          </p:cNvPr>
          <p:cNvSpPr txBox="1"/>
          <p:nvPr/>
        </p:nvSpPr>
        <p:spPr>
          <a:xfrm>
            <a:off x="8620477" y="862330"/>
            <a:ext cx="362587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ptos" panose="020B0004020202020204" pitchFamily="34" charset="0"/>
              </a:rPr>
              <a:t>For Workers</a:t>
            </a:r>
          </a:p>
          <a:p>
            <a:endParaRPr lang="en-US" sz="2000" b="1" dirty="0">
              <a:latin typeface="Aptos" panose="020B0004020202020204" pitchFamily="34" charset="0"/>
            </a:endParaRPr>
          </a:p>
          <a:p>
            <a:r>
              <a:rPr lang="en-US" sz="2000" b="1" dirty="0">
                <a:latin typeface="Aptos" panose="020B0004020202020204" pitchFamily="34" charset="0"/>
              </a:rPr>
              <a:t>Financial: 4.86</a:t>
            </a:r>
          </a:p>
          <a:p>
            <a:pPr>
              <a:spcBef>
                <a:spcPts val="600"/>
              </a:spcBef>
            </a:pPr>
            <a:r>
              <a:rPr lang="en-US" sz="2000" b="1" dirty="0">
                <a:latin typeface="Aptos" panose="020B0004020202020204" pitchFamily="34" charset="0"/>
              </a:rPr>
              <a:t>Emotional: 5.08</a:t>
            </a:r>
          </a:p>
          <a:p>
            <a:pPr>
              <a:spcBef>
                <a:spcPts val="600"/>
              </a:spcBef>
            </a:pPr>
            <a:r>
              <a:rPr lang="en-US" sz="2000" b="1" dirty="0">
                <a:latin typeface="Aptos" panose="020B0004020202020204" pitchFamily="34" charset="0"/>
              </a:rPr>
              <a:t>Physical/Health: 5.64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F648FF7-F3E4-85D6-E4EC-3F97961A3E5F}"/>
              </a:ext>
            </a:extLst>
          </p:cNvPr>
          <p:cNvSpPr/>
          <p:nvPr/>
        </p:nvSpPr>
        <p:spPr>
          <a:xfrm>
            <a:off x="8371441" y="1558974"/>
            <a:ext cx="228600" cy="228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>
            <a:extLst>
              <a:ext uri="{FF2B5EF4-FFF2-40B4-BE49-F238E27FC236}">
                <a16:creationId xmlns:a16="http://schemas.microsoft.com/office/drawing/2014/main" id="{C7554227-7739-CEDB-EC51-35EBA10B1EC1}"/>
              </a:ext>
            </a:extLst>
          </p:cNvPr>
          <p:cNvSpPr/>
          <p:nvPr/>
        </p:nvSpPr>
        <p:spPr>
          <a:xfrm>
            <a:off x="8371441" y="1929323"/>
            <a:ext cx="228600" cy="22860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E5D0DDA-9438-DA24-92CE-CF9491A9BDD1}"/>
              </a:ext>
            </a:extLst>
          </p:cNvPr>
          <p:cNvSpPr/>
          <p:nvPr/>
        </p:nvSpPr>
        <p:spPr>
          <a:xfrm>
            <a:off x="8371441" y="2312350"/>
            <a:ext cx="228600" cy="21945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86C8D4-FD71-FB2C-5BFB-50001BCCFAD0}"/>
              </a:ext>
            </a:extLst>
          </p:cNvPr>
          <p:cNvSpPr txBox="1"/>
          <p:nvPr/>
        </p:nvSpPr>
        <p:spPr>
          <a:xfrm>
            <a:off x="140600" y="2452535"/>
            <a:ext cx="15504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D9795"/>
                </a:solidFill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2024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A8FA0B-D910-4ACF-E267-CF2CEC7EA409}"/>
              </a:ext>
            </a:extLst>
          </p:cNvPr>
          <p:cNvSpPr txBox="1"/>
          <p:nvPr/>
        </p:nvSpPr>
        <p:spPr>
          <a:xfrm>
            <a:off x="256953" y="6004558"/>
            <a:ext cx="47447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 Financial Wellness  Diverse Populations,” ©2025, LL Global, Inc.</a:t>
            </a:r>
          </a:p>
        </p:txBody>
      </p:sp>
    </p:spTree>
    <p:extLst>
      <p:ext uri="{BB962C8B-B14F-4D97-AF65-F5344CB8AC3E}">
        <p14:creationId xmlns:p14="http://schemas.microsoft.com/office/powerpoint/2010/main" val="359923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F5C6704-526C-3CEA-706B-EBB2AE24A31F}"/>
              </a:ext>
            </a:extLst>
          </p:cNvPr>
          <p:cNvCxnSpPr/>
          <p:nvPr/>
        </p:nvCxnSpPr>
        <p:spPr>
          <a:xfrm>
            <a:off x="631211" y="3707845"/>
            <a:ext cx="1118296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5584B17-D869-4863-B499-FFBBE0B4EA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0458229"/>
              </p:ext>
            </p:extLst>
          </p:nvPr>
        </p:nvGraphicFramePr>
        <p:xfrm>
          <a:off x="307976" y="934528"/>
          <a:ext cx="11466576" cy="5292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E6E360-3E59-811A-F082-52B7C1E28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F3B74A-9576-9E4C-3AFD-51FE99F39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Would Use Emergency Savings if Available Through Employer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59FA303-0701-E761-9326-3562C95129ED}"/>
              </a:ext>
            </a:extLst>
          </p:cNvPr>
          <p:cNvCxnSpPr>
            <a:cxnSpLocks/>
          </p:cNvCxnSpPr>
          <p:nvPr/>
        </p:nvCxnSpPr>
        <p:spPr>
          <a:xfrm>
            <a:off x="-1329628" y="3702570"/>
            <a:ext cx="0" cy="13266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3570A391-26FF-B060-1BFB-D227976F2A80}"/>
              </a:ext>
            </a:extLst>
          </p:cNvPr>
          <p:cNvGrpSpPr/>
          <p:nvPr/>
        </p:nvGrpSpPr>
        <p:grpSpPr>
          <a:xfrm>
            <a:off x="7195132" y="888600"/>
            <a:ext cx="4405281" cy="369332"/>
            <a:chOff x="1339778" y="888600"/>
            <a:chExt cx="4405281" cy="36933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FAD39BD-F037-2ABE-ACF0-912152ABA5A3}"/>
                </a:ext>
              </a:extLst>
            </p:cNvPr>
            <p:cNvSpPr/>
            <p:nvPr/>
          </p:nvSpPr>
          <p:spPr>
            <a:xfrm>
              <a:off x="1339778" y="981826"/>
              <a:ext cx="182880" cy="1828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74371F1-FD83-6473-CDAD-6AA399BFA24F}"/>
                </a:ext>
              </a:extLst>
            </p:cNvPr>
            <p:cNvSpPr txBox="1"/>
            <p:nvPr/>
          </p:nvSpPr>
          <p:spPr>
            <a:xfrm>
              <a:off x="1572122" y="888600"/>
              <a:ext cx="41729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ptos" panose="020B0004020202020204" pitchFamily="34" charset="0"/>
                </a:rPr>
                <a:t>Not available, but would use it if it were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406EFC3-DC29-F49E-27EA-DE39BD9C81BA}"/>
              </a:ext>
            </a:extLst>
          </p:cNvPr>
          <p:cNvGrpSpPr/>
          <p:nvPr/>
        </p:nvGrpSpPr>
        <p:grpSpPr>
          <a:xfrm>
            <a:off x="1339778" y="888600"/>
            <a:ext cx="3121853" cy="369332"/>
            <a:chOff x="1339778" y="888600"/>
            <a:chExt cx="3121853" cy="36933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23FF2CA-48B2-5116-1870-FADFD1A109D9}"/>
                </a:ext>
              </a:extLst>
            </p:cNvPr>
            <p:cNvSpPr/>
            <p:nvPr/>
          </p:nvSpPr>
          <p:spPr>
            <a:xfrm>
              <a:off x="1339778" y="981826"/>
              <a:ext cx="182880" cy="18288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B915D49-12A4-D8C9-EB10-296FB2C273CF}"/>
                </a:ext>
              </a:extLst>
            </p:cNvPr>
            <p:cNvSpPr txBox="1"/>
            <p:nvPr/>
          </p:nvSpPr>
          <p:spPr>
            <a:xfrm>
              <a:off x="1572122" y="888600"/>
              <a:ext cx="28895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ptos" panose="020B0004020202020204" pitchFamily="34" charset="0"/>
                </a:rPr>
                <a:t>Available through employer</a:t>
              </a:r>
            </a:p>
          </p:txBody>
        </p:sp>
      </p:grpSp>
      <p:pic>
        <p:nvPicPr>
          <p:cNvPr id="10" name="Picture 5">
            <a:extLst>
              <a:ext uri="{FF2B5EF4-FFF2-40B4-BE49-F238E27FC236}">
                <a16:creationId xmlns:a16="http://schemas.microsoft.com/office/drawing/2014/main" id="{A4685FA7-21B6-C23C-8699-2E3461829E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418177" y="640447"/>
            <a:ext cx="2782848" cy="23383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126660-5C0C-0E29-E81D-C947BFE8FD55}"/>
              </a:ext>
            </a:extLst>
          </p:cNvPr>
          <p:cNvSpPr txBox="1"/>
          <p:nvPr/>
        </p:nvSpPr>
        <p:spPr>
          <a:xfrm>
            <a:off x="266700" y="6507816"/>
            <a:ext cx="47447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 Financial Wellness  Diverse Populations,” ©2025, LL Global, Inc.</a:t>
            </a:r>
          </a:p>
        </p:txBody>
      </p:sp>
    </p:spTree>
    <p:extLst>
      <p:ext uri="{BB962C8B-B14F-4D97-AF65-F5344CB8AC3E}">
        <p14:creationId xmlns:p14="http://schemas.microsoft.com/office/powerpoint/2010/main" val="40392890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AA33D-2028-E645-62A1-80B2A39F7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6B8A401-934E-72C5-D347-6968AA1C32FB}"/>
              </a:ext>
            </a:extLst>
          </p:cNvPr>
          <p:cNvCxnSpPr/>
          <p:nvPr/>
        </p:nvCxnSpPr>
        <p:spPr>
          <a:xfrm>
            <a:off x="609183" y="3830120"/>
            <a:ext cx="1118296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58317F1-2C6A-DD4A-4E55-F172E6E7811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1970763"/>
              </p:ext>
            </p:extLst>
          </p:nvPr>
        </p:nvGraphicFramePr>
        <p:xfrm>
          <a:off x="307848" y="1111542"/>
          <a:ext cx="11576304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78CAC4EA-0211-9781-F370-C75D4D125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Loan Repayment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8BB4314-77AF-A340-78BF-C2F6C03A9A65}"/>
              </a:ext>
            </a:extLst>
          </p:cNvPr>
          <p:cNvGrpSpPr/>
          <p:nvPr/>
        </p:nvGrpSpPr>
        <p:grpSpPr>
          <a:xfrm>
            <a:off x="7195132" y="888600"/>
            <a:ext cx="4405281" cy="369332"/>
            <a:chOff x="1339778" y="888600"/>
            <a:chExt cx="4405281" cy="36933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AAD61C-7027-06C0-3223-B2865B17C910}"/>
                </a:ext>
              </a:extLst>
            </p:cNvPr>
            <p:cNvSpPr/>
            <p:nvPr/>
          </p:nvSpPr>
          <p:spPr>
            <a:xfrm>
              <a:off x="1339778" y="981826"/>
              <a:ext cx="182880" cy="1828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ptos" panose="020B00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9DD3292-0BEC-1688-DDBF-DC6DDE0A7451}"/>
                </a:ext>
              </a:extLst>
            </p:cNvPr>
            <p:cNvSpPr txBox="1"/>
            <p:nvPr/>
          </p:nvSpPr>
          <p:spPr>
            <a:xfrm>
              <a:off x="1572122" y="888600"/>
              <a:ext cx="41729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ptos" panose="020B0004020202020204" pitchFamily="34" charset="0"/>
                </a:rPr>
                <a:t>Not available, but would use it if it were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931D57A-3E74-AACD-9062-FBCC3D4B84F3}"/>
              </a:ext>
            </a:extLst>
          </p:cNvPr>
          <p:cNvGrpSpPr/>
          <p:nvPr/>
        </p:nvGrpSpPr>
        <p:grpSpPr>
          <a:xfrm>
            <a:off x="1339778" y="888600"/>
            <a:ext cx="3121853" cy="369332"/>
            <a:chOff x="1339778" y="888600"/>
            <a:chExt cx="3121853" cy="36933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CF4BB95-9141-37D6-137B-4B5F480E7717}"/>
                </a:ext>
              </a:extLst>
            </p:cNvPr>
            <p:cNvSpPr/>
            <p:nvPr/>
          </p:nvSpPr>
          <p:spPr>
            <a:xfrm>
              <a:off x="1339778" y="981826"/>
              <a:ext cx="182880" cy="18288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ptos" panose="020B00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BD57C60-8FC1-19CC-DFA1-1A20B05A8AA9}"/>
                </a:ext>
              </a:extLst>
            </p:cNvPr>
            <p:cNvSpPr txBox="1"/>
            <p:nvPr/>
          </p:nvSpPr>
          <p:spPr>
            <a:xfrm>
              <a:off x="1572122" y="888600"/>
              <a:ext cx="28895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ptos" panose="020B0004020202020204" pitchFamily="34" charset="0"/>
                </a:rPr>
                <a:t>Available through employer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D40BE93-AB8B-6D86-B576-BEED4ABDF3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623767" y="512158"/>
            <a:ext cx="2397636" cy="2014681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35B3F3A-F161-1BAC-91D9-39156C4280D9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417513" y="5980113"/>
            <a:ext cx="5346700" cy="658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 Financial Wellness  Diverse Populations,” ©2025, LL Global, Inc.</a:t>
            </a:r>
          </a:p>
        </p:txBody>
      </p:sp>
    </p:spTree>
    <p:extLst>
      <p:ext uri="{BB962C8B-B14F-4D97-AF65-F5344CB8AC3E}">
        <p14:creationId xmlns:p14="http://schemas.microsoft.com/office/powerpoint/2010/main" val="23723281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E603C40-468F-E4E7-33E2-6BE7A26335B8}"/>
              </a:ext>
            </a:extLst>
          </p:cNvPr>
          <p:cNvCxnSpPr/>
          <p:nvPr/>
        </p:nvCxnSpPr>
        <p:spPr>
          <a:xfrm>
            <a:off x="707500" y="3774078"/>
            <a:ext cx="1118296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B821DF1-C02D-4C18-8AD7-7D1FFCAD0D7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4130338"/>
              </p:ext>
            </p:extLst>
          </p:nvPr>
        </p:nvGraphicFramePr>
        <p:xfrm>
          <a:off x="263563" y="1162507"/>
          <a:ext cx="11576304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BC53E145-7A5F-823B-D111-276D8132E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Tuition Assistance (Continuing Education)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507F5D7-3DE1-2DBC-E78C-FE38F4BDA3F7}"/>
              </a:ext>
            </a:extLst>
          </p:cNvPr>
          <p:cNvGrpSpPr/>
          <p:nvPr/>
        </p:nvGrpSpPr>
        <p:grpSpPr>
          <a:xfrm>
            <a:off x="7195132" y="888600"/>
            <a:ext cx="4405281" cy="369332"/>
            <a:chOff x="1339778" y="888600"/>
            <a:chExt cx="4405281" cy="36933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AEC8DB5-42E4-C73D-361F-73205E0AD0EF}"/>
                </a:ext>
              </a:extLst>
            </p:cNvPr>
            <p:cNvSpPr/>
            <p:nvPr/>
          </p:nvSpPr>
          <p:spPr>
            <a:xfrm>
              <a:off x="1339778" y="981826"/>
              <a:ext cx="182880" cy="1828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ptos" panose="020B00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7B9E056-70F3-C6BC-A058-D2DE40C4F208}"/>
                </a:ext>
              </a:extLst>
            </p:cNvPr>
            <p:cNvSpPr txBox="1"/>
            <p:nvPr/>
          </p:nvSpPr>
          <p:spPr>
            <a:xfrm>
              <a:off x="1572122" y="888600"/>
              <a:ext cx="41729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ptos" panose="020B0004020202020204" pitchFamily="34" charset="0"/>
                </a:rPr>
                <a:t>Not available, but would use it if it were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BA165CDB-5B27-C7AC-698D-5881AA535276}"/>
              </a:ext>
            </a:extLst>
          </p:cNvPr>
          <p:cNvSpPr/>
          <p:nvPr/>
        </p:nvSpPr>
        <p:spPr>
          <a:xfrm>
            <a:off x="1339778" y="981826"/>
            <a:ext cx="182880" cy="1828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F9BEE8-946B-6F52-8549-23C068E4AB83}"/>
              </a:ext>
            </a:extLst>
          </p:cNvPr>
          <p:cNvSpPr txBox="1"/>
          <p:nvPr/>
        </p:nvSpPr>
        <p:spPr>
          <a:xfrm>
            <a:off x="1572122" y="888600"/>
            <a:ext cx="2889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ptos" panose="020B0004020202020204" pitchFamily="34" charset="0"/>
              </a:rPr>
              <a:t>Available through employer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DBD1B5-ACC3-56D1-4361-4F5FE972EA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195936" y="1108473"/>
            <a:ext cx="1753214" cy="14731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3076E8-8FBF-8D77-A058-3269A1EC4232}"/>
              </a:ext>
            </a:extLst>
          </p:cNvPr>
          <p:cNvSpPr txBox="1"/>
          <p:nvPr/>
        </p:nvSpPr>
        <p:spPr>
          <a:xfrm>
            <a:off x="266700" y="6507816"/>
            <a:ext cx="47447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 Financial Wellness  Diverse Populations,” ©2025, LL Global, Inc.</a:t>
            </a:r>
          </a:p>
        </p:txBody>
      </p:sp>
    </p:spTree>
    <p:extLst>
      <p:ext uri="{BB962C8B-B14F-4D97-AF65-F5344CB8AC3E}">
        <p14:creationId xmlns:p14="http://schemas.microsoft.com/office/powerpoint/2010/main" val="11138065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cx2="http://schemas.microsoft.com/office/drawing/2015/10/21/chartex">
        <mc:Choice Requires="cx2">
          <p:graphicFrame>
            <p:nvGraphicFramePr>
              <p:cNvPr id="3" name="Chart 2">
                <a:extLst>
                  <a:ext uri="{FF2B5EF4-FFF2-40B4-BE49-F238E27FC236}">
                    <a16:creationId xmlns:a16="http://schemas.microsoft.com/office/drawing/2014/main" id="{8FD20C21-0E22-A0AA-450C-E6ACA4D69B62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447203050"/>
                  </p:ext>
                </p:extLst>
              </p:nvPr>
            </p:nvGraphicFramePr>
            <p:xfrm>
              <a:off x="3959361" y="1354931"/>
              <a:ext cx="5791200" cy="407193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3" name="Chart 2">
                <a:extLst>
                  <a:ext uri="{FF2B5EF4-FFF2-40B4-BE49-F238E27FC236}">
                    <a16:creationId xmlns:a16="http://schemas.microsoft.com/office/drawing/2014/main" id="{8FD20C21-0E22-A0AA-450C-E6ACA4D69B6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59361" y="1354931"/>
                <a:ext cx="5791200" cy="4071938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A0137A2B-B51F-B56C-CB65-E479ECA0B39B}"/>
              </a:ext>
            </a:extLst>
          </p:cNvPr>
          <p:cNvSpPr txBox="1"/>
          <p:nvPr/>
        </p:nvSpPr>
        <p:spPr>
          <a:xfrm>
            <a:off x="-476250" y="1669524"/>
            <a:ext cx="437521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latin typeface="Aptos" panose="020B0004020202020204" pitchFamily="34" charset="0"/>
              </a:rPr>
              <a:t>Professional advice is necessary for good financial wellness…</a:t>
            </a:r>
          </a:p>
        </p:txBody>
      </p:sp>
      <p:sp>
        <p:nvSpPr>
          <p:cNvPr id="5" name="Right Bracket 4">
            <a:extLst>
              <a:ext uri="{FF2B5EF4-FFF2-40B4-BE49-F238E27FC236}">
                <a16:creationId xmlns:a16="http://schemas.microsoft.com/office/drawing/2014/main" id="{9D3A3C3D-E58B-F7D3-6308-3D87EA66B8C8}"/>
              </a:ext>
            </a:extLst>
          </p:cNvPr>
          <p:cNvSpPr/>
          <p:nvPr/>
        </p:nvSpPr>
        <p:spPr>
          <a:xfrm>
            <a:off x="9750561" y="1431131"/>
            <a:ext cx="304800" cy="1647825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4D6941-2967-D311-9D99-E5A8A93BA273}"/>
              </a:ext>
            </a:extLst>
          </p:cNvPr>
          <p:cNvSpPr txBox="1"/>
          <p:nvPr/>
        </p:nvSpPr>
        <p:spPr>
          <a:xfrm>
            <a:off x="10055361" y="1701045"/>
            <a:ext cx="1800493" cy="1107996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chemeClr val="bg2"/>
                </a:solidFill>
                <a:latin typeface="Aptos" panose="020B0004020202020204" pitchFamily="34" charset="0"/>
              </a:rPr>
              <a:t>61%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A6BCF34-3CD6-1339-C3C6-8BCA6C7D4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Appreciation for Financial Advice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7A0683-D42C-8788-CB1D-F3E324DEDD46}"/>
              </a:ext>
            </a:extLst>
          </p:cNvPr>
          <p:cNvSpPr txBox="1"/>
          <p:nvPr/>
        </p:nvSpPr>
        <p:spPr>
          <a:xfrm>
            <a:off x="266700" y="6507816"/>
            <a:ext cx="47447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 Financial Wellness  Diverse Populations,” ©2025, LL Global, Inc.</a:t>
            </a:r>
          </a:p>
        </p:txBody>
      </p:sp>
    </p:spTree>
    <p:extLst>
      <p:ext uri="{BB962C8B-B14F-4D97-AF65-F5344CB8AC3E}">
        <p14:creationId xmlns:p14="http://schemas.microsoft.com/office/powerpoint/2010/main" val="41086021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E9111AB-65B8-DE88-E7A1-AC4B17938D6A}"/>
              </a:ext>
            </a:extLst>
          </p:cNvPr>
          <p:cNvCxnSpPr/>
          <p:nvPr/>
        </p:nvCxnSpPr>
        <p:spPr>
          <a:xfrm>
            <a:off x="660039" y="2354583"/>
            <a:ext cx="1118296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A579355-5AB2-06EF-1A1E-161EBAC452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4550157"/>
              </p:ext>
            </p:extLst>
          </p:nvPr>
        </p:nvGraphicFramePr>
        <p:xfrm>
          <a:off x="266700" y="890341"/>
          <a:ext cx="11576304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82B92A8-8007-8322-D3FC-BF3EA05C3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-38100"/>
            <a:ext cx="12191998" cy="890341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Appreciation for Professional Advice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42C5F4-38B6-F577-5B97-0C20FB013861}"/>
              </a:ext>
            </a:extLst>
          </p:cNvPr>
          <p:cNvSpPr txBox="1"/>
          <p:nvPr/>
        </p:nvSpPr>
        <p:spPr>
          <a:xfrm>
            <a:off x="266700" y="6507816"/>
            <a:ext cx="47447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 Financial Wellness  Diverse Populations,” ©2025, LL Global, Inc.</a:t>
            </a:r>
          </a:p>
        </p:txBody>
      </p:sp>
    </p:spTree>
    <p:extLst>
      <p:ext uri="{BB962C8B-B14F-4D97-AF65-F5344CB8AC3E}">
        <p14:creationId xmlns:p14="http://schemas.microsoft.com/office/powerpoint/2010/main" val="9336834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C8837B8-745E-A1F2-1CA0-B15D94633CF3}"/>
              </a:ext>
            </a:extLst>
          </p:cNvPr>
          <p:cNvCxnSpPr/>
          <p:nvPr/>
        </p:nvCxnSpPr>
        <p:spPr>
          <a:xfrm>
            <a:off x="666742" y="3857603"/>
            <a:ext cx="1100138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10FB003-13CD-D4A0-A2ED-4E3247BF16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5598264"/>
              </p:ext>
            </p:extLst>
          </p:nvPr>
        </p:nvGraphicFramePr>
        <p:xfrm>
          <a:off x="306895" y="952500"/>
          <a:ext cx="11578209" cy="5219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AC5FC95-11C6-A542-9A80-DD2C59982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-19050"/>
            <a:ext cx="12191998" cy="890341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Currently Working With a Financial Advisor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9E9F75-5DE6-AE39-C5FA-8EA0C3BADA7E}"/>
              </a:ext>
            </a:extLst>
          </p:cNvPr>
          <p:cNvSpPr txBox="1"/>
          <p:nvPr/>
        </p:nvSpPr>
        <p:spPr>
          <a:xfrm>
            <a:off x="266700" y="6507816"/>
            <a:ext cx="47447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 Financial Wellness  Diverse Populations,” ©2025, LL Global, Inc.</a:t>
            </a:r>
          </a:p>
        </p:txBody>
      </p:sp>
    </p:spTree>
    <p:extLst>
      <p:ext uri="{BB962C8B-B14F-4D97-AF65-F5344CB8AC3E}">
        <p14:creationId xmlns:p14="http://schemas.microsoft.com/office/powerpoint/2010/main" val="14130897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FB391-8CB2-4A98-5838-FC52F7089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-19050"/>
            <a:ext cx="12191998" cy="890341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From Where Would/Do You Prefer to Receive Education?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3BC55679-1555-F758-D04F-70428B24D8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8034244"/>
              </p:ext>
            </p:extLst>
          </p:nvPr>
        </p:nvGraphicFramePr>
        <p:xfrm>
          <a:off x="370333" y="1468625"/>
          <a:ext cx="5743575" cy="5472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Arrow: Left 3">
            <a:extLst>
              <a:ext uri="{FF2B5EF4-FFF2-40B4-BE49-F238E27FC236}">
                <a16:creationId xmlns:a16="http://schemas.microsoft.com/office/drawing/2014/main" id="{BEA7D6D6-2D65-B43A-3F74-F82B09A99935}"/>
              </a:ext>
            </a:extLst>
          </p:cNvPr>
          <p:cNvSpPr/>
          <p:nvPr/>
        </p:nvSpPr>
        <p:spPr>
          <a:xfrm>
            <a:off x="2367535" y="1771503"/>
            <a:ext cx="2439542" cy="2135532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3600"/>
              </a:lnSpc>
            </a:pPr>
            <a:r>
              <a:rPr lang="en-US" sz="4400" b="1" dirty="0">
                <a:solidFill>
                  <a:schemeClr val="tx1"/>
                </a:solidFill>
                <a:latin typeface="Aptos" panose="020B0004020202020204" pitchFamily="34" charset="0"/>
              </a:rPr>
              <a:t>52%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Employer &amp; Employer-Endorsed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E8C6B9D-D867-A627-7388-91041143E6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9087821"/>
              </p:ext>
            </p:extLst>
          </p:nvPr>
        </p:nvGraphicFramePr>
        <p:xfrm>
          <a:off x="4925568" y="1449585"/>
          <a:ext cx="5742432" cy="5291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F99858-615C-7106-D6EE-5723C1D8AACF}"/>
              </a:ext>
            </a:extLst>
          </p:cNvPr>
          <p:cNvCxnSpPr>
            <a:cxnSpLocks/>
          </p:cNvCxnSpPr>
          <p:nvPr/>
        </p:nvCxnSpPr>
        <p:spPr>
          <a:xfrm flipH="1">
            <a:off x="6771133" y="4322262"/>
            <a:ext cx="347776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rrow: Left 12">
            <a:extLst>
              <a:ext uri="{FF2B5EF4-FFF2-40B4-BE49-F238E27FC236}">
                <a16:creationId xmlns:a16="http://schemas.microsoft.com/office/drawing/2014/main" id="{4B9C414F-503D-297A-C3BE-0B4C53B53E78}"/>
              </a:ext>
            </a:extLst>
          </p:cNvPr>
          <p:cNvSpPr/>
          <p:nvPr/>
        </p:nvSpPr>
        <p:spPr>
          <a:xfrm>
            <a:off x="9139810" y="2007887"/>
            <a:ext cx="2439542" cy="2135532"/>
          </a:xfrm>
          <a:prstGeom prst="lef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3600"/>
              </a:lnSpc>
            </a:pPr>
            <a:r>
              <a:rPr lang="en-US" sz="4400" b="1" dirty="0">
                <a:latin typeface="Aptos" panose="020B0004020202020204" pitchFamily="34" charset="0"/>
              </a:rPr>
              <a:t>55%</a:t>
            </a:r>
          </a:p>
          <a:p>
            <a:pPr algn="ctr"/>
            <a:r>
              <a:rPr lang="en-US" sz="1400" dirty="0">
                <a:latin typeface="Aptos" panose="020B0004020202020204" pitchFamily="34" charset="0"/>
              </a:rPr>
              <a:t>Employer &amp; Employer-Endorsed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740736-1BF9-AB07-F6C9-FBA04B89301B}"/>
              </a:ext>
            </a:extLst>
          </p:cNvPr>
          <p:cNvSpPr txBox="1"/>
          <p:nvPr/>
        </p:nvSpPr>
        <p:spPr>
          <a:xfrm>
            <a:off x="169173" y="926365"/>
            <a:ext cx="4553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ptos" panose="020B0004020202020204" pitchFamily="34" charset="0"/>
              </a:rPr>
              <a:t>Managing My Financial Life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B91683-8C2D-6408-9A04-675DB1EEBF54}"/>
              </a:ext>
            </a:extLst>
          </p:cNvPr>
          <p:cNvSpPr txBox="1"/>
          <p:nvPr/>
        </p:nvSpPr>
        <p:spPr>
          <a:xfrm>
            <a:off x="6640548" y="922234"/>
            <a:ext cx="5020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ptos" panose="020B0004020202020204" pitchFamily="34" charset="0"/>
              </a:rPr>
              <a:t>Managing My Financial Future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B8AFC-7DB6-B36A-2798-5F66DDE7882B}"/>
              </a:ext>
            </a:extLst>
          </p:cNvPr>
          <p:cNvSpPr txBox="1"/>
          <p:nvPr/>
        </p:nvSpPr>
        <p:spPr>
          <a:xfrm>
            <a:off x="3052064" y="6444105"/>
            <a:ext cx="47447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 Financial Wellness  Diverse Populations,” ©2025, LL Global, Inc.</a:t>
            </a:r>
          </a:p>
        </p:txBody>
      </p:sp>
    </p:spTree>
    <p:extLst>
      <p:ext uri="{BB962C8B-B14F-4D97-AF65-F5344CB8AC3E}">
        <p14:creationId xmlns:p14="http://schemas.microsoft.com/office/powerpoint/2010/main" val="41949515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A1D4F5-6680-E6B6-55D8-24697C7ECC24}"/>
              </a:ext>
            </a:extLst>
          </p:cNvPr>
          <p:cNvCxnSpPr/>
          <p:nvPr/>
        </p:nvCxnSpPr>
        <p:spPr>
          <a:xfrm>
            <a:off x="661857" y="3162823"/>
            <a:ext cx="1127401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6DA033D-3819-7F17-CF90-192C5C7B02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2302180"/>
              </p:ext>
            </p:extLst>
          </p:nvPr>
        </p:nvGraphicFramePr>
        <p:xfrm>
          <a:off x="266700" y="1016707"/>
          <a:ext cx="11578209" cy="5155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B3F0EC0-8D6F-91FF-239B-A6642D44E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-38100"/>
            <a:ext cx="12191998" cy="890341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Managing Daily Financial Life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B0F3CA-B7D6-77B9-5F3B-49372ADE40D6}"/>
              </a:ext>
            </a:extLst>
          </p:cNvPr>
          <p:cNvSpPr txBox="1"/>
          <p:nvPr/>
        </p:nvSpPr>
        <p:spPr>
          <a:xfrm>
            <a:off x="266700" y="6507816"/>
            <a:ext cx="47447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 Financial Wellness  Diverse Populations,” ©2025, LL Global, Inc.</a:t>
            </a:r>
          </a:p>
        </p:txBody>
      </p:sp>
    </p:spTree>
    <p:extLst>
      <p:ext uri="{BB962C8B-B14F-4D97-AF65-F5344CB8AC3E}">
        <p14:creationId xmlns:p14="http://schemas.microsoft.com/office/powerpoint/2010/main" val="32453749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89B12-6CBB-1C2B-5C42-1D1581B89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F66F8B-5746-CB80-B99B-F3A5DAB06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Together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CE8B53-D69E-42E5-4B91-624A225BB646}"/>
              </a:ext>
            </a:extLst>
          </p:cNvPr>
          <p:cNvSpPr txBox="1"/>
          <p:nvPr/>
        </p:nvSpPr>
        <p:spPr>
          <a:xfrm>
            <a:off x="298507" y="1384272"/>
            <a:ext cx="778797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latin typeface="Aptos" panose="020B0004020202020204" pitchFamily="34" charset="0"/>
              </a:rPr>
              <a:t>Wellness… A question of Degree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latin typeface="Aptos" panose="020B0004020202020204" pitchFamily="34" charset="0"/>
              </a:rPr>
              <a:t>Reduce Stress… Improve Wellness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i="1" dirty="0">
                <a:latin typeface="Aptos" panose="020B0004020202020204" pitchFamily="34" charset="0"/>
              </a:rPr>
              <a:t>People</a:t>
            </a:r>
            <a:r>
              <a:rPr lang="en-US" sz="3600" b="1" dirty="0">
                <a:latin typeface="Aptos" panose="020B0004020202020204" pitchFamily="34" charset="0"/>
              </a:rPr>
              <a:t>, not Just Populations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latin typeface="Aptos" panose="020B0004020202020204" pitchFamily="34" charset="0"/>
              </a:rPr>
              <a:t>Retail and Workplace Solutions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b="1" dirty="0">
                <a:latin typeface="Aptos" panose="020B0004020202020204" pitchFamily="34" charset="0"/>
              </a:rPr>
              <a:t>Strong Role for Employers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latin typeface="Aptos" panose="020B0004020202020204" pitchFamily="34" charset="0"/>
              </a:rPr>
              <a:t>Education and Products/Services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latin typeface="Aptos" panose="020B0004020202020204" pitchFamily="34" charset="0"/>
              </a:rPr>
              <a:t>Solve for the Solvable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b="1" dirty="0">
              <a:latin typeface="Aptos" panose="020B00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004A19-C4DA-D8DF-2883-F7F8397ED94A}"/>
              </a:ext>
            </a:extLst>
          </p:cNvPr>
          <p:cNvSpPr/>
          <p:nvPr/>
        </p:nvSpPr>
        <p:spPr>
          <a:xfrm>
            <a:off x="8160396" y="1384272"/>
            <a:ext cx="3636606" cy="355496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/>
                </a:solidFill>
                <a:latin typeface="Aptos" panose="020B0004020202020204" pitchFamily="34" charset="0"/>
              </a:rPr>
              <a:t>Deb Dupont</a:t>
            </a:r>
          </a:p>
          <a:p>
            <a:pPr algn="ctr"/>
            <a:r>
              <a:rPr lang="en-US" sz="1400" dirty="0">
                <a:solidFill>
                  <a:schemeClr val="tx2"/>
                </a:solidFill>
                <a:latin typeface="Aptos" panose="020B0004020202020204" pitchFamily="34" charset="0"/>
              </a:rPr>
              <a:t>Assistant Vice President</a:t>
            </a:r>
          </a:p>
          <a:p>
            <a:pPr algn="ctr"/>
            <a:r>
              <a:rPr lang="en-US" sz="1400" dirty="0">
                <a:solidFill>
                  <a:schemeClr val="tx2"/>
                </a:solidFill>
                <a:latin typeface="Aptos" panose="020B0004020202020204" pitchFamily="34" charset="0"/>
              </a:rPr>
              <a:t>Institutional Retirement Research</a:t>
            </a:r>
          </a:p>
          <a:p>
            <a:pPr algn="ctr"/>
            <a:endParaRPr lang="en-US" dirty="0">
              <a:solidFill>
                <a:schemeClr val="tx2"/>
              </a:solidFill>
              <a:latin typeface="Aptos" panose="020B0004020202020204" pitchFamily="34" charset="0"/>
            </a:endParaRPr>
          </a:p>
          <a:p>
            <a:pPr algn="ctr"/>
            <a:r>
              <a:rPr lang="en-US" dirty="0">
                <a:solidFill>
                  <a:schemeClr val="tx2"/>
                </a:solidFill>
                <a:latin typeface="Aptos" panose="020B0004020202020204" pitchFamily="34" charset="0"/>
              </a:rPr>
              <a:t>860-285-7745</a:t>
            </a:r>
          </a:p>
          <a:p>
            <a:pPr algn="ctr"/>
            <a:r>
              <a:rPr lang="en-US" dirty="0">
                <a:solidFill>
                  <a:schemeClr val="tx2"/>
                </a:solidFill>
                <a:latin typeface="Aptos" panose="020B00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ddupont@limra.com</a:t>
            </a:r>
            <a:endParaRPr lang="en-US" dirty="0">
              <a:solidFill>
                <a:schemeClr val="tx2"/>
              </a:solidFill>
              <a:latin typeface="Aptos" panose="020B0004020202020204" pitchFamily="34" charset="0"/>
            </a:endParaRPr>
          </a:p>
          <a:p>
            <a:pPr algn="ctr"/>
            <a:endParaRPr lang="en-US" dirty="0">
              <a:solidFill>
                <a:schemeClr val="tx2"/>
              </a:solidFill>
              <a:latin typeface="Aptos" panose="020B0004020202020204" pitchFamily="34" charset="0"/>
            </a:endParaRPr>
          </a:p>
          <a:p>
            <a:pPr algn="ctr"/>
            <a:r>
              <a:rPr lang="en-US" dirty="0">
                <a:solidFill>
                  <a:schemeClr val="tx2"/>
                </a:solidFill>
                <a:latin typeface="Aptos" panose="020B0004020202020204" pitchFamily="34" charset="0"/>
              </a:rPr>
              <a:t>Also visit:</a:t>
            </a:r>
          </a:p>
          <a:p>
            <a:pPr algn="ctr"/>
            <a:r>
              <a:rPr lang="en-US" dirty="0">
                <a:solidFill>
                  <a:schemeClr val="tx2"/>
                </a:solidFill>
                <a:latin typeface="Aptos" panose="020B0004020202020204" pitchFamily="34" charset="0"/>
              </a:rPr>
              <a:t>www.limra.com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DD0459-05DE-279F-4FF3-A26CFCF67502}"/>
              </a:ext>
            </a:extLst>
          </p:cNvPr>
          <p:cNvSpPr txBox="1"/>
          <p:nvPr/>
        </p:nvSpPr>
        <p:spPr>
          <a:xfrm>
            <a:off x="8630178" y="1475453"/>
            <a:ext cx="2846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Aptos" panose="020B0004020202020204" pitchFamily="34" charset="0"/>
              </a:rPr>
              <a:t>For More Information…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7BB5C7-C926-C749-2785-4CCBCFC1B4C4}"/>
              </a:ext>
            </a:extLst>
          </p:cNvPr>
          <p:cNvSpPr txBox="1"/>
          <p:nvPr/>
        </p:nvSpPr>
        <p:spPr>
          <a:xfrm>
            <a:off x="266700" y="6507816"/>
            <a:ext cx="47447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 Financial Wellness  Diverse Populations,” ©2025, LL Global, Inc.</a:t>
            </a:r>
          </a:p>
        </p:txBody>
      </p:sp>
    </p:spTree>
    <p:extLst>
      <p:ext uri="{BB962C8B-B14F-4D97-AF65-F5344CB8AC3E}">
        <p14:creationId xmlns:p14="http://schemas.microsoft.com/office/powerpoint/2010/main" val="11881606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705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BD18B-F0F3-4B9B-5E45-95B6FA671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89E2DB8-ABC8-5A47-8FB2-862C44CCC1AD}"/>
              </a:ext>
            </a:extLst>
          </p:cNvPr>
          <p:cNvCxnSpPr>
            <a:cxnSpLocks/>
          </p:cNvCxnSpPr>
          <p:nvPr/>
        </p:nvCxnSpPr>
        <p:spPr>
          <a:xfrm flipH="1">
            <a:off x="1421069" y="3441543"/>
            <a:ext cx="10149840" cy="0"/>
          </a:xfrm>
          <a:prstGeom prst="line">
            <a:avLst/>
          </a:prstGeom>
          <a:ln w="76200">
            <a:solidFill>
              <a:srgbClr val="0043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AE31A5D-3441-9352-A4C2-E4E3DC4AA004}"/>
              </a:ext>
            </a:extLst>
          </p:cNvPr>
          <p:cNvCxnSpPr>
            <a:cxnSpLocks/>
          </p:cNvCxnSpPr>
          <p:nvPr/>
        </p:nvCxnSpPr>
        <p:spPr>
          <a:xfrm>
            <a:off x="1421069" y="890341"/>
            <a:ext cx="0" cy="586288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tar: 10 Points 6">
            <a:extLst>
              <a:ext uri="{FF2B5EF4-FFF2-40B4-BE49-F238E27FC236}">
                <a16:creationId xmlns:a16="http://schemas.microsoft.com/office/drawing/2014/main" id="{6B71D882-FAC3-B0CF-F422-228B7C59FE68}"/>
              </a:ext>
            </a:extLst>
          </p:cNvPr>
          <p:cNvSpPr/>
          <p:nvPr/>
        </p:nvSpPr>
        <p:spPr>
          <a:xfrm>
            <a:off x="2338336" y="3473613"/>
            <a:ext cx="685800" cy="685800"/>
          </a:xfrm>
          <a:prstGeom prst="star10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latin typeface="Aptos" panose="020B0004020202020204" pitchFamily="34" charset="0"/>
              </a:rPr>
              <a:t>4.26</a:t>
            </a:r>
          </a:p>
        </p:txBody>
      </p:sp>
      <p:sp>
        <p:nvSpPr>
          <p:cNvPr id="8" name="Star: 10 Points 7">
            <a:extLst>
              <a:ext uri="{FF2B5EF4-FFF2-40B4-BE49-F238E27FC236}">
                <a16:creationId xmlns:a16="http://schemas.microsoft.com/office/drawing/2014/main" id="{F7DF4F95-5CF5-1E19-356F-872C234FB97A}"/>
              </a:ext>
            </a:extLst>
          </p:cNvPr>
          <p:cNvSpPr/>
          <p:nvPr/>
        </p:nvSpPr>
        <p:spPr>
          <a:xfrm>
            <a:off x="1635915" y="3689616"/>
            <a:ext cx="685800" cy="685800"/>
          </a:xfrm>
          <a:prstGeom prst="star10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4.10</a:t>
            </a:r>
          </a:p>
        </p:txBody>
      </p:sp>
      <p:sp>
        <p:nvSpPr>
          <p:cNvPr id="11" name="Star: 10 Points 10">
            <a:extLst>
              <a:ext uri="{FF2B5EF4-FFF2-40B4-BE49-F238E27FC236}">
                <a16:creationId xmlns:a16="http://schemas.microsoft.com/office/drawing/2014/main" id="{1E889240-1F50-FBFB-A131-BC687517DBE3}"/>
              </a:ext>
            </a:extLst>
          </p:cNvPr>
          <p:cNvSpPr/>
          <p:nvPr/>
        </p:nvSpPr>
        <p:spPr>
          <a:xfrm>
            <a:off x="1059119" y="3066574"/>
            <a:ext cx="685800" cy="685800"/>
          </a:xfrm>
          <a:prstGeom prst="star10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4.95</a:t>
            </a:r>
          </a:p>
        </p:txBody>
      </p:sp>
      <p:sp>
        <p:nvSpPr>
          <p:cNvPr id="17" name="Star: 10 Points 16">
            <a:extLst>
              <a:ext uri="{FF2B5EF4-FFF2-40B4-BE49-F238E27FC236}">
                <a16:creationId xmlns:a16="http://schemas.microsoft.com/office/drawing/2014/main" id="{1A37EC32-5AEC-3A8D-6422-09AE130A5505}"/>
              </a:ext>
            </a:extLst>
          </p:cNvPr>
          <p:cNvSpPr/>
          <p:nvPr/>
        </p:nvSpPr>
        <p:spPr>
          <a:xfrm>
            <a:off x="9331075" y="3319748"/>
            <a:ext cx="685800" cy="685800"/>
          </a:xfrm>
          <a:prstGeom prst="star10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4.88</a:t>
            </a:r>
          </a:p>
        </p:txBody>
      </p:sp>
      <p:sp>
        <p:nvSpPr>
          <p:cNvPr id="19" name="Arrow: Right 18" descr="MAll">
            <a:extLst>
              <a:ext uri="{FF2B5EF4-FFF2-40B4-BE49-F238E27FC236}">
                <a16:creationId xmlns:a16="http://schemas.microsoft.com/office/drawing/2014/main" id="{262C69DF-8CDC-87F6-3A3E-206A759A44DE}"/>
              </a:ext>
            </a:extLst>
          </p:cNvPr>
          <p:cNvSpPr/>
          <p:nvPr/>
        </p:nvSpPr>
        <p:spPr>
          <a:xfrm>
            <a:off x="20894" y="3118838"/>
            <a:ext cx="904874" cy="638651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All</a:t>
            </a:r>
          </a:p>
        </p:txBody>
      </p:sp>
      <p:sp>
        <p:nvSpPr>
          <p:cNvPr id="16" name="Star: 10 Points 15">
            <a:extLst>
              <a:ext uri="{FF2B5EF4-FFF2-40B4-BE49-F238E27FC236}">
                <a16:creationId xmlns:a16="http://schemas.microsoft.com/office/drawing/2014/main" id="{026EC3DF-66FF-378A-4744-7C969FCE407B}"/>
              </a:ext>
            </a:extLst>
          </p:cNvPr>
          <p:cNvSpPr/>
          <p:nvPr/>
        </p:nvSpPr>
        <p:spPr>
          <a:xfrm>
            <a:off x="3511713" y="3277555"/>
            <a:ext cx="685800" cy="685800"/>
          </a:xfrm>
          <a:prstGeom prst="star10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latin typeface="Aptos" panose="020B0004020202020204" pitchFamily="34" charset="0"/>
              </a:rPr>
              <a:t>4.64</a:t>
            </a:r>
          </a:p>
        </p:txBody>
      </p:sp>
      <p:sp>
        <p:nvSpPr>
          <p:cNvPr id="24" name="Star: 10 Points 23">
            <a:extLst>
              <a:ext uri="{FF2B5EF4-FFF2-40B4-BE49-F238E27FC236}">
                <a16:creationId xmlns:a16="http://schemas.microsoft.com/office/drawing/2014/main" id="{D9F8977E-C0FB-2F3F-0EF6-708A6BF9E770}"/>
              </a:ext>
            </a:extLst>
          </p:cNvPr>
          <p:cNvSpPr/>
          <p:nvPr/>
        </p:nvSpPr>
        <p:spPr>
          <a:xfrm>
            <a:off x="4575899" y="4363252"/>
            <a:ext cx="685800" cy="685800"/>
          </a:xfrm>
          <a:prstGeom prst="star10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latin typeface="Aptos" panose="020B0004020202020204" pitchFamily="34" charset="0"/>
              </a:rPr>
              <a:t>3.4</a:t>
            </a:r>
          </a:p>
        </p:txBody>
      </p:sp>
      <p:sp>
        <p:nvSpPr>
          <p:cNvPr id="25" name="Star: 10 Points 24">
            <a:extLst>
              <a:ext uri="{FF2B5EF4-FFF2-40B4-BE49-F238E27FC236}">
                <a16:creationId xmlns:a16="http://schemas.microsoft.com/office/drawing/2014/main" id="{6B84D67B-0011-B4F9-C532-C27BB0775A12}"/>
              </a:ext>
            </a:extLst>
          </p:cNvPr>
          <p:cNvSpPr/>
          <p:nvPr/>
        </p:nvSpPr>
        <p:spPr>
          <a:xfrm>
            <a:off x="4268195" y="3360136"/>
            <a:ext cx="685800" cy="685800"/>
          </a:xfrm>
          <a:prstGeom prst="star10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4.61</a:t>
            </a:r>
          </a:p>
        </p:txBody>
      </p:sp>
      <p:sp>
        <p:nvSpPr>
          <p:cNvPr id="27" name="Star: 10 Points 26">
            <a:extLst>
              <a:ext uri="{FF2B5EF4-FFF2-40B4-BE49-F238E27FC236}">
                <a16:creationId xmlns:a16="http://schemas.microsoft.com/office/drawing/2014/main" id="{756D0450-4EC2-8753-CCF9-8F75D3848C36}"/>
              </a:ext>
            </a:extLst>
          </p:cNvPr>
          <p:cNvSpPr/>
          <p:nvPr/>
        </p:nvSpPr>
        <p:spPr>
          <a:xfrm>
            <a:off x="5041910" y="3458854"/>
            <a:ext cx="685800" cy="685800"/>
          </a:xfrm>
          <a:prstGeom prst="star10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4.32</a:t>
            </a:r>
          </a:p>
        </p:txBody>
      </p:sp>
      <p:sp>
        <p:nvSpPr>
          <p:cNvPr id="29" name="Star: 10 Points 28">
            <a:extLst>
              <a:ext uri="{FF2B5EF4-FFF2-40B4-BE49-F238E27FC236}">
                <a16:creationId xmlns:a16="http://schemas.microsoft.com/office/drawing/2014/main" id="{6F1AD22E-E213-EBE8-BA2B-F15F1692EB1C}"/>
              </a:ext>
            </a:extLst>
          </p:cNvPr>
          <p:cNvSpPr/>
          <p:nvPr/>
        </p:nvSpPr>
        <p:spPr>
          <a:xfrm>
            <a:off x="5551849" y="3995754"/>
            <a:ext cx="685800" cy="685800"/>
          </a:xfrm>
          <a:prstGeom prst="star10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3.94</a:t>
            </a:r>
          </a:p>
        </p:txBody>
      </p:sp>
      <p:sp>
        <p:nvSpPr>
          <p:cNvPr id="30" name="Star: 10 Points 29">
            <a:extLst>
              <a:ext uri="{FF2B5EF4-FFF2-40B4-BE49-F238E27FC236}">
                <a16:creationId xmlns:a16="http://schemas.microsoft.com/office/drawing/2014/main" id="{6034A041-FC2E-2012-9D47-A16A248353BB}"/>
              </a:ext>
            </a:extLst>
          </p:cNvPr>
          <p:cNvSpPr/>
          <p:nvPr/>
        </p:nvSpPr>
        <p:spPr>
          <a:xfrm>
            <a:off x="6372860" y="4013877"/>
            <a:ext cx="685800" cy="685800"/>
          </a:xfrm>
          <a:prstGeom prst="star10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latin typeface="Aptos" panose="020B0004020202020204" pitchFamily="34" charset="0"/>
              </a:rPr>
              <a:t>3.89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411DCB1-1936-AB92-D693-6B0C0D462C59}"/>
              </a:ext>
            </a:extLst>
          </p:cNvPr>
          <p:cNvSpPr txBox="1"/>
          <p:nvPr/>
        </p:nvSpPr>
        <p:spPr>
          <a:xfrm>
            <a:off x="6172993" y="4681554"/>
            <a:ext cx="1143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ptos" panose="020B0004020202020204" pitchFamily="34" charset="0"/>
              </a:rPr>
              <a:t>$25–$35k</a:t>
            </a:r>
          </a:p>
        </p:txBody>
      </p:sp>
      <p:sp>
        <p:nvSpPr>
          <p:cNvPr id="32" name="Star: 10 Points 31">
            <a:extLst>
              <a:ext uri="{FF2B5EF4-FFF2-40B4-BE49-F238E27FC236}">
                <a16:creationId xmlns:a16="http://schemas.microsoft.com/office/drawing/2014/main" id="{A5FD4ECE-B04F-D057-8943-7466D2A76558}"/>
              </a:ext>
            </a:extLst>
          </p:cNvPr>
          <p:cNvSpPr/>
          <p:nvPr/>
        </p:nvSpPr>
        <p:spPr>
          <a:xfrm>
            <a:off x="6928324" y="3484244"/>
            <a:ext cx="685800" cy="685800"/>
          </a:xfrm>
          <a:prstGeom prst="star10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latin typeface="Aptos" panose="020B0004020202020204" pitchFamily="34" charset="0"/>
              </a:rPr>
              <a:t>4.32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37E4318-E084-F785-41D7-3C5EAAB26980}"/>
              </a:ext>
            </a:extLst>
          </p:cNvPr>
          <p:cNvSpPr txBox="1"/>
          <p:nvPr/>
        </p:nvSpPr>
        <p:spPr>
          <a:xfrm>
            <a:off x="7050015" y="4122544"/>
            <a:ext cx="1143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ptos" panose="020B0004020202020204" pitchFamily="34" charset="0"/>
              </a:rPr>
              <a:t>$35–$50k</a:t>
            </a:r>
          </a:p>
        </p:txBody>
      </p:sp>
      <p:sp>
        <p:nvSpPr>
          <p:cNvPr id="34" name="Star: 10 Points 33">
            <a:extLst>
              <a:ext uri="{FF2B5EF4-FFF2-40B4-BE49-F238E27FC236}">
                <a16:creationId xmlns:a16="http://schemas.microsoft.com/office/drawing/2014/main" id="{F3FC34F0-0167-FB3A-817F-0483876EF71C}"/>
              </a:ext>
            </a:extLst>
          </p:cNvPr>
          <p:cNvSpPr/>
          <p:nvPr/>
        </p:nvSpPr>
        <p:spPr>
          <a:xfrm>
            <a:off x="7680941" y="3416457"/>
            <a:ext cx="685800" cy="685800"/>
          </a:xfrm>
          <a:prstGeom prst="star10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4.67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66555C2-4548-A854-0F32-3129B740B6D9}"/>
              </a:ext>
            </a:extLst>
          </p:cNvPr>
          <p:cNvSpPr txBox="1"/>
          <p:nvPr/>
        </p:nvSpPr>
        <p:spPr>
          <a:xfrm>
            <a:off x="7408867" y="3030937"/>
            <a:ext cx="1143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ptos" panose="020B0004020202020204" pitchFamily="34" charset="0"/>
              </a:rPr>
              <a:t>$50–$75k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F1453C9-EACF-1F85-1F0B-7B63E4BC886D}"/>
              </a:ext>
            </a:extLst>
          </p:cNvPr>
          <p:cNvSpPr txBox="1"/>
          <p:nvPr/>
        </p:nvSpPr>
        <p:spPr>
          <a:xfrm>
            <a:off x="5485152" y="4681554"/>
            <a:ext cx="790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ptos" panose="020B0004020202020204" pitchFamily="34" charset="0"/>
              </a:rPr>
              <a:t>&lt;$25k</a:t>
            </a:r>
          </a:p>
        </p:txBody>
      </p:sp>
      <p:sp>
        <p:nvSpPr>
          <p:cNvPr id="39" name="Star: 10 Points 38">
            <a:extLst>
              <a:ext uri="{FF2B5EF4-FFF2-40B4-BE49-F238E27FC236}">
                <a16:creationId xmlns:a16="http://schemas.microsoft.com/office/drawing/2014/main" id="{CD32F2F5-6680-85B3-E43B-7E6B2EB6FD02}"/>
              </a:ext>
            </a:extLst>
          </p:cNvPr>
          <p:cNvSpPr/>
          <p:nvPr/>
        </p:nvSpPr>
        <p:spPr>
          <a:xfrm>
            <a:off x="8620321" y="3428076"/>
            <a:ext cx="685800" cy="685800"/>
          </a:xfrm>
          <a:prstGeom prst="star10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4.32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909034C-A8AA-7D36-C217-155AF46DDBB1}"/>
              </a:ext>
            </a:extLst>
          </p:cNvPr>
          <p:cNvSpPr txBox="1"/>
          <p:nvPr/>
        </p:nvSpPr>
        <p:spPr>
          <a:xfrm>
            <a:off x="8600843" y="4085118"/>
            <a:ext cx="857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ptos" panose="020B0004020202020204" pitchFamily="34" charset="0"/>
              </a:rPr>
              <a:t>High</a:t>
            </a:r>
          </a:p>
          <a:p>
            <a:pPr algn="ctr"/>
            <a:r>
              <a:rPr lang="en-US" dirty="0">
                <a:latin typeface="Aptos" panose="020B0004020202020204" pitchFamily="34" charset="0"/>
              </a:rPr>
              <a:t>school</a:t>
            </a:r>
          </a:p>
        </p:txBody>
      </p:sp>
      <p:sp>
        <p:nvSpPr>
          <p:cNvPr id="41" name="Star: 10 Points 40">
            <a:extLst>
              <a:ext uri="{FF2B5EF4-FFF2-40B4-BE49-F238E27FC236}">
                <a16:creationId xmlns:a16="http://schemas.microsoft.com/office/drawing/2014/main" id="{B4BF57AE-BD7F-E36C-E3FF-5D2A1AE6582E}"/>
              </a:ext>
            </a:extLst>
          </p:cNvPr>
          <p:cNvSpPr/>
          <p:nvPr/>
        </p:nvSpPr>
        <p:spPr>
          <a:xfrm>
            <a:off x="3090211" y="3880005"/>
            <a:ext cx="685800" cy="685800"/>
          </a:xfrm>
          <a:prstGeom prst="star10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4.09</a:t>
            </a:r>
          </a:p>
        </p:txBody>
      </p:sp>
      <p:sp>
        <p:nvSpPr>
          <p:cNvPr id="42" name="Star: 10 Points 41">
            <a:extLst>
              <a:ext uri="{FF2B5EF4-FFF2-40B4-BE49-F238E27FC236}">
                <a16:creationId xmlns:a16="http://schemas.microsoft.com/office/drawing/2014/main" id="{A0CBC6D8-9611-8AE1-E046-45DEFC4AB575}"/>
              </a:ext>
            </a:extLst>
          </p:cNvPr>
          <p:cNvSpPr/>
          <p:nvPr/>
        </p:nvSpPr>
        <p:spPr>
          <a:xfrm>
            <a:off x="9834884" y="3777252"/>
            <a:ext cx="685800" cy="685800"/>
          </a:xfrm>
          <a:prstGeom prst="star10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latin typeface="Aptos" panose="020B0004020202020204" pitchFamily="34" charset="0"/>
              </a:rPr>
              <a:t>4.2</a:t>
            </a:r>
          </a:p>
        </p:txBody>
      </p:sp>
      <p:sp>
        <p:nvSpPr>
          <p:cNvPr id="43" name="Star: 10 Points 42">
            <a:extLst>
              <a:ext uri="{FF2B5EF4-FFF2-40B4-BE49-F238E27FC236}">
                <a16:creationId xmlns:a16="http://schemas.microsoft.com/office/drawing/2014/main" id="{432072C2-8BA5-AF7A-B864-4C1DFBCAE91A}"/>
              </a:ext>
            </a:extLst>
          </p:cNvPr>
          <p:cNvSpPr/>
          <p:nvPr/>
        </p:nvSpPr>
        <p:spPr>
          <a:xfrm>
            <a:off x="10580223" y="3803618"/>
            <a:ext cx="685800" cy="685800"/>
          </a:xfrm>
          <a:prstGeom prst="star10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4.19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ACAFFEC-7AD4-5AD1-9B8B-DA56E5B92475}"/>
              </a:ext>
            </a:extLst>
          </p:cNvPr>
          <p:cNvSpPr txBox="1"/>
          <p:nvPr/>
        </p:nvSpPr>
        <p:spPr>
          <a:xfrm>
            <a:off x="9209430" y="2984460"/>
            <a:ext cx="1111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ptos" panose="020B0004020202020204" pitchFamily="34" charset="0"/>
              </a:rPr>
              <a:t>Part-time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9098286-0EC9-07C8-C547-A8ECE31E57D8}"/>
              </a:ext>
            </a:extLst>
          </p:cNvPr>
          <p:cNvSpPr txBox="1"/>
          <p:nvPr/>
        </p:nvSpPr>
        <p:spPr>
          <a:xfrm>
            <a:off x="9458770" y="4489418"/>
            <a:ext cx="1627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ptos" panose="020B0004020202020204" pitchFamily="34" charset="0"/>
              </a:rPr>
              <a:t>Self-employed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3D536CE-395A-38E8-826D-9C53A95E9511}"/>
              </a:ext>
            </a:extLst>
          </p:cNvPr>
          <p:cNvSpPr txBox="1"/>
          <p:nvPr/>
        </p:nvSpPr>
        <p:spPr>
          <a:xfrm>
            <a:off x="10365162" y="3456165"/>
            <a:ext cx="145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ptos" panose="020B0004020202020204" pitchFamily="34" charset="0"/>
              </a:rPr>
              <a:t>Unemployed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E3C216-A75B-BA94-8A70-BED932950902}"/>
              </a:ext>
            </a:extLst>
          </p:cNvPr>
          <p:cNvSpPr txBox="1"/>
          <p:nvPr/>
        </p:nvSpPr>
        <p:spPr>
          <a:xfrm>
            <a:off x="1488562" y="1027511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ptos" panose="020B0004020202020204" pitchFamily="34" charset="0"/>
              </a:rPr>
              <a:t>Generation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A4A456-F898-181F-5984-0DED53FD8A56}"/>
              </a:ext>
            </a:extLst>
          </p:cNvPr>
          <p:cNvSpPr txBox="1"/>
          <p:nvPr/>
        </p:nvSpPr>
        <p:spPr>
          <a:xfrm>
            <a:off x="2601228" y="1266032"/>
            <a:ext cx="1002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ptos" panose="020B0004020202020204" pitchFamily="34" charset="0"/>
              </a:rPr>
              <a:t>LGBTQ+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34D474-0B61-3A8E-366D-C2BB2C480A45}"/>
              </a:ext>
            </a:extLst>
          </p:cNvPr>
          <p:cNvSpPr txBox="1"/>
          <p:nvPr/>
        </p:nvSpPr>
        <p:spPr>
          <a:xfrm>
            <a:off x="3292478" y="1027511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ptos" panose="020B0004020202020204" pitchFamily="34" charset="0"/>
              </a:rPr>
              <a:t>Gender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EE62E1-836D-5E5C-1469-EA1E967C6688}"/>
              </a:ext>
            </a:extLst>
          </p:cNvPr>
          <p:cNvSpPr txBox="1"/>
          <p:nvPr/>
        </p:nvSpPr>
        <p:spPr>
          <a:xfrm>
            <a:off x="4726236" y="1266032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ptos" panose="020B0004020202020204" pitchFamily="34" charset="0"/>
              </a:rPr>
              <a:t>Race/Ethnicity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1C0542-BE1B-29D4-4C16-F35A88824E95}"/>
              </a:ext>
            </a:extLst>
          </p:cNvPr>
          <p:cNvSpPr txBox="1"/>
          <p:nvPr/>
        </p:nvSpPr>
        <p:spPr>
          <a:xfrm>
            <a:off x="6531345" y="1027511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ptos" panose="020B0004020202020204" pitchFamily="34" charset="0"/>
              </a:rPr>
              <a:t>Income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38A6D2-5BCD-F59E-2A34-6F40AB52E4EB}"/>
              </a:ext>
            </a:extLst>
          </p:cNvPr>
          <p:cNvSpPr txBox="1"/>
          <p:nvPr/>
        </p:nvSpPr>
        <p:spPr>
          <a:xfrm>
            <a:off x="8419306" y="1266032"/>
            <a:ext cx="1247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ptos" panose="020B0004020202020204" pitchFamily="34" charset="0"/>
              </a:rPr>
              <a:t>Education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486D258-FEE0-205E-0C28-9CC17D5215F6}"/>
              </a:ext>
            </a:extLst>
          </p:cNvPr>
          <p:cNvSpPr txBox="1"/>
          <p:nvPr/>
        </p:nvSpPr>
        <p:spPr>
          <a:xfrm>
            <a:off x="10130159" y="1027511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ptos" panose="020B0004020202020204" pitchFamily="34" charset="0"/>
              </a:rPr>
              <a:t>Employment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9FED7B3-6CF9-2A64-A379-332C8993B281}"/>
              </a:ext>
            </a:extLst>
          </p:cNvPr>
          <p:cNvSpPr txBox="1"/>
          <p:nvPr/>
        </p:nvSpPr>
        <p:spPr>
          <a:xfrm>
            <a:off x="2851631" y="4634934"/>
            <a:ext cx="1179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ptos" panose="020B0004020202020204" pitchFamily="34" charset="0"/>
              </a:rPr>
              <a:t>LGBTQIA+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8634D6B-42EC-BE0B-E9B8-5E964E6FFC64}"/>
              </a:ext>
            </a:extLst>
          </p:cNvPr>
          <p:cNvSpPr txBox="1"/>
          <p:nvPr/>
        </p:nvSpPr>
        <p:spPr>
          <a:xfrm>
            <a:off x="702130" y="3879229"/>
            <a:ext cx="76174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ptos" panose="020B0004020202020204" pitchFamily="34" charset="0"/>
              </a:rPr>
              <a:t>Gen Z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303936A-D977-2EB5-6ECA-FC8863A12FC4}"/>
              </a:ext>
            </a:extLst>
          </p:cNvPr>
          <p:cNvCxnSpPr>
            <a:cxnSpLocks/>
          </p:cNvCxnSpPr>
          <p:nvPr/>
        </p:nvCxnSpPr>
        <p:spPr>
          <a:xfrm flipV="1">
            <a:off x="1425483" y="3926553"/>
            <a:ext cx="210431" cy="174634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6A0AB2AA-0D2C-08B5-01DC-F7706F816DB7}"/>
              </a:ext>
            </a:extLst>
          </p:cNvPr>
          <p:cNvSpPr txBox="1"/>
          <p:nvPr/>
        </p:nvSpPr>
        <p:spPr>
          <a:xfrm>
            <a:off x="3704956" y="3924379"/>
            <a:ext cx="956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ptos" panose="020B0004020202020204" pitchFamily="34" charset="0"/>
              </a:rPr>
              <a:t>Women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0207941-F718-9E3D-5B56-92FF8AED8E5F}"/>
              </a:ext>
            </a:extLst>
          </p:cNvPr>
          <p:cNvCxnSpPr>
            <a:cxnSpLocks/>
          </p:cNvCxnSpPr>
          <p:nvPr/>
        </p:nvCxnSpPr>
        <p:spPr>
          <a:xfrm flipH="1" flipV="1">
            <a:off x="4148390" y="3763386"/>
            <a:ext cx="2748" cy="216003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D5C925C-53BB-6F5B-6481-548DF3F6F973}"/>
              </a:ext>
            </a:extLst>
          </p:cNvPr>
          <p:cNvCxnSpPr>
            <a:cxnSpLocks/>
          </p:cNvCxnSpPr>
          <p:nvPr/>
        </p:nvCxnSpPr>
        <p:spPr>
          <a:xfrm flipH="1" flipV="1">
            <a:off x="4620830" y="3184266"/>
            <a:ext cx="2748" cy="21600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17A83F66-CB32-931E-81EE-8C27D1BADFCA}"/>
              </a:ext>
            </a:extLst>
          </p:cNvPr>
          <p:cNvSpPr txBox="1"/>
          <p:nvPr/>
        </p:nvSpPr>
        <p:spPr>
          <a:xfrm>
            <a:off x="4264382" y="2889456"/>
            <a:ext cx="2519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ptos" panose="020B0004020202020204" pitchFamily="34" charset="0"/>
              </a:rPr>
              <a:t>Black/African American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6BFB83-6A2A-9FE3-C6E7-C728F72405B3}"/>
              </a:ext>
            </a:extLst>
          </p:cNvPr>
          <p:cNvSpPr txBox="1"/>
          <p:nvPr/>
        </p:nvSpPr>
        <p:spPr>
          <a:xfrm>
            <a:off x="4310838" y="5176034"/>
            <a:ext cx="1223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ptos" panose="020B0004020202020204" pitchFamily="34" charset="0"/>
              </a:rPr>
              <a:t>Native American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B9C03C7-39E2-A774-3AAA-85FB493A8E55}"/>
              </a:ext>
            </a:extLst>
          </p:cNvPr>
          <p:cNvCxnSpPr>
            <a:cxnSpLocks/>
          </p:cNvCxnSpPr>
          <p:nvPr/>
        </p:nvCxnSpPr>
        <p:spPr>
          <a:xfrm flipH="1" flipV="1">
            <a:off x="4916051" y="4999623"/>
            <a:ext cx="2748" cy="216003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C06789FD-6D52-4DF3-3FCE-9992AEA7E2E2}"/>
              </a:ext>
            </a:extLst>
          </p:cNvPr>
          <p:cNvSpPr txBox="1"/>
          <p:nvPr/>
        </p:nvSpPr>
        <p:spPr>
          <a:xfrm>
            <a:off x="5673497" y="3489844"/>
            <a:ext cx="107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ptos" panose="020B0004020202020204" pitchFamily="34" charset="0"/>
              </a:rPr>
              <a:t>Hispanic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EB21F78-2AF9-2FF6-5F0E-9FDDDEAF5483}"/>
              </a:ext>
            </a:extLst>
          </p:cNvPr>
          <p:cNvCxnSpPr>
            <a:cxnSpLocks/>
          </p:cNvCxnSpPr>
          <p:nvPr/>
        </p:nvCxnSpPr>
        <p:spPr>
          <a:xfrm flipH="1">
            <a:off x="5673497" y="3810000"/>
            <a:ext cx="251053" cy="9774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672C2493-7D0D-FE05-CAA9-BAECD18B9081}"/>
              </a:ext>
            </a:extLst>
          </p:cNvPr>
          <p:cNvSpPr txBox="1"/>
          <p:nvPr/>
        </p:nvSpPr>
        <p:spPr>
          <a:xfrm>
            <a:off x="2024788" y="4292145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ptos" panose="020B0004020202020204" pitchFamily="34" charset="0"/>
              </a:rPr>
              <a:t>Millennial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87BF8D7-996A-5717-D0ED-8C494295E809}"/>
              </a:ext>
            </a:extLst>
          </p:cNvPr>
          <p:cNvCxnSpPr>
            <a:cxnSpLocks/>
          </p:cNvCxnSpPr>
          <p:nvPr/>
        </p:nvCxnSpPr>
        <p:spPr>
          <a:xfrm flipH="1" flipV="1">
            <a:off x="2681236" y="4159413"/>
            <a:ext cx="2748" cy="216003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E8999D5E-2836-4E92-F49A-E001D1ECA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35227" y="639600"/>
            <a:ext cx="1181806" cy="993046"/>
          </a:xfrm>
          <a:prstGeom prst="rect">
            <a:avLst/>
          </a:prstGeom>
        </p:spPr>
      </p:pic>
      <p:pic>
        <p:nvPicPr>
          <p:cNvPr id="6" name="Graphic 4">
            <a:extLst>
              <a:ext uri="{FF2B5EF4-FFF2-40B4-BE49-F238E27FC236}">
                <a16:creationId xmlns:a16="http://schemas.microsoft.com/office/drawing/2014/main" id="{B460A218-45A1-9DB1-875C-92D506330A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35427" y="5915595"/>
            <a:ext cx="1181804" cy="99304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58FCD9-3B75-4536-1D49-9254890D21A8}"/>
              </a:ext>
            </a:extLst>
          </p:cNvPr>
          <p:cNvCxnSpPr>
            <a:cxnSpLocks/>
          </p:cNvCxnSpPr>
          <p:nvPr/>
        </p:nvCxnSpPr>
        <p:spPr>
          <a:xfrm>
            <a:off x="10177784" y="4356777"/>
            <a:ext cx="0" cy="197415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5C602F21-802B-4A0F-53E1-26425789A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-47625"/>
            <a:ext cx="12191998" cy="89034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Comparing Populations… Financial Wellness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F32D48-0959-CA7C-E3BD-A27654DAFFDB}"/>
              </a:ext>
            </a:extLst>
          </p:cNvPr>
          <p:cNvSpPr txBox="1"/>
          <p:nvPr/>
        </p:nvSpPr>
        <p:spPr>
          <a:xfrm>
            <a:off x="1610768" y="6308428"/>
            <a:ext cx="47447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 Financial Wellness  Diverse Populations,” ©2025, LL Global, Inc.</a:t>
            </a:r>
          </a:p>
        </p:txBody>
      </p:sp>
    </p:spTree>
    <p:extLst>
      <p:ext uri="{BB962C8B-B14F-4D97-AF65-F5344CB8AC3E}">
        <p14:creationId xmlns:p14="http://schemas.microsoft.com/office/powerpoint/2010/main" val="2930540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5BAF18-132C-FF05-AF1F-F72FB5BB9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-16250"/>
            <a:ext cx="12191998" cy="890341"/>
          </a:xfrm>
        </p:spPr>
        <p:txBody>
          <a:bodyPr/>
          <a:lstStyle/>
          <a:p>
            <a:r>
              <a:rPr lang="en-US" dirty="0"/>
              <a:t>Our Organization and Brands</a:t>
            </a:r>
          </a:p>
        </p:txBody>
      </p:sp>
    </p:spTree>
    <p:extLst>
      <p:ext uri="{BB962C8B-B14F-4D97-AF65-F5344CB8AC3E}">
        <p14:creationId xmlns:p14="http://schemas.microsoft.com/office/powerpoint/2010/main" val="2329379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C5882-CAB6-160F-6F3E-BC7D5D951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9E6928E-62A7-210C-69D6-D00CBCFE47FA}"/>
              </a:ext>
            </a:extLst>
          </p:cNvPr>
          <p:cNvCxnSpPr>
            <a:cxnSpLocks/>
          </p:cNvCxnSpPr>
          <p:nvPr/>
        </p:nvCxnSpPr>
        <p:spPr>
          <a:xfrm flipH="1">
            <a:off x="1421069" y="3441543"/>
            <a:ext cx="10149840" cy="0"/>
          </a:xfrm>
          <a:prstGeom prst="line">
            <a:avLst/>
          </a:prstGeom>
          <a:ln w="76200">
            <a:solidFill>
              <a:srgbClr val="0043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4BFBAD-8D89-EFC8-124A-C87A8FC8E773}"/>
              </a:ext>
            </a:extLst>
          </p:cNvPr>
          <p:cNvCxnSpPr>
            <a:cxnSpLocks/>
          </p:cNvCxnSpPr>
          <p:nvPr/>
        </p:nvCxnSpPr>
        <p:spPr>
          <a:xfrm>
            <a:off x="1421069" y="890341"/>
            <a:ext cx="0" cy="586288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tar: 10 Points 6">
            <a:extLst>
              <a:ext uri="{FF2B5EF4-FFF2-40B4-BE49-F238E27FC236}">
                <a16:creationId xmlns:a16="http://schemas.microsoft.com/office/drawing/2014/main" id="{5CB01636-EA99-E1D4-E9A5-BCA9C092F3EF}"/>
              </a:ext>
            </a:extLst>
          </p:cNvPr>
          <p:cNvSpPr/>
          <p:nvPr/>
        </p:nvSpPr>
        <p:spPr>
          <a:xfrm>
            <a:off x="2338336" y="3473613"/>
            <a:ext cx="685800" cy="685800"/>
          </a:xfrm>
          <a:prstGeom prst="star10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latin typeface="Aptos" panose="020B0004020202020204" pitchFamily="34" charset="0"/>
              </a:rPr>
              <a:t>4.26</a:t>
            </a:r>
          </a:p>
        </p:txBody>
      </p:sp>
      <p:sp>
        <p:nvSpPr>
          <p:cNvPr id="8" name="Star: 10 Points 7">
            <a:extLst>
              <a:ext uri="{FF2B5EF4-FFF2-40B4-BE49-F238E27FC236}">
                <a16:creationId xmlns:a16="http://schemas.microsoft.com/office/drawing/2014/main" id="{C40BC5D1-8F32-E2B6-BF88-1363168D82F0}"/>
              </a:ext>
            </a:extLst>
          </p:cNvPr>
          <p:cNvSpPr/>
          <p:nvPr/>
        </p:nvSpPr>
        <p:spPr>
          <a:xfrm>
            <a:off x="1635915" y="3689616"/>
            <a:ext cx="685800" cy="685800"/>
          </a:xfrm>
          <a:prstGeom prst="star10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latin typeface="Aptos" panose="020B0004020202020204" pitchFamily="34" charset="0"/>
              </a:rPr>
              <a:t>4.10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1ACC14-349F-3089-BB74-385C5DFAAAAE}"/>
              </a:ext>
            </a:extLst>
          </p:cNvPr>
          <p:cNvSpPr txBox="1"/>
          <p:nvPr/>
        </p:nvSpPr>
        <p:spPr>
          <a:xfrm>
            <a:off x="2024788" y="4292145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Millennial</a:t>
            </a:r>
          </a:p>
        </p:txBody>
      </p:sp>
      <p:sp>
        <p:nvSpPr>
          <p:cNvPr id="11" name="Star: 10 Points 10">
            <a:extLst>
              <a:ext uri="{FF2B5EF4-FFF2-40B4-BE49-F238E27FC236}">
                <a16:creationId xmlns:a16="http://schemas.microsoft.com/office/drawing/2014/main" id="{63CFB042-C7B1-3061-EA05-7E45B258B6AD}"/>
              </a:ext>
            </a:extLst>
          </p:cNvPr>
          <p:cNvSpPr/>
          <p:nvPr/>
        </p:nvSpPr>
        <p:spPr>
          <a:xfrm>
            <a:off x="1059119" y="3066574"/>
            <a:ext cx="685800" cy="685800"/>
          </a:xfrm>
          <a:prstGeom prst="star10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latin typeface="Aptos" panose="020B0004020202020204" pitchFamily="34" charset="0"/>
              </a:rPr>
              <a:t>4.95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FCD1FB-BB27-E901-3C03-83FE8BB2081C}"/>
              </a:ext>
            </a:extLst>
          </p:cNvPr>
          <p:cNvSpPr txBox="1"/>
          <p:nvPr/>
        </p:nvSpPr>
        <p:spPr>
          <a:xfrm>
            <a:off x="3796625" y="3934702"/>
            <a:ext cx="956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Women</a:t>
            </a:r>
          </a:p>
        </p:txBody>
      </p:sp>
      <p:sp>
        <p:nvSpPr>
          <p:cNvPr id="17" name="Star: 10 Points 16">
            <a:extLst>
              <a:ext uri="{FF2B5EF4-FFF2-40B4-BE49-F238E27FC236}">
                <a16:creationId xmlns:a16="http://schemas.microsoft.com/office/drawing/2014/main" id="{795D0AD5-A559-0FAD-405B-8ADAA5FDFA2F}"/>
              </a:ext>
            </a:extLst>
          </p:cNvPr>
          <p:cNvSpPr/>
          <p:nvPr/>
        </p:nvSpPr>
        <p:spPr>
          <a:xfrm>
            <a:off x="9519342" y="3319748"/>
            <a:ext cx="685800" cy="685800"/>
          </a:xfrm>
          <a:prstGeom prst="star10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latin typeface="Aptos" panose="020B0004020202020204" pitchFamily="34" charset="0"/>
              </a:rPr>
              <a:t>4.88</a:t>
            </a:r>
          </a:p>
        </p:txBody>
      </p:sp>
      <p:sp>
        <p:nvSpPr>
          <p:cNvPr id="16" name="Star: 10 Points 15">
            <a:extLst>
              <a:ext uri="{FF2B5EF4-FFF2-40B4-BE49-F238E27FC236}">
                <a16:creationId xmlns:a16="http://schemas.microsoft.com/office/drawing/2014/main" id="{37880D3F-DB6A-1762-C2C8-4757B0D1AF52}"/>
              </a:ext>
            </a:extLst>
          </p:cNvPr>
          <p:cNvSpPr/>
          <p:nvPr/>
        </p:nvSpPr>
        <p:spPr>
          <a:xfrm>
            <a:off x="3511713" y="3277555"/>
            <a:ext cx="685800" cy="685800"/>
          </a:xfrm>
          <a:prstGeom prst="star10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latin typeface="Aptos" panose="020B0004020202020204" pitchFamily="34" charset="0"/>
              </a:rPr>
              <a:t>4.64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F1510D-3348-71F7-8808-DB0FAD62C4C6}"/>
              </a:ext>
            </a:extLst>
          </p:cNvPr>
          <p:cNvSpPr txBox="1"/>
          <p:nvPr/>
        </p:nvSpPr>
        <p:spPr>
          <a:xfrm>
            <a:off x="4471089" y="4866220"/>
            <a:ext cx="11419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Native</a:t>
            </a:r>
          </a:p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American</a:t>
            </a:r>
          </a:p>
        </p:txBody>
      </p:sp>
      <p:sp>
        <p:nvSpPr>
          <p:cNvPr id="24" name="Star: 10 Points 23">
            <a:extLst>
              <a:ext uri="{FF2B5EF4-FFF2-40B4-BE49-F238E27FC236}">
                <a16:creationId xmlns:a16="http://schemas.microsoft.com/office/drawing/2014/main" id="{BF1B99A6-35C0-59C5-A3BF-F524FAEA7768}"/>
              </a:ext>
            </a:extLst>
          </p:cNvPr>
          <p:cNvSpPr/>
          <p:nvPr/>
        </p:nvSpPr>
        <p:spPr>
          <a:xfrm>
            <a:off x="4630322" y="4205511"/>
            <a:ext cx="685800" cy="685800"/>
          </a:xfrm>
          <a:prstGeom prst="star10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latin typeface="Aptos" panose="020B0004020202020204" pitchFamily="34" charset="0"/>
              </a:rPr>
              <a:t>3.4</a:t>
            </a:r>
          </a:p>
        </p:txBody>
      </p:sp>
      <p:sp>
        <p:nvSpPr>
          <p:cNvPr id="25" name="Star: 10 Points 24">
            <a:extLst>
              <a:ext uri="{FF2B5EF4-FFF2-40B4-BE49-F238E27FC236}">
                <a16:creationId xmlns:a16="http://schemas.microsoft.com/office/drawing/2014/main" id="{E6CBEB57-70FC-8EAD-6964-3016BA5B00B1}"/>
              </a:ext>
            </a:extLst>
          </p:cNvPr>
          <p:cNvSpPr/>
          <p:nvPr/>
        </p:nvSpPr>
        <p:spPr>
          <a:xfrm>
            <a:off x="4268195" y="3360136"/>
            <a:ext cx="685800" cy="685800"/>
          </a:xfrm>
          <a:prstGeom prst="star10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latin typeface="Aptos" panose="020B0004020202020204" pitchFamily="34" charset="0"/>
              </a:rPr>
              <a:t>4.61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39917E4-F6C0-AB94-EB38-C012F4E9FB73}"/>
              </a:ext>
            </a:extLst>
          </p:cNvPr>
          <p:cNvSpPr txBox="1"/>
          <p:nvPr/>
        </p:nvSpPr>
        <p:spPr>
          <a:xfrm>
            <a:off x="4228890" y="3103842"/>
            <a:ext cx="2519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Black/African American</a:t>
            </a:r>
          </a:p>
        </p:txBody>
      </p:sp>
      <p:sp>
        <p:nvSpPr>
          <p:cNvPr id="27" name="Star: 10 Points 26">
            <a:extLst>
              <a:ext uri="{FF2B5EF4-FFF2-40B4-BE49-F238E27FC236}">
                <a16:creationId xmlns:a16="http://schemas.microsoft.com/office/drawing/2014/main" id="{DCCB8B3D-5E75-09BC-6139-0A77FF9AF522}"/>
              </a:ext>
            </a:extLst>
          </p:cNvPr>
          <p:cNvSpPr/>
          <p:nvPr/>
        </p:nvSpPr>
        <p:spPr>
          <a:xfrm>
            <a:off x="5041910" y="3458854"/>
            <a:ext cx="685800" cy="685800"/>
          </a:xfrm>
          <a:prstGeom prst="star10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latin typeface="Aptos" panose="020B0004020202020204" pitchFamily="34" charset="0"/>
              </a:rPr>
              <a:t>4.32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9D6D8BC-6532-EE62-8B36-0955C9E9F257}"/>
              </a:ext>
            </a:extLst>
          </p:cNvPr>
          <p:cNvSpPr txBox="1"/>
          <p:nvPr/>
        </p:nvSpPr>
        <p:spPr>
          <a:xfrm>
            <a:off x="5673497" y="3489844"/>
            <a:ext cx="107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Hispanic</a:t>
            </a:r>
          </a:p>
        </p:txBody>
      </p:sp>
      <p:sp>
        <p:nvSpPr>
          <p:cNvPr id="29" name="Star: 10 Points 28">
            <a:extLst>
              <a:ext uri="{FF2B5EF4-FFF2-40B4-BE49-F238E27FC236}">
                <a16:creationId xmlns:a16="http://schemas.microsoft.com/office/drawing/2014/main" id="{4CE9CE2A-1290-6298-2554-7B6C938869BA}"/>
              </a:ext>
            </a:extLst>
          </p:cNvPr>
          <p:cNvSpPr/>
          <p:nvPr/>
        </p:nvSpPr>
        <p:spPr>
          <a:xfrm>
            <a:off x="5648955" y="3964310"/>
            <a:ext cx="685800" cy="685800"/>
          </a:xfrm>
          <a:prstGeom prst="star10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latin typeface="Aptos" panose="020B0004020202020204" pitchFamily="34" charset="0"/>
              </a:rPr>
              <a:t>3.94</a:t>
            </a:r>
          </a:p>
        </p:txBody>
      </p:sp>
      <p:sp>
        <p:nvSpPr>
          <p:cNvPr id="30" name="Star: 10 Points 29">
            <a:extLst>
              <a:ext uri="{FF2B5EF4-FFF2-40B4-BE49-F238E27FC236}">
                <a16:creationId xmlns:a16="http://schemas.microsoft.com/office/drawing/2014/main" id="{34061525-0A55-FB57-B96D-6E6496A0A2C8}"/>
              </a:ext>
            </a:extLst>
          </p:cNvPr>
          <p:cNvSpPr/>
          <p:nvPr/>
        </p:nvSpPr>
        <p:spPr>
          <a:xfrm>
            <a:off x="6372860" y="4013877"/>
            <a:ext cx="685800" cy="685800"/>
          </a:xfrm>
          <a:prstGeom prst="star10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latin typeface="Aptos" panose="020B0004020202020204" pitchFamily="34" charset="0"/>
              </a:rPr>
              <a:t>3.89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12CD3C4-D796-A8F2-0EA8-1C0627700E46}"/>
              </a:ext>
            </a:extLst>
          </p:cNvPr>
          <p:cNvSpPr txBox="1"/>
          <p:nvPr/>
        </p:nvSpPr>
        <p:spPr>
          <a:xfrm>
            <a:off x="6172993" y="4681554"/>
            <a:ext cx="1143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$25–$35k</a:t>
            </a:r>
          </a:p>
        </p:txBody>
      </p:sp>
      <p:sp>
        <p:nvSpPr>
          <p:cNvPr id="32" name="Star: 10 Points 31">
            <a:extLst>
              <a:ext uri="{FF2B5EF4-FFF2-40B4-BE49-F238E27FC236}">
                <a16:creationId xmlns:a16="http://schemas.microsoft.com/office/drawing/2014/main" id="{AA5367B5-0EA0-8788-6FB7-E0F9B7145F6B}"/>
              </a:ext>
            </a:extLst>
          </p:cNvPr>
          <p:cNvSpPr/>
          <p:nvPr/>
        </p:nvSpPr>
        <p:spPr>
          <a:xfrm>
            <a:off x="6928324" y="3484244"/>
            <a:ext cx="685800" cy="685800"/>
          </a:xfrm>
          <a:prstGeom prst="star10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latin typeface="Aptos" panose="020B0004020202020204" pitchFamily="34" charset="0"/>
              </a:rPr>
              <a:t>4.32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174A1C4-C6F1-C73E-6439-5E9064B3FEE1}"/>
              </a:ext>
            </a:extLst>
          </p:cNvPr>
          <p:cNvSpPr txBox="1"/>
          <p:nvPr/>
        </p:nvSpPr>
        <p:spPr>
          <a:xfrm>
            <a:off x="6997547" y="4113667"/>
            <a:ext cx="1143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$35–$50k</a:t>
            </a:r>
          </a:p>
        </p:txBody>
      </p:sp>
      <p:sp>
        <p:nvSpPr>
          <p:cNvPr id="34" name="Star: 10 Points 33">
            <a:extLst>
              <a:ext uri="{FF2B5EF4-FFF2-40B4-BE49-F238E27FC236}">
                <a16:creationId xmlns:a16="http://schemas.microsoft.com/office/drawing/2014/main" id="{14B868C5-B238-63C5-83A5-33DD64601938}"/>
              </a:ext>
            </a:extLst>
          </p:cNvPr>
          <p:cNvSpPr/>
          <p:nvPr/>
        </p:nvSpPr>
        <p:spPr>
          <a:xfrm>
            <a:off x="7680941" y="3416457"/>
            <a:ext cx="685800" cy="685800"/>
          </a:xfrm>
          <a:prstGeom prst="star10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latin typeface="Aptos" panose="020B0004020202020204" pitchFamily="34" charset="0"/>
              </a:rPr>
              <a:t>4.67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663C9B3-9CCB-4E12-EF09-6D30BCAD98EE}"/>
              </a:ext>
            </a:extLst>
          </p:cNvPr>
          <p:cNvSpPr txBox="1"/>
          <p:nvPr/>
        </p:nvSpPr>
        <p:spPr>
          <a:xfrm>
            <a:off x="7477355" y="3073124"/>
            <a:ext cx="1143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$50–$75k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5F2AAD2-F5CE-9184-74AD-988FB0A04364}"/>
              </a:ext>
            </a:extLst>
          </p:cNvPr>
          <p:cNvSpPr txBox="1"/>
          <p:nvPr/>
        </p:nvSpPr>
        <p:spPr>
          <a:xfrm>
            <a:off x="5514489" y="4589301"/>
            <a:ext cx="790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&lt;$25k</a:t>
            </a:r>
          </a:p>
        </p:txBody>
      </p:sp>
      <p:sp>
        <p:nvSpPr>
          <p:cNvPr id="39" name="Star: 10 Points 38">
            <a:extLst>
              <a:ext uri="{FF2B5EF4-FFF2-40B4-BE49-F238E27FC236}">
                <a16:creationId xmlns:a16="http://schemas.microsoft.com/office/drawing/2014/main" id="{E6AA356B-533D-3137-E978-FAD16BB77C04}"/>
              </a:ext>
            </a:extLst>
          </p:cNvPr>
          <p:cNvSpPr/>
          <p:nvPr/>
        </p:nvSpPr>
        <p:spPr>
          <a:xfrm>
            <a:off x="8808588" y="3428076"/>
            <a:ext cx="685800" cy="685800"/>
          </a:xfrm>
          <a:prstGeom prst="star10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latin typeface="Aptos" panose="020B0004020202020204" pitchFamily="34" charset="0"/>
              </a:rPr>
              <a:t>4.32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4E637FB-B85D-B57B-0EB9-7B0F7155B91A}"/>
              </a:ext>
            </a:extLst>
          </p:cNvPr>
          <p:cNvSpPr txBox="1"/>
          <p:nvPr/>
        </p:nvSpPr>
        <p:spPr>
          <a:xfrm>
            <a:off x="8705039" y="4064198"/>
            <a:ext cx="857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High</a:t>
            </a:r>
          </a:p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school</a:t>
            </a:r>
          </a:p>
        </p:txBody>
      </p:sp>
      <p:sp>
        <p:nvSpPr>
          <p:cNvPr id="41" name="Star: 10 Points 40">
            <a:extLst>
              <a:ext uri="{FF2B5EF4-FFF2-40B4-BE49-F238E27FC236}">
                <a16:creationId xmlns:a16="http://schemas.microsoft.com/office/drawing/2014/main" id="{ED486879-FE78-C086-4A83-ECC4D2D2C3EC}"/>
              </a:ext>
            </a:extLst>
          </p:cNvPr>
          <p:cNvSpPr/>
          <p:nvPr/>
        </p:nvSpPr>
        <p:spPr>
          <a:xfrm>
            <a:off x="3090211" y="3880005"/>
            <a:ext cx="685800" cy="685800"/>
          </a:xfrm>
          <a:prstGeom prst="star10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latin typeface="Aptos" panose="020B0004020202020204" pitchFamily="34" charset="0"/>
              </a:rPr>
              <a:t>4.09</a:t>
            </a:r>
          </a:p>
        </p:txBody>
      </p:sp>
      <p:sp>
        <p:nvSpPr>
          <p:cNvPr id="42" name="Star: 10 Points 41">
            <a:extLst>
              <a:ext uri="{FF2B5EF4-FFF2-40B4-BE49-F238E27FC236}">
                <a16:creationId xmlns:a16="http://schemas.microsoft.com/office/drawing/2014/main" id="{0FAE7A0B-1EAF-2160-33DE-F9568A6C78AE}"/>
              </a:ext>
            </a:extLst>
          </p:cNvPr>
          <p:cNvSpPr/>
          <p:nvPr/>
        </p:nvSpPr>
        <p:spPr>
          <a:xfrm>
            <a:off x="10023151" y="3777252"/>
            <a:ext cx="685800" cy="685800"/>
          </a:xfrm>
          <a:prstGeom prst="star10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latin typeface="Aptos" panose="020B0004020202020204" pitchFamily="34" charset="0"/>
              </a:rPr>
              <a:t>4.2</a:t>
            </a:r>
          </a:p>
        </p:txBody>
      </p:sp>
      <p:sp>
        <p:nvSpPr>
          <p:cNvPr id="43" name="Star: 10 Points 42">
            <a:extLst>
              <a:ext uri="{FF2B5EF4-FFF2-40B4-BE49-F238E27FC236}">
                <a16:creationId xmlns:a16="http://schemas.microsoft.com/office/drawing/2014/main" id="{1A64A1AC-EA73-9A6F-65FE-D4D229D1170D}"/>
              </a:ext>
            </a:extLst>
          </p:cNvPr>
          <p:cNvSpPr/>
          <p:nvPr/>
        </p:nvSpPr>
        <p:spPr>
          <a:xfrm>
            <a:off x="10768490" y="3803618"/>
            <a:ext cx="685800" cy="685800"/>
          </a:xfrm>
          <a:prstGeom prst="star10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latin typeface="Aptos" panose="020B0004020202020204" pitchFamily="34" charset="0"/>
              </a:rPr>
              <a:t>4.19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A32CB53-008B-8406-4679-9509A937D405}"/>
              </a:ext>
            </a:extLst>
          </p:cNvPr>
          <p:cNvSpPr txBox="1"/>
          <p:nvPr/>
        </p:nvSpPr>
        <p:spPr>
          <a:xfrm>
            <a:off x="9397697" y="2984460"/>
            <a:ext cx="1111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Part-time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F9974EF-6A1F-F858-0EAF-440404489CE4}"/>
              </a:ext>
            </a:extLst>
          </p:cNvPr>
          <p:cNvSpPr txBox="1"/>
          <p:nvPr/>
        </p:nvSpPr>
        <p:spPr>
          <a:xfrm>
            <a:off x="9551042" y="4429428"/>
            <a:ext cx="1627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Self-employed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8C764EF-9EBA-38AC-73D1-BFBE1AE7FA17}"/>
              </a:ext>
            </a:extLst>
          </p:cNvPr>
          <p:cNvSpPr txBox="1"/>
          <p:nvPr/>
        </p:nvSpPr>
        <p:spPr>
          <a:xfrm>
            <a:off x="10553429" y="3456165"/>
            <a:ext cx="145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Unemployed</a:t>
            </a:r>
          </a:p>
        </p:txBody>
      </p:sp>
      <p:sp>
        <p:nvSpPr>
          <p:cNvPr id="3" name="Star: 10 Points 2">
            <a:extLst>
              <a:ext uri="{FF2B5EF4-FFF2-40B4-BE49-F238E27FC236}">
                <a16:creationId xmlns:a16="http://schemas.microsoft.com/office/drawing/2014/main" id="{AECF0651-DE4D-3737-1482-CD7BC3B76C98}"/>
              </a:ext>
            </a:extLst>
          </p:cNvPr>
          <p:cNvSpPr/>
          <p:nvPr/>
        </p:nvSpPr>
        <p:spPr>
          <a:xfrm>
            <a:off x="10428031" y="2078189"/>
            <a:ext cx="685800" cy="685800"/>
          </a:xfrm>
          <a:prstGeom prst="star10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6.33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4561EB-E16A-124E-B303-BCBF13E3AF34}"/>
              </a:ext>
            </a:extLst>
          </p:cNvPr>
          <p:cNvSpPr txBox="1"/>
          <p:nvPr/>
        </p:nvSpPr>
        <p:spPr>
          <a:xfrm>
            <a:off x="10320297" y="1771418"/>
            <a:ext cx="901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ptos" panose="020B0004020202020204" pitchFamily="34" charset="0"/>
              </a:rPr>
              <a:t>Retired</a:t>
            </a:r>
          </a:p>
        </p:txBody>
      </p:sp>
      <p:sp>
        <p:nvSpPr>
          <p:cNvPr id="14" name="Star: 10 Points 13">
            <a:extLst>
              <a:ext uri="{FF2B5EF4-FFF2-40B4-BE49-F238E27FC236}">
                <a16:creationId xmlns:a16="http://schemas.microsoft.com/office/drawing/2014/main" id="{EA1147C8-F33C-87B8-B309-C45090952607}"/>
              </a:ext>
            </a:extLst>
          </p:cNvPr>
          <p:cNvSpPr/>
          <p:nvPr/>
        </p:nvSpPr>
        <p:spPr>
          <a:xfrm>
            <a:off x="6684735" y="2997798"/>
            <a:ext cx="685800" cy="685800"/>
          </a:xfrm>
          <a:prstGeom prst="star10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9626CB-87E3-2023-FBAE-79D2228BEEFF}"/>
              </a:ext>
            </a:extLst>
          </p:cNvPr>
          <p:cNvSpPr txBox="1"/>
          <p:nvPr/>
        </p:nvSpPr>
        <p:spPr>
          <a:xfrm>
            <a:off x="6487632" y="2698910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ptos" panose="020B0004020202020204" pitchFamily="34" charset="0"/>
              </a:rPr>
              <a:t>$75–99k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37CAFE-E831-21E8-68C7-EA64B4B74702}"/>
              </a:ext>
            </a:extLst>
          </p:cNvPr>
          <p:cNvSpPr txBox="1"/>
          <p:nvPr/>
        </p:nvSpPr>
        <p:spPr>
          <a:xfrm>
            <a:off x="7583332" y="1917980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ptos" panose="020B0004020202020204" pitchFamily="34" charset="0"/>
              </a:rPr>
              <a:t>$250k+</a:t>
            </a:r>
          </a:p>
        </p:txBody>
      </p:sp>
      <p:sp>
        <p:nvSpPr>
          <p:cNvPr id="47" name="Star: 10 Points 46">
            <a:extLst>
              <a:ext uri="{FF2B5EF4-FFF2-40B4-BE49-F238E27FC236}">
                <a16:creationId xmlns:a16="http://schemas.microsoft.com/office/drawing/2014/main" id="{46616605-F5E7-9E94-2BF2-B71AD4F725DC}"/>
              </a:ext>
            </a:extLst>
          </p:cNvPr>
          <p:cNvSpPr/>
          <p:nvPr/>
        </p:nvSpPr>
        <p:spPr>
          <a:xfrm>
            <a:off x="7697446" y="2231700"/>
            <a:ext cx="685800" cy="685800"/>
          </a:xfrm>
          <a:prstGeom prst="star10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latin typeface="Aptos" panose="020B0004020202020204" pitchFamily="34" charset="0"/>
              </a:rPr>
              <a:t>6.25</a:t>
            </a:r>
          </a:p>
        </p:txBody>
      </p:sp>
      <p:sp>
        <p:nvSpPr>
          <p:cNvPr id="48" name="Star: 10 Points 47">
            <a:extLst>
              <a:ext uri="{FF2B5EF4-FFF2-40B4-BE49-F238E27FC236}">
                <a16:creationId xmlns:a16="http://schemas.microsoft.com/office/drawing/2014/main" id="{D48AE416-1788-9143-8F79-A8F3CC169D43}"/>
              </a:ext>
            </a:extLst>
          </p:cNvPr>
          <p:cNvSpPr/>
          <p:nvPr/>
        </p:nvSpPr>
        <p:spPr>
          <a:xfrm>
            <a:off x="2937953" y="2906527"/>
            <a:ext cx="685800" cy="685800"/>
          </a:xfrm>
          <a:prstGeom prst="star10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latin typeface="Aptos" panose="020B0004020202020204" pitchFamily="34" charset="0"/>
              </a:rPr>
              <a:t>5.26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B291B77-4DDF-C923-000B-13D434DA4258}"/>
              </a:ext>
            </a:extLst>
          </p:cNvPr>
          <p:cNvSpPr txBox="1"/>
          <p:nvPr/>
        </p:nvSpPr>
        <p:spPr>
          <a:xfrm>
            <a:off x="2972916" y="2613303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5"/>
                </a:solidFill>
                <a:latin typeface="Aptos" panose="020B0004020202020204" pitchFamily="34" charset="0"/>
              </a:rPr>
              <a:t>Men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6A17A4D-AB85-2ABA-AA38-3114BCD9D5AC}"/>
              </a:ext>
            </a:extLst>
          </p:cNvPr>
          <p:cNvSpPr txBox="1"/>
          <p:nvPr/>
        </p:nvSpPr>
        <p:spPr>
          <a:xfrm>
            <a:off x="1506620" y="1863905"/>
            <a:ext cx="151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ptos" panose="020B0004020202020204" pitchFamily="34" charset="0"/>
              </a:rPr>
              <a:t>Baby Boomer</a:t>
            </a:r>
          </a:p>
        </p:txBody>
      </p:sp>
      <p:sp>
        <p:nvSpPr>
          <p:cNvPr id="51" name="Star: 10 Points 50">
            <a:extLst>
              <a:ext uri="{FF2B5EF4-FFF2-40B4-BE49-F238E27FC236}">
                <a16:creationId xmlns:a16="http://schemas.microsoft.com/office/drawing/2014/main" id="{3D7496EA-8A22-79CE-710E-A90C6AFF70D9}"/>
              </a:ext>
            </a:extLst>
          </p:cNvPr>
          <p:cNvSpPr/>
          <p:nvPr/>
        </p:nvSpPr>
        <p:spPr>
          <a:xfrm>
            <a:off x="1920975" y="2177625"/>
            <a:ext cx="685800" cy="685800"/>
          </a:xfrm>
          <a:prstGeom prst="star10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latin typeface="Aptos" panose="020B0004020202020204" pitchFamily="34" charset="0"/>
              </a:rPr>
              <a:t>6.32</a:t>
            </a:r>
          </a:p>
        </p:txBody>
      </p:sp>
      <p:sp>
        <p:nvSpPr>
          <p:cNvPr id="52" name="Star: 10 Points 51">
            <a:extLst>
              <a:ext uri="{FF2B5EF4-FFF2-40B4-BE49-F238E27FC236}">
                <a16:creationId xmlns:a16="http://schemas.microsoft.com/office/drawing/2014/main" id="{CEEE409A-7512-BB12-31EC-8C7363842273}"/>
              </a:ext>
            </a:extLst>
          </p:cNvPr>
          <p:cNvSpPr/>
          <p:nvPr/>
        </p:nvSpPr>
        <p:spPr>
          <a:xfrm>
            <a:off x="4726236" y="2520525"/>
            <a:ext cx="685800" cy="685800"/>
          </a:xfrm>
          <a:prstGeom prst="star10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5.42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7695EB3-6FB6-B0FC-E25A-20374355A883}"/>
              </a:ext>
            </a:extLst>
          </p:cNvPr>
          <p:cNvSpPr txBox="1"/>
          <p:nvPr/>
        </p:nvSpPr>
        <p:spPr>
          <a:xfrm>
            <a:off x="4718407" y="2148511"/>
            <a:ext cx="740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ptos" panose="020B0004020202020204" pitchFamily="34" charset="0"/>
              </a:rPr>
              <a:t>Asian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4F30F59-FE74-9C30-4E13-429B2E4EAF1B}"/>
              </a:ext>
            </a:extLst>
          </p:cNvPr>
          <p:cNvSpPr txBox="1"/>
          <p:nvPr/>
        </p:nvSpPr>
        <p:spPr>
          <a:xfrm>
            <a:off x="1488562" y="1027511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ptos" panose="020B0004020202020204" pitchFamily="34" charset="0"/>
              </a:rPr>
              <a:t>Generation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0E87570-0E3B-6C9D-76C1-858CB79D7174}"/>
              </a:ext>
            </a:extLst>
          </p:cNvPr>
          <p:cNvSpPr txBox="1"/>
          <p:nvPr/>
        </p:nvSpPr>
        <p:spPr>
          <a:xfrm>
            <a:off x="2601228" y="1266032"/>
            <a:ext cx="1002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ptos" panose="020B0004020202020204" pitchFamily="34" charset="0"/>
              </a:rPr>
              <a:t>LGBTQ+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0364D6A-AFF8-AB96-79F7-B8147C71B616}"/>
              </a:ext>
            </a:extLst>
          </p:cNvPr>
          <p:cNvSpPr txBox="1"/>
          <p:nvPr/>
        </p:nvSpPr>
        <p:spPr>
          <a:xfrm>
            <a:off x="3292478" y="1027511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ptos" panose="020B0004020202020204" pitchFamily="34" charset="0"/>
              </a:rPr>
              <a:t>Gender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D947C56-15E7-770F-8BF5-7384AFEEE142}"/>
              </a:ext>
            </a:extLst>
          </p:cNvPr>
          <p:cNvSpPr txBox="1"/>
          <p:nvPr/>
        </p:nvSpPr>
        <p:spPr>
          <a:xfrm>
            <a:off x="4726236" y="1266032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ptos" panose="020B0004020202020204" pitchFamily="34" charset="0"/>
              </a:rPr>
              <a:t>Race/Ethnicity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D652887-E8A2-6298-073D-C34460823665}"/>
              </a:ext>
            </a:extLst>
          </p:cNvPr>
          <p:cNvSpPr txBox="1"/>
          <p:nvPr/>
        </p:nvSpPr>
        <p:spPr>
          <a:xfrm>
            <a:off x="6531345" y="1027511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ptos" panose="020B0004020202020204" pitchFamily="34" charset="0"/>
              </a:rPr>
              <a:t>Income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ACF51BA-F207-822E-5C79-D1CD825A1EA1}"/>
              </a:ext>
            </a:extLst>
          </p:cNvPr>
          <p:cNvSpPr txBox="1"/>
          <p:nvPr/>
        </p:nvSpPr>
        <p:spPr>
          <a:xfrm>
            <a:off x="8419306" y="1266032"/>
            <a:ext cx="1247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ptos" panose="020B0004020202020204" pitchFamily="34" charset="0"/>
              </a:rPr>
              <a:t>Education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500497A-C042-AC06-A691-006B3ED675D8}"/>
              </a:ext>
            </a:extLst>
          </p:cNvPr>
          <p:cNvSpPr txBox="1"/>
          <p:nvPr/>
        </p:nvSpPr>
        <p:spPr>
          <a:xfrm>
            <a:off x="10130159" y="1027511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ptos" panose="020B0004020202020204" pitchFamily="34" charset="0"/>
              </a:rPr>
              <a:t>Employment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12156F8-C298-1EC0-D836-9ED8307657AD}"/>
              </a:ext>
            </a:extLst>
          </p:cNvPr>
          <p:cNvSpPr txBox="1"/>
          <p:nvPr/>
        </p:nvSpPr>
        <p:spPr>
          <a:xfrm>
            <a:off x="8509488" y="2256639"/>
            <a:ext cx="1185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ptos" panose="020B0004020202020204" pitchFamily="34" charset="0"/>
              </a:rPr>
              <a:t>Post-Grad</a:t>
            </a:r>
          </a:p>
        </p:txBody>
      </p:sp>
      <p:sp>
        <p:nvSpPr>
          <p:cNvPr id="67" name="Star: 10 Points 66">
            <a:extLst>
              <a:ext uri="{FF2B5EF4-FFF2-40B4-BE49-F238E27FC236}">
                <a16:creationId xmlns:a16="http://schemas.microsoft.com/office/drawing/2014/main" id="{EA1B3A7E-35EB-0EE0-8A46-63D254F3E34B}"/>
              </a:ext>
            </a:extLst>
          </p:cNvPr>
          <p:cNvSpPr/>
          <p:nvPr/>
        </p:nvSpPr>
        <p:spPr>
          <a:xfrm>
            <a:off x="8705255" y="2570912"/>
            <a:ext cx="685800" cy="685800"/>
          </a:xfrm>
          <a:prstGeom prst="star10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latin typeface="Aptos" panose="020B0004020202020204" pitchFamily="34" charset="0"/>
              </a:rPr>
              <a:t>5.6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849DE7-AA28-FC4A-3769-46238F6A8802}"/>
              </a:ext>
            </a:extLst>
          </p:cNvPr>
          <p:cNvSpPr txBox="1"/>
          <p:nvPr/>
        </p:nvSpPr>
        <p:spPr>
          <a:xfrm>
            <a:off x="842791" y="3879035"/>
            <a:ext cx="76174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7F7F7F"/>
                </a:solidFill>
                <a:latin typeface="Aptos" panose="020B0004020202020204" pitchFamily="34" charset="0"/>
              </a:rPr>
              <a:t>Gen Z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238D947-5F24-F909-6FFC-186EE1C39E46}"/>
              </a:ext>
            </a:extLst>
          </p:cNvPr>
          <p:cNvSpPr txBox="1"/>
          <p:nvPr/>
        </p:nvSpPr>
        <p:spPr>
          <a:xfrm>
            <a:off x="2851631" y="4634934"/>
            <a:ext cx="1179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7F7F7F"/>
                </a:solidFill>
                <a:latin typeface="Aptos" panose="020B0004020202020204" pitchFamily="34" charset="0"/>
              </a:rPr>
              <a:t>LGBTQIA+</a:t>
            </a:r>
          </a:p>
        </p:txBody>
      </p:sp>
      <p:sp>
        <p:nvSpPr>
          <p:cNvPr id="38" name="Arrow: Right 37" descr="MAll">
            <a:extLst>
              <a:ext uri="{FF2B5EF4-FFF2-40B4-BE49-F238E27FC236}">
                <a16:creationId xmlns:a16="http://schemas.microsoft.com/office/drawing/2014/main" id="{2A09FFEA-BF10-AB09-9ADE-2C87BEB3DA73}"/>
              </a:ext>
            </a:extLst>
          </p:cNvPr>
          <p:cNvSpPr/>
          <p:nvPr/>
        </p:nvSpPr>
        <p:spPr>
          <a:xfrm>
            <a:off x="20894" y="3118838"/>
            <a:ext cx="904874" cy="638651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All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BAFC055-F6A4-5156-6279-B2A8F1CBDC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35227" y="639600"/>
            <a:ext cx="1181806" cy="993046"/>
          </a:xfrm>
          <a:prstGeom prst="rect">
            <a:avLst/>
          </a:prstGeom>
        </p:spPr>
      </p:pic>
      <p:pic>
        <p:nvPicPr>
          <p:cNvPr id="6" name="Graphic 4">
            <a:extLst>
              <a:ext uri="{FF2B5EF4-FFF2-40B4-BE49-F238E27FC236}">
                <a16:creationId xmlns:a16="http://schemas.microsoft.com/office/drawing/2014/main" id="{E7A9C0C2-6134-11BD-7C99-7E9BA52D9B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35427" y="5915595"/>
            <a:ext cx="1181804" cy="993044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FA1B1E6C-ED8C-5C57-9A86-63B04EF05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-47625"/>
            <a:ext cx="12191998" cy="89034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Comparing Populations… Financial Wellness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A972CA-188E-AA63-360D-D548BE1E21C6}"/>
              </a:ext>
            </a:extLst>
          </p:cNvPr>
          <p:cNvSpPr txBox="1"/>
          <p:nvPr/>
        </p:nvSpPr>
        <p:spPr>
          <a:xfrm>
            <a:off x="1488562" y="6327707"/>
            <a:ext cx="47447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 Financial Wellness  Diverse Populations,” ©2025, LL Global, Inc.</a:t>
            </a:r>
          </a:p>
        </p:txBody>
      </p:sp>
    </p:spTree>
    <p:extLst>
      <p:ext uri="{BB962C8B-B14F-4D97-AF65-F5344CB8AC3E}">
        <p14:creationId xmlns:p14="http://schemas.microsoft.com/office/powerpoint/2010/main" val="3354569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721B71C-636F-1350-9641-1169DBFB0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Income &amp; Wellness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F13C9CE-C925-4708-5D01-2053FE4D28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7760163"/>
              </p:ext>
            </p:extLst>
          </p:nvPr>
        </p:nvGraphicFramePr>
        <p:xfrm>
          <a:off x="266700" y="1196502"/>
          <a:ext cx="11506200" cy="4620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4B8CBC-C29A-65FD-E177-2A859D5F4A50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417513" y="6408093"/>
            <a:ext cx="53467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 Financial Wellness  Diverse Populations,” ©2025, LL Global, Inc.</a:t>
            </a:r>
          </a:p>
        </p:txBody>
      </p:sp>
    </p:spTree>
    <p:extLst>
      <p:ext uri="{BB962C8B-B14F-4D97-AF65-F5344CB8AC3E}">
        <p14:creationId xmlns:p14="http://schemas.microsoft.com/office/powerpoint/2010/main" val="356081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F2421-E818-8B9B-34BE-C69617FD7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E300554-A84E-7321-E221-00D6097262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7556167"/>
              </p:ext>
            </p:extLst>
          </p:nvPr>
        </p:nvGraphicFramePr>
        <p:xfrm>
          <a:off x="190500" y="2971800"/>
          <a:ext cx="116586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BF0B337-8833-52EE-9A7E-0ADB728FDF21}"/>
              </a:ext>
            </a:extLst>
          </p:cNvPr>
          <p:cNvSpPr txBox="1"/>
          <p:nvPr/>
        </p:nvSpPr>
        <p:spPr>
          <a:xfrm>
            <a:off x="266700" y="1330906"/>
            <a:ext cx="1150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ptos" panose="020B0004020202020204" pitchFamily="34" charset="0"/>
              </a:rPr>
              <a:t>How have the stress levels in your life changed over the past 12 months?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2E9A6AEA-A79B-ADEE-14FE-837BC2631C3D}"/>
              </a:ext>
            </a:extLst>
          </p:cNvPr>
          <p:cNvSpPr txBox="1"/>
          <p:nvPr/>
        </p:nvSpPr>
        <p:spPr>
          <a:xfrm>
            <a:off x="9135893" y="3148038"/>
            <a:ext cx="1643975" cy="685800"/>
          </a:xfrm>
          <a:prstGeom prst="rect">
            <a:avLst/>
          </a:prstGeom>
          <a:solidFill>
            <a:schemeClr val="bg1"/>
          </a:solidFill>
        </p:spPr>
        <p:txBody>
          <a:bodyPr wrap="none" bIns="0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kern="1200" dirty="0">
                <a:latin typeface="Aptos" panose="020B0004020202020204" pitchFamily="34" charset="0"/>
              </a:rPr>
              <a:t>Somewhat </a:t>
            </a:r>
          </a:p>
          <a:p>
            <a:pPr algn="ctr"/>
            <a:r>
              <a:rPr lang="en-US" sz="2000" b="1" kern="1200" dirty="0">
                <a:latin typeface="Aptos" panose="020B0004020202020204" pitchFamily="34" charset="0"/>
              </a:rPr>
              <a:t>Less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6F018A61-2D7A-E9CE-C375-D58AE8B50EE9}"/>
              </a:ext>
            </a:extLst>
          </p:cNvPr>
          <p:cNvSpPr txBox="1"/>
          <p:nvPr/>
        </p:nvSpPr>
        <p:spPr>
          <a:xfrm>
            <a:off x="10869444" y="3148038"/>
            <a:ext cx="890080" cy="685800"/>
          </a:xfrm>
          <a:prstGeom prst="rect">
            <a:avLst/>
          </a:prstGeom>
          <a:solidFill>
            <a:schemeClr val="bg1"/>
          </a:solidFill>
        </p:spPr>
        <p:txBody>
          <a:bodyPr wrap="none" bIns="0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kern="1200" dirty="0">
                <a:latin typeface="Aptos" panose="020B0004020202020204" pitchFamily="34" charset="0"/>
              </a:rPr>
              <a:t>Much </a:t>
            </a:r>
          </a:p>
          <a:p>
            <a:pPr algn="ctr"/>
            <a:r>
              <a:rPr lang="en-US" sz="2000" b="1" dirty="0">
                <a:latin typeface="Aptos" panose="020B0004020202020204" pitchFamily="34" charset="0"/>
              </a:rPr>
              <a:t>Less</a:t>
            </a:r>
            <a:endParaRPr lang="en-US" sz="2000" b="1" kern="1200" dirty="0">
              <a:latin typeface="Aptos" panose="020B0004020202020204" pitchFamily="34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0121AC4E-E77E-561D-DB75-B77774E75228}"/>
              </a:ext>
            </a:extLst>
          </p:cNvPr>
          <p:cNvSpPr txBox="1"/>
          <p:nvPr/>
        </p:nvSpPr>
        <p:spPr>
          <a:xfrm>
            <a:off x="1887166" y="3148038"/>
            <a:ext cx="3073940" cy="685800"/>
          </a:xfrm>
          <a:prstGeom prst="rect">
            <a:avLst/>
          </a:prstGeom>
          <a:solidFill>
            <a:schemeClr val="bg1"/>
          </a:solidFill>
        </p:spPr>
        <p:txBody>
          <a:bodyPr wrap="none" bIns="0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kern="1200" dirty="0">
                <a:latin typeface="Aptos" panose="020B0004020202020204" pitchFamily="34" charset="0"/>
              </a:rPr>
              <a:t>Somewhat More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036CED05-9175-0CD2-6906-150E8539C1D6}"/>
              </a:ext>
            </a:extLst>
          </p:cNvPr>
          <p:cNvSpPr txBox="1"/>
          <p:nvPr/>
        </p:nvSpPr>
        <p:spPr>
          <a:xfrm>
            <a:off x="266700" y="3148038"/>
            <a:ext cx="1530890" cy="685800"/>
          </a:xfrm>
          <a:prstGeom prst="rect">
            <a:avLst/>
          </a:prstGeom>
          <a:solidFill>
            <a:schemeClr val="bg1"/>
          </a:solidFill>
        </p:spPr>
        <p:txBody>
          <a:bodyPr wrap="none" bIns="0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kern="1200" dirty="0">
                <a:latin typeface="Aptos" panose="020B0004020202020204" pitchFamily="34" charset="0"/>
              </a:rPr>
              <a:t>Much</a:t>
            </a:r>
          </a:p>
          <a:p>
            <a:pPr algn="ctr"/>
            <a:r>
              <a:rPr lang="en-US" sz="2000" b="1" dirty="0">
                <a:latin typeface="Aptos" panose="020B0004020202020204" pitchFamily="34" charset="0"/>
              </a:rPr>
              <a:t>More</a:t>
            </a:r>
            <a:endParaRPr lang="en-US" sz="2000" b="1" kern="1200" dirty="0">
              <a:latin typeface="Aptos" panose="020B0004020202020204" pitchFamily="34" charset="0"/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0C9612D3-2183-8447-60A4-FD40DDD0ED94}"/>
              </a:ext>
            </a:extLst>
          </p:cNvPr>
          <p:cNvSpPr txBox="1"/>
          <p:nvPr/>
        </p:nvSpPr>
        <p:spPr>
          <a:xfrm>
            <a:off x="4982167" y="3148038"/>
            <a:ext cx="4153726" cy="685800"/>
          </a:xfrm>
          <a:prstGeom prst="rect">
            <a:avLst/>
          </a:prstGeom>
          <a:solidFill>
            <a:schemeClr val="bg1"/>
          </a:solidFill>
        </p:spPr>
        <p:txBody>
          <a:bodyPr wrap="none" bIns="0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kern="1200" dirty="0">
                <a:latin typeface="Aptos" panose="020B0004020202020204" pitchFamily="34" charset="0"/>
              </a:rPr>
              <a:t>About the Same</a:t>
            </a:r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FC34F7FE-4207-349B-B180-F8D701416921}"/>
              </a:ext>
            </a:extLst>
          </p:cNvPr>
          <p:cNvSpPr/>
          <p:nvPr/>
        </p:nvSpPr>
        <p:spPr>
          <a:xfrm>
            <a:off x="2996119" y="4839510"/>
            <a:ext cx="2217907" cy="1118681"/>
          </a:xfrm>
          <a:prstGeom prst="up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ptos" panose="020B0004020202020204" pitchFamily="34" charset="0"/>
              </a:rPr>
              <a:t>3.24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9BD9E2D-836F-CB3B-06B5-C319BA1A0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-47625"/>
            <a:ext cx="12191998" cy="89034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Look Back: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ECE42B-82E9-2592-18C0-71363AD62FB9}"/>
              </a:ext>
            </a:extLst>
          </p:cNvPr>
          <p:cNvSpPr txBox="1"/>
          <p:nvPr/>
        </p:nvSpPr>
        <p:spPr>
          <a:xfrm>
            <a:off x="254648" y="6275831"/>
            <a:ext cx="47447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 Financial Wellness  Diverse Populations,” ©2025, LL Global, Inc.</a:t>
            </a:r>
          </a:p>
        </p:txBody>
      </p:sp>
    </p:spTree>
    <p:extLst>
      <p:ext uri="{BB962C8B-B14F-4D97-AF65-F5344CB8AC3E}">
        <p14:creationId xmlns:p14="http://schemas.microsoft.com/office/powerpoint/2010/main" val="960406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9B2C8-4F7D-B629-77F0-2569CFA5B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3BE8976-2161-7F49-8DDF-570D395F3792}"/>
              </a:ext>
            </a:extLst>
          </p:cNvPr>
          <p:cNvCxnSpPr/>
          <p:nvPr/>
        </p:nvCxnSpPr>
        <p:spPr>
          <a:xfrm>
            <a:off x="266700" y="2832459"/>
            <a:ext cx="111916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08ABA4-D75E-3786-4710-F7B5E3C4C628}"/>
              </a:ext>
            </a:extLst>
          </p:cNvPr>
          <p:cNvGrpSpPr/>
          <p:nvPr/>
        </p:nvGrpSpPr>
        <p:grpSpPr>
          <a:xfrm>
            <a:off x="168377" y="1022555"/>
            <a:ext cx="5057467" cy="769441"/>
            <a:chOff x="419100" y="1022555"/>
            <a:chExt cx="5057467" cy="7694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E548ECC-8594-4743-C2CA-4AA73238DFD4}"/>
                </a:ext>
              </a:extLst>
            </p:cNvPr>
            <p:cNvSpPr txBox="1"/>
            <p:nvPr/>
          </p:nvSpPr>
          <p:spPr>
            <a:xfrm>
              <a:off x="419100" y="1022555"/>
              <a:ext cx="166165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Aptos" panose="020B0004020202020204" pitchFamily="34" charset="0"/>
                </a:rPr>
                <a:t>5</a:t>
              </a:r>
              <a:endParaRPr lang="en-US" dirty="0">
                <a:latin typeface="Aptos" panose="020B00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013EB40-036D-845D-29DE-33E61100E1BF}"/>
                </a:ext>
              </a:extLst>
            </p:cNvPr>
            <p:cNvSpPr txBox="1"/>
            <p:nvPr/>
          </p:nvSpPr>
          <p:spPr>
            <a:xfrm>
              <a:off x="832054" y="1222609"/>
              <a:ext cx="464451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latin typeface="Aptos" panose="020B0004020202020204" pitchFamily="34" charset="0"/>
                </a:rPr>
                <a:t>Much </a:t>
              </a:r>
              <a:r>
                <a:rPr lang="en-US" i="1" dirty="0">
                  <a:latin typeface="Aptos" panose="020B0004020202020204" pitchFamily="34" charset="0"/>
                </a:rPr>
                <a:t>more</a:t>
              </a:r>
              <a:r>
                <a:rPr lang="en-US" sz="1800" dirty="0">
                  <a:latin typeface="Aptos" panose="020B0004020202020204" pitchFamily="34" charset="0"/>
                </a:rPr>
                <a:t> stressed than12 months ago</a:t>
              </a:r>
              <a:endParaRPr lang="en-US" dirty="0">
                <a:latin typeface="Aptos" panose="020B0004020202020204" pitchFamily="34" charset="0"/>
              </a:endParaRPr>
            </a:p>
          </p:txBody>
        </p:sp>
      </p:grp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9E8C18F1-E147-A410-4668-9BAD1B6DAB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1700476"/>
              </p:ext>
            </p:extLst>
          </p:nvPr>
        </p:nvGraphicFramePr>
        <p:xfrm>
          <a:off x="266700" y="1691968"/>
          <a:ext cx="11506200" cy="41171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6AF799BC-B82D-BF98-ACEA-24CEFAB7B940}"/>
              </a:ext>
            </a:extLst>
          </p:cNvPr>
          <p:cNvGrpSpPr/>
          <p:nvPr/>
        </p:nvGrpSpPr>
        <p:grpSpPr>
          <a:xfrm>
            <a:off x="168377" y="5909186"/>
            <a:ext cx="5057467" cy="769441"/>
            <a:chOff x="168377" y="5909186"/>
            <a:chExt cx="5057467" cy="76944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372E3BF-D23A-64B0-A01E-409CD30CDD30}"/>
                </a:ext>
              </a:extLst>
            </p:cNvPr>
            <p:cNvSpPr txBox="1"/>
            <p:nvPr/>
          </p:nvSpPr>
          <p:spPr>
            <a:xfrm>
              <a:off x="168377" y="5909186"/>
              <a:ext cx="166165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Aptos" panose="020B0004020202020204" pitchFamily="34" charset="0"/>
                </a:rPr>
                <a:t>1</a:t>
              </a:r>
              <a:endParaRPr lang="en-US" dirty="0">
                <a:latin typeface="Aptos" panose="020B00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7188DB1-2E61-7DDE-27FC-8B27A64B3931}"/>
                </a:ext>
              </a:extLst>
            </p:cNvPr>
            <p:cNvSpPr txBox="1"/>
            <p:nvPr/>
          </p:nvSpPr>
          <p:spPr>
            <a:xfrm>
              <a:off x="581331" y="6124480"/>
              <a:ext cx="464451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latin typeface="Aptos" panose="020B0004020202020204" pitchFamily="34" charset="0"/>
                </a:rPr>
                <a:t>Much </a:t>
              </a:r>
              <a:r>
                <a:rPr lang="en-US" sz="1800" i="1" dirty="0">
                  <a:latin typeface="Aptos" panose="020B0004020202020204" pitchFamily="34" charset="0"/>
                </a:rPr>
                <a:t>less</a:t>
              </a:r>
              <a:r>
                <a:rPr lang="en-US" sz="1800" dirty="0">
                  <a:latin typeface="Aptos" panose="020B0004020202020204" pitchFamily="34" charset="0"/>
                </a:rPr>
                <a:t> stressed than12 months ago</a:t>
              </a:r>
              <a:endParaRPr lang="en-US" dirty="0">
                <a:latin typeface="Aptos" panose="020B0004020202020204" pitchFamily="34" charset="0"/>
              </a:endParaRP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DCFEA6BA-43CE-C49C-30DB-0620357F5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-57150"/>
            <a:ext cx="12191998" cy="890341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Financial Stress Is Rising for Most…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7AA4B3-5D54-77B1-6E12-5D2D4FFE2865}"/>
              </a:ext>
            </a:extLst>
          </p:cNvPr>
          <p:cNvSpPr txBox="1"/>
          <p:nvPr/>
        </p:nvSpPr>
        <p:spPr>
          <a:xfrm>
            <a:off x="266700" y="6549394"/>
            <a:ext cx="47447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 Financial Wellness  Diverse Populations,” ©2025, LL Global, Inc.</a:t>
            </a:r>
          </a:p>
        </p:txBody>
      </p:sp>
    </p:spTree>
    <p:extLst>
      <p:ext uri="{BB962C8B-B14F-4D97-AF65-F5344CB8AC3E}">
        <p14:creationId xmlns:p14="http://schemas.microsoft.com/office/powerpoint/2010/main" val="2560681313"/>
      </p:ext>
    </p:extLst>
  </p:cSld>
  <p:clrMapOvr>
    <a:masterClrMapping/>
  </p:clrMapOvr>
</p:sld>
</file>

<file path=ppt/theme/theme1.xml><?xml version="1.0" encoding="utf-8"?>
<a:theme xmlns:a="http://schemas.openxmlformats.org/drawingml/2006/main" name="2024 LIMRA-LOMA Presentation">
  <a:themeElements>
    <a:clrScheme name="LIMRA LOMA Brand Colors 2025">
      <a:dk1>
        <a:srgbClr val="000000"/>
      </a:dk1>
      <a:lt1>
        <a:srgbClr val="FFFFFF"/>
      </a:lt1>
      <a:dk2>
        <a:srgbClr val="005F9E"/>
      </a:dk2>
      <a:lt2>
        <a:srgbClr val="E2DED9"/>
      </a:lt2>
      <a:accent1>
        <a:srgbClr val="129DC0"/>
      </a:accent1>
      <a:accent2>
        <a:srgbClr val="FFD103"/>
      </a:accent2>
      <a:accent3>
        <a:srgbClr val="008145"/>
      </a:accent3>
      <a:accent4>
        <a:srgbClr val="F7921E"/>
      </a:accent4>
      <a:accent5>
        <a:srgbClr val="603F99"/>
      </a:accent5>
      <a:accent6>
        <a:srgbClr val="52B9E9"/>
      </a:accent6>
      <a:hlink>
        <a:srgbClr val="005F9E"/>
      </a:hlink>
      <a:folHlink>
        <a:srgbClr val="00859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2 BRAND_LIMRA presentation WIDE_BC_v4.potx" id="{F4562832-B1FA-4A7D-A12E-13EFD0F1BD1D}" vid="{083A3FF9-75F6-496A-88AC-B0AC9D7FEE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2025 LIMRA presentation WIDE</Template>
  <TotalTime>39738</TotalTime>
  <Words>1988</Words>
  <Application>Microsoft Office PowerPoint</Application>
  <PresentationFormat>Widescreen</PresentationFormat>
  <Paragraphs>570</Paragraphs>
  <Slides>50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Aptos</vt:lpstr>
      <vt:lpstr>Aptos Narrow</vt:lpstr>
      <vt:lpstr>Arial</vt:lpstr>
      <vt:lpstr>Arial Black</vt:lpstr>
      <vt:lpstr>Times New Roman</vt:lpstr>
      <vt:lpstr>2024 LIMRA-LOMA Presentation</vt:lpstr>
      <vt:lpstr>Financial Wellness &amp; Diverse Populations</vt:lpstr>
      <vt:lpstr>About the Research</vt:lpstr>
      <vt:lpstr>A Common Definition</vt:lpstr>
      <vt:lpstr>“Wellness” Is Decreasing; “Stress” Is Increasing</vt:lpstr>
      <vt:lpstr>Comparing Populations… Financial Wellness</vt:lpstr>
      <vt:lpstr>Comparing Populations… Financial Wellness</vt:lpstr>
      <vt:lpstr>Income &amp; Wellness</vt:lpstr>
      <vt:lpstr>Look Back:</vt:lpstr>
      <vt:lpstr>Financial Stress Is Rising for Most…</vt:lpstr>
      <vt:lpstr>Expectations of Future (12 months) Stress</vt:lpstr>
      <vt:lpstr>Sources of Stress</vt:lpstr>
      <vt:lpstr>Common Stressors</vt:lpstr>
      <vt:lpstr>Stressors  — Work Related</vt:lpstr>
      <vt:lpstr>Stressors — Caregiving</vt:lpstr>
      <vt:lpstr>Stressors — Personal Life</vt:lpstr>
      <vt:lpstr>Household Confidence</vt:lpstr>
      <vt:lpstr>I am confident about my household’s financial situation</vt:lpstr>
      <vt:lpstr>Household Confidence</vt:lpstr>
      <vt:lpstr>Able to withstand an unexpected expense…</vt:lpstr>
      <vt:lpstr>Enjoyment</vt:lpstr>
      <vt:lpstr>I can enjoy life because of how I/we are managing our money</vt:lpstr>
      <vt:lpstr>Achieving Financial Goals</vt:lpstr>
      <vt:lpstr>Comfort in planning for financial goals</vt:lpstr>
      <vt:lpstr>“I have the appropriate amount of…”</vt:lpstr>
      <vt:lpstr>Appropriate Insurance — by Generation</vt:lpstr>
      <vt:lpstr>Appropriate Insurance — by Gender/LGBTQIA+</vt:lpstr>
      <vt:lpstr>Appropriate Insurance — by Race/Ethnicity</vt:lpstr>
      <vt:lpstr>Appropriate Insurance — by Marital Status</vt:lpstr>
      <vt:lpstr>Appropriate Insurance — by Income</vt:lpstr>
      <vt:lpstr>Appropriate Insurance — Education &amp; Employment</vt:lpstr>
      <vt:lpstr>Work Distraction/Employee Engagement</vt:lpstr>
      <vt:lpstr>I Often Feel Distracted at Work Due to Personal Financial Worries</vt:lpstr>
      <vt:lpstr>Work/Life Balance</vt:lpstr>
      <vt:lpstr>Reasonable Work/Life Balance</vt:lpstr>
      <vt:lpstr>Reasonable Work/Life Balance — by Income</vt:lpstr>
      <vt:lpstr>Employer Responsibility</vt:lpstr>
      <vt:lpstr>Belief That Employer Should Help… </vt:lpstr>
      <vt:lpstr>Employee Benefits &amp; Financial Wellness</vt:lpstr>
      <vt:lpstr>Employee Benefits &amp; Financial Wellness</vt:lpstr>
      <vt:lpstr>Would Use Emergency Savings if Available Through Employer</vt:lpstr>
      <vt:lpstr>Student Loan Repayment</vt:lpstr>
      <vt:lpstr>Tuition Assistance (Continuing Education)</vt:lpstr>
      <vt:lpstr>Appreciation for Financial Advice</vt:lpstr>
      <vt:lpstr>Appreciation for Professional Advice</vt:lpstr>
      <vt:lpstr>Currently Working With a Financial Advisor </vt:lpstr>
      <vt:lpstr>From Where Would/Do You Prefer to Receive Education?</vt:lpstr>
      <vt:lpstr>Managing Daily Financial Life</vt:lpstr>
      <vt:lpstr>Putting it Together</vt:lpstr>
      <vt:lpstr>PowerPoint Presentation</vt:lpstr>
      <vt:lpstr>Our Organization and Brands</vt:lpstr>
    </vt:vector>
  </TitlesOfParts>
  <Company>LL Global,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Dupont, Deborah</dc:creator>
  <cp:lastModifiedBy>Boone, Deborah</cp:lastModifiedBy>
  <cp:revision>114</cp:revision>
  <cp:lastPrinted>2025-03-12T15:11:23Z</cp:lastPrinted>
  <dcterms:created xsi:type="dcterms:W3CDTF">2025-02-11T14:25:29Z</dcterms:created>
  <dcterms:modified xsi:type="dcterms:W3CDTF">2025-04-14T14:42:28Z</dcterms:modified>
</cp:coreProperties>
</file>